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Lst>
  <p:notesMasterIdLst>
    <p:notesMasterId r:id="rId43"/>
  </p:notesMasterIdLst>
  <p:handoutMasterIdLst>
    <p:handoutMasterId r:id="rId44"/>
  </p:handoutMasterIdLst>
  <p:sldIdLst>
    <p:sldId id="320" r:id="rId5"/>
    <p:sldId id="391" r:id="rId6"/>
    <p:sldId id="533" r:id="rId7"/>
    <p:sldId id="487" r:id="rId8"/>
    <p:sldId id="486" r:id="rId9"/>
    <p:sldId id="525" r:id="rId10"/>
    <p:sldId id="363" r:id="rId11"/>
    <p:sldId id="387" r:id="rId12"/>
    <p:sldId id="417" r:id="rId13"/>
    <p:sldId id="540" r:id="rId14"/>
    <p:sldId id="488" r:id="rId15"/>
    <p:sldId id="534" r:id="rId16"/>
    <p:sldId id="526" r:id="rId17"/>
    <p:sldId id="536" r:id="rId18"/>
    <p:sldId id="373" r:id="rId19"/>
    <p:sldId id="330" r:id="rId20"/>
    <p:sldId id="331" r:id="rId21"/>
    <p:sldId id="332" r:id="rId22"/>
    <p:sldId id="334" r:id="rId23"/>
    <p:sldId id="260" r:id="rId24"/>
    <p:sldId id="333" r:id="rId25"/>
    <p:sldId id="548" r:id="rId26"/>
    <p:sldId id="271" r:id="rId27"/>
    <p:sldId id="273" r:id="rId28"/>
    <p:sldId id="372" r:id="rId29"/>
    <p:sldId id="270" r:id="rId30"/>
    <p:sldId id="539" r:id="rId31"/>
    <p:sldId id="274" r:id="rId32"/>
    <p:sldId id="318" r:id="rId33"/>
    <p:sldId id="537" r:id="rId34"/>
    <p:sldId id="538" r:id="rId35"/>
    <p:sldId id="535" r:id="rId36"/>
    <p:sldId id="550" r:id="rId37"/>
    <p:sldId id="541" r:id="rId38"/>
    <p:sldId id="258" r:id="rId39"/>
    <p:sldId id="490" r:id="rId40"/>
    <p:sldId id="504" r:id="rId41"/>
    <p:sldId id="528" r:id="rId4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A2D1FF-42A4-F524-66EA-84F4D95C06AA}" v="152" dt="2025-03-05T18:37:58.7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500" y="52"/>
      </p:cViewPr>
      <p:guideLst>
        <p:guide orient="horz" pos="2160"/>
        <p:guide pos="2880"/>
      </p:guideLst>
    </p:cSldViewPr>
  </p:slideViewPr>
  <p:notesTextViewPr>
    <p:cViewPr>
      <p:scale>
        <a:sx n="1" d="1"/>
        <a:sy n="1" d="1"/>
      </p:scale>
      <p:origin x="0" y="0"/>
    </p:cViewPr>
  </p:notesTextViewPr>
  <p:sorterViewPr>
    <p:cViewPr>
      <p:scale>
        <a:sx n="100" d="100"/>
        <a:sy n="100" d="100"/>
      </p:scale>
      <p:origin x="0" y="-758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E63FB0-D43B-4F25-86DA-6A9134304C29}"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9BEDEB1E-600C-4AB1-9552-2A660E433F0C}">
      <dgm:prSet/>
      <dgm:spPr/>
      <dgm:t>
        <a:bodyPr/>
        <a:lstStyle/>
        <a:p>
          <a:r>
            <a:rPr lang="en-US"/>
            <a:t>Method to understand the appropriate place of assistive technologies in the life of a person with a disability.</a:t>
          </a:r>
        </a:p>
      </dgm:t>
    </dgm:pt>
    <dgm:pt modelId="{670D0B7B-36AD-4DF4-9F6C-B4FB3CDE7002}" type="parTrans" cxnId="{F8F46341-5155-41F6-9720-E83E3520BE71}">
      <dgm:prSet/>
      <dgm:spPr/>
      <dgm:t>
        <a:bodyPr/>
        <a:lstStyle/>
        <a:p>
          <a:endParaRPr lang="en-US"/>
        </a:p>
      </dgm:t>
    </dgm:pt>
    <dgm:pt modelId="{4EE3E840-461F-472C-9A2C-8AD00A2145D3}" type="sibTrans" cxnId="{F8F46341-5155-41F6-9720-E83E3520BE71}">
      <dgm:prSet/>
      <dgm:spPr/>
      <dgm:t>
        <a:bodyPr/>
        <a:lstStyle/>
        <a:p>
          <a:endParaRPr lang="en-US"/>
        </a:p>
      </dgm:t>
    </dgm:pt>
    <dgm:pt modelId="{0FF6E8CE-EBAA-4827-B7AC-00BA78FFB20B}">
      <dgm:prSet/>
      <dgm:spPr/>
      <dgm:t>
        <a:bodyPr/>
        <a:lstStyle/>
        <a:p>
          <a:r>
            <a:rPr lang="en-US"/>
            <a:t>Accounts for the </a:t>
          </a:r>
          <a:r>
            <a:rPr lang="en-US" u="sng"/>
            <a:t>human</a:t>
          </a:r>
          <a:r>
            <a:rPr lang="en-US"/>
            <a:t>, the </a:t>
          </a:r>
          <a:r>
            <a:rPr lang="en-US" u="sng"/>
            <a:t>context</a:t>
          </a:r>
          <a:r>
            <a:rPr lang="en-US"/>
            <a:t> and the </a:t>
          </a:r>
          <a:r>
            <a:rPr lang="en-US" u="sng"/>
            <a:t>activities</a:t>
          </a:r>
          <a:endParaRPr lang="en-US"/>
        </a:p>
      </dgm:t>
    </dgm:pt>
    <dgm:pt modelId="{80AD28EE-BC2F-4E35-82DB-782DF50BF5EA}" type="parTrans" cxnId="{E0A5063A-9B90-42F8-8679-1FA706B43BE8}">
      <dgm:prSet/>
      <dgm:spPr/>
      <dgm:t>
        <a:bodyPr/>
        <a:lstStyle/>
        <a:p>
          <a:endParaRPr lang="en-US"/>
        </a:p>
      </dgm:t>
    </dgm:pt>
    <dgm:pt modelId="{FBF9A063-AEF6-4D4D-85C8-F3B5A45BE8A6}" type="sibTrans" cxnId="{E0A5063A-9B90-42F8-8679-1FA706B43BE8}">
      <dgm:prSet/>
      <dgm:spPr/>
      <dgm:t>
        <a:bodyPr/>
        <a:lstStyle/>
        <a:p>
          <a:endParaRPr lang="en-US"/>
        </a:p>
      </dgm:t>
    </dgm:pt>
    <dgm:pt modelId="{9665E79F-1BE4-4733-A790-BD89B448C978}">
      <dgm:prSet/>
      <dgm:spPr/>
      <dgm:t>
        <a:bodyPr/>
        <a:lstStyle/>
        <a:p>
          <a:r>
            <a:rPr lang="en-US"/>
            <a:t>VERY LAST we identify potential </a:t>
          </a:r>
          <a:r>
            <a:rPr lang="en-US" u="sng"/>
            <a:t>interventions</a:t>
          </a:r>
          <a:r>
            <a:rPr lang="en-US"/>
            <a:t> (AT solutions) that match the </a:t>
          </a:r>
          <a:r>
            <a:rPr lang="en-US" u="sng"/>
            <a:t>outcome measures </a:t>
          </a:r>
          <a:r>
            <a:rPr lang="en-US"/>
            <a:t>(goals)</a:t>
          </a:r>
        </a:p>
      </dgm:t>
    </dgm:pt>
    <dgm:pt modelId="{ECD5A793-44F4-41AA-9727-11C8B0AC2B41}" type="parTrans" cxnId="{7433D0F0-B66D-4F7B-AFC9-2B45392FF8A0}">
      <dgm:prSet/>
      <dgm:spPr/>
      <dgm:t>
        <a:bodyPr/>
        <a:lstStyle/>
        <a:p>
          <a:endParaRPr lang="en-US"/>
        </a:p>
      </dgm:t>
    </dgm:pt>
    <dgm:pt modelId="{B2FC158A-D90D-4A37-B8BF-6C9FBCDD9555}" type="sibTrans" cxnId="{7433D0F0-B66D-4F7B-AFC9-2B45392FF8A0}">
      <dgm:prSet/>
      <dgm:spPr/>
      <dgm:t>
        <a:bodyPr/>
        <a:lstStyle/>
        <a:p>
          <a:endParaRPr lang="en-US"/>
        </a:p>
      </dgm:t>
    </dgm:pt>
    <dgm:pt modelId="{AD86B639-D75C-4E88-970C-63D01910D8AE}" type="pres">
      <dgm:prSet presAssocID="{92E63FB0-D43B-4F25-86DA-6A9134304C29}" presName="outerComposite" presStyleCnt="0">
        <dgm:presLayoutVars>
          <dgm:chMax val="5"/>
          <dgm:dir/>
          <dgm:resizeHandles val="exact"/>
        </dgm:presLayoutVars>
      </dgm:prSet>
      <dgm:spPr/>
    </dgm:pt>
    <dgm:pt modelId="{F99EF327-A841-4932-9D43-7D505AC03F56}" type="pres">
      <dgm:prSet presAssocID="{92E63FB0-D43B-4F25-86DA-6A9134304C29}" presName="dummyMaxCanvas" presStyleCnt="0">
        <dgm:presLayoutVars/>
      </dgm:prSet>
      <dgm:spPr/>
    </dgm:pt>
    <dgm:pt modelId="{0666028C-9845-4794-97A9-724F8B9AC5C5}" type="pres">
      <dgm:prSet presAssocID="{92E63FB0-D43B-4F25-86DA-6A9134304C29}" presName="ThreeNodes_1" presStyleLbl="node1" presStyleIdx="0" presStyleCnt="3">
        <dgm:presLayoutVars>
          <dgm:bulletEnabled val="1"/>
        </dgm:presLayoutVars>
      </dgm:prSet>
      <dgm:spPr/>
    </dgm:pt>
    <dgm:pt modelId="{C863572C-4A61-4B17-8C65-05A7FD6C6433}" type="pres">
      <dgm:prSet presAssocID="{92E63FB0-D43B-4F25-86DA-6A9134304C29}" presName="ThreeNodes_2" presStyleLbl="node1" presStyleIdx="1" presStyleCnt="3">
        <dgm:presLayoutVars>
          <dgm:bulletEnabled val="1"/>
        </dgm:presLayoutVars>
      </dgm:prSet>
      <dgm:spPr/>
    </dgm:pt>
    <dgm:pt modelId="{4490DE5A-2FD3-44D6-AB21-DF2A8110C052}" type="pres">
      <dgm:prSet presAssocID="{92E63FB0-D43B-4F25-86DA-6A9134304C29}" presName="ThreeNodes_3" presStyleLbl="node1" presStyleIdx="2" presStyleCnt="3">
        <dgm:presLayoutVars>
          <dgm:bulletEnabled val="1"/>
        </dgm:presLayoutVars>
      </dgm:prSet>
      <dgm:spPr/>
    </dgm:pt>
    <dgm:pt modelId="{581C55E4-37F2-4102-A4EB-7160CCF69EF9}" type="pres">
      <dgm:prSet presAssocID="{92E63FB0-D43B-4F25-86DA-6A9134304C29}" presName="ThreeConn_1-2" presStyleLbl="fgAccFollowNode1" presStyleIdx="0" presStyleCnt="2">
        <dgm:presLayoutVars>
          <dgm:bulletEnabled val="1"/>
        </dgm:presLayoutVars>
      </dgm:prSet>
      <dgm:spPr/>
    </dgm:pt>
    <dgm:pt modelId="{3A10E41D-D143-4F33-8BBE-CA544D7F80F0}" type="pres">
      <dgm:prSet presAssocID="{92E63FB0-D43B-4F25-86DA-6A9134304C29}" presName="ThreeConn_2-3" presStyleLbl="fgAccFollowNode1" presStyleIdx="1" presStyleCnt="2">
        <dgm:presLayoutVars>
          <dgm:bulletEnabled val="1"/>
        </dgm:presLayoutVars>
      </dgm:prSet>
      <dgm:spPr/>
    </dgm:pt>
    <dgm:pt modelId="{22FA334D-4E54-44BC-BD66-5BDE2E6C3806}" type="pres">
      <dgm:prSet presAssocID="{92E63FB0-D43B-4F25-86DA-6A9134304C29}" presName="ThreeNodes_1_text" presStyleLbl="node1" presStyleIdx="2" presStyleCnt="3">
        <dgm:presLayoutVars>
          <dgm:bulletEnabled val="1"/>
        </dgm:presLayoutVars>
      </dgm:prSet>
      <dgm:spPr/>
    </dgm:pt>
    <dgm:pt modelId="{D9C81FE7-63ED-414D-B551-9B223534C44B}" type="pres">
      <dgm:prSet presAssocID="{92E63FB0-D43B-4F25-86DA-6A9134304C29}" presName="ThreeNodes_2_text" presStyleLbl="node1" presStyleIdx="2" presStyleCnt="3">
        <dgm:presLayoutVars>
          <dgm:bulletEnabled val="1"/>
        </dgm:presLayoutVars>
      </dgm:prSet>
      <dgm:spPr/>
    </dgm:pt>
    <dgm:pt modelId="{F34987CF-D8E5-4563-AAFE-B2B46ECC7F6A}" type="pres">
      <dgm:prSet presAssocID="{92E63FB0-D43B-4F25-86DA-6A9134304C29}" presName="ThreeNodes_3_text" presStyleLbl="node1" presStyleIdx="2" presStyleCnt="3">
        <dgm:presLayoutVars>
          <dgm:bulletEnabled val="1"/>
        </dgm:presLayoutVars>
      </dgm:prSet>
      <dgm:spPr/>
    </dgm:pt>
  </dgm:ptLst>
  <dgm:cxnLst>
    <dgm:cxn modelId="{E0A5063A-9B90-42F8-8679-1FA706B43BE8}" srcId="{92E63FB0-D43B-4F25-86DA-6A9134304C29}" destId="{0FF6E8CE-EBAA-4827-B7AC-00BA78FFB20B}" srcOrd="1" destOrd="0" parTransId="{80AD28EE-BC2F-4E35-82DB-782DF50BF5EA}" sibTransId="{FBF9A063-AEF6-4D4D-85C8-F3B5A45BE8A6}"/>
    <dgm:cxn modelId="{F8F46341-5155-41F6-9720-E83E3520BE71}" srcId="{92E63FB0-D43B-4F25-86DA-6A9134304C29}" destId="{9BEDEB1E-600C-4AB1-9552-2A660E433F0C}" srcOrd="0" destOrd="0" parTransId="{670D0B7B-36AD-4DF4-9F6C-B4FB3CDE7002}" sibTransId="{4EE3E840-461F-472C-9A2C-8AD00A2145D3}"/>
    <dgm:cxn modelId="{C2935A7B-1FB6-4804-843D-0BB0246904F3}" type="presOf" srcId="{9665E79F-1BE4-4733-A790-BD89B448C978}" destId="{F34987CF-D8E5-4563-AAFE-B2B46ECC7F6A}" srcOrd="1" destOrd="0" presId="urn:microsoft.com/office/officeart/2005/8/layout/vProcess5"/>
    <dgm:cxn modelId="{A7A6478D-D05D-4798-A761-65995519D9F7}" type="presOf" srcId="{FBF9A063-AEF6-4D4D-85C8-F3B5A45BE8A6}" destId="{3A10E41D-D143-4F33-8BBE-CA544D7F80F0}" srcOrd="0" destOrd="0" presId="urn:microsoft.com/office/officeart/2005/8/layout/vProcess5"/>
    <dgm:cxn modelId="{A4EB248E-FE62-4D08-A963-975E9A3C4A08}" type="presOf" srcId="{9665E79F-1BE4-4733-A790-BD89B448C978}" destId="{4490DE5A-2FD3-44D6-AB21-DF2A8110C052}" srcOrd="0" destOrd="0" presId="urn:microsoft.com/office/officeart/2005/8/layout/vProcess5"/>
    <dgm:cxn modelId="{5774DC94-E5C2-41C0-AD35-86EBF35C6852}" type="presOf" srcId="{0FF6E8CE-EBAA-4827-B7AC-00BA78FFB20B}" destId="{C863572C-4A61-4B17-8C65-05A7FD6C6433}" srcOrd="0" destOrd="0" presId="urn:microsoft.com/office/officeart/2005/8/layout/vProcess5"/>
    <dgm:cxn modelId="{6C31B7B8-2E0D-4481-BD79-39D9DB74FD79}" type="presOf" srcId="{92E63FB0-D43B-4F25-86DA-6A9134304C29}" destId="{AD86B639-D75C-4E88-970C-63D01910D8AE}" srcOrd="0" destOrd="0" presId="urn:microsoft.com/office/officeart/2005/8/layout/vProcess5"/>
    <dgm:cxn modelId="{AA87F6C1-134C-4184-8A64-66B66D7A71B5}" type="presOf" srcId="{0FF6E8CE-EBAA-4827-B7AC-00BA78FFB20B}" destId="{D9C81FE7-63ED-414D-B551-9B223534C44B}" srcOrd="1" destOrd="0" presId="urn:microsoft.com/office/officeart/2005/8/layout/vProcess5"/>
    <dgm:cxn modelId="{ECED24DE-5795-42A1-916A-3ECF6095BAA4}" type="presOf" srcId="{4EE3E840-461F-472C-9A2C-8AD00A2145D3}" destId="{581C55E4-37F2-4102-A4EB-7160CCF69EF9}" srcOrd="0" destOrd="0" presId="urn:microsoft.com/office/officeart/2005/8/layout/vProcess5"/>
    <dgm:cxn modelId="{2F397AE9-C47A-4A1C-8A8B-696BCF3D5709}" type="presOf" srcId="{9BEDEB1E-600C-4AB1-9552-2A660E433F0C}" destId="{0666028C-9845-4794-97A9-724F8B9AC5C5}" srcOrd="0" destOrd="0" presId="urn:microsoft.com/office/officeart/2005/8/layout/vProcess5"/>
    <dgm:cxn modelId="{7433D0F0-B66D-4F7B-AFC9-2B45392FF8A0}" srcId="{92E63FB0-D43B-4F25-86DA-6A9134304C29}" destId="{9665E79F-1BE4-4733-A790-BD89B448C978}" srcOrd="2" destOrd="0" parTransId="{ECD5A793-44F4-41AA-9727-11C8B0AC2B41}" sibTransId="{B2FC158A-D90D-4A37-B8BF-6C9FBCDD9555}"/>
    <dgm:cxn modelId="{E05165F9-061C-4460-802F-3D7D6366878A}" type="presOf" srcId="{9BEDEB1E-600C-4AB1-9552-2A660E433F0C}" destId="{22FA334D-4E54-44BC-BD66-5BDE2E6C3806}" srcOrd="1" destOrd="0" presId="urn:microsoft.com/office/officeart/2005/8/layout/vProcess5"/>
    <dgm:cxn modelId="{FB25C700-A2FA-40D8-91FD-49FBB18693FC}" type="presParOf" srcId="{AD86B639-D75C-4E88-970C-63D01910D8AE}" destId="{F99EF327-A841-4932-9D43-7D505AC03F56}" srcOrd="0" destOrd="0" presId="urn:microsoft.com/office/officeart/2005/8/layout/vProcess5"/>
    <dgm:cxn modelId="{A05FEAF3-C97A-498E-89C0-5EF4C7FFCA96}" type="presParOf" srcId="{AD86B639-D75C-4E88-970C-63D01910D8AE}" destId="{0666028C-9845-4794-97A9-724F8B9AC5C5}" srcOrd="1" destOrd="0" presId="urn:microsoft.com/office/officeart/2005/8/layout/vProcess5"/>
    <dgm:cxn modelId="{E88009B6-A48D-4A60-B77E-D3B646FD8D58}" type="presParOf" srcId="{AD86B639-D75C-4E88-970C-63D01910D8AE}" destId="{C863572C-4A61-4B17-8C65-05A7FD6C6433}" srcOrd="2" destOrd="0" presId="urn:microsoft.com/office/officeart/2005/8/layout/vProcess5"/>
    <dgm:cxn modelId="{18478730-7736-4A2E-AEAB-498FC3E1D352}" type="presParOf" srcId="{AD86B639-D75C-4E88-970C-63D01910D8AE}" destId="{4490DE5A-2FD3-44D6-AB21-DF2A8110C052}" srcOrd="3" destOrd="0" presId="urn:microsoft.com/office/officeart/2005/8/layout/vProcess5"/>
    <dgm:cxn modelId="{AEDABF3F-91C5-4791-840C-C22B15AEEAEA}" type="presParOf" srcId="{AD86B639-D75C-4E88-970C-63D01910D8AE}" destId="{581C55E4-37F2-4102-A4EB-7160CCF69EF9}" srcOrd="4" destOrd="0" presId="urn:microsoft.com/office/officeart/2005/8/layout/vProcess5"/>
    <dgm:cxn modelId="{1DA1690D-F355-48A2-B7D4-8BCA5DBF3841}" type="presParOf" srcId="{AD86B639-D75C-4E88-970C-63D01910D8AE}" destId="{3A10E41D-D143-4F33-8BBE-CA544D7F80F0}" srcOrd="5" destOrd="0" presId="urn:microsoft.com/office/officeart/2005/8/layout/vProcess5"/>
    <dgm:cxn modelId="{625A86EB-F636-4A2A-BA79-DBB7E68EB78C}" type="presParOf" srcId="{AD86B639-D75C-4E88-970C-63D01910D8AE}" destId="{22FA334D-4E54-44BC-BD66-5BDE2E6C3806}" srcOrd="6" destOrd="0" presId="urn:microsoft.com/office/officeart/2005/8/layout/vProcess5"/>
    <dgm:cxn modelId="{04A034CE-C672-4B29-ABBF-4956D9AF146B}" type="presParOf" srcId="{AD86B639-D75C-4E88-970C-63D01910D8AE}" destId="{D9C81FE7-63ED-414D-B551-9B223534C44B}" srcOrd="7" destOrd="0" presId="urn:microsoft.com/office/officeart/2005/8/layout/vProcess5"/>
    <dgm:cxn modelId="{F97685C3-1B75-4D6B-AC84-50053606827D}" type="presParOf" srcId="{AD86B639-D75C-4E88-970C-63D01910D8AE}" destId="{F34987CF-D8E5-4563-AAFE-B2B46ECC7F6A}"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6028C-9845-4794-97A9-724F8B9AC5C5}">
      <dsp:nvSpPr>
        <dsp:cNvPr id="0" name=""/>
        <dsp:cNvSpPr/>
      </dsp:nvSpPr>
      <dsp:spPr>
        <a:xfrm>
          <a:off x="0" y="0"/>
          <a:ext cx="6131560" cy="1228044"/>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Method to understand the appropriate place of assistive technologies in the life of a person with a disability.</a:t>
          </a:r>
        </a:p>
      </dsp:txBody>
      <dsp:txXfrm>
        <a:off x="35968" y="35968"/>
        <a:ext cx="4806404" cy="1156108"/>
      </dsp:txXfrm>
    </dsp:sp>
    <dsp:sp modelId="{C863572C-4A61-4B17-8C65-05A7FD6C6433}">
      <dsp:nvSpPr>
        <dsp:cNvPr id="0" name=""/>
        <dsp:cNvSpPr/>
      </dsp:nvSpPr>
      <dsp:spPr>
        <a:xfrm>
          <a:off x="541019" y="1432718"/>
          <a:ext cx="6131560" cy="1228044"/>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Accounts for the </a:t>
          </a:r>
          <a:r>
            <a:rPr lang="en-US" sz="2100" u="sng" kern="1200"/>
            <a:t>human</a:t>
          </a:r>
          <a:r>
            <a:rPr lang="en-US" sz="2100" kern="1200"/>
            <a:t>, the </a:t>
          </a:r>
          <a:r>
            <a:rPr lang="en-US" sz="2100" u="sng" kern="1200"/>
            <a:t>context</a:t>
          </a:r>
          <a:r>
            <a:rPr lang="en-US" sz="2100" kern="1200"/>
            <a:t> and the </a:t>
          </a:r>
          <a:r>
            <a:rPr lang="en-US" sz="2100" u="sng" kern="1200"/>
            <a:t>activities</a:t>
          </a:r>
          <a:endParaRPr lang="en-US" sz="2100" kern="1200"/>
        </a:p>
      </dsp:txBody>
      <dsp:txXfrm>
        <a:off x="576987" y="1468686"/>
        <a:ext cx="4720375" cy="1156108"/>
      </dsp:txXfrm>
    </dsp:sp>
    <dsp:sp modelId="{4490DE5A-2FD3-44D6-AB21-DF2A8110C052}">
      <dsp:nvSpPr>
        <dsp:cNvPr id="0" name=""/>
        <dsp:cNvSpPr/>
      </dsp:nvSpPr>
      <dsp:spPr>
        <a:xfrm>
          <a:off x="1082039" y="2865437"/>
          <a:ext cx="6131560" cy="1228044"/>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VERY LAST we identify potential </a:t>
          </a:r>
          <a:r>
            <a:rPr lang="en-US" sz="2100" u="sng" kern="1200"/>
            <a:t>interventions</a:t>
          </a:r>
          <a:r>
            <a:rPr lang="en-US" sz="2100" kern="1200"/>
            <a:t> (AT solutions) that match the </a:t>
          </a:r>
          <a:r>
            <a:rPr lang="en-US" sz="2100" u="sng" kern="1200"/>
            <a:t>outcome measures </a:t>
          </a:r>
          <a:r>
            <a:rPr lang="en-US" sz="2100" kern="1200"/>
            <a:t>(goals)</a:t>
          </a:r>
        </a:p>
      </dsp:txBody>
      <dsp:txXfrm>
        <a:off x="1118007" y="2901405"/>
        <a:ext cx="4720375" cy="1156108"/>
      </dsp:txXfrm>
    </dsp:sp>
    <dsp:sp modelId="{581C55E4-37F2-4102-A4EB-7160CCF69EF9}">
      <dsp:nvSpPr>
        <dsp:cNvPr id="0" name=""/>
        <dsp:cNvSpPr/>
      </dsp:nvSpPr>
      <dsp:spPr>
        <a:xfrm>
          <a:off x="5333331" y="931267"/>
          <a:ext cx="798228" cy="798228"/>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512932" y="931267"/>
        <a:ext cx="439026" cy="600667"/>
      </dsp:txXfrm>
    </dsp:sp>
    <dsp:sp modelId="{3A10E41D-D143-4F33-8BBE-CA544D7F80F0}">
      <dsp:nvSpPr>
        <dsp:cNvPr id="0" name=""/>
        <dsp:cNvSpPr/>
      </dsp:nvSpPr>
      <dsp:spPr>
        <a:xfrm>
          <a:off x="5874351" y="2355798"/>
          <a:ext cx="798228" cy="798228"/>
        </a:xfrm>
        <a:prstGeom prst="downArrow">
          <a:avLst>
            <a:gd name="adj1" fmla="val 55000"/>
            <a:gd name="adj2" fmla="val 45000"/>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053952" y="2355798"/>
        <a:ext cx="439026" cy="60066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vl1pPr>
          </a:lstStyle>
          <a:p>
            <a:endParaRPr lang="en-US" altLang="en-US"/>
          </a:p>
        </p:txBody>
      </p:sp>
      <p:sp>
        <p:nvSpPr>
          <p:cNvPr id="17411" name="Rectangle 3"/>
          <p:cNvSpPr>
            <a:spLocks noGrp="1" noChangeArrowheads="1"/>
          </p:cNvSpPr>
          <p:nvPr>
            <p:ph type="dt" sz="quarter" idx="1"/>
          </p:nvPr>
        </p:nvSpPr>
        <p:spPr bwMode="auto">
          <a:xfrm>
            <a:off x="3970938"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vl1pPr>
          </a:lstStyle>
          <a:p>
            <a:endParaRPr lang="en-US" altLang="en-US"/>
          </a:p>
        </p:txBody>
      </p:sp>
      <p:sp>
        <p:nvSpPr>
          <p:cNvPr id="17412" name="Rectangle 4"/>
          <p:cNvSpPr>
            <a:spLocks noGrp="1" noChangeArrowheads="1"/>
          </p:cNvSpPr>
          <p:nvPr>
            <p:ph type="ftr" sz="quarter" idx="2"/>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vl1pPr>
          </a:lstStyle>
          <a:p>
            <a:endParaRPr lang="en-US" altLang="en-US"/>
          </a:p>
        </p:txBody>
      </p:sp>
      <p:sp>
        <p:nvSpPr>
          <p:cNvPr id="17413" name="Rectangle 5"/>
          <p:cNvSpPr>
            <a:spLocks noGrp="1" noChangeArrowheads="1"/>
          </p:cNvSpPr>
          <p:nvPr>
            <p:ph type="sldNum" sz="quarter" idx="3"/>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vl1pPr>
          </a:lstStyle>
          <a:p>
            <a:fld id="{5DE56E12-0C26-418A-92E1-65285101FF8A}"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vl1pPr>
          </a:lstStyle>
          <a:p>
            <a:endParaRPr lang="en-US" altLang="en-US"/>
          </a:p>
        </p:txBody>
      </p:sp>
      <p:sp>
        <p:nvSpPr>
          <p:cNvPr id="22531" name="Rectangle 3"/>
          <p:cNvSpPr>
            <a:spLocks noGrp="1" noChangeArrowheads="1"/>
          </p:cNvSpPr>
          <p:nvPr>
            <p:ph type="dt" idx="1"/>
          </p:nvPr>
        </p:nvSpPr>
        <p:spPr bwMode="auto">
          <a:xfrm>
            <a:off x="3970938"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vl1pPr>
          </a:lstStyle>
          <a:p>
            <a:endParaRPr lang="en-US" altLang="en-US"/>
          </a:p>
        </p:txBody>
      </p:sp>
      <p:sp>
        <p:nvSpPr>
          <p:cNvPr id="2253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533"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534"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vl1pPr>
          </a:lstStyle>
          <a:p>
            <a:endParaRPr lang="en-US" altLang="en-US"/>
          </a:p>
        </p:txBody>
      </p:sp>
      <p:sp>
        <p:nvSpPr>
          <p:cNvPr id="22535"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vl1pPr>
          </a:lstStyle>
          <a:p>
            <a:fld id="{89914A61-DA0B-4287-B428-AAA4519F271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71CD2A-AB21-4BE2-B2CC-9061C64A4342}" type="slidenum">
              <a:rPr lang="en-US" altLang="en-US"/>
              <a:pPr/>
              <a:t>1</a:t>
            </a:fld>
            <a:endParaRPr lang="en-US" alt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71562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257300" y="720725"/>
            <a:ext cx="4799013"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731520" y="4560569"/>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2159529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914A61-DA0B-4287-B428-AAA4519F2717}" type="slidenum">
              <a:rPr lang="en-US" altLang="en-US" smtClean="0"/>
              <a:pPr/>
              <a:t>11</a:t>
            </a:fld>
            <a:endParaRPr lang="en-US" altLang="en-US"/>
          </a:p>
        </p:txBody>
      </p:sp>
    </p:spTree>
    <p:extLst>
      <p:ext uri="{BB962C8B-B14F-4D97-AF65-F5344CB8AC3E}">
        <p14:creationId xmlns:p14="http://schemas.microsoft.com/office/powerpoint/2010/main" val="1687223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914A61-DA0B-4287-B428-AAA4519F2717}" type="slidenum">
              <a:rPr lang="en-US" altLang="en-US" smtClean="0"/>
              <a:pPr/>
              <a:t>12</a:t>
            </a:fld>
            <a:endParaRPr lang="en-US" altLang="en-US"/>
          </a:p>
        </p:txBody>
      </p:sp>
    </p:spTree>
    <p:extLst>
      <p:ext uri="{BB962C8B-B14F-4D97-AF65-F5344CB8AC3E}">
        <p14:creationId xmlns:p14="http://schemas.microsoft.com/office/powerpoint/2010/main" val="1295627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914A61-DA0B-4287-B428-AAA4519F2717}" type="slidenum">
              <a:rPr lang="en-US" altLang="en-US" smtClean="0"/>
              <a:pPr/>
              <a:t>13</a:t>
            </a:fld>
            <a:endParaRPr lang="en-US" altLang="en-US"/>
          </a:p>
        </p:txBody>
      </p:sp>
    </p:spTree>
    <p:extLst>
      <p:ext uri="{BB962C8B-B14F-4D97-AF65-F5344CB8AC3E}">
        <p14:creationId xmlns:p14="http://schemas.microsoft.com/office/powerpoint/2010/main" val="2805186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914A61-DA0B-4287-B428-AAA4519F2717}" type="slidenum">
              <a:rPr lang="en-US" altLang="en-US" smtClean="0"/>
              <a:pPr/>
              <a:t>14</a:t>
            </a:fld>
            <a:endParaRPr lang="en-US" altLang="en-US"/>
          </a:p>
        </p:txBody>
      </p:sp>
    </p:spTree>
    <p:extLst>
      <p:ext uri="{BB962C8B-B14F-4D97-AF65-F5344CB8AC3E}">
        <p14:creationId xmlns:p14="http://schemas.microsoft.com/office/powerpoint/2010/main" val="1613189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54330EF-0790-4793-80BC-17A0E78DCC16}" type="slidenum">
              <a:rPr lang="en-US" smtClean="0"/>
              <a:pPr>
                <a:defRPr/>
              </a:pPr>
              <a:t>15</a:t>
            </a:fld>
            <a:endParaRPr lang="en-US"/>
          </a:p>
        </p:txBody>
      </p:sp>
    </p:spTree>
    <p:extLst>
      <p:ext uri="{BB962C8B-B14F-4D97-AF65-F5344CB8AC3E}">
        <p14:creationId xmlns:p14="http://schemas.microsoft.com/office/powerpoint/2010/main" val="1923052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a:defRPr/>
            </a:pPr>
            <a:fld id="{BB353BF6-4303-4275-8FE9-AEFFFD3519BF}" type="slidenum">
              <a:rPr lang="en-US" altLang="en-US">
                <a:solidFill>
                  <a:srgbClr val="000000"/>
                </a:solidFill>
              </a:rPr>
              <a:pPr defTabSz="931774">
                <a:defRPr/>
              </a:pPr>
              <a:t>16</a:t>
            </a:fld>
            <a:endParaRPr lang="en-US" altLang="en-US">
              <a:solidFill>
                <a:srgbClr val="000000"/>
              </a:solidFill>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r>
              <a:rPr lang="en-US" altLang="en-US"/>
              <a:t>Where were you?  What had you planned?  Who was involved?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a:defRPr/>
            </a:pPr>
            <a:fld id="{AB58F274-FC6A-465D-A09E-C8F576708129}" type="slidenum">
              <a:rPr lang="en-US" altLang="en-US">
                <a:solidFill>
                  <a:srgbClr val="000000"/>
                </a:solidFill>
              </a:rPr>
              <a:pPr defTabSz="931774">
                <a:defRPr/>
              </a:pPr>
              <a:t>17</a:t>
            </a:fld>
            <a:endParaRPr lang="en-US" altLang="en-US">
              <a:solidFill>
                <a:srgbClr val="000000"/>
              </a:solidFill>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r>
              <a:rPr lang="en-US" altLang="en-US"/>
              <a:t>Where to you want to go?  Who will be involved?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a:defRPr/>
            </a:pPr>
            <a:fld id="{1F6E63A1-8BA4-4C89-9351-3913AD093A9E}" type="slidenum">
              <a:rPr lang="en-US" altLang="en-US">
                <a:solidFill>
                  <a:srgbClr val="000000"/>
                </a:solidFill>
              </a:rPr>
              <a:pPr defTabSz="931774">
                <a:defRPr/>
              </a:pPr>
              <a:t>18</a:t>
            </a:fld>
            <a:endParaRPr lang="en-US" altLang="en-US">
              <a:solidFill>
                <a:srgbClr val="000000"/>
              </a:solidFill>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en-US" altLang="en-US"/>
              <a:t>What is your current role?  What duties do you need to accept?  What duties can be traded?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a:defRPr/>
            </a:pPr>
            <a:fld id="{7B693BD9-8A6F-4C40-8217-83B15081EE7D}" type="slidenum">
              <a:rPr lang="en-US" altLang="en-US">
                <a:solidFill>
                  <a:srgbClr val="000000"/>
                </a:solidFill>
              </a:rPr>
              <a:pPr defTabSz="931774">
                <a:defRPr/>
              </a:pPr>
              <a:t>19</a:t>
            </a:fld>
            <a:endParaRPr lang="en-US" altLang="en-US">
              <a:solidFill>
                <a:srgbClr val="000000"/>
              </a:solidFill>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US" altLang="en-US"/>
              <a:t>Tractors for planting, harvest?  Planters, seed packaging.  Chemical and fertilizer handling.  Combine and crop storage.</a:t>
            </a:r>
          </a:p>
        </p:txBody>
      </p:sp>
    </p:spTree>
    <p:extLst>
      <p:ext uri="{BB962C8B-B14F-4D97-AF65-F5344CB8AC3E}">
        <p14:creationId xmlns:p14="http://schemas.microsoft.com/office/powerpoint/2010/main" val="3714354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914A61-DA0B-4287-B428-AAA4519F2717}" type="slidenum">
              <a:rPr lang="en-US" altLang="en-US" smtClean="0"/>
              <a:pPr/>
              <a:t>2</a:t>
            </a:fld>
            <a:endParaRPr lang="en-US" altLang="en-US"/>
          </a:p>
        </p:txBody>
      </p:sp>
    </p:spTree>
    <p:extLst>
      <p:ext uri="{BB962C8B-B14F-4D97-AF65-F5344CB8AC3E}">
        <p14:creationId xmlns:p14="http://schemas.microsoft.com/office/powerpoint/2010/main" val="3880301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a:defRPr/>
            </a:pPr>
            <a:fld id="{7B693BD9-8A6F-4C40-8217-83B15081EE7D}" type="slidenum">
              <a:rPr lang="en-US" altLang="en-US">
                <a:solidFill>
                  <a:srgbClr val="000000"/>
                </a:solidFill>
              </a:rPr>
              <a:pPr defTabSz="931774">
                <a:defRPr/>
              </a:pPr>
              <a:t>20</a:t>
            </a:fld>
            <a:endParaRPr lang="en-US" altLang="en-US">
              <a:solidFill>
                <a:srgbClr val="000000"/>
              </a:solidFill>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US" altLang="en-US"/>
              <a:t>Tractors for planting, harvest?  Planters, seed packaging.  Chemical and fertilizer handling.  Combine and crop storage.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a:defRPr/>
            </a:pPr>
            <a:fld id="{7B693BD9-8A6F-4C40-8217-83B15081EE7D}" type="slidenum">
              <a:rPr lang="en-US" altLang="en-US">
                <a:solidFill>
                  <a:srgbClr val="000000"/>
                </a:solidFill>
              </a:rPr>
              <a:pPr defTabSz="931774">
                <a:defRPr/>
              </a:pPr>
              <a:t>21</a:t>
            </a:fld>
            <a:endParaRPr lang="en-US" altLang="en-US">
              <a:solidFill>
                <a:srgbClr val="000000"/>
              </a:solidFill>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US" altLang="en-US"/>
              <a:t>Tractors for planting, harvest?  Planters, seed packaging.  Chemical and fertilizer handling.  Combine and crop storage.</a:t>
            </a:r>
          </a:p>
        </p:txBody>
      </p:sp>
    </p:spTree>
    <p:extLst>
      <p:ext uri="{BB962C8B-B14F-4D97-AF65-F5344CB8AC3E}">
        <p14:creationId xmlns:p14="http://schemas.microsoft.com/office/powerpoint/2010/main" val="3386590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AT Outcomes - </a:t>
            </a:r>
            <a:r>
              <a:rPr lang="en-US" sz="1800" dirty="0">
                <a:effectLst/>
                <a:latin typeface="Helvetica" pitchFamily="2" charset="0"/>
              </a:rPr>
              <a:t>AT use/abandonment, AT satisfaction, AT efficacy/impact, functional performance, cost analysis, psychosocial impact, etc. </a:t>
            </a:r>
            <a:endParaRPr lang="en-US" dirty="0"/>
          </a:p>
          <a:p>
            <a:endParaRPr lang="en-US" dirty="0"/>
          </a:p>
          <a:p>
            <a:r>
              <a:rPr lang="en-US" dirty="0"/>
              <a:t>If you feel like you have ownership of the technology or if you have invested time into learning how to use the device, you’ll likely want to help the AT user set it up, encourage use, keep up with maintenance, look for any updates needed (software, hardware).</a:t>
            </a:r>
          </a:p>
          <a:p>
            <a:endParaRPr lang="en-US" dirty="0"/>
          </a:p>
          <a:p>
            <a:endParaRPr lang="en-US" dirty="0"/>
          </a:p>
        </p:txBody>
      </p:sp>
      <p:sp>
        <p:nvSpPr>
          <p:cNvPr id="4" name="Slide Number Placeholder 3"/>
          <p:cNvSpPr>
            <a:spLocks noGrp="1"/>
          </p:cNvSpPr>
          <p:nvPr>
            <p:ph type="sldNum" sz="quarter" idx="5"/>
          </p:nvPr>
        </p:nvSpPr>
        <p:spPr/>
        <p:txBody>
          <a:bodyPr/>
          <a:lstStyle/>
          <a:p>
            <a:fld id="{89914A61-DA0B-4287-B428-AAA4519F2717}" type="slidenum">
              <a:rPr lang="en-US" altLang="en-US" smtClean="0"/>
              <a:pPr/>
              <a:t>22</a:t>
            </a:fld>
            <a:endParaRPr lang="en-US" altLang="en-US"/>
          </a:p>
        </p:txBody>
      </p:sp>
    </p:spTree>
    <p:extLst>
      <p:ext uri="{BB962C8B-B14F-4D97-AF65-F5344CB8AC3E}">
        <p14:creationId xmlns:p14="http://schemas.microsoft.com/office/powerpoint/2010/main" val="2225770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a:defRPr/>
            </a:pPr>
            <a:fld id="{7B693BD9-8A6F-4C40-8217-83B15081EE7D}" type="slidenum">
              <a:rPr lang="en-US" altLang="en-US">
                <a:solidFill>
                  <a:srgbClr val="000000"/>
                </a:solidFill>
              </a:rPr>
              <a:pPr defTabSz="931774">
                <a:defRPr/>
              </a:pPr>
              <a:t>23</a:t>
            </a:fld>
            <a:endParaRPr lang="en-US" altLang="en-US">
              <a:solidFill>
                <a:srgbClr val="000000"/>
              </a:solidFill>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US" altLang="en-US"/>
              <a:t>Tractors for planting, harvest?  Planters, seed packaging.  Chemical and fertilizer handling.  Combine and crop storage.</a:t>
            </a:r>
          </a:p>
        </p:txBody>
      </p:sp>
    </p:spTree>
    <p:extLst>
      <p:ext uri="{BB962C8B-B14F-4D97-AF65-F5344CB8AC3E}">
        <p14:creationId xmlns:p14="http://schemas.microsoft.com/office/powerpoint/2010/main" val="3500750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a:defRPr/>
            </a:pPr>
            <a:fld id="{7B693BD9-8A6F-4C40-8217-83B15081EE7D}" type="slidenum">
              <a:rPr lang="en-US" altLang="en-US">
                <a:solidFill>
                  <a:srgbClr val="000000"/>
                </a:solidFill>
              </a:rPr>
              <a:pPr defTabSz="931774">
                <a:defRPr/>
              </a:pPr>
              <a:t>24</a:t>
            </a:fld>
            <a:endParaRPr lang="en-US" altLang="en-US">
              <a:solidFill>
                <a:srgbClr val="000000"/>
              </a:solidFill>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US" altLang="en-US"/>
              <a:t>Tractors for planting, harvest?  Planters, seed packaging.  Chemical and fertilizer handling.  Combine and crop storage.</a:t>
            </a:r>
          </a:p>
        </p:txBody>
      </p:sp>
    </p:spTree>
    <p:extLst>
      <p:ext uri="{BB962C8B-B14F-4D97-AF65-F5344CB8AC3E}">
        <p14:creationId xmlns:p14="http://schemas.microsoft.com/office/powerpoint/2010/main" val="2632522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257300" y="720725"/>
            <a:ext cx="4799013"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731520" y="4560569"/>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875553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a:defRPr/>
            </a:pPr>
            <a:fld id="{7B693BD9-8A6F-4C40-8217-83B15081EE7D}" type="slidenum">
              <a:rPr lang="en-US" altLang="en-US">
                <a:solidFill>
                  <a:srgbClr val="000000"/>
                </a:solidFill>
              </a:rPr>
              <a:pPr defTabSz="931774">
                <a:defRPr/>
              </a:pPr>
              <a:t>26</a:t>
            </a:fld>
            <a:endParaRPr lang="en-US" altLang="en-US">
              <a:solidFill>
                <a:srgbClr val="000000"/>
              </a:solidFill>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US" altLang="en-US"/>
              <a:t>Tractors for planting, harvest?  Planters, seed packaging.  Chemical and fertilizer handling.  Combine and crop storage.</a:t>
            </a:r>
          </a:p>
        </p:txBody>
      </p:sp>
    </p:spTree>
    <p:extLst>
      <p:ext uri="{BB962C8B-B14F-4D97-AF65-F5344CB8AC3E}">
        <p14:creationId xmlns:p14="http://schemas.microsoft.com/office/powerpoint/2010/main" val="3110382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257300" y="720725"/>
            <a:ext cx="4799013"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731520" y="4560569"/>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122970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a:defRPr/>
            </a:pPr>
            <a:fld id="{7B693BD9-8A6F-4C40-8217-83B15081EE7D}" type="slidenum">
              <a:rPr lang="en-US" altLang="en-US">
                <a:solidFill>
                  <a:srgbClr val="000000"/>
                </a:solidFill>
              </a:rPr>
              <a:pPr defTabSz="931774">
                <a:defRPr/>
              </a:pPr>
              <a:t>28</a:t>
            </a:fld>
            <a:endParaRPr lang="en-US" altLang="en-US">
              <a:solidFill>
                <a:srgbClr val="000000"/>
              </a:solidFill>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US" altLang="en-US"/>
              <a:t>Tractors for planting, harvest?  Planters, seed packaging.  Chemical and fertilizer handling.  Combine and crop storage.</a:t>
            </a:r>
          </a:p>
        </p:txBody>
      </p:sp>
    </p:spTree>
    <p:extLst>
      <p:ext uri="{BB962C8B-B14F-4D97-AF65-F5344CB8AC3E}">
        <p14:creationId xmlns:p14="http://schemas.microsoft.com/office/powerpoint/2010/main" val="15615165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914A61-DA0B-4287-B428-AAA4519F2717}" type="slidenum">
              <a:rPr lang="en-US" altLang="en-US" smtClean="0"/>
              <a:pPr/>
              <a:t>29</a:t>
            </a:fld>
            <a:endParaRPr lang="en-US" altLang="en-US"/>
          </a:p>
        </p:txBody>
      </p:sp>
    </p:spTree>
    <p:extLst>
      <p:ext uri="{BB962C8B-B14F-4D97-AF65-F5344CB8AC3E}">
        <p14:creationId xmlns:p14="http://schemas.microsoft.com/office/powerpoint/2010/main" val="2284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914A61-DA0B-4287-B428-AAA4519F2717}" type="slidenum">
              <a:rPr lang="en-US" altLang="en-US" smtClean="0"/>
              <a:pPr/>
              <a:t>3</a:t>
            </a:fld>
            <a:endParaRPr lang="en-US" altLang="en-US"/>
          </a:p>
        </p:txBody>
      </p:sp>
    </p:spTree>
    <p:extLst>
      <p:ext uri="{BB962C8B-B14F-4D97-AF65-F5344CB8AC3E}">
        <p14:creationId xmlns:p14="http://schemas.microsoft.com/office/powerpoint/2010/main" val="40050938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54330EF-0790-4793-80BC-17A0E78DCC16}" type="slidenum">
              <a:rPr lang="en-US" smtClean="0"/>
              <a:pPr>
                <a:defRPr/>
              </a:pPr>
              <a:t>30</a:t>
            </a:fld>
            <a:endParaRPr lang="en-US"/>
          </a:p>
        </p:txBody>
      </p:sp>
    </p:spTree>
    <p:extLst>
      <p:ext uri="{BB962C8B-B14F-4D97-AF65-F5344CB8AC3E}">
        <p14:creationId xmlns:p14="http://schemas.microsoft.com/office/powerpoint/2010/main" val="22283471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54330EF-0790-4793-80BC-17A0E78DCC16}" type="slidenum">
              <a:rPr lang="en-US" smtClean="0"/>
              <a:pPr>
                <a:defRPr/>
              </a:pPr>
              <a:t>31</a:t>
            </a:fld>
            <a:endParaRPr lang="en-US"/>
          </a:p>
        </p:txBody>
      </p:sp>
    </p:spTree>
    <p:extLst>
      <p:ext uri="{BB962C8B-B14F-4D97-AF65-F5344CB8AC3E}">
        <p14:creationId xmlns:p14="http://schemas.microsoft.com/office/powerpoint/2010/main" val="2099677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54330EF-0790-4793-80BC-17A0E78DCC16}" type="slidenum">
              <a:rPr lang="en-US" smtClean="0"/>
              <a:pPr>
                <a:defRPr/>
              </a:pPr>
              <a:t>32</a:t>
            </a:fld>
            <a:endParaRPr lang="en-US"/>
          </a:p>
        </p:txBody>
      </p:sp>
    </p:spTree>
    <p:extLst>
      <p:ext uri="{BB962C8B-B14F-4D97-AF65-F5344CB8AC3E}">
        <p14:creationId xmlns:p14="http://schemas.microsoft.com/office/powerpoint/2010/main" val="30034836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D9B1C-EECC-4925-6EF3-94661D3DB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3B0BE-FE2E-9228-4D6D-25B3EC581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A6702-D98B-21D2-3A4F-BEA076B959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62A21E-2E51-4939-ADD8-606991FD3772}"/>
              </a:ext>
            </a:extLst>
          </p:cNvPr>
          <p:cNvSpPr>
            <a:spLocks noGrp="1"/>
          </p:cNvSpPr>
          <p:nvPr>
            <p:ph type="sldNum" sz="quarter" idx="10"/>
          </p:nvPr>
        </p:nvSpPr>
        <p:spPr/>
        <p:txBody>
          <a:bodyPr/>
          <a:lstStyle/>
          <a:p>
            <a:pPr>
              <a:defRPr/>
            </a:pPr>
            <a:fld id="{254330EF-0790-4793-80BC-17A0E78DCC16}" type="slidenum">
              <a:rPr lang="en-US" smtClean="0"/>
              <a:pPr>
                <a:defRPr/>
              </a:pPr>
              <a:t>33</a:t>
            </a:fld>
            <a:endParaRPr lang="en-US"/>
          </a:p>
        </p:txBody>
      </p:sp>
    </p:spTree>
    <p:extLst>
      <p:ext uri="{BB962C8B-B14F-4D97-AF65-F5344CB8AC3E}">
        <p14:creationId xmlns:p14="http://schemas.microsoft.com/office/powerpoint/2010/main" val="16184759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58F274-FC6A-465D-A09E-C8F576708129}" type="slidenum">
              <a:rPr lang="en-US" altLang="en-US"/>
              <a:pPr/>
              <a:t>35</a:t>
            </a:fld>
            <a:endParaRPr lang="en-US" alt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r>
              <a:rPr lang="en-US" altLang="en-US"/>
              <a:t>Where to you want to go?  Who will be involved?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333">
              <a:defRPr sz="2400">
                <a:solidFill>
                  <a:schemeClr val="tx1"/>
                </a:solidFill>
                <a:latin typeface="Arial" panose="020B0604020202020204" pitchFamily="34" charset="0"/>
                <a:ea typeface="ＭＳ Ｐゴシック" panose="020B0600070205080204" pitchFamily="34" charset="-128"/>
              </a:defRPr>
            </a:lvl1pPr>
            <a:lvl2pPr marL="757066" indent="-291179" defTabSz="946333">
              <a:defRPr sz="2400">
                <a:solidFill>
                  <a:schemeClr val="tx1"/>
                </a:solidFill>
                <a:latin typeface="Arial" panose="020B0604020202020204" pitchFamily="34" charset="0"/>
                <a:ea typeface="ＭＳ Ｐゴシック" panose="020B0600070205080204" pitchFamily="34" charset="-128"/>
              </a:defRPr>
            </a:lvl2pPr>
            <a:lvl3pPr marL="1164717" indent="-232943" defTabSz="946333">
              <a:defRPr sz="2400">
                <a:solidFill>
                  <a:schemeClr val="tx1"/>
                </a:solidFill>
                <a:latin typeface="Arial" panose="020B0604020202020204" pitchFamily="34" charset="0"/>
                <a:ea typeface="ＭＳ Ｐゴシック" panose="020B0600070205080204" pitchFamily="34" charset="-128"/>
              </a:defRPr>
            </a:lvl3pPr>
            <a:lvl4pPr marL="1630604" indent="-232943" defTabSz="946333">
              <a:defRPr sz="2400">
                <a:solidFill>
                  <a:schemeClr val="tx1"/>
                </a:solidFill>
                <a:latin typeface="Arial" panose="020B0604020202020204" pitchFamily="34" charset="0"/>
                <a:ea typeface="ＭＳ Ｐゴシック" panose="020B0600070205080204" pitchFamily="34" charset="-128"/>
              </a:defRPr>
            </a:lvl4pPr>
            <a:lvl5pPr marL="2096491" indent="-232943" defTabSz="946333">
              <a:defRPr sz="2400">
                <a:solidFill>
                  <a:schemeClr val="tx1"/>
                </a:solidFill>
                <a:latin typeface="Arial" panose="020B0604020202020204" pitchFamily="34" charset="0"/>
                <a:ea typeface="ＭＳ Ｐゴシック" panose="020B0600070205080204" pitchFamily="34" charset="-128"/>
              </a:defRPr>
            </a:lvl5pPr>
            <a:lvl6pPr marL="2562377" indent="-232943" defTabSz="94633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28264" indent="-232943" defTabSz="94633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94151" indent="-232943" defTabSz="94633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0038" indent="-232943" defTabSz="94633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E892FA7-3C7F-412A-A9E0-E14A7922409F}" type="slidenum">
              <a:rPr lang="en-US" altLang="en-US" sz="1200"/>
              <a:pPr/>
              <a:t>36</a:t>
            </a:fld>
            <a:endParaRPr lang="en-US" altLang="en-US" sz="1200"/>
          </a:p>
        </p:txBody>
      </p:sp>
    </p:spTree>
    <p:extLst>
      <p:ext uri="{BB962C8B-B14F-4D97-AF65-F5344CB8AC3E}">
        <p14:creationId xmlns:p14="http://schemas.microsoft.com/office/powerpoint/2010/main" val="1133500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54330EF-0790-4793-80BC-17A0E78DCC16}" type="slidenum">
              <a:rPr lang="en-US" smtClean="0"/>
              <a:pPr>
                <a:defRPr/>
              </a:pPr>
              <a:t>37</a:t>
            </a:fld>
            <a:endParaRPr lang="en-US"/>
          </a:p>
        </p:txBody>
      </p:sp>
    </p:spTree>
    <p:extLst>
      <p:ext uri="{BB962C8B-B14F-4D97-AF65-F5344CB8AC3E}">
        <p14:creationId xmlns:p14="http://schemas.microsoft.com/office/powerpoint/2010/main" val="2032523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74">
              <a:defRPr/>
            </a:pPr>
            <a:fld id="{7B693BD9-8A6F-4C40-8217-83B15081EE7D}" type="slidenum">
              <a:rPr lang="en-US" altLang="en-US">
                <a:solidFill>
                  <a:srgbClr val="000000"/>
                </a:solidFill>
              </a:rPr>
              <a:pPr defTabSz="931774">
                <a:defRPr/>
              </a:pPr>
              <a:t>38</a:t>
            </a:fld>
            <a:endParaRPr lang="en-US" altLang="en-US">
              <a:solidFill>
                <a:srgbClr val="000000"/>
              </a:solidFill>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US" altLang="en-US"/>
              <a:t>Tractors for planting, harvest?  Planters, seed packaging.  Chemical and fertilizer handling.  Combine and crop storage.</a:t>
            </a:r>
          </a:p>
        </p:txBody>
      </p:sp>
    </p:spTree>
    <p:extLst>
      <p:ext uri="{BB962C8B-B14F-4D97-AF65-F5344CB8AC3E}">
        <p14:creationId xmlns:p14="http://schemas.microsoft.com/office/powerpoint/2010/main" val="4212455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914A61-DA0B-4287-B428-AAA4519F2717}" type="slidenum">
              <a:rPr lang="en-US" altLang="en-US" smtClean="0"/>
              <a:pPr/>
              <a:t>4</a:t>
            </a:fld>
            <a:endParaRPr lang="en-US" altLang="en-US"/>
          </a:p>
        </p:txBody>
      </p:sp>
    </p:spTree>
    <p:extLst>
      <p:ext uri="{BB962C8B-B14F-4D97-AF65-F5344CB8AC3E}">
        <p14:creationId xmlns:p14="http://schemas.microsoft.com/office/powerpoint/2010/main" val="70688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914A61-DA0B-4287-B428-AAA4519F2717}" type="slidenum">
              <a:rPr lang="en-US" altLang="en-US" smtClean="0"/>
              <a:pPr/>
              <a:t>5</a:t>
            </a:fld>
            <a:endParaRPr lang="en-US" altLang="en-US"/>
          </a:p>
        </p:txBody>
      </p:sp>
    </p:spTree>
    <p:extLst>
      <p:ext uri="{BB962C8B-B14F-4D97-AF65-F5344CB8AC3E}">
        <p14:creationId xmlns:p14="http://schemas.microsoft.com/office/powerpoint/2010/main" val="616512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914A61-DA0B-4287-B428-AAA4519F2717}" type="slidenum">
              <a:rPr lang="en-US" altLang="en-US" smtClean="0"/>
              <a:pPr/>
              <a:t>6</a:t>
            </a:fld>
            <a:endParaRPr lang="en-US" altLang="en-US"/>
          </a:p>
        </p:txBody>
      </p:sp>
    </p:spTree>
    <p:extLst>
      <p:ext uri="{BB962C8B-B14F-4D97-AF65-F5344CB8AC3E}">
        <p14:creationId xmlns:p14="http://schemas.microsoft.com/office/powerpoint/2010/main" val="3097244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257300" y="720725"/>
            <a:ext cx="4799013"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731520" y="4560569"/>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1523015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257300" y="720725"/>
            <a:ext cx="4799013"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731520" y="4560569"/>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2181125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914A61-DA0B-4287-B428-AAA4519F2717}" type="slidenum">
              <a:rPr lang="en-US" altLang="en-US" smtClean="0"/>
              <a:pPr/>
              <a:t>9</a:t>
            </a:fld>
            <a:endParaRPr lang="en-US" altLang="en-US"/>
          </a:p>
        </p:txBody>
      </p:sp>
    </p:spTree>
    <p:extLst>
      <p:ext uri="{BB962C8B-B14F-4D97-AF65-F5344CB8AC3E}">
        <p14:creationId xmlns:p14="http://schemas.microsoft.com/office/powerpoint/2010/main" val="883118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371952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43406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81560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24900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97909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605638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DDF080-5E8C-48AD-84E5-6C08B304C14E}" type="datetimeFigureOut">
              <a:rPr lang="en-US" dirty="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33891-D5E7-4C7B-BF1D-E855E53CB5A8}" type="slidenum">
              <a:rPr lang="en-US" dirty="0"/>
              <a:t>‹#›</a:t>
            </a:fld>
            <a:endParaRPr lang="en-US"/>
          </a:p>
        </p:txBody>
      </p:sp>
    </p:spTree>
    <p:extLst>
      <p:ext uri="{BB962C8B-B14F-4D97-AF65-F5344CB8AC3E}">
        <p14:creationId xmlns:p14="http://schemas.microsoft.com/office/powerpoint/2010/main" val="3528863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79844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cxnSp>
        <p:nvCxnSpPr>
          <p:cNvPr id="21" name="Shape 21"/>
          <p:cNvCxnSpPr/>
          <p:nvPr/>
        </p:nvCxnSpPr>
        <p:spPr>
          <a:xfrm>
            <a:off x="492563" y="1680379"/>
            <a:ext cx="424800" cy="0"/>
          </a:xfrm>
          <a:prstGeom prst="straightConnector1">
            <a:avLst/>
          </a:prstGeom>
          <a:noFill/>
          <a:ln w="38100" cap="flat" cmpd="sng">
            <a:solidFill>
              <a:schemeClr val="accent4"/>
            </a:solidFill>
            <a:prstDash val="solid"/>
            <a:round/>
            <a:headEnd type="none" w="med" len="med"/>
            <a:tailEnd type="none" w="med" len="med"/>
          </a:ln>
        </p:spPr>
      </p:cxnSp>
      <p:sp>
        <p:nvSpPr>
          <p:cNvPr id="22" name="Shape 22"/>
          <p:cNvSpPr txBox="1">
            <a:spLocks noGrp="1"/>
          </p:cNvSpPr>
          <p:nvPr>
            <p:ph type="title"/>
          </p:nvPr>
        </p:nvSpPr>
        <p:spPr>
          <a:xfrm>
            <a:off x="387900" y="610700"/>
            <a:ext cx="8368200" cy="914800"/>
          </a:xfrm>
          <a:prstGeom prst="rect">
            <a:avLst/>
          </a:prstGeom>
        </p:spPr>
        <p:txBody>
          <a:bodyPr wrap="square"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387900" y="1986432"/>
            <a:ext cx="8368200" cy="41052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8472458" y="6217623"/>
            <a:ext cx="548700" cy="524800"/>
          </a:xfrm>
          <a:prstGeom prst="rect">
            <a:avLst/>
          </a:prstGeom>
        </p:spPr>
        <p:txBody>
          <a:bodyPr wrap="square" lIns="91425" tIns="91425" rIns="91425" bIns="91425" anchor="ctr" anchorCtr="0">
            <a:noAutofit/>
          </a:bodyPr>
          <a:lstStyle/>
          <a:p>
            <a:pPr>
              <a:spcBef>
                <a:spcPts val="0"/>
              </a:spcBef>
            </a:pPr>
            <a:fld id="{00000000-1234-1234-1234-123412341234}" type="slidenum">
              <a:rPr lang="en" smtClean="0"/>
              <a:pPr>
                <a:spcBef>
                  <a:spcPts val="0"/>
                </a:spcBef>
              </a:pPr>
              <a:t>‹#›</a:t>
            </a:fld>
            <a:endParaRPr lang="en"/>
          </a:p>
        </p:txBody>
      </p:sp>
    </p:spTree>
    <p:extLst>
      <p:ext uri="{BB962C8B-B14F-4D97-AF65-F5344CB8AC3E}">
        <p14:creationId xmlns:p14="http://schemas.microsoft.com/office/powerpoint/2010/main" val="3210888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DDF080-5E8C-48AD-84E5-6C08B304C14E}" type="datetimeFigureOut">
              <a:rPr lang="en-US" dirty="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33891-D5E7-4C7B-BF1D-E855E53CB5A8}" type="slidenum">
              <a:rPr lang="en-US" dirty="0"/>
              <a:t>‹#›</a:t>
            </a:fld>
            <a:endParaRPr lang="en-US"/>
          </a:p>
        </p:txBody>
      </p:sp>
    </p:spTree>
    <p:extLst>
      <p:ext uri="{BB962C8B-B14F-4D97-AF65-F5344CB8AC3E}">
        <p14:creationId xmlns:p14="http://schemas.microsoft.com/office/powerpoint/2010/main" val="3843593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222491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79516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011576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687966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15574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dirty="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333891-D5E7-4C7B-BF1D-E855E53CB5A8}" type="slidenum">
              <a:rPr lang="en-US" dirty="0"/>
              <a:t>‹#›</a:t>
            </a:fld>
            <a:endParaRPr lang="en-US"/>
          </a:p>
        </p:txBody>
      </p:sp>
    </p:spTree>
    <p:extLst>
      <p:ext uri="{BB962C8B-B14F-4D97-AF65-F5344CB8AC3E}">
        <p14:creationId xmlns:p14="http://schemas.microsoft.com/office/powerpoint/2010/main" val="1920617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37319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3/10/2025</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46370440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hyperlink" Target="https://www.ilru.org/projects/cil-net/cil-center-and-association-directory" TargetMode="External"/><Relationship Id="rId2" Type="http://schemas.openxmlformats.org/officeDocument/2006/relationships/hyperlink" Target="http://www.agrability.org/" TargetMode="External"/><Relationship Id="rId1" Type="http://schemas.openxmlformats.org/officeDocument/2006/relationships/slideLayout" Target="../slideLayouts/slideLayout2.xml"/><Relationship Id="rId5" Type="http://schemas.openxmlformats.org/officeDocument/2006/relationships/hyperlink" Target="http://www.askjan.org/" TargetMode="External"/><Relationship Id="rId4" Type="http://schemas.openxmlformats.org/officeDocument/2006/relationships/hyperlink" Target="https://ataporg.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771597" y="688529"/>
            <a:ext cx="6233787" cy="4067827"/>
          </a:xfrm>
        </p:spPr>
        <p:txBody>
          <a:bodyPr/>
          <a:lstStyle/>
          <a:p>
            <a:pPr>
              <a:lnSpc>
                <a:spcPct val="80000"/>
              </a:lnSpc>
            </a:pPr>
            <a:r>
              <a:rPr lang="en-US" altLang="en-US" sz="4400" dirty="0"/>
              <a:t>What is an Assistive Technology Assessment</a:t>
            </a:r>
            <a:endParaRPr lang="en-US" altLang="en-US" sz="3200" dirty="0"/>
          </a:p>
          <a:p>
            <a:pPr>
              <a:lnSpc>
                <a:spcPct val="80000"/>
              </a:lnSpc>
            </a:pPr>
            <a:endParaRPr lang="en-US" altLang="en-US" sz="2000" dirty="0"/>
          </a:p>
          <a:p>
            <a:pPr>
              <a:lnSpc>
                <a:spcPct val="80000"/>
              </a:lnSpc>
            </a:pPr>
            <a:r>
              <a:rPr lang="en-US" altLang="en-US" sz="2000" dirty="0"/>
              <a:t>Steve Swain, ATP</a:t>
            </a:r>
          </a:p>
          <a:p>
            <a:pPr>
              <a:lnSpc>
                <a:spcPct val="80000"/>
              </a:lnSpc>
            </a:pPr>
            <a:r>
              <a:rPr lang="en-US" altLang="en-US" sz="2000" dirty="0"/>
              <a:t>National AgrAbility Project</a:t>
            </a:r>
          </a:p>
          <a:p>
            <a:pPr>
              <a:lnSpc>
                <a:spcPct val="80000"/>
              </a:lnSpc>
            </a:pPr>
            <a:endParaRPr lang="en-US" altLang="en-US" sz="2000" dirty="0"/>
          </a:p>
          <a:p>
            <a:pPr>
              <a:lnSpc>
                <a:spcPct val="80000"/>
              </a:lnSpc>
            </a:pPr>
            <a:r>
              <a:rPr lang="en-US" altLang="en-US" dirty="0"/>
              <a:t>Ned Stoller, ATP/RET</a:t>
            </a:r>
          </a:p>
          <a:p>
            <a:pPr>
              <a:lnSpc>
                <a:spcPct val="80000"/>
              </a:lnSpc>
            </a:pPr>
            <a:r>
              <a:rPr lang="en-US" altLang="en-US" dirty="0"/>
              <a:t>AgrAbility Agricultural Engineer</a:t>
            </a:r>
          </a:p>
          <a:p>
            <a:pPr>
              <a:lnSpc>
                <a:spcPct val="80000"/>
              </a:lnSpc>
            </a:pPr>
            <a:endParaRPr lang="en-US" altLang="en-US" dirty="0"/>
          </a:p>
          <a:p>
            <a:pPr>
              <a:lnSpc>
                <a:spcPct val="80000"/>
              </a:lnSpc>
            </a:pPr>
            <a:endParaRPr lang="en-US" altLang="en-US" dirty="0"/>
          </a:p>
        </p:txBody>
      </p:sp>
      <p:pic>
        <p:nvPicPr>
          <p:cNvPr id="2" name="Picture 1" descr="RESNA logo">
            <a:extLst>
              <a:ext uri="{FF2B5EF4-FFF2-40B4-BE49-F238E27FC236}">
                <a16:creationId xmlns:a16="http://schemas.microsoft.com/office/drawing/2014/main" id="{E3796100-1739-999B-43C4-A1360A60D11E}"/>
              </a:ext>
            </a:extLst>
          </p:cNvPr>
          <p:cNvPicPr>
            <a:picLocks noChangeAspect="1"/>
          </p:cNvPicPr>
          <p:nvPr/>
        </p:nvPicPr>
        <p:blipFill>
          <a:blip r:embed="rId3"/>
          <a:stretch>
            <a:fillRect/>
          </a:stretch>
        </p:blipFill>
        <p:spPr>
          <a:xfrm>
            <a:off x="172707" y="4457942"/>
            <a:ext cx="3353091" cy="1499746"/>
          </a:xfrm>
          <a:prstGeom prst="rect">
            <a:avLst/>
          </a:prstGeom>
        </p:spPr>
      </p:pic>
      <p:pic>
        <p:nvPicPr>
          <p:cNvPr id="5" name="Picture 4" descr="AgrAbility Logo.  Green word on white background.  ">
            <a:extLst>
              <a:ext uri="{FF2B5EF4-FFF2-40B4-BE49-F238E27FC236}">
                <a16:creationId xmlns:a16="http://schemas.microsoft.com/office/drawing/2014/main" id="{900FC496-A44A-4BEB-8698-FB6653F2575C}"/>
              </a:ext>
            </a:extLst>
          </p:cNvPr>
          <p:cNvPicPr>
            <a:picLocks noChangeAspect="1"/>
          </p:cNvPicPr>
          <p:nvPr/>
        </p:nvPicPr>
        <p:blipFill>
          <a:blip r:embed="rId4"/>
          <a:stretch>
            <a:fillRect/>
          </a:stretch>
        </p:blipFill>
        <p:spPr>
          <a:xfrm>
            <a:off x="3414733" y="4736360"/>
            <a:ext cx="3701717" cy="902918"/>
          </a:xfrm>
          <a:prstGeom prst="rect">
            <a:avLst/>
          </a:prstGeom>
        </p:spPr>
      </p:pic>
      <p:sp>
        <p:nvSpPr>
          <p:cNvPr id="3" name="Text Placeholder 2">
            <a:extLst>
              <a:ext uri="{FF2B5EF4-FFF2-40B4-BE49-F238E27FC236}">
                <a16:creationId xmlns:a16="http://schemas.microsoft.com/office/drawing/2014/main" id="{5D7962C7-B923-42CB-F0A8-6BBE116578CB}"/>
              </a:ext>
            </a:extLst>
          </p:cNvPr>
          <p:cNvSpPr txBox="1">
            <a:spLocks noGrp="1"/>
          </p:cNvSpPr>
          <p:nvPr>
            <p:ph type="title" idx="4294967295"/>
          </p:nvPr>
        </p:nvSpPr>
        <p:spPr>
          <a:xfrm>
            <a:off x="-189984" y="6061912"/>
            <a:ext cx="7431565" cy="66580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0" marR="0" lvl="0" indent="0" algn="ctr" defTabSz="457200" rtl="0" eaLnBrk="1" fontAlgn="base" latinLnBrk="0" hangingPunct="1">
              <a:lnSpc>
                <a:spcPct val="100000"/>
              </a:lnSpc>
              <a:spcBef>
                <a:spcPts val="1000"/>
              </a:spcBef>
              <a:spcAft>
                <a:spcPts val="0"/>
              </a:spcAft>
              <a:buClr>
                <a:schemeClr val="accent1"/>
              </a:buClr>
              <a:buSzPct val="80000"/>
              <a:buFont typeface="Wingdings 3" charset="2"/>
              <a:buNone/>
              <a:tabLst/>
              <a:defRPr/>
            </a:pPr>
            <a:r>
              <a:rPr kumimoji="0" lang="en-US" sz="2000" b="0" i="0" u="none" strike="noStrike" kern="1200" cap="none" spc="0" normalizeH="0" baseline="0" noProof="0" dirty="0">
                <a:ln>
                  <a:noFill/>
                </a:ln>
                <a:solidFill>
                  <a:schemeClr val="tx1">
                    <a:lumMod val="50000"/>
                    <a:lumOff val="50000"/>
                  </a:schemeClr>
                </a:solidFill>
                <a:effectLst/>
                <a:uLnTx/>
                <a:uFillTx/>
                <a:latin typeface="+mn-lt"/>
                <a:ea typeface="+mn-ea"/>
                <a:cs typeface="+mn-cs"/>
              </a:rPr>
              <a:t>The National AgrAbility Project is supported by AgrAbility Project, USDA/NIFA Special Project 2021-41590-34813.</a:t>
            </a:r>
          </a:p>
        </p:txBody>
      </p:sp>
    </p:spTree>
    <p:extLst>
      <p:ext uri="{BB962C8B-B14F-4D97-AF65-F5344CB8AC3E}">
        <p14:creationId xmlns:p14="http://schemas.microsoft.com/office/powerpoint/2010/main" val="1126949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3"/>
        <p:cNvGrpSpPr/>
        <p:nvPr/>
      </p:nvGrpSpPr>
      <p:grpSpPr>
        <a:xfrm>
          <a:off x="0" y="0"/>
          <a:ext cx="0" cy="0"/>
          <a:chOff x="0" y="0"/>
          <a:chExt cx="0" cy="0"/>
        </a:xfrm>
      </p:grpSpPr>
      <p:grpSp>
        <p:nvGrpSpPr>
          <p:cNvPr id="119" name="Group 118">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20" name="Straight Connector 119">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2"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3"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4" name="Isosceles Triangle 123">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5"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6"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7"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8" name="Isosceles Triangle 127">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9" name="Isosceles Triangle 128">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131" name="Rectangle 13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3495094"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5" name="Isosceles Triangle 134">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95095" y="-3"/>
            <a:ext cx="792559"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14" name="Shape 114"/>
          <p:cNvSpPr txBox="1">
            <a:spLocks noGrp="1"/>
          </p:cNvSpPr>
          <p:nvPr>
            <p:ph type="title"/>
          </p:nvPr>
        </p:nvSpPr>
        <p:spPr>
          <a:xfrm>
            <a:off x="505315" y="643467"/>
            <a:ext cx="3152284" cy="1375608"/>
          </a:xfrm>
          <a:prstGeom prst="rect">
            <a:avLst/>
          </a:prstGeom>
        </p:spPr>
        <p:txBody>
          <a:bodyPr vert="horz" lIns="91440" tIns="45720" rIns="91440" bIns="45720" numCol="1" rtlCol="0" anchor="ctr" anchorCtr="0" compatLnSpc="1">
            <a:prstTxWarp prst="textNoShape">
              <a:avLst/>
            </a:prstTxWarp>
            <a:normAutofit/>
          </a:bodyPr>
          <a:lstStyle/>
          <a:p>
            <a:pPr>
              <a:lnSpc>
                <a:spcPct val="90000"/>
              </a:lnSpc>
              <a:spcBef>
                <a:spcPct val="0"/>
              </a:spcBef>
            </a:pPr>
            <a:r>
              <a:rPr lang="en-US" sz="3100">
                <a:solidFill>
                  <a:schemeClr val="bg1"/>
                </a:solidFill>
              </a:rPr>
              <a:t>Not conventional farm equipment</a:t>
            </a:r>
          </a:p>
        </p:txBody>
      </p:sp>
      <p:sp>
        <p:nvSpPr>
          <p:cNvPr id="137" name="Isosceles Triangle 13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16772" y="4013200"/>
            <a:ext cx="336549"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5" name="Picture 4" descr="Image of a International tractor">
            <a:extLst>
              <a:ext uri="{FF2B5EF4-FFF2-40B4-BE49-F238E27FC236}">
                <a16:creationId xmlns:a16="http://schemas.microsoft.com/office/drawing/2014/main" id="{A8BA3E0B-E63B-E5C3-C36B-B78A020A61E4}"/>
              </a:ext>
            </a:extLst>
          </p:cNvPr>
          <p:cNvPicPr>
            <a:picLocks noChangeAspect="1"/>
          </p:cNvPicPr>
          <p:nvPr/>
        </p:nvPicPr>
        <p:blipFill>
          <a:blip r:embed="rId3"/>
          <a:stretch>
            <a:fillRect/>
          </a:stretch>
        </p:blipFill>
        <p:spPr>
          <a:xfrm>
            <a:off x="5068972" y="841990"/>
            <a:ext cx="3842431" cy="2942224"/>
          </a:xfrm>
          <a:prstGeom prst="rect">
            <a:avLst/>
          </a:prstGeom>
        </p:spPr>
      </p:pic>
      <p:pic>
        <p:nvPicPr>
          <p:cNvPr id="8" name="Picture 7" descr="Image of a Silverado pickup">
            <a:extLst>
              <a:ext uri="{FF2B5EF4-FFF2-40B4-BE49-F238E27FC236}">
                <a16:creationId xmlns:a16="http://schemas.microsoft.com/office/drawing/2014/main" id="{AA1FD2DA-2146-4795-1E8B-DC54295B4ECE}"/>
              </a:ext>
            </a:extLst>
          </p:cNvPr>
          <p:cNvPicPr>
            <a:picLocks noChangeAspect="1"/>
          </p:cNvPicPr>
          <p:nvPr/>
        </p:nvPicPr>
        <p:blipFill>
          <a:blip r:embed="rId4"/>
          <a:stretch>
            <a:fillRect/>
          </a:stretch>
        </p:blipFill>
        <p:spPr>
          <a:xfrm>
            <a:off x="2916015" y="3302372"/>
            <a:ext cx="4439270" cy="3210373"/>
          </a:xfrm>
          <a:prstGeom prst="rect">
            <a:avLst/>
          </a:prstGeom>
        </p:spPr>
      </p:pic>
      <p:sp>
        <p:nvSpPr>
          <p:cNvPr id="6" name="&quot;Not Allowed&quot; Symbol 5" descr="Naught symbol">
            <a:extLst>
              <a:ext uri="{FF2B5EF4-FFF2-40B4-BE49-F238E27FC236}">
                <a16:creationId xmlns:a16="http://schemas.microsoft.com/office/drawing/2014/main" id="{A7244D68-BF28-9E79-AED1-2FF319A752ED}"/>
              </a:ext>
            </a:extLst>
          </p:cNvPr>
          <p:cNvSpPr/>
          <p:nvPr/>
        </p:nvSpPr>
        <p:spPr>
          <a:xfrm>
            <a:off x="4900176" y="2437698"/>
            <a:ext cx="2617369" cy="2291618"/>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chemeClr val="tx1"/>
              </a:solidFill>
            </a:endParaRPr>
          </a:p>
        </p:txBody>
      </p:sp>
    </p:spTree>
    <p:extLst>
      <p:ext uri="{BB962C8B-B14F-4D97-AF65-F5344CB8AC3E}">
        <p14:creationId xmlns:p14="http://schemas.microsoft.com/office/powerpoint/2010/main" val="4050865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757084"/>
          </a:xfrm>
        </p:spPr>
        <p:txBody>
          <a:bodyPr/>
          <a:lstStyle/>
          <a:p>
            <a:r>
              <a:rPr lang="en-US"/>
              <a:t>Goal of an AT Assessment</a:t>
            </a:r>
            <a:endParaRPr lang="en-US" dirty="0"/>
          </a:p>
        </p:txBody>
      </p:sp>
      <p:sp>
        <p:nvSpPr>
          <p:cNvPr id="3" name="Content Placeholder 2"/>
          <p:cNvSpPr>
            <a:spLocks noGrp="1"/>
          </p:cNvSpPr>
          <p:nvPr>
            <p:ph idx="1"/>
          </p:nvPr>
        </p:nvSpPr>
        <p:spPr>
          <a:xfrm>
            <a:off x="430161" y="1435510"/>
            <a:ext cx="3129116" cy="5161935"/>
          </a:xfrm>
        </p:spPr>
        <p:txBody>
          <a:bodyPr vert="horz" lIns="91440" tIns="45720" rIns="91440" bIns="45720" rtlCol="0" anchor="t">
            <a:normAutofit lnSpcReduction="10000"/>
          </a:bodyPr>
          <a:lstStyle/>
          <a:p>
            <a:r>
              <a:rPr lang="en-US" sz="2400" dirty="0"/>
              <a:t>Help the person with disability meet their outcome measures with proper AT.</a:t>
            </a:r>
          </a:p>
          <a:p>
            <a:r>
              <a:rPr lang="en-US" sz="2400" dirty="0"/>
              <a:t>Finding the right AT </a:t>
            </a:r>
            <a:r>
              <a:rPr lang="en-US" sz="2400" u="sng" dirty="0"/>
              <a:t>the first time </a:t>
            </a:r>
            <a:r>
              <a:rPr lang="en-US" sz="2400" dirty="0"/>
              <a:t>saves </a:t>
            </a:r>
            <a:r>
              <a:rPr lang="en-US" sz="2400" u="sng" dirty="0"/>
              <a:t>time</a:t>
            </a:r>
            <a:r>
              <a:rPr lang="en-US" sz="2400" dirty="0"/>
              <a:t> and </a:t>
            </a:r>
            <a:r>
              <a:rPr lang="en-US" sz="2400" u="sng" dirty="0"/>
              <a:t>resources</a:t>
            </a:r>
            <a:r>
              <a:rPr lang="en-US" sz="2400" dirty="0"/>
              <a:t>!</a:t>
            </a:r>
          </a:p>
          <a:p>
            <a:r>
              <a:rPr lang="en-US" sz="2400" dirty="0"/>
              <a:t>Is success being able to operate the AT well, or getting the job done?</a:t>
            </a:r>
          </a:p>
          <a:p>
            <a:pPr marL="457200" lvl="1" indent="0">
              <a:buNone/>
            </a:pPr>
            <a:endParaRPr lang="en-US" dirty="0"/>
          </a:p>
        </p:txBody>
      </p:sp>
      <p:pic>
        <p:nvPicPr>
          <p:cNvPr id="6" name="Picture 5" descr="Image of a farmer climbing into a skid steer">
            <a:extLst>
              <a:ext uri="{FF2B5EF4-FFF2-40B4-BE49-F238E27FC236}">
                <a16:creationId xmlns:a16="http://schemas.microsoft.com/office/drawing/2014/main" id="{6A47B275-CE4E-BC2D-85F7-B3C084581DE2}"/>
              </a:ext>
            </a:extLst>
          </p:cNvPr>
          <p:cNvPicPr>
            <a:picLocks noChangeAspect="1"/>
          </p:cNvPicPr>
          <p:nvPr/>
        </p:nvPicPr>
        <p:blipFill>
          <a:blip r:embed="rId3"/>
          <a:stretch>
            <a:fillRect/>
          </a:stretch>
        </p:blipFill>
        <p:spPr>
          <a:xfrm>
            <a:off x="3559277" y="1612489"/>
            <a:ext cx="5377263" cy="4537587"/>
          </a:xfrm>
          <a:prstGeom prst="rect">
            <a:avLst/>
          </a:prstGeom>
        </p:spPr>
      </p:pic>
    </p:spTree>
    <p:extLst>
      <p:ext uri="{BB962C8B-B14F-4D97-AF65-F5344CB8AC3E}">
        <p14:creationId xmlns:p14="http://schemas.microsoft.com/office/powerpoint/2010/main" val="3717373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757084"/>
          </a:xfrm>
        </p:spPr>
        <p:txBody>
          <a:bodyPr/>
          <a:lstStyle/>
          <a:p>
            <a:r>
              <a:rPr lang="en-US"/>
              <a:t>Goal of an AT Assessment</a:t>
            </a:r>
            <a:endParaRPr lang="en-US" dirty="0"/>
          </a:p>
        </p:txBody>
      </p:sp>
      <p:sp>
        <p:nvSpPr>
          <p:cNvPr id="3" name="Content Placeholder 2"/>
          <p:cNvSpPr>
            <a:spLocks noGrp="1"/>
          </p:cNvSpPr>
          <p:nvPr>
            <p:ph idx="1"/>
          </p:nvPr>
        </p:nvSpPr>
        <p:spPr>
          <a:xfrm>
            <a:off x="117987" y="1366685"/>
            <a:ext cx="3352799" cy="5270090"/>
          </a:xfrm>
        </p:spPr>
        <p:txBody>
          <a:bodyPr vert="horz" lIns="91440" tIns="45720" rIns="91440" bIns="45720" rtlCol="0" anchor="t">
            <a:normAutofit/>
          </a:bodyPr>
          <a:lstStyle/>
          <a:p>
            <a:r>
              <a:rPr lang="en-US" sz="2400" dirty="0"/>
              <a:t>The wrong AT may be worse than no AT</a:t>
            </a:r>
          </a:p>
          <a:p>
            <a:pPr lvl="1"/>
            <a:r>
              <a:rPr lang="en-US" sz="2000" dirty="0"/>
              <a:t>Frustrated with poor outcomes</a:t>
            </a:r>
          </a:p>
          <a:p>
            <a:pPr lvl="1"/>
            <a:r>
              <a:rPr lang="en-US" sz="2000" dirty="0"/>
              <a:t>Worsened medical condition</a:t>
            </a:r>
          </a:p>
          <a:p>
            <a:pPr lvl="1"/>
            <a:r>
              <a:rPr lang="en-US" sz="2000" dirty="0"/>
              <a:t>Reduced function or efficiency</a:t>
            </a:r>
          </a:p>
          <a:p>
            <a:pPr lvl="1"/>
            <a:r>
              <a:rPr lang="en-US" sz="2000" dirty="0"/>
              <a:t>Inconvenient for other workers</a:t>
            </a:r>
          </a:p>
          <a:p>
            <a:pPr marL="457200" lvl="1" indent="0">
              <a:buNone/>
            </a:pPr>
            <a:endParaRPr lang="en-US" dirty="0"/>
          </a:p>
        </p:txBody>
      </p:sp>
      <p:pic>
        <p:nvPicPr>
          <p:cNvPr id="5" name="Picture 4" descr="Image of tractor step extension">
            <a:extLst>
              <a:ext uri="{FF2B5EF4-FFF2-40B4-BE49-F238E27FC236}">
                <a16:creationId xmlns:a16="http://schemas.microsoft.com/office/drawing/2014/main" id="{57499025-C542-34C3-4B8D-4B3A6932DAA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783455" y="1214285"/>
            <a:ext cx="3809087" cy="5422490"/>
          </a:xfrm>
          <a:prstGeom prst="rect">
            <a:avLst/>
          </a:prstGeom>
        </p:spPr>
      </p:pic>
    </p:spTree>
    <p:extLst>
      <p:ext uri="{BB962C8B-B14F-4D97-AF65-F5344CB8AC3E}">
        <p14:creationId xmlns:p14="http://schemas.microsoft.com/office/powerpoint/2010/main" val="1436827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Image of derelict farm equipment in a empty lot between two barns. ">
            <a:extLst>
              <a:ext uri="{FF2B5EF4-FFF2-40B4-BE49-F238E27FC236}">
                <a16:creationId xmlns:a16="http://schemas.microsoft.com/office/drawing/2014/main" id="{1B3AD3B3-123B-4D99-1107-CE0CEB472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15670DF0-E199-627F-D825-7B55116277A4}"/>
              </a:ext>
            </a:extLst>
          </p:cNvPr>
          <p:cNvSpPr>
            <a:spLocks noGrp="1"/>
          </p:cNvSpPr>
          <p:nvPr>
            <p:ph type="title"/>
          </p:nvPr>
        </p:nvSpPr>
        <p:spPr>
          <a:xfrm>
            <a:off x="407773" y="5612757"/>
            <a:ext cx="4769708" cy="1096962"/>
          </a:xfrm>
        </p:spPr>
        <p:txBody>
          <a:bodyPr/>
          <a:lstStyle/>
          <a:p>
            <a:r>
              <a:rPr lang="en-US" b="1">
                <a:solidFill>
                  <a:srgbClr val="FFFF00"/>
                </a:solidFill>
              </a:rPr>
              <a:t>ABANDONMENT</a:t>
            </a:r>
          </a:p>
        </p:txBody>
      </p:sp>
      <p:sp>
        <p:nvSpPr>
          <p:cNvPr id="10" name="Title 1">
            <a:extLst>
              <a:ext uri="{FF2B5EF4-FFF2-40B4-BE49-F238E27FC236}">
                <a16:creationId xmlns:a16="http://schemas.microsoft.com/office/drawing/2014/main" id="{9C925474-A51F-9D76-9C65-53FA5F0D2278}"/>
              </a:ext>
            </a:extLst>
          </p:cNvPr>
          <p:cNvSpPr txBox="1">
            <a:spLocks/>
          </p:cNvSpPr>
          <p:nvPr/>
        </p:nvSpPr>
        <p:spPr bwMode="auto">
          <a:xfrm>
            <a:off x="7257535" y="1279654"/>
            <a:ext cx="1886465" cy="120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r>
              <a:rPr lang="en-US" sz="2000" b="1">
                <a:solidFill>
                  <a:schemeClr val="tx1"/>
                </a:solidFill>
              </a:rPr>
              <a:t>I broke my leg when I used it</a:t>
            </a:r>
          </a:p>
        </p:txBody>
      </p:sp>
    </p:spTree>
    <p:extLst>
      <p:ext uri="{BB962C8B-B14F-4D97-AF65-F5344CB8AC3E}">
        <p14:creationId xmlns:p14="http://schemas.microsoft.com/office/powerpoint/2010/main" val="2856496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757084"/>
          </a:xfrm>
        </p:spPr>
        <p:txBody>
          <a:bodyPr/>
          <a:lstStyle/>
          <a:p>
            <a:r>
              <a:rPr lang="en-US" dirty="0"/>
              <a:t>Abandonment</a:t>
            </a:r>
          </a:p>
        </p:txBody>
      </p:sp>
      <p:sp>
        <p:nvSpPr>
          <p:cNvPr id="3" name="Content Placeholder 2"/>
          <p:cNvSpPr>
            <a:spLocks noGrp="1"/>
          </p:cNvSpPr>
          <p:nvPr>
            <p:ph idx="1"/>
          </p:nvPr>
        </p:nvSpPr>
        <p:spPr>
          <a:xfrm>
            <a:off x="117988" y="1366685"/>
            <a:ext cx="2890684" cy="5270090"/>
          </a:xfrm>
        </p:spPr>
        <p:txBody>
          <a:bodyPr vert="horz" lIns="91440" tIns="45720" rIns="91440" bIns="45720" rtlCol="0" anchor="t">
            <a:normAutofit/>
          </a:bodyPr>
          <a:lstStyle/>
          <a:p>
            <a:r>
              <a:rPr lang="en-US" sz="2400" dirty="0"/>
              <a:t>Very critical to include the customer in the AT assessment process!</a:t>
            </a:r>
          </a:p>
          <a:p>
            <a:r>
              <a:rPr lang="en-US" sz="2400" dirty="0"/>
              <a:t>and include caregivers in the assessment!</a:t>
            </a:r>
          </a:p>
          <a:p>
            <a:endParaRPr lang="en-US" sz="2400" dirty="0"/>
          </a:p>
          <a:p>
            <a:pPr marL="457200" lvl="1" indent="0">
              <a:buNone/>
            </a:pPr>
            <a:endParaRPr lang="en-US" dirty="0"/>
          </a:p>
        </p:txBody>
      </p:sp>
      <p:pic>
        <p:nvPicPr>
          <p:cNvPr id="7" name="Picture 6" descr="ATP Ned Stoller and elderly farming couple discussing their golf cart and combine in the field behind them.">
            <a:extLst>
              <a:ext uri="{FF2B5EF4-FFF2-40B4-BE49-F238E27FC236}">
                <a16:creationId xmlns:a16="http://schemas.microsoft.com/office/drawing/2014/main" id="{65A9EA34-8502-3C3B-E240-2D674D358338}"/>
              </a:ext>
            </a:extLst>
          </p:cNvPr>
          <p:cNvPicPr>
            <a:picLocks noChangeAspect="1"/>
          </p:cNvPicPr>
          <p:nvPr/>
        </p:nvPicPr>
        <p:blipFill>
          <a:blip r:embed="rId3"/>
          <a:stretch>
            <a:fillRect/>
          </a:stretch>
        </p:blipFill>
        <p:spPr>
          <a:xfrm>
            <a:off x="3814915" y="1254831"/>
            <a:ext cx="5268813" cy="5413514"/>
          </a:xfrm>
          <a:prstGeom prst="rect">
            <a:avLst/>
          </a:prstGeom>
        </p:spPr>
      </p:pic>
    </p:spTree>
    <p:extLst>
      <p:ext uri="{BB962C8B-B14F-4D97-AF65-F5344CB8AC3E}">
        <p14:creationId xmlns:p14="http://schemas.microsoft.com/office/powerpoint/2010/main" val="3938235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496" y="228600"/>
            <a:ext cx="3404420" cy="715297"/>
          </a:xfrm>
        </p:spPr>
        <p:txBody>
          <a:bodyPr/>
          <a:lstStyle/>
          <a:p>
            <a:r>
              <a:rPr lang="en-US" dirty="0"/>
              <a:t>Abandonment</a:t>
            </a:r>
          </a:p>
        </p:txBody>
      </p:sp>
      <p:sp>
        <p:nvSpPr>
          <p:cNvPr id="3" name="Content Placeholder 2"/>
          <p:cNvSpPr>
            <a:spLocks noGrp="1"/>
          </p:cNvSpPr>
          <p:nvPr>
            <p:ph idx="1"/>
          </p:nvPr>
        </p:nvSpPr>
        <p:spPr>
          <a:xfrm>
            <a:off x="285135" y="943897"/>
            <a:ext cx="3529781" cy="5685503"/>
          </a:xfrm>
        </p:spPr>
        <p:txBody>
          <a:bodyPr vert="horz" lIns="91440" tIns="45720" rIns="91440" bIns="45720" rtlCol="0" anchor="t">
            <a:normAutofit lnSpcReduction="10000"/>
          </a:bodyPr>
          <a:lstStyle/>
          <a:p>
            <a:pPr marL="514350" indent="-514350">
              <a:buAutoNum type="arabicPeriod"/>
            </a:pPr>
            <a:r>
              <a:rPr lang="en-US" sz="2400" b="1" u="sng" dirty="0"/>
              <a:t>Unmet consumer goals</a:t>
            </a:r>
          </a:p>
          <a:p>
            <a:pPr marL="514350" indent="-514350">
              <a:buFontTx/>
              <a:buAutoNum type="arabicPeriod"/>
            </a:pPr>
            <a:r>
              <a:rPr lang="en-US" sz="2400" dirty="0"/>
              <a:t>Unmet caregiver goals</a:t>
            </a:r>
          </a:p>
          <a:p>
            <a:pPr marL="514350" indent="-514350">
              <a:buAutoNum type="arabicPeriod"/>
            </a:pPr>
            <a:r>
              <a:rPr lang="en-US" sz="2400" dirty="0"/>
              <a:t>Lack of skills</a:t>
            </a:r>
            <a:endParaRPr lang="en-US" sz="2400" u="sng" dirty="0"/>
          </a:p>
          <a:p>
            <a:pPr marL="514350" indent="-514350">
              <a:buAutoNum type="arabicPeriod"/>
            </a:pPr>
            <a:r>
              <a:rPr lang="en-US" sz="2400" dirty="0"/>
              <a:t>Unrealistic expectations</a:t>
            </a:r>
          </a:p>
          <a:p>
            <a:pPr marL="514350" indent="-514350">
              <a:buAutoNum type="arabicPeriod"/>
            </a:pPr>
            <a:r>
              <a:rPr lang="en-US" sz="2400" dirty="0"/>
              <a:t>Unmotivated</a:t>
            </a:r>
          </a:p>
          <a:p>
            <a:pPr marL="514350" indent="-514350">
              <a:buAutoNum type="arabicPeriod"/>
            </a:pPr>
            <a:r>
              <a:rPr lang="en-US" sz="2400" dirty="0"/>
              <a:t>Intimidated</a:t>
            </a:r>
          </a:p>
          <a:p>
            <a:pPr marL="514350" indent="-514350">
              <a:buAutoNum type="arabicPeriod"/>
            </a:pPr>
            <a:r>
              <a:rPr lang="en-US" sz="2400" dirty="0"/>
              <a:t>Functional abilities/ needs have changed</a:t>
            </a:r>
          </a:p>
          <a:p>
            <a:pPr marL="514350" indent="-514350">
              <a:buAutoNum type="arabicPeriod"/>
            </a:pPr>
            <a:r>
              <a:rPr lang="en-US" sz="2400" dirty="0"/>
              <a:t>Self-esteem</a:t>
            </a:r>
          </a:p>
          <a:p>
            <a:pPr marL="514350" indent="-514350">
              <a:buAutoNum type="arabicPeriod"/>
            </a:pPr>
            <a:r>
              <a:rPr lang="en-US" sz="2400" dirty="0"/>
              <a:t>Lack of training</a:t>
            </a:r>
          </a:p>
          <a:p>
            <a:pPr marL="514350" indent="-514350">
              <a:buAutoNum type="arabicPeriod"/>
            </a:pPr>
            <a:endParaRPr lang="en-US" sz="2400" dirty="0"/>
          </a:p>
          <a:p>
            <a:pPr marL="0" indent="0">
              <a:buNone/>
            </a:pPr>
            <a:endParaRPr lang="en-US" dirty="0"/>
          </a:p>
          <a:p>
            <a:pPr marL="514350" indent="-514350">
              <a:buAutoNum type="arabicPeriod"/>
            </a:pPr>
            <a:endParaRPr lang="en-US" dirty="0"/>
          </a:p>
        </p:txBody>
      </p:sp>
      <p:sp>
        <p:nvSpPr>
          <p:cNvPr id="6" name="Content Placeholder 2">
            <a:extLst>
              <a:ext uri="{FF2B5EF4-FFF2-40B4-BE49-F238E27FC236}">
                <a16:creationId xmlns:a16="http://schemas.microsoft.com/office/drawing/2014/main" id="{33A2B6AB-C9B4-8F23-5191-ECD446A49686}"/>
              </a:ext>
            </a:extLst>
          </p:cNvPr>
          <p:cNvSpPr txBox="1">
            <a:spLocks/>
          </p:cNvSpPr>
          <p:nvPr/>
        </p:nvSpPr>
        <p:spPr>
          <a:xfrm>
            <a:off x="3940277" y="240891"/>
            <a:ext cx="3797710" cy="6400799"/>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514350" indent="-514350" fontAlgn="auto">
              <a:buFontTx/>
              <a:buAutoNum type="arabicPeriod"/>
            </a:pPr>
            <a:r>
              <a:rPr lang="en-US" sz="2400" dirty="0"/>
              <a:t>I’m scared of electronics</a:t>
            </a:r>
          </a:p>
          <a:p>
            <a:pPr marL="514350" indent="-514350" fontAlgn="auto">
              <a:buFont typeface="Wingdings 3" charset="2"/>
              <a:buAutoNum type="arabicPeriod"/>
            </a:pPr>
            <a:r>
              <a:rPr lang="en-US" sz="2400" dirty="0"/>
              <a:t>My MS is worse now</a:t>
            </a:r>
            <a:endParaRPr lang="en-US" sz="2400" u="sng" dirty="0"/>
          </a:p>
          <a:p>
            <a:pPr marL="514350" indent="-514350" fontAlgn="auto">
              <a:buFont typeface="Wingdings 3" charset="2"/>
              <a:buAutoNum type="arabicPeriod"/>
            </a:pPr>
            <a:r>
              <a:rPr lang="en-US" sz="2400" dirty="0"/>
              <a:t>I really don’t think I can do anything.</a:t>
            </a:r>
          </a:p>
          <a:p>
            <a:pPr marL="514350" indent="-514350" fontAlgn="auto">
              <a:buFont typeface="Wingdings 3" charset="2"/>
              <a:buAutoNum type="arabicPeriod"/>
            </a:pPr>
            <a:r>
              <a:rPr lang="en-US" sz="2400" b="1" u="sng" dirty="0"/>
              <a:t>I never even needed that</a:t>
            </a:r>
          </a:p>
          <a:p>
            <a:pPr marL="514350" indent="-514350" fontAlgn="auto">
              <a:buFont typeface="Wingdings 3" charset="2"/>
              <a:buAutoNum type="arabicPeriod"/>
            </a:pPr>
            <a:r>
              <a:rPr lang="en-US" sz="2400" dirty="0"/>
              <a:t>I thought I could use it to reach, but can’t</a:t>
            </a:r>
          </a:p>
          <a:p>
            <a:pPr marL="514350" indent="-514350" fontAlgn="auto">
              <a:buFont typeface="Wingdings 3" charset="2"/>
              <a:buAutoNum type="arabicPeriod"/>
            </a:pPr>
            <a:r>
              <a:rPr lang="en-US" sz="2400" dirty="0"/>
              <a:t>I never liked that task</a:t>
            </a:r>
          </a:p>
          <a:p>
            <a:pPr marL="514350" indent="-514350" fontAlgn="auto">
              <a:buFont typeface="Wingdings 3" charset="2"/>
              <a:buAutoNum type="arabicPeriod"/>
            </a:pPr>
            <a:r>
              <a:rPr lang="en-US" sz="2400" dirty="0"/>
              <a:t>My caregiver won’t learn to use it</a:t>
            </a:r>
          </a:p>
          <a:p>
            <a:pPr marL="514350" indent="-514350" fontAlgn="auto">
              <a:buFont typeface="Wingdings 3" charset="2"/>
              <a:buAutoNum type="arabicPeriod"/>
            </a:pPr>
            <a:r>
              <a:rPr lang="en-US" sz="2400" dirty="0"/>
              <a:t>I broke my leg using it</a:t>
            </a:r>
          </a:p>
          <a:p>
            <a:pPr marL="514350" indent="-514350" fontAlgn="auto">
              <a:buFont typeface="Wingdings 3" charset="2"/>
              <a:buAutoNum type="arabicPeriod"/>
            </a:pPr>
            <a:r>
              <a:rPr lang="en-US" sz="2400" dirty="0"/>
              <a:t>I don’t know how to</a:t>
            </a:r>
          </a:p>
          <a:p>
            <a:pPr marL="514350" indent="-514350" fontAlgn="auto">
              <a:buFont typeface="Wingdings 3" charset="2"/>
              <a:buAutoNum type="arabicPeriod"/>
            </a:pPr>
            <a:endParaRPr lang="en-US" sz="2400" dirty="0"/>
          </a:p>
          <a:p>
            <a:pPr marL="0" indent="0" fontAlgn="auto">
              <a:buFont typeface="Wingdings 3" charset="2"/>
              <a:buNone/>
            </a:pPr>
            <a:endParaRPr lang="en-US" dirty="0"/>
          </a:p>
          <a:p>
            <a:pPr marL="514350" indent="-514350" fontAlgn="auto">
              <a:buFont typeface="Wingdings 3" charset="2"/>
              <a:buAutoNum type="arabicPeriod"/>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title"/>
          </p:nvPr>
        </p:nvSpPr>
        <p:spPr>
          <a:xfrm>
            <a:off x="275302" y="235974"/>
            <a:ext cx="6347713" cy="1320800"/>
          </a:xfrm>
        </p:spPr>
        <p:txBody>
          <a:bodyPr/>
          <a:lstStyle/>
          <a:p>
            <a:r>
              <a:rPr lang="en-US" altLang="en-US" dirty="0"/>
              <a:t>Human Activity Assistive Technology Model (HAAT)</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613" y="1828800"/>
            <a:ext cx="3509010" cy="4395280"/>
          </a:xfrm>
          <a:prstGeom prst="rect">
            <a:avLst/>
          </a:prstGeom>
        </p:spPr>
      </p:pic>
      <p:sp>
        <p:nvSpPr>
          <p:cNvPr id="6" name="TextBox 5"/>
          <p:cNvSpPr txBox="1"/>
          <p:nvPr/>
        </p:nvSpPr>
        <p:spPr>
          <a:xfrm>
            <a:off x="5119816" y="1828800"/>
            <a:ext cx="3276600"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Cook, Albert M., and Susan M. Hussey. </a:t>
            </a:r>
            <a:r>
              <a:rPr kumimoji="0" lang="en-US" sz="18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Assistive Technologies: Principles and Practice</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St. Louis: Mosby, 2002. Print.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DD2B14C0-0EE5-E504-4D59-E0912A4DE8B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9816" y="3429000"/>
            <a:ext cx="2700541" cy="279508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8" name="Rectangle 5127">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Grp="1" noChangeArrowheads="1"/>
          </p:cNvSpPr>
          <p:nvPr>
            <p:ph type="title"/>
          </p:nvPr>
        </p:nvSpPr>
        <p:spPr>
          <a:xfrm>
            <a:off x="965199" y="609600"/>
            <a:ext cx="7648121" cy="1099457"/>
          </a:xfrm>
        </p:spPr>
        <p:txBody>
          <a:bodyPr>
            <a:normAutofit/>
          </a:bodyPr>
          <a:lstStyle/>
          <a:p>
            <a:pPr>
              <a:lnSpc>
                <a:spcPct val="90000"/>
              </a:lnSpc>
            </a:pPr>
            <a:r>
              <a:rPr lang="en-US" altLang="en-US" dirty="0"/>
              <a:t>Human Activity Assistive Technology Model (HAAT)</a:t>
            </a:r>
            <a:endParaRPr lang="en-US" altLang="en-US"/>
          </a:p>
        </p:txBody>
      </p:sp>
      <p:sp>
        <p:nvSpPr>
          <p:cNvPr id="5130" name="Isosceles Triangle 5129">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32" name="Isosceles Triangle 5131">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124" name="Content Placeholder 2" descr="HAAT model flowchart">
            <a:extLst>
              <a:ext uri="{FF2B5EF4-FFF2-40B4-BE49-F238E27FC236}">
                <a16:creationId xmlns:a16="http://schemas.microsoft.com/office/drawing/2014/main" id="{A4C96DFB-6FA6-4549-57E5-11C1852EFAD7}"/>
              </a:ext>
            </a:extLst>
          </p:cNvPr>
          <p:cNvGraphicFramePr>
            <a:graphicFrameLocks noGrp="1"/>
          </p:cNvGraphicFramePr>
          <p:nvPr>
            <p:ph idx="1"/>
            <p:extLst>
              <p:ext uri="{D42A27DB-BD31-4B8C-83A1-F6EECF244321}">
                <p14:modId xmlns:p14="http://schemas.microsoft.com/office/powerpoint/2010/main" val="1356967367"/>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09599" y="609600"/>
            <a:ext cx="6347713" cy="757084"/>
          </a:xfrm>
        </p:spPr>
        <p:txBody>
          <a:bodyPr/>
          <a:lstStyle/>
          <a:p>
            <a:r>
              <a:rPr lang="en-US" altLang="en-US" dirty="0"/>
              <a:t>HAAT Human considerations</a:t>
            </a:r>
          </a:p>
        </p:txBody>
      </p:sp>
      <p:sp>
        <p:nvSpPr>
          <p:cNvPr id="6147" name="Rectangle 3"/>
          <p:cNvSpPr>
            <a:spLocks noGrp="1" noChangeArrowheads="1"/>
          </p:cNvSpPr>
          <p:nvPr>
            <p:ph idx="1"/>
          </p:nvPr>
        </p:nvSpPr>
        <p:spPr>
          <a:xfrm>
            <a:off x="68826" y="2448233"/>
            <a:ext cx="2379406" cy="2862827"/>
          </a:xfrm>
        </p:spPr>
        <p:txBody>
          <a:bodyPr vert="horz" lIns="91440" tIns="45720" rIns="91440" bIns="45720" rtlCol="0" anchor="t">
            <a:normAutofit fontScale="92500" lnSpcReduction="20000"/>
          </a:bodyPr>
          <a:lstStyle/>
          <a:p>
            <a:pPr>
              <a:buFontTx/>
              <a:buNone/>
            </a:pPr>
            <a:r>
              <a:rPr lang="en-US" altLang="en-US" sz="2400" dirty="0"/>
              <a:t>	Physical</a:t>
            </a:r>
          </a:p>
          <a:p>
            <a:pPr lvl="1"/>
            <a:r>
              <a:rPr lang="en-US" altLang="en-US" sz="2400" dirty="0"/>
              <a:t>Age, size</a:t>
            </a:r>
          </a:p>
          <a:p>
            <a:pPr lvl="1"/>
            <a:r>
              <a:rPr lang="en-US" altLang="en-US" sz="2400" dirty="0"/>
              <a:t>Medical diagnosis</a:t>
            </a:r>
          </a:p>
          <a:p>
            <a:pPr lvl="1"/>
            <a:r>
              <a:rPr lang="en-US" altLang="en-US" sz="2400" dirty="0"/>
              <a:t>Functional limitations</a:t>
            </a:r>
          </a:p>
          <a:p>
            <a:pPr>
              <a:buFontTx/>
              <a:buNone/>
            </a:pPr>
            <a:r>
              <a:rPr lang="en-US" altLang="en-US" sz="2400" dirty="0"/>
              <a:t>	</a:t>
            </a:r>
            <a:endParaRPr lang="en-US" altLang="en-US" dirty="0"/>
          </a:p>
          <a:p>
            <a:pPr>
              <a:buFontTx/>
              <a:buNone/>
            </a:pPr>
            <a:r>
              <a:rPr lang="en-US" altLang="en-US" dirty="0"/>
              <a:t>	</a:t>
            </a:r>
          </a:p>
        </p:txBody>
      </p:sp>
      <p:pic>
        <p:nvPicPr>
          <p:cNvPr id="3" name="Picture 2" descr="Farmer looking at ATV mounted with a sprayer and snowplo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2735" y="1646904"/>
            <a:ext cx="6223819" cy="466786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t>HAAT Human considerations</a:t>
            </a:r>
          </a:p>
        </p:txBody>
      </p:sp>
      <p:sp>
        <p:nvSpPr>
          <p:cNvPr id="2" name="Rectangle 3">
            <a:extLst>
              <a:ext uri="{FF2B5EF4-FFF2-40B4-BE49-F238E27FC236}">
                <a16:creationId xmlns:a16="http://schemas.microsoft.com/office/drawing/2014/main" id="{B11DB821-ACD4-E0A1-8880-97787BD3E6A3}"/>
              </a:ext>
            </a:extLst>
          </p:cNvPr>
          <p:cNvSpPr txBox="1">
            <a:spLocks noChangeArrowheads="1"/>
          </p:cNvSpPr>
          <p:nvPr/>
        </p:nvSpPr>
        <p:spPr>
          <a:xfrm>
            <a:off x="195344" y="2123769"/>
            <a:ext cx="1682618" cy="1848463"/>
          </a:xfrm>
          <a:prstGeom prst="rect">
            <a:avLst/>
          </a:prstGeom>
        </p:spPr>
        <p:txBody>
          <a:bodyPr vert="horz" lIns="91440" tIns="45720" rIns="91440" bIns="45720" rtlCol="0" anchor="t">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fontAlgn="auto"/>
            <a:r>
              <a:rPr lang="en-US" altLang="en-US" sz="2400" dirty="0"/>
              <a:t>Emotional</a:t>
            </a:r>
          </a:p>
          <a:p>
            <a:pPr fontAlgn="auto"/>
            <a:r>
              <a:rPr lang="en-US" altLang="en-US" sz="2400" dirty="0"/>
              <a:t>Cognitive</a:t>
            </a:r>
          </a:p>
          <a:p>
            <a:pPr fontAlgn="auto"/>
            <a:r>
              <a:rPr lang="en-US" altLang="en-US" sz="2400" dirty="0"/>
              <a:t>Expertise</a:t>
            </a:r>
          </a:p>
          <a:p>
            <a:pPr fontAlgn="auto">
              <a:buFontTx/>
              <a:buNone/>
            </a:pPr>
            <a:endParaRPr lang="en-US" altLang="en-US" dirty="0"/>
          </a:p>
          <a:p>
            <a:pPr fontAlgn="auto">
              <a:buFontTx/>
              <a:buNone/>
            </a:pPr>
            <a:r>
              <a:rPr lang="en-US" altLang="en-US" dirty="0"/>
              <a:t>	</a:t>
            </a:r>
          </a:p>
        </p:txBody>
      </p:sp>
      <p:pic>
        <p:nvPicPr>
          <p:cNvPr id="7" name="Content Placeholder 6" descr="armer watering plants in greenhouse.F"/>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6136" y="1396182"/>
            <a:ext cx="6635580" cy="4976685"/>
          </a:xfrm>
        </p:spPr>
      </p:pic>
    </p:spTree>
    <p:extLst>
      <p:ext uri="{BB962C8B-B14F-4D97-AF65-F5344CB8AC3E}">
        <p14:creationId xmlns:p14="http://schemas.microsoft.com/office/powerpoint/2010/main" val="3089389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52747-049D-549A-A664-B819A7BB7D5A}"/>
              </a:ext>
            </a:extLst>
          </p:cNvPr>
          <p:cNvSpPr>
            <a:spLocks noGrp="1"/>
          </p:cNvSpPr>
          <p:nvPr>
            <p:ph type="title"/>
          </p:nvPr>
        </p:nvSpPr>
        <p:spPr>
          <a:xfrm>
            <a:off x="609599" y="-1320800"/>
            <a:ext cx="6347713" cy="1320800"/>
          </a:xfrm>
        </p:spPr>
        <p:txBody>
          <a:bodyPr vert="horz" lIns="91440" tIns="45720" rIns="91440" bIns="45720" rtlCol="0" anchor="b">
            <a:normAutofit/>
          </a:bodyPr>
          <a:lstStyle/>
          <a:p>
            <a:r>
              <a:rPr lang="en-US" dirty="0"/>
              <a:t>sugarbush</a:t>
            </a:r>
          </a:p>
        </p:txBody>
      </p:sp>
      <p:grpSp>
        <p:nvGrpSpPr>
          <p:cNvPr id="14" name="Group 13">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5" name="Straight Connector 14">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9" name="Picture 8" descr="Picture of maple syrup producer and ATP Ned Stoller typing on a laptop while boiling sap.">
            <a:extLst>
              <a:ext uri="{FF2B5EF4-FFF2-40B4-BE49-F238E27FC236}">
                <a16:creationId xmlns:a16="http://schemas.microsoft.com/office/drawing/2014/main" id="{215B1A10-C30A-3F1D-D5DF-A248AE51B1BF}"/>
              </a:ext>
            </a:extLst>
          </p:cNvPr>
          <p:cNvPicPr>
            <a:picLocks noChangeAspect="1"/>
          </p:cNvPicPr>
          <p:nvPr/>
        </p:nvPicPr>
        <p:blipFill rotWithShape="1">
          <a:blip r:embed="rId3"/>
          <a:srcRect b="14773"/>
          <a:stretch/>
        </p:blipFill>
        <p:spPr>
          <a:xfrm>
            <a:off x="20" y="10"/>
            <a:ext cx="9143980" cy="6857990"/>
          </a:xfrm>
          <a:prstGeom prst="rect">
            <a:avLst/>
          </a:prstGeom>
        </p:spPr>
      </p:pic>
      <p:sp>
        <p:nvSpPr>
          <p:cNvPr id="26" name="Freeform: Shape 25">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5715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8" name="Straight Connector 27">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955501" y="4502552"/>
            <a:ext cx="2188499"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15125" y="-16625"/>
            <a:ext cx="2000611"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2192" y="-16625"/>
            <a:ext cx="951808"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280" y="-16624"/>
            <a:ext cx="1487720"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Human Activity Assistive Technology Model (HAAT)</a:t>
            </a:r>
          </a:p>
        </p:txBody>
      </p:sp>
      <p:sp>
        <p:nvSpPr>
          <p:cNvPr id="7171" name="Rectangle 3"/>
          <p:cNvSpPr>
            <a:spLocks noGrp="1" noChangeArrowheads="1"/>
          </p:cNvSpPr>
          <p:nvPr>
            <p:ph idx="1"/>
          </p:nvPr>
        </p:nvSpPr>
        <p:spPr>
          <a:xfrm>
            <a:off x="457200" y="1905000"/>
            <a:ext cx="7536426" cy="4525963"/>
          </a:xfrm>
        </p:spPr>
        <p:txBody>
          <a:bodyPr vert="horz" lIns="91440" tIns="45720" rIns="91440" bIns="45720" rtlCol="0" anchor="t">
            <a:normAutofit/>
          </a:bodyPr>
          <a:lstStyle/>
          <a:p>
            <a:pPr>
              <a:buFontTx/>
              <a:buNone/>
            </a:pPr>
            <a:r>
              <a:rPr lang="en-US" altLang="en-US" sz="2400" dirty="0"/>
              <a:t>CONTEXT –</a:t>
            </a:r>
          </a:p>
          <a:p>
            <a:pPr>
              <a:buFontTx/>
              <a:buNone/>
            </a:pPr>
            <a:r>
              <a:rPr lang="en-US" altLang="en-US" sz="2400" dirty="0"/>
              <a:t>	Environment: extreme temps, exposure to elements, dust, humidity, rough terrain</a:t>
            </a:r>
          </a:p>
          <a:p>
            <a:pPr>
              <a:buFontTx/>
              <a:buNone/>
            </a:pPr>
            <a:endParaRPr lang="en-US" altLang="en-US" sz="2400" dirty="0"/>
          </a:p>
          <a:p>
            <a:pPr>
              <a:buFontTx/>
              <a:buNone/>
            </a:pPr>
            <a:r>
              <a:rPr lang="en-US" altLang="en-US" sz="2400" dirty="0"/>
              <a:t>	Social: family, employees, finances, legal, pain management, opinions about doctors</a:t>
            </a:r>
          </a:p>
          <a:p>
            <a:pPr>
              <a:buFontTx/>
              <a:buNone/>
            </a:pPr>
            <a:endParaRPr lang="en-US" altLang="en-US" sz="2400" dirty="0"/>
          </a:p>
          <a:p>
            <a:pPr>
              <a:buNone/>
            </a:pPr>
            <a:r>
              <a:rPr lang="en-US" altLang="en-US" sz="2400" dirty="0"/>
              <a:t>	Culture: work expected, farm is identity, food safety, government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t>HAAT Context - environment</a:t>
            </a:r>
          </a:p>
        </p:txBody>
      </p:sp>
      <p:pic>
        <p:nvPicPr>
          <p:cNvPr id="3" name="Content Placeholder 2" title="Farmer with leg amputation in wheelchair by flower gardens in raised bed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1605420"/>
            <a:ext cx="6315181" cy="4736386"/>
          </a:xfrm>
        </p:spPr>
      </p:pic>
    </p:spTree>
    <p:extLst>
      <p:ext uri="{BB962C8B-B14F-4D97-AF65-F5344CB8AC3E}">
        <p14:creationId xmlns:p14="http://schemas.microsoft.com/office/powerpoint/2010/main" val="3492147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7CB94-6388-48E6-AE65-FFEDBF8DB19F}"/>
              </a:ext>
            </a:extLst>
          </p:cNvPr>
          <p:cNvSpPr>
            <a:spLocks noGrp="1"/>
          </p:cNvSpPr>
          <p:nvPr>
            <p:ph type="title"/>
          </p:nvPr>
        </p:nvSpPr>
        <p:spPr/>
        <p:txBody>
          <a:bodyPr/>
          <a:lstStyle/>
          <a:p>
            <a:r>
              <a:rPr lang="en-US">
                <a:cs typeface="Arial"/>
              </a:rPr>
              <a:t>Caregiver Buy-in</a:t>
            </a:r>
            <a:endParaRPr lang="en-US"/>
          </a:p>
        </p:txBody>
      </p:sp>
      <p:sp>
        <p:nvSpPr>
          <p:cNvPr id="3" name="Content Placeholder 2">
            <a:extLst>
              <a:ext uri="{FF2B5EF4-FFF2-40B4-BE49-F238E27FC236}">
                <a16:creationId xmlns:a16="http://schemas.microsoft.com/office/drawing/2014/main" id="{30CF634A-926B-9741-3779-E476005A05ED}"/>
              </a:ext>
            </a:extLst>
          </p:cNvPr>
          <p:cNvSpPr>
            <a:spLocks noGrp="1"/>
          </p:cNvSpPr>
          <p:nvPr>
            <p:ph idx="1"/>
          </p:nvPr>
        </p:nvSpPr>
        <p:spPr>
          <a:xfrm>
            <a:off x="519164" y="1774674"/>
            <a:ext cx="2536572" cy="3880773"/>
          </a:xfrm>
        </p:spPr>
        <p:txBody>
          <a:bodyPr vert="horz" lIns="91440" tIns="45720" rIns="91440" bIns="45720" rtlCol="0" anchor="t">
            <a:normAutofit/>
          </a:bodyPr>
          <a:lstStyle/>
          <a:p>
            <a:r>
              <a:rPr lang="en-US" dirty="0">
                <a:cs typeface="Arial"/>
              </a:rPr>
              <a:t>Why is it important?</a:t>
            </a:r>
          </a:p>
          <a:p>
            <a:pPr lvl="1"/>
            <a:r>
              <a:rPr lang="en-US" dirty="0">
                <a:cs typeface="Arial"/>
              </a:rPr>
              <a:t>Device Abandonment</a:t>
            </a:r>
          </a:p>
          <a:p>
            <a:pPr lvl="1"/>
            <a:r>
              <a:rPr lang="en-US" dirty="0">
                <a:cs typeface="Arial"/>
              </a:rPr>
              <a:t>Ownership</a:t>
            </a:r>
          </a:p>
          <a:p>
            <a:pPr lvl="1"/>
            <a:r>
              <a:rPr lang="en-US" dirty="0">
                <a:cs typeface="Arial"/>
              </a:rPr>
              <a:t>Investment</a:t>
            </a:r>
          </a:p>
          <a:p>
            <a:r>
              <a:rPr lang="en-US" dirty="0">
                <a:cs typeface="Arial"/>
              </a:rPr>
              <a:t>How do we get buy-in?</a:t>
            </a:r>
          </a:p>
          <a:p>
            <a:pPr lvl="1"/>
            <a:r>
              <a:rPr lang="en-US" dirty="0">
                <a:cs typeface="Arial"/>
              </a:rPr>
              <a:t>Rapport, rapport, rapport</a:t>
            </a:r>
          </a:p>
        </p:txBody>
      </p:sp>
      <p:pic>
        <p:nvPicPr>
          <p:cNvPr id="4" name="Picture 3" descr="Farmer using bobcat forklift to move buckets of honey instead of straining her back">
            <a:extLst>
              <a:ext uri="{FF2B5EF4-FFF2-40B4-BE49-F238E27FC236}">
                <a16:creationId xmlns:a16="http://schemas.microsoft.com/office/drawing/2014/main" id="{BB0ACAD1-ACFD-C8B8-48DF-C320B868DEE7}"/>
              </a:ext>
            </a:extLst>
          </p:cNvPr>
          <p:cNvPicPr>
            <a:picLocks noChangeAspect="1"/>
          </p:cNvPicPr>
          <p:nvPr/>
        </p:nvPicPr>
        <p:blipFill>
          <a:blip r:embed="rId3"/>
          <a:stretch>
            <a:fillRect/>
          </a:stretch>
        </p:blipFill>
        <p:spPr>
          <a:xfrm>
            <a:off x="3337325" y="1774674"/>
            <a:ext cx="5525557" cy="4006335"/>
          </a:xfrm>
          <a:prstGeom prst="rect">
            <a:avLst/>
          </a:prstGeom>
        </p:spPr>
      </p:pic>
    </p:spTree>
    <p:extLst>
      <p:ext uri="{BB962C8B-B14F-4D97-AF65-F5344CB8AC3E}">
        <p14:creationId xmlns:p14="http://schemas.microsoft.com/office/powerpoint/2010/main" val="1775904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t>HAAT Context - social</a:t>
            </a:r>
          </a:p>
        </p:txBody>
      </p:sp>
      <p:pic>
        <p:nvPicPr>
          <p:cNvPr id="4" name="Content Placeholder 3" title="Farmer and wife in front of tilled vegetable fiel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0818" y="1433909"/>
            <a:ext cx="6594929" cy="4396620"/>
          </a:xfrm>
        </p:spPr>
      </p:pic>
    </p:spTree>
    <p:extLst>
      <p:ext uri="{BB962C8B-B14F-4D97-AF65-F5344CB8AC3E}">
        <p14:creationId xmlns:p14="http://schemas.microsoft.com/office/powerpoint/2010/main" val="1974934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65473" y="186813"/>
            <a:ext cx="7079224" cy="1769806"/>
          </a:xfrm>
        </p:spPr>
        <p:txBody>
          <a:bodyPr>
            <a:normAutofit fontScale="90000"/>
          </a:bodyPr>
          <a:lstStyle/>
          <a:p>
            <a:r>
              <a:rPr lang="en-US" altLang="en-US" sz="4000" dirty="0"/>
              <a:t>HAAT Activity- you need to study and understand farmer’s tasks!</a:t>
            </a:r>
          </a:p>
        </p:txBody>
      </p:sp>
      <p:sp>
        <p:nvSpPr>
          <p:cNvPr id="2" name="Content Placeholder 1"/>
          <p:cNvSpPr>
            <a:spLocks noGrp="1"/>
          </p:cNvSpPr>
          <p:nvPr>
            <p:ph idx="1"/>
          </p:nvPr>
        </p:nvSpPr>
        <p:spPr>
          <a:xfrm>
            <a:off x="265473" y="1809134"/>
            <a:ext cx="7374194" cy="2653361"/>
          </a:xfrm>
        </p:spPr>
        <p:txBody>
          <a:bodyPr vert="horz" lIns="91440" tIns="45720" rIns="91440" bIns="45720" rtlCol="0" anchor="t">
            <a:normAutofit/>
          </a:bodyPr>
          <a:lstStyle/>
          <a:p>
            <a:r>
              <a:rPr lang="en-US" sz="2400" dirty="0"/>
              <a:t>Fill flats, seeding, watering, light adjustment, pot filling, transplanting, carrying pots, tillage, mulch, weeding, irrigation, spraying, cultivating, pruning, harvest, washing, packaging, transporting, sales, book keeping, field clean up</a:t>
            </a:r>
          </a:p>
          <a:p>
            <a:endParaRPr lang="en-US" dirty="0"/>
          </a:p>
        </p:txBody>
      </p:sp>
      <p:pic>
        <p:nvPicPr>
          <p:cNvPr id="3" name="Picture 2" title="Farm family picking vegetables."/>
          <p:cNvPicPr>
            <a:picLocks noChangeAspect="1"/>
          </p:cNvPicPr>
          <p:nvPr/>
        </p:nvPicPr>
        <p:blipFill rotWithShape="1">
          <a:blip r:embed="rId3">
            <a:extLst>
              <a:ext uri="{28A0092B-C50C-407E-A947-70E740481C1C}">
                <a14:useLocalDpi xmlns:a14="http://schemas.microsoft.com/office/drawing/2010/main" val="0"/>
              </a:ext>
            </a:extLst>
          </a:blip>
          <a:srcRect t="11494" b="51724"/>
          <a:stretch/>
        </p:blipFill>
        <p:spPr>
          <a:xfrm>
            <a:off x="800100" y="4208593"/>
            <a:ext cx="7543800" cy="2081048"/>
          </a:xfrm>
          <a:prstGeom prst="rect">
            <a:avLst/>
          </a:prstGeom>
        </p:spPr>
      </p:pic>
    </p:spTree>
    <p:extLst>
      <p:ext uri="{BB962C8B-B14F-4D97-AF65-F5344CB8AC3E}">
        <p14:creationId xmlns:p14="http://schemas.microsoft.com/office/powerpoint/2010/main" val="3941567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366129" y="1033843"/>
            <a:ext cx="8368200" cy="686100"/>
          </a:xfrm>
          <a:prstGeom prst="rect">
            <a:avLst/>
          </a:prstGeom>
        </p:spPr>
        <p:txBody>
          <a:bodyPr vert="horz" wrap="square" lIns="91425" tIns="91425" rIns="91425" bIns="91425" numCol="1" anchor="b" anchorCtr="0" compatLnSpc="1">
            <a:prstTxWarp prst="textNoShape">
              <a:avLst/>
            </a:prstTxWarp>
            <a:noAutofit/>
          </a:bodyPr>
          <a:lstStyle/>
          <a:p>
            <a:r>
              <a:rPr lang="en-US" dirty="0"/>
              <a:t>Physical Abilities Needed for Farming</a:t>
            </a:r>
            <a:endParaRPr lang="en" dirty="0"/>
          </a:p>
        </p:txBody>
      </p:sp>
      <p:sp>
        <p:nvSpPr>
          <p:cNvPr id="103" name="Shape 103"/>
          <p:cNvSpPr txBox="1">
            <a:spLocks noGrp="1"/>
          </p:cNvSpPr>
          <p:nvPr>
            <p:ph type="body" idx="1"/>
          </p:nvPr>
        </p:nvSpPr>
        <p:spPr>
          <a:xfrm>
            <a:off x="62039" y="1885960"/>
            <a:ext cx="4030905" cy="3119708"/>
          </a:xfrm>
          <a:prstGeom prst="rect">
            <a:avLst/>
          </a:prstGeom>
        </p:spPr>
        <p:txBody>
          <a:bodyPr vert="horz" wrap="square" lIns="91425" tIns="91425" rIns="91425" bIns="91425" numCol="1" anchor="t" anchorCtr="0" compatLnSpc="1">
            <a:prstTxWarp prst="textNoShape">
              <a:avLst/>
            </a:prstTxWarp>
            <a:noAutofit/>
          </a:bodyPr>
          <a:lstStyle/>
          <a:p>
            <a:pPr>
              <a:lnSpc>
                <a:spcPct val="107000"/>
              </a:lnSpc>
              <a:spcAft>
                <a:spcPts val="0"/>
              </a:spcAft>
              <a:buFont typeface="Symbol" panose="05050102010706020507" pitchFamily="18" charset="2"/>
              <a:buChar char=""/>
            </a:pPr>
            <a:r>
              <a:rPr lang="en-US" dirty="0">
                <a:latin typeface="Trebuchet MS"/>
                <a:ea typeface="Calibri"/>
                <a:cs typeface="Times New Roman"/>
              </a:rPr>
              <a:t>Timing is crucial. The work needs done at proper times and seasons regardless of the farmer’s preference. </a:t>
            </a:r>
          </a:p>
          <a:p>
            <a:pPr>
              <a:lnSpc>
                <a:spcPct val="107000"/>
              </a:lnSpc>
              <a:spcAft>
                <a:spcPts val="0"/>
              </a:spcAft>
              <a:buFont typeface="Symbol" panose="05050102010706020507" pitchFamily="18" charset="2"/>
              <a:buChar char=""/>
            </a:pPr>
            <a:r>
              <a:rPr lang="en-US" dirty="0">
                <a:latin typeface="Trebuchet MS"/>
                <a:ea typeface="Calibri"/>
                <a:cs typeface="Times New Roman"/>
              </a:rPr>
              <a:t>The farmer needs to be able to get all the necessary tasks done on time.</a:t>
            </a:r>
          </a:p>
          <a:p>
            <a:pPr>
              <a:lnSpc>
                <a:spcPct val="107000"/>
              </a:lnSpc>
              <a:spcAft>
                <a:spcPts val="0"/>
              </a:spcAft>
              <a:buFont typeface="Symbol" panose="05050102010706020507" pitchFamily="18" charset="2"/>
              <a:buChar char=""/>
            </a:pPr>
            <a:r>
              <a:rPr lang="en-US" dirty="0">
                <a:latin typeface="Trebuchet MS"/>
                <a:ea typeface="Calibri"/>
                <a:cs typeface="Times New Roman"/>
              </a:rPr>
              <a:t>You can only get up so early and stay up so late! 24 hours runs out.</a:t>
            </a:r>
          </a:p>
          <a:p>
            <a:pPr>
              <a:lnSpc>
                <a:spcPct val="107000"/>
              </a:lnSpc>
              <a:spcAft>
                <a:spcPts val="0"/>
              </a:spcAft>
              <a:buFont typeface="Symbol" panose="05050102010706020507" pitchFamily="18" charset="2"/>
              <a:buChar char=""/>
            </a:pPr>
            <a:r>
              <a:rPr lang="en-US" dirty="0">
                <a:latin typeface="Trebuchet MS"/>
                <a:ea typeface="Calibri"/>
                <a:cs typeface="Times New Roman"/>
              </a:rPr>
              <a:t>If it hurts to work and is unpleasant, there is less motivation to do it, and less likelihood of success on the farm.</a:t>
            </a:r>
          </a:p>
        </p:txBody>
      </p:sp>
      <p:pic>
        <p:nvPicPr>
          <p:cNvPr id="2" name="Picture 1" descr="AgrAbility logo">
            <a:extLst>
              <a:ext uri="{FF2B5EF4-FFF2-40B4-BE49-F238E27FC236}">
                <a16:creationId xmlns:a16="http://schemas.microsoft.com/office/drawing/2014/main" id="{9029ADA3-8222-4FAC-B8B7-9D5946FC24C3}"/>
              </a:ext>
            </a:extLst>
          </p:cNvPr>
          <p:cNvPicPr>
            <a:picLocks noChangeAspect="1"/>
          </p:cNvPicPr>
          <p:nvPr/>
        </p:nvPicPr>
        <p:blipFill>
          <a:blip r:embed="rId3"/>
          <a:stretch>
            <a:fillRect/>
          </a:stretch>
        </p:blipFill>
        <p:spPr>
          <a:xfrm>
            <a:off x="232404" y="6123810"/>
            <a:ext cx="1487553" cy="414564"/>
          </a:xfrm>
          <a:prstGeom prst="rect">
            <a:avLst/>
          </a:prstGeom>
        </p:spPr>
      </p:pic>
      <p:pic>
        <p:nvPicPr>
          <p:cNvPr id="5" name="Picture 4" descr="Frosted harvested cornfield in the morning">
            <a:extLst>
              <a:ext uri="{FF2B5EF4-FFF2-40B4-BE49-F238E27FC236}">
                <a16:creationId xmlns:a16="http://schemas.microsoft.com/office/drawing/2014/main" id="{3F72443C-5F8C-46B5-90BE-D12EC7008AD1}"/>
              </a:ext>
            </a:extLst>
          </p:cNvPr>
          <p:cNvPicPr>
            <a:picLocks noChangeAspect="1"/>
          </p:cNvPicPr>
          <p:nvPr/>
        </p:nvPicPr>
        <p:blipFill>
          <a:blip r:embed="rId4"/>
          <a:stretch>
            <a:fillRect/>
          </a:stretch>
        </p:blipFill>
        <p:spPr>
          <a:xfrm>
            <a:off x="4297979" y="2476480"/>
            <a:ext cx="4456688" cy="365375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25026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Human Activity Assistive Technology Model (HAAT)</a:t>
            </a:r>
          </a:p>
        </p:txBody>
      </p:sp>
      <p:sp>
        <p:nvSpPr>
          <p:cNvPr id="2" name="Content Placeholder 1"/>
          <p:cNvSpPr>
            <a:spLocks noGrp="1"/>
          </p:cNvSpPr>
          <p:nvPr>
            <p:ph idx="1"/>
          </p:nvPr>
        </p:nvSpPr>
        <p:spPr>
          <a:xfrm>
            <a:off x="20170" y="1828799"/>
            <a:ext cx="7877662" cy="4174607"/>
          </a:xfrm>
        </p:spPr>
        <p:txBody>
          <a:bodyPr vert="horz" lIns="91440" tIns="45720" rIns="91440" bIns="45720" rtlCol="0" anchor="t">
            <a:normAutofit/>
          </a:bodyPr>
          <a:lstStyle/>
          <a:p>
            <a:r>
              <a:rPr lang="en-US" sz="2400"/>
              <a:t>Activity – when a person lacks the capacity to complete a task, the manner must be changed by using AT</a:t>
            </a:r>
          </a:p>
          <a:p>
            <a:pPr lvl="1"/>
            <a:r>
              <a:rPr lang="en-US" sz="2400"/>
              <a:t>Hundreds of activities</a:t>
            </a:r>
          </a:p>
          <a:p>
            <a:pPr lvl="1"/>
            <a:r>
              <a:rPr lang="en-US" sz="2400"/>
              <a:t>Farm, house, personal</a:t>
            </a:r>
          </a:p>
          <a:p>
            <a:pPr lvl="1"/>
            <a:r>
              <a:rPr lang="en-US" sz="2400"/>
              <a:t>How do we prioritize?</a:t>
            </a:r>
          </a:p>
          <a:p>
            <a:pPr lvl="2"/>
            <a:r>
              <a:rPr lang="en-US" sz="2000"/>
              <a:t>Remember the person</a:t>
            </a:r>
          </a:p>
          <a:p>
            <a:pPr lvl="2"/>
            <a:r>
              <a:rPr lang="en-US" sz="2000"/>
              <a:t>Remember the context</a:t>
            </a:r>
          </a:p>
        </p:txBody>
      </p:sp>
      <p:pic>
        <p:nvPicPr>
          <p:cNvPr id="3" name="Picture 2" title="Farmer in golf cart in orchar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854" y="2996020"/>
            <a:ext cx="4891605" cy="3668704"/>
          </a:xfrm>
          <a:prstGeom prst="rect">
            <a:avLst/>
          </a:prstGeom>
        </p:spPr>
      </p:pic>
    </p:spTree>
    <p:extLst>
      <p:ext uri="{BB962C8B-B14F-4D97-AF65-F5344CB8AC3E}">
        <p14:creationId xmlns:p14="http://schemas.microsoft.com/office/powerpoint/2010/main" val="3704756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387900" y="983576"/>
            <a:ext cx="8368200" cy="686100"/>
          </a:xfrm>
          <a:prstGeom prst="rect">
            <a:avLst/>
          </a:prstGeom>
        </p:spPr>
        <p:txBody>
          <a:bodyPr vert="horz" wrap="square" lIns="91425" tIns="91425" rIns="91425" bIns="91425" numCol="1" anchor="b" anchorCtr="0" compatLnSpc="1">
            <a:prstTxWarp prst="textNoShape">
              <a:avLst/>
            </a:prstTxWarp>
            <a:noAutofit/>
          </a:bodyPr>
          <a:lstStyle/>
          <a:p>
            <a:r>
              <a:rPr lang="en-US" dirty="0"/>
              <a:t>Physical Abilities Needed for Farming</a:t>
            </a:r>
            <a:endParaRPr lang="en" dirty="0"/>
          </a:p>
        </p:txBody>
      </p:sp>
      <p:sp>
        <p:nvSpPr>
          <p:cNvPr id="103" name="Shape 103"/>
          <p:cNvSpPr txBox="1">
            <a:spLocks noGrp="1"/>
          </p:cNvSpPr>
          <p:nvPr>
            <p:ph type="body" idx="1"/>
          </p:nvPr>
        </p:nvSpPr>
        <p:spPr>
          <a:xfrm>
            <a:off x="363964" y="2360412"/>
            <a:ext cx="3728980" cy="2645256"/>
          </a:xfrm>
          <a:prstGeom prst="rect">
            <a:avLst/>
          </a:prstGeom>
        </p:spPr>
        <p:txBody>
          <a:bodyPr vert="horz" wrap="square" lIns="91425" tIns="91425" rIns="91425" bIns="91425" numCol="1" anchor="t" anchorCtr="0" compatLnSpc="1">
            <a:prstTxWarp prst="textNoShape">
              <a:avLst/>
            </a:prstTxWarp>
            <a:noAutofit/>
          </a:bodyPr>
          <a:lstStyle/>
          <a:p>
            <a:pPr>
              <a:lnSpc>
                <a:spcPct val="107000"/>
              </a:lnSpc>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Place a value your time.</a:t>
            </a:r>
          </a:p>
          <a:p>
            <a:pPr>
              <a:lnSpc>
                <a:spcPct val="107000"/>
              </a:lnSpc>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Do most important things FIRST!</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Evaluate your farm enterprises, and spend time on profitable efforts.</a:t>
            </a:r>
          </a:p>
          <a:p>
            <a:pPr>
              <a:lnSpc>
                <a:spcPct val="107000"/>
              </a:lnSpc>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Be more efficient at things that need done most frequently. DAILY CHORES!</a:t>
            </a:r>
          </a:p>
          <a:p>
            <a:pPr>
              <a:lnSpc>
                <a:spcPct val="107000"/>
              </a:lnSpc>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Invest in tools and equipment that give you the abilities you need to get essential tasks done on time.</a:t>
            </a:r>
          </a:p>
        </p:txBody>
      </p:sp>
      <p:pic>
        <p:nvPicPr>
          <p:cNvPr id="2" name="Picture 1" descr="AgrAbility logo">
            <a:extLst>
              <a:ext uri="{FF2B5EF4-FFF2-40B4-BE49-F238E27FC236}">
                <a16:creationId xmlns:a16="http://schemas.microsoft.com/office/drawing/2014/main" id="{9029ADA3-8222-4FAC-B8B7-9D5946FC24C3}"/>
              </a:ext>
            </a:extLst>
          </p:cNvPr>
          <p:cNvPicPr>
            <a:picLocks noChangeAspect="1"/>
          </p:cNvPicPr>
          <p:nvPr/>
        </p:nvPicPr>
        <p:blipFill>
          <a:blip r:embed="rId3"/>
          <a:stretch>
            <a:fillRect/>
          </a:stretch>
        </p:blipFill>
        <p:spPr>
          <a:xfrm>
            <a:off x="520973" y="5696404"/>
            <a:ext cx="1487553" cy="414564"/>
          </a:xfrm>
          <a:prstGeom prst="rect">
            <a:avLst/>
          </a:prstGeom>
        </p:spPr>
      </p:pic>
      <p:pic>
        <p:nvPicPr>
          <p:cNvPr id="3" name="Picture 2" descr="A woman sitting on a low-riding greenhouse cart.">
            <a:extLst>
              <a:ext uri="{FF2B5EF4-FFF2-40B4-BE49-F238E27FC236}">
                <a16:creationId xmlns:a16="http://schemas.microsoft.com/office/drawing/2014/main" id="{D87D89B1-8177-42CF-97A3-1C4195343B03}"/>
              </a:ext>
            </a:extLst>
          </p:cNvPr>
          <p:cNvPicPr>
            <a:picLocks noChangeAspect="1"/>
          </p:cNvPicPr>
          <p:nvPr/>
        </p:nvPicPr>
        <p:blipFill>
          <a:blip r:embed="rId4"/>
          <a:stretch>
            <a:fillRect/>
          </a:stretch>
        </p:blipFill>
        <p:spPr>
          <a:xfrm>
            <a:off x="4092944" y="2038386"/>
            <a:ext cx="4817435" cy="433345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3612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599" y="609600"/>
            <a:ext cx="6347713" cy="727587"/>
          </a:xfrm>
        </p:spPr>
        <p:txBody>
          <a:bodyPr/>
          <a:lstStyle/>
          <a:p>
            <a:r>
              <a:rPr lang="en-US" dirty="0"/>
              <a:t>Prioritize </a:t>
            </a:r>
            <a:r>
              <a:rPr lang="en-US" b="1" u="sng" dirty="0"/>
              <a:t>tasks</a:t>
            </a:r>
            <a:r>
              <a:rPr lang="en-US" dirty="0"/>
              <a:t> with SMILES!</a:t>
            </a:r>
            <a:endParaRPr lang="en-US" altLang="en-US" dirty="0"/>
          </a:p>
        </p:txBody>
      </p:sp>
      <p:sp>
        <p:nvSpPr>
          <p:cNvPr id="2" name="Content Placeholder 1"/>
          <p:cNvSpPr>
            <a:spLocks noGrp="1"/>
          </p:cNvSpPr>
          <p:nvPr>
            <p:ph idx="1"/>
          </p:nvPr>
        </p:nvSpPr>
        <p:spPr>
          <a:xfrm>
            <a:off x="0" y="1349984"/>
            <a:ext cx="4395019" cy="5286790"/>
          </a:xfrm>
        </p:spPr>
        <p:txBody>
          <a:bodyPr vert="horz" lIns="91440" tIns="45720" rIns="91440" bIns="45720" rtlCol="0" anchor="t">
            <a:normAutofit/>
          </a:bodyPr>
          <a:lstStyle/>
          <a:p>
            <a:pPr lvl="1"/>
            <a:r>
              <a:rPr lang="en-US" sz="2400" dirty="0"/>
              <a:t>Safety. Are you safe doing it?</a:t>
            </a:r>
          </a:p>
          <a:p>
            <a:pPr lvl="1"/>
            <a:r>
              <a:rPr lang="en-US" sz="2400" dirty="0"/>
              <a:t>Money. Is it financially important? </a:t>
            </a:r>
          </a:p>
          <a:p>
            <a:pPr lvl="1"/>
            <a:r>
              <a:rPr lang="en-US" sz="2400" dirty="0"/>
              <a:t>Independence. Could other workers do it?</a:t>
            </a:r>
          </a:p>
          <a:p>
            <a:pPr lvl="1"/>
            <a:r>
              <a:rPr lang="en-US" sz="2400" dirty="0"/>
              <a:t>Liking it. Do you enjoy it?</a:t>
            </a:r>
          </a:p>
          <a:p>
            <a:pPr lvl="1"/>
            <a:r>
              <a:rPr lang="en-US" sz="2400" dirty="0"/>
              <a:t>Expense. How easy is it to accommodate? </a:t>
            </a:r>
          </a:p>
          <a:p>
            <a:pPr lvl="1"/>
            <a:r>
              <a:rPr lang="en-US" sz="2400" dirty="0"/>
              <a:t>Spending time. How frequent is it?</a:t>
            </a:r>
          </a:p>
          <a:p>
            <a:pPr lvl="1"/>
            <a:endParaRPr lang="en-US" sz="2400" dirty="0"/>
          </a:p>
        </p:txBody>
      </p:sp>
      <p:pic>
        <p:nvPicPr>
          <p:cNvPr id="5" name="Picture 4" descr="A farmer standing next to a tractor with extended steps ">
            <a:extLst>
              <a:ext uri="{FF2B5EF4-FFF2-40B4-BE49-F238E27FC236}">
                <a16:creationId xmlns:a16="http://schemas.microsoft.com/office/drawing/2014/main" id="{8F5B0C28-881F-CB8A-2FF1-26AA0C77D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9308" y="1337187"/>
            <a:ext cx="3965093" cy="5286791"/>
          </a:xfrm>
          <a:prstGeom prst="rect">
            <a:avLst/>
          </a:prstGeom>
        </p:spPr>
      </p:pic>
    </p:spTree>
    <p:extLst>
      <p:ext uri="{BB962C8B-B14F-4D97-AF65-F5344CB8AC3E}">
        <p14:creationId xmlns:p14="http://schemas.microsoft.com/office/powerpoint/2010/main" val="299497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Human Activity Assistive Technology Model (HAAT)</a:t>
            </a:r>
            <a:endParaRPr lang="en-US"/>
          </a:p>
        </p:txBody>
      </p:sp>
      <p:sp>
        <p:nvSpPr>
          <p:cNvPr id="3" name="Content Placeholder 2"/>
          <p:cNvSpPr>
            <a:spLocks noGrp="1"/>
          </p:cNvSpPr>
          <p:nvPr>
            <p:ph idx="1"/>
          </p:nvPr>
        </p:nvSpPr>
        <p:spPr>
          <a:xfrm>
            <a:off x="457200" y="2057400"/>
            <a:ext cx="8229600" cy="4525963"/>
          </a:xfrm>
        </p:spPr>
        <p:txBody>
          <a:bodyPr vert="horz" lIns="91440" tIns="45720" rIns="91440" bIns="45720" rtlCol="0" anchor="t">
            <a:normAutofit/>
          </a:bodyPr>
          <a:lstStyle/>
          <a:p>
            <a:r>
              <a:rPr lang="en-US" sz="2400"/>
              <a:t>To provide interventions that meet the outcome measures:</a:t>
            </a:r>
          </a:p>
          <a:p>
            <a:pPr lvl="1"/>
            <a:r>
              <a:rPr lang="en-US" sz="2400"/>
              <a:t>Consider the person</a:t>
            </a:r>
          </a:p>
          <a:p>
            <a:pPr lvl="1"/>
            <a:r>
              <a:rPr lang="en-US" sz="2400"/>
              <a:t>Consider the context</a:t>
            </a:r>
          </a:p>
          <a:p>
            <a:pPr lvl="1"/>
            <a:r>
              <a:rPr lang="en-US" sz="2400"/>
              <a:t>Consider the activity</a:t>
            </a:r>
          </a:p>
          <a:p>
            <a:r>
              <a:rPr lang="en-US" sz="2400"/>
              <a:t>Identify Assistive Technology last!</a:t>
            </a:r>
          </a:p>
        </p:txBody>
      </p:sp>
    </p:spTree>
    <p:extLst>
      <p:ext uri="{BB962C8B-B14F-4D97-AF65-F5344CB8AC3E}">
        <p14:creationId xmlns:p14="http://schemas.microsoft.com/office/powerpoint/2010/main" val="3170065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47165"/>
            <a:ext cx="7772400" cy="685800"/>
          </a:xfrm>
        </p:spPr>
        <p:txBody>
          <a:bodyPr>
            <a:noAutofit/>
          </a:bodyPr>
          <a:lstStyle/>
          <a:p>
            <a:r>
              <a:rPr lang="en-US" sz="4000" dirty="0"/>
              <a:t>Learning Objectives</a:t>
            </a:r>
          </a:p>
        </p:txBody>
      </p:sp>
      <p:sp>
        <p:nvSpPr>
          <p:cNvPr id="3" name="Content Placeholder 2"/>
          <p:cNvSpPr>
            <a:spLocks noGrp="1"/>
          </p:cNvSpPr>
          <p:nvPr>
            <p:ph idx="1"/>
          </p:nvPr>
        </p:nvSpPr>
        <p:spPr>
          <a:xfrm>
            <a:off x="216310" y="2209800"/>
            <a:ext cx="7678993" cy="4038600"/>
          </a:xfrm>
        </p:spPr>
        <p:txBody>
          <a:bodyPr/>
          <a:lstStyle/>
          <a:p>
            <a:r>
              <a:rPr lang="en-US" sz="2800" dirty="0"/>
              <a:t>What is an assistive technology (AT) assessment</a:t>
            </a:r>
          </a:p>
          <a:p>
            <a:r>
              <a:rPr lang="en-US" sz="2800" dirty="0"/>
              <a:t>Why is an AT assessment important</a:t>
            </a:r>
          </a:p>
          <a:p>
            <a:r>
              <a:rPr lang="en-US" sz="2800" dirty="0"/>
              <a:t>Describe the </a:t>
            </a:r>
            <a:r>
              <a:rPr lang="en-US" sz="2800" b="1" dirty="0"/>
              <a:t>H</a:t>
            </a:r>
            <a:r>
              <a:rPr lang="en-US" sz="2800" dirty="0"/>
              <a:t>uman, </a:t>
            </a:r>
            <a:r>
              <a:rPr lang="en-US" sz="2800" b="1" dirty="0"/>
              <a:t>A</a:t>
            </a:r>
            <a:r>
              <a:rPr lang="en-US" sz="2800" dirty="0"/>
              <a:t>ctivity, </a:t>
            </a:r>
            <a:r>
              <a:rPr lang="en-US" sz="2800" b="1" dirty="0"/>
              <a:t>C</a:t>
            </a:r>
            <a:r>
              <a:rPr lang="en-US" sz="2800" dirty="0"/>
              <a:t>ontext, and </a:t>
            </a:r>
            <a:r>
              <a:rPr lang="en-US" sz="2800" b="1" dirty="0"/>
              <a:t>A</a:t>
            </a:r>
            <a:r>
              <a:rPr lang="en-US" sz="2800" dirty="0"/>
              <a:t>ssistive </a:t>
            </a:r>
            <a:r>
              <a:rPr lang="en-US" sz="2800" b="1" dirty="0"/>
              <a:t>T</a:t>
            </a:r>
            <a:r>
              <a:rPr lang="en-US" sz="2800" dirty="0"/>
              <a:t>echnology (HAAT) AT assessment model</a:t>
            </a:r>
          </a:p>
          <a:p>
            <a:r>
              <a:rPr lang="en-US" sz="2800" dirty="0"/>
              <a:t>Learn where to find AT options</a:t>
            </a:r>
          </a:p>
          <a:p>
            <a:pPr marL="0" indent="0">
              <a:buNone/>
            </a:pPr>
            <a:endParaRPr lang="en-US" sz="2800" dirty="0"/>
          </a:p>
        </p:txBody>
      </p:sp>
    </p:spTree>
    <p:extLst>
      <p:ext uri="{BB962C8B-B14F-4D97-AF65-F5344CB8AC3E}">
        <p14:creationId xmlns:p14="http://schemas.microsoft.com/office/powerpoint/2010/main" val="1921528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988" y="550606"/>
            <a:ext cx="7772400" cy="1066800"/>
          </a:xfrm>
        </p:spPr>
        <p:txBody>
          <a:bodyPr/>
          <a:lstStyle/>
          <a:p>
            <a:r>
              <a:rPr lang="en-US" dirty="0"/>
              <a:t>Principles for Providing AT</a:t>
            </a:r>
          </a:p>
        </p:txBody>
      </p:sp>
      <p:sp>
        <p:nvSpPr>
          <p:cNvPr id="3" name="Content Placeholder 2"/>
          <p:cNvSpPr>
            <a:spLocks noGrp="1"/>
          </p:cNvSpPr>
          <p:nvPr>
            <p:ph idx="1"/>
          </p:nvPr>
        </p:nvSpPr>
        <p:spPr>
          <a:xfrm>
            <a:off x="498987" y="1285568"/>
            <a:ext cx="7406147" cy="2273709"/>
          </a:xfrm>
        </p:spPr>
        <p:txBody>
          <a:bodyPr vert="horz" lIns="91440" tIns="45720" rIns="91440" bIns="45720" rtlCol="0" anchor="t">
            <a:normAutofit/>
          </a:bodyPr>
          <a:lstStyle/>
          <a:p>
            <a:r>
              <a:rPr lang="en-US" sz="2400" b="1" u="sng" dirty="0"/>
              <a:t>Do no harm</a:t>
            </a:r>
          </a:p>
          <a:p>
            <a:pPr marL="514350" indent="-514350">
              <a:buAutoNum type="arabicPeriod"/>
            </a:pPr>
            <a:endParaRPr lang="en-US" dirty="0"/>
          </a:p>
        </p:txBody>
      </p:sp>
      <p:pic>
        <p:nvPicPr>
          <p:cNvPr id="7" name="Picture 6" descr="Image of a winch mounted on a ceiling near a garage door opener.">
            <a:extLst>
              <a:ext uri="{FF2B5EF4-FFF2-40B4-BE49-F238E27FC236}">
                <a16:creationId xmlns:a16="http://schemas.microsoft.com/office/drawing/2014/main" id="{4E6FD582-01C9-A2BB-6901-DB18C81A4B99}"/>
              </a:ext>
            </a:extLst>
          </p:cNvPr>
          <p:cNvPicPr>
            <a:picLocks noChangeAspect="1"/>
          </p:cNvPicPr>
          <p:nvPr/>
        </p:nvPicPr>
        <p:blipFill>
          <a:blip r:embed="rId3"/>
          <a:stretch>
            <a:fillRect/>
          </a:stretch>
        </p:blipFill>
        <p:spPr>
          <a:xfrm>
            <a:off x="381815" y="2074606"/>
            <a:ext cx="6841210" cy="4043839"/>
          </a:xfrm>
          <a:prstGeom prst="rect">
            <a:avLst/>
          </a:prstGeom>
        </p:spPr>
      </p:pic>
    </p:spTree>
    <p:extLst>
      <p:ext uri="{BB962C8B-B14F-4D97-AF65-F5344CB8AC3E}">
        <p14:creationId xmlns:p14="http://schemas.microsoft.com/office/powerpoint/2010/main" val="4129985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988" y="550606"/>
            <a:ext cx="7772400" cy="1066800"/>
          </a:xfrm>
        </p:spPr>
        <p:txBody>
          <a:bodyPr/>
          <a:lstStyle/>
          <a:p>
            <a:r>
              <a:rPr lang="en-US" dirty="0"/>
              <a:t>Principles for Providing AT</a:t>
            </a:r>
          </a:p>
        </p:txBody>
      </p:sp>
      <p:sp>
        <p:nvSpPr>
          <p:cNvPr id="3" name="Content Placeholder 2"/>
          <p:cNvSpPr>
            <a:spLocks noGrp="1"/>
          </p:cNvSpPr>
          <p:nvPr>
            <p:ph idx="1"/>
          </p:nvPr>
        </p:nvSpPr>
        <p:spPr>
          <a:xfrm>
            <a:off x="498988" y="1285568"/>
            <a:ext cx="6550742" cy="1506793"/>
          </a:xfrm>
        </p:spPr>
        <p:txBody>
          <a:bodyPr vert="horz" lIns="91440" tIns="45720" rIns="91440" bIns="45720" rtlCol="0" anchor="t">
            <a:normAutofit/>
          </a:bodyPr>
          <a:lstStyle/>
          <a:p>
            <a:r>
              <a:rPr lang="en-US" sz="2400" dirty="0"/>
              <a:t>Keep the consumer and </a:t>
            </a:r>
            <a:r>
              <a:rPr lang="en-US" sz="2400" u="sng" dirty="0"/>
              <a:t>their goals </a:t>
            </a:r>
            <a:r>
              <a:rPr lang="en-US" sz="2400" dirty="0"/>
              <a:t>as the central focus</a:t>
            </a:r>
          </a:p>
          <a:p>
            <a:r>
              <a:rPr lang="en-US" sz="2400" dirty="0"/>
              <a:t>Focus on functional </a:t>
            </a:r>
            <a:r>
              <a:rPr lang="en-US" sz="2400" u="sng" dirty="0"/>
              <a:t>abilities</a:t>
            </a:r>
            <a:r>
              <a:rPr lang="en-US" sz="2400" dirty="0"/>
              <a:t> and </a:t>
            </a:r>
            <a:r>
              <a:rPr lang="en-US" sz="2400" u="sng" dirty="0"/>
              <a:t>potential</a:t>
            </a:r>
            <a:endParaRPr lang="en-US" dirty="0"/>
          </a:p>
          <a:p>
            <a:pPr marL="514350" indent="-514350">
              <a:buAutoNum type="arabicPeriod"/>
            </a:pPr>
            <a:endParaRPr lang="en-US" dirty="0"/>
          </a:p>
        </p:txBody>
      </p:sp>
      <p:sp>
        <p:nvSpPr>
          <p:cNvPr id="4" name="&quot;Not Allowed&quot; Symbol 3">
            <a:extLst>
              <a:ext uri="{FF2B5EF4-FFF2-40B4-BE49-F238E27FC236}">
                <a16:creationId xmlns:a16="http://schemas.microsoft.com/office/drawing/2014/main" id="{1826D561-9EFB-C27B-8B25-6B25C6EB9F88}"/>
              </a:ext>
              <a:ext uri="{C183D7F6-B498-43B3-948B-1728B52AA6E4}">
                <adec:decorative xmlns:adec="http://schemas.microsoft.com/office/drawing/2017/decorative" val="1"/>
              </a:ext>
            </a:extLst>
          </p:cNvPr>
          <p:cNvSpPr/>
          <p:nvPr/>
        </p:nvSpPr>
        <p:spPr>
          <a:xfrm>
            <a:off x="1742769" y="2993922"/>
            <a:ext cx="3765755" cy="3077497"/>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ontent Placeholder 2">
            <a:extLst>
              <a:ext uri="{FF2B5EF4-FFF2-40B4-BE49-F238E27FC236}">
                <a16:creationId xmlns:a16="http://schemas.microsoft.com/office/drawing/2014/main" id="{9AE79C23-F8C7-248F-AE5F-04525C2C6199}"/>
              </a:ext>
            </a:extLst>
          </p:cNvPr>
          <p:cNvSpPr txBox="1">
            <a:spLocks/>
          </p:cNvSpPr>
          <p:nvPr/>
        </p:nvSpPr>
        <p:spPr>
          <a:xfrm>
            <a:off x="2536724" y="3687097"/>
            <a:ext cx="3060290" cy="1885335"/>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514350" indent="-514350" fontAlgn="auto">
              <a:buFont typeface="Wingdings 3" charset="2"/>
              <a:buAutoNum type="arabicPeriod"/>
            </a:pPr>
            <a:r>
              <a:rPr lang="en-US" sz="3200" b="1" u="sng" dirty="0"/>
              <a:t>That’ll NEVER work!</a:t>
            </a:r>
          </a:p>
          <a:p>
            <a:pPr marL="514350" indent="-514350" fontAlgn="auto">
              <a:buFont typeface="Wingdings 3" charset="2"/>
              <a:buAutoNum type="arabicPeriod"/>
            </a:pPr>
            <a:endParaRPr lang="en-US" dirty="0"/>
          </a:p>
        </p:txBody>
      </p:sp>
    </p:spTree>
    <p:extLst>
      <p:ext uri="{BB962C8B-B14F-4D97-AF65-F5344CB8AC3E}">
        <p14:creationId xmlns:p14="http://schemas.microsoft.com/office/powerpoint/2010/main" val="681876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820" y="376084"/>
            <a:ext cx="7772400" cy="685800"/>
          </a:xfrm>
        </p:spPr>
        <p:txBody>
          <a:bodyPr/>
          <a:lstStyle/>
          <a:p>
            <a:r>
              <a:rPr lang="en-US" dirty="0"/>
              <a:t>Principles for Providing AT</a:t>
            </a:r>
          </a:p>
        </p:txBody>
      </p:sp>
      <p:sp>
        <p:nvSpPr>
          <p:cNvPr id="3" name="Content Placeholder 2"/>
          <p:cNvSpPr>
            <a:spLocks noGrp="1"/>
          </p:cNvSpPr>
          <p:nvPr>
            <p:ph idx="1"/>
          </p:nvPr>
        </p:nvSpPr>
        <p:spPr>
          <a:xfrm>
            <a:off x="371168" y="1150375"/>
            <a:ext cx="7317658" cy="1976284"/>
          </a:xfrm>
        </p:spPr>
        <p:txBody>
          <a:bodyPr vert="horz" lIns="91440" tIns="45720" rIns="91440" bIns="45720" rtlCol="0" anchor="t">
            <a:normAutofit/>
          </a:bodyPr>
          <a:lstStyle/>
          <a:p>
            <a:r>
              <a:rPr lang="en-US" sz="2400" dirty="0"/>
              <a:t>Offer the simplest but still effective solutions</a:t>
            </a:r>
          </a:p>
          <a:p>
            <a:pPr marL="0" indent="0">
              <a:buNone/>
            </a:pPr>
            <a:endParaRPr lang="en-US" dirty="0"/>
          </a:p>
          <a:p>
            <a:pPr marL="514350" indent="-514350">
              <a:buAutoNum type="arabicPeriod"/>
            </a:pPr>
            <a:endParaRPr lang="en-US" dirty="0"/>
          </a:p>
        </p:txBody>
      </p:sp>
      <p:pic>
        <p:nvPicPr>
          <p:cNvPr id="6" name="Picture 5" descr="Image of a milk crate wired to a 1x2&quot; hanging from a John Deere in easy reach of the seat.">
            <a:extLst>
              <a:ext uri="{FF2B5EF4-FFF2-40B4-BE49-F238E27FC236}">
                <a16:creationId xmlns:a16="http://schemas.microsoft.com/office/drawing/2014/main" id="{F65D6483-5CBF-6A11-CF73-B27465CBC8EC}"/>
              </a:ext>
            </a:extLst>
          </p:cNvPr>
          <p:cNvPicPr>
            <a:picLocks noChangeAspect="1"/>
          </p:cNvPicPr>
          <p:nvPr/>
        </p:nvPicPr>
        <p:blipFill>
          <a:blip r:embed="rId3"/>
          <a:stretch>
            <a:fillRect/>
          </a:stretch>
        </p:blipFill>
        <p:spPr>
          <a:xfrm>
            <a:off x="821463" y="1720645"/>
            <a:ext cx="3208534" cy="4911998"/>
          </a:xfrm>
          <a:prstGeom prst="rect">
            <a:avLst/>
          </a:prstGeom>
        </p:spPr>
      </p:pic>
      <p:pic>
        <p:nvPicPr>
          <p:cNvPr id="8" name="Picture 7" descr="Farmer riding a Life Essentials lift up and into his John Deere.">
            <a:extLst>
              <a:ext uri="{FF2B5EF4-FFF2-40B4-BE49-F238E27FC236}">
                <a16:creationId xmlns:a16="http://schemas.microsoft.com/office/drawing/2014/main" id="{0240420C-4CC2-76B7-7467-23F48880E533}"/>
              </a:ext>
            </a:extLst>
          </p:cNvPr>
          <p:cNvPicPr>
            <a:picLocks noChangeAspect="1"/>
          </p:cNvPicPr>
          <p:nvPr/>
        </p:nvPicPr>
        <p:blipFill>
          <a:blip r:embed="rId4"/>
          <a:stretch>
            <a:fillRect/>
          </a:stretch>
        </p:blipFill>
        <p:spPr>
          <a:xfrm>
            <a:off x="4149436" y="1720645"/>
            <a:ext cx="4532448" cy="4928320"/>
          </a:xfrm>
          <a:prstGeom prst="rect">
            <a:avLst/>
          </a:prstGeom>
        </p:spPr>
      </p:pic>
    </p:spTree>
    <p:extLst>
      <p:ext uri="{BB962C8B-B14F-4D97-AF65-F5344CB8AC3E}">
        <p14:creationId xmlns:p14="http://schemas.microsoft.com/office/powerpoint/2010/main" val="3010502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B41FE-9879-E3D9-BD0E-E601BBD3C9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FA55AE-A12E-049D-F028-DA3E8C615836}"/>
              </a:ext>
            </a:extLst>
          </p:cNvPr>
          <p:cNvSpPr>
            <a:spLocks noGrp="1"/>
          </p:cNvSpPr>
          <p:nvPr>
            <p:ph type="title"/>
          </p:nvPr>
        </p:nvSpPr>
        <p:spPr>
          <a:xfrm>
            <a:off x="508820" y="376084"/>
            <a:ext cx="7772400" cy="685800"/>
          </a:xfrm>
        </p:spPr>
        <p:txBody>
          <a:bodyPr/>
          <a:lstStyle/>
          <a:p>
            <a:r>
              <a:rPr lang="en-US" dirty="0"/>
              <a:t>Principles for Providing AT</a:t>
            </a:r>
          </a:p>
        </p:txBody>
      </p:sp>
      <p:sp>
        <p:nvSpPr>
          <p:cNvPr id="3" name="Content Placeholder 2">
            <a:extLst>
              <a:ext uri="{FF2B5EF4-FFF2-40B4-BE49-F238E27FC236}">
                <a16:creationId xmlns:a16="http://schemas.microsoft.com/office/drawing/2014/main" id="{FE50B74B-27AD-4721-4ADE-D41F23FE4DCB}"/>
              </a:ext>
            </a:extLst>
          </p:cNvPr>
          <p:cNvSpPr>
            <a:spLocks noGrp="1"/>
          </p:cNvSpPr>
          <p:nvPr>
            <p:ph idx="1"/>
          </p:nvPr>
        </p:nvSpPr>
        <p:spPr>
          <a:xfrm>
            <a:off x="371168" y="1150375"/>
            <a:ext cx="7317658" cy="1976284"/>
          </a:xfrm>
        </p:spPr>
        <p:txBody>
          <a:bodyPr vert="horz" lIns="91440" tIns="45720" rIns="91440" bIns="45720" rtlCol="0" anchor="t">
            <a:normAutofit/>
          </a:bodyPr>
          <a:lstStyle/>
          <a:p>
            <a:r>
              <a:rPr lang="en-US" sz="2400" dirty="0"/>
              <a:t>Offer the simplest but still effective solutions</a:t>
            </a:r>
          </a:p>
          <a:p>
            <a:pPr marL="0" indent="0">
              <a:buNone/>
            </a:pPr>
            <a:endParaRPr lang="en-US" dirty="0"/>
          </a:p>
          <a:p>
            <a:pPr marL="514350" indent="-514350">
              <a:buAutoNum type="arabicPeriod"/>
            </a:pPr>
            <a:endParaRPr lang="en-US" dirty="0"/>
          </a:p>
        </p:txBody>
      </p:sp>
      <p:pic>
        <p:nvPicPr>
          <p:cNvPr id="7" name="Picture 6" descr="Farmer moving logs by hand from pallet to his log splitter">
            <a:extLst>
              <a:ext uri="{FF2B5EF4-FFF2-40B4-BE49-F238E27FC236}">
                <a16:creationId xmlns:a16="http://schemas.microsoft.com/office/drawing/2014/main" id="{3E8D3E6D-48E4-FC26-83AF-7E1F5BCE81F1}"/>
              </a:ext>
            </a:extLst>
          </p:cNvPr>
          <p:cNvPicPr>
            <a:picLocks noChangeAspect="1"/>
          </p:cNvPicPr>
          <p:nvPr/>
        </p:nvPicPr>
        <p:blipFill>
          <a:blip r:embed="rId3"/>
          <a:stretch>
            <a:fillRect/>
          </a:stretch>
        </p:blipFill>
        <p:spPr>
          <a:xfrm>
            <a:off x="371168" y="1701395"/>
            <a:ext cx="6191333" cy="4671420"/>
          </a:xfrm>
          <a:prstGeom prst="rect">
            <a:avLst/>
          </a:prstGeom>
        </p:spPr>
      </p:pic>
      <p:pic>
        <p:nvPicPr>
          <p:cNvPr id="4" name="Picture 3" descr="Blacks Creek Model 1250 Firewood Processor">
            <a:extLst>
              <a:ext uri="{FF2B5EF4-FFF2-40B4-BE49-F238E27FC236}">
                <a16:creationId xmlns:a16="http://schemas.microsoft.com/office/drawing/2014/main" id="{102C9AB5-01DE-48BD-86DB-161C77793BD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5039" y="4575420"/>
            <a:ext cx="5943600" cy="2264410"/>
          </a:xfrm>
          <a:prstGeom prst="rect">
            <a:avLst/>
          </a:prstGeom>
          <a:noFill/>
          <a:ln>
            <a:noFill/>
          </a:ln>
        </p:spPr>
      </p:pic>
    </p:spTree>
    <p:extLst>
      <p:ext uri="{BB962C8B-B14F-4D97-AF65-F5344CB8AC3E}">
        <p14:creationId xmlns:p14="http://schemas.microsoft.com/office/powerpoint/2010/main" val="2154635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F4C62FC-6EBC-5C39-A7E2-5BB74DD2F8A9}"/>
              </a:ext>
            </a:extLst>
          </p:cNvPr>
          <p:cNvSpPr>
            <a:spLocks noGrp="1"/>
          </p:cNvSpPr>
          <p:nvPr>
            <p:ph type="title"/>
          </p:nvPr>
        </p:nvSpPr>
        <p:spPr>
          <a:xfrm>
            <a:off x="469910" y="474112"/>
            <a:ext cx="6638813" cy="749455"/>
          </a:xfrm>
        </p:spPr>
        <p:txBody>
          <a:bodyPr>
            <a:noAutofit/>
          </a:bodyPr>
          <a:lstStyle/>
          <a:p>
            <a:pPr algn="ctr"/>
            <a:r>
              <a:rPr lang="en-US" sz="4000" dirty="0">
                <a:latin typeface="Times New Roman" panose="02020603050405020304" pitchFamily="18" charset="0"/>
                <a:cs typeface="Times New Roman" panose="02020603050405020304" pitchFamily="18" charset="0"/>
              </a:rPr>
              <a:t>Who can help us with information resources?</a:t>
            </a:r>
          </a:p>
        </p:txBody>
      </p:sp>
      <p:sp>
        <p:nvSpPr>
          <p:cNvPr id="14" name="Content Placeholder 2">
            <a:extLst>
              <a:ext uri="{FF2B5EF4-FFF2-40B4-BE49-F238E27FC236}">
                <a16:creationId xmlns:a16="http://schemas.microsoft.com/office/drawing/2014/main" id="{C66507FE-EA3E-FBDD-EB62-02512D916F66}"/>
              </a:ext>
            </a:extLst>
          </p:cNvPr>
          <p:cNvSpPr>
            <a:spLocks noGrp="1"/>
          </p:cNvSpPr>
          <p:nvPr>
            <p:ph idx="1"/>
          </p:nvPr>
        </p:nvSpPr>
        <p:spPr>
          <a:xfrm>
            <a:off x="704385" y="1940362"/>
            <a:ext cx="6994273" cy="4627585"/>
          </a:xfrm>
        </p:spPr>
        <p:txBody>
          <a:bodyPr>
            <a:normAutofit lnSpcReduction="10000"/>
          </a:bodyPr>
          <a:lstStyle/>
          <a:p>
            <a:r>
              <a:rPr lang="en-US" sz="2000" dirty="0"/>
              <a:t>For agriculture-specific commercial and DIY AT, emerging technologies, appropriate service providers, and training opportunities stay in touch with National AgrAbility social media and </a:t>
            </a:r>
            <a:r>
              <a:rPr lang="en-US" sz="2000" dirty="0">
                <a:hlinkClick r:id="rId2"/>
              </a:rPr>
              <a:t>www.AgrAbility.org</a:t>
            </a:r>
            <a:r>
              <a:rPr lang="en-US" sz="2000" dirty="0"/>
              <a:t> </a:t>
            </a:r>
          </a:p>
          <a:p>
            <a:r>
              <a:rPr lang="en-US" sz="2000" dirty="0"/>
              <a:t>For general disability-relevant policies and regulations, advocacy and training opportunities contact your Center for Independent Living </a:t>
            </a:r>
            <a:r>
              <a:rPr lang="en-US" sz="2000" dirty="0">
                <a:hlinkClick r:id="rId3"/>
              </a:rPr>
              <a:t>https://www.ilru.org/projects/cil-net/cil-center-and-association-directory</a:t>
            </a:r>
            <a:r>
              <a:rPr lang="en-US" sz="2000" dirty="0"/>
              <a:t> </a:t>
            </a:r>
          </a:p>
          <a:p>
            <a:r>
              <a:rPr lang="en-US" sz="2000" dirty="0"/>
              <a:t>  For general commercial AT, emerging technologies, and relevant AT research contact your state AT Act Program </a:t>
            </a:r>
            <a:r>
              <a:rPr lang="en-US" sz="2000" dirty="0">
                <a:hlinkClick r:id="rId4"/>
              </a:rPr>
              <a:t>https://ataporg.org/</a:t>
            </a:r>
            <a:r>
              <a:rPr lang="en-US" sz="2000" dirty="0"/>
              <a:t> </a:t>
            </a:r>
          </a:p>
          <a:p>
            <a:r>
              <a:rPr lang="en-US" sz="2000" dirty="0"/>
              <a:t>For job accommodations </a:t>
            </a:r>
            <a:r>
              <a:rPr lang="en-US" sz="2000" dirty="0">
                <a:hlinkClick r:id="rId5"/>
              </a:rPr>
              <a:t>www.askJan.org</a:t>
            </a:r>
            <a:r>
              <a:rPr lang="en-US" sz="2000" dirty="0"/>
              <a:t> </a:t>
            </a:r>
          </a:p>
          <a:p>
            <a:r>
              <a:rPr lang="en-US" sz="2000" dirty="0"/>
              <a:t>Beware homesteader videos on </a:t>
            </a:r>
            <a:r>
              <a:rPr lang="en-US" sz="2000" dirty="0" err="1"/>
              <a:t>youtube</a:t>
            </a:r>
            <a:r>
              <a:rPr lang="en-US" sz="2000" dirty="0"/>
              <a:t>!!!</a:t>
            </a:r>
          </a:p>
          <a:p>
            <a:endParaRPr lang="en-US" dirty="0"/>
          </a:p>
        </p:txBody>
      </p:sp>
    </p:spTree>
    <p:extLst>
      <p:ext uri="{BB962C8B-B14F-4D97-AF65-F5344CB8AC3E}">
        <p14:creationId xmlns:p14="http://schemas.microsoft.com/office/powerpoint/2010/main" val="768316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9599" y="609600"/>
            <a:ext cx="6639065" cy="1769035"/>
          </a:xfrm>
        </p:spPr>
        <p:txBody>
          <a:bodyPr>
            <a:normAutofit/>
          </a:bodyPr>
          <a:lstStyle/>
          <a:p>
            <a:r>
              <a:rPr lang="en-US" altLang="en-US"/>
              <a:t>Agricultural AT Availability</a:t>
            </a:r>
            <a:br>
              <a:rPr lang="en-US" altLang="en-US"/>
            </a:br>
            <a:br>
              <a:rPr lang="en-US" altLang="en-US"/>
            </a:br>
            <a:r>
              <a:rPr lang="en-US" altLang="en-US" sz="3200">
                <a:solidFill>
                  <a:schemeClr val="accent2"/>
                </a:solidFill>
              </a:rPr>
              <a:t>www.AgrAbility.org/toolbox</a:t>
            </a:r>
          </a:p>
        </p:txBody>
      </p:sp>
      <p:pic>
        <p:nvPicPr>
          <p:cNvPr id="7" name="Content Placeholder 6">
            <a:extLs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1948936" y="2384706"/>
            <a:ext cx="4823947" cy="418399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6E3E-08EE-F3EF-5CF8-99904BAF5BDC}"/>
              </a:ext>
            </a:extLst>
          </p:cNvPr>
          <p:cNvSpPr>
            <a:spLocks noGrp="1"/>
          </p:cNvSpPr>
          <p:nvPr>
            <p:ph type="title" idx="4294967295"/>
          </p:nvPr>
        </p:nvSpPr>
        <p:spPr>
          <a:xfrm>
            <a:off x="609599" y="-1320800"/>
            <a:ext cx="6347713" cy="1320800"/>
          </a:xfrm>
        </p:spPr>
        <p:txBody>
          <a:bodyPr vert="horz" lIns="91440" tIns="45720" rIns="91440" bIns="45720" rtlCol="0" anchor="b">
            <a:normAutofit/>
          </a:bodyPr>
          <a:lstStyle/>
          <a:p>
            <a:r>
              <a:rPr lang="en-US" dirty="0"/>
              <a:t>Assistive technology</a:t>
            </a:r>
          </a:p>
        </p:txBody>
      </p:sp>
      <p:pic>
        <p:nvPicPr>
          <p:cNvPr id="25604" name="Picture 3" descr="A golf cart parked on grass&#10;&#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162" y="461483"/>
            <a:ext cx="3875554" cy="291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1" descr="A seated on a truck mounted lift maneuvering to get into a cabbed tractor. "/>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2860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 descr="A lift in the back of an ATV "/>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 y="3596016"/>
            <a:ext cx="2378838" cy="313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Agri-Speed Hit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7712" y="3733800"/>
            <a:ext cx="4287463" cy="29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948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erial view of farm with large grain storage facility and text &quot;Conducting Agricultural Worksite Assessments A USER’S GUIDE FOR PROFESSIONALS ASSISTING FARMERS AND RANCHERS WITH PHYSICAL DISABILITIES IN IDENTIFYING AND OVERCOMING WORKPLACE BARRIER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18" y="799447"/>
            <a:ext cx="4136076" cy="5254477"/>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2" descr="A cover of a book with several tractors&#10;&#10;Evaluating Agricultural Workplace Assistive Technology for Secondary Injury Hazard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56804" y="788241"/>
            <a:ext cx="4141600" cy="543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Footer Placeholder 1"/>
          <p:cNvSpPr>
            <a:spLocks noGrp="1"/>
          </p:cNvSpPr>
          <p:nvPr>
            <p:ph type="title" idx="4294967295"/>
          </p:nvPr>
        </p:nvSpPr>
        <p:spPr>
          <a:xfrm>
            <a:off x="609600" y="6042025"/>
            <a:ext cx="4622800" cy="3651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mn-cs"/>
              </a:rPr>
              <a:t>Purdue University is an Equal Opportunity/Equal Access institution.</a:t>
            </a: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17415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The Service Delivery Cycle</a:t>
            </a:r>
            <a:endParaRPr lang="en-US" altLang="en-US"/>
          </a:p>
        </p:txBody>
      </p:sp>
      <p:sp>
        <p:nvSpPr>
          <p:cNvPr id="2" name="Content Placeholder 1"/>
          <p:cNvSpPr>
            <a:spLocks noGrp="1"/>
          </p:cNvSpPr>
          <p:nvPr>
            <p:ph idx="1"/>
          </p:nvPr>
        </p:nvSpPr>
        <p:spPr>
          <a:xfrm>
            <a:off x="216310" y="1417638"/>
            <a:ext cx="7551174" cy="4943833"/>
          </a:xfrm>
        </p:spPr>
        <p:txBody>
          <a:bodyPr vert="horz" lIns="91440" tIns="45720" rIns="91440" bIns="45720" rtlCol="0" anchor="t">
            <a:normAutofit/>
          </a:bodyPr>
          <a:lstStyle/>
          <a:p>
            <a:pPr lvl="1"/>
            <a:r>
              <a:rPr lang="en-US" sz="2400" dirty="0"/>
              <a:t>Referral finding appropriate candidates for AT interventions by phone interview</a:t>
            </a:r>
          </a:p>
          <a:p>
            <a:pPr lvl="1"/>
            <a:r>
              <a:rPr lang="en-US" sz="2400" dirty="0"/>
              <a:t>AT Assessment and evaluation of farm site with rehabilitation professionals</a:t>
            </a:r>
          </a:p>
          <a:p>
            <a:pPr lvl="1"/>
            <a:r>
              <a:rPr lang="en-US" sz="2400" dirty="0"/>
              <a:t>Make a plan listing outcome measures and recommending AT interventions</a:t>
            </a:r>
          </a:p>
          <a:p>
            <a:pPr lvl="1"/>
            <a:r>
              <a:rPr lang="en-US" sz="2400" dirty="0"/>
              <a:t>Implement the plan with the farmer, funders, AT suppliers, fabricators</a:t>
            </a:r>
          </a:p>
          <a:p>
            <a:pPr lvl="1"/>
            <a:r>
              <a:rPr lang="en-US" sz="2400" dirty="0"/>
              <a:t>Follow-up to make sure AT is functioning as intended and outcome measures are met</a:t>
            </a:r>
          </a:p>
          <a:p>
            <a:pPr lvl="1"/>
            <a:r>
              <a:rPr lang="en-US" sz="2400" dirty="0"/>
              <a:t>Follow along to revisit steps 2,3,4 as needed</a:t>
            </a:r>
          </a:p>
        </p:txBody>
      </p:sp>
      <p:sp>
        <p:nvSpPr>
          <p:cNvPr id="10" name="Arrow: Curved Left 9" descr="Arrow reaching up from step 6 to step 2">
            <a:extLst>
              <a:ext uri="{FF2B5EF4-FFF2-40B4-BE49-F238E27FC236}">
                <a16:creationId xmlns:a16="http://schemas.microsoft.com/office/drawing/2014/main" id="{A04E38F3-0A23-0714-DDA4-7DC9323559D6}"/>
              </a:ext>
            </a:extLst>
          </p:cNvPr>
          <p:cNvSpPr/>
          <p:nvPr/>
        </p:nvSpPr>
        <p:spPr>
          <a:xfrm rot="10961467">
            <a:off x="93446" y="2288335"/>
            <a:ext cx="530357" cy="3838979"/>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Left 10" descr="Arrow reaching up from step 5 to step 3">
            <a:extLst>
              <a:ext uri="{FF2B5EF4-FFF2-40B4-BE49-F238E27FC236}">
                <a16:creationId xmlns:a16="http://schemas.microsoft.com/office/drawing/2014/main" id="{68070F96-199B-B1B5-A7BE-377D2FC01FDA}"/>
              </a:ext>
            </a:extLst>
          </p:cNvPr>
          <p:cNvSpPr/>
          <p:nvPr/>
        </p:nvSpPr>
        <p:spPr>
          <a:xfrm rot="10961467">
            <a:off x="137300" y="3262017"/>
            <a:ext cx="530942" cy="1897626"/>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71238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535" y="645459"/>
            <a:ext cx="7772400" cy="762000"/>
          </a:xfrm>
        </p:spPr>
        <p:txBody>
          <a:bodyPr/>
          <a:lstStyle/>
          <a:p>
            <a:r>
              <a:rPr lang="en-US" dirty="0"/>
              <a:t>Assistive Technology Assessment</a:t>
            </a:r>
          </a:p>
        </p:txBody>
      </p:sp>
      <p:sp>
        <p:nvSpPr>
          <p:cNvPr id="3" name="Content Placeholder 2"/>
          <p:cNvSpPr>
            <a:spLocks noGrp="1"/>
          </p:cNvSpPr>
          <p:nvPr>
            <p:ph idx="1"/>
          </p:nvPr>
        </p:nvSpPr>
        <p:spPr>
          <a:xfrm>
            <a:off x="304800" y="1407459"/>
            <a:ext cx="3913239" cy="5032670"/>
          </a:xfrm>
        </p:spPr>
        <p:txBody>
          <a:bodyPr vert="horz" lIns="91440" tIns="45720" rIns="91440" bIns="45720" rtlCol="0" anchor="t">
            <a:noAutofit/>
          </a:bodyPr>
          <a:lstStyle/>
          <a:p>
            <a:pPr marL="0" indent="0">
              <a:buNone/>
            </a:pPr>
            <a:r>
              <a:rPr lang="en-US" sz="2800" dirty="0"/>
              <a:t>An assistive technology assessment is a careful study of a person and their abilities, environment, and activities so we can recommend solutions that enable them to do necessary tasks.</a:t>
            </a:r>
          </a:p>
        </p:txBody>
      </p:sp>
      <p:pic>
        <p:nvPicPr>
          <p:cNvPr id="6" name="Picture 5" descr="ATP Ned Stoller standing in front of grain led consulting with a farmer">
            <a:extLst>
              <a:ext uri="{FF2B5EF4-FFF2-40B4-BE49-F238E27FC236}">
                <a16:creationId xmlns:a16="http://schemas.microsoft.com/office/drawing/2014/main" id="{70629765-E814-57F2-A040-FC898D142F2D}"/>
              </a:ext>
            </a:extLst>
          </p:cNvPr>
          <p:cNvPicPr>
            <a:picLocks noChangeAspect="1"/>
          </p:cNvPicPr>
          <p:nvPr/>
        </p:nvPicPr>
        <p:blipFill>
          <a:blip r:embed="rId3"/>
          <a:stretch>
            <a:fillRect/>
          </a:stretch>
        </p:blipFill>
        <p:spPr>
          <a:xfrm>
            <a:off x="4759411" y="1299303"/>
            <a:ext cx="3704065" cy="5450541"/>
          </a:xfrm>
          <a:prstGeom prst="rect">
            <a:avLst/>
          </a:prstGeom>
        </p:spPr>
      </p:pic>
    </p:spTree>
    <p:extLst>
      <p:ext uri="{BB962C8B-B14F-4D97-AF65-F5344CB8AC3E}">
        <p14:creationId xmlns:p14="http://schemas.microsoft.com/office/powerpoint/2010/main" val="1756423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Outcomes of AT Assessments</a:t>
            </a:r>
          </a:p>
        </p:txBody>
      </p:sp>
      <p:sp>
        <p:nvSpPr>
          <p:cNvPr id="3" name="Content Placeholder 2"/>
          <p:cNvSpPr>
            <a:spLocks noGrp="1"/>
          </p:cNvSpPr>
          <p:nvPr>
            <p:ph idx="1"/>
          </p:nvPr>
        </p:nvSpPr>
        <p:spPr>
          <a:xfrm>
            <a:off x="235973" y="1278193"/>
            <a:ext cx="5535562" cy="5338916"/>
          </a:xfrm>
        </p:spPr>
        <p:txBody>
          <a:bodyPr vert="horz" lIns="91440" tIns="45720" rIns="91440" bIns="45720" rtlCol="0" anchor="t">
            <a:normAutofit fontScale="92500" lnSpcReduction="10000"/>
          </a:bodyPr>
          <a:lstStyle/>
          <a:p>
            <a:r>
              <a:rPr lang="en-US" sz="2400" dirty="0"/>
              <a:t>Identify specific client goals</a:t>
            </a:r>
          </a:p>
          <a:p>
            <a:r>
              <a:rPr lang="en-US" sz="2400" dirty="0"/>
              <a:t>Better understand farming operation, client’s role on the farm, and modifications needed</a:t>
            </a:r>
          </a:p>
          <a:p>
            <a:r>
              <a:rPr lang="en-US" sz="2400" dirty="0"/>
              <a:t>Identify significant workplace barriers and functional limitations</a:t>
            </a:r>
          </a:p>
          <a:p>
            <a:r>
              <a:rPr lang="en-US" sz="2400" u="sng" dirty="0"/>
              <a:t>To evaluate the client’s ability </a:t>
            </a:r>
            <a:r>
              <a:rPr lang="en-US" sz="2400" dirty="0"/>
              <a:t>to </a:t>
            </a:r>
            <a:r>
              <a:rPr lang="en-US" sz="2400" b="1" u="sng" dirty="0"/>
              <a:t>safely</a:t>
            </a:r>
            <a:r>
              <a:rPr lang="en-US" sz="2400" dirty="0"/>
              <a:t> complete desired work-related tasks</a:t>
            </a:r>
          </a:p>
          <a:p>
            <a:r>
              <a:rPr lang="en-US" sz="2400" u="sng" dirty="0"/>
              <a:t>To inventory assets available </a:t>
            </a:r>
            <a:r>
              <a:rPr lang="en-US" sz="2400" dirty="0"/>
              <a:t>as a basis for developing alternative solutions, including new enterprises</a:t>
            </a:r>
          </a:p>
          <a:p>
            <a:r>
              <a:rPr lang="en-US" sz="2400" dirty="0"/>
              <a:t>Opportunity to discuss desired AT, modifications, task restructuring, or reassignment.</a:t>
            </a:r>
          </a:p>
          <a:p>
            <a:endParaRPr lang="en-US" sz="2400" dirty="0"/>
          </a:p>
        </p:txBody>
      </p:sp>
      <p:pic>
        <p:nvPicPr>
          <p:cNvPr id="6" name="Picture 5" descr="Famer in wheel chair reaching up to work his drillpress">
            <a:extLst>
              <a:ext uri="{FF2B5EF4-FFF2-40B4-BE49-F238E27FC236}">
                <a16:creationId xmlns:a16="http://schemas.microsoft.com/office/drawing/2014/main" id="{886F7D4F-237A-D9E1-6F40-7AA6A97F8A06}"/>
              </a:ext>
            </a:extLst>
          </p:cNvPr>
          <p:cNvPicPr>
            <a:picLocks noChangeAspect="1"/>
          </p:cNvPicPr>
          <p:nvPr/>
        </p:nvPicPr>
        <p:blipFill>
          <a:blip r:embed="rId3"/>
          <a:stretch>
            <a:fillRect/>
          </a:stretch>
        </p:blipFill>
        <p:spPr>
          <a:xfrm>
            <a:off x="5885655" y="1278193"/>
            <a:ext cx="3258345" cy="5058697"/>
          </a:xfrm>
          <a:prstGeom prst="rect">
            <a:avLst/>
          </a:prstGeom>
        </p:spPr>
      </p:pic>
    </p:spTree>
    <p:extLst>
      <p:ext uri="{BB962C8B-B14F-4D97-AF65-F5344CB8AC3E}">
        <p14:creationId xmlns:p14="http://schemas.microsoft.com/office/powerpoint/2010/main" val="3618596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066800"/>
            <a:ext cx="7772400" cy="1295400"/>
          </a:xfrm>
        </p:spPr>
        <p:txBody>
          <a:bodyPr/>
          <a:lstStyle/>
          <a:p>
            <a:r>
              <a:rPr lang="en-US" dirty="0"/>
              <a:t>What is Assistive Technology (AT)?</a:t>
            </a:r>
            <a:br>
              <a:rPr lang="en-US" dirty="0"/>
            </a:br>
            <a:endParaRPr lang="en-US" dirty="0"/>
          </a:p>
        </p:txBody>
      </p:sp>
      <p:sp>
        <p:nvSpPr>
          <p:cNvPr id="3" name="Content Placeholder 2"/>
          <p:cNvSpPr>
            <a:spLocks noGrp="1"/>
          </p:cNvSpPr>
          <p:nvPr>
            <p:ph idx="1"/>
          </p:nvPr>
        </p:nvSpPr>
        <p:spPr>
          <a:xfrm>
            <a:off x="226142" y="2143432"/>
            <a:ext cx="7924800" cy="4493341"/>
          </a:xfrm>
        </p:spPr>
        <p:txBody>
          <a:bodyPr vert="horz" lIns="91440" tIns="45720" rIns="91440" bIns="45720" rtlCol="0" anchor="t">
            <a:normAutofit/>
          </a:bodyPr>
          <a:lstStyle/>
          <a:p>
            <a:pPr>
              <a:buNone/>
            </a:pPr>
            <a:r>
              <a:rPr lang="en-US" sz="2200" dirty="0"/>
              <a:t>Any item, piece of equipment, or product system, </a:t>
            </a:r>
          </a:p>
          <a:p>
            <a:pPr>
              <a:buNone/>
            </a:pPr>
            <a:endParaRPr lang="en-US" sz="1200" dirty="0"/>
          </a:p>
          <a:p>
            <a:pPr>
              <a:buNone/>
            </a:pPr>
            <a:r>
              <a:rPr lang="en-US" sz="2200" dirty="0"/>
              <a:t>whether acquired commercially, modified, or customized,</a:t>
            </a:r>
          </a:p>
          <a:p>
            <a:pPr>
              <a:buNone/>
            </a:pPr>
            <a:r>
              <a:rPr lang="en-US" sz="2200" dirty="0"/>
              <a:t> </a:t>
            </a:r>
          </a:p>
          <a:p>
            <a:pPr>
              <a:buNone/>
            </a:pPr>
            <a:r>
              <a:rPr lang="en-US" sz="2200" dirty="0"/>
              <a:t>that is used to increase, maintain, or improve</a:t>
            </a:r>
          </a:p>
          <a:p>
            <a:pPr>
              <a:buNone/>
            </a:pPr>
            <a:endParaRPr lang="en-US" sz="1200" dirty="0"/>
          </a:p>
          <a:p>
            <a:pPr>
              <a:buNone/>
            </a:pPr>
            <a:r>
              <a:rPr lang="en-US" sz="2200" dirty="0"/>
              <a:t>functional capabilities of individuals with disabilities. </a:t>
            </a:r>
          </a:p>
          <a:p>
            <a:pPr>
              <a:buNone/>
            </a:pPr>
            <a:endParaRPr lang="en-US" sz="2200" dirty="0"/>
          </a:p>
          <a:p>
            <a:pPr>
              <a:buNone/>
            </a:pPr>
            <a:r>
              <a:rPr lang="en-US" sz="2200" dirty="0"/>
              <a:t>					(Assistive Technology Act of 1998)</a:t>
            </a:r>
          </a:p>
        </p:txBody>
      </p:sp>
    </p:spTree>
    <p:extLst>
      <p:ext uri="{BB962C8B-B14F-4D97-AF65-F5344CB8AC3E}">
        <p14:creationId xmlns:p14="http://schemas.microsoft.com/office/powerpoint/2010/main" val="900419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387900" y="1033798"/>
            <a:ext cx="8368200" cy="686100"/>
          </a:xfrm>
          <a:prstGeom prst="rect">
            <a:avLst/>
          </a:prstGeom>
        </p:spPr>
        <p:txBody>
          <a:bodyPr vert="horz" wrap="square" lIns="91425" tIns="91425" rIns="91425" bIns="91425" numCol="1" anchor="b" anchorCtr="0" compatLnSpc="1">
            <a:prstTxWarp prst="textNoShape">
              <a:avLst/>
            </a:prstTxWarp>
            <a:noAutofit/>
          </a:bodyPr>
          <a:lstStyle/>
          <a:p>
            <a:r>
              <a:rPr lang="en-US" dirty="0"/>
              <a:t>Vegetables: Greenhouse production</a:t>
            </a:r>
            <a:endParaRPr lang="en" dirty="0"/>
          </a:p>
        </p:txBody>
      </p:sp>
      <p:sp>
        <p:nvSpPr>
          <p:cNvPr id="103" name="Shape 103"/>
          <p:cNvSpPr txBox="1">
            <a:spLocks noGrp="1"/>
          </p:cNvSpPr>
          <p:nvPr>
            <p:ph type="body" idx="1"/>
          </p:nvPr>
        </p:nvSpPr>
        <p:spPr>
          <a:xfrm>
            <a:off x="363964" y="2360412"/>
            <a:ext cx="2890224" cy="2645256"/>
          </a:xfrm>
          <a:prstGeom prst="rect">
            <a:avLst/>
          </a:prstGeom>
        </p:spPr>
        <p:txBody>
          <a:bodyPr vert="horz" wrap="square" lIns="91425" tIns="91425" rIns="91425" bIns="91425" numCol="1" anchor="t" anchorCtr="0" compatLnSpc="1">
            <a:prstTxWarp prst="textNoShape">
              <a:avLst/>
            </a:prstTxWarp>
            <a:noAutofit/>
          </a:bodyPr>
          <a:lstStyle/>
          <a:p>
            <a:pPr>
              <a:lnSpc>
                <a:spcPct val="107000"/>
              </a:lnSpc>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Trellis systems with suspended twine spools</a:t>
            </a:r>
          </a:p>
          <a:p>
            <a:pPr lvl="1">
              <a:lnSpc>
                <a:spcPct val="107000"/>
              </a:lnSpc>
              <a:spcAft>
                <a:spcPts val="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Overhead reaching or climbing step-stools to lower and lean vines weekly</a:t>
            </a:r>
          </a:p>
          <a:p>
            <a:pPr lvl="1">
              <a:lnSpc>
                <a:spcPct val="107000"/>
              </a:lnSpc>
              <a:spcAft>
                <a:spcPts val="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Pruning vines at knee level weekly</a:t>
            </a:r>
          </a:p>
          <a:p>
            <a:pPr lvl="1">
              <a:lnSpc>
                <a:spcPct val="107000"/>
              </a:lnSpc>
              <a:spcAft>
                <a:spcPts val="80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Climbing and fine motor skills</a:t>
            </a:r>
          </a:p>
        </p:txBody>
      </p:sp>
      <p:pic>
        <p:nvPicPr>
          <p:cNvPr id="6" name="Picture 5" descr="Tomato grower on a low rolling stool in a greenhouse.">
            <a:extLst>
              <a:ext uri="{FF2B5EF4-FFF2-40B4-BE49-F238E27FC236}">
                <a16:creationId xmlns:a16="http://schemas.microsoft.com/office/drawing/2014/main" id="{2C072B55-E7B4-475D-8732-18ACF2BA5BA6}"/>
              </a:ext>
            </a:extLst>
          </p:cNvPr>
          <p:cNvPicPr>
            <a:picLocks noChangeAspect="1"/>
          </p:cNvPicPr>
          <p:nvPr/>
        </p:nvPicPr>
        <p:blipFill>
          <a:blip r:embed="rId3"/>
          <a:stretch>
            <a:fillRect/>
          </a:stretch>
        </p:blipFill>
        <p:spPr>
          <a:xfrm>
            <a:off x="3232131" y="1859804"/>
            <a:ext cx="2679738" cy="2919131"/>
          </a:xfrm>
          <a:prstGeom prst="rect">
            <a:avLst/>
          </a:prstGeom>
          <a:ln w="38100" cap="sq">
            <a:solidFill>
              <a:srgbClr val="94C134"/>
            </a:solidFill>
            <a:prstDash val="solid"/>
            <a:miter lim="800000"/>
          </a:ln>
          <a:effectLst>
            <a:outerShdw blurRad="50800" dist="38100" dir="2700000" algn="tl" rotWithShape="0">
              <a:srgbClr val="000000">
                <a:alpha val="43000"/>
              </a:srgbClr>
            </a:outerShdw>
          </a:effectLst>
        </p:spPr>
      </p:pic>
      <p:pic>
        <p:nvPicPr>
          <p:cNvPr id="5" name="Picture 4" descr="Grower in a lower-and-lean tomato greenhouse showing a twine spool.">
            <a:extLst>
              <a:ext uri="{FF2B5EF4-FFF2-40B4-BE49-F238E27FC236}">
                <a16:creationId xmlns:a16="http://schemas.microsoft.com/office/drawing/2014/main" id="{DB0CA480-90BB-45D3-A092-9BAD04926DAA}"/>
              </a:ext>
            </a:extLst>
          </p:cNvPr>
          <p:cNvPicPr>
            <a:picLocks noChangeAspect="1"/>
          </p:cNvPicPr>
          <p:nvPr/>
        </p:nvPicPr>
        <p:blipFill>
          <a:blip r:embed="rId4"/>
          <a:stretch>
            <a:fillRect/>
          </a:stretch>
        </p:blipFill>
        <p:spPr>
          <a:xfrm>
            <a:off x="6077110" y="2610650"/>
            <a:ext cx="2896456" cy="3875539"/>
          </a:xfrm>
          <a:prstGeom prst="rect">
            <a:avLst/>
          </a:prstGeom>
          <a:ln w="38100" cap="sq">
            <a:solidFill>
              <a:srgbClr val="94C134"/>
            </a:solidFill>
            <a:prstDash val="solid"/>
            <a:miter lim="800000"/>
          </a:ln>
          <a:effectLst>
            <a:outerShdw blurRad="50800" dist="38100" dir="2700000" algn="tl" rotWithShape="0">
              <a:srgbClr val="000000">
                <a:alpha val="43000"/>
              </a:srgbClr>
            </a:outerShdw>
          </a:effectLst>
        </p:spPr>
      </p:pic>
      <p:pic>
        <p:nvPicPr>
          <p:cNvPr id="2" name="Picture 1" descr="AgrAbility logo">
            <a:extLst>
              <a:ext uri="{FF2B5EF4-FFF2-40B4-BE49-F238E27FC236}">
                <a16:creationId xmlns:a16="http://schemas.microsoft.com/office/drawing/2014/main" id="{9029ADA3-8222-4FAC-B8B7-9D5946FC24C3}"/>
              </a:ext>
            </a:extLst>
          </p:cNvPr>
          <p:cNvPicPr>
            <a:picLocks noChangeAspect="1"/>
          </p:cNvPicPr>
          <p:nvPr/>
        </p:nvPicPr>
        <p:blipFill>
          <a:blip r:embed="rId5"/>
          <a:stretch>
            <a:fillRect/>
          </a:stretch>
        </p:blipFill>
        <p:spPr>
          <a:xfrm>
            <a:off x="366130" y="5506276"/>
            <a:ext cx="1487553" cy="414564"/>
          </a:xfrm>
          <a:prstGeom prst="rect">
            <a:avLst/>
          </a:prstGeom>
        </p:spPr>
      </p:pic>
    </p:spTree>
    <p:extLst>
      <p:ext uri="{BB962C8B-B14F-4D97-AF65-F5344CB8AC3E}">
        <p14:creationId xmlns:p14="http://schemas.microsoft.com/office/powerpoint/2010/main" val="3930343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387900" y="730727"/>
            <a:ext cx="8368200" cy="686100"/>
          </a:xfrm>
          <a:prstGeom prst="rect">
            <a:avLst/>
          </a:prstGeom>
        </p:spPr>
        <p:txBody>
          <a:bodyPr vert="horz" wrap="square" lIns="91425" tIns="91425" rIns="91425" bIns="91425" numCol="1" anchor="b" anchorCtr="0" compatLnSpc="1">
            <a:prstTxWarp prst="textNoShape">
              <a:avLst/>
            </a:prstTxWarp>
            <a:noAutofit/>
          </a:bodyPr>
          <a:lstStyle/>
          <a:p>
            <a:r>
              <a:rPr lang="en-US" dirty="0"/>
              <a:t>Accommodate Shoveling</a:t>
            </a:r>
            <a:endParaRPr lang="en" dirty="0"/>
          </a:p>
        </p:txBody>
      </p:sp>
      <p:pic>
        <p:nvPicPr>
          <p:cNvPr id="4" name="Picture 3" descr="AgrAbility logo"/>
          <p:cNvPicPr>
            <a:picLocks noChangeAspect="1"/>
          </p:cNvPicPr>
          <p:nvPr/>
        </p:nvPicPr>
        <p:blipFill>
          <a:blip r:embed="rId3"/>
          <a:stretch>
            <a:fillRect/>
          </a:stretch>
        </p:blipFill>
        <p:spPr>
          <a:xfrm>
            <a:off x="413997" y="5224346"/>
            <a:ext cx="1489473" cy="413329"/>
          </a:xfrm>
          <a:prstGeom prst="rect">
            <a:avLst/>
          </a:prstGeom>
        </p:spPr>
      </p:pic>
      <p:pic>
        <p:nvPicPr>
          <p:cNvPr id="2" name="Picture 1" descr="Skid steer that has been used to scrape pens to illustrate the ease of driving verses shoveling.">
            <a:extLst>
              <a:ext uri="{FF2B5EF4-FFF2-40B4-BE49-F238E27FC236}">
                <a16:creationId xmlns:a16="http://schemas.microsoft.com/office/drawing/2014/main" id="{E724D653-DC4C-49CB-A46B-C47736A7DE29}"/>
              </a:ext>
            </a:extLst>
          </p:cNvPr>
          <p:cNvPicPr>
            <a:picLocks noChangeAspect="1"/>
          </p:cNvPicPr>
          <p:nvPr/>
        </p:nvPicPr>
        <p:blipFill>
          <a:blip r:embed="rId4"/>
          <a:stretch>
            <a:fillRect/>
          </a:stretch>
        </p:blipFill>
        <p:spPr>
          <a:xfrm>
            <a:off x="2634803" y="1548181"/>
            <a:ext cx="3877396" cy="4718344"/>
          </a:xfrm>
          <a:prstGeom prst="rect">
            <a:avLst/>
          </a:prstGeom>
          <a:ln w="38100" cap="sq">
            <a:solidFill>
              <a:srgbClr val="94C134"/>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06704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CCE7-86C3-A0FA-4101-DABB73851A87}"/>
              </a:ext>
            </a:extLst>
          </p:cNvPr>
          <p:cNvSpPr>
            <a:spLocks noGrp="1"/>
          </p:cNvSpPr>
          <p:nvPr>
            <p:ph type="title" idx="4294967295"/>
          </p:nvPr>
        </p:nvSpPr>
        <p:spPr>
          <a:xfrm>
            <a:off x="609599" y="-1320800"/>
            <a:ext cx="6347713" cy="1320800"/>
          </a:xfrm>
        </p:spPr>
        <p:txBody>
          <a:bodyPr vert="horz" lIns="91440" tIns="45720" rIns="91440" bIns="45720" rtlCol="0" anchor="b">
            <a:normAutofit/>
          </a:bodyPr>
          <a:lstStyle/>
          <a:p>
            <a:r>
              <a:rPr lang="en-US" dirty="0"/>
              <a:t>Assistive technology</a:t>
            </a:r>
          </a:p>
        </p:txBody>
      </p:sp>
      <p:pic>
        <p:nvPicPr>
          <p:cNvPr id="4" name="Picture 3" descr="Ramp built into barn for AC Tractor"/>
          <p:cNvPicPr>
            <a:picLocks noChangeAspect="1"/>
          </p:cNvPicPr>
          <p:nvPr/>
        </p:nvPicPr>
        <p:blipFill>
          <a:blip r:embed="rId3" cstate="print"/>
          <a:stretch>
            <a:fillRect/>
          </a:stretch>
        </p:blipFill>
        <p:spPr>
          <a:xfrm>
            <a:off x="3211607" y="-4483"/>
            <a:ext cx="2933700" cy="3911600"/>
          </a:xfrm>
          <a:prstGeom prst="rect">
            <a:avLst/>
          </a:prstGeom>
        </p:spPr>
      </p:pic>
      <p:pic>
        <p:nvPicPr>
          <p:cNvPr id="7" name="Picture 6" descr="Raised strawberry beds - wooden frames about knee-high."/>
          <p:cNvPicPr>
            <a:picLocks noChangeAspect="1"/>
          </p:cNvPicPr>
          <p:nvPr/>
        </p:nvPicPr>
        <p:blipFill>
          <a:blip r:embed="rId4" cstate="print"/>
          <a:stretch>
            <a:fillRect/>
          </a:stretch>
        </p:blipFill>
        <p:spPr>
          <a:xfrm>
            <a:off x="116542" y="3518648"/>
            <a:ext cx="4453964" cy="3334870"/>
          </a:xfrm>
          <a:prstGeom prst="rect">
            <a:avLst/>
          </a:prstGeom>
        </p:spPr>
      </p:pic>
      <p:pic>
        <p:nvPicPr>
          <p:cNvPr id="3" name="Picture 2" descr="Three extra steps with a handrail mounted on the frame of a John Deere."/>
          <p:cNvPicPr>
            <a:picLocks noChangeAspect="1"/>
          </p:cNvPicPr>
          <p:nvPr/>
        </p:nvPicPr>
        <p:blipFill>
          <a:blip r:embed="rId5" cstate="print"/>
          <a:stretch>
            <a:fillRect/>
          </a:stretch>
        </p:blipFill>
        <p:spPr>
          <a:xfrm>
            <a:off x="5815853" y="2584076"/>
            <a:ext cx="3036570" cy="4048760"/>
          </a:xfrm>
          <a:prstGeom prst="rect">
            <a:avLst/>
          </a:prstGeom>
        </p:spPr>
      </p:pic>
    </p:spTree>
    <p:extLst>
      <p:ext uri="{BB962C8B-B14F-4D97-AF65-F5344CB8AC3E}">
        <p14:creationId xmlns:p14="http://schemas.microsoft.com/office/powerpoint/2010/main" val="415160398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af8ab2b-7246-4777-b309-3247fdc3bb86">
      <Terms xmlns="http://schemas.microsoft.com/office/infopath/2007/PartnerControls"/>
    </lcf76f155ced4ddcb4097134ff3c332f>
    <TaxCatchAll xmlns="f4107259-c475-4eed-8a7b-5a4d7c47d95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8871C8883E7F0408D0A0A42306A2A86" ma:contentTypeVersion="21" ma:contentTypeDescription="Create a new document." ma:contentTypeScope="" ma:versionID="d00f6e36abd159f8c967304271531832">
  <xsd:schema xmlns:xsd="http://www.w3.org/2001/XMLSchema" xmlns:xs="http://www.w3.org/2001/XMLSchema" xmlns:p="http://schemas.microsoft.com/office/2006/metadata/properties" xmlns:ns2="f4107259-c475-4eed-8a7b-5a4d7c47d958" xmlns:ns3="7af8ab2b-7246-4777-b309-3247fdc3bb86" targetNamespace="http://schemas.microsoft.com/office/2006/metadata/properties" ma:root="true" ma:fieldsID="163e644b98e7bc2cd98c283633dce3c5" ns2:_="" ns3:_="">
    <xsd:import namespace="f4107259-c475-4eed-8a7b-5a4d7c47d958"/>
    <xsd:import namespace="7af8ab2b-7246-4777-b309-3247fdc3bb8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EventHashCode" minOccurs="0"/>
                <xsd:element ref="ns3:MediaServiceGenerationTime" minOccurs="0"/>
                <xsd:element ref="ns3:MediaServiceOCR" minOccurs="0"/>
                <xsd:element ref="ns3:MediaServiceAutoKeyPoints" minOccurs="0"/>
                <xsd:element ref="ns3:MediaServiceKeyPoints" minOccurs="0"/>
                <xsd:element ref="ns3:MediaServiceLocation" minOccurs="0"/>
                <xsd:element ref="ns3:MediaLengthInSeconds" minOccurs="0"/>
                <xsd:element ref="ns2:TaxCatchAll" minOccurs="0"/>
                <xsd:element ref="ns3:lcf76f155ced4ddcb4097134ff3c332f" minOccurs="0"/>
                <xsd:element ref="ns3:MediaServiceSearchProperties" minOccurs="0"/>
                <xsd:element ref="ns3:MediaServiceObjectDetectorVersion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107259-c475-4eed-8a7b-5a4d7c47d95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1" nillable="true" ma:displayName="Taxonomy Catch All Column" ma:hidden="true" ma:list="{0485bdd3-ca14-49e4-a831-b0c66d81e296}" ma:internalName="TaxCatchAll" ma:showField="CatchAllData" ma:web="f4107259-c475-4eed-8a7b-5a4d7c47d95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af8ab2b-7246-4777-b309-3247fdc3bb8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a2b74ed-7a5b-4fc7-884b-d8abd0635719"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9D1C4E-7B3A-490F-9804-05D79F711B17}">
  <ds:schemaRefs>
    <ds:schemaRef ds:uri="http://schemas.microsoft.com/sharepoint/v3/contenttype/forms"/>
  </ds:schemaRefs>
</ds:datastoreItem>
</file>

<file path=customXml/itemProps2.xml><?xml version="1.0" encoding="utf-8"?>
<ds:datastoreItem xmlns:ds="http://schemas.openxmlformats.org/officeDocument/2006/customXml" ds:itemID="{4DA549B8-43D4-47DA-B00C-A989EEE37A5F}">
  <ds:schemaRefs>
    <ds:schemaRef ds:uri="7af8ab2b-7246-4777-b309-3247fdc3bb86"/>
    <ds:schemaRef ds:uri="http://schemas.microsoft.com/office/2006/documentManagement/types"/>
    <ds:schemaRef ds:uri="http://purl.org/dc/elements/1.1/"/>
    <ds:schemaRef ds:uri="f4107259-c475-4eed-8a7b-5a4d7c47d958"/>
    <ds:schemaRef ds:uri="http://www.w3.org/XML/1998/namespace"/>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E14E50D5-E4E9-4501-953F-EB87EEF48F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107259-c475-4eed-8a7b-5a4d7c47d958"/>
    <ds:schemaRef ds:uri="7af8ab2b-7246-4777-b309-3247fdc3b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2064</TotalTime>
  <Words>1597</Words>
  <Application>Microsoft Office PowerPoint</Application>
  <PresentationFormat>On-screen Show (4:3)</PresentationFormat>
  <Paragraphs>218</Paragraphs>
  <Slides>38</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Calibri</vt:lpstr>
      <vt:lpstr>Courier New</vt:lpstr>
      <vt:lpstr>Helvetica</vt:lpstr>
      <vt:lpstr>Symbol</vt:lpstr>
      <vt:lpstr>Times New Roman</vt:lpstr>
      <vt:lpstr>Trebuchet MS</vt:lpstr>
      <vt:lpstr>Wingdings 3</vt:lpstr>
      <vt:lpstr>Facet</vt:lpstr>
      <vt:lpstr>The National AgrAbility Project is supported by AgrAbility Project, USDA/NIFA Special Project 2021-41590-34813.</vt:lpstr>
      <vt:lpstr>sugarbush</vt:lpstr>
      <vt:lpstr>Learning Objectives</vt:lpstr>
      <vt:lpstr>Assistive Technology Assessment</vt:lpstr>
      <vt:lpstr>Outcomes of AT Assessments</vt:lpstr>
      <vt:lpstr>What is Assistive Technology (AT)? </vt:lpstr>
      <vt:lpstr>Vegetables: Greenhouse production</vt:lpstr>
      <vt:lpstr>Accommodate Shoveling</vt:lpstr>
      <vt:lpstr>Assistive technology</vt:lpstr>
      <vt:lpstr>Not conventional farm equipment</vt:lpstr>
      <vt:lpstr>Goal of an AT Assessment</vt:lpstr>
      <vt:lpstr>Goal of an AT Assessment</vt:lpstr>
      <vt:lpstr>ABANDONMENT</vt:lpstr>
      <vt:lpstr>Abandonment</vt:lpstr>
      <vt:lpstr>Abandonment</vt:lpstr>
      <vt:lpstr>Human Activity Assistive Technology Model (HAAT)</vt:lpstr>
      <vt:lpstr>Human Activity Assistive Technology Model (HAAT)</vt:lpstr>
      <vt:lpstr>HAAT Human considerations</vt:lpstr>
      <vt:lpstr>HAAT Human considerations</vt:lpstr>
      <vt:lpstr>Human Activity Assistive Technology Model (HAAT)</vt:lpstr>
      <vt:lpstr>HAAT Context - environment</vt:lpstr>
      <vt:lpstr>Caregiver Buy-in</vt:lpstr>
      <vt:lpstr>HAAT Context - social</vt:lpstr>
      <vt:lpstr>HAAT Activity- you need to study and understand farmer’s tasks!</vt:lpstr>
      <vt:lpstr>Physical Abilities Needed for Farming</vt:lpstr>
      <vt:lpstr>Human Activity Assistive Technology Model (HAAT)</vt:lpstr>
      <vt:lpstr>Physical Abilities Needed for Farming</vt:lpstr>
      <vt:lpstr>Prioritize tasks with SMILES!</vt:lpstr>
      <vt:lpstr>Human Activity Assistive Technology Model (HAAT)</vt:lpstr>
      <vt:lpstr>Principles for Providing AT</vt:lpstr>
      <vt:lpstr>Principles for Providing AT</vt:lpstr>
      <vt:lpstr>Principles for Providing AT</vt:lpstr>
      <vt:lpstr>Principles for Providing AT</vt:lpstr>
      <vt:lpstr>Who can help us with information resources?</vt:lpstr>
      <vt:lpstr>Agricultural AT Availability  www.AgrAbility.org/toolbox</vt:lpstr>
      <vt:lpstr>Assistive technology</vt:lpstr>
      <vt:lpstr>Purdue University is an Equal Opportunity/Equal Access institution.</vt:lpstr>
      <vt:lpstr>The Service Delivery Cycle</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AgrAbility</dc:title>
  <dc:creator>a</dc:creator>
  <cp:lastModifiedBy>Theresa McKeel</cp:lastModifiedBy>
  <cp:revision>107</cp:revision>
  <cp:lastPrinted>2024-07-15T17:23:43Z</cp:lastPrinted>
  <dcterms:created xsi:type="dcterms:W3CDTF">2004-04-21T19:32:23Z</dcterms:created>
  <dcterms:modified xsi:type="dcterms:W3CDTF">2025-03-10T15:45:45Z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0x01010058871C8883E7F0408D0A0A42306A2A86</vt:lpwstr>
  </property>
  <property fmtid="{D5CDD505-2E9C-101B-9397-08002B2CF9AE}" pid="3" name="MediaServiceImageTags">
    <vt:lpwstr/>
  </property>
</Properties>
</file>