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435" r:id="rId4"/>
    <p:sldId id="444" r:id="rId5"/>
    <p:sldId id="259" r:id="rId6"/>
    <p:sldId id="436" r:id="rId7"/>
    <p:sldId id="439" r:id="rId8"/>
    <p:sldId id="446" r:id="rId9"/>
    <p:sldId id="437" r:id="rId10"/>
    <p:sldId id="445" r:id="rId11"/>
    <p:sldId id="258" r:id="rId12"/>
    <p:sldId id="438" r:id="rId13"/>
    <p:sldId id="440" r:id="rId14"/>
    <p:sldId id="443" r:id="rId15"/>
    <p:sldId id="441" r:id="rId16"/>
    <p:sldId id="44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C40C4-DA47-A57B-559F-35E69E833B7D}" v="2" dt="2025-03-13T21:01:25.052"/>
    <p1510:client id="{AB0BAAC9-82C3-D2BF-14BD-ED2A471C8522}" v="42" dt="2025-03-13T23:35:08.222"/>
    <p1510:client id="{BF71EBDF-A9D9-495C-A022-9F26FF9A0801}" v="4" dt="2025-03-13T15:02:44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3AD7A-9A26-4D76-AC4F-C1575DB4B29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35DA00-987A-4625-B6F9-9C996F2BA9FC}">
      <dgm:prSet/>
      <dgm:spPr/>
      <dgm:t>
        <a:bodyPr/>
        <a:lstStyle/>
        <a:p>
          <a:r>
            <a:rPr lang="en-US"/>
            <a:t>Michigan State Farm Stress</a:t>
          </a:r>
        </a:p>
      </dgm:t>
    </dgm:pt>
    <dgm:pt modelId="{06F8BD4D-B0E8-4CD4-8463-A4BD349A81CE}" type="parTrans" cxnId="{99093FF6-F460-4994-9C0E-D1BE18A9C92E}">
      <dgm:prSet/>
      <dgm:spPr/>
      <dgm:t>
        <a:bodyPr/>
        <a:lstStyle/>
        <a:p>
          <a:endParaRPr lang="en-US"/>
        </a:p>
      </dgm:t>
    </dgm:pt>
    <dgm:pt modelId="{9BC43E5F-DC6D-4347-AFAF-6DEFB72FADAF}" type="sibTrans" cxnId="{99093FF6-F460-4994-9C0E-D1BE18A9C92E}">
      <dgm:prSet/>
      <dgm:spPr/>
      <dgm:t>
        <a:bodyPr/>
        <a:lstStyle/>
        <a:p>
          <a:endParaRPr lang="en-US"/>
        </a:p>
      </dgm:t>
    </dgm:pt>
    <dgm:pt modelId="{876B459F-F032-4D5C-A042-2729530AEBC9}">
      <dgm:prSet/>
      <dgm:spPr/>
      <dgm:t>
        <a:bodyPr/>
        <a:lstStyle/>
        <a:p>
          <a:r>
            <a:rPr lang="en-US" dirty="0"/>
            <a:t>National AgrAbility Programs</a:t>
          </a:r>
        </a:p>
      </dgm:t>
    </dgm:pt>
    <dgm:pt modelId="{EFF48316-34B1-429C-BA2F-7E74F4AB3B31}" type="parTrans" cxnId="{FFB15364-617B-4178-8754-178612495E4E}">
      <dgm:prSet/>
      <dgm:spPr/>
      <dgm:t>
        <a:bodyPr/>
        <a:lstStyle/>
        <a:p>
          <a:endParaRPr lang="en-US"/>
        </a:p>
      </dgm:t>
    </dgm:pt>
    <dgm:pt modelId="{84B93D31-3843-4251-B73A-376987509E18}" type="sibTrans" cxnId="{FFB15364-617B-4178-8754-178612495E4E}">
      <dgm:prSet/>
      <dgm:spPr/>
      <dgm:t>
        <a:bodyPr/>
        <a:lstStyle/>
        <a:p>
          <a:endParaRPr lang="en-US"/>
        </a:p>
      </dgm:t>
    </dgm:pt>
    <dgm:pt modelId="{8D7D4493-927C-45D8-8AE4-16015766B0BA}">
      <dgm:prSet/>
      <dgm:spPr/>
      <dgm:t>
        <a:bodyPr/>
        <a:lstStyle/>
        <a:p>
          <a:r>
            <a:rPr lang="en-US" dirty="0"/>
            <a:t>Dr. Deborah Reed – University of Kentucky</a:t>
          </a:r>
        </a:p>
      </dgm:t>
    </dgm:pt>
    <dgm:pt modelId="{11C4D1BC-32E0-4769-9652-16577AD96D9D}" type="parTrans" cxnId="{CA820DA8-6F2C-4D6D-838E-692559BCE530}">
      <dgm:prSet/>
      <dgm:spPr/>
      <dgm:t>
        <a:bodyPr/>
        <a:lstStyle/>
        <a:p>
          <a:endParaRPr lang="en-US"/>
        </a:p>
      </dgm:t>
    </dgm:pt>
    <dgm:pt modelId="{99B9C234-AF23-47C4-86B0-3A54C9F53B88}" type="sibTrans" cxnId="{CA820DA8-6F2C-4D6D-838E-692559BCE530}">
      <dgm:prSet/>
      <dgm:spPr/>
      <dgm:t>
        <a:bodyPr/>
        <a:lstStyle/>
        <a:p>
          <a:endParaRPr lang="en-US"/>
        </a:p>
      </dgm:t>
    </dgm:pt>
    <dgm:pt modelId="{5CCC17DD-F2A8-4BA2-B958-E633297D75A7}">
      <dgm:prSet/>
      <dgm:spPr/>
      <dgm:t>
        <a:bodyPr/>
        <a:lstStyle/>
        <a:p>
          <a:r>
            <a:rPr lang="en-US" dirty="0"/>
            <a:t>Many Others</a:t>
          </a:r>
        </a:p>
      </dgm:t>
    </dgm:pt>
    <dgm:pt modelId="{B71852BD-28B5-46E4-A171-D8506BF6064D}" type="parTrans" cxnId="{6578BC33-E6D8-4D98-A7D2-1E9EA036E4E7}">
      <dgm:prSet/>
      <dgm:spPr/>
      <dgm:t>
        <a:bodyPr/>
        <a:lstStyle/>
        <a:p>
          <a:endParaRPr lang="en-US"/>
        </a:p>
      </dgm:t>
    </dgm:pt>
    <dgm:pt modelId="{445635C6-DC04-4D99-9CCD-0CABA20135E1}" type="sibTrans" cxnId="{6578BC33-E6D8-4D98-A7D2-1E9EA036E4E7}">
      <dgm:prSet/>
      <dgm:spPr/>
      <dgm:t>
        <a:bodyPr/>
        <a:lstStyle/>
        <a:p>
          <a:endParaRPr lang="en-US"/>
        </a:p>
      </dgm:t>
    </dgm:pt>
    <dgm:pt modelId="{8FAB8044-3B62-41AF-9A6D-5425630F49DE}" type="pres">
      <dgm:prSet presAssocID="{CBC3AD7A-9A26-4D76-AC4F-C1575DB4B295}" presName="outerComposite" presStyleCnt="0">
        <dgm:presLayoutVars>
          <dgm:chMax val="5"/>
          <dgm:dir/>
          <dgm:resizeHandles val="exact"/>
        </dgm:presLayoutVars>
      </dgm:prSet>
      <dgm:spPr/>
    </dgm:pt>
    <dgm:pt modelId="{7CBC71BD-C3C5-4CD7-8AE2-FF39774B91B4}" type="pres">
      <dgm:prSet presAssocID="{CBC3AD7A-9A26-4D76-AC4F-C1575DB4B295}" presName="dummyMaxCanvas" presStyleCnt="0">
        <dgm:presLayoutVars/>
      </dgm:prSet>
      <dgm:spPr/>
    </dgm:pt>
    <dgm:pt modelId="{325528C7-952D-4089-A330-2B82E5562837}" type="pres">
      <dgm:prSet presAssocID="{CBC3AD7A-9A26-4D76-AC4F-C1575DB4B295}" presName="FourNodes_1" presStyleLbl="node1" presStyleIdx="0" presStyleCnt="4">
        <dgm:presLayoutVars>
          <dgm:bulletEnabled val="1"/>
        </dgm:presLayoutVars>
      </dgm:prSet>
      <dgm:spPr/>
    </dgm:pt>
    <dgm:pt modelId="{9F3DDB46-5214-4A6A-9594-3EEC3EAB7099}" type="pres">
      <dgm:prSet presAssocID="{CBC3AD7A-9A26-4D76-AC4F-C1575DB4B295}" presName="FourNodes_2" presStyleLbl="node1" presStyleIdx="1" presStyleCnt="4">
        <dgm:presLayoutVars>
          <dgm:bulletEnabled val="1"/>
        </dgm:presLayoutVars>
      </dgm:prSet>
      <dgm:spPr/>
    </dgm:pt>
    <dgm:pt modelId="{562E51C0-C0D7-4D45-A3DE-394ADD2917BA}" type="pres">
      <dgm:prSet presAssocID="{CBC3AD7A-9A26-4D76-AC4F-C1575DB4B295}" presName="FourNodes_3" presStyleLbl="node1" presStyleIdx="2" presStyleCnt="4">
        <dgm:presLayoutVars>
          <dgm:bulletEnabled val="1"/>
        </dgm:presLayoutVars>
      </dgm:prSet>
      <dgm:spPr/>
    </dgm:pt>
    <dgm:pt modelId="{8F4B3264-9A2D-4A03-8AD1-7B53E0DD2F3D}" type="pres">
      <dgm:prSet presAssocID="{CBC3AD7A-9A26-4D76-AC4F-C1575DB4B295}" presName="FourNodes_4" presStyleLbl="node1" presStyleIdx="3" presStyleCnt="4">
        <dgm:presLayoutVars>
          <dgm:bulletEnabled val="1"/>
        </dgm:presLayoutVars>
      </dgm:prSet>
      <dgm:spPr/>
    </dgm:pt>
    <dgm:pt modelId="{DB032EA4-BAFF-4F5B-9778-A37D83F226C6}" type="pres">
      <dgm:prSet presAssocID="{CBC3AD7A-9A26-4D76-AC4F-C1575DB4B295}" presName="FourConn_1-2" presStyleLbl="fgAccFollowNode1" presStyleIdx="0" presStyleCnt="3">
        <dgm:presLayoutVars>
          <dgm:bulletEnabled val="1"/>
        </dgm:presLayoutVars>
      </dgm:prSet>
      <dgm:spPr/>
    </dgm:pt>
    <dgm:pt modelId="{0C117A29-13D7-42F1-BFF2-12B20BD45831}" type="pres">
      <dgm:prSet presAssocID="{CBC3AD7A-9A26-4D76-AC4F-C1575DB4B295}" presName="FourConn_2-3" presStyleLbl="fgAccFollowNode1" presStyleIdx="1" presStyleCnt="3">
        <dgm:presLayoutVars>
          <dgm:bulletEnabled val="1"/>
        </dgm:presLayoutVars>
      </dgm:prSet>
      <dgm:spPr/>
    </dgm:pt>
    <dgm:pt modelId="{F28EFE86-04B7-4B4B-B72F-E81CD4486170}" type="pres">
      <dgm:prSet presAssocID="{CBC3AD7A-9A26-4D76-AC4F-C1575DB4B295}" presName="FourConn_3-4" presStyleLbl="fgAccFollowNode1" presStyleIdx="2" presStyleCnt="3">
        <dgm:presLayoutVars>
          <dgm:bulletEnabled val="1"/>
        </dgm:presLayoutVars>
      </dgm:prSet>
      <dgm:spPr/>
    </dgm:pt>
    <dgm:pt modelId="{D08778CC-A669-4A9A-B627-B8D04A62E9EE}" type="pres">
      <dgm:prSet presAssocID="{CBC3AD7A-9A26-4D76-AC4F-C1575DB4B295}" presName="FourNodes_1_text" presStyleLbl="node1" presStyleIdx="3" presStyleCnt="4">
        <dgm:presLayoutVars>
          <dgm:bulletEnabled val="1"/>
        </dgm:presLayoutVars>
      </dgm:prSet>
      <dgm:spPr/>
    </dgm:pt>
    <dgm:pt modelId="{433A0FD1-17CB-4941-8E1C-0A966AF895DA}" type="pres">
      <dgm:prSet presAssocID="{CBC3AD7A-9A26-4D76-AC4F-C1575DB4B295}" presName="FourNodes_2_text" presStyleLbl="node1" presStyleIdx="3" presStyleCnt="4">
        <dgm:presLayoutVars>
          <dgm:bulletEnabled val="1"/>
        </dgm:presLayoutVars>
      </dgm:prSet>
      <dgm:spPr/>
    </dgm:pt>
    <dgm:pt modelId="{AF4EED07-B289-49CA-AA2C-D3B1E0E67E6B}" type="pres">
      <dgm:prSet presAssocID="{CBC3AD7A-9A26-4D76-AC4F-C1575DB4B295}" presName="FourNodes_3_text" presStyleLbl="node1" presStyleIdx="3" presStyleCnt="4">
        <dgm:presLayoutVars>
          <dgm:bulletEnabled val="1"/>
        </dgm:presLayoutVars>
      </dgm:prSet>
      <dgm:spPr/>
    </dgm:pt>
    <dgm:pt modelId="{CA551AAA-9D5E-417C-90C8-3E30C05AC1BC}" type="pres">
      <dgm:prSet presAssocID="{CBC3AD7A-9A26-4D76-AC4F-C1575DB4B29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AA40B14-98EA-4CA3-A1B0-0D60DF9EE2E0}" type="presOf" srcId="{84B93D31-3843-4251-B73A-376987509E18}" destId="{0C117A29-13D7-42F1-BFF2-12B20BD45831}" srcOrd="0" destOrd="0" presId="urn:microsoft.com/office/officeart/2005/8/layout/vProcess5"/>
    <dgm:cxn modelId="{6578BC33-E6D8-4D98-A7D2-1E9EA036E4E7}" srcId="{CBC3AD7A-9A26-4D76-AC4F-C1575DB4B295}" destId="{5CCC17DD-F2A8-4BA2-B958-E633297D75A7}" srcOrd="3" destOrd="0" parTransId="{B71852BD-28B5-46E4-A171-D8506BF6064D}" sibTransId="{445635C6-DC04-4D99-9CCD-0CABA20135E1}"/>
    <dgm:cxn modelId="{1F51FB3C-DC31-4E5B-AC8B-2509842925D8}" type="presOf" srcId="{876B459F-F032-4D5C-A042-2729530AEBC9}" destId="{9F3DDB46-5214-4A6A-9594-3EEC3EAB7099}" srcOrd="0" destOrd="0" presId="urn:microsoft.com/office/officeart/2005/8/layout/vProcess5"/>
    <dgm:cxn modelId="{F83F623D-7E95-46CD-BE98-6CD3DA418EDE}" type="presOf" srcId="{6235DA00-987A-4625-B6F9-9C996F2BA9FC}" destId="{325528C7-952D-4089-A330-2B82E5562837}" srcOrd="0" destOrd="0" presId="urn:microsoft.com/office/officeart/2005/8/layout/vProcess5"/>
    <dgm:cxn modelId="{FFB15364-617B-4178-8754-178612495E4E}" srcId="{CBC3AD7A-9A26-4D76-AC4F-C1575DB4B295}" destId="{876B459F-F032-4D5C-A042-2729530AEBC9}" srcOrd="1" destOrd="0" parTransId="{EFF48316-34B1-429C-BA2F-7E74F4AB3B31}" sibTransId="{84B93D31-3843-4251-B73A-376987509E18}"/>
    <dgm:cxn modelId="{AB494753-7F7C-4572-BC3C-6853DB2B0064}" type="presOf" srcId="{5CCC17DD-F2A8-4BA2-B958-E633297D75A7}" destId="{8F4B3264-9A2D-4A03-8AD1-7B53E0DD2F3D}" srcOrd="0" destOrd="0" presId="urn:microsoft.com/office/officeart/2005/8/layout/vProcess5"/>
    <dgm:cxn modelId="{DA33C288-F31A-4A75-B9EC-AD26D3C5B0CD}" type="presOf" srcId="{8D7D4493-927C-45D8-8AE4-16015766B0BA}" destId="{562E51C0-C0D7-4D45-A3DE-394ADD2917BA}" srcOrd="0" destOrd="0" presId="urn:microsoft.com/office/officeart/2005/8/layout/vProcess5"/>
    <dgm:cxn modelId="{2C336B94-2E85-48D6-A66B-EA9564700B83}" type="presOf" srcId="{9BC43E5F-DC6D-4347-AFAF-6DEFB72FADAF}" destId="{DB032EA4-BAFF-4F5B-9778-A37D83F226C6}" srcOrd="0" destOrd="0" presId="urn:microsoft.com/office/officeart/2005/8/layout/vProcess5"/>
    <dgm:cxn modelId="{BC47AA9A-A433-4A21-8891-4EFB4D203EA9}" type="presOf" srcId="{CBC3AD7A-9A26-4D76-AC4F-C1575DB4B295}" destId="{8FAB8044-3B62-41AF-9A6D-5425630F49DE}" srcOrd="0" destOrd="0" presId="urn:microsoft.com/office/officeart/2005/8/layout/vProcess5"/>
    <dgm:cxn modelId="{1DF4B1A0-5C9D-434A-BA26-BFE458C98EF8}" type="presOf" srcId="{5CCC17DD-F2A8-4BA2-B958-E633297D75A7}" destId="{CA551AAA-9D5E-417C-90C8-3E30C05AC1BC}" srcOrd="1" destOrd="0" presId="urn:microsoft.com/office/officeart/2005/8/layout/vProcess5"/>
    <dgm:cxn modelId="{CA820DA8-6F2C-4D6D-838E-692559BCE530}" srcId="{CBC3AD7A-9A26-4D76-AC4F-C1575DB4B295}" destId="{8D7D4493-927C-45D8-8AE4-16015766B0BA}" srcOrd="2" destOrd="0" parTransId="{11C4D1BC-32E0-4769-9652-16577AD96D9D}" sibTransId="{99B9C234-AF23-47C4-86B0-3A54C9F53B88}"/>
    <dgm:cxn modelId="{3396BEC4-9D79-4072-AFFF-FAD106CAD22D}" type="presOf" srcId="{99B9C234-AF23-47C4-86B0-3A54C9F53B88}" destId="{F28EFE86-04B7-4B4B-B72F-E81CD4486170}" srcOrd="0" destOrd="0" presId="urn:microsoft.com/office/officeart/2005/8/layout/vProcess5"/>
    <dgm:cxn modelId="{5DD9B3E3-F52F-4089-AB90-863DCEA612B7}" type="presOf" srcId="{876B459F-F032-4D5C-A042-2729530AEBC9}" destId="{433A0FD1-17CB-4941-8E1C-0A966AF895DA}" srcOrd="1" destOrd="0" presId="urn:microsoft.com/office/officeart/2005/8/layout/vProcess5"/>
    <dgm:cxn modelId="{B7CE31F2-5319-494D-92B6-CA90980B5F50}" type="presOf" srcId="{6235DA00-987A-4625-B6F9-9C996F2BA9FC}" destId="{D08778CC-A669-4A9A-B627-B8D04A62E9EE}" srcOrd="1" destOrd="0" presId="urn:microsoft.com/office/officeart/2005/8/layout/vProcess5"/>
    <dgm:cxn modelId="{EB1D06F5-6B3B-4850-A767-AE4A82B7C724}" type="presOf" srcId="{8D7D4493-927C-45D8-8AE4-16015766B0BA}" destId="{AF4EED07-B289-49CA-AA2C-D3B1E0E67E6B}" srcOrd="1" destOrd="0" presId="urn:microsoft.com/office/officeart/2005/8/layout/vProcess5"/>
    <dgm:cxn modelId="{99093FF6-F460-4994-9C0E-D1BE18A9C92E}" srcId="{CBC3AD7A-9A26-4D76-AC4F-C1575DB4B295}" destId="{6235DA00-987A-4625-B6F9-9C996F2BA9FC}" srcOrd="0" destOrd="0" parTransId="{06F8BD4D-B0E8-4CD4-8463-A4BD349A81CE}" sibTransId="{9BC43E5F-DC6D-4347-AFAF-6DEFB72FADAF}"/>
    <dgm:cxn modelId="{E2E6EC19-DD13-41F6-A9DF-899708A6C32C}" type="presParOf" srcId="{8FAB8044-3B62-41AF-9A6D-5425630F49DE}" destId="{7CBC71BD-C3C5-4CD7-8AE2-FF39774B91B4}" srcOrd="0" destOrd="0" presId="urn:microsoft.com/office/officeart/2005/8/layout/vProcess5"/>
    <dgm:cxn modelId="{53609943-EE55-43FF-8DD7-7C2BB479FB29}" type="presParOf" srcId="{8FAB8044-3B62-41AF-9A6D-5425630F49DE}" destId="{325528C7-952D-4089-A330-2B82E5562837}" srcOrd="1" destOrd="0" presId="urn:microsoft.com/office/officeart/2005/8/layout/vProcess5"/>
    <dgm:cxn modelId="{A8340B9D-4F6E-4A39-89BC-708A68BB3871}" type="presParOf" srcId="{8FAB8044-3B62-41AF-9A6D-5425630F49DE}" destId="{9F3DDB46-5214-4A6A-9594-3EEC3EAB7099}" srcOrd="2" destOrd="0" presId="urn:microsoft.com/office/officeart/2005/8/layout/vProcess5"/>
    <dgm:cxn modelId="{B05FA4BB-7ECF-4346-BB7C-2A98D1E1C4D7}" type="presParOf" srcId="{8FAB8044-3B62-41AF-9A6D-5425630F49DE}" destId="{562E51C0-C0D7-4D45-A3DE-394ADD2917BA}" srcOrd="3" destOrd="0" presId="urn:microsoft.com/office/officeart/2005/8/layout/vProcess5"/>
    <dgm:cxn modelId="{22770E71-8338-4987-9382-87AB9F3F0151}" type="presParOf" srcId="{8FAB8044-3B62-41AF-9A6D-5425630F49DE}" destId="{8F4B3264-9A2D-4A03-8AD1-7B53E0DD2F3D}" srcOrd="4" destOrd="0" presId="urn:microsoft.com/office/officeart/2005/8/layout/vProcess5"/>
    <dgm:cxn modelId="{C45741A4-43B2-4120-B945-66534E8560A0}" type="presParOf" srcId="{8FAB8044-3B62-41AF-9A6D-5425630F49DE}" destId="{DB032EA4-BAFF-4F5B-9778-A37D83F226C6}" srcOrd="5" destOrd="0" presId="urn:microsoft.com/office/officeart/2005/8/layout/vProcess5"/>
    <dgm:cxn modelId="{B3BF0F55-4E8A-4D70-ADFD-D9E026205169}" type="presParOf" srcId="{8FAB8044-3B62-41AF-9A6D-5425630F49DE}" destId="{0C117A29-13D7-42F1-BFF2-12B20BD45831}" srcOrd="6" destOrd="0" presId="urn:microsoft.com/office/officeart/2005/8/layout/vProcess5"/>
    <dgm:cxn modelId="{0309DA5F-032B-460C-8341-AC83568CC0A1}" type="presParOf" srcId="{8FAB8044-3B62-41AF-9A6D-5425630F49DE}" destId="{F28EFE86-04B7-4B4B-B72F-E81CD4486170}" srcOrd="7" destOrd="0" presId="urn:microsoft.com/office/officeart/2005/8/layout/vProcess5"/>
    <dgm:cxn modelId="{18A3394C-4CE8-4A41-9491-D40CBA74B360}" type="presParOf" srcId="{8FAB8044-3B62-41AF-9A6D-5425630F49DE}" destId="{D08778CC-A669-4A9A-B627-B8D04A62E9EE}" srcOrd="8" destOrd="0" presId="urn:microsoft.com/office/officeart/2005/8/layout/vProcess5"/>
    <dgm:cxn modelId="{FA8B01E9-4ABC-46F6-8301-479C614B3422}" type="presParOf" srcId="{8FAB8044-3B62-41AF-9A6D-5425630F49DE}" destId="{433A0FD1-17CB-4941-8E1C-0A966AF895DA}" srcOrd="9" destOrd="0" presId="urn:microsoft.com/office/officeart/2005/8/layout/vProcess5"/>
    <dgm:cxn modelId="{175AB2B5-BAF0-48BD-B8EF-AE77C492391B}" type="presParOf" srcId="{8FAB8044-3B62-41AF-9A6D-5425630F49DE}" destId="{AF4EED07-B289-49CA-AA2C-D3B1E0E67E6B}" srcOrd="10" destOrd="0" presId="urn:microsoft.com/office/officeart/2005/8/layout/vProcess5"/>
    <dgm:cxn modelId="{40BD2282-D878-4139-A63B-8C6814BACF09}" type="presParOf" srcId="{8FAB8044-3B62-41AF-9A6D-5425630F49DE}" destId="{CA551AAA-9D5E-417C-90C8-3E30C05AC1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528C7-952D-4089-A330-2B82E5562837}">
      <dsp:nvSpPr>
        <dsp:cNvPr id="0" name=""/>
        <dsp:cNvSpPr/>
      </dsp:nvSpPr>
      <dsp:spPr>
        <a:xfrm>
          <a:off x="0" y="0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Michigan State Farm Stress</a:t>
          </a:r>
        </a:p>
      </dsp:txBody>
      <dsp:txXfrm>
        <a:off x="23991" y="23991"/>
        <a:ext cx="6730401" cy="771127"/>
      </dsp:txXfrm>
    </dsp:sp>
    <dsp:sp modelId="{9F3DDB46-5214-4A6A-9594-3EEC3EAB7099}">
      <dsp:nvSpPr>
        <dsp:cNvPr id="0" name=""/>
        <dsp:cNvSpPr/>
      </dsp:nvSpPr>
      <dsp:spPr>
        <a:xfrm>
          <a:off x="643493" y="968039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National AgrAbility Programs</a:t>
          </a:r>
        </a:p>
      </dsp:txBody>
      <dsp:txXfrm>
        <a:off x="667484" y="992030"/>
        <a:ext cx="6459603" cy="771127"/>
      </dsp:txXfrm>
    </dsp:sp>
    <dsp:sp modelId="{562E51C0-C0D7-4D45-A3DE-394ADD2917BA}">
      <dsp:nvSpPr>
        <dsp:cNvPr id="0" name=""/>
        <dsp:cNvSpPr/>
      </dsp:nvSpPr>
      <dsp:spPr>
        <a:xfrm>
          <a:off x="1277381" y="1936078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Dr. Deborah Reed – University of Kentucky</a:t>
          </a:r>
        </a:p>
      </dsp:txBody>
      <dsp:txXfrm>
        <a:off x="1301372" y="1960069"/>
        <a:ext cx="6469207" cy="771127"/>
      </dsp:txXfrm>
    </dsp:sp>
    <dsp:sp modelId="{8F4B3264-9A2D-4A03-8AD1-7B53E0DD2F3D}">
      <dsp:nvSpPr>
        <dsp:cNvPr id="0" name=""/>
        <dsp:cNvSpPr/>
      </dsp:nvSpPr>
      <dsp:spPr>
        <a:xfrm>
          <a:off x="1920875" y="2904117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Many Others</a:t>
          </a:r>
        </a:p>
      </dsp:txBody>
      <dsp:txXfrm>
        <a:off x="1944866" y="2928108"/>
        <a:ext cx="6459603" cy="771127"/>
      </dsp:txXfrm>
    </dsp:sp>
    <dsp:sp modelId="{DB032EA4-BAFF-4F5B-9778-A37D83F226C6}">
      <dsp:nvSpPr>
        <dsp:cNvPr id="0" name=""/>
        <dsp:cNvSpPr/>
      </dsp:nvSpPr>
      <dsp:spPr>
        <a:xfrm>
          <a:off x="7151078" y="627363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270873" y="627363"/>
        <a:ext cx="292831" cy="400647"/>
      </dsp:txXfrm>
    </dsp:sp>
    <dsp:sp modelId="{0C117A29-13D7-42F1-BFF2-12B20BD45831}">
      <dsp:nvSpPr>
        <dsp:cNvPr id="0" name=""/>
        <dsp:cNvSpPr/>
      </dsp:nvSpPr>
      <dsp:spPr>
        <a:xfrm>
          <a:off x="7794571" y="1595402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14366" y="1595402"/>
        <a:ext cx="292831" cy="400647"/>
      </dsp:txXfrm>
    </dsp:sp>
    <dsp:sp modelId="{F28EFE86-04B7-4B4B-B72F-E81CD4486170}">
      <dsp:nvSpPr>
        <dsp:cNvPr id="0" name=""/>
        <dsp:cNvSpPr/>
      </dsp:nvSpPr>
      <dsp:spPr>
        <a:xfrm>
          <a:off x="8428460" y="2563441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548255" y="2563441"/>
        <a:ext cx="292831" cy="40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8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1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9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8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1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2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7B6D-400C-479B-B0D2-4184C62B816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387E7E-769D-46B6-BD05-3A3B745C9B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virginiatech-my.sharepoint.com/:v:/r/personal/rafranco_vt_edu/Documents/Farmer's%20Dinner%20Theater/Farmer's%20Dinner%20Theater%201%201/Exports/Farmer's%20Dinner%20Theater%201%201.mp4?csf=1&amp;web=1&amp;e=dG8rOW&amp;nav=eyJyZWZlcnJhbEluZm8iOnsicmVmZXJyYWxBcHAiOiJTdHJlYW1XZWJBcHAiLCJyZWZlcnJhbFZpZXciOiJTaGFyZURpYWxvZy1MaW5rIiwicmVmZXJyYWxBcHBQbGF0Zm9ybSI6IldlYiIsInJlZmVycmFsTW9kZSI6InZpZXcifX0=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m.org/news/2023-02-06/rockingham-county-extension-office-farm-safety-harrisonburg" TargetMode="External"/><Relationship Id="rId2" Type="http://schemas.openxmlformats.org/officeDocument/2006/relationships/hyperlink" Target="https://psd.ca.uky.edu/webinarshandou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beginningfarmer.alce.vt.edu/resources/safety-health-wellness.html" TargetMode="External"/><Relationship Id="rId5" Type="http://schemas.openxmlformats.org/officeDocument/2006/relationships/hyperlink" Target="https://commons.lib.jmu.edu/cgi/viewcontent.cgi?article=1105&amp;context=vjph" TargetMode="External"/><Relationship Id="rId4" Type="http://schemas.openxmlformats.org/officeDocument/2006/relationships/hyperlink" Target="https://www.ruralhealthinfo.org/project-examples/109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uralhealthinfo.org/project-examples/1093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virginiatech-my.sharepoint.com/:v:/r/personal/rafranco_vt_edu/Documents/Farmer's%20Dinner%20Theater/Farmer's%20Dinner%20Theater%202/Exports/Farmer's%20Dinner%20Theater%202.mp4?csf=1&amp;web=1&amp;e=u4ydor&amp;nav=eyJyZWZlcnJhbEluZm8iOnsicmVmZXJyYWxBcHAiOiJTdHJlYW1XZWJBcHAiLCJyZWZlcnJhbFZpZXciOiJTaGFyZURpYWxvZy1MaW5rIiwicmVmZXJyYWxBcHBQbGF0Zm9ybSI6IldlYiIsInJlZmVycmFsTW9kZSI6InZpZXcifX0=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ws eating from trough">
            <a:extLst>
              <a:ext uri="{FF2B5EF4-FFF2-40B4-BE49-F238E27FC236}">
                <a16:creationId xmlns:a16="http://schemas.microsoft.com/office/drawing/2014/main" id="{5AB729BE-6251-5731-5C68-E159333F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-1" b="1572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D0471-04D2-2158-93EF-733F3923F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0589" y="367958"/>
            <a:ext cx="8637073" cy="254143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Farm Safety Dinner Theater</a:t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398CB-F2B8-2DF1-77CB-79D992E86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8656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/>
              <a:t>Jeremy Daubert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Virginia Cooperative Extension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AgrAbility Virginia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jdaubert@vt.edu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3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3B34C-341A-427C-FF0D-3B2D6A43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Actors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Farmer's Dinner Theater 1 1.mp4  video of reading theater">
            <a:hlinkClick r:id="" action="ppaction://media"/>
            <a:extLst>
              <a:ext uri="{FF2B5EF4-FFF2-40B4-BE49-F238E27FC236}">
                <a16:creationId xmlns:a16="http://schemas.microsoft.com/office/drawing/2014/main" id="{8D68987F-17F8-B8A5-F72F-7E027F8554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18374" y="1282360"/>
            <a:ext cx="6282919" cy="35341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1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ariety of fresh salads showing a dinner.">
            <a:extLst>
              <a:ext uri="{FF2B5EF4-FFF2-40B4-BE49-F238E27FC236}">
                <a16:creationId xmlns:a16="http://schemas.microsoft.com/office/drawing/2014/main" id="{89931BCB-8D7A-7B15-90D0-F4510A83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440" r="-1" b="328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49E4231-6211-405E-A068-18646067A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3768677"/>
            <a:ext cx="8295215" cy="2591842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122BC-5DF8-004C-A0F6-769D91CC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4100187"/>
            <a:ext cx="6835556" cy="20957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E"/>
                </a:solidFill>
              </a:rPr>
              <a:t>Dinner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8BED93-E65C-41D3-8B8A-5CE5F507B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3930481"/>
            <a:ext cx="6832499" cy="0"/>
          </a:xfrm>
          <a:prstGeom prst="line">
            <a:avLst/>
          </a:prstGeom>
          <a:ln w="31750">
            <a:solidFill>
              <a:srgbClr val="8CBB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5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9DF7-04EB-9EF8-82A0-9466CFE9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987F9-FE42-B6E5-A635-5AEC347AD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Stand Alone or with something else</a:t>
            </a:r>
          </a:p>
          <a:p>
            <a:r>
              <a:rPr lang="en-US" sz="2800" dirty="0"/>
              <a:t>Time of Day</a:t>
            </a:r>
          </a:p>
          <a:p>
            <a:r>
              <a:rPr lang="en-US" sz="2800" dirty="0"/>
              <a:t>Current Scripts or new scripts</a:t>
            </a:r>
          </a:p>
          <a:p>
            <a:r>
              <a:rPr lang="en-US" sz="2800" dirty="0"/>
              <a:t>Safety/Mental Health Focus</a:t>
            </a:r>
          </a:p>
        </p:txBody>
      </p:sp>
    </p:spTree>
    <p:extLst>
      <p:ext uri="{BB962C8B-B14F-4D97-AF65-F5344CB8AC3E}">
        <p14:creationId xmlns:p14="http://schemas.microsoft.com/office/powerpoint/2010/main" val="420192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494D-234A-A10D-184E-0A38D4BE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Media Coverage at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DC3F-5E20-1576-F82D-4BA98FB65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Decide what media coverage you want?</a:t>
            </a:r>
          </a:p>
          <a:p>
            <a:r>
              <a:rPr lang="en-US" sz="2400" dirty="0"/>
              <a:t>Think about confidentiality?</a:t>
            </a:r>
          </a:p>
          <a:p>
            <a:r>
              <a:rPr lang="en-US" sz="2400" dirty="0"/>
              <a:t>Do you want to allow pictures?</a:t>
            </a:r>
          </a:p>
          <a:p>
            <a:r>
              <a:rPr lang="en-US" sz="2400" dirty="0"/>
              <a:t>Interviews?</a:t>
            </a:r>
          </a:p>
        </p:txBody>
      </p:sp>
    </p:spTree>
    <p:extLst>
      <p:ext uri="{BB962C8B-B14F-4D97-AF65-F5344CB8AC3E}">
        <p14:creationId xmlns:p14="http://schemas.microsoft.com/office/powerpoint/2010/main" val="265134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AF10-6876-B789-6558-634F5C6BC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9D076-EE8F-1404-BCF5-E3BAFF323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Conversations go in unique directions</a:t>
            </a:r>
          </a:p>
          <a:p>
            <a:pPr lvl="1"/>
            <a:r>
              <a:rPr lang="en-US" sz="2200" dirty="0"/>
              <a:t>Aging</a:t>
            </a:r>
          </a:p>
          <a:p>
            <a:pPr lvl="1"/>
            <a:r>
              <a:rPr lang="en-US" sz="2200" dirty="0"/>
              <a:t>Tractor turnover</a:t>
            </a:r>
          </a:p>
          <a:p>
            <a:pPr lvl="1"/>
            <a:r>
              <a:rPr lang="en-US" sz="2200" dirty="0"/>
              <a:t>Stress related</a:t>
            </a:r>
          </a:p>
          <a:p>
            <a:pPr lvl="1"/>
            <a:r>
              <a:rPr lang="en-US" sz="2200" dirty="0"/>
              <a:t>Youth on farm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2162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3BCB-6B94-73FC-74B3-1AD9A5CF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9C76-27F5-AD24-C5EC-BCDFBBABD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https://psd.ca.uky.edu/webinarshandouts</a:t>
            </a:r>
            <a:r>
              <a:rPr lang="en-US" dirty="0"/>
              <a:t> University of Kentucky toolkit</a:t>
            </a:r>
          </a:p>
          <a:p>
            <a:r>
              <a:rPr lang="en-US" dirty="0">
                <a:hlinkClick r:id="rId3"/>
              </a:rPr>
              <a:t>https://www.vpm.org/news/2023-02-06/rockingham-county-extension-office-farm-safety-harrisonburg</a:t>
            </a:r>
            <a:endParaRPr lang="en-US" dirty="0"/>
          </a:p>
          <a:p>
            <a:r>
              <a:rPr lang="en-US" dirty="0">
                <a:hlinkClick r:id="rId4"/>
              </a:rPr>
              <a:t>https://www.ruralhealthinfo.org/project-examples/1093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https://commons.lib.jmu.edu/cgi/viewcontent.cgi?article=1105&amp;context=vjph</a:t>
            </a:r>
            <a:endParaRPr lang="en-US" dirty="0"/>
          </a:p>
          <a:p>
            <a:r>
              <a:rPr lang="en-US" dirty="0">
                <a:hlinkClick r:id="rId6"/>
              </a:rPr>
              <a:t>https://www.vabeginningfarmer.alce.vt.edu/resources/safety-health-wellness.html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6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own and white cow">
            <a:extLst>
              <a:ext uri="{FF2B5EF4-FFF2-40B4-BE49-F238E27FC236}">
                <a16:creationId xmlns:a16="http://schemas.microsoft.com/office/drawing/2014/main" id="{5894BBAF-A980-0B1C-B057-280E1E73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039" r="-1" b="1000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1D6E-DE02-2A8B-579E-5FB87167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 dirty="0"/>
              <a:t>Thank You!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AC8E-605E-AFA0-D0DC-78FEEEFB6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Jeremy Daubert</a:t>
            </a:r>
          </a:p>
          <a:p>
            <a:r>
              <a:rPr lang="en-US" dirty="0"/>
              <a:t>Rockingham County Extension – Dairy Science</a:t>
            </a:r>
          </a:p>
          <a:p>
            <a:r>
              <a:rPr lang="en-US" dirty="0"/>
              <a:t>AgrAbility Virginia</a:t>
            </a:r>
          </a:p>
          <a:p>
            <a:r>
              <a:rPr lang="en-US" dirty="0"/>
              <a:t>540-705-4627</a:t>
            </a:r>
          </a:p>
          <a:p>
            <a:r>
              <a:rPr lang="en-US" dirty="0"/>
              <a:t>jdaubert@vt.edu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10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1319B-6AD6-EE7A-69CE-9146693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b="1"/>
              <a:t>Building on What others have done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1C9BD3-D339-54C5-C4DF-BD3989B0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708359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02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61BB640-81A1-4229-AB4F-68280223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F2FCB1-475A-4D36-B8D9-50FA9CB5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94055C-123C-4556-ACB2-92A87E82B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084038-2E5D-437C-A9AD-0B5F5FFB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F1C6867-D069-4AB5-B3BD-904C58841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6D2BD21-BA4C-4B0E-8F09-76A5894AE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0920" y="1116345"/>
            <a:ext cx="3059898" cy="18507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rginia Cooperative Extension logo">
            <a:extLst>
              <a:ext uri="{FF2B5EF4-FFF2-40B4-BE49-F238E27FC236}">
                <a16:creationId xmlns:a16="http://schemas.microsoft.com/office/drawing/2014/main" id="{16E35D73-9D2D-404A-B8C1-22E7BB063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13" y="1890340"/>
            <a:ext cx="2895307" cy="2967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BCA9AA5-D2D7-4E77-B6D3-C88F2C91F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9615" y="1116344"/>
            <a:ext cx="3059898" cy="386617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20D3B4-5D48-4742-8AC6-F65036FA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720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example of a farm dinner theatre skit; 3 people reading scripts on a stage.">
            <a:extLst>
              <a:ext uri="{FF2B5EF4-FFF2-40B4-BE49-F238E27FC236}">
                <a16:creationId xmlns:a16="http://schemas.microsoft.com/office/drawing/2014/main" id="{5FB512C4-7DF1-4B1A-B085-851C14D78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71608" y="2022282"/>
            <a:ext cx="2890984" cy="205259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0DE8826-01C9-463B-8743-01AFC1E5B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896" y="3131727"/>
            <a:ext cx="3058922" cy="1850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8475D75-E71A-406E-B793-4D06C9167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64B439-BE45-4A0D-AE74-53E8851C8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E3CEEAE-20F4-4034-F1E4-28C4461474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52913" y="3270973"/>
            <a:ext cx="2895307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University of        Kentucky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Deborah Reed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“Ag Nurse”</a:t>
            </a:r>
          </a:p>
        </p:txBody>
      </p:sp>
    </p:spTree>
    <p:extLst>
      <p:ext uri="{BB962C8B-B14F-4D97-AF65-F5344CB8AC3E}">
        <p14:creationId xmlns:p14="http://schemas.microsoft.com/office/powerpoint/2010/main" val="165508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97063-53E8-7AC7-F429-F7F38500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2" y="1395601"/>
            <a:ext cx="5364288" cy="1028547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 dirty="0"/>
              <a:t>Readers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C6BE1-1010-8F1B-69C0-C348822B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17" y="3531203"/>
            <a:ext cx="4171479" cy="2140015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2400" cap="all" dirty="0"/>
              <a:t>Fellowship</a:t>
            </a:r>
          </a:p>
          <a:p>
            <a:r>
              <a:rPr lang="en-US" sz="2400" cap="all" dirty="0"/>
              <a:t>Dinner</a:t>
            </a:r>
          </a:p>
          <a:p>
            <a:r>
              <a:rPr lang="en-US" sz="2400" cap="all" dirty="0"/>
              <a:t>Discussion </a:t>
            </a:r>
          </a:p>
          <a:p>
            <a:endParaRPr lang="en-US" sz="2400" cap="all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 shot of a flyer typically used for advertising a program. &#10;&#10;">
            <a:extLst>
              <a:ext uri="{FF2B5EF4-FFF2-40B4-BE49-F238E27FC236}">
                <a16:creationId xmlns:a16="http://schemas.microsoft.com/office/drawing/2014/main" id="{5884B547-9088-4DC3-39DA-3148FA00A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17" y="319210"/>
            <a:ext cx="5111171" cy="53520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group of people sitting around a table having a conversation during a reading skit.&#10;&#10;">
            <a:extLst>
              <a:ext uri="{FF2B5EF4-FFF2-40B4-BE49-F238E27FC236}">
                <a16:creationId xmlns:a16="http://schemas.microsoft.com/office/drawing/2014/main" id="{93389F7F-4077-79DF-B6CC-1E7B89180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1" b="1141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1E95A3-8161-4F0A-A121-DECD04A93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22DD1-CAA9-A830-EACF-554C3A3F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93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rgbClr val="FFFFFE"/>
                </a:solidFill>
              </a:rPr>
              <a:t>Community Partners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0AC9CE-43F0-435C-BD6C-70E61E1B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990" y="5075836"/>
            <a:ext cx="6832499" cy="0"/>
          </a:xfrm>
          <a:prstGeom prst="line">
            <a:avLst/>
          </a:prstGeom>
          <a:ln w="31750">
            <a:solidFill>
              <a:srgbClr val="AEB1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52141E-89F5-220D-B076-AE16B8937607}"/>
              </a:ext>
            </a:extLst>
          </p:cNvPr>
          <p:cNvSpPr txBox="1"/>
          <p:nvPr/>
        </p:nvSpPr>
        <p:spPr>
          <a:xfrm>
            <a:off x="10313272" y="642005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PC: Daniel Lin</a:t>
            </a:r>
          </a:p>
        </p:txBody>
      </p:sp>
    </p:spTree>
    <p:extLst>
      <p:ext uri="{BB962C8B-B14F-4D97-AF65-F5344CB8AC3E}">
        <p14:creationId xmlns:p14="http://schemas.microsoft.com/office/powerpoint/2010/main" val="185808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group of people sitting around a table, with an audience watching the skit.">
            <a:extLst>
              <a:ext uri="{FF2B5EF4-FFF2-40B4-BE49-F238E27FC236}">
                <a16:creationId xmlns:a16="http://schemas.microsoft.com/office/drawing/2014/main" id="{48954C3D-ACEB-C946-C9A0-7816643F4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1" b="1697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BFB03-2250-AEAC-0D5A-1959EF4B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Venue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C4567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credit to Daniel Lin">
            <a:extLst>
              <a:ext uri="{FF2B5EF4-FFF2-40B4-BE49-F238E27FC236}">
                <a16:creationId xmlns:a16="http://schemas.microsoft.com/office/drawing/2014/main" id="{5DAD4C16-D6BA-FFC8-FF65-533E4537E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241" y="6313810"/>
            <a:ext cx="159119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5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2 moderators, moderating the conversation.">
            <a:extLst>
              <a:ext uri="{FF2B5EF4-FFF2-40B4-BE49-F238E27FC236}">
                <a16:creationId xmlns:a16="http://schemas.microsoft.com/office/drawing/2014/main" id="{793C5632-F80C-A084-125E-E3F281C21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1" b="2241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D1E95A3-8161-4F0A-A121-DECD04A93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07589"/>
            <a:ext cx="8295215" cy="14529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064A7-60BA-C64E-0208-01F5A04B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93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solidFill>
                  <a:srgbClr val="FFFFFE"/>
                </a:solidFill>
              </a:rPr>
              <a:t>Moderators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0AC9CE-43F0-435C-BD6C-70E61E1B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990" y="5075836"/>
            <a:ext cx="6832499" cy="0"/>
          </a:xfrm>
          <a:prstGeom prst="line">
            <a:avLst/>
          </a:prstGeom>
          <a:ln w="31750">
            <a:solidFill>
              <a:srgbClr val="945E5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2D81FE-2F20-08F1-0245-55B3497BA248}"/>
              </a:ext>
            </a:extLst>
          </p:cNvPr>
          <p:cNvSpPr txBox="1"/>
          <p:nvPr/>
        </p:nvSpPr>
        <p:spPr>
          <a:xfrm>
            <a:off x="10313272" y="642005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PC: Daniel Lin</a:t>
            </a:r>
          </a:p>
        </p:txBody>
      </p:sp>
    </p:spTree>
    <p:extLst>
      <p:ext uri="{BB962C8B-B14F-4D97-AF65-F5344CB8AC3E}">
        <p14:creationId xmlns:p14="http://schemas.microsoft.com/office/powerpoint/2010/main" val="404581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17E00-2378-74E6-D3B6-F4D4CB5B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/>
              <a:t>Moderators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Farmer's Dinner Theater 2.mp4; video showing how moderators stimulate conversations">
            <a:hlinkClick r:id="" action="ppaction://media"/>
            <a:extLst>
              <a:ext uri="{FF2B5EF4-FFF2-40B4-BE49-F238E27FC236}">
                <a16:creationId xmlns:a16="http://schemas.microsoft.com/office/drawing/2014/main" id="{3567DD83-A343-0E9B-26E0-88D8F91F0BC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18374" y="1282360"/>
            <a:ext cx="6282919" cy="35341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5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4 people sitting around the table reading the skit.">
            <a:extLst>
              <a:ext uri="{FF2B5EF4-FFF2-40B4-BE49-F238E27FC236}">
                <a16:creationId xmlns:a16="http://schemas.microsoft.com/office/drawing/2014/main" id="{2F1F4CED-50ED-FD54-6B52-89BE266C8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5007" r="-1" b="404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01D9B-266B-13F4-DCFA-472E0ED4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“Actors”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75A3D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353A9F-F3D8-6E12-D957-D9A59E9E0595}"/>
              </a:ext>
            </a:extLst>
          </p:cNvPr>
          <p:cNvSpPr txBox="1"/>
          <p:nvPr/>
        </p:nvSpPr>
        <p:spPr>
          <a:xfrm>
            <a:off x="10313272" y="642005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PC: Daniel Lin</a:t>
            </a:r>
          </a:p>
        </p:txBody>
      </p:sp>
    </p:spTree>
    <p:extLst>
      <p:ext uri="{BB962C8B-B14F-4D97-AF65-F5344CB8AC3E}">
        <p14:creationId xmlns:p14="http://schemas.microsoft.com/office/powerpoint/2010/main" val="22318453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5362</TotalTime>
  <Words>237</Words>
  <Application>Microsoft Office PowerPoint</Application>
  <PresentationFormat>Widescreen</PresentationFormat>
  <Paragraphs>55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Gill Sans MT</vt:lpstr>
      <vt:lpstr>Gallery</vt:lpstr>
      <vt:lpstr>Farm Safety Dinner Theater  </vt:lpstr>
      <vt:lpstr>Building on What others have done</vt:lpstr>
      <vt:lpstr>-   University of        Kentucky Dr. Deborah Reed “Ag Nurse”</vt:lpstr>
      <vt:lpstr>Readers Theater</vt:lpstr>
      <vt:lpstr>Community Partners</vt:lpstr>
      <vt:lpstr>Venue</vt:lpstr>
      <vt:lpstr>Moderators</vt:lpstr>
      <vt:lpstr>Moderators </vt:lpstr>
      <vt:lpstr>“Actors”</vt:lpstr>
      <vt:lpstr>Actors </vt:lpstr>
      <vt:lpstr>Dinner</vt:lpstr>
      <vt:lpstr>Considerations</vt:lpstr>
      <vt:lpstr>Media Coverage at event</vt:lpstr>
      <vt:lpstr>Outcomes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Daubert, Jeremy</dc:creator>
  <cp:lastModifiedBy>Theresa McKeel</cp:lastModifiedBy>
  <cp:revision>18</cp:revision>
  <dcterms:created xsi:type="dcterms:W3CDTF">2024-11-18T21:28:44Z</dcterms:created>
  <dcterms:modified xsi:type="dcterms:W3CDTF">2025-03-14T13:09:31Z</dcterms:modified>
</cp:coreProperties>
</file>