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93" r:id="rId2"/>
    <p:sldId id="395" r:id="rId3"/>
    <p:sldId id="340" r:id="rId4"/>
    <p:sldId id="380" r:id="rId5"/>
    <p:sldId id="381" r:id="rId6"/>
    <p:sldId id="382" r:id="rId7"/>
    <p:sldId id="388" r:id="rId8"/>
    <p:sldId id="383" r:id="rId9"/>
    <p:sldId id="385" r:id="rId10"/>
    <p:sldId id="345" r:id="rId11"/>
    <p:sldId id="411" r:id="rId12"/>
    <p:sldId id="397" r:id="rId13"/>
    <p:sldId id="408" r:id="rId14"/>
    <p:sldId id="412" r:id="rId15"/>
    <p:sldId id="386" r:id="rId16"/>
    <p:sldId id="398" r:id="rId17"/>
    <p:sldId id="404" r:id="rId18"/>
    <p:sldId id="405" r:id="rId19"/>
    <p:sldId id="406" r:id="rId20"/>
    <p:sldId id="40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03" autoAdjust="0"/>
  </p:normalViewPr>
  <p:slideViewPr>
    <p:cSldViewPr>
      <p:cViewPr varScale="1">
        <p:scale>
          <a:sx n="72" d="100"/>
          <a:sy n="72" d="100"/>
        </p:scale>
        <p:origin x="8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D3963-2FFA-4866-8EB0-B9F41493B70B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0E9A8-5788-4C53-9289-9D487C2A6B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0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04D58-FA55-463B-AF6A-959B722B3008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2CAE5-A73A-46EA-B9D0-2DC3099EB3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2CAE5-A73A-46EA-B9D0-2DC3099EB38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4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41676A-6F7A-416F-9317-5AA644C362C7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0961E7-B538-4B4E-A257-B6DB239113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riculture.com/farm-management/finances-accounting/six-tax-tips-for-farmers-to-avoi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D5D2-D30C-4562-AB7D-153058078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458200" cy="1252728"/>
          </a:xfrm>
        </p:spPr>
        <p:txBody>
          <a:bodyPr>
            <a:normAutofit/>
          </a:bodyPr>
          <a:lstStyle/>
          <a:p>
            <a:r>
              <a:rPr lang="en-US" dirty="0"/>
              <a:t>Challenges for AgrAbility &amp; VR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ED1AD-D6F3-4BD5-BFCE-D82510DC5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/>
              <a:t>Self-employment cases are not common</a:t>
            </a:r>
          </a:p>
          <a:p>
            <a:pPr lvl="1"/>
            <a:r>
              <a:rPr lang="en-US" dirty="0"/>
              <a:t>Study found that VR closures to self-employment hovered in the 2% range</a:t>
            </a:r>
            <a:r>
              <a:rPr lang="en-US" baseline="30000" dirty="0"/>
              <a:t>1</a:t>
            </a:r>
            <a:r>
              <a:rPr lang="en-US" dirty="0"/>
              <a:t>. </a:t>
            </a:r>
            <a:r>
              <a:rPr lang="en-US" sz="1600" dirty="0"/>
              <a:t>  </a:t>
            </a:r>
            <a:endParaRPr lang="en-US" dirty="0"/>
          </a:p>
          <a:p>
            <a:r>
              <a:rPr lang="en-US" dirty="0"/>
              <a:t>Confusion about the nature of agricultural “self-employment”</a:t>
            </a:r>
          </a:p>
          <a:p>
            <a:pPr lvl="1"/>
            <a:r>
              <a:rPr lang="en-US" dirty="0"/>
              <a:t>Most ag businesses already established</a:t>
            </a:r>
          </a:p>
          <a:p>
            <a:pPr lvl="1"/>
            <a:r>
              <a:rPr lang="en-US" dirty="0"/>
              <a:t>Need is usually for assistive technology to continue in existing business</a:t>
            </a:r>
          </a:p>
          <a:p>
            <a:r>
              <a:rPr lang="en-US" dirty="0"/>
              <a:t>WIOA-Workforce Innovation &amp; Opportunity Act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C43713-3D27-4348-9203-F167F3FF156A}"/>
              </a:ext>
            </a:extLst>
          </p:cNvPr>
          <p:cNvSpPr txBox="1"/>
          <p:nvPr/>
        </p:nvSpPr>
        <p:spPr>
          <a:xfrm>
            <a:off x="420915" y="5943600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/>
              <a:t>1</a:t>
            </a:r>
            <a:r>
              <a:rPr lang="en-US" sz="3600" baseline="30000" dirty="0"/>
              <a:t> </a:t>
            </a:r>
            <a:r>
              <a:rPr lang="en-US" sz="2000" dirty="0"/>
              <a:t>C. Ipsen and G. Swicegood. Rural and urban VR self-employment outcomes. Journal of Vocational Rehabilitation 46 (2017) 97–105.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9593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5BCE-059D-4A5C-88DC-C7EB67FC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RSA Guidance on the Use of Supplemental Wage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F2D30-9629-4B3A-A26D-DC4829EC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9448"/>
            <a:ext cx="8229600" cy="5102352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400" dirty="0"/>
              <a:t>TECHNICAL ASSISTANCE CIRCULAR - RSA-TAC-17-04.  Sources of information for such documentation include:</a:t>
            </a:r>
          </a:p>
          <a:p>
            <a:pPr marL="457200" lvl="1" indent="0">
              <a:buNone/>
            </a:pPr>
            <a:r>
              <a:rPr lang="en-US" sz="2000" dirty="0"/>
              <a:t>1.Unemployment insurance system (UI) wage data match</a:t>
            </a:r>
          </a:p>
          <a:p>
            <a:pPr marL="457200" lvl="1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2. Follow-up survey from program participants</a:t>
            </a:r>
          </a:p>
          <a:p>
            <a:pPr marL="457200" lvl="1" indent="0">
              <a:buNone/>
            </a:pPr>
            <a:r>
              <a:rPr lang="en-US" sz="2000" dirty="0"/>
              <a:t>3. Pay check stubs, tax records, W2 form</a:t>
            </a:r>
          </a:p>
          <a:p>
            <a:pPr marL="457200" lvl="1" indent="0">
              <a:buNone/>
            </a:pPr>
            <a:r>
              <a:rPr lang="en-US" sz="2000" dirty="0"/>
              <a:t>4. Wage record match</a:t>
            </a:r>
          </a:p>
          <a:p>
            <a:pPr marL="457200" lvl="1" indent="0">
              <a:buNone/>
            </a:pPr>
            <a:r>
              <a:rPr lang="en-US" sz="2000" dirty="0"/>
              <a:t>5. Quarterly tax payment forms, such as a IRS form 941</a:t>
            </a:r>
          </a:p>
          <a:p>
            <a:pPr marL="457200" lvl="1" indent="0">
              <a:buNone/>
            </a:pPr>
            <a:r>
              <a:rPr lang="en-US" sz="2000" dirty="0"/>
              <a:t>6. Document from employer on company letterhead attesting to an individual’s employment status and earnings</a:t>
            </a:r>
          </a:p>
          <a:p>
            <a:pPr marL="457200" lvl="1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7. Self-employment worksheets signed and attested to by program </a:t>
            </a:r>
          </a:p>
          <a:p>
            <a:pPr marL="457200" lvl="1" indent="0">
              <a:buNone/>
            </a:pPr>
            <a:r>
              <a:rPr lang="en-US" sz="2000" dirty="0"/>
              <a:t>    </a:t>
            </a:r>
            <a:r>
              <a:rPr lang="en-US" sz="2000" dirty="0">
                <a:highlight>
                  <a:srgbClr val="FFFF00"/>
                </a:highlight>
              </a:rPr>
              <a:t>participants</a:t>
            </a:r>
          </a:p>
          <a:p>
            <a:pPr marL="457200" lvl="1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8. Detailed case notes verified by employer and signed by the counselor 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5762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5BCE-059D-4A5C-88DC-C7EB67FC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RSA Guidance on the Use of Supplemental Wage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F2D30-9629-4B3A-A26D-DC4829EC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9448"/>
            <a:ext cx="7772400" cy="5102352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400" dirty="0"/>
              <a:t>TECHNICAL ASSISTANCE CIRCULAR - RSA-TAC-17-04.  Sources of information for such documentation include:</a:t>
            </a:r>
          </a:p>
          <a:p>
            <a:pPr marL="457200" lvl="1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7. Self-employment worksheets signed and attested to by program </a:t>
            </a:r>
          </a:p>
          <a:p>
            <a:pPr marL="457200" lvl="1" indent="0">
              <a:buNone/>
            </a:pPr>
            <a:r>
              <a:rPr lang="en-US" sz="2000" dirty="0"/>
              <a:t>    </a:t>
            </a:r>
            <a:r>
              <a:rPr lang="en-US" sz="2000" dirty="0">
                <a:highlight>
                  <a:srgbClr val="FFFF00"/>
                </a:highlight>
              </a:rPr>
              <a:t>participants</a:t>
            </a:r>
            <a:endParaRPr lang="en-US" sz="2000" dirty="0"/>
          </a:p>
          <a:p>
            <a:pPr lvl="1"/>
            <a:r>
              <a:rPr lang="en-US" sz="2000" dirty="0"/>
              <a:t>Earnings (or net profit) can be calculated by subtracting total expenses from gross receipts. Not all self-employed individuals receive a salary, but the funds that represent income over expenses that are available to be invested back into the business are considered earnings.</a:t>
            </a:r>
          </a:p>
        </p:txBody>
      </p:sp>
    </p:spTree>
    <p:extLst>
      <p:ext uri="{BB962C8B-B14F-4D97-AF65-F5344CB8AC3E}">
        <p14:creationId xmlns:p14="http://schemas.microsoft.com/office/powerpoint/2010/main" val="3527262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D03D2-5444-4AB5-9DE9-99864B364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VRTAC-QE</a:t>
            </a:r>
          </a:p>
        </p:txBody>
      </p:sp>
      <p:pic>
        <p:nvPicPr>
          <p:cNvPr id="5" name="Content Placeholder 4" descr="Image from VRTAC-QE website with man with prosthetic leg sitting in garden with tomatoes and text &quot;Report: Serving Agricultural Workers with Disabilities through State Vocational Rehabilitation Services&quot;">
            <a:extLst>
              <a:ext uri="{FF2B5EF4-FFF2-40B4-BE49-F238E27FC236}">
                <a16:creationId xmlns:a16="http://schemas.microsoft.com/office/drawing/2014/main" id="{AD88E979-FB2E-4A54-90A5-44A4B3858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089" y="1600200"/>
            <a:ext cx="5866311" cy="46259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A4BAEC-F490-4FE7-AD00-4E8C4A7B8476}"/>
              </a:ext>
            </a:extLst>
          </p:cNvPr>
          <p:cNvSpPr txBox="1"/>
          <p:nvPr/>
        </p:nvSpPr>
        <p:spPr>
          <a:xfrm>
            <a:off x="2895600" y="6260068"/>
            <a:ext cx="2541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agrability.info/QE-report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128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D03D2-5444-4AB5-9DE9-99864B364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VRTAC-QE</a:t>
            </a:r>
          </a:p>
        </p:txBody>
      </p:sp>
      <p:pic>
        <p:nvPicPr>
          <p:cNvPr id="8" name="Content Placeholder 7" descr="Image from VRTAC-QE website with images of communication technologies and text &quot;Serving Agricultural Workers with Disabilities 101 - TACQE U&quot;">
            <a:extLst>
              <a:ext uri="{FF2B5EF4-FFF2-40B4-BE49-F238E27FC236}">
                <a16:creationId xmlns:a16="http://schemas.microsoft.com/office/drawing/2014/main" id="{239EB675-0BA2-404C-BD41-94F9C5874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229600" cy="371309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EAAD58-E055-4C1A-9102-5CEF3B6F4B8F}"/>
              </a:ext>
            </a:extLst>
          </p:cNvPr>
          <p:cNvSpPr txBox="1"/>
          <p:nvPr/>
        </p:nvSpPr>
        <p:spPr>
          <a:xfrm>
            <a:off x="3211595" y="5810115"/>
            <a:ext cx="272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agrability.info/QE-module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9199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314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27361"/>
          </a:xfrm>
        </p:spPr>
        <p:txBody>
          <a:bodyPr>
            <a:normAutofit/>
          </a:bodyPr>
          <a:lstStyle/>
          <a:p>
            <a:r>
              <a:rPr lang="en-US" dirty="0"/>
              <a:t>Nebraska VR</a:t>
            </a:r>
          </a:p>
          <a:p>
            <a:pPr lvl="1"/>
            <a:r>
              <a:rPr lang="en-US" sz="2400" dirty="0"/>
              <a:t>Consultant with ag lending &amp; farming experience</a:t>
            </a:r>
          </a:p>
          <a:p>
            <a:pPr lvl="1"/>
            <a:r>
              <a:rPr lang="en-US" sz="2400" dirty="0"/>
              <a:t>Examines tax returns (3 years) and financial statement listing all debts and assets</a:t>
            </a:r>
          </a:p>
          <a:p>
            <a:pPr lvl="1"/>
            <a:r>
              <a:rPr lang="en-US" sz="2400" dirty="0"/>
              <a:t>Considers the following categories: size of business, financial structure, working capital, assets, leverage (debt to asset ratio), and tax returns</a:t>
            </a:r>
          </a:p>
          <a:p>
            <a:pPr lvl="1"/>
            <a:r>
              <a:rPr lang="en-US" sz="2400" dirty="0"/>
              <a:t>Makes recommendations to VR agency, and in some cases the farmer or rancher</a:t>
            </a:r>
          </a:p>
        </p:txBody>
      </p:sp>
    </p:spTree>
    <p:extLst>
      <p:ext uri="{BB962C8B-B14F-4D97-AF65-F5344CB8AC3E}">
        <p14:creationId xmlns:p14="http://schemas.microsoft.com/office/powerpoint/2010/main" val="1997757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7361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/>
              <a:t>Missouri VR</a:t>
            </a:r>
          </a:p>
          <a:p>
            <a:pPr lvl="1"/>
            <a:r>
              <a:rPr lang="en-US" dirty="0"/>
              <a:t>Maintains a “farm team” composed of counselors within the agency who have farming backgrounds and/or their own agricultural operations. </a:t>
            </a:r>
          </a:p>
          <a:p>
            <a:pPr lvl="1"/>
            <a:r>
              <a:rPr lang="en-US" dirty="0"/>
              <a:t>Does not require the agricultural producer to provide a business plan. </a:t>
            </a:r>
          </a:p>
          <a:p>
            <a:pPr lvl="1"/>
            <a:r>
              <a:rPr lang="en-US" dirty="0"/>
              <a:t>Members of the farm team normally visit the operation to help determine viability.  On-site visits also help VR counselors determine if the operation is a true income-producing venture.</a:t>
            </a:r>
          </a:p>
          <a:p>
            <a:pPr lvl="1"/>
            <a:r>
              <a:rPr lang="en-US" dirty="0"/>
              <a:t>The farm team collaborates with external groups, such as AgrAbility and Farm Bureau, to provide training to VR counselors in their agency, including on-farm events where counselors have the opportunity for hands-on experiences with farm equipment and tasks.</a:t>
            </a:r>
          </a:p>
        </p:txBody>
      </p:sp>
    </p:spTree>
    <p:extLst>
      <p:ext uri="{BB962C8B-B14F-4D97-AF65-F5344CB8AC3E}">
        <p14:creationId xmlns:p14="http://schemas.microsoft.com/office/powerpoint/2010/main" val="86888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VR Strategies</a:t>
            </a:r>
          </a:p>
        </p:txBody>
      </p:sp>
      <p:pic>
        <p:nvPicPr>
          <p:cNvPr id="8" name="Content Placeholder 7" descr="Front of postcard from Georgia VR that says &quot;Empowering Farmers with Disabilities&quot; with contact information and photo of older male farmer sitting in tractor cab">
            <a:extLst>
              <a:ext uri="{FF2B5EF4-FFF2-40B4-BE49-F238E27FC236}">
                <a16:creationId xmlns:a16="http://schemas.microsoft.com/office/drawing/2014/main" id="{F5A9D496-80DD-4A0F-8B15-CAD373740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17" y="1600200"/>
            <a:ext cx="7548966" cy="5032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9219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VR Strategies</a:t>
            </a:r>
          </a:p>
        </p:txBody>
      </p:sp>
      <p:pic>
        <p:nvPicPr>
          <p:cNvPr id="6" name="Content Placeholder 5" descr="Back of postcard from Georgia VR with information on services, eligibility, and contact information with photo of smiling farmer carrying board on shoulder">
            <a:extLst>
              <a:ext uri="{FF2B5EF4-FFF2-40B4-BE49-F238E27FC236}">
                <a16:creationId xmlns:a16="http://schemas.microsoft.com/office/drawing/2014/main" id="{2C53EDED-3FBE-4419-90E8-A6E21D0B9E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67" y="1676401"/>
            <a:ext cx="7606633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5697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VR Strategies</a:t>
            </a:r>
          </a:p>
        </p:txBody>
      </p:sp>
      <p:pic>
        <p:nvPicPr>
          <p:cNvPr id="12" name="Content Placeholder 11" descr="Front of postcard from Michigan Rehabilitation Services providing program information with two photos of farmers and logos for AgrAbility and Easterseals Michigan">
            <a:extLst>
              <a:ext uri="{FF2B5EF4-FFF2-40B4-BE49-F238E27FC236}">
                <a16:creationId xmlns:a16="http://schemas.microsoft.com/office/drawing/2014/main" id="{09D9BEE2-0A32-47E4-919F-9DE4FE0AE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20" y="1696718"/>
            <a:ext cx="7051159" cy="49851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18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7A66C-F646-457F-B480-04DEB8B8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VR/AgrAbility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77DE9-FD36-4DE6-8BDF-4104CB21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3248"/>
            <a:ext cx="8686800" cy="5254752"/>
          </a:xfrm>
        </p:spPr>
        <p:txBody>
          <a:bodyPr>
            <a:normAutofit fontScale="92500"/>
          </a:bodyPr>
          <a:lstStyle/>
          <a:p>
            <a:r>
              <a:rPr lang="en-US" dirty="0"/>
              <a:t>Successful Case Closure: Consumer is successfully placed in competitive and integrated employment, has achieved stabilization, and has retained employment for at least 90 days. </a:t>
            </a:r>
          </a:p>
          <a:p>
            <a:pPr lvl="1"/>
            <a:r>
              <a:rPr lang="en-US" dirty="0"/>
              <a:t>Competitive and integrated employment</a:t>
            </a:r>
          </a:p>
          <a:p>
            <a:pPr lvl="2"/>
            <a:r>
              <a:rPr lang="en-US" sz="2600" dirty="0"/>
              <a:t>Showing minimum wage</a:t>
            </a:r>
          </a:p>
          <a:p>
            <a:r>
              <a:rPr lang="en-US" dirty="0"/>
              <a:t>Some AgrAbility projects reported denial of services if client couldn’t show history of minimum wage.</a:t>
            </a:r>
          </a:p>
          <a:p>
            <a:pPr lvl="1"/>
            <a:r>
              <a:rPr lang="en-US" dirty="0"/>
              <a:t>Looking at IRS Schedule F and dividing income by hours</a:t>
            </a:r>
          </a:p>
        </p:txBody>
      </p:sp>
    </p:spTree>
    <p:extLst>
      <p:ext uri="{BB962C8B-B14F-4D97-AF65-F5344CB8AC3E}">
        <p14:creationId xmlns:p14="http://schemas.microsoft.com/office/powerpoint/2010/main" val="3216623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VR Strategies</a:t>
            </a:r>
          </a:p>
        </p:txBody>
      </p:sp>
      <p:pic>
        <p:nvPicPr>
          <p:cNvPr id="6" name="Content Placeholder 5" descr="Back of postcard from Michigan Rehabilitation Services with program information and photo of two farmers in cranberry bog">
            <a:extLst>
              <a:ext uri="{FF2B5EF4-FFF2-40B4-BE49-F238E27FC236}">
                <a16:creationId xmlns:a16="http://schemas.microsoft.com/office/drawing/2014/main" id="{0C3E6CCB-99C3-4D47-9162-7028492F6F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76400"/>
            <a:ext cx="7391400" cy="49411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353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9140-D456-4EB4-BE00-83A081B8C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AgrAbility/VR Working Group: Initial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F199F-BD86-40C7-B13A-3711374DB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60" y="1905000"/>
            <a:ext cx="8229600" cy="4267200"/>
          </a:xfrm>
        </p:spPr>
        <p:txBody>
          <a:bodyPr/>
          <a:lstStyle/>
          <a:p>
            <a:r>
              <a:rPr lang="en-US" dirty="0"/>
              <a:t>Understand the issues related to state &amp; regional AgrAbility projects (SRAPs), VR agencies, and the Workforce Innovation and Opportunity Act (WIOA)</a:t>
            </a:r>
          </a:p>
          <a:p>
            <a:pPr lvl="1"/>
            <a:r>
              <a:rPr lang="en-US" dirty="0"/>
              <a:t>WIOA = need to show minimum wage</a:t>
            </a:r>
          </a:p>
          <a:p>
            <a:r>
              <a:rPr lang="en-US" dirty="0"/>
              <a:t>Understand the regulations related to SRAPs, VR, and WIOA</a:t>
            </a:r>
          </a:p>
          <a:p>
            <a:r>
              <a:rPr lang="en-US" dirty="0"/>
              <a:t>Understand how all these issues mesh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5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Farm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/>
              <a:t>Wide variety of agricultural enterprise types and many different patterns of expenses and cash flows.</a:t>
            </a:r>
          </a:p>
          <a:p>
            <a:pPr lvl="1"/>
            <a:r>
              <a:rPr lang="en-US" dirty="0"/>
              <a:t>Dairy farmers typically receive regular (e.g., biweekly) payments from milk processors/cooperatives</a:t>
            </a:r>
          </a:p>
          <a:p>
            <a:pPr lvl="1"/>
            <a:r>
              <a:rPr lang="en-US" dirty="0"/>
              <a:t>Grain farmers only receive payment for their labor and other expenses when their crops are sold – which may be in a different year than when they were produced </a:t>
            </a:r>
          </a:p>
          <a:p>
            <a:pPr lvl="1"/>
            <a:r>
              <a:rPr lang="en-US" dirty="0"/>
              <a:t>Livestock producers and fruit/vegetable producers have still different expense/income patterns</a:t>
            </a:r>
          </a:p>
        </p:txBody>
      </p:sp>
    </p:spTree>
    <p:extLst>
      <p:ext uri="{BB962C8B-B14F-4D97-AF65-F5344CB8AC3E}">
        <p14:creationId xmlns:p14="http://schemas.microsoft.com/office/powerpoint/2010/main" val="94169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Farm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/>
          </a:bodyPr>
          <a:lstStyle/>
          <a:p>
            <a:r>
              <a:rPr lang="en-US" sz="3500" dirty="0"/>
              <a:t>Agricultural accounting is complex</a:t>
            </a:r>
          </a:p>
          <a:p>
            <a:pPr lvl="1"/>
            <a:r>
              <a:rPr lang="en-US" sz="3000" dirty="0"/>
              <a:t>Financial reporting typically involves calculations of factors like depreciation, government payments, cash rent of land, and a large variety of expenses</a:t>
            </a:r>
          </a:p>
          <a:p>
            <a:pPr lvl="1"/>
            <a:r>
              <a:rPr lang="en-US" sz="3000" dirty="0"/>
              <a:t>Since most agricultural operators live on their farms or ranches, it may be difficult to distinguish between business and personal expenses </a:t>
            </a:r>
          </a:p>
        </p:txBody>
      </p:sp>
    </p:spTree>
    <p:extLst>
      <p:ext uri="{BB962C8B-B14F-4D97-AF65-F5344CB8AC3E}">
        <p14:creationId xmlns:p14="http://schemas.microsoft.com/office/powerpoint/2010/main" val="725942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Farm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Efforts to minimize tax liabilities are widespread among agricultural producers, and showing negative income is a common way of doing so.</a:t>
            </a:r>
          </a:p>
          <a:p>
            <a:pPr lvl="1"/>
            <a:r>
              <a:rPr lang="en-US" dirty="0"/>
              <a:t>Tax evasion is illegal, “tax avoidance” is not</a:t>
            </a:r>
          </a:p>
          <a:p>
            <a:pPr lvl="1"/>
            <a:r>
              <a:rPr lang="en-US" dirty="0"/>
              <a:t>Purchases of equipment or livestock at end of year to minimize taxes</a:t>
            </a:r>
          </a:p>
          <a:p>
            <a:pPr lvl="1"/>
            <a:r>
              <a:rPr lang="en-US" dirty="0"/>
              <a:t>Prepay expenses for the following year for inputs like fertilizer, feed, and seed to minimize taxes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6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Farm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this hypothetical example from </a:t>
            </a:r>
            <a:r>
              <a:rPr lang="en-US" i="1" dirty="0"/>
              <a:t>Successful Farming</a:t>
            </a:r>
            <a:r>
              <a:rPr lang="en-US" dirty="0"/>
              <a:t> magazine: </a:t>
            </a:r>
          </a:p>
          <a:p>
            <a:pPr lvl="1"/>
            <a:r>
              <a:rPr lang="en-US" dirty="0"/>
              <a:t>“Consider a young farmer who tells his CPA, ‘It’s December 1 and it looks like I’m going to make $200,000 in profit. What can I do?’ The response will likely be, ‘Buy a $200,000 tractor before December 31.’” </a:t>
            </a:r>
          </a:p>
          <a:p>
            <a:pPr marL="457200" lvl="1" indent="0">
              <a:buNone/>
            </a:pPr>
            <a:endParaRPr lang="en-US" sz="1600" u="sng" dirty="0">
              <a:hlinkClick r:id="rId2"/>
            </a:endParaRPr>
          </a:p>
          <a:p>
            <a:pPr marL="457200" lvl="1" indent="0">
              <a:buNone/>
            </a:pPr>
            <a:r>
              <a:rPr lang="en-US" sz="1600" u="sng" dirty="0">
                <a:hlinkClick r:id="rId2"/>
              </a:rPr>
              <a:t>https://www.agriculture.com/farm-management/finances-accounting/six-tax-tips-for-farmers-to-avoid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6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Farm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 though cash flow may appear minimal, agricultural operations typically maintain large amounts of capital in land and equipment that in some cases appreciate in value. </a:t>
            </a:r>
          </a:p>
          <a:p>
            <a:pPr lvl="1"/>
            <a:r>
              <a:rPr lang="en-US" dirty="0"/>
              <a:t>Enables some operations to remain viable when cash flow is limited</a:t>
            </a:r>
          </a:p>
          <a:p>
            <a:pPr lvl="1"/>
            <a:r>
              <a:rPr lang="en-US" dirty="0"/>
              <a:t>Income might be invested back into the enterprise instead of generating cash, which may make wages appear lower than they actually 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7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F8A-8989-40A4-979B-1328CA59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Farm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6632-E02D-430E-A9C3-071FC434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Differences between viability (financial health) and apparent profitability</a:t>
            </a:r>
          </a:p>
          <a:p>
            <a:pPr lvl="1"/>
            <a:r>
              <a:rPr lang="en-US" dirty="0"/>
              <a:t>How is the disability affecting current financial outcomes? </a:t>
            </a:r>
          </a:p>
          <a:p>
            <a:pPr lvl="1"/>
            <a:r>
              <a:rPr lang="en-US" dirty="0"/>
              <a:t>How would the provision of services, including assistive technology, affect financial outcomes?</a:t>
            </a:r>
          </a:p>
          <a:p>
            <a:pPr lvl="1"/>
            <a:r>
              <a:rPr lang="en-US" dirty="0"/>
              <a:t>Simply looking at Schedule F can’t provide answers to these questions. </a:t>
            </a:r>
          </a:p>
        </p:txBody>
      </p:sp>
    </p:spTree>
    <p:extLst>
      <p:ext uri="{BB962C8B-B14F-4D97-AF65-F5344CB8AC3E}">
        <p14:creationId xmlns:p14="http://schemas.microsoft.com/office/powerpoint/2010/main" val="3043874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2781</TotalTime>
  <Words>995</Words>
  <Application>Microsoft Office PowerPoint</Application>
  <PresentationFormat>On-screen Show (4:3)</PresentationFormat>
  <Paragraphs>84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Challenges for AgrAbility &amp; VR</vt:lpstr>
      <vt:lpstr>VR/AgrAbility Relationships</vt:lpstr>
      <vt:lpstr>AgrAbility/VR Working Group: Initial goals</vt:lpstr>
      <vt:lpstr>Complexities of Farm Finance</vt:lpstr>
      <vt:lpstr>Complexities of Farm Finance</vt:lpstr>
      <vt:lpstr>Complexities of Farm Finance</vt:lpstr>
      <vt:lpstr>Complexities of Farm Finance</vt:lpstr>
      <vt:lpstr>Complexities of Farm Finance</vt:lpstr>
      <vt:lpstr>Complexities of Farm Finance</vt:lpstr>
      <vt:lpstr>RSA Guidance on the Use of Supplemental Wage Information</vt:lpstr>
      <vt:lpstr>RSA Guidance on the Use of Supplemental Wage Information</vt:lpstr>
      <vt:lpstr>VRTAC-QE</vt:lpstr>
      <vt:lpstr>VRTAC-QE</vt:lpstr>
      <vt:lpstr>PowerPoint Presentation</vt:lpstr>
      <vt:lpstr>State VR Strategies</vt:lpstr>
      <vt:lpstr>State VR Strategies</vt:lpstr>
      <vt:lpstr>State VR Strategies</vt:lpstr>
      <vt:lpstr>State VR Strategies</vt:lpstr>
      <vt:lpstr>State VR Strategies</vt:lpstr>
      <vt:lpstr>State VR Strategies</vt:lpstr>
    </vt:vector>
  </TitlesOfParts>
  <Company>Engineering Computer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heathd</dc:creator>
  <cp:lastModifiedBy>Paul Jones</cp:lastModifiedBy>
  <cp:revision>127</cp:revision>
  <dcterms:created xsi:type="dcterms:W3CDTF">2010-09-09T15:47:32Z</dcterms:created>
  <dcterms:modified xsi:type="dcterms:W3CDTF">2024-05-08T20:17:40Z</dcterms:modified>
</cp:coreProperties>
</file>