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Lst>
  <p:notesMasterIdLst>
    <p:notesMasterId r:id="rId57"/>
  </p:notesMasterIdLst>
  <p:handoutMasterIdLst>
    <p:handoutMasterId r:id="rId58"/>
  </p:handoutMasterIdLst>
  <p:sldIdLst>
    <p:sldId id="256" r:id="rId2"/>
    <p:sldId id="257" r:id="rId3"/>
    <p:sldId id="347" r:id="rId4"/>
    <p:sldId id="348" r:id="rId5"/>
    <p:sldId id="264" r:id="rId6"/>
    <p:sldId id="275" r:id="rId7"/>
    <p:sldId id="274" r:id="rId8"/>
    <p:sldId id="276" r:id="rId9"/>
    <p:sldId id="277" r:id="rId10"/>
    <p:sldId id="279" r:id="rId11"/>
    <p:sldId id="283" r:id="rId12"/>
    <p:sldId id="298" r:id="rId13"/>
    <p:sldId id="284" r:id="rId14"/>
    <p:sldId id="299" r:id="rId15"/>
    <p:sldId id="301" r:id="rId16"/>
    <p:sldId id="302" r:id="rId17"/>
    <p:sldId id="303" r:id="rId18"/>
    <p:sldId id="300" r:id="rId19"/>
    <p:sldId id="318" r:id="rId20"/>
    <p:sldId id="278" r:id="rId21"/>
    <p:sldId id="280" r:id="rId22"/>
    <p:sldId id="281" r:id="rId23"/>
    <p:sldId id="282" r:id="rId24"/>
    <p:sldId id="285" r:id="rId25"/>
    <p:sldId id="287" r:id="rId26"/>
    <p:sldId id="325" r:id="rId27"/>
    <p:sldId id="286" r:id="rId28"/>
    <p:sldId id="320" r:id="rId29"/>
    <p:sldId id="337" r:id="rId30"/>
    <p:sldId id="288" r:id="rId31"/>
    <p:sldId id="291" r:id="rId32"/>
    <p:sldId id="292" r:id="rId33"/>
    <p:sldId id="293" r:id="rId34"/>
    <p:sldId id="339" r:id="rId35"/>
    <p:sldId id="340" r:id="rId36"/>
    <p:sldId id="294" r:id="rId37"/>
    <p:sldId id="289" r:id="rId38"/>
    <p:sldId id="338" r:id="rId39"/>
    <p:sldId id="295" r:id="rId40"/>
    <p:sldId id="290" r:id="rId41"/>
    <p:sldId id="296" r:id="rId42"/>
    <p:sldId id="319" r:id="rId43"/>
    <p:sldId id="341" r:id="rId44"/>
    <p:sldId id="331" r:id="rId45"/>
    <p:sldId id="324" r:id="rId46"/>
    <p:sldId id="342" r:id="rId47"/>
    <p:sldId id="304" r:id="rId48"/>
    <p:sldId id="326" r:id="rId49"/>
    <p:sldId id="343" r:id="rId50"/>
    <p:sldId id="332" r:id="rId51"/>
    <p:sldId id="344" r:id="rId52"/>
    <p:sldId id="297" r:id="rId53"/>
    <p:sldId id="323" r:id="rId54"/>
    <p:sldId id="349" r:id="rId55"/>
    <p:sldId id="260" r:id="rId56"/>
  </p:sldIdLst>
  <p:sldSz cx="12192000" cy="6858000"/>
  <p:notesSz cx="7010400" cy="9296400"/>
  <p:embeddedFontLst>
    <p:embeddedFont>
      <p:font typeface="Acumin Pro" panose="020B0604020202020204" charset="0"/>
      <p:regular r:id="rId59"/>
      <p:bold r:id="rId60"/>
      <p:italic r:id="rId61"/>
      <p:boldItalic r:id="rId62"/>
    </p:embeddedFont>
    <p:embeddedFont>
      <p:font typeface="Acumin Pro ExtraCondensed" panose="020B0604020202020204" charset="0"/>
      <p:regular r:id="rId63"/>
      <p:bold r:id="rId64"/>
      <p:italic r:id="rId65"/>
      <p:boldItalic r:id="rId66"/>
    </p:embeddedFont>
    <p:embeddedFont>
      <p:font typeface="Acumin Pro ExtraCondensed Smbd" panose="020B0604020202020204" charset="0"/>
      <p:regular r:id="rId67"/>
      <p:bold r:id="rId68"/>
      <p:italic r:id="rId69"/>
      <p:boldItalic r:id="rId70"/>
    </p:embeddedFont>
    <p:embeddedFont>
      <p:font typeface="Acumin Pro Semibold" panose="020B0604020202020204" charset="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Georgia" panose="02040502050405020303" pitchFamily="18" charset="0"/>
      <p:regular r:id="rId79"/>
      <p:bold r:id="rId80"/>
      <p:italic r:id="rId81"/>
      <p:boldItalic r:id="rId82"/>
    </p:embeddedFont>
    <p:embeddedFont>
      <p:font typeface="Roboto" panose="02000000000000000000" pitchFamily="2" charset="0"/>
      <p:regular r:id="rId83"/>
      <p:bold r:id="rId84"/>
      <p:italic r:id="rId85"/>
      <p:boldItalic r:id="rId86"/>
    </p:embeddedFont>
    <p:embeddedFont>
      <p:font typeface="Source Sans Pro" panose="020B0503030403020204" pitchFamily="34" charset="0"/>
      <p:regular r:id="rId87"/>
      <p:bold r:id="rId88"/>
      <p:italic r:id="rId89"/>
      <p:boldItalic r:id="rId90"/>
    </p:embeddedFont>
    <p:embeddedFont>
      <p:font typeface="Trebuchet MS" panose="020B0603020202020204" pitchFamily="34" charset="0"/>
      <p:regular r:id="rId91"/>
      <p:bold r:id="rId92"/>
      <p:italic r:id="rId93"/>
      <p:boldItalic r:id="rId9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58" d="100"/>
          <a:sy n="58" d="100"/>
        </p:scale>
        <p:origin x="84" y="318"/>
      </p:cViewPr>
      <p:guideLst/>
    </p:cSldViewPr>
  </p:slideViewPr>
  <p:outlineViewPr>
    <p:cViewPr>
      <p:scale>
        <a:sx n="33" d="100"/>
        <a:sy n="33" d="100"/>
      </p:scale>
      <p:origin x="0" y="-172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40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font" Target="fonts/font3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handoutMaster" Target="handoutMasters/handout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font" Target="fonts/font32.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6.fntdata"/><Relationship Id="rId69" Type="http://schemas.openxmlformats.org/officeDocument/2006/relationships/font" Target="fonts/font11.fntdata"/><Relationship Id="rId80" Type="http://schemas.openxmlformats.org/officeDocument/2006/relationships/font" Target="fonts/font22.fntdata"/><Relationship Id="rId85"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font" Target="fonts/font33.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font" Target="fonts/font3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3.fntdata"/><Relationship Id="rId92" Type="http://schemas.openxmlformats.org/officeDocument/2006/relationships/font" Target="fonts/font3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93" Type="http://schemas.openxmlformats.org/officeDocument/2006/relationships/font" Target="fonts/font35.fntdata"/><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7D61072-73DA-A04B-8A41-67DE4C728D5B}" type="datetimeFigureOut">
              <a:rPr lang="en-US" smtClean="0"/>
              <a:t>10/13/2023</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C265683-8446-064B-AD30-47BA72480F7C}" type="datetimeFigureOut">
              <a:rPr lang="en-US" smtClean="0"/>
              <a:t>10/13/2023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NCR SARE stands for North Central Sustainable Agriculture Research and Education</a:t>
            </a:r>
          </a:p>
        </p:txBody>
      </p:sp>
      <p:sp>
        <p:nvSpPr>
          <p:cNvPr id="4" name="Slide Number Placeholder 3"/>
          <p:cNvSpPr>
            <a:spLocks noGrp="1"/>
          </p:cNvSpPr>
          <p:nvPr>
            <p:ph type="sldNum" sz="quarter" idx="5"/>
          </p:nvPr>
        </p:nvSpPr>
        <p:spPr/>
        <p:txBody>
          <a:bodyPr/>
          <a:lstStyle/>
          <a:p>
            <a:fld id="{D3595BD1-A208-407B-A63E-44C97A549285}" type="slidenum">
              <a:rPr lang="en-US" smtClean="0"/>
              <a:t>1</a:t>
            </a:fld>
            <a:endParaRPr lang="en-US"/>
          </a:p>
        </p:txBody>
      </p:sp>
    </p:spTree>
    <p:extLst>
      <p:ext uri="{BB962C8B-B14F-4D97-AF65-F5344CB8AC3E}">
        <p14:creationId xmlns:p14="http://schemas.microsoft.com/office/powerpoint/2010/main" val="110706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10</a:t>
            </a:fld>
            <a:endParaRPr lang="en-US"/>
          </a:p>
        </p:txBody>
      </p:sp>
    </p:spTree>
    <p:extLst>
      <p:ext uri="{BB962C8B-B14F-4D97-AF65-F5344CB8AC3E}">
        <p14:creationId xmlns:p14="http://schemas.microsoft.com/office/powerpoint/2010/main" val="701952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Increasing Consumption and Production of Maple Syrup through an Integrated Marketing Strategy Logic Model </a:t>
            </a:r>
            <a:endParaRPr lang="en-US" dirty="0"/>
          </a:p>
          <a:p>
            <a:r>
              <a:rPr lang="en-US" dirty="0"/>
              <a:t>Situation</a:t>
            </a:r>
          </a:p>
          <a:p>
            <a:r>
              <a:rPr lang="en-US" dirty="0"/>
              <a:t>Inputs</a:t>
            </a:r>
          </a:p>
          <a:p>
            <a:r>
              <a:rPr lang="en-US" dirty="0"/>
              <a:t>Activities</a:t>
            </a:r>
          </a:p>
          <a:p>
            <a:r>
              <a:rPr lang="en-US" dirty="0"/>
              <a:t>Outputs</a:t>
            </a:r>
          </a:p>
          <a:p>
            <a:r>
              <a:rPr lang="en-US" dirty="0"/>
              <a:t>Outcomes</a:t>
            </a:r>
          </a:p>
          <a:p>
            <a:r>
              <a:rPr lang="en-US" dirty="0"/>
              <a:t>Knowledge</a:t>
            </a:r>
          </a:p>
          <a:p>
            <a:r>
              <a:rPr lang="en-US" dirty="0"/>
              <a:t>Actions</a:t>
            </a:r>
          </a:p>
          <a:p>
            <a:r>
              <a:rPr lang="en-US" dirty="0"/>
              <a:t>Conditions</a:t>
            </a:r>
          </a:p>
          <a:p>
            <a:r>
              <a:rPr lang="en-US" b="1" dirty="0"/>
              <a:t>What we invest:</a:t>
            </a:r>
            <a:endParaRPr lang="en-US" dirty="0"/>
          </a:p>
          <a:p>
            <a:r>
              <a:rPr lang="en-US" dirty="0"/>
              <a:t> </a:t>
            </a:r>
          </a:p>
          <a:p>
            <a:pPr lvl="0"/>
            <a:r>
              <a:rPr lang="en-US" dirty="0"/>
              <a:t>Staff (Purdue Extension</a:t>
            </a:r>
          </a:p>
          <a:p>
            <a:r>
              <a:rPr lang="en-US" dirty="0"/>
              <a:t> </a:t>
            </a:r>
          </a:p>
          <a:p>
            <a:pPr lvl="0"/>
            <a:r>
              <a:rPr lang="en-US" dirty="0"/>
              <a:t>Staff (NRCS, ISDA, ISMA)</a:t>
            </a:r>
          </a:p>
          <a:p>
            <a:r>
              <a:rPr lang="en-US" dirty="0"/>
              <a:t> </a:t>
            </a:r>
          </a:p>
          <a:p>
            <a:pPr lvl="0"/>
            <a:r>
              <a:rPr lang="en-US" dirty="0"/>
              <a:t>Maple syrup producers’ time</a:t>
            </a:r>
          </a:p>
          <a:p>
            <a:r>
              <a:rPr lang="en-US" dirty="0"/>
              <a:t> </a:t>
            </a:r>
          </a:p>
          <a:p>
            <a:pPr lvl="0"/>
            <a:r>
              <a:rPr lang="en-US" dirty="0"/>
              <a:t>Maple syrup consumers’ time</a:t>
            </a:r>
          </a:p>
          <a:p>
            <a:r>
              <a:rPr lang="en-US" dirty="0"/>
              <a:t> </a:t>
            </a:r>
          </a:p>
          <a:p>
            <a:pPr lvl="0"/>
            <a:r>
              <a:rPr lang="en-US" dirty="0"/>
              <a:t>Time</a:t>
            </a:r>
          </a:p>
          <a:p>
            <a:r>
              <a:rPr lang="en-US" dirty="0"/>
              <a:t> </a:t>
            </a:r>
          </a:p>
          <a:p>
            <a:pPr lvl="0"/>
            <a:r>
              <a:rPr lang="en-US" dirty="0"/>
              <a:t>Knowledge and intellectual capacity</a:t>
            </a:r>
          </a:p>
          <a:p>
            <a:r>
              <a:rPr lang="en-US" dirty="0"/>
              <a:t> </a:t>
            </a:r>
          </a:p>
          <a:p>
            <a:pPr lvl="0"/>
            <a:r>
              <a:rPr lang="en-US" dirty="0"/>
              <a:t>Hardware and software</a:t>
            </a:r>
          </a:p>
          <a:p>
            <a:r>
              <a:rPr lang="en-US" dirty="0"/>
              <a:t> </a:t>
            </a:r>
          </a:p>
          <a:p>
            <a:r>
              <a:rPr lang="en-US" b="1" dirty="0"/>
              <a:t>What is produced:</a:t>
            </a:r>
            <a:endParaRPr lang="en-US" dirty="0"/>
          </a:p>
          <a:p>
            <a:pPr lvl="0"/>
            <a:r>
              <a:rPr lang="en-US" dirty="0"/>
              <a:t>Integrated marketing strategy</a:t>
            </a:r>
          </a:p>
          <a:p>
            <a:pPr lvl="0"/>
            <a:r>
              <a:rPr lang="en-US" dirty="0"/>
              <a:t>Improved website for IMSA</a:t>
            </a:r>
          </a:p>
          <a:p>
            <a:pPr lvl="0"/>
            <a:r>
              <a:rPr lang="en-US" dirty="0"/>
              <a:t>Social media posts</a:t>
            </a:r>
          </a:p>
          <a:p>
            <a:pPr lvl="0"/>
            <a:r>
              <a:rPr lang="en-US" dirty="0"/>
              <a:t>Extension publications</a:t>
            </a:r>
          </a:p>
          <a:p>
            <a:pPr lvl="0"/>
            <a:r>
              <a:rPr lang="en-US" dirty="0"/>
              <a:t>Presentations on maple syrup supply and demand, markets, and production practices</a:t>
            </a:r>
          </a:p>
          <a:p>
            <a:pPr lvl="0"/>
            <a:r>
              <a:rPr lang="en-US" dirty="0"/>
              <a:t>Collaboration between local, state, and national agencies</a:t>
            </a:r>
          </a:p>
          <a:p>
            <a:r>
              <a:rPr lang="en-US" b="1" dirty="0"/>
              <a:t>Project participants use information learned (intermediate term):</a:t>
            </a:r>
            <a:endParaRPr lang="en-US" dirty="0"/>
          </a:p>
          <a:p>
            <a:r>
              <a:rPr lang="en-US" dirty="0"/>
              <a:t> </a:t>
            </a:r>
          </a:p>
          <a:p>
            <a:pPr lvl="0"/>
            <a:r>
              <a:rPr lang="en-US" dirty="0"/>
              <a:t>Local, state and federal agency personnel connect with maple syrup stakeholders</a:t>
            </a:r>
          </a:p>
          <a:p>
            <a:r>
              <a:rPr lang="en-US" dirty="0"/>
              <a:t> </a:t>
            </a:r>
          </a:p>
          <a:p>
            <a:pPr lvl="0"/>
            <a:r>
              <a:rPr lang="en-US" dirty="0"/>
              <a:t>Improved sales</a:t>
            </a:r>
          </a:p>
          <a:p>
            <a:r>
              <a:rPr lang="en-US" dirty="0"/>
              <a:t> </a:t>
            </a:r>
          </a:p>
          <a:p>
            <a:pPr lvl="0"/>
            <a:r>
              <a:rPr lang="en-US" dirty="0"/>
              <a:t>Updated webpage</a:t>
            </a:r>
          </a:p>
          <a:p>
            <a:r>
              <a:rPr lang="en-US" dirty="0"/>
              <a:t> </a:t>
            </a:r>
          </a:p>
          <a:p>
            <a:pPr lvl="0"/>
            <a:r>
              <a:rPr lang="en-US" dirty="0"/>
              <a:t>An integrated market strategy based off of survey results </a:t>
            </a:r>
          </a:p>
          <a:p>
            <a:r>
              <a:rPr lang="en-US" dirty="0"/>
              <a:t> </a:t>
            </a:r>
          </a:p>
          <a:p>
            <a:pPr lvl="0"/>
            <a:r>
              <a:rPr lang="en-US" dirty="0"/>
              <a:t>Increased outlets for selling maple syrup</a:t>
            </a:r>
          </a:p>
          <a:p>
            <a:r>
              <a:rPr lang="en-US" dirty="0"/>
              <a:t> </a:t>
            </a:r>
          </a:p>
          <a:p>
            <a:pPr lvl="0"/>
            <a:r>
              <a:rPr lang="en-US" dirty="0"/>
              <a:t>Improved attendance at annual festivals and events</a:t>
            </a:r>
          </a:p>
          <a:p>
            <a:r>
              <a:rPr lang="en-US" dirty="0"/>
              <a:t> </a:t>
            </a:r>
          </a:p>
          <a:p>
            <a:r>
              <a:rPr lang="en-US" b="1" dirty="0"/>
              <a:t>What is improved over time (long term):</a:t>
            </a:r>
            <a:endParaRPr lang="en-US" dirty="0"/>
          </a:p>
          <a:p>
            <a:r>
              <a:rPr lang="en-US" dirty="0"/>
              <a:t> </a:t>
            </a:r>
          </a:p>
          <a:p>
            <a:pPr lvl="0"/>
            <a:r>
              <a:rPr lang="en-US" dirty="0"/>
              <a:t>Networking among local, state and federal agencies to provide services to maple syrup stakeholders</a:t>
            </a:r>
          </a:p>
          <a:p>
            <a:r>
              <a:rPr lang="en-US" dirty="0"/>
              <a:t> </a:t>
            </a:r>
          </a:p>
          <a:p>
            <a:pPr lvl="0"/>
            <a:r>
              <a:rPr lang="en-US" dirty="0"/>
              <a:t>Beginning farmers integrated into the maple syrup industry</a:t>
            </a:r>
          </a:p>
          <a:p>
            <a:r>
              <a:rPr lang="en-US" dirty="0"/>
              <a:t> </a:t>
            </a:r>
          </a:p>
          <a:p>
            <a:pPr lvl="0"/>
            <a:r>
              <a:rPr lang="en-US" dirty="0"/>
              <a:t>Efficiencies in marketing and production</a:t>
            </a:r>
          </a:p>
          <a:p>
            <a:r>
              <a:rPr lang="en-US" dirty="0"/>
              <a:t> </a:t>
            </a:r>
          </a:p>
          <a:p>
            <a:pPr lvl="0"/>
            <a:r>
              <a:rPr lang="en-US" dirty="0"/>
              <a:t>Functioning integrated marketing strategy taking into account consumption and production</a:t>
            </a:r>
          </a:p>
          <a:p>
            <a:r>
              <a:rPr lang="en-US" b="1" dirty="0"/>
              <a:t>Project participants gain or increase (short term):</a:t>
            </a:r>
            <a:endParaRPr lang="en-US" dirty="0"/>
          </a:p>
          <a:p>
            <a:r>
              <a:rPr lang="en-US" dirty="0"/>
              <a:t> </a:t>
            </a:r>
          </a:p>
          <a:p>
            <a:pPr lvl="0"/>
            <a:r>
              <a:rPr lang="en-US" dirty="0"/>
              <a:t>Improved understanding and awareness of maple syrup production best practices </a:t>
            </a:r>
          </a:p>
          <a:p>
            <a:r>
              <a:rPr lang="en-US" dirty="0"/>
              <a:t> </a:t>
            </a:r>
          </a:p>
          <a:p>
            <a:pPr lvl="0"/>
            <a:r>
              <a:rPr lang="en-US" dirty="0"/>
              <a:t>Ad and social media campaigns</a:t>
            </a:r>
          </a:p>
          <a:p>
            <a:r>
              <a:rPr lang="en-US" dirty="0"/>
              <a:t> </a:t>
            </a:r>
          </a:p>
          <a:p>
            <a:pPr lvl="0"/>
            <a:r>
              <a:rPr lang="en-US" dirty="0"/>
              <a:t>Understanding and awareness of challenges of marketing maple syrup</a:t>
            </a:r>
          </a:p>
          <a:p>
            <a:r>
              <a:rPr lang="en-US" dirty="0"/>
              <a:t> </a:t>
            </a:r>
          </a:p>
          <a:p>
            <a:pPr lvl="0"/>
            <a:r>
              <a:rPr lang="en-US" dirty="0"/>
              <a:t>Improved relationships among local, state and federal agencies</a:t>
            </a:r>
          </a:p>
          <a:p>
            <a:r>
              <a:rPr lang="en-US" b="1" dirty="0"/>
              <a:t>What we do:</a:t>
            </a:r>
            <a:endParaRPr lang="en-US" dirty="0"/>
          </a:p>
          <a:p>
            <a:pPr lvl="0"/>
            <a:r>
              <a:rPr lang="en-US" dirty="0"/>
              <a:t>Conduct biannual meetings of advisory board</a:t>
            </a:r>
          </a:p>
          <a:p>
            <a:pPr lvl="0"/>
            <a:r>
              <a:rPr lang="en-US" dirty="0"/>
              <a:t>Coordinate farm tours with networking activities</a:t>
            </a:r>
          </a:p>
          <a:p>
            <a:pPr lvl="0"/>
            <a:r>
              <a:rPr lang="en-US" dirty="0"/>
              <a:t>Develop and disseminate supply and demand survey of maple syrup stakeholders</a:t>
            </a:r>
          </a:p>
          <a:p>
            <a:pPr lvl="0"/>
            <a:r>
              <a:rPr lang="en-US" dirty="0"/>
              <a:t>Update webpage for IMSA</a:t>
            </a:r>
          </a:p>
          <a:p>
            <a:pPr lvl="0"/>
            <a:r>
              <a:rPr lang="en-US" dirty="0"/>
              <a:t>Create ad and social media campaign focused on nutritional and environmental benefits of maple syrup</a:t>
            </a:r>
          </a:p>
          <a:p>
            <a:pPr lvl="0"/>
            <a:r>
              <a:rPr lang="en-US" dirty="0"/>
              <a:t>Out of state field trips to successful maple syrup producers, marketers, and equipment suppliers</a:t>
            </a:r>
          </a:p>
          <a:p>
            <a:pPr lvl="0"/>
            <a:r>
              <a:rPr lang="en-US" dirty="0"/>
              <a:t>Develop integrated marketing strategy </a:t>
            </a:r>
          </a:p>
          <a:p>
            <a:pPr lvl="0"/>
            <a:r>
              <a:rPr lang="en-US" dirty="0"/>
              <a:t>Evaluate activities</a:t>
            </a:r>
          </a:p>
          <a:p>
            <a:r>
              <a:rPr lang="en-US" b="1" dirty="0"/>
              <a:t>Maple syrup consumption and production are below capacity in much of the Midwest:</a:t>
            </a:r>
            <a:endParaRPr lang="en-US" dirty="0"/>
          </a:p>
          <a:p>
            <a:r>
              <a:rPr lang="en-US" dirty="0"/>
              <a:t> </a:t>
            </a:r>
          </a:p>
          <a:p>
            <a:r>
              <a:rPr lang="en-US" dirty="0"/>
              <a:t>- Beginning and new farmers need resources and support to increase production</a:t>
            </a:r>
          </a:p>
          <a:p>
            <a:r>
              <a:rPr lang="en-US" dirty="0"/>
              <a:t> </a:t>
            </a:r>
          </a:p>
          <a:p>
            <a:r>
              <a:rPr lang="en-US" dirty="0"/>
              <a:t>- Lack of educational campaigns to potential consumers about maple syrup benefits</a:t>
            </a:r>
          </a:p>
          <a:p>
            <a:r>
              <a:rPr lang="en-US" dirty="0"/>
              <a:t> </a:t>
            </a:r>
          </a:p>
          <a:p>
            <a:r>
              <a:rPr lang="en-US" dirty="0"/>
              <a:t>- Poor relationships among maple syrup stakeholders in the Midwest</a:t>
            </a:r>
          </a:p>
          <a:p>
            <a:r>
              <a:rPr lang="en-US" b="1" dirty="0"/>
              <a:t> </a:t>
            </a:r>
            <a:r>
              <a:rPr lang="en-US" dirty="0">
                <a:effectLst/>
              </a:rPr>
              <a:t> </a:t>
            </a:r>
            <a:r>
              <a:rPr lang="en-US" b="1" dirty="0"/>
              <a:t> Make </a:t>
            </a:r>
            <a:r>
              <a:rPr lang="en-US" b="1" dirty="0" err="1"/>
              <a:t>sopies</a:t>
            </a:r>
            <a:r>
              <a:rPr lang="en-US" b="1" dirty="0"/>
              <a:t> for the students</a:t>
            </a:r>
          </a:p>
          <a:p>
            <a:endParaRPr lang="en-US" dirty="0"/>
          </a:p>
          <a:p>
            <a:r>
              <a:rPr lang="en-US" b="1" dirty="0"/>
              <a:t> </a:t>
            </a:r>
            <a:endParaRPr lang="en-US" dirty="0"/>
          </a:p>
          <a:p>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11</a:t>
            </a:fld>
            <a:endParaRPr lang="en-US"/>
          </a:p>
        </p:txBody>
      </p:sp>
    </p:spTree>
    <p:extLst>
      <p:ext uri="{BB962C8B-B14F-4D97-AF65-F5344CB8AC3E}">
        <p14:creationId xmlns:p14="http://schemas.microsoft.com/office/powerpoint/2010/main" val="423023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limitations in using a logic model – anything we should be cautious about? Yes. The most common limitations include: (1) a logic model represents intention, it is not reality; (2) it focuses on expected outcomes so people may overlook unintended outcomes (positive and negative); (3) it focuses on positive change – change isn’t always positive; (4) it may simplify the complex nature of causal attribution where many factors influence process and outcomes; (5) it doesn’t address whether we are doing the right thing – we may get caught up in creating a logic model and lose track of whether the program is the right thing to do; and (6) may stifle creativity and spontaneity. Does a logic model always have to be so linear? NO. Various formats are in use; cultural adaptations continue to evolve.  Make copies for the students? </a:t>
            </a:r>
          </a:p>
        </p:txBody>
      </p:sp>
      <p:sp>
        <p:nvSpPr>
          <p:cNvPr id="4" name="Slide Number Placeholder 3"/>
          <p:cNvSpPr>
            <a:spLocks noGrp="1"/>
          </p:cNvSpPr>
          <p:nvPr>
            <p:ph type="sldNum" sz="quarter" idx="5"/>
          </p:nvPr>
        </p:nvSpPr>
        <p:spPr/>
        <p:txBody>
          <a:bodyPr/>
          <a:lstStyle/>
          <a:p>
            <a:fld id="{37C63BD6-9A76-3E42-9DF3-1D28BC75B5C8}" type="slidenum">
              <a:rPr lang="en-US" smtClean="0"/>
              <a:t>12</a:t>
            </a:fld>
            <a:endParaRPr lang="en-US"/>
          </a:p>
        </p:txBody>
      </p:sp>
    </p:spTree>
    <p:extLst>
      <p:ext uri="{BB962C8B-B14F-4D97-AF65-F5344CB8AC3E}">
        <p14:creationId xmlns:p14="http://schemas.microsoft.com/office/powerpoint/2010/main" val="393856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limitations in using a logic model – anything we should be cautious about? Yes. The most common limitations include: (1) a logic model represents intention, it is not reality; (2) it focuses on expected outcomes so people may overlook unintended outcomes (positive and negative); (3) it focuses on positive change – change isn’t always positive; (4) it may simplify the complex nature of causal attribution where many factors influence process and outcomes; (5) it doesn’t address whether we are doing the right thing – we may get caught up in creating a logic model and lose track of whether the program is the right thing to do; and (6) may stifle creativity and spontaneity. Does a logic model always have to be so linear? NO. Various formats are in use; cultural adaptations continue to evolve.  Make copies for the students? </a:t>
            </a:r>
          </a:p>
        </p:txBody>
      </p:sp>
      <p:sp>
        <p:nvSpPr>
          <p:cNvPr id="4" name="Slide Number Placeholder 3"/>
          <p:cNvSpPr>
            <a:spLocks noGrp="1"/>
          </p:cNvSpPr>
          <p:nvPr>
            <p:ph type="sldNum" sz="quarter" idx="5"/>
          </p:nvPr>
        </p:nvSpPr>
        <p:spPr/>
        <p:txBody>
          <a:bodyPr/>
          <a:lstStyle/>
          <a:p>
            <a:fld id="{37C63BD6-9A76-3E42-9DF3-1D28BC75B5C8}" type="slidenum">
              <a:rPr lang="en-US" smtClean="0"/>
              <a:t>13</a:t>
            </a:fld>
            <a:endParaRPr lang="en-US"/>
          </a:p>
        </p:txBody>
      </p:sp>
    </p:spTree>
    <p:extLst>
      <p:ext uri="{BB962C8B-B14F-4D97-AF65-F5344CB8AC3E}">
        <p14:creationId xmlns:p14="http://schemas.microsoft.com/office/powerpoint/2010/main" val="243163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14</a:t>
            </a:fld>
            <a:endParaRPr lang="en-US"/>
          </a:p>
        </p:txBody>
      </p:sp>
    </p:spTree>
    <p:extLst>
      <p:ext uri="{BB962C8B-B14F-4D97-AF65-F5344CB8AC3E}">
        <p14:creationId xmlns:p14="http://schemas.microsoft.com/office/powerpoint/2010/main" val="3347734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15</a:t>
            </a:fld>
            <a:endParaRPr lang="en-US"/>
          </a:p>
        </p:txBody>
      </p:sp>
    </p:spTree>
    <p:extLst>
      <p:ext uri="{BB962C8B-B14F-4D97-AF65-F5344CB8AC3E}">
        <p14:creationId xmlns:p14="http://schemas.microsoft.com/office/powerpoint/2010/main" val="2396787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212121"/>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37C63BD6-9A76-3E42-9DF3-1D28BC75B5C8}" type="slidenum">
              <a:rPr lang="en-US" smtClean="0"/>
              <a:t>16</a:t>
            </a:fld>
            <a:endParaRPr lang="en-US"/>
          </a:p>
        </p:txBody>
      </p:sp>
    </p:spTree>
    <p:extLst>
      <p:ext uri="{BB962C8B-B14F-4D97-AF65-F5344CB8AC3E}">
        <p14:creationId xmlns:p14="http://schemas.microsoft.com/office/powerpoint/2010/main" val="2315464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17</a:t>
            </a:fld>
            <a:endParaRPr lang="en-US"/>
          </a:p>
        </p:txBody>
      </p:sp>
    </p:spTree>
    <p:extLst>
      <p:ext uri="{BB962C8B-B14F-4D97-AF65-F5344CB8AC3E}">
        <p14:creationId xmlns:p14="http://schemas.microsoft.com/office/powerpoint/2010/main" val="1496899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18</a:t>
            </a:fld>
            <a:endParaRPr lang="en-US"/>
          </a:p>
        </p:txBody>
      </p:sp>
    </p:spTree>
    <p:extLst>
      <p:ext uri="{BB962C8B-B14F-4D97-AF65-F5344CB8AC3E}">
        <p14:creationId xmlns:p14="http://schemas.microsoft.com/office/powerpoint/2010/main" val="3287714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19</a:t>
            </a:fld>
            <a:endParaRPr lang="en-US"/>
          </a:p>
        </p:txBody>
      </p:sp>
    </p:spTree>
    <p:extLst>
      <p:ext uri="{BB962C8B-B14F-4D97-AF65-F5344CB8AC3E}">
        <p14:creationId xmlns:p14="http://schemas.microsoft.com/office/powerpoint/2010/main" val="2594080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6:notes"/>
          <p:cNvSpPr txBox="1">
            <a:spLocks noGrp="1"/>
          </p:cNvSpPr>
          <p:nvPr>
            <p:ph type="body" idx="1"/>
          </p:nvPr>
        </p:nvSpPr>
        <p:spPr>
          <a:xfrm>
            <a:off x="685800" y="4416425"/>
            <a:ext cx="5486400" cy="4183062"/>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SzPts val="1400"/>
              <a:buNone/>
            </a:pPr>
            <a:r>
              <a:rPr lang="en-US"/>
              <a:t>Besides submitting a grant proposal, there are other ways to engage with SARE.</a:t>
            </a:r>
            <a:endParaRPr/>
          </a:p>
        </p:txBody>
      </p:sp>
      <p:sp>
        <p:nvSpPr>
          <p:cNvPr id="221" name="Google Shape;221;p36: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649282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20</a:t>
            </a:fld>
            <a:endParaRPr lang="en-US"/>
          </a:p>
        </p:txBody>
      </p:sp>
    </p:spTree>
    <p:extLst>
      <p:ext uri="{BB962C8B-B14F-4D97-AF65-F5344CB8AC3E}">
        <p14:creationId xmlns:p14="http://schemas.microsoft.com/office/powerpoint/2010/main" val="906965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21</a:t>
            </a:fld>
            <a:endParaRPr lang="en-US"/>
          </a:p>
        </p:txBody>
      </p:sp>
    </p:spTree>
    <p:extLst>
      <p:ext uri="{BB962C8B-B14F-4D97-AF65-F5344CB8AC3E}">
        <p14:creationId xmlns:p14="http://schemas.microsoft.com/office/powerpoint/2010/main" val="1082315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22</a:t>
            </a:fld>
            <a:endParaRPr lang="en-US"/>
          </a:p>
        </p:txBody>
      </p:sp>
    </p:spTree>
    <p:extLst>
      <p:ext uri="{BB962C8B-B14F-4D97-AF65-F5344CB8AC3E}">
        <p14:creationId xmlns:p14="http://schemas.microsoft.com/office/powerpoint/2010/main" val="1322168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23</a:t>
            </a:fld>
            <a:endParaRPr lang="en-US"/>
          </a:p>
        </p:txBody>
      </p:sp>
    </p:spTree>
    <p:extLst>
      <p:ext uri="{BB962C8B-B14F-4D97-AF65-F5344CB8AC3E}">
        <p14:creationId xmlns:p14="http://schemas.microsoft.com/office/powerpoint/2010/main" val="93715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1988 Farm bill, directed by farmers and the three legged sustainability stool of the USDA planet, profit and people. </a:t>
            </a:r>
          </a:p>
        </p:txBody>
      </p:sp>
      <p:sp>
        <p:nvSpPr>
          <p:cNvPr id="4" name="Slide Number Placeholder 3"/>
          <p:cNvSpPr>
            <a:spLocks noGrp="1"/>
          </p:cNvSpPr>
          <p:nvPr>
            <p:ph type="sldNum" sz="quarter" idx="5"/>
          </p:nvPr>
        </p:nvSpPr>
        <p:spPr/>
        <p:txBody>
          <a:bodyPr/>
          <a:lstStyle/>
          <a:p>
            <a:fld id="{37C63BD6-9A76-3E42-9DF3-1D28BC75B5C8}" type="slidenum">
              <a:rPr lang="en-US" smtClean="0"/>
              <a:t>24</a:t>
            </a:fld>
            <a:endParaRPr lang="en-US"/>
          </a:p>
        </p:txBody>
      </p:sp>
    </p:spTree>
    <p:extLst>
      <p:ext uri="{BB962C8B-B14F-4D97-AF65-F5344CB8AC3E}">
        <p14:creationId xmlns:p14="http://schemas.microsoft.com/office/powerpoint/2010/main" val="3787870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1988 Farm bill, directed by farmers and the three legged sustainability stool of the USDA</a:t>
            </a:r>
          </a:p>
        </p:txBody>
      </p:sp>
      <p:sp>
        <p:nvSpPr>
          <p:cNvPr id="4" name="Slide Number Placeholder 3"/>
          <p:cNvSpPr>
            <a:spLocks noGrp="1"/>
          </p:cNvSpPr>
          <p:nvPr>
            <p:ph type="sldNum" sz="quarter" idx="5"/>
          </p:nvPr>
        </p:nvSpPr>
        <p:spPr/>
        <p:txBody>
          <a:bodyPr/>
          <a:lstStyle/>
          <a:p>
            <a:fld id="{37C63BD6-9A76-3E42-9DF3-1D28BC75B5C8}" type="slidenum">
              <a:rPr lang="en-US" smtClean="0"/>
              <a:t>25</a:t>
            </a:fld>
            <a:endParaRPr lang="en-US"/>
          </a:p>
        </p:txBody>
      </p:sp>
    </p:spTree>
    <p:extLst>
      <p:ext uri="{BB962C8B-B14F-4D97-AF65-F5344CB8AC3E}">
        <p14:creationId xmlns:p14="http://schemas.microsoft.com/office/powerpoint/2010/main" val="2743026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1988 Farm bill, directed by farmers and the three legged sustainability stool of the USDA</a:t>
            </a:r>
          </a:p>
        </p:txBody>
      </p:sp>
      <p:sp>
        <p:nvSpPr>
          <p:cNvPr id="4" name="Slide Number Placeholder 3"/>
          <p:cNvSpPr>
            <a:spLocks noGrp="1"/>
          </p:cNvSpPr>
          <p:nvPr>
            <p:ph type="sldNum" sz="quarter" idx="5"/>
          </p:nvPr>
        </p:nvSpPr>
        <p:spPr/>
        <p:txBody>
          <a:bodyPr/>
          <a:lstStyle/>
          <a:p>
            <a:fld id="{37C63BD6-9A76-3E42-9DF3-1D28BC75B5C8}" type="slidenum">
              <a:rPr lang="en-US" smtClean="0"/>
              <a:t>26</a:t>
            </a:fld>
            <a:endParaRPr lang="en-US"/>
          </a:p>
        </p:txBody>
      </p:sp>
    </p:spTree>
    <p:extLst>
      <p:ext uri="{BB962C8B-B14F-4D97-AF65-F5344CB8AC3E}">
        <p14:creationId xmlns:p14="http://schemas.microsoft.com/office/powerpoint/2010/main" val="16613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27</a:t>
            </a:fld>
            <a:endParaRPr lang="en-US"/>
          </a:p>
        </p:txBody>
      </p:sp>
    </p:spTree>
    <p:extLst>
      <p:ext uri="{BB962C8B-B14F-4D97-AF65-F5344CB8AC3E}">
        <p14:creationId xmlns:p14="http://schemas.microsoft.com/office/powerpoint/2010/main" val="1835546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28</a:t>
            </a:fld>
            <a:endParaRPr lang="en-US"/>
          </a:p>
        </p:txBody>
      </p:sp>
    </p:spTree>
    <p:extLst>
      <p:ext uri="{BB962C8B-B14F-4D97-AF65-F5344CB8AC3E}">
        <p14:creationId xmlns:p14="http://schemas.microsoft.com/office/powerpoint/2010/main" val="3909978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Western Region </a:t>
            </a:r>
            <a:r>
              <a:rPr lang="en-US" sz="1800" dirty="0">
                <a:effectLst/>
                <a:latin typeface="Times New Roman" panose="02020603050405020304" pitchFamily="18" charset="0"/>
                <a:ea typeface="Times New Roman" panose="02020603050405020304" pitchFamily="18" charset="0"/>
              </a:rPr>
              <a:t>North Central, Northeast, South, and West</a:t>
            </a:r>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29</a:t>
            </a:fld>
            <a:endParaRPr lang="en-US"/>
          </a:p>
        </p:txBody>
      </p:sp>
    </p:spTree>
    <p:extLst>
      <p:ext uri="{BB962C8B-B14F-4D97-AF65-F5344CB8AC3E}">
        <p14:creationId xmlns:p14="http://schemas.microsoft.com/office/powerpoint/2010/main" val="48092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notes"/>
          <p:cNvSpPr txBox="1">
            <a:spLocks noGrp="1"/>
          </p:cNvSpPr>
          <p:nvPr>
            <p:ph type="body" idx="1"/>
          </p:nvPr>
        </p:nvSpPr>
        <p:spPr>
          <a:xfrm>
            <a:off x="685800" y="4416425"/>
            <a:ext cx="5486400" cy="4183062"/>
          </a:xfrm>
          <a:prstGeom prst="rect">
            <a:avLst/>
          </a:prstGeom>
          <a:noFill/>
          <a:ln>
            <a:noFill/>
          </a:ln>
        </p:spPr>
        <p:txBody>
          <a:bodyPr spcFirstLastPara="1" wrap="square" lIns="92275" tIns="46125" rIns="92275" bIns="46125"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11218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Point out that different regions have different time frames and even different grant requirements. We will look at North Central Region, but you can find your region in the SARE website and find the specific information on there. We have a list of the state contacts to call if you do not have internet access. </a:t>
            </a:r>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30</a:t>
            </a:fld>
            <a:endParaRPr lang="en-US"/>
          </a:p>
        </p:txBody>
      </p:sp>
    </p:spTree>
    <p:extLst>
      <p:ext uri="{BB962C8B-B14F-4D97-AF65-F5344CB8AC3E}">
        <p14:creationId xmlns:p14="http://schemas.microsoft.com/office/powerpoint/2010/main" val="3490048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31</a:t>
            </a:fld>
            <a:endParaRPr lang="en-US"/>
          </a:p>
        </p:txBody>
      </p:sp>
    </p:spTree>
    <p:extLst>
      <p:ext uri="{BB962C8B-B14F-4D97-AF65-F5344CB8AC3E}">
        <p14:creationId xmlns:p14="http://schemas.microsoft.com/office/powerpoint/2010/main" val="2189355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32</a:t>
            </a:fld>
            <a:endParaRPr lang="en-US"/>
          </a:p>
        </p:txBody>
      </p:sp>
    </p:spTree>
    <p:extLst>
      <p:ext uri="{BB962C8B-B14F-4D97-AF65-F5344CB8AC3E}">
        <p14:creationId xmlns:p14="http://schemas.microsoft.com/office/powerpoint/2010/main" val="2901049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33</a:t>
            </a:fld>
            <a:endParaRPr lang="en-US"/>
          </a:p>
        </p:txBody>
      </p:sp>
    </p:spTree>
    <p:extLst>
      <p:ext uri="{BB962C8B-B14F-4D97-AF65-F5344CB8AC3E}">
        <p14:creationId xmlns:p14="http://schemas.microsoft.com/office/powerpoint/2010/main" val="3142089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34</a:t>
            </a:fld>
            <a:endParaRPr lang="en-US"/>
          </a:p>
        </p:txBody>
      </p:sp>
    </p:spTree>
    <p:extLst>
      <p:ext uri="{BB962C8B-B14F-4D97-AF65-F5344CB8AC3E}">
        <p14:creationId xmlns:p14="http://schemas.microsoft.com/office/powerpoint/2010/main" val="2432725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35</a:t>
            </a:fld>
            <a:endParaRPr lang="en-US"/>
          </a:p>
        </p:txBody>
      </p:sp>
    </p:spTree>
    <p:extLst>
      <p:ext uri="{BB962C8B-B14F-4D97-AF65-F5344CB8AC3E}">
        <p14:creationId xmlns:p14="http://schemas.microsoft.com/office/powerpoint/2010/main" val="986872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36</a:t>
            </a:fld>
            <a:endParaRPr lang="en-US"/>
          </a:p>
        </p:txBody>
      </p:sp>
    </p:spTree>
    <p:extLst>
      <p:ext uri="{BB962C8B-B14F-4D97-AF65-F5344CB8AC3E}">
        <p14:creationId xmlns:p14="http://schemas.microsoft.com/office/powerpoint/2010/main" val="3923070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37</a:t>
            </a:fld>
            <a:endParaRPr lang="en-US"/>
          </a:p>
        </p:txBody>
      </p:sp>
    </p:spTree>
    <p:extLst>
      <p:ext uri="{BB962C8B-B14F-4D97-AF65-F5344CB8AC3E}">
        <p14:creationId xmlns:p14="http://schemas.microsoft.com/office/powerpoint/2010/main" val="3869130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38</a:t>
            </a:fld>
            <a:endParaRPr lang="en-US"/>
          </a:p>
        </p:txBody>
      </p:sp>
    </p:spTree>
    <p:extLst>
      <p:ext uri="{BB962C8B-B14F-4D97-AF65-F5344CB8AC3E}">
        <p14:creationId xmlns:p14="http://schemas.microsoft.com/office/powerpoint/2010/main" val="1979526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39</a:t>
            </a:fld>
            <a:endParaRPr lang="en-US"/>
          </a:p>
        </p:txBody>
      </p:sp>
    </p:spTree>
    <p:extLst>
      <p:ext uri="{BB962C8B-B14F-4D97-AF65-F5344CB8AC3E}">
        <p14:creationId xmlns:p14="http://schemas.microsoft.com/office/powerpoint/2010/main" val="2940434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4</a:t>
            </a:fld>
            <a:endParaRPr lang="en-US"/>
          </a:p>
        </p:txBody>
      </p:sp>
    </p:spTree>
    <p:extLst>
      <p:ext uri="{BB962C8B-B14F-4D97-AF65-F5344CB8AC3E}">
        <p14:creationId xmlns:p14="http://schemas.microsoft.com/office/powerpoint/2010/main" val="858346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40</a:t>
            </a:fld>
            <a:endParaRPr lang="en-US"/>
          </a:p>
        </p:txBody>
      </p:sp>
    </p:spTree>
    <p:extLst>
      <p:ext uri="{BB962C8B-B14F-4D97-AF65-F5344CB8AC3E}">
        <p14:creationId xmlns:p14="http://schemas.microsoft.com/office/powerpoint/2010/main" val="325298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have a recording of a webinar too</a:t>
            </a:r>
          </a:p>
        </p:txBody>
      </p:sp>
      <p:sp>
        <p:nvSpPr>
          <p:cNvPr id="4" name="Slide Number Placeholder 3"/>
          <p:cNvSpPr>
            <a:spLocks noGrp="1"/>
          </p:cNvSpPr>
          <p:nvPr>
            <p:ph type="sldNum" sz="quarter" idx="5"/>
          </p:nvPr>
        </p:nvSpPr>
        <p:spPr/>
        <p:txBody>
          <a:bodyPr/>
          <a:lstStyle/>
          <a:p>
            <a:fld id="{37C63BD6-9A76-3E42-9DF3-1D28BC75B5C8}" type="slidenum">
              <a:rPr lang="en-US" smtClean="0"/>
              <a:t>41</a:t>
            </a:fld>
            <a:endParaRPr lang="en-US"/>
          </a:p>
        </p:txBody>
      </p:sp>
    </p:spTree>
    <p:extLst>
      <p:ext uri="{BB962C8B-B14F-4D97-AF65-F5344CB8AC3E}">
        <p14:creationId xmlns:p14="http://schemas.microsoft.com/office/powerpoint/2010/main" val="27189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42</a:t>
            </a:fld>
            <a:endParaRPr lang="en-US"/>
          </a:p>
        </p:txBody>
      </p:sp>
    </p:spTree>
    <p:extLst>
      <p:ext uri="{BB962C8B-B14F-4D97-AF65-F5344CB8AC3E}">
        <p14:creationId xmlns:p14="http://schemas.microsoft.com/office/powerpoint/2010/main" val="3143558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43</a:t>
            </a:fld>
            <a:endParaRPr lang="en-US"/>
          </a:p>
        </p:txBody>
      </p:sp>
    </p:spTree>
    <p:extLst>
      <p:ext uri="{BB962C8B-B14F-4D97-AF65-F5344CB8AC3E}">
        <p14:creationId xmlns:p14="http://schemas.microsoft.com/office/powerpoint/2010/main" val="3141255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44</a:t>
            </a:fld>
            <a:endParaRPr lang="en-US"/>
          </a:p>
        </p:txBody>
      </p:sp>
    </p:spTree>
    <p:extLst>
      <p:ext uri="{BB962C8B-B14F-4D97-AF65-F5344CB8AC3E}">
        <p14:creationId xmlns:p14="http://schemas.microsoft.com/office/powerpoint/2010/main" val="992976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Arial" panose="020B0604020202020204" pitchFamily="34" charset="0"/>
                <a:cs typeface="Arial" panose="020B0604020202020204" pitchFamily="34" charset="0"/>
              </a:rPr>
              <a:t>For SARE, hospitality and meals are included as part of ODC rather than materials/supplies</a:t>
            </a:r>
            <a:r>
              <a:rPr lang="en-US" dirty="0">
                <a:solidFill>
                  <a:schemeClr val="bg1"/>
                </a:solidFill>
                <a:latin typeface="Arial" panose="020B0604020202020204" pitchFamily="34" charset="0"/>
                <a:cs typeface="Arial" panose="020B0604020202020204" pitchFamily="34" charset="0"/>
              </a:rPr>
              <a:t> which is different than Purdue – talk with your advisor and pre-awards coordinator to work on your budget.  Timeline is IMPORTANT</a:t>
            </a:r>
          </a:p>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45</a:t>
            </a:fld>
            <a:endParaRPr lang="en-US"/>
          </a:p>
        </p:txBody>
      </p:sp>
    </p:spTree>
    <p:extLst>
      <p:ext uri="{BB962C8B-B14F-4D97-AF65-F5344CB8AC3E}">
        <p14:creationId xmlns:p14="http://schemas.microsoft.com/office/powerpoint/2010/main" val="1644657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since 1988</a:t>
            </a:r>
          </a:p>
        </p:txBody>
      </p:sp>
      <p:sp>
        <p:nvSpPr>
          <p:cNvPr id="4" name="Slide Number Placeholder 3"/>
          <p:cNvSpPr>
            <a:spLocks noGrp="1"/>
          </p:cNvSpPr>
          <p:nvPr>
            <p:ph type="sldNum" sz="quarter" idx="5"/>
          </p:nvPr>
        </p:nvSpPr>
        <p:spPr/>
        <p:txBody>
          <a:bodyPr/>
          <a:lstStyle/>
          <a:p>
            <a:fld id="{37C63BD6-9A76-3E42-9DF3-1D28BC75B5C8}" type="slidenum">
              <a:rPr lang="en-US" smtClean="0"/>
              <a:t>46</a:t>
            </a:fld>
            <a:endParaRPr lang="en-US"/>
          </a:p>
        </p:txBody>
      </p:sp>
    </p:spTree>
    <p:extLst>
      <p:ext uri="{BB962C8B-B14F-4D97-AF65-F5344CB8AC3E}">
        <p14:creationId xmlns:p14="http://schemas.microsoft.com/office/powerpoint/2010/main" val="3816009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since 1988</a:t>
            </a:r>
          </a:p>
        </p:txBody>
      </p:sp>
      <p:sp>
        <p:nvSpPr>
          <p:cNvPr id="4" name="Slide Number Placeholder 3"/>
          <p:cNvSpPr>
            <a:spLocks noGrp="1"/>
          </p:cNvSpPr>
          <p:nvPr>
            <p:ph type="sldNum" sz="quarter" idx="5"/>
          </p:nvPr>
        </p:nvSpPr>
        <p:spPr/>
        <p:txBody>
          <a:bodyPr/>
          <a:lstStyle/>
          <a:p>
            <a:fld id="{37C63BD6-9A76-3E42-9DF3-1D28BC75B5C8}" type="slidenum">
              <a:rPr lang="en-US" smtClean="0"/>
              <a:t>47</a:t>
            </a:fld>
            <a:endParaRPr lang="en-US"/>
          </a:p>
        </p:txBody>
      </p:sp>
    </p:spTree>
    <p:extLst>
      <p:ext uri="{BB962C8B-B14F-4D97-AF65-F5344CB8AC3E}">
        <p14:creationId xmlns:p14="http://schemas.microsoft.com/office/powerpoint/2010/main" val="24323139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48</a:t>
            </a:fld>
            <a:endParaRPr lang="en-US"/>
          </a:p>
        </p:txBody>
      </p:sp>
    </p:spTree>
    <p:extLst>
      <p:ext uri="{BB962C8B-B14F-4D97-AF65-F5344CB8AC3E}">
        <p14:creationId xmlns:p14="http://schemas.microsoft.com/office/powerpoint/2010/main" val="2699642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97 since 1988</a:t>
            </a:r>
          </a:p>
        </p:txBody>
      </p:sp>
      <p:sp>
        <p:nvSpPr>
          <p:cNvPr id="4" name="Slide Number Placeholder 3"/>
          <p:cNvSpPr>
            <a:spLocks noGrp="1"/>
          </p:cNvSpPr>
          <p:nvPr>
            <p:ph type="sldNum" sz="quarter" idx="5"/>
          </p:nvPr>
        </p:nvSpPr>
        <p:spPr/>
        <p:txBody>
          <a:bodyPr/>
          <a:lstStyle/>
          <a:p>
            <a:fld id="{37C63BD6-9A76-3E42-9DF3-1D28BC75B5C8}" type="slidenum">
              <a:rPr lang="en-US" smtClean="0"/>
              <a:t>49</a:t>
            </a:fld>
            <a:endParaRPr lang="en-US"/>
          </a:p>
        </p:txBody>
      </p:sp>
    </p:spTree>
    <p:extLst>
      <p:ext uri="{BB962C8B-B14F-4D97-AF65-F5344CB8AC3E}">
        <p14:creationId xmlns:p14="http://schemas.microsoft.com/office/powerpoint/2010/main" val="3172124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 It has tightly defined purposes,</a:t>
            </a:r>
          </a:p>
          <a:p>
            <a:pPr>
              <a:lnSpc>
                <a:spcPct val="150000"/>
              </a:lnSpc>
            </a:pPr>
            <a:r>
              <a:rPr lang="en-US" dirty="0"/>
              <a:t>• a clear strategy to accomplish them,</a:t>
            </a:r>
          </a:p>
          <a:p>
            <a:pPr>
              <a:lnSpc>
                <a:spcPct val="150000"/>
              </a:lnSpc>
            </a:pPr>
            <a:r>
              <a:rPr lang="en-US" dirty="0"/>
              <a:t>• on a defined and realistic timeline,</a:t>
            </a:r>
          </a:p>
          <a:p>
            <a:pPr>
              <a:lnSpc>
                <a:spcPct val="150000"/>
              </a:lnSpc>
            </a:pPr>
            <a:r>
              <a:rPr lang="en-US" dirty="0"/>
              <a:t>• the people, money, and other resources needed to accomplish them,</a:t>
            </a:r>
          </a:p>
          <a:p>
            <a:pPr>
              <a:lnSpc>
                <a:spcPct val="150000"/>
              </a:lnSpc>
            </a:pPr>
            <a:r>
              <a:rPr lang="en-US" dirty="0"/>
              <a:t>• a basis for evaluating the process when done,</a:t>
            </a:r>
          </a:p>
          <a:p>
            <a:pPr>
              <a:lnSpc>
                <a:spcPct val="150000"/>
              </a:lnSpc>
            </a:pPr>
            <a:r>
              <a:rPr lang="en-US" dirty="0"/>
              <a:t>• and an effective means of communicating results to any audience that</a:t>
            </a:r>
          </a:p>
          <a:p>
            <a:pPr>
              <a:lnSpc>
                <a:spcPct val="150000"/>
              </a:lnSpc>
            </a:pPr>
            <a:r>
              <a:rPr lang="en-US" dirty="0"/>
              <a:t>needs to hear them.</a:t>
            </a:r>
          </a:p>
          <a:p>
            <a:pPr>
              <a:lnSpc>
                <a:spcPct val="150000"/>
              </a:lnSpc>
            </a:pPr>
            <a:r>
              <a:rPr lang="en-US" dirty="0"/>
              <a:t>• Many projects are strengthened by thoughtfully built supporting coalitions.</a:t>
            </a:r>
          </a:p>
          <a:p>
            <a:pPr>
              <a:lnSpc>
                <a:spcPct val="150000"/>
              </a:lnSpc>
            </a:pPr>
            <a:r>
              <a:rPr lang="en-US" dirty="0"/>
              <a:t>• Good projects use existing resources to leverage additional ones. Funders often</a:t>
            </a:r>
          </a:p>
          <a:p>
            <a:pPr>
              <a:lnSpc>
                <a:spcPct val="150000"/>
              </a:lnSpc>
            </a:pPr>
            <a:r>
              <a:rPr lang="en-US" dirty="0"/>
              <a:t>favor or require matches of funding as an indicator of local commitment to a</a:t>
            </a:r>
          </a:p>
          <a:p>
            <a:pPr>
              <a:lnSpc>
                <a:spcPct val="150000"/>
              </a:lnSpc>
            </a:pPr>
            <a:r>
              <a:rPr lang="en-US" dirty="0"/>
              <a:t>project. Matches usually can be "in-kind" contributions (e.g., volunteer labor,</a:t>
            </a:r>
          </a:p>
          <a:p>
            <a:pPr>
              <a:lnSpc>
                <a:spcPct val="150000"/>
              </a:lnSpc>
            </a:pPr>
            <a:r>
              <a:rPr lang="en-US" dirty="0"/>
              <a:t>existing equipment, etc.), as well as actual dollars (“cash match”).</a:t>
            </a:r>
          </a:p>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5</a:t>
            </a:fld>
            <a:endParaRPr lang="en-US"/>
          </a:p>
        </p:txBody>
      </p:sp>
    </p:spTree>
    <p:extLst>
      <p:ext uri="{BB962C8B-B14F-4D97-AF65-F5344CB8AC3E}">
        <p14:creationId xmlns:p14="http://schemas.microsoft.com/office/powerpoint/2010/main" val="3145809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50</a:t>
            </a:fld>
            <a:endParaRPr lang="en-US"/>
          </a:p>
        </p:txBody>
      </p:sp>
    </p:spTree>
    <p:extLst>
      <p:ext uri="{BB962C8B-B14F-4D97-AF65-F5344CB8AC3E}">
        <p14:creationId xmlns:p14="http://schemas.microsoft.com/office/powerpoint/2010/main" val="707935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51</a:t>
            </a:fld>
            <a:endParaRPr lang="en-US"/>
          </a:p>
        </p:txBody>
      </p:sp>
    </p:spTree>
    <p:extLst>
      <p:ext uri="{BB962C8B-B14F-4D97-AF65-F5344CB8AC3E}">
        <p14:creationId xmlns:p14="http://schemas.microsoft.com/office/powerpoint/2010/main" val="2247508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52</a:t>
            </a:fld>
            <a:endParaRPr lang="en-US"/>
          </a:p>
        </p:txBody>
      </p:sp>
    </p:spTree>
    <p:extLst>
      <p:ext uri="{BB962C8B-B14F-4D97-AF65-F5344CB8AC3E}">
        <p14:creationId xmlns:p14="http://schemas.microsoft.com/office/powerpoint/2010/main" val="524383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53</a:t>
            </a:fld>
            <a:endParaRPr lang="en-US"/>
          </a:p>
        </p:txBody>
      </p:sp>
    </p:spTree>
    <p:extLst>
      <p:ext uri="{BB962C8B-B14F-4D97-AF65-F5344CB8AC3E}">
        <p14:creationId xmlns:p14="http://schemas.microsoft.com/office/powerpoint/2010/main" val="398803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54</a:t>
            </a:fld>
            <a:endParaRPr lang="en-US"/>
          </a:p>
        </p:txBody>
      </p:sp>
    </p:spTree>
    <p:extLst>
      <p:ext uri="{BB962C8B-B14F-4D97-AF65-F5344CB8AC3E}">
        <p14:creationId xmlns:p14="http://schemas.microsoft.com/office/powerpoint/2010/main" val="14588091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55</a:t>
            </a:fld>
            <a:endParaRPr lang="en-US"/>
          </a:p>
        </p:txBody>
      </p:sp>
    </p:spTree>
    <p:extLst>
      <p:ext uri="{BB962C8B-B14F-4D97-AF65-F5344CB8AC3E}">
        <p14:creationId xmlns:p14="http://schemas.microsoft.com/office/powerpoint/2010/main" val="402357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a:t>
            </a:fld>
            <a:endParaRPr lang="en-US"/>
          </a:p>
        </p:txBody>
      </p:sp>
    </p:spTree>
    <p:extLst>
      <p:ext uri="{BB962C8B-B14F-4D97-AF65-F5344CB8AC3E}">
        <p14:creationId xmlns:p14="http://schemas.microsoft.com/office/powerpoint/2010/main" val="1128966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7</a:t>
            </a:fld>
            <a:endParaRPr lang="en-US"/>
          </a:p>
        </p:txBody>
      </p:sp>
    </p:spTree>
    <p:extLst>
      <p:ext uri="{BB962C8B-B14F-4D97-AF65-F5344CB8AC3E}">
        <p14:creationId xmlns:p14="http://schemas.microsoft.com/office/powerpoint/2010/main" val="90412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8</a:t>
            </a:fld>
            <a:endParaRPr lang="en-US"/>
          </a:p>
        </p:txBody>
      </p:sp>
    </p:spTree>
    <p:extLst>
      <p:ext uri="{BB962C8B-B14F-4D97-AF65-F5344CB8AC3E}">
        <p14:creationId xmlns:p14="http://schemas.microsoft.com/office/powerpoint/2010/main" val="313551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9</a:t>
            </a:fld>
            <a:endParaRPr lang="en-US"/>
          </a:p>
        </p:txBody>
      </p:sp>
    </p:spTree>
    <p:extLst>
      <p:ext uri="{BB962C8B-B14F-4D97-AF65-F5344CB8AC3E}">
        <p14:creationId xmlns:p14="http://schemas.microsoft.com/office/powerpoint/2010/main" val="3020199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2"/>
          <a:stretch>
            <a:fillRect/>
          </a:stretch>
        </p:blipFill>
        <p:spPr>
          <a:xfrm>
            <a:off x="9956800" y="3508"/>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51525" y="6202177"/>
            <a:ext cx="1142268" cy="323968"/>
          </a:xfrm>
        </p:spPr>
        <p:txBody>
          <a:bodyPr/>
          <a:lstStyle>
            <a:lvl1pPr>
              <a:defRPr>
                <a:solidFill>
                  <a:schemeClr val="accent4">
                    <a:alpha val="70000"/>
                  </a:schemeClr>
                </a:solidFill>
              </a:defRPr>
            </a:lvl1pPr>
          </a:lstStyle>
          <a:p>
            <a:fld id="{049DC8E1-D369-0F48-9062-BB068AFD07CE}" type="datetime1">
              <a:rPr lang="en-US" smtClean="0"/>
              <a:pPr/>
              <a:t>10/13/2023</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2537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3" name="Picture 12">
            <a:extLst>
              <a:ext uri="{FF2B5EF4-FFF2-40B4-BE49-F238E27FC236}">
                <a16:creationId xmlns:a16="http://schemas.microsoft.com/office/drawing/2014/main" id="{B934AFB2-308C-B147-AD23-1825C1D073BD}"/>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10/13/2023</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8908FD83-C08D-2647-9249-56CAEE8CA620}"/>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10/13/2023</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9" name="Picture 8">
            <a:extLst>
              <a:ext uri="{FF2B5EF4-FFF2-40B4-BE49-F238E27FC236}">
                <a16:creationId xmlns:a16="http://schemas.microsoft.com/office/drawing/2014/main" id="{99016266-9C66-1045-B5E0-AF3A54B44078}"/>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10/13/2023</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1" name="Picture 10">
            <a:extLst>
              <a:ext uri="{FF2B5EF4-FFF2-40B4-BE49-F238E27FC236}">
                <a16:creationId xmlns:a16="http://schemas.microsoft.com/office/drawing/2014/main" id="{D37BDE0B-0A23-0F41-94EA-4F1AC8E83F4F}"/>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10/13/2023</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8" name="Picture 7">
            <a:extLst>
              <a:ext uri="{FF2B5EF4-FFF2-40B4-BE49-F238E27FC236}">
                <a16:creationId xmlns:a16="http://schemas.microsoft.com/office/drawing/2014/main" id="{1F0AB02C-49D6-A24A-ACF3-E99690986BAF}"/>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g Md" pitchFamily="50" charset="0"/>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10/13/2023</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1" name="Picture 10">
            <a:extLst>
              <a:ext uri="{FF2B5EF4-FFF2-40B4-BE49-F238E27FC236}">
                <a16:creationId xmlns:a16="http://schemas.microsoft.com/office/drawing/2014/main" id="{6F372547-80F0-164B-AB66-DD18F58B8598}"/>
              </a:ext>
            </a:extLst>
          </p:cNvPr>
          <p:cNvPicPr>
            <a:picLocks noChangeAspect="1"/>
          </p:cNvPicPr>
          <p:nvPr userDrawn="1"/>
        </p:nvPicPr>
        <p:blipFill>
          <a:blip r:embed="rId3"/>
          <a:stretch>
            <a:fillRect/>
          </a:stretch>
        </p:blipFill>
        <p:spPr>
          <a:xfrm>
            <a:off x="870992" y="5989066"/>
            <a:ext cx="4018645" cy="436041"/>
          </a:xfrm>
          <a:prstGeom prst="rect">
            <a:avLst/>
          </a:prstGeom>
        </p:spPr>
      </p:pic>
      <p:sp>
        <p:nvSpPr>
          <p:cNvPr id="12" name="Footer Placeholder 4">
            <a:extLst>
              <a:ext uri="{FF2B5EF4-FFF2-40B4-BE49-F238E27FC236}">
                <a16:creationId xmlns:a16="http://schemas.microsoft.com/office/drawing/2014/main" id="{5139139F-C55A-A043-8CEF-0ACCF5316686}"/>
              </a:ext>
            </a:extLst>
          </p:cNvPr>
          <p:cNvSpPr txBox="1">
            <a:spLocks/>
          </p:cNvSpPr>
          <p:nvPr userDrawn="1"/>
        </p:nvSpPr>
        <p:spPr>
          <a:xfrm>
            <a:off x="6614805" y="6510552"/>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10/13/2023</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9" name="Picture 8">
            <a:extLst>
              <a:ext uri="{FF2B5EF4-FFF2-40B4-BE49-F238E27FC236}">
                <a16:creationId xmlns:a16="http://schemas.microsoft.com/office/drawing/2014/main" id="{50056E8B-5AFB-3D48-8B5C-7C06BE697080}"/>
              </a:ext>
            </a:extLst>
          </p:cNvPr>
          <p:cNvPicPr>
            <a:picLocks noChangeAspect="1"/>
          </p:cNvPicPr>
          <p:nvPr userDrawn="1"/>
        </p:nvPicPr>
        <p:blipFill>
          <a:blip r:embed="rId3"/>
          <a:stretch>
            <a:fillRect/>
          </a:stretch>
        </p:blipFill>
        <p:spPr>
          <a:xfrm>
            <a:off x="870992" y="5989066"/>
            <a:ext cx="4018645" cy="436041"/>
          </a:xfrm>
          <a:prstGeom prst="rect">
            <a:avLst/>
          </a:prstGeom>
        </p:spPr>
      </p:pic>
      <p:sp>
        <p:nvSpPr>
          <p:cNvPr id="10" name="Footer Placeholder 4">
            <a:extLst>
              <a:ext uri="{FF2B5EF4-FFF2-40B4-BE49-F238E27FC236}">
                <a16:creationId xmlns:a16="http://schemas.microsoft.com/office/drawing/2014/main" id="{76B4FC98-A02C-1241-8200-8E42D9023435}"/>
              </a:ext>
            </a:extLst>
          </p:cNvPr>
          <p:cNvSpPr txBox="1">
            <a:spLocks/>
          </p:cNvSpPr>
          <p:nvPr userDrawn="1"/>
        </p:nvSpPr>
        <p:spPr>
          <a:xfrm>
            <a:off x="6614805" y="6510552"/>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97522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23"/>
        <p:cNvGrpSpPr/>
        <p:nvPr/>
      </p:nvGrpSpPr>
      <p:grpSpPr>
        <a:xfrm>
          <a:off x="0" y="0"/>
          <a:ext cx="0" cy="0"/>
          <a:chOff x="0" y="0"/>
          <a:chExt cx="0" cy="0"/>
        </a:xfrm>
      </p:grpSpPr>
      <p:sp>
        <p:nvSpPr>
          <p:cNvPr id="24" name="Google Shape;24;p5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5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4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marR="0" lvl="1" algn="ctr" rtl="0">
              <a:lnSpc>
                <a:spcPct val="100000"/>
              </a:lnSpc>
              <a:spcBef>
                <a:spcPts val="56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ctr" rtl="0">
              <a:lnSpc>
                <a:spcPct val="100000"/>
              </a:lnSpc>
              <a:spcBef>
                <a:spcPts val="48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3pPr>
            <a:lvl4pPr marR="0" lvl="3" algn="ctr" rtl="0">
              <a:lnSpc>
                <a:spcPct val="100000"/>
              </a:lnSpc>
              <a:spcBef>
                <a:spcPts val="40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4pPr>
            <a:lvl5pPr marR="0" lvl="4" algn="ctr" rtl="0">
              <a:lnSpc>
                <a:spcPct val="100000"/>
              </a:lnSpc>
              <a:spcBef>
                <a:spcPts val="40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5pPr>
            <a:lvl6pPr marR="0" lvl="5" algn="ctr" rtl="0">
              <a:lnSpc>
                <a:spcPct val="100000"/>
              </a:lnSpc>
              <a:spcBef>
                <a:spcPts val="40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6pPr>
            <a:lvl7pPr marR="0" lvl="6" algn="ctr" rtl="0">
              <a:lnSpc>
                <a:spcPct val="100000"/>
              </a:lnSpc>
              <a:spcBef>
                <a:spcPts val="40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7pPr>
            <a:lvl8pPr marR="0" lvl="7" algn="ctr" rtl="0">
              <a:lnSpc>
                <a:spcPct val="100000"/>
              </a:lnSpc>
              <a:spcBef>
                <a:spcPts val="40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8pPr>
            <a:lvl9pPr marR="0" lvl="8" algn="ctr" rtl="0">
              <a:lnSpc>
                <a:spcPct val="100000"/>
              </a:lnSpc>
              <a:spcBef>
                <a:spcPts val="400"/>
              </a:spcBef>
              <a:spcAft>
                <a:spcPts val="0"/>
              </a:spcAft>
              <a:buClr>
                <a:schemeClr val="dk1"/>
              </a:buClr>
              <a:buSzPts val="2000"/>
              <a:buFont typeface="Georgia"/>
              <a:buNone/>
              <a:defRPr sz="2000" b="0" i="0" u="none" strike="noStrike" cap="none">
                <a:solidFill>
                  <a:schemeClr val="dk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51128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10/13/2023</a:t>
            </a:fld>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E27576B-9273-A444-ACCF-10FC4C60BD6E}"/>
              </a:ext>
            </a:extLst>
          </p:cNvPr>
          <p:cNvPicPr>
            <a:picLocks noChangeAspect="1"/>
          </p:cNvPicPr>
          <p:nvPr userDrawn="1"/>
        </p:nvPicPr>
        <p:blipFill>
          <a:blip r:embed="rId11"/>
          <a:stretch>
            <a:fillRect/>
          </a:stretch>
        </p:blipFill>
        <p:spPr>
          <a:xfrm>
            <a:off x="870992" y="5989066"/>
            <a:ext cx="4018645" cy="436041"/>
          </a:xfrm>
          <a:prstGeom prst="rect">
            <a:avLst/>
          </a:prstGeom>
        </p:spPr>
      </p:pic>
      <p:sp>
        <p:nvSpPr>
          <p:cNvPr id="9" name="Footer Placeholder 4">
            <a:extLst>
              <a:ext uri="{FF2B5EF4-FFF2-40B4-BE49-F238E27FC236}">
                <a16:creationId xmlns:a16="http://schemas.microsoft.com/office/drawing/2014/main" id="{A0429295-CEEB-004C-B3B1-B374B64B3B63}"/>
              </a:ext>
            </a:extLst>
          </p:cNvPr>
          <p:cNvSpPr txBox="1">
            <a:spLocks/>
          </p:cNvSpPr>
          <p:nvPr userDrawn="1"/>
        </p:nvSpPr>
        <p:spPr>
          <a:xfrm>
            <a:off x="6614805" y="6510552"/>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 id="2147483726" r:id="rId8"/>
    <p:sldLayoutId id="2147483727" r:id="rId9"/>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fyi.extension.wisc.edu/programdevelopment/files/2016/03/LM_UW-Coop-Ext-Logic-Model_WorksheetTableformat.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fyi.extension.wisc.edu/programdevelopment/files/2016/03/LM_UW-Coop-Ext-Logic-Model_WorksheetTableformat.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ustainableagriculture.net/publications/grassrootsguide"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northcentral.sare.org/grants/" TargetMode="External"/><Relationship Id="rId4" Type="http://schemas.openxmlformats.org/officeDocument/2006/relationships/hyperlink" Target="http://www.grants.gov/"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usda.gov/oce/sustainability/definition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estern.sare.or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southern.sare.org/" TargetMode="External"/><Relationship Id="rId5" Type="http://schemas.openxmlformats.org/officeDocument/2006/relationships/hyperlink" Target="https://northeast.sare.org/" TargetMode="External"/><Relationship Id="rId4" Type="http://schemas.openxmlformats.org/officeDocument/2006/relationships/hyperlink" Target="https://northcentral.sar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northcentral.sare.org/wp-content/uploads/FRG-Sample-CFP.doc"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projects.sare.org/search-projects/"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hyperlink" Target="https://batchgeo.com/map/cf12b87233044ee74f1f410c10c7c07e" TargetMode="External"/><Relationship Id="rId4" Type="http://schemas.openxmlformats.org/officeDocument/2006/relationships/hyperlink" Target="https://northcentral.sare.org/grants/apply-for-a-grant/farmer-rancher-grant/#recent-project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fyi.extension.wisc.edu/sustag/files/2021/10/Proposal-Management-Worksheet.xlsx" TargetMode="External"/><Relationship Id="rId7" Type="http://schemas.openxmlformats.org/officeDocument/2006/relationships/hyperlink" Target="https://www.michaelfields.org/grants-advising-resources"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https://fyi.extension.wisc.edu/programdevelopment/files/2016/03/LM_UW-Coop-Ext-Logic-Model_WorksheetTableformat.pdf" TargetMode="External"/><Relationship Id="rId5" Type="http://schemas.openxmlformats.org/officeDocument/2006/relationships/hyperlink" Target="https://fyi.extension.wisc.edu/sustag/resources/in-service-training/" TargetMode="External"/><Relationship Id="rId4" Type="http://schemas.openxmlformats.org/officeDocument/2006/relationships/hyperlink" Target="https://growingoutreach.nwf.org/grow-mor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fyi.extension.wisc.edu/sustag/files/2021/10/Proposal-Management-Worksheet.xls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8996C55-37F7-460A-8F64-FA1447C1C914}"/>
              </a:ext>
            </a:extLst>
          </p:cNvPr>
          <p:cNvSpPr>
            <a:spLocks noGrp="1"/>
          </p:cNvSpPr>
          <p:nvPr>
            <p:ph type="title" idx="4294967295"/>
          </p:nvPr>
        </p:nvSpPr>
        <p:spPr>
          <a:xfrm>
            <a:off x="655638" y="2641218"/>
            <a:ext cx="8736012" cy="7493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457200" marR="0" lvl="1" indent="0" algn="ctr" defTabSz="914400" rtl="0" eaLnBrk="1" fontAlgn="auto" latinLnBrk="0" hangingPunct="1">
              <a:lnSpc>
                <a:spcPct val="100000"/>
              </a:lnSpc>
              <a:spcBef>
                <a:spcPts val="0"/>
              </a:spcBef>
              <a:spcAft>
                <a:spcPts val="0"/>
              </a:spcAft>
              <a:buClr>
                <a:schemeClr val="accent2"/>
              </a:buClr>
              <a:buSzPts val="1000"/>
              <a:buFont typeface="Arial" panose="020B0604020202020204" pitchFamily="34" charset="0"/>
              <a:buNone/>
              <a:tabLst>
                <a:tab pos="914400" algn="l"/>
              </a:tabLst>
              <a:defRPr/>
            </a:pPr>
            <a:r>
              <a:rPr kumimoji="0" lang="en-US" sz="4800" b="0" i="0" u="none" strike="noStrike" kern="1200" cap="none" spc="0" normalizeH="0" baseline="0" noProof="0" dirty="0">
                <a:ln>
                  <a:noFill/>
                </a:ln>
                <a:solidFill>
                  <a:srgbClr val="000000"/>
                </a:solidFill>
                <a:effectLst/>
                <a:uLnTx/>
                <a:uFillTx/>
                <a:latin typeface="Acumin Pro" panose="020B0604020202020204" charset="0"/>
                <a:ea typeface="Times New Roman" panose="02020603050405020304" pitchFamily="18" charset="0"/>
                <a:cs typeface="Times New Roman" panose="02020603050405020304" pitchFamily="18" charset="0"/>
              </a:rPr>
              <a:t>Successful SARE grant writing</a:t>
            </a:r>
            <a:endParaRPr kumimoji="0" lang="en-US" sz="4400" b="0" i="0" u="none" strike="noStrike" kern="1200" cap="none" spc="0" normalizeH="0" baseline="0" noProof="0" dirty="0">
              <a:ln>
                <a:noFill/>
              </a:ln>
              <a:solidFill>
                <a:srgbClr val="000000"/>
              </a:solidFill>
              <a:effectLst/>
              <a:uLnTx/>
              <a:uFillTx/>
              <a:latin typeface="Acumin Pro" panose="020B0604020202020204" charset="0"/>
              <a:ea typeface="Calibri" panose="020F0502020204030204" pitchFamily="34" charset="0"/>
              <a:cs typeface="Times New Roman" panose="02020603050405020304" pitchFamily="18" charset="0"/>
            </a:endParaRPr>
          </a:p>
        </p:txBody>
      </p:sp>
      <p:pic>
        <p:nvPicPr>
          <p:cNvPr id="5" name="Picture 4" descr="North Central SARE Sustainable Agriculture Research and Education with Green rows and a yellow sun Logo&#10;">
            <a:extLst>
              <a:ext uri="{FF2B5EF4-FFF2-40B4-BE49-F238E27FC236}">
                <a16:creationId xmlns:a16="http://schemas.microsoft.com/office/drawing/2014/main" id="{E6E5DF53-DF71-4E20-9A7F-E863A9FB5A13}"/>
              </a:ext>
            </a:extLst>
          </p:cNvPr>
          <p:cNvPicPr>
            <a:picLocks noChangeAspect="1"/>
          </p:cNvPicPr>
          <p:nvPr/>
        </p:nvPicPr>
        <p:blipFill>
          <a:blip r:embed="rId3"/>
          <a:stretch>
            <a:fillRect/>
          </a:stretch>
        </p:blipFill>
        <p:spPr>
          <a:xfrm>
            <a:off x="5134513" y="4654932"/>
            <a:ext cx="1922974" cy="1771729"/>
          </a:xfrm>
          <a:prstGeom prst="rect">
            <a:avLst/>
          </a:prstGeom>
        </p:spPr>
      </p:pic>
    </p:spTree>
    <p:extLst>
      <p:ext uri="{BB962C8B-B14F-4D97-AF65-F5344CB8AC3E}">
        <p14:creationId xmlns:p14="http://schemas.microsoft.com/office/powerpoint/2010/main" val="3801272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Questions to Consider – situational analysis</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10</a:t>
            </a:fld>
            <a:endParaRPr lang="en-US" dirty="0"/>
          </a:p>
        </p:txBody>
      </p:sp>
      <p:sp>
        <p:nvSpPr>
          <p:cNvPr id="7" name="TextBox 6">
            <a:extLst>
              <a:ext uri="{FF2B5EF4-FFF2-40B4-BE49-F238E27FC236}">
                <a16:creationId xmlns:a16="http://schemas.microsoft.com/office/drawing/2014/main" id="{FBD4E518-DC13-4A8D-BE6E-8FF7B882A302}"/>
              </a:ext>
            </a:extLst>
          </p:cNvPr>
          <p:cNvSpPr txBox="1"/>
          <p:nvPr/>
        </p:nvSpPr>
        <p:spPr>
          <a:xfrm>
            <a:off x="384477" y="1804517"/>
            <a:ext cx="11423045" cy="3248966"/>
          </a:xfrm>
          <a:prstGeom prst="rect">
            <a:avLst/>
          </a:prstGeom>
          <a:noFill/>
        </p:spPr>
        <p:txBody>
          <a:bodyPr wrap="square">
            <a:spAutoFit/>
          </a:bodyPr>
          <a:lstStyle/>
          <a:p>
            <a:pPr>
              <a:lnSpc>
                <a:spcPct val="150000"/>
              </a:lnSpc>
            </a:pPr>
            <a:r>
              <a:rPr lang="en-US" sz="2800" dirty="0"/>
              <a:t>• How will you measure and evaluate your project's outcomes? Keep in mind how to assess your work impartially against both your project’s goals and its measurable objectives.</a:t>
            </a:r>
          </a:p>
          <a:p>
            <a:pPr>
              <a:lnSpc>
                <a:spcPct val="150000"/>
              </a:lnSpc>
            </a:pPr>
            <a:r>
              <a:rPr lang="en-US" sz="2800" dirty="0"/>
              <a:t>Michael Fields Agricultural Institute</a:t>
            </a:r>
          </a:p>
          <a:p>
            <a:pPr>
              <a:lnSpc>
                <a:spcPct val="150000"/>
              </a:lnSpc>
            </a:pPr>
            <a:endParaRPr lang="en-US" sz="2800" dirty="0"/>
          </a:p>
        </p:txBody>
      </p:sp>
    </p:spTree>
    <p:extLst>
      <p:ext uri="{BB962C8B-B14F-4D97-AF65-F5344CB8AC3E}">
        <p14:creationId xmlns:p14="http://schemas.microsoft.com/office/powerpoint/2010/main" val="1769026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Developing project –  A Logic model is very useful – an example</a:t>
            </a:r>
          </a:p>
        </p:txBody>
      </p:sp>
      <p:pic>
        <p:nvPicPr>
          <p:cNvPr id="4" name="Picture 3" descr="Photo of a logic model example of a maple syrup grant. ">
            <a:extLst>
              <a:ext uri="{FF2B5EF4-FFF2-40B4-BE49-F238E27FC236}">
                <a16:creationId xmlns:a16="http://schemas.microsoft.com/office/drawing/2014/main" id="{285388FE-D4C3-41CE-B6CC-85F188776D89}"/>
              </a:ext>
            </a:extLst>
          </p:cNvPr>
          <p:cNvPicPr>
            <a:picLocks noChangeAspect="1"/>
          </p:cNvPicPr>
          <p:nvPr/>
        </p:nvPicPr>
        <p:blipFill rotWithShape="1">
          <a:blip r:embed="rId3"/>
          <a:srcRect l="2940" t="1967" r="1412" b="38343"/>
          <a:stretch/>
        </p:blipFill>
        <p:spPr>
          <a:xfrm>
            <a:off x="567806" y="1089211"/>
            <a:ext cx="10185804" cy="4679577"/>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11</a:t>
            </a:fld>
            <a:endParaRPr lang="en-US" dirty="0"/>
          </a:p>
        </p:txBody>
      </p:sp>
    </p:spTree>
    <p:extLst>
      <p:ext uri="{BB962C8B-B14F-4D97-AF65-F5344CB8AC3E}">
        <p14:creationId xmlns:p14="http://schemas.microsoft.com/office/powerpoint/2010/main" val="2673972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Developing project –  A Logic model template</a:t>
            </a:r>
          </a:p>
        </p:txBody>
      </p:sp>
      <p:pic>
        <p:nvPicPr>
          <p:cNvPr id="7" name="Picture 6" descr="Photo of the blank logic model template available at University of Wisconsin link.  Inputs on the left, Outputs with activities and participation and outcomes on the right (Impact) with short, medium and long outcomes. ">
            <a:extLst>
              <a:ext uri="{FF2B5EF4-FFF2-40B4-BE49-F238E27FC236}">
                <a16:creationId xmlns:a16="http://schemas.microsoft.com/office/drawing/2014/main" id="{E5644769-44A0-49A8-BE4F-14B3D1AA33B9}"/>
              </a:ext>
            </a:extLst>
          </p:cNvPr>
          <p:cNvPicPr>
            <a:picLocks noChangeAspect="1"/>
          </p:cNvPicPr>
          <p:nvPr/>
        </p:nvPicPr>
        <p:blipFill rotWithShape="1">
          <a:blip r:embed="rId3"/>
          <a:srcRect l="2300" t="-1678" r="2429" b="53657"/>
          <a:stretch/>
        </p:blipFill>
        <p:spPr>
          <a:xfrm>
            <a:off x="271812" y="922298"/>
            <a:ext cx="11648375" cy="4197154"/>
          </a:xfrm>
          <a:prstGeom prst="rect">
            <a:avLst/>
          </a:prstGeom>
        </p:spPr>
      </p:pic>
      <p:sp>
        <p:nvSpPr>
          <p:cNvPr id="8" name="TextBox 7">
            <a:extLst>
              <a:ext uri="{FF2B5EF4-FFF2-40B4-BE49-F238E27FC236}">
                <a16:creationId xmlns:a16="http://schemas.microsoft.com/office/drawing/2014/main" id="{445F06F5-0198-410B-8C27-B1522DDFD24D}"/>
              </a:ext>
            </a:extLst>
          </p:cNvPr>
          <p:cNvSpPr txBox="1"/>
          <p:nvPr/>
        </p:nvSpPr>
        <p:spPr>
          <a:xfrm>
            <a:off x="139506" y="5257951"/>
            <a:ext cx="12156141" cy="646331"/>
          </a:xfrm>
          <a:prstGeom prst="rect">
            <a:avLst/>
          </a:prstGeom>
          <a:noFill/>
        </p:spPr>
        <p:txBody>
          <a:bodyPr wrap="square">
            <a:spAutoFit/>
          </a:bodyPr>
          <a:lstStyle/>
          <a:p>
            <a:r>
              <a:rPr lang="en-US" dirty="0">
                <a:hlinkClick r:id="rId4"/>
              </a:rPr>
              <a:t>https://fyi.extension.wisc.edu/programdevelopment/files/2016/03/LM_UW-Coop-Ext-Logic-Model_WorksheetTableformat.pdf</a:t>
            </a:r>
            <a:endParaRPr lang="en-US" dirty="0"/>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12</a:t>
            </a:fld>
            <a:endParaRPr lang="en-US" dirty="0"/>
          </a:p>
        </p:txBody>
      </p:sp>
    </p:spTree>
    <p:extLst>
      <p:ext uri="{BB962C8B-B14F-4D97-AF65-F5344CB8AC3E}">
        <p14:creationId xmlns:p14="http://schemas.microsoft.com/office/powerpoint/2010/main" val="2108365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A Logic model template – second part</a:t>
            </a:r>
          </a:p>
        </p:txBody>
      </p:sp>
      <p:pic>
        <p:nvPicPr>
          <p:cNvPr id="7" name="Picture 6" descr="The second part of the logic emodel template with assumptions on the bottom left and external factors on the bottom right.">
            <a:extLst>
              <a:ext uri="{FF2B5EF4-FFF2-40B4-BE49-F238E27FC236}">
                <a16:creationId xmlns:a16="http://schemas.microsoft.com/office/drawing/2014/main" id="{E5644769-44A0-49A8-BE4F-14B3D1AA33B9}"/>
              </a:ext>
            </a:extLst>
          </p:cNvPr>
          <p:cNvPicPr>
            <a:picLocks noChangeAspect="1"/>
          </p:cNvPicPr>
          <p:nvPr/>
        </p:nvPicPr>
        <p:blipFill rotWithShape="1">
          <a:blip r:embed="rId3"/>
          <a:srcRect t="63832"/>
          <a:stretch/>
        </p:blipFill>
        <p:spPr>
          <a:xfrm>
            <a:off x="380350" y="2286000"/>
            <a:ext cx="11220986" cy="2901161"/>
          </a:xfrm>
          <a:prstGeom prst="rect">
            <a:avLst/>
          </a:prstGeom>
        </p:spPr>
      </p:pic>
      <p:sp>
        <p:nvSpPr>
          <p:cNvPr id="8" name="TextBox 7">
            <a:extLst>
              <a:ext uri="{FF2B5EF4-FFF2-40B4-BE49-F238E27FC236}">
                <a16:creationId xmlns:a16="http://schemas.microsoft.com/office/drawing/2014/main" id="{6BE6DB3B-0436-43B7-B84D-7173FBDBC9C1}"/>
              </a:ext>
            </a:extLst>
          </p:cNvPr>
          <p:cNvSpPr txBox="1"/>
          <p:nvPr/>
        </p:nvSpPr>
        <p:spPr>
          <a:xfrm>
            <a:off x="490591" y="5187161"/>
            <a:ext cx="10810982" cy="646331"/>
          </a:xfrm>
          <a:prstGeom prst="rect">
            <a:avLst/>
          </a:prstGeom>
          <a:noFill/>
        </p:spPr>
        <p:txBody>
          <a:bodyPr wrap="square">
            <a:spAutoFit/>
          </a:bodyPr>
          <a:lstStyle/>
          <a:p>
            <a:r>
              <a:rPr lang="en-US" dirty="0">
                <a:hlinkClick r:id="rId4"/>
              </a:rPr>
              <a:t>https://fyi.extension.wisc.edu/programdevelopment/files/2016/03/LM_UW-Coop-Ext-Logic-Model_WorksheetTableformat.pdf</a:t>
            </a:r>
            <a:endParaRPr lang="en-US" dirty="0"/>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13</a:t>
            </a:fld>
            <a:endParaRPr lang="en-US" dirty="0"/>
          </a:p>
        </p:txBody>
      </p:sp>
    </p:spTree>
    <p:extLst>
      <p:ext uri="{BB962C8B-B14F-4D97-AF65-F5344CB8AC3E}">
        <p14:creationId xmlns:p14="http://schemas.microsoft.com/office/powerpoint/2010/main" val="1267309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Logic Models – Key Elements</a:t>
            </a:r>
          </a:p>
        </p:txBody>
      </p:sp>
      <p:pic>
        <p:nvPicPr>
          <p:cNvPr id="4" name="Picture 3" descr="&quot;Outcomes &#10;These reflect what has changed as a result of your&#10;activities and outputs. These changes are what&#10;show movement toward the project goals and&#10;objectives. You can think about short, medium,&#10;and long-term outcomes of your programming. In&#10;the behavior change approach to outreach, these&#10;outcomes could include increases in knowledge of&#10;conservation practices, changes in supportive social&#10;norms, and new skills or competencies among your&#10;farmer audiences.&quot; from From National Wildlife Federation Grow More Training Program&#10;">
            <a:extLst>
              <a:ext uri="{FF2B5EF4-FFF2-40B4-BE49-F238E27FC236}">
                <a16:creationId xmlns:a16="http://schemas.microsoft.com/office/drawing/2014/main" id="{BC50B3F9-E83B-46A8-816B-C62E59BD3652}"/>
              </a:ext>
            </a:extLst>
          </p:cNvPr>
          <p:cNvPicPr>
            <a:picLocks noChangeAspect="1"/>
          </p:cNvPicPr>
          <p:nvPr/>
        </p:nvPicPr>
        <p:blipFill>
          <a:blip r:embed="rId3"/>
          <a:stretch>
            <a:fillRect/>
          </a:stretch>
        </p:blipFill>
        <p:spPr>
          <a:xfrm>
            <a:off x="3219450" y="1138237"/>
            <a:ext cx="5753100" cy="4581525"/>
          </a:xfrm>
          <a:prstGeom prst="rect">
            <a:avLst/>
          </a:prstGeom>
        </p:spPr>
      </p:pic>
      <p:sp>
        <p:nvSpPr>
          <p:cNvPr id="8" name="TextBox 7" descr="From NWF Grow More Training Program&#10;">
            <a:extLst>
              <a:ext uri="{FF2B5EF4-FFF2-40B4-BE49-F238E27FC236}">
                <a16:creationId xmlns:a16="http://schemas.microsoft.com/office/drawing/2014/main" id="{D647C435-F2F5-4A3D-A207-F52890F24561}"/>
              </a:ext>
            </a:extLst>
          </p:cNvPr>
          <p:cNvSpPr txBox="1"/>
          <p:nvPr/>
        </p:nvSpPr>
        <p:spPr>
          <a:xfrm>
            <a:off x="5531224" y="5889812"/>
            <a:ext cx="4258235" cy="369332"/>
          </a:xfrm>
          <a:prstGeom prst="rect">
            <a:avLst/>
          </a:prstGeom>
          <a:noFill/>
        </p:spPr>
        <p:txBody>
          <a:bodyPr wrap="square" rtlCol="0">
            <a:spAutoFit/>
          </a:bodyPr>
          <a:lstStyle/>
          <a:p>
            <a:r>
              <a:rPr lang="en-US" dirty="0"/>
              <a:t>From NWF Grow More Training Program</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14</a:t>
            </a:fld>
            <a:endParaRPr lang="en-US" dirty="0"/>
          </a:p>
        </p:txBody>
      </p:sp>
    </p:spTree>
    <p:extLst>
      <p:ext uri="{BB962C8B-B14F-4D97-AF65-F5344CB8AC3E}">
        <p14:creationId xmlns:p14="http://schemas.microsoft.com/office/powerpoint/2010/main" val="3888402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Logic Models – Outputs</a:t>
            </a:r>
          </a:p>
        </p:txBody>
      </p:sp>
      <p:pic>
        <p:nvPicPr>
          <p:cNvPr id="7" name="Picture 6" descr="&quot;Outputs These are the immediate results of your activities that&#10;reflect the extent of implementation. In most cases&#10;with outreach, your desired outputs will be farmer&#10;and stakeholder engagement with your activities.&#10;Most often, this involves counting people who attend&#10;your events, subscribers to your communications,&#10;or followers on social media. Another important&quot;">
            <a:extLst>
              <a:ext uri="{FF2B5EF4-FFF2-40B4-BE49-F238E27FC236}">
                <a16:creationId xmlns:a16="http://schemas.microsoft.com/office/drawing/2014/main" id="{5F6C9D90-71DF-4168-8D57-E741B08EE7C1}"/>
              </a:ext>
            </a:extLst>
          </p:cNvPr>
          <p:cNvPicPr>
            <a:picLocks noChangeAspect="1"/>
          </p:cNvPicPr>
          <p:nvPr/>
        </p:nvPicPr>
        <p:blipFill>
          <a:blip r:embed="rId3"/>
          <a:stretch>
            <a:fillRect/>
          </a:stretch>
        </p:blipFill>
        <p:spPr>
          <a:xfrm>
            <a:off x="2593690" y="1311979"/>
            <a:ext cx="6681889" cy="4104434"/>
          </a:xfrm>
          <a:prstGeom prst="rect">
            <a:avLst/>
          </a:prstGeom>
        </p:spPr>
      </p:pic>
      <p:sp>
        <p:nvSpPr>
          <p:cNvPr id="8" name="TextBox 7" descr="From National Wildlife Federation Grow More Training Program&#10;">
            <a:extLst>
              <a:ext uri="{FF2B5EF4-FFF2-40B4-BE49-F238E27FC236}">
                <a16:creationId xmlns:a16="http://schemas.microsoft.com/office/drawing/2014/main" id="{D647C435-F2F5-4A3D-A207-F52890F24561}"/>
              </a:ext>
            </a:extLst>
          </p:cNvPr>
          <p:cNvSpPr txBox="1"/>
          <p:nvPr/>
        </p:nvSpPr>
        <p:spPr>
          <a:xfrm>
            <a:off x="5280212" y="5434883"/>
            <a:ext cx="4258235" cy="369332"/>
          </a:xfrm>
          <a:prstGeom prst="rect">
            <a:avLst/>
          </a:prstGeom>
          <a:noFill/>
        </p:spPr>
        <p:txBody>
          <a:bodyPr wrap="square" rtlCol="0">
            <a:spAutoFit/>
          </a:bodyPr>
          <a:lstStyle/>
          <a:p>
            <a:r>
              <a:rPr lang="en-US" dirty="0"/>
              <a:t>From NWF Grow More Training Program</a:t>
            </a:r>
          </a:p>
        </p:txBody>
      </p:sp>
      <p:sp>
        <p:nvSpPr>
          <p:cNvPr id="11" name="TextBox 10">
            <a:extLst>
              <a:ext uri="{FF2B5EF4-FFF2-40B4-BE49-F238E27FC236}">
                <a16:creationId xmlns:a16="http://schemas.microsoft.com/office/drawing/2014/main" id="{8D0A61DC-7758-43A4-8352-C2DAA6FB3B9B}"/>
              </a:ext>
              <a:ext uri="{C183D7F6-B498-43B3-948B-1728B52AA6E4}">
                <adec:decorative xmlns:adec="http://schemas.microsoft.com/office/drawing/2017/decorative" val="1"/>
              </a:ext>
            </a:extLst>
          </p:cNvPr>
          <p:cNvSpPr txBox="1"/>
          <p:nvPr/>
        </p:nvSpPr>
        <p:spPr>
          <a:xfrm>
            <a:off x="6096000" y="4840941"/>
            <a:ext cx="2214282" cy="430306"/>
          </a:xfrm>
          <a:prstGeom prst="rect">
            <a:avLst/>
          </a:prstGeom>
          <a:solidFill>
            <a:schemeClr val="accent4"/>
          </a:solidFill>
        </p:spPr>
        <p:txBody>
          <a:bodyPr wrap="square" rtlCol="0">
            <a:spAutoFit/>
          </a:bodyPr>
          <a:lstStyle/>
          <a:p>
            <a:endParaRPr lang="en-US" dirty="0"/>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15</a:t>
            </a:fld>
            <a:endParaRPr lang="en-US" dirty="0"/>
          </a:p>
        </p:txBody>
      </p:sp>
    </p:spTree>
    <p:extLst>
      <p:ext uri="{BB962C8B-B14F-4D97-AF65-F5344CB8AC3E}">
        <p14:creationId xmlns:p14="http://schemas.microsoft.com/office/powerpoint/2010/main" val="3363574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Logic Models – Activities</a:t>
            </a:r>
          </a:p>
        </p:txBody>
      </p:sp>
      <p:pic>
        <p:nvPicPr>
          <p:cNvPr id="7" name="Picture 6" descr="&quot;Activities This is all the programming actions you take,&#10;including events, field days, 1-on-1 contacts,&#10;communications, and social media. The activities you&#10;engage in are a key in outreach, yet in the logic model&#10;approach, you do not to begin your planning process&#10;with activities. Rather, let your planned activities flow&#10;from your desired impacts and outcomes.&quot;">
            <a:extLst>
              <a:ext uri="{FF2B5EF4-FFF2-40B4-BE49-F238E27FC236}">
                <a16:creationId xmlns:a16="http://schemas.microsoft.com/office/drawing/2014/main" id="{5F6C9D90-71DF-4168-8D57-E741B08EE7C1}"/>
              </a:ext>
            </a:extLst>
          </p:cNvPr>
          <p:cNvPicPr>
            <a:picLocks noChangeAspect="1"/>
          </p:cNvPicPr>
          <p:nvPr/>
        </p:nvPicPr>
        <p:blipFill>
          <a:blip r:embed="rId3"/>
          <a:srcRect/>
          <a:stretch/>
        </p:blipFill>
        <p:spPr>
          <a:xfrm>
            <a:off x="2593690" y="1366127"/>
            <a:ext cx="6681889" cy="3996138"/>
          </a:xfrm>
          <a:prstGeom prst="rect">
            <a:avLst/>
          </a:prstGeom>
        </p:spPr>
      </p:pic>
      <p:sp>
        <p:nvSpPr>
          <p:cNvPr id="8" name="TextBox 7" descr="From NWF Grow More Training Program&#10;">
            <a:extLst>
              <a:ext uri="{FF2B5EF4-FFF2-40B4-BE49-F238E27FC236}">
                <a16:creationId xmlns:a16="http://schemas.microsoft.com/office/drawing/2014/main" id="{D647C435-F2F5-4A3D-A207-F52890F24561}"/>
              </a:ext>
            </a:extLst>
          </p:cNvPr>
          <p:cNvSpPr txBox="1"/>
          <p:nvPr/>
        </p:nvSpPr>
        <p:spPr>
          <a:xfrm>
            <a:off x="5280212" y="5434883"/>
            <a:ext cx="4258235" cy="369332"/>
          </a:xfrm>
          <a:prstGeom prst="rect">
            <a:avLst/>
          </a:prstGeom>
          <a:noFill/>
        </p:spPr>
        <p:txBody>
          <a:bodyPr wrap="square" rtlCol="0">
            <a:spAutoFit/>
          </a:bodyPr>
          <a:lstStyle/>
          <a:p>
            <a:r>
              <a:rPr lang="en-US" dirty="0"/>
              <a:t>From NWF Grow More Training Program</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16</a:t>
            </a:fld>
            <a:endParaRPr lang="en-US" dirty="0"/>
          </a:p>
        </p:txBody>
      </p:sp>
    </p:spTree>
    <p:extLst>
      <p:ext uri="{BB962C8B-B14F-4D97-AF65-F5344CB8AC3E}">
        <p14:creationId xmlns:p14="http://schemas.microsoft.com/office/powerpoint/2010/main" val="188225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Logic Models – Inputs</a:t>
            </a:r>
          </a:p>
        </p:txBody>
      </p:sp>
      <p:pic>
        <p:nvPicPr>
          <p:cNvPr id="7" name="Picture 6" descr="&quot;Inputs These are your available resources you can use&#10;in your outreach. These could include financial&#10;resources, tools, personnel, and facilities. Perhaps&#10;some of the most valuable inputs are farmers in your&#10;community who can authentically communicate the&#10;benefits of using conservation practices.&quot;">
            <a:extLst>
              <a:ext uri="{FF2B5EF4-FFF2-40B4-BE49-F238E27FC236}">
                <a16:creationId xmlns:a16="http://schemas.microsoft.com/office/drawing/2014/main" id="{5F6C9D90-71DF-4168-8D57-E741B08EE7C1}"/>
              </a:ext>
            </a:extLst>
          </p:cNvPr>
          <p:cNvPicPr>
            <a:picLocks noChangeAspect="1"/>
          </p:cNvPicPr>
          <p:nvPr/>
        </p:nvPicPr>
        <p:blipFill>
          <a:blip r:embed="rId3"/>
          <a:srcRect/>
          <a:stretch/>
        </p:blipFill>
        <p:spPr>
          <a:xfrm>
            <a:off x="2593690" y="1415312"/>
            <a:ext cx="6681889" cy="3897768"/>
          </a:xfrm>
          <a:prstGeom prst="rect">
            <a:avLst/>
          </a:prstGeom>
        </p:spPr>
      </p:pic>
      <p:sp>
        <p:nvSpPr>
          <p:cNvPr id="8" name="TextBox 7" descr="From NWF Grow More Training Program">
            <a:extLst>
              <a:ext uri="{FF2B5EF4-FFF2-40B4-BE49-F238E27FC236}">
                <a16:creationId xmlns:a16="http://schemas.microsoft.com/office/drawing/2014/main" id="{D647C435-F2F5-4A3D-A207-F52890F24561}"/>
              </a:ext>
            </a:extLst>
          </p:cNvPr>
          <p:cNvSpPr txBox="1"/>
          <p:nvPr/>
        </p:nvSpPr>
        <p:spPr>
          <a:xfrm>
            <a:off x="5280212" y="5434883"/>
            <a:ext cx="4258235" cy="369332"/>
          </a:xfrm>
          <a:prstGeom prst="rect">
            <a:avLst/>
          </a:prstGeom>
          <a:noFill/>
        </p:spPr>
        <p:txBody>
          <a:bodyPr wrap="square" rtlCol="0">
            <a:spAutoFit/>
          </a:bodyPr>
          <a:lstStyle/>
          <a:p>
            <a:r>
              <a:rPr lang="en-US" dirty="0"/>
              <a:t>From NWF Grow More Training Program</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17</a:t>
            </a:fld>
            <a:endParaRPr lang="en-US" dirty="0"/>
          </a:p>
        </p:txBody>
      </p:sp>
    </p:spTree>
    <p:extLst>
      <p:ext uri="{BB962C8B-B14F-4D97-AF65-F5344CB8AC3E}">
        <p14:creationId xmlns:p14="http://schemas.microsoft.com/office/powerpoint/2010/main" val="3424175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Logic Models –Elements</a:t>
            </a:r>
          </a:p>
        </p:txBody>
      </p:sp>
      <p:pic>
        <p:nvPicPr>
          <p:cNvPr id="4" name="Picture 3" descr="A graphic showing how it is a good idea to start from the outcomes you want. This graphic shows 2 outcomes that point to their own outputs and activities associated with that outcome. Start from the goals and move backward to make a plan of action and who will reach out to.">
            <a:extLst>
              <a:ext uri="{FF2B5EF4-FFF2-40B4-BE49-F238E27FC236}">
                <a16:creationId xmlns:a16="http://schemas.microsoft.com/office/drawing/2014/main" id="{BC50B3F9-E83B-46A8-816B-C62E59BD3652}"/>
              </a:ext>
            </a:extLst>
          </p:cNvPr>
          <p:cNvPicPr>
            <a:picLocks noChangeAspect="1"/>
          </p:cNvPicPr>
          <p:nvPr/>
        </p:nvPicPr>
        <p:blipFill rotWithShape="1">
          <a:blip r:embed="rId3"/>
          <a:srcRect t="22357"/>
          <a:stretch/>
        </p:blipFill>
        <p:spPr>
          <a:xfrm>
            <a:off x="1261317" y="1215524"/>
            <a:ext cx="9669365" cy="4426952"/>
          </a:xfrm>
          <a:prstGeom prst="rect">
            <a:avLst/>
          </a:prstGeom>
        </p:spPr>
      </p:pic>
      <p:sp>
        <p:nvSpPr>
          <p:cNvPr id="7" name="TextBox 6" descr="From NWF Grow More Training Program">
            <a:extLst>
              <a:ext uri="{FF2B5EF4-FFF2-40B4-BE49-F238E27FC236}">
                <a16:creationId xmlns:a16="http://schemas.microsoft.com/office/drawing/2014/main" id="{DCAE42D7-F2ED-4E2F-B11F-18140232E311}"/>
              </a:ext>
            </a:extLst>
          </p:cNvPr>
          <p:cNvSpPr txBox="1"/>
          <p:nvPr/>
        </p:nvSpPr>
        <p:spPr>
          <a:xfrm>
            <a:off x="5982983" y="5603074"/>
            <a:ext cx="6096000" cy="369332"/>
          </a:xfrm>
          <a:prstGeom prst="rect">
            <a:avLst/>
          </a:prstGeom>
          <a:noFill/>
        </p:spPr>
        <p:txBody>
          <a:bodyPr wrap="square">
            <a:spAutoFit/>
          </a:bodyPr>
          <a:lstStyle/>
          <a:p>
            <a:r>
              <a:rPr lang="en-US" dirty="0"/>
              <a:t>From NWF Grow More Training Program</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18</a:t>
            </a:fld>
            <a:endParaRPr lang="en-US" dirty="0"/>
          </a:p>
        </p:txBody>
      </p:sp>
    </p:spTree>
    <p:extLst>
      <p:ext uri="{BB962C8B-B14F-4D97-AF65-F5344CB8AC3E}">
        <p14:creationId xmlns:p14="http://schemas.microsoft.com/office/powerpoint/2010/main" val="294230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Logic Models – Key Elements Examples</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19</a:t>
            </a:fld>
            <a:endParaRPr lang="en-US" dirty="0"/>
          </a:p>
        </p:txBody>
      </p:sp>
      <p:sp>
        <p:nvSpPr>
          <p:cNvPr id="7" name="TextBox 6">
            <a:extLst>
              <a:ext uri="{FF2B5EF4-FFF2-40B4-BE49-F238E27FC236}">
                <a16:creationId xmlns:a16="http://schemas.microsoft.com/office/drawing/2014/main" id="{DCAE42D7-F2ED-4E2F-B11F-18140232E311}"/>
              </a:ext>
            </a:extLst>
          </p:cNvPr>
          <p:cNvSpPr txBox="1"/>
          <p:nvPr/>
        </p:nvSpPr>
        <p:spPr>
          <a:xfrm>
            <a:off x="6096000" y="5642476"/>
            <a:ext cx="6096000" cy="369332"/>
          </a:xfrm>
          <a:prstGeom prst="rect">
            <a:avLst/>
          </a:prstGeom>
          <a:noFill/>
        </p:spPr>
        <p:txBody>
          <a:bodyPr wrap="square">
            <a:spAutoFit/>
          </a:bodyPr>
          <a:lstStyle/>
          <a:p>
            <a:r>
              <a:rPr lang="en-US" dirty="0"/>
              <a:t>From NWF Grow More Training Program</a:t>
            </a:r>
          </a:p>
        </p:txBody>
      </p:sp>
      <p:pic>
        <p:nvPicPr>
          <p:cNvPr id="8" name="Picture 7" descr="From left to right:&#10;&quot;Outcomes These are the results of your&#10;outreach activities: the goals&#10;you are trying to achieve. Think&#10;of these as the changes you are&#10;trying to make in the attitudes,&#10;beliefs, or knowledge among the&#10;farmers you work with.&#10;Example: More farmers&#10;will have positive attitudes&#10;toward no-till.&quot; &#10;&quot;Outputs These are the direct things that&#10;happen as a result of your activities.&#10;Think of these primarily as the&#10;number of farmers you engage and&#10;the quality of those interactions.&#10;Example: 75 farmers learned&#10;about the benefits of soil&#10;health practices and what&#10;programs are available to&#10;assist them.&quot; and the right is Activities&#10;&quot;This is what you do as an outreach&#10;professional. These are all the&#10;engagement efforts you make&#10;with farmers, including in-person&#10;interactions, advertising and&#10;promotion, or social media posts.&#10;Example: Field day series&#10;demonstrating soil health&#10;benefits of cover crops.&quot;">
            <a:extLst>
              <a:ext uri="{FF2B5EF4-FFF2-40B4-BE49-F238E27FC236}">
                <a16:creationId xmlns:a16="http://schemas.microsoft.com/office/drawing/2014/main" id="{FE7F8731-AB02-4F80-841E-608063BCA151}"/>
              </a:ext>
            </a:extLst>
          </p:cNvPr>
          <p:cNvPicPr>
            <a:picLocks noChangeAspect="1"/>
          </p:cNvPicPr>
          <p:nvPr/>
        </p:nvPicPr>
        <p:blipFill>
          <a:blip r:embed="rId3"/>
          <a:stretch>
            <a:fillRect/>
          </a:stretch>
        </p:blipFill>
        <p:spPr>
          <a:xfrm>
            <a:off x="639856" y="1018165"/>
            <a:ext cx="10912288" cy="4561267"/>
          </a:xfrm>
          <a:prstGeom prst="rect">
            <a:avLst/>
          </a:prstGeom>
        </p:spPr>
      </p:pic>
    </p:spTree>
    <p:extLst>
      <p:ext uri="{BB962C8B-B14F-4D97-AF65-F5344CB8AC3E}">
        <p14:creationId xmlns:p14="http://schemas.microsoft.com/office/powerpoint/2010/main" val="104551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a:extLst>
              <a:ext uri="{C183D7F6-B498-43B3-948B-1728B52AA6E4}">
                <adec:decorative xmlns:adec="http://schemas.microsoft.com/office/drawing/2017/decorative" val="0"/>
              </a:ext>
            </a:extLst>
          </p:cNvPr>
          <p:cNvSpPr txBox="1">
            <a:spLocks noGrp="1"/>
          </p:cNvSpPr>
          <p:nvPr>
            <p:ph type="title" idx="4294967295"/>
          </p:nvPr>
        </p:nvSpPr>
        <p:spPr>
          <a:xfrm>
            <a:off x="1524012" y="11691"/>
            <a:ext cx="4887900" cy="1631175"/>
          </a:xfrm>
          <a:prstGeom prst="rect">
            <a:avLst/>
          </a:prstGeom>
          <a:solidFill>
            <a:srgbClr val="85200C"/>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FFFFFF"/>
              </a:buClr>
              <a:buSzPts val="4400"/>
              <a:buFontTx/>
              <a:buNone/>
              <a:tabLst/>
              <a:defRPr/>
            </a:pPr>
            <a:endParaRPr kumimoji="0" lang="en-US" sz="1000" b="1"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FFFFFF"/>
              </a:buClr>
              <a:buSzPts val="4400"/>
              <a:buFontTx/>
              <a:buNone/>
              <a:tabLst/>
              <a:defRPr/>
            </a:pPr>
            <a:r>
              <a:rPr kumimoji="0" lang="en-US" sz="36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Opportunities to be involved with SARE</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4400"/>
              <a:buFontTx/>
              <a:buNone/>
              <a:tabLst/>
              <a:defRPr/>
            </a:pPr>
            <a:endParaRPr kumimoji="0" lang="en-US" sz="18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cxnSp>
        <p:nvCxnSpPr>
          <p:cNvPr id="225" name="Google Shape;225;p36">
            <a:extLst>
              <a:ext uri="{C183D7F6-B498-43B3-948B-1728B52AA6E4}">
                <adec:decorative xmlns:adec="http://schemas.microsoft.com/office/drawing/2017/decorative" val="1"/>
              </a:ext>
            </a:extLst>
          </p:cNvPr>
          <p:cNvCxnSpPr/>
          <p:nvPr/>
        </p:nvCxnSpPr>
        <p:spPr>
          <a:xfrm>
            <a:off x="1524000" y="0"/>
            <a:ext cx="0" cy="6858000"/>
          </a:xfrm>
          <a:prstGeom prst="straightConnector1">
            <a:avLst/>
          </a:prstGeom>
          <a:noFill/>
          <a:ln>
            <a:noFill/>
          </a:ln>
        </p:spPr>
      </p:cxnSp>
      <p:sp>
        <p:nvSpPr>
          <p:cNvPr id="226" name="Google Shape;226;p36"/>
          <p:cNvSpPr txBox="1"/>
          <p:nvPr/>
        </p:nvSpPr>
        <p:spPr>
          <a:xfrm>
            <a:off x="1523999" y="1654556"/>
            <a:ext cx="4571999" cy="4812600"/>
          </a:xfrm>
          <a:prstGeom prst="rect">
            <a:avLst/>
          </a:prstGeom>
          <a:noFill/>
          <a:ln>
            <a:noFill/>
          </a:ln>
        </p:spPr>
        <p:txBody>
          <a:bodyPr spcFirstLastPara="1" wrap="square" lIns="91425" tIns="45700" rIns="91425" bIns="45700" anchor="ctr" anchorCtr="0">
            <a:noAutofit/>
          </a:bodyPr>
          <a:lstStyle/>
          <a:p>
            <a:pPr marL="342900" indent="-342900" defTabSz="914400">
              <a:buClr>
                <a:srgbClr val="C00000"/>
              </a:buClr>
              <a:buSzPts val="2000"/>
              <a:defRPr/>
            </a:pPr>
            <a:endParaRPr sz="2000" b="1" kern="0" dirty="0">
              <a:solidFill>
                <a:srgbClr val="A61C00"/>
              </a:solidFill>
              <a:latin typeface="Georgia"/>
              <a:ea typeface="Georgia"/>
              <a:cs typeface="Georgia"/>
              <a:sym typeface="Georgia"/>
            </a:endParaRPr>
          </a:p>
          <a:p>
            <a:pPr marL="342900" indent="-342900" defTabSz="914400">
              <a:buClr>
                <a:srgbClr val="C00000"/>
              </a:buClr>
              <a:buSzPts val="2000"/>
              <a:defRPr/>
            </a:pPr>
            <a:r>
              <a:rPr lang="en-US" sz="2400" b="1" kern="0" dirty="0">
                <a:solidFill>
                  <a:srgbClr val="A61C00"/>
                </a:solidFill>
                <a:latin typeface="Georgia"/>
                <a:ea typeface="Georgia"/>
                <a:cs typeface="Georgia"/>
                <a:sym typeface="Georgia"/>
              </a:rPr>
              <a:t>Serve as a grant application reviewer</a:t>
            </a:r>
            <a:endParaRPr sz="1400" kern="0" dirty="0">
              <a:solidFill>
                <a:srgbClr val="000000"/>
              </a:solidFill>
              <a:latin typeface="Arial"/>
              <a:cs typeface="Arial"/>
              <a:sym typeface="Arial"/>
            </a:endParaRPr>
          </a:p>
          <a:p>
            <a:pPr marL="342900" indent="-342900" defTabSz="914400">
              <a:buClr>
                <a:srgbClr val="C00000"/>
              </a:buClr>
              <a:buSzPts val="2000"/>
              <a:defRPr/>
            </a:pPr>
            <a:endParaRPr sz="2400" b="1" kern="0" dirty="0">
              <a:solidFill>
                <a:srgbClr val="A61C00"/>
              </a:solidFill>
              <a:latin typeface="Georgia"/>
              <a:ea typeface="Georgia"/>
              <a:cs typeface="Georgia"/>
              <a:sym typeface="Georgia"/>
            </a:endParaRPr>
          </a:p>
          <a:p>
            <a:pPr marL="342900" indent="-342900" defTabSz="914400">
              <a:buClr>
                <a:srgbClr val="C00000"/>
              </a:buClr>
              <a:buSzPts val="2000"/>
              <a:defRPr/>
            </a:pPr>
            <a:r>
              <a:rPr lang="en-US" sz="2400" b="1" kern="0" dirty="0">
                <a:solidFill>
                  <a:srgbClr val="A61C00"/>
                </a:solidFill>
                <a:latin typeface="Georgia"/>
                <a:ea typeface="Georgia"/>
                <a:cs typeface="Georgia"/>
                <a:sym typeface="Georgia"/>
              </a:rPr>
              <a:t>SARE Outreach Committee </a:t>
            </a:r>
            <a:endParaRPr sz="2400" kern="0" dirty="0">
              <a:solidFill>
                <a:srgbClr val="A61C00"/>
              </a:solidFill>
              <a:latin typeface="Arial"/>
              <a:ea typeface="Arial"/>
              <a:cs typeface="Arial"/>
              <a:sym typeface="Arial"/>
            </a:endParaRPr>
          </a:p>
          <a:p>
            <a:pPr marL="342900" indent="-342900" defTabSz="914400">
              <a:buClr>
                <a:srgbClr val="C00000"/>
              </a:buClr>
              <a:buSzPts val="2000"/>
              <a:defRPr/>
            </a:pPr>
            <a:endParaRPr sz="2400" b="1" kern="0" dirty="0">
              <a:solidFill>
                <a:srgbClr val="A61C00"/>
              </a:solidFill>
              <a:latin typeface="Georgia"/>
              <a:ea typeface="Georgia"/>
              <a:cs typeface="Georgia"/>
              <a:sym typeface="Georgia"/>
            </a:endParaRPr>
          </a:p>
          <a:p>
            <a:pPr marL="342900" indent="-342900" defTabSz="914400">
              <a:buClr>
                <a:srgbClr val="C00000"/>
              </a:buClr>
              <a:buSzPts val="2000"/>
              <a:defRPr/>
            </a:pPr>
            <a:r>
              <a:rPr lang="en-US" sz="2400" b="1" kern="0" dirty="0">
                <a:solidFill>
                  <a:srgbClr val="A61C00"/>
                </a:solidFill>
                <a:latin typeface="Georgia"/>
                <a:ea typeface="Georgia"/>
                <a:cs typeface="Georgia"/>
                <a:sym typeface="Georgia"/>
              </a:rPr>
              <a:t>Regional SARE Administrative Councils</a:t>
            </a:r>
            <a:endParaRPr sz="2400" b="1" kern="0" dirty="0">
              <a:solidFill>
                <a:srgbClr val="A61C00"/>
              </a:solidFill>
              <a:latin typeface="Georgia"/>
              <a:ea typeface="Georgia"/>
              <a:cs typeface="Georgia"/>
              <a:sym typeface="Georgia"/>
            </a:endParaRPr>
          </a:p>
          <a:p>
            <a:pPr marL="342900" indent="-342900" defTabSz="914400">
              <a:buClr>
                <a:srgbClr val="C00000"/>
              </a:buClr>
              <a:buSzPts val="2000"/>
              <a:defRPr/>
            </a:pPr>
            <a:endParaRPr sz="2400" b="1" kern="0" dirty="0">
              <a:solidFill>
                <a:srgbClr val="A61C00"/>
              </a:solidFill>
              <a:latin typeface="Georgia"/>
              <a:ea typeface="Georgia"/>
              <a:cs typeface="Georgia"/>
              <a:sym typeface="Georgia"/>
            </a:endParaRPr>
          </a:p>
          <a:p>
            <a:pPr marL="342900" indent="-342900" algn="ctr" defTabSz="914400">
              <a:buClr>
                <a:srgbClr val="C00000"/>
              </a:buClr>
              <a:buSzPts val="2000"/>
              <a:defRPr/>
            </a:pPr>
            <a:r>
              <a:rPr lang="en-US" sz="2400" b="1" kern="0" dirty="0">
                <a:solidFill>
                  <a:srgbClr val="A61C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Ask your regional SARE program</a:t>
            </a:r>
            <a:r>
              <a:rPr lang="en-US" sz="2400" b="1" kern="0" dirty="0">
                <a:solidFill>
                  <a:srgbClr val="A61C00"/>
                </a:solidFill>
                <a:latin typeface="Georgia"/>
                <a:ea typeface="Georgia"/>
                <a:cs typeface="Georgia"/>
                <a:sym typeface="Georgia"/>
              </a:rPr>
              <a:t>!</a:t>
            </a:r>
            <a:endParaRPr sz="2400" b="1" kern="0" dirty="0">
              <a:solidFill>
                <a:srgbClr val="A61C00"/>
              </a:solidFill>
              <a:latin typeface="Georgia"/>
              <a:ea typeface="Georgia"/>
              <a:cs typeface="Georgia"/>
              <a:sym typeface="Georgia"/>
            </a:endParaRPr>
          </a:p>
          <a:p>
            <a:pPr marL="342900" indent="-241300" defTabSz="914400">
              <a:lnSpc>
                <a:spcPct val="150000"/>
              </a:lnSpc>
              <a:spcBef>
                <a:spcPts val="800"/>
              </a:spcBef>
              <a:buClr>
                <a:srgbClr val="000000"/>
              </a:buClr>
              <a:buSzPts val="1600"/>
              <a:defRPr/>
            </a:pPr>
            <a:endParaRPr sz="1600" kern="0" dirty="0">
              <a:solidFill>
                <a:srgbClr val="808080"/>
              </a:solidFill>
              <a:latin typeface="Georgia"/>
              <a:ea typeface="Georgia"/>
              <a:cs typeface="Georgia"/>
              <a:sym typeface="Georgia"/>
            </a:endParaRPr>
          </a:p>
          <a:p>
            <a:pPr defTabSz="914400">
              <a:buClr>
                <a:srgbClr val="000000"/>
              </a:buClr>
              <a:buSzPts val="1600"/>
              <a:defRPr/>
            </a:pPr>
            <a:endParaRPr sz="1600" kern="0" dirty="0">
              <a:solidFill>
                <a:srgbClr val="85200C"/>
              </a:solidFill>
              <a:latin typeface="Georgia"/>
              <a:ea typeface="Georgia"/>
              <a:cs typeface="Georgia"/>
              <a:sym typeface="Georgia"/>
            </a:endParaRPr>
          </a:p>
        </p:txBody>
      </p:sp>
      <p:pic>
        <p:nvPicPr>
          <p:cNvPr id="227" name="Google Shape;227;p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411913" y="0"/>
            <a:ext cx="4256087" cy="6875462"/>
          </a:xfrm>
          <a:prstGeom prst="rect">
            <a:avLst/>
          </a:prstGeom>
          <a:noFill/>
          <a:ln>
            <a:noFill/>
          </a:ln>
        </p:spPr>
      </p:pic>
    </p:spTree>
    <p:extLst>
      <p:ext uri="{BB962C8B-B14F-4D97-AF65-F5344CB8AC3E}">
        <p14:creationId xmlns:p14="http://schemas.microsoft.com/office/powerpoint/2010/main" val="2143793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384476" y="360074"/>
            <a:ext cx="11423045" cy="443198"/>
          </a:xfrm>
        </p:spPr>
        <p:txBody>
          <a:bodyPr/>
          <a:lstStyle/>
          <a:p>
            <a:r>
              <a:rPr lang="en-US" sz="3200" dirty="0"/>
              <a:t>Finding Potential Funding – SARE grants are a great starting point</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20</a:t>
            </a:fld>
            <a:endParaRPr lang="en-US" dirty="0"/>
          </a:p>
        </p:txBody>
      </p:sp>
      <p:sp>
        <p:nvSpPr>
          <p:cNvPr id="7" name="TextBox 6">
            <a:extLst>
              <a:ext uri="{FF2B5EF4-FFF2-40B4-BE49-F238E27FC236}">
                <a16:creationId xmlns:a16="http://schemas.microsoft.com/office/drawing/2014/main" id="{FBD4E518-DC13-4A8D-BE6E-8FF7B882A302}"/>
              </a:ext>
            </a:extLst>
          </p:cNvPr>
          <p:cNvSpPr txBox="1"/>
          <p:nvPr/>
        </p:nvSpPr>
        <p:spPr>
          <a:xfrm>
            <a:off x="384477" y="1465558"/>
            <a:ext cx="11423045" cy="3108543"/>
          </a:xfrm>
          <a:prstGeom prst="rect">
            <a:avLst/>
          </a:prstGeom>
          <a:noFill/>
        </p:spPr>
        <p:txBody>
          <a:bodyPr wrap="square">
            <a:spAutoFit/>
          </a:bodyPr>
          <a:lstStyle/>
          <a:p>
            <a:r>
              <a:rPr lang="en-US" sz="2800" dirty="0"/>
              <a:t>Using the call for proposals, program webinars and websites, designated program contacts, past grantees, the National Sustainable Agriculture Coalition’s Grassroots Guide to Federal Farm and Food Programs, </a:t>
            </a:r>
            <a:r>
              <a:rPr lang="en-US" sz="2800" dirty="0">
                <a:hlinkClick r:id="rId3"/>
              </a:rPr>
              <a:t>http://sustainableagriculture.net/publications/grassrootsguide</a:t>
            </a:r>
            <a:r>
              <a:rPr lang="en-US" sz="2800" dirty="0"/>
              <a:t> , the federal website </a:t>
            </a:r>
            <a:r>
              <a:rPr lang="en-US" sz="2800" dirty="0">
                <a:hlinkClick r:id="rId4"/>
              </a:rPr>
              <a:t>www.grants.gov</a:t>
            </a:r>
            <a:r>
              <a:rPr lang="en-US" sz="2800" dirty="0"/>
              <a:t> , </a:t>
            </a:r>
            <a:r>
              <a:rPr lang="en-US" sz="2800" dirty="0">
                <a:hlinkClick r:id="rId5"/>
              </a:rPr>
              <a:t>https://northcentral.sare.org/grants/</a:t>
            </a:r>
            <a:r>
              <a:rPr lang="en-US" sz="2800" dirty="0"/>
              <a:t>   and other resources to inform yourself</a:t>
            </a:r>
          </a:p>
        </p:txBody>
      </p:sp>
    </p:spTree>
    <p:extLst>
      <p:ext uri="{BB962C8B-B14F-4D97-AF65-F5344CB8AC3E}">
        <p14:creationId xmlns:p14="http://schemas.microsoft.com/office/powerpoint/2010/main" val="182387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368878"/>
            <a:ext cx="11423045" cy="443198"/>
          </a:xfrm>
        </p:spPr>
        <p:txBody>
          <a:bodyPr/>
          <a:lstStyle/>
          <a:p>
            <a:r>
              <a:rPr lang="en-US" sz="3200" dirty="0"/>
              <a:t>Finding Potential Funding - Understanding Federal Programs and Meeting Them Halfway</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21</a:t>
            </a:fld>
            <a:endParaRPr lang="en-US" dirty="0"/>
          </a:p>
        </p:txBody>
      </p:sp>
      <p:sp>
        <p:nvSpPr>
          <p:cNvPr id="7" name="TextBox 6">
            <a:extLst>
              <a:ext uri="{FF2B5EF4-FFF2-40B4-BE49-F238E27FC236}">
                <a16:creationId xmlns:a16="http://schemas.microsoft.com/office/drawing/2014/main" id="{FBD4E518-DC13-4A8D-BE6E-8FF7B882A302}"/>
              </a:ext>
            </a:extLst>
          </p:cNvPr>
          <p:cNvSpPr txBox="1"/>
          <p:nvPr/>
        </p:nvSpPr>
        <p:spPr>
          <a:xfrm>
            <a:off x="384477" y="1465558"/>
            <a:ext cx="11423045" cy="3895297"/>
          </a:xfrm>
          <a:prstGeom prst="rect">
            <a:avLst/>
          </a:prstGeom>
          <a:noFill/>
        </p:spPr>
        <p:txBody>
          <a:bodyPr wrap="square">
            <a:spAutoFit/>
          </a:bodyPr>
          <a:lstStyle/>
          <a:p>
            <a:pPr>
              <a:lnSpc>
                <a:spcPct val="150000"/>
              </a:lnSpc>
            </a:pPr>
            <a:r>
              <a:rPr lang="en-US" sz="2800" dirty="0"/>
              <a:t>• Think creatively and broadly about your project's needs. Problems for which you seek help from federal resources are often complex, and often more than one type of assistance may contribute to their solution. • Identify programs with purposes and available resources suited to your project.</a:t>
            </a:r>
          </a:p>
          <a:p>
            <a:pPr>
              <a:lnSpc>
                <a:spcPct val="150000"/>
              </a:lnSpc>
            </a:pPr>
            <a:r>
              <a:rPr lang="en-US" sz="2800" dirty="0"/>
              <a:t>• Get information about past projects that programs have funded. </a:t>
            </a:r>
          </a:p>
        </p:txBody>
      </p:sp>
    </p:spTree>
    <p:extLst>
      <p:ext uri="{BB962C8B-B14F-4D97-AF65-F5344CB8AC3E}">
        <p14:creationId xmlns:p14="http://schemas.microsoft.com/office/powerpoint/2010/main" val="3183578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368878"/>
            <a:ext cx="11423045" cy="443198"/>
          </a:xfrm>
        </p:spPr>
        <p:txBody>
          <a:bodyPr/>
          <a:lstStyle/>
          <a:p>
            <a:r>
              <a:rPr lang="en-US" sz="3200" dirty="0"/>
              <a:t>Finding Potential Funding </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22</a:t>
            </a:fld>
            <a:endParaRPr lang="en-US" dirty="0"/>
          </a:p>
        </p:txBody>
      </p:sp>
      <p:sp>
        <p:nvSpPr>
          <p:cNvPr id="7" name="TextBox 6">
            <a:extLst>
              <a:ext uri="{FF2B5EF4-FFF2-40B4-BE49-F238E27FC236}">
                <a16:creationId xmlns:a16="http://schemas.microsoft.com/office/drawing/2014/main" id="{FBD4E518-DC13-4A8D-BE6E-8FF7B882A302}"/>
              </a:ext>
            </a:extLst>
          </p:cNvPr>
          <p:cNvSpPr txBox="1"/>
          <p:nvPr/>
        </p:nvSpPr>
        <p:spPr>
          <a:xfrm>
            <a:off x="276225" y="812076"/>
            <a:ext cx="11423045" cy="5187959"/>
          </a:xfrm>
          <a:prstGeom prst="rect">
            <a:avLst/>
          </a:prstGeom>
          <a:noFill/>
        </p:spPr>
        <p:txBody>
          <a:bodyPr wrap="square">
            <a:spAutoFit/>
          </a:bodyPr>
          <a:lstStyle/>
          <a:p>
            <a:pPr>
              <a:lnSpc>
                <a:spcPct val="150000"/>
              </a:lnSpc>
            </a:pPr>
            <a:r>
              <a:rPr lang="en-US" sz="2800" dirty="0"/>
              <a:t>• Some questions to consider include:</a:t>
            </a:r>
          </a:p>
          <a:p>
            <a:pPr>
              <a:lnSpc>
                <a:spcPct val="150000"/>
              </a:lnSpc>
            </a:pPr>
            <a:r>
              <a:rPr lang="en-US" sz="2800" dirty="0"/>
              <a:t>• What is a program’s stated mission and objectives? Can you make a strong case that your project advances them? What projects has the program funded in the past? Does its form of assistance suit your needs?</a:t>
            </a:r>
          </a:p>
          <a:p>
            <a:pPr>
              <a:lnSpc>
                <a:spcPct val="150000"/>
              </a:lnSpc>
            </a:pPr>
            <a:r>
              <a:rPr lang="en-US" sz="2800" dirty="0"/>
              <a:t>• What is a program’s funding pool, average amount and duration of grants, percent of applicants who typically get funded? Is funding available upfront or (more typically) only on a reimbursement basis? </a:t>
            </a:r>
          </a:p>
        </p:txBody>
      </p:sp>
    </p:spTree>
    <p:extLst>
      <p:ext uri="{BB962C8B-B14F-4D97-AF65-F5344CB8AC3E}">
        <p14:creationId xmlns:p14="http://schemas.microsoft.com/office/powerpoint/2010/main" val="1208267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368878"/>
            <a:ext cx="11423045" cy="443198"/>
          </a:xfrm>
        </p:spPr>
        <p:txBody>
          <a:bodyPr/>
          <a:lstStyle/>
          <a:p>
            <a:r>
              <a:rPr lang="en-US" sz="3200" dirty="0"/>
              <a:t>Understanding Federal Programs and Meeting Them Halfway</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23</a:t>
            </a:fld>
            <a:endParaRPr lang="en-US" dirty="0"/>
          </a:p>
        </p:txBody>
      </p:sp>
      <p:sp>
        <p:nvSpPr>
          <p:cNvPr id="7" name="TextBox 6">
            <a:extLst>
              <a:ext uri="{FF2B5EF4-FFF2-40B4-BE49-F238E27FC236}">
                <a16:creationId xmlns:a16="http://schemas.microsoft.com/office/drawing/2014/main" id="{FBD4E518-DC13-4A8D-BE6E-8FF7B882A302}"/>
              </a:ext>
            </a:extLst>
          </p:cNvPr>
          <p:cNvSpPr txBox="1"/>
          <p:nvPr/>
        </p:nvSpPr>
        <p:spPr>
          <a:xfrm>
            <a:off x="270759" y="979783"/>
            <a:ext cx="11423045" cy="4726294"/>
          </a:xfrm>
          <a:prstGeom prst="rect">
            <a:avLst/>
          </a:prstGeom>
          <a:noFill/>
        </p:spPr>
        <p:txBody>
          <a:bodyPr wrap="square">
            <a:spAutoFit/>
          </a:bodyPr>
          <a:lstStyle/>
          <a:p>
            <a:pPr>
              <a:lnSpc>
                <a:spcPct val="150000"/>
              </a:lnSpc>
            </a:pPr>
            <a:r>
              <a:rPr lang="en-US" sz="2800" dirty="0"/>
              <a:t>• What are eligibility requirements, financial match requirements, and restrictions on a program’s funding use?</a:t>
            </a:r>
          </a:p>
          <a:p>
            <a:pPr>
              <a:lnSpc>
                <a:spcPct val="150000"/>
              </a:lnSpc>
            </a:pPr>
            <a:endParaRPr lang="en-US" dirty="0"/>
          </a:p>
          <a:p>
            <a:pPr>
              <a:lnSpc>
                <a:spcPct val="150000"/>
              </a:lnSpc>
            </a:pPr>
            <a:r>
              <a:rPr lang="en-US" sz="2800" dirty="0"/>
              <a:t>• Do a program’s application deadlines and funding timeframes suit your project’s needs? Does the program fund multi-year projects?</a:t>
            </a:r>
          </a:p>
          <a:p>
            <a:pPr>
              <a:lnSpc>
                <a:spcPct val="150000"/>
              </a:lnSpc>
            </a:pPr>
            <a:endParaRPr lang="en-US" dirty="0"/>
          </a:p>
          <a:p>
            <a:pPr>
              <a:lnSpc>
                <a:spcPct val="150000"/>
              </a:lnSpc>
            </a:pPr>
            <a:r>
              <a:rPr lang="en-US" sz="2800" dirty="0"/>
              <a:t>• Do past grantees feel that a program’s reporting requirements are reasonable and that the program is well-administered?</a:t>
            </a:r>
          </a:p>
        </p:txBody>
      </p:sp>
    </p:spTree>
    <p:extLst>
      <p:ext uri="{BB962C8B-B14F-4D97-AF65-F5344CB8AC3E}">
        <p14:creationId xmlns:p14="http://schemas.microsoft.com/office/powerpoint/2010/main" val="1948344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What is USDA definition of Sustainability?</a:t>
            </a:r>
            <a:endParaRPr lang="en-US" sz="5400" dirty="0"/>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24</a:t>
            </a:fld>
            <a:endParaRPr lang="en-US" dirty="0"/>
          </a:p>
        </p:txBody>
      </p:sp>
      <p:sp>
        <p:nvSpPr>
          <p:cNvPr id="10" name="TextBox 9">
            <a:extLst>
              <a:ext uri="{FF2B5EF4-FFF2-40B4-BE49-F238E27FC236}">
                <a16:creationId xmlns:a16="http://schemas.microsoft.com/office/drawing/2014/main" id="{FC61B953-7AA1-4B1F-A04B-427F058DEC8A}"/>
              </a:ext>
            </a:extLst>
          </p:cNvPr>
          <p:cNvSpPr txBox="1"/>
          <p:nvPr/>
        </p:nvSpPr>
        <p:spPr>
          <a:xfrm>
            <a:off x="184935" y="1242784"/>
            <a:ext cx="11907747" cy="4524315"/>
          </a:xfrm>
          <a:prstGeom prst="rect">
            <a:avLst/>
          </a:prstGeom>
          <a:noFill/>
        </p:spPr>
        <p:txBody>
          <a:bodyPr wrap="square">
            <a:spAutoFit/>
          </a:bodyPr>
          <a:lstStyle/>
          <a:p>
            <a:r>
              <a:rPr lang="en-US" sz="3200" b="0" i="0" dirty="0">
                <a:solidFill>
                  <a:srgbClr val="000000"/>
                </a:solidFill>
                <a:effectLst/>
                <a:latin typeface="Source Sans Pro" panose="020B0503030403020204" pitchFamily="34" charset="0"/>
              </a:rPr>
              <a:t>The U.S. Department of Agriculture is committed to working with partners and stakeholders toward the sustainability of diverse agricultural and food systems, where the </a:t>
            </a:r>
            <a:r>
              <a:rPr lang="en-US" sz="3200" b="0" i="0" u="sng" dirty="0">
                <a:solidFill>
                  <a:srgbClr val="0071BC"/>
                </a:solidFill>
                <a:effectLst/>
                <a:latin typeface="Source Sans Pro" panose="020B0503030403020204" pitchFamily="34" charset="0"/>
                <a:hlinkClick r:id="rId3"/>
              </a:rPr>
              <a:t>sustainability</a:t>
            </a:r>
            <a:r>
              <a:rPr lang="en-US" sz="3200" b="0" i="0" dirty="0">
                <a:solidFill>
                  <a:srgbClr val="000000"/>
                </a:solidFill>
                <a:effectLst/>
                <a:latin typeface="Source Sans Pro" panose="020B0503030403020204" pitchFamily="34" charset="0"/>
              </a:rPr>
              <a:t> of a system is judged by its success in advancing objectives related to the </a:t>
            </a:r>
            <a:r>
              <a:rPr lang="en-US" sz="3200" b="0" i="0" dirty="0">
                <a:solidFill>
                  <a:srgbClr val="000000"/>
                </a:solidFill>
                <a:effectLst/>
                <a:highlight>
                  <a:srgbClr val="FFFF00"/>
                </a:highlight>
                <a:latin typeface="Source Sans Pro" panose="020B0503030403020204" pitchFamily="34" charset="0"/>
              </a:rPr>
              <a:t>social, economic, and environmental dimensions of sustainability</a:t>
            </a:r>
            <a:r>
              <a:rPr lang="en-US" sz="3200" b="0" i="0" dirty="0">
                <a:solidFill>
                  <a:srgbClr val="000000"/>
                </a:solidFill>
                <a:effectLst/>
                <a:latin typeface="Source Sans Pro" panose="020B0503030403020204" pitchFamily="34" charset="0"/>
              </a:rPr>
              <a:t>. These objectives include providing safe and nutritious food for all; providing decent incomes and wages for farmers and those working across the system; and conserving natural resources for the benefit of current and future populations.</a:t>
            </a:r>
            <a:endParaRPr lang="en-US" sz="3200" dirty="0"/>
          </a:p>
        </p:txBody>
      </p:sp>
    </p:spTree>
    <p:extLst>
      <p:ext uri="{BB962C8B-B14F-4D97-AF65-F5344CB8AC3E}">
        <p14:creationId xmlns:p14="http://schemas.microsoft.com/office/powerpoint/2010/main" val="3725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What is SARE? What is its mission?</a:t>
            </a:r>
            <a:endParaRPr lang="en-US" sz="5400" dirty="0"/>
          </a:p>
        </p:txBody>
      </p:sp>
      <p:sp>
        <p:nvSpPr>
          <p:cNvPr id="10" name="TextBox 9">
            <a:extLst>
              <a:ext uri="{FF2B5EF4-FFF2-40B4-BE49-F238E27FC236}">
                <a16:creationId xmlns:a16="http://schemas.microsoft.com/office/drawing/2014/main" id="{FC61B953-7AA1-4B1F-A04B-427F058DEC8A}"/>
              </a:ext>
            </a:extLst>
          </p:cNvPr>
          <p:cNvSpPr txBox="1"/>
          <p:nvPr/>
        </p:nvSpPr>
        <p:spPr>
          <a:xfrm>
            <a:off x="2365197" y="1526377"/>
            <a:ext cx="7461606" cy="3970318"/>
          </a:xfrm>
          <a:prstGeom prst="rect">
            <a:avLst/>
          </a:prstGeom>
          <a:noFill/>
        </p:spPr>
        <p:txBody>
          <a:bodyPr wrap="square">
            <a:spAutoFit/>
          </a:bodyPr>
          <a:lstStyle/>
          <a:p>
            <a:r>
              <a:rPr lang="en-US" sz="3600" dirty="0"/>
              <a:t>North Central SARE (Sustainable Agriculture Research and Education) strengthens communities, increases producers' profitability, and improves the environment through grants and education.</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25</a:t>
            </a:fld>
            <a:endParaRPr lang="en-US" dirty="0"/>
          </a:p>
        </p:txBody>
      </p:sp>
    </p:spTree>
    <p:extLst>
      <p:ext uri="{BB962C8B-B14F-4D97-AF65-F5344CB8AC3E}">
        <p14:creationId xmlns:p14="http://schemas.microsoft.com/office/powerpoint/2010/main" val="1402040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156828" y="310958"/>
            <a:ext cx="11288583" cy="609398"/>
          </a:xfrm>
        </p:spPr>
        <p:txBody>
          <a:bodyPr/>
          <a:lstStyle/>
          <a:p>
            <a:r>
              <a:rPr lang="en-US" sz="4400" dirty="0"/>
              <a:t>Sustainable Practices –  ideas from the Youth Educator grant call</a:t>
            </a:r>
            <a:endParaRPr lang="en-US" sz="5400" dirty="0"/>
          </a:p>
        </p:txBody>
      </p:sp>
      <p:sp>
        <p:nvSpPr>
          <p:cNvPr id="4" name="TextBox 3">
            <a:extLst>
              <a:ext uri="{FF2B5EF4-FFF2-40B4-BE49-F238E27FC236}">
                <a16:creationId xmlns:a16="http://schemas.microsoft.com/office/drawing/2014/main" id="{CB21D7C3-F7DC-E81B-D6E5-78C7B61AB44C}"/>
              </a:ext>
            </a:extLst>
          </p:cNvPr>
          <p:cNvSpPr txBox="1"/>
          <p:nvPr/>
        </p:nvSpPr>
        <p:spPr>
          <a:xfrm>
            <a:off x="74646" y="1473609"/>
            <a:ext cx="6643397" cy="4524315"/>
          </a:xfrm>
          <a:prstGeom prst="rect">
            <a:avLst/>
          </a:prstGeom>
          <a:noFill/>
        </p:spPr>
        <p:txBody>
          <a:bodyPr wrap="square">
            <a:spAutoFit/>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Agroecology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Agroforestry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Beneficial Insects, Pollinator Habitat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Climate Resilient Agriculture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Cover Crops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Crop/Landscape Diversity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Educating/Mentoring New Farmers/Ranchers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Farmland Access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Food Sovereignty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Holistic/Systems Approaches Integrated Pest Management (IPM)</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Labor Needs and Issues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Nutrient Management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Organic Agriculture</a:t>
            </a:r>
          </a:p>
          <a:p>
            <a:pPr marL="285750" indent="-285750">
              <a:buFont typeface="Arial" panose="020B0604020202020204" pitchFamily="34" charset="0"/>
              <a:buChar char="•"/>
            </a:pPr>
            <a:r>
              <a:rPr lang="en-US" dirty="0">
                <a:effectLst/>
                <a:latin typeface="Times New Roman" panose="02020603050405020304" pitchFamily="18" charset="0"/>
                <a:ea typeface="Times New Roman" panose="02020603050405020304" pitchFamily="18" charset="0"/>
              </a:rPr>
              <a:t>   Permaculture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7EEF3D24-D978-C198-1485-30A3ABBFD18E}"/>
              </a:ext>
            </a:extLst>
          </p:cNvPr>
          <p:cNvSpPr txBox="1"/>
          <p:nvPr/>
        </p:nvSpPr>
        <p:spPr>
          <a:xfrm>
            <a:off x="6708711" y="1473609"/>
            <a:ext cx="5075852" cy="3693319"/>
          </a:xfrm>
          <a:prstGeom prst="rect">
            <a:avLst/>
          </a:prstGeom>
          <a:noFill/>
        </p:spPr>
        <p:txBody>
          <a:bodyPr wrap="square">
            <a:spAutoFit/>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Poultry and Small-Scale Livestock Production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Proactive Weed Management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Quality of Life Issues and Improvements</a:t>
            </a:r>
          </a:p>
          <a:p>
            <a:pPr marL="0" marR="0">
              <a:spcBef>
                <a:spcPts val="0"/>
              </a:spcBef>
              <a:spcAft>
                <a:spcPts val="0"/>
              </a:spcAft>
            </a:pPr>
            <a:r>
              <a:rPr lang="en-US"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 for Family and Community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Regenerative Agriculture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Renewable Energy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Managed Grazing </a:t>
            </a:r>
            <a:endParaRPr lang="en-US"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Soil Health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Water Quality Improvement/Wetlands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Value-Added and Direct Marketing</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Wildlife Preservation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Other______________________</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dirty="0"/>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26</a:t>
            </a:fld>
            <a:endParaRPr lang="en-US" dirty="0"/>
          </a:p>
        </p:txBody>
      </p:sp>
    </p:spTree>
    <p:extLst>
      <p:ext uri="{BB962C8B-B14F-4D97-AF65-F5344CB8AC3E}">
        <p14:creationId xmlns:p14="http://schemas.microsoft.com/office/powerpoint/2010/main" val="956009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NCR SARE includes many states:</a:t>
            </a:r>
            <a:endParaRPr lang="en-US" sz="5400" dirty="0"/>
          </a:p>
        </p:txBody>
      </p:sp>
      <p:sp>
        <p:nvSpPr>
          <p:cNvPr id="8" name="Subtitle 2">
            <a:extLst>
              <a:ext uri="{FF2B5EF4-FFF2-40B4-BE49-F238E27FC236}">
                <a16:creationId xmlns:a16="http://schemas.microsoft.com/office/drawing/2014/main" id="{C6C73EC0-183B-484C-A605-62D19010CB22}"/>
              </a:ext>
            </a:extLst>
          </p:cNvPr>
          <p:cNvSpPr txBox="1">
            <a:spLocks/>
          </p:cNvSpPr>
          <p:nvPr/>
        </p:nvSpPr>
        <p:spPr>
          <a:xfrm>
            <a:off x="492730" y="1521862"/>
            <a:ext cx="4136994" cy="97790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r>
              <a:rPr lang="en-US" sz="17600" dirty="0"/>
              <a:t>Illinois</a:t>
            </a:r>
          </a:p>
          <a:p>
            <a:pPr algn="ctr"/>
            <a:r>
              <a:rPr lang="en-US" sz="17600" dirty="0"/>
              <a:t>Indiana</a:t>
            </a:r>
          </a:p>
          <a:p>
            <a:pPr algn="ctr"/>
            <a:r>
              <a:rPr lang="en-US" sz="17600" dirty="0"/>
              <a:t>Iowa</a:t>
            </a:r>
          </a:p>
          <a:p>
            <a:pPr algn="ctr"/>
            <a:r>
              <a:rPr lang="en-US" sz="17600" dirty="0"/>
              <a:t>Kansas</a:t>
            </a:r>
          </a:p>
          <a:p>
            <a:pPr algn="ctr"/>
            <a:r>
              <a:rPr lang="en-US" sz="17600" dirty="0"/>
              <a:t>Michigan</a:t>
            </a:r>
          </a:p>
          <a:p>
            <a:pPr algn="ctr"/>
            <a:r>
              <a:rPr lang="en-US" sz="17600" dirty="0"/>
              <a:t>Minnesota</a:t>
            </a:r>
            <a:endParaRPr lang="en-US" sz="9600" dirty="0"/>
          </a:p>
        </p:txBody>
      </p:sp>
      <p:sp>
        <p:nvSpPr>
          <p:cNvPr id="9" name="TextBox 8">
            <a:extLst>
              <a:ext uri="{FF2B5EF4-FFF2-40B4-BE49-F238E27FC236}">
                <a16:creationId xmlns:a16="http://schemas.microsoft.com/office/drawing/2014/main" id="{BE487E89-C0E6-48A5-A56A-A9D384DE58B1}"/>
              </a:ext>
            </a:extLst>
          </p:cNvPr>
          <p:cNvSpPr txBox="1"/>
          <p:nvPr/>
        </p:nvSpPr>
        <p:spPr>
          <a:xfrm>
            <a:off x="6096000" y="1290977"/>
            <a:ext cx="3801555" cy="5073184"/>
          </a:xfrm>
          <a:prstGeom prst="rect">
            <a:avLst/>
          </a:prstGeom>
          <a:noFill/>
        </p:spPr>
        <p:txBody>
          <a:bodyPr wrap="none" rtlCol="0">
            <a:spAutoFit/>
          </a:bodyPr>
          <a:lstStyle/>
          <a:p>
            <a:pPr marL="228600" indent="-228600" algn="ctr" defTabSz="914400">
              <a:spcBef>
                <a:spcPts val="1000"/>
              </a:spcBef>
              <a:buClr>
                <a:schemeClr val="accent1"/>
              </a:buClr>
              <a:buSzPct val="100000"/>
              <a:buFont typeface="Arial" panose="020B0604020202020204" pitchFamily="34" charset="0"/>
              <a:buChar char="•"/>
            </a:pPr>
            <a:r>
              <a:rPr lang="en-US" sz="4400" dirty="0"/>
              <a:t>Missouri</a:t>
            </a:r>
          </a:p>
          <a:p>
            <a:pPr marL="228600" indent="-228600" algn="ctr" defTabSz="914400">
              <a:spcBef>
                <a:spcPts val="1000"/>
              </a:spcBef>
              <a:buClr>
                <a:schemeClr val="accent1"/>
              </a:buClr>
              <a:buSzPct val="100000"/>
              <a:buFont typeface="Arial" panose="020B0604020202020204" pitchFamily="34" charset="0"/>
              <a:buChar char="•"/>
            </a:pPr>
            <a:r>
              <a:rPr lang="en-US" sz="4400" dirty="0"/>
              <a:t>Nebraska</a:t>
            </a:r>
          </a:p>
          <a:p>
            <a:pPr marL="228600" indent="-228600" algn="ctr" defTabSz="914400">
              <a:spcBef>
                <a:spcPts val="1000"/>
              </a:spcBef>
              <a:buClr>
                <a:schemeClr val="accent1"/>
              </a:buClr>
              <a:buSzPct val="100000"/>
              <a:buFont typeface="Arial" panose="020B0604020202020204" pitchFamily="34" charset="0"/>
              <a:buChar char="•"/>
            </a:pPr>
            <a:r>
              <a:rPr lang="en-US" sz="4400" dirty="0"/>
              <a:t>North Dakota</a:t>
            </a:r>
          </a:p>
          <a:p>
            <a:pPr marL="228600" indent="-228600" algn="ctr" defTabSz="914400">
              <a:spcBef>
                <a:spcPts val="1000"/>
              </a:spcBef>
              <a:buClr>
                <a:schemeClr val="accent1"/>
              </a:buClr>
              <a:buSzPct val="100000"/>
              <a:buFont typeface="Arial" panose="020B0604020202020204" pitchFamily="34" charset="0"/>
              <a:buChar char="•"/>
            </a:pPr>
            <a:r>
              <a:rPr lang="en-US" sz="4400" dirty="0"/>
              <a:t>Ohio</a:t>
            </a:r>
          </a:p>
          <a:p>
            <a:pPr marL="228600" indent="-228600" algn="ctr" defTabSz="914400">
              <a:spcBef>
                <a:spcPts val="1000"/>
              </a:spcBef>
              <a:buClr>
                <a:schemeClr val="accent1"/>
              </a:buClr>
              <a:buSzPct val="100000"/>
              <a:buFont typeface="Arial" panose="020B0604020202020204" pitchFamily="34" charset="0"/>
              <a:buChar char="•"/>
            </a:pPr>
            <a:r>
              <a:rPr lang="en-US" sz="4400" dirty="0"/>
              <a:t>South Dakota</a:t>
            </a:r>
          </a:p>
          <a:p>
            <a:pPr marL="228600" indent="-228600" algn="ctr" defTabSz="914400">
              <a:spcBef>
                <a:spcPts val="1000"/>
              </a:spcBef>
              <a:buClr>
                <a:schemeClr val="accent1"/>
              </a:buClr>
              <a:buSzPct val="100000"/>
              <a:buFont typeface="Arial" panose="020B0604020202020204" pitchFamily="34" charset="0"/>
              <a:buChar char="•"/>
            </a:pPr>
            <a:r>
              <a:rPr lang="en-US" sz="4400" dirty="0"/>
              <a:t>Wisconsin</a:t>
            </a:r>
          </a:p>
          <a:p>
            <a:endParaRPr lang="en-US" dirty="0"/>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27</a:t>
            </a:fld>
            <a:endParaRPr lang="en-US" dirty="0"/>
          </a:p>
        </p:txBody>
      </p:sp>
    </p:spTree>
    <p:extLst>
      <p:ext uri="{BB962C8B-B14F-4D97-AF65-F5344CB8AC3E}">
        <p14:creationId xmlns:p14="http://schemas.microsoft.com/office/powerpoint/2010/main" val="3014789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NCR SARE includes many states</a:t>
            </a:r>
            <a:endParaRPr lang="en-US" sz="5400" dirty="0"/>
          </a:p>
        </p:txBody>
      </p:sp>
      <p:pic>
        <p:nvPicPr>
          <p:cNvPr id="4" name="Picture 3" descr="Photo of a graphic of the contiguous Unites States with Alaska, Hawaii and other islands represented in gray. The North Central Region of SARE is yellow and has Ohio, Indiana, Michigan, Wisconsin, Illinois, Minnesota, Iowa, Missouri, Kansas, Nebraska, North and South Dakota colored in.">
            <a:extLst>
              <a:ext uri="{FF2B5EF4-FFF2-40B4-BE49-F238E27FC236}">
                <a16:creationId xmlns:a16="http://schemas.microsoft.com/office/drawing/2014/main" id="{B7B85C6A-82BD-4277-9911-D27B2A4601AF}"/>
              </a:ext>
            </a:extLst>
          </p:cNvPr>
          <p:cNvPicPr>
            <a:picLocks noChangeAspect="1"/>
          </p:cNvPicPr>
          <p:nvPr/>
        </p:nvPicPr>
        <p:blipFill>
          <a:blip r:embed="rId3"/>
          <a:stretch>
            <a:fillRect/>
          </a:stretch>
        </p:blipFill>
        <p:spPr>
          <a:xfrm>
            <a:off x="2924735" y="949427"/>
            <a:ext cx="6342529" cy="4959146"/>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28</a:t>
            </a:fld>
            <a:endParaRPr lang="en-US" dirty="0"/>
          </a:p>
        </p:txBody>
      </p:sp>
    </p:spTree>
    <p:extLst>
      <p:ext uri="{BB962C8B-B14F-4D97-AF65-F5344CB8AC3E}">
        <p14:creationId xmlns:p14="http://schemas.microsoft.com/office/powerpoint/2010/main" val="3267868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Other Regions  as well – Western Region</a:t>
            </a:r>
            <a:endParaRPr lang="en-US" sz="5400" dirty="0"/>
          </a:p>
        </p:txBody>
      </p:sp>
      <p:pic>
        <p:nvPicPr>
          <p:cNvPr id="4" name="Picture 3" descr="Map of a colored in portion of Western SARE which provides competitive grants and educational opportunities in Alaska, American Samoa, Arizona, California, Colorado, Guam, Hawaii, Federated States of Micronesia, Idaho, Montana, Nevada, New Mexico, Northern Marianas Islands, Oregon, Utah, Washington, and Wyoming.">
            <a:extLst>
              <a:ext uri="{FF2B5EF4-FFF2-40B4-BE49-F238E27FC236}">
                <a16:creationId xmlns:a16="http://schemas.microsoft.com/office/drawing/2014/main" id="{B7B85C6A-82BD-4277-9911-D27B2A4601AF}"/>
              </a:ext>
            </a:extLst>
          </p:cNvPr>
          <p:cNvPicPr>
            <a:picLocks noChangeAspect="1"/>
          </p:cNvPicPr>
          <p:nvPr/>
        </p:nvPicPr>
        <p:blipFill rotWithShape="1">
          <a:blip r:embed="rId3"/>
          <a:srcRect t="9603"/>
          <a:stretch/>
        </p:blipFill>
        <p:spPr>
          <a:xfrm>
            <a:off x="2003461" y="1030149"/>
            <a:ext cx="7530931" cy="4797701"/>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29</a:t>
            </a:fld>
            <a:endParaRPr lang="en-US" dirty="0"/>
          </a:p>
        </p:txBody>
      </p:sp>
    </p:spTree>
    <p:extLst>
      <p:ext uri="{BB962C8B-B14F-4D97-AF65-F5344CB8AC3E}">
        <p14:creationId xmlns:p14="http://schemas.microsoft.com/office/powerpoint/2010/main" val="2003739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
          <p:cNvSpPr txBox="1">
            <a:spLocks noGrp="1"/>
          </p:cNvSpPr>
          <p:nvPr>
            <p:ph type="subTitle" idx="1"/>
          </p:nvPr>
        </p:nvSpPr>
        <p:spPr>
          <a:xfrm>
            <a:off x="0" y="377371"/>
            <a:ext cx="12031913" cy="5740500"/>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rgbClr val="343434"/>
              </a:buClr>
              <a:buSzPts val="2800"/>
            </a:pPr>
            <a:r>
              <a:rPr lang="en-US" sz="20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Western SARE Regional Coordinator</a:t>
            </a:r>
            <a:endParaRPr sz="20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endParaRPr>
          </a:p>
          <a:p>
            <a:pPr marL="0" indent="0">
              <a:spcBef>
                <a:spcPts val="0"/>
              </a:spcBef>
              <a:buClr>
                <a:srgbClr val="343434"/>
              </a:buClr>
              <a:buSzPts val="2800"/>
            </a:pPr>
            <a:r>
              <a:rPr lang="en-US" sz="20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Clayton Marlow</a:t>
            </a:r>
            <a:endParaRPr sz="20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endParaRPr>
          </a:p>
          <a:p>
            <a:pPr marL="0" indent="0">
              <a:spcBef>
                <a:spcPts val="0"/>
              </a:spcBef>
              <a:buSzPts val="1100"/>
            </a:pPr>
            <a:r>
              <a:rPr lang="en-US" sz="20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cmarlow@montana.edu, 406-994-5161</a:t>
            </a:r>
            <a:endParaRPr sz="20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endParaRPr>
          </a:p>
          <a:p>
            <a:pPr marL="0" indent="0">
              <a:spcBef>
                <a:spcPts val="0"/>
              </a:spcBef>
              <a:buSzPts val="1100"/>
            </a:pPr>
            <a:r>
              <a:rPr lang="en-US" sz="2000" b="1" u="sng" dirty="0">
                <a:solidFill>
                  <a:schemeClr val="hlink"/>
                </a:solidFill>
                <a:hlinkClick r:id="rId3"/>
              </a:rPr>
              <a:t>https://western.sare.org</a:t>
            </a:r>
            <a:endParaRPr sz="2000" b="1" dirty="0"/>
          </a:p>
          <a:p>
            <a:pPr marL="0" indent="0" algn="l">
              <a:spcBef>
                <a:spcPts val="0"/>
              </a:spcBef>
              <a:buSzPts val="1100"/>
            </a:pPr>
            <a:endParaRPr sz="2000" b="1" dirty="0"/>
          </a:p>
          <a:p>
            <a:pPr marL="0" indent="0">
              <a:spcBef>
                <a:spcPts val="0"/>
              </a:spcBef>
              <a:buClr>
                <a:srgbClr val="343434"/>
              </a:buClr>
              <a:buSzPts val="2800"/>
            </a:pPr>
            <a:r>
              <a:rPr lang="en-US" sz="2000" b="1" dirty="0"/>
              <a:t>North Central SARE Regional Coordinator</a:t>
            </a:r>
            <a:endParaRPr sz="2000" b="1" dirty="0"/>
          </a:p>
          <a:p>
            <a:pPr marL="0" indent="0">
              <a:spcBef>
                <a:spcPts val="0"/>
              </a:spcBef>
              <a:buClr>
                <a:srgbClr val="343434"/>
              </a:buClr>
              <a:buSzPts val="2800"/>
            </a:pPr>
            <a:r>
              <a:rPr lang="en-US" sz="2000" b="1" dirty="0"/>
              <a:t>Beth Nelson</a:t>
            </a:r>
            <a:endParaRPr sz="2000" b="1" dirty="0"/>
          </a:p>
          <a:p>
            <a:pPr marL="0" indent="0">
              <a:spcBef>
                <a:spcPts val="0"/>
              </a:spcBef>
              <a:buClr>
                <a:srgbClr val="343434"/>
              </a:buClr>
              <a:buSzPts val="2800"/>
            </a:pPr>
            <a:r>
              <a:rPr lang="en-US" sz="2000" b="1" dirty="0"/>
              <a:t>bethnelson@umn.edu, 612-626-4436</a:t>
            </a:r>
            <a:endParaRPr sz="2000" b="1" dirty="0"/>
          </a:p>
          <a:p>
            <a:pPr marL="0" indent="0">
              <a:spcBef>
                <a:spcPts val="0"/>
              </a:spcBef>
              <a:buClr>
                <a:srgbClr val="343434"/>
              </a:buClr>
              <a:buSzPts val="2800"/>
            </a:pPr>
            <a:r>
              <a:rPr lang="en-US" sz="2000" b="1" u="sng" dirty="0">
                <a:solidFill>
                  <a:schemeClr val="hlink"/>
                </a:solidFill>
                <a:hlinkClick r:id="rId4"/>
              </a:rPr>
              <a:t>https://northcentral.sare.org</a:t>
            </a:r>
            <a:endParaRPr sz="2000" b="1" dirty="0"/>
          </a:p>
          <a:p>
            <a:pPr marL="0" indent="0" algn="l">
              <a:spcBef>
                <a:spcPts val="0"/>
              </a:spcBef>
              <a:buClr>
                <a:srgbClr val="343434"/>
              </a:buClr>
              <a:buSzPts val="2800"/>
            </a:pPr>
            <a:endParaRPr sz="1600" b="1" dirty="0"/>
          </a:p>
          <a:p>
            <a:pPr marL="0" indent="0">
              <a:spcBef>
                <a:spcPts val="0"/>
              </a:spcBef>
              <a:buClr>
                <a:srgbClr val="343434"/>
              </a:buClr>
              <a:buSzPts val="2800"/>
            </a:pPr>
            <a:r>
              <a:rPr lang="en-US" sz="2000" b="1" dirty="0"/>
              <a:t>Northeast SARE Regional Coordinator</a:t>
            </a:r>
            <a:endParaRPr dirty="0"/>
          </a:p>
          <a:p>
            <a:pPr marL="0" indent="0">
              <a:spcBef>
                <a:spcPts val="0"/>
              </a:spcBef>
              <a:buClr>
                <a:srgbClr val="343434"/>
              </a:buClr>
              <a:buSzPts val="2800"/>
            </a:pPr>
            <a:r>
              <a:rPr lang="en-US" sz="2000" b="1" dirty="0"/>
              <a:t>Vernon Grubinger</a:t>
            </a:r>
            <a:endParaRPr dirty="0"/>
          </a:p>
          <a:p>
            <a:pPr marL="0" indent="0">
              <a:spcBef>
                <a:spcPts val="0"/>
              </a:spcBef>
              <a:buClr>
                <a:srgbClr val="343434"/>
              </a:buClr>
              <a:buSzPts val="2800"/>
            </a:pPr>
            <a:r>
              <a:rPr lang="en-US" sz="2000" b="1" dirty="0"/>
              <a:t>vernon.grubinger@uvm.edu, 802-656-7534, </a:t>
            </a:r>
            <a:r>
              <a:rPr lang="en-US" sz="2000" b="1" u="sng" dirty="0">
                <a:solidFill>
                  <a:schemeClr val="hlink"/>
                </a:solidFill>
                <a:hlinkClick r:id="rId5"/>
              </a:rPr>
              <a:t>https://northeast.sare.org</a:t>
            </a:r>
            <a:endParaRPr sz="2000" b="1" dirty="0"/>
          </a:p>
          <a:p>
            <a:pPr marL="0" indent="0" algn="l">
              <a:spcBef>
                <a:spcPts val="0"/>
              </a:spcBef>
              <a:buClr>
                <a:srgbClr val="343434"/>
              </a:buClr>
              <a:buSzPts val="2800"/>
            </a:pPr>
            <a:endParaRPr sz="1600" b="1" dirty="0"/>
          </a:p>
          <a:p>
            <a:pPr marL="0" indent="0">
              <a:spcBef>
                <a:spcPts val="0"/>
              </a:spcBef>
              <a:buClr>
                <a:srgbClr val="343434"/>
              </a:buClr>
              <a:buSzPts val="2800"/>
            </a:pPr>
            <a:r>
              <a:rPr lang="en-US" sz="2000" b="1" dirty="0"/>
              <a:t>Southern SARE Regional Coordinator</a:t>
            </a:r>
            <a:endParaRPr dirty="0"/>
          </a:p>
          <a:p>
            <a:pPr marL="0" indent="0">
              <a:spcBef>
                <a:spcPts val="0"/>
              </a:spcBef>
              <a:buClr>
                <a:srgbClr val="343434"/>
              </a:buClr>
              <a:buSzPts val="2800"/>
            </a:pPr>
            <a:r>
              <a:rPr lang="en-US" sz="2000" b="1" dirty="0"/>
              <a:t>Jeffrey Jordan</a:t>
            </a:r>
            <a:endParaRPr dirty="0"/>
          </a:p>
          <a:p>
            <a:pPr marL="0" indent="0">
              <a:spcBef>
                <a:spcPts val="0"/>
              </a:spcBef>
              <a:buClr>
                <a:srgbClr val="343434"/>
              </a:buClr>
              <a:buSzPts val="2800"/>
            </a:pPr>
            <a:r>
              <a:rPr lang="en-US" sz="2000" b="1" dirty="0"/>
              <a:t>jjordan@uga.edu, 770- 412-4787</a:t>
            </a:r>
            <a:endParaRPr sz="2000" b="1" dirty="0"/>
          </a:p>
          <a:p>
            <a:pPr marL="0" indent="0">
              <a:spcBef>
                <a:spcPts val="0"/>
              </a:spcBef>
              <a:buClr>
                <a:srgbClr val="343434"/>
              </a:buClr>
              <a:buSzPts val="2800"/>
            </a:pPr>
            <a:r>
              <a:rPr lang="en-US" sz="2000" b="1" u="sng" dirty="0">
                <a:solidFill>
                  <a:schemeClr val="hlink"/>
                </a:solidFill>
                <a:hlinkClick r:id="rId6"/>
              </a:rPr>
              <a:t>https://southern.sare.org</a:t>
            </a:r>
            <a:endParaRPr sz="2000" b="1" dirty="0"/>
          </a:p>
          <a:p>
            <a:pPr marL="0" indent="0">
              <a:spcBef>
                <a:spcPts val="0"/>
              </a:spcBef>
              <a:buClr>
                <a:srgbClr val="343434"/>
              </a:buClr>
              <a:buSzPts val="2800"/>
            </a:pPr>
            <a:endParaRPr sz="2000" b="1" dirty="0"/>
          </a:p>
          <a:p>
            <a:pPr marL="0" indent="0">
              <a:spcBef>
                <a:spcPts val="0"/>
              </a:spcBef>
              <a:buClr>
                <a:srgbClr val="343434"/>
              </a:buClr>
              <a:buSzPts val="2800"/>
            </a:pPr>
            <a:endParaRPr sz="2000" b="1" dirty="0"/>
          </a:p>
          <a:p>
            <a:pPr marL="0" indent="0">
              <a:spcBef>
                <a:spcPts val="0"/>
              </a:spcBef>
              <a:buClr>
                <a:srgbClr val="343434"/>
              </a:buClr>
              <a:buSzPts val="2800"/>
            </a:pPr>
            <a:endParaRPr sz="2000" dirty="0"/>
          </a:p>
          <a:p>
            <a:pPr marL="0" indent="0">
              <a:spcBef>
                <a:spcPts val="0"/>
              </a:spcBef>
              <a:buClr>
                <a:srgbClr val="343434"/>
              </a:buClr>
              <a:buSzPts val="2800"/>
            </a:pPr>
            <a:endParaRPr sz="2000" dirty="0"/>
          </a:p>
        </p:txBody>
      </p:sp>
      <p:sp>
        <p:nvSpPr>
          <p:cNvPr id="2" name="Title 1">
            <a:extLst>
              <a:ext uri="{FF2B5EF4-FFF2-40B4-BE49-F238E27FC236}">
                <a16:creationId xmlns:a16="http://schemas.microsoft.com/office/drawing/2014/main" id="{CE794EBF-B403-49D1-A3A1-F48468483594}"/>
              </a:ext>
            </a:extLst>
          </p:cNvPr>
          <p:cNvSpPr>
            <a:spLocks noGrp="1"/>
          </p:cNvSpPr>
          <p:nvPr>
            <p:ph type="ctrTitle"/>
          </p:nvPr>
        </p:nvSpPr>
        <p:spPr>
          <a:xfrm>
            <a:off x="160087" y="129624"/>
            <a:ext cx="3008243" cy="1470025"/>
          </a:xfrm>
        </p:spPr>
        <p:txBody>
          <a:bodyPr/>
          <a:lstStyle/>
          <a:p>
            <a:r>
              <a:rPr lang="en-US" dirty="0"/>
              <a:t>Contact Your SARE Regional Coordinator</a:t>
            </a:r>
          </a:p>
        </p:txBody>
      </p:sp>
    </p:spTree>
    <p:extLst>
      <p:ext uri="{BB962C8B-B14F-4D97-AF65-F5344CB8AC3E}">
        <p14:creationId xmlns:p14="http://schemas.microsoft.com/office/powerpoint/2010/main" val="3824703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SARE Website: sare.org  </a:t>
            </a:r>
            <a:endParaRPr lang="en-US" sz="5400" dirty="0"/>
          </a:p>
        </p:txBody>
      </p:sp>
      <p:pic>
        <p:nvPicPr>
          <p:cNvPr id="3" name="Picture 2" descr="Screen shot of the resources page of the sare.org website. There are free books in pdf form, videos and many guides.">
            <a:extLst>
              <a:ext uri="{FF2B5EF4-FFF2-40B4-BE49-F238E27FC236}">
                <a16:creationId xmlns:a16="http://schemas.microsoft.com/office/drawing/2014/main" id="{050CCC23-E8FB-4F7F-B1DD-21FAFB2ABEC7}"/>
              </a:ext>
            </a:extLst>
          </p:cNvPr>
          <p:cNvPicPr>
            <a:picLocks noChangeAspect="1"/>
          </p:cNvPicPr>
          <p:nvPr/>
        </p:nvPicPr>
        <p:blipFill>
          <a:blip r:embed="rId3"/>
          <a:stretch>
            <a:fillRect/>
          </a:stretch>
        </p:blipFill>
        <p:spPr>
          <a:xfrm>
            <a:off x="1757083" y="940734"/>
            <a:ext cx="7995200" cy="4976531"/>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30</a:t>
            </a:fld>
            <a:endParaRPr lang="en-US" dirty="0"/>
          </a:p>
        </p:txBody>
      </p:sp>
    </p:spTree>
    <p:extLst>
      <p:ext uri="{BB962C8B-B14F-4D97-AF65-F5344CB8AC3E}">
        <p14:creationId xmlns:p14="http://schemas.microsoft.com/office/powerpoint/2010/main" val="765217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Request for proposals come out in August:</a:t>
            </a:r>
          </a:p>
        </p:txBody>
      </p:sp>
      <p:sp>
        <p:nvSpPr>
          <p:cNvPr id="7" name="TextBox 6">
            <a:extLst>
              <a:ext uri="{FF2B5EF4-FFF2-40B4-BE49-F238E27FC236}">
                <a16:creationId xmlns:a16="http://schemas.microsoft.com/office/drawing/2014/main" id="{7F4DF2E9-A108-4657-AE99-4918D3ECEB00}"/>
              </a:ext>
            </a:extLst>
          </p:cNvPr>
          <p:cNvSpPr txBox="1"/>
          <p:nvPr/>
        </p:nvSpPr>
        <p:spPr>
          <a:xfrm>
            <a:off x="1138518" y="1151453"/>
            <a:ext cx="9439836" cy="4555093"/>
          </a:xfrm>
          <a:prstGeom prst="rect">
            <a:avLst/>
          </a:prstGeom>
          <a:noFill/>
        </p:spPr>
        <p:txBody>
          <a:bodyPr wrap="square">
            <a:spAutoFit/>
          </a:bodyPr>
          <a:lstStyle/>
          <a:p>
            <a:pPr lvl="1"/>
            <a:r>
              <a:rPr lang="en-US" sz="3200" dirty="0"/>
              <a:t>Farmer Rancher grant - </a:t>
            </a:r>
            <a:r>
              <a:rPr lang="en-US" sz="1800" dirty="0"/>
              <a:t>Farmer Rancher grants are for ideas initiated by farmers and ranchers and are offered as individual grants ($15,000 maximum) or team grants for two or more farmers/ranchers who are working together ($30,000 maximum).</a:t>
            </a:r>
          </a:p>
          <a:p>
            <a:pPr lvl="1"/>
            <a:r>
              <a:rPr lang="en-US" sz="3200" dirty="0"/>
              <a:t>Partnership grant - </a:t>
            </a:r>
            <a:r>
              <a:rPr lang="en-US" sz="1800" dirty="0"/>
              <a:t>Up to $40,000 total funding request per application is allowed, an Agricultural Professional is the grant applicant and the project coordinator,  typically three or more farmers or ranchers are expected to be substantially involved in the project.</a:t>
            </a:r>
            <a:endParaRPr lang="en-US" sz="3200" dirty="0"/>
          </a:p>
          <a:p>
            <a:pPr lvl="1"/>
            <a:r>
              <a:rPr lang="en-US" sz="3200" dirty="0"/>
              <a:t>Research and Education grant - </a:t>
            </a:r>
            <a:r>
              <a:rPr lang="en-US" sz="1800" dirty="0"/>
              <a:t>Research and Education grant awards range from $10,000 to $250,000.</a:t>
            </a:r>
          </a:p>
          <a:p>
            <a:pPr lvl="1"/>
            <a:r>
              <a:rPr lang="en-US" sz="3200" dirty="0"/>
              <a:t>Youth educator grant - </a:t>
            </a:r>
            <a:r>
              <a:rPr lang="en-US" sz="1800" dirty="0"/>
              <a:t>Youth Educator Grants are competitive grants for educators to provide programming on sustainable agriculture for youth.  $6,000 maximum</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31</a:t>
            </a:fld>
            <a:endParaRPr lang="en-US" dirty="0"/>
          </a:p>
        </p:txBody>
      </p:sp>
    </p:spTree>
    <p:extLst>
      <p:ext uri="{BB962C8B-B14F-4D97-AF65-F5344CB8AC3E}">
        <p14:creationId xmlns:p14="http://schemas.microsoft.com/office/powerpoint/2010/main" val="2256464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Request for proposals come out in February:</a:t>
            </a:r>
          </a:p>
        </p:txBody>
      </p:sp>
      <p:sp>
        <p:nvSpPr>
          <p:cNvPr id="7" name="TextBox 6">
            <a:extLst>
              <a:ext uri="{FF2B5EF4-FFF2-40B4-BE49-F238E27FC236}">
                <a16:creationId xmlns:a16="http://schemas.microsoft.com/office/drawing/2014/main" id="{7F4DF2E9-A108-4657-AE99-4918D3ECEB00}"/>
              </a:ext>
            </a:extLst>
          </p:cNvPr>
          <p:cNvSpPr txBox="1"/>
          <p:nvPr/>
        </p:nvSpPr>
        <p:spPr>
          <a:xfrm>
            <a:off x="564775" y="1151453"/>
            <a:ext cx="10425953" cy="4355038"/>
          </a:xfrm>
          <a:prstGeom prst="rect">
            <a:avLst/>
          </a:prstGeom>
          <a:noFill/>
        </p:spPr>
        <p:txBody>
          <a:bodyPr wrap="square">
            <a:spAutoFit/>
          </a:bodyPr>
          <a:lstStyle/>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Acumin Pro"/>
                <a:ea typeface="+mn-ea"/>
                <a:cs typeface="+mn-cs"/>
              </a:rPr>
              <a:t>Professional Development grant </a:t>
            </a:r>
            <a:r>
              <a:rPr kumimoji="0" lang="en-US" sz="2800" b="0" i="0" u="none" strike="noStrike" kern="1200" cap="none" spc="0" normalizeH="0" baseline="0" noProof="0" dirty="0">
                <a:ln>
                  <a:noFill/>
                </a:ln>
                <a:solidFill>
                  <a:srgbClr val="000000">
                    <a:lumMod val="85000"/>
                    <a:lumOff val="15000"/>
                  </a:srgbClr>
                </a:solidFill>
                <a:effectLst/>
                <a:uLnTx/>
                <a:uFillTx/>
                <a:latin typeface="Acumin Pro"/>
                <a:ea typeface="+mn-ea"/>
                <a:cs typeface="+mn-cs"/>
              </a:rPr>
              <a:t>- </a:t>
            </a:r>
            <a:r>
              <a:rPr kumimoji="0" lang="en-US" b="0" i="0" u="none" strike="noStrike" kern="1200" cap="none" spc="0" normalizeH="0" baseline="0" noProof="0" dirty="0">
                <a:ln>
                  <a:noFill/>
                </a:ln>
                <a:solidFill>
                  <a:srgbClr val="000000">
                    <a:lumMod val="85000"/>
                    <a:lumOff val="15000"/>
                  </a:srgbClr>
                </a:solidFill>
                <a:effectLst/>
                <a:uLnTx/>
                <a:uFillTx/>
                <a:latin typeface="Acumin Pro"/>
                <a:ea typeface="+mn-ea"/>
                <a:cs typeface="+mn-cs"/>
              </a:rPr>
              <a:t>Applicants are educators who often represent but are not limited to, Extension, Natural Resources Conservation Service, and non-profit groups. PDP competitive grants are awarded for state and multi-state PDP projects that emphasize cross-agency training, using farmers as educators and addressing emerging issues in the farm community. </a:t>
            </a: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Acumin Pro"/>
                <a:ea typeface="+mn-ea"/>
                <a:cs typeface="+mn-cs"/>
              </a:rPr>
              <a:t>Graduate student grant </a:t>
            </a:r>
            <a:r>
              <a:rPr kumimoji="0" lang="en-US" sz="2400" b="0" i="0" u="none" strike="noStrike" kern="1200" cap="none" spc="0" normalizeH="0" baseline="0" noProof="0" dirty="0">
                <a:ln>
                  <a:noFill/>
                </a:ln>
                <a:solidFill>
                  <a:srgbClr val="000000">
                    <a:lumMod val="85000"/>
                    <a:lumOff val="15000"/>
                  </a:srgbClr>
                </a:solidFill>
                <a:effectLst/>
                <a:uLnTx/>
                <a:uFillTx/>
                <a:latin typeface="Acumin Pro"/>
                <a:ea typeface="+mn-ea"/>
                <a:cs typeface="+mn-cs"/>
              </a:rPr>
              <a:t>- </a:t>
            </a:r>
            <a:r>
              <a:rPr kumimoji="0" lang="en-US" b="0" i="0" u="none" strike="noStrike" kern="1200" cap="none" spc="0" normalizeH="0" baseline="0" noProof="0" dirty="0">
                <a:ln>
                  <a:noFill/>
                </a:ln>
                <a:solidFill>
                  <a:srgbClr val="000000">
                    <a:lumMod val="85000"/>
                    <a:lumOff val="15000"/>
                  </a:srgbClr>
                </a:solidFill>
                <a:effectLst/>
                <a:uLnTx/>
                <a:uFillTx/>
                <a:latin typeface="Acumin Pro"/>
                <a:ea typeface="+mn-ea"/>
                <a:cs typeface="+mn-cs"/>
              </a:rPr>
              <a:t>NCR-SARE’s Graduate Student Grant Program is a competitive grant program to fund graduate student projects that address sustainable agriculture issues. A candidate may only receive one NCR-SARE Graduate Student award during her or his graduate student career. Generally Graduate Student Grant awards can be up to $15,000. </a:t>
            </a:r>
          </a:p>
          <a:p>
            <a:pPr marL="457200" marR="0" lvl="1" indent="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lumMod val="85000"/>
                  <a:lumOff val="15000"/>
                </a:srgbClr>
              </a:solidFill>
              <a:effectLst/>
              <a:uLnTx/>
              <a:uFillTx/>
              <a:latin typeface="Acumin Pro"/>
              <a:ea typeface="+mn-ea"/>
              <a:cs typeface="+mn-cs"/>
            </a:endParaRPr>
          </a:p>
          <a:p>
            <a:pPr marL="457200" marR="0" lvl="1" indent="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Acumin Pro"/>
                <a:ea typeface="+mn-ea"/>
                <a:cs typeface="+mn-cs"/>
              </a:rPr>
              <a:t>All are grants working with farmers directing the work. The website has more information about each grant’s timeline and helpful resources. </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32</a:t>
            </a:fld>
            <a:endParaRPr lang="en-US" dirty="0"/>
          </a:p>
        </p:txBody>
      </p:sp>
    </p:spTree>
    <p:extLst>
      <p:ext uri="{BB962C8B-B14F-4D97-AF65-F5344CB8AC3E}">
        <p14:creationId xmlns:p14="http://schemas.microsoft.com/office/powerpoint/2010/main" val="1414959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 directed research and education</a:t>
            </a:r>
          </a:p>
        </p:txBody>
      </p:sp>
      <p:sp>
        <p:nvSpPr>
          <p:cNvPr id="7" name="TextBox 6">
            <a:extLst>
              <a:ext uri="{FF2B5EF4-FFF2-40B4-BE49-F238E27FC236}">
                <a16:creationId xmlns:a16="http://schemas.microsoft.com/office/drawing/2014/main" id="{7F4DF2E9-A108-4657-AE99-4918D3ECEB00}"/>
              </a:ext>
            </a:extLst>
          </p:cNvPr>
          <p:cNvSpPr txBox="1"/>
          <p:nvPr/>
        </p:nvSpPr>
        <p:spPr>
          <a:xfrm>
            <a:off x="883023" y="2343759"/>
            <a:ext cx="10425953" cy="1728678"/>
          </a:xfrm>
          <a:prstGeom prst="rect">
            <a:avLst/>
          </a:prstGeom>
          <a:noFill/>
        </p:spPr>
        <p:txBody>
          <a:bodyPr wrap="square">
            <a:spAutoFit/>
          </a:bodyPr>
          <a:lstStyle/>
          <a:p>
            <a:pPr marL="457200" marR="0" lvl="1" indent="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None/>
              <a:tabLst/>
              <a:defRPr/>
            </a:pPr>
            <a:r>
              <a:rPr kumimoji="0" lang="en-US" sz="2800" b="0" i="0" u="none" strike="noStrike" kern="1200" cap="none" spc="0" normalizeH="0" baseline="0" noProof="0" dirty="0">
                <a:ln>
                  <a:noFill/>
                </a:ln>
                <a:solidFill>
                  <a:srgbClr val="000000">
                    <a:lumMod val="85000"/>
                    <a:lumOff val="15000"/>
                  </a:srgbClr>
                </a:solidFill>
                <a:effectLst/>
                <a:uLnTx/>
                <a:uFillTx/>
                <a:latin typeface="Acumin Pro"/>
                <a:ea typeface="+mn-ea"/>
                <a:cs typeface="+mn-cs"/>
              </a:rPr>
              <a:t>All are grants working with farmers directing the work. The website has more information about each grant’s timeline and helpful resources. Timelines are subject to change. </a:t>
            </a:r>
          </a:p>
          <a:p>
            <a:pPr marL="457200" marR="0" lvl="1" indent="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lumMod val="85000"/>
                  <a:lumOff val="15000"/>
                </a:srgbClr>
              </a:solidFill>
              <a:effectLst/>
              <a:uLnTx/>
              <a:uFillTx/>
              <a:latin typeface="Acumin Pro"/>
              <a:ea typeface="+mn-ea"/>
              <a:cs typeface="+mn-cs"/>
            </a:endParaRP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33</a:t>
            </a:fld>
            <a:endParaRPr lang="en-US" dirty="0"/>
          </a:p>
        </p:txBody>
      </p:sp>
    </p:spTree>
    <p:extLst>
      <p:ext uri="{BB962C8B-B14F-4D97-AF65-F5344CB8AC3E}">
        <p14:creationId xmlns:p14="http://schemas.microsoft.com/office/powerpoint/2010/main" val="3619083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Farmer/Rancher Grant –initiated by farmers</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34</a:t>
            </a:fld>
            <a:endParaRPr lang="en-US" dirty="0"/>
          </a:p>
        </p:txBody>
      </p:sp>
      <p:sp>
        <p:nvSpPr>
          <p:cNvPr id="8" name="TextBox 7">
            <a:extLst>
              <a:ext uri="{FF2B5EF4-FFF2-40B4-BE49-F238E27FC236}">
                <a16:creationId xmlns:a16="http://schemas.microsoft.com/office/drawing/2014/main" id="{A72F1EF6-D53E-473F-A301-FFA7FFC0BC64}"/>
              </a:ext>
            </a:extLst>
          </p:cNvPr>
          <p:cNvSpPr txBox="1"/>
          <p:nvPr/>
        </p:nvSpPr>
        <p:spPr>
          <a:xfrm>
            <a:off x="410967" y="976453"/>
            <a:ext cx="11282837" cy="4832092"/>
          </a:xfrm>
          <a:prstGeom prst="rect">
            <a:avLst/>
          </a:prstGeom>
          <a:noFill/>
        </p:spPr>
        <p:txBody>
          <a:bodyPr wrap="square">
            <a:spAutoFit/>
          </a:bodyPr>
          <a:lstStyle/>
          <a:p>
            <a:pPr algn="l">
              <a:buFont typeface="Arial" panose="020B0604020202020204" pitchFamily="34" charset="0"/>
              <a:buChar char="•"/>
            </a:pPr>
            <a:r>
              <a:rPr lang="en-US" sz="2800" b="0" i="0" dirty="0">
                <a:solidFill>
                  <a:srgbClr val="212121"/>
                </a:solidFill>
                <a:effectLst/>
                <a:latin typeface="Roboto" panose="02000000000000000000" pitchFamily="2" charset="0"/>
              </a:rPr>
              <a:t>Farmer Rancher grants are for ideas initiated by farmers and ranchers and are offered as individual grants ($15,000 maximum) or team grants for two or more farmers/ranchers who are working together ($30,000 maximum).</a:t>
            </a:r>
          </a:p>
          <a:p>
            <a:pPr algn="l">
              <a:buFont typeface="Arial" panose="020B0604020202020204" pitchFamily="34" charset="0"/>
              <a:buChar char="•"/>
            </a:pPr>
            <a:endParaRPr lang="en-US" sz="2800" b="0" i="0" dirty="0">
              <a:solidFill>
                <a:srgbClr val="212121"/>
              </a:solidFill>
              <a:effectLst/>
              <a:latin typeface="Roboto" panose="02000000000000000000" pitchFamily="2" charset="0"/>
            </a:endParaRPr>
          </a:p>
          <a:p>
            <a:pPr algn="l">
              <a:buFont typeface="Arial" panose="020B0604020202020204" pitchFamily="34" charset="0"/>
              <a:buChar char="•"/>
            </a:pPr>
            <a:r>
              <a:rPr lang="en-US" sz="2800" b="0" i="0" dirty="0">
                <a:solidFill>
                  <a:srgbClr val="212121"/>
                </a:solidFill>
                <a:effectLst/>
                <a:latin typeface="Roboto" panose="02000000000000000000" pitchFamily="2" charset="0"/>
              </a:rPr>
              <a:t>Projects may last up to 23 months.</a:t>
            </a:r>
          </a:p>
          <a:p>
            <a:pPr algn="l"/>
            <a:endParaRPr lang="en-US" sz="2800" b="0" i="0" dirty="0">
              <a:solidFill>
                <a:srgbClr val="212121"/>
              </a:solidFill>
              <a:effectLst/>
              <a:latin typeface="Roboto" panose="02000000000000000000" pitchFamily="2" charset="0"/>
            </a:endParaRPr>
          </a:p>
          <a:p>
            <a:pPr algn="l">
              <a:buFont typeface="Arial" panose="020B0604020202020204" pitchFamily="34" charset="0"/>
              <a:buChar char="•"/>
            </a:pPr>
            <a:r>
              <a:rPr lang="en-US" sz="2800" b="0" i="0" dirty="0">
                <a:solidFill>
                  <a:srgbClr val="212121"/>
                </a:solidFill>
                <a:effectLst/>
                <a:latin typeface="Roboto" panose="02000000000000000000" pitchFamily="2" charset="0"/>
              </a:rPr>
              <a:t>About 40 projects are funded each year.</a:t>
            </a:r>
          </a:p>
          <a:p>
            <a:pPr algn="l">
              <a:buFont typeface="Arial" panose="020B0604020202020204" pitchFamily="34" charset="0"/>
              <a:buChar char="•"/>
            </a:pPr>
            <a:endParaRPr lang="en-US" sz="2800" b="0" i="0" dirty="0">
              <a:solidFill>
                <a:srgbClr val="212121"/>
              </a:solidFill>
              <a:effectLst/>
              <a:latin typeface="Roboto" panose="02000000000000000000" pitchFamily="2" charset="0"/>
            </a:endParaRPr>
          </a:p>
          <a:p>
            <a:pPr algn="l">
              <a:buFont typeface="Arial" panose="020B0604020202020204" pitchFamily="34" charset="0"/>
              <a:buChar char="•"/>
            </a:pPr>
            <a:r>
              <a:rPr lang="en-US" sz="2800" b="0" i="0" dirty="0">
                <a:solidFill>
                  <a:srgbClr val="212121"/>
                </a:solidFill>
                <a:effectLst/>
                <a:latin typeface="Roboto" panose="02000000000000000000" pitchFamily="2" charset="0"/>
              </a:rPr>
              <a:t>Grants support producers who are protecting natural resources, enhancing communities, and boosting profitability.</a:t>
            </a:r>
          </a:p>
        </p:txBody>
      </p:sp>
    </p:spTree>
    <p:extLst>
      <p:ext uri="{BB962C8B-B14F-4D97-AF65-F5344CB8AC3E}">
        <p14:creationId xmlns:p14="http://schemas.microsoft.com/office/powerpoint/2010/main" val="984582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Farmer/Rancher Grant –NCR Example</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35</a:t>
            </a:fld>
            <a:endParaRPr lang="en-US" dirty="0"/>
          </a:p>
        </p:txBody>
      </p:sp>
      <p:sp>
        <p:nvSpPr>
          <p:cNvPr id="8" name="TextBox 7">
            <a:extLst>
              <a:ext uri="{FF2B5EF4-FFF2-40B4-BE49-F238E27FC236}">
                <a16:creationId xmlns:a16="http://schemas.microsoft.com/office/drawing/2014/main" id="{A72F1EF6-D53E-473F-A301-FFA7FFC0BC64}"/>
              </a:ext>
            </a:extLst>
          </p:cNvPr>
          <p:cNvSpPr txBox="1"/>
          <p:nvPr/>
        </p:nvSpPr>
        <p:spPr>
          <a:xfrm>
            <a:off x="410966" y="1570178"/>
            <a:ext cx="11282837" cy="3416320"/>
          </a:xfrm>
          <a:prstGeom prst="rect">
            <a:avLst/>
          </a:prstGeom>
          <a:noFill/>
        </p:spPr>
        <p:txBody>
          <a:bodyPr wrap="square">
            <a:spAutoFit/>
          </a:bodyPr>
          <a:lstStyle/>
          <a:p>
            <a:pPr>
              <a:buFont typeface="Arial" panose="020B0604020202020204" pitchFamily="34" charset="0"/>
              <a:buChar char="•"/>
            </a:pPr>
            <a:r>
              <a:rPr lang="en-US" sz="2400" dirty="0">
                <a:solidFill>
                  <a:srgbClr val="212121"/>
                </a:solidFill>
                <a:latin typeface="Roboto" panose="02000000000000000000" pitchFamily="2" charset="0"/>
              </a:rPr>
              <a:t>Outreach and networking multiply farmer and rancher project results.</a:t>
            </a:r>
          </a:p>
          <a:p>
            <a:pPr>
              <a:buFont typeface="Arial" panose="020B0604020202020204" pitchFamily="34" charset="0"/>
              <a:buChar char="•"/>
            </a:pPr>
            <a:endParaRPr lang="en-US" sz="2400" dirty="0">
              <a:solidFill>
                <a:srgbClr val="212121"/>
              </a:solidFill>
              <a:latin typeface="Roboto" panose="02000000000000000000" pitchFamily="2" charset="0"/>
            </a:endParaRPr>
          </a:p>
          <a:p>
            <a:pPr>
              <a:buFont typeface="Arial" panose="020B0604020202020204" pitchFamily="34" charset="0"/>
              <a:buChar char="•"/>
            </a:pPr>
            <a:r>
              <a:rPr lang="en-US" sz="2400" dirty="0">
                <a:solidFill>
                  <a:srgbClr val="212121"/>
                </a:solidFill>
                <a:latin typeface="Roboto" panose="02000000000000000000" pitchFamily="2" charset="0"/>
              </a:rPr>
              <a:t>NCR-SARE uses an online grant application system for this program. More information is available in the call for proposals.</a:t>
            </a:r>
          </a:p>
          <a:p>
            <a:pPr>
              <a:buFont typeface="Arial" panose="020B0604020202020204" pitchFamily="34" charset="0"/>
              <a:buChar char="•"/>
            </a:pPr>
            <a:endParaRPr lang="en-US" sz="2400" dirty="0">
              <a:solidFill>
                <a:srgbClr val="212121"/>
              </a:solidFill>
              <a:latin typeface="Roboto" panose="02000000000000000000" pitchFamily="2" charset="0"/>
            </a:endParaRPr>
          </a:p>
          <a:p>
            <a:pPr>
              <a:buFont typeface="Arial" panose="020B0604020202020204" pitchFamily="34" charset="0"/>
              <a:buChar char="•"/>
            </a:pPr>
            <a:r>
              <a:rPr lang="en-US" sz="2400" dirty="0">
                <a:solidFill>
                  <a:srgbClr val="212121"/>
                </a:solidFill>
                <a:latin typeface="Roboto" panose="02000000000000000000" pitchFamily="2" charset="0"/>
              </a:rPr>
              <a:t>The NCR-SARE Administrative Council makes grant-making decisions.</a:t>
            </a:r>
          </a:p>
          <a:p>
            <a:endParaRPr lang="en-US" sz="2400" dirty="0">
              <a:solidFill>
                <a:srgbClr val="212121"/>
              </a:solidFill>
              <a:latin typeface="Roboto" panose="02000000000000000000" pitchFamily="2" charset="0"/>
            </a:endParaRPr>
          </a:p>
          <a:p>
            <a:pPr>
              <a:buFont typeface="Arial" panose="020B0604020202020204" pitchFamily="34" charset="0"/>
              <a:buChar char="•"/>
            </a:pPr>
            <a:r>
              <a:rPr lang="en-US" sz="2400" dirty="0">
                <a:solidFill>
                  <a:srgbClr val="212121"/>
                </a:solidFill>
                <a:latin typeface="Roboto" panose="02000000000000000000" pitchFamily="2" charset="0"/>
              </a:rPr>
              <a:t>A </a:t>
            </a:r>
            <a:r>
              <a:rPr lang="en-US" sz="2400" dirty="0">
                <a:solidFill>
                  <a:srgbClr val="212121"/>
                </a:solidFill>
                <a:latin typeface="Roboto" panose="02000000000000000000" pitchFamily="2" charset="0"/>
                <a:hlinkClick r:id="rId3">
                  <a:extLst>
                    <a:ext uri="{A12FA001-AC4F-418D-AE19-62706E023703}">
                      <ahyp:hlinkClr xmlns:ahyp="http://schemas.microsoft.com/office/drawing/2018/hyperlinkcolor" val="tx"/>
                    </a:ext>
                  </a:extLst>
                </a:hlinkClick>
              </a:rPr>
              <a:t>sample</a:t>
            </a:r>
            <a:r>
              <a:rPr lang="en-US" sz="2400" dirty="0">
                <a:solidFill>
                  <a:srgbClr val="212121"/>
                </a:solidFill>
                <a:latin typeface="Roboto" panose="02000000000000000000" pitchFamily="2" charset="0"/>
              </a:rPr>
              <a:t> call for proposals is available throughout the year, but you should always consult the current call for proposals when applying.</a:t>
            </a:r>
          </a:p>
        </p:txBody>
      </p:sp>
    </p:spTree>
    <p:extLst>
      <p:ext uri="{BB962C8B-B14F-4D97-AF65-F5344CB8AC3E}">
        <p14:creationId xmlns:p14="http://schemas.microsoft.com/office/powerpoint/2010/main" val="1510792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Farmer/Rancher Grant –annual timeline</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36</a:t>
            </a:fld>
            <a:endParaRPr lang="en-US" dirty="0"/>
          </a:p>
        </p:txBody>
      </p:sp>
      <p:sp>
        <p:nvSpPr>
          <p:cNvPr id="8" name="TextBox 7">
            <a:extLst>
              <a:ext uri="{FF2B5EF4-FFF2-40B4-BE49-F238E27FC236}">
                <a16:creationId xmlns:a16="http://schemas.microsoft.com/office/drawing/2014/main" id="{A72F1EF6-D53E-473F-A301-FFA7FFC0BC64}"/>
              </a:ext>
            </a:extLst>
          </p:cNvPr>
          <p:cNvSpPr txBox="1"/>
          <p:nvPr/>
        </p:nvSpPr>
        <p:spPr>
          <a:xfrm>
            <a:off x="410966" y="1351508"/>
            <a:ext cx="11282837" cy="4154984"/>
          </a:xfrm>
          <a:prstGeom prst="rect">
            <a:avLst/>
          </a:prstGeom>
          <a:noFill/>
        </p:spPr>
        <p:txBody>
          <a:bodyPr wrap="square">
            <a:spAutoFit/>
          </a:bodyPr>
          <a:lstStyle/>
          <a:p>
            <a:pPr>
              <a:buFont typeface="Arial" panose="020B0604020202020204" pitchFamily="34" charset="0"/>
              <a:buChar char="•"/>
            </a:pPr>
            <a:r>
              <a:rPr lang="en-US" sz="2400" dirty="0">
                <a:solidFill>
                  <a:srgbClr val="212121"/>
                </a:solidFill>
                <a:latin typeface="Roboto" panose="02000000000000000000" pitchFamily="2" charset="0"/>
              </a:rPr>
              <a:t>Grant applications are reviewed and awarded on an annual timeline.</a:t>
            </a:r>
          </a:p>
          <a:p>
            <a:endParaRPr lang="en-US" sz="2400" dirty="0">
              <a:solidFill>
                <a:srgbClr val="212121"/>
              </a:solidFill>
              <a:latin typeface="Roboto" panose="02000000000000000000" pitchFamily="2" charset="0"/>
            </a:endParaRPr>
          </a:p>
          <a:p>
            <a:pPr>
              <a:buFont typeface="Arial" panose="020B0604020202020204" pitchFamily="34" charset="0"/>
              <a:buChar char="•"/>
            </a:pPr>
            <a:r>
              <a:rPr lang="en-US" sz="2400" dirty="0">
                <a:solidFill>
                  <a:srgbClr val="212121"/>
                </a:solidFill>
                <a:latin typeface="Roboto" panose="02000000000000000000" pitchFamily="2" charset="0"/>
              </a:rPr>
              <a:t>Download a presentation about completing a proposal for this grant program.</a:t>
            </a:r>
          </a:p>
          <a:p>
            <a:endParaRPr lang="en-US" sz="2400" dirty="0">
              <a:solidFill>
                <a:srgbClr val="212121"/>
              </a:solidFill>
              <a:latin typeface="Roboto" panose="02000000000000000000" pitchFamily="2" charset="0"/>
            </a:endParaRPr>
          </a:p>
          <a:p>
            <a:pPr>
              <a:buFont typeface="Arial" panose="020B0604020202020204" pitchFamily="34" charset="0"/>
              <a:buChar char="•"/>
            </a:pPr>
            <a:r>
              <a:rPr lang="en-US" sz="2400" dirty="0">
                <a:solidFill>
                  <a:srgbClr val="212121"/>
                </a:solidFill>
                <a:latin typeface="Roboto" panose="02000000000000000000" pitchFamily="2" charset="0"/>
              </a:rPr>
              <a:t>Take a look at grants that have been previously funded at </a:t>
            </a:r>
            <a:r>
              <a:rPr lang="en-US" sz="2400" dirty="0">
                <a:solidFill>
                  <a:srgbClr val="212121"/>
                </a:solidFill>
                <a:latin typeface="Roboto" panose="02000000000000000000" pitchFamily="2" charset="0"/>
                <a:hlinkClick r:id="rId3">
                  <a:extLst>
                    <a:ext uri="{A12FA001-AC4F-418D-AE19-62706E023703}">
                      <ahyp:hlinkClr xmlns:ahyp="http://schemas.microsoft.com/office/drawing/2018/hyperlinkcolor" val="tx"/>
                    </a:ext>
                  </a:extLst>
                </a:hlinkClick>
              </a:rPr>
              <a:t>https://projects.sare.org/search-projects/</a:t>
            </a:r>
            <a:r>
              <a:rPr lang="en-US" sz="2400" dirty="0">
                <a:solidFill>
                  <a:srgbClr val="212121"/>
                </a:solidFill>
                <a:latin typeface="Roboto" panose="02000000000000000000" pitchFamily="2" charset="0"/>
              </a:rPr>
              <a:t> </a:t>
            </a:r>
          </a:p>
          <a:p>
            <a:endParaRPr lang="en-US" sz="2400" dirty="0">
              <a:solidFill>
                <a:srgbClr val="212121"/>
              </a:solidFill>
              <a:latin typeface="Roboto" panose="02000000000000000000" pitchFamily="2" charset="0"/>
            </a:endParaRPr>
          </a:p>
          <a:p>
            <a:pPr>
              <a:buFont typeface="Arial" panose="020B0604020202020204" pitchFamily="34" charset="0"/>
              <a:buChar char="•"/>
            </a:pPr>
            <a:r>
              <a:rPr lang="en-US" sz="2400" dirty="0">
                <a:solidFill>
                  <a:srgbClr val="212121"/>
                </a:solidFill>
                <a:latin typeface="Roboto" panose="02000000000000000000" pitchFamily="2" charset="0"/>
              </a:rPr>
              <a:t>Review the projects funded in the </a:t>
            </a:r>
            <a:r>
              <a:rPr lang="en-US" sz="2400" dirty="0">
                <a:solidFill>
                  <a:srgbClr val="212121"/>
                </a:solidFill>
                <a:latin typeface="Roboto" panose="02000000000000000000" pitchFamily="2" charset="0"/>
                <a:hlinkClick r:id="rId4">
                  <a:extLst>
                    <a:ext uri="{A12FA001-AC4F-418D-AE19-62706E023703}">
                      <ahyp:hlinkClr xmlns:ahyp="http://schemas.microsoft.com/office/drawing/2018/hyperlinkcolor" val="tx"/>
                    </a:ext>
                  </a:extLst>
                </a:hlinkClick>
              </a:rPr>
              <a:t>last grant cycle</a:t>
            </a:r>
            <a:r>
              <a:rPr lang="en-US" sz="2400" dirty="0">
                <a:solidFill>
                  <a:srgbClr val="212121"/>
                </a:solidFill>
                <a:latin typeface="Roboto" panose="02000000000000000000" pitchFamily="2" charset="0"/>
              </a:rPr>
              <a:t>.</a:t>
            </a:r>
          </a:p>
          <a:p>
            <a:endParaRPr lang="en-US" sz="2400" dirty="0">
              <a:solidFill>
                <a:srgbClr val="212121"/>
              </a:solidFill>
              <a:latin typeface="Roboto" panose="02000000000000000000" pitchFamily="2" charset="0"/>
            </a:endParaRPr>
          </a:p>
          <a:p>
            <a:pPr>
              <a:buFont typeface="Arial" panose="020B0604020202020204" pitchFamily="34" charset="0"/>
              <a:buChar char="•"/>
            </a:pPr>
            <a:r>
              <a:rPr lang="en-US" sz="2400" dirty="0">
                <a:solidFill>
                  <a:srgbClr val="212121"/>
                </a:solidFill>
                <a:latin typeface="Roboto" panose="02000000000000000000" pitchFamily="2" charset="0"/>
              </a:rPr>
              <a:t>View a </a:t>
            </a:r>
            <a:r>
              <a:rPr lang="en-US" sz="2400" dirty="0">
                <a:solidFill>
                  <a:srgbClr val="212121"/>
                </a:solidFill>
                <a:latin typeface="Roboto" panose="02000000000000000000" pitchFamily="2" charset="0"/>
                <a:hlinkClick r:id="rId5">
                  <a:extLst>
                    <a:ext uri="{A12FA001-AC4F-418D-AE19-62706E023703}">
                      <ahyp:hlinkClr xmlns:ahyp="http://schemas.microsoft.com/office/drawing/2018/hyperlinkcolor" val="tx"/>
                    </a:ext>
                  </a:extLst>
                </a:hlinkClick>
              </a:rPr>
              <a:t>map</a:t>
            </a:r>
            <a:r>
              <a:rPr lang="en-US" sz="2400" dirty="0">
                <a:solidFill>
                  <a:srgbClr val="212121"/>
                </a:solidFill>
                <a:latin typeface="Roboto" panose="02000000000000000000" pitchFamily="2" charset="0"/>
              </a:rPr>
              <a:t> of Farmer Rancher grants that have been funded in the North Central region.</a:t>
            </a:r>
          </a:p>
        </p:txBody>
      </p:sp>
    </p:spTree>
    <p:extLst>
      <p:ext uri="{BB962C8B-B14F-4D97-AF65-F5344CB8AC3E}">
        <p14:creationId xmlns:p14="http://schemas.microsoft.com/office/powerpoint/2010/main" val="1859705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Project database to learn from others</a:t>
            </a:r>
          </a:p>
        </p:txBody>
      </p:sp>
      <p:pic>
        <p:nvPicPr>
          <p:cNvPr id="3" name="Picture 2" descr="Screen shot of the SARE grant management system project database. This database goes all the way back to 1988 and has all the grant reports that have been awarded over the years. It is searchable in a variety of ways including key words.">
            <a:extLst>
              <a:ext uri="{FF2B5EF4-FFF2-40B4-BE49-F238E27FC236}">
                <a16:creationId xmlns:a16="http://schemas.microsoft.com/office/drawing/2014/main" id="{050CCC23-E8FB-4F7F-B1DD-21FAFB2ABEC7}"/>
              </a:ext>
            </a:extLst>
          </p:cNvPr>
          <p:cNvPicPr>
            <a:picLocks noChangeAspect="1"/>
          </p:cNvPicPr>
          <p:nvPr/>
        </p:nvPicPr>
        <p:blipFill>
          <a:blip r:embed="rId3"/>
          <a:srcRect/>
          <a:stretch/>
        </p:blipFill>
        <p:spPr>
          <a:xfrm>
            <a:off x="1757083" y="1022608"/>
            <a:ext cx="7995200" cy="4812782"/>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37</a:t>
            </a:fld>
            <a:endParaRPr lang="en-US" dirty="0"/>
          </a:p>
        </p:txBody>
      </p:sp>
    </p:spTree>
    <p:extLst>
      <p:ext uri="{BB962C8B-B14F-4D97-AF65-F5344CB8AC3E}">
        <p14:creationId xmlns:p14="http://schemas.microsoft.com/office/powerpoint/2010/main" val="248291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Farmer/Rancher Grant –map of awards given in North Central Region</a:t>
            </a:r>
          </a:p>
        </p:txBody>
      </p:sp>
      <p:pic>
        <p:nvPicPr>
          <p:cNvPr id="4" name="Picture 3" descr="This screen shot map shows how many grants have been awarded in the various SARE north central region states.">
            <a:extLst>
              <a:ext uri="{FF2B5EF4-FFF2-40B4-BE49-F238E27FC236}">
                <a16:creationId xmlns:a16="http://schemas.microsoft.com/office/drawing/2014/main" id="{19030261-4C64-4F43-9111-3E03A6334C4E}"/>
              </a:ext>
            </a:extLst>
          </p:cNvPr>
          <p:cNvPicPr>
            <a:picLocks noChangeAspect="1"/>
          </p:cNvPicPr>
          <p:nvPr/>
        </p:nvPicPr>
        <p:blipFill rotWithShape="1">
          <a:blip r:embed="rId3"/>
          <a:srcRect l="16511" t="10707" r="40380" b="12157"/>
          <a:stretch/>
        </p:blipFill>
        <p:spPr>
          <a:xfrm>
            <a:off x="3730051" y="1021084"/>
            <a:ext cx="7098912" cy="5160197"/>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38</a:t>
            </a:fld>
            <a:endParaRPr lang="en-US" dirty="0"/>
          </a:p>
        </p:txBody>
      </p:sp>
    </p:spTree>
    <p:extLst>
      <p:ext uri="{BB962C8B-B14F-4D97-AF65-F5344CB8AC3E}">
        <p14:creationId xmlns:p14="http://schemas.microsoft.com/office/powerpoint/2010/main" val="3064931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Farmer/Rancher Grant – Timeline for NCR</a:t>
            </a:r>
          </a:p>
        </p:txBody>
      </p:sp>
      <p:sp>
        <p:nvSpPr>
          <p:cNvPr id="8" name="TextBox 7">
            <a:extLst>
              <a:ext uri="{FF2B5EF4-FFF2-40B4-BE49-F238E27FC236}">
                <a16:creationId xmlns:a16="http://schemas.microsoft.com/office/drawing/2014/main" id="{A72F1EF6-D53E-473F-A301-FFA7FFC0BC64}"/>
              </a:ext>
            </a:extLst>
          </p:cNvPr>
          <p:cNvSpPr txBox="1"/>
          <p:nvPr/>
        </p:nvSpPr>
        <p:spPr>
          <a:xfrm>
            <a:off x="829235" y="1306249"/>
            <a:ext cx="10533529" cy="3970318"/>
          </a:xfrm>
          <a:prstGeom prst="rect">
            <a:avLst/>
          </a:prstGeom>
          <a:noFill/>
        </p:spPr>
        <p:txBody>
          <a:bodyPr wrap="square">
            <a:spAutoFit/>
          </a:bodyPr>
          <a:lstStyle/>
          <a:p>
            <a:pPr algn="l"/>
            <a:r>
              <a:rPr lang="en-US" sz="3600" b="1" i="0" dirty="0">
                <a:solidFill>
                  <a:srgbClr val="212121"/>
                </a:solidFill>
                <a:effectLst/>
                <a:latin typeface="Roboto" panose="02000000000000000000" pitchFamily="2" charset="0"/>
              </a:rPr>
              <a:t>Timeline</a:t>
            </a:r>
            <a:endParaRPr lang="en-US" sz="3600" b="0" i="0" dirty="0">
              <a:solidFill>
                <a:srgbClr val="212121"/>
              </a:solidFill>
              <a:effectLst/>
              <a:latin typeface="Roboto" panose="02000000000000000000" pitchFamily="2" charset="0"/>
            </a:endParaRPr>
          </a:p>
          <a:p>
            <a:pPr algn="l"/>
            <a:r>
              <a:rPr lang="en-US" sz="3600" b="0" i="1" dirty="0">
                <a:solidFill>
                  <a:srgbClr val="212121"/>
                </a:solidFill>
                <a:effectLst/>
                <a:latin typeface="Roboto" panose="02000000000000000000" pitchFamily="2" charset="0"/>
              </a:rPr>
              <a:t>Timelines are subject to change. Always use the due date listed in the current Call for Proposals</a:t>
            </a:r>
            <a:r>
              <a:rPr lang="en-US" sz="3600" b="0" i="0" dirty="0">
                <a:solidFill>
                  <a:srgbClr val="212121"/>
                </a:solidFill>
                <a:effectLst/>
                <a:latin typeface="Roboto" panose="02000000000000000000" pitchFamily="2" charset="0"/>
              </a:rPr>
              <a:t>.</a:t>
            </a:r>
          </a:p>
          <a:p>
            <a:pPr algn="l">
              <a:buFont typeface="Arial" panose="020B0604020202020204" pitchFamily="34" charset="0"/>
              <a:buChar char="•"/>
            </a:pPr>
            <a:r>
              <a:rPr lang="en-US" sz="3600" b="0" i="0" dirty="0">
                <a:solidFill>
                  <a:srgbClr val="212121"/>
                </a:solidFill>
                <a:effectLst/>
                <a:latin typeface="Roboto" panose="02000000000000000000" pitchFamily="2" charset="0"/>
              </a:rPr>
              <a:t>Mid August – Call for Proposals Released</a:t>
            </a:r>
          </a:p>
          <a:p>
            <a:pPr algn="l">
              <a:buFont typeface="Arial" panose="020B0604020202020204" pitchFamily="34" charset="0"/>
              <a:buChar char="•"/>
            </a:pPr>
            <a:r>
              <a:rPr lang="en-US" sz="3600" b="0" i="0" dirty="0">
                <a:solidFill>
                  <a:srgbClr val="212121"/>
                </a:solidFill>
                <a:effectLst/>
                <a:latin typeface="Roboto" panose="02000000000000000000" pitchFamily="2" charset="0"/>
              </a:rPr>
              <a:t>Early December – Proposals Due</a:t>
            </a:r>
          </a:p>
          <a:p>
            <a:pPr algn="l">
              <a:buFont typeface="Arial" panose="020B0604020202020204" pitchFamily="34" charset="0"/>
              <a:buChar char="•"/>
            </a:pPr>
            <a:r>
              <a:rPr lang="en-US" sz="3600" b="0" i="0" dirty="0">
                <a:solidFill>
                  <a:srgbClr val="212121"/>
                </a:solidFill>
                <a:effectLst/>
                <a:latin typeface="Roboto" panose="02000000000000000000" pitchFamily="2" charset="0"/>
              </a:rPr>
              <a:t>February – Funding Decisions are Made</a:t>
            </a:r>
          </a:p>
          <a:p>
            <a:pPr algn="l">
              <a:buFont typeface="Arial" panose="020B0604020202020204" pitchFamily="34" charset="0"/>
              <a:buChar char="•"/>
            </a:pPr>
            <a:r>
              <a:rPr lang="en-US" sz="3600" b="0" i="0" dirty="0">
                <a:solidFill>
                  <a:srgbClr val="212121"/>
                </a:solidFill>
                <a:effectLst/>
                <a:latin typeface="Roboto" panose="02000000000000000000" pitchFamily="2" charset="0"/>
              </a:rPr>
              <a:t>Spring – Funds Available to Recipients</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39</a:t>
            </a:fld>
            <a:endParaRPr lang="en-US" dirty="0"/>
          </a:p>
        </p:txBody>
      </p:sp>
    </p:spTree>
    <p:extLst>
      <p:ext uri="{BB962C8B-B14F-4D97-AF65-F5344CB8AC3E}">
        <p14:creationId xmlns:p14="http://schemas.microsoft.com/office/powerpoint/2010/main" val="2601103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1043554" y="331855"/>
            <a:ext cx="9234309" cy="512448"/>
          </a:xfrm>
        </p:spPr>
        <p:txBody>
          <a:bodyPr/>
          <a:lstStyle/>
          <a:p>
            <a:r>
              <a:rPr lang="en-US" dirty="0"/>
              <a:t>Learning Objectives</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a:t>
            </a:fld>
            <a:endParaRPr lang="en-US" dirty="0"/>
          </a:p>
        </p:txBody>
      </p:sp>
      <p:sp>
        <p:nvSpPr>
          <p:cNvPr id="3" name="TextBox 2">
            <a:extLst>
              <a:ext uri="{FF2B5EF4-FFF2-40B4-BE49-F238E27FC236}">
                <a16:creationId xmlns:a16="http://schemas.microsoft.com/office/drawing/2014/main" id="{CC38AC4D-940A-484F-B9C2-1B202A637A71}"/>
              </a:ext>
            </a:extLst>
          </p:cNvPr>
          <p:cNvSpPr txBox="1"/>
          <p:nvPr/>
        </p:nvSpPr>
        <p:spPr>
          <a:xfrm>
            <a:off x="533788" y="993965"/>
            <a:ext cx="11410562" cy="4832092"/>
          </a:xfrm>
          <a:prstGeom prst="rect">
            <a:avLst/>
          </a:prstGeom>
          <a:noFill/>
        </p:spPr>
        <p:txBody>
          <a:bodyPr wrap="square" rtlCol="0">
            <a:spAutoFit/>
          </a:bodyPr>
          <a:lstStyle/>
          <a:p>
            <a:r>
              <a:rPr lang="en-US" sz="2800" dirty="0"/>
              <a:t>Learn opportunities to be involved with SARE and general grant proposal resources </a:t>
            </a:r>
          </a:p>
          <a:p>
            <a:endParaRPr lang="en-US" sz="2800" dirty="0"/>
          </a:p>
          <a:p>
            <a:r>
              <a:rPr lang="en-US" sz="2800" dirty="0"/>
              <a:t>Learn about Michael Fields Institute </a:t>
            </a:r>
          </a:p>
          <a:p>
            <a:endParaRPr lang="en-US" sz="2800" dirty="0"/>
          </a:p>
          <a:p>
            <a:r>
              <a:rPr lang="en-US" sz="2800" dirty="0"/>
              <a:t>Learn about starting with the end in mind (logic models)</a:t>
            </a:r>
          </a:p>
          <a:p>
            <a:endParaRPr lang="en-US" sz="2800" dirty="0"/>
          </a:p>
          <a:p>
            <a:r>
              <a:rPr lang="en-US" sz="2800" dirty="0"/>
              <a:t>Learn about SARE grants in detail</a:t>
            </a:r>
          </a:p>
          <a:p>
            <a:endParaRPr lang="en-US" sz="2800" dirty="0"/>
          </a:p>
          <a:p>
            <a:r>
              <a:rPr lang="en-US" sz="2800" dirty="0"/>
              <a:t>Learn about specific SARE grants awarded with veterans or disability in the search term</a:t>
            </a:r>
          </a:p>
        </p:txBody>
      </p:sp>
    </p:spTree>
    <p:extLst>
      <p:ext uri="{BB962C8B-B14F-4D97-AF65-F5344CB8AC3E}">
        <p14:creationId xmlns:p14="http://schemas.microsoft.com/office/powerpoint/2010/main" val="3692187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Grants requests for proposals come up throughout the year</a:t>
            </a:r>
          </a:p>
        </p:txBody>
      </p:sp>
      <p:pic>
        <p:nvPicPr>
          <p:cNvPr id="3" name="Picture 2" descr="Screen shot of the grants that come up throughout the year, including farmer rancher grant, youth educator, research and education grant and graduate student grant.">
            <a:extLst>
              <a:ext uri="{FF2B5EF4-FFF2-40B4-BE49-F238E27FC236}">
                <a16:creationId xmlns:a16="http://schemas.microsoft.com/office/drawing/2014/main" id="{050CCC23-E8FB-4F7F-B1DD-21FAFB2ABEC7}"/>
              </a:ext>
            </a:extLst>
          </p:cNvPr>
          <p:cNvPicPr>
            <a:picLocks noChangeAspect="1"/>
          </p:cNvPicPr>
          <p:nvPr/>
        </p:nvPicPr>
        <p:blipFill>
          <a:blip r:embed="rId3"/>
          <a:srcRect/>
          <a:stretch/>
        </p:blipFill>
        <p:spPr>
          <a:xfrm>
            <a:off x="1818811" y="1093694"/>
            <a:ext cx="8554377" cy="4384037"/>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40</a:t>
            </a:fld>
            <a:endParaRPr lang="en-US" dirty="0"/>
          </a:p>
        </p:txBody>
      </p:sp>
    </p:spTree>
    <p:extLst>
      <p:ext uri="{BB962C8B-B14F-4D97-AF65-F5344CB8AC3E}">
        <p14:creationId xmlns:p14="http://schemas.microsoft.com/office/powerpoint/2010/main" val="793692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Farmer/Rancher Grant – Sample Call for Proposal</a:t>
            </a:r>
          </a:p>
        </p:txBody>
      </p:sp>
      <p:pic>
        <p:nvPicPr>
          <p:cNvPr id="7" name="Picture 6" descr="Screen shot of the call for proposal example for the farmer rancher grant. You can read through this to learn the general sense, but it may change when the 2023 call comes out. ">
            <a:extLst>
              <a:ext uri="{FF2B5EF4-FFF2-40B4-BE49-F238E27FC236}">
                <a16:creationId xmlns:a16="http://schemas.microsoft.com/office/drawing/2014/main" id="{78D8DF40-A2F1-F03B-C458-BC9E080FD649}"/>
              </a:ext>
            </a:extLst>
          </p:cNvPr>
          <p:cNvPicPr>
            <a:picLocks noChangeAspect="1"/>
          </p:cNvPicPr>
          <p:nvPr/>
        </p:nvPicPr>
        <p:blipFill>
          <a:blip r:embed="rId3"/>
          <a:srcRect/>
          <a:stretch/>
        </p:blipFill>
        <p:spPr>
          <a:xfrm>
            <a:off x="1585556" y="1173778"/>
            <a:ext cx="9020888" cy="4510444"/>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41</a:t>
            </a:fld>
            <a:endParaRPr lang="en-US" dirty="0"/>
          </a:p>
        </p:txBody>
      </p:sp>
    </p:spTree>
    <p:extLst>
      <p:ext uri="{BB962C8B-B14F-4D97-AF65-F5344CB8AC3E}">
        <p14:creationId xmlns:p14="http://schemas.microsoft.com/office/powerpoint/2010/main" val="955117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Farmer/Rancher Grant – Eligibility</a:t>
            </a:r>
          </a:p>
        </p:txBody>
      </p:sp>
      <p:sp>
        <p:nvSpPr>
          <p:cNvPr id="12" name="TextBox 11">
            <a:extLst>
              <a:ext uri="{FF2B5EF4-FFF2-40B4-BE49-F238E27FC236}">
                <a16:creationId xmlns:a16="http://schemas.microsoft.com/office/drawing/2014/main" id="{C71CDF40-CC09-C89D-1538-5CD6E87BE44A}"/>
              </a:ext>
            </a:extLst>
          </p:cNvPr>
          <p:cNvSpPr txBox="1"/>
          <p:nvPr/>
        </p:nvSpPr>
        <p:spPr>
          <a:xfrm>
            <a:off x="1297969" y="1228397"/>
            <a:ext cx="9596061" cy="4401205"/>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4000" dirty="0">
                <a:effectLst/>
                <a:latin typeface="Times New Roman" panose="02020603050405020304" pitchFamily="18" charset="0"/>
                <a:ea typeface="Times New Roman" panose="02020603050405020304" pitchFamily="18" charset="0"/>
              </a:rPr>
              <a:t>A farmer/rancher is someone who raises crops or livestock, especially as a business.</a:t>
            </a:r>
          </a:p>
          <a:p>
            <a:pPr marR="0" lvl="0">
              <a:spcBef>
                <a:spcPts val="0"/>
              </a:spcBef>
              <a:spcAft>
                <a:spcPts val="0"/>
              </a:spcAft>
            </a:pPr>
            <a:endParaRPr lang="en-US" sz="4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4000" dirty="0">
                <a:effectLst/>
                <a:latin typeface="Times New Roman" panose="02020603050405020304" pitchFamily="18" charset="0"/>
                <a:ea typeface="Times New Roman" panose="02020603050405020304" pitchFamily="18" charset="0"/>
              </a:rPr>
              <a:t>Applicants may be just beginning the transition to a more sustainable operation or may already be using sustainable practices and want to try more.</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42</a:t>
            </a:fld>
            <a:endParaRPr lang="en-US" dirty="0"/>
          </a:p>
        </p:txBody>
      </p:sp>
    </p:spTree>
    <p:extLst>
      <p:ext uri="{BB962C8B-B14F-4D97-AF65-F5344CB8AC3E}">
        <p14:creationId xmlns:p14="http://schemas.microsoft.com/office/powerpoint/2010/main" val="151797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Strong Commitment to Diversity</a:t>
            </a:r>
          </a:p>
        </p:txBody>
      </p:sp>
      <p:sp>
        <p:nvSpPr>
          <p:cNvPr id="7" name="TextBox 6">
            <a:extLst>
              <a:ext uri="{FF2B5EF4-FFF2-40B4-BE49-F238E27FC236}">
                <a16:creationId xmlns:a16="http://schemas.microsoft.com/office/drawing/2014/main" id="{A320EB5D-C4B6-4370-A0DC-6CFB743831D1}"/>
              </a:ext>
            </a:extLst>
          </p:cNvPr>
          <p:cNvSpPr txBox="1"/>
          <p:nvPr/>
        </p:nvSpPr>
        <p:spPr>
          <a:xfrm>
            <a:off x="2353931" y="1351508"/>
            <a:ext cx="7484138" cy="4154984"/>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2400" b="1" dirty="0">
                <a:effectLst/>
                <a:latin typeface="Times New Roman" panose="02020603050405020304" pitchFamily="18" charset="0"/>
                <a:ea typeface="Times New Roman" panose="02020603050405020304" pitchFamily="18" charset="0"/>
              </a:rPr>
              <a:t>We have a strong commitment to diversity.  </a:t>
            </a:r>
            <a:r>
              <a:rPr lang="en-US" sz="2400" dirty="0">
                <a:effectLst/>
                <a:latin typeface="Times New Roman" panose="02020603050405020304" pitchFamily="18" charset="0"/>
                <a:ea typeface="Times New Roman" panose="02020603050405020304" pitchFamily="18" charset="0"/>
              </a:rPr>
              <a:t>Proposals that involve farmers, ranchers, or youth from historically-underserved* populations are encouraged. </a:t>
            </a:r>
            <a:r>
              <a:rPr lang="en-US" sz="2400" i="1" dirty="0">
                <a:solidFill>
                  <a:srgbClr val="000000"/>
                </a:solidFill>
                <a:effectLst/>
                <a:latin typeface="Times New Roman" panose="02020603050405020304" pitchFamily="18" charset="0"/>
                <a:ea typeface="Times New Roman" panose="02020603050405020304" pitchFamily="18" charset="0"/>
              </a:rPr>
              <a:t>*USDA defines historically-underserved audiences to include socially-disadvantaged producers, limited-resource producers, beginning farmers/ranchers, and veterans. They further define socially-disadvantaged farmers and ranchers as belonging to the following groups: American Indians or Alaskan Natives, Asians, Blacks or African Americans, Native Hawaiians or other Pacific Islanders, Hispanics, and women.</a:t>
            </a:r>
            <a:endParaRPr lang="en-US" sz="2400" dirty="0">
              <a:effectLst/>
              <a:latin typeface="Times New Roman" panose="02020603050405020304" pitchFamily="18" charset="0"/>
              <a:ea typeface="Times New Roman" panose="02020603050405020304" pitchFamily="18" charset="0"/>
            </a:endParaRP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43</a:t>
            </a:fld>
            <a:endParaRPr lang="en-US" dirty="0"/>
          </a:p>
        </p:txBody>
      </p:sp>
    </p:spTree>
    <p:extLst>
      <p:ext uri="{BB962C8B-B14F-4D97-AF65-F5344CB8AC3E}">
        <p14:creationId xmlns:p14="http://schemas.microsoft.com/office/powerpoint/2010/main" val="4174315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Farmer/Rancher Grant – Successful Proposals</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44</a:t>
            </a:fld>
            <a:endParaRPr lang="en-US" dirty="0"/>
          </a:p>
        </p:txBody>
      </p:sp>
      <p:sp>
        <p:nvSpPr>
          <p:cNvPr id="10" name="TextBox 9">
            <a:extLst>
              <a:ext uri="{FF2B5EF4-FFF2-40B4-BE49-F238E27FC236}">
                <a16:creationId xmlns:a16="http://schemas.microsoft.com/office/drawing/2014/main" id="{7AB5F1F2-D941-9CFE-7583-4959AE20C475}"/>
              </a:ext>
            </a:extLst>
          </p:cNvPr>
          <p:cNvSpPr txBox="1"/>
          <p:nvPr/>
        </p:nvSpPr>
        <p:spPr>
          <a:xfrm>
            <a:off x="210474" y="1107125"/>
            <a:ext cx="11871935" cy="4893647"/>
          </a:xfrm>
          <a:prstGeom prst="rect">
            <a:avLst/>
          </a:prstGeom>
          <a:noFill/>
        </p:spPr>
        <p:txBody>
          <a:bodyPr wrap="square">
            <a:spAutoFit/>
          </a:bodyPr>
          <a:lstStyle/>
          <a:p>
            <a:pPr marL="0" marR="0">
              <a:spcBef>
                <a:spcPts val="0"/>
              </a:spcBef>
              <a:spcAft>
                <a:spcPts val="0"/>
              </a:spcAft>
            </a:pPr>
            <a:r>
              <a:rPr lang="en-US" sz="2400" b="1" dirty="0">
                <a:effectLst/>
                <a:latin typeface="Times New Roman" panose="02020603050405020304" pitchFamily="18" charset="0"/>
                <a:ea typeface="Times New Roman" panose="02020603050405020304" pitchFamily="18" charset="0"/>
              </a:rPr>
              <a:t>1. Clearly define a problem and propose a solution</a:t>
            </a:r>
            <a:r>
              <a:rPr lang="en-US" sz="2400" dirty="0">
                <a:effectLst/>
                <a:latin typeface="Times New Roman" panose="02020603050405020304" pitchFamily="18" charset="0"/>
                <a:ea typeface="Times New Roman" panose="02020603050405020304" pitchFamily="18" charset="0"/>
              </a:rPr>
              <a:t> that will work for other farmers and ranchers, and that fits the amount of funding and time frame available for the grant project.</a:t>
            </a:r>
          </a:p>
          <a:p>
            <a:pPr marL="0" marR="0">
              <a:spcBef>
                <a:spcPts val="0"/>
              </a:spcBef>
              <a:spcAft>
                <a:spcPts val="0"/>
              </a:spcAft>
            </a:pPr>
            <a:r>
              <a:rPr lang="en-US" sz="2400" b="1" dirty="0">
                <a:effectLst/>
                <a:latin typeface="Times New Roman" panose="02020603050405020304" pitchFamily="18" charset="0"/>
                <a:ea typeface="Times New Roman" panose="02020603050405020304" pitchFamily="18" charset="0"/>
              </a:rPr>
              <a:t>2. Involve</a:t>
            </a:r>
            <a:r>
              <a:rPr lang="en-US" sz="2400" dirty="0">
                <a:effectLst/>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cooperators</a:t>
            </a:r>
            <a:r>
              <a:rPr lang="en-US" sz="2400" dirty="0">
                <a:effectLst/>
                <a:latin typeface="Times New Roman" panose="02020603050405020304" pitchFamily="18" charset="0"/>
                <a:ea typeface="Times New Roman" panose="02020603050405020304" pitchFamily="18" charset="0"/>
              </a:rPr>
              <a:t> who assist with project planning and measuring and sharing project results. Cooperators may include Extension educators; staff of local, state, or regional non-profit groups, local conservation districts, the Natural Resources Conservation Service (NRCS); or others. </a:t>
            </a:r>
          </a:p>
          <a:p>
            <a:pPr marL="0" marR="0">
              <a:spcBef>
                <a:spcPts val="0"/>
              </a:spcBef>
              <a:spcAft>
                <a:spcPts val="0"/>
              </a:spcAft>
            </a:pPr>
            <a:r>
              <a:rPr lang="en-US" sz="2400" b="1" dirty="0">
                <a:effectLst/>
                <a:latin typeface="Times New Roman" panose="02020603050405020304" pitchFamily="18" charset="0"/>
                <a:ea typeface="Times New Roman" panose="02020603050405020304" pitchFamily="18" charset="0"/>
              </a:rPr>
              <a:t>3.</a:t>
            </a:r>
            <a:r>
              <a:rPr lang="en-US" sz="2400" dirty="0">
                <a:effectLst/>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Have a plan to measure </a:t>
            </a:r>
            <a:r>
              <a:rPr lang="en-US" sz="2400" dirty="0">
                <a:effectLst/>
                <a:latin typeface="Times New Roman" panose="02020603050405020304" pitchFamily="18" charset="0"/>
                <a:ea typeface="Times New Roman" panose="02020603050405020304" pitchFamily="18" charset="0"/>
              </a:rPr>
              <a:t>and document project results throughout the project.</a:t>
            </a:r>
          </a:p>
          <a:p>
            <a:r>
              <a:rPr lang="en-US" sz="2400" dirty="0">
                <a:latin typeface="Times New Roman" panose="02020603050405020304" pitchFamily="18" charset="0"/>
              </a:rPr>
              <a:t>4. </a:t>
            </a:r>
            <a:r>
              <a:rPr lang="en-US" sz="2400" b="1" dirty="0">
                <a:latin typeface="Times New Roman" panose="02020603050405020304" pitchFamily="18" charset="0"/>
              </a:rPr>
              <a:t>Emphasize outreach </a:t>
            </a:r>
            <a:r>
              <a:rPr lang="en-US" sz="2400" dirty="0">
                <a:latin typeface="Times New Roman" panose="02020603050405020304" pitchFamily="18" charset="0"/>
              </a:rPr>
              <a:t>such as field days, workshops, publications, social media, </a:t>
            </a:r>
          </a:p>
          <a:p>
            <a:r>
              <a:rPr lang="en-US" sz="2400" dirty="0">
                <a:latin typeface="Times New Roman" panose="02020603050405020304" pitchFamily="18" charset="0"/>
              </a:rPr>
              <a:t>videos, websites.</a:t>
            </a:r>
          </a:p>
          <a:p>
            <a:r>
              <a:rPr lang="en-US" sz="2400" dirty="0">
                <a:latin typeface="Times New Roman" panose="02020603050405020304" pitchFamily="18" charset="0"/>
              </a:rPr>
              <a:t>5</a:t>
            </a:r>
            <a:r>
              <a:rPr lang="x-none" sz="2400" dirty="0">
                <a:latin typeface="Times New Roman" panose="02020603050405020304" pitchFamily="18" charset="0"/>
              </a:rPr>
              <a:t>. </a:t>
            </a:r>
            <a:r>
              <a:rPr lang="x-none" sz="2400" b="1" dirty="0">
                <a:latin typeface="Times New Roman" panose="02020603050405020304" pitchFamily="18" charset="0"/>
              </a:rPr>
              <a:t>Demonstrate a </a:t>
            </a:r>
            <a:r>
              <a:rPr lang="en-US" sz="2400" b="1" dirty="0">
                <a:latin typeface="Times New Roman" panose="02020603050405020304" pitchFamily="18" charset="0"/>
              </a:rPr>
              <a:t>good fit with </a:t>
            </a:r>
            <a:r>
              <a:rPr lang="x-none" sz="2400" b="1" dirty="0">
                <a:latin typeface="Times New Roman" panose="02020603050405020304" pitchFamily="18" charset="0"/>
              </a:rPr>
              <a:t>SARE’s</a:t>
            </a:r>
            <a:r>
              <a:rPr lang="en-US" sz="2400" b="1" dirty="0">
                <a:latin typeface="Times New Roman" panose="02020603050405020304" pitchFamily="18" charset="0"/>
              </a:rPr>
              <a:t> mission </a:t>
            </a:r>
            <a:r>
              <a:rPr lang="en-US" sz="2400" dirty="0">
                <a:latin typeface="Times New Roman" panose="02020603050405020304" pitchFamily="18" charset="0"/>
              </a:rPr>
              <a:t>by explaining how your project will benefit other farmers and ranchers economically, ecologically, and socially.   </a:t>
            </a:r>
          </a:p>
          <a:p>
            <a:r>
              <a:rPr lang="en-US" sz="2400" dirty="0">
                <a:latin typeface="Times New Roman" panose="02020603050405020304" pitchFamily="18" charset="0"/>
              </a:rPr>
              <a:t>6. </a:t>
            </a:r>
            <a:r>
              <a:rPr lang="en-US" sz="2400" b="1" dirty="0">
                <a:latin typeface="Times New Roman" panose="02020603050405020304" pitchFamily="18" charset="0"/>
              </a:rPr>
              <a:t>Address reviewer concerns </a:t>
            </a:r>
            <a:r>
              <a:rPr lang="en-US" sz="2400" dirty="0">
                <a:latin typeface="Times New Roman" panose="02020603050405020304" pitchFamily="18" charset="0"/>
              </a:rPr>
              <a:t>and explain revisions for proposals that are being resubmitted. </a:t>
            </a:r>
          </a:p>
          <a:p>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1549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Farmer/Rancher Grant – Budget categories</a:t>
            </a:r>
          </a:p>
        </p:txBody>
      </p:sp>
      <p:pic>
        <p:nvPicPr>
          <p:cNvPr id="4" name="Picture 3" descr="Screen shot of the budget categories possible for SARE grants, salaries and fringe for personnel. Non personnel expenses include supplies, travel, publications other equipment and other direct costs. ">
            <a:extLst>
              <a:ext uri="{FF2B5EF4-FFF2-40B4-BE49-F238E27FC236}">
                <a16:creationId xmlns:a16="http://schemas.microsoft.com/office/drawing/2014/main" id="{D17B8F85-F369-4422-94CB-91FBAA4252BF}"/>
              </a:ext>
            </a:extLst>
          </p:cNvPr>
          <p:cNvPicPr>
            <a:picLocks noChangeAspect="1"/>
          </p:cNvPicPr>
          <p:nvPr/>
        </p:nvPicPr>
        <p:blipFill>
          <a:blip r:embed="rId3"/>
          <a:stretch>
            <a:fillRect/>
          </a:stretch>
        </p:blipFill>
        <p:spPr>
          <a:xfrm>
            <a:off x="4853943" y="1102215"/>
            <a:ext cx="4152900" cy="4962525"/>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45</a:t>
            </a:fld>
            <a:endParaRPr lang="en-US" dirty="0"/>
          </a:p>
        </p:txBody>
      </p:sp>
    </p:spTree>
    <p:extLst>
      <p:ext uri="{BB962C8B-B14F-4D97-AF65-F5344CB8AC3E}">
        <p14:creationId xmlns:p14="http://schemas.microsoft.com/office/powerpoint/2010/main" val="1141976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Grants using Disability in the search term </a:t>
            </a:r>
          </a:p>
        </p:txBody>
      </p:sp>
      <p:pic>
        <p:nvPicPr>
          <p:cNvPr id="7" name="Picture 6" descr="Searching SARE project results with the word disability to see what others have done in this space. ">
            <a:extLst>
              <a:ext uri="{FF2B5EF4-FFF2-40B4-BE49-F238E27FC236}">
                <a16:creationId xmlns:a16="http://schemas.microsoft.com/office/drawing/2014/main" id="{4575EBE1-F56E-4DBE-A5F1-32EE50B13855}"/>
              </a:ext>
            </a:extLst>
          </p:cNvPr>
          <p:cNvPicPr>
            <a:picLocks noChangeAspect="1"/>
          </p:cNvPicPr>
          <p:nvPr/>
        </p:nvPicPr>
        <p:blipFill rotWithShape="1">
          <a:blip r:embed="rId3"/>
          <a:srcRect b="60364"/>
          <a:stretch/>
        </p:blipFill>
        <p:spPr>
          <a:xfrm>
            <a:off x="2886293" y="929869"/>
            <a:ext cx="7079640" cy="4998262"/>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46</a:t>
            </a:fld>
            <a:endParaRPr lang="en-US" dirty="0"/>
          </a:p>
        </p:txBody>
      </p:sp>
    </p:spTree>
    <p:extLst>
      <p:ext uri="{BB962C8B-B14F-4D97-AF65-F5344CB8AC3E}">
        <p14:creationId xmlns:p14="http://schemas.microsoft.com/office/powerpoint/2010/main" val="2851962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Awarded SARE grants using disability in the search term </a:t>
            </a:r>
          </a:p>
        </p:txBody>
      </p:sp>
      <p:pic>
        <p:nvPicPr>
          <p:cNvPr id="7" name="Picture 6" descr="There have been 17 grants awarded since 1988 with disability as a key term. There may be more searches that would be more detailed to learn what others have studied and worked on.">
            <a:extLst>
              <a:ext uri="{FF2B5EF4-FFF2-40B4-BE49-F238E27FC236}">
                <a16:creationId xmlns:a16="http://schemas.microsoft.com/office/drawing/2014/main" id="{4575EBE1-F56E-4DBE-A5F1-32EE50B13855}"/>
              </a:ext>
            </a:extLst>
          </p:cNvPr>
          <p:cNvPicPr>
            <a:picLocks noChangeAspect="1"/>
          </p:cNvPicPr>
          <p:nvPr/>
        </p:nvPicPr>
        <p:blipFill rotWithShape="1">
          <a:blip r:embed="rId3"/>
          <a:srcRect t="39183" b="26591"/>
          <a:stretch/>
        </p:blipFill>
        <p:spPr>
          <a:xfrm>
            <a:off x="2188746" y="1291975"/>
            <a:ext cx="7487471" cy="4564551"/>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47</a:t>
            </a:fld>
            <a:endParaRPr lang="en-US" dirty="0"/>
          </a:p>
        </p:txBody>
      </p:sp>
    </p:spTree>
    <p:extLst>
      <p:ext uri="{BB962C8B-B14F-4D97-AF65-F5344CB8AC3E}">
        <p14:creationId xmlns:p14="http://schemas.microsoft.com/office/powerpoint/2010/main" val="1054042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331855"/>
            <a:ext cx="11423045" cy="443198"/>
          </a:xfrm>
        </p:spPr>
        <p:txBody>
          <a:bodyPr/>
          <a:lstStyle/>
          <a:p>
            <a:r>
              <a:rPr lang="en-US" sz="3200" dirty="0"/>
              <a:t>Improve the safety and health of women farmers by adapting farm tools and equipment</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48</a:t>
            </a:fld>
            <a:endParaRPr lang="en-US" dirty="0"/>
          </a:p>
        </p:txBody>
      </p:sp>
      <p:pic>
        <p:nvPicPr>
          <p:cNvPr id="4" name="Picture 3" descr="Screen shot of a research and education grant worth almost $250,000 to Improve the safety and health of women farmers by adapting farm tools and equipment in Missouri. I was just recently awarded so it is just the abstract and no reports yet. Every year reports and or deliverables will be added.">
            <a:extLst>
              <a:ext uri="{FF2B5EF4-FFF2-40B4-BE49-F238E27FC236}">
                <a16:creationId xmlns:a16="http://schemas.microsoft.com/office/drawing/2014/main" id="{0721CB7E-0F21-483A-8CF3-DE0076E2FFB2}"/>
              </a:ext>
            </a:extLst>
          </p:cNvPr>
          <p:cNvPicPr>
            <a:picLocks noChangeAspect="1"/>
          </p:cNvPicPr>
          <p:nvPr/>
        </p:nvPicPr>
        <p:blipFill rotWithShape="1">
          <a:blip r:embed="rId3"/>
          <a:srcRect t="15772" b="58503"/>
          <a:stretch/>
        </p:blipFill>
        <p:spPr>
          <a:xfrm>
            <a:off x="577122" y="1212350"/>
            <a:ext cx="11037755" cy="4685015"/>
          </a:xfrm>
          <a:prstGeom prst="rect">
            <a:avLst/>
          </a:prstGeom>
        </p:spPr>
      </p:pic>
    </p:spTree>
    <p:extLst>
      <p:ext uri="{BB962C8B-B14F-4D97-AF65-F5344CB8AC3E}">
        <p14:creationId xmlns:p14="http://schemas.microsoft.com/office/powerpoint/2010/main" val="3482975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Awarded SARE grants using Veteran in the search term </a:t>
            </a:r>
          </a:p>
        </p:txBody>
      </p:sp>
      <p:pic>
        <p:nvPicPr>
          <p:cNvPr id="4" name="Picture 3" descr="Searching SARE project results with the word veteran to see what others have done in this space. 97 projects found. ">
            <a:extLst>
              <a:ext uri="{FF2B5EF4-FFF2-40B4-BE49-F238E27FC236}">
                <a16:creationId xmlns:a16="http://schemas.microsoft.com/office/drawing/2014/main" id="{6C590CEC-681F-4A50-B47B-AA043E330F46}"/>
              </a:ext>
            </a:extLst>
          </p:cNvPr>
          <p:cNvPicPr>
            <a:picLocks noChangeAspect="1"/>
          </p:cNvPicPr>
          <p:nvPr/>
        </p:nvPicPr>
        <p:blipFill rotWithShape="1">
          <a:blip r:embed="rId3"/>
          <a:srcRect t="10637" b="57753"/>
          <a:stretch/>
        </p:blipFill>
        <p:spPr>
          <a:xfrm>
            <a:off x="2182237" y="1091285"/>
            <a:ext cx="7827525" cy="4675430"/>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49</a:t>
            </a:fld>
            <a:endParaRPr lang="en-US" dirty="0"/>
          </a:p>
        </p:txBody>
      </p:sp>
    </p:spTree>
    <p:extLst>
      <p:ext uri="{BB962C8B-B14F-4D97-AF65-F5344CB8AC3E}">
        <p14:creationId xmlns:p14="http://schemas.microsoft.com/office/powerpoint/2010/main" val="4289003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1043554" y="331855"/>
            <a:ext cx="9234309" cy="512448"/>
          </a:xfrm>
        </p:spPr>
        <p:txBody>
          <a:bodyPr/>
          <a:lstStyle/>
          <a:p>
            <a:r>
              <a:rPr lang="en-US" dirty="0"/>
              <a:t>A grant proposal is like any project</a:t>
            </a:r>
          </a:p>
        </p:txBody>
      </p:sp>
      <p:pic>
        <p:nvPicPr>
          <p:cNvPr id="11" name="Picture 10" descr="4 group members working on a project together">
            <a:extLst>
              <a:ext uri="{FF2B5EF4-FFF2-40B4-BE49-F238E27FC236}">
                <a16:creationId xmlns:a16="http://schemas.microsoft.com/office/drawing/2014/main" id="{9E28896F-0827-4436-A453-3BFD2AA7E066}"/>
              </a:ext>
            </a:extLst>
          </p:cNvPr>
          <p:cNvPicPr>
            <a:picLocks noChangeAspect="1"/>
          </p:cNvPicPr>
          <p:nvPr/>
        </p:nvPicPr>
        <p:blipFill>
          <a:blip r:embed="rId3"/>
          <a:stretch>
            <a:fillRect/>
          </a:stretch>
        </p:blipFill>
        <p:spPr>
          <a:xfrm>
            <a:off x="2165593" y="1248573"/>
            <a:ext cx="6990229" cy="4660153"/>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1902373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143272" y="331855"/>
            <a:ext cx="11332395" cy="365760"/>
          </a:xfrm>
        </p:spPr>
        <p:txBody>
          <a:bodyPr/>
          <a:lstStyle/>
          <a:p>
            <a:r>
              <a:rPr lang="en-US" sz="2400" dirty="0"/>
              <a:t>Strawberry and Raspberry Season Extension Using Low Tunnel, High Tunnel, and Day Neutral and Primocane Species</a:t>
            </a:r>
            <a:br>
              <a:rPr lang="en-US" sz="2400" b="1" i="0" dirty="0">
                <a:solidFill>
                  <a:srgbClr val="000000"/>
                </a:solidFill>
                <a:effectLst/>
                <a:latin typeface="Roboto" panose="02000000000000000000" pitchFamily="2" charset="0"/>
              </a:rPr>
            </a:br>
            <a:endParaRPr lang="en-US" sz="4400" dirty="0"/>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50</a:t>
            </a:fld>
            <a:endParaRPr lang="en-US" dirty="0"/>
          </a:p>
        </p:txBody>
      </p:sp>
      <p:pic>
        <p:nvPicPr>
          <p:cNvPr id="7" name="Picture 6" descr="Searching SARE project results with the word veteran to see what others have done in this space. Strawberry and Raspberry Season Extension Using Low Tunnel, High Tunnel, and Day Neutral and Primocane Species is a professional development grant from Maryland where Veterans are on the advisory board for this grant to train ag professionals in these practices.&#10;">
            <a:extLst>
              <a:ext uri="{FF2B5EF4-FFF2-40B4-BE49-F238E27FC236}">
                <a16:creationId xmlns:a16="http://schemas.microsoft.com/office/drawing/2014/main" id="{D11529B9-8307-41DF-85DA-3DD204D6071C}"/>
              </a:ext>
            </a:extLst>
          </p:cNvPr>
          <p:cNvPicPr>
            <a:picLocks noChangeAspect="1"/>
          </p:cNvPicPr>
          <p:nvPr/>
        </p:nvPicPr>
        <p:blipFill rotWithShape="1">
          <a:blip r:embed="rId3"/>
          <a:srcRect t="16895" b="62041"/>
          <a:stretch/>
        </p:blipFill>
        <p:spPr>
          <a:xfrm>
            <a:off x="380021" y="1177576"/>
            <a:ext cx="11535419" cy="4208002"/>
          </a:xfrm>
          <a:prstGeom prst="rect">
            <a:avLst/>
          </a:prstGeom>
        </p:spPr>
      </p:pic>
    </p:spTree>
    <p:extLst>
      <p:ext uri="{BB962C8B-B14F-4D97-AF65-F5344CB8AC3E}">
        <p14:creationId xmlns:p14="http://schemas.microsoft.com/office/powerpoint/2010/main" val="1563039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143272" y="331855"/>
            <a:ext cx="11332395" cy="941796"/>
          </a:xfrm>
        </p:spPr>
        <p:txBody>
          <a:bodyPr/>
          <a:lstStyle/>
          <a:p>
            <a:r>
              <a:rPr lang="en-US" sz="2400" dirty="0"/>
              <a:t>Strawberry and Raspberry Season Extension proposal details</a:t>
            </a:r>
            <a:br>
              <a:rPr lang="en-US" sz="2400" b="1" i="0" dirty="0">
                <a:solidFill>
                  <a:srgbClr val="000000"/>
                </a:solidFill>
                <a:effectLst/>
                <a:latin typeface="Roboto" panose="02000000000000000000" pitchFamily="2" charset="0"/>
              </a:rPr>
            </a:br>
            <a:endParaRPr lang="en-US" sz="4400" dirty="0"/>
          </a:p>
        </p:txBody>
      </p:sp>
      <p:pic>
        <p:nvPicPr>
          <p:cNvPr id="7" name="Picture 6" descr="More details of Strawberry and Raspberry Season Extension Using Low Tunnel, High Tunnel, and Day Neutral and Primocane Species is a professional development grant from Maryland where Veterans are on the advisory board for this grant to train ag professionals in these practices who will share what they learn with farmers.&#10;">
            <a:extLst>
              <a:ext uri="{FF2B5EF4-FFF2-40B4-BE49-F238E27FC236}">
                <a16:creationId xmlns:a16="http://schemas.microsoft.com/office/drawing/2014/main" id="{D11529B9-8307-41DF-85DA-3DD204D6071C}"/>
              </a:ext>
            </a:extLst>
          </p:cNvPr>
          <p:cNvPicPr>
            <a:picLocks noChangeAspect="1"/>
          </p:cNvPicPr>
          <p:nvPr/>
        </p:nvPicPr>
        <p:blipFill rotWithShape="1">
          <a:blip r:embed="rId3"/>
          <a:srcRect t="37405" b="28989"/>
          <a:stretch/>
        </p:blipFill>
        <p:spPr>
          <a:xfrm>
            <a:off x="2009227" y="1191801"/>
            <a:ext cx="8173545" cy="4756935"/>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51</a:t>
            </a:fld>
            <a:endParaRPr lang="en-US" dirty="0"/>
          </a:p>
        </p:txBody>
      </p:sp>
    </p:spTree>
    <p:extLst>
      <p:ext uri="{BB962C8B-B14F-4D97-AF65-F5344CB8AC3E}">
        <p14:creationId xmlns:p14="http://schemas.microsoft.com/office/powerpoint/2010/main" val="1633727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State coordinator you can call for specific questions</a:t>
            </a:r>
          </a:p>
        </p:txBody>
      </p:sp>
      <p:sp>
        <p:nvSpPr>
          <p:cNvPr id="3" name="TextBox 2">
            <a:extLst>
              <a:ext uri="{FF2B5EF4-FFF2-40B4-BE49-F238E27FC236}">
                <a16:creationId xmlns:a16="http://schemas.microsoft.com/office/drawing/2014/main" id="{C2CEDB9E-279C-4BDC-9F5C-D0F3D94C0EC3}"/>
              </a:ext>
            </a:extLst>
          </p:cNvPr>
          <p:cNvSpPr txBox="1"/>
          <p:nvPr/>
        </p:nvSpPr>
        <p:spPr>
          <a:xfrm>
            <a:off x="492730" y="2457962"/>
            <a:ext cx="2367011" cy="2246769"/>
          </a:xfrm>
          <a:prstGeom prst="rect">
            <a:avLst/>
          </a:prstGeom>
          <a:noFill/>
        </p:spPr>
        <p:txBody>
          <a:bodyPr wrap="square" rtlCol="0">
            <a:spAutoFit/>
          </a:bodyPr>
          <a:lstStyle/>
          <a:p>
            <a:pPr algn="ctr"/>
            <a:r>
              <a:rPr lang="en-US" sz="2800" dirty="0"/>
              <a:t>Lais McCartney</a:t>
            </a:r>
          </a:p>
          <a:p>
            <a:pPr algn="ctr"/>
            <a:r>
              <a:rPr lang="en-US" sz="2800" dirty="0"/>
              <a:t>317-919-2691 text is best before calling</a:t>
            </a:r>
          </a:p>
        </p:txBody>
      </p:sp>
      <p:pic>
        <p:nvPicPr>
          <p:cNvPr id="7" name="Picture 6" descr="Every state has a state coordinator.  You can find them on the wesbite.  You can call Lais' cell phone. Texting beforehand is best.  ">
            <a:extLst>
              <a:ext uri="{FF2B5EF4-FFF2-40B4-BE49-F238E27FC236}">
                <a16:creationId xmlns:a16="http://schemas.microsoft.com/office/drawing/2014/main" id="{3C857D7C-7DAF-4127-B4E3-BD3E11226742}"/>
              </a:ext>
            </a:extLst>
          </p:cNvPr>
          <p:cNvPicPr>
            <a:picLocks noChangeAspect="1"/>
          </p:cNvPicPr>
          <p:nvPr/>
        </p:nvPicPr>
        <p:blipFill>
          <a:blip r:embed="rId3"/>
          <a:stretch>
            <a:fillRect/>
          </a:stretch>
        </p:blipFill>
        <p:spPr>
          <a:xfrm>
            <a:off x="3442445" y="1579640"/>
            <a:ext cx="8319383" cy="4003415"/>
          </a:xfrm>
          <a:prstGeom prst="rect">
            <a:avLst/>
          </a:prstGeom>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52</a:t>
            </a:fld>
            <a:endParaRPr lang="en-US" dirty="0"/>
          </a:p>
        </p:txBody>
      </p:sp>
    </p:spTree>
    <p:extLst>
      <p:ext uri="{BB962C8B-B14F-4D97-AF65-F5344CB8AC3E}">
        <p14:creationId xmlns:p14="http://schemas.microsoft.com/office/powerpoint/2010/main" val="122594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492730" y="199880"/>
            <a:ext cx="11423045" cy="609398"/>
          </a:xfrm>
        </p:spPr>
        <p:txBody>
          <a:bodyPr/>
          <a:lstStyle/>
          <a:p>
            <a:r>
              <a:rPr lang="en-US" sz="4400" dirty="0"/>
              <a:t>Get feedback to improve for next time</a:t>
            </a:r>
          </a:p>
        </p:txBody>
      </p:sp>
      <p:sp>
        <p:nvSpPr>
          <p:cNvPr id="3" name="TextBox 2" descr="Understand the review process&#10;&#10;Writing grants is a skill that develops over time and practice, like any writing skill. Get feedback for the next time&#10;">
            <a:extLst>
              <a:ext uri="{FF2B5EF4-FFF2-40B4-BE49-F238E27FC236}">
                <a16:creationId xmlns:a16="http://schemas.microsoft.com/office/drawing/2014/main" id="{C2CEDB9E-279C-4BDC-9F5C-D0F3D94C0EC3}"/>
              </a:ext>
            </a:extLst>
          </p:cNvPr>
          <p:cNvSpPr txBox="1"/>
          <p:nvPr/>
        </p:nvSpPr>
        <p:spPr>
          <a:xfrm>
            <a:off x="492730" y="2305615"/>
            <a:ext cx="5603270" cy="2246769"/>
          </a:xfrm>
          <a:prstGeom prst="rect">
            <a:avLst/>
          </a:prstGeom>
          <a:noFill/>
        </p:spPr>
        <p:txBody>
          <a:bodyPr wrap="square" rtlCol="0">
            <a:spAutoFit/>
          </a:bodyPr>
          <a:lstStyle/>
          <a:p>
            <a:pPr algn="ctr"/>
            <a:r>
              <a:rPr lang="en-US" sz="2800" dirty="0"/>
              <a:t>Understand the review process</a:t>
            </a:r>
          </a:p>
          <a:p>
            <a:pPr algn="ctr"/>
            <a:endParaRPr lang="en-US" sz="2800" dirty="0"/>
          </a:p>
          <a:p>
            <a:pPr algn="ctr"/>
            <a:r>
              <a:rPr lang="en-US" sz="2800" dirty="0"/>
              <a:t>Writing grants is a skill that develops over time and practice, like any writing skill</a:t>
            </a:r>
          </a:p>
        </p:txBody>
      </p:sp>
      <p:pic>
        <p:nvPicPr>
          <p:cNvPr id="1026" name="Picture 2" descr="A cartoon person holding a pen and writing.">
            <a:extLst>
              <a:ext uri="{FF2B5EF4-FFF2-40B4-BE49-F238E27FC236}">
                <a16:creationId xmlns:a16="http://schemas.microsoft.com/office/drawing/2014/main" id="{F4B78A4E-AD1D-448D-A2D7-31F54F9EC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163" y="1904999"/>
            <a:ext cx="3619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53</a:t>
            </a:fld>
            <a:endParaRPr lang="en-US" dirty="0"/>
          </a:p>
        </p:txBody>
      </p:sp>
    </p:spTree>
    <p:extLst>
      <p:ext uri="{BB962C8B-B14F-4D97-AF65-F5344CB8AC3E}">
        <p14:creationId xmlns:p14="http://schemas.microsoft.com/office/powerpoint/2010/main" val="2805596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1043554" y="331855"/>
            <a:ext cx="9234309" cy="512448"/>
          </a:xfrm>
        </p:spPr>
        <p:txBody>
          <a:bodyPr/>
          <a:lstStyle/>
          <a:p>
            <a:r>
              <a:rPr lang="en-US" dirty="0"/>
              <a:t> Checking in on our Learning Objectives</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54</a:t>
            </a:fld>
            <a:endParaRPr lang="en-US" dirty="0"/>
          </a:p>
        </p:txBody>
      </p:sp>
      <p:sp>
        <p:nvSpPr>
          <p:cNvPr id="3" name="TextBox 2">
            <a:extLst>
              <a:ext uri="{FF2B5EF4-FFF2-40B4-BE49-F238E27FC236}">
                <a16:creationId xmlns:a16="http://schemas.microsoft.com/office/drawing/2014/main" id="{CC38AC4D-940A-484F-B9C2-1B202A637A71}"/>
              </a:ext>
            </a:extLst>
          </p:cNvPr>
          <p:cNvSpPr txBox="1"/>
          <p:nvPr/>
        </p:nvSpPr>
        <p:spPr>
          <a:xfrm>
            <a:off x="533788" y="993965"/>
            <a:ext cx="11410562" cy="4832092"/>
          </a:xfrm>
          <a:prstGeom prst="rect">
            <a:avLst/>
          </a:prstGeom>
          <a:noFill/>
        </p:spPr>
        <p:txBody>
          <a:bodyPr wrap="square" rtlCol="0">
            <a:spAutoFit/>
          </a:bodyPr>
          <a:lstStyle/>
          <a:p>
            <a:r>
              <a:rPr lang="en-US" sz="2800" dirty="0"/>
              <a:t>Learn opportunities to be involved with SARE and general grant proposal resources </a:t>
            </a:r>
          </a:p>
          <a:p>
            <a:endParaRPr lang="en-US" sz="2800" dirty="0"/>
          </a:p>
          <a:p>
            <a:r>
              <a:rPr lang="en-US" sz="2800" dirty="0"/>
              <a:t>Learn about Michael Fields Institute </a:t>
            </a:r>
          </a:p>
          <a:p>
            <a:endParaRPr lang="en-US" sz="2800" dirty="0"/>
          </a:p>
          <a:p>
            <a:r>
              <a:rPr lang="en-US" sz="2800" dirty="0"/>
              <a:t>Learn about starting with the end in mind (logic models)</a:t>
            </a:r>
          </a:p>
          <a:p>
            <a:endParaRPr lang="en-US" sz="2800" dirty="0"/>
          </a:p>
          <a:p>
            <a:r>
              <a:rPr lang="en-US" sz="2800" dirty="0"/>
              <a:t>Learn about SARE grants in detail</a:t>
            </a:r>
          </a:p>
          <a:p>
            <a:endParaRPr lang="en-US" sz="2800" dirty="0"/>
          </a:p>
          <a:p>
            <a:r>
              <a:rPr lang="en-US" sz="2800" dirty="0"/>
              <a:t>Learn about specific SARE grants awarded with veterans or disability in the search term</a:t>
            </a:r>
          </a:p>
        </p:txBody>
      </p:sp>
    </p:spTree>
    <p:extLst>
      <p:ext uri="{BB962C8B-B14F-4D97-AF65-F5344CB8AC3E}">
        <p14:creationId xmlns:p14="http://schemas.microsoft.com/office/powerpoint/2010/main" val="2399561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hoto Caption">
            <a:extLst>
              <a:ext uri="{FF2B5EF4-FFF2-40B4-BE49-F238E27FC236}">
                <a16:creationId xmlns:a16="http://schemas.microsoft.com/office/drawing/2014/main" id="{4CB3860C-DEA2-CF4C-B2AF-2713BED0B87E}"/>
              </a:ext>
            </a:extLst>
          </p:cNvPr>
          <p:cNvSpPr>
            <a:spLocks noGrp="1"/>
          </p:cNvSpPr>
          <p:nvPr>
            <p:ph type="ctrTitle"/>
          </p:nvPr>
        </p:nvSpPr>
        <p:spPr>
          <a:xfrm>
            <a:off x="1036449" y="304800"/>
            <a:ext cx="3564215" cy="249299"/>
          </a:xfrm>
        </p:spPr>
        <p:txBody>
          <a:bodyPr/>
          <a:lstStyle/>
          <a:p>
            <a:r>
              <a:rPr lang="en-US" dirty="0"/>
              <a:t>References</a:t>
            </a:r>
          </a:p>
        </p:txBody>
      </p:sp>
      <p:sp>
        <p:nvSpPr>
          <p:cNvPr id="6" name="TextBox 5">
            <a:extLst>
              <a:ext uri="{FF2B5EF4-FFF2-40B4-BE49-F238E27FC236}">
                <a16:creationId xmlns:a16="http://schemas.microsoft.com/office/drawing/2014/main" id="{6A5EE97E-FB81-4A37-BF8D-B31D8C9A5C85}"/>
              </a:ext>
            </a:extLst>
          </p:cNvPr>
          <p:cNvSpPr txBox="1"/>
          <p:nvPr/>
        </p:nvSpPr>
        <p:spPr>
          <a:xfrm>
            <a:off x="1017457" y="893834"/>
            <a:ext cx="9566481" cy="5355312"/>
          </a:xfrm>
          <a:prstGeom prst="rect">
            <a:avLst/>
          </a:prstGeom>
          <a:noFill/>
        </p:spPr>
        <p:txBody>
          <a:bodyPr wrap="square" rtlCol="0">
            <a:spAutoFit/>
          </a:bodyPr>
          <a:lstStyle/>
          <a:p>
            <a:r>
              <a:rPr lang="en-US" dirty="0"/>
              <a:t>Excel spreadsheet to help you with planning with others  </a:t>
            </a:r>
            <a:r>
              <a:rPr lang="en-US" dirty="0">
                <a:hlinkClick r:id="rId3"/>
              </a:rPr>
              <a:t>https://fyi.extension.wisc.edu/sustag/files/2021/10/Proposal-Management-Worksheet.xlsx</a:t>
            </a:r>
            <a:endParaRPr lang="en-US" dirty="0"/>
          </a:p>
          <a:p>
            <a:endParaRPr lang="en-US" dirty="0"/>
          </a:p>
          <a:p>
            <a:r>
              <a:rPr lang="en-US" dirty="0"/>
              <a:t>Grow More National Wildlife Federation </a:t>
            </a:r>
            <a:r>
              <a:rPr lang="en-US" dirty="0">
                <a:hlinkClick r:id="rId4"/>
              </a:rPr>
              <a:t>https://growingoutreach.nwf.org/grow-more/</a:t>
            </a:r>
            <a:endParaRPr lang="en-US" dirty="0"/>
          </a:p>
          <a:p>
            <a:endParaRPr lang="en-US" dirty="0"/>
          </a:p>
          <a:p>
            <a:r>
              <a:rPr lang="en-US" dirty="0"/>
              <a:t>In-Service Training On-line Introduction to Sustainable Agriculture</a:t>
            </a:r>
          </a:p>
          <a:p>
            <a:r>
              <a:rPr lang="en-US" dirty="0">
                <a:hlinkClick r:id="rId5"/>
              </a:rPr>
              <a:t>https://fyi.extension.wisc.edu/sustag/resources/in-service-training/</a:t>
            </a:r>
            <a:endParaRPr lang="en-US" dirty="0"/>
          </a:p>
          <a:p>
            <a:endParaRPr lang="en-US" dirty="0"/>
          </a:p>
          <a:p>
            <a:r>
              <a:rPr lang="en-US" dirty="0"/>
              <a:t>Logic model template </a:t>
            </a:r>
            <a:r>
              <a:rPr lang="en-US" dirty="0">
                <a:hlinkClick r:id="rId6"/>
              </a:rPr>
              <a:t>https://fyi.extension.wisc.edu/programdevelopment/files/2016/03/LM_UW-Coop-Ext-Logic-Model_WorksheetTableformat.pdf</a:t>
            </a:r>
            <a:endParaRPr lang="en-US" dirty="0"/>
          </a:p>
          <a:p>
            <a:endParaRPr lang="en-US" dirty="0"/>
          </a:p>
          <a:p>
            <a:r>
              <a:rPr lang="en-US" dirty="0"/>
              <a:t>Michael Fields Agricultural Institute </a:t>
            </a:r>
            <a:r>
              <a:rPr lang="en-US" dirty="0">
                <a:hlinkClick r:id="rId7"/>
              </a:rPr>
              <a:t>https://www.michaelfields.org/grants-advising-resources</a:t>
            </a:r>
            <a:r>
              <a:rPr lang="en-US" dirty="0"/>
              <a:t> Wonderful resources for writing grants</a:t>
            </a:r>
          </a:p>
          <a:p>
            <a:endParaRPr lang="en-US" dirty="0"/>
          </a:p>
          <a:p>
            <a:endParaRPr lang="en-US" dirty="0"/>
          </a:p>
          <a:p>
            <a:endParaRPr lang="en-US" dirty="0">
              <a:hlinkClick r:id="rId3"/>
            </a:endParaRPr>
          </a:p>
          <a:p>
            <a:endParaRPr lang="en-US" dirty="0"/>
          </a:p>
          <a:p>
            <a:endParaRPr lang="en-US" dirty="0"/>
          </a:p>
        </p:txBody>
      </p:sp>
      <p:sp>
        <p:nvSpPr>
          <p:cNvPr id="4" name="Date">
            <a:extLst>
              <a:ext uri="{FF2B5EF4-FFF2-40B4-BE49-F238E27FC236}">
                <a16:creationId xmlns:a16="http://schemas.microsoft.com/office/drawing/2014/main" id="{6BC802ED-10E7-9B41-9557-720E7B79105A}"/>
              </a:ext>
            </a:extLst>
          </p:cNvPr>
          <p:cNvSpPr>
            <a:spLocks noGrp="1"/>
          </p:cNvSpPr>
          <p:nvPr>
            <p:ph type="dt" sz="half" idx="10"/>
          </p:nvPr>
        </p:nvSpPr>
        <p:spPr/>
        <p:txBody>
          <a:bodyPr/>
          <a:lstStyle/>
          <a:p>
            <a:fld id="{049DC8E1-D369-0F48-9062-BB068AFD07CE}" type="datetime1">
              <a:rPr lang="en-US" smtClean="0"/>
              <a:pPr/>
              <a:t>10/13/2023</a:t>
            </a:fld>
            <a:endParaRPr lang="en-US" dirty="0"/>
          </a:p>
        </p:txBody>
      </p:sp>
      <p:sp>
        <p:nvSpPr>
          <p:cNvPr id="5" name="Slide Number">
            <a:extLst>
              <a:ext uri="{FF2B5EF4-FFF2-40B4-BE49-F238E27FC236}">
                <a16:creationId xmlns:a16="http://schemas.microsoft.com/office/drawing/2014/main" id="{019CECEF-3D58-B441-9BA4-BF0327D61180}"/>
              </a:ext>
            </a:extLst>
          </p:cNvPr>
          <p:cNvSpPr>
            <a:spLocks noGrp="1"/>
          </p:cNvSpPr>
          <p:nvPr>
            <p:ph type="sldNum" sz="quarter" idx="12"/>
          </p:nvPr>
        </p:nvSpPr>
        <p:spPr/>
        <p:txBody>
          <a:bodyPr/>
          <a:lstStyle/>
          <a:p>
            <a:fld id="{8A7A6979-0714-4377-B894-6BE4C2D6E202}" type="slidenum">
              <a:rPr lang="en-US" smtClean="0"/>
              <a:pPr/>
              <a:t>55</a:t>
            </a:fld>
            <a:endParaRPr lang="en-US" dirty="0"/>
          </a:p>
        </p:txBody>
      </p:sp>
    </p:spTree>
    <p:extLst>
      <p:ext uri="{BB962C8B-B14F-4D97-AF65-F5344CB8AC3E}">
        <p14:creationId xmlns:p14="http://schemas.microsoft.com/office/powerpoint/2010/main" val="604482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Planning process</a:t>
            </a:r>
          </a:p>
        </p:txBody>
      </p:sp>
      <p:sp>
        <p:nvSpPr>
          <p:cNvPr id="7" name="TextBox 6">
            <a:extLst>
              <a:ext uri="{FF2B5EF4-FFF2-40B4-BE49-F238E27FC236}">
                <a16:creationId xmlns:a16="http://schemas.microsoft.com/office/drawing/2014/main" id="{FBD4E518-DC13-4A8D-BE6E-8FF7B882A302}"/>
              </a:ext>
            </a:extLst>
          </p:cNvPr>
          <p:cNvSpPr txBox="1"/>
          <p:nvPr/>
        </p:nvSpPr>
        <p:spPr>
          <a:xfrm>
            <a:off x="768955" y="1123950"/>
            <a:ext cx="9783505" cy="4541628"/>
          </a:xfrm>
          <a:prstGeom prst="rect">
            <a:avLst/>
          </a:prstGeom>
          <a:noFill/>
        </p:spPr>
        <p:txBody>
          <a:bodyPr wrap="square">
            <a:spAutoFit/>
          </a:bodyPr>
          <a:lstStyle/>
          <a:p>
            <a:pPr>
              <a:lnSpc>
                <a:spcPct val="150000"/>
              </a:lnSpc>
            </a:pPr>
            <a:r>
              <a:rPr lang="en-US" sz="2800" dirty="0"/>
              <a:t>• Include only active stakeholders in the planning process.</a:t>
            </a:r>
          </a:p>
          <a:p>
            <a:pPr>
              <a:lnSpc>
                <a:spcPct val="150000"/>
              </a:lnSpc>
            </a:pPr>
            <a:r>
              <a:rPr lang="en-US" sz="2800" dirty="0"/>
              <a:t>• Give yourself enough time. Setting project goals, objectives, strategies, timelines, budgets, evaluation processes, </a:t>
            </a:r>
            <a:r>
              <a:rPr lang="en-US" sz="2800" dirty="0">
                <a:highlight>
                  <a:srgbClr val="FFFF00"/>
                </a:highlight>
              </a:rPr>
              <a:t>especially in a group, takes time</a:t>
            </a:r>
            <a:r>
              <a:rPr lang="en-US" sz="2800" dirty="0"/>
              <a:t>.</a:t>
            </a:r>
          </a:p>
          <a:p>
            <a:pPr>
              <a:lnSpc>
                <a:spcPct val="150000"/>
              </a:lnSpc>
            </a:pPr>
            <a:r>
              <a:rPr lang="en-US" sz="2800" dirty="0"/>
              <a:t>• Be sure to ask the right questions and answer them carefully.</a:t>
            </a:r>
          </a:p>
          <a:p>
            <a:pPr>
              <a:lnSpc>
                <a:spcPct val="150000"/>
              </a:lnSpc>
            </a:pPr>
            <a:r>
              <a:rPr lang="en-US" sz="2800" dirty="0"/>
              <a:t>Michael Fields Agricultural Institute</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368314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a:xfrm>
            <a:off x="1043554" y="442674"/>
            <a:ext cx="9234309" cy="498598"/>
          </a:xfrm>
        </p:spPr>
        <p:txBody>
          <a:bodyPr/>
          <a:lstStyle/>
          <a:p>
            <a:r>
              <a:rPr lang="en-US" dirty="0"/>
              <a:t>Planning process – organization helps</a:t>
            </a:r>
          </a:p>
        </p:txBody>
      </p:sp>
      <p:sp>
        <p:nvSpPr>
          <p:cNvPr id="10" name="TextBox 9">
            <a:extLst>
              <a:ext uri="{FF2B5EF4-FFF2-40B4-BE49-F238E27FC236}">
                <a16:creationId xmlns:a16="http://schemas.microsoft.com/office/drawing/2014/main" id="{2D0E2D7E-A9AD-4893-994C-B3C6B619F714}"/>
              </a:ext>
            </a:extLst>
          </p:cNvPr>
          <p:cNvSpPr txBox="1"/>
          <p:nvPr/>
        </p:nvSpPr>
        <p:spPr>
          <a:xfrm>
            <a:off x="342900" y="2610535"/>
            <a:ext cx="2881274" cy="2308324"/>
          </a:xfrm>
          <a:prstGeom prst="rect">
            <a:avLst/>
          </a:prstGeom>
          <a:noFill/>
        </p:spPr>
        <p:txBody>
          <a:bodyPr wrap="square">
            <a:spAutoFit/>
          </a:bodyPr>
          <a:lstStyle/>
          <a:p>
            <a:r>
              <a:rPr lang="en-US" dirty="0">
                <a:hlinkClick r:id="rId3"/>
              </a:rPr>
              <a:t>https://fyi.extension.wisc.edu/sustag/files/2021/10/Proposal-Management-Worksheet.xlsx</a:t>
            </a:r>
            <a:r>
              <a:rPr lang="en-US" dirty="0"/>
              <a:t> you can get this Excel spreadsheet to help you with planning</a:t>
            </a:r>
          </a:p>
          <a:p>
            <a:endParaRPr lang="en-US" dirty="0"/>
          </a:p>
          <a:p>
            <a:r>
              <a:rPr lang="en-US" dirty="0"/>
              <a:t>University of Wisconsin</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7</a:t>
            </a:fld>
            <a:endParaRPr lang="en-US" dirty="0"/>
          </a:p>
        </p:txBody>
      </p:sp>
      <p:pic>
        <p:nvPicPr>
          <p:cNvPr id="4" name="Picture 3" descr="Photo of the spreadsheet resource to help stay organized in planning grant proposal work">
            <a:extLst>
              <a:ext uri="{FF2B5EF4-FFF2-40B4-BE49-F238E27FC236}">
                <a16:creationId xmlns:a16="http://schemas.microsoft.com/office/drawing/2014/main" id="{7379E3F8-32E1-46D9-9442-A1BF82006E57}"/>
              </a:ext>
            </a:extLst>
          </p:cNvPr>
          <p:cNvPicPr>
            <a:picLocks noChangeAspect="1"/>
          </p:cNvPicPr>
          <p:nvPr/>
        </p:nvPicPr>
        <p:blipFill>
          <a:blip r:embed="rId4"/>
          <a:stretch>
            <a:fillRect/>
          </a:stretch>
        </p:blipFill>
        <p:spPr>
          <a:xfrm>
            <a:off x="4006103" y="980700"/>
            <a:ext cx="7443861" cy="5182049"/>
          </a:xfrm>
          <a:prstGeom prst="rect">
            <a:avLst/>
          </a:prstGeom>
        </p:spPr>
      </p:pic>
    </p:spTree>
    <p:extLst>
      <p:ext uri="{BB962C8B-B14F-4D97-AF65-F5344CB8AC3E}">
        <p14:creationId xmlns:p14="http://schemas.microsoft.com/office/powerpoint/2010/main" val="2344130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Questions to Consider in developing project – situational analysis</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8</a:t>
            </a:fld>
            <a:endParaRPr lang="en-US" dirty="0"/>
          </a:p>
        </p:txBody>
      </p:sp>
      <p:sp>
        <p:nvSpPr>
          <p:cNvPr id="7" name="TextBox 6">
            <a:extLst>
              <a:ext uri="{FF2B5EF4-FFF2-40B4-BE49-F238E27FC236}">
                <a16:creationId xmlns:a16="http://schemas.microsoft.com/office/drawing/2014/main" id="{FBD4E518-DC13-4A8D-BE6E-8FF7B882A302}"/>
              </a:ext>
            </a:extLst>
          </p:cNvPr>
          <p:cNvSpPr txBox="1"/>
          <p:nvPr/>
        </p:nvSpPr>
        <p:spPr>
          <a:xfrm>
            <a:off x="621486" y="937606"/>
            <a:ext cx="11327359" cy="5649624"/>
          </a:xfrm>
          <a:prstGeom prst="rect">
            <a:avLst/>
          </a:prstGeom>
          <a:noFill/>
        </p:spPr>
        <p:txBody>
          <a:bodyPr wrap="square">
            <a:spAutoFit/>
          </a:bodyPr>
          <a:lstStyle/>
          <a:p>
            <a:pPr>
              <a:lnSpc>
                <a:spcPct val="150000"/>
              </a:lnSpc>
            </a:pPr>
            <a:r>
              <a:rPr lang="en-US" sz="2400" dirty="0"/>
              <a:t>• What's the problem you seek to address?</a:t>
            </a:r>
          </a:p>
          <a:p>
            <a:pPr>
              <a:lnSpc>
                <a:spcPct val="150000"/>
              </a:lnSpc>
            </a:pPr>
            <a:r>
              <a:rPr lang="en-US" sz="2400" dirty="0"/>
              <a:t>• Have other people, locally or elsewhere, addressed this problem? If so,</a:t>
            </a:r>
          </a:p>
          <a:p>
            <a:pPr>
              <a:lnSpc>
                <a:spcPct val="150000"/>
              </a:lnSpc>
            </a:pPr>
            <a:r>
              <a:rPr lang="en-US" sz="2400" dirty="0"/>
              <a:t>what have you learned from their work, and how does your effort</a:t>
            </a:r>
          </a:p>
          <a:p>
            <a:pPr>
              <a:lnSpc>
                <a:spcPct val="150000"/>
              </a:lnSpc>
            </a:pPr>
            <a:r>
              <a:rPr lang="en-US" sz="2400" dirty="0"/>
              <a:t>relate to theirs?</a:t>
            </a:r>
          </a:p>
          <a:p>
            <a:pPr>
              <a:lnSpc>
                <a:spcPct val="150000"/>
              </a:lnSpc>
            </a:pPr>
            <a:r>
              <a:rPr lang="en-US" sz="2400" dirty="0"/>
              <a:t>• Who else might be concerned about your issues? Should they be involved in your project? What will they contribute?</a:t>
            </a:r>
          </a:p>
          <a:p>
            <a:pPr>
              <a:lnSpc>
                <a:spcPct val="150000"/>
              </a:lnSpc>
            </a:pPr>
            <a:r>
              <a:rPr lang="en-US" sz="2400" dirty="0"/>
              <a:t>• What is your principal strategy to resolve that problem? Why is this</a:t>
            </a:r>
          </a:p>
          <a:p>
            <a:pPr>
              <a:lnSpc>
                <a:spcPct val="150000"/>
              </a:lnSpc>
            </a:pPr>
            <a:r>
              <a:rPr lang="en-US" sz="2400" dirty="0"/>
              <a:t>strategy better than other approaches you might consider?</a:t>
            </a:r>
          </a:p>
          <a:p>
            <a:pPr>
              <a:lnSpc>
                <a:spcPct val="150000"/>
              </a:lnSpc>
            </a:pPr>
            <a:r>
              <a:rPr lang="en-US" sz="2400" dirty="0"/>
              <a:t>Michael Fields Agricultural Institute</a:t>
            </a:r>
          </a:p>
          <a:p>
            <a:pPr>
              <a:lnSpc>
                <a:spcPct val="150000"/>
              </a:lnSpc>
            </a:pPr>
            <a:endParaRPr lang="en-US" sz="2800" dirty="0"/>
          </a:p>
        </p:txBody>
      </p:sp>
    </p:spTree>
    <p:extLst>
      <p:ext uri="{BB962C8B-B14F-4D97-AF65-F5344CB8AC3E}">
        <p14:creationId xmlns:p14="http://schemas.microsoft.com/office/powerpoint/2010/main" val="3107425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3802-CFD1-C944-90E1-F46E5DF5C48D}"/>
              </a:ext>
            </a:extLst>
          </p:cNvPr>
          <p:cNvSpPr>
            <a:spLocks noGrp="1"/>
          </p:cNvSpPr>
          <p:nvPr>
            <p:ph type="ctrTitle"/>
          </p:nvPr>
        </p:nvSpPr>
        <p:spPr/>
        <p:txBody>
          <a:bodyPr/>
          <a:lstStyle/>
          <a:p>
            <a:r>
              <a:rPr lang="en-US" dirty="0"/>
              <a:t>Questions to Consider in developing project </a:t>
            </a:r>
          </a:p>
        </p:txBody>
      </p:sp>
      <p:sp>
        <p:nvSpPr>
          <p:cNvPr id="5" name="Date Placeholder 4">
            <a:extLst>
              <a:ext uri="{FF2B5EF4-FFF2-40B4-BE49-F238E27FC236}">
                <a16:creationId xmlns:a16="http://schemas.microsoft.com/office/drawing/2014/main" id="{829DA037-0665-1144-9F6A-BD59F904D84E}"/>
              </a:ext>
            </a:extLst>
          </p:cNvPr>
          <p:cNvSpPr>
            <a:spLocks noGrp="1"/>
          </p:cNvSpPr>
          <p:nvPr>
            <p:ph type="dt" sz="half" idx="2"/>
          </p:nvPr>
        </p:nvSpPr>
        <p:spPr/>
        <p:txBody>
          <a:bodyPr/>
          <a:lstStyle/>
          <a:p>
            <a:fld id="{E0C8DACD-4E35-4E4C-AC75-C3DE50F04E7E}" type="datetime1">
              <a:rPr lang="en-US" smtClean="0"/>
              <a:pPr/>
              <a:t>10/13/2023</a:t>
            </a:fld>
            <a:endParaRPr lang="en-US" dirty="0"/>
          </a:p>
        </p:txBody>
      </p:sp>
      <p:sp>
        <p:nvSpPr>
          <p:cNvPr id="6" name="Slide Number Placeholder 5">
            <a:extLst>
              <a:ext uri="{FF2B5EF4-FFF2-40B4-BE49-F238E27FC236}">
                <a16:creationId xmlns:a16="http://schemas.microsoft.com/office/drawing/2014/main" id="{8EE520E8-D69C-9A49-B62C-19424201333E}"/>
              </a:ext>
            </a:extLst>
          </p:cNvPr>
          <p:cNvSpPr>
            <a:spLocks noGrp="1"/>
          </p:cNvSpPr>
          <p:nvPr>
            <p:ph type="sldNum" sz="quarter" idx="4"/>
          </p:nvPr>
        </p:nvSpPr>
        <p:spPr/>
        <p:txBody>
          <a:bodyPr/>
          <a:lstStyle/>
          <a:p>
            <a:fld id="{8A7A6979-0714-4377-B894-6BE4C2D6E202}" type="slidenum">
              <a:rPr lang="en-US" smtClean="0"/>
              <a:pPr/>
              <a:t>9</a:t>
            </a:fld>
            <a:endParaRPr lang="en-US" dirty="0"/>
          </a:p>
        </p:txBody>
      </p:sp>
      <p:sp>
        <p:nvSpPr>
          <p:cNvPr id="7" name="TextBox 6">
            <a:extLst>
              <a:ext uri="{FF2B5EF4-FFF2-40B4-BE49-F238E27FC236}">
                <a16:creationId xmlns:a16="http://schemas.microsoft.com/office/drawing/2014/main" id="{FBD4E518-DC13-4A8D-BE6E-8FF7B882A302}"/>
              </a:ext>
            </a:extLst>
          </p:cNvPr>
          <p:cNvSpPr txBox="1"/>
          <p:nvPr/>
        </p:nvSpPr>
        <p:spPr>
          <a:xfrm>
            <a:off x="384477" y="1496292"/>
            <a:ext cx="11423045" cy="4541628"/>
          </a:xfrm>
          <a:prstGeom prst="rect">
            <a:avLst/>
          </a:prstGeom>
          <a:noFill/>
        </p:spPr>
        <p:txBody>
          <a:bodyPr wrap="square">
            <a:spAutoFit/>
          </a:bodyPr>
          <a:lstStyle/>
          <a:p>
            <a:pPr>
              <a:lnSpc>
                <a:spcPct val="150000"/>
              </a:lnSpc>
            </a:pPr>
            <a:r>
              <a:rPr lang="en-US" sz="2800" dirty="0"/>
              <a:t>• What's a realistic timeline, for action?</a:t>
            </a:r>
          </a:p>
          <a:p>
            <a:pPr>
              <a:lnSpc>
                <a:spcPct val="150000"/>
              </a:lnSpc>
            </a:pPr>
            <a:r>
              <a:rPr lang="en-US" sz="2800" dirty="0"/>
              <a:t>• What resources do you need to implement your project? </a:t>
            </a:r>
          </a:p>
          <a:p>
            <a:pPr>
              <a:lnSpc>
                <a:spcPct val="150000"/>
              </a:lnSpc>
            </a:pPr>
            <a:r>
              <a:rPr lang="en-US" sz="2800" dirty="0"/>
              <a:t>• Would others profit from knowing about your initiative? If so, are they</a:t>
            </a:r>
          </a:p>
          <a:p>
            <a:pPr>
              <a:lnSpc>
                <a:spcPct val="150000"/>
              </a:lnSpc>
            </a:pPr>
            <a:r>
              <a:rPr lang="en-US" sz="2800" dirty="0"/>
              <a:t>local, regional, national? What’s the best way to get the word out to</a:t>
            </a:r>
          </a:p>
          <a:p>
            <a:pPr>
              <a:lnSpc>
                <a:spcPct val="150000"/>
              </a:lnSpc>
            </a:pPr>
            <a:r>
              <a:rPr lang="en-US" sz="2800" dirty="0"/>
              <a:t>that audience?</a:t>
            </a:r>
          </a:p>
          <a:p>
            <a:pPr>
              <a:lnSpc>
                <a:spcPct val="150000"/>
              </a:lnSpc>
            </a:pPr>
            <a:r>
              <a:rPr lang="en-US" sz="2800" dirty="0"/>
              <a:t>Michael Fields Agricultural Institute</a:t>
            </a:r>
          </a:p>
          <a:p>
            <a:pPr>
              <a:lnSpc>
                <a:spcPct val="150000"/>
              </a:lnSpc>
            </a:pPr>
            <a:endParaRPr lang="en-US" sz="2800" dirty="0"/>
          </a:p>
        </p:txBody>
      </p:sp>
    </p:spTree>
    <p:extLst>
      <p:ext uri="{BB962C8B-B14F-4D97-AF65-F5344CB8AC3E}">
        <p14:creationId xmlns:p14="http://schemas.microsoft.com/office/powerpoint/2010/main" val="3258314149"/>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rdue_Ext_Wide_12-20 (2).pptx" id="{6AFC1AF7-E606-4436-B8F9-182D65FDA3CB}" vid="{F0FB9210-0F27-4556-BFE0-403B341BB1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Purdue_Ext_Wide_12-20 (2)</Template>
  <TotalTime>2858</TotalTime>
  <Words>3673</Words>
  <Application>Microsoft Office PowerPoint</Application>
  <PresentationFormat>Widescreen</PresentationFormat>
  <Paragraphs>519</Paragraphs>
  <Slides>55</Slides>
  <Notes>55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55</vt:i4>
      </vt:variant>
    </vt:vector>
  </HeadingPairs>
  <TitlesOfParts>
    <vt:vector size="73" baseType="lpstr">
      <vt:lpstr>United Sans Cd Md</vt:lpstr>
      <vt:lpstr>Georgia</vt:lpstr>
      <vt:lpstr>Times New Roman</vt:lpstr>
      <vt:lpstr>Acumin Pro ExtraCondensed Smbd</vt:lpstr>
      <vt:lpstr>Arial</vt:lpstr>
      <vt:lpstr>Acumin Pro ExtraCondensed</vt:lpstr>
      <vt:lpstr>Source Sans Pro</vt:lpstr>
      <vt:lpstr>Acumin Pro Medium</vt:lpstr>
      <vt:lpstr>Wingdings</vt:lpstr>
      <vt:lpstr>Symbol</vt:lpstr>
      <vt:lpstr>Trebuchet MS</vt:lpstr>
      <vt:lpstr>United Sans Rg Md</vt:lpstr>
      <vt:lpstr>Acumin Pro</vt:lpstr>
      <vt:lpstr>Acumin Pro SemiCondensed</vt:lpstr>
      <vt:lpstr>Calibri</vt:lpstr>
      <vt:lpstr>Acumin Pro Semibold</vt:lpstr>
      <vt:lpstr>Roboto</vt:lpstr>
      <vt:lpstr>Purdue1</vt:lpstr>
      <vt:lpstr>Successful SARE grant writing</vt:lpstr>
      <vt:lpstr> Opportunities to be involved with SARE </vt:lpstr>
      <vt:lpstr>Contact Your SARE Regional Coordinator</vt:lpstr>
      <vt:lpstr>Learning Objectives</vt:lpstr>
      <vt:lpstr>A grant proposal is like any project</vt:lpstr>
      <vt:lpstr>Planning process</vt:lpstr>
      <vt:lpstr>Planning process – organization helps</vt:lpstr>
      <vt:lpstr>Questions to Consider in developing project – situational analysis</vt:lpstr>
      <vt:lpstr>Questions to Consider in developing project </vt:lpstr>
      <vt:lpstr>Questions to Consider – situational analysis</vt:lpstr>
      <vt:lpstr>Developing project –  A Logic model is very useful – an example</vt:lpstr>
      <vt:lpstr>Developing project –  A Logic model template</vt:lpstr>
      <vt:lpstr>A Logic model template – second part</vt:lpstr>
      <vt:lpstr>Logic Models – Key Elements</vt:lpstr>
      <vt:lpstr>Logic Models – Outputs</vt:lpstr>
      <vt:lpstr>Logic Models – Activities</vt:lpstr>
      <vt:lpstr>Logic Models – Inputs</vt:lpstr>
      <vt:lpstr>Logic Models –Elements</vt:lpstr>
      <vt:lpstr>Logic Models – Key Elements Examples</vt:lpstr>
      <vt:lpstr>Finding Potential Funding – SARE grants are a great starting point</vt:lpstr>
      <vt:lpstr>Finding Potential Funding - Understanding Federal Programs and Meeting Them Halfway</vt:lpstr>
      <vt:lpstr>Finding Potential Funding </vt:lpstr>
      <vt:lpstr>Understanding Federal Programs and Meeting Them Halfway</vt:lpstr>
      <vt:lpstr>What is USDA definition of Sustainability?</vt:lpstr>
      <vt:lpstr>What is SARE? What is its mission?</vt:lpstr>
      <vt:lpstr>Sustainable Practices –  ideas from the Youth Educator grant call</vt:lpstr>
      <vt:lpstr>NCR SARE includes many states:</vt:lpstr>
      <vt:lpstr>NCR SARE includes many states</vt:lpstr>
      <vt:lpstr>Other Regions  as well – Western Region</vt:lpstr>
      <vt:lpstr>SARE Website: sare.org  </vt:lpstr>
      <vt:lpstr>Request for proposals come out in August:</vt:lpstr>
      <vt:lpstr>Request for proposals come out in February:</vt:lpstr>
      <vt:lpstr>Farmer directed research and education</vt:lpstr>
      <vt:lpstr>Farmer/Rancher Grant –initiated by farmers</vt:lpstr>
      <vt:lpstr>Farmer/Rancher Grant –NCR Example</vt:lpstr>
      <vt:lpstr>Farmer/Rancher Grant –annual timeline</vt:lpstr>
      <vt:lpstr>Project database to learn from others</vt:lpstr>
      <vt:lpstr>Farmer/Rancher Grant –map of awards given in North Central Region</vt:lpstr>
      <vt:lpstr>Farmer/Rancher Grant – Timeline for NCR</vt:lpstr>
      <vt:lpstr>Grants requests for proposals come up throughout the year</vt:lpstr>
      <vt:lpstr>Farmer/Rancher Grant – Sample Call for Proposal</vt:lpstr>
      <vt:lpstr>Farmer/Rancher Grant – Eligibility</vt:lpstr>
      <vt:lpstr>Strong Commitment to Diversity</vt:lpstr>
      <vt:lpstr>Farmer/Rancher Grant – Successful Proposals</vt:lpstr>
      <vt:lpstr>Farmer/Rancher Grant – Budget categories</vt:lpstr>
      <vt:lpstr>Grants using Disability in the search term </vt:lpstr>
      <vt:lpstr>Awarded SARE grants using disability in the search term </vt:lpstr>
      <vt:lpstr>Improve the safety and health of women farmers by adapting farm tools and equipment</vt:lpstr>
      <vt:lpstr>Awarded SARE grants using Veteran in the search term </vt:lpstr>
      <vt:lpstr>Strawberry and Raspberry Season Extension Using Low Tunnel, High Tunnel, and Day Neutral and Primocane Species </vt:lpstr>
      <vt:lpstr>Strawberry and Raspberry Season Extension proposal details </vt:lpstr>
      <vt:lpstr>State coordinator you can call for specific questions</vt:lpstr>
      <vt:lpstr>Get feedback to improve for next time</vt:lpstr>
      <vt:lpstr> Checking in on our Learning Objectives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McCartney, Lais A</dc:creator>
  <cp:lastModifiedBy>Paul Jones</cp:lastModifiedBy>
  <cp:revision>94</cp:revision>
  <cp:lastPrinted>2022-10-31T13:36:03Z</cp:lastPrinted>
  <dcterms:created xsi:type="dcterms:W3CDTF">2022-10-25T17:44:34Z</dcterms:created>
  <dcterms:modified xsi:type="dcterms:W3CDTF">2023-10-13T15:54:39Z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2022-12-27T23:17:13Z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f2366d86-cce7-4ecd-a5dd-1a74d46899dc</vt:lpwstr>
  </property>
  <property fmtid="{D5CDD505-2E9C-101B-9397-08002B2CF9AE}" pid="8" name="MSIP_Label_4044bd30-2ed7-4c9d-9d12-46200872a97b_ContentBits">
    <vt:lpwstr>0</vt:lpwstr>
  </property>
</Properties>
</file>