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8" r:id="rId2"/>
    <p:sldId id="257" r:id="rId3"/>
    <p:sldId id="266"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3979" autoAdjust="0"/>
  </p:normalViewPr>
  <p:slideViewPr>
    <p:cSldViewPr>
      <p:cViewPr varScale="1">
        <p:scale>
          <a:sx n="64" d="100"/>
          <a:sy n="64" d="100"/>
        </p:scale>
        <p:origin x="1301"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67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B86BC-A2CA-4BFA-8B04-C4A429D2BEB9}" type="datetimeFigureOut">
              <a:rPr lang="en-US" smtClean="0"/>
              <a:t>3/16/2022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8B738C-ABF4-4EF7-BFF8-4F90261F4F4E}" type="slidenum">
              <a:rPr lang="en-US" smtClean="0"/>
              <a:t>‹#›</a:t>
            </a:fld>
            <a:endParaRPr lang="en-US"/>
          </a:p>
        </p:txBody>
      </p:sp>
    </p:spTree>
    <p:extLst>
      <p:ext uri="{BB962C8B-B14F-4D97-AF65-F5344CB8AC3E}">
        <p14:creationId xmlns:p14="http://schemas.microsoft.com/office/powerpoint/2010/main" val="194143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I am Tess McKeel and I work for Goodwill of the Finger Lakes along with my colleague JoBeth Rath.  Goodwill is the disability organization partner for the National AgrAbility Project.</a:t>
            </a:r>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1</a:t>
            </a:fld>
            <a:endParaRPr lang="en-US"/>
          </a:p>
        </p:txBody>
      </p:sp>
    </p:spTree>
    <p:extLst>
      <p:ext uri="{BB962C8B-B14F-4D97-AF65-F5344CB8AC3E}">
        <p14:creationId xmlns:p14="http://schemas.microsoft.com/office/powerpoint/2010/main" val="79267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you think of when you hear Goodwill?  Most people think of the stores, donated items, clothing, etc.  </a:t>
            </a:r>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2</a:t>
            </a:fld>
            <a:endParaRPr lang="en-US"/>
          </a:p>
        </p:txBody>
      </p:sp>
    </p:spTree>
    <p:extLst>
      <p:ext uri="{BB962C8B-B14F-4D97-AF65-F5344CB8AC3E}">
        <p14:creationId xmlns:p14="http://schemas.microsoft.com/office/powerpoint/2010/main" val="421594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you think of when you hear Goodwill?  Most people think of the stores, donated items, clothing, etc.  </a:t>
            </a:r>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3</a:t>
            </a:fld>
            <a:endParaRPr lang="en-US"/>
          </a:p>
        </p:txBody>
      </p:sp>
    </p:spTree>
    <p:extLst>
      <p:ext uri="{BB962C8B-B14F-4D97-AF65-F5344CB8AC3E}">
        <p14:creationId xmlns:p14="http://schemas.microsoft.com/office/powerpoint/2010/main" val="2403920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retail engine is what fuels us.  Revenue from the stores help fund the many mission programs of each Goodwill Region.  </a:t>
            </a:r>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4</a:t>
            </a:fld>
            <a:endParaRPr lang="en-US"/>
          </a:p>
        </p:txBody>
      </p:sp>
    </p:spTree>
    <p:extLst>
      <p:ext uri="{BB962C8B-B14F-4D97-AF65-F5344CB8AC3E}">
        <p14:creationId xmlns:p14="http://schemas.microsoft.com/office/powerpoint/2010/main" val="2242605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165 independent, Goodwill Regions under Goodwill Industries International.  Each Goodwill offers job training, employment placement and other services to people with disabilities, lack education, job experience or face barriers to employment. </a:t>
            </a:r>
            <a:r>
              <a:rPr lang="en-US" sz="1200" dirty="0" smtClean="0">
                <a:latin typeface="Tahoma" pitchFamily="34" charset="0"/>
                <a:ea typeface="Tahoma" pitchFamily="34" charset="0"/>
                <a:cs typeface="Tahoma" pitchFamily="34" charset="0"/>
              </a:rPr>
              <a:t>in 2018, Goodwill helped over 4.4 million individuals connect with  employment  opportunities through  programs to assist individuals in overcoming their barriers.  </a:t>
            </a:r>
            <a:r>
              <a:rPr lang="en-US" sz="1200" baseline="0" dirty="0" smtClean="0">
                <a:latin typeface="Tahoma" pitchFamily="34" charset="0"/>
                <a:ea typeface="Tahoma" pitchFamily="34" charset="0"/>
                <a:cs typeface="Tahoma" pitchFamily="34" charset="0"/>
              </a:rPr>
              <a:t>I</a:t>
            </a:r>
            <a:r>
              <a:rPr lang="en-US" sz="1200" dirty="0" smtClean="0">
                <a:latin typeface="Tahoma" pitchFamily="34" charset="0"/>
                <a:ea typeface="Tahoma" pitchFamily="34" charset="0"/>
                <a:cs typeface="Tahoma" pitchFamily="34" charset="0"/>
              </a:rPr>
              <a:t>n 2018, Goodwill helped over 4.4 million individuals connect with  employment  opportunities through  programs to assist individuals in overcoming their barriers.</a:t>
            </a:r>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5</a:t>
            </a:fld>
            <a:endParaRPr lang="en-US"/>
          </a:p>
        </p:txBody>
      </p:sp>
    </p:spTree>
    <p:extLst>
      <p:ext uri="{BB962C8B-B14F-4D97-AF65-F5344CB8AC3E}">
        <p14:creationId xmlns:p14="http://schemas.microsoft.com/office/powerpoint/2010/main" val="3640818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6</a:t>
            </a:fld>
            <a:endParaRPr lang="en-US"/>
          </a:p>
        </p:txBody>
      </p:sp>
    </p:spTree>
    <p:extLst>
      <p:ext uri="{BB962C8B-B14F-4D97-AF65-F5344CB8AC3E}">
        <p14:creationId xmlns:p14="http://schemas.microsoft.com/office/powerpoint/2010/main" val="269405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stated earlier, JoBeth and I work for</a:t>
            </a:r>
            <a:r>
              <a:rPr lang="en-US" baseline="0" dirty="0" smtClean="0"/>
              <a:t> Goodwill of the Finger Lakes, which is located in Upstate NY.  </a:t>
            </a:r>
            <a:endParaRPr lang="en-US" dirty="0"/>
          </a:p>
        </p:txBody>
      </p:sp>
      <p:sp>
        <p:nvSpPr>
          <p:cNvPr id="4" name="Slide Number Placeholder 3"/>
          <p:cNvSpPr>
            <a:spLocks noGrp="1"/>
          </p:cNvSpPr>
          <p:nvPr>
            <p:ph type="sldNum" sz="quarter" idx="10"/>
          </p:nvPr>
        </p:nvSpPr>
        <p:spPr/>
        <p:txBody>
          <a:bodyPr/>
          <a:lstStyle/>
          <a:p>
            <a:fld id="{218B738C-ABF4-4EF7-BFF8-4F90261F4F4E}" type="slidenum">
              <a:rPr lang="en-US" smtClean="0"/>
              <a:t>7</a:t>
            </a:fld>
            <a:endParaRPr lang="en-US"/>
          </a:p>
        </p:txBody>
      </p:sp>
    </p:spTree>
    <p:extLst>
      <p:ext uri="{BB962C8B-B14F-4D97-AF65-F5344CB8AC3E}">
        <p14:creationId xmlns:p14="http://schemas.microsoft.com/office/powerpoint/2010/main" val="36096326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428E977-3C4F-4B2F-B728-C35C28052161}" type="slidenum">
              <a:rPr lang="en-US" smtClean="0"/>
              <a:t>‹#›</a:t>
            </a:fld>
            <a:endParaRPr lang="en-US"/>
          </a:p>
        </p:txBody>
      </p:sp>
      <p:pic>
        <p:nvPicPr>
          <p:cNvPr id="18" name="Picture 2" descr="GWFL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78116" y="5997780"/>
            <a:ext cx="2465884" cy="854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0" name="Picture 3" descr="finalAGR1small"/>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81399" y="5867400"/>
            <a:ext cx="2814325" cy="9381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D304-69E5-46B6-AA0F-94C8C0B1DDC4}"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D304-69E5-46B6-AA0F-94C8C0B1DDC4}"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2024042"/>
            <a:ext cx="8229600" cy="432511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3" descr="finalAGR1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1399" y="5867400"/>
            <a:ext cx="2814325" cy="9381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2" descr="GWFL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62800" y="6108420"/>
            <a:ext cx="1670108" cy="578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52D304-69E5-46B6-AA0F-94C8C0B1DDC4}"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D304-69E5-46B6-AA0F-94C8C0B1DDC4}"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652D304-69E5-46B6-AA0F-94C8C0B1DDC4}" type="datetimeFigureOut">
              <a:rPr lang="en-US" smtClean="0"/>
              <a:t>3/16/2022</a:t>
            </a:fld>
            <a:endParaRPr lang="en-US"/>
          </a:p>
        </p:txBody>
      </p:sp>
      <p:sp>
        <p:nvSpPr>
          <p:cNvPr id="27" name="Slide Number Placeholder 26"/>
          <p:cNvSpPr>
            <a:spLocks noGrp="1"/>
          </p:cNvSpPr>
          <p:nvPr>
            <p:ph type="sldNum" sz="quarter" idx="11"/>
          </p:nvPr>
        </p:nvSpPr>
        <p:spPr/>
        <p:txBody>
          <a:bodyPr rtlCol="0"/>
          <a:lstStyle/>
          <a:p>
            <a:fld id="{4428E977-3C4F-4B2F-B728-C35C2805216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652D304-69E5-46B6-AA0F-94C8C0B1DDC4}" type="datetimeFigureOut">
              <a:rPr lang="en-US" smtClean="0"/>
              <a:t>3/16/2022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428E977-3C4F-4B2F-B728-C35C280521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2D304-69E5-46B6-AA0F-94C8C0B1DDC4}"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D304-69E5-46B6-AA0F-94C8C0B1DDC4}"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52D304-69E5-46B6-AA0F-94C8C0B1DDC4}"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8E977-3C4F-4B2F-B728-C35C280521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652D304-69E5-46B6-AA0F-94C8C0B1DDC4}" type="datetimeFigureOut">
              <a:rPr lang="en-US" smtClean="0"/>
              <a:t>3/16/2022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428E977-3C4F-4B2F-B728-C35C280521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mckeel@goodwillfingerlakes.org" TargetMode="External"/><Relationship Id="rId2" Type="http://schemas.openxmlformats.org/officeDocument/2006/relationships/hyperlink" Target="mailto:jbrath@goodwillfingerlake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1"/>
            <a:ext cx="8686800" cy="1295399"/>
          </a:xfrm>
        </p:spPr>
        <p:txBody>
          <a:bodyPr>
            <a:normAutofit fontScale="90000"/>
          </a:bodyPr>
          <a:lstStyle/>
          <a:p>
            <a:pPr algn="ctr"/>
            <a:r>
              <a:rPr lang="en-US" dirty="0" smtClean="0"/>
              <a:t>Sustainability for </a:t>
            </a:r>
            <a:r>
              <a:rPr lang="en-US" dirty="0" err="1" smtClean="0"/>
              <a:t>AgrAbility</a:t>
            </a:r>
            <a:r>
              <a:rPr lang="en-US" dirty="0" smtClean="0"/>
              <a:t> Projects</a:t>
            </a:r>
            <a:endParaRPr lang="en-US" dirty="0"/>
          </a:p>
        </p:txBody>
      </p:sp>
    </p:spTree>
    <p:extLst>
      <p:ext uri="{BB962C8B-B14F-4D97-AF65-F5344CB8AC3E}">
        <p14:creationId xmlns:p14="http://schemas.microsoft.com/office/powerpoint/2010/main" val="346190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5181600"/>
          </a:xfrm>
        </p:spPr>
        <p:txBody>
          <a:bodyPr>
            <a:noAutofit/>
          </a:bodyPr>
          <a:lstStyle/>
          <a:p>
            <a:pPr algn="ctr"/>
            <a:r>
              <a:rPr lang="en-US" sz="3200" b="1" dirty="0" smtClean="0"/>
              <a:t>Sustainability</a:t>
            </a:r>
            <a:r>
              <a:rPr lang="en-US" sz="2800" dirty="0" smtClean="0"/>
              <a:t>: </a:t>
            </a:r>
            <a:br>
              <a:rPr lang="en-US" sz="2800" dirty="0" smtClean="0"/>
            </a:br>
            <a:r>
              <a:rPr lang="en-US" sz="2800" dirty="0" smtClean="0"/>
              <a:t>What it means to Webster’s Dictionary</a:t>
            </a:r>
            <a:r>
              <a:rPr lang="en-US" sz="3200" dirty="0" smtClean="0"/>
              <a:t/>
            </a:r>
            <a:br>
              <a:rPr lang="en-US" sz="3200" dirty="0" smtClean="0"/>
            </a:br>
            <a:r>
              <a:rPr lang="en-US" sz="3200" i="1" dirty="0"/>
              <a:t>noun</a:t>
            </a:r>
            <a:r>
              <a:rPr lang="en-US" sz="3200" dirty="0"/>
              <a:t/>
            </a:r>
            <a:br>
              <a:rPr lang="en-US" sz="3200" dirty="0"/>
            </a:br>
            <a:r>
              <a:rPr lang="en-US" sz="3200" dirty="0"/>
              <a:t>the ability to be sustained, supported, upheld, or confirmed</a:t>
            </a:r>
            <a:r>
              <a:rPr lang="en-US" sz="3200" dirty="0" smtClean="0"/>
              <a:t>.</a:t>
            </a:r>
            <a:br>
              <a:rPr lang="en-US" sz="3200" dirty="0" smtClean="0"/>
            </a:br>
            <a:r>
              <a:rPr lang="en-US" sz="3200" dirty="0"/>
              <a:t/>
            </a:r>
            <a:br>
              <a:rPr lang="en-US" sz="3200" dirty="0"/>
            </a:br>
            <a:r>
              <a:rPr lang="en-US" sz="3200" dirty="0" smtClean="0"/>
              <a:t>What does it mean to your project?</a:t>
            </a:r>
            <a:r>
              <a:rPr lang="en-US" sz="3200" dirty="0"/>
              <a:t/>
            </a:r>
            <a:br>
              <a:rPr lang="en-US" sz="3200" dirty="0"/>
            </a:br>
            <a:endParaRPr lang="en-US" sz="3200" dirty="0"/>
          </a:p>
        </p:txBody>
      </p:sp>
      <p:sp>
        <p:nvSpPr>
          <p:cNvPr id="5" name="TextBox 4"/>
          <p:cNvSpPr txBox="1"/>
          <p:nvPr/>
        </p:nvSpPr>
        <p:spPr>
          <a:xfrm>
            <a:off x="457200" y="1905000"/>
            <a:ext cx="2743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90135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5181600"/>
          </a:xfrm>
        </p:spPr>
        <p:txBody>
          <a:bodyPr>
            <a:noAutofit/>
          </a:bodyPr>
          <a:lstStyle/>
          <a:p>
            <a:pPr algn="ctr"/>
            <a:r>
              <a:rPr lang="en-US" sz="2800" b="1" dirty="0" smtClean="0"/>
              <a:t>How do you add to current funding for your SRAP? </a:t>
            </a:r>
            <a:br>
              <a:rPr lang="en-US" sz="2800" b="1" dirty="0" smtClean="0"/>
            </a:br>
            <a:r>
              <a:rPr lang="en-US" sz="2800" b="1" dirty="0"/>
              <a:t/>
            </a:r>
            <a:br>
              <a:rPr lang="en-US" sz="2800" b="1" dirty="0"/>
            </a:br>
            <a:r>
              <a:rPr lang="en-US" sz="2800" b="1" dirty="0" smtClean="0"/>
              <a:t>What would be helpful to your SRAP?</a:t>
            </a:r>
            <a:r>
              <a:rPr lang="en-US" sz="2800" b="1" dirty="0" smtClean="0"/>
              <a:t/>
            </a:r>
            <a:br>
              <a:rPr lang="en-US" sz="2800" b="1" dirty="0" smtClean="0"/>
            </a:br>
            <a:endParaRPr lang="en-US" sz="2800" b="1" dirty="0"/>
          </a:p>
        </p:txBody>
      </p:sp>
    </p:spTree>
    <p:extLst>
      <p:ext uri="{BB962C8B-B14F-4D97-AF65-F5344CB8AC3E}">
        <p14:creationId xmlns:p14="http://schemas.microsoft.com/office/powerpoint/2010/main" val="4140753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The </a:t>
            </a:r>
            <a:r>
              <a:rPr lang="en-US" sz="3600" b="1" dirty="0" err="1" smtClean="0"/>
              <a:t>AgrAbility</a:t>
            </a:r>
            <a:r>
              <a:rPr lang="en-US" sz="3600" b="1" dirty="0" smtClean="0"/>
              <a:t> Foundation</a:t>
            </a:r>
            <a:endParaRPr lang="en-US" sz="3600" b="1" dirty="0"/>
          </a:p>
        </p:txBody>
      </p:sp>
      <p:sp>
        <p:nvSpPr>
          <p:cNvPr id="3" name="Content Placeholder 2"/>
          <p:cNvSpPr>
            <a:spLocks noGrp="1"/>
          </p:cNvSpPr>
          <p:nvPr>
            <p:ph idx="1"/>
          </p:nvPr>
        </p:nvSpPr>
        <p:spPr>
          <a:xfrm>
            <a:off x="457200" y="2024042"/>
            <a:ext cx="8229600" cy="3005158"/>
          </a:xfrm>
        </p:spPr>
        <p:txBody>
          <a:bodyPr/>
          <a:lstStyle/>
          <a:p>
            <a:pPr marL="109728" indent="0" algn="ctr">
              <a:buNone/>
            </a:pPr>
            <a:r>
              <a:rPr lang="en-US" dirty="0" smtClean="0">
                <a:latin typeface="Tahoma" pitchFamily="34" charset="0"/>
                <a:ea typeface="Tahoma" pitchFamily="34" charset="0"/>
                <a:cs typeface="Tahoma" pitchFamily="34" charset="0"/>
              </a:rPr>
              <a:t>The foundation is a work in progress, awaiting 501c3 status.</a:t>
            </a:r>
          </a:p>
          <a:p>
            <a:pPr marL="109728" indent="0" algn="ctr">
              <a:buNone/>
            </a:pPr>
            <a:endParaRPr lang="en-US" dirty="0">
              <a:latin typeface="Tahoma" pitchFamily="34" charset="0"/>
              <a:ea typeface="Tahoma" pitchFamily="34" charset="0"/>
              <a:cs typeface="Tahoma" pitchFamily="34" charset="0"/>
            </a:endParaRPr>
          </a:p>
          <a:p>
            <a:pPr marL="109728" indent="0" algn="ctr">
              <a:buNone/>
            </a:pPr>
            <a:r>
              <a:rPr lang="en-US" dirty="0" smtClean="0">
                <a:latin typeface="Tahoma" pitchFamily="34" charset="0"/>
                <a:ea typeface="Tahoma" pitchFamily="34" charset="0"/>
                <a:cs typeface="Tahoma" pitchFamily="34" charset="0"/>
              </a:rPr>
              <a:t>As we work to develop processes and procedures for the foundation, what do you think the foundation’s role should be?</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7844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4858512"/>
          </a:xfrm>
        </p:spPr>
        <p:txBody>
          <a:bodyPr>
            <a:noAutofit/>
          </a:bodyPr>
          <a:lstStyle/>
          <a:p>
            <a:pPr marL="704088" lvl="2" indent="0">
              <a:spcBef>
                <a:spcPts val="0"/>
              </a:spcBef>
              <a:spcAft>
                <a:spcPts val="600"/>
              </a:spcAft>
              <a:buNone/>
            </a:pPr>
            <a:r>
              <a:rPr lang="en-US" b="1" dirty="0" smtClean="0">
                <a:solidFill>
                  <a:schemeClr val="accent2">
                    <a:lumMod val="50000"/>
                  </a:schemeClr>
                </a:solidFill>
                <a:latin typeface="Tahoma" pitchFamily="34" charset="0"/>
                <a:ea typeface="Tahoma" pitchFamily="34" charset="0"/>
                <a:cs typeface="Tahoma" pitchFamily="34" charset="0"/>
              </a:rPr>
              <a:t>Potential Foundation Roles:</a:t>
            </a:r>
          </a:p>
          <a:p>
            <a:pPr marL="704088" lvl="2" indent="0">
              <a:spcBef>
                <a:spcPts val="0"/>
              </a:spcBef>
              <a:spcAft>
                <a:spcPts val="600"/>
              </a:spcAft>
              <a:buNone/>
            </a:pPr>
            <a:endParaRPr lang="en-US" dirty="0">
              <a:solidFill>
                <a:schemeClr val="accent2">
                  <a:lumMod val="50000"/>
                </a:schemeClr>
              </a:solidFill>
              <a:latin typeface="Tahoma" pitchFamily="34" charset="0"/>
              <a:ea typeface="Tahoma" pitchFamily="34" charset="0"/>
              <a:cs typeface="Tahoma" pitchFamily="34" charset="0"/>
            </a:endParaRPr>
          </a:p>
          <a:p>
            <a:pPr lvl="2">
              <a:spcBef>
                <a:spcPts val="0"/>
              </a:spcBef>
              <a:spcAft>
                <a:spcPts val="1800"/>
              </a:spcAft>
              <a:buFontTx/>
              <a:buChar char="-"/>
            </a:pPr>
            <a:r>
              <a:rPr lang="en-US" dirty="0" smtClean="0">
                <a:solidFill>
                  <a:schemeClr val="accent2">
                    <a:lumMod val="50000"/>
                  </a:schemeClr>
                </a:solidFill>
                <a:latin typeface="Tahoma" pitchFamily="34" charset="0"/>
                <a:ea typeface="Tahoma" pitchFamily="34" charset="0"/>
                <a:cs typeface="Tahoma" pitchFamily="34" charset="0"/>
              </a:rPr>
              <a:t>Mini grants for SRAP programs and projects</a:t>
            </a:r>
          </a:p>
          <a:p>
            <a:pPr lvl="2">
              <a:spcBef>
                <a:spcPts val="0"/>
              </a:spcBef>
              <a:spcAft>
                <a:spcPts val="1800"/>
              </a:spcAft>
              <a:buFontTx/>
              <a:buChar char="-"/>
            </a:pPr>
            <a:r>
              <a:rPr lang="en-US" dirty="0" smtClean="0">
                <a:solidFill>
                  <a:schemeClr val="accent2">
                    <a:lumMod val="50000"/>
                  </a:schemeClr>
                </a:solidFill>
                <a:latin typeface="Tahoma" pitchFamily="34" charset="0"/>
                <a:ea typeface="Tahoma" pitchFamily="34" charset="0"/>
                <a:cs typeface="Tahoma" pitchFamily="34" charset="0"/>
              </a:rPr>
              <a:t>Funding for farmers in non SRAP states to receive services (</a:t>
            </a:r>
            <a:r>
              <a:rPr lang="en-US" dirty="0" err="1" smtClean="0">
                <a:solidFill>
                  <a:schemeClr val="accent2">
                    <a:lumMod val="50000"/>
                  </a:schemeClr>
                </a:solidFill>
                <a:latin typeface="Tahoma" pitchFamily="34" charset="0"/>
                <a:ea typeface="Tahoma" pitchFamily="34" charset="0"/>
                <a:cs typeface="Tahoma" pitchFamily="34" charset="0"/>
              </a:rPr>
              <a:t>ie</a:t>
            </a:r>
            <a:r>
              <a:rPr lang="en-US" dirty="0" smtClean="0">
                <a:solidFill>
                  <a:schemeClr val="accent2">
                    <a:lumMod val="50000"/>
                  </a:schemeClr>
                </a:solidFill>
                <a:latin typeface="Tahoma" pitchFamily="34" charset="0"/>
                <a:ea typeface="Tahoma" pitchFamily="34" charset="0"/>
                <a:cs typeface="Tahoma" pitchFamily="34" charset="0"/>
              </a:rPr>
              <a:t>. Mileage and fees for nearby SRAP)</a:t>
            </a:r>
          </a:p>
          <a:p>
            <a:pPr lvl="2">
              <a:spcBef>
                <a:spcPts val="0"/>
              </a:spcBef>
              <a:spcAft>
                <a:spcPts val="1800"/>
              </a:spcAft>
              <a:buFontTx/>
              <a:buChar char="-"/>
            </a:pPr>
            <a:r>
              <a:rPr lang="en-US" dirty="0" smtClean="0">
                <a:solidFill>
                  <a:schemeClr val="accent2">
                    <a:lumMod val="50000"/>
                  </a:schemeClr>
                </a:solidFill>
                <a:latin typeface="Tahoma" pitchFamily="34" charset="0"/>
                <a:ea typeface="Tahoma" pitchFamily="34" charset="0"/>
                <a:cs typeface="Tahoma" pitchFamily="34" charset="0"/>
              </a:rPr>
              <a:t>Sponsorship of events suc</a:t>
            </a:r>
            <a:r>
              <a:rPr lang="en-US" dirty="0" smtClean="0">
                <a:solidFill>
                  <a:schemeClr val="accent2">
                    <a:lumMod val="50000"/>
                  </a:schemeClr>
                </a:solidFill>
                <a:latin typeface="Tahoma" pitchFamily="34" charset="0"/>
                <a:ea typeface="Tahoma" pitchFamily="34" charset="0"/>
                <a:cs typeface="Tahoma" pitchFamily="34" charset="0"/>
              </a:rPr>
              <a:t>h as NTW</a:t>
            </a:r>
          </a:p>
          <a:p>
            <a:pPr lvl="2">
              <a:spcBef>
                <a:spcPts val="0"/>
              </a:spcBef>
              <a:spcAft>
                <a:spcPts val="1800"/>
              </a:spcAft>
              <a:buFontTx/>
              <a:buChar char="-"/>
            </a:pPr>
            <a:r>
              <a:rPr lang="en-US" dirty="0" smtClean="0">
                <a:solidFill>
                  <a:schemeClr val="accent2">
                    <a:lumMod val="50000"/>
                  </a:schemeClr>
                </a:solidFill>
                <a:latin typeface="Tahoma" pitchFamily="34" charset="0"/>
                <a:ea typeface="Tahoma" pitchFamily="34" charset="0"/>
                <a:cs typeface="Tahoma" pitchFamily="34" charset="0"/>
              </a:rPr>
              <a:t>National outreach for larger funding sources</a:t>
            </a:r>
            <a:endParaRPr lang="en-US" dirty="0">
              <a:solidFill>
                <a:schemeClr val="accent2">
                  <a:lumMod val="50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73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300" dirty="0" smtClean="0"/>
              <a:t>Independent, Community-Based Organizations With a Mission</a:t>
            </a:r>
            <a:endParaRPr lang="en-US" sz="3300" dirty="0"/>
          </a:p>
        </p:txBody>
      </p:sp>
      <p:sp>
        <p:nvSpPr>
          <p:cNvPr id="6" name="TextBox 5"/>
          <p:cNvSpPr txBox="1"/>
          <p:nvPr/>
        </p:nvSpPr>
        <p:spPr>
          <a:xfrm>
            <a:off x="166254" y="1981200"/>
            <a:ext cx="8749146" cy="1200329"/>
          </a:xfrm>
          <a:prstGeom prst="rect">
            <a:avLst/>
          </a:prstGeom>
          <a:noFill/>
          <a:ln w="38100">
            <a:noFill/>
            <a:prstDash val="sysDot"/>
          </a:ln>
        </p:spPr>
        <p:txBody>
          <a:bodyPr wrap="square" rtlCol="0">
            <a:spAutoFit/>
          </a:bodyPr>
          <a:lstStyle/>
          <a:p>
            <a:r>
              <a:rPr lang="en-US" dirty="0" smtClean="0">
                <a:solidFill>
                  <a:schemeClr val="bg2">
                    <a:lumMod val="25000"/>
                  </a:schemeClr>
                </a:solidFill>
                <a:latin typeface="+mj-lt"/>
                <a:ea typeface="Tahoma" pitchFamily="34" charset="0"/>
                <a:cs typeface="Tahoma" pitchFamily="34" charset="0"/>
              </a:rPr>
              <a:t>Goodwill works to enhance the dignity and quality of life of individuals and families by strengthening communities, eliminating barriers to opportunity, and helping people in need reach their full potential through learning and the power of work.</a:t>
            </a:r>
          </a:p>
        </p:txBody>
      </p:sp>
      <p:sp>
        <p:nvSpPr>
          <p:cNvPr id="7" name="TextBox 6"/>
          <p:cNvSpPr txBox="1"/>
          <p:nvPr/>
        </p:nvSpPr>
        <p:spPr>
          <a:xfrm>
            <a:off x="166254" y="3429000"/>
            <a:ext cx="8749146" cy="2862322"/>
          </a:xfrm>
          <a:prstGeom prst="rect">
            <a:avLst/>
          </a:prstGeom>
          <a:noFill/>
          <a:ln>
            <a:noFill/>
          </a:ln>
        </p:spPr>
        <p:txBody>
          <a:bodyPr wrap="square" rtlCol="0">
            <a:spAutoFit/>
          </a:bodyPr>
          <a:lstStyle/>
          <a:p>
            <a:r>
              <a:rPr lang="en-US" dirty="0" smtClean="0">
                <a:solidFill>
                  <a:schemeClr val="bg2">
                    <a:lumMod val="25000"/>
                  </a:schemeClr>
                </a:solidFill>
                <a:latin typeface="Tahoma" pitchFamily="34" charset="0"/>
                <a:ea typeface="Tahoma" pitchFamily="34" charset="0"/>
                <a:cs typeface="Tahoma" pitchFamily="34" charset="0"/>
              </a:rPr>
              <a:t>Independent Goodwill Affiliates can have specialty areas, serving specific populations with barriers such as: </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Blindness and Visual Impairment</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Traumatic Brain Injury</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Developmental Disability</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Mental Illness</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Deafness or Hearing Impairment</a:t>
            </a:r>
          </a:p>
          <a:p>
            <a:pPr marL="742950" lvl="1" indent="-285750">
              <a:buFont typeface="Arial" pitchFamily="34" charset="0"/>
              <a:buChar char="•"/>
            </a:pPr>
            <a:r>
              <a:rPr lang="en-US" dirty="0" smtClean="0">
                <a:solidFill>
                  <a:schemeClr val="bg2">
                    <a:lumMod val="25000"/>
                  </a:schemeClr>
                </a:solidFill>
                <a:latin typeface="Tahoma" pitchFamily="34" charset="0"/>
                <a:ea typeface="Tahoma" pitchFamily="34" charset="0"/>
                <a:cs typeface="Tahoma" pitchFamily="34" charset="0"/>
              </a:rPr>
              <a:t>Criminal Background</a:t>
            </a:r>
          </a:p>
          <a:p>
            <a:pPr lvl="8"/>
            <a:r>
              <a:rPr lang="en-US" i="1" dirty="0" smtClean="0">
                <a:solidFill>
                  <a:schemeClr val="bg2">
                    <a:lumMod val="25000"/>
                  </a:schemeClr>
                </a:solidFill>
                <a:latin typeface="Tahoma" pitchFamily="34" charset="0"/>
                <a:ea typeface="Tahoma" pitchFamily="34" charset="0"/>
                <a:cs typeface="Tahoma" pitchFamily="34" charset="0"/>
              </a:rPr>
              <a:t>And many, many more!</a:t>
            </a:r>
          </a:p>
          <a:p>
            <a:endParaRPr lang="en-US" b="1" dirty="0">
              <a:solidFill>
                <a:srgbClr val="000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4240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pPr algn="ctr"/>
            <a:r>
              <a:rPr lang="en-US" dirty="0" smtClean="0"/>
              <a:t>Goodwill of the Finger Lakes</a:t>
            </a:r>
            <a:endParaRPr lang="en-US" dirty="0"/>
          </a:p>
        </p:txBody>
      </p:sp>
      <p:sp>
        <p:nvSpPr>
          <p:cNvPr id="3" name="Content Placeholder 2"/>
          <p:cNvSpPr>
            <a:spLocks noGrp="1"/>
          </p:cNvSpPr>
          <p:nvPr>
            <p:ph idx="1"/>
          </p:nvPr>
        </p:nvSpPr>
        <p:spPr>
          <a:xfrm>
            <a:off x="457200" y="1524000"/>
            <a:ext cx="8229600" cy="4325112"/>
          </a:xfrm>
        </p:spPr>
        <p:txBody>
          <a:bodyPr>
            <a:normAutofit fontScale="92500"/>
          </a:bodyPr>
          <a:lstStyle/>
          <a:p>
            <a:r>
              <a:rPr lang="en-US" sz="1600" dirty="0" smtClean="0">
                <a:solidFill>
                  <a:schemeClr val="tx2">
                    <a:lumMod val="75000"/>
                  </a:schemeClr>
                </a:solidFill>
                <a:latin typeface="Tahoma" pitchFamily="34" charset="0"/>
                <a:ea typeface="Tahoma" pitchFamily="34" charset="0"/>
                <a:cs typeface="Tahoma" pitchFamily="34" charset="0"/>
              </a:rPr>
              <a:t>One of the 165 Goodwill Affiliates.  Located in Upstate New York.</a:t>
            </a:r>
          </a:p>
          <a:p>
            <a:pPr marL="109728" indent="0">
              <a:buNone/>
            </a:pPr>
            <a:endParaRPr lang="en-US" sz="900" dirty="0" smtClean="0">
              <a:solidFill>
                <a:schemeClr val="tx2">
                  <a:lumMod val="75000"/>
                </a:schemeClr>
              </a:solidFill>
              <a:latin typeface="Tahoma" pitchFamily="34" charset="0"/>
              <a:ea typeface="Tahoma" pitchFamily="34" charset="0"/>
              <a:cs typeface="Tahoma" pitchFamily="34" charset="0"/>
            </a:endParaRPr>
          </a:p>
          <a:p>
            <a:r>
              <a:rPr lang="en-US" sz="1600" b="1" dirty="0" smtClean="0">
                <a:solidFill>
                  <a:schemeClr val="tx2">
                    <a:lumMod val="75000"/>
                  </a:schemeClr>
                </a:solidFill>
                <a:latin typeface="Tahoma" pitchFamily="34" charset="0"/>
                <a:ea typeface="Tahoma" pitchFamily="34" charset="0"/>
                <a:cs typeface="Tahoma" pitchFamily="34" charset="0"/>
              </a:rPr>
              <a:t>Our priorities include:</a:t>
            </a:r>
          </a:p>
          <a:p>
            <a:pPr lvl="1"/>
            <a:r>
              <a:rPr lang="en-US" sz="1600" dirty="0" smtClean="0">
                <a:solidFill>
                  <a:schemeClr val="tx2">
                    <a:lumMod val="75000"/>
                  </a:schemeClr>
                </a:solidFill>
                <a:latin typeface="Tahoma" pitchFamily="34" charset="0"/>
                <a:ea typeface="Tahoma" pitchFamily="34" charset="0"/>
                <a:cs typeface="Tahoma" pitchFamily="34" charset="0"/>
              </a:rPr>
              <a:t>Specialized focus on Vision Rehabilitation and Vocational Rehabilitation for individuals who are blind and visually impaired.</a:t>
            </a:r>
          </a:p>
          <a:p>
            <a:pPr lvl="1"/>
            <a:r>
              <a:rPr lang="en-US" sz="1600" dirty="0" smtClean="0">
                <a:solidFill>
                  <a:schemeClr val="tx2">
                    <a:lumMod val="75000"/>
                  </a:schemeClr>
                </a:solidFill>
                <a:latin typeface="Tahoma" pitchFamily="34" charset="0"/>
                <a:ea typeface="Tahoma" pitchFamily="34" charset="0"/>
                <a:cs typeface="Tahoma" pitchFamily="34" charset="0"/>
              </a:rPr>
              <a:t>Job training and work experience opportunities for individuals with other barriers to employment.</a:t>
            </a:r>
          </a:p>
          <a:p>
            <a:pPr lvl="1"/>
            <a:r>
              <a:rPr lang="en-US" sz="1600" dirty="0" smtClean="0">
                <a:solidFill>
                  <a:schemeClr val="tx2">
                    <a:lumMod val="75000"/>
                  </a:schemeClr>
                </a:solidFill>
                <a:latin typeface="Tahoma" pitchFamily="34" charset="0"/>
                <a:ea typeface="Tahoma" pitchFamily="34" charset="0"/>
                <a:cs typeface="Tahoma" pitchFamily="34" charset="0"/>
              </a:rPr>
              <a:t>Information and Referral Services through our AIRS Accredited 2-1-1 Contact Center</a:t>
            </a:r>
          </a:p>
          <a:p>
            <a:pPr lvl="1"/>
            <a:r>
              <a:rPr lang="en-US" sz="1600" dirty="0" smtClean="0">
                <a:solidFill>
                  <a:schemeClr val="tx2">
                    <a:lumMod val="75000"/>
                  </a:schemeClr>
                </a:solidFill>
                <a:latin typeface="Tahoma" pitchFamily="34" charset="0"/>
                <a:ea typeface="Tahoma" pitchFamily="34" charset="0"/>
                <a:cs typeface="Tahoma" pitchFamily="34" charset="0"/>
              </a:rPr>
              <a:t>24/7 Crisis Management and American Association of </a:t>
            </a:r>
            <a:r>
              <a:rPr lang="en-US" sz="1600" dirty="0" err="1" smtClean="0">
                <a:solidFill>
                  <a:schemeClr val="tx2">
                    <a:lumMod val="75000"/>
                  </a:schemeClr>
                </a:solidFill>
                <a:latin typeface="Tahoma" pitchFamily="34" charset="0"/>
                <a:ea typeface="Tahoma" pitchFamily="34" charset="0"/>
                <a:cs typeface="Tahoma" pitchFamily="34" charset="0"/>
              </a:rPr>
              <a:t>Suicidology</a:t>
            </a:r>
            <a:r>
              <a:rPr lang="en-US" sz="1600" dirty="0" smtClean="0">
                <a:solidFill>
                  <a:schemeClr val="tx2">
                    <a:lumMod val="75000"/>
                  </a:schemeClr>
                </a:solidFill>
                <a:latin typeface="Tahoma" pitchFamily="34" charset="0"/>
                <a:ea typeface="Tahoma" pitchFamily="34" charset="0"/>
                <a:cs typeface="Tahoma" pitchFamily="34" charset="0"/>
              </a:rPr>
              <a:t> Accredited Suicide Prevention Hotline.  One of the centers answering the Veterans Suicide Hotline.</a:t>
            </a:r>
            <a:endParaRPr lang="en-US" sz="600" dirty="0" smtClean="0">
              <a:solidFill>
                <a:schemeClr val="tx2">
                  <a:lumMod val="75000"/>
                </a:schemeClr>
              </a:solidFill>
              <a:latin typeface="Tahoma" pitchFamily="34" charset="0"/>
              <a:ea typeface="Tahoma" pitchFamily="34" charset="0"/>
              <a:cs typeface="Tahoma" pitchFamily="34" charset="0"/>
            </a:endParaRPr>
          </a:p>
          <a:p>
            <a:r>
              <a:rPr lang="en-US" sz="1600" b="1" dirty="0" smtClean="0">
                <a:solidFill>
                  <a:schemeClr val="tx2">
                    <a:lumMod val="75000"/>
                  </a:schemeClr>
                </a:solidFill>
                <a:latin typeface="Tahoma" pitchFamily="34" charset="0"/>
                <a:ea typeface="Tahoma" pitchFamily="34" charset="0"/>
                <a:cs typeface="Tahoma" pitchFamily="34" charset="0"/>
              </a:rPr>
              <a:t>Our Social Enterprise includes:</a:t>
            </a:r>
          </a:p>
          <a:p>
            <a:pPr lvl="1"/>
            <a:r>
              <a:rPr lang="en-US" sz="1600" dirty="0" smtClean="0">
                <a:solidFill>
                  <a:schemeClr val="tx2">
                    <a:lumMod val="75000"/>
                  </a:schemeClr>
                </a:solidFill>
                <a:latin typeface="Tahoma" pitchFamily="34" charset="0"/>
                <a:ea typeface="Tahoma" pitchFamily="34" charset="0"/>
                <a:cs typeface="Tahoma" pitchFamily="34" charset="0"/>
              </a:rPr>
              <a:t>12 Retail Locations</a:t>
            </a:r>
          </a:p>
          <a:p>
            <a:pPr lvl="1"/>
            <a:r>
              <a:rPr lang="en-US" sz="1600" dirty="0" smtClean="0">
                <a:solidFill>
                  <a:schemeClr val="tx2">
                    <a:lumMod val="75000"/>
                  </a:schemeClr>
                </a:solidFill>
                <a:latin typeface="Tahoma" pitchFamily="34" charset="0"/>
                <a:ea typeface="Tahoma" pitchFamily="34" charset="0"/>
                <a:cs typeface="Tahoma" pitchFamily="34" charset="0"/>
              </a:rPr>
              <a:t>Manufacturing (</a:t>
            </a:r>
            <a:r>
              <a:rPr lang="en-US" sz="1600" dirty="0" err="1" smtClean="0">
                <a:solidFill>
                  <a:schemeClr val="tx2">
                    <a:lumMod val="75000"/>
                  </a:schemeClr>
                </a:solidFill>
                <a:latin typeface="Tahoma" pitchFamily="34" charset="0"/>
                <a:ea typeface="Tahoma" pitchFamily="34" charset="0"/>
                <a:cs typeface="Tahoma" pitchFamily="34" charset="0"/>
              </a:rPr>
              <a:t>SkillCraft</a:t>
            </a:r>
            <a:r>
              <a:rPr lang="en-US" sz="1600" dirty="0">
                <a:solidFill>
                  <a:schemeClr val="tx2">
                    <a:lumMod val="75000"/>
                  </a:schemeClr>
                </a:solidFill>
                <a:latin typeface="Tahoma" pitchFamily="34" charset="0"/>
                <a:ea typeface="Tahoma" pitchFamily="34" charset="0"/>
                <a:cs typeface="Tahoma" pitchFamily="34" charset="0"/>
              </a:rPr>
              <a:t> </a:t>
            </a:r>
            <a:r>
              <a:rPr lang="en-US" sz="1600" dirty="0" smtClean="0">
                <a:solidFill>
                  <a:schemeClr val="tx2">
                    <a:lumMod val="75000"/>
                  </a:schemeClr>
                </a:solidFill>
                <a:latin typeface="Tahoma" pitchFamily="34" charset="0"/>
                <a:ea typeface="Tahoma" pitchFamily="34" charset="0"/>
                <a:cs typeface="Tahoma" pitchFamily="34" charset="0"/>
              </a:rPr>
              <a:t>Brand of </a:t>
            </a:r>
            <a:r>
              <a:rPr lang="en-US" sz="1600" dirty="0" err="1" smtClean="0">
                <a:solidFill>
                  <a:schemeClr val="tx2">
                    <a:lumMod val="75000"/>
                  </a:schemeClr>
                </a:solidFill>
                <a:latin typeface="Tahoma" pitchFamily="34" charset="0"/>
                <a:ea typeface="Tahoma" pitchFamily="34" charset="0"/>
                <a:cs typeface="Tahoma" pitchFamily="34" charset="0"/>
              </a:rPr>
              <a:t>PostIt</a:t>
            </a:r>
            <a:r>
              <a:rPr lang="en-US" sz="1600" dirty="0" smtClean="0">
                <a:solidFill>
                  <a:schemeClr val="tx2">
                    <a:lumMod val="75000"/>
                  </a:schemeClr>
                </a:solidFill>
                <a:latin typeface="Tahoma" pitchFamily="34" charset="0"/>
                <a:ea typeface="Tahoma" pitchFamily="34" charset="0"/>
                <a:cs typeface="Tahoma" pitchFamily="34" charset="0"/>
              </a:rPr>
              <a:t> Notes, sewing for US Military, Soap Packaging, etc.)</a:t>
            </a:r>
          </a:p>
          <a:p>
            <a:pPr lvl="1"/>
            <a:r>
              <a:rPr lang="en-US" sz="1600" dirty="0" smtClean="0">
                <a:solidFill>
                  <a:schemeClr val="tx2">
                    <a:lumMod val="75000"/>
                  </a:schemeClr>
                </a:solidFill>
                <a:latin typeface="Tahoma" pitchFamily="34" charset="0"/>
                <a:ea typeface="Tahoma" pitchFamily="34" charset="0"/>
                <a:cs typeface="Tahoma" pitchFamily="34" charset="0"/>
              </a:rPr>
              <a:t>Contact Center serving State, Federal and Commercial Contracts</a:t>
            </a:r>
          </a:p>
          <a:p>
            <a:pPr lvl="1"/>
            <a:r>
              <a:rPr lang="en-US" sz="1600" dirty="0" smtClean="0">
                <a:solidFill>
                  <a:schemeClr val="tx2">
                    <a:lumMod val="75000"/>
                  </a:schemeClr>
                </a:solidFill>
                <a:latin typeface="Tahoma" pitchFamily="34" charset="0"/>
                <a:ea typeface="Tahoma" pitchFamily="34" charset="0"/>
                <a:cs typeface="Tahoma" pitchFamily="34" charset="0"/>
              </a:rPr>
              <a:t>Food service division which provides 1200+ meals daily to senior centers and day care centers</a:t>
            </a:r>
            <a:endParaRPr lang="en-US" sz="1600" dirty="0">
              <a:solidFill>
                <a:schemeClr val="tx2">
                  <a:lumMod val="75000"/>
                </a:schemeClr>
              </a:solidFill>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2243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fontScale="90000"/>
          </a:bodyPr>
          <a:lstStyle/>
          <a:p>
            <a:r>
              <a:rPr lang="en-US" dirty="0" smtClean="0"/>
              <a:t>Our Priorities as an </a:t>
            </a:r>
            <a:r>
              <a:rPr lang="en-US" dirty="0" err="1" smtClean="0"/>
              <a:t>AgrAbility</a:t>
            </a:r>
            <a:r>
              <a:rPr lang="en-US" dirty="0" smtClean="0"/>
              <a:t> Partner</a:t>
            </a:r>
            <a:endParaRPr lang="en-US" dirty="0"/>
          </a:p>
        </p:txBody>
      </p:sp>
      <p:sp>
        <p:nvSpPr>
          <p:cNvPr id="3" name="Content Placeholder 2"/>
          <p:cNvSpPr>
            <a:spLocks noGrp="1"/>
          </p:cNvSpPr>
          <p:nvPr>
            <p:ph idx="1"/>
          </p:nvPr>
        </p:nvSpPr>
        <p:spPr>
          <a:xfrm>
            <a:off x="228600" y="1600200"/>
            <a:ext cx="8610600" cy="4325112"/>
          </a:xfrm>
        </p:spPr>
        <p:txBody>
          <a:bodyPr>
            <a:normAutofit fontScale="92500" lnSpcReduction="10000"/>
          </a:bodyPr>
          <a:lstStyle/>
          <a:p>
            <a:pPr>
              <a:spcAft>
                <a:spcPts val="600"/>
              </a:spcAft>
            </a:pPr>
            <a:r>
              <a:rPr lang="en-US" sz="1800" dirty="0" smtClean="0">
                <a:latin typeface="Tahoma" pitchFamily="34" charset="0"/>
                <a:ea typeface="Tahoma" pitchFamily="34" charset="0"/>
                <a:cs typeface="Tahoma" pitchFamily="34" charset="0"/>
              </a:rPr>
              <a:t>Connect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and 2-1-1, insuring all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programs are represented in their region’s 2-1-1 contact centers, and that 2-1-1 is a number given to clients to meet their needs.</a:t>
            </a:r>
          </a:p>
          <a:p>
            <a:pPr>
              <a:spcAft>
                <a:spcPts val="600"/>
              </a:spcAft>
            </a:pPr>
            <a:r>
              <a:rPr lang="en-US" sz="1800" dirty="0" smtClean="0">
                <a:latin typeface="Tahoma" pitchFamily="34" charset="0"/>
                <a:ea typeface="Tahoma" pitchFamily="34" charset="0"/>
                <a:cs typeface="Tahoma" pitchFamily="34" charset="0"/>
              </a:rPr>
              <a:t>Provide after-hours and weekend coverage for the National Project telephone line, offering live answer 24/7.  Our 2-1-1/LIFE LINE </a:t>
            </a:r>
            <a:r>
              <a:rPr lang="en-US" sz="1800" dirty="0" err="1" smtClean="0">
                <a:latin typeface="Tahoma" pitchFamily="34" charset="0"/>
                <a:ea typeface="Tahoma" pitchFamily="34" charset="0"/>
                <a:cs typeface="Tahoma" pitchFamily="34" charset="0"/>
              </a:rPr>
              <a:t>telecounselors</a:t>
            </a:r>
            <a:r>
              <a:rPr lang="en-US" sz="1800" dirty="0" smtClean="0">
                <a:latin typeface="Tahoma" pitchFamily="34" charset="0"/>
                <a:ea typeface="Tahoma" pitchFamily="34" charset="0"/>
                <a:cs typeface="Tahoma" pitchFamily="34" charset="0"/>
              </a:rPr>
              <a:t> will provide information &amp; referral services or counseling </a:t>
            </a:r>
            <a:r>
              <a:rPr lang="en-US" sz="1800" dirty="0" err="1" smtClean="0">
                <a:latin typeface="Tahoma" pitchFamily="34" charset="0"/>
                <a:ea typeface="Tahoma" pitchFamily="34" charset="0"/>
                <a:cs typeface="Tahoma" pitchFamily="34" charset="0"/>
              </a:rPr>
              <a:t>servces</a:t>
            </a:r>
            <a:r>
              <a:rPr lang="en-US" sz="1800" dirty="0" smtClean="0">
                <a:latin typeface="Tahoma" pitchFamily="34" charset="0"/>
                <a:ea typeface="Tahoma" pitchFamily="34" charset="0"/>
                <a:cs typeface="Tahoma" pitchFamily="34" charset="0"/>
              </a:rPr>
              <a:t> as necessary.</a:t>
            </a:r>
          </a:p>
          <a:p>
            <a:pPr>
              <a:spcAft>
                <a:spcPts val="600"/>
              </a:spcAft>
            </a:pPr>
            <a:r>
              <a:rPr lang="en-US" sz="1800" dirty="0" smtClean="0">
                <a:latin typeface="Tahoma" pitchFamily="34" charset="0"/>
                <a:ea typeface="Tahoma" pitchFamily="34" charset="0"/>
                <a:cs typeface="Tahoma" pitchFamily="34" charset="0"/>
              </a:rPr>
              <a:t>Networking Initiatives, working to develop strong networks between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Projects and their regional </a:t>
            </a:r>
            <a:r>
              <a:rPr lang="en-US" sz="1800" dirty="0" err="1" smtClean="0">
                <a:latin typeface="Tahoma" pitchFamily="34" charset="0"/>
                <a:ea typeface="Tahoma" pitchFamily="34" charset="0"/>
                <a:cs typeface="Tahoma" pitchFamily="34" charset="0"/>
              </a:rPr>
              <a:t>Goodwills</a:t>
            </a:r>
            <a:r>
              <a:rPr lang="en-US" sz="1800" dirty="0" smtClean="0">
                <a:latin typeface="Tahoma" pitchFamily="34" charset="0"/>
                <a:ea typeface="Tahoma" pitchFamily="34" charset="0"/>
                <a:cs typeface="Tahoma" pitchFamily="34" charset="0"/>
              </a:rPr>
              <a:t> and other contacts to enable seamless and efficient client services.</a:t>
            </a:r>
          </a:p>
          <a:p>
            <a:pPr>
              <a:spcAft>
                <a:spcPts val="600"/>
              </a:spcAft>
            </a:pPr>
            <a:r>
              <a:rPr lang="en-US" sz="1800" dirty="0" smtClean="0">
                <a:latin typeface="Tahoma" pitchFamily="34" charset="0"/>
                <a:ea typeface="Tahoma" pitchFamily="34" charset="0"/>
                <a:cs typeface="Tahoma" pitchFamily="34" charset="0"/>
              </a:rPr>
              <a:t>Bringing Goodwill experience in areas such as mental health, and visual impairments to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teammates through educational initiatives</a:t>
            </a:r>
          </a:p>
          <a:p>
            <a:pPr>
              <a:spcAft>
                <a:spcPts val="600"/>
              </a:spcAft>
            </a:pPr>
            <a:r>
              <a:rPr lang="en-US" sz="1800" dirty="0" smtClean="0">
                <a:latin typeface="Tahoma" pitchFamily="34" charset="0"/>
                <a:ea typeface="Tahoma" pitchFamily="34" charset="0"/>
                <a:cs typeface="Tahoma" pitchFamily="34" charset="0"/>
              </a:rPr>
              <a:t>Regional and National Conference Coordination</a:t>
            </a:r>
          </a:p>
          <a:p>
            <a:pPr>
              <a:spcAft>
                <a:spcPts val="600"/>
              </a:spcAft>
            </a:pPr>
            <a:r>
              <a:rPr lang="en-US" sz="1800" dirty="0" smtClean="0">
                <a:latin typeface="Tahoma" pitchFamily="34" charset="0"/>
                <a:ea typeface="Tahoma" pitchFamily="34" charset="0"/>
                <a:cs typeface="Tahoma" pitchFamily="34" charset="0"/>
              </a:rPr>
              <a:t>Continued penetration of the Goodwill enterprise with education about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and agricultural issues </a:t>
            </a:r>
          </a:p>
          <a:p>
            <a:pPr marL="109728" indent="0">
              <a:buNone/>
            </a:pPr>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2332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304800" y="1828800"/>
            <a:ext cx="8610600" cy="3505200"/>
          </a:xfrm>
        </p:spPr>
        <p:txBody>
          <a:bodyPr>
            <a:normAutofit/>
          </a:bodyPr>
          <a:lstStyle/>
          <a:p>
            <a:pPr marL="109728" indent="0">
              <a:buNone/>
            </a:pPr>
            <a:endParaRPr lang="en-US" sz="1800" dirty="0">
              <a:latin typeface="Tahoma" pitchFamily="34" charset="0"/>
              <a:ea typeface="Tahoma" pitchFamily="34" charset="0"/>
              <a:cs typeface="Tahoma" pitchFamily="34" charset="0"/>
            </a:endParaRPr>
          </a:p>
          <a:p>
            <a:pPr marL="109728" indent="0">
              <a:buNone/>
            </a:pPr>
            <a:r>
              <a:rPr lang="en-US" sz="1800" dirty="0" smtClean="0">
                <a:latin typeface="Tahoma" pitchFamily="34" charset="0"/>
                <a:ea typeface="Tahoma" pitchFamily="34" charset="0"/>
                <a:cs typeface="Tahoma" pitchFamily="34" charset="0"/>
              </a:rPr>
              <a:t>Your National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 Goodwill Team:</a:t>
            </a:r>
          </a:p>
          <a:p>
            <a:pPr marL="109728" indent="0">
              <a:buNone/>
            </a:pPr>
            <a:endParaRPr lang="en-US" sz="1800" dirty="0" smtClean="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JoBeth Rath, National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 Partner</a:t>
            </a:r>
          </a:p>
          <a:p>
            <a:pPr marL="109728" indent="0" algn="ctr">
              <a:buNone/>
            </a:pPr>
            <a:r>
              <a:rPr lang="en-US" sz="1800" dirty="0" smtClean="0">
                <a:latin typeface="Tahoma" pitchFamily="34" charset="0"/>
                <a:ea typeface="Tahoma" pitchFamily="34" charset="0"/>
                <a:cs typeface="Tahoma" pitchFamily="34" charset="0"/>
              </a:rPr>
              <a:t>585.447.9015   585.402.2059 (cell) </a:t>
            </a:r>
            <a:r>
              <a:rPr lang="en-US" sz="1800" dirty="0" smtClean="0">
                <a:latin typeface="Tahoma" pitchFamily="34" charset="0"/>
                <a:ea typeface="Tahoma" pitchFamily="34" charset="0"/>
                <a:cs typeface="Tahoma" pitchFamily="34" charset="0"/>
                <a:hlinkClick r:id="rId2"/>
              </a:rPr>
              <a:t>jbrath@goodwillfingerlakes.org</a:t>
            </a:r>
            <a:r>
              <a:rPr lang="en-US" sz="1800" dirty="0" smtClean="0">
                <a:latin typeface="Tahoma" pitchFamily="34" charset="0"/>
                <a:ea typeface="Tahoma" pitchFamily="34" charset="0"/>
                <a:cs typeface="Tahoma" pitchFamily="34" charset="0"/>
              </a:rPr>
              <a:t> </a:t>
            </a:r>
            <a:endParaRPr lang="en-US" sz="1800" dirty="0">
              <a:latin typeface="Tahoma" pitchFamily="34" charset="0"/>
              <a:ea typeface="Tahoma" pitchFamily="34" charset="0"/>
              <a:cs typeface="Tahoma" pitchFamily="34" charset="0"/>
            </a:endParaRPr>
          </a:p>
          <a:p>
            <a:pPr marL="109728" indent="0" algn="ctr">
              <a:buNone/>
            </a:pPr>
            <a:endParaRPr lang="en-US" sz="1800" dirty="0">
              <a:latin typeface="Tahoma" pitchFamily="34" charset="0"/>
              <a:ea typeface="Tahoma" pitchFamily="34" charset="0"/>
              <a:cs typeface="Tahoma" pitchFamily="34" charset="0"/>
            </a:endParaRPr>
          </a:p>
          <a:p>
            <a:pPr marL="109728" indent="0" algn="ctr">
              <a:buNone/>
            </a:pPr>
            <a:r>
              <a:rPr lang="en-US" sz="1800" dirty="0" smtClean="0">
                <a:latin typeface="Tahoma" pitchFamily="34" charset="0"/>
                <a:ea typeface="Tahoma" pitchFamily="34" charset="0"/>
                <a:cs typeface="Tahoma" pitchFamily="34" charset="0"/>
              </a:rPr>
              <a:t>Tess McKeel, National </a:t>
            </a:r>
            <a:r>
              <a:rPr lang="en-US" sz="1800" dirty="0" err="1" smtClean="0">
                <a:latin typeface="Tahoma" pitchFamily="34" charset="0"/>
                <a:ea typeface="Tahoma" pitchFamily="34" charset="0"/>
                <a:cs typeface="Tahoma" pitchFamily="34" charset="0"/>
              </a:rPr>
              <a:t>AgrAbility</a:t>
            </a:r>
            <a:r>
              <a:rPr lang="en-US" sz="1800" dirty="0" smtClean="0">
                <a:latin typeface="Tahoma" pitchFamily="34" charset="0"/>
                <a:ea typeface="Tahoma" pitchFamily="34" charset="0"/>
                <a:cs typeface="Tahoma" pitchFamily="34" charset="0"/>
              </a:rPr>
              <a:t> Project Partner</a:t>
            </a:r>
          </a:p>
          <a:p>
            <a:pPr marL="109728" indent="0" algn="ctr">
              <a:buNone/>
            </a:pPr>
            <a:r>
              <a:rPr lang="en-US" sz="1800" dirty="0" smtClean="0">
                <a:latin typeface="Tahoma" pitchFamily="34" charset="0"/>
                <a:ea typeface="Tahoma" pitchFamily="34" charset="0"/>
                <a:cs typeface="Tahoma" pitchFamily="34" charset="0"/>
              </a:rPr>
              <a:t>585.447.9015     585.953.8430 (cell)  </a:t>
            </a:r>
            <a:r>
              <a:rPr lang="en-US" sz="1800" dirty="0" smtClean="0">
                <a:latin typeface="Tahoma" pitchFamily="34" charset="0"/>
                <a:ea typeface="Tahoma" pitchFamily="34" charset="0"/>
                <a:cs typeface="Tahoma" pitchFamily="34" charset="0"/>
                <a:hlinkClick r:id="rId3"/>
              </a:rPr>
              <a:t>tmckeel@goodwillfingerlakes.org</a:t>
            </a:r>
            <a:endParaRPr lang="en-US" sz="1800" dirty="0">
              <a:latin typeface="Tahoma" pitchFamily="34" charset="0"/>
              <a:ea typeface="Tahoma" pitchFamily="34" charset="0"/>
              <a:cs typeface="Tahoma" pitchFamily="34" charset="0"/>
            </a:endParaRPr>
          </a:p>
          <a:p>
            <a:pPr marL="109728" indent="0" algn="ctr">
              <a:buNone/>
            </a:pPr>
            <a:endParaRPr lang="en-US" sz="18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90402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5443</TotalTime>
  <Words>754</Words>
  <Application>Microsoft Office PowerPoint</Application>
  <PresentationFormat>On-screen Show (4:3)</PresentationFormat>
  <Paragraphs>65</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Georgia</vt:lpstr>
      <vt:lpstr>Tahoma</vt:lpstr>
      <vt:lpstr>Trebuchet MS</vt:lpstr>
      <vt:lpstr>Wingdings 2</vt:lpstr>
      <vt:lpstr>Urban</vt:lpstr>
      <vt:lpstr>Sustainability for AgrAbility Projects</vt:lpstr>
      <vt:lpstr>Sustainability:  What it means to Webster’s Dictionary noun the ability to be sustained, supported, upheld, or confirmed.  What does it mean to your project? </vt:lpstr>
      <vt:lpstr>How do you add to current funding for your SRAP?   What would be helpful to your SRAP? </vt:lpstr>
      <vt:lpstr>The AgrAbility Foundation</vt:lpstr>
      <vt:lpstr>PowerPoint Presentation</vt:lpstr>
      <vt:lpstr>Independent, Community-Based Organizations With a Mission</vt:lpstr>
      <vt:lpstr>Goodwill of the Finger Lakes</vt:lpstr>
      <vt:lpstr>Our Priorities as an AgrAbility Partner</vt:lpstr>
      <vt:lpstr>Questions?</vt:lpstr>
    </vt:vector>
  </TitlesOfParts>
  <Company>ABVI-Goodwill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JoBeth Rath</dc:creator>
  <cp:lastModifiedBy>JoBeth Rath</cp:lastModifiedBy>
  <cp:revision>26</cp:revision>
  <dcterms:created xsi:type="dcterms:W3CDTF">2013-03-29T03:04:21Z</dcterms:created>
  <dcterms:modified xsi:type="dcterms:W3CDTF">2022-03-16T13:21:11Z</dcterms:modified>
</cp:coreProperties>
</file>