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7" r:id="rId3"/>
    <p:sldId id="261" r:id="rId4"/>
    <p:sldId id="263" r:id="rId5"/>
    <p:sldId id="369" r:id="rId6"/>
    <p:sldId id="331" r:id="rId7"/>
    <p:sldId id="375" r:id="rId8"/>
    <p:sldId id="299" r:id="rId9"/>
    <p:sldId id="301" r:id="rId10"/>
    <p:sldId id="338" r:id="rId11"/>
    <p:sldId id="289" r:id="rId12"/>
    <p:sldId id="306" r:id="rId13"/>
    <p:sldId id="307" r:id="rId14"/>
    <p:sldId id="358" r:id="rId15"/>
    <p:sldId id="361" r:id="rId16"/>
    <p:sldId id="364" r:id="rId17"/>
    <p:sldId id="339" r:id="rId18"/>
    <p:sldId id="340" r:id="rId19"/>
    <p:sldId id="348" r:id="rId20"/>
    <p:sldId id="344" r:id="rId21"/>
    <p:sldId id="355" r:id="rId22"/>
    <p:sldId id="354" r:id="rId23"/>
    <p:sldId id="372" r:id="rId24"/>
    <p:sldId id="341" r:id="rId25"/>
    <p:sldId id="345" r:id="rId26"/>
    <p:sldId id="346" r:id="rId27"/>
    <p:sldId id="357" r:id="rId28"/>
    <p:sldId id="360" r:id="rId29"/>
    <p:sldId id="370" r:id="rId30"/>
    <p:sldId id="365" r:id="rId31"/>
    <p:sldId id="302" r:id="rId32"/>
    <p:sldId id="368" r:id="rId33"/>
    <p:sldId id="308" r:id="rId34"/>
    <p:sldId id="366" r:id="rId35"/>
    <p:sldId id="309" r:id="rId36"/>
    <p:sldId id="310" r:id="rId37"/>
    <p:sldId id="349" r:id="rId38"/>
    <p:sldId id="350" r:id="rId39"/>
    <p:sldId id="351" r:id="rId40"/>
    <p:sldId id="352" r:id="rId41"/>
    <p:sldId id="371" r:id="rId42"/>
    <p:sldId id="367" r:id="rId43"/>
    <p:sldId id="374" r:id="rId44"/>
    <p:sldId id="336" r:id="rId45"/>
    <p:sldId id="332" r:id="rId46"/>
    <p:sldId id="373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03" autoAdjust="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1D3963-2FFA-4866-8EB0-B9F41493B70B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D0E9A8-5788-4C53-9289-9D487C2A6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A04D58-FA55-463B-AF6A-959B722B3008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82CAE5-A73A-46EA-B9D0-2DC3099EB3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 in 1990 Farm Bill;</a:t>
            </a:r>
            <a:r>
              <a:rPr lang="en-US" baseline="0" dirty="0"/>
              <a:t> funded in 1991. Other pre-AgrAbility models existed in Vermont and Iowa. Maximum number of funded AgrAbility projects was 23 covering 25 states – reduced since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9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importance of site and give tour if feasible.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92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importance of site and give tour if feasible.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29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Newest print resource. 30,000 copies in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3A90FA-D580-4494-B6FF-5819572ED36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2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Arthritis and Agriculture is AgrAbility’s most popular print</a:t>
            </a:r>
            <a:r>
              <a:rPr lang="en-US" baseline="0" dirty="0"/>
              <a:t> resource with 70,000 copies in print. </a:t>
            </a:r>
            <a:r>
              <a:rPr lang="en-US" dirty="0"/>
              <a:t>Plain Fact is for Old Order/Amish Communities. ¿Podrá ser la Artritis lo que me causa Dolor? is a fotonovla (comic book) in Spanish for migrant/seasonal workers.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8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Deboy, G.R., P.J. Jones, W.E. Field, J. Metcalf, and R.L. Tormoehlen. Estimating the Prevalence of Disability within the U.S. Farm and Ranch Population. </a:t>
            </a:r>
            <a:r>
              <a:rPr lang="en-US" i="1" dirty="0"/>
              <a:t>Journal of Agromedicine, </a:t>
            </a:r>
            <a:r>
              <a:rPr lang="en-US" dirty="0"/>
              <a:t>13(3).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5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of October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5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projects have more than one partner.</a:t>
            </a:r>
            <a:r>
              <a:rPr lang="en-US" baseline="0" dirty="0"/>
              <a:t> Land-grant university Extension service must hold the grant. 1862 and 1890 land-grants are eligible to apply. 1994 are currently not eligible.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priority areas listed in the RFAs. Not exhaustive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SRAPs complete</a:t>
            </a:r>
            <a:r>
              <a:rPr lang="en-US" baseline="0" dirty="0"/>
              <a:t> annual assessment of NAP and also suggestions for future work. Services in non-AgrAbility states generally consist of email or phone contact.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6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states partner with AT Act Projects,</a:t>
            </a:r>
            <a:r>
              <a:rPr lang="en-US" baseline="0" dirty="0"/>
              <a:t> which usually have a lending “library” of AT or an AT re-use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CAE5-A73A-46EA-B9D0-2DC3099EB3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E0FF-75B3-4E02-A3A6-F41AB998B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381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41676A-6F7A-416F-9317-5AA644C362C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0961E7-B538-4B4E-A257-B6DB23911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funding-assistan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ability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3.jpg"/><Relationship Id="rId4" Type="http://schemas.openxmlformats.org/officeDocument/2006/relationships/hyperlink" Target="http://www.agrability.org/Toolbo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7.jpeg"/><Relationship Id="rId4" Type="http://schemas.openxmlformats.org/officeDocument/2006/relationships/hyperlink" Target="http://www.agrability.org/resources/bac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-ag.org/" TargetMode="External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dhjo.2017.08.00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New Staff Training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AgrAbility NTW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March 14, 2022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Madison, Wisconsin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077200" cy="1042416"/>
          </a:xfrm>
        </p:spPr>
        <p:txBody>
          <a:bodyPr>
            <a:normAutofit/>
          </a:bodyPr>
          <a:lstStyle/>
          <a:p>
            <a:r>
              <a:rPr lang="en-US" dirty="0"/>
              <a:t>National AgrAbility Project</a:t>
            </a:r>
          </a:p>
          <a:p>
            <a:r>
              <a:rPr lang="en-US" dirty="0"/>
              <a:t>Purdue University</a:t>
            </a:r>
          </a:p>
        </p:txBody>
      </p:sp>
      <p:pic>
        <p:nvPicPr>
          <p:cNvPr id="6147" name="Picture 3" descr="N:\NAP\Public Awareness\NAP Powerpoint\large-small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20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NAP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6713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Breaking New Ground Resource Center, Purdue University (lead organization)</a:t>
            </a:r>
          </a:p>
          <a:p>
            <a:pPr eaLnBrk="1" hangingPunct="1">
              <a:defRPr/>
            </a:pPr>
            <a:r>
              <a:rPr lang="en-US" dirty="0"/>
              <a:t>Goodwill of the Finger Lakes (NY)</a:t>
            </a:r>
          </a:p>
          <a:p>
            <a:pPr eaLnBrk="1" hangingPunct="1">
              <a:defRPr/>
            </a:pPr>
            <a:r>
              <a:rPr lang="en-US" dirty="0"/>
              <a:t>Osteoarthritis Action Alliance</a:t>
            </a:r>
          </a:p>
          <a:p>
            <a:pPr eaLnBrk="1" hangingPunct="1">
              <a:defRPr/>
            </a:pPr>
            <a:r>
              <a:rPr lang="en-US" dirty="0"/>
              <a:t>AgriSafe Network</a:t>
            </a:r>
          </a:p>
          <a:p>
            <a:pPr eaLnBrk="1" hangingPunct="1">
              <a:defRPr/>
            </a:pPr>
            <a:r>
              <a:rPr lang="en-US" dirty="0"/>
              <a:t>Colorado State University (evaluation specialists)</a:t>
            </a:r>
          </a:p>
          <a:p>
            <a:pPr>
              <a:defRPr/>
            </a:pPr>
            <a:r>
              <a:rPr lang="en-US" dirty="0"/>
              <a:t>Washington State University (evaluation specialists)</a:t>
            </a:r>
          </a:p>
          <a:p>
            <a:pPr eaLnBrk="1" hangingPunct="1">
              <a:defRPr/>
            </a:pPr>
            <a:r>
              <a:rPr lang="en-US" dirty="0"/>
              <a:t>Consultants</a:t>
            </a:r>
          </a:p>
          <a:p>
            <a:pPr eaLnBrk="1" hangingPunct="1">
              <a:defRPr/>
            </a:pPr>
            <a:r>
              <a:rPr lang="en-US" dirty="0"/>
              <a:t>Many non-funded partners: FVC, RESNA, FFA, etc.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0051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AgrAbility Services/Priorities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44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Workshops; resource development; online education</a:t>
            </a:r>
          </a:p>
          <a:p>
            <a:r>
              <a:rPr lang="en-US" dirty="0"/>
              <a:t>Networking</a:t>
            </a:r>
          </a:p>
          <a:p>
            <a:pPr lvl="1"/>
            <a:r>
              <a:rPr lang="en-US" dirty="0"/>
              <a:t>Leveraging efforts with other groups; peer support</a:t>
            </a:r>
          </a:p>
          <a:p>
            <a:r>
              <a:rPr lang="en-US" dirty="0"/>
              <a:t>Direct Assistance</a:t>
            </a:r>
          </a:p>
          <a:p>
            <a:pPr lvl="1"/>
            <a:r>
              <a:rPr lang="en-US" dirty="0"/>
              <a:t>Site visits; consultations; business planning</a:t>
            </a:r>
          </a:p>
          <a:p>
            <a:r>
              <a:rPr lang="en-US" dirty="0"/>
              <a:t>Marketing</a:t>
            </a:r>
          </a:p>
          <a:p>
            <a:pPr lvl="1"/>
            <a:r>
              <a:rPr lang="en-US" dirty="0"/>
              <a:t>Publics awareness activities and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911830"/>
            <a:ext cx="4164724" cy="840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Special Responsibilities of the NAP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6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Provide support to the state and regional AgrAbility Projects</a:t>
            </a:r>
          </a:p>
          <a:p>
            <a:pPr lvl="1" eaLnBrk="1" hangingPunct="1">
              <a:defRPr/>
            </a:pPr>
            <a:r>
              <a:rPr lang="en-US" dirty="0"/>
              <a:t>Training </a:t>
            </a:r>
          </a:p>
          <a:p>
            <a:pPr lvl="2">
              <a:defRPr/>
            </a:pPr>
            <a:r>
              <a:rPr lang="en-US" dirty="0"/>
              <a:t>In-person</a:t>
            </a:r>
          </a:p>
          <a:p>
            <a:pPr lvl="2">
              <a:defRPr/>
            </a:pPr>
            <a:r>
              <a:rPr lang="en-US" dirty="0"/>
              <a:t>Virtual</a:t>
            </a:r>
          </a:p>
          <a:p>
            <a:pPr lvl="1" eaLnBrk="1" hangingPunct="1">
              <a:defRPr/>
            </a:pPr>
            <a:r>
              <a:rPr lang="en-US" dirty="0"/>
              <a:t>Resources</a:t>
            </a:r>
          </a:p>
          <a:p>
            <a:pPr lvl="1" eaLnBrk="1" hangingPunct="1">
              <a:defRPr/>
            </a:pPr>
            <a:r>
              <a:rPr lang="en-US" dirty="0"/>
              <a:t>Consultations with NAP specialists</a:t>
            </a:r>
          </a:p>
          <a:p>
            <a:pPr eaLnBrk="1" hangingPunct="1">
              <a:defRPr/>
            </a:pPr>
            <a:r>
              <a:rPr lang="en-US" dirty="0"/>
              <a:t>Provide limited direct services to customers in states without AgrAbility projects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What Does AgrAbility </a:t>
            </a:r>
            <a:r>
              <a:rPr lang="en-US" sz="4000" u="sng" dirty="0"/>
              <a:t>Not</a:t>
            </a:r>
            <a:r>
              <a:rPr lang="en-US" sz="4000" dirty="0"/>
              <a:t>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99"/>
            <a:ext cx="7924800" cy="45719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Funding</a:t>
            </a:r>
          </a:p>
          <a:p>
            <a:pPr eaLnBrk="1" hangingPunct="1">
              <a:defRPr/>
            </a:pPr>
            <a:r>
              <a:rPr lang="en-US" dirty="0"/>
              <a:t>Equipment </a:t>
            </a:r>
          </a:p>
          <a:p>
            <a:pPr lvl="1">
              <a:defRPr/>
            </a:pPr>
            <a:r>
              <a:rPr lang="en-US" dirty="0"/>
              <a:t>Most funding for assistive technology comes through state vocational rehabilitation systems</a:t>
            </a:r>
          </a:p>
          <a:p>
            <a:pPr lvl="1">
              <a:defRPr/>
            </a:pPr>
            <a:r>
              <a:rPr lang="en-US" dirty="0"/>
              <a:t>Other sources of grants and loans are available (</a:t>
            </a:r>
            <a:r>
              <a:rPr lang="en-US" dirty="0">
                <a:hlinkClick r:id="rId3"/>
              </a:rPr>
              <a:t>www.agrability.org/funding-assistance/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Some state Assistive Technology Act projects can provide free or low-cost AT + loan programs</a:t>
            </a:r>
          </a:p>
          <a:p>
            <a:pPr lvl="1">
              <a:defRPr/>
            </a:pPr>
            <a:r>
              <a:rPr lang="en-US" dirty="0"/>
              <a:t>SRAPs can raise funds independent of USDA 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Your State Doesn’t Have an AgrAbility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dirty="0"/>
              <a:t>Can still get technical support from the National AgrAbility Project</a:t>
            </a:r>
          </a:p>
          <a:p>
            <a:pPr lvl="1"/>
            <a:r>
              <a:rPr lang="en-US" dirty="0"/>
              <a:t>Pilot project to hire limited number of consultants</a:t>
            </a:r>
          </a:p>
          <a:p>
            <a:pPr lvl="1"/>
            <a:r>
              <a:rPr lang="en-US" dirty="0"/>
              <a:t>Expanded web “roadmap”</a:t>
            </a:r>
          </a:p>
          <a:p>
            <a:r>
              <a:rPr lang="en-US" dirty="0"/>
              <a:t>Resources available at </a:t>
            </a:r>
            <a:r>
              <a:rPr lang="en-US" dirty="0">
                <a:hlinkClick r:id="rId2"/>
              </a:rPr>
              <a:t>www.agrability.org</a:t>
            </a:r>
            <a:r>
              <a:rPr lang="en-US" dirty="0"/>
              <a:t>  </a:t>
            </a:r>
          </a:p>
          <a:p>
            <a:r>
              <a:rPr lang="en-US" dirty="0"/>
              <a:t>Encourage your state’s land-grant university(s) to apply for an AgrAbility grant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7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Farmer/Ranchers with Disabilities in All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Vocational Rehabilitation (VR) Agencies</a:t>
            </a:r>
          </a:p>
          <a:p>
            <a:r>
              <a:rPr lang="en-US" dirty="0"/>
              <a:t>U.S. Department of Veterans Affairs</a:t>
            </a:r>
          </a:p>
          <a:p>
            <a:r>
              <a:rPr lang="en-US" dirty="0"/>
              <a:t>Centers for Independent Living</a:t>
            </a:r>
          </a:p>
          <a:p>
            <a:r>
              <a:rPr lang="en-US" dirty="0"/>
              <a:t>State Assistive Technology Act Projects</a:t>
            </a:r>
          </a:p>
          <a:p>
            <a:r>
              <a:rPr lang="en-US" dirty="0"/>
              <a:t>Cooperative Extension</a:t>
            </a:r>
          </a:p>
          <a:p>
            <a:r>
              <a:rPr lang="en-US" dirty="0"/>
              <a:t>USDA</a:t>
            </a:r>
          </a:p>
          <a:p>
            <a:pPr lvl="1"/>
            <a:r>
              <a:rPr lang="en-US" dirty="0"/>
              <a:t>FSA</a:t>
            </a:r>
          </a:p>
          <a:p>
            <a:pPr lvl="1"/>
            <a:r>
              <a:rPr lang="en-US" dirty="0"/>
              <a:t>NRCS</a:t>
            </a:r>
          </a:p>
        </p:txBody>
      </p:sp>
    </p:spTree>
    <p:extLst>
      <p:ext uri="{BB962C8B-B14F-4D97-AF65-F5344CB8AC3E}">
        <p14:creationId xmlns:p14="http://schemas.microsoft.com/office/powerpoint/2010/main" val="215590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41640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Bill Field, Project Director</a:t>
            </a:r>
          </a:p>
          <a:p>
            <a:pPr lvl="1" eaLnBrk="1" hangingPunct="1">
              <a:defRPr/>
            </a:pPr>
            <a:r>
              <a:rPr lang="en-US" dirty="0"/>
              <a:t>Founder of Breaking New Ground</a:t>
            </a:r>
          </a:p>
          <a:p>
            <a:pPr lvl="1" eaLnBrk="1" hangingPunct="1">
              <a:defRPr/>
            </a:pPr>
            <a:r>
              <a:rPr lang="en-US" dirty="0"/>
              <a:t>Overall project oversight</a:t>
            </a:r>
          </a:p>
          <a:p>
            <a:pPr lvl="1" eaLnBrk="1" hangingPunct="1">
              <a:defRPr/>
            </a:pPr>
            <a:r>
              <a:rPr lang="en-US" dirty="0"/>
              <a:t>Liaison with USDA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741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442644" cy="325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8842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Paul Jones, Program Manager</a:t>
            </a:r>
          </a:p>
          <a:p>
            <a:pPr lvl="1" eaLnBrk="1" hangingPunct="1">
              <a:defRPr/>
            </a:pPr>
            <a:r>
              <a:rPr lang="en-US" dirty="0"/>
              <a:t>Management of daily activities</a:t>
            </a:r>
          </a:p>
          <a:p>
            <a:pPr lvl="1" eaLnBrk="1" hangingPunct="1">
              <a:defRPr/>
            </a:pPr>
            <a:r>
              <a:rPr lang="en-US" dirty="0"/>
              <a:t>Resource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2917" r="8333"/>
          <a:stretch/>
        </p:blipFill>
        <p:spPr>
          <a:xfrm flipH="1">
            <a:off x="5689796" y="2172935"/>
            <a:ext cx="2692204" cy="343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2040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752600"/>
            <a:ext cx="4316412" cy="47593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Chuck Baldwin, Special Populations Outreach Coordinator &amp; Demographic Data Specialist</a:t>
            </a:r>
          </a:p>
          <a:p>
            <a:pPr lvl="1" eaLnBrk="1" hangingPunct="1">
              <a:defRPr/>
            </a:pPr>
            <a:r>
              <a:rPr lang="en-US" dirty="0"/>
              <a:t>Networking with 1890 and 1994 land-grant institutions, Old Order Groups, others</a:t>
            </a:r>
          </a:p>
          <a:p>
            <a:pPr lvl="1" eaLnBrk="1" hangingPunct="1">
              <a:defRPr/>
            </a:pPr>
            <a:r>
              <a:rPr lang="en-US" dirty="0"/>
              <a:t>Coordinates demographic data collection process</a:t>
            </a:r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7" y="2057400"/>
            <a:ext cx="2644260" cy="377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2759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516812" cy="4949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Overview of AgrAbility with emphasis on National AgrAbility Project (NAP)</a:t>
            </a:r>
          </a:p>
          <a:p>
            <a:pPr lvl="1" eaLnBrk="1" hangingPunct="1">
              <a:defRPr/>
            </a:pPr>
            <a:r>
              <a:rPr lang="en-US" sz="3200" dirty="0"/>
              <a:t>History</a:t>
            </a:r>
          </a:p>
          <a:p>
            <a:pPr lvl="1">
              <a:defRPr/>
            </a:pPr>
            <a:r>
              <a:rPr lang="en-US" sz="3200" dirty="0"/>
              <a:t>Goals</a:t>
            </a:r>
          </a:p>
          <a:p>
            <a:pPr lvl="1" eaLnBrk="1" hangingPunct="1">
              <a:defRPr/>
            </a:pPr>
            <a:r>
              <a:rPr lang="en-US" sz="3200" dirty="0"/>
              <a:t>Structure</a:t>
            </a:r>
          </a:p>
          <a:p>
            <a:pPr lvl="1">
              <a:defRPr/>
            </a:pPr>
            <a:r>
              <a:rPr lang="en-US" sz="3200" dirty="0"/>
              <a:t>Services</a:t>
            </a:r>
          </a:p>
          <a:p>
            <a:pPr lvl="1" eaLnBrk="1" hangingPunct="1">
              <a:defRPr/>
            </a:pPr>
            <a:r>
              <a:rPr lang="en-US" sz="3200" dirty="0"/>
              <a:t>Personnel</a:t>
            </a:r>
          </a:p>
          <a:p>
            <a:pPr lvl="1">
              <a:defRPr/>
            </a:pPr>
            <a:r>
              <a:rPr lang="en-US" sz="3200" dirty="0"/>
              <a:t>Resources</a:t>
            </a:r>
          </a:p>
          <a:p>
            <a:pPr lvl="1" eaLnBrk="1" hangingPunct="1">
              <a:defRPr/>
            </a:pPr>
            <a:endParaRPr lang="en-US" sz="32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2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4316412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Cindy Chastain, Veteran Outreach Coordinator</a:t>
            </a:r>
          </a:p>
          <a:p>
            <a:pPr lvl="1" eaLnBrk="1" hangingPunct="1">
              <a:defRPr/>
            </a:pPr>
            <a:r>
              <a:rPr lang="en-US" dirty="0"/>
              <a:t>Outreach to veterans with disabilities interested in agriculture and organizations that serve them</a:t>
            </a:r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09" y="2057400"/>
            <a:ext cx="2464556" cy="377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8281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788" y="1904999"/>
            <a:ext cx="4240212" cy="4724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Ed Sheldon, Extension Outreach Coordinator</a:t>
            </a:r>
          </a:p>
          <a:p>
            <a:pPr lvl="1"/>
            <a:r>
              <a:rPr lang="en-US" dirty="0"/>
              <a:t>Coordinating resources and activities with project partners</a:t>
            </a:r>
          </a:p>
          <a:p>
            <a:pPr lvl="1"/>
            <a:r>
              <a:rPr lang="en-US" dirty="0"/>
              <a:t>Responding to help-line calls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9" y="2362200"/>
            <a:ext cx="2677656" cy="290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5105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788" y="1904999"/>
            <a:ext cx="4926012" cy="4571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Kimber J. Nicoletti-Martínez, Latino/Farm Worker Outreach Coordinator</a:t>
            </a:r>
          </a:p>
          <a:p>
            <a:pPr lvl="1"/>
            <a:r>
              <a:rPr lang="en-US" dirty="0"/>
              <a:t>Networking and outreach to farmworker communities and staff working with them</a:t>
            </a:r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67" y="2501583"/>
            <a:ext cx="2315621" cy="322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8249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788" y="1904999"/>
            <a:ext cx="4926012" cy="45719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Ned Stoller, Assistive Technology Specialist</a:t>
            </a:r>
          </a:p>
          <a:p>
            <a:pPr lvl="1"/>
            <a:r>
              <a:rPr lang="en-US" dirty="0"/>
              <a:t>Resource for staff and clients related to selection of appropriate technology</a:t>
            </a:r>
          </a:p>
          <a:p>
            <a:pPr lvl="1"/>
            <a:r>
              <a:rPr lang="en-US" dirty="0"/>
              <a:t>Specialist in low-tech devices with international application</a:t>
            </a:r>
          </a:p>
        </p:txBody>
      </p:sp>
      <p:pic>
        <p:nvPicPr>
          <p:cNvPr id="2253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67" y="2511743"/>
            <a:ext cx="2516333" cy="296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3947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Steve Swain, “Retired” Assistive Technology Specialist and Indiana Rural Rehabilitation Specialist</a:t>
            </a:r>
          </a:p>
        </p:txBody>
      </p:sp>
      <p:pic>
        <p:nvPicPr>
          <p:cNvPr id="20484" name="Content Placeholder 7" descr="Swai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/>
          <a:stretch>
            <a:fillRect/>
          </a:stretch>
        </p:blipFill>
        <p:spPr>
          <a:xfrm>
            <a:off x="5670550" y="2057400"/>
            <a:ext cx="2733675" cy="385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9706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4"/>
            <a:ext cx="4087812" cy="4225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Goodwill of the Finger Lakes</a:t>
            </a:r>
          </a:p>
          <a:p>
            <a:pPr lvl="1" eaLnBrk="1" hangingPunct="1">
              <a:defRPr/>
            </a:pPr>
            <a:r>
              <a:rPr lang="en-US" dirty="0"/>
              <a:t>Promotion of the Goodwill/AgrAbility partnership</a:t>
            </a:r>
          </a:p>
          <a:p>
            <a:pPr lvl="1" eaLnBrk="1" hangingPunct="1">
              <a:defRPr/>
            </a:pPr>
            <a:r>
              <a:rPr lang="en-US" dirty="0"/>
              <a:t>National Training Workshop</a:t>
            </a:r>
          </a:p>
          <a:p>
            <a:pPr lvl="1" eaLnBrk="1" hangingPunct="1">
              <a:defRPr/>
            </a:pPr>
            <a:r>
              <a:rPr lang="en-US" dirty="0"/>
              <a:t>Regional workshops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70" y="1964203"/>
            <a:ext cx="1921930" cy="223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39" y="3962696"/>
            <a:ext cx="1669689" cy="237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43800" y="2895600"/>
            <a:ext cx="849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JoBeth</a:t>
            </a:r>
          </a:p>
          <a:p>
            <a:r>
              <a:rPr lang="en-US" dirty="0"/>
              <a:t>Rath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953000"/>
            <a:ext cx="89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Tess</a:t>
            </a:r>
          </a:p>
          <a:p>
            <a:r>
              <a:rPr lang="en-US" dirty="0"/>
              <a:t>McKeel</a:t>
            </a:r>
          </a:p>
        </p:txBody>
      </p:sp>
    </p:spTree>
    <p:extLst>
      <p:ext uri="{BB962C8B-B14F-4D97-AF65-F5344CB8AC3E}">
        <p14:creationId xmlns:p14="http://schemas.microsoft.com/office/powerpoint/2010/main" val="13058839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Personnel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Evaluation Team</a:t>
            </a:r>
          </a:p>
          <a:p>
            <a:pPr lvl="1" eaLnBrk="1" hangingPunct="1">
              <a:defRPr/>
            </a:pPr>
            <a:r>
              <a:rPr lang="en-US" dirty="0"/>
              <a:t>Objective analysis of NAP activities</a:t>
            </a:r>
          </a:p>
          <a:p>
            <a:pPr lvl="2" eaLnBrk="1" hangingPunct="1">
              <a:defRPr/>
            </a:pPr>
            <a:r>
              <a:rPr lang="en-US" dirty="0"/>
              <a:t>Annual staff needs assessment</a:t>
            </a:r>
          </a:p>
          <a:p>
            <a:pPr lvl="2" eaLnBrk="1" hangingPunct="1">
              <a:defRPr/>
            </a:pPr>
            <a:r>
              <a:rPr lang="en-US" dirty="0"/>
              <a:t>Demographic data</a:t>
            </a:r>
          </a:p>
          <a:p>
            <a:pPr lvl="2" eaLnBrk="1" hangingPunct="1">
              <a:defRPr/>
            </a:pPr>
            <a:r>
              <a:rPr lang="en-US" dirty="0"/>
              <a:t>Quality of life evaluation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/>
        </p:blipFill>
        <p:spPr>
          <a:xfrm>
            <a:off x="5334000" y="1828800"/>
            <a:ext cx="1676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99423" y="2438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 Fetsch, Colorado State </a:t>
            </a:r>
          </a:p>
          <a:p>
            <a:r>
              <a:rPr lang="en-US" dirty="0"/>
              <a:t>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3" y="4191000"/>
            <a:ext cx="1693164" cy="230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93206" y="4542472"/>
            <a:ext cx="1369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Brian French</a:t>
            </a:r>
          </a:p>
          <a:p>
            <a:r>
              <a:rPr lang="en-US" dirty="0"/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6381507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dirty="0"/>
              <a:t>Consultants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4247147" cy="48355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Steve Etheridge</a:t>
            </a:r>
          </a:p>
          <a:p>
            <a:pPr lvl="1"/>
            <a:r>
              <a:rPr lang="en-US" dirty="0"/>
              <a:t>Vocational rehabilitation issues</a:t>
            </a:r>
          </a:p>
          <a:p>
            <a:pPr lvl="1"/>
            <a:r>
              <a:rPr lang="en-US" dirty="0"/>
              <a:t>Former VR counselor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Carla Wilhite</a:t>
            </a:r>
          </a:p>
          <a:p>
            <a:pPr lvl="1"/>
            <a:r>
              <a:rPr lang="en-US" dirty="0"/>
              <a:t>Occupational therapy issues</a:t>
            </a:r>
          </a:p>
          <a:p>
            <a:pPr lvl="1"/>
            <a:r>
              <a:rPr lang="en-US" dirty="0"/>
              <a:t>Professor at Colorado Mesa University and AgrAbility advisory team member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r="23370" b="2528"/>
          <a:stretch/>
        </p:blipFill>
        <p:spPr>
          <a:xfrm>
            <a:off x="6088832" y="1828800"/>
            <a:ext cx="145496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8629"/>
          <a:stretch/>
        </p:blipFill>
        <p:spPr>
          <a:xfrm>
            <a:off x="6019800" y="4419600"/>
            <a:ext cx="1676400" cy="204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92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Partners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46274"/>
            <a:ext cx="4572000" cy="4530725"/>
          </a:xfrm>
        </p:spPr>
        <p:txBody>
          <a:bodyPr>
            <a:normAutofit/>
          </a:bodyPr>
          <a:lstStyle/>
          <a:p>
            <a:r>
              <a:rPr lang="en-US" b="1" dirty="0"/>
              <a:t>Osteoarthritis Action Alliance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Survey on effective arthritis outreach</a:t>
            </a:r>
          </a:p>
          <a:p>
            <a:pPr lvl="1" eaLnBrk="1" hangingPunct="1">
              <a:defRPr/>
            </a:pPr>
            <a:r>
              <a:rPr lang="en-US" dirty="0"/>
              <a:t>Resource development related to arthritis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1543EE-3306-42FC-8DCA-89F2379FD2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9136"/>
            <a:ext cx="3810000" cy="952500"/>
          </a:xfrm>
        </p:spPr>
      </p:pic>
    </p:spTree>
    <p:extLst>
      <p:ext uri="{BB962C8B-B14F-4D97-AF65-F5344CB8AC3E}">
        <p14:creationId xmlns:p14="http://schemas.microsoft.com/office/powerpoint/2010/main" val="16343427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NAP Key Partners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46274"/>
            <a:ext cx="4572000" cy="4530725"/>
          </a:xfrm>
        </p:spPr>
        <p:txBody>
          <a:bodyPr>
            <a:normAutofit/>
          </a:bodyPr>
          <a:lstStyle/>
          <a:p>
            <a:r>
              <a:rPr lang="en-US" b="1" dirty="0"/>
              <a:t>AgriSafe Network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Agriculture safety and health resources related to many areas</a:t>
            </a:r>
          </a:p>
          <a:p>
            <a:pPr lvl="2">
              <a:defRPr/>
            </a:pPr>
            <a:r>
              <a:rPr lang="en-US" dirty="0"/>
              <a:t>Opioids</a:t>
            </a:r>
          </a:p>
          <a:p>
            <a:pPr lvl="2">
              <a:defRPr/>
            </a:pPr>
            <a:r>
              <a:rPr lang="en-US" dirty="0"/>
              <a:t>Farm Stress</a:t>
            </a:r>
          </a:p>
          <a:p>
            <a:pPr lvl="2">
              <a:defRPr/>
            </a:pPr>
            <a:r>
              <a:rPr lang="en-US" dirty="0"/>
              <a:t>Resource Center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2080BE-62D5-44C1-AEB9-9ABFEB6C60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72415"/>
            <a:ext cx="3911219" cy="1478441"/>
          </a:xfrm>
        </p:spPr>
      </p:pic>
    </p:spTree>
    <p:extLst>
      <p:ext uri="{BB962C8B-B14F-4D97-AF65-F5344CB8AC3E}">
        <p14:creationId xmlns:p14="http://schemas.microsoft.com/office/powerpoint/2010/main" val="38917975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AgrAbility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/>
              <a:t>Several similar programs prior to establishment of AgrAbility at federal level</a:t>
            </a:r>
          </a:p>
          <a:p>
            <a:r>
              <a:rPr lang="en-US" dirty="0"/>
              <a:t>AgrAbility began through the 1990 Farm Bill with funding starting in 1991 </a:t>
            </a:r>
          </a:p>
          <a:p>
            <a:r>
              <a:rPr lang="en-US" dirty="0"/>
              <a:t>In 1991, there were 8 funded state and regional AgrAbility projects (SRAPS); as of 2022, there are 21 SRAPs and several previously-funded affiliate projects</a:t>
            </a:r>
          </a:p>
          <a:p>
            <a:r>
              <a:rPr lang="en-US" dirty="0"/>
              <a:t>One National AgrAbility Project (NAP) supports the SRAPs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Educational Resources: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www.agrability.org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3581400" cy="49304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Project information and contacts</a:t>
            </a:r>
          </a:p>
          <a:p>
            <a:pPr>
              <a:defRPr/>
            </a:pPr>
            <a:r>
              <a:rPr lang="en-US" dirty="0"/>
              <a:t>Downloadable resources</a:t>
            </a:r>
          </a:p>
          <a:p>
            <a:pPr>
              <a:defRPr/>
            </a:pPr>
            <a:r>
              <a:rPr lang="en-US" dirty="0"/>
              <a:t>Online training</a:t>
            </a:r>
          </a:p>
          <a:p>
            <a:pPr>
              <a:defRPr/>
            </a:pPr>
            <a:r>
              <a:rPr lang="en-US" dirty="0"/>
              <a:t>Mobile friendly</a:t>
            </a:r>
          </a:p>
          <a:p>
            <a:pPr>
              <a:defRPr/>
            </a:pPr>
            <a:r>
              <a:rPr lang="en-US" dirty="0"/>
              <a:t>Tour</a:t>
            </a:r>
          </a:p>
          <a:p>
            <a:pPr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905000"/>
            <a:ext cx="514318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9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Educational Resources: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www.agrability.org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3581400" cy="538760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Staff </a:t>
            </a:r>
            <a:r>
              <a:rPr lang="en-US" u="sng" dirty="0"/>
              <a:t>extranet</a:t>
            </a:r>
            <a:r>
              <a:rPr lang="en-US" dirty="0"/>
              <a:t>: marketing, evaluation,        staff resources</a:t>
            </a:r>
          </a:p>
          <a:p>
            <a:pPr lvl="1">
              <a:defRPr/>
            </a:pPr>
            <a:r>
              <a:rPr lang="en-US" dirty="0"/>
              <a:t>Logos</a:t>
            </a:r>
          </a:p>
          <a:p>
            <a:pPr lvl="1">
              <a:defRPr/>
            </a:pPr>
            <a:r>
              <a:rPr lang="en-US" dirty="0"/>
              <a:t>Demographic summaries</a:t>
            </a:r>
          </a:p>
          <a:p>
            <a:pPr lvl="1">
              <a:defRPr/>
            </a:pPr>
            <a:r>
              <a:rPr lang="en-US" dirty="0"/>
              <a:t>All-staff meeting archives</a:t>
            </a:r>
          </a:p>
          <a:p>
            <a:pPr lvl="1">
              <a:defRPr/>
            </a:pPr>
            <a:r>
              <a:rPr lang="en-US" dirty="0"/>
              <a:t>Photo library</a:t>
            </a:r>
          </a:p>
          <a:p>
            <a:pPr>
              <a:buNone/>
              <a:defRPr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905000"/>
            <a:ext cx="514318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2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The Toolbox Assistive Technology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7244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Print, CD, and web versions  </a:t>
            </a:r>
            <a:r>
              <a:rPr lang="en-US" sz="2800" dirty="0">
                <a:hlinkClick r:id="rId4"/>
              </a:rPr>
              <a:t>www.agrability.org/Toolbox</a:t>
            </a:r>
            <a:r>
              <a:rPr lang="en-US" sz="2800" dirty="0"/>
              <a:t> </a:t>
            </a:r>
          </a:p>
          <a:p>
            <a:pPr eaLnBrk="1" hangingPunct="1">
              <a:defRPr/>
            </a:pPr>
            <a:r>
              <a:rPr lang="en-US" dirty="0"/>
              <a:t>1,735 products to help agricultural workers with disabilities</a:t>
            </a:r>
          </a:p>
        </p:txBody>
      </p:sp>
      <p:pic>
        <p:nvPicPr>
          <p:cNvPr id="2765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13" y="2133600"/>
            <a:ext cx="359292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Publications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624666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88" y="2716427"/>
            <a:ext cx="2851912" cy="330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310776" cy="341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490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 on the Farm, </a:t>
            </a:r>
            <a:br>
              <a:rPr lang="en-US" dirty="0"/>
            </a:br>
            <a:r>
              <a:rPr lang="en-US" dirty="0"/>
              <a:t>BACK in the Saddle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849812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500" dirty="0"/>
              <a:t>Back problems = most common disabling conditions reported by AgrAbility clients. </a:t>
            </a:r>
          </a:p>
          <a:p>
            <a:pPr eaLnBrk="1" hangingPunct="1">
              <a:defRPr/>
            </a:pPr>
            <a:r>
              <a:rPr lang="en-US" sz="3500" dirty="0"/>
              <a:t>21-page booklet discusses many aspects of back problems in ag settings</a:t>
            </a:r>
          </a:p>
          <a:p>
            <a:pPr eaLnBrk="1" hangingPunct="1">
              <a:defRPr/>
            </a:pPr>
            <a:r>
              <a:rPr lang="en-US" sz="3500" dirty="0">
                <a:hlinkClick r:id="rId4"/>
              </a:rPr>
              <a:t>www.agrability.org/  resources/back</a:t>
            </a:r>
            <a:r>
              <a:rPr lang="en-US" sz="3500" dirty="0"/>
              <a:t> 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76179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Arthritis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41960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>
                <a:hlinkClick r:id="rId3"/>
              </a:rPr>
              <a:t>www.arthritis-ag.org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Arthritis and Agriculture</a:t>
            </a:r>
          </a:p>
          <a:p>
            <a:pPr eaLnBrk="1" hangingPunct="1">
              <a:defRPr/>
            </a:pPr>
            <a:r>
              <a:rPr lang="en-US" sz="2800" dirty="0"/>
              <a:t>Plain Facts about Agriculture</a:t>
            </a:r>
          </a:p>
          <a:p>
            <a:pPr eaLnBrk="1" hangingPunct="1">
              <a:defRPr/>
            </a:pPr>
            <a:r>
              <a:rPr lang="en-US" sz="2800" dirty="0"/>
              <a:t>¿Podrá ser la Artritis lo que me causa Dolor? (Could Arthritis be the cause of my Pain?)</a:t>
            </a:r>
          </a:p>
          <a:p>
            <a:pPr eaLnBrk="1" hangingPunct="1">
              <a:defRPr/>
            </a:pPr>
            <a:r>
              <a:rPr lang="en-US" sz="2800" dirty="0"/>
              <a:t>Gaining Ground on Arthritis DVD</a:t>
            </a:r>
          </a:p>
        </p:txBody>
      </p:sp>
      <p:pic>
        <p:nvPicPr>
          <p:cNvPr id="2050" name="Picture 2" descr="Z:\Arthritis\Arthritis and Ag Brochure\Reprint 2011\A&amp;A cover imag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8800"/>
            <a:ext cx="1430461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Arthritis\Plain Facts Brochure\Amish Cover imag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23" y="1874394"/>
            <a:ext cx="1430461" cy="2211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Arthritis\Spanish\front 12-16-09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1430461" cy="220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Arthritis\Video\Gaining Ground cover 5-19-07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21" y="4218039"/>
            <a:ext cx="1428003" cy="191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5720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93788" y="31473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Plowshares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30 technical reports on specific topics, such as farming with a spinal cord injury</a:t>
            </a:r>
          </a:p>
          <a:p>
            <a:pPr eaLnBrk="1" hangingPunct="1">
              <a:defRPr/>
            </a:pPr>
            <a:r>
              <a:rPr lang="en-US" dirty="0"/>
              <a:t>Currently being updated </a:t>
            </a:r>
          </a:p>
        </p:txBody>
      </p:sp>
      <p:pic>
        <p:nvPicPr>
          <p:cNvPr id="2867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66821"/>
            <a:ext cx="3525838" cy="456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0095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21884" y="211954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Conducting Agricultural Worksite Assessments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09800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Step-by-step guide for evaluating farms and ranches</a:t>
            </a:r>
          </a:p>
          <a:p>
            <a:pPr eaLnBrk="1" hangingPunct="1">
              <a:defRPr/>
            </a:pPr>
            <a:r>
              <a:rPr lang="en-US" dirty="0"/>
              <a:t>Reproducible assessment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72F4C4-192B-43F9-9503-C9569617A2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7" y="1905000"/>
            <a:ext cx="3514440" cy="454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2769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93788" y="137832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AT Secondary Injury Evaluation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Step-by-step guide for evaluating AT for secondary injury hazards</a:t>
            </a:r>
          </a:p>
          <a:p>
            <a:pPr eaLnBrk="1" hangingPunct="1">
              <a:defRPr/>
            </a:pPr>
            <a:r>
              <a:rPr lang="en-US" dirty="0"/>
              <a:t>Reproducible assessment forms</a:t>
            </a:r>
          </a:p>
        </p:txBody>
      </p:sp>
      <p:pic>
        <p:nvPicPr>
          <p:cNvPr id="1027" name="Picture 3" descr="Z:\Worksite &amp; AT Assessment Tools\AT Assessment Tool\Cover\AgrCover-1_S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057400"/>
            <a:ext cx="3168650" cy="417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155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2510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Disability Types (Functional Limitations) does AgrAbility Address?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>
            <a:normAutofit/>
          </a:bodyPr>
          <a:lstStyle/>
          <a:p>
            <a:r>
              <a:rPr lang="en-US" sz="2600" dirty="0"/>
              <a:t>Amputation</a:t>
            </a:r>
          </a:p>
          <a:p>
            <a:r>
              <a:rPr lang="en-US" sz="2600" dirty="0"/>
              <a:t>Arthritis</a:t>
            </a:r>
          </a:p>
          <a:p>
            <a:r>
              <a:rPr lang="en-US" sz="2600" dirty="0"/>
              <a:t>Back impairment</a:t>
            </a:r>
          </a:p>
          <a:p>
            <a:r>
              <a:rPr lang="en-US" sz="2600" dirty="0"/>
              <a:t>Deafness/hearing impairment</a:t>
            </a:r>
          </a:p>
          <a:p>
            <a:r>
              <a:rPr lang="en-US" sz="2600" dirty="0"/>
              <a:t>Developmental disabilities, such as cerebral palsy or autism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Disabling diseases, such as cancer or heart disease</a:t>
            </a:r>
          </a:p>
          <a:p>
            <a:r>
              <a:rPr lang="en-US" sz="2800" dirty="0"/>
              <a:t>Mental/behavioral health problems</a:t>
            </a:r>
          </a:p>
          <a:p>
            <a:r>
              <a:rPr lang="en-US" sz="2800" dirty="0"/>
              <a:t>Respiratory diseases</a:t>
            </a:r>
          </a:p>
          <a:p>
            <a:r>
              <a:rPr lang="en-US" sz="2800" dirty="0"/>
              <a:t>Spinal cord injuries</a:t>
            </a:r>
          </a:p>
          <a:p>
            <a:r>
              <a:rPr lang="en-US" sz="2800" dirty="0"/>
              <a:t>Stroke</a:t>
            </a:r>
          </a:p>
          <a:p>
            <a:r>
              <a:rPr lang="en-US" sz="2800" dirty="0"/>
              <a:t>Traumatic brain injury</a:t>
            </a:r>
          </a:p>
          <a:p>
            <a:r>
              <a:rPr lang="en-US" sz="2800" dirty="0"/>
              <a:t>Visual impairments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93" y="16366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AgrAbility addresses a wide variety of disabling conditions in agriculture, including, but not limited to: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7829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9EE9F72-59B6-4FFA-9985-32E2B4DC75FE}"/>
              </a:ext>
            </a:extLst>
          </p:cNvPr>
          <p:cNvSpPr txBox="1"/>
          <p:nvPr/>
        </p:nvSpPr>
        <p:spPr>
          <a:xfrm>
            <a:off x="0" y="6248401"/>
            <a:ext cx="914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Importance of staying with your realm of expertise!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93788" y="22780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Newsletters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1336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AgrAbility Harvest</a:t>
            </a:r>
          </a:p>
          <a:p>
            <a:pPr lvl="1" eaLnBrk="1" hangingPunct="1">
              <a:defRPr/>
            </a:pPr>
            <a:r>
              <a:rPr lang="en-US" dirty="0"/>
              <a:t>Annually to national audience</a:t>
            </a:r>
          </a:p>
          <a:p>
            <a:pPr eaLnBrk="1" hangingPunct="1">
              <a:defRPr/>
            </a:pPr>
            <a:r>
              <a:rPr lang="en-US" i="1" dirty="0"/>
              <a:t>AgrAbility e-Note</a:t>
            </a:r>
          </a:p>
          <a:p>
            <a:pPr lvl="1" eaLnBrk="1" hangingPunct="1">
              <a:defRPr/>
            </a:pPr>
            <a:r>
              <a:rPr lang="en-US" dirty="0"/>
              <a:t>Monthly to AgrAbility staff members and other interested parties</a:t>
            </a:r>
          </a:p>
        </p:txBody>
      </p:sp>
      <p:pic>
        <p:nvPicPr>
          <p:cNvPr id="31750" name="Content Placeholder 9" descr="HarvestCov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3179763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0730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BE8B-8451-44A8-A84A-647E90FD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5425"/>
            <a:ext cx="7772400" cy="1143000"/>
          </a:xfrm>
        </p:spPr>
        <p:txBody>
          <a:bodyPr/>
          <a:lstStyle/>
          <a:p>
            <a:r>
              <a:rPr lang="en-US" dirty="0"/>
              <a:t>Other Staff-Specific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590BD-3497-4609-BCF5-6CCB5E9CC2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5764212" cy="4114800"/>
          </a:xfrm>
        </p:spPr>
        <p:txBody>
          <a:bodyPr/>
          <a:lstStyle/>
          <a:p>
            <a:r>
              <a:rPr lang="en-US" dirty="0"/>
              <a:t>AgrAbility staff listserv</a:t>
            </a:r>
          </a:p>
          <a:p>
            <a:r>
              <a:rPr lang="en-US" dirty="0"/>
              <a:t>Monthly Zoom sessions</a:t>
            </a:r>
          </a:p>
          <a:p>
            <a:pPr lvl="1"/>
            <a:r>
              <a:rPr lang="en-US" dirty="0"/>
              <a:t>Wide range of topics</a:t>
            </a:r>
          </a:p>
          <a:p>
            <a:pPr lvl="1"/>
            <a:r>
              <a:rPr lang="en-US" dirty="0"/>
              <a:t>Open discussion</a:t>
            </a:r>
          </a:p>
          <a:p>
            <a:r>
              <a:rPr lang="en-US" sz="3600" dirty="0"/>
              <a:t>Virtual</a:t>
            </a:r>
            <a:r>
              <a:rPr lang="en-US" dirty="0"/>
              <a:t> office hours</a:t>
            </a:r>
          </a:p>
        </p:txBody>
      </p:sp>
    </p:spTree>
    <p:extLst>
      <p:ext uri="{BB962C8B-B14F-4D97-AF65-F5344CB8AC3E}">
        <p14:creationId xmlns:p14="http://schemas.microsoft.com/office/powerpoint/2010/main" val="415605304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7200" cy="167335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29192"/>
            <a:ext cx="8178800" cy="3810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“It feels like many of the farmers I have been working with recently are needing “big-ticket items”, such as the tractors that they have are too old to qualify to be modified for access, therefore they would need a whole new tractor and then modifications to be made.”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Tractor should be part of farm’s business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Equipment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Used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  Refer to Extension farm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VR paid for tractor because it was cheaper than modifications - client paid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78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AgrAbility’s Impact?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sz="2800" dirty="0"/>
              <a:t>AgrAbility recently conducted a multi-year study to compare the program’s impact with a no-treatment comparison group. Using the McGill Quality of Life (QOL) survey and a newly-developed Independent Living and Working (ILW) instrument, AgrAbility gathered data both on AgrAbility clients and on farmers/ranchers with disabilities who had not received services.</a:t>
            </a:r>
          </a:p>
          <a:p>
            <a:pPr marL="118872" indent="0">
              <a:buNone/>
            </a:pPr>
            <a:endParaRPr lang="en-US" sz="2800" dirty="0"/>
          </a:p>
          <a:p>
            <a:pPr marL="118872" indent="0">
              <a:buNone/>
            </a:pPr>
            <a:r>
              <a:rPr lang="en-US" sz="2200" dirty="0"/>
              <a:t>Fetsch, R. J., Jackman, D. M., &amp; Collins, C. L. (2018). Assessing changes in quality of life and independent living and working levels among AgrAbility farmers and ranchers with disabilities. Disability and Health Journal, 11(2), 230-236. doi: </a:t>
            </a:r>
            <a:r>
              <a:rPr lang="en-US" sz="2200" dirty="0">
                <a:hlinkClick r:id="rId3"/>
              </a:rPr>
              <a:t>https://doi.org/10.1016/j.dhjo.2017.08.001</a:t>
            </a:r>
            <a:r>
              <a:rPr lang="en-US" sz="2200" dirty="0"/>
              <a:t>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8006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914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Impact: Quality of Life (QOL)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5413248"/>
            <a:ext cx="8229600" cy="22829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400" dirty="0"/>
              <a:t>The 199 AgrAbility client group participants showed increased QOL levels of 28%, while the 97 no-treatment comparison group’s QOL level fell by 4%.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15347"/>
            <a:ext cx="6400214" cy="3697901"/>
          </a:xfrm>
        </p:spPr>
      </p:pic>
    </p:spTree>
    <p:extLst>
      <p:ext uri="{BB962C8B-B14F-4D97-AF65-F5344CB8AC3E}">
        <p14:creationId xmlns:p14="http://schemas.microsoft.com/office/powerpoint/2010/main" val="4250916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Impact: Independent Living and Working (ILW)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493110" cy="3787648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76200" y="5565648"/>
            <a:ext cx="8915400" cy="2435352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2400" dirty="0"/>
              <a:t>The AgrAbility client group participants showed increased ILW levels of 30%, while the no-treatment control group increased only 8%.</a:t>
            </a:r>
          </a:p>
        </p:txBody>
      </p:sp>
    </p:spTree>
    <p:extLst>
      <p:ext uri="{BB962C8B-B14F-4D97-AF65-F5344CB8AC3E}">
        <p14:creationId xmlns:p14="http://schemas.microsoft.com/office/powerpoint/2010/main" val="317902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Disability within the Agricultural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Causes of disability</a:t>
            </a:r>
          </a:p>
          <a:p>
            <a:pPr marL="914400" lvl="1" indent="-220663">
              <a:buClrTx/>
            </a:pPr>
            <a:r>
              <a:rPr lang="en-US" dirty="0"/>
              <a:t>Traumatic injury (agriculture is one of the most hazardous occupations). Many injuries also come from off-farm incidents.</a:t>
            </a:r>
          </a:p>
          <a:p>
            <a:pPr marL="914400" lvl="1" indent="-220663">
              <a:buClrTx/>
            </a:pPr>
            <a:r>
              <a:rPr lang="en-US" dirty="0"/>
              <a:t>Disease (Arthritis impacts many farmers)</a:t>
            </a:r>
          </a:p>
          <a:p>
            <a:pPr marL="914400" lvl="1" indent="-220663">
              <a:buClrTx/>
            </a:pPr>
            <a:r>
              <a:rPr lang="en-US" dirty="0"/>
              <a:t>Aging (Average age of U.S. farmers is 58+)</a:t>
            </a:r>
          </a:p>
          <a:p>
            <a:r>
              <a:rPr lang="en-US" dirty="0"/>
              <a:t>Prevalence of disability</a:t>
            </a:r>
          </a:p>
          <a:p>
            <a:pPr marL="914400" lvl="1" indent="-220663">
              <a:buClrTx/>
            </a:pPr>
            <a:r>
              <a:rPr lang="en-US" dirty="0"/>
              <a:t>At least 12.9% of farm population impacted by disability</a:t>
            </a:r>
          </a:p>
          <a:p>
            <a:pPr marL="914400" lvl="1" indent="-220663">
              <a:buClrTx/>
            </a:pPr>
            <a:r>
              <a:rPr lang="en-US" dirty="0"/>
              <a:t>At least 740,000 of the U.S. farm, ranch, and agricultural community impacted by disability</a:t>
            </a:r>
          </a:p>
          <a:p>
            <a:pPr lvl="3"/>
            <a:r>
              <a:rPr lang="en-US" dirty="0"/>
              <a:t>Miller and Aherin, 2018. Journal of Agricultural Safety and Health, 24(4): 243-260.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Agricultural Operations </a:t>
            </a:r>
            <a:br>
              <a:rPr lang="en-US" dirty="0"/>
            </a:br>
            <a:r>
              <a:rPr lang="en-US" dirty="0"/>
              <a:t>does AgrAbility 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>
            <a:normAutofit/>
          </a:bodyPr>
          <a:lstStyle/>
          <a:p>
            <a:r>
              <a:rPr lang="en-US" sz="2800" dirty="0"/>
              <a:t>Row crops: corn, soy, wheat, cotton, etc.</a:t>
            </a:r>
          </a:p>
          <a:p>
            <a:r>
              <a:rPr lang="en-US" sz="2800" dirty="0"/>
              <a:t>Ranching</a:t>
            </a:r>
          </a:p>
          <a:p>
            <a:r>
              <a:rPr lang="en-US" sz="2800" dirty="0"/>
              <a:t>Sheep and goats</a:t>
            </a:r>
          </a:p>
          <a:p>
            <a:r>
              <a:rPr lang="en-US" sz="2800" dirty="0"/>
              <a:t>Dairy</a:t>
            </a:r>
          </a:p>
          <a:p>
            <a:r>
              <a:rPr lang="en-US" sz="2800" dirty="0"/>
              <a:t>Produce, including organic</a:t>
            </a:r>
          </a:p>
          <a:p>
            <a:r>
              <a:rPr lang="en-US" sz="2800" dirty="0"/>
              <a:t>Orchards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97425" y="2362200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/>
              <a:t>Agritourism</a:t>
            </a:r>
          </a:p>
          <a:p>
            <a:r>
              <a:rPr lang="en-US" sz="2800" dirty="0"/>
              <a:t>Niche markets, like llamas, herbs, etc.</a:t>
            </a:r>
          </a:p>
          <a:p>
            <a:r>
              <a:rPr lang="en-US" sz="2800" dirty="0"/>
              <a:t>Floriculture</a:t>
            </a:r>
          </a:p>
          <a:p>
            <a:r>
              <a:rPr lang="en-US" sz="2800" dirty="0"/>
              <a:t>Aquaculture</a:t>
            </a:r>
          </a:p>
          <a:p>
            <a:r>
              <a:rPr lang="en-US" sz="2800" dirty="0"/>
              <a:t>Hydroponics</a:t>
            </a:r>
          </a:p>
          <a:p>
            <a:r>
              <a:rPr lang="en-US" sz="2800" dirty="0"/>
              <a:t>Aquaponics</a:t>
            </a:r>
          </a:p>
          <a:p>
            <a:r>
              <a:rPr lang="en-US" sz="2800" dirty="0"/>
              <a:t>Urban agriculture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92" y="1636693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Just as disability is a wide continuum, agriculture is also: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7829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1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C5BC-C99F-4C55-A55D-9A92AFC5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Multifaceted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EE080-33A9-45F2-A2A4-B533B0376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8881" r="6757" b="9267"/>
          <a:stretch/>
        </p:blipFill>
        <p:spPr>
          <a:xfrm>
            <a:off x="1905000" y="1607344"/>
            <a:ext cx="6248400" cy="51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pPr algn="ctr"/>
            <a:r>
              <a:rPr lang="en-US" dirty="0"/>
              <a:t>AgrAbility Projects 2022</a:t>
            </a:r>
          </a:p>
        </p:txBody>
      </p:sp>
      <p:sp>
        <p:nvSpPr>
          <p:cNvPr id="4" name="AutoShape 2" descr="imap://jonesp@pasture.ecn.purdue.edu:993/fetch%3EUID%3E/INBOX%3E449014?part=1.2.2&amp;filename=jbacddi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1060D9-D820-4EBC-9A1E-D5AF8BA96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4" y="1524000"/>
            <a:ext cx="7251811" cy="5019865"/>
          </a:xfrm>
        </p:spPr>
      </p:pic>
    </p:spTree>
    <p:extLst>
      <p:ext uri="{BB962C8B-B14F-4D97-AF65-F5344CB8AC3E}">
        <p14:creationId xmlns:p14="http://schemas.microsoft.com/office/powerpoint/2010/main" val="331379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AgrAbility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All AgrAbility projects – state projects and the national project – are partnerships between a land-grant university and at least one disability-services program.</a:t>
            </a:r>
          </a:p>
          <a:p>
            <a:pPr>
              <a:defRPr/>
            </a:pPr>
            <a:r>
              <a:rPr lang="en-US" dirty="0"/>
              <a:t>1862 and 1890 land-grant institutions are eligible to apply for AgrAbility grants.</a:t>
            </a:r>
          </a:p>
          <a:p>
            <a:pPr lvl="1">
              <a:defRPr/>
            </a:pPr>
            <a:r>
              <a:rPr lang="en-US" dirty="0"/>
              <a:t>Current 1890 grant holder = North Carolina A&amp;T </a:t>
            </a:r>
          </a:p>
        </p:txBody>
      </p:sp>
    </p:spTree>
    <p:extLst>
      <p:ext uri="{BB962C8B-B14F-4D97-AF65-F5344CB8AC3E}">
        <p14:creationId xmlns:p14="http://schemas.microsoft.com/office/powerpoint/2010/main" val="1257343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1771</Words>
  <Application>Microsoft Office PowerPoint</Application>
  <PresentationFormat>On-screen Show (4:3)</PresentationFormat>
  <Paragraphs>271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New Staff Training AgrAbility NTW March 14, 2022 Madison, Wisconsin</vt:lpstr>
      <vt:lpstr>Session Overview</vt:lpstr>
      <vt:lpstr>AgrAbility History</vt:lpstr>
      <vt:lpstr>What Disability Types (Functional Limitations) does AgrAbility Address?</vt:lpstr>
      <vt:lpstr>Disability within the Agricultural Community</vt:lpstr>
      <vt:lpstr>What Agricultural Operations  does AgrAbility Serve?</vt:lpstr>
      <vt:lpstr>Multifaceted Impact</vt:lpstr>
      <vt:lpstr>AgrAbility Projects 2022</vt:lpstr>
      <vt:lpstr>AgrAbility Partnerships</vt:lpstr>
      <vt:lpstr>Current NAP Partners</vt:lpstr>
      <vt:lpstr>AgrAbility Services/Priorities</vt:lpstr>
      <vt:lpstr>Special Responsibilities of the NAP</vt:lpstr>
      <vt:lpstr>What Does AgrAbility Not Provide?</vt:lpstr>
      <vt:lpstr>What if Your State Doesn’t Have an AgrAbility Project</vt:lpstr>
      <vt:lpstr>Resources for Farmer/Ranchers with Disabilities in All States</vt:lpstr>
      <vt:lpstr>Questions?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NAP Key Personnel</vt:lpstr>
      <vt:lpstr>Consultants</vt:lpstr>
      <vt:lpstr>NAP Key Partners</vt:lpstr>
      <vt:lpstr>NAP Key Partners</vt:lpstr>
      <vt:lpstr>Questions?</vt:lpstr>
      <vt:lpstr>Educational Resources: www.agrability.org </vt:lpstr>
      <vt:lpstr>Educational Resources: www.agrability.org </vt:lpstr>
      <vt:lpstr>The Toolbox Assistive Technology Database</vt:lpstr>
      <vt:lpstr>Recent Publications</vt:lpstr>
      <vt:lpstr>BACK on the Farm,  BACK in the Saddle</vt:lpstr>
      <vt:lpstr>Arthritis Resources</vt:lpstr>
      <vt:lpstr>Plowshares</vt:lpstr>
      <vt:lpstr>Conducting Agricultural Worksite Assessments</vt:lpstr>
      <vt:lpstr>AT Secondary Injury Evaluation </vt:lpstr>
      <vt:lpstr>Newsletters</vt:lpstr>
      <vt:lpstr>Other Staff-Specific Resources</vt:lpstr>
      <vt:lpstr>Questions?</vt:lpstr>
      <vt:lpstr>Questions?</vt:lpstr>
      <vt:lpstr>What is AgrAbility’s Impact?</vt:lpstr>
      <vt:lpstr>Impact: Quality of Life (QOL)</vt:lpstr>
      <vt:lpstr>Impact: Independent Living and Working (ILW)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heathd</dc:creator>
  <cp:lastModifiedBy>Theresa McKeel</cp:lastModifiedBy>
  <cp:revision>111</cp:revision>
  <cp:lastPrinted>2019-03-22T17:58:12Z</cp:lastPrinted>
  <dcterms:created xsi:type="dcterms:W3CDTF">2010-09-09T15:47:32Z</dcterms:created>
  <dcterms:modified xsi:type="dcterms:W3CDTF">2022-03-29T17:14:02Z</dcterms:modified>
</cp:coreProperties>
</file>