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4" r:id="rId4"/>
    <p:sldId id="257" r:id="rId5"/>
    <p:sldId id="263" r:id="rId6"/>
    <p:sldId id="261" r:id="rId7"/>
    <p:sldId id="259" r:id="rId8"/>
    <p:sldId id="262" r:id="rId9"/>
    <p:sldId id="260" r:id="rId10"/>
    <p:sldId id="25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2/14/2022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jason.schoch@sdstate.edu" TargetMode="External"/><Relationship Id="rId2" Type="http://schemas.openxmlformats.org/officeDocument/2006/relationships/hyperlink" Target="mailto:patricia.hammond@sdstate.edu" TargetMode="Externa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350" y="799010"/>
            <a:ext cx="8001000" cy="2971801"/>
          </a:xfrm>
        </p:spPr>
        <p:txBody>
          <a:bodyPr>
            <a:normAutofit/>
          </a:bodyPr>
          <a:lstStyle/>
          <a:p>
            <a:br>
              <a:rPr lang="en-US" sz="3600" dirty="0"/>
            </a:br>
            <a:r>
              <a:rPr lang="en-US" sz="2800" b="1" i="1" dirty="0">
                <a:solidFill>
                  <a:schemeClr val="bg1"/>
                </a:solidFill>
                <a:latin typeface="Papyrus" panose="03070502060502030205" pitchFamily="66" charset="0"/>
              </a:rPr>
              <a:t>Tatanka  Ki ‘ Owetu</a:t>
            </a:r>
            <a:r>
              <a:rPr lang="en-US" sz="3600" b="1" i="1" dirty="0">
                <a:solidFill>
                  <a:schemeClr val="bg1"/>
                </a:solidFill>
              </a:rPr>
              <a:t>, </a:t>
            </a:r>
            <a:br>
              <a:rPr lang="en-US" sz="3600" b="1" i="1" dirty="0">
                <a:solidFill>
                  <a:schemeClr val="bg1"/>
                </a:solidFill>
              </a:rPr>
            </a:br>
            <a:r>
              <a:rPr lang="en-US" sz="3200" b="1" i="1" dirty="0">
                <a:solidFill>
                  <a:schemeClr val="bg1"/>
                </a:solidFill>
                <a:latin typeface="Papyrus" panose="03070502060502030205" pitchFamily="66" charset="0"/>
              </a:rPr>
              <a:t>AgrAbility</a:t>
            </a:r>
            <a:br>
              <a:rPr lang="en-US" sz="3600" i="1" dirty="0"/>
            </a:br>
            <a:endParaRPr lang="en-US" sz="2800" dirty="0">
              <a:latin typeface="Papyrus" panose="03070502060502030205" pitchFamily="66" charset="0"/>
            </a:endParaRPr>
          </a:p>
        </p:txBody>
      </p:sp>
      <p:sp>
        <p:nvSpPr>
          <p:cNvPr id="3" name="Subtitle 2"/>
          <p:cNvSpPr>
            <a:spLocks noGrp="1"/>
          </p:cNvSpPr>
          <p:nvPr>
            <p:ph type="subTitle" idx="1"/>
          </p:nvPr>
        </p:nvSpPr>
        <p:spPr>
          <a:xfrm>
            <a:off x="1111794" y="3376023"/>
            <a:ext cx="6400800" cy="1947333"/>
          </a:xfrm>
        </p:spPr>
        <p:txBody>
          <a:bodyPr/>
          <a:lstStyle/>
          <a:p>
            <a:r>
              <a:rPr lang="en-US" sz="2400" i="1" dirty="0">
                <a:latin typeface="Papyrus" panose="03070502060502030205" pitchFamily="66" charset="0"/>
              </a:rPr>
              <a:t>Pine Ridge Reservation, South Dakota</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6647" y="3894260"/>
            <a:ext cx="3252062" cy="24390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944" y="3894259"/>
            <a:ext cx="3311994" cy="2439048"/>
          </a:xfrm>
          <a:prstGeom prst="rect">
            <a:avLst/>
          </a:prstGeom>
        </p:spPr>
      </p:pic>
      <p:pic>
        <p:nvPicPr>
          <p:cNvPr id="7" name="Picture 6" descr="Image result for south dakota state university Extension logo&quot;"/>
          <p:cNvPicPr/>
          <p:nvPr/>
        </p:nvPicPr>
        <p:blipFill>
          <a:blip r:embed="rId4">
            <a:extLst>
              <a:ext uri="{28A0092B-C50C-407E-A947-70E740481C1C}">
                <a14:useLocalDpi xmlns:a14="http://schemas.microsoft.com/office/drawing/2010/main" val="0"/>
              </a:ext>
            </a:extLst>
          </a:blip>
          <a:srcRect/>
          <a:stretch>
            <a:fillRect/>
          </a:stretch>
        </p:blipFill>
        <p:spPr bwMode="auto">
          <a:xfrm>
            <a:off x="1128350" y="598351"/>
            <a:ext cx="2764292" cy="1489166"/>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8350" y="3897085"/>
            <a:ext cx="3248297" cy="2436223"/>
          </a:xfrm>
          <a:prstGeom prst="rect">
            <a:avLst/>
          </a:prstGeom>
        </p:spPr>
      </p:pic>
    </p:spTree>
    <p:extLst>
      <p:ext uri="{BB962C8B-B14F-4D97-AF65-F5344CB8AC3E}">
        <p14:creationId xmlns:p14="http://schemas.microsoft.com/office/powerpoint/2010/main" val="1639084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 y="705394"/>
            <a:ext cx="11077303" cy="3970318"/>
          </a:xfrm>
          <a:prstGeom prst="rect">
            <a:avLst/>
          </a:prstGeom>
          <a:noFill/>
        </p:spPr>
        <p:txBody>
          <a:bodyPr wrap="square" rtlCol="0">
            <a:spAutoFit/>
          </a:bodyPr>
          <a:lstStyle/>
          <a:p>
            <a:r>
              <a:rPr lang="en-US" dirty="0">
                <a:solidFill>
                  <a:schemeClr val="bg1"/>
                </a:solidFill>
              </a:rPr>
              <a:t>For More Information:</a:t>
            </a:r>
          </a:p>
          <a:p>
            <a:endParaRPr lang="en-US" dirty="0">
              <a:solidFill>
                <a:schemeClr val="bg1"/>
              </a:solidFill>
            </a:endParaRPr>
          </a:p>
          <a:p>
            <a:endParaRPr lang="en-US" dirty="0">
              <a:solidFill>
                <a:schemeClr val="bg1"/>
              </a:solidFill>
            </a:endParaRPr>
          </a:p>
          <a:p>
            <a:r>
              <a:rPr lang="en-US" dirty="0">
                <a:solidFill>
                  <a:schemeClr val="bg1"/>
                </a:solidFill>
              </a:rPr>
              <a:t>Please Contact: </a:t>
            </a:r>
          </a:p>
          <a:p>
            <a:endParaRPr lang="en-US" dirty="0">
              <a:solidFill>
                <a:schemeClr val="bg1"/>
              </a:solidFill>
            </a:endParaRPr>
          </a:p>
          <a:p>
            <a:br>
              <a:rPr lang="en-US" dirty="0">
                <a:solidFill>
                  <a:schemeClr val="bg1"/>
                </a:solidFill>
              </a:rPr>
            </a:br>
            <a:r>
              <a:rPr lang="en-US" dirty="0">
                <a:solidFill>
                  <a:schemeClr val="bg1"/>
                </a:solidFill>
              </a:rPr>
              <a:t>Patricia Hammond</a:t>
            </a:r>
          </a:p>
          <a:p>
            <a:r>
              <a:rPr lang="en-US" dirty="0">
                <a:solidFill>
                  <a:schemeClr val="bg1"/>
                </a:solidFill>
                <a:hlinkClick r:id="rId2"/>
              </a:rPr>
              <a:t>patricia.hammond@sdstate.edu</a:t>
            </a:r>
            <a:endParaRPr lang="en-US" dirty="0">
              <a:solidFill>
                <a:schemeClr val="bg1"/>
              </a:solidFill>
            </a:endParaRPr>
          </a:p>
          <a:p>
            <a:r>
              <a:rPr lang="en-US" dirty="0">
                <a:solidFill>
                  <a:schemeClr val="bg1"/>
                </a:solidFill>
              </a:rPr>
              <a:t>(605)858-8185</a:t>
            </a:r>
          </a:p>
          <a:p>
            <a:endParaRPr lang="en-US" dirty="0">
              <a:solidFill>
                <a:schemeClr val="bg1"/>
              </a:solidFill>
            </a:endParaRPr>
          </a:p>
          <a:p>
            <a:endParaRPr lang="en-US" dirty="0">
              <a:solidFill>
                <a:schemeClr val="bg1"/>
              </a:solidFill>
            </a:endParaRPr>
          </a:p>
          <a:p>
            <a:r>
              <a:rPr lang="en-US" dirty="0">
                <a:solidFill>
                  <a:schemeClr val="bg1"/>
                </a:solidFill>
              </a:rPr>
              <a:t>Jason Schoch</a:t>
            </a:r>
          </a:p>
          <a:p>
            <a:r>
              <a:rPr lang="en-US" dirty="0">
                <a:solidFill>
                  <a:schemeClr val="bg1"/>
                </a:solidFill>
                <a:hlinkClick r:id="rId3"/>
              </a:rPr>
              <a:t>jason.schoch@sdstate.edu</a:t>
            </a:r>
            <a:endParaRPr lang="en-US" dirty="0">
              <a:solidFill>
                <a:schemeClr val="bg1"/>
              </a:solidFill>
            </a:endParaRPr>
          </a:p>
          <a:p>
            <a:r>
              <a:rPr lang="en-US" dirty="0">
                <a:solidFill>
                  <a:schemeClr val="bg1"/>
                </a:solidFill>
              </a:rPr>
              <a:t>(605)415-3104</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289" y="627018"/>
            <a:ext cx="6395317" cy="3921834"/>
          </a:xfrm>
          <a:prstGeom prst="rect">
            <a:avLst/>
          </a:prstGeom>
        </p:spPr>
      </p:pic>
    </p:spTree>
    <p:extLst>
      <p:ext uri="{BB962C8B-B14F-4D97-AF65-F5344CB8AC3E}">
        <p14:creationId xmlns:p14="http://schemas.microsoft.com/office/powerpoint/2010/main" val="336574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9029" y="279639"/>
            <a:ext cx="6949439" cy="707886"/>
          </a:xfrm>
          <a:prstGeom prst="rect">
            <a:avLst/>
          </a:prstGeom>
        </p:spPr>
        <p:txBody>
          <a:bodyPr wrap="square">
            <a:spAutoFit/>
          </a:bodyPr>
          <a:lstStyle/>
          <a:p>
            <a:pPr algn="ctr"/>
            <a:r>
              <a:rPr lang="en-US" sz="2000" b="1" i="1" dirty="0">
                <a:latin typeface="Times New Roman" panose="02020603050405020304" pitchFamily="18" charset="0"/>
                <a:ea typeface="Calibri" panose="020F0502020204030204" pitchFamily="34" charset="0"/>
              </a:rPr>
              <a:t>“If you lose something important to you, go back and search for it and you will find it.” – Sitting Bull, Hunkpapa Lakota</a:t>
            </a:r>
            <a:endParaRPr lang="en-US" sz="2000" b="1" dirty="0"/>
          </a:p>
        </p:txBody>
      </p:sp>
      <p:pic>
        <p:nvPicPr>
          <p:cNvPr id="1026" name="Picture 2" descr="Oglala Sioux Tribe – OS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354" y="1189355"/>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festyle - Lakota Siou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354" y="2965904"/>
            <a:ext cx="26670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ction 2: Lakota Horses | North Dakota Stud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354" y="4820830"/>
            <a:ext cx="2667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92434" y="1280160"/>
            <a:ext cx="7741920" cy="4801314"/>
          </a:xfrm>
          <a:prstGeom prst="rect">
            <a:avLst/>
          </a:prstGeom>
          <a:noFill/>
        </p:spPr>
        <p:txBody>
          <a:bodyPr wrap="square" rtlCol="0">
            <a:spAutoFit/>
          </a:bodyPr>
          <a:lstStyle/>
          <a:p>
            <a:r>
              <a:rPr lang="en-US" dirty="0">
                <a:solidFill>
                  <a:schemeClr val="bg1"/>
                </a:solidFill>
              </a:rPr>
              <a:t>Historically, the Oglala Lakota were not an agrarian people. The vast herds of bison was both their community food system and formed much of their way of life. </a:t>
            </a:r>
          </a:p>
          <a:p>
            <a:endParaRPr lang="en-US" dirty="0">
              <a:solidFill>
                <a:schemeClr val="bg1"/>
              </a:solidFill>
            </a:endParaRPr>
          </a:p>
          <a:p>
            <a:r>
              <a:rPr lang="en-US" dirty="0">
                <a:solidFill>
                  <a:schemeClr val="bg1"/>
                </a:solidFill>
              </a:rPr>
              <a:t>When this was taken from them, for many, their Way of Life, ended. </a:t>
            </a:r>
          </a:p>
          <a:p>
            <a:endParaRPr lang="en-US" dirty="0">
              <a:solidFill>
                <a:schemeClr val="bg1"/>
              </a:solidFill>
            </a:endParaRPr>
          </a:p>
          <a:p>
            <a:r>
              <a:rPr lang="en-US" dirty="0">
                <a:solidFill>
                  <a:schemeClr val="bg1"/>
                </a:solidFill>
              </a:rPr>
              <a:t>Generations of trying to impose a foreign agricultural and economic system upon them has failed. </a:t>
            </a:r>
          </a:p>
          <a:p>
            <a:endParaRPr lang="en-US" dirty="0">
              <a:solidFill>
                <a:schemeClr val="bg1"/>
              </a:solidFill>
            </a:endParaRPr>
          </a:p>
          <a:p>
            <a:r>
              <a:rPr lang="en-US" dirty="0">
                <a:solidFill>
                  <a:schemeClr val="bg1"/>
                </a:solidFill>
              </a:rPr>
              <a:t>Beef cattle ranching represents that vast majority of agricultural operations on Pine Ridge Reservation, yet 2/3’s of the ag income from that goes to non-natives, leasing native land to run cattle. </a:t>
            </a:r>
          </a:p>
          <a:p>
            <a:endParaRPr lang="en-US" dirty="0">
              <a:solidFill>
                <a:schemeClr val="bg1"/>
              </a:solidFill>
            </a:endParaRPr>
          </a:p>
          <a:p>
            <a:r>
              <a:rPr lang="en-US" dirty="0">
                <a:solidFill>
                  <a:schemeClr val="bg1"/>
                </a:solidFill>
              </a:rPr>
              <a:t>Other federal laws prohibit Lakota people from using their own land as collateral to secure an ag loan, because that land is held in trust by the federal government. Native people are still viewed as wards of the state. </a:t>
            </a:r>
          </a:p>
        </p:txBody>
      </p:sp>
    </p:spTree>
    <p:extLst>
      <p:ext uri="{BB962C8B-B14F-4D97-AF65-F5344CB8AC3E}">
        <p14:creationId xmlns:p14="http://schemas.microsoft.com/office/powerpoint/2010/main" val="4126263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1" y="1291456"/>
            <a:ext cx="6173510" cy="4626017"/>
          </a:xfrm>
          <a:prstGeom prst="rect">
            <a:avLst/>
          </a:prstGeom>
        </p:spPr>
      </p:pic>
      <p:sp>
        <p:nvSpPr>
          <p:cNvPr id="3" name="TextBox 2"/>
          <p:cNvSpPr txBox="1"/>
          <p:nvPr/>
        </p:nvSpPr>
        <p:spPr>
          <a:xfrm>
            <a:off x="7167153" y="182881"/>
            <a:ext cx="4397829" cy="10341293"/>
          </a:xfrm>
          <a:prstGeom prst="rect">
            <a:avLst/>
          </a:prstGeom>
          <a:noFill/>
        </p:spPr>
        <p:txBody>
          <a:bodyPr wrap="square" rtlCol="0">
            <a:spAutoFit/>
          </a:bodyPr>
          <a:lstStyle/>
          <a:p>
            <a:pPr algn="ctr"/>
            <a:r>
              <a:rPr lang="en-US" b="1" dirty="0">
                <a:solidFill>
                  <a:schemeClr val="bg1"/>
                </a:solidFill>
              </a:rPr>
              <a:t>The Western Industrialized Way of farming &amp; ranching relies heavily upon:</a:t>
            </a:r>
          </a:p>
          <a:p>
            <a:endParaRPr lang="en-US" dirty="0">
              <a:solidFill>
                <a:schemeClr val="bg1"/>
              </a:solidFill>
            </a:endParaRPr>
          </a:p>
          <a:p>
            <a:pPr marL="285750" indent="-285750">
              <a:buFont typeface="Arial" panose="020B0604020202020204" pitchFamily="34" charset="0"/>
              <a:buChar char="•"/>
            </a:pPr>
            <a:r>
              <a:rPr lang="en-US" dirty="0">
                <a:solidFill>
                  <a:schemeClr val="bg1"/>
                </a:solidFill>
              </a:rPr>
              <a:t>Insurance (crop, home, auto, farm)</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Collateral (ability to get a loan)</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Farm Equipment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Costly External Inputs</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Family &amp; Neighbors (with heavy equipment as well as an understanding of agriculture) to help.</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A local bank willing to lend</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Ability to establish a Line of Credit</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State &amp; County Resources and Officials willing and ready to help</a:t>
            </a:r>
          </a:p>
          <a:p>
            <a:pPr marL="285750" indent="-285750">
              <a:buFont typeface="Arial" panose="020B0604020202020204" pitchFamily="34" charset="0"/>
              <a:buChar char="•"/>
            </a:pP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descr="Not-Allowed Icon by GamerWorld14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598" y="1291456"/>
            <a:ext cx="502774" cy="502774"/>
          </a:xfrm>
          <a:prstGeom prst="rect">
            <a:avLst/>
          </a:prstGeom>
        </p:spPr>
      </p:pic>
      <p:pic>
        <p:nvPicPr>
          <p:cNvPr id="5" name="Picture 4" descr="Not-Allowed Icon by GamerWorld14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597" y="1794230"/>
            <a:ext cx="502774" cy="502774"/>
          </a:xfrm>
          <a:prstGeom prst="rect">
            <a:avLst/>
          </a:prstGeom>
        </p:spPr>
      </p:pic>
      <p:pic>
        <p:nvPicPr>
          <p:cNvPr id="6" name="Picture 5" descr="Not-Allowed Icon by GamerWorld14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8370" y="2341839"/>
            <a:ext cx="502774" cy="502774"/>
          </a:xfrm>
          <a:prstGeom prst="rect">
            <a:avLst/>
          </a:prstGeom>
        </p:spPr>
      </p:pic>
      <p:pic>
        <p:nvPicPr>
          <p:cNvPr id="7" name="Picture 6" descr="Not-Allowed Icon by GamerWorld14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2854" y="2875415"/>
            <a:ext cx="502774" cy="502774"/>
          </a:xfrm>
          <a:prstGeom prst="rect">
            <a:avLst/>
          </a:prstGeom>
        </p:spPr>
      </p:pic>
      <p:pic>
        <p:nvPicPr>
          <p:cNvPr id="8" name="Picture 7" descr="Not-Allowed Icon by GamerWorld14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597" y="3515296"/>
            <a:ext cx="502774" cy="502774"/>
          </a:xfrm>
          <a:prstGeom prst="rect">
            <a:avLst/>
          </a:prstGeom>
        </p:spPr>
      </p:pic>
      <p:pic>
        <p:nvPicPr>
          <p:cNvPr id="9" name="Picture 8" descr="Not-Allowed Icon by GamerWorld14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626" y="4787582"/>
            <a:ext cx="502774" cy="502774"/>
          </a:xfrm>
          <a:prstGeom prst="rect">
            <a:avLst/>
          </a:prstGeom>
        </p:spPr>
      </p:pic>
      <p:pic>
        <p:nvPicPr>
          <p:cNvPr id="10" name="Picture 9" descr="Not-Allowed Icon by GamerWorld14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626" y="5321158"/>
            <a:ext cx="502774" cy="502774"/>
          </a:xfrm>
          <a:prstGeom prst="rect">
            <a:avLst/>
          </a:prstGeom>
        </p:spPr>
      </p:pic>
      <p:pic>
        <p:nvPicPr>
          <p:cNvPr id="11" name="Picture 10" descr="Not-Allowed Icon by GamerWorld14 on DeviantA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4626" y="5909792"/>
            <a:ext cx="502774" cy="502774"/>
          </a:xfrm>
          <a:prstGeom prst="rect">
            <a:avLst/>
          </a:prstGeom>
        </p:spPr>
      </p:pic>
    </p:spTree>
    <p:extLst>
      <p:ext uri="{BB962C8B-B14F-4D97-AF65-F5344CB8AC3E}">
        <p14:creationId xmlns:p14="http://schemas.microsoft.com/office/powerpoint/2010/main" val="1259158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819" y="289800"/>
            <a:ext cx="8534400" cy="1507067"/>
          </a:xfrm>
        </p:spPr>
        <p:txBody>
          <a:bodyPr>
            <a:normAutofit/>
          </a:bodyPr>
          <a:lstStyle/>
          <a:p>
            <a:pPr algn="ctr"/>
            <a:r>
              <a:rPr lang="en-US" sz="2400" b="1" dirty="0">
                <a:solidFill>
                  <a:schemeClr val="bg1"/>
                </a:solidFill>
                <a:latin typeface="+mn-lt"/>
              </a:rPr>
              <a:t>Programming must be Guided by Lakota Culture, </a:t>
            </a:r>
            <a:br>
              <a:rPr lang="en-US" sz="2400" b="1" dirty="0">
                <a:solidFill>
                  <a:schemeClr val="bg1"/>
                </a:solidFill>
                <a:latin typeface="+mn-lt"/>
              </a:rPr>
            </a:br>
            <a:r>
              <a:rPr lang="en-US" sz="2400" b="1" dirty="0">
                <a:solidFill>
                  <a:schemeClr val="bg1"/>
                </a:solidFill>
                <a:latin typeface="+mn-lt"/>
              </a:rPr>
              <a:t>Traditional Ecological Knowledge, </a:t>
            </a:r>
            <a:br>
              <a:rPr lang="en-US" sz="2400" b="1" dirty="0">
                <a:solidFill>
                  <a:schemeClr val="bg1"/>
                </a:solidFill>
                <a:latin typeface="+mn-lt"/>
              </a:rPr>
            </a:br>
            <a:r>
              <a:rPr lang="en-US" sz="2400" b="1" dirty="0">
                <a:solidFill>
                  <a:schemeClr val="bg1"/>
                </a:solidFill>
                <a:latin typeface="+mn-lt"/>
              </a:rPr>
              <a:t>and the needs of the Oyate (People).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347" y="1796867"/>
            <a:ext cx="6452324" cy="48392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1264" y="1678204"/>
            <a:ext cx="2398511" cy="1746598"/>
          </a:xfrm>
          <a:prstGeom prst="rect">
            <a:avLst/>
          </a:prstGeom>
        </p:spPr>
      </p:pic>
      <p:pic>
        <p:nvPicPr>
          <p:cNvPr id="6" name="Picture 5" descr="C:\Users\Jason\AppData\Local\Microsoft\Windows\INetCache\Content.MSO\85DBF0BF.tmp"/>
          <p:cNvPicPr/>
          <p:nvPr/>
        </p:nvPicPr>
        <p:blipFill>
          <a:blip r:embed="rId4">
            <a:extLst>
              <a:ext uri="{28A0092B-C50C-407E-A947-70E740481C1C}">
                <a14:useLocalDpi xmlns:a14="http://schemas.microsoft.com/office/drawing/2010/main" val="0"/>
              </a:ext>
            </a:extLst>
          </a:blip>
          <a:srcRect/>
          <a:stretch>
            <a:fillRect/>
          </a:stretch>
        </p:blipFill>
        <p:spPr bwMode="auto">
          <a:xfrm>
            <a:off x="537220" y="4061972"/>
            <a:ext cx="1746599" cy="2419622"/>
          </a:xfrm>
          <a:prstGeom prst="rect">
            <a:avLst/>
          </a:prstGeom>
          <a:noFill/>
          <a:ln>
            <a:noFill/>
          </a:ln>
        </p:spPr>
      </p:pic>
      <p:sp>
        <p:nvSpPr>
          <p:cNvPr id="7" name="TextBox 6"/>
          <p:cNvSpPr txBox="1"/>
          <p:nvPr/>
        </p:nvSpPr>
        <p:spPr>
          <a:xfrm>
            <a:off x="9170126" y="1796867"/>
            <a:ext cx="2586445" cy="3970318"/>
          </a:xfrm>
          <a:prstGeom prst="rect">
            <a:avLst/>
          </a:prstGeom>
          <a:noFill/>
        </p:spPr>
        <p:txBody>
          <a:bodyPr wrap="square" rtlCol="0">
            <a:spAutoFit/>
          </a:bodyPr>
          <a:lstStyle/>
          <a:p>
            <a:r>
              <a:rPr lang="en-US" i="1" dirty="0">
                <a:solidFill>
                  <a:schemeClr val="bg1"/>
                </a:solidFill>
              </a:rPr>
              <a:t>“The old Lakota was wise. He knew that man’s heart, away from nature, becomes hard; he knew that a lack of respect for growing, living things soon led to a lack of respect for humans too.” </a:t>
            </a:r>
          </a:p>
          <a:p>
            <a:endParaRPr lang="en-US" i="1" dirty="0">
              <a:solidFill>
                <a:schemeClr val="bg1"/>
              </a:solidFill>
            </a:endParaRPr>
          </a:p>
          <a:p>
            <a:r>
              <a:rPr lang="en-US" i="1" dirty="0">
                <a:solidFill>
                  <a:schemeClr val="bg1"/>
                </a:solidFill>
              </a:rPr>
              <a:t>–Oglala Lakota, Luther Standing Bear</a:t>
            </a:r>
            <a:endParaRPr lang="en-US" dirty="0">
              <a:solidFill>
                <a:schemeClr val="bg1"/>
              </a:solidFill>
            </a:endParaRPr>
          </a:p>
          <a:p>
            <a:endParaRPr lang="en-US" dirty="0"/>
          </a:p>
        </p:txBody>
      </p:sp>
    </p:spTree>
    <p:extLst>
      <p:ext uri="{BB962C8B-B14F-4D97-AF65-F5344CB8AC3E}">
        <p14:creationId xmlns:p14="http://schemas.microsoft.com/office/powerpoint/2010/main" val="2007665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0785" y="1144935"/>
            <a:ext cx="8534400" cy="1507067"/>
          </a:xfrm>
        </p:spPr>
        <p:txBody>
          <a:bodyPr>
            <a:noAutofit/>
          </a:bodyPr>
          <a:lstStyle/>
          <a:p>
            <a:pPr algn="ctr"/>
            <a:r>
              <a:rPr lang="en-US" sz="1800" b="1" dirty="0">
                <a:solidFill>
                  <a:schemeClr val="bg1"/>
                </a:solidFill>
              </a:rPr>
              <a:t>AgrAbility</a:t>
            </a:r>
            <a:br>
              <a:rPr lang="en-US" sz="1800" b="1" dirty="0">
                <a:solidFill>
                  <a:schemeClr val="bg1"/>
                </a:solidFill>
              </a:rPr>
            </a:br>
            <a:r>
              <a:rPr lang="en-US" sz="1800" b="1" dirty="0">
                <a:solidFill>
                  <a:schemeClr val="bg1"/>
                </a:solidFill>
              </a:rPr>
              <a:t>as a</a:t>
            </a:r>
            <a:br>
              <a:rPr lang="en-US" sz="1800" b="1" dirty="0">
                <a:solidFill>
                  <a:schemeClr val="bg1"/>
                </a:solidFill>
              </a:rPr>
            </a:br>
            <a:r>
              <a:rPr lang="en-US" sz="1800" b="1" dirty="0">
                <a:solidFill>
                  <a:schemeClr val="bg1"/>
                </a:solidFill>
              </a:rPr>
              <a:t> beginning Farmer Program.</a:t>
            </a:r>
            <a:br>
              <a:rPr lang="en-US" sz="1800" b="1" dirty="0">
                <a:solidFill>
                  <a:schemeClr val="bg1"/>
                </a:solidFill>
              </a:rPr>
            </a:br>
            <a:br>
              <a:rPr lang="en-US" sz="1800" b="1" dirty="0">
                <a:solidFill>
                  <a:schemeClr val="bg1"/>
                </a:solidFill>
              </a:rPr>
            </a:br>
            <a:r>
              <a:rPr lang="en-US" sz="1800" b="1" dirty="0">
                <a:solidFill>
                  <a:schemeClr val="bg1"/>
                </a:solidFill>
              </a:rPr>
              <a:t>We focus on </a:t>
            </a:r>
            <a:br>
              <a:rPr lang="en-US" sz="1800" b="1" dirty="0">
                <a:solidFill>
                  <a:schemeClr val="bg1"/>
                </a:solidFill>
              </a:rPr>
            </a:br>
            <a:r>
              <a:rPr lang="en-US" sz="1800" b="1" dirty="0">
                <a:solidFill>
                  <a:schemeClr val="bg1"/>
                </a:solidFill>
              </a:rPr>
              <a:t>Low-cost Assistive-Technology </a:t>
            </a:r>
            <a:br>
              <a:rPr lang="en-US" sz="1800" b="1" dirty="0">
                <a:solidFill>
                  <a:schemeClr val="bg1"/>
                </a:solidFill>
              </a:rPr>
            </a:br>
            <a:r>
              <a:rPr lang="en-US" sz="1800" b="1" dirty="0">
                <a:solidFill>
                  <a:schemeClr val="bg1"/>
                </a:solidFill>
              </a:rPr>
              <a:t>&amp; </a:t>
            </a:r>
            <a:br>
              <a:rPr lang="en-US" sz="1800" b="1" dirty="0">
                <a:solidFill>
                  <a:schemeClr val="bg1"/>
                </a:solidFill>
              </a:rPr>
            </a:br>
            <a:r>
              <a:rPr lang="en-US" sz="1800" b="1" dirty="0">
                <a:solidFill>
                  <a:schemeClr val="bg1"/>
                </a:solidFill>
              </a:rPr>
              <a:t>Traditional Ecological Knowledge</a:t>
            </a:r>
            <a:br>
              <a:rPr lang="en-US" sz="1800" b="1" dirty="0">
                <a:solidFill>
                  <a:schemeClr val="bg1"/>
                </a:solidFill>
              </a:rPr>
            </a:br>
            <a:r>
              <a:rPr lang="en-US" sz="1800" b="1" dirty="0">
                <a:solidFill>
                  <a:schemeClr val="bg1"/>
                </a:solidFill>
              </a:rPr>
              <a:t> </a:t>
            </a:r>
            <a:br>
              <a:rPr lang="en-US" sz="1800" b="1" dirty="0">
                <a:solidFill>
                  <a:schemeClr val="bg1"/>
                </a:solidFill>
              </a:rPr>
            </a:br>
            <a:r>
              <a:rPr lang="en-US" sz="1800" b="1" dirty="0">
                <a:solidFill>
                  <a:schemeClr val="bg1"/>
                </a:solidFill>
              </a:rPr>
              <a:t>With a Special emphasis on </a:t>
            </a:r>
            <a:br>
              <a:rPr lang="en-US" sz="1800" b="1" dirty="0">
                <a:solidFill>
                  <a:schemeClr val="bg1"/>
                </a:solidFill>
              </a:rPr>
            </a:br>
            <a:r>
              <a:rPr lang="en-US" sz="1800" b="1" dirty="0">
                <a:solidFill>
                  <a:schemeClr val="bg1"/>
                </a:solidFill>
              </a:rPr>
              <a:t>Traditional Plants as specialty crops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4218" y="203744"/>
            <a:ext cx="3048000" cy="40640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5939" y="3648622"/>
            <a:ext cx="2391608" cy="2895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4704" y="3648622"/>
            <a:ext cx="2342220" cy="2895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0785" y="1898469"/>
            <a:ext cx="1595820" cy="159971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651" y="3648622"/>
            <a:ext cx="5823131" cy="2895600"/>
          </a:xfrm>
          <a:prstGeom prst="rect">
            <a:avLst/>
          </a:prstGeom>
        </p:spPr>
      </p:pic>
    </p:spTree>
    <p:extLst>
      <p:ext uri="{BB962C8B-B14F-4D97-AF65-F5344CB8AC3E}">
        <p14:creationId xmlns:p14="http://schemas.microsoft.com/office/powerpoint/2010/main" val="347921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242789"/>
            <a:ext cx="9535886" cy="6460278"/>
          </a:xfrm>
          <a:prstGeom prst="rect">
            <a:avLst/>
          </a:prstGeom>
        </p:spPr>
      </p:pic>
      <p:sp>
        <p:nvSpPr>
          <p:cNvPr id="6" name="Hexagon 5"/>
          <p:cNvSpPr/>
          <p:nvPr/>
        </p:nvSpPr>
        <p:spPr>
          <a:xfrm>
            <a:off x="2987040" y="5521234"/>
            <a:ext cx="69669" cy="113212"/>
          </a:xfrm>
          <a:prstGeom prst="hexagon">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TextBox 6"/>
          <p:cNvSpPr txBox="1"/>
          <p:nvPr/>
        </p:nvSpPr>
        <p:spPr>
          <a:xfrm>
            <a:off x="2151017" y="6148251"/>
            <a:ext cx="8229600" cy="215444"/>
          </a:xfrm>
          <a:prstGeom prst="rect">
            <a:avLst/>
          </a:prstGeom>
          <a:noFill/>
        </p:spPr>
        <p:txBody>
          <a:bodyPr wrap="square" rtlCol="0">
            <a:spAutoFit/>
          </a:bodyPr>
          <a:lstStyle/>
          <a:p>
            <a:r>
              <a:rPr lang="en-US" sz="800" dirty="0"/>
              <a:t>     Note: the garden data       was provided from a 2016 report released by Thunder Valley CDC prepared by Village Earth.</a:t>
            </a:r>
          </a:p>
        </p:txBody>
      </p:sp>
      <p:sp>
        <p:nvSpPr>
          <p:cNvPr id="9" name="Oval 8"/>
          <p:cNvSpPr/>
          <p:nvPr/>
        </p:nvSpPr>
        <p:spPr>
          <a:xfrm>
            <a:off x="3283131" y="6207035"/>
            <a:ext cx="78378" cy="4571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573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96389" y="-2998960"/>
            <a:ext cx="3070335" cy="22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Logo_FoodSov_Summit_Coal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390" y="487686"/>
            <a:ext cx="2570911" cy="32204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46677" y="3883322"/>
            <a:ext cx="3070335" cy="2416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rPr>
              <a:t>2022</a:t>
            </a:r>
            <a:r>
              <a:rPr kumimoji="0" lang="en-US" altLang="en-US" sz="1800" b="0" i="0" u="none" strike="noStrike" cap="none" normalizeH="0" baseline="0" dirty="0">
                <a:ln>
                  <a:noFill/>
                </a:ln>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rPr>
              <a:t> Tribal Small Farmers Resource Guide </a:t>
            </a:r>
            <a:endParaRPr kumimoji="0" lang="en-US" altLang="en-US" sz="8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bg1"/>
                </a:solidFill>
                <a:effectLst/>
                <a:latin typeface="High Tower Text" panose="02040502050506030303" pitchFamily="18" charset="0"/>
                <a:ea typeface="Calibri" panose="020F0502020204030204" pitchFamily="34" charset="0"/>
                <a:cs typeface="Times New Roman" panose="02020603050405020304" pitchFamily="18" charset="0"/>
              </a:rPr>
              <a:t>Pine Ridge Reservation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rPr>
              <a:t>Brought to you by the Pine Ridge Food Sovereignty Coalition, SDSU Pine Ridge Extension &amp; the United States Dept. of Agriculture, 2020.</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bg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Compiled by: Patricia Hammond, Nick Ciaramitaro, Jason Schoch, Patrick Hall; Dr. Rhoda Burrows, SDSU Extension, Horticulture, Tribal Local Foods &amp; AgrAbility Programs. Photography by Sarah Frelsi and Jason Schoch</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sp>
        <p:nvSpPr>
          <p:cNvPr id="4" name="TextBox 3"/>
          <p:cNvSpPr txBox="1"/>
          <p:nvPr/>
        </p:nvSpPr>
        <p:spPr>
          <a:xfrm>
            <a:off x="3566724" y="261255"/>
            <a:ext cx="7532914" cy="3693319"/>
          </a:xfrm>
          <a:prstGeom prst="rect">
            <a:avLst/>
          </a:prstGeom>
          <a:noFill/>
        </p:spPr>
        <p:txBody>
          <a:bodyPr wrap="square" rtlCol="0">
            <a:spAutoFit/>
          </a:bodyPr>
          <a:lstStyle/>
          <a:p>
            <a:r>
              <a:rPr lang="en-US" u="sng" dirty="0">
                <a:solidFill>
                  <a:schemeClr val="bg1"/>
                </a:solidFill>
              </a:rPr>
              <a:t>2020 Tribal Small Farmers’ Guide: </a:t>
            </a:r>
            <a:r>
              <a:rPr lang="en-US" dirty="0">
                <a:solidFill>
                  <a:schemeClr val="bg1"/>
                </a:solidFill>
              </a:rPr>
              <a:t>For over 14 years, we’ve known that tribal communities deserved a Resource Guide. For fourteen years, we waited…</a:t>
            </a:r>
          </a:p>
          <a:p>
            <a:endParaRPr lang="en-US" dirty="0">
              <a:solidFill>
                <a:schemeClr val="bg1"/>
              </a:solidFill>
            </a:endParaRPr>
          </a:p>
          <a:p>
            <a:r>
              <a:rPr lang="en-US" dirty="0">
                <a:solidFill>
                  <a:schemeClr val="bg1"/>
                </a:solidFill>
              </a:rPr>
              <a:t>In 2019, we decided that we couldn’t wait anymore. So in addition to starting the two incubator-hubs, we decided we needed to start developing this guide. Supported by our fellow the Lakota Food Sovereignty Coalition member organizations, we started compiling the resource information that tribal farmers and growers on Pine Ridge needed to be aware of. Much of this information is also of use on other reservation. </a:t>
            </a:r>
          </a:p>
          <a:p>
            <a:endParaRPr lang="en-US" dirty="0"/>
          </a:p>
          <a:p>
            <a:endParaRPr lang="en-US" dirty="0"/>
          </a:p>
        </p:txBody>
      </p:sp>
      <p:grpSp>
        <p:nvGrpSpPr>
          <p:cNvPr id="7" name="Group 6"/>
          <p:cNvGrpSpPr/>
          <p:nvPr/>
        </p:nvGrpSpPr>
        <p:grpSpPr>
          <a:xfrm>
            <a:off x="6970501" y="3484139"/>
            <a:ext cx="4253573" cy="1166238"/>
            <a:chOff x="0" y="0"/>
            <a:chExt cx="5887085" cy="1647190"/>
          </a:xfrm>
        </p:grpSpPr>
        <p:grpSp>
          <p:nvGrpSpPr>
            <p:cNvPr id="8" name="Group 7"/>
            <p:cNvGrpSpPr/>
            <p:nvPr/>
          </p:nvGrpSpPr>
          <p:grpSpPr>
            <a:xfrm>
              <a:off x="1457325" y="0"/>
              <a:ext cx="4429760" cy="1638300"/>
              <a:chOff x="1426851" y="14605"/>
              <a:chExt cx="4328154" cy="163830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280" y="14605"/>
                <a:ext cx="1228725" cy="163830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21746" y="219710"/>
                <a:ext cx="1638300" cy="1228090"/>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09230" y="14605"/>
                <a:ext cx="1228725" cy="1638300"/>
              </a:xfrm>
              <a:prstGeom prst="rect">
                <a:avLst/>
              </a:prstGeom>
            </p:spPr>
          </p:pic>
        </p:gr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5550" y="9525"/>
              <a:ext cx="1132205" cy="1637665"/>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9525"/>
              <a:ext cx="1527810" cy="1614805"/>
            </a:xfrm>
            <a:prstGeom prst="rect">
              <a:avLst/>
            </a:prstGeom>
          </p:spPr>
        </p:pic>
      </p:grpSp>
      <p:pic>
        <p:nvPicPr>
          <p:cNvPr id="14" name="Picture 13"/>
          <p:cNvPicPr/>
          <p:nvPr/>
        </p:nvPicPr>
        <p:blipFill rotWithShape="1">
          <a:blip r:embed="rId8" cstate="print">
            <a:extLst>
              <a:ext uri="{28A0092B-C50C-407E-A947-70E740481C1C}">
                <a14:useLocalDpi xmlns:a14="http://schemas.microsoft.com/office/drawing/2010/main" val="0"/>
              </a:ext>
            </a:extLst>
          </a:blip>
          <a:srcRect l="11624" r="11624"/>
          <a:stretch/>
        </p:blipFill>
        <p:spPr bwMode="auto">
          <a:xfrm>
            <a:off x="3669326" y="3584762"/>
            <a:ext cx="3029449" cy="3013166"/>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57137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55" y="953431"/>
            <a:ext cx="5688797" cy="354485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515" y="953430"/>
            <a:ext cx="4639388" cy="3544855"/>
          </a:xfrm>
          <a:prstGeom prst="rect">
            <a:avLst/>
          </a:prstGeom>
        </p:spPr>
      </p:pic>
      <p:sp>
        <p:nvSpPr>
          <p:cNvPr id="4" name="TextBox 3"/>
          <p:cNvSpPr txBox="1"/>
          <p:nvPr/>
        </p:nvSpPr>
        <p:spPr>
          <a:xfrm>
            <a:off x="1071154" y="4632960"/>
            <a:ext cx="9640389" cy="1938992"/>
          </a:xfrm>
          <a:prstGeom prst="rect">
            <a:avLst/>
          </a:prstGeom>
          <a:noFill/>
        </p:spPr>
        <p:txBody>
          <a:bodyPr wrap="square" rtlCol="0">
            <a:spAutoFit/>
          </a:bodyPr>
          <a:lstStyle/>
          <a:p>
            <a:r>
              <a:rPr lang="en-US" sz="2000" dirty="0">
                <a:solidFill>
                  <a:schemeClr val="bg1"/>
                </a:solidFill>
              </a:rPr>
              <a:t>Two client hoop house’s designed to be wheel chair accessible, provide ease of entry and exit and built almost entirely of repurposed materials, found locally. We’re designing a small regenerative farming system that a tribal member can start up for around $1500 to $2000, well within Voc-Rehab’s budget. We training the local people to build these structures, how we source the materials. </a:t>
            </a:r>
          </a:p>
        </p:txBody>
      </p:sp>
    </p:spTree>
    <p:extLst>
      <p:ext uri="{BB962C8B-B14F-4D97-AF65-F5344CB8AC3E}">
        <p14:creationId xmlns:p14="http://schemas.microsoft.com/office/powerpoint/2010/main" val="341331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017" y="347708"/>
            <a:ext cx="10515600" cy="1325563"/>
          </a:xfrm>
        </p:spPr>
        <p:txBody>
          <a:bodyPr>
            <a:normAutofit/>
          </a:bodyPr>
          <a:lstStyle/>
          <a:p>
            <a:pPr algn="ctr"/>
            <a:r>
              <a:rPr lang="en-US" sz="2400" dirty="0">
                <a:solidFill>
                  <a:schemeClr val="bg1"/>
                </a:solidFill>
              </a:rPr>
              <a:t> We’re trying to collate the data, so that you don’t have to. So that you can start planning your site even in the coldest depths of winter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11679"/>
            <a:ext cx="5300617" cy="397546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0059" y="2011679"/>
            <a:ext cx="2550211" cy="147039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14534" y="2011679"/>
            <a:ext cx="2523769" cy="145361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10059" y="3647302"/>
            <a:ext cx="2989341" cy="233984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4534" y="3718561"/>
            <a:ext cx="2855407" cy="2150962"/>
          </a:xfrm>
          <a:prstGeom prst="rect">
            <a:avLst/>
          </a:prstGeom>
        </p:spPr>
      </p:pic>
    </p:spTree>
    <p:extLst>
      <p:ext uri="{BB962C8B-B14F-4D97-AF65-F5344CB8AC3E}">
        <p14:creationId xmlns:p14="http://schemas.microsoft.com/office/powerpoint/2010/main" val="134064358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56</TotalTime>
  <Words>700</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Century Gothic</vt:lpstr>
      <vt:lpstr>High Tower Text</vt:lpstr>
      <vt:lpstr>Papyrus</vt:lpstr>
      <vt:lpstr>Times New Roman</vt:lpstr>
      <vt:lpstr>Wingdings 3</vt:lpstr>
      <vt:lpstr>Slice</vt:lpstr>
      <vt:lpstr> Tatanka  Ki ‘ Owetu,  AgrAbility </vt:lpstr>
      <vt:lpstr>PowerPoint Presentation</vt:lpstr>
      <vt:lpstr>PowerPoint Presentation</vt:lpstr>
      <vt:lpstr>Programming must be Guided by Lakota Culture,  Traditional Ecological Knowledge,  and the needs of the Oyate (People).</vt:lpstr>
      <vt:lpstr>AgrAbility as a  beginning Farmer Program.  We focus on  Low-cost Assistive-Technology  &amp;  Traditional Ecological Knowledge   With a Special emphasis on  Traditional Plants as specialty crops</vt:lpstr>
      <vt:lpstr>PowerPoint Presentation</vt:lpstr>
      <vt:lpstr>PowerPoint Presentation</vt:lpstr>
      <vt:lpstr>PowerPoint Presentation</vt:lpstr>
      <vt:lpstr> We’re trying to collate the data, so that you don’t have to. So that you can start planning your site even in the coldest depths of winter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Dakota State University Extension</dc:title>
  <dc:creator>Schoch, Jason</dc:creator>
  <cp:lastModifiedBy>Theresa McKeel</cp:lastModifiedBy>
  <cp:revision>7</cp:revision>
  <dcterms:created xsi:type="dcterms:W3CDTF">2022-02-14T18:08:01Z</dcterms:created>
  <dcterms:modified xsi:type="dcterms:W3CDTF">2022-02-14T19:45:34Z</dcterms:modified>
</cp:coreProperties>
</file>