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Lst>
  <p:notesMasterIdLst>
    <p:notesMasterId r:id="rId22"/>
  </p:notesMasterIdLst>
  <p:sldIdLst>
    <p:sldId id="258" r:id="rId2"/>
    <p:sldId id="271" r:id="rId3"/>
    <p:sldId id="264" r:id="rId4"/>
    <p:sldId id="273" r:id="rId5"/>
    <p:sldId id="274" r:id="rId6"/>
    <p:sldId id="275" r:id="rId7"/>
    <p:sldId id="276" r:id="rId8"/>
    <p:sldId id="280" r:id="rId9"/>
    <p:sldId id="281" r:id="rId10"/>
    <p:sldId id="282" r:id="rId11"/>
    <p:sldId id="278" r:id="rId12"/>
    <p:sldId id="279" r:id="rId13"/>
    <p:sldId id="269" r:id="rId14"/>
    <p:sldId id="257" r:id="rId15"/>
    <p:sldId id="265" r:id="rId16"/>
    <p:sldId id="266" r:id="rId17"/>
    <p:sldId id="267" r:id="rId18"/>
    <p:sldId id="268" r:id="rId19"/>
    <p:sldId id="261" r:id="rId20"/>
    <p:sldId id="263"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294B"/>
    <a:srgbClr val="E84A27"/>
    <a:srgbClr val="131F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72"/>
    <p:restoredTop sz="64196" autoAdjust="0"/>
  </p:normalViewPr>
  <p:slideViewPr>
    <p:cSldViewPr snapToGrid="0" snapToObjects="1">
      <p:cViewPr varScale="1">
        <p:scale>
          <a:sx n="56" d="100"/>
          <a:sy n="56" d="100"/>
        </p:scale>
        <p:origin x="1308" y="7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C52B0D-6EF1-6445-82A7-9BC4840F8B7D}" type="datetimeFigureOut">
              <a:rPr lang="en-US" smtClean="0"/>
              <a:t>11/30/2020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88CFBD-03D6-B845-A17F-FD2947606285}" type="slidenum">
              <a:rPr lang="en-US" smtClean="0"/>
              <a:t>‹#›</a:t>
            </a:fld>
            <a:endParaRPr lang="en-US"/>
          </a:p>
        </p:txBody>
      </p:sp>
    </p:spTree>
    <p:extLst>
      <p:ext uri="{BB962C8B-B14F-4D97-AF65-F5344CB8AC3E}">
        <p14:creationId xmlns:p14="http://schemas.microsoft.com/office/powerpoint/2010/main" val="4082998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Studies about mental health among farmers include</a:t>
            </a:r>
            <a:r>
              <a:rPr lang="en-US" baseline="0" dirty="0"/>
              <a:t> studies of: suicide, stress, depression, anxiety, burnout, non-specified mental health outcomes, mental health service use, and resilience.</a:t>
            </a:r>
          </a:p>
          <a:p>
            <a:endParaRPr lang="en-US" baseline="0" dirty="0"/>
          </a:p>
          <a:p>
            <a:r>
              <a:rPr lang="en-US" baseline="0" dirty="0"/>
              <a:t>These studies tend to look at relationships to demographic variables and physical health. After that, SES, help-seeking, farm and farmer related variables, pesticide use, substance use, coping, social support.</a:t>
            </a:r>
          </a:p>
          <a:p>
            <a:endParaRPr lang="en-US" baseline="0" dirty="0"/>
          </a:p>
          <a:p>
            <a:endParaRPr lang="en-US" baseline="0" dirty="0"/>
          </a:p>
          <a:p>
            <a:endParaRPr lang="en-US" baseline="0" dirty="0"/>
          </a:p>
          <a:p>
            <a:r>
              <a:rPr lang="en-US" dirty="0"/>
              <a:t>(Rudolphi, Berg, and </a:t>
            </a:r>
            <a:r>
              <a:rPr lang="en-US" dirty="0" err="1"/>
              <a:t>Parsaik</a:t>
            </a:r>
            <a:r>
              <a:rPr lang="en-US" dirty="0"/>
              <a:t> 2020) 71%, 58.3%</a:t>
            </a:r>
          </a:p>
          <a:p>
            <a:r>
              <a:rPr lang="en-US" dirty="0"/>
              <a:t>(Bjornestad,</a:t>
            </a:r>
            <a:r>
              <a:rPr lang="en-US" baseline="0" dirty="0"/>
              <a:t> Brown, </a:t>
            </a:r>
            <a:r>
              <a:rPr lang="en-US" baseline="0" dirty="0" err="1"/>
              <a:t>Weidauer</a:t>
            </a:r>
            <a:r>
              <a:rPr lang="en-US" baseline="0" dirty="0"/>
              <a:t> 2019) – 8.7%</a:t>
            </a:r>
          </a:p>
          <a:p>
            <a:r>
              <a:rPr lang="en-US" baseline="0" dirty="0"/>
              <a:t>(</a:t>
            </a:r>
            <a:r>
              <a:rPr lang="en-US" baseline="0" dirty="0" err="1"/>
              <a:t>Scarth</a:t>
            </a:r>
            <a:r>
              <a:rPr lang="en-US" baseline="0" dirty="0"/>
              <a:t>, </a:t>
            </a:r>
            <a:r>
              <a:rPr lang="en-US" baseline="0" dirty="0" err="1"/>
              <a:t>Stallones</a:t>
            </a:r>
            <a:r>
              <a:rPr lang="en-US" baseline="0" dirty="0"/>
              <a:t>, </a:t>
            </a:r>
            <a:r>
              <a:rPr lang="en-US" baseline="0" dirty="0" err="1"/>
              <a:t>Zwerling</a:t>
            </a:r>
            <a:r>
              <a:rPr lang="en-US" baseline="0" dirty="0"/>
              <a:t>, and </a:t>
            </a:r>
            <a:r>
              <a:rPr lang="en-US" baseline="0" dirty="0" err="1"/>
              <a:t>Burmeister</a:t>
            </a:r>
            <a:r>
              <a:rPr lang="en-US" baseline="0" dirty="0"/>
              <a:t> 2000) – 9.8% depression – Iowa and Colorado.  Iowa – 12.2%</a:t>
            </a:r>
          </a:p>
          <a:p>
            <a:endParaRPr lang="en-US" dirty="0"/>
          </a:p>
        </p:txBody>
      </p:sp>
      <p:sp>
        <p:nvSpPr>
          <p:cNvPr id="4" name="Slide Number Placeholder 3"/>
          <p:cNvSpPr>
            <a:spLocks noGrp="1"/>
          </p:cNvSpPr>
          <p:nvPr>
            <p:ph type="sldNum" sz="quarter" idx="10"/>
          </p:nvPr>
        </p:nvSpPr>
        <p:spPr/>
        <p:txBody>
          <a:bodyPr/>
          <a:lstStyle/>
          <a:p>
            <a:fld id="{2F88CFBD-03D6-B845-A17F-FD2947606285}" type="slidenum">
              <a:rPr lang="en-US" smtClean="0"/>
              <a:t>7</a:t>
            </a:fld>
            <a:endParaRPr lang="en-US"/>
          </a:p>
        </p:txBody>
      </p:sp>
    </p:spTree>
    <p:extLst>
      <p:ext uri="{BB962C8B-B14F-4D97-AF65-F5344CB8AC3E}">
        <p14:creationId xmlns:p14="http://schemas.microsoft.com/office/powerpoint/2010/main" val="120674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North Central region effort includes each individual states as well as small groups to work in specific topic areas. To date, many of the efforts around farm stress have been general or for conventional, primary producers, without specific attention to diverse groups within agriculture. The interest groups about farm workers, women producers, and farm families and youth are developing, piloting, and running programs specifically tailored to those audiences. </a:t>
            </a:r>
          </a:p>
          <a:p>
            <a:r>
              <a:rPr lang="en-US" b="1" u="sng" baseline="0" dirty="0"/>
              <a:t>Farm workers </a:t>
            </a:r>
            <a:r>
              <a:rPr lang="en-US" baseline="0" dirty="0"/>
              <a:t>– 9-week support groups for farm workers to increase access to and use of mental health services, increase sense of belonging and community, and reduce risk factors such as substance use</a:t>
            </a:r>
          </a:p>
          <a:p>
            <a:r>
              <a:rPr lang="en-US" b="1" u="sng" baseline="0" dirty="0"/>
              <a:t>Women producers </a:t>
            </a:r>
            <a:r>
              <a:rPr lang="en-US" baseline="0" dirty="0"/>
              <a:t>– developing programs about stressors women producers face and how to manage them</a:t>
            </a:r>
          </a:p>
          <a:p>
            <a:r>
              <a:rPr lang="en-US" b="1" u="sng" baseline="0" dirty="0"/>
              <a:t>Farm families and youth </a:t>
            </a:r>
            <a:r>
              <a:rPr lang="en-US" baseline="0" dirty="0"/>
              <a:t>– piloting and disseminating programs to help youth strengthen coping skills and understand mental health, as well as programs about communication skills for farm couples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a:t>
            </a:r>
            <a:r>
              <a:rPr lang="en-US" b="1" u="sng" baseline="0" dirty="0"/>
              <a:t>mental health and suicide prevention</a:t>
            </a:r>
            <a:r>
              <a:rPr lang="en-US" baseline="0" dirty="0"/>
              <a:t> group is working together around specific programs to offer to those in agriculture, such as Mental Health First Aid, QPR, and Michigan State University’s Weathering the Storm programs for improving knowledge about mental health and skills to assist someone, among farmers</a:t>
            </a:r>
          </a:p>
          <a:p>
            <a:endParaRPr lang="en-US" baseline="0" dirty="0"/>
          </a:p>
          <a:p>
            <a:r>
              <a:rPr lang="en-US" baseline="0" dirty="0"/>
              <a:t>The </a:t>
            </a:r>
            <a:r>
              <a:rPr lang="en-US" b="1" u="sng" baseline="0" dirty="0"/>
              <a:t>agribusiness and financial decision-making</a:t>
            </a:r>
            <a:r>
              <a:rPr lang="en-US" baseline="0" dirty="0"/>
              <a:t> interest group is working on tools and programs to assist producers with financial stressors, such as piloting a program pairing Extension health educators with farm financial educators to assist in farm financial assessments</a:t>
            </a:r>
          </a:p>
          <a:p>
            <a:endParaRPr lang="en-US" baseline="0" dirty="0"/>
          </a:p>
          <a:p>
            <a:r>
              <a:rPr lang="en-US" baseline="0" dirty="0"/>
              <a:t>The </a:t>
            </a:r>
            <a:r>
              <a:rPr lang="en-US" b="1" u="sng" baseline="0" dirty="0"/>
              <a:t>healthcare providers</a:t>
            </a:r>
            <a:r>
              <a:rPr lang="en-US" baseline="0" dirty="0"/>
              <a:t> interest group is focusing on understanding what information providers need to better serve farmers, as well as offering training to this audience to improve agricultural literacy</a:t>
            </a:r>
          </a:p>
        </p:txBody>
      </p:sp>
      <p:sp>
        <p:nvSpPr>
          <p:cNvPr id="4" name="Slide Number Placeholder 3"/>
          <p:cNvSpPr>
            <a:spLocks noGrp="1"/>
          </p:cNvSpPr>
          <p:nvPr>
            <p:ph type="sldNum" sz="quarter" idx="10"/>
          </p:nvPr>
        </p:nvSpPr>
        <p:spPr/>
        <p:txBody>
          <a:bodyPr/>
          <a:lstStyle/>
          <a:p>
            <a:fld id="{2F88CFBD-03D6-B845-A17F-FD2947606285}" type="slidenum">
              <a:rPr lang="en-US" smtClean="0"/>
              <a:t>19</a:t>
            </a:fld>
            <a:endParaRPr lang="en-US"/>
          </a:p>
        </p:txBody>
      </p:sp>
    </p:spTree>
    <p:extLst>
      <p:ext uri="{BB962C8B-B14F-4D97-AF65-F5344CB8AC3E}">
        <p14:creationId xmlns:p14="http://schemas.microsoft.com/office/powerpoint/2010/main" val="3756511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to newsletter</a:t>
            </a:r>
          </a:p>
        </p:txBody>
      </p:sp>
      <p:sp>
        <p:nvSpPr>
          <p:cNvPr id="4" name="Slide Number Placeholder 3"/>
          <p:cNvSpPr>
            <a:spLocks noGrp="1"/>
          </p:cNvSpPr>
          <p:nvPr>
            <p:ph type="sldNum" sz="quarter" idx="10"/>
          </p:nvPr>
        </p:nvSpPr>
        <p:spPr/>
        <p:txBody>
          <a:bodyPr/>
          <a:lstStyle/>
          <a:p>
            <a:fld id="{2F88CFBD-03D6-B845-A17F-FD2947606285}" type="slidenum">
              <a:rPr lang="en-US" smtClean="0"/>
              <a:t>20</a:t>
            </a:fld>
            <a:endParaRPr lang="en-US"/>
          </a:p>
        </p:txBody>
      </p:sp>
    </p:spTree>
    <p:extLst>
      <p:ext uri="{BB962C8B-B14F-4D97-AF65-F5344CB8AC3E}">
        <p14:creationId xmlns:p14="http://schemas.microsoft.com/office/powerpoint/2010/main" val="4228851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34809-F69F-0D48-97F8-9CF76A5308DF}"/>
              </a:ext>
            </a:extLst>
          </p:cNvPr>
          <p:cNvSpPr>
            <a:spLocks noGrp="1"/>
          </p:cNvSpPr>
          <p:nvPr>
            <p:ph type="ctrTitle" hasCustomPrompt="1"/>
          </p:nvPr>
        </p:nvSpPr>
        <p:spPr>
          <a:xfrm>
            <a:off x="353505" y="1122363"/>
            <a:ext cx="4339327" cy="2387600"/>
          </a:xfrm>
        </p:spPr>
        <p:txBody>
          <a:bodyPr anchor="b">
            <a:normAutofit/>
          </a:bodyPr>
          <a:lstStyle>
            <a:lvl1pPr algn="l">
              <a:defRPr sz="4000">
                <a:solidFill>
                  <a:schemeClr val="bg1"/>
                </a:solidFill>
              </a:defRPr>
            </a:lvl1pPr>
          </a:lstStyle>
          <a:p>
            <a:r>
              <a:rPr lang="en-US" sz="4000" b="1" dirty="0">
                <a:solidFill>
                  <a:schemeClr val="bg1"/>
                </a:solidFill>
                <a:latin typeface="Georgia" charset="0"/>
                <a:ea typeface="Georgia" charset="0"/>
                <a:cs typeface="Georgia" charset="0"/>
              </a:rPr>
              <a:t>Title Here:</a:t>
            </a:r>
            <a:br>
              <a:rPr lang="en-US" sz="4000" b="1" dirty="0">
                <a:solidFill>
                  <a:schemeClr val="bg1"/>
                </a:solidFill>
                <a:latin typeface="Georgia" charset="0"/>
                <a:ea typeface="Georgia" charset="0"/>
                <a:cs typeface="Georgia" charset="0"/>
              </a:rPr>
            </a:br>
            <a:r>
              <a:rPr lang="en-US" sz="4000" b="1" dirty="0">
                <a:solidFill>
                  <a:schemeClr val="bg1"/>
                </a:solidFill>
                <a:latin typeface="Georgia" charset="0"/>
                <a:ea typeface="Georgia" charset="0"/>
                <a:cs typeface="Georgia" charset="0"/>
              </a:rPr>
              <a:t>Tell Your</a:t>
            </a:r>
            <a:br>
              <a:rPr lang="en-US" sz="4000" b="1" dirty="0">
                <a:solidFill>
                  <a:schemeClr val="bg1"/>
                </a:solidFill>
                <a:latin typeface="Georgia" charset="0"/>
                <a:ea typeface="Georgia" charset="0"/>
                <a:cs typeface="Georgia" charset="0"/>
              </a:rPr>
            </a:br>
            <a:r>
              <a:rPr lang="en-US" sz="4000" b="1" dirty="0">
                <a:solidFill>
                  <a:schemeClr val="bg1"/>
                </a:solidFill>
                <a:latin typeface="Georgia" charset="0"/>
                <a:ea typeface="Georgia" charset="0"/>
                <a:cs typeface="Georgia" charset="0"/>
              </a:rPr>
              <a:t>Illinois Story</a:t>
            </a:r>
            <a:endParaRPr lang="en-US" dirty="0"/>
          </a:p>
        </p:txBody>
      </p:sp>
      <p:sp>
        <p:nvSpPr>
          <p:cNvPr id="3" name="Subtitle 2">
            <a:extLst>
              <a:ext uri="{FF2B5EF4-FFF2-40B4-BE49-F238E27FC236}">
                <a16:creationId xmlns:a16="http://schemas.microsoft.com/office/drawing/2014/main" id="{C5FA99F5-1DAB-644E-87BD-7B2BE337DBBB}"/>
              </a:ext>
            </a:extLst>
          </p:cNvPr>
          <p:cNvSpPr>
            <a:spLocks noGrp="1"/>
          </p:cNvSpPr>
          <p:nvPr>
            <p:ph type="subTitle" idx="1" hasCustomPrompt="1"/>
          </p:nvPr>
        </p:nvSpPr>
        <p:spPr>
          <a:xfrm>
            <a:off x="353505" y="3602038"/>
            <a:ext cx="4339327" cy="1655762"/>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a:t>
            </a:r>
          </a:p>
        </p:txBody>
      </p:sp>
      <p:sp>
        <p:nvSpPr>
          <p:cNvPr id="6" name="Slide Number Placeholder 5">
            <a:extLst>
              <a:ext uri="{FF2B5EF4-FFF2-40B4-BE49-F238E27FC236}">
                <a16:creationId xmlns:a16="http://schemas.microsoft.com/office/drawing/2014/main" id="{1D5E86B4-4E28-5743-B958-4D04BD329DC7}"/>
              </a:ext>
            </a:extLst>
          </p:cNvPr>
          <p:cNvSpPr>
            <a:spLocks noGrp="1"/>
          </p:cNvSpPr>
          <p:nvPr>
            <p:ph type="sldNum" sz="quarter" idx="12"/>
          </p:nvPr>
        </p:nvSpPr>
        <p:spPr/>
        <p:txBody>
          <a:bodyPr/>
          <a:lstStyle/>
          <a:p>
            <a:fld id="{47306C45-97B4-7545-8562-07255BCE2FE0}" type="slidenum">
              <a:rPr lang="en-US" smtClean="0"/>
              <a:t>‹#›</a:t>
            </a:fld>
            <a:endParaRPr lang="en-US"/>
          </a:p>
        </p:txBody>
      </p:sp>
      <p:pic>
        <p:nvPicPr>
          <p:cNvPr id="5" name="Picture 4">
            <a:extLst>
              <a:ext uri="{FF2B5EF4-FFF2-40B4-BE49-F238E27FC236}">
                <a16:creationId xmlns:a16="http://schemas.microsoft.com/office/drawing/2014/main" id="{16D1536A-1790-D841-A391-32FA00E1C959}"/>
              </a:ext>
            </a:extLst>
          </p:cNvPr>
          <p:cNvPicPr>
            <a:picLocks noChangeAspect="1"/>
          </p:cNvPicPr>
          <p:nvPr userDrawn="1"/>
        </p:nvPicPr>
        <p:blipFill>
          <a:blip r:embed="rId3"/>
          <a:stretch>
            <a:fillRect/>
          </a:stretch>
        </p:blipFill>
        <p:spPr>
          <a:xfrm>
            <a:off x="3206750" y="5648780"/>
            <a:ext cx="2730500" cy="707571"/>
          </a:xfrm>
          <a:prstGeom prst="rect">
            <a:avLst/>
          </a:prstGeom>
        </p:spPr>
      </p:pic>
    </p:spTree>
    <p:extLst>
      <p:ext uri="{BB962C8B-B14F-4D97-AF65-F5344CB8AC3E}">
        <p14:creationId xmlns:p14="http://schemas.microsoft.com/office/powerpoint/2010/main" val="678320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15B210D-E74D-9F46-BBEB-61CE8DBFBD6C}"/>
              </a:ext>
            </a:extLst>
          </p:cNvPr>
          <p:cNvSpPr>
            <a:spLocks noGrp="1"/>
          </p:cNvSpPr>
          <p:nvPr>
            <p:ph type="sldNum" sz="quarter" idx="12"/>
          </p:nvPr>
        </p:nvSpPr>
        <p:spPr>
          <a:xfrm>
            <a:off x="6838406" y="6095094"/>
            <a:ext cx="2057400" cy="365125"/>
          </a:xfrm>
        </p:spPr>
        <p:txBody>
          <a:bodyPr/>
          <a:lstStyle/>
          <a:p>
            <a:fld id="{47306C45-97B4-7545-8562-07255BCE2FE0}" type="slidenum">
              <a:rPr lang="en-US" smtClean="0"/>
              <a:t>‹#›</a:t>
            </a:fld>
            <a:endParaRPr lang="en-US"/>
          </a:p>
        </p:txBody>
      </p:sp>
    </p:spTree>
    <p:extLst>
      <p:ext uri="{BB962C8B-B14F-4D97-AF65-F5344CB8AC3E}">
        <p14:creationId xmlns:p14="http://schemas.microsoft.com/office/powerpoint/2010/main" val="148726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0AD5C-195C-40F9-9C97-969B136EF2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6DE17C-846B-42A3-8791-163F19A33D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73774C-863B-412F-9BE5-25D3C748D2C5}"/>
              </a:ext>
            </a:extLst>
          </p:cNvPr>
          <p:cNvSpPr>
            <a:spLocks noGrp="1"/>
          </p:cNvSpPr>
          <p:nvPr>
            <p:ph type="dt" sz="half" idx="10"/>
          </p:nvPr>
        </p:nvSpPr>
        <p:spPr/>
        <p:txBody>
          <a:bodyPr/>
          <a:lstStyle/>
          <a:p>
            <a:fld id="{C49B66E3-8357-466D-883A-E3D12F3E59D9}" type="datetimeFigureOut">
              <a:rPr lang="en-US" smtClean="0"/>
              <a:t>11/30/2020</a:t>
            </a:fld>
            <a:endParaRPr lang="en-US"/>
          </a:p>
        </p:txBody>
      </p:sp>
      <p:sp>
        <p:nvSpPr>
          <p:cNvPr id="5" name="Footer Placeholder 4">
            <a:extLst>
              <a:ext uri="{FF2B5EF4-FFF2-40B4-BE49-F238E27FC236}">
                <a16:creationId xmlns:a16="http://schemas.microsoft.com/office/drawing/2014/main" id="{042EBE55-78C0-4CE2-891A-BAE44B990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1722C6-31B7-4443-8764-342450649625}"/>
              </a:ext>
            </a:extLst>
          </p:cNvPr>
          <p:cNvSpPr>
            <a:spLocks noGrp="1"/>
          </p:cNvSpPr>
          <p:nvPr>
            <p:ph type="sldNum" sz="quarter" idx="12"/>
          </p:nvPr>
        </p:nvSpPr>
        <p:spPr/>
        <p:txBody>
          <a:bodyPr/>
          <a:lstStyle/>
          <a:p>
            <a:fld id="{BAD5500F-0355-46E1-85E0-25190CD45FFF}" type="slidenum">
              <a:rPr lang="en-US" smtClean="0"/>
              <a:t>‹#›</a:t>
            </a:fld>
            <a:endParaRPr lang="en-US"/>
          </a:p>
        </p:txBody>
      </p:sp>
    </p:spTree>
    <p:extLst>
      <p:ext uri="{BB962C8B-B14F-4D97-AF65-F5344CB8AC3E}">
        <p14:creationId xmlns:p14="http://schemas.microsoft.com/office/powerpoint/2010/main" val="19607022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26ADA6-32C7-6D47-94AB-D149FA9C199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7FDBC8-5F1C-654A-9325-61F4244133F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771FB5C-A5C2-4C44-A9DF-4F6A196EC0F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306C45-97B4-7545-8562-07255BCE2FE0}" type="slidenum">
              <a:rPr lang="en-US" smtClean="0"/>
              <a:t>‹#›</a:t>
            </a:fld>
            <a:endParaRPr lang="en-US"/>
          </a:p>
        </p:txBody>
      </p:sp>
    </p:spTree>
    <p:extLst>
      <p:ext uri="{BB962C8B-B14F-4D97-AF65-F5344CB8AC3E}">
        <p14:creationId xmlns:p14="http://schemas.microsoft.com/office/powerpoint/2010/main" val="1008080449"/>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Lst>
  <p:txStyles>
    <p:titleStyle>
      <a:lvl1pPr algn="l" defTabSz="914400" rtl="0" eaLnBrk="1" latinLnBrk="0" hangingPunct="1">
        <a:lnSpc>
          <a:spcPct val="90000"/>
        </a:lnSpc>
        <a:spcBef>
          <a:spcPct val="0"/>
        </a:spcBef>
        <a:buNone/>
        <a:defRPr sz="4400" b="1" i="0" kern="1200">
          <a:solidFill>
            <a:srgbClr val="E84A27"/>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3294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3294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3294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josier@Illinois.ed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ailto:cuthbert@Illinois.edu"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6"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2F710-83E6-4768-BD2B-C36B41C5C8EC}"/>
              </a:ext>
            </a:extLst>
          </p:cNvPr>
          <p:cNvSpPr txBox="1">
            <a:spLocks/>
          </p:cNvSpPr>
          <p:nvPr/>
        </p:nvSpPr>
        <p:spPr>
          <a:xfrm>
            <a:off x="1387" y="1825589"/>
            <a:ext cx="9145581" cy="8861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rgbClr val="E84A27"/>
                </a:solidFill>
                <a:latin typeface="Georgia" panose="02040502050405020303" pitchFamily="18" charset="0"/>
                <a:ea typeface="+mj-ea"/>
                <a:cs typeface="+mj-cs"/>
              </a:defRPr>
            </a:lvl1pPr>
          </a:lstStyle>
          <a:p>
            <a:pPr algn="ctr"/>
            <a:r>
              <a:rPr lang="en-US" sz="3200" dirty="0">
                <a:latin typeface="Arial"/>
                <a:cs typeface="Arial"/>
              </a:rPr>
              <a:t>North Central Farm and Ranch Stress Assistance Center</a:t>
            </a:r>
          </a:p>
        </p:txBody>
      </p:sp>
      <p:sp>
        <p:nvSpPr>
          <p:cNvPr id="3" name="TextBox 2"/>
          <p:cNvSpPr txBox="1"/>
          <p:nvPr/>
        </p:nvSpPr>
        <p:spPr>
          <a:xfrm>
            <a:off x="1454227" y="2930487"/>
            <a:ext cx="6683567" cy="461665"/>
          </a:xfrm>
          <a:prstGeom prst="rect">
            <a:avLst/>
          </a:prstGeom>
          <a:noFill/>
        </p:spPr>
        <p:txBody>
          <a:bodyPr wrap="square" rtlCol="0">
            <a:spAutoFit/>
          </a:bodyPr>
          <a:lstStyle/>
          <a:p>
            <a:r>
              <a:rPr lang="en-US" sz="2400" dirty="0"/>
              <a:t>Engaging Programs to Support Producer Well-being</a:t>
            </a:r>
          </a:p>
        </p:txBody>
      </p:sp>
      <p:sp>
        <p:nvSpPr>
          <p:cNvPr id="4" name="Rectangle 3"/>
          <p:cNvSpPr/>
          <p:nvPr/>
        </p:nvSpPr>
        <p:spPr>
          <a:xfrm>
            <a:off x="78866" y="5572649"/>
            <a:ext cx="8738561" cy="369332"/>
          </a:xfrm>
          <a:prstGeom prst="rect">
            <a:avLst/>
          </a:prstGeom>
        </p:spPr>
        <p:txBody>
          <a:bodyPr wrap="square">
            <a:spAutoFit/>
          </a:bodyPr>
          <a:lstStyle/>
          <a:p>
            <a:r>
              <a:rPr lang="en-US" dirty="0">
                <a:latin typeface="Arial" panose="020B0604020202020204" pitchFamily="34" charset="0"/>
                <a:ea typeface="Calibri" panose="020F0502020204030204" pitchFamily="34" charset="0"/>
              </a:rPr>
              <a:t>This work is funded by USDA-NIFA 2020-70028-32728. </a:t>
            </a:r>
            <a:endParaRPr lang="en-US" dirty="0"/>
          </a:p>
        </p:txBody>
      </p:sp>
    </p:spTree>
    <p:extLst>
      <p:ext uri="{BB962C8B-B14F-4D97-AF65-F5344CB8AC3E}">
        <p14:creationId xmlns:p14="http://schemas.microsoft.com/office/powerpoint/2010/main" val="3389426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7061" y="199872"/>
            <a:ext cx="7886700" cy="1325563"/>
          </a:xfrm>
        </p:spPr>
        <p:txBody>
          <a:bodyPr>
            <a:normAutofit/>
          </a:bodyPr>
          <a:lstStyle/>
          <a:p>
            <a:r>
              <a:rPr lang="en-US" sz="3000" dirty="0">
                <a:latin typeface="Arial" panose="020B0604020202020204" pitchFamily="34" charset="0"/>
                <a:cs typeface="Arial" panose="020B0604020202020204" pitchFamily="34" charset="0"/>
              </a:rPr>
              <a:t>Influences and impacts</a:t>
            </a:r>
          </a:p>
        </p:txBody>
      </p:sp>
      <p:sp>
        <p:nvSpPr>
          <p:cNvPr id="3" name="Content Placeholder 2"/>
          <p:cNvSpPr>
            <a:spLocks noGrp="1"/>
          </p:cNvSpPr>
          <p:nvPr>
            <p:ph idx="4294967295"/>
          </p:nvPr>
        </p:nvSpPr>
        <p:spPr>
          <a:xfrm>
            <a:off x="341523" y="1337211"/>
            <a:ext cx="7886700" cy="4674326"/>
          </a:xfrm>
        </p:spPr>
        <p:txBody>
          <a:bodyPr>
            <a:normAutofit/>
          </a:bodyPr>
          <a:lstStyle/>
          <a:p>
            <a:r>
              <a:rPr lang="en-US" dirty="0"/>
              <a:t>Unresolved stress can lead to:</a:t>
            </a:r>
          </a:p>
          <a:p>
            <a:pPr lvl="1"/>
            <a:r>
              <a:rPr lang="en-US" dirty="0"/>
              <a:t>Higher rates of agricultural work-related injury</a:t>
            </a:r>
          </a:p>
          <a:p>
            <a:pPr lvl="1"/>
            <a:r>
              <a:rPr lang="en-US" dirty="0"/>
              <a:t>Absenteeism and </a:t>
            </a:r>
            <a:r>
              <a:rPr lang="en-US" dirty="0" err="1"/>
              <a:t>presenteeism</a:t>
            </a:r>
            <a:endParaRPr lang="en-US" dirty="0"/>
          </a:p>
          <a:p>
            <a:pPr lvl="1"/>
            <a:r>
              <a:rPr lang="en-US" dirty="0"/>
              <a:t>Reduced quality of life</a:t>
            </a:r>
          </a:p>
          <a:p>
            <a:pPr lvl="1"/>
            <a:r>
              <a:rPr lang="en-US" dirty="0"/>
              <a:t>Suicidal ideation</a:t>
            </a:r>
          </a:p>
          <a:p>
            <a:pPr lvl="1"/>
            <a:r>
              <a:rPr lang="en-US" dirty="0"/>
              <a:t>Premature death due to suicide, heart disease, cancer, respiratory diseases</a:t>
            </a:r>
          </a:p>
        </p:txBody>
      </p:sp>
    </p:spTree>
    <p:extLst>
      <p:ext uri="{BB962C8B-B14F-4D97-AF65-F5344CB8AC3E}">
        <p14:creationId xmlns:p14="http://schemas.microsoft.com/office/powerpoint/2010/main" val="685802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0732" y="218234"/>
            <a:ext cx="7886700" cy="1325563"/>
          </a:xfrm>
        </p:spPr>
        <p:txBody>
          <a:bodyPr>
            <a:normAutofit/>
          </a:bodyPr>
          <a:lstStyle/>
          <a:p>
            <a:r>
              <a:rPr lang="en-US" sz="3000" dirty="0">
                <a:latin typeface="Arial" panose="020B0604020202020204" pitchFamily="34" charset="0"/>
                <a:cs typeface="Arial" panose="020B0604020202020204" pitchFamily="34" charset="0"/>
              </a:rPr>
              <a:t>Getting help can be hard</a:t>
            </a:r>
          </a:p>
        </p:txBody>
      </p:sp>
      <p:sp>
        <p:nvSpPr>
          <p:cNvPr id="3" name="Content Placeholder 2"/>
          <p:cNvSpPr>
            <a:spLocks noGrp="1"/>
          </p:cNvSpPr>
          <p:nvPr>
            <p:ph idx="4294967295"/>
          </p:nvPr>
        </p:nvSpPr>
        <p:spPr>
          <a:xfrm>
            <a:off x="356212" y="1315176"/>
            <a:ext cx="8517332" cy="4582519"/>
          </a:xfrm>
        </p:spPr>
        <p:txBody>
          <a:bodyPr>
            <a:normAutofit fontScale="92500" lnSpcReduction="10000"/>
          </a:bodyPr>
          <a:lstStyle/>
          <a:p>
            <a:r>
              <a:rPr lang="en-US" dirty="0"/>
              <a:t>Availability</a:t>
            </a:r>
          </a:p>
          <a:p>
            <a:pPr lvl="1"/>
            <a:r>
              <a:rPr lang="en-US" i="1" dirty="0"/>
              <a:t>Are there mental health providers in the area?</a:t>
            </a:r>
          </a:p>
          <a:p>
            <a:r>
              <a:rPr lang="en-US" dirty="0"/>
              <a:t>Accessibility </a:t>
            </a:r>
          </a:p>
          <a:p>
            <a:pPr lvl="1"/>
            <a:r>
              <a:rPr lang="en-US" i="1" dirty="0"/>
              <a:t>How far does someone have to drive to reach a provider?</a:t>
            </a:r>
          </a:p>
          <a:p>
            <a:r>
              <a:rPr lang="en-US" dirty="0"/>
              <a:t>Affordability</a:t>
            </a:r>
          </a:p>
          <a:p>
            <a:pPr lvl="1"/>
            <a:r>
              <a:rPr lang="en-US" i="1" dirty="0"/>
              <a:t>How much do services cost?</a:t>
            </a:r>
          </a:p>
          <a:p>
            <a:pPr lvl="1"/>
            <a:r>
              <a:rPr lang="en-US" i="1" dirty="0"/>
              <a:t>Does health insurance cover mental health services?</a:t>
            </a:r>
          </a:p>
          <a:p>
            <a:r>
              <a:rPr lang="en-US" dirty="0"/>
              <a:t>Acceptability</a:t>
            </a:r>
          </a:p>
          <a:p>
            <a:pPr lvl="1"/>
            <a:r>
              <a:rPr lang="en-US" i="1" dirty="0"/>
              <a:t>Do providers know/understand the context of agriculture? </a:t>
            </a:r>
          </a:p>
          <a:p>
            <a:r>
              <a:rPr lang="en-US" dirty="0"/>
              <a:t>Stigma</a:t>
            </a:r>
          </a:p>
          <a:p>
            <a:pPr lvl="1"/>
            <a:r>
              <a:rPr lang="en-US" i="1" dirty="0"/>
              <a:t>What ideas and beliefs do community members hold that may serve as barriers to seeking care?</a:t>
            </a:r>
          </a:p>
          <a:p>
            <a:endParaRPr lang="en-US" dirty="0"/>
          </a:p>
        </p:txBody>
      </p:sp>
    </p:spTree>
    <p:extLst>
      <p:ext uri="{BB962C8B-B14F-4D97-AF65-F5344CB8AC3E}">
        <p14:creationId xmlns:p14="http://schemas.microsoft.com/office/powerpoint/2010/main" val="642288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26469" y="1346042"/>
            <a:ext cx="5897655" cy="4478139"/>
          </a:xfrm>
          <a:prstGeom prst="rect">
            <a:avLst/>
          </a:prstGeom>
        </p:spPr>
      </p:pic>
      <p:sp>
        <p:nvSpPr>
          <p:cNvPr id="5" name="Title 1"/>
          <p:cNvSpPr txBox="1">
            <a:spLocks/>
          </p:cNvSpPr>
          <p:nvPr/>
        </p:nvSpPr>
        <p:spPr>
          <a:xfrm>
            <a:off x="175538" y="218234"/>
            <a:ext cx="884351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E84A27"/>
                </a:solidFill>
                <a:latin typeface="Georgia" panose="02040502050405020303" pitchFamily="18" charset="0"/>
                <a:ea typeface="+mj-ea"/>
                <a:cs typeface="+mj-cs"/>
              </a:defRPr>
            </a:lvl1pPr>
          </a:lstStyle>
          <a:p>
            <a:r>
              <a:rPr lang="en-US" sz="3000" dirty="0">
                <a:latin typeface="Arial" panose="020B0604020202020204" pitchFamily="34" charset="0"/>
                <a:cs typeface="Arial" panose="020B0604020202020204" pitchFamily="34" charset="0"/>
              </a:rPr>
              <a:t>The majority of US counties are shortage areas</a:t>
            </a:r>
          </a:p>
        </p:txBody>
      </p:sp>
    </p:spTree>
    <p:extLst>
      <p:ext uri="{BB962C8B-B14F-4D97-AF65-F5344CB8AC3E}">
        <p14:creationId xmlns:p14="http://schemas.microsoft.com/office/powerpoint/2010/main" val="4289245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659E2C24-CA06-4F0B-A6B2-4A6078B907A3}"/>
              </a:ext>
            </a:extLst>
          </p:cNvPr>
          <p:cNvSpPr/>
          <p:nvPr/>
        </p:nvSpPr>
        <p:spPr>
          <a:xfrm>
            <a:off x="2278439" y="1182110"/>
            <a:ext cx="4752303" cy="4243160"/>
          </a:xfrm>
          <a:prstGeom prst="ellipse">
            <a:avLst/>
          </a:prstGeom>
          <a:noFill/>
          <a:ln w="28575">
            <a:solidFill>
              <a:srgbClr val="13294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4601B7-B94D-144E-BD32-1361BF0BF22C}"/>
              </a:ext>
            </a:extLst>
          </p:cNvPr>
          <p:cNvSpPr>
            <a:spLocks noGrp="1"/>
          </p:cNvSpPr>
          <p:nvPr>
            <p:ph type="title" idx="4294967295"/>
          </p:nvPr>
        </p:nvSpPr>
        <p:spPr>
          <a:xfrm>
            <a:off x="24172" y="15402"/>
            <a:ext cx="9119828" cy="886158"/>
          </a:xfrm>
        </p:spPr>
        <p:txBody>
          <a:bodyPr>
            <a:normAutofit/>
          </a:bodyPr>
          <a:lstStyle/>
          <a:p>
            <a:r>
              <a:rPr lang="en-US" sz="2800" dirty="0">
                <a:latin typeface="Arial" panose="020B0604020202020204" pitchFamily="34" charset="0"/>
                <a:cs typeface="Arial" panose="020B0604020202020204" pitchFamily="34" charset="0"/>
              </a:rPr>
              <a:t>Engaging Programs to Support Producer Well-being </a:t>
            </a:r>
            <a:endParaRPr lang="en-US" sz="24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25D78330-9E6A-404A-86E3-2BFE24D61B5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121" b="91022" l="6715" r="93765">
                        <a14:foregroundMark x1="8153" y1="39938" x2="8153" y2="39938"/>
                        <a14:foregroundMark x1="6715" y1="32508" x2="6715" y2="32508"/>
                        <a14:foregroundMark x1="9592" y1="7121" x2="9592" y2="7121"/>
                        <a14:foregroundMark x1="43645" y1="91022" x2="43645" y2="91022"/>
                        <a14:foregroundMark x1="93765" y1="54489" x2="93765" y2="54489"/>
                      </a14:backgroundRemoval>
                    </a14:imgEffect>
                  </a14:imgLayer>
                </a14:imgProps>
              </a:ext>
            </a:extLst>
          </a:blip>
          <a:stretch>
            <a:fillRect/>
          </a:stretch>
        </p:blipFill>
        <p:spPr>
          <a:xfrm>
            <a:off x="3093871" y="1743210"/>
            <a:ext cx="3431438" cy="2657923"/>
          </a:xfrm>
          <a:prstGeom prst="rect">
            <a:avLst/>
          </a:prstGeom>
        </p:spPr>
      </p:pic>
      <p:sp>
        <p:nvSpPr>
          <p:cNvPr id="5" name="Teardrop 4">
            <a:extLst>
              <a:ext uri="{FF2B5EF4-FFF2-40B4-BE49-F238E27FC236}">
                <a16:creationId xmlns:a16="http://schemas.microsoft.com/office/drawing/2014/main" id="{235CFDB4-8252-4D5D-B5CF-3D511B802438}"/>
              </a:ext>
            </a:extLst>
          </p:cNvPr>
          <p:cNvSpPr/>
          <p:nvPr/>
        </p:nvSpPr>
        <p:spPr>
          <a:xfrm rot="8448043">
            <a:off x="5293226" y="3299592"/>
            <a:ext cx="120316" cy="132347"/>
          </a:xfrm>
          <a:prstGeom prst="teardrop">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1423587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659E2C24-CA06-4F0B-A6B2-4A6078B907A3}"/>
              </a:ext>
            </a:extLst>
          </p:cNvPr>
          <p:cNvSpPr/>
          <p:nvPr/>
        </p:nvSpPr>
        <p:spPr>
          <a:xfrm>
            <a:off x="2278439" y="1182110"/>
            <a:ext cx="4752303" cy="4243160"/>
          </a:xfrm>
          <a:prstGeom prst="ellipse">
            <a:avLst/>
          </a:prstGeom>
          <a:noFill/>
          <a:ln w="28575">
            <a:solidFill>
              <a:srgbClr val="13294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25D78330-9E6A-404A-86E3-2BFE24D61B5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121" b="91022" l="6715" r="93765">
                        <a14:foregroundMark x1="8153" y1="39938" x2="8153" y2="39938"/>
                        <a14:foregroundMark x1="6715" y1="32508" x2="6715" y2="32508"/>
                        <a14:foregroundMark x1="9592" y1="7121" x2="9592" y2="7121"/>
                        <a14:foregroundMark x1="43645" y1="91022" x2="43645" y2="91022"/>
                        <a14:foregroundMark x1="93765" y1="54489" x2="93765" y2="54489"/>
                      </a14:backgroundRemoval>
                    </a14:imgEffect>
                  </a14:imgLayer>
                </a14:imgProps>
              </a:ext>
            </a:extLst>
          </a:blip>
          <a:stretch>
            <a:fillRect/>
          </a:stretch>
        </p:blipFill>
        <p:spPr>
          <a:xfrm>
            <a:off x="3093871" y="1743210"/>
            <a:ext cx="3431438" cy="2657923"/>
          </a:xfrm>
          <a:prstGeom prst="rect">
            <a:avLst/>
          </a:prstGeom>
        </p:spPr>
      </p:pic>
      <p:sp>
        <p:nvSpPr>
          <p:cNvPr id="5" name="Teardrop 4">
            <a:extLst>
              <a:ext uri="{FF2B5EF4-FFF2-40B4-BE49-F238E27FC236}">
                <a16:creationId xmlns:a16="http://schemas.microsoft.com/office/drawing/2014/main" id="{235CFDB4-8252-4D5D-B5CF-3D511B802438}"/>
              </a:ext>
            </a:extLst>
          </p:cNvPr>
          <p:cNvSpPr/>
          <p:nvPr/>
        </p:nvSpPr>
        <p:spPr>
          <a:xfrm rot="8448043">
            <a:off x="5293226" y="3299592"/>
            <a:ext cx="120316" cy="132347"/>
          </a:xfrm>
          <a:prstGeom prst="teardrop">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dirty="0"/>
          </a:p>
        </p:txBody>
      </p:sp>
      <p:pic>
        <p:nvPicPr>
          <p:cNvPr id="7" name="Picture 6">
            <a:extLst>
              <a:ext uri="{FF2B5EF4-FFF2-40B4-BE49-F238E27FC236}">
                <a16:creationId xmlns:a16="http://schemas.microsoft.com/office/drawing/2014/main" id="{E2A6AEC9-1A8C-42DF-BF98-8AF0A228DE46}"/>
              </a:ext>
            </a:extLst>
          </p:cNvPr>
          <p:cNvPicPr>
            <a:picLocks noChangeAspect="1"/>
          </p:cNvPicPr>
          <p:nvPr/>
        </p:nvPicPr>
        <p:blipFill rotWithShape="1">
          <a:blip r:embed="rId4"/>
          <a:srcRect l="48961" t="52617" r="12626" b="28781"/>
          <a:stretch/>
        </p:blipFill>
        <p:spPr>
          <a:xfrm>
            <a:off x="6193945" y="1285383"/>
            <a:ext cx="984462" cy="915655"/>
          </a:xfrm>
          <a:prstGeom prst="rect">
            <a:avLst/>
          </a:prstGeom>
        </p:spPr>
      </p:pic>
      <p:sp>
        <p:nvSpPr>
          <p:cNvPr id="15" name="TextBox 14">
            <a:extLst>
              <a:ext uri="{FF2B5EF4-FFF2-40B4-BE49-F238E27FC236}">
                <a16:creationId xmlns:a16="http://schemas.microsoft.com/office/drawing/2014/main" id="{E59199B9-8B60-483A-B585-94C2A8E774AB}"/>
              </a:ext>
            </a:extLst>
          </p:cNvPr>
          <p:cNvSpPr txBox="1"/>
          <p:nvPr/>
        </p:nvSpPr>
        <p:spPr>
          <a:xfrm>
            <a:off x="5797204" y="2124843"/>
            <a:ext cx="1969936" cy="307777"/>
          </a:xfrm>
          <a:prstGeom prst="rect">
            <a:avLst/>
          </a:prstGeom>
          <a:solidFill>
            <a:schemeClr val="bg1"/>
          </a:solidFill>
        </p:spPr>
        <p:txBody>
          <a:bodyPr wrap="square" rtlCol="0">
            <a:spAutoFit/>
          </a:bodyPr>
          <a:lstStyle/>
          <a:p>
            <a:pPr algn="ctr"/>
            <a:r>
              <a:rPr lang="en-US" sz="1400" dirty="0"/>
              <a:t>Training programs</a:t>
            </a:r>
          </a:p>
        </p:txBody>
      </p:sp>
      <p:sp>
        <p:nvSpPr>
          <p:cNvPr id="9" name="Title 1">
            <a:extLst>
              <a:ext uri="{FF2B5EF4-FFF2-40B4-BE49-F238E27FC236}">
                <a16:creationId xmlns:a16="http://schemas.microsoft.com/office/drawing/2014/main" id="{6B4601B7-B94D-144E-BD32-1361BF0BF22C}"/>
              </a:ext>
            </a:extLst>
          </p:cNvPr>
          <p:cNvSpPr txBox="1">
            <a:spLocks/>
          </p:cNvSpPr>
          <p:nvPr/>
        </p:nvSpPr>
        <p:spPr>
          <a:xfrm>
            <a:off x="24172" y="15402"/>
            <a:ext cx="9119828" cy="8861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E84A27"/>
                </a:solidFill>
                <a:latin typeface="Georgia" panose="02040502050405020303" pitchFamily="18" charset="0"/>
                <a:ea typeface="+mj-ea"/>
                <a:cs typeface="+mj-cs"/>
              </a:defRPr>
            </a:lvl1pPr>
          </a:lstStyle>
          <a:p>
            <a:r>
              <a:rPr lang="en-US" sz="2800">
                <a:latin typeface="Arial" panose="020B0604020202020204" pitchFamily="34" charset="0"/>
                <a:cs typeface="Arial" panose="020B0604020202020204" pitchFamily="34" charset="0"/>
              </a:rPr>
              <a:t>Engaging Programs to Support Producer Well-being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5235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659E2C24-CA06-4F0B-A6B2-4A6078B907A3}"/>
              </a:ext>
            </a:extLst>
          </p:cNvPr>
          <p:cNvSpPr/>
          <p:nvPr/>
        </p:nvSpPr>
        <p:spPr>
          <a:xfrm>
            <a:off x="2278439" y="1182110"/>
            <a:ext cx="4752303" cy="4243160"/>
          </a:xfrm>
          <a:prstGeom prst="ellipse">
            <a:avLst/>
          </a:prstGeom>
          <a:noFill/>
          <a:ln w="28575">
            <a:solidFill>
              <a:srgbClr val="13294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25D78330-9E6A-404A-86E3-2BFE24D61B5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121" b="91022" l="6715" r="93765">
                        <a14:foregroundMark x1="8153" y1="39938" x2="8153" y2="39938"/>
                        <a14:foregroundMark x1="6715" y1="32508" x2="6715" y2="32508"/>
                        <a14:foregroundMark x1="9592" y1="7121" x2="9592" y2="7121"/>
                        <a14:foregroundMark x1="43645" y1="91022" x2="43645" y2="91022"/>
                        <a14:foregroundMark x1="93765" y1="54489" x2="93765" y2="54489"/>
                      </a14:backgroundRemoval>
                    </a14:imgEffect>
                  </a14:imgLayer>
                </a14:imgProps>
              </a:ext>
            </a:extLst>
          </a:blip>
          <a:stretch>
            <a:fillRect/>
          </a:stretch>
        </p:blipFill>
        <p:spPr>
          <a:xfrm>
            <a:off x="3093871" y="1743210"/>
            <a:ext cx="3431438" cy="2657923"/>
          </a:xfrm>
          <a:prstGeom prst="rect">
            <a:avLst/>
          </a:prstGeom>
        </p:spPr>
      </p:pic>
      <p:sp>
        <p:nvSpPr>
          <p:cNvPr id="5" name="Teardrop 4">
            <a:extLst>
              <a:ext uri="{FF2B5EF4-FFF2-40B4-BE49-F238E27FC236}">
                <a16:creationId xmlns:a16="http://schemas.microsoft.com/office/drawing/2014/main" id="{235CFDB4-8252-4D5D-B5CF-3D511B802438}"/>
              </a:ext>
            </a:extLst>
          </p:cNvPr>
          <p:cNvSpPr/>
          <p:nvPr/>
        </p:nvSpPr>
        <p:spPr>
          <a:xfrm rot="8448043">
            <a:off x="5293226" y="3299592"/>
            <a:ext cx="120316" cy="132347"/>
          </a:xfrm>
          <a:prstGeom prst="teardrop">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dirty="0"/>
          </a:p>
        </p:txBody>
      </p:sp>
      <p:pic>
        <p:nvPicPr>
          <p:cNvPr id="7" name="Picture 6">
            <a:extLst>
              <a:ext uri="{FF2B5EF4-FFF2-40B4-BE49-F238E27FC236}">
                <a16:creationId xmlns:a16="http://schemas.microsoft.com/office/drawing/2014/main" id="{E2A6AEC9-1A8C-42DF-BF98-8AF0A228DE46}"/>
              </a:ext>
            </a:extLst>
          </p:cNvPr>
          <p:cNvPicPr>
            <a:picLocks noChangeAspect="1"/>
          </p:cNvPicPr>
          <p:nvPr/>
        </p:nvPicPr>
        <p:blipFill rotWithShape="1">
          <a:blip r:embed="rId4"/>
          <a:srcRect l="48961" t="52617" r="12626" b="28781"/>
          <a:stretch/>
        </p:blipFill>
        <p:spPr>
          <a:xfrm>
            <a:off x="6193945" y="1285383"/>
            <a:ext cx="984462" cy="915655"/>
          </a:xfrm>
          <a:prstGeom prst="rect">
            <a:avLst/>
          </a:prstGeom>
        </p:spPr>
      </p:pic>
      <p:sp>
        <p:nvSpPr>
          <p:cNvPr id="15" name="TextBox 14">
            <a:extLst>
              <a:ext uri="{FF2B5EF4-FFF2-40B4-BE49-F238E27FC236}">
                <a16:creationId xmlns:a16="http://schemas.microsoft.com/office/drawing/2014/main" id="{E59199B9-8B60-483A-B585-94C2A8E774AB}"/>
              </a:ext>
            </a:extLst>
          </p:cNvPr>
          <p:cNvSpPr txBox="1"/>
          <p:nvPr/>
        </p:nvSpPr>
        <p:spPr>
          <a:xfrm>
            <a:off x="6031666" y="2124843"/>
            <a:ext cx="1969936" cy="307777"/>
          </a:xfrm>
          <a:prstGeom prst="rect">
            <a:avLst/>
          </a:prstGeom>
          <a:solidFill>
            <a:schemeClr val="bg1"/>
          </a:solidFill>
        </p:spPr>
        <p:txBody>
          <a:bodyPr wrap="square" rtlCol="0">
            <a:spAutoFit/>
          </a:bodyPr>
          <a:lstStyle/>
          <a:p>
            <a:pPr algn="ctr"/>
            <a:r>
              <a:rPr lang="en-US" sz="1400" dirty="0"/>
              <a:t>Training programs</a:t>
            </a:r>
          </a:p>
        </p:txBody>
      </p:sp>
      <p:sp>
        <p:nvSpPr>
          <p:cNvPr id="16" name="TextBox 15">
            <a:extLst>
              <a:ext uri="{FF2B5EF4-FFF2-40B4-BE49-F238E27FC236}">
                <a16:creationId xmlns:a16="http://schemas.microsoft.com/office/drawing/2014/main" id="{580CE576-8206-4AD7-8806-0160EED9EEDB}"/>
              </a:ext>
            </a:extLst>
          </p:cNvPr>
          <p:cNvSpPr txBox="1"/>
          <p:nvPr/>
        </p:nvSpPr>
        <p:spPr>
          <a:xfrm>
            <a:off x="6031666" y="4138299"/>
            <a:ext cx="1969936" cy="307777"/>
          </a:xfrm>
          <a:prstGeom prst="rect">
            <a:avLst/>
          </a:prstGeom>
          <a:solidFill>
            <a:schemeClr val="bg1"/>
          </a:solidFill>
        </p:spPr>
        <p:txBody>
          <a:bodyPr wrap="square" rtlCol="0">
            <a:spAutoFit/>
          </a:bodyPr>
          <a:lstStyle/>
          <a:p>
            <a:pPr algn="ctr"/>
            <a:r>
              <a:rPr lang="en-US" sz="1400" dirty="0"/>
              <a:t>Telephone helplines</a:t>
            </a:r>
          </a:p>
        </p:txBody>
      </p:sp>
      <p:pic>
        <p:nvPicPr>
          <p:cNvPr id="17" name="Picture 16">
            <a:extLst>
              <a:ext uri="{FF2B5EF4-FFF2-40B4-BE49-F238E27FC236}">
                <a16:creationId xmlns:a16="http://schemas.microsoft.com/office/drawing/2014/main" id="{EC722175-A6BE-4156-9E33-8F7CBC6A49BA}"/>
              </a:ext>
            </a:extLst>
          </p:cNvPr>
          <p:cNvPicPr>
            <a:picLocks noChangeAspect="1"/>
          </p:cNvPicPr>
          <p:nvPr/>
        </p:nvPicPr>
        <p:blipFill>
          <a:blip r:embed="rId5"/>
          <a:stretch>
            <a:fillRect/>
          </a:stretch>
        </p:blipFill>
        <p:spPr>
          <a:xfrm>
            <a:off x="6669490" y="3164487"/>
            <a:ext cx="1098025" cy="1015989"/>
          </a:xfrm>
          <a:prstGeom prst="rect">
            <a:avLst/>
          </a:prstGeom>
        </p:spPr>
      </p:pic>
      <p:sp>
        <p:nvSpPr>
          <p:cNvPr id="10" name="Title 1">
            <a:extLst>
              <a:ext uri="{FF2B5EF4-FFF2-40B4-BE49-F238E27FC236}">
                <a16:creationId xmlns:a16="http://schemas.microsoft.com/office/drawing/2014/main" id="{6B4601B7-B94D-144E-BD32-1361BF0BF22C}"/>
              </a:ext>
            </a:extLst>
          </p:cNvPr>
          <p:cNvSpPr txBox="1">
            <a:spLocks/>
          </p:cNvSpPr>
          <p:nvPr/>
        </p:nvSpPr>
        <p:spPr>
          <a:xfrm>
            <a:off x="24172" y="15402"/>
            <a:ext cx="9119828" cy="8861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E84A27"/>
                </a:solidFill>
                <a:latin typeface="Georgia" panose="02040502050405020303" pitchFamily="18" charset="0"/>
                <a:ea typeface="+mj-ea"/>
                <a:cs typeface="+mj-cs"/>
              </a:defRPr>
            </a:lvl1pPr>
          </a:lstStyle>
          <a:p>
            <a:r>
              <a:rPr lang="en-US" sz="2800">
                <a:latin typeface="Arial" panose="020B0604020202020204" pitchFamily="34" charset="0"/>
                <a:cs typeface="Arial" panose="020B0604020202020204" pitchFamily="34" charset="0"/>
              </a:rPr>
              <a:t>Engaging Programs to Support Producer Well-being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2368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659E2C24-CA06-4F0B-A6B2-4A6078B907A3}"/>
              </a:ext>
            </a:extLst>
          </p:cNvPr>
          <p:cNvSpPr/>
          <p:nvPr/>
        </p:nvSpPr>
        <p:spPr>
          <a:xfrm>
            <a:off x="2278439" y="1182110"/>
            <a:ext cx="4752303" cy="4243160"/>
          </a:xfrm>
          <a:prstGeom prst="ellipse">
            <a:avLst/>
          </a:prstGeom>
          <a:noFill/>
          <a:ln w="28575">
            <a:solidFill>
              <a:srgbClr val="13294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25D78330-9E6A-404A-86E3-2BFE24D61B5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121" b="91022" l="6715" r="93765">
                        <a14:foregroundMark x1="8153" y1="39938" x2="8153" y2="39938"/>
                        <a14:foregroundMark x1="6715" y1="32508" x2="6715" y2="32508"/>
                        <a14:foregroundMark x1="9592" y1="7121" x2="9592" y2="7121"/>
                        <a14:foregroundMark x1="43645" y1="91022" x2="43645" y2="91022"/>
                        <a14:foregroundMark x1="93765" y1="54489" x2="93765" y2="54489"/>
                      </a14:backgroundRemoval>
                    </a14:imgEffect>
                  </a14:imgLayer>
                </a14:imgProps>
              </a:ext>
            </a:extLst>
          </a:blip>
          <a:stretch>
            <a:fillRect/>
          </a:stretch>
        </p:blipFill>
        <p:spPr>
          <a:xfrm>
            <a:off x="3093871" y="1743210"/>
            <a:ext cx="3431438" cy="2657923"/>
          </a:xfrm>
          <a:prstGeom prst="rect">
            <a:avLst/>
          </a:prstGeom>
        </p:spPr>
      </p:pic>
      <p:sp>
        <p:nvSpPr>
          <p:cNvPr id="5" name="Teardrop 4">
            <a:extLst>
              <a:ext uri="{FF2B5EF4-FFF2-40B4-BE49-F238E27FC236}">
                <a16:creationId xmlns:a16="http://schemas.microsoft.com/office/drawing/2014/main" id="{235CFDB4-8252-4D5D-B5CF-3D511B802438}"/>
              </a:ext>
            </a:extLst>
          </p:cNvPr>
          <p:cNvSpPr/>
          <p:nvPr/>
        </p:nvSpPr>
        <p:spPr>
          <a:xfrm rot="8448043">
            <a:off x="5293226" y="3299592"/>
            <a:ext cx="120316" cy="132347"/>
          </a:xfrm>
          <a:prstGeom prst="teardrop">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dirty="0"/>
          </a:p>
        </p:txBody>
      </p:sp>
      <p:pic>
        <p:nvPicPr>
          <p:cNvPr id="7" name="Picture 6">
            <a:extLst>
              <a:ext uri="{FF2B5EF4-FFF2-40B4-BE49-F238E27FC236}">
                <a16:creationId xmlns:a16="http://schemas.microsoft.com/office/drawing/2014/main" id="{E2A6AEC9-1A8C-42DF-BF98-8AF0A228DE46}"/>
              </a:ext>
            </a:extLst>
          </p:cNvPr>
          <p:cNvPicPr>
            <a:picLocks noChangeAspect="1"/>
          </p:cNvPicPr>
          <p:nvPr/>
        </p:nvPicPr>
        <p:blipFill rotWithShape="1">
          <a:blip r:embed="rId4"/>
          <a:srcRect l="48961" t="52617" r="12626" b="28781"/>
          <a:stretch/>
        </p:blipFill>
        <p:spPr>
          <a:xfrm>
            <a:off x="6193945" y="1285383"/>
            <a:ext cx="984462" cy="915655"/>
          </a:xfrm>
          <a:prstGeom prst="rect">
            <a:avLst/>
          </a:prstGeom>
        </p:spPr>
      </p:pic>
      <p:sp>
        <p:nvSpPr>
          <p:cNvPr id="12" name="TextBox 11">
            <a:extLst>
              <a:ext uri="{FF2B5EF4-FFF2-40B4-BE49-F238E27FC236}">
                <a16:creationId xmlns:a16="http://schemas.microsoft.com/office/drawing/2014/main" id="{397F974E-E208-4DF1-BED5-7766E3A2113A}"/>
              </a:ext>
            </a:extLst>
          </p:cNvPr>
          <p:cNvSpPr txBox="1"/>
          <p:nvPr/>
        </p:nvSpPr>
        <p:spPr>
          <a:xfrm>
            <a:off x="3631602" y="5349692"/>
            <a:ext cx="1969936" cy="523220"/>
          </a:xfrm>
          <a:prstGeom prst="rect">
            <a:avLst/>
          </a:prstGeom>
          <a:solidFill>
            <a:schemeClr val="bg1"/>
          </a:solidFill>
        </p:spPr>
        <p:txBody>
          <a:bodyPr wrap="square" rtlCol="0">
            <a:spAutoFit/>
          </a:bodyPr>
          <a:lstStyle/>
          <a:p>
            <a:pPr algn="ctr"/>
            <a:r>
              <a:rPr lang="en-US" sz="1400" dirty="0"/>
              <a:t>Clearinghouse website and webinars</a:t>
            </a:r>
          </a:p>
        </p:txBody>
      </p:sp>
      <p:sp>
        <p:nvSpPr>
          <p:cNvPr id="15" name="TextBox 14">
            <a:extLst>
              <a:ext uri="{FF2B5EF4-FFF2-40B4-BE49-F238E27FC236}">
                <a16:creationId xmlns:a16="http://schemas.microsoft.com/office/drawing/2014/main" id="{E59199B9-8B60-483A-B585-94C2A8E774AB}"/>
              </a:ext>
            </a:extLst>
          </p:cNvPr>
          <p:cNvSpPr txBox="1"/>
          <p:nvPr/>
        </p:nvSpPr>
        <p:spPr>
          <a:xfrm>
            <a:off x="6031666" y="2124843"/>
            <a:ext cx="1969936" cy="307777"/>
          </a:xfrm>
          <a:prstGeom prst="rect">
            <a:avLst/>
          </a:prstGeom>
          <a:solidFill>
            <a:schemeClr val="bg1"/>
          </a:solidFill>
        </p:spPr>
        <p:txBody>
          <a:bodyPr wrap="square" rtlCol="0">
            <a:spAutoFit/>
          </a:bodyPr>
          <a:lstStyle/>
          <a:p>
            <a:pPr algn="ctr"/>
            <a:r>
              <a:rPr lang="en-US" sz="1400" dirty="0"/>
              <a:t>Training programs</a:t>
            </a:r>
          </a:p>
        </p:txBody>
      </p:sp>
      <p:sp>
        <p:nvSpPr>
          <p:cNvPr id="16" name="TextBox 15">
            <a:extLst>
              <a:ext uri="{FF2B5EF4-FFF2-40B4-BE49-F238E27FC236}">
                <a16:creationId xmlns:a16="http://schemas.microsoft.com/office/drawing/2014/main" id="{580CE576-8206-4AD7-8806-0160EED9EEDB}"/>
              </a:ext>
            </a:extLst>
          </p:cNvPr>
          <p:cNvSpPr txBox="1"/>
          <p:nvPr/>
        </p:nvSpPr>
        <p:spPr>
          <a:xfrm>
            <a:off x="6031666" y="4138299"/>
            <a:ext cx="1969936" cy="307777"/>
          </a:xfrm>
          <a:prstGeom prst="rect">
            <a:avLst/>
          </a:prstGeom>
          <a:solidFill>
            <a:schemeClr val="bg1"/>
          </a:solidFill>
        </p:spPr>
        <p:txBody>
          <a:bodyPr wrap="square" rtlCol="0">
            <a:spAutoFit/>
          </a:bodyPr>
          <a:lstStyle/>
          <a:p>
            <a:pPr algn="ctr"/>
            <a:r>
              <a:rPr lang="en-US" sz="1400" dirty="0"/>
              <a:t>Telephone helplines</a:t>
            </a:r>
          </a:p>
        </p:txBody>
      </p:sp>
      <p:pic>
        <p:nvPicPr>
          <p:cNvPr id="17" name="Picture 16">
            <a:extLst>
              <a:ext uri="{FF2B5EF4-FFF2-40B4-BE49-F238E27FC236}">
                <a16:creationId xmlns:a16="http://schemas.microsoft.com/office/drawing/2014/main" id="{EC722175-A6BE-4156-9E33-8F7CBC6A49BA}"/>
              </a:ext>
            </a:extLst>
          </p:cNvPr>
          <p:cNvPicPr>
            <a:picLocks noChangeAspect="1"/>
          </p:cNvPicPr>
          <p:nvPr/>
        </p:nvPicPr>
        <p:blipFill>
          <a:blip r:embed="rId5"/>
          <a:stretch>
            <a:fillRect/>
          </a:stretch>
        </p:blipFill>
        <p:spPr>
          <a:xfrm>
            <a:off x="6669490" y="3164487"/>
            <a:ext cx="1098025" cy="1015989"/>
          </a:xfrm>
          <a:prstGeom prst="rect">
            <a:avLst/>
          </a:prstGeom>
        </p:spPr>
      </p:pic>
      <p:pic>
        <p:nvPicPr>
          <p:cNvPr id="18" name="Picture 17">
            <a:extLst>
              <a:ext uri="{FF2B5EF4-FFF2-40B4-BE49-F238E27FC236}">
                <a16:creationId xmlns:a16="http://schemas.microsoft.com/office/drawing/2014/main" id="{175CDDA4-1FBF-4C26-A665-08282D8DE064}"/>
              </a:ext>
            </a:extLst>
          </p:cNvPr>
          <p:cNvPicPr>
            <a:picLocks noChangeAspect="1"/>
          </p:cNvPicPr>
          <p:nvPr/>
        </p:nvPicPr>
        <p:blipFill rotWithShape="1">
          <a:blip r:embed="rId6"/>
          <a:srcRect b="10553"/>
          <a:stretch/>
        </p:blipFill>
        <p:spPr>
          <a:xfrm>
            <a:off x="4002868" y="4352411"/>
            <a:ext cx="1227405" cy="1024684"/>
          </a:xfrm>
          <a:prstGeom prst="rect">
            <a:avLst/>
          </a:prstGeom>
        </p:spPr>
      </p:pic>
      <p:sp>
        <p:nvSpPr>
          <p:cNvPr id="13" name="Title 1">
            <a:extLst>
              <a:ext uri="{FF2B5EF4-FFF2-40B4-BE49-F238E27FC236}">
                <a16:creationId xmlns:a16="http://schemas.microsoft.com/office/drawing/2014/main" id="{6B4601B7-B94D-144E-BD32-1361BF0BF22C}"/>
              </a:ext>
            </a:extLst>
          </p:cNvPr>
          <p:cNvSpPr txBox="1">
            <a:spLocks/>
          </p:cNvSpPr>
          <p:nvPr/>
        </p:nvSpPr>
        <p:spPr>
          <a:xfrm>
            <a:off x="24172" y="15402"/>
            <a:ext cx="9119828" cy="8861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E84A27"/>
                </a:solidFill>
                <a:latin typeface="Georgia" panose="02040502050405020303" pitchFamily="18" charset="0"/>
                <a:ea typeface="+mj-ea"/>
                <a:cs typeface="+mj-cs"/>
              </a:defRPr>
            </a:lvl1pPr>
          </a:lstStyle>
          <a:p>
            <a:r>
              <a:rPr lang="en-US" sz="2800">
                <a:latin typeface="Arial" panose="020B0604020202020204" pitchFamily="34" charset="0"/>
                <a:cs typeface="Arial" panose="020B0604020202020204" pitchFamily="34" charset="0"/>
              </a:rPr>
              <a:t>Engaging Programs to Support Producer Well-being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4269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659E2C24-CA06-4F0B-A6B2-4A6078B907A3}"/>
              </a:ext>
            </a:extLst>
          </p:cNvPr>
          <p:cNvSpPr/>
          <p:nvPr/>
        </p:nvSpPr>
        <p:spPr>
          <a:xfrm>
            <a:off x="2278439" y="1182110"/>
            <a:ext cx="4752303" cy="4243160"/>
          </a:xfrm>
          <a:prstGeom prst="ellipse">
            <a:avLst/>
          </a:prstGeom>
          <a:noFill/>
          <a:ln w="28575">
            <a:solidFill>
              <a:srgbClr val="13294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25D78330-9E6A-404A-86E3-2BFE24D61B5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121" b="91022" l="6715" r="93765">
                        <a14:foregroundMark x1="8153" y1="39938" x2="8153" y2="39938"/>
                        <a14:foregroundMark x1="6715" y1="32508" x2="6715" y2="32508"/>
                        <a14:foregroundMark x1="9592" y1="7121" x2="9592" y2="7121"/>
                        <a14:foregroundMark x1="43645" y1="91022" x2="43645" y2="91022"/>
                        <a14:foregroundMark x1="93765" y1="54489" x2="93765" y2="54489"/>
                      </a14:backgroundRemoval>
                    </a14:imgEffect>
                  </a14:imgLayer>
                </a14:imgProps>
              </a:ext>
            </a:extLst>
          </a:blip>
          <a:stretch>
            <a:fillRect/>
          </a:stretch>
        </p:blipFill>
        <p:spPr>
          <a:xfrm>
            <a:off x="3093871" y="1743210"/>
            <a:ext cx="3431438" cy="2657923"/>
          </a:xfrm>
          <a:prstGeom prst="rect">
            <a:avLst/>
          </a:prstGeom>
        </p:spPr>
      </p:pic>
      <p:sp>
        <p:nvSpPr>
          <p:cNvPr id="5" name="Teardrop 4">
            <a:extLst>
              <a:ext uri="{FF2B5EF4-FFF2-40B4-BE49-F238E27FC236}">
                <a16:creationId xmlns:a16="http://schemas.microsoft.com/office/drawing/2014/main" id="{235CFDB4-8252-4D5D-B5CF-3D511B802438}"/>
              </a:ext>
            </a:extLst>
          </p:cNvPr>
          <p:cNvSpPr/>
          <p:nvPr/>
        </p:nvSpPr>
        <p:spPr>
          <a:xfrm rot="8448043">
            <a:off x="5293226" y="3299592"/>
            <a:ext cx="120316" cy="132347"/>
          </a:xfrm>
          <a:prstGeom prst="teardrop">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dirty="0"/>
          </a:p>
        </p:txBody>
      </p:sp>
      <p:pic>
        <p:nvPicPr>
          <p:cNvPr id="7" name="Picture 6">
            <a:extLst>
              <a:ext uri="{FF2B5EF4-FFF2-40B4-BE49-F238E27FC236}">
                <a16:creationId xmlns:a16="http://schemas.microsoft.com/office/drawing/2014/main" id="{E2A6AEC9-1A8C-42DF-BF98-8AF0A228DE46}"/>
              </a:ext>
            </a:extLst>
          </p:cNvPr>
          <p:cNvPicPr>
            <a:picLocks noChangeAspect="1"/>
          </p:cNvPicPr>
          <p:nvPr/>
        </p:nvPicPr>
        <p:blipFill rotWithShape="1">
          <a:blip r:embed="rId4"/>
          <a:srcRect l="48961" t="52617" r="12626" b="28781"/>
          <a:stretch/>
        </p:blipFill>
        <p:spPr>
          <a:xfrm>
            <a:off x="6193945" y="1285383"/>
            <a:ext cx="984462" cy="915655"/>
          </a:xfrm>
          <a:prstGeom prst="rect">
            <a:avLst/>
          </a:prstGeom>
        </p:spPr>
      </p:pic>
      <p:pic>
        <p:nvPicPr>
          <p:cNvPr id="10" name="Picture 9">
            <a:extLst>
              <a:ext uri="{FF2B5EF4-FFF2-40B4-BE49-F238E27FC236}">
                <a16:creationId xmlns:a16="http://schemas.microsoft.com/office/drawing/2014/main" id="{8D71FE3A-CA4F-4037-BC15-78B463337B16}"/>
              </a:ext>
            </a:extLst>
          </p:cNvPr>
          <p:cNvPicPr>
            <a:picLocks noChangeAspect="1"/>
          </p:cNvPicPr>
          <p:nvPr/>
        </p:nvPicPr>
        <p:blipFill rotWithShape="1">
          <a:blip r:embed="rId4"/>
          <a:srcRect l="2011" t="51088" r="57510" b="28602"/>
          <a:stretch/>
        </p:blipFill>
        <p:spPr>
          <a:xfrm>
            <a:off x="1814481" y="3262349"/>
            <a:ext cx="952705" cy="918127"/>
          </a:xfrm>
          <a:prstGeom prst="rect">
            <a:avLst/>
          </a:prstGeom>
        </p:spPr>
      </p:pic>
      <p:sp>
        <p:nvSpPr>
          <p:cNvPr id="12" name="TextBox 11">
            <a:extLst>
              <a:ext uri="{FF2B5EF4-FFF2-40B4-BE49-F238E27FC236}">
                <a16:creationId xmlns:a16="http://schemas.microsoft.com/office/drawing/2014/main" id="{397F974E-E208-4DF1-BED5-7766E3A2113A}"/>
              </a:ext>
            </a:extLst>
          </p:cNvPr>
          <p:cNvSpPr txBox="1"/>
          <p:nvPr/>
        </p:nvSpPr>
        <p:spPr>
          <a:xfrm>
            <a:off x="3631602" y="5349692"/>
            <a:ext cx="1969936" cy="523220"/>
          </a:xfrm>
          <a:prstGeom prst="rect">
            <a:avLst/>
          </a:prstGeom>
          <a:solidFill>
            <a:schemeClr val="bg1"/>
          </a:solidFill>
        </p:spPr>
        <p:txBody>
          <a:bodyPr wrap="square" rtlCol="0">
            <a:spAutoFit/>
          </a:bodyPr>
          <a:lstStyle/>
          <a:p>
            <a:pPr algn="ctr"/>
            <a:r>
              <a:rPr lang="en-US" sz="1400" dirty="0"/>
              <a:t>Clearinghouse website and webinars</a:t>
            </a:r>
          </a:p>
        </p:txBody>
      </p:sp>
      <p:sp>
        <p:nvSpPr>
          <p:cNvPr id="14" name="TextBox 13">
            <a:extLst>
              <a:ext uri="{FF2B5EF4-FFF2-40B4-BE49-F238E27FC236}">
                <a16:creationId xmlns:a16="http://schemas.microsoft.com/office/drawing/2014/main" id="{054D794C-8501-4E12-A4F7-071339C6CADA}"/>
              </a:ext>
            </a:extLst>
          </p:cNvPr>
          <p:cNvSpPr txBox="1"/>
          <p:nvPr/>
        </p:nvSpPr>
        <p:spPr>
          <a:xfrm>
            <a:off x="1329890" y="4137882"/>
            <a:ext cx="1969936" cy="307777"/>
          </a:xfrm>
          <a:prstGeom prst="rect">
            <a:avLst/>
          </a:prstGeom>
          <a:solidFill>
            <a:schemeClr val="bg1"/>
          </a:solidFill>
        </p:spPr>
        <p:txBody>
          <a:bodyPr wrap="square" rtlCol="0">
            <a:spAutoFit/>
          </a:bodyPr>
          <a:lstStyle/>
          <a:p>
            <a:pPr algn="ctr"/>
            <a:r>
              <a:rPr lang="en-US" sz="1400" dirty="0"/>
              <a:t>Support groups</a:t>
            </a:r>
          </a:p>
        </p:txBody>
      </p:sp>
      <p:sp>
        <p:nvSpPr>
          <p:cNvPr id="15" name="TextBox 14">
            <a:extLst>
              <a:ext uri="{FF2B5EF4-FFF2-40B4-BE49-F238E27FC236}">
                <a16:creationId xmlns:a16="http://schemas.microsoft.com/office/drawing/2014/main" id="{E59199B9-8B60-483A-B585-94C2A8E774AB}"/>
              </a:ext>
            </a:extLst>
          </p:cNvPr>
          <p:cNvSpPr txBox="1"/>
          <p:nvPr/>
        </p:nvSpPr>
        <p:spPr>
          <a:xfrm>
            <a:off x="6031666" y="2124843"/>
            <a:ext cx="1969936" cy="307777"/>
          </a:xfrm>
          <a:prstGeom prst="rect">
            <a:avLst/>
          </a:prstGeom>
          <a:solidFill>
            <a:schemeClr val="bg1"/>
          </a:solidFill>
        </p:spPr>
        <p:txBody>
          <a:bodyPr wrap="square" rtlCol="0">
            <a:spAutoFit/>
          </a:bodyPr>
          <a:lstStyle/>
          <a:p>
            <a:pPr algn="ctr"/>
            <a:r>
              <a:rPr lang="en-US" sz="1400" dirty="0"/>
              <a:t>Training programs</a:t>
            </a:r>
          </a:p>
        </p:txBody>
      </p:sp>
      <p:sp>
        <p:nvSpPr>
          <p:cNvPr id="16" name="TextBox 15">
            <a:extLst>
              <a:ext uri="{FF2B5EF4-FFF2-40B4-BE49-F238E27FC236}">
                <a16:creationId xmlns:a16="http://schemas.microsoft.com/office/drawing/2014/main" id="{580CE576-8206-4AD7-8806-0160EED9EEDB}"/>
              </a:ext>
            </a:extLst>
          </p:cNvPr>
          <p:cNvSpPr txBox="1"/>
          <p:nvPr/>
        </p:nvSpPr>
        <p:spPr>
          <a:xfrm>
            <a:off x="6031666" y="4138299"/>
            <a:ext cx="1969936" cy="307777"/>
          </a:xfrm>
          <a:prstGeom prst="rect">
            <a:avLst/>
          </a:prstGeom>
          <a:solidFill>
            <a:schemeClr val="bg1"/>
          </a:solidFill>
        </p:spPr>
        <p:txBody>
          <a:bodyPr wrap="square" rtlCol="0">
            <a:spAutoFit/>
          </a:bodyPr>
          <a:lstStyle/>
          <a:p>
            <a:pPr algn="ctr"/>
            <a:r>
              <a:rPr lang="en-US" sz="1400" dirty="0"/>
              <a:t>Telephone helplines</a:t>
            </a:r>
          </a:p>
        </p:txBody>
      </p:sp>
      <p:pic>
        <p:nvPicPr>
          <p:cNvPr id="17" name="Picture 16">
            <a:extLst>
              <a:ext uri="{FF2B5EF4-FFF2-40B4-BE49-F238E27FC236}">
                <a16:creationId xmlns:a16="http://schemas.microsoft.com/office/drawing/2014/main" id="{EC722175-A6BE-4156-9E33-8F7CBC6A49BA}"/>
              </a:ext>
            </a:extLst>
          </p:cNvPr>
          <p:cNvPicPr>
            <a:picLocks noChangeAspect="1"/>
          </p:cNvPicPr>
          <p:nvPr/>
        </p:nvPicPr>
        <p:blipFill>
          <a:blip r:embed="rId5"/>
          <a:stretch>
            <a:fillRect/>
          </a:stretch>
        </p:blipFill>
        <p:spPr>
          <a:xfrm>
            <a:off x="6669490" y="3164487"/>
            <a:ext cx="1098025" cy="1015989"/>
          </a:xfrm>
          <a:prstGeom prst="rect">
            <a:avLst/>
          </a:prstGeom>
        </p:spPr>
      </p:pic>
      <p:pic>
        <p:nvPicPr>
          <p:cNvPr id="18" name="Picture 17">
            <a:extLst>
              <a:ext uri="{FF2B5EF4-FFF2-40B4-BE49-F238E27FC236}">
                <a16:creationId xmlns:a16="http://schemas.microsoft.com/office/drawing/2014/main" id="{175CDDA4-1FBF-4C26-A665-08282D8DE064}"/>
              </a:ext>
            </a:extLst>
          </p:cNvPr>
          <p:cNvPicPr>
            <a:picLocks noChangeAspect="1"/>
          </p:cNvPicPr>
          <p:nvPr/>
        </p:nvPicPr>
        <p:blipFill rotWithShape="1">
          <a:blip r:embed="rId6"/>
          <a:srcRect b="10553"/>
          <a:stretch/>
        </p:blipFill>
        <p:spPr>
          <a:xfrm>
            <a:off x="4002868" y="4352411"/>
            <a:ext cx="1227405" cy="1024684"/>
          </a:xfrm>
          <a:prstGeom prst="rect">
            <a:avLst/>
          </a:prstGeom>
        </p:spPr>
      </p:pic>
      <p:sp>
        <p:nvSpPr>
          <p:cNvPr id="19" name="Title 1">
            <a:extLst>
              <a:ext uri="{FF2B5EF4-FFF2-40B4-BE49-F238E27FC236}">
                <a16:creationId xmlns:a16="http://schemas.microsoft.com/office/drawing/2014/main" id="{6B4601B7-B94D-144E-BD32-1361BF0BF22C}"/>
              </a:ext>
            </a:extLst>
          </p:cNvPr>
          <p:cNvSpPr txBox="1">
            <a:spLocks/>
          </p:cNvSpPr>
          <p:nvPr/>
        </p:nvSpPr>
        <p:spPr>
          <a:xfrm>
            <a:off x="24172" y="15402"/>
            <a:ext cx="9119828" cy="8861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E84A27"/>
                </a:solidFill>
                <a:latin typeface="Georgia" panose="02040502050405020303" pitchFamily="18" charset="0"/>
                <a:ea typeface="+mj-ea"/>
                <a:cs typeface="+mj-cs"/>
              </a:defRPr>
            </a:lvl1pPr>
          </a:lstStyle>
          <a:p>
            <a:r>
              <a:rPr lang="en-US" sz="2800">
                <a:latin typeface="Arial" panose="020B0604020202020204" pitchFamily="34" charset="0"/>
                <a:cs typeface="Arial" panose="020B0604020202020204" pitchFamily="34" charset="0"/>
              </a:rPr>
              <a:t>Engaging Programs to Support Producer Well-being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2489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659E2C24-CA06-4F0B-A6B2-4A6078B907A3}"/>
              </a:ext>
            </a:extLst>
          </p:cNvPr>
          <p:cNvSpPr/>
          <p:nvPr/>
        </p:nvSpPr>
        <p:spPr>
          <a:xfrm>
            <a:off x="2278439" y="1182110"/>
            <a:ext cx="4752303" cy="4243160"/>
          </a:xfrm>
          <a:prstGeom prst="ellipse">
            <a:avLst/>
          </a:prstGeom>
          <a:noFill/>
          <a:ln w="28575">
            <a:solidFill>
              <a:srgbClr val="13294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25D78330-9E6A-404A-86E3-2BFE24D61B5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121" b="91022" l="6715" r="93765">
                        <a14:foregroundMark x1="8153" y1="39938" x2="8153" y2="39938"/>
                        <a14:foregroundMark x1="6715" y1="32508" x2="6715" y2="32508"/>
                        <a14:foregroundMark x1="9592" y1="7121" x2="9592" y2="7121"/>
                        <a14:foregroundMark x1="43645" y1="91022" x2="43645" y2="91022"/>
                        <a14:foregroundMark x1="93765" y1="54489" x2="93765" y2="54489"/>
                      </a14:backgroundRemoval>
                    </a14:imgEffect>
                  </a14:imgLayer>
                </a14:imgProps>
              </a:ext>
            </a:extLst>
          </a:blip>
          <a:stretch>
            <a:fillRect/>
          </a:stretch>
        </p:blipFill>
        <p:spPr>
          <a:xfrm>
            <a:off x="3093871" y="1743210"/>
            <a:ext cx="3431438" cy="2657923"/>
          </a:xfrm>
          <a:prstGeom prst="rect">
            <a:avLst/>
          </a:prstGeom>
        </p:spPr>
      </p:pic>
      <p:sp>
        <p:nvSpPr>
          <p:cNvPr id="5" name="Teardrop 4">
            <a:extLst>
              <a:ext uri="{FF2B5EF4-FFF2-40B4-BE49-F238E27FC236}">
                <a16:creationId xmlns:a16="http://schemas.microsoft.com/office/drawing/2014/main" id="{235CFDB4-8252-4D5D-B5CF-3D511B802438}"/>
              </a:ext>
            </a:extLst>
          </p:cNvPr>
          <p:cNvSpPr/>
          <p:nvPr/>
        </p:nvSpPr>
        <p:spPr>
          <a:xfrm rot="8448043">
            <a:off x="5293226" y="3299592"/>
            <a:ext cx="120316" cy="132347"/>
          </a:xfrm>
          <a:prstGeom prst="teardrop">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dirty="0"/>
          </a:p>
        </p:txBody>
      </p:sp>
      <p:pic>
        <p:nvPicPr>
          <p:cNvPr id="6" name="Picture 5">
            <a:extLst>
              <a:ext uri="{FF2B5EF4-FFF2-40B4-BE49-F238E27FC236}">
                <a16:creationId xmlns:a16="http://schemas.microsoft.com/office/drawing/2014/main" id="{E127A656-066B-4755-8CCB-6FF5F050B53C}"/>
              </a:ext>
            </a:extLst>
          </p:cNvPr>
          <p:cNvPicPr>
            <a:picLocks noChangeAspect="1"/>
          </p:cNvPicPr>
          <p:nvPr/>
        </p:nvPicPr>
        <p:blipFill rotWithShape="1">
          <a:blip r:embed="rId4"/>
          <a:srcRect l="6630" t="4337" r="56196" b="76416"/>
          <a:stretch/>
        </p:blipFill>
        <p:spPr>
          <a:xfrm>
            <a:off x="1993228" y="1244324"/>
            <a:ext cx="952705" cy="947412"/>
          </a:xfrm>
          <a:prstGeom prst="rect">
            <a:avLst/>
          </a:prstGeom>
        </p:spPr>
      </p:pic>
      <p:pic>
        <p:nvPicPr>
          <p:cNvPr id="7" name="Picture 6">
            <a:extLst>
              <a:ext uri="{FF2B5EF4-FFF2-40B4-BE49-F238E27FC236}">
                <a16:creationId xmlns:a16="http://schemas.microsoft.com/office/drawing/2014/main" id="{E2A6AEC9-1A8C-42DF-BF98-8AF0A228DE46}"/>
              </a:ext>
            </a:extLst>
          </p:cNvPr>
          <p:cNvPicPr>
            <a:picLocks noChangeAspect="1"/>
          </p:cNvPicPr>
          <p:nvPr/>
        </p:nvPicPr>
        <p:blipFill rotWithShape="1">
          <a:blip r:embed="rId4"/>
          <a:srcRect l="48961" t="52617" r="12626" b="28781"/>
          <a:stretch/>
        </p:blipFill>
        <p:spPr>
          <a:xfrm>
            <a:off x="6193945" y="1285383"/>
            <a:ext cx="984462" cy="915655"/>
          </a:xfrm>
          <a:prstGeom prst="rect">
            <a:avLst/>
          </a:prstGeom>
        </p:spPr>
      </p:pic>
      <p:pic>
        <p:nvPicPr>
          <p:cNvPr id="10" name="Picture 9">
            <a:extLst>
              <a:ext uri="{FF2B5EF4-FFF2-40B4-BE49-F238E27FC236}">
                <a16:creationId xmlns:a16="http://schemas.microsoft.com/office/drawing/2014/main" id="{8D71FE3A-CA4F-4037-BC15-78B463337B16}"/>
              </a:ext>
            </a:extLst>
          </p:cNvPr>
          <p:cNvPicPr>
            <a:picLocks noChangeAspect="1"/>
          </p:cNvPicPr>
          <p:nvPr/>
        </p:nvPicPr>
        <p:blipFill rotWithShape="1">
          <a:blip r:embed="rId4"/>
          <a:srcRect l="2011" t="51088" r="57510" b="28602"/>
          <a:stretch/>
        </p:blipFill>
        <p:spPr>
          <a:xfrm>
            <a:off x="1814481" y="3262349"/>
            <a:ext cx="952705" cy="918127"/>
          </a:xfrm>
          <a:prstGeom prst="rect">
            <a:avLst/>
          </a:prstGeom>
        </p:spPr>
      </p:pic>
      <p:sp>
        <p:nvSpPr>
          <p:cNvPr id="12" name="TextBox 11">
            <a:extLst>
              <a:ext uri="{FF2B5EF4-FFF2-40B4-BE49-F238E27FC236}">
                <a16:creationId xmlns:a16="http://schemas.microsoft.com/office/drawing/2014/main" id="{397F974E-E208-4DF1-BED5-7766E3A2113A}"/>
              </a:ext>
            </a:extLst>
          </p:cNvPr>
          <p:cNvSpPr txBox="1"/>
          <p:nvPr/>
        </p:nvSpPr>
        <p:spPr>
          <a:xfrm>
            <a:off x="3631602" y="5349692"/>
            <a:ext cx="1969936" cy="523220"/>
          </a:xfrm>
          <a:prstGeom prst="rect">
            <a:avLst/>
          </a:prstGeom>
          <a:solidFill>
            <a:schemeClr val="bg1"/>
          </a:solidFill>
        </p:spPr>
        <p:txBody>
          <a:bodyPr wrap="square" rtlCol="0">
            <a:spAutoFit/>
          </a:bodyPr>
          <a:lstStyle/>
          <a:p>
            <a:pPr algn="ctr"/>
            <a:r>
              <a:rPr lang="en-US" sz="1400" dirty="0"/>
              <a:t>Clearinghouse website and webinars</a:t>
            </a:r>
          </a:p>
        </p:txBody>
      </p:sp>
      <p:sp>
        <p:nvSpPr>
          <p:cNvPr id="13" name="TextBox 12">
            <a:extLst>
              <a:ext uri="{FF2B5EF4-FFF2-40B4-BE49-F238E27FC236}">
                <a16:creationId xmlns:a16="http://schemas.microsoft.com/office/drawing/2014/main" id="{962156A5-4EDB-415B-BAEF-C1E3AB3B25D9}"/>
              </a:ext>
            </a:extLst>
          </p:cNvPr>
          <p:cNvSpPr txBox="1"/>
          <p:nvPr/>
        </p:nvSpPr>
        <p:spPr>
          <a:xfrm>
            <a:off x="1155410" y="2159845"/>
            <a:ext cx="1969936" cy="523220"/>
          </a:xfrm>
          <a:prstGeom prst="rect">
            <a:avLst/>
          </a:prstGeom>
          <a:solidFill>
            <a:schemeClr val="bg1"/>
          </a:solidFill>
        </p:spPr>
        <p:txBody>
          <a:bodyPr wrap="square" rtlCol="0">
            <a:spAutoFit/>
          </a:bodyPr>
          <a:lstStyle/>
          <a:p>
            <a:pPr algn="ctr"/>
            <a:r>
              <a:rPr lang="en-US" sz="1400" dirty="0"/>
              <a:t>Professional behavioral health services</a:t>
            </a:r>
          </a:p>
        </p:txBody>
      </p:sp>
      <p:sp>
        <p:nvSpPr>
          <p:cNvPr id="14" name="TextBox 13">
            <a:extLst>
              <a:ext uri="{FF2B5EF4-FFF2-40B4-BE49-F238E27FC236}">
                <a16:creationId xmlns:a16="http://schemas.microsoft.com/office/drawing/2014/main" id="{054D794C-8501-4E12-A4F7-071339C6CADA}"/>
              </a:ext>
            </a:extLst>
          </p:cNvPr>
          <p:cNvSpPr txBox="1"/>
          <p:nvPr/>
        </p:nvSpPr>
        <p:spPr>
          <a:xfrm>
            <a:off x="1329890" y="4137882"/>
            <a:ext cx="1969936" cy="307777"/>
          </a:xfrm>
          <a:prstGeom prst="rect">
            <a:avLst/>
          </a:prstGeom>
          <a:solidFill>
            <a:schemeClr val="bg1"/>
          </a:solidFill>
        </p:spPr>
        <p:txBody>
          <a:bodyPr wrap="square" rtlCol="0">
            <a:spAutoFit/>
          </a:bodyPr>
          <a:lstStyle/>
          <a:p>
            <a:pPr algn="ctr"/>
            <a:r>
              <a:rPr lang="en-US" sz="1400" dirty="0"/>
              <a:t>Support groups</a:t>
            </a:r>
          </a:p>
        </p:txBody>
      </p:sp>
      <p:sp>
        <p:nvSpPr>
          <p:cNvPr id="15" name="TextBox 14">
            <a:extLst>
              <a:ext uri="{FF2B5EF4-FFF2-40B4-BE49-F238E27FC236}">
                <a16:creationId xmlns:a16="http://schemas.microsoft.com/office/drawing/2014/main" id="{E59199B9-8B60-483A-B585-94C2A8E774AB}"/>
              </a:ext>
            </a:extLst>
          </p:cNvPr>
          <p:cNvSpPr txBox="1"/>
          <p:nvPr/>
        </p:nvSpPr>
        <p:spPr>
          <a:xfrm>
            <a:off x="6031666" y="2124843"/>
            <a:ext cx="1969936" cy="307777"/>
          </a:xfrm>
          <a:prstGeom prst="rect">
            <a:avLst/>
          </a:prstGeom>
          <a:solidFill>
            <a:schemeClr val="bg1"/>
          </a:solidFill>
        </p:spPr>
        <p:txBody>
          <a:bodyPr wrap="square" rtlCol="0">
            <a:spAutoFit/>
          </a:bodyPr>
          <a:lstStyle/>
          <a:p>
            <a:pPr algn="ctr"/>
            <a:r>
              <a:rPr lang="en-US" sz="1400" dirty="0"/>
              <a:t>Training programs</a:t>
            </a:r>
          </a:p>
        </p:txBody>
      </p:sp>
      <p:sp>
        <p:nvSpPr>
          <p:cNvPr id="16" name="TextBox 15">
            <a:extLst>
              <a:ext uri="{FF2B5EF4-FFF2-40B4-BE49-F238E27FC236}">
                <a16:creationId xmlns:a16="http://schemas.microsoft.com/office/drawing/2014/main" id="{580CE576-8206-4AD7-8806-0160EED9EEDB}"/>
              </a:ext>
            </a:extLst>
          </p:cNvPr>
          <p:cNvSpPr txBox="1"/>
          <p:nvPr/>
        </p:nvSpPr>
        <p:spPr>
          <a:xfrm>
            <a:off x="6031666" y="4138299"/>
            <a:ext cx="1969936" cy="307777"/>
          </a:xfrm>
          <a:prstGeom prst="rect">
            <a:avLst/>
          </a:prstGeom>
          <a:solidFill>
            <a:schemeClr val="bg1"/>
          </a:solidFill>
        </p:spPr>
        <p:txBody>
          <a:bodyPr wrap="square" rtlCol="0">
            <a:spAutoFit/>
          </a:bodyPr>
          <a:lstStyle/>
          <a:p>
            <a:pPr algn="ctr"/>
            <a:r>
              <a:rPr lang="en-US" sz="1400" dirty="0"/>
              <a:t>Telephone helplines</a:t>
            </a:r>
          </a:p>
        </p:txBody>
      </p:sp>
      <p:pic>
        <p:nvPicPr>
          <p:cNvPr id="17" name="Picture 16">
            <a:extLst>
              <a:ext uri="{FF2B5EF4-FFF2-40B4-BE49-F238E27FC236}">
                <a16:creationId xmlns:a16="http://schemas.microsoft.com/office/drawing/2014/main" id="{EC722175-A6BE-4156-9E33-8F7CBC6A49BA}"/>
              </a:ext>
            </a:extLst>
          </p:cNvPr>
          <p:cNvPicPr>
            <a:picLocks noChangeAspect="1"/>
          </p:cNvPicPr>
          <p:nvPr/>
        </p:nvPicPr>
        <p:blipFill>
          <a:blip r:embed="rId5"/>
          <a:stretch>
            <a:fillRect/>
          </a:stretch>
        </p:blipFill>
        <p:spPr>
          <a:xfrm>
            <a:off x="6669490" y="3164487"/>
            <a:ext cx="1098025" cy="1015989"/>
          </a:xfrm>
          <a:prstGeom prst="rect">
            <a:avLst/>
          </a:prstGeom>
        </p:spPr>
      </p:pic>
      <p:pic>
        <p:nvPicPr>
          <p:cNvPr id="18" name="Picture 17">
            <a:extLst>
              <a:ext uri="{FF2B5EF4-FFF2-40B4-BE49-F238E27FC236}">
                <a16:creationId xmlns:a16="http://schemas.microsoft.com/office/drawing/2014/main" id="{175CDDA4-1FBF-4C26-A665-08282D8DE064}"/>
              </a:ext>
            </a:extLst>
          </p:cNvPr>
          <p:cNvPicPr>
            <a:picLocks noChangeAspect="1"/>
          </p:cNvPicPr>
          <p:nvPr/>
        </p:nvPicPr>
        <p:blipFill rotWithShape="1">
          <a:blip r:embed="rId6"/>
          <a:srcRect b="10553"/>
          <a:stretch/>
        </p:blipFill>
        <p:spPr>
          <a:xfrm>
            <a:off x="4002868" y="4352411"/>
            <a:ext cx="1227405" cy="1024684"/>
          </a:xfrm>
          <a:prstGeom prst="rect">
            <a:avLst/>
          </a:prstGeom>
        </p:spPr>
      </p:pic>
      <p:sp>
        <p:nvSpPr>
          <p:cNvPr id="19" name="Title 1">
            <a:extLst>
              <a:ext uri="{FF2B5EF4-FFF2-40B4-BE49-F238E27FC236}">
                <a16:creationId xmlns:a16="http://schemas.microsoft.com/office/drawing/2014/main" id="{6B4601B7-B94D-144E-BD32-1361BF0BF22C}"/>
              </a:ext>
            </a:extLst>
          </p:cNvPr>
          <p:cNvSpPr txBox="1">
            <a:spLocks/>
          </p:cNvSpPr>
          <p:nvPr/>
        </p:nvSpPr>
        <p:spPr>
          <a:xfrm>
            <a:off x="24172" y="15402"/>
            <a:ext cx="9119828" cy="8861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E84A27"/>
                </a:solidFill>
                <a:latin typeface="Georgia" panose="02040502050405020303" pitchFamily="18" charset="0"/>
                <a:ea typeface="+mj-ea"/>
                <a:cs typeface="+mj-cs"/>
              </a:defRPr>
            </a:lvl1pPr>
          </a:lstStyle>
          <a:p>
            <a:r>
              <a:rPr lang="en-US" sz="2800">
                <a:latin typeface="Arial" panose="020B0604020202020204" pitchFamily="34" charset="0"/>
                <a:cs typeface="Arial" panose="020B0604020202020204" pitchFamily="34" charset="0"/>
              </a:rPr>
              <a:t>Engaging Programs to Support Producer Well-being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7395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08E1A7-35DC-419F-B182-C3E04E823D6B}"/>
              </a:ext>
            </a:extLst>
          </p:cNvPr>
          <p:cNvPicPr>
            <a:picLocks noChangeAspect="1"/>
          </p:cNvPicPr>
          <p:nvPr/>
        </p:nvPicPr>
        <p:blipFill>
          <a:blip r:embed="rId3"/>
          <a:stretch>
            <a:fillRect/>
          </a:stretch>
        </p:blipFill>
        <p:spPr>
          <a:xfrm>
            <a:off x="329548" y="948790"/>
            <a:ext cx="1905000" cy="4591050"/>
          </a:xfrm>
          <a:prstGeom prst="rect">
            <a:avLst/>
          </a:prstGeom>
        </p:spPr>
      </p:pic>
      <p:sp>
        <p:nvSpPr>
          <p:cNvPr id="2" name="Title 1">
            <a:extLst>
              <a:ext uri="{FF2B5EF4-FFF2-40B4-BE49-F238E27FC236}">
                <a16:creationId xmlns:a16="http://schemas.microsoft.com/office/drawing/2014/main" id="{9282F710-83E6-4768-BD2B-C36B41C5C8EC}"/>
              </a:ext>
            </a:extLst>
          </p:cNvPr>
          <p:cNvSpPr txBox="1">
            <a:spLocks/>
          </p:cNvSpPr>
          <p:nvPr/>
        </p:nvSpPr>
        <p:spPr>
          <a:xfrm>
            <a:off x="196770" y="173209"/>
            <a:ext cx="8715736" cy="8861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E84A27"/>
                </a:solidFill>
                <a:latin typeface="Georgia" panose="02040502050405020303" pitchFamily="18" charset="0"/>
                <a:ea typeface="+mj-ea"/>
                <a:cs typeface="+mj-cs"/>
              </a:defRPr>
            </a:lvl1pPr>
          </a:lstStyle>
          <a:p>
            <a:r>
              <a:rPr lang="en-US" sz="3200" dirty="0">
                <a:latin typeface="Arial" panose="020B0604020202020204" pitchFamily="34" charset="0"/>
                <a:cs typeface="Arial" panose="020B0604020202020204" pitchFamily="34" charset="0"/>
              </a:rPr>
              <a:t>Interest Groups </a:t>
            </a:r>
            <a:endParaRPr lang="en-US" sz="2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C56FFB6-061A-419B-87F1-2FEAC7551D1D}"/>
              </a:ext>
            </a:extLst>
          </p:cNvPr>
          <p:cNvSpPr txBox="1"/>
          <p:nvPr/>
        </p:nvSpPr>
        <p:spPr>
          <a:xfrm>
            <a:off x="5330179" y="529241"/>
            <a:ext cx="3329565" cy="4708981"/>
          </a:xfrm>
          <a:prstGeom prst="rect">
            <a:avLst/>
          </a:prstGeom>
          <a:noFill/>
        </p:spPr>
        <p:txBody>
          <a:bodyPr wrap="square" rtlCol="0">
            <a:spAutoFit/>
          </a:bodyPr>
          <a:lstStyle/>
          <a:p>
            <a:pPr marL="285750" indent="-285750">
              <a:buFont typeface="Arial" panose="020B0604020202020204" pitchFamily="34" charset="0"/>
              <a:buChar char="•"/>
            </a:pPr>
            <a:r>
              <a:rPr lang="en-US" sz="2000" b="1" dirty="0">
                <a:solidFill>
                  <a:schemeClr val="tx2"/>
                </a:solidFill>
                <a:latin typeface="Arial" panose="020B0604020202020204" pitchFamily="34" charset="0"/>
                <a:cs typeface="Arial" panose="020B0604020202020204" pitchFamily="34" charset="0"/>
              </a:rPr>
              <a:t>Farm workers</a:t>
            </a:r>
          </a:p>
          <a:p>
            <a:r>
              <a:rPr lang="en-US" sz="2000" b="1" dirty="0">
                <a:solidFill>
                  <a:schemeClr val="tx2"/>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2000" b="1" dirty="0">
                <a:solidFill>
                  <a:schemeClr val="tx2"/>
                </a:solidFill>
                <a:latin typeface="Arial" panose="020B0604020202020204" pitchFamily="34" charset="0"/>
                <a:cs typeface="Arial" panose="020B0604020202020204" pitchFamily="34" charset="0"/>
              </a:rPr>
              <a:t>Farm families and youth</a:t>
            </a:r>
          </a:p>
          <a:p>
            <a:endParaRPr lang="en-US" sz="2000" b="1"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1" dirty="0">
                <a:solidFill>
                  <a:schemeClr val="tx2"/>
                </a:solidFill>
                <a:latin typeface="Arial" panose="020B0604020202020204" pitchFamily="34" charset="0"/>
                <a:cs typeface="Arial" panose="020B0604020202020204" pitchFamily="34" charset="0"/>
              </a:rPr>
              <a:t>Healthcare providers </a:t>
            </a:r>
          </a:p>
          <a:p>
            <a:endParaRPr lang="en-US" sz="2000" b="1"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1" dirty="0">
                <a:solidFill>
                  <a:schemeClr val="tx2"/>
                </a:solidFill>
                <a:latin typeface="Arial" panose="020B0604020202020204" pitchFamily="34" charset="0"/>
                <a:cs typeface="Arial" panose="020B0604020202020204" pitchFamily="34" charset="0"/>
              </a:rPr>
              <a:t>Agribusiness and financial decision-making</a:t>
            </a:r>
          </a:p>
          <a:p>
            <a:r>
              <a:rPr lang="en-US" sz="2000" b="1" dirty="0">
                <a:solidFill>
                  <a:schemeClr val="tx2"/>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2000" b="1" dirty="0">
                <a:solidFill>
                  <a:schemeClr val="tx2"/>
                </a:solidFill>
                <a:latin typeface="Arial" panose="020B0604020202020204" pitchFamily="34" charset="0"/>
                <a:cs typeface="Arial" panose="020B0604020202020204" pitchFamily="34" charset="0"/>
              </a:rPr>
              <a:t>Mental health and suicide prevention  </a:t>
            </a:r>
          </a:p>
          <a:p>
            <a:endParaRPr lang="en-US" sz="2000" b="1"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1" dirty="0">
                <a:solidFill>
                  <a:schemeClr val="tx2"/>
                </a:solidFill>
                <a:latin typeface="Arial" panose="020B0604020202020204" pitchFamily="34" charset="0"/>
                <a:cs typeface="Arial" panose="020B0604020202020204" pitchFamily="34" charset="0"/>
              </a:rPr>
              <a:t>Women producers </a:t>
            </a:r>
          </a:p>
        </p:txBody>
      </p:sp>
      <p:sp>
        <p:nvSpPr>
          <p:cNvPr id="7" name="Oval 6">
            <a:extLst>
              <a:ext uri="{FF2B5EF4-FFF2-40B4-BE49-F238E27FC236}">
                <a16:creationId xmlns:a16="http://schemas.microsoft.com/office/drawing/2014/main" id="{FEC618AF-D315-4F06-933B-ABA2C9779862}"/>
              </a:ext>
            </a:extLst>
          </p:cNvPr>
          <p:cNvSpPr/>
          <p:nvPr/>
        </p:nvSpPr>
        <p:spPr>
          <a:xfrm>
            <a:off x="267120" y="1544698"/>
            <a:ext cx="776797" cy="73121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a:t>
            </a:r>
          </a:p>
        </p:txBody>
      </p:sp>
      <p:sp>
        <p:nvSpPr>
          <p:cNvPr id="15" name="Oval 14">
            <a:extLst>
              <a:ext uri="{FF2B5EF4-FFF2-40B4-BE49-F238E27FC236}">
                <a16:creationId xmlns:a16="http://schemas.microsoft.com/office/drawing/2014/main" id="{D2B32B90-0025-43D6-AB80-C415BA1F88ED}"/>
              </a:ext>
            </a:extLst>
          </p:cNvPr>
          <p:cNvSpPr/>
          <p:nvPr/>
        </p:nvSpPr>
        <p:spPr>
          <a:xfrm>
            <a:off x="267120" y="2992726"/>
            <a:ext cx="776797" cy="73121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2</a:t>
            </a:r>
          </a:p>
        </p:txBody>
      </p:sp>
      <p:sp>
        <p:nvSpPr>
          <p:cNvPr id="16" name="Oval 15">
            <a:extLst>
              <a:ext uri="{FF2B5EF4-FFF2-40B4-BE49-F238E27FC236}">
                <a16:creationId xmlns:a16="http://schemas.microsoft.com/office/drawing/2014/main" id="{8F4F26CC-52CE-44DF-8DF3-36AEFA01B37A}"/>
              </a:ext>
            </a:extLst>
          </p:cNvPr>
          <p:cNvSpPr/>
          <p:nvPr/>
        </p:nvSpPr>
        <p:spPr>
          <a:xfrm>
            <a:off x="325420" y="4708095"/>
            <a:ext cx="776797" cy="73121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3</a:t>
            </a:r>
          </a:p>
        </p:txBody>
      </p:sp>
      <p:sp>
        <p:nvSpPr>
          <p:cNvPr id="17" name="TextBox 16">
            <a:extLst>
              <a:ext uri="{FF2B5EF4-FFF2-40B4-BE49-F238E27FC236}">
                <a16:creationId xmlns:a16="http://schemas.microsoft.com/office/drawing/2014/main" id="{894E4333-076C-49D3-A69F-E15C666D671B}"/>
              </a:ext>
            </a:extLst>
          </p:cNvPr>
          <p:cNvSpPr txBox="1"/>
          <p:nvPr/>
        </p:nvSpPr>
        <p:spPr>
          <a:xfrm>
            <a:off x="1891359" y="1318160"/>
            <a:ext cx="2502828" cy="707886"/>
          </a:xfrm>
          <a:prstGeom prst="rect">
            <a:avLst/>
          </a:prstGeom>
          <a:noFill/>
        </p:spPr>
        <p:txBody>
          <a:bodyPr wrap="square" rtlCol="0">
            <a:spAutoFit/>
          </a:bodyPr>
          <a:lstStyle/>
          <a:p>
            <a:r>
              <a:rPr lang="en-US" sz="2000" dirty="0">
                <a:solidFill>
                  <a:schemeClr val="tx2"/>
                </a:solidFill>
              </a:rPr>
              <a:t>Identify and catalog existing resources </a:t>
            </a:r>
          </a:p>
        </p:txBody>
      </p:sp>
      <p:sp>
        <p:nvSpPr>
          <p:cNvPr id="18" name="TextBox 17">
            <a:extLst>
              <a:ext uri="{FF2B5EF4-FFF2-40B4-BE49-F238E27FC236}">
                <a16:creationId xmlns:a16="http://schemas.microsoft.com/office/drawing/2014/main" id="{3E837603-3193-4C35-86AF-E79F6A5EE64A}"/>
              </a:ext>
            </a:extLst>
          </p:cNvPr>
          <p:cNvSpPr txBox="1"/>
          <p:nvPr/>
        </p:nvSpPr>
        <p:spPr>
          <a:xfrm>
            <a:off x="2010482" y="3028890"/>
            <a:ext cx="3329565" cy="400110"/>
          </a:xfrm>
          <a:prstGeom prst="rect">
            <a:avLst/>
          </a:prstGeom>
          <a:noFill/>
        </p:spPr>
        <p:txBody>
          <a:bodyPr wrap="square" rtlCol="0">
            <a:spAutoFit/>
          </a:bodyPr>
          <a:lstStyle/>
          <a:p>
            <a:r>
              <a:rPr lang="en-US" sz="2000" dirty="0">
                <a:solidFill>
                  <a:schemeClr val="tx2"/>
                </a:solidFill>
              </a:rPr>
              <a:t>Create new resources</a:t>
            </a:r>
          </a:p>
        </p:txBody>
      </p:sp>
      <p:sp>
        <p:nvSpPr>
          <p:cNvPr id="19" name="TextBox 18">
            <a:extLst>
              <a:ext uri="{FF2B5EF4-FFF2-40B4-BE49-F238E27FC236}">
                <a16:creationId xmlns:a16="http://schemas.microsoft.com/office/drawing/2014/main" id="{99D7457B-C165-4FB6-9EB6-865DDAD42A99}"/>
              </a:ext>
            </a:extLst>
          </p:cNvPr>
          <p:cNvSpPr txBox="1"/>
          <p:nvPr/>
        </p:nvSpPr>
        <p:spPr>
          <a:xfrm>
            <a:off x="2010482" y="4354152"/>
            <a:ext cx="2148275" cy="707886"/>
          </a:xfrm>
          <a:prstGeom prst="rect">
            <a:avLst/>
          </a:prstGeom>
          <a:noFill/>
        </p:spPr>
        <p:txBody>
          <a:bodyPr wrap="square" rtlCol="0">
            <a:spAutoFit/>
          </a:bodyPr>
          <a:lstStyle/>
          <a:p>
            <a:r>
              <a:rPr lang="en-US" sz="2000" dirty="0">
                <a:solidFill>
                  <a:schemeClr val="tx2"/>
                </a:solidFill>
              </a:rPr>
              <a:t>Disseminate and share resources </a:t>
            </a:r>
          </a:p>
        </p:txBody>
      </p:sp>
    </p:spTree>
    <p:extLst>
      <p:ext uri="{BB962C8B-B14F-4D97-AF65-F5344CB8AC3E}">
        <p14:creationId xmlns:p14="http://schemas.microsoft.com/office/powerpoint/2010/main" val="3757423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1749" y="240267"/>
            <a:ext cx="7886700" cy="1325563"/>
          </a:xfrm>
        </p:spPr>
        <p:txBody>
          <a:bodyPr>
            <a:normAutofit/>
          </a:bodyPr>
          <a:lstStyle/>
          <a:p>
            <a:r>
              <a:rPr lang="en-US" sz="3200" dirty="0">
                <a:latin typeface="Arial" panose="020B0604020202020204" pitchFamily="34" charset="0"/>
                <a:cs typeface="Arial" panose="020B0604020202020204" pitchFamily="34" charset="0"/>
              </a:rPr>
              <a:t>North Central Region</a:t>
            </a:r>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976518" y="1565830"/>
            <a:ext cx="5335667" cy="3501987"/>
          </a:xfrm>
          <a:prstGeom prst="rect">
            <a:avLst/>
          </a:prstGeom>
        </p:spPr>
      </p:pic>
    </p:spTree>
    <p:extLst>
      <p:ext uri="{BB962C8B-B14F-4D97-AF65-F5344CB8AC3E}">
        <p14:creationId xmlns:p14="http://schemas.microsoft.com/office/powerpoint/2010/main" val="776454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2F710-83E6-4768-BD2B-C36B41C5C8EC}"/>
              </a:ext>
            </a:extLst>
          </p:cNvPr>
          <p:cNvSpPr txBox="1">
            <a:spLocks/>
          </p:cNvSpPr>
          <p:nvPr/>
        </p:nvSpPr>
        <p:spPr>
          <a:xfrm>
            <a:off x="196770" y="173209"/>
            <a:ext cx="8715736" cy="8861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E84A27"/>
                </a:solidFill>
                <a:latin typeface="Georgia" panose="02040502050405020303" pitchFamily="18" charset="0"/>
                <a:ea typeface="+mj-ea"/>
                <a:cs typeface="+mj-cs"/>
              </a:defRPr>
            </a:lvl1pPr>
          </a:lstStyle>
          <a:p>
            <a:r>
              <a:rPr lang="en-US" sz="3200" dirty="0">
                <a:latin typeface="Arial" panose="020B0604020202020204" pitchFamily="34" charset="0"/>
                <a:cs typeface="Arial" panose="020B0604020202020204" pitchFamily="34" charset="0"/>
              </a:rPr>
              <a:t>Questions or Comments?</a:t>
            </a:r>
            <a:endParaRPr lang="en-US" sz="2400" dirty="0">
              <a:latin typeface="Arial" panose="020B0604020202020204" pitchFamily="34" charset="0"/>
              <a:cs typeface="Arial" panose="020B0604020202020204" pitchFamily="34" charset="0"/>
            </a:endParaRPr>
          </a:p>
        </p:txBody>
      </p:sp>
      <p:sp>
        <p:nvSpPr>
          <p:cNvPr id="3" name="TextBox 2"/>
          <p:cNvSpPr txBox="1"/>
          <p:nvPr/>
        </p:nvSpPr>
        <p:spPr>
          <a:xfrm>
            <a:off x="517793" y="3252653"/>
            <a:ext cx="7160264" cy="120032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Dr. Josie Rudolphi 				Dr. Courtney Cuthbertson </a:t>
            </a:r>
          </a:p>
          <a:p>
            <a:r>
              <a:rPr lang="en-US" dirty="0">
                <a:latin typeface="Arial" panose="020B0604020202020204" pitchFamily="34" charset="0"/>
                <a:cs typeface="Arial" panose="020B0604020202020204" pitchFamily="34" charset="0"/>
                <a:hlinkClick r:id="rId3"/>
              </a:rPr>
              <a:t>josier@Illinois.edu</a:t>
            </a:r>
            <a:r>
              <a:rPr lang="en-US"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hlinkClick r:id="rId4"/>
              </a:rPr>
              <a:t>cuthbert@Illinois.edu</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p>
        </p:txBody>
      </p:sp>
      <p:sp>
        <p:nvSpPr>
          <p:cNvPr id="5" name="Rectangle 4"/>
          <p:cNvSpPr/>
          <p:nvPr/>
        </p:nvSpPr>
        <p:spPr>
          <a:xfrm>
            <a:off x="1079882" y="1900639"/>
            <a:ext cx="6128197"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If you would like to receive the NC FRSAC monthly newsletter, please e-mail us to be added!</a:t>
            </a:r>
          </a:p>
        </p:txBody>
      </p:sp>
      <p:sp>
        <p:nvSpPr>
          <p:cNvPr id="4" name="Rectangle 3"/>
          <p:cNvSpPr/>
          <p:nvPr/>
        </p:nvSpPr>
        <p:spPr>
          <a:xfrm>
            <a:off x="32963" y="5340421"/>
            <a:ext cx="8153094" cy="646331"/>
          </a:xfrm>
          <a:prstGeom prst="rect">
            <a:avLst/>
          </a:prstGeom>
        </p:spPr>
        <p:txBody>
          <a:bodyPr wrap="square">
            <a:spAutoFit/>
          </a:bodyPr>
          <a:lstStyle/>
          <a:p>
            <a:r>
              <a:rPr lang="en-US" dirty="0">
                <a:latin typeface="Arial" panose="020B0604020202020204" pitchFamily="34" charset="0"/>
                <a:ea typeface="Calibri" panose="020F0502020204030204" pitchFamily="34" charset="0"/>
              </a:rPr>
              <a:t>The North Central Farm and Ranch Stress Assistance Center is funded by USDA-NIFA 2020-70028-32728. </a:t>
            </a:r>
            <a:endParaRPr lang="en-US" dirty="0"/>
          </a:p>
        </p:txBody>
      </p:sp>
    </p:spTree>
    <p:extLst>
      <p:ext uri="{BB962C8B-B14F-4D97-AF65-F5344CB8AC3E}">
        <p14:creationId xmlns:p14="http://schemas.microsoft.com/office/powerpoint/2010/main" val="3079412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559FEEF-F5D6-41D4-914E-4D6E1980EC28}"/>
              </a:ext>
            </a:extLst>
          </p:cNvPr>
          <p:cNvPicPr>
            <a:picLocks noGrp="1" noChangeAspect="1"/>
          </p:cNvPicPr>
          <p:nvPr>
            <p:ph idx="4294967295"/>
          </p:nvPr>
        </p:nvPicPr>
        <p:blipFill rotWithShape="1">
          <a:blip r:embed="rId2"/>
          <a:srcRect t="20427" b="20833"/>
          <a:stretch/>
        </p:blipFill>
        <p:spPr>
          <a:xfrm>
            <a:off x="541681" y="1678431"/>
            <a:ext cx="1608138" cy="944563"/>
          </a:xfrm>
          <a:prstGeom prst="rect">
            <a:avLst/>
          </a:prstGeom>
        </p:spPr>
      </p:pic>
      <p:pic>
        <p:nvPicPr>
          <p:cNvPr id="5" name="Picture 4">
            <a:extLst>
              <a:ext uri="{FF2B5EF4-FFF2-40B4-BE49-F238E27FC236}">
                <a16:creationId xmlns:a16="http://schemas.microsoft.com/office/drawing/2014/main" id="{4296C896-EE41-456B-9FFD-ECBBCFF724BB}"/>
              </a:ext>
            </a:extLst>
          </p:cNvPr>
          <p:cNvPicPr>
            <a:picLocks noChangeAspect="1"/>
          </p:cNvPicPr>
          <p:nvPr/>
        </p:nvPicPr>
        <p:blipFill>
          <a:blip r:embed="rId3"/>
          <a:stretch>
            <a:fillRect/>
          </a:stretch>
        </p:blipFill>
        <p:spPr>
          <a:xfrm>
            <a:off x="1264941" y="903945"/>
            <a:ext cx="3289697" cy="706166"/>
          </a:xfrm>
          <a:prstGeom prst="rect">
            <a:avLst/>
          </a:prstGeom>
        </p:spPr>
      </p:pic>
      <p:pic>
        <p:nvPicPr>
          <p:cNvPr id="7" name="Picture 6">
            <a:extLst>
              <a:ext uri="{FF2B5EF4-FFF2-40B4-BE49-F238E27FC236}">
                <a16:creationId xmlns:a16="http://schemas.microsoft.com/office/drawing/2014/main" id="{40B4E12E-17E5-4D27-ADEF-EE011059C0D0}"/>
              </a:ext>
            </a:extLst>
          </p:cNvPr>
          <p:cNvPicPr>
            <a:picLocks noChangeAspect="1"/>
          </p:cNvPicPr>
          <p:nvPr/>
        </p:nvPicPr>
        <p:blipFill>
          <a:blip r:embed="rId4"/>
          <a:stretch>
            <a:fillRect/>
          </a:stretch>
        </p:blipFill>
        <p:spPr>
          <a:xfrm>
            <a:off x="321006" y="2944286"/>
            <a:ext cx="1271924" cy="1184582"/>
          </a:xfrm>
          <a:prstGeom prst="rect">
            <a:avLst/>
          </a:prstGeom>
        </p:spPr>
      </p:pic>
      <p:pic>
        <p:nvPicPr>
          <p:cNvPr id="8" name="Picture 7">
            <a:extLst>
              <a:ext uri="{FF2B5EF4-FFF2-40B4-BE49-F238E27FC236}">
                <a16:creationId xmlns:a16="http://schemas.microsoft.com/office/drawing/2014/main" id="{54BA6538-25BE-4DB2-AF4F-5088783A1C23}"/>
              </a:ext>
            </a:extLst>
          </p:cNvPr>
          <p:cNvPicPr>
            <a:picLocks noChangeAspect="1"/>
          </p:cNvPicPr>
          <p:nvPr/>
        </p:nvPicPr>
        <p:blipFill>
          <a:blip r:embed="rId5"/>
          <a:stretch>
            <a:fillRect/>
          </a:stretch>
        </p:blipFill>
        <p:spPr>
          <a:xfrm>
            <a:off x="2873529" y="1752600"/>
            <a:ext cx="1443525" cy="761471"/>
          </a:xfrm>
          <a:prstGeom prst="rect">
            <a:avLst/>
          </a:prstGeom>
        </p:spPr>
      </p:pic>
      <p:pic>
        <p:nvPicPr>
          <p:cNvPr id="9" name="Picture 8">
            <a:extLst>
              <a:ext uri="{FF2B5EF4-FFF2-40B4-BE49-F238E27FC236}">
                <a16:creationId xmlns:a16="http://schemas.microsoft.com/office/drawing/2014/main" id="{5F5F0DD1-226A-4DCF-A1B3-C7A629E23A47}"/>
              </a:ext>
            </a:extLst>
          </p:cNvPr>
          <p:cNvPicPr>
            <a:picLocks noChangeAspect="1"/>
          </p:cNvPicPr>
          <p:nvPr/>
        </p:nvPicPr>
        <p:blipFill>
          <a:blip r:embed="rId6"/>
          <a:stretch>
            <a:fillRect/>
          </a:stretch>
        </p:blipFill>
        <p:spPr>
          <a:xfrm>
            <a:off x="4355449" y="5055052"/>
            <a:ext cx="2843482" cy="695212"/>
          </a:xfrm>
          <a:prstGeom prst="rect">
            <a:avLst/>
          </a:prstGeom>
        </p:spPr>
      </p:pic>
      <p:pic>
        <p:nvPicPr>
          <p:cNvPr id="10" name="Picture 9">
            <a:extLst>
              <a:ext uri="{FF2B5EF4-FFF2-40B4-BE49-F238E27FC236}">
                <a16:creationId xmlns:a16="http://schemas.microsoft.com/office/drawing/2014/main" id="{F68592BA-F3F6-4F62-B1CD-6DC66E0569AC}"/>
              </a:ext>
            </a:extLst>
          </p:cNvPr>
          <p:cNvPicPr>
            <a:picLocks noChangeAspect="1"/>
          </p:cNvPicPr>
          <p:nvPr/>
        </p:nvPicPr>
        <p:blipFill>
          <a:blip r:embed="rId7"/>
          <a:stretch>
            <a:fillRect/>
          </a:stretch>
        </p:blipFill>
        <p:spPr>
          <a:xfrm>
            <a:off x="7519440" y="4534256"/>
            <a:ext cx="1393066" cy="1393066"/>
          </a:xfrm>
          <a:prstGeom prst="rect">
            <a:avLst/>
          </a:prstGeom>
        </p:spPr>
      </p:pic>
      <p:pic>
        <p:nvPicPr>
          <p:cNvPr id="11" name="Picture 10">
            <a:extLst>
              <a:ext uri="{FF2B5EF4-FFF2-40B4-BE49-F238E27FC236}">
                <a16:creationId xmlns:a16="http://schemas.microsoft.com/office/drawing/2014/main" id="{DFC31F21-F5EF-40B4-B9DB-B028FB3FB89C}"/>
              </a:ext>
            </a:extLst>
          </p:cNvPr>
          <p:cNvPicPr>
            <a:picLocks noChangeAspect="1"/>
          </p:cNvPicPr>
          <p:nvPr/>
        </p:nvPicPr>
        <p:blipFill>
          <a:blip r:embed="rId8"/>
          <a:stretch>
            <a:fillRect/>
          </a:stretch>
        </p:blipFill>
        <p:spPr>
          <a:xfrm>
            <a:off x="312526" y="4617667"/>
            <a:ext cx="1230167" cy="1230167"/>
          </a:xfrm>
          <a:prstGeom prst="rect">
            <a:avLst/>
          </a:prstGeom>
        </p:spPr>
      </p:pic>
      <p:pic>
        <p:nvPicPr>
          <p:cNvPr id="12" name="Picture 11">
            <a:extLst>
              <a:ext uri="{FF2B5EF4-FFF2-40B4-BE49-F238E27FC236}">
                <a16:creationId xmlns:a16="http://schemas.microsoft.com/office/drawing/2014/main" id="{61BC75D2-F891-419C-9FD8-43C2E600FEEA}"/>
              </a:ext>
            </a:extLst>
          </p:cNvPr>
          <p:cNvPicPr>
            <a:picLocks noChangeAspect="1"/>
          </p:cNvPicPr>
          <p:nvPr/>
        </p:nvPicPr>
        <p:blipFill>
          <a:blip r:embed="rId9"/>
          <a:stretch>
            <a:fillRect/>
          </a:stretch>
        </p:blipFill>
        <p:spPr>
          <a:xfrm>
            <a:off x="2141676" y="2724819"/>
            <a:ext cx="3050381" cy="842963"/>
          </a:xfrm>
          <a:prstGeom prst="rect">
            <a:avLst/>
          </a:prstGeom>
        </p:spPr>
      </p:pic>
      <p:pic>
        <p:nvPicPr>
          <p:cNvPr id="13" name="Picture 12">
            <a:extLst>
              <a:ext uri="{FF2B5EF4-FFF2-40B4-BE49-F238E27FC236}">
                <a16:creationId xmlns:a16="http://schemas.microsoft.com/office/drawing/2014/main" id="{8A786009-9E61-49FA-8863-D7AD261AA493}"/>
              </a:ext>
            </a:extLst>
          </p:cNvPr>
          <p:cNvPicPr>
            <a:picLocks noChangeAspect="1"/>
          </p:cNvPicPr>
          <p:nvPr/>
        </p:nvPicPr>
        <p:blipFill>
          <a:blip r:embed="rId10"/>
          <a:stretch>
            <a:fillRect/>
          </a:stretch>
        </p:blipFill>
        <p:spPr>
          <a:xfrm>
            <a:off x="4737798" y="1700068"/>
            <a:ext cx="2272593" cy="773272"/>
          </a:xfrm>
          <a:prstGeom prst="rect">
            <a:avLst/>
          </a:prstGeom>
        </p:spPr>
      </p:pic>
      <p:pic>
        <p:nvPicPr>
          <p:cNvPr id="14" name="Picture 13">
            <a:extLst>
              <a:ext uri="{FF2B5EF4-FFF2-40B4-BE49-F238E27FC236}">
                <a16:creationId xmlns:a16="http://schemas.microsoft.com/office/drawing/2014/main" id="{AC50643C-5BE4-43F7-BD97-BE8E5E5226F8}"/>
              </a:ext>
            </a:extLst>
          </p:cNvPr>
          <p:cNvPicPr>
            <a:picLocks noChangeAspect="1"/>
          </p:cNvPicPr>
          <p:nvPr/>
        </p:nvPicPr>
        <p:blipFill rotWithShape="1">
          <a:blip r:embed="rId11"/>
          <a:srcRect t="20427" b="30957"/>
          <a:stretch/>
        </p:blipFill>
        <p:spPr>
          <a:xfrm>
            <a:off x="5740803" y="2551435"/>
            <a:ext cx="2246783" cy="1092302"/>
          </a:xfrm>
          <a:prstGeom prst="rect">
            <a:avLst/>
          </a:prstGeom>
        </p:spPr>
      </p:pic>
      <p:pic>
        <p:nvPicPr>
          <p:cNvPr id="16" name="Picture 15">
            <a:extLst>
              <a:ext uri="{FF2B5EF4-FFF2-40B4-BE49-F238E27FC236}">
                <a16:creationId xmlns:a16="http://schemas.microsoft.com/office/drawing/2014/main" id="{F49BED2E-DBDC-4F3B-98FB-622539AACE5C}"/>
              </a:ext>
            </a:extLst>
          </p:cNvPr>
          <p:cNvPicPr>
            <a:picLocks noChangeAspect="1"/>
          </p:cNvPicPr>
          <p:nvPr/>
        </p:nvPicPr>
        <p:blipFill rotWithShape="1">
          <a:blip r:embed="rId12"/>
          <a:srcRect t="6318" b="50000"/>
          <a:stretch/>
        </p:blipFill>
        <p:spPr>
          <a:xfrm>
            <a:off x="5219078" y="3641353"/>
            <a:ext cx="3446602" cy="752777"/>
          </a:xfrm>
          <a:prstGeom prst="rect">
            <a:avLst/>
          </a:prstGeom>
        </p:spPr>
      </p:pic>
      <p:pic>
        <p:nvPicPr>
          <p:cNvPr id="17" name="Picture 16">
            <a:extLst>
              <a:ext uri="{FF2B5EF4-FFF2-40B4-BE49-F238E27FC236}">
                <a16:creationId xmlns:a16="http://schemas.microsoft.com/office/drawing/2014/main" id="{26F30D11-B439-41E1-B2CD-CA5A98786807}"/>
              </a:ext>
            </a:extLst>
          </p:cNvPr>
          <p:cNvPicPr>
            <a:picLocks noChangeAspect="1"/>
          </p:cNvPicPr>
          <p:nvPr/>
        </p:nvPicPr>
        <p:blipFill rotWithShape="1">
          <a:blip r:embed="rId13"/>
          <a:srcRect r="24604"/>
          <a:stretch/>
        </p:blipFill>
        <p:spPr>
          <a:xfrm>
            <a:off x="1987422" y="4005941"/>
            <a:ext cx="3231656" cy="457200"/>
          </a:xfrm>
          <a:prstGeom prst="rect">
            <a:avLst/>
          </a:prstGeom>
        </p:spPr>
      </p:pic>
      <p:pic>
        <p:nvPicPr>
          <p:cNvPr id="18" name="Picture 17">
            <a:extLst>
              <a:ext uri="{FF2B5EF4-FFF2-40B4-BE49-F238E27FC236}">
                <a16:creationId xmlns:a16="http://schemas.microsoft.com/office/drawing/2014/main" id="{67D75AF1-4137-44C1-B720-426A0981A57D}"/>
              </a:ext>
            </a:extLst>
          </p:cNvPr>
          <p:cNvPicPr>
            <a:picLocks noChangeAspect="1"/>
          </p:cNvPicPr>
          <p:nvPr/>
        </p:nvPicPr>
        <p:blipFill>
          <a:blip r:embed="rId14"/>
          <a:stretch>
            <a:fillRect/>
          </a:stretch>
        </p:blipFill>
        <p:spPr>
          <a:xfrm>
            <a:off x="5479401" y="872509"/>
            <a:ext cx="2769588" cy="582179"/>
          </a:xfrm>
          <a:prstGeom prst="rect">
            <a:avLst/>
          </a:prstGeom>
        </p:spPr>
      </p:pic>
      <p:pic>
        <p:nvPicPr>
          <p:cNvPr id="19" name="Picture 18">
            <a:extLst>
              <a:ext uri="{FF2B5EF4-FFF2-40B4-BE49-F238E27FC236}">
                <a16:creationId xmlns:a16="http://schemas.microsoft.com/office/drawing/2014/main" id="{16A41D4F-76ED-4339-9C99-6FFA74595AB0}"/>
              </a:ext>
            </a:extLst>
          </p:cNvPr>
          <p:cNvPicPr>
            <a:picLocks noChangeAspect="1"/>
          </p:cNvPicPr>
          <p:nvPr/>
        </p:nvPicPr>
        <p:blipFill>
          <a:blip r:embed="rId15"/>
          <a:stretch>
            <a:fillRect/>
          </a:stretch>
        </p:blipFill>
        <p:spPr>
          <a:xfrm>
            <a:off x="2149819" y="4689593"/>
            <a:ext cx="1598504" cy="1156494"/>
          </a:xfrm>
          <a:prstGeom prst="rect">
            <a:avLst/>
          </a:prstGeom>
        </p:spPr>
      </p:pic>
      <p:pic>
        <p:nvPicPr>
          <p:cNvPr id="21" name="Picture 20">
            <a:extLst>
              <a:ext uri="{FF2B5EF4-FFF2-40B4-BE49-F238E27FC236}">
                <a16:creationId xmlns:a16="http://schemas.microsoft.com/office/drawing/2014/main" id="{DB6FD7B4-A370-4AAF-86BA-6168265524C5}"/>
              </a:ext>
            </a:extLst>
          </p:cNvPr>
          <p:cNvPicPr>
            <a:picLocks noChangeAspect="1"/>
          </p:cNvPicPr>
          <p:nvPr/>
        </p:nvPicPr>
        <p:blipFill rotWithShape="1">
          <a:blip r:embed="rId16"/>
          <a:srcRect l="26344" t="4934" r="20963" b="24518"/>
          <a:stretch/>
        </p:blipFill>
        <p:spPr>
          <a:xfrm>
            <a:off x="7731466" y="1553000"/>
            <a:ext cx="1264137" cy="1026653"/>
          </a:xfrm>
          <a:prstGeom prst="rect">
            <a:avLst/>
          </a:prstGeom>
        </p:spPr>
      </p:pic>
      <p:sp>
        <p:nvSpPr>
          <p:cNvPr id="20" name="Title 1">
            <a:extLst>
              <a:ext uri="{FF2B5EF4-FFF2-40B4-BE49-F238E27FC236}">
                <a16:creationId xmlns:a16="http://schemas.microsoft.com/office/drawing/2014/main" id="{092DEDEA-D1BA-47C9-81F6-ED2BC1BE84E4}"/>
              </a:ext>
            </a:extLst>
          </p:cNvPr>
          <p:cNvSpPr txBox="1">
            <a:spLocks/>
          </p:cNvSpPr>
          <p:nvPr/>
        </p:nvSpPr>
        <p:spPr>
          <a:xfrm>
            <a:off x="196770" y="173209"/>
            <a:ext cx="8715736" cy="8861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E84A27"/>
                </a:solidFill>
                <a:latin typeface="Georgia" panose="02040502050405020303" pitchFamily="18" charset="0"/>
                <a:ea typeface="+mj-ea"/>
                <a:cs typeface="+mj-cs"/>
              </a:defRPr>
            </a:lvl1pPr>
          </a:lstStyle>
          <a:p>
            <a:r>
              <a:rPr lang="en-US" sz="3200" dirty="0">
                <a:latin typeface="Arial" panose="020B0604020202020204" pitchFamily="34" charset="0"/>
                <a:cs typeface="Arial" panose="020B0604020202020204" pitchFamily="34" charset="0"/>
              </a:rPr>
              <a:t>Key Network Collaborators</a:t>
            </a:r>
          </a:p>
        </p:txBody>
      </p:sp>
    </p:spTree>
    <p:extLst>
      <p:ext uri="{BB962C8B-B14F-4D97-AF65-F5344CB8AC3E}">
        <p14:creationId xmlns:p14="http://schemas.microsoft.com/office/powerpoint/2010/main" val="1956098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1128" y="168390"/>
            <a:ext cx="7886700" cy="1325563"/>
          </a:xfrm>
        </p:spPr>
        <p:txBody>
          <a:bodyPr>
            <a:normAutofit/>
          </a:bodyPr>
          <a:lstStyle/>
          <a:p>
            <a:r>
              <a:rPr lang="en-US" sz="3200" dirty="0">
                <a:latin typeface="Arial" panose="020B0604020202020204" pitchFamily="34" charset="0"/>
                <a:cs typeface="Arial" panose="020B0604020202020204" pitchFamily="34" charset="0"/>
              </a:rPr>
              <a:t>Producers in North Central Region</a:t>
            </a:r>
          </a:p>
        </p:txBody>
      </p:sp>
      <p:sp>
        <p:nvSpPr>
          <p:cNvPr id="3" name="Content Placeholder 2"/>
          <p:cNvSpPr>
            <a:spLocks noGrp="1"/>
          </p:cNvSpPr>
          <p:nvPr>
            <p:ph idx="4294967295"/>
          </p:nvPr>
        </p:nvSpPr>
        <p:spPr>
          <a:xfrm>
            <a:off x="448020" y="1344555"/>
            <a:ext cx="7886700" cy="4351338"/>
          </a:xfrm>
        </p:spPr>
        <p:txBody>
          <a:bodyPr/>
          <a:lstStyle/>
          <a:p>
            <a:r>
              <a:rPr lang="en-US" dirty="0"/>
              <a:t>32% of US primary producers are in NC region (658,367)</a:t>
            </a:r>
          </a:p>
          <a:p>
            <a:pPr lvl="1"/>
            <a:r>
              <a:rPr lang="en-US" dirty="0"/>
              <a:t>80.9% male</a:t>
            </a:r>
          </a:p>
          <a:p>
            <a:pPr lvl="1"/>
            <a:r>
              <a:rPr lang="en-US" dirty="0"/>
              <a:t>94.7% white</a:t>
            </a:r>
          </a:p>
          <a:p>
            <a:pPr lvl="1"/>
            <a:r>
              <a:rPr lang="en-US" dirty="0"/>
              <a:t>11.5% veterans</a:t>
            </a:r>
          </a:p>
          <a:p>
            <a:pPr lvl="1"/>
            <a:r>
              <a:rPr lang="en-US" dirty="0"/>
              <a:t>52.1 average age</a:t>
            </a:r>
          </a:p>
          <a:p>
            <a:pPr lvl="1"/>
            <a:r>
              <a:rPr lang="en-US" dirty="0"/>
              <a:t>51.2% primary occupation is farming</a:t>
            </a:r>
          </a:p>
          <a:p>
            <a:r>
              <a:rPr lang="en-US" dirty="0"/>
              <a:t>Top 5 commodities: corn, soybeans, cattle, hogs, dairy</a:t>
            </a:r>
          </a:p>
          <a:p>
            <a:pPr lvl="1"/>
            <a:endParaRPr lang="en-US" dirty="0"/>
          </a:p>
          <a:p>
            <a:endParaRPr lang="en-US" dirty="0"/>
          </a:p>
        </p:txBody>
      </p:sp>
    </p:spTree>
    <p:extLst>
      <p:ext uri="{BB962C8B-B14F-4D97-AF65-F5344CB8AC3E}">
        <p14:creationId xmlns:p14="http://schemas.microsoft.com/office/powerpoint/2010/main" val="1805932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5545138"/>
            <a:ext cx="2043113" cy="363537"/>
          </a:xfrm>
        </p:spPr>
        <p:txBody>
          <a:bodyPr>
            <a:normAutofit/>
          </a:bodyPr>
          <a:lstStyle/>
          <a:p>
            <a:pPr marL="0" indent="0">
              <a:buNone/>
            </a:pPr>
            <a:r>
              <a:rPr lang="en-US" sz="1500" dirty="0"/>
              <a:t>Source: USDA ERS 2018</a:t>
            </a:r>
          </a:p>
        </p:txBody>
      </p:sp>
      <p:pic>
        <p:nvPicPr>
          <p:cNvPr id="4" name="Picture 3"/>
          <p:cNvPicPr>
            <a:picLocks noChangeAspect="1"/>
          </p:cNvPicPr>
          <p:nvPr/>
        </p:nvPicPr>
        <p:blipFill>
          <a:blip r:embed="rId2"/>
          <a:stretch>
            <a:fillRect/>
          </a:stretch>
        </p:blipFill>
        <p:spPr>
          <a:xfrm>
            <a:off x="2395781" y="1395807"/>
            <a:ext cx="4024354" cy="3746812"/>
          </a:xfrm>
          <a:prstGeom prst="rect">
            <a:avLst/>
          </a:prstGeom>
        </p:spPr>
      </p:pic>
      <p:sp>
        <p:nvSpPr>
          <p:cNvPr id="5" name="Title 1"/>
          <p:cNvSpPr txBox="1">
            <a:spLocks/>
          </p:cNvSpPr>
          <p:nvPr/>
        </p:nvSpPr>
        <p:spPr>
          <a:xfrm>
            <a:off x="301128" y="168390"/>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E84A27"/>
                </a:solidFill>
                <a:latin typeface="Georgia" panose="02040502050405020303" pitchFamily="18" charset="0"/>
                <a:ea typeface="+mj-ea"/>
                <a:cs typeface="+mj-cs"/>
              </a:defRPr>
            </a:lvl1pPr>
          </a:lstStyle>
          <a:p>
            <a:r>
              <a:rPr lang="en-US" sz="3200" dirty="0">
                <a:latin typeface="Arial" panose="020B0604020202020204" pitchFamily="34" charset="0"/>
                <a:cs typeface="Arial" panose="020B0604020202020204" pitchFamily="34" charset="0"/>
              </a:rPr>
              <a:t>Farm Workers in North Central Region</a:t>
            </a:r>
          </a:p>
        </p:txBody>
      </p:sp>
    </p:spTree>
    <p:extLst>
      <p:ext uri="{BB962C8B-B14F-4D97-AF65-F5344CB8AC3E}">
        <p14:creationId xmlns:p14="http://schemas.microsoft.com/office/powerpoint/2010/main" val="2913702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35026" y="267541"/>
            <a:ext cx="8556434" cy="1325563"/>
          </a:xfrm>
        </p:spPr>
        <p:txBody>
          <a:bodyPr>
            <a:normAutofit/>
          </a:bodyPr>
          <a:lstStyle/>
          <a:p>
            <a:r>
              <a:rPr lang="en-US" sz="2800" dirty="0">
                <a:latin typeface="Arial" panose="020B0604020202020204" pitchFamily="34" charset="0"/>
                <a:cs typeface="Arial" panose="020B0604020202020204" pitchFamily="34" charset="0"/>
              </a:rPr>
              <a:t>Severe environmental conditions in past 3 years</a:t>
            </a:r>
          </a:p>
        </p:txBody>
      </p:sp>
      <p:sp>
        <p:nvSpPr>
          <p:cNvPr id="3" name="Content Placeholder 2"/>
          <p:cNvSpPr>
            <a:spLocks noGrp="1"/>
          </p:cNvSpPr>
          <p:nvPr>
            <p:ph idx="4294967295"/>
          </p:nvPr>
        </p:nvSpPr>
        <p:spPr>
          <a:xfrm>
            <a:off x="440675" y="1580519"/>
            <a:ext cx="7886700" cy="4351338"/>
          </a:xfrm>
        </p:spPr>
        <p:txBody>
          <a:bodyPr/>
          <a:lstStyle/>
          <a:p>
            <a:r>
              <a:rPr lang="en-US" dirty="0"/>
              <a:t>Drought (ND, SD)</a:t>
            </a:r>
          </a:p>
          <a:p>
            <a:r>
              <a:rPr lang="en-US" dirty="0"/>
              <a:t>Unusually heavy rainfall, flooding (IL, IA, IN, KS, MI, MN, MO, NE, OH, WI)</a:t>
            </a:r>
          </a:p>
          <a:p>
            <a:r>
              <a:rPr lang="en-US" dirty="0"/>
              <a:t>Late spring blizzards (SD)</a:t>
            </a:r>
          </a:p>
          <a:p>
            <a:r>
              <a:rPr lang="en-US" dirty="0"/>
              <a:t>Wildfires (KS)</a:t>
            </a:r>
          </a:p>
        </p:txBody>
      </p:sp>
    </p:spTree>
    <p:extLst>
      <p:ext uri="{BB962C8B-B14F-4D97-AF65-F5344CB8AC3E}">
        <p14:creationId xmlns:p14="http://schemas.microsoft.com/office/powerpoint/2010/main" val="1439156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8077" y="284335"/>
            <a:ext cx="7886700" cy="1325563"/>
          </a:xfrm>
        </p:spPr>
        <p:txBody>
          <a:bodyPr>
            <a:normAutofit/>
          </a:bodyPr>
          <a:lstStyle/>
          <a:p>
            <a:r>
              <a:rPr lang="en-US" sz="3000" dirty="0">
                <a:latin typeface="Arial" panose="020B0604020202020204" pitchFamily="34" charset="0"/>
                <a:cs typeface="Arial" panose="020B0604020202020204" pitchFamily="34" charset="0"/>
              </a:rPr>
              <a:t>Mental health worse among producers</a:t>
            </a:r>
          </a:p>
        </p:txBody>
      </p:sp>
      <p:sp>
        <p:nvSpPr>
          <p:cNvPr id="3" name="Content Placeholder 2"/>
          <p:cNvSpPr>
            <a:spLocks noGrp="1"/>
          </p:cNvSpPr>
          <p:nvPr>
            <p:ph idx="4294967295"/>
          </p:nvPr>
        </p:nvSpPr>
        <p:spPr>
          <a:xfrm>
            <a:off x="367229" y="1392295"/>
            <a:ext cx="8146346" cy="4718850"/>
          </a:xfrm>
        </p:spPr>
        <p:txBody>
          <a:bodyPr>
            <a:normAutofit/>
          </a:bodyPr>
          <a:lstStyle/>
          <a:p>
            <a:r>
              <a:rPr lang="en-US" dirty="0"/>
              <a:t>Prevalence of anxiety: 27.0% to 71.0%</a:t>
            </a:r>
          </a:p>
          <a:p>
            <a:pPr lvl="1"/>
            <a:r>
              <a:rPr lang="en-US" dirty="0"/>
              <a:t>General population: 2.7% (GAD) to 18.1% (all)</a:t>
            </a:r>
          </a:p>
          <a:p>
            <a:r>
              <a:rPr lang="en-US" dirty="0"/>
              <a:t>Prevalence of depression: 8.7% to 58.3% </a:t>
            </a:r>
          </a:p>
          <a:p>
            <a:pPr lvl="1"/>
            <a:r>
              <a:rPr lang="en-US" dirty="0"/>
              <a:t>General US population: 7.1%</a:t>
            </a:r>
          </a:p>
          <a:p>
            <a:r>
              <a:rPr lang="en-US" dirty="0"/>
              <a:t>Some evidence of higher suicide rates</a:t>
            </a:r>
          </a:p>
          <a:p>
            <a:pPr lvl="1"/>
            <a:r>
              <a:rPr lang="en-US" dirty="0"/>
              <a:t>Up to 1.5 times higher among primary producers</a:t>
            </a:r>
          </a:p>
          <a:p>
            <a:pPr lvl="1"/>
            <a:r>
              <a:rPr lang="en-US" dirty="0"/>
              <a:t>Up to 1.15 times higher among agricultural workers</a:t>
            </a:r>
          </a:p>
          <a:p>
            <a:r>
              <a:rPr lang="en-US" dirty="0"/>
              <a:t>Heavy alcohol use: 9.4% among agricultural industry</a:t>
            </a:r>
          </a:p>
          <a:p>
            <a:pPr lvl="1"/>
            <a:r>
              <a:rPr lang="en-US" dirty="0"/>
              <a:t>All other full-time workers: 8.7%</a:t>
            </a:r>
          </a:p>
        </p:txBody>
      </p:sp>
    </p:spTree>
    <p:extLst>
      <p:ext uri="{BB962C8B-B14F-4D97-AF65-F5344CB8AC3E}">
        <p14:creationId xmlns:p14="http://schemas.microsoft.com/office/powerpoint/2010/main" val="4074084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7061" y="199872"/>
            <a:ext cx="7886700" cy="1325563"/>
          </a:xfrm>
        </p:spPr>
        <p:txBody>
          <a:bodyPr>
            <a:normAutofit/>
          </a:bodyPr>
          <a:lstStyle/>
          <a:p>
            <a:r>
              <a:rPr lang="en-US" sz="3000" dirty="0">
                <a:latin typeface="Arial" panose="020B0604020202020204" pitchFamily="34" charset="0"/>
                <a:cs typeface="Arial" panose="020B0604020202020204" pitchFamily="34" charset="0"/>
              </a:rPr>
              <a:t>Influences and impacts</a:t>
            </a:r>
          </a:p>
        </p:txBody>
      </p:sp>
      <p:sp>
        <p:nvSpPr>
          <p:cNvPr id="3" name="Content Placeholder 2"/>
          <p:cNvSpPr>
            <a:spLocks noGrp="1"/>
          </p:cNvSpPr>
          <p:nvPr>
            <p:ph idx="4294967295"/>
          </p:nvPr>
        </p:nvSpPr>
        <p:spPr>
          <a:xfrm>
            <a:off x="341523" y="1337211"/>
            <a:ext cx="7886700" cy="4674326"/>
          </a:xfrm>
        </p:spPr>
        <p:txBody>
          <a:bodyPr>
            <a:normAutofit/>
          </a:bodyPr>
          <a:lstStyle/>
          <a:p>
            <a:r>
              <a:rPr lang="en-US" dirty="0"/>
              <a:t>Stress influenced by:</a:t>
            </a:r>
          </a:p>
          <a:p>
            <a:pPr lvl="1"/>
            <a:r>
              <a:rPr lang="en-US" dirty="0"/>
              <a:t>Uncontrollable conditions</a:t>
            </a:r>
          </a:p>
          <a:p>
            <a:pPr lvl="1"/>
            <a:r>
              <a:rPr lang="en-US" dirty="0"/>
              <a:t>Education</a:t>
            </a:r>
          </a:p>
          <a:p>
            <a:pPr lvl="1"/>
            <a:r>
              <a:rPr lang="en-US" dirty="0"/>
              <a:t>Decision-making authority</a:t>
            </a:r>
          </a:p>
          <a:p>
            <a:pPr lvl="1"/>
            <a:r>
              <a:rPr lang="en-US" dirty="0"/>
              <a:t>Legal status</a:t>
            </a:r>
          </a:p>
          <a:p>
            <a:pPr lvl="1"/>
            <a:r>
              <a:rPr lang="en-US" dirty="0"/>
              <a:t>Gender</a:t>
            </a:r>
          </a:p>
          <a:p>
            <a:pPr lvl="1"/>
            <a:r>
              <a:rPr lang="en-US" dirty="0"/>
              <a:t>Sense of self-efficacy or mastery</a:t>
            </a:r>
          </a:p>
          <a:p>
            <a:pPr lvl="1"/>
            <a:endParaRPr lang="en-US" dirty="0"/>
          </a:p>
        </p:txBody>
      </p:sp>
    </p:spTree>
    <p:extLst>
      <p:ext uri="{BB962C8B-B14F-4D97-AF65-F5344CB8AC3E}">
        <p14:creationId xmlns:p14="http://schemas.microsoft.com/office/powerpoint/2010/main" val="2151635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7061" y="199872"/>
            <a:ext cx="7886700" cy="1325563"/>
          </a:xfrm>
        </p:spPr>
        <p:txBody>
          <a:bodyPr>
            <a:normAutofit/>
          </a:bodyPr>
          <a:lstStyle/>
          <a:p>
            <a:r>
              <a:rPr lang="en-US" sz="3000" dirty="0">
                <a:latin typeface="Arial" panose="020B0604020202020204" pitchFamily="34" charset="0"/>
                <a:cs typeface="Arial" panose="020B0604020202020204" pitchFamily="34" charset="0"/>
              </a:rPr>
              <a:t>Influences and impacts</a:t>
            </a:r>
          </a:p>
        </p:txBody>
      </p:sp>
      <p:sp>
        <p:nvSpPr>
          <p:cNvPr id="3" name="Content Placeholder 2"/>
          <p:cNvSpPr>
            <a:spLocks noGrp="1"/>
          </p:cNvSpPr>
          <p:nvPr>
            <p:ph idx="4294967295"/>
          </p:nvPr>
        </p:nvSpPr>
        <p:spPr>
          <a:xfrm>
            <a:off x="341523" y="1337211"/>
            <a:ext cx="7886700" cy="4674326"/>
          </a:xfrm>
        </p:spPr>
        <p:txBody>
          <a:bodyPr>
            <a:normAutofit/>
          </a:bodyPr>
          <a:lstStyle/>
          <a:p>
            <a:r>
              <a:rPr lang="en-US" dirty="0"/>
              <a:t>Stress can impact:</a:t>
            </a:r>
          </a:p>
          <a:p>
            <a:pPr lvl="1"/>
            <a:r>
              <a:rPr lang="en-US" dirty="0"/>
              <a:t>Family relationships</a:t>
            </a:r>
          </a:p>
          <a:p>
            <a:pPr lvl="1"/>
            <a:r>
              <a:rPr lang="en-US" dirty="0"/>
              <a:t>Mental health conditions such as depression, anxiety</a:t>
            </a:r>
          </a:p>
          <a:p>
            <a:pPr lvl="1"/>
            <a:r>
              <a:rPr lang="en-US" dirty="0"/>
              <a:t>Substance use</a:t>
            </a:r>
          </a:p>
          <a:p>
            <a:pPr lvl="1"/>
            <a:r>
              <a:rPr lang="en-US" dirty="0"/>
              <a:t>Physical health</a:t>
            </a:r>
          </a:p>
        </p:txBody>
      </p:sp>
    </p:spTree>
    <p:extLst>
      <p:ext uri="{BB962C8B-B14F-4D97-AF65-F5344CB8AC3E}">
        <p14:creationId xmlns:p14="http://schemas.microsoft.com/office/powerpoint/2010/main" val="2588381891"/>
      </p:ext>
    </p:extLst>
  </p:cSld>
  <p:clrMapOvr>
    <a:masterClrMapping/>
  </p:clrMapOvr>
</p:sld>
</file>

<file path=ppt/theme/theme1.xml><?xml version="1.0" encoding="utf-8"?>
<a:theme xmlns:a="http://schemas.openxmlformats.org/drawingml/2006/main" name="Custom Design">
  <a:themeElements>
    <a:clrScheme name="">
      <a:dk1>
        <a:srgbClr val="13284B"/>
      </a:dk1>
      <a:lt1>
        <a:srgbClr val="FFFFFF"/>
      </a:lt1>
      <a:dk2>
        <a:srgbClr val="1E3877"/>
      </a:dk2>
      <a:lt2>
        <a:srgbClr val="F8FAFC"/>
      </a:lt2>
      <a:accent1>
        <a:srgbClr val="FF552E"/>
      </a:accent1>
      <a:accent2>
        <a:srgbClr val="1D58A7"/>
      </a:accent2>
      <a:accent3>
        <a:srgbClr val="F5821E"/>
      </a:accent3>
      <a:accent4>
        <a:srgbClr val="009FD3"/>
      </a:accent4>
      <a:accent5>
        <a:srgbClr val="DD3403"/>
      </a:accent5>
      <a:accent6>
        <a:srgbClr val="D2D2D2"/>
      </a:accent6>
      <a:hlink>
        <a:srgbClr val="1D58A7"/>
      </a:hlink>
      <a:folHlink>
        <a:srgbClr val="DD340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7" id="{275ABE5C-1CCE-5D45-A665-9714A7D5390C}" vid="{54C2D45B-048D-6240-93B4-1F8E18AD00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PowerPoint-Blue-standard</Template>
  <TotalTime>1908</TotalTime>
  <Words>957</Words>
  <Application>Microsoft Office PowerPoint</Application>
  <PresentationFormat>On-screen Show (4:3)</PresentationFormat>
  <Paragraphs>133</Paragraphs>
  <Slides>20</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Georgia</vt:lpstr>
      <vt:lpstr>Custom Design</vt:lpstr>
      <vt:lpstr>PowerPoint Presentation</vt:lpstr>
      <vt:lpstr>North Central Region</vt:lpstr>
      <vt:lpstr>PowerPoint Presentation</vt:lpstr>
      <vt:lpstr>Producers in North Central Region</vt:lpstr>
      <vt:lpstr>PowerPoint Presentation</vt:lpstr>
      <vt:lpstr>Severe environmental conditions in past 3 years</vt:lpstr>
      <vt:lpstr>Mental health worse among producers</vt:lpstr>
      <vt:lpstr>Influences and impacts</vt:lpstr>
      <vt:lpstr>Influences and impacts</vt:lpstr>
      <vt:lpstr>Influences and impacts</vt:lpstr>
      <vt:lpstr>Getting help can be hard</vt:lpstr>
      <vt:lpstr>PowerPoint Presentation</vt:lpstr>
      <vt:lpstr>Engaging Programs to Support Producer Well-being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Rudolphi, Josie M</dc:creator>
  <cp:lastModifiedBy>Jones, Paul J</cp:lastModifiedBy>
  <cp:revision>52</cp:revision>
  <dcterms:created xsi:type="dcterms:W3CDTF">2020-10-07T14:29:43Z</dcterms:created>
  <dcterms:modified xsi:type="dcterms:W3CDTF">2020-11-30T18:54:43Z</dcterms:modified>
</cp:coreProperties>
</file>