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5"/>
  </p:notesMasterIdLst>
  <p:sldIdLst>
    <p:sldId id="256" r:id="rId2"/>
    <p:sldId id="265" r:id="rId3"/>
    <p:sldId id="266" r:id="rId4"/>
    <p:sldId id="258" r:id="rId5"/>
    <p:sldId id="268" r:id="rId6"/>
    <p:sldId id="269" r:id="rId7"/>
    <p:sldId id="257" r:id="rId8"/>
    <p:sldId id="262" r:id="rId9"/>
    <p:sldId id="264" r:id="rId10"/>
    <p:sldId id="267" r:id="rId11"/>
    <p:sldId id="260" r:id="rId12"/>
    <p:sldId id="25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21" autoAdjust="0"/>
  </p:normalViewPr>
  <p:slideViewPr>
    <p:cSldViewPr snapToGrid="0">
      <p:cViewPr>
        <p:scale>
          <a:sx n="71" d="100"/>
          <a:sy n="71" d="100"/>
        </p:scale>
        <p:origin x="48" y="3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E382E-B986-48FC-841E-9F47087824E4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D8760-7355-4F21-994E-66A18920B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D8760-7355-4F21-994E-66A18920B6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92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Public:</a:t>
            </a:r>
            <a:r>
              <a:rPr lang="en-US" baseline="0" dirty="0"/>
              <a:t> talk about farmworkers in CA</a:t>
            </a:r>
            <a:endParaRPr lang="en-US" dirty="0"/>
          </a:p>
          <a:p>
            <a:r>
              <a:rPr lang="en-US" dirty="0"/>
              <a:t>Culture:</a:t>
            </a:r>
            <a:r>
              <a:rPr lang="en-US" baseline="0" dirty="0"/>
              <a:t> Customs, arts, social institutions, achievements of a particular nation, people or other social group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D8760-7355-4F21-994E-66A18920B6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34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Approach</a:t>
            </a:r>
            <a:r>
              <a:rPr lang="en-US" baseline="0" dirty="0"/>
              <a:t> that we utilize to work with everybody to establish rapport..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D8760-7355-4F21-994E-66A18920B6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0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D8760-7355-4F21-994E-66A18920B6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21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D8760-7355-4F21-994E-66A18920B6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5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</a:t>
            </a:r>
            <a:r>
              <a:rPr lang="en-US" baseline="0" dirty="0"/>
              <a:t> it realistically possible to achieve cultural competence?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D8760-7355-4F21-994E-66A18920B6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49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Play first 45 seconds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D8760-7355-4F21-994E-66A18920B6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3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D8760-7355-4F21-994E-66A18920B6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40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178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8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39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8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006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8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61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1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1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C633830-2244-49AE-BC4A-47F415C177C6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31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82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633830-2244-49AE-BC4A-47F415C177C6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70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Mbu8bvKb_U" TargetMode="Externa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Cultural Competence Panel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Esmeralda Mandujano</a:t>
            </a:r>
          </a:p>
          <a:p>
            <a:r>
              <a:rPr lang="en-US" dirty="0"/>
              <a:t>National </a:t>
            </a:r>
            <a:r>
              <a:rPr lang="en-US" dirty="0" err="1"/>
              <a:t>AgrAbility</a:t>
            </a:r>
            <a:r>
              <a:rPr lang="en-US" dirty="0"/>
              <a:t> training workshop </a:t>
            </a:r>
          </a:p>
          <a:p>
            <a:r>
              <a:rPr lang="en-US" dirty="0"/>
              <a:t>March 27, 2019</a:t>
            </a:r>
          </a:p>
        </p:txBody>
      </p:sp>
    </p:spTree>
    <p:extLst>
      <p:ext uri="{BB962C8B-B14F-4D97-AF65-F5344CB8AC3E}">
        <p14:creationId xmlns:p14="http://schemas.microsoft.com/office/powerpoint/2010/main" val="205767476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Competence</a:t>
            </a:r>
          </a:p>
        </p:txBody>
      </p:sp>
      <p:pic>
        <p:nvPicPr>
          <p:cNvPr id="2050" name="Picture 2" descr="Image result for checked box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882" y="2201704"/>
            <a:ext cx="2539682" cy="253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cancel sig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5" y="1442720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2283" y="2497237"/>
            <a:ext cx="11104880" cy="255454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PRACTICE </a:t>
            </a:r>
          </a:p>
          <a:p>
            <a:pPr algn="ctr"/>
            <a:r>
              <a:rPr lang="en-US" sz="8000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Cultural Humility</a:t>
            </a:r>
          </a:p>
        </p:txBody>
      </p:sp>
    </p:spTree>
    <p:extLst>
      <p:ext uri="{BB962C8B-B14F-4D97-AF65-F5344CB8AC3E}">
        <p14:creationId xmlns:p14="http://schemas.microsoft.com/office/powerpoint/2010/main" val="17236451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335280"/>
            <a:ext cx="10058400" cy="1351280"/>
          </a:xfrm>
        </p:spPr>
        <p:txBody>
          <a:bodyPr>
            <a:normAutofit/>
          </a:bodyPr>
          <a:lstStyle/>
          <a:p>
            <a:r>
              <a:rPr lang="en-US" dirty="0"/>
              <a:t>Cultural Humility: </a:t>
            </a:r>
            <a:br>
              <a:rPr lang="en-US" dirty="0"/>
            </a:br>
            <a:r>
              <a:rPr lang="en-US" dirty="0"/>
              <a:t>People, Principles &amp; Practices</a:t>
            </a:r>
          </a:p>
        </p:txBody>
      </p:sp>
      <p:pic>
        <p:nvPicPr>
          <p:cNvPr id="4" name="_Mbu8bvKb_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40163" y="2571750"/>
            <a:ext cx="4572000" cy="2571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313680"/>
            <a:ext cx="1075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“One more framework, to contribute to what has got to be our ultimate goal…[which is] that there will be a sense of equity and equality and a </a:t>
            </a:r>
            <a:r>
              <a:rPr lang="en-US" b="1" dirty="0"/>
              <a:t>kind of respect that we are driving forward.</a:t>
            </a:r>
            <a:r>
              <a:rPr lang="en-US" dirty="0"/>
              <a:t>” (</a:t>
            </a:r>
            <a:r>
              <a:rPr lang="en-US" dirty="0" err="1"/>
              <a:t>Tervalon</a:t>
            </a:r>
            <a:r>
              <a:rPr lang="en-US" dirty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2160" y="2113280"/>
            <a:ext cx="10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LOVE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65360" y="4318446"/>
            <a:ext cx="196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“ESCUCHAR” LISTEN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80160" y="3168958"/>
            <a:ext cx="145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COMPASSION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77683" y="4462026"/>
            <a:ext cx="145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ESSENCE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021763" y="2173962"/>
            <a:ext cx="145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21763" y="3374489"/>
            <a:ext cx="145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RECEIVE</a:t>
            </a:r>
          </a:p>
        </p:txBody>
      </p:sp>
    </p:spTree>
    <p:extLst>
      <p:ext uri="{BB962C8B-B14F-4D97-AF65-F5344CB8AC3E}">
        <p14:creationId xmlns:p14="http://schemas.microsoft.com/office/powerpoint/2010/main" val="411936759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you heard....?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064" y="2494601"/>
            <a:ext cx="10058400" cy="2503844"/>
          </a:xfrm>
        </p:spPr>
        <p:txBody>
          <a:bodyPr>
            <a:normAutofit/>
          </a:bodyPr>
          <a:lstStyle/>
          <a:p>
            <a:pPr algn="ctr"/>
            <a:r>
              <a:rPr lang="en-US" sz="8000" dirty="0"/>
              <a:t>CULTURAL </a:t>
            </a:r>
          </a:p>
          <a:p>
            <a:pPr algn="ctr"/>
            <a:r>
              <a:rPr lang="en-US" sz="8000" dirty="0"/>
              <a:t>HUMILITY</a:t>
            </a:r>
          </a:p>
        </p:txBody>
      </p:sp>
    </p:spTree>
    <p:extLst>
      <p:ext uri="{BB962C8B-B14F-4D97-AF65-F5344CB8AC3E}">
        <p14:creationId xmlns:p14="http://schemas.microsoft.com/office/powerpoint/2010/main" val="187970698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51C93-AF8C-427C-941F-8CCBF61F8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168CD-F91F-4A92-8986-C77933BA4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412681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33680"/>
            <a:ext cx="10647680" cy="1490134"/>
          </a:xfrm>
        </p:spPr>
        <p:txBody>
          <a:bodyPr>
            <a:noAutofit/>
          </a:bodyPr>
          <a:lstStyle/>
          <a:p>
            <a:r>
              <a:rPr lang="en-US" sz="4000" b="1" dirty="0"/>
              <a:t>CULTURE: 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Recommendations for agency representative work with the public…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What do you define as culture 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What is important in your culture?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What are you noticing from others responses?</a:t>
            </a:r>
          </a:p>
        </p:txBody>
      </p:sp>
    </p:spTree>
    <p:extLst>
      <p:ext uri="{BB962C8B-B14F-4D97-AF65-F5344CB8AC3E}">
        <p14:creationId xmlns:p14="http://schemas.microsoft.com/office/powerpoint/2010/main" val="186380211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DIFFERENCES </a:t>
            </a:r>
          </a:p>
        </p:txBody>
      </p:sp>
      <p:pic>
        <p:nvPicPr>
          <p:cNvPr id="1026" name="Picture 2" descr="Image result for AGRABILITY 25 YEARS 25 STORIE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412" y="1842134"/>
            <a:ext cx="3360271" cy="4284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86391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Approaches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Cultural Competence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800" dirty="0"/>
              <a:t>Achievable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Cultural Humility (1998)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800" dirty="0"/>
              <a:t>Expansion of Cultural Competence 	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2311739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9233A-32ED-43D5-846B-8D7AE2D9D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690282"/>
            <a:ext cx="10058400" cy="5178812"/>
          </a:xfrm>
        </p:spPr>
        <p:txBody>
          <a:bodyPr>
            <a:noAutofit/>
          </a:bodyPr>
          <a:lstStyle/>
          <a:p>
            <a:r>
              <a:rPr lang="en-US" sz="2400" dirty="0"/>
              <a:t>“To be avoided, however, is the </a:t>
            </a:r>
            <a:r>
              <a:rPr lang="en-US" sz="2400" b="1" u="sng" dirty="0"/>
              <a:t>false sense of security </a:t>
            </a:r>
            <a:r>
              <a:rPr lang="en-US" sz="2400" dirty="0"/>
              <a:t>in one’s training evidenced by the following actual case: An African American nurse is caring for a </a:t>
            </a:r>
            <a:r>
              <a:rPr lang="en-US" sz="2400" b="1" u="sng" dirty="0"/>
              <a:t>middle-aged Latina woman…. after the patient had undergone surgery</a:t>
            </a:r>
            <a:r>
              <a:rPr lang="en-US" sz="2400" dirty="0"/>
              <a:t>. A Latino physician on a consult service approached the bedside and, noting the moaning patient, commented to the </a:t>
            </a:r>
            <a:r>
              <a:rPr lang="en-US" sz="2400" b="1" u="sng" dirty="0"/>
              <a:t>nurse that the patient appeared to be in a great deal of postoperative pain</a:t>
            </a:r>
            <a:r>
              <a:rPr lang="en-US" sz="2400" u="sng" dirty="0"/>
              <a:t>.</a:t>
            </a:r>
            <a:r>
              <a:rPr lang="en-US" sz="2400" dirty="0"/>
              <a:t> The nurse summarily dismissed his perception, informing him that </a:t>
            </a:r>
            <a:r>
              <a:rPr lang="en-US" sz="2400" b="1" u="sng" dirty="0"/>
              <a:t>she took a course in nursing school in cross-cultural medicine and “knew” that Hispanic patients over express “the pain they are feeling.</a:t>
            </a:r>
            <a:r>
              <a:rPr lang="en-US" sz="2400" b="1" dirty="0"/>
              <a:t>” </a:t>
            </a:r>
            <a:r>
              <a:rPr lang="en-US" sz="2400" dirty="0"/>
              <a:t>The Latino physician had a difficult time influencing the perspective of this nurse, who focused on her self-proclaimed cultural expertise.</a:t>
            </a:r>
          </a:p>
          <a:p>
            <a:r>
              <a:rPr lang="en-US" sz="2400" dirty="0"/>
              <a:t>This nurse’s </a:t>
            </a:r>
            <a:r>
              <a:rPr lang="en-US" sz="2400" b="1" u="sng" dirty="0"/>
              <a:t>notion of her own expertise actually stereotyped the patient’s experience, ignored clues (the moaning) to the patient’s present reality</a:t>
            </a:r>
            <a:r>
              <a:rPr lang="en-US" sz="2400" dirty="0"/>
              <a:t>…”</a:t>
            </a:r>
          </a:p>
        </p:txBody>
      </p:sp>
    </p:spTree>
    <p:extLst>
      <p:ext uri="{BB962C8B-B14F-4D97-AF65-F5344CB8AC3E}">
        <p14:creationId xmlns:p14="http://schemas.microsoft.com/office/powerpoint/2010/main" val="132407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Approaches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Cultural Competence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800" dirty="0"/>
              <a:t>Nurse Story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Cultural Humility (1998)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800" dirty="0"/>
              <a:t>Expansion of Cultural Competence 	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0198516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Dimensions of Cultural Humility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Lifelong Learning &amp; Critical Self-Reflection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Recognize and Challenge Power Imbalances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000" dirty="0"/>
              <a:t>Institution Accountability </a:t>
            </a:r>
          </a:p>
        </p:txBody>
      </p:sp>
    </p:spTree>
    <p:extLst>
      <p:ext uri="{BB962C8B-B14F-4D97-AF65-F5344CB8AC3E}">
        <p14:creationId xmlns:p14="http://schemas.microsoft.com/office/powerpoint/2010/main" val="359041281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Lifelong Learning &amp; Critical Self 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All leads to lifelong learning and ongoing critical self-reflection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We hold ourselves accountable for constant learning and curiosity to understand those around 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Frees us from feeling that we have to be experts on others and their culture (competence?)</a:t>
            </a:r>
          </a:p>
        </p:txBody>
      </p:sp>
    </p:spTree>
    <p:extLst>
      <p:ext uri="{BB962C8B-B14F-4D97-AF65-F5344CB8AC3E}">
        <p14:creationId xmlns:p14="http://schemas.microsoft.com/office/powerpoint/2010/main" val="278478020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Recognize and Challenge Power Imbalances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Attempt to recognize when we are in a position of power and make attempts to neutralize this imbalance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Recognize by pointing out and advocate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/>
              <a:t>Example: </a:t>
            </a:r>
            <a:r>
              <a:rPr lang="en-US" sz="3000" dirty="0"/>
              <a:t>As a govt/agency employee (power position), point out your own limitations and how you can advocate for the farmworker</a:t>
            </a:r>
          </a:p>
        </p:txBody>
      </p:sp>
    </p:spTree>
    <p:extLst>
      <p:ext uri="{BB962C8B-B14F-4D97-AF65-F5344CB8AC3E}">
        <p14:creationId xmlns:p14="http://schemas.microsoft.com/office/powerpoint/2010/main" val="44276671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667</TotalTime>
  <Words>486</Words>
  <Application>Microsoft Office PowerPoint</Application>
  <PresentationFormat>Widescreen</PresentationFormat>
  <Paragraphs>62</Paragraphs>
  <Slides>13</Slides>
  <Notes>8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Aharoni</vt:lpstr>
      <vt:lpstr>Calibri</vt:lpstr>
      <vt:lpstr>Calibri Light</vt:lpstr>
      <vt:lpstr>Wingdings</vt:lpstr>
      <vt:lpstr>Retrospect</vt:lpstr>
      <vt:lpstr>Cultural Competence Panel </vt:lpstr>
      <vt:lpstr>CULTURE: What is it?</vt:lpstr>
      <vt:lpstr>DIFFERENCES </vt:lpstr>
      <vt:lpstr>Approaches  </vt:lpstr>
      <vt:lpstr>PowerPoint Presentation</vt:lpstr>
      <vt:lpstr>Approaches  </vt:lpstr>
      <vt:lpstr>Three Dimensions of Cultural Humility</vt:lpstr>
      <vt:lpstr>Lifelong Learning &amp; Critical Self Reflection</vt:lpstr>
      <vt:lpstr>Recognize and Challenge Power Imbalances</vt:lpstr>
      <vt:lpstr>Cultural Competence</vt:lpstr>
      <vt:lpstr>Cultural Humility:  People, Principles &amp; Practices</vt:lpstr>
      <vt:lpstr>Have you heard....?</vt:lpstr>
      <vt:lpstr>PowerPoint Presentation</vt:lpstr>
    </vt:vector>
  </TitlesOfParts>
  <Company>UC Davis, College of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Humility:  A Step Beyond Cultural Competence</dc:title>
  <dc:creator>Esmeralda Mandujano</dc:creator>
  <cp:lastModifiedBy>California AgrAbility</cp:lastModifiedBy>
  <cp:revision>24</cp:revision>
  <dcterms:created xsi:type="dcterms:W3CDTF">2019-02-26T20:51:42Z</dcterms:created>
  <dcterms:modified xsi:type="dcterms:W3CDTF">2019-03-27T05:12:31Z</dcterms:modified>
</cp:coreProperties>
</file>