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metadata/thumbnail" Target="docProps/thumbnail0.jpeg"/><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8" r:id="rId1"/>
  </p:sldMasterIdLst>
  <p:notesMasterIdLst>
    <p:notesMasterId r:id="rId37"/>
  </p:notesMasterIdLst>
  <p:handoutMasterIdLst>
    <p:handoutMasterId r:id="rId38"/>
  </p:handoutMasterIdLst>
  <p:sldIdLst>
    <p:sldId id="453" r:id="rId2"/>
    <p:sldId id="509" r:id="rId3"/>
    <p:sldId id="510" r:id="rId4"/>
    <p:sldId id="542" r:id="rId5"/>
    <p:sldId id="543" r:id="rId6"/>
    <p:sldId id="464" r:id="rId7"/>
    <p:sldId id="516" r:id="rId8"/>
    <p:sldId id="517" r:id="rId9"/>
    <p:sldId id="531" r:id="rId10"/>
    <p:sldId id="499" r:id="rId11"/>
    <p:sldId id="519" r:id="rId12"/>
    <p:sldId id="515" r:id="rId13"/>
    <p:sldId id="532" r:id="rId14"/>
    <p:sldId id="544" r:id="rId15"/>
    <p:sldId id="521" r:id="rId16"/>
    <p:sldId id="525" r:id="rId17"/>
    <p:sldId id="522" r:id="rId18"/>
    <p:sldId id="533" r:id="rId19"/>
    <p:sldId id="534" r:id="rId20"/>
    <p:sldId id="541" r:id="rId21"/>
    <p:sldId id="539" r:id="rId22"/>
    <p:sldId id="540" r:id="rId23"/>
    <p:sldId id="535" r:id="rId24"/>
    <p:sldId id="511" r:id="rId25"/>
    <p:sldId id="512" r:id="rId26"/>
    <p:sldId id="513" r:id="rId27"/>
    <p:sldId id="514" r:id="rId28"/>
    <p:sldId id="524" r:id="rId29"/>
    <p:sldId id="528" r:id="rId30"/>
    <p:sldId id="526" r:id="rId31"/>
    <p:sldId id="527" r:id="rId32"/>
    <p:sldId id="523" r:id="rId33"/>
    <p:sldId id="529" r:id="rId34"/>
    <p:sldId id="530" r:id="rId35"/>
    <p:sldId id="51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a:srgbClr val="376092"/>
    <a:srgbClr val="7F7F7F"/>
    <a:srgbClr val="825809"/>
    <a:srgbClr val="FFFFFF"/>
    <a:srgbClr val="4D822A"/>
    <a:srgbClr val="ABB1B0"/>
    <a:srgbClr val="ACACB0"/>
    <a:srgbClr val="A8A9B4"/>
    <a:srgbClr val="87F1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2636" autoAdjust="0"/>
  </p:normalViewPr>
  <p:slideViewPr>
    <p:cSldViewPr snapToGrid="0">
      <p:cViewPr varScale="1">
        <p:scale>
          <a:sx n="64" d="100"/>
          <a:sy n="64" d="100"/>
        </p:scale>
        <p:origin x="1336"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42" d="100"/>
          <a:sy n="42" d="100"/>
        </p:scale>
        <p:origin x="2328"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Rates of suicide per 100,000 population, by Occupation Classification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Sheet1!$C$43</c:f>
              <c:strCache>
                <c:ptCount val="1"/>
                <c:pt idx="0">
                  <c:v>Overall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Sheet1!$B$44:$B$49</c:f>
              <c:strCache>
                <c:ptCount val="6"/>
                <c:pt idx="0">
                  <c:v>Farming, fishing, and forestry</c:v>
                </c:pt>
                <c:pt idx="1">
                  <c:v>Construction and extraction</c:v>
                </c:pt>
                <c:pt idx="2">
                  <c:v>Architecture and engineering</c:v>
                </c:pt>
                <c:pt idx="3">
                  <c:v>Computer and mathematical</c:v>
                </c:pt>
                <c:pt idx="4">
                  <c:v>Healthcare practitioners and technical</c:v>
                </c:pt>
                <c:pt idx="5">
                  <c:v>Business and financial operations</c:v>
                </c:pt>
              </c:strCache>
            </c:strRef>
          </c:cat>
          <c:val>
            <c:numRef>
              <c:f>Sheet1!$C$44:$C$49</c:f>
              <c:numCache>
                <c:formatCode>General</c:formatCode>
                <c:ptCount val="6"/>
                <c:pt idx="0">
                  <c:v>84.5</c:v>
                </c:pt>
                <c:pt idx="1">
                  <c:v>53.3</c:v>
                </c:pt>
                <c:pt idx="2">
                  <c:v>32.200000000000003</c:v>
                </c:pt>
                <c:pt idx="3">
                  <c:v>23.3</c:v>
                </c:pt>
                <c:pt idx="4">
                  <c:v>17.399999999999999</c:v>
                </c:pt>
                <c:pt idx="5">
                  <c:v>15.9</c:v>
                </c:pt>
              </c:numCache>
            </c:numRef>
          </c:val>
          <c:extLst>
            <c:ext xmlns:c16="http://schemas.microsoft.com/office/drawing/2014/chart" uri="{C3380CC4-5D6E-409C-BE32-E72D297353CC}">
              <c16:uniqueId val="{00000000-B18A-401F-AFE3-9246F9633280}"/>
            </c:ext>
          </c:extLst>
        </c:ser>
        <c:dLbls>
          <c:dLblPos val="outEnd"/>
          <c:showLegendKey val="0"/>
          <c:showVal val="1"/>
          <c:showCatName val="0"/>
          <c:showSerName val="0"/>
          <c:showPercent val="0"/>
          <c:showBubbleSize val="0"/>
        </c:dLbls>
        <c:gapWidth val="219"/>
        <c:overlap val="-27"/>
        <c:axId val="348882904"/>
        <c:axId val="485681664"/>
      </c:barChart>
      <c:catAx>
        <c:axId val="348882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Occupation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5681664"/>
        <c:crosses val="autoZero"/>
        <c:auto val="1"/>
        <c:lblAlgn val="ctr"/>
        <c:lblOffset val="100"/>
        <c:noMultiLvlLbl val="0"/>
      </c:catAx>
      <c:valAx>
        <c:axId val="485681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suicide</a:t>
                </a:r>
                <a:r>
                  <a:rPr lang="en-US" baseline="0"/>
                  <a:t> rate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88829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02-15T16:25:07.695" idx="19">
    <p:pos x="10" y="10"/>
    <p:text>make into 2 slides or decrease font</p:text>
    <p:extLst>
      <p:ext uri="{C676402C-5697-4E1C-873F-D02D1690AC5C}">
        <p15:threadingInfo xmlns:p15="http://schemas.microsoft.com/office/powerpoint/2012/main" timeZoneBias="360"/>
      </p:ext>
    </p:extLst>
  </p:cm>
  <p:cm authorId="2" dt="2019-02-15T16:41:26.686" idx="20">
    <p:pos x="106" y="106"/>
    <p:text>bullet the conditions</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2-15T16:46:55.391" idx="30">
    <p:pos x="10" y="10"/>
    <p:text>compare and contrast to farmers</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2-15T16:41:55.981" idx="24">
    <p:pos x="10" y="10"/>
    <p:text>definitions would be helpful</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02-15T16:44:16.077" idx="25">
    <p:pos x="10" y="10"/>
    <p:text>what coverage do they have as Vetreans for mental health services?</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9-02-15T16:43:01.808" idx="26">
    <p:pos x="10" y="10"/>
    <p:text>there are rural VA clinics and a rural VA department-explain that and what veterans chocie is</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9-02-15T16:44:52.526" idx="27">
    <p:pos x="10" y="10"/>
    <p:text>are there any payment models that are "solutions" to the payment issue</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9-02-15T16:47:48.066" idx="32">
    <p:pos x="10" y="10"/>
    <p:text>agrisafe's training library and fact sheets can be a resource</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latin typeface="Arial" pitchFamily="34" charset="0"/>
                <a:cs typeface="Arial" pitchFamily="34" charset="0"/>
              </a:rPr>
              <a:t>© Duarte Design, Inc. 2009</a:t>
            </a:r>
            <a:endParaRPr lang="en-US" sz="10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7EAF2-1DE3-4AC2-BC82-3EF63BED91BD}" type="slidenum">
              <a:rPr lang="en-US" smtClean="0"/>
              <a:t>‹#›</a:t>
            </a:fld>
            <a:endParaRPr lang="en-US"/>
          </a:p>
        </p:txBody>
      </p:sp>
    </p:spTree>
    <p:extLst>
      <p:ext uri="{BB962C8B-B14F-4D97-AF65-F5344CB8AC3E}">
        <p14:creationId xmlns:p14="http://schemas.microsoft.com/office/powerpoint/2010/main" val="270739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A8ED9-A90F-43A0-A471-4F79F54F87D6}" type="slidenum">
              <a:rPr lang="en-US" smtClean="0"/>
              <a:t>‹#›</a:t>
            </a:fld>
            <a:endParaRPr lang="en-US"/>
          </a:p>
        </p:txBody>
      </p:sp>
      <p:sp>
        <p:nvSpPr>
          <p:cNvPr id="9" name="Footer Placeholder 8"/>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solidFill>
                  <a:prstClr val="black"/>
                </a:solidFill>
                <a:latin typeface="Arial" pitchFamily="34" charset="0"/>
                <a:cs typeface="Arial" pitchFamily="34" charset="0"/>
              </a:rPr>
              <a:t>© Duarte Design, Inc. 2009</a:t>
            </a:r>
            <a:endParaRPr lang="en-US"/>
          </a:p>
        </p:txBody>
      </p:sp>
    </p:spTree>
    <p:extLst>
      <p:ext uri="{BB962C8B-B14F-4D97-AF65-F5344CB8AC3E}">
        <p14:creationId xmlns:p14="http://schemas.microsoft.com/office/powerpoint/2010/main" val="248409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uralhealth.va.gov/aboutus/gsod.as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ao.gov/"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samhsa.gov/veterans-military-families" TargetMode="External"/><Relationship Id="rId4" Type="http://schemas.openxmlformats.org/officeDocument/2006/relationships/hyperlink" Target="https://www.va.gov/"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ata.hrsa.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84673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buFont typeface="Wingdings" charset="2"/>
              <a:buChar char="u"/>
            </a:pPr>
            <a:r>
              <a:rPr lang="en-US" dirty="0" smtClean="0">
                <a:solidFill>
                  <a:schemeClr val="tx1"/>
                </a:solidFill>
              </a:rPr>
              <a:t>The health issues faced by rural veterans are often different from those of the general rural population due to disabilities and adverse health effects caused by their period of service. </a:t>
            </a:r>
          </a:p>
          <a:p>
            <a:pPr>
              <a:spcBef>
                <a:spcPts val="500"/>
              </a:spcBef>
              <a:buFont typeface="Wingdings" charset="2"/>
              <a:buChar char="u"/>
            </a:pPr>
            <a:r>
              <a:rPr lang="en-US" dirty="0" smtClean="0">
                <a:solidFill>
                  <a:schemeClr val="tx1"/>
                </a:solidFill>
              </a:rPr>
              <a:t>According to the VHA Office of Rural Health, the most common diagnoses for rural Veterans in outpatient settings include high blood pressure, type 2 diabetes, acid reflux, post-traumatic stress disorder (PTSD), depressive disorder, as well as one or more service-connected disabilities.</a:t>
            </a:r>
          </a:p>
          <a:p>
            <a:pPr>
              <a:spcBef>
                <a:spcPts val="500"/>
              </a:spcBef>
              <a:buFont typeface="Wingdings" charset="2"/>
              <a:buChar char="u"/>
            </a:pPr>
            <a:r>
              <a:rPr lang="en-US" dirty="0" smtClean="0">
                <a:solidFill>
                  <a:schemeClr val="tx1"/>
                </a:solidFill>
              </a:rPr>
              <a:t>Service-related and other health issues experienced by rural veterans can be worsened by the lack of specialty care available in rural areas, as well as other factors such as homelessness, poverty and substance abuse.</a:t>
            </a:r>
          </a:p>
          <a:p>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13</a:t>
            </a:fld>
            <a:endParaRPr lang="en-US"/>
          </a:p>
        </p:txBody>
      </p:sp>
    </p:spTree>
    <p:extLst>
      <p:ext uri="{BB962C8B-B14F-4D97-AF65-F5344CB8AC3E}">
        <p14:creationId xmlns:p14="http://schemas.microsoft.com/office/powerpoint/2010/main" val="1726605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Rural Veterans Health Care Atlas, produced by the Office of Rural Health’s </a:t>
            </a:r>
            <a:r>
              <a:rPr lang="en-US" sz="1200" b="0" i="0" u="none" strike="noStrike" kern="1200" dirty="0" err="1" smtClean="0">
                <a:solidFill>
                  <a:schemeClr val="tx1"/>
                </a:solidFill>
                <a:effectLst/>
                <a:latin typeface="+mn-lt"/>
                <a:ea typeface="+mn-ea"/>
                <a:cs typeface="+mn-cs"/>
                <a:hlinkClick r:id="rId3" tooltip="GeoSpatial Outcomes Division"/>
              </a:rPr>
              <a:t>GeoSpatial</a:t>
            </a:r>
            <a:r>
              <a:rPr lang="en-US" sz="1200" b="0" i="0" u="none" strike="noStrike" kern="1200" dirty="0" smtClean="0">
                <a:solidFill>
                  <a:schemeClr val="tx1"/>
                </a:solidFill>
                <a:effectLst/>
                <a:latin typeface="+mn-lt"/>
                <a:ea typeface="+mn-ea"/>
                <a:cs typeface="+mn-cs"/>
                <a:hlinkClick r:id="rId3" tooltip="GeoSpatial Outcomes Division"/>
              </a:rPr>
              <a:t> Outcomes Division</a:t>
            </a:r>
            <a:r>
              <a:rPr lang="en-US" sz="1200" b="0" i="0" kern="1200" dirty="0" smtClean="0">
                <a:solidFill>
                  <a:schemeClr val="tx1"/>
                </a:solidFill>
                <a:effectLst/>
                <a:latin typeface="+mn-lt"/>
                <a:ea typeface="+mn-ea"/>
                <a:cs typeface="+mn-cs"/>
              </a:rPr>
              <a:t>, is a comprehensive resource for rural and Veteran stakeholders (including, but not limited to, researchers, planners, policy decision makers, as well as clinicians and patient care teams) to enhance health care delivery to rural Veterans, enrollees and patients.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14</a:t>
            </a:fld>
            <a:endParaRPr lang="en-US"/>
          </a:p>
        </p:txBody>
      </p:sp>
    </p:spTree>
    <p:extLst>
      <p:ext uri="{BB962C8B-B14F-4D97-AF65-F5344CB8AC3E}">
        <p14:creationId xmlns:p14="http://schemas.microsoft.com/office/powerpoint/2010/main" val="150262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Mental Health in Veterans </a:t>
            </a:r>
          </a:p>
          <a:p>
            <a:r>
              <a:rPr lang="en-US" sz="1200" b="0" i="0" kern="1200" dirty="0" smtClean="0">
                <a:solidFill>
                  <a:schemeClr val="tx1"/>
                </a:solidFill>
                <a:effectLst/>
                <a:latin typeface="+mn-lt"/>
                <a:ea typeface="+mn-ea"/>
                <a:cs typeface="+mn-cs"/>
              </a:rPr>
              <a:t>20 percent of the vets who served in either Iraq or Afghanistan suffer from either </a:t>
            </a:r>
          </a:p>
          <a:p>
            <a:r>
              <a:rPr lang="en-US" sz="1200" b="0" i="0" kern="1200" dirty="0" smtClean="0">
                <a:solidFill>
                  <a:schemeClr val="tx1"/>
                </a:solidFill>
                <a:effectLst/>
                <a:latin typeface="+mn-lt"/>
                <a:ea typeface="+mn-ea"/>
                <a:cs typeface="+mn-cs"/>
              </a:rPr>
              <a:t>major depression  </a:t>
            </a:r>
          </a:p>
          <a:p>
            <a:r>
              <a:rPr lang="en-US" sz="1200" b="0" i="0" kern="1200" dirty="0" smtClean="0">
                <a:solidFill>
                  <a:schemeClr val="tx1"/>
                </a:solidFill>
                <a:effectLst/>
                <a:latin typeface="+mn-lt"/>
                <a:ea typeface="+mn-ea"/>
                <a:cs typeface="+mn-cs"/>
              </a:rPr>
              <a:t>post-traumatic stress disorder.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19.5 percent of vets in these two categories have experienced a </a:t>
            </a:r>
          </a:p>
          <a:p>
            <a:r>
              <a:rPr lang="en-US" sz="1200" b="0" i="0" kern="1200" dirty="0" smtClean="0">
                <a:solidFill>
                  <a:schemeClr val="tx1"/>
                </a:solidFill>
                <a:effectLst/>
                <a:latin typeface="+mn-lt"/>
                <a:ea typeface="+mn-ea"/>
                <a:cs typeface="+mn-cs"/>
              </a:rPr>
              <a:t>traumatic brain injury.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These three service-related disorders alone have an enormous impact on the demand for veteran mental health treatment.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According to the </a:t>
            </a:r>
            <a:r>
              <a:rPr lang="en-US" sz="1200" b="0" i="0" u="none" strike="noStrike" kern="1200" dirty="0" smtClean="0">
                <a:solidFill>
                  <a:schemeClr val="tx1"/>
                </a:solidFill>
                <a:effectLst/>
                <a:latin typeface="+mn-lt"/>
                <a:ea typeface="+mn-ea"/>
                <a:cs typeface="+mn-cs"/>
                <a:hlinkClick r:id="rId3"/>
              </a:rPr>
              <a:t>U.S. Government Accountability Office</a:t>
            </a:r>
            <a:r>
              <a:rPr lang="en-US" sz="1200" b="0" i="0" kern="1200" dirty="0" smtClean="0">
                <a:solidFill>
                  <a:schemeClr val="tx1"/>
                </a:solidFill>
                <a:effectLst/>
                <a:latin typeface="+mn-lt"/>
                <a:ea typeface="+mn-ea"/>
                <a:cs typeface="+mn-cs"/>
              </a:rPr>
              <a:t>, 2.1 million veterans received mental health treatment from the </a:t>
            </a:r>
            <a:r>
              <a:rPr lang="en-US" sz="1200" b="0" i="0" u="none" strike="noStrike" kern="1200" dirty="0" smtClean="0">
                <a:solidFill>
                  <a:schemeClr val="tx1"/>
                </a:solidFill>
                <a:effectLst/>
                <a:latin typeface="+mn-lt"/>
                <a:ea typeface="+mn-ea"/>
                <a:cs typeface="+mn-cs"/>
                <a:hlinkClick r:id="rId4"/>
              </a:rPr>
              <a:t>U.S. Department of Veterans Affairs</a:t>
            </a:r>
            <a:r>
              <a:rPr lang="en-US" sz="1200" b="0" i="0" kern="1200" dirty="0" smtClean="0">
                <a:solidFill>
                  <a:schemeClr val="tx1"/>
                </a:solidFill>
                <a:effectLst/>
                <a:latin typeface="+mn-lt"/>
                <a:ea typeface="+mn-ea"/>
                <a:cs typeface="+mn-cs"/>
              </a:rPr>
              <a:t> in the five year period from 2006 through 2010. A study by the </a:t>
            </a:r>
            <a:r>
              <a:rPr lang="en-US" sz="1200" b="0" i="0" u="none" strike="noStrike" kern="1200" dirty="0" smtClean="0">
                <a:solidFill>
                  <a:schemeClr val="tx1"/>
                </a:solidFill>
                <a:effectLst/>
                <a:latin typeface="+mn-lt"/>
                <a:ea typeface="+mn-ea"/>
                <a:cs typeface="+mn-cs"/>
                <a:hlinkClick r:id="rId5"/>
              </a:rPr>
              <a:t>Substance Abuse and Mental Health Services Administration</a:t>
            </a:r>
            <a:r>
              <a:rPr lang="en-US" sz="1200" b="0" i="0" kern="1200" dirty="0" smtClean="0">
                <a:solidFill>
                  <a:schemeClr val="tx1"/>
                </a:solidFill>
                <a:effectLst/>
                <a:latin typeface="+mn-lt"/>
                <a:ea typeface="+mn-ea"/>
                <a:cs typeface="+mn-cs"/>
              </a:rPr>
              <a:t> revealed that only 50 percent of returning vets who need veteran mental health treatment will receive these services.</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18</a:t>
            </a:fld>
            <a:endParaRPr lang="en-US"/>
          </a:p>
        </p:txBody>
      </p:sp>
    </p:spTree>
    <p:extLst>
      <p:ext uri="{BB962C8B-B14F-4D97-AF65-F5344CB8AC3E}">
        <p14:creationId xmlns:p14="http://schemas.microsoft.com/office/powerpoint/2010/main" val="380893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People with PTSD have intense, disturbing thoughts and feelings related to their experience that last long after the traumatic event has ended. They may relive the event through flashbacks or nightmares; they may feel sadness, fear or anger; and they may feel detached or estranged from other people. People with PTSD may avoid situations or people that remind them of the traumatic event, and they may have strong negative reactions to something as ordinary as a loud noise or an accidental touch.</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19</a:t>
            </a:fld>
            <a:endParaRPr lang="en-US"/>
          </a:p>
        </p:txBody>
      </p:sp>
    </p:spTree>
    <p:extLst>
      <p:ext uri="{BB962C8B-B14F-4D97-AF65-F5344CB8AC3E}">
        <p14:creationId xmlns:p14="http://schemas.microsoft.com/office/powerpoint/2010/main" val="205072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Map showing county-level data on Mental Health Professional Shortage Areas (HPSAs), indicating counties that are entirely in a HPSA, partially in a HPSA, or not in a HPSA.</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Source: </a:t>
            </a:r>
            <a:r>
              <a:rPr lang="en-US" sz="1200" b="0" i="0" u="sng" kern="1200" dirty="0" smtClean="0">
                <a:solidFill>
                  <a:schemeClr val="tx1"/>
                </a:solidFill>
                <a:effectLst/>
                <a:latin typeface="+mn-lt"/>
                <a:ea typeface="+mn-ea"/>
                <a:cs typeface="+mn-cs"/>
                <a:hlinkClick r:id="rId3"/>
              </a:rPr>
              <a:t>data.HRSA.gov, 2017</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21</a:t>
            </a:fld>
            <a:endParaRPr lang="en-US"/>
          </a:p>
        </p:txBody>
      </p:sp>
    </p:spTree>
    <p:extLst>
      <p:ext uri="{BB962C8B-B14F-4D97-AF65-F5344CB8AC3E}">
        <p14:creationId xmlns:p14="http://schemas.microsoft.com/office/powerpoint/2010/main" val="2268896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Rates were </a:t>
            </a:r>
            <a:r>
              <a:rPr lang="en-US" sz="1200" b="0" i="0" u="none" strike="noStrike" kern="1200" dirty="0">
                <a:solidFill>
                  <a:schemeClr val="tx1"/>
                </a:solidFill>
                <a:effectLst/>
                <a:latin typeface="+mn-lt"/>
                <a:ea typeface="+mn-ea"/>
                <a:cs typeface="+mn-cs"/>
              </a:rPr>
              <a:t>calculated using data from the U.S. Census Current Population Survey March supplement</a:t>
            </a:r>
            <a:r>
              <a:rPr lang="en-US" sz="1200" b="0" i="0" u="none" strike="noStrike" kern="1200" dirty="0" smtClean="0">
                <a:solidFill>
                  <a:schemeClr val="tx1"/>
                </a:solidFill>
                <a:effectLst/>
                <a:latin typeface="+mn-lt"/>
                <a:ea typeface="+mn-ea"/>
                <a:cs typeface="+mn-cs"/>
              </a:rPr>
              <a:t>.</a:t>
            </a:r>
          </a:p>
          <a:p>
            <a:endParaRPr lang="en-US" sz="1200" b="0" i="0" u="none" strike="noStrike" kern="1200" dirty="0" smtClean="0">
              <a:solidFill>
                <a:schemeClr val="tx1"/>
              </a:solidFill>
              <a:effectLst/>
              <a:latin typeface="+mn-lt"/>
              <a:ea typeface="+mn-ea"/>
              <a:cs typeface="+mn-cs"/>
            </a:endParaRPr>
          </a:p>
          <a:p>
            <a:pPr marL="257175" marR="0" lvl="0" indent="-257175" algn="just" defTabSz="342900" rtl="0" eaLnBrk="1" fontAlgn="auto" latinLnBrk="0" hangingPunct="1">
              <a:lnSpc>
                <a:spcPct val="100000"/>
              </a:lnSpc>
              <a:spcBef>
                <a:spcPts val="750"/>
              </a:spcBef>
              <a:spcAft>
                <a:spcPts val="0"/>
              </a:spcAft>
              <a:buClr>
                <a:srgbClr val="B31166"/>
              </a:buClr>
              <a:buSzPct val="80000"/>
              <a:buFont typeface="Wingdings 3" charset="2"/>
              <a:buChar char=""/>
              <a:tabLst/>
              <a:defRPr/>
            </a:pPr>
            <a:r>
              <a:rPr kumimoji="0" lang="en-US" altLang="zh-CN" sz="2700" b="0" i="0" u="none" strike="noStrike" kern="1200" cap="none" spc="0" normalizeH="0" baseline="0" noProof="0" dirty="0" smtClean="0">
                <a:ln>
                  <a:noFill/>
                </a:ln>
                <a:solidFill>
                  <a:prstClr val="black">
                    <a:lumMod val="75000"/>
                    <a:lumOff val="25000"/>
                  </a:prstClr>
                </a:solidFill>
                <a:effectLst/>
                <a:uLnTx/>
                <a:uFillTx/>
                <a:latin typeface="Century Gothic"/>
                <a:ea typeface="宋体" panose="02010600030101010101" pitchFamily="2" charset="-122"/>
                <a:cs typeface="+mn-cs"/>
              </a:rPr>
              <a:t> </a:t>
            </a:r>
            <a:r>
              <a:rPr kumimoji="0" lang="en-US" altLang="zh-CN" sz="20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rPr>
              <a:t>According to Centers of Disease Control and Prevention, farmers are in the occupational group with the highest overall rate of suicide at 84.5 per 100,000.</a:t>
            </a:r>
          </a:p>
          <a:p>
            <a:pPr marL="257175" marR="0" lvl="0" indent="-257175" algn="just" defTabSz="342900" rtl="0" eaLnBrk="1" fontAlgn="auto" latinLnBrk="0" hangingPunct="1">
              <a:lnSpc>
                <a:spcPct val="100000"/>
              </a:lnSpc>
              <a:spcBef>
                <a:spcPts val="750"/>
              </a:spcBef>
              <a:spcAft>
                <a:spcPts val="0"/>
              </a:spcAft>
              <a:buClr>
                <a:srgbClr val="B31166"/>
              </a:buClr>
              <a:buSzPct val="80000"/>
              <a:buFont typeface="Wingdings 3" charset="2"/>
              <a:buChar char=""/>
              <a:tabLst/>
              <a:defRPr/>
            </a:pPr>
            <a:endParaRPr kumimoji="0" lang="en-US" altLang="zh-CN" sz="20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257175" marR="0" lvl="0" indent="-257175" algn="just" defTabSz="342900" rtl="0" eaLnBrk="1" fontAlgn="auto" latinLnBrk="0" hangingPunct="1">
              <a:lnSpc>
                <a:spcPct val="100000"/>
              </a:lnSpc>
              <a:spcBef>
                <a:spcPts val="750"/>
              </a:spcBef>
              <a:spcAft>
                <a:spcPts val="0"/>
              </a:spcAft>
              <a:buClr>
                <a:srgbClr val="B31166"/>
              </a:buClr>
              <a:buSzPct val="80000"/>
              <a:buFont typeface="Wingdings 3" charset="2"/>
              <a:buChar char=""/>
              <a:tabLst/>
              <a:defRPr/>
            </a:pPr>
            <a:r>
              <a:rPr kumimoji="0" lang="en-US" altLang="zh-CN" sz="20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rPr>
              <a:t>The Canadian Agricultural Safety Association National Stress Survey reported that 4 in 10 farmers believed they could effectively self-manage stress and mental health issues, and less than half of the participants were aware of professional resources available to them for coping with stress.</a:t>
            </a:r>
            <a:endParaRPr kumimoji="0" lang="zh-CN" altLang="en-US" sz="20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0CC025B-E474-44CC-89A3-165E2C9E355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815121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Join instructions
https://www.polleverywhere.com/join_instructions</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4</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37961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V eteran Farmers Think Tank
https://www.polleverywhere.com/surveys/Vkdyr30G3R2tKIJ08wsjJ</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5</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7129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of American Flag</a:t>
            </a:r>
            <a:r>
              <a:rPr lang="en-US" baseline="0" dirty="0" smtClean="0"/>
              <a:t> and Message saying Thank You Veterans.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6</a:t>
            </a:fld>
            <a:endParaRPr lang="en-US"/>
          </a:p>
        </p:txBody>
      </p:sp>
    </p:spTree>
    <p:extLst>
      <p:ext uri="{BB962C8B-B14F-4D97-AF65-F5344CB8AC3E}">
        <p14:creationId xmlns:p14="http://schemas.microsoft.com/office/powerpoint/2010/main" val="423735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Characteristics </a:t>
            </a:r>
          </a:p>
          <a:p>
            <a:r>
              <a:rPr lang="en-US" baseline="0" dirty="0" smtClean="0"/>
              <a:t>Rural areas encompass all population, housing, and territory not included within an urban area (generally, rural places are characterized as low density, sparse population, not built up, and usually are relatively distant from urban areas)</a:t>
            </a:r>
          </a:p>
          <a:p>
            <a:endParaRPr lang="en-US" dirty="0" smtClean="0"/>
          </a:p>
          <a:p>
            <a:r>
              <a:rPr lang="en-US" dirty="0" smtClean="0"/>
              <a:t>Differences</a:t>
            </a:r>
            <a:r>
              <a:rPr lang="en-US" baseline="0" dirty="0" smtClean="0"/>
              <a:t> (Urban vs Rural)</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solidFill>
                <a:effectLst/>
                <a:uLnTx/>
                <a:uFillTx/>
                <a:latin typeface="+mn-lt"/>
                <a:ea typeface="+mn-ea"/>
                <a:cs typeface="+mn-cs"/>
              </a:rPr>
              <a:t>Individuals living in rural areas typically differ from their urban counterparts in terms of social ties, demographic characteristics, culture, and access to institutional care and support. Veterans also differ from non-veterans in a variety of aspects.</a:t>
            </a:r>
          </a:p>
          <a:p>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8</a:t>
            </a:fld>
            <a:endParaRPr lang="en-US"/>
          </a:p>
        </p:txBody>
      </p:sp>
    </p:spTree>
    <p:extLst>
      <p:ext uri="{BB962C8B-B14F-4D97-AF65-F5344CB8AC3E}">
        <p14:creationId xmlns:p14="http://schemas.microsoft.com/office/powerpoint/2010/main" val="97965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Characteristics </a:t>
            </a:r>
          </a:p>
          <a:p>
            <a:r>
              <a:rPr lang="en-US" baseline="0" dirty="0" smtClean="0"/>
              <a:t>Rural areas encompass all population, housing, and territory not included within an urban area (generally, rural places are characterized as low density, sparse population, not built up, and usually are relatively distant from urban areas)</a:t>
            </a:r>
          </a:p>
          <a:p>
            <a:endParaRPr lang="en-US" dirty="0" smtClean="0"/>
          </a:p>
          <a:p>
            <a:r>
              <a:rPr lang="en-US" dirty="0" smtClean="0"/>
              <a:t>Differences</a:t>
            </a:r>
            <a:r>
              <a:rPr lang="en-US" baseline="0" dirty="0" smtClean="0"/>
              <a:t> (Urban vs Rural)</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solidFill>
                <a:effectLst/>
                <a:uLnTx/>
                <a:uFillTx/>
                <a:latin typeface="+mn-lt"/>
                <a:ea typeface="+mn-ea"/>
                <a:cs typeface="+mn-cs"/>
              </a:rPr>
              <a:t>Individuals living in rural areas typically differ from their urban counterparts in terms of social ties, demographic characteristics, culture, and access to institutional care and support. Veterans also differ from non-veterans in a variety of aspects.</a:t>
            </a:r>
          </a:p>
          <a:p>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9</a:t>
            </a:fld>
            <a:endParaRPr lang="en-US"/>
          </a:p>
        </p:txBody>
      </p:sp>
    </p:spTree>
    <p:extLst>
      <p:ext uri="{BB962C8B-B14F-4D97-AF65-F5344CB8AC3E}">
        <p14:creationId xmlns:p14="http://schemas.microsoft.com/office/powerpoint/2010/main" val="116582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a:t>
            </a:r>
            <a:r>
              <a:rPr lang="en-US" baseline="0" dirty="0" smtClean="0"/>
              <a:t> 25% of veterans live in rural areas equating to approximately 5 million from the US Census Bureau.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B1A8ED9-A90F-43A0-A471-4F79F54F87D6}" type="slidenum">
              <a:rPr lang="en-US" smtClean="0"/>
              <a:t>10</a:t>
            </a:fld>
            <a:endParaRPr lang="en-US"/>
          </a:p>
        </p:txBody>
      </p:sp>
    </p:spTree>
    <p:extLst>
      <p:ext uri="{BB962C8B-B14F-4D97-AF65-F5344CB8AC3E}">
        <p14:creationId xmlns:p14="http://schemas.microsoft.com/office/powerpoint/2010/main" val="123005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11</a:t>
            </a:fld>
            <a:endParaRPr lang="en-US"/>
          </a:p>
        </p:txBody>
      </p:sp>
    </p:spTree>
    <p:extLst>
      <p:ext uri="{BB962C8B-B14F-4D97-AF65-F5344CB8AC3E}">
        <p14:creationId xmlns:p14="http://schemas.microsoft.com/office/powerpoint/2010/main" val="405678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Rural veterans on average, are older than veterans who live in urban areas. 56 % of rural Veterans enrolled in VA’s health care system are over the age of 65. </a:t>
            </a:r>
          </a:p>
          <a:p>
            <a:endParaRPr lang="en-US" dirty="0" smtClean="0"/>
          </a:p>
          <a:p>
            <a:r>
              <a:rPr lang="en-US" dirty="0" smtClean="0"/>
              <a:t>Rural veterans were older than veterans who lived in urban areas (see Figure 3). The median age of rural</a:t>
            </a:r>
          </a:p>
          <a:p>
            <a:r>
              <a:rPr lang="en-US" dirty="0" smtClean="0"/>
              <a:t>veterans was 65 years, compared with 63 years for urban veterans. This is not surprising given that</a:t>
            </a:r>
          </a:p>
          <a:p>
            <a:r>
              <a:rPr lang="en-US" dirty="0" smtClean="0"/>
              <a:t>rural residents are generally older than urban residents.</a:t>
            </a:r>
          </a:p>
          <a:p>
            <a:endParaRPr lang="en-US" dirty="0" smtClean="0"/>
          </a:p>
          <a:p>
            <a:r>
              <a:rPr lang="en-US" dirty="0" smtClean="0"/>
              <a:t>This older population is medically complex and more likely to be diagnosed with diabetes, obesity, high blood pressure and heart conditions. These conditions require more frequent, continuous and costly care</a:t>
            </a:r>
          </a:p>
          <a:p>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12</a:t>
            </a:fld>
            <a:endParaRPr lang="en-US"/>
          </a:p>
        </p:txBody>
      </p:sp>
    </p:spTree>
    <p:extLst>
      <p:ext uri="{BB962C8B-B14F-4D97-AF65-F5344CB8AC3E}">
        <p14:creationId xmlns:p14="http://schemas.microsoft.com/office/powerpoint/2010/main" val="2119505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2693C-57C3-4914-8E69-D777D6AA2CC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9C21E-1789-4DE4-A292-CBB5A0C2C9F9}"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2693C-57C3-4914-8E69-D777D6AA2CC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9C21E-1789-4DE4-A292-CBB5A0C2C9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DD2693C-57C3-4914-8E69-D777D6AA2CC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9C21E-1789-4DE4-A292-CBB5A0C2C9F9}"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DD2693C-57C3-4914-8E69-D777D6AA2CC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9C21E-1789-4DE4-A292-CBB5A0C2C9F9}"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DD2693C-57C3-4914-8E69-D777D6AA2CC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9C21E-1789-4DE4-A292-CBB5A0C2C9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70BA1CFD-BFF0-48BC-9BA5-4974D7A6AB15}"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DD2693C-57C3-4914-8E69-D777D6AA2CC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9C21E-1789-4DE4-A292-CBB5A0C2C9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DD2693C-57C3-4914-8E69-D777D6AA2CC8}"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59C21E-1789-4DE4-A292-CBB5A0C2C9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DD2693C-57C3-4914-8E69-D777D6AA2CC8}"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59C21E-1789-4DE4-A292-CBB5A0C2C9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2693C-57C3-4914-8E69-D777D6AA2CC8}"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59C21E-1789-4DE4-A292-CBB5A0C2C9F9}"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70BA1CFD-BFF0-48BC-9BA5-4974D7A6AB15}" type="datetimeFigureOut">
              <a:rPr lang="en-US" smtClean="0"/>
              <a:t>4/1/2019</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D12AA694-00EB-4F4B-AABB-6F50FB178914}"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v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nvf.org/veteran-mental-health-facts-statistics/" TargetMode="External"/><Relationship Id="rId5" Type="http://schemas.openxmlformats.org/officeDocument/2006/relationships/hyperlink" Target="https://www.apa.org/about/gr/issues/military/critical-need.aspx" TargetMode="External"/><Relationship Id="rId4" Type="http://schemas.openxmlformats.org/officeDocument/2006/relationships/hyperlink" Target="https://www.samhsa.gov/veterans-military-famili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psychiatry.org/patients-families/ptsd/what-is-pts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nejm.org/doi/full/10.1056/NEJMoa07297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time.com/5074471/most-dangerous-jobs/" TargetMode="External"/><Relationship Id="rId3" Type="http://schemas.openxmlformats.org/officeDocument/2006/relationships/hyperlink" Target="https://www.ruralhealthinfo.org/topics/returning-soldier-and-veteran-health#health-concerns" TargetMode="External"/><Relationship Id="rId7" Type="http://schemas.openxmlformats.org/officeDocument/2006/relationships/hyperlink" Target="https://www.bls.gov/news.release/cfoi.nr0.htm" TargetMode="External"/><Relationship Id="rId2" Type="http://schemas.openxmlformats.org/officeDocument/2006/relationships/hyperlink" Target="https://www.ruralhealth.va.gov/aboutus/ruralvets.asp#com" TargetMode="External"/><Relationship Id="rId1" Type="http://schemas.openxmlformats.org/officeDocument/2006/relationships/slideLayout" Target="../slideLayouts/slideLayout15.xml"/><Relationship Id="rId6" Type="http://schemas.openxmlformats.org/officeDocument/2006/relationships/hyperlink" Target="https://nvf.org/veteran-mental-health-facts-statistics/" TargetMode="External"/><Relationship Id="rId5" Type="http://schemas.openxmlformats.org/officeDocument/2006/relationships/hyperlink" Target="https://www.psychiatry.org/patients-families/ptsd/what-is-ptsd" TargetMode="External"/><Relationship Id="rId4" Type="http://schemas.openxmlformats.org/officeDocument/2006/relationships/hyperlink" Target="https://www.census.gov/content/dam/Census/library/publications/2017/acs/acs-36.pdf" TargetMode="External"/><Relationship Id="rId9" Type="http://schemas.openxmlformats.org/officeDocument/2006/relationships/comments" Target="../comments/commen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4357015" y="2725203"/>
            <a:ext cx="4786983" cy="4648801"/>
          </a:xfrm>
          <a:prstGeom prst="rect">
            <a:avLst/>
          </a:prstGeom>
          <a:noFill/>
        </p:spPr>
      </p:pic>
      <p:sp>
        <p:nvSpPr>
          <p:cNvPr id="23" name="Rectangle 210"/>
          <p:cNvSpPr txBox="1">
            <a:spLocks noChangeArrowheads="1"/>
          </p:cNvSpPr>
          <p:nvPr/>
        </p:nvSpPr>
        <p:spPr bwMode="auto">
          <a:xfrm>
            <a:off x="529191" y="829133"/>
            <a:ext cx="7602727" cy="3140127"/>
          </a:xfrm>
          <a:prstGeom prst="rect">
            <a:avLst/>
          </a:prstGeom>
          <a:noFill/>
          <a:ln w="9525">
            <a:noFill/>
            <a:miter lim="800000"/>
            <a:headEnd/>
            <a:tailEnd/>
          </a:ln>
          <a:effectLst/>
        </p:spPr>
        <p:txBody>
          <a:bodyPr wrap="square" lIns="0" rIns="0">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14000"/>
              </a:lnSpc>
            </a:pPr>
            <a:r>
              <a:rPr lang="en-US" sz="4800" b="1" cap="all" dirty="0" smtClean="0">
                <a:ln w="0"/>
                <a:solidFill>
                  <a:schemeClr val="accent1">
                    <a:lumMod val="75000"/>
                  </a:schemeClr>
                </a:solidFill>
                <a:effectLst/>
                <a:latin typeface="Abadi MT Condensed Extra Bold"/>
                <a:ea typeface="Arial" charset="0"/>
                <a:cs typeface="Abadi MT Condensed Extra Bold"/>
              </a:rPr>
              <a:t>Supporting Physical and Emotional Wellbeing for Rural Veterans</a:t>
            </a:r>
            <a:br>
              <a:rPr lang="en-US" sz="4800" b="1" cap="all" dirty="0" smtClean="0">
                <a:ln w="0"/>
                <a:solidFill>
                  <a:schemeClr val="accent1">
                    <a:lumMod val="75000"/>
                  </a:schemeClr>
                </a:solidFill>
                <a:effectLst/>
                <a:latin typeface="Abadi MT Condensed Extra Bold"/>
                <a:ea typeface="Arial" charset="0"/>
                <a:cs typeface="Abadi MT Condensed Extra Bold"/>
              </a:rPr>
            </a:br>
            <a:endParaRPr lang="en-US" sz="4800" b="1" cap="all" dirty="0">
              <a:ln w="0"/>
              <a:solidFill>
                <a:schemeClr val="accent1">
                  <a:lumMod val="75000"/>
                </a:schemeClr>
              </a:solidFill>
              <a:effectLst/>
              <a:latin typeface="Abadi MT Condensed Extra Bold"/>
              <a:ea typeface="Arial" charset="0"/>
              <a:cs typeface="Abadi MT Condensed Extra Bold"/>
            </a:endParaRPr>
          </a:p>
        </p:txBody>
      </p:sp>
      <p:pic>
        <p:nvPicPr>
          <p:cNvPr id="3" name="Picture 2" descr="agrisafe_logo_tagline_worl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2713" y="4780753"/>
            <a:ext cx="2982529" cy="1129033"/>
          </a:xfrm>
          <a:prstGeom prst="rect">
            <a:avLst/>
          </a:prstGeom>
        </p:spPr>
      </p:pic>
      <p:sp>
        <p:nvSpPr>
          <p:cNvPr id="5" name="TextBox 4"/>
          <p:cNvSpPr txBox="1"/>
          <p:nvPr/>
        </p:nvSpPr>
        <p:spPr>
          <a:xfrm>
            <a:off x="264597" y="3963768"/>
            <a:ext cx="4462854" cy="2523768"/>
          </a:xfrm>
          <a:prstGeom prst="rect">
            <a:avLst/>
          </a:prstGeom>
          <a:noFill/>
        </p:spPr>
        <p:txBody>
          <a:bodyPr wrap="square" rtlCol="0">
            <a:spAutoFit/>
          </a:bodyPr>
          <a:lstStyle/>
          <a:p>
            <a:pPr algn="ctr"/>
            <a:r>
              <a:rPr lang="en-US" sz="2800" dirty="0" err="1">
                <a:solidFill>
                  <a:schemeClr val="accent1">
                    <a:lumMod val="75000"/>
                  </a:schemeClr>
                </a:solidFill>
              </a:rPr>
              <a:t>Knesha</a:t>
            </a:r>
            <a:r>
              <a:rPr lang="en-US" sz="2800" dirty="0">
                <a:solidFill>
                  <a:schemeClr val="accent1">
                    <a:lumMod val="75000"/>
                  </a:schemeClr>
                </a:solidFill>
              </a:rPr>
              <a:t> Rose</a:t>
            </a:r>
            <a:r>
              <a:rPr lang="en-US" sz="2800" dirty="0" smtClean="0">
                <a:solidFill>
                  <a:schemeClr val="accent1">
                    <a:lumMod val="75000"/>
                  </a:schemeClr>
                </a:solidFill>
              </a:rPr>
              <a:t>-Davison</a:t>
            </a:r>
            <a:r>
              <a:rPr lang="en-US" sz="2800" dirty="0">
                <a:solidFill>
                  <a:schemeClr val="accent1">
                    <a:lumMod val="75000"/>
                  </a:schemeClr>
                </a:solidFill>
              </a:rPr>
              <a:t>, MPH, AgriSafe Network  </a:t>
            </a:r>
            <a:endParaRPr lang="en-US" sz="2800" dirty="0" smtClean="0">
              <a:solidFill>
                <a:schemeClr val="accent1">
                  <a:lumMod val="75000"/>
                </a:schemeClr>
              </a:solidFill>
            </a:endParaRPr>
          </a:p>
          <a:p>
            <a:pPr algn="ctr"/>
            <a:endParaRPr lang="en-US" sz="2800" dirty="0">
              <a:solidFill>
                <a:schemeClr val="accent1">
                  <a:lumMod val="75000"/>
                </a:schemeClr>
              </a:solidFill>
            </a:endParaRPr>
          </a:p>
          <a:p>
            <a:pPr algn="ctr"/>
            <a:r>
              <a:rPr lang="en-US" sz="2800" dirty="0">
                <a:solidFill>
                  <a:schemeClr val="accent1">
                    <a:lumMod val="75000"/>
                  </a:schemeClr>
                </a:solidFill>
              </a:rPr>
              <a:t>Linda Emanuel, RN,  AgriSafe Network</a:t>
            </a:r>
          </a:p>
          <a:p>
            <a:pPr algn="ct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9874" y="4957165"/>
            <a:ext cx="5679996" cy="1323439"/>
          </a:xfrm>
          <a:prstGeom prst="rect">
            <a:avLst/>
          </a:prstGeom>
          <a:noFill/>
        </p:spPr>
        <p:txBody>
          <a:bodyPr wrap="square" rtlCol="0">
            <a:spAutoFit/>
          </a:bodyPr>
          <a:lstStyle/>
          <a:p>
            <a:r>
              <a:rPr lang="en-US" sz="2000" dirty="0" smtClean="0">
                <a:solidFill>
                  <a:schemeClr val="bg1"/>
                </a:solidFill>
              </a:rPr>
              <a:t>According to the U.S. Census Bureau, out of the 20 million veterans living in the United States from 2011-2015, about 5 million veterans lived in rural areas.</a:t>
            </a:r>
            <a:endParaRPr lang="en-US" sz="2000" dirty="0">
              <a:solidFill>
                <a:schemeClr val="bg1"/>
              </a:solidFill>
            </a:endParaRPr>
          </a:p>
        </p:txBody>
      </p:sp>
      <p:sp>
        <p:nvSpPr>
          <p:cNvPr id="5" name="TextBox 4"/>
          <p:cNvSpPr txBox="1"/>
          <p:nvPr/>
        </p:nvSpPr>
        <p:spPr>
          <a:xfrm>
            <a:off x="0" y="6416424"/>
            <a:ext cx="6861859" cy="276999"/>
          </a:xfrm>
          <a:prstGeom prst="rect">
            <a:avLst/>
          </a:prstGeom>
          <a:noFill/>
        </p:spPr>
        <p:txBody>
          <a:bodyPr wrap="square" rtlCol="0">
            <a:spAutoFit/>
          </a:bodyPr>
          <a:lstStyle/>
          <a:p>
            <a:r>
              <a:rPr lang="en-US" sz="1200" dirty="0" smtClean="0">
                <a:solidFill>
                  <a:srgbClr val="323231"/>
                </a:solidFill>
              </a:rPr>
              <a:t>Resource: https</a:t>
            </a:r>
            <a:r>
              <a:rPr lang="en-US" sz="1200" dirty="0">
                <a:solidFill>
                  <a:srgbClr val="323231"/>
                </a:solidFill>
              </a:rPr>
              <a:t>://</a:t>
            </a:r>
            <a:r>
              <a:rPr lang="en-US" sz="1200" dirty="0" err="1">
                <a:solidFill>
                  <a:srgbClr val="323231"/>
                </a:solidFill>
              </a:rPr>
              <a:t>www.census.gov</a:t>
            </a:r>
            <a:r>
              <a:rPr lang="en-US" sz="1200" dirty="0">
                <a:solidFill>
                  <a:srgbClr val="323231"/>
                </a:solidFill>
              </a:rPr>
              <a:t>/content/dam/Census/library/publications/2017/</a:t>
            </a:r>
            <a:r>
              <a:rPr lang="en-US" sz="1200" dirty="0" err="1">
                <a:solidFill>
                  <a:srgbClr val="323231"/>
                </a:solidFill>
              </a:rPr>
              <a:t>acs</a:t>
            </a:r>
            <a:r>
              <a:rPr lang="en-US" sz="1200" dirty="0">
                <a:solidFill>
                  <a:srgbClr val="323231"/>
                </a:solidFill>
              </a:rPr>
              <a:t>/acs-36.pdf</a:t>
            </a:r>
          </a:p>
        </p:txBody>
      </p:sp>
      <p:pic>
        <p:nvPicPr>
          <p:cNvPr id="8" name="Picture 7" descr="Screen Shot 2019-02-08 at 3.56.20 PM.png"/>
          <p:cNvPicPr>
            <a:picLocks noChangeAspect="1"/>
          </p:cNvPicPr>
          <p:nvPr/>
        </p:nvPicPr>
        <p:blipFill rotWithShape="1">
          <a:blip r:embed="rId3">
            <a:extLst>
              <a:ext uri="{28A0092B-C50C-407E-A947-70E740481C1C}">
                <a14:useLocalDpi xmlns:a14="http://schemas.microsoft.com/office/drawing/2010/main" val="0"/>
              </a:ext>
            </a:extLst>
          </a:blip>
          <a:srcRect l="3548" t="5204" r="4453" b="2733"/>
          <a:stretch/>
        </p:blipFill>
        <p:spPr>
          <a:xfrm>
            <a:off x="440993" y="0"/>
            <a:ext cx="6332668" cy="4992448"/>
          </a:xfrm>
          <a:prstGeom prst="rect">
            <a:avLst/>
          </a:prstGeom>
        </p:spPr>
      </p:pic>
    </p:spTree>
  </p:cSld>
  <p:clrMapOvr>
    <a:masterClrMapping/>
  </p:clrMapOvr>
  <p:transition spd="slow" advClick="0" advTm="3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Statistics:</a:t>
            </a:r>
            <a:endParaRPr lang="en-US" dirty="0"/>
          </a:p>
        </p:txBody>
      </p:sp>
      <p:sp>
        <p:nvSpPr>
          <p:cNvPr id="3" name="Content Placeholder 2"/>
          <p:cNvSpPr>
            <a:spLocks noGrp="1"/>
          </p:cNvSpPr>
          <p:nvPr>
            <p:ph idx="1"/>
          </p:nvPr>
        </p:nvSpPr>
        <p:spPr>
          <a:xfrm>
            <a:off x="476162" y="1886624"/>
            <a:ext cx="8382088" cy="4671831"/>
          </a:xfrm>
        </p:spPr>
        <p:txBody>
          <a:bodyPr>
            <a:normAutofit fontScale="92500"/>
          </a:bodyPr>
          <a:lstStyle/>
          <a:p>
            <a:pPr marL="731520">
              <a:lnSpc>
                <a:spcPct val="150000"/>
              </a:lnSpc>
              <a:spcBef>
                <a:spcPts val="0"/>
              </a:spcBef>
            </a:pPr>
            <a:r>
              <a:rPr lang="en-US" dirty="0"/>
              <a:t>58% of rural Veterans are enrolled in the VA health care system (significantly higher than the 37% enrollment rate of urban Veterans)</a:t>
            </a:r>
          </a:p>
          <a:p>
            <a:pPr marL="731520">
              <a:lnSpc>
                <a:spcPct val="150000"/>
              </a:lnSpc>
              <a:spcBef>
                <a:spcPts val="0"/>
              </a:spcBef>
            </a:pPr>
            <a:r>
              <a:rPr lang="en-US" dirty="0"/>
              <a:t>18% of rural enrolled Veterans have at least 1 service connected condition</a:t>
            </a:r>
          </a:p>
          <a:p>
            <a:pPr marL="731520">
              <a:lnSpc>
                <a:spcPct val="150000"/>
              </a:lnSpc>
              <a:spcBef>
                <a:spcPts val="0"/>
              </a:spcBef>
            </a:pPr>
            <a:r>
              <a:rPr lang="en-US" dirty="0"/>
              <a:t>6% of enrolled rural Veterans are women</a:t>
            </a:r>
          </a:p>
          <a:p>
            <a:pPr marL="731520">
              <a:lnSpc>
                <a:spcPct val="150000"/>
              </a:lnSpc>
              <a:spcBef>
                <a:spcPts val="0"/>
              </a:spcBef>
            </a:pPr>
            <a:r>
              <a:rPr lang="en-US" dirty="0"/>
              <a:t>15% of enrolled rural Veterans are minorities </a:t>
            </a:r>
          </a:p>
          <a:p>
            <a:pPr marL="731520">
              <a:lnSpc>
                <a:spcPct val="150000"/>
              </a:lnSpc>
              <a:spcBef>
                <a:spcPts val="0"/>
              </a:spcBef>
            </a:pPr>
            <a:r>
              <a:rPr lang="en-US" dirty="0"/>
              <a:t>52% earn less than $35,0000 annually</a:t>
            </a:r>
          </a:p>
          <a:p>
            <a:pPr marL="731520">
              <a:lnSpc>
                <a:spcPct val="150000"/>
              </a:lnSpc>
              <a:spcBef>
                <a:spcPts val="0"/>
              </a:spcBef>
            </a:pPr>
            <a:r>
              <a:rPr lang="en-US" dirty="0"/>
              <a:t>27% do not have access to home internet</a:t>
            </a:r>
          </a:p>
          <a:p>
            <a:endParaRPr lang="en-US" dirty="0"/>
          </a:p>
        </p:txBody>
      </p:sp>
    </p:spTree>
    <p:extLst>
      <p:ext uri="{BB962C8B-B14F-4D97-AF65-F5344CB8AC3E}">
        <p14:creationId xmlns:p14="http://schemas.microsoft.com/office/powerpoint/2010/main" val="4126126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Demographics: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080" y="1797649"/>
            <a:ext cx="8630252" cy="5060351"/>
          </a:xfrm>
        </p:spPr>
      </p:pic>
    </p:spTree>
    <p:extLst>
      <p:ext uri="{BB962C8B-B14F-4D97-AF65-F5344CB8AC3E}">
        <p14:creationId xmlns:p14="http://schemas.microsoft.com/office/powerpoint/2010/main" val="2691538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Demographics continued:</a:t>
            </a:r>
            <a:endParaRPr lang="en-US" dirty="0"/>
          </a:p>
        </p:txBody>
      </p:sp>
      <p:sp>
        <p:nvSpPr>
          <p:cNvPr id="3" name="Content Placeholder 2"/>
          <p:cNvSpPr>
            <a:spLocks noGrp="1"/>
          </p:cNvSpPr>
          <p:nvPr>
            <p:ph idx="1"/>
          </p:nvPr>
        </p:nvSpPr>
        <p:spPr>
          <a:xfrm>
            <a:off x="458633" y="1904265"/>
            <a:ext cx="8308318" cy="3992563"/>
          </a:xfrm>
        </p:spPr>
        <p:txBody>
          <a:bodyPr>
            <a:normAutofit fontScale="85000" lnSpcReduction="10000"/>
          </a:bodyPr>
          <a:lstStyle/>
          <a:p>
            <a:pPr>
              <a:buFont typeface="Arial"/>
              <a:buChar char="•"/>
            </a:pPr>
            <a:r>
              <a:rPr lang="en-US" dirty="0" smtClean="0"/>
              <a:t>Older Population Medically Complex</a:t>
            </a:r>
          </a:p>
          <a:p>
            <a:pPr>
              <a:buFont typeface="Arial"/>
              <a:buChar char="•"/>
            </a:pPr>
            <a:r>
              <a:rPr lang="en-US" dirty="0" smtClean="0"/>
              <a:t>More Likely to be Diagnosed </a:t>
            </a:r>
          </a:p>
          <a:p>
            <a:pPr lvl="1">
              <a:buFont typeface="Arial"/>
              <a:buChar char="•"/>
            </a:pPr>
            <a:r>
              <a:rPr lang="en-US" dirty="0" smtClean="0"/>
              <a:t>Diabetes </a:t>
            </a:r>
          </a:p>
          <a:p>
            <a:pPr lvl="1">
              <a:buFont typeface="Arial"/>
              <a:buChar char="•"/>
            </a:pPr>
            <a:r>
              <a:rPr lang="en-US" dirty="0" smtClean="0"/>
              <a:t>Obesity </a:t>
            </a:r>
          </a:p>
          <a:p>
            <a:pPr lvl="1">
              <a:buFont typeface="Arial"/>
              <a:buChar char="•"/>
            </a:pPr>
            <a:r>
              <a:rPr lang="en-US" dirty="0" smtClean="0"/>
              <a:t>High Blood Pressure </a:t>
            </a:r>
          </a:p>
          <a:p>
            <a:pPr lvl="1">
              <a:buFont typeface="Arial"/>
              <a:buChar char="•"/>
            </a:pPr>
            <a:r>
              <a:rPr lang="en-US" dirty="0" smtClean="0"/>
              <a:t>Heart Conditions </a:t>
            </a:r>
          </a:p>
          <a:p>
            <a:pPr>
              <a:buFont typeface="Arial"/>
              <a:buChar char="•"/>
            </a:pPr>
            <a:r>
              <a:rPr lang="en-US" dirty="0" smtClean="0"/>
              <a:t> These conditions require more frequent, continuous and costly care.</a:t>
            </a:r>
          </a:p>
          <a:p>
            <a:pPr>
              <a:buFont typeface="Arial"/>
              <a:buChar char="•"/>
            </a:pPr>
            <a:r>
              <a:rPr lang="en-US" dirty="0" smtClean="0"/>
              <a:t>Nearly </a:t>
            </a:r>
            <a:r>
              <a:rPr lang="en-US" b="1" dirty="0" smtClean="0"/>
              <a:t>460,000 </a:t>
            </a:r>
            <a:r>
              <a:rPr lang="en-US" dirty="0" smtClean="0"/>
              <a:t>rural Veterans served in Iraq and Afghanistan making the next generation of rural Veterans inclined to have multiple medical and combat-related issues, which also requires significant, on-going care. </a:t>
            </a:r>
            <a:endParaRPr lang="en-US" dirty="0"/>
          </a:p>
        </p:txBody>
      </p:sp>
    </p:spTree>
    <p:extLst>
      <p:ext uri="{BB962C8B-B14F-4D97-AF65-F5344CB8AC3E}">
        <p14:creationId xmlns:p14="http://schemas.microsoft.com/office/powerpoint/2010/main" val="1207419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Rural Veterans Health Care Atlas ( FY2014)</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4163" y="1812756"/>
            <a:ext cx="4569668" cy="3232488"/>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1" y="3593364"/>
            <a:ext cx="4572000" cy="3068124"/>
          </a:xfrm>
        </p:spPr>
      </p:pic>
    </p:spTree>
    <p:extLst>
      <p:ext uri="{BB962C8B-B14F-4D97-AF65-F5344CB8AC3E}">
        <p14:creationId xmlns:p14="http://schemas.microsoft.com/office/powerpoint/2010/main" val="562750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Disabilities </a:t>
            </a:r>
            <a:r>
              <a:rPr lang="en-US" sz="3600" dirty="0"/>
              <a:t>A</a:t>
            </a:r>
            <a:r>
              <a:rPr lang="en-US" sz="3600" dirty="0" smtClean="0"/>
              <a:t>ffecting Veterans: </a:t>
            </a:r>
            <a:endParaRPr lang="en-US" sz="3600" dirty="0"/>
          </a:p>
        </p:txBody>
      </p:sp>
      <p:sp>
        <p:nvSpPr>
          <p:cNvPr id="3" name="Content Placeholder 2"/>
          <p:cNvSpPr>
            <a:spLocks noGrp="1"/>
          </p:cNvSpPr>
          <p:nvPr>
            <p:ph idx="1"/>
          </p:nvPr>
        </p:nvSpPr>
        <p:spPr>
          <a:xfrm>
            <a:off x="264485" y="1798418"/>
            <a:ext cx="8696503" cy="4887581"/>
          </a:xfrm>
        </p:spPr>
        <p:txBody>
          <a:bodyPr>
            <a:normAutofit/>
          </a:bodyPr>
          <a:lstStyle/>
          <a:p>
            <a:pPr>
              <a:spcBef>
                <a:spcPts val="0"/>
              </a:spcBef>
              <a:buFont typeface="Wingdings" charset="2"/>
              <a:buChar char="u"/>
            </a:pPr>
            <a:r>
              <a:rPr lang="en-US" sz="2800" dirty="0" smtClean="0">
                <a:solidFill>
                  <a:schemeClr val="tx1"/>
                </a:solidFill>
              </a:rPr>
              <a:t>According to the 2016 Veterans Benefits Administration Annual Report, the following </a:t>
            </a:r>
            <a:r>
              <a:rPr lang="en-US" sz="2800" dirty="0">
                <a:solidFill>
                  <a:schemeClr val="tx1"/>
                </a:solidFill>
              </a:rPr>
              <a:t>conditions were </a:t>
            </a:r>
            <a:r>
              <a:rPr lang="en-US" sz="2800" dirty="0" smtClean="0">
                <a:solidFill>
                  <a:schemeClr val="tx1"/>
                </a:solidFill>
              </a:rPr>
              <a:t>listed </a:t>
            </a:r>
            <a:r>
              <a:rPr lang="en-US" sz="2800" dirty="0">
                <a:solidFill>
                  <a:schemeClr val="tx1"/>
                </a:solidFill>
              </a:rPr>
              <a:t>as prevalent service-connected disabilities affecting veterans:</a:t>
            </a:r>
          </a:p>
          <a:p>
            <a:pPr lvl="2">
              <a:spcBef>
                <a:spcPts val="0"/>
              </a:spcBef>
              <a:buFont typeface="Arial"/>
              <a:buChar char="•"/>
            </a:pPr>
            <a:r>
              <a:rPr lang="en-US" sz="2800" dirty="0">
                <a:solidFill>
                  <a:schemeClr val="tx1"/>
                </a:solidFill>
              </a:rPr>
              <a:t>Tinnitus and hearing loss</a:t>
            </a:r>
          </a:p>
          <a:p>
            <a:pPr lvl="2">
              <a:spcBef>
                <a:spcPts val="0"/>
              </a:spcBef>
              <a:buFont typeface="Arial"/>
              <a:buChar char="•"/>
            </a:pPr>
            <a:r>
              <a:rPr lang="en-US" sz="2800" dirty="0">
                <a:solidFill>
                  <a:schemeClr val="tx1"/>
                </a:solidFill>
              </a:rPr>
              <a:t>Post-traumatic stress disorder (PTSD)</a:t>
            </a:r>
          </a:p>
          <a:p>
            <a:pPr lvl="2">
              <a:spcBef>
                <a:spcPts val="0"/>
              </a:spcBef>
              <a:buFont typeface="Arial"/>
              <a:buChar char="•"/>
            </a:pPr>
            <a:r>
              <a:rPr lang="en-US" sz="2800" dirty="0">
                <a:solidFill>
                  <a:schemeClr val="tx1"/>
                </a:solidFill>
              </a:rPr>
              <a:t>Musculoskeletal issues</a:t>
            </a:r>
          </a:p>
          <a:p>
            <a:pPr lvl="2">
              <a:spcBef>
                <a:spcPts val="0"/>
              </a:spcBef>
              <a:buFont typeface="Arial"/>
              <a:buChar char="•"/>
            </a:pPr>
            <a:r>
              <a:rPr lang="en-US" sz="2800" dirty="0">
                <a:solidFill>
                  <a:schemeClr val="tx1"/>
                </a:solidFill>
              </a:rPr>
              <a:t>Scars, general</a:t>
            </a:r>
          </a:p>
          <a:p>
            <a:pPr lvl="2">
              <a:spcBef>
                <a:spcPts val="0"/>
              </a:spcBef>
              <a:buFont typeface="Arial"/>
              <a:buChar char="•"/>
            </a:pPr>
            <a:r>
              <a:rPr lang="en-US" sz="2800" dirty="0">
                <a:solidFill>
                  <a:schemeClr val="tx1"/>
                </a:solidFill>
              </a:rPr>
              <a:t>Diabetes mellitus</a:t>
            </a:r>
          </a:p>
          <a:p>
            <a:pPr lvl="2">
              <a:spcBef>
                <a:spcPts val="0"/>
              </a:spcBef>
              <a:buFont typeface="Arial"/>
              <a:buChar char="•"/>
            </a:pPr>
            <a:r>
              <a:rPr lang="en-US" sz="2800" dirty="0">
                <a:solidFill>
                  <a:schemeClr val="tx1"/>
                </a:solidFill>
              </a:rPr>
              <a:t>Paralysis of the sciatic nerve</a:t>
            </a:r>
          </a:p>
          <a:p>
            <a:pPr lvl="2">
              <a:spcBef>
                <a:spcPts val="0"/>
              </a:spcBef>
              <a:buFont typeface="Arial"/>
              <a:buChar char="•"/>
            </a:pPr>
            <a:r>
              <a:rPr lang="en-US" sz="2800" dirty="0">
                <a:solidFill>
                  <a:schemeClr val="tx1"/>
                </a:solidFill>
              </a:rPr>
              <a:t>Migraine</a:t>
            </a:r>
          </a:p>
          <a:p>
            <a:endParaRPr lang="en-US" dirty="0"/>
          </a:p>
        </p:txBody>
      </p:sp>
    </p:spTree>
    <p:extLst>
      <p:ext uri="{BB962C8B-B14F-4D97-AF65-F5344CB8AC3E}">
        <p14:creationId xmlns:p14="http://schemas.microsoft.com/office/powerpoint/2010/main" val="3048263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Rural Veteran Disparities:</a:t>
            </a:r>
            <a:endParaRPr lang="en-US" dirty="0"/>
          </a:p>
        </p:txBody>
      </p:sp>
      <p:sp>
        <p:nvSpPr>
          <p:cNvPr id="3" name="Content Placeholder 2"/>
          <p:cNvSpPr>
            <a:spLocks noGrp="1"/>
          </p:cNvSpPr>
          <p:nvPr>
            <p:ph idx="1"/>
          </p:nvPr>
        </p:nvSpPr>
        <p:spPr>
          <a:xfrm>
            <a:off x="458523" y="1921906"/>
            <a:ext cx="7779235" cy="3992563"/>
          </a:xfrm>
        </p:spPr>
        <p:txBody>
          <a:bodyPr>
            <a:normAutofit/>
          </a:bodyPr>
          <a:lstStyle/>
          <a:p>
            <a:r>
              <a:rPr lang="en-US" dirty="0" smtClean="0"/>
              <a:t>Rural male veterans have higher rates of unemployment and disability, and have difficulty with access to mental health care.</a:t>
            </a:r>
          </a:p>
          <a:p>
            <a:r>
              <a:rPr lang="en-US" dirty="0" smtClean="0"/>
              <a:t>In addition to the problems that males face, rural female veterans tend to have access issues related to child-care, transportation, the need for flexible hours for appointments.</a:t>
            </a:r>
          </a:p>
          <a:p>
            <a:endParaRPr lang="en-US" dirty="0"/>
          </a:p>
        </p:txBody>
      </p:sp>
    </p:spTree>
    <p:extLst>
      <p:ext uri="{BB962C8B-B14F-4D97-AF65-F5344CB8AC3E}">
        <p14:creationId xmlns:p14="http://schemas.microsoft.com/office/powerpoint/2010/main" val="679816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Cigarette Smoking among Rural Veterans:</a:t>
            </a:r>
            <a:endParaRPr lang="en-US" dirty="0"/>
          </a:p>
        </p:txBody>
      </p:sp>
      <p:sp>
        <p:nvSpPr>
          <p:cNvPr id="3" name="Content Placeholder 2"/>
          <p:cNvSpPr>
            <a:spLocks noGrp="1"/>
          </p:cNvSpPr>
          <p:nvPr>
            <p:ph idx="1"/>
          </p:nvPr>
        </p:nvSpPr>
        <p:spPr>
          <a:xfrm>
            <a:off x="0" y="1780777"/>
            <a:ext cx="9144000" cy="4005523"/>
          </a:xfrm>
        </p:spPr>
        <p:txBody>
          <a:bodyPr>
            <a:noAutofit/>
          </a:bodyPr>
          <a:lstStyle/>
          <a:p>
            <a:pPr>
              <a:spcBef>
                <a:spcPts val="0"/>
              </a:spcBef>
            </a:pPr>
            <a:endParaRPr lang="en-US" sz="2000" dirty="0" smtClean="0"/>
          </a:p>
          <a:p>
            <a:pPr>
              <a:spcBef>
                <a:spcPts val="0"/>
              </a:spcBef>
            </a:pPr>
            <a:r>
              <a:rPr lang="en-US" sz="2000" dirty="0" smtClean="0"/>
              <a:t>VA researchers studied data on </a:t>
            </a:r>
            <a:r>
              <a:rPr lang="en-US" sz="2000" b="1" dirty="0" smtClean="0"/>
              <a:t>3,229 Iraq and Afghanistan Veterans </a:t>
            </a:r>
            <a:r>
              <a:rPr lang="en-US" sz="2000" dirty="0" smtClean="0"/>
              <a:t>to learn more about the relationship between cigarette smoking, rural residence, and mental health.</a:t>
            </a:r>
          </a:p>
          <a:p>
            <a:pPr marL="0" indent="0">
              <a:spcBef>
                <a:spcPts val="0"/>
              </a:spcBef>
              <a:buNone/>
            </a:pPr>
            <a:endParaRPr lang="en-US" sz="2000" dirty="0" smtClean="0"/>
          </a:p>
          <a:p>
            <a:pPr>
              <a:spcBef>
                <a:spcPts val="0"/>
              </a:spcBef>
            </a:pPr>
            <a:r>
              <a:rPr lang="en-US" sz="2000" dirty="0" smtClean="0"/>
              <a:t>They discovered </a:t>
            </a:r>
            <a:r>
              <a:rPr lang="en-US" sz="2000" b="1" dirty="0" smtClean="0"/>
              <a:t>higher smoking rates</a:t>
            </a:r>
            <a:r>
              <a:rPr lang="en-US" sz="2000" dirty="0" smtClean="0"/>
              <a:t> among rural Veterans, when compared to urban Veterans, and among those with psychiatric disorders</a:t>
            </a:r>
          </a:p>
          <a:p>
            <a:pPr marL="0" indent="0">
              <a:spcBef>
                <a:spcPts val="0"/>
              </a:spcBef>
              <a:buNone/>
            </a:pPr>
            <a:endParaRPr lang="en-US" sz="2000" dirty="0" smtClean="0"/>
          </a:p>
          <a:p>
            <a:pPr>
              <a:spcBef>
                <a:spcPts val="0"/>
              </a:spcBef>
            </a:pPr>
            <a:r>
              <a:rPr lang="en-US" sz="2000" dirty="0"/>
              <a:t> </a:t>
            </a:r>
            <a:r>
              <a:rPr lang="en-US" sz="2000" dirty="0" smtClean="0"/>
              <a:t>Those living in “extremely rural areas” and those with psychiatric conditions were also considered more severely dependent on nicotine</a:t>
            </a:r>
          </a:p>
          <a:p>
            <a:pPr marL="0" indent="0">
              <a:spcBef>
                <a:spcPts val="0"/>
              </a:spcBef>
              <a:buNone/>
            </a:pPr>
            <a:endParaRPr lang="en-US" sz="2000" dirty="0" smtClean="0"/>
          </a:p>
          <a:p>
            <a:pPr>
              <a:spcBef>
                <a:spcPts val="0"/>
              </a:spcBef>
            </a:pPr>
            <a:r>
              <a:rPr lang="en-US" sz="2000" dirty="0" smtClean="0"/>
              <a:t>The findings of this study further display the immediate need to </a:t>
            </a:r>
            <a:r>
              <a:rPr lang="en-US" b="1" dirty="0"/>
              <a:t>reduce barriers for treatment</a:t>
            </a:r>
            <a:r>
              <a:rPr lang="en-US" sz="2000" dirty="0" smtClean="0"/>
              <a:t> for both smoking cessation and mental healthcare for veterans residing in rural areas.</a:t>
            </a:r>
            <a:endParaRPr lang="en-US" sz="2000" dirty="0"/>
          </a:p>
        </p:txBody>
      </p:sp>
    </p:spTree>
    <p:extLst>
      <p:ext uri="{BB962C8B-B14F-4D97-AF65-F5344CB8AC3E}">
        <p14:creationId xmlns:p14="http://schemas.microsoft.com/office/powerpoint/2010/main" val="3608049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Veterans </a:t>
            </a:r>
            <a:endParaRPr lang="en-US" dirty="0"/>
          </a:p>
        </p:txBody>
      </p:sp>
      <p:sp>
        <p:nvSpPr>
          <p:cNvPr id="3" name="Content Placeholder 2"/>
          <p:cNvSpPr>
            <a:spLocks noGrp="1"/>
          </p:cNvSpPr>
          <p:nvPr>
            <p:ph idx="1"/>
          </p:nvPr>
        </p:nvSpPr>
        <p:spPr>
          <a:xfrm>
            <a:off x="572135" y="1789470"/>
            <a:ext cx="7076747" cy="3992563"/>
          </a:xfrm>
        </p:spPr>
        <p:txBody>
          <a:bodyPr>
            <a:normAutofit fontScale="25000" lnSpcReduction="20000"/>
          </a:bodyPr>
          <a:lstStyle/>
          <a:p>
            <a:r>
              <a:rPr lang="en-US" sz="8000" dirty="0" smtClean="0"/>
              <a:t>Iraq or Afghanistan </a:t>
            </a:r>
          </a:p>
          <a:p>
            <a:pPr lvl="1"/>
            <a:r>
              <a:rPr lang="en-US" sz="6400" dirty="0" smtClean="0"/>
              <a:t>20 percent suffer from </a:t>
            </a:r>
            <a:r>
              <a:rPr lang="en-US" sz="6400" dirty="0"/>
              <a:t>either </a:t>
            </a:r>
            <a:r>
              <a:rPr lang="en-US" sz="6400" b="1" dirty="0"/>
              <a:t>major depression </a:t>
            </a:r>
            <a:r>
              <a:rPr lang="en-US" sz="6400" dirty="0" smtClean="0"/>
              <a:t>or </a:t>
            </a:r>
            <a:r>
              <a:rPr lang="en-US" sz="6400" b="1" dirty="0" smtClean="0"/>
              <a:t>post-traumatic stress disorder</a:t>
            </a:r>
            <a:r>
              <a:rPr lang="en-US" sz="6400" dirty="0" smtClean="0"/>
              <a:t>. </a:t>
            </a:r>
          </a:p>
          <a:p>
            <a:pPr lvl="1"/>
            <a:r>
              <a:rPr lang="en-US" sz="6400" dirty="0" smtClean="0"/>
              <a:t>19.5 </a:t>
            </a:r>
            <a:r>
              <a:rPr lang="en-US" sz="6400" dirty="0"/>
              <a:t>percent of vets in these two categories have experienced a </a:t>
            </a:r>
            <a:r>
              <a:rPr lang="en-US" sz="6400" b="1" dirty="0"/>
              <a:t>traumatic brain injury</a:t>
            </a:r>
            <a:r>
              <a:rPr lang="en-US" sz="6400" dirty="0"/>
              <a:t>. </a:t>
            </a:r>
            <a:endParaRPr lang="en-US" sz="6400" dirty="0" smtClean="0"/>
          </a:p>
          <a:p>
            <a:pPr lvl="1"/>
            <a:r>
              <a:rPr lang="en-US" sz="6400" dirty="0" smtClean="0"/>
              <a:t>These </a:t>
            </a:r>
            <a:r>
              <a:rPr lang="en-US" sz="6400" dirty="0"/>
              <a:t>three service-related disorders alone have an enormous impact on the demand for veteran mental health treatment.</a:t>
            </a:r>
            <a:endParaRPr lang="en-US" sz="6400" dirty="0" smtClean="0"/>
          </a:p>
          <a:p>
            <a:r>
              <a:rPr lang="en-US" sz="6400" b="1" dirty="0" smtClean="0"/>
              <a:t>2.1 </a:t>
            </a:r>
            <a:r>
              <a:rPr lang="en-US" sz="6400" b="1" dirty="0"/>
              <a:t>million veterans </a:t>
            </a:r>
            <a:r>
              <a:rPr lang="en-US" sz="6400" dirty="0"/>
              <a:t>received mental health treatment from the </a:t>
            </a:r>
            <a:r>
              <a:rPr lang="en-US" sz="6400" dirty="0">
                <a:hlinkClick r:id="rId3"/>
              </a:rPr>
              <a:t>U.S. Department of Veterans Affairs</a:t>
            </a:r>
            <a:r>
              <a:rPr lang="en-US" sz="6400" dirty="0"/>
              <a:t> </a:t>
            </a:r>
            <a:r>
              <a:rPr lang="en-US" sz="6400" dirty="0" smtClean="0"/>
              <a:t>2006-2010  </a:t>
            </a:r>
          </a:p>
          <a:p>
            <a:r>
              <a:rPr lang="en-US" sz="6400" dirty="0" smtClean="0"/>
              <a:t>A </a:t>
            </a:r>
            <a:r>
              <a:rPr lang="en-US" sz="6400" dirty="0"/>
              <a:t>study by the </a:t>
            </a:r>
            <a:r>
              <a:rPr lang="en-US" sz="6400" dirty="0">
                <a:hlinkClick r:id="rId4"/>
              </a:rPr>
              <a:t>Substance Abuse and Mental Health Services Administration</a:t>
            </a:r>
            <a:r>
              <a:rPr lang="en-US" sz="6400" dirty="0"/>
              <a:t> revealed that </a:t>
            </a:r>
            <a:r>
              <a:rPr lang="en-US" sz="6400" b="1" dirty="0"/>
              <a:t>only 50 percent </a:t>
            </a:r>
            <a:r>
              <a:rPr lang="en-US" sz="6400" dirty="0"/>
              <a:t>of returning vets who need veteran mental health treatment will receive these services</a:t>
            </a:r>
            <a:r>
              <a:rPr lang="en-US" sz="6400" dirty="0" smtClean="0"/>
              <a:t>.</a:t>
            </a:r>
          </a:p>
          <a:p>
            <a:r>
              <a:rPr lang="en-US" sz="6400" dirty="0"/>
              <a:t>According to the </a:t>
            </a:r>
            <a:r>
              <a:rPr lang="en-US" sz="6400" dirty="0">
                <a:hlinkClick r:id="rId5"/>
              </a:rPr>
              <a:t>American Psychological Association</a:t>
            </a:r>
            <a:r>
              <a:rPr lang="en-US" sz="6400" dirty="0"/>
              <a:t>, in </a:t>
            </a:r>
            <a:r>
              <a:rPr lang="en-US" sz="6400" dirty="0" smtClean="0"/>
              <a:t>2005 </a:t>
            </a:r>
            <a:r>
              <a:rPr lang="en-US" sz="6400" b="1" dirty="0" smtClean="0"/>
              <a:t>22 percent </a:t>
            </a:r>
            <a:r>
              <a:rPr lang="en-US" sz="6400" dirty="0" smtClean="0"/>
              <a:t>of </a:t>
            </a:r>
            <a:r>
              <a:rPr lang="en-US" sz="6400" dirty="0"/>
              <a:t>veterans sought veteran mental health treatment in the private sector rather than getting help </a:t>
            </a:r>
            <a:r>
              <a:rPr lang="en-US" sz="6400" dirty="0" smtClean="0"/>
              <a:t>from </a:t>
            </a:r>
            <a:r>
              <a:rPr lang="en-US" sz="6400" dirty="0"/>
              <a:t>the VA. </a:t>
            </a:r>
            <a:endParaRPr lang="en-US" sz="6400" dirty="0" smtClean="0"/>
          </a:p>
          <a:p>
            <a:pPr marL="0" indent="0">
              <a:buNone/>
            </a:pPr>
            <a:r>
              <a:rPr lang="en-US" sz="4000" dirty="0" smtClean="0"/>
              <a:t>Source: </a:t>
            </a:r>
            <a:r>
              <a:rPr lang="en-US" sz="4000" dirty="0" smtClean="0">
                <a:hlinkClick r:id="rId6"/>
              </a:rPr>
              <a:t>National Veterans Foundation  </a:t>
            </a:r>
            <a:endParaRPr lang="en-US" sz="4000" dirty="0" smtClean="0"/>
          </a:p>
          <a:p>
            <a:endParaRPr lang="en-US" dirty="0"/>
          </a:p>
        </p:txBody>
      </p:sp>
    </p:spTree>
    <p:extLst>
      <p:ext uri="{BB962C8B-B14F-4D97-AF65-F5344CB8AC3E}">
        <p14:creationId xmlns:p14="http://schemas.microsoft.com/office/powerpoint/2010/main" val="71975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Traumatic Stress Disorder (PTSD)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a:t>psychiatric disorder that can occur in people who have experienced or witnessed a traumatic event such as a natural disaster, a serious accident, a terrorist act, war/combat, rape or other violent personal assault</a:t>
            </a:r>
            <a:r>
              <a:rPr lang="en-US" dirty="0" smtClean="0"/>
              <a:t>.</a:t>
            </a:r>
          </a:p>
          <a:p>
            <a:r>
              <a:rPr lang="en-US" dirty="0" smtClean="0"/>
              <a:t>AKA shell shock ( WWI), Combat fatigue ( WWII) </a:t>
            </a:r>
          </a:p>
          <a:p>
            <a:r>
              <a:rPr lang="en-US" dirty="0" smtClean="0"/>
              <a:t>Affects </a:t>
            </a:r>
            <a:r>
              <a:rPr lang="en-US" dirty="0"/>
              <a:t>approximately </a:t>
            </a:r>
            <a:r>
              <a:rPr lang="en-US" b="1" dirty="0"/>
              <a:t>3.5 percent </a:t>
            </a:r>
            <a:r>
              <a:rPr lang="en-US" dirty="0"/>
              <a:t>of U.S. adults, and an estimated </a:t>
            </a:r>
            <a:r>
              <a:rPr lang="en-US" b="1" dirty="0"/>
              <a:t>one in 11 people </a:t>
            </a:r>
            <a:r>
              <a:rPr lang="en-US" dirty="0"/>
              <a:t>will be diagnosed PTSD in their lifetime. </a:t>
            </a:r>
            <a:endParaRPr lang="en-US" dirty="0" smtClean="0"/>
          </a:p>
          <a:p>
            <a:r>
              <a:rPr lang="en-US" dirty="0" smtClean="0"/>
              <a:t>Women </a:t>
            </a:r>
            <a:r>
              <a:rPr lang="en-US" dirty="0"/>
              <a:t>are </a:t>
            </a:r>
            <a:r>
              <a:rPr lang="en-US" b="1" dirty="0"/>
              <a:t>twice</a:t>
            </a:r>
            <a:r>
              <a:rPr lang="en-US" dirty="0"/>
              <a:t> as likely as men to have PTSD</a:t>
            </a:r>
            <a:r>
              <a:rPr lang="en-US" dirty="0" smtClean="0"/>
              <a:t>.</a:t>
            </a:r>
          </a:p>
          <a:p>
            <a:pPr marL="0" indent="0">
              <a:buNone/>
            </a:pPr>
            <a:r>
              <a:rPr lang="en-US" dirty="0" smtClean="0"/>
              <a:t>Source: </a:t>
            </a:r>
            <a:r>
              <a:rPr lang="en-US" dirty="0" smtClean="0">
                <a:hlinkClick r:id="rId3"/>
              </a:rPr>
              <a:t>American Psychiatric Association </a:t>
            </a:r>
            <a:endParaRPr lang="en-US" dirty="0"/>
          </a:p>
        </p:txBody>
      </p:sp>
    </p:spTree>
    <p:extLst>
      <p:ext uri="{BB962C8B-B14F-4D97-AF65-F5344CB8AC3E}">
        <p14:creationId xmlns:p14="http://schemas.microsoft.com/office/powerpoint/2010/main" val="524064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Presenters</a:t>
            </a:r>
            <a:endParaRPr lang="en-US" sz="4400" dirty="0"/>
          </a:p>
        </p:txBody>
      </p:sp>
      <p:sp>
        <p:nvSpPr>
          <p:cNvPr id="3" name="Content Placeholder 2"/>
          <p:cNvSpPr>
            <a:spLocks noGrp="1"/>
          </p:cNvSpPr>
          <p:nvPr>
            <p:ph sz="half" idx="1"/>
          </p:nvPr>
        </p:nvSpPr>
        <p:spPr>
          <a:xfrm>
            <a:off x="279934" y="1745316"/>
            <a:ext cx="4094722" cy="1041987"/>
          </a:xfrm>
        </p:spPr>
        <p:txBody>
          <a:bodyPr/>
          <a:lstStyle/>
          <a:p>
            <a:pPr marL="0" indent="0" algn="ctr">
              <a:buNone/>
            </a:pPr>
            <a:r>
              <a:rPr lang="en-US" sz="2400" dirty="0">
                <a:solidFill>
                  <a:srgbClr val="323231"/>
                </a:solidFill>
              </a:rPr>
              <a:t>Linda Emanuel, RN, Ag </a:t>
            </a:r>
            <a:r>
              <a:rPr lang="en-US" sz="2400" dirty="0" smtClean="0">
                <a:solidFill>
                  <a:srgbClr val="323231"/>
                </a:solidFill>
              </a:rPr>
              <a:t>Producer, AgriSafe Network</a:t>
            </a:r>
            <a:endParaRPr lang="en-US" sz="2400" dirty="0">
              <a:solidFill>
                <a:srgbClr val="323231"/>
              </a:solidFill>
            </a:endParaRPr>
          </a:p>
          <a:p>
            <a:pPr marL="0" indent="0">
              <a:buNone/>
            </a:pPr>
            <a:endParaRPr lang="en-US" dirty="0"/>
          </a:p>
        </p:txBody>
      </p:sp>
      <p:sp>
        <p:nvSpPr>
          <p:cNvPr id="4" name="Content Placeholder 3"/>
          <p:cNvSpPr>
            <a:spLocks noGrp="1"/>
          </p:cNvSpPr>
          <p:nvPr>
            <p:ph sz="half" idx="2"/>
          </p:nvPr>
        </p:nvSpPr>
        <p:spPr>
          <a:xfrm>
            <a:off x="4936945" y="1762958"/>
            <a:ext cx="3971123" cy="1077269"/>
          </a:xfrm>
        </p:spPr>
        <p:txBody>
          <a:bodyPr/>
          <a:lstStyle/>
          <a:p>
            <a:pPr marL="0" indent="0" algn="ctr">
              <a:buNone/>
            </a:pPr>
            <a:r>
              <a:rPr lang="en-US" sz="2400" dirty="0" err="1">
                <a:solidFill>
                  <a:srgbClr val="323231"/>
                </a:solidFill>
              </a:rPr>
              <a:t>Knesha</a:t>
            </a:r>
            <a:r>
              <a:rPr lang="en-US" sz="2400" dirty="0">
                <a:solidFill>
                  <a:srgbClr val="323231"/>
                </a:solidFill>
              </a:rPr>
              <a:t> Rose-Davison, MPH, AgriSafe Network  </a:t>
            </a:r>
          </a:p>
          <a:p>
            <a:pPr marL="0" indent="0">
              <a:buNone/>
            </a:pPr>
            <a:endParaRPr lang="en-US" dirty="0"/>
          </a:p>
        </p:txBody>
      </p:sp>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08" y="2600345"/>
            <a:ext cx="2951741" cy="368967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45797" y="2640698"/>
            <a:ext cx="2955340" cy="3694176"/>
          </a:xfrm>
          <a:prstGeom prst="rect">
            <a:avLst/>
          </a:prstGeom>
        </p:spPr>
      </p:pic>
    </p:spTree>
    <p:extLst>
      <p:ext uri="{BB962C8B-B14F-4D97-AF65-F5344CB8AC3E}">
        <p14:creationId xmlns:p14="http://schemas.microsoft.com/office/powerpoint/2010/main" val="1047846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between TBI and PTSD </a:t>
            </a:r>
            <a:endParaRPr lang="en-US" dirty="0"/>
          </a:p>
        </p:txBody>
      </p:sp>
      <p:sp>
        <p:nvSpPr>
          <p:cNvPr id="3" name="Content Placeholder 2"/>
          <p:cNvSpPr>
            <a:spLocks noGrp="1"/>
          </p:cNvSpPr>
          <p:nvPr>
            <p:ph idx="1"/>
          </p:nvPr>
        </p:nvSpPr>
        <p:spPr/>
        <p:txBody>
          <a:bodyPr>
            <a:normAutofit lnSpcReduction="10000"/>
          </a:bodyPr>
          <a:lstStyle/>
          <a:p>
            <a:r>
              <a:rPr lang="en-US" dirty="0"/>
              <a:t>The </a:t>
            </a:r>
            <a:r>
              <a:rPr lang="en-US" dirty="0">
                <a:hlinkClick r:id="rId2"/>
              </a:rPr>
              <a:t>New England Journal of Medicine</a:t>
            </a:r>
            <a:r>
              <a:rPr lang="en-US" dirty="0"/>
              <a:t> performed a survey that identified a link between </a:t>
            </a:r>
            <a:r>
              <a:rPr lang="en-US" b="1" dirty="0"/>
              <a:t>traumatic brain injury or TBI </a:t>
            </a:r>
            <a:r>
              <a:rPr lang="en-US" dirty="0"/>
              <a:t>and </a:t>
            </a:r>
            <a:r>
              <a:rPr lang="en-US" b="1" dirty="0"/>
              <a:t>post-traumatic stress disorder or PTSD.</a:t>
            </a:r>
            <a:r>
              <a:rPr lang="en-US" dirty="0"/>
              <a:t> </a:t>
            </a:r>
            <a:endParaRPr lang="en-US" dirty="0" smtClean="0"/>
          </a:p>
          <a:p>
            <a:r>
              <a:rPr lang="en-US" dirty="0" smtClean="0"/>
              <a:t>The </a:t>
            </a:r>
            <a:r>
              <a:rPr lang="en-US" dirty="0"/>
              <a:t>evidence showed that military members who experienced a traumatic brain injury were </a:t>
            </a:r>
            <a:r>
              <a:rPr lang="en-US" b="1" dirty="0"/>
              <a:t>more than twice as likely </a:t>
            </a:r>
            <a:r>
              <a:rPr lang="en-US" dirty="0"/>
              <a:t>to suffer from PTSD later on than service members who did not suffer a TBI. </a:t>
            </a:r>
            <a:endParaRPr lang="en-US" dirty="0" smtClean="0"/>
          </a:p>
          <a:p>
            <a:r>
              <a:rPr lang="en-US" dirty="0" smtClean="0"/>
              <a:t>The </a:t>
            </a:r>
            <a:r>
              <a:rPr lang="en-US" dirty="0"/>
              <a:t>PTSD onset was generally 3-4 months after returning from deployment.</a:t>
            </a:r>
          </a:p>
        </p:txBody>
      </p:sp>
    </p:spTree>
    <p:extLst>
      <p:ext uri="{BB962C8B-B14F-4D97-AF65-F5344CB8AC3E}">
        <p14:creationId xmlns:p14="http://schemas.microsoft.com/office/powerpoint/2010/main" val="3372135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 name="Title 1"/>
          <p:cNvSpPr txBox="1">
            <a:spLocks noGrp="1"/>
          </p:cNvSpPr>
          <p:nvPr>
            <p:ph type="title"/>
          </p:nvPr>
        </p:nvSpPr>
        <p:spPr>
          <a:xfrm>
            <a:off x="865969" y="927097"/>
            <a:ext cx="6343674" cy="709866"/>
          </a:xfrm>
          <a:prstGeom prst="rect">
            <a:avLst/>
          </a:prstGeom>
        </p:spPr>
        <p:txBody>
          <a:bodyPr>
            <a:normAutofit fontScale="90000"/>
          </a:bodyPr>
          <a:lstStyle/>
          <a:p>
            <a:endParaRPr/>
          </a:p>
        </p:txBody>
      </p:sp>
      <p:sp>
        <p:nvSpPr>
          <p:cNvPr id="1009" name="Content Placeholder 2"/>
          <p:cNvSpPr txBox="1">
            <a:spLocks noGrp="1"/>
          </p:cNvSpPr>
          <p:nvPr>
            <p:ph type="body" sz="half" idx="1"/>
          </p:nvPr>
        </p:nvSpPr>
        <p:spPr>
          <a:xfrm>
            <a:off x="864382" y="2489200"/>
            <a:ext cx="6345261" cy="3530600"/>
          </a:xfrm>
          <a:prstGeom prst="rect">
            <a:avLst/>
          </a:prstGeom>
        </p:spPr>
        <p:txBody>
          <a:bodyPr/>
          <a:lstStyle/>
          <a:p>
            <a:endParaRPr/>
          </a:p>
        </p:txBody>
      </p:sp>
      <p:pic>
        <p:nvPicPr>
          <p:cNvPr id="1010" name="Picture 3" descr="Picture 3"/>
          <p:cNvPicPr>
            <a:picLocks noChangeAspect="1"/>
          </p:cNvPicPr>
          <p:nvPr/>
        </p:nvPicPr>
        <p:blipFill>
          <a:blip r:embed="rId3">
            <a:extLst/>
          </a:blip>
          <a:stretch>
            <a:fillRect/>
          </a:stretch>
        </p:blipFill>
        <p:spPr>
          <a:xfrm>
            <a:off x="-457200" y="-457200"/>
            <a:ext cx="10058400" cy="7772400"/>
          </a:xfrm>
          <a:prstGeom prst="rect">
            <a:avLst/>
          </a:prstGeom>
          <a:ln w="12700">
            <a:miter lim="400000"/>
          </a:ln>
        </p:spPr>
      </p:pic>
    </p:spTree>
    <p:extLst>
      <p:ext uri="{BB962C8B-B14F-4D97-AF65-F5344CB8AC3E}">
        <p14:creationId xmlns:p14="http://schemas.microsoft.com/office/powerpoint/2010/main" val="66893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 name="Title 1"/>
          <p:cNvSpPr txBox="1">
            <a:spLocks noGrp="1"/>
          </p:cNvSpPr>
          <p:nvPr>
            <p:ph type="title"/>
          </p:nvPr>
        </p:nvSpPr>
        <p:spPr>
          <a:xfrm>
            <a:off x="571500" y="676655"/>
            <a:ext cx="8229600" cy="914401"/>
          </a:xfrm>
          <a:prstGeom prst="rect">
            <a:avLst/>
          </a:prstGeom>
        </p:spPr>
        <p:txBody>
          <a:bodyPr/>
          <a:lstStyle>
            <a:lvl1pPr algn="ctr">
              <a:defRPr sz="3600"/>
            </a:lvl1pPr>
          </a:lstStyle>
          <a:p>
            <a:r>
              <a:rPr lang="en-US" dirty="0" smtClean="0"/>
              <a:t>Mental Health</a:t>
            </a:r>
            <a:r>
              <a:rPr dirty="0" smtClean="0"/>
              <a:t> </a:t>
            </a:r>
            <a:r>
              <a:rPr dirty="0"/>
              <a:t>Statistics</a:t>
            </a:r>
          </a:p>
        </p:txBody>
      </p:sp>
      <p:sp>
        <p:nvSpPr>
          <p:cNvPr id="1013" name="Content Placeholder 2"/>
          <p:cNvSpPr txBox="1">
            <a:spLocks noGrp="1"/>
          </p:cNvSpPr>
          <p:nvPr>
            <p:ph type="body" idx="1"/>
          </p:nvPr>
        </p:nvSpPr>
        <p:spPr>
          <a:xfrm>
            <a:off x="838200" y="2136648"/>
            <a:ext cx="7696200" cy="4267201"/>
          </a:xfrm>
          <a:prstGeom prst="rect">
            <a:avLst/>
          </a:prstGeom>
        </p:spPr>
        <p:txBody>
          <a:bodyPr>
            <a:normAutofit lnSpcReduction="10000"/>
          </a:bodyPr>
          <a:lstStyle/>
          <a:p>
            <a:pPr marL="318897" indent="-318897" defTabSz="850391">
              <a:lnSpc>
                <a:spcPct val="80000"/>
              </a:lnSpc>
              <a:spcBef>
                <a:spcPts val="200"/>
              </a:spcBef>
              <a:defRPr sz="1500"/>
            </a:pPr>
            <a:endParaRPr dirty="0"/>
          </a:p>
          <a:p>
            <a:pPr defTabSz="850391">
              <a:lnSpc>
                <a:spcPct val="80000"/>
              </a:lnSpc>
              <a:spcBef>
                <a:spcPts val="300"/>
              </a:spcBef>
              <a:buFont typeface="Wingdings" panose="05000000000000000000" pitchFamily="2" charset="2"/>
              <a:buChar char="Ø"/>
              <a:defRPr sz="1500"/>
            </a:pPr>
            <a:r>
              <a:rPr sz="2000" dirty="0">
                <a:cs typeface="Times New Roman" panose="02020603050405020304" pitchFamily="18" charset="0"/>
              </a:rPr>
              <a:t>60 – 80 % of visits to healthcare providers in U.S. are related to stress --almost 20% of people live in rural areas. Substance Abuse and Mental Health Services Admiration (SAMHSA ) </a:t>
            </a:r>
          </a:p>
          <a:p>
            <a:pPr defTabSz="850391">
              <a:lnSpc>
                <a:spcPct val="80000"/>
              </a:lnSpc>
              <a:spcBef>
                <a:spcPts val="200"/>
              </a:spcBef>
              <a:buFont typeface="Wingdings" panose="05000000000000000000" pitchFamily="2" charset="2"/>
              <a:buChar char="Ø"/>
              <a:defRPr sz="1500"/>
            </a:pPr>
            <a:endParaRPr sz="2000" dirty="0">
              <a:cs typeface="Times New Roman" panose="02020603050405020304" pitchFamily="18" charset="0"/>
            </a:endParaRPr>
          </a:p>
          <a:p>
            <a:pPr defTabSz="850391">
              <a:lnSpc>
                <a:spcPct val="80000"/>
              </a:lnSpc>
              <a:spcBef>
                <a:spcPts val="300"/>
              </a:spcBef>
              <a:buFont typeface="Wingdings" panose="05000000000000000000" pitchFamily="2" charset="2"/>
              <a:buChar char="Ø"/>
              <a:defRPr sz="1500"/>
            </a:pPr>
            <a:r>
              <a:rPr sz="2000" dirty="0">
                <a:cs typeface="Times New Roman" panose="02020603050405020304" pitchFamily="18" charset="0"/>
              </a:rPr>
              <a:t>Nearly 74% of Americans who seek help for symptoms of depression will go to a primary care provider.  Mental Health America</a:t>
            </a:r>
          </a:p>
          <a:p>
            <a:pPr defTabSz="850391">
              <a:lnSpc>
                <a:spcPct val="80000"/>
              </a:lnSpc>
              <a:spcBef>
                <a:spcPts val="200"/>
              </a:spcBef>
              <a:buFont typeface="Wingdings" panose="05000000000000000000" pitchFamily="2" charset="2"/>
              <a:buChar char="Ø"/>
              <a:defRPr sz="1500"/>
            </a:pPr>
            <a:endParaRPr sz="2000" dirty="0">
              <a:cs typeface="Times New Roman" panose="02020603050405020304" pitchFamily="18" charset="0"/>
            </a:endParaRPr>
          </a:p>
          <a:p>
            <a:pPr defTabSz="850391">
              <a:lnSpc>
                <a:spcPct val="80000"/>
              </a:lnSpc>
              <a:spcBef>
                <a:spcPts val="300"/>
              </a:spcBef>
              <a:buFont typeface="Wingdings" panose="05000000000000000000" pitchFamily="2" charset="2"/>
              <a:buChar char="Ø"/>
              <a:defRPr sz="1500"/>
            </a:pPr>
            <a:r>
              <a:rPr sz="2000" dirty="0">
                <a:cs typeface="Times New Roman" panose="02020603050405020304" pitchFamily="18" charset="0"/>
              </a:rPr>
              <a:t>Unfortunately, the diagnosis of depression is missed about 50% of the time in a primary care setting. Mental Health America</a:t>
            </a:r>
          </a:p>
          <a:p>
            <a:pPr defTabSz="850391">
              <a:lnSpc>
                <a:spcPct val="80000"/>
              </a:lnSpc>
              <a:spcBef>
                <a:spcPts val="200"/>
              </a:spcBef>
              <a:buFont typeface="Wingdings" panose="05000000000000000000" pitchFamily="2" charset="2"/>
              <a:buChar char="Ø"/>
              <a:defRPr sz="1500"/>
            </a:pPr>
            <a:endParaRPr sz="2000" dirty="0">
              <a:cs typeface="Times New Roman" panose="02020603050405020304" pitchFamily="18" charset="0"/>
            </a:endParaRPr>
          </a:p>
          <a:p>
            <a:pPr defTabSz="850391">
              <a:lnSpc>
                <a:spcPct val="80000"/>
              </a:lnSpc>
              <a:spcBef>
                <a:spcPts val="300"/>
              </a:spcBef>
              <a:buFont typeface="Wingdings" panose="05000000000000000000" pitchFamily="2" charset="2"/>
              <a:buChar char="Ø"/>
              <a:defRPr sz="1500"/>
            </a:pPr>
            <a:r>
              <a:rPr sz="2000" dirty="0">
                <a:cs typeface="Times New Roman" panose="02020603050405020304" pitchFamily="18" charset="0"/>
              </a:rPr>
              <a:t>According to SAMHSA, in 2012- 18.7% of non-metro county residents experienced  mental illness within the past year…over 7 million people. </a:t>
            </a:r>
            <a:endParaRPr lang="en-US" sz="2000" dirty="0" smtClean="0">
              <a:cs typeface="Times New Roman" panose="02020603050405020304" pitchFamily="18" charset="0"/>
            </a:endParaRPr>
          </a:p>
          <a:p>
            <a:pPr defTabSz="850391">
              <a:lnSpc>
                <a:spcPct val="80000"/>
              </a:lnSpc>
              <a:spcBef>
                <a:spcPts val="300"/>
              </a:spcBef>
              <a:buFont typeface="Wingdings" panose="05000000000000000000" pitchFamily="2" charset="2"/>
              <a:buChar char="Ø"/>
              <a:defRPr sz="1500"/>
            </a:pPr>
            <a:endParaRPr sz="2000" dirty="0">
              <a:cs typeface="Times New Roman" panose="02020603050405020304" pitchFamily="18" charset="0"/>
            </a:endParaRPr>
          </a:p>
          <a:p>
            <a:pPr marL="1136141" lvl="2" indent="-285750" defTabSz="850391">
              <a:lnSpc>
                <a:spcPct val="80000"/>
              </a:lnSpc>
              <a:spcBef>
                <a:spcPts val="300"/>
              </a:spcBef>
              <a:buFont typeface="Wingdings" panose="05000000000000000000" pitchFamily="2" charset="2"/>
              <a:buChar char="Ø"/>
              <a:defRPr sz="1500"/>
            </a:pPr>
            <a:r>
              <a:rPr sz="2000" dirty="0">
                <a:cs typeface="Times New Roman" panose="02020603050405020304" pitchFamily="18" charset="0"/>
              </a:rPr>
              <a:t>3.6% of these residents contemplated suicide</a:t>
            </a:r>
          </a:p>
          <a:p>
            <a:pPr marL="0" lvl="1" indent="425194" defTabSz="850391">
              <a:lnSpc>
                <a:spcPct val="80000"/>
              </a:lnSpc>
              <a:spcBef>
                <a:spcPts val="200"/>
              </a:spcBef>
              <a:buSzTx/>
              <a:buFont typeface="Wingdings 3"/>
              <a:buNone/>
              <a:defRPr sz="1000"/>
            </a:pPr>
            <a:r>
              <a:rPr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3296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FA79-2265-417A-901F-1D4BF7EDF401}"/>
              </a:ext>
            </a:extLst>
          </p:cNvPr>
          <p:cNvSpPr>
            <a:spLocks noGrp="1"/>
          </p:cNvSpPr>
          <p:nvPr>
            <p:ph type="title"/>
          </p:nvPr>
        </p:nvSpPr>
        <p:spPr>
          <a:xfrm>
            <a:off x="737938" y="0"/>
            <a:ext cx="7286710" cy="1546467"/>
          </a:xfrm>
        </p:spPr>
        <p:txBody>
          <a:bodyPr>
            <a:normAutofit/>
          </a:bodyPr>
          <a:lstStyle/>
          <a:p>
            <a:pPr algn="ctr"/>
            <a:r>
              <a:rPr lang="en-US" sz="2400" b="1" dirty="0"/>
              <a:t>Rates of suicide per 100,000 population, by ranked overall by Standard Occupation Classification (SOC) group in 2012</a:t>
            </a:r>
            <a:endParaRPr lang="en-US" sz="2400" dirty="0"/>
          </a:p>
        </p:txBody>
      </p:sp>
      <p:graphicFrame>
        <p:nvGraphicFramePr>
          <p:cNvPr id="4" name="Chart 3">
            <a:extLst>
              <a:ext uri="{FF2B5EF4-FFF2-40B4-BE49-F238E27FC236}">
                <a16:creationId xmlns:a16="http://schemas.microsoft.com/office/drawing/2014/main" id="{3FE43C9E-05FA-4050-9DD8-5C6082C56176}"/>
              </a:ext>
            </a:extLst>
          </p:cNvPr>
          <p:cNvGraphicFramePr>
            <a:graphicFrameLocks/>
          </p:cNvGraphicFramePr>
          <p:nvPr>
            <p:extLst/>
          </p:nvPr>
        </p:nvGraphicFramePr>
        <p:xfrm>
          <a:off x="737938" y="1796716"/>
          <a:ext cx="7475620" cy="409165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6A43C70-E4CC-42E1-BCD0-1C970BBE2B44}"/>
              </a:ext>
            </a:extLst>
          </p:cNvPr>
          <p:cNvSpPr txBox="1"/>
          <p:nvPr/>
        </p:nvSpPr>
        <p:spPr>
          <a:xfrm>
            <a:off x="1316567" y="5888374"/>
            <a:ext cx="8141677" cy="300082"/>
          </a:xfrm>
          <a:prstGeom prst="rect">
            <a:avLst/>
          </a:prstGeom>
          <a:noFill/>
        </p:spPr>
        <p:txBody>
          <a:bodyPr wrap="square" rtlCol="0">
            <a:spAutoFit/>
          </a:bodyPr>
          <a:lstStyle/>
          <a:p>
            <a:pPr defTabSz="685800" hangingPunct="1"/>
            <a:r>
              <a:rPr lang="en-US" sz="1350" kern="1200" dirty="0">
                <a:solidFill>
                  <a:prstClr val="black"/>
                </a:solidFill>
                <a:ea typeface="+mn-ea"/>
                <a:cs typeface="+mn-cs"/>
              </a:rPr>
              <a:t>Farmers have the highest </a:t>
            </a:r>
            <a:r>
              <a:rPr lang="en-US" sz="1350" kern="1200" dirty="0" smtClean="0">
                <a:solidFill>
                  <a:prstClr val="black"/>
                </a:solidFill>
                <a:ea typeface="+mn-ea"/>
                <a:cs typeface="+mn-cs"/>
              </a:rPr>
              <a:t>rate of death by suicide among </a:t>
            </a:r>
            <a:r>
              <a:rPr lang="en-US" sz="1350" kern="1200" dirty="0">
                <a:solidFill>
                  <a:prstClr val="black"/>
                </a:solidFill>
                <a:ea typeface="+mn-ea"/>
                <a:cs typeface="+mn-cs"/>
              </a:rPr>
              <a:t>all the </a:t>
            </a:r>
            <a:r>
              <a:rPr lang="en-US" sz="1350" kern="1200" dirty="0" smtClean="0">
                <a:solidFill>
                  <a:prstClr val="black"/>
                </a:solidFill>
                <a:ea typeface="+mn-ea"/>
                <a:cs typeface="+mn-cs"/>
              </a:rPr>
              <a:t>occupations. </a:t>
            </a:r>
            <a:endParaRPr lang="en-US" sz="1350" kern="1200" dirty="0">
              <a:solidFill>
                <a:prstClr val="black"/>
              </a:solidFill>
              <a:ea typeface="+mn-ea"/>
              <a:cs typeface="+mn-cs"/>
            </a:endParaRPr>
          </a:p>
        </p:txBody>
      </p:sp>
      <p:sp>
        <p:nvSpPr>
          <p:cNvPr id="8" name="Footer Placeholder 7"/>
          <p:cNvSpPr>
            <a:spLocks noGrp="1"/>
          </p:cNvSpPr>
          <p:nvPr>
            <p:ph type="ftr" sz="quarter" idx="11"/>
          </p:nvPr>
        </p:nvSpPr>
        <p:spPr/>
        <p:txBody>
          <a:bodyPr/>
          <a:lstStyle/>
          <a:p>
            <a:r>
              <a:rPr lang="en-US" dirty="0" smtClean="0">
                <a:solidFill>
                  <a:schemeClr val="accent2"/>
                </a:solidFill>
              </a:rPr>
              <a:t>copyright@2019</a:t>
            </a:r>
            <a:endParaRPr lang="en-US" dirty="0">
              <a:solidFill>
                <a:schemeClr val="accent2"/>
              </a:solidFill>
            </a:endParaRPr>
          </a:p>
        </p:txBody>
      </p:sp>
      <p:sp>
        <p:nvSpPr>
          <p:cNvPr id="3" name="Oval 2"/>
          <p:cNvSpPr/>
          <p:nvPr/>
        </p:nvSpPr>
        <p:spPr>
          <a:xfrm>
            <a:off x="1495514" y="2281727"/>
            <a:ext cx="760576" cy="28713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584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13" y="630382"/>
            <a:ext cx="8364338" cy="967840"/>
          </a:xfrm>
        </p:spPr>
        <p:txBody>
          <a:bodyPr>
            <a:normAutofit fontScale="90000"/>
          </a:bodyPr>
          <a:lstStyle/>
          <a:p>
            <a:r>
              <a:rPr lang="en-US" sz="3600" dirty="0" smtClean="0"/>
              <a:t>Challenges in Access to Mental Health Services:</a:t>
            </a:r>
            <a:endParaRPr lang="en-US" sz="3600" dirty="0"/>
          </a:p>
        </p:txBody>
      </p:sp>
      <p:sp>
        <p:nvSpPr>
          <p:cNvPr id="3" name="Content Placeholder 2"/>
          <p:cNvSpPr>
            <a:spLocks noGrp="1"/>
          </p:cNvSpPr>
          <p:nvPr>
            <p:ph idx="1"/>
          </p:nvPr>
        </p:nvSpPr>
        <p:spPr/>
        <p:txBody>
          <a:bodyPr>
            <a:normAutofit/>
          </a:bodyPr>
          <a:lstStyle/>
          <a:p>
            <a:pPr>
              <a:buFont typeface="Wingdings" charset="2"/>
              <a:buChar char="²"/>
            </a:pPr>
            <a:r>
              <a:rPr lang="en-US" sz="3200" dirty="0" smtClean="0"/>
              <a:t>Accessibility</a:t>
            </a:r>
          </a:p>
          <a:p>
            <a:pPr>
              <a:buFont typeface="Wingdings" charset="2"/>
              <a:buChar char="²"/>
            </a:pPr>
            <a:r>
              <a:rPr lang="en-US" sz="3200" dirty="0" smtClean="0"/>
              <a:t>Availability</a:t>
            </a:r>
          </a:p>
          <a:p>
            <a:pPr>
              <a:buFont typeface="Wingdings" charset="2"/>
              <a:buChar char="²"/>
            </a:pPr>
            <a:r>
              <a:rPr lang="en-US" sz="3200" dirty="0" smtClean="0"/>
              <a:t>Acceptability</a:t>
            </a:r>
            <a:endParaRPr lang="en-US" sz="3200" dirty="0"/>
          </a:p>
        </p:txBody>
      </p:sp>
    </p:spTree>
    <p:extLst>
      <p:ext uri="{BB962C8B-B14F-4D97-AF65-F5344CB8AC3E}">
        <p14:creationId xmlns:p14="http://schemas.microsoft.com/office/powerpoint/2010/main" val="4069168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62" y="559818"/>
            <a:ext cx="8574087" cy="967840"/>
          </a:xfrm>
        </p:spPr>
        <p:txBody>
          <a:bodyPr/>
          <a:lstStyle/>
          <a:p>
            <a:pPr algn="l"/>
            <a:r>
              <a:rPr lang="en-US" dirty="0" smtClean="0"/>
              <a:t>Accessibility:</a:t>
            </a:r>
            <a:endParaRPr lang="en-US" dirty="0"/>
          </a:p>
        </p:txBody>
      </p:sp>
      <p:sp>
        <p:nvSpPr>
          <p:cNvPr id="3" name="Content Placeholder 2"/>
          <p:cNvSpPr>
            <a:spLocks noGrp="1"/>
          </p:cNvSpPr>
          <p:nvPr>
            <p:ph idx="1"/>
          </p:nvPr>
        </p:nvSpPr>
        <p:spPr>
          <a:xfrm>
            <a:off x="299765" y="1816059"/>
            <a:ext cx="7076747" cy="3992563"/>
          </a:xfrm>
        </p:spPr>
        <p:txBody>
          <a:bodyPr/>
          <a:lstStyle/>
          <a:p>
            <a:pPr>
              <a:buFont typeface="Wingdings" charset="2"/>
              <a:buChar char="§"/>
            </a:pPr>
            <a:r>
              <a:rPr lang="en-US" dirty="0" smtClean="0"/>
              <a:t>Rural residents often travel long distances to receive services, are less likely to recognize illness, and are less likely to be insured for mental health service</a:t>
            </a:r>
          </a:p>
          <a:p>
            <a:pPr>
              <a:buFont typeface="Wingdings" charset="2"/>
              <a:buChar char="§"/>
            </a:pPr>
            <a:endParaRPr lang="en-US" dirty="0" smtClean="0"/>
          </a:p>
          <a:p>
            <a:pPr>
              <a:buFont typeface="Wingdings" charset="2"/>
              <a:buChar char="§"/>
            </a:pPr>
            <a:endParaRPr lang="en-US" dirty="0"/>
          </a:p>
        </p:txBody>
      </p:sp>
    </p:spTree>
    <p:extLst>
      <p:ext uri="{BB962C8B-B14F-4D97-AF65-F5344CB8AC3E}">
        <p14:creationId xmlns:p14="http://schemas.microsoft.com/office/powerpoint/2010/main" val="1332811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Availability:</a:t>
            </a:r>
            <a:endParaRPr lang="en-US" dirty="0"/>
          </a:p>
        </p:txBody>
      </p:sp>
      <p:sp>
        <p:nvSpPr>
          <p:cNvPr id="3" name="Content Placeholder 2"/>
          <p:cNvSpPr>
            <a:spLocks noGrp="1"/>
          </p:cNvSpPr>
          <p:nvPr>
            <p:ph idx="1"/>
          </p:nvPr>
        </p:nvSpPr>
        <p:spPr>
          <a:xfrm>
            <a:off x="352684" y="1798418"/>
            <a:ext cx="8308427" cy="4711169"/>
          </a:xfrm>
        </p:spPr>
        <p:txBody>
          <a:bodyPr>
            <a:normAutofit/>
          </a:bodyPr>
          <a:lstStyle/>
          <a:p>
            <a:pPr>
              <a:spcBef>
                <a:spcPts val="1000"/>
              </a:spcBef>
              <a:buFont typeface="Arial"/>
              <a:buChar char="•"/>
            </a:pPr>
            <a:r>
              <a:rPr lang="en-US" dirty="0"/>
              <a:t>Mental healthcare needs are not met in many rural communities across the country because adequate services are not present. </a:t>
            </a:r>
          </a:p>
          <a:p>
            <a:pPr>
              <a:spcBef>
                <a:spcPts val="1000"/>
              </a:spcBef>
              <a:buFont typeface="Arial"/>
              <a:buChar char="•"/>
            </a:pPr>
            <a:r>
              <a:rPr lang="en-US" dirty="0" smtClean="0"/>
              <a:t>Rural </a:t>
            </a:r>
            <a:r>
              <a:rPr lang="en-US" dirty="0"/>
              <a:t>communities tend to have much smaller populations </a:t>
            </a:r>
            <a:r>
              <a:rPr lang="en-US" dirty="0" smtClean="0"/>
              <a:t>when compared to </a:t>
            </a:r>
            <a:r>
              <a:rPr lang="en-US" dirty="0"/>
              <a:t>urban </a:t>
            </a:r>
            <a:r>
              <a:rPr lang="en-US" dirty="0" smtClean="0"/>
              <a:t>areas. This </a:t>
            </a:r>
            <a:r>
              <a:rPr lang="en-US" dirty="0"/>
              <a:t>combined with </a:t>
            </a:r>
            <a:r>
              <a:rPr lang="en-US" dirty="0" smtClean="0"/>
              <a:t>the overall </a:t>
            </a:r>
            <a:r>
              <a:rPr lang="en-US" dirty="0"/>
              <a:t>shortage of mental health </a:t>
            </a:r>
            <a:r>
              <a:rPr lang="en-US" dirty="0" smtClean="0"/>
              <a:t>professionals, </a:t>
            </a:r>
            <a:r>
              <a:rPr lang="en-US" dirty="0"/>
              <a:t>causes mental health providers </a:t>
            </a:r>
            <a:r>
              <a:rPr lang="en-US" dirty="0" smtClean="0"/>
              <a:t>to gravitate to practicing </a:t>
            </a:r>
            <a:r>
              <a:rPr lang="en-US" dirty="0"/>
              <a:t>in </a:t>
            </a:r>
            <a:r>
              <a:rPr lang="en-US" dirty="0" smtClean="0"/>
              <a:t>urban areas that have higher populations. </a:t>
            </a:r>
            <a:endParaRPr lang="en-US" dirty="0"/>
          </a:p>
          <a:p>
            <a:pPr>
              <a:spcBef>
                <a:spcPts val="1000"/>
              </a:spcBef>
              <a:buFont typeface="Arial"/>
              <a:buChar char="•"/>
            </a:pPr>
            <a:r>
              <a:rPr lang="en-US" dirty="0" smtClean="0"/>
              <a:t>Those </a:t>
            </a:r>
            <a:r>
              <a:rPr lang="en-US" dirty="0"/>
              <a:t>living in rural communities </a:t>
            </a:r>
            <a:r>
              <a:rPr lang="en-US" dirty="0" smtClean="0"/>
              <a:t>often have </a:t>
            </a:r>
            <a:r>
              <a:rPr lang="en-US" dirty="0"/>
              <a:t>to travel far distances in order to access facilities and clinics</a:t>
            </a:r>
            <a:r>
              <a:rPr lang="en-US" dirty="0" smtClean="0"/>
              <a:t>.</a:t>
            </a:r>
            <a:endParaRPr lang="en-US" dirty="0"/>
          </a:p>
        </p:txBody>
      </p:sp>
    </p:spTree>
    <p:extLst>
      <p:ext uri="{BB962C8B-B14F-4D97-AF65-F5344CB8AC3E}">
        <p14:creationId xmlns:p14="http://schemas.microsoft.com/office/powerpoint/2010/main" val="1152074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Acceptability:</a:t>
            </a:r>
            <a:endParaRPr lang="en-US" dirty="0"/>
          </a:p>
        </p:txBody>
      </p:sp>
      <p:sp>
        <p:nvSpPr>
          <p:cNvPr id="3" name="Content Placeholder 2"/>
          <p:cNvSpPr>
            <a:spLocks noGrp="1"/>
          </p:cNvSpPr>
          <p:nvPr>
            <p:ph idx="1"/>
          </p:nvPr>
        </p:nvSpPr>
        <p:spPr>
          <a:xfrm>
            <a:off x="282125" y="1798418"/>
            <a:ext cx="8167310" cy="3992563"/>
          </a:xfrm>
        </p:spPr>
        <p:txBody>
          <a:bodyPr/>
          <a:lstStyle/>
          <a:p>
            <a:pPr>
              <a:buFont typeface="Arial"/>
              <a:buChar char="•"/>
            </a:pPr>
            <a:r>
              <a:rPr lang="en-US" dirty="0" smtClean="0"/>
              <a:t>A major reason many veterans avoid seeking out help for psychiatric issues is because of the perceived stigma associated with needing mental health care.</a:t>
            </a:r>
          </a:p>
          <a:p>
            <a:pPr>
              <a:buFont typeface="Arial"/>
              <a:buChar char="•"/>
            </a:pPr>
            <a:r>
              <a:rPr lang="en-US" dirty="0" smtClean="0"/>
              <a:t>The stigma of needing or receiving mental health care and fewer options of trained professionals who work in rural areas create barriers to care for Veterans </a:t>
            </a:r>
            <a:endParaRPr lang="en-US" dirty="0"/>
          </a:p>
        </p:txBody>
      </p:sp>
    </p:spTree>
    <p:extLst>
      <p:ext uri="{BB962C8B-B14F-4D97-AF65-F5344CB8AC3E}">
        <p14:creationId xmlns:p14="http://schemas.microsoft.com/office/powerpoint/2010/main" val="1587691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Solutions:</a:t>
            </a:r>
            <a:endParaRPr lang="en-US" dirty="0"/>
          </a:p>
        </p:txBody>
      </p:sp>
      <p:sp>
        <p:nvSpPr>
          <p:cNvPr id="6" name="Vertical Text Placeholder 5"/>
          <p:cNvSpPr>
            <a:spLocks noGrp="1"/>
          </p:cNvSpPr>
          <p:nvPr>
            <p:ph type="body" orient="vert" idx="1"/>
          </p:nvPr>
        </p:nvSpPr>
        <p:spPr>
          <a:xfrm rot="16200000">
            <a:off x="2007967" y="345119"/>
            <a:ext cx="4475624" cy="7737001"/>
          </a:xfrm>
        </p:spPr>
        <p:txBody>
          <a:bodyPr/>
          <a:lstStyle/>
          <a:p>
            <a:r>
              <a:rPr lang="en-US" dirty="0" smtClean="0"/>
              <a:t>Accessibility &amp;</a:t>
            </a:r>
            <a:r>
              <a:rPr lang="en-US" dirty="0"/>
              <a:t> </a:t>
            </a:r>
            <a:r>
              <a:rPr lang="en-US" dirty="0" smtClean="0"/>
              <a:t>Availability- </a:t>
            </a:r>
            <a:r>
              <a:rPr lang="en-US" dirty="0" err="1" smtClean="0"/>
              <a:t>Telemental</a:t>
            </a:r>
            <a:r>
              <a:rPr lang="en-US" dirty="0" smtClean="0"/>
              <a:t> Health Delivery to rural areas that do not have access to mental health clinics and facilities</a:t>
            </a:r>
          </a:p>
          <a:p>
            <a:r>
              <a:rPr lang="en-US" dirty="0" smtClean="0"/>
              <a:t>Acceptability- the department of Defense launched an anti-stigma campaign called the “Real Warriors Campaign”, which is designed to promote resilience, recovery and support for returning service members, veterans, and their families.</a:t>
            </a:r>
          </a:p>
          <a:p>
            <a:pPr lvl="2">
              <a:buFont typeface="Arial"/>
              <a:buChar char="•"/>
            </a:pPr>
            <a:r>
              <a:rPr lang="en-US" dirty="0" smtClean="0"/>
              <a:t> “https</a:t>
            </a:r>
            <a:r>
              <a:rPr lang="en-US" dirty="0"/>
              <a:t>://</a:t>
            </a:r>
            <a:r>
              <a:rPr lang="en-US" dirty="0" err="1"/>
              <a:t>www.realwarriors.net</a:t>
            </a:r>
            <a:r>
              <a:rPr lang="en-US" dirty="0" smtClean="0"/>
              <a:t>/”</a:t>
            </a:r>
            <a:endParaRPr lang="en-US" dirty="0"/>
          </a:p>
        </p:txBody>
      </p:sp>
    </p:spTree>
    <p:extLst>
      <p:ext uri="{BB962C8B-B14F-4D97-AF65-F5344CB8AC3E}">
        <p14:creationId xmlns:p14="http://schemas.microsoft.com/office/powerpoint/2010/main" val="1715580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2-12 at 1.04.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37" y="3610614"/>
            <a:ext cx="8497566" cy="3247386"/>
          </a:xfrm>
          <a:prstGeom prst="rect">
            <a:avLst/>
          </a:prstGeom>
        </p:spPr>
      </p:pic>
      <p:pic>
        <p:nvPicPr>
          <p:cNvPr id="3" name="Picture 2" descr="Screen Shot 2019-02-12 at 1.04.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488"/>
            <a:ext cx="2877976" cy="1817039"/>
          </a:xfrm>
          <a:prstGeom prst="rect">
            <a:avLst/>
          </a:prstGeom>
        </p:spPr>
      </p:pic>
      <p:pic>
        <p:nvPicPr>
          <p:cNvPr id="4" name="Picture 3" descr="Screen Shot 2019-02-12 at 1.05.19 PM.png"/>
          <p:cNvPicPr>
            <a:picLocks noChangeAspect="1"/>
          </p:cNvPicPr>
          <p:nvPr/>
        </p:nvPicPr>
        <p:blipFill rotWithShape="1">
          <a:blip r:embed="rId4">
            <a:extLst>
              <a:ext uri="{28A0092B-C50C-407E-A947-70E740481C1C}">
                <a14:useLocalDpi xmlns:a14="http://schemas.microsoft.com/office/drawing/2010/main" val="0"/>
              </a:ext>
            </a:extLst>
          </a:blip>
          <a:srcRect t="8812" b="2352"/>
          <a:stretch/>
        </p:blipFill>
        <p:spPr>
          <a:xfrm>
            <a:off x="1358260" y="1693550"/>
            <a:ext cx="7327900" cy="1940529"/>
          </a:xfrm>
          <a:prstGeom prst="rect">
            <a:avLst/>
          </a:prstGeom>
        </p:spPr>
      </p:pic>
    </p:spTree>
    <p:extLst>
      <p:ext uri="{BB962C8B-B14F-4D97-AF65-F5344CB8AC3E}">
        <p14:creationId xmlns:p14="http://schemas.microsoft.com/office/powerpoint/2010/main" val="600376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02" y="309920"/>
            <a:ext cx="8229600" cy="1143000"/>
          </a:xfrm>
        </p:spPr>
        <p:txBody>
          <a:bodyPr>
            <a:normAutofit/>
          </a:bodyPr>
          <a:lstStyle/>
          <a:p>
            <a:pPr algn="ctr"/>
            <a:r>
              <a:rPr lang="en-US" sz="4400" dirty="0" smtClean="0"/>
              <a:t>Objectives</a:t>
            </a:r>
            <a:endParaRPr lang="en-US" sz="4400" dirty="0"/>
          </a:p>
        </p:txBody>
      </p:sp>
      <p:sp>
        <p:nvSpPr>
          <p:cNvPr id="3" name="Content Placeholder 2"/>
          <p:cNvSpPr>
            <a:spLocks noGrp="1"/>
          </p:cNvSpPr>
          <p:nvPr>
            <p:ph idx="1"/>
          </p:nvPr>
        </p:nvSpPr>
        <p:spPr>
          <a:xfrm>
            <a:off x="351361" y="1970664"/>
            <a:ext cx="8380310" cy="5469494"/>
          </a:xfrm>
        </p:spPr>
        <p:txBody>
          <a:bodyPr>
            <a:noAutofit/>
          </a:bodyPr>
          <a:lstStyle/>
          <a:p>
            <a:pPr marL="0" indent="0">
              <a:spcBef>
                <a:spcPts val="500"/>
              </a:spcBef>
              <a:spcAft>
                <a:spcPts val="500"/>
              </a:spcAft>
              <a:buClrTx/>
              <a:buNone/>
            </a:pPr>
            <a:r>
              <a:rPr lang="en-US" sz="2800" dirty="0" smtClean="0">
                <a:solidFill>
                  <a:schemeClr val="tx2">
                    <a:lumMod val="75000"/>
                  </a:schemeClr>
                </a:solidFill>
              </a:rPr>
              <a:t>By the end of this session, participants will be able to:</a:t>
            </a:r>
          </a:p>
          <a:p>
            <a:pPr marL="457200" indent="-457200">
              <a:spcBef>
                <a:spcPts val="500"/>
              </a:spcBef>
              <a:spcAft>
                <a:spcPts val="500"/>
              </a:spcAft>
              <a:buClrTx/>
              <a:buFont typeface="+mj-lt"/>
              <a:buAutoNum type="arabicPeriod"/>
            </a:pPr>
            <a:r>
              <a:rPr lang="en-US" sz="2800" dirty="0">
                <a:solidFill>
                  <a:schemeClr val="tx2">
                    <a:lumMod val="75000"/>
                  </a:schemeClr>
                </a:solidFill>
              </a:rPr>
              <a:t>Discuss health disparities unique to men and women returning to rural America following one or more duty tours</a:t>
            </a:r>
          </a:p>
          <a:p>
            <a:pPr marL="457200" indent="-457200">
              <a:spcBef>
                <a:spcPts val="500"/>
              </a:spcBef>
              <a:spcAft>
                <a:spcPts val="500"/>
              </a:spcAft>
              <a:buClrTx/>
              <a:buFont typeface="+mj-lt"/>
              <a:buAutoNum type="arabicPeriod"/>
            </a:pPr>
            <a:r>
              <a:rPr lang="en-US" sz="2800" dirty="0" smtClean="0">
                <a:solidFill>
                  <a:schemeClr val="tx2">
                    <a:lumMod val="75000"/>
                  </a:schemeClr>
                </a:solidFill>
              </a:rPr>
              <a:t>Identify challenges and solutions to increase access to general support and  mental health services for veteran farmers and ranchers.</a:t>
            </a:r>
          </a:p>
          <a:p>
            <a:pPr marL="457200" indent="-457200">
              <a:spcBef>
                <a:spcPts val="500"/>
              </a:spcBef>
              <a:spcAft>
                <a:spcPts val="500"/>
              </a:spcAft>
              <a:buClrTx/>
              <a:buFont typeface="+mj-lt"/>
              <a:buAutoNum type="arabicPeriod"/>
            </a:pPr>
            <a:r>
              <a:rPr lang="en-US" sz="2800" dirty="0" smtClean="0">
                <a:solidFill>
                  <a:schemeClr val="tx2">
                    <a:lumMod val="75000"/>
                  </a:schemeClr>
                </a:solidFill>
              </a:rPr>
              <a:t>Explore creative community-based opportunities to assist rural veterans farm/ranch in a safe workplace.</a:t>
            </a:r>
          </a:p>
        </p:txBody>
      </p:sp>
    </p:spTree>
    <p:extLst>
      <p:ext uri="{BB962C8B-B14F-4D97-AF65-F5344CB8AC3E}">
        <p14:creationId xmlns:p14="http://schemas.microsoft.com/office/powerpoint/2010/main" val="1650235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2-12 at 1.00.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16" y="158772"/>
            <a:ext cx="5327201" cy="1929646"/>
          </a:xfrm>
          <a:prstGeom prst="rect">
            <a:avLst/>
          </a:prstGeom>
        </p:spPr>
      </p:pic>
      <p:pic>
        <p:nvPicPr>
          <p:cNvPr id="3" name="Picture 2" descr="Screen Shot 2019-02-12 at 1.01.34 PM.png"/>
          <p:cNvPicPr>
            <a:picLocks noChangeAspect="1"/>
          </p:cNvPicPr>
          <p:nvPr/>
        </p:nvPicPr>
        <p:blipFill rotWithShape="1">
          <a:blip r:embed="rId3">
            <a:extLst>
              <a:ext uri="{28A0092B-C50C-407E-A947-70E740481C1C}">
                <a14:useLocalDpi xmlns:a14="http://schemas.microsoft.com/office/drawing/2010/main" val="0"/>
              </a:ext>
            </a:extLst>
          </a:blip>
          <a:srcRect t="1745"/>
          <a:stretch/>
        </p:blipFill>
        <p:spPr>
          <a:xfrm>
            <a:off x="562945" y="2240428"/>
            <a:ext cx="8248242" cy="4128030"/>
          </a:xfrm>
          <a:prstGeom prst="rect">
            <a:avLst/>
          </a:prstGeom>
        </p:spPr>
      </p:pic>
    </p:spTree>
    <p:extLst>
      <p:ext uri="{BB962C8B-B14F-4D97-AF65-F5344CB8AC3E}">
        <p14:creationId xmlns:p14="http://schemas.microsoft.com/office/powerpoint/2010/main" val="2252321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2-12 at 12.52.13 PM.png"/>
          <p:cNvPicPr>
            <a:picLocks noChangeAspect="1"/>
          </p:cNvPicPr>
          <p:nvPr/>
        </p:nvPicPr>
        <p:blipFill rotWithShape="1">
          <a:blip r:embed="rId2">
            <a:extLst>
              <a:ext uri="{28A0092B-C50C-407E-A947-70E740481C1C}">
                <a14:useLocalDpi xmlns:a14="http://schemas.microsoft.com/office/drawing/2010/main" val="0"/>
              </a:ext>
            </a:extLst>
          </a:blip>
          <a:srcRect l="1543" t="633" r="3737" b="11281"/>
          <a:stretch/>
        </p:blipFill>
        <p:spPr>
          <a:xfrm>
            <a:off x="341770" y="0"/>
            <a:ext cx="8661112" cy="1605345"/>
          </a:xfrm>
          <a:prstGeom prst="rect">
            <a:avLst/>
          </a:prstGeom>
        </p:spPr>
      </p:pic>
      <p:pic>
        <p:nvPicPr>
          <p:cNvPr id="5" name="Picture 4" descr="Screen Shot 2019-02-12 at 12.52.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30" y="1780592"/>
            <a:ext cx="8008441" cy="4759867"/>
          </a:xfrm>
          <a:prstGeom prst="rect">
            <a:avLst/>
          </a:prstGeom>
        </p:spPr>
      </p:pic>
    </p:spTree>
    <p:extLst>
      <p:ext uri="{BB962C8B-B14F-4D97-AF65-F5344CB8AC3E}">
        <p14:creationId xmlns:p14="http://schemas.microsoft.com/office/powerpoint/2010/main" val="3539260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Based Opportunities:</a:t>
            </a:r>
            <a:endParaRPr lang="en-US" dirty="0"/>
          </a:p>
        </p:txBody>
      </p:sp>
      <p:sp>
        <p:nvSpPr>
          <p:cNvPr id="3" name="Content Placeholder 2"/>
          <p:cNvSpPr>
            <a:spLocks noGrp="1"/>
          </p:cNvSpPr>
          <p:nvPr>
            <p:ph idx="1"/>
          </p:nvPr>
        </p:nvSpPr>
        <p:spPr>
          <a:xfrm>
            <a:off x="564361" y="1833700"/>
            <a:ext cx="7076747" cy="3992563"/>
          </a:xfrm>
        </p:spPr>
        <p:txBody>
          <a:bodyPr>
            <a:normAutofit fontScale="92500" lnSpcReduction="10000"/>
          </a:bodyPr>
          <a:lstStyle/>
          <a:p>
            <a:r>
              <a:rPr lang="en-US" b="1" dirty="0" smtClean="0"/>
              <a:t>The New Farmers Veterans Program at USDA </a:t>
            </a:r>
            <a:r>
              <a:rPr lang="en-US" dirty="0"/>
              <a:t> gives veterans access to a variety of employment, educational, and entrepreneurial opportunities. Under the broad mission of making veterans critical actors in the vitality, safety, and sustainability of the food system, USDA prioritizes veterans for employment in federal offices related to agriculture and resource conservation. The USDA also guides veterans interested in pursuing a career in agriculture through various educational paths at land-grant colleges and through extension services.</a:t>
            </a:r>
          </a:p>
          <a:p>
            <a:r>
              <a:rPr lang="en-US" dirty="0"/>
              <a:t>https://</a:t>
            </a:r>
            <a:r>
              <a:rPr lang="en-US" dirty="0" err="1"/>
              <a:t>newfarmers.usda.gov</a:t>
            </a:r>
            <a:r>
              <a:rPr lang="en-US" dirty="0"/>
              <a:t>/veterans </a:t>
            </a:r>
          </a:p>
        </p:txBody>
      </p:sp>
    </p:spTree>
    <p:extLst>
      <p:ext uri="{BB962C8B-B14F-4D97-AF65-F5344CB8AC3E}">
        <p14:creationId xmlns:p14="http://schemas.microsoft.com/office/powerpoint/2010/main" val="2772440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Based Opportunities:</a:t>
            </a:r>
          </a:p>
        </p:txBody>
      </p:sp>
      <p:sp>
        <p:nvSpPr>
          <p:cNvPr id="3" name="Content Placeholder 2"/>
          <p:cNvSpPr>
            <a:spLocks noGrp="1"/>
          </p:cNvSpPr>
          <p:nvPr>
            <p:ph idx="1"/>
          </p:nvPr>
        </p:nvSpPr>
        <p:spPr>
          <a:xfrm>
            <a:off x="335156" y="1798418"/>
            <a:ext cx="7746946" cy="3992563"/>
          </a:xfrm>
        </p:spPr>
        <p:txBody>
          <a:bodyPr>
            <a:normAutofit lnSpcReduction="10000"/>
          </a:bodyPr>
          <a:lstStyle/>
          <a:p>
            <a:r>
              <a:rPr lang="en-US" b="1" dirty="0"/>
              <a:t>Veterans Agricultural Center of Connecticut (VACC</a:t>
            </a:r>
            <a:r>
              <a:rPr lang="en-US" b="1" dirty="0" smtClean="0"/>
              <a:t>)</a:t>
            </a:r>
            <a:r>
              <a:rPr lang="en-US" dirty="0"/>
              <a:t> </a:t>
            </a:r>
            <a:r>
              <a:rPr lang="en-US" dirty="0" smtClean="0"/>
              <a:t>provides </a:t>
            </a:r>
            <a:r>
              <a:rPr lang="en-US" dirty="0"/>
              <a:t>both training and therapy to returning combat and interested veterans through a six to eight-week hands-on training paired with online training. VACC provides instruction with a focus on organic hybrid-hydroponic systems. The goal of the program is to prepare veterans to start home-based farms or businesses. By the end of the program, participants will be employable for greenhouse operations, cooperatives, farm management, produce delivery, or sales</a:t>
            </a:r>
            <a:r>
              <a:rPr lang="en-US" dirty="0" smtClean="0"/>
              <a:t>.</a:t>
            </a:r>
          </a:p>
          <a:p>
            <a:r>
              <a:rPr lang="en-US" dirty="0"/>
              <a:t>http://</a:t>
            </a:r>
            <a:r>
              <a:rPr lang="en-US" dirty="0" err="1"/>
              <a:t>www.vac-c.org</a:t>
            </a:r>
            <a:r>
              <a:rPr lang="en-US" dirty="0"/>
              <a:t>/</a:t>
            </a:r>
            <a:r>
              <a:rPr lang="en-US" dirty="0" err="1"/>
              <a:t>home.html</a:t>
            </a:r>
            <a:endParaRPr lang="en-US" dirty="0"/>
          </a:p>
          <a:p>
            <a:endParaRPr lang="en-US" dirty="0"/>
          </a:p>
        </p:txBody>
      </p:sp>
    </p:spTree>
    <p:extLst>
      <p:ext uri="{BB962C8B-B14F-4D97-AF65-F5344CB8AC3E}">
        <p14:creationId xmlns:p14="http://schemas.microsoft.com/office/powerpoint/2010/main" val="2251931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Based Opportunities:</a:t>
            </a:r>
          </a:p>
        </p:txBody>
      </p:sp>
      <p:sp>
        <p:nvSpPr>
          <p:cNvPr id="3" name="Content Placeholder 2"/>
          <p:cNvSpPr>
            <a:spLocks noGrp="1"/>
          </p:cNvSpPr>
          <p:nvPr>
            <p:ph idx="1"/>
          </p:nvPr>
        </p:nvSpPr>
        <p:spPr>
          <a:xfrm>
            <a:off x="246846" y="1904265"/>
            <a:ext cx="7076747" cy="3992563"/>
          </a:xfrm>
        </p:spPr>
        <p:txBody>
          <a:bodyPr>
            <a:normAutofit fontScale="92500"/>
          </a:bodyPr>
          <a:lstStyle/>
          <a:p>
            <a:r>
              <a:rPr lang="en-US" b="1" dirty="0"/>
              <a:t>Vets to </a:t>
            </a:r>
            <a:r>
              <a:rPr lang="en-US" b="1" dirty="0" smtClean="0"/>
              <a:t>Ag</a:t>
            </a:r>
            <a:r>
              <a:rPr lang="en-US" dirty="0"/>
              <a:t> </a:t>
            </a:r>
            <a:r>
              <a:rPr lang="en-US" dirty="0" smtClean="0"/>
              <a:t>is </a:t>
            </a:r>
            <a:r>
              <a:rPr lang="en-US" dirty="0"/>
              <a:t>a program at Michigan State University that trains homeless U.S. veterans to work in agriculture. Participants learn plant and soil science, equipment operation, integrated pest management, computer skills, and other topics. The program includes room and board for the entire training period, as well as both classroom instruction and hands-on training. The program also integrates job preparation and employer outreach skills </a:t>
            </a:r>
            <a:endParaRPr lang="en-US" dirty="0" smtClean="0"/>
          </a:p>
          <a:p>
            <a:r>
              <a:rPr lang="en-US" dirty="0"/>
              <a:t>https://</a:t>
            </a:r>
            <a:r>
              <a:rPr lang="en-US" dirty="0" err="1"/>
              <a:t>msustatewide.msu.edu</a:t>
            </a:r>
            <a:r>
              <a:rPr lang="en-US" dirty="0"/>
              <a:t>/Programs/Details/3084</a:t>
            </a:r>
          </a:p>
          <a:p>
            <a:endParaRPr lang="en-US" dirty="0"/>
          </a:p>
        </p:txBody>
      </p:sp>
    </p:spTree>
    <p:extLst>
      <p:ext uri="{BB962C8B-B14F-4D97-AF65-F5344CB8AC3E}">
        <p14:creationId xmlns:p14="http://schemas.microsoft.com/office/powerpoint/2010/main" val="3703859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4" name="TextBox 3"/>
          <p:cNvSpPr txBox="1"/>
          <p:nvPr/>
        </p:nvSpPr>
        <p:spPr>
          <a:xfrm>
            <a:off x="299875" y="1799398"/>
            <a:ext cx="6544344" cy="4801314"/>
          </a:xfrm>
          <a:prstGeom prst="rect">
            <a:avLst/>
          </a:prstGeom>
          <a:noFill/>
        </p:spPr>
        <p:txBody>
          <a:bodyPr wrap="square" rtlCol="0">
            <a:spAutoFit/>
          </a:bodyPr>
          <a:lstStyle/>
          <a:p>
            <a:pPr marL="285750" indent="-285750">
              <a:buFont typeface="Arial"/>
              <a:buChar char="•"/>
            </a:pPr>
            <a:r>
              <a:rPr lang="en-US" dirty="0">
                <a:solidFill>
                  <a:srgbClr val="000000"/>
                </a:solidFill>
                <a:hlinkClick r:id="rId2"/>
              </a:rPr>
              <a:t>https://www.ruralhealth.va.gov/aboutus/ruralvets.asp#</a:t>
            </a:r>
            <a:r>
              <a:rPr lang="en-US" dirty="0" smtClean="0">
                <a:solidFill>
                  <a:srgbClr val="000000"/>
                </a:solidFill>
                <a:hlinkClick r:id="rId2"/>
              </a:rPr>
              <a:t>com</a:t>
            </a:r>
            <a:endParaRPr lang="en-US" dirty="0" smtClean="0">
              <a:solidFill>
                <a:srgbClr val="000000"/>
              </a:solidFill>
            </a:endParaRPr>
          </a:p>
          <a:p>
            <a:pPr marL="285750" indent="-285750">
              <a:buFont typeface="Arial"/>
              <a:buChar char="•"/>
            </a:pPr>
            <a:r>
              <a:rPr lang="en-US" dirty="0">
                <a:solidFill>
                  <a:srgbClr val="000000"/>
                </a:solidFill>
                <a:hlinkClick r:id="rId3"/>
              </a:rPr>
              <a:t>https://www.ruralhealthinfo.org/topics/returning-soldier-and-veteran-health#health-</a:t>
            </a:r>
            <a:r>
              <a:rPr lang="en-US" dirty="0" smtClean="0">
                <a:solidFill>
                  <a:srgbClr val="000000"/>
                </a:solidFill>
                <a:hlinkClick r:id="rId3"/>
              </a:rPr>
              <a:t>concerns</a:t>
            </a:r>
            <a:endParaRPr lang="en-US" dirty="0" smtClean="0">
              <a:solidFill>
                <a:srgbClr val="000000"/>
              </a:solidFill>
            </a:endParaRPr>
          </a:p>
          <a:p>
            <a:pPr marL="285750" indent="-285750">
              <a:buFont typeface="Arial"/>
              <a:buChar char="•"/>
            </a:pPr>
            <a:r>
              <a:rPr lang="en-US" dirty="0">
                <a:solidFill>
                  <a:srgbClr val="000000"/>
                </a:solidFill>
                <a:hlinkClick r:id="rId4"/>
              </a:rPr>
              <a:t>https://www.census.gov/content/dam/Census/library/publications/2017/acs/acs-36.</a:t>
            </a:r>
            <a:r>
              <a:rPr lang="en-US" dirty="0" smtClean="0">
                <a:solidFill>
                  <a:srgbClr val="000000"/>
                </a:solidFill>
                <a:hlinkClick r:id="rId4"/>
              </a:rPr>
              <a:t>pdf</a:t>
            </a:r>
            <a:endParaRPr lang="en-US" dirty="0" smtClean="0">
              <a:solidFill>
                <a:srgbClr val="000000"/>
              </a:solidFill>
            </a:endParaRPr>
          </a:p>
          <a:p>
            <a:pPr marL="285750" indent="-285750">
              <a:buFont typeface="Arial"/>
              <a:buChar char="•"/>
            </a:pPr>
            <a:r>
              <a:rPr lang="nb-NO" dirty="0"/>
              <a:t>”Cigarette smoking rates among veterans: Association with rurality and psychiatric disorders,” Addictive Behaviors, March 2019</a:t>
            </a:r>
            <a:r>
              <a:rPr lang="nb-NO" dirty="0" smtClean="0"/>
              <a:t>.</a:t>
            </a:r>
          </a:p>
          <a:p>
            <a:pPr marL="285750" indent="-285750">
              <a:buFont typeface="Arial"/>
              <a:buChar char="•"/>
            </a:pPr>
            <a:r>
              <a:rPr lang="en-US" dirty="0">
                <a:hlinkClick r:id="rId5"/>
              </a:rPr>
              <a:t>What Is Posttraumatic Stress Disorder</a:t>
            </a:r>
            <a:r>
              <a:rPr lang="en-US" dirty="0" smtClean="0">
                <a:hlinkClick r:id="rId5"/>
              </a:rPr>
              <a:t>?</a:t>
            </a:r>
            <a:endParaRPr lang="en-US" dirty="0" smtClean="0"/>
          </a:p>
          <a:p>
            <a:pPr marL="285750" indent="-285750">
              <a:buFont typeface="Arial"/>
              <a:buChar char="•"/>
            </a:pPr>
            <a:r>
              <a:rPr lang="en-US" dirty="0" smtClean="0">
                <a:hlinkClick r:id="rId6"/>
              </a:rPr>
              <a:t>National Veterans Foundation </a:t>
            </a:r>
            <a:endParaRPr lang="en-US" dirty="0"/>
          </a:p>
          <a:p>
            <a:pPr marL="285750" indent="-285750">
              <a:buFont typeface="Arial"/>
              <a:buChar char="•"/>
            </a:pPr>
            <a:r>
              <a:rPr lang="en-US" dirty="0"/>
              <a:t>Health Professional Shortage Areas: Mental Health, by County, </a:t>
            </a:r>
            <a:r>
              <a:rPr lang="en-US" dirty="0" smtClean="0"/>
              <a:t>2017- HRSA </a:t>
            </a:r>
          </a:p>
          <a:p>
            <a:pPr marL="285750" indent="-285750">
              <a:buFont typeface="Arial"/>
              <a:buChar char="•"/>
            </a:pPr>
            <a:r>
              <a:rPr lang="en-US" dirty="0">
                <a:hlinkClick r:id="rId7"/>
              </a:rPr>
              <a:t>Census of Fatal Occupational Injuries, </a:t>
            </a:r>
            <a:r>
              <a:rPr lang="en-US" dirty="0" smtClean="0">
                <a:hlinkClick r:id="rId7"/>
              </a:rPr>
              <a:t>2016</a:t>
            </a:r>
            <a:endParaRPr lang="en-US" dirty="0" smtClean="0"/>
          </a:p>
          <a:p>
            <a:pPr marL="285750" indent="-285750">
              <a:buFont typeface="Arial"/>
              <a:buChar char="•"/>
            </a:pPr>
            <a:r>
              <a:rPr lang="en-US" dirty="0">
                <a:hlinkClick r:id="rId8"/>
              </a:rPr>
              <a:t>The Top 10 Most Dangerous Jobs in </a:t>
            </a:r>
            <a:r>
              <a:rPr lang="en-US" dirty="0" smtClean="0">
                <a:hlinkClick r:id="rId8"/>
              </a:rPr>
              <a:t>America- Time </a:t>
            </a:r>
            <a:endParaRPr lang="en-US" dirty="0"/>
          </a:p>
          <a:p>
            <a:pPr marL="285750" indent="-285750">
              <a:buFont typeface="Arial"/>
              <a:buChar char="•"/>
            </a:pPr>
            <a:endParaRPr lang="en-US" dirty="0"/>
          </a:p>
          <a:p>
            <a:pPr marL="285750" indent="-285750">
              <a:buFont typeface="Arial"/>
              <a:buChar char="•"/>
            </a:pPr>
            <a:endParaRPr lang="en-US" dirty="0"/>
          </a:p>
          <a:p>
            <a:endParaRPr lang="en-US" dirty="0"/>
          </a:p>
        </p:txBody>
      </p:sp>
    </p:spTree>
    <p:extLst>
      <p:ext uri="{BB962C8B-B14F-4D97-AF65-F5344CB8AC3E}">
        <p14:creationId xmlns:p14="http://schemas.microsoft.com/office/powerpoint/2010/main" val="412137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003093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388674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Fotosearch_k520814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55" y="661819"/>
            <a:ext cx="8418452" cy="5618434"/>
          </a:xfrm>
          <a:prstGeom prst="rect">
            <a:avLst/>
          </a:prstGeom>
          <a:ln>
            <a:noFill/>
          </a:ln>
          <a:effectLst>
            <a:softEdge rad="112500"/>
          </a:effectLst>
        </p:spPr>
      </p:pic>
    </p:spTree>
  </p:cSld>
  <p:clrMapOvr>
    <a:masterClrMapping/>
  </p:clrMapOvr>
  <p:transition spd="slow" advClick="0" advTm="8000">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273" y="1940529"/>
            <a:ext cx="8414156" cy="4678204"/>
          </a:xfrm>
          <a:prstGeom prst="rect">
            <a:avLst/>
          </a:prstGeom>
          <a:noFill/>
        </p:spPr>
        <p:txBody>
          <a:bodyPr wrap="square" rtlCol="0">
            <a:spAutoFit/>
          </a:bodyPr>
          <a:lstStyle/>
          <a:p>
            <a:pPr marL="342900" indent="-342900">
              <a:buFont typeface="Wingdings" charset="2"/>
              <a:buChar char="Ø"/>
            </a:pPr>
            <a:r>
              <a:rPr lang="en-US" sz="2000" dirty="0" smtClean="0"/>
              <a:t>Many veterans choose to live in rural communities for many reasons such as:</a:t>
            </a:r>
          </a:p>
          <a:p>
            <a:pPr marL="800100" lvl="1" indent="-342900">
              <a:buFont typeface="Arial"/>
              <a:buChar char="•"/>
            </a:pPr>
            <a:r>
              <a:rPr lang="en-US" sz="2000" dirty="0" smtClean="0"/>
              <a:t>Living in a closer proximity to family, friends and community</a:t>
            </a:r>
          </a:p>
          <a:p>
            <a:pPr marL="800100" lvl="1" indent="-342900">
              <a:buFont typeface="Arial"/>
              <a:buChar char="•"/>
            </a:pPr>
            <a:r>
              <a:rPr lang="en-US" sz="2000" dirty="0"/>
              <a:t>O</a:t>
            </a:r>
            <a:r>
              <a:rPr lang="en-US" sz="2000" dirty="0" smtClean="0"/>
              <a:t>pen space for recreation</a:t>
            </a:r>
          </a:p>
          <a:p>
            <a:pPr marL="800100" lvl="1" indent="-342900">
              <a:buFont typeface="Arial"/>
              <a:buChar char="•"/>
            </a:pPr>
            <a:r>
              <a:rPr lang="en-US" sz="2000" dirty="0" smtClean="0"/>
              <a:t>Outdoor work </a:t>
            </a:r>
          </a:p>
          <a:p>
            <a:pPr marL="800100" lvl="1" indent="-342900">
              <a:buFont typeface="Arial"/>
              <a:buChar char="•"/>
            </a:pPr>
            <a:r>
              <a:rPr lang="en-US" sz="2000" dirty="0"/>
              <a:t>M</a:t>
            </a:r>
            <a:r>
              <a:rPr lang="en-US" sz="2000" dirty="0" smtClean="0"/>
              <a:t>ore privacy and quieter living space</a:t>
            </a:r>
          </a:p>
          <a:p>
            <a:pPr marL="800100" lvl="1" indent="-342900">
              <a:buFont typeface="Arial"/>
              <a:buChar char="•"/>
            </a:pPr>
            <a:r>
              <a:rPr lang="en-US" sz="2000" dirty="0" smtClean="0"/>
              <a:t>Lower cost of living</a:t>
            </a:r>
          </a:p>
          <a:p>
            <a:pPr marL="800100" lvl="1" indent="-342900">
              <a:buFont typeface="Arial"/>
              <a:buChar char="•"/>
            </a:pPr>
            <a:r>
              <a:rPr lang="en-US" sz="2000" dirty="0" smtClean="0"/>
              <a:t>Less crowded towns and schools</a:t>
            </a:r>
          </a:p>
          <a:p>
            <a:pPr lvl="1"/>
            <a:endParaRPr lang="en-US" sz="2000" dirty="0" smtClean="0"/>
          </a:p>
          <a:p>
            <a:pPr marL="342900" indent="-342900">
              <a:buFont typeface="Wingdings" charset="2"/>
              <a:buChar char="Ø"/>
            </a:pPr>
            <a:r>
              <a:rPr lang="en-US" sz="2000" dirty="0" smtClean="0"/>
              <a:t>While rural communities offer many benefits to Veterans, this lifestyle is not without challenges. Veterans often experience issues with access to health, that are often intensified by combat-related illnesses and injuries.</a:t>
            </a:r>
          </a:p>
          <a:p>
            <a:endParaRPr lang="en-US" sz="2000" dirty="0" smtClean="0"/>
          </a:p>
          <a:p>
            <a:endParaRPr lang="en-US" sz="2000" dirty="0" smtClean="0"/>
          </a:p>
          <a:p>
            <a:endParaRPr lang="en-US" dirty="0"/>
          </a:p>
        </p:txBody>
      </p:sp>
      <p:sp>
        <p:nvSpPr>
          <p:cNvPr id="3" name="Title 2"/>
          <p:cNvSpPr>
            <a:spLocks noGrp="1"/>
          </p:cNvSpPr>
          <p:nvPr>
            <p:ph type="title"/>
          </p:nvPr>
        </p:nvSpPr>
        <p:spPr/>
        <p:txBody>
          <a:bodyPr>
            <a:normAutofit/>
          </a:bodyPr>
          <a:lstStyle/>
          <a:p>
            <a:pPr algn="l"/>
            <a:r>
              <a:rPr lang="en-US" dirty="0" smtClean="0"/>
              <a:t>Rural Community:</a:t>
            </a:r>
            <a:endParaRPr lang="en-US" dirty="0"/>
          </a:p>
        </p:txBody>
      </p:sp>
    </p:spTree>
    <p:extLst>
      <p:ext uri="{BB962C8B-B14F-4D97-AF65-F5344CB8AC3E}">
        <p14:creationId xmlns:p14="http://schemas.microsoft.com/office/powerpoint/2010/main" val="270002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Who are rural veterans?</a:t>
            </a:r>
            <a:endParaRPr lang="en-US" dirty="0"/>
          </a:p>
        </p:txBody>
      </p:sp>
      <p:sp>
        <p:nvSpPr>
          <p:cNvPr id="4" name="TextBox 3"/>
          <p:cNvSpPr txBox="1"/>
          <p:nvPr/>
        </p:nvSpPr>
        <p:spPr>
          <a:xfrm>
            <a:off x="529192" y="1993451"/>
            <a:ext cx="8167200" cy="3416320"/>
          </a:xfrm>
          <a:prstGeom prst="rect">
            <a:avLst/>
          </a:prstGeom>
          <a:noFill/>
        </p:spPr>
        <p:txBody>
          <a:bodyPr wrap="square" rtlCol="0">
            <a:spAutoFit/>
          </a:bodyPr>
          <a:lstStyle/>
          <a:p>
            <a:pPr marL="285750" indent="-285750">
              <a:buFont typeface="Arial"/>
              <a:buChar char="•"/>
            </a:pPr>
            <a:r>
              <a:rPr lang="en-US" sz="2400" dirty="0" smtClean="0"/>
              <a:t>Rural Area Characteristics </a:t>
            </a:r>
          </a:p>
          <a:p>
            <a:pPr marL="742950" lvl="1" indent="-285750">
              <a:buFont typeface="Arial"/>
              <a:buChar char="•"/>
            </a:pPr>
            <a:r>
              <a:rPr lang="en-US" sz="2400" dirty="0" smtClean="0"/>
              <a:t>Low density </a:t>
            </a:r>
          </a:p>
          <a:p>
            <a:pPr marL="742950" lvl="1" indent="-285750">
              <a:buFont typeface="Arial"/>
              <a:buChar char="•"/>
            </a:pPr>
            <a:r>
              <a:rPr lang="en-US" sz="2400" dirty="0" smtClean="0"/>
              <a:t>Sparse population </a:t>
            </a:r>
          </a:p>
          <a:p>
            <a:pPr marL="742950" lvl="1" indent="-285750">
              <a:buFont typeface="Arial"/>
              <a:buChar char="•"/>
            </a:pPr>
            <a:r>
              <a:rPr lang="en-US" sz="2400" dirty="0" smtClean="0"/>
              <a:t>Distant from urban areas </a:t>
            </a:r>
          </a:p>
          <a:p>
            <a:pPr marL="285750" indent="-285750">
              <a:buFont typeface="Arial"/>
              <a:buChar char="•"/>
            </a:pPr>
            <a:r>
              <a:rPr lang="en-US" sz="2400" dirty="0" smtClean="0"/>
              <a:t>Individual Differences ( Rural vs. Urban) </a:t>
            </a:r>
          </a:p>
          <a:p>
            <a:pPr marL="742950" lvl="1" indent="-285750">
              <a:buFont typeface="Arial"/>
              <a:buChar char="•"/>
            </a:pPr>
            <a:r>
              <a:rPr lang="en-US" sz="2400" dirty="0" smtClean="0"/>
              <a:t>Social ties</a:t>
            </a:r>
          </a:p>
          <a:p>
            <a:pPr marL="742950" lvl="1" indent="-285750">
              <a:buFont typeface="Arial"/>
              <a:buChar char="•"/>
            </a:pPr>
            <a:r>
              <a:rPr lang="en-US" sz="2400" dirty="0" smtClean="0"/>
              <a:t>Demographic characteristics </a:t>
            </a:r>
          </a:p>
          <a:p>
            <a:pPr marL="742950" lvl="1" indent="-285750">
              <a:buFont typeface="Arial"/>
              <a:buChar char="•"/>
            </a:pPr>
            <a:r>
              <a:rPr lang="en-US" sz="2400" dirty="0" smtClean="0"/>
              <a:t>Culture</a:t>
            </a:r>
          </a:p>
          <a:p>
            <a:pPr marL="742950" lvl="1" indent="-285750">
              <a:buFont typeface="Arial"/>
              <a:buChar char="•"/>
            </a:pPr>
            <a:r>
              <a:rPr lang="en-US" sz="2400" dirty="0" smtClean="0"/>
              <a:t>Access to institutional care and support</a:t>
            </a:r>
          </a:p>
        </p:txBody>
      </p:sp>
    </p:spTree>
    <p:extLst>
      <p:ext uri="{BB962C8B-B14F-4D97-AF65-F5344CB8AC3E}">
        <p14:creationId xmlns:p14="http://schemas.microsoft.com/office/powerpoint/2010/main" val="4205515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Who are rural veterans? ( continued) </a:t>
            </a:r>
            <a:endParaRPr lang="en-US" dirty="0"/>
          </a:p>
        </p:txBody>
      </p:sp>
      <p:sp>
        <p:nvSpPr>
          <p:cNvPr id="4" name="TextBox 3"/>
          <p:cNvSpPr txBox="1"/>
          <p:nvPr/>
        </p:nvSpPr>
        <p:spPr>
          <a:xfrm>
            <a:off x="567558" y="1993451"/>
            <a:ext cx="8128833" cy="1200329"/>
          </a:xfrm>
          <a:prstGeom prst="rect">
            <a:avLst/>
          </a:prstGeom>
          <a:noFill/>
        </p:spPr>
        <p:txBody>
          <a:bodyPr wrap="square" rtlCol="0">
            <a:spAutoFit/>
          </a:bodyPr>
          <a:lstStyle/>
          <a:p>
            <a:r>
              <a:rPr lang="en-US" sz="2400" dirty="0"/>
              <a:t>U.S. Department of Veterans Affairs has identified veterans living in rural areas as a population that faces many health disparities.</a:t>
            </a:r>
          </a:p>
        </p:txBody>
      </p:sp>
    </p:spTree>
    <p:extLst>
      <p:ext uri="{BB962C8B-B14F-4D97-AF65-F5344CB8AC3E}">
        <p14:creationId xmlns:p14="http://schemas.microsoft.com/office/powerpoint/2010/main" val="46792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270dd7ce-8ab9-4073-88a8-981ab87f6423"/>
</p:tagLst>
</file>

<file path=ppt/tags/tag2.xml><?xml version="1.0" encoding="utf-8"?>
<p:tagLst xmlns:a="http://schemas.openxmlformats.org/drawingml/2006/main" xmlns:r="http://schemas.openxmlformats.org/officeDocument/2006/relationships" xmlns:p="http://schemas.openxmlformats.org/presentationml/2006/main">
  <p:tag name="__PE_POLL_EMBED_ID" val="f49337d7-b3a9-4954-92a3-2b13588a917a"/>
</p:tagLst>
</file>

<file path=ppt/theme/theme1.xml><?xml version="1.0" encoding="utf-8"?>
<a:theme xmlns:a="http://schemas.openxmlformats.org/drawingml/2006/main" name="Spectrum">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0</TotalTime>
  <Words>2196</Words>
  <Application>Microsoft Office PowerPoint</Application>
  <PresentationFormat>On-screen Show (4:3)</PresentationFormat>
  <Paragraphs>210</Paragraphs>
  <Slides>35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宋体</vt:lpstr>
      <vt:lpstr>Abadi MT Condensed Extra Bold</vt:lpstr>
      <vt:lpstr>Arial</vt:lpstr>
      <vt:lpstr>Calibri</vt:lpstr>
      <vt:lpstr>Century Gothic</vt:lpstr>
      <vt:lpstr>Corbel</vt:lpstr>
      <vt:lpstr>Times New Roman</vt:lpstr>
      <vt:lpstr>Wingdings</vt:lpstr>
      <vt:lpstr>Wingdings 3</vt:lpstr>
      <vt:lpstr>Spectrum</vt:lpstr>
      <vt:lpstr>PowerPoint Presentation</vt:lpstr>
      <vt:lpstr>Presenters</vt:lpstr>
      <vt:lpstr>Objectives</vt:lpstr>
      <vt:lpstr>PowerPoint Presentation</vt:lpstr>
      <vt:lpstr>PowerPoint Presentation</vt:lpstr>
      <vt:lpstr>PowerPoint Presentation</vt:lpstr>
      <vt:lpstr>Rural Community:</vt:lpstr>
      <vt:lpstr>Who are rural veterans?</vt:lpstr>
      <vt:lpstr>Who are rural veterans? ( continued) </vt:lpstr>
      <vt:lpstr>PowerPoint Presentation</vt:lpstr>
      <vt:lpstr>Statistics:</vt:lpstr>
      <vt:lpstr>Demographics:</vt:lpstr>
      <vt:lpstr>Demographics continued:</vt:lpstr>
      <vt:lpstr>Rural Veterans Health Care Atlas ( FY2014)</vt:lpstr>
      <vt:lpstr>Disabilities Affecting Veterans: </vt:lpstr>
      <vt:lpstr>Rural Veteran Disparities:</vt:lpstr>
      <vt:lpstr>Cigarette Smoking among Rural Veterans:</vt:lpstr>
      <vt:lpstr>Mental Health Veterans </vt:lpstr>
      <vt:lpstr>Post Traumatic Stress Disorder (PTSD)</vt:lpstr>
      <vt:lpstr>Link  between TBI and PTSD </vt:lpstr>
      <vt:lpstr>PowerPoint Presentation</vt:lpstr>
      <vt:lpstr>Mental Health Statistics</vt:lpstr>
      <vt:lpstr>Rates of suicide per 100,000 population, by ranked overall by Standard Occupation Classification (SOC) group in 2012</vt:lpstr>
      <vt:lpstr>Challenges in Access to Mental Health Services:</vt:lpstr>
      <vt:lpstr>Accessibility:</vt:lpstr>
      <vt:lpstr>Availability:</vt:lpstr>
      <vt:lpstr>Acceptability:</vt:lpstr>
      <vt:lpstr>Solutions:</vt:lpstr>
      <vt:lpstr>PowerPoint Presentation</vt:lpstr>
      <vt:lpstr>PowerPoint Presentation</vt:lpstr>
      <vt:lpstr>PowerPoint Presentation</vt:lpstr>
      <vt:lpstr>Community Based Opportunities:</vt:lpstr>
      <vt:lpstr>Community Based Opportunities:</vt:lpstr>
      <vt:lpstr>Community Based Opportunities: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2010-04-14T20:04:37Z</dcterms:created>
  <dcterms:modified xsi:type="dcterms:W3CDTF">2019-04-01T12:20:38Z</dcterms:modified>
</cp:coreProperties>
</file>