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4.xml" ContentType="application/vnd.openxmlformats-officedocument.drawingml.chart+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handoutMasterIdLst>
    <p:handoutMasterId r:id="rId100"/>
  </p:handoutMasterIdLst>
  <p:sldIdLst>
    <p:sldId id="601" r:id="rId2"/>
    <p:sldId id="1626" r:id="rId3"/>
    <p:sldId id="1035" r:id="rId4"/>
    <p:sldId id="2094" r:id="rId5"/>
    <p:sldId id="1199" r:id="rId6"/>
    <p:sldId id="1812" r:id="rId7"/>
    <p:sldId id="1994" r:id="rId8"/>
    <p:sldId id="1831" r:id="rId9"/>
    <p:sldId id="1916" r:id="rId10"/>
    <p:sldId id="1953" r:id="rId11"/>
    <p:sldId id="2058" r:id="rId12"/>
    <p:sldId id="1836" r:id="rId13"/>
    <p:sldId id="2095" r:id="rId14"/>
    <p:sldId id="2081" r:id="rId15"/>
    <p:sldId id="2083" r:id="rId16"/>
    <p:sldId id="2086" r:id="rId17"/>
    <p:sldId id="2087" r:id="rId18"/>
    <p:sldId id="2059" r:id="rId19"/>
    <p:sldId id="2085" r:id="rId20"/>
    <p:sldId id="2084" r:id="rId21"/>
    <p:sldId id="2030" r:id="rId22"/>
    <p:sldId id="2027" r:id="rId23"/>
    <p:sldId id="2046" r:id="rId24"/>
    <p:sldId id="2043" r:id="rId25"/>
    <p:sldId id="2064" r:id="rId26"/>
    <p:sldId id="2096" r:id="rId27"/>
    <p:sldId id="2044" r:id="rId28"/>
    <p:sldId id="2065" r:id="rId29"/>
    <p:sldId id="2097" r:id="rId30"/>
    <p:sldId id="2045" r:id="rId31"/>
    <p:sldId id="2068" r:id="rId32"/>
    <p:sldId id="2098" r:id="rId33"/>
    <p:sldId id="1922" r:id="rId34"/>
    <p:sldId id="2069" r:id="rId35"/>
    <p:sldId id="1930" r:id="rId36"/>
    <p:sldId id="1878" r:id="rId37"/>
    <p:sldId id="2138" r:id="rId38"/>
    <p:sldId id="2039" r:id="rId39"/>
    <p:sldId id="2072" r:id="rId40"/>
    <p:sldId id="2071" r:id="rId41"/>
    <p:sldId id="2040" r:id="rId42"/>
    <p:sldId id="2041" r:id="rId43"/>
    <p:sldId id="2108" r:id="rId44"/>
    <p:sldId id="2123" r:id="rId45"/>
    <p:sldId id="2126" r:id="rId46"/>
    <p:sldId id="2128" r:id="rId47"/>
    <p:sldId id="2129" r:id="rId48"/>
    <p:sldId id="2130" r:id="rId49"/>
    <p:sldId id="2131" r:id="rId50"/>
    <p:sldId id="2132" r:id="rId51"/>
    <p:sldId id="2075" r:id="rId52"/>
    <p:sldId id="2076" r:id="rId53"/>
    <p:sldId id="2077" r:id="rId54"/>
    <p:sldId id="2090" r:id="rId55"/>
    <p:sldId id="2109" r:id="rId56"/>
    <p:sldId id="2099" r:id="rId57"/>
    <p:sldId id="2100" r:id="rId58"/>
    <p:sldId id="2006" r:id="rId59"/>
    <p:sldId id="2137" r:id="rId60"/>
    <p:sldId id="2139" r:id="rId61"/>
    <p:sldId id="2080" r:id="rId62"/>
    <p:sldId id="256" r:id="rId63"/>
    <p:sldId id="260" r:id="rId64"/>
    <p:sldId id="261" r:id="rId65"/>
    <p:sldId id="262" r:id="rId66"/>
    <p:sldId id="263" r:id="rId67"/>
    <p:sldId id="257" r:id="rId68"/>
    <p:sldId id="258" r:id="rId69"/>
    <p:sldId id="259" r:id="rId70"/>
    <p:sldId id="2010" r:id="rId71"/>
    <p:sldId id="1996" r:id="rId72"/>
    <p:sldId id="1984" r:id="rId73"/>
    <p:sldId id="2121" r:id="rId74"/>
    <p:sldId id="2119" r:id="rId75"/>
    <p:sldId id="2120" r:id="rId76"/>
    <p:sldId id="2103" r:id="rId77"/>
    <p:sldId id="2000" r:id="rId78"/>
    <p:sldId id="2020" r:id="rId79"/>
    <p:sldId id="2001" r:id="rId80"/>
    <p:sldId id="2003" r:id="rId81"/>
    <p:sldId id="2004" r:id="rId82"/>
    <p:sldId id="1934" r:id="rId83"/>
    <p:sldId id="1879" r:id="rId84"/>
    <p:sldId id="1901" r:id="rId85"/>
    <p:sldId id="1913" r:id="rId86"/>
    <p:sldId id="2015" r:id="rId87"/>
    <p:sldId id="2082" r:id="rId88"/>
    <p:sldId id="2102" r:id="rId89"/>
    <p:sldId id="2114" r:id="rId90"/>
    <p:sldId id="2115" r:id="rId91"/>
    <p:sldId id="2116" r:id="rId92"/>
    <p:sldId id="2117" r:id="rId93"/>
    <p:sldId id="2118" r:id="rId94"/>
    <p:sldId id="790" r:id="rId95"/>
    <p:sldId id="2133" r:id="rId96"/>
    <p:sldId id="2134" r:id="rId97"/>
    <p:sldId id="2135" r:id="rId98"/>
  </p:sldIdLst>
  <p:sldSz cx="9144000" cy="6858000" type="screen4x3"/>
  <p:notesSz cx="7102475" cy="9388475"/>
  <p:defaultTextStyle>
    <a:defPPr>
      <a:defRPr lang="en-US"/>
    </a:defPPr>
    <a:lvl1pPr algn="l" rtl="0" fontAlgn="base">
      <a:spcBef>
        <a:spcPct val="0"/>
      </a:spcBef>
      <a:spcAft>
        <a:spcPct val="0"/>
      </a:spcAft>
      <a:defRPr sz="2400" i="1" kern="1200">
        <a:solidFill>
          <a:schemeClr val="tx1"/>
        </a:solidFill>
        <a:latin typeface="Arial" charset="0"/>
        <a:ea typeface="+mn-ea"/>
        <a:cs typeface="+mn-cs"/>
      </a:defRPr>
    </a:lvl1pPr>
    <a:lvl2pPr marL="457200" algn="l" rtl="0" fontAlgn="base">
      <a:spcBef>
        <a:spcPct val="0"/>
      </a:spcBef>
      <a:spcAft>
        <a:spcPct val="0"/>
      </a:spcAft>
      <a:defRPr sz="2400" i="1" kern="1200">
        <a:solidFill>
          <a:schemeClr val="tx1"/>
        </a:solidFill>
        <a:latin typeface="Arial" charset="0"/>
        <a:ea typeface="+mn-ea"/>
        <a:cs typeface="+mn-cs"/>
      </a:defRPr>
    </a:lvl2pPr>
    <a:lvl3pPr marL="914400" algn="l" rtl="0" fontAlgn="base">
      <a:spcBef>
        <a:spcPct val="0"/>
      </a:spcBef>
      <a:spcAft>
        <a:spcPct val="0"/>
      </a:spcAft>
      <a:defRPr sz="2400" i="1" kern="1200">
        <a:solidFill>
          <a:schemeClr val="tx1"/>
        </a:solidFill>
        <a:latin typeface="Arial" charset="0"/>
        <a:ea typeface="+mn-ea"/>
        <a:cs typeface="+mn-cs"/>
      </a:defRPr>
    </a:lvl3pPr>
    <a:lvl4pPr marL="1371600" algn="l" rtl="0" fontAlgn="base">
      <a:spcBef>
        <a:spcPct val="0"/>
      </a:spcBef>
      <a:spcAft>
        <a:spcPct val="0"/>
      </a:spcAft>
      <a:defRPr sz="2400" i="1" kern="1200">
        <a:solidFill>
          <a:schemeClr val="tx1"/>
        </a:solidFill>
        <a:latin typeface="Arial" charset="0"/>
        <a:ea typeface="+mn-ea"/>
        <a:cs typeface="+mn-cs"/>
      </a:defRPr>
    </a:lvl4pPr>
    <a:lvl5pPr marL="1828800" algn="l" rtl="0" fontAlgn="base">
      <a:spcBef>
        <a:spcPct val="0"/>
      </a:spcBef>
      <a:spcAft>
        <a:spcPct val="0"/>
      </a:spcAft>
      <a:defRPr sz="2400" i="1" kern="1200">
        <a:solidFill>
          <a:schemeClr val="tx1"/>
        </a:solidFill>
        <a:latin typeface="Arial" charset="0"/>
        <a:ea typeface="+mn-ea"/>
        <a:cs typeface="+mn-cs"/>
      </a:defRPr>
    </a:lvl5pPr>
    <a:lvl6pPr marL="2286000" algn="l" defTabSz="914400" rtl="0" eaLnBrk="1" latinLnBrk="0" hangingPunct="1">
      <a:defRPr sz="2400" i="1" kern="1200">
        <a:solidFill>
          <a:schemeClr val="tx1"/>
        </a:solidFill>
        <a:latin typeface="Arial" charset="0"/>
        <a:ea typeface="+mn-ea"/>
        <a:cs typeface="+mn-cs"/>
      </a:defRPr>
    </a:lvl6pPr>
    <a:lvl7pPr marL="2743200" algn="l" defTabSz="914400" rtl="0" eaLnBrk="1" latinLnBrk="0" hangingPunct="1">
      <a:defRPr sz="2400" i="1" kern="1200">
        <a:solidFill>
          <a:schemeClr val="tx1"/>
        </a:solidFill>
        <a:latin typeface="Arial" charset="0"/>
        <a:ea typeface="+mn-ea"/>
        <a:cs typeface="+mn-cs"/>
      </a:defRPr>
    </a:lvl7pPr>
    <a:lvl8pPr marL="3200400" algn="l" defTabSz="914400" rtl="0" eaLnBrk="1" latinLnBrk="0" hangingPunct="1">
      <a:defRPr sz="2400" i="1" kern="1200">
        <a:solidFill>
          <a:schemeClr val="tx1"/>
        </a:solidFill>
        <a:latin typeface="Arial" charset="0"/>
        <a:ea typeface="+mn-ea"/>
        <a:cs typeface="+mn-cs"/>
      </a:defRPr>
    </a:lvl8pPr>
    <a:lvl9pPr marL="3657600" algn="l" defTabSz="914400" rtl="0" eaLnBrk="1" latinLnBrk="0" hangingPunct="1">
      <a:defRPr sz="2400" i="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2496">
          <p15:clr>
            <a:srgbClr val="A4A3A4"/>
          </p15:clr>
        </p15:guide>
        <p15:guide id="3" orient="horz" pos="3024">
          <p15:clr>
            <a:srgbClr val="A4A3A4"/>
          </p15:clr>
        </p15:guide>
        <p15:guide id="4" orient="horz" pos="3408">
          <p15:clr>
            <a:srgbClr val="A4A3A4"/>
          </p15:clr>
        </p15:guide>
        <p15:guide id="5" orient="horz" pos="3792">
          <p15:clr>
            <a:srgbClr val="A4A3A4"/>
          </p15:clr>
        </p15:guide>
        <p15:guide id="6" pos="1104">
          <p15:clr>
            <a:srgbClr val="A4A3A4"/>
          </p15:clr>
        </p15:guide>
        <p15:guide id="7"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C55"/>
    <a:srgbClr val="76CA5E"/>
    <a:srgbClr val="006600"/>
    <a:srgbClr val="006666"/>
    <a:srgbClr val="FD9F95"/>
    <a:srgbClr val="FA786E"/>
    <a:srgbClr val="EEB7AC"/>
    <a:srgbClr val="ED9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3077" autoAdjust="0"/>
    <p:restoredTop sz="87879" autoAdjust="0"/>
  </p:normalViewPr>
  <p:slideViewPr>
    <p:cSldViewPr>
      <p:cViewPr varScale="1">
        <p:scale>
          <a:sx n="65" d="100"/>
          <a:sy n="65" d="100"/>
        </p:scale>
        <p:origin x="1134" y="60"/>
      </p:cViewPr>
      <p:guideLst>
        <p:guide orient="horz" pos="2160"/>
        <p:guide orient="horz" pos="2496"/>
        <p:guide orient="horz" pos="3024"/>
        <p:guide orient="horz" pos="3408"/>
        <p:guide orient="horz" pos="3792"/>
        <p:guide pos="11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3664"/>
    </p:cViewPr>
  </p:sorterViewPr>
  <p:notesViewPr>
    <p:cSldViewPr>
      <p:cViewPr varScale="1">
        <p:scale>
          <a:sx n="78" d="100"/>
          <a:sy n="78" d="100"/>
        </p:scale>
        <p:origin x="-1232" y="-104"/>
      </p:cViewPr>
      <p:guideLst>
        <p:guide orient="horz" pos="2957"/>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
            </a:r>
            <a:r>
              <a:rPr lang="en-US" baseline="0" dirty="0"/>
              <a:t> Matched QOL Pre-Post Surveys</a:t>
            </a:r>
            <a:endParaRPr lang="en-US" dirty="0"/>
          </a:p>
        </c:rich>
      </c:tx>
      <c:overlay val="0"/>
    </c:title>
    <c:autoTitleDeleted val="0"/>
    <c:plotArea>
      <c:layout/>
      <c:pieChart>
        <c:varyColors val="1"/>
        <c:ser>
          <c:idx val="0"/>
          <c:order val="0"/>
          <c:tx>
            <c:strRef>
              <c:f>Sheet1!$B$1</c:f>
              <c:strCache>
                <c:ptCount val="1"/>
                <c:pt idx="0">
                  <c:v># Matched QOL Pre-Post Surveys</c:v>
                </c:pt>
              </c:strCache>
            </c:strRef>
          </c:tx>
          <c:cat>
            <c:strRef>
              <c:f>Sheet1!$A$2:$A$16</c:f>
              <c:strCache>
                <c:ptCount val="15"/>
                <c:pt idx="0">
                  <c:v>Chip Petrea 100</c:v>
                </c:pt>
                <c:pt idx="1">
                  <c:v>Wisconsin 90</c:v>
                </c:pt>
                <c:pt idx="2">
                  <c:v>Kansas 86</c:v>
                </c:pt>
                <c:pt idx="3">
                  <c:v>Colorado 29</c:v>
                </c:pt>
                <c:pt idx="4">
                  <c:v>Nebraska 13</c:v>
                </c:pt>
                <c:pt idx="5">
                  <c:v>Pennsylvania 12</c:v>
                </c:pt>
                <c:pt idx="6">
                  <c:v>Missouri 10</c:v>
                </c:pt>
                <c:pt idx="7">
                  <c:v>Texas 9</c:v>
                </c:pt>
                <c:pt idx="8">
                  <c:v>Oklahoma 6</c:v>
                </c:pt>
                <c:pt idx="9">
                  <c:v>Arkansas 4</c:v>
                </c:pt>
                <c:pt idx="10">
                  <c:v>Maine 4</c:v>
                </c:pt>
                <c:pt idx="11">
                  <c:v>West Virginia 4</c:v>
                </c:pt>
                <c:pt idx="12">
                  <c:v>Virginia 3</c:v>
                </c:pt>
                <c:pt idx="13">
                  <c:v>North Carolina 2</c:v>
                </c:pt>
                <c:pt idx="14">
                  <c:v>Georgia 1</c:v>
                </c:pt>
              </c:strCache>
            </c:strRef>
          </c:cat>
          <c:val>
            <c:numRef>
              <c:f>Sheet1!$B$2:$B$16</c:f>
              <c:numCache>
                <c:formatCode>General</c:formatCode>
                <c:ptCount val="15"/>
                <c:pt idx="0">
                  <c:v>100</c:v>
                </c:pt>
                <c:pt idx="1">
                  <c:v>90</c:v>
                </c:pt>
                <c:pt idx="2">
                  <c:v>86</c:v>
                </c:pt>
                <c:pt idx="3">
                  <c:v>29</c:v>
                </c:pt>
                <c:pt idx="4">
                  <c:v>13</c:v>
                </c:pt>
                <c:pt idx="5">
                  <c:v>12</c:v>
                </c:pt>
                <c:pt idx="6">
                  <c:v>10</c:v>
                </c:pt>
                <c:pt idx="7">
                  <c:v>9</c:v>
                </c:pt>
                <c:pt idx="8">
                  <c:v>6</c:v>
                </c:pt>
                <c:pt idx="9">
                  <c:v>4</c:v>
                </c:pt>
                <c:pt idx="10">
                  <c:v>4</c:v>
                </c:pt>
                <c:pt idx="11">
                  <c:v>4</c:v>
                </c:pt>
                <c:pt idx="12">
                  <c:v>3</c:v>
                </c:pt>
                <c:pt idx="13">
                  <c:v>2</c:v>
                </c:pt>
                <c:pt idx="14">
                  <c:v>1</c:v>
                </c:pt>
              </c:numCache>
            </c:numRef>
          </c:val>
          <c:extLst xmlns:c16r2="http://schemas.microsoft.com/office/drawing/2015/06/chart">
            <c:ext xmlns:c16="http://schemas.microsoft.com/office/drawing/2014/chart" uri="{C3380CC4-5D6E-409C-BE32-E72D297353CC}">
              <c16:uniqueId val="{00000000-82CD-4E65-9A87-6140DC325EC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8553641732283499"/>
          <c:y val="0.11353115582774366"/>
          <c:w val="0.30404691601049882"/>
          <c:h val="0.8864688441722539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t>
            </a:r>
            <a:r>
              <a:rPr lang="en-US" baseline="0" dirty="0"/>
              <a:t> Matched QOL Pre-Post Surveys</a:t>
            </a:r>
            <a:endParaRPr lang="en-US" dirty="0"/>
          </a:p>
        </c:rich>
      </c:tx>
      <c:overlay val="0"/>
    </c:title>
    <c:autoTitleDeleted val="0"/>
    <c:plotArea>
      <c:layout/>
      <c:pieChart>
        <c:varyColors val="1"/>
        <c:ser>
          <c:idx val="0"/>
          <c:order val="0"/>
          <c:tx>
            <c:strRef>
              <c:f>Sheet1!$B$1</c:f>
              <c:strCache>
                <c:ptCount val="1"/>
                <c:pt idx="0">
                  <c:v># Matched QOL Pre-Post Surveys</c:v>
                </c:pt>
              </c:strCache>
            </c:strRef>
          </c:tx>
          <c:cat>
            <c:strRef>
              <c:f>Sheet1!$A$2:$A$3</c:f>
              <c:strCache>
                <c:ptCount val="2"/>
                <c:pt idx="0">
                  <c:v>AA Treatment Group</c:v>
                </c:pt>
                <c:pt idx="1">
                  <c:v>Non-AA Comparison Group</c:v>
                </c:pt>
              </c:strCache>
            </c:strRef>
          </c:cat>
          <c:val>
            <c:numRef>
              <c:f>Sheet1!$B$2:$B$3</c:f>
              <c:numCache>
                <c:formatCode>General</c:formatCode>
                <c:ptCount val="2"/>
                <c:pt idx="0">
                  <c:v>273</c:v>
                </c:pt>
                <c:pt idx="1">
                  <c:v>100</c:v>
                </c:pt>
              </c:numCache>
            </c:numRef>
          </c:val>
          <c:extLst xmlns:c16r2="http://schemas.microsoft.com/office/drawing/2015/06/chart">
            <c:ext xmlns:c16="http://schemas.microsoft.com/office/drawing/2014/chart" uri="{C3380CC4-5D6E-409C-BE32-E72D297353CC}">
              <c16:uniqueId val="{00000000-631F-41F2-B204-012383D54E33}"/>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855364173228351"/>
          <c:y val="0.11353115582774365"/>
          <c:w val="0.30404691601049882"/>
          <c:h val="0.8864688441722543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Column3</c:v>
                </c:pt>
              </c:strCache>
            </c:strRef>
          </c:tx>
          <c:spPr>
            <a:solidFill>
              <a:schemeClr val="accent2"/>
            </a:solidFill>
          </c:spPr>
          <c:invertIfNegative val="0"/>
          <c:cat>
            <c:strRef>
              <c:f>Sheet1!$A$2:$A$8</c:f>
              <c:strCache>
                <c:ptCount val="7"/>
                <c:pt idx="0">
                  <c:v>National Average</c:v>
                </c:pt>
                <c:pt idx="1">
                  <c:v>Men</c:v>
                </c:pt>
                <c:pt idx="2">
                  <c:v>Workers 65-74 years</c:v>
                </c:pt>
                <c:pt idx="3">
                  <c:v>Protective Service Occupations</c:v>
                </c:pt>
                <c:pt idx="4">
                  <c:v>Farming, Fishing, &amp; Forestry</c:v>
                </c:pt>
                <c:pt idx="5">
                  <c:v>Installation, Maintenance, &amp; Repair Occupations</c:v>
                </c:pt>
                <c:pt idx="6">
                  <c:v>Farmers &amp; Ranchers</c:v>
                </c:pt>
              </c:strCache>
            </c:strRef>
          </c:cat>
          <c:val>
            <c:numRef>
              <c:f>Sheet1!$B$2:$B$8</c:f>
              <c:numCache>
                <c:formatCode>General</c:formatCode>
                <c:ptCount val="7"/>
                <c:pt idx="0">
                  <c:v>1.5</c:v>
                </c:pt>
                <c:pt idx="1">
                  <c:v>2.7</c:v>
                </c:pt>
                <c:pt idx="2">
                  <c:v>2.4</c:v>
                </c:pt>
                <c:pt idx="3">
                  <c:v>5.3</c:v>
                </c:pt>
                <c:pt idx="4">
                  <c:v>5.0999999999999996</c:v>
                </c:pt>
                <c:pt idx="5">
                  <c:v>3.3</c:v>
                </c:pt>
                <c:pt idx="6">
                  <c:v>10</c:v>
                </c:pt>
              </c:numCache>
            </c:numRef>
          </c:val>
          <c:extLst xmlns:c16r2="http://schemas.microsoft.com/office/drawing/2015/06/chart">
            <c:ext xmlns:c16="http://schemas.microsoft.com/office/drawing/2014/chart" uri="{C3380CC4-5D6E-409C-BE32-E72D297353CC}">
              <c16:uniqueId val="{00000000-D0AF-43DB-BFDB-CDB84207B294}"/>
            </c:ext>
          </c:extLst>
        </c:ser>
        <c:ser>
          <c:idx val="1"/>
          <c:order val="1"/>
          <c:tx>
            <c:strRef>
              <c:f>Sheet1!$C$1</c:f>
              <c:strCache>
                <c:ptCount val="1"/>
                <c:pt idx="0">
                  <c:v>Column1</c:v>
                </c:pt>
              </c:strCache>
            </c:strRef>
          </c:tx>
          <c:invertIfNegative val="0"/>
          <c:cat>
            <c:strRef>
              <c:f>Sheet1!$A$2:$A$8</c:f>
              <c:strCache>
                <c:ptCount val="7"/>
                <c:pt idx="0">
                  <c:v>National Average</c:v>
                </c:pt>
                <c:pt idx="1">
                  <c:v>Men</c:v>
                </c:pt>
                <c:pt idx="2">
                  <c:v>Workers 65-74 years</c:v>
                </c:pt>
                <c:pt idx="3">
                  <c:v>Protective Service Occupations</c:v>
                </c:pt>
                <c:pt idx="4">
                  <c:v>Farming, Fishing, &amp; Forestry</c:v>
                </c:pt>
                <c:pt idx="5">
                  <c:v>Installation, Maintenance, &amp; Repair Occupations</c:v>
                </c:pt>
                <c:pt idx="6">
                  <c:v>Farmers &amp; Ranchers</c:v>
                </c:pt>
              </c:strCache>
            </c:strRef>
          </c:cat>
          <c:val>
            <c:numRef>
              <c:f>Sheet1!$C$2:$C$8</c:f>
              <c:numCache>
                <c:formatCode>General</c:formatCode>
                <c:ptCount val="7"/>
              </c:numCache>
            </c:numRef>
          </c:val>
          <c:extLst xmlns:c16r2="http://schemas.microsoft.com/office/drawing/2015/06/chart">
            <c:ext xmlns:c16="http://schemas.microsoft.com/office/drawing/2014/chart" uri="{C3380CC4-5D6E-409C-BE32-E72D297353CC}">
              <c16:uniqueId val="{00000001-D0AF-43DB-BFDB-CDB84207B294}"/>
            </c:ext>
          </c:extLst>
        </c:ser>
        <c:ser>
          <c:idx val="2"/>
          <c:order val="2"/>
          <c:tx>
            <c:strRef>
              <c:f>Sheet1!$D$1</c:f>
              <c:strCache>
                <c:ptCount val="1"/>
                <c:pt idx="0">
                  <c:v>Column2</c:v>
                </c:pt>
              </c:strCache>
            </c:strRef>
          </c:tx>
          <c:invertIfNegative val="0"/>
          <c:cat>
            <c:strRef>
              <c:f>Sheet1!$A$2:$A$8</c:f>
              <c:strCache>
                <c:ptCount val="7"/>
                <c:pt idx="0">
                  <c:v>National Average</c:v>
                </c:pt>
                <c:pt idx="1">
                  <c:v>Men</c:v>
                </c:pt>
                <c:pt idx="2">
                  <c:v>Workers 65-74 years</c:v>
                </c:pt>
                <c:pt idx="3">
                  <c:v>Protective Service Occupations</c:v>
                </c:pt>
                <c:pt idx="4">
                  <c:v>Farming, Fishing, &amp; Forestry</c:v>
                </c:pt>
                <c:pt idx="5">
                  <c:v>Installation, Maintenance, &amp; Repair Occupations</c:v>
                </c:pt>
                <c:pt idx="6">
                  <c:v>Farmers &amp; Ranchers</c:v>
                </c:pt>
              </c:strCache>
            </c:strRef>
          </c:cat>
          <c:val>
            <c:numRef>
              <c:f>Sheet1!$D$2:$D$8</c:f>
              <c:numCache>
                <c:formatCode>General</c:formatCode>
                <c:ptCount val="7"/>
              </c:numCache>
            </c:numRef>
          </c:val>
          <c:extLst xmlns:c16r2="http://schemas.microsoft.com/office/drawing/2015/06/chart">
            <c:ext xmlns:c16="http://schemas.microsoft.com/office/drawing/2014/chart" uri="{C3380CC4-5D6E-409C-BE32-E72D297353CC}">
              <c16:uniqueId val="{00000002-D0AF-43DB-BFDB-CDB84207B294}"/>
            </c:ext>
          </c:extLst>
        </c:ser>
        <c:dLbls>
          <c:showLegendKey val="0"/>
          <c:showVal val="0"/>
          <c:showCatName val="0"/>
          <c:showSerName val="0"/>
          <c:showPercent val="0"/>
          <c:showBubbleSize val="0"/>
        </c:dLbls>
        <c:gapWidth val="150"/>
        <c:axId val="432541480"/>
        <c:axId val="432541872"/>
      </c:barChart>
      <c:catAx>
        <c:axId val="432541480"/>
        <c:scaling>
          <c:orientation val="minMax"/>
        </c:scaling>
        <c:delete val="0"/>
        <c:axPos val="b"/>
        <c:numFmt formatCode="General" sourceLinked="1"/>
        <c:majorTickMark val="out"/>
        <c:minorTickMark val="none"/>
        <c:tickLblPos val="nextTo"/>
        <c:crossAx val="432541872"/>
        <c:crosses val="autoZero"/>
        <c:auto val="1"/>
        <c:lblAlgn val="ctr"/>
        <c:lblOffset val="100"/>
        <c:noMultiLvlLbl val="0"/>
      </c:catAx>
      <c:valAx>
        <c:axId val="432541872"/>
        <c:scaling>
          <c:orientation val="minMax"/>
        </c:scaling>
        <c:delete val="0"/>
        <c:axPos val="l"/>
        <c:majorGridlines/>
        <c:numFmt formatCode="General" sourceLinked="1"/>
        <c:majorTickMark val="out"/>
        <c:minorTickMark val="none"/>
        <c:tickLblPos val="nextTo"/>
        <c:crossAx val="432541480"/>
        <c:crosses val="autoZero"/>
        <c:crossBetween val="between"/>
      </c:valAx>
      <c:spPr>
        <a:solidFill>
          <a:schemeClr val="accent1"/>
        </a:solidFill>
        <a:ln w="25391">
          <a:noFill/>
        </a:ln>
      </c:spPr>
    </c:plotArea>
    <c:plotVisOnly val="1"/>
    <c:dispBlanksAs val="gap"/>
    <c:showDLblsOverMax val="0"/>
  </c:chart>
  <c:txPr>
    <a:bodyPr/>
    <a:lstStyle/>
    <a:p>
      <a:pPr>
        <a:defRPr sz="1798"/>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invertIfNegative val="0"/>
          <c:cat>
            <c:strRef>
              <c:f>Sheet1!$A$2:$A$8</c:f>
              <c:strCache>
                <c:ptCount val="7"/>
                <c:pt idx="0">
                  <c:v>Farming, fishing, and forestry 84.5</c:v>
                </c:pt>
                <c:pt idx="1">
                  <c:v>Construction and extraction 53.3</c:v>
                </c:pt>
                <c:pt idx="2">
                  <c:v>Installation, maintenance, and repair 47.9</c:v>
                </c:pt>
                <c:pt idx="3">
                  <c:v>Production 34.5</c:v>
                </c:pt>
                <c:pt idx="4">
                  <c:v>Architecture and engineering 32.2</c:v>
                </c:pt>
                <c:pt idx="5">
                  <c:v>Protective service 30.5</c:v>
                </c:pt>
                <c:pt idx="6">
                  <c:v>National average 16.1</c:v>
                </c:pt>
              </c:strCache>
            </c:strRef>
          </c:cat>
          <c:val>
            <c:numRef>
              <c:f>Sheet1!$B$2:$B$8</c:f>
              <c:numCache>
                <c:formatCode>General</c:formatCode>
                <c:ptCount val="7"/>
                <c:pt idx="0">
                  <c:v>84.5</c:v>
                </c:pt>
                <c:pt idx="1">
                  <c:v>53.3</c:v>
                </c:pt>
                <c:pt idx="2">
                  <c:v>47.9</c:v>
                </c:pt>
                <c:pt idx="3">
                  <c:v>34.5</c:v>
                </c:pt>
                <c:pt idx="4">
                  <c:v>32.200000000000003</c:v>
                </c:pt>
                <c:pt idx="5">
                  <c:v>30.5</c:v>
                </c:pt>
                <c:pt idx="6">
                  <c:v>16.100000000000001</c:v>
                </c:pt>
              </c:numCache>
            </c:numRef>
          </c:val>
          <c:extLst xmlns:c16r2="http://schemas.microsoft.com/office/drawing/2015/06/chart">
            <c:ext xmlns:c16="http://schemas.microsoft.com/office/drawing/2014/chart" uri="{C3380CC4-5D6E-409C-BE32-E72D297353CC}">
              <c16:uniqueId val="{00000000-44FD-4907-B282-F24E08B7EF0C}"/>
            </c:ext>
          </c:extLst>
        </c:ser>
        <c:dLbls>
          <c:showLegendKey val="0"/>
          <c:showVal val="0"/>
          <c:showCatName val="0"/>
          <c:showSerName val="0"/>
          <c:showPercent val="0"/>
          <c:showBubbleSize val="0"/>
        </c:dLbls>
        <c:gapWidth val="150"/>
        <c:axId val="483983368"/>
        <c:axId val="483983760"/>
      </c:barChart>
      <c:catAx>
        <c:axId val="483983368"/>
        <c:scaling>
          <c:orientation val="minMax"/>
        </c:scaling>
        <c:delete val="0"/>
        <c:axPos val="l"/>
        <c:numFmt formatCode="General" sourceLinked="0"/>
        <c:majorTickMark val="out"/>
        <c:minorTickMark val="none"/>
        <c:tickLblPos val="nextTo"/>
        <c:crossAx val="483983760"/>
        <c:crosses val="autoZero"/>
        <c:auto val="1"/>
        <c:lblAlgn val="ctr"/>
        <c:lblOffset val="100"/>
        <c:noMultiLvlLbl val="0"/>
      </c:catAx>
      <c:valAx>
        <c:axId val="483983760"/>
        <c:scaling>
          <c:orientation val="minMax"/>
        </c:scaling>
        <c:delete val="0"/>
        <c:axPos val="b"/>
        <c:majorGridlines/>
        <c:numFmt formatCode="General" sourceLinked="1"/>
        <c:majorTickMark val="out"/>
        <c:minorTickMark val="none"/>
        <c:tickLblPos val="nextTo"/>
        <c:crossAx val="4839833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452" cy="469260"/>
          </a:xfrm>
          <a:prstGeom prst="rect">
            <a:avLst/>
          </a:prstGeom>
          <a:noFill/>
          <a:ln w="9525">
            <a:noFill/>
            <a:miter lim="800000"/>
            <a:headEnd/>
            <a:tailEnd/>
          </a:ln>
          <a:effectLst/>
        </p:spPr>
        <p:txBody>
          <a:bodyPr vert="horz" wrap="square" lIns="93896" tIns="46948" rIns="93896" bIns="46948" numCol="1" anchor="t" anchorCtr="0" compatLnSpc="1">
            <a:prstTxWarp prst="textNoShape">
              <a:avLst/>
            </a:prstTxWarp>
          </a:bodyPr>
          <a:lstStyle>
            <a:lvl1pPr defTabSz="939378">
              <a:defRPr sz="1200" i="0">
                <a:latin typeface="Times New Roman" charset="0"/>
              </a:defRPr>
            </a:lvl1pPr>
          </a:lstStyle>
          <a:p>
            <a:pPr>
              <a:defRPr/>
            </a:pPr>
            <a:endParaRPr lang="en-US" dirty="0"/>
          </a:p>
        </p:txBody>
      </p:sp>
      <p:sp>
        <p:nvSpPr>
          <p:cNvPr id="4099" name="Rectangle 3"/>
          <p:cNvSpPr>
            <a:spLocks noGrp="1" noChangeArrowheads="1"/>
          </p:cNvSpPr>
          <p:nvPr>
            <p:ph type="dt" sz="quarter" idx="1"/>
          </p:nvPr>
        </p:nvSpPr>
        <p:spPr bwMode="auto">
          <a:xfrm>
            <a:off x="4024023" y="0"/>
            <a:ext cx="3078452" cy="469260"/>
          </a:xfrm>
          <a:prstGeom prst="rect">
            <a:avLst/>
          </a:prstGeom>
          <a:noFill/>
          <a:ln w="9525">
            <a:noFill/>
            <a:miter lim="800000"/>
            <a:headEnd/>
            <a:tailEnd/>
          </a:ln>
          <a:effectLst/>
        </p:spPr>
        <p:txBody>
          <a:bodyPr vert="horz" wrap="square" lIns="93896" tIns="46948" rIns="93896" bIns="46948" numCol="1" anchor="t" anchorCtr="0" compatLnSpc="1">
            <a:prstTxWarp prst="textNoShape">
              <a:avLst/>
            </a:prstTxWarp>
          </a:bodyPr>
          <a:lstStyle>
            <a:lvl1pPr algn="r" defTabSz="939378">
              <a:defRPr sz="1200" i="0">
                <a:latin typeface="Times New Roman" charset="0"/>
              </a:defRPr>
            </a:lvl1pPr>
          </a:lstStyle>
          <a:p>
            <a:pPr>
              <a:defRPr/>
            </a:pPr>
            <a:endParaRPr lang="en-US" dirty="0"/>
          </a:p>
        </p:txBody>
      </p:sp>
      <p:sp>
        <p:nvSpPr>
          <p:cNvPr id="4100" name="Rectangle 4"/>
          <p:cNvSpPr>
            <a:spLocks noGrp="1" noChangeArrowheads="1"/>
          </p:cNvSpPr>
          <p:nvPr>
            <p:ph type="ftr" sz="quarter" idx="2"/>
          </p:nvPr>
        </p:nvSpPr>
        <p:spPr bwMode="auto">
          <a:xfrm>
            <a:off x="0" y="8919216"/>
            <a:ext cx="3078452" cy="469260"/>
          </a:xfrm>
          <a:prstGeom prst="rect">
            <a:avLst/>
          </a:prstGeom>
          <a:noFill/>
          <a:ln w="9525">
            <a:noFill/>
            <a:miter lim="800000"/>
            <a:headEnd/>
            <a:tailEnd/>
          </a:ln>
          <a:effectLst/>
        </p:spPr>
        <p:txBody>
          <a:bodyPr vert="horz" wrap="square" lIns="93896" tIns="46948" rIns="93896" bIns="46948" numCol="1" anchor="b" anchorCtr="0" compatLnSpc="1">
            <a:prstTxWarp prst="textNoShape">
              <a:avLst/>
            </a:prstTxWarp>
          </a:bodyPr>
          <a:lstStyle>
            <a:lvl1pPr defTabSz="939378">
              <a:defRPr sz="1200" i="0">
                <a:latin typeface="Times New Roman" charset="0"/>
              </a:defRPr>
            </a:lvl1pPr>
          </a:lstStyle>
          <a:p>
            <a:pPr>
              <a:defRPr/>
            </a:pPr>
            <a:endParaRPr lang="en-US" dirty="0"/>
          </a:p>
        </p:txBody>
      </p:sp>
      <p:sp>
        <p:nvSpPr>
          <p:cNvPr id="4101" name="Rectangle 5"/>
          <p:cNvSpPr>
            <a:spLocks noGrp="1" noChangeArrowheads="1"/>
          </p:cNvSpPr>
          <p:nvPr>
            <p:ph type="sldNum" sz="quarter" idx="3"/>
          </p:nvPr>
        </p:nvSpPr>
        <p:spPr bwMode="auto">
          <a:xfrm>
            <a:off x="4024023" y="8919216"/>
            <a:ext cx="3078452" cy="469260"/>
          </a:xfrm>
          <a:prstGeom prst="rect">
            <a:avLst/>
          </a:prstGeom>
          <a:noFill/>
          <a:ln w="9525">
            <a:noFill/>
            <a:miter lim="800000"/>
            <a:headEnd/>
            <a:tailEnd/>
          </a:ln>
          <a:effectLst/>
        </p:spPr>
        <p:txBody>
          <a:bodyPr vert="horz" wrap="square" lIns="93896" tIns="46948" rIns="93896" bIns="46948" numCol="1" anchor="b" anchorCtr="0" compatLnSpc="1">
            <a:prstTxWarp prst="textNoShape">
              <a:avLst/>
            </a:prstTxWarp>
          </a:bodyPr>
          <a:lstStyle>
            <a:lvl1pPr algn="r" defTabSz="939378">
              <a:defRPr sz="1200" i="0">
                <a:latin typeface="Times New Roman" charset="0"/>
              </a:defRPr>
            </a:lvl1pPr>
          </a:lstStyle>
          <a:p>
            <a:pPr>
              <a:defRPr/>
            </a:pPr>
            <a:fld id="{0E70154F-D473-4B64-8588-9C1D9D835CE9}" type="slidenum">
              <a:rPr lang="en-US"/>
              <a:pPr>
                <a:defRPr/>
              </a:pPr>
              <a:t>‹#›</a:t>
            </a:fld>
            <a:endParaRPr lang="en-US" dirty="0"/>
          </a:p>
        </p:txBody>
      </p:sp>
    </p:spTree>
    <p:extLst>
      <p:ext uri="{BB962C8B-B14F-4D97-AF65-F5344CB8AC3E}">
        <p14:creationId xmlns:p14="http://schemas.microsoft.com/office/powerpoint/2010/main" val="3235548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76808" cy="467619"/>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lvl1pPr defTabSz="926240">
              <a:defRPr sz="1200" i="0">
                <a:latin typeface="Times New Roman" charset="0"/>
              </a:defRPr>
            </a:lvl1pPr>
          </a:lstStyle>
          <a:p>
            <a:pPr>
              <a:defRPr/>
            </a:pPr>
            <a:endParaRPr lang="en-US" dirty="0"/>
          </a:p>
        </p:txBody>
      </p:sp>
      <p:sp>
        <p:nvSpPr>
          <p:cNvPr id="88067" name="Rectangle 3"/>
          <p:cNvSpPr>
            <a:spLocks noGrp="1" noChangeArrowheads="1"/>
          </p:cNvSpPr>
          <p:nvPr>
            <p:ph type="dt" idx="1"/>
          </p:nvPr>
        </p:nvSpPr>
        <p:spPr bwMode="auto">
          <a:xfrm>
            <a:off x="3997712" y="0"/>
            <a:ext cx="3075163" cy="467619"/>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lvl1pPr algn="r" defTabSz="926240">
              <a:defRPr sz="1200" i="0">
                <a:latin typeface="Times New Roman"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00150" y="701675"/>
            <a:ext cx="4673600" cy="350520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922549" y="4439919"/>
            <a:ext cx="5227776" cy="4284046"/>
          </a:xfrm>
          <a:prstGeom prst="rect">
            <a:avLst/>
          </a:prstGeom>
          <a:noFill/>
          <a:ln w="9525">
            <a:noFill/>
            <a:miter lim="800000"/>
            <a:headEnd/>
            <a:tailEnd/>
          </a:ln>
          <a:effectLst/>
        </p:spPr>
        <p:txBody>
          <a:bodyPr vert="horz" wrap="square" lIns="92618" tIns="46308" rIns="92618" bIns="46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8070" name="Rectangle 6"/>
          <p:cNvSpPr>
            <a:spLocks noGrp="1" noChangeArrowheads="1"/>
          </p:cNvSpPr>
          <p:nvPr>
            <p:ph type="ftr" sz="quarter" idx="4"/>
          </p:nvPr>
        </p:nvSpPr>
        <p:spPr bwMode="auto">
          <a:xfrm>
            <a:off x="0" y="8956954"/>
            <a:ext cx="3076808" cy="467618"/>
          </a:xfrm>
          <a:prstGeom prst="rect">
            <a:avLst/>
          </a:prstGeom>
          <a:noFill/>
          <a:ln w="9525">
            <a:noFill/>
            <a:miter lim="800000"/>
            <a:headEnd/>
            <a:tailEnd/>
          </a:ln>
          <a:effectLst/>
        </p:spPr>
        <p:txBody>
          <a:bodyPr vert="horz" wrap="square" lIns="92618" tIns="46308" rIns="92618" bIns="46308" numCol="1" anchor="b" anchorCtr="0" compatLnSpc="1">
            <a:prstTxWarp prst="textNoShape">
              <a:avLst/>
            </a:prstTxWarp>
          </a:bodyPr>
          <a:lstStyle>
            <a:lvl1pPr defTabSz="926240">
              <a:defRPr sz="1200" i="0">
                <a:latin typeface="Times New Roman" charset="0"/>
              </a:defRPr>
            </a:lvl1pPr>
          </a:lstStyle>
          <a:p>
            <a:pPr>
              <a:defRPr/>
            </a:pPr>
            <a:endParaRPr lang="en-US" dirty="0"/>
          </a:p>
        </p:txBody>
      </p:sp>
      <p:sp>
        <p:nvSpPr>
          <p:cNvPr id="88071" name="Rectangle 7"/>
          <p:cNvSpPr>
            <a:spLocks noGrp="1" noChangeArrowheads="1"/>
          </p:cNvSpPr>
          <p:nvPr>
            <p:ph type="sldNum" sz="quarter" idx="5"/>
          </p:nvPr>
        </p:nvSpPr>
        <p:spPr bwMode="auto">
          <a:xfrm>
            <a:off x="3997712" y="8956954"/>
            <a:ext cx="3075163" cy="467618"/>
          </a:xfrm>
          <a:prstGeom prst="rect">
            <a:avLst/>
          </a:prstGeom>
          <a:noFill/>
          <a:ln w="9525">
            <a:noFill/>
            <a:miter lim="800000"/>
            <a:headEnd/>
            <a:tailEnd/>
          </a:ln>
          <a:effectLst/>
        </p:spPr>
        <p:txBody>
          <a:bodyPr vert="horz" wrap="square" lIns="92618" tIns="46308" rIns="92618" bIns="46308" numCol="1" anchor="b" anchorCtr="0" compatLnSpc="1">
            <a:prstTxWarp prst="textNoShape">
              <a:avLst/>
            </a:prstTxWarp>
          </a:bodyPr>
          <a:lstStyle>
            <a:lvl1pPr algn="r" defTabSz="926240">
              <a:defRPr sz="1200" i="0">
                <a:latin typeface="Times New Roman" charset="0"/>
              </a:defRPr>
            </a:lvl1pPr>
          </a:lstStyle>
          <a:p>
            <a:pPr>
              <a:defRPr/>
            </a:pPr>
            <a:fld id="{821E5C77-EF10-4A3E-8FBC-6DE1A5DC34DD}" type="slidenum">
              <a:rPr lang="en-US"/>
              <a:pPr>
                <a:defRPr/>
              </a:pPr>
              <a:t>‹#›</a:t>
            </a:fld>
            <a:endParaRPr lang="en-US" dirty="0"/>
          </a:p>
        </p:txBody>
      </p:sp>
    </p:spTree>
    <p:extLst>
      <p:ext uri="{BB962C8B-B14F-4D97-AF65-F5344CB8AC3E}">
        <p14:creationId xmlns:p14="http://schemas.microsoft.com/office/powerpoint/2010/main" val="30113813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altLang="en-US" dirty="0">
                <a:latin typeface="Times New Roman" pitchFamily="18" charset="0"/>
              </a:rPr>
              <a:t>Pass out 40 copies of .ppt @ 6 slides per page.</a:t>
            </a:r>
          </a:p>
        </p:txBody>
      </p:sp>
      <p:sp>
        <p:nvSpPr>
          <p:cNvPr id="79876" name="Slide Number Placeholder 3"/>
          <p:cNvSpPr>
            <a:spLocks noGrp="1"/>
          </p:cNvSpPr>
          <p:nvPr>
            <p:ph type="sldNum" sz="quarter" idx="5"/>
          </p:nvPr>
        </p:nvSpPr>
        <p:spPr>
          <a:noFill/>
        </p:spPr>
        <p:txBody>
          <a:bodyPr/>
          <a:lstStyle/>
          <a:p>
            <a:fld id="{7AE6B2D8-0C62-4C6B-A109-D0DDD8FC8478}" type="slidenum">
              <a:rPr lang="en-US" altLang="en-US" smtClean="0">
                <a:latin typeface="Times New Roman" pitchFamily="18" charset="0"/>
              </a:rPr>
              <a:pPr/>
              <a:t>1</a:t>
            </a:fld>
            <a:endParaRPr lang="en-US" altLang="en-US" dirty="0">
              <a:latin typeface="Times New Roman" pitchFamily="18" charset="0"/>
            </a:endParaRPr>
          </a:p>
        </p:txBody>
      </p:sp>
    </p:spTree>
    <p:extLst>
      <p:ext uri="{BB962C8B-B14F-4D97-AF65-F5344CB8AC3E}">
        <p14:creationId xmlns:p14="http://schemas.microsoft.com/office/powerpoint/2010/main" val="130196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solidFill>
            <a:srgbClr val="FFFFFF"/>
          </a:solidFill>
          <a:ln/>
        </p:spPr>
      </p:sp>
      <p:sp>
        <p:nvSpPr>
          <p:cNvPr id="8806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8806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916F1DA2-2F6E-4C07-8A1B-B6F63356A7B9}" type="slidenum">
              <a:rPr lang="en-US" altLang="en-US" sz="1200" i="0">
                <a:latin typeface="Times New Roman" pitchFamily="18" charset="0"/>
              </a:rPr>
              <a:pPr algn="r" defTabSz="926240"/>
              <a:t>10</a:t>
            </a:fld>
            <a:endParaRPr lang="en-US" altLang="en-US" sz="1200" i="0" dirty="0">
              <a:latin typeface="Times New Roman" pitchFamily="18" charset="0"/>
            </a:endParaRPr>
          </a:p>
        </p:txBody>
      </p:sp>
    </p:spTree>
    <p:extLst>
      <p:ext uri="{BB962C8B-B14F-4D97-AF65-F5344CB8AC3E}">
        <p14:creationId xmlns:p14="http://schemas.microsoft.com/office/powerpoint/2010/main" val="36760176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altLang="en-US" dirty="0">
                <a:latin typeface="Times New Roman" pitchFamily="18" charset="0"/>
              </a:rPr>
              <a:t>2/20/2007-1/20/2016 include the first entrya and the last exitb for the 225 included in the QOLTreNoT [QOLTrtCom] study.</a:t>
            </a:r>
          </a:p>
          <a:p>
            <a:r>
              <a:rPr lang="en-US" altLang="en-US" dirty="0">
                <a:latin typeface="Times New Roman" pitchFamily="18" charset="0"/>
              </a:rPr>
              <a:t>Note: According to QOLMss6.1813, 6.5 years = 1/26/2007-6/18/2013.</a:t>
            </a:r>
          </a:p>
          <a:p>
            <a:r>
              <a:rPr lang="en-US" altLang="en-US" dirty="0">
                <a:latin typeface="Times New Roman" pitchFamily="18" charset="0"/>
              </a:rPr>
              <a:t>QOLILWMss., pp. 8.5, 10.2</a:t>
            </a:r>
          </a:p>
          <a:p>
            <a:r>
              <a:rPr lang="en-US" altLang="en-US" i="1" dirty="0">
                <a:latin typeface="Times New Roman" pitchFamily="18" charset="0"/>
              </a:rPr>
              <a:t>N</a:t>
            </a:r>
            <a:r>
              <a:rPr lang="en-US" altLang="en-US" dirty="0">
                <a:latin typeface="Times New Roman" pitchFamily="18" charset="0"/>
              </a:rPr>
              <a:t> = 476/788 (QOLILWMss., p. 10.2).</a:t>
            </a:r>
            <a:endParaRPr lang="en-US" altLang="en-US" i="1" dirty="0">
              <a:latin typeface="Times New Roman" pitchFamily="18" charset="0"/>
            </a:endParaRPr>
          </a:p>
        </p:txBody>
      </p:sp>
      <p:sp>
        <p:nvSpPr>
          <p:cNvPr id="94212" name="Slide Number Placeholder 3"/>
          <p:cNvSpPr>
            <a:spLocks noGrp="1"/>
          </p:cNvSpPr>
          <p:nvPr>
            <p:ph type="sldNum" sz="quarter" idx="5"/>
          </p:nvPr>
        </p:nvSpPr>
        <p:spPr>
          <a:noFill/>
        </p:spPr>
        <p:txBody>
          <a:bodyPr/>
          <a:lstStyle/>
          <a:p>
            <a:fld id="{43755E00-A65D-4CCC-A970-A41CB92B76AC}" type="slidenum">
              <a:rPr lang="en-US" altLang="en-US" smtClean="0">
                <a:latin typeface="Times New Roman" pitchFamily="18" charset="0"/>
              </a:rPr>
              <a:pPr/>
              <a:t>11</a:t>
            </a:fld>
            <a:endParaRPr lang="en-US" altLang="en-US" dirty="0">
              <a:latin typeface="Times New Roman" pitchFamily="18" charset="0"/>
            </a:endParaRPr>
          </a:p>
        </p:txBody>
      </p:sp>
    </p:spTree>
    <p:extLst>
      <p:ext uri="{BB962C8B-B14F-4D97-AF65-F5344CB8AC3E}">
        <p14:creationId xmlns:p14="http://schemas.microsoft.com/office/powerpoint/2010/main" val="155409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solidFill>
            <a:srgbClr val="FFFFFF"/>
          </a:solidFill>
          <a:ln/>
        </p:spPr>
      </p:sp>
      <p:sp>
        <p:nvSpPr>
          <p:cNvPr id="9318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9318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439455E4-1B96-4350-A599-6E53FB5E196A}" type="slidenum">
              <a:rPr lang="en-US" altLang="en-US" sz="1200" i="0">
                <a:latin typeface="Times New Roman" pitchFamily="18" charset="0"/>
              </a:rPr>
              <a:pPr algn="r" defTabSz="926240"/>
              <a:t>12</a:t>
            </a:fld>
            <a:endParaRPr lang="en-US" altLang="en-US" sz="1200" i="0" dirty="0">
              <a:latin typeface="Times New Roman" pitchFamily="18" charset="0"/>
            </a:endParaRPr>
          </a:p>
        </p:txBody>
      </p:sp>
    </p:spTree>
    <p:extLst>
      <p:ext uri="{BB962C8B-B14F-4D97-AF65-F5344CB8AC3E}">
        <p14:creationId xmlns:p14="http://schemas.microsoft.com/office/powerpoint/2010/main" val="4148566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5/16/18</a:t>
            </a:r>
          </a:p>
          <a:p>
            <a:r>
              <a:rPr lang="en-US" dirty="0"/>
              <a:t>Chip Petrea 100</a:t>
            </a:r>
          </a:p>
          <a:p>
            <a:r>
              <a:rPr lang="en-US" dirty="0"/>
              <a:t>WI 90</a:t>
            </a:r>
          </a:p>
          <a:p>
            <a:r>
              <a:rPr lang="en-US" dirty="0"/>
              <a:t>KS 86</a:t>
            </a:r>
          </a:p>
          <a:p>
            <a:r>
              <a:rPr lang="en-US" dirty="0"/>
              <a:t>CO 29</a:t>
            </a:r>
          </a:p>
          <a:p>
            <a:r>
              <a:rPr lang="en-US" dirty="0"/>
              <a:t>NE 13</a:t>
            </a:r>
          </a:p>
          <a:p>
            <a:r>
              <a:rPr lang="en-US" dirty="0"/>
              <a:t>PA 12</a:t>
            </a:r>
          </a:p>
          <a:p>
            <a:r>
              <a:rPr lang="en-US" dirty="0"/>
              <a:t>MO 10</a:t>
            </a:r>
          </a:p>
          <a:p>
            <a:r>
              <a:rPr lang="en-US" dirty="0"/>
              <a:t>TX</a:t>
            </a:r>
            <a:r>
              <a:rPr lang="en-US" baseline="0" dirty="0"/>
              <a:t> 9</a:t>
            </a:r>
          </a:p>
          <a:p>
            <a:r>
              <a:rPr lang="en-US" baseline="0" dirty="0"/>
              <a:t>OK 6</a:t>
            </a:r>
          </a:p>
          <a:p>
            <a:r>
              <a:rPr lang="en-US" baseline="0" dirty="0"/>
              <a:t>AR 4</a:t>
            </a:r>
          </a:p>
          <a:p>
            <a:r>
              <a:rPr lang="en-US" baseline="0" dirty="0"/>
              <a:t>ME 4</a:t>
            </a:r>
          </a:p>
          <a:p>
            <a:r>
              <a:rPr lang="en-US" baseline="0" dirty="0"/>
              <a:t>WV 4</a:t>
            </a:r>
          </a:p>
          <a:p>
            <a:r>
              <a:rPr lang="en-US" baseline="0" dirty="0"/>
              <a:t>VA 3</a:t>
            </a:r>
          </a:p>
          <a:p>
            <a:r>
              <a:rPr lang="en-US" baseline="0" dirty="0"/>
              <a:t>NC 2</a:t>
            </a:r>
          </a:p>
          <a:p>
            <a:r>
              <a:rPr lang="en-US" baseline="0" dirty="0"/>
              <a:t>GA 1</a:t>
            </a:r>
          </a:p>
          <a:p>
            <a:r>
              <a:rPr lang="en-US" baseline="0" dirty="0"/>
              <a:t>Total AA Treatment Group 273</a:t>
            </a:r>
          </a:p>
          <a:p>
            <a:r>
              <a:rPr lang="en-US" baseline="0" dirty="0"/>
              <a:t>Total Non-AA Comparison Group 100</a:t>
            </a:r>
            <a:endParaRPr lang="en-US" dirty="0"/>
          </a:p>
        </p:txBody>
      </p:sp>
      <p:sp>
        <p:nvSpPr>
          <p:cNvPr id="4" name="Slide Number Placeholder 3"/>
          <p:cNvSpPr>
            <a:spLocks noGrp="1"/>
          </p:cNvSpPr>
          <p:nvPr>
            <p:ph type="sldNum" sz="quarter" idx="10"/>
          </p:nvPr>
        </p:nvSpPr>
        <p:spPr/>
        <p:txBody>
          <a:bodyPr/>
          <a:lstStyle/>
          <a:p>
            <a:pPr>
              <a:defRPr/>
            </a:pPr>
            <a:fld id="{821E5C77-EF10-4A3E-8FBC-6DE1A5DC34DD}" type="slidenum">
              <a:rPr lang="en-US" smtClean="0"/>
              <a:pPr>
                <a:defRPr/>
              </a:pPr>
              <a:t>13</a:t>
            </a:fld>
            <a:endParaRPr lang="en-US" dirty="0"/>
          </a:p>
        </p:txBody>
      </p:sp>
    </p:spTree>
    <p:extLst>
      <p:ext uri="{BB962C8B-B14F-4D97-AF65-F5344CB8AC3E}">
        <p14:creationId xmlns:p14="http://schemas.microsoft.com/office/powerpoint/2010/main" val="128940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altLang="en-US" dirty="0">
              <a:latin typeface="Times New Roman" pitchFamily="18" charset="0"/>
            </a:endParaRPr>
          </a:p>
          <a:p>
            <a:endParaRPr lang="en-US" altLang="en-US" dirty="0">
              <a:latin typeface="Times New Roman" pitchFamily="18" charset="0"/>
            </a:endParaRPr>
          </a:p>
        </p:txBody>
      </p:sp>
      <p:sp>
        <p:nvSpPr>
          <p:cNvPr id="139268" name="Slide Number Placeholder 3"/>
          <p:cNvSpPr>
            <a:spLocks noGrp="1"/>
          </p:cNvSpPr>
          <p:nvPr>
            <p:ph type="sldNum" sz="quarter" idx="5"/>
          </p:nvPr>
        </p:nvSpPr>
        <p:spPr>
          <a:noFill/>
        </p:spPr>
        <p:txBody>
          <a:bodyPr/>
          <a:lstStyle/>
          <a:p>
            <a:fld id="{985A0040-AF0E-40D5-910F-69D48AB46320}" type="slidenum">
              <a:rPr lang="en-US" altLang="en-US" smtClean="0">
                <a:latin typeface="Times New Roman" pitchFamily="18" charset="0"/>
              </a:rPr>
              <a:pPr/>
              <a:t>14</a:t>
            </a:fld>
            <a:endParaRPr lang="en-US" altLang="en-US" dirty="0">
              <a:latin typeface="Times New Roman" pitchFamily="18" charset="0"/>
            </a:endParaRPr>
          </a:p>
        </p:txBody>
      </p:sp>
    </p:spTree>
    <p:extLst>
      <p:ext uri="{BB962C8B-B14F-4D97-AF65-F5344CB8AC3E}">
        <p14:creationId xmlns:p14="http://schemas.microsoft.com/office/powerpoint/2010/main" val="4049233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lIns="94590" tIns="47294" rIns="94590" bIns="47294"/>
          <a:lstStyle/>
          <a:p>
            <a:endParaRPr lang="en-US" altLang="en-US" dirty="0">
              <a:latin typeface="Times New Roman" pitchFamily="18" charset="0"/>
            </a:endParaRPr>
          </a:p>
        </p:txBody>
      </p:sp>
      <p:sp>
        <p:nvSpPr>
          <p:cNvPr id="142340" name="Slide Number Placeholder 3"/>
          <p:cNvSpPr>
            <a:spLocks noGrp="1"/>
          </p:cNvSpPr>
          <p:nvPr>
            <p:ph type="sldNum" sz="quarter" idx="5"/>
          </p:nvPr>
        </p:nvSpPr>
        <p:spPr>
          <a:noFill/>
        </p:spPr>
        <p:txBody>
          <a:bodyPr lIns="94590" tIns="47294" rIns="94590" bIns="47294"/>
          <a:lstStyle/>
          <a:p>
            <a:fld id="{90923B84-B49B-46B7-B4B6-7F0BF39C7A7B}" type="slidenum">
              <a:rPr lang="en-US" altLang="en-US" smtClean="0">
                <a:latin typeface="Times New Roman" pitchFamily="18" charset="0"/>
              </a:rPr>
              <a:pPr/>
              <a:t>15</a:t>
            </a:fld>
            <a:endParaRPr lang="en-US" altLang="en-US" dirty="0">
              <a:latin typeface="Times New Roman" pitchFamily="18" charset="0"/>
            </a:endParaRPr>
          </a:p>
        </p:txBody>
      </p:sp>
    </p:spTree>
    <p:extLst>
      <p:ext uri="{BB962C8B-B14F-4D97-AF65-F5344CB8AC3E}">
        <p14:creationId xmlns:p14="http://schemas.microsoft.com/office/powerpoint/2010/main" val="203542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solidFill>
            <a:srgbClr val="FFFFFF"/>
          </a:solidFill>
          <a:ln/>
        </p:spPr>
      </p:sp>
      <p:sp>
        <p:nvSpPr>
          <p:cNvPr id="96259"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96260"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20CAA707-62C3-4D03-9E24-FF9EA878CF0B}" type="slidenum">
              <a:rPr lang="en-US" altLang="en-US" sz="1200" i="0">
                <a:latin typeface="Times New Roman" pitchFamily="18" charset="0"/>
              </a:rPr>
              <a:pPr algn="r" defTabSz="926240"/>
              <a:t>16</a:t>
            </a:fld>
            <a:endParaRPr lang="en-US" altLang="en-US" sz="1200" i="0" dirty="0">
              <a:latin typeface="Times New Roman" pitchFamily="18" charset="0"/>
            </a:endParaRPr>
          </a:p>
        </p:txBody>
      </p:sp>
    </p:spTree>
    <p:extLst>
      <p:ext uri="{BB962C8B-B14F-4D97-AF65-F5344CB8AC3E}">
        <p14:creationId xmlns:p14="http://schemas.microsoft.com/office/powerpoint/2010/main" val="241721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97712" y="8956954"/>
            <a:ext cx="3075163" cy="465978"/>
          </a:xfrm>
          <a:prstGeom prst="rect">
            <a:avLst/>
          </a:prstGeom>
          <a:noFill/>
          <a:ln w="9525">
            <a:noFill/>
            <a:miter lim="800000"/>
            <a:headEnd/>
            <a:tailEnd/>
          </a:ln>
        </p:spPr>
        <p:txBody>
          <a:bodyPr lIns="92467" tIns="46233" rIns="92467" bIns="46233" anchor="b"/>
          <a:lstStyle/>
          <a:p>
            <a:pPr algn="r" defTabSz="924598"/>
            <a:fld id="{3BFDE544-6284-409E-B2C8-DC5D00B9B0F3}" type="slidenum">
              <a:rPr lang="en-US" altLang="en-US" sz="1200" i="0">
                <a:latin typeface="Times New Roman" pitchFamily="18" charset="0"/>
              </a:rPr>
              <a:pPr algn="r" defTabSz="924598"/>
              <a:t>17</a:t>
            </a:fld>
            <a:endParaRPr lang="en-US" altLang="en-US" sz="1200" i="0" dirty="0">
              <a:latin typeface="Times New Roman" pitchFamily="18" charset="0"/>
            </a:endParaRPr>
          </a:p>
        </p:txBody>
      </p:sp>
      <p:sp>
        <p:nvSpPr>
          <p:cNvPr id="97283" name="Rectangle 2"/>
          <p:cNvSpPr>
            <a:spLocks noGrp="1" noRot="1" noChangeAspect="1" noChangeArrowheads="1" noTextEdit="1"/>
          </p:cNvSpPr>
          <p:nvPr>
            <p:ph type="sldImg"/>
          </p:nvPr>
        </p:nvSpPr>
        <p:spPr>
          <a:xfrm>
            <a:off x="1200150" y="700088"/>
            <a:ext cx="4673600" cy="3505200"/>
          </a:xfrm>
          <a:solidFill>
            <a:srgbClr val="FFFFFF"/>
          </a:solidFill>
          <a:ln/>
        </p:spPr>
      </p:sp>
      <p:sp>
        <p:nvSpPr>
          <p:cNvPr id="97284" name="Rectangle 3"/>
          <p:cNvSpPr>
            <a:spLocks noGrp="1" noChangeArrowheads="1"/>
          </p:cNvSpPr>
          <p:nvPr>
            <p:ph type="body" idx="1"/>
          </p:nvPr>
        </p:nvSpPr>
        <p:spPr>
          <a:xfrm>
            <a:off x="922549" y="4439919"/>
            <a:ext cx="5227776" cy="4282405"/>
          </a:xfrm>
          <a:solidFill>
            <a:srgbClr val="FFFFFF"/>
          </a:solidFill>
          <a:ln>
            <a:solidFill>
              <a:srgbClr val="000000"/>
            </a:solidFill>
          </a:ln>
        </p:spPr>
        <p:txBody>
          <a:bodyPr lIns="92467" tIns="46233" rIns="92467" bIns="46233"/>
          <a:lstStyle/>
          <a:p>
            <a:pPr marL="0" lvl="1" defTabSz="945947">
              <a:defRPr/>
            </a:pPr>
            <a:r>
              <a:rPr lang="en-US" altLang="en-US" dirty="0">
                <a:latin typeface="Times New Roman" pitchFamily="18" charset="0"/>
                <a:cs typeface="Times New Roman" pitchFamily="18" charset="0"/>
              </a:rPr>
              <a:t>Source: </a:t>
            </a:r>
            <a:r>
              <a:rPr lang="en-US"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Medical Research Archives, 6(2). </a:t>
            </a:r>
            <a:r>
              <a:rPr lang="en-US" u="sng" dirty="0">
                <a:latin typeface="Times New Roman" pitchFamily="18" charset="0"/>
                <a:cs typeface="Times New Roman" pitchFamily="18" charset="0"/>
                <a:hlinkClick r:id="rId3"/>
              </a:rPr>
              <a:t>http://www.journals.ke-i.org/index.php/mra/article/view/1691/1762</a:t>
            </a:r>
            <a:r>
              <a:rPr 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endParaRPr lang="en-US" altLang="en-US" sz="1000" dirty="0">
              <a:latin typeface="Times New Roman" pitchFamily="18" charset="0"/>
            </a:endParaRPr>
          </a:p>
          <a:p>
            <a:r>
              <a:rPr lang="en-US" altLang="en-US" sz="1000" dirty="0">
                <a:latin typeface="Times New Roman" pitchFamily="18" charset="0"/>
              </a:rPr>
              <a:t>5/16/18 </a:t>
            </a:r>
          </a:p>
          <a:p>
            <a:r>
              <a:rPr lang="en-US" altLang="en-US" sz="1000" dirty="0">
                <a:latin typeface="Times New Roman" pitchFamily="18" charset="0"/>
              </a:rPr>
              <a:t>AA Treatment Group QOL Pretest (M = 5.53, SD = 1.65, N = 240)</a:t>
            </a:r>
          </a:p>
          <a:p>
            <a:r>
              <a:rPr lang="en-US" altLang="en-US" sz="1000" dirty="0">
                <a:latin typeface="Times New Roman" pitchFamily="18" charset="0"/>
              </a:rPr>
              <a:t>AA Treatment Group QOL Posttest (M = 6.98, SD = 1.75, N = 240, p &lt; .001)</a:t>
            </a:r>
          </a:p>
          <a:p>
            <a:r>
              <a:rPr lang="en-US" altLang="en-US" sz="1000" dirty="0">
                <a:latin typeface="Times New Roman" pitchFamily="18" charset="0"/>
              </a:rPr>
              <a:t>Non-AA Comparison Group QOL Pretest (M = 5.09, SD = 0.74, N = 99)</a:t>
            </a:r>
          </a:p>
          <a:p>
            <a:r>
              <a:rPr lang="en-US" altLang="en-US" sz="1000" dirty="0">
                <a:latin typeface="Times New Roman" pitchFamily="18" charset="0"/>
              </a:rPr>
              <a:t>Non-AA Comparison Group QOL Posttest (M = 4.90, SD = 0.70, N = 99, N.S.)</a:t>
            </a:r>
          </a:p>
          <a:p>
            <a:r>
              <a:rPr lang="en-US" altLang="en-US" sz="1000" dirty="0">
                <a:latin typeface="Times New Roman" pitchFamily="18" charset="0"/>
              </a:rPr>
              <a:t>The group of AgrAbility participants’ average overall QOL level improved 26.22%,</a:t>
            </a:r>
          </a:p>
          <a:p>
            <a:r>
              <a:rPr lang="en-US" altLang="en-US" sz="1000" dirty="0">
                <a:latin typeface="Times New Roman" pitchFamily="18" charset="0"/>
              </a:rPr>
              <a:t>while the group of non-AgrAbility participants’ average overall QOL level fell 3.7%.</a:t>
            </a:r>
          </a:p>
          <a:p>
            <a:endParaRPr lang="en-US" altLang="en-US" sz="1000" dirty="0">
              <a:latin typeface="Times New Roman" pitchFamily="18" charset="0"/>
            </a:endParaRPr>
          </a:p>
          <a:p>
            <a:r>
              <a:rPr lang="en-US" altLang="en-US" sz="1000" dirty="0">
                <a:latin typeface="Times New Roman" pitchFamily="18" charset="0"/>
              </a:rPr>
              <a:t>Life-threatening experience</a:t>
            </a:r>
            <a:r>
              <a:rPr lang="en-US" altLang="en-US" sz="1000" i="1" dirty="0">
                <a:latin typeface="Times New Roman" pitchFamily="18" charset="0"/>
              </a:rPr>
              <a:t>—How many of us have experienced it either directly or via someone we care deeply about?</a:t>
            </a:r>
          </a:p>
          <a:p>
            <a:r>
              <a:rPr lang="en-US" altLang="en-US" sz="1000" dirty="0">
                <a:latin typeface="Times New Roman" pitchFamily="18" charset="0"/>
              </a:rPr>
              <a:t>In my experience and in the experience of many of my farm/ranch friends, when we face our own mortality, we raise deep questions about who we are and what life is all about.</a:t>
            </a:r>
          </a:p>
          <a:p>
            <a:r>
              <a:rPr lang="en-US" altLang="en-US" sz="1000" i="1" dirty="0">
                <a:latin typeface="Times New Roman" pitchFamily="18" charset="0"/>
              </a:rPr>
              <a:t>How many of us have experienced this too?  </a:t>
            </a:r>
            <a:r>
              <a:rPr lang="en-US" altLang="en-US" sz="1000" dirty="0">
                <a:latin typeface="Times New Roman" pitchFamily="18" charset="0"/>
              </a:rPr>
              <a:t>Existential ~ Experiential.</a:t>
            </a:r>
          </a:p>
          <a:p>
            <a:r>
              <a:rPr lang="en-US" altLang="en-US" sz="1000" dirty="0">
                <a:latin typeface="Times New Roman" pitchFamily="18" charset="0"/>
              </a:rPr>
              <a:t>4/27/15 Support (N=188)*** M=6.19</a:t>
            </a:r>
            <a:r>
              <a:rPr lang="en-US" altLang="en-US" sz="1000" dirty="0">
                <a:latin typeface="Times New Roman" pitchFamily="18" charset="0"/>
                <a:sym typeface="Wingdings" pitchFamily="2" charset="2"/>
              </a:rPr>
              <a:t>7.60</a:t>
            </a:r>
          </a:p>
          <a:p>
            <a:r>
              <a:rPr lang="en-US" altLang="en-US" sz="1000" dirty="0">
                <a:latin typeface="Times New Roman" pitchFamily="18" charset="0"/>
                <a:sym typeface="Wingdings" pitchFamily="2" charset="2"/>
              </a:rPr>
              <a:t>As of 4/27/15, the effect size was .72 which is large or larger than typical (Cohen, 1988; Morgan et al., 2004, p. 91; Morgan et al., 2011, p. 101.3)</a:t>
            </a:r>
          </a:p>
          <a:p>
            <a:r>
              <a:rPr lang="en-US" altLang="en-US" sz="1000" dirty="0">
                <a:latin typeface="Times New Roman" pitchFamily="18" charset="0"/>
              </a:rPr>
              <a:t>Existential/Experiential Well-Being (N=190)*** M=6.11</a:t>
            </a:r>
            <a:r>
              <a:rPr lang="en-US" altLang="en-US" sz="1000" dirty="0">
                <a:latin typeface="Times New Roman" pitchFamily="18" charset="0"/>
                <a:sym typeface="Wingdings" pitchFamily="2" charset="2"/>
              </a:rPr>
              <a:t>7.47</a:t>
            </a:r>
          </a:p>
          <a:p>
            <a:r>
              <a:rPr lang="en-US" altLang="en-US" sz="1000" dirty="0">
                <a:latin typeface="Times New Roman" pitchFamily="18" charset="0"/>
                <a:sym typeface="Wingdings" pitchFamily="2" charset="2"/>
              </a:rPr>
              <a:t>As of 4/27/15, the effect size was .74 which is large or larger than typical (Cohen, 1988; Morgan et al., 2004, p. 91; Morgan et al., 2011, p. 101.3)</a:t>
            </a:r>
          </a:p>
          <a:p>
            <a:r>
              <a:rPr lang="en-US" altLang="en-US" sz="1000" dirty="0">
                <a:latin typeface="Times New Roman" pitchFamily="18" charset="0"/>
                <a:sym typeface="Wingdings" pitchFamily="2" charset="2"/>
              </a:rPr>
              <a:t>Psychological Well-Being (N=187)*** M=5.787.27</a:t>
            </a:r>
          </a:p>
          <a:p>
            <a:r>
              <a:rPr lang="en-US" altLang="en-US" sz="1000" dirty="0">
                <a:latin typeface="Times New Roman" pitchFamily="18" charset="0"/>
                <a:sym typeface="Wingdings" pitchFamily="2" charset="2"/>
              </a:rPr>
              <a:t>As of 4/27/15, the effect size was .66 which is large or larger than typical (Cohen, 1988; Morgan et al., 2004, p. 91; Morgan et al., 2011, p. 101.3)</a:t>
            </a:r>
          </a:p>
          <a:p>
            <a:r>
              <a:rPr lang="en-US" altLang="en-US" sz="1000" b="1" dirty="0">
                <a:latin typeface="Times New Roman" pitchFamily="18" charset="0"/>
                <a:sym typeface="Wingdings" pitchFamily="2" charset="2"/>
              </a:rPr>
              <a:t>Note again—AgrAbility participants’ Quality of Life subscale scores rose from Pre-Survey to Post-Survey at a statistically significant amount.</a:t>
            </a:r>
          </a:p>
          <a:p>
            <a:r>
              <a:rPr lang="en-US" altLang="en-US" sz="1000" b="1" dirty="0">
                <a:latin typeface="Times New Roman" pitchFamily="18" charset="0"/>
                <a:sym typeface="Wingdings" pitchFamily="2" charset="2"/>
              </a:rPr>
              <a:t>These results are real and are due to chance &lt; 1 time out of 1,000.</a:t>
            </a:r>
          </a:p>
          <a:p>
            <a:r>
              <a:rPr lang="en-US" altLang="en-US" sz="1000" dirty="0">
                <a:latin typeface="Times New Roman" pitchFamily="18" charset="0"/>
                <a:sym typeface="Wingdings" pitchFamily="2" charset="2"/>
              </a:rPr>
              <a:t>Experiential, existential, i.e. derived from experience or the experience of existence.</a:t>
            </a:r>
          </a:p>
          <a:p>
            <a:r>
              <a:rPr lang="en-US" altLang="en-US" sz="1000" dirty="0">
                <a:latin typeface="Times New Roman" pitchFamily="18" charset="0"/>
                <a:sym typeface="Wingdings" pitchFamily="2" charset="2"/>
              </a:rPr>
              <a:t>Synonyms: experiential, existential</a:t>
            </a:r>
          </a:p>
          <a:p>
            <a:r>
              <a:rPr lang="en-US" altLang="en-US" sz="1000" dirty="0">
                <a:latin typeface="Times New Roman" pitchFamily="18" charset="0"/>
                <a:sym typeface="Wingdings" pitchFamily="2" charset="2"/>
              </a:rPr>
              <a:t>Antonyms: theoretic, theoretical</a:t>
            </a:r>
          </a:p>
          <a:p>
            <a:r>
              <a:rPr lang="en-US" altLang="en-US" sz="1000" dirty="0">
                <a:latin typeface="Times New Roman" pitchFamily="18" charset="0"/>
                <a:sym typeface="Wingdings" pitchFamily="2" charset="2"/>
              </a:rPr>
              <a:t>Retrieved September 4, 2011 from http://www.synonyms.net/synonym/existential</a:t>
            </a:r>
          </a:p>
        </p:txBody>
      </p:sp>
    </p:spTree>
    <p:extLst>
      <p:ext uri="{BB962C8B-B14F-4D97-AF65-F5344CB8AC3E}">
        <p14:creationId xmlns:p14="http://schemas.microsoft.com/office/powerpoint/2010/main" val="4158441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solidFill>
            <a:srgbClr val="FFFFFF"/>
          </a:solidFill>
          <a:ln/>
        </p:spPr>
      </p:sp>
      <p:sp>
        <p:nvSpPr>
          <p:cNvPr id="95235"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9523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4820899A-294F-4B76-8EEB-BC7D00C459C2}" type="slidenum">
              <a:rPr lang="en-US" altLang="en-US" sz="1200" i="0">
                <a:latin typeface="Times New Roman" pitchFamily="18" charset="0"/>
              </a:rPr>
              <a:pPr algn="r" defTabSz="926240"/>
              <a:t>18</a:t>
            </a:fld>
            <a:endParaRPr lang="en-US" altLang="en-US" sz="1200" i="0" dirty="0">
              <a:latin typeface="Times New Roman" pitchFamily="18" charset="0"/>
            </a:endParaRPr>
          </a:p>
        </p:txBody>
      </p:sp>
    </p:spTree>
    <p:extLst>
      <p:ext uri="{BB962C8B-B14F-4D97-AF65-F5344CB8AC3E}">
        <p14:creationId xmlns:p14="http://schemas.microsoft.com/office/powerpoint/2010/main" val="949254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altLang="en-US" dirty="0">
                <a:latin typeface="Times New Roman" pitchFamily="18" charset="0"/>
              </a:rPr>
              <a:t>Here I wish to acknowledge Carla Wilhite and express NAP’s Evaluation Committee’s gratitude to Carla.  8 years ago Carla and others insisted to the other 20 or so of us on the Evaluation Committee that we need to ask our clients about their abilities to complete chores, modify machinery, live in their homes on the ranch/farm both before and after they receive AgrAbility information, education, and service.  Thank you, Carla!</a:t>
            </a:r>
          </a:p>
        </p:txBody>
      </p:sp>
      <p:sp>
        <p:nvSpPr>
          <p:cNvPr id="91140" name="Slide Number Placeholder 3"/>
          <p:cNvSpPr>
            <a:spLocks noGrp="1"/>
          </p:cNvSpPr>
          <p:nvPr>
            <p:ph type="sldNum" sz="quarter" idx="5"/>
          </p:nvPr>
        </p:nvSpPr>
        <p:spPr>
          <a:noFill/>
        </p:spPr>
        <p:txBody>
          <a:bodyPr/>
          <a:lstStyle/>
          <a:p>
            <a:fld id="{48569613-DCCB-4592-94EA-4E54A5B131AD}" type="slidenum">
              <a:rPr lang="en-US" altLang="en-US" smtClean="0">
                <a:latin typeface="Times New Roman" pitchFamily="18" charset="0"/>
              </a:rPr>
              <a:pPr/>
              <a:t>19</a:t>
            </a:fld>
            <a:endParaRPr lang="en-US" altLang="en-US" dirty="0">
              <a:latin typeface="Times New Roman" pitchFamily="18" charset="0"/>
            </a:endParaRPr>
          </a:p>
        </p:txBody>
      </p:sp>
    </p:spTree>
    <p:extLst>
      <p:ext uri="{BB962C8B-B14F-4D97-AF65-F5344CB8AC3E}">
        <p14:creationId xmlns:p14="http://schemas.microsoft.com/office/powerpoint/2010/main" val="2128436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tLang="en-US" dirty="0">
              <a:latin typeface="Arial" charset="0"/>
            </a:endParaRPr>
          </a:p>
        </p:txBody>
      </p:sp>
      <p:sp>
        <p:nvSpPr>
          <p:cNvPr id="80900" name="Slide Number Placeholder 3"/>
          <p:cNvSpPr>
            <a:spLocks noGrp="1"/>
          </p:cNvSpPr>
          <p:nvPr>
            <p:ph type="sldNum" sz="quarter" idx="5"/>
          </p:nvPr>
        </p:nvSpPr>
        <p:spPr>
          <a:noFill/>
        </p:spPr>
        <p:txBody>
          <a:bodyPr/>
          <a:lstStyle/>
          <a:p>
            <a:fld id="{90250A37-C970-44A1-825C-7747025BD668}" type="slidenum">
              <a:rPr lang="en-US" altLang="en-US" smtClean="0">
                <a:latin typeface="Times New Roman" pitchFamily="18" charset="0"/>
              </a:rPr>
              <a:pPr/>
              <a:t>2</a:t>
            </a:fld>
            <a:endParaRPr lang="en-US" altLang="en-US" dirty="0">
              <a:latin typeface="Times New Roman" pitchFamily="18" charset="0"/>
            </a:endParaRPr>
          </a:p>
        </p:txBody>
      </p:sp>
    </p:spTree>
    <p:extLst>
      <p:ext uri="{BB962C8B-B14F-4D97-AF65-F5344CB8AC3E}">
        <p14:creationId xmlns:p14="http://schemas.microsoft.com/office/powerpoint/2010/main" val="3085907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FFFFFF"/>
          </a:solidFill>
          <a:ln/>
        </p:spPr>
      </p:sp>
      <p:sp>
        <p:nvSpPr>
          <p:cNvPr id="98307"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9830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65322D44-067E-4A87-A312-2804FBB6A088}" type="slidenum">
              <a:rPr lang="en-US" altLang="en-US" sz="1200" i="0">
                <a:latin typeface="Times New Roman" pitchFamily="18" charset="0"/>
              </a:rPr>
              <a:pPr algn="r" defTabSz="926240"/>
              <a:t>20</a:t>
            </a:fld>
            <a:endParaRPr lang="en-US" altLang="en-US" sz="1200" i="0" dirty="0">
              <a:latin typeface="Times New Roman" pitchFamily="18" charset="0"/>
            </a:endParaRPr>
          </a:p>
        </p:txBody>
      </p:sp>
    </p:spTree>
    <p:extLst>
      <p:ext uri="{BB962C8B-B14F-4D97-AF65-F5344CB8AC3E}">
        <p14:creationId xmlns:p14="http://schemas.microsoft.com/office/powerpoint/2010/main" val="3196783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997712" y="8956954"/>
            <a:ext cx="3075163" cy="465978"/>
          </a:xfrm>
          <a:prstGeom prst="rect">
            <a:avLst/>
          </a:prstGeom>
          <a:noFill/>
          <a:ln w="9525">
            <a:noFill/>
            <a:miter lim="800000"/>
            <a:headEnd/>
            <a:tailEnd/>
          </a:ln>
        </p:spPr>
        <p:txBody>
          <a:bodyPr lIns="92467" tIns="46233" rIns="92467" bIns="46233" anchor="b"/>
          <a:lstStyle/>
          <a:p>
            <a:pPr algn="r" defTabSz="924598"/>
            <a:fld id="{380901E1-EDDF-43A7-A880-D1E3FF8F3E51}" type="slidenum">
              <a:rPr lang="en-US" altLang="en-US" sz="1200" i="0">
                <a:latin typeface="Times New Roman" pitchFamily="18" charset="0"/>
              </a:rPr>
              <a:pPr algn="r" defTabSz="924598"/>
              <a:t>21</a:t>
            </a:fld>
            <a:endParaRPr lang="en-US" altLang="en-US" sz="1200" i="0" dirty="0">
              <a:latin typeface="Times New Roman" pitchFamily="18" charset="0"/>
            </a:endParaRPr>
          </a:p>
        </p:txBody>
      </p:sp>
      <p:sp>
        <p:nvSpPr>
          <p:cNvPr id="99331" name="Rectangle 2"/>
          <p:cNvSpPr>
            <a:spLocks noGrp="1" noRot="1" noChangeAspect="1" noChangeArrowheads="1" noTextEdit="1"/>
          </p:cNvSpPr>
          <p:nvPr>
            <p:ph type="sldImg"/>
          </p:nvPr>
        </p:nvSpPr>
        <p:spPr>
          <a:xfrm>
            <a:off x="1200150" y="700088"/>
            <a:ext cx="4673600" cy="3505200"/>
          </a:xfrm>
          <a:solidFill>
            <a:srgbClr val="FFFFFF"/>
          </a:solidFill>
          <a:ln/>
        </p:spPr>
      </p:sp>
      <p:sp>
        <p:nvSpPr>
          <p:cNvPr id="99332" name="Rectangle 3"/>
          <p:cNvSpPr>
            <a:spLocks noGrp="1" noChangeArrowheads="1"/>
          </p:cNvSpPr>
          <p:nvPr>
            <p:ph type="body" idx="1"/>
          </p:nvPr>
        </p:nvSpPr>
        <p:spPr>
          <a:xfrm>
            <a:off x="922549" y="4439919"/>
            <a:ext cx="5227776" cy="4282405"/>
          </a:xfrm>
          <a:solidFill>
            <a:srgbClr val="FFFFFF"/>
          </a:solidFill>
          <a:ln>
            <a:solidFill>
              <a:srgbClr val="000000"/>
            </a:solidFill>
          </a:ln>
        </p:spPr>
        <p:txBody>
          <a:bodyPr lIns="92467" tIns="46233" rIns="92467" bIns="46233"/>
          <a:lstStyle/>
          <a:p>
            <a:pPr marL="0" lvl="1" defTabSz="945947">
              <a:defRPr/>
            </a:pPr>
            <a:r>
              <a:rPr lang="en-US" altLang="en-US" dirty="0">
                <a:latin typeface="Times New Roman" pitchFamily="18" charset="0"/>
                <a:cs typeface="Times New Roman" pitchFamily="18" charset="0"/>
              </a:rPr>
              <a:t>Source: </a:t>
            </a:r>
            <a:r>
              <a:rPr lang="en-US"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Medical Research Archives, 6(2). </a:t>
            </a:r>
            <a:r>
              <a:rPr lang="en-US" u="sng" dirty="0">
                <a:latin typeface="Times New Roman" pitchFamily="18" charset="0"/>
                <a:cs typeface="Times New Roman" pitchFamily="18" charset="0"/>
                <a:hlinkClick r:id="rId3"/>
              </a:rPr>
              <a:t>http://www.journals.ke-i.org/index.php/mra/article/view/1691/1762</a:t>
            </a:r>
            <a:r>
              <a:rPr 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endParaRPr lang="en-US" altLang="en-US" sz="1000" dirty="0">
              <a:latin typeface="Times New Roman" pitchFamily="18" charset="0"/>
            </a:endParaRPr>
          </a:p>
          <a:p>
            <a:r>
              <a:rPr lang="en-US" altLang="en-US" sz="1000" dirty="0">
                <a:latin typeface="Times New Roman" pitchFamily="18" charset="0"/>
              </a:rPr>
              <a:t>5/16/18 </a:t>
            </a:r>
          </a:p>
          <a:p>
            <a:r>
              <a:rPr lang="en-US" altLang="en-US" sz="1000" dirty="0">
                <a:latin typeface="Times New Roman" pitchFamily="18" charset="0"/>
              </a:rPr>
              <a:t>AA Treatment Group ILW Pretest (M = 17.41, SD = 5.38, N = 239)</a:t>
            </a:r>
          </a:p>
          <a:p>
            <a:r>
              <a:rPr lang="en-US" altLang="en-US" sz="1000" dirty="0">
                <a:latin typeface="Times New Roman" pitchFamily="18" charset="0"/>
              </a:rPr>
              <a:t>AA Treatment Group ILW Posttest (M = 22.25, SD = 5.70, N = 239, p &lt; .001)</a:t>
            </a:r>
          </a:p>
          <a:p>
            <a:r>
              <a:rPr lang="en-US" altLang="en-US" sz="1000" dirty="0">
                <a:latin typeface="Times New Roman" pitchFamily="18" charset="0"/>
              </a:rPr>
              <a:t>Non-AA Comparison Group ILW Pretest (M = 19.42, SD = 5.96, N = 100)</a:t>
            </a:r>
          </a:p>
          <a:p>
            <a:r>
              <a:rPr lang="en-US" altLang="en-US" sz="1000" dirty="0">
                <a:latin typeface="Times New Roman" pitchFamily="18" charset="0"/>
              </a:rPr>
              <a:t>Non-AA Comparison Group ILW Posttest (M = 21.02, SD = 5.14, N = 100, p &lt; .05)</a:t>
            </a:r>
          </a:p>
          <a:p>
            <a:r>
              <a:rPr lang="en-US" altLang="en-US" dirty="0">
                <a:latin typeface="Times New Roman" pitchFamily="18" charset="0"/>
              </a:rPr>
              <a:t>The group of AgrAbility participants’ average ILW level increased 27.8%,</a:t>
            </a:r>
          </a:p>
          <a:p>
            <a:r>
              <a:rPr lang="en-US" altLang="en-US" dirty="0">
                <a:latin typeface="Times New Roman" pitchFamily="18" charset="0"/>
              </a:rPr>
              <a:t>while the group of non-AgrAbility participants’ average ILW level improved 8.2%.</a:t>
            </a:r>
          </a:p>
          <a:p>
            <a:endParaRPr lang="en-US" altLang="en-US" dirty="0">
              <a:latin typeface="Times New Roman" pitchFamily="18" charset="0"/>
            </a:endParaRPr>
          </a:p>
          <a:p>
            <a:r>
              <a:rPr lang="en-US" altLang="en-US" dirty="0">
                <a:latin typeface="Times New Roman" pitchFamily="18" charset="0"/>
              </a:rPr>
              <a:t>6/9/16 ILW AA Treatment Group Pretest (M = 16.91, SD = 5.26, N = 197) or 7/27/17 (M = 2.86; SD = 0.91; N = 217)</a:t>
            </a:r>
          </a:p>
          <a:p>
            <a:r>
              <a:rPr lang="en-US" altLang="en-US" dirty="0">
                <a:latin typeface="Times New Roman" pitchFamily="18" charset="0"/>
              </a:rPr>
              <a:t>ILW AA Treatment Group Posttest (M = 22.21, SD = 5.75, N = 197, p &lt; .001) or (M = 3.71; SD = 0.95; N = 201)</a:t>
            </a:r>
          </a:p>
          <a:p>
            <a:r>
              <a:rPr lang="en-US" altLang="en-US" dirty="0">
                <a:latin typeface="Times New Roman" pitchFamily="18" charset="0"/>
              </a:rPr>
              <a:t>ILW Comparison Group Pretest (M = 19.42, SD = 5.96, N = 100) or (M = 3.24; SD = 0.99; N = 100)</a:t>
            </a:r>
          </a:p>
          <a:p>
            <a:r>
              <a:rPr lang="en-US" altLang="en-US" dirty="0">
                <a:latin typeface="Times New Roman" pitchFamily="18" charset="0"/>
              </a:rPr>
              <a:t>ILW Comparison Group Posttest (M = 21.02, SD = 5.14, N = 100, p &lt; .05) or (M = 3.50; SD = 0.86; N = 100)</a:t>
            </a:r>
          </a:p>
          <a:p>
            <a:endParaRPr lang="en-US" altLang="en-US" dirty="0">
              <a:latin typeface="Times New Roman" pitchFamily="18" charset="0"/>
            </a:endParaRPr>
          </a:p>
          <a:p>
            <a:r>
              <a:rPr lang="en-US" altLang="en-US" dirty="0">
                <a:latin typeface="Times New Roman" pitchFamily="18" charset="0"/>
              </a:rPr>
              <a:t>4/27/15 ILW Total Score (N=168)*** M=16.95</a:t>
            </a:r>
            <a:r>
              <a:rPr lang="en-US" altLang="en-US" dirty="0">
                <a:latin typeface="Times New Roman" pitchFamily="18" charset="0"/>
                <a:sym typeface="Wingdings" pitchFamily="2" charset="2"/>
              </a:rPr>
              <a:t>21.80</a:t>
            </a:r>
          </a:p>
          <a:p>
            <a:r>
              <a:rPr lang="en-US" altLang="en-US" dirty="0">
                <a:latin typeface="Times New Roman" pitchFamily="18" charset="0"/>
                <a:sym typeface="Wingdings" pitchFamily="2" charset="2"/>
              </a:rPr>
              <a:t>As of 4/27/15, the effect size is .84 which is large or larger than typical (Cohen, 1988; Morgan et al., 2004, p. 91; Morgan et al., 2011, p. 101.3)</a:t>
            </a:r>
          </a:p>
          <a:p>
            <a:r>
              <a:rPr lang="en-US" altLang="en-US" b="1" dirty="0">
                <a:latin typeface="Times New Roman" pitchFamily="18" charset="0"/>
                <a:sym typeface="Wingdings" pitchFamily="2" charset="2"/>
              </a:rPr>
              <a:t>Finally, on the ILW Total Score, AgrAbility participants’ QOL total score rose from Pre-Survey to Post Survey.</a:t>
            </a:r>
          </a:p>
          <a:p>
            <a:r>
              <a:rPr lang="en-US" altLang="en-US" b="1" dirty="0">
                <a:latin typeface="Times New Roman" pitchFamily="18" charset="0"/>
                <a:sym typeface="Wingdings" pitchFamily="2" charset="2"/>
              </a:rPr>
              <a:t>These results are statistically significant.  They are real, worthy of note.</a:t>
            </a:r>
          </a:p>
          <a:p>
            <a:r>
              <a:rPr lang="en-US" altLang="en-US" dirty="0">
                <a:latin typeface="Times New Roman" pitchFamily="18" charset="0"/>
                <a:sym typeface="Wingdings" pitchFamily="2" charset="2"/>
              </a:rPr>
              <a:t>Note that if any of the items are missing for a case, SPSS will not compute a total score.</a:t>
            </a:r>
          </a:p>
          <a:p>
            <a:pPr eaLnBrk="1" hangingPunct="1"/>
            <a:r>
              <a:rPr lang="en-US" altLang="en-US" b="1" u="sng" dirty="0">
                <a:latin typeface="Times New Roman" pitchFamily="18" charset="0"/>
              </a:rPr>
              <a:t>These results are real, not by chance.  They are statistically significant.  They need to be taken seriously.</a:t>
            </a:r>
            <a:endParaRPr lang="en-US" altLang="en-US" u="sng" dirty="0">
              <a:latin typeface="Times New Roman" pitchFamily="18" charset="0"/>
            </a:endParaRPr>
          </a:p>
          <a:p>
            <a:pPr eaLnBrk="1" hangingPunct="1"/>
            <a:r>
              <a:rPr lang="en-US" altLang="en-US" dirty="0">
                <a:latin typeface="Times New Roman" pitchFamily="18" charset="0"/>
              </a:rPr>
              <a:t>For those of you who are interested in more detail, there’s a language, a way of thinking, a set of conventions that researchers use that I can go into more detail later with those who are interested.</a:t>
            </a:r>
          </a:p>
          <a:p>
            <a:pPr eaLnBrk="1" hangingPunct="1"/>
            <a:r>
              <a:rPr lang="en-US" altLang="en-US" i="1" u="sng" dirty="0">
                <a:latin typeface="Times New Roman" pitchFamily="18" charset="0"/>
              </a:rPr>
              <a:t>P</a:t>
            </a:r>
            <a:r>
              <a:rPr lang="en-US" altLang="en-US" u="sng" dirty="0">
                <a:latin typeface="Times New Roman" pitchFamily="18" charset="0"/>
              </a:rPr>
              <a:t> &lt; .05 means that these results are real, are statistically significant, and are due to chance &lt; 5 times out of 100. </a:t>
            </a:r>
            <a:r>
              <a:rPr lang="en-US" altLang="en-US" dirty="0">
                <a:latin typeface="Times New Roman" pitchFamily="18" charset="0"/>
              </a:rPr>
              <a:t>*indicates </a:t>
            </a:r>
            <a:r>
              <a:rPr lang="en-US" altLang="en-US" i="1" dirty="0">
                <a:latin typeface="Times New Roman" pitchFamily="18" charset="0"/>
              </a:rPr>
              <a:t>p</a:t>
            </a:r>
            <a:r>
              <a:rPr lang="en-US" altLang="en-US" dirty="0">
                <a:latin typeface="Times New Roman" pitchFamily="18" charset="0"/>
              </a:rPr>
              <a:t> &lt;.05.</a:t>
            </a:r>
          </a:p>
          <a:p>
            <a:pPr eaLnBrk="1" hangingPunct="1"/>
            <a:r>
              <a:rPr lang="en-US" altLang="en-US" i="1" u="sng" dirty="0">
                <a:latin typeface="Times New Roman" pitchFamily="18" charset="0"/>
              </a:rPr>
              <a:t>P</a:t>
            </a:r>
            <a:r>
              <a:rPr lang="en-US" altLang="en-US" u="sng" dirty="0">
                <a:latin typeface="Times New Roman" pitchFamily="18" charset="0"/>
              </a:rPr>
              <a:t> &lt; .01 means that these results are statistically significant and are due to chance &lt; 1 time out of 100. </a:t>
            </a:r>
            <a:r>
              <a:rPr lang="en-US" altLang="en-US" dirty="0">
                <a:latin typeface="Times New Roman" pitchFamily="18" charset="0"/>
              </a:rPr>
              <a:t>** indicates </a:t>
            </a:r>
            <a:r>
              <a:rPr lang="en-US" altLang="en-US" i="1" dirty="0">
                <a:latin typeface="Times New Roman" pitchFamily="18" charset="0"/>
              </a:rPr>
              <a:t>p</a:t>
            </a:r>
            <a:r>
              <a:rPr lang="en-US" altLang="en-US" dirty="0">
                <a:latin typeface="Times New Roman" pitchFamily="18" charset="0"/>
              </a:rPr>
              <a:t> &lt; .01.</a:t>
            </a:r>
          </a:p>
          <a:p>
            <a:pPr eaLnBrk="1" hangingPunct="1"/>
            <a:r>
              <a:rPr lang="en-US" altLang="en-US" i="1" u="sng" dirty="0">
                <a:latin typeface="Times New Roman" pitchFamily="18" charset="0"/>
              </a:rPr>
              <a:t>P</a:t>
            </a:r>
            <a:r>
              <a:rPr lang="en-US" altLang="en-US" u="sng" dirty="0">
                <a:latin typeface="Times New Roman" pitchFamily="18" charset="0"/>
              </a:rPr>
              <a:t> &lt; .001 means that these results are statistically significant and are due to chance &lt; 1 time out of 1,000. </a:t>
            </a:r>
            <a:r>
              <a:rPr lang="en-US" altLang="en-US" dirty="0">
                <a:latin typeface="Times New Roman" pitchFamily="18" charset="0"/>
              </a:rPr>
              <a:t>*** indicates </a:t>
            </a:r>
            <a:r>
              <a:rPr lang="en-US" altLang="en-US" i="1" dirty="0">
                <a:latin typeface="Times New Roman" pitchFamily="18" charset="0"/>
              </a:rPr>
              <a:t>p</a:t>
            </a:r>
            <a:r>
              <a:rPr lang="en-US" altLang="en-US" dirty="0">
                <a:latin typeface="Times New Roman" pitchFamily="18" charset="0"/>
              </a:rPr>
              <a:t> &lt; .001.</a:t>
            </a:r>
            <a:endParaRPr lang="en-US" altLang="en-US" dirty="0">
              <a:latin typeface="Times New Roman" pitchFamily="18" charset="0"/>
              <a:sym typeface="Wingdings" pitchFamily="2" charset="2"/>
            </a:endParaRPr>
          </a:p>
          <a:p>
            <a:pPr eaLnBrk="1" hangingPunct="1"/>
            <a:r>
              <a:rPr lang="en-US" altLang="en-US" dirty="0">
                <a:latin typeface="Times New Roman" pitchFamily="18" charset="0"/>
              </a:rPr>
              <a:t>(R.K. Yang, personal communication, September 15, 2009).</a:t>
            </a:r>
          </a:p>
        </p:txBody>
      </p:sp>
    </p:spTree>
    <p:extLst>
      <p:ext uri="{BB962C8B-B14F-4D97-AF65-F5344CB8AC3E}">
        <p14:creationId xmlns:p14="http://schemas.microsoft.com/office/powerpoint/2010/main" val="39917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solidFill>
            <a:srgbClr val="FFFFFF"/>
          </a:solidFill>
          <a:ln/>
        </p:spPr>
      </p:sp>
      <p:sp>
        <p:nvSpPr>
          <p:cNvPr id="100355"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10035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0D4C0A0B-C9D5-4953-86AA-7333BDFCDCBC}" type="slidenum">
              <a:rPr lang="en-US" altLang="en-US" sz="1200" i="0">
                <a:latin typeface="Times New Roman" pitchFamily="18" charset="0"/>
              </a:rPr>
              <a:pPr algn="r" defTabSz="926240"/>
              <a:t>22</a:t>
            </a:fld>
            <a:endParaRPr lang="en-US" altLang="en-US" sz="1200" i="0" dirty="0">
              <a:latin typeface="Times New Roman" pitchFamily="18" charset="0"/>
            </a:endParaRPr>
          </a:p>
        </p:txBody>
      </p:sp>
    </p:spTree>
    <p:extLst>
      <p:ext uri="{BB962C8B-B14F-4D97-AF65-F5344CB8AC3E}">
        <p14:creationId xmlns:p14="http://schemas.microsoft.com/office/powerpoint/2010/main" val="23293129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solidFill>
            <a:srgbClr val="FFFFFF"/>
          </a:solidFill>
          <a:ln/>
        </p:spPr>
      </p:sp>
      <p:sp>
        <p:nvSpPr>
          <p:cNvPr id="108547"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10854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9C041000-C292-45E7-B499-BC6C56AE7716}" type="slidenum">
              <a:rPr lang="en-US" altLang="en-US" sz="1200" i="0">
                <a:latin typeface="Times New Roman" pitchFamily="18" charset="0"/>
              </a:rPr>
              <a:pPr algn="r" defTabSz="926240"/>
              <a:t>23</a:t>
            </a:fld>
            <a:endParaRPr lang="en-US" altLang="en-US" sz="1200" i="0" dirty="0">
              <a:latin typeface="Times New Roman" pitchFamily="18" charset="0"/>
            </a:endParaRPr>
          </a:p>
        </p:txBody>
      </p:sp>
    </p:spTree>
    <p:extLst>
      <p:ext uri="{BB962C8B-B14F-4D97-AF65-F5344CB8AC3E}">
        <p14:creationId xmlns:p14="http://schemas.microsoft.com/office/powerpoint/2010/main" val="310625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solidFill>
            <a:srgbClr val="FFFFFF"/>
          </a:solidFill>
          <a:ln/>
        </p:spPr>
      </p:sp>
      <p:sp>
        <p:nvSpPr>
          <p:cNvPr id="102403"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102404"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FFE5DF0F-5313-4167-90A2-015ED1CB465E}" type="slidenum">
              <a:rPr lang="en-US" altLang="en-US" sz="1200" i="0">
                <a:latin typeface="Times New Roman" pitchFamily="18" charset="0"/>
              </a:rPr>
              <a:pPr algn="r" defTabSz="926240"/>
              <a:t>24</a:t>
            </a:fld>
            <a:endParaRPr lang="en-US" altLang="en-US" sz="1200" i="0" dirty="0">
              <a:latin typeface="Times New Roman" pitchFamily="18" charset="0"/>
            </a:endParaRPr>
          </a:p>
        </p:txBody>
      </p:sp>
    </p:spTree>
    <p:extLst>
      <p:ext uri="{BB962C8B-B14F-4D97-AF65-F5344CB8AC3E}">
        <p14:creationId xmlns:p14="http://schemas.microsoft.com/office/powerpoint/2010/main" val="2028001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FFFFFF"/>
          </a:solidFill>
          <a:ln/>
        </p:spPr>
      </p:sp>
      <p:sp>
        <p:nvSpPr>
          <p:cNvPr id="98307"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9830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65322D44-067E-4A87-A312-2804FBB6A088}" type="slidenum">
              <a:rPr lang="en-US" altLang="en-US" sz="1200" i="0">
                <a:latin typeface="Times New Roman" pitchFamily="18" charset="0"/>
              </a:rPr>
              <a:pPr algn="r" defTabSz="926240"/>
              <a:t>25</a:t>
            </a:fld>
            <a:endParaRPr lang="en-US" altLang="en-US" sz="1200" i="0" dirty="0">
              <a:latin typeface="Times New Roman" pitchFamily="18" charset="0"/>
            </a:endParaRPr>
          </a:p>
        </p:txBody>
      </p:sp>
    </p:spTree>
    <p:extLst>
      <p:ext uri="{BB962C8B-B14F-4D97-AF65-F5344CB8AC3E}">
        <p14:creationId xmlns:p14="http://schemas.microsoft.com/office/powerpoint/2010/main" val="3320290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97712" y="8956954"/>
            <a:ext cx="3075163" cy="465978"/>
          </a:xfrm>
          <a:prstGeom prst="rect">
            <a:avLst/>
          </a:prstGeom>
          <a:noFill/>
          <a:ln w="9525">
            <a:noFill/>
            <a:miter lim="800000"/>
            <a:headEnd/>
            <a:tailEnd/>
          </a:ln>
        </p:spPr>
        <p:txBody>
          <a:bodyPr lIns="92467" tIns="46233" rIns="92467" bIns="46233" anchor="b"/>
          <a:lstStyle/>
          <a:p>
            <a:pPr algn="r" defTabSz="924598"/>
            <a:fld id="{C33ED21F-6997-4E5C-A687-F8809004C284}" type="slidenum">
              <a:rPr lang="en-US" altLang="en-US" sz="1200" i="0">
                <a:latin typeface="Times New Roman" pitchFamily="18" charset="0"/>
              </a:rPr>
              <a:pPr algn="r" defTabSz="924598"/>
              <a:t>26</a:t>
            </a:fld>
            <a:endParaRPr lang="en-US" altLang="en-US" sz="1200" i="0" dirty="0">
              <a:latin typeface="Times New Roman" pitchFamily="18" charset="0"/>
            </a:endParaRPr>
          </a:p>
        </p:txBody>
      </p:sp>
      <p:sp>
        <p:nvSpPr>
          <p:cNvPr id="101379" name="Rectangle 2"/>
          <p:cNvSpPr>
            <a:spLocks noGrp="1" noRot="1" noChangeAspect="1" noChangeArrowheads="1" noTextEdit="1"/>
          </p:cNvSpPr>
          <p:nvPr>
            <p:ph type="sldImg"/>
          </p:nvPr>
        </p:nvSpPr>
        <p:spPr>
          <a:xfrm>
            <a:off x="1200150" y="700088"/>
            <a:ext cx="4673600" cy="3505200"/>
          </a:xfrm>
          <a:solidFill>
            <a:srgbClr val="FFFFFF"/>
          </a:solidFill>
          <a:ln/>
        </p:spPr>
      </p:sp>
      <p:sp>
        <p:nvSpPr>
          <p:cNvPr id="101380" name="Rectangle 3"/>
          <p:cNvSpPr>
            <a:spLocks noGrp="1" noChangeArrowheads="1"/>
          </p:cNvSpPr>
          <p:nvPr>
            <p:ph type="body" idx="1"/>
          </p:nvPr>
        </p:nvSpPr>
        <p:spPr>
          <a:xfrm>
            <a:off x="922549" y="4439919"/>
            <a:ext cx="5227776" cy="4282405"/>
          </a:xfrm>
          <a:solidFill>
            <a:srgbClr val="FFFFFF"/>
          </a:solidFill>
          <a:ln>
            <a:solidFill>
              <a:srgbClr val="000000"/>
            </a:solidFill>
          </a:ln>
        </p:spPr>
        <p:txBody>
          <a:bodyPr lIns="92467" tIns="46233" rIns="92467" bIns="46233"/>
          <a:lstStyle/>
          <a:p>
            <a:pPr marL="0" lvl="1" defTabSz="945947">
              <a:defRPr/>
            </a:pPr>
            <a:r>
              <a:rPr lang="en-US" altLang="en-US" dirty="0">
                <a:latin typeface="Times New Roman" pitchFamily="18" charset="0"/>
                <a:cs typeface="Times New Roman" pitchFamily="18" charset="0"/>
              </a:rPr>
              <a:t>Source: </a:t>
            </a:r>
            <a:r>
              <a:rPr lang="en-US"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Medical Research Archives, 6(2). </a:t>
            </a:r>
            <a:r>
              <a:rPr lang="en-US" u="sng" dirty="0">
                <a:latin typeface="Times New Roman" pitchFamily="18" charset="0"/>
                <a:cs typeface="Times New Roman" pitchFamily="18" charset="0"/>
                <a:hlinkClick r:id="rId3"/>
              </a:rPr>
              <a:t>http://www.journals.ke-i.org/index.php/mra/article/view/1691/1762</a:t>
            </a:r>
            <a:r>
              <a:rPr 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endParaRPr lang="en-US" altLang="en-US" sz="1000" dirty="0">
              <a:latin typeface="Times New Roman" pitchFamily="18" charset="0"/>
            </a:endParaRPr>
          </a:p>
          <a:p>
            <a:r>
              <a:rPr lang="en-US" altLang="en-US" sz="1000" dirty="0">
                <a:latin typeface="Times New Roman" pitchFamily="18" charset="0"/>
              </a:rPr>
              <a:t>5/16/18 </a:t>
            </a:r>
          </a:p>
          <a:p>
            <a:r>
              <a:rPr lang="en-US" altLang="en-US" sz="1000" dirty="0">
                <a:latin typeface="Times New Roman" pitchFamily="18" charset="0"/>
              </a:rPr>
              <a:t>AA Treatment Group Psychological WB Pretest (M = 5.71, SD = 2.40, N = 270)</a:t>
            </a:r>
          </a:p>
          <a:p>
            <a:r>
              <a:rPr lang="en-US" altLang="en-US" sz="1000" dirty="0">
                <a:latin typeface="Times New Roman" pitchFamily="18" charset="0"/>
              </a:rPr>
              <a:t>AA Treatment Group Psychological WB Posttest (M = 7.30, SD = 2.18, N = 270, p &lt; .001)</a:t>
            </a:r>
          </a:p>
          <a:p>
            <a:r>
              <a:rPr lang="en-US" altLang="en-US" sz="1000" dirty="0">
                <a:latin typeface="Times New Roman" pitchFamily="18" charset="0"/>
              </a:rPr>
              <a:t>Non-AA Comparison Group Psychological WB Pretest (M = 5.20, SD = 1.31, N = 100)</a:t>
            </a:r>
          </a:p>
          <a:p>
            <a:r>
              <a:rPr lang="en-US" altLang="en-US" sz="1000" dirty="0">
                <a:latin typeface="Times New Roman" pitchFamily="18" charset="0"/>
              </a:rPr>
              <a:t>Non-AA Comparison Group Psychological WB Posttest (M = 4.98, SD = 1.37, N = 100, N.S.)</a:t>
            </a:r>
          </a:p>
          <a:p>
            <a:r>
              <a:rPr lang="en-US" altLang="en-US" sz="1000" dirty="0">
                <a:latin typeface="Times New Roman" pitchFamily="18" charset="0"/>
              </a:rPr>
              <a:t>The group of AgrAbility participants’ psychological WB level improved 27.8%,</a:t>
            </a:r>
          </a:p>
          <a:p>
            <a:r>
              <a:rPr lang="en-US" altLang="en-US" sz="1000" dirty="0">
                <a:latin typeface="Times New Roman" pitchFamily="18" charset="0"/>
              </a:rPr>
              <a:t>while the group of non-AgrAbility participants’ psychological WB level fell 0.042%.</a:t>
            </a:r>
          </a:p>
          <a:p>
            <a:endParaRPr lang="en-US" altLang="en-US" sz="1000" dirty="0">
              <a:latin typeface="Times New Roman" pitchFamily="18" charset="0"/>
            </a:endParaRPr>
          </a:p>
          <a:p>
            <a:r>
              <a:rPr lang="en-US" altLang="en-US" sz="1000" dirty="0">
                <a:latin typeface="Times New Roman" pitchFamily="18" charset="0"/>
              </a:rPr>
              <a:t>Source: QOLTrtCom, p. 29, Table 2</a:t>
            </a:r>
          </a:p>
          <a:p>
            <a:endParaRPr lang="en-US" altLang="en-US" sz="1000" dirty="0">
              <a:latin typeface="Times New Roman" pitchFamily="18" charset="0"/>
            </a:endParaRPr>
          </a:p>
          <a:p>
            <a:r>
              <a:rPr lang="en-US" altLang="en-US" sz="1000" dirty="0">
                <a:latin typeface="Times New Roman" pitchFamily="18" charset="0"/>
              </a:rPr>
              <a:t>7/27/17 QOL AA Treatment Group Pretest (M = 5.56, SD = 1.65, N = 216)</a:t>
            </a:r>
          </a:p>
          <a:p>
            <a:r>
              <a:rPr lang="en-US" altLang="en-US" sz="1000" dirty="0">
                <a:latin typeface="Times New Roman" pitchFamily="18" charset="0"/>
              </a:rPr>
              <a:t>QOL AA Treatment Group Posttest (M = 7.13, SD = 1.67, N = 207, p &lt; .001)</a:t>
            </a:r>
          </a:p>
          <a:p>
            <a:r>
              <a:rPr lang="en-US" altLang="en-US" sz="1000" dirty="0">
                <a:latin typeface="Times New Roman" pitchFamily="18" charset="0"/>
              </a:rPr>
              <a:t>QOL Comparison Group Pretest (M = 5.10, SD = 0.75, N = 100)</a:t>
            </a:r>
          </a:p>
          <a:p>
            <a:r>
              <a:rPr lang="en-US" altLang="en-US" sz="1000" dirty="0">
                <a:latin typeface="Times New Roman" pitchFamily="18" charset="0"/>
              </a:rPr>
              <a:t>QOL Comparison Group Posttest (M = 4.91, SD = 0.70, N = 97, N.S.)</a:t>
            </a:r>
          </a:p>
          <a:p>
            <a:endParaRPr lang="en-US" altLang="en-US" sz="1000" dirty="0">
              <a:latin typeface="Times New Roman" pitchFamily="18" charset="0"/>
            </a:endParaRPr>
          </a:p>
          <a:p>
            <a:r>
              <a:rPr lang="en-US" altLang="en-US" sz="1000" dirty="0">
                <a:latin typeface="Times New Roman" pitchFamily="18" charset="0"/>
              </a:rPr>
              <a:t>Life-threatening experience</a:t>
            </a:r>
            <a:r>
              <a:rPr lang="en-US" altLang="en-US" sz="1000" i="1" dirty="0">
                <a:latin typeface="Times New Roman" pitchFamily="18" charset="0"/>
              </a:rPr>
              <a:t>—How many of us have experienced it either directly or via someone we care deeply about?</a:t>
            </a:r>
          </a:p>
          <a:p>
            <a:r>
              <a:rPr lang="en-US" altLang="en-US" sz="1000" dirty="0">
                <a:latin typeface="Times New Roman" pitchFamily="18" charset="0"/>
              </a:rPr>
              <a:t>In my experience and in the experience of many of my farm/ranch friends, when we face our own mortality, we raise deep questions about who we are and what life is all about.</a:t>
            </a:r>
          </a:p>
          <a:p>
            <a:r>
              <a:rPr lang="en-US" altLang="en-US" sz="1000" i="1" dirty="0">
                <a:latin typeface="Times New Roman" pitchFamily="18" charset="0"/>
              </a:rPr>
              <a:t>How many of us have experienced this too?  </a:t>
            </a:r>
            <a:r>
              <a:rPr lang="en-US" altLang="en-US" sz="1000" dirty="0">
                <a:latin typeface="Times New Roman" pitchFamily="18" charset="0"/>
              </a:rPr>
              <a:t>Existential ~ Experiential.</a:t>
            </a:r>
          </a:p>
          <a:p>
            <a:r>
              <a:rPr lang="en-US" altLang="en-US" sz="1000" dirty="0">
                <a:latin typeface="Times New Roman" pitchFamily="18" charset="0"/>
              </a:rPr>
              <a:t>4/27/15 Support (N=188)*** M=6.19</a:t>
            </a:r>
            <a:r>
              <a:rPr lang="en-US" altLang="en-US" sz="1000" dirty="0">
                <a:latin typeface="Times New Roman" pitchFamily="18" charset="0"/>
                <a:sym typeface="Wingdings" pitchFamily="2" charset="2"/>
              </a:rPr>
              <a:t>7.60</a:t>
            </a:r>
          </a:p>
          <a:p>
            <a:r>
              <a:rPr lang="en-US" altLang="en-US" sz="1000" dirty="0">
                <a:latin typeface="Times New Roman" pitchFamily="18" charset="0"/>
                <a:sym typeface="Wingdings" pitchFamily="2" charset="2"/>
              </a:rPr>
              <a:t>As of 4/27/15, the effect size was .72 which is large or larger than typical (Cohen, 1988; Morgan et al., 2004, p. 91; Morgan et al., 2011, p. 101.3)</a:t>
            </a:r>
          </a:p>
          <a:p>
            <a:r>
              <a:rPr lang="en-US" altLang="en-US" sz="1000" dirty="0">
                <a:latin typeface="Times New Roman" pitchFamily="18" charset="0"/>
              </a:rPr>
              <a:t>Existential/Experiential Well-Being (N=190)*** M=6.11</a:t>
            </a:r>
            <a:r>
              <a:rPr lang="en-US" altLang="en-US" sz="1000" dirty="0">
                <a:latin typeface="Times New Roman" pitchFamily="18" charset="0"/>
                <a:sym typeface="Wingdings" pitchFamily="2" charset="2"/>
              </a:rPr>
              <a:t>7.47</a:t>
            </a:r>
          </a:p>
          <a:p>
            <a:r>
              <a:rPr lang="en-US" altLang="en-US" sz="1000" dirty="0">
                <a:latin typeface="Times New Roman" pitchFamily="18" charset="0"/>
                <a:sym typeface="Wingdings" pitchFamily="2" charset="2"/>
              </a:rPr>
              <a:t>As of 4/27/15, the effect size was .74 which is large or larger than typical (Cohen, 1988; Morgan et al., 2004, p. 91; Morgan et al., 2011, p. 101.3)</a:t>
            </a:r>
          </a:p>
          <a:p>
            <a:r>
              <a:rPr lang="en-US" altLang="en-US" sz="1000" dirty="0">
                <a:latin typeface="Times New Roman" pitchFamily="18" charset="0"/>
                <a:sym typeface="Wingdings" pitchFamily="2" charset="2"/>
              </a:rPr>
              <a:t>Psychological Well-Being (N=187)*** M=5.787.27</a:t>
            </a:r>
          </a:p>
          <a:p>
            <a:r>
              <a:rPr lang="en-US" altLang="en-US" sz="1000" dirty="0">
                <a:latin typeface="Times New Roman" pitchFamily="18" charset="0"/>
                <a:sym typeface="Wingdings" pitchFamily="2" charset="2"/>
              </a:rPr>
              <a:t>As of 4/27/15, the effect size was .66 which is large or larger than typical (Cohen, 1988; Morgan et al., 2004, p. 91; Morgan et al., 2011, p. 101.3)</a:t>
            </a:r>
          </a:p>
          <a:p>
            <a:r>
              <a:rPr lang="en-US" altLang="en-US" sz="1000" b="1" dirty="0">
                <a:latin typeface="Times New Roman" pitchFamily="18" charset="0"/>
                <a:sym typeface="Wingdings" pitchFamily="2" charset="2"/>
              </a:rPr>
              <a:t>Note again—AgrAbility participants’ Quality of Life subscale scores rose from Pre-Survey to Post-Survey at a statistically significant amount.</a:t>
            </a:r>
          </a:p>
          <a:p>
            <a:r>
              <a:rPr lang="en-US" altLang="en-US" sz="1000" b="1" dirty="0">
                <a:latin typeface="Times New Roman" pitchFamily="18" charset="0"/>
                <a:sym typeface="Wingdings" pitchFamily="2" charset="2"/>
              </a:rPr>
              <a:t>These results are real and are due to chance &lt; 1 time out of 1,000.</a:t>
            </a:r>
          </a:p>
          <a:p>
            <a:r>
              <a:rPr lang="en-US" altLang="en-US" sz="1000" dirty="0">
                <a:latin typeface="Times New Roman" pitchFamily="18" charset="0"/>
                <a:sym typeface="Wingdings" pitchFamily="2" charset="2"/>
              </a:rPr>
              <a:t>Experiential, existential, i.e. derived from experience or the experience of existence.</a:t>
            </a:r>
          </a:p>
          <a:p>
            <a:r>
              <a:rPr lang="en-US" altLang="en-US" sz="1000" dirty="0">
                <a:latin typeface="Times New Roman" pitchFamily="18" charset="0"/>
                <a:sym typeface="Wingdings" pitchFamily="2" charset="2"/>
              </a:rPr>
              <a:t>Synonyms: experiential, existential</a:t>
            </a:r>
          </a:p>
          <a:p>
            <a:r>
              <a:rPr lang="en-US" altLang="en-US" sz="1000" dirty="0">
                <a:latin typeface="Times New Roman" pitchFamily="18" charset="0"/>
                <a:sym typeface="Wingdings" pitchFamily="2" charset="2"/>
              </a:rPr>
              <a:t>Antonyms: theoretic, theoretical</a:t>
            </a:r>
          </a:p>
          <a:p>
            <a:r>
              <a:rPr lang="en-US" altLang="en-US" sz="1000" dirty="0">
                <a:latin typeface="Times New Roman" pitchFamily="18" charset="0"/>
                <a:sym typeface="Wingdings" pitchFamily="2" charset="2"/>
              </a:rPr>
              <a:t>Retrieved September 4, 2011 from http://www.synonyms.net/synonym/existential</a:t>
            </a:r>
          </a:p>
        </p:txBody>
      </p:sp>
    </p:spTree>
    <p:extLst>
      <p:ext uri="{BB962C8B-B14F-4D97-AF65-F5344CB8AC3E}">
        <p14:creationId xmlns:p14="http://schemas.microsoft.com/office/powerpoint/2010/main" val="665360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solidFill>
            <a:srgbClr val="FFFFFF"/>
          </a:solidFill>
          <a:ln/>
        </p:spPr>
      </p:sp>
      <p:sp>
        <p:nvSpPr>
          <p:cNvPr id="104451"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104452"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BE6B04AB-2687-4965-A027-D246BE2C91AA}" type="slidenum">
              <a:rPr lang="en-US" altLang="en-US" sz="1200" i="0">
                <a:latin typeface="Times New Roman" pitchFamily="18" charset="0"/>
              </a:rPr>
              <a:pPr algn="r" defTabSz="926240"/>
              <a:t>27</a:t>
            </a:fld>
            <a:endParaRPr lang="en-US" altLang="en-US" sz="1200" i="0" dirty="0">
              <a:latin typeface="Times New Roman" pitchFamily="18" charset="0"/>
            </a:endParaRPr>
          </a:p>
        </p:txBody>
      </p:sp>
    </p:spTree>
    <p:extLst>
      <p:ext uri="{BB962C8B-B14F-4D97-AF65-F5344CB8AC3E}">
        <p14:creationId xmlns:p14="http://schemas.microsoft.com/office/powerpoint/2010/main" val="1417999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FFFFFF"/>
          </a:solidFill>
          <a:ln/>
        </p:spPr>
      </p:sp>
      <p:sp>
        <p:nvSpPr>
          <p:cNvPr id="98307"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9830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65322D44-067E-4A87-A312-2804FBB6A088}" type="slidenum">
              <a:rPr lang="en-US" altLang="en-US" sz="1200" i="0">
                <a:latin typeface="Times New Roman" pitchFamily="18" charset="0"/>
              </a:rPr>
              <a:pPr algn="r" defTabSz="926240"/>
              <a:t>28</a:t>
            </a:fld>
            <a:endParaRPr lang="en-US" altLang="en-US" sz="1200" i="0" dirty="0">
              <a:latin typeface="Times New Roman" pitchFamily="18" charset="0"/>
            </a:endParaRPr>
          </a:p>
        </p:txBody>
      </p:sp>
    </p:spTree>
    <p:extLst>
      <p:ext uri="{BB962C8B-B14F-4D97-AF65-F5344CB8AC3E}">
        <p14:creationId xmlns:p14="http://schemas.microsoft.com/office/powerpoint/2010/main" val="3305975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997712" y="8956954"/>
            <a:ext cx="3075163" cy="465978"/>
          </a:xfrm>
          <a:prstGeom prst="rect">
            <a:avLst/>
          </a:prstGeom>
          <a:noFill/>
          <a:ln w="9525">
            <a:noFill/>
            <a:miter lim="800000"/>
            <a:headEnd/>
            <a:tailEnd/>
          </a:ln>
        </p:spPr>
        <p:txBody>
          <a:bodyPr lIns="92467" tIns="46233" rIns="92467" bIns="46233" anchor="b"/>
          <a:lstStyle/>
          <a:p>
            <a:pPr algn="r" defTabSz="924598"/>
            <a:fld id="{0E7A4076-D8AE-41E5-80ED-73E9D19C5356}" type="slidenum">
              <a:rPr lang="en-US" altLang="en-US" sz="1200" i="0">
                <a:latin typeface="Times New Roman" pitchFamily="18" charset="0"/>
              </a:rPr>
              <a:pPr algn="r" defTabSz="924598"/>
              <a:t>29</a:t>
            </a:fld>
            <a:endParaRPr lang="en-US" altLang="en-US" sz="1200" i="0" dirty="0">
              <a:latin typeface="Times New Roman" pitchFamily="18" charset="0"/>
            </a:endParaRPr>
          </a:p>
        </p:txBody>
      </p:sp>
      <p:sp>
        <p:nvSpPr>
          <p:cNvPr id="103427" name="Rectangle 2"/>
          <p:cNvSpPr>
            <a:spLocks noGrp="1" noRot="1" noChangeAspect="1" noChangeArrowheads="1" noTextEdit="1"/>
          </p:cNvSpPr>
          <p:nvPr>
            <p:ph type="sldImg"/>
          </p:nvPr>
        </p:nvSpPr>
        <p:spPr>
          <a:xfrm>
            <a:off x="1200150" y="700088"/>
            <a:ext cx="4673600" cy="3505200"/>
          </a:xfrm>
          <a:solidFill>
            <a:srgbClr val="FFFFFF"/>
          </a:solidFill>
          <a:ln/>
        </p:spPr>
      </p:sp>
      <p:sp>
        <p:nvSpPr>
          <p:cNvPr id="103428" name="Rectangle 3"/>
          <p:cNvSpPr>
            <a:spLocks noGrp="1" noChangeArrowheads="1"/>
          </p:cNvSpPr>
          <p:nvPr>
            <p:ph type="body" idx="1"/>
          </p:nvPr>
        </p:nvSpPr>
        <p:spPr>
          <a:xfrm>
            <a:off x="922549" y="4439919"/>
            <a:ext cx="5227776" cy="4282405"/>
          </a:xfrm>
          <a:solidFill>
            <a:srgbClr val="FFFFFF"/>
          </a:solidFill>
          <a:ln>
            <a:solidFill>
              <a:srgbClr val="000000"/>
            </a:solidFill>
          </a:ln>
        </p:spPr>
        <p:txBody>
          <a:bodyPr lIns="92467" tIns="46233" rIns="92467" bIns="46233"/>
          <a:lstStyle/>
          <a:p>
            <a:pPr marL="0" lvl="1" defTabSz="945947">
              <a:defRPr/>
            </a:pPr>
            <a:r>
              <a:rPr lang="en-US" altLang="en-US" dirty="0">
                <a:latin typeface="Times New Roman" pitchFamily="18" charset="0"/>
                <a:cs typeface="Times New Roman" pitchFamily="18" charset="0"/>
              </a:rPr>
              <a:t>Source: </a:t>
            </a:r>
            <a:r>
              <a:rPr lang="en-US"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Medical Research Archives, 6(2). </a:t>
            </a:r>
            <a:r>
              <a:rPr lang="en-US" u="sng" dirty="0">
                <a:latin typeface="Times New Roman" pitchFamily="18" charset="0"/>
                <a:cs typeface="Times New Roman" pitchFamily="18" charset="0"/>
                <a:hlinkClick r:id="rId3"/>
              </a:rPr>
              <a:t>http://www.journals.ke-i.org/index.php/mra/article/view/1691/1762</a:t>
            </a:r>
            <a:r>
              <a:rPr 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endParaRPr lang="en-US" altLang="en-US" sz="1000" dirty="0">
              <a:latin typeface="Times New Roman" pitchFamily="18" charset="0"/>
            </a:endParaRPr>
          </a:p>
          <a:p>
            <a:r>
              <a:rPr lang="en-US" altLang="en-US" sz="1000" dirty="0">
                <a:latin typeface="Times New Roman" pitchFamily="18" charset="0"/>
              </a:rPr>
              <a:t>5/16/18 </a:t>
            </a:r>
          </a:p>
          <a:p>
            <a:r>
              <a:rPr lang="en-US" altLang="en-US" sz="1000" dirty="0">
                <a:latin typeface="Times New Roman" pitchFamily="18" charset="0"/>
              </a:rPr>
              <a:t>AA Treatment Group Existential WB Pretest (M = 6.13, SD = 2.00, N = 271)</a:t>
            </a:r>
          </a:p>
          <a:p>
            <a:r>
              <a:rPr lang="en-US" altLang="en-US" sz="1000" dirty="0">
                <a:latin typeface="Times New Roman" pitchFamily="18" charset="0"/>
              </a:rPr>
              <a:t>AA Treatment Group Existential WB Posttest (M = 7.40, SD = 1.76, N = 271, p &lt; .001)</a:t>
            </a:r>
          </a:p>
          <a:p>
            <a:r>
              <a:rPr lang="en-US" altLang="en-US" sz="1000" dirty="0">
                <a:latin typeface="Times New Roman" pitchFamily="18" charset="0"/>
              </a:rPr>
              <a:t>Non-AA Comparison Group Existential WB Pretest (M = 5.00, SD = 1.18, N = 100)</a:t>
            </a:r>
          </a:p>
          <a:p>
            <a:r>
              <a:rPr lang="en-US" altLang="en-US" sz="1000" dirty="0">
                <a:latin typeface="Times New Roman" pitchFamily="18" charset="0"/>
              </a:rPr>
              <a:t>Non-AA Comparison Group Existential WB Posttest (M = 4.91, SD = 1.11, N = 100, N.S.)</a:t>
            </a:r>
          </a:p>
          <a:p>
            <a:r>
              <a:rPr lang="en-US" altLang="en-US" sz="1000" dirty="0">
                <a:latin typeface="Times New Roman" pitchFamily="18" charset="0"/>
              </a:rPr>
              <a:t>The group of AgrAbility participants’ existential WB level improved 20.7%,</a:t>
            </a:r>
          </a:p>
          <a:p>
            <a:r>
              <a:rPr lang="en-US" altLang="en-US" sz="1000" dirty="0">
                <a:latin typeface="Times New Roman" pitchFamily="18" charset="0"/>
              </a:rPr>
              <a:t>while the group of non-AgrAbility participants’ existential WB level fell 0.018%.</a:t>
            </a:r>
          </a:p>
          <a:p>
            <a:endParaRPr lang="en-US" altLang="en-US" sz="1000" dirty="0">
              <a:latin typeface="Times New Roman" pitchFamily="18" charset="0"/>
            </a:endParaRPr>
          </a:p>
          <a:p>
            <a:r>
              <a:rPr lang="en-US" altLang="en-US" sz="1000" dirty="0">
                <a:latin typeface="Times New Roman" pitchFamily="18" charset="0"/>
              </a:rPr>
              <a:t>Source: QOLTrtCom, p. 29, Table 2</a:t>
            </a:r>
          </a:p>
          <a:p>
            <a:endParaRPr lang="en-US" altLang="en-US" sz="1000" dirty="0">
              <a:latin typeface="Times New Roman" pitchFamily="18" charset="0"/>
            </a:endParaRPr>
          </a:p>
          <a:p>
            <a:r>
              <a:rPr lang="en-US" altLang="en-US" sz="1000" dirty="0">
                <a:latin typeface="Times New Roman" pitchFamily="18" charset="0"/>
              </a:rPr>
              <a:t>7/27/17 QOL AA Treatment Group Pretest (M = 5.56, SD = 1.65, N = 216)</a:t>
            </a:r>
          </a:p>
          <a:p>
            <a:r>
              <a:rPr lang="en-US" altLang="en-US" sz="1000" dirty="0">
                <a:latin typeface="Times New Roman" pitchFamily="18" charset="0"/>
              </a:rPr>
              <a:t>QOL AA Treatment Group Posttest (M = 7.13, SD = 1.67, N = 207, p &lt; .001)</a:t>
            </a:r>
          </a:p>
          <a:p>
            <a:r>
              <a:rPr lang="en-US" altLang="en-US" sz="1000" dirty="0">
                <a:latin typeface="Times New Roman" pitchFamily="18" charset="0"/>
              </a:rPr>
              <a:t>QOL Comparison Group Pretest (M = 5.10, SD = 0.75, N = 100)</a:t>
            </a:r>
          </a:p>
          <a:p>
            <a:r>
              <a:rPr lang="en-US" altLang="en-US" sz="1000" dirty="0">
                <a:latin typeface="Times New Roman" pitchFamily="18" charset="0"/>
              </a:rPr>
              <a:t>QOL Comparison Group Posttest (M = 4.91, SD = 0.70, N = 97, N.S.)</a:t>
            </a:r>
          </a:p>
          <a:p>
            <a:endParaRPr lang="en-US" altLang="en-US" sz="1000" dirty="0">
              <a:latin typeface="Times New Roman" pitchFamily="18" charset="0"/>
            </a:endParaRPr>
          </a:p>
          <a:p>
            <a:r>
              <a:rPr lang="en-US" altLang="en-US" sz="1000" dirty="0">
                <a:latin typeface="Times New Roman" pitchFamily="18" charset="0"/>
              </a:rPr>
              <a:t>Life-threatening experience</a:t>
            </a:r>
            <a:r>
              <a:rPr lang="en-US" altLang="en-US" sz="1000" i="1" dirty="0">
                <a:latin typeface="Times New Roman" pitchFamily="18" charset="0"/>
              </a:rPr>
              <a:t>—How many of us have experienced it either directly or via someone we care deeply about?</a:t>
            </a:r>
          </a:p>
          <a:p>
            <a:r>
              <a:rPr lang="en-US" altLang="en-US" sz="1000" dirty="0">
                <a:latin typeface="Times New Roman" pitchFamily="18" charset="0"/>
              </a:rPr>
              <a:t>In my experience and in the experience of many of my farm/ranch friends, when we face our own mortality, we raise deep questions about who we are and what life is all about.</a:t>
            </a:r>
          </a:p>
          <a:p>
            <a:r>
              <a:rPr lang="en-US" altLang="en-US" sz="1000" i="1" dirty="0">
                <a:latin typeface="Times New Roman" pitchFamily="18" charset="0"/>
              </a:rPr>
              <a:t>How many of us have experienced this too?  </a:t>
            </a:r>
            <a:r>
              <a:rPr lang="en-US" altLang="en-US" sz="1000" dirty="0">
                <a:latin typeface="Times New Roman" pitchFamily="18" charset="0"/>
              </a:rPr>
              <a:t>Existential ~ Experiential.</a:t>
            </a:r>
          </a:p>
          <a:p>
            <a:r>
              <a:rPr lang="en-US" altLang="en-US" sz="1000" dirty="0">
                <a:latin typeface="Times New Roman" pitchFamily="18" charset="0"/>
              </a:rPr>
              <a:t>4/27/15 Support (N=188)*** M=6.19</a:t>
            </a:r>
            <a:r>
              <a:rPr lang="en-US" altLang="en-US" sz="1000" dirty="0">
                <a:latin typeface="Times New Roman" pitchFamily="18" charset="0"/>
                <a:sym typeface="Wingdings" pitchFamily="2" charset="2"/>
              </a:rPr>
              <a:t>7.60</a:t>
            </a:r>
          </a:p>
          <a:p>
            <a:r>
              <a:rPr lang="en-US" altLang="en-US" sz="1000" dirty="0">
                <a:latin typeface="Times New Roman" pitchFamily="18" charset="0"/>
                <a:sym typeface="Wingdings" pitchFamily="2" charset="2"/>
              </a:rPr>
              <a:t>As of 4/27/15, the effect size was .72 which is large or larger than typical (Cohen, 1988; Morgan et al., 2004, p. 91; Morgan et al., 2011, p. 101.3)</a:t>
            </a:r>
          </a:p>
          <a:p>
            <a:r>
              <a:rPr lang="en-US" altLang="en-US" sz="1000" dirty="0">
                <a:latin typeface="Times New Roman" pitchFamily="18" charset="0"/>
              </a:rPr>
              <a:t>Existential/Experiential Well-Being (N=190)*** M=6.11</a:t>
            </a:r>
            <a:r>
              <a:rPr lang="en-US" altLang="en-US" sz="1000" dirty="0">
                <a:latin typeface="Times New Roman" pitchFamily="18" charset="0"/>
                <a:sym typeface="Wingdings" pitchFamily="2" charset="2"/>
              </a:rPr>
              <a:t>7.47</a:t>
            </a:r>
          </a:p>
          <a:p>
            <a:r>
              <a:rPr lang="en-US" altLang="en-US" sz="1000" dirty="0">
                <a:latin typeface="Times New Roman" pitchFamily="18" charset="0"/>
                <a:sym typeface="Wingdings" pitchFamily="2" charset="2"/>
              </a:rPr>
              <a:t>As of 4/27/15, the effect size was .74 which is large or larger than typical (Cohen, 1988; Morgan et al., 2004, p. 91; Morgan et al., 2011, p. 101.3)</a:t>
            </a:r>
          </a:p>
          <a:p>
            <a:r>
              <a:rPr lang="en-US" altLang="en-US" sz="1000" dirty="0">
                <a:latin typeface="Times New Roman" pitchFamily="18" charset="0"/>
                <a:sym typeface="Wingdings" pitchFamily="2" charset="2"/>
              </a:rPr>
              <a:t>Psychological Well-Being (N=187)*** M=5.787.27</a:t>
            </a:r>
          </a:p>
          <a:p>
            <a:r>
              <a:rPr lang="en-US" altLang="en-US" sz="1000" dirty="0">
                <a:latin typeface="Times New Roman" pitchFamily="18" charset="0"/>
                <a:sym typeface="Wingdings" pitchFamily="2" charset="2"/>
              </a:rPr>
              <a:t>As of 4/27/15, the effect size was .66 which is large or larger than typical (Cohen, 1988; Morgan et al., 2004, p. 91; Morgan et al., 2011, p. 101.3)</a:t>
            </a:r>
          </a:p>
          <a:p>
            <a:r>
              <a:rPr lang="en-US" altLang="en-US" sz="1000" b="1" dirty="0">
                <a:latin typeface="Times New Roman" pitchFamily="18" charset="0"/>
                <a:sym typeface="Wingdings" pitchFamily="2" charset="2"/>
              </a:rPr>
              <a:t>Note again—AgrAbility participants’ Quality of Life subscale scores rose from Pre-Survey to Post-Survey at a statistically significant amount.</a:t>
            </a:r>
          </a:p>
          <a:p>
            <a:r>
              <a:rPr lang="en-US" altLang="en-US" sz="1000" b="1" dirty="0">
                <a:latin typeface="Times New Roman" pitchFamily="18" charset="0"/>
                <a:sym typeface="Wingdings" pitchFamily="2" charset="2"/>
              </a:rPr>
              <a:t>These results are real and are due to chance &lt; 1 time out of 1,000.</a:t>
            </a:r>
          </a:p>
          <a:p>
            <a:r>
              <a:rPr lang="en-US" altLang="en-US" sz="1000" dirty="0">
                <a:latin typeface="Times New Roman" pitchFamily="18" charset="0"/>
                <a:sym typeface="Wingdings" pitchFamily="2" charset="2"/>
              </a:rPr>
              <a:t>Experiential, existential, i.e. derived from experience or the experience of existence.</a:t>
            </a:r>
          </a:p>
          <a:p>
            <a:r>
              <a:rPr lang="en-US" altLang="en-US" sz="1000" dirty="0">
                <a:latin typeface="Times New Roman" pitchFamily="18" charset="0"/>
                <a:sym typeface="Wingdings" pitchFamily="2" charset="2"/>
              </a:rPr>
              <a:t>Synonyms: experiential, existential</a:t>
            </a:r>
          </a:p>
          <a:p>
            <a:r>
              <a:rPr lang="en-US" altLang="en-US" sz="1000" dirty="0">
                <a:latin typeface="Times New Roman" pitchFamily="18" charset="0"/>
                <a:sym typeface="Wingdings" pitchFamily="2" charset="2"/>
              </a:rPr>
              <a:t>Antonyms: theoretic, theoretical</a:t>
            </a:r>
          </a:p>
          <a:p>
            <a:r>
              <a:rPr lang="en-US" altLang="en-US" sz="1000" dirty="0">
                <a:latin typeface="Times New Roman" pitchFamily="18" charset="0"/>
                <a:sym typeface="Wingdings" pitchFamily="2" charset="2"/>
              </a:rPr>
              <a:t>Retrieved September 4, 2011 from http://www.synonyms.net/synonym/existential</a:t>
            </a:r>
          </a:p>
        </p:txBody>
      </p:sp>
    </p:spTree>
    <p:extLst>
      <p:ext uri="{BB962C8B-B14F-4D97-AF65-F5344CB8AC3E}">
        <p14:creationId xmlns:p14="http://schemas.microsoft.com/office/powerpoint/2010/main" val="2096826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marL="236487" indent="-236487"/>
            <a:r>
              <a:rPr lang="en-US" altLang="en-US" sz="1000" dirty="0">
                <a:latin typeface="Times New Roman" pitchFamily="18" charset="0"/>
              </a:rPr>
              <a:t>Would all the members of the NAPEC please stand and be recognized?...</a:t>
            </a:r>
          </a:p>
          <a:p>
            <a:pPr marL="236487" indent="-236487"/>
            <a:r>
              <a:rPr lang="en-US" altLang="en-US" sz="1000" dirty="0">
                <a:latin typeface="Times New Roman" pitchFamily="18" charset="0"/>
              </a:rPr>
              <a:t>Thank you!  Thanks to each of you for your contributions of treatment group data to this program evaluation study.</a:t>
            </a:r>
          </a:p>
          <a:p>
            <a:pPr marL="236487" indent="-236487"/>
            <a:r>
              <a:rPr lang="en-US" altLang="en-US" sz="1000" dirty="0">
                <a:latin typeface="Times New Roman" pitchFamily="18" charset="0"/>
              </a:rPr>
              <a:t>And special thanks to Chip Petrea for your contributions of no-treatment group data to this program evaluation study.</a:t>
            </a:r>
          </a:p>
          <a:p>
            <a:pPr marL="236487" indent="-236487"/>
            <a:r>
              <a:rPr lang="en-US" altLang="en-US" sz="1000" dirty="0">
                <a:latin typeface="Times New Roman" pitchFamily="18" charset="0"/>
              </a:rPr>
              <a:t>This study would not have been possible without the ongoing dedication and good work of our colleagues—Sheila Simmons, Bob Meyer, Vicki Janisch, Vince Luke, Rick Peterson, Toby Woodson, Kirk Ballin, Bob Aherin, Inetta Fluharty, Sharry Nielsen, Diana Sargent, and Tina Little.  Could we have a hand of appreciation for them?</a:t>
            </a:r>
          </a:p>
          <a:p>
            <a:pPr marL="236487" indent="-236487"/>
            <a:r>
              <a:rPr lang="en-US" altLang="en-US" sz="1000" dirty="0">
                <a:latin typeface="Times New Roman" pitchFamily="18" charset="0"/>
              </a:rPr>
              <a:t>Several years ago during the previous administration, President Bush asked all the Secretaries, including the Secretary of Agriculture (who is Brad Rein’s and our Superior), to assess their success at increasing Quality of Life Levels.</a:t>
            </a:r>
          </a:p>
          <a:p>
            <a:pPr marL="236487" indent="-236487"/>
            <a:r>
              <a:rPr lang="en-US" altLang="en-US" sz="1000" dirty="0">
                <a:latin typeface="Times New Roman" pitchFamily="18" charset="0"/>
              </a:rPr>
              <a:t>In 2007? we told Brad Rein that we could help him assess AgrAbility’s success at increasing new clients’ QOL levels.  He asked us to provide him with recommendations (by 8/1/09).</a:t>
            </a:r>
          </a:p>
          <a:p>
            <a:pPr marL="236487" indent="-236487"/>
            <a:r>
              <a:rPr lang="en-US" altLang="en-US" sz="1000" dirty="0">
                <a:latin typeface="Times New Roman" pitchFamily="18" charset="0"/>
              </a:rPr>
              <a:t>We formed the National AA Evaluation Committee.  </a:t>
            </a:r>
            <a:r>
              <a:rPr lang="en-US" altLang="en-US" sz="1000" u="sng" dirty="0">
                <a:latin typeface="Times New Roman" pitchFamily="18" charset="0"/>
              </a:rPr>
              <a:t>Would Committee members present please wave?  </a:t>
            </a:r>
            <a:r>
              <a:rPr lang="en-US" altLang="en-US" sz="1000" dirty="0">
                <a:latin typeface="Times New Roman" pitchFamily="18" charset="0"/>
              </a:rPr>
              <a:t>We looked at 100 QOL tools and picked 2—SF-36 and the McGill QOL.</a:t>
            </a:r>
          </a:p>
          <a:p>
            <a:pPr marL="236487" indent="-236487"/>
            <a:r>
              <a:rPr lang="en-US" altLang="en-US" sz="1000" dirty="0">
                <a:latin typeface="Times New Roman" pitchFamily="18" charset="0"/>
              </a:rPr>
              <a:t>We pilot tested the McGill QOL over the past four years as a pre- and post-survey in 9 states to see if it works with farmers and ranchers and to see if we observe increases in QOL levels.</a:t>
            </a:r>
          </a:p>
          <a:p>
            <a:pPr marL="236487" indent="-236487"/>
            <a:r>
              <a:rPr lang="en-US" altLang="en-US" sz="1000" dirty="0">
                <a:latin typeface="Times New Roman" pitchFamily="18" charset="0"/>
              </a:rPr>
              <a:t>Currently, President Obama is asking, “What works?” as he decides which programs to fund and which to cut.</a:t>
            </a:r>
          </a:p>
          <a:p>
            <a:pPr marL="236487" indent="-236487"/>
            <a:r>
              <a:rPr lang="en-US" altLang="en-US" sz="1000" dirty="0">
                <a:latin typeface="Times New Roman" pitchFamily="18" charset="0"/>
              </a:rPr>
              <a:t>We in AR, CO, KS, ME, MN, MO, NC, NE, OH, OK, TX, UT, VA, WI, and WV are working as a team to answer two questions for Brad:</a:t>
            </a:r>
          </a:p>
        </p:txBody>
      </p:sp>
      <p:sp>
        <p:nvSpPr>
          <p:cNvPr id="81924" name="Slide Number Placeholder 3"/>
          <p:cNvSpPr>
            <a:spLocks noGrp="1"/>
          </p:cNvSpPr>
          <p:nvPr>
            <p:ph type="sldNum" sz="quarter" idx="5"/>
          </p:nvPr>
        </p:nvSpPr>
        <p:spPr>
          <a:noFill/>
        </p:spPr>
        <p:txBody>
          <a:bodyPr/>
          <a:lstStyle/>
          <a:p>
            <a:fld id="{DB638823-9B25-42AA-8525-A33584A7B9A9}" type="slidenum">
              <a:rPr lang="en-US" altLang="en-US" smtClean="0">
                <a:latin typeface="Times New Roman" pitchFamily="18" charset="0"/>
              </a:rPr>
              <a:pPr/>
              <a:t>3</a:t>
            </a:fld>
            <a:endParaRPr lang="en-US" altLang="en-US" dirty="0">
              <a:latin typeface="Times New Roman" pitchFamily="18" charset="0"/>
            </a:endParaRPr>
          </a:p>
        </p:txBody>
      </p:sp>
    </p:spTree>
    <p:extLst>
      <p:ext uri="{BB962C8B-B14F-4D97-AF65-F5344CB8AC3E}">
        <p14:creationId xmlns:p14="http://schemas.microsoft.com/office/powerpoint/2010/main" val="11363249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solidFill>
            <a:srgbClr val="FFFFFF"/>
          </a:solidFill>
          <a:ln/>
        </p:spPr>
      </p:sp>
      <p:sp>
        <p:nvSpPr>
          <p:cNvPr id="106499"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106500"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ABC54052-B143-4870-84B7-C06826D556A8}" type="slidenum">
              <a:rPr lang="en-US" altLang="en-US" sz="1200" i="0">
                <a:latin typeface="Times New Roman" pitchFamily="18" charset="0"/>
              </a:rPr>
              <a:pPr algn="r" defTabSz="926240"/>
              <a:t>30</a:t>
            </a:fld>
            <a:endParaRPr lang="en-US" altLang="en-US" sz="1200" i="0" dirty="0">
              <a:latin typeface="Times New Roman" pitchFamily="18" charset="0"/>
            </a:endParaRPr>
          </a:p>
        </p:txBody>
      </p:sp>
    </p:spTree>
    <p:extLst>
      <p:ext uri="{BB962C8B-B14F-4D97-AF65-F5344CB8AC3E}">
        <p14:creationId xmlns:p14="http://schemas.microsoft.com/office/powerpoint/2010/main" val="15395280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solidFill>
            <a:srgbClr val="FFFFFF"/>
          </a:solidFill>
          <a:ln/>
        </p:spPr>
      </p:sp>
      <p:sp>
        <p:nvSpPr>
          <p:cNvPr id="98307"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&amp; Turk, P. (2017, July 27).  </a:t>
            </a:r>
            <a:r>
              <a:rPr lang="en-US" altLang="en-US" i="1" dirty="0">
                <a:latin typeface="Times New Roman" pitchFamily="18" charset="0"/>
                <a:cs typeface="Times New Roman" pitchFamily="18" charset="0"/>
              </a:rPr>
              <a:t>A quantitative assessment of the effectiveness of USDA’s AgrAbility Project</a:t>
            </a:r>
            <a:r>
              <a:rPr lang="en-US" altLang="en-US" dirty="0">
                <a:latin typeface="Times New Roman" pitchFamily="18" charset="0"/>
                <a:cs typeface="Times New Roman" pitchFamily="18" charset="0"/>
              </a:rPr>
              <a:t>.  Manuscript in review</a:t>
            </a:r>
            <a:endParaRPr lang="en-US" altLang="en-US" dirty="0">
              <a:latin typeface="Times New Roman" pitchFamily="18" charset="0"/>
            </a:endParaRPr>
          </a:p>
        </p:txBody>
      </p:sp>
      <p:sp>
        <p:nvSpPr>
          <p:cNvPr id="9830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65322D44-067E-4A87-A312-2804FBB6A088}" type="slidenum">
              <a:rPr lang="en-US" altLang="en-US" sz="1200" i="0">
                <a:latin typeface="Times New Roman" pitchFamily="18" charset="0"/>
              </a:rPr>
              <a:pPr algn="r" defTabSz="926240"/>
              <a:t>31</a:t>
            </a:fld>
            <a:endParaRPr lang="en-US" altLang="en-US" sz="1200" i="0" dirty="0">
              <a:latin typeface="Times New Roman" pitchFamily="18" charset="0"/>
            </a:endParaRPr>
          </a:p>
        </p:txBody>
      </p:sp>
    </p:spTree>
    <p:extLst>
      <p:ext uri="{BB962C8B-B14F-4D97-AF65-F5344CB8AC3E}">
        <p14:creationId xmlns:p14="http://schemas.microsoft.com/office/powerpoint/2010/main" val="2083575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997712" y="8956954"/>
            <a:ext cx="3075163" cy="465978"/>
          </a:xfrm>
          <a:prstGeom prst="rect">
            <a:avLst/>
          </a:prstGeom>
          <a:noFill/>
          <a:ln w="9525">
            <a:noFill/>
            <a:miter lim="800000"/>
            <a:headEnd/>
            <a:tailEnd/>
          </a:ln>
        </p:spPr>
        <p:txBody>
          <a:bodyPr lIns="92467" tIns="46233" rIns="92467" bIns="46233" anchor="b"/>
          <a:lstStyle/>
          <a:p>
            <a:pPr algn="r" defTabSz="924598"/>
            <a:fld id="{6D57D63D-CC9E-4B15-B5EF-04EDF4458686}" type="slidenum">
              <a:rPr lang="en-US" altLang="en-US" sz="1200" i="0">
                <a:latin typeface="Times New Roman" pitchFamily="18" charset="0"/>
              </a:rPr>
              <a:pPr algn="r" defTabSz="924598"/>
              <a:t>32</a:t>
            </a:fld>
            <a:endParaRPr lang="en-US" altLang="en-US" sz="1200" i="0" dirty="0">
              <a:latin typeface="Times New Roman" pitchFamily="18" charset="0"/>
            </a:endParaRPr>
          </a:p>
        </p:txBody>
      </p:sp>
      <p:sp>
        <p:nvSpPr>
          <p:cNvPr id="105475" name="Rectangle 2"/>
          <p:cNvSpPr>
            <a:spLocks noGrp="1" noRot="1" noChangeAspect="1" noChangeArrowheads="1" noTextEdit="1"/>
          </p:cNvSpPr>
          <p:nvPr>
            <p:ph type="sldImg"/>
          </p:nvPr>
        </p:nvSpPr>
        <p:spPr>
          <a:xfrm>
            <a:off x="1200150" y="700088"/>
            <a:ext cx="4673600" cy="3505200"/>
          </a:xfrm>
          <a:solidFill>
            <a:srgbClr val="FFFFFF"/>
          </a:solidFill>
          <a:ln/>
        </p:spPr>
      </p:sp>
      <p:sp>
        <p:nvSpPr>
          <p:cNvPr id="105476" name="Rectangle 3"/>
          <p:cNvSpPr>
            <a:spLocks noGrp="1" noChangeArrowheads="1"/>
          </p:cNvSpPr>
          <p:nvPr>
            <p:ph type="body" idx="1"/>
          </p:nvPr>
        </p:nvSpPr>
        <p:spPr>
          <a:xfrm>
            <a:off x="922549" y="4439919"/>
            <a:ext cx="5227776" cy="4282405"/>
          </a:xfrm>
          <a:solidFill>
            <a:srgbClr val="FFFFFF"/>
          </a:solidFill>
          <a:ln>
            <a:solidFill>
              <a:srgbClr val="000000"/>
            </a:solidFill>
          </a:ln>
        </p:spPr>
        <p:txBody>
          <a:bodyPr lIns="92467" tIns="46233" rIns="92467" bIns="46233"/>
          <a:lstStyle/>
          <a:p>
            <a:pPr marL="0" lvl="1" defTabSz="945947">
              <a:defRPr/>
            </a:pPr>
            <a:r>
              <a:rPr lang="en-US" altLang="en-US" dirty="0">
                <a:latin typeface="Times New Roman" pitchFamily="18" charset="0"/>
                <a:cs typeface="Times New Roman" pitchFamily="18" charset="0"/>
              </a:rPr>
              <a:t>Source: </a:t>
            </a:r>
            <a:r>
              <a:rPr lang="en-US"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Medical Research Archives, 6(2). </a:t>
            </a:r>
            <a:r>
              <a:rPr lang="en-US" u="sng" dirty="0">
                <a:latin typeface="Times New Roman" pitchFamily="18" charset="0"/>
                <a:cs typeface="Times New Roman" pitchFamily="18" charset="0"/>
                <a:hlinkClick r:id="rId3"/>
              </a:rPr>
              <a:t>http://www.journals.ke-i.org/index.php/mra/article/view/1691/1762</a:t>
            </a:r>
            <a:r>
              <a:rPr lang="en-US" dirty="0">
                <a:latin typeface="Times New Roman" pitchFamily="18" charset="0"/>
                <a:cs typeface="Times New Roman" pitchFamily="18" charset="0"/>
              </a:rPr>
              <a:t> </a:t>
            </a:r>
            <a:endParaRPr lang="en-US" altLang="en-US" dirty="0">
              <a:latin typeface="Times New Roman" pitchFamily="18" charset="0"/>
              <a:cs typeface="Times New Roman" pitchFamily="18" charset="0"/>
            </a:endParaRPr>
          </a:p>
          <a:p>
            <a:endParaRPr lang="en-US" altLang="en-US" sz="1000" dirty="0">
              <a:latin typeface="Times New Roman" pitchFamily="18" charset="0"/>
            </a:endParaRPr>
          </a:p>
          <a:p>
            <a:r>
              <a:rPr lang="en-US" altLang="en-US" sz="1000" dirty="0">
                <a:latin typeface="Times New Roman" pitchFamily="18" charset="0"/>
              </a:rPr>
              <a:t>5/16/18 </a:t>
            </a:r>
          </a:p>
          <a:p>
            <a:r>
              <a:rPr lang="en-US" altLang="en-US" sz="1000" dirty="0">
                <a:latin typeface="Times New Roman" pitchFamily="18" charset="0"/>
              </a:rPr>
              <a:t>AA Treatment Group Support Pretest (M = 6.20, SD = 2.20, N = 269)</a:t>
            </a:r>
          </a:p>
          <a:p>
            <a:r>
              <a:rPr lang="en-US" altLang="en-US" sz="1000" dirty="0">
                <a:latin typeface="Times New Roman" pitchFamily="18" charset="0"/>
              </a:rPr>
              <a:t>AA Treatment Group Support Posttest (M = 7.46, SD = 2.01, N = 269, p &lt; .001)</a:t>
            </a:r>
          </a:p>
          <a:p>
            <a:r>
              <a:rPr lang="en-US" altLang="en-US" sz="1000" dirty="0">
                <a:latin typeface="Times New Roman" pitchFamily="18" charset="0"/>
              </a:rPr>
              <a:t>Non-AA Comparison Group Support Pretest (M = 5.09, SD = 2.36, N = 99)</a:t>
            </a:r>
          </a:p>
          <a:p>
            <a:r>
              <a:rPr lang="en-US" altLang="en-US" sz="1000" dirty="0">
                <a:latin typeface="Times New Roman" pitchFamily="18" charset="0"/>
              </a:rPr>
              <a:t>Non-AA Comparison Group Support Posttest (M = 4.85, SD = 1.89, N = 99, N.S.)</a:t>
            </a:r>
          </a:p>
          <a:p>
            <a:r>
              <a:rPr lang="en-US" altLang="en-US" sz="1000" dirty="0">
                <a:latin typeface="Times New Roman" pitchFamily="18" charset="0"/>
              </a:rPr>
              <a:t>The group of AgrAbility participants’ support level improved 20.3%,</a:t>
            </a:r>
          </a:p>
          <a:p>
            <a:r>
              <a:rPr lang="en-US" altLang="en-US" sz="1000" dirty="0">
                <a:latin typeface="Times New Roman" pitchFamily="18" charset="0"/>
              </a:rPr>
              <a:t>while the group of non-AgrAbility participants’ support levels fell 0.047%.</a:t>
            </a:r>
          </a:p>
          <a:p>
            <a:endParaRPr lang="en-US" altLang="en-US" sz="1000" dirty="0">
              <a:latin typeface="Times New Roman" pitchFamily="18" charset="0"/>
            </a:endParaRPr>
          </a:p>
          <a:p>
            <a:r>
              <a:rPr lang="en-US" altLang="en-US" sz="1000" dirty="0">
                <a:latin typeface="Times New Roman" pitchFamily="18" charset="0"/>
              </a:rPr>
              <a:t>Source: QOLTrtCom, p. 29, Table 2</a:t>
            </a:r>
          </a:p>
          <a:p>
            <a:endParaRPr lang="en-US" altLang="en-US" sz="1000" dirty="0">
              <a:latin typeface="Times New Roman" pitchFamily="18" charset="0"/>
            </a:endParaRPr>
          </a:p>
          <a:p>
            <a:r>
              <a:rPr lang="en-US" altLang="en-US" sz="1000" dirty="0">
                <a:latin typeface="Times New Roman" pitchFamily="18" charset="0"/>
              </a:rPr>
              <a:t>7/27/17 QOL AA Treatment Group Pretest (M = 5.56, SD = 1.65, N = 216)</a:t>
            </a:r>
          </a:p>
          <a:p>
            <a:r>
              <a:rPr lang="en-US" altLang="en-US" sz="1000" dirty="0">
                <a:latin typeface="Times New Roman" pitchFamily="18" charset="0"/>
              </a:rPr>
              <a:t>QOL AA Treatment Group Posttest (M = 7.13, SD = 1.67, N = 207, p &lt; .001)</a:t>
            </a:r>
          </a:p>
          <a:p>
            <a:r>
              <a:rPr lang="en-US" altLang="en-US" sz="1000" dirty="0">
                <a:latin typeface="Times New Roman" pitchFamily="18" charset="0"/>
              </a:rPr>
              <a:t>QOL Comparison Group Pretest (M = 5.10, SD = 0.75, N = 100)</a:t>
            </a:r>
          </a:p>
          <a:p>
            <a:r>
              <a:rPr lang="en-US" altLang="en-US" sz="1000" dirty="0">
                <a:latin typeface="Times New Roman" pitchFamily="18" charset="0"/>
              </a:rPr>
              <a:t>QOL Comparison Group Posttest (M = 4.91, SD = 0.70, N = 97, N.S.)</a:t>
            </a:r>
          </a:p>
          <a:p>
            <a:endParaRPr lang="en-US" altLang="en-US" sz="1000" dirty="0">
              <a:latin typeface="Times New Roman" pitchFamily="18" charset="0"/>
            </a:endParaRPr>
          </a:p>
          <a:p>
            <a:r>
              <a:rPr lang="en-US" altLang="en-US" sz="1000" dirty="0">
                <a:latin typeface="Times New Roman" pitchFamily="18" charset="0"/>
              </a:rPr>
              <a:t>Life-threatening experience</a:t>
            </a:r>
            <a:r>
              <a:rPr lang="en-US" altLang="en-US" sz="1000" i="1" dirty="0">
                <a:latin typeface="Times New Roman" pitchFamily="18" charset="0"/>
              </a:rPr>
              <a:t>—How many of us have experienced it either directly or via someone we care deeply about?</a:t>
            </a:r>
          </a:p>
          <a:p>
            <a:r>
              <a:rPr lang="en-US" altLang="en-US" sz="1000" dirty="0">
                <a:latin typeface="Times New Roman" pitchFamily="18" charset="0"/>
              </a:rPr>
              <a:t>In my experience and in the experience of many of my farm/ranch friends, when we face our own mortality, we raise deep questions about who we are and what life is all about.</a:t>
            </a:r>
          </a:p>
          <a:p>
            <a:r>
              <a:rPr lang="en-US" altLang="en-US" sz="1000" i="1" dirty="0">
                <a:latin typeface="Times New Roman" pitchFamily="18" charset="0"/>
              </a:rPr>
              <a:t>How many of us have experienced this too?  </a:t>
            </a:r>
            <a:r>
              <a:rPr lang="en-US" altLang="en-US" sz="1000" dirty="0">
                <a:latin typeface="Times New Roman" pitchFamily="18" charset="0"/>
              </a:rPr>
              <a:t>Existential ~ Experiential.</a:t>
            </a:r>
          </a:p>
          <a:p>
            <a:r>
              <a:rPr lang="en-US" altLang="en-US" sz="1000" dirty="0">
                <a:latin typeface="Times New Roman" pitchFamily="18" charset="0"/>
              </a:rPr>
              <a:t>4/27/15 Support (N=188)*** M=6.19</a:t>
            </a:r>
            <a:r>
              <a:rPr lang="en-US" altLang="en-US" sz="1000" dirty="0">
                <a:latin typeface="Times New Roman" pitchFamily="18" charset="0"/>
                <a:sym typeface="Wingdings" pitchFamily="2" charset="2"/>
              </a:rPr>
              <a:t>7.60</a:t>
            </a:r>
          </a:p>
          <a:p>
            <a:r>
              <a:rPr lang="en-US" altLang="en-US" sz="1000" dirty="0">
                <a:latin typeface="Times New Roman" pitchFamily="18" charset="0"/>
                <a:sym typeface="Wingdings" pitchFamily="2" charset="2"/>
              </a:rPr>
              <a:t>As of 4/27/15, the effect size was .72 which is large or larger than typical (Cohen, 1988; Morgan et al., 2004, p. 91; Morgan et al., 2011, p. 101.3)</a:t>
            </a:r>
          </a:p>
          <a:p>
            <a:r>
              <a:rPr lang="en-US" altLang="en-US" sz="1000" dirty="0">
                <a:latin typeface="Times New Roman" pitchFamily="18" charset="0"/>
              </a:rPr>
              <a:t>Existential/Experiential Well-Being (N=190)*** M=6.11</a:t>
            </a:r>
            <a:r>
              <a:rPr lang="en-US" altLang="en-US" sz="1000" dirty="0">
                <a:latin typeface="Times New Roman" pitchFamily="18" charset="0"/>
                <a:sym typeface="Wingdings" pitchFamily="2" charset="2"/>
              </a:rPr>
              <a:t>7.47</a:t>
            </a:r>
          </a:p>
          <a:p>
            <a:r>
              <a:rPr lang="en-US" altLang="en-US" sz="1000" dirty="0">
                <a:latin typeface="Times New Roman" pitchFamily="18" charset="0"/>
                <a:sym typeface="Wingdings" pitchFamily="2" charset="2"/>
              </a:rPr>
              <a:t>As of 4/27/15, the effect size was .74 which is large or larger than typical (Cohen, 1988; Morgan et al., 2004, p. 91; Morgan et al., 2011, p. 101.3)</a:t>
            </a:r>
          </a:p>
          <a:p>
            <a:r>
              <a:rPr lang="en-US" altLang="en-US" sz="1000" dirty="0">
                <a:latin typeface="Times New Roman" pitchFamily="18" charset="0"/>
                <a:sym typeface="Wingdings" pitchFamily="2" charset="2"/>
              </a:rPr>
              <a:t>Psychological Well-Being (N=187)*** M=5.787.27</a:t>
            </a:r>
          </a:p>
          <a:p>
            <a:r>
              <a:rPr lang="en-US" altLang="en-US" sz="1000" dirty="0">
                <a:latin typeface="Times New Roman" pitchFamily="18" charset="0"/>
                <a:sym typeface="Wingdings" pitchFamily="2" charset="2"/>
              </a:rPr>
              <a:t>As of 4/27/15, the effect size was .66 which is large or larger than typical (Cohen, 1988; Morgan et al., 2004, p. 91; Morgan et al., 2011, p. 101.3)</a:t>
            </a:r>
          </a:p>
          <a:p>
            <a:r>
              <a:rPr lang="en-US" altLang="en-US" sz="1000" b="1" dirty="0">
                <a:latin typeface="Times New Roman" pitchFamily="18" charset="0"/>
                <a:sym typeface="Wingdings" pitchFamily="2" charset="2"/>
              </a:rPr>
              <a:t>Note again—AgrAbility participants’ Quality of Life subscale scores rose from Pre-Survey to Post-Survey at a statistically significant amount.</a:t>
            </a:r>
          </a:p>
          <a:p>
            <a:r>
              <a:rPr lang="en-US" altLang="en-US" sz="1000" b="1" dirty="0">
                <a:latin typeface="Times New Roman" pitchFamily="18" charset="0"/>
                <a:sym typeface="Wingdings" pitchFamily="2" charset="2"/>
              </a:rPr>
              <a:t>These results are real and are due to chance &lt; 1 time out of 1,000.</a:t>
            </a:r>
          </a:p>
          <a:p>
            <a:r>
              <a:rPr lang="en-US" altLang="en-US" sz="1000" dirty="0">
                <a:latin typeface="Times New Roman" pitchFamily="18" charset="0"/>
                <a:sym typeface="Wingdings" pitchFamily="2" charset="2"/>
              </a:rPr>
              <a:t>Experiential, existential, i.e. derived from experience or the experience of existence.</a:t>
            </a:r>
          </a:p>
          <a:p>
            <a:r>
              <a:rPr lang="en-US" altLang="en-US" sz="1000" dirty="0">
                <a:latin typeface="Times New Roman" pitchFamily="18" charset="0"/>
                <a:sym typeface="Wingdings" pitchFamily="2" charset="2"/>
              </a:rPr>
              <a:t>Synonyms: experiential, existential</a:t>
            </a:r>
          </a:p>
          <a:p>
            <a:r>
              <a:rPr lang="en-US" altLang="en-US" sz="1000" dirty="0">
                <a:latin typeface="Times New Roman" pitchFamily="18" charset="0"/>
                <a:sym typeface="Wingdings" pitchFamily="2" charset="2"/>
              </a:rPr>
              <a:t>Antonyms: theoretic, theoretical</a:t>
            </a:r>
          </a:p>
          <a:p>
            <a:r>
              <a:rPr lang="en-US" altLang="en-US" sz="1000" dirty="0">
                <a:latin typeface="Times New Roman" pitchFamily="18" charset="0"/>
                <a:sym typeface="Wingdings" pitchFamily="2" charset="2"/>
              </a:rPr>
              <a:t>Retrieved September 4, 2011 from http://www.synonyms.net/synonym/existential</a:t>
            </a:r>
          </a:p>
        </p:txBody>
      </p:sp>
    </p:spTree>
    <p:extLst>
      <p:ext uri="{BB962C8B-B14F-4D97-AF65-F5344CB8AC3E}">
        <p14:creationId xmlns:p14="http://schemas.microsoft.com/office/powerpoint/2010/main" val="3842964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solidFill>
            <a:srgbClr val="FFFFFF"/>
          </a:solidFill>
          <a:ln/>
        </p:spPr>
      </p:sp>
      <p:sp>
        <p:nvSpPr>
          <p:cNvPr id="11366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366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A0F9455D-581D-4F06-A3D5-B4EEDD17075C}" type="slidenum">
              <a:rPr lang="en-US" altLang="en-US" sz="1200" i="0">
                <a:latin typeface="Times New Roman" pitchFamily="18" charset="0"/>
              </a:rPr>
              <a:pPr algn="r" defTabSz="926240"/>
              <a:t>33</a:t>
            </a:fld>
            <a:endParaRPr lang="en-US" altLang="en-US" sz="1200" i="0" dirty="0">
              <a:latin typeface="Times New Roman" pitchFamily="18" charset="0"/>
            </a:endParaRPr>
          </a:p>
        </p:txBody>
      </p:sp>
    </p:spTree>
    <p:extLst>
      <p:ext uri="{BB962C8B-B14F-4D97-AF65-F5344CB8AC3E}">
        <p14:creationId xmlns:p14="http://schemas.microsoft.com/office/powerpoint/2010/main" val="32689564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solidFill>
            <a:srgbClr val="FFFFFF"/>
          </a:solidFill>
          <a:ln/>
        </p:spPr>
      </p:sp>
      <p:sp>
        <p:nvSpPr>
          <p:cNvPr id="11366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366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A0F9455D-581D-4F06-A3D5-B4EEDD17075C}" type="slidenum">
              <a:rPr lang="en-US" altLang="en-US" sz="1200" i="0">
                <a:latin typeface="Times New Roman" pitchFamily="18" charset="0"/>
              </a:rPr>
              <a:pPr algn="r" defTabSz="926240"/>
              <a:t>34</a:t>
            </a:fld>
            <a:endParaRPr lang="en-US" altLang="en-US" sz="1200" i="0" dirty="0">
              <a:latin typeface="Times New Roman" pitchFamily="18" charset="0"/>
            </a:endParaRPr>
          </a:p>
        </p:txBody>
      </p:sp>
    </p:spTree>
    <p:extLst>
      <p:ext uri="{BB962C8B-B14F-4D97-AF65-F5344CB8AC3E}">
        <p14:creationId xmlns:p14="http://schemas.microsoft.com/office/powerpoint/2010/main" val="282227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solidFill>
            <a:srgbClr val="FFFFFF"/>
          </a:solidFill>
          <a:ln/>
        </p:spPr>
      </p:sp>
      <p:sp>
        <p:nvSpPr>
          <p:cNvPr id="114691"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4692"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EC0DC1E5-EE38-48E5-A385-1C079F5955BC}" type="slidenum">
              <a:rPr lang="en-US" altLang="en-US" sz="1200" i="0">
                <a:latin typeface="Times New Roman" pitchFamily="18" charset="0"/>
              </a:rPr>
              <a:pPr algn="r" defTabSz="926240"/>
              <a:t>35</a:t>
            </a:fld>
            <a:endParaRPr lang="en-US" altLang="en-US" sz="1200" i="0" dirty="0">
              <a:latin typeface="Times New Roman" pitchFamily="18" charset="0"/>
            </a:endParaRPr>
          </a:p>
        </p:txBody>
      </p:sp>
    </p:spTree>
    <p:extLst>
      <p:ext uri="{BB962C8B-B14F-4D97-AF65-F5344CB8AC3E}">
        <p14:creationId xmlns:p14="http://schemas.microsoft.com/office/powerpoint/2010/main" val="23295486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solidFill>
            <a:srgbClr val="FFFFFF"/>
          </a:solidFill>
          <a:ln/>
        </p:spPr>
      </p:sp>
      <p:sp>
        <p:nvSpPr>
          <p:cNvPr id="115715"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571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CA1A2B0F-EA53-4F2A-A93F-AC78478386DA}" type="slidenum">
              <a:rPr lang="en-US" altLang="en-US" sz="1200" i="0">
                <a:latin typeface="Times New Roman" pitchFamily="18" charset="0"/>
              </a:rPr>
              <a:pPr algn="r" defTabSz="926240"/>
              <a:t>36</a:t>
            </a:fld>
            <a:endParaRPr lang="en-US" altLang="en-US" sz="1200" i="0" dirty="0">
              <a:latin typeface="Times New Roman" pitchFamily="18" charset="0"/>
            </a:endParaRPr>
          </a:p>
        </p:txBody>
      </p:sp>
    </p:spTree>
    <p:extLst>
      <p:ext uri="{BB962C8B-B14F-4D97-AF65-F5344CB8AC3E}">
        <p14:creationId xmlns:p14="http://schemas.microsoft.com/office/powerpoint/2010/main" val="35687066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solidFill>
            <a:srgbClr val="FFFFFF"/>
          </a:solidFill>
          <a:ln/>
        </p:spPr>
      </p:sp>
      <p:sp>
        <p:nvSpPr>
          <p:cNvPr id="115715"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571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CA1A2B0F-EA53-4F2A-A93F-AC78478386DA}" type="slidenum">
              <a:rPr lang="en-US" altLang="en-US" sz="1200" i="0">
                <a:latin typeface="Times New Roman" pitchFamily="18" charset="0"/>
              </a:rPr>
              <a:pPr algn="r" defTabSz="926240"/>
              <a:t>37</a:t>
            </a:fld>
            <a:endParaRPr lang="en-US" altLang="en-US" sz="1200" i="0" dirty="0">
              <a:latin typeface="Times New Roman" pitchFamily="18" charset="0"/>
            </a:endParaRPr>
          </a:p>
        </p:txBody>
      </p:sp>
    </p:spTree>
    <p:extLst>
      <p:ext uri="{BB962C8B-B14F-4D97-AF65-F5344CB8AC3E}">
        <p14:creationId xmlns:p14="http://schemas.microsoft.com/office/powerpoint/2010/main" val="42896600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solidFill>
            <a:srgbClr val="FFFFFF"/>
          </a:solidFill>
          <a:ln/>
        </p:spPr>
      </p:sp>
      <p:sp>
        <p:nvSpPr>
          <p:cNvPr id="116739"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6740"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819D361A-2155-4D54-94CA-968C68785EC6}" type="slidenum">
              <a:rPr lang="en-US" altLang="en-US" sz="1200" i="0">
                <a:latin typeface="Times New Roman" pitchFamily="18" charset="0"/>
              </a:rPr>
              <a:pPr algn="r" defTabSz="926240"/>
              <a:t>38</a:t>
            </a:fld>
            <a:endParaRPr lang="en-US" altLang="en-US" sz="1200" i="0" dirty="0">
              <a:latin typeface="Times New Roman" pitchFamily="18" charset="0"/>
            </a:endParaRPr>
          </a:p>
        </p:txBody>
      </p:sp>
    </p:spTree>
    <p:extLst>
      <p:ext uri="{BB962C8B-B14F-4D97-AF65-F5344CB8AC3E}">
        <p14:creationId xmlns:p14="http://schemas.microsoft.com/office/powerpoint/2010/main" val="3982828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solidFill>
            <a:srgbClr val="FFFFFF"/>
          </a:solidFill>
          <a:ln/>
        </p:spPr>
      </p:sp>
      <p:sp>
        <p:nvSpPr>
          <p:cNvPr id="115715"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571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CA1A2B0F-EA53-4F2A-A93F-AC78478386DA}" type="slidenum">
              <a:rPr lang="en-US" altLang="en-US" sz="1200" i="0">
                <a:latin typeface="Times New Roman" pitchFamily="18" charset="0"/>
              </a:rPr>
              <a:pPr algn="r" defTabSz="926240"/>
              <a:t>39</a:t>
            </a:fld>
            <a:endParaRPr lang="en-US" altLang="en-US" sz="1200" i="0" dirty="0">
              <a:latin typeface="Times New Roman" pitchFamily="18" charset="0"/>
            </a:endParaRPr>
          </a:p>
        </p:txBody>
      </p:sp>
    </p:spTree>
    <p:extLst>
      <p:ext uri="{BB962C8B-B14F-4D97-AF65-F5344CB8AC3E}">
        <p14:creationId xmlns:p14="http://schemas.microsoft.com/office/powerpoint/2010/main" val="116135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5/16/18</a:t>
            </a:r>
          </a:p>
          <a:p>
            <a:r>
              <a:rPr lang="en-US" dirty="0"/>
              <a:t>Chip Petrea 100</a:t>
            </a:r>
          </a:p>
          <a:p>
            <a:r>
              <a:rPr lang="en-US" dirty="0"/>
              <a:t>WI 90</a:t>
            </a:r>
          </a:p>
          <a:p>
            <a:r>
              <a:rPr lang="en-US" dirty="0"/>
              <a:t>KS 86</a:t>
            </a:r>
          </a:p>
          <a:p>
            <a:r>
              <a:rPr lang="en-US" dirty="0"/>
              <a:t>CO 29</a:t>
            </a:r>
          </a:p>
          <a:p>
            <a:r>
              <a:rPr lang="en-US" dirty="0"/>
              <a:t>NE 13</a:t>
            </a:r>
          </a:p>
          <a:p>
            <a:r>
              <a:rPr lang="en-US" dirty="0"/>
              <a:t>PA 12</a:t>
            </a:r>
          </a:p>
          <a:p>
            <a:r>
              <a:rPr lang="en-US" dirty="0"/>
              <a:t>MO 10</a:t>
            </a:r>
          </a:p>
          <a:p>
            <a:r>
              <a:rPr lang="en-US" dirty="0"/>
              <a:t>TX</a:t>
            </a:r>
            <a:r>
              <a:rPr lang="en-US" baseline="0" dirty="0"/>
              <a:t> 9</a:t>
            </a:r>
          </a:p>
          <a:p>
            <a:r>
              <a:rPr lang="en-US" baseline="0" dirty="0"/>
              <a:t>OK 6</a:t>
            </a:r>
          </a:p>
          <a:p>
            <a:r>
              <a:rPr lang="en-US" baseline="0" dirty="0"/>
              <a:t>AR 4</a:t>
            </a:r>
          </a:p>
          <a:p>
            <a:r>
              <a:rPr lang="en-US" baseline="0" dirty="0"/>
              <a:t>ME 4</a:t>
            </a:r>
          </a:p>
          <a:p>
            <a:r>
              <a:rPr lang="en-US" baseline="0" dirty="0"/>
              <a:t>WV 4</a:t>
            </a:r>
          </a:p>
          <a:p>
            <a:r>
              <a:rPr lang="en-US" baseline="0" dirty="0"/>
              <a:t>VA 3</a:t>
            </a:r>
          </a:p>
          <a:p>
            <a:r>
              <a:rPr lang="en-US" baseline="0" dirty="0"/>
              <a:t>NC 2</a:t>
            </a:r>
          </a:p>
          <a:p>
            <a:r>
              <a:rPr lang="en-US" baseline="0" dirty="0"/>
              <a:t>GA 1</a:t>
            </a:r>
          </a:p>
          <a:p>
            <a:r>
              <a:rPr lang="en-US" baseline="0" dirty="0"/>
              <a:t>Total AA Treatment Group 273</a:t>
            </a:r>
          </a:p>
          <a:p>
            <a:r>
              <a:rPr lang="en-US" baseline="0" dirty="0"/>
              <a:t>Total Non-AA Comparison Group 100</a:t>
            </a:r>
            <a:endParaRPr lang="en-US" dirty="0"/>
          </a:p>
        </p:txBody>
      </p:sp>
      <p:sp>
        <p:nvSpPr>
          <p:cNvPr id="4" name="Slide Number Placeholder 3"/>
          <p:cNvSpPr>
            <a:spLocks noGrp="1"/>
          </p:cNvSpPr>
          <p:nvPr>
            <p:ph type="sldNum" sz="quarter" idx="10"/>
          </p:nvPr>
        </p:nvSpPr>
        <p:spPr/>
        <p:txBody>
          <a:bodyPr/>
          <a:lstStyle/>
          <a:p>
            <a:pPr>
              <a:defRPr/>
            </a:pPr>
            <a:fld id="{821E5C77-EF10-4A3E-8FBC-6DE1A5DC34DD}" type="slidenum">
              <a:rPr lang="en-US" smtClean="0"/>
              <a:pPr>
                <a:defRPr/>
              </a:pPr>
              <a:t>4</a:t>
            </a:fld>
            <a:endParaRPr lang="en-US" dirty="0"/>
          </a:p>
        </p:txBody>
      </p:sp>
    </p:spTree>
    <p:extLst>
      <p:ext uri="{BB962C8B-B14F-4D97-AF65-F5344CB8AC3E}">
        <p14:creationId xmlns:p14="http://schemas.microsoft.com/office/powerpoint/2010/main" val="3828606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solidFill>
            <a:srgbClr val="FFFFFF"/>
          </a:solidFill>
          <a:ln/>
        </p:spPr>
      </p:sp>
      <p:sp>
        <p:nvSpPr>
          <p:cNvPr id="116739"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6740"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819D361A-2155-4D54-94CA-968C68785EC6}" type="slidenum">
              <a:rPr lang="en-US" altLang="en-US" sz="1200" i="0">
                <a:latin typeface="Times New Roman" pitchFamily="18" charset="0"/>
              </a:rPr>
              <a:pPr algn="r" defTabSz="926240"/>
              <a:t>40</a:t>
            </a:fld>
            <a:endParaRPr lang="en-US" altLang="en-US" sz="1200" i="0" dirty="0">
              <a:latin typeface="Times New Roman" pitchFamily="18" charset="0"/>
            </a:endParaRPr>
          </a:p>
        </p:txBody>
      </p:sp>
    </p:spTree>
    <p:extLst>
      <p:ext uri="{BB962C8B-B14F-4D97-AF65-F5344CB8AC3E}">
        <p14:creationId xmlns:p14="http://schemas.microsoft.com/office/powerpoint/2010/main" val="2530187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solidFill>
            <a:srgbClr val="FFFFFF"/>
          </a:solidFill>
          <a:ln/>
        </p:spPr>
      </p:sp>
      <p:sp>
        <p:nvSpPr>
          <p:cNvPr id="117763"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7764"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7D11D40D-8C46-4111-931C-832B0C856DF8}" type="slidenum">
              <a:rPr lang="en-US" altLang="en-US" sz="1200" i="0">
                <a:latin typeface="Times New Roman" pitchFamily="18" charset="0"/>
              </a:rPr>
              <a:pPr algn="r" defTabSz="926240"/>
              <a:t>41</a:t>
            </a:fld>
            <a:endParaRPr lang="en-US" altLang="en-US" sz="1200" i="0" dirty="0">
              <a:latin typeface="Times New Roman" pitchFamily="18" charset="0"/>
            </a:endParaRPr>
          </a:p>
        </p:txBody>
      </p:sp>
    </p:spTree>
    <p:extLst>
      <p:ext uri="{BB962C8B-B14F-4D97-AF65-F5344CB8AC3E}">
        <p14:creationId xmlns:p14="http://schemas.microsoft.com/office/powerpoint/2010/main" val="6169465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solidFill>
            <a:srgbClr val="FFFFFF"/>
          </a:solidFill>
          <a:ln/>
        </p:spPr>
      </p:sp>
      <p:sp>
        <p:nvSpPr>
          <p:cNvPr id="11878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878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FB26A71B-F57C-4256-BE4A-A714DF4F8E91}" type="slidenum">
              <a:rPr lang="en-US" altLang="en-US" sz="1200" i="0">
                <a:latin typeface="Times New Roman" pitchFamily="18" charset="0"/>
              </a:rPr>
              <a:pPr algn="r" defTabSz="926240"/>
              <a:t>42</a:t>
            </a:fld>
            <a:endParaRPr lang="en-US" altLang="en-US" sz="1200" i="0" dirty="0">
              <a:latin typeface="Times New Roman" pitchFamily="18" charset="0"/>
            </a:endParaRPr>
          </a:p>
        </p:txBody>
      </p:sp>
    </p:spTree>
    <p:extLst>
      <p:ext uri="{BB962C8B-B14F-4D97-AF65-F5344CB8AC3E}">
        <p14:creationId xmlns:p14="http://schemas.microsoft.com/office/powerpoint/2010/main" val="14502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solidFill>
            <a:srgbClr val="FFFFFF"/>
          </a:solidFill>
          <a:ln/>
        </p:spPr>
      </p:sp>
      <p:sp>
        <p:nvSpPr>
          <p:cNvPr id="12390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2390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42E03A2B-1906-4748-8C01-0F1B18F00E64}" type="slidenum">
              <a:rPr lang="en-US" altLang="en-US" sz="1200" i="0">
                <a:latin typeface="Times New Roman" pitchFamily="18" charset="0"/>
              </a:rPr>
              <a:pPr algn="r" defTabSz="926240"/>
              <a:t>43</a:t>
            </a:fld>
            <a:endParaRPr lang="en-US" altLang="en-US" sz="1200" i="0" dirty="0">
              <a:latin typeface="Times New Roman" pitchFamily="18" charset="0"/>
            </a:endParaRPr>
          </a:p>
        </p:txBody>
      </p:sp>
    </p:spTree>
    <p:extLst>
      <p:ext uri="{BB962C8B-B14F-4D97-AF65-F5344CB8AC3E}">
        <p14:creationId xmlns:p14="http://schemas.microsoft.com/office/powerpoint/2010/main" val="17553439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44</a:t>
            </a:fld>
            <a:endParaRPr lang="en-US" dirty="0"/>
          </a:p>
        </p:txBody>
      </p:sp>
    </p:spTree>
    <p:extLst>
      <p:ext uri="{BB962C8B-B14F-4D97-AF65-F5344CB8AC3E}">
        <p14:creationId xmlns:p14="http://schemas.microsoft.com/office/powerpoint/2010/main" val="17725116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203325" y="703263"/>
            <a:ext cx="4695825" cy="3521075"/>
          </a:xfrm>
          <a:prstGeom prst="rect">
            <a:avLst/>
          </a:prstGeom>
          <a:noFill/>
          <a:ln w="12700">
            <a:miter lim="800000"/>
            <a:headEnd/>
            <a:tailEnd/>
          </a:ln>
        </p:spPr>
      </p:sp>
      <p:sp>
        <p:nvSpPr>
          <p:cNvPr id="124931" name="Notes Placeholder 2"/>
          <p:cNvSpPr>
            <a:spLocks noGrp="1"/>
          </p:cNvSpPr>
          <p:nvPr>
            <p:ph type="body" idx="1"/>
          </p:nvPr>
        </p:nvSpPr>
        <p:spPr bwMode="auto">
          <a:xfrm>
            <a:off x="710248" y="4459526"/>
            <a:ext cx="5681980" cy="4224814"/>
          </a:xfrm>
          <a:prstGeom prst="rect">
            <a:avLst/>
          </a:prstGeom>
          <a:noFill/>
          <a:ln>
            <a:miter lim="800000"/>
            <a:headEnd/>
            <a:tailEnd/>
          </a:ln>
        </p:spPr>
        <p:txBody>
          <a:bodyPr/>
          <a:lstStyle/>
          <a:p>
            <a:r>
              <a:rPr lang="en-US" altLang="en-US" dirty="0">
                <a:latin typeface="Times New Roman" pitchFamily="18" charset="0"/>
              </a:rPr>
              <a:t>Tiesman, H. M., Konda, S., Hartley, D., Menéndez, C. C., Ridenour, M., &amp; Hendricks, S. (2015).  Suicide in U.S. workplaces, 2003-2010: A comparison with non-workplace suicides.  </a:t>
            </a:r>
            <a:r>
              <a:rPr lang="en-US" altLang="en-US" i="1" dirty="0">
                <a:latin typeface="Times New Roman" pitchFamily="18" charset="0"/>
              </a:rPr>
              <a:t>American Journal of Preventive Medicine, 48</a:t>
            </a:r>
            <a:r>
              <a:rPr lang="en-US" altLang="en-US" dirty="0">
                <a:latin typeface="Times New Roman" pitchFamily="18" charset="0"/>
              </a:rPr>
              <a:t>(6), 674-682.</a:t>
            </a:r>
          </a:p>
          <a:p>
            <a:r>
              <a:rPr lang="en-US" altLang="en-US" dirty="0">
                <a:latin typeface="Times New Roman" pitchFamily="18" charset="0"/>
              </a:rPr>
              <a:t>Am J Prev Med 2015;48(6):674-682</a:t>
            </a:r>
          </a:p>
          <a:p>
            <a:r>
              <a:rPr lang="en-US" altLang="en-US" dirty="0">
                <a:latin typeface="Times New Roman" pitchFamily="18" charset="0"/>
              </a:rPr>
              <a:t>-National Average overall rate of workplace suicide between 2003 and 2010 in the U.S. was 	1.5 per million workers (p. 675B.9/678.9)</a:t>
            </a:r>
          </a:p>
          <a:p>
            <a:r>
              <a:rPr lang="en-US" altLang="en-US" dirty="0">
                <a:latin typeface="Times New Roman" pitchFamily="18" charset="0"/>
              </a:rPr>
              <a:t>-Men 		2.7 per million (p. 678.2)</a:t>
            </a:r>
          </a:p>
          <a:p>
            <a:r>
              <a:rPr lang="en-US" altLang="en-US" dirty="0">
                <a:latin typeface="Times New Roman" pitchFamily="18" charset="0"/>
              </a:rPr>
              <a:t>-Workers 65-74 	2.4 per million (p. 678.5)</a:t>
            </a:r>
          </a:p>
          <a:p>
            <a:r>
              <a:rPr lang="en-US" altLang="en-US" dirty="0">
                <a:latin typeface="Times New Roman" pitchFamily="18" charset="0"/>
              </a:rPr>
              <a:t>-Protective Service Occupations 5.3 per million (p. 676A.7)</a:t>
            </a:r>
          </a:p>
          <a:p>
            <a:r>
              <a:rPr lang="en-US" altLang="en-US" dirty="0">
                <a:latin typeface="Times New Roman" pitchFamily="18" charset="0"/>
              </a:rPr>
              <a:t>3.5 times greater than the overall U.S. worker rate.</a:t>
            </a:r>
          </a:p>
          <a:p>
            <a:r>
              <a:rPr lang="en-US" altLang="en-US" dirty="0">
                <a:latin typeface="Times New Roman" pitchFamily="18" charset="0"/>
              </a:rPr>
              <a:t>84% of suicides involved firearms.</a:t>
            </a:r>
          </a:p>
          <a:p>
            <a:r>
              <a:rPr lang="en-US" altLang="en-US" dirty="0">
                <a:latin typeface="Times New Roman" pitchFamily="18" charset="0"/>
              </a:rPr>
              <a:t>-Farming, Fishing &amp; Forestry 5.1 per million (p. 676B.2)</a:t>
            </a:r>
          </a:p>
          <a:p>
            <a:r>
              <a:rPr lang="en-US" altLang="en-US" dirty="0">
                <a:latin typeface="Times New Roman" pitchFamily="18" charset="0"/>
              </a:rPr>
              <a:t>3.4 times greater than the overall U.S. worker rate.</a:t>
            </a:r>
          </a:p>
          <a:p>
            <a:r>
              <a:rPr lang="en-US" altLang="en-US" dirty="0">
                <a:latin typeface="Times New Roman" pitchFamily="18" charset="0"/>
              </a:rPr>
              <a:t>50% of suicides involved a firearm and 50% were due to other causes, primarily strangulation by hanging.</a:t>
            </a:r>
          </a:p>
          <a:p>
            <a:r>
              <a:rPr lang="en-US" altLang="en-US" dirty="0">
                <a:latin typeface="Times New Roman" pitchFamily="18" charset="0"/>
              </a:rPr>
              <a:t>-Installation, Maintenance, &amp; Repair Occupations 3.3 per million (p. 676B.2)</a:t>
            </a:r>
          </a:p>
          <a:p>
            <a:r>
              <a:rPr lang="en-US" altLang="en-US" dirty="0">
                <a:latin typeface="Times New Roman" pitchFamily="18" charset="0"/>
              </a:rPr>
              <a:t>2.2 times greater than the overall U.S. worker rate.</a:t>
            </a:r>
          </a:p>
          <a:p>
            <a:r>
              <a:rPr lang="en-US" altLang="en-US" dirty="0">
                <a:latin typeface="Times New Roman" pitchFamily="18" charset="0"/>
              </a:rPr>
              <a:t>-Farmers &amp; Ranchers 10.0 per million (p. 679.7)</a:t>
            </a:r>
          </a:p>
          <a:p>
            <a:r>
              <a:rPr lang="en-US" altLang="en-US" dirty="0">
                <a:latin typeface="Times New Roman" pitchFamily="18" charset="0"/>
              </a:rPr>
              <a:t>6.67 times greater than the overall U.S. worker rate.</a:t>
            </a:r>
          </a:p>
          <a:p>
            <a:r>
              <a:rPr lang="en-US" altLang="en-US" dirty="0">
                <a:latin typeface="Times New Roman" pitchFamily="18" charset="0"/>
              </a:rPr>
              <a:t>-Farmers &amp; ranchers’ suicide rates are almost 7 times higher (6.67) than suicide rates for workers in all other private industries.</a:t>
            </a:r>
          </a:p>
        </p:txBody>
      </p:sp>
    </p:spTree>
    <p:extLst>
      <p:ext uri="{BB962C8B-B14F-4D97-AF65-F5344CB8AC3E}">
        <p14:creationId xmlns:p14="http://schemas.microsoft.com/office/powerpoint/2010/main" val="1618272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203325" y="700088"/>
            <a:ext cx="4673600" cy="3505200"/>
          </a:xfrm>
          <a:prstGeom prst="rect">
            <a:avLst/>
          </a:prstGeom>
          <a:solidFill>
            <a:srgbClr val="FFFFFF"/>
          </a:solidFill>
          <a:ln>
            <a:miter lim="800000"/>
            <a:headEnd/>
            <a:tailEnd/>
          </a:ln>
        </p:spPr>
      </p:sp>
      <p:sp>
        <p:nvSpPr>
          <p:cNvPr id="126979"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40" tIns="46219" rIns="92440" bIns="46219"/>
          <a:lstStyle/>
          <a:p>
            <a:endParaRPr lang="en-US" altLang="en-US" dirty="0">
              <a:latin typeface="Times New Roman" pitchFamily="18" charset="0"/>
            </a:endParaRPr>
          </a:p>
        </p:txBody>
      </p:sp>
      <p:sp>
        <p:nvSpPr>
          <p:cNvPr id="126980"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40" tIns="46219" rIns="92440" bIns="46219" anchor="b"/>
          <a:lstStyle/>
          <a:p>
            <a:pPr algn="r" defTabSz="909541"/>
            <a:fld id="{0F947D86-36FF-48C1-AA19-E9DD7B38404C}" type="slidenum">
              <a:rPr lang="en-US" altLang="en-US" sz="1200"/>
              <a:pPr algn="r" defTabSz="909541"/>
              <a:t>46</a:t>
            </a:fld>
            <a:endParaRPr lang="en-US" altLang="en-US" sz="1200" dirty="0"/>
          </a:p>
        </p:txBody>
      </p:sp>
    </p:spTree>
    <p:extLst>
      <p:ext uri="{BB962C8B-B14F-4D97-AF65-F5344CB8AC3E}">
        <p14:creationId xmlns:p14="http://schemas.microsoft.com/office/powerpoint/2010/main" val="10457700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203325" y="700088"/>
            <a:ext cx="4673600" cy="3505200"/>
          </a:xfrm>
          <a:prstGeom prst="rect">
            <a:avLst/>
          </a:prstGeom>
          <a:solidFill>
            <a:srgbClr val="FFFFFF"/>
          </a:solidFill>
          <a:ln>
            <a:miter lim="800000"/>
            <a:headEnd/>
            <a:tailEnd/>
          </a:ln>
        </p:spPr>
      </p:sp>
      <p:sp>
        <p:nvSpPr>
          <p:cNvPr id="128003"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40" tIns="46219" rIns="92440" bIns="46219"/>
          <a:lstStyle/>
          <a:p>
            <a:endParaRPr lang="en-US" altLang="en-US" dirty="0">
              <a:latin typeface="Times New Roman" pitchFamily="18" charset="0"/>
            </a:endParaRPr>
          </a:p>
        </p:txBody>
      </p:sp>
      <p:sp>
        <p:nvSpPr>
          <p:cNvPr id="128004"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40" tIns="46219" rIns="92440" bIns="46219" anchor="b"/>
          <a:lstStyle/>
          <a:p>
            <a:pPr algn="r" defTabSz="909541"/>
            <a:fld id="{F7B81B02-E002-44EB-97FC-7BC235C083CA}" type="slidenum">
              <a:rPr lang="en-US" altLang="en-US" sz="1200"/>
              <a:pPr algn="r" defTabSz="909541"/>
              <a:t>47</a:t>
            </a:fld>
            <a:endParaRPr lang="en-US" altLang="en-US" sz="1200" dirty="0"/>
          </a:p>
        </p:txBody>
      </p:sp>
    </p:spTree>
    <p:extLst>
      <p:ext uri="{BB962C8B-B14F-4D97-AF65-F5344CB8AC3E}">
        <p14:creationId xmlns:p14="http://schemas.microsoft.com/office/powerpoint/2010/main" val="19731308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203325" y="700088"/>
            <a:ext cx="4673600" cy="3505200"/>
          </a:xfrm>
          <a:prstGeom prst="rect">
            <a:avLst/>
          </a:prstGeom>
          <a:solidFill>
            <a:srgbClr val="FFFFFF"/>
          </a:solidFill>
          <a:ln>
            <a:miter lim="800000"/>
            <a:headEnd/>
            <a:tailEnd/>
          </a:ln>
        </p:spPr>
      </p:sp>
      <p:sp>
        <p:nvSpPr>
          <p:cNvPr id="129027"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40" tIns="46219" rIns="92440" bIns="46219"/>
          <a:lstStyle/>
          <a:p>
            <a:endParaRPr lang="en-US" altLang="en-US" dirty="0">
              <a:latin typeface="Times New Roman" pitchFamily="18" charset="0"/>
            </a:endParaRPr>
          </a:p>
        </p:txBody>
      </p:sp>
      <p:sp>
        <p:nvSpPr>
          <p:cNvPr id="129028"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40" tIns="46219" rIns="92440" bIns="46219" anchor="b"/>
          <a:lstStyle/>
          <a:p>
            <a:pPr algn="r" defTabSz="909541"/>
            <a:fld id="{2EB7C837-7070-4711-9330-C695F95F6C7D}" type="slidenum">
              <a:rPr lang="en-US" altLang="en-US" sz="1200"/>
              <a:pPr algn="r" defTabSz="909541"/>
              <a:t>48</a:t>
            </a:fld>
            <a:endParaRPr lang="en-US" altLang="en-US" sz="1200" dirty="0"/>
          </a:p>
        </p:txBody>
      </p:sp>
    </p:spTree>
    <p:extLst>
      <p:ext uri="{BB962C8B-B14F-4D97-AF65-F5344CB8AC3E}">
        <p14:creationId xmlns:p14="http://schemas.microsoft.com/office/powerpoint/2010/main" val="2212302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bwMode="auto">
          <a:xfrm>
            <a:off x="1203325" y="703263"/>
            <a:ext cx="4695825" cy="3521075"/>
          </a:xfrm>
          <a:prstGeom prst="rect">
            <a:avLst/>
          </a:prstGeom>
          <a:noFill/>
          <a:ln>
            <a:miter lim="800000"/>
            <a:headEnd/>
            <a:tailEnd/>
          </a:ln>
        </p:spPr>
      </p:sp>
      <p:sp>
        <p:nvSpPr>
          <p:cNvPr id="130051" name="Rectangle 3"/>
          <p:cNvSpPr>
            <a:spLocks noGrp="1" noChangeArrowheads="1"/>
          </p:cNvSpPr>
          <p:nvPr>
            <p:ph type="body" idx="1"/>
          </p:nvPr>
        </p:nvSpPr>
        <p:spPr bwMode="auto">
          <a:xfrm>
            <a:off x="946998" y="4459526"/>
            <a:ext cx="5208481" cy="4224814"/>
          </a:xfrm>
          <a:prstGeom prst="rect">
            <a:avLst/>
          </a:prstGeom>
          <a:noFill/>
          <a:ln>
            <a:miter lim="800000"/>
            <a:headEnd/>
            <a:tailEnd/>
          </a:ln>
        </p:spPr>
        <p:txBody>
          <a:bodyPr lIns="94201" tIns="47101" rIns="94201" bIns="47101"/>
          <a:lstStyle/>
          <a:p>
            <a:r>
              <a:rPr lang="en-US" altLang="en-US" dirty="0">
                <a:latin typeface="Times New Roman" pitchFamily="18" charset="0"/>
              </a:rPr>
              <a:t>I wonder if there could be a #5.  When you’re hurting, don’t tell anyone.  What do you think?</a:t>
            </a:r>
          </a:p>
          <a:p>
            <a:r>
              <a:rPr lang="en-US" altLang="en-US" dirty="0">
                <a:latin typeface="Times New Roman" pitchFamily="18" charset="0"/>
              </a:rPr>
              <a:t>In CO, where ¾ suicides are committed by men, we think the problem has to do with Masculine “Scripts.”</a:t>
            </a:r>
          </a:p>
          <a:p>
            <a:r>
              <a:rPr lang="en-US" altLang="en-US" i="1" dirty="0">
                <a:latin typeface="Times New Roman" pitchFamily="18" charset="0"/>
              </a:rPr>
              <a:t>Do you think this might be true for men and/or women in your state too?</a:t>
            </a:r>
          </a:p>
          <a:p>
            <a:r>
              <a:rPr lang="en-US" altLang="en-US" i="1" dirty="0">
                <a:latin typeface="Times New Roman" pitchFamily="18" charset="0"/>
              </a:rPr>
              <a:t>If so, what do we do to address this issue?</a:t>
            </a:r>
          </a:p>
        </p:txBody>
      </p:sp>
    </p:spTree>
    <p:extLst>
      <p:ext uri="{BB962C8B-B14F-4D97-AF65-F5344CB8AC3E}">
        <p14:creationId xmlns:p14="http://schemas.microsoft.com/office/powerpoint/2010/main" val="3116055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solidFill>
            <a:srgbClr val="FFFFFF"/>
          </a:solidFill>
          <a:ln/>
        </p:spPr>
      </p:sp>
      <p:sp>
        <p:nvSpPr>
          <p:cNvPr id="8294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8294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4D9DE7F3-18E4-475A-A7AC-309DB51E1BAC}" type="slidenum">
              <a:rPr lang="en-US" altLang="en-US" sz="1200" i="0">
                <a:latin typeface="Times New Roman" pitchFamily="18" charset="0"/>
              </a:rPr>
              <a:pPr algn="r" defTabSz="926240"/>
              <a:t>5</a:t>
            </a:fld>
            <a:endParaRPr lang="en-US" altLang="en-US" sz="1200" i="0" dirty="0">
              <a:latin typeface="Times New Roman" pitchFamily="18" charset="0"/>
            </a:endParaRPr>
          </a:p>
        </p:txBody>
      </p:sp>
    </p:spTree>
    <p:extLst>
      <p:ext uri="{BB962C8B-B14F-4D97-AF65-F5344CB8AC3E}">
        <p14:creationId xmlns:p14="http://schemas.microsoft.com/office/powerpoint/2010/main" val="20273672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50</a:t>
            </a:fld>
            <a:endParaRPr lang="en-US" dirty="0"/>
          </a:p>
        </p:txBody>
      </p:sp>
    </p:spTree>
    <p:extLst>
      <p:ext uri="{BB962C8B-B14F-4D97-AF65-F5344CB8AC3E}">
        <p14:creationId xmlns:p14="http://schemas.microsoft.com/office/powerpoint/2010/main" val="1087627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201738" y="700088"/>
            <a:ext cx="4673600" cy="3505200"/>
          </a:xfrm>
          <a:prstGeom prst="rect">
            <a:avLst/>
          </a:prstGeom>
          <a:solidFill>
            <a:srgbClr val="FFFFFF"/>
          </a:solidFill>
          <a:ln>
            <a:solidFill>
              <a:srgbClr val="000000"/>
            </a:solidFill>
            <a:miter lim="800000"/>
            <a:headEnd/>
            <a:tailEnd/>
          </a:ln>
        </p:spPr>
      </p:sp>
      <p:sp>
        <p:nvSpPr>
          <p:cNvPr id="129027"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64" tIns="46232" rIns="92464" bIns="46232"/>
          <a:lstStyle/>
          <a:p>
            <a:endParaRPr lang="en-US" dirty="0">
              <a:latin typeface="Times New Roman" pitchFamily="18" charset="0"/>
            </a:endParaRPr>
          </a:p>
        </p:txBody>
      </p:sp>
      <p:sp>
        <p:nvSpPr>
          <p:cNvPr id="129028"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64" tIns="46232" rIns="92464" bIns="46232" anchor="b"/>
          <a:lstStyle/>
          <a:p>
            <a:pPr algn="r" defTabSz="924264"/>
            <a:fld id="{64E4FBF5-7BF2-4EBE-B137-9384D04C3A75}" type="slidenum">
              <a:rPr lang="en-US" sz="1200"/>
              <a:pPr algn="r" defTabSz="924264"/>
              <a:t>51</a:t>
            </a:fld>
            <a:endParaRPr lang="en-US" sz="1200" dirty="0"/>
          </a:p>
        </p:txBody>
      </p:sp>
    </p:spTree>
    <p:extLst>
      <p:ext uri="{BB962C8B-B14F-4D97-AF65-F5344CB8AC3E}">
        <p14:creationId xmlns:p14="http://schemas.microsoft.com/office/powerpoint/2010/main" val="2716864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xfrm>
            <a:off x="1201738" y="700088"/>
            <a:ext cx="4673600" cy="3505200"/>
          </a:xfrm>
          <a:prstGeom prst="rect">
            <a:avLst/>
          </a:prstGeom>
          <a:solidFill>
            <a:srgbClr val="FFFFFF"/>
          </a:solidFill>
          <a:ln>
            <a:solidFill>
              <a:srgbClr val="000000"/>
            </a:solidFill>
            <a:miter lim="800000"/>
            <a:headEnd/>
            <a:tailEnd/>
          </a:ln>
        </p:spPr>
      </p:sp>
      <p:sp>
        <p:nvSpPr>
          <p:cNvPr id="130051"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64" tIns="46232" rIns="92464" bIns="46232"/>
          <a:lstStyle/>
          <a:p>
            <a:endParaRPr lang="en-US" dirty="0">
              <a:latin typeface="Times New Roman" pitchFamily="18" charset="0"/>
            </a:endParaRPr>
          </a:p>
        </p:txBody>
      </p:sp>
      <p:sp>
        <p:nvSpPr>
          <p:cNvPr id="130052"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64" tIns="46232" rIns="92464" bIns="46232" anchor="b"/>
          <a:lstStyle/>
          <a:p>
            <a:pPr algn="r" defTabSz="924264"/>
            <a:fld id="{DF5DFE2D-5780-4141-BB3A-A95568DBB507}" type="slidenum">
              <a:rPr lang="en-US" sz="1200"/>
              <a:pPr algn="r" defTabSz="924264"/>
              <a:t>52</a:t>
            </a:fld>
            <a:endParaRPr lang="en-US" sz="1200" dirty="0"/>
          </a:p>
        </p:txBody>
      </p:sp>
    </p:spTree>
    <p:extLst>
      <p:ext uri="{BB962C8B-B14F-4D97-AF65-F5344CB8AC3E}">
        <p14:creationId xmlns:p14="http://schemas.microsoft.com/office/powerpoint/2010/main" val="913606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201738" y="700088"/>
            <a:ext cx="4673600" cy="3505200"/>
          </a:xfrm>
          <a:prstGeom prst="rect">
            <a:avLst/>
          </a:prstGeom>
          <a:solidFill>
            <a:srgbClr val="FFFFFF"/>
          </a:solidFill>
          <a:ln>
            <a:solidFill>
              <a:srgbClr val="000000"/>
            </a:solidFill>
            <a:miter lim="800000"/>
            <a:headEnd/>
            <a:tailEnd/>
          </a:ln>
        </p:spPr>
      </p:sp>
      <p:sp>
        <p:nvSpPr>
          <p:cNvPr id="131075"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64" tIns="46232" rIns="92464" bIns="46232"/>
          <a:lstStyle/>
          <a:p>
            <a:endParaRPr lang="en-US" dirty="0">
              <a:latin typeface="Times New Roman" pitchFamily="18" charset="0"/>
            </a:endParaRPr>
          </a:p>
        </p:txBody>
      </p:sp>
      <p:sp>
        <p:nvSpPr>
          <p:cNvPr id="131076"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64" tIns="46232" rIns="92464" bIns="46232" anchor="b"/>
          <a:lstStyle/>
          <a:p>
            <a:pPr algn="r" defTabSz="924264"/>
            <a:fld id="{2B5E3CD6-CDD4-4614-B9BD-65B162A47497}" type="slidenum">
              <a:rPr lang="en-US" sz="1200"/>
              <a:pPr algn="r" defTabSz="924264"/>
              <a:t>53</a:t>
            </a:fld>
            <a:endParaRPr lang="en-US" sz="1200" dirty="0"/>
          </a:p>
        </p:txBody>
      </p:sp>
    </p:spTree>
    <p:extLst>
      <p:ext uri="{BB962C8B-B14F-4D97-AF65-F5344CB8AC3E}">
        <p14:creationId xmlns:p14="http://schemas.microsoft.com/office/powerpoint/2010/main" val="266891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xfrm>
            <a:off x="1201738" y="700088"/>
            <a:ext cx="4673600" cy="3505200"/>
          </a:xfrm>
          <a:prstGeom prst="rect">
            <a:avLst/>
          </a:prstGeom>
          <a:solidFill>
            <a:srgbClr val="FFFFFF"/>
          </a:solidFill>
          <a:ln>
            <a:solidFill>
              <a:srgbClr val="000000"/>
            </a:solidFill>
            <a:miter lim="800000"/>
            <a:headEnd/>
            <a:tailEnd/>
          </a:ln>
        </p:spPr>
      </p:sp>
      <p:sp>
        <p:nvSpPr>
          <p:cNvPr id="128003"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64" tIns="46232" rIns="92464" bIns="46232"/>
          <a:lstStyle/>
          <a:p>
            <a:endParaRPr lang="en-US" dirty="0">
              <a:latin typeface="Times New Roman" pitchFamily="18" charset="0"/>
            </a:endParaRPr>
          </a:p>
        </p:txBody>
      </p:sp>
      <p:sp>
        <p:nvSpPr>
          <p:cNvPr id="128004"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64" tIns="46232" rIns="92464" bIns="46232" anchor="b"/>
          <a:lstStyle/>
          <a:p>
            <a:pPr algn="r" defTabSz="924264"/>
            <a:fld id="{A83D89F3-3D01-436E-80F6-50235DB1A505}" type="slidenum">
              <a:rPr lang="en-US" sz="1200"/>
              <a:pPr algn="r" defTabSz="924264"/>
              <a:t>54</a:t>
            </a:fld>
            <a:endParaRPr lang="en-US" sz="1200" dirty="0"/>
          </a:p>
        </p:txBody>
      </p:sp>
    </p:spTree>
    <p:extLst>
      <p:ext uri="{BB962C8B-B14F-4D97-AF65-F5344CB8AC3E}">
        <p14:creationId xmlns:p14="http://schemas.microsoft.com/office/powerpoint/2010/main" val="4921848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xfrm>
            <a:off x="1201738" y="700088"/>
            <a:ext cx="4673600" cy="3505200"/>
          </a:xfrm>
          <a:prstGeom prst="rect">
            <a:avLst/>
          </a:prstGeom>
          <a:solidFill>
            <a:srgbClr val="FFFFFF"/>
          </a:solidFill>
          <a:ln>
            <a:solidFill>
              <a:srgbClr val="000000"/>
            </a:solidFill>
            <a:miter lim="800000"/>
            <a:headEnd/>
            <a:tailEnd/>
          </a:ln>
        </p:spPr>
      </p:sp>
      <p:sp>
        <p:nvSpPr>
          <p:cNvPr id="132099"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64" tIns="46232" rIns="92464" bIns="46232"/>
          <a:lstStyle/>
          <a:p>
            <a:endParaRPr lang="en-US" dirty="0">
              <a:latin typeface="Times New Roman" pitchFamily="18" charset="0"/>
            </a:endParaRPr>
          </a:p>
        </p:txBody>
      </p:sp>
      <p:sp>
        <p:nvSpPr>
          <p:cNvPr id="132100"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64" tIns="46232" rIns="92464" bIns="46232" anchor="b"/>
          <a:lstStyle/>
          <a:p>
            <a:pPr algn="r" defTabSz="924264"/>
            <a:fld id="{3C0429B9-4291-4966-AD3A-1AE702001E26}" type="slidenum">
              <a:rPr lang="en-US" sz="1200"/>
              <a:pPr algn="r" defTabSz="924264"/>
              <a:t>55</a:t>
            </a:fld>
            <a:endParaRPr lang="en-US" sz="1200" dirty="0"/>
          </a:p>
        </p:txBody>
      </p:sp>
    </p:spTree>
    <p:extLst>
      <p:ext uri="{BB962C8B-B14F-4D97-AF65-F5344CB8AC3E}">
        <p14:creationId xmlns:p14="http://schemas.microsoft.com/office/powerpoint/2010/main" val="3679846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solidFill>
            <a:srgbClr val="FFFFFF"/>
          </a:solidFill>
          <a:ln/>
        </p:spPr>
      </p:sp>
      <p:sp>
        <p:nvSpPr>
          <p:cNvPr id="125955"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2595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73DFB825-B6E8-4158-9CBB-F11B0297D797}" type="slidenum">
              <a:rPr lang="en-US" altLang="en-US" sz="1200" i="0">
                <a:latin typeface="Times New Roman" pitchFamily="18" charset="0"/>
              </a:rPr>
              <a:pPr algn="r" defTabSz="926240"/>
              <a:t>56</a:t>
            </a:fld>
            <a:endParaRPr lang="en-US" altLang="en-US" sz="1200" i="0" dirty="0">
              <a:latin typeface="Times New Roman" pitchFamily="18" charset="0"/>
            </a:endParaRPr>
          </a:p>
        </p:txBody>
      </p:sp>
    </p:spTree>
    <p:extLst>
      <p:ext uri="{BB962C8B-B14F-4D97-AF65-F5344CB8AC3E}">
        <p14:creationId xmlns:p14="http://schemas.microsoft.com/office/powerpoint/2010/main" val="12548737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solidFill>
            <a:srgbClr val="FFFFFF"/>
          </a:solidFill>
          <a:ln/>
        </p:spPr>
      </p:sp>
      <p:sp>
        <p:nvSpPr>
          <p:cNvPr id="125955"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2595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73DFB825-B6E8-4158-9CBB-F11B0297D797}" type="slidenum">
              <a:rPr lang="en-US" altLang="en-US" sz="1200" i="0">
                <a:latin typeface="Times New Roman" pitchFamily="18" charset="0"/>
              </a:rPr>
              <a:pPr algn="r" defTabSz="926240"/>
              <a:t>57</a:t>
            </a:fld>
            <a:endParaRPr lang="en-US" altLang="en-US" sz="1200" i="0" dirty="0">
              <a:latin typeface="Times New Roman" pitchFamily="18" charset="0"/>
            </a:endParaRPr>
          </a:p>
        </p:txBody>
      </p:sp>
    </p:spTree>
    <p:extLst>
      <p:ext uri="{BB962C8B-B14F-4D97-AF65-F5344CB8AC3E}">
        <p14:creationId xmlns:p14="http://schemas.microsoft.com/office/powerpoint/2010/main" val="26287985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58</a:t>
            </a:fld>
            <a:endParaRPr lang="en-US" dirty="0"/>
          </a:p>
        </p:txBody>
      </p:sp>
    </p:spTree>
    <p:extLst>
      <p:ext uri="{BB962C8B-B14F-4D97-AF65-F5344CB8AC3E}">
        <p14:creationId xmlns:p14="http://schemas.microsoft.com/office/powerpoint/2010/main" val="623168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59</a:t>
            </a:fld>
            <a:endParaRPr lang="en-US" dirty="0"/>
          </a:p>
        </p:txBody>
      </p:sp>
    </p:spTree>
    <p:extLst>
      <p:ext uri="{BB962C8B-B14F-4D97-AF65-F5344CB8AC3E}">
        <p14:creationId xmlns:p14="http://schemas.microsoft.com/office/powerpoint/2010/main" val="412195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solidFill>
            <a:srgbClr val="FFFFFF"/>
          </a:solidFill>
          <a:ln/>
        </p:spPr>
      </p:sp>
      <p:sp>
        <p:nvSpPr>
          <p:cNvPr id="83971"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83972"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C8BB7E54-BEA3-44D1-AB10-24E0DDBC5070}" type="slidenum">
              <a:rPr lang="en-US" altLang="en-US" sz="1200" i="0">
                <a:latin typeface="Times New Roman" pitchFamily="18" charset="0"/>
              </a:rPr>
              <a:pPr algn="r" defTabSz="926240"/>
              <a:t>6</a:t>
            </a:fld>
            <a:endParaRPr lang="en-US" altLang="en-US" sz="1200" i="0" dirty="0">
              <a:latin typeface="Times New Roman" pitchFamily="18" charset="0"/>
            </a:endParaRPr>
          </a:p>
        </p:txBody>
      </p:sp>
    </p:spTree>
    <p:extLst>
      <p:ext uri="{BB962C8B-B14F-4D97-AF65-F5344CB8AC3E}">
        <p14:creationId xmlns:p14="http://schemas.microsoft.com/office/powerpoint/2010/main" val="302889557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60</a:t>
            </a:fld>
            <a:endParaRPr lang="en-US" dirty="0"/>
          </a:p>
        </p:txBody>
      </p:sp>
    </p:spTree>
    <p:extLst>
      <p:ext uri="{BB962C8B-B14F-4D97-AF65-F5344CB8AC3E}">
        <p14:creationId xmlns:p14="http://schemas.microsoft.com/office/powerpoint/2010/main" val="23663223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solidFill>
            <a:srgbClr val="FFFFFF"/>
          </a:solidFill>
          <a:ln/>
        </p:spPr>
      </p:sp>
      <p:sp>
        <p:nvSpPr>
          <p:cNvPr id="12390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2390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42E03A2B-1906-4748-8C01-0F1B18F00E64}" type="slidenum">
              <a:rPr lang="en-US" altLang="en-US" sz="1200" i="0">
                <a:latin typeface="Times New Roman" pitchFamily="18" charset="0"/>
              </a:rPr>
              <a:pPr algn="r" defTabSz="926240"/>
              <a:t>61</a:t>
            </a:fld>
            <a:endParaRPr lang="en-US" altLang="en-US" sz="1200" i="0" dirty="0">
              <a:latin typeface="Times New Roman" pitchFamily="18" charset="0"/>
            </a:endParaRPr>
          </a:p>
        </p:txBody>
      </p:sp>
    </p:spTree>
    <p:extLst>
      <p:ext uri="{BB962C8B-B14F-4D97-AF65-F5344CB8AC3E}">
        <p14:creationId xmlns:p14="http://schemas.microsoft.com/office/powerpoint/2010/main" val="10449403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70</a:t>
            </a:fld>
            <a:endParaRPr lang="en-US" dirty="0"/>
          </a:p>
        </p:txBody>
      </p:sp>
    </p:spTree>
    <p:extLst>
      <p:ext uri="{BB962C8B-B14F-4D97-AF65-F5344CB8AC3E}">
        <p14:creationId xmlns:p14="http://schemas.microsoft.com/office/powerpoint/2010/main" val="33914435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solidFill>
            <a:srgbClr val="FFFFFF"/>
          </a:solidFill>
          <a:ln/>
        </p:spPr>
      </p:sp>
      <p:sp>
        <p:nvSpPr>
          <p:cNvPr id="125955"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2595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73DFB825-B6E8-4158-9CBB-F11B0297D797}" type="slidenum">
              <a:rPr lang="en-US" altLang="en-US" sz="1200" i="0">
                <a:latin typeface="Times New Roman" pitchFamily="18" charset="0"/>
              </a:rPr>
              <a:pPr algn="r" defTabSz="926240"/>
              <a:t>71</a:t>
            </a:fld>
            <a:endParaRPr lang="en-US" altLang="en-US" sz="1200" i="0" dirty="0">
              <a:latin typeface="Times New Roman" pitchFamily="18" charset="0"/>
            </a:endParaRPr>
          </a:p>
        </p:txBody>
      </p:sp>
    </p:spTree>
    <p:extLst>
      <p:ext uri="{BB962C8B-B14F-4D97-AF65-F5344CB8AC3E}">
        <p14:creationId xmlns:p14="http://schemas.microsoft.com/office/powerpoint/2010/main" val="213354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solidFill>
            <a:srgbClr val="FFFFFF"/>
          </a:solidFill>
          <a:ln/>
        </p:spPr>
      </p:sp>
      <p:sp>
        <p:nvSpPr>
          <p:cNvPr id="128003"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28004"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6F2B6A9B-DD68-497A-A2D6-5C0F2ADBE86F}" type="slidenum">
              <a:rPr lang="en-US" altLang="en-US" sz="1200" i="0">
                <a:latin typeface="Times New Roman" pitchFamily="18" charset="0"/>
              </a:rPr>
              <a:pPr algn="r" defTabSz="926240"/>
              <a:t>72</a:t>
            </a:fld>
            <a:endParaRPr lang="en-US" altLang="en-US" sz="1200" i="0" dirty="0">
              <a:latin typeface="Times New Roman" pitchFamily="18" charset="0"/>
            </a:endParaRPr>
          </a:p>
        </p:txBody>
      </p:sp>
    </p:spTree>
    <p:extLst>
      <p:ext uri="{BB962C8B-B14F-4D97-AF65-F5344CB8AC3E}">
        <p14:creationId xmlns:p14="http://schemas.microsoft.com/office/powerpoint/2010/main" val="7853494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altLang="en-US" sz="1000" dirty="0">
                <a:latin typeface="Times New Roman" pitchFamily="18" charset="0"/>
              </a:rPr>
              <a:t>3/5/18 To answer more sophisticated AgrAbility questions about what works best on the road to evidence-based programming, we need larger samples of QOL data from additional SRAPs to join us.</a:t>
            </a:r>
          </a:p>
          <a:p>
            <a:r>
              <a:rPr lang="en-US" altLang="en-US" sz="1000" dirty="0">
                <a:latin typeface="Times New Roman" pitchFamily="18" charset="0"/>
              </a:rPr>
              <a:t>2/14/2017 20 SRAPS/20 States are currently funded (CA, CO, GA, IL, IN, KS, KY, ME, MI, MO, NC, NE, OH, PA, TN, TX, VA, UT, WI, and WV).??</a:t>
            </a:r>
          </a:p>
          <a:p>
            <a:r>
              <a:rPr lang="en-US" altLang="en-US" sz="1000" dirty="0">
                <a:latin typeface="Times New Roman" pitchFamily="18" charset="0"/>
              </a:rPr>
              <a:t>Of these 20, 15 (75%) are using the QOL and ILW (CO, GA, IL, KS, ME, MO, NC, NE, OH, PA, TX, UT, VA, WI, &amp; WV) plus 2 previously funded SRAPS (AR &amp; OK) = 17 SRAPS are using QOL &amp; ILW.</a:t>
            </a:r>
          </a:p>
          <a:p>
            <a:r>
              <a:rPr lang="en-US" altLang="en-US" sz="1000" dirty="0">
                <a:latin typeface="Times New Roman" pitchFamily="18" charset="0"/>
              </a:rPr>
              <a:t>(AgrAbility Green) 17 Treatment Group States (AR, CO, GA, IL, KS, ME, MO, NC, NE, OH, OK, PA, TX, UT, VA, WI, &amp; WV (17 SRAPS).</a:t>
            </a:r>
          </a:p>
          <a:p>
            <a:r>
              <a:rPr lang="en-US" altLang="en-US" sz="1000" dirty="0">
                <a:latin typeface="Times New Roman" pitchFamily="18" charset="0"/>
              </a:rPr>
              <a:t>(Purple) 16 No-Treatment Group States + NAP (AL, AR, AZ, CA, FL, IA, IL, MN, MO, MT, MS, NAP, NY, OR, TX, WA, WY)</a:t>
            </a:r>
          </a:p>
          <a:p>
            <a:r>
              <a:rPr lang="en-US" altLang="en-US" sz="1000" dirty="0">
                <a:latin typeface="Times New Roman" pitchFamily="18" charset="0"/>
              </a:rPr>
              <a:t>6 currently funded SRAPs are not yet with us using the QOL &amp; ILW (Red)—</a:t>
            </a:r>
            <a:r>
              <a:rPr lang="en-US" altLang="en-US" sz="1000" b="1" i="1" dirty="0">
                <a:latin typeface="Times New Roman" pitchFamily="18" charset="0"/>
              </a:rPr>
              <a:t>Won’t You Join Us? </a:t>
            </a:r>
            <a:r>
              <a:rPr lang="en-US" altLang="en-US" sz="1000" dirty="0">
                <a:latin typeface="Times New Roman" pitchFamily="18" charset="0"/>
              </a:rPr>
              <a:t>(CA, IL, IN, KY, MI, &amp; TN). [BOB, CHANGE IL (WEST OF IN) FROM AA GREEN TO RED.]</a:t>
            </a:r>
          </a:p>
          <a:p>
            <a:r>
              <a:rPr lang="en-US" altLang="en-US" sz="1000" dirty="0">
                <a:latin typeface="Times New Roman" pitchFamily="18" charset="0"/>
              </a:rPr>
              <a:t>7 SRAPs are formerly funded SRAPs (Blue) (IA, LA, MN, MS, NH, VT, &amp; WY).</a:t>
            </a:r>
          </a:p>
          <a:p>
            <a:r>
              <a:rPr lang="en-US" altLang="en-US" sz="1000" dirty="0">
                <a:latin typeface="Times New Roman" pitchFamily="18" charset="0"/>
              </a:rPr>
              <a:t>2 of the 17 SRAPs are formerly funded (OK &amp; ___??)</a:t>
            </a:r>
          </a:p>
          <a:p>
            <a:r>
              <a:rPr lang="en-US" altLang="en-US" sz="1000" dirty="0">
                <a:latin typeface="Times New Roman" pitchFamily="18" charset="0"/>
              </a:rPr>
              <a:t>2 SRAPs are newly funded as of 10/14/15 (IL &amp; MI).</a:t>
            </a:r>
          </a:p>
          <a:p>
            <a:r>
              <a:rPr lang="en-US" altLang="en-US" sz="1000" dirty="0">
                <a:latin typeface="Times New Roman" pitchFamily="18" charset="0"/>
              </a:rPr>
              <a:t>3 SRAPs are newly funded as of 12/1/17 (OH, PA, TN).</a:t>
            </a:r>
          </a:p>
          <a:p>
            <a:endParaRPr lang="en-US" altLang="en-US" sz="1000" dirty="0">
              <a:latin typeface="Times New Roman" pitchFamily="18" charset="0"/>
            </a:endParaRPr>
          </a:p>
          <a:p>
            <a:r>
              <a:rPr lang="en-US" altLang="en-US" sz="1000" dirty="0">
                <a:latin typeface="Times New Roman" pitchFamily="18" charset="0"/>
              </a:rPr>
              <a:t>-Click on the State to change.</a:t>
            </a:r>
          </a:p>
          <a:p>
            <a:r>
              <a:rPr lang="en-US" altLang="en-US" sz="1000" dirty="0">
                <a:latin typeface="Times New Roman" pitchFamily="18" charset="0"/>
              </a:rPr>
              <a:t>-To change IL from red to AA green, Right click on IL</a:t>
            </a:r>
            <a:r>
              <a:rPr lang="en-US" altLang="en-US" sz="1000" dirty="0">
                <a:latin typeface="Times New Roman" pitchFamily="18" charset="0"/>
                <a:sym typeface="Wingdings" pitchFamily="2" charset="2"/>
              </a:rPr>
              <a:t></a:t>
            </a:r>
            <a:r>
              <a:rPr lang="en-US" altLang="en-US" sz="1000" dirty="0">
                <a:latin typeface="Times New Roman" pitchFamily="18" charset="0"/>
              </a:rPr>
              <a:t> </a:t>
            </a:r>
            <a:r>
              <a:rPr lang="en-US" altLang="en-US" sz="1000" b="1" dirty="0">
                <a:latin typeface="Times New Roman" pitchFamily="18" charset="0"/>
              </a:rPr>
              <a:t>Format Shape</a:t>
            </a:r>
            <a:r>
              <a:rPr lang="en-US" altLang="en-US" sz="1000" dirty="0">
                <a:latin typeface="Times New Roman" pitchFamily="18" charset="0"/>
              </a:rPr>
              <a:t>.</a:t>
            </a:r>
          </a:p>
          <a:p>
            <a:r>
              <a:rPr lang="en-US" altLang="en-US" sz="1000" dirty="0">
                <a:latin typeface="Times New Roman" pitchFamily="18" charset="0"/>
              </a:rPr>
              <a:t>-</a:t>
            </a:r>
            <a:r>
              <a:rPr lang="en-US" altLang="en-US" sz="1000" b="1" dirty="0">
                <a:latin typeface="Times New Roman" pitchFamily="18" charset="0"/>
              </a:rPr>
              <a:t>Fill</a:t>
            </a:r>
            <a:r>
              <a:rPr lang="en-US" altLang="en-US" sz="1000" b="1" dirty="0">
                <a:latin typeface="Times New Roman" pitchFamily="18" charset="0"/>
                <a:sym typeface="Wingdings" pitchFamily="2" charset="2"/>
              </a:rPr>
              <a:t></a:t>
            </a:r>
            <a:r>
              <a:rPr lang="en-US" altLang="en-US" sz="1000" b="1" dirty="0">
                <a:latin typeface="Times New Roman" pitchFamily="18" charset="0"/>
              </a:rPr>
              <a:t>Solid Fill</a:t>
            </a:r>
            <a:r>
              <a:rPr lang="en-US" altLang="en-US" sz="1000" b="1" dirty="0">
                <a:latin typeface="Times New Roman" pitchFamily="18" charset="0"/>
                <a:sym typeface="Wingdings" pitchFamily="2" charset="2"/>
              </a:rPr>
              <a:t></a:t>
            </a:r>
            <a:r>
              <a:rPr lang="en-US" altLang="en-US" sz="1000" b="1" dirty="0">
                <a:latin typeface="Times New Roman" pitchFamily="18" charset="0"/>
              </a:rPr>
              <a:t>Color</a:t>
            </a:r>
          </a:p>
          <a:p>
            <a:r>
              <a:rPr lang="en-US" altLang="en-US" sz="1000" b="1" dirty="0">
                <a:latin typeface="Times New Roman" pitchFamily="18" charset="0"/>
              </a:rPr>
              <a:t>-Go to Recent Color at bottom left and click on AA green</a:t>
            </a:r>
            <a:r>
              <a:rPr lang="en-US" altLang="en-US" sz="1000" b="1" dirty="0">
                <a:latin typeface="Times New Roman" pitchFamily="18" charset="0"/>
                <a:sym typeface="Wingdings" pitchFamily="2" charset="2"/>
              </a:rPr>
              <a:t> OK??</a:t>
            </a:r>
            <a:r>
              <a:rPr lang="en-US" altLang="en-US" sz="1000" b="1" dirty="0">
                <a:latin typeface="Times New Roman" pitchFamily="18" charset="0"/>
              </a:rPr>
              <a:t>.</a:t>
            </a:r>
            <a:endParaRPr lang="en-US" altLang="en-US" sz="1000" dirty="0">
              <a:latin typeface="Times New Roman" pitchFamily="18" charset="0"/>
            </a:endParaRPr>
          </a:p>
          <a:p>
            <a:r>
              <a:rPr lang="en-US" altLang="en-US" sz="1000" dirty="0">
                <a:latin typeface="Times New Roman" pitchFamily="18" charset="0"/>
              </a:rPr>
              <a:t>-</a:t>
            </a:r>
            <a:r>
              <a:rPr lang="en-US" altLang="en-US" sz="1000" b="1" dirty="0">
                <a:latin typeface="Times New Roman" pitchFamily="18" charset="0"/>
              </a:rPr>
              <a:t>Olive Green, Accent 3? </a:t>
            </a:r>
            <a:r>
              <a:rPr lang="en-US" altLang="en-US" sz="1000" dirty="0">
                <a:latin typeface="Times New Roman" pitchFamily="18" charset="0"/>
              </a:rPr>
              <a:t>To change color to AgrAbility Green, use </a:t>
            </a:r>
            <a:r>
              <a:rPr lang="en-US" altLang="en-US" sz="1000" b="1" dirty="0">
                <a:latin typeface="Times New Roman" pitchFamily="18" charset="0"/>
              </a:rPr>
              <a:t>More Colors, Color Model RGB, Red = 118, Green = 202, Blue = 94, Transparency = 0%</a:t>
            </a:r>
            <a:r>
              <a:rPr lang="en-US" altLang="en-US" sz="1000" dirty="0">
                <a:latin typeface="Times New Roman" pitchFamily="18" charset="0"/>
              </a:rPr>
              <a:t>.</a:t>
            </a:r>
          </a:p>
          <a:p>
            <a:r>
              <a:rPr lang="en-US" altLang="en-US" sz="1000" dirty="0">
                <a:latin typeface="Times New Roman" pitchFamily="18" charset="0"/>
              </a:rPr>
              <a:t>-</a:t>
            </a:r>
            <a:r>
              <a:rPr lang="en-US" altLang="en-US" sz="1000" b="1" dirty="0">
                <a:latin typeface="Times New Roman" pitchFamily="18" charset="0"/>
              </a:rPr>
              <a:t>Close</a:t>
            </a:r>
            <a:endParaRPr lang="en-US" altLang="en-US" sz="1000" dirty="0">
              <a:latin typeface="Times New Roman" pitchFamily="18" charset="0"/>
            </a:endParaRPr>
          </a:p>
          <a:p>
            <a:r>
              <a:rPr lang="en-US" altLang="en-US" sz="1000" dirty="0">
                <a:latin typeface="Times New Roman" pitchFamily="18" charset="0"/>
              </a:rPr>
              <a:t>-</a:t>
            </a:r>
            <a:r>
              <a:rPr lang="en-US" altLang="en-US" sz="1000" b="1" dirty="0">
                <a:latin typeface="Times New Roman" pitchFamily="18" charset="0"/>
              </a:rPr>
              <a:t>Blue</a:t>
            </a:r>
            <a:r>
              <a:rPr lang="en-US" altLang="en-US" sz="1000" dirty="0">
                <a:latin typeface="Times New Roman" pitchFamily="18" charset="0"/>
              </a:rPr>
              <a:t> is in </a:t>
            </a:r>
            <a:r>
              <a:rPr lang="en-US" altLang="en-US" sz="1000" b="1" dirty="0">
                <a:latin typeface="Times New Roman" pitchFamily="18" charset="0"/>
              </a:rPr>
              <a:t>Standard Colors</a:t>
            </a:r>
            <a:r>
              <a:rPr lang="en-US" altLang="en-US" sz="1000" dirty="0">
                <a:latin typeface="Times New Roman" pitchFamily="18" charset="0"/>
              </a:rPr>
              <a:t>, 3</a:t>
            </a:r>
            <a:r>
              <a:rPr lang="en-US" altLang="en-US" sz="1000" baseline="30000" dirty="0">
                <a:latin typeface="Times New Roman" pitchFamily="18" charset="0"/>
              </a:rPr>
              <a:t>rd</a:t>
            </a:r>
            <a:r>
              <a:rPr lang="en-US" altLang="en-US" sz="1000" dirty="0">
                <a:latin typeface="Times New Roman" pitchFamily="18" charset="0"/>
              </a:rPr>
              <a:t> from the right.</a:t>
            </a:r>
          </a:p>
          <a:p>
            <a:r>
              <a:rPr lang="en-US" altLang="en-US" sz="1000" dirty="0">
                <a:latin typeface="Times New Roman" pitchFamily="18" charset="0"/>
              </a:rPr>
              <a:t>-</a:t>
            </a:r>
            <a:r>
              <a:rPr lang="en-US" altLang="en-US" sz="1000" b="1" dirty="0">
                <a:latin typeface="Times New Roman" pitchFamily="18" charset="0"/>
              </a:rPr>
              <a:t>Purple</a:t>
            </a:r>
            <a:r>
              <a:rPr lang="en-US" altLang="en-US" sz="1000" dirty="0">
                <a:latin typeface="Times New Roman" pitchFamily="18" charset="0"/>
              </a:rPr>
              <a:t> is in </a:t>
            </a:r>
            <a:r>
              <a:rPr lang="en-US" altLang="en-US" sz="1000" b="1" dirty="0">
                <a:latin typeface="Times New Roman" pitchFamily="18" charset="0"/>
              </a:rPr>
              <a:t>Standard Colors</a:t>
            </a:r>
            <a:r>
              <a:rPr lang="en-US" altLang="en-US" sz="1000" dirty="0">
                <a:latin typeface="Times New Roman" pitchFamily="18" charset="0"/>
              </a:rPr>
              <a:t>, 1</a:t>
            </a:r>
            <a:r>
              <a:rPr lang="en-US" altLang="en-US" sz="1000" baseline="30000" dirty="0">
                <a:latin typeface="Times New Roman" pitchFamily="18" charset="0"/>
              </a:rPr>
              <a:t>st</a:t>
            </a:r>
            <a:r>
              <a:rPr lang="en-US" altLang="en-US" sz="1000" dirty="0">
                <a:latin typeface="Times New Roman" pitchFamily="18" charset="0"/>
              </a:rPr>
              <a:t> from the right.</a:t>
            </a:r>
          </a:p>
          <a:p>
            <a:r>
              <a:rPr lang="en-US" altLang="en-US" sz="1000" dirty="0">
                <a:latin typeface="Times New Roman" pitchFamily="18" charset="0"/>
              </a:rPr>
              <a:t>-</a:t>
            </a:r>
            <a:r>
              <a:rPr lang="en-US" altLang="en-US" sz="1000" b="1" dirty="0">
                <a:latin typeface="Times New Roman" pitchFamily="18" charset="0"/>
              </a:rPr>
              <a:t>Red</a:t>
            </a:r>
            <a:r>
              <a:rPr lang="en-US" altLang="en-US" sz="1000" dirty="0">
                <a:latin typeface="Times New Roman" pitchFamily="18" charset="0"/>
              </a:rPr>
              <a:t> is in </a:t>
            </a:r>
            <a:r>
              <a:rPr lang="en-US" altLang="en-US" sz="1000" b="1" dirty="0">
                <a:latin typeface="Times New Roman" pitchFamily="18" charset="0"/>
              </a:rPr>
              <a:t>Standard Colors</a:t>
            </a:r>
            <a:r>
              <a:rPr lang="en-US" altLang="en-US" sz="1000" dirty="0">
                <a:latin typeface="Times New Roman" pitchFamily="18" charset="0"/>
              </a:rPr>
              <a:t>, 2</a:t>
            </a:r>
            <a:r>
              <a:rPr lang="en-US" altLang="en-US" sz="1000" baseline="30000" dirty="0">
                <a:latin typeface="Times New Roman" pitchFamily="18" charset="0"/>
              </a:rPr>
              <a:t>nd</a:t>
            </a:r>
            <a:r>
              <a:rPr lang="en-US" altLang="en-US" sz="1000" dirty="0">
                <a:latin typeface="Times New Roman" pitchFamily="18" charset="0"/>
              </a:rPr>
              <a:t> from the left.</a:t>
            </a:r>
          </a:p>
          <a:p>
            <a:r>
              <a:rPr lang="en-US" altLang="en-US" sz="1000" dirty="0">
                <a:latin typeface="Times New Roman" pitchFamily="18" charset="0"/>
              </a:rPr>
              <a:t>-</a:t>
            </a:r>
            <a:r>
              <a:rPr lang="en-US" altLang="en-US" sz="1000" b="1" dirty="0">
                <a:latin typeface="Times New Roman" pitchFamily="18" charset="0"/>
              </a:rPr>
              <a:t>Yellow</a:t>
            </a:r>
            <a:r>
              <a:rPr lang="en-US" altLang="en-US" sz="1000" dirty="0">
                <a:latin typeface="Times New Roman" pitchFamily="18" charset="0"/>
              </a:rPr>
              <a:t> is in </a:t>
            </a:r>
            <a:r>
              <a:rPr lang="en-US" altLang="en-US" sz="1000" b="1" dirty="0">
                <a:latin typeface="Times New Roman" pitchFamily="18" charset="0"/>
              </a:rPr>
              <a:t>Standard Colors</a:t>
            </a:r>
            <a:r>
              <a:rPr lang="en-US" altLang="en-US" sz="1000" dirty="0">
                <a:latin typeface="Times New Roman" pitchFamily="18" charset="0"/>
              </a:rPr>
              <a:t>, 4</a:t>
            </a:r>
            <a:r>
              <a:rPr lang="en-US" altLang="en-US" sz="1000" baseline="30000" dirty="0">
                <a:latin typeface="Times New Roman" pitchFamily="18" charset="0"/>
              </a:rPr>
              <a:t>th</a:t>
            </a:r>
            <a:r>
              <a:rPr lang="en-US" altLang="en-US" sz="1000" dirty="0">
                <a:latin typeface="Times New Roman" pitchFamily="18" charset="0"/>
              </a:rPr>
              <a:t> from the left.</a:t>
            </a:r>
          </a:p>
        </p:txBody>
      </p:sp>
      <p:sp>
        <p:nvSpPr>
          <p:cNvPr id="140292" name="Slide Number Placeholder 3"/>
          <p:cNvSpPr>
            <a:spLocks noGrp="1"/>
          </p:cNvSpPr>
          <p:nvPr>
            <p:ph type="sldNum" sz="quarter" idx="5"/>
          </p:nvPr>
        </p:nvSpPr>
        <p:spPr>
          <a:noFill/>
        </p:spPr>
        <p:txBody>
          <a:bodyPr/>
          <a:lstStyle/>
          <a:p>
            <a:fld id="{8834495B-4FCA-4218-9997-4FB3CCC36DF1}" type="slidenum">
              <a:rPr lang="en-US" altLang="en-US" smtClean="0">
                <a:latin typeface="Times New Roman" pitchFamily="18" charset="0"/>
              </a:rPr>
              <a:pPr/>
              <a:t>73</a:t>
            </a:fld>
            <a:endParaRPr lang="en-US" altLang="en-US" dirty="0">
              <a:latin typeface="Times New Roman" pitchFamily="18" charset="0"/>
            </a:endParaRPr>
          </a:p>
        </p:txBody>
      </p:sp>
    </p:spTree>
    <p:extLst>
      <p:ext uri="{BB962C8B-B14F-4D97-AF65-F5344CB8AC3E}">
        <p14:creationId xmlns:p14="http://schemas.microsoft.com/office/powerpoint/2010/main" val="28428453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altLang="en-US" dirty="0">
              <a:latin typeface="Times New Roman" pitchFamily="18" charset="0"/>
            </a:endParaRPr>
          </a:p>
        </p:txBody>
      </p:sp>
      <p:sp>
        <p:nvSpPr>
          <p:cNvPr id="130052" name="Slide Number Placeholder 3"/>
          <p:cNvSpPr>
            <a:spLocks noGrp="1"/>
          </p:cNvSpPr>
          <p:nvPr>
            <p:ph type="sldNum" sz="quarter" idx="5"/>
          </p:nvPr>
        </p:nvSpPr>
        <p:spPr>
          <a:noFill/>
        </p:spPr>
        <p:txBody>
          <a:bodyPr/>
          <a:lstStyle/>
          <a:p>
            <a:fld id="{D7D87E91-7818-44A0-804F-62A1A54B6EA1}" type="slidenum">
              <a:rPr lang="en-US" altLang="en-US" smtClean="0">
                <a:latin typeface="Times New Roman" pitchFamily="18" charset="0"/>
              </a:rPr>
              <a:pPr/>
              <a:t>74</a:t>
            </a:fld>
            <a:endParaRPr lang="en-US" altLang="en-US" dirty="0">
              <a:latin typeface="Times New Roman" pitchFamily="18" charset="0"/>
            </a:endParaRPr>
          </a:p>
        </p:txBody>
      </p:sp>
    </p:spTree>
    <p:extLst>
      <p:ext uri="{BB962C8B-B14F-4D97-AF65-F5344CB8AC3E}">
        <p14:creationId xmlns:p14="http://schemas.microsoft.com/office/powerpoint/2010/main" val="27011742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altLang="en-US" dirty="0">
              <a:latin typeface="Times New Roman" pitchFamily="18" charset="0"/>
            </a:endParaRPr>
          </a:p>
        </p:txBody>
      </p:sp>
      <p:sp>
        <p:nvSpPr>
          <p:cNvPr id="131076" name="Slide Number Placeholder 3"/>
          <p:cNvSpPr>
            <a:spLocks noGrp="1"/>
          </p:cNvSpPr>
          <p:nvPr>
            <p:ph type="sldNum" sz="quarter" idx="5"/>
          </p:nvPr>
        </p:nvSpPr>
        <p:spPr>
          <a:noFill/>
        </p:spPr>
        <p:txBody>
          <a:bodyPr/>
          <a:lstStyle/>
          <a:p>
            <a:fld id="{05C5B135-E35F-407D-B341-46A14463C09D}" type="slidenum">
              <a:rPr lang="en-US" altLang="en-US" smtClean="0">
                <a:latin typeface="Times New Roman" pitchFamily="18" charset="0"/>
              </a:rPr>
              <a:pPr/>
              <a:t>75</a:t>
            </a:fld>
            <a:endParaRPr lang="en-US" altLang="en-US" dirty="0">
              <a:latin typeface="Times New Roman" pitchFamily="18" charset="0"/>
            </a:endParaRPr>
          </a:p>
        </p:txBody>
      </p:sp>
    </p:spTree>
    <p:extLst>
      <p:ext uri="{BB962C8B-B14F-4D97-AF65-F5344CB8AC3E}">
        <p14:creationId xmlns:p14="http://schemas.microsoft.com/office/powerpoint/2010/main" val="25170130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r>
              <a:rPr lang="en-US" dirty="0">
                <a:latin typeface="Times New Roman" pitchFamily="18" charset="0"/>
              </a:rPr>
              <a:t>Now let’s go back to the Major Results of this study.</a:t>
            </a:r>
          </a:p>
          <a:p>
            <a:r>
              <a:rPr lang="en-US" dirty="0">
                <a:latin typeface="Times New Roman" pitchFamily="18" charset="0"/>
              </a:rPr>
              <a:t>Slide #21 McGill Total Score Changes </a:t>
            </a:r>
            <a:r>
              <a:rPr lang="en-US" b="1" dirty="0">
                <a:latin typeface="Times New Roman" pitchFamily="18" charset="0"/>
              </a:rPr>
              <a:t>Improve</a:t>
            </a:r>
            <a:r>
              <a:rPr lang="en-US" dirty="0">
                <a:latin typeface="Times New Roman" pitchFamily="18" charset="0"/>
              </a:rPr>
              <a:t> from 5.65 to 7.12***.</a:t>
            </a:r>
          </a:p>
          <a:p>
            <a:r>
              <a:rPr lang="en-US" dirty="0">
                <a:latin typeface="Times New Roman" pitchFamily="18" charset="0"/>
              </a:rPr>
              <a:t>Slide #27 AAILW Total Score Changes </a:t>
            </a:r>
            <a:r>
              <a:rPr lang="en-US" b="1" dirty="0">
                <a:latin typeface="Times New Roman" pitchFamily="18" charset="0"/>
              </a:rPr>
              <a:t>Improve</a:t>
            </a:r>
            <a:r>
              <a:rPr lang="en-US" dirty="0">
                <a:latin typeface="Times New Roman" pitchFamily="18" charset="0"/>
              </a:rPr>
              <a:t> from 16.95 to 21.80***.</a:t>
            </a:r>
          </a:p>
          <a:p>
            <a:r>
              <a:rPr lang="en-US" dirty="0">
                <a:latin typeface="Times New Roman" pitchFamily="18" charset="0"/>
              </a:rPr>
              <a:t>Now I want to hear from you. </a:t>
            </a:r>
            <a:r>
              <a:rPr lang="en-US" i="1" dirty="0">
                <a:latin typeface="Times New Roman" pitchFamily="18" charset="0"/>
              </a:rPr>
              <a:t>Let’s brainstorm implications and practical steps that AgrAbility teams can take.</a:t>
            </a:r>
            <a:endParaRPr lang="en-US" dirty="0">
              <a:latin typeface="Times New Roman" pitchFamily="18" charset="0"/>
            </a:endParaRPr>
          </a:p>
        </p:txBody>
      </p:sp>
      <p:sp>
        <p:nvSpPr>
          <p:cNvPr id="129028" name="Slide Number Placeholder 3"/>
          <p:cNvSpPr>
            <a:spLocks noGrp="1"/>
          </p:cNvSpPr>
          <p:nvPr>
            <p:ph type="sldNum" sz="quarter" idx="5"/>
          </p:nvPr>
        </p:nvSpPr>
        <p:spPr>
          <a:noFill/>
        </p:spPr>
        <p:txBody>
          <a:bodyPr/>
          <a:lstStyle/>
          <a:p>
            <a:fld id="{670E3D4E-B7E4-48B7-BFC2-6362A6C089D4}" type="slidenum">
              <a:rPr lang="en-US" smtClean="0">
                <a:latin typeface="Times New Roman" pitchFamily="18" charset="0"/>
              </a:rPr>
              <a:pPr/>
              <a:t>76</a:t>
            </a:fld>
            <a:endParaRPr lang="en-US" dirty="0">
              <a:latin typeface="Times New Roman" pitchFamily="18" charset="0"/>
            </a:endParaRPr>
          </a:p>
        </p:txBody>
      </p:sp>
    </p:spTree>
    <p:extLst>
      <p:ext uri="{BB962C8B-B14F-4D97-AF65-F5344CB8AC3E}">
        <p14:creationId xmlns:p14="http://schemas.microsoft.com/office/powerpoint/2010/main" val="31541860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altLang="en-US" dirty="0">
              <a:latin typeface="Times New Roman" pitchFamily="18" charset="0"/>
            </a:endParaRPr>
          </a:p>
        </p:txBody>
      </p:sp>
      <p:sp>
        <p:nvSpPr>
          <p:cNvPr id="132100" name="Slide Number Placeholder 3"/>
          <p:cNvSpPr>
            <a:spLocks noGrp="1"/>
          </p:cNvSpPr>
          <p:nvPr>
            <p:ph type="sldNum" sz="quarter" idx="5"/>
          </p:nvPr>
        </p:nvSpPr>
        <p:spPr>
          <a:noFill/>
        </p:spPr>
        <p:txBody>
          <a:bodyPr/>
          <a:lstStyle/>
          <a:p>
            <a:fld id="{97D1674C-3280-44F0-AB4B-4866F889814A}" type="slidenum">
              <a:rPr lang="en-US" altLang="en-US" smtClean="0">
                <a:latin typeface="Times New Roman" pitchFamily="18" charset="0"/>
              </a:rPr>
              <a:pPr/>
              <a:t>77</a:t>
            </a:fld>
            <a:endParaRPr lang="en-US" altLang="en-US" dirty="0">
              <a:latin typeface="Times New Roman" pitchFamily="18" charset="0"/>
            </a:endParaRPr>
          </a:p>
        </p:txBody>
      </p:sp>
    </p:spTree>
    <p:extLst>
      <p:ext uri="{BB962C8B-B14F-4D97-AF65-F5344CB8AC3E}">
        <p14:creationId xmlns:p14="http://schemas.microsoft.com/office/powerpoint/2010/main" val="3616654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solidFill>
            <a:srgbClr val="FFFFFF"/>
          </a:solidFill>
          <a:ln/>
        </p:spPr>
      </p:sp>
      <p:sp>
        <p:nvSpPr>
          <p:cNvPr id="84995"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8499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0E25D980-32BA-4095-8B73-F467273EB895}" type="slidenum">
              <a:rPr lang="en-US" altLang="en-US" sz="1200" i="0">
                <a:latin typeface="Times New Roman" pitchFamily="18" charset="0"/>
              </a:rPr>
              <a:pPr algn="r" defTabSz="926240"/>
              <a:t>7</a:t>
            </a:fld>
            <a:endParaRPr lang="en-US" altLang="en-US" sz="1200" i="0" dirty="0">
              <a:latin typeface="Times New Roman" pitchFamily="18" charset="0"/>
            </a:endParaRPr>
          </a:p>
        </p:txBody>
      </p:sp>
    </p:spTree>
    <p:extLst>
      <p:ext uri="{BB962C8B-B14F-4D97-AF65-F5344CB8AC3E}">
        <p14:creationId xmlns:p14="http://schemas.microsoft.com/office/powerpoint/2010/main" val="28295044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altLang="en-US" dirty="0">
              <a:latin typeface="Times New Roman" pitchFamily="18" charset="0"/>
            </a:endParaRPr>
          </a:p>
        </p:txBody>
      </p:sp>
      <p:sp>
        <p:nvSpPr>
          <p:cNvPr id="133124" name="Slide Number Placeholder 3"/>
          <p:cNvSpPr>
            <a:spLocks noGrp="1"/>
          </p:cNvSpPr>
          <p:nvPr>
            <p:ph type="sldNum" sz="quarter" idx="5"/>
          </p:nvPr>
        </p:nvSpPr>
        <p:spPr>
          <a:noFill/>
        </p:spPr>
        <p:txBody>
          <a:bodyPr/>
          <a:lstStyle/>
          <a:p>
            <a:fld id="{4CEA05E7-C71D-4376-84AF-ACD038262472}" type="slidenum">
              <a:rPr lang="en-US" altLang="en-US" smtClean="0">
                <a:latin typeface="Times New Roman" pitchFamily="18" charset="0"/>
              </a:rPr>
              <a:pPr/>
              <a:t>78</a:t>
            </a:fld>
            <a:endParaRPr lang="en-US" altLang="en-US" dirty="0">
              <a:latin typeface="Times New Roman" pitchFamily="18" charset="0"/>
            </a:endParaRPr>
          </a:p>
        </p:txBody>
      </p:sp>
    </p:spTree>
    <p:extLst>
      <p:ext uri="{BB962C8B-B14F-4D97-AF65-F5344CB8AC3E}">
        <p14:creationId xmlns:p14="http://schemas.microsoft.com/office/powerpoint/2010/main" val="225567002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altLang="en-US" b="1" dirty="0">
              <a:latin typeface="Times New Roman" pitchFamily="18" charset="0"/>
            </a:endParaRPr>
          </a:p>
        </p:txBody>
      </p:sp>
      <p:sp>
        <p:nvSpPr>
          <p:cNvPr id="134148" name="Slide Number Placeholder 3"/>
          <p:cNvSpPr>
            <a:spLocks noGrp="1"/>
          </p:cNvSpPr>
          <p:nvPr>
            <p:ph type="sldNum" sz="quarter" idx="5"/>
          </p:nvPr>
        </p:nvSpPr>
        <p:spPr>
          <a:noFill/>
        </p:spPr>
        <p:txBody>
          <a:bodyPr/>
          <a:lstStyle/>
          <a:p>
            <a:fld id="{673C7C7C-1DCC-4BAD-8542-9D4EA50D11DC}" type="slidenum">
              <a:rPr lang="en-US" altLang="en-US" smtClean="0">
                <a:latin typeface="Times New Roman" pitchFamily="18" charset="0"/>
              </a:rPr>
              <a:pPr/>
              <a:t>79</a:t>
            </a:fld>
            <a:endParaRPr lang="en-US" altLang="en-US" dirty="0">
              <a:latin typeface="Times New Roman" pitchFamily="18" charset="0"/>
            </a:endParaRPr>
          </a:p>
        </p:txBody>
      </p:sp>
    </p:spTree>
    <p:extLst>
      <p:ext uri="{BB962C8B-B14F-4D97-AF65-F5344CB8AC3E}">
        <p14:creationId xmlns:p14="http://schemas.microsoft.com/office/powerpoint/2010/main" val="160329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altLang="en-US" b="1" dirty="0">
              <a:latin typeface="Times New Roman" pitchFamily="18" charset="0"/>
            </a:endParaRPr>
          </a:p>
        </p:txBody>
      </p:sp>
      <p:sp>
        <p:nvSpPr>
          <p:cNvPr id="135172" name="Slide Number Placeholder 3"/>
          <p:cNvSpPr>
            <a:spLocks noGrp="1"/>
          </p:cNvSpPr>
          <p:nvPr>
            <p:ph type="sldNum" sz="quarter" idx="5"/>
          </p:nvPr>
        </p:nvSpPr>
        <p:spPr>
          <a:noFill/>
        </p:spPr>
        <p:txBody>
          <a:bodyPr/>
          <a:lstStyle/>
          <a:p>
            <a:fld id="{A3363EB7-F299-4CC8-B283-663A75B12D22}" type="slidenum">
              <a:rPr lang="en-US" altLang="en-US" smtClean="0">
                <a:latin typeface="Times New Roman" pitchFamily="18" charset="0"/>
              </a:rPr>
              <a:pPr/>
              <a:t>80</a:t>
            </a:fld>
            <a:endParaRPr lang="en-US" altLang="en-US" dirty="0">
              <a:latin typeface="Times New Roman" pitchFamily="18" charset="0"/>
            </a:endParaRPr>
          </a:p>
        </p:txBody>
      </p:sp>
    </p:spTree>
    <p:extLst>
      <p:ext uri="{BB962C8B-B14F-4D97-AF65-F5344CB8AC3E}">
        <p14:creationId xmlns:p14="http://schemas.microsoft.com/office/powerpoint/2010/main" val="31735590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altLang="en-US" b="1" dirty="0">
              <a:latin typeface="Times New Roman" pitchFamily="18" charset="0"/>
            </a:endParaRPr>
          </a:p>
        </p:txBody>
      </p:sp>
      <p:sp>
        <p:nvSpPr>
          <p:cNvPr id="136196" name="Slide Number Placeholder 3"/>
          <p:cNvSpPr>
            <a:spLocks noGrp="1"/>
          </p:cNvSpPr>
          <p:nvPr>
            <p:ph type="sldNum" sz="quarter" idx="5"/>
          </p:nvPr>
        </p:nvSpPr>
        <p:spPr>
          <a:noFill/>
        </p:spPr>
        <p:txBody>
          <a:bodyPr/>
          <a:lstStyle/>
          <a:p>
            <a:fld id="{B8494ECB-B15B-42D7-AB2E-7329B9F4BDAF}" type="slidenum">
              <a:rPr lang="en-US" altLang="en-US" smtClean="0">
                <a:latin typeface="Times New Roman" pitchFamily="18" charset="0"/>
              </a:rPr>
              <a:pPr/>
              <a:t>81</a:t>
            </a:fld>
            <a:endParaRPr lang="en-US" altLang="en-US" dirty="0">
              <a:latin typeface="Times New Roman" pitchFamily="18" charset="0"/>
            </a:endParaRPr>
          </a:p>
        </p:txBody>
      </p:sp>
    </p:spTree>
    <p:extLst>
      <p:ext uri="{BB962C8B-B14F-4D97-AF65-F5344CB8AC3E}">
        <p14:creationId xmlns:p14="http://schemas.microsoft.com/office/powerpoint/2010/main" val="18712747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r>
              <a:rPr lang="en-US" altLang="en-US" u="sng" dirty="0">
                <a:latin typeface="Times New Roman" pitchFamily="18" charset="0"/>
              </a:rPr>
              <a:t>Updated as of 4/17/15.</a:t>
            </a:r>
          </a:p>
          <a:p>
            <a:r>
              <a:rPr lang="en-US" altLang="en-US" u="sng" dirty="0">
                <a:latin typeface="Times New Roman" pitchFamily="18" charset="0"/>
              </a:rPr>
              <a:t>“Alphas should be positive and usually greater than .70 to provide good support for internal consistency reliability.”  </a:t>
            </a:r>
            <a:r>
              <a:rPr lang="en-US" altLang="en-US" dirty="0">
                <a:latin typeface="Times New Roman" pitchFamily="18" charset="0"/>
              </a:rPr>
              <a:t>(Morgan, G. A., Leech, N. L., Gloeckner, G. W., &amp; Barrett, K. C. (2004).  </a:t>
            </a:r>
            <a:r>
              <a:rPr lang="en-US" altLang="en-US" i="1" dirty="0">
                <a:latin typeface="Times New Roman" pitchFamily="18" charset="0"/>
              </a:rPr>
              <a:t>SPSS for introductory statistics: Use and interpretation</a:t>
            </a:r>
            <a:r>
              <a:rPr lang="en-US" altLang="en-US" dirty="0">
                <a:latin typeface="Times New Roman" pitchFamily="18" charset="0"/>
              </a:rPr>
              <a:t>  (2</a:t>
            </a:r>
            <a:r>
              <a:rPr lang="en-US" altLang="en-US" baseline="30000" dirty="0">
                <a:latin typeface="Times New Roman" pitchFamily="18" charset="0"/>
              </a:rPr>
              <a:t>nd</a:t>
            </a:r>
            <a:r>
              <a:rPr lang="en-US" altLang="en-US" dirty="0">
                <a:latin typeface="Times New Roman" pitchFamily="18" charset="0"/>
              </a:rPr>
              <a:t> ed.).  Mahwah, NY: Lawrence Erlbaum Associates.  (p. 122.7).</a:t>
            </a:r>
          </a:p>
          <a:p>
            <a:r>
              <a:rPr lang="en-US" altLang="en-US" u="sng" dirty="0">
                <a:latin typeface="Times New Roman" pitchFamily="18" charset="0"/>
              </a:rPr>
              <a:t>Sometimes 3-item subscales have lower Cronbach’s alphas.  Ours is .59 which is marginal because it is (slightly) less than .70 </a:t>
            </a:r>
            <a:r>
              <a:rPr lang="en-US" altLang="en-US" dirty="0">
                <a:latin typeface="Times New Roman" pitchFamily="18" charset="0"/>
              </a:rPr>
              <a:t>(Morgan, Leech, Gloeckner, &amp; Barrett, 2004, p. 124.2).</a:t>
            </a:r>
          </a:p>
          <a:p>
            <a:r>
              <a:rPr lang="en-US" altLang="en-US" u="sng" dirty="0">
                <a:latin typeface="Times New Roman" pitchFamily="18" charset="0"/>
              </a:rPr>
              <a:t>The three-item physical symptoms subscale has at times had low Cronbach alphas in other studies ranging from .62 </a:t>
            </a:r>
            <a:r>
              <a:rPr lang="en-US" altLang="en-US" dirty="0">
                <a:latin typeface="Times New Roman" pitchFamily="18" charset="0"/>
              </a:rPr>
              <a:t>(Cohen et al., 1997) </a:t>
            </a:r>
            <a:r>
              <a:rPr lang="en-US" altLang="en-US" u="sng" dirty="0">
                <a:latin typeface="Times New Roman" pitchFamily="18" charset="0"/>
              </a:rPr>
              <a:t>to .70 </a:t>
            </a:r>
            <a:r>
              <a:rPr lang="en-US" altLang="en-US" dirty="0">
                <a:latin typeface="Times New Roman" pitchFamily="18" charset="0"/>
              </a:rPr>
              <a:t>(Cohen, Mount, Strobel &amp; Bui, 1995).</a:t>
            </a:r>
          </a:p>
          <a:p>
            <a:r>
              <a:rPr lang="en-US" altLang="en-US" u="sng" dirty="0">
                <a:latin typeface="Times New Roman" pitchFamily="18" charset="0"/>
              </a:rPr>
              <a:t>The other 9 Cronbach alphas are .79-.93 which are quite acceptable because they are &gt;.70.</a:t>
            </a:r>
          </a:p>
          <a:p>
            <a:r>
              <a:rPr lang="en-US" altLang="en-US" dirty="0">
                <a:latin typeface="Times New Roman" pitchFamily="18" charset="0"/>
              </a:rPr>
              <a:t>Cohen, R. S., Mount, B. M., Bruera, E., Provost, M., Rowe, J., &amp; Tong, K. (1997).  Validity of the McGill Quality of Life Questionnaire in the palliative care setting: A multi-centre Canadian study demonstrating the importance of the existential domain.  </a:t>
            </a:r>
            <a:r>
              <a:rPr lang="en-US" altLang="en-US" i="1" dirty="0">
                <a:latin typeface="Times New Roman" pitchFamily="18" charset="0"/>
              </a:rPr>
              <a:t>Palliative Medicine, 11, </a:t>
            </a:r>
            <a:r>
              <a:rPr lang="en-US" altLang="en-US" dirty="0">
                <a:latin typeface="Times New Roman" pitchFamily="18" charset="0"/>
              </a:rPr>
              <a:t>3-20.</a:t>
            </a:r>
          </a:p>
          <a:p>
            <a:r>
              <a:rPr lang="en-US" altLang="en-US" dirty="0">
                <a:latin typeface="Times New Roman" pitchFamily="18" charset="0"/>
              </a:rPr>
              <a:t>Cohen, R. S., Mount, B. M., Strobel, M. G., &amp; Bui, F. (1995).  The McGill Quality of Life Questionnaire: A measure of quality of life appropriate for people with advanced disease.  A preliminary study of validity and acceptability.  </a:t>
            </a:r>
            <a:r>
              <a:rPr lang="en-US" altLang="en-US" i="1" dirty="0">
                <a:latin typeface="Times New Roman" pitchFamily="18" charset="0"/>
              </a:rPr>
              <a:t>Palliative Medicine, 9,</a:t>
            </a:r>
            <a:r>
              <a:rPr lang="en-US" altLang="en-US" dirty="0">
                <a:latin typeface="Times New Roman" pitchFamily="18" charset="0"/>
              </a:rPr>
              <a:t> 207-219.</a:t>
            </a:r>
          </a:p>
        </p:txBody>
      </p:sp>
      <p:sp>
        <p:nvSpPr>
          <p:cNvPr id="137220" name="Slide Number Placeholder 3"/>
          <p:cNvSpPr>
            <a:spLocks noGrp="1"/>
          </p:cNvSpPr>
          <p:nvPr>
            <p:ph type="sldNum" sz="quarter" idx="5"/>
          </p:nvPr>
        </p:nvSpPr>
        <p:spPr>
          <a:noFill/>
        </p:spPr>
        <p:txBody>
          <a:bodyPr/>
          <a:lstStyle/>
          <a:p>
            <a:fld id="{A5A7E183-65FF-4AFC-94A5-44EFE9D89D3E}" type="slidenum">
              <a:rPr lang="en-US" altLang="en-US" smtClean="0">
                <a:latin typeface="Times New Roman" pitchFamily="18" charset="0"/>
              </a:rPr>
              <a:pPr/>
              <a:t>82</a:t>
            </a:fld>
            <a:endParaRPr lang="en-US" altLang="en-US" dirty="0">
              <a:latin typeface="Times New Roman" pitchFamily="18" charset="0"/>
            </a:endParaRPr>
          </a:p>
        </p:txBody>
      </p:sp>
    </p:spTree>
    <p:extLst>
      <p:ext uri="{BB962C8B-B14F-4D97-AF65-F5344CB8AC3E}">
        <p14:creationId xmlns:p14="http://schemas.microsoft.com/office/powerpoint/2010/main" val="22927239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solidFill>
            <a:srgbClr val="FFFFFF"/>
          </a:solidFill>
          <a:ln/>
        </p:spPr>
      </p:sp>
      <p:sp>
        <p:nvSpPr>
          <p:cNvPr id="138243"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rPr>
              <a:t>AR, CO, GA, KS, ME, MO, NC, NE, OH, OK, PA, TX, UT, VA, WI, &amp; WV</a:t>
            </a:r>
          </a:p>
          <a:p>
            <a:r>
              <a:rPr lang="en-US" altLang="en-US" dirty="0">
                <a:latin typeface="Times New Roman" pitchFamily="18" charset="0"/>
              </a:rPr>
              <a:t>ME = Maine</a:t>
            </a:r>
          </a:p>
          <a:p>
            <a:r>
              <a:rPr lang="en-US" altLang="en-US" dirty="0">
                <a:latin typeface="Times New Roman" pitchFamily="18" charset="0"/>
              </a:rPr>
              <a:t>MI = Michigan</a:t>
            </a:r>
          </a:p>
          <a:p>
            <a:r>
              <a:rPr lang="en-US" altLang="en-US" dirty="0">
                <a:latin typeface="Times New Roman" pitchFamily="18" charset="0"/>
              </a:rPr>
              <a:t>MN = Minnesota</a:t>
            </a:r>
          </a:p>
          <a:p>
            <a:r>
              <a:rPr lang="en-US" altLang="en-US" dirty="0">
                <a:latin typeface="Times New Roman" pitchFamily="18" charset="0"/>
              </a:rPr>
              <a:t>We invite you to join us, CA, IN, KY, MI, TN, &amp; VT.</a:t>
            </a:r>
          </a:p>
        </p:txBody>
      </p:sp>
      <p:sp>
        <p:nvSpPr>
          <p:cNvPr id="138244"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6855D3D0-ADF3-4B31-9BEC-C80C91F2B61C}" type="slidenum">
              <a:rPr lang="en-US" altLang="en-US" sz="1200" i="0">
                <a:latin typeface="Times New Roman" pitchFamily="18" charset="0"/>
              </a:rPr>
              <a:pPr algn="r" defTabSz="926240"/>
              <a:t>83</a:t>
            </a:fld>
            <a:endParaRPr lang="en-US" altLang="en-US" sz="1200" i="0" dirty="0">
              <a:latin typeface="Times New Roman" pitchFamily="18" charset="0"/>
            </a:endParaRPr>
          </a:p>
        </p:txBody>
      </p:sp>
    </p:spTree>
    <p:extLst>
      <p:ext uri="{BB962C8B-B14F-4D97-AF65-F5344CB8AC3E}">
        <p14:creationId xmlns:p14="http://schemas.microsoft.com/office/powerpoint/2010/main" val="25984743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altLang="en-US" dirty="0">
              <a:latin typeface="Times New Roman" pitchFamily="18" charset="0"/>
            </a:endParaRPr>
          </a:p>
        </p:txBody>
      </p:sp>
      <p:sp>
        <p:nvSpPr>
          <p:cNvPr id="141316" name="Slide Number Placeholder 3"/>
          <p:cNvSpPr>
            <a:spLocks noGrp="1"/>
          </p:cNvSpPr>
          <p:nvPr>
            <p:ph type="sldNum" sz="quarter" idx="5"/>
          </p:nvPr>
        </p:nvSpPr>
        <p:spPr>
          <a:noFill/>
        </p:spPr>
        <p:txBody>
          <a:bodyPr/>
          <a:lstStyle/>
          <a:p>
            <a:fld id="{175DF35E-7865-43D5-864E-F135482A6447}" type="slidenum">
              <a:rPr lang="en-US" altLang="en-US" smtClean="0">
                <a:latin typeface="Times New Roman" pitchFamily="18" charset="0"/>
              </a:rPr>
              <a:pPr/>
              <a:t>84</a:t>
            </a:fld>
            <a:endParaRPr lang="en-US" altLang="en-US" dirty="0">
              <a:latin typeface="Times New Roman" pitchFamily="18" charset="0"/>
            </a:endParaRPr>
          </a:p>
        </p:txBody>
      </p:sp>
    </p:spTree>
    <p:extLst>
      <p:ext uri="{BB962C8B-B14F-4D97-AF65-F5344CB8AC3E}">
        <p14:creationId xmlns:p14="http://schemas.microsoft.com/office/powerpoint/2010/main" val="23288992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85</a:t>
            </a:fld>
            <a:endParaRPr lang="en-US" dirty="0"/>
          </a:p>
        </p:txBody>
      </p:sp>
    </p:spTree>
    <p:extLst>
      <p:ext uri="{BB962C8B-B14F-4D97-AF65-F5344CB8AC3E}">
        <p14:creationId xmlns:p14="http://schemas.microsoft.com/office/powerpoint/2010/main" val="30621716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solidFill>
            <a:srgbClr val="FFFFFF"/>
          </a:solidFill>
          <a:ln/>
        </p:spPr>
      </p:sp>
      <p:sp>
        <p:nvSpPr>
          <p:cNvPr id="146435"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Petrea, R. E., Field, W. E., Jones, P. J., &amp; Aherin, R. A. (2017, September 14).  </a:t>
            </a:r>
            <a:r>
              <a:rPr lang="en-US" altLang="en-US" i="1" dirty="0">
                <a:latin typeface="Times New Roman" pitchFamily="18" charset="0"/>
                <a:cs typeface="Times New Roman" pitchFamily="18" charset="0"/>
              </a:rPr>
              <a:t>A 25-Year Overview of AgrAbility Demographics.</a:t>
            </a:r>
            <a:r>
              <a:rPr lang="en-US" altLang="en-US" dirty="0">
                <a:latin typeface="Times New Roman" pitchFamily="18" charset="0"/>
                <a:cs typeface="Times New Roman" pitchFamily="18" charset="0"/>
              </a:rPr>
              <a:t>  Manuscript in preparation.</a:t>
            </a:r>
            <a:endParaRPr lang="en-US" altLang="en-US" dirty="0">
              <a:latin typeface="Times New Roman" pitchFamily="18" charset="0"/>
            </a:endParaRPr>
          </a:p>
        </p:txBody>
      </p:sp>
      <p:sp>
        <p:nvSpPr>
          <p:cNvPr id="146436"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CD3F6FA3-C2BA-45F0-B2F4-772DA522D1C3}" type="slidenum">
              <a:rPr lang="en-US" altLang="en-US" sz="1200" i="0">
                <a:latin typeface="Times New Roman" pitchFamily="18" charset="0"/>
              </a:rPr>
              <a:pPr algn="r" defTabSz="926240"/>
              <a:t>86</a:t>
            </a:fld>
            <a:endParaRPr lang="en-US" altLang="en-US" sz="1200" i="0" dirty="0">
              <a:latin typeface="Times New Roman" pitchFamily="18" charset="0"/>
            </a:endParaRPr>
          </a:p>
        </p:txBody>
      </p:sp>
    </p:spTree>
    <p:extLst>
      <p:ext uri="{BB962C8B-B14F-4D97-AF65-F5344CB8AC3E}">
        <p14:creationId xmlns:p14="http://schemas.microsoft.com/office/powerpoint/2010/main" val="32617318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solidFill>
            <a:srgbClr val="FFFFFF"/>
          </a:solidFill>
          <a:ln/>
        </p:spPr>
      </p:sp>
      <p:sp>
        <p:nvSpPr>
          <p:cNvPr id="87043"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rPr>
              <a:t>“What Has AgrAbility Achieved?  What Can We Show for It?” –Aida Balsano, 1/30/2017</a:t>
            </a:r>
          </a:p>
          <a:p>
            <a:r>
              <a:rPr lang="en-US" altLang="en-US" dirty="0">
                <a:latin typeface="Times New Roman" pitchFamily="18" charset="0"/>
              </a:rPr>
              <a:t>But there are still 5 SRAPS who have not yet joined us in using our QOL surveys—please do!  We welcome you!</a:t>
            </a:r>
          </a:p>
          <a:p>
            <a:r>
              <a:rPr lang="en-US" altLang="en-US" dirty="0">
                <a:latin typeface="Times New Roman" pitchFamily="18" charset="0"/>
              </a:rPr>
              <a:t>(CA, IL??[CHECK NAPEC]??, IN, KY, MI, &amp; TN)</a:t>
            </a:r>
          </a:p>
        </p:txBody>
      </p:sp>
      <p:sp>
        <p:nvSpPr>
          <p:cNvPr id="87044"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96EF1CE5-C4AD-4512-96CA-BDD8DD215D0B}" type="slidenum">
              <a:rPr lang="en-US" altLang="en-US" sz="1200" i="0">
                <a:latin typeface="Times New Roman" pitchFamily="18" charset="0"/>
              </a:rPr>
              <a:pPr algn="r" defTabSz="926240"/>
              <a:t>87</a:t>
            </a:fld>
            <a:endParaRPr lang="en-US" altLang="en-US" sz="1200" i="0" dirty="0">
              <a:latin typeface="Times New Roman" pitchFamily="18" charset="0"/>
            </a:endParaRPr>
          </a:p>
        </p:txBody>
      </p:sp>
    </p:spTree>
    <p:extLst>
      <p:ext uri="{BB962C8B-B14F-4D97-AF65-F5344CB8AC3E}">
        <p14:creationId xmlns:p14="http://schemas.microsoft.com/office/powerpoint/2010/main" val="183251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8</a:t>
            </a:fld>
            <a:endParaRPr lang="en-US" dirty="0"/>
          </a:p>
        </p:txBody>
      </p:sp>
    </p:spTree>
    <p:extLst>
      <p:ext uri="{BB962C8B-B14F-4D97-AF65-F5344CB8AC3E}">
        <p14:creationId xmlns:p14="http://schemas.microsoft.com/office/powerpoint/2010/main" val="22362336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solidFill>
            <a:srgbClr val="FFFFFF"/>
          </a:solidFill>
          <a:ln/>
        </p:spPr>
      </p:sp>
      <p:sp>
        <p:nvSpPr>
          <p:cNvPr id="124931" name="Notes Placeholder 2"/>
          <p:cNvSpPr>
            <a:spLocks noGrp="1"/>
          </p:cNvSpPr>
          <p:nvPr>
            <p:ph type="body" idx="1"/>
          </p:nvPr>
        </p:nvSpPr>
        <p:spPr>
          <a:noFill/>
          <a:ln>
            <a:solidFill>
              <a:srgbClr val="000000"/>
            </a:solidFill>
          </a:ln>
        </p:spPr>
        <p:txBody>
          <a:bodyPr/>
          <a:lstStyle/>
          <a:p>
            <a:r>
              <a:rPr lang="en-US" altLang="en-US" dirty="0">
                <a:latin typeface="Times New Roman" pitchFamily="18" charset="0"/>
                <a:cs typeface="Times New Roman" pitchFamily="18" charset="0"/>
              </a:rPr>
              <a:t>Source:  Fetsch, R. J., Petrea, R. E., Field, W. E., Jones, P. J., &amp; Aherin, R. A. (2017, September 14).  </a:t>
            </a:r>
            <a:r>
              <a:rPr lang="en-US" altLang="en-US" i="1" dirty="0">
                <a:latin typeface="Times New Roman" pitchFamily="18" charset="0"/>
                <a:cs typeface="Times New Roman" pitchFamily="18" charset="0"/>
              </a:rPr>
              <a:t>A 25-Year Overview of AgrAbility Demographics.</a:t>
            </a:r>
            <a:r>
              <a:rPr lang="en-US" altLang="en-US" dirty="0">
                <a:latin typeface="Times New Roman" pitchFamily="18" charset="0"/>
                <a:cs typeface="Times New Roman" pitchFamily="18" charset="0"/>
              </a:rPr>
              <a:t>  Manuscript in preparation.</a:t>
            </a:r>
            <a:endParaRPr lang="en-US" altLang="en-US" dirty="0">
              <a:latin typeface="Times New Roman" pitchFamily="18" charset="0"/>
            </a:endParaRPr>
          </a:p>
        </p:txBody>
      </p:sp>
      <p:sp>
        <p:nvSpPr>
          <p:cNvPr id="124932"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576F92AA-630A-4E21-A695-7F99542FD793}" type="slidenum">
              <a:rPr lang="en-US" altLang="en-US" sz="1200" i="0">
                <a:latin typeface="Times New Roman" pitchFamily="18" charset="0"/>
              </a:rPr>
              <a:pPr algn="r" defTabSz="926240"/>
              <a:t>88</a:t>
            </a:fld>
            <a:endParaRPr lang="en-US" altLang="en-US" sz="1200" i="0" dirty="0">
              <a:latin typeface="Times New Roman" pitchFamily="18" charset="0"/>
            </a:endParaRPr>
          </a:p>
        </p:txBody>
      </p:sp>
    </p:spTree>
    <p:extLst>
      <p:ext uri="{BB962C8B-B14F-4D97-AF65-F5344CB8AC3E}">
        <p14:creationId xmlns:p14="http://schemas.microsoft.com/office/powerpoint/2010/main" val="4645122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altLang="en-US" dirty="0">
                <a:latin typeface="Times New Roman" pitchFamily="18" charset="0"/>
              </a:rPr>
              <a:t>2/20/2007-1/20/2016 include the first entrya and the last exitb for the 225 included in the QOLTreNoT [QOLTrtCom] study.</a:t>
            </a:r>
          </a:p>
          <a:p>
            <a:r>
              <a:rPr lang="en-US" altLang="en-US" dirty="0">
                <a:latin typeface="Times New Roman" pitchFamily="18" charset="0"/>
              </a:rPr>
              <a:t>Note: According to QOLMss6.1813, 6.5 years = 1/26/2007-6/18/2013.</a:t>
            </a:r>
          </a:p>
          <a:p>
            <a:r>
              <a:rPr lang="en-US" altLang="en-US" dirty="0">
                <a:latin typeface="Times New Roman" pitchFamily="18" charset="0"/>
              </a:rPr>
              <a:t>QOLILWMss., pp. 8.5, 10.2</a:t>
            </a:r>
          </a:p>
          <a:p>
            <a:r>
              <a:rPr lang="en-US" altLang="en-US" i="1" dirty="0">
                <a:latin typeface="Times New Roman" pitchFamily="18" charset="0"/>
              </a:rPr>
              <a:t>N</a:t>
            </a:r>
            <a:r>
              <a:rPr lang="en-US" altLang="en-US" dirty="0">
                <a:latin typeface="Times New Roman" pitchFamily="18" charset="0"/>
              </a:rPr>
              <a:t> = 476/788 (QOLILWMss., p. 10.2).</a:t>
            </a:r>
            <a:endParaRPr lang="en-US" altLang="en-US" i="1" dirty="0">
              <a:latin typeface="Times New Roman" pitchFamily="18" charset="0"/>
            </a:endParaRPr>
          </a:p>
        </p:txBody>
      </p:sp>
      <p:sp>
        <p:nvSpPr>
          <p:cNvPr id="94212" name="Slide Number Placeholder 3"/>
          <p:cNvSpPr>
            <a:spLocks noGrp="1"/>
          </p:cNvSpPr>
          <p:nvPr>
            <p:ph type="sldNum" sz="quarter" idx="5"/>
          </p:nvPr>
        </p:nvSpPr>
        <p:spPr>
          <a:noFill/>
        </p:spPr>
        <p:txBody>
          <a:bodyPr/>
          <a:lstStyle/>
          <a:p>
            <a:fld id="{43755E00-A65D-4CCC-A970-A41CB92B76AC}" type="slidenum">
              <a:rPr lang="en-US" altLang="en-US" smtClean="0">
                <a:latin typeface="Times New Roman" pitchFamily="18" charset="0"/>
              </a:rPr>
              <a:pPr/>
              <a:t>89</a:t>
            </a:fld>
            <a:endParaRPr lang="en-US" altLang="en-US" dirty="0">
              <a:latin typeface="Times New Roman" pitchFamily="18" charset="0"/>
            </a:endParaRPr>
          </a:p>
        </p:txBody>
      </p:sp>
    </p:spTree>
    <p:extLst>
      <p:ext uri="{BB962C8B-B14F-4D97-AF65-F5344CB8AC3E}">
        <p14:creationId xmlns:p14="http://schemas.microsoft.com/office/powerpoint/2010/main" val="5474445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altLang="en-US" dirty="0">
                <a:latin typeface="Times New Roman" pitchFamily="18" charset="0"/>
              </a:rPr>
              <a:t>2/20/2007-1/20/2016 include the first entrya and the last exitb for the 225 included in the QOLTreNoT [QOLTrtCom] study.</a:t>
            </a:r>
          </a:p>
          <a:p>
            <a:r>
              <a:rPr lang="en-US" altLang="en-US" dirty="0">
                <a:latin typeface="Times New Roman" pitchFamily="18" charset="0"/>
              </a:rPr>
              <a:t>Note: According to QOLMss6.1813, 6.5 years = 1/26/2007-6/18/2013.</a:t>
            </a:r>
          </a:p>
          <a:p>
            <a:r>
              <a:rPr lang="en-US" altLang="en-US" dirty="0">
                <a:latin typeface="Times New Roman" pitchFamily="18" charset="0"/>
              </a:rPr>
              <a:t>QOLILWMss., pp. 8.5, 10.2</a:t>
            </a:r>
          </a:p>
          <a:p>
            <a:r>
              <a:rPr lang="en-US" altLang="en-US" i="1" dirty="0">
                <a:latin typeface="Times New Roman" pitchFamily="18" charset="0"/>
              </a:rPr>
              <a:t>N</a:t>
            </a:r>
            <a:r>
              <a:rPr lang="en-US" altLang="en-US" dirty="0">
                <a:latin typeface="Times New Roman" pitchFamily="18" charset="0"/>
              </a:rPr>
              <a:t> = 476/788 (QOLILWMss., p. 10.2).</a:t>
            </a:r>
            <a:endParaRPr lang="en-US" altLang="en-US" i="1" dirty="0">
              <a:latin typeface="Times New Roman" pitchFamily="18" charset="0"/>
            </a:endParaRPr>
          </a:p>
        </p:txBody>
      </p:sp>
      <p:sp>
        <p:nvSpPr>
          <p:cNvPr id="94212" name="Slide Number Placeholder 3"/>
          <p:cNvSpPr>
            <a:spLocks noGrp="1"/>
          </p:cNvSpPr>
          <p:nvPr>
            <p:ph type="sldNum" sz="quarter" idx="5"/>
          </p:nvPr>
        </p:nvSpPr>
        <p:spPr>
          <a:noFill/>
        </p:spPr>
        <p:txBody>
          <a:bodyPr/>
          <a:lstStyle/>
          <a:p>
            <a:fld id="{43755E00-A65D-4CCC-A970-A41CB92B76AC}" type="slidenum">
              <a:rPr lang="en-US" altLang="en-US" smtClean="0">
                <a:latin typeface="Times New Roman" pitchFamily="18" charset="0"/>
              </a:rPr>
              <a:pPr/>
              <a:t>90</a:t>
            </a:fld>
            <a:endParaRPr lang="en-US" altLang="en-US" dirty="0">
              <a:latin typeface="Times New Roman" pitchFamily="18" charset="0"/>
            </a:endParaRPr>
          </a:p>
        </p:txBody>
      </p:sp>
    </p:spTree>
    <p:extLst>
      <p:ext uri="{BB962C8B-B14F-4D97-AF65-F5344CB8AC3E}">
        <p14:creationId xmlns:p14="http://schemas.microsoft.com/office/powerpoint/2010/main" val="26112242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altLang="en-US" dirty="0">
                <a:latin typeface="Times New Roman" pitchFamily="18" charset="0"/>
              </a:rPr>
              <a:t>2/20/2007-1/20/2016 include the first entrya and the last exitb for the 225 included in the QOLTreNoT [QOLTrtCom] study.</a:t>
            </a:r>
          </a:p>
          <a:p>
            <a:r>
              <a:rPr lang="en-US" altLang="en-US" dirty="0">
                <a:latin typeface="Times New Roman" pitchFamily="18" charset="0"/>
              </a:rPr>
              <a:t>Note: According to QOLMss6.1813, 6.5 years = 1/26/2007-6/18/2013.</a:t>
            </a:r>
          </a:p>
          <a:p>
            <a:r>
              <a:rPr lang="en-US" altLang="en-US" dirty="0">
                <a:latin typeface="Times New Roman" pitchFamily="18" charset="0"/>
              </a:rPr>
              <a:t>QOLILWMss., pp. 8.5, 10.2</a:t>
            </a:r>
          </a:p>
          <a:p>
            <a:r>
              <a:rPr lang="en-US" altLang="en-US" i="1" dirty="0">
                <a:latin typeface="Times New Roman" pitchFamily="18" charset="0"/>
              </a:rPr>
              <a:t>N</a:t>
            </a:r>
            <a:r>
              <a:rPr lang="en-US" altLang="en-US" dirty="0">
                <a:latin typeface="Times New Roman" pitchFamily="18" charset="0"/>
              </a:rPr>
              <a:t> = 476/788 (QOLILWMss., p. 10.2).</a:t>
            </a:r>
            <a:endParaRPr lang="en-US" altLang="en-US" i="1" dirty="0">
              <a:latin typeface="Times New Roman" pitchFamily="18" charset="0"/>
            </a:endParaRPr>
          </a:p>
        </p:txBody>
      </p:sp>
      <p:sp>
        <p:nvSpPr>
          <p:cNvPr id="94212" name="Slide Number Placeholder 3"/>
          <p:cNvSpPr>
            <a:spLocks noGrp="1"/>
          </p:cNvSpPr>
          <p:nvPr>
            <p:ph type="sldNum" sz="quarter" idx="5"/>
          </p:nvPr>
        </p:nvSpPr>
        <p:spPr>
          <a:noFill/>
        </p:spPr>
        <p:txBody>
          <a:bodyPr/>
          <a:lstStyle/>
          <a:p>
            <a:fld id="{43755E00-A65D-4CCC-A970-A41CB92B76AC}" type="slidenum">
              <a:rPr lang="en-US" altLang="en-US" smtClean="0">
                <a:latin typeface="Times New Roman" pitchFamily="18" charset="0"/>
              </a:rPr>
              <a:pPr/>
              <a:t>91</a:t>
            </a:fld>
            <a:endParaRPr lang="en-US" altLang="en-US" dirty="0">
              <a:latin typeface="Times New Roman" pitchFamily="18" charset="0"/>
            </a:endParaRPr>
          </a:p>
        </p:txBody>
      </p:sp>
    </p:spTree>
    <p:extLst>
      <p:ext uri="{BB962C8B-B14F-4D97-AF65-F5344CB8AC3E}">
        <p14:creationId xmlns:p14="http://schemas.microsoft.com/office/powerpoint/2010/main" val="376435951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r>
              <a:rPr lang="en-US" altLang="en-US" dirty="0">
                <a:latin typeface="Times New Roman" pitchFamily="18" charset="0"/>
              </a:rPr>
              <a:t>2/20/2007-1/20/2016 include the first entrya and the last exitb for the 225 included in the QOLTreNoT [QOLTrtCom] study.</a:t>
            </a:r>
          </a:p>
          <a:p>
            <a:r>
              <a:rPr lang="en-US" altLang="en-US" dirty="0">
                <a:latin typeface="Times New Roman" pitchFamily="18" charset="0"/>
              </a:rPr>
              <a:t>Note: According to QOLMss6.1813, 6.5 years = 1/26/2007-6/18/2013.</a:t>
            </a:r>
          </a:p>
          <a:p>
            <a:r>
              <a:rPr lang="en-US" altLang="en-US" dirty="0">
                <a:latin typeface="Times New Roman" pitchFamily="18" charset="0"/>
              </a:rPr>
              <a:t>QOLILWMss., pp. 8.5, 10.2</a:t>
            </a:r>
          </a:p>
          <a:p>
            <a:r>
              <a:rPr lang="en-US" altLang="en-US" i="1" dirty="0">
                <a:latin typeface="Times New Roman" pitchFamily="18" charset="0"/>
              </a:rPr>
              <a:t>N</a:t>
            </a:r>
            <a:r>
              <a:rPr lang="en-US" altLang="en-US" dirty="0">
                <a:latin typeface="Times New Roman" pitchFamily="18" charset="0"/>
              </a:rPr>
              <a:t> = 476/788 (QOLILWMss., p. 10.2).</a:t>
            </a:r>
            <a:endParaRPr lang="en-US" altLang="en-US" i="1" dirty="0">
              <a:latin typeface="Times New Roman" pitchFamily="18" charset="0"/>
            </a:endParaRPr>
          </a:p>
        </p:txBody>
      </p:sp>
      <p:sp>
        <p:nvSpPr>
          <p:cNvPr id="94212" name="Slide Number Placeholder 3"/>
          <p:cNvSpPr>
            <a:spLocks noGrp="1"/>
          </p:cNvSpPr>
          <p:nvPr>
            <p:ph type="sldNum" sz="quarter" idx="5"/>
          </p:nvPr>
        </p:nvSpPr>
        <p:spPr>
          <a:noFill/>
        </p:spPr>
        <p:txBody>
          <a:bodyPr/>
          <a:lstStyle/>
          <a:p>
            <a:fld id="{43755E00-A65D-4CCC-A970-A41CB92B76AC}" type="slidenum">
              <a:rPr lang="en-US" altLang="en-US" smtClean="0">
                <a:latin typeface="Times New Roman" pitchFamily="18" charset="0"/>
              </a:rPr>
              <a:pPr/>
              <a:t>92</a:t>
            </a:fld>
            <a:endParaRPr lang="en-US" altLang="en-US" dirty="0">
              <a:latin typeface="Times New Roman" pitchFamily="18" charset="0"/>
            </a:endParaRPr>
          </a:p>
        </p:txBody>
      </p:sp>
    </p:spTree>
    <p:extLst>
      <p:ext uri="{BB962C8B-B14F-4D97-AF65-F5344CB8AC3E}">
        <p14:creationId xmlns:p14="http://schemas.microsoft.com/office/powerpoint/2010/main" val="26104594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93</a:t>
            </a:fld>
            <a:endParaRPr lang="en-US" dirty="0"/>
          </a:p>
        </p:txBody>
      </p:sp>
    </p:spTree>
    <p:extLst>
      <p:ext uri="{BB962C8B-B14F-4D97-AF65-F5344CB8AC3E}">
        <p14:creationId xmlns:p14="http://schemas.microsoft.com/office/powerpoint/2010/main" val="41675318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1E5C77-EF10-4A3E-8FBC-6DE1A5DC34DD}" type="slidenum">
              <a:rPr lang="en-US" smtClean="0"/>
              <a:pPr>
                <a:defRPr/>
              </a:pPr>
              <a:t>94</a:t>
            </a:fld>
            <a:endParaRPr lang="en-US" dirty="0"/>
          </a:p>
        </p:txBody>
      </p:sp>
    </p:spTree>
    <p:extLst>
      <p:ext uri="{BB962C8B-B14F-4D97-AF65-F5344CB8AC3E}">
        <p14:creationId xmlns:p14="http://schemas.microsoft.com/office/powerpoint/2010/main" val="40767751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201738" y="700088"/>
            <a:ext cx="4673600" cy="3505200"/>
          </a:xfrm>
          <a:prstGeom prst="rect">
            <a:avLst/>
          </a:prstGeom>
          <a:solidFill>
            <a:srgbClr val="FFFFFF"/>
          </a:solidFill>
          <a:ln>
            <a:solidFill>
              <a:srgbClr val="000000"/>
            </a:solidFill>
            <a:miter lim="800000"/>
            <a:headEnd/>
            <a:tailEnd/>
          </a:ln>
        </p:spPr>
      </p:sp>
      <p:sp>
        <p:nvSpPr>
          <p:cNvPr id="133123" name="Notes Placeholder 2"/>
          <p:cNvSpPr>
            <a:spLocks noGrp="1"/>
          </p:cNvSpPr>
          <p:nvPr>
            <p:ph type="body" idx="1"/>
          </p:nvPr>
        </p:nvSpPr>
        <p:spPr bwMode="auto">
          <a:xfrm>
            <a:off x="923980" y="4439967"/>
            <a:ext cx="5226567" cy="4283492"/>
          </a:xfrm>
          <a:prstGeom prst="rect">
            <a:avLst/>
          </a:prstGeom>
          <a:noFill/>
          <a:ln>
            <a:solidFill>
              <a:srgbClr val="000000"/>
            </a:solidFill>
            <a:miter lim="800000"/>
            <a:headEnd/>
            <a:tailEnd/>
          </a:ln>
        </p:spPr>
        <p:txBody>
          <a:bodyPr lIns="92464" tIns="46232" rIns="92464" bIns="46232"/>
          <a:lstStyle/>
          <a:p>
            <a:endParaRPr lang="en-US" dirty="0">
              <a:latin typeface="Times New Roman" pitchFamily="18" charset="0"/>
            </a:endParaRPr>
          </a:p>
        </p:txBody>
      </p:sp>
      <p:sp>
        <p:nvSpPr>
          <p:cNvPr id="133124" name="Slide Number Placeholder 3"/>
          <p:cNvSpPr txBox="1">
            <a:spLocks noGrp="1"/>
          </p:cNvSpPr>
          <p:nvPr/>
        </p:nvSpPr>
        <p:spPr bwMode="auto">
          <a:xfrm>
            <a:off x="3998431" y="8956540"/>
            <a:ext cx="3074451" cy="467793"/>
          </a:xfrm>
          <a:prstGeom prst="rect">
            <a:avLst/>
          </a:prstGeom>
          <a:noFill/>
          <a:ln w="9525">
            <a:noFill/>
            <a:miter lim="800000"/>
            <a:headEnd/>
            <a:tailEnd/>
          </a:ln>
        </p:spPr>
        <p:txBody>
          <a:bodyPr lIns="92464" tIns="46232" rIns="92464" bIns="46232" anchor="b"/>
          <a:lstStyle/>
          <a:p>
            <a:pPr algn="r" defTabSz="924264"/>
            <a:fld id="{DE566841-40B4-48A5-BD6C-77AA46DFC198}" type="slidenum">
              <a:rPr lang="en-US" sz="1200"/>
              <a:pPr algn="r" defTabSz="924264"/>
              <a:t>95</a:t>
            </a:fld>
            <a:endParaRPr lang="en-US" sz="1200" dirty="0"/>
          </a:p>
        </p:txBody>
      </p:sp>
    </p:spTree>
    <p:extLst>
      <p:ext uri="{BB962C8B-B14F-4D97-AF65-F5344CB8AC3E}">
        <p14:creationId xmlns:p14="http://schemas.microsoft.com/office/powerpoint/2010/main" val="129274135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45947">
              <a:defRPr/>
            </a:pPr>
            <a:r>
              <a:rPr lang="en-US" sz="1900" dirty="0"/>
              <a:t>Source: McIntosh, W. L., Spies, E., Stone, D. M., Lokey, C. N., Trudeau, A. T., &amp; Bartholow, B. (2016). Suicide rates by occupational group — 17 States, 2012. </a:t>
            </a:r>
            <a:r>
              <a:rPr lang="en-US" sz="1900" i="1" dirty="0"/>
              <a:t>Morbidity and Mortality Weekly Report, 65</a:t>
            </a:r>
            <a:r>
              <a:rPr lang="en-US" sz="1900" dirty="0"/>
              <a:t>, 641–645.</a:t>
            </a:r>
          </a:p>
          <a:p>
            <a:endParaRPr lang="en-US" dirty="0"/>
          </a:p>
        </p:txBody>
      </p:sp>
      <p:sp>
        <p:nvSpPr>
          <p:cNvPr id="4" name="Slide Number Placeholder 3"/>
          <p:cNvSpPr>
            <a:spLocks noGrp="1"/>
          </p:cNvSpPr>
          <p:nvPr>
            <p:ph type="sldNum" sz="quarter" idx="10"/>
          </p:nvPr>
        </p:nvSpPr>
        <p:spPr/>
        <p:txBody>
          <a:bodyPr/>
          <a:lstStyle/>
          <a:p>
            <a:pPr>
              <a:defRPr/>
            </a:pPr>
            <a:fld id="{821E5C77-EF10-4A3E-8FBC-6DE1A5DC34DD}" type="slidenum">
              <a:rPr lang="en-US" smtClean="0"/>
              <a:pPr>
                <a:defRPr/>
              </a:pPr>
              <a:t>96</a:t>
            </a:fld>
            <a:endParaRPr lang="en-US" dirty="0"/>
          </a:p>
        </p:txBody>
      </p:sp>
    </p:spTree>
    <p:extLst>
      <p:ext uri="{BB962C8B-B14F-4D97-AF65-F5344CB8AC3E}">
        <p14:creationId xmlns:p14="http://schemas.microsoft.com/office/powerpoint/2010/main" val="282608419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solidFill>
            <a:srgbClr val="FFFFFF"/>
          </a:solidFill>
          <a:ln/>
        </p:spPr>
      </p:sp>
      <p:sp>
        <p:nvSpPr>
          <p:cNvPr id="118787" name="Notes Placeholder 2"/>
          <p:cNvSpPr>
            <a:spLocks noGrp="1"/>
          </p:cNvSpPr>
          <p:nvPr>
            <p:ph type="body" idx="1"/>
          </p:nvPr>
        </p:nvSpPr>
        <p:spPr>
          <a:noFill/>
          <a:ln>
            <a:solidFill>
              <a:srgbClr val="000000"/>
            </a:solidFill>
          </a:ln>
        </p:spPr>
        <p:txBody>
          <a:bodyPr/>
          <a:lstStyle/>
          <a:p>
            <a:endParaRPr lang="en-US" altLang="en-US" dirty="0">
              <a:latin typeface="Times New Roman" pitchFamily="18" charset="0"/>
            </a:endParaRPr>
          </a:p>
        </p:txBody>
      </p:sp>
      <p:sp>
        <p:nvSpPr>
          <p:cNvPr id="118788" name="Slide Number Placeholder 3"/>
          <p:cNvSpPr txBox="1">
            <a:spLocks noGrp="1"/>
          </p:cNvSpPr>
          <p:nvPr/>
        </p:nvSpPr>
        <p:spPr bwMode="auto">
          <a:xfrm>
            <a:off x="3997712" y="8956954"/>
            <a:ext cx="3075163" cy="467618"/>
          </a:xfrm>
          <a:prstGeom prst="rect">
            <a:avLst/>
          </a:prstGeom>
          <a:noFill/>
          <a:ln w="9525">
            <a:noFill/>
            <a:miter lim="800000"/>
            <a:headEnd/>
            <a:tailEnd/>
          </a:ln>
        </p:spPr>
        <p:txBody>
          <a:bodyPr lIns="92618" tIns="46308" rIns="92618" bIns="46308" anchor="b"/>
          <a:lstStyle/>
          <a:p>
            <a:pPr algn="r" defTabSz="926240"/>
            <a:fld id="{FB26A71B-F57C-4256-BE4A-A714DF4F8E91}" type="slidenum">
              <a:rPr lang="en-US" altLang="en-US" sz="1200" i="0">
                <a:latin typeface="Times New Roman" pitchFamily="18" charset="0"/>
              </a:rPr>
              <a:pPr algn="r" defTabSz="926240"/>
              <a:t>97</a:t>
            </a:fld>
            <a:endParaRPr lang="en-US" altLang="en-US" sz="1200" i="0" dirty="0">
              <a:latin typeface="Times New Roman" pitchFamily="18" charset="0"/>
            </a:endParaRPr>
          </a:p>
        </p:txBody>
      </p:sp>
    </p:spTree>
    <p:extLst>
      <p:ext uri="{BB962C8B-B14F-4D97-AF65-F5344CB8AC3E}">
        <p14:creationId xmlns:p14="http://schemas.microsoft.com/office/powerpoint/2010/main" val="2363839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US" altLang="en-US" dirty="0">
              <a:latin typeface="Times New Roman" pitchFamily="18" charset="0"/>
            </a:endParaRPr>
          </a:p>
        </p:txBody>
      </p:sp>
      <p:sp>
        <p:nvSpPr>
          <p:cNvPr id="86020" name="Slide Number Placeholder 3"/>
          <p:cNvSpPr>
            <a:spLocks noGrp="1"/>
          </p:cNvSpPr>
          <p:nvPr>
            <p:ph type="sldNum" sz="quarter" idx="5"/>
          </p:nvPr>
        </p:nvSpPr>
        <p:spPr>
          <a:noFill/>
        </p:spPr>
        <p:txBody>
          <a:bodyPr/>
          <a:lstStyle/>
          <a:p>
            <a:fld id="{F8E9DC37-7F97-4B80-9075-A662A6D8A40A}" type="slidenum">
              <a:rPr lang="en-US" altLang="en-US" smtClean="0">
                <a:latin typeface="Times New Roman" pitchFamily="18" charset="0"/>
              </a:rPr>
              <a:pPr/>
              <a:t>9</a:t>
            </a:fld>
            <a:endParaRPr lang="en-US" altLang="en-US" dirty="0">
              <a:latin typeface="Times New Roman" pitchFamily="18" charset="0"/>
            </a:endParaRPr>
          </a:p>
        </p:txBody>
      </p:sp>
    </p:spTree>
    <p:extLst>
      <p:ext uri="{BB962C8B-B14F-4D97-AF65-F5344CB8AC3E}">
        <p14:creationId xmlns:p14="http://schemas.microsoft.com/office/powerpoint/2010/main" val="3917259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28E2E79-5A96-490F-BE6A-37C8CB95697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5B45B3-F39E-4B55-B438-B98157D3BB0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216321-34C8-4DD6-A96F-D4CB063B8A2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2819400" y="1981200"/>
            <a:ext cx="6096000" cy="4114800"/>
          </a:xfrm>
        </p:spPr>
        <p:txBody>
          <a:bodyPr/>
          <a:lstStyle/>
          <a:p>
            <a:pPr lvl="0"/>
            <a:endParaRPr lang="en-US" noProof="0" dirty="0"/>
          </a:p>
        </p:txBody>
      </p:sp>
      <p:sp>
        <p:nvSpPr>
          <p:cNvPr id="4" name="Rectangle 5"/>
          <p:cNvSpPr>
            <a:spLocks noGrp="1" noChangeArrowheads="1"/>
          </p:cNvSpPr>
          <p:nvPr>
            <p:ph type="dt" sz="half" idx="10"/>
          </p:nvPr>
        </p:nvSpPr>
        <p:spPr/>
        <p:txBody>
          <a:bodyPr/>
          <a:lstStyle>
            <a:lvl1pPr>
              <a:defRPr/>
            </a:lvl1pPr>
          </a:lstStyle>
          <a:p>
            <a:pPr>
              <a:defRPr/>
            </a:pPr>
            <a:fld id="{A3FDD6BE-5E17-4A0D-B0B5-B2598FACC90C}" type="datetime1">
              <a:rPr lang="en-US"/>
              <a:pPr>
                <a:defRPr/>
              </a:pPr>
              <a:t>3/4/2019</a:t>
            </a:fld>
            <a:endParaRPr lang="en-US" dirty="0"/>
          </a:p>
        </p:txBody>
      </p:sp>
      <p:sp>
        <p:nvSpPr>
          <p:cNvPr id="5" name="Rectangle 6"/>
          <p:cNvSpPr>
            <a:spLocks noGrp="1" noChangeArrowheads="1"/>
          </p:cNvSpPr>
          <p:nvPr>
            <p:ph type="ftr" sz="quarter" idx="11"/>
          </p:nvPr>
        </p:nvSpPr>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p:txBody>
          <a:bodyPr/>
          <a:lstStyle>
            <a:lvl1pPr>
              <a:defRPr/>
            </a:lvl1pPr>
          </a:lstStyle>
          <a:p>
            <a:pPr>
              <a:defRPr/>
            </a:pPr>
            <a:fld id="{3BD80CD2-D195-42E2-BE65-D14962B320E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DEA870-EF34-41C1-B1EB-34ABD2CF821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562A369-35DF-495E-82F5-FF17502EF79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01907D0-B399-4151-9EF8-14FBA68E387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5B873A4-79FB-403F-86E8-BF6DE47387F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737612FE-6EB6-4B36-88F2-3DD1C358D85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85158230-3B17-404F-B88E-12117F05435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30571C6-367C-4340-AA31-72CDCF91868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25ECEC-5679-48D7-A093-5004FBEA3E6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657175-5494-47FC-AF93-A8CF2D9A5A2E}" type="slidenum">
              <a:rPr lang="en-US"/>
              <a:pPr>
                <a:defRPr/>
              </a:pPr>
              <a:t>‹#›</a:t>
            </a:fld>
            <a:endParaRPr lang="en-US" dirty="0"/>
          </a:p>
        </p:txBody>
      </p:sp>
      <p:pic>
        <p:nvPicPr>
          <p:cNvPr id="13318" name="Picture 2"/>
          <p:cNvPicPr>
            <a:picLocks noChangeAspect="1" noChangeArrowheads="1"/>
          </p:cNvPicPr>
          <p:nvPr/>
        </p:nvPicPr>
        <p:blipFill>
          <a:blip r:embed="rId14" cstate="print"/>
          <a:srcRect/>
          <a:stretch>
            <a:fillRect/>
          </a:stretch>
        </p:blipFill>
        <p:spPr bwMode="auto">
          <a:xfrm>
            <a:off x="457200" y="152400"/>
            <a:ext cx="1600200" cy="1427163"/>
          </a:xfrm>
          <a:prstGeom prst="rect">
            <a:avLst/>
          </a:prstGeom>
          <a:noFill/>
          <a:ln w="9525">
            <a:noFill/>
            <a:miter lim="800000"/>
            <a:headEnd/>
            <a:tailEnd/>
          </a:ln>
        </p:spPr>
      </p:pic>
      <p:pic>
        <p:nvPicPr>
          <p:cNvPr id="13319" name="Picture 3"/>
          <p:cNvPicPr>
            <a:picLocks noChangeAspect="1" noChangeArrowheads="1"/>
          </p:cNvPicPr>
          <p:nvPr/>
        </p:nvPicPr>
        <p:blipFill>
          <a:blip r:embed="rId15" cstate="print"/>
          <a:srcRect/>
          <a:stretch>
            <a:fillRect/>
          </a:stretch>
        </p:blipFill>
        <p:spPr bwMode="auto">
          <a:xfrm>
            <a:off x="5980113" y="457200"/>
            <a:ext cx="2670175" cy="709613"/>
          </a:xfrm>
          <a:prstGeom prst="rect">
            <a:avLst/>
          </a:prstGeom>
          <a:noFill/>
          <a:ln w="9525">
            <a:noFill/>
            <a:miter lim="800000"/>
            <a:headEnd/>
            <a:tailEnd/>
          </a:ln>
        </p:spPr>
      </p:pic>
      <p:cxnSp>
        <p:nvCxnSpPr>
          <p:cNvPr id="10" name="Straight Connector 9"/>
          <p:cNvCxnSpPr/>
          <p:nvPr/>
        </p:nvCxnSpPr>
        <p:spPr>
          <a:xfrm>
            <a:off x="0" y="1447800"/>
            <a:ext cx="9144000" cy="0"/>
          </a:xfrm>
          <a:prstGeom prst="line">
            <a:avLst/>
          </a:prstGeom>
          <a:ln w="38100">
            <a:solidFill>
              <a:srgbClr val="1E462D"/>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751" r:id="rId1"/>
    <p:sldLayoutId id="2147484752" r:id="rId2"/>
    <p:sldLayoutId id="2147484753" r:id="rId3"/>
    <p:sldLayoutId id="2147484754" r:id="rId4"/>
    <p:sldLayoutId id="2147484755" r:id="rId5"/>
    <p:sldLayoutId id="2147484756" r:id="rId6"/>
    <p:sldLayoutId id="2147484757" r:id="rId7"/>
    <p:sldLayoutId id="2147484758" r:id="rId8"/>
    <p:sldLayoutId id="2147484759" r:id="rId9"/>
    <p:sldLayoutId id="2147484760" r:id="rId10"/>
    <p:sldLayoutId id="2147484761" r:id="rId11"/>
    <p:sldLayoutId id="21474847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journals.ke-i.org/index.php/mra/article/view/1691/1762" TargetMode="Externa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hyperlink" Target="http://www.journals.ke-i.org/index.php/mra/article/view/1691/1762" TargetMode="External"/><Relationship Id="rId5" Type="http://schemas.openxmlformats.org/officeDocument/2006/relationships/image" Target="../media/image5.e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hyperlink" Target="http://www.journals.ke-i.org/index.php/mra/article/view/1691/1762"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Excel_Worksheet3.xlsx"/><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hyperlink" Target="http://www.journals.ke-i.org/index.php/mra/article/view/1691/1762" TargetMode="External"/><Relationship Id="rId5" Type="http://schemas.openxmlformats.org/officeDocument/2006/relationships/image" Target="../media/image7.emf"/><Relationship Id="rId4" Type="http://schemas.openxmlformats.org/officeDocument/2006/relationships/oleObject" Target="../embeddings/oleObject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hyperlink" Target="http://www.journals.ke-i.org/index.php/mra/article/view/1691/1762" TargetMode="External"/><Relationship Id="rId5" Type="http://schemas.openxmlformats.org/officeDocument/2006/relationships/image" Target="../media/image8.emf"/><Relationship Id="rId4" Type="http://schemas.openxmlformats.org/officeDocument/2006/relationships/oleObject" Target="../embeddings/oleObject5.bin"/></Relationships>
</file>

<file path=ppt/slides/_rels/slide33.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agrability.org/about/program/"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hyperlink" Target="mailto:robert.fetsch@colostate.edu" TargetMode="External"/><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journals.ke-i.org/index.php/mra/article/view/1691/1762"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hyperlink" Target="https://doi.org/10.18103/mra.v6i2"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joe.org/joe/2015december/a6.php" TargetMode="External"/><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doi.org/10.1016/j.dhjo.2017.08.001"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hyperlink" Target="https://doi.org/10.1016/j.dhjo.2017.10.00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dx.doi.org/10.1016/j.dhjo.2015.09.002"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3.png"/><Relationship Id="rId4" Type="http://schemas.openxmlformats.org/officeDocument/2006/relationships/oleObject" Target="../embeddings/oleObject6.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bwMode="auto">
          <a:xfrm>
            <a:off x="762000" y="1447800"/>
            <a:ext cx="7772400" cy="1905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3200" dirty="0"/>
              <a:t>2019 AgrAbility NTW </a:t>
            </a:r>
            <a:br>
              <a:rPr lang="en-US" altLang="en-US" sz="3200" dirty="0"/>
            </a:br>
            <a:r>
              <a:rPr lang="en-US" altLang="en-US" sz="3200" dirty="0"/>
              <a:t>Lincoln, NE</a:t>
            </a:r>
            <a:br>
              <a:rPr lang="en-US" altLang="en-US" sz="3200" dirty="0"/>
            </a:br>
            <a:r>
              <a:rPr lang="en-US" altLang="en-US" sz="2000" dirty="0"/>
              <a:t>Wednesday, March 27, 2019</a:t>
            </a:r>
            <a:br>
              <a:rPr lang="en-US" altLang="en-US" sz="2000" dirty="0"/>
            </a:br>
            <a:r>
              <a:rPr lang="en-US" altLang="en-US" sz="2000" dirty="0"/>
              <a:t>10:10-10:55 am &amp; 11:05-11:50 am</a:t>
            </a:r>
            <a:endParaRPr lang="en-US" altLang="en-US" sz="3200" dirty="0"/>
          </a:p>
        </p:txBody>
      </p:sp>
      <p:sp>
        <p:nvSpPr>
          <p:cNvPr id="15363" name="Rectangle 3"/>
          <p:cNvSpPr>
            <a:spLocks noGrp="1" noChangeArrowheads="1"/>
          </p:cNvSpPr>
          <p:nvPr>
            <p:ph type="subTitle" idx="1"/>
          </p:nvPr>
        </p:nvSpPr>
        <p:spPr>
          <a:xfrm>
            <a:off x="1295400" y="3276600"/>
            <a:ext cx="6934200" cy="2514600"/>
          </a:xfrm>
        </p:spPr>
        <p:txBody>
          <a:bodyPr/>
          <a:lstStyle/>
          <a:p>
            <a:pPr eaLnBrk="1" hangingPunct="1"/>
            <a:r>
              <a:rPr lang="en-US" altLang="en-US" dirty="0">
                <a:solidFill>
                  <a:schemeClr val="tx1"/>
                </a:solidFill>
              </a:rPr>
              <a:t>By </a:t>
            </a:r>
            <a:r>
              <a:rPr lang="en-US" altLang="en-US" b="1" dirty="0">
                <a:solidFill>
                  <a:schemeClr val="tx1"/>
                </a:solidFill>
              </a:rPr>
              <a:t>Robert J. Fetsch</a:t>
            </a:r>
            <a:r>
              <a:rPr lang="en-US" altLang="en-US" dirty="0">
                <a:solidFill>
                  <a:schemeClr val="tx1"/>
                </a:solidFill>
              </a:rPr>
              <a:t>, </a:t>
            </a:r>
          </a:p>
          <a:p>
            <a:pPr eaLnBrk="1" hangingPunct="1"/>
            <a:r>
              <a:rPr lang="en-US" altLang="en-US" dirty="0">
                <a:solidFill>
                  <a:schemeClr val="tx1"/>
                </a:solidFill>
              </a:rPr>
              <a:t>Colorado State University Extension,</a:t>
            </a:r>
          </a:p>
          <a:p>
            <a:pPr eaLnBrk="1" hangingPunct="1"/>
            <a:r>
              <a:rPr lang="en-US" altLang="en-US" b="1" dirty="0">
                <a:solidFill>
                  <a:schemeClr val="tx1"/>
                </a:solidFill>
              </a:rPr>
              <a:t>Hamida Jinnah &amp; Paige Tidwell</a:t>
            </a:r>
            <a:r>
              <a:rPr lang="en-US" altLang="en-US" dirty="0">
                <a:solidFill>
                  <a:schemeClr val="tx1"/>
                </a:solidFill>
              </a:rPr>
              <a:t>, University of Georgia,</a:t>
            </a:r>
          </a:p>
          <a:p>
            <a:pPr eaLnBrk="1" hangingPunct="1"/>
            <a:r>
              <a:rPr lang="en-US" altLang="en-US" b="1" dirty="0">
                <a:solidFill>
                  <a:schemeClr val="tx1"/>
                </a:solidFill>
              </a:rPr>
              <a:t>&amp;</a:t>
            </a:r>
            <a:r>
              <a:rPr lang="en-US" altLang="en-US" dirty="0">
                <a:solidFill>
                  <a:schemeClr val="tx1"/>
                </a:solidFill>
              </a:rPr>
              <a:t> </a:t>
            </a:r>
            <a:r>
              <a:rPr lang="en-US" altLang="en-US" b="1" dirty="0">
                <a:solidFill>
                  <a:schemeClr val="tx1"/>
                </a:solidFill>
              </a:rPr>
              <a:t>NAP Evaluation Committee</a:t>
            </a:r>
            <a:endParaRPr lang="en-US" altLang="en-US" dirty="0">
              <a:solidFill>
                <a:schemeClr val="tx1"/>
              </a:solidFill>
            </a:endParaRPr>
          </a:p>
          <a:p>
            <a:pPr eaLnBrk="1" hangingPunct="1"/>
            <a:r>
              <a:rPr lang="en-US" altLang="en-US" sz="1800" dirty="0">
                <a:solidFill>
                  <a:schemeClr val="tx1"/>
                </a:solidFill>
              </a:rPr>
              <a:t>AANTWMcGillQOL3.2719 (Rev. 3.0419)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idx="4294967295"/>
          </p:nvPr>
        </p:nvSpPr>
        <p:spPr bwMode="auto">
          <a:xfrm>
            <a:off x="381000" y="1524000"/>
            <a:ext cx="7772400" cy="685800"/>
          </a:xfrm>
          <a:prstGeom prst="rect">
            <a:avLst/>
          </a:prstGeom>
          <a:noFill/>
          <a:ln>
            <a:miter lim="800000"/>
            <a:headEnd/>
            <a:tailEnd/>
          </a:ln>
        </p:spPr>
        <p:txBody>
          <a:bodyPr/>
          <a:lstStyle/>
          <a:p>
            <a:pPr eaLnBrk="1" hangingPunct="1"/>
            <a:r>
              <a:rPr lang="en-US" altLang="en-US" sz="3600" b="1" dirty="0"/>
              <a:t>What’s Our Agenda Today?</a:t>
            </a:r>
          </a:p>
        </p:txBody>
      </p:sp>
      <p:sp>
        <p:nvSpPr>
          <p:cNvPr id="24579" name="Rectangle 1027"/>
          <p:cNvSpPr>
            <a:spLocks noGrp="1" noChangeArrowheads="1"/>
          </p:cNvSpPr>
          <p:nvPr>
            <p:ph type="body" idx="4294967295"/>
          </p:nvPr>
        </p:nvSpPr>
        <p:spPr>
          <a:xfrm>
            <a:off x="533400" y="2286000"/>
            <a:ext cx="7772400" cy="4038600"/>
          </a:xfrm>
        </p:spPr>
        <p:txBody>
          <a:bodyPr/>
          <a:lstStyle/>
          <a:p>
            <a:pPr marL="742950" indent="-742950" eaLnBrk="1" hangingPunct="1">
              <a:buFont typeface="Arial" charset="0"/>
              <a:buNone/>
            </a:pPr>
            <a:r>
              <a:rPr lang="en-US" altLang="en-US" sz="2800" dirty="0"/>
              <a:t>2. QOL Behavioral Health Results.</a:t>
            </a:r>
          </a:p>
          <a:p>
            <a:pPr marL="742950" indent="-742950" eaLnBrk="1" hangingPunct="1">
              <a:buFont typeface="Arial" charset="0"/>
              <a:buNone/>
            </a:pPr>
            <a:endParaRPr lang="en-US" altLang="en-US" sz="2800" dirty="0"/>
          </a:p>
          <a:p>
            <a:pPr marL="742950" indent="-742950" eaLnBrk="1" hangingPunct="1">
              <a:buFont typeface="Arial" charset="0"/>
              <a:buNone/>
            </a:pPr>
            <a:endParaRPr lang="en-US" alt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bwMode="auto">
          <a:xfrm>
            <a:off x="762000" y="1524000"/>
            <a:ext cx="7772400" cy="990600"/>
          </a:xfrm>
          <a:prstGeom prst="rect">
            <a:avLst/>
          </a:prstGeom>
          <a:noFill/>
          <a:ln>
            <a:miter lim="800000"/>
            <a:headEnd/>
            <a:tailEnd/>
          </a:ln>
        </p:spPr>
        <p:txBody>
          <a:bodyPr/>
          <a:lstStyle/>
          <a:p>
            <a:pPr eaLnBrk="1" hangingPunct="1"/>
            <a:r>
              <a:rPr lang="en-US" altLang="en-US" b="1" dirty="0"/>
              <a:t>History of NAPEC</a:t>
            </a:r>
          </a:p>
        </p:txBody>
      </p:sp>
      <p:sp>
        <p:nvSpPr>
          <p:cNvPr id="32771" name="Rectangle 1027"/>
          <p:cNvSpPr>
            <a:spLocks noGrp="1" noChangeArrowheads="1"/>
          </p:cNvSpPr>
          <p:nvPr>
            <p:ph type="body" idx="4294967295"/>
          </p:nvPr>
        </p:nvSpPr>
        <p:spPr>
          <a:xfrm>
            <a:off x="533400" y="2286000"/>
            <a:ext cx="7772400" cy="3352800"/>
          </a:xfrm>
        </p:spPr>
        <p:txBody>
          <a:bodyPr/>
          <a:lstStyle/>
          <a:p>
            <a:pPr eaLnBrk="1" hangingPunct="1"/>
            <a:r>
              <a:rPr lang="en-US" altLang="en-US" sz="2400" dirty="0"/>
              <a:t>Fourteen SRAPs conducted an 11-year* AgrAbility treatment versus non-AgrAbility  treatment comparison, pretest-posttest study to answer three questions:</a:t>
            </a:r>
          </a:p>
          <a:p>
            <a:pPr lvl="1" eaLnBrk="1" hangingPunct="1"/>
            <a:r>
              <a:rPr lang="en-US" altLang="en-US" sz="2400" dirty="0"/>
              <a:t>Do AgrAbility participants’ overall QOL and ILW levels improve?</a:t>
            </a:r>
          </a:p>
          <a:p>
            <a:pPr lvl="1" eaLnBrk="1" hangingPunct="1"/>
            <a:r>
              <a:rPr lang="en-US" altLang="en-US" sz="2400" dirty="0"/>
              <a:t>Do AgrAbility participants’ behavioral health levels improve?</a:t>
            </a:r>
          </a:p>
          <a:p>
            <a:pPr lvl="1" eaLnBrk="1" hangingPunct="1"/>
            <a:r>
              <a:rPr lang="en-US" altLang="en-US" sz="2400" dirty="0"/>
              <a:t>Does a group of AgrAbility participants’ behavioral health levels improve more than those of a group of non-AgrAbility participants?</a:t>
            </a:r>
          </a:p>
          <a:p>
            <a:pPr lvl="1" eaLnBrk="1" hangingPunct="1">
              <a:buNone/>
            </a:pPr>
            <a:r>
              <a:rPr lang="en-US" altLang="en-US" sz="1200" dirty="0"/>
              <a:t>* 2/20/2007-10/20/2017</a:t>
            </a: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600" b="1" dirty="0"/>
              <a:t>Chip Petrea </a:t>
            </a:r>
            <a:r>
              <a:rPr lang="en-US" altLang="en-US" sz="3600" dirty="0"/>
              <a:t>Worked Diligently with the No-Treatment Group.</a:t>
            </a:r>
          </a:p>
        </p:txBody>
      </p:sp>
      <p:sp>
        <p:nvSpPr>
          <p:cNvPr id="31747" name="Rectangle 1027"/>
          <p:cNvSpPr>
            <a:spLocks noGrp="1" noChangeArrowheads="1"/>
          </p:cNvSpPr>
          <p:nvPr>
            <p:ph type="body" idx="4294967295"/>
          </p:nvPr>
        </p:nvSpPr>
        <p:spPr>
          <a:xfrm>
            <a:off x="533400" y="2667000"/>
            <a:ext cx="7772400" cy="4038600"/>
          </a:xfrm>
        </p:spPr>
        <p:txBody>
          <a:bodyPr/>
          <a:lstStyle/>
          <a:p>
            <a:pPr eaLnBrk="1" hangingPunct="1"/>
            <a:r>
              <a:rPr lang="en-US" altLang="en-US" sz="3600" dirty="0"/>
              <a:t>Chip provided us with 100 matched pretests and posttests.</a:t>
            </a:r>
          </a:p>
          <a:p>
            <a:pPr eaLnBrk="1" hangingPunct="1"/>
            <a:r>
              <a:rPr lang="en-US" altLang="en-US" sz="3600" dirty="0"/>
              <a:t>None of the No-Treatment Comparison Group participants ever received AgrAbility services currently or in the past.</a:t>
            </a:r>
          </a:p>
          <a:p>
            <a:pPr eaLnBrk="1" hangingPunct="1"/>
            <a:r>
              <a:rPr lang="en-US" altLang="en-US" sz="3600" b="1" dirty="0"/>
              <a:t>Thank you, Chip!</a:t>
            </a:r>
            <a:endParaRPr lang="en-US" altLang="en-US" sz="3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6096000" cy="1143000"/>
          </a:xfrm>
        </p:spPr>
        <p:txBody>
          <a:bodyPr/>
          <a:lstStyle/>
          <a:p>
            <a:r>
              <a:rPr lang="en-US" sz="2800" b="1" dirty="0"/>
              <a:t>How many matched pre-post surveys did 14 SRAPs provide? </a:t>
            </a:r>
            <a:br>
              <a:rPr lang="en-US" sz="2800" b="1" dirty="0"/>
            </a:br>
            <a:r>
              <a:rPr lang="en-US" sz="2400" b="1" dirty="0"/>
              <a:t>(AA Treatment = 273; Comparison = 100)</a:t>
            </a:r>
          </a:p>
        </p:txBody>
      </p:sp>
      <p:graphicFrame>
        <p:nvGraphicFramePr>
          <p:cNvPr id="4" name="Chart Placeholder 3"/>
          <p:cNvGraphicFramePr>
            <a:graphicFrameLocks noGrp="1"/>
          </p:cNvGraphicFramePr>
          <p:nvPr>
            <p:ph type="chart" idx="1"/>
          </p:nvPr>
        </p:nvGraphicFramePr>
        <p:xfrm>
          <a:off x="1676400" y="1828800"/>
          <a:ext cx="60960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26"/>
          <p:cNvSpPr>
            <a:spLocks noGrp="1" noChangeArrowheads="1"/>
          </p:cNvSpPr>
          <p:nvPr>
            <p:ph type="title" idx="4294967295"/>
          </p:nvPr>
        </p:nvSpPr>
        <p:spPr bwMode="auto">
          <a:xfrm>
            <a:off x="685800" y="1447800"/>
            <a:ext cx="7772400" cy="990600"/>
          </a:xfrm>
          <a:prstGeom prst="rect">
            <a:avLst/>
          </a:prstGeom>
          <a:noFill/>
          <a:ln>
            <a:miter lim="800000"/>
            <a:headEnd/>
            <a:tailEnd/>
          </a:ln>
        </p:spPr>
        <p:txBody>
          <a:bodyPr/>
          <a:lstStyle/>
          <a:p>
            <a:pPr eaLnBrk="1" hangingPunct="1"/>
            <a:r>
              <a:rPr lang="en-US" altLang="en-US" sz="4000" b="1" dirty="0"/>
              <a:t>What Was the Average Length of Time with AgrAbility?</a:t>
            </a:r>
          </a:p>
        </p:txBody>
      </p:sp>
      <p:sp>
        <p:nvSpPr>
          <p:cNvPr id="69635" name="Rectangle 1027"/>
          <p:cNvSpPr>
            <a:spLocks noGrp="1" noChangeArrowheads="1"/>
          </p:cNvSpPr>
          <p:nvPr>
            <p:ph type="body" idx="4294967295"/>
          </p:nvPr>
        </p:nvSpPr>
        <p:spPr>
          <a:xfrm>
            <a:off x="533400" y="2667000"/>
            <a:ext cx="7772400" cy="4038599"/>
          </a:xfrm>
        </p:spPr>
        <p:txBody>
          <a:bodyPr/>
          <a:lstStyle/>
          <a:p>
            <a:pPr eaLnBrk="1" hangingPunct="1">
              <a:lnSpc>
                <a:spcPct val="90000"/>
              </a:lnSpc>
            </a:pPr>
            <a:r>
              <a:rPr lang="en-US" altLang="en-US" dirty="0"/>
              <a:t>The amount of time spent by </a:t>
            </a:r>
            <a:r>
              <a:rPr lang="en-US" altLang="en-US" i="1" dirty="0"/>
              <a:t>AgrAbility treatment group</a:t>
            </a:r>
            <a:r>
              <a:rPr lang="en-US" altLang="en-US" dirty="0"/>
              <a:t> participants with AgrAbility ranged from 1 month to 106 months or 8.83 years (</a:t>
            </a:r>
            <a:r>
              <a:rPr lang="en-US" altLang="en-US" b="1" i="1" dirty="0"/>
              <a:t>M</a:t>
            </a:r>
            <a:r>
              <a:rPr lang="en-US" altLang="en-US" b="1" dirty="0"/>
              <a:t> = 15.74</a:t>
            </a:r>
            <a:r>
              <a:rPr lang="en-US" altLang="en-US" dirty="0"/>
              <a:t>; </a:t>
            </a:r>
            <a:r>
              <a:rPr lang="en-US" altLang="en-US" i="1" dirty="0"/>
              <a:t>SD</a:t>
            </a:r>
            <a:r>
              <a:rPr lang="en-US" altLang="en-US" dirty="0"/>
              <a:t> = 12.96; </a:t>
            </a:r>
            <a:r>
              <a:rPr lang="en-US" altLang="en-US" i="1" dirty="0"/>
              <a:t>N</a:t>
            </a:r>
            <a:r>
              <a:rPr lang="en-US" altLang="en-US" dirty="0"/>
              <a:t> = 273).</a:t>
            </a:r>
          </a:p>
          <a:p>
            <a:pPr eaLnBrk="1" hangingPunct="1">
              <a:lnSpc>
                <a:spcPct val="90000"/>
              </a:lnSpc>
            </a:pPr>
            <a:r>
              <a:rPr lang="en-US" altLang="en-US" dirty="0"/>
              <a:t>The amount of time spent by </a:t>
            </a:r>
            <a:r>
              <a:rPr lang="en-US" altLang="en-US" i="1" dirty="0"/>
              <a:t>non-AgrAbility group </a:t>
            </a:r>
            <a:r>
              <a:rPr lang="en-US" altLang="en-US" dirty="0"/>
              <a:t>participants ranged from 12 to 19 months (</a:t>
            </a:r>
            <a:r>
              <a:rPr lang="en-US" altLang="en-US" b="1" i="1" dirty="0"/>
              <a:t>M</a:t>
            </a:r>
            <a:r>
              <a:rPr lang="en-US" altLang="en-US" b="1" dirty="0"/>
              <a:t> = 13.76</a:t>
            </a:r>
            <a:r>
              <a:rPr lang="en-US" altLang="en-US" dirty="0"/>
              <a:t>; </a:t>
            </a:r>
            <a:r>
              <a:rPr lang="en-US" altLang="en-US" i="1" dirty="0"/>
              <a:t>SD</a:t>
            </a:r>
            <a:r>
              <a:rPr lang="en-US" altLang="en-US" dirty="0"/>
              <a:t> = 0.98; </a:t>
            </a:r>
            <a:r>
              <a:rPr lang="en-US" altLang="en-US" i="1" dirty="0"/>
              <a:t>N</a:t>
            </a:r>
            <a:r>
              <a:rPr lang="en-US" altLang="en-US" dirty="0"/>
              <a:t> = 100).</a:t>
            </a:r>
          </a:p>
          <a:p>
            <a:pPr eaLnBrk="1" hangingPunct="1">
              <a:lnSpc>
                <a:spcPct val="90000"/>
              </a:lnSpc>
            </a:pPr>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ChangeArrowheads="1"/>
          </p:cNvSpPr>
          <p:nvPr>
            <p:ph type="title" idx="4294967295"/>
          </p:nvPr>
        </p:nvSpPr>
        <p:spPr bwMode="auto">
          <a:xfrm>
            <a:off x="457200" y="1600200"/>
            <a:ext cx="7772400" cy="990600"/>
          </a:xfrm>
          <a:prstGeom prst="rect">
            <a:avLst/>
          </a:prstGeom>
          <a:noFill/>
          <a:ln>
            <a:miter lim="800000"/>
            <a:headEnd/>
            <a:tailEnd/>
          </a:ln>
        </p:spPr>
        <p:txBody>
          <a:bodyPr/>
          <a:lstStyle/>
          <a:p>
            <a:pPr eaLnBrk="1" hangingPunct="1"/>
            <a:r>
              <a:rPr lang="en-US" altLang="en-US" sz="3200" b="1" dirty="0"/>
              <a:t>How Do We Measure </a:t>
            </a:r>
            <a:br>
              <a:rPr lang="en-US" altLang="en-US" sz="3200" b="1" dirty="0"/>
            </a:br>
            <a:r>
              <a:rPr lang="en-US" altLang="en-US" sz="3200" b="1" dirty="0"/>
              <a:t>Quality of Life (QOL) Levels?</a:t>
            </a:r>
          </a:p>
        </p:txBody>
      </p:sp>
      <p:sp>
        <p:nvSpPr>
          <p:cNvPr id="72707" name="Rectangle 1027"/>
          <p:cNvSpPr>
            <a:spLocks noGrp="1" noChangeArrowheads="1"/>
          </p:cNvSpPr>
          <p:nvPr>
            <p:ph type="body" idx="4294967295"/>
          </p:nvPr>
        </p:nvSpPr>
        <p:spPr>
          <a:xfrm>
            <a:off x="381000" y="2667000"/>
            <a:ext cx="7772400" cy="2438400"/>
          </a:xfrm>
        </p:spPr>
        <p:txBody>
          <a:bodyPr/>
          <a:lstStyle/>
          <a:p>
            <a:pPr eaLnBrk="1" hangingPunct="1"/>
            <a:r>
              <a:rPr lang="en-US" altLang="en-US" dirty="0"/>
              <a:t>The McGill QOL scale is a 17-item scale (0-10) with five subscales…</a:t>
            </a:r>
          </a:p>
          <a:p>
            <a:pPr lvl="1" eaLnBrk="1" hangingPunct="1"/>
            <a:r>
              <a:rPr lang="en-US" altLang="en-US" dirty="0"/>
              <a:t>Physical well-being.</a:t>
            </a:r>
          </a:p>
          <a:p>
            <a:pPr lvl="1" eaLnBrk="1" hangingPunct="1"/>
            <a:r>
              <a:rPr lang="en-US" altLang="en-US" dirty="0"/>
              <a:t>Physical symptoms.</a:t>
            </a:r>
          </a:p>
          <a:p>
            <a:pPr lvl="1" eaLnBrk="1" hangingPunct="1"/>
            <a:r>
              <a:rPr lang="en-US" altLang="en-US" dirty="0"/>
              <a:t>Psychological well-being.</a:t>
            </a:r>
          </a:p>
          <a:p>
            <a:pPr lvl="1" eaLnBrk="1" hangingPunct="1"/>
            <a:r>
              <a:rPr lang="en-US" altLang="en-US" dirty="0"/>
              <a:t>Existential well-being.</a:t>
            </a:r>
          </a:p>
          <a:p>
            <a:pPr lvl="1" eaLnBrk="1" hangingPunct="1"/>
            <a:r>
              <a:rPr lang="en-US" altLang="en-US" dirty="0"/>
              <a:t>Support.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Quality of Life</a:t>
            </a:r>
          </a:p>
        </p:txBody>
      </p:sp>
      <p:sp>
        <p:nvSpPr>
          <p:cNvPr id="32771" name="Rectangle 1027"/>
          <p:cNvSpPr>
            <a:spLocks noGrp="1" noChangeArrowheads="1"/>
          </p:cNvSpPr>
          <p:nvPr>
            <p:ph type="body" idx="4294967295"/>
          </p:nvPr>
        </p:nvSpPr>
        <p:spPr>
          <a:xfrm>
            <a:off x="533400" y="2209800"/>
            <a:ext cx="7772400" cy="4038600"/>
          </a:xfrm>
        </p:spPr>
        <p:txBody>
          <a:bodyPr/>
          <a:lstStyle/>
          <a:p>
            <a:pPr eaLnBrk="1" hangingPunct="1">
              <a:defRPr/>
            </a:pPr>
            <a:r>
              <a:rPr lang="en-US" altLang="en-US" sz="2800" dirty="0"/>
              <a:t>The group of AgrAbility participants’ average overall </a:t>
            </a:r>
            <a:r>
              <a:rPr lang="en-US" altLang="en-US" sz="2800" b="1" dirty="0"/>
              <a:t>QOL</a:t>
            </a:r>
            <a:r>
              <a:rPr lang="en-US" altLang="en-US" sz="2800" dirty="0"/>
              <a:t> level </a:t>
            </a:r>
            <a:r>
              <a:rPr lang="en-US" altLang="en-US" sz="2800" u="sng" dirty="0"/>
              <a:t>improved</a:t>
            </a:r>
            <a:r>
              <a:rPr lang="en-US" altLang="en-US" sz="2800" dirty="0"/>
              <a:t> 26%, while the non-AgrAbility group’s average overall QOL level </a:t>
            </a:r>
            <a:r>
              <a:rPr lang="en-US" altLang="en-US" sz="2800" u="sng" dirty="0"/>
              <a:t>fell</a:t>
            </a:r>
            <a:r>
              <a:rPr lang="en-US" altLang="en-US" sz="2800" dirty="0"/>
              <a:t> 4%.</a:t>
            </a:r>
            <a:endParaRPr lang="en-US" altLang="en-US" sz="2400" dirty="0"/>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endParaRPr lang="en-US" altLang="en-US" sz="1200" dirty="0">
              <a:latin typeface="Times New Roman" pitchFamily="18" charset="0"/>
              <a:cs typeface="Times New Roman" pitchFamily="18" charset="0"/>
            </a:endParaRPr>
          </a:p>
          <a:p>
            <a:pPr eaLnBrk="1" hangingPunct="1">
              <a:defRPr/>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0" y="5029200"/>
            <a:ext cx="8612188" cy="457200"/>
          </a:xfrm>
          <a:prstGeom prst="rect">
            <a:avLst/>
          </a:prstGeom>
          <a:noFill/>
          <a:ln w="9525">
            <a:noFill/>
            <a:miter lim="800000"/>
            <a:headEnd/>
            <a:tailEnd/>
          </a:ln>
        </p:spPr>
        <p:txBody>
          <a:bodyPr>
            <a:spAutoFit/>
          </a:bodyPr>
          <a:lstStyle/>
          <a:p>
            <a:pPr eaLnBrk="0" hangingPunct="0">
              <a:spcBef>
                <a:spcPct val="50000"/>
              </a:spcBef>
            </a:pPr>
            <a:endParaRPr lang="en-US" altLang="en-US" b="1" i="0" dirty="0">
              <a:latin typeface="Times New Roman" pitchFamily="18" charset="0"/>
            </a:endParaRPr>
          </a:p>
        </p:txBody>
      </p:sp>
      <p:graphicFrame>
        <p:nvGraphicFramePr>
          <p:cNvPr id="1026" name="Object 3"/>
          <p:cNvGraphicFramePr>
            <a:graphicFrameLocks noChangeAspect="1"/>
          </p:cNvGraphicFramePr>
          <p:nvPr/>
        </p:nvGraphicFramePr>
        <p:xfrm>
          <a:off x="790575" y="1355725"/>
          <a:ext cx="7485063" cy="3376613"/>
        </p:xfrm>
        <a:graphic>
          <a:graphicData uri="http://schemas.openxmlformats.org/presentationml/2006/ole">
            <mc:AlternateContent xmlns:mc="http://schemas.openxmlformats.org/markup-compatibility/2006">
              <mc:Choice xmlns:v="urn:schemas-microsoft-com:vml" Requires="v">
                <p:oleObj spid="_x0000_s160857" name="Worksheet" r:id="rId4" imgW="10763293" imgH="4371975" progId="Excel.Sheet.8">
                  <p:embed/>
                </p:oleObj>
              </mc:Choice>
              <mc:Fallback>
                <p:oleObj name="Worksheet" r:id="rId4" imgW="10763293" imgH="437197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575" y="1355725"/>
                        <a:ext cx="7485063" cy="337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Box 4"/>
          <p:cNvSpPr txBox="1">
            <a:spLocks noChangeArrowheads="1"/>
          </p:cNvSpPr>
          <p:nvPr/>
        </p:nvSpPr>
        <p:spPr bwMode="auto">
          <a:xfrm>
            <a:off x="1219200" y="304800"/>
            <a:ext cx="6096000" cy="1016000"/>
          </a:xfrm>
          <a:prstGeom prst="rect">
            <a:avLst/>
          </a:prstGeom>
          <a:noFill/>
          <a:ln w="9525">
            <a:noFill/>
            <a:miter lim="800000"/>
            <a:headEnd/>
            <a:tailEnd/>
          </a:ln>
        </p:spPr>
        <p:txBody>
          <a:bodyPr>
            <a:spAutoFit/>
          </a:bodyPr>
          <a:lstStyle/>
          <a:p>
            <a:pPr algn="ctr"/>
            <a:r>
              <a:rPr lang="en-US" altLang="en-US" sz="2000" i="0" dirty="0"/>
              <a:t>McGill QOL Pretest-Posttest Total Score Changes for AgrAbility Treatment </a:t>
            </a:r>
          </a:p>
          <a:p>
            <a:pPr algn="ctr"/>
            <a:r>
              <a:rPr lang="en-US" altLang="en-US" sz="2000" i="0" dirty="0"/>
              <a:t>&amp; Non-AgrAbility Comparison Groups</a:t>
            </a:r>
          </a:p>
        </p:txBody>
      </p:sp>
      <p:sp>
        <p:nvSpPr>
          <p:cNvPr id="1029" name="Rectangle 4"/>
          <p:cNvSpPr>
            <a:spLocks noChangeArrowheads="1"/>
          </p:cNvSpPr>
          <p:nvPr/>
        </p:nvSpPr>
        <p:spPr bwMode="auto">
          <a:xfrm>
            <a:off x="838200" y="5029200"/>
            <a:ext cx="5257800" cy="1200150"/>
          </a:xfrm>
          <a:prstGeom prst="rect">
            <a:avLst/>
          </a:prstGeom>
          <a:noFill/>
          <a:ln w="9525">
            <a:noFill/>
            <a:miter lim="800000"/>
            <a:headEnd/>
            <a:tailEnd/>
          </a:ln>
        </p:spPr>
        <p:txBody>
          <a:bodyPr>
            <a:spAutoFit/>
          </a:bodyPr>
          <a:lstStyle/>
          <a:p>
            <a:pPr marL="0" lvl="1"/>
            <a:r>
              <a:rPr lang="en-US" altLang="en-US" sz="1200" i="0" dirty="0">
                <a:latin typeface="Times New Roman" pitchFamily="18" charset="0"/>
                <a:cs typeface="Times New Roman" pitchFamily="18" charset="0"/>
              </a:rPr>
              <a:t>Source: </a:t>
            </a:r>
            <a:r>
              <a:rPr lang="en-US" sz="1200" i="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dirty="0">
                <a:latin typeface="Times New Roman" pitchFamily="18" charset="0"/>
                <a:cs typeface="Times New Roman" pitchFamily="18" charset="0"/>
              </a:rPr>
              <a:t>Medical Research Archives, 6</a:t>
            </a:r>
            <a:r>
              <a:rPr lang="en-US" sz="1200" i="0" dirty="0">
                <a:latin typeface="Times New Roman" pitchFamily="18" charset="0"/>
                <a:cs typeface="Times New Roman" pitchFamily="18" charset="0"/>
              </a:rPr>
              <a:t>(2). </a:t>
            </a:r>
            <a:r>
              <a:rPr lang="en-US" sz="1200" i="0" u="sng" dirty="0">
                <a:latin typeface="Times New Roman" pitchFamily="18" charset="0"/>
                <a:cs typeface="Times New Roman" pitchFamily="18" charset="0"/>
                <a:hlinkClick r:id="rId6"/>
              </a:rPr>
              <a:t>http://www.journals.ke-i.org/index.php/mra/article/view/1691/1762</a:t>
            </a:r>
            <a:r>
              <a:rPr lang="en-US" sz="1200" i="0" dirty="0">
                <a:latin typeface="Times New Roman" pitchFamily="18" charset="0"/>
                <a:cs typeface="Times New Roman" pitchFamily="18" charset="0"/>
              </a:rPr>
              <a:t> </a:t>
            </a:r>
            <a:endParaRPr lang="en-US" altLang="en-US" sz="1200" i="0" dirty="0">
              <a:latin typeface="Times New Roman" pitchFamily="18" charset="0"/>
              <a:cs typeface="Times New Roman" pitchFamily="18" charset="0"/>
            </a:endParaRPr>
          </a:p>
          <a:p>
            <a:pPr marL="0" lvl="1"/>
            <a:endParaRPr lang="en-US" altLang="en-US" sz="1200" i="0" dirty="0">
              <a:latin typeface="Times New Roman" pitchFamily="18" charset="0"/>
              <a:cs typeface="Times New Roman" pitchFamily="18" charset="0"/>
            </a:endParaRPr>
          </a:p>
          <a:p>
            <a:pPr>
              <a:buFont typeface="Arial" charset="0"/>
              <a:buNone/>
            </a:pPr>
            <a:endParaRPr lang="en-US" altLang="en-US" sz="1200" i="0" dirty="0">
              <a:latin typeface="Times New Roman" pitchFamily="18" charset="0"/>
              <a:cs typeface="Times New Roman"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What Has AgrAbility Achieved?</a:t>
            </a:r>
            <a:br>
              <a:rPr lang="en-US" altLang="en-US" sz="3600" b="1" dirty="0"/>
            </a:br>
            <a:r>
              <a:rPr lang="en-US" altLang="en-US" sz="3600" b="1" dirty="0"/>
              <a:t>What Can We Show for It?</a:t>
            </a:r>
          </a:p>
        </p:txBody>
      </p:sp>
      <p:sp>
        <p:nvSpPr>
          <p:cNvPr id="33795" name="Rectangle 1027"/>
          <p:cNvSpPr>
            <a:spLocks noGrp="1" noChangeArrowheads="1"/>
          </p:cNvSpPr>
          <p:nvPr>
            <p:ph type="body" idx="4294967295"/>
          </p:nvPr>
        </p:nvSpPr>
        <p:spPr>
          <a:xfrm>
            <a:off x="533400" y="2590800"/>
            <a:ext cx="7772400" cy="4038600"/>
          </a:xfrm>
        </p:spPr>
        <p:txBody>
          <a:bodyPr/>
          <a:lstStyle/>
          <a:p>
            <a:pPr eaLnBrk="1" hangingPunct="1"/>
            <a:r>
              <a:rPr lang="en-US" altLang="en-US" sz="2800" dirty="0"/>
              <a:t>In an 11-year AgrAbility treatment versus no-treatment comparison group study we found that a group of AgrAbility participants (</a:t>
            </a:r>
            <a:r>
              <a:rPr lang="en-US" altLang="en-US" sz="2800" i="1" dirty="0"/>
              <a:t>N </a:t>
            </a:r>
            <a:r>
              <a:rPr lang="en-US" altLang="en-US" sz="2800" dirty="0"/>
              <a:t>= 240) reported </a:t>
            </a:r>
            <a:r>
              <a:rPr lang="en-US" altLang="en-US" sz="2800" u="sng" dirty="0"/>
              <a:t>statistically significantly pretest-posttest improvements </a:t>
            </a:r>
            <a:r>
              <a:rPr lang="en-US" altLang="en-US" sz="2800" dirty="0"/>
              <a:t>in QOL levels (</a:t>
            </a:r>
            <a:r>
              <a:rPr lang="en-US" altLang="en-US" sz="2800" i="1" dirty="0"/>
              <a:t>p</a:t>
            </a:r>
            <a:r>
              <a:rPr lang="en-US" altLang="en-US" sz="2800" dirty="0"/>
              <a:t> &lt; .001), while a group of non-AgrAbility participants (</a:t>
            </a:r>
            <a:r>
              <a:rPr lang="en-US" altLang="en-US" sz="2800" i="1" dirty="0"/>
              <a:t>N </a:t>
            </a:r>
            <a:r>
              <a:rPr lang="en-US" altLang="en-US" sz="2800" dirty="0"/>
              <a:t>= 99) reported </a:t>
            </a:r>
            <a:r>
              <a:rPr lang="en-US" altLang="en-US" sz="2800" u="sng" dirty="0"/>
              <a:t>no change </a:t>
            </a:r>
            <a:r>
              <a:rPr lang="en-US" altLang="en-US" sz="2800" dirty="0"/>
              <a:t>in QOL levels.</a:t>
            </a:r>
          </a:p>
          <a:p>
            <a:pPr marL="342900" lvl="1" indent="-342900" eaLnBrk="1" hangingPunct="1">
              <a:buFont typeface="Arial" charset="0"/>
              <a:buChar cha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p>
          <a:p>
            <a:pPr marL="342900" lvl="1" indent="-342900" eaLnBrk="1" hangingPunct="1">
              <a:buFont typeface="Arial" charset="0"/>
              <a:buChar char="•"/>
            </a:pPr>
            <a:endParaRPr lang="en-US" altLang="en-US" sz="1200" dirty="0">
              <a:latin typeface="Times New Roman" pitchFamily="18" charset="0"/>
              <a:cs typeface="Times New Roman" pitchFamily="18" charset="0"/>
            </a:endParaRPr>
          </a:p>
          <a:p>
            <a:pPr eaLnBrk="1" hangingPunct="1"/>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bwMode="auto">
          <a:xfrm>
            <a:off x="609600" y="1447800"/>
            <a:ext cx="7772400" cy="990600"/>
          </a:xfrm>
          <a:prstGeom prst="rect">
            <a:avLst/>
          </a:prstGeom>
          <a:noFill/>
          <a:ln>
            <a:miter lim="800000"/>
            <a:headEnd/>
            <a:tailEnd/>
          </a:ln>
        </p:spPr>
        <p:txBody>
          <a:bodyPr/>
          <a:lstStyle/>
          <a:p>
            <a:pPr eaLnBrk="1" hangingPunct="1"/>
            <a:r>
              <a:rPr lang="en-US" altLang="en-US" sz="3200" b="1" dirty="0"/>
              <a:t>How Do We Measure</a:t>
            </a:r>
            <a:br>
              <a:rPr lang="en-US" altLang="en-US" sz="3200" b="1" dirty="0"/>
            </a:br>
            <a:r>
              <a:rPr lang="en-US" altLang="en-US" sz="3200" b="1" dirty="0"/>
              <a:t>Independent Living &amp; Working (ILW) Levels?</a:t>
            </a:r>
            <a:r>
              <a:rPr lang="en-US" altLang="en-US" dirty="0"/>
              <a:t/>
            </a:r>
            <a:br>
              <a:rPr lang="en-US" altLang="en-US" dirty="0"/>
            </a:br>
            <a:endParaRPr lang="en-US" altLang="en-US" dirty="0"/>
          </a:p>
        </p:txBody>
      </p:sp>
      <p:sp>
        <p:nvSpPr>
          <p:cNvPr id="35843" name="Rectangle 1027"/>
          <p:cNvSpPr>
            <a:spLocks noGrp="1" noChangeArrowheads="1"/>
          </p:cNvSpPr>
          <p:nvPr>
            <p:ph type="body" idx="4294967295"/>
          </p:nvPr>
        </p:nvSpPr>
        <p:spPr>
          <a:xfrm>
            <a:off x="381000" y="2514600"/>
            <a:ext cx="7772400" cy="2438400"/>
          </a:xfrm>
        </p:spPr>
        <p:txBody>
          <a:bodyPr/>
          <a:lstStyle/>
          <a:p>
            <a:pPr eaLnBrk="1" hangingPunct="1"/>
            <a:r>
              <a:rPr lang="en-US" altLang="en-US" dirty="0"/>
              <a:t>I am able to…</a:t>
            </a:r>
          </a:p>
          <a:p>
            <a:pPr lvl="1" eaLnBrk="1" hangingPunct="1"/>
            <a:r>
              <a:rPr lang="en-US" altLang="en-US" dirty="0"/>
              <a:t>Complete chores on my farm/ranch.</a:t>
            </a:r>
          </a:p>
          <a:p>
            <a:pPr lvl="1" eaLnBrk="1" hangingPunct="1"/>
            <a:r>
              <a:rPr lang="en-US" altLang="en-US" dirty="0"/>
              <a:t>Operate machinery.</a:t>
            </a:r>
          </a:p>
          <a:p>
            <a:pPr lvl="1" eaLnBrk="1" hangingPunct="1"/>
            <a:r>
              <a:rPr lang="en-US" altLang="en-US" dirty="0"/>
              <a:t>Manage my farm/ranch.</a:t>
            </a:r>
          </a:p>
          <a:p>
            <a:pPr lvl="1" eaLnBrk="1" hangingPunct="1"/>
            <a:r>
              <a:rPr lang="en-US" altLang="en-US" dirty="0"/>
              <a:t>Access workspaces on my farm/ranch.</a:t>
            </a:r>
          </a:p>
          <a:p>
            <a:pPr lvl="1" eaLnBrk="1" hangingPunct="1"/>
            <a:r>
              <a:rPr lang="en-US" altLang="en-US" dirty="0"/>
              <a:t>Live in my home on the farm/ranch</a:t>
            </a:r>
          </a:p>
          <a:p>
            <a:pPr lvl="1" eaLnBrk="1" hangingPunct="1"/>
            <a:r>
              <a:rPr lang="en-US" altLang="en-US" dirty="0"/>
              <a:t>Change or modify my machinery in order to accommodate my needs.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533400" y="4114800"/>
            <a:ext cx="8001000" cy="2133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en-US" sz="4000" dirty="0"/>
              <a:t>To </a:t>
            </a:r>
            <a:r>
              <a:rPr lang="en-US" altLang="en-US" sz="4000" b="1" dirty="0"/>
              <a:t>“AgrAbility Quality of Life</a:t>
            </a:r>
            <a:br>
              <a:rPr lang="en-US" altLang="en-US" sz="4000" b="1" dirty="0"/>
            </a:br>
            <a:r>
              <a:rPr lang="en-US" altLang="en-US" sz="4000" b="1" dirty="0"/>
              <a:t>Psychological Well-Being Improved” +28% vs. -4%</a:t>
            </a:r>
            <a:r>
              <a:rPr lang="en-US" altLang="en-US" sz="4000" dirty="0"/>
              <a:t>”</a:t>
            </a:r>
          </a:p>
        </p:txBody>
      </p:sp>
      <p:pic>
        <p:nvPicPr>
          <p:cNvPr id="16387" name="Picture 3" descr="h2tsz_mw[1]"/>
          <p:cNvPicPr>
            <a:picLocks noChangeAspect="1" noChangeArrowheads="1"/>
          </p:cNvPicPr>
          <p:nvPr/>
        </p:nvPicPr>
        <p:blipFill>
          <a:blip r:embed="rId3" cstate="print"/>
          <a:srcRect/>
          <a:stretch>
            <a:fillRect/>
          </a:stretch>
        </p:blipFill>
        <p:spPr bwMode="auto">
          <a:xfrm>
            <a:off x="2819400" y="1524000"/>
            <a:ext cx="3276600" cy="24336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200" b="1" dirty="0"/>
              <a:t>Independent Living and Working</a:t>
            </a:r>
          </a:p>
        </p:txBody>
      </p:sp>
      <p:sp>
        <p:nvSpPr>
          <p:cNvPr id="32771" name="Rectangle 1027"/>
          <p:cNvSpPr>
            <a:spLocks noGrp="1" noChangeArrowheads="1"/>
          </p:cNvSpPr>
          <p:nvPr>
            <p:ph type="body" idx="4294967295"/>
          </p:nvPr>
        </p:nvSpPr>
        <p:spPr>
          <a:xfrm>
            <a:off x="762000" y="2133600"/>
            <a:ext cx="7772400" cy="4038600"/>
          </a:xfrm>
        </p:spPr>
        <p:txBody>
          <a:bodyPr/>
          <a:lstStyle/>
          <a:p>
            <a:pPr eaLnBrk="1" hangingPunct="1">
              <a:defRPr/>
            </a:pPr>
            <a:r>
              <a:rPr lang="en-US" altLang="en-US" sz="2800" dirty="0"/>
              <a:t>The group of AgrAbility participants’ average </a:t>
            </a:r>
            <a:r>
              <a:rPr lang="en-US" altLang="en-US" sz="2800" b="1" dirty="0"/>
              <a:t>ILW</a:t>
            </a:r>
            <a:r>
              <a:rPr lang="en-US" altLang="en-US" sz="2800" dirty="0"/>
              <a:t> level </a:t>
            </a:r>
            <a:r>
              <a:rPr lang="en-US" altLang="en-US" sz="2800" u="sng" dirty="0"/>
              <a:t>improved</a:t>
            </a:r>
            <a:r>
              <a:rPr lang="en-US" altLang="en-US" sz="2800" dirty="0"/>
              <a:t> 28%, while the non-AgrAbility group’s ILW level </a:t>
            </a:r>
            <a:r>
              <a:rPr lang="en-US" altLang="en-US" sz="2800" u="sng" dirty="0"/>
              <a:t>improved</a:t>
            </a:r>
            <a:r>
              <a:rPr lang="en-US" altLang="en-US" sz="2800" dirty="0"/>
              <a:t> 8%.</a:t>
            </a:r>
            <a:endParaRPr lang="en-US" altLang="en-US" sz="2400" dirty="0"/>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endParaRPr lang="en-US" altLang="en-US" sz="1200" dirty="0">
              <a:latin typeface="Times New Roman" pitchFamily="18" charset="0"/>
              <a:cs typeface="Times New Roman" pitchFamily="18" charset="0"/>
            </a:endParaRPr>
          </a:p>
          <a:p>
            <a:pPr marL="342900" lvl="1" indent="-342900" eaLnBrk="1" hangingPunct="1">
              <a:buFont typeface="Arial" charset="0"/>
              <a:buChar char="•"/>
              <a:defRPr/>
            </a:pPr>
            <a:endParaRPr lang="en-US" altLang="en-US" sz="1200" dirty="0">
              <a:latin typeface="Times New Roman" pitchFamily="18" charset="0"/>
              <a:cs typeface="Times New Roman" pitchFamily="18" charset="0"/>
            </a:endParaRPr>
          </a:p>
          <a:p>
            <a:pPr eaLnBrk="1" hangingPunct="1">
              <a:defRPr/>
            </a:pP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52400" y="5105400"/>
            <a:ext cx="8612188" cy="457200"/>
          </a:xfrm>
          <a:prstGeom prst="rect">
            <a:avLst/>
          </a:prstGeom>
          <a:noFill/>
          <a:ln w="9525">
            <a:noFill/>
            <a:miter lim="800000"/>
            <a:headEnd/>
            <a:tailEnd/>
          </a:ln>
        </p:spPr>
        <p:txBody>
          <a:bodyPr>
            <a:spAutoFit/>
          </a:bodyPr>
          <a:lstStyle/>
          <a:p>
            <a:pPr eaLnBrk="0" hangingPunct="0">
              <a:spcBef>
                <a:spcPct val="50000"/>
              </a:spcBef>
            </a:pPr>
            <a:endParaRPr lang="en-US" altLang="en-US" b="1" i="0" dirty="0">
              <a:latin typeface="Times New Roman" pitchFamily="18" charset="0"/>
            </a:endParaRPr>
          </a:p>
        </p:txBody>
      </p:sp>
      <p:graphicFrame>
        <p:nvGraphicFramePr>
          <p:cNvPr id="2050" name="Object 3"/>
          <p:cNvGraphicFramePr>
            <a:graphicFrameLocks noChangeAspect="1"/>
          </p:cNvGraphicFramePr>
          <p:nvPr/>
        </p:nvGraphicFramePr>
        <p:xfrm>
          <a:off x="1143000" y="787400"/>
          <a:ext cx="6459538" cy="4827588"/>
        </p:xfrm>
        <a:graphic>
          <a:graphicData uri="http://schemas.openxmlformats.org/presentationml/2006/ole">
            <mc:AlternateContent xmlns:mc="http://schemas.openxmlformats.org/markup-compatibility/2006">
              <mc:Choice xmlns:v="urn:schemas-microsoft-com:vml" Requires="v">
                <p:oleObj spid="_x0000_s2137" name="Worksheet" r:id="rId4" imgW="11601321" imgH="4838815" progId="Excel.Sheet.8">
                  <p:embed/>
                </p:oleObj>
              </mc:Choice>
              <mc:Fallback>
                <p:oleObj name="Worksheet" r:id="rId4" imgW="11601321" imgH="483881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787400"/>
                        <a:ext cx="6459538" cy="482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TextBox 4"/>
          <p:cNvSpPr txBox="1">
            <a:spLocks noChangeArrowheads="1"/>
          </p:cNvSpPr>
          <p:nvPr/>
        </p:nvSpPr>
        <p:spPr bwMode="auto">
          <a:xfrm>
            <a:off x="1981200" y="228600"/>
            <a:ext cx="5181600" cy="1015663"/>
          </a:xfrm>
          <a:prstGeom prst="rect">
            <a:avLst/>
          </a:prstGeom>
          <a:noFill/>
          <a:ln w="9525">
            <a:noFill/>
            <a:miter lim="800000"/>
            <a:headEnd/>
            <a:tailEnd/>
          </a:ln>
        </p:spPr>
        <p:txBody>
          <a:bodyPr>
            <a:spAutoFit/>
          </a:bodyPr>
          <a:lstStyle/>
          <a:p>
            <a:pPr algn="ctr"/>
            <a:r>
              <a:rPr lang="en-US" altLang="en-US" sz="2000" i="0" dirty="0"/>
              <a:t>ILW Pretest-Posttest Total Score Changes for AgrAbility Treatment </a:t>
            </a:r>
          </a:p>
          <a:p>
            <a:pPr algn="ctr"/>
            <a:r>
              <a:rPr lang="en-US" altLang="en-US" sz="2000" i="0" dirty="0"/>
              <a:t>and Non-AgrAbility Comparison Groups</a:t>
            </a:r>
          </a:p>
        </p:txBody>
      </p:sp>
      <p:sp>
        <p:nvSpPr>
          <p:cNvPr id="2053" name="TextBox 5"/>
          <p:cNvSpPr txBox="1">
            <a:spLocks noChangeArrowheads="1"/>
          </p:cNvSpPr>
          <p:nvPr/>
        </p:nvSpPr>
        <p:spPr bwMode="auto">
          <a:xfrm>
            <a:off x="1676400" y="5562600"/>
            <a:ext cx="5257800" cy="830263"/>
          </a:xfrm>
          <a:prstGeom prst="rect">
            <a:avLst/>
          </a:prstGeom>
          <a:noFill/>
          <a:ln w="9525">
            <a:noFill/>
            <a:miter lim="800000"/>
            <a:headEnd/>
            <a:tailEnd/>
          </a:ln>
        </p:spPr>
        <p:txBody>
          <a:bodyPr>
            <a:spAutoFit/>
          </a:bodyPr>
          <a:lstStyle/>
          <a:p>
            <a:pPr marL="0" lvl="1"/>
            <a:r>
              <a:rPr lang="en-US" altLang="en-US" sz="1200" i="0" dirty="0">
                <a:latin typeface="Times New Roman" pitchFamily="18" charset="0"/>
                <a:cs typeface="Times New Roman" pitchFamily="18" charset="0"/>
              </a:rPr>
              <a:t>Source: </a:t>
            </a:r>
            <a:r>
              <a:rPr lang="en-US" sz="1200" i="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dirty="0">
                <a:latin typeface="Times New Roman" pitchFamily="18" charset="0"/>
                <a:cs typeface="Times New Roman" pitchFamily="18" charset="0"/>
              </a:rPr>
              <a:t>Medical Research Archives, 6</a:t>
            </a:r>
            <a:r>
              <a:rPr lang="en-US" sz="1200" i="0" dirty="0">
                <a:latin typeface="Times New Roman" pitchFamily="18" charset="0"/>
                <a:cs typeface="Times New Roman" pitchFamily="18" charset="0"/>
              </a:rPr>
              <a:t>(2). </a:t>
            </a:r>
            <a:r>
              <a:rPr lang="en-US" sz="1200" i="0" u="sng" dirty="0">
                <a:latin typeface="Times New Roman" pitchFamily="18" charset="0"/>
                <a:cs typeface="Times New Roman" pitchFamily="18" charset="0"/>
                <a:hlinkClick r:id="rId6"/>
              </a:rPr>
              <a:t>http://www.journals.ke-i.org/index.php/mra/article/view/1691/1762</a:t>
            </a:r>
            <a:r>
              <a:rPr lang="en-US" sz="1200" i="0" dirty="0">
                <a:latin typeface="Times New Roman" pitchFamily="18" charset="0"/>
                <a:cs typeface="Times New Roman" pitchFamily="18" charset="0"/>
              </a:rPr>
              <a:t> </a:t>
            </a:r>
            <a:endParaRPr lang="en-US" i="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Mental/Behavioral Health</a:t>
            </a:r>
          </a:p>
        </p:txBody>
      </p:sp>
      <p:sp>
        <p:nvSpPr>
          <p:cNvPr id="32771" name="Rectangle 1027"/>
          <p:cNvSpPr>
            <a:spLocks noGrp="1" noChangeArrowheads="1"/>
          </p:cNvSpPr>
          <p:nvPr>
            <p:ph type="body" idx="4294967295"/>
          </p:nvPr>
        </p:nvSpPr>
        <p:spPr>
          <a:xfrm>
            <a:off x="533400" y="2209800"/>
            <a:ext cx="7772400" cy="4038600"/>
          </a:xfrm>
        </p:spPr>
        <p:txBody>
          <a:bodyPr/>
          <a:lstStyle/>
          <a:p>
            <a:pPr eaLnBrk="1" hangingPunct="1">
              <a:defRPr/>
            </a:pPr>
            <a:r>
              <a:rPr lang="en-US" altLang="en-US" sz="2800" dirty="0"/>
              <a:t>The McGill Quality of Life Survey is a 17-item scale (0-10) with five subscales:</a:t>
            </a:r>
          </a:p>
          <a:p>
            <a:pPr lvl="1" eaLnBrk="1" hangingPunct="1">
              <a:defRPr/>
            </a:pPr>
            <a:r>
              <a:rPr lang="en-US" altLang="en-US" sz="2400" dirty="0"/>
              <a:t>Physical Well Being</a:t>
            </a:r>
          </a:p>
          <a:p>
            <a:pPr lvl="1" eaLnBrk="1" hangingPunct="1">
              <a:defRPr/>
            </a:pPr>
            <a:r>
              <a:rPr lang="en-US" altLang="en-US" sz="2400" dirty="0"/>
              <a:t>Physical Symptoms</a:t>
            </a:r>
          </a:p>
          <a:p>
            <a:pPr lvl="1" eaLnBrk="1" hangingPunct="1">
              <a:defRPr/>
            </a:pPr>
            <a:r>
              <a:rPr lang="en-US" altLang="en-US" sz="2400" dirty="0"/>
              <a:t>Psychological Well Being</a:t>
            </a:r>
          </a:p>
          <a:p>
            <a:pPr lvl="1" eaLnBrk="1" hangingPunct="1">
              <a:defRPr/>
            </a:pPr>
            <a:r>
              <a:rPr lang="en-US" altLang="en-US" sz="2400" dirty="0"/>
              <a:t>Existential/Experiential Well Being</a:t>
            </a:r>
          </a:p>
          <a:p>
            <a:pPr lvl="1" eaLnBrk="1" hangingPunct="1">
              <a:defRPr/>
            </a:pPr>
            <a:r>
              <a:rPr lang="en-US" altLang="en-US" sz="2400" dirty="0"/>
              <a:t>Support</a:t>
            </a:r>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Cohen, S. R., Mount, B. M., Bruera, E., Provost, M., Rowe, J., &amp; Tong, K. (1997). Validity of the McGill Quality of Life questionnaire in the palliative care setting: A multi-centre Canadian study demonstrating the importance of the existential domain. </a:t>
            </a:r>
            <a:r>
              <a:rPr lang="en-US" altLang="en-US" sz="1200" i="1" dirty="0">
                <a:latin typeface="Times New Roman" pitchFamily="18" charset="0"/>
                <a:cs typeface="Times New Roman" pitchFamily="18" charset="0"/>
              </a:rPr>
              <a:t>Palliative Medicine, 11</a:t>
            </a:r>
            <a:r>
              <a:rPr lang="en-US" altLang="en-US" sz="1200" dirty="0">
                <a:latin typeface="Times New Roman" pitchFamily="18" charset="0"/>
                <a:cs typeface="Times New Roman" pitchFamily="18" charset="0"/>
              </a:rPr>
              <a:t>, 3-20.</a:t>
            </a:r>
          </a:p>
          <a:p>
            <a:pPr eaLnBrk="1" hangingPunct="1">
              <a:defRPr/>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Mental/Behavioral Health</a:t>
            </a:r>
          </a:p>
        </p:txBody>
      </p:sp>
      <p:sp>
        <p:nvSpPr>
          <p:cNvPr id="32771" name="Rectangle 1027"/>
          <p:cNvSpPr>
            <a:spLocks noGrp="1" noChangeArrowheads="1"/>
          </p:cNvSpPr>
          <p:nvPr>
            <p:ph type="body" idx="4294967295"/>
          </p:nvPr>
        </p:nvSpPr>
        <p:spPr>
          <a:xfrm>
            <a:off x="685800" y="2362200"/>
            <a:ext cx="7772400" cy="4038600"/>
          </a:xfrm>
        </p:spPr>
        <p:txBody>
          <a:bodyPr/>
          <a:lstStyle/>
          <a:p>
            <a:pPr eaLnBrk="1" hangingPunct="1">
              <a:defRPr/>
            </a:pPr>
            <a:r>
              <a:rPr lang="en-US" altLang="en-US" sz="2800" dirty="0"/>
              <a:t>Three of five subscales focus on mental/behavioral health:</a:t>
            </a:r>
          </a:p>
          <a:p>
            <a:pPr lvl="1" eaLnBrk="1" hangingPunct="1">
              <a:defRPr/>
            </a:pPr>
            <a:r>
              <a:rPr lang="en-US" altLang="en-US" sz="2400" dirty="0"/>
              <a:t>Psychological Well Being</a:t>
            </a:r>
          </a:p>
          <a:p>
            <a:pPr lvl="1" eaLnBrk="1" hangingPunct="1">
              <a:defRPr/>
            </a:pPr>
            <a:r>
              <a:rPr lang="en-US" altLang="en-US" sz="2400" dirty="0"/>
              <a:t>Existential/Experiential Well Being</a:t>
            </a:r>
          </a:p>
          <a:p>
            <a:pPr lvl="1" eaLnBrk="1" hangingPunct="1">
              <a:defRPr/>
            </a:pPr>
            <a:r>
              <a:rPr lang="en-US" altLang="en-US" sz="2400" dirty="0"/>
              <a:t>Support</a:t>
            </a:r>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Cohen, S. R., Mount, B. M., Bruera, E., Provost, M., Rowe, J., &amp; Tong, K. (1997). Validity of the McGill Quality of Life questionnaire in the palliative care setting: A multi-centre Canadian study demonstrating the importance of the existential domain. </a:t>
            </a:r>
            <a:r>
              <a:rPr lang="en-US" altLang="en-US" sz="1200" i="1" dirty="0">
                <a:latin typeface="Times New Roman" pitchFamily="18" charset="0"/>
                <a:cs typeface="Times New Roman" pitchFamily="18" charset="0"/>
              </a:rPr>
              <a:t>Palliative Medicine, 11</a:t>
            </a:r>
            <a:r>
              <a:rPr lang="en-US" altLang="en-US" sz="1200" dirty="0">
                <a:latin typeface="Times New Roman" pitchFamily="18" charset="0"/>
                <a:cs typeface="Times New Roman" pitchFamily="18" charset="0"/>
              </a:rPr>
              <a:t>, 3-20.</a:t>
            </a:r>
          </a:p>
          <a:p>
            <a:pPr eaLnBrk="1" hangingPunct="1">
              <a:defRPr/>
            </a:pPr>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Psychological Well-Being</a:t>
            </a:r>
          </a:p>
        </p:txBody>
      </p:sp>
      <p:sp>
        <p:nvSpPr>
          <p:cNvPr id="32771" name="Rectangle 1027"/>
          <p:cNvSpPr>
            <a:spLocks noGrp="1" noChangeArrowheads="1"/>
          </p:cNvSpPr>
          <p:nvPr>
            <p:ph type="body" idx="4294967295"/>
          </p:nvPr>
        </p:nvSpPr>
        <p:spPr>
          <a:xfrm>
            <a:off x="533400" y="2133600"/>
            <a:ext cx="7772400" cy="4038600"/>
          </a:xfrm>
        </p:spPr>
        <p:txBody>
          <a:bodyPr/>
          <a:lstStyle/>
          <a:p>
            <a:pPr eaLnBrk="1" hangingPunct="1">
              <a:defRPr/>
            </a:pPr>
            <a:r>
              <a:rPr lang="en-US" altLang="en-US" sz="2800" dirty="0"/>
              <a:t>The psychological well-being subscale has 4 items—Over the past two (2) days:</a:t>
            </a:r>
          </a:p>
          <a:p>
            <a:pPr lvl="1" eaLnBrk="1" hangingPunct="1">
              <a:defRPr/>
            </a:pPr>
            <a:r>
              <a:rPr lang="en-US" altLang="en-US" sz="2400" dirty="0"/>
              <a:t>I have been depressed (not at all…extremely).</a:t>
            </a:r>
          </a:p>
          <a:p>
            <a:pPr lvl="1" eaLnBrk="1" hangingPunct="1">
              <a:defRPr/>
            </a:pPr>
            <a:r>
              <a:rPr lang="en-US" altLang="en-US" sz="2400" dirty="0"/>
              <a:t>I have been nervous or worried (not at all…extremely).</a:t>
            </a:r>
          </a:p>
          <a:p>
            <a:pPr lvl="1" eaLnBrk="1" hangingPunct="1">
              <a:defRPr/>
            </a:pPr>
            <a:r>
              <a:rPr lang="en-US" altLang="en-US" sz="2400" dirty="0"/>
              <a:t>how much of the time did you feel sad (never…always).</a:t>
            </a:r>
          </a:p>
          <a:p>
            <a:pPr lvl="1" eaLnBrk="1" hangingPunct="1">
              <a:defRPr/>
            </a:pPr>
            <a:r>
              <a:rPr lang="en-US" altLang="en-US" sz="2400" dirty="0"/>
              <a:t>when I thought of the future, I was (not afraid…terrified).</a:t>
            </a:r>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Cohen, S. R., Mount, B. M., Bruera, E., Provost, M., Rowe, J., &amp; Tong, K. (1997). Validity of the McGill Quality of Life questionnaire in the palliative care setting: A multi-centre Canadian study demonstrating the importance of the existential domain. </a:t>
            </a:r>
            <a:r>
              <a:rPr lang="en-US" altLang="en-US" sz="1200" i="1" dirty="0">
                <a:latin typeface="Times New Roman" pitchFamily="18" charset="0"/>
                <a:cs typeface="Times New Roman" pitchFamily="18" charset="0"/>
              </a:rPr>
              <a:t>Palliative Medicine, 11</a:t>
            </a:r>
            <a:r>
              <a:rPr lang="en-US" altLang="en-US" sz="1200" dirty="0">
                <a:latin typeface="Times New Roman" pitchFamily="18" charset="0"/>
                <a:cs typeface="Times New Roman" pitchFamily="18" charset="0"/>
              </a:rPr>
              <a:t>, 3-20.</a:t>
            </a:r>
          </a:p>
          <a:p>
            <a:pPr eaLnBrk="1" hangingPunct="1">
              <a:defRPr/>
            </a:pPr>
            <a:endParaRPr lang="en-US" altLang="en-US" dirty="0"/>
          </a:p>
        </p:txBody>
      </p:sp>
    </p:spTree>
    <p:extLst>
      <p:ext uri="{BB962C8B-B14F-4D97-AF65-F5344CB8AC3E}">
        <p14:creationId xmlns:p14="http://schemas.microsoft.com/office/powerpoint/2010/main" val="295062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200" b="1" dirty="0"/>
              <a:t>Psychological Well Being</a:t>
            </a:r>
          </a:p>
        </p:txBody>
      </p:sp>
      <p:sp>
        <p:nvSpPr>
          <p:cNvPr id="32771" name="Rectangle 1027"/>
          <p:cNvSpPr>
            <a:spLocks noGrp="1" noChangeArrowheads="1"/>
          </p:cNvSpPr>
          <p:nvPr>
            <p:ph type="body" idx="4294967295"/>
          </p:nvPr>
        </p:nvSpPr>
        <p:spPr>
          <a:xfrm>
            <a:off x="609600" y="2209800"/>
            <a:ext cx="7772400" cy="4038600"/>
          </a:xfrm>
        </p:spPr>
        <p:txBody>
          <a:bodyPr/>
          <a:lstStyle/>
          <a:p>
            <a:pPr eaLnBrk="1" hangingPunct="1">
              <a:defRPr/>
            </a:pPr>
            <a:r>
              <a:rPr lang="en-US" altLang="en-US" sz="2800" dirty="0"/>
              <a:t>The group of AgrAbility participants’ </a:t>
            </a:r>
            <a:r>
              <a:rPr lang="en-US" altLang="en-US" sz="2800" b="1" dirty="0"/>
              <a:t>psychological well being</a:t>
            </a:r>
            <a:r>
              <a:rPr lang="en-US" altLang="en-US" sz="2800" dirty="0"/>
              <a:t> levels </a:t>
            </a:r>
            <a:r>
              <a:rPr lang="en-US" altLang="en-US" sz="2800" u="sng" dirty="0"/>
              <a:t>improved</a:t>
            </a:r>
            <a:r>
              <a:rPr lang="en-US" altLang="en-US" sz="2800" dirty="0"/>
              <a:t> 28%, while the non-AgrAbility group’s psychological well being </a:t>
            </a:r>
            <a:r>
              <a:rPr lang="en-US" altLang="en-US" sz="2800" u="sng" dirty="0"/>
              <a:t>fell</a:t>
            </a:r>
            <a:r>
              <a:rPr lang="en-US" altLang="en-US" sz="2800" dirty="0"/>
              <a:t> 4%.</a:t>
            </a:r>
            <a:endParaRPr lang="en-US" altLang="en-US" sz="2400" dirty="0"/>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endParaRPr lang="en-US" altLang="en-US" sz="1200" dirty="0">
              <a:latin typeface="Times New Roman" pitchFamily="18" charset="0"/>
              <a:cs typeface="Times New Roman" pitchFamily="18" charset="0"/>
            </a:endParaRPr>
          </a:p>
          <a:p>
            <a:pPr marL="342900" lvl="1" indent="-342900" eaLnBrk="1" hangingPunct="1">
              <a:buFont typeface="Arial" charset="0"/>
              <a:buChar char="•"/>
              <a:defRPr/>
            </a:pPr>
            <a:endParaRPr lang="en-US" altLang="en-US" sz="1200" dirty="0">
              <a:latin typeface="Times New Roman" pitchFamily="18" charset="0"/>
              <a:cs typeface="Times New Roman" pitchFamily="18" charset="0"/>
            </a:endParaRPr>
          </a:p>
          <a:p>
            <a:pPr eaLnBrk="1" hangingPunct="1">
              <a:defRPr/>
            </a:pPr>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0" y="5029200"/>
            <a:ext cx="8612188" cy="457200"/>
          </a:xfrm>
          <a:prstGeom prst="rect">
            <a:avLst/>
          </a:prstGeom>
          <a:noFill/>
          <a:ln w="9525">
            <a:noFill/>
            <a:miter lim="800000"/>
            <a:headEnd/>
            <a:tailEnd/>
          </a:ln>
        </p:spPr>
        <p:txBody>
          <a:bodyPr>
            <a:spAutoFit/>
          </a:bodyPr>
          <a:lstStyle/>
          <a:p>
            <a:pPr eaLnBrk="0" hangingPunct="0">
              <a:spcBef>
                <a:spcPct val="50000"/>
              </a:spcBef>
            </a:pPr>
            <a:endParaRPr lang="en-US" altLang="en-US" b="1" i="0" dirty="0">
              <a:latin typeface="Times New Roman" pitchFamily="18" charset="0"/>
            </a:endParaRPr>
          </a:p>
        </p:txBody>
      </p:sp>
      <p:graphicFrame>
        <p:nvGraphicFramePr>
          <p:cNvPr id="3074" name="Object 3"/>
          <p:cNvGraphicFramePr>
            <a:graphicFrameLocks noChangeAspect="1"/>
          </p:cNvGraphicFramePr>
          <p:nvPr/>
        </p:nvGraphicFramePr>
        <p:xfrm>
          <a:off x="790575" y="1355725"/>
          <a:ext cx="8199438" cy="3405188"/>
        </p:xfrm>
        <a:graphic>
          <a:graphicData uri="http://schemas.openxmlformats.org/presentationml/2006/ole">
            <mc:AlternateContent xmlns:mc="http://schemas.openxmlformats.org/markup-compatibility/2006">
              <mc:Choice xmlns:v="urn:schemas-microsoft-com:vml" Requires="v">
                <p:oleObj spid="_x0000_s309337" name="Worksheet" r:id="rId5" imgW="11791907" imgH="4400550" progId="Excel.Sheet.12">
                  <p:embed/>
                </p:oleObj>
              </mc:Choice>
              <mc:Fallback>
                <p:oleObj name="Worksheet" r:id="rId5" imgW="11791907" imgH="4400550" progId="Excel.Shee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575" y="1355725"/>
                        <a:ext cx="8199438" cy="3405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4"/>
          <p:cNvSpPr txBox="1">
            <a:spLocks noChangeArrowheads="1"/>
          </p:cNvSpPr>
          <p:nvPr/>
        </p:nvSpPr>
        <p:spPr bwMode="auto">
          <a:xfrm>
            <a:off x="1219200" y="304800"/>
            <a:ext cx="6096000" cy="1323975"/>
          </a:xfrm>
          <a:prstGeom prst="rect">
            <a:avLst/>
          </a:prstGeom>
          <a:noFill/>
          <a:ln w="9525">
            <a:noFill/>
            <a:miter lim="800000"/>
            <a:headEnd/>
            <a:tailEnd/>
          </a:ln>
        </p:spPr>
        <p:txBody>
          <a:bodyPr>
            <a:spAutoFit/>
          </a:bodyPr>
          <a:lstStyle/>
          <a:p>
            <a:pPr algn="ctr"/>
            <a:r>
              <a:rPr lang="en-US" altLang="en-US" sz="2000" i="0" dirty="0"/>
              <a:t>Psychological WB Pretest-Posttest Changes </a:t>
            </a:r>
          </a:p>
          <a:p>
            <a:pPr algn="ctr"/>
            <a:r>
              <a:rPr lang="en-US" altLang="en-US" sz="2000" i="0" dirty="0"/>
              <a:t>for AgrAbility Treatment </a:t>
            </a:r>
          </a:p>
          <a:p>
            <a:pPr algn="ctr"/>
            <a:r>
              <a:rPr lang="en-US" altLang="en-US" sz="2000" i="0" dirty="0"/>
              <a:t>&amp; Non-AgrAbility Comparison Groups</a:t>
            </a:r>
          </a:p>
          <a:p>
            <a:pPr algn="ctr"/>
            <a:endParaRPr lang="en-US" altLang="en-US" sz="2000" i="0" dirty="0"/>
          </a:p>
        </p:txBody>
      </p:sp>
      <p:sp>
        <p:nvSpPr>
          <p:cNvPr id="3077" name="Rectangle 4"/>
          <p:cNvSpPr>
            <a:spLocks noChangeArrowheads="1"/>
          </p:cNvSpPr>
          <p:nvPr/>
        </p:nvSpPr>
        <p:spPr bwMode="auto">
          <a:xfrm>
            <a:off x="838200" y="5029200"/>
            <a:ext cx="5257800" cy="1016000"/>
          </a:xfrm>
          <a:prstGeom prst="rect">
            <a:avLst/>
          </a:prstGeom>
          <a:noFill/>
          <a:ln w="9525">
            <a:noFill/>
            <a:miter lim="800000"/>
            <a:headEnd/>
            <a:tailEnd/>
          </a:ln>
        </p:spPr>
        <p:txBody>
          <a:bodyPr>
            <a:spAutoFit/>
          </a:bodyPr>
          <a:lstStyle/>
          <a:p>
            <a:pPr marL="0" lvl="1"/>
            <a:r>
              <a:rPr lang="en-US" altLang="en-US" sz="1200" i="0" dirty="0">
                <a:latin typeface="Times New Roman" pitchFamily="18" charset="0"/>
                <a:cs typeface="Times New Roman" pitchFamily="18" charset="0"/>
              </a:rPr>
              <a:t>Source: </a:t>
            </a:r>
            <a:r>
              <a:rPr lang="en-US" sz="1200" i="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dirty="0">
                <a:latin typeface="Times New Roman" pitchFamily="18" charset="0"/>
                <a:cs typeface="Times New Roman" pitchFamily="18" charset="0"/>
              </a:rPr>
              <a:t>Medical Research Archives, 6</a:t>
            </a:r>
            <a:r>
              <a:rPr lang="en-US" sz="1200" i="0" dirty="0">
                <a:latin typeface="Times New Roman" pitchFamily="18" charset="0"/>
                <a:cs typeface="Times New Roman" pitchFamily="18" charset="0"/>
              </a:rPr>
              <a:t>(2). </a:t>
            </a:r>
            <a:r>
              <a:rPr lang="en-US" sz="1200" i="0" u="sng" dirty="0">
                <a:latin typeface="Times New Roman" pitchFamily="18" charset="0"/>
                <a:cs typeface="Times New Roman" pitchFamily="18" charset="0"/>
                <a:hlinkClick r:id="rId7"/>
              </a:rPr>
              <a:t>http://www.journals.ke-i.org/index.php/mra/article/view/1691/1762</a:t>
            </a:r>
            <a:r>
              <a:rPr lang="en-US" sz="1200" i="0" dirty="0">
                <a:latin typeface="Times New Roman" pitchFamily="18" charset="0"/>
                <a:cs typeface="Times New Roman" pitchFamily="18" charset="0"/>
              </a:rPr>
              <a:t> </a:t>
            </a:r>
            <a:endParaRPr lang="en-US" altLang="en-US" sz="1200" i="0" dirty="0">
              <a:latin typeface="Times New Roman" pitchFamily="18" charset="0"/>
              <a:cs typeface="Times New Roman" pitchFamily="18" charset="0"/>
            </a:endParaRPr>
          </a:p>
          <a:p>
            <a:pPr>
              <a:buFont typeface="Arial" charset="0"/>
              <a:buNone/>
            </a:pPr>
            <a:endParaRPr lang="en-US" altLang="en-US" sz="1200" i="0" dirty="0">
              <a:latin typeface="Times New Roman" pitchFamily="18" charset="0"/>
              <a:cs typeface="Times New Roman" pitchFamily="18"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2800" b="1" dirty="0"/>
              <a:t>Existential/Experiential Well Being</a:t>
            </a:r>
          </a:p>
        </p:txBody>
      </p:sp>
      <p:sp>
        <p:nvSpPr>
          <p:cNvPr id="32771" name="Rectangle 1027"/>
          <p:cNvSpPr>
            <a:spLocks noGrp="1" noChangeArrowheads="1"/>
          </p:cNvSpPr>
          <p:nvPr>
            <p:ph type="body" idx="4294967295"/>
          </p:nvPr>
        </p:nvSpPr>
        <p:spPr>
          <a:xfrm>
            <a:off x="457200" y="1905000"/>
            <a:ext cx="7772400" cy="4038600"/>
          </a:xfrm>
        </p:spPr>
        <p:txBody>
          <a:bodyPr/>
          <a:lstStyle/>
          <a:p>
            <a:pPr eaLnBrk="1" hangingPunct="1">
              <a:defRPr/>
            </a:pPr>
            <a:r>
              <a:rPr lang="en-US" altLang="en-US" sz="1800" dirty="0"/>
              <a:t>The Existential/Experiential well-being subscale has 6 items—Over the past two (2) days:</a:t>
            </a:r>
          </a:p>
          <a:p>
            <a:pPr lvl="1" eaLnBrk="1" hangingPunct="1">
              <a:defRPr/>
            </a:pPr>
            <a:r>
              <a:rPr lang="en-US" altLang="en-US" sz="1800" dirty="0"/>
              <a:t>my life has been (utterly meaningless and without purpose…very purposeful and meaningful).</a:t>
            </a:r>
          </a:p>
          <a:p>
            <a:pPr lvl="1" eaLnBrk="1" hangingPunct="1">
              <a:defRPr/>
            </a:pPr>
            <a:r>
              <a:rPr lang="en-US" altLang="en-US" sz="1800" dirty="0"/>
              <a:t>when I thought about my whole life, I felt that in achieving life goals I have (made no progress whatsoever…progressed to complete fulfillment).</a:t>
            </a:r>
          </a:p>
          <a:p>
            <a:pPr lvl="1" eaLnBrk="1" hangingPunct="1">
              <a:defRPr/>
            </a:pPr>
            <a:r>
              <a:rPr lang="en-US" altLang="en-US" sz="1800" dirty="0"/>
              <a:t>when I thought about my life, I felt that my life to this point has been (completely worthless…very worthwhile).</a:t>
            </a:r>
          </a:p>
          <a:p>
            <a:pPr lvl="1" eaLnBrk="1" hangingPunct="1">
              <a:defRPr/>
            </a:pPr>
            <a:r>
              <a:rPr lang="en-US" altLang="en-US" sz="1800" dirty="0"/>
              <a:t>I have felt that I have (no control over my life…complete control over my life).</a:t>
            </a:r>
          </a:p>
          <a:p>
            <a:pPr lvl="1" eaLnBrk="1" hangingPunct="1">
              <a:defRPr/>
            </a:pPr>
            <a:r>
              <a:rPr lang="en-US" altLang="en-US" sz="1800" dirty="0"/>
              <a:t>I felt good about myself as a person (completely disagree…completely agree).</a:t>
            </a:r>
          </a:p>
          <a:p>
            <a:pPr lvl="1" eaLnBrk="1" hangingPunct="1">
              <a:defRPr/>
            </a:pPr>
            <a:r>
              <a:rPr lang="en-US" altLang="en-US" sz="1800" dirty="0"/>
              <a:t>To me, the past two days were (a burden…a gift).</a:t>
            </a: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Cohen, S. R., Mount, B. M., Bruera, E., Provost, M., Rowe, J., &amp; Tong, K. (1997). Validity of the McGill Quality of Life questionnaire in the palliative care setting: A multi-centre Canadian study demonstrating the importance of the existential domain. </a:t>
            </a:r>
            <a:r>
              <a:rPr lang="en-US" altLang="en-US" sz="1200" i="1" dirty="0">
                <a:latin typeface="Times New Roman" pitchFamily="18" charset="0"/>
                <a:cs typeface="Times New Roman" pitchFamily="18" charset="0"/>
              </a:rPr>
              <a:t>Palliative Medicine, 11</a:t>
            </a:r>
            <a:r>
              <a:rPr lang="en-US" altLang="en-US" sz="1200" dirty="0">
                <a:latin typeface="Times New Roman" pitchFamily="18" charset="0"/>
                <a:cs typeface="Times New Roman" pitchFamily="18" charset="0"/>
              </a:rPr>
              <a:t>, 3-20.    </a:t>
            </a:r>
          </a:p>
          <a:p>
            <a:pPr eaLnBrk="1" hangingPunct="1">
              <a:defRPr/>
            </a:pPr>
            <a:endParaRPr lang="en-US" altLang="en-US" dirty="0"/>
          </a:p>
        </p:txBody>
      </p:sp>
    </p:spTree>
    <p:extLst>
      <p:ext uri="{BB962C8B-B14F-4D97-AF65-F5344CB8AC3E}">
        <p14:creationId xmlns:p14="http://schemas.microsoft.com/office/powerpoint/2010/main" val="2359351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200" b="1" dirty="0"/>
              <a:t>Existential Well Being</a:t>
            </a:r>
          </a:p>
        </p:txBody>
      </p:sp>
      <p:sp>
        <p:nvSpPr>
          <p:cNvPr id="32771" name="Rectangle 1027"/>
          <p:cNvSpPr>
            <a:spLocks noGrp="1" noChangeArrowheads="1"/>
          </p:cNvSpPr>
          <p:nvPr>
            <p:ph type="body" idx="4294967295"/>
          </p:nvPr>
        </p:nvSpPr>
        <p:spPr>
          <a:xfrm>
            <a:off x="533400" y="2057400"/>
            <a:ext cx="7772400" cy="4038600"/>
          </a:xfrm>
        </p:spPr>
        <p:txBody>
          <a:bodyPr/>
          <a:lstStyle/>
          <a:p>
            <a:pPr eaLnBrk="1" hangingPunct="1">
              <a:defRPr/>
            </a:pPr>
            <a:r>
              <a:rPr lang="en-US" altLang="en-US" sz="2800" dirty="0"/>
              <a:t>The group of AgrAbility participants’ </a:t>
            </a:r>
            <a:r>
              <a:rPr lang="en-US" altLang="en-US" sz="2800" b="1" dirty="0"/>
              <a:t>existential well being</a:t>
            </a:r>
            <a:r>
              <a:rPr lang="en-US" altLang="en-US" sz="2800" dirty="0"/>
              <a:t> level </a:t>
            </a:r>
            <a:r>
              <a:rPr lang="en-US" altLang="en-US" sz="2800" u="sng" dirty="0"/>
              <a:t>improved</a:t>
            </a:r>
            <a:r>
              <a:rPr lang="en-US" altLang="en-US" sz="2800" dirty="0"/>
              <a:t> 21%, while the non-AgrAbility group’s existential well being level </a:t>
            </a:r>
            <a:r>
              <a:rPr lang="en-US" altLang="en-US" sz="2800" u="sng" dirty="0"/>
              <a:t>fell</a:t>
            </a:r>
            <a:r>
              <a:rPr lang="en-US" altLang="en-US" sz="2800" dirty="0"/>
              <a:t> 2%.</a:t>
            </a:r>
            <a:endParaRPr lang="en-US" altLang="en-US" sz="2400" dirty="0"/>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endParaRPr lang="en-US" altLang="en-US" sz="1200" dirty="0">
              <a:latin typeface="Times New Roman" pitchFamily="18" charset="0"/>
              <a:cs typeface="Times New Roman" pitchFamily="18" charset="0"/>
            </a:endParaRPr>
          </a:p>
          <a:p>
            <a:pPr marL="342900" lvl="1" indent="-342900" eaLnBrk="1" hangingPunct="1">
              <a:buFont typeface="Arial" charset="0"/>
              <a:buChar char="•"/>
              <a:defRPr/>
            </a:pPr>
            <a:endParaRPr lang="en-US" altLang="en-US" sz="1200" dirty="0">
              <a:latin typeface="Times New Roman" pitchFamily="18" charset="0"/>
              <a:cs typeface="Times New Roman" pitchFamily="18" charset="0"/>
            </a:endParaRPr>
          </a:p>
          <a:p>
            <a:pPr eaLnBrk="1" hangingPunct="1">
              <a:defRPr/>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0" y="5029200"/>
            <a:ext cx="8612188" cy="457200"/>
          </a:xfrm>
          <a:prstGeom prst="rect">
            <a:avLst/>
          </a:prstGeom>
          <a:noFill/>
          <a:ln w="9525">
            <a:noFill/>
            <a:miter lim="800000"/>
            <a:headEnd/>
            <a:tailEnd/>
          </a:ln>
        </p:spPr>
        <p:txBody>
          <a:bodyPr>
            <a:spAutoFit/>
          </a:bodyPr>
          <a:lstStyle/>
          <a:p>
            <a:pPr eaLnBrk="0" hangingPunct="0">
              <a:spcBef>
                <a:spcPct val="50000"/>
              </a:spcBef>
            </a:pPr>
            <a:endParaRPr lang="en-US" altLang="en-US" b="1" i="0" dirty="0">
              <a:latin typeface="Times New Roman" pitchFamily="18" charset="0"/>
            </a:endParaRPr>
          </a:p>
        </p:txBody>
      </p:sp>
      <p:graphicFrame>
        <p:nvGraphicFramePr>
          <p:cNvPr id="4098" name="Object 3"/>
          <p:cNvGraphicFramePr>
            <a:graphicFrameLocks noChangeAspect="1"/>
          </p:cNvGraphicFramePr>
          <p:nvPr/>
        </p:nvGraphicFramePr>
        <p:xfrm>
          <a:off x="711200" y="1143000"/>
          <a:ext cx="8174038" cy="3413125"/>
        </p:xfrm>
        <a:graphic>
          <a:graphicData uri="http://schemas.openxmlformats.org/presentationml/2006/ole">
            <mc:AlternateContent xmlns:mc="http://schemas.openxmlformats.org/markup-compatibility/2006">
              <mc:Choice xmlns:v="urn:schemas-microsoft-com:vml" Requires="v">
                <p:oleObj spid="_x0000_s310361" name="Worksheet" r:id="rId4" imgW="11753721" imgH="4410190" progId="Excel.Sheet.8">
                  <p:embed/>
                </p:oleObj>
              </mc:Choice>
              <mc:Fallback>
                <p:oleObj name="Worksheet" r:id="rId4" imgW="11753721" imgH="441019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1143000"/>
                        <a:ext cx="8174038" cy="341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Box 4"/>
          <p:cNvSpPr txBox="1">
            <a:spLocks noChangeArrowheads="1"/>
          </p:cNvSpPr>
          <p:nvPr/>
        </p:nvSpPr>
        <p:spPr bwMode="auto">
          <a:xfrm>
            <a:off x="1219200" y="304800"/>
            <a:ext cx="6096000" cy="1016000"/>
          </a:xfrm>
          <a:prstGeom prst="rect">
            <a:avLst/>
          </a:prstGeom>
          <a:noFill/>
          <a:ln w="9525">
            <a:noFill/>
            <a:miter lim="800000"/>
            <a:headEnd/>
            <a:tailEnd/>
          </a:ln>
        </p:spPr>
        <p:txBody>
          <a:bodyPr>
            <a:spAutoFit/>
          </a:bodyPr>
          <a:lstStyle/>
          <a:p>
            <a:pPr algn="ctr"/>
            <a:r>
              <a:rPr lang="en-US" altLang="en-US" sz="2000" i="0" dirty="0"/>
              <a:t>Existential WB Pretest-Posttest Changes </a:t>
            </a:r>
          </a:p>
          <a:p>
            <a:pPr algn="ctr"/>
            <a:r>
              <a:rPr lang="en-US" altLang="en-US" sz="2000" i="0" dirty="0"/>
              <a:t>for AgrAbility Treatment </a:t>
            </a:r>
          </a:p>
          <a:p>
            <a:pPr algn="ctr"/>
            <a:r>
              <a:rPr lang="en-US" altLang="en-US" sz="2000" i="0" dirty="0"/>
              <a:t>&amp; Non-AgrAbility Comparison Groups</a:t>
            </a:r>
          </a:p>
        </p:txBody>
      </p:sp>
      <p:sp>
        <p:nvSpPr>
          <p:cNvPr id="4101" name="Rectangle 4"/>
          <p:cNvSpPr>
            <a:spLocks noChangeArrowheads="1"/>
          </p:cNvSpPr>
          <p:nvPr/>
        </p:nvSpPr>
        <p:spPr bwMode="auto">
          <a:xfrm>
            <a:off x="838200" y="5029200"/>
            <a:ext cx="5257800" cy="1016000"/>
          </a:xfrm>
          <a:prstGeom prst="rect">
            <a:avLst/>
          </a:prstGeom>
          <a:noFill/>
          <a:ln w="9525">
            <a:noFill/>
            <a:miter lim="800000"/>
            <a:headEnd/>
            <a:tailEnd/>
          </a:ln>
        </p:spPr>
        <p:txBody>
          <a:bodyPr>
            <a:spAutoFit/>
          </a:bodyPr>
          <a:lstStyle/>
          <a:p>
            <a:pPr marL="0" lvl="1"/>
            <a:r>
              <a:rPr lang="en-US" altLang="en-US" sz="1200" i="0" dirty="0">
                <a:latin typeface="Times New Roman" pitchFamily="18" charset="0"/>
                <a:cs typeface="Times New Roman" pitchFamily="18" charset="0"/>
              </a:rPr>
              <a:t>Source: </a:t>
            </a:r>
            <a:r>
              <a:rPr lang="en-US" sz="1200" i="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dirty="0">
                <a:latin typeface="Times New Roman" pitchFamily="18" charset="0"/>
                <a:cs typeface="Times New Roman" pitchFamily="18" charset="0"/>
              </a:rPr>
              <a:t>Medical Research Archives, 6</a:t>
            </a:r>
            <a:r>
              <a:rPr lang="en-US" sz="1200" i="0" dirty="0">
                <a:latin typeface="Times New Roman" pitchFamily="18" charset="0"/>
                <a:cs typeface="Times New Roman" pitchFamily="18" charset="0"/>
              </a:rPr>
              <a:t>(2). </a:t>
            </a:r>
            <a:r>
              <a:rPr lang="en-US" sz="1200" i="0" u="sng" dirty="0">
                <a:latin typeface="Times New Roman" pitchFamily="18" charset="0"/>
                <a:cs typeface="Times New Roman" pitchFamily="18" charset="0"/>
                <a:hlinkClick r:id="rId6"/>
              </a:rPr>
              <a:t>http://www.journals.ke-i.org/index.php/mra/article/view/1691/1762</a:t>
            </a:r>
            <a:r>
              <a:rPr lang="en-US" sz="1200" i="0" dirty="0">
                <a:latin typeface="Times New Roman" pitchFamily="18" charset="0"/>
                <a:cs typeface="Times New Roman" pitchFamily="18" charset="0"/>
              </a:rPr>
              <a:t> </a:t>
            </a:r>
            <a:endParaRPr lang="en-US" altLang="en-US" sz="1200" i="0" dirty="0">
              <a:latin typeface="Times New Roman" pitchFamily="18" charset="0"/>
              <a:cs typeface="Times New Roman" pitchFamily="18" charset="0"/>
            </a:endParaRPr>
          </a:p>
          <a:p>
            <a:pPr>
              <a:buFont typeface="Arial" charset="0"/>
              <a:buNone/>
            </a:pPr>
            <a:endParaRPr lang="en-US" altLang="en-US" sz="1200" i="0" dirty="0">
              <a:latin typeface="Times New Roman" pitchFamily="18" charset="0"/>
              <a:cs typeface="Times New Roman" pitchFamily="18"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idx="4294967295"/>
          </p:nvPr>
        </p:nvSpPr>
        <p:spPr bwMode="auto">
          <a:xfrm>
            <a:off x="0" y="1447800"/>
            <a:ext cx="9144000" cy="4876800"/>
          </a:xfrm>
          <a:prstGeom prst="rect">
            <a:avLst/>
          </a:prstGeom>
          <a:noFill/>
          <a:ln>
            <a:miter lim="800000"/>
            <a:headEnd/>
            <a:tailEnd/>
          </a:ln>
        </p:spPr>
        <p:txBody>
          <a:bodyPr/>
          <a:lstStyle/>
          <a:p>
            <a:pPr eaLnBrk="1" hangingPunct="1"/>
            <a:r>
              <a:rPr lang="en-US" altLang="en-US" sz="1800" b="1" dirty="0"/>
              <a:t>AgrAbility Quality of Life</a:t>
            </a:r>
            <a:br>
              <a:rPr lang="en-US" altLang="en-US" sz="1800" b="1" dirty="0"/>
            </a:br>
            <a:r>
              <a:rPr lang="en-US" altLang="en-US" sz="1800" b="1" dirty="0"/>
              <a:t>Psychological Well-Being Improved +28% vs. -4%</a:t>
            </a:r>
            <a:br>
              <a:rPr lang="en-US" altLang="en-US" sz="1800" b="1" dirty="0"/>
            </a:br>
            <a:r>
              <a:rPr lang="en-US" altLang="en-US" sz="1800" dirty="0"/>
              <a:t>By Robert J. Fetsch (CSU) </a:t>
            </a:r>
            <a:br>
              <a:rPr lang="en-US" altLang="en-US" sz="1800" dirty="0"/>
            </a:br>
            <a:r>
              <a:rPr lang="en-US" altLang="en-US" sz="1800" dirty="0"/>
              <a:t>Robert Aherin &amp; Chip Petrea (UIL),</a:t>
            </a:r>
            <a:br>
              <a:rPr lang="en-US" altLang="en-US" sz="1800" dirty="0"/>
            </a:br>
            <a:r>
              <a:rPr lang="en-US" altLang="en-US" sz="1800" dirty="0"/>
              <a:t>Hannah Barthels, Vicki Janisch, &amp; Abigail Jensen (UW),</a:t>
            </a:r>
            <a:br>
              <a:rPr lang="en-US" altLang="en-US" sz="1800" dirty="0"/>
            </a:br>
            <a:r>
              <a:rPr lang="en-US" altLang="en-US" sz="1800" dirty="0"/>
              <a:t>  Sheila Simmons &amp; Kerri Ebert (KU), </a:t>
            </a:r>
            <a:br>
              <a:rPr lang="en-US" altLang="en-US" sz="1800" dirty="0"/>
            </a:br>
            <a:r>
              <a:rPr lang="en-US" altLang="en-US" sz="1800" dirty="0"/>
              <a:t> Candiss Leathers &amp; Danielle Jackman (CSU/Goodwill Denver), </a:t>
            </a:r>
            <a:br>
              <a:rPr lang="en-US" altLang="en-US" sz="1800" dirty="0"/>
            </a:br>
            <a:r>
              <a:rPr lang="en-US" altLang="en-US" sz="1800" dirty="0"/>
              <a:t>Nancy Frecks &amp; Sharon Nielsen (UN), </a:t>
            </a:r>
            <a:br>
              <a:rPr lang="en-US" altLang="en-US" sz="1800" dirty="0"/>
            </a:br>
            <a:r>
              <a:rPr lang="en-US" altLang="en-US" sz="1800" dirty="0"/>
              <a:t> Linda Fetzer (PSU), </a:t>
            </a:r>
            <a:br>
              <a:rPr lang="en-US" altLang="en-US" sz="1800" dirty="0"/>
            </a:br>
            <a:r>
              <a:rPr lang="en-US" altLang="en-US" sz="1800" dirty="0"/>
              <a:t>Karen Funkenbusch (UMO),</a:t>
            </a:r>
            <a:br>
              <a:rPr lang="en-US" altLang="en-US" sz="1800" dirty="0"/>
            </a:br>
            <a:r>
              <a:rPr lang="en-US" altLang="en-US" sz="1800" dirty="0"/>
              <a:t> Rick Peterson (TAMU), </a:t>
            </a:r>
            <a:br>
              <a:rPr lang="en-US" altLang="en-US" sz="1800" dirty="0"/>
            </a:br>
            <a:r>
              <a:rPr lang="en-US" altLang="en-US" sz="1800" dirty="0"/>
              <a:t>Linda Jaco, Jan Johnston, &amp; Diana Sargent (OSU),</a:t>
            </a:r>
            <a:br>
              <a:rPr lang="en-US" altLang="en-US" sz="1800" dirty="0"/>
            </a:br>
            <a:r>
              <a:rPr lang="en-US" altLang="en-US" sz="1800" dirty="0"/>
              <a:t> Toby Woodson (UAR),</a:t>
            </a:r>
            <a:br>
              <a:rPr lang="en-US" altLang="en-US" sz="1800" dirty="0"/>
            </a:br>
            <a:r>
              <a:rPr lang="en-US" altLang="en-US" sz="1800" dirty="0"/>
              <a:t>Richard Brzozowski &amp; Leilani Carlson (UME), </a:t>
            </a:r>
            <a:br>
              <a:rPr lang="en-US" altLang="en-US" sz="1800" dirty="0"/>
            </a:br>
            <a:r>
              <a:rPr lang="en-US" altLang="en-US" sz="1800" dirty="0"/>
              <a:t> Inetta Fluharty (WVU), </a:t>
            </a:r>
            <a:br>
              <a:rPr lang="en-US" altLang="en-US" sz="1800" dirty="0"/>
            </a:br>
            <a:r>
              <a:rPr lang="en-US" altLang="en-US" sz="1800" dirty="0"/>
              <a:t> Kirk Ballin (ESVA), </a:t>
            </a:r>
            <a:br>
              <a:rPr lang="en-US" altLang="en-US" sz="1800" dirty="0"/>
            </a:br>
            <a:r>
              <a:rPr lang="en-US" altLang="en-US" sz="1800" dirty="0"/>
              <a:t>Betty Rodriguez, Michele Proctor &amp; Madeline McCauley (ECU)</a:t>
            </a:r>
            <a:br>
              <a:rPr lang="en-US" altLang="en-US" sz="1800" dirty="0"/>
            </a:br>
            <a:r>
              <a:rPr lang="en-US" altLang="en-US" sz="1800" dirty="0"/>
              <a:t>&amp; Hamida Jinnah &amp; Paige Tidwell (UGA).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Support</a:t>
            </a:r>
          </a:p>
        </p:txBody>
      </p:sp>
      <p:sp>
        <p:nvSpPr>
          <p:cNvPr id="32771" name="Rectangle 1027"/>
          <p:cNvSpPr>
            <a:spLocks noGrp="1" noChangeArrowheads="1"/>
          </p:cNvSpPr>
          <p:nvPr>
            <p:ph type="body" idx="4294967295"/>
          </p:nvPr>
        </p:nvSpPr>
        <p:spPr>
          <a:xfrm>
            <a:off x="533400" y="2209800"/>
            <a:ext cx="7772400" cy="4038600"/>
          </a:xfrm>
        </p:spPr>
        <p:txBody>
          <a:bodyPr/>
          <a:lstStyle/>
          <a:p>
            <a:pPr eaLnBrk="1" hangingPunct="1">
              <a:defRPr/>
            </a:pPr>
            <a:r>
              <a:rPr lang="en-US" altLang="en-US" sz="2800" dirty="0"/>
              <a:t>The Support subscale has 2 items—Over the past two (2) days:</a:t>
            </a:r>
          </a:p>
          <a:p>
            <a:pPr lvl="1" eaLnBrk="1" hangingPunct="1">
              <a:defRPr/>
            </a:pPr>
            <a:r>
              <a:rPr lang="en-US" altLang="en-US" sz="2400" dirty="0"/>
              <a:t>the world has been (an impersonal unfeeling place…caring and responsive to my needs).</a:t>
            </a:r>
          </a:p>
          <a:p>
            <a:pPr lvl="1" eaLnBrk="1" hangingPunct="1">
              <a:defRPr/>
            </a:pPr>
            <a:r>
              <a:rPr lang="en-US" altLang="en-US" sz="2400" dirty="0"/>
              <a:t>I have felt supported (not at all…completely).</a:t>
            </a:r>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Cohen, S. R., Mount, B. M., Bruera, E., Provost, M., Rowe, J., &amp; Tong, K. (1997). Validity of the McGill Quality of Life questionnaire in the palliative care setting: A multi-centre Canadian study demonstrating the importance of the existential domain. </a:t>
            </a:r>
            <a:r>
              <a:rPr lang="en-US" altLang="en-US" sz="1200" i="1" dirty="0">
                <a:latin typeface="Times New Roman" pitchFamily="18" charset="0"/>
                <a:cs typeface="Times New Roman" pitchFamily="18" charset="0"/>
              </a:rPr>
              <a:t>Palliative Medicine, 11</a:t>
            </a:r>
            <a:r>
              <a:rPr lang="en-US" altLang="en-US" sz="1200" dirty="0">
                <a:latin typeface="Times New Roman" pitchFamily="18" charset="0"/>
                <a:cs typeface="Times New Roman" pitchFamily="18" charset="0"/>
              </a:rPr>
              <a:t>, 3-20.  </a:t>
            </a:r>
          </a:p>
          <a:p>
            <a:pPr eaLnBrk="1" hangingPunct="1">
              <a:defRPr/>
            </a:pPr>
            <a:endParaRPr lang="en-US" altLang="en-US" dirty="0"/>
          </a:p>
        </p:txBody>
      </p:sp>
    </p:spTree>
    <p:extLst>
      <p:ext uri="{BB962C8B-B14F-4D97-AF65-F5344CB8AC3E}">
        <p14:creationId xmlns:p14="http://schemas.microsoft.com/office/powerpoint/2010/main" val="2056783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200" b="1" dirty="0"/>
              <a:t>Support</a:t>
            </a:r>
          </a:p>
        </p:txBody>
      </p:sp>
      <p:sp>
        <p:nvSpPr>
          <p:cNvPr id="32771" name="Rectangle 1027"/>
          <p:cNvSpPr>
            <a:spLocks noGrp="1" noChangeArrowheads="1"/>
          </p:cNvSpPr>
          <p:nvPr>
            <p:ph type="body" idx="4294967295"/>
          </p:nvPr>
        </p:nvSpPr>
        <p:spPr>
          <a:xfrm>
            <a:off x="609600" y="2209800"/>
            <a:ext cx="7772400" cy="4038600"/>
          </a:xfrm>
        </p:spPr>
        <p:txBody>
          <a:bodyPr/>
          <a:lstStyle/>
          <a:p>
            <a:pPr eaLnBrk="1" hangingPunct="1">
              <a:defRPr/>
            </a:pPr>
            <a:r>
              <a:rPr lang="en-US" altLang="en-US" sz="2800" dirty="0"/>
              <a:t>The group of AgrAbility participants’ </a:t>
            </a:r>
            <a:r>
              <a:rPr lang="en-US" altLang="en-US" sz="2800" b="1" dirty="0"/>
              <a:t>support</a:t>
            </a:r>
            <a:r>
              <a:rPr lang="en-US" altLang="en-US" sz="2800" dirty="0"/>
              <a:t> level </a:t>
            </a:r>
            <a:r>
              <a:rPr lang="en-US" altLang="en-US" sz="2800" u="sng" dirty="0"/>
              <a:t>improved</a:t>
            </a:r>
            <a:r>
              <a:rPr lang="en-US" altLang="en-US" sz="2800" dirty="0"/>
              <a:t> 20%, while the non-AgrAbility group’s support level </a:t>
            </a:r>
            <a:r>
              <a:rPr lang="en-US" altLang="en-US" sz="2800" u="sng" dirty="0"/>
              <a:t>fell</a:t>
            </a:r>
            <a:r>
              <a:rPr lang="en-US" altLang="en-US" sz="2800" dirty="0"/>
              <a:t> 5%.</a:t>
            </a:r>
            <a:endParaRPr lang="en-US" altLang="en-US" sz="2400" dirty="0"/>
          </a:p>
          <a:p>
            <a:pPr lvl="1" eaLnBrk="1" hangingPunct="1">
              <a:defRPr/>
            </a:pPr>
            <a:endParaRPr lang="en-US" altLang="en-US" sz="2400" dirty="0"/>
          </a:p>
          <a:p>
            <a:pPr marL="342900" lvl="1" indent="-342900" eaLnBrk="1" hangingPunct="1">
              <a:buFont typeface="Arial" charset="0"/>
              <a:buChar char="•"/>
              <a:defRP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endParaRPr lang="en-US" altLang="en-US" sz="1200" dirty="0">
              <a:latin typeface="Times New Roman" pitchFamily="18" charset="0"/>
              <a:cs typeface="Times New Roman" pitchFamily="18" charset="0"/>
            </a:endParaRPr>
          </a:p>
          <a:p>
            <a:pPr marL="342900" lvl="1" indent="-342900" eaLnBrk="1" hangingPunct="1">
              <a:buFont typeface="Arial" charset="0"/>
              <a:buChar char="•"/>
              <a:defRPr/>
            </a:pPr>
            <a:endParaRPr lang="en-US" altLang="en-US" sz="1200" dirty="0">
              <a:latin typeface="Times New Roman" pitchFamily="18" charset="0"/>
              <a:cs typeface="Times New Roman" pitchFamily="18" charset="0"/>
            </a:endParaRPr>
          </a:p>
          <a:p>
            <a:pPr eaLnBrk="1" hangingPunct="1">
              <a:defRPr/>
            </a:pP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0" y="5029200"/>
            <a:ext cx="8612188" cy="457200"/>
          </a:xfrm>
          <a:prstGeom prst="rect">
            <a:avLst/>
          </a:prstGeom>
          <a:noFill/>
          <a:ln w="9525">
            <a:noFill/>
            <a:miter lim="800000"/>
            <a:headEnd/>
            <a:tailEnd/>
          </a:ln>
        </p:spPr>
        <p:txBody>
          <a:bodyPr>
            <a:spAutoFit/>
          </a:bodyPr>
          <a:lstStyle/>
          <a:p>
            <a:pPr eaLnBrk="0" hangingPunct="0">
              <a:spcBef>
                <a:spcPct val="50000"/>
              </a:spcBef>
            </a:pPr>
            <a:endParaRPr lang="en-US" altLang="en-US" b="1" i="0" dirty="0">
              <a:latin typeface="Times New Roman" pitchFamily="18" charset="0"/>
            </a:endParaRPr>
          </a:p>
        </p:txBody>
      </p:sp>
      <p:graphicFrame>
        <p:nvGraphicFramePr>
          <p:cNvPr id="5122" name="Object 3"/>
          <p:cNvGraphicFramePr>
            <a:graphicFrameLocks noChangeAspect="1"/>
          </p:cNvGraphicFramePr>
          <p:nvPr/>
        </p:nvGraphicFramePr>
        <p:xfrm>
          <a:off x="685800" y="1066800"/>
          <a:ext cx="7426325" cy="2895600"/>
        </p:xfrm>
        <a:graphic>
          <a:graphicData uri="http://schemas.openxmlformats.org/presentationml/2006/ole">
            <mc:AlternateContent xmlns:mc="http://schemas.openxmlformats.org/markup-compatibility/2006">
              <mc:Choice xmlns:v="urn:schemas-microsoft-com:vml" Requires="v">
                <p:oleObj spid="_x0000_s311385" name="Worksheet" r:id="rId4" imgW="10677633" imgH="3752965" progId="Excel.Sheet.8">
                  <p:embed/>
                </p:oleObj>
              </mc:Choice>
              <mc:Fallback>
                <p:oleObj name="Worksheet" r:id="rId4" imgW="10677633" imgH="375296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6800"/>
                        <a:ext cx="7426325" cy="289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4" name="TextBox 4"/>
          <p:cNvSpPr txBox="1">
            <a:spLocks noChangeArrowheads="1"/>
          </p:cNvSpPr>
          <p:nvPr/>
        </p:nvSpPr>
        <p:spPr bwMode="auto">
          <a:xfrm>
            <a:off x="1219200" y="304800"/>
            <a:ext cx="6096000" cy="1016000"/>
          </a:xfrm>
          <a:prstGeom prst="rect">
            <a:avLst/>
          </a:prstGeom>
          <a:noFill/>
          <a:ln w="9525">
            <a:noFill/>
            <a:miter lim="800000"/>
            <a:headEnd/>
            <a:tailEnd/>
          </a:ln>
        </p:spPr>
        <p:txBody>
          <a:bodyPr>
            <a:spAutoFit/>
          </a:bodyPr>
          <a:lstStyle/>
          <a:p>
            <a:pPr algn="ctr"/>
            <a:r>
              <a:rPr lang="en-US" altLang="en-US" sz="2000" i="0" dirty="0"/>
              <a:t>Support Pretest-Posttest Changes </a:t>
            </a:r>
          </a:p>
          <a:p>
            <a:pPr algn="ctr"/>
            <a:r>
              <a:rPr lang="en-US" altLang="en-US" sz="2000" i="0" dirty="0"/>
              <a:t>for AgrAbility Treatment </a:t>
            </a:r>
          </a:p>
          <a:p>
            <a:pPr algn="ctr"/>
            <a:r>
              <a:rPr lang="en-US" altLang="en-US" sz="2000" i="0" dirty="0"/>
              <a:t>&amp; Non-AgrAbility Comparison Groups</a:t>
            </a:r>
          </a:p>
        </p:txBody>
      </p:sp>
      <p:sp>
        <p:nvSpPr>
          <p:cNvPr id="5125" name="Rectangle 4"/>
          <p:cNvSpPr>
            <a:spLocks noChangeArrowheads="1"/>
          </p:cNvSpPr>
          <p:nvPr/>
        </p:nvSpPr>
        <p:spPr bwMode="auto">
          <a:xfrm>
            <a:off x="838200" y="4495800"/>
            <a:ext cx="5257800" cy="1016000"/>
          </a:xfrm>
          <a:prstGeom prst="rect">
            <a:avLst/>
          </a:prstGeom>
          <a:noFill/>
          <a:ln w="9525">
            <a:noFill/>
            <a:miter lim="800000"/>
            <a:headEnd/>
            <a:tailEnd/>
          </a:ln>
        </p:spPr>
        <p:txBody>
          <a:bodyPr>
            <a:spAutoFit/>
          </a:bodyPr>
          <a:lstStyle/>
          <a:p>
            <a:pPr marL="0" lvl="1"/>
            <a:r>
              <a:rPr lang="en-US" altLang="en-US" sz="1200" i="0" dirty="0">
                <a:latin typeface="Times New Roman" pitchFamily="18" charset="0"/>
                <a:cs typeface="Times New Roman" pitchFamily="18" charset="0"/>
              </a:rPr>
              <a:t>Source: </a:t>
            </a:r>
            <a:r>
              <a:rPr lang="en-US" sz="1200" i="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dirty="0">
                <a:latin typeface="Times New Roman" pitchFamily="18" charset="0"/>
                <a:cs typeface="Times New Roman" pitchFamily="18" charset="0"/>
              </a:rPr>
              <a:t>Medical Research Archives, 6</a:t>
            </a:r>
            <a:r>
              <a:rPr lang="en-US" sz="1200" i="0" dirty="0">
                <a:latin typeface="Times New Roman" pitchFamily="18" charset="0"/>
                <a:cs typeface="Times New Roman" pitchFamily="18" charset="0"/>
              </a:rPr>
              <a:t>(2). </a:t>
            </a:r>
            <a:r>
              <a:rPr lang="en-US" sz="1200" i="0" u="sng" dirty="0">
                <a:latin typeface="Times New Roman" pitchFamily="18" charset="0"/>
                <a:cs typeface="Times New Roman" pitchFamily="18" charset="0"/>
                <a:hlinkClick r:id="rId6"/>
              </a:rPr>
              <a:t>http://www.journals.ke-i.org/index.php/mra/article/view/1691/1762</a:t>
            </a:r>
            <a:r>
              <a:rPr lang="en-US" sz="1200" i="0" dirty="0">
                <a:latin typeface="Times New Roman" pitchFamily="18" charset="0"/>
                <a:cs typeface="Times New Roman" pitchFamily="18" charset="0"/>
              </a:rPr>
              <a:t> </a:t>
            </a:r>
            <a:endParaRPr lang="en-US" altLang="en-US" sz="1200" i="0" dirty="0">
              <a:latin typeface="Times New Roman" pitchFamily="18" charset="0"/>
              <a:cs typeface="Times New Roman" pitchFamily="18" charset="0"/>
            </a:endParaRPr>
          </a:p>
          <a:p>
            <a:pPr>
              <a:buFont typeface="Arial" charset="0"/>
              <a:buNone/>
            </a:pPr>
            <a:endParaRPr lang="en-US" altLang="en-US" sz="1200" i="0" dirty="0">
              <a:latin typeface="Times New Roman" pitchFamily="18" charset="0"/>
              <a:cs typeface="Times New Roman"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2800" b="1" dirty="0"/>
              <a:t>Results from 14 States Found that on Average…</a:t>
            </a:r>
          </a:p>
        </p:txBody>
      </p:sp>
      <p:sp>
        <p:nvSpPr>
          <p:cNvPr id="38915" name="Rectangle 1027"/>
          <p:cNvSpPr>
            <a:spLocks noGrp="1" noChangeArrowheads="1"/>
          </p:cNvSpPr>
          <p:nvPr>
            <p:ph type="body" idx="4294967295"/>
          </p:nvPr>
        </p:nvSpPr>
        <p:spPr>
          <a:xfrm>
            <a:off x="533400" y="1981200"/>
            <a:ext cx="7772400" cy="4038600"/>
          </a:xfrm>
        </p:spPr>
        <p:txBody>
          <a:bodyPr/>
          <a:lstStyle/>
          <a:p>
            <a:pPr eaLnBrk="1" hangingPunct="1">
              <a:defRPr/>
            </a:pPr>
            <a:r>
              <a:rPr lang="en-US" altLang="en-US" sz="2800" dirty="0"/>
              <a:t>240 AgrAbility intervention group participants’…</a:t>
            </a:r>
          </a:p>
          <a:p>
            <a:pPr lvl="1" eaLnBrk="1" hangingPunct="1">
              <a:defRPr/>
            </a:pPr>
            <a:r>
              <a:rPr lang="en-US" altLang="en-US" dirty="0"/>
              <a:t>QOL levels </a:t>
            </a:r>
            <a:r>
              <a:rPr lang="en-US" altLang="en-US" u="sng" dirty="0"/>
              <a:t>increased</a:t>
            </a:r>
            <a:r>
              <a:rPr lang="en-US" altLang="en-US" dirty="0"/>
              <a:t> 26% (</a:t>
            </a:r>
            <a:r>
              <a:rPr lang="en-US" altLang="en-US" i="1" dirty="0"/>
              <a:t>p </a:t>
            </a:r>
            <a:r>
              <a:rPr lang="en-US" altLang="en-US" dirty="0"/>
              <a:t>&lt; .001).</a:t>
            </a:r>
          </a:p>
          <a:p>
            <a:pPr lvl="1" eaLnBrk="1" hangingPunct="1">
              <a:defRPr/>
            </a:pPr>
            <a:r>
              <a:rPr lang="en-US" altLang="en-US" dirty="0"/>
              <a:t>ILW levels </a:t>
            </a:r>
            <a:r>
              <a:rPr lang="en-US" altLang="en-US" u="sng" dirty="0"/>
              <a:t>increased</a:t>
            </a:r>
            <a:r>
              <a:rPr lang="en-US" altLang="en-US" dirty="0"/>
              <a:t> 28% (</a:t>
            </a:r>
            <a:r>
              <a:rPr lang="en-US" altLang="en-US" i="1" dirty="0"/>
              <a:t>p </a:t>
            </a:r>
            <a:r>
              <a:rPr lang="en-US" altLang="en-US" dirty="0"/>
              <a:t>&lt; .001).</a:t>
            </a:r>
          </a:p>
          <a:p>
            <a:pPr eaLnBrk="1" hangingPunct="1">
              <a:defRPr/>
            </a:pPr>
            <a:r>
              <a:rPr lang="en-US" altLang="en-US" sz="2800" dirty="0"/>
              <a:t>99-100 non-AgrAbility comparison group participants’…</a:t>
            </a:r>
          </a:p>
          <a:p>
            <a:pPr lvl="1" eaLnBrk="1" hangingPunct="1">
              <a:defRPr/>
            </a:pPr>
            <a:r>
              <a:rPr lang="en-US" altLang="en-US" dirty="0"/>
              <a:t>QOL levels </a:t>
            </a:r>
            <a:r>
              <a:rPr lang="en-US" altLang="en-US" u="sng" dirty="0"/>
              <a:t>declined</a:t>
            </a:r>
            <a:r>
              <a:rPr lang="en-US" altLang="en-US" dirty="0"/>
              <a:t> 4% (N.S.)</a:t>
            </a:r>
          </a:p>
          <a:p>
            <a:pPr lvl="1" eaLnBrk="1" hangingPunct="1">
              <a:defRPr/>
            </a:pPr>
            <a:r>
              <a:rPr lang="en-US" altLang="en-US" dirty="0"/>
              <a:t>ILW levels </a:t>
            </a:r>
            <a:r>
              <a:rPr lang="en-US" altLang="en-US" u="sng" dirty="0"/>
              <a:t>increased</a:t>
            </a:r>
            <a:r>
              <a:rPr lang="en-US" altLang="en-US" dirty="0"/>
              <a:t> 8% (</a:t>
            </a:r>
            <a:r>
              <a:rPr lang="en-US" altLang="en-US" i="1" dirty="0"/>
              <a:t>p </a:t>
            </a:r>
            <a:r>
              <a:rPr lang="en-US" altLang="en-US" dirty="0"/>
              <a:t>&lt; .05).</a:t>
            </a:r>
          </a:p>
          <a:p>
            <a:pPr marL="342900" lvl="1" indent="-342900" eaLnBrk="1" hangingPunct="1">
              <a:buNone/>
              <a:defRP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endParaRPr lang="en-US" altLang="en-US" sz="1200" dirty="0">
              <a:latin typeface="Times New Roman" pitchFamily="18" charset="0"/>
              <a:cs typeface="Times New Roman" pitchFamily="18" charset="0"/>
            </a:endParaRPr>
          </a:p>
          <a:p>
            <a:pPr marL="342900" lvl="1" indent="-342900" eaLnBrk="1" hangingPunct="1">
              <a:buNone/>
              <a:defRPr/>
            </a:pPr>
            <a:endParaRPr lang="en-US" altLang="en-US" sz="1200" dirty="0">
              <a:latin typeface="Times New Roman" pitchFamily="18" charset="0"/>
              <a:cs typeface="Times New Roman" pitchFamily="18" charset="0"/>
            </a:endParaRPr>
          </a:p>
          <a:p>
            <a:pPr eaLnBrk="1" hangingPunct="1">
              <a:buFont typeface="Arial" charset="0"/>
              <a:buNone/>
              <a:defRPr/>
            </a:pPr>
            <a:endParaRPr lang="en-US" altLang="en-US" sz="3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2800" b="1" dirty="0"/>
              <a:t>Results from 14 States Found that on Average…</a:t>
            </a:r>
          </a:p>
        </p:txBody>
      </p:sp>
      <p:sp>
        <p:nvSpPr>
          <p:cNvPr id="38915" name="Rectangle 1027"/>
          <p:cNvSpPr>
            <a:spLocks noGrp="1" noChangeArrowheads="1"/>
          </p:cNvSpPr>
          <p:nvPr>
            <p:ph type="body" idx="4294967295"/>
          </p:nvPr>
        </p:nvSpPr>
        <p:spPr>
          <a:xfrm>
            <a:off x="533400" y="1981200"/>
            <a:ext cx="7772400" cy="4038600"/>
          </a:xfrm>
        </p:spPr>
        <p:txBody>
          <a:bodyPr/>
          <a:lstStyle/>
          <a:p>
            <a:pPr eaLnBrk="1" hangingPunct="1">
              <a:defRPr/>
            </a:pPr>
            <a:r>
              <a:rPr lang="en-US" altLang="en-US" sz="2800" dirty="0"/>
              <a:t>269-271 AgrAbility intervention group participants’…</a:t>
            </a:r>
          </a:p>
          <a:p>
            <a:pPr lvl="1" eaLnBrk="1" hangingPunct="1">
              <a:defRPr/>
            </a:pPr>
            <a:r>
              <a:rPr lang="en-US" altLang="en-US" sz="2000" dirty="0"/>
              <a:t>Psychological WB levels </a:t>
            </a:r>
            <a:r>
              <a:rPr lang="en-US" altLang="en-US" sz="2000" u="sng" dirty="0"/>
              <a:t>increased</a:t>
            </a:r>
            <a:r>
              <a:rPr lang="en-US" altLang="en-US" sz="2000" dirty="0"/>
              <a:t> 28% (</a:t>
            </a:r>
            <a:r>
              <a:rPr lang="en-US" altLang="en-US" sz="2000" i="1" dirty="0"/>
              <a:t>p </a:t>
            </a:r>
            <a:r>
              <a:rPr lang="en-US" altLang="en-US" sz="2000" dirty="0"/>
              <a:t>&lt; .001).</a:t>
            </a:r>
          </a:p>
          <a:p>
            <a:pPr lvl="1" eaLnBrk="1" hangingPunct="1">
              <a:defRPr/>
            </a:pPr>
            <a:r>
              <a:rPr lang="en-US" altLang="en-US" sz="2000" dirty="0"/>
              <a:t>Existential WB levels </a:t>
            </a:r>
            <a:r>
              <a:rPr lang="en-US" altLang="en-US" sz="2000" u="sng" dirty="0"/>
              <a:t>increased</a:t>
            </a:r>
            <a:r>
              <a:rPr lang="en-US" altLang="en-US" sz="2000" dirty="0"/>
              <a:t> 21% (</a:t>
            </a:r>
            <a:r>
              <a:rPr lang="en-US" altLang="en-US" sz="2000" i="1" dirty="0"/>
              <a:t>p </a:t>
            </a:r>
            <a:r>
              <a:rPr lang="en-US" altLang="en-US" sz="2000" dirty="0"/>
              <a:t>&lt; .001).</a:t>
            </a:r>
          </a:p>
          <a:p>
            <a:pPr lvl="1" eaLnBrk="1" hangingPunct="1">
              <a:defRPr/>
            </a:pPr>
            <a:r>
              <a:rPr lang="en-US" altLang="en-US" sz="2000" dirty="0"/>
              <a:t>Support levels </a:t>
            </a:r>
            <a:r>
              <a:rPr lang="en-US" altLang="en-US" sz="2000" u="sng" dirty="0"/>
              <a:t>increased</a:t>
            </a:r>
            <a:r>
              <a:rPr lang="en-US" altLang="en-US" sz="2000" dirty="0"/>
              <a:t> 20% (</a:t>
            </a:r>
            <a:r>
              <a:rPr lang="en-US" altLang="en-US" sz="2000" i="1" dirty="0"/>
              <a:t>p</a:t>
            </a:r>
            <a:r>
              <a:rPr lang="en-US" altLang="en-US" sz="2000" dirty="0"/>
              <a:t> &lt; .001).</a:t>
            </a:r>
          </a:p>
          <a:p>
            <a:pPr eaLnBrk="1" hangingPunct="1">
              <a:defRPr/>
            </a:pPr>
            <a:r>
              <a:rPr lang="en-US" altLang="en-US" sz="2800" dirty="0"/>
              <a:t>99-100 non-AgrAbility comparison group participants’…</a:t>
            </a:r>
          </a:p>
          <a:p>
            <a:pPr lvl="1" eaLnBrk="1" hangingPunct="1">
              <a:defRPr/>
            </a:pPr>
            <a:r>
              <a:rPr lang="en-US" altLang="en-US" sz="2000" dirty="0"/>
              <a:t>Psychological WB levels </a:t>
            </a:r>
            <a:r>
              <a:rPr lang="en-US" altLang="en-US" sz="2000" u="sng" dirty="0"/>
              <a:t>fell</a:t>
            </a:r>
            <a:r>
              <a:rPr lang="en-US" altLang="en-US" sz="2000" dirty="0"/>
              <a:t> 4% (N.S.)</a:t>
            </a:r>
          </a:p>
          <a:p>
            <a:pPr lvl="1" eaLnBrk="1" hangingPunct="1">
              <a:defRPr/>
            </a:pPr>
            <a:r>
              <a:rPr lang="en-US" altLang="en-US" sz="2000" dirty="0"/>
              <a:t>Existential WB levels </a:t>
            </a:r>
            <a:r>
              <a:rPr lang="en-US" altLang="en-US" sz="2000" u="sng" dirty="0"/>
              <a:t>fell</a:t>
            </a:r>
            <a:r>
              <a:rPr lang="en-US" altLang="en-US" sz="2000" dirty="0"/>
              <a:t> 2% (N.S.)</a:t>
            </a:r>
          </a:p>
          <a:p>
            <a:pPr lvl="1" eaLnBrk="1" hangingPunct="1">
              <a:defRPr/>
            </a:pPr>
            <a:r>
              <a:rPr lang="en-US" altLang="en-US" sz="2000" dirty="0"/>
              <a:t>Support levels </a:t>
            </a:r>
            <a:r>
              <a:rPr lang="en-US" altLang="en-US" sz="2000" u="sng" dirty="0"/>
              <a:t>fell</a:t>
            </a:r>
            <a:r>
              <a:rPr lang="en-US" altLang="en-US" sz="2000" dirty="0"/>
              <a:t> 5% (N.S.)</a:t>
            </a:r>
          </a:p>
          <a:p>
            <a:pPr marL="342900" lvl="1" indent="-342900" eaLnBrk="1" hangingPunct="1">
              <a:buNone/>
              <a:defRPr/>
            </a:pPr>
            <a:r>
              <a:rPr lang="en-US" altLang="en-US" sz="1200" dirty="0">
                <a:latin typeface="Times New Roman" pitchFamily="18" charset="0"/>
                <a:cs typeface="Times New Roman" pitchFamily="18" charset="0"/>
              </a:rPr>
              <a:t>Source: </a:t>
            </a:r>
            <a:r>
              <a:rPr lang="en-US" sz="1200" dirty="0">
                <a:latin typeface="Times New Roman" pitchFamily="18" charset="0"/>
                <a:cs typeface="Times New Roman" pitchFamily="18" charset="0"/>
              </a:rPr>
              <a:t>Fetsch, R. J., &amp; Collins, C. L. (2018). The effects of AgrAbility on the mental/behavioral health of farmers and ranchers with functional limitations: A comparison study. </a:t>
            </a:r>
            <a:r>
              <a:rPr lang="en-US" sz="1200" i="1" dirty="0">
                <a:latin typeface="Times New Roman" pitchFamily="18" charset="0"/>
                <a:cs typeface="Times New Roman" pitchFamily="18" charset="0"/>
              </a:rPr>
              <a:t>Medical Research Archives, 6</a:t>
            </a:r>
            <a:r>
              <a:rPr lang="en-US" sz="1200" dirty="0">
                <a:latin typeface="Times New Roman" pitchFamily="18" charset="0"/>
                <a:cs typeface="Times New Roman" pitchFamily="18" charset="0"/>
              </a:rPr>
              <a:t>(2). </a:t>
            </a:r>
            <a:r>
              <a:rPr lang="en-US" sz="1200" u="sng" dirty="0">
                <a:latin typeface="Times New Roman" pitchFamily="18" charset="0"/>
                <a:cs typeface="Times New Roman" pitchFamily="18" charset="0"/>
                <a:hlinkClick r:id="rId3"/>
              </a:rPr>
              <a:t>http://www.journals.ke-i.org/index.php/mra/article/view/1691/1762</a:t>
            </a:r>
            <a:r>
              <a:rPr lang="en-US" sz="1200" dirty="0">
                <a:latin typeface="Times New Roman" pitchFamily="18" charset="0"/>
                <a:cs typeface="Times New Roman" pitchFamily="18" charset="0"/>
              </a:rPr>
              <a:t> </a:t>
            </a:r>
            <a:endParaRPr lang="en-US" altLang="en-US" sz="1200" dirty="0">
              <a:latin typeface="Times New Roman" pitchFamily="18" charset="0"/>
              <a:cs typeface="Times New Roman" pitchFamily="18" charset="0"/>
            </a:endParaRPr>
          </a:p>
          <a:p>
            <a:pPr marL="342900" lvl="1" indent="-342900" eaLnBrk="1" hangingPunct="1">
              <a:buNone/>
              <a:defRPr/>
            </a:pPr>
            <a:endParaRPr lang="en-US" altLang="en-US" sz="1200" dirty="0">
              <a:latin typeface="Times New Roman" pitchFamily="18" charset="0"/>
              <a:cs typeface="Times New Roman" pitchFamily="18" charset="0"/>
            </a:endParaRPr>
          </a:p>
          <a:p>
            <a:pPr eaLnBrk="1" hangingPunct="1">
              <a:buFont typeface="Arial" charset="0"/>
              <a:buNone/>
              <a:defRPr/>
            </a:pPr>
            <a:endParaRPr lang="en-US" altLang="en-US" sz="36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600" b="1" dirty="0"/>
              <a:t>“Good News”</a:t>
            </a:r>
          </a:p>
        </p:txBody>
      </p:sp>
      <p:sp>
        <p:nvSpPr>
          <p:cNvPr id="44035" name="Rectangle 1027"/>
          <p:cNvSpPr>
            <a:spLocks noGrp="1" noChangeArrowheads="1"/>
          </p:cNvSpPr>
          <p:nvPr>
            <p:ph type="body" idx="4294967295"/>
          </p:nvPr>
        </p:nvSpPr>
        <p:spPr>
          <a:xfrm>
            <a:off x="533400" y="2133600"/>
            <a:ext cx="7772400" cy="4038600"/>
          </a:xfrm>
        </p:spPr>
        <p:txBody>
          <a:bodyPr/>
          <a:lstStyle/>
          <a:p>
            <a:pPr eaLnBrk="1" hangingPunct="1"/>
            <a:r>
              <a:rPr lang="en-US" altLang="en-US" sz="3600" dirty="0"/>
              <a:t>These matched pretest-posttest results suggest that 14 AgrAbility Projects may be more effective than a non-AgrAbility comparison group at increasing </a:t>
            </a:r>
            <a:r>
              <a:rPr lang="en-US" altLang="en-US" sz="3600" b="1" dirty="0"/>
              <a:t>behavioral health </a:t>
            </a:r>
            <a:r>
              <a:rPr lang="en-US" altLang="en-US" sz="3600" dirty="0"/>
              <a:t>levels </a:t>
            </a:r>
            <a:r>
              <a:rPr lang="en-US" altLang="en-US" sz="3600" b="1" dirty="0"/>
              <a:t>(AR, CO, GA, KS, ME, MO, NC, NE, OK, PA, TX, VA, WI, &amp; WV)</a:t>
            </a:r>
            <a:r>
              <a:rPr lang="en-US" altLang="en-US" sz="4000" dirty="0"/>
              <a:t>.</a:t>
            </a:r>
          </a:p>
          <a:p>
            <a:pPr eaLnBrk="1" hangingPunct="1">
              <a:buFont typeface="Arial" charset="0"/>
              <a:buNone/>
            </a:pPr>
            <a:endParaRPr lang="en-US" altLang="en-US" sz="3600" dirty="0"/>
          </a:p>
          <a:p>
            <a:pPr eaLnBrk="1" hangingPunct="1">
              <a:buFont typeface="Arial" charset="0"/>
              <a:buNone/>
            </a:pPr>
            <a:endParaRPr lang="en-US" altLang="en-US" sz="3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600" b="1" dirty="0"/>
              <a:t>“Good News”</a:t>
            </a:r>
          </a:p>
        </p:txBody>
      </p:sp>
      <p:sp>
        <p:nvSpPr>
          <p:cNvPr id="45059" name="Rectangle 1027"/>
          <p:cNvSpPr>
            <a:spLocks noGrp="1" noChangeArrowheads="1"/>
          </p:cNvSpPr>
          <p:nvPr>
            <p:ph type="body" idx="4294967295"/>
          </p:nvPr>
        </p:nvSpPr>
        <p:spPr>
          <a:xfrm>
            <a:off x="533400" y="2133600"/>
            <a:ext cx="7772400" cy="4038600"/>
          </a:xfrm>
        </p:spPr>
        <p:txBody>
          <a:bodyPr/>
          <a:lstStyle/>
          <a:p>
            <a:pPr eaLnBrk="1" hangingPunct="1"/>
            <a:r>
              <a:rPr lang="en-US" altLang="en-US" sz="3600" dirty="0"/>
              <a:t>We now have data from a non-AgrAbility participant comparison group.</a:t>
            </a:r>
          </a:p>
          <a:p>
            <a:pPr eaLnBrk="1" hangingPunct="1"/>
            <a:r>
              <a:rPr lang="en-US" altLang="en-US" sz="3600" dirty="0"/>
              <a:t>We now have empirical evidence that suggests that the increases in </a:t>
            </a:r>
            <a:r>
              <a:rPr lang="en-US" altLang="en-US" sz="3600" b="1" dirty="0"/>
              <a:t>behavioral health</a:t>
            </a:r>
            <a:r>
              <a:rPr lang="en-US" altLang="en-US" sz="3600" dirty="0"/>
              <a:t> levels may be due to AgrAbility in 14 states/SRAPs.</a:t>
            </a:r>
          </a:p>
          <a:p>
            <a:pPr eaLnBrk="1" hangingPunct="1">
              <a:buFont typeface="Arial" charset="0"/>
              <a:buNone/>
            </a:pPr>
            <a:endParaRPr lang="en-US" alt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600" b="1" dirty="0"/>
              <a:t>“Caveat”</a:t>
            </a:r>
          </a:p>
        </p:txBody>
      </p:sp>
      <p:sp>
        <p:nvSpPr>
          <p:cNvPr id="45059" name="Rectangle 1027"/>
          <p:cNvSpPr>
            <a:spLocks noGrp="1" noChangeArrowheads="1"/>
          </p:cNvSpPr>
          <p:nvPr>
            <p:ph type="body" idx="4294967295"/>
          </p:nvPr>
        </p:nvSpPr>
        <p:spPr>
          <a:xfrm>
            <a:off x="533400" y="2133600"/>
            <a:ext cx="7772400" cy="4038600"/>
          </a:xfrm>
        </p:spPr>
        <p:txBody>
          <a:bodyPr/>
          <a:lstStyle/>
          <a:p>
            <a:pPr eaLnBrk="1" hangingPunct="1"/>
            <a:r>
              <a:rPr lang="en-US" altLang="en-US" u="sng" dirty="0"/>
              <a:t>The results </a:t>
            </a:r>
            <a:r>
              <a:rPr lang="en-US" altLang="en-US" dirty="0"/>
              <a:t>reported here (Fetsch &amp; Collins, 2018) </a:t>
            </a:r>
            <a:r>
              <a:rPr lang="en-US" altLang="en-US" u="sng" dirty="0"/>
              <a:t>apply to the 14 SRAPs </a:t>
            </a:r>
            <a:r>
              <a:rPr lang="en-US" altLang="en-US" dirty="0"/>
              <a:t>that provided data and participated in this study.</a:t>
            </a:r>
          </a:p>
          <a:p>
            <a:pPr eaLnBrk="1" hangingPunct="1"/>
            <a:r>
              <a:rPr lang="en-US" altLang="en-US" dirty="0"/>
              <a:t>What about in the </a:t>
            </a:r>
            <a:r>
              <a:rPr lang="en-US" altLang="en-US" u="sng" dirty="0"/>
              <a:t>non-participating SRAPs?</a:t>
            </a:r>
            <a:r>
              <a:rPr lang="en-US" altLang="en-US" dirty="0"/>
              <a:t> Who knows?</a:t>
            </a:r>
          </a:p>
          <a:p>
            <a:pPr eaLnBrk="1" hangingPunct="1"/>
            <a:r>
              <a:rPr lang="en-US" altLang="en-US" dirty="0"/>
              <a:t>More SRAP involvement is needed to report with confidence that these positive effects apply to other currently funded SRAPs.</a:t>
            </a:r>
          </a:p>
          <a:p>
            <a:pPr eaLnBrk="1" hangingPunct="1">
              <a:buFont typeface="Arial" charset="0"/>
              <a:buNone/>
            </a:pPr>
            <a:endParaRPr lang="en-US" altLang="en-US" sz="3600" dirty="0"/>
          </a:p>
        </p:txBody>
      </p:sp>
    </p:spTree>
    <p:extLst>
      <p:ext uri="{BB962C8B-B14F-4D97-AF65-F5344CB8AC3E}">
        <p14:creationId xmlns:p14="http://schemas.microsoft.com/office/powerpoint/2010/main" val="423960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2800" b="1" dirty="0"/>
              <a:t>How Do We Explain These Significant Results?</a:t>
            </a:r>
          </a:p>
        </p:txBody>
      </p:sp>
      <p:sp>
        <p:nvSpPr>
          <p:cNvPr id="46083" name="Rectangle 1027"/>
          <p:cNvSpPr>
            <a:spLocks noGrp="1" noChangeArrowheads="1"/>
          </p:cNvSpPr>
          <p:nvPr>
            <p:ph type="body" idx="4294967295"/>
          </p:nvPr>
        </p:nvSpPr>
        <p:spPr>
          <a:xfrm>
            <a:off x="533400" y="2133600"/>
            <a:ext cx="7772400" cy="4038600"/>
          </a:xfrm>
        </p:spPr>
        <p:txBody>
          <a:bodyPr/>
          <a:lstStyle/>
          <a:p>
            <a:pPr eaLnBrk="1" hangingPunct="1"/>
            <a:r>
              <a:rPr lang="en-US" altLang="en-US" dirty="0"/>
              <a:t>Most of us are not counselors/therapists.</a:t>
            </a:r>
          </a:p>
          <a:p>
            <a:pPr eaLnBrk="1" hangingPunct="1"/>
            <a:r>
              <a:rPr lang="en-US" altLang="en-US" dirty="0"/>
              <a:t>We refer folks with behavioral issues to professionals.</a:t>
            </a:r>
          </a:p>
          <a:p>
            <a:pPr eaLnBrk="1" hangingPunct="1"/>
            <a:r>
              <a:rPr lang="en-US" altLang="en-US" dirty="0"/>
              <a:t>We provide mostly physical modifications.</a:t>
            </a:r>
          </a:p>
          <a:p>
            <a:pPr eaLnBrk="1" hangingPunct="1"/>
            <a:r>
              <a:rPr lang="en-US" altLang="en-US" dirty="0"/>
              <a:t>We focus mostly on physical symptoms.</a:t>
            </a:r>
          </a:p>
          <a:p>
            <a:pPr eaLnBrk="1" hangingPunct="1">
              <a:buFont typeface="Arial" charset="0"/>
              <a:buNone/>
            </a:pPr>
            <a:endParaRPr lang="en-US" altLang="en-US"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600" b="1" i="1" dirty="0"/>
              <a:t>How Do We Explain </a:t>
            </a:r>
            <a:br>
              <a:rPr lang="en-US" altLang="en-US" sz="3600" b="1" i="1" dirty="0"/>
            </a:br>
            <a:r>
              <a:rPr lang="en-US" altLang="en-US" sz="3600" b="1" i="1" dirty="0"/>
              <a:t>These Significant Results?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096000" cy="1143000"/>
          </a:xfrm>
        </p:spPr>
        <p:txBody>
          <a:bodyPr/>
          <a:lstStyle/>
          <a:p>
            <a:r>
              <a:rPr lang="en-US" sz="2800" b="1" dirty="0"/>
              <a:t>How many matched pre-post surveys did each SRAP provide? </a:t>
            </a:r>
            <a:br>
              <a:rPr lang="en-US" sz="2800" b="1" dirty="0"/>
            </a:br>
            <a:r>
              <a:rPr lang="en-US" sz="2400" b="1" dirty="0"/>
              <a:t>(AA Treatment = 273; Comparison = 100)</a:t>
            </a:r>
          </a:p>
        </p:txBody>
      </p:sp>
      <p:graphicFrame>
        <p:nvGraphicFramePr>
          <p:cNvPr id="4" name="Chart Placeholder 3"/>
          <p:cNvGraphicFramePr>
            <a:graphicFrameLocks noGrp="1"/>
          </p:cNvGraphicFramePr>
          <p:nvPr>
            <p:ph type="chart" idx="1"/>
          </p:nvPr>
        </p:nvGraphicFramePr>
        <p:xfrm>
          <a:off x="1676400" y="1828800"/>
          <a:ext cx="60960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ChangeArrowheads="1"/>
          </p:cNvSpPr>
          <p:nvPr>
            <p:ph type="title" idx="4294967295"/>
          </p:nvPr>
        </p:nvSpPr>
        <p:spPr bwMode="auto">
          <a:xfrm>
            <a:off x="381000" y="1524000"/>
            <a:ext cx="8077200" cy="990600"/>
          </a:xfrm>
          <a:prstGeom prst="rect">
            <a:avLst/>
          </a:prstGeom>
          <a:noFill/>
          <a:ln>
            <a:miter lim="800000"/>
            <a:headEnd/>
            <a:tailEnd/>
          </a:ln>
        </p:spPr>
        <p:txBody>
          <a:bodyPr/>
          <a:lstStyle/>
          <a:p>
            <a:pPr eaLnBrk="1" hangingPunct="1"/>
            <a:r>
              <a:rPr lang="en-US" altLang="en-US" sz="3200" b="1" dirty="0"/>
              <a:t>How Do We Explain These Significant Results?</a:t>
            </a:r>
          </a:p>
        </p:txBody>
      </p:sp>
      <p:sp>
        <p:nvSpPr>
          <p:cNvPr id="46083" name="Rectangle 1027"/>
          <p:cNvSpPr>
            <a:spLocks noGrp="1" noChangeArrowheads="1"/>
          </p:cNvSpPr>
          <p:nvPr>
            <p:ph type="body" idx="4294967295"/>
          </p:nvPr>
        </p:nvSpPr>
        <p:spPr>
          <a:xfrm>
            <a:off x="533400" y="2133600"/>
            <a:ext cx="7772400" cy="4038600"/>
          </a:xfrm>
        </p:spPr>
        <p:txBody>
          <a:bodyPr/>
          <a:lstStyle/>
          <a:p>
            <a:pPr eaLnBrk="1" hangingPunct="1"/>
            <a:r>
              <a:rPr lang="en-US" altLang="en-US" sz="3600" dirty="0"/>
              <a:t>We provide on-site visits.</a:t>
            </a:r>
          </a:p>
          <a:p>
            <a:pPr eaLnBrk="1" hangingPunct="1"/>
            <a:r>
              <a:rPr lang="en-US" altLang="en-US" sz="3600" dirty="0"/>
              <a:t>We address mostly physical conditions with physical modifications.</a:t>
            </a:r>
          </a:p>
          <a:p>
            <a:pPr eaLnBrk="1" hangingPunct="1"/>
            <a:r>
              <a:rPr lang="en-US" altLang="en-US" sz="3600" dirty="0"/>
              <a:t>Few of us are trained therapists.</a:t>
            </a:r>
          </a:p>
          <a:p>
            <a:pPr eaLnBrk="1" hangingPunct="1"/>
            <a:r>
              <a:rPr lang="en-US" altLang="en-US" sz="3600" dirty="0"/>
              <a:t>We do not provide counseling or behavioral health therapy—we refer.</a:t>
            </a:r>
          </a:p>
          <a:p>
            <a:pPr eaLnBrk="1" hangingPunct="1">
              <a:buFont typeface="Arial" charset="0"/>
              <a:buNone/>
            </a:pPr>
            <a:endParaRPr lang="en-US" altLang="en-US"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idx="4294967295"/>
          </p:nvPr>
        </p:nvSpPr>
        <p:spPr bwMode="auto">
          <a:xfrm>
            <a:off x="381000" y="1524000"/>
            <a:ext cx="8077200" cy="990600"/>
          </a:xfrm>
          <a:prstGeom prst="rect">
            <a:avLst/>
          </a:prstGeom>
          <a:noFill/>
          <a:ln>
            <a:miter lim="800000"/>
            <a:headEnd/>
            <a:tailEnd/>
          </a:ln>
        </p:spPr>
        <p:txBody>
          <a:bodyPr/>
          <a:lstStyle/>
          <a:p>
            <a:pPr eaLnBrk="1" hangingPunct="1"/>
            <a:r>
              <a:rPr lang="en-US" altLang="en-US" sz="3200" b="1" dirty="0"/>
              <a:t>How Do We Explain These Significant Results?</a:t>
            </a:r>
          </a:p>
        </p:txBody>
      </p:sp>
      <p:sp>
        <p:nvSpPr>
          <p:cNvPr id="47107" name="Rectangle 1027"/>
          <p:cNvSpPr>
            <a:spLocks noGrp="1" noChangeArrowheads="1"/>
          </p:cNvSpPr>
          <p:nvPr>
            <p:ph type="body" idx="4294967295"/>
          </p:nvPr>
        </p:nvSpPr>
        <p:spPr>
          <a:xfrm>
            <a:off x="533400" y="2133600"/>
            <a:ext cx="7772400" cy="4038600"/>
          </a:xfrm>
        </p:spPr>
        <p:txBody>
          <a:bodyPr/>
          <a:lstStyle/>
          <a:p>
            <a:pPr eaLnBrk="1" hangingPunct="1"/>
            <a:r>
              <a:rPr lang="en-US" altLang="en-US" dirty="0"/>
              <a:t>14 SRAPs connect well with clients.</a:t>
            </a:r>
          </a:p>
          <a:p>
            <a:pPr eaLnBrk="1" hangingPunct="1"/>
            <a:r>
              <a:rPr lang="en-US" altLang="en-US" dirty="0"/>
              <a:t>We accept them as they are.</a:t>
            </a:r>
          </a:p>
          <a:p>
            <a:pPr eaLnBrk="1" hangingPunct="1"/>
            <a:r>
              <a:rPr lang="en-US" altLang="en-US" dirty="0"/>
              <a:t>We “normalize” all functional limitations.</a:t>
            </a:r>
          </a:p>
          <a:p>
            <a:pPr eaLnBrk="1" hangingPunct="1"/>
            <a:r>
              <a:rPr lang="en-US" altLang="en-US" dirty="0"/>
              <a:t>We use a family systems approach.</a:t>
            </a:r>
          </a:p>
          <a:p>
            <a:pPr eaLnBrk="1" hangingPunct="1"/>
            <a:r>
              <a:rPr lang="en-US" altLang="en-US" dirty="0"/>
              <a:t>We listen well for individual and family goals.</a:t>
            </a:r>
          </a:p>
          <a:p>
            <a:pPr eaLnBrk="1" hangingPunct="1"/>
            <a:r>
              <a:rPr lang="en-US" altLang="en-US" dirty="0"/>
              <a:t>We do not counsel/do therapy—we refer.</a:t>
            </a:r>
          </a:p>
          <a:p>
            <a:pPr eaLnBrk="1" hangingPunct="1">
              <a:buFont typeface="Arial" charset="0"/>
              <a:buNone/>
            </a:pPr>
            <a:endParaRPr lang="en-US" altLang="en-US" sz="3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bwMode="auto">
          <a:xfrm>
            <a:off x="381000" y="1524000"/>
            <a:ext cx="8153400" cy="990600"/>
          </a:xfrm>
          <a:prstGeom prst="rect">
            <a:avLst/>
          </a:prstGeom>
          <a:noFill/>
          <a:ln>
            <a:miter lim="800000"/>
            <a:headEnd/>
            <a:tailEnd/>
          </a:ln>
        </p:spPr>
        <p:txBody>
          <a:bodyPr/>
          <a:lstStyle/>
          <a:p>
            <a:pPr eaLnBrk="1" hangingPunct="1"/>
            <a:r>
              <a:rPr lang="en-US" altLang="en-US" sz="3200" b="1" dirty="0"/>
              <a:t>How Do We Explain These Significant Results?</a:t>
            </a:r>
          </a:p>
        </p:txBody>
      </p:sp>
      <p:sp>
        <p:nvSpPr>
          <p:cNvPr id="48131" name="Rectangle 1027"/>
          <p:cNvSpPr>
            <a:spLocks noGrp="1" noChangeArrowheads="1"/>
          </p:cNvSpPr>
          <p:nvPr>
            <p:ph type="body" idx="4294967295"/>
          </p:nvPr>
        </p:nvSpPr>
        <p:spPr>
          <a:xfrm>
            <a:off x="533400" y="2133600"/>
            <a:ext cx="7772400" cy="4038600"/>
          </a:xfrm>
        </p:spPr>
        <p:txBody>
          <a:bodyPr/>
          <a:lstStyle/>
          <a:p>
            <a:pPr eaLnBrk="1" hangingPunct="1"/>
            <a:r>
              <a:rPr lang="en-US" altLang="en-US" sz="3600" dirty="0"/>
              <a:t>14 SRAPs ask clients to complete QOL surveys prior to our on-site visit.</a:t>
            </a:r>
          </a:p>
          <a:p>
            <a:pPr eaLnBrk="1" hangingPunct="1"/>
            <a:r>
              <a:rPr lang="en-US" altLang="en-US" sz="3600" dirty="0"/>
              <a:t>We create a plan.</a:t>
            </a:r>
          </a:p>
          <a:p>
            <a:pPr eaLnBrk="1" hangingPunct="1"/>
            <a:r>
              <a:rPr lang="en-US" altLang="en-US" sz="3600" dirty="0"/>
              <a:t>We partner with DVR et al. to address </a:t>
            </a:r>
            <a:r>
              <a:rPr lang="en-US" altLang="en-US" sz="3600" dirty="0" err="1"/>
              <a:t>AgrAbility</a:t>
            </a:r>
            <a:r>
              <a:rPr lang="en-US" altLang="en-US" sz="3600" dirty="0"/>
              <a:t> clients’ needs and goals.</a:t>
            </a:r>
          </a:p>
          <a:p>
            <a:pPr eaLnBrk="1" hangingPunct="1"/>
            <a:r>
              <a:rPr lang="en-US" altLang="en-US" sz="3600" dirty="0"/>
              <a:t>Later we close out the case and request that they complete a posttest.</a:t>
            </a:r>
          </a:p>
          <a:p>
            <a:pPr eaLnBrk="1" hangingPunct="1">
              <a:buFont typeface="Arial" charset="0"/>
              <a:buNone/>
            </a:pPr>
            <a:endParaRPr lang="en-US" altLang="en-US" sz="3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idx="4294967295"/>
          </p:nvPr>
        </p:nvSpPr>
        <p:spPr bwMode="auto">
          <a:xfrm>
            <a:off x="381000" y="1524000"/>
            <a:ext cx="7772400" cy="685800"/>
          </a:xfrm>
          <a:prstGeom prst="rect">
            <a:avLst/>
          </a:prstGeom>
          <a:noFill/>
          <a:ln>
            <a:miter lim="800000"/>
            <a:headEnd/>
            <a:tailEnd/>
          </a:ln>
        </p:spPr>
        <p:txBody>
          <a:bodyPr/>
          <a:lstStyle/>
          <a:p>
            <a:pPr eaLnBrk="1" hangingPunct="1"/>
            <a:r>
              <a:rPr lang="en-US" altLang="en-US" sz="3600" b="1" dirty="0"/>
              <a:t>What’s Our Agenda Today?</a:t>
            </a:r>
          </a:p>
        </p:txBody>
      </p:sp>
      <p:sp>
        <p:nvSpPr>
          <p:cNvPr id="54275" name="Rectangle 1027"/>
          <p:cNvSpPr>
            <a:spLocks noGrp="1" noChangeArrowheads="1"/>
          </p:cNvSpPr>
          <p:nvPr>
            <p:ph type="body" idx="4294967295"/>
          </p:nvPr>
        </p:nvSpPr>
        <p:spPr>
          <a:xfrm>
            <a:off x="533400" y="2286000"/>
            <a:ext cx="7772400" cy="4038600"/>
          </a:xfrm>
        </p:spPr>
        <p:txBody>
          <a:bodyPr/>
          <a:lstStyle/>
          <a:p>
            <a:pPr marL="742950" indent="-742950" eaLnBrk="1" hangingPunct="1">
              <a:buFont typeface="Arial" charset="0"/>
              <a:buNone/>
            </a:pPr>
            <a:r>
              <a:rPr lang="en-US" altLang="en-US" sz="2800" dirty="0"/>
              <a:t>3. </a:t>
            </a:r>
            <a:r>
              <a:rPr lang="en-US" altLang="en-US" sz="2800" i="1" dirty="0"/>
              <a:t>Why Are These Results Important—Especially Now?</a:t>
            </a:r>
            <a:endParaRPr lang="en-US" altLang="en-US" sz="2800" dirty="0"/>
          </a:p>
          <a:p>
            <a:pPr marL="742950" indent="-742950" eaLnBrk="1" hangingPunct="1">
              <a:buFont typeface="Arial" charset="0"/>
              <a:buNone/>
            </a:pPr>
            <a:endParaRPr lang="en-US" altLang="en-US" sz="2800" dirty="0"/>
          </a:p>
          <a:p>
            <a:pPr marL="742950" indent="-742950" eaLnBrk="1" hangingPunct="1">
              <a:buFont typeface="Arial" charset="0"/>
              <a:buNone/>
            </a:pPr>
            <a:endParaRPr lang="en-US" alt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609600" y="1676400"/>
            <a:ext cx="7772400" cy="838200"/>
          </a:xfrm>
          <a:prstGeom prst="rect">
            <a:avLst/>
          </a:prstGeom>
          <a:noFill/>
        </p:spPr>
        <p:txBody>
          <a:bodyPr/>
          <a:lstStyle/>
          <a:p>
            <a:pPr eaLnBrk="1" hangingPunct="1"/>
            <a:r>
              <a:rPr lang="en-US" altLang="en-US" sz="3200" b="1" dirty="0">
                <a:effectLst/>
              </a:rPr>
              <a:t>We’ve seen progress in physical, but what about in behavioral health?</a:t>
            </a:r>
          </a:p>
        </p:txBody>
      </p:sp>
      <p:sp>
        <p:nvSpPr>
          <p:cNvPr id="24579" name="Rectangle 3"/>
          <p:cNvSpPr>
            <a:spLocks noGrp="1" noChangeArrowheads="1"/>
          </p:cNvSpPr>
          <p:nvPr>
            <p:ph type="body" idx="4294967295"/>
          </p:nvPr>
        </p:nvSpPr>
        <p:spPr>
          <a:xfrm>
            <a:off x="609600" y="2819400"/>
            <a:ext cx="8153400" cy="3657600"/>
          </a:xfrm>
        </p:spPr>
        <p:txBody>
          <a:bodyPr/>
          <a:lstStyle/>
          <a:p>
            <a:pPr eaLnBrk="1" hangingPunct="1"/>
            <a:r>
              <a:rPr lang="en-US" sz="2800" dirty="0"/>
              <a:t>We’ve seen progress in reduced numbers of physical fatalities and injuries in agriculture, thanks to the efforts of OSHA and Extension Farm Safety programs.</a:t>
            </a:r>
          </a:p>
          <a:p>
            <a:pPr eaLnBrk="1" hangingPunct="1"/>
            <a:r>
              <a:rPr lang="en-US" sz="2800" dirty="0"/>
              <a:t>But we’ve </a:t>
            </a:r>
            <a:r>
              <a:rPr lang="en-US" sz="2800" b="1" dirty="0"/>
              <a:t>not</a:t>
            </a:r>
            <a:r>
              <a:rPr lang="en-US" sz="2800" dirty="0"/>
              <a:t> seen progress in reducing behavioral health issues like suicide, especially among older white men.</a:t>
            </a:r>
          </a:p>
          <a:p>
            <a:pPr eaLnBrk="1" hangingPunct="1"/>
            <a:r>
              <a:rPr lang="en-US" sz="1600" dirty="0"/>
              <a:t>Source: M. Rosmann (personal communication, June 4, 2010.)</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447800"/>
            <a:ext cx="8229600" cy="1143000"/>
          </a:xfrm>
        </p:spPr>
        <p:txBody>
          <a:bodyPr/>
          <a:lstStyle/>
          <a:p>
            <a:r>
              <a:rPr lang="en-US" altLang="en-US" sz="2800" b="1" dirty="0">
                <a:effectLst/>
              </a:rPr>
              <a:t>Comparison U.S. Workplace Suicides with Non-Workplace Suicides (Per million)</a:t>
            </a:r>
          </a:p>
        </p:txBody>
      </p:sp>
      <p:graphicFrame>
        <p:nvGraphicFramePr>
          <p:cNvPr id="4" name="Content Placeholder 3"/>
          <p:cNvGraphicFramePr>
            <a:graphicFrameLocks noGrp="1"/>
          </p:cNvGraphicFramePr>
          <p:nvPr>
            <p:ph idx="1"/>
          </p:nvPr>
        </p:nvGraphicFramePr>
        <p:xfrm>
          <a:off x="660400" y="2489200"/>
          <a:ext cx="7772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1371600"/>
            <a:ext cx="9144000" cy="990600"/>
          </a:xfrm>
          <a:prstGeom prst="rect">
            <a:avLst/>
          </a:prstGeom>
          <a:noFill/>
        </p:spPr>
        <p:txBody>
          <a:bodyPr/>
          <a:lstStyle/>
          <a:p>
            <a:pPr eaLnBrk="1" hangingPunct="1"/>
            <a:r>
              <a:rPr lang="en-US" altLang="en-US" sz="3200" b="1" dirty="0">
                <a:effectLst/>
              </a:rPr>
              <a:t>Factors that may contribute to this risk of suicide for farmers &amp; ranchers include:</a:t>
            </a:r>
          </a:p>
        </p:txBody>
      </p:sp>
      <p:sp>
        <p:nvSpPr>
          <p:cNvPr id="27651" name="Rectangle 3"/>
          <p:cNvSpPr>
            <a:spLocks noGrp="1" noChangeArrowheads="1"/>
          </p:cNvSpPr>
          <p:nvPr>
            <p:ph type="body" idx="4294967295"/>
          </p:nvPr>
        </p:nvSpPr>
        <p:spPr>
          <a:xfrm>
            <a:off x="609600" y="2514600"/>
            <a:ext cx="7772400" cy="5181600"/>
          </a:xfrm>
        </p:spPr>
        <p:txBody>
          <a:bodyPr/>
          <a:lstStyle/>
          <a:p>
            <a:pPr eaLnBrk="1" hangingPunct="1">
              <a:lnSpc>
                <a:spcPct val="90000"/>
              </a:lnSpc>
              <a:buFont typeface="Wingdings" pitchFamily="2" charset="2"/>
              <a:buChar char="§"/>
            </a:pPr>
            <a:r>
              <a:rPr lang="en-US" altLang="en-US" dirty="0"/>
              <a:t>Potential for financial loss</a:t>
            </a:r>
          </a:p>
          <a:p>
            <a:pPr eaLnBrk="1" hangingPunct="1">
              <a:lnSpc>
                <a:spcPct val="90000"/>
              </a:lnSpc>
              <a:buFont typeface="Wingdings" pitchFamily="2" charset="2"/>
              <a:buChar char="§"/>
            </a:pPr>
            <a:r>
              <a:rPr lang="en-US" altLang="en-US" dirty="0"/>
              <a:t>Chronic physical illness</a:t>
            </a:r>
          </a:p>
          <a:p>
            <a:pPr eaLnBrk="1" hangingPunct="1">
              <a:lnSpc>
                <a:spcPct val="90000"/>
              </a:lnSpc>
              <a:buFont typeface="Wingdings" pitchFamily="2" charset="2"/>
              <a:buChar char="§"/>
            </a:pPr>
            <a:r>
              <a:rPr lang="en-US" altLang="en-US" dirty="0"/>
              <a:t>Social isolation</a:t>
            </a:r>
          </a:p>
          <a:p>
            <a:pPr eaLnBrk="1" hangingPunct="1">
              <a:lnSpc>
                <a:spcPct val="90000"/>
              </a:lnSpc>
              <a:buFont typeface="Wingdings" pitchFamily="2" charset="2"/>
              <a:buChar char="§"/>
            </a:pPr>
            <a:r>
              <a:rPr lang="en-US" altLang="en-US" dirty="0"/>
              <a:t>Work-home imbalance</a:t>
            </a:r>
          </a:p>
          <a:p>
            <a:pPr eaLnBrk="1" hangingPunct="1">
              <a:lnSpc>
                <a:spcPct val="90000"/>
              </a:lnSpc>
              <a:buFont typeface="Wingdings" pitchFamily="2" charset="2"/>
              <a:buChar char="§"/>
            </a:pPr>
            <a:r>
              <a:rPr lang="en-US" altLang="en-US" dirty="0"/>
              <a:t>Barriers &amp; unwillingness to seek behavioral health treatment</a:t>
            </a:r>
          </a:p>
          <a:p>
            <a:r>
              <a:rPr lang="en-US" altLang="en-US" sz="1600" dirty="0"/>
              <a:t>Source: Tiesman, H. M., Konda, S., Hartley, D., Menéndez, C. C., Ridenour, M., &amp; Hendricks, S. (2015).  Suicide in U.S. workplaces, 2003-2010: A comparison with non-workplace suicides.  </a:t>
            </a:r>
            <a:r>
              <a:rPr lang="en-US" altLang="en-US" sz="1600" i="1" dirty="0"/>
              <a:t>American Journal of Preventive Medicine, 48</a:t>
            </a:r>
            <a:r>
              <a:rPr lang="en-US" altLang="en-US" sz="1600" dirty="0"/>
              <a:t>(6), 674-682.</a:t>
            </a:r>
          </a:p>
          <a:p>
            <a:pPr eaLnBrk="1" hangingPunct="1">
              <a:lnSpc>
                <a:spcPct val="90000"/>
              </a:lnSpc>
              <a:buFont typeface="Monotype Sorts" pitchFamily="2" charset="2"/>
              <a:buNone/>
            </a:pPr>
            <a:endParaRPr lang="en-US" altLang="en-US" sz="1600" dirty="0"/>
          </a:p>
          <a:p>
            <a:pPr eaLnBrk="1" hangingPunct="1">
              <a:lnSpc>
                <a:spcPct val="90000"/>
              </a:lnSpc>
              <a:buFont typeface="Monotype Sorts" pitchFamily="2" charset="2"/>
              <a:buNone/>
            </a:pPr>
            <a:endParaRPr lang="en-US" altLang="en-US" dirty="0"/>
          </a:p>
          <a:p>
            <a:pPr eaLnBrk="1" hangingPunct="1">
              <a:lnSpc>
                <a:spcPct val="90000"/>
              </a:lnSpc>
              <a:buFont typeface="Wingdings" pitchFamily="2" charset="2"/>
              <a:buChar char="§"/>
            </a:pPr>
            <a:endParaRPr lang="en-US" altLang="en-US" sz="2400" dirty="0">
              <a:cs typeface="Arial"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1371600"/>
            <a:ext cx="9144000" cy="990600"/>
          </a:xfrm>
          <a:prstGeom prst="rect">
            <a:avLst/>
          </a:prstGeom>
          <a:noFill/>
        </p:spPr>
        <p:txBody>
          <a:bodyPr/>
          <a:lstStyle/>
          <a:p>
            <a:pPr eaLnBrk="1" hangingPunct="1"/>
            <a:r>
              <a:rPr lang="en-US" altLang="en-US" sz="3200" b="1" dirty="0">
                <a:effectLst/>
              </a:rPr>
              <a:t>Factors that may contribute to this risk of suicide for farmers &amp; ranchers include:</a:t>
            </a:r>
          </a:p>
        </p:txBody>
      </p:sp>
      <p:sp>
        <p:nvSpPr>
          <p:cNvPr id="28675" name="Rectangle 3"/>
          <p:cNvSpPr>
            <a:spLocks noGrp="1" noChangeArrowheads="1"/>
          </p:cNvSpPr>
          <p:nvPr>
            <p:ph type="body" idx="4294967295"/>
          </p:nvPr>
        </p:nvSpPr>
        <p:spPr>
          <a:xfrm>
            <a:off x="685800" y="2514600"/>
            <a:ext cx="7772400" cy="5181600"/>
          </a:xfrm>
        </p:spPr>
        <p:txBody>
          <a:bodyPr/>
          <a:lstStyle/>
          <a:p>
            <a:pPr eaLnBrk="1" hangingPunct="1">
              <a:lnSpc>
                <a:spcPct val="90000"/>
              </a:lnSpc>
              <a:buFont typeface="Wingdings" pitchFamily="2" charset="2"/>
              <a:buChar char="§"/>
            </a:pPr>
            <a:r>
              <a:rPr lang="en-US" altLang="en-US" sz="2800" dirty="0"/>
              <a:t>Depression due to chronic pesticide exposure</a:t>
            </a:r>
          </a:p>
          <a:p>
            <a:pPr eaLnBrk="1" hangingPunct="1">
              <a:lnSpc>
                <a:spcPct val="90000"/>
              </a:lnSpc>
              <a:buFont typeface="Wingdings" pitchFamily="2" charset="2"/>
              <a:buChar char="§"/>
            </a:pPr>
            <a:r>
              <a:rPr lang="en-US" altLang="en-US" sz="2800" dirty="0"/>
              <a:t>Increased access to lethal means</a:t>
            </a:r>
          </a:p>
          <a:p>
            <a:pPr eaLnBrk="1" hangingPunct="1">
              <a:lnSpc>
                <a:spcPct val="90000"/>
              </a:lnSpc>
              <a:buFont typeface="Wingdings" pitchFamily="2" charset="2"/>
              <a:buChar char="§"/>
            </a:pPr>
            <a:r>
              <a:rPr lang="en-US" altLang="en-US" sz="2800" dirty="0"/>
              <a:t>Firearms &amp; hanging are the two leading methods of suicide for farmers.</a:t>
            </a:r>
          </a:p>
          <a:p>
            <a:pPr eaLnBrk="1" hangingPunct="1">
              <a:lnSpc>
                <a:spcPct val="90000"/>
              </a:lnSpc>
              <a:buFont typeface="Wingdings" pitchFamily="2" charset="2"/>
              <a:buChar char="§"/>
            </a:pPr>
            <a:r>
              <a:rPr lang="en-US" altLang="en-US" sz="2800" dirty="0"/>
              <a:t>Access to mental health services can be limited in rural locations.</a:t>
            </a:r>
          </a:p>
          <a:p>
            <a:pPr eaLnBrk="1" hangingPunct="1">
              <a:lnSpc>
                <a:spcPct val="90000"/>
              </a:lnSpc>
              <a:buFont typeface="Wingdings" pitchFamily="2" charset="2"/>
              <a:buChar char="§"/>
            </a:pPr>
            <a:r>
              <a:rPr lang="en-US" altLang="en-US" sz="2800" dirty="0"/>
              <a:t>Finding time to leave the farm to receive medical care can be challenging.</a:t>
            </a:r>
          </a:p>
          <a:p>
            <a:pPr eaLnBrk="1" hangingPunct="1">
              <a:lnSpc>
                <a:spcPct val="90000"/>
              </a:lnSpc>
              <a:buFont typeface="Monotype Sorts" pitchFamily="2" charset="2"/>
              <a:buNone/>
            </a:pPr>
            <a:r>
              <a:rPr lang="en-US" altLang="en-US" sz="1600" dirty="0"/>
              <a:t>Source: Tiesman et al., 2015.</a:t>
            </a:r>
          </a:p>
          <a:p>
            <a:pPr eaLnBrk="1" hangingPunct="1">
              <a:lnSpc>
                <a:spcPct val="90000"/>
              </a:lnSpc>
              <a:buFont typeface="Monotype Sorts" pitchFamily="2" charset="2"/>
              <a:buNone/>
            </a:pPr>
            <a:endParaRPr lang="en-US" altLang="en-US" dirty="0"/>
          </a:p>
          <a:p>
            <a:pPr eaLnBrk="1" hangingPunct="1">
              <a:lnSpc>
                <a:spcPct val="90000"/>
              </a:lnSpc>
              <a:buFont typeface="Wingdings" pitchFamily="2" charset="2"/>
              <a:buChar char="§"/>
            </a:pPr>
            <a:endParaRPr lang="en-US" altLang="en-US" sz="2400" dirty="0">
              <a:cs typeface="Arial"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1447800"/>
            <a:ext cx="9144000" cy="990600"/>
          </a:xfrm>
          <a:prstGeom prst="rect">
            <a:avLst/>
          </a:prstGeom>
          <a:noFill/>
        </p:spPr>
        <p:txBody>
          <a:bodyPr/>
          <a:lstStyle/>
          <a:p>
            <a:pPr eaLnBrk="1" hangingPunct="1"/>
            <a:r>
              <a:rPr lang="en-US" altLang="en-US" sz="3600" b="1" dirty="0">
                <a:effectLst/>
              </a:rPr>
              <a:t>Why do farmers/ranchers commit suicide at higher rates?</a:t>
            </a:r>
          </a:p>
        </p:txBody>
      </p:sp>
      <p:sp>
        <p:nvSpPr>
          <p:cNvPr id="29699" name="Rectangle 3"/>
          <p:cNvSpPr>
            <a:spLocks noGrp="1" noChangeArrowheads="1"/>
          </p:cNvSpPr>
          <p:nvPr>
            <p:ph type="body" idx="4294967295"/>
          </p:nvPr>
        </p:nvSpPr>
        <p:spPr>
          <a:xfrm>
            <a:off x="838200" y="2743200"/>
            <a:ext cx="7772400" cy="5181600"/>
          </a:xfrm>
        </p:spPr>
        <p:txBody>
          <a:bodyPr/>
          <a:lstStyle/>
          <a:p>
            <a:pPr eaLnBrk="1" hangingPunct="1">
              <a:lnSpc>
                <a:spcPct val="90000"/>
              </a:lnSpc>
              <a:buFont typeface="Wingdings" pitchFamily="2" charset="2"/>
              <a:buChar char="§"/>
            </a:pPr>
            <a:r>
              <a:rPr lang="en-US" altLang="en-US" sz="2000" dirty="0"/>
              <a:t>It’s </a:t>
            </a:r>
            <a:r>
              <a:rPr lang="en-US" altLang="en-US" sz="2000" u="sng" dirty="0"/>
              <a:t>not</a:t>
            </a:r>
            <a:r>
              <a:rPr lang="en-US" altLang="en-US" sz="2000" dirty="0"/>
              <a:t> increased levels of mental health issues.</a:t>
            </a:r>
          </a:p>
          <a:p>
            <a:pPr eaLnBrk="1" hangingPunct="1">
              <a:lnSpc>
                <a:spcPct val="90000"/>
              </a:lnSpc>
              <a:buFont typeface="Wingdings" pitchFamily="2" charset="2"/>
              <a:buChar char="§"/>
            </a:pPr>
            <a:r>
              <a:rPr lang="en-US" altLang="en-US" sz="2000" dirty="0"/>
              <a:t>It may have to do with:</a:t>
            </a:r>
          </a:p>
          <a:p>
            <a:pPr lvl="1" eaLnBrk="1" hangingPunct="1">
              <a:lnSpc>
                <a:spcPct val="90000"/>
              </a:lnSpc>
            </a:pPr>
            <a:r>
              <a:rPr lang="en-US" altLang="en-US" sz="2000" dirty="0"/>
              <a:t>Demands of family farms</a:t>
            </a:r>
          </a:p>
          <a:p>
            <a:pPr lvl="1" eaLnBrk="1" hangingPunct="1">
              <a:lnSpc>
                <a:spcPct val="90000"/>
              </a:lnSpc>
            </a:pPr>
            <a:r>
              <a:rPr lang="en-US" altLang="en-US" sz="2000" dirty="0"/>
              <a:t>Culture of farming communities</a:t>
            </a:r>
          </a:p>
          <a:p>
            <a:pPr lvl="1" eaLnBrk="1" hangingPunct="1">
              <a:lnSpc>
                <a:spcPct val="90000"/>
              </a:lnSpc>
            </a:pPr>
            <a:r>
              <a:rPr lang="en-US" altLang="en-US" sz="2000" dirty="0"/>
              <a:t>Shortage of health care professionals in rural farming communities</a:t>
            </a:r>
          </a:p>
          <a:p>
            <a:pPr lvl="1" eaLnBrk="1" hangingPunct="1">
              <a:lnSpc>
                <a:spcPct val="90000"/>
              </a:lnSpc>
            </a:pPr>
            <a:r>
              <a:rPr lang="en-US" altLang="en-US" sz="2000" dirty="0"/>
              <a:t>High accessibility to firearms</a:t>
            </a:r>
          </a:p>
          <a:p>
            <a:pPr lvl="1" eaLnBrk="1" hangingPunct="1">
              <a:lnSpc>
                <a:spcPct val="90000"/>
              </a:lnSpc>
            </a:pPr>
            <a:r>
              <a:rPr lang="en-US" altLang="en-US" sz="2000" dirty="0"/>
              <a:t>Occupational stress</a:t>
            </a:r>
          </a:p>
          <a:p>
            <a:pPr lvl="1" eaLnBrk="1" hangingPunct="1">
              <a:lnSpc>
                <a:spcPct val="90000"/>
              </a:lnSpc>
            </a:pPr>
            <a:r>
              <a:rPr lang="en-US" altLang="en-US" sz="2000" dirty="0"/>
              <a:t>Financial difficulties</a:t>
            </a:r>
          </a:p>
          <a:p>
            <a:pPr lvl="1" eaLnBrk="1" hangingPunct="1">
              <a:lnSpc>
                <a:spcPct val="90000"/>
              </a:lnSpc>
            </a:pPr>
            <a:r>
              <a:rPr lang="en-US" altLang="en-US" sz="2000" dirty="0"/>
              <a:t>Family problems</a:t>
            </a:r>
          </a:p>
          <a:p>
            <a:pPr lvl="1" eaLnBrk="1" hangingPunct="1">
              <a:lnSpc>
                <a:spcPct val="90000"/>
              </a:lnSpc>
            </a:pPr>
            <a:r>
              <a:rPr lang="en-US" altLang="en-US" sz="2000" dirty="0"/>
              <a:t>Retirement is a trying transition for farmers.</a:t>
            </a:r>
            <a:endParaRPr lang="en-US" altLang="en-US" sz="2000" dirty="0">
              <a:cs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457200" y="1447800"/>
            <a:ext cx="8153400" cy="1143000"/>
          </a:xfrm>
          <a:prstGeom prst="rect">
            <a:avLst/>
          </a:prstGeom>
          <a:noFill/>
        </p:spPr>
        <p:txBody>
          <a:bodyPr anchor="b"/>
          <a:lstStyle/>
          <a:p>
            <a:pPr eaLnBrk="1" hangingPunct="1"/>
            <a:r>
              <a:rPr lang="en-US" altLang="en-US" sz="3600" b="1" dirty="0">
                <a:effectLst/>
              </a:rPr>
              <a:t>Masculine “Scripts” </a:t>
            </a:r>
            <a:br>
              <a:rPr lang="en-US" altLang="en-US" sz="3600" b="1" dirty="0">
                <a:effectLst/>
              </a:rPr>
            </a:br>
            <a:r>
              <a:rPr lang="en-US" altLang="en-US" sz="3600" b="1" dirty="0">
                <a:effectLst/>
              </a:rPr>
              <a:t>(David &amp; Brannon (1976)</a:t>
            </a:r>
          </a:p>
        </p:txBody>
      </p:sp>
      <p:sp>
        <p:nvSpPr>
          <p:cNvPr id="30723" name="Rectangle 3"/>
          <p:cNvSpPr>
            <a:spLocks noGrp="1" noChangeArrowheads="1"/>
          </p:cNvSpPr>
          <p:nvPr>
            <p:ph type="body" idx="4294967295"/>
          </p:nvPr>
        </p:nvSpPr>
        <p:spPr>
          <a:xfrm>
            <a:off x="457200" y="2667000"/>
            <a:ext cx="7772400" cy="4724400"/>
          </a:xfrm>
        </p:spPr>
        <p:txBody>
          <a:bodyPr/>
          <a:lstStyle/>
          <a:p>
            <a:pPr marL="533400" indent="-533400" eaLnBrk="1" hangingPunct="1">
              <a:buFont typeface="Wingdings" pitchFamily="2" charset="2"/>
              <a:buAutoNum type="arabicPeriod"/>
            </a:pPr>
            <a:r>
              <a:rPr lang="en-US" altLang="en-US" sz="2400" dirty="0"/>
              <a:t>No sissy-stuff - men are expected to distance themselves from anything feminine.</a:t>
            </a:r>
          </a:p>
          <a:p>
            <a:pPr marL="533400" indent="-533400" eaLnBrk="1" hangingPunct="1">
              <a:buFont typeface="Wingdings" pitchFamily="2" charset="2"/>
              <a:buAutoNum type="arabicPeriod"/>
            </a:pPr>
            <a:r>
              <a:rPr lang="en-US" altLang="en-US" sz="2400" dirty="0"/>
              <a:t>Big wheel - men should be occupationally or financially successful.</a:t>
            </a:r>
          </a:p>
          <a:p>
            <a:pPr marL="533400" indent="-533400" eaLnBrk="1" hangingPunct="1">
              <a:buFont typeface="Wingdings" pitchFamily="2" charset="2"/>
              <a:buAutoNum type="arabicPeriod"/>
            </a:pPr>
            <a:r>
              <a:rPr lang="en-US" altLang="en-US" sz="2400" dirty="0"/>
              <a:t>Sturdy oak - men should be confident and self-reliant.</a:t>
            </a:r>
          </a:p>
          <a:p>
            <a:pPr marL="533400" indent="-533400" eaLnBrk="1" hangingPunct="1">
              <a:buFont typeface="Wingdings" pitchFamily="2" charset="2"/>
              <a:buAutoNum type="arabicPeriod"/>
            </a:pPr>
            <a:r>
              <a:rPr lang="en-US" altLang="en-US" sz="2400" dirty="0"/>
              <a:t>Give ‘em hell -men should do what is necessary to “make it.”</a:t>
            </a:r>
          </a:p>
          <a:p>
            <a:pPr marL="533400" indent="-533400" eaLnBrk="1" hangingPunct="1">
              <a:buFont typeface="Wingdings" pitchFamily="2" charset="2"/>
              <a:buAutoNum type="arabicPeriod"/>
            </a:pPr>
            <a:r>
              <a:rPr lang="en-US" altLang="en-US" sz="2400" dirty="0"/>
              <a:t>“When you’re hurting, be a man—keep it inside and tell no one!”  (Fetsch, 2009.)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idx="4294967295"/>
          </p:nvPr>
        </p:nvSpPr>
        <p:spPr bwMode="auto">
          <a:xfrm>
            <a:off x="381000" y="1676400"/>
            <a:ext cx="7772400" cy="990600"/>
          </a:xfrm>
          <a:prstGeom prst="rect">
            <a:avLst/>
          </a:prstGeom>
          <a:noFill/>
          <a:ln>
            <a:miter lim="800000"/>
            <a:headEnd/>
            <a:tailEnd/>
          </a:ln>
        </p:spPr>
        <p:txBody>
          <a:bodyPr/>
          <a:lstStyle/>
          <a:p>
            <a:pPr eaLnBrk="1" hangingPunct="1"/>
            <a:r>
              <a:rPr lang="en-US" altLang="en-US" sz="3600" b="1" dirty="0"/>
              <a:t>Our AgrAbility Vision</a:t>
            </a:r>
          </a:p>
        </p:txBody>
      </p:sp>
      <p:sp>
        <p:nvSpPr>
          <p:cNvPr id="18435" name="Rectangle 1027"/>
          <p:cNvSpPr>
            <a:spLocks noGrp="1" noChangeArrowheads="1"/>
          </p:cNvSpPr>
          <p:nvPr>
            <p:ph type="body" idx="4294967295"/>
          </p:nvPr>
        </p:nvSpPr>
        <p:spPr>
          <a:xfrm>
            <a:off x="533400" y="2514600"/>
            <a:ext cx="7772400" cy="4038600"/>
          </a:xfrm>
        </p:spPr>
        <p:txBody>
          <a:bodyPr/>
          <a:lstStyle/>
          <a:p>
            <a:pPr eaLnBrk="1" hangingPunct="1">
              <a:buFont typeface="Arial" charset="0"/>
              <a:buNone/>
            </a:pPr>
            <a:r>
              <a:rPr lang="en-US" altLang="en-US" sz="3600" dirty="0"/>
              <a:t>“The vision of AgrAbility is </a:t>
            </a:r>
            <a:r>
              <a:rPr lang="en-US" altLang="en-US" sz="3600" u="sng" dirty="0"/>
              <a:t>to enhance the quality of life</a:t>
            </a:r>
            <a:r>
              <a:rPr lang="en-US" altLang="en-US" sz="3600" dirty="0"/>
              <a:t> for farmers, ranchers, and other agricultural workers with disabilities, so that they, their families, and their communities continue to succeed in rural America.”</a:t>
            </a:r>
          </a:p>
          <a:p>
            <a:pPr eaLnBrk="1" hangingPunct="1">
              <a:buFont typeface="Arial" charset="0"/>
              <a:buNone/>
            </a:pPr>
            <a:r>
              <a:rPr lang="en-US" altLang="en-US" sz="1200" dirty="0">
                <a:latin typeface="Times New Roman" pitchFamily="18" charset="0"/>
                <a:cs typeface="Times New Roman" pitchFamily="18" charset="0"/>
              </a:rPr>
              <a:t>Source: Retrieved from </a:t>
            </a:r>
            <a:r>
              <a:rPr lang="en-US" altLang="en-US" sz="1200" dirty="0">
                <a:latin typeface="Times New Roman" pitchFamily="18" charset="0"/>
                <a:cs typeface="Times New Roman" pitchFamily="18" charset="0"/>
                <a:hlinkClick r:id="rId3"/>
              </a:rPr>
              <a:t>www.agrability.org/about/program/#mission</a:t>
            </a:r>
            <a:endParaRPr lang="en-US" altLang="en-US" sz="1200" dirty="0">
              <a:latin typeface="Times New Roman" pitchFamily="18" charset="0"/>
              <a:cs typeface="Times New Roman" pitchFamily="18" charset="0"/>
            </a:endParaRPr>
          </a:p>
          <a:p>
            <a:pPr eaLnBrk="1" hangingPunct="1">
              <a:buFont typeface="Arial" charset="0"/>
              <a:buNone/>
            </a:pPr>
            <a:endParaRPr lang="en-US" altLang="en-US" sz="36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4294967295"/>
          </p:nvPr>
        </p:nvSpPr>
        <p:spPr>
          <a:xfrm>
            <a:off x="0" y="1600200"/>
            <a:ext cx="9144000" cy="2314575"/>
          </a:xfrm>
        </p:spPr>
        <p:txBody>
          <a:bodyPr/>
          <a:lstStyle/>
          <a:p>
            <a:pPr algn="ctr">
              <a:lnSpc>
                <a:spcPct val="90000"/>
              </a:lnSpc>
              <a:buFont typeface="Monotype Sorts" pitchFamily="2" charset="2"/>
              <a:buNone/>
            </a:pPr>
            <a:r>
              <a:rPr lang="en-US" sz="3600" b="1" dirty="0"/>
              <a:t>HANDOUT: </a:t>
            </a:r>
          </a:p>
          <a:p>
            <a:pPr algn="ctr">
              <a:lnSpc>
                <a:spcPct val="90000"/>
              </a:lnSpc>
              <a:buFont typeface="Monotype Sorts" pitchFamily="2" charset="2"/>
              <a:buNone/>
            </a:pPr>
            <a:r>
              <a:rPr lang="en-US" sz="3600" b="1" dirty="0"/>
              <a:t>Farm and Ranch Family Stress and Depression: A Checklist and Guide for Making Referrals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0" y="1447800"/>
            <a:ext cx="9144000" cy="990600"/>
          </a:xfrm>
          <a:prstGeom prst="rect">
            <a:avLst/>
          </a:prstGeom>
          <a:noFill/>
        </p:spPr>
        <p:txBody>
          <a:bodyPr lIns="91440" tIns="45720" rIns="91440" bIns="45720"/>
          <a:lstStyle/>
          <a:p>
            <a:pPr eaLnBrk="1" hangingPunct="1"/>
            <a:r>
              <a:rPr lang="en-US" sz="3600" b="1" dirty="0">
                <a:effectLst/>
              </a:rPr>
              <a:t>What Works to Address This Problem?</a:t>
            </a:r>
          </a:p>
        </p:txBody>
      </p:sp>
      <p:sp>
        <p:nvSpPr>
          <p:cNvPr id="60419" name="Rectangle 3"/>
          <p:cNvSpPr>
            <a:spLocks noGrp="1" noChangeArrowheads="1"/>
          </p:cNvSpPr>
          <p:nvPr>
            <p:ph type="body" idx="4294967295"/>
          </p:nvPr>
        </p:nvSpPr>
        <p:spPr>
          <a:xfrm>
            <a:off x="0" y="2057400"/>
            <a:ext cx="7772400" cy="5181600"/>
          </a:xfrm>
        </p:spPr>
        <p:txBody>
          <a:bodyPr lIns="91440" tIns="45720" rIns="91440" bIns="45720"/>
          <a:lstStyle/>
          <a:p>
            <a:pPr eaLnBrk="1" hangingPunct="1"/>
            <a:r>
              <a:rPr lang="en-US" dirty="0"/>
              <a:t>FRSAN</a:t>
            </a:r>
          </a:p>
          <a:p>
            <a:pPr lvl="1" eaLnBrk="1" hangingPunct="1"/>
            <a:r>
              <a:rPr lang="en-US" sz="2400" dirty="0"/>
              <a:t>Each of seven upper Midwestern states (IA, KS, MN, NE, ND, SD, and WI) had a farmer-friendly telephone hotline and website.</a:t>
            </a:r>
          </a:p>
          <a:p>
            <a:pPr lvl="1" eaLnBrk="1" hangingPunct="1"/>
            <a:r>
              <a:rPr lang="en-US" sz="2400" dirty="0"/>
              <a:t>They offered free, confidential telephone counseling 24/7 to callers and emailers, as well as up to five prepaid counseling sessions from licensed behavioral healthcare professionals with a farm background/experience working with farmers.</a:t>
            </a:r>
          </a:p>
          <a:p>
            <a:pPr lvl="1" eaLnBrk="1" hangingPunct="1">
              <a:buFontTx/>
              <a:buNone/>
            </a:pPr>
            <a:r>
              <a:rPr lang="en-US" sz="1600" dirty="0"/>
              <a:t>Source:  Rosmann, Mike. (2016, August 15). Employee assistance programs reduce workplace stress and improve agriculture. [News Release]. Available from author.</a:t>
            </a:r>
          </a:p>
          <a:p>
            <a:pPr lvl="1" eaLnBrk="1" hangingPunct="1">
              <a:buFontTx/>
              <a:buNone/>
            </a:pPr>
            <a:endParaRPr lang="en-US" sz="1800" b="1" dirty="0"/>
          </a:p>
          <a:p>
            <a:pPr lvl="1" eaLnBrk="1" hangingPunct="1">
              <a:buFontTx/>
              <a:buNone/>
            </a:pPr>
            <a:endParaRPr lang="en-US" sz="1800" dirty="0"/>
          </a:p>
          <a:p>
            <a:pPr lvl="1" eaLnBrk="1" hangingPunct="1">
              <a:buFontTx/>
              <a:buNone/>
            </a:pPr>
            <a:endParaRPr lang="en-US" dirty="0">
              <a:cs typeface="Arial"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0" y="1447800"/>
            <a:ext cx="9144000" cy="990600"/>
          </a:xfrm>
          <a:prstGeom prst="rect">
            <a:avLst/>
          </a:prstGeom>
          <a:noFill/>
        </p:spPr>
        <p:txBody>
          <a:bodyPr lIns="91440" tIns="45720" rIns="91440" bIns="45720"/>
          <a:lstStyle/>
          <a:p>
            <a:pPr eaLnBrk="1" hangingPunct="1"/>
            <a:r>
              <a:rPr lang="en-US" sz="3600" b="1" dirty="0">
                <a:effectLst/>
              </a:rPr>
              <a:t>What Works to Address This Problem?</a:t>
            </a:r>
          </a:p>
        </p:txBody>
      </p:sp>
      <p:sp>
        <p:nvSpPr>
          <p:cNvPr id="61443" name="Rectangle 3"/>
          <p:cNvSpPr>
            <a:spLocks noGrp="1" noChangeArrowheads="1"/>
          </p:cNvSpPr>
          <p:nvPr>
            <p:ph type="body" idx="4294967295"/>
          </p:nvPr>
        </p:nvSpPr>
        <p:spPr>
          <a:xfrm>
            <a:off x="0" y="2133600"/>
            <a:ext cx="7772400" cy="5181600"/>
          </a:xfrm>
        </p:spPr>
        <p:txBody>
          <a:bodyPr lIns="91440" tIns="45720" rIns="91440" bIns="45720"/>
          <a:lstStyle/>
          <a:p>
            <a:pPr eaLnBrk="1" hangingPunct="1"/>
            <a:r>
              <a:rPr lang="en-US" dirty="0"/>
              <a:t>FRSAN</a:t>
            </a:r>
          </a:p>
          <a:p>
            <a:pPr lvl="1" eaLnBrk="1" hangingPunct="1"/>
            <a:r>
              <a:rPr lang="en-US" dirty="0"/>
              <a:t>Between September, 2005 and October 2007 hotline telephone responders referred 10,647 individuals, couples, or families involved in agriculture in the seven states for professional behavioral health services.</a:t>
            </a:r>
          </a:p>
          <a:p>
            <a:pPr lvl="1" eaLnBrk="1" hangingPunct="1"/>
            <a:r>
              <a:rPr lang="en-US" dirty="0"/>
              <a:t>The rate of farmer suicide did </a:t>
            </a:r>
            <a:r>
              <a:rPr lang="en-US" b="1" dirty="0"/>
              <a:t>not </a:t>
            </a:r>
            <a:r>
              <a:rPr lang="en-US" dirty="0"/>
              <a:t>increase in the seven states, despite a difficult economic era.</a:t>
            </a:r>
          </a:p>
          <a:p>
            <a:pPr lvl="1" eaLnBrk="1" hangingPunct="1">
              <a:buFontTx/>
              <a:buNone/>
            </a:pPr>
            <a:r>
              <a:rPr lang="en-US" sz="1400" dirty="0"/>
              <a:t>Source:  Rosmann, Mike. (2016, August 15). Employee assistance programs reduce workplace stress and improve agriculture. [News Release]. Available from author.</a:t>
            </a:r>
          </a:p>
          <a:p>
            <a:pPr lvl="1" eaLnBrk="1" hangingPunct="1">
              <a:buFontTx/>
              <a:buNone/>
            </a:pPr>
            <a:endParaRPr lang="en-US" sz="1800" b="1" dirty="0"/>
          </a:p>
          <a:p>
            <a:pPr lvl="1" eaLnBrk="1" hangingPunct="1">
              <a:buFontTx/>
              <a:buNone/>
            </a:pPr>
            <a:endParaRPr lang="en-US" sz="1800" dirty="0"/>
          </a:p>
          <a:p>
            <a:pPr lvl="1" eaLnBrk="1" hangingPunct="1">
              <a:buFontTx/>
              <a:buNone/>
            </a:pPr>
            <a:endParaRPr lang="en-US" dirty="0">
              <a:cs typeface="Arial"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0" y="1447800"/>
            <a:ext cx="9144000" cy="990600"/>
          </a:xfrm>
          <a:prstGeom prst="rect">
            <a:avLst/>
          </a:prstGeom>
          <a:noFill/>
        </p:spPr>
        <p:txBody>
          <a:bodyPr lIns="91440" tIns="45720" rIns="91440" bIns="45720"/>
          <a:lstStyle/>
          <a:p>
            <a:pPr eaLnBrk="1" hangingPunct="1"/>
            <a:r>
              <a:rPr lang="en-US" sz="3600" b="1" dirty="0">
                <a:effectLst/>
              </a:rPr>
              <a:t>What Works to Address This Problem?</a:t>
            </a:r>
          </a:p>
        </p:txBody>
      </p:sp>
      <p:sp>
        <p:nvSpPr>
          <p:cNvPr id="62467" name="Rectangle 3"/>
          <p:cNvSpPr>
            <a:spLocks noGrp="1" noChangeArrowheads="1"/>
          </p:cNvSpPr>
          <p:nvPr>
            <p:ph type="body" idx="4294967295"/>
          </p:nvPr>
        </p:nvSpPr>
        <p:spPr>
          <a:xfrm>
            <a:off x="0" y="2133600"/>
            <a:ext cx="7772400" cy="5181600"/>
          </a:xfrm>
        </p:spPr>
        <p:txBody>
          <a:bodyPr lIns="91440" tIns="45720" rIns="91440" bIns="45720"/>
          <a:lstStyle/>
          <a:p>
            <a:pPr eaLnBrk="1" hangingPunct="1"/>
            <a:r>
              <a:rPr lang="en-US" sz="3600" dirty="0"/>
              <a:t>FRSAN</a:t>
            </a:r>
          </a:p>
          <a:p>
            <a:pPr lvl="1" eaLnBrk="1" hangingPunct="1"/>
            <a:r>
              <a:rPr lang="en-US" dirty="0"/>
              <a:t>93% reported that their services were helpful and they would recommend that people involved in agriculture obtain similar services if needed.</a:t>
            </a:r>
          </a:p>
          <a:p>
            <a:pPr lvl="1" eaLnBrk="1" hangingPunct="1"/>
            <a:r>
              <a:rPr lang="en-US" dirty="0"/>
              <a:t>Many stressed farm and ranch people could benefit from an EAP like the Farm and Ranch Stress Assistance Network.</a:t>
            </a:r>
            <a:endParaRPr lang="en-US" sz="1800" dirty="0"/>
          </a:p>
          <a:p>
            <a:pPr lvl="1" eaLnBrk="1" hangingPunct="1">
              <a:buFontTx/>
              <a:buNone/>
            </a:pPr>
            <a:r>
              <a:rPr lang="en-US" sz="1600" dirty="0"/>
              <a:t>Source:  Rosmann, Mike. (2016, August 15). Employee assistance programs reduce workplace stress and improve agriculture. [News Release]. Available from author.</a:t>
            </a:r>
          </a:p>
          <a:p>
            <a:pPr lvl="1" eaLnBrk="1" hangingPunct="1">
              <a:buFontTx/>
              <a:buNone/>
            </a:pPr>
            <a:endParaRPr lang="en-US" sz="1800" b="1" dirty="0"/>
          </a:p>
          <a:p>
            <a:pPr lvl="1" eaLnBrk="1" hangingPunct="1">
              <a:buFontTx/>
              <a:buNone/>
            </a:pPr>
            <a:endParaRPr lang="en-US" sz="1800" dirty="0"/>
          </a:p>
          <a:p>
            <a:pPr lvl="1" eaLnBrk="1" hangingPunct="1">
              <a:buFontTx/>
              <a:buNone/>
            </a:pPr>
            <a:endParaRPr lang="en-US" dirty="0">
              <a:cs typeface="Arial"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1447800"/>
            <a:ext cx="9144000" cy="990600"/>
          </a:xfrm>
          <a:prstGeom prst="rect">
            <a:avLst/>
          </a:prstGeom>
          <a:noFill/>
        </p:spPr>
        <p:txBody>
          <a:bodyPr lIns="91440" tIns="45720" rIns="91440" bIns="45720"/>
          <a:lstStyle/>
          <a:p>
            <a:pPr eaLnBrk="1" hangingPunct="1"/>
            <a:r>
              <a:rPr lang="en-US" sz="3600" b="1" dirty="0">
                <a:effectLst/>
              </a:rPr>
              <a:t>What Works to Address This Problem?</a:t>
            </a:r>
          </a:p>
        </p:txBody>
      </p:sp>
      <p:sp>
        <p:nvSpPr>
          <p:cNvPr id="59395" name="Rectangle 3"/>
          <p:cNvSpPr>
            <a:spLocks noGrp="1" noChangeArrowheads="1"/>
          </p:cNvSpPr>
          <p:nvPr>
            <p:ph type="body" idx="4294967295"/>
          </p:nvPr>
        </p:nvSpPr>
        <p:spPr>
          <a:xfrm>
            <a:off x="0" y="2286000"/>
            <a:ext cx="7772400" cy="5181600"/>
          </a:xfrm>
        </p:spPr>
        <p:txBody>
          <a:bodyPr lIns="91440" tIns="45720" rIns="91440" bIns="45720"/>
          <a:lstStyle/>
          <a:p>
            <a:pPr eaLnBrk="1" hangingPunct="1"/>
            <a:r>
              <a:rPr lang="en-US" sz="3600" dirty="0"/>
              <a:t>FRSAN (Farm and Ranch Stress Assistance Network) could help distressed farmers and their families and save lives if it was available.</a:t>
            </a:r>
          </a:p>
          <a:p>
            <a:pPr lvl="1" eaLnBrk="1" hangingPunct="1">
              <a:buFontTx/>
              <a:buNone/>
            </a:pPr>
            <a:endParaRPr lang="en-US" sz="1800" dirty="0"/>
          </a:p>
          <a:p>
            <a:pPr lvl="1" eaLnBrk="1" hangingPunct="1">
              <a:buFontTx/>
              <a:buNone/>
            </a:pPr>
            <a:r>
              <a:rPr lang="en-US" sz="1600" dirty="0"/>
              <a:t>Source:  Rosmann, Mike. (2016, August 15). Employee assistance programs reduce workplace stress and improve agriculture. [News Release]. Available from author.</a:t>
            </a:r>
          </a:p>
          <a:p>
            <a:pPr lvl="1" eaLnBrk="1" hangingPunct="1">
              <a:buFontTx/>
              <a:buNone/>
            </a:pPr>
            <a:endParaRPr lang="en-US" sz="1800" b="1" dirty="0"/>
          </a:p>
          <a:p>
            <a:pPr lvl="1" eaLnBrk="1" hangingPunct="1">
              <a:buFontTx/>
              <a:buNone/>
            </a:pPr>
            <a:endParaRPr lang="en-US" sz="1800" dirty="0"/>
          </a:p>
          <a:p>
            <a:pPr lvl="1" eaLnBrk="1" hangingPunct="1">
              <a:buFontTx/>
              <a:buNone/>
            </a:pPr>
            <a:endParaRPr lang="en-US" dirty="0">
              <a:cs typeface="Arial"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0" y="1447800"/>
            <a:ext cx="9144000" cy="990600"/>
          </a:xfrm>
          <a:prstGeom prst="rect">
            <a:avLst/>
          </a:prstGeom>
          <a:noFill/>
        </p:spPr>
        <p:txBody>
          <a:bodyPr lIns="91440" tIns="45720" rIns="91440" bIns="45720"/>
          <a:lstStyle/>
          <a:p>
            <a:pPr eaLnBrk="1" hangingPunct="1"/>
            <a:r>
              <a:rPr lang="en-US" sz="3600" b="1" dirty="0">
                <a:effectLst/>
              </a:rPr>
              <a:t>What Works to Address This Problem?</a:t>
            </a:r>
          </a:p>
        </p:txBody>
      </p:sp>
      <p:sp>
        <p:nvSpPr>
          <p:cNvPr id="63491" name="Rectangle 3"/>
          <p:cNvSpPr>
            <a:spLocks noGrp="1" noChangeArrowheads="1"/>
          </p:cNvSpPr>
          <p:nvPr>
            <p:ph type="body" idx="4294967295"/>
          </p:nvPr>
        </p:nvSpPr>
        <p:spPr>
          <a:xfrm>
            <a:off x="0" y="2133600"/>
            <a:ext cx="7772400" cy="5181600"/>
          </a:xfrm>
        </p:spPr>
        <p:txBody>
          <a:bodyPr lIns="91440" tIns="45720" rIns="91440" bIns="45720"/>
          <a:lstStyle/>
          <a:p>
            <a:pPr eaLnBrk="1" hangingPunct="1"/>
            <a:r>
              <a:rPr lang="en-US" sz="3600" dirty="0"/>
              <a:t>AgrAbility:</a:t>
            </a:r>
          </a:p>
          <a:p>
            <a:pPr lvl="1" eaLnBrk="1" hangingPunct="1"/>
            <a:r>
              <a:rPr lang="en-US" dirty="0">
                <a:cs typeface="Arial" charset="0"/>
              </a:rPr>
              <a:t>In 14 states, a group of 269 AgrAbility participants’ mental/behavioral health levels </a:t>
            </a:r>
            <a:r>
              <a:rPr lang="en-US" u="sng" dirty="0">
                <a:cs typeface="Arial" charset="0"/>
              </a:rPr>
              <a:t>improved significantly </a:t>
            </a:r>
            <a:r>
              <a:rPr lang="en-US" dirty="0">
                <a:cs typeface="Arial" charset="0"/>
              </a:rPr>
              <a:t>(</a:t>
            </a:r>
            <a:r>
              <a:rPr lang="en-US" i="1" dirty="0">
                <a:cs typeface="Arial" charset="0"/>
              </a:rPr>
              <a:t>p </a:t>
            </a:r>
            <a:r>
              <a:rPr lang="en-US" dirty="0">
                <a:cs typeface="Arial" charset="0"/>
              </a:rPr>
              <a:t>&lt; .001) as compared with </a:t>
            </a:r>
            <a:r>
              <a:rPr lang="en-US" u="sng" dirty="0">
                <a:cs typeface="Arial" charset="0"/>
              </a:rPr>
              <a:t>no change </a:t>
            </a:r>
            <a:r>
              <a:rPr lang="en-US" dirty="0">
                <a:cs typeface="Arial" charset="0"/>
              </a:rPr>
              <a:t>in a no-treatment comparison group (</a:t>
            </a:r>
            <a:r>
              <a:rPr lang="en-US" i="1" dirty="0">
                <a:cs typeface="Arial" charset="0"/>
              </a:rPr>
              <a:t>n</a:t>
            </a:r>
            <a:r>
              <a:rPr lang="en-US" dirty="0">
                <a:cs typeface="Arial" charset="0"/>
              </a:rPr>
              <a:t> = 99).</a:t>
            </a:r>
          </a:p>
          <a:p>
            <a:pPr lvl="1" eaLnBrk="1" hangingPunct="1">
              <a:buFontTx/>
              <a:buNone/>
            </a:pPr>
            <a:endParaRPr lang="en-US" sz="1800" dirty="0"/>
          </a:p>
          <a:p>
            <a:pPr lvl="1" eaLnBrk="1" hangingPunct="1">
              <a:buFontTx/>
              <a:buNone/>
            </a:pPr>
            <a:r>
              <a:rPr lang="en-US" sz="1600" dirty="0"/>
              <a:t>Source: Fetsch, R. J., &amp; Collins, C. L. (2018). The effects of AgrAbility on the mental/behavioral health of farmers and ranchers with functional limitations: A comparison study. </a:t>
            </a:r>
            <a:r>
              <a:rPr lang="en-US" sz="1600" i="1" dirty="0"/>
              <a:t>Medical Research Archives, 6</a:t>
            </a:r>
            <a:r>
              <a:rPr lang="en-US" sz="1600" dirty="0"/>
              <a:t>(2). </a:t>
            </a:r>
            <a:r>
              <a:rPr lang="en-US" sz="1600" u="sng" dirty="0">
                <a:hlinkClick r:id="rId3"/>
              </a:rPr>
              <a:t>http://www.journals.ke-i.org/index.php/mra/article/view/1691/1762</a:t>
            </a:r>
            <a:r>
              <a:rPr lang="en-US" sz="1600" dirty="0"/>
              <a:t> </a:t>
            </a:r>
          </a:p>
          <a:p>
            <a:pPr lvl="1" eaLnBrk="1" hangingPunct="1">
              <a:buFontTx/>
              <a:buNone/>
            </a:pPr>
            <a:endParaRPr lang="en-US" sz="1800" b="1" dirty="0"/>
          </a:p>
          <a:p>
            <a:pPr lvl="1" eaLnBrk="1" hangingPunct="1">
              <a:buFontTx/>
              <a:buNone/>
            </a:pPr>
            <a:endParaRPr lang="en-US" sz="1800" dirty="0"/>
          </a:p>
          <a:p>
            <a:pPr lvl="1" eaLnBrk="1" hangingPunct="1">
              <a:buFontTx/>
              <a:buNone/>
            </a:pPr>
            <a:endParaRPr lang="en-US" dirty="0">
              <a:cs typeface="Arial"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200" b="1" dirty="0"/>
              <a:t>AgrAbility Works:</a:t>
            </a:r>
            <a:endParaRPr lang="en-US" altLang="en-US" sz="3600" b="1" dirty="0"/>
          </a:p>
        </p:txBody>
      </p:sp>
      <p:sp>
        <p:nvSpPr>
          <p:cNvPr id="56323" name="Rectangle 1027"/>
          <p:cNvSpPr>
            <a:spLocks noGrp="1" noChangeArrowheads="1"/>
          </p:cNvSpPr>
          <p:nvPr>
            <p:ph type="body" idx="4294967295"/>
          </p:nvPr>
        </p:nvSpPr>
        <p:spPr>
          <a:xfrm>
            <a:off x="685800" y="2057400"/>
            <a:ext cx="7772400" cy="4038600"/>
          </a:xfrm>
        </p:spPr>
        <p:txBody>
          <a:bodyPr/>
          <a:lstStyle/>
          <a:p>
            <a:r>
              <a:rPr lang="en-US" sz="2400" dirty="0"/>
              <a:t>Both the Quality of Life (QOL) and the Independent Living and Working (ILW) levels of AgrAbility participants in 10 states </a:t>
            </a:r>
            <a:r>
              <a:rPr lang="en-US" sz="2400" u="sng" dirty="0"/>
              <a:t>improved</a:t>
            </a:r>
            <a:r>
              <a:rPr lang="en-US" sz="2400" dirty="0"/>
              <a:t> (</a:t>
            </a:r>
            <a:r>
              <a:rPr lang="en-US" sz="2400" i="1" dirty="0"/>
              <a:t>p</a:t>
            </a:r>
            <a:r>
              <a:rPr lang="en-US" sz="2400" dirty="0"/>
              <a:t> &lt; .001) (cf. Fetsch, Jackman, &amp; Collins, 2018).</a:t>
            </a:r>
          </a:p>
          <a:p>
            <a:r>
              <a:rPr lang="en-US" sz="2400" dirty="0"/>
              <a:t>The QOL levels of a group of 225 AgrAbility participants in 12 states </a:t>
            </a:r>
            <a:r>
              <a:rPr lang="en-US" sz="2400" u="sng" dirty="0"/>
              <a:t>improved significantly </a:t>
            </a:r>
            <a:r>
              <a:rPr lang="en-US" sz="2400" dirty="0"/>
              <a:t>as compared with a group of non-AgrAbility participants whose QOL levels </a:t>
            </a:r>
            <a:r>
              <a:rPr lang="en-US" sz="2400" u="sng" dirty="0"/>
              <a:t>did not change</a:t>
            </a:r>
            <a:r>
              <a:rPr lang="en-US" sz="2400" dirty="0"/>
              <a:t> (cf. Fetsch &amp; Turk, 2018).</a:t>
            </a:r>
          </a:p>
          <a:p>
            <a:pPr eaLnBrk="1" hangingPunct="1"/>
            <a:endParaRPr lang="en-US" altLang="en-US" dirty="0"/>
          </a:p>
          <a:p>
            <a:pPr eaLnBrk="1" hangingPunct="1"/>
            <a:endParaRPr lang="en-US" altLang="en-US" sz="3600" dirty="0"/>
          </a:p>
          <a:p>
            <a:pPr eaLnBrk="1" hangingPunct="1">
              <a:buFont typeface="Arial" charset="0"/>
              <a:buNone/>
            </a:pPr>
            <a:endParaRPr lang="en-US" altLang="en-US" sz="36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200" b="1" dirty="0"/>
              <a:t>AgrAbility Works:</a:t>
            </a:r>
            <a:endParaRPr lang="en-US" altLang="en-US" sz="3600" b="1" dirty="0"/>
          </a:p>
        </p:txBody>
      </p:sp>
      <p:sp>
        <p:nvSpPr>
          <p:cNvPr id="56323" name="Rectangle 1027"/>
          <p:cNvSpPr>
            <a:spLocks noGrp="1" noChangeArrowheads="1"/>
          </p:cNvSpPr>
          <p:nvPr>
            <p:ph type="body" idx="4294967295"/>
          </p:nvPr>
        </p:nvSpPr>
        <p:spPr>
          <a:xfrm>
            <a:off x="685800" y="2133600"/>
            <a:ext cx="7772400" cy="4572000"/>
          </a:xfrm>
        </p:spPr>
        <p:txBody>
          <a:bodyPr/>
          <a:lstStyle/>
          <a:p>
            <a:r>
              <a:rPr lang="en-US" sz="2400" dirty="0"/>
              <a:t>In 12 states, a group of 196 AgrAbility participants' QOL levels </a:t>
            </a:r>
            <a:r>
              <a:rPr lang="en-US" sz="2400" u="sng" dirty="0"/>
              <a:t>increased 28% </a:t>
            </a:r>
            <a:r>
              <a:rPr lang="en-US" sz="2400" dirty="0"/>
              <a:t>as compared with a group of 97 non-AgrAbility participants' QOL levels that </a:t>
            </a:r>
            <a:r>
              <a:rPr lang="en-US" sz="2400" u="sng" dirty="0"/>
              <a:t>decreased 4%</a:t>
            </a:r>
            <a:r>
              <a:rPr lang="en-US" sz="2400" dirty="0"/>
              <a:t> (cf. Fetsch &amp; Turk, 2018).</a:t>
            </a:r>
          </a:p>
          <a:p>
            <a:r>
              <a:rPr lang="en-US" sz="2400" dirty="0"/>
              <a:t>A group of 196 AgrAbility participants' ILW levels </a:t>
            </a:r>
            <a:r>
              <a:rPr lang="en-US" sz="2400" u="sng" dirty="0"/>
              <a:t>increased 30%</a:t>
            </a:r>
            <a:r>
              <a:rPr lang="en-US" sz="2400" dirty="0"/>
              <a:t> in 12 states as compared with a group of 97 non-AgrAbility participants whose ILW levels </a:t>
            </a:r>
            <a:r>
              <a:rPr lang="en-US" sz="2400" u="sng" dirty="0"/>
              <a:t>increased 8%</a:t>
            </a:r>
            <a:r>
              <a:rPr lang="en-US" sz="2400" dirty="0"/>
              <a:t> (cf. Fetsch &amp; Turk, 2018).</a:t>
            </a:r>
          </a:p>
          <a:p>
            <a:r>
              <a:rPr lang="en-US" sz="2400" dirty="0"/>
              <a:t>In 14 states, a group of 269 AgrAbility participants' mental/behavioral health levels </a:t>
            </a:r>
            <a:r>
              <a:rPr lang="en-US" sz="2400" u="sng" dirty="0"/>
              <a:t>improved significantly </a:t>
            </a:r>
            <a:r>
              <a:rPr lang="en-US" sz="2400" dirty="0"/>
              <a:t>(</a:t>
            </a:r>
            <a:r>
              <a:rPr lang="en-US" sz="2400" i="1" dirty="0"/>
              <a:t>p</a:t>
            </a:r>
            <a:r>
              <a:rPr lang="en-US" sz="2400" dirty="0"/>
              <a:t> &lt; .001) as compared with </a:t>
            </a:r>
            <a:r>
              <a:rPr lang="en-US" sz="2400" u="sng" dirty="0"/>
              <a:t>no change </a:t>
            </a:r>
            <a:r>
              <a:rPr lang="en-US" sz="2400" dirty="0"/>
              <a:t>in a no-treatment comparison group (</a:t>
            </a:r>
            <a:r>
              <a:rPr lang="en-US" sz="2400" i="1" dirty="0"/>
              <a:t>n </a:t>
            </a:r>
            <a:r>
              <a:rPr lang="en-US" sz="2400" dirty="0"/>
              <a:t>= 99) (cf. Fetsch &amp; Collins, 2018).</a:t>
            </a:r>
          </a:p>
          <a:p>
            <a:pPr eaLnBrk="1" hangingPunct="1"/>
            <a:endParaRPr lang="en-US" altLang="en-US" dirty="0"/>
          </a:p>
          <a:p>
            <a:pPr eaLnBrk="1" hangingPunct="1"/>
            <a:endParaRPr lang="en-US" altLang="en-US" sz="3600" dirty="0"/>
          </a:p>
          <a:p>
            <a:pPr eaLnBrk="1" hangingPunct="1">
              <a:buFont typeface="Arial" charset="0"/>
              <a:buNone/>
            </a:pPr>
            <a:endParaRPr lang="en-US" altLang="en-US" sz="36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ChangeArrowheads="1"/>
          </p:cNvSpPr>
          <p:nvPr>
            <p:ph type="title" idx="4294967295"/>
          </p:nvPr>
        </p:nvSpPr>
        <p:spPr bwMode="auto">
          <a:xfrm>
            <a:off x="609600" y="1676400"/>
            <a:ext cx="7772400" cy="4038600"/>
          </a:xfrm>
          <a:prstGeom prst="rect">
            <a:avLst/>
          </a:prstGeom>
          <a:noFill/>
          <a:ln>
            <a:miter lim="800000"/>
            <a:headEnd/>
            <a:tailEnd/>
          </a:ln>
        </p:spPr>
        <p:txBody>
          <a:bodyPr/>
          <a:lstStyle/>
          <a:p>
            <a:pPr eaLnBrk="1" hangingPunct="1"/>
            <a:r>
              <a:rPr lang="en-US" altLang="en-US" dirty="0"/>
              <a:t>We are building a road to Evidence-Based AgrAbility Programming over the next three years—Together!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D8670B1-ACF8-4F89-ADD7-E6A2AC0321FC}"/>
              </a:ext>
            </a:extLst>
          </p:cNvPr>
          <p:cNvSpPr txBox="1"/>
          <p:nvPr/>
        </p:nvSpPr>
        <p:spPr>
          <a:xfrm>
            <a:off x="678366" y="6073302"/>
            <a:ext cx="8077200" cy="461665"/>
          </a:xfrm>
          <a:prstGeom prst="rect">
            <a:avLst/>
          </a:prstGeom>
          <a:solidFill>
            <a:srgbClr val="76CA5E"/>
          </a:solidFill>
        </p:spPr>
        <p:txBody>
          <a:bodyPr wrap="square" rtlCol="0">
            <a:spAutoFit/>
          </a:bodyPr>
          <a:lstStyle/>
          <a:p>
            <a:r>
              <a:rPr lang="en-US" i="0" dirty="0"/>
              <a:t>Pretests from 11 SRAPs </a:t>
            </a:r>
            <a:r>
              <a:rPr lang="en-US" sz="1200" i="0" dirty="0"/>
              <a:t>(</a:t>
            </a:r>
            <a:r>
              <a:rPr lang="en-US" sz="1200" dirty="0"/>
              <a:t>N </a:t>
            </a:r>
            <a:r>
              <a:rPr lang="en-US" sz="1200" i="0" dirty="0"/>
              <a:t>= 398), (Jackman, Fetsch, &amp; Collins, 2016)</a:t>
            </a:r>
            <a:endParaRPr lang="en-US" i="0" dirty="0"/>
          </a:p>
        </p:txBody>
      </p:sp>
      <p:sp>
        <p:nvSpPr>
          <p:cNvPr id="3" name="TextBox 2">
            <a:extLst>
              <a:ext uri="{FF2B5EF4-FFF2-40B4-BE49-F238E27FC236}">
                <a16:creationId xmlns:a16="http://schemas.microsoft.com/office/drawing/2014/main" xmlns="" id="{E107A8CA-68F4-4F60-A962-F5A691A38923}"/>
              </a:ext>
            </a:extLst>
          </p:cNvPr>
          <p:cNvSpPr txBox="1"/>
          <p:nvPr/>
        </p:nvSpPr>
        <p:spPr>
          <a:xfrm>
            <a:off x="1219200" y="5324346"/>
            <a:ext cx="7536366" cy="646331"/>
          </a:xfrm>
          <a:prstGeom prst="rect">
            <a:avLst/>
          </a:prstGeom>
          <a:solidFill>
            <a:srgbClr val="76CA5E"/>
          </a:solidFill>
        </p:spPr>
        <p:txBody>
          <a:bodyPr wrap="square" rtlCol="0">
            <a:spAutoFit/>
          </a:bodyPr>
          <a:lstStyle/>
          <a:p>
            <a:r>
              <a:rPr lang="en-US" i="0" dirty="0"/>
              <a:t>Pretest-Posttest Changes from 10 SRAPs </a:t>
            </a:r>
            <a:r>
              <a:rPr lang="en-US" sz="1200" i="0" dirty="0"/>
              <a:t>(</a:t>
            </a:r>
            <a:r>
              <a:rPr lang="en-US" sz="1200" dirty="0"/>
              <a:t>N </a:t>
            </a:r>
            <a:r>
              <a:rPr lang="en-US" sz="1200" i="0" dirty="0"/>
              <a:t>= 191), (Fetsch, Jackman &amp; Collins, 2017)</a:t>
            </a:r>
          </a:p>
        </p:txBody>
      </p:sp>
      <p:sp>
        <p:nvSpPr>
          <p:cNvPr id="4" name="TextBox 3">
            <a:extLst>
              <a:ext uri="{FF2B5EF4-FFF2-40B4-BE49-F238E27FC236}">
                <a16:creationId xmlns:a16="http://schemas.microsoft.com/office/drawing/2014/main" xmlns="" id="{D9D395C4-8326-479E-A7CA-EAF4E52F3EE2}"/>
              </a:ext>
            </a:extLst>
          </p:cNvPr>
          <p:cNvSpPr txBox="1"/>
          <p:nvPr/>
        </p:nvSpPr>
        <p:spPr>
          <a:xfrm>
            <a:off x="1828800" y="4575390"/>
            <a:ext cx="6926766" cy="646331"/>
          </a:xfrm>
          <a:prstGeom prst="rect">
            <a:avLst/>
          </a:prstGeom>
          <a:solidFill>
            <a:srgbClr val="76CA5E"/>
          </a:solidFill>
        </p:spPr>
        <p:txBody>
          <a:bodyPr wrap="square" rtlCol="0">
            <a:spAutoFit/>
          </a:bodyPr>
          <a:lstStyle/>
          <a:p>
            <a:r>
              <a:rPr lang="en-US" i="0" dirty="0"/>
              <a:t>Treatment-Comparison with 12 SRAPs </a:t>
            </a:r>
            <a:r>
              <a:rPr lang="en-US" sz="1200" i="0" dirty="0"/>
              <a:t>(</a:t>
            </a:r>
            <a:r>
              <a:rPr lang="en-US" sz="1200" dirty="0"/>
              <a:t>N </a:t>
            </a:r>
            <a:r>
              <a:rPr lang="en-US" sz="1200" i="0" dirty="0"/>
              <a:t>= 225), (Fetsch &amp; Turk, 2018)</a:t>
            </a:r>
          </a:p>
        </p:txBody>
      </p:sp>
      <p:sp>
        <p:nvSpPr>
          <p:cNvPr id="5" name="TextBox 4">
            <a:extLst>
              <a:ext uri="{FF2B5EF4-FFF2-40B4-BE49-F238E27FC236}">
                <a16:creationId xmlns:a16="http://schemas.microsoft.com/office/drawing/2014/main" xmlns="" id="{73A9A6A1-0BF9-401F-9473-2295AB949F40}"/>
              </a:ext>
            </a:extLst>
          </p:cNvPr>
          <p:cNvSpPr txBox="1"/>
          <p:nvPr/>
        </p:nvSpPr>
        <p:spPr>
          <a:xfrm>
            <a:off x="2286000" y="3819577"/>
            <a:ext cx="6469566" cy="646331"/>
          </a:xfrm>
          <a:prstGeom prst="rect">
            <a:avLst/>
          </a:prstGeom>
          <a:solidFill>
            <a:srgbClr val="76CA5E"/>
          </a:solidFill>
        </p:spPr>
        <p:txBody>
          <a:bodyPr wrap="square" rtlCol="0">
            <a:spAutoFit/>
          </a:bodyPr>
          <a:lstStyle/>
          <a:p>
            <a:r>
              <a:rPr lang="en-US" i="0" dirty="0"/>
              <a:t>Behavioral Health with 14 SRAPs </a:t>
            </a:r>
            <a:r>
              <a:rPr lang="en-US" sz="1200" i="0" dirty="0"/>
              <a:t>(</a:t>
            </a:r>
            <a:r>
              <a:rPr lang="en-US" sz="1200" dirty="0"/>
              <a:t>N </a:t>
            </a:r>
            <a:r>
              <a:rPr lang="en-US" sz="1200" i="0" dirty="0"/>
              <a:t>=273), (Fetsch &amp; Collins, 2018)</a:t>
            </a:r>
          </a:p>
        </p:txBody>
      </p:sp>
      <p:sp>
        <p:nvSpPr>
          <p:cNvPr id="6" name="TextBox 5">
            <a:extLst>
              <a:ext uri="{FF2B5EF4-FFF2-40B4-BE49-F238E27FC236}">
                <a16:creationId xmlns:a16="http://schemas.microsoft.com/office/drawing/2014/main" xmlns="" id="{EF26300C-7563-467C-BEAE-886843DC8496}"/>
              </a:ext>
            </a:extLst>
          </p:cNvPr>
          <p:cNvSpPr txBox="1"/>
          <p:nvPr/>
        </p:nvSpPr>
        <p:spPr>
          <a:xfrm>
            <a:off x="2743200" y="3249722"/>
            <a:ext cx="6019800" cy="461665"/>
          </a:xfrm>
          <a:prstGeom prst="rect">
            <a:avLst/>
          </a:prstGeom>
          <a:solidFill>
            <a:srgbClr val="FFC000"/>
          </a:solidFill>
        </p:spPr>
        <p:txBody>
          <a:bodyPr wrap="square" rtlCol="0">
            <a:spAutoFit/>
          </a:bodyPr>
          <a:lstStyle/>
          <a:p>
            <a:r>
              <a:rPr lang="en-US" i="0" dirty="0"/>
              <a:t>Who Gains the Most/Least?</a:t>
            </a:r>
            <a:r>
              <a:rPr lang="en-US" sz="1200" i="0" dirty="0"/>
              <a:t> (In preparation)</a:t>
            </a:r>
            <a:endParaRPr lang="en-US" i="0" dirty="0"/>
          </a:p>
        </p:txBody>
      </p:sp>
      <p:sp>
        <p:nvSpPr>
          <p:cNvPr id="7" name="TextBox 6">
            <a:extLst>
              <a:ext uri="{FF2B5EF4-FFF2-40B4-BE49-F238E27FC236}">
                <a16:creationId xmlns:a16="http://schemas.microsoft.com/office/drawing/2014/main" xmlns="" id="{4110F628-3D82-4EFA-AFE1-BE1E54BFAD1D}"/>
              </a:ext>
            </a:extLst>
          </p:cNvPr>
          <p:cNvSpPr txBox="1"/>
          <p:nvPr/>
        </p:nvSpPr>
        <p:spPr>
          <a:xfrm>
            <a:off x="3352800" y="2679179"/>
            <a:ext cx="5402766" cy="461665"/>
          </a:xfrm>
          <a:prstGeom prst="rect">
            <a:avLst/>
          </a:prstGeom>
          <a:solidFill>
            <a:srgbClr val="FFC000"/>
          </a:solidFill>
        </p:spPr>
        <p:txBody>
          <a:bodyPr wrap="square" rtlCol="0">
            <a:spAutoFit/>
          </a:bodyPr>
          <a:lstStyle/>
          <a:p>
            <a:r>
              <a:rPr lang="en-US" i="0" dirty="0"/>
              <a:t>AgrAbility Demographics</a:t>
            </a:r>
            <a:r>
              <a:rPr lang="en-US" sz="1200" i="0" dirty="0"/>
              <a:t> (In preparation)</a:t>
            </a:r>
            <a:endParaRPr lang="en-US" i="0" dirty="0"/>
          </a:p>
        </p:txBody>
      </p:sp>
      <p:sp>
        <p:nvSpPr>
          <p:cNvPr id="8" name="TextBox 7">
            <a:extLst>
              <a:ext uri="{FF2B5EF4-FFF2-40B4-BE49-F238E27FC236}">
                <a16:creationId xmlns:a16="http://schemas.microsoft.com/office/drawing/2014/main" xmlns="" id="{13900796-8475-4C91-9675-244DA89F8B53}"/>
              </a:ext>
            </a:extLst>
          </p:cNvPr>
          <p:cNvSpPr txBox="1"/>
          <p:nvPr/>
        </p:nvSpPr>
        <p:spPr>
          <a:xfrm>
            <a:off x="3886200" y="2113212"/>
            <a:ext cx="4869366" cy="461665"/>
          </a:xfrm>
          <a:prstGeom prst="rect">
            <a:avLst/>
          </a:prstGeom>
          <a:solidFill>
            <a:srgbClr val="F56C55"/>
          </a:solidFill>
        </p:spPr>
        <p:txBody>
          <a:bodyPr wrap="square" rtlCol="0">
            <a:spAutoFit/>
          </a:bodyPr>
          <a:lstStyle/>
          <a:p>
            <a:r>
              <a:rPr lang="en-US" i="0" dirty="0"/>
              <a:t>QOL SEM</a:t>
            </a:r>
            <a:r>
              <a:rPr lang="en-US" sz="1200" i="0" dirty="0"/>
              <a:t> (In preparation)</a:t>
            </a:r>
            <a:endParaRPr lang="en-US" i="0" dirty="0"/>
          </a:p>
        </p:txBody>
      </p:sp>
      <p:sp>
        <p:nvSpPr>
          <p:cNvPr id="9" name="TextBox 8">
            <a:extLst>
              <a:ext uri="{FF2B5EF4-FFF2-40B4-BE49-F238E27FC236}">
                <a16:creationId xmlns:a16="http://schemas.microsoft.com/office/drawing/2014/main" xmlns="" id="{F408BD40-2A93-4979-AB3E-6616FEFFAD33}"/>
              </a:ext>
            </a:extLst>
          </p:cNvPr>
          <p:cNvSpPr txBox="1"/>
          <p:nvPr/>
        </p:nvSpPr>
        <p:spPr>
          <a:xfrm>
            <a:off x="457200" y="1600200"/>
            <a:ext cx="8305800" cy="461665"/>
          </a:xfrm>
          <a:prstGeom prst="rect">
            <a:avLst/>
          </a:prstGeom>
          <a:noFill/>
        </p:spPr>
        <p:txBody>
          <a:bodyPr wrap="square" rtlCol="0">
            <a:spAutoFit/>
          </a:bodyPr>
          <a:lstStyle/>
          <a:p>
            <a:r>
              <a:rPr lang="en-US" i="0" dirty="0"/>
              <a:t>Our Steps Toward Evidence-Based AgrAbility Programming</a:t>
            </a:r>
          </a:p>
        </p:txBody>
      </p:sp>
    </p:spTree>
    <p:extLst>
      <p:ext uri="{BB962C8B-B14F-4D97-AF65-F5344CB8AC3E}">
        <p14:creationId xmlns:p14="http://schemas.microsoft.com/office/powerpoint/2010/main" val="19918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idx="4294967295"/>
          </p:nvPr>
        </p:nvSpPr>
        <p:spPr bwMode="auto">
          <a:xfrm>
            <a:off x="381000" y="1524000"/>
            <a:ext cx="7772400" cy="685800"/>
          </a:xfrm>
          <a:prstGeom prst="rect">
            <a:avLst/>
          </a:prstGeom>
          <a:noFill/>
          <a:ln>
            <a:miter lim="800000"/>
            <a:headEnd/>
            <a:tailEnd/>
          </a:ln>
        </p:spPr>
        <p:txBody>
          <a:bodyPr/>
          <a:lstStyle/>
          <a:p>
            <a:pPr eaLnBrk="1" hangingPunct="1"/>
            <a:r>
              <a:rPr lang="en-US" altLang="en-US" sz="3600" b="1" dirty="0"/>
              <a:t>What’s Our Agenda Today?</a:t>
            </a:r>
          </a:p>
        </p:txBody>
      </p:sp>
      <p:sp>
        <p:nvSpPr>
          <p:cNvPr id="19459" name="Rectangle 1027"/>
          <p:cNvSpPr>
            <a:spLocks noGrp="1" noChangeArrowheads="1"/>
          </p:cNvSpPr>
          <p:nvPr>
            <p:ph type="body" idx="4294967295"/>
          </p:nvPr>
        </p:nvSpPr>
        <p:spPr>
          <a:xfrm>
            <a:off x="533400" y="2286000"/>
            <a:ext cx="7772400" cy="4038600"/>
          </a:xfrm>
        </p:spPr>
        <p:txBody>
          <a:bodyPr/>
          <a:lstStyle/>
          <a:p>
            <a:pPr marL="742950" indent="-742950" eaLnBrk="1" hangingPunct="1">
              <a:buFont typeface="Calibri" pitchFamily="34" charset="0"/>
              <a:buAutoNum type="arabicPeriod"/>
            </a:pPr>
            <a:r>
              <a:rPr lang="en-US" altLang="en-US" sz="2800" dirty="0"/>
              <a:t>Introduction.</a:t>
            </a:r>
          </a:p>
          <a:p>
            <a:pPr marL="742950" indent="-742950" eaLnBrk="1" hangingPunct="1">
              <a:buFont typeface="Calibri" pitchFamily="34" charset="0"/>
              <a:buAutoNum type="arabicPeriod"/>
            </a:pPr>
            <a:r>
              <a:rPr lang="en-US" altLang="en-US" sz="2800" dirty="0"/>
              <a:t>QOL Behavioral Health Results</a:t>
            </a:r>
          </a:p>
          <a:p>
            <a:pPr marL="742950" indent="-742950" eaLnBrk="1" hangingPunct="1">
              <a:buFont typeface="Calibri" pitchFamily="34" charset="0"/>
              <a:buAutoNum type="arabicPeriod"/>
            </a:pPr>
            <a:r>
              <a:rPr lang="en-US" altLang="en-US" sz="2800" dirty="0"/>
              <a:t>Why Are These Results Important—Especially Now?</a:t>
            </a:r>
          </a:p>
          <a:p>
            <a:pPr marL="742950" indent="-742950" eaLnBrk="1" hangingPunct="1">
              <a:buFont typeface="Calibri" pitchFamily="34" charset="0"/>
              <a:buAutoNum type="arabicPeriod"/>
            </a:pPr>
            <a:r>
              <a:rPr lang="en-US" altLang="en-US" sz="2800" dirty="0"/>
              <a:t>What Can We Learn from Those Who Improved the Most or the Least? What did they and their SRAPs do differently?</a:t>
            </a:r>
          </a:p>
          <a:p>
            <a:pPr marL="742950" indent="-742950" eaLnBrk="1" hangingPunct="1">
              <a:buFont typeface="Arial" charset="0"/>
              <a:buNone/>
            </a:pPr>
            <a:endParaRPr lang="en-US" altLang="en-US" sz="2800" dirty="0"/>
          </a:p>
          <a:p>
            <a:pPr marL="742950" indent="-742950" eaLnBrk="1" hangingPunct="1">
              <a:buFont typeface="Arial" charset="0"/>
              <a:buNone/>
            </a:pPr>
            <a:endParaRPr lang="en-US" alt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685800" y="2590800"/>
            <a:ext cx="7772400" cy="2057400"/>
          </a:xfrm>
        </p:spPr>
        <p:txBody>
          <a:bodyPr/>
          <a:lstStyle/>
          <a:p>
            <a:pPr algn="ctr" eaLnBrk="1" hangingPunct="1">
              <a:lnSpc>
                <a:spcPct val="90000"/>
              </a:lnSpc>
              <a:buFontTx/>
              <a:buNone/>
            </a:pPr>
            <a:r>
              <a:rPr lang="en-US" sz="6000" b="1" dirty="0"/>
              <a:t>Questions?</a:t>
            </a:r>
          </a:p>
          <a:p>
            <a:pPr algn="ctr" eaLnBrk="1" hangingPunct="1">
              <a:lnSpc>
                <a:spcPct val="90000"/>
              </a:lnSpc>
              <a:buFontTx/>
              <a:buNone/>
            </a:pPr>
            <a:r>
              <a:rPr lang="en-US" sz="6000" b="1" dirty="0"/>
              <a:t>&amp; Answers</a:t>
            </a:r>
            <a:endParaRPr lang="en-US" sz="4000" b="1" dirty="0"/>
          </a:p>
        </p:txBody>
      </p:sp>
    </p:spTree>
    <p:extLst>
      <p:ext uri="{BB962C8B-B14F-4D97-AF65-F5344CB8AC3E}">
        <p14:creationId xmlns:p14="http://schemas.microsoft.com/office/powerpoint/2010/main" val="2829073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idx="4294967295"/>
          </p:nvPr>
        </p:nvSpPr>
        <p:spPr bwMode="auto">
          <a:xfrm>
            <a:off x="381000" y="1602059"/>
            <a:ext cx="7772400" cy="685800"/>
          </a:xfrm>
          <a:prstGeom prst="rect">
            <a:avLst/>
          </a:prstGeom>
          <a:noFill/>
          <a:ln>
            <a:miter lim="800000"/>
            <a:headEnd/>
            <a:tailEnd/>
          </a:ln>
        </p:spPr>
        <p:txBody>
          <a:bodyPr/>
          <a:lstStyle/>
          <a:p>
            <a:pPr eaLnBrk="1" hangingPunct="1"/>
            <a:r>
              <a:rPr lang="en-US" altLang="en-US" sz="3600" b="1" dirty="0"/>
              <a:t>What’s Our Agenda Today?</a:t>
            </a:r>
          </a:p>
        </p:txBody>
      </p:sp>
      <p:sp>
        <p:nvSpPr>
          <p:cNvPr id="54275" name="Rectangle 1027"/>
          <p:cNvSpPr>
            <a:spLocks noGrp="1" noChangeArrowheads="1"/>
          </p:cNvSpPr>
          <p:nvPr>
            <p:ph type="body" idx="4294967295"/>
          </p:nvPr>
        </p:nvSpPr>
        <p:spPr>
          <a:xfrm>
            <a:off x="685800" y="2438400"/>
            <a:ext cx="7772400" cy="4038600"/>
          </a:xfrm>
        </p:spPr>
        <p:txBody>
          <a:bodyPr/>
          <a:lstStyle/>
          <a:p>
            <a:pPr marL="742950" indent="-742950" eaLnBrk="1" hangingPunct="1">
              <a:buFont typeface="Arial" charset="0"/>
              <a:buNone/>
            </a:pPr>
            <a:r>
              <a:rPr lang="en-US" altLang="en-US" sz="2800" dirty="0"/>
              <a:t>4. What Can We Learn from Those Who Improved the Most or the Least? What did they and their SRAPs do differently?</a:t>
            </a:r>
          </a:p>
          <a:p>
            <a:pPr marL="742950" indent="-742950" eaLnBrk="1" hangingPunct="1">
              <a:buFont typeface="Arial" charset="0"/>
              <a:buNone/>
            </a:pPr>
            <a:endParaRPr lang="en-US" altLang="en-US" sz="2800" dirty="0"/>
          </a:p>
          <a:p>
            <a:pPr marL="742950" indent="-742950" eaLnBrk="1" hangingPunct="1">
              <a:buFont typeface="Arial" charset="0"/>
              <a:buNone/>
            </a:pPr>
            <a:endParaRPr lang="en-US" altLang="en-US" sz="2800" dirty="0"/>
          </a:p>
          <a:p>
            <a:pPr marL="742950" indent="-742950" eaLnBrk="1" hangingPunct="1">
              <a:buFont typeface="Arial" charset="0"/>
              <a:buNone/>
            </a:pPr>
            <a:endParaRPr lang="en-US" altLang="en-US" sz="2800" dirty="0"/>
          </a:p>
        </p:txBody>
      </p:sp>
    </p:spTree>
    <p:extLst>
      <p:ext uri="{BB962C8B-B14F-4D97-AF65-F5344CB8AC3E}">
        <p14:creationId xmlns:p14="http://schemas.microsoft.com/office/powerpoint/2010/main" val="41565686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2595"/>
            <a:ext cx="7772400" cy="1470025"/>
          </a:xfrm>
        </p:spPr>
        <p:txBody>
          <a:bodyPr/>
          <a:lstStyle/>
          <a:p>
            <a:r>
              <a:rPr lang="en-US" sz="4000" b="1" dirty="0"/>
              <a:t>NAP Qualitative Evaluation Study</a:t>
            </a:r>
          </a:p>
        </p:txBody>
      </p:sp>
      <p:sp>
        <p:nvSpPr>
          <p:cNvPr id="3" name="Subtitle 2"/>
          <p:cNvSpPr>
            <a:spLocks noGrp="1"/>
          </p:cNvSpPr>
          <p:nvPr>
            <p:ph type="subTitle" idx="1"/>
          </p:nvPr>
        </p:nvSpPr>
        <p:spPr>
          <a:xfrm>
            <a:off x="1143000" y="2690749"/>
            <a:ext cx="6858000" cy="864632"/>
          </a:xfrm>
        </p:spPr>
        <p:txBody>
          <a:bodyPr>
            <a:noAutofit/>
          </a:bodyPr>
          <a:lstStyle/>
          <a:p>
            <a:r>
              <a:rPr lang="en-US" sz="2400" dirty="0">
                <a:ln w="0"/>
                <a:solidFill>
                  <a:schemeClr val="tx1"/>
                </a:solidFill>
              </a:rPr>
              <a:t>Jinnah, Hamida; Ph.D., University of Georgia</a:t>
            </a:r>
          </a:p>
          <a:p>
            <a:r>
              <a:rPr lang="en-US" sz="2400" dirty="0">
                <a:ln w="0"/>
                <a:solidFill>
                  <a:schemeClr val="tx1"/>
                </a:solidFill>
              </a:rPr>
              <a:t>Fetsch, Robert J.; Ph.D., Colorado State University</a:t>
            </a:r>
          </a:p>
          <a:p>
            <a:r>
              <a:rPr lang="en-US" sz="2400" dirty="0">
                <a:ln w="0"/>
                <a:solidFill>
                  <a:schemeClr val="tx1"/>
                </a:solidFill>
              </a:rPr>
              <a:t>Tidwell, Paige; Ed.S., University of Georgia</a:t>
            </a:r>
          </a:p>
        </p:txBody>
      </p:sp>
    </p:spTree>
    <p:extLst>
      <p:ext uri="{BB962C8B-B14F-4D97-AF65-F5344CB8AC3E}">
        <p14:creationId xmlns:p14="http://schemas.microsoft.com/office/powerpoint/2010/main" val="26796891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4197"/>
            <a:ext cx="7886700" cy="509928"/>
          </a:xfrm>
        </p:spPr>
        <p:txBody>
          <a:bodyPr>
            <a:normAutofit fontScale="90000"/>
          </a:bodyPr>
          <a:lstStyle/>
          <a:p>
            <a:r>
              <a:rPr lang="en-US" b="1" dirty="0"/>
              <a:t>Key Research Question</a:t>
            </a:r>
          </a:p>
        </p:txBody>
      </p:sp>
      <p:sp>
        <p:nvSpPr>
          <p:cNvPr id="3" name="Content Placeholder 2"/>
          <p:cNvSpPr>
            <a:spLocks noGrp="1"/>
          </p:cNvSpPr>
          <p:nvPr>
            <p:ph idx="1"/>
          </p:nvPr>
        </p:nvSpPr>
        <p:spPr>
          <a:xfrm>
            <a:off x="533400" y="2133600"/>
            <a:ext cx="7886700" cy="3515847"/>
          </a:xfrm>
        </p:spPr>
        <p:txBody>
          <a:bodyPr/>
          <a:lstStyle/>
          <a:p>
            <a:pPr>
              <a:buFont typeface="Wingdings" panose="05000000000000000000" pitchFamily="2" charset="2"/>
              <a:buChar char="§"/>
            </a:pPr>
            <a:r>
              <a:rPr lang="en-US" sz="2400" dirty="0"/>
              <a:t>What are the key factors (programmatic or personal) that contributed to significant changes in quantitative pre-post scores in Quality of Life (QOL) levels and Independent Living and Working (ILW) levels for clients with disabilities who were part of the AgrAbility project.</a:t>
            </a:r>
          </a:p>
          <a:p>
            <a:pPr>
              <a:buFont typeface="Wingdings" panose="05000000000000000000" pitchFamily="2" charset="2"/>
              <a:buChar char="§"/>
            </a:pPr>
            <a:r>
              <a:rPr lang="en-US" sz="2400" dirty="0"/>
              <a:t>Questions revolved around:</a:t>
            </a:r>
          </a:p>
          <a:p>
            <a:pPr lvl="1"/>
            <a:r>
              <a:rPr lang="en-US" sz="2400" dirty="0"/>
              <a:t>Service quality </a:t>
            </a:r>
          </a:p>
          <a:p>
            <a:pPr lvl="1"/>
            <a:r>
              <a:rPr lang="en-US" sz="2400" dirty="0"/>
              <a:t>Program Process factors - communication</a:t>
            </a:r>
          </a:p>
          <a:p>
            <a:pPr lvl="1"/>
            <a:r>
              <a:rPr lang="en-US" sz="2400" dirty="0"/>
              <a:t>Project impact on farmers’ quality of life</a:t>
            </a:r>
          </a:p>
          <a:p>
            <a:pPr lvl="1"/>
            <a:r>
              <a:rPr lang="en-US" sz="2400" dirty="0"/>
              <a:t>Project Improvements</a:t>
            </a:r>
          </a:p>
        </p:txBody>
      </p:sp>
    </p:spTree>
    <p:extLst>
      <p:ext uri="{BB962C8B-B14F-4D97-AF65-F5344CB8AC3E}">
        <p14:creationId xmlns:p14="http://schemas.microsoft.com/office/powerpoint/2010/main" val="32458324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027" y="1408645"/>
            <a:ext cx="7886700" cy="643856"/>
          </a:xfrm>
        </p:spPr>
        <p:txBody>
          <a:bodyPr/>
          <a:lstStyle/>
          <a:p>
            <a:r>
              <a:rPr lang="en-US" b="1" dirty="0"/>
              <a:t>Methodology</a:t>
            </a:r>
          </a:p>
        </p:txBody>
      </p:sp>
      <p:sp>
        <p:nvSpPr>
          <p:cNvPr id="3" name="Content Placeholder 2"/>
          <p:cNvSpPr>
            <a:spLocks noGrp="1"/>
          </p:cNvSpPr>
          <p:nvPr>
            <p:ph idx="1"/>
          </p:nvPr>
        </p:nvSpPr>
        <p:spPr>
          <a:xfrm>
            <a:off x="876027" y="2108903"/>
            <a:ext cx="7548699" cy="3263504"/>
          </a:xfrm>
        </p:spPr>
        <p:txBody>
          <a:bodyPr/>
          <a:lstStyle/>
          <a:p>
            <a:pPr>
              <a:buFont typeface="Wingdings" panose="05000000000000000000" pitchFamily="2" charset="2"/>
              <a:buChar char="§"/>
            </a:pPr>
            <a:r>
              <a:rPr lang="en-US" sz="2800" dirty="0"/>
              <a:t>Phone interviews were conducted with farmers having disabilities from 17 states across the U.S. Farmers who showed the greatest or least pre-post changes in QOL and ILW scores were selected. IRB approval was obtained from University of Georgia Human Subjects. </a:t>
            </a:r>
          </a:p>
          <a:p>
            <a:pPr>
              <a:buFont typeface="Wingdings" panose="05000000000000000000" pitchFamily="2" charset="2"/>
              <a:buChar char="§"/>
            </a:pPr>
            <a:r>
              <a:rPr lang="en-US" sz="2800" dirty="0"/>
              <a:t>Semi-structured interview guide with imbedded probes was utilized during the interview. Staff completed an online survey about each case in Qualtrics. Nine interviews were completed.</a:t>
            </a:r>
          </a:p>
          <a:p>
            <a:endParaRPr lang="en-US" dirty="0"/>
          </a:p>
        </p:txBody>
      </p:sp>
    </p:spTree>
    <p:extLst>
      <p:ext uri="{BB962C8B-B14F-4D97-AF65-F5344CB8AC3E}">
        <p14:creationId xmlns:p14="http://schemas.microsoft.com/office/powerpoint/2010/main" val="31191721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535" y="1529512"/>
            <a:ext cx="7886700" cy="601368"/>
          </a:xfrm>
        </p:spPr>
        <p:txBody>
          <a:bodyPr/>
          <a:lstStyle/>
          <a:p>
            <a:r>
              <a:rPr lang="en-US" b="1" dirty="0"/>
              <a:t>Analysis</a:t>
            </a:r>
          </a:p>
        </p:txBody>
      </p:sp>
      <p:sp>
        <p:nvSpPr>
          <p:cNvPr id="3" name="Content Placeholder 2"/>
          <p:cNvSpPr>
            <a:spLocks noGrp="1"/>
          </p:cNvSpPr>
          <p:nvPr>
            <p:ph idx="1"/>
          </p:nvPr>
        </p:nvSpPr>
        <p:spPr>
          <a:xfrm>
            <a:off x="909500" y="2268958"/>
            <a:ext cx="7886700" cy="3263504"/>
          </a:xfrm>
        </p:spPr>
        <p:txBody>
          <a:bodyPr/>
          <a:lstStyle/>
          <a:p>
            <a:pPr>
              <a:buFont typeface="Wingdings" panose="05000000000000000000" pitchFamily="2" charset="2"/>
              <a:buChar char="§"/>
            </a:pPr>
            <a:r>
              <a:rPr lang="en-US" dirty="0"/>
              <a:t>Using grounded theory approach as described by Glaser and Strauss (1967), data were collected and analyzed simultaneously using the constant comparative method until it reached a point of saturation. Preliminary themes emerging from the data are presented here. </a:t>
            </a:r>
          </a:p>
          <a:p>
            <a:endParaRPr lang="en-US" dirty="0"/>
          </a:p>
        </p:txBody>
      </p:sp>
    </p:spTree>
    <p:extLst>
      <p:ext uri="{BB962C8B-B14F-4D97-AF65-F5344CB8AC3E}">
        <p14:creationId xmlns:p14="http://schemas.microsoft.com/office/powerpoint/2010/main" val="28365565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7886700" cy="450668"/>
          </a:xfrm>
        </p:spPr>
        <p:txBody>
          <a:bodyPr>
            <a:normAutofit fontScale="90000"/>
          </a:bodyPr>
          <a:lstStyle/>
          <a:p>
            <a:r>
              <a:rPr lang="en-US" b="1" dirty="0"/>
              <a:t>Sample</a:t>
            </a:r>
            <a:r>
              <a:rPr lang="en-US" dirty="0"/>
              <a:t/>
            </a:r>
            <a:br>
              <a:rPr lang="en-US" dirty="0"/>
            </a:br>
            <a:endParaRPr lang="en-US" dirty="0"/>
          </a:p>
        </p:txBody>
      </p:sp>
      <p:sp>
        <p:nvSpPr>
          <p:cNvPr id="3" name="Content Placeholder 2"/>
          <p:cNvSpPr>
            <a:spLocks noGrp="1"/>
          </p:cNvSpPr>
          <p:nvPr>
            <p:ph idx="1"/>
          </p:nvPr>
        </p:nvSpPr>
        <p:spPr>
          <a:xfrm>
            <a:off x="1105445" y="2286000"/>
            <a:ext cx="7886700" cy="3263504"/>
          </a:xfrm>
        </p:spPr>
        <p:txBody>
          <a:bodyPr/>
          <a:lstStyle/>
          <a:p>
            <a:pPr>
              <a:buFont typeface="Wingdings" panose="05000000000000000000" pitchFamily="2" charset="2"/>
              <a:buChar char="§"/>
            </a:pPr>
            <a:r>
              <a:rPr lang="en-US" dirty="0"/>
              <a:t>Deceased – 11</a:t>
            </a:r>
          </a:p>
          <a:p>
            <a:pPr>
              <a:buFont typeface="Wingdings" panose="05000000000000000000" pitchFamily="2" charset="2"/>
              <a:buChar char="§"/>
            </a:pPr>
            <a:r>
              <a:rPr lang="en-US" dirty="0"/>
              <a:t>Hospice – 1</a:t>
            </a:r>
          </a:p>
          <a:p>
            <a:pPr>
              <a:buFont typeface="Wingdings" panose="05000000000000000000" pitchFamily="2" charset="2"/>
              <a:buChar char="§"/>
            </a:pPr>
            <a:r>
              <a:rPr lang="en-US" dirty="0"/>
              <a:t>No response, unreachable – 12</a:t>
            </a:r>
          </a:p>
          <a:p>
            <a:pPr>
              <a:buFont typeface="Wingdings" panose="05000000000000000000" pitchFamily="2" charset="2"/>
              <a:buChar char="§"/>
            </a:pPr>
            <a:r>
              <a:rPr lang="en-US" dirty="0"/>
              <a:t>Refused – 3</a:t>
            </a:r>
          </a:p>
          <a:p>
            <a:pPr>
              <a:buFont typeface="Wingdings" panose="05000000000000000000" pitchFamily="2" charset="2"/>
              <a:buChar char="§"/>
            </a:pPr>
            <a:r>
              <a:rPr lang="en-US" dirty="0"/>
              <a:t>No response from state – 28+</a:t>
            </a:r>
          </a:p>
          <a:p>
            <a:pPr>
              <a:buFont typeface="Wingdings" panose="05000000000000000000" pitchFamily="2" charset="2"/>
              <a:buChar char="§"/>
            </a:pPr>
            <a:r>
              <a:rPr lang="en-US" dirty="0"/>
              <a:t>Completed - 9</a:t>
            </a:r>
          </a:p>
        </p:txBody>
      </p:sp>
    </p:spTree>
    <p:extLst>
      <p:ext uri="{BB962C8B-B14F-4D97-AF65-F5344CB8AC3E}">
        <p14:creationId xmlns:p14="http://schemas.microsoft.com/office/powerpoint/2010/main" val="30657789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545" y="1425928"/>
            <a:ext cx="7886700" cy="653619"/>
          </a:xfrm>
        </p:spPr>
        <p:txBody>
          <a:bodyPr/>
          <a:lstStyle/>
          <a:p>
            <a:r>
              <a:rPr lang="en-US" b="1" dirty="0"/>
              <a:t>Key Programmatic Factors</a:t>
            </a:r>
          </a:p>
        </p:txBody>
      </p:sp>
      <p:sp>
        <p:nvSpPr>
          <p:cNvPr id="3" name="Content Placeholder 2"/>
          <p:cNvSpPr>
            <a:spLocks noGrp="1"/>
          </p:cNvSpPr>
          <p:nvPr>
            <p:ph idx="1"/>
          </p:nvPr>
        </p:nvSpPr>
        <p:spPr>
          <a:xfrm>
            <a:off x="3615803" y="2242518"/>
            <a:ext cx="5001442" cy="4463082"/>
          </a:xfrm>
        </p:spPr>
        <p:txBody>
          <a:bodyPr>
            <a:normAutofit fontScale="32500" lnSpcReduction="20000"/>
          </a:bodyPr>
          <a:lstStyle/>
          <a:p>
            <a:pPr marL="0" indent="0">
              <a:spcAft>
                <a:spcPts val="1500"/>
              </a:spcAft>
              <a:buNone/>
            </a:pPr>
            <a:r>
              <a:rPr lang="en-US" sz="6200" dirty="0">
                <a:cs typeface="Calibri" panose="020F0502020204030204" pitchFamily="34" charset="0"/>
              </a:rPr>
              <a:t>Farmers appreciated:</a:t>
            </a:r>
          </a:p>
          <a:p>
            <a:pPr>
              <a:spcAft>
                <a:spcPts val="1500"/>
              </a:spcAft>
              <a:buFont typeface="Wingdings" panose="05000000000000000000" pitchFamily="2" charset="2"/>
              <a:buChar char="§"/>
            </a:pPr>
            <a:r>
              <a:rPr lang="en-US" sz="6200" dirty="0">
                <a:cs typeface="Calibri" panose="020F0502020204030204" pitchFamily="34" charset="0"/>
              </a:rPr>
              <a:t>Comprehensive farm assessments and recommendations</a:t>
            </a:r>
          </a:p>
          <a:p>
            <a:pPr>
              <a:spcAft>
                <a:spcPts val="1500"/>
              </a:spcAft>
              <a:buFont typeface="Wingdings" panose="05000000000000000000" pitchFamily="2" charset="2"/>
              <a:buChar char="§"/>
            </a:pPr>
            <a:r>
              <a:rPr lang="en-US" sz="6200" dirty="0">
                <a:cs typeface="Calibri" panose="020F0502020204030204" pitchFamily="34" charset="0"/>
              </a:rPr>
              <a:t>Total value ($) of equipment, modifications, services received from AgrAbility project or Vocational Rehabilitation. Could not distinguish between who provided it.</a:t>
            </a:r>
          </a:p>
          <a:p>
            <a:pPr>
              <a:spcAft>
                <a:spcPts val="1500"/>
              </a:spcAft>
              <a:buFont typeface="Wingdings" panose="05000000000000000000" pitchFamily="2" charset="2"/>
              <a:buChar char="§"/>
            </a:pPr>
            <a:r>
              <a:rPr lang="en-US" sz="6200" dirty="0">
                <a:cs typeface="Calibri" panose="020F0502020204030204" pitchFamily="34" charset="0"/>
              </a:rPr>
              <a:t>Ongoing and trusting relationship with project staff</a:t>
            </a:r>
          </a:p>
          <a:p>
            <a:pPr>
              <a:spcAft>
                <a:spcPts val="1500"/>
              </a:spcAft>
              <a:buFont typeface="Wingdings" panose="05000000000000000000" pitchFamily="2" charset="2"/>
              <a:buChar char="§"/>
            </a:pPr>
            <a:r>
              <a:rPr lang="en-US" sz="6200" dirty="0">
                <a:cs typeface="Calibri" panose="020F0502020204030204" pitchFamily="34" charset="0"/>
              </a:rPr>
              <a:t>Quality of referrals or in-house staff expertise (assistive technology, occupational therapy)</a:t>
            </a:r>
          </a:p>
          <a:p>
            <a:pPr marL="0" indent="0">
              <a:spcAft>
                <a:spcPts val="1500"/>
              </a:spcAft>
              <a:buNone/>
            </a:pPr>
            <a:endParaRPr lang="en-US" dirty="0">
              <a:cs typeface="Calibri" panose="020F0502020204030204" pitchFamily="34" charset="0"/>
            </a:endParaRPr>
          </a:p>
          <a:p>
            <a:pPr>
              <a:spcAft>
                <a:spcPts val="1500"/>
              </a:spcAft>
              <a:buFont typeface="Wingdings" panose="05000000000000000000" pitchFamily="2" charset="2"/>
              <a:buChar char="§"/>
            </a:pPr>
            <a:endParaRPr lang="en-US" dirty="0"/>
          </a:p>
          <a:p>
            <a:endParaRPr lang="en-US" dirty="0"/>
          </a:p>
        </p:txBody>
      </p:sp>
      <p:sp>
        <p:nvSpPr>
          <p:cNvPr id="4" name="Oval 3"/>
          <p:cNvSpPr/>
          <p:nvPr/>
        </p:nvSpPr>
        <p:spPr>
          <a:xfrm>
            <a:off x="730545" y="2323555"/>
            <a:ext cx="2450261" cy="2454899"/>
          </a:xfrm>
          <a:prstGeom prst="ellipse">
            <a:avLst/>
          </a:prstGeom>
          <a:blipFill>
            <a:blip r:embed="rId2">
              <a:extLst>
                <a:ext uri="{28A0092B-C50C-407E-A947-70E740481C1C}">
                  <a14:useLocalDpi xmlns:a14="http://schemas.microsoft.com/office/drawing/2010/main" val="0"/>
                </a:ext>
              </a:extLst>
            </a:blip>
            <a:srcRect/>
            <a:stretch>
              <a:fillRect l="-17000" r="-17000"/>
            </a:stretch>
          </a:blipFill>
          <a:ln>
            <a:solidFill>
              <a:schemeClr val="bg1"/>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274251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669" y="1377262"/>
            <a:ext cx="7886700" cy="620962"/>
          </a:xfrm>
        </p:spPr>
        <p:txBody>
          <a:bodyPr/>
          <a:lstStyle/>
          <a:p>
            <a:r>
              <a:rPr lang="en-US" b="1" dirty="0"/>
              <a:t>Key Program Impacts</a:t>
            </a:r>
          </a:p>
        </p:txBody>
      </p:sp>
      <p:sp>
        <p:nvSpPr>
          <p:cNvPr id="3" name="Content Placeholder 2"/>
          <p:cNvSpPr>
            <a:spLocks noGrp="1"/>
          </p:cNvSpPr>
          <p:nvPr>
            <p:ph idx="1"/>
          </p:nvPr>
        </p:nvSpPr>
        <p:spPr>
          <a:xfrm>
            <a:off x="3505200" y="2209800"/>
            <a:ext cx="4936127" cy="4419600"/>
          </a:xfrm>
        </p:spPr>
        <p:txBody>
          <a:bodyPr>
            <a:normAutofit fontScale="70000" lnSpcReduction="20000"/>
          </a:bodyPr>
          <a:lstStyle/>
          <a:p>
            <a:pPr marL="0" indent="0">
              <a:spcAft>
                <a:spcPts val="1500"/>
              </a:spcAft>
              <a:buNone/>
            </a:pPr>
            <a:r>
              <a:rPr lang="en-US" dirty="0">
                <a:cs typeface="Calibri" panose="020F0502020204030204" pitchFamily="34" charset="0"/>
              </a:rPr>
              <a:t>Participation in the project led to:</a:t>
            </a:r>
          </a:p>
          <a:p>
            <a:pPr>
              <a:spcAft>
                <a:spcPts val="1500"/>
              </a:spcAft>
              <a:buFont typeface="Wingdings" panose="05000000000000000000" pitchFamily="2" charset="2"/>
              <a:buChar char="§"/>
            </a:pPr>
            <a:r>
              <a:rPr lang="en-US" dirty="0">
                <a:cs typeface="Calibri" panose="020F0502020204030204" pitchFamily="34" charset="0"/>
              </a:rPr>
              <a:t>Increased ability to continue farming</a:t>
            </a:r>
          </a:p>
          <a:p>
            <a:pPr>
              <a:spcAft>
                <a:spcPts val="1500"/>
              </a:spcAft>
              <a:buFont typeface="Wingdings" panose="05000000000000000000" pitchFamily="2" charset="2"/>
              <a:buChar char="§"/>
            </a:pPr>
            <a:r>
              <a:rPr lang="en-US" dirty="0">
                <a:cs typeface="Calibri" panose="020F0502020204030204" pitchFamily="34" charset="0"/>
              </a:rPr>
              <a:t>Increased farm productivity (depended on their retirement goal and health status)</a:t>
            </a:r>
          </a:p>
          <a:p>
            <a:pPr>
              <a:spcAft>
                <a:spcPts val="1500"/>
              </a:spcAft>
              <a:buFont typeface="Wingdings" panose="05000000000000000000" pitchFamily="2" charset="2"/>
              <a:buChar char="§"/>
            </a:pPr>
            <a:r>
              <a:rPr lang="en-US" dirty="0">
                <a:cs typeface="Calibri" panose="020F0502020204030204" pitchFamily="34" charset="0"/>
              </a:rPr>
              <a:t>Improved financial status (depended on their retirement goal and health status)</a:t>
            </a:r>
          </a:p>
          <a:p>
            <a:pPr>
              <a:spcAft>
                <a:spcPts val="1500"/>
              </a:spcAft>
              <a:buFont typeface="Wingdings" panose="05000000000000000000" pitchFamily="2" charset="2"/>
              <a:buChar char="§"/>
            </a:pPr>
            <a:r>
              <a:rPr lang="en-US" dirty="0">
                <a:cs typeface="Calibri" panose="020F0502020204030204" pitchFamily="34" charset="0"/>
              </a:rPr>
              <a:t>Improved health status (less stress, less pain, prevention of secondary injuries)</a:t>
            </a:r>
            <a:endParaRPr lang="en-US" dirty="0"/>
          </a:p>
        </p:txBody>
      </p:sp>
      <p:sp>
        <p:nvSpPr>
          <p:cNvPr id="4" name="Oval 3"/>
          <p:cNvSpPr/>
          <p:nvPr/>
        </p:nvSpPr>
        <p:spPr>
          <a:xfrm>
            <a:off x="756669" y="2362200"/>
            <a:ext cx="2587422" cy="2412707"/>
          </a:xfrm>
          <a:prstGeom prst="ellipse">
            <a:avLst/>
          </a:prstGeom>
          <a:blipFill>
            <a:blip r:embed="rId2" cstate="print">
              <a:extLst>
                <a:ext uri="{28A0092B-C50C-407E-A947-70E740481C1C}">
                  <a14:useLocalDpi xmlns:a14="http://schemas.microsoft.com/office/drawing/2010/main" val="0"/>
                </a:ext>
              </a:extLst>
            </a:blip>
            <a:srcRect/>
            <a:stretch>
              <a:fillRect l="-39000" r="-3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4103060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87849"/>
            <a:ext cx="7886700" cy="627494"/>
          </a:xfrm>
        </p:spPr>
        <p:txBody>
          <a:bodyPr/>
          <a:lstStyle/>
          <a:p>
            <a:r>
              <a:rPr lang="en-US" b="1" dirty="0"/>
              <a:t>Ball drops – things that can be improved</a:t>
            </a:r>
          </a:p>
        </p:txBody>
      </p:sp>
      <p:sp>
        <p:nvSpPr>
          <p:cNvPr id="3" name="Content Placeholder 2"/>
          <p:cNvSpPr>
            <a:spLocks noGrp="1"/>
          </p:cNvSpPr>
          <p:nvPr>
            <p:ph idx="1"/>
          </p:nvPr>
        </p:nvSpPr>
        <p:spPr>
          <a:xfrm>
            <a:off x="3429000" y="2819400"/>
            <a:ext cx="5197385" cy="3810000"/>
          </a:xfrm>
        </p:spPr>
        <p:txBody>
          <a:bodyPr>
            <a:normAutofit fontScale="70000" lnSpcReduction="20000"/>
          </a:bodyPr>
          <a:lstStyle/>
          <a:p>
            <a:pPr marL="0" indent="0">
              <a:buNone/>
            </a:pPr>
            <a:r>
              <a:rPr lang="en-US" dirty="0">
                <a:cs typeface="Calibri" panose="020F0502020204030204" pitchFamily="34" charset="0"/>
              </a:rPr>
              <a:t>Gaps farmers identified:</a:t>
            </a:r>
          </a:p>
          <a:p>
            <a:pPr lvl="0">
              <a:buFont typeface="Wingdings" panose="05000000000000000000" pitchFamily="2" charset="2"/>
              <a:buChar char="§"/>
            </a:pPr>
            <a:r>
              <a:rPr lang="en-US" sz="3400" dirty="0">
                <a:cs typeface="Calibri" panose="020F0502020204030204" pitchFamily="34" charset="0"/>
              </a:rPr>
              <a:t>Gaps in assessments, stopping at recommendations without implementation or follow up</a:t>
            </a:r>
          </a:p>
          <a:p>
            <a:pPr lvl="0">
              <a:buFont typeface="Wingdings" panose="05000000000000000000" pitchFamily="2" charset="2"/>
              <a:buChar char="§"/>
            </a:pPr>
            <a:r>
              <a:rPr lang="en-US" sz="3400" dirty="0">
                <a:cs typeface="Calibri" panose="020F0502020204030204" pitchFamily="34" charset="0"/>
              </a:rPr>
              <a:t>Gaps in assistive technology recommendations, services, referrals</a:t>
            </a:r>
          </a:p>
          <a:p>
            <a:pPr lvl="0">
              <a:buFont typeface="Wingdings" panose="05000000000000000000" pitchFamily="2" charset="2"/>
              <a:buChar char="§"/>
            </a:pPr>
            <a:r>
              <a:rPr lang="en-US" sz="3400" dirty="0">
                <a:cs typeface="Calibri" panose="020F0502020204030204" pitchFamily="34" charset="0"/>
              </a:rPr>
              <a:t>Inadequate funding to buy equipment, implement recommendations </a:t>
            </a:r>
          </a:p>
          <a:p>
            <a:pPr lvl="0">
              <a:buFont typeface="Wingdings" panose="05000000000000000000" pitchFamily="2" charset="2"/>
              <a:buChar char="§"/>
            </a:pPr>
            <a:r>
              <a:rPr lang="en-US" sz="3400" dirty="0">
                <a:cs typeface="Calibri" panose="020F0502020204030204" pitchFamily="34" charset="0"/>
              </a:rPr>
              <a:t>Lack of regular communication from the staff</a:t>
            </a:r>
            <a:endParaRPr lang="en-US" sz="3400" dirty="0"/>
          </a:p>
        </p:txBody>
      </p:sp>
      <p:pic>
        <p:nvPicPr>
          <p:cNvPr id="4" name="Picture 3"/>
          <p:cNvPicPr>
            <a:picLocks noChangeAspect="1"/>
          </p:cNvPicPr>
          <p:nvPr/>
        </p:nvPicPr>
        <p:blipFill>
          <a:blip r:embed="rId2"/>
          <a:stretch>
            <a:fillRect/>
          </a:stretch>
        </p:blipFill>
        <p:spPr>
          <a:xfrm>
            <a:off x="632367" y="2954356"/>
            <a:ext cx="2587917" cy="2587917"/>
          </a:xfrm>
          <a:prstGeom prst="rect">
            <a:avLst/>
          </a:prstGeom>
        </p:spPr>
      </p:pic>
    </p:spTree>
    <p:extLst>
      <p:ext uri="{BB962C8B-B14F-4D97-AF65-F5344CB8AC3E}">
        <p14:creationId xmlns:p14="http://schemas.microsoft.com/office/powerpoint/2010/main" val="272247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idx="4294967295"/>
          </p:nvPr>
        </p:nvSpPr>
        <p:spPr bwMode="auto">
          <a:xfrm>
            <a:off x="381000" y="1524000"/>
            <a:ext cx="7772400" cy="685800"/>
          </a:xfrm>
          <a:prstGeom prst="rect">
            <a:avLst/>
          </a:prstGeom>
          <a:noFill/>
          <a:ln>
            <a:miter lim="800000"/>
            <a:headEnd/>
            <a:tailEnd/>
          </a:ln>
        </p:spPr>
        <p:txBody>
          <a:bodyPr/>
          <a:lstStyle/>
          <a:p>
            <a:pPr eaLnBrk="1" hangingPunct="1"/>
            <a:r>
              <a:rPr lang="en-US" altLang="en-US" sz="3600" b="1" dirty="0"/>
              <a:t>What’s Our Agenda Today?</a:t>
            </a:r>
          </a:p>
        </p:txBody>
      </p:sp>
      <p:sp>
        <p:nvSpPr>
          <p:cNvPr id="20483" name="Rectangle 1027"/>
          <p:cNvSpPr>
            <a:spLocks noGrp="1" noChangeArrowheads="1"/>
          </p:cNvSpPr>
          <p:nvPr>
            <p:ph type="body" idx="4294967295"/>
          </p:nvPr>
        </p:nvSpPr>
        <p:spPr>
          <a:xfrm>
            <a:off x="533400" y="2286000"/>
            <a:ext cx="7772400" cy="4038600"/>
          </a:xfrm>
        </p:spPr>
        <p:txBody>
          <a:bodyPr/>
          <a:lstStyle/>
          <a:p>
            <a:pPr marL="742950" indent="-742950" eaLnBrk="1" hangingPunct="1">
              <a:buFont typeface="Calibri" pitchFamily="34" charset="0"/>
              <a:buAutoNum type="arabicPeriod"/>
            </a:pPr>
            <a:r>
              <a:rPr lang="en-US" altLang="en-US" sz="2800" dirty="0"/>
              <a:t>Introduction.</a:t>
            </a:r>
          </a:p>
          <a:p>
            <a:pPr marL="742950" indent="-742950" eaLnBrk="1" hangingPunct="1">
              <a:buFont typeface="Arial" charset="0"/>
              <a:buNone/>
            </a:pPr>
            <a:endParaRPr lang="en-US" altLang="en-US" sz="2800" dirty="0"/>
          </a:p>
          <a:p>
            <a:pPr marL="742950" indent="-742950" eaLnBrk="1" hangingPunct="1">
              <a:buFont typeface="Arial" charset="0"/>
              <a:buNone/>
            </a:pPr>
            <a:endParaRPr lang="en-US" altLang="en-US"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685800" y="2590800"/>
            <a:ext cx="7772400" cy="2057400"/>
          </a:xfrm>
        </p:spPr>
        <p:txBody>
          <a:bodyPr/>
          <a:lstStyle/>
          <a:p>
            <a:pPr algn="ctr" eaLnBrk="1" hangingPunct="1">
              <a:lnSpc>
                <a:spcPct val="90000"/>
              </a:lnSpc>
              <a:buFontTx/>
              <a:buNone/>
            </a:pPr>
            <a:r>
              <a:rPr lang="en-US" sz="6000" b="1" dirty="0"/>
              <a:t>Questions?</a:t>
            </a:r>
          </a:p>
          <a:p>
            <a:pPr algn="ctr" eaLnBrk="1" hangingPunct="1">
              <a:lnSpc>
                <a:spcPct val="90000"/>
              </a:lnSpc>
              <a:buFontTx/>
              <a:buNone/>
            </a:pPr>
            <a:r>
              <a:rPr lang="en-US" sz="6000" b="1" dirty="0"/>
              <a:t>&amp; Answers</a:t>
            </a:r>
            <a:endParaRPr lang="en-US" sz="4000" b="1"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200" b="1" dirty="0"/>
              <a:t>Further Research Is Needed to Answer</a:t>
            </a:r>
            <a:r>
              <a:rPr lang="en-US" altLang="en-US" sz="3600" b="1" dirty="0"/>
              <a:t>…</a:t>
            </a:r>
          </a:p>
        </p:txBody>
      </p:sp>
      <p:sp>
        <p:nvSpPr>
          <p:cNvPr id="56323" name="Rectangle 1027"/>
          <p:cNvSpPr>
            <a:spLocks noGrp="1" noChangeArrowheads="1"/>
          </p:cNvSpPr>
          <p:nvPr>
            <p:ph type="body" idx="4294967295"/>
          </p:nvPr>
        </p:nvSpPr>
        <p:spPr>
          <a:xfrm>
            <a:off x="685800" y="2057400"/>
            <a:ext cx="7772400" cy="4038600"/>
          </a:xfrm>
        </p:spPr>
        <p:txBody>
          <a:bodyPr/>
          <a:lstStyle/>
          <a:p>
            <a:pPr eaLnBrk="1" hangingPunct="1"/>
            <a:r>
              <a:rPr lang="en-US" altLang="en-US" dirty="0"/>
              <a:t>What can we </a:t>
            </a:r>
            <a:r>
              <a:rPr lang="en-US" altLang="en-US" b="1" dirty="0"/>
              <a:t>learn from AgrAbility demographics?</a:t>
            </a:r>
          </a:p>
          <a:p>
            <a:pPr eaLnBrk="1" hangingPunct="1"/>
            <a:r>
              <a:rPr lang="en-US" altLang="en-US" dirty="0"/>
              <a:t>What can we </a:t>
            </a:r>
            <a:r>
              <a:rPr lang="en-US" altLang="en-US" b="1" dirty="0"/>
              <a:t>learn from those who improved the most or the least?  </a:t>
            </a:r>
            <a:r>
              <a:rPr lang="en-US" altLang="en-US" dirty="0"/>
              <a:t>What did they and their SRAPs do differently?</a:t>
            </a:r>
          </a:p>
          <a:p>
            <a:pPr eaLnBrk="1" hangingPunct="1"/>
            <a:r>
              <a:rPr lang="en-US" altLang="en-US" dirty="0"/>
              <a:t>How can we get more matched pretest-posttest QOL data?</a:t>
            </a:r>
          </a:p>
          <a:p>
            <a:pPr eaLnBrk="1" hangingPunct="1"/>
            <a:endParaRPr lang="en-US" altLang="en-US" sz="3600" dirty="0"/>
          </a:p>
          <a:p>
            <a:pPr eaLnBrk="1" hangingPunct="1">
              <a:buFont typeface="Arial" charset="0"/>
              <a:buNone/>
            </a:pPr>
            <a:endParaRPr lang="en-US" altLang="en-US" sz="36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600" b="1" dirty="0"/>
              <a:t>To Answer These Questions…</a:t>
            </a:r>
          </a:p>
        </p:txBody>
      </p:sp>
      <p:sp>
        <p:nvSpPr>
          <p:cNvPr id="58371" name="Rectangle 1027"/>
          <p:cNvSpPr>
            <a:spLocks noGrp="1" noChangeArrowheads="1"/>
          </p:cNvSpPr>
          <p:nvPr>
            <p:ph type="body" idx="4294967295"/>
          </p:nvPr>
        </p:nvSpPr>
        <p:spPr>
          <a:xfrm>
            <a:off x="685800" y="2286000"/>
            <a:ext cx="7772400" cy="4038600"/>
          </a:xfrm>
        </p:spPr>
        <p:txBody>
          <a:bodyPr/>
          <a:lstStyle/>
          <a:p>
            <a:pPr eaLnBrk="1" hangingPunct="1"/>
            <a:r>
              <a:rPr lang="en-US" altLang="en-US" dirty="0"/>
              <a:t>More SRAPs are encouraged to </a:t>
            </a:r>
            <a:r>
              <a:rPr lang="en-US" altLang="en-US" b="1" dirty="0"/>
              <a:t>join us especially new SRAPs (OH &amp; TN).</a:t>
            </a:r>
          </a:p>
          <a:p>
            <a:pPr eaLnBrk="1" hangingPunct="1"/>
            <a:r>
              <a:rPr lang="en-US" altLang="en-US" dirty="0"/>
              <a:t>All SRAPs are encouraged to collect more matched pre-test and post-test data.</a:t>
            </a:r>
            <a:endParaRPr lang="en-US" altLang="en-US" sz="2400" dirty="0"/>
          </a:p>
          <a:p>
            <a:pPr eaLnBrk="1" hangingPunct="1">
              <a:buFont typeface="Arial" charset="0"/>
              <a:buNone/>
            </a:pPr>
            <a:endParaRPr lang="en-US" altLang="en-US" sz="36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3"/>
          <p:cNvGrpSpPr>
            <a:grpSpLocks/>
          </p:cNvGrpSpPr>
          <p:nvPr/>
        </p:nvGrpSpPr>
        <p:grpSpPr bwMode="auto">
          <a:xfrm>
            <a:off x="1295400" y="1981200"/>
            <a:ext cx="6435725" cy="4044950"/>
            <a:chOff x="602" y="425"/>
            <a:chExt cx="4419" cy="3179"/>
          </a:xfrm>
        </p:grpSpPr>
        <p:sp>
          <p:nvSpPr>
            <p:cNvPr id="70663" name="Freeform 2"/>
            <p:cNvSpPr>
              <a:spLocks/>
            </p:cNvSpPr>
            <p:nvPr/>
          </p:nvSpPr>
          <p:spPr bwMode="auto">
            <a:xfrm>
              <a:off x="656" y="1085"/>
              <a:ext cx="669" cy="556"/>
            </a:xfrm>
            <a:custGeom>
              <a:avLst/>
              <a:gdLst>
                <a:gd name="T0" fmla="*/ 0 w 483"/>
                <a:gd name="T1" fmla="*/ 2147483647 h 401"/>
                <a:gd name="T2" fmla="*/ 2147483647 w 483"/>
                <a:gd name="T3" fmla="*/ 2147483647 h 401"/>
                <a:gd name="T4" fmla="*/ 2147483647 w 483"/>
                <a:gd name="T5" fmla="*/ 2147483647 h 401"/>
                <a:gd name="T6" fmla="*/ 2147483647 w 483"/>
                <a:gd name="T7" fmla="*/ 2147483647 h 401"/>
                <a:gd name="T8" fmla="*/ 2147483647 w 483"/>
                <a:gd name="T9" fmla="*/ 2147483647 h 401"/>
                <a:gd name="T10" fmla="*/ 2147483647 w 483"/>
                <a:gd name="T11" fmla="*/ 2147483647 h 401"/>
                <a:gd name="T12" fmla="*/ 2147483647 w 483"/>
                <a:gd name="T13" fmla="*/ 2147483647 h 401"/>
                <a:gd name="T14" fmla="*/ 2147483647 w 483"/>
                <a:gd name="T15" fmla="*/ 2147483647 h 401"/>
                <a:gd name="T16" fmla="*/ 2147483647 w 483"/>
                <a:gd name="T17" fmla="*/ 2147483647 h 401"/>
                <a:gd name="T18" fmla="*/ 2147483647 w 483"/>
                <a:gd name="T19" fmla="*/ 2147483647 h 401"/>
                <a:gd name="T20" fmla="*/ 2147483647 w 483"/>
                <a:gd name="T21" fmla="*/ 2147483647 h 401"/>
                <a:gd name="T22" fmla="*/ 2147483647 w 483"/>
                <a:gd name="T23" fmla="*/ 2147483647 h 401"/>
                <a:gd name="T24" fmla="*/ 2147483647 w 483"/>
                <a:gd name="T25" fmla="*/ 2147483647 h 401"/>
                <a:gd name="T26" fmla="*/ 2147483647 w 483"/>
                <a:gd name="T27" fmla="*/ 2147483647 h 401"/>
                <a:gd name="T28" fmla="*/ 2147483647 w 483"/>
                <a:gd name="T29" fmla="*/ 2147483647 h 401"/>
                <a:gd name="T30" fmla="*/ 2147483647 w 483"/>
                <a:gd name="T31" fmla="*/ 2147483647 h 401"/>
                <a:gd name="T32" fmla="*/ 2147483647 w 483"/>
                <a:gd name="T33" fmla="*/ 2147483647 h 401"/>
                <a:gd name="T34" fmla="*/ 2147483647 w 483"/>
                <a:gd name="T35" fmla="*/ 2147483647 h 401"/>
                <a:gd name="T36" fmla="*/ 2147483647 w 483"/>
                <a:gd name="T37" fmla="*/ 0 h 401"/>
                <a:gd name="T38" fmla="*/ 2147483647 w 483"/>
                <a:gd name="T39" fmla="*/ 2147483647 h 401"/>
                <a:gd name="T40" fmla="*/ 2147483647 w 483"/>
                <a:gd name="T41" fmla="*/ 2147483647 h 401"/>
                <a:gd name="T42" fmla="*/ 2147483647 w 483"/>
                <a:gd name="T43" fmla="*/ 2147483647 h 401"/>
                <a:gd name="T44" fmla="*/ 2147483647 w 483"/>
                <a:gd name="T45" fmla="*/ 2147483647 h 401"/>
                <a:gd name="T46" fmla="*/ 2147483647 w 483"/>
                <a:gd name="T47" fmla="*/ 2147483647 h 401"/>
                <a:gd name="T48" fmla="*/ 2147483647 w 483"/>
                <a:gd name="T49" fmla="*/ 2147483647 h 401"/>
                <a:gd name="T50" fmla="*/ 2147483647 w 483"/>
                <a:gd name="T51" fmla="*/ 2147483647 h 401"/>
                <a:gd name="T52" fmla="*/ 2147483647 w 483"/>
                <a:gd name="T53" fmla="*/ 2147483647 h 401"/>
                <a:gd name="T54" fmla="*/ 2147483647 w 483"/>
                <a:gd name="T55" fmla="*/ 2147483647 h 401"/>
                <a:gd name="T56" fmla="*/ 2147483647 w 483"/>
                <a:gd name="T57" fmla="*/ 2147483647 h 401"/>
                <a:gd name="T58" fmla="*/ 2147483647 w 483"/>
                <a:gd name="T59" fmla="*/ 2147483647 h 401"/>
                <a:gd name="T60" fmla="*/ 2147483647 w 483"/>
                <a:gd name="T61" fmla="*/ 2147483647 h 401"/>
                <a:gd name="T62" fmla="*/ 2147483647 w 483"/>
                <a:gd name="T63" fmla="*/ 2147483647 h 401"/>
                <a:gd name="T64" fmla="*/ 2147483647 w 483"/>
                <a:gd name="T65" fmla="*/ 2147483647 h 401"/>
                <a:gd name="T66" fmla="*/ 2147483647 w 483"/>
                <a:gd name="T67" fmla="*/ 2147483647 h 401"/>
                <a:gd name="T68" fmla="*/ 2147483647 w 483"/>
                <a:gd name="T69" fmla="*/ 2147483647 h 401"/>
                <a:gd name="T70" fmla="*/ 2147483647 w 483"/>
                <a:gd name="T71" fmla="*/ 2147483647 h 401"/>
                <a:gd name="T72" fmla="*/ 2147483647 w 483"/>
                <a:gd name="T73" fmla="*/ 2147483647 h 401"/>
                <a:gd name="T74" fmla="*/ 2147483647 w 483"/>
                <a:gd name="T75" fmla="*/ 2147483647 h 401"/>
                <a:gd name="T76" fmla="*/ 2147483647 w 483"/>
                <a:gd name="T77" fmla="*/ 2147483647 h 401"/>
                <a:gd name="T78" fmla="*/ 2147483647 w 483"/>
                <a:gd name="T79" fmla="*/ 2147483647 h 401"/>
                <a:gd name="T80" fmla="*/ 2147483647 w 483"/>
                <a:gd name="T81" fmla="*/ 2147483647 h 401"/>
                <a:gd name="T82" fmla="*/ 2147483647 w 483"/>
                <a:gd name="T83" fmla="*/ 2147483647 h 401"/>
                <a:gd name="T84" fmla="*/ 2147483647 w 483"/>
                <a:gd name="T85" fmla="*/ 2147483647 h 401"/>
                <a:gd name="T86" fmla="*/ 2147483647 w 483"/>
                <a:gd name="T87" fmla="*/ 2147483647 h 401"/>
                <a:gd name="T88" fmla="*/ 2147483647 w 483"/>
                <a:gd name="T89" fmla="*/ 2147483647 h 401"/>
                <a:gd name="T90" fmla="*/ 2147483647 w 483"/>
                <a:gd name="T91" fmla="*/ 2147483647 h 401"/>
                <a:gd name="T92" fmla="*/ 2147483647 w 483"/>
                <a:gd name="T93" fmla="*/ 2147483647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3"/>
                <a:gd name="T142" fmla="*/ 0 h 401"/>
                <a:gd name="T143" fmla="*/ 483 w 483"/>
                <a:gd name="T144" fmla="*/ 401 h 4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3" h="401">
                  <a:moveTo>
                    <a:pt x="7" y="304"/>
                  </a:moveTo>
                  <a:lnTo>
                    <a:pt x="2" y="294"/>
                  </a:lnTo>
                  <a:lnTo>
                    <a:pt x="0" y="275"/>
                  </a:lnTo>
                  <a:lnTo>
                    <a:pt x="3" y="269"/>
                  </a:lnTo>
                  <a:lnTo>
                    <a:pt x="4" y="264"/>
                  </a:lnTo>
                  <a:lnTo>
                    <a:pt x="8" y="259"/>
                  </a:lnTo>
                  <a:lnTo>
                    <a:pt x="9" y="254"/>
                  </a:lnTo>
                  <a:lnTo>
                    <a:pt x="7" y="244"/>
                  </a:lnTo>
                  <a:lnTo>
                    <a:pt x="7" y="235"/>
                  </a:lnTo>
                  <a:lnTo>
                    <a:pt x="17" y="222"/>
                  </a:lnTo>
                  <a:lnTo>
                    <a:pt x="25" y="202"/>
                  </a:lnTo>
                  <a:lnTo>
                    <a:pt x="28" y="207"/>
                  </a:lnTo>
                  <a:lnTo>
                    <a:pt x="29" y="202"/>
                  </a:lnTo>
                  <a:lnTo>
                    <a:pt x="34" y="200"/>
                  </a:lnTo>
                  <a:lnTo>
                    <a:pt x="35" y="203"/>
                  </a:lnTo>
                  <a:lnTo>
                    <a:pt x="37" y="200"/>
                  </a:lnTo>
                  <a:lnTo>
                    <a:pt x="34" y="200"/>
                  </a:lnTo>
                  <a:lnTo>
                    <a:pt x="34" y="198"/>
                  </a:lnTo>
                  <a:lnTo>
                    <a:pt x="34" y="200"/>
                  </a:lnTo>
                  <a:lnTo>
                    <a:pt x="32" y="198"/>
                  </a:lnTo>
                  <a:lnTo>
                    <a:pt x="34" y="193"/>
                  </a:lnTo>
                  <a:lnTo>
                    <a:pt x="39" y="185"/>
                  </a:lnTo>
                  <a:lnTo>
                    <a:pt x="44" y="180"/>
                  </a:lnTo>
                  <a:lnTo>
                    <a:pt x="49" y="180"/>
                  </a:lnTo>
                  <a:lnTo>
                    <a:pt x="48" y="177"/>
                  </a:lnTo>
                  <a:lnTo>
                    <a:pt x="43" y="180"/>
                  </a:lnTo>
                  <a:lnTo>
                    <a:pt x="44" y="175"/>
                  </a:lnTo>
                  <a:lnTo>
                    <a:pt x="48" y="169"/>
                  </a:lnTo>
                  <a:lnTo>
                    <a:pt x="57" y="144"/>
                  </a:lnTo>
                  <a:lnTo>
                    <a:pt x="61" y="136"/>
                  </a:lnTo>
                  <a:lnTo>
                    <a:pt x="63" y="131"/>
                  </a:lnTo>
                  <a:lnTo>
                    <a:pt x="67" y="128"/>
                  </a:lnTo>
                  <a:lnTo>
                    <a:pt x="67" y="125"/>
                  </a:lnTo>
                  <a:lnTo>
                    <a:pt x="66" y="120"/>
                  </a:lnTo>
                  <a:lnTo>
                    <a:pt x="71" y="112"/>
                  </a:lnTo>
                  <a:lnTo>
                    <a:pt x="72" y="102"/>
                  </a:lnTo>
                  <a:lnTo>
                    <a:pt x="80" y="88"/>
                  </a:lnTo>
                  <a:lnTo>
                    <a:pt x="81" y="83"/>
                  </a:lnTo>
                  <a:lnTo>
                    <a:pt x="86" y="75"/>
                  </a:lnTo>
                  <a:lnTo>
                    <a:pt x="87" y="70"/>
                  </a:lnTo>
                  <a:lnTo>
                    <a:pt x="90" y="65"/>
                  </a:lnTo>
                  <a:lnTo>
                    <a:pt x="90" y="60"/>
                  </a:lnTo>
                  <a:lnTo>
                    <a:pt x="92" y="55"/>
                  </a:lnTo>
                  <a:lnTo>
                    <a:pt x="92" y="51"/>
                  </a:lnTo>
                  <a:lnTo>
                    <a:pt x="97" y="53"/>
                  </a:lnTo>
                  <a:lnTo>
                    <a:pt x="95" y="47"/>
                  </a:lnTo>
                  <a:lnTo>
                    <a:pt x="96" y="42"/>
                  </a:lnTo>
                  <a:lnTo>
                    <a:pt x="101" y="37"/>
                  </a:lnTo>
                  <a:lnTo>
                    <a:pt x="98" y="35"/>
                  </a:lnTo>
                  <a:lnTo>
                    <a:pt x="98" y="30"/>
                  </a:lnTo>
                  <a:lnTo>
                    <a:pt x="101" y="25"/>
                  </a:lnTo>
                  <a:lnTo>
                    <a:pt x="102" y="20"/>
                  </a:lnTo>
                  <a:lnTo>
                    <a:pt x="101" y="20"/>
                  </a:lnTo>
                  <a:lnTo>
                    <a:pt x="105" y="15"/>
                  </a:lnTo>
                  <a:lnTo>
                    <a:pt x="107" y="5"/>
                  </a:lnTo>
                  <a:lnTo>
                    <a:pt x="108" y="0"/>
                  </a:lnTo>
                  <a:lnTo>
                    <a:pt x="113" y="3"/>
                  </a:lnTo>
                  <a:lnTo>
                    <a:pt x="115" y="5"/>
                  </a:lnTo>
                  <a:lnTo>
                    <a:pt x="116" y="6"/>
                  </a:lnTo>
                  <a:lnTo>
                    <a:pt x="113" y="3"/>
                  </a:lnTo>
                  <a:lnTo>
                    <a:pt x="115" y="1"/>
                  </a:lnTo>
                  <a:lnTo>
                    <a:pt x="119" y="2"/>
                  </a:lnTo>
                  <a:lnTo>
                    <a:pt x="120" y="5"/>
                  </a:lnTo>
                  <a:lnTo>
                    <a:pt x="124" y="5"/>
                  </a:lnTo>
                  <a:lnTo>
                    <a:pt x="129" y="3"/>
                  </a:lnTo>
                  <a:lnTo>
                    <a:pt x="134" y="7"/>
                  </a:lnTo>
                  <a:lnTo>
                    <a:pt x="136" y="11"/>
                  </a:lnTo>
                  <a:lnTo>
                    <a:pt x="137" y="12"/>
                  </a:lnTo>
                  <a:lnTo>
                    <a:pt x="142" y="14"/>
                  </a:lnTo>
                  <a:lnTo>
                    <a:pt x="147" y="12"/>
                  </a:lnTo>
                  <a:lnTo>
                    <a:pt x="151" y="14"/>
                  </a:lnTo>
                  <a:lnTo>
                    <a:pt x="154" y="17"/>
                  </a:lnTo>
                  <a:lnTo>
                    <a:pt x="159" y="22"/>
                  </a:lnTo>
                  <a:lnTo>
                    <a:pt x="161" y="32"/>
                  </a:lnTo>
                  <a:lnTo>
                    <a:pt x="159" y="58"/>
                  </a:lnTo>
                  <a:lnTo>
                    <a:pt x="160" y="60"/>
                  </a:lnTo>
                  <a:lnTo>
                    <a:pt x="168" y="64"/>
                  </a:lnTo>
                  <a:lnTo>
                    <a:pt x="173" y="66"/>
                  </a:lnTo>
                  <a:lnTo>
                    <a:pt x="175" y="68"/>
                  </a:lnTo>
                  <a:lnTo>
                    <a:pt x="180" y="70"/>
                  </a:lnTo>
                  <a:lnTo>
                    <a:pt x="185" y="71"/>
                  </a:lnTo>
                  <a:lnTo>
                    <a:pt x="195" y="70"/>
                  </a:lnTo>
                  <a:lnTo>
                    <a:pt x="199" y="69"/>
                  </a:lnTo>
                  <a:lnTo>
                    <a:pt x="204" y="66"/>
                  </a:lnTo>
                  <a:lnTo>
                    <a:pt x="209" y="66"/>
                  </a:lnTo>
                  <a:lnTo>
                    <a:pt x="214" y="68"/>
                  </a:lnTo>
                  <a:lnTo>
                    <a:pt x="223" y="69"/>
                  </a:lnTo>
                  <a:lnTo>
                    <a:pt x="228" y="71"/>
                  </a:lnTo>
                  <a:lnTo>
                    <a:pt x="232" y="73"/>
                  </a:lnTo>
                  <a:lnTo>
                    <a:pt x="238" y="76"/>
                  </a:lnTo>
                  <a:lnTo>
                    <a:pt x="238" y="80"/>
                  </a:lnTo>
                  <a:lnTo>
                    <a:pt x="248" y="80"/>
                  </a:lnTo>
                  <a:lnTo>
                    <a:pt x="253" y="81"/>
                  </a:lnTo>
                  <a:lnTo>
                    <a:pt x="268" y="79"/>
                  </a:lnTo>
                  <a:lnTo>
                    <a:pt x="273" y="80"/>
                  </a:lnTo>
                  <a:lnTo>
                    <a:pt x="278" y="84"/>
                  </a:lnTo>
                  <a:lnTo>
                    <a:pt x="282" y="85"/>
                  </a:lnTo>
                  <a:lnTo>
                    <a:pt x="287" y="85"/>
                  </a:lnTo>
                  <a:lnTo>
                    <a:pt x="297" y="83"/>
                  </a:lnTo>
                  <a:lnTo>
                    <a:pt x="307" y="81"/>
                  </a:lnTo>
                  <a:lnTo>
                    <a:pt x="322" y="81"/>
                  </a:lnTo>
                  <a:lnTo>
                    <a:pt x="327" y="79"/>
                  </a:lnTo>
                  <a:lnTo>
                    <a:pt x="331" y="80"/>
                  </a:lnTo>
                  <a:lnTo>
                    <a:pt x="342" y="81"/>
                  </a:lnTo>
                  <a:lnTo>
                    <a:pt x="347" y="83"/>
                  </a:lnTo>
                  <a:lnTo>
                    <a:pt x="352" y="84"/>
                  </a:lnTo>
                  <a:lnTo>
                    <a:pt x="358" y="80"/>
                  </a:lnTo>
                  <a:lnTo>
                    <a:pt x="405" y="92"/>
                  </a:lnTo>
                  <a:lnTo>
                    <a:pt x="467" y="104"/>
                  </a:lnTo>
                  <a:lnTo>
                    <a:pt x="467" y="112"/>
                  </a:lnTo>
                  <a:lnTo>
                    <a:pt x="469" y="117"/>
                  </a:lnTo>
                  <a:lnTo>
                    <a:pt x="472" y="119"/>
                  </a:lnTo>
                  <a:lnTo>
                    <a:pt x="481" y="128"/>
                  </a:lnTo>
                  <a:lnTo>
                    <a:pt x="483" y="138"/>
                  </a:lnTo>
                  <a:lnTo>
                    <a:pt x="480" y="143"/>
                  </a:lnTo>
                  <a:lnTo>
                    <a:pt x="469" y="156"/>
                  </a:lnTo>
                  <a:lnTo>
                    <a:pt x="462" y="169"/>
                  </a:lnTo>
                  <a:lnTo>
                    <a:pt x="453" y="180"/>
                  </a:lnTo>
                  <a:lnTo>
                    <a:pt x="452" y="183"/>
                  </a:lnTo>
                  <a:lnTo>
                    <a:pt x="449" y="188"/>
                  </a:lnTo>
                  <a:lnTo>
                    <a:pt x="446" y="193"/>
                  </a:lnTo>
                  <a:lnTo>
                    <a:pt x="438" y="198"/>
                  </a:lnTo>
                  <a:lnTo>
                    <a:pt x="432" y="208"/>
                  </a:lnTo>
                  <a:lnTo>
                    <a:pt x="427" y="212"/>
                  </a:lnTo>
                  <a:lnTo>
                    <a:pt x="423" y="227"/>
                  </a:lnTo>
                  <a:lnTo>
                    <a:pt x="425" y="231"/>
                  </a:lnTo>
                  <a:lnTo>
                    <a:pt x="430" y="232"/>
                  </a:lnTo>
                  <a:lnTo>
                    <a:pt x="434" y="235"/>
                  </a:lnTo>
                  <a:lnTo>
                    <a:pt x="438" y="240"/>
                  </a:lnTo>
                  <a:lnTo>
                    <a:pt x="434" y="245"/>
                  </a:lnTo>
                  <a:lnTo>
                    <a:pt x="433" y="251"/>
                  </a:lnTo>
                  <a:lnTo>
                    <a:pt x="429" y="261"/>
                  </a:lnTo>
                  <a:lnTo>
                    <a:pt x="427" y="263"/>
                  </a:lnTo>
                  <a:lnTo>
                    <a:pt x="424" y="266"/>
                  </a:lnTo>
                  <a:lnTo>
                    <a:pt x="397" y="401"/>
                  </a:lnTo>
                  <a:lnTo>
                    <a:pt x="329" y="387"/>
                  </a:lnTo>
                  <a:lnTo>
                    <a:pt x="233" y="364"/>
                  </a:lnTo>
                  <a:lnTo>
                    <a:pt x="130" y="338"/>
                  </a:lnTo>
                  <a:lnTo>
                    <a:pt x="8" y="304"/>
                  </a:lnTo>
                  <a:lnTo>
                    <a:pt x="7" y="304"/>
                  </a:lnTo>
                  <a:close/>
                </a:path>
              </a:pathLst>
            </a:custGeom>
            <a:solidFill>
              <a:srgbClr val="7030A0"/>
            </a:solidFill>
            <a:ln w="9525">
              <a:noFill/>
              <a:round/>
              <a:headEnd/>
              <a:tailEnd/>
            </a:ln>
          </p:spPr>
          <p:txBody>
            <a:bodyPr/>
            <a:lstStyle/>
            <a:p>
              <a:endParaRPr lang="en-US" dirty="0"/>
            </a:p>
          </p:txBody>
        </p:sp>
        <p:sp>
          <p:nvSpPr>
            <p:cNvPr id="70664" name="Freeform 3"/>
            <p:cNvSpPr>
              <a:spLocks/>
            </p:cNvSpPr>
            <p:nvPr/>
          </p:nvSpPr>
          <p:spPr bwMode="auto">
            <a:xfrm>
              <a:off x="656" y="1085"/>
              <a:ext cx="669" cy="556"/>
            </a:xfrm>
            <a:custGeom>
              <a:avLst/>
              <a:gdLst>
                <a:gd name="T0" fmla="*/ 0 w 483"/>
                <a:gd name="T1" fmla="*/ 2147483647 h 401"/>
                <a:gd name="T2" fmla="*/ 2147483647 w 483"/>
                <a:gd name="T3" fmla="*/ 2147483647 h 401"/>
                <a:gd name="T4" fmla="*/ 2147483647 w 483"/>
                <a:gd name="T5" fmla="*/ 2147483647 h 401"/>
                <a:gd name="T6" fmla="*/ 2147483647 w 483"/>
                <a:gd name="T7" fmla="*/ 2147483647 h 401"/>
                <a:gd name="T8" fmla="*/ 2147483647 w 483"/>
                <a:gd name="T9" fmla="*/ 2147483647 h 401"/>
                <a:gd name="T10" fmla="*/ 2147483647 w 483"/>
                <a:gd name="T11" fmla="*/ 2147483647 h 401"/>
                <a:gd name="T12" fmla="*/ 2147483647 w 483"/>
                <a:gd name="T13" fmla="*/ 2147483647 h 401"/>
                <a:gd name="T14" fmla="*/ 2147483647 w 483"/>
                <a:gd name="T15" fmla="*/ 2147483647 h 401"/>
                <a:gd name="T16" fmla="*/ 2147483647 w 483"/>
                <a:gd name="T17" fmla="*/ 2147483647 h 401"/>
                <a:gd name="T18" fmla="*/ 2147483647 w 483"/>
                <a:gd name="T19" fmla="*/ 2147483647 h 401"/>
                <a:gd name="T20" fmla="*/ 2147483647 w 483"/>
                <a:gd name="T21" fmla="*/ 2147483647 h 401"/>
                <a:gd name="T22" fmla="*/ 2147483647 w 483"/>
                <a:gd name="T23" fmla="*/ 2147483647 h 401"/>
                <a:gd name="T24" fmla="*/ 2147483647 w 483"/>
                <a:gd name="T25" fmla="*/ 2147483647 h 401"/>
                <a:gd name="T26" fmla="*/ 2147483647 w 483"/>
                <a:gd name="T27" fmla="*/ 2147483647 h 401"/>
                <a:gd name="T28" fmla="*/ 2147483647 w 483"/>
                <a:gd name="T29" fmla="*/ 2147483647 h 401"/>
                <a:gd name="T30" fmla="*/ 2147483647 w 483"/>
                <a:gd name="T31" fmla="*/ 2147483647 h 401"/>
                <a:gd name="T32" fmla="*/ 2147483647 w 483"/>
                <a:gd name="T33" fmla="*/ 2147483647 h 401"/>
                <a:gd name="T34" fmla="*/ 2147483647 w 483"/>
                <a:gd name="T35" fmla="*/ 2147483647 h 401"/>
                <a:gd name="T36" fmla="*/ 2147483647 w 483"/>
                <a:gd name="T37" fmla="*/ 0 h 401"/>
                <a:gd name="T38" fmla="*/ 2147483647 w 483"/>
                <a:gd name="T39" fmla="*/ 2147483647 h 401"/>
                <a:gd name="T40" fmla="*/ 2147483647 w 483"/>
                <a:gd name="T41" fmla="*/ 2147483647 h 401"/>
                <a:gd name="T42" fmla="*/ 2147483647 w 483"/>
                <a:gd name="T43" fmla="*/ 2147483647 h 401"/>
                <a:gd name="T44" fmla="*/ 2147483647 w 483"/>
                <a:gd name="T45" fmla="*/ 2147483647 h 401"/>
                <a:gd name="T46" fmla="*/ 2147483647 w 483"/>
                <a:gd name="T47" fmla="*/ 2147483647 h 401"/>
                <a:gd name="T48" fmla="*/ 2147483647 w 483"/>
                <a:gd name="T49" fmla="*/ 2147483647 h 401"/>
                <a:gd name="T50" fmla="*/ 2147483647 w 483"/>
                <a:gd name="T51" fmla="*/ 2147483647 h 401"/>
                <a:gd name="T52" fmla="*/ 2147483647 w 483"/>
                <a:gd name="T53" fmla="*/ 2147483647 h 401"/>
                <a:gd name="T54" fmla="*/ 2147483647 w 483"/>
                <a:gd name="T55" fmla="*/ 2147483647 h 401"/>
                <a:gd name="T56" fmla="*/ 2147483647 w 483"/>
                <a:gd name="T57" fmla="*/ 2147483647 h 401"/>
                <a:gd name="T58" fmla="*/ 2147483647 w 483"/>
                <a:gd name="T59" fmla="*/ 2147483647 h 401"/>
                <a:gd name="T60" fmla="*/ 2147483647 w 483"/>
                <a:gd name="T61" fmla="*/ 2147483647 h 401"/>
                <a:gd name="T62" fmla="*/ 2147483647 w 483"/>
                <a:gd name="T63" fmla="*/ 2147483647 h 401"/>
                <a:gd name="T64" fmla="*/ 2147483647 w 483"/>
                <a:gd name="T65" fmla="*/ 2147483647 h 401"/>
                <a:gd name="T66" fmla="*/ 2147483647 w 483"/>
                <a:gd name="T67" fmla="*/ 2147483647 h 401"/>
                <a:gd name="T68" fmla="*/ 2147483647 w 483"/>
                <a:gd name="T69" fmla="*/ 2147483647 h 401"/>
                <a:gd name="T70" fmla="*/ 2147483647 w 483"/>
                <a:gd name="T71" fmla="*/ 2147483647 h 401"/>
                <a:gd name="T72" fmla="*/ 2147483647 w 483"/>
                <a:gd name="T73" fmla="*/ 2147483647 h 401"/>
                <a:gd name="T74" fmla="*/ 2147483647 w 483"/>
                <a:gd name="T75" fmla="*/ 2147483647 h 401"/>
                <a:gd name="T76" fmla="*/ 2147483647 w 483"/>
                <a:gd name="T77" fmla="*/ 2147483647 h 401"/>
                <a:gd name="T78" fmla="*/ 2147483647 w 483"/>
                <a:gd name="T79" fmla="*/ 2147483647 h 401"/>
                <a:gd name="T80" fmla="*/ 2147483647 w 483"/>
                <a:gd name="T81" fmla="*/ 2147483647 h 401"/>
                <a:gd name="T82" fmla="*/ 2147483647 w 483"/>
                <a:gd name="T83" fmla="*/ 2147483647 h 401"/>
                <a:gd name="T84" fmla="*/ 2147483647 w 483"/>
                <a:gd name="T85" fmla="*/ 2147483647 h 401"/>
                <a:gd name="T86" fmla="*/ 2147483647 w 483"/>
                <a:gd name="T87" fmla="*/ 2147483647 h 401"/>
                <a:gd name="T88" fmla="*/ 2147483647 w 483"/>
                <a:gd name="T89" fmla="*/ 2147483647 h 401"/>
                <a:gd name="T90" fmla="*/ 2147483647 w 483"/>
                <a:gd name="T91" fmla="*/ 2147483647 h 401"/>
                <a:gd name="T92" fmla="*/ 2147483647 w 483"/>
                <a:gd name="T93" fmla="*/ 2147483647 h 4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83"/>
                <a:gd name="T142" fmla="*/ 0 h 401"/>
                <a:gd name="T143" fmla="*/ 483 w 483"/>
                <a:gd name="T144" fmla="*/ 401 h 40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83" h="401">
                  <a:moveTo>
                    <a:pt x="7" y="304"/>
                  </a:moveTo>
                  <a:lnTo>
                    <a:pt x="2" y="294"/>
                  </a:lnTo>
                  <a:lnTo>
                    <a:pt x="0" y="275"/>
                  </a:lnTo>
                  <a:lnTo>
                    <a:pt x="3" y="269"/>
                  </a:lnTo>
                  <a:lnTo>
                    <a:pt x="4" y="264"/>
                  </a:lnTo>
                  <a:lnTo>
                    <a:pt x="8" y="259"/>
                  </a:lnTo>
                  <a:lnTo>
                    <a:pt x="9" y="254"/>
                  </a:lnTo>
                  <a:lnTo>
                    <a:pt x="7" y="244"/>
                  </a:lnTo>
                  <a:lnTo>
                    <a:pt x="7" y="235"/>
                  </a:lnTo>
                  <a:lnTo>
                    <a:pt x="17" y="222"/>
                  </a:lnTo>
                  <a:lnTo>
                    <a:pt x="25" y="202"/>
                  </a:lnTo>
                  <a:lnTo>
                    <a:pt x="28" y="207"/>
                  </a:lnTo>
                  <a:lnTo>
                    <a:pt x="29" y="202"/>
                  </a:lnTo>
                  <a:lnTo>
                    <a:pt x="34" y="200"/>
                  </a:lnTo>
                  <a:lnTo>
                    <a:pt x="35" y="203"/>
                  </a:lnTo>
                  <a:lnTo>
                    <a:pt x="37" y="200"/>
                  </a:lnTo>
                  <a:lnTo>
                    <a:pt x="34" y="200"/>
                  </a:lnTo>
                  <a:lnTo>
                    <a:pt x="34" y="198"/>
                  </a:lnTo>
                  <a:lnTo>
                    <a:pt x="34" y="200"/>
                  </a:lnTo>
                  <a:lnTo>
                    <a:pt x="32" y="198"/>
                  </a:lnTo>
                  <a:lnTo>
                    <a:pt x="34" y="193"/>
                  </a:lnTo>
                  <a:lnTo>
                    <a:pt x="39" y="185"/>
                  </a:lnTo>
                  <a:lnTo>
                    <a:pt x="44" y="180"/>
                  </a:lnTo>
                  <a:lnTo>
                    <a:pt x="49" y="180"/>
                  </a:lnTo>
                  <a:lnTo>
                    <a:pt x="48" y="177"/>
                  </a:lnTo>
                  <a:lnTo>
                    <a:pt x="43" y="180"/>
                  </a:lnTo>
                  <a:lnTo>
                    <a:pt x="44" y="175"/>
                  </a:lnTo>
                  <a:lnTo>
                    <a:pt x="48" y="169"/>
                  </a:lnTo>
                  <a:lnTo>
                    <a:pt x="57" y="144"/>
                  </a:lnTo>
                  <a:lnTo>
                    <a:pt x="61" y="136"/>
                  </a:lnTo>
                  <a:lnTo>
                    <a:pt x="63" y="131"/>
                  </a:lnTo>
                  <a:lnTo>
                    <a:pt x="67" y="128"/>
                  </a:lnTo>
                  <a:lnTo>
                    <a:pt x="67" y="125"/>
                  </a:lnTo>
                  <a:lnTo>
                    <a:pt x="66" y="120"/>
                  </a:lnTo>
                  <a:lnTo>
                    <a:pt x="71" y="112"/>
                  </a:lnTo>
                  <a:lnTo>
                    <a:pt x="72" y="102"/>
                  </a:lnTo>
                  <a:lnTo>
                    <a:pt x="80" y="88"/>
                  </a:lnTo>
                  <a:lnTo>
                    <a:pt x="81" y="83"/>
                  </a:lnTo>
                  <a:lnTo>
                    <a:pt x="86" y="75"/>
                  </a:lnTo>
                  <a:lnTo>
                    <a:pt x="87" y="70"/>
                  </a:lnTo>
                  <a:lnTo>
                    <a:pt x="90" y="65"/>
                  </a:lnTo>
                  <a:lnTo>
                    <a:pt x="90" y="60"/>
                  </a:lnTo>
                  <a:lnTo>
                    <a:pt x="92" y="55"/>
                  </a:lnTo>
                  <a:lnTo>
                    <a:pt x="92" y="51"/>
                  </a:lnTo>
                  <a:lnTo>
                    <a:pt x="97" y="53"/>
                  </a:lnTo>
                  <a:lnTo>
                    <a:pt x="95" y="47"/>
                  </a:lnTo>
                  <a:lnTo>
                    <a:pt x="96" y="42"/>
                  </a:lnTo>
                  <a:lnTo>
                    <a:pt x="101" y="37"/>
                  </a:lnTo>
                  <a:lnTo>
                    <a:pt x="98" y="35"/>
                  </a:lnTo>
                  <a:lnTo>
                    <a:pt x="98" y="30"/>
                  </a:lnTo>
                  <a:lnTo>
                    <a:pt x="101" y="25"/>
                  </a:lnTo>
                  <a:lnTo>
                    <a:pt x="102" y="20"/>
                  </a:lnTo>
                  <a:lnTo>
                    <a:pt x="101" y="20"/>
                  </a:lnTo>
                  <a:lnTo>
                    <a:pt x="105" y="15"/>
                  </a:lnTo>
                  <a:lnTo>
                    <a:pt x="107" y="5"/>
                  </a:lnTo>
                  <a:lnTo>
                    <a:pt x="108" y="0"/>
                  </a:lnTo>
                  <a:lnTo>
                    <a:pt x="113" y="3"/>
                  </a:lnTo>
                  <a:lnTo>
                    <a:pt x="115" y="5"/>
                  </a:lnTo>
                  <a:lnTo>
                    <a:pt x="116" y="6"/>
                  </a:lnTo>
                  <a:lnTo>
                    <a:pt x="113" y="3"/>
                  </a:lnTo>
                  <a:lnTo>
                    <a:pt x="115" y="1"/>
                  </a:lnTo>
                  <a:lnTo>
                    <a:pt x="119" y="2"/>
                  </a:lnTo>
                  <a:lnTo>
                    <a:pt x="120" y="5"/>
                  </a:lnTo>
                  <a:lnTo>
                    <a:pt x="124" y="5"/>
                  </a:lnTo>
                  <a:lnTo>
                    <a:pt x="129" y="3"/>
                  </a:lnTo>
                  <a:lnTo>
                    <a:pt x="134" y="7"/>
                  </a:lnTo>
                  <a:lnTo>
                    <a:pt x="136" y="11"/>
                  </a:lnTo>
                  <a:lnTo>
                    <a:pt x="137" y="12"/>
                  </a:lnTo>
                  <a:lnTo>
                    <a:pt x="142" y="14"/>
                  </a:lnTo>
                  <a:lnTo>
                    <a:pt x="147" y="12"/>
                  </a:lnTo>
                  <a:lnTo>
                    <a:pt x="151" y="14"/>
                  </a:lnTo>
                  <a:lnTo>
                    <a:pt x="154" y="17"/>
                  </a:lnTo>
                  <a:lnTo>
                    <a:pt x="159" y="22"/>
                  </a:lnTo>
                  <a:lnTo>
                    <a:pt x="161" y="32"/>
                  </a:lnTo>
                  <a:lnTo>
                    <a:pt x="159" y="58"/>
                  </a:lnTo>
                  <a:lnTo>
                    <a:pt x="160" y="60"/>
                  </a:lnTo>
                  <a:lnTo>
                    <a:pt x="168" y="64"/>
                  </a:lnTo>
                  <a:lnTo>
                    <a:pt x="173" y="66"/>
                  </a:lnTo>
                  <a:lnTo>
                    <a:pt x="175" y="68"/>
                  </a:lnTo>
                  <a:lnTo>
                    <a:pt x="180" y="70"/>
                  </a:lnTo>
                  <a:lnTo>
                    <a:pt x="185" y="71"/>
                  </a:lnTo>
                  <a:lnTo>
                    <a:pt x="195" y="70"/>
                  </a:lnTo>
                  <a:lnTo>
                    <a:pt x="199" y="69"/>
                  </a:lnTo>
                  <a:lnTo>
                    <a:pt x="204" y="66"/>
                  </a:lnTo>
                  <a:lnTo>
                    <a:pt x="209" y="66"/>
                  </a:lnTo>
                  <a:lnTo>
                    <a:pt x="214" y="68"/>
                  </a:lnTo>
                  <a:lnTo>
                    <a:pt x="223" y="69"/>
                  </a:lnTo>
                  <a:lnTo>
                    <a:pt x="228" y="71"/>
                  </a:lnTo>
                  <a:lnTo>
                    <a:pt x="232" y="73"/>
                  </a:lnTo>
                  <a:lnTo>
                    <a:pt x="238" y="76"/>
                  </a:lnTo>
                  <a:lnTo>
                    <a:pt x="238" y="80"/>
                  </a:lnTo>
                  <a:lnTo>
                    <a:pt x="248" y="80"/>
                  </a:lnTo>
                  <a:lnTo>
                    <a:pt x="253" y="81"/>
                  </a:lnTo>
                  <a:lnTo>
                    <a:pt x="268" y="79"/>
                  </a:lnTo>
                  <a:lnTo>
                    <a:pt x="273" y="80"/>
                  </a:lnTo>
                  <a:lnTo>
                    <a:pt x="278" y="84"/>
                  </a:lnTo>
                  <a:lnTo>
                    <a:pt x="282" y="85"/>
                  </a:lnTo>
                  <a:lnTo>
                    <a:pt x="287" y="85"/>
                  </a:lnTo>
                  <a:lnTo>
                    <a:pt x="297" y="83"/>
                  </a:lnTo>
                  <a:lnTo>
                    <a:pt x="307" y="81"/>
                  </a:lnTo>
                  <a:lnTo>
                    <a:pt x="322" y="81"/>
                  </a:lnTo>
                  <a:lnTo>
                    <a:pt x="327" y="79"/>
                  </a:lnTo>
                  <a:lnTo>
                    <a:pt x="331" y="80"/>
                  </a:lnTo>
                  <a:lnTo>
                    <a:pt x="342" y="81"/>
                  </a:lnTo>
                  <a:lnTo>
                    <a:pt x="347" y="83"/>
                  </a:lnTo>
                  <a:lnTo>
                    <a:pt x="352" y="84"/>
                  </a:lnTo>
                  <a:lnTo>
                    <a:pt x="358" y="80"/>
                  </a:lnTo>
                  <a:lnTo>
                    <a:pt x="405" y="92"/>
                  </a:lnTo>
                  <a:lnTo>
                    <a:pt x="467" y="104"/>
                  </a:lnTo>
                  <a:lnTo>
                    <a:pt x="467" y="112"/>
                  </a:lnTo>
                  <a:lnTo>
                    <a:pt x="469" y="117"/>
                  </a:lnTo>
                  <a:lnTo>
                    <a:pt x="472" y="119"/>
                  </a:lnTo>
                  <a:lnTo>
                    <a:pt x="481" y="128"/>
                  </a:lnTo>
                  <a:lnTo>
                    <a:pt x="483" y="138"/>
                  </a:lnTo>
                  <a:lnTo>
                    <a:pt x="480" y="143"/>
                  </a:lnTo>
                  <a:lnTo>
                    <a:pt x="469" y="156"/>
                  </a:lnTo>
                  <a:lnTo>
                    <a:pt x="462" y="169"/>
                  </a:lnTo>
                  <a:lnTo>
                    <a:pt x="453" y="180"/>
                  </a:lnTo>
                  <a:lnTo>
                    <a:pt x="452" y="183"/>
                  </a:lnTo>
                  <a:lnTo>
                    <a:pt x="449" y="188"/>
                  </a:lnTo>
                  <a:lnTo>
                    <a:pt x="446" y="193"/>
                  </a:lnTo>
                  <a:lnTo>
                    <a:pt x="438" y="198"/>
                  </a:lnTo>
                  <a:lnTo>
                    <a:pt x="432" y="208"/>
                  </a:lnTo>
                  <a:lnTo>
                    <a:pt x="427" y="212"/>
                  </a:lnTo>
                  <a:lnTo>
                    <a:pt x="423" y="227"/>
                  </a:lnTo>
                  <a:lnTo>
                    <a:pt x="425" y="231"/>
                  </a:lnTo>
                  <a:lnTo>
                    <a:pt x="430" y="232"/>
                  </a:lnTo>
                  <a:lnTo>
                    <a:pt x="434" y="235"/>
                  </a:lnTo>
                  <a:lnTo>
                    <a:pt x="438" y="240"/>
                  </a:lnTo>
                  <a:lnTo>
                    <a:pt x="434" y="245"/>
                  </a:lnTo>
                  <a:lnTo>
                    <a:pt x="433" y="251"/>
                  </a:lnTo>
                  <a:lnTo>
                    <a:pt x="429" y="261"/>
                  </a:lnTo>
                  <a:lnTo>
                    <a:pt x="427" y="263"/>
                  </a:lnTo>
                  <a:lnTo>
                    <a:pt x="424" y="266"/>
                  </a:lnTo>
                  <a:lnTo>
                    <a:pt x="397" y="401"/>
                  </a:lnTo>
                  <a:lnTo>
                    <a:pt x="329" y="387"/>
                  </a:lnTo>
                  <a:lnTo>
                    <a:pt x="233" y="364"/>
                  </a:lnTo>
                  <a:lnTo>
                    <a:pt x="130" y="338"/>
                  </a:lnTo>
                  <a:lnTo>
                    <a:pt x="8" y="304"/>
                  </a:lnTo>
                  <a:lnTo>
                    <a:pt x="7" y="304"/>
                  </a:lnTo>
                </a:path>
              </a:pathLst>
            </a:custGeom>
            <a:noFill/>
            <a:ln w="4763">
              <a:solidFill>
                <a:srgbClr val="FFFFFF"/>
              </a:solidFill>
              <a:prstDash val="solid"/>
              <a:round/>
              <a:headEnd/>
              <a:tailEnd/>
            </a:ln>
          </p:spPr>
          <p:txBody>
            <a:bodyPr/>
            <a:lstStyle/>
            <a:p>
              <a:endParaRPr lang="en-US" dirty="0"/>
            </a:p>
          </p:txBody>
        </p:sp>
        <p:sp>
          <p:nvSpPr>
            <p:cNvPr id="70665" name="Freeform 4"/>
            <p:cNvSpPr>
              <a:spLocks/>
            </p:cNvSpPr>
            <p:nvPr/>
          </p:nvSpPr>
          <p:spPr bwMode="auto">
            <a:xfrm>
              <a:off x="904" y="1589"/>
              <a:ext cx="529" cy="820"/>
            </a:xfrm>
            <a:custGeom>
              <a:avLst/>
              <a:gdLst>
                <a:gd name="T0" fmla="*/ 2147483647 w 382"/>
                <a:gd name="T1" fmla="*/ 2147483647 h 592"/>
                <a:gd name="T2" fmla="*/ 2147483647 w 382"/>
                <a:gd name="T3" fmla="*/ 0 h 592"/>
                <a:gd name="T4" fmla="*/ 2147483647 w 382"/>
                <a:gd name="T5" fmla="*/ 2147483647 h 592"/>
                <a:gd name="T6" fmla="*/ 2147483647 w 382"/>
                <a:gd name="T7" fmla="*/ 2147483647 h 592"/>
                <a:gd name="T8" fmla="*/ 2147483647 w 382"/>
                <a:gd name="T9" fmla="*/ 2147483647 h 592"/>
                <a:gd name="T10" fmla="*/ 2147483647 w 382"/>
                <a:gd name="T11" fmla="*/ 2147483647 h 592"/>
                <a:gd name="T12" fmla="*/ 2147483647 w 382"/>
                <a:gd name="T13" fmla="*/ 2147483647 h 592"/>
                <a:gd name="T14" fmla="*/ 2147483647 w 382"/>
                <a:gd name="T15" fmla="*/ 2147483647 h 592"/>
                <a:gd name="T16" fmla="*/ 2147483647 w 382"/>
                <a:gd name="T17" fmla="*/ 2147483647 h 592"/>
                <a:gd name="T18" fmla="*/ 2147483647 w 382"/>
                <a:gd name="T19" fmla="*/ 2147483647 h 592"/>
                <a:gd name="T20" fmla="*/ 2147483647 w 382"/>
                <a:gd name="T21" fmla="*/ 2147483647 h 592"/>
                <a:gd name="T22" fmla="*/ 2147483647 w 382"/>
                <a:gd name="T23" fmla="*/ 2147483647 h 592"/>
                <a:gd name="T24" fmla="*/ 2147483647 w 382"/>
                <a:gd name="T25" fmla="*/ 2147483647 h 592"/>
                <a:gd name="T26" fmla="*/ 2147483647 w 382"/>
                <a:gd name="T27" fmla="*/ 2147483647 h 592"/>
                <a:gd name="T28" fmla="*/ 2147483647 w 382"/>
                <a:gd name="T29" fmla="*/ 2147483647 h 592"/>
                <a:gd name="T30" fmla="*/ 2147483647 w 382"/>
                <a:gd name="T31" fmla="*/ 2147483647 h 592"/>
                <a:gd name="T32" fmla="*/ 2147483647 w 382"/>
                <a:gd name="T33" fmla="*/ 2147483647 h 592"/>
                <a:gd name="T34" fmla="*/ 2147483647 w 382"/>
                <a:gd name="T35" fmla="*/ 2147483647 h 592"/>
                <a:gd name="T36" fmla="*/ 2147483647 w 382"/>
                <a:gd name="T37" fmla="*/ 2147483647 h 592"/>
                <a:gd name="T38" fmla="*/ 2147483647 w 382"/>
                <a:gd name="T39" fmla="*/ 2147483647 h 592"/>
                <a:gd name="T40" fmla="*/ 2147483647 w 382"/>
                <a:gd name="T41" fmla="*/ 2147483647 h 592"/>
                <a:gd name="T42" fmla="*/ 2147483647 w 382"/>
                <a:gd name="T43" fmla="*/ 2147483647 h 592"/>
                <a:gd name="T44" fmla="*/ 2147483647 w 382"/>
                <a:gd name="T45" fmla="*/ 2147483647 h 592"/>
                <a:gd name="T46" fmla="*/ 2147483647 w 382"/>
                <a:gd name="T47" fmla="*/ 2147483647 h 592"/>
                <a:gd name="T48" fmla="*/ 2147483647 w 382"/>
                <a:gd name="T49" fmla="*/ 2147483647 h 592"/>
                <a:gd name="T50" fmla="*/ 2147483647 w 382"/>
                <a:gd name="T51" fmla="*/ 2147483647 h 592"/>
                <a:gd name="T52" fmla="*/ 2147483647 w 382"/>
                <a:gd name="T53" fmla="*/ 2147483647 h 592"/>
                <a:gd name="T54" fmla="*/ 2147483647 w 382"/>
                <a:gd name="T55" fmla="*/ 2147483647 h 592"/>
                <a:gd name="T56" fmla="*/ 2147483647 w 382"/>
                <a:gd name="T57" fmla="*/ 2147483647 h 592"/>
                <a:gd name="T58" fmla="*/ 0 w 382"/>
                <a:gd name="T59" fmla="*/ 2147483647 h 592"/>
                <a:gd name="T60" fmla="*/ 2147483647 w 382"/>
                <a:gd name="T61" fmla="*/ 2147483647 h 5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2"/>
                <a:gd name="T94" fmla="*/ 0 h 592"/>
                <a:gd name="T95" fmla="*/ 382 w 382"/>
                <a:gd name="T96" fmla="*/ 592 h 5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2" h="592">
                  <a:moveTo>
                    <a:pt x="12" y="173"/>
                  </a:moveTo>
                  <a:lnTo>
                    <a:pt x="54" y="0"/>
                  </a:lnTo>
                  <a:lnTo>
                    <a:pt x="150" y="23"/>
                  </a:lnTo>
                  <a:lnTo>
                    <a:pt x="218" y="37"/>
                  </a:lnTo>
                  <a:lnTo>
                    <a:pt x="307" y="56"/>
                  </a:lnTo>
                  <a:lnTo>
                    <a:pt x="382" y="70"/>
                  </a:lnTo>
                  <a:lnTo>
                    <a:pt x="314" y="447"/>
                  </a:lnTo>
                  <a:lnTo>
                    <a:pt x="303" y="506"/>
                  </a:lnTo>
                  <a:lnTo>
                    <a:pt x="299" y="514"/>
                  </a:lnTo>
                  <a:lnTo>
                    <a:pt x="293" y="519"/>
                  </a:lnTo>
                  <a:lnTo>
                    <a:pt x="288" y="518"/>
                  </a:lnTo>
                  <a:lnTo>
                    <a:pt x="287" y="512"/>
                  </a:lnTo>
                  <a:lnTo>
                    <a:pt x="282" y="507"/>
                  </a:lnTo>
                  <a:lnTo>
                    <a:pt x="277" y="507"/>
                  </a:lnTo>
                  <a:lnTo>
                    <a:pt x="272" y="504"/>
                  </a:lnTo>
                  <a:lnTo>
                    <a:pt x="267" y="505"/>
                  </a:lnTo>
                  <a:lnTo>
                    <a:pt x="260" y="509"/>
                  </a:lnTo>
                  <a:lnTo>
                    <a:pt x="259" y="515"/>
                  </a:lnTo>
                  <a:lnTo>
                    <a:pt x="262" y="525"/>
                  </a:lnTo>
                  <a:lnTo>
                    <a:pt x="259" y="530"/>
                  </a:lnTo>
                  <a:lnTo>
                    <a:pt x="259" y="534"/>
                  </a:lnTo>
                  <a:lnTo>
                    <a:pt x="259" y="544"/>
                  </a:lnTo>
                  <a:lnTo>
                    <a:pt x="258" y="550"/>
                  </a:lnTo>
                  <a:lnTo>
                    <a:pt x="257" y="555"/>
                  </a:lnTo>
                  <a:lnTo>
                    <a:pt x="259" y="565"/>
                  </a:lnTo>
                  <a:lnTo>
                    <a:pt x="258" y="577"/>
                  </a:lnTo>
                  <a:lnTo>
                    <a:pt x="253" y="582"/>
                  </a:lnTo>
                  <a:lnTo>
                    <a:pt x="251" y="592"/>
                  </a:lnTo>
                  <a:lnTo>
                    <a:pt x="177" y="481"/>
                  </a:lnTo>
                  <a:lnTo>
                    <a:pt x="0" y="223"/>
                  </a:lnTo>
                  <a:lnTo>
                    <a:pt x="12" y="173"/>
                  </a:lnTo>
                  <a:close/>
                </a:path>
              </a:pathLst>
            </a:custGeom>
            <a:solidFill>
              <a:srgbClr val="FFFF00"/>
            </a:solidFill>
            <a:ln w="9525">
              <a:noFill/>
              <a:round/>
              <a:headEnd/>
              <a:tailEnd/>
            </a:ln>
          </p:spPr>
          <p:txBody>
            <a:bodyPr/>
            <a:lstStyle/>
            <a:p>
              <a:endParaRPr lang="en-US" dirty="0"/>
            </a:p>
          </p:txBody>
        </p:sp>
        <p:sp>
          <p:nvSpPr>
            <p:cNvPr id="70666" name="Freeform 5"/>
            <p:cNvSpPr>
              <a:spLocks/>
            </p:cNvSpPr>
            <p:nvPr/>
          </p:nvSpPr>
          <p:spPr bwMode="auto">
            <a:xfrm>
              <a:off x="904" y="1589"/>
              <a:ext cx="529" cy="820"/>
            </a:xfrm>
            <a:custGeom>
              <a:avLst/>
              <a:gdLst>
                <a:gd name="T0" fmla="*/ 2147483647 w 382"/>
                <a:gd name="T1" fmla="*/ 2147483647 h 592"/>
                <a:gd name="T2" fmla="*/ 2147483647 w 382"/>
                <a:gd name="T3" fmla="*/ 0 h 592"/>
                <a:gd name="T4" fmla="*/ 2147483647 w 382"/>
                <a:gd name="T5" fmla="*/ 2147483647 h 592"/>
                <a:gd name="T6" fmla="*/ 2147483647 w 382"/>
                <a:gd name="T7" fmla="*/ 2147483647 h 592"/>
                <a:gd name="T8" fmla="*/ 2147483647 w 382"/>
                <a:gd name="T9" fmla="*/ 2147483647 h 592"/>
                <a:gd name="T10" fmla="*/ 2147483647 w 382"/>
                <a:gd name="T11" fmla="*/ 2147483647 h 592"/>
                <a:gd name="T12" fmla="*/ 2147483647 w 382"/>
                <a:gd name="T13" fmla="*/ 2147483647 h 592"/>
                <a:gd name="T14" fmla="*/ 2147483647 w 382"/>
                <a:gd name="T15" fmla="*/ 2147483647 h 592"/>
                <a:gd name="T16" fmla="*/ 2147483647 w 382"/>
                <a:gd name="T17" fmla="*/ 2147483647 h 592"/>
                <a:gd name="T18" fmla="*/ 2147483647 w 382"/>
                <a:gd name="T19" fmla="*/ 2147483647 h 592"/>
                <a:gd name="T20" fmla="*/ 2147483647 w 382"/>
                <a:gd name="T21" fmla="*/ 2147483647 h 592"/>
                <a:gd name="T22" fmla="*/ 2147483647 w 382"/>
                <a:gd name="T23" fmla="*/ 2147483647 h 592"/>
                <a:gd name="T24" fmla="*/ 2147483647 w 382"/>
                <a:gd name="T25" fmla="*/ 2147483647 h 592"/>
                <a:gd name="T26" fmla="*/ 2147483647 w 382"/>
                <a:gd name="T27" fmla="*/ 2147483647 h 592"/>
                <a:gd name="T28" fmla="*/ 2147483647 w 382"/>
                <a:gd name="T29" fmla="*/ 2147483647 h 592"/>
                <a:gd name="T30" fmla="*/ 2147483647 w 382"/>
                <a:gd name="T31" fmla="*/ 2147483647 h 592"/>
                <a:gd name="T32" fmla="*/ 2147483647 w 382"/>
                <a:gd name="T33" fmla="*/ 2147483647 h 592"/>
                <a:gd name="T34" fmla="*/ 2147483647 w 382"/>
                <a:gd name="T35" fmla="*/ 2147483647 h 592"/>
                <a:gd name="T36" fmla="*/ 2147483647 w 382"/>
                <a:gd name="T37" fmla="*/ 2147483647 h 592"/>
                <a:gd name="T38" fmla="*/ 2147483647 w 382"/>
                <a:gd name="T39" fmla="*/ 2147483647 h 592"/>
                <a:gd name="T40" fmla="*/ 2147483647 w 382"/>
                <a:gd name="T41" fmla="*/ 2147483647 h 592"/>
                <a:gd name="T42" fmla="*/ 2147483647 w 382"/>
                <a:gd name="T43" fmla="*/ 2147483647 h 592"/>
                <a:gd name="T44" fmla="*/ 2147483647 w 382"/>
                <a:gd name="T45" fmla="*/ 2147483647 h 592"/>
                <a:gd name="T46" fmla="*/ 2147483647 w 382"/>
                <a:gd name="T47" fmla="*/ 2147483647 h 592"/>
                <a:gd name="T48" fmla="*/ 2147483647 w 382"/>
                <a:gd name="T49" fmla="*/ 2147483647 h 592"/>
                <a:gd name="T50" fmla="*/ 2147483647 w 382"/>
                <a:gd name="T51" fmla="*/ 2147483647 h 592"/>
                <a:gd name="T52" fmla="*/ 2147483647 w 382"/>
                <a:gd name="T53" fmla="*/ 2147483647 h 592"/>
                <a:gd name="T54" fmla="*/ 2147483647 w 382"/>
                <a:gd name="T55" fmla="*/ 2147483647 h 592"/>
                <a:gd name="T56" fmla="*/ 2147483647 w 382"/>
                <a:gd name="T57" fmla="*/ 2147483647 h 592"/>
                <a:gd name="T58" fmla="*/ 0 w 382"/>
                <a:gd name="T59" fmla="*/ 2147483647 h 592"/>
                <a:gd name="T60" fmla="*/ 2147483647 w 382"/>
                <a:gd name="T61" fmla="*/ 2147483647 h 59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2"/>
                <a:gd name="T94" fmla="*/ 0 h 592"/>
                <a:gd name="T95" fmla="*/ 382 w 382"/>
                <a:gd name="T96" fmla="*/ 592 h 59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2" h="592">
                  <a:moveTo>
                    <a:pt x="12" y="173"/>
                  </a:moveTo>
                  <a:lnTo>
                    <a:pt x="54" y="0"/>
                  </a:lnTo>
                  <a:lnTo>
                    <a:pt x="150" y="23"/>
                  </a:lnTo>
                  <a:lnTo>
                    <a:pt x="218" y="37"/>
                  </a:lnTo>
                  <a:lnTo>
                    <a:pt x="307" y="56"/>
                  </a:lnTo>
                  <a:lnTo>
                    <a:pt x="382" y="70"/>
                  </a:lnTo>
                  <a:lnTo>
                    <a:pt x="314" y="447"/>
                  </a:lnTo>
                  <a:lnTo>
                    <a:pt x="303" y="506"/>
                  </a:lnTo>
                  <a:lnTo>
                    <a:pt x="299" y="514"/>
                  </a:lnTo>
                  <a:lnTo>
                    <a:pt x="293" y="519"/>
                  </a:lnTo>
                  <a:lnTo>
                    <a:pt x="288" y="518"/>
                  </a:lnTo>
                  <a:lnTo>
                    <a:pt x="287" y="512"/>
                  </a:lnTo>
                  <a:lnTo>
                    <a:pt x="282" y="507"/>
                  </a:lnTo>
                  <a:lnTo>
                    <a:pt x="277" y="507"/>
                  </a:lnTo>
                  <a:lnTo>
                    <a:pt x="272" y="504"/>
                  </a:lnTo>
                  <a:lnTo>
                    <a:pt x="267" y="505"/>
                  </a:lnTo>
                  <a:lnTo>
                    <a:pt x="260" y="509"/>
                  </a:lnTo>
                  <a:lnTo>
                    <a:pt x="259" y="515"/>
                  </a:lnTo>
                  <a:lnTo>
                    <a:pt x="262" y="525"/>
                  </a:lnTo>
                  <a:lnTo>
                    <a:pt x="259" y="530"/>
                  </a:lnTo>
                  <a:lnTo>
                    <a:pt x="259" y="534"/>
                  </a:lnTo>
                  <a:lnTo>
                    <a:pt x="259" y="544"/>
                  </a:lnTo>
                  <a:lnTo>
                    <a:pt x="258" y="550"/>
                  </a:lnTo>
                  <a:lnTo>
                    <a:pt x="257" y="555"/>
                  </a:lnTo>
                  <a:lnTo>
                    <a:pt x="259" y="565"/>
                  </a:lnTo>
                  <a:lnTo>
                    <a:pt x="258" y="577"/>
                  </a:lnTo>
                  <a:lnTo>
                    <a:pt x="253" y="582"/>
                  </a:lnTo>
                  <a:lnTo>
                    <a:pt x="251" y="592"/>
                  </a:lnTo>
                  <a:lnTo>
                    <a:pt x="177" y="481"/>
                  </a:lnTo>
                  <a:lnTo>
                    <a:pt x="0" y="223"/>
                  </a:lnTo>
                  <a:lnTo>
                    <a:pt x="12" y="173"/>
                  </a:lnTo>
                </a:path>
              </a:pathLst>
            </a:custGeom>
            <a:noFill/>
            <a:ln w="4763">
              <a:solidFill>
                <a:srgbClr val="FFFFFF"/>
              </a:solidFill>
              <a:prstDash val="solid"/>
              <a:round/>
              <a:headEnd/>
              <a:tailEnd/>
            </a:ln>
          </p:spPr>
          <p:txBody>
            <a:bodyPr/>
            <a:lstStyle/>
            <a:p>
              <a:endParaRPr lang="en-US" dirty="0"/>
            </a:p>
          </p:txBody>
        </p:sp>
        <p:sp>
          <p:nvSpPr>
            <p:cNvPr id="70667" name="Freeform 6"/>
            <p:cNvSpPr>
              <a:spLocks/>
            </p:cNvSpPr>
            <p:nvPr/>
          </p:nvSpPr>
          <p:spPr bwMode="auto">
            <a:xfrm>
              <a:off x="1188" y="2208"/>
              <a:ext cx="562" cy="657"/>
            </a:xfrm>
            <a:custGeom>
              <a:avLst/>
              <a:gdLst>
                <a:gd name="T0" fmla="*/ 2147483647 w 406"/>
                <a:gd name="T1" fmla="*/ 2147483647 h 474"/>
                <a:gd name="T2" fmla="*/ 2147483647 w 406"/>
                <a:gd name="T3" fmla="*/ 2147483647 h 474"/>
                <a:gd name="T4" fmla="*/ 2147483647 w 406"/>
                <a:gd name="T5" fmla="*/ 2147483647 h 474"/>
                <a:gd name="T6" fmla="*/ 2147483647 w 406"/>
                <a:gd name="T7" fmla="*/ 2147483647 h 474"/>
                <a:gd name="T8" fmla="*/ 2147483647 w 406"/>
                <a:gd name="T9" fmla="*/ 2147483647 h 474"/>
                <a:gd name="T10" fmla="*/ 2147483647 w 406"/>
                <a:gd name="T11" fmla="*/ 2147483647 h 474"/>
                <a:gd name="T12" fmla="*/ 2147483647 w 406"/>
                <a:gd name="T13" fmla="*/ 2147483647 h 474"/>
                <a:gd name="T14" fmla="*/ 2147483647 w 406"/>
                <a:gd name="T15" fmla="*/ 2147483647 h 474"/>
                <a:gd name="T16" fmla="*/ 2147483647 w 406"/>
                <a:gd name="T17" fmla="*/ 2147483647 h 474"/>
                <a:gd name="T18" fmla="*/ 2147483647 w 406"/>
                <a:gd name="T19" fmla="*/ 2147483647 h 474"/>
                <a:gd name="T20" fmla="*/ 2147483647 w 406"/>
                <a:gd name="T21" fmla="*/ 2147483647 h 474"/>
                <a:gd name="T22" fmla="*/ 2147483647 w 406"/>
                <a:gd name="T23" fmla="*/ 2147483647 h 474"/>
                <a:gd name="T24" fmla="*/ 2147483647 w 406"/>
                <a:gd name="T25" fmla="*/ 2147483647 h 474"/>
                <a:gd name="T26" fmla="*/ 2147483647 w 406"/>
                <a:gd name="T27" fmla="*/ 2147483647 h 474"/>
                <a:gd name="T28" fmla="*/ 2147483647 w 406"/>
                <a:gd name="T29" fmla="*/ 2147483647 h 474"/>
                <a:gd name="T30" fmla="*/ 2147483647 w 406"/>
                <a:gd name="T31" fmla="*/ 2147483647 h 474"/>
                <a:gd name="T32" fmla="*/ 2147483647 w 406"/>
                <a:gd name="T33" fmla="*/ 2147483647 h 474"/>
                <a:gd name="T34" fmla="*/ 2147483647 w 406"/>
                <a:gd name="T35" fmla="*/ 2147483647 h 474"/>
                <a:gd name="T36" fmla="*/ 2147483647 w 406"/>
                <a:gd name="T37" fmla="*/ 2147483647 h 474"/>
                <a:gd name="T38" fmla="*/ 2147483647 w 406"/>
                <a:gd name="T39" fmla="*/ 2147483647 h 474"/>
                <a:gd name="T40" fmla="*/ 2147483647 w 406"/>
                <a:gd name="T41" fmla="*/ 2147483647 h 474"/>
                <a:gd name="T42" fmla="*/ 2147483647 w 406"/>
                <a:gd name="T43" fmla="*/ 2147483647 h 474"/>
                <a:gd name="T44" fmla="*/ 2147483647 w 406"/>
                <a:gd name="T45" fmla="*/ 2147483647 h 474"/>
                <a:gd name="T46" fmla="*/ 2147483647 w 406"/>
                <a:gd name="T47" fmla="*/ 2147483647 h 474"/>
                <a:gd name="T48" fmla="*/ 2147483647 w 406"/>
                <a:gd name="T49" fmla="*/ 2147483647 h 474"/>
                <a:gd name="T50" fmla="*/ 2147483647 w 406"/>
                <a:gd name="T51" fmla="*/ 2147483647 h 474"/>
                <a:gd name="T52" fmla="*/ 2147483647 w 406"/>
                <a:gd name="T53" fmla="*/ 2147483647 h 474"/>
                <a:gd name="T54" fmla="*/ 2147483647 w 406"/>
                <a:gd name="T55" fmla="*/ 0 h 474"/>
                <a:gd name="T56" fmla="*/ 2147483647 w 406"/>
                <a:gd name="T57" fmla="*/ 2147483647 h 474"/>
                <a:gd name="T58" fmla="*/ 2147483647 w 406"/>
                <a:gd name="T59" fmla="*/ 2147483647 h 474"/>
                <a:gd name="T60" fmla="*/ 2147483647 w 406"/>
                <a:gd name="T61" fmla="*/ 2147483647 h 474"/>
                <a:gd name="T62" fmla="*/ 2147483647 w 406"/>
                <a:gd name="T63" fmla="*/ 2147483647 h 474"/>
                <a:gd name="T64" fmla="*/ 2147483647 w 406"/>
                <a:gd name="T65" fmla="*/ 2147483647 h 474"/>
                <a:gd name="T66" fmla="*/ 2147483647 w 406"/>
                <a:gd name="T67" fmla="*/ 2147483647 h 4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74"/>
                <a:gd name="T104" fmla="*/ 406 w 406"/>
                <a:gd name="T105" fmla="*/ 474 h 4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74">
                  <a:moveTo>
                    <a:pt x="10" y="315"/>
                  </a:moveTo>
                  <a:lnTo>
                    <a:pt x="11" y="315"/>
                  </a:lnTo>
                  <a:lnTo>
                    <a:pt x="14" y="313"/>
                  </a:lnTo>
                  <a:lnTo>
                    <a:pt x="16" y="315"/>
                  </a:lnTo>
                  <a:lnTo>
                    <a:pt x="20" y="316"/>
                  </a:lnTo>
                  <a:lnTo>
                    <a:pt x="23" y="311"/>
                  </a:lnTo>
                  <a:lnTo>
                    <a:pt x="28" y="308"/>
                  </a:lnTo>
                  <a:lnTo>
                    <a:pt x="28" y="299"/>
                  </a:lnTo>
                  <a:lnTo>
                    <a:pt x="26" y="296"/>
                  </a:lnTo>
                  <a:lnTo>
                    <a:pt x="23" y="292"/>
                  </a:lnTo>
                  <a:lnTo>
                    <a:pt x="18" y="291"/>
                  </a:lnTo>
                  <a:lnTo>
                    <a:pt x="16" y="286"/>
                  </a:lnTo>
                  <a:lnTo>
                    <a:pt x="19" y="281"/>
                  </a:lnTo>
                  <a:lnTo>
                    <a:pt x="19" y="276"/>
                  </a:lnTo>
                  <a:lnTo>
                    <a:pt x="18" y="271"/>
                  </a:lnTo>
                  <a:lnTo>
                    <a:pt x="19" y="266"/>
                  </a:lnTo>
                  <a:lnTo>
                    <a:pt x="24" y="263"/>
                  </a:lnTo>
                  <a:lnTo>
                    <a:pt x="33" y="252"/>
                  </a:lnTo>
                  <a:lnTo>
                    <a:pt x="35" y="245"/>
                  </a:lnTo>
                  <a:lnTo>
                    <a:pt x="38" y="240"/>
                  </a:lnTo>
                  <a:lnTo>
                    <a:pt x="38" y="232"/>
                  </a:lnTo>
                  <a:lnTo>
                    <a:pt x="40" y="223"/>
                  </a:lnTo>
                  <a:lnTo>
                    <a:pt x="45" y="220"/>
                  </a:lnTo>
                  <a:lnTo>
                    <a:pt x="48" y="215"/>
                  </a:lnTo>
                  <a:lnTo>
                    <a:pt x="64" y="206"/>
                  </a:lnTo>
                  <a:lnTo>
                    <a:pt x="68" y="201"/>
                  </a:lnTo>
                  <a:lnTo>
                    <a:pt x="64" y="196"/>
                  </a:lnTo>
                  <a:lnTo>
                    <a:pt x="55" y="188"/>
                  </a:lnTo>
                  <a:lnTo>
                    <a:pt x="55" y="181"/>
                  </a:lnTo>
                  <a:lnTo>
                    <a:pt x="54" y="176"/>
                  </a:lnTo>
                  <a:lnTo>
                    <a:pt x="54" y="171"/>
                  </a:lnTo>
                  <a:lnTo>
                    <a:pt x="52" y="165"/>
                  </a:lnTo>
                  <a:lnTo>
                    <a:pt x="46" y="155"/>
                  </a:lnTo>
                  <a:lnTo>
                    <a:pt x="46" y="150"/>
                  </a:lnTo>
                  <a:lnTo>
                    <a:pt x="46" y="145"/>
                  </a:lnTo>
                  <a:lnTo>
                    <a:pt x="48" y="135"/>
                  </a:lnTo>
                  <a:lnTo>
                    <a:pt x="53" y="130"/>
                  </a:lnTo>
                  <a:lnTo>
                    <a:pt x="54" y="118"/>
                  </a:lnTo>
                  <a:lnTo>
                    <a:pt x="52" y="108"/>
                  </a:lnTo>
                  <a:lnTo>
                    <a:pt x="53" y="103"/>
                  </a:lnTo>
                  <a:lnTo>
                    <a:pt x="54" y="97"/>
                  </a:lnTo>
                  <a:lnTo>
                    <a:pt x="54" y="87"/>
                  </a:lnTo>
                  <a:lnTo>
                    <a:pt x="54" y="83"/>
                  </a:lnTo>
                  <a:lnTo>
                    <a:pt x="57" y="78"/>
                  </a:lnTo>
                  <a:lnTo>
                    <a:pt x="54" y="68"/>
                  </a:lnTo>
                  <a:lnTo>
                    <a:pt x="55" y="62"/>
                  </a:lnTo>
                  <a:lnTo>
                    <a:pt x="62" y="58"/>
                  </a:lnTo>
                  <a:lnTo>
                    <a:pt x="67" y="57"/>
                  </a:lnTo>
                  <a:lnTo>
                    <a:pt x="72" y="60"/>
                  </a:lnTo>
                  <a:lnTo>
                    <a:pt x="77" y="60"/>
                  </a:lnTo>
                  <a:lnTo>
                    <a:pt x="82" y="65"/>
                  </a:lnTo>
                  <a:lnTo>
                    <a:pt x="83" y="71"/>
                  </a:lnTo>
                  <a:lnTo>
                    <a:pt x="88" y="72"/>
                  </a:lnTo>
                  <a:lnTo>
                    <a:pt x="94" y="67"/>
                  </a:lnTo>
                  <a:lnTo>
                    <a:pt x="98" y="59"/>
                  </a:lnTo>
                  <a:lnTo>
                    <a:pt x="109" y="0"/>
                  </a:lnTo>
                  <a:lnTo>
                    <a:pt x="163" y="9"/>
                  </a:lnTo>
                  <a:lnTo>
                    <a:pt x="245" y="23"/>
                  </a:lnTo>
                  <a:lnTo>
                    <a:pt x="324" y="34"/>
                  </a:lnTo>
                  <a:lnTo>
                    <a:pt x="406" y="45"/>
                  </a:lnTo>
                  <a:lnTo>
                    <a:pt x="352" y="472"/>
                  </a:lnTo>
                  <a:lnTo>
                    <a:pt x="352" y="474"/>
                  </a:lnTo>
                  <a:lnTo>
                    <a:pt x="319" y="471"/>
                  </a:lnTo>
                  <a:lnTo>
                    <a:pt x="224" y="458"/>
                  </a:lnTo>
                  <a:lnTo>
                    <a:pt x="142" y="411"/>
                  </a:lnTo>
                  <a:lnTo>
                    <a:pt x="15" y="338"/>
                  </a:lnTo>
                  <a:lnTo>
                    <a:pt x="0" y="330"/>
                  </a:lnTo>
                  <a:lnTo>
                    <a:pt x="2" y="325"/>
                  </a:lnTo>
                  <a:lnTo>
                    <a:pt x="10" y="315"/>
                  </a:lnTo>
                  <a:close/>
                </a:path>
              </a:pathLst>
            </a:custGeom>
            <a:solidFill>
              <a:srgbClr val="7030A0"/>
            </a:solidFill>
            <a:ln w="9525">
              <a:noFill/>
              <a:round/>
              <a:headEnd/>
              <a:tailEnd/>
            </a:ln>
          </p:spPr>
          <p:txBody>
            <a:bodyPr/>
            <a:lstStyle/>
            <a:p>
              <a:endParaRPr lang="en-US" dirty="0"/>
            </a:p>
          </p:txBody>
        </p:sp>
        <p:sp>
          <p:nvSpPr>
            <p:cNvPr id="70668" name="Freeform 7"/>
            <p:cNvSpPr>
              <a:spLocks/>
            </p:cNvSpPr>
            <p:nvPr/>
          </p:nvSpPr>
          <p:spPr bwMode="auto">
            <a:xfrm>
              <a:off x="1188" y="2208"/>
              <a:ext cx="562" cy="657"/>
            </a:xfrm>
            <a:custGeom>
              <a:avLst/>
              <a:gdLst>
                <a:gd name="T0" fmla="*/ 2147483647 w 406"/>
                <a:gd name="T1" fmla="*/ 2147483647 h 474"/>
                <a:gd name="T2" fmla="*/ 2147483647 w 406"/>
                <a:gd name="T3" fmla="*/ 2147483647 h 474"/>
                <a:gd name="T4" fmla="*/ 2147483647 w 406"/>
                <a:gd name="T5" fmla="*/ 2147483647 h 474"/>
                <a:gd name="T6" fmla="*/ 2147483647 w 406"/>
                <a:gd name="T7" fmla="*/ 2147483647 h 474"/>
                <a:gd name="T8" fmla="*/ 2147483647 w 406"/>
                <a:gd name="T9" fmla="*/ 2147483647 h 474"/>
                <a:gd name="T10" fmla="*/ 2147483647 w 406"/>
                <a:gd name="T11" fmla="*/ 2147483647 h 474"/>
                <a:gd name="T12" fmla="*/ 2147483647 w 406"/>
                <a:gd name="T13" fmla="*/ 2147483647 h 474"/>
                <a:gd name="T14" fmla="*/ 2147483647 w 406"/>
                <a:gd name="T15" fmla="*/ 2147483647 h 474"/>
                <a:gd name="T16" fmla="*/ 2147483647 w 406"/>
                <a:gd name="T17" fmla="*/ 2147483647 h 474"/>
                <a:gd name="T18" fmla="*/ 2147483647 w 406"/>
                <a:gd name="T19" fmla="*/ 2147483647 h 474"/>
                <a:gd name="T20" fmla="*/ 2147483647 w 406"/>
                <a:gd name="T21" fmla="*/ 2147483647 h 474"/>
                <a:gd name="T22" fmla="*/ 2147483647 w 406"/>
                <a:gd name="T23" fmla="*/ 2147483647 h 474"/>
                <a:gd name="T24" fmla="*/ 2147483647 w 406"/>
                <a:gd name="T25" fmla="*/ 2147483647 h 474"/>
                <a:gd name="T26" fmla="*/ 2147483647 w 406"/>
                <a:gd name="T27" fmla="*/ 2147483647 h 474"/>
                <a:gd name="T28" fmla="*/ 2147483647 w 406"/>
                <a:gd name="T29" fmla="*/ 2147483647 h 474"/>
                <a:gd name="T30" fmla="*/ 2147483647 w 406"/>
                <a:gd name="T31" fmla="*/ 2147483647 h 474"/>
                <a:gd name="T32" fmla="*/ 2147483647 w 406"/>
                <a:gd name="T33" fmla="*/ 2147483647 h 474"/>
                <a:gd name="T34" fmla="*/ 2147483647 w 406"/>
                <a:gd name="T35" fmla="*/ 2147483647 h 474"/>
                <a:gd name="T36" fmla="*/ 2147483647 w 406"/>
                <a:gd name="T37" fmla="*/ 2147483647 h 474"/>
                <a:gd name="T38" fmla="*/ 2147483647 w 406"/>
                <a:gd name="T39" fmla="*/ 2147483647 h 474"/>
                <a:gd name="T40" fmla="*/ 2147483647 w 406"/>
                <a:gd name="T41" fmla="*/ 2147483647 h 474"/>
                <a:gd name="T42" fmla="*/ 2147483647 w 406"/>
                <a:gd name="T43" fmla="*/ 2147483647 h 474"/>
                <a:gd name="T44" fmla="*/ 2147483647 w 406"/>
                <a:gd name="T45" fmla="*/ 2147483647 h 474"/>
                <a:gd name="T46" fmla="*/ 2147483647 w 406"/>
                <a:gd name="T47" fmla="*/ 2147483647 h 474"/>
                <a:gd name="T48" fmla="*/ 2147483647 w 406"/>
                <a:gd name="T49" fmla="*/ 2147483647 h 474"/>
                <a:gd name="T50" fmla="*/ 2147483647 w 406"/>
                <a:gd name="T51" fmla="*/ 2147483647 h 474"/>
                <a:gd name="T52" fmla="*/ 2147483647 w 406"/>
                <a:gd name="T53" fmla="*/ 2147483647 h 474"/>
                <a:gd name="T54" fmla="*/ 2147483647 w 406"/>
                <a:gd name="T55" fmla="*/ 0 h 474"/>
                <a:gd name="T56" fmla="*/ 2147483647 w 406"/>
                <a:gd name="T57" fmla="*/ 2147483647 h 474"/>
                <a:gd name="T58" fmla="*/ 2147483647 w 406"/>
                <a:gd name="T59" fmla="*/ 2147483647 h 474"/>
                <a:gd name="T60" fmla="*/ 2147483647 w 406"/>
                <a:gd name="T61" fmla="*/ 2147483647 h 474"/>
                <a:gd name="T62" fmla="*/ 2147483647 w 406"/>
                <a:gd name="T63" fmla="*/ 2147483647 h 474"/>
                <a:gd name="T64" fmla="*/ 2147483647 w 406"/>
                <a:gd name="T65" fmla="*/ 2147483647 h 474"/>
                <a:gd name="T66" fmla="*/ 2147483647 w 406"/>
                <a:gd name="T67" fmla="*/ 2147483647 h 4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74"/>
                <a:gd name="T104" fmla="*/ 406 w 406"/>
                <a:gd name="T105" fmla="*/ 474 h 4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74">
                  <a:moveTo>
                    <a:pt x="10" y="315"/>
                  </a:moveTo>
                  <a:lnTo>
                    <a:pt x="11" y="315"/>
                  </a:lnTo>
                  <a:lnTo>
                    <a:pt x="14" y="313"/>
                  </a:lnTo>
                  <a:lnTo>
                    <a:pt x="16" y="315"/>
                  </a:lnTo>
                  <a:lnTo>
                    <a:pt x="20" y="316"/>
                  </a:lnTo>
                  <a:lnTo>
                    <a:pt x="23" y="311"/>
                  </a:lnTo>
                  <a:lnTo>
                    <a:pt x="28" y="308"/>
                  </a:lnTo>
                  <a:lnTo>
                    <a:pt x="28" y="299"/>
                  </a:lnTo>
                  <a:lnTo>
                    <a:pt x="26" y="296"/>
                  </a:lnTo>
                  <a:lnTo>
                    <a:pt x="23" y="292"/>
                  </a:lnTo>
                  <a:lnTo>
                    <a:pt x="18" y="291"/>
                  </a:lnTo>
                  <a:lnTo>
                    <a:pt x="16" y="286"/>
                  </a:lnTo>
                  <a:lnTo>
                    <a:pt x="19" y="281"/>
                  </a:lnTo>
                  <a:lnTo>
                    <a:pt x="19" y="276"/>
                  </a:lnTo>
                  <a:lnTo>
                    <a:pt x="18" y="271"/>
                  </a:lnTo>
                  <a:lnTo>
                    <a:pt x="19" y="266"/>
                  </a:lnTo>
                  <a:lnTo>
                    <a:pt x="24" y="263"/>
                  </a:lnTo>
                  <a:lnTo>
                    <a:pt x="33" y="252"/>
                  </a:lnTo>
                  <a:lnTo>
                    <a:pt x="35" y="245"/>
                  </a:lnTo>
                  <a:lnTo>
                    <a:pt x="38" y="240"/>
                  </a:lnTo>
                  <a:lnTo>
                    <a:pt x="38" y="232"/>
                  </a:lnTo>
                  <a:lnTo>
                    <a:pt x="40" y="223"/>
                  </a:lnTo>
                  <a:lnTo>
                    <a:pt x="45" y="220"/>
                  </a:lnTo>
                  <a:lnTo>
                    <a:pt x="48" y="215"/>
                  </a:lnTo>
                  <a:lnTo>
                    <a:pt x="64" y="206"/>
                  </a:lnTo>
                  <a:lnTo>
                    <a:pt x="68" y="201"/>
                  </a:lnTo>
                  <a:lnTo>
                    <a:pt x="64" y="196"/>
                  </a:lnTo>
                  <a:lnTo>
                    <a:pt x="55" y="188"/>
                  </a:lnTo>
                  <a:lnTo>
                    <a:pt x="55" y="181"/>
                  </a:lnTo>
                  <a:lnTo>
                    <a:pt x="54" y="176"/>
                  </a:lnTo>
                  <a:lnTo>
                    <a:pt x="54" y="171"/>
                  </a:lnTo>
                  <a:lnTo>
                    <a:pt x="52" y="165"/>
                  </a:lnTo>
                  <a:lnTo>
                    <a:pt x="46" y="155"/>
                  </a:lnTo>
                  <a:lnTo>
                    <a:pt x="46" y="150"/>
                  </a:lnTo>
                  <a:lnTo>
                    <a:pt x="46" y="145"/>
                  </a:lnTo>
                  <a:lnTo>
                    <a:pt x="48" y="135"/>
                  </a:lnTo>
                  <a:lnTo>
                    <a:pt x="53" y="130"/>
                  </a:lnTo>
                  <a:lnTo>
                    <a:pt x="54" y="118"/>
                  </a:lnTo>
                  <a:lnTo>
                    <a:pt x="52" y="108"/>
                  </a:lnTo>
                  <a:lnTo>
                    <a:pt x="53" y="103"/>
                  </a:lnTo>
                  <a:lnTo>
                    <a:pt x="54" y="97"/>
                  </a:lnTo>
                  <a:lnTo>
                    <a:pt x="54" y="87"/>
                  </a:lnTo>
                  <a:lnTo>
                    <a:pt x="54" y="83"/>
                  </a:lnTo>
                  <a:lnTo>
                    <a:pt x="57" y="78"/>
                  </a:lnTo>
                  <a:lnTo>
                    <a:pt x="54" y="68"/>
                  </a:lnTo>
                  <a:lnTo>
                    <a:pt x="55" y="62"/>
                  </a:lnTo>
                  <a:lnTo>
                    <a:pt x="62" y="58"/>
                  </a:lnTo>
                  <a:lnTo>
                    <a:pt x="67" y="57"/>
                  </a:lnTo>
                  <a:lnTo>
                    <a:pt x="72" y="60"/>
                  </a:lnTo>
                  <a:lnTo>
                    <a:pt x="77" y="60"/>
                  </a:lnTo>
                  <a:lnTo>
                    <a:pt x="82" y="65"/>
                  </a:lnTo>
                  <a:lnTo>
                    <a:pt x="83" y="71"/>
                  </a:lnTo>
                  <a:lnTo>
                    <a:pt x="88" y="72"/>
                  </a:lnTo>
                  <a:lnTo>
                    <a:pt x="94" y="67"/>
                  </a:lnTo>
                  <a:lnTo>
                    <a:pt x="98" y="59"/>
                  </a:lnTo>
                  <a:lnTo>
                    <a:pt x="109" y="0"/>
                  </a:lnTo>
                  <a:lnTo>
                    <a:pt x="163" y="9"/>
                  </a:lnTo>
                  <a:lnTo>
                    <a:pt x="245" y="23"/>
                  </a:lnTo>
                  <a:lnTo>
                    <a:pt x="324" y="34"/>
                  </a:lnTo>
                  <a:lnTo>
                    <a:pt x="406" y="45"/>
                  </a:lnTo>
                  <a:lnTo>
                    <a:pt x="352" y="472"/>
                  </a:lnTo>
                  <a:lnTo>
                    <a:pt x="352" y="474"/>
                  </a:lnTo>
                  <a:lnTo>
                    <a:pt x="319" y="471"/>
                  </a:lnTo>
                  <a:lnTo>
                    <a:pt x="224" y="458"/>
                  </a:lnTo>
                  <a:lnTo>
                    <a:pt x="142" y="411"/>
                  </a:lnTo>
                  <a:lnTo>
                    <a:pt x="15" y="338"/>
                  </a:lnTo>
                  <a:lnTo>
                    <a:pt x="0" y="330"/>
                  </a:lnTo>
                  <a:lnTo>
                    <a:pt x="2" y="325"/>
                  </a:lnTo>
                  <a:lnTo>
                    <a:pt x="10" y="315"/>
                  </a:lnTo>
                </a:path>
              </a:pathLst>
            </a:custGeom>
            <a:noFill/>
            <a:ln w="4763">
              <a:solidFill>
                <a:srgbClr val="FFFFFF"/>
              </a:solidFill>
              <a:prstDash val="solid"/>
              <a:round/>
              <a:headEnd/>
              <a:tailEnd/>
            </a:ln>
          </p:spPr>
          <p:txBody>
            <a:bodyPr/>
            <a:lstStyle/>
            <a:p>
              <a:endParaRPr lang="en-US" dirty="0"/>
            </a:p>
          </p:txBody>
        </p:sp>
        <p:sp>
          <p:nvSpPr>
            <p:cNvPr id="70669" name="Freeform 8"/>
            <p:cNvSpPr>
              <a:spLocks/>
            </p:cNvSpPr>
            <p:nvPr/>
          </p:nvSpPr>
          <p:spPr bwMode="auto">
            <a:xfrm>
              <a:off x="1206" y="921"/>
              <a:ext cx="494" cy="801"/>
            </a:xfrm>
            <a:custGeom>
              <a:avLst/>
              <a:gdLst>
                <a:gd name="T0" fmla="*/ 2147483647 w 357"/>
                <a:gd name="T1" fmla="*/ 2147483647 h 579"/>
                <a:gd name="T2" fmla="*/ 2147483647 w 357"/>
                <a:gd name="T3" fmla="*/ 2147483647 h 579"/>
                <a:gd name="T4" fmla="*/ 2147483647 w 357"/>
                <a:gd name="T5" fmla="*/ 2147483647 h 579"/>
                <a:gd name="T6" fmla="*/ 2147483647 w 357"/>
                <a:gd name="T7" fmla="*/ 2147483647 h 579"/>
                <a:gd name="T8" fmla="*/ 2147483647 w 357"/>
                <a:gd name="T9" fmla="*/ 2147483647 h 579"/>
                <a:gd name="T10" fmla="*/ 2147483647 w 357"/>
                <a:gd name="T11" fmla="*/ 2147483647 h 579"/>
                <a:gd name="T12" fmla="*/ 2147483647 w 357"/>
                <a:gd name="T13" fmla="*/ 2147483647 h 579"/>
                <a:gd name="T14" fmla="*/ 2147483647 w 357"/>
                <a:gd name="T15" fmla="*/ 2147483647 h 579"/>
                <a:gd name="T16" fmla="*/ 2147483647 w 357"/>
                <a:gd name="T17" fmla="*/ 2147483647 h 579"/>
                <a:gd name="T18" fmla="*/ 2147483647 w 357"/>
                <a:gd name="T19" fmla="*/ 2147483647 h 579"/>
                <a:gd name="T20" fmla="*/ 2147483647 w 357"/>
                <a:gd name="T21" fmla="*/ 2147483647 h 579"/>
                <a:gd name="T22" fmla="*/ 2147483647 w 357"/>
                <a:gd name="T23" fmla="*/ 2147483647 h 579"/>
                <a:gd name="T24" fmla="*/ 2147483647 w 357"/>
                <a:gd name="T25" fmla="*/ 2147483647 h 579"/>
                <a:gd name="T26" fmla="*/ 2147483647 w 357"/>
                <a:gd name="T27" fmla="*/ 2147483647 h 579"/>
                <a:gd name="T28" fmla="*/ 2147483647 w 357"/>
                <a:gd name="T29" fmla="*/ 2147483647 h 579"/>
                <a:gd name="T30" fmla="*/ 2147483647 w 357"/>
                <a:gd name="T31" fmla="*/ 2147483647 h 579"/>
                <a:gd name="T32" fmla="*/ 2147483647 w 357"/>
                <a:gd name="T33" fmla="*/ 0 h 579"/>
                <a:gd name="T34" fmla="*/ 2147483647 w 357"/>
                <a:gd name="T35" fmla="*/ 2147483647 h 579"/>
                <a:gd name="T36" fmla="*/ 2147483647 w 357"/>
                <a:gd name="T37" fmla="*/ 2147483647 h 579"/>
                <a:gd name="T38" fmla="*/ 2147483647 w 357"/>
                <a:gd name="T39" fmla="*/ 2147483647 h 579"/>
                <a:gd name="T40" fmla="*/ 2147483647 w 357"/>
                <a:gd name="T41" fmla="*/ 2147483647 h 579"/>
                <a:gd name="T42" fmla="*/ 2147483647 w 357"/>
                <a:gd name="T43" fmla="*/ 2147483647 h 579"/>
                <a:gd name="T44" fmla="*/ 2147483647 w 357"/>
                <a:gd name="T45" fmla="*/ 2147483647 h 579"/>
                <a:gd name="T46" fmla="*/ 2147483647 w 357"/>
                <a:gd name="T47" fmla="*/ 2147483647 h 579"/>
                <a:gd name="T48" fmla="*/ 2147483647 w 357"/>
                <a:gd name="T49" fmla="*/ 2147483647 h 579"/>
                <a:gd name="T50" fmla="*/ 2147483647 w 357"/>
                <a:gd name="T51" fmla="*/ 2147483647 h 579"/>
                <a:gd name="T52" fmla="*/ 2147483647 w 357"/>
                <a:gd name="T53" fmla="*/ 2147483647 h 579"/>
                <a:gd name="T54" fmla="*/ 2147483647 w 357"/>
                <a:gd name="T55" fmla="*/ 2147483647 h 579"/>
                <a:gd name="T56" fmla="*/ 2147483647 w 357"/>
                <a:gd name="T57" fmla="*/ 2147483647 h 579"/>
                <a:gd name="T58" fmla="*/ 2147483647 w 357"/>
                <a:gd name="T59" fmla="*/ 2147483647 h 579"/>
                <a:gd name="T60" fmla="*/ 2147483647 w 357"/>
                <a:gd name="T61" fmla="*/ 2147483647 h 579"/>
                <a:gd name="T62" fmla="*/ 2147483647 w 357"/>
                <a:gd name="T63" fmla="*/ 2147483647 h 579"/>
                <a:gd name="T64" fmla="*/ 2147483647 w 357"/>
                <a:gd name="T65" fmla="*/ 2147483647 h 579"/>
                <a:gd name="T66" fmla="*/ 2147483647 w 357"/>
                <a:gd name="T67" fmla="*/ 2147483647 h 579"/>
                <a:gd name="T68" fmla="*/ 2147483647 w 357"/>
                <a:gd name="T69" fmla="*/ 2147483647 h 579"/>
                <a:gd name="T70" fmla="*/ 2147483647 w 357"/>
                <a:gd name="T71" fmla="*/ 2147483647 h 579"/>
                <a:gd name="T72" fmla="*/ 2147483647 w 357"/>
                <a:gd name="T73" fmla="*/ 2147483647 h 579"/>
                <a:gd name="T74" fmla="*/ 2147483647 w 357"/>
                <a:gd name="T75" fmla="*/ 2147483647 h 579"/>
                <a:gd name="T76" fmla="*/ 2147483647 w 357"/>
                <a:gd name="T77" fmla="*/ 2147483647 h 579"/>
                <a:gd name="T78" fmla="*/ 2147483647 w 357"/>
                <a:gd name="T79" fmla="*/ 2147483647 h 579"/>
                <a:gd name="T80" fmla="*/ 2147483647 w 357"/>
                <a:gd name="T81" fmla="*/ 2147483647 h 579"/>
                <a:gd name="T82" fmla="*/ 2147483647 w 357"/>
                <a:gd name="T83" fmla="*/ 2147483647 h 579"/>
                <a:gd name="T84" fmla="*/ 2147483647 w 357"/>
                <a:gd name="T85" fmla="*/ 2147483647 h 579"/>
                <a:gd name="T86" fmla="*/ 2147483647 w 357"/>
                <a:gd name="T87" fmla="*/ 2147483647 h 579"/>
                <a:gd name="T88" fmla="*/ 2147483647 w 357"/>
                <a:gd name="T89" fmla="*/ 2147483647 h 579"/>
                <a:gd name="T90" fmla="*/ 2147483647 w 357"/>
                <a:gd name="T91" fmla="*/ 2147483647 h 579"/>
                <a:gd name="T92" fmla="*/ 2147483647 w 357"/>
                <a:gd name="T93" fmla="*/ 2147483647 h 579"/>
                <a:gd name="T94" fmla="*/ 2147483647 w 357"/>
                <a:gd name="T95" fmla="*/ 2147483647 h 579"/>
                <a:gd name="T96" fmla="*/ 2147483647 w 357"/>
                <a:gd name="T97" fmla="*/ 2147483647 h 579"/>
                <a:gd name="T98" fmla="*/ 2147483647 w 357"/>
                <a:gd name="T99" fmla="*/ 2147483647 h 579"/>
                <a:gd name="T100" fmla="*/ 2147483647 w 357"/>
                <a:gd name="T101" fmla="*/ 2147483647 h 579"/>
                <a:gd name="T102" fmla="*/ 2147483647 w 357"/>
                <a:gd name="T103" fmla="*/ 2147483647 h 579"/>
                <a:gd name="T104" fmla="*/ 2147483647 w 357"/>
                <a:gd name="T105" fmla="*/ 2147483647 h 579"/>
                <a:gd name="T106" fmla="*/ 2147483647 w 357"/>
                <a:gd name="T107" fmla="*/ 2147483647 h 579"/>
                <a:gd name="T108" fmla="*/ 2147483647 w 357"/>
                <a:gd name="T109" fmla="*/ 2147483647 h 579"/>
                <a:gd name="T110" fmla="*/ 2147483647 w 357"/>
                <a:gd name="T111" fmla="*/ 2147483647 h 579"/>
                <a:gd name="T112" fmla="*/ 2147483647 w 357"/>
                <a:gd name="T113" fmla="*/ 2147483647 h 579"/>
                <a:gd name="T114" fmla="*/ 2147483647 w 357"/>
                <a:gd name="T115" fmla="*/ 2147483647 h 579"/>
                <a:gd name="T116" fmla="*/ 2147483647 w 357"/>
                <a:gd name="T117" fmla="*/ 2147483647 h 579"/>
                <a:gd name="T118" fmla="*/ 2147483647 w 357"/>
                <a:gd name="T119" fmla="*/ 2147483647 h 579"/>
                <a:gd name="T120" fmla="*/ 2147483647 w 357"/>
                <a:gd name="T121" fmla="*/ 2147483647 h 5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7"/>
                <a:gd name="T184" fmla="*/ 0 h 579"/>
                <a:gd name="T185" fmla="*/ 357 w 357"/>
                <a:gd name="T186" fmla="*/ 579 h 5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7" h="579">
                  <a:moveTo>
                    <a:pt x="0" y="520"/>
                  </a:moveTo>
                  <a:lnTo>
                    <a:pt x="27" y="385"/>
                  </a:lnTo>
                  <a:lnTo>
                    <a:pt x="30" y="382"/>
                  </a:lnTo>
                  <a:lnTo>
                    <a:pt x="32" y="380"/>
                  </a:lnTo>
                  <a:lnTo>
                    <a:pt x="36" y="370"/>
                  </a:lnTo>
                  <a:lnTo>
                    <a:pt x="37" y="364"/>
                  </a:lnTo>
                  <a:lnTo>
                    <a:pt x="41" y="359"/>
                  </a:lnTo>
                  <a:lnTo>
                    <a:pt x="37" y="354"/>
                  </a:lnTo>
                  <a:lnTo>
                    <a:pt x="33" y="351"/>
                  </a:lnTo>
                  <a:lnTo>
                    <a:pt x="28" y="350"/>
                  </a:lnTo>
                  <a:lnTo>
                    <a:pt x="26" y="346"/>
                  </a:lnTo>
                  <a:lnTo>
                    <a:pt x="30" y="331"/>
                  </a:lnTo>
                  <a:lnTo>
                    <a:pt x="35" y="327"/>
                  </a:lnTo>
                  <a:lnTo>
                    <a:pt x="41" y="317"/>
                  </a:lnTo>
                  <a:lnTo>
                    <a:pt x="49" y="312"/>
                  </a:lnTo>
                  <a:lnTo>
                    <a:pt x="52" y="307"/>
                  </a:lnTo>
                  <a:lnTo>
                    <a:pt x="55" y="302"/>
                  </a:lnTo>
                  <a:lnTo>
                    <a:pt x="56" y="299"/>
                  </a:lnTo>
                  <a:lnTo>
                    <a:pt x="65" y="288"/>
                  </a:lnTo>
                  <a:lnTo>
                    <a:pt x="72" y="275"/>
                  </a:lnTo>
                  <a:lnTo>
                    <a:pt x="83" y="262"/>
                  </a:lnTo>
                  <a:lnTo>
                    <a:pt x="86" y="257"/>
                  </a:lnTo>
                  <a:lnTo>
                    <a:pt x="84" y="247"/>
                  </a:lnTo>
                  <a:lnTo>
                    <a:pt x="75" y="238"/>
                  </a:lnTo>
                  <a:lnTo>
                    <a:pt x="72" y="236"/>
                  </a:lnTo>
                  <a:lnTo>
                    <a:pt x="70" y="231"/>
                  </a:lnTo>
                  <a:lnTo>
                    <a:pt x="70" y="223"/>
                  </a:lnTo>
                  <a:lnTo>
                    <a:pt x="69" y="219"/>
                  </a:lnTo>
                  <a:lnTo>
                    <a:pt x="70" y="204"/>
                  </a:lnTo>
                  <a:lnTo>
                    <a:pt x="67" y="194"/>
                  </a:lnTo>
                  <a:lnTo>
                    <a:pt x="70" y="189"/>
                  </a:lnTo>
                  <a:lnTo>
                    <a:pt x="71" y="174"/>
                  </a:lnTo>
                  <a:lnTo>
                    <a:pt x="108" y="3"/>
                  </a:lnTo>
                  <a:lnTo>
                    <a:pt x="109" y="0"/>
                  </a:lnTo>
                  <a:lnTo>
                    <a:pt x="147" y="8"/>
                  </a:lnTo>
                  <a:lnTo>
                    <a:pt x="158" y="10"/>
                  </a:lnTo>
                  <a:lnTo>
                    <a:pt x="157" y="13"/>
                  </a:lnTo>
                  <a:lnTo>
                    <a:pt x="143" y="85"/>
                  </a:lnTo>
                  <a:lnTo>
                    <a:pt x="150" y="100"/>
                  </a:lnTo>
                  <a:lnTo>
                    <a:pt x="150" y="102"/>
                  </a:lnTo>
                  <a:lnTo>
                    <a:pt x="154" y="112"/>
                  </a:lnTo>
                  <a:lnTo>
                    <a:pt x="156" y="117"/>
                  </a:lnTo>
                  <a:lnTo>
                    <a:pt x="153" y="122"/>
                  </a:lnTo>
                  <a:lnTo>
                    <a:pt x="157" y="127"/>
                  </a:lnTo>
                  <a:lnTo>
                    <a:pt x="150" y="127"/>
                  </a:lnTo>
                  <a:lnTo>
                    <a:pt x="159" y="138"/>
                  </a:lnTo>
                  <a:lnTo>
                    <a:pt x="161" y="143"/>
                  </a:lnTo>
                  <a:lnTo>
                    <a:pt x="168" y="146"/>
                  </a:lnTo>
                  <a:lnTo>
                    <a:pt x="169" y="151"/>
                  </a:lnTo>
                  <a:lnTo>
                    <a:pt x="173" y="155"/>
                  </a:lnTo>
                  <a:lnTo>
                    <a:pt x="174" y="160"/>
                  </a:lnTo>
                  <a:lnTo>
                    <a:pt x="181" y="170"/>
                  </a:lnTo>
                  <a:lnTo>
                    <a:pt x="184" y="175"/>
                  </a:lnTo>
                  <a:lnTo>
                    <a:pt x="184" y="178"/>
                  </a:lnTo>
                  <a:lnTo>
                    <a:pt x="184" y="183"/>
                  </a:lnTo>
                  <a:lnTo>
                    <a:pt x="189" y="187"/>
                  </a:lnTo>
                  <a:lnTo>
                    <a:pt x="192" y="192"/>
                  </a:lnTo>
                  <a:lnTo>
                    <a:pt x="197" y="192"/>
                  </a:lnTo>
                  <a:lnTo>
                    <a:pt x="196" y="197"/>
                  </a:lnTo>
                  <a:lnTo>
                    <a:pt x="201" y="199"/>
                  </a:lnTo>
                  <a:lnTo>
                    <a:pt x="207" y="199"/>
                  </a:lnTo>
                  <a:lnTo>
                    <a:pt x="211" y="200"/>
                  </a:lnTo>
                  <a:lnTo>
                    <a:pt x="206" y="216"/>
                  </a:lnTo>
                  <a:lnTo>
                    <a:pt x="201" y="226"/>
                  </a:lnTo>
                  <a:lnTo>
                    <a:pt x="200" y="231"/>
                  </a:lnTo>
                  <a:lnTo>
                    <a:pt x="196" y="236"/>
                  </a:lnTo>
                  <a:lnTo>
                    <a:pt x="197" y="239"/>
                  </a:lnTo>
                  <a:lnTo>
                    <a:pt x="195" y="244"/>
                  </a:lnTo>
                  <a:lnTo>
                    <a:pt x="198" y="250"/>
                  </a:lnTo>
                  <a:lnTo>
                    <a:pt x="196" y="260"/>
                  </a:lnTo>
                  <a:lnTo>
                    <a:pt x="191" y="261"/>
                  </a:lnTo>
                  <a:lnTo>
                    <a:pt x="188" y="265"/>
                  </a:lnTo>
                  <a:lnTo>
                    <a:pt x="189" y="271"/>
                  </a:lnTo>
                  <a:lnTo>
                    <a:pt x="186" y="275"/>
                  </a:lnTo>
                  <a:lnTo>
                    <a:pt x="184" y="280"/>
                  </a:lnTo>
                  <a:lnTo>
                    <a:pt x="191" y="282"/>
                  </a:lnTo>
                  <a:lnTo>
                    <a:pt x="195" y="288"/>
                  </a:lnTo>
                  <a:lnTo>
                    <a:pt x="200" y="287"/>
                  </a:lnTo>
                  <a:lnTo>
                    <a:pt x="220" y="277"/>
                  </a:lnTo>
                  <a:lnTo>
                    <a:pt x="221" y="281"/>
                  </a:lnTo>
                  <a:lnTo>
                    <a:pt x="225" y="286"/>
                  </a:lnTo>
                  <a:lnTo>
                    <a:pt x="225" y="296"/>
                  </a:lnTo>
                  <a:lnTo>
                    <a:pt x="227" y="309"/>
                  </a:lnTo>
                  <a:lnTo>
                    <a:pt x="231" y="319"/>
                  </a:lnTo>
                  <a:lnTo>
                    <a:pt x="235" y="324"/>
                  </a:lnTo>
                  <a:lnTo>
                    <a:pt x="236" y="329"/>
                  </a:lnTo>
                  <a:lnTo>
                    <a:pt x="236" y="334"/>
                  </a:lnTo>
                  <a:lnTo>
                    <a:pt x="234" y="340"/>
                  </a:lnTo>
                  <a:lnTo>
                    <a:pt x="235" y="345"/>
                  </a:lnTo>
                  <a:lnTo>
                    <a:pt x="239" y="350"/>
                  </a:lnTo>
                  <a:lnTo>
                    <a:pt x="245" y="348"/>
                  </a:lnTo>
                  <a:lnTo>
                    <a:pt x="250" y="353"/>
                  </a:lnTo>
                  <a:lnTo>
                    <a:pt x="252" y="361"/>
                  </a:lnTo>
                  <a:lnTo>
                    <a:pt x="251" y="366"/>
                  </a:lnTo>
                  <a:lnTo>
                    <a:pt x="254" y="372"/>
                  </a:lnTo>
                  <a:lnTo>
                    <a:pt x="252" y="375"/>
                  </a:lnTo>
                  <a:lnTo>
                    <a:pt x="256" y="380"/>
                  </a:lnTo>
                  <a:lnTo>
                    <a:pt x="260" y="385"/>
                  </a:lnTo>
                  <a:lnTo>
                    <a:pt x="262" y="384"/>
                  </a:lnTo>
                  <a:lnTo>
                    <a:pt x="262" y="379"/>
                  </a:lnTo>
                  <a:lnTo>
                    <a:pt x="267" y="378"/>
                  </a:lnTo>
                  <a:lnTo>
                    <a:pt x="278" y="379"/>
                  </a:lnTo>
                  <a:lnTo>
                    <a:pt x="283" y="380"/>
                  </a:lnTo>
                  <a:lnTo>
                    <a:pt x="288" y="380"/>
                  </a:lnTo>
                  <a:lnTo>
                    <a:pt x="293" y="377"/>
                  </a:lnTo>
                  <a:lnTo>
                    <a:pt x="295" y="375"/>
                  </a:lnTo>
                  <a:lnTo>
                    <a:pt x="305" y="379"/>
                  </a:lnTo>
                  <a:lnTo>
                    <a:pt x="314" y="379"/>
                  </a:lnTo>
                  <a:lnTo>
                    <a:pt x="320" y="383"/>
                  </a:lnTo>
                  <a:lnTo>
                    <a:pt x="324" y="380"/>
                  </a:lnTo>
                  <a:lnTo>
                    <a:pt x="334" y="384"/>
                  </a:lnTo>
                  <a:lnTo>
                    <a:pt x="334" y="380"/>
                  </a:lnTo>
                  <a:lnTo>
                    <a:pt x="342" y="370"/>
                  </a:lnTo>
                  <a:lnTo>
                    <a:pt x="347" y="372"/>
                  </a:lnTo>
                  <a:lnTo>
                    <a:pt x="349" y="380"/>
                  </a:lnTo>
                  <a:lnTo>
                    <a:pt x="353" y="387"/>
                  </a:lnTo>
                  <a:lnTo>
                    <a:pt x="357" y="390"/>
                  </a:lnTo>
                  <a:lnTo>
                    <a:pt x="329" y="579"/>
                  </a:lnTo>
                  <a:lnTo>
                    <a:pt x="264" y="570"/>
                  </a:lnTo>
                  <a:lnTo>
                    <a:pt x="186" y="556"/>
                  </a:lnTo>
                  <a:lnTo>
                    <a:pt x="164" y="553"/>
                  </a:lnTo>
                  <a:lnTo>
                    <a:pt x="89" y="539"/>
                  </a:lnTo>
                  <a:lnTo>
                    <a:pt x="0" y="520"/>
                  </a:lnTo>
                  <a:close/>
                </a:path>
              </a:pathLst>
            </a:custGeom>
            <a:solidFill>
              <a:srgbClr val="FFFF00"/>
            </a:solidFill>
            <a:ln w="9525">
              <a:noFill/>
              <a:round/>
              <a:headEnd/>
              <a:tailEnd/>
            </a:ln>
          </p:spPr>
          <p:txBody>
            <a:bodyPr/>
            <a:lstStyle/>
            <a:p>
              <a:endParaRPr lang="en-US" dirty="0"/>
            </a:p>
          </p:txBody>
        </p:sp>
        <p:sp>
          <p:nvSpPr>
            <p:cNvPr id="70670" name="Freeform 9"/>
            <p:cNvSpPr>
              <a:spLocks/>
            </p:cNvSpPr>
            <p:nvPr/>
          </p:nvSpPr>
          <p:spPr bwMode="auto">
            <a:xfrm>
              <a:off x="1206" y="921"/>
              <a:ext cx="494" cy="801"/>
            </a:xfrm>
            <a:custGeom>
              <a:avLst/>
              <a:gdLst>
                <a:gd name="T0" fmla="*/ 2147483647 w 357"/>
                <a:gd name="T1" fmla="*/ 2147483647 h 579"/>
                <a:gd name="T2" fmla="*/ 2147483647 w 357"/>
                <a:gd name="T3" fmla="*/ 2147483647 h 579"/>
                <a:gd name="T4" fmla="*/ 2147483647 w 357"/>
                <a:gd name="T5" fmla="*/ 2147483647 h 579"/>
                <a:gd name="T6" fmla="*/ 2147483647 w 357"/>
                <a:gd name="T7" fmla="*/ 2147483647 h 579"/>
                <a:gd name="T8" fmla="*/ 2147483647 w 357"/>
                <a:gd name="T9" fmla="*/ 2147483647 h 579"/>
                <a:gd name="T10" fmla="*/ 2147483647 w 357"/>
                <a:gd name="T11" fmla="*/ 2147483647 h 579"/>
                <a:gd name="T12" fmla="*/ 2147483647 w 357"/>
                <a:gd name="T13" fmla="*/ 2147483647 h 579"/>
                <a:gd name="T14" fmla="*/ 2147483647 w 357"/>
                <a:gd name="T15" fmla="*/ 2147483647 h 579"/>
                <a:gd name="T16" fmla="*/ 2147483647 w 357"/>
                <a:gd name="T17" fmla="*/ 2147483647 h 579"/>
                <a:gd name="T18" fmla="*/ 2147483647 w 357"/>
                <a:gd name="T19" fmla="*/ 2147483647 h 579"/>
                <a:gd name="T20" fmla="*/ 2147483647 w 357"/>
                <a:gd name="T21" fmla="*/ 2147483647 h 579"/>
                <a:gd name="T22" fmla="*/ 2147483647 w 357"/>
                <a:gd name="T23" fmla="*/ 2147483647 h 579"/>
                <a:gd name="T24" fmla="*/ 2147483647 w 357"/>
                <a:gd name="T25" fmla="*/ 2147483647 h 579"/>
                <a:gd name="T26" fmla="*/ 2147483647 w 357"/>
                <a:gd name="T27" fmla="*/ 2147483647 h 579"/>
                <a:gd name="T28" fmla="*/ 2147483647 w 357"/>
                <a:gd name="T29" fmla="*/ 2147483647 h 579"/>
                <a:gd name="T30" fmla="*/ 2147483647 w 357"/>
                <a:gd name="T31" fmla="*/ 2147483647 h 579"/>
                <a:gd name="T32" fmla="*/ 2147483647 w 357"/>
                <a:gd name="T33" fmla="*/ 0 h 579"/>
                <a:gd name="T34" fmla="*/ 2147483647 w 357"/>
                <a:gd name="T35" fmla="*/ 2147483647 h 579"/>
                <a:gd name="T36" fmla="*/ 2147483647 w 357"/>
                <a:gd name="T37" fmla="*/ 2147483647 h 579"/>
                <a:gd name="T38" fmla="*/ 2147483647 w 357"/>
                <a:gd name="T39" fmla="*/ 2147483647 h 579"/>
                <a:gd name="T40" fmla="*/ 2147483647 w 357"/>
                <a:gd name="T41" fmla="*/ 2147483647 h 579"/>
                <a:gd name="T42" fmla="*/ 2147483647 w 357"/>
                <a:gd name="T43" fmla="*/ 2147483647 h 579"/>
                <a:gd name="T44" fmla="*/ 2147483647 w 357"/>
                <a:gd name="T45" fmla="*/ 2147483647 h 579"/>
                <a:gd name="T46" fmla="*/ 2147483647 w 357"/>
                <a:gd name="T47" fmla="*/ 2147483647 h 579"/>
                <a:gd name="T48" fmla="*/ 2147483647 w 357"/>
                <a:gd name="T49" fmla="*/ 2147483647 h 579"/>
                <a:gd name="T50" fmla="*/ 2147483647 w 357"/>
                <a:gd name="T51" fmla="*/ 2147483647 h 579"/>
                <a:gd name="T52" fmla="*/ 2147483647 w 357"/>
                <a:gd name="T53" fmla="*/ 2147483647 h 579"/>
                <a:gd name="T54" fmla="*/ 2147483647 w 357"/>
                <a:gd name="T55" fmla="*/ 2147483647 h 579"/>
                <a:gd name="T56" fmla="*/ 2147483647 w 357"/>
                <a:gd name="T57" fmla="*/ 2147483647 h 579"/>
                <a:gd name="T58" fmla="*/ 2147483647 w 357"/>
                <a:gd name="T59" fmla="*/ 2147483647 h 579"/>
                <a:gd name="T60" fmla="*/ 2147483647 w 357"/>
                <a:gd name="T61" fmla="*/ 2147483647 h 579"/>
                <a:gd name="T62" fmla="*/ 2147483647 w 357"/>
                <a:gd name="T63" fmla="*/ 2147483647 h 579"/>
                <a:gd name="T64" fmla="*/ 2147483647 w 357"/>
                <a:gd name="T65" fmla="*/ 2147483647 h 579"/>
                <a:gd name="T66" fmla="*/ 2147483647 w 357"/>
                <a:gd name="T67" fmla="*/ 2147483647 h 579"/>
                <a:gd name="T68" fmla="*/ 2147483647 w 357"/>
                <a:gd name="T69" fmla="*/ 2147483647 h 579"/>
                <a:gd name="T70" fmla="*/ 2147483647 w 357"/>
                <a:gd name="T71" fmla="*/ 2147483647 h 579"/>
                <a:gd name="T72" fmla="*/ 2147483647 w 357"/>
                <a:gd name="T73" fmla="*/ 2147483647 h 579"/>
                <a:gd name="T74" fmla="*/ 2147483647 w 357"/>
                <a:gd name="T75" fmla="*/ 2147483647 h 579"/>
                <a:gd name="T76" fmla="*/ 2147483647 w 357"/>
                <a:gd name="T77" fmla="*/ 2147483647 h 579"/>
                <a:gd name="T78" fmla="*/ 2147483647 w 357"/>
                <a:gd name="T79" fmla="*/ 2147483647 h 579"/>
                <a:gd name="T80" fmla="*/ 2147483647 w 357"/>
                <a:gd name="T81" fmla="*/ 2147483647 h 579"/>
                <a:gd name="T82" fmla="*/ 2147483647 w 357"/>
                <a:gd name="T83" fmla="*/ 2147483647 h 579"/>
                <a:gd name="T84" fmla="*/ 2147483647 w 357"/>
                <a:gd name="T85" fmla="*/ 2147483647 h 579"/>
                <a:gd name="T86" fmla="*/ 2147483647 w 357"/>
                <a:gd name="T87" fmla="*/ 2147483647 h 579"/>
                <a:gd name="T88" fmla="*/ 2147483647 w 357"/>
                <a:gd name="T89" fmla="*/ 2147483647 h 579"/>
                <a:gd name="T90" fmla="*/ 2147483647 w 357"/>
                <a:gd name="T91" fmla="*/ 2147483647 h 579"/>
                <a:gd name="T92" fmla="*/ 2147483647 w 357"/>
                <a:gd name="T93" fmla="*/ 2147483647 h 579"/>
                <a:gd name="T94" fmla="*/ 2147483647 w 357"/>
                <a:gd name="T95" fmla="*/ 2147483647 h 579"/>
                <a:gd name="T96" fmla="*/ 2147483647 w 357"/>
                <a:gd name="T97" fmla="*/ 2147483647 h 579"/>
                <a:gd name="T98" fmla="*/ 2147483647 w 357"/>
                <a:gd name="T99" fmla="*/ 2147483647 h 579"/>
                <a:gd name="T100" fmla="*/ 2147483647 w 357"/>
                <a:gd name="T101" fmla="*/ 2147483647 h 579"/>
                <a:gd name="T102" fmla="*/ 2147483647 w 357"/>
                <a:gd name="T103" fmla="*/ 2147483647 h 579"/>
                <a:gd name="T104" fmla="*/ 2147483647 w 357"/>
                <a:gd name="T105" fmla="*/ 2147483647 h 579"/>
                <a:gd name="T106" fmla="*/ 2147483647 w 357"/>
                <a:gd name="T107" fmla="*/ 2147483647 h 579"/>
                <a:gd name="T108" fmla="*/ 2147483647 w 357"/>
                <a:gd name="T109" fmla="*/ 2147483647 h 579"/>
                <a:gd name="T110" fmla="*/ 2147483647 w 357"/>
                <a:gd name="T111" fmla="*/ 2147483647 h 579"/>
                <a:gd name="T112" fmla="*/ 2147483647 w 357"/>
                <a:gd name="T113" fmla="*/ 2147483647 h 579"/>
                <a:gd name="T114" fmla="*/ 2147483647 w 357"/>
                <a:gd name="T115" fmla="*/ 2147483647 h 579"/>
                <a:gd name="T116" fmla="*/ 2147483647 w 357"/>
                <a:gd name="T117" fmla="*/ 2147483647 h 579"/>
                <a:gd name="T118" fmla="*/ 2147483647 w 357"/>
                <a:gd name="T119" fmla="*/ 2147483647 h 579"/>
                <a:gd name="T120" fmla="*/ 2147483647 w 357"/>
                <a:gd name="T121" fmla="*/ 2147483647 h 5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7"/>
                <a:gd name="T184" fmla="*/ 0 h 579"/>
                <a:gd name="T185" fmla="*/ 357 w 357"/>
                <a:gd name="T186" fmla="*/ 579 h 5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7" h="579">
                  <a:moveTo>
                    <a:pt x="0" y="520"/>
                  </a:moveTo>
                  <a:lnTo>
                    <a:pt x="27" y="385"/>
                  </a:lnTo>
                  <a:lnTo>
                    <a:pt x="30" y="382"/>
                  </a:lnTo>
                  <a:lnTo>
                    <a:pt x="32" y="380"/>
                  </a:lnTo>
                  <a:lnTo>
                    <a:pt x="36" y="370"/>
                  </a:lnTo>
                  <a:lnTo>
                    <a:pt x="37" y="364"/>
                  </a:lnTo>
                  <a:lnTo>
                    <a:pt x="41" y="359"/>
                  </a:lnTo>
                  <a:lnTo>
                    <a:pt x="37" y="354"/>
                  </a:lnTo>
                  <a:lnTo>
                    <a:pt x="33" y="351"/>
                  </a:lnTo>
                  <a:lnTo>
                    <a:pt x="28" y="350"/>
                  </a:lnTo>
                  <a:lnTo>
                    <a:pt x="26" y="346"/>
                  </a:lnTo>
                  <a:lnTo>
                    <a:pt x="30" y="331"/>
                  </a:lnTo>
                  <a:lnTo>
                    <a:pt x="35" y="327"/>
                  </a:lnTo>
                  <a:lnTo>
                    <a:pt x="41" y="317"/>
                  </a:lnTo>
                  <a:lnTo>
                    <a:pt x="49" y="312"/>
                  </a:lnTo>
                  <a:lnTo>
                    <a:pt x="52" y="307"/>
                  </a:lnTo>
                  <a:lnTo>
                    <a:pt x="55" y="302"/>
                  </a:lnTo>
                  <a:lnTo>
                    <a:pt x="56" y="299"/>
                  </a:lnTo>
                  <a:lnTo>
                    <a:pt x="65" y="288"/>
                  </a:lnTo>
                  <a:lnTo>
                    <a:pt x="72" y="275"/>
                  </a:lnTo>
                  <a:lnTo>
                    <a:pt x="83" y="262"/>
                  </a:lnTo>
                  <a:lnTo>
                    <a:pt x="86" y="257"/>
                  </a:lnTo>
                  <a:lnTo>
                    <a:pt x="84" y="247"/>
                  </a:lnTo>
                  <a:lnTo>
                    <a:pt x="75" y="238"/>
                  </a:lnTo>
                  <a:lnTo>
                    <a:pt x="72" y="236"/>
                  </a:lnTo>
                  <a:lnTo>
                    <a:pt x="70" y="231"/>
                  </a:lnTo>
                  <a:lnTo>
                    <a:pt x="70" y="223"/>
                  </a:lnTo>
                  <a:lnTo>
                    <a:pt x="69" y="219"/>
                  </a:lnTo>
                  <a:lnTo>
                    <a:pt x="70" y="204"/>
                  </a:lnTo>
                  <a:lnTo>
                    <a:pt x="67" y="194"/>
                  </a:lnTo>
                  <a:lnTo>
                    <a:pt x="70" y="189"/>
                  </a:lnTo>
                  <a:lnTo>
                    <a:pt x="71" y="174"/>
                  </a:lnTo>
                  <a:lnTo>
                    <a:pt x="108" y="3"/>
                  </a:lnTo>
                  <a:lnTo>
                    <a:pt x="109" y="0"/>
                  </a:lnTo>
                  <a:lnTo>
                    <a:pt x="147" y="8"/>
                  </a:lnTo>
                  <a:lnTo>
                    <a:pt x="158" y="10"/>
                  </a:lnTo>
                  <a:lnTo>
                    <a:pt x="157" y="13"/>
                  </a:lnTo>
                  <a:lnTo>
                    <a:pt x="143" y="85"/>
                  </a:lnTo>
                  <a:lnTo>
                    <a:pt x="150" y="100"/>
                  </a:lnTo>
                  <a:lnTo>
                    <a:pt x="150" y="102"/>
                  </a:lnTo>
                  <a:lnTo>
                    <a:pt x="154" y="112"/>
                  </a:lnTo>
                  <a:lnTo>
                    <a:pt x="156" y="117"/>
                  </a:lnTo>
                  <a:lnTo>
                    <a:pt x="153" y="122"/>
                  </a:lnTo>
                  <a:lnTo>
                    <a:pt x="157" y="127"/>
                  </a:lnTo>
                  <a:lnTo>
                    <a:pt x="150" y="127"/>
                  </a:lnTo>
                  <a:lnTo>
                    <a:pt x="159" y="138"/>
                  </a:lnTo>
                  <a:lnTo>
                    <a:pt x="161" y="143"/>
                  </a:lnTo>
                  <a:lnTo>
                    <a:pt x="168" y="146"/>
                  </a:lnTo>
                  <a:lnTo>
                    <a:pt x="169" y="151"/>
                  </a:lnTo>
                  <a:lnTo>
                    <a:pt x="173" y="155"/>
                  </a:lnTo>
                  <a:lnTo>
                    <a:pt x="174" y="160"/>
                  </a:lnTo>
                  <a:lnTo>
                    <a:pt x="181" y="170"/>
                  </a:lnTo>
                  <a:lnTo>
                    <a:pt x="184" y="175"/>
                  </a:lnTo>
                  <a:lnTo>
                    <a:pt x="184" y="178"/>
                  </a:lnTo>
                  <a:lnTo>
                    <a:pt x="184" y="183"/>
                  </a:lnTo>
                  <a:lnTo>
                    <a:pt x="189" y="187"/>
                  </a:lnTo>
                  <a:lnTo>
                    <a:pt x="192" y="192"/>
                  </a:lnTo>
                  <a:lnTo>
                    <a:pt x="197" y="192"/>
                  </a:lnTo>
                  <a:lnTo>
                    <a:pt x="196" y="197"/>
                  </a:lnTo>
                  <a:lnTo>
                    <a:pt x="201" y="199"/>
                  </a:lnTo>
                  <a:lnTo>
                    <a:pt x="207" y="199"/>
                  </a:lnTo>
                  <a:lnTo>
                    <a:pt x="211" y="200"/>
                  </a:lnTo>
                  <a:lnTo>
                    <a:pt x="206" y="216"/>
                  </a:lnTo>
                  <a:lnTo>
                    <a:pt x="201" y="226"/>
                  </a:lnTo>
                  <a:lnTo>
                    <a:pt x="200" y="231"/>
                  </a:lnTo>
                  <a:lnTo>
                    <a:pt x="196" y="236"/>
                  </a:lnTo>
                  <a:lnTo>
                    <a:pt x="197" y="239"/>
                  </a:lnTo>
                  <a:lnTo>
                    <a:pt x="195" y="244"/>
                  </a:lnTo>
                  <a:lnTo>
                    <a:pt x="198" y="250"/>
                  </a:lnTo>
                  <a:lnTo>
                    <a:pt x="196" y="260"/>
                  </a:lnTo>
                  <a:lnTo>
                    <a:pt x="191" y="261"/>
                  </a:lnTo>
                  <a:lnTo>
                    <a:pt x="188" y="265"/>
                  </a:lnTo>
                  <a:lnTo>
                    <a:pt x="189" y="271"/>
                  </a:lnTo>
                  <a:lnTo>
                    <a:pt x="186" y="275"/>
                  </a:lnTo>
                  <a:lnTo>
                    <a:pt x="184" y="280"/>
                  </a:lnTo>
                  <a:lnTo>
                    <a:pt x="191" y="282"/>
                  </a:lnTo>
                  <a:lnTo>
                    <a:pt x="195" y="288"/>
                  </a:lnTo>
                  <a:lnTo>
                    <a:pt x="200" y="287"/>
                  </a:lnTo>
                  <a:lnTo>
                    <a:pt x="220" y="277"/>
                  </a:lnTo>
                  <a:lnTo>
                    <a:pt x="221" y="281"/>
                  </a:lnTo>
                  <a:lnTo>
                    <a:pt x="225" y="286"/>
                  </a:lnTo>
                  <a:lnTo>
                    <a:pt x="225" y="296"/>
                  </a:lnTo>
                  <a:lnTo>
                    <a:pt x="227" y="309"/>
                  </a:lnTo>
                  <a:lnTo>
                    <a:pt x="231" y="319"/>
                  </a:lnTo>
                  <a:lnTo>
                    <a:pt x="235" y="324"/>
                  </a:lnTo>
                  <a:lnTo>
                    <a:pt x="236" y="329"/>
                  </a:lnTo>
                  <a:lnTo>
                    <a:pt x="236" y="334"/>
                  </a:lnTo>
                  <a:lnTo>
                    <a:pt x="234" y="340"/>
                  </a:lnTo>
                  <a:lnTo>
                    <a:pt x="235" y="345"/>
                  </a:lnTo>
                  <a:lnTo>
                    <a:pt x="239" y="350"/>
                  </a:lnTo>
                  <a:lnTo>
                    <a:pt x="245" y="348"/>
                  </a:lnTo>
                  <a:lnTo>
                    <a:pt x="250" y="353"/>
                  </a:lnTo>
                  <a:lnTo>
                    <a:pt x="252" y="361"/>
                  </a:lnTo>
                  <a:lnTo>
                    <a:pt x="251" y="366"/>
                  </a:lnTo>
                  <a:lnTo>
                    <a:pt x="254" y="372"/>
                  </a:lnTo>
                  <a:lnTo>
                    <a:pt x="252" y="375"/>
                  </a:lnTo>
                  <a:lnTo>
                    <a:pt x="256" y="380"/>
                  </a:lnTo>
                  <a:lnTo>
                    <a:pt x="260" y="385"/>
                  </a:lnTo>
                  <a:lnTo>
                    <a:pt x="262" y="384"/>
                  </a:lnTo>
                  <a:lnTo>
                    <a:pt x="262" y="379"/>
                  </a:lnTo>
                  <a:lnTo>
                    <a:pt x="267" y="378"/>
                  </a:lnTo>
                  <a:lnTo>
                    <a:pt x="278" y="379"/>
                  </a:lnTo>
                  <a:lnTo>
                    <a:pt x="283" y="380"/>
                  </a:lnTo>
                  <a:lnTo>
                    <a:pt x="288" y="380"/>
                  </a:lnTo>
                  <a:lnTo>
                    <a:pt x="293" y="377"/>
                  </a:lnTo>
                  <a:lnTo>
                    <a:pt x="295" y="375"/>
                  </a:lnTo>
                  <a:lnTo>
                    <a:pt x="305" y="379"/>
                  </a:lnTo>
                  <a:lnTo>
                    <a:pt x="314" y="379"/>
                  </a:lnTo>
                  <a:lnTo>
                    <a:pt x="320" y="383"/>
                  </a:lnTo>
                  <a:lnTo>
                    <a:pt x="324" y="380"/>
                  </a:lnTo>
                  <a:lnTo>
                    <a:pt x="334" y="384"/>
                  </a:lnTo>
                  <a:lnTo>
                    <a:pt x="334" y="380"/>
                  </a:lnTo>
                  <a:lnTo>
                    <a:pt x="342" y="370"/>
                  </a:lnTo>
                  <a:lnTo>
                    <a:pt x="347" y="372"/>
                  </a:lnTo>
                  <a:lnTo>
                    <a:pt x="349" y="380"/>
                  </a:lnTo>
                  <a:lnTo>
                    <a:pt x="353" y="387"/>
                  </a:lnTo>
                  <a:lnTo>
                    <a:pt x="357" y="390"/>
                  </a:lnTo>
                  <a:lnTo>
                    <a:pt x="329" y="579"/>
                  </a:lnTo>
                  <a:lnTo>
                    <a:pt x="264" y="570"/>
                  </a:lnTo>
                  <a:lnTo>
                    <a:pt x="186" y="556"/>
                  </a:lnTo>
                  <a:lnTo>
                    <a:pt x="164" y="553"/>
                  </a:lnTo>
                  <a:lnTo>
                    <a:pt x="89" y="539"/>
                  </a:lnTo>
                  <a:lnTo>
                    <a:pt x="0" y="520"/>
                  </a:lnTo>
                </a:path>
              </a:pathLst>
            </a:custGeom>
            <a:noFill/>
            <a:ln w="4763">
              <a:solidFill>
                <a:srgbClr val="FFFFFF"/>
              </a:solidFill>
              <a:prstDash val="solid"/>
              <a:round/>
              <a:headEnd/>
              <a:tailEnd/>
            </a:ln>
          </p:spPr>
          <p:txBody>
            <a:bodyPr/>
            <a:lstStyle/>
            <a:p>
              <a:endParaRPr lang="en-US" dirty="0"/>
            </a:p>
          </p:txBody>
        </p:sp>
        <p:sp>
          <p:nvSpPr>
            <p:cNvPr id="70671" name="Freeform 10"/>
            <p:cNvSpPr>
              <a:spLocks/>
            </p:cNvSpPr>
            <p:nvPr/>
          </p:nvSpPr>
          <p:spPr bwMode="auto">
            <a:xfrm>
              <a:off x="1339" y="1686"/>
              <a:ext cx="465" cy="585"/>
            </a:xfrm>
            <a:custGeom>
              <a:avLst/>
              <a:gdLst>
                <a:gd name="T0" fmla="*/ 0 w 336"/>
                <a:gd name="T1" fmla="*/ 2147483647 h 422"/>
                <a:gd name="T2" fmla="*/ 2147483647 w 336"/>
                <a:gd name="T3" fmla="*/ 0 h 422"/>
                <a:gd name="T4" fmla="*/ 2147483647 w 336"/>
                <a:gd name="T5" fmla="*/ 2147483647 h 422"/>
                <a:gd name="T6" fmla="*/ 2147483647 w 336"/>
                <a:gd name="T7" fmla="*/ 2147483647 h 422"/>
                <a:gd name="T8" fmla="*/ 2147483647 w 336"/>
                <a:gd name="T9" fmla="*/ 2147483647 h 422"/>
                <a:gd name="T10" fmla="*/ 2147483647 w 336"/>
                <a:gd name="T11" fmla="*/ 2147483647 h 422"/>
                <a:gd name="T12" fmla="*/ 2147483647 w 336"/>
                <a:gd name="T13" fmla="*/ 2147483647 h 422"/>
                <a:gd name="T14" fmla="*/ 2147483647 w 336"/>
                <a:gd name="T15" fmla="*/ 2147483647 h 422"/>
                <a:gd name="T16" fmla="*/ 2147483647 w 336"/>
                <a:gd name="T17" fmla="*/ 2147483647 h 422"/>
                <a:gd name="T18" fmla="*/ 2147483647 w 336"/>
                <a:gd name="T19" fmla="*/ 2147483647 h 422"/>
                <a:gd name="T20" fmla="*/ 2147483647 w 336"/>
                <a:gd name="T21" fmla="*/ 2147483647 h 422"/>
                <a:gd name="T22" fmla="*/ 0 w 336"/>
                <a:gd name="T23" fmla="*/ 2147483647 h 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422"/>
                <a:gd name="T38" fmla="*/ 336 w 336"/>
                <a:gd name="T39" fmla="*/ 422 h 4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422">
                  <a:moveTo>
                    <a:pt x="0" y="377"/>
                  </a:moveTo>
                  <a:lnTo>
                    <a:pt x="68" y="0"/>
                  </a:lnTo>
                  <a:lnTo>
                    <a:pt x="90" y="3"/>
                  </a:lnTo>
                  <a:lnTo>
                    <a:pt x="168" y="17"/>
                  </a:lnTo>
                  <a:lnTo>
                    <a:pt x="233" y="26"/>
                  </a:lnTo>
                  <a:lnTo>
                    <a:pt x="222" y="103"/>
                  </a:lnTo>
                  <a:lnTo>
                    <a:pt x="336" y="118"/>
                  </a:lnTo>
                  <a:lnTo>
                    <a:pt x="297" y="422"/>
                  </a:lnTo>
                  <a:lnTo>
                    <a:pt x="215" y="411"/>
                  </a:lnTo>
                  <a:lnTo>
                    <a:pt x="136" y="400"/>
                  </a:lnTo>
                  <a:lnTo>
                    <a:pt x="54" y="386"/>
                  </a:lnTo>
                  <a:lnTo>
                    <a:pt x="0" y="377"/>
                  </a:lnTo>
                  <a:close/>
                </a:path>
              </a:pathLst>
            </a:custGeom>
            <a:solidFill>
              <a:srgbClr val="FF0000"/>
            </a:solidFill>
            <a:ln w="9525">
              <a:noFill/>
              <a:round/>
              <a:headEnd/>
              <a:tailEnd/>
            </a:ln>
          </p:spPr>
          <p:txBody>
            <a:bodyPr/>
            <a:lstStyle/>
            <a:p>
              <a:endParaRPr lang="en-US" dirty="0"/>
            </a:p>
          </p:txBody>
        </p:sp>
        <p:sp>
          <p:nvSpPr>
            <p:cNvPr id="70672" name="Freeform 11"/>
            <p:cNvSpPr>
              <a:spLocks/>
            </p:cNvSpPr>
            <p:nvPr/>
          </p:nvSpPr>
          <p:spPr bwMode="auto">
            <a:xfrm>
              <a:off x="1339" y="1686"/>
              <a:ext cx="465" cy="585"/>
            </a:xfrm>
            <a:custGeom>
              <a:avLst/>
              <a:gdLst>
                <a:gd name="T0" fmla="*/ 0 w 336"/>
                <a:gd name="T1" fmla="*/ 2147483647 h 422"/>
                <a:gd name="T2" fmla="*/ 2147483647 w 336"/>
                <a:gd name="T3" fmla="*/ 0 h 422"/>
                <a:gd name="T4" fmla="*/ 2147483647 w 336"/>
                <a:gd name="T5" fmla="*/ 2147483647 h 422"/>
                <a:gd name="T6" fmla="*/ 2147483647 w 336"/>
                <a:gd name="T7" fmla="*/ 2147483647 h 422"/>
                <a:gd name="T8" fmla="*/ 2147483647 w 336"/>
                <a:gd name="T9" fmla="*/ 2147483647 h 422"/>
                <a:gd name="T10" fmla="*/ 2147483647 w 336"/>
                <a:gd name="T11" fmla="*/ 2147483647 h 422"/>
                <a:gd name="T12" fmla="*/ 2147483647 w 336"/>
                <a:gd name="T13" fmla="*/ 2147483647 h 422"/>
                <a:gd name="T14" fmla="*/ 2147483647 w 336"/>
                <a:gd name="T15" fmla="*/ 2147483647 h 422"/>
                <a:gd name="T16" fmla="*/ 2147483647 w 336"/>
                <a:gd name="T17" fmla="*/ 2147483647 h 422"/>
                <a:gd name="T18" fmla="*/ 2147483647 w 336"/>
                <a:gd name="T19" fmla="*/ 2147483647 h 422"/>
                <a:gd name="T20" fmla="*/ 2147483647 w 336"/>
                <a:gd name="T21" fmla="*/ 2147483647 h 422"/>
                <a:gd name="T22" fmla="*/ 0 w 336"/>
                <a:gd name="T23" fmla="*/ 2147483647 h 4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6"/>
                <a:gd name="T37" fmla="*/ 0 h 422"/>
                <a:gd name="T38" fmla="*/ 336 w 336"/>
                <a:gd name="T39" fmla="*/ 422 h 4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6" h="422">
                  <a:moveTo>
                    <a:pt x="0" y="377"/>
                  </a:moveTo>
                  <a:lnTo>
                    <a:pt x="68" y="0"/>
                  </a:lnTo>
                  <a:lnTo>
                    <a:pt x="90" y="3"/>
                  </a:lnTo>
                  <a:lnTo>
                    <a:pt x="168" y="17"/>
                  </a:lnTo>
                  <a:lnTo>
                    <a:pt x="233" y="26"/>
                  </a:lnTo>
                  <a:lnTo>
                    <a:pt x="222" y="103"/>
                  </a:lnTo>
                  <a:lnTo>
                    <a:pt x="336" y="118"/>
                  </a:lnTo>
                  <a:lnTo>
                    <a:pt x="297" y="422"/>
                  </a:lnTo>
                  <a:lnTo>
                    <a:pt x="215" y="411"/>
                  </a:lnTo>
                  <a:lnTo>
                    <a:pt x="136" y="400"/>
                  </a:lnTo>
                  <a:lnTo>
                    <a:pt x="54" y="386"/>
                  </a:lnTo>
                  <a:lnTo>
                    <a:pt x="0" y="377"/>
                  </a:lnTo>
                </a:path>
              </a:pathLst>
            </a:custGeom>
            <a:noFill/>
            <a:ln w="4763">
              <a:solidFill>
                <a:srgbClr val="FFFFFF"/>
              </a:solidFill>
              <a:prstDash val="solid"/>
              <a:round/>
              <a:headEnd/>
              <a:tailEnd/>
            </a:ln>
          </p:spPr>
          <p:txBody>
            <a:bodyPr/>
            <a:lstStyle/>
            <a:p>
              <a:endParaRPr lang="en-US" dirty="0"/>
            </a:p>
          </p:txBody>
        </p:sp>
        <p:sp>
          <p:nvSpPr>
            <p:cNvPr id="70673" name="Freeform 12"/>
            <p:cNvSpPr>
              <a:spLocks/>
            </p:cNvSpPr>
            <p:nvPr/>
          </p:nvSpPr>
          <p:spPr bwMode="auto">
            <a:xfrm>
              <a:off x="1404" y="935"/>
              <a:ext cx="855" cy="531"/>
            </a:xfrm>
            <a:custGeom>
              <a:avLst/>
              <a:gdLst>
                <a:gd name="T0" fmla="*/ 2147483647 w 618"/>
                <a:gd name="T1" fmla="*/ 2147483647 h 384"/>
                <a:gd name="T2" fmla="*/ 2147483647 w 618"/>
                <a:gd name="T3" fmla="*/ 2147483647 h 384"/>
                <a:gd name="T4" fmla="*/ 0 w 618"/>
                <a:gd name="T5" fmla="*/ 2147483647 h 384"/>
                <a:gd name="T6" fmla="*/ 2147483647 w 618"/>
                <a:gd name="T7" fmla="*/ 0 h 384"/>
                <a:gd name="T8" fmla="*/ 2147483647 w 618"/>
                <a:gd name="T9" fmla="*/ 2147483647 h 384"/>
                <a:gd name="T10" fmla="*/ 2147483647 w 618"/>
                <a:gd name="T11" fmla="*/ 2147483647 h 384"/>
                <a:gd name="T12" fmla="*/ 2147483647 w 618"/>
                <a:gd name="T13" fmla="*/ 2147483647 h 384"/>
                <a:gd name="T14" fmla="*/ 2147483647 w 618"/>
                <a:gd name="T15" fmla="*/ 2147483647 h 384"/>
                <a:gd name="T16" fmla="*/ 2147483647 w 618"/>
                <a:gd name="T17" fmla="*/ 2147483647 h 384"/>
                <a:gd name="T18" fmla="*/ 2147483647 w 618"/>
                <a:gd name="T19" fmla="*/ 2147483647 h 384"/>
                <a:gd name="T20" fmla="*/ 2147483647 w 618"/>
                <a:gd name="T21" fmla="*/ 2147483647 h 384"/>
                <a:gd name="T22" fmla="*/ 2147483647 w 618"/>
                <a:gd name="T23" fmla="*/ 2147483647 h 384"/>
                <a:gd name="T24" fmla="*/ 2147483647 w 618"/>
                <a:gd name="T25" fmla="*/ 2147483647 h 384"/>
                <a:gd name="T26" fmla="*/ 2147483647 w 618"/>
                <a:gd name="T27" fmla="*/ 2147483647 h 384"/>
                <a:gd name="T28" fmla="*/ 2147483647 w 618"/>
                <a:gd name="T29" fmla="*/ 2147483647 h 384"/>
                <a:gd name="T30" fmla="*/ 2147483647 w 618"/>
                <a:gd name="T31" fmla="*/ 2147483647 h 384"/>
                <a:gd name="T32" fmla="*/ 2147483647 w 618"/>
                <a:gd name="T33" fmla="*/ 2147483647 h 384"/>
                <a:gd name="T34" fmla="*/ 2147483647 w 618"/>
                <a:gd name="T35" fmla="*/ 2147483647 h 384"/>
                <a:gd name="T36" fmla="*/ 2147483647 w 618"/>
                <a:gd name="T37" fmla="*/ 2147483647 h 384"/>
                <a:gd name="T38" fmla="*/ 2147483647 w 618"/>
                <a:gd name="T39" fmla="*/ 2147483647 h 384"/>
                <a:gd name="T40" fmla="*/ 2147483647 w 618"/>
                <a:gd name="T41" fmla="*/ 2147483647 h 384"/>
                <a:gd name="T42" fmla="*/ 2147483647 w 618"/>
                <a:gd name="T43" fmla="*/ 2147483647 h 384"/>
                <a:gd name="T44" fmla="*/ 2147483647 w 618"/>
                <a:gd name="T45" fmla="*/ 2147483647 h 384"/>
                <a:gd name="T46" fmla="*/ 2147483647 w 618"/>
                <a:gd name="T47" fmla="*/ 2147483647 h 384"/>
                <a:gd name="T48" fmla="*/ 2147483647 w 618"/>
                <a:gd name="T49" fmla="*/ 2147483647 h 384"/>
                <a:gd name="T50" fmla="*/ 2147483647 w 618"/>
                <a:gd name="T51" fmla="*/ 2147483647 h 384"/>
                <a:gd name="T52" fmla="*/ 2147483647 w 618"/>
                <a:gd name="T53" fmla="*/ 2147483647 h 384"/>
                <a:gd name="T54" fmla="*/ 2147483647 w 618"/>
                <a:gd name="T55" fmla="*/ 2147483647 h 384"/>
                <a:gd name="T56" fmla="*/ 2147483647 w 618"/>
                <a:gd name="T57" fmla="*/ 2147483647 h 384"/>
                <a:gd name="T58" fmla="*/ 2147483647 w 618"/>
                <a:gd name="T59" fmla="*/ 2147483647 h 384"/>
                <a:gd name="T60" fmla="*/ 2147483647 w 618"/>
                <a:gd name="T61" fmla="*/ 2147483647 h 384"/>
                <a:gd name="T62" fmla="*/ 2147483647 w 618"/>
                <a:gd name="T63" fmla="*/ 2147483647 h 384"/>
                <a:gd name="T64" fmla="*/ 2147483647 w 618"/>
                <a:gd name="T65" fmla="*/ 2147483647 h 384"/>
                <a:gd name="T66" fmla="*/ 2147483647 w 618"/>
                <a:gd name="T67" fmla="*/ 2147483647 h 384"/>
                <a:gd name="T68" fmla="*/ 2147483647 w 618"/>
                <a:gd name="T69" fmla="*/ 2147483647 h 384"/>
                <a:gd name="T70" fmla="*/ 2147483647 w 618"/>
                <a:gd name="T71" fmla="*/ 2147483647 h 384"/>
                <a:gd name="T72" fmla="*/ 2147483647 w 618"/>
                <a:gd name="T73" fmla="*/ 2147483647 h 384"/>
                <a:gd name="T74" fmla="*/ 2147483647 w 618"/>
                <a:gd name="T75" fmla="*/ 2147483647 h 384"/>
                <a:gd name="T76" fmla="*/ 2147483647 w 618"/>
                <a:gd name="T77" fmla="*/ 2147483647 h 384"/>
                <a:gd name="T78" fmla="*/ 2147483647 w 618"/>
                <a:gd name="T79" fmla="*/ 2147483647 h 384"/>
                <a:gd name="T80" fmla="*/ 2147483647 w 618"/>
                <a:gd name="T81" fmla="*/ 2147483647 h 384"/>
                <a:gd name="T82" fmla="*/ 2147483647 w 618"/>
                <a:gd name="T83" fmla="*/ 2147483647 h 384"/>
                <a:gd name="T84" fmla="*/ 2147483647 w 618"/>
                <a:gd name="T85" fmla="*/ 2147483647 h 384"/>
                <a:gd name="T86" fmla="*/ 2147483647 w 618"/>
                <a:gd name="T87" fmla="*/ 2147483647 h 384"/>
                <a:gd name="T88" fmla="*/ 2147483647 w 618"/>
                <a:gd name="T89" fmla="*/ 2147483647 h 384"/>
                <a:gd name="T90" fmla="*/ 2147483647 w 618"/>
                <a:gd name="T91" fmla="*/ 2147483647 h 384"/>
                <a:gd name="T92" fmla="*/ 2147483647 w 618"/>
                <a:gd name="T93" fmla="*/ 2147483647 h 384"/>
                <a:gd name="T94" fmla="*/ 2147483647 w 618"/>
                <a:gd name="T95" fmla="*/ 2147483647 h 384"/>
                <a:gd name="T96" fmla="*/ 2147483647 w 618"/>
                <a:gd name="T97" fmla="*/ 2147483647 h 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8"/>
                <a:gd name="T148" fmla="*/ 0 h 384"/>
                <a:gd name="T149" fmla="*/ 618 w 618"/>
                <a:gd name="T150" fmla="*/ 384 h 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8" h="384">
                  <a:moveTo>
                    <a:pt x="10" y="112"/>
                  </a:moveTo>
                  <a:lnTo>
                    <a:pt x="13" y="107"/>
                  </a:lnTo>
                  <a:lnTo>
                    <a:pt x="11" y="102"/>
                  </a:lnTo>
                  <a:lnTo>
                    <a:pt x="7" y="92"/>
                  </a:lnTo>
                  <a:lnTo>
                    <a:pt x="7" y="90"/>
                  </a:lnTo>
                  <a:lnTo>
                    <a:pt x="0" y="75"/>
                  </a:lnTo>
                  <a:lnTo>
                    <a:pt x="14" y="3"/>
                  </a:lnTo>
                  <a:lnTo>
                    <a:pt x="15" y="0"/>
                  </a:lnTo>
                  <a:lnTo>
                    <a:pt x="88" y="16"/>
                  </a:lnTo>
                  <a:lnTo>
                    <a:pt x="218" y="37"/>
                  </a:lnTo>
                  <a:lnTo>
                    <a:pt x="331" y="53"/>
                  </a:lnTo>
                  <a:lnTo>
                    <a:pt x="405" y="62"/>
                  </a:lnTo>
                  <a:lnTo>
                    <a:pt x="483" y="71"/>
                  </a:lnTo>
                  <a:lnTo>
                    <a:pt x="581" y="81"/>
                  </a:lnTo>
                  <a:lnTo>
                    <a:pt x="618" y="84"/>
                  </a:lnTo>
                  <a:lnTo>
                    <a:pt x="618" y="85"/>
                  </a:lnTo>
                  <a:lnTo>
                    <a:pt x="601" y="314"/>
                  </a:lnTo>
                  <a:lnTo>
                    <a:pt x="597" y="379"/>
                  </a:lnTo>
                  <a:lnTo>
                    <a:pt x="595" y="384"/>
                  </a:lnTo>
                  <a:lnTo>
                    <a:pt x="522" y="379"/>
                  </a:lnTo>
                  <a:lnTo>
                    <a:pt x="418" y="369"/>
                  </a:lnTo>
                  <a:lnTo>
                    <a:pt x="322" y="358"/>
                  </a:lnTo>
                  <a:lnTo>
                    <a:pt x="224" y="344"/>
                  </a:lnTo>
                  <a:lnTo>
                    <a:pt x="219" y="348"/>
                  </a:lnTo>
                  <a:lnTo>
                    <a:pt x="214" y="380"/>
                  </a:lnTo>
                  <a:lnTo>
                    <a:pt x="210" y="377"/>
                  </a:lnTo>
                  <a:lnTo>
                    <a:pt x="206" y="370"/>
                  </a:lnTo>
                  <a:lnTo>
                    <a:pt x="204" y="362"/>
                  </a:lnTo>
                  <a:lnTo>
                    <a:pt x="199" y="360"/>
                  </a:lnTo>
                  <a:lnTo>
                    <a:pt x="191" y="370"/>
                  </a:lnTo>
                  <a:lnTo>
                    <a:pt x="191" y="374"/>
                  </a:lnTo>
                  <a:lnTo>
                    <a:pt x="181" y="370"/>
                  </a:lnTo>
                  <a:lnTo>
                    <a:pt x="177" y="373"/>
                  </a:lnTo>
                  <a:lnTo>
                    <a:pt x="171" y="369"/>
                  </a:lnTo>
                  <a:lnTo>
                    <a:pt x="162" y="369"/>
                  </a:lnTo>
                  <a:lnTo>
                    <a:pt x="152" y="365"/>
                  </a:lnTo>
                  <a:lnTo>
                    <a:pt x="150" y="367"/>
                  </a:lnTo>
                  <a:lnTo>
                    <a:pt x="145" y="370"/>
                  </a:lnTo>
                  <a:lnTo>
                    <a:pt x="140" y="370"/>
                  </a:lnTo>
                  <a:lnTo>
                    <a:pt x="135" y="369"/>
                  </a:lnTo>
                  <a:lnTo>
                    <a:pt x="124" y="368"/>
                  </a:lnTo>
                  <a:lnTo>
                    <a:pt x="119" y="369"/>
                  </a:lnTo>
                  <a:lnTo>
                    <a:pt x="119" y="374"/>
                  </a:lnTo>
                  <a:lnTo>
                    <a:pt x="117" y="375"/>
                  </a:lnTo>
                  <a:lnTo>
                    <a:pt x="113" y="370"/>
                  </a:lnTo>
                  <a:lnTo>
                    <a:pt x="109" y="365"/>
                  </a:lnTo>
                  <a:lnTo>
                    <a:pt x="111" y="362"/>
                  </a:lnTo>
                  <a:lnTo>
                    <a:pt x="108" y="356"/>
                  </a:lnTo>
                  <a:lnTo>
                    <a:pt x="109" y="351"/>
                  </a:lnTo>
                  <a:lnTo>
                    <a:pt x="107" y="343"/>
                  </a:lnTo>
                  <a:lnTo>
                    <a:pt x="102" y="338"/>
                  </a:lnTo>
                  <a:lnTo>
                    <a:pt x="96" y="340"/>
                  </a:lnTo>
                  <a:lnTo>
                    <a:pt x="92" y="335"/>
                  </a:lnTo>
                  <a:lnTo>
                    <a:pt x="91" y="330"/>
                  </a:lnTo>
                  <a:lnTo>
                    <a:pt x="93" y="324"/>
                  </a:lnTo>
                  <a:lnTo>
                    <a:pt x="93" y="319"/>
                  </a:lnTo>
                  <a:lnTo>
                    <a:pt x="92" y="314"/>
                  </a:lnTo>
                  <a:lnTo>
                    <a:pt x="88" y="309"/>
                  </a:lnTo>
                  <a:lnTo>
                    <a:pt x="84" y="299"/>
                  </a:lnTo>
                  <a:lnTo>
                    <a:pt x="82" y="286"/>
                  </a:lnTo>
                  <a:lnTo>
                    <a:pt x="82" y="276"/>
                  </a:lnTo>
                  <a:lnTo>
                    <a:pt x="78" y="271"/>
                  </a:lnTo>
                  <a:lnTo>
                    <a:pt x="77" y="267"/>
                  </a:lnTo>
                  <a:lnTo>
                    <a:pt x="57" y="277"/>
                  </a:lnTo>
                  <a:lnTo>
                    <a:pt x="52" y="278"/>
                  </a:lnTo>
                  <a:lnTo>
                    <a:pt x="48" y="272"/>
                  </a:lnTo>
                  <a:lnTo>
                    <a:pt x="41" y="270"/>
                  </a:lnTo>
                  <a:lnTo>
                    <a:pt x="43" y="265"/>
                  </a:lnTo>
                  <a:lnTo>
                    <a:pt x="46" y="261"/>
                  </a:lnTo>
                  <a:lnTo>
                    <a:pt x="45" y="255"/>
                  </a:lnTo>
                  <a:lnTo>
                    <a:pt x="48" y="251"/>
                  </a:lnTo>
                  <a:lnTo>
                    <a:pt x="53" y="250"/>
                  </a:lnTo>
                  <a:lnTo>
                    <a:pt x="55" y="240"/>
                  </a:lnTo>
                  <a:lnTo>
                    <a:pt x="52" y="234"/>
                  </a:lnTo>
                  <a:lnTo>
                    <a:pt x="54" y="229"/>
                  </a:lnTo>
                  <a:lnTo>
                    <a:pt x="53" y="226"/>
                  </a:lnTo>
                  <a:lnTo>
                    <a:pt x="57" y="221"/>
                  </a:lnTo>
                  <a:lnTo>
                    <a:pt x="58" y="216"/>
                  </a:lnTo>
                  <a:lnTo>
                    <a:pt x="63" y="206"/>
                  </a:lnTo>
                  <a:lnTo>
                    <a:pt x="68" y="190"/>
                  </a:lnTo>
                  <a:lnTo>
                    <a:pt x="64" y="189"/>
                  </a:lnTo>
                  <a:lnTo>
                    <a:pt x="58" y="189"/>
                  </a:lnTo>
                  <a:lnTo>
                    <a:pt x="53" y="187"/>
                  </a:lnTo>
                  <a:lnTo>
                    <a:pt x="54" y="182"/>
                  </a:lnTo>
                  <a:lnTo>
                    <a:pt x="49" y="182"/>
                  </a:lnTo>
                  <a:lnTo>
                    <a:pt x="46" y="177"/>
                  </a:lnTo>
                  <a:lnTo>
                    <a:pt x="41" y="173"/>
                  </a:lnTo>
                  <a:lnTo>
                    <a:pt x="41" y="168"/>
                  </a:lnTo>
                  <a:lnTo>
                    <a:pt x="41" y="165"/>
                  </a:lnTo>
                  <a:lnTo>
                    <a:pt x="38" y="160"/>
                  </a:lnTo>
                  <a:lnTo>
                    <a:pt x="31" y="150"/>
                  </a:lnTo>
                  <a:lnTo>
                    <a:pt x="30" y="145"/>
                  </a:lnTo>
                  <a:lnTo>
                    <a:pt x="26" y="141"/>
                  </a:lnTo>
                  <a:lnTo>
                    <a:pt x="25" y="136"/>
                  </a:lnTo>
                  <a:lnTo>
                    <a:pt x="18" y="133"/>
                  </a:lnTo>
                  <a:lnTo>
                    <a:pt x="16" y="128"/>
                  </a:lnTo>
                  <a:lnTo>
                    <a:pt x="7" y="117"/>
                  </a:lnTo>
                  <a:lnTo>
                    <a:pt x="14" y="117"/>
                  </a:lnTo>
                  <a:lnTo>
                    <a:pt x="10" y="112"/>
                  </a:lnTo>
                  <a:close/>
                </a:path>
              </a:pathLst>
            </a:custGeom>
            <a:solidFill>
              <a:srgbClr val="7030A0"/>
            </a:solidFill>
            <a:ln w="9525">
              <a:noFill/>
              <a:round/>
              <a:headEnd/>
              <a:tailEnd/>
            </a:ln>
          </p:spPr>
          <p:txBody>
            <a:bodyPr/>
            <a:lstStyle/>
            <a:p>
              <a:endParaRPr lang="en-US" dirty="0"/>
            </a:p>
          </p:txBody>
        </p:sp>
        <p:sp>
          <p:nvSpPr>
            <p:cNvPr id="70674" name="Freeform 13"/>
            <p:cNvSpPr>
              <a:spLocks/>
            </p:cNvSpPr>
            <p:nvPr/>
          </p:nvSpPr>
          <p:spPr bwMode="auto">
            <a:xfrm>
              <a:off x="1404" y="935"/>
              <a:ext cx="855" cy="531"/>
            </a:xfrm>
            <a:custGeom>
              <a:avLst/>
              <a:gdLst>
                <a:gd name="T0" fmla="*/ 2147483647 w 618"/>
                <a:gd name="T1" fmla="*/ 2147483647 h 384"/>
                <a:gd name="T2" fmla="*/ 2147483647 w 618"/>
                <a:gd name="T3" fmla="*/ 2147483647 h 384"/>
                <a:gd name="T4" fmla="*/ 0 w 618"/>
                <a:gd name="T5" fmla="*/ 2147483647 h 384"/>
                <a:gd name="T6" fmla="*/ 2147483647 w 618"/>
                <a:gd name="T7" fmla="*/ 0 h 384"/>
                <a:gd name="T8" fmla="*/ 2147483647 w 618"/>
                <a:gd name="T9" fmla="*/ 2147483647 h 384"/>
                <a:gd name="T10" fmla="*/ 2147483647 w 618"/>
                <a:gd name="T11" fmla="*/ 2147483647 h 384"/>
                <a:gd name="T12" fmla="*/ 2147483647 w 618"/>
                <a:gd name="T13" fmla="*/ 2147483647 h 384"/>
                <a:gd name="T14" fmla="*/ 2147483647 w 618"/>
                <a:gd name="T15" fmla="*/ 2147483647 h 384"/>
                <a:gd name="T16" fmla="*/ 2147483647 w 618"/>
                <a:gd name="T17" fmla="*/ 2147483647 h 384"/>
                <a:gd name="T18" fmla="*/ 2147483647 w 618"/>
                <a:gd name="T19" fmla="*/ 2147483647 h 384"/>
                <a:gd name="T20" fmla="*/ 2147483647 w 618"/>
                <a:gd name="T21" fmla="*/ 2147483647 h 384"/>
                <a:gd name="T22" fmla="*/ 2147483647 w 618"/>
                <a:gd name="T23" fmla="*/ 2147483647 h 384"/>
                <a:gd name="T24" fmla="*/ 2147483647 w 618"/>
                <a:gd name="T25" fmla="*/ 2147483647 h 384"/>
                <a:gd name="T26" fmla="*/ 2147483647 w 618"/>
                <a:gd name="T27" fmla="*/ 2147483647 h 384"/>
                <a:gd name="T28" fmla="*/ 2147483647 w 618"/>
                <a:gd name="T29" fmla="*/ 2147483647 h 384"/>
                <a:gd name="T30" fmla="*/ 2147483647 w 618"/>
                <a:gd name="T31" fmla="*/ 2147483647 h 384"/>
                <a:gd name="T32" fmla="*/ 2147483647 w 618"/>
                <a:gd name="T33" fmla="*/ 2147483647 h 384"/>
                <a:gd name="T34" fmla="*/ 2147483647 w 618"/>
                <a:gd name="T35" fmla="*/ 2147483647 h 384"/>
                <a:gd name="T36" fmla="*/ 2147483647 w 618"/>
                <a:gd name="T37" fmla="*/ 2147483647 h 384"/>
                <a:gd name="T38" fmla="*/ 2147483647 w 618"/>
                <a:gd name="T39" fmla="*/ 2147483647 h 384"/>
                <a:gd name="T40" fmla="*/ 2147483647 w 618"/>
                <a:gd name="T41" fmla="*/ 2147483647 h 384"/>
                <a:gd name="T42" fmla="*/ 2147483647 w 618"/>
                <a:gd name="T43" fmla="*/ 2147483647 h 384"/>
                <a:gd name="T44" fmla="*/ 2147483647 w 618"/>
                <a:gd name="T45" fmla="*/ 2147483647 h 384"/>
                <a:gd name="T46" fmla="*/ 2147483647 w 618"/>
                <a:gd name="T47" fmla="*/ 2147483647 h 384"/>
                <a:gd name="T48" fmla="*/ 2147483647 w 618"/>
                <a:gd name="T49" fmla="*/ 2147483647 h 384"/>
                <a:gd name="T50" fmla="*/ 2147483647 w 618"/>
                <a:gd name="T51" fmla="*/ 2147483647 h 384"/>
                <a:gd name="T52" fmla="*/ 2147483647 w 618"/>
                <a:gd name="T53" fmla="*/ 2147483647 h 384"/>
                <a:gd name="T54" fmla="*/ 2147483647 w 618"/>
                <a:gd name="T55" fmla="*/ 2147483647 h 384"/>
                <a:gd name="T56" fmla="*/ 2147483647 w 618"/>
                <a:gd name="T57" fmla="*/ 2147483647 h 384"/>
                <a:gd name="T58" fmla="*/ 2147483647 w 618"/>
                <a:gd name="T59" fmla="*/ 2147483647 h 384"/>
                <a:gd name="T60" fmla="*/ 2147483647 w 618"/>
                <a:gd name="T61" fmla="*/ 2147483647 h 384"/>
                <a:gd name="T62" fmla="*/ 2147483647 w 618"/>
                <a:gd name="T63" fmla="*/ 2147483647 h 384"/>
                <a:gd name="T64" fmla="*/ 2147483647 w 618"/>
                <a:gd name="T65" fmla="*/ 2147483647 h 384"/>
                <a:gd name="T66" fmla="*/ 2147483647 w 618"/>
                <a:gd name="T67" fmla="*/ 2147483647 h 384"/>
                <a:gd name="T68" fmla="*/ 2147483647 w 618"/>
                <a:gd name="T69" fmla="*/ 2147483647 h 384"/>
                <a:gd name="T70" fmla="*/ 2147483647 w 618"/>
                <a:gd name="T71" fmla="*/ 2147483647 h 384"/>
                <a:gd name="T72" fmla="*/ 2147483647 w 618"/>
                <a:gd name="T73" fmla="*/ 2147483647 h 384"/>
                <a:gd name="T74" fmla="*/ 2147483647 w 618"/>
                <a:gd name="T75" fmla="*/ 2147483647 h 384"/>
                <a:gd name="T76" fmla="*/ 2147483647 w 618"/>
                <a:gd name="T77" fmla="*/ 2147483647 h 384"/>
                <a:gd name="T78" fmla="*/ 2147483647 w 618"/>
                <a:gd name="T79" fmla="*/ 2147483647 h 384"/>
                <a:gd name="T80" fmla="*/ 2147483647 w 618"/>
                <a:gd name="T81" fmla="*/ 2147483647 h 384"/>
                <a:gd name="T82" fmla="*/ 2147483647 w 618"/>
                <a:gd name="T83" fmla="*/ 2147483647 h 384"/>
                <a:gd name="T84" fmla="*/ 2147483647 w 618"/>
                <a:gd name="T85" fmla="*/ 2147483647 h 384"/>
                <a:gd name="T86" fmla="*/ 2147483647 w 618"/>
                <a:gd name="T87" fmla="*/ 2147483647 h 384"/>
                <a:gd name="T88" fmla="*/ 2147483647 w 618"/>
                <a:gd name="T89" fmla="*/ 2147483647 h 384"/>
                <a:gd name="T90" fmla="*/ 2147483647 w 618"/>
                <a:gd name="T91" fmla="*/ 2147483647 h 384"/>
                <a:gd name="T92" fmla="*/ 2147483647 w 618"/>
                <a:gd name="T93" fmla="*/ 2147483647 h 384"/>
                <a:gd name="T94" fmla="*/ 2147483647 w 618"/>
                <a:gd name="T95" fmla="*/ 2147483647 h 384"/>
                <a:gd name="T96" fmla="*/ 2147483647 w 618"/>
                <a:gd name="T97" fmla="*/ 2147483647 h 38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8"/>
                <a:gd name="T148" fmla="*/ 0 h 384"/>
                <a:gd name="T149" fmla="*/ 618 w 618"/>
                <a:gd name="T150" fmla="*/ 384 h 38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8" h="384">
                  <a:moveTo>
                    <a:pt x="10" y="112"/>
                  </a:moveTo>
                  <a:lnTo>
                    <a:pt x="13" y="107"/>
                  </a:lnTo>
                  <a:lnTo>
                    <a:pt x="11" y="102"/>
                  </a:lnTo>
                  <a:lnTo>
                    <a:pt x="7" y="92"/>
                  </a:lnTo>
                  <a:lnTo>
                    <a:pt x="7" y="90"/>
                  </a:lnTo>
                  <a:lnTo>
                    <a:pt x="0" y="75"/>
                  </a:lnTo>
                  <a:lnTo>
                    <a:pt x="14" y="3"/>
                  </a:lnTo>
                  <a:lnTo>
                    <a:pt x="15" y="0"/>
                  </a:lnTo>
                  <a:lnTo>
                    <a:pt x="88" y="16"/>
                  </a:lnTo>
                  <a:lnTo>
                    <a:pt x="218" y="37"/>
                  </a:lnTo>
                  <a:lnTo>
                    <a:pt x="331" y="53"/>
                  </a:lnTo>
                  <a:lnTo>
                    <a:pt x="405" y="62"/>
                  </a:lnTo>
                  <a:lnTo>
                    <a:pt x="483" y="71"/>
                  </a:lnTo>
                  <a:lnTo>
                    <a:pt x="581" y="81"/>
                  </a:lnTo>
                  <a:lnTo>
                    <a:pt x="618" y="84"/>
                  </a:lnTo>
                  <a:lnTo>
                    <a:pt x="618" y="85"/>
                  </a:lnTo>
                  <a:lnTo>
                    <a:pt x="601" y="314"/>
                  </a:lnTo>
                  <a:lnTo>
                    <a:pt x="597" y="379"/>
                  </a:lnTo>
                  <a:lnTo>
                    <a:pt x="595" y="384"/>
                  </a:lnTo>
                  <a:lnTo>
                    <a:pt x="522" y="379"/>
                  </a:lnTo>
                  <a:lnTo>
                    <a:pt x="418" y="369"/>
                  </a:lnTo>
                  <a:lnTo>
                    <a:pt x="322" y="358"/>
                  </a:lnTo>
                  <a:lnTo>
                    <a:pt x="224" y="344"/>
                  </a:lnTo>
                  <a:lnTo>
                    <a:pt x="219" y="348"/>
                  </a:lnTo>
                  <a:lnTo>
                    <a:pt x="214" y="380"/>
                  </a:lnTo>
                  <a:lnTo>
                    <a:pt x="210" y="377"/>
                  </a:lnTo>
                  <a:lnTo>
                    <a:pt x="206" y="370"/>
                  </a:lnTo>
                  <a:lnTo>
                    <a:pt x="204" y="362"/>
                  </a:lnTo>
                  <a:lnTo>
                    <a:pt x="199" y="360"/>
                  </a:lnTo>
                  <a:lnTo>
                    <a:pt x="191" y="370"/>
                  </a:lnTo>
                  <a:lnTo>
                    <a:pt x="191" y="374"/>
                  </a:lnTo>
                  <a:lnTo>
                    <a:pt x="181" y="370"/>
                  </a:lnTo>
                  <a:lnTo>
                    <a:pt x="177" y="373"/>
                  </a:lnTo>
                  <a:lnTo>
                    <a:pt x="171" y="369"/>
                  </a:lnTo>
                  <a:lnTo>
                    <a:pt x="162" y="369"/>
                  </a:lnTo>
                  <a:lnTo>
                    <a:pt x="152" y="365"/>
                  </a:lnTo>
                  <a:lnTo>
                    <a:pt x="150" y="367"/>
                  </a:lnTo>
                  <a:lnTo>
                    <a:pt x="145" y="370"/>
                  </a:lnTo>
                  <a:lnTo>
                    <a:pt x="140" y="370"/>
                  </a:lnTo>
                  <a:lnTo>
                    <a:pt x="135" y="369"/>
                  </a:lnTo>
                  <a:lnTo>
                    <a:pt x="124" y="368"/>
                  </a:lnTo>
                  <a:lnTo>
                    <a:pt x="119" y="369"/>
                  </a:lnTo>
                  <a:lnTo>
                    <a:pt x="119" y="374"/>
                  </a:lnTo>
                  <a:lnTo>
                    <a:pt x="117" y="375"/>
                  </a:lnTo>
                  <a:lnTo>
                    <a:pt x="113" y="370"/>
                  </a:lnTo>
                  <a:lnTo>
                    <a:pt x="109" y="365"/>
                  </a:lnTo>
                  <a:lnTo>
                    <a:pt x="111" y="362"/>
                  </a:lnTo>
                  <a:lnTo>
                    <a:pt x="108" y="356"/>
                  </a:lnTo>
                  <a:lnTo>
                    <a:pt x="109" y="351"/>
                  </a:lnTo>
                  <a:lnTo>
                    <a:pt x="107" y="343"/>
                  </a:lnTo>
                  <a:lnTo>
                    <a:pt x="102" y="338"/>
                  </a:lnTo>
                  <a:lnTo>
                    <a:pt x="96" y="340"/>
                  </a:lnTo>
                  <a:lnTo>
                    <a:pt x="92" y="335"/>
                  </a:lnTo>
                  <a:lnTo>
                    <a:pt x="91" y="330"/>
                  </a:lnTo>
                  <a:lnTo>
                    <a:pt x="93" y="324"/>
                  </a:lnTo>
                  <a:lnTo>
                    <a:pt x="93" y="319"/>
                  </a:lnTo>
                  <a:lnTo>
                    <a:pt x="92" y="314"/>
                  </a:lnTo>
                  <a:lnTo>
                    <a:pt x="88" y="309"/>
                  </a:lnTo>
                  <a:lnTo>
                    <a:pt x="84" y="299"/>
                  </a:lnTo>
                  <a:lnTo>
                    <a:pt x="82" y="286"/>
                  </a:lnTo>
                  <a:lnTo>
                    <a:pt x="82" y="276"/>
                  </a:lnTo>
                  <a:lnTo>
                    <a:pt x="78" y="271"/>
                  </a:lnTo>
                  <a:lnTo>
                    <a:pt x="77" y="267"/>
                  </a:lnTo>
                  <a:lnTo>
                    <a:pt x="57" y="277"/>
                  </a:lnTo>
                  <a:lnTo>
                    <a:pt x="52" y="278"/>
                  </a:lnTo>
                  <a:lnTo>
                    <a:pt x="48" y="272"/>
                  </a:lnTo>
                  <a:lnTo>
                    <a:pt x="41" y="270"/>
                  </a:lnTo>
                  <a:lnTo>
                    <a:pt x="43" y="265"/>
                  </a:lnTo>
                  <a:lnTo>
                    <a:pt x="46" y="261"/>
                  </a:lnTo>
                  <a:lnTo>
                    <a:pt x="45" y="255"/>
                  </a:lnTo>
                  <a:lnTo>
                    <a:pt x="48" y="251"/>
                  </a:lnTo>
                  <a:lnTo>
                    <a:pt x="53" y="250"/>
                  </a:lnTo>
                  <a:lnTo>
                    <a:pt x="55" y="240"/>
                  </a:lnTo>
                  <a:lnTo>
                    <a:pt x="52" y="234"/>
                  </a:lnTo>
                  <a:lnTo>
                    <a:pt x="54" y="229"/>
                  </a:lnTo>
                  <a:lnTo>
                    <a:pt x="53" y="226"/>
                  </a:lnTo>
                  <a:lnTo>
                    <a:pt x="57" y="221"/>
                  </a:lnTo>
                  <a:lnTo>
                    <a:pt x="58" y="216"/>
                  </a:lnTo>
                  <a:lnTo>
                    <a:pt x="63" y="206"/>
                  </a:lnTo>
                  <a:lnTo>
                    <a:pt x="68" y="190"/>
                  </a:lnTo>
                  <a:lnTo>
                    <a:pt x="64" y="189"/>
                  </a:lnTo>
                  <a:lnTo>
                    <a:pt x="58" y="189"/>
                  </a:lnTo>
                  <a:lnTo>
                    <a:pt x="53" y="187"/>
                  </a:lnTo>
                  <a:lnTo>
                    <a:pt x="54" y="182"/>
                  </a:lnTo>
                  <a:lnTo>
                    <a:pt x="49" y="182"/>
                  </a:lnTo>
                  <a:lnTo>
                    <a:pt x="46" y="177"/>
                  </a:lnTo>
                  <a:lnTo>
                    <a:pt x="41" y="173"/>
                  </a:lnTo>
                  <a:lnTo>
                    <a:pt x="41" y="168"/>
                  </a:lnTo>
                  <a:lnTo>
                    <a:pt x="41" y="165"/>
                  </a:lnTo>
                  <a:lnTo>
                    <a:pt x="38" y="160"/>
                  </a:lnTo>
                  <a:lnTo>
                    <a:pt x="31" y="150"/>
                  </a:lnTo>
                  <a:lnTo>
                    <a:pt x="30" y="145"/>
                  </a:lnTo>
                  <a:lnTo>
                    <a:pt x="26" y="141"/>
                  </a:lnTo>
                  <a:lnTo>
                    <a:pt x="25" y="136"/>
                  </a:lnTo>
                  <a:lnTo>
                    <a:pt x="18" y="133"/>
                  </a:lnTo>
                  <a:lnTo>
                    <a:pt x="16" y="128"/>
                  </a:lnTo>
                  <a:lnTo>
                    <a:pt x="7" y="117"/>
                  </a:lnTo>
                  <a:lnTo>
                    <a:pt x="14" y="117"/>
                  </a:lnTo>
                  <a:lnTo>
                    <a:pt x="10" y="112"/>
                  </a:lnTo>
                </a:path>
              </a:pathLst>
            </a:custGeom>
            <a:noFill/>
            <a:ln w="4763">
              <a:solidFill>
                <a:srgbClr val="FFFFFF"/>
              </a:solidFill>
              <a:prstDash val="solid"/>
              <a:round/>
              <a:headEnd/>
              <a:tailEnd/>
            </a:ln>
          </p:spPr>
          <p:txBody>
            <a:bodyPr/>
            <a:lstStyle/>
            <a:p>
              <a:endParaRPr lang="en-US" dirty="0"/>
            </a:p>
          </p:txBody>
        </p:sp>
        <p:sp>
          <p:nvSpPr>
            <p:cNvPr id="70675" name="Freeform 14"/>
            <p:cNvSpPr>
              <a:spLocks/>
            </p:cNvSpPr>
            <p:nvPr/>
          </p:nvSpPr>
          <p:spPr bwMode="auto">
            <a:xfrm>
              <a:off x="1646" y="1411"/>
              <a:ext cx="581" cy="478"/>
            </a:xfrm>
            <a:custGeom>
              <a:avLst/>
              <a:gdLst>
                <a:gd name="T0" fmla="*/ 2147483647 w 420"/>
                <a:gd name="T1" fmla="*/ 2147483647 h 345"/>
                <a:gd name="T2" fmla="*/ 2147483647 w 420"/>
                <a:gd name="T3" fmla="*/ 2147483647 h 345"/>
                <a:gd name="T4" fmla="*/ 2147483647 w 420"/>
                <a:gd name="T5" fmla="*/ 2147483647 h 345"/>
                <a:gd name="T6" fmla="*/ 2147483647 w 420"/>
                <a:gd name="T7" fmla="*/ 0 h 345"/>
                <a:gd name="T8" fmla="*/ 2147483647 w 420"/>
                <a:gd name="T9" fmla="*/ 2147483647 h 345"/>
                <a:gd name="T10" fmla="*/ 2147483647 w 420"/>
                <a:gd name="T11" fmla="*/ 2147483647 h 345"/>
                <a:gd name="T12" fmla="*/ 2147483647 w 420"/>
                <a:gd name="T13" fmla="*/ 2147483647 h 345"/>
                <a:gd name="T14" fmla="*/ 2147483647 w 420"/>
                <a:gd name="T15" fmla="*/ 2147483647 h 345"/>
                <a:gd name="T16" fmla="*/ 2147483647 w 420"/>
                <a:gd name="T17" fmla="*/ 2147483647 h 345"/>
                <a:gd name="T18" fmla="*/ 2147483647 w 420"/>
                <a:gd name="T19" fmla="*/ 2147483647 h 345"/>
                <a:gd name="T20" fmla="*/ 2147483647 w 420"/>
                <a:gd name="T21" fmla="*/ 2147483647 h 345"/>
                <a:gd name="T22" fmla="*/ 2147483647 w 420"/>
                <a:gd name="T23" fmla="*/ 2147483647 h 345"/>
                <a:gd name="T24" fmla="*/ 2147483647 w 420"/>
                <a:gd name="T25" fmla="*/ 2147483647 h 345"/>
                <a:gd name="T26" fmla="*/ 2147483647 w 420"/>
                <a:gd name="T27" fmla="*/ 2147483647 h 345"/>
                <a:gd name="T28" fmla="*/ 0 w 420"/>
                <a:gd name="T29" fmla="*/ 2147483647 h 345"/>
                <a:gd name="T30" fmla="*/ 2147483647 w 420"/>
                <a:gd name="T31" fmla="*/ 2147483647 h 3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345"/>
                <a:gd name="T50" fmla="*/ 420 w 420"/>
                <a:gd name="T51" fmla="*/ 345 h 3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345">
                  <a:moveTo>
                    <a:pt x="11" y="225"/>
                  </a:moveTo>
                  <a:lnTo>
                    <a:pt x="39" y="36"/>
                  </a:lnTo>
                  <a:lnTo>
                    <a:pt x="44" y="4"/>
                  </a:lnTo>
                  <a:lnTo>
                    <a:pt x="49" y="0"/>
                  </a:lnTo>
                  <a:lnTo>
                    <a:pt x="147" y="14"/>
                  </a:lnTo>
                  <a:lnTo>
                    <a:pt x="243" y="25"/>
                  </a:lnTo>
                  <a:lnTo>
                    <a:pt x="347" y="35"/>
                  </a:lnTo>
                  <a:lnTo>
                    <a:pt x="420" y="40"/>
                  </a:lnTo>
                  <a:lnTo>
                    <a:pt x="409" y="192"/>
                  </a:lnTo>
                  <a:lnTo>
                    <a:pt x="399" y="345"/>
                  </a:lnTo>
                  <a:lnTo>
                    <a:pt x="309" y="338"/>
                  </a:lnTo>
                  <a:lnTo>
                    <a:pt x="260" y="333"/>
                  </a:lnTo>
                  <a:lnTo>
                    <a:pt x="168" y="323"/>
                  </a:lnTo>
                  <a:lnTo>
                    <a:pt x="114" y="317"/>
                  </a:lnTo>
                  <a:lnTo>
                    <a:pt x="0" y="302"/>
                  </a:lnTo>
                  <a:lnTo>
                    <a:pt x="11" y="225"/>
                  </a:lnTo>
                  <a:close/>
                </a:path>
              </a:pathLst>
            </a:custGeom>
            <a:solidFill>
              <a:srgbClr val="7030A0"/>
            </a:solidFill>
            <a:ln w="9525">
              <a:noFill/>
              <a:round/>
              <a:headEnd/>
              <a:tailEnd/>
            </a:ln>
          </p:spPr>
          <p:txBody>
            <a:bodyPr/>
            <a:lstStyle/>
            <a:p>
              <a:endParaRPr lang="en-US" dirty="0"/>
            </a:p>
          </p:txBody>
        </p:sp>
        <p:sp>
          <p:nvSpPr>
            <p:cNvPr id="70676" name="Freeform 15"/>
            <p:cNvSpPr>
              <a:spLocks/>
            </p:cNvSpPr>
            <p:nvPr/>
          </p:nvSpPr>
          <p:spPr bwMode="auto">
            <a:xfrm>
              <a:off x="1646" y="1411"/>
              <a:ext cx="581" cy="478"/>
            </a:xfrm>
            <a:custGeom>
              <a:avLst/>
              <a:gdLst>
                <a:gd name="T0" fmla="*/ 2147483647 w 420"/>
                <a:gd name="T1" fmla="*/ 2147483647 h 345"/>
                <a:gd name="T2" fmla="*/ 2147483647 w 420"/>
                <a:gd name="T3" fmla="*/ 2147483647 h 345"/>
                <a:gd name="T4" fmla="*/ 2147483647 w 420"/>
                <a:gd name="T5" fmla="*/ 2147483647 h 345"/>
                <a:gd name="T6" fmla="*/ 2147483647 w 420"/>
                <a:gd name="T7" fmla="*/ 0 h 345"/>
                <a:gd name="T8" fmla="*/ 2147483647 w 420"/>
                <a:gd name="T9" fmla="*/ 2147483647 h 345"/>
                <a:gd name="T10" fmla="*/ 2147483647 w 420"/>
                <a:gd name="T11" fmla="*/ 2147483647 h 345"/>
                <a:gd name="T12" fmla="*/ 2147483647 w 420"/>
                <a:gd name="T13" fmla="*/ 2147483647 h 345"/>
                <a:gd name="T14" fmla="*/ 2147483647 w 420"/>
                <a:gd name="T15" fmla="*/ 2147483647 h 345"/>
                <a:gd name="T16" fmla="*/ 2147483647 w 420"/>
                <a:gd name="T17" fmla="*/ 2147483647 h 345"/>
                <a:gd name="T18" fmla="*/ 2147483647 w 420"/>
                <a:gd name="T19" fmla="*/ 2147483647 h 345"/>
                <a:gd name="T20" fmla="*/ 2147483647 w 420"/>
                <a:gd name="T21" fmla="*/ 2147483647 h 345"/>
                <a:gd name="T22" fmla="*/ 2147483647 w 420"/>
                <a:gd name="T23" fmla="*/ 2147483647 h 345"/>
                <a:gd name="T24" fmla="*/ 2147483647 w 420"/>
                <a:gd name="T25" fmla="*/ 2147483647 h 345"/>
                <a:gd name="T26" fmla="*/ 2147483647 w 420"/>
                <a:gd name="T27" fmla="*/ 2147483647 h 345"/>
                <a:gd name="T28" fmla="*/ 0 w 420"/>
                <a:gd name="T29" fmla="*/ 2147483647 h 345"/>
                <a:gd name="T30" fmla="*/ 2147483647 w 420"/>
                <a:gd name="T31" fmla="*/ 2147483647 h 3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20"/>
                <a:gd name="T49" fmla="*/ 0 h 345"/>
                <a:gd name="T50" fmla="*/ 420 w 420"/>
                <a:gd name="T51" fmla="*/ 345 h 3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20" h="345">
                  <a:moveTo>
                    <a:pt x="11" y="225"/>
                  </a:moveTo>
                  <a:lnTo>
                    <a:pt x="39" y="36"/>
                  </a:lnTo>
                  <a:lnTo>
                    <a:pt x="44" y="4"/>
                  </a:lnTo>
                  <a:lnTo>
                    <a:pt x="49" y="0"/>
                  </a:lnTo>
                  <a:lnTo>
                    <a:pt x="147" y="14"/>
                  </a:lnTo>
                  <a:lnTo>
                    <a:pt x="243" y="25"/>
                  </a:lnTo>
                  <a:lnTo>
                    <a:pt x="347" y="35"/>
                  </a:lnTo>
                  <a:lnTo>
                    <a:pt x="420" y="40"/>
                  </a:lnTo>
                  <a:lnTo>
                    <a:pt x="409" y="192"/>
                  </a:lnTo>
                  <a:lnTo>
                    <a:pt x="399" y="345"/>
                  </a:lnTo>
                  <a:lnTo>
                    <a:pt x="309" y="338"/>
                  </a:lnTo>
                  <a:lnTo>
                    <a:pt x="260" y="333"/>
                  </a:lnTo>
                  <a:lnTo>
                    <a:pt x="168" y="323"/>
                  </a:lnTo>
                  <a:lnTo>
                    <a:pt x="114" y="317"/>
                  </a:lnTo>
                  <a:lnTo>
                    <a:pt x="0" y="302"/>
                  </a:lnTo>
                  <a:lnTo>
                    <a:pt x="11" y="225"/>
                  </a:lnTo>
                </a:path>
              </a:pathLst>
            </a:custGeom>
            <a:noFill/>
            <a:ln w="4763">
              <a:solidFill>
                <a:srgbClr val="FFFFFF"/>
              </a:solidFill>
              <a:prstDash val="solid"/>
              <a:round/>
              <a:headEnd/>
              <a:tailEnd/>
            </a:ln>
          </p:spPr>
          <p:txBody>
            <a:bodyPr/>
            <a:lstStyle/>
            <a:p>
              <a:endParaRPr lang="en-US" dirty="0"/>
            </a:p>
          </p:txBody>
        </p:sp>
        <p:sp>
          <p:nvSpPr>
            <p:cNvPr id="70677" name="Freeform 16"/>
            <p:cNvSpPr>
              <a:spLocks/>
            </p:cNvSpPr>
            <p:nvPr/>
          </p:nvSpPr>
          <p:spPr bwMode="auto">
            <a:xfrm>
              <a:off x="1675" y="2271"/>
              <a:ext cx="577" cy="603"/>
            </a:xfrm>
            <a:custGeom>
              <a:avLst/>
              <a:gdLst>
                <a:gd name="T0" fmla="*/ 0 w 417"/>
                <a:gd name="T1" fmla="*/ 2147483647 h 436"/>
                <a:gd name="T2" fmla="*/ 0 w 417"/>
                <a:gd name="T3" fmla="*/ 2147483647 h 436"/>
                <a:gd name="T4" fmla="*/ 2147483647 w 417"/>
                <a:gd name="T5" fmla="*/ 0 h 436"/>
                <a:gd name="T6" fmla="*/ 2147483647 w 417"/>
                <a:gd name="T7" fmla="*/ 2147483647 h 436"/>
                <a:gd name="T8" fmla="*/ 2147483647 w 417"/>
                <a:gd name="T9" fmla="*/ 2147483647 h 436"/>
                <a:gd name="T10" fmla="*/ 2147483647 w 417"/>
                <a:gd name="T11" fmla="*/ 2147483647 h 436"/>
                <a:gd name="T12" fmla="*/ 2147483647 w 417"/>
                <a:gd name="T13" fmla="*/ 2147483647 h 436"/>
                <a:gd name="T14" fmla="*/ 2147483647 w 417"/>
                <a:gd name="T15" fmla="*/ 2147483647 h 436"/>
                <a:gd name="T16" fmla="*/ 2147483647 w 417"/>
                <a:gd name="T17" fmla="*/ 2147483647 h 436"/>
                <a:gd name="T18" fmla="*/ 2147483647 w 417"/>
                <a:gd name="T19" fmla="*/ 2147483647 h 436"/>
                <a:gd name="T20" fmla="*/ 2147483647 w 417"/>
                <a:gd name="T21" fmla="*/ 2147483647 h 436"/>
                <a:gd name="T22" fmla="*/ 2147483647 w 417"/>
                <a:gd name="T23" fmla="*/ 2147483647 h 436"/>
                <a:gd name="T24" fmla="*/ 2147483647 w 417"/>
                <a:gd name="T25" fmla="*/ 2147483647 h 436"/>
                <a:gd name="T26" fmla="*/ 2147483647 w 417"/>
                <a:gd name="T27" fmla="*/ 2147483647 h 436"/>
                <a:gd name="T28" fmla="*/ 2147483647 w 417"/>
                <a:gd name="T29" fmla="*/ 2147483647 h 436"/>
                <a:gd name="T30" fmla="*/ 2147483647 w 417"/>
                <a:gd name="T31" fmla="*/ 2147483647 h 436"/>
                <a:gd name="T32" fmla="*/ 2147483647 w 417"/>
                <a:gd name="T33" fmla="*/ 2147483647 h 436"/>
                <a:gd name="T34" fmla="*/ 2147483647 w 417"/>
                <a:gd name="T35" fmla="*/ 2147483647 h 436"/>
                <a:gd name="T36" fmla="*/ 2147483647 w 417"/>
                <a:gd name="T37" fmla="*/ 2147483647 h 436"/>
                <a:gd name="T38" fmla="*/ 2147483647 w 417"/>
                <a:gd name="T39" fmla="*/ 2147483647 h 436"/>
                <a:gd name="T40" fmla="*/ 2147483647 w 417"/>
                <a:gd name="T41" fmla="*/ 2147483647 h 436"/>
                <a:gd name="T42" fmla="*/ 2147483647 w 417"/>
                <a:gd name="T43" fmla="*/ 2147483647 h 436"/>
                <a:gd name="T44" fmla="*/ 2147483647 w 417"/>
                <a:gd name="T45" fmla="*/ 2147483647 h 436"/>
                <a:gd name="T46" fmla="*/ 2147483647 w 417"/>
                <a:gd name="T47" fmla="*/ 2147483647 h 436"/>
                <a:gd name="T48" fmla="*/ 2147483647 w 417"/>
                <a:gd name="T49" fmla="*/ 2147483647 h 436"/>
                <a:gd name="T50" fmla="*/ 2147483647 w 417"/>
                <a:gd name="T51" fmla="*/ 2147483647 h 436"/>
                <a:gd name="T52" fmla="*/ 2147483647 w 417"/>
                <a:gd name="T53" fmla="*/ 2147483647 h 436"/>
                <a:gd name="T54" fmla="*/ 2147483647 w 417"/>
                <a:gd name="T55" fmla="*/ 2147483647 h 436"/>
                <a:gd name="T56" fmla="*/ 0 w 417"/>
                <a:gd name="T57" fmla="*/ 2147483647 h 4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7"/>
                <a:gd name="T88" fmla="*/ 0 h 436"/>
                <a:gd name="T89" fmla="*/ 417 w 417"/>
                <a:gd name="T90" fmla="*/ 436 h 4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7" h="436">
                  <a:moveTo>
                    <a:pt x="0" y="429"/>
                  </a:moveTo>
                  <a:lnTo>
                    <a:pt x="0" y="427"/>
                  </a:lnTo>
                  <a:lnTo>
                    <a:pt x="54" y="0"/>
                  </a:lnTo>
                  <a:lnTo>
                    <a:pt x="154" y="12"/>
                  </a:lnTo>
                  <a:lnTo>
                    <a:pt x="242" y="20"/>
                  </a:lnTo>
                  <a:lnTo>
                    <a:pt x="349" y="29"/>
                  </a:lnTo>
                  <a:lnTo>
                    <a:pt x="417" y="34"/>
                  </a:lnTo>
                  <a:lnTo>
                    <a:pt x="414" y="72"/>
                  </a:lnTo>
                  <a:lnTo>
                    <a:pt x="412" y="73"/>
                  </a:lnTo>
                  <a:lnTo>
                    <a:pt x="410" y="78"/>
                  </a:lnTo>
                  <a:lnTo>
                    <a:pt x="400" y="262"/>
                  </a:lnTo>
                  <a:lnTo>
                    <a:pt x="394" y="331"/>
                  </a:lnTo>
                  <a:lnTo>
                    <a:pt x="389" y="410"/>
                  </a:lnTo>
                  <a:lnTo>
                    <a:pt x="384" y="416"/>
                  </a:lnTo>
                  <a:lnTo>
                    <a:pt x="381" y="416"/>
                  </a:lnTo>
                  <a:lnTo>
                    <a:pt x="326" y="412"/>
                  </a:lnTo>
                  <a:lnTo>
                    <a:pt x="269" y="407"/>
                  </a:lnTo>
                  <a:lnTo>
                    <a:pt x="206" y="402"/>
                  </a:lnTo>
                  <a:lnTo>
                    <a:pt x="159" y="397"/>
                  </a:lnTo>
                  <a:lnTo>
                    <a:pt x="159" y="399"/>
                  </a:lnTo>
                  <a:lnTo>
                    <a:pt x="161" y="408"/>
                  </a:lnTo>
                  <a:lnTo>
                    <a:pt x="164" y="412"/>
                  </a:lnTo>
                  <a:lnTo>
                    <a:pt x="164" y="414"/>
                  </a:lnTo>
                  <a:lnTo>
                    <a:pt x="59" y="403"/>
                  </a:lnTo>
                  <a:lnTo>
                    <a:pt x="57" y="409"/>
                  </a:lnTo>
                  <a:lnTo>
                    <a:pt x="54" y="434"/>
                  </a:lnTo>
                  <a:lnTo>
                    <a:pt x="49" y="436"/>
                  </a:lnTo>
                  <a:lnTo>
                    <a:pt x="0" y="429"/>
                  </a:lnTo>
                  <a:close/>
                </a:path>
              </a:pathLst>
            </a:custGeom>
            <a:solidFill>
              <a:srgbClr val="76CA5E"/>
            </a:solidFill>
            <a:ln w="9525">
              <a:noFill/>
              <a:round/>
              <a:headEnd/>
              <a:tailEnd/>
            </a:ln>
          </p:spPr>
          <p:txBody>
            <a:bodyPr/>
            <a:lstStyle/>
            <a:p>
              <a:endParaRPr lang="en-US" dirty="0"/>
            </a:p>
          </p:txBody>
        </p:sp>
        <p:sp>
          <p:nvSpPr>
            <p:cNvPr id="70678" name="Freeform 17"/>
            <p:cNvSpPr>
              <a:spLocks/>
            </p:cNvSpPr>
            <p:nvPr/>
          </p:nvSpPr>
          <p:spPr bwMode="auto">
            <a:xfrm>
              <a:off x="1675" y="2271"/>
              <a:ext cx="577" cy="603"/>
            </a:xfrm>
            <a:custGeom>
              <a:avLst/>
              <a:gdLst>
                <a:gd name="T0" fmla="*/ 0 w 417"/>
                <a:gd name="T1" fmla="*/ 2147483647 h 436"/>
                <a:gd name="T2" fmla="*/ 0 w 417"/>
                <a:gd name="T3" fmla="*/ 2147483647 h 436"/>
                <a:gd name="T4" fmla="*/ 2147483647 w 417"/>
                <a:gd name="T5" fmla="*/ 0 h 436"/>
                <a:gd name="T6" fmla="*/ 2147483647 w 417"/>
                <a:gd name="T7" fmla="*/ 2147483647 h 436"/>
                <a:gd name="T8" fmla="*/ 2147483647 w 417"/>
                <a:gd name="T9" fmla="*/ 2147483647 h 436"/>
                <a:gd name="T10" fmla="*/ 2147483647 w 417"/>
                <a:gd name="T11" fmla="*/ 2147483647 h 436"/>
                <a:gd name="T12" fmla="*/ 2147483647 w 417"/>
                <a:gd name="T13" fmla="*/ 2147483647 h 436"/>
                <a:gd name="T14" fmla="*/ 2147483647 w 417"/>
                <a:gd name="T15" fmla="*/ 2147483647 h 436"/>
                <a:gd name="T16" fmla="*/ 2147483647 w 417"/>
                <a:gd name="T17" fmla="*/ 2147483647 h 436"/>
                <a:gd name="T18" fmla="*/ 2147483647 w 417"/>
                <a:gd name="T19" fmla="*/ 2147483647 h 436"/>
                <a:gd name="T20" fmla="*/ 2147483647 w 417"/>
                <a:gd name="T21" fmla="*/ 2147483647 h 436"/>
                <a:gd name="T22" fmla="*/ 2147483647 w 417"/>
                <a:gd name="T23" fmla="*/ 2147483647 h 436"/>
                <a:gd name="T24" fmla="*/ 2147483647 w 417"/>
                <a:gd name="T25" fmla="*/ 2147483647 h 436"/>
                <a:gd name="T26" fmla="*/ 2147483647 w 417"/>
                <a:gd name="T27" fmla="*/ 2147483647 h 436"/>
                <a:gd name="T28" fmla="*/ 2147483647 w 417"/>
                <a:gd name="T29" fmla="*/ 2147483647 h 436"/>
                <a:gd name="T30" fmla="*/ 2147483647 w 417"/>
                <a:gd name="T31" fmla="*/ 2147483647 h 436"/>
                <a:gd name="T32" fmla="*/ 2147483647 w 417"/>
                <a:gd name="T33" fmla="*/ 2147483647 h 436"/>
                <a:gd name="T34" fmla="*/ 2147483647 w 417"/>
                <a:gd name="T35" fmla="*/ 2147483647 h 436"/>
                <a:gd name="T36" fmla="*/ 2147483647 w 417"/>
                <a:gd name="T37" fmla="*/ 2147483647 h 436"/>
                <a:gd name="T38" fmla="*/ 2147483647 w 417"/>
                <a:gd name="T39" fmla="*/ 2147483647 h 436"/>
                <a:gd name="T40" fmla="*/ 2147483647 w 417"/>
                <a:gd name="T41" fmla="*/ 2147483647 h 436"/>
                <a:gd name="T42" fmla="*/ 2147483647 w 417"/>
                <a:gd name="T43" fmla="*/ 2147483647 h 436"/>
                <a:gd name="T44" fmla="*/ 2147483647 w 417"/>
                <a:gd name="T45" fmla="*/ 2147483647 h 436"/>
                <a:gd name="T46" fmla="*/ 2147483647 w 417"/>
                <a:gd name="T47" fmla="*/ 2147483647 h 436"/>
                <a:gd name="T48" fmla="*/ 2147483647 w 417"/>
                <a:gd name="T49" fmla="*/ 2147483647 h 436"/>
                <a:gd name="T50" fmla="*/ 2147483647 w 417"/>
                <a:gd name="T51" fmla="*/ 2147483647 h 436"/>
                <a:gd name="T52" fmla="*/ 2147483647 w 417"/>
                <a:gd name="T53" fmla="*/ 2147483647 h 436"/>
                <a:gd name="T54" fmla="*/ 2147483647 w 417"/>
                <a:gd name="T55" fmla="*/ 2147483647 h 436"/>
                <a:gd name="T56" fmla="*/ 0 w 417"/>
                <a:gd name="T57" fmla="*/ 2147483647 h 4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17"/>
                <a:gd name="T88" fmla="*/ 0 h 436"/>
                <a:gd name="T89" fmla="*/ 417 w 417"/>
                <a:gd name="T90" fmla="*/ 436 h 4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17" h="436">
                  <a:moveTo>
                    <a:pt x="0" y="429"/>
                  </a:moveTo>
                  <a:lnTo>
                    <a:pt x="0" y="427"/>
                  </a:lnTo>
                  <a:lnTo>
                    <a:pt x="54" y="0"/>
                  </a:lnTo>
                  <a:lnTo>
                    <a:pt x="154" y="12"/>
                  </a:lnTo>
                  <a:lnTo>
                    <a:pt x="242" y="20"/>
                  </a:lnTo>
                  <a:lnTo>
                    <a:pt x="349" y="29"/>
                  </a:lnTo>
                  <a:lnTo>
                    <a:pt x="417" y="34"/>
                  </a:lnTo>
                  <a:lnTo>
                    <a:pt x="414" y="72"/>
                  </a:lnTo>
                  <a:lnTo>
                    <a:pt x="412" y="73"/>
                  </a:lnTo>
                  <a:lnTo>
                    <a:pt x="410" y="78"/>
                  </a:lnTo>
                  <a:lnTo>
                    <a:pt x="400" y="262"/>
                  </a:lnTo>
                  <a:lnTo>
                    <a:pt x="394" y="331"/>
                  </a:lnTo>
                  <a:lnTo>
                    <a:pt x="389" y="410"/>
                  </a:lnTo>
                  <a:lnTo>
                    <a:pt x="384" y="416"/>
                  </a:lnTo>
                  <a:lnTo>
                    <a:pt x="381" y="416"/>
                  </a:lnTo>
                  <a:lnTo>
                    <a:pt x="326" y="412"/>
                  </a:lnTo>
                  <a:lnTo>
                    <a:pt x="269" y="407"/>
                  </a:lnTo>
                  <a:lnTo>
                    <a:pt x="206" y="402"/>
                  </a:lnTo>
                  <a:lnTo>
                    <a:pt x="159" y="397"/>
                  </a:lnTo>
                  <a:lnTo>
                    <a:pt x="159" y="399"/>
                  </a:lnTo>
                  <a:lnTo>
                    <a:pt x="161" y="408"/>
                  </a:lnTo>
                  <a:lnTo>
                    <a:pt x="164" y="412"/>
                  </a:lnTo>
                  <a:lnTo>
                    <a:pt x="164" y="414"/>
                  </a:lnTo>
                  <a:lnTo>
                    <a:pt x="59" y="403"/>
                  </a:lnTo>
                  <a:lnTo>
                    <a:pt x="57" y="409"/>
                  </a:lnTo>
                  <a:lnTo>
                    <a:pt x="54" y="434"/>
                  </a:lnTo>
                  <a:lnTo>
                    <a:pt x="49" y="436"/>
                  </a:lnTo>
                  <a:lnTo>
                    <a:pt x="0" y="429"/>
                  </a:lnTo>
                </a:path>
              </a:pathLst>
            </a:custGeom>
            <a:noFill/>
            <a:ln w="4763">
              <a:solidFill>
                <a:srgbClr val="FFFFFF"/>
              </a:solidFill>
              <a:prstDash val="solid"/>
              <a:round/>
              <a:headEnd/>
              <a:tailEnd/>
            </a:ln>
          </p:spPr>
          <p:txBody>
            <a:bodyPr/>
            <a:lstStyle/>
            <a:p>
              <a:endParaRPr lang="en-US" dirty="0"/>
            </a:p>
          </p:txBody>
        </p:sp>
        <p:sp>
          <p:nvSpPr>
            <p:cNvPr id="70679" name="Freeform 18"/>
            <p:cNvSpPr>
              <a:spLocks/>
            </p:cNvSpPr>
            <p:nvPr/>
          </p:nvSpPr>
          <p:spPr bwMode="auto">
            <a:xfrm>
              <a:off x="1750" y="1850"/>
              <a:ext cx="605" cy="473"/>
            </a:xfrm>
            <a:custGeom>
              <a:avLst/>
              <a:gdLst>
                <a:gd name="T0" fmla="*/ 0 w 437"/>
                <a:gd name="T1" fmla="*/ 2147483647 h 342"/>
                <a:gd name="T2" fmla="*/ 2147483647 w 437"/>
                <a:gd name="T3" fmla="*/ 0 h 342"/>
                <a:gd name="T4" fmla="*/ 2147483647 w 437"/>
                <a:gd name="T5" fmla="*/ 2147483647 h 342"/>
                <a:gd name="T6" fmla="*/ 2147483647 w 437"/>
                <a:gd name="T7" fmla="*/ 2147483647 h 342"/>
                <a:gd name="T8" fmla="*/ 2147483647 w 437"/>
                <a:gd name="T9" fmla="*/ 2147483647 h 342"/>
                <a:gd name="T10" fmla="*/ 2147483647 w 437"/>
                <a:gd name="T11" fmla="*/ 2147483647 h 342"/>
                <a:gd name="T12" fmla="*/ 2147483647 w 437"/>
                <a:gd name="T13" fmla="*/ 2147483647 h 342"/>
                <a:gd name="T14" fmla="*/ 2147483647 w 437"/>
                <a:gd name="T15" fmla="*/ 2147483647 h 342"/>
                <a:gd name="T16" fmla="*/ 2147483647 w 437"/>
                <a:gd name="T17" fmla="*/ 2147483647 h 342"/>
                <a:gd name="T18" fmla="*/ 2147483647 w 437"/>
                <a:gd name="T19" fmla="*/ 2147483647 h 342"/>
                <a:gd name="T20" fmla="*/ 2147483647 w 437"/>
                <a:gd name="T21" fmla="*/ 2147483647 h 342"/>
                <a:gd name="T22" fmla="*/ 2147483647 w 437"/>
                <a:gd name="T23" fmla="*/ 2147483647 h 342"/>
                <a:gd name="T24" fmla="*/ 2147483647 w 437"/>
                <a:gd name="T25" fmla="*/ 2147483647 h 342"/>
                <a:gd name="T26" fmla="*/ 2147483647 w 437"/>
                <a:gd name="T27" fmla="*/ 2147483647 h 342"/>
                <a:gd name="T28" fmla="*/ 2147483647 w 437"/>
                <a:gd name="T29" fmla="*/ 2147483647 h 342"/>
                <a:gd name="T30" fmla="*/ 0 w 437"/>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
                <a:gd name="T49" fmla="*/ 0 h 342"/>
                <a:gd name="T50" fmla="*/ 437 w 437"/>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 h="342">
                  <a:moveTo>
                    <a:pt x="0" y="304"/>
                  </a:moveTo>
                  <a:lnTo>
                    <a:pt x="39" y="0"/>
                  </a:lnTo>
                  <a:lnTo>
                    <a:pt x="93" y="6"/>
                  </a:lnTo>
                  <a:lnTo>
                    <a:pt x="185" y="16"/>
                  </a:lnTo>
                  <a:lnTo>
                    <a:pt x="234" y="21"/>
                  </a:lnTo>
                  <a:lnTo>
                    <a:pt x="324" y="28"/>
                  </a:lnTo>
                  <a:lnTo>
                    <a:pt x="375" y="31"/>
                  </a:lnTo>
                  <a:lnTo>
                    <a:pt x="432" y="35"/>
                  </a:lnTo>
                  <a:lnTo>
                    <a:pt x="437" y="38"/>
                  </a:lnTo>
                  <a:lnTo>
                    <a:pt x="433" y="112"/>
                  </a:lnTo>
                  <a:lnTo>
                    <a:pt x="422" y="342"/>
                  </a:lnTo>
                  <a:lnTo>
                    <a:pt x="363" y="338"/>
                  </a:lnTo>
                  <a:lnTo>
                    <a:pt x="295" y="333"/>
                  </a:lnTo>
                  <a:lnTo>
                    <a:pt x="188" y="324"/>
                  </a:lnTo>
                  <a:lnTo>
                    <a:pt x="100" y="316"/>
                  </a:lnTo>
                  <a:lnTo>
                    <a:pt x="0" y="304"/>
                  </a:lnTo>
                  <a:close/>
                </a:path>
              </a:pathLst>
            </a:custGeom>
            <a:solidFill>
              <a:srgbClr val="8CC642"/>
            </a:solidFill>
            <a:ln w="9525">
              <a:noFill/>
              <a:round/>
              <a:headEnd/>
              <a:tailEnd/>
            </a:ln>
          </p:spPr>
          <p:txBody>
            <a:bodyPr/>
            <a:lstStyle/>
            <a:p>
              <a:endParaRPr lang="en-US" dirty="0"/>
            </a:p>
          </p:txBody>
        </p:sp>
        <p:sp>
          <p:nvSpPr>
            <p:cNvPr id="70680" name="Freeform 19"/>
            <p:cNvSpPr>
              <a:spLocks/>
            </p:cNvSpPr>
            <p:nvPr/>
          </p:nvSpPr>
          <p:spPr bwMode="auto">
            <a:xfrm>
              <a:off x="1750" y="1850"/>
              <a:ext cx="605" cy="473"/>
            </a:xfrm>
            <a:custGeom>
              <a:avLst/>
              <a:gdLst>
                <a:gd name="T0" fmla="*/ 0 w 437"/>
                <a:gd name="T1" fmla="*/ 2147483647 h 342"/>
                <a:gd name="T2" fmla="*/ 2147483647 w 437"/>
                <a:gd name="T3" fmla="*/ 0 h 342"/>
                <a:gd name="T4" fmla="*/ 2147483647 w 437"/>
                <a:gd name="T5" fmla="*/ 2147483647 h 342"/>
                <a:gd name="T6" fmla="*/ 2147483647 w 437"/>
                <a:gd name="T7" fmla="*/ 2147483647 h 342"/>
                <a:gd name="T8" fmla="*/ 2147483647 w 437"/>
                <a:gd name="T9" fmla="*/ 2147483647 h 342"/>
                <a:gd name="T10" fmla="*/ 2147483647 w 437"/>
                <a:gd name="T11" fmla="*/ 2147483647 h 342"/>
                <a:gd name="T12" fmla="*/ 2147483647 w 437"/>
                <a:gd name="T13" fmla="*/ 2147483647 h 342"/>
                <a:gd name="T14" fmla="*/ 2147483647 w 437"/>
                <a:gd name="T15" fmla="*/ 2147483647 h 342"/>
                <a:gd name="T16" fmla="*/ 2147483647 w 437"/>
                <a:gd name="T17" fmla="*/ 2147483647 h 342"/>
                <a:gd name="T18" fmla="*/ 2147483647 w 437"/>
                <a:gd name="T19" fmla="*/ 2147483647 h 342"/>
                <a:gd name="T20" fmla="*/ 2147483647 w 437"/>
                <a:gd name="T21" fmla="*/ 2147483647 h 342"/>
                <a:gd name="T22" fmla="*/ 2147483647 w 437"/>
                <a:gd name="T23" fmla="*/ 2147483647 h 342"/>
                <a:gd name="T24" fmla="*/ 2147483647 w 437"/>
                <a:gd name="T25" fmla="*/ 2147483647 h 342"/>
                <a:gd name="T26" fmla="*/ 2147483647 w 437"/>
                <a:gd name="T27" fmla="*/ 2147483647 h 342"/>
                <a:gd name="T28" fmla="*/ 2147483647 w 437"/>
                <a:gd name="T29" fmla="*/ 2147483647 h 342"/>
                <a:gd name="T30" fmla="*/ 0 w 437"/>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
                <a:gd name="T49" fmla="*/ 0 h 342"/>
                <a:gd name="T50" fmla="*/ 437 w 437"/>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 h="342">
                  <a:moveTo>
                    <a:pt x="0" y="304"/>
                  </a:moveTo>
                  <a:lnTo>
                    <a:pt x="39" y="0"/>
                  </a:lnTo>
                  <a:lnTo>
                    <a:pt x="93" y="6"/>
                  </a:lnTo>
                  <a:lnTo>
                    <a:pt x="185" y="16"/>
                  </a:lnTo>
                  <a:lnTo>
                    <a:pt x="234" y="21"/>
                  </a:lnTo>
                  <a:lnTo>
                    <a:pt x="324" y="28"/>
                  </a:lnTo>
                  <a:lnTo>
                    <a:pt x="375" y="31"/>
                  </a:lnTo>
                  <a:lnTo>
                    <a:pt x="432" y="35"/>
                  </a:lnTo>
                  <a:lnTo>
                    <a:pt x="437" y="38"/>
                  </a:lnTo>
                  <a:lnTo>
                    <a:pt x="433" y="112"/>
                  </a:lnTo>
                  <a:lnTo>
                    <a:pt x="422" y="342"/>
                  </a:lnTo>
                  <a:lnTo>
                    <a:pt x="363" y="338"/>
                  </a:lnTo>
                  <a:lnTo>
                    <a:pt x="295" y="333"/>
                  </a:lnTo>
                  <a:lnTo>
                    <a:pt x="188" y="324"/>
                  </a:lnTo>
                  <a:lnTo>
                    <a:pt x="100" y="316"/>
                  </a:lnTo>
                  <a:lnTo>
                    <a:pt x="0" y="304"/>
                  </a:lnTo>
                </a:path>
              </a:pathLst>
            </a:custGeom>
            <a:solidFill>
              <a:srgbClr val="76CA5E"/>
            </a:solidFill>
            <a:ln w="4763">
              <a:solidFill>
                <a:srgbClr val="FFFFFF"/>
              </a:solidFill>
              <a:prstDash val="solid"/>
              <a:round/>
              <a:headEnd/>
              <a:tailEnd/>
            </a:ln>
          </p:spPr>
          <p:txBody>
            <a:bodyPr/>
            <a:lstStyle/>
            <a:p>
              <a:endParaRPr lang="en-US" dirty="0"/>
            </a:p>
          </p:txBody>
        </p:sp>
        <p:sp>
          <p:nvSpPr>
            <p:cNvPr id="70681" name="Freeform 20"/>
            <p:cNvSpPr>
              <a:spLocks/>
            </p:cNvSpPr>
            <p:nvPr/>
          </p:nvSpPr>
          <p:spPr bwMode="auto">
            <a:xfrm>
              <a:off x="2198" y="1677"/>
              <a:ext cx="687" cy="338"/>
            </a:xfrm>
            <a:custGeom>
              <a:avLst/>
              <a:gdLst>
                <a:gd name="T0" fmla="*/ 2147483647 w 496"/>
                <a:gd name="T1" fmla="*/ 0 h 244"/>
                <a:gd name="T2" fmla="*/ 2147483647 w 496"/>
                <a:gd name="T3" fmla="*/ 2147483647 h 244"/>
                <a:gd name="T4" fmla="*/ 2147483647 w 496"/>
                <a:gd name="T5" fmla="*/ 2147483647 h 244"/>
                <a:gd name="T6" fmla="*/ 2147483647 w 496"/>
                <a:gd name="T7" fmla="*/ 2147483647 h 244"/>
                <a:gd name="T8" fmla="*/ 2147483647 w 496"/>
                <a:gd name="T9" fmla="*/ 2147483647 h 244"/>
                <a:gd name="T10" fmla="*/ 2147483647 w 496"/>
                <a:gd name="T11" fmla="*/ 2147483647 h 244"/>
                <a:gd name="T12" fmla="*/ 2147483647 w 496"/>
                <a:gd name="T13" fmla="*/ 2147483647 h 244"/>
                <a:gd name="T14" fmla="*/ 2147483647 w 496"/>
                <a:gd name="T15" fmla="*/ 2147483647 h 244"/>
                <a:gd name="T16" fmla="*/ 2147483647 w 496"/>
                <a:gd name="T17" fmla="*/ 2147483647 h 244"/>
                <a:gd name="T18" fmla="*/ 2147483647 w 496"/>
                <a:gd name="T19" fmla="*/ 2147483647 h 244"/>
                <a:gd name="T20" fmla="*/ 2147483647 w 496"/>
                <a:gd name="T21" fmla="*/ 2147483647 h 244"/>
                <a:gd name="T22" fmla="*/ 2147483647 w 496"/>
                <a:gd name="T23" fmla="*/ 2147483647 h 244"/>
                <a:gd name="T24" fmla="*/ 2147483647 w 496"/>
                <a:gd name="T25" fmla="*/ 2147483647 h 244"/>
                <a:gd name="T26" fmla="*/ 2147483647 w 496"/>
                <a:gd name="T27" fmla="*/ 2147483647 h 244"/>
                <a:gd name="T28" fmla="*/ 2147483647 w 496"/>
                <a:gd name="T29" fmla="*/ 2147483647 h 244"/>
                <a:gd name="T30" fmla="*/ 2147483647 w 496"/>
                <a:gd name="T31" fmla="*/ 2147483647 h 244"/>
                <a:gd name="T32" fmla="*/ 2147483647 w 496"/>
                <a:gd name="T33" fmla="*/ 2147483647 h 244"/>
                <a:gd name="T34" fmla="*/ 2147483647 w 496"/>
                <a:gd name="T35" fmla="*/ 2147483647 h 244"/>
                <a:gd name="T36" fmla="*/ 2147483647 w 496"/>
                <a:gd name="T37" fmla="*/ 2147483647 h 244"/>
                <a:gd name="T38" fmla="*/ 2147483647 w 496"/>
                <a:gd name="T39" fmla="*/ 2147483647 h 244"/>
                <a:gd name="T40" fmla="*/ 2147483647 w 496"/>
                <a:gd name="T41" fmla="*/ 2147483647 h 244"/>
                <a:gd name="T42" fmla="*/ 2147483647 w 496"/>
                <a:gd name="T43" fmla="*/ 2147483647 h 244"/>
                <a:gd name="T44" fmla="*/ 2147483647 w 496"/>
                <a:gd name="T45" fmla="*/ 2147483647 h 244"/>
                <a:gd name="T46" fmla="*/ 2147483647 w 496"/>
                <a:gd name="T47" fmla="*/ 2147483647 h 244"/>
                <a:gd name="T48" fmla="*/ 2147483647 w 496"/>
                <a:gd name="T49" fmla="*/ 2147483647 h 244"/>
                <a:gd name="T50" fmla="*/ 2147483647 w 496"/>
                <a:gd name="T51" fmla="*/ 2147483647 h 244"/>
                <a:gd name="T52" fmla="*/ 2147483647 w 496"/>
                <a:gd name="T53" fmla="*/ 2147483647 h 244"/>
                <a:gd name="T54" fmla="*/ 2147483647 w 496"/>
                <a:gd name="T55" fmla="*/ 2147483647 h 244"/>
                <a:gd name="T56" fmla="*/ 2147483647 w 496"/>
                <a:gd name="T57" fmla="*/ 2147483647 h 244"/>
                <a:gd name="T58" fmla="*/ 2147483647 w 496"/>
                <a:gd name="T59" fmla="*/ 2147483647 h 244"/>
                <a:gd name="T60" fmla="*/ 2147483647 w 496"/>
                <a:gd name="T61" fmla="*/ 2147483647 h 244"/>
                <a:gd name="T62" fmla="*/ 2147483647 w 496"/>
                <a:gd name="T63" fmla="*/ 2147483647 h 244"/>
                <a:gd name="T64" fmla="*/ 2147483647 w 496"/>
                <a:gd name="T65" fmla="*/ 2147483647 h 244"/>
                <a:gd name="T66" fmla="*/ 0 w 496"/>
                <a:gd name="T67" fmla="*/ 2147483647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244"/>
                <a:gd name="T104" fmla="*/ 496 w 49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244">
                  <a:moveTo>
                    <a:pt x="0" y="153"/>
                  </a:moveTo>
                  <a:lnTo>
                    <a:pt x="10" y="0"/>
                  </a:lnTo>
                  <a:lnTo>
                    <a:pt x="67" y="4"/>
                  </a:lnTo>
                  <a:lnTo>
                    <a:pt x="163" y="9"/>
                  </a:lnTo>
                  <a:lnTo>
                    <a:pt x="255" y="13"/>
                  </a:lnTo>
                  <a:lnTo>
                    <a:pt x="317" y="14"/>
                  </a:lnTo>
                  <a:lnTo>
                    <a:pt x="323" y="21"/>
                  </a:lnTo>
                  <a:lnTo>
                    <a:pt x="343" y="32"/>
                  </a:lnTo>
                  <a:lnTo>
                    <a:pt x="348" y="29"/>
                  </a:lnTo>
                  <a:lnTo>
                    <a:pt x="352" y="24"/>
                  </a:lnTo>
                  <a:lnTo>
                    <a:pt x="362" y="26"/>
                  </a:lnTo>
                  <a:lnTo>
                    <a:pt x="383" y="24"/>
                  </a:lnTo>
                  <a:lnTo>
                    <a:pt x="391" y="31"/>
                  </a:lnTo>
                  <a:lnTo>
                    <a:pt x="396" y="32"/>
                  </a:lnTo>
                  <a:lnTo>
                    <a:pt x="401" y="33"/>
                  </a:lnTo>
                  <a:lnTo>
                    <a:pt x="402" y="36"/>
                  </a:lnTo>
                  <a:lnTo>
                    <a:pt x="406" y="34"/>
                  </a:lnTo>
                  <a:lnTo>
                    <a:pt x="411" y="39"/>
                  </a:lnTo>
                  <a:lnTo>
                    <a:pt x="416" y="41"/>
                  </a:lnTo>
                  <a:lnTo>
                    <a:pt x="418" y="46"/>
                  </a:lnTo>
                  <a:lnTo>
                    <a:pt x="424" y="51"/>
                  </a:lnTo>
                  <a:lnTo>
                    <a:pt x="427" y="52"/>
                  </a:lnTo>
                  <a:lnTo>
                    <a:pt x="432" y="53"/>
                  </a:lnTo>
                  <a:lnTo>
                    <a:pt x="434" y="58"/>
                  </a:lnTo>
                  <a:lnTo>
                    <a:pt x="432" y="62"/>
                  </a:lnTo>
                  <a:lnTo>
                    <a:pt x="435" y="67"/>
                  </a:lnTo>
                  <a:lnTo>
                    <a:pt x="436" y="72"/>
                  </a:lnTo>
                  <a:lnTo>
                    <a:pt x="436" y="76"/>
                  </a:lnTo>
                  <a:lnTo>
                    <a:pt x="440" y="81"/>
                  </a:lnTo>
                  <a:lnTo>
                    <a:pt x="440" y="86"/>
                  </a:lnTo>
                  <a:lnTo>
                    <a:pt x="447" y="95"/>
                  </a:lnTo>
                  <a:lnTo>
                    <a:pt x="447" y="100"/>
                  </a:lnTo>
                  <a:lnTo>
                    <a:pt x="450" y="105"/>
                  </a:lnTo>
                  <a:lnTo>
                    <a:pt x="451" y="109"/>
                  </a:lnTo>
                  <a:lnTo>
                    <a:pt x="450" y="114"/>
                  </a:lnTo>
                  <a:lnTo>
                    <a:pt x="450" y="119"/>
                  </a:lnTo>
                  <a:lnTo>
                    <a:pt x="451" y="124"/>
                  </a:lnTo>
                  <a:lnTo>
                    <a:pt x="451" y="125"/>
                  </a:lnTo>
                  <a:lnTo>
                    <a:pt x="455" y="125"/>
                  </a:lnTo>
                  <a:lnTo>
                    <a:pt x="455" y="130"/>
                  </a:lnTo>
                  <a:lnTo>
                    <a:pt x="460" y="132"/>
                  </a:lnTo>
                  <a:lnTo>
                    <a:pt x="459" y="138"/>
                  </a:lnTo>
                  <a:lnTo>
                    <a:pt x="462" y="143"/>
                  </a:lnTo>
                  <a:lnTo>
                    <a:pt x="461" y="149"/>
                  </a:lnTo>
                  <a:lnTo>
                    <a:pt x="464" y="154"/>
                  </a:lnTo>
                  <a:lnTo>
                    <a:pt x="464" y="159"/>
                  </a:lnTo>
                  <a:lnTo>
                    <a:pt x="464" y="165"/>
                  </a:lnTo>
                  <a:lnTo>
                    <a:pt x="466" y="175"/>
                  </a:lnTo>
                  <a:lnTo>
                    <a:pt x="464" y="189"/>
                  </a:lnTo>
                  <a:lnTo>
                    <a:pt x="469" y="193"/>
                  </a:lnTo>
                  <a:lnTo>
                    <a:pt x="470" y="198"/>
                  </a:lnTo>
                  <a:lnTo>
                    <a:pt x="470" y="203"/>
                  </a:lnTo>
                  <a:lnTo>
                    <a:pt x="474" y="208"/>
                  </a:lnTo>
                  <a:lnTo>
                    <a:pt x="478" y="217"/>
                  </a:lnTo>
                  <a:lnTo>
                    <a:pt x="481" y="222"/>
                  </a:lnTo>
                  <a:lnTo>
                    <a:pt x="486" y="224"/>
                  </a:lnTo>
                  <a:lnTo>
                    <a:pt x="488" y="229"/>
                  </a:lnTo>
                  <a:lnTo>
                    <a:pt x="491" y="234"/>
                  </a:lnTo>
                  <a:lnTo>
                    <a:pt x="490" y="239"/>
                  </a:lnTo>
                  <a:lnTo>
                    <a:pt x="496" y="243"/>
                  </a:lnTo>
                  <a:lnTo>
                    <a:pt x="400" y="244"/>
                  </a:lnTo>
                  <a:lnTo>
                    <a:pt x="324" y="244"/>
                  </a:lnTo>
                  <a:lnTo>
                    <a:pt x="182" y="241"/>
                  </a:lnTo>
                  <a:lnTo>
                    <a:pt x="109" y="237"/>
                  </a:lnTo>
                  <a:lnTo>
                    <a:pt x="113" y="163"/>
                  </a:lnTo>
                  <a:lnTo>
                    <a:pt x="108" y="160"/>
                  </a:lnTo>
                  <a:lnTo>
                    <a:pt x="51" y="156"/>
                  </a:lnTo>
                  <a:lnTo>
                    <a:pt x="0" y="153"/>
                  </a:lnTo>
                  <a:close/>
                </a:path>
              </a:pathLst>
            </a:custGeom>
            <a:solidFill>
              <a:srgbClr val="76CA5E"/>
            </a:solidFill>
            <a:ln w="9525">
              <a:noFill/>
              <a:round/>
              <a:headEnd/>
              <a:tailEnd/>
            </a:ln>
          </p:spPr>
          <p:txBody>
            <a:bodyPr/>
            <a:lstStyle/>
            <a:p>
              <a:endParaRPr lang="en-US" dirty="0"/>
            </a:p>
          </p:txBody>
        </p:sp>
        <p:sp>
          <p:nvSpPr>
            <p:cNvPr id="70682" name="Freeform 21"/>
            <p:cNvSpPr>
              <a:spLocks/>
            </p:cNvSpPr>
            <p:nvPr/>
          </p:nvSpPr>
          <p:spPr bwMode="auto">
            <a:xfrm>
              <a:off x="2198" y="1677"/>
              <a:ext cx="687" cy="338"/>
            </a:xfrm>
            <a:custGeom>
              <a:avLst/>
              <a:gdLst>
                <a:gd name="T0" fmla="*/ 2147483647 w 496"/>
                <a:gd name="T1" fmla="*/ 0 h 244"/>
                <a:gd name="T2" fmla="*/ 2147483647 w 496"/>
                <a:gd name="T3" fmla="*/ 2147483647 h 244"/>
                <a:gd name="T4" fmla="*/ 2147483647 w 496"/>
                <a:gd name="T5" fmla="*/ 2147483647 h 244"/>
                <a:gd name="T6" fmla="*/ 2147483647 w 496"/>
                <a:gd name="T7" fmla="*/ 2147483647 h 244"/>
                <a:gd name="T8" fmla="*/ 2147483647 w 496"/>
                <a:gd name="T9" fmla="*/ 2147483647 h 244"/>
                <a:gd name="T10" fmla="*/ 2147483647 w 496"/>
                <a:gd name="T11" fmla="*/ 2147483647 h 244"/>
                <a:gd name="T12" fmla="*/ 2147483647 w 496"/>
                <a:gd name="T13" fmla="*/ 2147483647 h 244"/>
                <a:gd name="T14" fmla="*/ 2147483647 w 496"/>
                <a:gd name="T15" fmla="*/ 2147483647 h 244"/>
                <a:gd name="T16" fmla="*/ 2147483647 w 496"/>
                <a:gd name="T17" fmla="*/ 2147483647 h 244"/>
                <a:gd name="T18" fmla="*/ 2147483647 w 496"/>
                <a:gd name="T19" fmla="*/ 2147483647 h 244"/>
                <a:gd name="T20" fmla="*/ 2147483647 w 496"/>
                <a:gd name="T21" fmla="*/ 2147483647 h 244"/>
                <a:gd name="T22" fmla="*/ 2147483647 w 496"/>
                <a:gd name="T23" fmla="*/ 2147483647 h 244"/>
                <a:gd name="T24" fmla="*/ 2147483647 w 496"/>
                <a:gd name="T25" fmla="*/ 2147483647 h 244"/>
                <a:gd name="T26" fmla="*/ 2147483647 w 496"/>
                <a:gd name="T27" fmla="*/ 2147483647 h 244"/>
                <a:gd name="T28" fmla="*/ 2147483647 w 496"/>
                <a:gd name="T29" fmla="*/ 2147483647 h 244"/>
                <a:gd name="T30" fmla="*/ 2147483647 w 496"/>
                <a:gd name="T31" fmla="*/ 2147483647 h 244"/>
                <a:gd name="T32" fmla="*/ 2147483647 w 496"/>
                <a:gd name="T33" fmla="*/ 2147483647 h 244"/>
                <a:gd name="T34" fmla="*/ 2147483647 w 496"/>
                <a:gd name="T35" fmla="*/ 2147483647 h 244"/>
                <a:gd name="T36" fmla="*/ 2147483647 w 496"/>
                <a:gd name="T37" fmla="*/ 2147483647 h 244"/>
                <a:gd name="T38" fmla="*/ 2147483647 w 496"/>
                <a:gd name="T39" fmla="*/ 2147483647 h 244"/>
                <a:gd name="T40" fmla="*/ 2147483647 w 496"/>
                <a:gd name="T41" fmla="*/ 2147483647 h 244"/>
                <a:gd name="T42" fmla="*/ 2147483647 w 496"/>
                <a:gd name="T43" fmla="*/ 2147483647 h 244"/>
                <a:gd name="T44" fmla="*/ 2147483647 w 496"/>
                <a:gd name="T45" fmla="*/ 2147483647 h 244"/>
                <a:gd name="T46" fmla="*/ 2147483647 w 496"/>
                <a:gd name="T47" fmla="*/ 2147483647 h 244"/>
                <a:gd name="T48" fmla="*/ 2147483647 w 496"/>
                <a:gd name="T49" fmla="*/ 2147483647 h 244"/>
                <a:gd name="T50" fmla="*/ 2147483647 w 496"/>
                <a:gd name="T51" fmla="*/ 2147483647 h 244"/>
                <a:gd name="T52" fmla="*/ 2147483647 w 496"/>
                <a:gd name="T53" fmla="*/ 2147483647 h 244"/>
                <a:gd name="T54" fmla="*/ 2147483647 w 496"/>
                <a:gd name="T55" fmla="*/ 2147483647 h 244"/>
                <a:gd name="T56" fmla="*/ 2147483647 w 496"/>
                <a:gd name="T57" fmla="*/ 2147483647 h 244"/>
                <a:gd name="T58" fmla="*/ 2147483647 w 496"/>
                <a:gd name="T59" fmla="*/ 2147483647 h 244"/>
                <a:gd name="T60" fmla="*/ 2147483647 w 496"/>
                <a:gd name="T61" fmla="*/ 2147483647 h 244"/>
                <a:gd name="T62" fmla="*/ 2147483647 w 496"/>
                <a:gd name="T63" fmla="*/ 2147483647 h 244"/>
                <a:gd name="T64" fmla="*/ 2147483647 w 496"/>
                <a:gd name="T65" fmla="*/ 2147483647 h 244"/>
                <a:gd name="T66" fmla="*/ 0 w 496"/>
                <a:gd name="T67" fmla="*/ 2147483647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96"/>
                <a:gd name="T103" fmla="*/ 0 h 244"/>
                <a:gd name="T104" fmla="*/ 496 w 49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96" h="244">
                  <a:moveTo>
                    <a:pt x="0" y="153"/>
                  </a:moveTo>
                  <a:lnTo>
                    <a:pt x="10" y="0"/>
                  </a:lnTo>
                  <a:lnTo>
                    <a:pt x="67" y="4"/>
                  </a:lnTo>
                  <a:lnTo>
                    <a:pt x="163" y="9"/>
                  </a:lnTo>
                  <a:lnTo>
                    <a:pt x="255" y="13"/>
                  </a:lnTo>
                  <a:lnTo>
                    <a:pt x="317" y="14"/>
                  </a:lnTo>
                  <a:lnTo>
                    <a:pt x="323" y="21"/>
                  </a:lnTo>
                  <a:lnTo>
                    <a:pt x="343" y="32"/>
                  </a:lnTo>
                  <a:lnTo>
                    <a:pt x="348" y="29"/>
                  </a:lnTo>
                  <a:lnTo>
                    <a:pt x="352" y="24"/>
                  </a:lnTo>
                  <a:lnTo>
                    <a:pt x="362" y="26"/>
                  </a:lnTo>
                  <a:lnTo>
                    <a:pt x="383" y="24"/>
                  </a:lnTo>
                  <a:lnTo>
                    <a:pt x="391" y="31"/>
                  </a:lnTo>
                  <a:lnTo>
                    <a:pt x="396" y="32"/>
                  </a:lnTo>
                  <a:lnTo>
                    <a:pt x="401" y="33"/>
                  </a:lnTo>
                  <a:lnTo>
                    <a:pt x="402" y="36"/>
                  </a:lnTo>
                  <a:lnTo>
                    <a:pt x="406" y="34"/>
                  </a:lnTo>
                  <a:lnTo>
                    <a:pt x="411" y="39"/>
                  </a:lnTo>
                  <a:lnTo>
                    <a:pt x="416" y="41"/>
                  </a:lnTo>
                  <a:lnTo>
                    <a:pt x="418" y="46"/>
                  </a:lnTo>
                  <a:lnTo>
                    <a:pt x="424" y="51"/>
                  </a:lnTo>
                  <a:lnTo>
                    <a:pt x="427" y="52"/>
                  </a:lnTo>
                  <a:lnTo>
                    <a:pt x="432" y="53"/>
                  </a:lnTo>
                  <a:lnTo>
                    <a:pt x="434" y="58"/>
                  </a:lnTo>
                  <a:lnTo>
                    <a:pt x="432" y="62"/>
                  </a:lnTo>
                  <a:lnTo>
                    <a:pt x="435" y="67"/>
                  </a:lnTo>
                  <a:lnTo>
                    <a:pt x="436" y="72"/>
                  </a:lnTo>
                  <a:lnTo>
                    <a:pt x="436" y="76"/>
                  </a:lnTo>
                  <a:lnTo>
                    <a:pt x="440" y="81"/>
                  </a:lnTo>
                  <a:lnTo>
                    <a:pt x="440" y="86"/>
                  </a:lnTo>
                  <a:lnTo>
                    <a:pt x="447" y="95"/>
                  </a:lnTo>
                  <a:lnTo>
                    <a:pt x="447" y="100"/>
                  </a:lnTo>
                  <a:lnTo>
                    <a:pt x="450" y="105"/>
                  </a:lnTo>
                  <a:lnTo>
                    <a:pt x="451" y="109"/>
                  </a:lnTo>
                  <a:lnTo>
                    <a:pt x="450" y="114"/>
                  </a:lnTo>
                  <a:lnTo>
                    <a:pt x="450" y="119"/>
                  </a:lnTo>
                  <a:lnTo>
                    <a:pt x="451" y="124"/>
                  </a:lnTo>
                  <a:lnTo>
                    <a:pt x="451" y="125"/>
                  </a:lnTo>
                  <a:lnTo>
                    <a:pt x="455" y="125"/>
                  </a:lnTo>
                  <a:lnTo>
                    <a:pt x="455" y="130"/>
                  </a:lnTo>
                  <a:lnTo>
                    <a:pt x="460" y="132"/>
                  </a:lnTo>
                  <a:lnTo>
                    <a:pt x="459" y="138"/>
                  </a:lnTo>
                  <a:lnTo>
                    <a:pt x="462" y="143"/>
                  </a:lnTo>
                  <a:lnTo>
                    <a:pt x="461" y="149"/>
                  </a:lnTo>
                  <a:lnTo>
                    <a:pt x="464" y="154"/>
                  </a:lnTo>
                  <a:lnTo>
                    <a:pt x="464" y="159"/>
                  </a:lnTo>
                  <a:lnTo>
                    <a:pt x="464" y="165"/>
                  </a:lnTo>
                  <a:lnTo>
                    <a:pt x="466" y="175"/>
                  </a:lnTo>
                  <a:lnTo>
                    <a:pt x="464" y="189"/>
                  </a:lnTo>
                  <a:lnTo>
                    <a:pt x="469" y="193"/>
                  </a:lnTo>
                  <a:lnTo>
                    <a:pt x="470" y="198"/>
                  </a:lnTo>
                  <a:lnTo>
                    <a:pt x="470" y="203"/>
                  </a:lnTo>
                  <a:lnTo>
                    <a:pt x="474" y="208"/>
                  </a:lnTo>
                  <a:lnTo>
                    <a:pt x="478" y="217"/>
                  </a:lnTo>
                  <a:lnTo>
                    <a:pt x="481" y="222"/>
                  </a:lnTo>
                  <a:lnTo>
                    <a:pt x="486" y="224"/>
                  </a:lnTo>
                  <a:lnTo>
                    <a:pt x="488" y="229"/>
                  </a:lnTo>
                  <a:lnTo>
                    <a:pt x="491" y="234"/>
                  </a:lnTo>
                  <a:lnTo>
                    <a:pt x="490" y="239"/>
                  </a:lnTo>
                  <a:lnTo>
                    <a:pt x="496" y="243"/>
                  </a:lnTo>
                  <a:lnTo>
                    <a:pt x="400" y="244"/>
                  </a:lnTo>
                  <a:lnTo>
                    <a:pt x="324" y="244"/>
                  </a:lnTo>
                  <a:lnTo>
                    <a:pt x="182" y="241"/>
                  </a:lnTo>
                  <a:lnTo>
                    <a:pt x="109" y="237"/>
                  </a:lnTo>
                  <a:lnTo>
                    <a:pt x="113" y="163"/>
                  </a:lnTo>
                  <a:lnTo>
                    <a:pt x="108" y="160"/>
                  </a:lnTo>
                  <a:lnTo>
                    <a:pt x="51" y="156"/>
                  </a:lnTo>
                  <a:lnTo>
                    <a:pt x="0" y="153"/>
                  </a:lnTo>
                </a:path>
              </a:pathLst>
            </a:custGeom>
            <a:noFill/>
            <a:ln w="4763">
              <a:solidFill>
                <a:srgbClr val="FFFFFF"/>
              </a:solidFill>
              <a:prstDash val="solid"/>
              <a:round/>
              <a:headEnd/>
              <a:tailEnd/>
            </a:ln>
          </p:spPr>
          <p:txBody>
            <a:bodyPr/>
            <a:lstStyle/>
            <a:p>
              <a:endParaRPr lang="en-US" dirty="0"/>
            </a:p>
          </p:txBody>
        </p:sp>
        <p:sp>
          <p:nvSpPr>
            <p:cNvPr id="70683" name="Freeform 22"/>
            <p:cNvSpPr>
              <a:spLocks/>
            </p:cNvSpPr>
            <p:nvPr/>
          </p:nvSpPr>
          <p:spPr bwMode="auto">
            <a:xfrm>
              <a:off x="2212" y="1369"/>
              <a:ext cx="582" cy="380"/>
            </a:xfrm>
            <a:custGeom>
              <a:avLst/>
              <a:gdLst>
                <a:gd name="T0" fmla="*/ 0 w 420"/>
                <a:gd name="T1" fmla="*/ 2147483647 h 274"/>
                <a:gd name="T2" fmla="*/ 2147483647 w 420"/>
                <a:gd name="T3" fmla="*/ 2147483647 h 274"/>
                <a:gd name="T4" fmla="*/ 2147483647 w 420"/>
                <a:gd name="T5" fmla="*/ 2147483647 h 274"/>
                <a:gd name="T6" fmla="*/ 2147483647 w 420"/>
                <a:gd name="T7" fmla="*/ 0 h 274"/>
                <a:gd name="T8" fmla="*/ 2147483647 w 420"/>
                <a:gd name="T9" fmla="*/ 2147483647 h 274"/>
                <a:gd name="T10" fmla="*/ 2147483647 w 420"/>
                <a:gd name="T11" fmla="*/ 2147483647 h 274"/>
                <a:gd name="T12" fmla="*/ 2147483647 w 420"/>
                <a:gd name="T13" fmla="*/ 2147483647 h 274"/>
                <a:gd name="T14" fmla="*/ 2147483647 w 420"/>
                <a:gd name="T15" fmla="*/ 2147483647 h 274"/>
                <a:gd name="T16" fmla="*/ 2147483647 w 420"/>
                <a:gd name="T17" fmla="*/ 2147483647 h 274"/>
                <a:gd name="T18" fmla="*/ 2147483647 w 420"/>
                <a:gd name="T19" fmla="*/ 2147483647 h 274"/>
                <a:gd name="T20" fmla="*/ 2147483647 w 420"/>
                <a:gd name="T21" fmla="*/ 2147483647 h 274"/>
                <a:gd name="T22" fmla="*/ 2147483647 w 420"/>
                <a:gd name="T23" fmla="*/ 2147483647 h 274"/>
                <a:gd name="T24" fmla="*/ 2147483647 w 420"/>
                <a:gd name="T25" fmla="*/ 2147483647 h 274"/>
                <a:gd name="T26" fmla="*/ 2147483647 w 420"/>
                <a:gd name="T27" fmla="*/ 2147483647 h 274"/>
                <a:gd name="T28" fmla="*/ 2147483647 w 420"/>
                <a:gd name="T29" fmla="*/ 2147483647 h 274"/>
                <a:gd name="T30" fmla="*/ 2147483647 w 420"/>
                <a:gd name="T31" fmla="*/ 2147483647 h 274"/>
                <a:gd name="T32" fmla="*/ 2147483647 w 420"/>
                <a:gd name="T33" fmla="*/ 2147483647 h 274"/>
                <a:gd name="T34" fmla="*/ 2147483647 w 420"/>
                <a:gd name="T35" fmla="*/ 2147483647 h 274"/>
                <a:gd name="T36" fmla="*/ 2147483647 w 420"/>
                <a:gd name="T37" fmla="*/ 2147483647 h 274"/>
                <a:gd name="T38" fmla="*/ 2147483647 w 420"/>
                <a:gd name="T39" fmla="*/ 2147483647 h 274"/>
                <a:gd name="T40" fmla="*/ 2147483647 w 420"/>
                <a:gd name="T41" fmla="*/ 2147483647 h 274"/>
                <a:gd name="T42" fmla="*/ 2147483647 w 420"/>
                <a:gd name="T43" fmla="*/ 2147483647 h 274"/>
                <a:gd name="T44" fmla="*/ 2147483647 w 420"/>
                <a:gd name="T45" fmla="*/ 2147483647 h 274"/>
                <a:gd name="T46" fmla="*/ 2147483647 w 420"/>
                <a:gd name="T47" fmla="*/ 2147483647 h 274"/>
                <a:gd name="T48" fmla="*/ 2147483647 w 420"/>
                <a:gd name="T49" fmla="*/ 2147483647 h 274"/>
                <a:gd name="T50" fmla="*/ 2147483647 w 420"/>
                <a:gd name="T51" fmla="*/ 2147483647 h 274"/>
                <a:gd name="T52" fmla="*/ 2147483647 w 420"/>
                <a:gd name="T53" fmla="*/ 2147483647 h 274"/>
                <a:gd name="T54" fmla="*/ 2147483647 w 420"/>
                <a:gd name="T55" fmla="*/ 2147483647 h 274"/>
                <a:gd name="T56" fmla="*/ 2147483647 w 420"/>
                <a:gd name="T57" fmla="*/ 2147483647 h 274"/>
                <a:gd name="T58" fmla="*/ 2147483647 w 420"/>
                <a:gd name="T59" fmla="*/ 2147483647 h 274"/>
                <a:gd name="T60" fmla="*/ 2147483647 w 420"/>
                <a:gd name="T61" fmla="*/ 2147483647 h 274"/>
                <a:gd name="T62" fmla="*/ 2147483647 w 420"/>
                <a:gd name="T63" fmla="*/ 2147483647 h 274"/>
                <a:gd name="T64" fmla="*/ 2147483647 w 420"/>
                <a:gd name="T65" fmla="*/ 2147483647 h 274"/>
                <a:gd name="T66" fmla="*/ 2147483647 w 420"/>
                <a:gd name="T67" fmla="*/ 2147483647 h 274"/>
                <a:gd name="T68" fmla="*/ 2147483647 w 420"/>
                <a:gd name="T69" fmla="*/ 2147483647 h 274"/>
                <a:gd name="T70" fmla="*/ 2147483647 w 420"/>
                <a:gd name="T71" fmla="*/ 2147483647 h 274"/>
                <a:gd name="T72" fmla="*/ 2147483647 w 420"/>
                <a:gd name="T73" fmla="*/ 2147483647 h 274"/>
                <a:gd name="T74" fmla="*/ 2147483647 w 420"/>
                <a:gd name="T75" fmla="*/ 2147483647 h 274"/>
                <a:gd name="T76" fmla="*/ 2147483647 w 420"/>
                <a:gd name="T77" fmla="*/ 2147483647 h 274"/>
                <a:gd name="T78" fmla="*/ 2147483647 w 420"/>
                <a:gd name="T79" fmla="*/ 2147483647 h 274"/>
                <a:gd name="T80" fmla="*/ 2147483647 w 420"/>
                <a:gd name="T81" fmla="*/ 2147483647 h 274"/>
                <a:gd name="T82" fmla="*/ 2147483647 w 420"/>
                <a:gd name="T83" fmla="*/ 2147483647 h 274"/>
                <a:gd name="T84" fmla="*/ 2147483647 w 420"/>
                <a:gd name="T85" fmla="*/ 2147483647 h 274"/>
                <a:gd name="T86" fmla="*/ 2147483647 w 420"/>
                <a:gd name="T87" fmla="*/ 2147483647 h 274"/>
                <a:gd name="T88" fmla="*/ 2147483647 w 420"/>
                <a:gd name="T89" fmla="*/ 2147483647 h 274"/>
                <a:gd name="T90" fmla="*/ 2147483647 w 420"/>
                <a:gd name="T91" fmla="*/ 2147483647 h 274"/>
                <a:gd name="T92" fmla="*/ 2147483647 w 420"/>
                <a:gd name="T93" fmla="*/ 2147483647 h 274"/>
                <a:gd name="T94" fmla="*/ 2147483647 w 420"/>
                <a:gd name="T95" fmla="*/ 2147483647 h 274"/>
                <a:gd name="T96" fmla="*/ 2147483647 w 420"/>
                <a:gd name="T97" fmla="*/ 2147483647 h 274"/>
                <a:gd name="T98" fmla="*/ 2147483647 w 420"/>
                <a:gd name="T99" fmla="*/ 2147483647 h 274"/>
                <a:gd name="T100" fmla="*/ 2147483647 w 420"/>
                <a:gd name="T101" fmla="*/ 2147483647 h 274"/>
                <a:gd name="T102" fmla="*/ 2147483647 w 420"/>
                <a:gd name="T103" fmla="*/ 2147483647 h 274"/>
                <a:gd name="T104" fmla="*/ 2147483647 w 420"/>
                <a:gd name="T105" fmla="*/ 2147483647 h 274"/>
                <a:gd name="T106" fmla="*/ 2147483647 w 420"/>
                <a:gd name="T107" fmla="*/ 2147483647 h 274"/>
                <a:gd name="T108" fmla="*/ 0 w 420"/>
                <a:gd name="T109" fmla="*/ 2147483647 h 2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0"/>
                <a:gd name="T166" fmla="*/ 0 h 274"/>
                <a:gd name="T167" fmla="*/ 420 w 420"/>
                <a:gd name="T168" fmla="*/ 274 h 2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0" h="274">
                  <a:moveTo>
                    <a:pt x="0" y="222"/>
                  </a:moveTo>
                  <a:lnTo>
                    <a:pt x="11" y="70"/>
                  </a:lnTo>
                  <a:lnTo>
                    <a:pt x="13" y="65"/>
                  </a:lnTo>
                  <a:lnTo>
                    <a:pt x="17" y="0"/>
                  </a:lnTo>
                  <a:lnTo>
                    <a:pt x="112" y="6"/>
                  </a:lnTo>
                  <a:lnTo>
                    <a:pt x="216" y="10"/>
                  </a:lnTo>
                  <a:lnTo>
                    <a:pt x="314" y="12"/>
                  </a:lnTo>
                  <a:lnTo>
                    <a:pt x="412" y="12"/>
                  </a:lnTo>
                  <a:lnTo>
                    <a:pt x="410" y="22"/>
                  </a:lnTo>
                  <a:lnTo>
                    <a:pt x="407" y="27"/>
                  </a:lnTo>
                  <a:lnTo>
                    <a:pt x="402" y="31"/>
                  </a:lnTo>
                  <a:lnTo>
                    <a:pt x="397" y="35"/>
                  </a:lnTo>
                  <a:lnTo>
                    <a:pt x="396" y="39"/>
                  </a:lnTo>
                  <a:lnTo>
                    <a:pt x="400" y="44"/>
                  </a:lnTo>
                  <a:lnTo>
                    <a:pt x="406" y="54"/>
                  </a:lnTo>
                  <a:lnTo>
                    <a:pt x="410" y="54"/>
                  </a:lnTo>
                  <a:lnTo>
                    <a:pt x="415" y="56"/>
                  </a:lnTo>
                  <a:lnTo>
                    <a:pt x="419" y="61"/>
                  </a:lnTo>
                  <a:lnTo>
                    <a:pt x="420" y="198"/>
                  </a:lnTo>
                  <a:lnTo>
                    <a:pt x="411" y="198"/>
                  </a:lnTo>
                  <a:lnTo>
                    <a:pt x="412" y="204"/>
                  </a:lnTo>
                  <a:lnTo>
                    <a:pt x="415" y="209"/>
                  </a:lnTo>
                  <a:lnTo>
                    <a:pt x="415" y="214"/>
                  </a:lnTo>
                  <a:lnTo>
                    <a:pt x="412" y="215"/>
                  </a:lnTo>
                  <a:lnTo>
                    <a:pt x="414" y="220"/>
                  </a:lnTo>
                  <a:lnTo>
                    <a:pt x="419" y="225"/>
                  </a:lnTo>
                  <a:lnTo>
                    <a:pt x="419" y="230"/>
                  </a:lnTo>
                  <a:lnTo>
                    <a:pt x="416" y="234"/>
                  </a:lnTo>
                  <a:lnTo>
                    <a:pt x="416" y="239"/>
                  </a:lnTo>
                  <a:lnTo>
                    <a:pt x="414" y="249"/>
                  </a:lnTo>
                  <a:lnTo>
                    <a:pt x="412" y="250"/>
                  </a:lnTo>
                  <a:lnTo>
                    <a:pt x="410" y="254"/>
                  </a:lnTo>
                  <a:lnTo>
                    <a:pt x="411" y="259"/>
                  </a:lnTo>
                  <a:lnTo>
                    <a:pt x="416" y="264"/>
                  </a:lnTo>
                  <a:lnTo>
                    <a:pt x="417" y="274"/>
                  </a:lnTo>
                  <a:lnTo>
                    <a:pt x="414" y="273"/>
                  </a:lnTo>
                  <a:lnTo>
                    <a:pt x="408" y="268"/>
                  </a:lnTo>
                  <a:lnTo>
                    <a:pt x="406" y="263"/>
                  </a:lnTo>
                  <a:lnTo>
                    <a:pt x="401" y="261"/>
                  </a:lnTo>
                  <a:lnTo>
                    <a:pt x="396" y="256"/>
                  </a:lnTo>
                  <a:lnTo>
                    <a:pt x="392" y="258"/>
                  </a:lnTo>
                  <a:lnTo>
                    <a:pt x="391" y="255"/>
                  </a:lnTo>
                  <a:lnTo>
                    <a:pt x="386" y="254"/>
                  </a:lnTo>
                  <a:lnTo>
                    <a:pt x="381" y="253"/>
                  </a:lnTo>
                  <a:lnTo>
                    <a:pt x="373" y="246"/>
                  </a:lnTo>
                  <a:lnTo>
                    <a:pt x="352" y="248"/>
                  </a:lnTo>
                  <a:lnTo>
                    <a:pt x="342" y="246"/>
                  </a:lnTo>
                  <a:lnTo>
                    <a:pt x="338" y="251"/>
                  </a:lnTo>
                  <a:lnTo>
                    <a:pt x="333" y="254"/>
                  </a:lnTo>
                  <a:lnTo>
                    <a:pt x="313" y="243"/>
                  </a:lnTo>
                  <a:lnTo>
                    <a:pt x="307" y="236"/>
                  </a:lnTo>
                  <a:lnTo>
                    <a:pt x="245" y="235"/>
                  </a:lnTo>
                  <a:lnTo>
                    <a:pt x="153" y="231"/>
                  </a:lnTo>
                  <a:lnTo>
                    <a:pt x="57" y="226"/>
                  </a:lnTo>
                  <a:lnTo>
                    <a:pt x="0" y="222"/>
                  </a:lnTo>
                  <a:close/>
                </a:path>
              </a:pathLst>
            </a:custGeom>
            <a:solidFill>
              <a:srgbClr val="FF0000"/>
            </a:solidFill>
            <a:ln w="9525">
              <a:noFill/>
              <a:round/>
              <a:headEnd/>
              <a:tailEnd/>
            </a:ln>
          </p:spPr>
          <p:txBody>
            <a:bodyPr/>
            <a:lstStyle/>
            <a:p>
              <a:endParaRPr lang="en-US" dirty="0"/>
            </a:p>
          </p:txBody>
        </p:sp>
        <p:sp>
          <p:nvSpPr>
            <p:cNvPr id="70684" name="Freeform 23"/>
            <p:cNvSpPr>
              <a:spLocks/>
            </p:cNvSpPr>
            <p:nvPr/>
          </p:nvSpPr>
          <p:spPr bwMode="auto">
            <a:xfrm>
              <a:off x="2212" y="1369"/>
              <a:ext cx="582" cy="380"/>
            </a:xfrm>
            <a:custGeom>
              <a:avLst/>
              <a:gdLst>
                <a:gd name="T0" fmla="*/ 0 w 420"/>
                <a:gd name="T1" fmla="*/ 2147483647 h 274"/>
                <a:gd name="T2" fmla="*/ 2147483647 w 420"/>
                <a:gd name="T3" fmla="*/ 2147483647 h 274"/>
                <a:gd name="T4" fmla="*/ 2147483647 w 420"/>
                <a:gd name="T5" fmla="*/ 2147483647 h 274"/>
                <a:gd name="T6" fmla="*/ 2147483647 w 420"/>
                <a:gd name="T7" fmla="*/ 0 h 274"/>
                <a:gd name="T8" fmla="*/ 2147483647 w 420"/>
                <a:gd name="T9" fmla="*/ 2147483647 h 274"/>
                <a:gd name="T10" fmla="*/ 2147483647 w 420"/>
                <a:gd name="T11" fmla="*/ 2147483647 h 274"/>
                <a:gd name="T12" fmla="*/ 2147483647 w 420"/>
                <a:gd name="T13" fmla="*/ 2147483647 h 274"/>
                <a:gd name="T14" fmla="*/ 2147483647 w 420"/>
                <a:gd name="T15" fmla="*/ 2147483647 h 274"/>
                <a:gd name="T16" fmla="*/ 2147483647 w 420"/>
                <a:gd name="T17" fmla="*/ 2147483647 h 274"/>
                <a:gd name="T18" fmla="*/ 2147483647 w 420"/>
                <a:gd name="T19" fmla="*/ 2147483647 h 274"/>
                <a:gd name="T20" fmla="*/ 2147483647 w 420"/>
                <a:gd name="T21" fmla="*/ 2147483647 h 274"/>
                <a:gd name="T22" fmla="*/ 2147483647 w 420"/>
                <a:gd name="T23" fmla="*/ 2147483647 h 274"/>
                <a:gd name="T24" fmla="*/ 2147483647 w 420"/>
                <a:gd name="T25" fmla="*/ 2147483647 h 274"/>
                <a:gd name="T26" fmla="*/ 2147483647 w 420"/>
                <a:gd name="T27" fmla="*/ 2147483647 h 274"/>
                <a:gd name="T28" fmla="*/ 2147483647 w 420"/>
                <a:gd name="T29" fmla="*/ 2147483647 h 274"/>
                <a:gd name="T30" fmla="*/ 2147483647 w 420"/>
                <a:gd name="T31" fmla="*/ 2147483647 h 274"/>
                <a:gd name="T32" fmla="*/ 2147483647 w 420"/>
                <a:gd name="T33" fmla="*/ 2147483647 h 274"/>
                <a:gd name="T34" fmla="*/ 2147483647 w 420"/>
                <a:gd name="T35" fmla="*/ 2147483647 h 274"/>
                <a:gd name="T36" fmla="*/ 2147483647 w 420"/>
                <a:gd name="T37" fmla="*/ 2147483647 h 274"/>
                <a:gd name="T38" fmla="*/ 2147483647 w 420"/>
                <a:gd name="T39" fmla="*/ 2147483647 h 274"/>
                <a:gd name="T40" fmla="*/ 2147483647 w 420"/>
                <a:gd name="T41" fmla="*/ 2147483647 h 274"/>
                <a:gd name="T42" fmla="*/ 2147483647 w 420"/>
                <a:gd name="T43" fmla="*/ 2147483647 h 274"/>
                <a:gd name="T44" fmla="*/ 2147483647 w 420"/>
                <a:gd name="T45" fmla="*/ 2147483647 h 274"/>
                <a:gd name="T46" fmla="*/ 2147483647 w 420"/>
                <a:gd name="T47" fmla="*/ 2147483647 h 274"/>
                <a:gd name="T48" fmla="*/ 2147483647 w 420"/>
                <a:gd name="T49" fmla="*/ 2147483647 h 274"/>
                <a:gd name="T50" fmla="*/ 2147483647 w 420"/>
                <a:gd name="T51" fmla="*/ 2147483647 h 274"/>
                <a:gd name="T52" fmla="*/ 2147483647 w 420"/>
                <a:gd name="T53" fmla="*/ 2147483647 h 274"/>
                <a:gd name="T54" fmla="*/ 2147483647 w 420"/>
                <a:gd name="T55" fmla="*/ 2147483647 h 274"/>
                <a:gd name="T56" fmla="*/ 2147483647 w 420"/>
                <a:gd name="T57" fmla="*/ 2147483647 h 274"/>
                <a:gd name="T58" fmla="*/ 2147483647 w 420"/>
                <a:gd name="T59" fmla="*/ 2147483647 h 274"/>
                <a:gd name="T60" fmla="*/ 2147483647 w 420"/>
                <a:gd name="T61" fmla="*/ 2147483647 h 274"/>
                <a:gd name="T62" fmla="*/ 2147483647 w 420"/>
                <a:gd name="T63" fmla="*/ 2147483647 h 274"/>
                <a:gd name="T64" fmla="*/ 2147483647 w 420"/>
                <a:gd name="T65" fmla="*/ 2147483647 h 274"/>
                <a:gd name="T66" fmla="*/ 2147483647 w 420"/>
                <a:gd name="T67" fmla="*/ 2147483647 h 274"/>
                <a:gd name="T68" fmla="*/ 2147483647 w 420"/>
                <a:gd name="T69" fmla="*/ 2147483647 h 274"/>
                <a:gd name="T70" fmla="*/ 2147483647 w 420"/>
                <a:gd name="T71" fmla="*/ 2147483647 h 274"/>
                <a:gd name="T72" fmla="*/ 2147483647 w 420"/>
                <a:gd name="T73" fmla="*/ 2147483647 h 274"/>
                <a:gd name="T74" fmla="*/ 2147483647 w 420"/>
                <a:gd name="T75" fmla="*/ 2147483647 h 274"/>
                <a:gd name="T76" fmla="*/ 2147483647 w 420"/>
                <a:gd name="T77" fmla="*/ 2147483647 h 274"/>
                <a:gd name="T78" fmla="*/ 2147483647 w 420"/>
                <a:gd name="T79" fmla="*/ 2147483647 h 274"/>
                <a:gd name="T80" fmla="*/ 2147483647 w 420"/>
                <a:gd name="T81" fmla="*/ 2147483647 h 274"/>
                <a:gd name="T82" fmla="*/ 2147483647 w 420"/>
                <a:gd name="T83" fmla="*/ 2147483647 h 274"/>
                <a:gd name="T84" fmla="*/ 2147483647 w 420"/>
                <a:gd name="T85" fmla="*/ 2147483647 h 274"/>
                <a:gd name="T86" fmla="*/ 2147483647 w 420"/>
                <a:gd name="T87" fmla="*/ 2147483647 h 274"/>
                <a:gd name="T88" fmla="*/ 2147483647 w 420"/>
                <a:gd name="T89" fmla="*/ 2147483647 h 274"/>
                <a:gd name="T90" fmla="*/ 2147483647 w 420"/>
                <a:gd name="T91" fmla="*/ 2147483647 h 274"/>
                <a:gd name="T92" fmla="*/ 2147483647 w 420"/>
                <a:gd name="T93" fmla="*/ 2147483647 h 274"/>
                <a:gd name="T94" fmla="*/ 2147483647 w 420"/>
                <a:gd name="T95" fmla="*/ 2147483647 h 274"/>
                <a:gd name="T96" fmla="*/ 2147483647 w 420"/>
                <a:gd name="T97" fmla="*/ 2147483647 h 274"/>
                <a:gd name="T98" fmla="*/ 2147483647 w 420"/>
                <a:gd name="T99" fmla="*/ 2147483647 h 274"/>
                <a:gd name="T100" fmla="*/ 2147483647 w 420"/>
                <a:gd name="T101" fmla="*/ 2147483647 h 274"/>
                <a:gd name="T102" fmla="*/ 2147483647 w 420"/>
                <a:gd name="T103" fmla="*/ 2147483647 h 274"/>
                <a:gd name="T104" fmla="*/ 2147483647 w 420"/>
                <a:gd name="T105" fmla="*/ 2147483647 h 274"/>
                <a:gd name="T106" fmla="*/ 2147483647 w 420"/>
                <a:gd name="T107" fmla="*/ 2147483647 h 274"/>
                <a:gd name="T108" fmla="*/ 0 w 420"/>
                <a:gd name="T109" fmla="*/ 2147483647 h 2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0"/>
                <a:gd name="T166" fmla="*/ 0 h 274"/>
                <a:gd name="T167" fmla="*/ 420 w 420"/>
                <a:gd name="T168" fmla="*/ 274 h 2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0" h="274">
                  <a:moveTo>
                    <a:pt x="0" y="222"/>
                  </a:moveTo>
                  <a:lnTo>
                    <a:pt x="11" y="70"/>
                  </a:lnTo>
                  <a:lnTo>
                    <a:pt x="13" y="65"/>
                  </a:lnTo>
                  <a:lnTo>
                    <a:pt x="17" y="0"/>
                  </a:lnTo>
                  <a:lnTo>
                    <a:pt x="112" y="6"/>
                  </a:lnTo>
                  <a:lnTo>
                    <a:pt x="216" y="10"/>
                  </a:lnTo>
                  <a:lnTo>
                    <a:pt x="314" y="12"/>
                  </a:lnTo>
                  <a:lnTo>
                    <a:pt x="412" y="12"/>
                  </a:lnTo>
                  <a:lnTo>
                    <a:pt x="410" y="22"/>
                  </a:lnTo>
                  <a:lnTo>
                    <a:pt x="407" y="27"/>
                  </a:lnTo>
                  <a:lnTo>
                    <a:pt x="402" y="31"/>
                  </a:lnTo>
                  <a:lnTo>
                    <a:pt x="397" y="35"/>
                  </a:lnTo>
                  <a:lnTo>
                    <a:pt x="396" y="39"/>
                  </a:lnTo>
                  <a:lnTo>
                    <a:pt x="400" y="44"/>
                  </a:lnTo>
                  <a:lnTo>
                    <a:pt x="406" y="54"/>
                  </a:lnTo>
                  <a:lnTo>
                    <a:pt x="410" y="54"/>
                  </a:lnTo>
                  <a:lnTo>
                    <a:pt x="415" y="56"/>
                  </a:lnTo>
                  <a:lnTo>
                    <a:pt x="419" y="61"/>
                  </a:lnTo>
                  <a:lnTo>
                    <a:pt x="420" y="198"/>
                  </a:lnTo>
                  <a:lnTo>
                    <a:pt x="411" y="198"/>
                  </a:lnTo>
                  <a:lnTo>
                    <a:pt x="412" y="204"/>
                  </a:lnTo>
                  <a:lnTo>
                    <a:pt x="415" y="209"/>
                  </a:lnTo>
                  <a:lnTo>
                    <a:pt x="415" y="214"/>
                  </a:lnTo>
                  <a:lnTo>
                    <a:pt x="412" y="215"/>
                  </a:lnTo>
                  <a:lnTo>
                    <a:pt x="414" y="220"/>
                  </a:lnTo>
                  <a:lnTo>
                    <a:pt x="419" y="225"/>
                  </a:lnTo>
                  <a:lnTo>
                    <a:pt x="419" y="230"/>
                  </a:lnTo>
                  <a:lnTo>
                    <a:pt x="416" y="234"/>
                  </a:lnTo>
                  <a:lnTo>
                    <a:pt x="416" y="239"/>
                  </a:lnTo>
                  <a:lnTo>
                    <a:pt x="414" y="249"/>
                  </a:lnTo>
                  <a:lnTo>
                    <a:pt x="412" y="250"/>
                  </a:lnTo>
                  <a:lnTo>
                    <a:pt x="410" y="254"/>
                  </a:lnTo>
                  <a:lnTo>
                    <a:pt x="411" y="259"/>
                  </a:lnTo>
                  <a:lnTo>
                    <a:pt x="416" y="264"/>
                  </a:lnTo>
                  <a:lnTo>
                    <a:pt x="417" y="274"/>
                  </a:lnTo>
                  <a:lnTo>
                    <a:pt x="414" y="273"/>
                  </a:lnTo>
                  <a:lnTo>
                    <a:pt x="408" y="268"/>
                  </a:lnTo>
                  <a:lnTo>
                    <a:pt x="406" y="263"/>
                  </a:lnTo>
                  <a:lnTo>
                    <a:pt x="401" y="261"/>
                  </a:lnTo>
                  <a:lnTo>
                    <a:pt x="396" y="256"/>
                  </a:lnTo>
                  <a:lnTo>
                    <a:pt x="392" y="258"/>
                  </a:lnTo>
                  <a:lnTo>
                    <a:pt x="391" y="255"/>
                  </a:lnTo>
                  <a:lnTo>
                    <a:pt x="386" y="254"/>
                  </a:lnTo>
                  <a:lnTo>
                    <a:pt x="381" y="253"/>
                  </a:lnTo>
                  <a:lnTo>
                    <a:pt x="373" y="246"/>
                  </a:lnTo>
                  <a:lnTo>
                    <a:pt x="352" y="248"/>
                  </a:lnTo>
                  <a:lnTo>
                    <a:pt x="342" y="246"/>
                  </a:lnTo>
                  <a:lnTo>
                    <a:pt x="338" y="251"/>
                  </a:lnTo>
                  <a:lnTo>
                    <a:pt x="333" y="254"/>
                  </a:lnTo>
                  <a:lnTo>
                    <a:pt x="313" y="243"/>
                  </a:lnTo>
                  <a:lnTo>
                    <a:pt x="307" y="236"/>
                  </a:lnTo>
                  <a:lnTo>
                    <a:pt x="245" y="235"/>
                  </a:lnTo>
                  <a:lnTo>
                    <a:pt x="153" y="231"/>
                  </a:lnTo>
                  <a:lnTo>
                    <a:pt x="57" y="226"/>
                  </a:lnTo>
                  <a:lnTo>
                    <a:pt x="0" y="222"/>
                  </a:lnTo>
                </a:path>
              </a:pathLst>
            </a:custGeom>
            <a:noFill/>
            <a:ln w="4763">
              <a:solidFill>
                <a:srgbClr val="FFFFFF"/>
              </a:solidFill>
              <a:prstDash val="solid"/>
              <a:round/>
              <a:headEnd/>
              <a:tailEnd/>
            </a:ln>
          </p:spPr>
          <p:txBody>
            <a:bodyPr/>
            <a:lstStyle/>
            <a:p>
              <a:endParaRPr lang="en-US" dirty="0"/>
            </a:p>
          </p:txBody>
        </p:sp>
        <p:sp>
          <p:nvSpPr>
            <p:cNvPr id="70685" name="Freeform 24"/>
            <p:cNvSpPr>
              <a:spLocks/>
            </p:cNvSpPr>
            <p:nvPr/>
          </p:nvSpPr>
          <p:spPr bwMode="auto">
            <a:xfrm>
              <a:off x="2236" y="1051"/>
              <a:ext cx="546" cy="335"/>
            </a:xfrm>
            <a:custGeom>
              <a:avLst/>
              <a:gdLst>
                <a:gd name="T0" fmla="*/ 0 w 395"/>
                <a:gd name="T1" fmla="*/ 2147483647 h 242"/>
                <a:gd name="T2" fmla="*/ 2147483647 w 395"/>
                <a:gd name="T3" fmla="*/ 1 h 242"/>
                <a:gd name="T4" fmla="*/ 2147483647 w 395"/>
                <a:gd name="T5" fmla="*/ 0 h 242"/>
                <a:gd name="T6" fmla="*/ 2147483647 w 395"/>
                <a:gd name="T7" fmla="*/ 2147483647 h 242"/>
                <a:gd name="T8" fmla="*/ 2147483647 w 395"/>
                <a:gd name="T9" fmla="*/ 2147483647 h 242"/>
                <a:gd name="T10" fmla="*/ 2147483647 w 395"/>
                <a:gd name="T11" fmla="*/ 2147483647 h 242"/>
                <a:gd name="T12" fmla="*/ 2147483647 w 395"/>
                <a:gd name="T13" fmla="*/ 2147483647 h 242"/>
                <a:gd name="T14" fmla="*/ 2147483647 w 395"/>
                <a:gd name="T15" fmla="*/ 2147483647 h 242"/>
                <a:gd name="T16" fmla="*/ 2147483647 w 395"/>
                <a:gd name="T17" fmla="*/ 2147483647 h 242"/>
                <a:gd name="T18" fmla="*/ 2147483647 w 395"/>
                <a:gd name="T19" fmla="*/ 2147483647 h 242"/>
                <a:gd name="T20" fmla="*/ 2147483647 w 395"/>
                <a:gd name="T21" fmla="*/ 2147483647 h 242"/>
                <a:gd name="T22" fmla="*/ 2147483647 w 395"/>
                <a:gd name="T23" fmla="*/ 2147483647 h 242"/>
                <a:gd name="T24" fmla="*/ 2147483647 w 395"/>
                <a:gd name="T25" fmla="*/ 2147483647 h 242"/>
                <a:gd name="T26" fmla="*/ 2147483647 w 395"/>
                <a:gd name="T27" fmla="*/ 2147483647 h 242"/>
                <a:gd name="T28" fmla="*/ 2147483647 w 395"/>
                <a:gd name="T29" fmla="*/ 2147483647 h 242"/>
                <a:gd name="T30" fmla="*/ 2147483647 w 395"/>
                <a:gd name="T31" fmla="*/ 2147483647 h 242"/>
                <a:gd name="T32" fmla="*/ 2147483647 w 395"/>
                <a:gd name="T33" fmla="*/ 2147483647 h 242"/>
                <a:gd name="T34" fmla="*/ 2147483647 w 395"/>
                <a:gd name="T35" fmla="*/ 2147483647 h 242"/>
                <a:gd name="T36" fmla="*/ 2147483647 w 395"/>
                <a:gd name="T37" fmla="*/ 2147483647 h 242"/>
                <a:gd name="T38" fmla="*/ 2147483647 w 395"/>
                <a:gd name="T39" fmla="*/ 2147483647 h 242"/>
                <a:gd name="T40" fmla="*/ 2147483647 w 395"/>
                <a:gd name="T41" fmla="*/ 2147483647 h 242"/>
                <a:gd name="T42" fmla="*/ 2147483647 w 395"/>
                <a:gd name="T43" fmla="*/ 2147483647 h 242"/>
                <a:gd name="T44" fmla="*/ 2147483647 w 395"/>
                <a:gd name="T45" fmla="*/ 2147483647 h 242"/>
                <a:gd name="T46" fmla="*/ 2147483647 w 395"/>
                <a:gd name="T47" fmla="*/ 2147483647 h 242"/>
                <a:gd name="T48" fmla="*/ 2147483647 w 395"/>
                <a:gd name="T49" fmla="*/ 2147483647 h 242"/>
                <a:gd name="T50" fmla="*/ 2147483647 w 395"/>
                <a:gd name="T51" fmla="*/ 2147483647 h 242"/>
                <a:gd name="T52" fmla="*/ 2147483647 w 395"/>
                <a:gd name="T53" fmla="*/ 2147483647 h 242"/>
                <a:gd name="T54" fmla="*/ 2147483647 w 395"/>
                <a:gd name="T55" fmla="*/ 2147483647 h 242"/>
                <a:gd name="T56" fmla="*/ 2147483647 w 395"/>
                <a:gd name="T57" fmla="*/ 2147483647 h 242"/>
                <a:gd name="T58" fmla="*/ 2147483647 w 395"/>
                <a:gd name="T59" fmla="*/ 2147483647 h 242"/>
                <a:gd name="T60" fmla="*/ 2147483647 w 395"/>
                <a:gd name="T61" fmla="*/ 2147483647 h 242"/>
                <a:gd name="T62" fmla="*/ 2147483647 w 395"/>
                <a:gd name="T63" fmla="*/ 2147483647 h 242"/>
                <a:gd name="T64" fmla="*/ 2147483647 w 395"/>
                <a:gd name="T65" fmla="*/ 2147483647 h 242"/>
                <a:gd name="T66" fmla="*/ 2147483647 w 395"/>
                <a:gd name="T67" fmla="*/ 2147483647 h 242"/>
                <a:gd name="T68" fmla="*/ 2147483647 w 395"/>
                <a:gd name="T69" fmla="*/ 2147483647 h 242"/>
                <a:gd name="T70" fmla="*/ 2147483647 w 395"/>
                <a:gd name="T71" fmla="*/ 2147483647 h 242"/>
                <a:gd name="T72" fmla="*/ 2147483647 w 395"/>
                <a:gd name="T73" fmla="*/ 2147483647 h 242"/>
                <a:gd name="T74" fmla="*/ 2147483647 w 395"/>
                <a:gd name="T75" fmla="*/ 2147483647 h 242"/>
                <a:gd name="T76" fmla="*/ 2147483647 w 395"/>
                <a:gd name="T77" fmla="*/ 2147483647 h 242"/>
                <a:gd name="T78" fmla="*/ 2147483647 w 395"/>
                <a:gd name="T79" fmla="*/ 2147483647 h 242"/>
                <a:gd name="T80" fmla="*/ 2147483647 w 395"/>
                <a:gd name="T81" fmla="*/ 2147483647 h 242"/>
                <a:gd name="T82" fmla="*/ 2147483647 w 395"/>
                <a:gd name="T83" fmla="*/ 2147483647 h 242"/>
                <a:gd name="T84" fmla="*/ 2147483647 w 395"/>
                <a:gd name="T85" fmla="*/ 2147483647 h 242"/>
                <a:gd name="T86" fmla="*/ 0 w 395"/>
                <a:gd name="T87" fmla="*/ 214748364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5"/>
                <a:gd name="T133" fmla="*/ 0 h 242"/>
                <a:gd name="T134" fmla="*/ 395 w 395"/>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5" h="242">
                  <a:moveTo>
                    <a:pt x="0" y="230"/>
                  </a:moveTo>
                  <a:lnTo>
                    <a:pt x="17" y="1"/>
                  </a:lnTo>
                  <a:lnTo>
                    <a:pt x="17" y="0"/>
                  </a:lnTo>
                  <a:lnTo>
                    <a:pt x="96" y="5"/>
                  </a:lnTo>
                  <a:lnTo>
                    <a:pt x="214" y="10"/>
                  </a:lnTo>
                  <a:lnTo>
                    <a:pt x="316" y="12"/>
                  </a:lnTo>
                  <a:lnTo>
                    <a:pt x="361" y="12"/>
                  </a:lnTo>
                  <a:lnTo>
                    <a:pt x="360" y="15"/>
                  </a:lnTo>
                  <a:lnTo>
                    <a:pt x="363" y="18"/>
                  </a:lnTo>
                  <a:lnTo>
                    <a:pt x="365" y="32"/>
                  </a:lnTo>
                  <a:lnTo>
                    <a:pt x="368" y="37"/>
                  </a:lnTo>
                  <a:lnTo>
                    <a:pt x="364" y="46"/>
                  </a:lnTo>
                  <a:lnTo>
                    <a:pt x="366" y="56"/>
                  </a:lnTo>
                  <a:lnTo>
                    <a:pt x="365" y="60"/>
                  </a:lnTo>
                  <a:lnTo>
                    <a:pt x="366" y="62"/>
                  </a:lnTo>
                  <a:lnTo>
                    <a:pt x="365" y="72"/>
                  </a:lnTo>
                  <a:lnTo>
                    <a:pt x="366" y="78"/>
                  </a:lnTo>
                  <a:lnTo>
                    <a:pt x="371" y="94"/>
                  </a:lnTo>
                  <a:lnTo>
                    <a:pt x="371" y="96"/>
                  </a:lnTo>
                  <a:lnTo>
                    <a:pt x="378" y="110"/>
                  </a:lnTo>
                  <a:lnTo>
                    <a:pt x="380" y="122"/>
                  </a:lnTo>
                  <a:lnTo>
                    <a:pt x="380" y="127"/>
                  </a:lnTo>
                  <a:lnTo>
                    <a:pt x="379" y="130"/>
                  </a:lnTo>
                  <a:lnTo>
                    <a:pt x="380" y="135"/>
                  </a:lnTo>
                  <a:lnTo>
                    <a:pt x="380" y="145"/>
                  </a:lnTo>
                  <a:lnTo>
                    <a:pt x="381" y="156"/>
                  </a:lnTo>
                  <a:lnTo>
                    <a:pt x="381" y="163"/>
                  </a:lnTo>
                  <a:lnTo>
                    <a:pt x="384" y="168"/>
                  </a:lnTo>
                  <a:lnTo>
                    <a:pt x="383" y="173"/>
                  </a:lnTo>
                  <a:lnTo>
                    <a:pt x="384" y="191"/>
                  </a:lnTo>
                  <a:lnTo>
                    <a:pt x="386" y="196"/>
                  </a:lnTo>
                  <a:lnTo>
                    <a:pt x="385" y="201"/>
                  </a:lnTo>
                  <a:lnTo>
                    <a:pt x="388" y="206"/>
                  </a:lnTo>
                  <a:lnTo>
                    <a:pt x="393" y="213"/>
                  </a:lnTo>
                  <a:lnTo>
                    <a:pt x="394" y="218"/>
                  </a:lnTo>
                  <a:lnTo>
                    <a:pt x="394" y="223"/>
                  </a:lnTo>
                  <a:lnTo>
                    <a:pt x="395" y="233"/>
                  </a:lnTo>
                  <a:lnTo>
                    <a:pt x="395" y="237"/>
                  </a:lnTo>
                  <a:lnTo>
                    <a:pt x="395" y="242"/>
                  </a:lnTo>
                  <a:lnTo>
                    <a:pt x="297" y="242"/>
                  </a:lnTo>
                  <a:lnTo>
                    <a:pt x="199" y="240"/>
                  </a:lnTo>
                  <a:lnTo>
                    <a:pt x="95" y="236"/>
                  </a:lnTo>
                  <a:lnTo>
                    <a:pt x="0" y="230"/>
                  </a:lnTo>
                  <a:close/>
                </a:path>
              </a:pathLst>
            </a:custGeom>
            <a:solidFill>
              <a:srgbClr val="FFFF00"/>
            </a:solidFill>
            <a:ln w="9525">
              <a:noFill/>
              <a:round/>
              <a:headEnd/>
              <a:tailEnd/>
            </a:ln>
          </p:spPr>
          <p:txBody>
            <a:bodyPr/>
            <a:lstStyle/>
            <a:p>
              <a:endParaRPr lang="en-US" dirty="0"/>
            </a:p>
          </p:txBody>
        </p:sp>
        <p:sp>
          <p:nvSpPr>
            <p:cNvPr id="70686" name="Freeform 25"/>
            <p:cNvSpPr>
              <a:spLocks/>
            </p:cNvSpPr>
            <p:nvPr/>
          </p:nvSpPr>
          <p:spPr bwMode="auto">
            <a:xfrm>
              <a:off x="2236" y="1051"/>
              <a:ext cx="546" cy="335"/>
            </a:xfrm>
            <a:custGeom>
              <a:avLst/>
              <a:gdLst>
                <a:gd name="T0" fmla="*/ 0 w 395"/>
                <a:gd name="T1" fmla="*/ 2147483647 h 242"/>
                <a:gd name="T2" fmla="*/ 2147483647 w 395"/>
                <a:gd name="T3" fmla="*/ 1 h 242"/>
                <a:gd name="T4" fmla="*/ 2147483647 w 395"/>
                <a:gd name="T5" fmla="*/ 0 h 242"/>
                <a:gd name="T6" fmla="*/ 2147483647 w 395"/>
                <a:gd name="T7" fmla="*/ 2147483647 h 242"/>
                <a:gd name="T8" fmla="*/ 2147483647 w 395"/>
                <a:gd name="T9" fmla="*/ 2147483647 h 242"/>
                <a:gd name="T10" fmla="*/ 2147483647 w 395"/>
                <a:gd name="T11" fmla="*/ 2147483647 h 242"/>
                <a:gd name="T12" fmla="*/ 2147483647 w 395"/>
                <a:gd name="T13" fmla="*/ 2147483647 h 242"/>
                <a:gd name="T14" fmla="*/ 2147483647 w 395"/>
                <a:gd name="T15" fmla="*/ 2147483647 h 242"/>
                <a:gd name="T16" fmla="*/ 2147483647 w 395"/>
                <a:gd name="T17" fmla="*/ 2147483647 h 242"/>
                <a:gd name="T18" fmla="*/ 2147483647 w 395"/>
                <a:gd name="T19" fmla="*/ 2147483647 h 242"/>
                <a:gd name="T20" fmla="*/ 2147483647 w 395"/>
                <a:gd name="T21" fmla="*/ 2147483647 h 242"/>
                <a:gd name="T22" fmla="*/ 2147483647 w 395"/>
                <a:gd name="T23" fmla="*/ 2147483647 h 242"/>
                <a:gd name="T24" fmla="*/ 2147483647 w 395"/>
                <a:gd name="T25" fmla="*/ 2147483647 h 242"/>
                <a:gd name="T26" fmla="*/ 2147483647 w 395"/>
                <a:gd name="T27" fmla="*/ 2147483647 h 242"/>
                <a:gd name="T28" fmla="*/ 2147483647 w 395"/>
                <a:gd name="T29" fmla="*/ 2147483647 h 242"/>
                <a:gd name="T30" fmla="*/ 2147483647 w 395"/>
                <a:gd name="T31" fmla="*/ 2147483647 h 242"/>
                <a:gd name="T32" fmla="*/ 2147483647 w 395"/>
                <a:gd name="T33" fmla="*/ 2147483647 h 242"/>
                <a:gd name="T34" fmla="*/ 2147483647 w 395"/>
                <a:gd name="T35" fmla="*/ 2147483647 h 242"/>
                <a:gd name="T36" fmla="*/ 2147483647 w 395"/>
                <a:gd name="T37" fmla="*/ 2147483647 h 242"/>
                <a:gd name="T38" fmla="*/ 2147483647 w 395"/>
                <a:gd name="T39" fmla="*/ 2147483647 h 242"/>
                <a:gd name="T40" fmla="*/ 2147483647 w 395"/>
                <a:gd name="T41" fmla="*/ 2147483647 h 242"/>
                <a:gd name="T42" fmla="*/ 2147483647 w 395"/>
                <a:gd name="T43" fmla="*/ 2147483647 h 242"/>
                <a:gd name="T44" fmla="*/ 2147483647 w 395"/>
                <a:gd name="T45" fmla="*/ 2147483647 h 242"/>
                <a:gd name="T46" fmla="*/ 2147483647 w 395"/>
                <a:gd name="T47" fmla="*/ 2147483647 h 242"/>
                <a:gd name="T48" fmla="*/ 2147483647 w 395"/>
                <a:gd name="T49" fmla="*/ 2147483647 h 242"/>
                <a:gd name="T50" fmla="*/ 2147483647 w 395"/>
                <a:gd name="T51" fmla="*/ 2147483647 h 242"/>
                <a:gd name="T52" fmla="*/ 2147483647 w 395"/>
                <a:gd name="T53" fmla="*/ 2147483647 h 242"/>
                <a:gd name="T54" fmla="*/ 2147483647 w 395"/>
                <a:gd name="T55" fmla="*/ 2147483647 h 242"/>
                <a:gd name="T56" fmla="*/ 2147483647 w 395"/>
                <a:gd name="T57" fmla="*/ 2147483647 h 242"/>
                <a:gd name="T58" fmla="*/ 2147483647 w 395"/>
                <a:gd name="T59" fmla="*/ 2147483647 h 242"/>
                <a:gd name="T60" fmla="*/ 2147483647 w 395"/>
                <a:gd name="T61" fmla="*/ 2147483647 h 242"/>
                <a:gd name="T62" fmla="*/ 2147483647 w 395"/>
                <a:gd name="T63" fmla="*/ 2147483647 h 242"/>
                <a:gd name="T64" fmla="*/ 2147483647 w 395"/>
                <a:gd name="T65" fmla="*/ 2147483647 h 242"/>
                <a:gd name="T66" fmla="*/ 2147483647 w 395"/>
                <a:gd name="T67" fmla="*/ 2147483647 h 242"/>
                <a:gd name="T68" fmla="*/ 2147483647 w 395"/>
                <a:gd name="T69" fmla="*/ 2147483647 h 242"/>
                <a:gd name="T70" fmla="*/ 2147483647 w 395"/>
                <a:gd name="T71" fmla="*/ 2147483647 h 242"/>
                <a:gd name="T72" fmla="*/ 2147483647 w 395"/>
                <a:gd name="T73" fmla="*/ 2147483647 h 242"/>
                <a:gd name="T74" fmla="*/ 2147483647 w 395"/>
                <a:gd name="T75" fmla="*/ 2147483647 h 242"/>
                <a:gd name="T76" fmla="*/ 2147483647 w 395"/>
                <a:gd name="T77" fmla="*/ 2147483647 h 242"/>
                <a:gd name="T78" fmla="*/ 2147483647 w 395"/>
                <a:gd name="T79" fmla="*/ 2147483647 h 242"/>
                <a:gd name="T80" fmla="*/ 2147483647 w 395"/>
                <a:gd name="T81" fmla="*/ 2147483647 h 242"/>
                <a:gd name="T82" fmla="*/ 2147483647 w 395"/>
                <a:gd name="T83" fmla="*/ 2147483647 h 242"/>
                <a:gd name="T84" fmla="*/ 2147483647 w 395"/>
                <a:gd name="T85" fmla="*/ 2147483647 h 242"/>
                <a:gd name="T86" fmla="*/ 0 w 395"/>
                <a:gd name="T87" fmla="*/ 2147483647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5"/>
                <a:gd name="T133" fmla="*/ 0 h 242"/>
                <a:gd name="T134" fmla="*/ 395 w 395"/>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5" h="242">
                  <a:moveTo>
                    <a:pt x="0" y="230"/>
                  </a:moveTo>
                  <a:lnTo>
                    <a:pt x="17" y="1"/>
                  </a:lnTo>
                  <a:lnTo>
                    <a:pt x="17" y="0"/>
                  </a:lnTo>
                  <a:lnTo>
                    <a:pt x="96" y="5"/>
                  </a:lnTo>
                  <a:lnTo>
                    <a:pt x="214" y="10"/>
                  </a:lnTo>
                  <a:lnTo>
                    <a:pt x="316" y="12"/>
                  </a:lnTo>
                  <a:lnTo>
                    <a:pt x="361" y="12"/>
                  </a:lnTo>
                  <a:lnTo>
                    <a:pt x="360" y="15"/>
                  </a:lnTo>
                  <a:lnTo>
                    <a:pt x="363" y="18"/>
                  </a:lnTo>
                  <a:lnTo>
                    <a:pt x="365" y="32"/>
                  </a:lnTo>
                  <a:lnTo>
                    <a:pt x="368" y="37"/>
                  </a:lnTo>
                  <a:lnTo>
                    <a:pt x="364" y="46"/>
                  </a:lnTo>
                  <a:lnTo>
                    <a:pt x="366" y="56"/>
                  </a:lnTo>
                  <a:lnTo>
                    <a:pt x="365" y="60"/>
                  </a:lnTo>
                  <a:lnTo>
                    <a:pt x="366" y="62"/>
                  </a:lnTo>
                  <a:lnTo>
                    <a:pt x="365" y="72"/>
                  </a:lnTo>
                  <a:lnTo>
                    <a:pt x="366" y="78"/>
                  </a:lnTo>
                  <a:lnTo>
                    <a:pt x="371" y="94"/>
                  </a:lnTo>
                  <a:lnTo>
                    <a:pt x="371" y="96"/>
                  </a:lnTo>
                  <a:lnTo>
                    <a:pt x="378" y="110"/>
                  </a:lnTo>
                  <a:lnTo>
                    <a:pt x="380" y="122"/>
                  </a:lnTo>
                  <a:lnTo>
                    <a:pt x="380" y="127"/>
                  </a:lnTo>
                  <a:lnTo>
                    <a:pt x="379" y="130"/>
                  </a:lnTo>
                  <a:lnTo>
                    <a:pt x="380" y="135"/>
                  </a:lnTo>
                  <a:lnTo>
                    <a:pt x="380" y="145"/>
                  </a:lnTo>
                  <a:lnTo>
                    <a:pt x="381" y="156"/>
                  </a:lnTo>
                  <a:lnTo>
                    <a:pt x="381" y="163"/>
                  </a:lnTo>
                  <a:lnTo>
                    <a:pt x="384" y="168"/>
                  </a:lnTo>
                  <a:lnTo>
                    <a:pt x="383" y="173"/>
                  </a:lnTo>
                  <a:lnTo>
                    <a:pt x="384" y="191"/>
                  </a:lnTo>
                  <a:lnTo>
                    <a:pt x="386" y="196"/>
                  </a:lnTo>
                  <a:lnTo>
                    <a:pt x="385" y="201"/>
                  </a:lnTo>
                  <a:lnTo>
                    <a:pt x="388" y="206"/>
                  </a:lnTo>
                  <a:lnTo>
                    <a:pt x="393" y="213"/>
                  </a:lnTo>
                  <a:lnTo>
                    <a:pt x="394" y="218"/>
                  </a:lnTo>
                  <a:lnTo>
                    <a:pt x="394" y="223"/>
                  </a:lnTo>
                  <a:lnTo>
                    <a:pt x="395" y="233"/>
                  </a:lnTo>
                  <a:lnTo>
                    <a:pt x="395" y="237"/>
                  </a:lnTo>
                  <a:lnTo>
                    <a:pt x="395" y="242"/>
                  </a:lnTo>
                  <a:lnTo>
                    <a:pt x="297" y="242"/>
                  </a:lnTo>
                  <a:lnTo>
                    <a:pt x="199" y="240"/>
                  </a:lnTo>
                  <a:lnTo>
                    <a:pt x="95" y="236"/>
                  </a:lnTo>
                  <a:lnTo>
                    <a:pt x="0" y="230"/>
                  </a:lnTo>
                </a:path>
              </a:pathLst>
            </a:custGeom>
            <a:noFill/>
            <a:ln w="4763">
              <a:solidFill>
                <a:srgbClr val="FFFFFF"/>
              </a:solidFill>
              <a:prstDash val="solid"/>
              <a:round/>
              <a:headEnd/>
              <a:tailEnd/>
            </a:ln>
          </p:spPr>
          <p:txBody>
            <a:bodyPr/>
            <a:lstStyle/>
            <a:p>
              <a:endParaRPr lang="en-US" dirty="0"/>
            </a:p>
          </p:txBody>
        </p:sp>
        <p:sp>
          <p:nvSpPr>
            <p:cNvPr id="70687" name="Freeform 26"/>
            <p:cNvSpPr>
              <a:spLocks/>
            </p:cNvSpPr>
            <p:nvPr/>
          </p:nvSpPr>
          <p:spPr bwMode="auto">
            <a:xfrm>
              <a:off x="2248" y="2318"/>
              <a:ext cx="721" cy="368"/>
            </a:xfrm>
            <a:custGeom>
              <a:avLst/>
              <a:gdLst>
                <a:gd name="T0" fmla="*/ 2147483647 w 521"/>
                <a:gd name="T1" fmla="*/ 0 h 266"/>
                <a:gd name="T2" fmla="*/ 2147483647 w 521"/>
                <a:gd name="T3" fmla="*/ 2147483647 h 266"/>
                <a:gd name="T4" fmla="*/ 2147483647 w 521"/>
                <a:gd name="T5" fmla="*/ 2147483647 h 266"/>
                <a:gd name="T6" fmla="*/ 2147483647 w 521"/>
                <a:gd name="T7" fmla="*/ 2147483647 h 266"/>
                <a:gd name="T8" fmla="*/ 2147483647 w 521"/>
                <a:gd name="T9" fmla="*/ 2147483647 h 266"/>
                <a:gd name="T10" fmla="*/ 2147483647 w 521"/>
                <a:gd name="T11" fmla="*/ 2147483647 h 266"/>
                <a:gd name="T12" fmla="*/ 2147483647 w 521"/>
                <a:gd name="T13" fmla="*/ 2147483647 h 266"/>
                <a:gd name="T14" fmla="*/ 2147483647 w 521"/>
                <a:gd name="T15" fmla="*/ 2147483647 h 266"/>
                <a:gd name="T16" fmla="*/ 2147483647 w 521"/>
                <a:gd name="T17" fmla="*/ 2147483647 h 266"/>
                <a:gd name="T18" fmla="*/ 2147483647 w 521"/>
                <a:gd name="T19" fmla="*/ 2147483647 h 266"/>
                <a:gd name="T20" fmla="*/ 2147483647 w 521"/>
                <a:gd name="T21" fmla="*/ 2147483647 h 266"/>
                <a:gd name="T22" fmla="*/ 2147483647 w 521"/>
                <a:gd name="T23" fmla="*/ 2147483647 h 266"/>
                <a:gd name="T24" fmla="*/ 2147483647 w 521"/>
                <a:gd name="T25" fmla="*/ 2147483647 h 266"/>
                <a:gd name="T26" fmla="*/ 2147483647 w 521"/>
                <a:gd name="T27" fmla="*/ 2147483647 h 266"/>
                <a:gd name="T28" fmla="*/ 2147483647 w 521"/>
                <a:gd name="T29" fmla="*/ 2147483647 h 266"/>
                <a:gd name="T30" fmla="*/ 2147483647 w 521"/>
                <a:gd name="T31" fmla="*/ 2147483647 h 266"/>
                <a:gd name="T32" fmla="*/ 2147483647 w 521"/>
                <a:gd name="T33" fmla="*/ 2147483647 h 266"/>
                <a:gd name="T34" fmla="*/ 2147483647 w 521"/>
                <a:gd name="T35" fmla="*/ 2147483647 h 266"/>
                <a:gd name="T36" fmla="*/ 2147483647 w 521"/>
                <a:gd name="T37" fmla="*/ 2147483647 h 266"/>
                <a:gd name="T38" fmla="*/ 2147483647 w 521"/>
                <a:gd name="T39" fmla="*/ 2147483647 h 266"/>
                <a:gd name="T40" fmla="*/ 2147483647 w 521"/>
                <a:gd name="T41" fmla="*/ 2147483647 h 266"/>
                <a:gd name="T42" fmla="*/ 2147483647 w 521"/>
                <a:gd name="T43" fmla="*/ 2147483647 h 266"/>
                <a:gd name="T44" fmla="*/ 2147483647 w 521"/>
                <a:gd name="T45" fmla="*/ 2147483647 h 266"/>
                <a:gd name="T46" fmla="*/ 2147483647 w 521"/>
                <a:gd name="T47" fmla="*/ 2147483647 h 266"/>
                <a:gd name="T48" fmla="*/ 2147483647 w 521"/>
                <a:gd name="T49" fmla="*/ 2147483647 h 266"/>
                <a:gd name="T50" fmla="*/ 2147483647 w 521"/>
                <a:gd name="T51" fmla="*/ 2147483647 h 266"/>
                <a:gd name="T52" fmla="*/ 2147483647 w 521"/>
                <a:gd name="T53" fmla="*/ 2147483647 h 266"/>
                <a:gd name="T54" fmla="*/ 2147483647 w 521"/>
                <a:gd name="T55" fmla="*/ 2147483647 h 266"/>
                <a:gd name="T56" fmla="*/ 2147483647 w 521"/>
                <a:gd name="T57" fmla="*/ 2147483647 h 266"/>
                <a:gd name="T58" fmla="*/ 2147483647 w 521"/>
                <a:gd name="T59" fmla="*/ 2147483647 h 266"/>
                <a:gd name="T60" fmla="*/ 2147483647 w 521"/>
                <a:gd name="T61" fmla="*/ 2147483647 h 266"/>
                <a:gd name="T62" fmla="*/ 2147483647 w 521"/>
                <a:gd name="T63" fmla="*/ 2147483647 h 266"/>
                <a:gd name="T64" fmla="*/ 2147483647 w 521"/>
                <a:gd name="T65" fmla="*/ 2147483647 h 266"/>
                <a:gd name="T66" fmla="*/ 2147483647 w 521"/>
                <a:gd name="T67" fmla="*/ 2147483647 h 266"/>
                <a:gd name="T68" fmla="*/ 2147483647 w 521"/>
                <a:gd name="T69" fmla="*/ 2147483647 h 266"/>
                <a:gd name="T70" fmla="*/ 2147483647 w 521"/>
                <a:gd name="T71" fmla="*/ 2147483647 h 266"/>
                <a:gd name="T72" fmla="*/ 2147483647 w 521"/>
                <a:gd name="T73" fmla="*/ 2147483647 h 266"/>
                <a:gd name="T74" fmla="*/ 2147483647 w 521"/>
                <a:gd name="T75" fmla="*/ 2147483647 h 266"/>
                <a:gd name="T76" fmla="*/ 2147483647 w 521"/>
                <a:gd name="T77" fmla="*/ 2147483647 h 266"/>
                <a:gd name="T78" fmla="*/ 2147483647 w 521"/>
                <a:gd name="T79" fmla="*/ 2147483647 h 266"/>
                <a:gd name="T80" fmla="*/ 2147483647 w 521"/>
                <a:gd name="T81" fmla="*/ 2147483647 h 266"/>
                <a:gd name="T82" fmla="*/ 2147483647 w 521"/>
                <a:gd name="T83" fmla="*/ 2147483647 h 266"/>
                <a:gd name="T84" fmla="*/ 2147483647 w 521"/>
                <a:gd name="T85" fmla="*/ 2147483647 h 266"/>
                <a:gd name="T86" fmla="*/ 2147483647 w 521"/>
                <a:gd name="T87" fmla="*/ 2147483647 h 266"/>
                <a:gd name="T88" fmla="*/ 2147483647 w 521"/>
                <a:gd name="T89" fmla="*/ 2147483647 h 266"/>
                <a:gd name="T90" fmla="*/ 2147483647 w 521"/>
                <a:gd name="T91" fmla="*/ 2147483647 h 266"/>
                <a:gd name="T92" fmla="*/ 2147483647 w 521"/>
                <a:gd name="T93" fmla="*/ 2147483647 h 266"/>
                <a:gd name="T94" fmla="*/ 0 w 521"/>
                <a:gd name="T95" fmla="*/ 2147483647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1"/>
                <a:gd name="T145" fmla="*/ 0 h 266"/>
                <a:gd name="T146" fmla="*/ 521 w 521"/>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1" h="266">
                  <a:moveTo>
                    <a:pt x="0" y="38"/>
                  </a:moveTo>
                  <a:lnTo>
                    <a:pt x="3" y="0"/>
                  </a:lnTo>
                  <a:lnTo>
                    <a:pt x="62" y="4"/>
                  </a:lnTo>
                  <a:lnTo>
                    <a:pt x="157" y="8"/>
                  </a:lnTo>
                  <a:lnTo>
                    <a:pt x="294" y="12"/>
                  </a:lnTo>
                  <a:lnTo>
                    <a:pt x="432" y="12"/>
                  </a:lnTo>
                  <a:lnTo>
                    <a:pt x="506" y="9"/>
                  </a:lnTo>
                  <a:lnTo>
                    <a:pt x="507" y="48"/>
                  </a:lnTo>
                  <a:lnTo>
                    <a:pt x="518" y="112"/>
                  </a:lnTo>
                  <a:lnTo>
                    <a:pt x="520" y="132"/>
                  </a:lnTo>
                  <a:lnTo>
                    <a:pt x="521" y="266"/>
                  </a:lnTo>
                  <a:lnTo>
                    <a:pt x="507" y="263"/>
                  </a:lnTo>
                  <a:lnTo>
                    <a:pt x="502" y="259"/>
                  </a:lnTo>
                  <a:lnTo>
                    <a:pt x="498" y="258"/>
                  </a:lnTo>
                  <a:lnTo>
                    <a:pt x="488" y="251"/>
                  </a:lnTo>
                  <a:lnTo>
                    <a:pt x="477" y="244"/>
                  </a:lnTo>
                  <a:lnTo>
                    <a:pt x="473" y="244"/>
                  </a:lnTo>
                  <a:lnTo>
                    <a:pt x="469" y="248"/>
                  </a:lnTo>
                  <a:lnTo>
                    <a:pt x="467" y="251"/>
                  </a:lnTo>
                  <a:lnTo>
                    <a:pt x="462" y="251"/>
                  </a:lnTo>
                  <a:lnTo>
                    <a:pt x="458" y="249"/>
                  </a:lnTo>
                  <a:lnTo>
                    <a:pt x="453" y="244"/>
                  </a:lnTo>
                  <a:lnTo>
                    <a:pt x="443" y="248"/>
                  </a:lnTo>
                  <a:lnTo>
                    <a:pt x="439" y="252"/>
                  </a:lnTo>
                  <a:lnTo>
                    <a:pt x="434" y="252"/>
                  </a:lnTo>
                  <a:lnTo>
                    <a:pt x="429" y="248"/>
                  </a:lnTo>
                  <a:lnTo>
                    <a:pt x="425" y="252"/>
                  </a:lnTo>
                  <a:lnTo>
                    <a:pt x="419" y="253"/>
                  </a:lnTo>
                  <a:lnTo>
                    <a:pt x="414" y="259"/>
                  </a:lnTo>
                  <a:lnTo>
                    <a:pt x="409" y="259"/>
                  </a:lnTo>
                  <a:lnTo>
                    <a:pt x="406" y="263"/>
                  </a:lnTo>
                  <a:lnTo>
                    <a:pt x="401" y="259"/>
                  </a:lnTo>
                  <a:lnTo>
                    <a:pt x="396" y="257"/>
                  </a:lnTo>
                  <a:lnTo>
                    <a:pt x="391" y="254"/>
                  </a:lnTo>
                  <a:lnTo>
                    <a:pt x="389" y="249"/>
                  </a:lnTo>
                  <a:lnTo>
                    <a:pt x="384" y="249"/>
                  </a:lnTo>
                  <a:lnTo>
                    <a:pt x="379" y="253"/>
                  </a:lnTo>
                  <a:lnTo>
                    <a:pt x="375" y="251"/>
                  </a:lnTo>
                  <a:lnTo>
                    <a:pt x="370" y="246"/>
                  </a:lnTo>
                  <a:lnTo>
                    <a:pt x="366" y="244"/>
                  </a:lnTo>
                  <a:lnTo>
                    <a:pt x="364" y="246"/>
                  </a:lnTo>
                  <a:lnTo>
                    <a:pt x="364" y="248"/>
                  </a:lnTo>
                  <a:lnTo>
                    <a:pt x="359" y="252"/>
                  </a:lnTo>
                  <a:lnTo>
                    <a:pt x="357" y="261"/>
                  </a:lnTo>
                  <a:lnTo>
                    <a:pt x="354" y="262"/>
                  </a:lnTo>
                  <a:lnTo>
                    <a:pt x="352" y="261"/>
                  </a:lnTo>
                  <a:lnTo>
                    <a:pt x="350" y="256"/>
                  </a:lnTo>
                  <a:lnTo>
                    <a:pt x="352" y="251"/>
                  </a:lnTo>
                  <a:lnTo>
                    <a:pt x="347" y="251"/>
                  </a:lnTo>
                  <a:lnTo>
                    <a:pt x="340" y="254"/>
                  </a:lnTo>
                  <a:lnTo>
                    <a:pt x="335" y="253"/>
                  </a:lnTo>
                  <a:lnTo>
                    <a:pt x="333" y="248"/>
                  </a:lnTo>
                  <a:lnTo>
                    <a:pt x="328" y="248"/>
                  </a:lnTo>
                  <a:lnTo>
                    <a:pt x="326" y="244"/>
                  </a:lnTo>
                  <a:lnTo>
                    <a:pt x="321" y="242"/>
                  </a:lnTo>
                  <a:lnTo>
                    <a:pt x="313" y="249"/>
                  </a:lnTo>
                  <a:lnTo>
                    <a:pt x="310" y="252"/>
                  </a:lnTo>
                  <a:lnTo>
                    <a:pt x="304" y="251"/>
                  </a:lnTo>
                  <a:lnTo>
                    <a:pt x="303" y="244"/>
                  </a:lnTo>
                  <a:lnTo>
                    <a:pt x="303" y="241"/>
                  </a:lnTo>
                  <a:lnTo>
                    <a:pt x="298" y="241"/>
                  </a:lnTo>
                  <a:lnTo>
                    <a:pt x="294" y="236"/>
                  </a:lnTo>
                  <a:lnTo>
                    <a:pt x="296" y="231"/>
                  </a:lnTo>
                  <a:lnTo>
                    <a:pt x="291" y="231"/>
                  </a:lnTo>
                  <a:lnTo>
                    <a:pt x="281" y="229"/>
                  </a:lnTo>
                  <a:lnTo>
                    <a:pt x="276" y="233"/>
                  </a:lnTo>
                  <a:lnTo>
                    <a:pt x="271" y="236"/>
                  </a:lnTo>
                  <a:lnTo>
                    <a:pt x="267" y="232"/>
                  </a:lnTo>
                  <a:lnTo>
                    <a:pt x="264" y="228"/>
                  </a:lnTo>
                  <a:lnTo>
                    <a:pt x="259" y="228"/>
                  </a:lnTo>
                  <a:lnTo>
                    <a:pt x="254" y="229"/>
                  </a:lnTo>
                  <a:lnTo>
                    <a:pt x="244" y="226"/>
                  </a:lnTo>
                  <a:lnTo>
                    <a:pt x="239" y="223"/>
                  </a:lnTo>
                  <a:lnTo>
                    <a:pt x="235" y="224"/>
                  </a:lnTo>
                  <a:lnTo>
                    <a:pt x="233" y="223"/>
                  </a:lnTo>
                  <a:lnTo>
                    <a:pt x="228" y="223"/>
                  </a:lnTo>
                  <a:lnTo>
                    <a:pt x="226" y="218"/>
                  </a:lnTo>
                  <a:lnTo>
                    <a:pt x="226" y="213"/>
                  </a:lnTo>
                  <a:lnTo>
                    <a:pt x="223" y="209"/>
                  </a:lnTo>
                  <a:lnTo>
                    <a:pt x="218" y="207"/>
                  </a:lnTo>
                  <a:lnTo>
                    <a:pt x="216" y="204"/>
                  </a:lnTo>
                  <a:lnTo>
                    <a:pt x="214" y="209"/>
                  </a:lnTo>
                  <a:lnTo>
                    <a:pt x="210" y="209"/>
                  </a:lnTo>
                  <a:lnTo>
                    <a:pt x="204" y="208"/>
                  </a:lnTo>
                  <a:lnTo>
                    <a:pt x="199" y="209"/>
                  </a:lnTo>
                  <a:lnTo>
                    <a:pt x="195" y="208"/>
                  </a:lnTo>
                  <a:lnTo>
                    <a:pt x="186" y="198"/>
                  </a:lnTo>
                  <a:lnTo>
                    <a:pt x="181" y="194"/>
                  </a:lnTo>
                  <a:lnTo>
                    <a:pt x="176" y="194"/>
                  </a:lnTo>
                  <a:lnTo>
                    <a:pt x="177" y="185"/>
                  </a:lnTo>
                  <a:lnTo>
                    <a:pt x="181" y="49"/>
                  </a:lnTo>
                  <a:lnTo>
                    <a:pt x="176" y="47"/>
                  </a:lnTo>
                  <a:lnTo>
                    <a:pt x="171" y="46"/>
                  </a:lnTo>
                  <a:lnTo>
                    <a:pt x="146" y="46"/>
                  </a:lnTo>
                  <a:lnTo>
                    <a:pt x="83" y="43"/>
                  </a:lnTo>
                  <a:lnTo>
                    <a:pt x="0" y="38"/>
                  </a:lnTo>
                  <a:close/>
                </a:path>
              </a:pathLst>
            </a:custGeom>
            <a:solidFill>
              <a:srgbClr val="76CA5E"/>
            </a:solidFill>
            <a:ln w="9525">
              <a:noFill/>
              <a:round/>
              <a:headEnd/>
              <a:tailEnd/>
            </a:ln>
          </p:spPr>
          <p:txBody>
            <a:bodyPr/>
            <a:lstStyle/>
            <a:p>
              <a:endParaRPr lang="en-US" dirty="0"/>
            </a:p>
          </p:txBody>
        </p:sp>
        <p:sp>
          <p:nvSpPr>
            <p:cNvPr id="70688" name="Freeform 27"/>
            <p:cNvSpPr>
              <a:spLocks/>
            </p:cNvSpPr>
            <p:nvPr/>
          </p:nvSpPr>
          <p:spPr bwMode="auto">
            <a:xfrm>
              <a:off x="2248" y="2318"/>
              <a:ext cx="721" cy="368"/>
            </a:xfrm>
            <a:custGeom>
              <a:avLst/>
              <a:gdLst>
                <a:gd name="T0" fmla="*/ 2147483647 w 521"/>
                <a:gd name="T1" fmla="*/ 0 h 266"/>
                <a:gd name="T2" fmla="*/ 2147483647 w 521"/>
                <a:gd name="T3" fmla="*/ 2147483647 h 266"/>
                <a:gd name="T4" fmla="*/ 2147483647 w 521"/>
                <a:gd name="T5" fmla="*/ 2147483647 h 266"/>
                <a:gd name="T6" fmla="*/ 2147483647 w 521"/>
                <a:gd name="T7" fmla="*/ 2147483647 h 266"/>
                <a:gd name="T8" fmla="*/ 2147483647 w 521"/>
                <a:gd name="T9" fmla="*/ 2147483647 h 266"/>
                <a:gd name="T10" fmla="*/ 2147483647 w 521"/>
                <a:gd name="T11" fmla="*/ 2147483647 h 266"/>
                <a:gd name="T12" fmla="*/ 2147483647 w 521"/>
                <a:gd name="T13" fmla="*/ 2147483647 h 266"/>
                <a:gd name="T14" fmla="*/ 2147483647 w 521"/>
                <a:gd name="T15" fmla="*/ 2147483647 h 266"/>
                <a:gd name="T16" fmla="*/ 2147483647 w 521"/>
                <a:gd name="T17" fmla="*/ 2147483647 h 266"/>
                <a:gd name="T18" fmla="*/ 2147483647 w 521"/>
                <a:gd name="T19" fmla="*/ 2147483647 h 266"/>
                <a:gd name="T20" fmla="*/ 2147483647 w 521"/>
                <a:gd name="T21" fmla="*/ 2147483647 h 266"/>
                <a:gd name="T22" fmla="*/ 2147483647 w 521"/>
                <a:gd name="T23" fmla="*/ 2147483647 h 266"/>
                <a:gd name="T24" fmla="*/ 2147483647 w 521"/>
                <a:gd name="T25" fmla="*/ 2147483647 h 266"/>
                <a:gd name="T26" fmla="*/ 2147483647 w 521"/>
                <a:gd name="T27" fmla="*/ 2147483647 h 266"/>
                <a:gd name="T28" fmla="*/ 2147483647 w 521"/>
                <a:gd name="T29" fmla="*/ 2147483647 h 266"/>
                <a:gd name="T30" fmla="*/ 2147483647 w 521"/>
                <a:gd name="T31" fmla="*/ 2147483647 h 266"/>
                <a:gd name="T32" fmla="*/ 2147483647 w 521"/>
                <a:gd name="T33" fmla="*/ 2147483647 h 266"/>
                <a:gd name="T34" fmla="*/ 2147483647 w 521"/>
                <a:gd name="T35" fmla="*/ 2147483647 h 266"/>
                <a:gd name="T36" fmla="*/ 2147483647 w 521"/>
                <a:gd name="T37" fmla="*/ 2147483647 h 266"/>
                <a:gd name="T38" fmla="*/ 2147483647 w 521"/>
                <a:gd name="T39" fmla="*/ 2147483647 h 266"/>
                <a:gd name="T40" fmla="*/ 2147483647 w 521"/>
                <a:gd name="T41" fmla="*/ 2147483647 h 266"/>
                <a:gd name="T42" fmla="*/ 2147483647 w 521"/>
                <a:gd name="T43" fmla="*/ 2147483647 h 266"/>
                <a:gd name="T44" fmla="*/ 2147483647 w 521"/>
                <a:gd name="T45" fmla="*/ 2147483647 h 266"/>
                <a:gd name="T46" fmla="*/ 2147483647 w 521"/>
                <a:gd name="T47" fmla="*/ 2147483647 h 266"/>
                <a:gd name="T48" fmla="*/ 2147483647 w 521"/>
                <a:gd name="T49" fmla="*/ 2147483647 h 266"/>
                <a:gd name="T50" fmla="*/ 2147483647 w 521"/>
                <a:gd name="T51" fmla="*/ 2147483647 h 266"/>
                <a:gd name="T52" fmla="*/ 2147483647 w 521"/>
                <a:gd name="T53" fmla="*/ 2147483647 h 266"/>
                <a:gd name="T54" fmla="*/ 2147483647 w 521"/>
                <a:gd name="T55" fmla="*/ 2147483647 h 266"/>
                <a:gd name="T56" fmla="*/ 2147483647 w 521"/>
                <a:gd name="T57" fmla="*/ 2147483647 h 266"/>
                <a:gd name="T58" fmla="*/ 2147483647 w 521"/>
                <a:gd name="T59" fmla="*/ 2147483647 h 266"/>
                <a:gd name="T60" fmla="*/ 2147483647 w 521"/>
                <a:gd name="T61" fmla="*/ 2147483647 h 266"/>
                <a:gd name="T62" fmla="*/ 2147483647 w 521"/>
                <a:gd name="T63" fmla="*/ 2147483647 h 266"/>
                <a:gd name="T64" fmla="*/ 2147483647 w 521"/>
                <a:gd name="T65" fmla="*/ 2147483647 h 266"/>
                <a:gd name="T66" fmla="*/ 2147483647 w 521"/>
                <a:gd name="T67" fmla="*/ 2147483647 h 266"/>
                <a:gd name="T68" fmla="*/ 2147483647 w 521"/>
                <a:gd name="T69" fmla="*/ 2147483647 h 266"/>
                <a:gd name="T70" fmla="*/ 2147483647 w 521"/>
                <a:gd name="T71" fmla="*/ 2147483647 h 266"/>
                <a:gd name="T72" fmla="*/ 2147483647 w 521"/>
                <a:gd name="T73" fmla="*/ 2147483647 h 266"/>
                <a:gd name="T74" fmla="*/ 2147483647 w 521"/>
                <a:gd name="T75" fmla="*/ 2147483647 h 266"/>
                <a:gd name="T76" fmla="*/ 2147483647 w 521"/>
                <a:gd name="T77" fmla="*/ 2147483647 h 266"/>
                <a:gd name="T78" fmla="*/ 2147483647 w 521"/>
                <a:gd name="T79" fmla="*/ 2147483647 h 266"/>
                <a:gd name="T80" fmla="*/ 2147483647 w 521"/>
                <a:gd name="T81" fmla="*/ 2147483647 h 266"/>
                <a:gd name="T82" fmla="*/ 2147483647 w 521"/>
                <a:gd name="T83" fmla="*/ 2147483647 h 266"/>
                <a:gd name="T84" fmla="*/ 2147483647 w 521"/>
                <a:gd name="T85" fmla="*/ 2147483647 h 266"/>
                <a:gd name="T86" fmla="*/ 2147483647 w 521"/>
                <a:gd name="T87" fmla="*/ 2147483647 h 266"/>
                <a:gd name="T88" fmla="*/ 2147483647 w 521"/>
                <a:gd name="T89" fmla="*/ 2147483647 h 266"/>
                <a:gd name="T90" fmla="*/ 2147483647 w 521"/>
                <a:gd name="T91" fmla="*/ 2147483647 h 266"/>
                <a:gd name="T92" fmla="*/ 2147483647 w 521"/>
                <a:gd name="T93" fmla="*/ 2147483647 h 266"/>
                <a:gd name="T94" fmla="*/ 0 w 521"/>
                <a:gd name="T95" fmla="*/ 2147483647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1"/>
                <a:gd name="T145" fmla="*/ 0 h 266"/>
                <a:gd name="T146" fmla="*/ 521 w 521"/>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1" h="266">
                  <a:moveTo>
                    <a:pt x="0" y="38"/>
                  </a:moveTo>
                  <a:lnTo>
                    <a:pt x="3" y="0"/>
                  </a:lnTo>
                  <a:lnTo>
                    <a:pt x="62" y="4"/>
                  </a:lnTo>
                  <a:lnTo>
                    <a:pt x="157" y="8"/>
                  </a:lnTo>
                  <a:lnTo>
                    <a:pt x="294" y="12"/>
                  </a:lnTo>
                  <a:lnTo>
                    <a:pt x="432" y="12"/>
                  </a:lnTo>
                  <a:lnTo>
                    <a:pt x="506" y="9"/>
                  </a:lnTo>
                  <a:lnTo>
                    <a:pt x="507" y="48"/>
                  </a:lnTo>
                  <a:lnTo>
                    <a:pt x="518" y="112"/>
                  </a:lnTo>
                  <a:lnTo>
                    <a:pt x="520" y="132"/>
                  </a:lnTo>
                  <a:lnTo>
                    <a:pt x="521" y="266"/>
                  </a:lnTo>
                  <a:lnTo>
                    <a:pt x="507" y="263"/>
                  </a:lnTo>
                  <a:lnTo>
                    <a:pt x="502" y="259"/>
                  </a:lnTo>
                  <a:lnTo>
                    <a:pt x="498" y="258"/>
                  </a:lnTo>
                  <a:lnTo>
                    <a:pt x="488" y="251"/>
                  </a:lnTo>
                  <a:lnTo>
                    <a:pt x="477" y="244"/>
                  </a:lnTo>
                  <a:lnTo>
                    <a:pt x="473" y="244"/>
                  </a:lnTo>
                  <a:lnTo>
                    <a:pt x="469" y="248"/>
                  </a:lnTo>
                  <a:lnTo>
                    <a:pt x="467" y="251"/>
                  </a:lnTo>
                  <a:lnTo>
                    <a:pt x="462" y="251"/>
                  </a:lnTo>
                  <a:lnTo>
                    <a:pt x="458" y="249"/>
                  </a:lnTo>
                  <a:lnTo>
                    <a:pt x="453" y="244"/>
                  </a:lnTo>
                  <a:lnTo>
                    <a:pt x="443" y="248"/>
                  </a:lnTo>
                  <a:lnTo>
                    <a:pt x="439" y="252"/>
                  </a:lnTo>
                  <a:lnTo>
                    <a:pt x="434" y="252"/>
                  </a:lnTo>
                  <a:lnTo>
                    <a:pt x="429" y="248"/>
                  </a:lnTo>
                  <a:lnTo>
                    <a:pt x="425" y="252"/>
                  </a:lnTo>
                  <a:lnTo>
                    <a:pt x="419" y="253"/>
                  </a:lnTo>
                  <a:lnTo>
                    <a:pt x="414" y="259"/>
                  </a:lnTo>
                  <a:lnTo>
                    <a:pt x="409" y="259"/>
                  </a:lnTo>
                  <a:lnTo>
                    <a:pt x="406" y="263"/>
                  </a:lnTo>
                  <a:lnTo>
                    <a:pt x="401" y="259"/>
                  </a:lnTo>
                  <a:lnTo>
                    <a:pt x="396" y="257"/>
                  </a:lnTo>
                  <a:lnTo>
                    <a:pt x="391" y="254"/>
                  </a:lnTo>
                  <a:lnTo>
                    <a:pt x="389" y="249"/>
                  </a:lnTo>
                  <a:lnTo>
                    <a:pt x="384" y="249"/>
                  </a:lnTo>
                  <a:lnTo>
                    <a:pt x="379" y="253"/>
                  </a:lnTo>
                  <a:lnTo>
                    <a:pt x="375" y="251"/>
                  </a:lnTo>
                  <a:lnTo>
                    <a:pt x="370" y="246"/>
                  </a:lnTo>
                  <a:lnTo>
                    <a:pt x="366" y="244"/>
                  </a:lnTo>
                  <a:lnTo>
                    <a:pt x="364" y="246"/>
                  </a:lnTo>
                  <a:lnTo>
                    <a:pt x="364" y="248"/>
                  </a:lnTo>
                  <a:lnTo>
                    <a:pt x="359" y="252"/>
                  </a:lnTo>
                  <a:lnTo>
                    <a:pt x="357" y="261"/>
                  </a:lnTo>
                  <a:lnTo>
                    <a:pt x="354" y="262"/>
                  </a:lnTo>
                  <a:lnTo>
                    <a:pt x="352" y="261"/>
                  </a:lnTo>
                  <a:lnTo>
                    <a:pt x="350" y="256"/>
                  </a:lnTo>
                  <a:lnTo>
                    <a:pt x="352" y="251"/>
                  </a:lnTo>
                  <a:lnTo>
                    <a:pt x="347" y="251"/>
                  </a:lnTo>
                  <a:lnTo>
                    <a:pt x="340" y="254"/>
                  </a:lnTo>
                  <a:lnTo>
                    <a:pt x="335" y="253"/>
                  </a:lnTo>
                  <a:lnTo>
                    <a:pt x="333" y="248"/>
                  </a:lnTo>
                  <a:lnTo>
                    <a:pt x="328" y="248"/>
                  </a:lnTo>
                  <a:lnTo>
                    <a:pt x="326" y="244"/>
                  </a:lnTo>
                  <a:lnTo>
                    <a:pt x="321" y="242"/>
                  </a:lnTo>
                  <a:lnTo>
                    <a:pt x="313" y="249"/>
                  </a:lnTo>
                  <a:lnTo>
                    <a:pt x="310" y="252"/>
                  </a:lnTo>
                  <a:lnTo>
                    <a:pt x="304" y="251"/>
                  </a:lnTo>
                  <a:lnTo>
                    <a:pt x="303" y="244"/>
                  </a:lnTo>
                  <a:lnTo>
                    <a:pt x="303" y="241"/>
                  </a:lnTo>
                  <a:lnTo>
                    <a:pt x="298" y="241"/>
                  </a:lnTo>
                  <a:lnTo>
                    <a:pt x="294" y="236"/>
                  </a:lnTo>
                  <a:lnTo>
                    <a:pt x="296" y="231"/>
                  </a:lnTo>
                  <a:lnTo>
                    <a:pt x="291" y="231"/>
                  </a:lnTo>
                  <a:lnTo>
                    <a:pt x="281" y="229"/>
                  </a:lnTo>
                  <a:lnTo>
                    <a:pt x="276" y="233"/>
                  </a:lnTo>
                  <a:lnTo>
                    <a:pt x="271" y="236"/>
                  </a:lnTo>
                  <a:lnTo>
                    <a:pt x="267" y="232"/>
                  </a:lnTo>
                  <a:lnTo>
                    <a:pt x="264" y="228"/>
                  </a:lnTo>
                  <a:lnTo>
                    <a:pt x="259" y="228"/>
                  </a:lnTo>
                  <a:lnTo>
                    <a:pt x="254" y="229"/>
                  </a:lnTo>
                  <a:lnTo>
                    <a:pt x="244" y="226"/>
                  </a:lnTo>
                  <a:lnTo>
                    <a:pt x="239" y="223"/>
                  </a:lnTo>
                  <a:lnTo>
                    <a:pt x="235" y="224"/>
                  </a:lnTo>
                  <a:lnTo>
                    <a:pt x="233" y="223"/>
                  </a:lnTo>
                  <a:lnTo>
                    <a:pt x="228" y="223"/>
                  </a:lnTo>
                  <a:lnTo>
                    <a:pt x="226" y="218"/>
                  </a:lnTo>
                  <a:lnTo>
                    <a:pt x="226" y="213"/>
                  </a:lnTo>
                  <a:lnTo>
                    <a:pt x="223" y="209"/>
                  </a:lnTo>
                  <a:lnTo>
                    <a:pt x="218" y="207"/>
                  </a:lnTo>
                  <a:lnTo>
                    <a:pt x="216" y="204"/>
                  </a:lnTo>
                  <a:lnTo>
                    <a:pt x="214" y="209"/>
                  </a:lnTo>
                  <a:lnTo>
                    <a:pt x="210" y="209"/>
                  </a:lnTo>
                  <a:lnTo>
                    <a:pt x="204" y="208"/>
                  </a:lnTo>
                  <a:lnTo>
                    <a:pt x="199" y="209"/>
                  </a:lnTo>
                  <a:lnTo>
                    <a:pt x="195" y="208"/>
                  </a:lnTo>
                  <a:lnTo>
                    <a:pt x="186" y="198"/>
                  </a:lnTo>
                  <a:lnTo>
                    <a:pt x="181" y="194"/>
                  </a:lnTo>
                  <a:lnTo>
                    <a:pt x="176" y="194"/>
                  </a:lnTo>
                  <a:lnTo>
                    <a:pt x="177" y="185"/>
                  </a:lnTo>
                  <a:lnTo>
                    <a:pt x="181" y="49"/>
                  </a:lnTo>
                  <a:lnTo>
                    <a:pt x="176" y="47"/>
                  </a:lnTo>
                  <a:lnTo>
                    <a:pt x="171" y="46"/>
                  </a:lnTo>
                  <a:lnTo>
                    <a:pt x="146" y="46"/>
                  </a:lnTo>
                  <a:lnTo>
                    <a:pt x="83" y="43"/>
                  </a:lnTo>
                  <a:lnTo>
                    <a:pt x="0" y="38"/>
                  </a:lnTo>
                </a:path>
              </a:pathLst>
            </a:custGeom>
            <a:noFill/>
            <a:ln w="4763">
              <a:solidFill>
                <a:srgbClr val="FFFFFF"/>
              </a:solidFill>
              <a:prstDash val="solid"/>
              <a:round/>
              <a:headEnd/>
              <a:tailEnd/>
            </a:ln>
          </p:spPr>
          <p:txBody>
            <a:bodyPr/>
            <a:lstStyle/>
            <a:p>
              <a:endParaRPr lang="en-US" dirty="0"/>
            </a:p>
          </p:txBody>
        </p:sp>
        <p:sp>
          <p:nvSpPr>
            <p:cNvPr id="70689" name="Freeform 28"/>
            <p:cNvSpPr>
              <a:spLocks/>
            </p:cNvSpPr>
            <p:nvPr/>
          </p:nvSpPr>
          <p:spPr bwMode="auto">
            <a:xfrm>
              <a:off x="2334" y="2005"/>
              <a:ext cx="615" cy="329"/>
            </a:xfrm>
            <a:custGeom>
              <a:avLst/>
              <a:gdLst>
                <a:gd name="T0" fmla="*/ 0 w 444"/>
                <a:gd name="T1" fmla="*/ 2147483647 h 238"/>
                <a:gd name="T2" fmla="*/ 2147483647 w 444"/>
                <a:gd name="T3" fmla="*/ 0 h 238"/>
                <a:gd name="T4" fmla="*/ 2147483647 w 444"/>
                <a:gd name="T5" fmla="*/ 2147483647 h 238"/>
                <a:gd name="T6" fmla="*/ 2147483647 w 444"/>
                <a:gd name="T7" fmla="*/ 2147483647 h 238"/>
                <a:gd name="T8" fmla="*/ 2147483647 w 444"/>
                <a:gd name="T9" fmla="*/ 2147483647 h 238"/>
                <a:gd name="T10" fmla="*/ 2147483647 w 444"/>
                <a:gd name="T11" fmla="*/ 2147483647 h 238"/>
                <a:gd name="T12" fmla="*/ 2147483647 w 444"/>
                <a:gd name="T13" fmla="*/ 2147483647 h 238"/>
                <a:gd name="T14" fmla="*/ 2147483647 w 444"/>
                <a:gd name="T15" fmla="*/ 2147483647 h 238"/>
                <a:gd name="T16" fmla="*/ 2147483647 w 444"/>
                <a:gd name="T17" fmla="*/ 2147483647 h 238"/>
                <a:gd name="T18" fmla="*/ 2147483647 w 444"/>
                <a:gd name="T19" fmla="*/ 2147483647 h 238"/>
                <a:gd name="T20" fmla="*/ 2147483647 w 444"/>
                <a:gd name="T21" fmla="*/ 2147483647 h 238"/>
                <a:gd name="T22" fmla="*/ 2147483647 w 444"/>
                <a:gd name="T23" fmla="*/ 2147483647 h 238"/>
                <a:gd name="T24" fmla="*/ 2147483647 w 444"/>
                <a:gd name="T25" fmla="*/ 2147483647 h 238"/>
                <a:gd name="T26" fmla="*/ 2147483647 w 444"/>
                <a:gd name="T27" fmla="*/ 2147483647 h 238"/>
                <a:gd name="T28" fmla="*/ 2147483647 w 444"/>
                <a:gd name="T29" fmla="*/ 2147483647 h 238"/>
                <a:gd name="T30" fmla="*/ 2147483647 w 444"/>
                <a:gd name="T31" fmla="*/ 2147483647 h 238"/>
                <a:gd name="T32" fmla="*/ 2147483647 w 444"/>
                <a:gd name="T33" fmla="*/ 2147483647 h 238"/>
                <a:gd name="T34" fmla="*/ 2147483647 w 444"/>
                <a:gd name="T35" fmla="*/ 2147483647 h 238"/>
                <a:gd name="T36" fmla="*/ 2147483647 w 444"/>
                <a:gd name="T37" fmla="*/ 2147483647 h 238"/>
                <a:gd name="T38" fmla="*/ 2147483647 w 444"/>
                <a:gd name="T39" fmla="*/ 2147483647 h 238"/>
                <a:gd name="T40" fmla="*/ 2147483647 w 444"/>
                <a:gd name="T41" fmla="*/ 2147483647 h 238"/>
                <a:gd name="T42" fmla="*/ 2147483647 w 444"/>
                <a:gd name="T43" fmla="*/ 2147483647 h 238"/>
                <a:gd name="T44" fmla="*/ 2147483647 w 444"/>
                <a:gd name="T45" fmla="*/ 2147483647 h 238"/>
                <a:gd name="T46" fmla="*/ 2147483647 w 444"/>
                <a:gd name="T47" fmla="*/ 2147483647 h 238"/>
                <a:gd name="T48" fmla="*/ 2147483647 w 444"/>
                <a:gd name="T49" fmla="*/ 2147483647 h 238"/>
                <a:gd name="T50" fmla="*/ 2147483647 w 444"/>
                <a:gd name="T51" fmla="*/ 2147483647 h 238"/>
                <a:gd name="T52" fmla="*/ 0 w 444"/>
                <a:gd name="T53" fmla="*/ 2147483647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38"/>
                <a:gd name="T83" fmla="*/ 444 w 444"/>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38">
                  <a:moveTo>
                    <a:pt x="0" y="230"/>
                  </a:moveTo>
                  <a:lnTo>
                    <a:pt x="11" y="0"/>
                  </a:lnTo>
                  <a:lnTo>
                    <a:pt x="84" y="4"/>
                  </a:lnTo>
                  <a:lnTo>
                    <a:pt x="226" y="7"/>
                  </a:lnTo>
                  <a:lnTo>
                    <a:pt x="302" y="7"/>
                  </a:lnTo>
                  <a:lnTo>
                    <a:pt x="398" y="6"/>
                  </a:lnTo>
                  <a:lnTo>
                    <a:pt x="412" y="16"/>
                  </a:lnTo>
                  <a:lnTo>
                    <a:pt x="416" y="14"/>
                  </a:lnTo>
                  <a:lnTo>
                    <a:pt x="420" y="15"/>
                  </a:lnTo>
                  <a:lnTo>
                    <a:pt x="424" y="20"/>
                  </a:lnTo>
                  <a:lnTo>
                    <a:pt x="425" y="25"/>
                  </a:lnTo>
                  <a:lnTo>
                    <a:pt x="424" y="26"/>
                  </a:lnTo>
                  <a:lnTo>
                    <a:pt x="419" y="26"/>
                  </a:lnTo>
                  <a:lnTo>
                    <a:pt x="417" y="31"/>
                  </a:lnTo>
                  <a:lnTo>
                    <a:pt x="411" y="39"/>
                  </a:lnTo>
                  <a:lnTo>
                    <a:pt x="414" y="44"/>
                  </a:lnTo>
                  <a:lnTo>
                    <a:pt x="417" y="50"/>
                  </a:lnTo>
                  <a:lnTo>
                    <a:pt x="424" y="54"/>
                  </a:lnTo>
                  <a:lnTo>
                    <a:pt x="424" y="59"/>
                  </a:lnTo>
                  <a:lnTo>
                    <a:pt x="431" y="68"/>
                  </a:lnTo>
                  <a:lnTo>
                    <a:pt x="435" y="69"/>
                  </a:lnTo>
                  <a:lnTo>
                    <a:pt x="440" y="73"/>
                  </a:lnTo>
                  <a:lnTo>
                    <a:pt x="444" y="235"/>
                  </a:lnTo>
                  <a:lnTo>
                    <a:pt x="370" y="238"/>
                  </a:lnTo>
                  <a:lnTo>
                    <a:pt x="232" y="238"/>
                  </a:lnTo>
                  <a:lnTo>
                    <a:pt x="95" y="234"/>
                  </a:lnTo>
                  <a:lnTo>
                    <a:pt x="0" y="230"/>
                  </a:lnTo>
                  <a:close/>
                </a:path>
              </a:pathLst>
            </a:custGeom>
            <a:solidFill>
              <a:srgbClr val="8CC642"/>
            </a:solidFill>
            <a:ln w="9525">
              <a:noFill/>
              <a:round/>
              <a:headEnd/>
              <a:tailEnd/>
            </a:ln>
          </p:spPr>
          <p:txBody>
            <a:bodyPr/>
            <a:lstStyle/>
            <a:p>
              <a:endParaRPr lang="en-US" dirty="0"/>
            </a:p>
          </p:txBody>
        </p:sp>
        <p:sp>
          <p:nvSpPr>
            <p:cNvPr id="70690" name="Freeform 29"/>
            <p:cNvSpPr>
              <a:spLocks/>
            </p:cNvSpPr>
            <p:nvPr/>
          </p:nvSpPr>
          <p:spPr bwMode="auto">
            <a:xfrm>
              <a:off x="2334" y="2005"/>
              <a:ext cx="615" cy="329"/>
            </a:xfrm>
            <a:custGeom>
              <a:avLst/>
              <a:gdLst>
                <a:gd name="T0" fmla="*/ 0 w 444"/>
                <a:gd name="T1" fmla="*/ 2147483647 h 238"/>
                <a:gd name="T2" fmla="*/ 2147483647 w 444"/>
                <a:gd name="T3" fmla="*/ 0 h 238"/>
                <a:gd name="T4" fmla="*/ 2147483647 w 444"/>
                <a:gd name="T5" fmla="*/ 2147483647 h 238"/>
                <a:gd name="T6" fmla="*/ 2147483647 w 444"/>
                <a:gd name="T7" fmla="*/ 2147483647 h 238"/>
                <a:gd name="T8" fmla="*/ 2147483647 w 444"/>
                <a:gd name="T9" fmla="*/ 2147483647 h 238"/>
                <a:gd name="T10" fmla="*/ 2147483647 w 444"/>
                <a:gd name="T11" fmla="*/ 2147483647 h 238"/>
                <a:gd name="T12" fmla="*/ 2147483647 w 444"/>
                <a:gd name="T13" fmla="*/ 2147483647 h 238"/>
                <a:gd name="T14" fmla="*/ 2147483647 w 444"/>
                <a:gd name="T15" fmla="*/ 2147483647 h 238"/>
                <a:gd name="T16" fmla="*/ 2147483647 w 444"/>
                <a:gd name="T17" fmla="*/ 2147483647 h 238"/>
                <a:gd name="T18" fmla="*/ 2147483647 w 444"/>
                <a:gd name="T19" fmla="*/ 2147483647 h 238"/>
                <a:gd name="T20" fmla="*/ 2147483647 w 444"/>
                <a:gd name="T21" fmla="*/ 2147483647 h 238"/>
                <a:gd name="T22" fmla="*/ 2147483647 w 444"/>
                <a:gd name="T23" fmla="*/ 2147483647 h 238"/>
                <a:gd name="T24" fmla="*/ 2147483647 w 444"/>
                <a:gd name="T25" fmla="*/ 2147483647 h 238"/>
                <a:gd name="T26" fmla="*/ 2147483647 w 444"/>
                <a:gd name="T27" fmla="*/ 2147483647 h 238"/>
                <a:gd name="T28" fmla="*/ 2147483647 w 444"/>
                <a:gd name="T29" fmla="*/ 2147483647 h 238"/>
                <a:gd name="T30" fmla="*/ 2147483647 w 444"/>
                <a:gd name="T31" fmla="*/ 2147483647 h 238"/>
                <a:gd name="T32" fmla="*/ 2147483647 w 444"/>
                <a:gd name="T33" fmla="*/ 2147483647 h 238"/>
                <a:gd name="T34" fmla="*/ 2147483647 w 444"/>
                <a:gd name="T35" fmla="*/ 2147483647 h 238"/>
                <a:gd name="T36" fmla="*/ 2147483647 w 444"/>
                <a:gd name="T37" fmla="*/ 2147483647 h 238"/>
                <a:gd name="T38" fmla="*/ 2147483647 w 444"/>
                <a:gd name="T39" fmla="*/ 2147483647 h 238"/>
                <a:gd name="T40" fmla="*/ 2147483647 w 444"/>
                <a:gd name="T41" fmla="*/ 2147483647 h 238"/>
                <a:gd name="T42" fmla="*/ 2147483647 w 444"/>
                <a:gd name="T43" fmla="*/ 2147483647 h 238"/>
                <a:gd name="T44" fmla="*/ 2147483647 w 444"/>
                <a:gd name="T45" fmla="*/ 2147483647 h 238"/>
                <a:gd name="T46" fmla="*/ 2147483647 w 444"/>
                <a:gd name="T47" fmla="*/ 2147483647 h 238"/>
                <a:gd name="T48" fmla="*/ 2147483647 w 444"/>
                <a:gd name="T49" fmla="*/ 2147483647 h 238"/>
                <a:gd name="T50" fmla="*/ 2147483647 w 444"/>
                <a:gd name="T51" fmla="*/ 2147483647 h 238"/>
                <a:gd name="T52" fmla="*/ 0 w 444"/>
                <a:gd name="T53" fmla="*/ 2147483647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44"/>
                <a:gd name="T82" fmla="*/ 0 h 238"/>
                <a:gd name="T83" fmla="*/ 444 w 444"/>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44" h="238">
                  <a:moveTo>
                    <a:pt x="0" y="230"/>
                  </a:moveTo>
                  <a:lnTo>
                    <a:pt x="11" y="0"/>
                  </a:lnTo>
                  <a:lnTo>
                    <a:pt x="84" y="4"/>
                  </a:lnTo>
                  <a:lnTo>
                    <a:pt x="226" y="7"/>
                  </a:lnTo>
                  <a:lnTo>
                    <a:pt x="302" y="7"/>
                  </a:lnTo>
                  <a:lnTo>
                    <a:pt x="398" y="6"/>
                  </a:lnTo>
                  <a:lnTo>
                    <a:pt x="412" y="16"/>
                  </a:lnTo>
                  <a:lnTo>
                    <a:pt x="416" y="14"/>
                  </a:lnTo>
                  <a:lnTo>
                    <a:pt x="420" y="15"/>
                  </a:lnTo>
                  <a:lnTo>
                    <a:pt x="424" y="20"/>
                  </a:lnTo>
                  <a:lnTo>
                    <a:pt x="425" y="25"/>
                  </a:lnTo>
                  <a:lnTo>
                    <a:pt x="424" y="26"/>
                  </a:lnTo>
                  <a:lnTo>
                    <a:pt x="419" y="26"/>
                  </a:lnTo>
                  <a:lnTo>
                    <a:pt x="417" y="31"/>
                  </a:lnTo>
                  <a:lnTo>
                    <a:pt x="411" y="39"/>
                  </a:lnTo>
                  <a:lnTo>
                    <a:pt x="414" y="44"/>
                  </a:lnTo>
                  <a:lnTo>
                    <a:pt x="417" y="50"/>
                  </a:lnTo>
                  <a:lnTo>
                    <a:pt x="424" y="54"/>
                  </a:lnTo>
                  <a:lnTo>
                    <a:pt x="424" y="59"/>
                  </a:lnTo>
                  <a:lnTo>
                    <a:pt x="431" y="68"/>
                  </a:lnTo>
                  <a:lnTo>
                    <a:pt x="435" y="69"/>
                  </a:lnTo>
                  <a:lnTo>
                    <a:pt x="440" y="73"/>
                  </a:lnTo>
                  <a:lnTo>
                    <a:pt x="444" y="235"/>
                  </a:lnTo>
                  <a:lnTo>
                    <a:pt x="370" y="238"/>
                  </a:lnTo>
                  <a:lnTo>
                    <a:pt x="232" y="238"/>
                  </a:lnTo>
                  <a:lnTo>
                    <a:pt x="95" y="234"/>
                  </a:lnTo>
                  <a:lnTo>
                    <a:pt x="0" y="230"/>
                  </a:lnTo>
                </a:path>
              </a:pathLst>
            </a:custGeom>
            <a:solidFill>
              <a:srgbClr val="76CA5E"/>
            </a:solidFill>
            <a:ln w="4763">
              <a:solidFill>
                <a:srgbClr val="FFFFFF"/>
              </a:solidFill>
              <a:prstDash val="solid"/>
              <a:round/>
              <a:headEnd/>
              <a:tailEnd/>
            </a:ln>
          </p:spPr>
          <p:txBody>
            <a:bodyPr/>
            <a:lstStyle/>
            <a:p>
              <a:endParaRPr lang="en-US" dirty="0"/>
            </a:p>
          </p:txBody>
        </p:sp>
        <p:sp>
          <p:nvSpPr>
            <p:cNvPr id="70691" name="Freeform 30"/>
            <p:cNvSpPr>
              <a:spLocks/>
            </p:cNvSpPr>
            <p:nvPr/>
          </p:nvSpPr>
          <p:spPr bwMode="auto">
            <a:xfrm>
              <a:off x="2734" y="1027"/>
              <a:ext cx="545" cy="616"/>
            </a:xfrm>
            <a:custGeom>
              <a:avLst/>
              <a:gdLst>
                <a:gd name="T0" fmla="*/ 2147483647 w 394"/>
                <a:gd name="T1" fmla="*/ 2147483647 h 445"/>
                <a:gd name="T2" fmla="*/ 2147483647 w 394"/>
                <a:gd name="T3" fmla="*/ 1 h 445"/>
                <a:gd name="T4" fmla="*/ 2147483647 w 394"/>
                <a:gd name="T5" fmla="*/ 2147483647 h 445"/>
                <a:gd name="T6" fmla="*/ 2147483647 w 394"/>
                <a:gd name="T7" fmla="*/ 2147483647 h 445"/>
                <a:gd name="T8" fmla="*/ 2147483647 w 394"/>
                <a:gd name="T9" fmla="*/ 2147483647 h 445"/>
                <a:gd name="T10" fmla="*/ 2147483647 w 394"/>
                <a:gd name="T11" fmla="*/ 2147483647 h 445"/>
                <a:gd name="T12" fmla="*/ 2147483647 w 394"/>
                <a:gd name="T13" fmla="*/ 2147483647 h 445"/>
                <a:gd name="T14" fmla="*/ 2147483647 w 394"/>
                <a:gd name="T15" fmla="*/ 2147483647 h 445"/>
                <a:gd name="T16" fmla="*/ 2147483647 w 394"/>
                <a:gd name="T17" fmla="*/ 2147483647 h 445"/>
                <a:gd name="T18" fmla="*/ 2147483647 w 394"/>
                <a:gd name="T19" fmla="*/ 2147483647 h 445"/>
                <a:gd name="T20" fmla="*/ 2147483647 w 394"/>
                <a:gd name="T21" fmla="*/ 2147483647 h 445"/>
                <a:gd name="T22" fmla="*/ 2147483647 w 394"/>
                <a:gd name="T23" fmla="*/ 2147483647 h 445"/>
                <a:gd name="T24" fmla="*/ 2147483647 w 394"/>
                <a:gd name="T25" fmla="*/ 2147483647 h 445"/>
                <a:gd name="T26" fmla="*/ 2147483647 w 394"/>
                <a:gd name="T27" fmla="*/ 2147483647 h 445"/>
                <a:gd name="T28" fmla="*/ 2147483647 w 394"/>
                <a:gd name="T29" fmla="*/ 2147483647 h 445"/>
                <a:gd name="T30" fmla="*/ 2147483647 w 394"/>
                <a:gd name="T31" fmla="*/ 2147483647 h 445"/>
                <a:gd name="T32" fmla="*/ 2147483647 w 394"/>
                <a:gd name="T33" fmla="*/ 2147483647 h 445"/>
                <a:gd name="T34" fmla="*/ 2147483647 w 394"/>
                <a:gd name="T35" fmla="*/ 2147483647 h 445"/>
                <a:gd name="T36" fmla="*/ 2147483647 w 394"/>
                <a:gd name="T37" fmla="*/ 2147483647 h 445"/>
                <a:gd name="T38" fmla="*/ 2147483647 w 394"/>
                <a:gd name="T39" fmla="*/ 2147483647 h 445"/>
                <a:gd name="T40" fmla="*/ 2147483647 w 394"/>
                <a:gd name="T41" fmla="*/ 2147483647 h 445"/>
                <a:gd name="T42" fmla="*/ 2147483647 w 394"/>
                <a:gd name="T43" fmla="*/ 2147483647 h 445"/>
                <a:gd name="T44" fmla="*/ 2147483647 w 394"/>
                <a:gd name="T45" fmla="*/ 2147483647 h 445"/>
                <a:gd name="T46" fmla="*/ 2147483647 w 394"/>
                <a:gd name="T47" fmla="*/ 2147483647 h 445"/>
                <a:gd name="T48" fmla="*/ 2147483647 w 394"/>
                <a:gd name="T49" fmla="*/ 2147483647 h 445"/>
                <a:gd name="T50" fmla="*/ 2147483647 w 394"/>
                <a:gd name="T51" fmla="*/ 2147483647 h 445"/>
                <a:gd name="T52" fmla="*/ 2147483647 w 394"/>
                <a:gd name="T53" fmla="*/ 2147483647 h 445"/>
                <a:gd name="T54" fmla="*/ 2147483647 w 394"/>
                <a:gd name="T55" fmla="*/ 2147483647 h 445"/>
                <a:gd name="T56" fmla="*/ 2147483647 w 394"/>
                <a:gd name="T57" fmla="*/ 2147483647 h 445"/>
                <a:gd name="T58" fmla="*/ 2147483647 w 394"/>
                <a:gd name="T59" fmla="*/ 2147483647 h 445"/>
                <a:gd name="T60" fmla="*/ 2147483647 w 394"/>
                <a:gd name="T61" fmla="*/ 2147483647 h 445"/>
                <a:gd name="T62" fmla="*/ 2147483647 w 394"/>
                <a:gd name="T63" fmla="*/ 2147483647 h 445"/>
                <a:gd name="T64" fmla="*/ 2147483647 w 394"/>
                <a:gd name="T65" fmla="*/ 2147483647 h 445"/>
                <a:gd name="T66" fmla="*/ 2147483647 w 394"/>
                <a:gd name="T67" fmla="*/ 2147483647 h 445"/>
                <a:gd name="T68" fmla="*/ 2147483647 w 394"/>
                <a:gd name="T69" fmla="*/ 2147483647 h 445"/>
                <a:gd name="T70" fmla="*/ 2147483647 w 394"/>
                <a:gd name="T71" fmla="*/ 2147483647 h 445"/>
                <a:gd name="T72" fmla="*/ 2147483647 w 394"/>
                <a:gd name="T73" fmla="*/ 2147483647 h 445"/>
                <a:gd name="T74" fmla="*/ 2147483647 w 394"/>
                <a:gd name="T75" fmla="*/ 2147483647 h 445"/>
                <a:gd name="T76" fmla="*/ 2147483647 w 394"/>
                <a:gd name="T77" fmla="*/ 2147483647 h 445"/>
                <a:gd name="T78" fmla="*/ 2147483647 w 394"/>
                <a:gd name="T79" fmla="*/ 2147483647 h 445"/>
                <a:gd name="T80" fmla="*/ 2147483647 w 394"/>
                <a:gd name="T81" fmla="*/ 2147483647 h 445"/>
                <a:gd name="T82" fmla="*/ 2147483647 w 394"/>
                <a:gd name="T83" fmla="*/ 2147483647 h 445"/>
                <a:gd name="T84" fmla="*/ 2147483647 w 394"/>
                <a:gd name="T85" fmla="*/ 2147483647 h 445"/>
                <a:gd name="T86" fmla="*/ 2147483647 w 394"/>
                <a:gd name="T87" fmla="*/ 2147483647 h 445"/>
                <a:gd name="T88" fmla="*/ 2147483647 w 394"/>
                <a:gd name="T89" fmla="*/ 2147483647 h 445"/>
                <a:gd name="T90" fmla="*/ 2147483647 w 394"/>
                <a:gd name="T91" fmla="*/ 2147483647 h 445"/>
                <a:gd name="T92" fmla="*/ 2147483647 w 394"/>
                <a:gd name="T93" fmla="*/ 2147483647 h 445"/>
                <a:gd name="T94" fmla="*/ 2147483647 w 394"/>
                <a:gd name="T95" fmla="*/ 2147483647 h 445"/>
                <a:gd name="T96" fmla="*/ 2147483647 w 394"/>
                <a:gd name="T97" fmla="*/ 2147483647 h 445"/>
                <a:gd name="T98" fmla="*/ 2147483647 w 394"/>
                <a:gd name="T99" fmla="*/ 2147483647 h 445"/>
                <a:gd name="T100" fmla="*/ 2147483647 w 394"/>
                <a:gd name="T101" fmla="*/ 2147483647 h 445"/>
                <a:gd name="T102" fmla="*/ 2147483647 w 394"/>
                <a:gd name="T103" fmla="*/ 2147483647 h 445"/>
                <a:gd name="T104" fmla="*/ 0 w 394"/>
                <a:gd name="T105" fmla="*/ 2147483647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445"/>
                <a:gd name="T161" fmla="*/ 394 w 394"/>
                <a:gd name="T162" fmla="*/ 445 h 4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445">
                  <a:moveTo>
                    <a:pt x="1" y="29"/>
                  </a:moveTo>
                  <a:lnTo>
                    <a:pt x="67" y="29"/>
                  </a:lnTo>
                  <a:lnTo>
                    <a:pt x="104" y="28"/>
                  </a:lnTo>
                  <a:lnTo>
                    <a:pt x="106" y="23"/>
                  </a:lnTo>
                  <a:lnTo>
                    <a:pt x="104" y="0"/>
                  </a:lnTo>
                  <a:lnTo>
                    <a:pt x="108" y="1"/>
                  </a:lnTo>
                  <a:lnTo>
                    <a:pt x="118" y="3"/>
                  </a:lnTo>
                  <a:lnTo>
                    <a:pt x="122" y="6"/>
                  </a:lnTo>
                  <a:lnTo>
                    <a:pt x="125" y="22"/>
                  </a:lnTo>
                  <a:lnTo>
                    <a:pt x="128" y="35"/>
                  </a:lnTo>
                  <a:lnTo>
                    <a:pt x="128" y="43"/>
                  </a:lnTo>
                  <a:lnTo>
                    <a:pt x="132" y="48"/>
                  </a:lnTo>
                  <a:lnTo>
                    <a:pt x="137" y="49"/>
                  </a:lnTo>
                  <a:lnTo>
                    <a:pt x="147" y="49"/>
                  </a:lnTo>
                  <a:lnTo>
                    <a:pt x="152" y="53"/>
                  </a:lnTo>
                  <a:lnTo>
                    <a:pt x="172" y="56"/>
                  </a:lnTo>
                  <a:lnTo>
                    <a:pt x="175" y="59"/>
                  </a:lnTo>
                  <a:lnTo>
                    <a:pt x="180" y="63"/>
                  </a:lnTo>
                  <a:lnTo>
                    <a:pt x="191" y="59"/>
                  </a:lnTo>
                  <a:lnTo>
                    <a:pt x="195" y="56"/>
                  </a:lnTo>
                  <a:lnTo>
                    <a:pt x="198" y="54"/>
                  </a:lnTo>
                  <a:lnTo>
                    <a:pt x="199" y="54"/>
                  </a:lnTo>
                  <a:lnTo>
                    <a:pt x="200" y="53"/>
                  </a:lnTo>
                  <a:lnTo>
                    <a:pt x="205" y="53"/>
                  </a:lnTo>
                  <a:lnTo>
                    <a:pt x="216" y="53"/>
                  </a:lnTo>
                  <a:lnTo>
                    <a:pt x="235" y="61"/>
                  </a:lnTo>
                  <a:lnTo>
                    <a:pt x="234" y="66"/>
                  </a:lnTo>
                  <a:lnTo>
                    <a:pt x="239" y="66"/>
                  </a:lnTo>
                  <a:lnTo>
                    <a:pt x="244" y="69"/>
                  </a:lnTo>
                  <a:lnTo>
                    <a:pt x="244" y="74"/>
                  </a:lnTo>
                  <a:lnTo>
                    <a:pt x="248" y="78"/>
                  </a:lnTo>
                  <a:lnTo>
                    <a:pt x="253" y="79"/>
                  </a:lnTo>
                  <a:lnTo>
                    <a:pt x="254" y="73"/>
                  </a:lnTo>
                  <a:lnTo>
                    <a:pt x="262" y="72"/>
                  </a:lnTo>
                  <a:lnTo>
                    <a:pt x="267" y="73"/>
                  </a:lnTo>
                  <a:lnTo>
                    <a:pt x="268" y="78"/>
                  </a:lnTo>
                  <a:lnTo>
                    <a:pt x="283" y="83"/>
                  </a:lnTo>
                  <a:lnTo>
                    <a:pt x="283" y="87"/>
                  </a:lnTo>
                  <a:lnTo>
                    <a:pt x="292" y="92"/>
                  </a:lnTo>
                  <a:lnTo>
                    <a:pt x="298" y="93"/>
                  </a:lnTo>
                  <a:lnTo>
                    <a:pt x="308" y="88"/>
                  </a:lnTo>
                  <a:lnTo>
                    <a:pt x="313" y="83"/>
                  </a:lnTo>
                  <a:lnTo>
                    <a:pt x="323" y="77"/>
                  </a:lnTo>
                  <a:lnTo>
                    <a:pt x="328" y="77"/>
                  </a:lnTo>
                  <a:lnTo>
                    <a:pt x="327" y="79"/>
                  </a:lnTo>
                  <a:lnTo>
                    <a:pt x="331" y="82"/>
                  </a:lnTo>
                  <a:lnTo>
                    <a:pt x="332" y="86"/>
                  </a:lnTo>
                  <a:lnTo>
                    <a:pt x="336" y="86"/>
                  </a:lnTo>
                  <a:lnTo>
                    <a:pt x="342" y="84"/>
                  </a:lnTo>
                  <a:lnTo>
                    <a:pt x="351" y="86"/>
                  </a:lnTo>
                  <a:lnTo>
                    <a:pt x="356" y="83"/>
                  </a:lnTo>
                  <a:lnTo>
                    <a:pt x="366" y="83"/>
                  </a:lnTo>
                  <a:lnTo>
                    <a:pt x="371" y="87"/>
                  </a:lnTo>
                  <a:lnTo>
                    <a:pt x="371" y="89"/>
                  </a:lnTo>
                  <a:lnTo>
                    <a:pt x="376" y="91"/>
                  </a:lnTo>
                  <a:lnTo>
                    <a:pt x="381" y="89"/>
                  </a:lnTo>
                  <a:lnTo>
                    <a:pt x="394" y="89"/>
                  </a:lnTo>
                  <a:lnTo>
                    <a:pt x="389" y="92"/>
                  </a:lnTo>
                  <a:lnTo>
                    <a:pt x="384" y="97"/>
                  </a:lnTo>
                  <a:lnTo>
                    <a:pt x="379" y="100"/>
                  </a:lnTo>
                  <a:lnTo>
                    <a:pt x="364" y="108"/>
                  </a:lnTo>
                  <a:lnTo>
                    <a:pt x="359" y="110"/>
                  </a:lnTo>
                  <a:lnTo>
                    <a:pt x="348" y="113"/>
                  </a:lnTo>
                  <a:lnTo>
                    <a:pt x="333" y="122"/>
                  </a:lnTo>
                  <a:lnTo>
                    <a:pt x="316" y="141"/>
                  </a:lnTo>
                  <a:lnTo>
                    <a:pt x="311" y="149"/>
                  </a:lnTo>
                  <a:lnTo>
                    <a:pt x="298" y="162"/>
                  </a:lnTo>
                  <a:lnTo>
                    <a:pt x="292" y="167"/>
                  </a:lnTo>
                  <a:lnTo>
                    <a:pt x="289" y="171"/>
                  </a:lnTo>
                  <a:lnTo>
                    <a:pt x="284" y="175"/>
                  </a:lnTo>
                  <a:lnTo>
                    <a:pt x="270" y="186"/>
                  </a:lnTo>
                  <a:lnTo>
                    <a:pt x="268" y="190"/>
                  </a:lnTo>
                  <a:lnTo>
                    <a:pt x="267" y="193"/>
                  </a:lnTo>
                  <a:lnTo>
                    <a:pt x="265" y="194"/>
                  </a:lnTo>
                  <a:lnTo>
                    <a:pt x="263" y="199"/>
                  </a:lnTo>
                  <a:lnTo>
                    <a:pt x="259" y="199"/>
                  </a:lnTo>
                  <a:lnTo>
                    <a:pt x="260" y="238"/>
                  </a:lnTo>
                  <a:lnTo>
                    <a:pt x="260" y="243"/>
                  </a:lnTo>
                  <a:lnTo>
                    <a:pt x="258" y="248"/>
                  </a:lnTo>
                  <a:lnTo>
                    <a:pt x="248" y="253"/>
                  </a:lnTo>
                  <a:lnTo>
                    <a:pt x="238" y="259"/>
                  </a:lnTo>
                  <a:lnTo>
                    <a:pt x="237" y="264"/>
                  </a:lnTo>
                  <a:lnTo>
                    <a:pt x="234" y="269"/>
                  </a:lnTo>
                  <a:lnTo>
                    <a:pt x="230" y="273"/>
                  </a:lnTo>
                  <a:lnTo>
                    <a:pt x="230" y="278"/>
                  </a:lnTo>
                  <a:lnTo>
                    <a:pt x="234" y="283"/>
                  </a:lnTo>
                  <a:lnTo>
                    <a:pt x="239" y="284"/>
                  </a:lnTo>
                  <a:lnTo>
                    <a:pt x="244" y="295"/>
                  </a:lnTo>
                  <a:lnTo>
                    <a:pt x="239" y="307"/>
                  </a:lnTo>
                  <a:lnTo>
                    <a:pt x="240" y="316"/>
                  </a:lnTo>
                  <a:lnTo>
                    <a:pt x="238" y="321"/>
                  </a:lnTo>
                  <a:lnTo>
                    <a:pt x="240" y="331"/>
                  </a:lnTo>
                  <a:lnTo>
                    <a:pt x="240" y="340"/>
                  </a:lnTo>
                  <a:lnTo>
                    <a:pt x="238" y="345"/>
                  </a:lnTo>
                  <a:lnTo>
                    <a:pt x="245" y="351"/>
                  </a:lnTo>
                  <a:lnTo>
                    <a:pt x="250" y="355"/>
                  </a:lnTo>
                  <a:lnTo>
                    <a:pt x="255" y="357"/>
                  </a:lnTo>
                  <a:lnTo>
                    <a:pt x="264" y="359"/>
                  </a:lnTo>
                  <a:lnTo>
                    <a:pt x="267" y="365"/>
                  </a:lnTo>
                  <a:lnTo>
                    <a:pt x="272" y="367"/>
                  </a:lnTo>
                  <a:lnTo>
                    <a:pt x="278" y="370"/>
                  </a:lnTo>
                  <a:lnTo>
                    <a:pt x="286" y="374"/>
                  </a:lnTo>
                  <a:lnTo>
                    <a:pt x="292" y="385"/>
                  </a:lnTo>
                  <a:lnTo>
                    <a:pt x="302" y="393"/>
                  </a:lnTo>
                  <a:lnTo>
                    <a:pt x="307" y="395"/>
                  </a:lnTo>
                  <a:lnTo>
                    <a:pt x="311" y="396"/>
                  </a:lnTo>
                  <a:lnTo>
                    <a:pt x="316" y="400"/>
                  </a:lnTo>
                  <a:lnTo>
                    <a:pt x="321" y="405"/>
                  </a:lnTo>
                  <a:lnTo>
                    <a:pt x="325" y="410"/>
                  </a:lnTo>
                  <a:lnTo>
                    <a:pt x="327" y="424"/>
                  </a:lnTo>
                  <a:lnTo>
                    <a:pt x="328" y="429"/>
                  </a:lnTo>
                  <a:lnTo>
                    <a:pt x="327" y="430"/>
                  </a:lnTo>
                  <a:lnTo>
                    <a:pt x="330" y="437"/>
                  </a:lnTo>
                  <a:lnTo>
                    <a:pt x="272" y="439"/>
                  </a:lnTo>
                  <a:lnTo>
                    <a:pt x="194" y="443"/>
                  </a:lnTo>
                  <a:lnTo>
                    <a:pt x="99" y="445"/>
                  </a:lnTo>
                  <a:lnTo>
                    <a:pt x="43" y="445"/>
                  </a:lnTo>
                  <a:lnTo>
                    <a:pt x="42" y="308"/>
                  </a:lnTo>
                  <a:lnTo>
                    <a:pt x="38" y="303"/>
                  </a:lnTo>
                  <a:lnTo>
                    <a:pt x="33" y="301"/>
                  </a:lnTo>
                  <a:lnTo>
                    <a:pt x="29" y="301"/>
                  </a:lnTo>
                  <a:lnTo>
                    <a:pt x="23" y="291"/>
                  </a:lnTo>
                  <a:lnTo>
                    <a:pt x="19" y="286"/>
                  </a:lnTo>
                  <a:lnTo>
                    <a:pt x="20" y="282"/>
                  </a:lnTo>
                  <a:lnTo>
                    <a:pt x="25" y="278"/>
                  </a:lnTo>
                  <a:lnTo>
                    <a:pt x="30" y="274"/>
                  </a:lnTo>
                  <a:lnTo>
                    <a:pt x="33" y="269"/>
                  </a:lnTo>
                  <a:lnTo>
                    <a:pt x="35" y="259"/>
                  </a:lnTo>
                  <a:lnTo>
                    <a:pt x="35" y="254"/>
                  </a:lnTo>
                  <a:lnTo>
                    <a:pt x="35" y="250"/>
                  </a:lnTo>
                  <a:lnTo>
                    <a:pt x="34" y="240"/>
                  </a:lnTo>
                  <a:lnTo>
                    <a:pt x="34" y="235"/>
                  </a:lnTo>
                  <a:lnTo>
                    <a:pt x="33" y="230"/>
                  </a:lnTo>
                  <a:lnTo>
                    <a:pt x="28" y="223"/>
                  </a:lnTo>
                  <a:lnTo>
                    <a:pt x="25" y="218"/>
                  </a:lnTo>
                  <a:lnTo>
                    <a:pt x="26" y="213"/>
                  </a:lnTo>
                  <a:lnTo>
                    <a:pt x="24" y="208"/>
                  </a:lnTo>
                  <a:lnTo>
                    <a:pt x="23" y="190"/>
                  </a:lnTo>
                  <a:lnTo>
                    <a:pt x="24" y="185"/>
                  </a:lnTo>
                  <a:lnTo>
                    <a:pt x="21" y="180"/>
                  </a:lnTo>
                  <a:lnTo>
                    <a:pt x="21" y="173"/>
                  </a:lnTo>
                  <a:lnTo>
                    <a:pt x="20" y="162"/>
                  </a:lnTo>
                  <a:lnTo>
                    <a:pt x="20" y="152"/>
                  </a:lnTo>
                  <a:lnTo>
                    <a:pt x="19" y="147"/>
                  </a:lnTo>
                  <a:lnTo>
                    <a:pt x="20" y="144"/>
                  </a:lnTo>
                  <a:lnTo>
                    <a:pt x="20" y="139"/>
                  </a:lnTo>
                  <a:lnTo>
                    <a:pt x="18" y="127"/>
                  </a:lnTo>
                  <a:lnTo>
                    <a:pt x="11" y="113"/>
                  </a:lnTo>
                  <a:lnTo>
                    <a:pt x="11" y="111"/>
                  </a:lnTo>
                  <a:lnTo>
                    <a:pt x="6" y="95"/>
                  </a:lnTo>
                  <a:lnTo>
                    <a:pt x="5" y="89"/>
                  </a:lnTo>
                  <a:lnTo>
                    <a:pt x="6" y="79"/>
                  </a:lnTo>
                  <a:lnTo>
                    <a:pt x="5" y="77"/>
                  </a:lnTo>
                  <a:lnTo>
                    <a:pt x="6" y="73"/>
                  </a:lnTo>
                  <a:lnTo>
                    <a:pt x="4" y="63"/>
                  </a:lnTo>
                  <a:lnTo>
                    <a:pt x="8" y="54"/>
                  </a:lnTo>
                  <a:lnTo>
                    <a:pt x="5" y="49"/>
                  </a:lnTo>
                  <a:lnTo>
                    <a:pt x="3" y="35"/>
                  </a:lnTo>
                  <a:lnTo>
                    <a:pt x="0" y="32"/>
                  </a:lnTo>
                  <a:lnTo>
                    <a:pt x="1" y="29"/>
                  </a:lnTo>
                  <a:close/>
                </a:path>
              </a:pathLst>
            </a:custGeom>
            <a:solidFill>
              <a:srgbClr val="7030A0"/>
            </a:solidFill>
            <a:ln w="9525">
              <a:noFill/>
              <a:round/>
              <a:headEnd/>
              <a:tailEnd/>
            </a:ln>
          </p:spPr>
          <p:txBody>
            <a:bodyPr/>
            <a:lstStyle/>
            <a:p>
              <a:endParaRPr lang="en-US" dirty="0"/>
            </a:p>
          </p:txBody>
        </p:sp>
        <p:sp>
          <p:nvSpPr>
            <p:cNvPr id="70692" name="Freeform 31"/>
            <p:cNvSpPr>
              <a:spLocks/>
            </p:cNvSpPr>
            <p:nvPr/>
          </p:nvSpPr>
          <p:spPr bwMode="auto">
            <a:xfrm>
              <a:off x="2734" y="1027"/>
              <a:ext cx="545" cy="616"/>
            </a:xfrm>
            <a:custGeom>
              <a:avLst/>
              <a:gdLst>
                <a:gd name="T0" fmla="*/ 2147483647 w 394"/>
                <a:gd name="T1" fmla="*/ 2147483647 h 445"/>
                <a:gd name="T2" fmla="*/ 2147483647 w 394"/>
                <a:gd name="T3" fmla="*/ 1 h 445"/>
                <a:gd name="T4" fmla="*/ 2147483647 w 394"/>
                <a:gd name="T5" fmla="*/ 2147483647 h 445"/>
                <a:gd name="T6" fmla="*/ 2147483647 w 394"/>
                <a:gd name="T7" fmla="*/ 2147483647 h 445"/>
                <a:gd name="T8" fmla="*/ 2147483647 w 394"/>
                <a:gd name="T9" fmla="*/ 2147483647 h 445"/>
                <a:gd name="T10" fmla="*/ 2147483647 w 394"/>
                <a:gd name="T11" fmla="*/ 2147483647 h 445"/>
                <a:gd name="T12" fmla="*/ 2147483647 w 394"/>
                <a:gd name="T13" fmla="*/ 2147483647 h 445"/>
                <a:gd name="T14" fmla="*/ 2147483647 w 394"/>
                <a:gd name="T15" fmla="*/ 2147483647 h 445"/>
                <a:gd name="T16" fmla="*/ 2147483647 w 394"/>
                <a:gd name="T17" fmla="*/ 2147483647 h 445"/>
                <a:gd name="T18" fmla="*/ 2147483647 w 394"/>
                <a:gd name="T19" fmla="*/ 2147483647 h 445"/>
                <a:gd name="T20" fmla="*/ 2147483647 w 394"/>
                <a:gd name="T21" fmla="*/ 2147483647 h 445"/>
                <a:gd name="T22" fmla="*/ 2147483647 w 394"/>
                <a:gd name="T23" fmla="*/ 2147483647 h 445"/>
                <a:gd name="T24" fmla="*/ 2147483647 w 394"/>
                <a:gd name="T25" fmla="*/ 2147483647 h 445"/>
                <a:gd name="T26" fmla="*/ 2147483647 w 394"/>
                <a:gd name="T27" fmla="*/ 2147483647 h 445"/>
                <a:gd name="T28" fmla="*/ 2147483647 w 394"/>
                <a:gd name="T29" fmla="*/ 2147483647 h 445"/>
                <a:gd name="T30" fmla="*/ 2147483647 w 394"/>
                <a:gd name="T31" fmla="*/ 2147483647 h 445"/>
                <a:gd name="T32" fmla="*/ 2147483647 w 394"/>
                <a:gd name="T33" fmla="*/ 2147483647 h 445"/>
                <a:gd name="T34" fmla="*/ 2147483647 w 394"/>
                <a:gd name="T35" fmla="*/ 2147483647 h 445"/>
                <a:gd name="T36" fmla="*/ 2147483647 w 394"/>
                <a:gd name="T37" fmla="*/ 2147483647 h 445"/>
                <a:gd name="T38" fmla="*/ 2147483647 w 394"/>
                <a:gd name="T39" fmla="*/ 2147483647 h 445"/>
                <a:gd name="T40" fmla="*/ 2147483647 w 394"/>
                <a:gd name="T41" fmla="*/ 2147483647 h 445"/>
                <a:gd name="T42" fmla="*/ 2147483647 w 394"/>
                <a:gd name="T43" fmla="*/ 2147483647 h 445"/>
                <a:gd name="T44" fmla="*/ 2147483647 w 394"/>
                <a:gd name="T45" fmla="*/ 2147483647 h 445"/>
                <a:gd name="T46" fmla="*/ 2147483647 w 394"/>
                <a:gd name="T47" fmla="*/ 2147483647 h 445"/>
                <a:gd name="T48" fmla="*/ 2147483647 w 394"/>
                <a:gd name="T49" fmla="*/ 2147483647 h 445"/>
                <a:gd name="T50" fmla="*/ 2147483647 w 394"/>
                <a:gd name="T51" fmla="*/ 2147483647 h 445"/>
                <a:gd name="T52" fmla="*/ 2147483647 w 394"/>
                <a:gd name="T53" fmla="*/ 2147483647 h 445"/>
                <a:gd name="T54" fmla="*/ 2147483647 w 394"/>
                <a:gd name="T55" fmla="*/ 2147483647 h 445"/>
                <a:gd name="T56" fmla="*/ 2147483647 w 394"/>
                <a:gd name="T57" fmla="*/ 2147483647 h 445"/>
                <a:gd name="T58" fmla="*/ 2147483647 w 394"/>
                <a:gd name="T59" fmla="*/ 2147483647 h 445"/>
                <a:gd name="T60" fmla="*/ 2147483647 w 394"/>
                <a:gd name="T61" fmla="*/ 2147483647 h 445"/>
                <a:gd name="T62" fmla="*/ 2147483647 w 394"/>
                <a:gd name="T63" fmla="*/ 2147483647 h 445"/>
                <a:gd name="T64" fmla="*/ 2147483647 w 394"/>
                <a:gd name="T65" fmla="*/ 2147483647 h 445"/>
                <a:gd name="T66" fmla="*/ 2147483647 w 394"/>
                <a:gd name="T67" fmla="*/ 2147483647 h 445"/>
                <a:gd name="T68" fmla="*/ 2147483647 w 394"/>
                <a:gd name="T69" fmla="*/ 2147483647 h 445"/>
                <a:gd name="T70" fmla="*/ 2147483647 w 394"/>
                <a:gd name="T71" fmla="*/ 2147483647 h 445"/>
                <a:gd name="T72" fmla="*/ 2147483647 w 394"/>
                <a:gd name="T73" fmla="*/ 2147483647 h 445"/>
                <a:gd name="T74" fmla="*/ 2147483647 w 394"/>
                <a:gd name="T75" fmla="*/ 2147483647 h 445"/>
                <a:gd name="T76" fmla="*/ 2147483647 w 394"/>
                <a:gd name="T77" fmla="*/ 2147483647 h 445"/>
                <a:gd name="T78" fmla="*/ 2147483647 w 394"/>
                <a:gd name="T79" fmla="*/ 2147483647 h 445"/>
                <a:gd name="T80" fmla="*/ 2147483647 w 394"/>
                <a:gd name="T81" fmla="*/ 2147483647 h 445"/>
                <a:gd name="T82" fmla="*/ 2147483647 w 394"/>
                <a:gd name="T83" fmla="*/ 2147483647 h 445"/>
                <a:gd name="T84" fmla="*/ 2147483647 w 394"/>
                <a:gd name="T85" fmla="*/ 2147483647 h 445"/>
                <a:gd name="T86" fmla="*/ 2147483647 w 394"/>
                <a:gd name="T87" fmla="*/ 2147483647 h 445"/>
                <a:gd name="T88" fmla="*/ 2147483647 w 394"/>
                <a:gd name="T89" fmla="*/ 2147483647 h 445"/>
                <a:gd name="T90" fmla="*/ 2147483647 w 394"/>
                <a:gd name="T91" fmla="*/ 2147483647 h 445"/>
                <a:gd name="T92" fmla="*/ 2147483647 w 394"/>
                <a:gd name="T93" fmla="*/ 2147483647 h 445"/>
                <a:gd name="T94" fmla="*/ 2147483647 w 394"/>
                <a:gd name="T95" fmla="*/ 2147483647 h 445"/>
                <a:gd name="T96" fmla="*/ 2147483647 w 394"/>
                <a:gd name="T97" fmla="*/ 2147483647 h 445"/>
                <a:gd name="T98" fmla="*/ 2147483647 w 394"/>
                <a:gd name="T99" fmla="*/ 2147483647 h 445"/>
                <a:gd name="T100" fmla="*/ 2147483647 w 394"/>
                <a:gd name="T101" fmla="*/ 2147483647 h 445"/>
                <a:gd name="T102" fmla="*/ 2147483647 w 394"/>
                <a:gd name="T103" fmla="*/ 2147483647 h 445"/>
                <a:gd name="T104" fmla="*/ 0 w 394"/>
                <a:gd name="T105" fmla="*/ 2147483647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94"/>
                <a:gd name="T160" fmla="*/ 0 h 445"/>
                <a:gd name="T161" fmla="*/ 394 w 394"/>
                <a:gd name="T162" fmla="*/ 445 h 4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94" h="445">
                  <a:moveTo>
                    <a:pt x="1" y="29"/>
                  </a:moveTo>
                  <a:lnTo>
                    <a:pt x="67" y="29"/>
                  </a:lnTo>
                  <a:lnTo>
                    <a:pt x="104" y="28"/>
                  </a:lnTo>
                  <a:lnTo>
                    <a:pt x="106" y="23"/>
                  </a:lnTo>
                  <a:lnTo>
                    <a:pt x="104" y="0"/>
                  </a:lnTo>
                  <a:lnTo>
                    <a:pt x="108" y="1"/>
                  </a:lnTo>
                  <a:lnTo>
                    <a:pt x="118" y="3"/>
                  </a:lnTo>
                  <a:lnTo>
                    <a:pt x="122" y="6"/>
                  </a:lnTo>
                  <a:lnTo>
                    <a:pt x="125" y="22"/>
                  </a:lnTo>
                  <a:lnTo>
                    <a:pt x="128" y="35"/>
                  </a:lnTo>
                  <a:lnTo>
                    <a:pt x="128" y="43"/>
                  </a:lnTo>
                  <a:lnTo>
                    <a:pt x="132" y="48"/>
                  </a:lnTo>
                  <a:lnTo>
                    <a:pt x="137" y="49"/>
                  </a:lnTo>
                  <a:lnTo>
                    <a:pt x="147" y="49"/>
                  </a:lnTo>
                  <a:lnTo>
                    <a:pt x="152" y="53"/>
                  </a:lnTo>
                  <a:lnTo>
                    <a:pt x="172" y="56"/>
                  </a:lnTo>
                  <a:lnTo>
                    <a:pt x="175" y="59"/>
                  </a:lnTo>
                  <a:lnTo>
                    <a:pt x="180" y="63"/>
                  </a:lnTo>
                  <a:lnTo>
                    <a:pt x="191" y="59"/>
                  </a:lnTo>
                  <a:lnTo>
                    <a:pt x="195" y="56"/>
                  </a:lnTo>
                  <a:lnTo>
                    <a:pt x="198" y="54"/>
                  </a:lnTo>
                  <a:lnTo>
                    <a:pt x="199" y="54"/>
                  </a:lnTo>
                  <a:lnTo>
                    <a:pt x="200" y="53"/>
                  </a:lnTo>
                  <a:lnTo>
                    <a:pt x="205" y="53"/>
                  </a:lnTo>
                  <a:lnTo>
                    <a:pt x="216" y="53"/>
                  </a:lnTo>
                  <a:lnTo>
                    <a:pt x="235" y="61"/>
                  </a:lnTo>
                  <a:lnTo>
                    <a:pt x="234" y="66"/>
                  </a:lnTo>
                  <a:lnTo>
                    <a:pt x="239" y="66"/>
                  </a:lnTo>
                  <a:lnTo>
                    <a:pt x="244" y="69"/>
                  </a:lnTo>
                  <a:lnTo>
                    <a:pt x="244" y="74"/>
                  </a:lnTo>
                  <a:lnTo>
                    <a:pt x="248" y="78"/>
                  </a:lnTo>
                  <a:lnTo>
                    <a:pt x="253" y="79"/>
                  </a:lnTo>
                  <a:lnTo>
                    <a:pt x="254" y="73"/>
                  </a:lnTo>
                  <a:lnTo>
                    <a:pt x="262" y="72"/>
                  </a:lnTo>
                  <a:lnTo>
                    <a:pt x="267" y="73"/>
                  </a:lnTo>
                  <a:lnTo>
                    <a:pt x="268" y="78"/>
                  </a:lnTo>
                  <a:lnTo>
                    <a:pt x="283" y="83"/>
                  </a:lnTo>
                  <a:lnTo>
                    <a:pt x="283" y="87"/>
                  </a:lnTo>
                  <a:lnTo>
                    <a:pt x="292" y="92"/>
                  </a:lnTo>
                  <a:lnTo>
                    <a:pt x="298" y="93"/>
                  </a:lnTo>
                  <a:lnTo>
                    <a:pt x="308" y="88"/>
                  </a:lnTo>
                  <a:lnTo>
                    <a:pt x="313" y="83"/>
                  </a:lnTo>
                  <a:lnTo>
                    <a:pt x="323" y="77"/>
                  </a:lnTo>
                  <a:lnTo>
                    <a:pt x="328" y="77"/>
                  </a:lnTo>
                  <a:lnTo>
                    <a:pt x="327" y="79"/>
                  </a:lnTo>
                  <a:lnTo>
                    <a:pt x="331" y="82"/>
                  </a:lnTo>
                  <a:lnTo>
                    <a:pt x="332" y="86"/>
                  </a:lnTo>
                  <a:lnTo>
                    <a:pt x="336" y="86"/>
                  </a:lnTo>
                  <a:lnTo>
                    <a:pt x="342" y="84"/>
                  </a:lnTo>
                  <a:lnTo>
                    <a:pt x="351" y="86"/>
                  </a:lnTo>
                  <a:lnTo>
                    <a:pt x="356" y="83"/>
                  </a:lnTo>
                  <a:lnTo>
                    <a:pt x="366" y="83"/>
                  </a:lnTo>
                  <a:lnTo>
                    <a:pt x="371" y="87"/>
                  </a:lnTo>
                  <a:lnTo>
                    <a:pt x="371" y="89"/>
                  </a:lnTo>
                  <a:lnTo>
                    <a:pt x="376" y="91"/>
                  </a:lnTo>
                  <a:lnTo>
                    <a:pt x="381" y="89"/>
                  </a:lnTo>
                  <a:lnTo>
                    <a:pt x="394" y="89"/>
                  </a:lnTo>
                  <a:lnTo>
                    <a:pt x="389" y="92"/>
                  </a:lnTo>
                  <a:lnTo>
                    <a:pt x="384" y="97"/>
                  </a:lnTo>
                  <a:lnTo>
                    <a:pt x="379" y="100"/>
                  </a:lnTo>
                  <a:lnTo>
                    <a:pt x="364" y="108"/>
                  </a:lnTo>
                  <a:lnTo>
                    <a:pt x="359" y="110"/>
                  </a:lnTo>
                  <a:lnTo>
                    <a:pt x="348" y="113"/>
                  </a:lnTo>
                  <a:lnTo>
                    <a:pt x="333" y="122"/>
                  </a:lnTo>
                  <a:lnTo>
                    <a:pt x="316" y="141"/>
                  </a:lnTo>
                  <a:lnTo>
                    <a:pt x="311" y="149"/>
                  </a:lnTo>
                  <a:lnTo>
                    <a:pt x="298" y="162"/>
                  </a:lnTo>
                  <a:lnTo>
                    <a:pt x="292" y="167"/>
                  </a:lnTo>
                  <a:lnTo>
                    <a:pt x="289" y="171"/>
                  </a:lnTo>
                  <a:lnTo>
                    <a:pt x="284" y="175"/>
                  </a:lnTo>
                  <a:lnTo>
                    <a:pt x="270" y="186"/>
                  </a:lnTo>
                  <a:lnTo>
                    <a:pt x="268" y="190"/>
                  </a:lnTo>
                  <a:lnTo>
                    <a:pt x="267" y="193"/>
                  </a:lnTo>
                  <a:lnTo>
                    <a:pt x="265" y="194"/>
                  </a:lnTo>
                  <a:lnTo>
                    <a:pt x="263" y="199"/>
                  </a:lnTo>
                  <a:lnTo>
                    <a:pt x="259" y="199"/>
                  </a:lnTo>
                  <a:lnTo>
                    <a:pt x="260" y="238"/>
                  </a:lnTo>
                  <a:lnTo>
                    <a:pt x="260" y="243"/>
                  </a:lnTo>
                  <a:lnTo>
                    <a:pt x="258" y="248"/>
                  </a:lnTo>
                  <a:lnTo>
                    <a:pt x="248" y="253"/>
                  </a:lnTo>
                  <a:lnTo>
                    <a:pt x="238" y="259"/>
                  </a:lnTo>
                  <a:lnTo>
                    <a:pt x="237" y="264"/>
                  </a:lnTo>
                  <a:lnTo>
                    <a:pt x="234" y="269"/>
                  </a:lnTo>
                  <a:lnTo>
                    <a:pt x="230" y="273"/>
                  </a:lnTo>
                  <a:lnTo>
                    <a:pt x="230" y="278"/>
                  </a:lnTo>
                  <a:lnTo>
                    <a:pt x="234" y="283"/>
                  </a:lnTo>
                  <a:lnTo>
                    <a:pt x="239" y="284"/>
                  </a:lnTo>
                  <a:lnTo>
                    <a:pt x="244" y="295"/>
                  </a:lnTo>
                  <a:lnTo>
                    <a:pt x="239" y="307"/>
                  </a:lnTo>
                  <a:lnTo>
                    <a:pt x="240" y="316"/>
                  </a:lnTo>
                  <a:lnTo>
                    <a:pt x="238" y="321"/>
                  </a:lnTo>
                  <a:lnTo>
                    <a:pt x="240" y="331"/>
                  </a:lnTo>
                  <a:lnTo>
                    <a:pt x="240" y="340"/>
                  </a:lnTo>
                  <a:lnTo>
                    <a:pt x="238" y="345"/>
                  </a:lnTo>
                  <a:lnTo>
                    <a:pt x="245" y="351"/>
                  </a:lnTo>
                  <a:lnTo>
                    <a:pt x="250" y="355"/>
                  </a:lnTo>
                  <a:lnTo>
                    <a:pt x="255" y="357"/>
                  </a:lnTo>
                  <a:lnTo>
                    <a:pt x="264" y="359"/>
                  </a:lnTo>
                  <a:lnTo>
                    <a:pt x="267" y="365"/>
                  </a:lnTo>
                  <a:lnTo>
                    <a:pt x="272" y="367"/>
                  </a:lnTo>
                  <a:lnTo>
                    <a:pt x="278" y="370"/>
                  </a:lnTo>
                  <a:lnTo>
                    <a:pt x="286" y="374"/>
                  </a:lnTo>
                  <a:lnTo>
                    <a:pt x="292" y="385"/>
                  </a:lnTo>
                  <a:lnTo>
                    <a:pt x="302" y="393"/>
                  </a:lnTo>
                  <a:lnTo>
                    <a:pt x="307" y="395"/>
                  </a:lnTo>
                  <a:lnTo>
                    <a:pt x="311" y="396"/>
                  </a:lnTo>
                  <a:lnTo>
                    <a:pt x="316" y="400"/>
                  </a:lnTo>
                  <a:lnTo>
                    <a:pt x="321" y="405"/>
                  </a:lnTo>
                  <a:lnTo>
                    <a:pt x="325" y="410"/>
                  </a:lnTo>
                  <a:lnTo>
                    <a:pt x="327" y="424"/>
                  </a:lnTo>
                  <a:lnTo>
                    <a:pt x="328" y="429"/>
                  </a:lnTo>
                  <a:lnTo>
                    <a:pt x="327" y="430"/>
                  </a:lnTo>
                  <a:lnTo>
                    <a:pt x="330" y="437"/>
                  </a:lnTo>
                  <a:lnTo>
                    <a:pt x="272" y="439"/>
                  </a:lnTo>
                  <a:lnTo>
                    <a:pt x="194" y="443"/>
                  </a:lnTo>
                  <a:lnTo>
                    <a:pt x="99" y="445"/>
                  </a:lnTo>
                  <a:lnTo>
                    <a:pt x="43" y="445"/>
                  </a:lnTo>
                  <a:lnTo>
                    <a:pt x="42" y="308"/>
                  </a:lnTo>
                  <a:lnTo>
                    <a:pt x="38" y="303"/>
                  </a:lnTo>
                  <a:lnTo>
                    <a:pt x="33" y="301"/>
                  </a:lnTo>
                  <a:lnTo>
                    <a:pt x="29" y="301"/>
                  </a:lnTo>
                  <a:lnTo>
                    <a:pt x="23" y="291"/>
                  </a:lnTo>
                  <a:lnTo>
                    <a:pt x="19" y="286"/>
                  </a:lnTo>
                  <a:lnTo>
                    <a:pt x="20" y="282"/>
                  </a:lnTo>
                  <a:lnTo>
                    <a:pt x="25" y="278"/>
                  </a:lnTo>
                  <a:lnTo>
                    <a:pt x="30" y="274"/>
                  </a:lnTo>
                  <a:lnTo>
                    <a:pt x="33" y="269"/>
                  </a:lnTo>
                  <a:lnTo>
                    <a:pt x="35" y="259"/>
                  </a:lnTo>
                  <a:lnTo>
                    <a:pt x="35" y="254"/>
                  </a:lnTo>
                  <a:lnTo>
                    <a:pt x="35" y="250"/>
                  </a:lnTo>
                  <a:lnTo>
                    <a:pt x="34" y="240"/>
                  </a:lnTo>
                  <a:lnTo>
                    <a:pt x="34" y="235"/>
                  </a:lnTo>
                  <a:lnTo>
                    <a:pt x="33" y="230"/>
                  </a:lnTo>
                  <a:lnTo>
                    <a:pt x="28" y="223"/>
                  </a:lnTo>
                  <a:lnTo>
                    <a:pt x="25" y="218"/>
                  </a:lnTo>
                  <a:lnTo>
                    <a:pt x="26" y="213"/>
                  </a:lnTo>
                  <a:lnTo>
                    <a:pt x="24" y="208"/>
                  </a:lnTo>
                  <a:lnTo>
                    <a:pt x="23" y="190"/>
                  </a:lnTo>
                  <a:lnTo>
                    <a:pt x="24" y="185"/>
                  </a:lnTo>
                  <a:lnTo>
                    <a:pt x="21" y="180"/>
                  </a:lnTo>
                  <a:lnTo>
                    <a:pt x="21" y="173"/>
                  </a:lnTo>
                  <a:lnTo>
                    <a:pt x="20" y="162"/>
                  </a:lnTo>
                  <a:lnTo>
                    <a:pt x="20" y="152"/>
                  </a:lnTo>
                  <a:lnTo>
                    <a:pt x="19" y="147"/>
                  </a:lnTo>
                  <a:lnTo>
                    <a:pt x="20" y="144"/>
                  </a:lnTo>
                  <a:lnTo>
                    <a:pt x="20" y="139"/>
                  </a:lnTo>
                  <a:lnTo>
                    <a:pt x="18" y="127"/>
                  </a:lnTo>
                  <a:lnTo>
                    <a:pt x="11" y="113"/>
                  </a:lnTo>
                  <a:lnTo>
                    <a:pt x="11" y="111"/>
                  </a:lnTo>
                  <a:lnTo>
                    <a:pt x="6" y="95"/>
                  </a:lnTo>
                  <a:lnTo>
                    <a:pt x="5" y="89"/>
                  </a:lnTo>
                  <a:lnTo>
                    <a:pt x="6" y="79"/>
                  </a:lnTo>
                  <a:lnTo>
                    <a:pt x="5" y="77"/>
                  </a:lnTo>
                  <a:lnTo>
                    <a:pt x="6" y="73"/>
                  </a:lnTo>
                  <a:lnTo>
                    <a:pt x="4" y="63"/>
                  </a:lnTo>
                  <a:lnTo>
                    <a:pt x="8" y="54"/>
                  </a:lnTo>
                  <a:lnTo>
                    <a:pt x="5" y="49"/>
                  </a:lnTo>
                  <a:lnTo>
                    <a:pt x="3" y="35"/>
                  </a:lnTo>
                  <a:lnTo>
                    <a:pt x="0" y="32"/>
                  </a:lnTo>
                  <a:lnTo>
                    <a:pt x="1" y="29"/>
                  </a:lnTo>
                </a:path>
              </a:pathLst>
            </a:custGeom>
            <a:noFill/>
            <a:ln w="4763">
              <a:solidFill>
                <a:srgbClr val="FFFFFF"/>
              </a:solidFill>
              <a:prstDash val="solid"/>
              <a:round/>
              <a:headEnd/>
              <a:tailEnd/>
            </a:ln>
          </p:spPr>
          <p:txBody>
            <a:bodyPr/>
            <a:lstStyle/>
            <a:p>
              <a:endParaRPr lang="en-US" dirty="0"/>
            </a:p>
          </p:txBody>
        </p:sp>
        <p:sp>
          <p:nvSpPr>
            <p:cNvPr id="70693" name="Freeform 32"/>
            <p:cNvSpPr>
              <a:spLocks/>
            </p:cNvSpPr>
            <p:nvPr/>
          </p:nvSpPr>
          <p:spPr bwMode="auto">
            <a:xfrm>
              <a:off x="2780" y="1632"/>
              <a:ext cx="505" cy="329"/>
            </a:xfrm>
            <a:custGeom>
              <a:avLst/>
              <a:gdLst>
                <a:gd name="T0" fmla="*/ 2147483647 w 365"/>
                <a:gd name="T1" fmla="*/ 2147483647 h 237"/>
                <a:gd name="T2" fmla="*/ 0 w 365"/>
                <a:gd name="T3" fmla="*/ 2147483647 h 237"/>
                <a:gd name="T4" fmla="*/ 2147483647 w 365"/>
                <a:gd name="T5" fmla="*/ 2147483647 h 237"/>
                <a:gd name="T6" fmla="*/ 2147483647 w 365"/>
                <a:gd name="T7" fmla="*/ 2147483647 h 237"/>
                <a:gd name="T8" fmla="*/ 2147483647 w 365"/>
                <a:gd name="T9" fmla="*/ 2147483647 h 237"/>
                <a:gd name="T10" fmla="*/ 2147483647 w 365"/>
                <a:gd name="T11" fmla="*/ 2147483647 h 237"/>
                <a:gd name="T12" fmla="*/ 2147483647 w 365"/>
                <a:gd name="T13" fmla="*/ 2147483647 h 237"/>
                <a:gd name="T14" fmla="*/ 1 w 365"/>
                <a:gd name="T15" fmla="*/ 2147483647 h 237"/>
                <a:gd name="T16" fmla="*/ 2147483647 w 365"/>
                <a:gd name="T17" fmla="*/ 2147483647 h 237"/>
                <a:gd name="T18" fmla="*/ 2147483647 w 365"/>
                <a:gd name="T19" fmla="*/ 2147483647 h 237"/>
                <a:gd name="T20" fmla="*/ 2147483647 w 365"/>
                <a:gd name="T21" fmla="*/ 2147483647 h 237"/>
                <a:gd name="T22" fmla="*/ 2147483647 w 365"/>
                <a:gd name="T23" fmla="*/ 2147483647 h 237"/>
                <a:gd name="T24" fmla="*/ 2147483647 w 365"/>
                <a:gd name="T25" fmla="*/ 2147483647 h 237"/>
                <a:gd name="T26" fmla="*/ 2147483647 w 365"/>
                <a:gd name="T27" fmla="*/ 2147483647 h 237"/>
                <a:gd name="T28" fmla="*/ 2147483647 w 365"/>
                <a:gd name="T29" fmla="*/ 2147483647 h 237"/>
                <a:gd name="T30" fmla="*/ 2147483647 w 365"/>
                <a:gd name="T31" fmla="*/ 2147483647 h 237"/>
                <a:gd name="T32" fmla="*/ 2147483647 w 365"/>
                <a:gd name="T33" fmla="*/ 2147483647 h 237"/>
                <a:gd name="T34" fmla="*/ 2147483647 w 365"/>
                <a:gd name="T35" fmla="*/ 2147483647 h 237"/>
                <a:gd name="T36" fmla="*/ 2147483647 w 365"/>
                <a:gd name="T37" fmla="*/ 2147483647 h 237"/>
                <a:gd name="T38" fmla="*/ 2147483647 w 365"/>
                <a:gd name="T39" fmla="*/ 2147483647 h 237"/>
                <a:gd name="T40" fmla="*/ 2147483647 w 365"/>
                <a:gd name="T41" fmla="*/ 2147483647 h 237"/>
                <a:gd name="T42" fmla="*/ 2147483647 w 365"/>
                <a:gd name="T43" fmla="*/ 2147483647 h 237"/>
                <a:gd name="T44" fmla="*/ 2147483647 w 365"/>
                <a:gd name="T45" fmla="*/ 2147483647 h 237"/>
                <a:gd name="T46" fmla="*/ 2147483647 w 365"/>
                <a:gd name="T47" fmla="*/ 2147483647 h 237"/>
                <a:gd name="T48" fmla="*/ 2147483647 w 365"/>
                <a:gd name="T49" fmla="*/ 2147483647 h 237"/>
                <a:gd name="T50" fmla="*/ 2147483647 w 365"/>
                <a:gd name="T51" fmla="*/ 2147483647 h 237"/>
                <a:gd name="T52" fmla="*/ 2147483647 w 365"/>
                <a:gd name="T53" fmla="*/ 2147483647 h 237"/>
                <a:gd name="T54" fmla="*/ 2147483647 w 365"/>
                <a:gd name="T55" fmla="*/ 2147483647 h 237"/>
                <a:gd name="T56" fmla="*/ 2147483647 w 365"/>
                <a:gd name="T57" fmla="*/ 2147483647 h 237"/>
                <a:gd name="T58" fmla="*/ 2147483647 w 365"/>
                <a:gd name="T59" fmla="*/ 2147483647 h 237"/>
                <a:gd name="T60" fmla="*/ 2147483647 w 365"/>
                <a:gd name="T61" fmla="*/ 2147483647 h 237"/>
                <a:gd name="T62" fmla="*/ 2147483647 w 365"/>
                <a:gd name="T63" fmla="*/ 2147483647 h 237"/>
                <a:gd name="T64" fmla="*/ 2147483647 w 365"/>
                <a:gd name="T65" fmla="*/ 2147483647 h 237"/>
                <a:gd name="T66" fmla="*/ 2147483647 w 365"/>
                <a:gd name="T67" fmla="*/ 2147483647 h 237"/>
                <a:gd name="T68" fmla="*/ 2147483647 w 365"/>
                <a:gd name="T69" fmla="*/ 2147483647 h 237"/>
                <a:gd name="T70" fmla="*/ 2147483647 w 365"/>
                <a:gd name="T71" fmla="*/ 2147483647 h 237"/>
                <a:gd name="T72" fmla="*/ 2147483647 w 365"/>
                <a:gd name="T73" fmla="*/ 2147483647 h 237"/>
                <a:gd name="T74" fmla="*/ 2147483647 w 365"/>
                <a:gd name="T75" fmla="*/ 2147483647 h 237"/>
                <a:gd name="T76" fmla="*/ 2147483647 w 365"/>
                <a:gd name="T77" fmla="*/ 2147483647 h 237"/>
                <a:gd name="T78" fmla="*/ 2147483647 w 365"/>
                <a:gd name="T79" fmla="*/ 2147483647 h 237"/>
                <a:gd name="T80" fmla="*/ 2147483647 w 365"/>
                <a:gd name="T81" fmla="*/ 2147483647 h 237"/>
                <a:gd name="T82" fmla="*/ 2147483647 w 365"/>
                <a:gd name="T83" fmla="*/ 2147483647 h 237"/>
                <a:gd name="T84" fmla="*/ 2147483647 w 365"/>
                <a:gd name="T85" fmla="*/ 2147483647 h 237"/>
                <a:gd name="T86" fmla="*/ 2147483647 w 365"/>
                <a:gd name="T87" fmla="*/ 2147483647 h 237"/>
                <a:gd name="T88" fmla="*/ 2147483647 w 365"/>
                <a:gd name="T89" fmla="*/ 2147483647 h 237"/>
                <a:gd name="T90" fmla="*/ 2147483647 w 365"/>
                <a:gd name="T91" fmla="*/ 2147483647 h 237"/>
                <a:gd name="T92" fmla="*/ 2147483647 w 365"/>
                <a:gd name="T93" fmla="*/ 2147483647 h 237"/>
                <a:gd name="T94" fmla="*/ 2147483647 w 365"/>
                <a:gd name="T95" fmla="*/ 2147483647 h 237"/>
                <a:gd name="T96" fmla="*/ 2147483647 w 365"/>
                <a:gd name="T97" fmla="*/ 2147483647 h 237"/>
                <a:gd name="T98" fmla="*/ 2147483647 w 365"/>
                <a:gd name="T99" fmla="*/ 2147483647 h 2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5"/>
                <a:gd name="T151" fmla="*/ 0 h 237"/>
                <a:gd name="T152" fmla="*/ 365 w 365"/>
                <a:gd name="T153" fmla="*/ 237 h 2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5" h="237">
                  <a:moveTo>
                    <a:pt x="7" y="84"/>
                  </a:moveTo>
                  <a:lnTo>
                    <a:pt x="6" y="74"/>
                  </a:lnTo>
                  <a:lnTo>
                    <a:pt x="1" y="69"/>
                  </a:lnTo>
                  <a:lnTo>
                    <a:pt x="0" y="64"/>
                  </a:lnTo>
                  <a:lnTo>
                    <a:pt x="2" y="60"/>
                  </a:lnTo>
                  <a:lnTo>
                    <a:pt x="4" y="59"/>
                  </a:lnTo>
                  <a:lnTo>
                    <a:pt x="6" y="49"/>
                  </a:lnTo>
                  <a:lnTo>
                    <a:pt x="6" y="44"/>
                  </a:lnTo>
                  <a:lnTo>
                    <a:pt x="9" y="40"/>
                  </a:lnTo>
                  <a:lnTo>
                    <a:pt x="9" y="35"/>
                  </a:lnTo>
                  <a:lnTo>
                    <a:pt x="4" y="30"/>
                  </a:lnTo>
                  <a:lnTo>
                    <a:pt x="2" y="25"/>
                  </a:lnTo>
                  <a:lnTo>
                    <a:pt x="5" y="24"/>
                  </a:lnTo>
                  <a:lnTo>
                    <a:pt x="5" y="19"/>
                  </a:lnTo>
                  <a:lnTo>
                    <a:pt x="2" y="14"/>
                  </a:lnTo>
                  <a:lnTo>
                    <a:pt x="1" y="8"/>
                  </a:lnTo>
                  <a:lnTo>
                    <a:pt x="10" y="8"/>
                  </a:lnTo>
                  <a:lnTo>
                    <a:pt x="66" y="8"/>
                  </a:lnTo>
                  <a:lnTo>
                    <a:pt x="161" y="6"/>
                  </a:lnTo>
                  <a:lnTo>
                    <a:pt x="239" y="2"/>
                  </a:lnTo>
                  <a:lnTo>
                    <a:pt x="297" y="0"/>
                  </a:lnTo>
                  <a:lnTo>
                    <a:pt x="297" y="3"/>
                  </a:lnTo>
                  <a:lnTo>
                    <a:pt x="298" y="5"/>
                  </a:lnTo>
                  <a:lnTo>
                    <a:pt x="299" y="10"/>
                  </a:lnTo>
                  <a:lnTo>
                    <a:pt x="303" y="11"/>
                  </a:lnTo>
                  <a:lnTo>
                    <a:pt x="305" y="16"/>
                  </a:lnTo>
                  <a:lnTo>
                    <a:pt x="300" y="26"/>
                  </a:lnTo>
                  <a:lnTo>
                    <a:pt x="303" y="34"/>
                  </a:lnTo>
                  <a:lnTo>
                    <a:pt x="303" y="41"/>
                  </a:lnTo>
                  <a:lnTo>
                    <a:pt x="307" y="46"/>
                  </a:lnTo>
                  <a:lnTo>
                    <a:pt x="308" y="53"/>
                  </a:lnTo>
                  <a:lnTo>
                    <a:pt x="310" y="58"/>
                  </a:lnTo>
                  <a:lnTo>
                    <a:pt x="315" y="60"/>
                  </a:lnTo>
                  <a:lnTo>
                    <a:pt x="329" y="63"/>
                  </a:lnTo>
                  <a:lnTo>
                    <a:pt x="333" y="73"/>
                  </a:lnTo>
                  <a:lnTo>
                    <a:pt x="337" y="78"/>
                  </a:lnTo>
                  <a:lnTo>
                    <a:pt x="347" y="85"/>
                  </a:lnTo>
                  <a:lnTo>
                    <a:pt x="347" y="92"/>
                  </a:lnTo>
                  <a:lnTo>
                    <a:pt x="352" y="95"/>
                  </a:lnTo>
                  <a:lnTo>
                    <a:pt x="357" y="98"/>
                  </a:lnTo>
                  <a:lnTo>
                    <a:pt x="362" y="102"/>
                  </a:lnTo>
                  <a:lnTo>
                    <a:pt x="365" y="108"/>
                  </a:lnTo>
                  <a:lnTo>
                    <a:pt x="362" y="122"/>
                  </a:lnTo>
                  <a:lnTo>
                    <a:pt x="356" y="132"/>
                  </a:lnTo>
                  <a:lnTo>
                    <a:pt x="354" y="142"/>
                  </a:lnTo>
                  <a:lnTo>
                    <a:pt x="349" y="146"/>
                  </a:lnTo>
                  <a:lnTo>
                    <a:pt x="341" y="149"/>
                  </a:lnTo>
                  <a:lnTo>
                    <a:pt x="336" y="153"/>
                  </a:lnTo>
                  <a:lnTo>
                    <a:pt x="317" y="157"/>
                  </a:lnTo>
                  <a:lnTo>
                    <a:pt x="315" y="162"/>
                  </a:lnTo>
                  <a:lnTo>
                    <a:pt x="314" y="172"/>
                  </a:lnTo>
                  <a:lnTo>
                    <a:pt x="323" y="181"/>
                  </a:lnTo>
                  <a:lnTo>
                    <a:pt x="323" y="192"/>
                  </a:lnTo>
                  <a:lnTo>
                    <a:pt x="317" y="201"/>
                  </a:lnTo>
                  <a:lnTo>
                    <a:pt x="315" y="205"/>
                  </a:lnTo>
                  <a:lnTo>
                    <a:pt x="315" y="210"/>
                  </a:lnTo>
                  <a:lnTo>
                    <a:pt x="314" y="214"/>
                  </a:lnTo>
                  <a:lnTo>
                    <a:pt x="303" y="220"/>
                  </a:lnTo>
                  <a:lnTo>
                    <a:pt x="299" y="225"/>
                  </a:lnTo>
                  <a:lnTo>
                    <a:pt x="302" y="230"/>
                  </a:lnTo>
                  <a:lnTo>
                    <a:pt x="302" y="235"/>
                  </a:lnTo>
                  <a:lnTo>
                    <a:pt x="298" y="237"/>
                  </a:lnTo>
                  <a:lnTo>
                    <a:pt x="297" y="237"/>
                  </a:lnTo>
                  <a:lnTo>
                    <a:pt x="293" y="232"/>
                  </a:lnTo>
                  <a:lnTo>
                    <a:pt x="283" y="225"/>
                  </a:lnTo>
                  <a:lnTo>
                    <a:pt x="280" y="220"/>
                  </a:lnTo>
                  <a:lnTo>
                    <a:pt x="243" y="224"/>
                  </a:lnTo>
                  <a:lnTo>
                    <a:pt x="154" y="229"/>
                  </a:lnTo>
                  <a:lnTo>
                    <a:pt x="114" y="230"/>
                  </a:lnTo>
                  <a:lnTo>
                    <a:pt x="50" y="230"/>
                  </a:lnTo>
                  <a:lnTo>
                    <a:pt x="49" y="225"/>
                  </a:lnTo>
                  <a:lnTo>
                    <a:pt x="44" y="221"/>
                  </a:lnTo>
                  <a:lnTo>
                    <a:pt x="46" y="207"/>
                  </a:lnTo>
                  <a:lnTo>
                    <a:pt x="44" y="197"/>
                  </a:lnTo>
                  <a:lnTo>
                    <a:pt x="44" y="191"/>
                  </a:lnTo>
                  <a:lnTo>
                    <a:pt x="44" y="186"/>
                  </a:lnTo>
                  <a:lnTo>
                    <a:pt x="41" y="181"/>
                  </a:lnTo>
                  <a:lnTo>
                    <a:pt x="42" y="175"/>
                  </a:lnTo>
                  <a:lnTo>
                    <a:pt x="39" y="170"/>
                  </a:lnTo>
                  <a:lnTo>
                    <a:pt x="40" y="164"/>
                  </a:lnTo>
                  <a:lnTo>
                    <a:pt x="35" y="162"/>
                  </a:lnTo>
                  <a:lnTo>
                    <a:pt x="35" y="157"/>
                  </a:lnTo>
                  <a:lnTo>
                    <a:pt x="31" y="157"/>
                  </a:lnTo>
                  <a:lnTo>
                    <a:pt x="31" y="156"/>
                  </a:lnTo>
                  <a:lnTo>
                    <a:pt x="30" y="151"/>
                  </a:lnTo>
                  <a:lnTo>
                    <a:pt x="30" y="146"/>
                  </a:lnTo>
                  <a:lnTo>
                    <a:pt x="31" y="141"/>
                  </a:lnTo>
                  <a:lnTo>
                    <a:pt x="30" y="137"/>
                  </a:lnTo>
                  <a:lnTo>
                    <a:pt x="27" y="132"/>
                  </a:lnTo>
                  <a:lnTo>
                    <a:pt x="27" y="127"/>
                  </a:lnTo>
                  <a:lnTo>
                    <a:pt x="20" y="118"/>
                  </a:lnTo>
                  <a:lnTo>
                    <a:pt x="20" y="113"/>
                  </a:lnTo>
                  <a:lnTo>
                    <a:pt x="16" y="108"/>
                  </a:lnTo>
                  <a:lnTo>
                    <a:pt x="16" y="104"/>
                  </a:lnTo>
                  <a:lnTo>
                    <a:pt x="15" y="99"/>
                  </a:lnTo>
                  <a:lnTo>
                    <a:pt x="12" y="94"/>
                  </a:lnTo>
                  <a:lnTo>
                    <a:pt x="14" y="90"/>
                  </a:lnTo>
                  <a:lnTo>
                    <a:pt x="12" y="85"/>
                  </a:lnTo>
                  <a:lnTo>
                    <a:pt x="7" y="84"/>
                  </a:lnTo>
                  <a:close/>
                </a:path>
              </a:pathLst>
            </a:custGeom>
            <a:solidFill>
              <a:srgbClr val="7030A0"/>
            </a:solidFill>
            <a:ln w="9525">
              <a:noFill/>
              <a:round/>
              <a:headEnd/>
              <a:tailEnd/>
            </a:ln>
          </p:spPr>
          <p:txBody>
            <a:bodyPr/>
            <a:lstStyle/>
            <a:p>
              <a:endParaRPr lang="en-US" dirty="0"/>
            </a:p>
          </p:txBody>
        </p:sp>
        <p:sp>
          <p:nvSpPr>
            <p:cNvPr id="70694" name="Freeform 33"/>
            <p:cNvSpPr>
              <a:spLocks/>
            </p:cNvSpPr>
            <p:nvPr/>
          </p:nvSpPr>
          <p:spPr bwMode="auto">
            <a:xfrm>
              <a:off x="2780" y="1632"/>
              <a:ext cx="505" cy="329"/>
            </a:xfrm>
            <a:custGeom>
              <a:avLst/>
              <a:gdLst>
                <a:gd name="T0" fmla="*/ 2147483647 w 365"/>
                <a:gd name="T1" fmla="*/ 2147483647 h 237"/>
                <a:gd name="T2" fmla="*/ 0 w 365"/>
                <a:gd name="T3" fmla="*/ 2147483647 h 237"/>
                <a:gd name="T4" fmla="*/ 2147483647 w 365"/>
                <a:gd name="T5" fmla="*/ 2147483647 h 237"/>
                <a:gd name="T6" fmla="*/ 2147483647 w 365"/>
                <a:gd name="T7" fmla="*/ 2147483647 h 237"/>
                <a:gd name="T8" fmla="*/ 2147483647 w 365"/>
                <a:gd name="T9" fmla="*/ 2147483647 h 237"/>
                <a:gd name="T10" fmla="*/ 2147483647 w 365"/>
                <a:gd name="T11" fmla="*/ 2147483647 h 237"/>
                <a:gd name="T12" fmla="*/ 2147483647 w 365"/>
                <a:gd name="T13" fmla="*/ 2147483647 h 237"/>
                <a:gd name="T14" fmla="*/ 1 w 365"/>
                <a:gd name="T15" fmla="*/ 2147483647 h 237"/>
                <a:gd name="T16" fmla="*/ 2147483647 w 365"/>
                <a:gd name="T17" fmla="*/ 2147483647 h 237"/>
                <a:gd name="T18" fmla="*/ 2147483647 w 365"/>
                <a:gd name="T19" fmla="*/ 2147483647 h 237"/>
                <a:gd name="T20" fmla="*/ 2147483647 w 365"/>
                <a:gd name="T21" fmla="*/ 2147483647 h 237"/>
                <a:gd name="T22" fmla="*/ 2147483647 w 365"/>
                <a:gd name="T23" fmla="*/ 2147483647 h 237"/>
                <a:gd name="T24" fmla="*/ 2147483647 w 365"/>
                <a:gd name="T25" fmla="*/ 2147483647 h 237"/>
                <a:gd name="T26" fmla="*/ 2147483647 w 365"/>
                <a:gd name="T27" fmla="*/ 2147483647 h 237"/>
                <a:gd name="T28" fmla="*/ 2147483647 w 365"/>
                <a:gd name="T29" fmla="*/ 2147483647 h 237"/>
                <a:gd name="T30" fmla="*/ 2147483647 w 365"/>
                <a:gd name="T31" fmla="*/ 2147483647 h 237"/>
                <a:gd name="T32" fmla="*/ 2147483647 w 365"/>
                <a:gd name="T33" fmla="*/ 2147483647 h 237"/>
                <a:gd name="T34" fmla="*/ 2147483647 w 365"/>
                <a:gd name="T35" fmla="*/ 2147483647 h 237"/>
                <a:gd name="T36" fmla="*/ 2147483647 w 365"/>
                <a:gd name="T37" fmla="*/ 2147483647 h 237"/>
                <a:gd name="T38" fmla="*/ 2147483647 w 365"/>
                <a:gd name="T39" fmla="*/ 2147483647 h 237"/>
                <a:gd name="T40" fmla="*/ 2147483647 w 365"/>
                <a:gd name="T41" fmla="*/ 2147483647 h 237"/>
                <a:gd name="T42" fmla="*/ 2147483647 w 365"/>
                <a:gd name="T43" fmla="*/ 2147483647 h 237"/>
                <a:gd name="T44" fmla="*/ 2147483647 w 365"/>
                <a:gd name="T45" fmla="*/ 2147483647 h 237"/>
                <a:gd name="T46" fmla="*/ 2147483647 w 365"/>
                <a:gd name="T47" fmla="*/ 2147483647 h 237"/>
                <a:gd name="T48" fmla="*/ 2147483647 w 365"/>
                <a:gd name="T49" fmla="*/ 2147483647 h 237"/>
                <a:gd name="T50" fmla="*/ 2147483647 w 365"/>
                <a:gd name="T51" fmla="*/ 2147483647 h 237"/>
                <a:gd name="T52" fmla="*/ 2147483647 w 365"/>
                <a:gd name="T53" fmla="*/ 2147483647 h 237"/>
                <a:gd name="T54" fmla="*/ 2147483647 w 365"/>
                <a:gd name="T55" fmla="*/ 2147483647 h 237"/>
                <a:gd name="T56" fmla="*/ 2147483647 w 365"/>
                <a:gd name="T57" fmla="*/ 2147483647 h 237"/>
                <a:gd name="T58" fmla="*/ 2147483647 w 365"/>
                <a:gd name="T59" fmla="*/ 2147483647 h 237"/>
                <a:gd name="T60" fmla="*/ 2147483647 w 365"/>
                <a:gd name="T61" fmla="*/ 2147483647 h 237"/>
                <a:gd name="T62" fmla="*/ 2147483647 w 365"/>
                <a:gd name="T63" fmla="*/ 2147483647 h 237"/>
                <a:gd name="T64" fmla="*/ 2147483647 w 365"/>
                <a:gd name="T65" fmla="*/ 2147483647 h 237"/>
                <a:gd name="T66" fmla="*/ 2147483647 w 365"/>
                <a:gd name="T67" fmla="*/ 2147483647 h 237"/>
                <a:gd name="T68" fmla="*/ 2147483647 w 365"/>
                <a:gd name="T69" fmla="*/ 2147483647 h 237"/>
                <a:gd name="T70" fmla="*/ 2147483647 w 365"/>
                <a:gd name="T71" fmla="*/ 2147483647 h 237"/>
                <a:gd name="T72" fmla="*/ 2147483647 w 365"/>
                <a:gd name="T73" fmla="*/ 2147483647 h 237"/>
                <a:gd name="T74" fmla="*/ 2147483647 w 365"/>
                <a:gd name="T75" fmla="*/ 2147483647 h 237"/>
                <a:gd name="T76" fmla="*/ 2147483647 w 365"/>
                <a:gd name="T77" fmla="*/ 2147483647 h 237"/>
                <a:gd name="T78" fmla="*/ 2147483647 w 365"/>
                <a:gd name="T79" fmla="*/ 2147483647 h 237"/>
                <a:gd name="T80" fmla="*/ 2147483647 w 365"/>
                <a:gd name="T81" fmla="*/ 2147483647 h 237"/>
                <a:gd name="T82" fmla="*/ 2147483647 w 365"/>
                <a:gd name="T83" fmla="*/ 2147483647 h 237"/>
                <a:gd name="T84" fmla="*/ 2147483647 w 365"/>
                <a:gd name="T85" fmla="*/ 2147483647 h 237"/>
                <a:gd name="T86" fmla="*/ 2147483647 w 365"/>
                <a:gd name="T87" fmla="*/ 2147483647 h 237"/>
                <a:gd name="T88" fmla="*/ 2147483647 w 365"/>
                <a:gd name="T89" fmla="*/ 2147483647 h 237"/>
                <a:gd name="T90" fmla="*/ 2147483647 w 365"/>
                <a:gd name="T91" fmla="*/ 2147483647 h 237"/>
                <a:gd name="T92" fmla="*/ 2147483647 w 365"/>
                <a:gd name="T93" fmla="*/ 2147483647 h 237"/>
                <a:gd name="T94" fmla="*/ 2147483647 w 365"/>
                <a:gd name="T95" fmla="*/ 2147483647 h 237"/>
                <a:gd name="T96" fmla="*/ 2147483647 w 365"/>
                <a:gd name="T97" fmla="*/ 2147483647 h 237"/>
                <a:gd name="T98" fmla="*/ 2147483647 w 365"/>
                <a:gd name="T99" fmla="*/ 2147483647 h 2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5"/>
                <a:gd name="T151" fmla="*/ 0 h 237"/>
                <a:gd name="T152" fmla="*/ 365 w 365"/>
                <a:gd name="T153" fmla="*/ 237 h 2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5" h="237">
                  <a:moveTo>
                    <a:pt x="7" y="84"/>
                  </a:moveTo>
                  <a:lnTo>
                    <a:pt x="6" y="74"/>
                  </a:lnTo>
                  <a:lnTo>
                    <a:pt x="1" y="69"/>
                  </a:lnTo>
                  <a:lnTo>
                    <a:pt x="0" y="64"/>
                  </a:lnTo>
                  <a:lnTo>
                    <a:pt x="2" y="60"/>
                  </a:lnTo>
                  <a:lnTo>
                    <a:pt x="4" y="59"/>
                  </a:lnTo>
                  <a:lnTo>
                    <a:pt x="6" y="49"/>
                  </a:lnTo>
                  <a:lnTo>
                    <a:pt x="6" y="44"/>
                  </a:lnTo>
                  <a:lnTo>
                    <a:pt x="9" y="40"/>
                  </a:lnTo>
                  <a:lnTo>
                    <a:pt x="9" y="35"/>
                  </a:lnTo>
                  <a:lnTo>
                    <a:pt x="4" y="30"/>
                  </a:lnTo>
                  <a:lnTo>
                    <a:pt x="2" y="25"/>
                  </a:lnTo>
                  <a:lnTo>
                    <a:pt x="5" y="24"/>
                  </a:lnTo>
                  <a:lnTo>
                    <a:pt x="5" y="19"/>
                  </a:lnTo>
                  <a:lnTo>
                    <a:pt x="2" y="14"/>
                  </a:lnTo>
                  <a:lnTo>
                    <a:pt x="1" y="8"/>
                  </a:lnTo>
                  <a:lnTo>
                    <a:pt x="10" y="8"/>
                  </a:lnTo>
                  <a:lnTo>
                    <a:pt x="66" y="8"/>
                  </a:lnTo>
                  <a:lnTo>
                    <a:pt x="161" y="6"/>
                  </a:lnTo>
                  <a:lnTo>
                    <a:pt x="239" y="2"/>
                  </a:lnTo>
                  <a:lnTo>
                    <a:pt x="297" y="0"/>
                  </a:lnTo>
                  <a:lnTo>
                    <a:pt x="297" y="3"/>
                  </a:lnTo>
                  <a:lnTo>
                    <a:pt x="298" y="5"/>
                  </a:lnTo>
                  <a:lnTo>
                    <a:pt x="299" y="10"/>
                  </a:lnTo>
                  <a:lnTo>
                    <a:pt x="303" y="11"/>
                  </a:lnTo>
                  <a:lnTo>
                    <a:pt x="305" y="16"/>
                  </a:lnTo>
                  <a:lnTo>
                    <a:pt x="300" y="26"/>
                  </a:lnTo>
                  <a:lnTo>
                    <a:pt x="303" y="34"/>
                  </a:lnTo>
                  <a:lnTo>
                    <a:pt x="303" y="41"/>
                  </a:lnTo>
                  <a:lnTo>
                    <a:pt x="307" y="46"/>
                  </a:lnTo>
                  <a:lnTo>
                    <a:pt x="308" y="53"/>
                  </a:lnTo>
                  <a:lnTo>
                    <a:pt x="310" y="58"/>
                  </a:lnTo>
                  <a:lnTo>
                    <a:pt x="315" y="60"/>
                  </a:lnTo>
                  <a:lnTo>
                    <a:pt x="329" y="63"/>
                  </a:lnTo>
                  <a:lnTo>
                    <a:pt x="333" y="73"/>
                  </a:lnTo>
                  <a:lnTo>
                    <a:pt x="337" y="78"/>
                  </a:lnTo>
                  <a:lnTo>
                    <a:pt x="347" y="85"/>
                  </a:lnTo>
                  <a:lnTo>
                    <a:pt x="347" y="92"/>
                  </a:lnTo>
                  <a:lnTo>
                    <a:pt x="352" y="95"/>
                  </a:lnTo>
                  <a:lnTo>
                    <a:pt x="357" y="98"/>
                  </a:lnTo>
                  <a:lnTo>
                    <a:pt x="362" y="102"/>
                  </a:lnTo>
                  <a:lnTo>
                    <a:pt x="365" y="108"/>
                  </a:lnTo>
                  <a:lnTo>
                    <a:pt x="362" y="122"/>
                  </a:lnTo>
                  <a:lnTo>
                    <a:pt x="356" y="132"/>
                  </a:lnTo>
                  <a:lnTo>
                    <a:pt x="354" y="142"/>
                  </a:lnTo>
                  <a:lnTo>
                    <a:pt x="349" y="146"/>
                  </a:lnTo>
                  <a:lnTo>
                    <a:pt x="341" y="149"/>
                  </a:lnTo>
                  <a:lnTo>
                    <a:pt x="336" y="153"/>
                  </a:lnTo>
                  <a:lnTo>
                    <a:pt x="317" y="157"/>
                  </a:lnTo>
                  <a:lnTo>
                    <a:pt x="315" y="162"/>
                  </a:lnTo>
                  <a:lnTo>
                    <a:pt x="314" y="172"/>
                  </a:lnTo>
                  <a:lnTo>
                    <a:pt x="323" y="181"/>
                  </a:lnTo>
                  <a:lnTo>
                    <a:pt x="323" y="192"/>
                  </a:lnTo>
                  <a:lnTo>
                    <a:pt x="317" y="201"/>
                  </a:lnTo>
                  <a:lnTo>
                    <a:pt x="315" y="205"/>
                  </a:lnTo>
                  <a:lnTo>
                    <a:pt x="315" y="210"/>
                  </a:lnTo>
                  <a:lnTo>
                    <a:pt x="314" y="214"/>
                  </a:lnTo>
                  <a:lnTo>
                    <a:pt x="303" y="220"/>
                  </a:lnTo>
                  <a:lnTo>
                    <a:pt x="299" y="225"/>
                  </a:lnTo>
                  <a:lnTo>
                    <a:pt x="302" y="230"/>
                  </a:lnTo>
                  <a:lnTo>
                    <a:pt x="302" y="235"/>
                  </a:lnTo>
                  <a:lnTo>
                    <a:pt x="298" y="237"/>
                  </a:lnTo>
                  <a:lnTo>
                    <a:pt x="297" y="237"/>
                  </a:lnTo>
                  <a:lnTo>
                    <a:pt x="293" y="232"/>
                  </a:lnTo>
                  <a:lnTo>
                    <a:pt x="283" y="225"/>
                  </a:lnTo>
                  <a:lnTo>
                    <a:pt x="280" y="220"/>
                  </a:lnTo>
                  <a:lnTo>
                    <a:pt x="243" y="224"/>
                  </a:lnTo>
                  <a:lnTo>
                    <a:pt x="154" y="229"/>
                  </a:lnTo>
                  <a:lnTo>
                    <a:pt x="114" y="230"/>
                  </a:lnTo>
                  <a:lnTo>
                    <a:pt x="50" y="230"/>
                  </a:lnTo>
                  <a:lnTo>
                    <a:pt x="49" y="225"/>
                  </a:lnTo>
                  <a:lnTo>
                    <a:pt x="44" y="221"/>
                  </a:lnTo>
                  <a:lnTo>
                    <a:pt x="46" y="207"/>
                  </a:lnTo>
                  <a:lnTo>
                    <a:pt x="44" y="197"/>
                  </a:lnTo>
                  <a:lnTo>
                    <a:pt x="44" y="191"/>
                  </a:lnTo>
                  <a:lnTo>
                    <a:pt x="44" y="186"/>
                  </a:lnTo>
                  <a:lnTo>
                    <a:pt x="41" y="181"/>
                  </a:lnTo>
                  <a:lnTo>
                    <a:pt x="42" y="175"/>
                  </a:lnTo>
                  <a:lnTo>
                    <a:pt x="39" y="170"/>
                  </a:lnTo>
                  <a:lnTo>
                    <a:pt x="40" y="164"/>
                  </a:lnTo>
                  <a:lnTo>
                    <a:pt x="35" y="162"/>
                  </a:lnTo>
                  <a:lnTo>
                    <a:pt x="35" y="157"/>
                  </a:lnTo>
                  <a:lnTo>
                    <a:pt x="31" y="157"/>
                  </a:lnTo>
                  <a:lnTo>
                    <a:pt x="31" y="156"/>
                  </a:lnTo>
                  <a:lnTo>
                    <a:pt x="30" y="151"/>
                  </a:lnTo>
                  <a:lnTo>
                    <a:pt x="30" y="146"/>
                  </a:lnTo>
                  <a:lnTo>
                    <a:pt x="31" y="141"/>
                  </a:lnTo>
                  <a:lnTo>
                    <a:pt x="30" y="137"/>
                  </a:lnTo>
                  <a:lnTo>
                    <a:pt x="27" y="132"/>
                  </a:lnTo>
                  <a:lnTo>
                    <a:pt x="27" y="127"/>
                  </a:lnTo>
                  <a:lnTo>
                    <a:pt x="20" y="118"/>
                  </a:lnTo>
                  <a:lnTo>
                    <a:pt x="20" y="113"/>
                  </a:lnTo>
                  <a:lnTo>
                    <a:pt x="16" y="108"/>
                  </a:lnTo>
                  <a:lnTo>
                    <a:pt x="16" y="104"/>
                  </a:lnTo>
                  <a:lnTo>
                    <a:pt x="15" y="99"/>
                  </a:lnTo>
                  <a:lnTo>
                    <a:pt x="12" y="94"/>
                  </a:lnTo>
                  <a:lnTo>
                    <a:pt x="14" y="90"/>
                  </a:lnTo>
                  <a:lnTo>
                    <a:pt x="12" y="85"/>
                  </a:lnTo>
                  <a:lnTo>
                    <a:pt x="7" y="84"/>
                  </a:lnTo>
                </a:path>
              </a:pathLst>
            </a:custGeom>
            <a:noFill/>
            <a:ln w="4763">
              <a:solidFill>
                <a:srgbClr val="FFFFFF"/>
              </a:solidFill>
              <a:prstDash val="solid"/>
              <a:round/>
              <a:headEnd/>
              <a:tailEnd/>
            </a:ln>
          </p:spPr>
          <p:txBody>
            <a:bodyPr/>
            <a:lstStyle/>
            <a:p>
              <a:endParaRPr lang="en-US" dirty="0"/>
            </a:p>
          </p:txBody>
        </p:sp>
        <p:sp>
          <p:nvSpPr>
            <p:cNvPr id="70695" name="Freeform 34"/>
            <p:cNvSpPr>
              <a:spLocks/>
            </p:cNvSpPr>
            <p:nvPr/>
          </p:nvSpPr>
          <p:spPr bwMode="auto">
            <a:xfrm>
              <a:off x="2849" y="1937"/>
              <a:ext cx="559" cy="485"/>
            </a:xfrm>
            <a:custGeom>
              <a:avLst/>
              <a:gdLst>
                <a:gd name="T0" fmla="*/ 2147483647 w 404"/>
                <a:gd name="T1" fmla="*/ 2147483647 h 350"/>
                <a:gd name="T2" fmla="*/ 2147483647 w 404"/>
                <a:gd name="T3" fmla="*/ 2147483647 h 350"/>
                <a:gd name="T4" fmla="*/ 2147483647 w 404"/>
                <a:gd name="T5" fmla="*/ 2147483647 h 350"/>
                <a:gd name="T6" fmla="*/ 2147483647 w 404"/>
                <a:gd name="T7" fmla="*/ 2147483647 h 350"/>
                <a:gd name="T8" fmla="*/ 2147483647 w 404"/>
                <a:gd name="T9" fmla="*/ 2147483647 h 350"/>
                <a:gd name="T10" fmla="*/ 2147483647 w 404"/>
                <a:gd name="T11" fmla="*/ 2147483647 h 350"/>
                <a:gd name="T12" fmla="*/ 2147483647 w 404"/>
                <a:gd name="T13" fmla="*/ 2147483647 h 350"/>
                <a:gd name="T14" fmla="*/ 2147483647 w 404"/>
                <a:gd name="T15" fmla="*/ 2147483647 h 350"/>
                <a:gd name="T16" fmla="*/ 2147483647 w 404"/>
                <a:gd name="T17" fmla="*/ 2147483647 h 350"/>
                <a:gd name="T18" fmla="*/ 2147483647 w 404"/>
                <a:gd name="T19" fmla="*/ 2147483647 h 350"/>
                <a:gd name="T20" fmla="*/ 2147483647 w 404"/>
                <a:gd name="T21" fmla="*/ 2147483647 h 350"/>
                <a:gd name="T22" fmla="*/ 2147483647 w 404"/>
                <a:gd name="T23" fmla="*/ 2147483647 h 350"/>
                <a:gd name="T24" fmla="*/ 2147483647 w 404"/>
                <a:gd name="T25" fmla="*/ 2147483647 h 350"/>
                <a:gd name="T26" fmla="*/ 2147483647 w 404"/>
                <a:gd name="T27" fmla="*/ 2147483647 h 350"/>
                <a:gd name="T28" fmla="*/ 2147483647 w 404"/>
                <a:gd name="T29" fmla="*/ 2147483647 h 350"/>
                <a:gd name="T30" fmla="*/ 2147483647 w 404"/>
                <a:gd name="T31" fmla="*/ 2147483647 h 350"/>
                <a:gd name="T32" fmla="*/ 2147483647 w 404"/>
                <a:gd name="T33" fmla="*/ 2147483647 h 350"/>
                <a:gd name="T34" fmla="*/ 2147483647 w 404"/>
                <a:gd name="T35" fmla="*/ 2147483647 h 350"/>
                <a:gd name="T36" fmla="*/ 2147483647 w 404"/>
                <a:gd name="T37" fmla="*/ 2147483647 h 350"/>
                <a:gd name="T38" fmla="*/ 2147483647 w 404"/>
                <a:gd name="T39" fmla="*/ 2147483647 h 350"/>
                <a:gd name="T40" fmla="*/ 2147483647 w 404"/>
                <a:gd name="T41" fmla="*/ 2147483647 h 350"/>
                <a:gd name="T42" fmla="*/ 2147483647 w 404"/>
                <a:gd name="T43" fmla="*/ 2147483647 h 350"/>
                <a:gd name="T44" fmla="*/ 2147483647 w 404"/>
                <a:gd name="T45" fmla="*/ 2147483647 h 350"/>
                <a:gd name="T46" fmla="*/ 2147483647 w 404"/>
                <a:gd name="T47" fmla="*/ 2147483647 h 350"/>
                <a:gd name="T48" fmla="*/ 2147483647 w 404"/>
                <a:gd name="T49" fmla="*/ 2147483647 h 350"/>
                <a:gd name="T50" fmla="*/ 2147483647 w 404"/>
                <a:gd name="T51" fmla="*/ 2147483647 h 350"/>
                <a:gd name="T52" fmla="*/ 2147483647 w 404"/>
                <a:gd name="T53" fmla="*/ 2147483647 h 350"/>
                <a:gd name="T54" fmla="*/ 2147483647 w 404"/>
                <a:gd name="T55" fmla="*/ 2147483647 h 350"/>
                <a:gd name="T56" fmla="*/ 2147483647 w 404"/>
                <a:gd name="T57" fmla="*/ 2147483647 h 350"/>
                <a:gd name="T58" fmla="*/ 2147483647 w 404"/>
                <a:gd name="T59" fmla="*/ 2147483647 h 350"/>
                <a:gd name="T60" fmla="*/ 2147483647 w 404"/>
                <a:gd name="T61" fmla="*/ 2147483647 h 350"/>
                <a:gd name="T62" fmla="*/ 2147483647 w 404"/>
                <a:gd name="T63" fmla="*/ 2147483647 h 350"/>
                <a:gd name="T64" fmla="*/ 2147483647 w 404"/>
                <a:gd name="T65" fmla="*/ 2147483647 h 350"/>
                <a:gd name="T66" fmla="*/ 2147483647 w 404"/>
                <a:gd name="T67" fmla="*/ 2147483647 h 350"/>
                <a:gd name="T68" fmla="*/ 2147483647 w 404"/>
                <a:gd name="T69" fmla="*/ 2147483647 h 350"/>
                <a:gd name="T70" fmla="*/ 2147483647 w 404"/>
                <a:gd name="T71" fmla="*/ 2147483647 h 350"/>
                <a:gd name="T72" fmla="*/ 2147483647 w 404"/>
                <a:gd name="T73" fmla="*/ 2147483647 h 350"/>
                <a:gd name="T74" fmla="*/ 2147483647 w 404"/>
                <a:gd name="T75" fmla="*/ 2147483647 h 350"/>
                <a:gd name="T76" fmla="*/ 2147483647 w 404"/>
                <a:gd name="T77" fmla="*/ 2147483647 h 350"/>
                <a:gd name="T78" fmla="*/ 2147483647 w 404"/>
                <a:gd name="T79" fmla="*/ 2147483647 h 350"/>
                <a:gd name="T80" fmla="*/ 2147483647 w 404"/>
                <a:gd name="T81" fmla="*/ 2147483647 h 350"/>
                <a:gd name="T82" fmla="*/ 2147483647 w 404"/>
                <a:gd name="T83" fmla="*/ 2147483647 h 350"/>
                <a:gd name="T84" fmla="*/ 2147483647 w 404"/>
                <a:gd name="T85" fmla="*/ 2147483647 h 350"/>
                <a:gd name="T86" fmla="*/ 2147483647 w 404"/>
                <a:gd name="T87" fmla="*/ 2147483647 h 350"/>
                <a:gd name="T88" fmla="*/ 2147483647 w 404"/>
                <a:gd name="T89" fmla="*/ 2147483647 h 350"/>
                <a:gd name="T90" fmla="*/ 2147483647 w 404"/>
                <a:gd name="T91" fmla="*/ 2147483647 h 350"/>
                <a:gd name="T92" fmla="*/ 2147483647 w 404"/>
                <a:gd name="T93" fmla="*/ 2147483647 h 350"/>
                <a:gd name="T94" fmla="*/ 2147483647 w 404"/>
                <a:gd name="T95" fmla="*/ 2147483647 h 350"/>
                <a:gd name="T96" fmla="*/ 2147483647 w 404"/>
                <a:gd name="T97" fmla="*/ 2147483647 h 350"/>
                <a:gd name="T98" fmla="*/ 2147483647 w 404"/>
                <a:gd name="T99" fmla="*/ 2147483647 h 350"/>
                <a:gd name="T100" fmla="*/ 2147483647 w 404"/>
                <a:gd name="T101" fmla="*/ 2147483647 h 350"/>
                <a:gd name="T102" fmla="*/ 2147483647 w 404"/>
                <a:gd name="T103" fmla="*/ 2147483647 h 350"/>
                <a:gd name="T104" fmla="*/ 2147483647 w 404"/>
                <a:gd name="T105" fmla="*/ 2147483647 h 350"/>
                <a:gd name="T106" fmla="*/ 2147483647 w 404"/>
                <a:gd name="T107" fmla="*/ 2147483647 h 350"/>
                <a:gd name="T108" fmla="*/ 2147483647 w 404"/>
                <a:gd name="T109" fmla="*/ 2147483647 h 350"/>
                <a:gd name="T110" fmla="*/ 2147483647 w 404"/>
                <a:gd name="T111" fmla="*/ 2147483647 h 350"/>
                <a:gd name="T112" fmla="*/ 2147483647 w 404"/>
                <a:gd name="T113" fmla="*/ 2147483647 h 350"/>
                <a:gd name="T114" fmla="*/ 2147483647 w 404"/>
                <a:gd name="T115" fmla="*/ 2147483647 h 350"/>
                <a:gd name="T116" fmla="*/ 0 w 404"/>
                <a:gd name="T117" fmla="*/ 2147483647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4"/>
                <a:gd name="T178" fmla="*/ 0 h 350"/>
                <a:gd name="T179" fmla="*/ 404 w 404"/>
                <a:gd name="T180" fmla="*/ 350 h 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4" h="350">
                  <a:moveTo>
                    <a:pt x="0" y="10"/>
                  </a:moveTo>
                  <a:lnTo>
                    <a:pt x="64" y="10"/>
                  </a:lnTo>
                  <a:lnTo>
                    <a:pt x="104" y="9"/>
                  </a:lnTo>
                  <a:lnTo>
                    <a:pt x="193" y="4"/>
                  </a:lnTo>
                  <a:lnTo>
                    <a:pt x="230" y="0"/>
                  </a:lnTo>
                  <a:lnTo>
                    <a:pt x="233" y="5"/>
                  </a:lnTo>
                  <a:lnTo>
                    <a:pt x="243" y="12"/>
                  </a:lnTo>
                  <a:lnTo>
                    <a:pt x="247" y="17"/>
                  </a:lnTo>
                  <a:lnTo>
                    <a:pt x="248" y="17"/>
                  </a:lnTo>
                  <a:lnTo>
                    <a:pt x="247" y="22"/>
                  </a:lnTo>
                  <a:lnTo>
                    <a:pt x="245" y="28"/>
                  </a:lnTo>
                  <a:lnTo>
                    <a:pt x="245" y="38"/>
                  </a:lnTo>
                  <a:lnTo>
                    <a:pt x="247" y="48"/>
                  </a:lnTo>
                  <a:lnTo>
                    <a:pt x="249" y="49"/>
                  </a:lnTo>
                  <a:lnTo>
                    <a:pt x="252" y="59"/>
                  </a:lnTo>
                  <a:lnTo>
                    <a:pt x="254" y="64"/>
                  </a:lnTo>
                  <a:lnTo>
                    <a:pt x="255" y="69"/>
                  </a:lnTo>
                  <a:lnTo>
                    <a:pt x="263" y="74"/>
                  </a:lnTo>
                  <a:lnTo>
                    <a:pt x="267" y="79"/>
                  </a:lnTo>
                  <a:lnTo>
                    <a:pt x="272" y="83"/>
                  </a:lnTo>
                  <a:lnTo>
                    <a:pt x="274" y="87"/>
                  </a:lnTo>
                  <a:lnTo>
                    <a:pt x="287" y="94"/>
                  </a:lnTo>
                  <a:lnTo>
                    <a:pt x="291" y="98"/>
                  </a:lnTo>
                  <a:lnTo>
                    <a:pt x="293" y="103"/>
                  </a:lnTo>
                  <a:lnTo>
                    <a:pt x="299" y="124"/>
                  </a:lnTo>
                  <a:lnTo>
                    <a:pt x="303" y="129"/>
                  </a:lnTo>
                  <a:lnTo>
                    <a:pt x="308" y="128"/>
                  </a:lnTo>
                  <a:lnTo>
                    <a:pt x="311" y="123"/>
                  </a:lnTo>
                  <a:lnTo>
                    <a:pt x="313" y="123"/>
                  </a:lnTo>
                  <a:lnTo>
                    <a:pt x="318" y="124"/>
                  </a:lnTo>
                  <a:lnTo>
                    <a:pt x="323" y="124"/>
                  </a:lnTo>
                  <a:lnTo>
                    <a:pt x="332" y="131"/>
                  </a:lnTo>
                  <a:lnTo>
                    <a:pt x="332" y="133"/>
                  </a:lnTo>
                  <a:lnTo>
                    <a:pt x="328" y="139"/>
                  </a:lnTo>
                  <a:lnTo>
                    <a:pt x="330" y="147"/>
                  </a:lnTo>
                  <a:lnTo>
                    <a:pt x="326" y="155"/>
                  </a:lnTo>
                  <a:lnTo>
                    <a:pt x="323" y="163"/>
                  </a:lnTo>
                  <a:lnTo>
                    <a:pt x="321" y="168"/>
                  </a:lnTo>
                  <a:lnTo>
                    <a:pt x="320" y="173"/>
                  </a:lnTo>
                  <a:lnTo>
                    <a:pt x="321" y="177"/>
                  </a:lnTo>
                  <a:lnTo>
                    <a:pt x="330" y="187"/>
                  </a:lnTo>
                  <a:lnTo>
                    <a:pt x="345" y="197"/>
                  </a:lnTo>
                  <a:lnTo>
                    <a:pt x="347" y="197"/>
                  </a:lnTo>
                  <a:lnTo>
                    <a:pt x="349" y="204"/>
                  </a:lnTo>
                  <a:lnTo>
                    <a:pt x="354" y="201"/>
                  </a:lnTo>
                  <a:lnTo>
                    <a:pt x="361" y="206"/>
                  </a:lnTo>
                  <a:lnTo>
                    <a:pt x="365" y="211"/>
                  </a:lnTo>
                  <a:lnTo>
                    <a:pt x="369" y="215"/>
                  </a:lnTo>
                  <a:lnTo>
                    <a:pt x="375" y="216"/>
                  </a:lnTo>
                  <a:lnTo>
                    <a:pt x="375" y="228"/>
                  </a:lnTo>
                  <a:lnTo>
                    <a:pt x="381" y="236"/>
                  </a:lnTo>
                  <a:lnTo>
                    <a:pt x="380" y="243"/>
                  </a:lnTo>
                  <a:lnTo>
                    <a:pt x="376" y="248"/>
                  </a:lnTo>
                  <a:lnTo>
                    <a:pt x="382" y="256"/>
                  </a:lnTo>
                  <a:lnTo>
                    <a:pt x="390" y="267"/>
                  </a:lnTo>
                  <a:lnTo>
                    <a:pt x="395" y="264"/>
                  </a:lnTo>
                  <a:lnTo>
                    <a:pt x="403" y="268"/>
                  </a:lnTo>
                  <a:lnTo>
                    <a:pt x="403" y="273"/>
                  </a:lnTo>
                  <a:lnTo>
                    <a:pt x="403" y="278"/>
                  </a:lnTo>
                  <a:lnTo>
                    <a:pt x="404" y="284"/>
                  </a:lnTo>
                  <a:lnTo>
                    <a:pt x="399" y="288"/>
                  </a:lnTo>
                  <a:lnTo>
                    <a:pt x="401" y="293"/>
                  </a:lnTo>
                  <a:lnTo>
                    <a:pt x="399" y="300"/>
                  </a:lnTo>
                  <a:lnTo>
                    <a:pt x="394" y="298"/>
                  </a:lnTo>
                  <a:lnTo>
                    <a:pt x="389" y="300"/>
                  </a:lnTo>
                  <a:lnTo>
                    <a:pt x="388" y="307"/>
                  </a:lnTo>
                  <a:lnTo>
                    <a:pt x="382" y="311"/>
                  </a:lnTo>
                  <a:lnTo>
                    <a:pt x="384" y="307"/>
                  </a:lnTo>
                  <a:lnTo>
                    <a:pt x="381" y="302"/>
                  </a:lnTo>
                  <a:lnTo>
                    <a:pt x="379" y="307"/>
                  </a:lnTo>
                  <a:lnTo>
                    <a:pt x="380" y="312"/>
                  </a:lnTo>
                  <a:lnTo>
                    <a:pt x="382" y="317"/>
                  </a:lnTo>
                  <a:lnTo>
                    <a:pt x="376" y="319"/>
                  </a:lnTo>
                  <a:lnTo>
                    <a:pt x="380" y="324"/>
                  </a:lnTo>
                  <a:lnTo>
                    <a:pt x="372" y="328"/>
                  </a:lnTo>
                  <a:lnTo>
                    <a:pt x="377" y="333"/>
                  </a:lnTo>
                  <a:lnTo>
                    <a:pt x="375" y="338"/>
                  </a:lnTo>
                  <a:lnTo>
                    <a:pt x="371" y="346"/>
                  </a:lnTo>
                  <a:lnTo>
                    <a:pt x="336" y="350"/>
                  </a:lnTo>
                  <a:lnTo>
                    <a:pt x="335" y="345"/>
                  </a:lnTo>
                  <a:lnTo>
                    <a:pt x="336" y="339"/>
                  </a:lnTo>
                  <a:lnTo>
                    <a:pt x="340" y="334"/>
                  </a:lnTo>
                  <a:lnTo>
                    <a:pt x="345" y="332"/>
                  </a:lnTo>
                  <a:lnTo>
                    <a:pt x="349" y="327"/>
                  </a:lnTo>
                  <a:lnTo>
                    <a:pt x="349" y="322"/>
                  </a:lnTo>
                  <a:lnTo>
                    <a:pt x="347" y="317"/>
                  </a:lnTo>
                  <a:lnTo>
                    <a:pt x="343" y="313"/>
                  </a:lnTo>
                  <a:lnTo>
                    <a:pt x="340" y="311"/>
                  </a:lnTo>
                  <a:lnTo>
                    <a:pt x="229" y="317"/>
                  </a:lnTo>
                  <a:lnTo>
                    <a:pt x="133" y="321"/>
                  </a:lnTo>
                  <a:lnTo>
                    <a:pt x="73" y="323"/>
                  </a:lnTo>
                  <a:lnTo>
                    <a:pt x="72" y="284"/>
                  </a:lnTo>
                  <a:lnTo>
                    <a:pt x="68" y="122"/>
                  </a:lnTo>
                  <a:lnTo>
                    <a:pt x="63" y="118"/>
                  </a:lnTo>
                  <a:lnTo>
                    <a:pt x="59" y="117"/>
                  </a:lnTo>
                  <a:lnTo>
                    <a:pt x="52" y="108"/>
                  </a:lnTo>
                  <a:lnTo>
                    <a:pt x="52" y="103"/>
                  </a:lnTo>
                  <a:lnTo>
                    <a:pt x="45" y="99"/>
                  </a:lnTo>
                  <a:lnTo>
                    <a:pt x="42" y="93"/>
                  </a:lnTo>
                  <a:lnTo>
                    <a:pt x="39" y="88"/>
                  </a:lnTo>
                  <a:lnTo>
                    <a:pt x="45" y="80"/>
                  </a:lnTo>
                  <a:lnTo>
                    <a:pt x="47" y="75"/>
                  </a:lnTo>
                  <a:lnTo>
                    <a:pt x="52" y="75"/>
                  </a:lnTo>
                  <a:lnTo>
                    <a:pt x="53" y="74"/>
                  </a:lnTo>
                  <a:lnTo>
                    <a:pt x="52" y="69"/>
                  </a:lnTo>
                  <a:lnTo>
                    <a:pt x="48" y="64"/>
                  </a:lnTo>
                  <a:lnTo>
                    <a:pt x="44" y="63"/>
                  </a:lnTo>
                  <a:lnTo>
                    <a:pt x="40" y="65"/>
                  </a:lnTo>
                  <a:lnTo>
                    <a:pt x="26" y="55"/>
                  </a:lnTo>
                  <a:lnTo>
                    <a:pt x="20" y="51"/>
                  </a:lnTo>
                  <a:lnTo>
                    <a:pt x="21" y="46"/>
                  </a:lnTo>
                  <a:lnTo>
                    <a:pt x="18" y="41"/>
                  </a:lnTo>
                  <a:lnTo>
                    <a:pt x="16" y="36"/>
                  </a:lnTo>
                  <a:lnTo>
                    <a:pt x="11" y="34"/>
                  </a:lnTo>
                  <a:lnTo>
                    <a:pt x="8" y="29"/>
                  </a:lnTo>
                  <a:lnTo>
                    <a:pt x="4" y="20"/>
                  </a:lnTo>
                  <a:lnTo>
                    <a:pt x="0" y="15"/>
                  </a:lnTo>
                  <a:lnTo>
                    <a:pt x="0" y="10"/>
                  </a:lnTo>
                  <a:close/>
                </a:path>
              </a:pathLst>
            </a:custGeom>
            <a:solidFill>
              <a:srgbClr val="76CA5E"/>
            </a:solidFill>
            <a:ln w="9525">
              <a:noFill/>
              <a:round/>
              <a:headEnd/>
              <a:tailEnd/>
            </a:ln>
          </p:spPr>
          <p:txBody>
            <a:bodyPr/>
            <a:lstStyle/>
            <a:p>
              <a:endParaRPr lang="en-US" dirty="0"/>
            </a:p>
          </p:txBody>
        </p:sp>
        <p:sp>
          <p:nvSpPr>
            <p:cNvPr id="70696" name="Freeform 35"/>
            <p:cNvSpPr>
              <a:spLocks/>
            </p:cNvSpPr>
            <p:nvPr/>
          </p:nvSpPr>
          <p:spPr bwMode="auto">
            <a:xfrm>
              <a:off x="2849" y="1937"/>
              <a:ext cx="559" cy="485"/>
            </a:xfrm>
            <a:custGeom>
              <a:avLst/>
              <a:gdLst>
                <a:gd name="T0" fmla="*/ 2147483647 w 404"/>
                <a:gd name="T1" fmla="*/ 2147483647 h 350"/>
                <a:gd name="T2" fmla="*/ 2147483647 w 404"/>
                <a:gd name="T3" fmla="*/ 2147483647 h 350"/>
                <a:gd name="T4" fmla="*/ 2147483647 w 404"/>
                <a:gd name="T5" fmla="*/ 2147483647 h 350"/>
                <a:gd name="T6" fmla="*/ 2147483647 w 404"/>
                <a:gd name="T7" fmla="*/ 2147483647 h 350"/>
                <a:gd name="T8" fmla="*/ 2147483647 w 404"/>
                <a:gd name="T9" fmla="*/ 2147483647 h 350"/>
                <a:gd name="T10" fmla="*/ 2147483647 w 404"/>
                <a:gd name="T11" fmla="*/ 2147483647 h 350"/>
                <a:gd name="T12" fmla="*/ 2147483647 w 404"/>
                <a:gd name="T13" fmla="*/ 2147483647 h 350"/>
                <a:gd name="T14" fmla="*/ 2147483647 w 404"/>
                <a:gd name="T15" fmla="*/ 2147483647 h 350"/>
                <a:gd name="T16" fmla="*/ 2147483647 w 404"/>
                <a:gd name="T17" fmla="*/ 2147483647 h 350"/>
                <a:gd name="T18" fmla="*/ 2147483647 w 404"/>
                <a:gd name="T19" fmla="*/ 2147483647 h 350"/>
                <a:gd name="T20" fmla="*/ 2147483647 w 404"/>
                <a:gd name="T21" fmla="*/ 2147483647 h 350"/>
                <a:gd name="T22" fmla="*/ 2147483647 w 404"/>
                <a:gd name="T23" fmla="*/ 2147483647 h 350"/>
                <a:gd name="T24" fmla="*/ 2147483647 w 404"/>
                <a:gd name="T25" fmla="*/ 2147483647 h 350"/>
                <a:gd name="T26" fmla="*/ 2147483647 w 404"/>
                <a:gd name="T27" fmla="*/ 2147483647 h 350"/>
                <a:gd name="T28" fmla="*/ 2147483647 w 404"/>
                <a:gd name="T29" fmla="*/ 2147483647 h 350"/>
                <a:gd name="T30" fmla="*/ 2147483647 w 404"/>
                <a:gd name="T31" fmla="*/ 2147483647 h 350"/>
                <a:gd name="T32" fmla="*/ 2147483647 w 404"/>
                <a:gd name="T33" fmla="*/ 2147483647 h 350"/>
                <a:gd name="T34" fmla="*/ 2147483647 w 404"/>
                <a:gd name="T35" fmla="*/ 2147483647 h 350"/>
                <a:gd name="T36" fmla="*/ 2147483647 w 404"/>
                <a:gd name="T37" fmla="*/ 2147483647 h 350"/>
                <a:gd name="T38" fmla="*/ 2147483647 w 404"/>
                <a:gd name="T39" fmla="*/ 2147483647 h 350"/>
                <a:gd name="T40" fmla="*/ 2147483647 w 404"/>
                <a:gd name="T41" fmla="*/ 2147483647 h 350"/>
                <a:gd name="T42" fmla="*/ 2147483647 w 404"/>
                <a:gd name="T43" fmla="*/ 2147483647 h 350"/>
                <a:gd name="T44" fmla="*/ 2147483647 w 404"/>
                <a:gd name="T45" fmla="*/ 2147483647 h 350"/>
                <a:gd name="T46" fmla="*/ 2147483647 w 404"/>
                <a:gd name="T47" fmla="*/ 2147483647 h 350"/>
                <a:gd name="T48" fmla="*/ 2147483647 w 404"/>
                <a:gd name="T49" fmla="*/ 2147483647 h 350"/>
                <a:gd name="T50" fmla="*/ 2147483647 w 404"/>
                <a:gd name="T51" fmla="*/ 2147483647 h 350"/>
                <a:gd name="T52" fmla="*/ 2147483647 w 404"/>
                <a:gd name="T53" fmla="*/ 2147483647 h 350"/>
                <a:gd name="T54" fmla="*/ 2147483647 w 404"/>
                <a:gd name="T55" fmla="*/ 2147483647 h 350"/>
                <a:gd name="T56" fmla="*/ 2147483647 w 404"/>
                <a:gd name="T57" fmla="*/ 2147483647 h 350"/>
                <a:gd name="T58" fmla="*/ 2147483647 w 404"/>
                <a:gd name="T59" fmla="*/ 2147483647 h 350"/>
                <a:gd name="T60" fmla="*/ 2147483647 w 404"/>
                <a:gd name="T61" fmla="*/ 2147483647 h 350"/>
                <a:gd name="T62" fmla="*/ 2147483647 w 404"/>
                <a:gd name="T63" fmla="*/ 2147483647 h 350"/>
                <a:gd name="T64" fmla="*/ 2147483647 w 404"/>
                <a:gd name="T65" fmla="*/ 2147483647 h 350"/>
                <a:gd name="T66" fmla="*/ 2147483647 w 404"/>
                <a:gd name="T67" fmla="*/ 2147483647 h 350"/>
                <a:gd name="T68" fmla="*/ 2147483647 w 404"/>
                <a:gd name="T69" fmla="*/ 2147483647 h 350"/>
                <a:gd name="T70" fmla="*/ 2147483647 w 404"/>
                <a:gd name="T71" fmla="*/ 2147483647 h 350"/>
                <a:gd name="T72" fmla="*/ 2147483647 w 404"/>
                <a:gd name="T73" fmla="*/ 2147483647 h 350"/>
                <a:gd name="T74" fmla="*/ 2147483647 w 404"/>
                <a:gd name="T75" fmla="*/ 2147483647 h 350"/>
                <a:gd name="T76" fmla="*/ 2147483647 w 404"/>
                <a:gd name="T77" fmla="*/ 2147483647 h 350"/>
                <a:gd name="T78" fmla="*/ 2147483647 w 404"/>
                <a:gd name="T79" fmla="*/ 2147483647 h 350"/>
                <a:gd name="T80" fmla="*/ 2147483647 w 404"/>
                <a:gd name="T81" fmla="*/ 2147483647 h 350"/>
                <a:gd name="T82" fmla="*/ 2147483647 w 404"/>
                <a:gd name="T83" fmla="*/ 2147483647 h 350"/>
                <a:gd name="T84" fmla="*/ 2147483647 w 404"/>
                <a:gd name="T85" fmla="*/ 2147483647 h 350"/>
                <a:gd name="T86" fmla="*/ 2147483647 w 404"/>
                <a:gd name="T87" fmla="*/ 2147483647 h 350"/>
                <a:gd name="T88" fmla="*/ 2147483647 w 404"/>
                <a:gd name="T89" fmla="*/ 2147483647 h 350"/>
                <a:gd name="T90" fmla="*/ 2147483647 w 404"/>
                <a:gd name="T91" fmla="*/ 2147483647 h 350"/>
                <a:gd name="T92" fmla="*/ 2147483647 w 404"/>
                <a:gd name="T93" fmla="*/ 2147483647 h 350"/>
                <a:gd name="T94" fmla="*/ 2147483647 w 404"/>
                <a:gd name="T95" fmla="*/ 2147483647 h 350"/>
                <a:gd name="T96" fmla="*/ 2147483647 w 404"/>
                <a:gd name="T97" fmla="*/ 2147483647 h 350"/>
                <a:gd name="T98" fmla="*/ 2147483647 w 404"/>
                <a:gd name="T99" fmla="*/ 2147483647 h 350"/>
                <a:gd name="T100" fmla="*/ 2147483647 w 404"/>
                <a:gd name="T101" fmla="*/ 2147483647 h 350"/>
                <a:gd name="T102" fmla="*/ 2147483647 w 404"/>
                <a:gd name="T103" fmla="*/ 2147483647 h 350"/>
                <a:gd name="T104" fmla="*/ 2147483647 w 404"/>
                <a:gd name="T105" fmla="*/ 2147483647 h 350"/>
                <a:gd name="T106" fmla="*/ 2147483647 w 404"/>
                <a:gd name="T107" fmla="*/ 2147483647 h 350"/>
                <a:gd name="T108" fmla="*/ 2147483647 w 404"/>
                <a:gd name="T109" fmla="*/ 2147483647 h 350"/>
                <a:gd name="T110" fmla="*/ 2147483647 w 404"/>
                <a:gd name="T111" fmla="*/ 2147483647 h 350"/>
                <a:gd name="T112" fmla="*/ 2147483647 w 404"/>
                <a:gd name="T113" fmla="*/ 2147483647 h 350"/>
                <a:gd name="T114" fmla="*/ 2147483647 w 404"/>
                <a:gd name="T115" fmla="*/ 2147483647 h 350"/>
                <a:gd name="T116" fmla="*/ 0 w 404"/>
                <a:gd name="T117" fmla="*/ 2147483647 h 35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4"/>
                <a:gd name="T178" fmla="*/ 0 h 350"/>
                <a:gd name="T179" fmla="*/ 404 w 404"/>
                <a:gd name="T180" fmla="*/ 350 h 35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4" h="350">
                  <a:moveTo>
                    <a:pt x="0" y="10"/>
                  </a:moveTo>
                  <a:lnTo>
                    <a:pt x="64" y="10"/>
                  </a:lnTo>
                  <a:lnTo>
                    <a:pt x="104" y="9"/>
                  </a:lnTo>
                  <a:lnTo>
                    <a:pt x="193" y="4"/>
                  </a:lnTo>
                  <a:lnTo>
                    <a:pt x="230" y="0"/>
                  </a:lnTo>
                  <a:lnTo>
                    <a:pt x="233" y="5"/>
                  </a:lnTo>
                  <a:lnTo>
                    <a:pt x="243" y="12"/>
                  </a:lnTo>
                  <a:lnTo>
                    <a:pt x="247" y="17"/>
                  </a:lnTo>
                  <a:lnTo>
                    <a:pt x="248" y="17"/>
                  </a:lnTo>
                  <a:lnTo>
                    <a:pt x="247" y="22"/>
                  </a:lnTo>
                  <a:lnTo>
                    <a:pt x="245" y="28"/>
                  </a:lnTo>
                  <a:lnTo>
                    <a:pt x="245" y="38"/>
                  </a:lnTo>
                  <a:lnTo>
                    <a:pt x="247" y="48"/>
                  </a:lnTo>
                  <a:lnTo>
                    <a:pt x="249" y="49"/>
                  </a:lnTo>
                  <a:lnTo>
                    <a:pt x="252" y="59"/>
                  </a:lnTo>
                  <a:lnTo>
                    <a:pt x="254" y="64"/>
                  </a:lnTo>
                  <a:lnTo>
                    <a:pt x="255" y="69"/>
                  </a:lnTo>
                  <a:lnTo>
                    <a:pt x="263" y="74"/>
                  </a:lnTo>
                  <a:lnTo>
                    <a:pt x="267" y="79"/>
                  </a:lnTo>
                  <a:lnTo>
                    <a:pt x="272" y="83"/>
                  </a:lnTo>
                  <a:lnTo>
                    <a:pt x="274" y="87"/>
                  </a:lnTo>
                  <a:lnTo>
                    <a:pt x="287" y="94"/>
                  </a:lnTo>
                  <a:lnTo>
                    <a:pt x="291" y="98"/>
                  </a:lnTo>
                  <a:lnTo>
                    <a:pt x="293" y="103"/>
                  </a:lnTo>
                  <a:lnTo>
                    <a:pt x="299" y="124"/>
                  </a:lnTo>
                  <a:lnTo>
                    <a:pt x="303" y="129"/>
                  </a:lnTo>
                  <a:lnTo>
                    <a:pt x="308" y="128"/>
                  </a:lnTo>
                  <a:lnTo>
                    <a:pt x="311" y="123"/>
                  </a:lnTo>
                  <a:lnTo>
                    <a:pt x="313" y="123"/>
                  </a:lnTo>
                  <a:lnTo>
                    <a:pt x="318" y="124"/>
                  </a:lnTo>
                  <a:lnTo>
                    <a:pt x="323" y="124"/>
                  </a:lnTo>
                  <a:lnTo>
                    <a:pt x="332" y="131"/>
                  </a:lnTo>
                  <a:lnTo>
                    <a:pt x="332" y="133"/>
                  </a:lnTo>
                  <a:lnTo>
                    <a:pt x="328" y="139"/>
                  </a:lnTo>
                  <a:lnTo>
                    <a:pt x="330" y="147"/>
                  </a:lnTo>
                  <a:lnTo>
                    <a:pt x="326" y="155"/>
                  </a:lnTo>
                  <a:lnTo>
                    <a:pt x="323" y="163"/>
                  </a:lnTo>
                  <a:lnTo>
                    <a:pt x="321" y="168"/>
                  </a:lnTo>
                  <a:lnTo>
                    <a:pt x="320" y="173"/>
                  </a:lnTo>
                  <a:lnTo>
                    <a:pt x="321" y="177"/>
                  </a:lnTo>
                  <a:lnTo>
                    <a:pt x="330" y="187"/>
                  </a:lnTo>
                  <a:lnTo>
                    <a:pt x="345" y="197"/>
                  </a:lnTo>
                  <a:lnTo>
                    <a:pt x="347" y="197"/>
                  </a:lnTo>
                  <a:lnTo>
                    <a:pt x="349" y="204"/>
                  </a:lnTo>
                  <a:lnTo>
                    <a:pt x="354" y="201"/>
                  </a:lnTo>
                  <a:lnTo>
                    <a:pt x="361" y="206"/>
                  </a:lnTo>
                  <a:lnTo>
                    <a:pt x="365" y="211"/>
                  </a:lnTo>
                  <a:lnTo>
                    <a:pt x="369" y="215"/>
                  </a:lnTo>
                  <a:lnTo>
                    <a:pt x="375" y="216"/>
                  </a:lnTo>
                  <a:lnTo>
                    <a:pt x="375" y="228"/>
                  </a:lnTo>
                  <a:lnTo>
                    <a:pt x="381" y="236"/>
                  </a:lnTo>
                  <a:lnTo>
                    <a:pt x="380" y="243"/>
                  </a:lnTo>
                  <a:lnTo>
                    <a:pt x="376" y="248"/>
                  </a:lnTo>
                  <a:lnTo>
                    <a:pt x="382" y="256"/>
                  </a:lnTo>
                  <a:lnTo>
                    <a:pt x="390" y="267"/>
                  </a:lnTo>
                  <a:lnTo>
                    <a:pt x="395" y="264"/>
                  </a:lnTo>
                  <a:lnTo>
                    <a:pt x="403" y="268"/>
                  </a:lnTo>
                  <a:lnTo>
                    <a:pt x="403" y="273"/>
                  </a:lnTo>
                  <a:lnTo>
                    <a:pt x="403" y="278"/>
                  </a:lnTo>
                  <a:lnTo>
                    <a:pt x="404" y="284"/>
                  </a:lnTo>
                  <a:lnTo>
                    <a:pt x="399" y="288"/>
                  </a:lnTo>
                  <a:lnTo>
                    <a:pt x="401" y="293"/>
                  </a:lnTo>
                  <a:lnTo>
                    <a:pt x="399" y="300"/>
                  </a:lnTo>
                  <a:lnTo>
                    <a:pt x="394" y="298"/>
                  </a:lnTo>
                  <a:lnTo>
                    <a:pt x="389" y="300"/>
                  </a:lnTo>
                  <a:lnTo>
                    <a:pt x="388" y="307"/>
                  </a:lnTo>
                  <a:lnTo>
                    <a:pt x="382" y="311"/>
                  </a:lnTo>
                  <a:lnTo>
                    <a:pt x="384" y="307"/>
                  </a:lnTo>
                  <a:lnTo>
                    <a:pt x="381" y="302"/>
                  </a:lnTo>
                  <a:lnTo>
                    <a:pt x="379" y="307"/>
                  </a:lnTo>
                  <a:lnTo>
                    <a:pt x="380" y="312"/>
                  </a:lnTo>
                  <a:lnTo>
                    <a:pt x="382" y="317"/>
                  </a:lnTo>
                  <a:lnTo>
                    <a:pt x="376" y="319"/>
                  </a:lnTo>
                  <a:lnTo>
                    <a:pt x="380" y="324"/>
                  </a:lnTo>
                  <a:lnTo>
                    <a:pt x="372" y="328"/>
                  </a:lnTo>
                  <a:lnTo>
                    <a:pt x="377" y="333"/>
                  </a:lnTo>
                  <a:lnTo>
                    <a:pt x="375" y="338"/>
                  </a:lnTo>
                  <a:lnTo>
                    <a:pt x="371" y="346"/>
                  </a:lnTo>
                  <a:lnTo>
                    <a:pt x="336" y="350"/>
                  </a:lnTo>
                  <a:lnTo>
                    <a:pt x="335" y="345"/>
                  </a:lnTo>
                  <a:lnTo>
                    <a:pt x="336" y="339"/>
                  </a:lnTo>
                  <a:lnTo>
                    <a:pt x="340" y="334"/>
                  </a:lnTo>
                  <a:lnTo>
                    <a:pt x="345" y="332"/>
                  </a:lnTo>
                  <a:lnTo>
                    <a:pt x="349" y="327"/>
                  </a:lnTo>
                  <a:lnTo>
                    <a:pt x="349" y="322"/>
                  </a:lnTo>
                  <a:lnTo>
                    <a:pt x="347" y="317"/>
                  </a:lnTo>
                  <a:lnTo>
                    <a:pt x="343" y="313"/>
                  </a:lnTo>
                  <a:lnTo>
                    <a:pt x="340" y="311"/>
                  </a:lnTo>
                  <a:lnTo>
                    <a:pt x="229" y="317"/>
                  </a:lnTo>
                  <a:lnTo>
                    <a:pt x="133" y="321"/>
                  </a:lnTo>
                  <a:lnTo>
                    <a:pt x="73" y="323"/>
                  </a:lnTo>
                  <a:lnTo>
                    <a:pt x="72" y="284"/>
                  </a:lnTo>
                  <a:lnTo>
                    <a:pt x="68" y="122"/>
                  </a:lnTo>
                  <a:lnTo>
                    <a:pt x="63" y="118"/>
                  </a:lnTo>
                  <a:lnTo>
                    <a:pt x="59" y="117"/>
                  </a:lnTo>
                  <a:lnTo>
                    <a:pt x="52" y="108"/>
                  </a:lnTo>
                  <a:lnTo>
                    <a:pt x="52" y="103"/>
                  </a:lnTo>
                  <a:lnTo>
                    <a:pt x="45" y="99"/>
                  </a:lnTo>
                  <a:lnTo>
                    <a:pt x="42" y="93"/>
                  </a:lnTo>
                  <a:lnTo>
                    <a:pt x="39" y="88"/>
                  </a:lnTo>
                  <a:lnTo>
                    <a:pt x="45" y="80"/>
                  </a:lnTo>
                  <a:lnTo>
                    <a:pt x="47" y="75"/>
                  </a:lnTo>
                  <a:lnTo>
                    <a:pt x="52" y="75"/>
                  </a:lnTo>
                  <a:lnTo>
                    <a:pt x="53" y="74"/>
                  </a:lnTo>
                  <a:lnTo>
                    <a:pt x="52" y="69"/>
                  </a:lnTo>
                  <a:lnTo>
                    <a:pt x="48" y="64"/>
                  </a:lnTo>
                  <a:lnTo>
                    <a:pt x="44" y="63"/>
                  </a:lnTo>
                  <a:lnTo>
                    <a:pt x="40" y="65"/>
                  </a:lnTo>
                  <a:lnTo>
                    <a:pt x="26" y="55"/>
                  </a:lnTo>
                  <a:lnTo>
                    <a:pt x="20" y="51"/>
                  </a:lnTo>
                  <a:lnTo>
                    <a:pt x="21" y="46"/>
                  </a:lnTo>
                  <a:lnTo>
                    <a:pt x="18" y="41"/>
                  </a:lnTo>
                  <a:lnTo>
                    <a:pt x="16" y="36"/>
                  </a:lnTo>
                  <a:lnTo>
                    <a:pt x="11" y="34"/>
                  </a:lnTo>
                  <a:lnTo>
                    <a:pt x="8" y="29"/>
                  </a:lnTo>
                  <a:lnTo>
                    <a:pt x="4" y="20"/>
                  </a:lnTo>
                  <a:lnTo>
                    <a:pt x="0" y="15"/>
                  </a:lnTo>
                  <a:lnTo>
                    <a:pt x="0" y="10"/>
                  </a:lnTo>
                </a:path>
              </a:pathLst>
            </a:custGeom>
            <a:noFill/>
            <a:ln w="4763">
              <a:solidFill>
                <a:srgbClr val="FFFFFF"/>
              </a:solidFill>
              <a:prstDash val="solid"/>
              <a:round/>
              <a:headEnd/>
              <a:tailEnd/>
            </a:ln>
          </p:spPr>
          <p:txBody>
            <a:bodyPr/>
            <a:lstStyle/>
            <a:p>
              <a:endParaRPr lang="en-US" dirty="0"/>
            </a:p>
          </p:txBody>
        </p:sp>
        <p:sp>
          <p:nvSpPr>
            <p:cNvPr id="70697" name="Freeform 36"/>
            <p:cNvSpPr>
              <a:spLocks/>
            </p:cNvSpPr>
            <p:nvPr/>
          </p:nvSpPr>
          <p:spPr bwMode="auto">
            <a:xfrm>
              <a:off x="2950" y="2368"/>
              <a:ext cx="418" cy="384"/>
            </a:xfrm>
            <a:custGeom>
              <a:avLst/>
              <a:gdLst>
                <a:gd name="T0" fmla="*/ 2147483647 w 302"/>
                <a:gd name="T1" fmla="*/ 2147483647 h 278"/>
                <a:gd name="T2" fmla="*/ 2147483647 w 302"/>
                <a:gd name="T3" fmla="*/ 0 h 278"/>
                <a:gd name="T4" fmla="*/ 2147483647 w 302"/>
                <a:gd name="T5" fmla="*/ 2147483647 h 278"/>
                <a:gd name="T6" fmla="*/ 2147483647 w 302"/>
                <a:gd name="T7" fmla="*/ 2147483647 h 278"/>
                <a:gd name="T8" fmla="*/ 2147483647 w 302"/>
                <a:gd name="T9" fmla="*/ 2147483647 h 278"/>
                <a:gd name="T10" fmla="*/ 2147483647 w 302"/>
                <a:gd name="T11" fmla="*/ 2147483647 h 278"/>
                <a:gd name="T12" fmla="*/ 2147483647 w 302"/>
                <a:gd name="T13" fmla="*/ 2147483647 h 278"/>
                <a:gd name="T14" fmla="*/ 2147483647 w 302"/>
                <a:gd name="T15" fmla="*/ 2147483647 h 278"/>
                <a:gd name="T16" fmla="*/ 2147483647 w 302"/>
                <a:gd name="T17" fmla="*/ 2147483647 h 278"/>
                <a:gd name="T18" fmla="*/ 2147483647 w 302"/>
                <a:gd name="T19" fmla="*/ 2147483647 h 278"/>
                <a:gd name="T20" fmla="*/ 2147483647 w 302"/>
                <a:gd name="T21" fmla="*/ 2147483647 h 278"/>
                <a:gd name="T22" fmla="*/ 2147483647 w 302"/>
                <a:gd name="T23" fmla="*/ 2147483647 h 278"/>
                <a:gd name="T24" fmla="*/ 2147483647 w 302"/>
                <a:gd name="T25" fmla="*/ 2147483647 h 278"/>
                <a:gd name="T26" fmla="*/ 2147483647 w 302"/>
                <a:gd name="T27" fmla="*/ 2147483647 h 278"/>
                <a:gd name="T28" fmla="*/ 2147483647 w 302"/>
                <a:gd name="T29" fmla="*/ 2147483647 h 278"/>
                <a:gd name="T30" fmla="*/ 2147483647 w 302"/>
                <a:gd name="T31" fmla="*/ 2147483647 h 278"/>
                <a:gd name="T32" fmla="*/ 2147483647 w 302"/>
                <a:gd name="T33" fmla="*/ 2147483647 h 278"/>
                <a:gd name="T34" fmla="*/ 2147483647 w 302"/>
                <a:gd name="T35" fmla="*/ 2147483647 h 278"/>
                <a:gd name="T36" fmla="*/ 2147483647 w 302"/>
                <a:gd name="T37" fmla="*/ 2147483647 h 278"/>
                <a:gd name="T38" fmla="*/ 2147483647 w 302"/>
                <a:gd name="T39" fmla="*/ 2147483647 h 278"/>
                <a:gd name="T40" fmla="*/ 2147483647 w 302"/>
                <a:gd name="T41" fmla="*/ 2147483647 h 278"/>
                <a:gd name="T42" fmla="*/ 2147483647 w 302"/>
                <a:gd name="T43" fmla="*/ 2147483647 h 278"/>
                <a:gd name="T44" fmla="*/ 2147483647 w 302"/>
                <a:gd name="T45" fmla="*/ 2147483647 h 278"/>
                <a:gd name="T46" fmla="*/ 2147483647 w 302"/>
                <a:gd name="T47" fmla="*/ 2147483647 h 278"/>
                <a:gd name="T48" fmla="*/ 2147483647 w 302"/>
                <a:gd name="T49" fmla="*/ 2147483647 h 278"/>
                <a:gd name="T50" fmla="*/ 2147483647 w 302"/>
                <a:gd name="T51" fmla="*/ 2147483647 h 278"/>
                <a:gd name="T52" fmla="*/ 2147483647 w 302"/>
                <a:gd name="T53" fmla="*/ 2147483647 h 278"/>
                <a:gd name="T54" fmla="*/ 2147483647 w 302"/>
                <a:gd name="T55" fmla="*/ 2147483647 h 278"/>
                <a:gd name="T56" fmla="*/ 2147483647 w 302"/>
                <a:gd name="T57" fmla="*/ 2147483647 h 278"/>
                <a:gd name="T58" fmla="*/ 2147483647 w 302"/>
                <a:gd name="T59" fmla="*/ 2147483647 h 278"/>
                <a:gd name="T60" fmla="*/ 2147483647 w 302"/>
                <a:gd name="T61" fmla="*/ 2147483647 h 278"/>
                <a:gd name="T62" fmla="*/ 2147483647 w 302"/>
                <a:gd name="T63" fmla="*/ 2147483647 h 278"/>
                <a:gd name="T64" fmla="*/ 2147483647 w 302"/>
                <a:gd name="T65" fmla="*/ 2147483647 h 278"/>
                <a:gd name="T66" fmla="*/ 2147483647 w 302"/>
                <a:gd name="T67" fmla="*/ 2147483647 h 278"/>
                <a:gd name="T68" fmla="*/ 2147483647 w 302"/>
                <a:gd name="T69" fmla="*/ 2147483647 h 278"/>
                <a:gd name="T70" fmla="*/ 2147483647 w 302"/>
                <a:gd name="T71" fmla="*/ 2147483647 h 278"/>
                <a:gd name="T72" fmla="*/ 2147483647 w 302"/>
                <a:gd name="T73" fmla="*/ 2147483647 h 278"/>
                <a:gd name="T74" fmla="*/ 2147483647 w 302"/>
                <a:gd name="T75" fmla="*/ 2147483647 h 278"/>
                <a:gd name="T76" fmla="*/ 2147483647 w 302"/>
                <a:gd name="T77" fmla="*/ 2147483647 h 278"/>
                <a:gd name="T78" fmla="*/ 2147483647 w 302"/>
                <a:gd name="T79" fmla="*/ 2147483647 h 278"/>
                <a:gd name="T80" fmla="*/ 2147483647 w 302"/>
                <a:gd name="T81" fmla="*/ 2147483647 h 278"/>
                <a:gd name="T82" fmla="*/ 2147483647 w 302"/>
                <a:gd name="T83" fmla="*/ 2147483647 h 278"/>
                <a:gd name="T84" fmla="*/ 2147483647 w 302"/>
                <a:gd name="T85" fmla="*/ 2147483647 h 278"/>
                <a:gd name="T86" fmla="*/ 2147483647 w 302"/>
                <a:gd name="T87" fmla="*/ 2147483647 h 278"/>
                <a:gd name="T88" fmla="*/ 2147483647 w 302"/>
                <a:gd name="T89" fmla="*/ 2147483647 h 278"/>
                <a:gd name="T90" fmla="*/ 2147483647 w 302"/>
                <a:gd name="T91" fmla="*/ 2147483647 h 278"/>
                <a:gd name="T92" fmla="*/ 2147483647 w 302"/>
                <a:gd name="T93" fmla="*/ 2147483647 h 278"/>
                <a:gd name="T94" fmla="*/ 2147483647 w 302"/>
                <a:gd name="T95" fmla="*/ 2147483647 h 278"/>
                <a:gd name="T96" fmla="*/ 2147483647 w 302"/>
                <a:gd name="T97" fmla="*/ 2147483647 h 278"/>
                <a:gd name="T98" fmla="*/ 2147483647 w 302"/>
                <a:gd name="T99" fmla="*/ 2147483647 h 278"/>
                <a:gd name="T100" fmla="*/ 2147483647 w 302"/>
                <a:gd name="T101" fmla="*/ 2147483647 h 278"/>
                <a:gd name="T102" fmla="*/ 2147483647 w 302"/>
                <a:gd name="T103" fmla="*/ 2147483647 h 2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2"/>
                <a:gd name="T157" fmla="*/ 0 h 278"/>
                <a:gd name="T158" fmla="*/ 302 w 302"/>
                <a:gd name="T159" fmla="*/ 278 h 2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2" h="278">
                  <a:moveTo>
                    <a:pt x="0" y="12"/>
                  </a:moveTo>
                  <a:lnTo>
                    <a:pt x="60" y="10"/>
                  </a:lnTo>
                  <a:lnTo>
                    <a:pt x="156" y="6"/>
                  </a:lnTo>
                  <a:lnTo>
                    <a:pt x="267" y="0"/>
                  </a:lnTo>
                  <a:lnTo>
                    <a:pt x="270" y="2"/>
                  </a:lnTo>
                  <a:lnTo>
                    <a:pt x="274" y="6"/>
                  </a:lnTo>
                  <a:lnTo>
                    <a:pt x="276" y="11"/>
                  </a:lnTo>
                  <a:lnTo>
                    <a:pt x="276" y="16"/>
                  </a:lnTo>
                  <a:lnTo>
                    <a:pt x="272" y="21"/>
                  </a:lnTo>
                  <a:lnTo>
                    <a:pt x="267" y="23"/>
                  </a:lnTo>
                  <a:lnTo>
                    <a:pt x="263" y="28"/>
                  </a:lnTo>
                  <a:lnTo>
                    <a:pt x="262" y="34"/>
                  </a:lnTo>
                  <a:lnTo>
                    <a:pt x="263" y="39"/>
                  </a:lnTo>
                  <a:lnTo>
                    <a:pt x="298" y="35"/>
                  </a:lnTo>
                  <a:lnTo>
                    <a:pt x="301" y="37"/>
                  </a:lnTo>
                  <a:lnTo>
                    <a:pt x="302" y="42"/>
                  </a:lnTo>
                  <a:lnTo>
                    <a:pt x="296" y="45"/>
                  </a:lnTo>
                  <a:lnTo>
                    <a:pt x="299" y="50"/>
                  </a:lnTo>
                  <a:lnTo>
                    <a:pt x="294" y="54"/>
                  </a:lnTo>
                  <a:lnTo>
                    <a:pt x="289" y="56"/>
                  </a:lnTo>
                  <a:lnTo>
                    <a:pt x="287" y="59"/>
                  </a:lnTo>
                  <a:lnTo>
                    <a:pt x="287" y="60"/>
                  </a:lnTo>
                  <a:lnTo>
                    <a:pt x="291" y="64"/>
                  </a:lnTo>
                  <a:lnTo>
                    <a:pt x="287" y="67"/>
                  </a:lnTo>
                  <a:lnTo>
                    <a:pt x="286" y="70"/>
                  </a:lnTo>
                  <a:lnTo>
                    <a:pt x="282" y="73"/>
                  </a:lnTo>
                  <a:lnTo>
                    <a:pt x="284" y="76"/>
                  </a:lnTo>
                  <a:lnTo>
                    <a:pt x="283" y="81"/>
                  </a:lnTo>
                  <a:lnTo>
                    <a:pt x="281" y="78"/>
                  </a:lnTo>
                  <a:lnTo>
                    <a:pt x="276" y="80"/>
                  </a:lnTo>
                  <a:lnTo>
                    <a:pt x="276" y="85"/>
                  </a:lnTo>
                  <a:lnTo>
                    <a:pt x="279" y="84"/>
                  </a:lnTo>
                  <a:lnTo>
                    <a:pt x="279" y="89"/>
                  </a:lnTo>
                  <a:lnTo>
                    <a:pt x="282" y="101"/>
                  </a:lnTo>
                  <a:lnTo>
                    <a:pt x="281" y="104"/>
                  </a:lnTo>
                  <a:lnTo>
                    <a:pt x="276" y="105"/>
                  </a:lnTo>
                  <a:lnTo>
                    <a:pt x="274" y="110"/>
                  </a:lnTo>
                  <a:lnTo>
                    <a:pt x="269" y="113"/>
                  </a:lnTo>
                  <a:lnTo>
                    <a:pt x="268" y="114"/>
                  </a:lnTo>
                  <a:lnTo>
                    <a:pt x="270" y="115"/>
                  </a:lnTo>
                  <a:lnTo>
                    <a:pt x="272" y="120"/>
                  </a:lnTo>
                  <a:lnTo>
                    <a:pt x="267" y="125"/>
                  </a:lnTo>
                  <a:lnTo>
                    <a:pt x="262" y="128"/>
                  </a:lnTo>
                  <a:lnTo>
                    <a:pt x="259" y="124"/>
                  </a:lnTo>
                  <a:lnTo>
                    <a:pt x="260" y="135"/>
                  </a:lnTo>
                  <a:lnTo>
                    <a:pt x="257" y="135"/>
                  </a:lnTo>
                  <a:lnTo>
                    <a:pt x="255" y="130"/>
                  </a:lnTo>
                  <a:lnTo>
                    <a:pt x="255" y="137"/>
                  </a:lnTo>
                  <a:lnTo>
                    <a:pt x="260" y="140"/>
                  </a:lnTo>
                  <a:lnTo>
                    <a:pt x="255" y="142"/>
                  </a:lnTo>
                  <a:lnTo>
                    <a:pt x="254" y="138"/>
                  </a:lnTo>
                  <a:lnTo>
                    <a:pt x="254" y="145"/>
                  </a:lnTo>
                  <a:lnTo>
                    <a:pt x="257" y="148"/>
                  </a:lnTo>
                  <a:lnTo>
                    <a:pt x="254" y="153"/>
                  </a:lnTo>
                  <a:lnTo>
                    <a:pt x="255" y="157"/>
                  </a:lnTo>
                  <a:lnTo>
                    <a:pt x="252" y="163"/>
                  </a:lnTo>
                  <a:lnTo>
                    <a:pt x="248" y="164"/>
                  </a:lnTo>
                  <a:lnTo>
                    <a:pt x="244" y="164"/>
                  </a:lnTo>
                  <a:lnTo>
                    <a:pt x="244" y="168"/>
                  </a:lnTo>
                  <a:lnTo>
                    <a:pt x="240" y="173"/>
                  </a:lnTo>
                  <a:lnTo>
                    <a:pt x="239" y="176"/>
                  </a:lnTo>
                  <a:lnTo>
                    <a:pt x="234" y="174"/>
                  </a:lnTo>
                  <a:lnTo>
                    <a:pt x="238" y="178"/>
                  </a:lnTo>
                  <a:lnTo>
                    <a:pt x="235" y="179"/>
                  </a:lnTo>
                  <a:lnTo>
                    <a:pt x="235" y="184"/>
                  </a:lnTo>
                  <a:lnTo>
                    <a:pt x="238" y="190"/>
                  </a:lnTo>
                  <a:lnTo>
                    <a:pt x="225" y="195"/>
                  </a:lnTo>
                  <a:lnTo>
                    <a:pt x="229" y="197"/>
                  </a:lnTo>
                  <a:lnTo>
                    <a:pt x="228" y="202"/>
                  </a:lnTo>
                  <a:lnTo>
                    <a:pt x="229" y="207"/>
                  </a:lnTo>
                  <a:lnTo>
                    <a:pt x="228" y="210"/>
                  </a:lnTo>
                  <a:lnTo>
                    <a:pt x="223" y="210"/>
                  </a:lnTo>
                  <a:lnTo>
                    <a:pt x="223" y="213"/>
                  </a:lnTo>
                  <a:lnTo>
                    <a:pt x="228" y="215"/>
                  </a:lnTo>
                  <a:lnTo>
                    <a:pt x="223" y="217"/>
                  </a:lnTo>
                  <a:lnTo>
                    <a:pt x="221" y="216"/>
                  </a:lnTo>
                  <a:lnTo>
                    <a:pt x="219" y="217"/>
                  </a:lnTo>
                  <a:lnTo>
                    <a:pt x="223" y="222"/>
                  </a:lnTo>
                  <a:lnTo>
                    <a:pt x="218" y="226"/>
                  </a:lnTo>
                  <a:lnTo>
                    <a:pt x="220" y="231"/>
                  </a:lnTo>
                  <a:lnTo>
                    <a:pt x="218" y="236"/>
                  </a:lnTo>
                  <a:lnTo>
                    <a:pt x="223" y="231"/>
                  </a:lnTo>
                  <a:lnTo>
                    <a:pt x="225" y="235"/>
                  </a:lnTo>
                  <a:lnTo>
                    <a:pt x="220" y="237"/>
                  </a:lnTo>
                  <a:lnTo>
                    <a:pt x="225" y="240"/>
                  </a:lnTo>
                  <a:lnTo>
                    <a:pt x="226" y="239"/>
                  </a:lnTo>
                  <a:lnTo>
                    <a:pt x="224" y="244"/>
                  </a:lnTo>
                  <a:lnTo>
                    <a:pt x="226" y="249"/>
                  </a:lnTo>
                  <a:lnTo>
                    <a:pt x="228" y="250"/>
                  </a:lnTo>
                  <a:lnTo>
                    <a:pt x="229" y="257"/>
                  </a:lnTo>
                  <a:lnTo>
                    <a:pt x="229" y="259"/>
                  </a:lnTo>
                  <a:lnTo>
                    <a:pt x="224" y="259"/>
                  </a:lnTo>
                  <a:lnTo>
                    <a:pt x="225" y="262"/>
                  </a:lnTo>
                  <a:lnTo>
                    <a:pt x="224" y="269"/>
                  </a:lnTo>
                  <a:lnTo>
                    <a:pt x="122" y="275"/>
                  </a:lnTo>
                  <a:lnTo>
                    <a:pt x="43" y="278"/>
                  </a:lnTo>
                  <a:lnTo>
                    <a:pt x="42" y="236"/>
                  </a:lnTo>
                  <a:lnTo>
                    <a:pt x="26" y="234"/>
                  </a:lnTo>
                  <a:lnTo>
                    <a:pt x="21" y="237"/>
                  </a:lnTo>
                  <a:lnTo>
                    <a:pt x="16" y="234"/>
                  </a:lnTo>
                  <a:lnTo>
                    <a:pt x="16" y="231"/>
                  </a:lnTo>
                  <a:lnTo>
                    <a:pt x="14" y="230"/>
                  </a:lnTo>
                  <a:lnTo>
                    <a:pt x="13" y="96"/>
                  </a:lnTo>
                  <a:lnTo>
                    <a:pt x="11" y="76"/>
                  </a:lnTo>
                  <a:lnTo>
                    <a:pt x="0" y="12"/>
                  </a:lnTo>
                  <a:close/>
                </a:path>
              </a:pathLst>
            </a:custGeom>
            <a:solidFill>
              <a:srgbClr val="76CA5E"/>
            </a:solidFill>
            <a:ln w="9525">
              <a:noFill/>
              <a:round/>
              <a:headEnd/>
              <a:tailEnd/>
            </a:ln>
          </p:spPr>
          <p:txBody>
            <a:bodyPr/>
            <a:lstStyle/>
            <a:p>
              <a:endParaRPr lang="en-US" dirty="0"/>
            </a:p>
          </p:txBody>
        </p:sp>
        <p:sp>
          <p:nvSpPr>
            <p:cNvPr id="70698" name="Freeform 37"/>
            <p:cNvSpPr>
              <a:spLocks/>
            </p:cNvSpPr>
            <p:nvPr/>
          </p:nvSpPr>
          <p:spPr bwMode="auto">
            <a:xfrm>
              <a:off x="2950" y="2368"/>
              <a:ext cx="418" cy="384"/>
            </a:xfrm>
            <a:custGeom>
              <a:avLst/>
              <a:gdLst>
                <a:gd name="T0" fmla="*/ 2147483647 w 302"/>
                <a:gd name="T1" fmla="*/ 2147483647 h 278"/>
                <a:gd name="T2" fmla="*/ 2147483647 w 302"/>
                <a:gd name="T3" fmla="*/ 0 h 278"/>
                <a:gd name="T4" fmla="*/ 2147483647 w 302"/>
                <a:gd name="T5" fmla="*/ 2147483647 h 278"/>
                <a:gd name="T6" fmla="*/ 2147483647 w 302"/>
                <a:gd name="T7" fmla="*/ 2147483647 h 278"/>
                <a:gd name="T8" fmla="*/ 2147483647 w 302"/>
                <a:gd name="T9" fmla="*/ 2147483647 h 278"/>
                <a:gd name="T10" fmla="*/ 2147483647 w 302"/>
                <a:gd name="T11" fmla="*/ 2147483647 h 278"/>
                <a:gd name="T12" fmla="*/ 2147483647 w 302"/>
                <a:gd name="T13" fmla="*/ 2147483647 h 278"/>
                <a:gd name="T14" fmla="*/ 2147483647 w 302"/>
                <a:gd name="T15" fmla="*/ 2147483647 h 278"/>
                <a:gd name="T16" fmla="*/ 2147483647 w 302"/>
                <a:gd name="T17" fmla="*/ 2147483647 h 278"/>
                <a:gd name="T18" fmla="*/ 2147483647 w 302"/>
                <a:gd name="T19" fmla="*/ 2147483647 h 278"/>
                <a:gd name="T20" fmla="*/ 2147483647 w 302"/>
                <a:gd name="T21" fmla="*/ 2147483647 h 278"/>
                <a:gd name="T22" fmla="*/ 2147483647 w 302"/>
                <a:gd name="T23" fmla="*/ 2147483647 h 278"/>
                <a:gd name="T24" fmla="*/ 2147483647 w 302"/>
                <a:gd name="T25" fmla="*/ 2147483647 h 278"/>
                <a:gd name="T26" fmla="*/ 2147483647 w 302"/>
                <a:gd name="T27" fmla="*/ 2147483647 h 278"/>
                <a:gd name="T28" fmla="*/ 2147483647 w 302"/>
                <a:gd name="T29" fmla="*/ 2147483647 h 278"/>
                <a:gd name="T30" fmla="*/ 2147483647 w 302"/>
                <a:gd name="T31" fmla="*/ 2147483647 h 278"/>
                <a:gd name="T32" fmla="*/ 2147483647 w 302"/>
                <a:gd name="T33" fmla="*/ 2147483647 h 278"/>
                <a:gd name="T34" fmla="*/ 2147483647 w 302"/>
                <a:gd name="T35" fmla="*/ 2147483647 h 278"/>
                <a:gd name="T36" fmla="*/ 2147483647 w 302"/>
                <a:gd name="T37" fmla="*/ 2147483647 h 278"/>
                <a:gd name="T38" fmla="*/ 2147483647 w 302"/>
                <a:gd name="T39" fmla="*/ 2147483647 h 278"/>
                <a:gd name="T40" fmla="*/ 2147483647 w 302"/>
                <a:gd name="T41" fmla="*/ 2147483647 h 278"/>
                <a:gd name="T42" fmla="*/ 2147483647 w 302"/>
                <a:gd name="T43" fmla="*/ 2147483647 h 278"/>
                <a:gd name="T44" fmla="*/ 2147483647 w 302"/>
                <a:gd name="T45" fmla="*/ 2147483647 h 278"/>
                <a:gd name="T46" fmla="*/ 2147483647 w 302"/>
                <a:gd name="T47" fmla="*/ 2147483647 h 278"/>
                <a:gd name="T48" fmla="*/ 2147483647 w 302"/>
                <a:gd name="T49" fmla="*/ 2147483647 h 278"/>
                <a:gd name="T50" fmla="*/ 2147483647 w 302"/>
                <a:gd name="T51" fmla="*/ 2147483647 h 278"/>
                <a:gd name="T52" fmla="*/ 2147483647 w 302"/>
                <a:gd name="T53" fmla="*/ 2147483647 h 278"/>
                <a:gd name="T54" fmla="*/ 2147483647 w 302"/>
                <a:gd name="T55" fmla="*/ 2147483647 h 278"/>
                <a:gd name="T56" fmla="*/ 2147483647 w 302"/>
                <a:gd name="T57" fmla="*/ 2147483647 h 278"/>
                <a:gd name="T58" fmla="*/ 2147483647 w 302"/>
                <a:gd name="T59" fmla="*/ 2147483647 h 278"/>
                <a:gd name="T60" fmla="*/ 2147483647 w 302"/>
                <a:gd name="T61" fmla="*/ 2147483647 h 278"/>
                <a:gd name="T62" fmla="*/ 2147483647 w 302"/>
                <a:gd name="T63" fmla="*/ 2147483647 h 278"/>
                <a:gd name="T64" fmla="*/ 2147483647 w 302"/>
                <a:gd name="T65" fmla="*/ 2147483647 h 278"/>
                <a:gd name="T66" fmla="*/ 2147483647 w 302"/>
                <a:gd name="T67" fmla="*/ 2147483647 h 278"/>
                <a:gd name="T68" fmla="*/ 2147483647 w 302"/>
                <a:gd name="T69" fmla="*/ 2147483647 h 278"/>
                <a:gd name="T70" fmla="*/ 2147483647 w 302"/>
                <a:gd name="T71" fmla="*/ 2147483647 h 278"/>
                <a:gd name="T72" fmla="*/ 2147483647 w 302"/>
                <a:gd name="T73" fmla="*/ 2147483647 h 278"/>
                <a:gd name="T74" fmla="*/ 2147483647 w 302"/>
                <a:gd name="T75" fmla="*/ 2147483647 h 278"/>
                <a:gd name="T76" fmla="*/ 2147483647 w 302"/>
                <a:gd name="T77" fmla="*/ 2147483647 h 278"/>
                <a:gd name="T78" fmla="*/ 2147483647 w 302"/>
                <a:gd name="T79" fmla="*/ 2147483647 h 278"/>
                <a:gd name="T80" fmla="*/ 2147483647 w 302"/>
                <a:gd name="T81" fmla="*/ 2147483647 h 278"/>
                <a:gd name="T82" fmla="*/ 2147483647 w 302"/>
                <a:gd name="T83" fmla="*/ 2147483647 h 278"/>
                <a:gd name="T84" fmla="*/ 2147483647 w 302"/>
                <a:gd name="T85" fmla="*/ 2147483647 h 278"/>
                <a:gd name="T86" fmla="*/ 2147483647 w 302"/>
                <a:gd name="T87" fmla="*/ 2147483647 h 278"/>
                <a:gd name="T88" fmla="*/ 2147483647 w 302"/>
                <a:gd name="T89" fmla="*/ 2147483647 h 278"/>
                <a:gd name="T90" fmla="*/ 2147483647 w 302"/>
                <a:gd name="T91" fmla="*/ 2147483647 h 278"/>
                <a:gd name="T92" fmla="*/ 2147483647 w 302"/>
                <a:gd name="T93" fmla="*/ 2147483647 h 278"/>
                <a:gd name="T94" fmla="*/ 2147483647 w 302"/>
                <a:gd name="T95" fmla="*/ 2147483647 h 278"/>
                <a:gd name="T96" fmla="*/ 2147483647 w 302"/>
                <a:gd name="T97" fmla="*/ 2147483647 h 278"/>
                <a:gd name="T98" fmla="*/ 2147483647 w 302"/>
                <a:gd name="T99" fmla="*/ 2147483647 h 278"/>
                <a:gd name="T100" fmla="*/ 2147483647 w 302"/>
                <a:gd name="T101" fmla="*/ 2147483647 h 278"/>
                <a:gd name="T102" fmla="*/ 2147483647 w 302"/>
                <a:gd name="T103" fmla="*/ 2147483647 h 2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02"/>
                <a:gd name="T157" fmla="*/ 0 h 278"/>
                <a:gd name="T158" fmla="*/ 302 w 302"/>
                <a:gd name="T159" fmla="*/ 278 h 2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02" h="278">
                  <a:moveTo>
                    <a:pt x="0" y="12"/>
                  </a:moveTo>
                  <a:lnTo>
                    <a:pt x="60" y="10"/>
                  </a:lnTo>
                  <a:lnTo>
                    <a:pt x="156" y="6"/>
                  </a:lnTo>
                  <a:lnTo>
                    <a:pt x="267" y="0"/>
                  </a:lnTo>
                  <a:lnTo>
                    <a:pt x="270" y="2"/>
                  </a:lnTo>
                  <a:lnTo>
                    <a:pt x="274" y="6"/>
                  </a:lnTo>
                  <a:lnTo>
                    <a:pt x="276" y="11"/>
                  </a:lnTo>
                  <a:lnTo>
                    <a:pt x="276" y="16"/>
                  </a:lnTo>
                  <a:lnTo>
                    <a:pt x="272" y="21"/>
                  </a:lnTo>
                  <a:lnTo>
                    <a:pt x="267" y="23"/>
                  </a:lnTo>
                  <a:lnTo>
                    <a:pt x="263" y="28"/>
                  </a:lnTo>
                  <a:lnTo>
                    <a:pt x="262" y="34"/>
                  </a:lnTo>
                  <a:lnTo>
                    <a:pt x="263" y="39"/>
                  </a:lnTo>
                  <a:lnTo>
                    <a:pt x="298" y="35"/>
                  </a:lnTo>
                  <a:lnTo>
                    <a:pt x="301" y="37"/>
                  </a:lnTo>
                  <a:lnTo>
                    <a:pt x="302" y="42"/>
                  </a:lnTo>
                  <a:lnTo>
                    <a:pt x="296" y="45"/>
                  </a:lnTo>
                  <a:lnTo>
                    <a:pt x="299" y="50"/>
                  </a:lnTo>
                  <a:lnTo>
                    <a:pt x="294" y="54"/>
                  </a:lnTo>
                  <a:lnTo>
                    <a:pt x="289" y="56"/>
                  </a:lnTo>
                  <a:lnTo>
                    <a:pt x="287" y="59"/>
                  </a:lnTo>
                  <a:lnTo>
                    <a:pt x="287" y="60"/>
                  </a:lnTo>
                  <a:lnTo>
                    <a:pt x="291" y="64"/>
                  </a:lnTo>
                  <a:lnTo>
                    <a:pt x="287" y="67"/>
                  </a:lnTo>
                  <a:lnTo>
                    <a:pt x="286" y="70"/>
                  </a:lnTo>
                  <a:lnTo>
                    <a:pt x="282" y="73"/>
                  </a:lnTo>
                  <a:lnTo>
                    <a:pt x="284" y="76"/>
                  </a:lnTo>
                  <a:lnTo>
                    <a:pt x="283" y="81"/>
                  </a:lnTo>
                  <a:lnTo>
                    <a:pt x="281" y="78"/>
                  </a:lnTo>
                  <a:lnTo>
                    <a:pt x="276" y="80"/>
                  </a:lnTo>
                  <a:lnTo>
                    <a:pt x="276" y="85"/>
                  </a:lnTo>
                  <a:lnTo>
                    <a:pt x="279" y="84"/>
                  </a:lnTo>
                  <a:lnTo>
                    <a:pt x="279" y="89"/>
                  </a:lnTo>
                  <a:lnTo>
                    <a:pt x="282" y="101"/>
                  </a:lnTo>
                  <a:lnTo>
                    <a:pt x="281" y="104"/>
                  </a:lnTo>
                  <a:lnTo>
                    <a:pt x="276" y="105"/>
                  </a:lnTo>
                  <a:lnTo>
                    <a:pt x="274" y="110"/>
                  </a:lnTo>
                  <a:lnTo>
                    <a:pt x="269" y="113"/>
                  </a:lnTo>
                  <a:lnTo>
                    <a:pt x="268" y="114"/>
                  </a:lnTo>
                  <a:lnTo>
                    <a:pt x="270" y="115"/>
                  </a:lnTo>
                  <a:lnTo>
                    <a:pt x="272" y="120"/>
                  </a:lnTo>
                  <a:lnTo>
                    <a:pt x="267" y="125"/>
                  </a:lnTo>
                  <a:lnTo>
                    <a:pt x="262" y="128"/>
                  </a:lnTo>
                  <a:lnTo>
                    <a:pt x="259" y="124"/>
                  </a:lnTo>
                  <a:lnTo>
                    <a:pt x="260" y="135"/>
                  </a:lnTo>
                  <a:lnTo>
                    <a:pt x="257" y="135"/>
                  </a:lnTo>
                  <a:lnTo>
                    <a:pt x="255" y="130"/>
                  </a:lnTo>
                  <a:lnTo>
                    <a:pt x="255" y="137"/>
                  </a:lnTo>
                  <a:lnTo>
                    <a:pt x="260" y="140"/>
                  </a:lnTo>
                  <a:lnTo>
                    <a:pt x="255" y="142"/>
                  </a:lnTo>
                  <a:lnTo>
                    <a:pt x="254" y="138"/>
                  </a:lnTo>
                  <a:lnTo>
                    <a:pt x="254" y="145"/>
                  </a:lnTo>
                  <a:lnTo>
                    <a:pt x="257" y="148"/>
                  </a:lnTo>
                  <a:lnTo>
                    <a:pt x="254" y="153"/>
                  </a:lnTo>
                  <a:lnTo>
                    <a:pt x="255" y="157"/>
                  </a:lnTo>
                  <a:lnTo>
                    <a:pt x="252" y="163"/>
                  </a:lnTo>
                  <a:lnTo>
                    <a:pt x="248" y="164"/>
                  </a:lnTo>
                  <a:lnTo>
                    <a:pt x="244" y="164"/>
                  </a:lnTo>
                  <a:lnTo>
                    <a:pt x="244" y="168"/>
                  </a:lnTo>
                  <a:lnTo>
                    <a:pt x="240" y="173"/>
                  </a:lnTo>
                  <a:lnTo>
                    <a:pt x="239" y="176"/>
                  </a:lnTo>
                  <a:lnTo>
                    <a:pt x="234" y="174"/>
                  </a:lnTo>
                  <a:lnTo>
                    <a:pt x="238" y="178"/>
                  </a:lnTo>
                  <a:lnTo>
                    <a:pt x="235" y="179"/>
                  </a:lnTo>
                  <a:lnTo>
                    <a:pt x="235" y="184"/>
                  </a:lnTo>
                  <a:lnTo>
                    <a:pt x="238" y="190"/>
                  </a:lnTo>
                  <a:lnTo>
                    <a:pt x="225" y="195"/>
                  </a:lnTo>
                  <a:lnTo>
                    <a:pt x="229" y="197"/>
                  </a:lnTo>
                  <a:lnTo>
                    <a:pt x="228" y="202"/>
                  </a:lnTo>
                  <a:lnTo>
                    <a:pt x="229" y="207"/>
                  </a:lnTo>
                  <a:lnTo>
                    <a:pt x="228" y="210"/>
                  </a:lnTo>
                  <a:lnTo>
                    <a:pt x="223" y="210"/>
                  </a:lnTo>
                  <a:lnTo>
                    <a:pt x="223" y="213"/>
                  </a:lnTo>
                  <a:lnTo>
                    <a:pt x="228" y="215"/>
                  </a:lnTo>
                  <a:lnTo>
                    <a:pt x="223" y="217"/>
                  </a:lnTo>
                  <a:lnTo>
                    <a:pt x="221" y="216"/>
                  </a:lnTo>
                  <a:lnTo>
                    <a:pt x="219" y="217"/>
                  </a:lnTo>
                  <a:lnTo>
                    <a:pt x="223" y="222"/>
                  </a:lnTo>
                  <a:lnTo>
                    <a:pt x="218" y="226"/>
                  </a:lnTo>
                  <a:lnTo>
                    <a:pt x="220" y="231"/>
                  </a:lnTo>
                  <a:lnTo>
                    <a:pt x="218" y="236"/>
                  </a:lnTo>
                  <a:lnTo>
                    <a:pt x="223" y="231"/>
                  </a:lnTo>
                  <a:lnTo>
                    <a:pt x="225" y="235"/>
                  </a:lnTo>
                  <a:lnTo>
                    <a:pt x="220" y="237"/>
                  </a:lnTo>
                  <a:lnTo>
                    <a:pt x="225" y="240"/>
                  </a:lnTo>
                  <a:lnTo>
                    <a:pt x="226" y="239"/>
                  </a:lnTo>
                  <a:lnTo>
                    <a:pt x="224" y="244"/>
                  </a:lnTo>
                  <a:lnTo>
                    <a:pt x="226" y="249"/>
                  </a:lnTo>
                  <a:lnTo>
                    <a:pt x="228" y="250"/>
                  </a:lnTo>
                  <a:lnTo>
                    <a:pt x="229" y="257"/>
                  </a:lnTo>
                  <a:lnTo>
                    <a:pt x="229" y="259"/>
                  </a:lnTo>
                  <a:lnTo>
                    <a:pt x="224" y="259"/>
                  </a:lnTo>
                  <a:lnTo>
                    <a:pt x="225" y="262"/>
                  </a:lnTo>
                  <a:lnTo>
                    <a:pt x="224" y="269"/>
                  </a:lnTo>
                  <a:lnTo>
                    <a:pt x="122" y="275"/>
                  </a:lnTo>
                  <a:lnTo>
                    <a:pt x="43" y="278"/>
                  </a:lnTo>
                  <a:lnTo>
                    <a:pt x="42" y="236"/>
                  </a:lnTo>
                  <a:lnTo>
                    <a:pt x="26" y="234"/>
                  </a:lnTo>
                  <a:lnTo>
                    <a:pt x="21" y="237"/>
                  </a:lnTo>
                  <a:lnTo>
                    <a:pt x="16" y="234"/>
                  </a:lnTo>
                  <a:lnTo>
                    <a:pt x="16" y="231"/>
                  </a:lnTo>
                  <a:lnTo>
                    <a:pt x="14" y="230"/>
                  </a:lnTo>
                  <a:lnTo>
                    <a:pt x="13" y="96"/>
                  </a:lnTo>
                  <a:lnTo>
                    <a:pt x="11" y="76"/>
                  </a:lnTo>
                  <a:lnTo>
                    <a:pt x="0" y="12"/>
                  </a:lnTo>
                </a:path>
              </a:pathLst>
            </a:custGeom>
            <a:noFill/>
            <a:ln w="4763">
              <a:solidFill>
                <a:srgbClr val="FFFFFF"/>
              </a:solidFill>
              <a:prstDash val="solid"/>
              <a:round/>
              <a:headEnd/>
              <a:tailEnd/>
            </a:ln>
          </p:spPr>
          <p:txBody>
            <a:bodyPr/>
            <a:lstStyle/>
            <a:p>
              <a:endParaRPr lang="en-US" dirty="0"/>
            </a:p>
          </p:txBody>
        </p:sp>
        <p:sp>
          <p:nvSpPr>
            <p:cNvPr id="70699" name="Freeform 38"/>
            <p:cNvSpPr>
              <a:spLocks/>
            </p:cNvSpPr>
            <p:nvPr/>
          </p:nvSpPr>
          <p:spPr bwMode="auto">
            <a:xfrm>
              <a:off x="3188" y="1717"/>
              <a:ext cx="334" cy="591"/>
            </a:xfrm>
            <a:custGeom>
              <a:avLst/>
              <a:gdLst>
                <a:gd name="T0" fmla="*/ 2147483647 w 241"/>
                <a:gd name="T1" fmla="*/ 2147483647 h 427"/>
                <a:gd name="T2" fmla="*/ 2147483647 w 241"/>
                <a:gd name="T3" fmla="*/ 2147483647 h 427"/>
                <a:gd name="T4" fmla="*/ 2147483647 w 241"/>
                <a:gd name="T5" fmla="*/ 2147483647 h 427"/>
                <a:gd name="T6" fmla="*/ 2147483647 w 241"/>
                <a:gd name="T7" fmla="*/ 2147483647 h 427"/>
                <a:gd name="T8" fmla="*/ 2147483647 w 241"/>
                <a:gd name="T9" fmla="*/ 2147483647 h 427"/>
                <a:gd name="T10" fmla="*/ 2147483647 w 241"/>
                <a:gd name="T11" fmla="*/ 2147483647 h 427"/>
                <a:gd name="T12" fmla="*/ 2147483647 w 241"/>
                <a:gd name="T13" fmla="*/ 2147483647 h 427"/>
                <a:gd name="T14" fmla="*/ 2147483647 w 241"/>
                <a:gd name="T15" fmla="*/ 2147483647 h 427"/>
                <a:gd name="T16" fmla="*/ 2147483647 w 241"/>
                <a:gd name="T17" fmla="*/ 2147483647 h 427"/>
                <a:gd name="T18" fmla="*/ 2147483647 w 241"/>
                <a:gd name="T19" fmla="*/ 2147483647 h 427"/>
                <a:gd name="T20" fmla="*/ 2147483647 w 241"/>
                <a:gd name="T21" fmla="*/ 2147483647 h 427"/>
                <a:gd name="T22" fmla="*/ 2147483647 w 241"/>
                <a:gd name="T23" fmla="*/ 2147483647 h 427"/>
                <a:gd name="T24" fmla="*/ 2147483647 w 241"/>
                <a:gd name="T25" fmla="*/ 2147483647 h 427"/>
                <a:gd name="T26" fmla="*/ 2147483647 w 241"/>
                <a:gd name="T27" fmla="*/ 2147483647 h 427"/>
                <a:gd name="T28" fmla="*/ 2147483647 w 241"/>
                <a:gd name="T29" fmla="*/ 2147483647 h 427"/>
                <a:gd name="T30" fmla="*/ 2147483647 w 241"/>
                <a:gd name="T31" fmla="*/ 2147483647 h 427"/>
                <a:gd name="T32" fmla="*/ 2147483647 w 241"/>
                <a:gd name="T33" fmla="*/ 2147483647 h 427"/>
                <a:gd name="T34" fmla="*/ 2147483647 w 241"/>
                <a:gd name="T35" fmla="*/ 2147483647 h 427"/>
                <a:gd name="T36" fmla="*/ 2147483647 w 241"/>
                <a:gd name="T37" fmla="*/ 2147483647 h 427"/>
                <a:gd name="T38" fmla="*/ 2147483647 w 241"/>
                <a:gd name="T39" fmla="*/ 2147483647 h 427"/>
                <a:gd name="T40" fmla="*/ 2147483647 w 241"/>
                <a:gd name="T41" fmla="*/ 2147483647 h 427"/>
                <a:gd name="T42" fmla="*/ 2147483647 w 241"/>
                <a:gd name="T43" fmla="*/ 2147483647 h 427"/>
                <a:gd name="T44" fmla="*/ 2147483647 w 241"/>
                <a:gd name="T45" fmla="*/ 2147483647 h 427"/>
                <a:gd name="T46" fmla="*/ 2147483647 w 241"/>
                <a:gd name="T47" fmla="*/ 2147483647 h 427"/>
                <a:gd name="T48" fmla="*/ 2147483647 w 241"/>
                <a:gd name="T49" fmla="*/ 2147483647 h 427"/>
                <a:gd name="T50" fmla="*/ 2147483647 w 241"/>
                <a:gd name="T51" fmla="*/ 2147483647 h 427"/>
                <a:gd name="T52" fmla="*/ 2147483647 w 241"/>
                <a:gd name="T53" fmla="*/ 2147483647 h 427"/>
                <a:gd name="T54" fmla="*/ 2147483647 w 241"/>
                <a:gd name="T55" fmla="*/ 2147483647 h 427"/>
                <a:gd name="T56" fmla="*/ 2147483647 w 241"/>
                <a:gd name="T57" fmla="*/ 2147483647 h 427"/>
                <a:gd name="T58" fmla="*/ 2147483647 w 241"/>
                <a:gd name="T59" fmla="*/ 2147483647 h 427"/>
                <a:gd name="T60" fmla="*/ 2147483647 w 241"/>
                <a:gd name="T61" fmla="*/ 2147483647 h 427"/>
                <a:gd name="T62" fmla="*/ 2147483647 w 241"/>
                <a:gd name="T63" fmla="*/ 2147483647 h 427"/>
                <a:gd name="T64" fmla="*/ 2147483647 w 241"/>
                <a:gd name="T65" fmla="*/ 2147483647 h 427"/>
                <a:gd name="T66" fmla="*/ 2147483647 w 241"/>
                <a:gd name="T67" fmla="*/ 2147483647 h 427"/>
                <a:gd name="T68" fmla="*/ 2147483647 w 241"/>
                <a:gd name="T69" fmla="*/ 2147483647 h 427"/>
                <a:gd name="T70" fmla="*/ 2147483647 w 241"/>
                <a:gd name="T71" fmla="*/ 2147483647 h 427"/>
                <a:gd name="T72" fmla="*/ 2147483647 w 241"/>
                <a:gd name="T73" fmla="*/ 2147483647 h 427"/>
                <a:gd name="T74" fmla="*/ 2147483647 w 241"/>
                <a:gd name="T75" fmla="*/ 2147483647 h 427"/>
                <a:gd name="T76" fmla="*/ 2147483647 w 241"/>
                <a:gd name="T77" fmla="*/ 2147483647 h 427"/>
                <a:gd name="T78" fmla="*/ 2147483647 w 241"/>
                <a:gd name="T79" fmla="*/ 2147483647 h 427"/>
                <a:gd name="T80" fmla="*/ 2147483647 w 241"/>
                <a:gd name="T81" fmla="*/ 2147483647 h 427"/>
                <a:gd name="T82" fmla="*/ 2147483647 w 241"/>
                <a:gd name="T83" fmla="*/ 2147483647 h 427"/>
                <a:gd name="T84" fmla="*/ 2147483647 w 241"/>
                <a:gd name="T85" fmla="*/ 2147483647 h 427"/>
                <a:gd name="T86" fmla="*/ 2147483647 w 241"/>
                <a:gd name="T87" fmla="*/ 2147483647 h 427"/>
                <a:gd name="T88" fmla="*/ 2147483647 w 241"/>
                <a:gd name="T89" fmla="*/ 2147483647 h 4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1"/>
                <a:gd name="T136" fmla="*/ 0 h 427"/>
                <a:gd name="T137" fmla="*/ 241 w 241"/>
                <a:gd name="T138" fmla="*/ 427 h 4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1" h="427">
                  <a:moveTo>
                    <a:pt x="3" y="176"/>
                  </a:moveTo>
                  <a:lnTo>
                    <a:pt x="7" y="174"/>
                  </a:lnTo>
                  <a:lnTo>
                    <a:pt x="7" y="169"/>
                  </a:lnTo>
                  <a:lnTo>
                    <a:pt x="4" y="164"/>
                  </a:lnTo>
                  <a:lnTo>
                    <a:pt x="8" y="159"/>
                  </a:lnTo>
                  <a:lnTo>
                    <a:pt x="19" y="153"/>
                  </a:lnTo>
                  <a:lnTo>
                    <a:pt x="20" y="149"/>
                  </a:lnTo>
                  <a:lnTo>
                    <a:pt x="20" y="144"/>
                  </a:lnTo>
                  <a:lnTo>
                    <a:pt x="22" y="140"/>
                  </a:lnTo>
                  <a:lnTo>
                    <a:pt x="28" y="131"/>
                  </a:lnTo>
                  <a:lnTo>
                    <a:pt x="28" y="120"/>
                  </a:lnTo>
                  <a:lnTo>
                    <a:pt x="19" y="111"/>
                  </a:lnTo>
                  <a:lnTo>
                    <a:pt x="20" y="101"/>
                  </a:lnTo>
                  <a:lnTo>
                    <a:pt x="22" y="96"/>
                  </a:lnTo>
                  <a:lnTo>
                    <a:pt x="41" y="92"/>
                  </a:lnTo>
                  <a:lnTo>
                    <a:pt x="46" y="88"/>
                  </a:lnTo>
                  <a:lnTo>
                    <a:pt x="54" y="85"/>
                  </a:lnTo>
                  <a:lnTo>
                    <a:pt x="59" y="81"/>
                  </a:lnTo>
                  <a:lnTo>
                    <a:pt x="61" y="71"/>
                  </a:lnTo>
                  <a:lnTo>
                    <a:pt x="67" y="61"/>
                  </a:lnTo>
                  <a:lnTo>
                    <a:pt x="70" y="47"/>
                  </a:lnTo>
                  <a:lnTo>
                    <a:pt x="67" y="41"/>
                  </a:lnTo>
                  <a:lnTo>
                    <a:pt x="62" y="37"/>
                  </a:lnTo>
                  <a:lnTo>
                    <a:pt x="57" y="34"/>
                  </a:lnTo>
                  <a:lnTo>
                    <a:pt x="52" y="31"/>
                  </a:lnTo>
                  <a:lnTo>
                    <a:pt x="52" y="24"/>
                  </a:lnTo>
                  <a:lnTo>
                    <a:pt x="42" y="17"/>
                  </a:lnTo>
                  <a:lnTo>
                    <a:pt x="38" y="12"/>
                  </a:lnTo>
                  <a:lnTo>
                    <a:pt x="127" y="7"/>
                  </a:lnTo>
                  <a:lnTo>
                    <a:pt x="194" y="0"/>
                  </a:lnTo>
                  <a:lnTo>
                    <a:pt x="197" y="0"/>
                  </a:lnTo>
                  <a:lnTo>
                    <a:pt x="197" y="4"/>
                  </a:lnTo>
                  <a:lnTo>
                    <a:pt x="197" y="14"/>
                  </a:lnTo>
                  <a:lnTo>
                    <a:pt x="198" y="19"/>
                  </a:lnTo>
                  <a:lnTo>
                    <a:pt x="203" y="28"/>
                  </a:lnTo>
                  <a:lnTo>
                    <a:pt x="207" y="33"/>
                  </a:lnTo>
                  <a:lnTo>
                    <a:pt x="208" y="41"/>
                  </a:lnTo>
                  <a:lnTo>
                    <a:pt x="212" y="46"/>
                  </a:lnTo>
                  <a:lnTo>
                    <a:pt x="213" y="51"/>
                  </a:lnTo>
                  <a:lnTo>
                    <a:pt x="218" y="58"/>
                  </a:lnTo>
                  <a:lnTo>
                    <a:pt x="218" y="59"/>
                  </a:lnTo>
                  <a:lnTo>
                    <a:pt x="234" y="238"/>
                  </a:lnTo>
                  <a:lnTo>
                    <a:pt x="231" y="243"/>
                  </a:lnTo>
                  <a:lnTo>
                    <a:pt x="232" y="247"/>
                  </a:lnTo>
                  <a:lnTo>
                    <a:pt x="229" y="252"/>
                  </a:lnTo>
                  <a:lnTo>
                    <a:pt x="231" y="258"/>
                  </a:lnTo>
                  <a:lnTo>
                    <a:pt x="234" y="263"/>
                  </a:lnTo>
                  <a:lnTo>
                    <a:pt x="238" y="268"/>
                  </a:lnTo>
                  <a:lnTo>
                    <a:pt x="237" y="273"/>
                  </a:lnTo>
                  <a:lnTo>
                    <a:pt x="241" y="283"/>
                  </a:lnTo>
                  <a:lnTo>
                    <a:pt x="239" y="288"/>
                  </a:lnTo>
                  <a:lnTo>
                    <a:pt x="238" y="290"/>
                  </a:lnTo>
                  <a:lnTo>
                    <a:pt x="233" y="298"/>
                  </a:lnTo>
                  <a:lnTo>
                    <a:pt x="232" y="304"/>
                  </a:lnTo>
                  <a:lnTo>
                    <a:pt x="227" y="315"/>
                  </a:lnTo>
                  <a:lnTo>
                    <a:pt x="223" y="319"/>
                  </a:lnTo>
                  <a:lnTo>
                    <a:pt x="218" y="324"/>
                  </a:lnTo>
                  <a:lnTo>
                    <a:pt x="217" y="329"/>
                  </a:lnTo>
                  <a:lnTo>
                    <a:pt x="218" y="330"/>
                  </a:lnTo>
                  <a:lnTo>
                    <a:pt x="217" y="339"/>
                  </a:lnTo>
                  <a:lnTo>
                    <a:pt x="215" y="340"/>
                  </a:lnTo>
                  <a:lnTo>
                    <a:pt x="215" y="349"/>
                  </a:lnTo>
                  <a:lnTo>
                    <a:pt x="213" y="354"/>
                  </a:lnTo>
                  <a:lnTo>
                    <a:pt x="215" y="359"/>
                  </a:lnTo>
                  <a:lnTo>
                    <a:pt x="215" y="360"/>
                  </a:lnTo>
                  <a:lnTo>
                    <a:pt x="214" y="365"/>
                  </a:lnTo>
                  <a:lnTo>
                    <a:pt x="210" y="370"/>
                  </a:lnTo>
                  <a:lnTo>
                    <a:pt x="212" y="375"/>
                  </a:lnTo>
                  <a:lnTo>
                    <a:pt x="215" y="380"/>
                  </a:lnTo>
                  <a:lnTo>
                    <a:pt x="212" y="385"/>
                  </a:lnTo>
                  <a:lnTo>
                    <a:pt x="203" y="388"/>
                  </a:lnTo>
                  <a:lnTo>
                    <a:pt x="198" y="390"/>
                  </a:lnTo>
                  <a:lnTo>
                    <a:pt x="193" y="393"/>
                  </a:lnTo>
                  <a:lnTo>
                    <a:pt x="192" y="398"/>
                  </a:lnTo>
                  <a:lnTo>
                    <a:pt x="193" y="403"/>
                  </a:lnTo>
                  <a:lnTo>
                    <a:pt x="197" y="407"/>
                  </a:lnTo>
                  <a:lnTo>
                    <a:pt x="198" y="412"/>
                  </a:lnTo>
                  <a:lnTo>
                    <a:pt x="194" y="418"/>
                  </a:lnTo>
                  <a:lnTo>
                    <a:pt x="189" y="417"/>
                  </a:lnTo>
                  <a:lnTo>
                    <a:pt x="185" y="414"/>
                  </a:lnTo>
                  <a:lnTo>
                    <a:pt x="175" y="412"/>
                  </a:lnTo>
                  <a:lnTo>
                    <a:pt x="171" y="409"/>
                  </a:lnTo>
                  <a:lnTo>
                    <a:pt x="166" y="408"/>
                  </a:lnTo>
                  <a:lnTo>
                    <a:pt x="161" y="410"/>
                  </a:lnTo>
                  <a:lnTo>
                    <a:pt x="154" y="419"/>
                  </a:lnTo>
                  <a:lnTo>
                    <a:pt x="154" y="424"/>
                  </a:lnTo>
                  <a:lnTo>
                    <a:pt x="158" y="427"/>
                  </a:lnTo>
                  <a:lnTo>
                    <a:pt x="150" y="423"/>
                  </a:lnTo>
                  <a:lnTo>
                    <a:pt x="145" y="426"/>
                  </a:lnTo>
                  <a:lnTo>
                    <a:pt x="137" y="415"/>
                  </a:lnTo>
                  <a:lnTo>
                    <a:pt x="131" y="407"/>
                  </a:lnTo>
                  <a:lnTo>
                    <a:pt x="135" y="402"/>
                  </a:lnTo>
                  <a:lnTo>
                    <a:pt x="136" y="395"/>
                  </a:lnTo>
                  <a:lnTo>
                    <a:pt x="130" y="387"/>
                  </a:lnTo>
                  <a:lnTo>
                    <a:pt x="130" y="375"/>
                  </a:lnTo>
                  <a:lnTo>
                    <a:pt x="124" y="374"/>
                  </a:lnTo>
                  <a:lnTo>
                    <a:pt x="120" y="370"/>
                  </a:lnTo>
                  <a:lnTo>
                    <a:pt x="116" y="365"/>
                  </a:lnTo>
                  <a:lnTo>
                    <a:pt x="109" y="360"/>
                  </a:lnTo>
                  <a:lnTo>
                    <a:pt x="104" y="363"/>
                  </a:lnTo>
                  <a:lnTo>
                    <a:pt x="102" y="356"/>
                  </a:lnTo>
                  <a:lnTo>
                    <a:pt x="100" y="356"/>
                  </a:lnTo>
                  <a:lnTo>
                    <a:pt x="85" y="346"/>
                  </a:lnTo>
                  <a:lnTo>
                    <a:pt x="76" y="336"/>
                  </a:lnTo>
                  <a:lnTo>
                    <a:pt x="75" y="332"/>
                  </a:lnTo>
                  <a:lnTo>
                    <a:pt x="76" y="327"/>
                  </a:lnTo>
                  <a:lnTo>
                    <a:pt x="78" y="322"/>
                  </a:lnTo>
                  <a:lnTo>
                    <a:pt x="81" y="314"/>
                  </a:lnTo>
                  <a:lnTo>
                    <a:pt x="85" y="306"/>
                  </a:lnTo>
                  <a:lnTo>
                    <a:pt x="83" y="298"/>
                  </a:lnTo>
                  <a:lnTo>
                    <a:pt x="87" y="292"/>
                  </a:lnTo>
                  <a:lnTo>
                    <a:pt x="87" y="290"/>
                  </a:lnTo>
                  <a:lnTo>
                    <a:pt x="78" y="283"/>
                  </a:lnTo>
                  <a:lnTo>
                    <a:pt x="73" y="283"/>
                  </a:lnTo>
                  <a:lnTo>
                    <a:pt x="68" y="282"/>
                  </a:lnTo>
                  <a:lnTo>
                    <a:pt x="66" y="282"/>
                  </a:lnTo>
                  <a:lnTo>
                    <a:pt x="63" y="287"/>
                  </a:lnTo>
                  <a:lnTo>
                    <a:pt x="58" y="288"/>
                  </a:lnTo>
                  <a:lnTo>
                    <a:pt x="54" y="283"/>
                  </a:lnTo>
                  <a:lnTo>
                    <a:pt x="48" y="262"/>
                  </a:lnTo>
                  <a:lnTo>
                    <a:pt x="46" y="257"/>
                  </a:lnTo>
                  <a:lnTo>
                    <a:pt x="42" y="253"/>
                  </a:lnTo>
                  <a:lnTo>
                    <a:pt x="29" y="246"/>
                  </a:lnTo>
                  <a:lnTo>
                    <a:pt x="27" y="242"/>
                  </a:lnTo>
                  <a:lnTo>
                    <a:pt x="22" y="238"/>
                  </a:lnTo>
                  <a:lnTo>
                    <a:pt x="18" y="233"/>
                  </a:lnTo>
                  <a:lnTo>
                    <a:pt x="10" y="228"/>
                  </a:lnTo>
                  <a:lnTo>
                    <a:pt x="9" y="223"/>
                  </a:lnTo>
                  <a:lnTo>
                    <a:pt x="7" y="218"/>
                  </a:lnTo>
                  <a:lnTo>
                    <a:pt x="4" y="208"/>
                  </a:lnTo>
                  <a:lnTo>
                    <a:pt x="2" y="207"/>
                  </a:lnTo>
                  <a:lnTo>
                    <a:pt x="0" y="197"/>
                  </a:lnTo>
                  <a:lnTo>
                    <a:pt x="0" y="187"/>
                  </a:lnTo>
                  <a:lnTo>
                    <a:pt x="2" y="181"/>
                  </a:lnTo>
                  <a:lnTo>
                    <a:pt x="3" y="176"/>
                  </a:lnTo>
                  <a:close/>
                </a:path>
              </a:pathLst>
            </a:custGeom>
            <a:solidFill>
              <a:srgbClr val="FF0000"/>
            </a:solidFill>
            <a:ln w="9525">
              <a:noFill/>
              <a:round/>
              <a:headEnd/>
              <a:tailEnd/>
            </a:ln>
          </p:spPr>
          <p:txBody>
            <a:bodyPr/>
            <a:lstStyle/>
            <a:p>
              <a:endParaRPr lang="en-US" dirty="0"/>
            </a:p>
          </p:txBody>
        </p:sp>
        <p:sp>
          <p:nvSpPr>
            <p:cNvPr id="70700" name="Freeform 39"/>
            <p:cNvSpPr>
              <a:spLocks/>
            </p:cNvSpPr>
            <p:nvPr/>
          </p:nvSpPr>
          <p:spPr bwMode="auto">
            <a:xfrm>
              <a:off x="3188" y="1717"/>
              <a:ext cx="334" cy="591"/>
            </a:xfrm>
            <a:custGeom>
              <a:avLst/>
              <a:gdLst>
                <a:gd name="T0" fmla="*/ 2147483647 w 241"/>
                <a:gd name="T1" fmla="*/ 2147483647 h 427"/>
                <a:gd name="T2" fmla="*/ 2147483647 w 241"/>
                <a:gd name="T3" fmla="*/ 2147483647 h 427"/>
                <a:gd name="T4" fmla="*/ 2147483647 w 241"/>
                <a:gd name="T5" fmla="*/ 2147483647 h 427"/>
                <a:gd name="T6" fmla="*/ 2147483647 w 241"/>
                <a:gd name="T7" fmla="*/ 2147483647 h 427"/>
                <a:gd name="T8" fmla="*/ 2147483647 w 241"/>
                <a:gd name="T9" fmla="*/ 2147483647 h 427"/>
                <a:gd name="T10" fmla="*/ 2147483647 w 241"/>
                <a:gd name="T11" fmla="*/ 2147483647 h 427"/>
                <a:gd name="T12" fmla="*/ 2147483647 w 241"/>
                <a:gd name="T13" fmla="*/ 2147483647 h 427"/>
                <a:gd name="T14" fmla="*/ 2147483647 w 241"/>
                <a:gd name="T15" fmla="*/ 2147483647 h 427"/>
                <a:gd name="T16" fmla="*/ 2147483647 w 241"/>
                <a:gd name="T17" fmla="*/ 2147483647 h 427"/>
                <a:gd name="T18" fmla="*/ 2147483647 w 241"/>
                <a:gd name="T19" fmla="*/ 2147483647 h 427"/>
                <a:gd name="T20" fmla="*/ 2147483647 w 241"/>
                <a:gd name="T21" fmla="*/ 2147483647 h 427"/>
                <a:gd name="T22" fmla="*/ 2147483647 w 241"/>
                <a:gd name="T23" fmla="*/ 2147483647 h 427"/>
                <a:gd name="T24" fmla="*/ 2147483647 w 241"/>
                <a:gd name="T25" fmla="*/ 2147483647 h 427"/>
                <a:gd name="T26" fmla="*/ 2147483647 w 241"/>
                <a:gd name="T27" fmla="*/ 2147483647 h 427"/>
                <a:gd name="T28" fmla="*/ 2147483647 w 241"/>
                <a:gd name="T29" fmla="*/ 2147483647 h 427"/>
                <a:gd name="T30" fmla="*/ 2147483647 w 241"/>
                <a:gd name="T31" fmla="*/ 2147483647 h 427"/>
                <a:gd name="T32" fmla="*/ 2147483647 w 241"/>
                <a:gd name="T33" fmla="*/ 2147483647 h 427"/>
                <a:gd name="T34" fmla="*/ 2147483647 w 241"/>
                <a:gd name="T35" fmla="*/ 2147483647 h 427"/>
                <a:gd name="T36" fmla="*/ 2147483647 w 241"/>
                <a:gd name="T37" fmla="*/ 2147483647 h 427"/>
                <a:gd name="T38" fmla="*/ 2147483647 w 241"/>
                <a:gd name="T39" fmla="*/ 2147483647 h 427"/>
                <a:gd name="T40" fmla="*/ 2147483647 w 241"/>
                <a:gd name="T41" fmla="*/ 2147483647 h 427"/>
                <a:gd name="T42" fmla="*/ 2147483647 w 241"/>
                <a:gd name="T43" fmla="*/ 2147483647 h 427"/>
                <a:gd name="T44" fmla="*/ 2147483647 w 241"/>
                <a:gd name="T45" fmla="*/ 2147483647 h 427"/>
                <a:gd name="T46" fmla="*/ 2147483647 w 241"/>
                <a:gd name="T47" fmla="*/ 2147483647 h 427"/>
                <a:gd name="T48" fmla="*/ 2147483647 w 241"/>
                <a:gd name="T49" fmla="*/ 2147483647 h 427"/>
                <a:gd name="T50" fmla="*/ 2147483647 w 241"/>
                <a:gd name="T51" fmla="*/ 2147483647 h 427"/>
                <a:gd name="T52" fmla="*/ 2147483647 w 241"/>
                <a:gd name="T53" fmla="*/ 2147483647 h 427"/>
                <a:gd name="T54" fmla="*/ 2147483647 w 241"/>
                <a:gd name="T55" fmla="*/ 2147483647 h 427"/>
                <a:gd name="T56" fmla="*/ 2147483647 w 241"/>
                <a:gd name="T57" fmla="*/ 2147483647 h 427"/>
                <a:gd name="T58" fmla="*/ 2147483647 w 241"/>
                <a:gd name="T59" fmla="*/ 2147483647 h 427"/>
                <a:gd name="T60" fmla="*/ 2147483647 w 241"/>
                <a:gd name="T61" fmla="*/ 2147483647 h 427"/>
                <a:gd name="T62" fmla="*/ 2147483647 w 241"/>
                <a:gd name="T63" fmla="*/ 2147483647 h 427"/>
                <a:gd name="T64" fmla="*/ 2147483647 w 241"/>
                <a:gd name="T65" fmla="*/ 2147483647 h 427"/>
                <a:gd name="T66" fmla="*/ 2147483647 w 241"/>
                <a:gd name="T67" fmla="*/ 2147483647 h 427"/>
                <a:gd name="T68" fmla="*/ 2147483647 w 241"/>
                <a:gd name="T69" fmla="*/ 2147483647 h 427"/>
                <a:gd name="T70" fmla="*/ 2147483647 w 241"/>
                <a:gd name="T71" fmla="*/ 2147483647 h 427"/>
                <a:gd name="T72" fmla="*/ 2147483647 w 241"/>
                <a:gd name="T73" fmla="*/ 2147483647 h 427"/>
                <a:gd name="T74" fmla="*/ 2147483647 w 241"/>
                <a:gd name="T75" fmla="*/ 2147483647 h 427"/>
                <a:gd name="T76" fmla="*/ 2147483647 w 241"/>
                <a:gd name="T77" fmla="*/ 2147483647 h 427"/>
                <a:gd name="T78" fmla="*/ 2147483647 w 241"/>
                <a:gd name="T79" fmla="*/ 2147483647 h 427"/>
                <a:gd name="T80" fmla="*/ 2147483647 w 241"/>
                <a:gd name="T81" fmla="*/ 2147483647 h 427"/>
                <a:gd name="T82" fmla="*/ 2147483647 w 241"/>
                <a:gd name="T83" fmla="*/ 2147483647 h 427"/>
                <a:gd name="T84" fmla="*/ 2147483647 w 241"/>
                <a:gd name="T85" fmla="*/ 2147483647 h 427"/>
                <a:gd name="T86" fmla="*/ 2147483647 w 241"/>
                <a:gd name="T87" fmla="*/ 2147483647 h 427"/>
                <a:gd name="T88" fmla="*/ 2147483647 w 241"/>
                <a:gd name="T89" fmla="*/ 2147483647 h 4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1"/>
                <a:gd name="T136" fmla="*/ 0 h 427"/>
                <a:gd name="T137" fmla="*/ 241 w 241"/>
                <a:gd name="T138" fmla="*/ 427 h 42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1" h="427">
                  <a:moveTo>
                    <a:pt x="3" y="176"/>
                  </a:moveTo>
                  <a:lnTo>
                    <a:pt x="7" y="174"/>
                  </a:lnTo>
                  <a:lnTo>
                    <a:pt x="7" y="169"/>
                  </a:lnTo>
                  <a:lnTo>
                    <a:pt x="4" y="164"/>
                  </a:lnTo>
                  <a:lnTo>
                    <a:pt x="8" y="159"/>
                  </a:lnTo>
                  <a:lnTo>
                    <a:pt x="19" y="153"/>
                  </a:lnTo>
                  <a:lnTo>
                    <a:pt x="20" y="149"/>
                  </a:lnTo>
                  <a:lnTo>
                    <a:pt x="20" y="144"/>
                  </a:lnTo>
                  <a:lnTo>
                    <a:pt x="22" y="140"/>
                  </a:lnTo>
                  <a:lnTo>
                    <a:pt x="28" y="131"/>
                  </a:lnTo>
                  <a:lnTo>
                    <a:pt x="28" y="120"/>
                  </a:lnTo>
                  <a:lnTo>
                    <a:pt x="19" y="111"/>
                  </a:lnTo>
                  <a:lnTo>
                    <a:pt x="20" y="101"/>
                  </a:lnTo>
                  <a:lnTo>
                    <a:pt x="22" y="96"/>
                  </a:lnTo>
                  <a:lnTo>
                    <a:pt x="41" y="92"/>
                  </a:lnTo>
                  <a:lnTo>
                    <a:pt x="46" y="88"/>
                  </a:lnTo>
                  <a:lnTo>
                    <a:pt x="54" y="85"/>
                  </a:lnTo>
                  <a:lnTo>
                    <a:pt x="59" y="81"/>
                  </a:lnTo>
                  <a:lnTo>
                    <a:pt x="61" y="71"/>
                  </a:lnTo>
                  <a:lnTo>
                    <a:pt x="67" y="61"/>
                  </a:lnTo>
                  <a:lnTo>
                    <a:pt x="70" y="47"/>
                  </a:lnTo>
                  <a:lnTo>
                    <a:pt x="67" y="41"/>
                  </a:lnTo>
                  <a:lnTo>
                    <a:pt x="62" y="37"/>
                  </a:lnTo>
                  <a:lnTo>
                    <a:pt x="57" y="34"/>
                  </a:lnTo>
                  <a:lnTo>
                    <a:pt x="52" y="31"/>
                  </a:lnTo>
                  <a:lnTo>
                    <a:pt x="52" y="24"/>
                  </a:lnTo>
                  <a:lnTo>
                    <a:pt x="42" y="17"/>
                  </a:lnTo>
                  <a:lnTo>
                    <a:pt x="38" y="12"/>
                  </a:lnTo>
                  <a:lnTo>
                    <a:pt x="127" y="7"/>
                  </a:lnTo>
                  <a:lnTo>
                    <a:pt x="194" y="0"/>
                  </a:lnTo>
                  <a:lnTo>
                    <a:pt x="197" y="0"/>
                  </a:lnTo>
                  <a:lnTo>
                    <a:pt x="197" y="4"/>
                  </a:lnTo>
                  <a:lnTo>
                    <a:pt x="197" y="14"/>
                  </a:lnTo>
                  <a:lnTo>
                    <a:pt x="198" y="19"/>
                  </a:lnTo>
                  <a:lnTo>
                    <a:pt x="203" y="28"/>
                  </a:lnTo>
                  <a:lnTo>
                    <a:pt x="207" y="33"/>
                  </a:lnTo>
                  <a:lnTo>
                    <a:pt x="208" y="41"/>
                  </a:lnTo>
                  <a:lnTo>
                    <a:pt x="212" y="46"/>
                  </a:lnTo>
                  <a:lnTo>
                    <a:pt x="213" y="51"/>
                  </a:lnTo>
                  <a:lnTo>
                    <a:pt x="218" y="58"/>
                  </a:lnTo>
                  <a:lnTo>
                    <a:pt x="218" y="59"/>
                  </a:lnTo>
                  <a:lnTo>
                    <a:pt x="234" y="238"/>
                  </a:lnTo>
                  <a:lnTo>
                    <a:pt x="231" y="243"/>
                  </a:lnTo>
                  <a:lnTo>
                    <a:pt x="232" y="247"/>
                  </a:lnTo>
                  <a:lnTo>
                    <a:pt x="229" y="252"/>
                  </a:lnTo>
                  <a:lnTo>
                    <a:pt x="231" y="258"/>
                  </a:lnTo>
                  <a:lnTo>
                    <a:pt x="234" y="263"/>
                  </a:lnTo>
                  <a:lnTo>
                    <a:pt x="238" y="268"/>
                  </a:lnTo>
                  <a:lnTo>
                    <a:pt x="237" y="273"/>
                  </a:lnTo>
                  <a:lnTo>
                    <a:pt x="241" y="283"/>
                  </a:lnTo>
                  <a:lnTo>
                    <a:pt x="239" y="288"/>
                  </a:lnTo>
                  <a:lnTo>
                    <a:pt x="238" y="290"/>
                  </a:lnTo>
                  <a:lnTo>
                    <a:pt x="233" y="298"/>
                  </a:lnTo>
                  <a:lnTo>
                    <a:pt x="232" y="304"/>
                  </a:lnTo>
                  <a:lnTo>
                    <a:pt x="227" y="315"/>
                  </a:lnTo>
                  <a:lnTo>
                    <a:pt x="223" y="319"/>
                  </a:lnTo>
                  <a:lnTo>
                    <a:pt x="218" y="324"/>
                  </a:lnTo>
                  <a:lnTo>
                    <a:pt x="217" y="329"/>
                  </a:lnTo>
                  <a:lnTo>
                    <a:pt x="218" y="330"/>
                  </a:lnTo>
                  <a:lnTo>
                    <a:pt x="217" y="339"/>
                  </a:lnTo>
                  <a:lnTo>
                    <a:pt x="215" y="340"/>
                  </a:lnTo>
                  <a:lnTo>
                    <a:pt x="215" y="349"/>
                  </a:lnTo>
                  <a:lnTo>
                    <a:pt x="213" y="354"/>
                  </a:lnTo>
                  <a:lnTo>
                    <a:pt x="215" y="359"/>
                  </a:lnTo>
                  <a:lnTo>
                    <a:pt x="215" y="360"/>
                  </a:lnTo>
                  <a:lnTo>
                    <a:pt x="214" y="365"/>
                  </a:lnTo>
                  <a:lnTo>
                    <a:pt x="210" y="370"/>
                  </a:lnTo>
                  <a:lnTo>
                    <a:pt x="212" y="375"/>
                  </a:lnTo>
                  <a:lnTo>
                    <a:pt x="215" y="380"/>
                  </a:lnTo>
                  <a:lnTo>
                    <a:pt x="212" y="385"/>
                  </a:lnTo>
                  <a:lnTo>
                    <a:pt x="203" y="388"/>
                  </a:lnTo>
                  <a:lnTo>
                    <a:pt x="198" y="390"/>
                  </a:lnTo>
                  <a:lnTo>
                    <a:pt x="193" y="393"/>
                  </a:lnTo>
                  <a:lnTo>
                    <a:pt x="192" y="398"/>
                  </a:lnTo>
                  <a:lnTo>
                    <a:pt x="193" y="403"/>
                  </a:lnTo>
                  <a:lnTo>
                    <a:pt x="197" y="407"/>
                  </a:lnTo>
                  <a:lnTo>
                    <a:pt x="198" y="412"/>
                  </a:lnTo>
                  <a:lnTo>
                    <a:pt x="194" y="418"/>
                  </a:lnTo>
                  <a:lnTo>
                    <a:pt x="189" y="417"/>
                  </a:lnTo>
                  <a:lnTo>
                    <a:pt x="185" y="414"/>
                  </a:lnTo>
                  <a:lnTo>
                    <a:pt x="175" y="412"/>
                  </a:lnTo>
                  <a:lnTo>
                    <a:pt x="171" y="409"/>
                  </a:lnTo>
                  <a:lnTo>
                    <a:pt x="166" y="408"/>
                  </a:lnTo>
                  <a:lnTo>
                    <a:pt x="161" y="410"/>
                  </a:lnTo>
                  <a:lnTo>
                    <a:pt x="154" y="419"/>
                  </a:lnTo>
                  <a:lnTo>
                    <a:pt x="154" y="424"/>
                  </a:lnTo>
                  <a:lnTo>
                    <a:pt x="158" y="427"/>
                  </a:lnTo>
                  <a:lnTo>
                    <a:pt x="150" y="423"/>
                  </a:lnTo>
                  <a:lnTo>
                    <a:pt x="145" y="426"/>
                  </a:lnTo>
                  <a:lnTo>
                    <a:pt x="137" y="415"/>
                  </a:lnTo>
                  <a:lnTo>
                    <a:pt x="131" y="407"/>
                  </a:lnTo>
                  <a:lnTo>
                    <a:pt x="135" y="402"/>
                  </a:lnTo>
                  <a:lnTo>
                    <a:pt x="136" y="395"/>
                  </a:lnTo>
                  <a:lnTo>
                    <a:pt x="130" y="387"/>
                  </a:lnTo>
                  <a:lnTo>
                    <a:pt x="130" y="375"/>
                  </a:lnTo>
                  <a:lnTo>
                    <a:pt x="124" y="374"/>
                  </a:lnTo>
                  <a:lnTo>
                    <a:pt x="120" y="370"/>
                  </a:lnTo>
                  <a:lnTo>
                    <a:pt x="116" y="365"/>
                  </a:lnTo>
                  <a:lnTo>
                    <a:pt x="109" y="360"/>
                  </a:lnTo>
                  <a:lnTo>
                    <a:pt x="104" y="363"/>
                  </a:lnTo>
                  <a:lnTo>
                    <a:pt x="102" y="356"/>
                  </a:lnTo>
                  <a:lnTo>
                    <a:pt x="100" y="356"/>
                  </a:lnTo>
                  <a:lnTo>
                    <a:pt x="85" y="346"/>
                  </a:lnTo>
                  <a:lnTo>
                    <a:pt x="76" y="336"/>
                  </a:lnTo>
                  <a:lnTo>
                    <a:pt x="75" y="332"/>
                  </a:lnTo>
                  <a:lnTo>
                    <a:pt x="76" y="327"/>
                  </a:lnTo>
                  <a:lnTo>
                    <a:pt x="78" y="322"/>
                  </a:lnTo>
                  <a:lnTo>
                    <a:pt x="81" y="314"/>
                  </a:lnTo>
                  <a:lnTo>
                    <a:pt x="85" y="306"/>
                  </a:lnTo>
                  <a:lnTo>
                    <a:pt x="83" y="298"/>
                  </a:lnTo>
                  <a:lnTo>
                    <a:pt x="87" y="292"/>
                  </a:lnTo>
                  <a:lnTo>
                    <a:pt x="87" y="290"/>
                  </a:lnTo>
                  <a:lnTo>
                    <a:pt x="78" y="283"/>
                  </a:lnTo>
                  <a:lnTo>
                    <a:pt x="73" y="283"/>
                  </a:lnTo>
                  <a:lnTo>
                    <a:pt x="68" y="282"/>
                  </a:lnTo>
                  <a:lnTo>
                    <a:pt x="66" y="282"/>
                  </a:lnTo>
                  <a:lnTo>
                    <a:pt x="63" y="287"/>
                  </a:lnTo>
                  <a:lnTo>
                    <a:pt x="58" y="288"/>
                  </a:lnTo>
                  <a:lnTo>
                    <a:pt x="54" y="283"/>
                  </a:lnTo>
                  <a:lnTo>
                    <a:pt x="48" y="262"/>
                  </a:lnTo>
                  <a:lnTo>
                    <a:pt x="46" y="257"/>
                  </a:lnTo>
                  <a:lnTo>
                    <a:pt x="42" y="253"/>
                  </a:lnTo>
                  <a:lnTo>
                    <a:pt x="29" y="246"/>
                  </a:lnTo>
                  <a:lnTo>
                    <a:pt x="27" y="242"/>
                  </a:lnTo>
                  <a:lnTo>
                    <a:pt x="22" y="238"/>
                  </a:lnTo>
                  <a:lnTo>
                    <a:pt x="18" y="233"/>
                  </a:lnTo>
                  <a:lnTo>
                    <a:pt x="10" y="228"/>
                  </a:lnTo>
                  <a:lnTo>
                    <a:pt x="9" y="223"/>
                  </a:lnTo>
                  <a:lnTo>
                    <a:pt x="7" y="218"/>
                  </a:lnTo>
                  <a:lnTo>
                    <a:pt x="4" y="208"/>
                  </a:lnTo>
                  <a:lnTo>
                    <a:pt x="2" y="207"/>
                  </a:lnTo>
                  <a:lnTo>
                    <a:pt x="0" y="197"/>
                  </a:lnTo>
                  <a:lnTo>
                    <a:pt x="0" y="187"/>
                  </a:lnTo>
                  <a:lnTo>
                    <a:pt x="2" y="181"/>
                  </a:lnTo>
                  <a:lnTo>
                    <a:pt x="3" y="176"/>
                  </a:lnTo>
                </a:path>
              </a:pathLst>
            </a:custGeom>
            <a:noFill/>
            <a:ln w="4763">
              <a:solidFill>
                <a:srgbClr val="FFFFFF"/>
              </a:solidFill>
              <a:prstDash val="solid"/>
              <a:round/>
              <a:headEnd/>
              <a:tailEnd/>
            </a:ln>
          </p:spPr>
          <p:txBody>
            <a:bodyPr/>
            <a:lstStyle/>
            <a:p>
              <a:endParaRPr lang="en-US" dirty="0"/>
            </a:p>
          </p:txBody>
        </p:sp>
        <p:sp>
          <p:nvSpPr>
            <p:cNvPr id="70701" name="Freeform 40"/>
            <p:cNvSpPr>
              <a:spLocks/>
            </p:cNvSpPr>
            <p:nvPr/>
          </p:nvSpPr>
          <p:spPr bwMode="auto">
            <a:xfrm>
              <a:off x="3321" y="2273"/>
              <a:ext cx="709" cy="252"/>
            </a:xfrm>
            <a:custGeom>
              <a:avLst/>
              <a:gdLst>
                <a:gd name="T0" fmla="*/ 1 w 512"/>
                <a:gd name="T1" fmla="*/ 2147483647 h 182"/>
                <a:gd name="T2" fmla="*/ 2147483647 w 512"/>
                <a:gd name="T3" fmla="*/ 2147483647 h 182"/>
                <a:gd name="T4" fmla="*/ 2147483647 w 512"/>
                <a:gd name="T5" fmla="*/ 2147483647 h 182"/>
                <a:gd name="T6" fmla="*/ 2147483647 w 512"/>
                <a:gd name="T7" fmla="*/ 2147483647 h 182"/>
                <a:gd name="T8" fmla="*/ 2147483647 w 512"/>
                <a:gd name="T9" fmla="*/ 2147483647 h 182"/>
                <a:gd name="T10" fmla="*/ 2147483647 w 512"/>
                <a:gd name="T11" fmla="*/ 2147483647 h 182"/>
                <a:gd name="T12" fmla="*/ 2147483647 w 512"/>
                <a:gd name="T13" fmla="*/ 2147483647 h 182"/>
                <a:gd name="T14" fmla="*/ 2147483647 w 512"/>
                <a:gd name="T15" fmla="*/ 2147483647 h 182"/>
                <a:gd name="T16" fmla="*/ 2147483647 w 512"/>
                <a:gd name="T17" fmla="*/ 2147483647 h 182"/>
                <a:gd name="T18" fmla="*/ 2147483647 w 512"/>
                <a:gd name="T19" fmla="*/ 2147483647 h 182"/>
                <a:gd name="T20" fmla="*/ 2147483647 w 512"/>
                <a:gd name="T21" fmla="*/ 2147483647 h 182"/>
                <a:gd name="T22" fmla="*/ 2147483647 w 512"/>
                <a:gd name="T23" fmla="*/ 2147483647 h 182"/>
                <a:gd name="T24" fmla="*/ 2147483647 w 512"/>
                <a:gd name="T25" fmla="*/ 2147483647 h 182"/>
                <a:gd name="T26" fmla="*/ 2147483647 w 512"/>
                <a:gd name="T27" fmla="*/ 2147483647 h 182"/>
                <a:gd name="T28" fmla="*/ 2147483647 w 512"/>
                <a:gd name="T29" fmla="*/ 2147483647 h 182"/>
                <a:gd name="T30" fmla="*/ 2147483647 w 512"/>
                <a:gd name="T31" fmla="*/ 2147483647 h 182"/>
                <a:gd name="T32" fmla="*/ 2147483647 w 512"/>
                <a:gd name="T33" fmla="*/ 2147483647 h 182"/>
                <a:gd name="T34" fmla="*/ 2147483647 w 512"/>
                <a:gd name="T35" fmla="*/ 2147483647 h 182"/>
                <a:gd name="T36" fmla="*/ 2147483647 w 512"/>
                <a:gd name="T37" fmla="*/ 2147483647 h 182"/>
                <a:gd name="T38" fmla="*/ 2147483647 w 512"/>
                <a:gd name="T39" fmla="*/ 2147483647 h 182"/>
                <a:gd name="T40" fmla="*/ 2147483647 w 512"/>
                <a:gd name="T41" fmla="*/ 2147483647 h 182"/>
                <a:gd name="T42" fmla="*/ 2147483647 w 512"/>
                <a:gd name="T43" fmla="*/ 2147483647 h 182"/>
                <a:gd name="T44" fmla="*/ 2147483647 w 512"/>
                <a:gd name="T45" fmla="*/ 2147483647 h 182"/>
                <a:gd name="T46" fmla="*/ 2147483647 w 512"/>
                <a:gd name="T47" fmla="*/ 2147483647 h 182"/>
                <a:gd name="T48" fmla="*/ 2147483647 w 512"/>
                <a:gd name="T49" fmla="*/ 2147483647 h 182"/>
                <a:gd name="T50" fmla="*/ 2147483647 w 512"/>
                <a:gd name="T51" fmla="*/ 2147483647 h 182"/>
                <a:gd name="T52" fmla="*/ 2147483647 w 512"/>
                <a:gd name="T53" fmla="*/ 2147483647 h 182"/>
                <a:gd name="T54" fmla="*/ 2147483647 w 512"/>
                <a:gd name="T55" fmla="*/ 2147483647 h 182"/>
                <a:gd name="T56" fmla="*/ 2147483647 w 512"/>
                <a:gd name="T57" fmla="*/ 0 h 182"/>
                <a:gd name="T58" fmla="*/ 2147483647 w 512"/>
                <a:gd name="T59" fmla="*/ 2147483647 h 182"/>
                <a:gd name="T60" fmla="*/ 2147483647 w 512"/>
                <a:gd name="T61" fmla="*/ 2147483647 h 182"/>
                <a:gd name="T62" fmla="*/ 2147483647 w 512"/>
                <a:gd name="T63" fmla="*/ 2147483647 h 182"/>
                <a:gd name="T64" fmla="*/ 2147483647 w 512"/>
                <a:gd name="T65" fmla="*/ 2147483647 h 182"/>
                <a:gd name="T66" fmla="*/ 2147483647 w 512"/>
                <a:gd name="T67" fmla="*/ 2147483647 h 182"/>
                <a:gd name="T68" fmla="*/ 2147483647 w 512"/>
                <a:gd name="T69" fmla="*/ 2147483647 h 182"/>
                <a:gd name="T70" fmla="*/ 2147483647 w 512"/>
                <a:gd name="T71" fmla="*/ 2147483647 h 182"/>
                <a:gd name="T72" fmla="*/ 2147483647 w 512"/>
                <a:gd name="T73" fmla="*/ 2147483647 h 182"/>
                <a:gd name="T74" fmla="*/ 2147483647 w 512"/>
                <a:gd name="T75" fmla="*/ 2147483647 h 182"/>
                <a:gd name="T76" fmla="*/ 2147483647 w 512"/>
                <a:gd name="T77" fmla="*/ 2147483647 h 182"/>
                <a:gd name="T78" fmla="*/ 2147483647 w 512"/>
                <a:gd name="T79" fmla="*/ 2147483647 h 182"/>
                <a:gd name="T80" fmla="*/ 2147483647 w 512"/>
                <a:gd name="T81" fmla="*/ 2147483647 h 182"/>
                <a:gd name="T82" fmla="*/ 2147483647 w 512"/>
                <a:gd name="T83" fmla="*/ 2147483647 h 182"/>
                <a:gd name="T84" fmla="*/ 2147483647 w 512"/>
                <a:gd name="T85" fmla="*/ 2147483647 h 182"/>
                <a:gd name="T86" fmla="*/ 2147483647 w 512"/>
                <a:gd name="T87" fmla="*/ 2147483647 h 182"/>
                <a:gd name="T88" fmla="*/ 2147483647 w 512"/>
                <a:gd name="T89" fmla="*/ 2147483647 h 182"/>
                <a:gd name="T90" fmla="*/ 2147483647 w 512"/>
                <a:gd name="T91" fmla="*/ 2147483647 h 182"/>
                <a:gd name="T92" fmla="*/ 2147483647 w 512"/>
                <a:gd name="T93" fmla="*/ 2147483647 h 182"/>
                <a:gd name="T94" fmla="*/ 2147483647 w 512"/>
                <a:gd name="T95" fmla="*/ 2147483647 h 182"/>
                <a:gd name="T96" fmla="*/ 2147483647 w 512"/>
                <a:gd name="T97" fmla="*/ 2147483647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2"/>
                <a:gd name="T148" fmla="*/ 0 h 182"/>
                <a:gd name="T149" fmla="*/ 512 w 512"/>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2" h="182">
                  <a:moveTo>
                    <a:pt x="0" y="182"/>
                  </a:moveTo>
                  <a:lnTo>
                    <a:pt x="1" y="181"/>
                  </a:lnTo>
                  <a:lnTo>
                    <a:pt x="6" y="178"/>
                  </a:lnTo>
                  <a:lnTo>
                    <a:pt x="8" y="173"/>
                  </a:lnTo>
                  <a:lnTo>
                    <a:pt x="13" y="172"/>
                  </a:lnTo>
                  <a:lnTo>
                    <a:pt x="14" y="169"/>
                  </a:lnTo>
                  <a:lnTo>
                    <a:pt x="11" y="157"/>
                  </a:lnTo>
                  <a:lnTo>
                    <a:pt x="11" y="152"/>
                  </a:lnTo>
                  <a:lnTo>
                    <a:pt x="8" y="153"/>
                  </a:lnTo>
                  <a:lnTo>
                    <a:pt x="8" y="148"/>
                  </a:lnTo>
                  <a:lnTo>
                    <a:pt x="13" y="146"/>
                  </a:lnTo>
                  <a:lnTo>
                    <a:pt x="15" y="149"/>
                  </a:lnTo>
                  <a:lnTo>
                    <a:pt x="16" y="144"/>
                  </a:lnTo>
                  <a:lnTo>
                    <a:pt x="14" y="141"/>
                  </a:lnTo>
                  <a:lnTo>
                    <a:pt x="18" y="138"/>
                  </a:lnTo>
                  <a:lnTo>
                    <a:pt x="19" y="135"/>
                  </a:lnTo>
                  <a:lnTo>
                    <a:pt x="23" y="132"/>
                  </a:lnTo>
                  <a:lnTo>
                    <a:pt x="19" y="128"/>
                  </a:lnTo>
                  <a:lnTo>
                    <a:pt x="19" y="127"/>
                  </a:lnTo>
                  <a:lnTo>
                    <a:pt x="21" y="124"/>
                  </a:lnTo>
                  <a:lnTo>
                    <a:pt x="26" y="122"/>
                  </a:lnTo>
                  <a:lnTo>
                    <a:pt x="31" y="118"/>
                  </a:lnTo>
                  <a:lnTo>
                    <a:pt x="28" y="113"/>
                  </a:lnTo>
                  <a:lnTo>
                    <a:pt x="34" y="110"/>
                  </a:lnTo>
                  <a:lnTo>
                    <a:pt x="33" y="105"/>
                  </a:lnTo>
                  <a:lnTo>
                    <a:pt x="30" y="103"/>
                  </a:lnTo>
                  <a:lnTo>
                    <a:pt x="34" y="95"/>
                  </a:lnTo>
                  <a:lnTo>
                    <a:pt x="36" y="90"/>
                  </a:lnTo>
                  <a:lnTo>
                    <a:pt x="31" y="85"/>
                  </a:lnTo>
                  <a:lnTo>
                    <a:pt x="39" y="81"/>
                  </a:lnTo>
                  <a:lnTo>
                    <a:pt x="35" y="76"/>
                  </a:lnTo>
                  <a:lnTo>
                    <a:pt x="41" y="74"/>
                  </a:lnTo>
                  <a:lnTo>
                    <a:pt x="39" y="69"/>
                  </a:lnTo>
                  <a:lnTo>
                    <a:pt x="38" y="64"/>
                  </a:lnTo>
                  <a:lnTo>
                    <a:pt x="43" y="64"/>
                  </a:lnTo>
                  <a:lnTo>
                    <a:pt x="41" y="68"/>
                  </a:lnTo>
                  <a:lnTo>
                    <a:pt x="47" y="64"/>
                  </a:lnTo>
                  <a:lnTo>
                    <a:pt x="130" y="56"/>
                  </a:lnTo>
                  <a:lnTo>
                    <a:pt x="130" y="51"/>
                  </a:lnTo>
                  <a:lnTo>
                    <a:pt x="126" y="42"/>
                  </a:lnTo>
                  <a:lnTo>
                    <a:pt x="136" y="42"/>
                  </a:lnTo>
                  <a:lnTo>
                    <a:pt x="142" y="44"/>
                  </a:lnTo>
                  <a:lnTo>
                    <a:pt x="167" y="41"/>
                  </a:lnTo>
                  <a:lnTo>
                    <a:pt x="191" y="39"/>
                  </a:lnTo>
                  <a:lnTo>
                    <a:pt x="223" y="35"/>
                  </a:lnTo>
                  <a:lnTo>
                    <a:pt x="252" y="34"/>
                  </a:lnTo>
                  <a:lnTo>
                    <a:pt x="282" y="30"/>
                  </a:lnTo>
                  <a:lnTo>
                    <a:pt x="298" y="27"/>
                  </a:lnTo>
                  <a:lnTo>
                    <a:pt x="325" y="26"/>
                  </a:lnTo>
                  <a:lnTo>
                    <a:pt x="345" y="25"/>
                  </a:lnTo>
                  <a:lnTo>
                    <a:pt x="364" y="21"/>
                  </a:lnTo>
                  <a:lnTo>
                    <a:pt x="385" y="20"/>
                  </a:lnTo>
                  <a:lnTo>
                    <a:pt x="391" y="17"/>
                  </a:lnTo>
                  <a:lnTo>
                    <a:pt x="410" y="15"/>
                  </a:lnTo>
                  <a:lnTo>
                    <a:pt x="420" y="15"/>
                  </a:lnTo>
                  <a:lnTo>
                    <a:pt x="462" y="8"/>
                  </a:lnTo>
                  <a:lnTo>
                    <a:pt x="486" y="5"/>
                  </a:lnTo>
                  <a:lnTo>
                    <a:pt x="504" y="0"/>
                  </a:lnTo>
                  <a:lnTo>
                    <a:pt x="512" y="0"/>
                  </a:lnTo>
                  <a:lnTo>
                    <a:pt x="509" y="6"/>
                  </a:lnTo>
                  <a:lnTo>
                    <a:pt x="509" y="11"/>
                  </a:lnTo>
                  <a:lnTo>
                    <a:pt x="508" y="20"/>
                  </a:lnTo>
                  <a:lnTo>
                    <a:pt x="503" y="22"/>
                  </a:lnTo>
                  <a:lnTo>
                    <a:pt x="499" y="26"/>
                  </a:lnTo>
                  <a:lnTo>
                    <a:pt x="496" y="37"/>
                  </a:lnTo>
                  <a:lnTo>
                    <a:pt x="491" y="42"/>
                  </a:lnTo>
                  <a:lnTo>
                    <a:pt x="487" y="39"/>
                  </a:lnTo>
                  <a:lnTo>
                    <a:pt x="478" y="42"/>
                  </a:lnTo>
                  <a:lnTo>
                    <a:pt x="473" y="46"/>
                  </a:lnTo>
                  <a:lnTo>
                    <a:pt x="470" y="51"/>
                  </a:lnTo>
                  <a:lnTo>
                    <a:pt x="467" y="56"/>
                  </a:lnTo>
                  <a:lnTo>
                    <a:pt x="463" y="56"/>
                  </a:lnTo>
                  <a:lnTo>
                    <a:pt x="458" y="51"/>
                  </a:lnTo>
                  <a:lnTo>
                    <a:pt x="454" y="54"/>
                  </a:lnTo>
                  <a:lnTo>
                    <a:pt x="452" y="56"/>
                  </a:lnTo>
                  <a:lnTo>
                    <a:pt x="450" y="61"/>
                  </a:lnTo>
                  <a:lnTo>
                    <a:pt x="445" y="60"/>
                  </a:lnTo>
                  <a:lnTo>
                    <a:pt x="444" y="70"/>
                  </a:lnTo>
                  <a:lnTo>
                    <a:pt x="442" y="74"/>
                  </a:lnTo>
                  <a:lnTo>
                    <a:pt x="436" y="74"/>
                  </a:lnTo>
                  <a:lnTo>
                    <a:pt x="426" y="81"/>
                  </a:lnTo>
                  <a:lnTo>
                    <a:pt x="414" y="94"/>
                  </a:lnTo>
                  <a:lnTo>
                    <a:pt x="409" y="96"/>
                  </a:lnTo>
                  <a:lnTo>
                    <a:pt x="399" y="96"/>
                  </a:lnTo>
                  <a:lnTo>
                    <a:pt x="390" y="103"/>
                  </a:lnTo>
                  <a:lnTo>
                    <a:pt x="385" y="108"/>
                  </a:lnTo>
                  <a:lnTo>
                    <a:pt x="384" y="113"/>
                  </a:lnTo>
                  <a:lnTo>
                    <a:pt x="382" y="119"/>
                  </a:lnTo>
                  <a:lnTo>
                    <a:pt x="379" y="124"/>
                  </a:lnTo>
                  <a:lnTo>
                    <a:pt x="369" y="127"/>
                  </a:lnTo>
                  <a:lnTo>
                    <a:pt x="369" y="146"/>
                  </a:lnTo>
                  <a:lnTo>
                    <a:pt x="343" y="148"/>
                  </a:lnTo>
                  <a:lnTo>
                    <a:pt x="289" y="156"/>
                  </a:lnTo>
                  <a:lnTo>
                    <a:pt x="220" y="163"/>
                  </a:lnTo>
                  <a:lnTo>
                    <a:pt x="131" y="169"/>
                  </a:lnTo>
                  <a:lnTo>
                    <a:pt x="131" y="172"/>
                  </a:lnTo>
                  <a:lnTo>
                    <a:pt x="86" y="176"/>
                  </a:lnTo>
                  <a:lnTo>
                    <a:pt x="0" y="182"/>
                  </a:lnTo>
                  <a:close/>
                </a:path>
              </a:pathLst>
            </a:custGeom>
            <a:solidFill>
              <a:srgbClr val="FF0000"/>
            </a:solidFill>
            <a:ln w="9525">
              <a:noFill/>
              <a:round/>
              <a:headEnd/>
              <a:tailEnd/>
            </a:ln>
          </p:spPr>
          <p:txBody>
            <a:bodyPr/>
            <a:lstStyle/>
            <a:p>
              <a:endParaRPr lang="en-US" dirty="0"/>
            </a:p>
          </p:txBody>
        </p:sp>
        <p:sp>
          <p:nvSpPr>
            <p:cNvPr id="70702" name="Freeform 41"/>
            <p:cNvSpPr>
              <a:spLocks/>
            </p:cNvSpPr>
            <p:nvPr/>
          </p:nvSpPr>
          <p:spPr bwMode="auto">
            <a:xfrm>
              <a:off x="3321" y="2273"/>
              <a:ext cx="709" cy="252"/>
            </a:xfrm>
            <a:custGeom>
              <a:avLst/>
              <a:gdLst>
                <a:gd name="T0" fmla="*/ 1 w 512"/>
                <a:gd name="T1" fmla="*/ 2147483647 h 182"/>
                <a:gd name="T2" fmla="*/ 2147483647 w 512"/>
                <a:gd name="T3" fmla="*/ 2147483647 h 182"/>
                <a:gd name="T4" fmla="*/ 2147483647 w 512"/>
                <a:gd name="T5" fmla="*/ 2147483647 h 182"/>
                <a:gd name="T6" fmla="*/ 2147483647 w 512"/>
                <a:gd name="T7" fmla="*/ 2147483647 h 182"/>
                <a:gd name="T8" fmla="*/ 2147483647 w 512"/>
                <a:gd name="T9" fmla="*/ 2147483647 h 182"/>
                <a:gd name="T10" fmla="*/ 2147483647 w 512"/>
                <a:gd name="T11" fmla="*/ 2147483647 h 182"/>
                <a:gd name="T12" fmla="*/ 2147483647 w 512"/>
                <a:gd name="T13" fmla="*/ 2147483647 h 182"/>
                <a:gd name="T14" fmla="*/ 2147483647 w 512"/>
                <a:gd name="T15" fmla="*/ 2147483647 h 182"/>
                <a:gd name="T16" fmla="*/ 2147483647 w 512"/>
                <a:gd name="T17" fmla="*/ 2147483647 h 182"/>
                <a:gd name="T18" fmla="*/ 2147483647 w 512"/>
                <a:gd name="T19" fmla="*/ 2147483647 h 182"/>
                <a:gd name="T20" fmla="*/ 2147483647 w 512"/>
                <a:gd name="T21" fmla="*/ 2147483647 h 182"/>
                <a:gd name="T22" fmla="*/ 2147483647 w 512"/>
                <a:gd name="T23" fmla="*/ 2147483647 h 182"/>
                <a:gd name="T24" fmla="*/ 2147483647 w 512"/>
                <a:gd name="T25" fmla="*/ 2147483647 h 182"/>
                <a:gd name="T26" fmla="*/ 2147483647 w 512"/>
                <a:gd name="T27" fmla="*/ 2147483647 h 182"/>
                <a:gd name="T28" fmla="*/ 2147483647 w 512"/>
                <a:gd name="T29" fmla="*/ 2147483647 h 182"/>
                <a:gd name="T30" fmla="*/ 2147483647 w 512"/>
                <a:gd name="T31" fmla="*/ 2147483647 h 182"/>
                <a:gd name="T32" fmla="*/ 2147483647 w 512"/>
                <a:gd name="T33" fmla="*/ 2147483647 h 182"/>
                <a:gd name="T34" fmla="*/ 2147483647 w 512"/>
                <a:gd name="T35" fmla="*/ 2147483647 h 182"/>
                <a:gd name="T36" fmla="*/ 2147483647 w 512"/>
                <a:gd name="T37" fmla="*/ 2147483647 h 182"/>
                <a:gd name="T38" fmla="*/ 2147483647 w 512"/>
                <a:gd name="T39" fmla="*/ 2147483647 h 182"/>
                <a:gd name="T40" fmla="*/ 2147483647 w 512"/>
                <a:gd name="T41" fmla="*/ 2147483647 h 182"/>
                <a:gd name="T42" fmla="*/ 2147483647 w 512"/>
                <a:gd name="T43" fmla="*/ 2147483647 h 182"/>
                <a:gd name="T44" fmla="*/ 2147483647 w 512"/>
                <a:gd name="T45" fmla="*/ 2147483647 h 182"/>
                <a:gd name="T46" fmla="*/ 2147483647 w 512"/>
                <a:gd name="T47" fmla="*/ 2147483647 h 182"/>
                <a:gd name="T48" fmla="*/ 2147483647 w 512"/>
                <a:gd name="T49" fmla="*/ 2147483647 h 182"/>
                <a:gd name="T50" fmla="*/ 2147483647 w 512"/>
                <a:gd name="T51" fmla="*/ 2147483647 h 182"/>
                <a:gd name="T52" fmla="*/ 2147483647 w 512"/>
                <a:gd name="T53" fmla="*/ 2147483647 h 182"/>
                <a:gd name="T54" fmla="*/ 2147483647 w 512"/>
                <a:gd name="T55" fmla="*/ 2147483647 h 182"/>
                <a:gd name="T56" fmla="*/ 2147483647 w 512"/>
                <a:gd name="T57" fmla="*/ 0 h 182"/>
                <a:gd name="T58" fmla="*/ 2147483647 w 512"/>
                <a:gd name="T59" fmla="*/ 2147483647 h 182"/>
                <a:gd name="T60" fmla="*/ 2147483647 w 512"/>
                <a:gd name="T61" fmla="*/ 2147483647 h 182"/>
                <a:gd name="T62" fmla="*/ 2147483647 w 512"/>
                <a:gd name="T63" fmla="*/ 2147483647 h 182"/>
                <a:gd name="T64" fmla="*/ 2147483647 w 512"/>
                <a:gd name="T65" fmla="*/ 2147483647 h 182"/>
                <a:gd name="T66" fmla="*/ 2147483647 w 512"/>
                <a:gd name="T67" fmla="*/ 2147483647 h 182"/>
                <a:gd name="T68" fmla="*/ 2147483647 w 512"/>
                <a:gd name="T69" fmla="*/ 2147483647 h 182"/>
                <a:gd name="T70" fmla="*/ 2147483647 w 512"/>
                <a:gd name="T71" fmla="*/ 2147483647 h 182"/>
                <a:gd name="T72" fmla="*/ 2147483647 w 512"/>
                <a:gd name="T73" fmla="*/ 2147483647 h 182"/>
                <a:gd name="T74" fmla="*/ 2147483647 w 512"/>
                <a:gd name="T75" fmla="*/ 2147483647 h 182"/>
                <a:gd name="T76" fmla="*/ 2147483647 w 512"/>
                <a:gd name="T77" fmla="*/ 2147483647 h 182"/>
                <a:gd name="T78" fmla="*/ 2147483647 w 512"/>
                <a:gd name="T79" fmla="*/ 2147483647 h 182"/>
                <a:gd name="T80" fmla="*/ 2147483647 w 512"/>
                <a:gd name="T81" fmla="*/ 2147483647 h 182"/>
                <a:gd name="T82" fmla="*/ 2147483647 w 512"/>
                <a:gd name="T83" fmla="*/ 2147483647 h 182"/>
                <a:gd name="T84" fmla="*/ 2147483647 w 512"/>
                <a:gd name="T85" fmla="*/ 2147483647 h 182"/>
                <a:gd name="T86" fmla="*/ 2147483647 w 512"/>
                <a:gd name="T87" fmla="*/ 2147483647 h 182"/>
                <a:gd name="T88" fmla="*/ 2147483647 w 512"/>
                <a:gd name="T89" fmla="*/ 2147483647 h 182"/>
                <a:gd name="T90" fmla="*/ 2147483647 w 512"/>
                <a:gd name="T91" fmla="*/ 2147483647 h 182"/>
                <a:gd name="T92" fmla="*/ 2147483647 w 512"/>
                <a:gd name="T93" fmla="*/ 2147483647 h 182"/>
                <a:gd name="T94" fmla="*/ 2147483647 w 512"/>
                <a:gd name="T95" fmla="*/ 2147483647 h 182"/>
                <a:gd name="T96" fmla="*/ 2147483647 w 512"/>
                <a:gd name="T97" fmla="*/ 2147483647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2"/>
                <a:gd name="T148" fmla="*/ 0 h 182"/>
                <a:gd name="T149" fmla="*/ 512 w 512"/>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2" h="182">
                  <a:moveTo>
                    <a:pt x="0" y="182"/>
                  </a:moveTo>
                  <a:lnTo>
                    <a:pt x="1" y="181"/>
                  </a:lnTo>
                  <a:lnTo>
                    <a:pt x="6" y="178"/>
                  </a:lnTo>
                  <a:lnTo>
                    <a:pt x="8" y="173"/>
                  </a:lnTo>
                  <a:lnTo>
                    <a:pt x="13" y="172"/>
                  </a:lnTo>
                  <a:lnTo>
                    <a:pt x="14" y="169"/>
                  </a:lnTo>
                  <a:lnTo>
                    <a:pt x="11" y="157"/>
                  </a:lnTo>
                  <a:lnTo>
                    <a:pt x="11" y="152"/>
                  </a:lnTo>
                  <a:lnTo>
                    <a:pt x="8" y="153"/>
                  </a:lnTo>
                  <a:lnTo>
                    <a:pt x="8" y="148"/>
                  </a:lnTo>
                  <a:lnTo>
                    <a:pt x="13" y="146"/>
                  </a:lnTo>
                  <a:lnTo>
                    <a:pt x="15" y="149"/>
                  </a:lnTo>
                  <a:lnTo>
                    <a:pt x="16" y="144"/>
                  </a:lnTo>
                  <a:lnTo>
                    <a:pt x="14" y="141"/>
                  </a:lnTo>
                  <a:lnTo>
                    <a:pt x="18" y="138"/>
                  </a:lnTo>
                  <a:lnTo>
                    <a:pt x="19" y="135"/>
                  </a:lnTo>
                  <a:lnTo>
                    <a:pt x="23" y="132"/>
                  </a:lnTo>
                  <a:lnTo>
                    <a:pt x="19" y="128"/>
                  </a:lnTo>
                  <a:lnTo>
                    <a:pt x="19" y="127"/>
                  </a:lnTo>
                  <a:lnTo>
                    <a:pt x="21" y="124"/>
                  </a:lnTo>
                  <a:lnTo>
                    <a:pt x="26" y="122"/>
                  </a:lnTo>
                  <a:lnTo>
                    <a:pt x="31" y="118"/>
                  </a:lnTo>
                  <a:lnTo>
                    <a:pt x="28" y="113"/>
                  </a:lnTo>
                  <a:lnTo>
                    <a:pt x="34" y="110"/>
                  </a:lnTo>
                  <a:lnTo>
                    <a:pt x="33" y="105"/>
                  </a:lnTo>
                  <a:lnTo>
                    <a:pt x="30" y="103"/>
                  </a:lnTo>
                  <a:lnTo>
                    <a:pt x="34" y="95"/>
                  </a:lnTo>
                  <a:lnTo>
                    <a:pt x="36" y="90"/>
                  </a:lnTo>
                  <a:lnTo>
                    <a:pt x="31" y="85"/>
                  </a:lnTo>
                  <a:lnTo>
                    <a:pt x="39" y="81"/>
                  </a:lnTo>
                  <a:lnTo>
                    <a:pt x="35" y="76"/>
                  </a:lnTo>
                  <a:lnTo>
                    <a:pt x="41" y="74"/>
                  </a:lnTo>
                  <a:lnTo>
                    <a:pt x="39" y="69"/>
                  </a:lnTo>
                  <a:lnTo>
                    <a:pt x="38" y="64"/>
                  </a:lnTo>
                  <a:lnTo>
                    <a:pt x="43" y="64"/>
                  </a:lnTo>
                  <a:lnTo>
                    <a:pt x="41" y="68"/>
                  </a:lnTo>
                  <a:lnTo>
                    <a:pt x="47" y="64"/>
                  </a:lnTo>
                  <a:lnTo>
                    <a:pt x="130" y="56"/>
                  </a:lnTo>
                  <a:lnTo>
                    <a:pt x="130" y="51"/>
                  </a:lnTo>
                  <a:lnTo>
                    <a:pt x="126" y="42"/>
                  </a:lnTo>
                  <a:lnTo>
                    <a:pt x="136" y="42"/>
                  </a:lnTo>
                  <a:lnTo>
                    <a:pt x="142" y="44"/>
                  </a:lnTo>
                  <a:lnTo>
                    <a:pt x="167" y="41"/>
                  </a:lnTo>
                  <a:lnTo>
                    <a:pt x="191" y="39"/>
                  </a:lnTo>
                  <a:lnTo>
                    <a:pt x="223" y="35"/>
                  </a:lnTo>
                  <a:lnTo>
                    <a:pt x="252" y="34"/>
                  </a:lnTo>
                  <a:lnTo>
                    <a:pt x="282" y="30"/>
                  </a:lnTo>
                  <a:lnTo>
                    <a:pt x="298" y="27"/>
                  </a:lnTo>
                  <a:lnTo>
                    <a:pt x="325" y="26"/>
                  </a:lnTo>
                  <a:lnTo>
                    <a:pt x="345" y="25"/>
                  </a:lnTo>
                  <a:lnTo>
                    <a:pt x="364" y="21"/>
                  </a:lnTo>
                  <a:lnTo>
                    <a:pt x="385" y="20"/>
                  </a:lnTo>
                  <a:lnTo>
                    <a:pt x="391" y="17"/>
                  </a:lnTo>
                  <a:lnTo>
                    <a:pt x="410" y="15"/>
                  </a:lnTo>
                  <a:lnTo>
                    <a:pt x="420" y="15"/>
                  </a:lnTo>
                  <a:lnTo>
                    <a:pt x="462" y="8"/>
                  </a:lnTo>
                  <a:lnTo>
                    <a:pt x="486" y="5"/>
                  </a:lnTo>
                  <a:lnTo>
                    <a:pt x="504" y="0"/>
                  </a:lnTo>
                  <a:lnTo>
                    <a:pt x="512" y="0"/>
                  </a:lnTo>
                  <a:lnTo>
                    <a:pt x="509" y="6"/>
                  </a:lnTo>
                  <a:lnTo>
                    <a:pt x="509" y="11"/>
                  </a:lnTo>
                  <a:lnTo>
                    <a:pt x="508" y="20"/>
                  </a:lnTo>
                  <a:lnTo>
                    <a:pt x="503" y="22"/>
                  </a:lnTo>
                  <a:lnTo>
                    <a:pt x="499" y="26"/>
                  </a:lnTo>
                  <a:lnTo>
                    <a:pt x="496" y="37"/>
                  </a:lnTo>
                  <a:lnTo>
                    <a:pt x="491" y="42"/>
                  </a:lnTo>
                  <a:lnTo>
                    <a:pt x="487" y="39"/>
                  </a:lnTo>
                  <a:lnTo>
                    <a:pt x="478" y="42"/>
                  </a:lnTo>
                  <a:lnTo>
                    <a:pt x="473" y="46"/>
                  </a:lnTo>
                  <a:lnTo>
                    <a:pt x="470" y="51"/>
                  </a:lnTo>
                  <a:lnTo>
                    <a:pt x="467" y="56"/>
                  </a:lnTo>
                  <a:lnTo>
                    <a:pt x="463" y="56"/>
                  </a:lnTo>
                  <a:lnTo>
                    <a:pt x="458" y="51"/>
                  </a:lnTo>
                  <a:lnTo>
                    <a:pt x="454" y="54"/>
                  </a:lnTo>
                  <a:lnTo>
                    <a:pt x="452" y="56"/>
                  </a:lnTo>
                  <a:lnTo>
                    <a:pt x="450" y="61"/>
                  </a:lnTo>
                  <a:lnTo>
                    <a:pt x="445" y="60"/>
                  </a:lnTo>
                  <a:lnTo>
                    <a:pt x="444" y="70"/>
                  </a:lnTo>
                  <a:lnTo>
                    <a:pt x="442" y="74"/>
                  </a:lnTo>
                  <a:lnTo>
                    <a:pt x="436" y="74"/>
                  </a:lnTo>
                  <a:lnTo>
                    <a:pt x="426" y="81"/>
                  </a:lnTo>
                  <a:lnTo>
                    <a:pt x="414" y="94"/>
                  </a:lnTo>
                  <a:lnTo>
                    <a:pt x="409" y="96"/>
                  </a:lnTo>
                  <a:lnTo>
                    <a:pt x="399" y="96"/>
                  </a:lnTo>
                  <a:lnTo>
                    <a:pt x="390" y="103"/>
                  </a:lnTo>
                  <a:lnTo>
                    <a:pt x="385" y="108"/>
                  </a:lnTo>
                  <a:lnTo>
                    <a:pt x="384" y="113"/>
                  </a:lnTo>
                  <a:lnTo>
                    <a:pt x="382" y="119"/>
                  </a:lnTo>
                  <a:lnTo>
                    <a:pt x="379" y="124"/>
                  </a:lnTo>
                  <a:lnTo>
                    <a:pt x="369" y="127"/>
                  </a:lnTo>
                  <a:lnTo>
                    <a:pt x="369" y="146"/>
                  </a:lnTo>
                  <a:lnTo>
                    <a:pt x="343" y="148"/>
                  </a:lnTo>
                  <a:lnTo>
                    <a:pt x="289" y="156"/>
                  </a:lnTo>
                  <a:lnTo>
                    <a:pt x="220" y="163"/>
                  </a:lnTo>
                  <a:lnTo>
                    <a:pt x="131" y="169"/>
                  </a:lnTo>
                  <a:lnTo>
                    <a:pt x="131" y="172"/>
                  </a:lnTo>
                  <a:lnTo>
                    <a:pt x="86" y="176"/>
                  </a:lnTo>
                  <a:lnTo>
                    <a:pt x="0" y="182"/>
                  </a:lnTo>
                </a:path>
              </a:pathLst>
            </a:custGeom>
            <a:noFill/>
            <a:ln w="4763">
              <a:solidFill>
                <a:srgbClr val="FFFFFF"/>
              </a:solidFill>
              <a:prstDash val="solid"/>
              <a:round/>
              <a:headEnd/>
              <a:tailEnd/>
            </a:ln>
          </p:spPr>
          <p:txBody>
            <a:bodyPr/>
            <a:lstStyle/>
            <a:p>
              <a:endParaRPr lang="en-US" dirty="0"/>
            </a:p>
          </p:txBody>
        </p:sp>
        <p:sp>
          <p:nvSpPr>
            <p:cNvPr id="70703" name="Freeform 42"/>
            <p:cNvSpPr>
              <a:spLocks/>
            </p:cNvSpPr>
            <p:nvPr/>
          </p:nvSpPr>
          <p:spPr bwMode="auto">
            <a:xfrm>
              <a:off x="3386" y="2044"/>
              <a:ext cx="602" cy="318"/>
            </a:xfrm>
            <a:custGeom>
              <a:avLst/>
              <a:gdLst>
                <a:gd name="T0" fmla="*/ 2147483647 w 435"/>
                <a:gd name="T1" fmla="*/ 2147483647 h 230"/>
                <a:gd name="T2" fmla="*/ 2147483647 w 435"/>
                <a:gd name="T3" fmla="*/ 2147483647 h 230"/>
                <a:gd name="T4" fmla="*/ 2147483647 w 435"/>
                <a:gd name="T5" fmla="*/ 2147483647 h 230"/>
                <a:gd name="T6" fmla="*/ 2147483647 w 435"/>
                <a:gd name="T7" fmla="*/ 2147483647 h 230"/>
                <a:gd name="T8" fmla="*/ 2147483647 w 435"/>
                <a:gd name="T9" fmla="*/ 2147483647 h 230"/>
                <a:gd name="T10" fmla="*/ 2147483647 w 435"/>
                <a:gd name="T11" fmla="*/ 2147483647 h 230"/>
                <a:gd name="T12" fmla="*/ 2147483647 w 435"/>
                <a:gd name="T13" fmla="*/ 2147483647 h 230"/>
                <a:gd name="T14" fmla="*/ 2147483647 w 435"/>
                <a:gd name="T15" fmla="*/ 2147483647 h 230"/>
                <a:gd name="T16" fmla="*/ 2147483647 w 435"/>
                <a:gd name="T17" fmla="*/ 2147483647 h 230"/>
                <a:gd name="T18" fmla="*/ 2147483647 w 435"/>
                <a:gd name="T19" fmla="*/ 2147483647 h 230"/>
                <a:gd name="T20" fmla="*/ 2147483647 w 435"/>
                <a:gd name="T21" fmla="*/ 2147483647 h 230"/>
                <a:gd name="T22" fmla="*/ 2147483647 w 435"/>
                <a:gd name="T23" fmla="*/ 2147483647 h 230"/>
                <a:gd name="T24" fmla="*/ 2147483647 w 435"/>
                <a:gd name="T25" fmla="*/ 2147483647 h 230"/>
                <a:gd name="T26" fmla="*/ 2147483647 w 435"/>
                <a:gd name="T27" fmla="*/ 2147483647 h 230"/>
                <a:gd name="T28" fmla="*/ 2147483647 w 435"/>
                <a:gd name="T29" fmla="*/ 2147483647 h 230"/>
                <a:gd name="T30" fmla="*/ 2147483647 w 435"/>
                <a:gd name="T31" fmla="*/ 2147483647 h 230"/>
                <a:gd name="T32" fmla="*/ 2147483647 w 435"/>
                <a:gd name="T33" fmla="*/ 2147483647 h 230"/>
                <a:gd name="T34" fmla="*/ 2147483647 w 435"/>
                <a:gd name="T35" fmla="*/ 2147483647 h 230"/>
                <a:gd name="T36" fmla="*/ 2147483647 w 435"/>
                <a:gd name="T37" fmla="*/ 2147483647 h 230"/>
                <a:gd name="T38" fmla="*/ 2147483647 w 435"/>
                <a:gd name="T39" fmla="*/ 2147483647 h 230"/>
                <a:gd name="T40" fmla="*/ 2147483647 w 435"/>
                <a:gd name="T41" fmla="*/ 2147483647 h 230"/>
                <a:gd name="T42" fmla="*/ 2147483647 w 435"/>
                <a:gd name="T43" fmla="*/ 2147483647 h 230"/>
                <a:gd name="T44" fmla="*/ 2147483647 w 435"/>
                <a:gd name="T45" fmla="*/ 2147483647 h 230"/>
                <a:gd name="T46" fmla="*/ 2147483647 w 435"/>
                <a:gd name="T47" fmla="*/ 2147483647 h 230"/>
                <a:gd name="T48" fmla="*/ 2147483647 w 435"/>
                <a:gd name="T49" fmla="*/ 2147483647 h 230"/>
                <a:gd name="T50" fmla="*/ 2147483647 w 435"/>
                <a:gd name="T51" fmla="*/ 2147483647 h 230"/>
                <a:gd name="T52" fmla="*/ 2147483647 w 435"/>
                <a:gd name="T53" fmla="*/ 2147483647 h 230"/>
                <a:gd name="T54" fmla="*/ 2147483647 w 435"/>
                <a:gd name="T55" fmla="*/ 2147483647 h 230"/>
                <a:gd name="T56" fmla="*/ 2147483647 w 435"/>
                <a:gd name="T57" fmla="*/ 2147483647 h 230"/>
                <a:gd name="T58" fmla="*/ 2147483647 w 435"/>
                <a:gd name="T59" fmla="*/ 2147483647 h 230"/>
                <a:gd name="T60" fmla="*/ 2147483647 w 435"/>
                <a:gd name="T61" fmla="*/ 2147483647 h 230"/>
                <a:gd name="T62" fmla="*/ 2147483647 w 435"/>
                <a:gd name="T63" fmla="*/ 2147483647 h 230"/>
                <a:gd name="T64" fmla="*/ 2147483647 w 435"/>
                <a:gd name="T65" fmla="*/ 2147483647 h 230"/>
                <a:gd name="T66" fmla="*/ 2147483647 w 435"/>
                <a:gd name="T67" fmla="*/ 2147483647 h 230"/>
                <a:gd name="T68" fmla="*/ 2147483647 w 435"/>
                <a:gd name="T69" fmla="*/ 2147483647 h 230"/>
                <a:gd name="T70" fmla="*/ 2147483647 w 435"/>
                <a:gd name="T71" fmla="*/ 2147483647 h 230"/>
                <a:gd name="T72" fmla="*/ 2147483647 w 435"/>
                <a:gd name="T73" fmla="*/ 2147483647 h 230"/>
                <a:gd name="T74" fmla="*/ 2147483647 w 435"/>
                <a:gd name="T75" fmla="*/ 2147483647 h 230"/>
                <a:gd name="T76" fmla="*/ 2147483647 w 435"/>
                <a:gd name="T77" fmla="*/ 2147483647 h 230"/>
                <a:gd name="T78" fmla="*/ 2147483647 w 435"/>
                <a:gd name="T79" fmla="*/ 2147483647 h 230"/>
                <a:gd name="T80" fmla="*/ 2147483647 w 435"/>
                <a:gd name="T81" fmla="*/ 2147483647 h 230"/>
                <a:gd name="T82" fmla="*/ 2147483647 w 435"/>
                <a:gd name="T83" fmla="*/ 2147483647 h 230"/>
                <a:gd name="T84" fmla="*/ 2147483647 w 435"/>
                <a:gd name="T85" fmla="*/ 2147483647 h 230"/>
                <a:gd name="T86" fmla="*/ 2147483647 w 435"/>
                <a:gd name="T87" fmla="*/ 2147483647 h 230"/>
                <a:gd name="T88" fmla="*/ 2147483647 w 435"/>
                <a:gd name="T89" fmla="*/ 2147483647 h 230"/>
                <a:gd name="T90" fmla="*/ 2147483647 w 435"/>
                <a:gd name="T91" fmla="*/ 2147483647 h 230"/>
                <a:gd name="T92" fmla="*/ 2147483647 w 435"/>
                <a:gd name="T93" fmla="*/ 2147483647 h 230"/>
                <a:gd name="T94" fmla="*/ 2147483647 w 435"/>
                <a:gd name="T95" fmla="*/ 2147483647 h 230"/>
                <a:gd name="T96" fmla="*/ 2147483647 w 435"/>
                <a:gd name="T97" fmla="*/ 2147483647 h 230"/>
                <a:gd name="T98" fmla="*/ 0 w 435"/>
                <a:gd name="T99" fmla="*/ 2147483647 h 2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5"/>
                <a:gd name="T151" fmla="*/ 0 h 230"/>
                <a:gd name="T152" fmla="*/ 435 w 435"/>
                <a:gd name="T153" fmla="*/ 230 h 2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5" h="230">
                  <a:moveTo>
                    <a:pt x="0" y="230"/>
                  </a:moveTo>
                  <a:lnTo>
                    <a:pt x="1" y="223"/>
                  </a:lnTo>
                  <a:lnTo>
                    <a:pt x="6" y="221"/>
                  </a:lnTo>
                  <a:lnTo>
                    <a:pt x="11" y="223"/>
                  </a:lnTo>
                  <a:lnTo>
                    <a:pt x="13" y="216"/>
                  </a:lnTo>
                  <a:lnTo>
                    <a:pt x="11" y="211"/>
                  </a:lnTo>
                  <a:lnTo>
                    <a:pt x="16" y="207"/>
                  </a:lnTo>
                  <a:lnTo>
                    <a:pt x="15" y="201"/>
                  </a:lnTo>
                  <a:lnTo>
                    <a:pt x="15" y="196"/>
                  </a:lnTo>
                  <a:lnTo>
                    <a:pt x="15" y="191"/>
                  </a:lnTo>
                  <a:lnTo>
                    <a:pt x="11" y="188"/>
                  </a:lnTo>
                  <a:lnTo>
                    <a:pt x="11" y="183"/>
                  </a:lnTo>
                  <a:lnTo>
                    <a:pt x="18" y="174"/>
                  </a:lnTo>
                  <a:lnTo>
                    <a:pt x="23" y="172"/>
                  </a:lnTo>
                  <a:lnTo>
                    <a:pt x="28" y="173"/>
                  </a:lnTo>
                  <a:lnTo>
                    <a:pt x="32" y="176"/>
                  </a:lnTo>
                  <a:lnTo>
                    <a:pt x="42" y="178"/>
                  </a:lnTo>
                  <a:lnTo>
                    <a:pt x="46" y="181"/>
                  </a:lnTo>
                  <a:lnTo>
                    <a:pt x="51" y="182"/>
                  </a:lnTo>
                  <a:lnTo>
                    <a:pt x="55" y="176"/>
                  </a:lnTo>
                  <a:lnTo>
                    <a:pt x="54" y="171"/>
                  </a:lnTo>
                  <a:lnTo>
                    <a:pt x="50" y="167"/>
                  </a:lnTo>
                  <a:lnTo>
                    <a:pt x="49" y="162"/>
                  </a:lnTo>
                  <a:lnTo>
                    <a:pt x="50" y="157"/>
                  </a:lnTo>
                  <a:lnTo>
                    <a:pt x="55" y="154"/>
                  </a:lnTo>
                  <a:lnTo>
                    <a:pt x="60" y="152"/>
                  </a:lnTo>
                  <a:lnTo>
                    <a:pt x="69" y="149"/>
                  </a:lnTo>
                  <a:lnTo>
                    <a:pt x="72" y="144"/>
                  </a:lnTo>
                  <a:lnTo>
                    <a:pt x="69" y="139"/>
                  </a:lnTo>
                  <a:lnTo>
                    <a:pt x="67" y="134"/>
                  </a:lnTo>
                  <a:lnTo>
                    <a:pt x="71" y="129"/>
                  </a:lnTo>
                  <a:lnTo>
                    <a:pt x="72" y="124"/>
                  </a:lnTo>
                  <a:lnTo>
                    <a:pt x="72" y="123"/>
                  </a:lnTo>
                  <a:lnTo>
                    <a:pt x="79" y="124"/>
                  </a:lnTo>
                  <a:lnTo>
                    <a:pt x="81" y="119"/>
                  </a:lnTo>
                  <a:lnTo>
                    <a:pt x="79" y="114"/>
                  </a:lnTo>
                  <a:lnTo>
                    <a:pt x="89" y="115"/>
                  </a:lnTo>
                  <a:lnTo>
                    <a:pt x="94" y="113"/>
                  </a:lnTo>
                  <a:lnTo>
                    <a:pt x="95" y="118"/>
                  </a:lnTo>
                  <a:lnTo>
                    <a:pt x="99" y="117"/>
                  </a:lnTo>
                  <a:lnTo>
                    <a:pt x="98" y="112"/>
                  </a:lnTo>
                  <a:lnTo>
                    <a:pt x="104" y="112"/>
                  </a:lnTo>
                  <a:lnTo>
                    <a:pt x="109" y="109"/>
                  </a:lnTo>
                  <a:lnTo>
                    <a:pt x="124" y="114"/>
                  </a:lnTo>
                  <a:lnTo>
                    <a:pt x="129" y="118"/>
                  </a:lnTo>
                  <a:lnTo>
                    <a:pt x="132" y="114"/>
                  </a:lnTo>
                  <a:lnTo>
                    <a:pt x="132" y="112"/>
                  </a:lnTo>
                  <a:lnTo>
                    <a:pt x="135" y="107"/>
                  </a:lnTo>
                  <a:lnTo>
                    <a:pt x="139" y="105"/>
                  </a:lnTo>
                  <a:lnTo>
                    <a:pt x="144" y="101"/>
                  </a:lnTo>
                  <a:lnTo>
                    <a:pt x="148" y="107"/>
                  </a:lnTo>
                  <a:lnTo>
                    <a:pt x="152" y="108"/>
                  </a:lnTo>
                  <a:lnTo>
                    <a:pt x="158" y="110"/>
                  </a:lnTo>
                  <a:lnTo>
                    <a:pt x="158" y="105"/>
                  </a:lnTo>
                  <a:lnTo>
                    <a:pt x="162" y="100"/>
                  </a:lnTo>
                  <a:lnTo>
                    <a:pt x="162" y="95"/>
                  </a:lnTo>
                  <a:lnTo>
                    <a:pt x="166" y="91"/>
                  </a:lnTo>
                  <a:lnTo>
                    <a:pt x="171" y="88"/>
                  </a:lnTo>
                  <a:lnTo>
                    <a:pt x="168" y="83"/>
                  </a:lnTo>
                  <a:lnTo>
                    <a:pt x="173" y="85"/>
                  </a:lnTo>
                  <a:lnTo>
                    <a:pt x="177" y="93"/>
                  </a:lnTo>
                  <a:lnTo>
                    <a:pt x="182" y="95"/>
                  </a:lnTo>
                  <a:lnTo>
                    <a:pt x="192" y="95"/>
                  </a:lnTo>
                  <a:lnTo>
                    <a:pt x="196" y="93"/>
                  </a:lnTo>
                  <a:lnTo>
                    <a:pt x="197" y="88"/>
                  </a:lnTo>
                  <a:lnTo>
                    <a:pt x="197" y="83"/>
                  </a:lnTo>
                  <a:lnTo>
                    <a:pt x="200" y="73"/>
                  </a:lnTo>
                  <a:lnTo>
                    <a:pt x="205" y="74"/>
                  </a:lnTo>
                  <a:lnTo>
                    <a:pt x="210" y="69"/>
                  </a:lnTo>
                  <a:lnTo>
                    <a:pt x="211" y="59"/>
                  </a:lnTo>
                  <a:lnTo>
                    <a:pt x="216" y="56"/>
                  </a:lnTo>
                  <a:lnTo>
                    <a:pt x="220" y="51"/>
                  </a:lnTo>
                  <a:lnTo>
                    <a:pt x="222" y="46"/>
                  </a:lnTo>
                  <a:lnTo>
                    <a:pt x="220" y="41"/>
                  </a:lnTo>
                  <a:lnTo>
                    <a:pt x="220" y="36"/>
                  </a:lnTo>
                  <a:lnTo>
                    <a:pt x="223" y="35"/>
                  </a:lnTo>
                  <a:lnTo>
                    <a:pt x="228" y="34"/>
                  </a:lnTo>
                  <a:lnTo>
                    <a:pt x="235" y="37"/>
                  </a:lnTo>
                  <a:lnTo>
                    <a:pt x="244" y="30"/>
                  </a:lnTo>
                  <a:lnTo>
                    <a:pt x="254" y="27"/>
                  </a:lnTo>
                  <a:lnTo>
                    <a:pt x="255" y="22"/>
                  </a:lnTo>
                  <a:lnTo>
                    <a:pt x="250" y="17"/>
                  </a:lnTo>
                  <a:lnTo>
                    <a:pt x="252" y="12"/>
                  </a:lnTo>
                  <a:lnTo>
                    <a:pt x="249" y="6"/>
                  </a:lnTo>
                  <a:lnTo>
                    <a:pt x="251" y="3"/>
                  </a:lnTo>
                  <a:lnTo>
                    <a:pt x="257" y="0"/>
                  </a:lnTo>
                  <a:lnTo>
                    <a:pt x="262" y="3"/>
                  </a:lnTo>
                  <a:lnTo>
                    <a:pt x="270" y="1"/>
                  </a:lnTo>
                  <a:lnTo>
                    <a:pt x="283" y="6"/>
                  </a:lnTo>
                  <a:lnTo>
                    <a:pt x="285" y="11"/>
                  </a:lnTo>
                  <a:lnTo>
                    <a:pt x="293" y="21"/>
                  </a:lnTo>
                  <a:lnTo>
                    <a:pt x="298" y="22"/>
                  </a:lnTo>
                  <a:lnTo>
                    <a:pt x="308" y="21"/>
                  </a:lnTo>
                  <a:lnTo>
                    <a:pt x="310" y="22"/>
                  </a:lnTo>
                  <a:lnTo>
                    <a:pt x="320" y="30"/>
                  </a:lnTo>
                  <a:lnTo>
                    <a:pt x="325" y="30"/>
                  </a:lnTo>
                  <a:lnTo>
                    <a:pt x="328" y="25"/>
                  </a:lnTo>
                  <a:lnTo>
                    <a:pt x="333" y="23"/>
                  </a:lnTo>
                  <a:lnTo>
                    <a:pt x="339" y="25"/>
                  </a:lnTo>
                  <a:lnTo>
                    <a:pt x="344" y="30"/>
                  </a:lnTo>
                  <a:lnTo>
                    <a:pt x="348" y="27"/>
                  </a:lnTo>
                  <a:lnTo>
                    <a:pt x="353" y="27"/>
                  </a:lnTo>
                  <a:lnTo>
                    <a:pt x="356" y="22"/>
                  </a:lnTo>
                  <a:lnTo>
                    <a:pt x="362" y="17"/>
                  </a:lnTo>
                  <a:lnTo>
                    <a:pt x="367" y="15"/>
                  </a:lnTo>
                  <a:lnTo>
                    <a:pt x="371" y="23"/>
                  </a:lnTo>
                  <a:lnTo>
                    <a:pt x="376" y="27"/>
                  </a:lnTo>
                  <a:lnTo>
                    <a:pt x="379" y="29"/>
                  </a:lnTo>
                  <a:lnTo>
                    <a:pt x="384" y="32"/>
                  </a:lnTo>
                  <a:lnTo>
                    <a:pt x="388" y="37"/>
                  </a:lnTo>
                  <a:lnTo>
                    <a:pt x="388" y="40"/>
                  </a:lnTo>
                  <a:lnTo>
                    <a:pt x="391" y="42"/>
                  </a:lnTo>
                  <a:lnTo>
                    <a:pt x="391" y="47"/>
                  </a:lnTo>
                  <a:lnTo>
                    <a:pt x="388" y="57"/>
                  </a:lnTo>
                  <a:lnTo>
                    <a:pt x="400" y="68"/>
                  </a:lnTo>
                  <a:lnTo>
                    <a:pt x="401" y="73"/>
                  </a:lnTo>
                  <a:lnTo>
                    <a:pt x="406" y="78"/>
                  </a:lnTo>
                  <a:lnTo>
                    <a:pt x="416" y="90"/>
                  </a:lnTo>
                  <a:lnTo>
                    <a:pt x="426" y="98"/>
                  </a:lnTo>
                  <a:lnTo>
                    <a:pt x="435" y="98"/>
                  </a:lnTo>
                  <a:lnTo>
                    <a:pt x="416" y="120"/>
                  </a:lnTo>
                  <a:lnTo>
                    <a:pt x="400" y="133"/>
                  </a:lnTo>
                  <a:lnTo>
                    <a:pt x="396" y="138"/>
                  </a:lnTo>
                  <a:lnTo>
                    <a:pt x="396" y="143"/>
                  </a:lnTo>
                  <a:lnTo>
                    <a:pt x="391" y="147"/>
                  </a:lnTo>
                  <a:lnTo>
                    <a:pt x="389" y="152"/>
                  </a:lnTo>
                  <a:lnTo>
                    <a:pt x="386" y="157"/>
                  </a:lnTo>
                  <a:lnTo>
                    <a:pt x="382" y="159"/>
                  </a:lnTo>
                  <a:lnTo>
                    <a:pt x="377" y="163"/>
                  </a:lnTo>
                  <a:lnTo>
                    <a:pt x="376" y="168"/>
                  </a:lnTo>
                  <a:lnTo>
                    <a:pt x="364" y="172"/>
                  </a:lnTo>
                  <a:lnTo>
                    <a:pt x="359" y="176"/>
                  </a:lnTo>
                  <a:lnTo>
                    <a:pt x="354" y="177"/>
                  </a:lnTo>
                  <a:lnTo>
                    <a:pt x="344" y="183"/>
                  </a:lnTo>
                  <a:lnTo>
                    <a:pt x="338" y="186"/>
                  </a:lnTo>
                  <a:lnTo>
                    <a:pt x="317" y="187"/>
                  </a:lnTo>
                  <a:lnTo>
                    <a:pt x="298" y="191"/>
                  </a:lnTo>
                  <a:lnTo>
                    <a:pt x="278" y="192"/>
                  </a:lnTo>
                  <a:lnTo>
                    <a:pt x="251" y="193"/>
                  </a:lnTo>
                  <a:lnTo>
                    <a:pt x="235" y="196"/>
                  </a:lnTo>
                  <a:lnTo>
                    <a:pt x="205" y="200"/>
                  </a:lnTo>
                  <a:lnTo>
                    <a:pt x="176" y="201"/>
                  </a:lnTo>
                  <a:lnTo>
                    <a:pt x="144" y="205"/>
                  </a:lnTo>
                  <a:lnTo>
                    <a:pt x="120" y="207"/>
                  </a:lnTo>
                  <a:lnTo>
                    <a:pt x="95" y="210"/>
                  </a:lnTo>
                  <a:lnTo>
                    <a:pt x="89" y="208"/>
                  </a:lnTo>
                  <a:lnTo>
                    <a:pt x="79" y="208"/>
                  </a:lnTo>
                  <a:lnTo>
                    <a:pt x="83" y="217"/>
                  </a:lnTo>
                  <a:lnTo>
                    <a:pt x="83" y="222"/>
                  </a:lnTo>
                  <a:lnTo>
                    <a:pt x="0" y="230"/>
                  </a:lnTo>
                  <a:close/>
                </a:path>
              </a:pathLst>
            </a:custGeom>
            <a:solidFill>
              <a:srgbClr val="FFFF00"/>
            </a:solidFill>
            <a:ln w="9525">
              <a:noFill/>
              <a:round/>
              <a:headEnd/>
              <a:tailEnd/>
            </a:ln>
          </p:spPr>
          <p:txBody>
            <a:bodyPr/>
            <a:lstStyle/>
            <a:p>
              <a:endParaRPr lang="en-US" dirty="0"/>
            </a:p>
          </p:txBody>
        </p:sp>
        <p:sp>
          <p:nvSpPr>
            <p:cNvPr id="70704" name="Freeform 43"/>
            <p:cNvSpPr>
              <a:spLocks/>
            </p:cNvSpPr>
            <p:nvPr/>
          </p:nvSpPr>
          <p:spPr bwMode="auto">
            <a:xfrm>
              <a:off x="3386" y="2044"/>
              <a:ext cx="602" cy="318"/>
            </a:xfrm>
            <a:custGeom>
              <a:avLst/>
              <a:gdLst>
                <a:gd name="T0" fmla="*/ 2147483647 w 435"/>
                <a:gd name="T1" fmla="*/ 2147483647 h 230"/>
                <a:gd name="T2" fmla="*/ 2147483647 w 435"/>
                <a:gd name="T3" fmla="*/ 2147483647 h 230"/>
                <a:gd name="T4" fmla="*/ 2147483647 w 435"/>
                <a:gd name="T5" fmla="*/ 2147483647 h 230"/>
                <a:gd name="T6" fmla="*/ 2147483647 w 435"/>
                <a:gd name="T7" fmla="*/ 2147483647 h 230"/>
                <a:gd name="T8" fmla="*/ 2147483647 w 435"/>
                <a:gd name="T9" fmla="*/ 2147483647 h 230"/>
                <a:gd name="T10" fmla="*/ 2147483647 w 435"/>
                <a:gd name="T11" fmla="*/ 2147483647 h 230"/>
                <a:gd name="T12" fmla="*/ 2147483647 w 435"/>
                <a:gd name="T13" fmla="*/ 2147483647 h 230"/>
                <a:gd name="T14" fmla="*/ 2147483647 w 435"/>
                <a:gd name="T15" fmla="*/ 2147483647 h 230"/>
                <a:gd name="T16" fmla="*/ 2147483647 w 435"/>
                <a:gd name="T17" fmla="*/ 2147483647 h 230"/>
                <a:gd name="T18" fmla="*/ 2147483647 w 435"/>
                <a:gd name="T19" fmla="*/ 2147483647 h 230"/>
                <a:gd name="T20" fmla="*/ 2147483647 w 435"/>
                <a:gd name="T21" fmla="*/ 2147483647 h 230"/>
                <a:gd name="T22" fmla="*/ 2147483647 w 435"/>
                <a:gd name="T23" fmla="*/ 2147483647 h 230"/>
                <a:gd name="T24" fmla="*/ 2147483647 w 435"/>
                <a:gd name="T25" fmla="*/ 2147483647 h 230"/>
                <a:gd name="T26" fmla="*/ 2147483647 w 435"/>
                <a:gd name="T27" fmla="*/ 2147483647 h 230"/>
                <a:gd name="T28" fmla="*/ 2147483647 w 435"/>
                <a:gd name="T29" fmla="*/ 2147483647 h 230"/>
                <a:gd name="T30" fmla="*/ 2147483647 w 435"/>
                <a:gd name="T31" fmla="*/ 2147483647 h 230"/>
                <a:gd name="T32" fmla="*/ 2147483647 w 435"/>
                <a:gd name="T33" fmla="*/ 2147483647 h 230"/>
                <a:gd name="T34" fmla="*/ 2147483647 w 435"/>
                <a:gd name="T35" fmla="*/ 2147483647 h 230"/>
                <a:gd name="T36" fmla="*/ 2147483647 w 435"/>
                <a:gd name="T37" fmla="*/ 2147483647 h 230"/>
                <a:gd name="T38" fmla="*/ 2147483647 w 435"/>
                <a:gd name="T39" fmla="*/ 2147483647 h 230"/>
                <a:gd name="T40" fmla="*/ 2147483647 w 435"/>
                <a:gd name="T41" fmla="*/ 2147483647 h 230"/>
                <a:gd name="T42" fmla="*/ 2147483647 w 435"/>
                <a:gd name="T43" fmla="*/ 2147483647 h 230"/>
                <a:gd name="T44" fmla="*/ 2147483647 w 435"/>
                <a:gd name="T45" fmla="*/ 2147483647 h 230"/>
                <a:gd name="T46" fmla="*/ 2147483647 w 435"/>
                <a:gd name="T47" fmla="*/ 2147483647 h 230"/>
                <a:gd name="T48" fmla="*/ 2147483647 w 435"/>
                <a:gd name="T49" fmla="*/ 2147483647 h 230"/>
                <a:gd name="T50" fmla="*/ 2147483647 w 435"/>
                <a:gd name="T51" fmla="*/ 2147483647 h 230"/>
                <a:gd name="T52" fmla="*/ 2147483647 w 435"/>
                <a:gd name="T53" fmla="*/ 2147483647 h 230"/>
                <a:gd name="T54" fmla="*/ 2147483647 w 435"/>
                <a:gd name="T55" fmla="*/ 2147483647 h 230"/>
                <a:gd name="T56" fmla="*/ 2147483647 w 435"/>
                <a:gd name="T57" fmla="*/ 2147483647 h 230"/>
                <a:gd name="T58" fmla="*/ 2147483647 w 435"/>
                <a:gd name="T59" fmla="*/ 2147483647 h 230"/>
                <a:gd name="T60" fmla="*/ 2147483647 w 435"/>
                <a:gd name="T61" fmla="*/ 2147483647 h 230"/>
                <a:gd name="T62" fmla="*/ 2147483647 w 435"/>
                <a:gd name="T63" fmla="*/ 2147483647 h 230"/>
                <a:gd name="T64" fmla="*/ 2147483647 w 435"/>
                <a:gd name="T65" fmla="*/ 2147483647 h 230"/>
                <a:gd name="T66" fmla="*/ 2147483647 w 435"/>
                <a:gd name="T67" fmla="*/ 2147483647 h 230"/>
                <a:gd name="T68" fmla="*/ 2147483647 w 435"/>
                <a:gd name="T69" fmla="*/ 2147483647 h 230"/>
                <a:gd name="T70" fmla="*/ 2147483647 w 435"/>
                <a:gd name="T71" fmla="*/ 2147483647 h 230"/>
                <a:gd name="T72" fmla="*/ 2147483647 w 435"/>
                <a:gd name="T73" fmla="*/ 2147483647 h 230"/>
                <a:gd name="T74" fmla="*/ 2147483647 w 435"/>
                <a:gd name="T75" fmla="*/ 2147483647 h 230"/>
                <a:gd name="T76" fmla="*/ 2147483647 w 435"/>
                <a:gd name="T77" fmla="*/ 2147483647 h 230"/>
                <a:gd name="T78" fmla="*/ 2147483647 w 435"/>
                <a:gd name="T79" fmla="*/ 2147483647 h 230"/>
                <a:gd name="T80" fmla="*/ 2147483647 w 435"/>
                <a:gd name="T81" fmla="*/ 2147483647 h 230"/>
                <a:gd name="T82" fmla="*/ 2147483647 w 435"/>
                <a:gd name="T83" fmla="*/ 2147483647 h 230"/>
                <a:gd name="T84" fmla="*/ 2147483647 w 435"/>
                <a:gd name="T85" fmla="*/ 2147483647 h 230"/>
                <a:gd name="T86" fmla="*/ 2147483647 w 435"/>
                <a:gd name="T87" fmla="*/ 2147483647 h 230"/>
                <a:gd name="T88" fmla="*/ 2147483647 w 435"/>
                <a:gd name="T89" fmla="*/ 2147483647 h 230"/>
                <a:gd name="T90" fmla="*/ 2147483647 w 435"/>
                <a:gd name="T91" fmla="*/ 2147483647 h 230"/>
                <a:gd name="T92" fmla="*/ 2147483647 w 435"/>
                <a:gd name="T93" fmla="*/ 2147483647 h 230"/>
                <a:gd name="T94" fmla="*/ 2147483647 w 435"/>
                <a:gd name="T95" fmla="*/ 2147483647 h 230"/>
                <a:gd name="T96" fmla="*/ 2147483647 w 435"/>
                <a:gd name="T97" fmla="*/ 2147483647 h 230"/>
                <a:gd name="T98" fmla="*/ 0 w 435"/>
                <a:gd name="T99" fmla="*/ 2147483647 h 23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35"/>
                <a:gd name="T151" fmla="*/ 0 h 230"/>
                <a:gd name="T152" fmla="*/ 435 w 435"/>
                <a:gd name="T153" fmla="*/ 230 h 23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35" h="230">
                  <a:moveTo>
                    <a:pt x="0" y="230"/>
                  </a:moveTo>
                  <a:lnTo>
                    <a:pt x="1" y="223"/>
                  </a:lnTo>
                  <a:lnTo>
                    <a:pt x="6" y="221"/>
                  </a:lnTo>
                  <a:lnTo>
                    <a:pt x="11" y="223"/>
                  </a:lnTo>
                  <a:lnTo>
                    <a:pt x="13" y="216"/>
                  </a:lnTo>
                  <a:lnTo>
                    <a:pt x="11" y="211"/>
                  </a:lnTo>
                  <a:lnTo>
                    <a:pt x="16" y="207"/>
                  </a:lnTo>
                  <a:lnTo>
                    <a:pt x="15" y="201"/>
                  </a:lnTo>
                  <a:lnTo>
                    <a:pt x="15" y="196"/>
                  </a:lnTo>
                  <a:lnTo>
                    <a:pt x="15" y="191"/>
                  </a:lnTo>
                  <a:lnTo>
                    <a:pt x="11" y="188"/>
                  </a:lnTo>
                  <a:lnTo>
                    <a:pt x="11" y="183"/>
                  </a:lnTo>
                  <a:lnTo>
                    <a:pt x="18" y="174"/>
                  </a:lnTo>
                  <a:lnTo>
                    <a:pt x="23" y="172"/>
                  </a:lnTo>
                  <a:lnTo>
                    <a:pt x="28" y="173"/>
                  </a:lnTo>
                  <a:lnTo>
                    <a:pt x="32" y="176"/>
                  </a:lnTo>
                  <a:lnTo>
                    <a:pt x="42" y="178"/>
                  </a:lnTo>
                  <a:lnTo>
                    <a:pt x="46" y="181"/>
                  </a:lnTo>
                  <a:lnTo>
                    <a:pt x="51" y="182"/>
                  </a:lnTo>
                  <a:lnTo>
                    <a:pt x="55" y="176"/>
                  </a:lnTo>
                  <a:lnTo>
                    <a:pt x="54" y="171"/>
                  </a:lnTo>
                  <a:lnTo>
                    <a:pt x="50" y="167"/>
                  </a:lnTo>
                  <a:lnTo>
                    <a:pt x="49" y="162"/>
                  </a:lnTo>
                  <a:lnTo>
                    <a:pt x="50" y="157"/>
                  </a:lnTo>
                  <a:lnTo>
                    <a:pt x="55" y="154"/>
                  </a:lnTo>
                  <a:lnTo>
                    <a:pt x="60" y="152"/>
                  </a:lnTo>
                  <a:lnTo>
                    <a:pt x="69" y="149"/>
                  </a:lnTo>
                  <a:lnTo>
                    <a:pt x="72" y="144"/>
                  </a:lnTo>
                  <a:lnTo>
                    <a:pt x="69" y="139"/>
                  </a:lnTo>
                  <a:lnTo>
                    <a:pt x="67" y="134"/>
                  </a:lnTo>
                  <a:lnTo>
                    <a:pt x="71" y="129"/>
                  </a:lnTo>
                  <a:lnTo>
                    <a:pt x="72" y="124"/>
                  </a:lnTo>
                  <a:lnTo>
                    <a:pt x="72" y="123"/>
                  </a:lnTo>
                  <a:lnTo>
                    <a:pt x="79" y="124"/>
                  </a:lnTo>
                  <a:lnTo>
                    <a:pt x="81" y="119"/>
                  </a:lnTo>
                  <a:lnTo>
                    <a:pt x="79" y="114"/>
                  </a:lnTo>
                  <a:lnTo>
                    <a:pt x="89" y="115"/>
                  </a:lnTo>
                  <a:lnTo>
                    <a:pt x="94" y="113"/>
                  </a:lnTo>
                  <a:lnTo>
                    <a:pt x="95" y="118"/>
                  </a:lnTo>
                  <a:lnTo>
                    <a:pt x="99" y="117"/>
                  </a:lnTo>
                  <a:lnTo>
                    <a:pt x="98" y="112"/>
                  </a:lnTo>
                  <a:lnTo>
                    <a:pt x="104" y="112"/>
                  </a:lnTo>
                  <a:lnTo>
                    <a:pt x="109" y="109"/>
                  </a:lnTo>
                  <a:lnTo>
                    <a:pt x="124" y="114"/>
                  </a:lnTo>
                  <a:lnTo>
                    <a:pt x="129" y="118"/>
                  </a:lnTo>
                  <a:lnTo>
                    <a:pt x="132" y="114"/>
                  </a:lnTo>
                  <a:lnTo>
                    <a:pt x="132" y="112"/>
                  </a:lnTo>
                  <a:lnTo>
                    <a:pt x="135" y="107"/>
                  </a:lnTo>
                  <a:lnTo>
                    <a:pt x="139" y="105"/>
                  </a:lnTo>
                  <a:lnTo>
                    <a:pt x="144" y="101"/>
                  </a:lnTo>
                  <a:lnTo>
                    <a:pt x="148" y="107"/>
                  </a:lnTo>
                  <a:lnTo>
                    <a:pt x="152" y="108"/>
                  </a:lnTo>
                  <a:lnTo>
                    <a:pt x="158" y="110"/>
                  </a:lnTo>
                  <a:lnTo>
                    <a:pt x="158" y="105"/>
                  </a:lnTo>
                  <a:lnTo>
                    <a:pt x="162" y="100"/>
                  </a:lnTo>
                  <a:lnTo>
                    <a:pt x="162" y="95"/>
                  </a:lnTo>
                  <a:lnTo>
                    <a:pt x="166" y="91"/>
                  </a:lnTo>
                  <a:lnTo>
                    <a:pt x="171" y="88"/>
                  </a:lnTo>
                  <a:lnTo>
                    <a:pt x="168" y="83"/>
                  </a:lnTo>
                  <a:lnTo>
                    <a:pt x="173" y="85"/>
                  </a:lnTo>
                  <a:lnTo>
                    <a:pt x="177" y="93"/>
                  </a:lnTo>
                  <a:lnTo>
                    <a:pt x="182" y="95"/>
                  </a:lnTo>
                  <a:lnTo>
                    <a:pt x="192" y="95"/>
                  </a:lnTo>
                  <a:lnTo>
                    <a:pt x="196" y="93"/>
                  </a:lnTo>
                  <a:lnTo>
                    <a:pt x="197" y="88"/>
                  </a:lnTo>
                  <a:lnTo>
                    <a:pt x="197" y="83"/>
                  </a:lnTo>
                  <a:lnTo>
                    <a:pt x="200" y="73"/>
                  </a:lnTo>
                  <a:lnTo>
                    <a:pt x="205" y="74"/>
                  </a:lnTo>
                  <a:lnTo>
                    <a:pt x="210" y="69"/>
                  </a:lnTo>
                  <a:lnTo>
                    <a:pt x="211" y="59"/>
                  </a:lnTo>
                  <a:lnTo>
                    <a:pt x="216" y="56"/>
                  </a:lnTo>
                  <a:lnTo>
                    <a:pt x="220" y="51"/>
                  </a:lnTo>
                  <a:lnTo>
                    <a:pt x="222" y="46"/>
                  </a:lnTo>
                  <a:lnTo>
                    <a:pt x="220" y="41"/>
                  </a:lnTo>
                  <a:lnTo>
                    <a:pt x="220" y="36"/>
                  </a:lnTo>
                  <a:lnTo>
                    <a:pt x="223" y="35"/>
                  </a:lnTo>
                  <a:lnTo>
                    <a:pt x="228" y="34"/>
                  </a:lnTo>
                  <a:lnTo>
                    <a:pt x="235" y="37"/>
                  </a:lnTo>
                  <a:lnTo>
                    <a:pt x="244" y="30"/>
                  </a:lnTo>
                  <a:lnTo>
                    <a:pt x="254" y="27"/>
                  </a:lnTo>
                  <a:lnTo>
                    <a:pt x="255" y="22"/>
                  </a:lnTo>
                  <a:lnTo>
                    <a:pt x="250" y="17"/>
                  </a:lnTo>
                  <a:lnTo>
                    <a:pt x="252" y="12"/>
                  </a:lnTo>
                  <a:lnTo>
                    <a:pt x="249" y="6"/>
                  </a:lnTo>
                  <a:lnTo>
                    <a:pt x="251" y="3"/>
                  </a:lnTo>
                  <a:lnTo>
                    <a:pt x="257" y="0"/>
                  </a:lnTo>
                  <a:lnTo>
                    <a:pt x="262" y="3"/>
                  </a:lnTo>
                  <a:lnTo>
                    <a:pt x="270" y="1"/>
                  </a:lnTo>
                  <a:lnTo>
                    <a:pt x="283" y="6"/>
                  </a:lnTo>
                  <a:lnTo>
                    <a:pt x="285" y="11"/>
                  </a:lnTo>
                  <a:lnTo>
                    <a:pt x="293" y="21"/>
                  </a:lnTo>
                  <a:lnTo>
                    <a:pt x="298" y="22"/>
                  </a:lnTo>
                  <a:lnTo>
                    <a:pt x="308" y="21"/>
                  </a:lnTo>
                  <a:lnTo>
                    <a:pt x="310" y="22"/>
                  </a:lnTo>
                  <a:lnTo>
                    <a:pt x="320" y="30"/>
                  </a:lnTo>
                  <a:lnTo>
                    <a:pt x="325" y="30"/>
                  </a:lnTo>
                  <a:lnTo>
                    <a:pt x="328" y="25"/>
                  </a:lnTo>
                  <a:lnTo>
                    <a:pt x="333" y="23"/>
                  </a:lnTo>
                  <a:lnTo>
                    <a:pt x="339" y="25"/>
                  </a:lnTo>
                  <a:lnTo>
                    <a:pt x="344" y="30"/>
                  </a:lnTo>
                  <a:lnTo>
                    <a:pt x="348" y="27"/>
                  </a:lnTo>
                  <a:lnTo>
                    <a:pt x="353" y="27"/>
                  </a:lnTo>
                  <a:lnTo>
                    <a:pt x="356" y="22"/>
                  </a:lnTo>
                  <a:lnTo>
                    <a:pt x="362" y="17"/>
                  </a:lnTo>
                  <a:lnTo>
                    <a:pt x="367" y="15"/>
                  </a:lnTo>
                  <a:lnTo>
                    <a:pt x="371" y="23"/>
                  </a:lnTo>
                  <a:lnTo>
                    <a:pt x="376" y="27"/>
                  </a:lnTo>
                  <a:lnTo>
                    <a:pt x="379" y="29"/>
                  </a:lnTo>
                  <a:lnTo>
                    <a:pt x="384" y="32"/>
                  </a:lnTo>
                  <a:lnTo>
                    <a:pt x="388" y="37"/>
                  </a:lnTo>
                  <a:lnTo>
                    <a:pt x="388" y="40"/>
                  </a:lnTo>
                  <a:lnTo>
                    <a:pt x="391" y="42"/>
                  </a:lnTo>
                  <a:lnTo>
                    <a:pt x="391" y="47"/>
                  </a:lnTo>
                  <a:lnTo>
                    <a:pt x="388" y="57"/>
                  </a:lnTo>
                  <a:lnTo>
                    <a:pt x="400" y="68"/>
                  </a:lnTo>
                  <a:lnTo>
                    <a:pt x="401" y="73"/>
                  </a:lnTo>
                  <a:lnTo>
                    <a:pt x="406" y="78"/>
                  </a:lnTo>
                  <a:lnTo>
                    <a:pt x="416" y="90"/>
                  </a:lnTo>
                  <a:lnTo>
                    <a:pt x="426" y="98"/>
                  </a:lnTo>
                  <a:lnTo>
                    <a:pt x="435" y="98"/>
                  </a:lnTo>
                  <a:lnTo>
                    <a:pt x="416" y="120"/>
                  </a:lnTo>
                  <a:lnTo>
                    <a:pt x="400" y="133"/>
                  </a:lnTo>
                  <a:lnTo>
                    <a:pt x="396" y="138"/>
                  </a:lnTo>
                  <a:lnTo>
                    <a:pt x="396" y="143"/>
                  </a:lnTo>
                  <a:lnTo>
                    <a:pt x="391" y="147"/>
                  </a:lnTo>
                  <a:lnTo>
                    <a:pt x="389" y="152"/>
                  </a:lnTo>
                  <a:lnTo>
                    <a:pt x="386" y="157"/>
                  </a:lnTo>
                  <a:lnTo>
                    <a:pt x="382" y="159"/>
                  </a:lnTo>
                  <a:lnTo>
                    <a:pt x="377" y="163"/>
                  </a:lnTo>
                  <a:lnTo>
                    <a:pt x="376" y="168"/>
                  </a:lnTo>
                  <a:lnTo>
                    <a:pt x="364" y="172"/>
                  </a:lnTo>
                  <a:lnTo>
                    <a:pt x="359" y="176"/>
                  </a:lnTo>
                  <a:lnTo>
                    <a:pt x="354" y="177"/>
                  </a:lnTo>
                  <a:lnTo>
                    <a:pt x="344" y="183"/>
                  </a:lnTo>
                  <a:lnTo>
                    <a:pt x="338" y="186"/>
                  </a:lnTo>
                  <a:lnTo>
                    <a:pt x="317" y="187"/>
                  </a:lnTo>
                  <a:lnTo>
                    <a:pt x="298" y="191"/>
                  </a:lnTo>
                  <a:lnTo>
                    <a:pt x="278" y="192"/>
                  </a:lnTo>
                  <a:lnTo>
                    <a:pt x="251" y="193"/>
                  </a:lnTo>
                  <a:lnTo>
                    <a:pt x="235" y="196"/>
                  </a:lnTo>
                  <a:lnTo>
                    <a:pt x="205" y="200"/>
                  </a:lnTo>
                  <a:lnTo>
                    <a:pt x="176" y="201"/>
                  </a:lnTo>
                  <a:lnTo>
                    <a:pt x="144" y="205"/>
                  </a:lnTo>
                  <a:lnTo>
                    <a:pt x="120" y="207"/>
                  </a:lnTo>
                  <a:lnTo>
                    <a:pt x="95" y="210"/>
                  </a:lnTo>
                  <a:lnTo>
                    <a:pt x="89" y="208"/>
                  </a:lnTo>
                  <a:lnTo>
                    <a:pt x="79" y="208"/>
                  </a:lnTo>
                  <a:lnTo>
                    <a:pt x="83" y="217"/>
                  </a:lnTo>
                  <a:lnTo>
                    <a:pt x="83" y="222"/>
                  </a:lnTo>
                  <a:lnTo>
                    <a:pt x="0" y="230"/>
                  </a:lnTo>
                </a:path>
              </a:pathLst>
            </a:custGeom>
            <a:noFill/>
            <a:ln w="4763">
              <a:solidFill>
                <a:srgbClr val="FFFFFF"/>
              </a:solidFill>
              <a:prstDash val="solid"/>
              <a:round/>
              <a:headEnd/>
              <a:tailEnd/>
            </a:ln>
          </p:spPr>
          <p:txBody>
            <a:bodyPr/>
            <a:lstStyle/>
            <a:p>
              <a:endParaRPr lang="en-US" dirty="0"/>
            </a:p>
          </p:txBody>
        </p:sp>
        <p:sp>
          <p:nvSpPr>
            <p:cNvPr id="70705" name="Freeform 44"/>
            <p:cNvSpPr>
              <a:spLocks/>
            </p:cNvSpPr>
            <p:nvPr/>
          </p:nvSpPr>
          <p:spPr bwMode="auto">
            <a:xfrm>
              <a:off x="3483" y="1768"/>
              <a:ext cx="256" cy="447"/>
            </a:xfrm>
            <a:custGeom>
              <a:avLst/>
              <a:gdLst>
                <a:gd name="T0" fmla="*/ 0 w 185"/>
                <a:gd name="T1" fmla="*/ 2147483647 h 323"/>
                <a:gd name="T2" fmla="*/ 2147483647 w 185"/>
                <a:gd name="T3" fmla="*/ 2147483647 h 323"/>
                <a:gd name="T4" fmla="*/ 2147483647 w 185"/>
                <a:gd name="T5" fmla="*/ 2147483647 h 323"/>
                <a:gd name="T6" fmla="*/ 2147483647 w 185"/>
                <a:gd name="T7" fmla="*/ 2147483647 h 323"/>
                <a:gd name="T8" fmla="*/ 2147483647 w 185"/>
                <a:gd name="T9" fmla="*/ 2147483647 h 323"/>
                <a:gd name="T10" fmla="*/ 2147483647 w 185"/>
                <a:gd name="T11" fmla="*/ 2147483647 h 323"/>
                <a:gd name="T12" fmla="*/ 2147483647 w 185"/>
                <a:gd name="T13" fmla="*/ 2147483647 h 323"/>
                <a:gd name="T14" fmla="*/ 2147483647 w 185"/>
                <a:gd name="T15" fmla="*/ 2147483647 h 323"/>
                <a:gd name="T16" fmla="*/ 2147483647 w 185"/>
                <a:gd name="T17" fmla="*/ 2147483647 h 323"/>
                <a:gd name="T18" fmla="*/ 2147483647 w 185"/>
                <a:gd name="T19" fmla="*/ 2147483647 h 323"/>
                <a:gd name="T20" fmla="*/ 2147483647 w 185"/>
                <a:gd name="T21" fmla="*/ 2147483647 h 323"/>
                <a:gd name="T22" fmla="*/ 2147483647 w 185"/>
                <a:gd name="T23" fmla="*/ 2147483647 h 323"/>
                <a:gd name="T24" fmla="*/ 2147483647 w 185"/>
                <a:gd name="T25" fmla="*/ 2147483647 h 323"/>
                <a:gd name="T26" fmla="*/ 2147483647 w 185"/>
                <a:gd name="T27" fmla="*/ 2147483647 h 323"/>
                <a:gd name="T28" fmla="*/ 2147483647 w 185"/>
                <a:gd name="T29" fmla="*/ 2147483647 h 323"/>
                <a:gd name="T30" fmla="*/ 2147483647 w 185"/>
                <a:gd name="T31" fmla="*/ 2147483647 h 323"/>
                <a:gd name="T32" fmla="*/ 2147483647 w 185"/>
                <a:gd name="T33" fmla="*/ 2147483647 h 323"/>
                <a:gd name="T34" fmla="*/ 2147483647 w 185"/>
                <a:gd name="T35" fmla="*/ 2147483647 h 323"/>
                <a:gd name="T36" fmla="*/ 2147483647 w 185"/>
                <a:gd name="T37" fmla="*/ 2147483647 h 323"/>
                <a:gd name="T38" fmla="*/ 2147483647 w 185"/>
                <a:gd name="T39" fmla="*/ 2147483647 h 323"/>
                <a:gd name="T40" fmla="*/ 2147483647 w 185"/>
                <a:gd name="T41" fmla="*/ 2147483647 h 323"/>
                <a:gd name="T42" fmla="*/ 2147483647 w 185"/>
                <a:gd name="T43" fmla="*/ 2147483647 h 323"/>
                <a:gd name="T44" fmla="*/ 2147483647 w 185"/>
                <a:gd name="T45" fmla="*/ 2147483647 h 323"/>
                <a:gd name="T46" fmla="*/ 2147483647 w 185"/>
                <a:gd name="T47" fmla="*/ 2147483647 h 323"/>
                <a:gd name="T48" fmla="*/ 2147483647 w 185"/>
                <a:gd name="T49" fmla="*/ 2147483647 h 323"/>
                <a:gd name="T50" fmla="*/ 2147483647 w 185"/>
                <a:gd name="T51" fmla="*/ 2147483647 h 323"/>
                <a:gd name="T52" fmla="*/ 2147483647 w 185"/>
                <a:gd name="T53" fmla="*/ 2147483647 h 323"/>
                <a:gd name="T54" fmla="*/ 2147483647 w 185"/>
                <a:gd name="T55" fmla="*/ 2147483647 h 323"/>
                <a:gd name="T56" fmla="*/ 2147483647 w 185"/>
                <a:gd name="T57" fmla="*/ 2147483647 h 323"/>
                <a:gd name="T58" fmla="*/ 2147483647 w 185"/>
                <a:gd name="T59" fmla="*/ 2147483647 h 323"/>
                <a:gd name="T60" fmla="*/ 2147483647 w 185"/>
                <a:gd name="T61" fmla="*/ 2147483647 h 323"/>
                <a:gd name="T62" fmla="*/ 2147483647 w 185"/>
                <a:gd name="T63" fmla="*/ 2147483647 h 323"/>
                <a:gd name="T64" fmla="*/ 2147483647 w 185"/>
                <a:gd name="T65" fmla="*/ 2147483647 h 323"/>
                <a:gd name="T66" fmla="*/ 2147483647 w 185"/>
                <a:gd name="T67" fmla="*/ 2147483647 h 323"/>
                <a:gd name="T68" fmla="*/ 2147483647 w 185"/>
                <a:gd name="T69" fmla="*/ 2147483647 h 323"/>
                <a:gd name="T70" fmla="*/ 2147483647 w 185"/>
                <a:gd name="T71" fmla="*/ 2147483647 h 323"/>
                <a:gd name="T72" fmla="*/ 2147483647 w 185"/>
                <a:gd name="T73" fmla="*/ 2147483647 h 323"/>
                <a:gd name="T74" fmla="*/ 2147483647 w 185"/>
                <a:gd name="T75" fmla="*/ 2147483647 h 323"/>
                <a:gd name="T76" fmla="*/ 2147483647 w 185"/>
                <a:gd name="T77" fmla="*/ 2147483647 h 323"/>
                <a:gd name="T78" fmla="*/ 2147483647 w 185"/>
                <a:gd name="T79" fmla="*/ 2147483647 h 323"/>
                <a:gd name="T80" fmla="*/ 2147483647 w 185"/>
                <a:gd name="T81" fmla="*/ 2147483647 h 323"/>
                <a:gd name="T82" fmla="*/ 2147483647 w 185"/>
                <a:gd name="T83" fmla="*/ 2147483647 h 323"/>
                <a:gd name="T84" fmla="*/ 2147483647 w 185"/>
                <a:gd name="T85" fmla="*/ 2147483647 h 323"/>
                <a:gd name="T86" fmla="*/ 2147483647 w 185"/>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323"/>
                <a:gd name="T134" fmla="*/ 185 w 185"/>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323">
                  <a:moveTo>
                    <a:pt x="2" y="322"/>
                  </a:moveTo>
                  <a:lnTo>
                    <a:pt x="0" y="317"/>
                  </a:lnTo>
                  <a:lnTo>
                    <a:pt x="2" y="312"/>
                  </a:lnTo>
                  <a:lnTo>
                    <a:pt x="2" y="303"/>
                  </a:lnTo>
                  <a:lnTo>
                    <a:pt x="4" y="302"/>
                  </a:lnTo>
                  <a:lnTo>
                    <a:pt x="5" y="293"/>
                  </a:lnTo>
                  <a:lnTo>
                    <a:pt x="4" y="292"/>
                  </a:lnTo>
                  <a:lnTo>
                    <a:pt x="5" y="287"/>
                  </a:lnTo>
                  <a:lnTo>
                    <a:pt x="10" y="282"/>
                  </a:lnTo>
                  <a:lnTo>
                    <a:pt x="14" y="278"/>
                  </a:lnTo>
                  <a:lnTo>
                    <a:pt x="19" y="267"/>
                  </a:lnTo>
                  <a:lnTo>
                    <a:pt x="20" y="261"/>
                  </a:lnTo>
                  <a:lnTo>
                    <a:pt x="25" y="253"/>
                  </a:lnTo>
                  <a:lnTo>
                    <a:pt x="26" y="251"/>
                  </a:lnTo>
                  <a:lnTo>
                    <a:pt x="28" y="246"/>
                  </a:lnTo>
                  <a:lnTo>
                    <a:pt x="24" y="236"/>
                  </a:lnTo>
                  <a:lnTo>
                    <a:pt x="25" y="231"/>
                  </a:lnTo>
                  <a:lnTo>
                    <a:pt x="21" y="226"/>
                  </a:lnTo>
                  <a:lnTo>
                    <a:pt x="18" y="221"/>
                  </a:lnTo>
                  <a:lnTo>
                    <a:pt x="16" y="215"/>
                  </a:lnTo>
                  <a:lnTo>
                    <a:pt x="19" y="210"/>
                  </a:lnTo>
                  <a:lnTo>
                    <a:pt x="18" y="206"/>
                  </a:lnTo>
                  <a:lnTo>
                    <a:pt x="21" y="201"/>
                  </a:lnTo>
                  <a:lnTo>
                    <a:pt x="5" y="22"/>
                  </a:lnTo>
                  <a:lnTo>
                    <a:pt x="5" y="21"/>
                  </a:lnTo>
                  <a:lnTo>
                    <a:pt x="11" y="25"/>
                  </a:lnTo>
                  <a:lnTo>
                    <a:pt x="18" y="26"/>
                  </a:lnTo>
                  <a:lnTo>
                    <a:pt x="23" y="25"/>
                  </a:lnTo>
                  <a:lnTo>
                    <a:pt x="33" y="20"/>
                  </a:lnTo>
                  <a:lnTo>
                    <a:pt x="43" y="14"/>
                  </a:lnTo>
                  <a:lnTo>
                    <a:pt x="45" y="14"/>
                  </a:lnTo>
                  <a:lnTo>
                    <a:pt x="73" y="10"/>
                  </a:lnTo>
                  <a:lnTo>
                    <a:pt x="152" y="0"/>
                  </a:lnTo>
                  <a:lnTo>
                    <a:pt x="157" y="5"/>
                  </a:lnTo>
                  <a:lnTo>
                    <a:pt x="166" y="75"/>
                  </a:lnTo>
                  <a:lnTo>
                    <a:pt x="181" y="202"/>
                  </a:lnTo>
                  <a:lnTo>
                    <a:pt x="179" y="205"/>
                  </a:lnTo>
                  <a:lnTo>
                    <a:pt x="182" y="211"/>
                  </a:lnTo>
                  <a:lnTo>
                    <a:pt x="180" y="216"/>
                  </a:lnTo>
                  <a:lnTo>
                    <a:pt x="185" y="221"/>
                  </a:lnTo>
                  <a:lnTo>
                    <a:pt x="184" y="226"/>
                  </a:lnTo>
                  <a:lnTo>
                    <a:pt x="174" y="229"/>
                  </a:lnTo>
                  <a:lnTo>
                    <a:pt x="165" y="236"/>
                  </a:lnTo>
                  <a:lnTo>
                    <a:pt x="158" y="233"/>
                  </a:lnTo>
                  <a:lnTo>
                    <a:pt x="153" y="234"/>
                  </a:lnTo>
                  <a:lnTo>
                    <a:pt x="150" y="235"/>
                  </a:lnTo>
                  <a:lnTo>
                    <a:pt x="150" y="240"/>
                  </a:lnTo>
                  <a:lnTo>
                    <a:pt x="152" y="245"/>
                  </a:lnTo>
                  <a:lnTo>
                    <a:pt x="150" y="250"/>
                  </a:lnTo>
                  <a:lnTo>
                    <a:pt x="146" y="255"/>
                  </a:lnTo>
                  <a:lnTo>
                    <a:pt x="141" y="258"/>
                  </a:lnTo>
                  <a:lnTo>
                    <a:pt x="140" y="268"/>
                  </a:lnTo>
                  <a:lnTo>
                    <a:pt x="135" y="273"/>
                  </a:lnTo>
                  <a:lnTo>
                    <a:pt x="130" y="272"/>
                  </a:lnTo>
                  <a:lnTo>
                    <a:pt x="127" y="282"/>
                  </a:lnTo>
                  <a:lnTo>
                    <a:pt x="127" y="287"/>
                  </a:lnTo>
                  <a:lnTo>
                    <a:pt x="126" y="292"/>
                  </a:lnTo>
                  <a:lnTo>
                    <a:pt x="122" y="294"/>
                  </a:lnTo>
                  <a:lnTo>
                    <a:pt x="112" y="294"/>
                  </a:lnTo>
                  <a:lnTo>
                    <a:pt x="107" y="292"/>
                  </a:lnTo>
                  <a:lnTo>
                    <a:pt x="103" y="284"/>
                  </a:lnTo>
                  <a:lnTo>
                    <a:pt x="98" y="282"/>
                  </a:lnTo>
                  <a:lnTo>
                    <a:pt x="101" y="287"/>
                  </a:lnTo>
                  <a:lnTo>
                    <a:pt x="96" y="290"/>
                  </a:lnTo>
                  <a:lnTo>
                    <a:pt x="92" y="294"/>
                  </a:lnTo>
                  <a:lnTo>
                    <a:pt x="92" y="299"/>
                  </a:lnTo>
                  <a:lnTo>
                    <a:pt x="88" y="304"/>
                  </a:lnTo>
                  <a:lnTo>
                    <a:pt x="88" y="309"/>
                  </a:lnTo>
                  <a:lnTo>
                    <a:pt x="82" y="307"/>
                  </a:lnTo>
                  <a:lnTo>
                    <a:pt x="78" y="306"/>
                  </a:lnTo>
                  <a:lnTo>
                    <a:pt x="74" y="300"/>
                  </a:lnTo>
                  <a:lnTo>
                    <a:pt x="69" y="304"/>
                  </a:lnTo>
                  <a:lnTo>
                    <a:pt x="65" y="306"/>
                  </a:lnTo>
                  <a:lnTo>
                    <a:pt x="62" y="311"/>
                  </a:lnTo>
                  <a:lnTo>
                    <a:pt x="62" y="313"/>
                  </a:lnTo>
                  <a:lnTo>
                    <a:pt x="59" y="317"/>
                  </a:lnTo>
                  <a:lnTo>
                    <a:pt x="54" y="313"/>
                  </a:lnTo>
                  <a:lnTo>
                    <a:pt x="39" y="308"/>
                  </a:lnTo>
                  <a:lnTo>
                    <a:pt x="34" y="311"/>
                  </a:lnTo>
                  <a:lnTo>
                    <a:pt x="28" y="311"/>
                  </a:lnTo>
                  <a:lnTo>
                    <a:pt x="29" y="316"/>
                  </a:lnTo>
                  <a:lnTo>
                    <a:pt x="25" y="317"/>
                  </a:lnTo>
                  <a:lnTo>
                    <a:pt x="24" y="312"/>
                  </a:lnTo>
                  <a:lnTo>
                    <a:pt x="19" y="314"/>
                  </a:lnTo>
                  <a:lnTo>
                    <a:pt x="9" y="313"/>
                  </a:lnTo>
                  <a:lnTo>
                    <a:pt x="11" y="318"/>
                  </a:lnTo>
                  <a:lnTo>
                    <a:pt x="9" y="323"/>
                  </a:lnTo>
                  <a:lnTo>
                    <a:pt x="2" y="322"/>
                  </a:lnTo>
                  <a:close/>
                </a:path>
              </a:pathLst>
            </a:custGeom>
            <a:solidFill>
              <a:srgbClr val="FF0000"/>
            </a:solidFill>
            <a:ln w="9525">
              <a:noFill/>
              <a:round/>
              <a:headEnd/>
              <a:tailEnd/>
            </a:ln>
          </p:spPr>
          <p:txBody>
            <a:bodyPr/>
            <a:lstStyle/>
            <a:p>
              <a:endParaRPr lang="en-US" dirty="0"/>
            </a:p>
          </p:txBody>
        </p:sp>
        <p:sp>
          <p:nvSpPr>
            <p:cNvPr id="70706" name="Freeform 45"/>
            <p:cNvSpPr>
              <a:spLocks/>
            </p:cNvSpPr>
            <p:nvPr/>
          </p:nvSpPr>
          <p:spPr bwMode="auto">
            <a:xfrm>
              <a:off x="3483" y="1768"/>
              <a:ext cx="256" cy="447"/>
            </a:xfrm>
            <a:custGeom>
              <a:avLst/>
              <a:gdLst>
                <a:gd name="T0" fmla="*/ 0 w 185"/>
                <a:gd name="T1" fmla="*/ 2147483647 h 323"/>
                <a:gd name="T2" fmla="*/ 2147483647 w 185"/>
                <a:gd name="T3" fmla="*/ 2147483647 h 323"/>
                <a:gd name="T4" fmla="*/ 2147483647 w 185"/>
                <a:gd name="T5" fmla="*/ 2147483647 h 323"/>
                <a:gd name="T6" fmla="*/ 2147483647 w 185"/>
                <a:gd name="T7" fmla="*/ 2147483647 h 323"/>
                <a:gd name="T8" fmla="*/ 2147483647 w 185"/>
                <a:gd name="T9" fmla="*/ 2147483647 h 323"/>
                <a:gd name="T10" fmla="*/ 2147483647 w 185"/>
                <a:gd name="T11" fmla="*/ 2147483647 h 323"/>
                <a:gd name="T12" fmla="*/ 2147483647 w 185"/>
                <a:gd name="T13" fmla="*/ 2147483647 h 323"/>
                <a:gd name="T14" fmla="*/ 2147483647 w 185"/>
                <a:gd name="T15" fmla="*/ 2147483647 h 323"/>
                <a:gd name="T16" fmla="*/ 2147483647 w 185"/>
                <a:gd name="T17" fmla="*/ 2147483647 h 323"/>
                <a:gd name="T18" fmla="*/ 2147483647 w 185"/>
                <a:gd name="T19" fmla="*/ 2147483647 h 323"/>
                <a:gd name="T20" fmla="*/ 2147483647 w 185"/>
                <a:gd name="T21" fmla="*/ 2147483647 h 323"/>
                <a:gd name="T22" fmla="*/ 2147483647 w 185"/>
                <a:gd name="T23" fmla="*/ 2147483647 h 323"/>
                <a:gd name="T24" fmla="*/ 2147483647 w 185"/>
                <a:gd name="T25" fmla="*/ 2147483647 h 323"/>
                <a:gd name="T26" fmla="*/ 2147483647 w 185"/>
                <a:gd name="T27" fmla="*/ 2147483647 h 323"/>
                <a:gd name="T28" fmla="*/ 2147483647 w 185"/>
                <a:gd name="T29" fmla="*/ 2147483647 h 323"/>
                <a:gd name="T30" fmla="*/ 2147483647 w 185"/>
                <a:gd name="T31" fmla="*/ 2147483647 h 323"/>
                <a:gd name="T32" fmla="*/ 2147483647 w 185"/>
                <a:gd name="T33" fmla="*/ 2147483647 h 323"/>
                <a:gd name="T34" fmla="*/ 2147483647 w 185"/>
                <a:gd name="T35" fmla="*/ 2147483647 h 323"/>
                <a:gd name="T36" fmla="*/ 2147483647 w 185"/>
                <a:gd name="T37" fmla="*/ 2147483647 h 323"/>
                <a:gd name="T38" fmla="*/ 2147483647 w 185"/>
                <a:gd name="T39" fmla="*/ 2147483647 h 323"/>
                <a:gd name="T40" fmla="*/ 2147483647 w 185"/>
                <a:gd name="T41" fmla="*/ 2147483647 h 323"/>
                <a:gd name="T42" fmla="*/ 2147483647 w 185"/>
                <a:gd name="T43" fmla="*/ 2147483647 h 323"/>
                <a:gd name="T44" fmla="*/ 2147483647 w 185"/>
                <a:gd name="T45" fmla="*/ 2147483647 h 323"/>
                <a:gd name="T46" fmla="*/ 2147483647 w 185"/>
                <a:gd name="T47" fmla="*/ 2147483647 h 323"/>
                <a:gd name="T48" fmla="*/ 2147483647 w 185"/>
                <a:gd name="T49" fmla="*/ 2147483647 h 323"/>
                <a:gd name="T50" fmla="*/ 2147483647 w 185"/>
                <a:gd name="T51" fmla="*/ 2147483647 h 323"/>
                <a:gd name="T52" fmla="*/ 2147483647 w 185"/>
                <a:gd name="T53" fmla="*/ 2147483647 h 323"/>
                <a:gd name="T54" fmla="*/ 2147483647 w 185"/>
                <a:gd name="T55" fmla="*/ 2147483647 h 323"/>
                <a:gd name="T56" fmla="*/ 2147483647 w 185"/>
                <a:gd name="T57" fmla="*/ 2147483647 h 323"/>
                <a:gd name="T58" fmla="*/ 2147483647 w 185"/>
                <a:gd name="T59" fmla="*/ 2147483647 h 323"/>
                <a:gd name="T60" fmla="*/ 2147483647 w 185"/>
                <a:gd name="T61" fmla="*/ 2147483647 h 323"/>
                <a:gd name="T62" fmla="*/ 2147483647 w 185"/>
                <a:gd name="T63" fmla="*/ 2147483647 h 323"/>
                <a:gd name="T64" fmla="*/ 2147483647 w 185"/>
                <a:gd name="T65" fmla="*/ 2147483647 h 323"/>
                <a:gd name="T66" fmla="*/ 2147483647 w 185"/>
                <a:gd name="T67" fmla="*/ 2147483647 h 323"/>
                <a:gd name="T68" fmla="*/ 2147483647 w 185"/>
                <a:gd name="T69" fmla="*/ 2147483647 h 323"/>
                <a:gd name="T70" fmla="*/ 2147483647 w 185"/>
                <a:gd name="T71" fmla="*/ 2147483647 h 323"/>
                <a:gd name="T72" fmla="*/ 2147483647 w 185"/>
                <a:gd name="T73" fmla="*/ 2147483647 h 323"/>
                <a:gd name="T74" fmla="*/ 2147483647 w 185"/>
                <a:gd name="T75" fmla="*/ 2147483647 h 323"/>
                <a:gd name="T76" fmla="*/ 2147483647 w 185"/>
                <a:gd name="T77" fmla="*/ 2147483647 h 323"/>
                <a:gd name="T78" fmla="*/ 2147483647 w 185"/>
                <a:gd name="T79" fmla="*/ 2147483647 h 323"/>
                <a:gd name="T80" fmla="*/ 2147483647 w 185"/>
                <a:gd name="T81" fmla="*/ 2147483647 h 323"/>
                <a:gd name="T82" fmla="*/ 2147483647 w 185"/>
                <a:gd name="T83" fmla="*/ 2147483647 h 323"/>
                <a:gd name="T84" fmla="*/ 2147483647 w 185"/>
                <a:gd name="T85" fmla="*/ 2147483647 h 323"/>
                <a:gd name="T86" fmla="*/ 2147483647 w 185"/>
                <a:gd name="T87" fmla="*/ 2147483647 h 3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5"/>
                <a:gd name="T133" fmla="*/ 0 h 323"/>
                <a:gd name="T134" fmla="*/ 185 w 185"/>
                <a:gd name="T135" fmla="*/ 323 h 3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5" h="323">
                  <a:moveTo>
                    <a:pt x="2" y="322"/>
                  </a:moveTo>
                  <a:lnTo>
                    <a:pt x="0" y="317"/>
                  </a:lnTo>
                  <a:lnTo>
                    <a:pt x="2" y="312"/>
                  </a:lnTo>
                  <a:lnTo>
                    <a:pt x="2" y="303"/>
                  </a:lnTo>
                  <a:lnTo>
                    <a:pt x="4" y="302"/>
                  </a:lnTo>
                  <a:lnTo>
                    <a:pt x="5" y="293"/>
                  </a:lnTo>
                  <a:lnTo>
                    <a:pt x="4" y="292"/>
                  </a:lnTo>
                  <a:lnTo>
                    <a:pt x="5" y="287"/>
                  </a:lnTo>
                  <a:lnTo>
                    <a:pt x="10" y="282"/>
                  </a:lnTo>
                  <a:lnTo>
                    <a:pt x="14" y="278"/>
                  </a:lnTo>
                  <a:lnTo>
                    <a:pt x="19" y="267"/>
                  </a:lnTo>
                  <a:lnTo>
                    <a:pt x="20" y="261"/>
                  </a:lnTo>
                  <a:lnTo>
                    <a:pt x="25" y="253"/>
                  </a:lnTo>
                  <a:lnTo>
                    <a:pt x="26" y="251"/>
                  </a:lnTo>
                  <a:lnTo>
                    <a:pt x="28" y="246"/>
                  </a:lnTo>
                  <a:lnTo>
                    <a:pt x="24" y="236"/>
                  </a:lnTo>
                  <a:lnTo>
                    <a:pt x="25" y="231"/>
                  </a:lnTo>
                  <a:lnTo>
                    <a:pt x="21" y="226"/>
                  </a:lnTo>
                  <a:lnTo>
                    <a:pt x="18" y="221"/>
                  </a:lnTo>
                  <a:lnTo>
                    <a:pt x="16" y="215"/>
                  </a:lnTo>
                  <a:lnTo>
                    <a:pt x="19" y="210"/>
                  </a:lnTo>
                  <a:lnTo>
                    <a:pt x="18" y="206"/>
                  </a:lnTo>
                  <a:lnTo>
                    <a:pt x="21" y="201"/>
                  </a:lnTo>
                  <a:lnTo>
                    <a:pt x="5" y="22"/>
                  </a:lnTo>
                  <a:lnTo>
                    <a:pt x="5" y="21"/>
                  </a:lnTo>
                  <a:lnTo>
                    <a:pt x="11" y="25"/>
                  </a:lnTo>
                  <a:lnTo>
                    <a:pt x="18" y="26"/>
                  </a:lnTo>
                  <a:lnTo>
                    <a:pt x="23" y="25"/>
                  </a:lnTo>
                  <a:lnTo>
                    <a:pt x="33" y="20"/>
                  </a:lnTo>
                  <a:lnTo>
                    <a:pt x="43" y="14"/>
                  </a:lnTo>
                  <a:lnTo>
                    <a:pt x="45" y="14"/>
                  </a:lnTo>
                  <a:lnTo>
                    <a:pt x="73" y="10"/>
                  </a:lnTo>
                  <a:lnTo>
                    <a:pt x="152" y="0"/>
                  </a:lnTo>
                  <a:lnTo>
                    <a:pt x="157" y="5"/>
                  </a:lnTo>
                  <a:lnTo>
                    <a:pt x="166" y="75"/>
                  </a:lnTo>
                  <a:lnTo>
                    <a:pt x="181" y="202"/>
                  </a:lnTo>
                  <a:lnTo>
                    <a:pt x="179" y="205"/>
                  </a:lnTo>
                  <a:lnTo>
                    <a:pt x="182" y="211"/>
                  </a:lnTo>
                  <a:lnTo>
                    <a:pt x="180" y="216"/>
                  </a:lnTo>
                  <a:lnTo>
                    <a:pt x="185" y="221"/>
                  </a:lnTo>
                  <a:lnTo>
                    <a:pt x="184" y="226"/>
                  </a:lnTo>
                  <a:lnTo>
                    <a:pt x="174" y="229"/>
                  </a:lnTo>
                  <a:lnTo>
                    <a:pt x="165" y="236"/>
                  </a:lnTo>
                  <a:lnTo>
                    <a:pt x="158" y="233"/>
                  </a:lnTo>
                  <a:lnTo>
                    <a:pt x="153" y="234"/>
                  </a:lnTo>
                  <a:lnTo>
                    <a:pt x="150" y="235"/>
                  </a:lnTo>
                  <a:lnTo>
                    <a:pt x="150" y="240"/>
                  </a:lnTo>
                  <a:lnTo>
                    <a:pt x="152" y="245"/>
                  </a:lnTo>
                  <a:lnTo>
                    <a:pt x="150" y="250"/>
                  </a:lnTo>
                  <a:lnTo>
                    <a:pt x="146" y="255"/>
                  </a:lnTo>
                  <a:lnTo>
                    <a:pt x="141" y="258"/>
                  </a:lnTo>
                  <a:lnTo>
                    <a:pt x="140" y="268"/>
                  </a:lnTo>
                  <a:lnTo>
                    <a:pt x="135" y="273"/>
                  </a:lnTo>
                  <a:lnTo>
                    <a:pt x="130" y="272"/>
                  </a:lnTo>
                  <a:lnTo>
                    <a:pt x="127" y="282"/>
                  </a:lnTo>
                  <a:lnTo>
                    <a:pt x="127" y="287"/>
                  </a:lnTo>
                  <a:lnTo>
                    <a:pt x="126" y="292"/>
                  </a:lnTo>
                  <a:lnTo>
                    <a:pt x="122" y="294"/>
                  </a:lnTo>
                  <a:lnTo>
                    <a:pt x="112" y="294"/>
                  </a:lnTo>
                  <a:lnTo>
                    <a:pt x="107" y="292"/>
                  </a:lnTo>
                  <a:lnTo>
                    <a:pt x="103" y="284"/>
                  </a:lnTo>
                  <a:lnTo>
                    <a:pt x="98" y="282"/>
                  </a:lnTo>
                  <a:lnTo>
                    <a:pt x="101" y="287"/>
                  </a:lnTo>
                  <a:lnTo>
                    <a:pt x="96" y="290"/>
                  </a:lnTo>
                  <a:lnTo>
                    <a:pt x="92" y="294"/>
                  </a:lnTo>
                  <a:lnTo>
                    <a:pt x="92" y="299"/>
                  </a:lnTo>
                  <a:lnTo>
                    <a:pt x="88" y="304"/>
                  </a:lnTo>
                  <a:lnTo>
                    <a:pt x="88" y="309"/>
                  </a:lnTo>
                  <a:lnTo>
                    <a:pt x="82" y="307"/>
                  </a:lnTo>
                  <a:lnTo>
                    <a:pt x="78" y="306"/>
                  </a:lnTo>
                  <a:lnTo>
                    <a:pt x="74" y="300"/>
                  </a:lnTo>
                  <a:lnTo>
                    <a:pt x="69" y="304"/>
                  </a:lnTo>
                  <a:lnTo>
                    <a:pt x="65" y="306"/>
                  </a:lnTo>
                  <a:lnTo>
                    <a:pt x="62" y="311"/>
                  </a:lnTo>
                  <a:lnTo>
                    <a:pt x="62" y="313"/>
                  </a:lnTo>
                  <a:lnTo>
                    <a:pt x="59" y="317"/>
                  </a:lnTo>
                  <a:lnTo>
                    <a:pt x="54" y="313"/>
                  </a:lnTo>
                  <a:lnTo>
                    <a:pt x="39" y="308"/>
                  </a:lnTo>
                  <a:lnTo>
                    <a:pt x="34" y="311"/>
                  </a:lnTo>
                  <a:lnTo>
                    <a:pt x="28" y="311"/>
                  </a:lnTo>
                  <a:lnTo>
                    <a:pt x="29" y="316"/>
                  </a:lnTo>
                  <a:lnTo>
                    <a:pt x="25" y="317"/>
                  </a:lnTo>
                  <a:lnTo>
                    <a:pt x="24" y="312"/>
                  </a:lnTo>
                  <a:lnTo>
                    <a:pt x="19" y="314"/>
                  </a:lnTo>
                  <a:lnTo>
                    <a:pt x="9" y="313"/>
                  </a:lnTo>
                  <a:lnTo>
                    <a:pt x="11" y="318"/>
                  </a:lnTo>
                  <a:lnTo>
                    <a:pt x="9" y="323"/>
                  </a:lnTo>
                  <a:lnTo>
                    <a:pt x="2" y="322"/>
                  </a:lnTo>
                </a:path>
              </a:pathLst>
            </a:custGeom>
            <a:noFill/>
            <a:ln w="4763">
              <a:solidFill>
                <a:srgbClr val="FFFFFF"/>
              </a:solidFill>
              <a:prstDash val="solid"/>
              <a:round/>
              <a:headEnd/>
              <a:tailEnd/>
            </a:ln>
          </p:spPr>
          <p:txBody>
            <a:bodyPr/>
            <a:lstStyle/>
            <a:p>
              <a:endParaRPr lang="en-US" dirty="0"/>
            </a:p>
          </p:txBody>
        </p:sp>
        <p:sp>
          <p:nvSpPr>
            <p:cNvPr id="70707" name="Freeform 46"/>
            <p:cNvSpPr>
              <a:spLocks noEditPoints="1"/>
            </p:cNvSpPr>
            <p:nvPr/>
          </p:nvSpPr>
          <p:spPr bwMode="auto">
            <a:xfrm>
              <a:off x="3502" y="2489"/>
              <a:ext cx="324" cy="524"/>
            </a:xfrm>
            <a:custGeom>
              <a:avLst/>
              <a:gdLst>
                <a:gd name="T0" fmla="*/ 2147483647 w 234"/>
                <a:gd name="T1" fmla="*/ 2147483647 h 378"/>
                <a:gd name="T2" fmla="*/ 2147483647 w 234"/>
                <a:gd name="T3" fmla="*/ 2147483647 h 378"/>
                <a:gd name="T4" fmla="*/ 2147483647 w 234"/>
                <a:gd name="T5" fmla="*/ 2147483647 h 378"/>
                <a:gd name="T6" fmla="*/ 2147483647 w 234"/>
                <a:gd name="T7" fmla="*/ 2147483647 h 378"/>
                <a:gd name="T8" fmla="*/ 2147483647 w 234"/>
                <a:gd name="T9" fmla="*/ 2147483647 h 378"/>
                <a:gd name="T10" fmla="*/ 2147483647 w 234"/>
                <a:gd name="T11" fmla="*/ 2147483647 h 378"/>
                <a:gd name="T12" fmla="*/ 2147483647 w 234"/>
                <a:gd name="T13" fmla="*/ 2147483647 h 378"/>
                <a:gd name="T14" fmla="*/ 2147483647 w 234"/>
                <a:gd name="T15" fmla="*/ 2147483647 h 378"/>
                <a:gd name="T16" fmla="*/ 2147483647 w 234"/>
                <a:gd name="T17" fmla="*/ 2147483647 h 378"/>
                <a:gd name="T18" fmla="*/ 2147483647 w 234"/>
                <a:gd name="T19" fmla="*/ 2147483647 h 378"/>
                <a:gd name="T20" fmla="*/ 2147483647 w 234"/>
                <a:gd name="T21" fmla="*/ 2147483647 h 378"/>
                <a:gd name="T22" fmla="*/ 2147483647 w 234"/>
                <a:gd name="T23" fmla="*/ 2147483647 h 378"/>
                <a:gd name="T24" fmla="*/ 2147483647 w 234"/>
                <a:gd name="T25" fmla="*/ 0 h 378"/>
                <a:gd name="T26" fmla="*/ 0 w 234"/>
                <a:gd name="T27" fmla="*/ 2147483647 h 378"/>
                <a:gd name="T28" fmla="*/ 2147483647 w 234"/>
                <a:gd name="T29" fmla="*/ 2147483647 h 378"/>
                <a:gd name="T30" fmla="*/ 2147483647 w 234"/>
                <a:gd name="T31" fmla="*/ 2147483647 h 378"/>
                <a:gd name="T32" fmla="*/ 2147483647 w 234"/>
                <a:gd name="T33" fmla="*/ 2147483647 h 378"/>
                <a:gd name="T34" fmla="*/ 2147483647 w 234"/>
                <a:gd name="T35" fmla="*/ 2147483647 h 378"/>
                <a:gd name="T36" fmla="*/ 2147483647 w 234"/>
                <a:gd name="T37" fmla="*/ 2147483647 h 378"/>
                <a:gd name="T38" fmla="*/ 2147483647 w 234"/>
                <a:gd name="T39" fmla="*/ 2147483647 h 378"/>
                <a:gd name="T40" fmla="*/ 2147483647 w 234"/>
                <a:gd name="T41" fmla="*/ 2147483647 h 378"/>
                <a:gd name="T42" fmla="*/ 2147483647 w 234"/>
                <a:gd name="T43" fmla="*/ 2147483647 h 378"/>
                <a:gd name="T44" fmla="*/ 2147483647 w 234"/>
                <a:gd name="T45" fmla="*/ 2147483647 h 378"/>
                <a:gd name="T46" fmla="*/ 2147483647 w 234"/>
                <a:gd name="T47" fmla="*/ 2147483647 h 378"/>
                <a:gd name="T48" fmla="*/ 2147483647 w 234"/>
                <a:gd name="T49" fmla="*/ 2147483647 h 378"/>
                <a:gd name="T50" fmla="*/ 2147483647 w 234"/>
                <a:gd name="T51" fmla="*/ 2147483647 h 378"/>
                <a:gd name="T52" fmla="*/ 2147483647 w 234"/>
                <a:gd name="T53" fmla="*/ 2147483647 h 378"/>
                <a:gd name="T54" fmla="*/ 2147483647 w 234"/>
                <a:gd name="T55" fmla="*/ 2147483647 h 378"/>
                <a:gd name="T56" fmla="*/ 2147483647 w 234"/>
                <a:gd name="T57" fmla="*/ 2147483647 h 378"/>
                <a:gd name="T58" fmla="*/ 2147483647 w 234"/>
                <a:gd name="T59" fmla="*/ 2147483647 h 378"/>
                <a:gd name="T60" fmla="*/ 2147483647 w 234"/>
                <a:gd name="T61" fmla="*/ 2147483647 h 378"/>
                <a:gd name="T62" fmla="*/ 2147483647 w 234"/>
                <a:gd name="T63" fmla="*/ 2147483647 h 378"/>
                <a:gd name="T64" fmla="*/ 2147483647 w 234"/>
                <a:gd name="T65" fmla="*/ 2147483647 h 378"/>
                <a:gd name="T66" fmla="*/ 2147483647 w 234"/>
                <a:gd name="T67" fmla="*/ 2147483647 h 378"/>
                <a:gd name="T68" fmla="*/ 2147483647 w 234"/>
                <a:gd name="T69" fmla="*/ 2147483647 h 378"/>
                <a:gd name="T70" fmla="*/ 2147483647 w 234"/>
                <a:gd name="T71" fmla="*/ 2147483647 h 378"/>
                <a:gd name="T72" fmla="*/ 2147483647 w 234"/>
                <a:gd name="T73" fmla="*/ 2147483647 h 378"/>
                <a:gd name="T74" fmla="*/ 2147483647 w 234"/>
                <a:gd name="T75" fmla="*/ 2147483647 h 378"/>
                <a:gd name="T76" fmla="*/ 2147483647 w 234"/>
                <a:gd name="T77" fmla="*/ 2147483647 h 378"/>
                <a:gd name="T78" fmla="*/ 2147483647 w 234"/>
                <a:gd name="T79" fmla="*/ 2147483647 h 37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4"/>
                <a:gd name="T121" fmla="*/ 0 h 378"/>
                <a:gd name="T122" fmla="*/ 234 w 234"/>
                <a:gd name="T123" fmla="*/ 378 h 37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4" h="378">
                  <a:moveTo>
                    <a:pt x="230" y="288"/>
                  </a:moveTo>
                  <a:lnTo>
                    <a:pt x="226" y="283"/>
                  </a:lnTo>
                  <a:lnTo>
                    <a:pt x="224" y="278"/>
                  </a:lnTo>
                  <a:lnTo>
                    <a:pt x="226" y="268"/>
                  </a:lnTo>
                  <a:lnTo>
                    <a:pt x="225" y="263"/>
                  </a:lnTo>
                  <a:lnTo>
                    <a:pt x="226" y="258"/>
                  </a:lnTo>
                  <a:lnTo>
                    <a:pt x="224" y="251"/>
                  </a:lnTo>
                  <a:lnTo>
                    <a:pt x="220" y="245"/>
                  </a:lnTo>
                  <a:lnTo>
                    <a:pt x="217" y="236"/>
                  </a:lnTo>
                  <a:lnTo>
                    <a:pt x="219" y="227"/>
                  </a:lnTo>
                  <a:lnTo>
                    <a:pt x="220" y="221"/>
                  </a:lnTo>
                  <a:lnTo>
                    <a:pt x="220" y="212"/>
                  </a:lnTo>
                  <a:lnTo>
                    <a:pt x="222" y="207"/>
                  </a:lnTo>
                  <a:lnTo>
                    <a:pt x="227" y="203"/>
                  </a:lnTo>
                  <a:lnTo>
                    <a:pt x="226" y="200"/>
                  </a:lnTo>
                  <a:lnTo>
                    <a:pt x="222" y="197"/>
                  </a:lnTo>
                  <a:lnTo>
                    <a:pt x="222" y="190"/>
                  </a:lnTo>
                  <a:lnTo>
                    <a:pt x="220" y="183"/>
                  </a:lnTo>
                  <a:lnTo>
                    <a:pt x="220" y="182"/>
                  </a:lnTo>
                  <a:lnTo>
                    <a:pt x="214" y="176"/>
                  </a:lnTo>
                  <a:lnTo>
                    <a:pt x="210" y="167"/>
                  </a:lnTo>
                  <a:lnTo>
                    <a:pt x="206" y="162"/>
                  </a:lnTo>
                  <a:lnTo>
                    <a:pt x="205" y="157"/>
                  </a:lnTo>
                  <a:lnTo>
                    <a:pt x="204" y="154"/>
                  </a:lnTo>
                  <a:lnTo>
                    <a:pt x="181" y="71"/>
                  </a:lnTo>
                  <a:lnTo>
                    <a:pt x="158" y="0"/>
                  </a:lnTo>
                  <a:lnTo>
                    <a:pt x="89" y="7"/>
                  </a:lnTo>
                  <a:lnTo>
                    <a:pt x="0" y="13"/>
                  </a:lnTo>
                  <a:lnTo>
                    <a:pt x="0" y="16"/>
                  </a:lnTo>
                  <a:lnTo>
                    <a:pt x="2" y="20"/>
                  </a:lnTo>
                  <a:lnTo>
                    <a:pt x="7" y="22"/>
                  </a:lnTo>
                  <a:lnTo>
                    <a:pt x="4" y="252"/>
                  </a:lnTo>
                  <a:lnTo>
                    <a:pt x="19" y="364"/>
                  </a:lnTo>
                  <a:lnTo>
                    <a:pt x="19" y="367"/>
                  </a:lnTo>
                  <a:lnTo>
                    <a:pt x="24" y="367"/>
                  </a:lnTo>
                  <a:lnTo>
                    <a:pt x="32" y="368"/>
                  </a:lnTo>
                  <a:lnTo>
                    <a:pt x="38" y="368"/>
                  </a:lnTo>
                  <a:lnTo>
                    <a:pt x="39" y="351"/>
                  </a:lnTo>
                  <a:lnTo>
                    <a:pt x="39" y="346"/>
                  </a:lnTo>
                  <a:lnTo>
                    <a:pt x="41" y="342"/>
                  </a:lnTo>
                  <a:lnTo>
                    <a:pt x="40" y="339"/>
                  </a:lnTo>
                  <a:lnTo>
                    <a:pt x="44" y="343"/>
                  </a:lnTo>
                  <a:lnTo>
                    <a:pt x="46" y="343"/>
                  </a:lnTo>
                  <a:lnTo>
                    <a:pt x="49" y="348"/>
                  </a:lnTo>
                  <a:lnTo>
                    <a:pt x="50" y="353"/>
                  </a:lnTo>
                  <a:lnTo>
                    <a:pt x="48" y="357"/>
                  </a:lnTo>
                  <a:lnTo>
                    <a:pt x="50" y="362"/>
                  </a:lnTo>
                  <a:lnTo>
                    <a:pt x="55" y="364"/>
                  </a:lnTo>
                  <a:lnTo>
                    <a:pt x="56" y="364"/>
                  </a:lnTo>
                  <a:lnTo>
                    <a:pt x="60" y="369"/>
                  </a:lnTo>
                  <a:lnTo>
                    <a:pt x="59" y="375"/>
                  </a:lnTo>
                  <a:lnTo>
                    <a:pt x="54" y="376"/>
                  </a:lnTo>
                  <a:lnTo>
                    <a:pt x="49" y="376"/>
                  </a:lnTo>
                  <a:lnTo>
                    <a:pt x="46" y="377"/>
                  </a:lnTo>
                  <a:lnTo>
                    <a:pt x="65" y="375"/>
                  </a:lnTo>
                  <a:lnTo>
                    <a:pt x="70" y="372"/>
                  </a:lnTo>
                  <a:lnTo>
                    <a:pt x="71" y="368"/>
                  </a:lnTo>
                  <a:lnTo>
                    <a:pt x="70" y="367"/>
                  </a:lnTo>
                  <a:lnTo>
                    <a:pt x="75" y="367"/>
                  </a:lnTo>
                  <a:lnTo>
                    <a:pt x="80" y="363"/>
                  </a:lnTo>
                  <a:lnTo>
                    <a:pt x="82" y="354"/>
                  </a:lnTo>
                  <a:lnTo>
                    <a:pt x="80" y="352"/>
                  </a:lnTo>
                  <a:lnTo>
                    <a:pt x="80" y="349"/>
                  </a:lnTo>
                  <a:lnTo>
                    <a:pt x="83" y="343"/>
                  </a:lnTo>
                  <a:lnTo>
                    <a:pt x="78" y="338"/>
                  </a:lnTo>
                  <a:lnTo>
                    <a:pt x="73" y="336"/>
                  </a:lnTo>
                  <a:lnTo>
                    <a:pt x="65" y="325"/>
                  </a:lnTo>
                  <a:lnTo>
                    <a:pt x="66" y="319"/>
                  </a:lnTo>
                  <a:lnTo>
                    <a:pt x="71" y="315"/>
                  </a:lnTo>
                  <a:lnTo>
                    <a:pt x="132" y="309"/>
                  </a:lnTo>
                  <a:lnTo>
                    <a:pt x="234" y="298"/>
                  </a:lnTo>
                  <a:lnTo>
                    <a:pt x="234" y="295"/>
                  </a:lnTo>
                  <a:lnTo>
                    <a:pt x="230" y="288"/>
                  </a:lnTo>
                  <a:close/>
                  <a:moveTo>
                    <a:pt x="39" y="376"/>
                  </a:moveTo>
                  <a:lnTo>
                    <a:pt x="39" y="375"/>
                  </a:lnTo>
                  <a:lnTo>
                    <a:pt x="36" y="376"/>
                  </a:lnTo>
                  <a:lnTo>
                    <a:pt x="39" y="376"/>
                  </a:lnTo>
                  <a:close/>
                  <a:moveTo>
                    <a:pt x="34" y="377"/>
                  </a:moveTo>
                  <a:lnTo>
                    <a:pt x="36" y="376"/>
                  </a:lnTo>
                  <a:lnTo>
                    <a:pt x="29" y="378"/>
                  </a:lnTo>
                  <a:lnTo>
                    <a:pt x="34" y="377"/>
                  </a:lnTo>
                  <a:close/>
                </a:path>
              </a:pathLst>
            </a:custGeom>
            <a:solidFill>
              <a:srgbClr val="7030A0"/>
            </a:solidFill>
            <a:ln w="4763">
              <a:solidFill>
                <a:srgbClr val="FFFFFF"/>
              </a:solidFill>
              <a:prstDash val="solid"/>
              <a:round/>
              <a:headEnd/>
              <a:tailEnd/>
            </a:ln>
          </p:spPr>
          <p:txBody>
            <a:bodyPr/>
            <a:lstStyle/>
            <a:p>
              <a:endParaRPr lang="en-US" dirty="0"/>
            </a:p>
          </p:txBody>
        </p:sp>
        <p:sp>
          <p:nvSpPr>
            <p:cNvPr id="70708" name="Freeform 47"/>
            <p:cNvSpPr>
              <a:spLocks/>
            </p:cNvSpPr>
            <p:nvPr/>
          </p:nvSpPr>
          <p:spPr bwMode="auto">
            <a:xfrm>
              <a:off x="3700" y="1695"/>
              <a:ext cx="351" cy="400"/>
            </a:xfrm>
            <a:custGeom>
              <a:avLst/>
              <a:gdLst>
                <a:gd name="T0" fmla="*/ 2147483647 w 253"/>
                <a:gd name="T1" fmla="*/ 2147483647 h 289"/>
                <a:gd name="T2" fmla="*/ 2147483647 w 253"/>
                <a:gd name="T3" fmla="*/ 2147483647 h 289"/>
                <a:gd name="T4" fmla="*/ 2147483647 w 253"/>
                <a:gd name="T5" fmla="*/ 2147483647 h 289"/>
                <a:gd name="T6" fmla="*/ 2147483647 w 253"/>
                <a:gd name="T7" fmla="*/ 2147483647 h 289"/>
                <a:gd name="T8" fmla="*/ 2147483647 w 253"/>
                <a:gd name="T9" fmla="*/ 2147483647 h 289"/>
                <a:gd name="T10" fmla="*/ 2147483647 w 253"/>
                <a:gd name="T11" fmla="*/ 2147483647 h 289"/>
                <a:gd name="T12" fmla="*/ 2147483647 w 253"/>
                <a:gd name="T13" fmla="*/ 2147483647 h 289"/>
                <a:gd name="T14" fmla="*/ 2147483647 w 253"/>
                <a:gd name="T15" fmla="*/ 2147483647 h 289"/>
                <a:gd name="T16" fmla="*/ 2147483647 w 253"/>
                <a:gd name="T17" fmla="*/ 2147483647 h 289"/>
                <a:gd name="T18" fmla="*/ 2147483647 w 253"/>
                <a:gd name="T19" fmla="*/ 2147483647 h 289"/>
                <a:gd name="T20" fmla="*/ 2147483647 w 253"/>
                <a:gd name="T21" fmla="*/ 2147483647 h 289"/>
                <a:gd name="T22" fmla="*/ 2147483647 w 253"/>
                <a:gd name="T23" fmla="*/ 2147483647 h 289"/>
                <a:gd name="T24" fmla="*/ 2147483647 w 253"/>
                <a:gd name="T25" fmla="*/ 2147483647 h 289"/>
                <a:gd name="T26" fmla="*/ 2147483647 w 253"/>
                <a:gd name="T27" fmla="*/ 2147483647 h 289"/>
                <a:gd name="T28" fmla="*/ 2147483647 w 253"/>
                <a:gd name="T29" fmla="*/ 0 h 289"/>
                <a:gd name="T30" fmla="*/ 2147483647 w 253"/>
                <a:gd name="T31" fmla="*/ 2147483647 h 289"/>
                <a:gd name="T32" fmla="*/ 2147483647 w 253"/>
                <a:gd name="T33" fmla="*/ 2147483647 h 289"/>
                <a:gd name="T34" fmla="*/ 2147483647 w 253"/>
                <a:gd name="T35" fmla="*/ 2147483647 h 289"/>
                <a:gd name="T36" fmla="*/ 2147483647 w 253"/>
                <a:gd name="T37" fmla="*/ 2147483647 h 289"/>
                <a:gd name="T38" fmla="*/ 2147483647 w 253"/>
                <a:gd name="T39" fmla="*/ 2147483647 h 289"/>
                <a:gd name="T40" fmla="*/ 2147483647 w 253"/>
                <a:gd name="T41" fmla="*/ 2147483647 h 289"/>
                <a:gd name="T42" fmla="*/ 2147483647 w 253"/>
                <a:gd name="T43" fmla="*/ 2147483647 h 289"/>
                <a:gd name="T44" fmla="*/ 2147483647 w 253"/>
                <a:gd name="T45" fmla="*/ 2147483647 h 289"/>
                <a:gd name="T46" fmla="*/ 2147483647 w 253"/>
                <a:gd name="T47" fmla="*/ 2147483647 h 289"/>
                <a:gd name="T48" fmla="*/ 2147483647 w 253"/>
                <a:gd name="T49" fmla="*/ 2147483647 h 289"/>
                <a:gd name="T50" fmla="*/ 2147483647 w 253"/>
                <a:gd name="T51" fmla="*/ 2147483647 h 289"/>
                <a:gd name="T52" fmla="*/ 2147483647 w 253"/>
                <a:gd name="T53" fmla="*/ 2147483647 h 289"/>
                <a:gd name="T54" fmla="*/ 2147483647 w 253"/>
                <a:gd name="T55" fmla="*/ 2147483647 h 289"/>
                <a:gd name="T56" fmla="*/ 2147483647 w 253"/>
                <a:gd name="T57" fmla="*/ 2147483647 h 289"/>
                <a:gd name="T58" fmla="*/ 2147483647 w 253"/>
                <a:gd name="T59" fmla="*/ 2147483647 h 289"/>
                <a:gd name="T60" fmla="*/ 2147483647 w 253"/>
                <a:gd name="T61" fmla="*/ 2147483647 h 289"/>
                <a:gd name="T62" fmla="*/ 2147483647 w 253"/>
                <a:gd name="T63" fmla="*/ 2147483647 h 289"/>
                <a:gd name="T64" fmla="*/ 2147483647 w 253"/>
                <a:gd name="T65" fmla="*/ 2147483647 h 289"/>
                <a:gd name="T66" fmla="*/ 2147483647 w 253"/>
                <a:gd name="T67" fmla="*/ 2147483647 h 289"/>
                <a:gd name="T68" fmla="*/ 2147483647 w 253"/>
                <a:gd name="T69" fmla="*/ 2147483647 h 289"/>
                <a:gd name="T70" fmla="*/ 2147483647 w 253"/>
                <a:gd name="T71" fmla="*/ 2147483647 h 289"/>
                <a:gd name="T72" fmla="*/ 2147483647 w 253"/>
                <a:gd name="T73" fmla="*/ 2147483647 h 289"/>
                <a:gd name="T74" fmla="*/ 2147483647 w 253"/>
                <a:gd name="T75" fmla="*/ 2147483647 h 289"/>
                <a:gd name="T76" fmla="*/ 2147483647 w 253"/>
                <a:gd name="T77" fmla="*/ 2147483647 h 289"/>
                <a:gd name="T78" fmla="*/ 2147483647 w 253"/>
                <a:gd name="T79" fmla="*/ 2147483647 h 289"/>
                <a:gd name="T80" fmla="*/ 2147483647 w 253"/>
                <a:gd name="T81" fmla="*/ 2147483647 h 289"/>
                <a:gd name="T82" fmla="*/ 2147483647 w 253"/>
                <a:gd name="T83" fmla="*/ 2147483647 h 289"/>
                <a:gd name="T84" fmla="*/ 2147483647 w 253"/>
                <a:gd name="T85" fmla="*/ 2147483647 h 289"/>
                <a:gd name="T86" fmla="*/ 2147483647 w 253"/>
                <a:gd name="T87" fmla="*/ 2147483647 h 289"/>
                <a:gd name="T88" fmla="*/ 2147483647 w 253"/>
                <a:gd name="T89" fmla="*/ 2147483647 h 289"/>
                <a:gd name="T90" fmla="*/ 2147483647 w 253"/>
                <a:gd name="T91" fmla="*/ 2147483647 h 289"/>
                <a:gd name="T92" fmla="*/ 2147483647 w 253"/>
                <a:gd name="T93" fmla="*/ 2147483647 h 289"/>
                <a:gd name="T94" fmla="*/ 2147483647 w 253"/>
                <a:gd name="T95" fmla="*/ 2147483647 h 289"/>
                <a:gd name="T96" fmla="*/ 2147483647 w 253"/>
                <a:gd name="T97" fmla="*/ 2147483647 h 289"/>
                <a:gd name="T98" fmla="*/ 2147483647 w 253"/>
                <a:gd name="T99" fmla="*/ 2147483647 h 2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289"/>
                <a:gd name="T152" fmla="*/ 253 w 253"/>
                <a:gd name="T153" fmla="*/ 289 h 2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289">
                  <a:moveTo>
                    <a:pt x="0" y="58"/>
                  </a:moveTo>
                  <a:lnTo>
                    <a:pt x="52" y="49"/>
                  </a:lnTo>
                  <a:lnTo>
                    <a:pt x="74" y="44"/>
                  </a:lnTo>
                  <a:lnTo>
                    <a:pt x="76" y="47"/>
                  </a:lnTo>
                  <a:lnTo>
                    <a:pt x="87" y="48"/>
                  </a:lnTo>
                  <a:lnTo>
                    <a:pt x="91" y="50"/>
                  </a:lnTo>
                  <a:lnTo>
                    <a:pt x="98" y="52"/>
                  </a:lnTo>
                  <a:lnTo>
                    <a:pt x="103" y="55"/>
                  </a:lnTo>
                  <a:lnTo>
                    <a:pt x="108" y="57"/>
                  </a:lnTo>
                  <a:lnTo>
                    <a:pt x="112" y="52"/>
                  </a:lnTo>
                  <a:lnTo>
                    <a:pt x="117" y="57"/>
                  </a:lnTo>
                  <a:lnTo>
                    <a:pt x="110" y="58"/>
                  </a:lnTo>
                  <a:lnTo>
                    <a:pt x="105" y="63"/>
                  </a:lnTo>
                  <a:lnTo>
                    <a:pt x="110" y="63"/>
                  </a:lnTo>
                  <a:lnTo>
                    <a:pt x="115" y="59"/>
                  </a:lnTo>
                  <a:lnTo>
                    <a:pt x="123" y="59"/>
                  </a:lnTo>
                  <a:lnTo>
                    <a:pt x="130" y="62"/>
                  </a:lnTo>
                  <a:lnTo>
                    <a:pt x="135" y="63"/>
                  </a:lnTo>
                  <a:lnTo>
                    <a:pt x="139" y="59"/>
                  </a:lnTo>
                  <a:lnTo>
                    <a:pt x="144" y="57"/>
                  </a:lnTo>
                  <a:lnTo>
                    <a:pt x="149" y="54"/>
                  </a:lnTo>
                  <a:lnTo>
                    <a:pt x="159" y="49"/>
                  </a:lnTo>
                  <a:lnTo>
                    <a:pt x="164" y="50"/>
                  </a:lnTo>
                  <a:lnTo>
                    <a:pt x="174" y="49"/>
                  </a:lnTo>
                  <a:lnTo>
                    <a:pt x="183" y="40"/>
                  </a:lnTo>
                  <a:lnTo>
                    <a:pt x="188" y="33"/>
                  </a:lnTo>
                  <a:lnTo>
                    <a:pt x="193" y="28"/>
                  </a:lnTo>
                  <a:lnTo>
                    <a:pt x="196" y="24"/>
                  </a:lnTo>
                  <a:lnTo>
                    <a:pt x="207" y="18"/>
                  </a:lnTo>
                  <a:lnTo>
                    <a:pt x="235" y="0"/>
                  </a:lnTo>
                  <a:lnTo>
                    <a:pt x="235" y="4"/>
                  </a:lnTo>
                  <a:lnTo>
                    <a:pt x="253" y="102"/>
                  </a:lnTo>
                  <a:lnTo>
                    <a:pt x="249" y="104"/>
                  </a:lnTo>
                  <a:lnTo>
                    <a:pt x="247" y="104"/>
                  </a:lnTo>
                  <a:lnTo>
                    <a:pt x="246" y="108"/>
                  </a:lnTo>
                  <a:lnTo>
                    <a:pt x="249" y="113"/>
                  </a:lnTo>
                  <a:lnTo>
                    <a:pt x="252" y="127"/>
                  </a:lnTo>
                  <a:lnTo>
                    <a:pt x="251" y="132"/>
                  </a:lnTo>
                  <a:lnTo>
                    <a:pt x="248" y="147"/>
                  </a:lnTo>
                  <a:lnTo>
                    <a:pt x="249" y="152"/>
                  </a:lnTo>
                  <a:lnTo>
                    <a:pt x="248" y="158"/>
                  </a:lnTo>
                  <a:lnTo>
                    <a:pt x="247" y="158"/>
                  </a:lnTo>
                  <a:lnTo>
                    <a:pt x="247" y="164"/>
                  </a:lnTo>
                  <a:lnTo>
                    <a:pt x="247" y="169"/>
                  </a:lnTo>
                  <a:lnTo>
                    <a:pt x="247" y="174"/>
                  </a:lnTo>
                  <a:lnTo>
                    <a:pt x="244" y="182"/>
                  </a:lnTo>
                  <a:lnTo>
                    <a:pt x="239" y="189"/>
                  </a:lnTo>
                  <a:lnTo>
                    <a:pt x="233" y="199"/>
                  </a:lnTo>
                  <a:lnTo>
                    <a:pt x="223" y="206"/>
                  </a:lnTo>
                  <a:lnTo>
                    <a:pt x="215" y="204"/>
                  </a:lnTo>
                  <a:lnTo>
                    <a:pt x="210" y="210"/>
                  </a:lnTo>
                  <a:lnTo>
                    <a:pt x="210" y="214"/>
                  </a:lnTo>
                  <a:lnTo>
                    <a:pt x="204" y="218"/>
                  </a:lnTo>
                  <a:lnTo>
                    <a:pt x="201" y="223"/>
                  </a:lnTo>
                  <a:lnTo>
                    <a:pt x="201" y="228"/>
                  </a:lnTo>
                  <a:lnTo>
                    <a:pt x="199" y="233"/>
                  </a:lnTo>
                  <a:lnTo>
                    <a:pt x="203" y="238"/>
                  </a:lnTo>
                  <a:lnTo>
                    <a:pt x="199" y="243"/>
                  </a:lnTo>
                  <a:lnTo>
                    <a:pt x="198" y="248"/>
                  </a:lnTo>
                  <a:lnTo>
                    <a:pt x="193" y="240"/>
                  </a:lnTo>
                  <a:lnTo>
                    <a:pt x="188" y="238"/>
                  </a:lnTo>
                  <a:lnTo>
                    <a:pt x="184" y="243"/>
                  </a:lnTo>
                  <a:lnTo>
                    <a:pt x="183" y="248"/>
                  </a:lnTo>
                  <a:lnTo>
                    <a:pt x="183" y="253"/>
                  </a:lnTo>
                  <a:lnTo>
                    <a:pt x="181" y="255"/>
                  </a:lnTo>
                  <a:lnTo>
                    <a:pt x="180" y="260"/>
                  </a:lnTo>
                  <a:lnTo>
                    <a:pt x="181" y="263"/>
                  </a:lnTo>
                  <a:lnTo>
                    <a:pt x="183" y="272"/>
                  </a:lnTo>
                  <a:lnTo>
                    <a:pt x="178" y="275"/>
                  </a:lnTo>
                  <a:lnTo>
                    <a:pt x="178" y="281"/>
                  </a:lnTo>
                  <a:lnTo>
                    <a:pt x="174" y="286"/>
                  </a:lnTo>
                  <a:lnTo>
                    <a:pt x="166" y="288"/>
                  </a:lnTo>
                  <a:lnTo>
                    <a:pt x="161" y="289"/>
                  </a:lnTo>
                  <a:lnTo>
                    <a:pt x="157" y="284"/>
                  </a:lnTo>
                  <a:lnTo>
                    <a:pt x="152" y="281"/>
                  </a:lnTo>
                  <a:lnTo>
                    <a:pt x="149" y="279"/>
                  </a:lnTo>
                  <a:lnTo>
                    <a:pt x="144" y="275"/>
                  </a:lnTo>
                  <a:lnTo>
                    <a:pt x="140" y="267"/>
                  </a:lnTo>
                  <a:lnTo>
                    <a:pt x="135" y="269"/>
                  </a:lnTo>
                  <a:lnTo>
                    <a:pt x="129" y="274"/>
                  </a:lnTo>
                  <a:lnTo>
                    <a:pt x="126" y="279"/>
                  </a:lnTo>
                  <a:lnTo>
                    <a:pt x="121" y="279"/>
                  </a:lnTo>
                  <a:lnTo>
                    <a:pt x="117" y="282"/>
                  </a:lnTo>
                  <a:lnTo>
                    <a:pt x="112" y="277"/>
                  </a:lnTo>
                  <a:lnTo>
                    <a:pt x="106" y="275"/>
                  </a:lnTo>
                  <a:lnTo>
                    <a:pt x="101" y="277"/>
                  </a:lnTo>
                  <a:lnTo>
                    <a:pt x="98" y="282"/>
                  </a:lnTo>
                  <a:lnTo>
                    <a:pt x="93" y="282"/>
                  </a:lnTo>
                  <a:lnTo>
                    <a:pt x="83" y="274"/>
                  </a:lnTo>
                  <a:lnTo>
                    <a:pt x="81" y="273"/>
                  </a:lnTo>
                  <a:lnTo>
                    <a:pt x="71" y="274"/>
                  </a:lnTo>
                  <a:lnTo>
                    <a:pt x="66" y="273"/>
                  </a:lnTo>
                  <a:lnTo>
                    <a:pt x="58" y="263"/>
                  </a:lnTo>
                  <a:lnTo>
                    <a:pt x="56" y="258"/>
                  </a:lnTo>
                  <a:lnTo>
                    <a:pt x="43" y="253"/>
                  </a:lnTo>
                  <a:lnTo>
                    <a:pt x="35" y="255"/>
                  </a:lnTo>
                  <a:lnTo>
                    <a:pt x="30" y="252"/>
                  </a:lnTo>
                  <a:lnTo>
                    <a:pt x="24" y="255"/>
                  </a:lnTo>
                  <a:lnTo>
                    <a:pt x="9" y="128"/>
                  </a:lnTo>
                  <a:lnTo>
                    <a:pt x="0" y="58"/>
                  </a:lnTo>
                  <a:close/>
                </a:path>
              </a:pathLst>
            </a:custGeom>
            <a:solidFill>
              <a:srgbClr val="FF0000"/>
            </a:solidFill>
            <a:ln w="9525">
              <a:noFill/>
              <a:round/>
              <a:headEnd/>
              <a:tailEnd/>
            </a:ln>
          </p:spPr>
          <p:txBody>
            <a:bodyPr/>
            <a:lstStyle/>
            <a:p>
              <a:endParaRPr lang="en-US" dirty="0"/>
            </a:p>
          </p:txBody>
        </p:sp>
        <p:sp>
          <p:nvSpPr>
            <p:cNvPr id="70709" name="Freeform 48"/>
            <p:cNvSpPr>
              <a:spLocks/>
            </p:cNvSpPr>
            <p:nvPr/>
          </p:nvSpPr>
          <p:spPr bwMode="auto">
            <a:xfrm>
              <a:off x="3700" y="1695"/>
              <a:ext cx="351" cy="400"/>
            </a:xfrm>
            <a:custGeom>
              <a:avLst/>
              <a:gdLst>
                <a:gd name="T0" fmla="*/ 2147483647 w 253"/>
                <a:gd name="T1" fmla="*/ 2147483647 h 289"/>
                <a:gd name="T2" fmla="*/ 2147483647 w 253"/>
                <a:gd name="T3" fmla="*/ 2147483647 h 289"/>
                <a:gd name="T4" fmla="*/ 2147483647 w 253"/>
                <a:gd name="T5" fmla="*/ 2147483647 h 289"/>
                <a:gd name="T6" fmla="*/ 2147483647 w 253"/>
                <a:gd name="T7" fmla="*/ 2147483647 h 289"/>
                <a:gd name="T8" fmla="*/ 2147483647 w 253"/>
                <a:gd name="T9" fmla="*/ 2147483647 h 289"/>
                <a:gd name="T10" fmla="*/ 2147483647 w 253"/>
                <a:gd name="T11" fmla="*/ 2147483647 h 289"/>
                <a:gd name="T12" fmla="*/ 2147483647 w 253"/>
                <a:gd name="T13" fmla="*/ 2147483647 h 289"/>
                <a:gd name="T14" fmla="*/ 2147483647 w 253"/>
                <a:gd name="T15" fmla="*/ 2147483647 h 289"/>
                <a:gd name="T16" fmla="*/ 2147483647 w 253"/>
                <a:gd name="T17" fmla="*/ 2147483647 h 289"/>
                <a:gd name="T18" fmla="*/ 2147483647 w 253"/>
                <a:gd name="T19" fmla="*/ 2147483647 h 289"/>
                <a:gd name="T20" fmla="*/ 2147483647 w 253"/>
                <a:gd name="T21" fmla="*/ 2147483647 h 289"/>
                <a:gd name="T22" fmla="*/ 2147483647 w 253"/>
                <a:gd name="T23" fmla="*/ 2147483647 h 289"/>
                <a:gd name="T24" fmla="*/ 2147483647 w 253"/>
                <a:gd name="T25" fmla="*/ 2147483647 h 289"/>
                <a:gd name="T26" fmla="*/ 2147483647 w 253"/>
                <a:gd name="T27" fmla="*/ 2147483647 h 289"/>
                <a:gd name="T28" fmla="*/ 2147483647 w 253"/>
                <a:gd name="T29" fmla="*/ 0 h 289"/>
                <a:gd name="T30" fmla="*/ 2147483647 w 253"/>
                <a:gd name="T31" fmla="*/ 2147483647 h 289"/>
                <a:gd name="T32" fmla="*/ 2147483647 w 253"/>
                <a:gd name="T33" fmla="*/ 2147483647 h 289"/>
                <a:gd name="T34" fmla="*/ 2147483647 w 253"/>
                <a:gd name="T35" fmla="*/ 2147483647 h 289"/>
                <a:gd name="T36" fmla="*/ 2147483647 w 253"/>
                <a:gd name="T37" fmla="*/ 2147483647 h 289"/>
                <a:gd name="T38" fmla="*/ 2147483647 w 253"/>
                <a:gd name="T39" fmla="*/ 2147483647 h 289"/>
                <a:gd name="T40" fmla="*/ 2147483647 w 253"/>
                <a:gd name="T41" fmla="*/ 2147483647 h 289"/>
                <a:gd name="T42" fmla="*/ 2147483647 w 253"/>
                <a:gd name="T43" fmla="*/ 2147483647 h 289"/>
                <a:gd name="T44" fmla="*/ 2147483647 w 253"/>
                <a:gd name="T45" fmla="*/ 2147483647 h 289"/>
                <a:gd name="T46" fmla="*/ 2147483647 w 253"/>
                <a:gd name="T47" fmla="*/ 2147483647 h 289"/>
                <a:gd name="T48" fmla="*/ 2147483647 w 253"/>
                <a:gd name="T49" fmla="*/ 2147483647 h 289"/>
                <a:gd name="T50" fmla="*/ 2147483647 w 253"/>
                <a:gd name="T51" fmla="*/ 2147483647 h 289"/>
                <a:gd name="T52" fmla="*/ 2147483647 w 253"/>
                <a:gd name="T53" fmla="*/ 2147483647 h 289"/>
                <a:gd name="T54" fmla="*/ 2147483647 w 253"/>
                <a:gd name="T55" fmla="*/ 2147483647 h 289"/>
                <a:gd name="T56" fmla="*/ 2147483647 w 253"/>
                <a:gd name="T57" fmla="*/ 2147483647 h 289"/>
                <a:gd name="T58" fmla="*/ 2147483647 w 253"/>
                <a:gd name="T59" fmla="*/ 2147483647 h 289"/>
                <a:gd name="T60" fmla="*/ 2147483647 w 253"/>
                <a:gd name="T61" fmla="*/ 2147483647 h 289"/>
                <a:gd name="T62" fmla="*/ 2147483647 w 253"/>
                <a:gd name="T63" fmla="*/ 2147483647 h 289"/>
                <a:gd name="T64" fmla="*/ 2147483647 w 253"/>
                <a:gd name="T65" fmla="*/ 2147483647 h 289"/>
                <a:gd name="T66" fmla="*/ 2147483647 w 253"/>
                <a:gd name="T67" fmla="*/ 2147483647 h 289"/>
                <a:gd name="T68" fmla="*/ 2147483647 w 253"/>
                <a:gd name="T69" fmla="*/ 2147483647 h 289"/>
                <a:gd name="T70" fmla="*/ 2147483647 w 253"/>
                <a:gd name="T71" fmla="*/ 2147483647 h 289"/>
                <a:gd name="T72" fmla="*/ 2147483647 w 253"/>
                <a:gd name="T73" fmla="*/ 2147483647 h 289"/>
                <a:gd name="T74" fmla="*/ 2147483647 w 253"/>
                <a:gd name="T75" fmla="*/ 2147483647 h 289"/>
                <a:gd name="T76" fmla="*/ 2147483647 w 253"/>
                <a:gd name="T77" fmla="*/ 2147483647 h 289"/>
                <a:gd name="T78" fmla="*/ 2147483647 w 253"/>
                <a:gd name="T79" fmla="*/ 2147483647 h 289"/>
                <a:gd name="T80" fmla="*/ 2147483647 w 253"/>
                <a:gd name="T81" fmla="*/ 2147483647 h 289"/>
                <a:gd name="T82" fmla="*/ 2147483647 w 253"/>
                <a:gd name="T83" fmla="*/ 2147483647 h 289"/>
                <a:gd name="T84" fmla="*/ 2147483647 w 253"/>
                <a:gd name="T85" fmla="*/ 2147483647 h 289"/>
                <a:gd name="T86" fmla="*/ 2147483647 w 253"/>
                <a:gd name="T87" fmla="*/ 2147483647 h 289"/>
                <a:gd name="T88" fmla="*/ 2147483647 w 253"/>
                <a:gd name="T89" fmla="*/ 2147483647 h 289"/>
                <a:gd name="T90" fmla="*/ 2147483647 w 253"/>
                <a:gd name="T91" fmla="*/ 2147483647 h 289"/>
                <a:gd name="T92" fmla="*/ 2147483647 w 253"/>
                <a:gd name="T93" fmla="*/ 2147483647 h 289"/>
                <a:gd name="T94" fmla="*/ 2147483647 w 253"/>
                <a:gd name="T95" fmla="*/ 2147483647 h 289"/>
                <a:gd name="T96" fmla="*/ 2147483647 w 253"/>
                <a:gd name="T97" fmla="*/ 2147483647 h 289"/>
                <a:gd name="T98" fmla="*/ 2147483647 w 253"/>
                <a:gd name="T99" fmla="*/ 2147483647 h 2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53"/>
                <a:gd name="T151" fmla="*/ 0 h 289"/>
                <a:gd name="T152" fmla="*/ 253 w 253"/>
                <a:gd name="T153" fmla="*/ 289 h 2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53" h="289">
                  <a:moveTo>
                    <a:pt x="0" y="58"/>
                  </a:moveTo>
                  <a:lnTo>
                    <a:pt x="52" y="49"/>
                  </a:lnTo>
                  <a:lnTo>
                    <a:pt x="74" y="44"/>
                  </a:lnTo>
                  <a:lnTo>
                    <a:pt x="76" y="47"/>
                  </a:lnTo>
                  <a:lnTo>
                    <a:pt x="87" y="48"/>
                  </a:lnTo>
                  <a:lnTo>
                    <a:pt x="91" y="50"/>
                  </a:lnTo>
                  <a:lnTo>
                    <a:pt x="98" y="52"/>
                  </a:lnTo>
                  <a:lnTo>
                    <a:pt x="103" y="55"/>
                  </a:lnTo>
                  <a:lnTo>
                    <a:pt x="108" y="57"/>
                  </a:lnTo>
                  <a:lnTo>
                    <a:pt x="112" y="52"/>
                  </a:lnTo>
                  <a:lnTo>
                    <a:pt x="117" y="57"/>
                  </a:lnTo>
                  <a:lnTo>
                    <a:pt x="110" y="58"/>
                  </a:lnTo>
                  <a:lnTo>
                    <a:pt x="105" y="63"/>
                  </a:lnTo>
                  <a:lnTo>
                    <a:pt x="110" y="63"/>
                  </a:lnTo>
                  <a:lnTo>
                    <a:pt x="115" y="59"/>
                  </a:lnTo>
                  <a:lnTo>
                    <a:pt x="123" y="59"/>
                  </a:lnTo>
                  <a:lnTo>
                    <a:pt x="130" y="62"/>
                  </a:lnTo>
                  <a:lnTo>
                    <a:pt x="135" y="63"/>
                  </a:lnTo>
                  <a:lnTo>
                    <a:pt x="139" y="59"/>
                  </a:lnTo>
                  <a:lnTo>
                    <a:pt x="144" y="57"/>
                  </a:lnTo>
                  <a:lnTo>
                    <a:pt x="149" y="54"/>
                  </a:lnTo>
                  <a:lnTo>
                    <a:pt x="159" y="49"/>
                  </a:lnTo>
                  <a:lnTo>
                    <a:pt x="164" y="50"/>
                  </a:lnTo>
                  <a:lnTo>
                    <a:pt x="174" y="49"/>
                  </a:lnTo>
                  <a:lnTo>
                    <a:pt x="183" y="40"/>
                  </a:lnTo>
                  <a:lnTo>
                    <a:pt x="188" y="33"/>
                  </a:lnTo>
                  <a:lnTo>
                    <a:pt x="193" y="28"/>
                  </a:lnTo>
                  <a:lnTo>
                    <a:pt x="196" y="24"/>
                  </a:lnTo>
                  <a:lnTo>
                    <a:pt x="207" y="18"/>
                  </a:lnTo>
                  <a:lnTo>
                    <a:pt x="235" y="0"/>
                  </a:lnTo>
                  <a:lnTo>
                    <a:pt x="235" y="4"/>
                  </a:lnTo>
                  <a:lnTo>
                    <a:pt x="253" y="102"/>
                  </a:lnTo>
                  <a:lnTo>
                    <a:pt x="249" y="104"/>
                  </a:lnTo>
                  <a:lnTo>
                    <a:pt x="247" y="104"/>
                  </a:lnTo>
                  <a:lnTo>
                    <a:pt x="246" y="108"/>
                  </a:lnTo>
                  <a:lnTo>
                    <a:pt x="249" y="113"/>
                  </a:lnTo>
                  <a:lnTo>
                    <a:pt x="252" y="127"/>
                  </a:lnTo>
                  <a:lnTo>
                    <a:pt x="251" y="132"/>
                  </a:lnTo>
                  <a:lnTo>
                    <a:pt x="248" y="147"/>
                  </a:lnTo>
                  <a:lnTo>
                    <a:pt x="249" y="152"/>
                  </a:lnTo>
                  <a:lnTo>
                    <a:pt x="248" y="158"/>
                  </a:lnTo>
                  <a:lnTo>
                    <a:pt x="247" y="158"/>
                  </a:lnTo>
                  <a:lnTo>
                    <a:pt x="247" y="164"/>
                  </a:lnTo>
                  <a:lnTo>
                    <a:pt x="247" y="169"/>
                  </a:lnTo>
                  <a:lnTo>
                    <a:pt x="247" y="174"/>
                  </a:lnTo>
                  <a:lnTo>
                    <a:pt x="244" y="182"/>
                  </a:lnTo>
                  <a:lnTo>
                    <a:pt x="239" y="189"/>
                  </a:lnTo>
                  <a:lnTo>
                    <a:pt x="233" y="199"/>
                  </a:lnTo>
                  <a:lnTo>
                    <a:pt x="223" y="206"/>
                  </a:lnTo>
                  <a:lnTo>
                    <a:pt x="215" y="204"/>
                  </a:lnTo>
                  <a:lnTo>
                    <a:pt x="210" y="210"/>
                  </a:lnTo>
                  <a:lnTo>
                    <a:pt x="210" y="214"/>
                  </a:lnTo>
                  <a:lnTo>
                    <a:pt x="204" y="218"/>
                  </a:lnTo>
                  <a:lnTo>
                    <a:pt x="201" y="223"/>
                  </a:lnTo>
                  <a:lnTo>
                    <a:pt x="201" y="228"/>
                  </a:lnTo>
                  <a:lnTo>
                    <a:pt x="199" y="233"/>
                  </a:lnTo>
                  <a:lnTo>
                    <a:pt x="203" y="238"/>
                  </a:lnTo>
                  <a:lnTo>
                    <a:pt x="199" y="243"/>
                  </a:lnTo>
                  <a:lnTo>
                    <a:pt x="198" y="248"/>
                  </a:lnTo>
                  <a:lnTo>
                    <a:pt x="193" y="240"/>
                  </a:lnTo>
                  <a:lnTo>
                    <a:pt x="188" y="238"/>
                  </a:lnTo>
                  <a:lnTo>
                    <a:pt x="184" y="243"/>
                  </a:lnTo>
                  <a:lnTo>
                    <a:pt x="183" y="248"/>
                  </a:lnTo>
                  <a:lnTo>
                    <a:pt x="183" y="253"/>
                  </a:lnTo>
                  <a:lnTo>
                    <a:pt x="181" y="255"/>
                  </a:lnTo>
                  <a:lnTo>
                    <a:pt x="180" y="260"/>
                  </a:lnTo>
                  <a:lnTo>
                    <a:pt x="181" y="263"/>
                  </a:lnTo>
                  <a:lnTo>
                    <a:pt x="183" y="272"/>
                  </a:lnTo>
                  <a:lnTo>
                    <a:pt x="178" y="275"/>
                  </a:lnTo>
                  <a:lnTo>
                    <a:pt x="178" y="281"/>
                  </a:lnTo>
                  <a:lnTo>
                    <a:pt x="174" y="286"/>
                  </a:lnTo>
                  <a:lnTo>
                    <a:pt x="166" y="288"/>
                  </a:lnTo>
                  <a:lnTo>
                    <a:pt x="161" y="289"/>
                  </a:lnTo>
                  <a:lnTo>
                    <a:pt x="157" y="284"/>
                  </a:lnTo>
                  <a:lnTo>
                    <a:pt x="152" y="281"/>
                  </a:lnTo>
                  <a:lnTo>
                    <a:pt x="149" y="279"/>
                  </a:lnTo>
                  <a:lnTo>
                    <a:pt x="144" y="275"/>
                  </a:lnTo>
                  <a:lnTo>
                    <a:pt x="140" y="267"/>
                  </a:lnTo>
                  <a:lnTo>
                    <a:pt x="135" y="269"/>
                  </a:lnTo>
                  <a:lnTo>
                    <a:pt x="129" y="274"/>
                  </a:lnTo>
                  <a:lnTo>
                    <a:pt x="126" y="279"/>
                  </a:lnTo>
                  <a:lnTo>
                    <a:pt x="121" y="279"/>
                  </a:lnTo>
                  <a:lnTo>
                    <a:pt x="117" y="282"/>
                  </a:lnTo>
                  <a:lnTo>
                    <a:pt x="112" y="277"/>
                  </a:lnTo>
                  <a:lnTo>
                    <a:pt x="106" y="275"/>
                  </a:lnTo>
                  <a:lnTo>
                    <a:pt x="101" y="277"/>
                  </a:lnTo>
                  <a:lnTo>
                    <a:pt x="98" y="282"/>
                  </a:lnTo>
                  <a:lnTo>
                    <a:pt x="93" y="282"/>
                  </a:lnTo>
                  <a:lnTo>
                    <a:pt x="83" y="274"/>
                  </a:lnTo>
                  <a:lnTo>
                    <a:pt x="81" y="273"/>
                  </a:lnTo>
                  <a:lnTo>
                    <a:pt x="71" y="274"/>
                  </a:lnTo>
                  <a:lnTo>
                    <a:pt x="66" y="273"/>
                  </a:lnTo>
                  <a:lnTo>
                    <a:pt x="58" y="263"/>
                  </a:lnTo>
                  <a:lnTo>
                    <a:pt x="56" y="258"/>
                  </a:lnTo>
                  <a:lnTo>
                    <a:pt x="43" y="253"/>
                  </a:lnTo>
                  <a:lnTo>
                    <a:pt x="35" y="255"/>
                  </a:lnTo>
                  <a:lnTo>
                    <a:pt x="30" y="252"/>
                  </a:lnTo>
                  <a:lnTo>
                    <a:pt x="24" y="255"/>
                  </a:lnTo>
                  <a:lnTo>
                    <a:pt x="9" y="128"/>
                  </a:lnTo>
                  <a:lnTo>
                    <a:pt x="0" y="58"/>
                  </a:lnTo>
                </a:path>
              </a:pathLst>
            </a:custGeom>
            <a:noFill/>
            <a:ln w="4763">
              <a:solidFill>
                <a:srgbClr val="FFFFFF"/>
              </a:solidFill>
              <a:prstDash val="solid"/>
              <a:round/>
              <a:headEnd/>
              <a:tailEnd/>
            </a:ln>
          </p:spPr>
          <p:txBody>
            <a:bodyPr/>
            <a:lstStyle/>
            <a:p>
              <a:endParaRPr lang="en-US" dirty="0"/>
            </a:p>
          </p:txBody>
        </p:sp>
        <p:sp>
          <p:nvSpPr>
            <p:cNvPr id="70710" name="Freeform 49"/>
            <p:cNvSpPr>
              <a:spLocks/>
            </p:cNvSpPr>
            <p:nvPr/>
          </p:nvSpPr>
          <p:spPr bwMode="auto">
            <a:xfrm>
              <a:off x="3721" y="2459"/>
              <a:ext cx="459" cy="473"/>
            </a:xfrm>
            <a:custGeom>
              <a:avLst/>
              <a:gdLst>
                <a:gd name="T0" fmla="*/ 2147483647 w 330"/>
                <a:gd name="T1" fmla="*/ 2147483647 h 341"/>
                <a:gd name="T2" fmla="*/ 2147483647 w 330"/>
                <a:gd name="T3" fmla="*/ 2147483647 h 341"/>
                <a:gd name="T4" fmla="*/ 2147483647 w 330"/>
                <a:gd name="T5" fmla="*/ 2147483647 h 341"/>
                <a:gd name="T6" fmla="*/ 2147483647 w 330"/>
                <a:gd name="T7" fmla="*/ 2147483647 h 341"/>
                <a:gd name="T8" fmla="*/ 2147483647 w 330"/>
                <a:gd name="T9" fmla="*/ 2147483647 h 341"/>
                <a:gd name="T10" fmla="*/ 2147483647 w 330"/>
                <a:gd name="T11" fmla="*/ 2147483647 h 341"/>
                <a:gd name="T12" fmla="*/ 2147483647 w 330"/>
                <a:gd name="T13" fmla="*/ 2147483647 h 341"/>
                <a:gd name="T14" fmla="*/ 2147483647 w 330"/>
                <a:gd name="T15" fmla="*/ 2147483647 h 341"/>
                <a:gd name="T16" fmla="*/ 2147483647 w 330"/>
                <a:gd name="T17" fmla="*/ 2147483647 h 341"/>
                <a:gd name="T18" fmla="*/ 2147483647 w 330"/>
                <a:gd name="T19" fmla="*/ 2147483647 h 341"/>
                <a:gd name="T20" fmla="*/ 2147483647 w 330"/>
                <a:gd name="T21" fmla="*/ 2147483647 h 341"/>
                <a:gd name="T22" fmla="*/ 2147483647 w 330"/>
                <a:gd name="T23" fmla="*/ 2147483647 h 341"/>
                <a:gd name="T24" fmla="*/ 2147483647 w 330"/>
                <a:gd name="T25" fmla="*/ 2147483647 h 341"/>
                <a:gd name="T26" fmla="*/ 2147483647 w 330"/>
                <a:gd name="T27" fmla="*/ 2147483647 h 341"/>
                <a:gd name="T28" fmla="*/ 2147483647 w 330"/>
                <a:gd name="T29" fmla="*/ 2147483647 h 341"/>
                <a:gd name="T30" fmla="*/ 2147483647 w 330"/>
                <a:gd name="T31" fmla="*/ 2147483647 h 341"/>
                <a:gd name="T32" fmla="*/ 2147483647 w 330"/>
                <a:gd name="T33" fmla="*/ 2147483647 h 341"/>
                <a:gd name="T34" fmla="*/ 2147483647 w 330"/>
                <a:gd name="T35" fmla="*/ 2147483647 h 341"/>
                <a:gd name="T36" fmla="*/ 2147483647 w 330"/>
                <a:gd name="T37" fmla="*/ 2147483647 h 341"/>
                <a:gd name="T38" fmla="*/ 2147483647 w 330"/>
                <a:gd name="T39" fmla="*/ 2147483647 h 341"/>
                <a:gd name="T40" fmla="*/ 2147483647 w 330"/>
                <a:gd name="T41" fmla="*/ 2147483647 h 341"/>
                <a:gd name="T42" fmla="*/ 2147483647 w 330"/>
                <a:gd name="T43" fmla="*/ 2147483647 h 341"/>
                <a:gd name="T44" fmla="*/ 2147483647 w 330"/>
                <a:gd name="T45" fmla="*/ 2147483647 h 341"/>
                <a:gd name="T46" fmla="*/ 2147483647 w 330"/>
                <a:gd name="T47" fmla="*/ 2147483647 h 341"/>
                <a:gd name="T48" fmla="*/ 2147483647 w 330"/>
                <a:gd name="T49" fmla="*/ 2147483647 h 341"/>
                <a:gd name="T50" fmla="*/ 2147483647 w 330"/>
                <a:gd name="T51" fmla="*/ 2147483647 h 341"/>
                <a:gd name="T52" fmla="*/ 2147483647 w 330"/>
                <a:gd name="T53" fmla="*/ 2147483647 h 341"/>
                <a:gd name="T54" fmla="*/ 2147483647 w 330"/>
                <a:gd name="T55" fmla="*/ 2147483647 h 341"/>
                <a:gd name="T56" fmla="*/ 2147483647 w 330"/>
                <a:gd name="T57" fmla="*/ 2147483647 h 341"/>
                <a:gd name="T58" fmla="*/ 2147483647 w 330"/>
                <a:gd name="T59" fmla="*/ 2147483647 h 341"/>
                <a:gd name="T60" fmla="*/ 2147483647 w 330"/>
                <a:gd name="T61" fmla="*/ 2147483647 h 341"/>
                <a:gd name="T62" fmla="*/ 2147483647 w 330"/>
                <a:gd name="T63" fmla="*/ 2147483647 h 341"/>
                <a:gd name="T64" fmla="*/ 2147483647 w 330"/>
                <a:gd name="T65" fmla="*/ 2147483647 h 341"/>
                <a:gd name="T66" fmla="*/ 2147483647 w 330"/>
                <a:gd name="T67" fmla="*/ 2147483647 h 341"/>
                <a:gd name="T68" fmla="*/ 2147483647 w 330"/>
                <a:gd name="T69" fmla="*/ 2147483647 h 341"/>
                <a:gd name="T70" fmla="*/ 2147483647 w 330"/>
                <a:gd name="T71" fmla="*/ 2147483647 h 341"/>
                <a:gd name="T72" fmla="*/ 2147483647 w 330"/>
                <a:gd name="T73" fmla="*/ 2147483647 h 341"/>
                <a:gd name="T74" fmla="*/ 2147483647 w 330"/>
                <a:gd name="T75" fmla="*/ 2147483647 h 341"/>
                <a:gd name="T76" fmla="*/ 2147483647 w 330"/>
                <a:gd name="T77" fmla="*/ 2147483647 h 341"/>
                <a:gd name="T78" fmla="*/ 2147483647 w 330"/>
                <a:gd name="T79" fmla="*/ 2147483647 h 341"/>
                <a:gd name="T80" fmla="*/ 2147483647 w 330"/>
                <a:gd name="T81" fmla="*/ 2147483647 h 341"/>
                <a:gd name="T82" fmla="*/ 2147483647 w 330"/>
                <a:gd name="T83" fmla="*/ 2147483647 h 341"/>
                <a:gd name="T84" fmla="*/ 2147483647 w 330"/>
                <a:gd name="T85" fmla="*/ 2147483647 h 341"/>
                <a:gd name="T86" fmla="*/ 2147483647 w 330"/>
                <a:gd name="T87" fmla="*/ 2147483647 h 341"/>
                <a:gd name="T88" fmla="*/ 2147483647 w 330"/>
                <a:gd name="T89" fmla="*/ 2147483647 h 341"/>
                <a:gd name="T90" fmla="*/ 2147483647 w 330"/>
                <a:gd name="T91" fmla="*/ 2147483647 h 3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0"/>
                <a:gd name="T139" fmla="*/ 0 h 341"/>
                <a:gd name="T140" fmla="*/ 330 w 330"/>
                <a:gd name="T141" fmla="*/ 341 h 3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0" h="341">
                  <a:moveTo>
                    <a:pt x="0" y="22"/>
                  </a:moveTo>
                  <a:lnTo>
                    <a:pt x="54" y="14"/>
                  </a:lnTo>
                  <a:lnTo>
                    <a:pt x="80" y="12"/>
                  </a:lnTo>
                  <a:lnTo>
                    <a:pt x="154" y="0"/>
                  </a:lnTo>
                  <a:lnTo>
                    <a:pt x="154" y="4"/>
                  </a:lnTo>
                  <a:lnTo>
                    <a:pt x="144" y="18"/>
                  </a:lnTo>
                  <a:lnTo>
                    <a:pt x="142" y="23"/>
                  </a:lnTo>
                  <a:lnTo>
                    <a:pt x="145" y="28"/>
                  </a:lnTo>
                  <a:lnTo>
                    <a:pt x="150" y="30"/>
                  </a:lnTo>
                  <a:lnTo>
                    <a:pt x="155" y="32"/>
                  </a:lnTo>
                  <a:lnTo>
                    <a:pt x="164" y="39"/>
                  </a:lnTo>
                  <a:lnTo>
                    <a:pt x="171" y="38"/>
                  </a:lnTo>
                  <a:lnTo>
                    <a:pt x="176" y="42"/>
                  </a:lnTo>
                  <a:lnTo>
                    <a:pt x="179" y="47"/>
                  </a:lnTo>
                  <a:lnTo>
                    <a:pt x="184" y="52"/>
                  </a:lnTo>
                  <a:lnTo>
                    <a:pt x="185" y="57"/>
                  </a:lnTo>
                  <a:lnTo>
                    <a:pt x="198" y="73"/>
                  </a:lnTo>
                  <a:lnTo>
                    <a:pt x="208" y="79"/>
                  </a:lnTo>
                  <a:lnTo>
                    <a:pt x="217" y="83"/>
                  </a:lnTo>
                  <a:lnTo>
                    <a:pt x="222" y="90"/>
                  </a:lnTo>
                  <a:lnTo>
                    <a:pt x="225" y="95"/>
                  </a:lnTo>
                  <a:lnTo>
                    <a:pt x="228" y="97"/>
                  </a:lnTo>
                  <a:lnTo>
                    <a:pt x="233" y="98"/>
                  </a:lnTo>
                  <a:lnTo>
                    <a:pt x="241" y="103"/>
                  </a:lnTo>
                  <a:lnTo>
                    <a:pt x="244" y="106"/>
                  </a:lnTo>
                  <a:lnTo>
                    <a:pt x="244" y="110"/>
                  </a:lnTo>
                  <a:lnTo>
                    <a:pt x="246" y="115"/>
                  </a:lnTo>
                  <a:lnTo>
                    <a:pt x="252" y="117"/>
                  </a:lnTo>
                  <a:lnTo>
                    <a:pt x="252" y="122"/>
                  </a:lnTo>
                  <a:lnTo>
                    <a:pt x="257" y="124"/>
                  </a:lnTo>
                  <a:lnTo>
                    <a:pt x="257" y="125"/>
                  </a:lnTo>
                  <a:lnTo>
                    <a:pt x="262" y="130"/>
                  </a:lnTo>
                  <a:lnTo>
                    <a:pt x="267" y="131"/>
                  </a:lnTo>
                  <a:lnTo>
                    <a:pt x="277" y="137"/>
                  </a:lnTo>
                  <a:lnTo>
                    <a:pt x="277" y="141"/>
                  </a:lnTo>
                  <a:lnTo>
                    <a:pt x="283" y="149"/>
                  </a:lnTo>
                  <a:lnTo>
                    <a:pt x="286" y="154"/>
                  </a:lnTo>
                  <a:lnTo>
                    <a:pt x="286" y="159"/>
                  </a:lnTo>
                  <a:lnTo>
                    <a:pt x="287" y="164"/>
                  </a:lnTo>
                  <a:lnTo>
                    <a:pt x="292" y="168"/>
                  </a:lnTo>
                  <a:lnTo>
                    <a:pt x="298" y="170"/>
                  </a:lnTo>
                  <a:lnTo>
                    <a:pt x="302" y="175"/>
                  </a:lnTo>
                  <a:lnTo>
                    <a:pt x="305" y="180"/>
                  </a:lnTo>
                  <a:lnTo>
                    <a:pt x="308" y="185"/>
                  </a:lnTo>
                  <a:lnTo>
                    <a:pt x="308" y="190"/>
                  </a:lnTo>
                  <a:lnTo>
                    <a:pt x="308" y="195"/>
                  </a:lnTo>
                  <a:lnTo>
                    <a:pt x="312" y="199"/>
                  </a:lnTo>
                  <a:lnTo>
                    <a:pt x="322" y="202"/>
                  </a:lnTo>
                  <a:lnTo>
                    <a:pt x="325" y="203"/>
                  </a:lnTo>
                  <a:lnTo>
                    <a:pt x="327" y="203"/>
                  </a:lnTo>
                  <a:lnTo>
                    <a:pt x="330" y="204"/>
                  </a:lnTo>
                  <a:lnTo>
                    <a:pt x="329" y="209"/>
                  </a:lnTo>
                  <a:lnTo>
                    <a:pt x="324" y="212"/>
                  </a:lnTo>
                  <a:lnTo>
                    <a:pt x="324" y="217"/>
                  </a:lnTo>
                  <a:lnTo>
                    <a:pt x="320" y="217"/>
                  </a:lnTo>
                  <a:lnTo>
                    <a:pt x="315" y="214"/>
                  </a:lnTo>
                  <a:lnTo>
                    <a:pt x="315" y="219"/>
                  </a:lnTo>
                  <a:lnTo>
                    <a:pt x="320" y="223"/>
                  </a:lnTo>
                  <a:lnTo>
                    <a:pt x="316" y="229"/>
                  </a:lnTo>
                  <a:lnTo>
                    <a:pt x="310" y="229"/>
                  </a:lnTo>
                  <a:lnTo>
                    <a:pt x="311" y="234"/>
                  </a:lnTo>
                  <a:lnTo>
                    <a:pt x="316" y="233"/>
                  </a:lnTo>
                  <a:lnTo>
                    <a:pt x="316" y="234"/>
                  </a:lnTo>
                  <a:lnTo>
                    <a:pt x="315" y="239"/>
                  </a:lnTo>
                  <a:lnTo>
                    <a:pt x="310" y="237"/>
                  </a:lnTo>
                  <a:lnTo>
                    <a:pt x="312" y="242"/>
                  </a:lnTo>
                  <a:lnTo>
                    <a:pt x="307" y="246"/>
                  </a:lnTo>
                  <a:lnTo>
                    <a:pt x="310" y="248"/>
                  </a:lnTo>
                  <a:lnTo>
                    <a:pt x="314" y="247"/>
                  </a:lnTo>
                  <a:lnTo>
                    <a:pt x="311" y="256"/>
                  </a:lnTo>
                  <a:lnTo>
                    <a:pt x="308" y="256"/>
                  </a:lnTo>
                  <a:lnTo>
                    <a:pt x="308" y="261"/>
                  </a:lnTo>
                  <a:lnTo>
                    <a:pt x="303" y="261"/>
                  </a:lnTo>
                  <a:lnTo>
                    <a:pt x="298" y="259"/>
                  </a:lnTo>
                  <a:lnTo>
                    <a:pt x="297" y="259"/>
                  </a:lnTo>
                  <a:lnTo>
                    <a:pt x="302" y="262"/>
                  </a:lnTo>
                  <a:lnTo>
                    <a:pt x="306" y="262"/>
                  </a:lnTo>
                  <a:lnTo>
                    <a:pt x="312" y="263"/>
                  </a:lnTo>
                  <a:lnTo>
                    <a:pt x="310" y="268"/>
                  </a:lnTo>
                  <a:lnTo>
                    <a:pt x="306" y="276"/>
                  </a:lnTo>
                  <a:lnTo>
                    <a:pt x="301" y="273"/>
                  </a:lnTo>
                  <a:lnTo>
                    <a:pt x="300" y="278"/>
                  </a:lnTo>
                  <a:lnTo>
                    <a:pt x="306" y="278"/>
                  </a:lnTo>
                  <a:lnTo>
                    <a:pt x="303" y="283"/>
                  </a:lnTo>
                  <a:lnTo>
                    <a:pt x="300" y="281"/>
                  </a:lnTo>
                  <a:lnTo>
                    <a:pt x="303" y="285"/>
                  </a:lnTo>
                  <a:lnTo>
                    <a:pt x="301" y="290"/>
                  </a:lnTo>
                  <a:lnTo>
                    <a:pt x="305" y="290"/>
                  </a:lnTo>
                  <a:lnTo>
                    <a:pt x="302" y="295"/>
                  </a:lnTo>
                  <a:lnTo>
                    <a:pt x="301" y="298"/>
                  </a:lnTo>
                  <a:lnTo>
                    <a:pt x="305" y="303"/>
                  </a:lnTo>
                  <a:lnTo>
                    <a:pt x="303" y="308"/>
                  </a:lnTo>
                  <a:lnTo>
                    <a:pt x="301" y="310"/>
                  </a:lnTo>
                  <a:lnTo>
                    <a:pt x="300" y="310"/>
                  </a:lnTo>
                  <a:lnTo>
                    <a:pt x="295" y="310"/>
                  </a:lnTo>
                  <a:lnTo>
                    <a:pt x="282" y="306"/>
                  </a:lnTo>
                  <a:lnTo>
                    <a:pt x="277" y="305"/>
                  </a:lnTo>
                  <a:lnTo>
                    <a:pt x="273" y="308"/>
                  </a:lnTo>
                  <a:lnTo>
                    <a:pt x="271" y="308"/>
                  </a:lnTo>
                  <a:lnTo>
                    <a:pt x="269" y="313"/>
                  </a:lnTo>
                  <a:lnTo>
                    <a:pt x="269" y="319"/>
                  </a:lnTo>
                  <a:lnTo>
                    <a:pt x="272" y="322"/>
                  </a:lnTo>
                  <a:lnTo>
                    <a:pt x="273" y="327"/>
                  </a:lnTo>
                  <a:lnTo>
                    <a:pt x="273" y="337"/>
                  </a:lnTo>
                  <a:lnTo>
                    <a:pt x="268" y="341"/>
                  </a:lnTo>
                  <a:lnTo>
                    <a:pt x="263" y="341"/>
                  </a:lnTo>
                  <a:lnTo>
                    <a:pt x="259" y="331"/>
                  </a:lnTo>
                  <a:lnTo>
                    <a:pt x="254" y="327"/>
                  </a:lnTo>
                  <a:lnTo>
                    <a:pt x="87" y="340"/>
                  </a:lnTo>
                  <a:lnTo>
                    <a:pt x="83" y="335"/>
                  </a:lnTo>
                  <a:lnTo>
                    <a:pt x="82" y="330"/>
                  </a:lnTo>
                  <a:lnTo>
                    <a:pt x="76" y="320"/>
                  </a:lnTo>
                  <a:lnTo>
                    <a:pt x="76" y="317"/>
                  </a:lnTo>
                  <a:lnTo>
                    <a:pt x="72" y="310"/>
                  </a:lnTo>
                  <a:lnTo>
                    <a:pt x="68" y="305"/>
                  </a:lnTo>
                  <a:lnTo>
                    <a:pt x="66" y="300"/>
                  </a:lnTo>
                  <a:lnTo>
                    <a:pt x="68" y="290"/>
                  </a:lnTo>
                  <a:lnTo>
                    <a:pt x="67" y="285"/>
                  </a:lnTo>
                  <a:lnTo>
                    <a:pt x="68" y="280"/>
                  </a:lnTo>
                  <a:lnTo>
                    <a:pt x="66" y="273"/>
                  </a:lnTo>
                  <a:lnTo>
                    <a:pt x="62" y="267"/>
                  </a:lnTo>
                  <a:lnTo>
                    <a:pt x="59" y="258"/>
                  </a:lnTo>
                  <a:lnTo>
                    <a:pt x="61" y="249"/>
                  </a:lnTo>
                  <a:lnTo>
                    <a:pt x="62" y="243"/>
                  </a:lnTo>
                  <a:lnTo>
                    <a:pt x="62" y="234"/>
                  </a:lnTo>
                  <a:lnTo>
                    <a:pt x="64" y="229"/>
                  </a:lnTo>
                  <a:lnTo>
                    <a:pt x="69" y="225"/>
                  </a:lnTo>
                  <a:lnTo>
                    <a:pt x="68" y="222"/>
                  </a:lnTo>
                  <a:lnTo>
                    <a:pt x="64" y="219"/>
                  </a:lnTo>
                  <a:lnTo>
                    <a:pt x="64" y="212"/>
                  </a:lnTo>
                  <a:lnTo>
                    <a:pt x="62" y="205"/>
                  </a:lnTo>
                  <a:lnTo>
                    <a:pt x="62" y="204"/>
                  </a:lnTo>
                  <a:lnTo>
                    <a:pt x="56" y="198"/>
                  </a:lnTo>
                  <a:lnTo>
                    <a:pt x="52" y="189"/>
                  </a:lnTo>
                  <a:lnTo>
                    <a:pt x="48" y="184"/>
                  </a:lnTo>
                  <a:lnTo>
                    <a:pt x="47" y="179"/>
                  </a:lnTo>
                  <a:lnTo>
                    <a:pt x="46" y="176"/>
                  </a:lnTo>
                  <a:lnTo>
                    <a:pt x="23" y="93"/>
                  </a:lnTo>
                  <a:lnTo>
                    <a:pt x="0" y="22"/>
                  </a:lnTo>
                  <a:close/>
                </a:path>
              </a:pathLst>
            </a:custGeom>
            <a:solidFill>
              <a:srgbClr val="92D050"/>
            </a:solidFill>
            <a:ln w="9525">
              <a:noFill/>
              <a:round/>
              <a:headEnd/>
              <a:tailEnd/>
            </a:ln>
          </p:spPr>
          <p:txBody>
            <a:bodyPr/>
            <a:lstStyle/>
            <a:p>
              <a:endParaRPr lang="en-US" dirty="0"/>
            </a:p>
          </p:txBody>
        </p:sp>
        <p:sp>
          <p:nvSpPr>
            <p:cNvPr id="70711" name="Freeform 50"/>
            <p:cNvSpPr>
              <a:spLocks/>
            </p:cNvSpPr>
            <p:nvPr/>
          </p:nvSpPr>
          <p:spPr bwMode="auto">
            <a:xfrm>
              <a:off x="3721" y="2459"/>
              <a:ext cx="457" cy="472"/>
            </a:xfrm>
            <a:custGeom>
              <a:avLst/>
              <a:gdLst>
                <a:gd name="T0" fmla="*/ 2147483647 w 330"/>
                <a:gd name="T1" fmla="*/ 2147483647 h 341"/>
                <a:gd name="T2" fmla="*/ 2147483647 w 330"/>
                <a:gd name="T3" fmla="*/ 2147483647 h 341"/>
                <a:gd name="T4" fmla="*/ 2147483647 w 330"/>
                <a:gd name="T5" fmla="*/ 2147483647 h 341"/>
                <a:gd name="T6" fmla="*/ 2147483647 w 330"/>
                <a:gd name="T7" fmla="*/ 2147483647 h 341"/>
                <a:gd name="T8" fmla="*/ 2147483647 w 330"/>
                <a:gd name="T9" fmla="*/ 2147483647 h 341"/>
                <a:gd name="T10" fmla="*/ 2147483647 w 330"/>
                <a:gd name="T11" fmla="*/ 2147483647 h 341"/>
                <a:gd name="T12" fmla="*/ 2147483647 w 330"/>
                <a:gd name="T13" fmla="*/ 2147483647 h 341"/>
                <a:gd name="T14" fmla="*/ 2147483647 w 330"/>
                <a:gd name="T15" fmla="*/ 2147483647 h 341"/>
                <a:gd name="T16" fmla="*/ 2147483647 w 330"/>
                <a:gd name="T17" fmla="*/ 2147483647 h 341"/>
                <a:gd name="T18" fmla="*/ 2147483647 w 330"/>
                <a:gd name="T19" fmla="*/ 2147483647 h 341"/>
                <a:gd name="T20" fmla="*/ 2147483647 w 330"/>
                <a:gd name="T21" fmla="*/ 2147483647 h 341"/>
                <a:gd name="T22" fmla="*/ 2147483647 w 330"/>
                <a:gd name="T23" fmla="*/ 2147483647 h 341"/>
                <a:gd name="T24" fmla="*/ 2147483647 w 330"/>
                <a:gd name="T25" fmla="*/ 2147483647 h 341"/>
                <a:gd name="T26" fmla="*/ 2147483647 w 330"/>
                <a:gd name="T27" fmla="*/ 2147483647 h 341"/>
                <a:gd name="T28" fmla="*/ 2147483647 w 330"/>
                <a:gd name="T29" fmla="*/ 2147483647 h 341"/>
                <a:gd name="T30" fmla="*/ 2147483647 w 330"/>
                <a:gd name="T31" fmla="*/ 2147483647 h 341"/>
                <a:gd name="T32" fmla="*/ 2147483647 w 330"/>
                <a:gd name="T33" fmla="*/ 2147483647 h 341"/>
                <a:gd name="T34" fmla="*/ 2147483647 w 330"/>
                <a:gd name="T35" fmla="*/ 2147483647 h 341"/>
                <a:gd name="T36" fmla="*/ 2147483647 w 330"/>
                <a:gd name="T37" fmla="*/ 2147483647 h 341"/>
                <a:gd name="T38" fmla="*/ 2147483647 w 330"/>
                <a:gd name="T39" fmla="*/ 2147483647 h 341"/>
                <a:gd name="T40" fmla="*/ 2147483647 w 330"/>
                <a:gd name="T41" fmla="*/ 2147483647 h 341"/>
                <a:gd name="T42" fmla="*/ 2147483647 w 330"/>
                <a:gd name="T43" fmla="*/ 2147483647 h 341"/>
                <a:gd name="T44" fmla="*/ 2147483647 w 330"/>
                <a:gd name="T45" fmla="*/ 2147483647 h 341"/>
                <a:gd name="T46" fmla="*/ 2147483647 w 330"/>
                <a:gd name="T47" fmla="*/ 2147483647 h 341"/>
                <a:gd name="T48" fmla="*/ 2147483647 w 330"/>
                <a:gd name="T49" fmla="*/ 2147483647 h 341"/>
                <a:gd name="T50" fmla="*/ 2147483647 w 330"/>
                <a:gd name="T51" fmla="*/ 2147483647 h 341"/>
                <a:gd name="T52" fmla="*/ 2147483647 w 330"/>
                <a:gd name="T53" fmla="*/ 2147483647 h 341"/>
                <a:gd name="T54" fmla="*/ 2147483647 w 330"/>
                <a:gd name="T55" fmla="*/ 2147483647 h 341"/>
                <a:gd name="T56" fmla="*/ 2147483647 w 330"/>
                <a:gd name="T57" fmla="*/ 2147483647 h 341"/>
                <a:gd name="T58" fmla="*/ 2147483647 w 330"/>
                <a:gd name="T59" fmla="*/ 2147483647 h 341"/>
                <a:gd name="T60" fmla="*/ 2147483647 w 330"/>
                <a:gd name="T61" fmla="*/ 2147483647 h 341"/>
                <a:gd name="T62" fmla="*/ 2147483647 w 330"/>
                <a:gd name="T63" fmla="*/ 2147483647 h 341"/>
                <a:gd name="T64" fmla="*/ 2147483647 w 330"/>
                <a:gd name="T65" fmla="*/ 2147483647 h 341"/>
                <a:gd name="T66" fmla="*/ 2147483647 w 330"/>
                <a:gd name="T67" fmla="*/ 2147483647 h 341"/>
                <a:gd name="T68" fmla="*/ 2147483647 w 330"/>
                <a:gd name="T69" fmla="*/ 2147483647 h 341"/>
                <a:gd name="T70" fmla="*/ 2147483647 w 330"/>
                <a:gd name="T71" fmla="*/ 2147483647 h 341"/>
                <a:gd name="T72" fmla="*/ 2147483647 w 330"/>
                <a:gd name="T73" fmla="*/ 2147483647 h 341"/>
                <a:gd name="T74" fmla="*/ 2147483647 w 330"/>
                <a:gd name="T75" fmla="*/ 2147483647 h 341"/>
                <a:gd name="T76" fmla="*/ 2147483647 w 330"/>
                <a:gd name="T77" fmla="*/ 2147483647 h 341"/>
                <a:gd name="T78" fmla="*/ 2147483647 w 330"/>
                <a:gd name="T79" fmla="*/ 2147483647 h 341"/>
                <a:gd name="T80" fmla="*/ 2147483647 w 330"/>
                <a:gd name="T81" fmla="*/ 2147483647 h 341"/>
                <a:gd name="T82" fmla="*/ 2147483647 w 330"/>
                <a:gd name="T83" fmla="*/ 2147483647 h 341"/>
                <a:gd name="T84" fmla="*/ 2147483647 w 330"/>
                <a:gd name="T85" fmla="*/ 2147483647 h 341"/>
                <a:gd name="T86" fmla="*/ 2147483647 w 330"/>
                <a:gd name="T87" fmla="*/ 2147483647 h 341"/>
                <a:gd name="T88" fmla="*/ 2147483647 w 330"/>
                <a:gd name="T89" fmla="*/ 2147483647 h 341"/>
                <a:gd name="T90" fmla="*/ 2147483647 w 330"/>
                <a:gd name="T91" fmla="*/ 2147483647 h 3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0"/>
                <a:gd name="T139" fmla="*/ 0 h 341"/>
                <a:gd name="T140" fmla="*/ 330 w 330"/>
                <a:gd name="T141" fmla="*/ 341 h 34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0" h="341">
                  <a:moveTo>
                    <a:pt x="0" y="22"/>
                  </a:moveTo>
                  <a:lnTo>
                    <a:pt x="54" y="14"/>
                  </a:lnTo>
                  <a:lnTo>
                    <a:pt x="80" y="12"/>
                  </a:lnTo>
                  <a:lnTo>
                    <a:pt x="154" y="0"/>
                  </a:lnTo>
                  <a:lnTo>
                    <a:pt x="154" y="4"/>
                  </a:lnTo>
                  <a:lnTo>
                    <a:pt x="144" y="18"/>
                  </a:lnTo>
                  <a:lnTo>
                    <a:pt x="142" y="23"/>
                  </a:lnTo>
                  <a:lnTo>
                    <a:pt x="145" y="28"/>
                  </a:lnTo>
                  <a:lnTo>
                    <a:pt x="150" y="30"/>
                  </a:lnTo>
                  <a:lnTo>
                    <a:pt x="155" y="32"/>
                  </a:lnTo>
                  <a:lnTo>
                    <a:pt x="164" y="39"/>
                  </a:lnTo>
                  <a:lnTo>
                    <a:pt x="171" y="38"/>
                  </a:lnTo>
                  <a:lnTo>
                    <a:pt x="176" y="42"/>
                  </a:lnTo>
                  <a:lnTo>
                    <a:pt x="179" y="47"/>
                  </a:lnTo>
                  <a:lnTo>
                    <a:pt x="184" y="52"/>
                  </a:lnTo>
                  <a:lnTo>
                    <a:pt x="185" y="57"/>
                  </a:lnTo>
                  <a:lnTo>
                    <a:pt x="198" y="73"/>
                  </a:lnTo>
                  <a:lnTo>
                    <a:pt x="208" y="79"/>
                  </a:lnTo>
                  <a:lnTo>
                    <a:pt x="217" y="83"/>
                  </a:lnTo>
                  <a:lnTo>
                    <a:pt x="222" y="90"/>
                  </a:lnTo>
                  <a:lnTo>
                    <a:pt x="225" y="95"/>
                  </a:lnTo>
                  <a:lnTo>
                    <a:pt x="228" y="97"/>
                  </a:lnTo>
                  <a:lnTo>
                    <a:pt x="233" y="98"/>
                  </a:lnTo>
                  <a:lnTo>
                    <a:pt x="241" y="103"/>
                  </a:lnTo>
                  <a:lnTo>
                    <a:pt x="244" y="106"/>
                  </a:lnTo>
                  <a:lnTo>
                    <a:pt x="244" y="110"/>
                  </a:lnTo>
                  <a:lnTo>
                    <a:pt x="246" y="115"/>
                  </a:lnTo>
                  <a:lnTo>
                    <a:pt x="252" y="117"/>
                  </a:lnTo>
                  <a:lnTo>
                    <a:pt x="252" y="122"/>
                  </a:lnTo>
                  <a:lnTo>
                    <a:pt x="257" y="124"/>
                  </a:lnTo>
                  <a:lnTo>
                    <a:pt x="257" y="125"/>
                  </a:lnTo>
                  <a:lnTo>
                    <a:pt x="262" y="130"/>
                  </a:lnTo>
                  <a:lnTo>
                    <a:pt x="267" y="131"/>
                  </a:lnTo>
                  <a:lnTo>
                    <a:pt x="277" y="137"/>
                  </a:lnTo>
                  <a:lnTo>
                    <a:pt x="277" y="141"/>
                  </a:lnTo>
                  <a:lnTo>
                    <a:pt x="283" y="149"/>
                  </a:lnTo>
                  <a:lnTo>
                    <a:pt x="286" y="154"/>
                  </a:lnTo>
                  <a:lnTo>
                    <a:pt x="286" y="159"/>
                  </a:lnTo>
                  <a:lnTo>
                    <a:pt x="287" y="164"/>
                  </a:lnTo>
                  <a:lnTo>
                    <a:pt x="292" y="168"/>
                  </a:lnTo>
                  <a:lnTo>
                    <a:pt x="298" y="170"/>
                  </a:lnTo>
                  <a:lnTo>
                    <a:pt x="302" y="175"/>
                  </a:lnTo>
                  <a:lnTo>
                    <a:pt x="305" y="180"/>
                  </a:lnTo>
                  <a:lnTo>
                    <a:pt x="308" y="185"/>
                  </a:lnTo>
                  <a:lnTo>
                    <a:pt x="308" y="190"/>
                  </a:lnTo>
                  <a:lnTo>
                    <a:pt x="308" y="195"/>
                  </a:lnTo>
                  <a:lnTo>
                    <a:pt x="312" y="199"/>
                  </a:lnTo>
                  <a:lnTo>
                    <a:pt x="322" y="202"/>
                  </a:lnTo>
                  <a:lnTo>
                    <a:pt x="325" y="203"/>
                  </a:lnTo>
                  <a:lnTo>
                    <a:pt x="327" y="203"/>
                  </a:lnTo>
                  <a:lnTo>
                    <a:pt x="330" y="204"/>
                  </a:lnTo>
                  <a:lnTo>
                    <a:pt x="329" y="209"/>
                  </a:lnTo>
                  <a:lnTo>
                    <a:pt x="324" y="212"/>
                  </a:lnTo>
                  <a:lnTo>
                    <a:pt x="324" y="217"/>
                  </a:lnTo>
                  <a:lnTo>
                    <a:pt x="320" y="217"/>
                  </a:lnTo>
                  <a:lnTo>
                    <a:pt x="315" y="214"/>
                  </a:lnTo>
                  <a:lnTo>
                    <a:pt x="315" y="219"/>
                  </a:lnTo>
                  <a:lnTo>
                    <a:pt x="320" y="223"/>
                  </a:lnTo>
                  <a:lnTo>
                    <a:pt x="316" y="229"/>
                  </a:lnTo>
                  <a:lnTo>
                    <a:pt x="310" y="229"/>
                  </a:lnTo>
                  <a:lnTo>
                    <a:pt x="311" y="234"/>
                  </a:lnTo>
                  <a:lnTo>
                    <a:pt x="316" y="233"/>
                  </a:lnTo>
                  <a:lnTo>
                    <a:pt x="316" y="234"/>
                  </a:lnTo>
                  <a:lnTo>
                    <a:pt x="315" y="239"/>
                  </a:lnTo>
                  <a:lnTo>
                    <a:pt x="310" y="237"/>
                  </a:lnTo>
                  <a:lnTo>
                    <a:pt x="312" y="242"/>
                  </a:lnTo>
                  <a:lnTo>
                    <a:pt x="307" y="246"/>
                  </a:lnTo>
                  <a:lnTo>
                    <a:pt x="310" y="248"/>
                  </a:lnTo>
                  <a:lnTo>
                    <a:pt x="314" y="247"/>
                  </a:lnTo>
                  <a:lnTo>
                    <a:pt x="311" y="256"/>
                  </a:lnTo>
                  <a:lnTo>
                    <a:pt x="308" y="256"/>
                  </a:lnTo>
                  <a:lnTo>
                    <a:pt x="308" y="261"/>
                  </a:lnTo>
                  <a:lnTo>
                    <a:pt x="303" y="261"/>
                  </a:lnTo>
                  <a:lnTo>
                    <a:pt x="298" y="259"/>
                  </a:lnTo>
                  <a:lnTo>
                    <a:pt x="297" y="259"/>
                  </a:lnTo>
                  <a:lnTo>
                    <a:pt x="302" y="262"/>
                  </a:lnTo>
                  <a:lnTo>
                    <a:pt x="306" y="262"/>
                  </a:lnTo>
                  <a:lnTo>
                    <a:pt x="312" y="263"/>
                  </a:lnTo>
                  <a:lnTo>
                    <a:pt x="310" y="268"/>
                  </a:lnTo>
                  <a:lnTo>
                    <a:pt x="306" y="276"/>
                  </a:lnTo>
                  <a:lnTo>
                    <a:pt x="301" y="273"/>
                  </a:lnTo>
                  <a:lnTo>
                    <a:pt x="300" y="278"/>
                  </a:lnTo>
                  <a:lnTo>
                    <a:pt x="306" y="278"/>
                  </a:lnTo>
                  <a:lnTo>
                    <a:pt x="303" y="283"/>
                  </a:lnTo>
                  <a:lnTo>
                    <a:pt x="300" y="281"/>
                  </a:lnTo>
                  <a:lnTo>
                    <a:pt x="303" y="285"/>
                  </a:lnTo>
                  <a:lnTo>
                    <a:pt x="301" y="290"/>
                  </a:lnTo>
                  <a:lnTo>
                    <a:pt x="305" y="290"/>
                  </a:lnTo>
                  <a:lnTo>
                    <a:pt x="302" y="295"/>
                  </a:lnTo>
                  <a:lnTo>
                    <a:pt x="301" y="298"/>
                  </a:lnTo>
                  <a:lnTo>
                    <a:pt x="305" y="303"/>
                  </a:lnTo>
                  <a:lnTo>
                    <a:pt x="303" y="308"/>
                  </a:lnTo>
                  <a:lnTo>
                    <a:pt x="301" y="310"/>
                  </a:lnTo>
                  <a:lnTo>
                    <a:pt x="300" y="310"/>
                  </a:lnTo>
                  <a:lnTo>
                    <a:pt x="295" y="310"/>
                  </a:lnTo>
                  <a:lnTo>
                    <a:pt x="282" y="306"/>
                  </a:lnTo>
                  <a:lnTo>
                    <a:pt x="277" y="305"/>
                  </a:lnTo>
                  <a:lnTo>
                    <a:pt x="273" y="308"/>
                  </a:lnTo>
                  <a:lnTo>
                    <a:pt x="271" y="308"/>
                  </a:lnTo>
                  <a:lnTo>
                    <a:pt x="269" y="313"/>
                  </a:lnTo>
                  <a:lnTo>
                    <a:pt x="269" y="319"/>
                  </a:lnTo>
                  <a:lnTo>
                    <a:pt x="272" y="322"/>
                  </a:lnTo>
                  <a:lnTo>
                    <a:pt x="273" y="327"/>
                  </a:lnTo>
                  <a:lnTo>
                    <a:pt x="273" y="337"/>
                  </a:lnTo>
                  <a:lnTo>
                    <a:pt x="268" y="341"/>
                  </a:lnTo>
                  <a:lnTo>
                    <a:pt x="263" y="341"/>
                  </a:lnTo>
                  <a:lnTo>
                    <a:pt x="259" y="331"/>
                  </a:lnTo>
                  <a:lnTo>
                    <a:pt x="254" y="327"/>
                  </a:lnTo>
                  <a:lnTo>
                    <a:pt x="87" y="340"/>
                  </a:lnTo>
                  <a:lnTo>
                    <a:pt x="83" y="335"/>
                  </a:lnTo>
                  <a:lnTo>
                    <a:pt x="82" y="330"/>
                  </a:lnTo>
                  <a:lnTo>
                    <a:pt x="76" y="320"/>
                  </a:lnTo>
                  <a:lnTo>
                    <a:pt x="76" y="317"/>
                  </a:lnTo>
                  <a:lnTo>
                    <a:pt x="72" y="310"/>
                  </a:lnTo>
                  <a:lnTo>
                    <a:pt x="68" y="305"/>
                  </a:lnTo>
                  <a:lnTo>
                    <a:pt x="66" y="300"/>
                  </a:lnTo>
                  <a:lnTo>
                    <a:pt x="68" y="290"/>
                  </a:lnTo>
                  <a:lnTo>
                    <a:pt x="67" y="285"/>
                  </a:lnTo>
                  <a:lnTo>
                    <a:pt x="68" y="280"/>
                  </a:lnTo>
                  <a:lnTo>
                    <a:pt x="66" y="273"/>
                  </a:lnTo>
                  <a:lnTo>
                    <a:pt x="62" y="267"/>
                  </a:lnTo>
                  <a:lnTo>
                    <a:pt x="59" y="258"/>
                  </a:lnTo>
                  <a:lnTo>
                    <a:pt x="61" y="249"/>
                  </a:lnTo>
                  <a:lnTo>
                    <a:pt x="62" y="243"/>
                  </a:lnTo>
                  <a:lnTo>
                    <a:pt x="62" y="234"/>
                  </a:lnTo>
                  <a:lnTo>
                    <a:pt x="64" y="229"/>
                  </a:lnTo>
                  <a:lnTo>
                    <a:pt x="69" y="225"/>
                  </a:lnTo>
                  <a:lnTo>
                    <a:pt x="68" y="222"/>
                  </a:lnTo>
                  <a:lnTo>
                    <a:pt x="64" y="219"/>
                  </a:lnTo>
                  <a:lnTo>
                    <a:pt x="64" y="212"/>
                  </a:lnTo>
                  <a:lnTo>
                    <a:pt x="62" y="205"/>
                  </a:lnTo>
                  <a:lnTo>
                    <a:pt x="62" y="204"/>
                  </a:lnTo>
                  <a:lnTo>
                    <a:pt x="56" y="198"/>
                  </a:lnTo>
                  <a:lnTo>
                    <a:pt x="52" y="189"/>
                  </a:lnTo>
                  <a:lnTo>
                    <a:pt x="48" y="184"/>
                  </a:lnTo>
                  <a:lnTo>
                    <a:pt x="47" y="179"/>
                  </a:lnTo>
                  <a:lnTo>
                    <a:pt x="46" y="176"/>
                  </a:lnTo>
                  <a:lnTo>
                    <a:pt x="23" y="93"/>
                  </a:lnTo>
                  <a:lnTo>
                    <a:pt x="0" y="22"/>
                  </a:lnTo>
                </a:path>
              </a:pathLst>
            </a:custGeom>
            <a:noFill/>
            <a:ln w="4763">
              <a:solidFill>
                <a:srgbClr val="FFFFFF"/>
              </a:solidFill>
              <a:prstDash val="solid"/>
              <a:round/>
              <a:headEnd/>
              <a:tailEnd/>
            </a:ln>
          </p:spPr>
          <p:txBody>
            <a:bodyPr/>
            <a:lstStyle/>
            <a:p>
              <a:endParaRPr lang="en-US" dirty="0"/>
            </a:p>
          </p:txBody>
        </p:sp>
        <p:sp>
          <p:nvSpPr>
            <p:cNvPr id="70712" name="Freeform 51"/>
            <p:cNvSpPr>
              <a:spLocks/>
            </p:cNvSpPr>
            <p:nvPr/>
          </p:nvSpPr>
          <p:spPr bwMode="auto">
            <a:xfrm>
              <a:off x="3923" y="1836"/>
              <a:ext cx="371" cy="372"/>
            </a:xfrm>
            <a:custGeom>
              <a:avLst/>
              <a:gdLst>
                <a:gd name="T0" fmla="*/ 2147483647 w 268"/>
                <a:gd name="T1" fmla="*/ 2147483647 h 269"/>
                <a:gd name="T2" fmla="*/ 2147483647 w 268"/>
                <a:gd name="T3" fmla="*/ 2147483647 h 269"/>
                <a:gd name="T4" fmla="*/ 2147483647 w 268"/>
                <a:gd name="T5" fmla="*/ 2147483647 h 269"/>
                <a:gd name="T6" fmla="*/ 2147483647 w 268"/>
                <a:gd name="T7" fmla="*/ 2147483647 h 269"/>
                <a:gd name="T8" fmla="*/ 2147483647 w 268"/>
                <a:gd name="T9" fmla="*/ 2147483647 h 269"/>
                <a:gd name="T10" fmla="*/ 2147483647 w 268"/>
                <a:gd name="T11" fmla="*/ 2147483647 h 269"/>
                <a:gd name="T12" fmla="*/ 2147483647 w 268"/>
                <a:gd name="T13" fmla="*/ 2147483647 h 269"/>
                <a:gd name="T14" fmla="*/ 2147483647 w 268"/>
                <a:gd name="T15" fmla="*/ 2147483647 h 269"/>
                <a:gd name="T16" fmla="*/ 2147483647 w 268"/>
                <a:gd name="T17" fmla="*/ 2147483647 h 269"/>
                <a:gd name="T18" fmla="*/ 2147483647 w 268"/>
                <a:gd name="T19" fmla="*/ 2147483647 h 269"/>
                <a:gd name="T20" fmla="*/ 2147483647 w 268"/>
                <a:gd name="T21" fmla="*/ 2147483647 h 269"/>
                <a:gd name="T22" fmla="*/ 2147483647 w 268"/>
                <a:gd name="T23" fmla="*/ 2147483647 h 269"/>
                <a:gd name="T24" fmla="*/ 2147483647 w 268"/>
                <a:gd name="T25" fmla="*/ 2147483647 h 269"/>
                <a:gd name="T26" fmla="*/ 2147483647 w 268"/>
                <a:gd name="T27" fmla="*/ 2147483647 h 269"/>
                <a:gd name="T28" fmla="*/ 2147483647 w 268"/>
                <a:gd name="T29" fmla="*/ 2147483647 h 269"/>
                <a:gd name="T30" fmla="*/ 2147483647 w 268"/>
                <a:gd name="T31" fmla="*/ 2147483647 h 269"/>
                <a:gd name="T32" fmla="*/ 2147483647 w 268"/>
                <a:gd name="T33" fmla="*/ 2147483647 h 269"/>
                <a:gd name="T34" fmla="*/ 2147483647 w 268"/>
                <a:gd name="T35" fmla="*/ 2147483647 h 269"/>
                <a:gd name="T36" fmla="*/ 2147483647 w 268"/>
                <a:gd name="T37" fmla="*/ 2147483647 h 269"/>
                <a:gd name="T38" fmla="*/ 2147483647 w 268"/>
                <a:gd name="T39" fmla="*/ 2147483647 h 269"/>
                <a:gd name="T40" fmla="*/ 2147483647 w 268"/>
                <a:gd name="T41" fmla="*/ 2147483647 h 269"/>
                <a:gd name="T42" fmla="*/ 2147483647 w 268"/>
                <a:gd name="T43" fmla="*/ 2147483647 h 269"/>
                <a:gd name="T44" fmla="*/ 2147483647 w 268"/>
                <a:gd name="T45" fmla="*/ 2147483647 h 269"/>
                <a:gd name="T46" fmla="*/ 2147483647 w 268"/>
                <a:gd name="T47" fmla="*/ 2147483647 h 269"/>
                <a:gd name="T48" fmla="*/ 2147483647 w 268"/>
                <a:gd name="T49" fmla="*/ 2147483647 h 269"/>
                <a:gd name="T50" fmla="*/ 2147483647 w 268"/>
                <a:gd name="T51" fmla="*/ 2147483647 h 269"/>
                <a:gd name="T52" fmla="*/ 2147483647 w 268"/>
                <a:gd name="T53" fmla="*/ 2147483647 h 269"/>
                <a:gd name="T54" fmla="*/ 2147483647 w 268"/>
                <a:gd name="T55" fmla="*/ 2147483647 h 269"/>
                <a:gd name="T56" fmla="*/ 2147483647 w 268"/>
                <a:gd name="T57" fmla="*/ 2147483647 h 269"/>
                <a:gd name="T58" fmla="*/ 2147483647 w 268"/>
                <a:gd name="T59" fmla="*/ 2147483647 h 269"/>
                <a:gd name="T60" fmla="*/ 2147483647 w 268"/>
                <a:gd name="T61" fmla="*/ 2147483647 h 269"/>
                <a:gd name="T62" fmla="*/ 2147483647 w 268"/>
                <a:gd name="T63" fmla="*/ 2147483647 h 269"/>
                <a:gd name="T64" fmla="*/ 2147483647 w 268"/>
                <a:gd name="T65" fmla="*/ 2147483647 h 269"/>
                <a:gd name="T66" fmla="*/ 2147483647 w 268"/>
                <a:gd name="T67" fmla="*/ 2147483647 h 269"/>
                <a:gd name="T68" fmla="*/ 2147483647 w 268"/>
                <a:gd name="T69" fmla="*/ 2147483647 h 269"/>
                <a:gd name="T70" fmla="*/ 2147483647 w 268"/>
                <a:gd name="T71" fmla="*/ 2147483647 h 269"/>
                <a:gd name="T72" fmla="*/ 2147483647 w 268"/>
                <a:gd name="T73" fmla="*/ 2147483647 h 269"/>
                <a:gd name="T74" fmla="*/ 2147483647 w 268"/>
                <a:gd name="T75" fmla="*/ 2147483647 h 269"/>
                <a:gd name="T76" fmla="*/ 2147483647 w 268"/>
                <a:gd name="T77" fmla="*/ 2147483647 h 269"/>
                <a:gd name="T78" fmla="*/ 2147483647 w 268"/>
                <a:gd name="T79" fmla="*/ 2147483647 h 269"/>
                <a:gd name="T80" fmla="*/ 2147483647 w 268"/>
                <a:gd name="T81" fmla="*/ 2147483647 h 269"/>
                <a:gd name="T82" fmla="*/ 2147483647 w 268"/>
                <a:gd name="T83" fmla="*/ 2147483647 h 269"/>
                <a:gd name="T84" fmla="*/ 2147483647 w 268"/>
                <a:gd name="T85" fmla="*/ 2147483647 h 269"/>
                <a:gd name="T86" fmla="*/ 2147483647 w 268"/>
                <a:gd name="T87" fmla="*/ 2147483647 h 269"/>
                <a:gd name="T88" fmla="*/ 2147483647 w 268"/>
                <a:gd name="T89" fmla="*/ 2147483647 h 269"/>
                <a:gd name="T90" fmla="*/ 0 w 268"/>
                <a:gd name="T91" fmla="*/ 2147483647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269"/>
                <a:gd name="T140" fmla="*/ 268 w 268"/>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269">
                  <a:moveTo>
                    <a:pt x="0" y="187"/>
                  </a:moveTo>
                  <a:lnTo>
                    <a:pt x="0" y="187"/>
                  </a:lnTo>
                  <a:lnTo>
                    <a:pt x="5" y="186"/>
                  </a:lnTo>
                  <a:lnTo>
                    <a:pt x="13" y="184"/>
                  </a:lnTo>
                  <a:lnTo>
                    <a:pt x="17" y="179"/>
                  </a:lnTo>
                  <a:lnTo>
                    <a:pt x="17" y="173"/>
                  </a:lnTo>
                  <a:lnTo>
                    <a:pt x="22" y="170"/>
                  </a:lnTo>
                  <a:lnTo>
                    <a:pt x="20" y="161"/>
                  </a:lnTo>
                  <a:lnTo>
                    <a:pt x="19" y="158"/>
                  </a:lnTo>
                  <a:lnTo>
                    <a:pt x="20" y="153"/>
                  </a:lnTo>
                  <a:lnTo>
                    <a:pt x="22" y="151"/>
                  </a:lnTo>
                  <a:lnTo>
                    <a:pt x="22" y="146"/>
                  </a:lnTo>
                  <a:lnTo>
                    <a:pt x="23" y="141"/>
                  </a:lnTo>
                  <a:lnTo>
                    <a:pt x="27" y="136"/>
                  </a:lnTo>
                  <a:lnTo>
                    <a:pt x="32" y="138"/>
                  </a:lnTo>
                  <a:lnTo>
                    <a:pt x="37" y="146"/>
                  </a:lnTo>
                  <a:lnTo>
                    <a:pt x="38" y="141"/>
                  </a:lnTo>
                  <a:lnTo>
                    <a:pt x="42" y="136"/>
                  </a:lnTo>
                  <a:lnTo>
                    <a:pt x="38" y="131"/>
                  </a:lnTo>
                  <a:lnTo>
                    <a:pt x="40" y="126"/>
                  </a:lnTo>
                  <a:lnTo>
                    <a:pt x="40" y="121"/>
                  </a:lnTo>
                  <a:lnTo>
                    <a:pt x="43" y="116"/>
                  </a:lnTo>
                  <a:lnTo>
                    <a:pt x="49" y="112"/>
                  </a:lnTo>
                  <a:lnTo>
                    <a:pt x="49" y="108"/>
                  </a:lnTo>
                  <a:lnTo>
                    <a:pt x="54" y="102"/>
                  </a:lnTo>
                  <a:lnTo>
                    <a:pt x="62" y="104"/>
                  </a:lnTo>
                  <a:lnTo>
                    <a:pt x="72" y="97"/>
                  </a:lnTo>
                  <a:lnTo>
                    <a:pt x="78" y="87"/>
                  </a:lnTo>
                  <a:lnTo>
                    <a:pt x="83" y="80"/>
                  </a:lnTo>
                  <a:lnTo>
                    <a:pt x="86" y="72"/>
                  </a:lnTo>
                  <a:lnTo>
                    <a:pt x="86" y="67"/>
                  </a:lnTo>
                  <a:lnTo>
                    <a:pt x="86" y="62"/>
                  </a:lnTo>
                  <a:lnTo>
                    <a:pt x="86" y="56"/>
                  </a:lnTo>
                  <a:lnTo>
                    <a:pt x="87" y="56"/>
                  </a:lnTo>
                  <a:lnTo>
                    <a:pt x="88" y="50"/>
                  </a:lnTo>
                  <a:lnTo>
                    <a:pt x="87" y="45"/>
                  </a:lnTo>
                  <a:lnTo>
                    <a:pt x="90" y="30"/>
                  </a:lnTo>
                  <a:lnTo>
                    <a:pt x="91" y="25"/>
                  </a:lnTo>
                  <a:lnTo>
                    <a:pt x="88" y="11"/>
                  </a:lnTo>
                  <a:lnTo>
                    <a:pt x="85" y="6"/>
                  </a:lnTo>
                  <a:lnTo>
                    <a:pt x="86" y="2"/>
                  </a:lnTo>
                  <a:lnTo>
                    <a:pt x="88" y="2"/>
                  </a:lnTo>
                  <a:lnTo>
                    <a:pt x="92" y="0"/>
                  </a:lnTo>
                  <a:lnTo>
                    <a:pt x="103" y="69"/>
                  </a:lnTo>
                  <a:lnTo>
                    <a:pt x="164" y="58"/>
                  </a:lnTo>
                  <a:lnTo>
                    <a:pt x="170" y="98"/>
                  </a:lnTo>
                  <a:lnTo>
                    <a:pt x="174" y="93"/>
                  </a:lnTo>
                  <a:lnTo>
                    <a:pt x="179" y="88"/>
                  </a:lnTo>
                  <a:lnTo>
                    <a:pt x="181" y="84"/>
                  </a:lnTo>
                  <a:lnTo>
                    <a:pt x="186" y="78"/>
                  </a:lnTo>
                  <a:lnTo>
                    <a:pt x="188" y="74"/>
                  </a:lnTo>
                  <a:lnTo>
                    <a:pt x="193" y="72"/>
                  </a:lnTo>
                  <a:lnTo>
                    <a:pt x="198" y="73"/>
                  </a:lnTo>
                  <a:lnTo>
                    <a:pt x="204" y="63"/>
                  </a:lnTo>
                  <a:lnTo>
                    <a:pt x="204" y="58"/>
                  </a:lnTo>
                  <a:lnTo>
                    <a:pt x="205" y="58"/>
                  </a:lnTo>
                  <a:lnTo>
                    <a:pt x="210" y="63"/>
                  </a:lnTo>
                  <a:lnTo>
                    <a:pt x="215" y="64"/>
                  </a:lnTo>
                  <a:lnTo>
                    <a:pt x="223" y="63"/>
                  </a:lnTo>
                  <a:lnTo>
                    <a:pt x="224" y="58"/>
                  </a:lnTo>
                  <a:lnTo>
                    <a:pt x="228" y="53"/>
                  </a:lnTo>
                  <a:lnTo>
                    <a:pt x="233" y="53"/>
                  </a:lnTo>
                  <a:lnTo>
                    <a:pt x="235" y="48"/>
                  </a:lnTo>
                  <a:lnTo>
                    <a:pt x="239" y="45"/>
                  </a:lnTo>
                  <a:lnTo>
                    <a:pt x="244" y="48"/>
                  </a:lnTo>
                  <a:lnTo>
                    <a:pt x="249" y="50"/>
                  </a:lnTo>
                  <a:lnTo>
                    <a:pt x="259" y="50"/>
                  </a:lnTo>
                  <a:lnTo>
                    <a:pt x="258" y="55"/>
                  </a:lnTo>
                  <a:lnTo>
                    <a:pt x="263" y="56"/>
                  </a:lnTo>
                  <a:lnTo>
                    <a:pt x="263" y="62"/>
                  </a:lnTo>
                  <a:lnTo>
                    <a:pt x="267" y="65"/>
                  </a:lnTo>
                  <a:lnTo>
                    <a:pt x="268" y="69"/>
                  </a:lnTo>
                  <a:lnTo>
                    <a:pt x="267" y="78"/>
                  </a:lnTo>
                  <a:lnTo>
                    <a:pt x="263" y="83"/>
                  </a:lnTo>
                  <a:lnTo>
                    <a:pt x="237" y="68"/>
                  </a:lnTo>
                  <a:lnTo>
                    <a:pt x="232" y="70"/>
                  </a:lnTo>
                  <a:lnTo>
                    <a:pt x="233" y="75"/>
                  </a:lnTo>
                  <a:lnTo>
                    <a:pt x="230" y="80"/>
                  </a:lnTo>
                  <a:lnTo>
                    <a:pt x="232" y="90"/>
                  </a:lnTo>
                  <a:lnTo>
                    <a:pt x="228" y="95"/>
                  </a:lnTo>
                  <a:lnTo>
                    <a:pt x="225" y="104"/>
                  </a:lnTo>
                  <a:lnTo>
                    <a:pt x="222" y="109"/>
                  </a:lnTo>
                  <a:lnTo>
                    <a:pt x="217" y="109"/>
                  </a:lnTo>
                  <a:lnTo>
                    <a:pt x="213" y="119"/>
                  </a:lnTo>
                  <a:lnTo>
                    <a:pt x="208" y="121"/>
                  </a:lnTo>
                  <a:lnTo>
                    <a:pt x="203" y="121"/>
                  </a:lnTo>
                  <a:lnTo>
                    <a:pt x="201" y="126"/>
                  </a:lnTo>
                  <a:lnTo>
                    <a:pt x="200" y="132"/>
                  </a:lnTo>
                  <a:lnTo>
                    <a:pt x="198" y="137"/>
                  </a:lnTo>
                  <a:lnTo>
                    <a:pt x="195" y="147"/>
                  </a:lnTo>
                  <a:lnTo>
                    <a:pt x="194" y="152"/>
                  </a:lnTo>
                  <a:lnTo>
                    <a:pt x="189" y="153"/>
                  </a:lnTo>
                  <a:lnTo>
                    <a:pt x="179" y="152"/>
                  </a:lnTo>
                  <a:lnTo>
                    <a:pt x="179" y="150"/>
                  </a:lnTo>
                  <a:lnTo>
                    <a:pt x="174" y="146"/>
                  </a:lnTo>
                  <a:lnTo>
                    <a:pt x="169" y="147"/>
                  </a:lnTo>
                  <a:lnTo>
                    <a:pt x="169" y="157"/>
                  </a:lnTo>
                  <a:lnTo>
                    <a:pt x="168" y="162"/>
                  </a:lnTo>
                  <a:lnTo>
                    <a:pt x="166" y="165"/>
                  </a:lnTo>
                  <a:lnTo>
                    <a:pt x="162" y="173"/>
                  </a:lnTo>
                  <a:lnTo>
                    <a:pt x="160" y="179"/>
                  </a:lnTo>
                  <a:lnTo>
                    <a:pt x="159" y="184"/>
                  </a:lnTo>
                  <a:lnTo>
                    <a:pt x="157" y="194"/>
                  </a:lnTo>
                  <a:lnTo>
                    <a:pt x="152" y="200"/>
                  </a:lnTo>
                  <a:lnTo>
                    <a:pt x="147" y="210"/>
                  </a:lnTo>
                  <a:lnTo>
                    <a:pt x="145" y="219"/>
                  </a:lnTo>
                  <a:lnTo>
                    <a:pt x="149" y="224"/>
                  </a:lnTo>
                  <a:lnTo>
                    <a:pt x="145" y="229"/>
                  </a:lnTo>
                  <a:lnTo>
                    <a:pt x="146" y="234"/>
                  </a:lnTo>
                  <a:lnTo>
                    <a:pt x="136" y="241"/>
                  </a:lnTo>
                  <a:lnTo>
                    <a:pt x="131" y="240"/>
                  </a:lnTo>
                  <a:lnTo>
                    <a:pt x="122" y="248"/>
                  </a:lnTo>
                  <a:lnTo>
                    <a:pt x="115" y="245"/>
                  </a:lnTo>
                  <a:lnTo>
                    <a:pt x="115" y="250"/>
                  </a:lnTo>
                  <a:lnTo>
                    <a:pt x="113" y="254"/>
                  </a:lnTo>
                  <a:lnTo>
                    <a:pt x="108" y="257"/>
                  </a:lnTo>
                  <a:lnTo>
                    <a:pt x="97" y="262"/>
                  </a:lnTo>
                  <a:lnTo>
                    <a:pt x="92" y="262"/>
                  </a:lnTo>
                  <a:lnTo>
                    <a:pt x="85" y="258"/>
                  </a:lnTo>
                  <a:lnTo>
                    <a:pt x="82" y="263"/>
                  </a:lnTo>
                  <a:lnTo>
                    <a:pt x="73" y="269"/>
                  </a:lnTo>
                  <a:lnTo>
                    <a:pt x="66" y="268"/>
                  </a:lnTo>
                  <a:lnTo>
                    <a:pt x="56" y="263"/>
                  </a:lnTo>
                  <a:lnTo>
                    <a:pt x="51" y="258"/>
                  </a:lnTo>
                  <a:lnTo>
                    <a:pt x="47" y="253"/>
                  </a:lnTo>
                  <a:lnTo>
                    <a:pt x="47" y="248"/>
                  </a:lnTo>
                  <a:lnTo>
                    <a:pt x="38" y="248"/>
                  </a:lnTo>
                  <a:lnTo>
                    <a:pt x="28" y="240"/>
                  </a:lnTo>
                  <a:lnTo>
                    <a:pt x="18" y="228"/>
                  </a:lnTo>
                  <a:lnTo>
                    <a:pt x="13" y="223"/>
                  </a:lnTo>
                  <a:lnTo>
                    <a:pt x="12" y="218"/>
                  </a:lnTo>
                  <a:lnTo>
                    <a:pt x="0" y="207"/>
                  </a:lnTo>
                  <a:lnTo>
                    <a:pt x="3" y="197"/>
                  </a:lnTo>
                  <a:lnTo>
                    <a:pt x="3" y="192"/>
                  </a:lnTo>
                  <a:lnTo>
                    <a:pt x="0" y="190"/>
                  </a:lnTo>
                  <a:lnTo>
                    <a:pt x="0" y="187"/>
                  </a:lnTo>
                  <a:close/>
                </a:path>
              </a:pathLst>
            </a:custGeom>
            <a:solidFill>
              <a:srgbClr val="76CA5E"/>
            </a:solidFill>
            <a:ln w="9525">
              <a:noFill/>
              <a:round/>
              <a:headEnd/>
              <a:tailEnd/>
            </a:ln>
          </p:spPr>
          <p:txBody>
            <a:bodyPr/>
            <a:lstStyle/>
            <a:p>
              <a:endParaRPr lang="en-US" dirty="0"/>
            </a:p>
          </p:txBody>
        </p:sp>
        <p:sp>
          <p:nvSpPr>
            <p:cNvPr id="70713" name="Freeform 52"/>
            <p:cNvSpPr>
              <a:spLocks/>
            </p:cNvSpPr>
            <p:nvPr/>
          </p:nvSpPr>
          <p:spPr bwMode="auto">
            <a:xfrm>
              <a:off x="3923" y="1836"/>
              <a:ext cx="371" cy="372"/>
            </a:xfrm>
            <a:custGeom>
              <a:avLst/>
              <a:gdLst>
                <a:gd name="T0" fmla="*/ 2147483647 w 268"/>
                <a:gd name="T1" fmla="*/ 2147483647 h 269"/>
                <a:gd name="T2" fmla="*/ 2147483647 w 268"/>
                <a:gd name="T3" fmla="*/ 2147483647 h 269"/>
                <a:gd name="T4" fmla="*/ 2147483647 w 268"/>
                <a:gd name="T5" fmla="*/ 2147483647 h 269"/>
                <a:gd name="T6" fmla="*/ 2147483647 w 268"/>
                <a:gd name="T7" fmla="*/ 2147483647 h 269"/>
                <a:gd name="T8" fmla="*/ 2147483647 w 268"/>
                <a:gd name="T9" fmla="*/ 2147483647 h 269"/>
                <a:gd name="T10" fmla="*/ 2147483647 w 268"/>
                <a:gd name="T11" fmla="*/ 2147483647 h 269"/>
                <a:gd name="T12" fmla="*/ 2147483647 w 268"/>
                <a:gd name="T13" fmla="*/ 2147483647 h 269"/>
                <a:gd name="T14" fmla="*/ 2147483647 w 268"/>
                <a:gd name="T15" fmla="*/ 2147483647 h 269"/>
                <a:gd name="T16" fmla="*/ 2147483647 w 268"/>
                <a:gd name="T17" fmla="*/ 2147483647 h 269"/>
                <a:gd name="T18" fmla="*/ 2147483647 w 268"/>
                <a:gd name="T19" fmla="*/ 2147483647 h 269"/>
                <a:gd name="T20" fmla="*/ 2147483647 w 268"/>
                <a:gd name="T21" fmla="*/ 2147483647 h 269"/>
                <a:gd name="T22" fmla="*/ 2147483647 w 268"/>
                <a:gd name="T23" fmla="*/ 2147483647 h 269"/>
                <a:gd name="T24" fmla="*/ 2147483647 w 268"/>
                <a:gd name="T25" fmla="*/ 2147483647 h 269"/>
                <a:gd name="T26" fmla="*/ 2147483647 w 268"/>
                <a:gd name="T27" fmla="*/ 2147483647 h 269"/>
                <a:gd name="T28" fmla="*/ 2147483647 w 268"/>
                <a:gd name="T29" fmla="*/ 2147483647 h 269"/>
                <a:gd name="T30" fmla="*/ 2147483647 w 268"/>
                <a:gd name="T31" fmla="*/ 2147483647 h 269"/>
                <a:gd name="T32" fmla="*/ 2147483647 w 268"/>
                <a:gd name="T33" fmla="*/ 2147483647 h 269"/>
                <a:gd name="T34" fmla="*/ 2147483647 w 268"/>
                <a:gd name="T35" fmla="*/ 2147483647 h 269"/>
                <a:gd name="T36" fmla="*/ 2147483647 w 268"/>
                <a:gd name="T37" fmla="*/ 2147483647 h 269"/>
                <a:gd name="T38" fmla="*/ 2147483647 w 268"/>
                <a:gd name="T39" fmla="*/ 2147483647 h 269"/>
                <a:gd name="T40" fmla="*/ 2147483647 w 268"/>
                <a:gd name="T41" fmla="*/ 2147483647 h 269"/>
                <a:gd name="T42" fmla="*/ 2147483647 w 268"/>
                <a:gd name="T43" fmla="*/ 2147483647 h 269"/>
                <a:gd name="T44" fmla="*/ 2147483647 w 268"/>
                <a:gd name="T45" fmla="*/ 2147483647 h 269"/>
                <a:gd name="T46" fmla="*/ 2147483647 w 268"/>
                <a:gd name="T47" fmla="*/ 2147483647 h 269"/>
                <a:gd name="T48" fmla="*/ 2147483647 w 268"/>
                <a:gd name="T49" fmla="*/ 2147483647 h 269"/>
                <a:gd name="T50" fmla="*/ 2147483647 w 268"/>
                <a:gd name="T51" fmla="*/ 2147483647 h 269"/>
                <a:gd name="T52" fmla="*/ 2147483647 w 268"/>
                <a:gd name="T53" fmla="*/ 2147483647 h 269"/>
                <a:gd name="T54" fmla="*/ 2147483647 w 268"/>
                <a:gd name="T55" fmla="*/ 2147483647 h 269"/>
                <a:gd name="T56" fmla="*/ 2147483647 w 268"/>
                <a:gd name="T57" fmla="*/ 2147483647 h 269"/>
                <a:gd name="T58" fmla="*/ 2147483647 w 268"/>
                <a:gd name="T59" fmla="*/ 2147483647 h 269"/>
                <a:gd name="T60" fmla="*/ 2147483647 w 268"/>
                <a:gd name="T61" fmla="*/ 2147483647 h 269"/>
                <a:gd name="T62" fmla="*/ 2147483647 w 268"/>
                <a:gd name="T63" fmla="*/ 2147483647 h 269"/>
                <a:gd name="T64" fmla="*/ 2147483647 w 268"/>
                <a:gd name="T65" fmla="*/ 2147483647 h 269"/>
                <a:gd name="T66" fmla="*/ 2147483647 w 268"/>
                <a:gd name="T67" fmla="*/ 2147483647 h 269"/>
                <a:gd name="T68" fmla="*/ 2147483647 w 268"/>
                <a:gd name="T69" fmla="*/ 2147483647 h 269"/>
                <a:gd name="T70" fmla="*/ 2147483647 w 268"/>
                <a:gd name="T71" fmla="*/ 2147483647 h 269"/>
                <a:gd name="T72" fmla="*/ 2147483647 w 268"/>
                <a:gd name="T73" fmla="*/ 2147483647 h 269"/>
                <a:gd name="T74" fmla="*/ 2147483647 w 268"/>
                <a:gd name="T75" fmla="*/ 2147483647 h 269"/>
                <a:gd name="T76" fmla="*/ 2147483647 w 268"/>
                <a:gd name="T77" fmla="*/ 2147483647 h 269"/>
                <a:gd name="T78" fmla="*/ 2147483647 w 268"/>
                <a:gd name="T79" fmla="*/ 2147483647 h 269"/>
                <a:gd name="T80" fmla="*/ 2147483647 w 268"/>
                <a:gd name="T81" fmla="*/ 2147483647 h 269"/>
                <a:gd name="T82" fmla="*/ 2147483647 w 268"/>
                <a:gd name="T83" fmla="*/ 2147483647 h 269"/>
                <a:gd name="T84" fmla="*/ 2147483647 w 268"/>
                <a:gd name="T85" fmla="*/ 2147483647 h 269"/>
                <a:gd name="T86" fmla="*/ 2147483647 w 268"/>
                <a:gd name="T87" fmla="*/ 2147483647 h 269"/>
                <a:gd name="T88" fmla="*/ 2147483647 w 268"/>
                <a:gd name="T89" fmla="*/ 2147483647 h 269"/>
                <a:gd name="T90" fmla="*/ 0 w 268"/>
                <a:gd name="T91" fmla="*/ 2147483647 h 26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8"/>
                <a:gd name="T139" fmla="*/ 0 h 269"/>
                <a:gd name="T140" fmla="*/ 268 w 268"/>
                <a:gd name="T141" fmla="*/ 269 h 26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8" h="269">
                  <a:moveTo>
                    <a:pt x="0" y="187"/>
                  </a:moveTo>
                  <a:lnTo>
                    <a:pt x="0" y="187"/>
                  </a:lnTo>
                  <a:lnTo>
                    <a:pt x="5" y="186"/>
                  </a:lnTo>
                  <a:lnTo>
                    <a:pt x="13" y="184"/>
                  </a:lnTo>
                  <a:lnTo>
                    <a:pt x="17" y="179"/>
                  </a:lnTo>
                  <a:lnTo>
                    <a:pt x="17" y="173"/>
                  </a:lnTo>
                  <a:lnTo>
                    <a:pt x="22" y="170"/>
                  </a:lnTo>
                  <a:lnTo>
                    <a:pt x="20" y="161"/>
                  </a:lnTo>
                  <a:lnTo>
                    <a:pt x="19" y="158"/>
                  </a:lnTo>
                  <a:lnTo>
                    <a:pt x="20" y="153"/>
                  </a:lnTo>
                  <a:lnTo>
                    <a:pt x="22" y="151"/>
                  </a:lnTo>
                  <a:lnTo>
                    <a:pt x="22" y="146"/>
                  </a:lnTo>
                  <a:lnTo>
                    <a:pt x="23" y="141"/>
                  </a:lnTo>
                  <a:lnTo>
                    <a:pt x="27" y="136"/>
                  </a:lnTo>
                  <a:lnTo>
                    <a:pt x="32" y="138"/>
                  </a:lnTo>
                  <a:lnTo>
                    <a:pt x="37" y="146"/>
                  </a:lnTo>
                  <a:lnTo>
                    <a:pt x="38" y="141"/>
                  </a:lnTo>
                  <a:lnTo>
                    <a:pt x="42" y="136"/>
                  </a:lnTo>
                  <a:lnTo>
                    <a:pt x="38" y="131"/>
                  </a:lnTo>
                  <a:lnTo>
                    <a:pt x="40" y="126"/>
                  </a:lnTo>
                  <a:lnTo>
                    <a:pt x="40" y="121"/>
                  </a:lnTo>
                  <a:lnTo>
                    <a:pt x="43" y="116"/>
                  </a:lnTo>
                  <a:lnTo>
                    <a:pt x="49" y="112"/>
                  </a:lnTo>
                  <a:lnTo>
                    <a:pt x="49" y="108"/>
                  </a:lnTo>
                  <a:lnTo>
                    <a:pt x="54" y="102"/>
                  </a:lnTo>
                  <a:lnTo>
                    <a:pt x="62" y="104"/>
                  </a:lnTo>
                  <a:lnTo>
                    <a:pt x="72" y="97"/>
                  </a:lnTo>
                  <a:lnTo>
                    <a:pt x="78" y="87"/>
                  </a:lnTo>
                  <a:lnTo>
                    <a:pt x="83" y="80"/>
                  </a:lnTo>
                  <a:lnTo>
                    <a:pt x="86" y="72"/>
                  </a:lnTo>
                  <a:lnTo>
                    <a:pt x="86" y="67"/>
                  </a:lnTo>
                  <a:lnTo>
                    <a:pt x="86" y="62"/>
                  </a:lnTo>
                  <a:lnTo>
                    <a:pt x="86" y="56"/>
                  </a:lnTo>
                  <a:lnTo>
                    <a:pt x="87" y="56"/>
                  </a:lnTo>
                  <a:lnTo>
                    <a:pt x="88" y="50"/>
                  </a:lnTo>
                  <a:lnTo>
                    <a:pt x="87" y="45"/>
                  </a:lnTo>
                  <a:lnTo>
                    <a:pt x="90" y="30"/>
                  </a:lnTo>
                  <a:lnTo>
                    <a:pt x="91" y="25"/>
                  </a:lnTo>
                  <a:lnTo>
                    <a:pt x="88" y="11"/>
                  </a:lnTo>
                  <a:lnTo>
                    <a:pt x="85" y="6"/>
                  </a:lnTo>
                  <a:lnTo>
                    <a:pt x="86" y="2"/>
                  </a:lnTo>
                  <a:lnTo>
                    <a:pt x="88" y="2"/>
                  </a:lnTo>
                  <a:lnTo>
                    <a:pt x="92" y="0"/>
                  </a:lnTo>
                  <a:lnTo>
                    <a:pt x="103" y="69"/>
                  </a:lnTo>
                  <a:lnTo>
                    <a:pt x="164" y="58"/>
                  </a:lnTo>
                  <a:lnTo>
                    <a:pt x="170" y="98"/>
                  </a:lnTo>
                  <a:lnTo>
                    <a:pt x="174" y="93"/>
                  </a:lnTo>
                  <a:lnTo>
                    <a:pt x="179" y="88"/>
                  </a:lnTo>
                  <a:lnTo>
                    <a:pt x="181" y="84"/>
                  </a:lnTo>
                  <a:lnTo>
                    <a:pt x="186" y="78"/>
                  </a:lnTo>
                  <a:lnTo>
                    <a:pt x="188" y="74"/>
                  </a:lnTo>
                  <a:lnTo>
                    <a:pt x="193" y="72"/>
                  </a:lnTo>
                  <a:lnTo>
                    <a:pt x="198" y="73"/>
                  </a:lnTo>
                  <a:lnTo>
                    <a:pt x="204" y="63"/>
                  </a:lnTo>
                  <a:lnTo>
                    <a:pt x="204" y="58"/>
                  </a:lnTo>
                  <a:lnTo>
                    <a:pt x="205" y="58"/>
                  </a:lnTo>
                  <a:lnTo>
                    <a:pt x="210" y="63"/>
                  </a:lnTo>
                  <a:lnTo>
                    <a:pt x="215" y="64"/>
                  </a:lnTo>
                  <a:lnTo>
                    <a:pt x="223" y="63"/>
                  </a:lnTo>
                  <a:lnTo>
                    <a:pt x="224" y="58"/>
                  </a:lnTo>
                  <a:lnTo>
                    <a:pt x="228" y="53"/>
                  </a:lnTo>
                  <a:lnTo>
                    <a:pt x="233" y="53"/>
                  </a:lnTo>
                  <a:lnTo>
                    <a:pt x="235" y="48"/>
                  </a:lnTo>
                  <a:lnTo>
                    <a:pt x="239" y="45"/>
                  </a:lnTo>
                  <a:lnTo>
                    <a:pt x="244" y="48"/>
                  </a:lnTo>
                  <a:lnTo>
                    <a:pt x="249" y="50"/>
                  </a:lnTo>
                  <a:lnTo>
                    <a:pt x="259" y="50"/>
                  </a:lnTo>
                  <a:lnTo>
                    <a:pt x="258" y="55"/>
                  </a:lnTo>
                  <a:lnTo>
                    <a:pt x="263" y="56"/>
                  </a:lnTo>
                  <a:lnTo>
                    <a:pt x="263" y="62"/>
                  </a:lnTo>
                  <a:lnTo>
                    <a:pt x="267" y="65"/>
                  </a:lnTo>
                  <a:lnTo>
                    <a:pt x="268" y="69"/>
                  </a:lnTo>
                  <a:lnTo>
                    <a:pt x="267" y="78"/>
                  </a:lnTo>
                  <a:lnTo>
                    <a:pt x="263" y="83"/>
                  </a:lnTo>
                  <a:lnTo>
                    <a:pt x="237" y="68"/>
                  </a:lnTo>
                  <a:lnTo>
                    <a:pt x="232" y="70"/>
                  </a:lnTo>
                  <a:lnTo>
                    <a:pt x="233" y="75"/>
                  </a:lnTo>
                  <a:lnTo>
                    <a:pt x="230" y="80"/>
                  </a:lnTo>
                  <a:lnTo>
                    <a:pt x="232" y="90"/>
                  </a:lnTo>
                  <a:lnTo>
                    <a:pt x="228" y="95"/>
                  </a:lnTo>
                  <a:lnTo>
                    <a:pt x="225" y="104"/>
                  </a:lnTo>
                  <a:lnTo>
                    <a:pt x="222" y="109"/>
                  </a:lnTo>
                  <a:lnTo>
                    <a:pt x="217" y="109"/>
                  </a:lnTo>
                  <a:lnTo>
                    <a:pt x="213" y="119"/>
                  </a:lnTo>
                  <a:lnTo>
                    <a:pt x="208" y="121"/>
                  </a:lnTo>
                  <a:lnTo>
                    <a:pt x="203" y="121"/>
                  </a:lnTo>
                  <a:lnTo>
                    <a:pt x="201" y="126"/>
                  </a:lnTo>
                  <a:lnTo>
                    <a:pt x="200" y="132"/>
                  </a:lnTo>
                  <a:lnTo>
                    <a:pt x="198" y="137"/>
                  </a:lnTo>
                  <a:lnTo>
                    <a:pt x="195" y="147"/>
                  </a:lnTo>
                  <a:lnTo>
                    <a:pt x="194" y="152"/>
                  </a:lnTo>
                  <a:lnTo>
                    <a:pt x="189" y="153"/>
                  </a:lnTo>
                  <a:lnTo>
                    <a:pt x="179" y="152"/>
                  </a:lnTo>
                  <a:lnTo>
                    <a:pt x="179" y="150"/>
                  </a:lnTo>
                  <a:lnTo>
                    <a:pt x="174" y="146"/>
                  </a:lnTo>
                  <a:lnTo>
                    <a:pt x="169" y="147"/>
                  </a:lnTo>
                  <a:lnTo>
                    <a:pt x="169" y="157"/>
                  </a:lnTo>
                  <a:lnTo>
                    <a:pt x="168" y="162"/>
                  </a:lnTo>
                  <a:lnTo>
                    <a:pt x="166" y="165"/>
                  </a:lnTo>
                  <a:lnTo>
                    <a:pt x="162" y="173"/>
                  </a:lnTo>
                  <a:lnTo>
                    <a:pt x="160" y="179"/>
                  </a:lnTo>
                  <a:lnTo>
                    <a:pt x="159" y="184"/>
                  </a:lnTo>
                  <a:lnTo>
                    <a:pt x="157" y="194"/>
                  </a:lnTo>
                  <a:lnTo>
                    <a:pt x="152" y="200"/>
                  </a:lnTo>
                  <a:lnTo>
                    <a:pt x="147" y="210"/>
                  </a:lnTo>
                  <a:lnTo>
                    <a:pt x="145" y="219"/>
                  </a:lnTo>
                  <a:lnTo>
                    <a:pt x="149" y="224"/>
                  </a:lnTo>
                  <a:lnTo>
                    <a:pt x="145" y="229"/>
                  </a:lnTo>
                  <a:lnTo>
                    <a:pt x="146" y="234"/>
                  </a:lnTo>
                  <a:lnTo>
                    <a:pt x="136" y="241"/>
                  </a:lnTo>
                  <a:lnTo>
                    <a:pt x="131" y="240"/>
                  </a:lnTo>
                  <a:lnTo>
                    <a:pt x="122" y="248"/>
                  </a:lnTo>
                  <a:lnTo>
                    <a:pt x="115" y="245"/>
                  </a:lnTo>
                  <a:lnTo>
                    <a:pt x="115" y="250"/>
                  </a:lnTo>
                  <a:lnTo>
                    <a:pt x="113" y="254"/>
                  </a:lnTo>
                  <a:lnTo>
                    <a:pt x="108" y="257"/>
                  </a:lnTo>
                  <a:lnTo>
                    <a:pt x="97" y="262"/>
                  </a:lnTo>
                  <a:lnTo>
                    <a:pt x="92" y="262"/>
                  </a:lnTo>
                  <a:lnTo>
                    <a:pt x="85" y="258"/>
                  </a:lnTo>
                  <a:lnTo>
                    <a:pt x="82" y="263"/>
                  </a:lnTo>
                  <a:lnTo>
                    <a:pt x="73" y="269"/>
                  </a:lnTo>
                  <a:lnTo>
                    <a:pt x="66" y="268"/>
                  </a:lnTo>
                  <a:lnTo>
                    <a:pt x="56" y="263"/>
                  </a:lnTo>
                  <a:lnTo>
                    <a:pt x="51" y="258"/>
                  </a:lnTo>
                  <a:lnTo>
                    <a:pt x="47" y="253"/>
                  </a:lnTo>
                  <a:lnTo>
                    <a:pt x="47" y="248"/>
                  </a:lnTo>
                  <a:lnTo>
                    <a:pt x="38" y="248"/>
                  </a:lnTo>
                  <a:lnTo>
                    <a:pt x="28" y="240"/>
                  </a:lnTo>
                  <a:lnTo>
                    <a:pt x="18" y="228"/>
                  </a:lnTo>
                  <a:lnTo>
                    <a:pt x="13" y="223"/>
                  </a:lnTo>
                  <a:lnTo>
                    <a:pt x="12" y="218"/>
                  </a:lnTo>
                  <a:lnTo>
                    <a:pt x="0" y="207"/>
                  </a:lnTo>
                  <a:lnTo>
                    <a:pt x="3" y="197"/>
                  </a:lnTo>
                  <a:lnTo>
                    <a:pt x="3" y="192"/>
                  </a:lnTo>
                  <a:lnTo>
                    <a:pt x="0" y="190"/>
                  </a:lnTo>
                  <a:lnTo>
                    <a:pt x="0" y="187"/>
                  </a:lnTo>
                </a:path>
              </a:pathLst>
            </a:custGeom>
            <a:noFill/>
            <a:ln w="4763">
              <a:solidFill>
                <a:srgbClr val="FFFFFF"/>
              </a:solidFill>
              <a:prstDash val="solid"/>
              <a:round/>
              <a:headEnd/>
              <a:tailEnd/>
            </a:ln>
          </p:spPr>
          <p:txBody>
            <a:bodyPr/>
            <a:lstStyle/>
            <a:p>
              <a:endParaRPr lang="en-US" dirty="0"/>
            </a:p>
          </p:txBody>
        </p:sp>
        <p:sp>
          <p:nvSpPr>
            <p:cNvPr id="70714" name="Freeform 53"/>
            <p:cNvSpPr>
              <a:spLocks/>
            </p:cNvSpPr>
            <p:nvPr/>
          </p:nvSpPr>
          <p:spPr bwMode="auto">
            <a:xfrm>
              <a:off x="3918" y="2417"/>
              <a:ext cx="420" cy="323"/>
            </a:xfrm>
            <a:custGeom>
              <a:avLst/>
              <a:gdLst>
                <a:gd name="T0" fmla="*/ 2147483647 w 304"/>
                <a:gd name="T1" fmla="*/ 2147483647 h 233"/>
                <a:gd name="T2" fmla="*/ 2147483647 w 304"/>
                <a:gd name="T3" fmla="*/ 2147483647 h 233"/>
                <a:gd name="T4" fmla="*/ 2147483647 w 304"/>
                <a:gd name="T5" fmla="*/ 0 h 233"/>
                <a:gd name="T6" fmla="*/ 2147483647 w 304"/>
                <a:gd name="T7" fmla="*/ 2147483647 h 233"/>
                <a:gd name="T8" fmla="*/ 2147483647 w 304"/>
                <a:gd name="T9" fmla="*/ 2147483647 h 233"/>
                <a:gd name="T10" fmla="*/ 2147483647 w 304"/>
                <a:gd name="T11" fmla="*/ 2147483647 h 233"/>
                <a:gd name="T12" fmla="*/ 2147483647 w 304"/>
                <a:gd name="T13" fmla="*/ 2147483647 h 233"/>
                <a:gd name="T14" fmla="*/ 2147483647 w 304"/>
                <a:gd name="T15" fmla="*/ 2147483647 h 233"/>
                <a:gd name="T16" fmla="*/ 2147483647 w 304"/>
                <a:gd name="T17" fmla="*/ 2147483647 h 233"/>
                <a:gd name="T18" fmla="*/ 2147483647 w 304"/>
                <a:gd name="T19" fmla="*/ 2147483647 h 233"/>
                <a:gd name="T20" fmla="*/ 2147483647 w 304"/>
                <a:gd name="T21" fmla="*/ 2147483647 h 233"/>
                <a:gd name="T22" fmla="*/ 2147483647 w 304"/>
                <a:gd name="T23" fmla="*/ 2147483647 h 233"/>
                <a:gd name="T24" fmla="*/ 2147483647 w 304"/>
                <a:gd name="T25" fmla="*/ 2147483647 h 233"/>
                <a:gd name="T26" fmla="*/ 2147483647 w 304"/>
                <a:gd name="T27" fmla="*/ 2147483647 h 233"/>
                <a:gd name="T28" fmla="*/ 2147483647 w 304"/>
                <a:gd name="T29" fmla="*/ 2147483647 h 233"/>
                <a:gd name="T30" fmla="*/ 2147483647 w 304"/>
                <a:gd name="T31" fmla="*/ 2147483647 h 233"/>
                <a:gd name="T32" fmla="*/ 2147483647 w 304"/>
                <a:gd name="T33" fmla="*/ 2147483647 h 233"/>
                <a:gd name="T34" fmla="*/ 2147483647 w 304"/>
                <a:gd name="T35" fmla="*/ 2147483647 h 233"/>
                <a:gd name="T36" fmla="*/ 2147483647 w 304"/>
                <a:gd name="T37" fmla="*/ 2147483647 h 233"/>
                <a:gd name="T38" fmla="*/ 2147483647 w 304"/>
                <a:gd name="T39" fmla="*/ 2147483647 h 233"/>
                <a:gd name="T40" fmla="*/ 2147483647 w 304"/>
                <a:gd name="T41" fmla="*/ 2147483647 h 233"/>
                <a:gd name="T42" fmla="*/ 2147483647 w 304"/>
                <a:gd name="T43" fmla="*/ 2147483647 h 233"/>
                <a:gd name="T44" fmla="*/ 2147483647 w 304"/>
                <a:gd name="T45" fmla="*/ 2147483647 h 233"/>
                <a:gd name="T46" fmla="*/ 2147483647 w 304"/>
                <a:gd name="T47" fmla="*/ 2147483647 h 233"/>
                <a:gd name="T48" fmla="*/ 2147483647 w 304"/>
                <a:gd name="T49" fmla="*/ 2147483647 h 233"/>
                <a:gd name="T50" fmla="*/ 2147483647 w 304"/>
                <a:gd name="T51" fmla="*/ 2147483647 h 233"/>
                <a:gd name="T52" fmla="*/ 2147483647 w 304"/>
                <a:gd name="T53" fmla="*/ 2147483647 h 233"/>
                <a:gd name="T54" fmla="*/ 2147483647 w 304"/>
                <a:gd name="T55" fmla="*/ 2147483647 h 233"/>
                <a:gd name="T56" fmla="*/ 2147483647 w 304"/>
                <a:gd name="T57" fmla="*/ 2147483647 h 233"/>
                <a:gd name="T58" fmla="*/ 2147483647 w 304"/>
                <a:gd name="T59" fmla="*/ 2147483647 h 233"/>
                <a:gd name="T60" fmla="*/ 2147483647 w 304"/>
                <a:gd name="T61" fmla="*/ 2147483647 h 233"/>
                <a:gd name="T62" fmla="*/ 2147483647 w 304"/>
                <a:gd name="T63" fmla="*/ 2147483647 h 233"/>
                <a:gd name="T64" fmla="*/ 2147483647 w 304"/>
                <a:gd name="T65" fmla="*/ 2147483647 h 233"/>
                <a:gd name="T66" fmla="*/ 2147483647 w 304"/>
                <a:gd name="T67" fmla="*/ 2147483647 h 233"/>
                <a:gd name="T68" fmla="*/ 2147483647 w 304"/>
                <a:gd name="T69" fmla="*/ 2147483647 h 233"/>
                <a:gd name="T70" fmla="*/ 2147483647 w 304"/>
                <a:gd name="T71" fmla="*/ 2147483647 h 233"/>
                <a:gd name="T72" fmla="*/ 2147483647 w 304"/>
                <a:gd name="T73" fmla="*/ 2147483647 h 233"/>
                <a:gd name="T74" fmla="*/ 2147483647 w 304"/>
                <a:gd name="T75" fmla="*/ 2147483647 h 233"/>
                <a:gd name="T76" fmla="*/ 2147483647 w 304"/>
                <a:gd name="T77" fmla="*/ 2147483647 h 233"/>
                <a:gd name="T78" fmla="*/ 2147483647 w 304"/>
                <a:gd name="T79" fmla="*/ 2147483647 h 233"/>
                <a:gd name="T80" fmla="*/ 2147483647 w 304"/>
                <a:gd name="T81" fmla="*/ 2147483647 h 233"/>
                <a:gd name="T82" fmla="*/ 2147483647 w 304"/>
                <a:gd name="T83" fmla="*/ 2147483647 h 233"/>
                <a:gd name="T84" fmla="*/ 2147483647 w 304"/>
                <a:gd name="T85" fmla="*/ 2147483647 h 2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4"/>
                <a:gd name="T130" fmla="*/ 0 h 233"/>
                <a:gd name="T131" fmla="*/ 304 w 304"/>
                <a:gd name="T132" fmla="*/ 233 h 2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4" h="233">
                  <a:moveTo>
                    <a:pt x="12" y="30"/>
                  </a:moveTo>
                  <a:lnTo>
                    <a:pt x="28" y="23"/>
                  </a:lnTo>
                  <a:lnTo>
                    <a:pt x="33" y="21"/>
                  </a:lnTo>
                  <a:lnTo>
                    <a:pt x="41" y="15"/>
                  </a:lnTo>
                  <a:lnTo>
                    <a:pt x="51" y="11"/>
                  </a:lnTo>
                  <a:lnTo>
                    <a:pt x="55" y="9"/>
                  </a:lnTo>
                  <a:lnTo>
                    <a:pt x="60" y="8"/>
                  </a:lnTo>
                  <a:lnTo>
                    <a:pt x="115" y="1"/>
                  </a:lnTo>
                  <a:lnTo>
                    <a:pt x="135" y="0"/>
                  </a:lnTo>
                  <a:lnTo>
                    <a:pt x="140" y="5"/>
                  </a:lnTo>
                  <a:lnTo>
                    <a:pt x="144" y="3"/>
                  </a:lnTo>
                  <a:lnTo>
                    <a:pt x="153" y="10"/>
                  </a:lnTo>
                  <a:lnTo>
                    <a:pt x="154" y="15"/>
                  </a:lnTo>
                  <a:lnTo>
                    <a:pt x="155" y="20"/>
                  </a:lnTo>
                  <a:lnTo>
                    <a:pt x="156" y="21"/>
                  </a:lnTo>
                  <a:lnTo>
                    <a:pt x="224" y="11"/>
                  </a:lnTo>
                  <a:lnTo>
                    <a:pt x="302" y="65"/>
                  </a:lnTo>
                  <a:lnTo>
                    <a:pt x="304" y="68"/>
                  </a:lnTo>
                  <a:lnTo>
                    <a:pt x="304" y="70"/>
                  </a:lnTo>
                  <a:lnTo>
                    <a:pt x="300" y="73"/>
                  </a:lnTo>
                  <a:lnTo>
                    <a:pt x="289" y="84"/>
                  </a:lnTo>
                  <a:lnTo>
                    <a:pt x="278" y="104"/>
                  </a:lnTo>
                  <a:lnTo>
                    <a:pt x="276" y="109"/>
                  </a:lnTo>
                  <a:lnTo>
                    <a:pt x="276" y="125"/>
                  </a:lnTo>
                  <a:lnTo>
                    <a:pt x="273" y="121"/>
                  </a:lnTo>
                  <a:lnTo>
                    <a:pt x="270" y="118"/>
                  </a:lnTo>
                  <a:lnTo>
                    <a:pt x="272" y="108"/>
                  </a:lnTo>
                  <a:lnTo>
                    <a:pt x="271" y="109"/>
                  </a:lnTo>
                  <a:lnTo>
                    <a:pt x="268" y="115"/>
                  </a:lnTo>
                  <a:lnTo>
                    <a:pt x="267" y="121"/>
                  </a:lnTo>
                  <a:lnTo>
                    <a:pt x="272" y="123"/>
                  </a:lnTo>
                  <a:lnTo>
                    <a:pt x="276" y="128"/>
                  </a:lnTo>
                  <a:lnTo>
                    <a:pt x="272" y="133"/>
                  </a:lnTo>
                  <a:lnTo>
                    <a:pt x="267" y="132"/>
                  </a:lnTo>
                  <a:lnTo>
                    <a:pt x="271" y="133"/>
                  </a:lnTo>
                  <a:lnTo>
                    <a:pt x="267" y="138"/>
                  </a:lnTo>
                  <a:lnTo>
                    <a:pt x="266" y="143"/>
                  </a:lnTo>
                  <a:lnTo>
                    <a:pt x="261" y="145"/>
                  </a:lnTo>
                  <a:lnTo>
                    <a:pt x="256" y="143"/>
                  </a:lnTo>
                  <a:lnTo>
                    <a:pt x="253" y="148"/>
                  </a:lnTo>
                  <a:lnTo>
                    <a:pt x="255" y="154"/>
                  </a:lnTo>
                  <a:lnTo>
                    <a:pt x="251" y="156"/>
                  </a:lnTo>
                  <a:lnTo>
                    <a:pt x="248" y="160"/>
                  </a:lnTo>
                  <a:lnTo>
                    <a:pt x="244" y="165"/>
                  </a:lnTo>
                  <a:lnTo>
                    <a:pt x="239" y="166"/>
                  </a:lnTo>
                  <a:lnTo>
                    <a:pt x="238" y="161"/>
                  </a:lnTo>
                  <a:lnTo>
                    <a:pt x="233" y="161"/>
                  </a:lnTo>
                  <a:lnTo>
                    <a:pt x="236" y="169"/>
                  </a:lnTo>
                  <a:lnTo>
                    <a:pt x="239" y="170"/>
                  </a:lnTo>
                  <a:lnTo>
                    <a:pt x="238" y="175"/>
                  </a:lnTo>
                  <a:lnTo>
                    <a:pt x="233" y="177"/>
                  </a:lnTo>
                  <a:lnTo>
                    <a:pt x="233" y="180"/>
                  </a:lnTo>
                  <a:lnTo>
                    <a:pt x="228" y="181"/>
                  </a:lnTo>
                  <a:lnTo>
                    <a:pt x="223" y="185"/>
                  </a:lnTo>
                  <a:lnTo>
                    <a:pt x="218" y="184"/>
                  </a:lnTo>
                  <a:lnTo>
                    <a:pt x="222" y="185"/>
                  </a:lnTo>
                  <a:lnTo>
                    <a:pt x="217" y="190"/>
                  </a:lnTo>
                  <a:lnTo>
                    <a:pt x="212" y="191"/>
                  </a:lnTo>
                  <a:lnTo>
                    <a:pt x="208" y="193"/>
                  </a:lnTo>
                  <a:lnTo>
                    <a:pt x="202" y="191"/>
                  </a:lnTo>
                  <a:lnTo>
                    <a:pt x="192" y="196"/>
                  </a:lnTo>
                  <a:lnTo>
                    <a:pt x="195" y="195"/>
                  </a:lnTo>
                  <a:lnTo>
                    <a:pt x="200" y="198"/>
                  </a:lnTo>
                  <a:lnTo>
                    <a:pt x="205" y="198"/>
                  </a:lnTo>
                  <a:lnTo>
                    <a:pt x="208" y="200"/>
                  </a:lnTo>
                  <a:lnTo>
                    <a:pt x="204" y="205"/>
                  </a:lnTo>
                  <a:lnTo>
                    <a:pt x="209" y="200"/>
                  </a:lnTo>
                  <a:lnTo>
                    <a:pt x="207" y="208"/>
                  </a:lnTo>
                  <a:lnTo>
                    <a:pt x="202" y="211"/>
                  </a:lnTo>
                  <a:lnTo>
                    <a:pt x="197" y="209"/>
                  </a:lnTo>
                  <a:lnTo>
                    <a:pt x="194" y="200"/>
                  </a:lnTo>
                  <a:lnTo>
                    <a:pt x="193" y="210"/>
                  </a:lnTo>
                  <a:lnTo>
                    <a:pt x="188" y="205"/>
                  </a:lnTo>
                  <a:lnTo>
                    <a:pt x="187" y="201"/>
                  </a:lnTo>
                  <a:lnTo>
                    <a:pt x="183" y="198"/>
                  </a:lnTo>
                  <a:lnTo>
                    <a:pt x="187" y="206"/>
                  </a:lnTo>
                  <a:lnTo>
                    <a:pt x="188" y="211"/>
                  </a:lnTo>
                  <a:lnTo>
                    <a:pt x="190" y="215"/>
                  </a:lnTo>
                  <a:lnTo>
                    <a:pt x="195" y="219"/>
                  </a:lnTo>
                  <a:lnTo>
                    <a:pt x="192" y="223"/>
                  </a:lnTo>
                  <a:lnTo>
                    <a:pt x="189" y="224"/>
                  </a:lnTo>
                  <a:lnTo>
                    <a:pt x="189" y="219"/>
                  </a:lnTo>
                  <a:lnTo>
                    <a:pt x="187" y="224"/>
                  </a:lnTo>
                  <a:lnTo>
                    <a:pt x="185" y="233"/>
                  </a:lnTo>
                  <a:lnTo>
                    <a:pt x="183" y="233"/>
                  </a:lnTo>
                  <a:lnTo>
                    <a:pt x="180" y="232"/>
                  </a:lnTo>
                  <a:lnTo>
                    <a:pt x="170" y="229"/>
                  </a:lnTo>
                  <a:lnTo>
                    <a:pt x="166" y="225"/>
                  </a:lnTo>
                  <a:lnTo>
                    <a:pt x="166" y="220"/>
                  </a:lnTo>
                  <a:lnTo>
                    <a:pt x="166" y="215"/>
                  </a:lnTo>
                  <a:lnTo>
                    <a:pt x="163" y="210"/>
                  </a:lnTo>
                  <a:lnTo>
                    <a:pt x="160" y="205"/>
                  </a:lnTo>
                  <a:lnTo>
                    <a:pt x="156" y="200"/>
                  </a:lnTo>
                  <a:lnTo>
                    <a:pt x="150" y="198"/>
                  </a:lnTo>
                  <a:lnTo>
                    <a:pt x="145" y="194"/>
                  </a:lnTo>
                  <a:lnTo>
                    <a:pt x="144" y="189"/>
                  </a:lnTo>
                  <a:lnTo>
                    <a:pt x="144" y="184"/>
                  </a:lnTo>
                  <a:lnTo>
                    <a:pt x="141" y="179"/>
                  </a:lnTo>
                  <a:lnTo>
                    <a:pt x="135" y="171"/>
                  </a:lnTo>
                  <a:lnTo>
                    <a:pt x="135" y="167"/>
                  </a:lnTo>
                  <a:lnTo>
                    <a:pt x="125" y="161"/>
                  </a:lnTo>
                  <a:lnTo>
                    <a:pt x="120" y="160"/>
                  </a:lnTo>
                  <a:lnTo>
                    <a:pt x="115" y="155"/>
                  </a:lnTo>
                  <a:lnTo>
                    <a:pt x="115" y="154"/>
                  </a:lnTo>
                  <a:lnTo>
                    <a:pt x="110" y="152"/>
                  </a:lnTo>
                  <a:lnTo>
                    <a:pt x="110" y="147"/>
                  </a:lnTo>
                  <a:lnTo>
                    <a:pt x="104" y="145"/>
                  </a:lnTo>
                  <a:lnTo>
                    <a:pt x="102" y="140"/>
                  </a:lnTo>
                  <a:lnTo>
                    <a:pt x="102" y="136"/>
                  </a:lnTo>
                  <a:lnTo>
                    <a:pt x="99" y="133"/>
                  </a:lnTo>
                  <a:lnTo>
                    <a:pt x="91" y="128"/>
                  </a:lnTo>
                  <a:lnTo>
                    <a:pt x="86" y="127"/>
                  </a:lnTo>
                  <a:lnTo>
                    <a:pt x="83" y="125"/>
                  </a:lnTo>
                  <a:lnTo>
                    <a:pt x="80" y="120"/>
                  </a:lnTo>
                  <a:lnTo>
                    <a:pt x="75" y="113"/>
                  </a:lnTo>
                  <a:lnTo>
                    <a:pt x="66" y="109"/>
                  </a:lnTo>
                  <a:lnTo>
                    <a:pt x="56" y="103"/>
                  </a:lnTo>
                  <a:lnTo>
                    <a:pt x="43" y="87"/>
                  </a:lnTo>
                  <a:lnTo>
                    <a:pt x="42" y="82"/>
                  </a:lnTo>
                  <a:lnTo>
                    <a:pt x="37" y="77"/>
                  </a:lnTo>
                  <a:lnTo>
                    <a:pt x="34" y="72"/>
                  </a:lnTo>
                  <a:lnTo>
                    <a:pt x="29" y="68"/>
                  </a:lnTo>
                  <a:lnTo>
                    <a:pt x="22" y="69"/>
                  </a:lnTo>
                  <a:lnTo>
                    <a:pt x="13" y="62"/>
                  </a:lnTo>
                  <a:lnTo>
                    <a:pt x="8" y="60"/>
                  </a:lnTo>
                  <a:lnTo>
                    <a:pt x="3" y="58"/>
                  </a:lnTo>
                  <a:lnTo>
                    <a:pt x="0" y="53"/>
                  </a:lnTo>
                  <a:lnTo>
                    <a:pt x="2" y="48"/>
                  </a:lnTo>
                  <a:lnTo>
                    <a:pt x="12" y="34"/>
                  </a:lnTo>
                  <a:lnTo>
                    <a:pt x="12" y="30"/>
                  </a:lnTo>
                  <a:close/>
                </a:path>
              </a:pathLst>
            </a:custGeom>
            <a:solidFill>
              <a:srgbClr val="8CC642"/>
            </a:solidFill>
            <a:ln w="9525">
              <a:noFill/>
              <a:round/>
              <a:headEnd/>
              <a:tailEnd/>
            </a:ln>
          </p:spPr>
          <p:txBody>
            <a:bodyPr/>
            <a:lstStyle/>
            <a:p>
              <a:endParaRPr lang="en-US" dirty="0"/>
            </a:p>
          </p:txBody>
        </p:sp>
        <p:sp>
          <p:nvSpPr>
            <p:cNvPr id="70715" name="Freeform 54"/>
            <p:cNvSpPr>
              <a:spLocks/>
            </p:cNvSpPr>
            <p:nvPr/>
          </p:nvSpPr>
          <p:spPr bwMode="auto">
            <a:xfrm>
              <a:off x="3918" y="2417"/>
              <a:ext cx="420" cy="323"/>
            </a:xfrm>
            <a:custGeom>
              <a:avLst/>
              <a:gdLst>
                <a:gd name="T0" fmla="*/ 2147483647 w 304"/>
                <a:gd name="T1" fmla="*/ 2147483647 h 233"/>
                <a:gd name="T2" fmla="*/ 2147483647 w 304"/>
                <a:gd name="T3" fmla="*/ 2147483647 h 233"/>
                <a:gd name="T4" fmla="*/ 2147483647 w 304"/>
                <a:gd name="T5" fmla="*/ 0 h 233"/>
                <a:gd name="T6" fmla="*/ 2147483647 w 304"/>
                <a:gd name="T7" fmla="*/ 2147483647 h 233"/>
                <a:gd name="T8" fmla="*/ 2147483647 w 304"/>
                <a:gd name="T9" fmla="*/ 2147483647 h 233"/>
                <a:gd name="T10" fmla="*/ 2147483647 w 304"/>
                <a:gd name="T11" fmla="*/ 2147483647 h 233"/>
                <a:gd name="T12" fmla="*/ 2147483647 w 304"/>
                <a:gd name="T13" fmla="*/ 2147483647 h 233"/>
                <a:gd name="T14" fmla="*/ 2147483647 w 304"/>
                <a:gd name="T15" fmla="*/ 2147483647 h 233"/>
                <a:gd name="T16" fmla="*/ 2147483647 w 304"/>
                <a:gd name="T17" fmla="*/ 2147483647 h 233"/>
                <a:gd name="T18" fmla="*/ 2147483647 w 304"/>
                <a:gd name="T19" fmla="*/ 2147483647 h 233"/>
                <a:gd name="T20" fmla="*/ 2147483647 w 304"/>
                <a:gd name="T21" fmla="*/ 2147483647 h 233"/>
                <a:gd name="T22" fmla="*/ 2147483647 w 304"/>
                <a:gd name="T23" fmla="*/ 2147483647 h 233"/>
                <a:gd name="T24" fmla="*/ 2147483647 w 304"/>
                <a:gd name="T25" fmla="*/ 2147483647 h 233"/>
                <a:gd name="T26" fmla="*/ 2147483647 w 304"/>
                <a:gd name="T27" fmla="*/ 2147483647 h 233"/>
                <a:gd name="T28" fmla="*/ 2147483647 w 304"/>
                <a:gd name="T29" fmla="*/ 2147483647 h 233"/>
                <a:gd name="T30" fmla="*/ 2147483647 w 304"/>
                <a:gd name="T31" fmla="*/ 2147483647 h 233"/>
                <a:gd name="T32" fmla="*/ 2147483647 w 304"/>
                <a:gd name="T33" fmla="*/ 2147483647 h 233"/>
                <a:gd name="T34" fmla="*/ 2147483647 w 304"/>
                <a:gd name="T35" fmla="*/ 2147483647 h 233"/>
                <a:gd name="T36" fmla="*/ 2147483647 w 304"/>
                <a:gd name="T37" fmla="*/ 2147483647 h 233"/>
                <a:gd name="T38" fmla="*/ 2147483647 w 304"/>
                <a:gd name="T39" fmla="*/ 2147483647 h 233"/>
                <a:gd name="T40" fmla="*/ 2147483647 w 304"/>
                <a:gd name="T41" fmla="*/ 2147483647 h 233"/>
                <a:gd name="T42" fmla="*/ 2147483647 w 304"/>
                <a:gd name="T43" fmla="*/ 2147483647 h 233"/>
                <a:gd name="T44" fmla="*/ 2147483647 w 304"/>
                <a:gd name="T45" fmla="*/ 2147483647 h 233"/>
                <a:gd name="T46" fmla="*/ 2147483647 w 304"/>
                <a:gd name="T47" fmla="*/ 2147483647 h 233"/>
                <a:gd name="T48" fmla="*/ 2147483647 w 304"/>
                <a:gd name="T49" fmla="*/ 2147483647 h 233"/>
                <a:gd name="T50" fmla="*/ 2147483647 w 304"/>
                <a:gd name="T51" fmla="*/ 2147483647 h 233"/>
                <a:gd name="T52" fmla="*/ 2147483647 w 304"/>
                <a:gd name="T53" fmla="*/ 2147483647 h 233"/>
                <a:gd name="T54" fmla="*/ 2147483647 w 304"/>
                <a:gd name="T55" fmla="*/ 2147483647 h 233"/>
                <a:gd name="T56" fmla="*/ 2147483647 w 304"/>
                <a:gd name="T57" fmla="*/ 2147483647 h 233"/>
                <a:gd name="T58" fmla="*/ 2147483647 w 304"/>
                <a:gd name="T59" fmla="*/ 2147483647 h 233"/>
                <a:gd name="T60" fmla="*/ 2147483647 w 304"/>
                <a:gd name="T61" fmla="*/ 2147483647 h 233"/>
                <a:gd name="T62" fmla="*/ 2147483647 w 304"/>
                <a:gd name="T63" fmla="*/ 2147483647 h 233"/>
                <a:gd name="T64" fmla="*/ 2147483647 w 304"/>
                <a:gd name="T65" fmla="*/ 2147483647 h 233"/>
                <a:gd name="T66" fmla="*/ 2147483647 w 304"/>
                <a:gd name="T67" fmla="*/ 2147483647 h 233"/>
                <a:gd name="T68" fmla="*/ 2147483647 w 304"/>
                <a:gd name="T69" fmla="*/ 2147483647 h 233"/>
                <a:gd name="T70" fmla="*/ 2147483647 w 304"/>
                <a:gd name="T71" fmla="*/ 2147483647 h 233"/>
                <a:gd name="T72" fmla="*/ 2147483647 w 304"/>
                <a:gd name="T73" fmla="*/ 2147483647 h 233"/>
                <a:gd name="T74" fmla="*/ 2147483647 w 304"/>
                <a:gd name="T75" fmla="*/ 2147483647 h 233"/>
                <a:gd name="T76" fmla="*/ 2147483647 w 304"/>
                <a:gd name="T77" fmla="*/ 2147483647 h 233"/>
                <a:gd name="T78" fmla="*/ 2147483647 w 304"/>
                <a:gd name="T79" fmla="*/ 2147483647 h 233"/>
                <a:gd name="T80" fmla="*/ 2147483647 w 304"/>
                <a:gd name="T81" fmla="*/ 2147483647 h 233"/>
                <a:gd name="T82" fmla="*/ 2147483647 w 304"/>
                <a:gd name="T83" fmla="*/ 2147483647 h 233"/>
                <a:gd name="T84" fmla="*/ 2147483647 w 304"/>
                <a:gd name="T85" fmla="*/ 2147483647 h 2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4"/>
                <a:gd name="T130" fmla="*/ 0 h 233"/>
                <a:gd name="T131" fmla="*/ 304 w 304"/>
                <a:gd name="T132" fmla="*/ 233 h 2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4" h="233">
                  <a:moveTo>
                    <a:pt x="12" y="30"/>
                  </a:moveTo>
                  <a:lnTo>
                    <a:pt x="28" y="23"/>
                  </a:lnTo>
                  <a:lnTo>
                    <a:pt x="33" y="21"/>
                  </a:lnTo>
                  <a:lnTo>
                    <a:pt x="41" y="15"/>
                  </a:lnTo>
                  <a:lnTo>
                    <a:pt x="51" y="11"/>
                  </a:lnTo>
                  <a:lnTo>
                    <a:pt x="55" y="9"/>
                  </a:lnTo>
                  <a:lnTo>
                    <a:pt x="60" y="8"/>
                  </a:lnTo>
                  <a:lnTo>
                    <a:pt x="115" y="1"/>
                  </a:lnTo>
                  <a:lnTo>
                    <a:pt x="135" y="0"/>
                  </a:lnTo>
                  <a:lnTo>
                    <a:pt x="140" y="5"/>
                  </a:lnTo>
                  <a:lnTo>
                    <a:pt x="144" y="3"/>
                  </a:lnTo>
                  <a:lnTo>
                    <a:pt x="153" y="10"/>
                  </a:lnTo>
                  <a:lnTo>
                    <a:pt x="154" y="15"/>
                  </a:lnTo>
                  <a:lnTo>
                    <a:pt x="155" y="20"/>
                  </a:lnTo>
                  <a:lnTo>
                    <a:pt x="156" y="21"/>
                  </a:lnTo>
                  <a:lnTo>
                    <a:pt x="224" y="11"/>
                  </a:lnTo>
                  <a:lnTo>
                    <a:pt x="302" y="65"/>
                  </a:lnTo>
                  <a:lnTo>
                    <a:pt x="304" y="68"/>
                  </a:lnTo>
                  <a:lnTo>
                    <a:pt x="304" y="70"/>
                  </a:lnTo>
                  <a:lnTo>
                    <a:pt x="300" y="73"/>
                  </a:lnTo>
                  <a:lnTo>
                    <a:pt x="289" y="84"/>
                  </a:lnTo>
                  <a:lnTo>
                    <a:pt x="278" y="104"/>
                  </a:lnTo>
                  <a:lnTo>
                    <a:pt x="276" y="109"/>
                  </a:lnTo>
                  <a:lnTo>
                    <a:pt x="276" y="125"/>
                  </a:lnTo>
                  <a:lnTo>
                    <a:pt x="273" y="121"/>
                  </a:lnTo>
                  <a:lnTo>
                    <a:pt x="270" y="118"/>
                  </a:lnTo>
                  <a:lnTo>
                    <a:pt x="272" y="108"/>
                  </a:lnTo>
                  <a:lnTo>
                    <a:pt x="271" y="109"/>
                  </a:lnTo>
                  <a:lnTo>
                    <a:pt x="268" y="115"/>
                  </a:lnTo>
                  <a:lnTo>
                    <a:pt x="267" y="121"/>
                  </a:lnTo>
                  <a:lnTo>
                    <a:pt x="272" y="123"/>
                  </a:lnTo>
                  <a:lnTo>
                    <a:pt x="276" y="128"/>
                  </a:lnTo>
                  <a:lnTo>
                    <a:pt x="272" y="133"/>
                  </a:lnTo>
                  <a:lnTo>
                    <a:pt x="267" y="132"/>
                  </a:lnTo>
                  <a:lnTo>
                    <a:pt x="271" y="133"/>
                  </a:lnTo>
                  <a:lnTo>
                    <a:pt x="267" y="138"/>
                  </a:lnTo>
                  <a:lnTo>
                    <a:pt x="266" y="143"/>
                  </a:lnTo>
                  <a:lnTo>
                    <a:pt x="261" y="145"/>
                  </a:lnTo>
                  <a:lnTo>
                    <a:pt x="256" y="143"/>
                  </a:lnTo>
                  <a:lnTo>
                    <a:pt x="253" y="148"/>
                  </a:lnTo>
                  <a:lnTo>
                    <a:pt x="255" y="154"/>
                  </a:lnTo>
                  <a:lnTo>
                    <a:pt x="251" y="156"/>
                  </a:lnTo>
                  <a:lnTo>
                    <a:pt x="248" y="160"/>
                  </a:lnTo>
                  <a:lnTo>
                    <a:pt x="244" y="165"/>
                  </a:lnTo>
                  <a:lnTo>
                    <a:pt x="239" y="166"/>
                  </a:lnTo>
                  <a:lnTo>
                    <a:pt x="238" y="161"/>
                  </a:lnTo>
                  <a:lnTo>
                    <a:pt x="233" y="161"/>
                  </a:lnTo>
                  <a:lnTo>
                    <a:pt x="236" y="169"/>
                  </a:lnTo>
                  <a:lnTo>
                    <a:pt x="239" y="170"/>
                  </a:lnTo>
                  <a:lnTo>
                    <a:pt x="238" y="175"/>
                  </a:lnTo>
                  <a:lnTo>
                    <a:pt x="233" y="177"/>
                  </a:lnTo>
                  <a:lnTo>
                    <a:pt x="233" y="180"/>
                  </a:lnTo>
                  <a:lnTo>
                    <a:pt x="228" y="181"/>
                  </a:lnTo>
                  <a:lnTo>
                    <a:pt x="223" y="185"/>
                  </a:lnTo>
                  <a:lnTo>
                    <a:pt x="218" y="184"/>
                  </a:lnTo>
                  <a:lnTo>
                    <a:pt x="222" y="185"/>
                  </a:lnTo>
                  <a:lnTo>
                    <a:pt x="217" y="190"/>
                  </a:lnTo>
                  <a:lnTo>
                    <a:pt x="212" y="191"/>
                  </a:lnTo>
                  <a:lnTo>
                    <a:pt x="208" y="193"/>
                  </a:lnTo>
                  <a:lnTo>
                    <a:pt x="202" y="191"/>
                  </a:lnTo>
                  <a:lnTo>
                    <a:pt x="192" y="196"/>
                  </a:lnTo>
                  <a:lnTo>
                    <a:pt x="195" y="195"/>
                  </a:lnTo>
                  <a:lnTo>
                    <a:pt x="200" y="198"/>
                  </a:lnTo>
                  <a:lnTo>
                    <a:pt x="205" y="198"/>
                  </a:lnTo>
                  <a:lnTo>
                    <a:pt x="208" y="200"/>
                  </a:lnTo>
                  <a:lnTo>
                    <a:pt x="204" y="205"/>
                  </a:lnTo>
                  <a:lnTo>
                    <a:pt x="209" y="200"/>
                  </a:lnTo>
                  <a:lnTo>
                    <a:pt x="207" y="208"/>
                  </a:lnTo>
                  <a:lnTo>
                    <a:pt x="202" y="211"/>
                  </a:lnTo>
                  <a:lnTo>
                    <a:pt x="197" y="209"/>
                  </a:lnTo>
                  <a:lnTo>
                    <a:pt x="194" y="200"/>
                  </a:lnTo>
                  <a:lnTo>
                    <a:pt x="193" y="210"/>
                  </a:lnTo>
                  <a:lnTo>
                    <a:pt x="188" y="205"/>
                  </a:lnTo>
                  <a:lnTo>
                    <a:pt x="187" y="201"/>
                  </a:lnTo>
                  <a:lnTo>
                    <a:pt x="183" y="198"/>
                  </a:lnTo>
                  <a:lnTo>
                    <a:pt x="187" y="206"/>
                  </a:lnTo>
                  <a:lnTo>
                    <a:pt x="188" y="211"/>
                  </a:lnTo>
                  <a:lnTo>
                    <a:pt x="190" y="215"/>
                  </a:lnTo>
                  <a:lnTo>
                    <a:pt x="195" y="219"/>
                  </a:lnTo>
                  <a:lnTo>
                    <a:pt x="192" y="223"/>
                  </a:lnTo>
                  <a:lnTo>
                    <a:pt x="189" y="224"/>
                  </a:lnTo>
                  <a:lnTo>
                    <a:pt x="189" y="219"/>
                  </a:lnTo>
                  <a:lnTo>
                    <a:pt x="187" y="224"/>
                  </a:lnTo>
                  <a:lnTo>
                    <a:pt x="185" y="233"/>
                  </a:lnTo>
                  <a:lnTo>
                    <a:pt x="183" y="233"/>
                  </a:lnTo>
                  <a:lnTo>
                    <a:pt x="180" y="232"/>
                  </a:lnTo>
                  <a:lnTo>
                    <a:pt x="170" y="229"/>
                  </a:lnTo>
                  <a:lnTo>
                    <a:pt x="166" y="225"/>
                  </a:lnTo>
                  <a:lnTo>
                    <a:pt x="166" y="220"/>
                  </a:lnTo>
                  <a:lnTo>
                    <a:pt x="166" y="215"/>
                  </a:lnTo>
                  <a:lnTo>
                    <a:pt x="163" y="210"/>
                  </a:lnTo>
                  <a:lnTo>
                    <a:pt x="160" y="205"/>
                  </a:lnTo>
                  <a:lnTo>
                    <a:pt x="156" y="200"/>
                  </a:lnTo>
                  <a:lnTo>
                    <a:pt x="150" y="198"/>
                  </a:lnTo>
                  <a:lnTo>
                    <a:pt x="145" y="194"/>
                  </a:lnTo>
                  <a:lnTo>
                    <a:pt x="144" y="189"/>
                  </a:lnTo>
                  <a:lnTo>
                    <a:pt x="144" y="184"/>
                  </a:lnTo>
                  <a:lnTo>
                    <a:pt x="141" y="179"/>
                  </a:lnTo>
                  <a:lnTo>
                    <a:pt x="135" y="171"/>
                  </a:lnTo>
                  <a:lnTo>
                    <a:pt x="135" y="167"/>
                  </a:lnTo>
                  <a:lnTo>
                    <a:pt x="125" y="161"/>
                  </a:lnTo>
                  <a:lnTo>
                    <a:pt x="120" y="160"/>
                  </a:lnTo>
                  <a:lnTo>
                    <a:pt x="115" y="155"/>
                  </a:lnTo>
                  <a:lnTo>
                    <a:pt x="115" y="154"/>
                  </a:lnTo>
                  <a:lnTo>
                    <a:pt x="110" y="152"/>
                  </a:lnTo>
                  <a:lnTo>
                    <a:pt x="110" y="147"/>
                  </a:lnTo>
                  <a:lnTo>
                    <a:pt x="104" y="145"/>
                  </a:lnTo>
                  <a:lnTo>
                    <a:pt x="102" y="140"/>
                  </a:lnTo>
                  <a:lnTo>
                    <a:pt x="102" y="136"/>
                  </a:lnTo>
                  <a:lnTo>
                    <a:pt x="99" y="133"/>
                  </a:lnTo>
                  <a:lnTo>
                    <a:pt x="91" y="128"/>
                  </a:lnTo>
                  <a:lnTo>
                    <a:pt x="86" y="127"/>
                  </a:lnTo>
                  <a:lnTo>
                    <a:pt x="83" y="125"/>
                  </a:lnTo>
                  <a:lnTo>
                    <a:pt x="80" y="120"/>
                  </a:lnTo>
                  <a:lnTo>
                    <a:pt x="75" y="113"/>
                  </a:lnTo>
                  <a:lnTo>
                    <a:pt x="66" y="109"/>
                  </a:lnTo>
                  <a:lnTo>
                    <a:pt x="56" y="103"/>
                  </a:lnTo>
                  <a:lnTo>
                    <a:pt x="43" y="87"/>
                  </a:lnTo>
                  <a:lnTo>
                    <a:pt x="42" y="82"/>
                  </a:lnTo>
                  <a:lnTo>
                    <a:pt x="37" y="77"/>
                  </a:lnTo>
                  <a:lnTo>
                    <a:pt x="34" y="72"/>
                  </a:lnTo>
                  <a:lnTo>
                    <a:pt x="29" y="68"/>
                  </a:lnTo>
                  <a:lnTo>
                    <a:pt x="22" y="69"/>
                  </a:lnTo>
                  <a:lnTo>
                    <a:pt x="13" y="62"/>
                  </a:lnTo>
                  <a:lnTo>
                    <a:pt x="8" y="60"/>
                  </a:lnTo>
                  <a:lnTo>
                    <a:pt x="3" y="58"/>
                  </a:lnTo>
                  <a:lnTo>
                    <a:pt x="0" y="53"/>
                  </a:lnTo>
                  <a:lnTo>
                    <a:pt x="2" y="48"/>
                  </a:lnTo>
                  <a:lnTo>
                    <a:pt x="12" y="34"/>
                  </a:lnTo>
                  <a:lnTo>
                    <a:pt x="12" y="30"/>
                  </a:lnTo>
                </a:path>
              </a:pathLst>
            </a:custGeom>
            <a:solidFill>
              <a:srgbClr val="FFFF00"/>
            </a:solidFill>
            <a:ln w="4763">
              <a:solidFill>
                <a:srgbClr val="FFFFFF"/>
              </a:solidFill>
              <a:prstDash val="solid"/>
              <a:round/>
              <a:headEnd/>
              <a:tailEnd/>
            </a:ln>
          </p:spPr>
          <p:txBody>
            <a:bodyPr/>
            <a:lstStyle/>
            <a:p>
              <a:endParaRPr lang="en-US" dirty="0"/>
            </a:p>
          </p:txBody>
        </p:sp>
        <p:sp>
          <p:nvSpPr>
            <p:cNvPr id="70716" name="Freeform 55"/>
            <p:cNvSpPr>
              <a:spLocks/>
            </p:cNvSpPr>
            <p:nvPr/>
          </p:nvSpPr>
          <p:spPr bwMode="auto">
            <a:xfrm>
              <a:off x="4026" y="1614"/>
              <a:ext cx="484" cy="317"/>
            </a:xfrm>
            <a:custGeom>
              <a:avLst/>
              <a:gdLst>
                <a:gd name="T0" fmla="*/ 2147483647 w 350"/>
                <a:gd name="T1" fmla="*/ 2147483647 h 229"/>
                <a:gd name="T2" fmla="*/ 2147483647 w 350"/>
                <a:gd name="T3" fmla="*/ 2147483647 h 229"/>
                <a:gd name="T4" fmla="*/ 2147483647 w 350"/>
                <a:gd name="T5" fmla="*/ 2147483647 h 229"/>
                <a:gd name="T6" fmla="*/ 2147483647 w 350"/>
                <a:gd name="T7" fmla="*/ 2147483647 h 229"/>
                <a:gd name="T8" fmla="*/ 2147483647 w 350"/>
                <a:gd name="T9" fmla="*/ 2147483647 h 229"/>
                <a:gd name="T10" fmla="*/ 2147483647 w 350"/>
                <a:gd name="T11" fmla="*/ 0 h 229"/>
                <a:gd name="T12" fmla="*/ 2147483647 w 350"/>
                <a:gd name="T13" fmla="*/ 2147483647 h 229"/>
                <a:gd name="T14" fmla="*/ 2147483647 w 350"/>
                <a:gd name="T15" fmla="*/ 2147483647 h 229"/>
                <a:gd name="T16" fmla="*/ 2147483647 w 350"/>
                <a:gd name="T17" fmla="*/ 2147483647 h 229"/>
                <a:gd name="T18" fmla="*/ 2147483647 w 350"/>
                <a:gd name="T19" fmla="*/ 2147483647 h 229"/>
                <a:gd name="T20" fmla="*/ 2147483647 w 350"/>
                <a:gd name="T21" fmla="*/ 2147483647 h 229"/>
                <a:gd name="T22" fmla="*/ 2147483647 w 350"/>
                <a:gd name="T23" fmla="*/ 2147483647 h 229"/>
                <a:gd name="T24" fmla="*/ 2147483647 w 350"/>
                <a:gd name="T25" fmla="*/ 2147483647 h 229"/>
                <a:gd name="T26" fmla="*/ 2147483647 w 350"/>
                <a:gd name="T27" fmla="*/ 2147483647 h 229"/>
                <a:gd name="T28" fmla="*/ 2147483647 w 350"/>
                <a:gd name="T29" fmla="*/ 2147483647 h 229"/>
                <a:gd name="T30" fmla="*/ 2147483647 w 350"/>
                <a:gd name="T31" fmla="*/ 2147483647 h 229"/>
                <a:gd name="T32" fmla="*/ 2147483647 w 350"/>
                <a:gd name="T33" fmla="*/ 2147483647 h 229"/>
                <a:gd name="T34" fmla="*/ 2147483647 w 350"/>
                <a:gd name="T35" fmla="*/ 2147483647 h 229"/>
                <a:gd name="T36" fmla="*/ 2147483647 w 350"/>
                <a:gd name="T37" fmla="*/ 2147483647 h 229"/>
                <a:gd name="T38" fmla="*/ 2147483647 w 350"/>
                <a:gd name="T39" fmla="*/ 2147483647 h 229"/>
                <a:gd name="T40" fmla="*/ 2147483647 w 350"/>
                <a:gd name="T41" fmla="*/ 2147483647 h 229"/>
                <a:gd name="T42" fmla="*/ 2147483647 w 350"/>
                <a:gd name="T43" fmla="*/ 2147483647 h 229"/>
                <a:gd name="T44" fmla="*/ 2147483647 w 350"/>
                <a:gd name="T45" fmla="*/ 2147483647 h 229"/>
                <a:gd name="T46" fmla="*/ 2147483647 w 350"/>
                <a:gd name="T47" fmla="*/ 2147483647 h 229"/>
                <a:gd name="T48" fmla="*/ 2147483647 w 350"/>
                <a:gd name="T49" fmla="*/ 2147483647 h 229"/>
                <a:gd name="T50" fmla="*/ 2147483647 w 350"/>
                <a:gd name="T51" fmla="*/ 2147483647 h 229"/>
                <a:gd name="T52" fmla="*/ 2147483647 w 350"/>
                <a:gd name="T53" fmla="*/ 2147483647 h 229"/>
                <a:gd name="T54" fmla="*/ 2147483647 w 350"/>
                <a:gd name="T55" fmla="*/ 2147483647 h 229"/>
                <a:gd name="T56" fmla="*/ 2147483647 w 350"/>
                <a:gd name="T57" fmla="*/ 2147483647 h 229"/>
                <a:gd name="T58" fmla="*/ 2147483647 w 350"/>
                <a:gd name="T59" fmla="*/ 2147483647 h 229"/>
                <a:gd name="T60" fmla="*/ 2147483647 w 350"/>
                <a:gd name="T61" fmla="*/ 2147483647 h 229"/>
                <a:gd name="T62" fmla="*/ 0 w 350"/>
                <a:gd name="T63" fmla="*/ 2147483647 h 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229"/>
                <a:gd name="T98" fmla="*/ 350 w 350"/>
                <a:gd name="T99" fmla="*/ 229 h 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229">
                  <a:moveTo>
                    <a:pt x="0" y="58"/>
                  </a:moveTo>
                  <a:lnTo>
                    <a:pt x="7" y="54"/>
                  </a:lnTo>
                  <a:lnTo>
                    <a:pt x="17" y="47"/>
                  </a:lnTo>
                  <a:lnTo>
                    <a:pt x="22" y="42"/>
                  </a:lnTo>
                  <a:lnTo>
                    <a:pt x="22" y="43"/>
                  </a:lnTo>
                  <a:lnTo>
                    <a:pt x="38" y="30"/>
                  </a:lnTo>
                  <a:lnTo>
                    <a:pt x="39" y="32"/>
                  </a:lnTo>
                  <a:lnTo>
                    <a:pt x="42" y="49"/>
                  </a:lnTo>
                  <a:lnTo>
                    <a:pt x="87" y="42"/>
                  </a:lnTo>
                  <a:lnTo>
                    <a:pt x="156" y="28"/>
                  </a:lnTo>
                  <a:lnTo>
                    <a:pt x="233" y="11"/>
                  </a:lnTo>
                  <a:lnTo>
                    <a:pt x="285" y="0"/>
                  </a:lnTo>
                  <a:lnTo>
                    <a:pt x="286" y="1"/>
                  </a:lnTo>
                  <a:lnTo>
                    <a:pt x="291" y="3"/>
                  </a:lnTo>
                  <a:lnTo>
                    <a:pt x="292" y="8"/>
                  </a:lnTo>
                  <a:lnTo>
                    <a:pt x="297" y="6"/>
                  </a:lnTo>
                  <a:lnTo>
                    <a:pt x="302" y="11"/>
                  </a:lnTo>
                  <a:lnTo>
                    <a:pt x="307" y="21"/>
                  </a:lnTo>
                  <a:lnTo>
                    <a:pt x="309" y="27"/>
                  </a:lnTo>
                  <a:lnTo>
                    <a:pt x="312" y="32"/>
                  </a:lnTo>
                  <a:lnTo>
                    <a:pt x="321" y="35"/>
                  </a:lnTo>
                  <a:lnTo>
                    <a:pt x="326" y="35"/>
                  </a:lnTo>
                  <a:lnTo>
                    <a:pt x="331" y="38"/>
                  </a:lnTo>
                  <a:lnTo>
                    <a:pt x="331" y="40"/>
                  </a:lnTo>
                  <a:lnTo>
                    <a:pt x="326" y="45"/>
                  </a:lnTo>
                  <a:lnTo>
                    <a:pt x="325" y="50"/>
                  </a:lnTo>
                  <a:lnTo>
                    <a:pt x="325" y="55"/>
                  </a:lnTo>
                  <a:lnTo>
                    <a:pt x="319" y="68"/>
                  </a:lnTo>
                  <a:lnTo>
                    <a:pt x="315" y="73"/>
                  </a:lnTo>
                  <a:lnTo>
                    <a:pt x="316" y="77"/>
                  </a:lnTo>
                  <a:lnTo>
                    <a:pt x="317" y="77"/>
                  </a:lnTo>
                  <a:lnTo>
                    <a:pt x="320" y="82"/>
                  </a:lnTo>
                  <a:lnTo>
                    <a:pt x="319" y="87"/>
                  </a:lnTo>
                  <a:lnTo>
                    <a:pt x="315" y="91"/>
                  </a:lnTo>
                  <a:lnTo>
                    <a:pt x="316" y="99"/>
                  </a:lnTo>
                  <a:lnTo>
                    <a:pt x="321" y="105"/>
                  </a:lnTo>
                  <a:lnTo>
                    <a:pt x="326" y="106"/>
                  </a:lnTo>
                  <a:lnTo>
                    <a:pt x="328" y="111"/>
                  </a:lnTo>
                  <a:lnTo>
                    <a:pt x="331" y="115"/>
                  </a:lnTo>
                  <a:lnTo>
                    <a:pt x="335" y="115"/>
                  </a:lnTo>
                  <a:lnTo>
                    <a:pt x="339" y="120"/>
                  </a:lnTo>
                  <a:lnTo>
                    <a:pt x="350" y="128"/>
                  </a:lnTo>
                  <a:lnTo>
                    <a:pt x="348" y="133"/>
                  </a:lnTo>
                  <a:lnTo>
                    <a:pt x="341" y="138"/>
                  </a:lnTo>
                  <a:lnTo>
                    <a:pt x="339" y="144"/>
                  </a:lnTo>
                  <a:lnTo>
                    <a:pt x="336" y="144"/>
                  </a:lnTo>
                  <a:lnTo>
                    <a:pt x="336" y="145"/>
                  </a:lnTo>
                  <a:lnTo>
                    <a:pt x="333" y="149"/>
                  </a:lnTo>
                  <a:lnTo>
                    <a:pt x="333" y="154"/>
                  </a:lnTo>
                  <a:lnTo>
                    <a:pt x="328" y="157"/>
                  </a:lnTo>
                  <a:lnTo>
                    <a:pt x="324" y="159"/>
                  </a:lnTo>
                  <a:lnTo>
                    <a:pt x="319" y="165"/>
                  </a:lnTo>
                  <a:lnTo>
                    <a:pt x="316" y="162"/>
                  </a:lnTo>
                  <a:lnTo>
                    <a:pt x="312" y="162"/>
                  </a:lnTo>
                  <a:lnTo>
                    <a:pt x="309" y="164"/>
                  </a:lnTo>
                  <a:lnTo>
                    <a:pt x="304" y="166"/>
                  </a:lnTo>
                  <a:lnTo>
                    <a:pt x="301" y="171"/>
                  </a:lnTo>
                  <a:lnTo>
                    <a:pt x="300" y="176"/>
                  </a:lnTo>
                  <a:lnTo>
                    <a:pt x="188" y="200"/>
                  </a:lnTo>
                  <a:lnTo>
                    <a:pt x="90" y="218"/>
                  </a:lnTo>
                  <a:lnTo>
                    <a:pt x="29" y="229"/>
                  </a:lnTo>
                  <a:lnTo>
                    <a:pt x="18" y="160"/>
                  </a:lnTo>
                  <a:lnTo>
                    <a:pt x="0" y="62"/>
                  </a:lnTo>
                  <a:lnTo>
                    <a:pt x="0" y="58"/>
                  </a:lnTo>
                  <a:close/>
                </a:path>
              </a:pathLst>
            </a:custGeom>
            <a:solidFill>
              <a:srgbClr val="92D050"/>
            </a:solidFill>
            <a:ln w="9525">
              <a:noFill/>
              <a:round/>
              <a:headEnd/>
              <a:tailEnd/>
            </a:ln>
          </p:spPr>
          <p:txBody>
            <a:bodyPr/>
            <a:lstStyle/>
            <a:p>
              <a:endParaRPr lang="en-US" dirty="0"/>
            </a:p>
          </p:txBody>
        </p:sp>
        <p:sp>
          <p:nvSpPr>
            <p:cNvPr id="70717" name="Freeform 56"/>
            <p:cNvSpPr>
              <a:spLocks/>
            </p:cNvSpPr>
            <p:nvPr/>
          </p:nvSpPr>
          <p:spPr bwMode="auto">
            <a:xfrm>
              <a:off x="4026" y="1614"/>
              <a:ext cx="484" cy="317"/>
            </a:xfrm>
            <a:custGeom>
              <a:avLst/>
              <a:gdLst>
                <a:gd name="T0" fmla="*/ 2147483647 w 350"/>
                <a:gd name="T1" fmla="*/ 2147483647 h 229"/>
                <a:gd name="T2" fmla="*/ 2147483647 w 350"/>
                <a:gd name="T3" fmla="*/ 2147483647 h 229"/>
                <a:gd name="T4" fmla="*/ 2147483647 w 350"/>
                <a:gd name="T5" fmla="*/ 2147483647 h 229"/>
                <a:gd name="T6" fmla="*/ 2147483647 w 350"/>
                <a:gd name="T7" fmla="*/ 2147483647 h 229"/>
                <a:gd name="T8" fmla="*/ 2147483647 w 350"/>
                <a:gd name="T9" fmla="*/ 2147483647 h 229"/>
                <a:gd name="T10" fmla="*/ 2147483647 w 350"/>
                <a:gd name="T11" fmla="*/ 0 h 229"/>
                <a:gd name="T12" fmla="*/ 2147483647 w 350"/>
                <a:gd name="T13" fmla="*/ 2147483647 h 229"/>
                <a:gd name="T14" fmla="*/ 2147483647 w 350"/>
                <a:gd name="T15" fmla="*/ 2147483647 h 229"/>
                <a:gd name="T16" fmla="*/ 2147483647 w 350"/>
                <a:gd name="T17" fmla="*/ 2147483647 h 229"/>
                <a:gd name="T18" fmla="*/ 2147483647 w 350"/>
                <a:gd name="T19" fmla="*/ 2147483647 h 229"/>
                <a:gd name="T20" fmla="*/ 2147483647 w 350"/>
                <a:gd name="T21" fmla="*/ 2147483647 h 229"/>
                <a:gd name="T22" fmla="*/ 2147483647 w 350"/>
                <a:gd name="T23" fmla="*/ 2147483647 h 229"/>
                <a:gd name="T24" fmla="*/ 2147483647 w 350"/>
                <a:gd name="T25" fmla="*/ 2147483647 h 229"/>
                <a:gd name="T26" fmla="*/ 2147483647 w 350"/>
                <a:gd name="T27" fmla="*/ 2147483647 h 229"/>
                <a:gd name="T28" fmla="*/ 2147483647 w 350"/>
                <a:gd name="T29" fmla="*/ 2147483647 h 229"/>
                <a:gd name="T30" fmla="*/ 2147483647 w 350"/>
                <a:gd name="T31" fmla="*/ 2147483647 h 229"/>
                <a:gd name="T32" fmla="*/ 2147483647 w 350"/>
                <a:gd name="T33" fmla="*/ 2147483647 h 229"/>
                <a:gd name="T34" fmla="*/ 2147483647 w 350"/>
                <a:gd name="T35" fmla="*/ 2147483647 h 229"/>
                <a:gd name="T36" fmla="*/ 2147483647 w 350"/>
                <a:gd name="T37" fmla="*/ 2147483647 h 229"/>
                <a:gd name="T38" fmla="*/ 2147483647 w 350"/>
                <a:gd name="T39" fmla="*/ 2147483647 h 229"/>
                <a:gd name="T40" fmla="*/ 2147483647 w 350"/>
                <a:gd name="T41" fmla="*/ 2147483647 h 229"/>
                <a:gd name="T42" fmla="*/ 2147483647 w 350"/>
                <a:gd name="T43" fmla="*/ 2147483647 h 229"/>
                <a:gd name="T44" fmla="*/ 2147483647 w 350"/>
                <a:gd name="T45" fmla="*/ 2147483647 h 229"/>
                <a:gd name="T46" fmla="*/ 2147483647 w 350"/>
                <a:gd name="T47" fmla="*/ 2147483647 h 229"/>
                <a:gd name="T48" fmla="*/ 2147483647 w 350"/>
                <a:gd name="T49" fmla="*/ 2147483647 h 229"/>
                <a:gd name="T50" fmla="*/ 2147483647 w 350"/>
                <a:gd name="T51" fmla="*/ 2147483647 h 229"/>
                <a:gd name="T52" fmla="*/ 2147483647 w 350"/>
                <a:gd name="T53" fmla="*/ 2147483647 h 229"/>
                <a:gd name="T54" fmla="*/ 2147483647 w 350"/>
                <a:gd name="T55" fmla="*/ 2147483647 h 229"/>
                <a:gd name="T56" fmla="*/ 2147483647 w 350"/>
                <a:gd name="T57" fmla="*/ 2147483647 h 229"/>
                <a:gd name="T58" fmla="*/ 2147483647 w 350"/>
                <a:gd name="T59" fmla="*/ 2147483647 h 229"/>
                <a:gd name="T60" fmla="*/ 2147483647 w 350"/>
                <a:gd name="T61" fmla="*/ 2147483647 h 229"/>
                <a:gd name="T62" fmla="*/ 0 w 350"/>
                <a:gd name="T63" fmla="*/ 2147483647 h 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0"/>
                <a:gd name="T97" fmla="*/ 0 h 229"/>
                <a:gd name="T98" fmla="*/ 350 w 350"/>
                <a:gd name="T99" fmla="*/ 229 h 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0" h="229">
                  <a:moveTo>
                    <a:pt x="0" y="58"/>
                  </a:moveTo>
                  <a:lnTo>
                    <a:pt x="7" y="54"/>
                  </a:lnTo>
                  <a:lnTo>
                    <a:pt x="17" y="47"/>
                  </a:lnTo>
                  <a:lnTo>
                    <a:pt x="22" y="42"/>
                  </a:lnTo>
                  <a:lnTo>
                    <a:pt x="22" y="43"/>
                  </a:lnTo>
                  <a:lnTo>
                    <a:pt x="38" y="30"/>
                  </a:lnTo>
                  <a:lnTo>
                    <a:pt x="39" y="32"/>
                  </a:lnTo>
                  <a:lnTo>
                    <a:pt x="42" y="49"/>
                  </a:lnTo>
                  <a:lnTo>
                    <a:pt x="87" y="42"/>
                  </a:lnTo>
                  <a:lnTo>
                    <a:pt x="156" y="28"/>
                  </a:lnTo>
                  <a:lnTo>
                    <a:pt x="233" y="11"/>
                  </a:lnTo>
                  <a:lnTo>
                    <a:pt x="285" y="0"/>
                  </a:lnTo>
                  <a:lnTo>
                    <a:pt x="286" y="1"/>
                  </a:lnTo>
                  <a:lnTo>
                    <a:pt x="291" y="3"/>
                  </a:lnTo>
                  <a:lnTo>
                    <a:pt x="292" y="8"/>
                  </a:lnTo>
                  <a:lnTo>
                    <a:pt x="297" y="6"/>
                  </a:lnTo>
                  <a:lnTo>
                    <a:pt x="302" y="11"/>
                  </a:lnTo>
                  <a:lnTo>
                    <a:pt x="307" y="21"/>
                  </a:lnTo>
                  <a:lnTo>
                    <a:pt x="309" y="27"/>
                  </a:lnTo>
                  <a:lnTo>
                    <a:pt x="312" y="32"/>
                  </a:lnTo>
                  <a:lnTo>
                    <a:pt x="321" y="35"/>
                  </a:lnTo>
                  <a:lnTo>
                    <a:pt x="326" y="35"/>
                  </a:lnTo>
                  <a:lnTo>
                    <a:pt x="331" y="38"/>
                  </a:lnTo>
                  <a:lnTo>
                    <a:pt x="331" y="40"/>
                  </a:lnTo>
                  <a:lnTo>
                    <a:pt x="326" y="45"/>
                  </a:lnTo>
                  <a:lnTo>
                    <a:pt x="325" y="50"/>
                  </a:lnTo>
                  <a:lnTo>
                    <a:pt x="325" y="55"/>
                  </a:lnTo>
                  <a:lnTo>
                    <a:pt x="319" y="68"/>
                  </a:lnTo>
                  <a:lnTo>
                    <a:pt x="315" y="73"/>
                  </a:lnTo>
                  <a:lnTo>
                    <a:pt x="316" y="77"/>
                  </a:lnTo>
                  <a:lnTo>
                    <a:pt x="317" y="77"/>
                  </a:lnTo>
                  <a:lnTo>
                    <a:pt x="320" y="82"/>
                  </a:lnTo>
                  <a:lnTo>
                    <a:pt x="319" y="87"/>
                  </a:lnTo>
                  <a:lnTo>
                    <a:pt x="315" y="91"/>
                  </a:lnTo>
                  <a:lnTo>
                    <a:pt x="316" y="99"/>
                  </a:lnTo>
                  <a:lnTo>
                    <a:pt x="321" y="105"/>
                  </a:lnTo>
                  <a:lnTo>
                    <a:pt x="326" y="106"/>
                  </a:lnTo>
                  <a:lnTo>
                    <a:pt x="328" y="111"/>
                  </a:lnTo>
                  <a:lnTo>
                    <a:pt x="331" y="115"/>
                  </a:lnTo>
                  <a:lnTo>
                    <a:pt x="335" y="115"/>
                  </a:lnTo>
                  <a:lnTo>
                    <a:pt x="339" y="120"/>
                  </a:lnTo>
                  <a:lnTo>
                    <a:pt x="350" y="128"/>
                  </a:lnTo>
                  <a:lnTo>
                    <a:pt x="348" y="133"/>
                  </a:lnTo>
                  <a:lnTo>
                    <a:pt x="341" y="138"/>
                  </a:lnTo>
                  <a:lnTo>
                    <a:pt x="339" y="144"/>
                  </a:lnTo>
                  <a:lnTo>
                    <a:pt x="336" y="144"/>
                  </a:lnTo>
                  <a:lnTo>
                    <a:pt x="336" y="145"/>
                  </a:lnTo>
                  <a:lnTo>
                    <a:pt x="333" y="149"/>
                  </a:lnTo>
                  <a:lnTo>
                    <a:pt x="333" y="154"/>
                  </a:lnTo>
                  <a:lnTo>
                    <a:pt x="328" y="157"/>
                  </a:lnTo>
                  <a:lnTo>
                    <a:pt x="324" y="159"/>
                  </a:lnTo>
                  <a:lnTo>
                    <a:pt x="319" y="165"/>
                  </a:lnTo>
                  <a:lnTo>
                    <a:pt x="316" y="162"/>
                  </a:lnTo>
                  <a:lnTo>
                    <a:pt x="312" y="162"/>
                  </a:lnTo>
                  <a:lnTo>
                    <a:pt x="309" y="164"/>
                  </a:lnTo>
                  <a:lnTo>
                    <a:pt x="304" y="166"/>
                  </a:lnTo>
                  <a:lnTo>
                    <a:pt x="301" y="171"/>
                  </a:lnTo>
                  <a:lnTo>
                    <a:pt x="300" y="176"/>
                  </a:lnTo>
                  <a:lnTo>
                    <a:pt x="188" y="200"/>
                  </a:lnTo>
                  <a:lnTo>
                    <a:pt x="90" y="218"/>
                  </a:lnTo>
                  <a:lnTo>
                    <a:pt x="29" y="229"/>
                  </a:lnTo>
                  <a:lnTo>
                    <a:pt x="18" y="160"/>
                  </a:lnTo>
                  <a:lnTo>
                    <a:pt x="0" y="62"/>
                  </a:lnTo>
                  <a:lnTo>
                    <a:pt x="0" y="58"/>
                  </a:lnTo>
                </a:path>
              </a:pathLst>
            </a:custGeom>
            <a:noFill/>
            <a:ln w="4763">
              <a:solidFill>
                <a:srgbClr val="FFFFFF"/>
              </a:solidFill>
              <a:prstDash val="solid"/>
              <a:round/>
              <a:headEnd/>
              <a:tailEnd/>
            </a:ln>
          </p:spPr>
          <p:txBody>
            <a:bodyPr/>
            <a:lstStyle/>
            <a:p>
              <a:endParaRPr lang="en-US" dirty="0"/>
            </a:p>
          </p:txBody>
        </p:sp>
        <p:sp>
          <p:nvSpPr>
            <p:cNvPr id="70718" name="Freeform 57"/>
            <p:cNvSpPr>
              <a:spLocks/>
            </p:cNvSpPr>
            <p:nvPr/>
          </p:nvSpPr>
          <p:spPr bwMode="auto">
            <a:xfrm>
              <a:off x="4441" y="1839"/>
              <a:ext cx="89" cy="148"/>
            </a:xfrm>
            <a:custGeom>
              <a:avLst/>
              <a:gdLst>
                <a:gd name="T0" fmla="*/ 0 w 64"/>
                <a:gd name="T1" fmla="*/ 2147483647 h 107"/>
                <a:gd name="T2" fmla="*/ 1 w 64"/>
                <a:gd name="T3" fmla="*/ 2147483647 h 107"/>
                <a:gd name="T4" fmla="*/ 2147483647 w 64"/>
                <a:gd name="T5" fmla="*/ 2147483647 h 107"/>
                <a:gd name="T6" fmla="*/ 2147483647 w 64"/>
                <a:gd name="T7" fmla="*/ 2147483647 h 107"/>
                <a:gd name="T8" fmla="*/ 2147483647 w 64"/>
                <a:gd name="T9" fmla="*/ 0 h 107"/>
                <a:gd name="T10" fmla="*/ 2147483647 w 64"/>
                <a:gd name="T11" fmla="*/ 0 h 107"/>
                <a:gd name="T12" fmla="*/ 2147483647 w 64"/>
                <a:gd name="T13" fmla="*/ 2147483647 h 107"/>
                <a:gd name="T14" fmla="*/ 2147483647 w 64"/>
                <a:gd name="T15" fmla="*/ 2147483647 h 107"/>
                <a:gd name="T16" fmla="*/ 2147483647 w 64"/>
                <a:gd name="T17" fmla="*/ 2147483647 h 107"/>
                <a:gd name="T18" fmla="*/ 2147483647 w 64"/>
                <a:gd name="T19" fmla="*/ 2147483647 h 107"/>
                <a:gd name="T20" fmla="*/ 2147483647 w 64"/>
                <a:gd name="T21" fmla="*/ 2147483647 h 107"/>
                <a:gd name="T22" fmla="*/ 2147483647 w 64"/>
                <a:gd name="T23" fmla="*/ 2147483647 h 107"/>
                <a:gd name="T24" fmla="*/ 2147483647 w 64"/>
                <a:gd name="T25" fmla="*/ 2147483647 h 107"/>
                <a:gd name="T26" fmla="*/ 2147483647 w 64"/>
                <a:gd name="T27" fmla="*/ 2147483647 h 107"/>
                <a:gd name="T28" fmla="*/ 2147483647 w 64"/>
                <a:gd name="T29" fmla="*/ 2147483647 h 107"/>
                <a:gd name="T30" fmla="*/ 2147483647 w 64"/>
                <a:gd name="T31" fmla="*/ 2147483647 h 107"/>
                <a:gd name="T32" fmla="*/ 2147483647 w 64"/>
                <a:gd name="T33" fmla="*/ 2147483647 h 107"/>
                <a:gd name="T34" fmla="*/ 2147483647 w 64"/>
                <a:gd name="T35" fmla="*/ 2147483647 h 107"/>
                <a:gd name="T36" fmla="*/ 2147483647 w 64"/>
                <a:gd name="T37" fmla="*/ 2147483647 h 107"/>
                <a:gd name="T38" fmla="*/ 2147483647 w 64"/>
                <a:gd name="T39" fmla="*/ 2147483647 h 107"/>
                <a:gd name="T40" fmla="*/ 2147483647 w 64"/>
                <a:gd name="T41" fmla="*/ 2147483647 h 107"/>
                <a:gd name="T42" fmla="*/ 2147483647 w 64"/>
                <a:gd name="T43" fmla="*/ 2147483647 h 107"/>
                <a:gd name="T44" fmla="*/ 2147483647 w 64"/>
                <a:gd name="T45" fmla="*/ 2147483647 h 107"/>
                <a:gd name="T46" fmla="*/ 2147483647 w 64"/>
                <a:gd name="T47" fmla="*/ 2147483647 h 107"/>
                <a:gd name="T48" fmla="*/ 2147483647 w 64"/>
                <a:gd name="T49" fmla="*/ 2147483647 h 107"/>
                <a:gd name="T50" fmla="*/ 2147483647 w 64"/>
                <a:gd name="T51" fmla="*/ 2147483647 h 107"/>
                <a:gd name="T52" fmla="*/ 2147483647 w 64"/>
                <a:gd name="T53" fmla="*/ 2147483647 h 107"/>
                <a:gd name="T54" fmla="*/ 2147483647 w 64"/>
                <a:gd name="T55" fmla="*/ 2147483647 h 107"/>
                <a:gd name="T56" fmla="*/ 2147483647 w 64"/>
                <a:gd name="T57" fmla="*/ 2147483647 h 107"/>
                <a:gd name="T58" fmla="*/ 2147483647 w 64"/>
                <a:gd name="T59" fmla="*/ 2147483647 h 107"/>
                <a:gd name="T60" fmla="*/ 2147483647 w 64"/>
                <a:gd name="T61" fmla="*/ 2147483647 h 107"/>
                <a:gd name="T62" fmla="*/ 2147483647 w 64"/>
                <a:gd name="T63" fmla="*/ 2147483647 h 107"/>
                <a:gd name="T64" fmla="*/ 2147483647 w 64"/>
                <a:gd name="T65" fmla="*/ 2147483647 h 107"/>
                <a:gd name="T66" fmla="*/ 2147483647 w 64"/>
                <a:gd name="T67" fmla="*/ 2147483647 h 107"/>
                <a:gd name="T68" fmla="*/ 2147483647 w 64"/>
                <a:gd name="T69" fmla="*/ 2147483647 h 107"/>
                <a:gd name="T70" fmla="*/ 2147483647 w 64"/>
                <a:gd name="T71" fmla="*/ 2147483647 h 107"/>
                <a:gd name="T72" fmla="*/ 0 w 64"/>
                <a:gd name="T73" fmla="*/ 2147483647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107"/>
                <a:gd name="T113" fmla="*/ 64 w 64"/>
                <a:gd name="T114" fmla="*/ 107 h 1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close/>
                </a:path>
              </a:pathLst>
            </a:custGeom>
            <a:solidFill>
              <a:srgbClr val="8CC642"/>
            </a:solidFill>
            <a:ln w="9525">
              <a:noFill/>
              <a:round/>
              <a:headEnd/>
              <a:tailEnd/>
            </a:ln>
          </p:spPr>
          <p:txBody>
            <a:bodyPr/>
            <a:lstStyle/>
            <a:p>
              <a:endParaRPr lang="en-US" dirty="0"/>
            </a:p>
          </p:txBody>
        </p:sp>
        <p:sp>
          <p:nvSpPr>
            <p:cNvPr id="70719" name="Freeform 58"/>
            <p:cNvSpPr>
              <a:spLocks/>
            </p:cNvSpPr>
            <p:nvPr/>
          </p:nvSpPr>
          <p:spPr bwMode="auto">
            <a:xfrm>
              <a:off x="4441" y="1839"/>
              <a:ext cx="89" cy="148"/>
            </a:xfrm>
            <a:custGeom>
              <a:avLst/>
              <a:gdLst>
                <a:gd name="T0" fmla="*/ 0 w 64"/>
                <a:gd name="T1" fmla="*/ 2147483647 h 107"/>
                <a:gd name="T2" fmla="*/ 1 w 64"/>
                <a:gd name="T3" fmla="*/ 2147483647 h 107"/>
                <a:gd name="T4" fmla="*/ 2147483647 w 64"/>
                <a:gd name="T5" fmla="*/ 2147483647 h 107"/>
                <a:gd name="T6" fmla="*/ 2147483647 w 64"/>
                <a:gd name="T7" fmla="*/ 2147483647 h 107"/>
                <a:gd name="T8" fmla="*/ 2147483647 w 64"/>
                <a:gd name="T9" fmla="*/ 0 h 107"/>
                <a:gd name="T10" fmla="*/ 2147483647 w 64"/>
                <a:gd name="T11" fmla="*/ 0 h 107"/>
                <a:gd name="T12" fmla="*/ 2147483647 w 64"/>
                <a:gd name="T13" fmla="*/ 2147483647 h 107"/>
                <a:gd name="T14" fmla="*/ 2147483647 w 64"/>
                <a:gd name="T15" fmla="*/ 2147483647 h 107"/>
                <a:gd name="T16" fmla="*/ 2147483647 w 64"/>
                <a:gd name="T17" fmla="*/ 2147483647 h 107"/>
                <a:gd name="T18" fmla="*/ 2147483647 w 64"/>
                <a:gd name="T19" fmla="*/ 2147483647 h 107"/>
                <a:gd name="T20" fmla="*/ 2147483647 w 64"/>
                <a:gd name="T21" fmla="*/ 2147483647 h 107"/>
                <a:gd name="T22" fmla="*/ 2147483647 w 64"/>
                <a:gd name="T23" fmla="*/ 2147483647 h 107"/>
                <a:gd name="T24" fmla="*/ 2147483647 w 64"/>
                <a:gd name="T25" fmla="*/ 2147483647 h 107"/>
                <a:gd name="T26" fmla="*/ 2147483647 w 64"/>
                <a:gd name="T27" fmla="*/ 2147483647 h 107"/>
                <a:gd name="T28" fmla="*/ 2147483647 w 64"/>
                <a:gd name="T29" fmla="*/ 2147483647 h 107"/>
                <a:gd name="T30" fmla="*/ 2147483647 w 64"/>
                <a:gd name="T31" fmla="*/ 2147483647 h 107"/>
                <a:gd name="T32" fmla="*/ 2147483647 w 64"/>
                <a:gd name="T33" fmla="*/ 2147483647 h 107"/>
                <a:gd name="T34" fmla="*/ 2147483647 w 64"/>
                <a:gd name="T35" fmla="*/ 2147483647 h 107"/>
                <a:gd name="T36" fmla="*/ 2147483647 w 64"/>
                <a:gd name="T37" fmla="*/ 2147483647 h 107"/>
                <a:gd name="T38" fmla="*/ 2147483647 w 64"/>
                <a:gd name="T39" fmla="*/ 2147483647 h 107"/>
                <a:gd name="T40" fmla="*/ 2147483647 w 64"/>
                <a:gd name="T41" fmla="*/ 2147483647 h 107"/>
                <a:gd name="T42" fmla="*/ 2147483647 w 64"/>
                <a:gd name="T43" fmla="*/ 2147483647 h 107"/>
                <a:gd name="T44" fmla="*/ 2147483647 w 64"/>
                <a:gd name="T45" fmla="*/ 2147483647 h 107"/>
                <a:gd name="T46" fmla="*/ 2147483647 w 64"/>
                <a:gd name="T47" fmla="*/ 2147483647 h 107"/>
                <a:gd name="T48" fmla="*/ 2147483647 w 64"/>
                <a:gd name="T49" fmla="*/ 2147483647 h 107"/>
                <a:gd name="T50" fmla="*/ 2147483647 w 64"/>
                <a:gd name="T51" fmla="*/ 2147483647 h 107"/>
                <a:gd name="T52" fmla="*/ 2147483647 w 64"/>
                <a:gd name="T53" fmla="*/ 2147483647 h 107"/>
                <a:gd name="T54" fmla="*/ 2147483647 w 64"/>
                <a:gd name="T55" fmla="*/ 2147483647 h 107"/>
                <a:gd name="T56" fmla="*/ 2147483647 w 64"/>
                <a:gd name="T57" fmla="*/ 2147483647 h 107"/>
                <a:gd name="T58" fmla="*/ 2147483647 w 64"/>
                <a:gd name="T59" fmla="*/ 2147483647 h 107"/>
                <a:gd name="T60" fmla="*/ 2147483647 w 64"/>
                <a:gd name="T61" fmla="*/ 2147483647 h 107"/>
                <a:gd name="T62" fmla="*/ 2147483647 w 64"/>
                <a:gd name="T63" fmla="*/ 2147483647 h 107"/>
                <a:gd name="T64" fmla="*/ 2147483647 w 64"/>
                <a:gd name="T65" fmla="*/ 2147483647 h 107"/>
                <a:gd name="T66" fmla="*/ 2147483647 w 64"/>
                <a:gd name="T67" fmla="*/ 2147483647 h 107"/>
                <a:gd name="T68" fmla="*/ 2147483647 w 64"/>
                <a:gd name="T69" fmla="*/ 2147483647 h 107"/>
                <a:gd name="T70" fmla="*/ 2147483647 w 64"/>
                <a:gd name="T71" fmla="*/ 2147483647 h 107"/>
                <a:gd name="T72" fmla="*/ 0 w 64"/>
                <a:gd name="T73" fmla="*/ 2147483647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
                <a:gd name="T112" fmla="*/ 0 h 107"/>
                <a:gd name="T113" fmla="*/ 64 w 64"/>
                <a:gd name="T114" fmla="*/ 107 h 1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rgbClr val="FFFF00"/>
            </a:solidFill>
            <a:ln w="4763">
              <a:solidFill>
                <a:srgbClr val="FFFFFF"/>
              </a:solidFill>
              <a:prstDash val="solid"/>
              <a:round/>
              <a:headEnd/>
              <a:tailEnd/>
            </a:ln>
          </p:spPr>
          <p:txBody>
            <a:bodyPr/>
            <a:lstStyle/>
            <a:p>
              <a:endParaRPr lang="en-US" dirty="0"/>
            </a:p>
          </p:txBody>
        </p:sp>
        <p:sp>
          <p:nvSpPr>
            <p:cNvPr id="70720" name="Freeform 59"/>
            <p:cNvSpPr>
              <a:spLocks/>
            </p:cNvSpPr>
            <p:nvPr/>
          </p:nvSpPr>
          <p:spPr bwMode="auto">
            <a:xfrm>
              <a:off x="4495" y="1235"/>
              <a:ext cx="138" cy="264"/>
            </a:xfrm>
            <a:custGeom>
              <a:avLst/>
              <a:gdLst>
                <a:gd name="T0" fmla="*/ 0 w 100"/>
                <a:gd name="T1" fmla="*/ 2147483647 h 191"/>
                <a:gd name="T2" fmla="*/ 2147483647 w 100"/>
                <a:gd name="T3" fmla="*/ 2147483647 h 191"/>
                <a:gd name="T4" fmla="*/ 2147483647 w 100"/>
                <a:gd name="T5" fmla="*/ 0 h 191"/>
                <a:gd name="T6" fmla="*/ 2147483647 w 100"/>
                <a:gd name="T7" fmla="*/ 1 h 191"/>
                <a:gd name="T8" fmla="*/ 2147483647 w 100"/>
                <a:gd name="T9" fmla="*/ 2147483647 h 191"/>
                <a:gd name="T10" fmla="*/ 2147483647 w 100"/>
                <a:gd name="T11" fmla="*/ 2147483647 h 191"/>
                <a:gd name="T12" fmla="*/ 2147483647 w 100"/>
                <a:gd name="T13" fmla="*/ 2147483647 h 191"/>
                <a:gd name="T14" fmla="*/ 2147483647 w 100"/>
                <a:gd name="T15" fmla="*/ 2147483647 h 191"/>
                <a:gd name="T16" fmla="*/ 2147483647 w 100"/>
                <a:gd name="T17" fmla="*/ 2147483647 h 191"/>
                <a:gd name="T18" fmla="*/ 2147483647 w 100"/>
                <a:gd name="T19" fmla="*/ 2147483647 h 191"/>
                <a:gd name="T20" fmla="*/ 2147483647 w 100"/>
                <a:gd name="T21" fmla="*/ 2147483647 h 191"/>
                <a:gd name="T22" fmla="*/ 2147483647 w 100"/>
                <a:gd name="T23" fmla="*/ 2147483647 h 191"/>
                <a:gd name="T24" fmla="*/ 2147483647 w 100"/>
                <a:gd name="T25" fmla="*/ 2147483647 h 191"/>
                <a:gd name="T26" fmla="*/ 2147483647 w 100"/>
                <a:gd name="T27" fmla="*/ 2147483647 h 191"/>
                <a:gd name="T28" fmla="*/ 2147483647 w 100"/>
                <a:gd name="T29" fmla="*/ 2147483647 h 191"/>
                <a:gd name="T30" fmla="*/ 2147483647 w 100"/>
                <a:gd name="T31" fmla="*/ 2147483647 h 191"/>
                <a:gd name="T32" fmla="*/ 2147483647 w 100"/>
                <a:gd name="T33" fmla="*/ 2147483647 h 191"/>
                <a:gd name="T34" fmla="*/ 2147483647 w 100"/>
                <a:gd name="T35" fmla="*/ 2147483647 h 191"/>
                <a:gd name="T36" fmla="*/ 2147483647 w 100"/>
                <a:gd name="T37" fmla="*/ 2147483647 h 191"/>
                <a:gd name="T38" fmla="*/ 2147483647 w 100"/>
                <a:gd name="T39" fmla="*/ 2147483647 h 191"/>
                <a:gd name="T40" fmla="*/ 2147483647 w 100"/>
                <a:gd name="T41" fmla="*/ 2147483647 h 191"/>
                <a:gd name="T42" fmla="*/ 2147483647 w 100"/>
                <a:gd name="T43" fmla="*/ 2147483647 h 191"/>
                <a:gd name="T44" fmla="*/ 2147483647 w 100"/>
                <a:gd name="T45" fmla="*/ 2147483647 h 191"/>
                <a:gd name="T46" fmla="*/ 2147483647 w 100"/>
                <a:gd name="T47" fmla="*/ 2147483647 h 191"/>
                <a:gd name="T48" fmla="*/ 2147483647 w 100"/>
                <a:gd name="T49" fmla="*/ 2147483647 h 191"/>
                <a:gd name="T50" fmla="*/ 2147483647 w 100"/>
                <a:gd name="T51" fmla="*/ 2147483647 h 191"/>
                <a:gd name="T52" fmla="*/ 2147483647 w 100"/>
                <a:gd name="T53" fmla="*/ 2147483647 h 191"/>
                <a:gd name="T54" fmla="*/ 2147483647 w 100"/>
                <a:gd name="T55" fmla="*/ 2147483647 h 191"/>
                <a:gd name="T56" fmla="*/ 2147483647 w 100"/>
                <a:gd name="T57" fmla="*/ 2147483647 h 191"/>
                <a:gd name="T58" fmla="*/ 2147483647 w 100"/>
                <a:gd name="T59" fmla="*/ 2147483647 h 191"/>
                <a:gd name="T60" fmla="*/ 2147483647 w 100"/>
                <a:gd name="T61" fmla="*/ 2147483647 h 191"/>
                <a:gd name="T62" fmla="*/ 2147483647 w 100"/>
                <a:gd name="T63" fmla="*/ 2147483647 h 191"/>
                <a:gd name="T64" fmla="*/ 2147483647 w 100"/>
                <a:gd name="T65" fmla="*/ 2147483647 h 191"/>
                <a:gd name="T66" fmla="*/ 2147483647 w 100"/>
                <a:gd name="T67" fmla="*/ 2147483647 h 191"/>
                <a:gd name="T68" fmla="*/ 2147483647 w 100"/>
                <a:gd name="T69" fmla="*/ 2147483647 h 191"/>
                <a:gd name="T70" fmla="*/ 2147483647 w 100"/>
                <a:gd name="T71" fmla="*/ 2147483647 h 191"/>
                <a:gd name="T72" fmla="*/ 2147483647 w 100"/>
                <a:gd name="T73" fmla="*/ 2147483647 h 191"/>
                <a:gd name="T74" fmla="*/ 2147483647 w 100"/>
                <a:gd name="T75" fmla="*/ 2147483647 h 191"/>
                <a:gd name="T76" fmla="*/ 2147483647 w 100"/>
                <a:gd name="T77" fmla="*/ 2147483647 h 191"/>
                <a:gd name="T78" fmla="*/ 2147483647 w 100"/>
                <a:gd name="T79" fmla="*/ 2147483647 h 191"/>
                <a:gd name="T80" fmla="*/ 2147483647 w 100"/>
                <a:gd name="T81" fmla="*/ 2147483647 h 191"/>
                <a:gd name="T82" fmla="*/ 2147483647 w 100"/>
                <a:gd name="T83" fmla="*/ 2147483647 h 191"/>
                <a:gd name="T84" fmla="*/ 2147483647 w 100"/>
                <a:gd name="T85" fmla="*/ 2147483647 h 191"/>
                <a:gd name="T86" fmla="*/ 2147483647 w 100"/>
                <a:gd name="T87" fmla="*/ 2147483647 h 191"/>
                <a:gd name="T88" fmla="*/ 2147483647 w 100"/>
                <a:gd name="T89" fmla="*/ 2147483647 h 191"/>
                <a:gd name="T90" fmla="*/ 2147483647 w 100"/>
                <a:gd name="T91" fmla="*/ 2147483647 h 191"/>
                <a:gd name="T92" fmla="*/ 2147483647 w 100"/>
                <a:gd name="T93" fmla="*/ 2147483647 h 191"/>
                <a:gd name="T94" fmla="*/ 2147483647 w 100"/>
                <a:gd name="T95" fmla="*/ 2147483647 h 191"/>
                <a:gd name="T96" fmla="*/ 2147483647 w 100"/>
                <a:gd name="T97" fmla="*/ 2147483647 h 191"/>
                <a:gd name="T98" fmla="*/ 2147483647 w 100"/>
                <a:gd name="T99" fmla="*/ 2147483647 h 191"/>
                <a:gd name="T100" fmla="*/ 2147483647 w 100"/>
                <a:gd name="T101" fmla="*/ 2147483647 h 191"/>
                <a:gd name="T102" fmla="*/ 1 w 100"/>
                <a:gd name="T103" fmla="*/ 2147483647 h 191"/>
                <a:gd name="T104" fmla="*/ 1 w 100"/>
                <a:gd name="T105" fmla="*/ 2147483647 h 191"/>
                <a:gd name="T106" fmla="*/ 0 w 100"/>
                <a:gd name="T107" fmla="*/ 2147483647 h 191"/>
                <a:gd name="T108" fmla="*/ 0 w 100"/>
                <a:gd name="T109" fmla="*/ 2147483647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
                <a:gd name="T166" fmla="*/ 0 h 191"/>
                <a:gd name="T167" fmla="*/ 100 w 10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 h="191">
                  <a:moveTo>
                    <a:pt x="0" y="25"/>
                  </a:moveTo>
                  <a:lnTo>
                    <a:pt x="17" y="20"/>
                  </a:lnTo>
                  <a:lnTo>
                    <a:pt x="95" y="0"/>
                  </a:lnTo>
                  <a:lnTo>
                    <a:pt x="94" y="1"/>
                  </a:lnTo>
                  <a:lnTo>
                    <a:pt x="97" y="9"/>
                  </a:lnTo>
                  <a:lnTo>
                    <a:pt x="94" y="19"/>
                  </a:lnTo>
                  <a:lnTo>
                    <a:pt x="95" y="24"/>
                  </a:lnTo>
                  <a:lnTo>
                    <a:pt x="99" y="29"/>
                  </a:lnTo>
                  <a:lnTo>
                    <a:pt x="100" y="33"/>
                  </a:lnTo>
                  <a:lnTo>
                    <a:pt x="100" y="38"/>
                  </a:lnTo>
                  <a:lnTo>
                    <a:pt x="97" y="45"/>
                  </a:lnTo>
                  <a:lnTo>
                    <a:pt x="88" y="54"/>
                  </a:lnTo>
                  <a:lnTo>
                    <a:pt x="87" y="55"/>
                  </a:lnTo>
                  <a:lnTo>
                    <a:pt x="82" y="59"/>
                  </a:lnTo>
                  <a:lnTo>
                    <a:pt x="82" y="64"/>
                  </a:lnTo>
                  <a:lnTo>
                    <a:pt x="85" y="74"/>
                  </a:lnTo>
                  <a:lnTo>
                    <a:pt x="83" y="83"/>
                  </a:lnTo>
                  <a:lnTo>
                    <a:pt x="84" y="88"/>
                  </a:lnTo>
                  <a:lnTo>
                    <a:pt x="82" y="93"/>
                  </a:lnTo>
                  <a:lnTo>
                    <a:pt x="83" y="98"/>
                  </a:lnTo>
                  <a:lnTo>
                    <a:pt x="82" y="103"/>
                  </a:lnTo>
                  <a:lnTo>
                    <a:pt x="78" y="108"/>
                  </a:lnTo>
                  <a:lnTo>
                    <a:pt x="79" y="116"/>
                  </a:lnTo>
                  <a:lnTo>
                    <a:pt x="77" y="119"/>
                  </a:lnTo>
                  <a:lnTo>
                    <a:pt x="82" y="137"/>
                  </a:lnTo>
                  <a:lnTo>
                    <a:pt x="82" y="147"/>
                  </a:lnTo>
                  <a:lnTo>
                    <a:pt x="84" y="161"/>
                  </a:lnTo>
                  <a:lnTo>
                    <a:pt x="82" y="166"/>
                  </a:lnTo>
                  <a:lnTo>
                    <a:pt x="82" y="171"/>
                  </a:lnTo>
                  <a:lnTo>
                    <a:pt x="84" y="177"/>
                  </a:lnTo>
                  <a:lnTo>
                    <a:pt x="89" y="181"/>
                  </a:lnTo>
                  <a:lnTo>
                    <a:pt x="46" y="191"/>
                  </a:lnTo>
                  <a:lnTo>
                    <a:pt x="44" y="186"/>
                  </a:lnTo>
                  <a:lnTo>
                    <a:pt x="44" y="182"/>
                  </a:lnTo>
                  <a:lnTo>
                    <a:pt x="33" y="133"/>
                  </a:lnTo>
                  <a:lnTo>
                    <a:pt x="25" y="127"/>
                  </a:lnTo>
                  <a:lnTo>
                    <a:pt x="24" y="132"/>
                  </a:lnTo>
                  <a:lnTo>
                    <a:pt x="21" y="127"/>
                  </a:lnTo>
                  <a:lnTo>
                    <a:pt x="21" y="119"/>
                  </a:lnTo>
                  <a:lnTo>
                    <a:pt x="19" y="109"/>
                  </a:lnTo>
                  <a:lnTo>
                    <a:pt x="16" y="104"/>
                  </a:lnTo>
                  <a:lnTo>
                    <a:pt x="12" y="94"/>
                  </a:lnTo>
                  <a:lnTo>
                    <a:pt x="12" y="84"/>
                  </a:lnTo>
                  <a:lnTo>
                    <a:pt x="15" y="83"/>
                  </a:lnTo>
                  <a:lnTo>
                    <a:pt x="14" y="78"/>
                  </a:lnTo>
                  <a:lnTo>
                    <a:pt x="12" y="73"/>
                  </a:lnTo>
                  <a:lnTo>
                    <a:pt x="12" y="68"/>
                  </a:lnTo>
                  <a:lnTo>
                    <a:pt x="11" y="63"/>
                  </a:lnTo>
                  <a:lnTo>
                    <a:pt x="6" y="58"/>
                  </a:lnTo>
                  <a:lnTo>
                    <a:pt x="5" y="53"/>
                  </a:lnTo>
                  <a:lnTo>
                    <a:pt x="5" y="41"/>
                  </a:lnTo>
                  <a:lnTo>
                    <a:pt x="1" y="36"/>
                  </a:lnTo>
                  <a:lnTo>
                    <a:pt x="1" y="31"/>
                  </a:lnTo>
                  <a:lnTo>
                    <a:pt x="0" y="28"/>
                  </a:lnTo>
                  <a:lnTo>
                    <a:pt x="0" y="25"/>
                  </a:lnTo>
                  <a:close/>
                </a:path>
              </a:pathLst>
            </a:custGeom>
            <a:solidFill>
              <a:srgbClr val="92D050"/>
            </a:solidFill>
            <a:ln w="9525">
              <a:noFill/>
              <a:round/>
              <a:headEnd/>
              <a:tailEnd/>
            </a:ln>
          </p:spPr>
          <p:txBody>
            <a:bodyPr/>
            <a:lstStyle/>
            <a:p>
              <a:endParaRPr lang="en-US" dirty="0"/>
            </a:p>
          </p:txBody>
        </p:sp>
        <p:sp>
          <p:nvSpPr>
            <p:cNvPr id="70721" name="Freeform 60"/>
            <p:cNvSpPr>
              <a:spLocks/>
            </p:cNvSpPr>
            <p:nvPr/>
          </p:nvSpPr>
          <p:spPr bwMode="auto">
            <a:xfrm>
              <a:off x="4495" y="1235"/>
              <a:ext cx="138" cy="264"/>
            </a:xfrm>
            <a:custGeom>
              <a:avLst/>
              <a:gdLst>
                <a:gd name="T0" fmla="*/ 0 w 100"/>
                <a:gd name="T1" fmla="*/ 2147483647 h 191"/>
                <a:gd name="T2" fmla="*/ 2147483647 w 100"/>
                <a:gd name="T3" fmla="*/ 2147483647 h 191"/>
                <a:gd name="T4" fmla="*/ 2147483647 w 100"/>
                <a:gd name="T5" fmla="*/ 0 h 191"/>
                <a:gd name="T6" fmla="*/ 2147483647 w 100"/>
                <a:gd name="T7" fmla="*/ 1 h 191"/>
                <a:gd name="T8" fmla="*/ 2147483647 w 100"/>
                <a:gd name="T9" fmla="*/ 2147483647 h 191"/>
                <a:gd name="T10" fmla="*/ 2147483647 w 100"/>
                <a:gd name="T11" fmla="*/ 2147483647 h 191"/>
                <a:gd name="T12" fmla="*/ 2147483647 w 100"/>
                <a:gd name="T13" fmla="*/ 2147483647 h 191"/>
                <a:gd name="T14" fmla="*/ 2147483647 w 100"/>
                <a:gd name="T15" fmla="*/ 2147483647 h 191"/>
                <a:gd name="T16" fmla="*/ 2147483647 w 100"/>
                <a:gd name="T17" fmla="*/ 2147483647 h 191"/>
                <a:gd name="T18" fmla="*/ 2147483647 w 100"/>
                <a:gd name="T19" fmla="*/ 2147483647 h 191"/>
                <a:gd name="T20" fmla="*/ 2147483647 w 100"/>
                <a:gd name="T21" fmla="*/ 2147483647 h 191"/>
                <a:gd name="T22" fmla="*/ 2147483647 w 100"/>
                <a:gd name="T23" fmla="*/ 2147483647 h 191"/>
                <a:gd name="T24" fmla="*/ 2147483647 w 100"/>
                <a:gd name="T25" fmla="*/ 2147483647 h 191"/>
                <a:gd name="T26" fmla="*/ 2147483647 w 100"/>
                <a:gd name="T27" fmla="*/ 2147483647 h 191"/>
                <a:gd name="T28" fmla="*/ 2147483647 w 100"/>
                <a:gd name="T29" fmla="*/ 2147483647 h 191"/>
                <a:gd name="T30" fmla="*/ 2147483647 w 100"/>
                <a:gd name="T31" fmla="*/ 2147483647 h 191"/>
                <a:gd name="T32" fmla="*/ 2147483647 w 100"/>
                <a:gd name="T33" fmla="*/ 2147483647 h 191"/>
                <a:gd name="T34" fmla="*/ 2147483647 w 100"/>
                <a:gd name="T35" fmla="*/ 2147483647 h 191"/>
                <a:gd name="T36" fmla="*/ 2147483647 w 100"/>
                <a:gd name="T37" fmla="*/ 2147483647 h 191"/>
                <a:gd name="T38" fmla="*/ 2147483647 w 100"/>
                <a:gd name="T39" fmla="*/ 2147483647 h 191"/>
                <a:gd name="T40" fmla="*/ 2147483647 w 100"/>
                <a:gd name="T41" fmla="*/ 2147483647 h 191"/>
                <a:gd name="T42" fmla="*/ 2147483647 w 100"/>
                <a:gd name="T43" fmla="*/ 2147483647 h 191"/>
                <a:gd name="T44" fmla="*/ 2147483647 w 100"/>
                <a:gd name="T45" fmla="*/ 2147483647 h 191"/>
                <a:gd name="T46" fmla="*/ 2147483647 w 100"/>
                <a:gd name="T47" fmla="*/ 2147483647 h 191"/>
                <a:gd name="T48" fmla="*/ 2147483647 w 100"/>
                <a:gd name="T49" fmla="*/ 2147483647 h 191"/>
                <a:gd name="T50" fmla="*/ 2147483647 w 100"/>
                <a:gd name="T51" fmla="*/ 2147483647 h 191"/>
                <a:gd name="T52" fmla="*/ 2147483647 w 100"/>
                <a:gd name="T53" fmla="*/ 2147483647 h 191"/>
                <a:gd name="T54" fmla="*/ 2147483647 w 100"/>
                <a:gd name="T55" fmla="*/ 2147483647 h 191"/>
                <a:gd name="T56" fmla="*/ 2147483647 w 100"/>
                <a:gd name="T57" fmla="*/ 2147483647 h 191"/>
                <a:gd name="T58" fmla="*/ 2147483647 w 100"/>
                <a:gd name="T59" fmla="*/ 2147483647 h 191"/>
                <a:gd name="T60" fmla="*/ 2147483647 w 100"/>
                <a:gd name="T61" fmla="*/ 2147483647 h 191"/>
                <a:gd name="T62" fmla="*/ 2147483647 w 100"/>
                <a:gd name="T63" fmla="*/ 2147483647 h 191"/>
                <a:gd name="T64" fmla="*/ 2147483647 w 100"/>
                <a:gd name="T65" fmla="*/ 2147483647 h 191"/>
                <a:gd name="T66" fmla="*/ 2147483647 w 100"/>
                <a:gd name="T67" fmla="*/ 2147483647 h 191"/>
                <a:gd name="T68" fmla="*/ 2147483647 w 100"/>
                <a:gd name="T69" fmla="*/ 2147483647 h 191"/>
                <a:gd name="T70" fmla="*/ 2147483647 w 100"/>
                <a:gd name="T71" fmla="*/ 2147483647 h 191"/>
                <a:gd name="T72" fmla="*/ 2147483647 w 100"/>
                <a:gd name="T73" fmla="*/ 2147483647 h 191"/>
                <a:gd name="T74" fmla="*/ 2147483647 w 100"/>
                <a:gd name="T75" fmla="*/ 2147483647 h 191"/>
                <a:gd name="T76" fmla="*/ 2147483647 w 100"/>
                <a:gd name="T77" fmla="*/ 2147483647 h 191"/>
                <a:gd name="T78" fmla="*/ 2147483647 w 100"/>
                <a:gd name="T79" fmla="*/ 2147483647 h 191"/>
                <a:gd name="T80" fmla="*/ 2147483647 w 100"/>
                <a:gd name="T81" fmla="*/ 2147483647 h 191"/>
                <a:gd name="T82" fmla="*/ 2147483647 w 100"/>
                <a:gd name="T83" fmla="*/ 2147483647 h 191"/>
                <a:gd name="T84" fmla="*/ 2147483647 w 100"/>
                <a:gd name="T85" fmla="*/ 2147483647 h 191"/>
                <a:gd name="T86" fmla="*/ 2147483647 w 100"/>
                <a:gd name="T87" fmla="*/ 2147483647 h 191"/>
                <a:gd name="T88" fmla="*/ 2147483647 w 100"/>
                <a:gd name="T89" fmla="*/ 2147483647 h 191"/>
                <a:gd name="T90" fmla="*/ 2147483647 w 100"/>
                <a:gd name="T91" fmla="*/ 2147483647 h 191"/>
                <a:gd name="T92" fmla="*/ 2147483647 w 100"/>
                <a:gd name="T93" fmla="*/ 2147483647 h 191"/>
                <a:gd name="T94" fmla="*/ 2147483647 w 100"/>
                <a:gd name="T95" fmla="*/ 2147483647 h 191"/>
                <a:gd name="T96" fmla="*/ 2147483647 w 100"/>
                <a:gd name="T97" fmla="*/ 2147483647 h 191"/>
                <a:gd name="T98" fmla="*/ 2147483647 w 100"/>
                <a:gd name="T99" fmla="*/ 2147483647 h 191"/>
                <a:gd name="T100" fmla="*/ 2147483647 w 100"/>
                <a:gd name="T101" fmla="*/ 2147483647 h 191"/>
                <a:gd name="T102" fmla="*/ 1 w 100"/>
                <a:gd name="T103" fmla="*/ 2147483647 h 191"/>
                <a:gd name="T104" fmla="*/ 1 w 100"/>
                <a:gd name="T105" fmla="*/ 2147483647 h 191"/>
                <a:gd name="T106" fmla="*/ 0 w 100"/>
                <a:gd name="T107" fmla="*/ 2147483647 h 191"/>
                <a:gd name="T108" fmla="*/ 0 w 100"/>
                <a:gd name="T109" fmla="*/ 2147483647 h 1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0"/>
                <a:gd name="T166" fmla="*/ 0 h 191"/>
                <a:gd name="T167" fmla="*/ 100 w 100"/>
                <a:gd name="T168" fmla="*/ 191 h 1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0" h="191">
                  <a:moveTo>
                    <a:pt x="0" y="25"/>
                  </a:moveTo>
                  <a:lnTo>
                    <a:pt x="17" y="20"/>
                  </a:lnTo>
                  <a:lnTo>
                    <a:pt x="95" y="0"/>
                  </a:lnTo>
                  <a:lnTo>
                    <a:pt x="94" y="1"/>
                  </a:lnTo>
                  <a:lnTo>
                    <a:pt x="97" y="9"/>
                  </a:lnTo>
                  <a:lnTo>
                    <a:pt x="94" y="19"/>
                  </a:lnTo>
                  <a:lnTo>
                    <a:pt x="95" y="24"/>
                  </a:lnTo>
                  <a:lnTo>
                    <a:pt x="99" y="29"/>
                  </a:lnTo>
                  <a:lnTo>
                    <a:pt x="100" y="33"/>
                  </a:lnTo>
                  <a:lnTo>
                    <a:pt x="100" y="38"/>
                  </a:lnTo>
                  <a:lnTo>
                    <a:pt x="97" y="45"/>
                  </a:lnTo>
                  <a:lnTo>
                    <a:pt x="88" y="54"/>
                  </a:lnTo>
                  <a:lnTo>
                    <a:pt x="87" y="55"/>
                  </a:lnTo>
                  <a:lnTo>
                    <a:pt x="82" y="59"/>
                  </a:lnTo>
                  <a:lnTo>
                    <a:pt x="82" y="64"/>
                  </a:lnTo>
                  <a:lnTo>
                    <a:pt x="85" y="74"/>
                  </a:lnTo>
                  <a:lnTo>
                    <a:pt x="83" y="83"/>
                  </a:lnTo>
                  <a:lnTo>
                    <a:pt x="84" y="88"/>
                  </a:lnTo>
                  <a:lnTo>
                    <a:pt x="82" y="93"/>
                  </a:lnTo>
                  <a:lnTo>
                    <a:pt x="83" y="98"/>
                  </a:lnTo>
                  <a:lnTo>
                    <a:pt x="82" y="103"/>
                  </a:lnTo>
                  <a:lnTo>
                    <a:pt x="78" y="108"/>
                  </a:lnTo>
                  <a:lnTo>
                    <a:pt x="79" y="116"/>
                  </a:lnTo>
                  <a:lnTo>
                    <a:pt x="77" y="119"/>
                  </a:lnTo>
                  <a:lnTo>
                    <a:pt x="82" y="137"/>
                  </a:lnTo>
                  <a:lnTo>
                    <a:pt x="82" y="147"/>
                  </a:lnTo>
                  <a:lnTo>
                    <a:pt x="84" y="161"/>
                  </a:lnTo>
                  <a:lnTo>
                    <a:pt x="82" y="166"/>
                  </a:lnTo>
                  <a:lnTo>
                    <a:pt x="82" y="171"/>
                  </a:lnTo>
                  <a:lnTo>
                    <a:pt x="84" y="177"/>
                  </a:lnTo>
                  <a:lnTo>
                    <a:pt x="89" y="181"/>
                  </a:lnTo>
                  <a:lnTo>
                    <a:pt x="46" y="191"/>
                  </a:lnTo>
                  <a:lnTo>
                    <a:pt x="44" y="186"/>
                  </a:lnTo>
                  <a:lnTo>
                    <a:pt x="44" y="182"/>
                  </a:lnTo>
                  <a:lnTo>
                    <a:pt x="33" y="133"/>
                  </a:lnTo>
                  <a:lnTo>
                    <a:pt x="25" y="127"/>
                  </a:lnTo>
                  <a:lnTo>
                    <a:pt x="24" y="132"/>
                  </a:lnTo>
                  <a:lnTo>
                    <a:pt x="21" y="127"/>
                  </a:lnTo>
                  <a:lnTo>
                    <a:pt x="21" y="119"/>
                  </a:lnTo>
                  <a:lnTo>
                    <a:pt x="19" y="109"/>
                  </a:lnTo>
                  <a:lnTo>
                    <a:pt x="16" y="104"/>
                  </a:lnTo>
                  <a:lnTo>
                    <a:pt x="12" y="94"/>
                  </a:lnTo>
                  <a:lnTo>
                    <a:pt x="12" y="84"/>
                  </a:lnTo>
                  <a:lnTo>
                    <a:pt x="15" y="83"/>
                  </a:lnTo>
                  <a:lnTo>
                    <a:pt x="14" y="78"/>
                  </a:lnTo>
                  <a:lnTo>
                    <a:pt x="12" y="73"/>
                  </a:lnTo>
                  <a:lnTo>
                    <a:pt x="12" y="68"/>
                  </a:lnTo>
                  <a:lnTo>
                    <a:pt x="11" y="63"/>
                  </a:lnTo>
                  <a:lnTo>
                    <a:pt x="6" y="58"/>
                  </a:lnTo>
                  <a:lnTo>
                    <a:pt x="5" y="53"/>
                  </a:lnTo>
                  <a:lnTo>
                    <a:pt x="5" y="41"/>
                  </a:lnTo>
                  <a:lnTo>
                    <a:pt x="1" y="36"/>
                  </a:lnTo>
                  <a:lnTo>
                    <a:pt x="1" y="31"/>
                  </a:lnTo>
                  <a:lnTo>
                    <a:pt x="0" y="28"/>
                  </a:lnTo>
                  <a:lnTo>
                    <a:pt x="0" y="25"/>
                  </a:lnTo>
                </a:path>
              </a:pathLst>
            </a:custGeom>
            <a:noFill/>
            <a:ln w="4763">
              <a:solidFill>
                <a:srgbClr val="FFFFFF"/>
              </a:solidFill>
              <a:prstDash val="solid"/>
              <a:round/>
              <a:headEnd/>
              <a:tailEnd/>
            </a:ln>
          </p:spPr>
          <p:txBody>
            <a:bodyPr/>
            <a:lstStyle/>
            <a:p>
              <a:endParaRPr lang="en-US" dirty="0"/>
            </a:p>
          </p:txBody>
        </p:sp>
        <p:sp>
          <p:nvSpPr>
            <p:cNvPr id="70722" name="Freeform 61"/>
            <p:cNvSpPr>
              <a:spLocks noEditPoints="1"/>
            </p:cNvSpPr>
            <p:nvPr/>
          </p:nvSpPr>
          <p:spPr bwMode="auto">
            <a:xfrm>
              <a:off x="3862" y="1930"/>
              <a:ext cx="662" cy="367"/>
            </a:xfrm>
            <a:custGeom>
              <a:avLst/>
              <a:gdLst>
                <a:gd name="T0" fmla="*/ 2147483647 w 478"/>
                <a:gd name="T1" fmla="*/ 2147483647 h 265"/>
                <a:gd name="T2" fmla="*/ 2147483647 w 478"/>
                <a:gd name="T3" fmla="*/ 2147483647 h 265"/>
                <a:gd name="T4" fmla="*/ 2147483647 w 478"/>
                <a:gd name="T5" fmla="*/ 2147483647 h 265"/>
                <a:gd name="T6" fmla="*/ 2147483647 w 478"/>
                <a:gd name="T7" fmla="*/ 2147483647 h 265"/>
                <a:gd name="T8" fmla="*/ 2147483647 w 478"/>
                <a:gd name="T9" fmla="*/ 2147483647 h 265"/>
                <a:gd name="T10" fmla="*/ 2147483647 w 478"/>
                <a:gd name="T11" fmla="*/ 2147483647 h 265"/>
                <a:gd name="T12" fmla="*/ 2147483647 w 478"/>
                <a:gd name="T13" fmla="*/ 2147483647 h 265"/>
                <a:gd name="T14" fmla="*/ 2147483647 w 478"/>
                <a:gd name="T15" fmla="*/ 2147483647 h 265"/>
                <a:gd name="T16" fmla="*/ 2147483647 w 478"/>
                <a:gd name="T17" fmla="*/ 2147483647 h 265"/>
                <a:gd name="T18" fmla="*/ 2147483647 w 478"/>
                <a:gd name="T19" fmla="*/ 2147483647 h 265"/>
                <a:gd name="T20" fmla="*/ 2147483647 w 478"/>
                <a:gd name="T21" fmla="*/ 2147483647 h 265"/>
                <a:gd name="T22" fmla="*/ 2147483647 w 478"/>
                <a:gd name="T23" fmla="*/ 2147483647 h 265"/>
                <a:gd name="T24" fmla="*/ 2147483647 w 478"/>
                <a:gd name="T25" fmla="*/ 2147483647 h 265"/>
                <a:gd name="T26" fmla="*/ 2147483647 w 478"/>
                <a:gd name="T27" fmla="*/ 2147483647 h 265"/>
                <a:gd name="T28" fmla="*/ 2147483647 w 478"/>
                <a:gd name="T29" fmla="*/ 2147483647 h 265"/>
                <a:gd name="T30" fmla="*/ 2147483647 w 478"/>
                <a:gd name="T31" fmla="*/ 2147483647 h 265"/>
                <a:gd name="T32" fmla="*/ 2147483647 w 478"/>
                <a:gd name="T33" fmla="*/ 2147483647 h 265"/>
                <a:gd name="T34" fmla="*/ 2147483647 w 478"/>
                <a:gd name="T35" fmla="*/ 2147483647 h 265"/>
                <a:gd name="T36" fmla="*/ 2147483647 w 478"/>
                <a:gd name="T37" fmla="*/ 2147483647 h 265"/>
                <a:gd name="T38" fmla="*/ 2147483647 w 478"/>
                <a:gd name="T39" fmla="*/ 2147483647 h 265"/>
                <a:gd name="T40" fmla="*/ 2147483647 w 478"/>
                <a:gd name="T41" fmla="*/ 2147483647 h 265"/>
                <a:gd name="T42" fmla="*/ 2147483647 w 478"/>
                <a:gd name="T43" fmla="*/ 2147483647 h 265"/>
                <a:gd name="T44" fmla="*/ 2147483647 w 478"/>
                <a:gd name="T45" fmla="*/ 2147483647 h 265"/>
                <a:gd name="T46" fmla="*/ 2147483647 w 478"/>
                <a:gd name="T47" fmla="*/ 2147483647 h 265"/>
                <a:gd name="T48" fmla="*/ 2147483647 w 478"/>
                <a:gd name="T49" fmla="*/ 2147483647 h 265"/>
                <a:gd name="T50" fmla="*/ 2147483647 w 478"/>
                <a:gd name="T51" fmla="*/ 2147483647 h 265"/>
                <a:gd name="T52" fmla="*/ 2147483647 w 478"/>
                <a:gd name="T53" fmla="*/ 2147483647 h 265"/>
                <a:gd name="T54" fmla="*/ 2147483647 w 478"/>
                <a:gd name="T55" fmla="*/ 2147483647 h 265"/>
                <a:gd name="T56" fmla="*/ 2147483647 w 478"/>
                <a:gd name="T57" fmla="*/ 2147483647 h 265"/>
                <a:gd name="T58" fmla="*/ 2147483647 w 478"/>
                <a:gd name="T59" fmla="*/ 2147483647 h 265"/>
                <a:gd name="T60" fmla="*/ 2147483647 w 478"/>
                <a:gd name="T61" fmla="*/ 2147483647 h 265"/>
                <a:gd name="T62" fmla="*/ 2147483647 w 478"/>
                <a:gd name="T63" fmla="*/ 2147483647 h 265"/>
                <a:gd name="T64" fmla="*/ 2147483647 w 478"/>
                <a:gd name="T65" fmla="*/ 2147483647 h 265"/>
                <a:gd name="T66" fmla="*/ 2147483647 w 478"/>
                <a:gd name="T67" fmla="*/ 2147483647 h 265"/>
                <a:gd name="T68" fmla="*/ 2147483647 w 478"/>
                <a:gd name="T69" fmla="*/ 2147483647 h 265"/>
                <a:gd name="T70" fmla="*/ 2147483647 w 478"/>
                <a:gd name="T71" fmla="*/ 2147483647 h 265"/>
                <a:gd name="T72" fmla="*/ 2147483647 w 478"/>
                <a:gd name="T73" fmla="*/ 1 h 265"/>
                <a:gd name="T74" fmla="*/ 2147483647 w 478"/>
                <a:gd name="T75" fmla="*/ 2147483647 h 265"/>
                <a:gd name="T76" fmla="*/ 2147483647 w 478"/>
                <a:gd name="T77" fmla="*/ 2147483647 h 265"/>
                <a:gd name="T78" fmla="*/ 2147483647 w 478"/>
                <a:gd name="T79" fmla="*/ 2147483647 h 265"/>
                <a:gd name="T80" fmla="*/ 2147483647 w 478"/>
                <a:gd name="T81" fmla="*/ 2147483647 h 265"/>
                <a:gd name="T82" fmla="*/ 2147483647 w 478"/>
                <a:gd name="T83" fmla="*/ 2147483647 h 265"/>
                <a:gd name="T84" fmla="*/ 2147483647 w 478"/>
                <a:gd name="T85" fmla="*/ 2147483647 h 265"/>
                <a:gd name="T86" fmla="*/ 2147483647 w 478"/>
                <a:gd name="T87" fmla="*/ 2147483647 h 265"/>
                <a:gd name="T88" fmla="*/ 2147483647 w 478"/>
                <a:gd name="T89" fmla="*/ 2147483647 h 265"/>
                <a:gd name="T90" fmla="*/ 2147483647 w 478"/>
                <a:gd name="T91" fmla="*/ 2147483647 h 265"/>
                <a:gd name="T92" fmla="*/ 2147483647 w 478"/>
                <a:gd name="T93" fmla="*/ 2147483647 h 265"/>
                <a:gd name="T94" fmla="*/ 2147483647 w 478"/>
                <a:gd name="T95" fmla="*/ 2147483647 h 265"/>
                <a:gd name="T96" fmla="*/ 2147483647 w 478"/>
                <a:gd name="T97" fmla="*/ 2147483647 h 265"/>
                <a:gd name="T98" fmla="*/ 2147483647 w 478"/>
                <a:gd name="T99" fmla="*/ 2147483647 h 265"/>
                <a:gd name="T100" fmla="*/ 2147483647 w 478"/>
                <a:gd name="T101" fmla="*/ 2147483647 h 265"/>
                <a:gd name="T102" fmla="*/ 2147483647 w 478"/>
                <a:gd name="T103" fmla="*/ 2147483647 h 265"/>
                <a:gd name="T104" fmla="*/ 2147483647 w 478"/>
                <a:gd name="T105" fmla="*/ 2147483647 h 265"/>
                <a:gd name="T106" fmla="*/ 2147483647 w 478"/>
                <a:gd name="T107" fmla="*/ 2147483647 h 265"/>
                <a:gd name="T108" fmla="*/ 2147483647 w 478"/>
                <a:gd name="T109" fmla="*/ 2147483647 h 265"/>
                <a:gd name="T110" fmla="*/ 2147483647 w 478"/>
                <a:gd name="T111" fmla="*/ 2147483647 h 265"/>
                <a:gd name="T112" fmla="*/ 2147483647 w 478"/>
                <a:gd name="T113" fmla="*/ 2147483647 h 265"/>
                <a:gd name="T114" fmla="*/ 2147483647 w 478"/>
                <a:gd name="T115" fmla="*/ 2147483647 h 265"/>
                <a:gd name="T116" fmla="*/ 2147483647 w 478"/>
                <a:gd name="T117" fmla="*/ 2147483647 h 265"/>
                <a:gd name="T118" fmla="*/ 2147483647 w 478"/>
                <a:gd name="T119" fmla="*/ 2147483647 h 265"/>
                <a:gd name="T120" fmla="*/ 2147483647 w 478"/>
                <a:gd name="T121" fmla="*/ 2147483647 h 2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8"/>
                <a:gd name="T184" fmla="*/ 0 h 265"/>
                <a:gd name="T185" fmla="*/ 478 w 478"/>
                <a:gd name="T186" fmla="*/ 265 h 26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8" h="265">
                  <a:moveTo>
                    <a:pt x="459" y="73"/>
                  </a:moveTo>
                  <a:lnTo>
                    <a:pt x="454" y="78"/>
                  </a:lnTo>
                  <a:lnTo>
                    <a:pt x="451" y="82"/>
                  </a:lnTo>
                  <a:lnTo>
                    <a:pt x="456" y="85"/>
                  </a:lnTo>
                  <a:lnTo>
                    <a:pt x="454" y="90"/>
                  </a:lnTo>
                  <a:lnTo>
                    <a:pt x="449" y="90"/>
                  </a:lnTo>
                  <a:lnTo>
                    <a:pt x="449" y="100"/>
                  </a:lnTo>
                  <a:lnTo>
                    <a:pt x="446" y="109"/>
                  </a:lnTo>
                  <a:lnTo>
                    <a:pt x="446" y="118"/>
                  </a:lnTo>
                  <a:lnTo>
                    <a:pt x="446" y="124"/>
                  </a:lnTo>
                  <a:lnTo>
                    <a:pt x="444" y="126"/>
                  </a:lnTo>
                  <a:lnTo>
                    <a:pt x="446" y="136"/>
                  </a:lnTo>
                  <a:lnTo>
                    <a:pt x="451" y="142"/>
                  </a:lnTo>
                  <a:lnTo>
                    <a:pt x="454" y="133"/>
                  </a:lnTo>
                  <a:lnTo>
                    <a:pt x="453" y="124"/>
                  </a:lnTo>
                  <a:lnTo>
                    <a:pt x="454" y="118"/>
                  </a:lnTo>
                  <a:lnTo>
                    <a:pt x="457" y="114"/>
                  </a:lnTo>
                  <a:lnTo>
                    <a:pt x="458" y="109"/>
                  </a:lnTo>
                  <a:lnTo>
                    <a:pt x="462" y="113"/>
                  </a:lnTo>
                  <a:lnTo>
                    <a:pt x="463" y="112"/>
                  </a:lnTo>
                  <a:lnTo>
                    <a:pt x="464" y="107"/>
                  </a:lnTo>
                  <a:lnTo>
                    <a:pt x="463" y="98"/>
                  </a:lnTo>
                  <a:lnTo>
                    <a:pt x="466" y="88"/>
                  </a:lnTo>
                  <a:lnTo>
                    <a:pt x="469" y="80"/>
                  </a:lnTo>
                  <a:lnTo>
                    <a:pt x="468" y="77"/>
                  </a:lnTo>
                  <a:lnTo>
                    <a:pt x="469" y="69"/>
                  </a:lnTo>
                  <a:lnTo>
                    <a:pt x="459" y="73"/>
                  </a:lnTo>
                  <a:close/>
                  <a:moveTo>
                    <a:pt x="453" y="161"/>
                  </a:moveTo>
                  <a:lnTo>
                    <a:pt x="439" y="162"/>
                  </a:lnTo>
                  <a:lnTo>
                    <a:pt x="435" y="161"/>
                  </a:lnTo>
                  <a:lnTo>
                    <a:pt x="434" y="166"/>
                  </a:lnTo>
                  <a:lnTo>
                    <a:pt x="435" y="170"/>
                  </a:lnTo>
                  <a:lnTo>
                    <a:pt x="430" y="167"/>
                  </a:lnTo>
                  <a:lnTo>
                    <a:pt x="427" y="166"/>
                  </a:lnTo>
                  <a:lnTo>
                    <a:pt x="422" y="171"/>
                  </a:lnTo>
                  <a:lnTo>
                    <a:pt x="423" y="166"/>
                  </a:lnTo>
                  <a:lnTo>
                    <a:pt x="419" y="162"/>
                  </a:lnTo>
                  <a:lnTo>
                    <a:pt x="414" y="158"/>
                  </a:lnTo>
                  <a:lnTo>
                    <a:pt x="410" y="153"/>
                  </a:lnTo>
                  <a:lnTo>
                    <a:pt x="409" y="150"/>
                  </a:lnTo>
                  <a:lnTo>
                    <a:pt x="403" y="151"/>
                  </a:lnTo>
                  <a:lnTo>
                    <a:pt x="399" y="150"/>
                  </a:lnTo>
                  <a:lnTo>
                    <a:pt x="394" y="150"/>
                  </a:lnTo>
                  <a:lnTo>
                    <a:pt x="385" y="146"/>
                  </a:lnTo>
                  <a:lnTo>
                    <a:pt x="370" y="146"/>
                  </a:lnTo>
                  <a:lnTo>
                    <a:pt x="371" y="144"/>
                  </a:lnTo>
                  <a:lnTo>
                    <a:pt x="376" y="144"/>
                  </a:lnTo>
                  <a:lnTo>
                    <a:pt x="386" y="143"/>
                  </a:lnTo>
                  <a:lnTo>
                    <a:pt x="391" y="147"/>
                  </a:lnTo>
                  <a:lnTo>
                    <a:pt x="394" y="147"/>
                  </a:lnTo>
                  <a:lnTo>
                    <a:pt x="394" y="142"/>
                  </a:lnTo>
                  <a:lnTo>
                    <a:pt x="399" y="146"/>
                  </a:lnTo>
                  <a:lnTo>
                    <a:pt x="403" y="150"/>
                  </a:lnTo>
                  <a:lnTo>
                    <a:pt x="408" y="146"/>
                  </a:lnTo>
                  <a:lnTo>
                    <a:pt x="412" y="151"/>
                  </a:lnTo>
                  <a:lnTo>
                    <a:pt x="417" y="155"/>
                  </a:lnTo>
                  <a:lnTo>
                    <a:pt x="422" y="157"/>
                  </a:lnTo>
                  <a:lnTo>
                    <a:pt x="427" y="162"/>
                  </a:lnTo>
                  <a:lnTo>
                    <a:pt x="429" y="158"/>
                  </a:lnTo>
                  <a:lnTo>
                    <a:pt x="432" y="158"/>
                  </a:lnTo>
                  <a:lnTo>
                    <a:pt x="433" y="153"/>
                  </a:lnTo>
                  <a:lnTo>
                    <a:pt x="432" y="148"/>
                  </a:lnTo>
                  <a:lnTo>
                    <a:pt x="427" y="146"/>
                  </a:lnTo>
                  <a:lnTo>
                    <a:pt x="425" y="142"/>
                  </a:lnTo>
                  <a:lnTo>
                    <a:pt x="419" y="143"/>
                  </a:lnTo>
                  <a:lnTo>
                    <a:pt x="410" y="139"/>
                  </a:lnTo>
                  <a:lnTo>
                    <a:pt x="405" y="134"/>
                  </a:lnTo>
                  <a:lnTo>
                    <a:pt x="395" y="127"/>
                  </a:lnTo>
                  <a:lnTo>
                    <a:pt x="400" y="128"/>
                  </a:lnTo>
                  <a:lnTo>
                    <a:pt x="410" y="136"/>
                  </a:lnTo>
                  <a:lnTo>
                    <a:pt x="419" y="141"/>
                  </a:lnTo>
                  <a:lnTo>
                    <a:pt x="422" y="136"/>
                  </a:lnTo>
                  <a:lnTo>
                    <a:pt x="418" y="131"/>
                  </a:lnTo>
                  <a:lnTo>
                    <a:pt x="419" y="129"/>
                  </a:lnTo>
                  <a:lnTo>
                    <a:pt x="424" y="129"/>
                  </a:lnTo>
                  <a:lnTo>
                    <a:pt x="429" y="133"/>
                  </a:lnTo>
                  <a:lnTo>
                    <a:pt x="430" y="129"/>
                  </a:lnTo>
                  <a:lnTo>
                    <a:pt x="428" y="121"/>
                  </a:lnTo>
                  <a:lnTo>
                    <a:pt x="423" y="121"/>
                  </a:lnTo>
                  <a:lnTo>
                    <a:pt x="418" y="119"/>
                  </a:lnTo>
                  <a:lnTo>
                    <a:pt x="420" y="118"/>
                  </a:lnTo>
                  <a:lnTo>
                    <a:pt x="415" y="113"/>
                  </a:lnTo>
                  <a:lnTo>
                    <a:pt x="410" y="114"/>
                  </a:lnTo>
                  <a:lnTo>
                    <a:pt x="405" y="111"/>
                  </a:lnTo>
                  <a:lnTo>
                    <a:pt x="404" y="108"/>
                  </a:lnTo>
                  <a:lnTo>
                    <a:pt x="394" y="103"/>
                  </a:lnTo>
                  <a:lnTo>
                    <a:pt x="390" y="98"/>
                  </a:lnTo>
                  <a:lnTo>
                    <a:pt x="385" y="95"/>
                  </a:lnTo>
                  <a:lnTo>
                    <a:pt x="383" y="93"/>
                  </a:lnTo>
                  <a:lnTo>
                    <a:pt x="380" y="88"/>
                  </a:lnTo>
                  <a:lnTo>
                    <a:pt x="370" y="82"/>
                  </a:lnTo>
                  <a:lnTo>
                    <a:pt x="366" y="82"/>
                  </a:lnTo>
                  <a:lnTo>
                    <a:pt x="370" y="80"/>
                  </a:lnTo>
                  <a:lnTo>
                    <a:pt x="376" y="83"/>
                  </a:lnTo>
                  <a:lnTo>
                    <a:pt x="381" y="88"/>
                  </a:lnTo>
                  <a:lnTo>
                    <a:pt x="385" y="93"/>
                  </a:lnTo>
                  <a:lnTo>
                    <a:pt x="390" y="94"/>
                  </a:lnTo>
                  <a:lnTo>
                    <a:pt x="394" y="99"/>
                  </a:lnTo>
                  <a:lnTo>
                    <a:pt x="398" y="100"/>
                  </a:lnTo>
                  <a:lnTo>
                    <a:pt x="408" y="108"/>
                  </a:lnTo>
                  <a:lnTo>
                    <a:pt x="412" y="108"/>
                  </a:lnTo>
                  <a:lnTo>
                    <a:pt x="413" y="109"/>
                  </a:lnTo>
                  <a:lnTo>
                    <a:pt x="418" y="112"/>
                  </a:lnTo>
                  <a:lnTo>
                    <a:pt x="420" y="104"/>
                  </a:lnTo>
                  <a:lnTo>
                    <a:pt x="420" y="99"/>
                  </a:lnTo>
                  <a:lnTo>
                    <a:pt x="418" y="94"/>
                  </a:lnTo>
                  <a:lnTo>
                    <a:pt x="422" y="95"/>
                  </a:lnTo>
                  <a:lnTo>
                    <a:pt x="422" y="90"/>
                  </a:lnTo>
                  <a:lnTo>
                    <a:pt x="412" y="87"/>
                  </a:lnTo>
                  <a:lnTo>
                    <a:pt x="407" y="85"/>
                  </a:lnTo>
                  <a:lnTo>
                    <a:pt x="407" y="84"/>
                  </a:lnTo>
                  <a:lnTo>
                    <a:pt x="403" y="84"/>
                  </a:lnTo>
                  <a:lnTo>
                    <a:pt x="403" y="82"/>
                  </a:lnTo>
                  <a:lnTo>
                    <a:pt x="398" y="78"/>
                  </a:lnTo>
                  <a:lnTo>
                    <a:pt x="396" y="75"/>
                  </a:lnTo>
                  <a:lnTo>
                    <a:pt x="388" y="78"/>
                  </a:lnTo>
                  <a:lnTo>
                    <a:pt x="386" y="77"/>
                  </a:lnTo>
                  <a:lnTo>
                    <a:pt x="381" y="77"/>
                  </a:lnTo>
                  <a:lnTo>
                    <a:pt x="378" y="77"/>
                  </a:lnTo>
                  <a:lnTo>
                    <a:pt x="370" y="69"/>
                  </a:lnTo>
                  <a:lnTo>
                    <a:pt x="370" y="64"/>
                  </a:lnTo>
                  <a:lnTo>
                    <a:pt x="365" y="64"/>
                  </a:lnTo>
                  <a:lnTo>
                    <a:pt x="359" y="69"/>
                  </a:lnTo>
                  <a:lnTo>
                    <a:pt x="356" y="70"/>
                  </a:lnTo>
                  <a:lnTo>
                    <a:pt x="351" y="69"/>
                  </a:lnTo>
                  <a:lnTo>
                    <a:pt x="350" y="65"/>
                  </a:lnTo>
                  <a:lnTo>
                    <a:pt x="351" y="64"/>
                  </a:lnTo>
                  <a:lnTo>
                    <a:pt x="350" y="60"/>
                  </a:lnTo>
                  <a:lnTo>
                    <a:pt x="352" y="45"/>
                  </a:lnTo>
                  <a:lnTo>
                    <a:pt x="355" y="46"/>
                  </a:lnTo>
                  <a:lnTo>
                    <a:pt x="356" y="46"/>
                  </a:lnTo>
                  <a:lnTo>
                    <a:pt x="357" y="45"/>
                  </a:lnTo>
                  <a:lnTo>
                    <a:pt x="357" y="43"/>
                  </a:lnTo>
                  <a:lnTo>
                    <a:pt x="362" y="38"/>
                  </a:lnTo>
                  <a:lnTo>
                    <a:pt x="361" y="33"/>
                  </a:lnTo>
                  <a:lnTo>
                    <a:pt x="360" y="30"/>
                  </a:lnTo>
                  <a:lnTo>
                    <a:pt x="357" y="25"/>
                  </a:lnTo>
                  <a:lnTo>
                    <a:pt x="354" y="22"/>
                  </a:lnTo>
                  <a:lnTo>
                    <a:pt x="350" y="21"/>
                  </a:lnTo>
                  <a:lnTo>
                    <a:pt x="346" y="19"/>
                  </a:lnTo>
                  <a:lnTo>
                    <a:pt x="341" y="16"/>
                  </a:lnTo>
                  <a:lnTo>
                    <a:pt x="334" y="16"/>
                  </a:lnTo>
                  <a:lnTo>
                    <a:pt x="329" y="14"/>
                  </a:lnTo>
                  <a:lnTo>
                    <a:pt x="330" y="9"/>
                  </a:lnTo>
                  <a:lnTo>
                    <a:pt x="327" y="4"/>
                  </a:lnTo>
                  <a:lnTo>
                    <a:pt x="322" y="1"/>
                  </a:lnTo>
                  <a:lnTo>
                    <a:pt x="312" y="1"/>
                  </a:lnTo>
                  <a:lnTo>
                    <a:pt x="311" y="10"/>
                  </a:lnTo>
                  <a:lnTo>
                    <a:pt x="307" y="15"/>
                  </a:lnTo>
                  <a:lnTo>
                    <a:pt x="281" y="0"/>
                  </a:lnTo>
                  <a:lnTo>
                    <a:pt x="276" y="2"/>
                  </a:lnTo>
                  <a:lnTo>
                    <a:pt x="277" y="7"/>
                  </a:lnTo>
                  <a:lnTo>
                    <a:pt x="274" y="12"/>
                  </a:lnTo>
                  <a:lnTo>
                    <a:pt x="276" y="22"/>
                  </a:lnTo>
                  <a:lnTo>
                    <a:pt x="272" y="27"/>
                  </a:lnTo>
                  <a:lnTo>
                    <a:pt x="269" y="36"/>
                  </a:lnTo>
                  <a:lnTo>
                    <a:pt x="266" y="41"/>
                  </a:lnTo>
                  <a:lnTo>
                    <a:pt x="261" y="41"/>
                  </a:lnTo>
                  <a:lnTo>
                    <a:pt x="257" y="51"/>
                  </a:lnTo>
                  <a:lnTo>
                    <a:pt x="252" y="53"/>
                  </a:lnTo>
                  <a:lnTo>
                    <a:pt x="247" y="53"/>
                  </a:lnTo>
                  <a:lnTo>
                    <a:pt x="245" y="58"/>
                  </a:lnTo>
                  <a:lnTo>
                    <a:pt x="244" y="64"/>
                  </a:lnTo>
                  <a:lnTo>
                    <a:pt x="242" y="69"/>
                  </a:lnTo>
                  <a:lnTo>
                    <a:pt x="239" y="79"/>
                  </a:lnTo>
                  <a:lnTo>
                    <a:pt x="238" y="84"/>
                  </a:lnTo>
                  <a:lnTo>
                    <a:pt x="233" y="85"/>
                  </a:lnTo>
                  <a:lnTo>
                    <a:pt x="223" y="84"/>
                  </a:lnTo>
                  <a:lnTo>
                    <a:pt x="223" y="82"/>
                  </a:lnTo>
                  <a:lnTo>
                    <a:pt x="218" y="78"/>
                  </a:lnTo>
                  <a:lnTo>
                    <a:pt x="213" y="79"/>
                  </a:lnTo>
                  <a:lnTo>
                    <a:pt x="213" y="89"/>
                  </a:lnTo>
                  <a:lnTo>
                    <a:pt x="212" y="94"/>
                  </a:lnTo>
                  <a:lnTo>
                    <a:pt x="210" y="97"/>
                  </a:lnTo>
                  <a:lnTo>
                    <a:pt x="206" y="105"/>
                  </a:lnTo>
                  <a:lnTo>
                    <a:pt x="204" y="111"/>
                  </a:lnTo>
                  <a:lnTo>
                    <a:pt x="203" y="116"/>
                  </a:lnTo>
                  <a:lnTo>
                    <a:pt x="201" y="126"/>
                  </a:lnTo>
                  <a:lnTo>
                    <a:pt x="196" y="132"/>
                  </a:lnTo>
                  <a:lnTo>
                    <a:pt x="191" y="142"/>
                  </a:lnTo>
                  <a:lnTo>
                    <a:pt x="189" y="151"/>
                  </a:lnTo>
                  <a:lnTo>
                    <a:pt x="193" y="156"/>
                  </a:lnTo>
                  <a:lnTo>
                    <a:pt x="189" y="161"/>
                  </a:lnTo>
                  <a:lnTo>
                    <a:pt x="190" y="166"/>
                  </a:lnTo>
                  <a:lnTo>
                    <a:pt x="180" y="173"/>
                  </a:lnTo>
                  <a:lnTo>
                    <a:pt x="175" y="172"/>
                  </a:lnTo>
                  <a:lnTo>
                    <a:pt x="166" y="180"/>
                  </a:lnTo>
                  <a:lnTo>
                    <a:pt x="159" y="177"/>
                  </a:lnTo>
                  <a:lnTo>
                    <a:pt x="159" y="182"/>
                  </a:lnTo>
                  <a:lnTo>
                    <a:pt x="157" y="186"/>
                  </a:lnTo>
                  <a:lnTo>
                    <a:pt x="152" y="189"/>
                  </a:lnTo>
                  <a:lnTo>
                    <a:pt x="141" y="194"/>
                  </a:lnTo>
                  <a:lnTo>
                    <a:pt x="136" y="194"/>
                  </a:lnTo>
                  <a:lnTo>
                    <a:pt x="129" y="190"/>
                  </a:lnTo>
                  <a:lnTo>
                    <a:pt x="126" y="195"/>
                  </a:lnTo>
                  <a:lnTo>
                    <a:pt x="117" y="201"/>
                  </a:lnTo>
                  <a:lnTo>
                    <a:pt x="110" y="200"/>
                  </a:lnTo>
                  <a:lnTo>
                    <a:pt x="100" y="195"/>
                  </a:lnTo>
                  <a:lnTo>
                    <a:pt x="95" y="190"/>
                  </a:lnTo>
                  <a:lnTo>
                    <a:pt x="91" y="185"/>
                  </a:lnTo>
                  <a:lnTo>
                    <a:pt x="91" y="180"/>
                  </a:lnTo>
                  <a:lnTo>
                    <a:pt x="72" y="202"/>
                  </a:lnTo>
                  <a:lnTo>
                    <a:pt x="56" y="215"/>
                  </a:lnTo>
                  <a:lnTo>
                    <a:pt x="52" y="220"/>
                  </a:lnTo>
                  <a:lnTo>
                    <a:pt x="52" y="225"/>
                  </a:lnTo>
                  <a:lnTo>
                    <a:pt x="47" y="229"/>
                  </a:lnTo>
                  <a:lnTo>
                    <a:pt x="45" y="234"/>
                  </a:lnTo>
                  <a:lnTo>
                    <a:pt x="42" y="239"/>
                  </a:lnTo>
                  <a:lnTo>
                    <a:pt x="38" y="241"/>
                  </a:lnTo>
                  <a:lnTo>
                    <a:pt x="33" y="245"/>
                  </a:lnTo>
                  <a:lnTo>
                    <a:pt x="32" y="250"/>
                  </a:lnTo>
                  <a:lnTo>
                    <a:pt x="20" y="254"/>
                  </a:lnTo>
                  <a:lnTo>
                    <a:pt x="15" y="258"/>
                  </a:lnTo>
                  <a:lnTo>
                    <a:pt x="10" y="259"/>
                  </a:lnTo>
                  <a:lnTo>
                    <a:pt x="0" y="265"/>
                  </a:lnTo>
                  <a:lnTo>
                    <a:pt x="19" y="263"/>
                  </a:lnTo>
                  <a:lnTo>
                    <a:pt x="29" y="263"/>
                  </a:lnTo>
                  <a:lnTo>
                    <a:pt x="71" y="256"/>
                  </a:lnTo>
                  <a:lnTo>
                    <a:pt x="95" y="253"/>
                  </a:lnTo>
                  <a:lnTo>
                    <a:pt x="113" y="248"/>
                  </a:lnTo>
                  <a:lnTo>
                    <a:pt x="121" y="248"/>
                  </a:lnTo>
                  <a:lnTo>
                    <a:pt x="131" y="248"/>
                  </a:lnTo>
                  <a:lnTo>
                    <a:pt x="150" y="246"/>
                  </a:lnTo>
                  <a:lnTo>
                    <a:pt x="198" y="239"/>
                  </a:lnTo>
                  <a:lnTo>
                    <a:pt x="330" y="215"/>
                  </a:lnTo>
                  <a:lnTo>
                    <a:pt x="396" y="201"/>
                  </a:lnTo>
                  <a:lnTo>
                    <a:pt x="456" y="189"/>
                  </a:lnTo>
                  <a:lnTo>
                    <a:pt x="454" y="186"/>
                  </a:lnTo>
                  <a:lnTo>
                    <a:pt x="457" y="189"/>
                  </a:lnTo>
                  <a:lnTo>
                    <a:pt x="459" y="187"/>
                  </a:lnTo>
                  <a:lnTo>
                    <a:pt x="458" y="182"/>
                  </a:lnTo>
                  <a:lnTo>
                    <a:pt x="458" y="177"/>
                  </a:lnTo>
                  <a:lnTo>
                    <a:pt x="462" y="181"/>
                  </a:lnTo>
                  <a:lnTo>
                    <a:pt x="464" y="186"/>
                  </a:lnTo>
                  <a:lnTo>
                    <a:pt x="467" y="186"/>
                  </a:lnTo>
                  <a:lnTo>
                    <a:pt x="458" y="171"/>
                  </a:lnTo>
                  <a:lnTo>
                    <a:pt x="453" y="161"/>
                  </a:lnTo>
                  <a:close/>
                  <a:moveTo>
                    <a:pt x="477" y="66"/>
                  </a:moveTo>
                  <a:lnTo>
                    <a:pt x="474" y="72"/>
                  </a:lnTo>
                  <a:lnTo>
                    <a:pt x="474" y="77"/>
                  </a:lnTo>
                  <a:lnTo>
                    <a:pt x="472" y="80"/>
                  </a:lnTo>
                  <a:lnTo>
                    <a:pt x="474" y="77"/>
                  </a:lnTo>
                  <a:lnTo>
                    <a:pt x="478" y="66"/>
                  </a:lnTo>
                  <a:lnTo>
                    <a:pt x="477" y="66"/>
                  </a:lnTo>
                  <a:close/>
                </a:path>
              </a:pathLst>
            </a:custGeom>
            <a:solidFill>
              <a:srgbClr val="76CA5E"/>
            </a:solidFill>
            <a:ln w="4763">
              <a:solidFill>
                <a:srgbClr val="FFFFFF"/>
              </a:solidFill>
              <a:prstDash val="solid"/>
              <a:round/>
              <a:headEnd/>
              <a:tailEnd/>
            </a:ln>
          </p:spPr>
          <p:txBody>
            <a:bodyPr/>
            <a:lstStyle/>
            <a:p>
              <a:endParaRPr lang="en-US" dirty="0"/>
            </a:p>
          </p:txBody>
        </p:sp>
        <p:sp>
          <p:nvSpPr>
            <p:cNvPr id="70723" name="Freeform 62"/>
            <p:cNvSpPr>
              <a:spLocks noEditPoints="1"/>
            </p:cNvSpPr>
            <p:nvPr/>
          </p:nvSpPr>
          <p:spPr bwMode="auto">
            <a:xfrm>
              <a:off x="4150" y="1858"/>
              <a:ext cx="378" cy="183"/>
            </a:xfrm>
            <a:custGeom>
              <a:avLst/>
              <a:gdLst>
                <a:gd name="T0" fmla="*/ 2147483647 w 273"/>
                <a:gd name="T1" fmla="*/ 2147483647 h 132"/>
                <a:gd name="T2" fmla="*/ 2147483647 w 273"/>
                <a:gd name="T3" fmla="*/ 0 h 132"/>
                <a:gd name="T4" fmla="*/ 2147483647 w 273"/>
                <a:gd name="T5" fmla="*/ 2147483647 h 132"/>
                <a:gd name="T6" fmla="*/ 2147483647 w 273"/>
                <a:gd name="T7" fmla="*/ 2147483647 h 132"/>
                <a:gd name="T8" fmla="*/ 2147483647 w 273"/>
                <a:gd name="T9" fmla="*/ 2147483647 h 132"/>
                <a:gd name="T10" fmla="*/ 2147483647 w 273"/>
                <a:gd name="T11" fmla="*/ 2147483647 h 132"/>
                <a:gd name="T12" fmla="*/ 2147483647 w 273"/>
                <a:gd name="T13" fmla="*/ 2147483647 h 132"/>
                <a:gd name="T14" fmla="*/ 2147483647 w 273"/>
                <a:gd name="T15" fmla="*/ 2147483647 h 132"/>
                <a:gd name="T16" fmla="*/ 2147483647 w 273"/>
                <a:gd name="T17" fmla="*/ 2147483647 h 132"/>
                <a:gd name="T18" fmla="*/ 2147483647 w 273"/>
                <a:gd name="T19" fmla="*/ 2147483647 h 132"/>
                <a:gd name="T20" fmla="*/ 2147483647 w 273"/>
                <a:gd name="T21" fmla="*/ 2147483647 h 132"/>
                <a:gd name="T22" fmla="*/ 2147483647 w 273"/>
                <a:gd name="T23" fmla="*/ 2147483647 h 132"/>
                <a:gd name="T24" fmla="*/ 2147483647 w 273"/>
                <a:gd name="T25" fmla="*/ 2147483647 h 132"/>
                <a:gd name="T26" fmla="*/ 2147483647 w 273"/>
                <a:gd name="T27" fmla="*/ 2147483647 h 132"/>
                <a:gd name="T28" fmla="*/ 2147483647 w 273"/>
                <a:gd name="T29" fmla="*/ 2147483647 h 132"/>
                <a:gd name="T30" fmla="*/ 2147483647 w 273"/>
                <a:gd name="T31" fmla="*/ 2147483647 h 132"/>
                <a:gd name="T32" fmla="*/ 2147483647 w 273"/>
                <a:gd name="T33" fmla="*/ 2147483647 h 132"/>
                <a:gd name="T34" fmla="*/ 2147483647 w 273"/>
                <a:gd name="T35" fmla="*/ 2147483647 h 132"/>
                <a:gd name="T36" fmla="*/ 2147483647 w 273"/>
                <a:gd name="T37" fmla="*/ 2147483647 h 132"/>
                <a:gd name="T38" fmla="*/ 2147483647 w 273"/>
                <a:gd name="T39" fmla="*/ 2147483647 h 132"/>
                <a:gd name="T40" fmla="*/ 2147483647 w 273"/>
                <a:gd name="T41" fmla="*/ 2147483647 h 132"/>
                <a:gd name="T42" fmla="*/ 2147483647 w 273"/>
                <a:gd name="T43" fmla="*/ 2147483647 h 132"/>
                <a:gd name="T44" fmla="*/ 2147483647 w 273"/>
                <a:gd name="T45" fmla="*/ 2147483647 h 132"/>
                <a:gd name="T46" fmla="*/ 2147483647 w 273"/>
                <a:gd name="T47" fmla="*/ 2147483647 h 132"/>
                <a:gd name="T48" fmla="*/ 2147483647 w 273"/>
                <a:gd name="T49" fmla="*/ 2147483647 h 132"/>
                <a:gd name="T50" fmla="*/ 2147483647 w 273"/>
                <a:gd name="T51" fmla="*/ 2147483647 h 132"/>
                <a:gd name="T52" fmla="*/ 2147483647 w 273"/>
                <a:gd name="T53" fmla="*/ 2147483647 h 132"/>
                <a:gd name="T54" fmla="*/ 2147483647 w 273"/>
                <a:gd name="T55" fmla="*/ 2147483647 h 132"/>
                <a:gd name="T56" fmla="*/ 2147483647 w 273"/>
                <a:gd name="T57" fmla="*/ 2147483647 h 132"/>
                <a:gd name="T58" fmla="*/ 2147483647 w 273"/>
                <a:gd name="T59" fmla="*/ 2147483647 h 132"/>
                <a:gd name="T60" fmla="*/ 2147483647 w 273"/>
                <a:gd name="T61" fmla="*/ 2147483647 h 132"/>
                <a:gd name="T62" fmla="*/ 2147483647 w 273"/>
                <a:gd name="T63" fmla="*/ 2147483647 h 132"/>
                <a:gd name="T64" fmla="*/ 2147483647 w 273"/>
                <a:gd name="T65" fmla="*/ 2147483647 h 132"/>
                <a:gd name="T66" fmla="*/ 2147483647 w 273"/>
                <a:gd name="T67" fmla="*/ 2147483647 h 132"/>
                <a:gd name="T68" fmla="*/ 2147483647 w 273"/>
                <a:gd name="T69" fmla="*/ 2147483647 h 132"/>
                <a:gd name="T70" fmla="*/ 2147483647 w 273"/>
                <a:gd name="T71" fmla="*/ 2147483647 h 132"/>
                <a:gd name="T72" fmla="*/ 2147483647 w 273"/>
                <a:gd name="T73" fmla="*/ 2147483647 h 132"/>
                <a:gd name="T74" fmla="*/ 2147483647 w 273"/>
                <a:gd name="T75" fmla="*/ 2147483647 h 132"/>
                <a:gd name="T76" fmla="*/ 2147483647 w 273"/>
                <a:gd name="T77" fmla="*/ 2147483647 h 132"/>
                <a:gd name="T78" fmla="*/ 2147483647 w 273"/>
                <a:gd name="T79" fmla="*/ 2147483647 h 132"/>
                <a:gd name="T80" fmla="*/ 2147483647 w 273"/>
                <a:gd name="T81" fmla="*/ 2147483647 h 132"/>
                <a:gd name="T82" fmla="*/ 2147483647 w 273"/>
                <a:gd name="T83" fmla="*/ 2147483647 h 132"/>
                <a:gd name="T84" fmla="*/ 2147483647 w 273"/>
                <a:gd name="T85" fmla="*/ 2147483647 h 132"/>
                <a:gd name="T86" fmla="*/ 2147483647 w 273"/>
                <a:gd name="T87" fmla="*/ 2147483647 h 132"/>
                <a:gd name="T88" fmla="*/ 2147483647 w 273"/>
                <a:gd name="T89" fmla="*/ 2147483647 h 132"/>
                <a:gd name="T90" fmla="*/ 2147483647 w 273"/>
                <a:gd name="T91" fmla="*/ 2147483647 h 132"/>
                <a:gd name="T92" fmla="*/ 2147483647 w 273"/>
                <a:gd name="T93" fmla="*/ 2147483647 h 132"/>
                <a:gd name="T94" fmla="*/ 2147483647 w 273"/>
                <a:gd name="T95" fmla="*/ 2147483647 h 1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3"/>
                <a:gd name="T145" fmla="*/ 0 h 132"/>
                <a:gd name="T146" fmla="*/ 273 w 273"/>
                <a:gd name="T147" fmla="*/ 132 h 13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3" h="132">
                  <a:moveTo>
                    <a:pt x="273" y="93"/>
                  </a:moveTo>
                  <a:lnTo>
                    <a:pt x="268" y="90"/>
                  </a:lnTo>
                  <a:lnTo>
                    <a:pt x="270" y="87"/>
                  </a:lnTo>
                  <a:lnTo>
                    <a:pt x="270" y="86"/>
                  </a:lnTo>
                  <a:lnTo>
                    <a:pt x="236" y="93"/>
                  </a:lnTo>
                  <a:lnTo>
                    <a:pt x="234" y="88"/>
                  </a:lnTo>
                  <a:lnTo>
                    <a:pt x="225" y="54"/>
                  </a:lnTo>
                  <a:lnTo>
                    <a:pt x="210" y="0"/>
                  </a:lnTo>
                  <a:lnTo>
                    <a:pt x="98" y="24"/>
                  </a:lnTo>
                  <a:lnTo>
                    <a:pt x="0" y="42"/>
                  </a:lnTo>
                  <a:lnTo>
                    <a:pt x="6" y="82"/>
                  </a:lnTo>
                  <a:lnTo>
                    <a:pt x="10" y="77"/>
                  </a:lnTo>
                  <a:lnTo>
                    <a:pt x="15" y="72"/>
                  </a:lnTo>
                  <a:lnTo>
                    <a:pt x="17" y="68"/>
                  </a:lnTo>
                  <a:lnTo>
                    <a:pt x="22" y="62"/>
                  </a:lnTo>
                  <a:lnTo>
                    <a:pt x="24" y="58"/>
                  </a:lnTo>
                  <a:lnTo>
                    <a:pt x="29" y="56"/>
                  </a:lnTo>
                  <a:lnTo>
                    <a:pt x="34" y="57"/>
                  </a:lnTo>
                  <a:lnTo>
                    <a:pt x="40" y="47"/>
                  </a:lnTo>
                  <a:lnTo>
                    <a:pt x="40" y="42"/>
                  </a:lnTo>
                  <a:lnTo>
                    <a:pt x="41" y="42"/>
                  </a:lnTo>
                  <a:lnTo>
                    <a:pt x="46" y="47"/>
                  </a:lnTo>
                  <a:lnTo>
                    <a:pt x="51" y="48"/>
                  </a:lnTo>
                  <a:lnTo>
                    <a:pt x="59" y="47"/>
                  </a:lnTo>
                  <a:lnTo>
                    <a:pt x="60" y="42"/>
                  </a:lnTo>
                  <a:lnTo>
                    <a:pt x="64" y="37"/>
                  </a:lnTo>
                  <a:lnTo>
                    <a:pt x="69" y="37"/>
                  </a:lnTo>
                  <a:lnTo>
                    <a:pt x="71" y="32"/>
                  </a:lnTo>
                  <a:lnTo>
                    <a:pt x="75" y="29"/>
                  </a:lnTo>
                  <a:lnTo>
                    <a:pt x="80" y="32"/>
                  </a:lnTo>
                  <a:lnTo>
                    <a:pt x="85" y="34"/>
                  </a:lnTo>
                  <a:lnTo>
                    <a:pt x="95" y="34"/>
                  </a:lnTo>
                  <a:lnTo>
                    <a:pt x="94" y="39"/>
                  </a:lnTo>
                  <a:lnTo>
                    <a:pt x="99" y="40"/>
                  </a:lnTo>
                  <a:lnTo>
                    <a:pt x="99" y="46"/>
                  </a:lnTo>
                  <a:lnTo>
                    <a:pt x="103" y="49"/>
                  </a:lnTo>
                  <a:lnTo>
                    <a:pt x="104" y="53"/>
                  </a:lnTo>
                  <a:lnTo>
                    <a:pt x="114" y="53"/>
                  </a:lnTo>
                  <a:lnTo>
                    <a:pt x="119" y="56"/>
                  </a:lnTo>
                  <a:lnTo>
                    <a:pt x="122" y="61"/>
                  </a:lnTo>
                  <a:lnTo>
                    <a:pt x="121" y="66"/>
                  </a:lnTo>
                  <a:lnTo>
                    <a:pt x="126" y="68"/>
                  </a:lnTo>
                  <a:lnTo>
                    <a:pt x="133" y="68"/>
                  </a:lnTo>
                  <a:lnTo>
                    <a:pt x="138" y="71"/>
                  </a:lnTo>
                  <a:lnTo>
                    <a:pt x="142" y="73"/>
                  </a:lnTo>
                  <a:lnTo>
                    <a:pt x="146" y="74"/>
                  </a:lnTo>
                  <a:lnTo>
                    <a:pt x="152" y="71"/>
                  </a:lnTo>
                  <a:lnTo>
                    <a:pt x="157" y="74"/>
                  </a:lnTo>
                  <a:lnTo>
                    <a:pt x="157" y="78"/>
                  </a:lnTo>
                  <a:lnTo>
                    <a:pt x="154" y="83"/>
                  </a:lnTo>
                  <a:lnTo>
                    <a:pt x="154" y="90"/>
                  </a:lnTo>
                  <a:lnTo>
                    <a:pt x="151" y="93"/>
                  </a:lnTo>
                  <a:lnTo>
                    <a:pt x="151" y="98"/>
                  </a:lnTo>
                  <a:lnTo>
                    <a:pt x="148" y="103"/>
                  </a:lnTo>
                  <a:lnTo>
                    <a:pt x="147" y="105"/>
                  </a:lnTo>
                  <a:lnTo>
                    <a:pt x="146" y="108"/>
                  </a:lnTo>
                  <a:lnTo>
                    <a:pt x="146" y="113"/>
                  </a:lnTo>
                  <a:lnTo>
                    <a:pt x="151" y="118"/>
                  </a:lnTo>
                  <a:lnTo>
                    <a:pt x="154" y="113"/>
                  </a:lnTo>
                  <a:lnTo>
                    <a:pt x="154" y="110"/>
                  </a:lnTo>
                  <a:lnTo>
                    <a:pt x="160" y="108"/>
                  </a:lnTo>
                  <a:lnTo>
                    <a:pt x="162" y="113"/>
                  </a:lnTo>
                  <a:lnTo>
                    <a:pt x="166" y="118"/>
                  </a:lnTo>
                  <a:lnTo>
                    <a:pt x="171" y="121"/>
                  </a:lnTo>
                  <a:lnTo>
                    <a:pt x="171" y="117"/>
                  </a:lnTo>
                  <a:lnTo>
                    <a:pt x="172" y="113"/>
                  </a:lnTo>
                  <a:lnTo>
                    <a:pt x="173" y="118"/>
                  </a:lnTo>
                  <a:lnTo>
                    <a:pt x="178" y="124"/>
                  </a:lnTo>
                  <a:lnTo>
                    <a:pt x="183" y="121"/>
                  </a:lnTo>
                  <a:lnTo>
                    <a:pt x="188" y="122"/>
                  </a:lnTo>
                  <a:lnTo>
                    <a:pt x="192" y="126"/>
                  </a:lnTo>
                  <a:lnTo>
                    <a:pt x="193" y="126"/>
                  </a:lnTo>
                  <a:lnTo>
                    <a:pt x="199" y="126"/>
                  </a:lnTo>
                  <a:lnTo>
                    <a:pt x="204" y="130"/>
                  </a:lnTo>
                  <a:lnTo>
                    <a:pt x="205" y="126"/>
                  </a:lnTo>
                  <a:lnTo>
                    <a:pt x="199" y="116"/>
                  </a:lnTo>
                  <a:lnTo>
                    <a:pt x="195" y="115"/>
                  </a:lnTo>
                  <a:lnTo>
                    <a:pt x="190" y="110"/>
                  </a:lnTo>
                  <a:lnTo>
                    <a:pt x="182" y="106"/>
                  </a:lnTo>
                  <a:lnTo>
                    <a:pt x="178" y="102"/>
                  </a:lnTo>
                  <a:lnTo>
                    <a:pt x="176" y="92"/>
                  </a:lnTo>
                  <a:lnTo>
                    <a:pt x="176" y="90"/>
                  </a:lnTo>
                  <a:lnTo>
                    <a:pt x="177" y="93"/>
                  </a:lnTo>
                  <a:lnTo>
                    <a:pt x="182" y="103"/>
                  </a:lnTo>
                  <a:lnTo>
                    <a:pt x="187" y="107"/>
                  </a:lnTo>
                  <a:lnTo>
                    <a:pt x="192" y="108"/>
                  </a:lnTo>
                  <a:lnTo>
                    <a:pt x="195" y="112"/>
                  </a:lnTo>
                  <a:lnTo>
                    <a:pt x="197" y="107"/>
                  </a:lnTo>
                  <a:lnTo>
                    <a:pt x="187" y="97"/>
                  </a:lnTo>
                  <a:lnTo>
                    <a:pt x="185" y="87"/>
                  </a:lnTo>
                  <a:lnTo>
                    <a:pt x="182" y="82"/>
                  </a:lnTo>
                  <a:lnTo>
                    <a:pt x="183" y="77"/>
                  </a:lnTo>
                  <a:lnTo>
                    <a:pt x="182" y="73"/>
                  </a:lnTo>
                  <a:lnTo>
                    <a:pt x="182" y="64"/>
                  </a:lnTo>
                  <a:lnTo>
                    <a:pt x="178" y="61"/>
                  </a:lnTo>
                  <a:lnTo>
                    <a:pt x="180" y="61"/>
                  </a:lnTo>
                  <a:lnTo>
                    <a:pt x="185" y="61"/>
                  </a:lnTo>
                  <a:lnTo>
                    <a:pt x="186" y="61"/>
                  </a:lnTo>
                  <a:lnTo>
                    <a:pt x="182" y="58"/>
                  </a:lnTo>
                  <a:lnTo>
                    <a:pt x="182" y="53"/>
                  </a:lnTo>
                  <a:lnTo>
                    <a:pt x="171" y="46"/>
                  </a:lnTo>
                  <a:lnTo>
                    <a:pt x="176" y="44"/>
                  </a:lnTo>
                  <a:lnTo>
                    <a:pt x="177" y="46"/>
                  </a:lnTo>
                  <a:lnTo>
                    <a:pt x="182" y="46"/>
                  </a:lnTo>
                  <a:lnTo>
                    <a:pt x="177" y="40"/>
                  </a:lnTo>
                  <a:lnTo>
                    <a:pt x="182" y="42"/>
                  </a:lnTo>
                  <a:lnTo>
                    <a:pt x="182" y="35"/>
                  </a:lnTo>
                  <a:lnTo>
                    <a:pt x="182" y="33"/>
                  </a:lnTo>
                  <a:lnTo>
                    <a:pt x="183" y="30"/>
                  </a:lnTo>
                  <a:lnTo>
                    <a:pt x="187" y="35"/>
                  </a:lnTo>
                  <a:lnTo>
                    <a:pt x="187" y="28"/>
                  </a:lnTo>
                  <a:lnTo>
                    <a:pt x="190" y="25"/>
                  </a:lnTo>
                  <a:lnTo>
                    <a:pt x="190" y="29"/>
                  </a:lnTo>
                  <a:lnTo>
                    <a:pt x="195" y="28"/>
                  </a:lnTo>
                  <a:lnTo>
                    <a:pt x="199" y="24"/>
                  </a:lnTo>
                  <a:lnTo>
                    <a:pt x="195" y="18"/>
                  </a:lnTo>
                  <a:lnTo>
                    <a:pt x="195" y="15"/>
                  </a:lnTo>
                  <a:lnTo>
                    <a:pt x="200" y="14"/>
                  </a:lnTo>
                  <a:lnTo>
                    <a:pt x="202" y="13"/>
                  </a:lnTo>
                  <a:lnTo>
                    <a:pt x="202" y="18"/>
                  </a:lnTo>
                  <a:lnTo>
                    <a:pt x="206" y="14"/>
                  </a:lnTo>
                  <a:lnTo>
                    <a:pt x="207" y="17"/>
                  </a:lnTo>
                  <a:lnTo>
                    <a:pt x="201" y="25"/>
                  </a:lnTo>
                  <a:lnTo>
                    <a:pt x="207" y="27"/>
                  </a:lnTo>
                  <a:lnTo>
                    <a:pt x="204" y="29"/>
                  </a:lnTo>
                  <a:lnTo>
                    <a:pt x="199" y="29"/>
                  </a:lnTo>
                  <a:lnTo>
                    <a:pt x="195" y="34"/>
                  </a:lnTo>
                  <a:lnTo>
                    <a:pt x="192" y="49"/>
                  </a:lnTo>
                  <a:lnTo>
                    <a:pt x="195" y="54"/>
                  </a:lnTo>
                  <a:lnTo>
                    <a:pt x="197" y="49"/>
                  </a:lnTo>
                  <a:lnTo>
                    <a:pt x="199" y="49"/>
                  </a:lnTo>
                  <a:lnTo>
                    <a:pt x="199" y="54"/>
                  </a:lnTo>
                  <a:lnTo>
                    <a:pt x="200" y="57"/>
                  </a:lnTo>
                  <a:lnTo>
                    <a:pt x="195" y="61"/>
                  </a:lnTo>
                  <a:lnTo>
                    <a:pt x="191" y="62"/>
                  </a:lnTo>
                  <a:lnTo>
                    <a:pt x="191" y="72"/>
                  </a:lnTo>
                  <a:lnTo>
                    <a:pt x="191" y="67"/>
                  </a:lnTo>
                  <a:lnTo>
                    <a:pt x="196" y="64"/>
                  </a:lnTo>
                  <a:lnTo>
                    <a:pt x="197" y="62"/>
                  </a:lnTo>
                  <a:lnTo>
                    <a:pt x="201" y="67"/>
                  </a:lnTo>
                  <a:lnTo>
                    <a:pt x="205" y="67"/>
                  </a:lnTo>
                  <a:lnTo>
                    <a:pt x="202" y="72"/>
                  </a:lnTo>
                  <a:lnTo>
                    <a:pt x="204" y="76"/>
                  </a:lnTo>
                  <a:lnTo>
                    <a:pt x="200" y="72"/>
                  </a:lnTo>
                  <a:lnTo>
                    <a:pt x="195" y="74"/>
                  </a:lnTo>
                  <a:lnTo>
                    <a:pt x="193" y="79"/>
                  </a:lnTo>
                  <a:lnTo>
                    <a:pt x="196" y="85"/>
                  </a:lnTo>
                  <a:lnTo>
                    <a:pt x="197" y="78"/>
                  </a:lnTo>
                  <a:lnTo>
                    <a:pt x="202" y="78"/>
                  </a:lnTo>
                  <a:lnTo>
                    <a:pt x="205" y="79"/>
                  </a:lnTo>
                  <a:lnTo>
                    <a:pt x="206" y="85"/>
                  </a:lnTo>
                  <a:lnTo>
                    <a:pt x="212" y="86"/>
                  </a:lnTo>
                  <a:lnTo>
                    <a:pt x="217" y="85"/>
                  </a:lnTo>
                  <a:lnTo>
                    <a:pt x="214" y="88"/>
                  </a:lnTo>
                  <a:lnTo>
                    <a:pt x="202" y="88"/>
                  </a:lnTo>
                  <a:lnTo>
                    <a:pt x="201" y="93"/>
                  </a:lnTo>
                  <a:lnTo>
                    <a:pt x="206" y="90"/>
                  </a:lnTo>
                  <a:lnTo>
                    <a:pt x="204" y="100"/>
                  </a:lnTo>
                  <a:lnTo>
                    <a:pt x="204" y="105"/>
                  </a:lnTo>
                  <a:lnTo>
                    <a:pt x="207" y="110"/>
                  </a:lnTo>
                  <a:lnTo>
                    <a:pt x="206" y="105"/>
                  </a:lnTo>
                  <a:lnTo>
                    <a:pt x="211" y="107"/>
                  </a:lnTo>
                  <a:lnTo>
                    <a:pt x="216" y="111"/>
                  </a:lnTo>
                  <a:lnTo>
                    <a:pt x="220" y="113"/>
                  </a:lnTo>
                  <a:lnTo>
                    <a:pt x="219" y="108"/>
                  </a:lnTo>
                  <a:lnTo>
                    <a:pt x="221" y="103"/>
                  </a:lnTo>
                  <a:lnTo>
                    <a:pt x="221" y="108"/>
                  </a:lnTo>
                  <a:lnTo>
                    <a:pt x="222" y="110"/>
                  </a:lnTo>
                  <a:lnTo>
                    <a:pt x="227" y="101"/>
                  </a:lnTo>
                  <a:lnTo>
                    <a:pt x="227" y="110"/>
                  </a:lnTo>
                  <a:lnTo>
                    <a:pt x="230" y="111"/>
                  </a:lnTo>
                  <a:lnTo>
                    <a:pt x="226" y="116"/>
                  </a:lnTo>
                  <a:lnTo>
                    <a:pt x="227" y="121"/>
                  </a:lnTo>
                  <a:lnTo>
                    <a:pt x="231" y="118"/>
                  </a:lnTo>
                  <a:lnTo>
                    <a:pt x="234" y="121"/>
                  </a:lnTo>
                  <a:lnTo>
                    <a:pt x="239" y="120"/>
                  </a:lnTo>
                  <a:lnTo>
                    <a:pt x="236" y="125"/>
                  </a:lnTo>
                  <a:lnTo>
                    <a:pt x="234" y="130"/>
                  </a:lnTo>
                  <a:lnTo>
                    <a:pt x="234" y="132"/>
                  </a:lnTo>
                  <a:lnTo>
                    <a:pt x="243" y="130"/>
                  </a:lnTo>
                  <a:lnTo>
                    <a:pt x="246" y="130"/>
                  </a:lnTo>
                  <a:lnTo>
                    <a:pt x="251" y="125"/>
                  </a:lnTo>
                  <a:lnTo>
                    <a:pt x="261" y="121"/>
                  </a:lnTo>
                  <a:lnTo>
                    <a:pt x="261" y="116"/>
                  </a:lnTo>
                  <a:lnTo>
                    <a:pt x="265" y="112"/>
                  </a:lnTo>
                  <a:lnTo>
                    <a:pt x="268" y="102"/>
                  </a:lnTo>
                  <a:lnTo>
                    <a:pt x="270" y="103"/>
                  </a:lnTo>
                  <a:lnTo>
                    <a:pt x="273" y="93"/>
                  </a:lnTo>
                  <a:close/>
                  <a:moveTo>
                    <a:pt x="271" y="103"/>
                  </a:moveTo>
                  <a:lnTo>
                    <a:pt x="269" y="118"/>
                  </a:lnTo>
                  <a:lnTo>
                    <a:pt x="270" y="118"/>
                  </a:lnTo>
                  <a:lnTo>
                    <a:pt x="271" y="113"/>
                  </a:lnTo>
                  <a:lnTo>
                    <a:pt x="273" y="98"/>
                  </a:lnTo>
                  <a:lnTo>
                    <a:pt x="271" y="103"/>
                  </a:lnTo>
                  <a:close/>
                </a:path>
              </a:pathLst>
            </a:custGeom>
            <a:solidFill>
              <a:srgbClr val="0070C0"/>
            </a:solidFill>
            <a:ln w="4763">
              <a:solidFill>
                <a:srgbClr val="FFFFFF"/>
              </a:solidFill>
              <a:prstDash val="solid"/>
              <a:round/>
              <a:headEnd/>
              <a:tailEnd/>
            </a:ln>
          </p:spPr>
          <p:txBody>
            <a:bodyPr/>
            <a:lstStyle/>
            <a:p>
              <a:endParaRPr lang="en-US" dirty="0"/>
            </a:p>
          </p:txBody>
        </p:sp>
        <p:sp>
          <p:nvSpPr>
            <p:cNvPr id="70724" name="Freeform 63"/>
            <p:cNvSpPr>
              <a:spLocks/>
            </p:cNvSpPr>
            <p:nvPr/>
          </p:nvSpPr>
          <p:spPr bwMode="auto">
            <a:xfrm>
              <a:off x="4561" y="1547"/>
              <a:ext cx="143" cy="139"/>
            </a:xfrm>
            <a:custGeom>
              <a:avLst/>
              <a:gdLst>
                <a:gd name="T0" fmla="*/ 0 w 103"/>
                <a:gd name="T1" fmla="*/ 2147483647 h 101"/>
                <a:gd name="T2" fmla="*/ 2147483647 w 103"/>
                <a:gd name="T3" fmla="*/ 2147483647 h 101"/>
                <a:gd name="T4" fmla="*/ 2147483647 w 103"/>
                <a:gd name="T5" fmla="*/ 2147483647 h 101"/>
                <a:gd name="T6" fmla="*/ 2147483647 w 103"/>
                <a:gd name="T7" fmla="*/ 2147483647 h 101"/>
                <a:gd name="T8" fmla="*/ 2147483647 w 103"/>
                <a:gd name="T9" fmla="*/ 2147483647 h 101"/>
                <a:gd name="T10" fmla="*/ 2147483647 w 103"/>
                <a:gd name="T11" fmla="*/ 2147483647 h 101"/>
                <a:gd name="T12" fmla="*/ 2147483647 w 103"/>
                <a:gd name="T13" fmla="*/ 1 h 101"/>
                <a:gd name="T14" fmla="*/ 2147483647 w 103"/>
                <a:gd name="T15" fmla="*/ 0 h 101"/>
                <a:gd name="T16" fmla="*/ 2147483647 w 103"/>
                <a:gd name="T17" fmla="*/ 0 h 101"/>
                <a:gd name="T18" fmla="*/ 2147483647 w 103"/>
                <a:gd name="T19" fmla="*/ 2147483647 h 101"/>
                <a:gd name="T20" fmla="*/ 2147483647 w 103"/>
                <a:gd name="T21" fmla="*/ 2147483647 h 101"/>
                <a:gd name="T22" fmla="*/ 2147483647 w 103"/>
                <a:gd name="T23" fmla="*/ 2147483647 h 101"/>
                <a:gd name="T24" fmla="*/ 2147483647 w 103"/>
                <a:gd name="T25" fmla="*/ 2147483647 h 101"/>
                <a:gd name="T26" fmla="*/ 2147483647 w 103"/>
                <a:gd name="T27" fmla="*/ 2147483647 h 101"/>
                <a:gd name="T28" fmla="*/ 2147483647 w 103"/>
                <a:gd name="T29" fmla="*/ 2147483647 h 101"/>
                <a:gd name="T30" fmla="*/ 2147483647 w 103"/>
                <a:gd name="T31" fmla="*/ 2147483647 h 101"/>
                <a:gd name="T32" fmla="*/ 2147483647 w 103"/>
                <a:gd name="T33" fmla="*/ 2147483647 h 101"/>
                <a:gd name="T34" fmla="*/ 2147483647 w 103"/>
                <a:gd name="T35" fmla="*/ 2147483647 h 101"/>
                <a:gd name="T36" fmla="*/ 2147483647 w 103"/>
                <a:gd name="T37" fmla="*/ 2147483647 h 101"/>
                <a:gd name="T38" fmla="*/ 2147483647 w 103"/>
                <a:gd name="T39" fmla="*/ 2147483647 h 101"/>
                <a:gd name="T40" fmla="*/ 2147483647 w 103"/>
                <a:gd name="T41" fmla="*/ 2147483647 h 101"/>
                <a:gd name="T42" fmla="*/ 2147483647 w 103"/>
                <a:gd name="T43" fmla="*/ 2147483647 h 101"/>
                <a:gd name="T44" fmla="*/ 2147483647 w 103"/>
                <a:gd name="T45" fmla="*/ 2147483647 h 101"/>
                <a:gd name="T46" fmla="*/ 2147483647 w 103"/>
                <a:gd name="T47" fmla="*/ 2147483647 h 101"/>
                <a:gd name="T48" fmla="*/ 2147483647 w 103"/>
                <a:gd name="T49" fmla="*/ 2147483647 h 101"/>
                <a:gd name="T50" fmla="*/ 2147483647 w 103"/>
                <a:gd name="T51" fmla="*/ 2147483647 h 101"/>
                <a:gd name="T52" fmla="*/ 2147483647 w 103"/>
                <a:gd name="T53" fmla="*/ 2147483647 h 101"/>
                <a:gd name="T54" fmla="*/ 2147483647 w 103"/>
                <a:gd name="T55" fmla="*/ 2147483647 h 101"/>
                <a:gd name="T56" fmla="*/ 2147483647 w 103"/>
                <a:gd name="T57" fmla="*/ 2147483647 h 101"/>
                <a:gd name="T58" fmla="*/ 2147483647 w 103"/>
                <a:gd name="T59" fmla="*/ 2147483647 h 101"/>
                <a:gd name="T60" fmla="*/ 2147483647 w 103"/>
                <a:gd name="T61" fmla="*/ 2147483647 h 101"/>
                <a:gd name="T62" fmla="*/ 2147483647 w 103"/>
                <a:gd name="T63" fmla="*/ 2147483647 h 101"/>
                <a:gd name="T64" fmla="*/ 2147483647 w 103"/>
                <a:gd name="T65" fmla="*/ 2147483647 h 101"/>
                <a:gd name="T66" fmla="*/ 2147483647 w 103"/>
                <a:gd name="T67" fmla="*/ 2147483647 h 101"/>
                <a:gd name="T68" fmla="*/ 2147483647 w 103"/>
                <a:gd name="T69" fmla="*/ 2147483647 h 101"/>
                <a:gd name="T70" fmla="*/ 2147483647 w 103"/>
                <a:gd name="T71" fmla="*/ 2147483647 h 101"/>
                <a:gd name="T72" fmla="*/ 2147483647 w 103"/>
                <a:gd name="T73" fmla="*/ 2147483647 h 101"/>
                <a:gd name="T74" fmla="*/ 2147483647 w 103"/>
                <a:gd name="T75" fmla="*/ 2147483647 h 101"/>
                <a:gd name="T76" fmla="*/ 0 w 103"/>
                <a:gd name="T77" fmla="*/ 2147483647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101"/>
                <a:gd name="T119" fmla="*/ 103 w 103"/>
                <a:gd name="T120" fmla="*/ 101 h 1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101">
                  <a:moveTo>
                    <a:pt x="0" y="20"/>
                  </a:moveTo>
                  <a:lnTo>
                    <a:pt x="31" y="14"/>
                  </a:lnTo>
                  <a:lnTo>
                    <a:pt x="36" y="14"/>
                  </a:lnTo>
                  <a:lnTo>
                    <a:pt x="45" y="10"/>
                  </a:lnTo>
                  <a:lnTo>
                    <a:pt x="49" y="10"/>
                  </a:lnTo>
                  <a:lnTo>
                    <a:pt x="54" y="8"/>
                  </a:lnTo>
                  <a:lnTo>
                    <a:pt x="81" y="1"/>
                  </a:lnTo>
                  <a:lnTo>
                    <a:pt x="88" y="0"/>
                  </a:lnTo>
                  <a:lnTo>
                    <a:pt x="91" y="0"/>
                  </a:lnTo>
                  <a:lnTo>
                    <a:pt x="102" y="39"/>
                  </a:lnTo>
                  <a:lnTo>
                    <a:pt x="103" y="44"/>
                  </a:lnTo>
                  <a:lnTo>
                    <a:pt x="102" y="48"/>
                  </a:lnTo>
                  <a:lnTo>
                    <a:pt x="102" y="49"/>
                  </a:lnTo>
                  <a:lnTo>
                    <a:pt x="103" y="52"/>
                  </a:lnTo>
                  <a:lnTo>
                    <a:pt x="100" y="50"/>
                  </a:lnTo>
                  <a:lnTo>
                    <a:pt x="90" y="54"/>
                  </a:lnTo>
                  <a:lnTo>
                    <a:pt x="80" y="60"/>
                  </a:lnTo>
                  <a:lnTo>
                    <a:pt x="75" y="59"/>
                  </a:lnTo>
                  <a:lnTo>
                    <a:pt x="75" y="58"/>
                  </a:lnTo>
                  <a:lnTo>
                    <a:pt x="73" y="57"/>
                  </a:lnTo>
                  <a:lnTo>
                    <a:pt x="74" y="60"/>
                  </a:lnTo>
                  <a:lnTo>
                    <a:pt x="74" y="63"/>
                  </a:lnTo>
                  <a:lnTo>
                    <a:pt x="60" y="67"/>
                  </a:lnTo>
                  <a:lnTo>
                    <a:pt x="58" y="69"/>
                  </a:lnTo>
                  <a:lnTo>
                    <a:pt x="52" y="69"/>
                  </a:lnTo>
                  <a:lnTo>
                    <a:pt x="47" y="72"/>
                  </a:lnTo>
                  <a:lnTo>
                    <a:pt x="42" y="73"/>
                  </a:lnTo>
                  <a:lnTo>
                    <a:pt x="35" y="83"/>
                  </a:lnTo>
                  <a:lnTo>
                    <a:pt x="32" y="81"/>
                  </a:lnTo>
                  <a:lnTo>
                    <a:pt x="29" y="86"/>
                  </a:lnTo>
                  <a:lnTo>
                    <a:pt x="24" y="89"/>
                  </a:lnTo>
                  <a:lnTo>
                    <a:pt x="13" y="98"/>
                  </a:lnTo>
                  <a:lnTo>
                    <a:pt x="10" y="101"/>
                  </a:lnTo>
                  <a:lnTo>
                    <a:pt x="5" y="96"/>
                  </a:lnTo>
                  <a:lnTo>
                    <a:pt x="5" y="93"/>
                  </a:lnTo>
                  <a:lnTo>
                    <a:pt x="12" y="86"/>
                  </a:lnTo>
                  <a:lnTo>
                    <a:pt x="12" y="81"/>
                  </a:lnTo>
                  <a:lnTo>
                    <a:pt x="8" y="76"/>
                  </a:lnTo>
                  <a:lnTo>
                    <a:pt x="0" y="20"/>
                  </a:lnTo>
                  <a:close/>
                </a:path>
              </a:pathLst>
            </a:custGeom>
            <a:solidFill>
              <a:srgbClr val="8CC642"/>
            </a:solidFill>
            <a:ln w="9525">
              <a:noFill/>
              <a:round/>
              <a:headEnd/>
              <a:tailEnd/>
            </a:ln>
          </p:spPr>
          <p:txBody>
            <a:bodyPr/>
            <a:lstStyle/>
            <a:p>
              <a:endParaRPr lang="en-US" dirty="0"/>
            </a:p>
          </p:txBody>
        </p:sp>
        <p:sp>
          <p:nvSpPr>
            <p:cNvPr id="70725" name="Freeform 64"/>
            <p:cNvSpPr>
              <a:spLocks/>
            </p:cNvSpPr>
            <p:nvPr/>
          </p:nvSpPr>
          <p:spPr bwMode="auto">
            <a:xfrm>
              <a:off x="4561" y="1547"/>
              <a:ext cx="143" cy="139"/>
            </a:xfrm>
            <a:custGeom>
              <a:avLst/>
              <a:gdLst>
                <a:gd name="T0" fmla="*/ 0 w 103"/>
                <a:gd name="T1" fmla="*/ 2147483647 h 101"/>
                <a:gd name="T2" fmla="*/ 2147483647 w 103"/>
                <a:gd name="T3" fmla="*/ 2147483647 h 101"/>
                <a:gd name="T4" fmla="*/ 2147483647 w 103"/>
                <a:gd name="T5" fmla="*/ 2147483647 h 101"/>
                <a:gd name="T6" fmla="*/ 2147483647 w 103"/>
                <a:gd name="T7" fmla="*/ 2147483647 h 101"/>
                <a:gd name="T8" fmla="*/ 2147483647 w 103"/>
                <a:gd name="T9" fmla="*/ 2147483647 h 101"/>
                <a:gd name="T10" fmla="*/ 2147483647 w 103"/>
                <a:gd name="T11" fmla="*/ 2147483647 h 101"/>
                <a:gd name="T12" fmla="*/ 2147483647 w 103"/>
                <a:gd name="T13" fmla="*/ 1 h 101"/>
                <a:gd name="T14" fmla="*/ 2147483647 w 103"/>
                <a:gd name="T15" fmla="*/ 0 h 101"/>
                <a:gd name="T16" fmla="*/ 2147483647 w 103"/>
                <a:gd name="T17" fmla="*/ 0 h 101"/>
                <a:gd name="T18" fmla="*/ 2147483647 w 103"/>
                <a:gd name="T19" fmla="*/ 2147483647 h 101"/>
                <a:gd name="T20" fmla="*/ 2147483647 w 103"/>
                <a:gd name="T21" fmla="*/ 2147483647 h 101"/>
                <a:gd name="T22" fmla="*/ 2147483647 w 103"/>
                <a:gd name="T23" fmla="*/ 2147483647 h 101"/>
                <a:gd name="T24" fmla="*/ 2147483647 w 103"/>
                <a:gd name="T25" fmla="*/ 2147483647 h 101"/>
                <a:gd name="T26" fmla="*/ 2147483647 w 103"/>
                <a:gd name="T27" fmla="*/ 2147483647 h 101"/>
                <a:gd name="T28" fmla="*/ 2147483647 w 103"/>
                <a:gd name="T29" fmla="*/ 2147483647 h 101"/>
                <a:gd name="T30" fmla="*/ 2147483647 w 103"/>
                <a:gd name="T31" fmla="*/ 2147483647 h 101"/>
                <a:gd name="T32" fmla="*/ 2147483647 w 103"/>
                <a:gd name="T33" fmla="*/ 2147483647 h 101"/>
                <a:gd name="T34" fmla="*/ 2147483647 w 103"/>
                <a:gd name="T35" fmla="*/ 2147483647 h 101"/>
                <a:gd name="T36" fmla="*/ 2147483647 w 103"/>
                <a:gd name="T37" fmla="*/ 2147483647 h 101"/>
                <a:gd name="T38" fmla="*/ 2147483647 w 103"/>
                <a:gd name="T39" fmla="*/ 2147483647 h 101"/>
                <a:gd name="T40" fmla="*/ 2147483647 w 103"/>
                <a:gd name="T41" fmla="*/ 2147483647 h 101"/>
                <a:gd name="T42" fmla="*/ 2147483647 w 103"/>
                <a:gd name="T43" fmla="*/ 2147483647 h 101"/>
                <a:gd name="T44" fmla="*/ 2147483647 w 103"/>
                <a:gd name="T45" fmla="*/ 2147483647 h 101"/>
                <a:gd name="T46" fmla="*/ 2147483647 w 103"/>
                <a:gd name="T47" fmla="*/ 2147483647 h 101"/>
                <a:gd name="T48" fmla="*/ 2147483647 w 103"/>
                <a:gd name="T49" fmla="*/ 2147483647 h 101"/>
                <a:gd name="T50" fmla="*/ 2147483647 w 103"/>
                <a:gd name="T51" fmla="*/ 2147483647 h 101"/>
                <a:gd name="T52" fmla="*/ 2147483647 w 103"/>
                <a:gd name="T53" fmla="*/ 2147483647 h 101"/>
                <a:gd name="T54" fmla="*/ 2147483647 w 103"/>
                <a:gd name="T55" fmla="*/ 2147483647 h 101"/>
                <a:gd name="T56" fmla="*/ 2147483647 w 103"/>
                <a:gd name="T57" fmla="*/ 2147483647 h 101"/>
                <a:gd name="T58" fmla="*/ 2147483647 w 103"/>
                <a:gd name="T59" fmla="*/ 2147483647 h 101"/>
                <a:gd name="T60" fmla="*/ 2147483647 w 103"/>
                <a:gd name="T61" fmla="*/ 2147483647 h 101"/>
                <a:gd name="T62" fmla="*/ 2147483647 w 103"/>
                <a:gd name="T63" fmla="*/ 2147483647 h 101"/>
                <a:gd name="T64" fmla="*/ 2147483647 w 103"/>
                <a:gd name="T65" fmla="*/ 2147483647 h 101"/>
                <a:gd name="T66" fmla="*/ 2147483647 w 103"/>
                <a:gd name="T67" fmla="*/ 2147483647 h 101"/>
                <a:gd name="T68" fmla="*/ 2147483647 w 103"/>
                <a:gd name="T69" fmla="*/ 2147483647 h 101"/>
                <a:gd name="T70" fmla="*/ 2147483647 w 103"/>
                <a:gd name="T71" fmla="*/ 2147483647 h 101"/>
                <a:gd name="T72" fmla="*/ 2147483647 w 103"/>
                <a:gd name="T73" fmla="*/ 2147483647 h 101"/>
                <a:gd name="T74" fmla="*/ 2147483647 w 103"/>
                <a:gd name="T75" fmla="*/ 2147483647 h 101"/>
                <a:gd name="T76" fmla="*/ 0 w 103"/>
                <a:gd name="T77" fmla="*/ 2147483647 h 1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
                <a:gd name="T118" fmla="*/ 0 h 101"/>
                <a:gd name="T119" fmla="*/ 103 w 103"/>
                <a:gd name="T120" fmla="*/ 101 h 1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 h="101">
                  <a:moveTo>
                    <a:pt x="0" y="20"/>
                  </a:moveTo>
                  <a:lnTo>
                    <a:pt x="31" y="14"/>
                  </a:lnTo>
                  <a:lnTo>
                    <a:pt x="36" y="14"/>
                  </a:lnTo>
                  <a:lnTo>
                    <a:pt x="45" y="10"/>
                  </a:lnTo>
                  <a:lnTo>
                    <a:pt x="49" y="10"/>
                  </a:lnTo>
                  <a:lnTo>
                    <a:pt x="54" y="8"/>
                  </a:lnTo>
                  <a:lnTo>
                    <a:pt x="81" y="1"/>
                  </a:lnTo>
                  <a:lnTo>
                    <a:pt x="88" y="0"/>
                  </a:lnTo>
                  <a:lnTo>
                    <a:pt x="91" y="0"/>
                  </a:lnTo>
                  <a:lnTo>
                    <a:pt x="102" y="39"/>
                  </a:lnTo>
                  <a:lnTo>
                    <a:pt x="103" y="44"/>
                  </a:lnTo>
                  <a:lnTo>
                    <a:pt x="102" y="48"/>
                  </a:lnTo>
                  <a:lnTo>
                    <a:pt x="102" y="49"/>
                  </a:lnTo>
                  <a:lnTo>
                    <a:pt x="103" y="52"/>
                  </a:lnTo>
                  <a:lnTo>
                    <a:pt x="100" y="50"/>
                  </a:lnTo>
                  <a:lnTo>
                    <a:pt x="90" y="54"/>
                  </a:lnTo>
                  <a:lnTo>
                    <a:pt x="80" y="60"/>
                  </a:lnTo>
                  <a:lnTo>
                    <a:pt x="75" y="59"/>
                  </a:lnTo>
                  <a:lnTo>
                    <a:pt x="75" y="58"/>
                  </a:lnTo>
                  <a:lnTo>
                    <a:pt x="73" y="57"/>
                  </a:lnTo>
                  <a:lnTo>
                    <a:pt x="74" y="60"/>
                  </a:lnTo>
                  <a:lnTo>
                    <a:pt x="74" y="63"/>
                  </a:lnTo>
                  <a:lnTo>
                    <a:pt x="60" y="67"/>
                  </a:lnTo>
                  <a:lnTo>
                    <a:pt x="58" y="69"/>
                  </a:lnTo>
                  <a:lnTo>
                    <a:pt x="52" y="69"/>
                  </a:lnTo>
                  <a:lnTo>
                    <a:pt x="47" y="72"/>
                  </a:lnTo>
                  <a:lnTo>
                    <a:pt x="42" y="73"/>
                  </a:lnTo>
                  <a:lnTo>
                    <a:pt x="35" y="83"/>
                  </a:lnTo>
                  <a:lnTo>
                    <a:pt x="32" y="81"/>
                  </a:lnTo>
                  <a:lnTo>
                    <a:pt x="29" y="86"/>
                  </a:lnTo>
                  <a:lnTo>
                    <a:pt x="24" y="89"/>
                  </a:lnTo>
                  <a:lnTo>
                    <a:pt x="13" y="98"/>
                  </a:lnTo>
                  <a:lnTo>
                    <a:pt x="10" y="101"/>
                  </a:lnTo>
                  <a:lnTo>
                    <a:pt x="5" y="96"/>
                  </a:lnTo>
                  <a:lnTo>
                    <a:pt x="5" y="93"/>
                  </a:lnTo>
                  <a:lnTo>
                    <a:pt x="12" y="86"/>
                  </a:lnTo>
                  <a:lnTo>
                    <a:pt x="12" y="81"/>
                  </a:lnTo>
                  <a:lnTo>
                    <a:pt x="8" y="76"/>
                  </a:lnTo>
                  <a:lnTo>
                    <a:pt x="0" y="20"/>
                  </a:lnTo>
                </a:path>
              </a:pathLst>
            </a:custGeom>
            <a:solidFill>
              <a:srgbClr val="FFFF00"/>
            </a:solidFill>
            <a:ln w="4763">
              <a:solidFill>
                <a:srgbClr val="FFFFFF"/>
              </a:solidFill>
              <a:prstDash val="solid"/>
              <a:round/>
              <a:headEnd/>
              <a:tailEnd/>
            </a:ln>
          </p:spPr>
          <p:txBody>
            <a:bodyPr/>
            <a:lstStyle/>
            <a:p>
              <a:endParaRPr lang="en-US" dirty="0"/>
            </a:p>
          </p:txBody>
        </p:sp>
        <p:sp>
          <p:nvSpPr>
            <p:cNvPr id="70726" name="Freeform 65"/>
            <p:cNvSpPr>
              <a:spLocks/>
            </p:cNvSpPr>
            <p:nvPr/>
          </p:nvSpPr>
          <p:spPr bwMode="auto">
            <a:xfrm>
              <a:off x="4602" y="1196"/>
              <a:ext cx="138" cy="290"/>
            </a:xfrm>
            <a:custGeom>
              <a:avLst/>
              <a:gdLst>
                <a:gd name="T0" fmla="*/ 2147483647 w 100"/>
                <a:gd name="T1" fmla="*/ 2147483647 h 209"/>
                <a:gd name="T2" fmla="*/ 2147483647 w 100"/>
                <a:gd name="T3" fmla="*/ 2147483647 h 209"/>
                <a:gd name="T4" fmla="*/ 2147483647 w 100"/>
                <a:gd name="T5" fmla="*/ 2147483647 h 209"/>
                <a:gd name="T6" fmla="*/ 2147483647 w 100"/>
                <a:gd name="T7" fmla="*/ 2147483647 h 209"/>
                <a:gd name="T8" fmla="*/ 2147483647 w 100"/>
                <a:gd name="T9" fmla="*/ 2147483647 h 209"/>
                <a:gd name="T10" fmla="*/ 2147483647 w 100"/>
                <a:gd name="T11" fmla="*/ 2147483647 h 209"/>
                <a:gd name="T12" fmla="*/ 2147483647 w 100"/>
                <a:gd name="T13" fmla="*/ 2147483647 h 209"/>
                <a:gd name="T14" fmla="*/ 0 w 100"/>
                <a:gd name="T15" fmla="*/ 2147483647 h 209"/>
                <a:gd name="T16" fmla="*/ 2147483647 w 100"/>
                <a:gd name="T17" fmla="*/ 2147483647 h 209"/>
                <a:gd name="T18" fmla="*/ 1 w 100"/>
                <a:gd name="T19" fmla="*/ 2147483647 h 209"/>
                <a:gd name="T20" fmla="*/ 2147483647 w 100"/>
                <a:gd name="T21" fmla="*/ 2147483647 h 209"/>
                <a:gd name="T22" fmla="*/ 2147483647 w 100"/>
                <a:gd name="T23" fmla="*/ 2147483647 h 209"/>
                <a:gd name="T24" fmla="*/ 2147483647 w 100"/>
                <a:gd name="T25" fmla="*/ 2147483647 h 209"/>
                <a:gd name="T26" fmla="*/ 2147483647 w 100"/>
                <a:gd name="T27" fmla="*/ 2147483647 h 209"/>
                <a:gd name="T28" fmla="*/ 2147483647 w 100"/>
                <a:gd name="T29" fmla="*/ 2147483647 h 209"/>
                <a:gd name="T30" fmla="*/ 2147483647 w 100"/>
                <a:gd name="T31" fmla="*/ 2147483647 h 209"/>
                <a:gd name="T32" fmla="*/ 2147483647 w 100"/>
                <a:gd name="T33" fmla="*/ 2147483647 h 209"/>
                <a:gd name="T34" fmla="*/ 2147483647 w 100"/>
                <a:gd name="T35" fmla="*/ 2147483647 h 209"/>
                <a:gd name="T36" fmla="*/ 2147483647 w 100"/>
                <a:gd name="T37" fmla="*/ 2147483647 h 209"/>
                <a:gd name="T38" fmla="*/ 2147483647 w 100"/>
                <a:gd name="T39" fmla="*/ 2147483647 h 209"/>
                <a:gd name="T40" fmla="*/ 2147483647 w 100"/>
                <a:gd name="T41" fmla="*/ 2147483647 h 209"/>
                <a:gd name="T42" fmla="*/ 2147483647 w 100"/>
                <a:gd name="T43" fmla="*/ 2147483647 h 209"/>
                <a:gd name="T44" fmla="*/ 2147483647 w 100"/>
                <a:gd name="T45" fmla="*/ 2147483647 h 209"/>
                <a:gd name="T46" fmla="*/ 2147483647 w 100"/>
                <a:gd name="T47" fmla="*/ 2147483647 h 209"/>
                <a:gd name="T48" fmla="*/ 2147483647 w 100"/>
                <a:gd name="T49" fmla="*/ 2147483647 h 209"/>
                <a:gd name="T50" fmla="*/ 2147483647 w 100"/>
                <a:gd name="T51" fmla="*/ 2147483647 h 209"/>
                <a:gd name="T52" fmla="*/ 2147483647 w 100"/>
                <a:gd name="T53" fmla="*/ 2147483647 h 209"/>
                <a:gd name="T54" fmla="*/ 2147483647 w 100"/>
                <a:gd name="T55" fmla="*/ 2147483647 h 209"/>
                <a:gd name="T56" fmla="*/ 2147483647 w 100"/>
                <a:gd name="T57" fmla="*/ 2147483647 h 209"/>
                <a:gd name="T58" fmla="*/ 2147483647 w 100"/>
                <a:gd name="T59" fmla="*/ 2147483647 h 209"/>
                <a:gd name="T60" fmla="*/ 2147483647 w 100"/>
                <a:gd name="T61" fmla="*/ 2147483647 h 209"/>
                <a:gd name="T62" fmla="*/ 2147483647 w 100"/>
                <a:gd name="T63" fmla="*/ 2147483647 h 209"/>
                <a:gd name="T64" fmla="*/ 2147483647 w 100"/>
                <a:gd name="T65" fmla="*/ 2147483647 h 209"/>
                <a:gd name="T66" fmla="*/ 2147483647 w 100"/>
                <a:gd name="T67" fmla="*/ 2147483647 h 209"/>
                <a:gd name="T68" fmla="*/ 2147483647 w 100"/>
                <a:gd name="T69" fmla="*/ 2147483647 h 209"/>
                <a:gd name="T70" fmla="*/ 2147483647 w 100"/>
                <a:gd name="T71" fmla="*/ 0 h 209"/>
                <a:gd name="T72" fmla="*/ 2147483647 w 100"/>
                <a:gd name="T73" fmla="*/ 2147483647 h 209"/>
                <a:gd name="T74" fmla="*/ 2147483647 w 100"/>
                <a:gd name="T75" fmla="*/ 2147483647 h 209"/>
                <a:gd name="T76" fmla="*/ 2147483647 w 100"/>
                <a:gd name="T77" fmla="*/ 2147483647 h 209"/>
                <a:gd name="T78" fmla="*/ 2147483647 w 100"/>
                <a:gd name="T79" fmla="*/ 2147483647 h 209"/>
                <a:gd name="T80" fmla="*/ 2147483647 w 100"/>
                <a:gd name="T81" fmla="*/ 2147483647 h 209"/>
                <a:gd name="T82" fmla="*/ 2147483647 w 100"/>
                <a:gd name="T83" fmla="*/ 2147483647 h 209"/>
                <a:gd name="T84" fmla="*/ 2147483647 w 100"/>
                <a:gd name="T85" fmla="*/ 2147483647 h 209"/>
                <a:gd name="T86" fmla="*/ 2147483647 w 100"/>
                <a:gd name="T87" fmla="*/ 2147483647 h 209"/>
                <a:gd name="T88" fmla="*/ 2147483647 w 100"/>
                <a:gd name="T89" fmla="*/ 2147483647 h 209"/>
                <a:gd name="T90" fmla="*/ 2147483647 w 100"/>
                <a:gd name="T91" fmla="*/ 2147483647 h 209"/>
                <a:gd name="T92" fmla="*/ 2147483647 w 100"/>
                <a:gd name="T93" fmla="*/ 2147483647 h 209"/>
                <a:gd name="T94" fmla="*/ 2147483647 w 100"/>
                <a:gd name="T95" fmla="*/ 2147483647 h 209"/>
                <a:gd name="T96" fmla="*/ 2147483647 w 100"/>
                <a:gd name="T97" fmla="*/ 2147483647 h 209"/>
                <a:gd name="T98" fmla="*/ 2147483647 w 100"/>
                <a:gd name="T99" fmla="*/ 2147483647 h 209"/>
                <a:gd name="T100" fmla="*/ 2147483647 w 100"/>
                <a:gd name="T101" fmla="*/ 2147483647 h 209"/>
                <a:gd name="T102" fmla="*/ 2147483647 w 100"/>
                <a:gd name="T103" fmla="*/ 2147483647 h 209"/>
                <a:gd name="T104" fmla="*/ 2147483647 w 100"/>
                <a:gd name="T105" fmla="*/ 2147483647 h 209"/>
                <a:gd name="T106" fmla="*/ 2147483647 w 100"/>
                <a:gd name="T107" fmla="*/ 2147483647 h 209"/>
                <a:gd name="T108" fmla="*/ 2147483647 w 100"/>
                <a:gd name="T109" fmla="*/ 2147483647 h 209"/>
                <a:gd name="T110" fmla="*/ 2147483647 w 100"/>
                <a:gd name="T111" fmla="*/ 2147483647 h 209"/>
                <a:gd name="T112" fmla="*/ 2147483647 w 100"/>
                <a:gd name="T113" fmla="*/ 2147483647 h 209"/>
                <a:gd name="T114" fmla="*/ 2147483647 w 100"/>
                <a:gd name="T115" fmla="*/ 2147483647 h 2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
                <a:gd name="T175" fmla="*/ 0 h 209"/>
                <a:gd name="T176" fmla="*/ 100 w 100"/>
                <a:gd name="T177" fmla="*/ 209 h 2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 h="209">
                  <a:moveTo>
                    <a:pt x="12" y="209"/>
                  </a:moveTo>
                  <a:lnTo>
                    <a:pt x="7" y="205"/>
                  </a:lnTo>
                  <a:lnTo>
                    <a:pt x="5" y="199"/>
                  </a:lnTo>
                  <a:lnTo>
                    <a:pt x="5" y="194"/>
                  </a:lnTo>
                  <a:lnTo>
                    <a:pt x="7" y="189"/>
                  </a:lnTo>
                  <a:lnTo>
                    <a:pt x="5" y="175"/>
                  </a:lnTo>
                  <a:lnTo>
                    <a:pt x="5" y="165"/>
                  </a:lnTo>
                  <a:lnTo>
                    <a:pt x="0" y="147"/>
                  </a:lnTo>
                  <a:lnTo>
                    <a:pt x="2" y="144"/>
                  </a:lnTo>
                  <a:lnTo>
                    <a:pt x="1" y="136"/>
                  </a:lnTo>
                  <a:lnTo>
                    <a:pt x="5" y="131"/>
                  </a:lnTo>
                  <a:lnTo>
                    <a:pt x="6" y="126"/>
                  </a:lnTo>
                  <a:lnTo>
                    <a:pt x="5" y="121"/>
                  </a:lnTo>
                  <a:lnTo>
                    <a:pt x="7" y="116"/>
                  </a:lnTo>
                  <a:lnTo>
                    <a:pt x="6" y="111"/>
                  </a:lnTo>
                  <a:lnTo>
                    <a:pt x="8" y="102"/>
                  </a:lnTo>
                  <a:lnTo>
                    <a:pt x="5" y="92"/>
                  </a:lnTo>
                  <a:lnTo>
                    <a:pt x="5" y="87"/>
                  </a:lnTo>
                  <a:lnTo>
                    <a:pt x="10" y="83"/>
                  </a:lnTo>
                  <a:lnTo>
                    <a:pt x="11" y="82"/>
                  </a:lnTo>
                  <a:lnTo>
                    <a:pt x="20" y="73"/>
                  </a:lnTo>
                  <a:lnTo>
                    <a:pt x="23" y="66"/>
                  </a:lnTo>
                  <a:lnTo>
                    <a:pt x="23" y="61"/>
                  </a:lnTo>
                  <a:lnTo>
                    <a:pt x="22" y="57"/>
                  </a:lnTo>
                  <a:lnTo>
                    <a:pt x="18" y="52"/>
                  </a:lnTo>
                  <a:lnTo>
                    <a:pt x="17" y="47"/>
                  </a:lnTo>
                  <a:lnTo>
                    <a:pt x="20" y="37"/>
                  </a:lnTo>
                  <a:lnTo>
                    <a:pt x="17" y="29"/>
                  </a:lnTo>
                  <a:lnTo>
                    <a:pt x="18" y="28"/>
                  </a:lnTo>
                  <a:lnTo>
                    <a:pt x="18" y="27"/>
                  </a:lnTo>
                  <a:lnTo>
                    <a:pt x="17" y="22"/>
                  </a:lnTo>
                  <a:lnTo>
                    <a:pt x="20" y="13"/>
                  </a:lnTo>
                  <a:lnTo>
                    <a:pt x="20" y="8"/>
                  </a:lnTo>
                  <a:lnTo>
                    <a:pt x="25" y="4"/>
                  </a:lnTo>
                  <a:lnTo>
                    <a:pt x="30" y="5"/>
                  </a:lnTo>
                  <a:lnTo>
                    <a:pt x="35" y="0"/>
                  </a:lnTo>
                  <a:lnTo>
                    <a:pt x="35" y="3"/>
                  </a:lnTo>
                  <a:lnTo>
                    <a:pt x="71" y="112"/>
                  </a:lnTo>
                  <a:lnTo>
                    <a:pt x="76" y="127"/>
                  </a:lnTo>
                  <a:lnTo>
                    <a:pt x="76" y="132"/>
                  </a:lnTo>
                  <a:lnTo>
                    <a:pt x="79" y="136"/>
                  </a:lnTo>
                  <a:lnTo>
                    <a:pt x="80" y="141"/>
                  </a:lnTo>
                  <a:lnTo>
                    <a:pt x="85" y="145"/>
                  </a:lnTo>
                  <a:lnTo>
                    <a:pt x="90" y="147"/>
                  </a:lnTo>
                  <a:lnTo>
                    <a:pt x="91" y="152"/>
                  </a:lnTo>
                  <a:lnTo>
                    <a:pt x="95" y="157"/>
                  </a:lnTo>
                  <a:lnTo>
                    <a:pt x="98" y="159"/>
                  </a:lnTo>
                  <a:lnTo>
                    <a:pt x="100" y="160"/>
                  </a:lnTo>
                  <a:lnTo>
                    <a:pt x="98" y="170"/>
                  </a:lnTo>
                  <a:lnTo>
                    <a:pt x="98" y="175"/>
                  </a:lnTo>
                  <a:lnTo>
                    <a:pt x="95" y="175"/>
                  </a:lnTo>
                  <a:lnTo>
                    <a:pt x="93" y="175"/>
                  </a:lnTo>
                  <a:lnTo>
                    <a:pt x="88" y="179"/>
                  </a:lnTo>
                  <a:lnTo>
                    <a:pt x="85" y="184"/>
                  </a:lnTo>
                  <a:lnTo>
                    <a:pt x="84" y="183"/>
                  </a:lnTo>
                  <a:lnTo>
                    <a:pt x="80" y="188"/>
                  </a:lnTo>
                  <a:lnTo>
                    <a:pt x="75" y="195"/>
                  </a:lnTo>
                  <a:lnTo>
                    <a:pt x="12" y="209"/>
                  </a:lnTo>
                  <a:close/>
                </a:path>
              </a:pathLst>
            </a:custGeom>
            <a:solidFill>
              <a:schemeClr val="hlink"/>
            </a:solidFill>
            <a:ln w="9525">
              <a:noFill/>
              <a:round/>
              <a:headEnd/>
              <a:tailEnd/>
            </a:ln>
          </p:spPr>
          <p:txBody>
            <a:bodyPr/>
            <a:lstStyle/>
            <a:p>
              <a:endParaRPr lang="en-US" dirty="0"/>
            </a:p>
          </p:txBody>
        </p:sp>
        <p:sp>
          <p:nvSpPr>
            <p:cNvPr id="70727" name="Freeform 66"/>
            <p:cNvSpPr>
              <a:spLocks/>
            </p:cNvSpPr>
            <p:nvPr/>
          </p:nvSpPr>
          <p:spPr bwMode="auto">
            <a:xfrm>
              <a:off x="4602" y="1196"/>
              <a:ext cx="138" cy="290"/>
            </a:xfrm>
            <a:custGeom>
              <a:avLst/>
              <a:gdLst>
                <a:gd name="T0" fmla="*/ 2147483647 w 100"/>
                <a:gd name="T1" fmla="*/ 2147483647 h 209"/>
                <a:gd name="T2" fmla="*/ 2147483647 w 100"/>
                <a:gd name="T3" fmla="*/ 2147483647 h 209"/>
                <a:gd name="T4" fmla="*/ 2147483647 w 100"/>
                <a:gd name="T5" fmla="*/ 2147483647 h 209"/>
                <a:gd name="T6" fmla="*/ 2147483647 w 100"/>
                <a:gd name="T7" fmla="*/ 2147483647 h 209"/>
                <a:gd name="T8" fmla="*/ 2147483647 w 100"/>
                <a:gd name="T9" fmla="*/ 2147483647 h 209"/>
                <a:gd name="T10" fmla="*/ 2147483647 w 100"/>
                <a:gd name="T11" fmla="*/ 2147483647 h 209"/>
                <a:gd name="T12" fmla="*/ 2147483647 w 100"/>
                <a:gd name="T13" fmla="*/ 2147483647 h 209"/>
                <a:gd name="T14" fmla="*/ 0 w 100"/>
                <a:gd name="T15" fmla="*/ 2147483647 h 209"/>
                <a:gd name="T16" fmla="*/ 2147483647 w 100"/>
                <a:gd name="T17" fmla="*/ 2147483647 h 209"/>
                <a:gd name="T18" fmla="*/ 1 w 100"/>
                <a:gd name="T19" fmla="*/ 2147483647 h 209"/>
                <a:gd name="T20" fmla="*/ 2147483647 w 100"/>
                <a:gd name="T21" fmla="*/ 2147483647 h 209"/>
                <a:gd name="T22" fmla="*/ 2147483647 w 100"/>
                <a:gd name="T23" fmla="*/ 2147483647 h 209"/>
                <a:gd name="T24" fmla="*/ 2147483647 w 100"/>
                <a:gd name="T25" fmla="*/ 2147483647 h 209"/>
                <a:gd name="T26" fmla="*/ 2147483647 w 100"/>
                <a:gd name="T27" fmla="*/ 2147483647 h 209"/>
                <a:gd name="T28" fmla="*/ 2147483647 w 100"/>
                <a:gd name="T29" fmla="*/ 2147483647 h 209"/>
                <a:gd name="T30" fmla="*/ 2147483647 w 100"/>
                <a:gd name="T31" fmla="*/ 2147483647 h 209"/>
                <a:gd name="T32" fmla="*/ 2147483647 w 100"/>
                <a:gd name="T33" fmla="*/ 2147483647 h 209"/>
                <a:gd name="T34" fmla="*/ 2147483647 w 100"/>
                <a:gd name="T35" fmla="*/ 2147483647 h 209"/>
                <a:gd name="T36" fmla="*/ 2147483647 w 100"/>
                <a:gd name="T37" fmla="*/ 2147483647 h 209"/>
                <a:gd name="T38" fmla="*/ 2147483647 w 100"/>
                <a:gd name="T39" fmla="*/ 2147483647 h 209"/>
                <a:gd name="T40" fmla="*/ 2147483647 w 100"/>
                <a:gd name="T41" fmla="*/ 2147483647 h 209"/>
                <a:gd name="T42" fmla="*/ 2147483647 w 100"/>
                <a:gd name="T43" fmla="*/ 2147483647 h 209"/>
                <a:gd name="T44" fmla="*/ 2147483647 w 100"/>
                <a:gd name="T45" fmla="*/ 2147483647 h 209"/>
                <a:gd name="T46" fmla="*/ 2147483647 w 100"/>
                <a:gd name="T47" fmla="*/ 2147483647 h 209"/>
                <a:gd name="T48" fmla="*/ 2147483647 w 100"/>
                <a:gd name="T49" fmla="*/ 2147483647 h 209"/>
                <a:gd name="T50" fmla="*/ 2147483647 w 100"/>
                <a:gd name="T51" fmla="*/ 2147483647 h 209"/>
                <a:gd name="T52" fmla="*/ 2147483647 w 100"/>
                <a:gd name="T53" fmla="*/ 2147483647 h 209"/>
                <a:gd name="T54" fmla="*/ 2147483647 w 100"/>
                <a:gd name="T55" fmla="*/ 2147483647 h 209"/>
                <a:gd name="T56" fmla="*/ 2147483647 w 100"/>
                <a:gd name="T57" fmla="*/ 2147483647 h 209"/>
                <a:gd name="T58" fmla="*/ 2147483647 w 100"/>
                <a:gd name="T59" fmla="*/ 2147483647 h 209"/>
                <a:gd name="T60" fmla="*/ 2147483647 w 100"/>
                <a:gd name="T61" fmla="*/ 2147483647 h 209"/>
                <a:gd name="T62" fmla="*/ 2147483647 w 100"/>
                <a:gd name="T63" fmla="*/ 2147483647 h 209"/>
                <a:gd name="T64" fmla="*/ 2147483647 w 100"/>
                <a:gd name="T65" fmla="*/ 2147483647 h 209"/>
                <a:gd name="T66" fmla="*/ 2147483647 w 100"/>
                <a:gd name="T67" fmla="*/ 2147483647 h 209"/>
                <a:gd name="T68" fmla="*/ 2147483647 w 100"/>
                <a:gd name="T69" fmla="*/ 2147483647 h 209"/>
                <a:gd name="T70" fmla="*/ 2147483647 w 100"/>
                <a:gd name="T71" fmla="*/ 0 h 209"/>
                <a:gd name="T72" fmla="*/ 2147483647 w 100"/>
                <a:gd name="T73" fmla="*/ 2147483647 h 209"/>
                <a:gd name="T74" fmla="*/ 2147483647 w 100"/>
                <a:gd name="T75" fmla="*/ 2147483647 h 209"/>
                <a:gd name="T76" fmla="*/ 2147483647 w 100"/>
                <a:gd name="T77" fmla="*/ 2147483647 h 209"/>
                <a:gd name="T78" fmla="*/ 2147483647 w 100"/>
                <a:gd name="T79" fmla="*/ 2147483647 h 209"/>
                <a:gd name="T80" fmla="*/ 2147483647 w 100"/>
                <a:gd name="T81" fmla="*/ 2147483647 h 209"/>
                <a:gd name="T82" fmla="*/ 2147483647 w 100"/>
                <a:gd name="T83" fmla="*/ 2147483647 h 209"/>
                <a:gd name="T84" fmla="*/ 2147483647 w 100"/>
                <a:gd name="T85" fmla="*/ 2147483647 h 209"/>
                <a:gd name="T86" fmla="*/ 2147483647 w 100"/>
                <a:gd name="T87" fmla="*/ 2147483647 h 209"/>
                <a:gd name="T88" fmla="*/ 2147483647 w 100"/>
                <a:gd name="T89" fmla="*/ 2147483647 h 209"/>
                <a:gd name="T90" fmla="*/ 2147483647 w 100"/>
                <a:gd name="T91" fmla="*/ 2147483647 h 209"/>
                <a:gd name="T92" fmla="*/ 2147483647 w 100"/>
                <a:gd name="T93" fmla="*/ 2147483647 h 209"/>
                <a:gd name="T94" fmla="*/ 2147483647 w 100"/>
                <a:gd name="T95" fmla="*/ 2147483647 h 209"/>
                <a:gd name="T96" fmla="*/ 2147483647 w 100"/>
                <a:gd name="T97" fmla="*/ 2147483647 h 209"/>
                <a:gd name="T98" fmla="*/ 2147483647 w 100"/>
                <a:gd name="T99" fmla="*/ 2147483647 h 209"/>
                <a:gd name="T100" fmla="*/ 2147483647 w 100"/>
                <a:gd name="T101" fmla="*/ 2147483647 h 209"/>
                <a:gd name="T102" fmla="*/ 2147483647 w 100"/>
                <a:gd name="T103" fmla="*/ 2147483647 h 209"/>
                <a:gd name="T104" fmla="*/ 2147483647 w 100"/>
                <a:gd name="T105" fmla="*/ 2147483647 h 209"/>
                <a:gd name="T106" fmla="*/ 2147483647 w 100"/>
                <a:gd name="T107" fmla="*/ 2147483647 h 209"/>
                <a:gd name="T108" fmla="*/ 2147483647 w 100"/>
                <a:gd name="T109" fmla="*/ 2147483647 h 209"/>
                <a:gd name="T110" fmla="*/ 2147483647 w 100"/>
                <a:gd name="T111" fmla="*/ 2147483647 h 209"/>
                <a:gd name="T112" fmla="*/ 2147483647 w 100"/>
                <a:gd name="T113" fmla="*/ 2147483647 h 209"/>
                <a:gd name="T114" fmla="*/ 2147483647 w 100"/>
                <a:gd name="T115" fmla="*/ 2147483647 h 20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0"/>
                <a:gd name="T175" fmla="*/ 0 h 209"/>
                <a:gd name="T176" fmla="*/ 100 w 100"/>
                <a:gd name="T177" fmla="*/ 209 h 20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0" h="209">
                  <a:moveTo>
                    <a:pt x="12" y="209"/>
                  </a:moveTo>
                  <a:lnTo>
                    <a:pt x="7" y="205"/>
                  </a:lnTo>
                  <a:lnTo>
                    <a:pt x="5" y="199"/>
                  </a:lnTo>
                  <a:lnTo>
                    <a:pt x="5" y="194"/>
                  </a:lnTo>
                  <a:lnTo>
                    <a:pt x="7" y="189"/>
                  </a:lnTo>
                  <a:lnTo>
                    <a:pt x="5" y="175"/>
                  </a:lnTo>
                  <a:lnTo>
                    <a:pt x="5" y="165"/>
                  </a:lnTo>
                  <a:lnTo>
                    <a:pt x="0" y="147"/>
                  </a:lnTo>
                  <a:lnTo>
                    <a:pt x="2" y="144"/>
                  </a:lnTo>
                  <a:lnTo>
                    <a:pt x="1" y="136"/>
                  </a:lnTo>
                  <a:lnTo>
                    <a:pt x="5" y="131"/>
                  </a:lnTo>
                  <a:lnTo>
                    <a:pt x="6" y="126"/>
                  </a:lnTo>
                  <a:lnTo>
                    <a:pt x="5" y="121"/>
                  </a:lnTo>
                  <a:lnTo>
                    <a:pt x="7" y="116"/>
                  </a:lnTo>
                  <a:lnTo>
                    <a:pt x="6" y="111"/>
                  </a:lnTo>
                  <a:lnTo>
                    <a:pt x="8" y="102"/>
                  </a:lnTo>
                  <a:lnTo>
                    <a:pt x="5" y="92"/>
                  </a:lnTo>
                  <a:lnTo>
                    <a:pt x="5" y="87"/>
                  </a:lnTo>
                  <a:lnTo>
                    <a:pt x="10" y="83"/>
                  </a:lnTo>
                  <a:lnTo>
                    <a:pt x="11" y="82"/>
                  </a:lnTo>
                  <a:lnTo>
                    <a:pt x="20" y="73"/>
                  </a:lnTo>
                  <a:lnTo>
                    <a:pt x="23" y="66"/>
                  </a:lnTo>
                  <a:lnTo>
                    <a:pt x="23" y="61"/>
                  </a:lnTo>
                  <a:lnTo>
                    <a:pt x="22" y="57"/>
                  </a:lnTo>
                  <a:lnTo>
                    <a:pt x="18" y="52"/>
                  </a:lnTo>
                  <a:lnTo>
                    <a:pt x="17" y="47"/>
                  </a:lnTo>
                  <a:lnTo>
                    <a:pt x="20" y="37"/>
                  </a:lnTo>
                  <a:lnTo>
                    <a:pt x="17" y="29"/>
                  </a:lnTo>
                  <a:lnTo>
                    <a:pt x="18" y="28"/>
                  </a:lnTo>
                  <a:lnTo>
                    <a:pt x="18" y="27"/>
                  </a:lnTo>
                  <a:lnTo>
                    <a:pt x="17" y="22"/>
                  </a:lnTo>
                  <a:lnTo>
                    <a:pt x="20" y="13"/>
                  </a:lnTo>
                  <a:lnTo>
                    <a:pt x="20" y="8"/>
                  </a:lnTo>
                  <a:lnTo>
                    <a:pt x="25" y="4"/>
                  </a:lnTo>
                  <a:lnTo>
                    <a:pt x="30" y="5"/>
                  </a:lnTo>
                  <a:lnTo>
                    <a:pt x="35" y="0"/>
                  </a:lnTo>
                  <a:lnTo>
                    <a:pt x="35" y="3"/>
                  </a:lnTo>
                  <a:lnTo>
                    <a:pt x="71" y="112"/>
                  </a:lnTo>
                  <a:lnTo>
                    <a:pt x="76" y="127"/>
                  </a:lnTo>
                  <a:lnTo>
                    <a:pt x="76" y="132"/>
                  </a:lnTo>
                  <a:lnTo>
                    <a:pt x="79" y="136"/>
                  </a:lnTo>
                  <a:lnTo>
                    <a:pt x="80" y="141"/>
                  </a:lnTo>
                  <a:lnTo>
                    <a:pt x="85" y="145"/>
                  </a:lnTo>
                  <a:lnTo>
                    <a:pt x="90" y="147"/>
                  </a:lnTo>
                  <a:lnTo>
                    <a:pt x="91" y="152"/>
                  </a:lnTo>
                  <a:lnTo>
                    <a:pt x="95" y="157"/>
                  </a:lnTo>
                  <a:lnTo>
                    <a:pt x="98" y="159"/>
                  </a:lnTo>
                  <a:lnTo>
                    <a:pt x="100" y="160"/>
                  </a:lnTo>
                  <a:lnTo>
                    <a:pt x="98" y="170"/>
                  </a:lnTo>
                  <a:lnTo>
                    <a:pt x="98" y="175"/>
                  </a:lnTo>
                  <a:lnTo>
                    <a:pt x="95" y="175"/>
                  </a:lnTo>
                  <a:lnTo>
                    <a:pt x="93" y="175"/>
                  </a:lnTo>
                  <a:lnTo>
                    <a:pt x="88" y="179"/>
                  </a:lnTo>
                  <a:lnTo>
                    <a:pt x="85" y="184"/>
                  </a:lnTo>
                  <a:lnTo>
                    <a:pt x="84" y="183"/>
                  </a:lnTo>
                  <a:lnTo>
                    <a:pt x="80" y="188"/>
                  </a:lnTo>
                  <a:lnTo>
                    <a:pt x="75" y="195"/>
                  </a:lnTo>
                  <a:lnTo>
                    <a:pt x="12" y="209"/>
                  </a:lnTo>
                </a:path>
              </a:pathLst>
            </a:custGeom>
            <a:solidFill>
              <a:srgbClr val="0070C0"/>
            </a:solidFill>
            <a:ln w="4763">
              <a:solidFill>
                <a:srgbClr val="FFFFFF"/>
              </a:solidFill>
              <a:prstDash val="solid"/>
              <a:round/>
              <a:headEnd/>
              <a:tailEnd/>
            </a:ln>
          </p:spPr>
          <p:txBody>
            <a:bodyPr/>
            <a:lstStyle/>
            <a:p>
              <a:endParaRPr lang="en-US" dirty="0"/>
            </a:p>
          </p:txBody>
        </p:sp>
        <p:sp>
          <p:nvSpPr>
            <p:cNvPr id="70728" name="Freeform 67"/>
            <p:cNvSpPr>
              <a:spLocks noEditPoints="1"/>
            </p:cNvSpPr>
            <p:nvPr/>
          </p:nvSpPr>
          <p:spPr bwMode="auto">
            <a:xfrm>
              <a:off x="602" y="1506"/>
              <a:ext cx="680" cy="1140"/>
            </a:xfrm>
            <a:custGeom>
              <a:avLst/>
              <a:gdLst>
                <a:gd name="T0" fmla="*/ 2147483647 w 491"/>
                <a:gd name="T1" fmla="*/ 2147483647 h 823"/>
                <a:gd name="T2" fmla="*/ 2147483647 w 491"/>
                <a:gd name="T3" fmla="*/ 2147483647 h 823"/>
                <a:gd name="T4" fmla="*/ 2147483647 w 491"/>
                <a:gd name="T5" fmla="*/ 0 h 823"/>
                <a:gd name="T6" fmla="*/ 2147483647 w 491"/>
                <a:gd name="T7" fmla="*/ 2147483647 h 823"/>
                <a:gd name="T8" fmla="*/ 2147483647 w 491"/>
                <a:gd name="T9" fmla="*/ 2147483647 h 823"/>
                <a:gd name="T10" fmla="*/ 2147483647 w 491"/>
                <a:gd name="T11" fmla="*/ 2147483647 h 823"/>
                <a:gd name="T12" fmla="*/ 2147483647 w 491"/>
                <a:gd name="T13" fmla="*/ 2147483647 h 823"/>
                <a:gd name="T14" fmla="*/ 2147483647 w 491"/>
                <a:gd name="T15" fmla="*/ 2147483647 h 823"/>
                <a:gd name="T16" fmla="*/ 2147483647 w 491"/>
                <a:gd name="T17" fmla="*/ 2147483647 h 823"/>
                <a:gd name="T18" fmla="*/ 2147483647 w 491"/>
                <a:gd name="T19" fmla="*/ 2147483647 h 823"/>
                <a:gd name="T20" fmla="*/ 2147483647 w 491"/>
                <a:gd name="T21" fmla="*/ 2147483647 h 823"/>
                <a:gd name="T22" fmla="*/ 2147483647 w 491"/>
                <a:gd name="T23" fmla="*/ 2147483647 h 823"/>
                <a:gd name="T24" fmla="*/ 2147483647 w 491"/>
                <a:gd name="T25" fmla="*/ 2147483647 h 823"/>
                <a:gd name="T26" fmla="*/ 2147483647 w 491"/>
                <a:gd name="T27" fmla="*/ 2147483647 h 823"/>
                <a:gd name="T28" fmla="*/ 2147483647 w 491"/>
                <a:gd name="T29" fmla="*/ 2147483647 h 823"/>
                <a:gd name="T30" fmla="*/ 2147483647 w 491"/>
                <a:gd name="T31" fmla="*/ 2147483647 h 823"/>
                <a:gd name="T32" fmla="*/ 2147483647 w 491"/>
                <a:gd name="T33" fmla="*/ 2147483647 h 823"/>
                <a:gd name="T34" fmla="*/ 2147483647 w 491"/>
                <a:gd name="T35" fmla="*/ 2147483647 h 823"/>
                <a:gd name="T36" fmla="*/ 2147483647 w 491"/>
                <a:gd name="T37" fmla="*/ 2147483647 h 823"/>
                <a:gd name="T38" fmla="*/ 2147483647 w 491"/>
                <a:gd name="T39" fmla="*/ 2147483647 h 823"/>
                <a:gd name="T40" fmla="*/ 2147483647 w 491"/>
                <a:gd name="T41" fmla="*/ 2147483647 h 823"/>
                <a:gd name="T42" fmla="*/ 2147483647 w 491"/>
                <a:gd name="T43" fmla="*/ 2147483647 h 823"/>
                <a:gd name="T44" fmla="*/ 2147483647 w 491"/>
                <a:gd name="T45" fmla="*/ 2147483647 h 823"/>
                <a:gd name="T46" fmla="*/ 2147483647 w 491"/>
                <a:gd name="T47" fmla="*/ 2147483647 h 823"/>
                <a:gd name="T48" fmla="*/ 2147483647 w 491"/>
                <a:gd name="T49" fmla="*/ 2147483647 h 823"/>
                <a:gd name="T50" fmla="*/ 2147483647 w 491"/>
                <a:gd name="T51" fmla="*/ 2147483647 h 823"/>
                <a:gd name="T52" fmla="*/ 2147483647 w 491"/>
                <a:gd name="T53" fmla="*/ 2147483647 h 823"/>
                <a:gd name="T54" fmla="*/ 2147483647 w 491"/>
                <a:gd name="T55" fmla="*/ 2147483647 h 823"/>
                <a:gd name="T56" fmla="*/ 2147483647 w 491"/>
                <a:gd name="T57" fmla="*/ 2147483647 h 823"/>
                <a:gd name="T58" fmla="*/ 2147483647 w 491"/>
                <a:gd name="T59" fmla="*/ 2147483647 h 823"/>
                <a:gd name="T60" fmla="*/ 2147483647 w 491"/>
                <a:gd name="T61" fmla="*/ 2147483647 h 823"/>
                <a:gd name="T62" fmla="*/ 2147483647 w 491"/>
                <a:gd name="T63" fmla="*/ 2147483647 h 823"/>
                <a:gd name="T64" fmla="*/ 2147483647 w 491"/>
                <a:gd name="T65" fmla="*/ 2147483647 h 823"/>
                <a:gd name="T66" fmla="*/ 2147483647 w 491"/>
                <a:gd name="T67" fmla="*/ 2147483647 h 823"/>
                <a:gd name="T68" fmla="*/ 2147483647 w 491"/>
                <a:gd name="T69" fmla="*/ 2147483647 h 823"/>
                <a:gd name="T70" fmla="*/ 2147483647 w 491"/>
                <a:gd name="T71" fmla="*/ 2147483647 h 823"/>
                <a:gd name="T72" fmla="*/ 2147483647 w 491"/>
                <a:gd name="T73" fmla="*/ 2147483647 h 823"/>
                <a:gd name="T74" fmla="*/ 2147483647 w 491"/>
                <a:gd name="T75" fmla="*/ 2147483647 h 823"/>
                <a:gd name="T76" fmla="*/ 2147483647 w 491"/>
                <a:gd name="T77" fmla="*/ 2147483647 h 823"/>
                <a:gd name="T78" fmla="*/ 2147483647 w 491"/>
                <a:gd name="T79" fmla="*/ 2147483647 h 823"/>
                <a:gd name="T80" fmla="*/ 2147483647 w 491"/>
                <a:gd name="T81" fmla="*/ 2147483647 h 823"/>
                <a:gd name="T82" fmla="*/ 2147483647 w 491"/>
                <a:gd name="T83" fmla="*/ 2147483647 h 823"/>
                <a:gd name="T84" fmla="*/ 2147483647 w 491"/>
                <a:gd name="T85" fmla="*/ 2147483647 h 823"/>
                <a:gd name="T86" fmla="*/ 2147483647 w 491"/>
                <a:gd name="T87" fmla="*/ 2147483647 h 823"/>
                <a:gd name="T88" fmla="*/ 2147483647 w 491"/>
                <a:gd name="T89" fmla="*/ 2147483647 h 823"/>
                <a:gd name="T90" fmla="*/ 2147483647 w 491"/>
                <a:gd name="T91" fmla="*/ 2147483647 h 823"/>
                <a:gd name="T92" fmla="*/ 2147483647 w 491"/>
                <a:gd name="T93" fmla="*/ 2147483647 h 823"/>
                <a:gd name="T94" fmla="*/ 2147483647 w 491"/>
                <a:gd name="T95" fmla="*/ 2147483647 h 823"/>
                <a:gd name="T96" fmla="*/ 2147483647 w 491"/>
                <a:gd name="T97" fmla="*/ 2147483647 h 823"/>
                <a:gd name="T98" fmla="*/ 2147483647 w 491"/>
                <a:gd name="T99" fmla="*/ 2147483647 h 823"/>
                <a:gd name="T100" fmla="*/ 2147483647 w 491"/>
                <a:gd name="T101" fmla="*/ 2147483647 h 823"/>
                <a:gd name="T102" fmla="*/ 2147483647 w 491"/>
                <a:gd name="T103" fmla="*/ 2147483647 h 823"/>
                <a:gd name="T104" fmla="*/ 2147483647 w 491"/>
                <a:gd name="T105" fmla="*/ 2147483647 h 8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91"/>
                <a:gd name="T160" fmla="*/ 0 h 823"/>
                <a:gd name="T161" fmla="*/ 491 w 491"/>
                <a:gd name="T162" fmla="*/ 823 h 8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91" h="823">
                  <a:moveTo>
                    <a:pt x="487" y="703"/>
                  </a:moveTo>
                  <a:lnTo>
                    <a:pt x="478" y="695"/>
                  </a:lnTo>
                  <a:lnTo>
                    <a:pt x="478" y="688"/>
                  </a:lnTo>
                  <a:lnTo>
                    <a:pt x="477" y="683"/>
                  </a:lnTo>
                  <a:lnTo>
                    <a:pt x="477" y="678"/>
                  </a:lnTo>
                  <a:lnTo>
                    <a:pt x="475" y="672"/>
                  </a:lnTo>
                  <a:lnTo>
                    <a:pt x="469" y="662"/>
                  </a:lnTo>
                  <a:lnTo>
                    <a:pt x="469" y="657"/>
                  </a:lnTo>
                  <a:lnTo>
                    <a:pt x="469" y="652"/>
                  </a:lnTo>
                  <a:lnTo>
                    <a:pt x="395" y="541"/>
                  </a:lnTo>
                  <a:lnTo>
                    <a:pt x="218" y="283"/>
                  </a:lnTo>
                  <a:lnTo>
                    <a:pt x="230" y="233"/>
                  </a:lnTo>
                  <a:lnTo>
                    <a:pt x="272" y="60"/>
                  </a:lnTo>
                  <a:lnTo>
                    <a:pt x="169" y="34"/>
                  </a:lnTo>
                  <a:lnTo>
                    <a:pt x="47" y="0"/>
                  </a:lnTo>
                  <a:lnTo>
                    <a:pt x="46" y="0"/>
                  </a:lnTo>
                  <a:lnTo>
                    <a:pt x="42" y="10"/>
                  </a:lnTo>
                  <a:lnTo>
                    <a:pt x="39" y="15"/>
                  </a:lnTo>
                  <a:lnTo>
                    <a:pt x="42" y="20"/>
                  </a:lnTo>
                  <a:lnTo>
                    <a:pt x="42" y="25"/>
                  </a:lnTo>
                  <a:lnTo>
                    <a:pt x="43" y="35"/>
                  </a:lnTo>
                  <a:lnTo>
                    <a:pt x="42" y="37"/>
                  </a:lnTo>
                  <a:lnTo>
                    <a:pt x="41" y="45"/>
                  </a:lnTo>
                  <a:lnTo>
                    <a:pt x="28" y="67"/>
                  </a:lnTo>
                  <a:lnTo>
                    <a:pt x="29" y="72"/>
                  </a:lnTo>
                  <a:lnTo>
                    <a:pt x="28" y="77"/>
                  </a:lnTo>
                  <a:lnTo>
                    <a:pt x="24" y="81"/>
                  </a:lnTo>
                  <a:lnTo>
                    <a:pt x="22" y="87"/>
                  </a:lnTo>
                  <a:lnTo>
                    <a:pt x="23" y="88"/>
                  </a:lnTo>
                  <a:lnTo>
                    <a:pt x="19" y="91"/>
                  </a:lnTo>
                  <a:lnTo>
                    <a:pt x="14" y="93"/>
                  </a:lnTo>
                  <a:lnTo>
                    <a:pt x="10" y="98"/>
                  </a:lnTo>
                  <a:lnTo>
                    <a:pt x="7" y="103"/>
                  </a:lnTo>
                  <a:lnTo>
                    <a:pt x="2" y="113"/>
                  </a:lnTo>
                  <a:lnTo>
                    <a:pt x="2" y="121"/>
                  </a:lnTo>
                  <a:lnTo>
                    <a:pt x="0" y="126"/>
                  </a:lnTo>
                  <a:lnTo>
                    <a:pt x="10" y="141"/>
                  </a:lnTo>
                  <a:lnTo>
                    <a:pt x="10" y="145"/>
                  </a:lnTo>
                  <a:lnTo>
                    <a:pt x="14" y="150"/>
                  </a:lnTo>
                  <a:lnTo>
                    <a:pt x="19" y="165"/>
                  </a:lnTo>
                  <a:lnTo>
                    <a:pt x="18" y="170"/>
                  </a:lnTo>
                  <a:lnTo>
                    <a:pt x="19" y="175"/>
                  </a:lnTo>
                  <a:lnTo>
                    <a:pt x="18" y="180"/>
                  </a:lnTo>
                  <a:lnTo>
                    <a:pt x="18" y="186"/>
                  </a:lnTo>
                  <a:lnTo>
                    <a:pt x="15" y="190"/>
                  </a:lnTo>
                  <a:lnTo>
                    <a:pt x="10" y="200"/>
                  </a:lnTo>
                  <a:lnTo>
                    <a:pt x="12" y="219"/>
                  </a:lnTo>
                  <a:lnTo>
                    <a:pt x="10" y="227"/>
                  </a:lnTo>
                  <a:lnTo>
                    <a:pt x="7" y="232"/>
                  </a:lnTo>
                  <a:lnTo>
                    <a:pt x="10" y="242"/>
                  </a:lnTo>
                  <a:lnTo>
                    <a:pt x="17" y="252"/>
                  </a:lnTo>
                  <a:lnTo>
                    <a:pt x="22" y="266"/>
                  </a:lnTo>
                  <a:lnTo>
                    <a:pt x="25" y="271"/>
                  </a:lnTo>
                  <a:lnTo>
                    <a:pt x="29" y="276"/>
                  </a:lnTo>
                  <a:lnTo>
                    <a:pt x="32" y="281"/>
                  </a:lnTo>
                  <a:lnTo>
                    <a:pt x="32" y="286"/>
                  </a:lnTo>
                  <a:lnTo>
                    <a:pt x="32" y="291"/>
                  </a:lnTo>
                  <a:lnTo>
                    <a:pt x="33" y="288"/>
                  </a:lnTo>
                  <a:lnTo>
                    <a:pt x="38" y="298"/>
                  </a:lnTo>
                  <a:lnTo>
                    <a:pt x="39" y="308"/>
                  </a:lnTo>
                  <a:lnTo>
                    <a:pt x="35" y="298"/>
                  </a:lnTo>
                  <a:lnTo>
                    <a:pt x="34" y="303"/>
                  </a:lnTo>
                  <a:lnTo>
                    <a:pt x="32" y="308"/>
                  </a:lnTo>
                  <a:lnTo>
                    <a:pt x="29" y="315"/>
                  </a:lnTo>
                  <a:lnTo>
                    <a:pt x="34" y="311"/>
                  </a:lnTo>
                  <a:lnTo>
                    <a:pt x="39" y="316"/>
                  </a:lnTo>
                  <a:lnTo>
                    <a:pt x="42" y="321"/>
                  </a:lnTo>
                  <a:lnTo>
                    <a:pt x="47" y="325"/>
                  </a:lnTo>
                  <a:lnTo>
                    <a:pt x="49" y="330"/>
                  </a:lnTo>
                  <a:lnTo>
                    <a:pt x="54" y="335"/>
                  </a:lnTo>
                  <a:lnTo>
                    <a:pt x="58" y="331"/>
                  </a:lnTo>
                  <a:lnTo>
                    <a:pt x="56" y="326"/>
                  </a:lnTo>
                  <a:lnTo>
                    <a:pt x="59" y="323"/>
                  </a:lnTo>
                  <a:lnTo>
                    <a:pt x="58" y="318"/>
                  </a:lnTo>
                  <a:lnTo>
                    <a:pt x="61" y="312"/>
                  </a:lnTo>
                  <a:lnTo>
                    <a:pt x="66" y="311"/>
                  </a:lnTo>
                  <a:lnTo>
                    <a:pt x="71" y="315"/>
                  </a:lnTo>
                  <a:lnTo>
                    <a:pt x="74" y="320"/>
                  </a:lnTo>
                  <a:lnTo>
                    <a:pt x="80" y="323"/>
                  </a:lnTo>
                  <a:lnTo>
                    <a:pt x="83" y="321"/>
                  </a:lnTo>
                  <a:lnTo>
                    <a:pt x="88" y="321"/>
                  </a:lnTo>
                  <a:lnTo>
                    <a:pt x="92" y="326"/>
                  </a:lnTo>
                  <a:lnTo>
                    <a:pt x="102" y="326"/>
                  </a:lnTo>
                  <a:lnTo>
                    <a:pt x="106" y="322"/>
                  </a:lnTo>
                  <a:lnTo>
                    <a:pt x="105" y="326"/>
                  </a:lnTo>
                  <a:lnTo>
                    <a:pt x="100" y="328"/>
                  </a:lnTo>
                  <a:lnTo>
                    <a:pt x="105" y="328"/>
                  </a:lnTo>
                  <a:lnTo>
                    <a:pt x="110" y="327"/>
                  </a:lnTo>
                  <a:lnTo>
                    <a:pt x="111" y="327"/>
                  </a:lnTo>
                  <a:lnTo>
                    <a:pt x="115" y="331"/>
                  </a:lnTo>
                  <a:lnTo>
                    <a:pt x="119" y="336"/>
                  </a:lnTo>
                  <a:lnTo>
                    <a:pt x="119" y="337"/>
                  </a:lnTo>
                  <a:lnTo>
                    <a:pt x="111" y="327"/>
                  </a:lnTo>
                  <a:lnTo>
                    <a:pt x="101" y="331"/>
                  </a:lnTo>
                  <a:lnTo>
                    <a:pt x="86" y="323"/>
                  </a:lnTo>
                  <a:lnTo>
                    <a:pt x="78" y="325"/>
                  </a:lnTo>
                  <a:lnTo>
                    <a:pt x="74" y="321"/>
                  </a:lnTo>
                  <a:lnTo>
                    <a:pt x="69" y="322"/>
                  </a:lnTo>
                  <a:lnTo>
                    <a:pt x="66" y="322"/>
                  </a:lnTo>
                  <a:lnTo>
                    <a:pt x="62" y="327"/>
                  </a:lnTo>
                  <a:lnTo>
                    <a:pt x="66" y="332"/>
                  </a:lnTo>
                  <a:lnTo>
                    <a:pt x="64" y="337"/>
                  </a:lnTo>
                  <a:lnTo>
                    <a:pt x="66" y="342"/>
                  </a:lnTo>
                  <a:lnTo>
                    <a:pt x="69" y="344"/>
                  </a:lnTo>
                  <a:lnTo>
                    <a:pt x="71" y="354"/>
                  </a:lnTo>
                  <a:lnTo>
                    <a:pt x="71" y="362"/>
                  </a:lnTo>
                  <a:lnTo>
                    <a:pt x="74" y="367"/>
                  </a:lnTo>
                  <a:lnTo>
                    <a:pt x="69" y="367"/>
                  </a:lnTo>
                  <a:lnTo>
                    <a:pt x="64" y="361"/>
                  </a:lnTo>
                  <a:lnTo>
                    <a:pt x="62" y="356"/>
                  </a:lnTo>
                  <a:lnTo>
                    <a:pt x="57" y="352"/>
                  </a:lnTo>
                  <a:lnTo>
                    <a:pt x="58" y="349"/>
                  </a:lnTo>
                  <a:lnTo>
                    <a:pt x="61" y="344"/>
                  </a:lnTo>
                  <a:lnTo>
                    <a:pt x="59" y="339"/>
                  </a:lnTo>
                  <a:lnTo>
                    <a:pt x="59" y="336"/>
                  </a:lnTo>
                  <a:lnTo>
                    <a:pt x="54" y="336"/>
                  </a:lnTo>
                  <a:lnTo>
                    <a:pt x="52" y="341"/>
                  </a:lnTo>
                  <a:lnTo>
                    <a:pt x="51" y="346"/>
                  </a:lnTo>
                  <a:lnTo>
                    <a:pt x="47" y="355"/>
                  </a:lnTo>
                  <a:lnTo>
                    <a:pt x="51" y="360"/>
                  </a:lnTo>
                  <a:lnTo>
                    <a:pt x="51" y="370"/>
                  </a:lnTo>
                  <a:lnTo>
                    <a:pt x="49" y="375"/>
                  </a:lnTo>
                  <a:lnTo>
                    <a:pt x="47" y="378"/>
                  </a:lnTo>
                  <a:lnTo>
                    <a:pt x="47" y="383"/>
                  </a:lnTo>
                  <a:lnTo>
                    <a:pt x="49" y="388"/>
                  </a:lnTo>
                  <a:lnTo>
                    <a:pt x="57" y="401"/>
                  </a:lnTo>
                  <a:lnTo>
                    <a:pt x="62" y="406"/>
                  </a:lnTo>
                  <a:lnTo>
                    <a:pt x="72" y="406"/>
                  </a:lnTo>
                  <a:lnTo>
                    <a:pt x="74" y="417"/>
                  </a:lnTo>
                  <a:lnTo>
                    <a:pt x="74" y="427"/>
                  </a:lnTo>
                  <a:lnTo>
                    <a:pt x="72" y="427"/>
                  </a:lnTo>
                  <a:lnTo>
                    <a:pt x="71" y="430"/>
                  </a:lnTo>
                  <a:lnTo>
                    <a:pt x="61" y="435"/>
                  </a:lnTo>
                  <a:lnTo>
                    <a:pt x="61" y="445"/>
                  </a:lnTo>
                  <a:lnTo>
                    <a:pt x="59" y="456"/>
                  </a:lnTo>
                  <a:lnTo>
                    <a:pt x="62" y="461"/>
                  </a:lnTo>
                  <a:lnTo>
                    <a:pt x="69" y="471"/>
                  </a:lnTo>
                  <a:lnTo>
                    <a:pt x="72" y="481"/>
                  </a:lnTo>
                  <a:lnTo>
                    <a:pt x="76" y="484"/>
                  </a:lnTo>
                  <a:lnTo>
                    <a:pt x="77" y="495"/>
                  </a:lnTo>
                  <a:lnTo>
                    <a:pt x="82" y="503"/>
                  </a:lnTo>
                  <a:lnTo>
                    <a:pt x="82" y="508"/>
                  </a:lnTo>
                  <a:lnTo>
                    <a:pt x="85" y="513"/>
                  </a:lnTo>
                  <a:lnTo>
                    <a:pt x="91" y="518"/>
                  </a:lnTo>
                  <a:lnTo>
                    <a:pt x="93" y="528"/>
                  </a:lnTo>
                  <a:lnTo>
                    <a:pt x="102" y="539"/>
                  </a:lnTo>
                  <a:lnTo>
                    <a:pt x="103" y="544"/>
                  </a:lnTo>
                  <a:lnTo>
                    <a:pt x="100" y="546"/>
                  </a:lnTo>
                  <a:lnTo>
                    <a:pt x="98" y="551"/>
                  </a:lnTo>
                  <a:lnTo>
                    <a:pt x="102" y="556"/>
                  </a:lnTo>
                  <a:lnTo>
                    <a:pt x="107" y="559"/>
                  </a:lnTo>
                  <a:lnTo>
                    <a:pt x="111" y="564"/>
                  </a:lnTo>
                  <a:lnTo>
                    <a:pt x="111" y="567"/>
                  </a:lnTo>
                  <a:lnTo>
                    <a:pt x="106" y="575"/>
                  </a:lnTo>
                  <a:lnTo>
                    <a:pt x="106" y="585"/>
                  </a:lnTo>
                  <a:lnTo>
                    <a:pt x="103" y="590"/>
                  </a:lnTo>
                  <a:lnTo>
                    <a:pt x="105" y="595"/>
                  </a:lnTo>
                  <a:lnTo>
                    <a:pt x="101" y="600"/>
                  </a:lnTo>
                  <a:lnTo>
                    <a:pt x="101" y="605"/>
                  </a:lnTo>
                  <a:lnTo>
                    <a:pt x="103" y="606"/>
                  </a:lnTo>
                  <a:lnTo>
                    <a:pt x="107" y="611"/>
                  </a:lnTo>
                  <a:lnTo>
                    <a:pt x="111" y="615"/>
                  </a:lnTo>
                  <a:lnTo>
                    <a:pt x="126" y="618"/>
                  </a:lnTo>
                  <a:lnTo>
                    <a:pt x="131" y="620"/>
                  </a:lnTo>
                  <a:lnTo>
                    <a:pt x="136" y="622"/>
                  </a:lnTo>
                  <a:lnTo>
                    <a:pt x="145" y="628"/>
                  </a:lnTo>
                  <a:lnTo>
                    <a:pt x="150" y="629"/>
                  </a:lnTo>
                  <a:lnTo>
                    <a:pt x="160" y="630"/>
                  </a:lnTo>
                  <a:lnTo>
                    <a:pt x="168" y="637"/>
                  </a:lnTo>
                  <a:lnTo>
                    <a:pt x="171" y="642"/>
                  </a:lnTo>
                  <a:lnTo>
                    <a:pt x="176" y="645"/>
                  </a:lnTo>
                  <a:lnTo>
                    <a:pt x="178" y="656"/>
                  </a:lnTo>
                  <a:lnTo>
                    <a:pt x="188" y="664"/>
                  </a:lnTo>
                  <a:lnTo>
                    <a:pt x="198" y="671"/>
                  </a:lnTo>
                  <a:lnTo>
                    <a:pt x="218" y="673"/>
                  </a:lnTo>
                  <a:lnTo>
                    <a:pt x="218" y="674"/>
                  </a:lnTo>
                  <a:lnTo>
                    <a:pt x="222" y="684"/>
                  </a:lnTo>
                  <a:lnTo>
                    <a:pt x="223" y="689"/>
                  </a:lnTo>
                  <a:lnTo>
                    <a:pt x="222" y="693"/>
                  </a:lnTo>
                  <a:lnTo>
                    <a:pt x="222" y="698"/>
                  </a:lnTo>
                  <a:lnTo>
                    <a:pt x="227" y="702"/>
                  </a:lnTo>
                  <a:lnTo>
                    <a:pt x="229" y="698"/>
                  </a:lnTo>
                  <a:lnTo>
                    <a:pt x="234" y="698"/>
                  </a:lnTo>
                  <a:lnTo>
                    <a:pt x="239" y="702"/>
                  </a:lnTo>
                  <a:lnTo>
                    <a:pt x="243" y="710"/>
                  </a:lnTo>
                  <a:lnTo>
                    <a:pt x="247" y="715"/>
                  </a:lnTo>
                  <a:lnTo>
                    <a:pt x="253" y="718"/>
                  </a:lnTo>
                  <a:lnTo>
                    <a:pt x="268" y="739"/>
                  </a:lnTo>
                  <a:lnTo>
                    <a:pt x="273" y="749"/>
                  </a:lnTo>
                  <a:lnTo>
                    <a:pt x="277" y="760"/>
                  </a:lnTo>
                  <a:lnTo>
                    <a:pt x="277" y="770"/>
                  </a:lnTo>
                  <a:lnTo>
                    <a:pt x="277" y="780"/>
                  </a:lnTo>
                  <a:lnTo>
                    <a:pt x="274" y="789"/>
                  </a:lnTo>
                  <a:lnTo>
                    <a:pt x="274" y="794"/>
                  </a:lnTo>
                  <a:lnTo>
                    <a:pt x="276" y="790"/>
                  </a:lnTo>
                  <a:lnTo>
                    <a:pt x="281" y="794"/>
                  </a:lnTo>
                  <a:lnTo>
                    <a:pt x="278" y="799"/>
                  </a:lnTo>
                  <a:lnTo>
                    <a:pt x="277" y="794"/>
                  </a:lnTo>
                  <a:lnTo>
                    <a:pt x="278" y="799"/>
                  </a:lnTo>
                  <a:lnTo>
                    <a:pt x="280" y="805"/>
                  </a:lnTo>
                  <a:lnTo>
                    <a:pt x="282" y="806"/>
                  </a:lnTo>
                  <a:lnTo>
                    <a:pt x="433" y="822"/>
                  </a:lnTo>
                  <a:lnTo>
                    <a:pt x="434" y="822"/>
                  </a:lnTo>
                  <a:lnTo>
                    <a:pt x="437" y="820"/>
                  </a:lnTo>
                  <a:lnTo>
                    <a:pt x="439" y="822"/>
                  </a:lnTo>
                  <a:lnTo>
                    <a:pt x="443" y="823"/>
                  </a:lnTo>
                  <a:lnTo>
                    <a:pt x="446" y="818"/>
                  </a:lnTo>
                  <a:lnTo>
                    <a:pt x="451" y="815"/>
                  </a:lnTo>
                  <a:lnTo>
                    <a:pt x="451" y="806"/>
                  </a:lnTo>
                  <a:lnTo>
                    <a:pt x="449" y="803"/>
                  </a:lnTo>
                  <a:lnTo>
                    <a:pt x="446" y="799"/>
                  </a:lnTo>
                  <a:lnTo>
                    <a:pt x="441" y="798"/>
                  </a:lnTo>
                  <a:lnTo>
                    <a:pt x="439" y="793"/>
                  </a:lnTo>
                  <a:lnTo>
                    <a:pt x="442" y="788"/>
                  </a:lnTo>
                  <a:lnTo>
                    <a:pt x="442" y="783"/>
                  </a:lnTo>
                  <a:lnTo>
                    <a:pt x="441" y="778"/>
                  </a:lnTo>
                  <a:lnTo>
                    <a:pt x="442" y="773"/>
                  </a:lnTo>
                  <a:lnTo>
                    <a:pt x="447" y="770"/>
                  </a:lnTo>
                  <a:lnTo>
                    <a:pt x="456" y="759"/>
                  </a:lnTo>
                  <a:lnTo>
                    <a:pt x="458" y="752"/>
                  </a:lnTo>
                  <a:lnTo>
                    <a:pt x="461" y="747"/>
                  </a:lnTo>
                  <a:lnTo>
                    <a:pt x="461" y="739"/>
                  </a:lnTo>
                  <a:lnTo>
                    <a:pt x="463" y="730"/>
                  </a:lnTo>
                  <a:lnTo>
                    <a:pt x="468" y="727"/>
                  </a:lnTo>
                  <a:lnTo>
                    <a:pt x="471" y="722"/>
                  </a:lnTo>
                  <a:lnTo>
                    <a:pt x="487" y="713"/>
                  </a:lnTo>
                  <a:lnTo>
                    <a:pt x="491" y="708"/>
                  </a:lnTo>
                  <a:lnTo>
                    <a:pt x="487" y="703"/>
                  </a:lnTo>
                  <a:close/>
                  <a:moveTo>
                    <a:pt x="120" y="652"/>
                  </a:moveTo>
                  <a:lnTo>
                    <a:pt x="115" y="654"/>
                  </a:lnTo>
                  <a:lnTo>
                    <a:pt x="117" y="659"/>
                  </a:lnTo>
                  <a:lnTo>
                    <a:pt x="121" y="661"/>
                  </a:lnTo>
                  <a:lnTo>
                    <a:pt x="126" y="659"/>
                  </a:lnTo>
                  <a:lnTo>
                    <a:pt x="127" y="657"/>
                  </a:lnTo>
                  <a:lnTo>
                    <a:pt x="124" y="653"/>
                  </a:lnTo>
                  <a:lnTo>
                    <a:pt x="120" y="652"/>
                  </a:lnTo>
                  <a:close/>
                  <a:moveTo>
                    <a:pt x="141" y="654"/>
                  </a:moveTo>
                  <a:lnTo>
                    <a:pt x="137" y="652"/>
                  </a:lnTo>
                  <a:lnTo>
                    <a:pt x="136" y="656"/>
                  </a:lnTo>
                  <a:lnTo>
                    <a:pt x="136" y="659"/>
                  </a:lnTo>
                  <a:lnTo>
                    <a:pt x="141" y="662"/>
                  </a:lnTo>
                  <a:lnTo>
                    <a:pt x="151" y="662"/>
                  </a:lnTo>
                  <a:lnTo>
                    <a:pt x="156" y="659"/>
                  </a:lnTo>
                  <a:lnTo>
                    <a:pt x="151" y="659"/>
                  </a:lnTo>
                  <a:lnTo>
                    <a:pt x="141" y="654"/>
                  </a:lnTo>
                  <a:close/>
                  <a:moveTo>
                    <a:pt x="141" y="717"/>
                  </a:moveTo>
                  <a:lnTo>
                    <a:pt x="144" y="721"/>
                  </a:lnTo>
                  <a:lnTo>
                    <a:pt x="149" y="722"/>
                  </a:lnTo>
                  <a:lnTo>
                    <a:pt x="145" y="717"/>
                  </a:lnTo>
                  <a:lnTo>
                    <a:pt x="141" y="717"/>
                  </a:lnTo>
                  <a:close/>
                  <a:moveTo>
                    <a:pt x="199" y="752"/>
                  </a:moveTo>
                  <a:lnTo>
                    <a:pt x="197" y="747"/>
                  </a:lnTo>
                  <a:lnTo>
                    <a:pt x="198" y="752"/>
                  </a:lnTo>
                  <a:lnTo>
                    <a:pt x="199" y="762"/>
                  </a:lnTo>
                  <a:lnTo>
                    <a:pt x="204" y="766"/>
                  </a:lnTo>
                  <a:lnTo>
                    <a:pt x="209" y="766"/>
                  </a:lnTo>
                  <a:lnTo>
                    <a:pt x="202" y="757"/>
                  </a:lnTo>
                  <a:lnTo>
                    <a:pt x="199" y="752"/>
                  </a:lnTo>
                  <a:close/>
                  <a:moveTo>
                    <a:pt x="214" y="720"/>
                  </a:moveTo>
                  <a:lnTo>
                    <a:pt x="209" y="716"/>
                  </a:lnTo>
                  <a:lnTo>
                    <a:pt x="204" y="713"/>
                  </a:lnTo>
                  <a:lnTo>
                    <a:pt x="209" y="718"/>
                  </a:lnTo>
                  <a:lnTo>
                    <a:pt x="213" y="728"/>
                  </a:lnTo>
                  <a:lnTo>
                    <a:pt x="220" y="730"/>
                  </a:lnTo>
                  <a:lnTo>
                    <a:pt x="219" y="725"/>
                  </a:lnTo>
                  <a:lnTo>
                    <a:pt x="214" y="720"/>
                  </a:lnTo>
                  <a:close/>
                </a:path>
              </a:pathLst>
            </a:custGeom>
            <a:solidFill>
              <a:srgbClr val="FF0000"/>
            </a:solidFill>
            <a:ln w="4763">
              <a:solidFill>
                <a:srgbClr val="FFFFFF"/>
              </a:solidFill>
              <a:prstDash val="solid"/>
              <a:round/>
              <a:headEnd/>
              <a:tailEnd/>
            </a:ln>
          </p:spPr>
          <p:txBody>
            <a:bodyPr/>
            <a:lstStyle/>
            <a:p>
              <a:endParaRPr lang="en-US" dirty="0"/>
            </a:p>
          </p:txBody>
        </p:sp>
        <p:sp>
          <p:nvSpPr>
            <p:cNvPr id="70729" name="Freeform 68"/>
            <p:cNvSpPr>
              <a:spLocks noEditPoints="1"/>
            </p:cNvSpPr>
            <p:nvPr/>
          </p:nvSpPr>
          <p:spPr bwMode="auto">
            <a:xfrm>
              <a:off x="801" y="827"/>
              <a:ext cx="555" cy="402"/>
            </a:xfrm>
            <a:custGeom>
              <a:avLst/>
              <a:gdLst>
                <a:gd name="T0" fmla="*/ 2147483647 w 401"/>
                <a:gd name="T1" fmla="*/ 0 h 291"/>
                <a:gd name="T2" fmla="*/ 2147483647 w 401"/>
                <a:gd name="T3" fmla="*/ 2147483647 h 291"/>
                <a:gd name="T4" fmla="*/ 2147483647 w 401"/>
                <a:gd name="T5" fmla="*/ 2147483647 h 291"/>
                <a:gd name="T6" fmla="*/ 2147483647 w 401"/>
                <a:gd name="T7" fmla="*/ 2147483647 h 291"/>
                <a:gd name="T8" fmla="*/ 2147483647 w 401"/>
                <a:gd name="T9" fmla="*/ 2147483647 h 291"/>
                <a:gd name="T10" fmla="*/ 2147483647 w 401"/>
                <a:gd name="T11" fmla="*/ 2147483647 h 291"/>
                <a:gd name="T12" fmla="*/ 2147483647 w 401"/>
                <a:gd name="T13" fmla="*/ 2147483647 h 291"/>
                <a:gd name="T14" fmla="*/ 2147483647 w 401"/>
                <a:gd name="T15" fmla="*/ 2147483647 h 291"/>
                <a:gd name="T16" fmla="*/ 2147483647 w 401"/>
                <a:gd name="T17" fmla="*/ 2147483647 h 291"/>
                <a:gd name="T18" fmla="*/ 2147483647 w 401"/>
                <a:gd name="T19" fmla="*/ 2147483647 h 291"/>
                <a:gd name="T20" fmla="*/ 2147483647 w 401"/>
                <a:gd name="T21" fmla="*/ 2147483647 h 291"/>
                <a:gd name="T22" fmla="*/ 2147483647 w 401"/>
                <a:gd name="T23" fmla="*/ 2147483647 h 291"/>
                <a:gd name="T24" fmla="*/ 2147483647 w 401"/>
                <a:gd name="T25" fmla="*/ 2147483647 h 291"/>
                <a:gd name="T26" fmla="*/ 2147483647 w 401"/>
                <a:gd name="T27" fmla="*/ 2147483647 h 291"/>
                <a:gd name="T28" fmla="*/ 2147483647 w 401"/>
                <a:gd name="T29" fmla="*/ 2147483647 h 291"/>
                <a:gd name="T30" fmla="*/ 2147483647 w 401"/>
                <a:gd name="T31" fmla="*/ 2147483647 h 291"/>
                <a:gd name="T32" fmla="*/ 2147483647 w 401"/>
                <a:gd name="T33" fmla="*/ 2147483647 h 291"/>
                <a:gd name="T34" fmla="*/ 2147483647 w 401"/>
                <a:gd name="T35" fmla="*/ 2147483647 h 291"/>
                <a:gd name="T36" fmla="*/ 2147483647 w 401"/>
                <a:gd name="T37" fmla="*/ 2147483647 h 291"/>
                <a:gd name="T38" fmla="*/ 2147483647 w 401"/>
                <a:gd name="T39" fmla="*/ 2147483647 h 291"/>
                <a:gd name="T40" fmla="*/ 2147483647 w 401"/>
                <a:gd name="T41" fmla="*/ 2147483647 h 291"/>
                <a:gd name="T42" fmla="*/ 2147483647 w 401"/>
                <a:gd name="T43" fmla="*/ 2147483647 h 291"/>
                <a:gd name="T44" fmla="*/ 2147483647 w 401"/>
                <a:gd name="T45" fmla="*/ 2147483647 h 291"/>
                <a:gd name="T46" fmla="*/ 2147483647 w 401"/>
                <a:gd name="T47" fmla="*/ 2147483647 h 291"/>
                <a:gd name="T48" fmla="*/ 2147483647 w 401"/>
                <a:gd name="T49" fmla="*/ 2147483647 h 291"/>
                <a:gd name="T50" fmla="*/ 2147483647 w 401"/>
                <a:gd name="T51" fmla="*/ 2147483647 h 291"/>
                <a:gd name="T52" fmla="*/ 2147483647 w 401"/>
                <a:gd name="T53" fmla="*/ 2147483647 h 291"/>
                <a:gd name="T54" fmla="*/ 2147483647 w 401"/>
                <a:gd name="T55" fmla="*/ 2147483647 h 291"/>
                <a:gd name="T56" fmla="*/ 2147483647 w 401"/>
                <a:gd name="T57" fmla="*/ 2147483647 h 291"/>
                <a:gd name="T58" fmla="*/ 2147483647 w 401"/>
                <a:gd name="T59" fmla="*/ 2147483647 h 291"/>
                <a:gd name="T60" fmla="*/ 2147483647 w 401"/>
                <a:gd name="T61" fmla="*/ 2147483647 h 291"/>
                <a:gd name="T62" fmla="*/ 2147483647 w 401"/>
                <a:gd name="T63" fmla="*/ 2147483647 h 291"/>
                <a:gd name="T64" fmla="*/ 2147483647 w 401"/>
                <a:gd name="T65" fmla="*/ 2147483647 h 291"/>
                <a:gd name="T66" fmla="*/ 2147483647 w 401"/>
                <a:gd name="T67" fmla="*/ 2147483647 h 291"/>
                <a:gd name="T68" fmla="*/ 2147483647 w 401"/>
                <a:gd name="T69" fmla="*/ 2147483647 h 291"/>
                <a:gd name="T70" fmla="*/ 2147483647 w 401"/>
                <a:gd name="T71" fmla="*/ 2147483647 h 291"/>
                <a:gd name="T72" fmla="*/ 2147483647 w 401"/>
                <a:gd name="T73" fmla="*/ 2147483647 h 291"/>
                <a:gd name="T74" fmla="*/ 2147483647 w 401"/>
                <a:gd name="T75" fmla="*/ 2147483647 h 291"/>
                <a:gd name="T76" fmla="*/ 2147483647 w 401"/>
                <a:gd name="T77" fmla="*/ 2147483647 h 291"/>
                <a:gd name="T78" fmla="*/ 2147483647 w 401"/>
                <a:gd name="T79" fmla="*/ 2147483647 h 291"/>
                <a:gd name="T80" fmla="*/ 2147483647 w 401"/>
                <a:gd name="T81" fmla="*/ 2147483647 h 291"/>
                <a:gd name="T82" fmla="*/ 2147483647 w 401"/>
                <a:gd name="T83" fmla="*/ 2147483647 h 291"/>
                <a:gd name="T84" fmla="*/ 2147483647 w 401"/>
                <a:gd name="T85" fmla="*/ 2147483647 h 291"/>
                <a:gd name="T86" fmla="*/ 2147483647 w 401"/>
                <a:gd name="T87" fmla="*/ 2147483647 h 291"/>
                <a:gd name="T88" fmla="*/ 2147483647 w 401"/>
                <a:gd name="T89" fmla="*/ 2147483647 h 291"/>
                <a:gd name="T90" fmla="*/ 2147483647 w 401"/>
                <a:gd name="T91" fmla="*/ 2147483647 h 291"/>
                <a:gd name="T92" fmla="*/ 2147483647 w 401"/>
                <a:gd name="T93" fmla="*/ 2147483647 h 291"/>
                <a:gd name="T94" fmla="*/ 2147483647 w 401"/>
                <a:gd name="T95" fmla="*/ 2147483647 h 291"/>
                <a:gd name="T96" fmla="*/ 2147483647 w 401"/>
                <a:gd name="T97" fmla="*/ 2147483647 h 291"/>
                <a:gd name="T98" fmla="*/ 2147483647 w 401"/>
                <a:gd name="T99" fmla="*/ 2147483647 h 291"/>
                <a:gd name="T100" fmla="*/ 2147483647 w 401"/>
                <a:gd name="T101" fmla="*/ 2147483647 h 291"/>
                <a:gd name="T102" fmla="*/ 2147483647 w 401"/>
                <a:gd name="T103" fmla="*/ 2147483647 h 291"/>
                <a:gd name="T104" fmla="*/ 2147483647 w 401"/>
                <a:gd name="T105" fmla="*/ 2147483647 h 291"/>
                <a:gd name="T106" fmla="*/ 2147483647 w 401"/>
                <a:gd name="T107" fmla="*/ 2147483647 h 291"/>
                <a:gd name="T108" fmla="*/ 2147483647 w 401"/>
                <a:gd name="T109" fmla="*/ 2147483647 h 291"/>
                <a:gd name="T110" fmla="*/ 2147483647 w 401"/>
                <a:gd name="T111" fmla="*/ 2147483647 h 291"/>
                <a:gd name="T112" fmla="*/ 2147483647 w 401"/>
                <a:gd name="T113" fmla="*/ 2147483647 h 291"/>
                <a:gd name="T114" fmla="*/ 2147483647 w 401"/>
                <a:gd name="T115" fmla="*/ 2147483647 h 291"/>
                <a:gd name="T116" fmla="*/ 2147483647 w 401"/>
                <a:gd name="T117" fmla="*/ 2147483647 h 2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1"/>
                <a:gd name="T178" fmla="*/ 0 h 291"/>
                <a:gd name="T179" fmla="*/ 401 w 401"/>
                <a:gd name="T180" fmla="*/ 291 h 2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1" h="291">
                  <a:moveTo>
                    <a:pt x="353" y="58"/>
                  </a:moveTo>
                  <a:lnTo>
                    <a:pt x="264" y="38"/>
                  </a:lnTo>
                  <a:lnTo>
                    <a:pt x="187" y="19"/>
                  </a:lnTo>
                  <a:lnTo>
                    <a:pt x="119" y="0"/>
                  </a:lnTo>
                  <a:lnTo>
                    <a:pt x="115" y="4"/>
                  </a:lnTo>
                  <a:lnTo>
                    <a:pt x="115" y="8"/>
                  </a:lnTo>
                  <a:lnTo>
                    <a:pt x="118" y="13"/>
                  </a:lnTo>
                  <a:lnTo>
                    <a:pt x="118" y="16"/>
                  </a:lnTo>
                  <a:lnTo>
                    <a:pt x="122" y="21"/>
                  </a:lnTo>
                  <a:lnTo>
                    <a:pt x="127" y="23"/>
                  </a:lnTo>
                  <a:lnTo>
                    <a:pt x="125" y="27"/>
                  </a:lnTo>
                  <a:lnTo>
                    <a:pt x="125" y="32"/>
                  </a:lnTo>
                  <a:lnTo>
                    <a:pt x="125" y="37"/>
                  </a:lnTo>
                  <a:lnTo>
                    <a:pt x="120" y="34"/>
                  </a:lnTo>
                  <a:lnTo>
                    <a:pt x="123" y="39"/>
                  </a:lnTo>
                  <a:lnTo>
                    <a:pt x="122" y="45"/>
                  </a:lnTo>
                  <a:lnTo>
                    <a:pt x="115" y="41"/>
                  </a:lnTo>
                  <a:lnTo>
                    <a:pt x="113" y="41"/>
                  </a:lnTo>
                  <a:lnTo>
                    <a:pt x="113" y="46"/>
                  </a:lnTo>
                  <a:lnTo>
                    <a:pt x="118" y="45"/>
                  </a:lnTo>
                  <a:lnTo>
                    <a:pt x="119" y="50"/>
                  </a:lnTo>
                  <a:lnTo>
                    <a:pt x="123" y="56"/>
                  </a:lnTo>
                  <a:lnTo>
                    <a:pt x="122" y="60"/>
                  </a:lnTo>
                  <a:lnTo>
                    <a:pt x="122" y="62"/>
                  </a:lnTo>
                  <a:lnTo>
                    <a:pt x="122" y="72"/>
                  </a:lnTo>
                  <a:lnTo>
                    <a:pt x="124" y="76"/>
                  </a:lnTo>
                  <a:lnTo>
                    <a:pt x="124" y="81"/>
                  </a:lnTo>
                  <a:lnTo>
                    <a:pt x="119" y="86"/>
                  </a:lnTo>
                  <a:lnTo>
                    <a:pt x="114" y="92"/>
                  </a:lnTo>
                  <a:lnTo>
                    <a:pt x="114" y="97"/>
                  </a:lnTo>
                  <a:lnTo>
                    <a:pt x="109" y="101"/>
                  </a:lnTo>
                  <a:lnTo>
                    <a:pt x="113" y="106"/>
                  </a:lnTo>
                  <a:lnTo>
                    <a:pt x="109" y="111"/>
                  </a:lnTo>
                  <a:lnTo>
                    <a:pt x="109" y="121"/>
                  </a:lnTo>
                  <a:lnTo>
                    <a:pt x="105" y="126"/>
                  </a:lnTo>
                  <a:lnTo>
                    <a:pt x="95" y="129"/>
                  </a:lnTo>
                  <a:lnTo>
                    <a:pt x="93" y="133"/>
                  </a:lnTo>
                  <a:lnTo>
                    <a:pt x="88" y="136"/>
                  </a:lnTo>
                  <a:lnTo>
                    <a:pt x="83" y="136"/>
                  </a:lnTo>
                  <a:lnTo>
                    <a:pt x="80" y="131"/>
                  </a:lnTo>
                  <a:lnTo>
                    <a:pt x="75" y="134"/>
                  </a:lnTo>
                  <a:lnTo>
                    <a:pt x="74" y="139"/>
                  </a:lnTo>
                  <a:lnTo>
                    <a:pt x="71" y="135"/>
                  </a:lnTo>
                  <a:lnTo>
                    <a:pt x="71" y="131"/>
                  </a:lnTo>
                  <a:lnTo>
                    <a:pt x="68" y="130"/>
                  </a:lnTo>
                  <a:lnTo>
                    <a:pt x="71" y="129"/>
                  </a:lnTo>
                  <a:lnTo>
                    <a:pt x="75" y="125"/>
                  </a:lnTo>
                  <a:lnTo>
                    <a:pt x="85" y="117"/>
                  </a:lnTo>
                  <a:lnTo>
                    <a:pt x="85" y="123"/>
                  </a:lnTo>
                  <a:lnTo>
                    <a:pt x="83" y="128"/>
                  </a:lnTo>
                  <a:lnTo>
                    <a:pt x="83" y="133"/>
                  </a:lnTo>
                  <a:lnTo>
                    <a:pt x="85" y="130"/>
                  </a:lnTo>
                  <a:lnTo>
                    <a:pt x="85" y="125"/>
                  </a:lnTo>
                  <a:lnTo>
                    <a:pt x="89" y="120"/>
                  </a:lnTo>
                  <a:lnTo>
                    <a:pt x="94" y="120"/>
                  </a:lnTo>
                  <a:lnTo>
                    <a:pt x="89" y="125"/>
                  </a:lnTo>
                  <a:lnTo>
                    <a:pt x="94" y="128"/>
                  </a:lnTo>
                  <a:lnTo>
                    <a:pt x="103" y="110"/>
                  </a:lnTo>
                  <a:lnTo>
                    <a:pt x="100" y="105"/>
                  </a:lnTo>
                  <a:lnTo>
                    <a:pt x="95" y="106"/>
                  </a:lnTo>
                  <a:lnTo>
                    <a:pt x="95" y="101"/>
                  </a:lnTo>
                  <a:lnTo>
                    <a:pt x="100" y="102"/>
                  </a:lnTo>
                  <a:lnTo>
                    <a:pt x="100" y="99"/>
                  </a:lnTo>
                  <a:lnTo>
                    <a:pt x="99" y="92"/>
                  </a:lnTo>
                  <a:lnTo>
                    <a:pt x="105" y="94"/>
                  </a:lnTo>
                  <a:lnTo>
                    <a:pt x="109" y="91"/>
                  </a:lnTo>
                  <a:lnTo>
                    <a:pt x="109" y="86"/>
                  </a:lnTo>
                  <a:lnTo>
                    <a:pt x="107" y="81"/>
                  </a:lnTo>
                  <a:lnTo>
                    <a:pt x="95" y="91"/>
                  </a:lnTo>
                  <a:lnTo>
                    <a:pt x="91" y="96"/>
                  </a:lnTo>
                  <a:lnTo>
                    <a:pt x="81" y="100"/>
                  </a:lnTo>
                  <a:lnTo>
                    <a:pt x="71" y="109"/>
                  </a:lnTo>
                  <a:lnTo>
                    <a:pt x="73" y="114"/>
                  </a:lnTo>
                  <a:lnTo>
                    <a:pt x="78" y="112"/>
                  </a:lnTo>
                  <a:lnTo>
                    <a:pt x="83" y="114"/>
                  </a:lnTo>
                  <a:lnTo>
                    <a:pt x="73" y="115"/>
                  </a:lnTo>
                  <a:lnTo>
                    <a:pt x="68" y="111"/>
                  </a:lnTo>
                  <a:lnTo>
                    <a:pt x="71" y="106"/>
                  </a:lnTo>
                  <a:lnTo>
                    <a:pt x="81" y="99"/>
                  </a:lnTo>
                  <a:lnTo>
                    <a:pt x="85" y="95"/>
                  </a:lnTo>
                  <a:lnTo>
                    <a:pt x="94" y="85"/>
                  </a:lnTo>
                  <a:lnTo>
                    <a:pt x="93" y="89"/>
                  </a:lnTo>
                  <a:lnTo>
                    <a:pt x="93" y="94"/>
                  </a:lnTo>
                  <a:lnTo>
                    <a:pt x="95" y="89"/>
                  </a:lnTo>
                  <a:lnTo>
                    <a:pt x="100" y="85"/>
                  </a:lnTo>
                  <a:lnTo>
                    <a:pt x="103" y="78"/>
                  </a:lnTo>
                  <a:lnTo>
                    <a:pt x="99" y="66"/>
                  </a:lnTo>
                  <a:lnTo>
                    <a:pt x="102" y="61"/>
                  </a:lnTo>
                  <a:lnTo>
                    <a:pt x="95" y="65"/>
                  </a:lnTo>
                  <a:lnTo>
                    <a:pt x="95" y="70"/>
                  </a:lnTo>
                  <a:lnTo>
                    <a:pt x="91" y="62"/>
                  </a:lnTo>
                  <a:lnTo>
                    <a:pt x="86" y="65"/>
                  </a:lnTo>
                  <a:lnTo>
                    <a:pt x="86" y="60"/>
                  </a:lnTo>
                  <a:lnTo>
                    <a:pt x="85" y="55"/>
                  </a:lnTo>
                  <a:lnTo>
                    <a:pt x="80" y="56"/>
                  </a:lnTo>
                  <a:lnTo>
                    <a:pt x="75" y="56"/>
                  </a:lnTo>
                  <a:lnTo>
                    <a:pt x="70" y="52"/>
                  </a:lnTo>
                  <a:lnTo>
                    <a:pt x="60" y="51"/>
                  </a:lnTo>
                  <a:lnTo>
                    <a:pt x="55" y="47"/>
                  </a:lnTo>
                  <a:lnTo>
                    <a:pt x="45" y="45"/>
                  </a:lnTo>
                  <a:lnTo>
                    <a:pt x="39" y="39"/>
                  </a:lnTo>
                  <a:lnTo>
                    <a:pt x="35" y="36"/>
                  </a:lnTo>
                  <a:lnTo>
                    <a:pt x="30" y="32"/>
                  </a:lnTo>
                  <a:lnTo>
                    <a:pt x="25" y="28"/>
                  </a:lnTo>
                  <a:lnTo>
                    <a:pt x="16" y="19"/>
                  </a:lnTo>
                  <a:lnTo>
                    <a:pt x="11" y="17"/>
                  </a:lnTo>
                  <a:lnTo>
                    <a:pt x="12" y="23"/>
                  </a:lnTo>
                  <a:lnTo>
                    <a:pt x="11" y="24"/>
                  </a:lnTo>
                  <a:lnTo>
                    <a:pt x="10" y="29"/>
                  </a:lnTo>
                  <a:lnTo>
                    <a:pt x="6" y="34"/>
                  </a:lnTo>
                  <a:lnTo>
                    <a:pt x="6" y="39"/>
                  </a:lnTo>
                  <a:lnTo>
                    <a:pt x="5" y="43"/>
                  </a:lnTo>
                  <a:lnTo>
                    <a:pt x="5" y="48"/>
                  </a:lnTo>
                  <a:lnTo>
                    <a:pt x="6" y="53"/>
                  </a:lnTo>
                  <a:lnTo>
                    <a:pt x="10" y="60"/>
                  </a:lnTo>
                  <a:lnTo>
                    <a:pt x="12" y="68"/>
                  </a:lnTo>
                  <a:lnTo>
                    <a:pt x="12" y="75"/>
                  </a:lnTo>
                  <a:lnTo>
                    <a:pt x="10" y="94"/>
                  </a:lnTo>
                  <a:lnTo>
                    <a:pt x="12" y="106"/>
                  </a:lnTo>
                  <a:lnTo>
                    <a:pt x="11" y="120"/>
                  </a:lnTo>
                  <a:lnTo>
                    <a:pt x="8" y="126"/>
                  </a:lnTo>
                  <a:lnTo>
                    <a:pt x="11" y="128"/>
                  </a:lnTo>
                  <a:lnTo>
                    <a:pt x="12" y="123"/>
                  </a:lnTo>
                  <a:lnTo>
                    <a:pt x="17" y="126"/>
                  </a:lnTo>
                  <a:lnTo>
                    <a:pt x="21" y="131"/>
                  </a:lnTo>
                  <a:lnTo>
                    <a:pt x="26" y="133"/>
                  </a:lnTo>
                  <a:lnTo>
                    <a:pt x="19" y="134"/>
                  </a:lnTo>
                  <a:lnTo>
                    <a:pt x="11" y="138"/>
                  </a:lnTo>
                  <a:lnTo>
                    <a:pt x="10" y="133"/>
                  </a:lnTo>
                  <a:lnTo>
                    <a:pt x="7" y="143"/>
                  </a:lnTo>
                  <a:lnTo>
                    <a:pt x="10" y="148"/>
                  </a:lnTo>
                  <a:lnTo>
                    <a:pt x="10" y="146"/>
                  </a:lnTo>
                  <a:lnTo>
                    <a:pt x="20" y="150"/>
                  </a:lnTo>
                  <a:lnTo>
                    <a:pt x="22" y="155"/>
                  </a:lnTo>
                  <a:lnTo>
                    <a:pt x="20" y="155"/>
                  </a:lnTo>
                  <a:lnTo>
                    <a:pt x="15" y="151"/>
                  </a:lnTo>
                  <a:lnTo>
                    <a:pt x="12" y="156"/>
                  </a:lnTo>
                  <a:lnTo>
                    <a:pt x="14" y="162"/>
                  </a:lnTo>
                  <a:lnTo>
                    <a:pt x="10" y="167"/>
                  </a:lnTo>
                  <a:lnTo>
                    <a:pt x="14" y="172"/>
                  </a:lnTo>
                  <a:lnTo>
                    <a:pt x="12" y="173"/>
                  </a:lnTo>
                  <a:lnTo>
                    <a:pt x="10" y="169"/>
                  </a:lnTo>
                  <a:lnTo>
                    <a:pt x="5" y="169"/>
                  </a:lnTo>
                  <a:lnTo>
                    <a:pt x="7" y="160"/>
                  </a:lnTo>
                  <a:lnTo>
                    <a:pt x="6" y="155"/>
                  </a:lnTo>
                  <a:lnTo>
                    <a:pt x="0" y="179"/>
                  </a:lnTo>
                  <a:lnTo>
                    <a:pt x="5" y="179"/>
                  </a:lnTo>
                  <a:lnTo>
                    <a:pt x="8" y="184"/>
                  </a:lnTo>
                  <a:lnTo>
                    <a:pt x="19" y="182"/>
                  </a:lnTo>
                  <a:lnTo>
                    <a:pt x="21" y="187"/>
                  </a:lnTo>
                  <a:lnTo>
                    <a:pt x="26" y="188"/>
                  </a:lnTo>
                  <a:lnTo>
                    <a:pt x="27" y="188"/>
                  </a:lnTo>
                  <a:lnTo>
                    <a:pt x="30" y="189"/>
                  </a:lnTo>
                  <a:lnTo>
                    <a:pt x="31" y="190"/>
                  </a:lnTo>
                  <a:lnTo>
                    <a:pt x="32" y="194"/>
                  </a:lnTo>
                  <a:lnTo>
                    <a:pt x="37" y="199"/>
                  </a:lnTo>
                  <a:lnTo>
                    <a:pt x="42" y="199"/>
                  </a:lnTo>
                  <a:lnTo>
                    <a:pt x="46" y="201"/>
                  </a:lnTo>
                  <a:lnTo>
                    <a:pt x="49" y="204"/>
                  </a:lnTo>
                  <a:lnTo>
                    <a:pt x="54" y="209"/>
                  </a:lnTo>
                  <a:lnTo>
                    <a:pt x="56" y="219"/>
                  </a:lnTo>
                  <a:lnTo>
                    <a:pt x="54" y="245"/>
                  </a:lnTo>
                  <a:lnTo>
                    <a:pt x="55" y="247"/>
                  </a:lnTo>
                  <a:lnTo>
                    <a:pt x="63" y="251"/>
                  </a:lnTo>
                  <a:lnTo>
                    <a:pt x="68" y="253"/>
                  </a:lnTo>
                  <a:lnTo>
                    <a:pt x="70" y="255"/>
                  </a:lnTo>
                  <a:lnTo>
                    <a:pt x="75" y="257"/>
                  </a:lnTo>
                  <a:lnTo>
                    <a:pt x="80" y="258"/>
                  </a:lnTo>
                  <a:lnTo>
                    <a:pt x="90" y="257"/>
                  </a:lnTo>
                  <a:lnTo>
                    <a:pt x="94" y="256"/>
                  </a:lnTo>
                  <a:lnTo>
                    <a:pt x="99" y="253"/>
                  </a:lnTo>
                  <a:lnTo>
                    <a:pt x="104" y="253"/>
                  </a:lnTo>
                  <a:lnTo>
                    <a:pt x="109" y="255"/>
                  </a:lnTo>
                  <a:lnTo>
                    <a:pt x="118" y="256"/>
                  </a:lnTo>
                  <a:lnTo>
                    <a:pt x="123" y="258"/>
                  </a:lnTo>
                  <a:lnTo>
                    <a:pt x="127" y="260"/>
                  </a:lnTo>
                  <a:lnTo>
                    <a:pt x="133" y="263"/>
                  </a:lnTo>
                  <a:lnTo>
                    <a:pt x="133" y="267"/>
                  </a:lnTo>
                  <a:lnTo>
                    <a:pt x="143" y="267"/>
                  </a:lnTo>
                  <a:lnTo>
                    <a:pt x="148" y="268"/>
                  </a:lnTo>
                  <a:lnTo>
                    <a:pt x="163" y="266"/>
                  </a:lnTo>
                  <a:lnTo>
                    <a:pt x="168" y="267"/>
                  </a:lnTo>
                  <a:lnTo>
                    <a:pt x="173" y="271"/>
                  </a:lnTo>
                  <a:lnTo>
                    <a:pt x="177" y="272"/>
                  </a:lnTo>
                  <a:lnTo>
                    <a:pt x="182" y="272"/>
                  </a:lnTo>
                  <a:lnTo>
                    <a:pt x="192" y="270"/>
                  </a:lnTo>
                  <a:lnTo>
                    <a:pt x="202" y="268"/>
                  </a:lnTo>
                  <a:lnTo>
                    <a:pt x="217" y="268"/>
                  </a:lnTo>
                  <a:lnTo>
                    <a:pt x="222" y="266"/>
                  </a:lnTo>
                  <a:lnTo>
                    <a:pt x="226" y="267"/>
                  </a:lnTo>
                  <a:lnTo>
                    <a:pt x="237" y="268"/>
                  </a:lnTo>
                  <a:lnTo>
                    <a:pt x="242" y="270"/>
                  </a:lnTo>
                  <a:lnTo>
                    <a:pt x="247" y="271"/>
                  </a:lnTo>
                  <a:lnTo>
                    <a:pt x="253" y="267"/>
                  </a:lnTo>
                  <a:lnTo>
                    <a:pt x="300" y="279"/>
                  </a:lnTo>
                  <a:lnTo>
                    <a:pt x="362" y="291"/>
                  </a:lnTo>
                  <a:lnTo>
                    <a:pt x="361" y="287"/>
                  </a:lnTo>
                  <a:lnTo>
                    <a:pt x="362" y="272"/>
                  </a:lnTo>
                  <a:lnTo>
                    <a:pt x="359" y="262"/>
                  </a:lnTo>
                  <a:lnTo>
                    <a:pt x="362" y="257"/>
                  </a:lnTo>
                  <a:lnTo>
                    <a:pt x="363" y="242"/>
                  </a:lnTo>
                  <a:lnTo>
                    <a:pt x="400" y="71"/>
                  </a:lnTo>
                  <a:lnTo>
                    <a:pt x="401" y="68"/>
                  </a:lnTo>
                  <a:lnTo>
                    <a:pt x="353" y="58"/>
                  </a:lnTo>
                  <a:close/>
                  <a:moveTo>
                    <a:pt x="97" y="34"/>
                  </a:moveTo>
                  <a:lnTo>
                    <a:pt x="98" y="29"/>
                  </a:lnTo>
                  <a:lnTo>
                    <a:pt x="94" y="24"/>
                  </a:lnTo>
                  <a:lnTo>
                    <a:pt x="91" y="23"/>
                  </a:lnTo>
                  <a:lnTo>
                    <a:pt x="89" y="29"/>
                  </a:lnTo>
                  <a:lnTo>
                    <a:pt x="91" y="34"/>
                  </a:lnTo>
                  <a:lnTo>
                    <a:pt x="97" y="34"/>
                  </a:lnTo>
                  <a:close/>
                  <a:moveTo>
                    <a:pt x="107" y="23"/>
                  </a:moveTo>
                  <a:lnTo>
                    <a:pt x="109" y="28"/>
                  </a:lnTo>
                  <a:lnTo>
                    <a:pt x="112" y="23"/>
                  </a:lnTo>
                  <a:lnTo>
                    <a:pt x="107" y="19"/>
                  </a:lnTo>
                  <a:lnTo>
                    <a:pt x="104" y="19"/>
                  </a:lnTo>
                  <a:lnTo>
                    <a:pt x="102" y="24"/>
                  </a:lnTo>
                  <a:lnTo>
                    <a:pt x="105" y="28"/>
                  </a:lnTo>
                  <a:lnTo>
                    <a:pt x="107" y="23"/>
                  </a:lnTo>
                  <a:close/>
                  <a:moveTo>
                    <a:pt x="117" y="52"/>
                  </a:moveTo>
                  <a:lnTo>
                    <a:pt x="115" y="47"/>
                  </a:lnTo>
                  <a:lnTo>
                    <a:pt x="114" y="47"/>
                  </a:lnTo>
                  <a:lnTo>
                    <a:pt x="109" y="51"/>
                  </a:lnTo>
                  <a:lnTo>
                    <a:pt x="103" y="56"/>
                  </a:lnTo>
                  <a:lnTo>
                    <a:pt x="105" y="61"/>
                  </a:lnTo>
                  <a:lnTo>
                    <a:pt x="109" y="66"/>
                  </a:lnTo>
                  <a:lnTo>
                    <a:pt x="109" y="71"/>
                  </a:lnTo>
                  <a:lnTo>
                    <a:pt x="110" y="76"/>
                  </a:lnTo>
                  <a:lnTo>
                    <a:pt x="114" y="81"/>
                  </a:lnTo>
                  <a:lnTo>
                    <a:pt x="114" y="84"/>
                  </a:lnTo>
                  <a:lnTo>
                    <a:pt x="119" y="81"/>
                  </a:lnTo>
                  <a:lnTo>
                    <a:pt x="119" y="76"/>
                  </a:lnTo>
                  <a:lnTo>
                    <a:pt x="115" y="72"/>
                  </a:lnTo>
                  <a:lnTo>
                    <a:pt x="110" y="72"/>
                  </a:lnTo>
                  <a:lnTo>
                    <a:pt x="112" y="61"/>
                  </a:lnTo>
                  <a:lnTo>
                    <a:pt x="107" y="56"/>
                  </a:lnTo>
                  <a:lnTo>
                    <a:pt x="112" y="53"/>
                  </a:lnTo>
                  <a:lnTo>
                    <a:pt x="117" y="52"/>
                  </a:lnTo>
                  <a:close/>
                </a:path>
              </a:pathLst>
            </a:custGeom>
            <a:solidFill>
              <a:srgbClr val="7030A0"/>
            </a:solidFill>
            <a:ln w="4763">
              <a:solidFill>
                <a:srgbClr val="FFFFFF"/>
              </a:solidFill>
              <a:prstDash val="solid"/>
              <a:round/>
              <a:headEnd/>
              <a:tailEnd/>
            </a:ln>
          </p:spPr>
          <p:txBody>
            <a:bodyPr/>
            <a:lstStyle/>
            <a:p>
              <a:endParaRPr lang="en-US" dirty="0"/>
            </a:p>
          </p:txBody>
        </p:sp>
        <p:sp>
          <p:nvSpPr>
            <p:cNvPr id="70" name="Freeform 69"/>
            <p:cNvSpPr>
              <a:spLocks noEditPoints="1"/>
            </p:cNvSpPr>
            <p:nvPr/>
          </p:nvSpPr>
          <p:spPr bwMode="auto">
            <a:xfrm>
              <a:off x="804" y="2621"/>
              <a:ext cx="1935" cy="983"/>
            </a:xfrm>
            <a:custGeom>
              <a:avLst/>
              <a:gdLst/>
              <a:ahLst/>
              <a:cxnLst>
                <a:cxn ang="0">
                  <a:pos x="510" y="707"/>
                </a:cxn>
                <a:cxn ang="0">
                  <a:pos x="1321" y="623"/>
                </a:cxn>
                <a:cxn ang="0">
                  <a:pos x="1263" y="591"/>
                </a:cxn>
                <a:cxn ang="0">
                  <a:pos x="1237" y="513"/>
                </a:cxn>
                <a:cxn ang="0">
                  <a:pos x="1184" y="447"/>
                </a:cxn>
                <a:cxn ang="0">
                  <a:pos x="1139" y="363"/>
                </a:cxn>
                <a:cxn ang="0">
                  <a:pos x="1078" y="332"/>
                </a:cxn>
                <a:cxn ang="0">
                  <a:pos x="1017" y="366"/>
                </a:cxn>
                <a:cxn ang="0">
                  <a:pos x="959" y="371"/>
                </a:cxn>
                <a:cxn ang="0">
                  <a:pos x="900" y="287"/>
                </a:cxn>
                <a:cxn ang="0">
                  <a:pos x="841" y="213"/>
                </a:cxn>
                <a:cxn ang="0">
                  <a:pos x="688" y="150"/>
                </a:cxn>
                <a:cxn ang="0">
                  <a:pos x="134" y="0"/>
                </a:cxn>
                <a:cxn ang="0">
                  <a:pos x="147" y="82"/>
                </a:cxn>
                <a:cxn ang="0">
                  <a:pos x="175" y="174"/>
                </a:cxn>
                <a:cxn ang="0">
                  <a:pos x="195" y="239"/>
                </a:cxn>
                <a:cxn ang="0">
                  <a:pos x="256" y="315"/>
                </a:cxn>
                <a:cxn ang="0">
                  <a:pos x="259" y="385"/>
                </a:cxn>
                <a:cxn ang="0">
                  <a:pos x="273" y="402"/>
                </a:cxn>
                <a:cxn ang="0">
                  <a:pos x="232" y="389"/>
                </a:cxn>
                <a:cxn ang="0">
                  <a:pos x="228" y="420"/>
                </a:cxn>
                <a:cxn ang="0">
                  <a:pos x="274" y="476"/>
                </a:cxn>
                <a:cxn ang="0">
                  <a:pos x="308" y="477"/>
                </a:cxn>
                <a:cxn ang="0">
                  <a:pos x="369" y="579"/>
                </a:cxn>
                <a:cxn ang="0">
                  <a:pos x="365" y="641"/>
                </a:cxn>
                <a:cxn ang="0">
                  <a:pos x="409" y="690"/>
                </a:cxn>
                <a:cxn ang="0">
                  <a:pos x="471" y="705"/>
                </a:cxn>
                <a:cxn ang="0">
                  <a:pos x="448" y="632"/>
                </a:cxn>
                <a:cxn ang="0">
                  <a:pos x="420" y="559"/>
                </a:cxn>
                <a:cxn ang="0">
                  <a:pos x="399" y="500"/>
                </a:cxn>
                <a:cxn ang="0">
                  <a:pos x="379" y="452"/>
                </a:cxn>
                <a:cxn ang="0">
                  <a:pos x="347" y="356"/>
                </a:cxn>
                <a:cxn ang="0">
                  <a:pos x="312" y="310"/>
                </a:cxn>
                <a:cxn ang="0">
                  <a:pos x="267" y="232"/>
                </a:cxn>
                <a:cxn ang="0">
                  <a:pos x="254" y="130"/>
                </a:cxn>
                <a:cxn ang="0">
                  <a:pos x="274" y="88"/>
                </a:cxn>
                <a:cxn ang="0">
                  <a:pos x="339" y="122"/>
                </a:cxn>
                <a:cxn ang="0">
                  <a:pos x="366" y="170"/>
                </a:cxn>
                <a:cxn ang="0">
                  <a:pos x="381" y="258"/>
                </a:cxn>
                <a:cxn ang="0">
                  <a:pos x="414" y="344"/>
                </a:cxn>
                <a:cxn ang="0">
                  <a:pos x="469" y="419"/>
                </a:cxn>
                <a:cxn ang="0">
                  <a:pos x="497" y="427"/>
                </a:cxn>
                <a:cxn ang="0">
                  <a:pos x="529" y="488"/>
                </a:cxn>
                <a:cxn ang="0">
                  <a:pos x="570" y="546"/>
                </a:cxn>
                <a:cxn ang="0">
                  <a:pos x="551" y="580"/>
                </a:cxn>
                <a:cxn ang="0">
                  <a:pos x="570" y="608"/>
                </a:cxn>
                <a:cxn ang="0">
                  <a:pos x="589" y="612"/>
                </a:cxn>
                <a:cxn ang="0">
                  <a:pos x="628" y="647"/>
                </a:cxn>
                <a:cxn ang="0">
                  <a:pos x="647" y="691"/>
                </a:cxn>
                <a:cxn ang="0">
                  <a:pos x="1358" y="695"/>
                </a:cxn>
                <a:cxn ang="0">
                  <a:pos x="1373" y="672"/>
                </a:cxn>
                <a:cxn ang="0">
                  <a:pos x="1397" y="632"/>
                </a:cxn>
                <a:cxn ang="0">
                  <a:pos x="193" y="335"/>
                </a:cxn>
                <a:cxn ang="0">
                  <a:pos x="334" y="308"/>
                </a:cxn>
                <a:cxn ang="0">
                  <a:pos x="370" y="340"/>
                </a:cxn>
                <a:cxn ang="0">
                  <a:pos x="399" y="319"/>
                </a:cxn>
                <a:cxn ang="0">
                  <a:pos x="342" y="634"/>
                </a:cxn>
                <a:cxn ang="0">
                  <a:pos x="433" y="555"/>
                </a:cxn>
                <a:cxn ang="0">
                  <a:pos x="477" y="677"/>
                </a:cxn>
              </a:cxnLst>
              <a:rect l="0" t="0" r="r" b="b"/>
              <a:pathLst>
                <a:path w="1397" h="710">
                  <a:moveTo>
                    <a:pt x="5" y="233"/>
                  </a:moveTo>
                  <a:lnTo>
                    <a:pt x="0" y="237"/>
                  </a:lnTo>
                  <a:lnTo>
                    <a:pt x="0" y="257"/>
                  </a:lnTo>
                  <a:lnTo>
                    <a:pt x="4" y="253"/>
                  </a:lnTo>
                  <a:lnTo>
                    <a:pt x="5" y="248"/>
                  </a:lnTo>
                  <a:lnTo>
                    <a:pt x="6" y="243"/>
                  </a:lnTo>
                  <a:lnTo>
                    <a:pt x="4" y="238"/>
                  </a:lnTo>
                  <a:lnTo>
                    <a:pt x="5" y="233"/>
                  </a:lnTo>
                  <a:close/>
                  <a:moveTo>
                    <a:pt x="503" y="692"/>
                  </a:moveTo>
                  <a:lnTo>
                    <a:pt x="503" y="701"/>
                  </a:lnTo>
                  <a:lnTo>
                    <a:pt x="505" y="706"/>
                  </a:lnTo>
                  <a:lnTo>
                    <a:pt x="510" y="710"/>
                  </a:lnTo>
                  <a:lnTo>
                    <a:pt x="510" y="707"/>
                  </a:lnTo>
                  <a:lnTo>
                    <a:pt x="506" y="696"/>
                  </a:lnTo>
                  <a:lnTo>
                    <a:pt x="503" y="692"/>
                  </a:lnTo>
                  <a:close/>
                  <a:moveTo>
                    <a:pt x="1394" y="633"/>
                  </a:moveTo>
                  <a:lnTo>
                    <a:pt x="1381" y="636"/>
                  </a:lnTo>
                  <a:lnTo>
                    <a:pt x="1381" y="641"/>
                  </a:lnTo>
                  <a:lnTo>
                    <a:pt x="1378" y="641"/>
                  </a:lnTo>
                  <a:lnTo>
                    <a:pt x="1373" y="637"/>
                  </a:lnTo>
                  <a:lnTo>
                    <a:pt x="1371" y="637"/>
                  </a:lnTo>
                  <a:lnTo>
                    <a:pt x="1361" y="628"/>
                  </a:lnTo>
                  <a:lnTo>
                    <a:pt x="1358" y="627"/>
                  </a:lnTo>
                  <a:lnTo>
                    <a:pt x="1353" y="624"/>
                  </a:lnTo>
                  <a:lnTo>
                    <a:pt x="1341" y="625"/>
                  </a:lnTo>
                  <a:lnTo>
                    <a:pt x="1321" y="623"/>
                  </a:lnTo>
                  <a:lnTo>
                    <a:pt x="1317" y="622"/>
                  </a:lnTo>
                  <a:lnTo>
                    <a:pt x="1308" y="613"/>
                  </a:lnTo>
                  <a:lnTo>
                    <a:pt x="1302" y="612"/>
                  </a:lnTo>
                  <a:lnTo>
                    <a:pt x="1298" y="609"/>
                  </a:lnTo>
                  <a:lnTo>
                    <a:pt x="1293" y="610"/>
                  </a:lnTo>
                  <a:lnTo>
                    <a:pt x="1290" y="609"/>
                  </a:lnTo>
                  <a:lnTo>
                    <a:pt x="1287" y="604"/>
                  </a:lnTo>
                  <a:lnTo>
                    <a:pt x="1282" y="600"/>
                  </a:lnTo>
                  <a:lnTo>
                    <a:pt x="1280" y="602"/>
                  </a:lnTo>
                  <a:lnTo>
                    <a:pt x="1275" y="599"/>
                  </a:lnTo>
                  <a:lnTo>
                    <a:pt x="1264" y="598"/>
                  </a:lnTo>
                  <a:lnTo>
                    <a:pt x="1262" y="597"/>
                  </a:lnTo>
                  <a:lnTo>
                    <a:pt x="1263" y="591"/>
                  </a:lnTo>
                  <a:lnTo>
                    <a:pt x="1258" y="588"/>
                  </a:lnTo>
                  <a:lnTo>
                    <a:pt x="1257" y="576"/>
                  </a:lnTo>
                  <a:lnTo>
                    <a:pt x="1253" y="566"/>
                  </a:lnTo>
                  <a:lnTo>
                    <a:pt x="1249" y="561"/>
                  </a:lnTo>
                  <a:lnTo>
                    <a:pt x="1243" y="552"/>
                  </a:lnTo>
                  <a:lnTo>
                    <a:pt x="1241" y="547"/>
                  </a:lnTo>
                  <a:lnTo>
                    <a:pt x="1239" y="542"/>
                  </a:lnTo>
                  <a:lnTo>
                    <a:pt x="1241" y="537"/>
                  </a:lnTo>
                  <a:lnTo>
                    <a:pt x="1241" y="532"/>
                  </a:lnTo>
                  <a:lnTo>
                    <a:pt x="1236" y="529"/>
                  </a:lnTo>
                  <a:lnTo>
                    <a:pt x="1238" y="524"/>
                  </a:lnTo>
                  <a:lnTo>
                    <a:pt x="1238" y="519"/>
                  </a:lnTo>
                  <a:lnTo>
                    <a:pt x="1237" y="513"/>
                  </a:lnTo>
                  <a:lnTo>
                    <a:pt x="1237" y="510"/>
                  </a:lnTo>
                  <a:lnTo>
                    <a:pt x="1236" y="507"/>
                  </a:lnTo>
                  <a:lnTo>
                    <a:pt x="1230" y="503"/>
                  </a:lnTo>
                  <a:lnTo>
                    <a:pt x="1223" y="501"/>
                  </a:lnTo>
                  <a:lnTo>
                    <a:pt x="1213" y="488"/>
                  </a:lnTo>
                  <a:lnTo>
                    <a:pt x="1213" y="483"/>
                  </a:lnTo>
                  <a:lnTo>
                    <a:pt x="1209" y="478"/>
                  </a:lnTo>
                  <a:lnTo>
                    <a:pt x="1204" y="474"/>
                  </a:lnTo>
                  <a:lnTo>
                    <a:pt x="1203" y="469"/>
                  </a:lnTo>
                  <a:lnTo>
                    <a:pt x="1199" y="463"/>
                  </a:lnTo>
                  <a:lnTo>
                    <a:pt x="1194" y="461"/>
                  </a:lnTo>
                  <a:lnTo>
                    <a:pt x="1189" y="457"/>
                  </a:lnTo>
                  <a:lnTo>
                    <a:pt x="1184" y="447"/>
                  </a:lnTo>
                  <a:lnTo>
                    <a:pt x="1181" y="437"/>
                  </a:lnTo>
                  <a:lnTo>
                    <a:pt x="1183" y="435"/>
                  </a:lnTo>
                  <a:lnTo>
                    <a:pt x="1179" y="430"/>
                  </a:lnTo>
                  <a:lnTo>
                    <a:pt x="1176" y="425"/>
                  </a:lnTo>
                  <a:lnTo>
                    <a:pt x="1174" y="422"/>
                  </a:lnTo>
                  <a:lnTo>
                    <a:pt x="1174" y="420"/>
                  </a:lnTo>
                  <a:lnTo>
                    <a:pt x="1171" y="415"/>
                  </a:lnTo>
                  <a:lnTo>
                    <a:pt x="1166" y="405"/>
                  </a:lnTo>
                  <a:lnTo>
                    <a:pt x="1163" y="393"/>
                  </a:lnTo>
                  <a:lnTo>
                    <a:pt x="1159" y="388"/>
                  </a:lnTo>
                  <a:lnTo>
                    <a:pt x="1154" y="378"/>
                  </a:lnTo>
                  <a:lnTo>
                    <a:pt x="1140" y="368"/>
                  </a:lnTo>
                  <a:lnTo>
                    <a:pt x="1139" y="363"/>
                  </a:lnTo>
                  <a:lnTo>
                    <a:pt x="1135" y="360"/>
                  </a:lnTo>
                  <a:lnTo>
                    <a:pt x="1130" y="356"/>
                  </a:lnTo>
                  <a:lnTo>
                    <a:pt x="1127" y="351"/>
                  </a:lnTo>
                  <a:lnTo>
                    <a:pt x="1122" y="352"/>
                  </a:lnTo>
                  <a:lnTo>
                    <a:pt x="1122" y="349"/>
                  </a:lnTo>
                  <a:lnTo>
                    <a:pt x="1119" y="345"/>
                  </a:lnTo>
                  <a:lnTo>
                    <a:pt x="1116" y="340"/>
                  </a:lnTo>
                  <a:lnTo>
                    <a:pt x="1111" y="336"/>
                  </a:lnTo>
                  <a:lnTo>
                    <a:pt x="1107" y="334"/>
                  </a:lnTo>
                  <a:lnTo>
                    <a:pt x="1102" y="337"/>
                  </a:lnTo>
                  <a:lnTo>
                    <a:pt x="1088" y="334"/>
                  </a:lnTo>
                  <a:lnTo>
                    <a:pt x="1083" y="334"/>
                  </a:lnTo>
                  <a:lnTo>
                    <a:pt x="1078" y="332"/>
                  </a:lnTo>
                  <a:lnTo>
                    <a:pt x="1073" y="334"/>
                  </a:lnTo>
                  <a:lnTo>
                    <a:pt x="1069" y="332"/>
                  </a:lnTo>
                  <a:lnTo>
                    <a:pt x="1061" y="327"/>
                  </a:lnTo>
                  <a:lnTo>
                    <a:pt x="1056" y="327"/>
                  </a:lnTo>
                  <a:lnTo>
                    <a:pt x="1053" y="332"/>
                  </a:lnTo>
                  <a:lnTo>
                    <a:pt x="1048" y="334"/>
                  </a:lnTo>
                  <a:lnTo>
                    <a:pt x="1043" y="334"/>
                  </a:lnTo>
                  <a:lnTo>
                    <a:pt x="1038" y="336"/>
                  </a:lnTo>
                  <a:lnTo>
                    <a:pt x="1034" y="336"/>
                  </a:lnTo>
                  <a:lnTo>
                    <a:pt x="1032" y="339"/>
                  </a:lnTo>
                  <a:lnTo>
                    <a:pt x="1027" y="345"/>
                  </a:lnTo>
                  <a:lnTo>
                    <a:pt x="1019" y="364"/>
                  </a:lnTo>
                  <a:lnTo>
                    <a:pt x="1017" y="366"/>
                  </a:lnTo>
                  <a:lnTo>
                    <a:pt x="1015" y="371"/>
                  </a:lnTo>
                  <a:lnTo>
                    <a:pt x="1014" y="376"/>
                  </a:lnTo>
                  <a:lnTo>
                    <a:pt x="1009" y="378"/>
                  </a:lnTo>
                  <a:lnTo>
                    <a:pt x="1007" y="383"/>
                  </a:lnTo>
                  <a:lnTo>
                    <a:pt x="1002" y="385"/>
                  </a:lnTo>
                  <a:lnTo>
                    <a:pt x="999" y="390"/>
                  </a:lnTo>
                  <a:lnTo>
                    <a:pt x="991" y="390"/>
                  </a:lnTo>
                  <a:lnTo>
                    <a:pt x="986" y="389"/>
                  </a:lnTo>
                  <a:lnTo>
                    <a:pt x="986" y="388"/>
                  </a:lnTo>
                  <a:lnTo>
                    <a:pt x="981" y="386"/>
                  </a:lnTo>
                  <a:lnTo>
                    <a:pt x="978" y="383"/>
                  </a:lnTo>
                  <a:lnTo>
                    <a:pt x="973" y="378"/>
                  </a:lnTo>
                  <a:lnTo>
                    <a:pt x="959" y="371"/>
                  </a:lnTo>
                  <a:lnTo>
                    <a:pt x="958" y="366"/>
                  </a:lnTo>
                  <a:lnTo>
                    <a:pt x="947" y="364"/>
                  </a:lnTo>
                  <a:lnTo>
                    <a:pt x="942" y="363"/>
                  </a:lnTo>
                  <a:lnTo>
                    <a:pt x="931" y="352"/>
                  </a:lnTo>
                  <a:lnTo>
                    <a:pt x="927" y="347"/>
                  </a:lnTo>
                  <a:lnTo>
                    <a:pt x="924" y="344"/>
                  </a:lnTo>
                  <a:lnTo>
                    <a:pt x="919" y="342"/>
                  </a:lnTo>
                  <a:lnTo>
                    <a:pt x="912" y="336"/>
                  </a:lnTo>
                  <a:lnTo>
                    <a:pt x="902" y="311"/>
                  </a:lnTo>
                  <a:lnTo>
                    <a:pt x="901" y="302"/>
                  </a:lnTo>
                  <a:lnTo>
                    <a:pt x="902" y="297"/>
                  </a:lnTo>
                  <a:lnTo>
                    <a:pt x="902" y="292"/>
                  </a:lnTo>
                  <a:lnTo>
                    <a:pt x="900" y="287"/>
                  </a:lnTo>
                  <a:lnTo>
                    <a:pt x="896" y="277"/>
                  </a:lnTo>
                  <a:lnTo>
                    <a:pt x="893" y="276"/>
                  </a:lnTo>
                  <a:lnTo>
                    <a:pt x="892" y="266"/>
                  </a:lnTo>
                  <a:lnTo>
                    <a:pt x="890" y="261"/>
                  </a:lnTo>
                  <a:lnTo>
                    <a:pt x="886" y="258"/>
                  </a:lnTo>
                  <a:lnTo>
                    <a:pt x="886" y="254"/>
                  </a:lnTo>
                  <a:lnTo>
                    <a:pt x="881" y="252"/>
                  </a:lnTo>
                  <a:lnTo>
                    <a:pt x="871" y="243"/>
                  </a:lnTo>
                  <a:lnTo>
                    <a:pt x="866" y="241"/>
                  </a:lnTo>
                  <a:lnTo>
                    <a:pt x="861" y="237"/>
                  </a:lnTo>
                  <a:lnTo>
                    <a:pt x="852" y="228"/>
                  </a:lnTo>
                  <a:lnTo>
                    <a:pt x="851" y="222"/>
                  </a:lnTo>
                  <a:lnTo>
                    <a:pt x="841" y="213"/>
                  </a:lnTo>
                  <a:lnTo>
                    <a:pt x="832" y="200"/>
                  </a:lnTo>
                  <a:lnTo>
                    <a:pt x="827" y="195"/>
                  </a:lnTo>
                  <a:lnTo>
                    <a:pt x="818" y="190"/>
                  </a:lnTo>
                  <a:lnTo>
                    <a:pt x="813" y="186"/>
                  </a:lnTo>
                  <a:lnTo>
                    <a:pt x="808" y="178"/>
                  </a:lnTo>
                  <a:lnTo>
                    <a:pt x="808" y="173"/>
                  </a:lnTo>
                  <a:lnTo>
                    <a:pt x="804" y="168"/>
                  </a:lnTo>
                  <a:lnTo>
                    <a:pt x="800" y="164"/>
                  </a:lnTo>
                  <a:lnTo>
                    <a:pt x="798" y="164"/>
                  </a:lnTo>
                  <a:lnTo>
                    <a:pt x="798" y="164"/>
                  </a:lnTo>
                  <a:lnTo>
                    <a:pt x="793" y="161"/>
                  </a:lnTo>
                  <a:lnTo>
                    <a:pt x="793" y="161"/>
                  </a:lnTo>
                  <a:lnTo>
                    <a:pt x="688" y="150"/>
                  </a:lnTo>
                  <a:lnTo>
                    <a:pt x="686" y="156"/>
                  </a:lnTo>
                  <a:lnTo>
                    <a:pt x="683" y="181"/>
                  </a:lnTo>
                  <a:lnTo>
                    <a:pt x="678" y="183"/>
                  </a:lnTo>
                  <a:lnTo>
                    <a:pt x="629" y="176"/>
                  </a:lnTo>
                  <a:lnTo>
                    <a:pt x="596" y="173"/>
                  </a:lnTo>
                  <a:lnTo>
                    <a:pt x="501" y="160"/>
                  </a:lnTo>
                  <a:lnTo>
                    <a:pt x="419" y="113"/>
                  </a:lnTo>
                  <a:lnTo>
                    <a:pt x="292" y="40"/>
                  </a:lnTo>
                  <a:lnTo>
                    <a:pt x="277" y="32"/>
                  </a:lnTo>
                  <a:lnTo>
                    <a:pt x="279" y="27"/>
                  </a:lnTo>
                  <a:lnTo>
                    <a:pt x="287" y="17"/>
                  </a:lnTo>
                  <a:lnTo>
                    <a:pt x="136" y="1"/>
                  </a:lnTo>
                  <a:lnTo>
                    <a:pt x="134" y="0"/>
                  </a:lnTo>
                  <a:lnTo>
                    <a:pt x="132" y="8"/>
                  </a:lnTo>
                  <a:lnTo>
                    <a:pt x="135" y="17"/>
                  </a:lnTo>
                  <a:lnTo>
                    <a:pt x="137" y="22"/>
                  </a:lnTo>
                  <a:lnTo>
                    <a:pt x="142" y="27"/>
                  </a:lnTo>
                  <a:lnTo>
                    <a:pt x="142" y="44"/>
                  </a:lnTo>
                  <a:lnTo>
                    <a:pt x="147" y="48"/>
                  </a:lnTo>
                  <a:lnTo>
                    <a:pt x="149" y="53"/>
                  </a:lnTo>
                  <a:lnTo>
                    <a:pt x="152" y="57"/>
                  </a:lnTo>
                  <a:lnTo>
                    <a:pt x="155" y="61"/>
                  </a:lnTo>
                  <a:lnTo>
                    <a:pt x="152" y="66"/>
                  </a:lnTo>
                  <a:lnTo>
                    <a:pt x="147" y="67"/>
                  </a:lnTo>
                  <a:lnTo>
                    <a:pt x="150" y="72"/>
                  </a:lnTo>
                  <a:lnTo>
                    <a:pt x="147" y="82"/>
                  </a:lnTo>
                  <a:lnTo>
                    <a:pt x="150" y="87"/>
                  </a:lnTo>
                  <a:lnTo>
                    <a:pt x="155" y="91"/>
                  </a:lnTo>
                  <a:lnTo>
                    <a:pt x="164" y="112"/>
                  </a:lnTo>
                  <a:lnTo>
                    <a:pt x="162" y="117"/>
                  </a:lnTo>
                  <a:lnTo>
                    <a:pt x="160" y="127"/>
                  </a:lnTo>
                  <a:lnTo>
                    <a:pt x="173" y="142"/>
                  </a:lnTo>
                  <a:lnTo>
                    <a:pt x="174" y="147"/>
                  </a:lnTo>
                  <a:lnTo>
                    <a:pt x="173" y="157"/>
                  </a:lnTo>
                  <a:lnTo>
                    <a:pt x="170" y="170"/>
                  </a:lnTo>
                  <a:lnTo>
                    <a:pt x="173" y="175"/>
                  </a:lnTo>
                  <a:lnTo>
                    <a:pt x="171" y="170"/>
                  </a:lnTo>
                  <a:lnTo>
                    <a:pt x="176" y="173"/>
                  </a:lnTo>
                  <a:lnTo>
                    <a:pt x="175" y="174"/>
                  </a:lnTo>
                  <a:lnTo>
                    <a:pt x="175" y="175"/>
                  </a:lnTo>
                  <a:lnTo>
                    <a:pt x="180" y="178"/>
                  </a:lnTo>
                  <a:lnTo>
                    <a:pt x="181" y="181"/>
                  </a:lnTo>
                  <a:lnTo>
                    <a:pt x="183" y="188"/>
                  </a:lnTo>
                  <a:lnTo>
                    <a:pt x="180" y="202"/>
                  </a:lnTo>
                  <a:lnTo>
                    <a:pt x="178" y="210"/>
                  </a:lnTo>
                  <a:lnTo>
                    <a:pt x="183" y="214"/>
                  </a:lnTo>
                  <a:lnTo>
                    <a:pt x="184" y="218"/>
                  </a:lnTo>
                  <a:lnTo>
                    <a:pt x="181" y="224"/>
                  </a:lnTo>
                  <a:lnTo>
                    <a:pt x="185" y="230"/>
                  </a:lnTo>
                  <a:lnTo>
                    <a:pt x="189" y="233"/>
                  </a:lnTo>
                  <a:lnTo>
                    <a:pt x="190" y="237"/>
                  </a:lnTo>
                  <a:lnTo>
                    <a:pt x="195" y="239"/>
                  </a:lnTo>
                  <a:lnTo>
                    <a:pt x="199" y="244"/>
                  </a:lnTo>
                  <a:lnTo>
                    <a:pt x="208" y="252"/>
                  </a:lnTo>
                  <a:lnTo>
                    <a:pt x="210" y="257"/>
                  </a:lnTo>
                  <a:lnTo>
                    <a:pt x="222" y="262"/>
                  </a:lnTo>
                  <a:lnTo>
                    <a:pt x="227" y="267"/>
                  </a:lnTo>
                  <a:lnTo>
                    <a:pt x="228" y="269"/>
                  </a:lnTo>
                  <a:lnTo>
                    <a:pt x="237" y="285"/>
                  </a:lnTo>
                  <a:lnTo>
                    <a:pt x="240" y="288"/>
                  </a:lnTo>
                  <a:lnTo>
                    <a:pt x="243" y="297"/>
                  </a:lnTo>
                  <a:lnTo>
                    <a:pt x="245" y="302"/>
                  </a:lnTo>
                  <a:lnTo>
                    <a:pt x="249" y="305"/>
                  </a:lnTo>
                  <a:lnTo>
                    <a:pt x="253" y="310"/>
                  </a:lnTo>
                  <a:lnTo>
                    <a:pt x="256" y="315"/>
                  </a:lnTo>
                  <a:lnTo>
                    <a:pt x="257" y="321"/>
                  </a:lnTo>
                  <a:lnTo>
                    <a:pt x="261" y="326"/>
                  </a:lnTo>
                  <a:lnTo>
                    <a:pt x="267" y="329"/>
                  </a:lnTo>
                  <a:lnTo>
                    <a:pt x="266" y="334"/>
                  </a:lnTo>
                  <a:lnTo>
                    <a:pt x="271" y="341"/>
                  </a:lnTo>
                  <a:lnTo>
                    <a:pt x="271" y="346"/>
                  </a:lnTo>
                  <a:lnTo>
                    <a:pt x="264" y="356"/>
                  </a:lnTo>
                  <a:lnTo>
                    <a:pt x="267" y="361"/>
                  </a:lnTo>
                  <a:lnTo>
                    <a:pt x="264" y="366"/>
                  </a:lnTo>
                  <a:lnTo>
                    <a:pt x="253" y="378"/>
                  </a:lnTo>
                  <a:lnTo>
                    <a:pt x="252" y="381"/>
                  </a:lnTo>
                  <a:lnTo>
                    <a:pt x="257" y="381"/>
                  </a:lnTo>
                  <a:lnTo>
                    <a:pt x="259" y="385"/>
                  </a:lnTo>
                  <a:lnTo>
                    <a:pt x="254" y="389"/>
                  </a:lnTo>
                  <a:lnTo>
                    <a:pt x="256" y="394"/>
                  </a:lnTo>
                  <a:lnTo>
                    <a:pt x="257" y="399"/>
                  </a:lnTo>
                  <a:lnTo>
                    <a:pt x="262" y="398"/>
                  </a:lnTo>
                  <a:lnTo>
                    <a:pt x="262" y="393"/>
                  </a:lnTo>
                  <a:lnTo>
                    <a:pt x="267" y="393"/>
                  </a:lnTo>
                  <a:lnTo>
                    <a:pt x="267" y="389"/>
                  </a:lnTo>
                  <a:lnTo>
                    <a:pt x="263" y="386"/>
                  </a:lnTo>
                  <a:lnTo>
                    <a:pt x="266" y="381"/>
                  </a:lnTo>
                  <a:lnTo>
                    <a:pt x="267" y="386"/>
                  </a:lnTo>
                  <a:lnTo>
                    <a:pt x="272" y="391"/>
                  </a:lnTo>
                  <a:lnTo>
                    <a:pt x="273" y="396"/>
                  </a:lnTo>
                  <a:lnTo>
                    <a:pt x="273" y="402"/>
                  </a:lnTo>
                  <a:lnTo>
                    <a:pt x="271" y="407"/>
                  </a:lnTo>
                  <a:lnTo>
                    <a:pt x="273" y="412"/>
                  </a:lnTo>
                  <a:lnTo>
                    <a:pt x="267" y="418"/>
                  </a:lnTo>
                  <a:lnTo>
                    <a:pt x="269" y="414"/>
                  </a:lnTo>
                  <a:lnTo>
                    <a:pt x="268" y="409"/>
                  </a:lnTo>
                  <a:lnTo>
                    <a:pt x="264" y="404"/>
                  </a:lnTo>
                  <a:lnTo>
                    <a:pt x="261" y="404"/>
                  </a:lnTo>
                  <a:lnTo>
                    <a:pt x="256" y="405"/>
                  </a:lnTo>
                  <a:lnTo>
                    <a:pt x="253" y="400"/>
                  </a:lnTo>
                  <a:lnTo>
                    <a:pt x="248" y="394"/>
                  </a:lnTo>
                  <a:lnTo>
                    <a:pt x="243" y="385"/>
                  </a:lnTo>
                  <a:lnTo>
                    <a:pt x="238" y="388"/>
                  </a:lnTo>
                  <a:lnTo>
                    <a:pt x="232" y="389"/>
                  </a:lnTo>
                  <a:lnTo>
                    <a:pt x="217" y="385"/>
                  </a:lnTo>
                  <a:lnTo>
                    <a:pt x="206" y="380"/>
                  </a:lnTo>
                  <a:lnTo>
                    <a:pt x="201" y="379"/>
                  </a:lnTo>
                  <a:lnTo>
                    <a:pt x="196" y="380"/>
                  </a:lnTo>
                  <a:lnTo>
                    <a:pt x="196" y="385"/>
                  </a:lnTo>
                  <a:lnTo>
                    <a:pt x="201" y="390"/>
                  </a:lnTo>
                  <a:lnTo>
                    <a:pt x="205" y="391"/>
                  </a:lnTo>
                  <a:lnTo>
                    <a:pt x="205" y="396"/>
                  </a:lnTo>
                  <a:lnTo>
                    <a:pt x="210" y="396"/>
                  </a:lnTo>
                  <a:lnTo>
                    <a:pt x="212" y="402"/>
                  </a:lnTo>
                  <a:lnTo>
                    <a:pt x="222" y="410"/>
                  </a:lnTo>
                  <a:lnTo>
                    <a:pt x="225" y="415"/>
                  </a:lnTo>
                  <a:lnTo>
                    <a:pt x="228" y="420"/>
                  </a:lnTo>
                  <a:lnTo>
                    <a:pt x="227" y="425"/>
                  </a:lnTo>
                  <a:lnTo>
                    <a:pt x="227" y="429"/>
                  </a:lnTo>
                  <a:lnTo>
                    <a:pt x="237" y="437"/>
                  </a:lnTo>
                  <a:lnTo>
                    <a:pt x="242" y="437"/>
                  </a:lnTo>
                  <a:lnTo>
                    <a:pt x="247" y="439"/>
                  </a:lnTo>
                  <a:lnTo>
                    <a:pt x="251" y="444"/>
                  </a:lnTo>
                  <a:lnTo>
                    <a:pt x="253" y="453"/>
                  </a:lnTo>
                  <a:lnTo>
                    <a:pt x="259" y="453"/>
                  </a:lnTo>
                  <a:lnTo>
                    <a:pt x="263" y="456"/>
                  </a:lnTo>
                  <a:lnTo>
                    <a:pt x="268" y="461"/>
                  </a:lnTo>
                  <a:lnTo>
                    <a:pt x="271" y="466"/>
                  </a:lnTo>
                  <a:lnTo>
                    <a:pt x="271" y="471"/>
                  </a:lnTo>
                  <a:lnTo>
                    <a:pt x="274" y="476"/>
                  </a:lnTo>
                  <a:lnTo>
                    <a:pt x="279" y="480"/>
                  </a:lnTo>
                  <a:lnTo>
                    <a:pt x="284" y="474"/>
                  </a:lnTo>
                  <a:lnTo>
                    <a:pt x="291" y="474"/>
                  </a:lnTo>
                  <a:lnTo>
                    <a:pt x="296" y="476"/>
                  </a:lnTo>
                  <a:lnTo>
                    <a:pt x="301" y="480"/>
                  </a:lnTo>
                  <a:lnTo>
                    <a:pt x="302" y="476"/>
                  </a:lnTo>
                  <a:lnTo>
                    <a:pt x="307" y="469"/>
                  </a:lnTo>
                  <a:lnTo>
                    <a:pt x="308" y="464"/>
                  </a:lnTo>
                  <a:lnTo>
                    <a:pt x="311" y="463"/>
                  </a:lnTo>
                  <a:lnTo>
                    <a:pt x="312" y="468"/>
                  </a:lnTo>
                  <a:lnTo>
                    <a:pt x="310" y="473"/>
                  </a:lnTo>
                  <a:lnTo>
                    <a:pt x="305" y="477"/>
                  </a:lnTo>
                  <a:lnTo>
                    <a:pt x="308" y="477"/>
                  </a:lnTo>
                  <a:lnTo>
                    <a:pt x="310" y="483"/>
                  </a:lnTo>
                  <a:lnTo>
                    <a:pt x="312" y="487"/>
                  </a:lnTo>
                  <a:lnTo>
                    <a:pt x="312" y="492"/>
                  </a:lnTo>
                  <a:lnTo>
                    <a:pt x="320" y="502"/>
                  </a:lnTo>
                  <a:lnTo>
                    <a:pt x="336" y="519"/>
                  </a:lnTo>
                  <a:lnTo>
                    <a:pt x="347" y="527"/>
                  </a:lnTo>
                  <a:lnTo>
                    <a:pt x="352" y="527"/>
                  </a:lnTo>
                  <a:lnTo>
                    <a:pt x="356" y="535"/>
                  </a:lnTo>
                  <a:lnTo>
                    <a:pt x="359" y="541"/>
                  </a:lnTo>
                  <a:lnTo>
                    <a:pt x="362" y="546"/>
                  </a:lnTo>
                  <a:lnTo>
                    <a:pt x="365" y="551"/>
                  </a:lnTo>
                  <a:lnTo>
                    <a:pt x="369" y="568"/>
                  </a:lnTo>
                  <a:lnTo>
                    <a:pt x="369" y="579"/>
                  </a:lnTo>
                  <a:lnTo>
                    <a:pt x="368" y="584"/>
                  </a:lnTo>
                  <a:lnTo>
                    <a:pt x="364" y="604"/>
                  </a:lnTo>
                  <a:lnTo>
                    <a:pt x="360" y="608"/>
                  </a:lnTo>
                  <a:lnTo>
                    <a:pt x="357" y="613"/>
                  </a:lnTo>
                  <a:lnTo>
                    <a:pt x="359" y="617"/>
                  </a:lnTo>
                  <a:lnTo>
                    <a:pt x="351" y="632"/>
                  </a:lnTo>
                  <a:lnTo>
                    <a:pt x="356" y="627"/>
                  </a:lnTo>
                  <a:lnTo>
                    <a:pt x="357" y="623"/>
                  </a:lnTo>
                  <a:lnTo>
                    <a:pt x="356" y="629"/>
                  </a:lnTo>
                  <a:lnTo>
                    <a:pt x="357" y="641"/>
                  </a:lnTo>
                  <a:lnTo>
                    <a:pt x="360" y="636"/>
                  </a:lnTo>
                  <a:lnTo>
                    <a:pt x="360" y="639"/>
                  </a:lnTo>
                  <a:lnTo>
                    <a:pt x="365" y="641"/>
                  </a:lnTo>
                  <a:lnTo>
                    <a:pt x="369" y="647"/>
                  </a:lnTo>
                  <a:lnTo>
                    <a:pt x="373" y="657"/>
                  </a:lnTo>
                  <a:lnTo>
                    <a:pt x="378" y="657"/>
                  </a:lnTo>
                  <a:lnTo>
                    <a:pt x="384" y="656"/>
                  </a:lnTo>
                  <a:lnTo>
                    <a:pt x="385" y="661"/>
                  </a:lnTo>
                  <a:lnTo>
                    <a:pt x="385" y="667"/>
                  </a:lnTo>
                  <a:lnTo>
                    <a:pt x="388" y="669"/>
                  </a:lnTo>
                  <a:lnTo>
                    <a:pt x="393" y="672"/>
                  </a:lnTo>
                  <a:lnTo>
                    <a:pt x="395" y="677"/>
                  </a:lnTo>
                  <a:lnTo>
                    <a:pt x="400" y="681"/>
                  </a:lnTo>
                  <a:lnTo>
                    <a:pt x="395" y="678"/>
                  </a:lnTo>
                  <a:lnTo>
                    <a:pt x="400" y="682"/>
                  </a:lnTo>
                  <a:lnTo>
                    <a:pt x="409" y="690"/>
                  </a:lnTo>
                  <a:lnTo>
                    <a:pt x="414" y="692"/>
                  </a:lnTo>
                  <a:lnTo>
                    <a:pt x="424" y="701"/>
                  </a:lnTo>
                  <a:lnTo>
                    <a:pt x="428" y="707"/>
                  </a:lnTo>
                  <a:lnTo>
                    <a:pt x="429" y="707"/>
                  </a:lnTo>
                  <a:lnTo>
                    <a:pt x="429" y="710"/>
                  </a:lnTo>
                  <a:lnTo>
                    <a:pt x="495" y="710"/>
                  </a:lnTo>
                  <a:lnTo>
                    <a:pt x="495" y="706"/>
                  </a:lnTo>
                  <a:lnTo>
                    <a:pt x="482" y="693"/>
                  </a:lnTo>
                  <a:lnTo>
                    <a:pt x="479" y="688"/>
                  </a:lnTo>
                  <a:lnTo>
                    <a:pt x="474" y="691"/>
                  </a:lnTo>
                  <a:lnTo>
                    <a:pt x="473" y="695"/>
                  </a:lnTo>
                  <a:lnTo>
                    <a:pt x="474" y="700"/>
                  </a:lnTo>
                  <a:lnTo>
                    <a:pt x="471" y="705"/>
                  </a:lnTo>
                  <a:lnTo>
                    <a:pt x="466" y="705"/>
                  </a:lnTo>
                  <a:lnTo>
                    <a:pt x="466" y="700"/>
                  </a:lnTo>
                  <a:lnTo>
                    <a:pt x="471" y="700"/>
                  </a:lnTo>
                  <a:lnTo>
                    <a:pt x="461" y="697"/>
                  </a:lnTo>
                  <a:lnTo>
                    <a:pt x="456" y="695"/>
                  </a:lnTo>
                  <a:lnTo>
                    <a:pt x="449" y="685"/>
                  </a:lnTo>
                  <a:lnTo>
                    <a:pt x="448" y="680"/>
                  </a:lnTo>
                  <a:lnTo>
                    <a:pt x="449" y="676"/>
                  </a:lnTo>
                  <a:lnTo>
                    <a:pt x="447" y="671"/>
                  </a:lnTo>
                  <a:lnTo>
                    <a:pt x="447" y="662"/>
                  </a:lnTo>
                  <a:lnTo>
                    <a:pt x="454" y="652"/>
                  </a:lnTo>
                  <a:lnTo>
                    <a:pt x="454" y="647"/>
                  </a:lnTo>
                  <a:lnTo>
                    <a:pt x="448" y="632"/>
                  </a:lnTo>
                  <a:lnTo>
                    <a:pt x="444" y="628"/>
                  </a:lnTo>
                  <a:lnTo>
                    <a:pt x="442" y="623"/>
                  </a:lnTo>
                  <a:lnTo>
                    <a:pt x="439" y="613"/>
                  </a:lnTo>
                  <a:lnTo>
                    <a:pt x="440" y="609"/>
                  </a:lnTo>
                  <a:lnTo>
                    <a:pt x="439" y="604"/>
                  </a:lnTo>
                  <a:lnTo>
                    <a:pt x="439" y="599"/>
                  </a:lnTo>
                  <a:lnTo>
                    <a:pt x="438" y="594"/>
                  </a:lnTo>
                  <a:lnTo>
                    <a:pt x="433" y="593"/>
                  </a:lnTo>
                  <a:lnTo>
                    <a:pt x="430" y="589"/>
                  </a:lnTo>
                  <a:lnTo>
                    <a:pt x="428" y="579"/>
                  </a:lnTo>
                  <a:lnTo>
                    <a:pt x="424" y="574"/>
                  </a:lnTo>
                  <a:lnTo>
                    <a:pt x="424" y="569"/>
                  </a:lnTo>
                  <a:lnTo>
                    <a:pt x="420" y="559"/>
                  </a:lnTo>
                  <a:lnTo>
                    <a:pt x="422" y="556"/>
                  </a:lnTo>
                  <a:lnTo>
                    <a:pt x="424" y="551"/>
                  </a:lnTo>
                  <a:lnTo>
                    <a:pt x="420" y="536"/>
                  </a:lnTo>
                  <a:lnTo>
                    <a:pt x="423" y="531"/>
                  </a:lnTo>
                  <a:lnTo>
                    <a:pt x="419" y="521"/>
                  </a:lnTo>
                  <a:lnTo>
                    <a:pt x="419" y="515"/>
                  </a:lnTo>
                  <a:lnTo>
                    <a:pt x="414" y="511"/>
                  </a:lnTo>
                  <a:lnTo>
                    <a:pt x="414" y="501"/>
                  </a:lnTo>
                  <a:lnTo>
                    <a:pt x="408" y="495"/>
                  </a:lnTo>
                  <a:lnTo>
                    <a:pt x="400" y="485"/>
                  </a:lnTo>
                  <a:lnTo>
                    <a:pt x="396" y="485"/>
                  </a:lnTo>
                  <a:lnTo>
                    <a:pt x="396" y="495"/>
                  </a:lnTo>
                  <a:lnTo>
                    <a:pt x="399" y="500"/>
                  </a:lnTo>
                  <a:lnTo>
                    <a:pt x="401" y="505"/>
                  </a:lnTo>
                  <a:lnTo>
                    <a:pt x="403" y="508"/>
                  </a:lnTo>
                  <a:lnTo>
                    <a:pt x="398" y="508"/>
                  </a:lnTo>
                  <a:lnTo>
                    <a:pt x="396" y="505"/>
                  </a:lnTo>
                  <a:lnTo>
                    <a:pt x="394" y="500"/>
                  </a:lnTo>
                  <a:lnTo>
                    <a:pt x="393" y="495"/>
                  </a:lnTo>
                  <a:lnTo>
                    <a:pt x="395" y="490"/>
                  </a:lnTo>
                  <a:lnTo>
                    <a:pt x="389" y="480"/>
                  </a:lnTo>
                  <a:lnTo>
                    <a:pt x="389" y="474"/>
                  </a:lnTo>
                  <a:lnTo>
                    <a:pt x="394" y="469"/>
                  </a:lnTo>
                  <a:lnTo>
                    <a:pt x="386" y="463"/>
                  </a:lnTo>
                  <a:lnTo>
                    <a:pt x="376" y="457"/>
                  </a:lnTo>
                  <a:lnTo>
                    <a:pt x="379" y="452"/>
                  </a:lnTo>
                  <a:lnTo>
                    <a:pt x="374" y="441"/>
                  </a:lnTo>
                  <a:lnTo>
                    <a:pt x="375" y="435"/>
                  </a:lnTo>
                  <a:lnTo>
                    <a:pt x="373" y="432"/>
                  </a:lnTo>
                  <a:lnTo>
                    <a:pt x="368" y="428"/>
                  </a:lnTo>
                  <a:lnTo>
                    <a:pt x="352" y="413"/>
                  </a:lnTo>
                  <a:lnTo>
                    <a:pt x="351" y="408"/>
                  </a:lnTo>
                  <a:lnTo>
                    <a:pt x="349" y="403"/>
                  </a:lnTo>
                  <a:lnTo>
                    <a:pt x="351" y="393"/>
                  </a:lnTo>
                  <a:lnTo>
                    <a:pt x="349" y="390"/>
                  </a:lnTo>
                  <a:lnTo>
                    <a:pt x="350" y="375"/>
                  </a:lnTo>
                  <a:lnTo>
                    <a:pt x="347" y="371"/>
                  </a:lnTo>
                  <a:lnTo>
                    <a:pt x="350" y="360"/>
                  </a:lnTo>
                  <a:lnTo>
                    <a:pt x="347" y="356"/>
                  </a:lnTo>
                  <a:lnTo>
                    <a:pt x="342" y="355"/>
                  </a:lnTo>
                  <a:lnTo>
                    <a:pt x="337" y="352"/>
                  </a:lnTo>
                  <a:lnTo>
                    <a:pt x="335" y="349"/>
                  </a:lnTo>
                  <a:lnTo>
                    <a:pt x="335" y="344"/>
                  </a:lnTo>
                  <a:lnTo>
                    <a:pt x="332" y="337"/>
                  </a:lnTo>
                  <a:lnTo>
                    <a:pt x="332" y="329"/>
                  </a:lnTo>
                  <a:lnTo>
                    <a:pt x="327" y="325"/>
                  </a:lnTo>
                  <a:lnTo>
                    <a:pt x="322" y="324"/>
                  </a:lnTo>
                  <a:lnTo>
                    <a:pt x="322" y="319"/>
                  </a:lnTo>
                  <a:lnTo>
                    <a:pt x="320" y="313"/>
                  </a:lnTo>
                  <a:lnTo>
                    <a:pt x="316" y="312"/>
                  </a:lnTo>
                  <a:lnTo>
                    <a:pt x="312" y="316"/>
                  </a:lnTo>
                  <a:lnTo>
                    <a:pt x="312" y="310"/>
                  </a:lnTo>
                  <a:lnTo>
                    <a:pt x="312" y="306"/>
                  </a:lnTo>
                  <a:lnTo>
                    <a:pt x="312" y="301"/>
                  </a:lnTo>
                  <a:lnTo>
                    <a:pt x="308" y="296"/>
                  </a:lnTo>
                  <a:lnTo>
                    <a:pt x="307" y="290"/>
                  </a:lnTo>
                  <a:lnTo>
                    <a:pt x="308" y="286"/>
                  </a:lnTo>
                  <a:lnTo>
                    <a:pt x="302" y="274"/>
                  </a:lnTo>
                  <a:lnTo>
                    <a:pt x="293" y="267"/>
                  </a:lnTo>
                  <a:lnTo>
                    <a:pt x="286" y="257"/>
                  </a:lnTo>
                  <a:lnTo>
                    <a:pt x="279" y="247"/>
                  </a:lnTo>
                  <a:lnTo>
                    <a:pt x="274" y="242"/>
                  </a:lnTo>
                  <a:lnTo>
                    <a:pt x="271" y="241"/>
                  </a:lnTo>
                  <a:lnTo>
                    <a:pt x="267" y="237"/>
                  </a:lnTo>
                  <a:lnTo>
                    <a:pt x="267" y="232"/>
                  </a:lnTo>
                  <a:lnTo>
                    <a:pt x="259" y="222"/>
                  </a:lnTo>
                  <a:lnTo>
                    <a:pt x="256" y="207"/>
                  </a:lnTo>
                  <a:lnTo>
                    <a:pt x="257" y="202"/>
                  </a:lnTo>
                  <a:lnTo>
                    <a:pt x="261" y="186"/>
                  </a:lnTo>
                  <a:lnTo>
                    <a:pt x="261" y="178"/>
                  </a:lnTo>
                  <a:lnTo>
                    <a:pt x="259" y="173"/>
                  </a:lnTo>
                  <a:lnTo>
                    <a:pt x="262" y="157"/>
                  </a:lnTo>
                  <a:lnTo>
                    <a:pt x="262" y="152"/>
                  </a:lnTo>
                  <a:lnTo>
                    <a:pt x="259" y="149"/>
                  </a:lnTo>
                  <a:lnTo>
                    <a:pt x="256" y="144"/>
                  </a:lnTo>
                  <a:lnTo>
                    <a:pt x="257" y="140"/>
                  </a:lnTo>
                  <a:lnTo>
                    <a:pt x="254" y="135"/>
                  </a:lnTo>
                  <a:lnTo>
                    <a:pt x="254" y="130"/>
                  </a:lnTo>
                  <a:lnTo>
                    <a:pt x="258" y="115"/>
                  </a:lnTo>
                  <a:lnTo>
                    <a:pt x="261" y="110"/>
                  </a:lnTo>
                  <a:lnTo>
                    <a:pt x="261" y="106"/>
                  </a:lnTo>
                  <a:lnTo>
                    <a:pt x="262" y="102"/>
                  </a:lnTo>
                  <a:lnTo>
                    <a:pt x="267" y="97"/>
                  </a:lnTo>
                  <a:lnTo>
                    <a:pt x="267" y="88"/>
                  </a:lnTo>
                  <a:lnTo>
                    <a:pt x="262" y="78"/>
                  </a:lnTo>
                  <a:lnTo>
                    <a:pt x="257" y="73"/>
                  </a:lnTo>
                  <a:lnTo>
                    <a:pt x="256" y="69"/>
                  </a:lnTo>
                  <a:lnTo>
                    <a:pt x="257" y="73"/>
                  </a:lnTo>
                  <a:lnTo>
                    <a:pt x="266" y="78"/>
                  </a:lnTo>
                  <a:lnTo>
                    <a:pt x="269" y="83"/>
                  </a:lnTo>
                  <a:lnTo>
                    <a:pt x="274" y="88"/>
                  </a:lnTo>
                  <a:lnTo>
                    <a:pt x="278" y="90"/>
                  </a:lnTo>
                  <a:lnTo>
                    <a:pt x="283" y="92"/>
                  </a:lnTo>
                  <a:lnTo>
                    <a:pt x="287" y="97"/>
                  </a:lnTo>
                  <a:lnTo>
                    <a:pt x="301" y="112"/>
                  </a:lnTo>
                  <a:lnTo>
                    <a:pt x="305" y="113"/>
                  </a:lnTo>
                  <a:lnTo>
                    <a:pt x="310" y="116"/>
                  </a:lnTo>
                  <a:lnTo>
                    <a:pt x="315" y="115"/>
                  </a:lnTo>
                  <a:lnTo>
                    <a:pt x="320" y="111"/>
                  </a:lnTo>
                  <a:lnTo>
                    <a:pt x="320" y="106"/>
                  </a:lnTo>
                  <a:lnTo>
                    <a:pt x="320" y="110"/>
                  </a:lnTo>
                  <a:lnTo>
                    <a:pt x="325" y="111"/>
                  </a:lnTo>
                  <a:lnTo>
                    <a:pt x="335" y="117"/>
                  </a:lnTo>
                  <a:lnTo>
                    <a:pt x="339" y="122"/>
                  </a:lnTo>
                  <a:lnTo>
                    <a:pt x="337" y="127"/>
                  </a:lnTo>
                  <a:lnTo>
                    <a:pt x="336" y="132"/>
                  </a:lnTo>
                  <a:lnTo>
                    <a:pt x="344" y="137"/>
                  </a:lnTo>
                  <a:lnTo>
                    <a:pt x="356" y="142"/>
                  </a:lnTo>
                  <a:lnTo>
                    <a:pt x="360" y="141"/>
                  </a:lnTo>
                  <a:lnTo>
                    <a:pt x="364" y="146"/>
                  </a:lnTo>
                  <a:lnTo>
                    <a:pt x="369" y="146"/>
                  </a:lnTo>
                  <a:lnTo>
                    <a:pt x="371" y="154"/>
                  </a:lnTo>
                  <a:lnTo>
                    <a:pt x="370" y="159"/>
                  </a:lnTo>
                  <a:lnTo>
                    <a:pt x="368" y="164"/>
                  </a:lnTo>
                  <a:lnTo>
                    <a:pt x="365" y="159"/>
                  </a:lnTo>
                  <a:lnTo>
                    <a:pt x="366" y="164"/>
                  </a:lnTo>
                  <a:lnTo>
                    <a:pt x="366" y="170"/>
                  </a:lnTo>
                  <a:lnTo>
                    <a:pt x="364" y="175"/>
                  </a:lnTo>
                  <a:lnTo>
                    <a:pt x="362" y="180"/>
                  </a:lnTo>
                  <a:lnTo>
                    <a:pt x="364" y="189"/>
                  </a:lnTo>
                  <a:lnTo>
                    <a:pt x="370" y="203"/>
                  </a:lnTo>
                  <a:lnTo>
                    <a:pt x="373" y="208"/>
                  </a:lnTo>
                  <a:lnTo>
                    <a:pt x="374" y="214"/>
                  </a:lnTo>
                  <a:lnTo>
                    <a:pt x="373" y="218"/>
                  </a:lnTo>
                  <a:lnTo>
                    <a:pt x="376" y="224"/>
                  </a:lnTo>
                  <a:lnTo>
                    <a:pt x="378" y="228"/>
                  </a:lnTo>
                  <a:lnTo>
                    <a:pt x="376" y="238"/>
                  </a:lnTo>
                  <a:lnTo>
                    <a:pt x="378" y="249"/>
                  </a:lnTo>
                  <a:lnTo>
                    <a:pt x="380" y="253"/>
                  </a:lnTo>
                  <a:lnTo>
                    <a:pt x="381" y="258"/>
                  </a:lnTo>
                  <a:lnTo>
                    <a:pt x="393" y="287"/>
                  </a:lnTo>
                  <a:lnTo>
                    <a:pt x="390" y="292"/>
                  </a:lnTo>
                  <a:lnTo>
                    <a:pt x="391" y="297"/>
                  </a:lnTo>
                  <a:lnTo>
                    <a:pt x="393" y="297"/>
                  </a:lnTo>
                  <a:lnTo>
                    <a:pt x="396" y="297"/>
                  </a:lnTo>
                  <a:lnTo>
                    <a:pt x="403" y="300"/>
                  </a:lnTo>
                  <a:lnTo>
                    <a:pt x="403" y="305"/>
                  </a:lnTo>
                  <a:lnTo>
                    <a:pt x="401" y="308"/>
                  </a:lnTo>
                  <a:lnTo>
                    <a:pt x="403" y="312"/>
                  </a:lnTo>
                  <a:lnTo>
                    <a:pt x="403" y="322"/>
                  </a:lnTo>
                  <a:lnTo>
                    <a:pt x="409" y="335"/>
                  </a:lnTo>
                  <a:lnTo>
                    <a:pt x="419" y="344"/>
                  </a:lnTo>
                  <a:lnTo>
                    <a:pt x="414" y="344"/>
                  </a:lnTo>
                  <a:lnTo>
                    <a:pt x="415" y="347"/>
                  </a:lnTo>
                  <a:lnTo>
                    <a:pt x="422" y="356"/>
                  </a:lnTo>
                  <a:lnTo>
                    <a:pt x="424" y="361"/>
                  </a:lnTo>
                  <a:lnTo>
                    <a:pt x="425" y="365"/>
                  </a:lnTo>
                  <a:lnTo>
                    <a:pt x="429" y="371"/>
                  </a:lnTo>
                  <a:lnTo>
                    <a:pt x="439" y="376"/>
                  </a:lnTo>
                  <a:lnTo>
                    <a:pt x="443" y="378"/>
                  </a:lnTo>
                  <a:lnTo>
                    <a:pt x="440" y="381"/>
                  </a:lnTo>
                  <a:lnTo>
                    <a:pt x="444" y="388"/>
                  </a:lnTo>
                  <a:lnTo>
                    <a:pt x="451" y="402"/>
                  </a:lnTo>
                  <a:lnTo>
                    <a:pt x="459" y="412"/>
                  </a:lnTo>
                  <a:lnTo>
                    <a:pt x="468" y="414"/>
                  </a:lnTo>
                  <a:lnTo>
                    <a:pt x="469" y="419"/>
                  </a:lnTo>
                  <a:lnTo>
                    <a:pt x="473" y="424"/>
                  </a:lnTo>
                  <a:lnTo>
                    <a:pt x="474" y="423"/>
                  </a:lnTo>
                  <a:lnTo>
                    <a:pt x="474" y="418"/>
                  </a:lnTo>
                  <a:lnTo>
                    <a:pt x="477" y="417"/>
                  </a:lnTo>
                  <a:lnTo>
                    <a:pt x="477" y="415"/>
                  </a:lnTo>
                  <a:lnTo>
                    <a:pt x="478" y="415"/>
                  </a:lnTo>
                  <a:lnTo>
                    <a:pt x="478" y="417"/>
                  </a:lnTo>
                  <a:lnTo>
                    <a:pt x="477" y="419"/>
                  </a:lnTo>
                  <a:lnTo>
                    <a:pt x="481" y="418"/>
                  </a:lnTo>
                  <a:lnTo>
                    <a:pt x="487" y="420"/>
                  </a:lnTo>
                  <a:lnTo>
                    <a:pt x="492" y="424"/>
                  </a:lnTo>
                  <a:lnTo>
                    <a:pt x="492" y="423"/>
                  </a:lnTo>
                  <a:lnTo>
                    <a:pt x="497" y="427"/>
                  </a:lnTo>
                  <a:lnTo>
                    <a:pt x="492" y="429"/>
                  </a:lnTo>
                  <a:lnTo>
                    <a:pt x="493" y="434"/>
                  </a:lnTo>
                  <a:lnTo>
                    <a:pt x="488" y="439"/>
                  </a:lnTo>
                  <a:lnTo>
                    <a:pt x="488" y="441"/>
                  </a:lnTo>
                  <a:lnTo>
                    <a:pt x="490" y="451"/>
                  </a:lnTo>
                  <a:lnTo>
                    <a:pt x="491" y="461"/>
                  </a:lnTo>
                  <a:lnTo>
                    <a:pt x="495" y="463"/>
                  </a:lnTo>
                  <a:lnTo>
                    <a:pt x="493" y="468"/>
                  </a:lnTo>
                  <a:lnTo>
                    <a:pt x="497" y="469"/>
                  </a:lnTo>
                  <a:lnTo>
                    <a:pt x="505" y="480"/>
                  </a:lnTo>
                  <a:lnTo>
                    <a:pt x="520" y="487"/>
                  </a:lnTo>
                  <a:lnTo>
                    <a:pt x="526" y="487"/>
                  </a:lnTo>
                  <a:lnTo>
                    <a:pt x="529" y="488"/>
                  </a:lnTo>
                  <a:lnTo>
                    <a:pt x="530" y="493"/>
                  </a:lnTo>
                  <a:lnTo>
                    <a:pt x="527" y="496"/>
                  </a:lnTo>
                  <a:lnTo>
                    <a:pt x="530" y="501"/>
                  </a:lnTo>
                  <a:lnTo>
                    <a:pt x="532" y="511"/>
                  </a:lnTo>
                  <a:lnTo>
                    <a:pt x="535" y="516"/>
                  </a:lnTo>
                  <a:lnTo>
                    <a:pt x="537" y="520"/>
                  </a:lnTo>
                  <a:lnTo>
                    <a:pt x="542" y="522"/>
                  </a:lnTo>
                  <a:lnTo>
                    <a:pt x="546" y="520"/>
                  </a:lnTo>
                  <a:lnTo>
                    <a:pt x="555" y="517"/>
                  </a:lnTo>
                  <a:lnTo>
                    <a:pt x="556" y="524"/>
                  </a:lnTo>
                  <a:lnTo>
                    <a:pt x="561" y="527"/>
                  </a:lnTo>
                  <a:lnTo>
                    <a:pt x="569" y="536"/>
                  </a:lnTo>
                  <a:lnTo>
                    <a:pt x="570" y="546"/>
                  </a:lnTo>
                  <a:lnTo>
                    <a:pt x="574" y="547"/>
                  </a:lnTo>
                  <a:lnTo>
                    <a:pt x="576" y="551"/>
                  </a:lnTo>
                  <a:lnTo>
                    <a:pt x="578" y="556"/>
                  </a:lnTo>
                  <a:lnTo>
                    <a:pt x="578" y="561"/>
                  </a:lnTo>
                  <a:lnTo>
                    <a:pt x="573" y="558"/>
                  </a:lnTo>
                  <a:lnTo>
                    <a:pt x="575" y="554"/>
                  </a:lnTo>
                  <a:lnTo>
                    <a:pt x="570" y="552"/>
                  </a:lnTo>
                  <a:lnTo>
                    <a:pt x="569" y="556"/>
                  </a:lnTo>
                  <a:lnTo>
                    <a:pt x="566" y="561"/>
                  </a:lnTo>
                  <a:lnTo>
                    <a:pt x="565" y="558"/>
                  </a:lnTo>
                  <a:lnTo>
                    <a:pt x="564" y="558"/>
                  </a:lnTo>
                  <a:lnTo>
                    <a:pt x="552" y="575"/>
                  </a:lnTo>
                  <a:lnTo>
                    <a:pt x="551" y="580"/>
                  </a:lnTo>
                  <a:lnTo>
                    <a:pt x="552" y="584"/>
                  </a:lnTo>
                  <a:lnTo>
                    <a:pt x="550" y="588"/>
                  </a:lnTo>
                  <a:lnTo>
                    <a:pt x="552" y="598"/>
                  </a:lnTo>
                  <a:lnTo>
                    <a:pt x="554" y="593"/>
                  </a:lnTo>
                  <a:lnTo>
                    <a:pt x="559" y="594"/>
                  </a:lnTo>
                  <a:lnTo>
                    <a:pt x="560" y="599"/>
                  </a:lnTo>
                  <a:lnTo>
                    <a:pt x="554" y="600"/>
                  </a:lnTo>
                  <a:lnTo>
                    <a:pt x="564" y="604"/>
                  </a:lnTo>
                  <a:lnTo>
                    <a:pt x="568" y="609"/>
                  </a:lnTo>
                  <a:lnTo>
                    <a:pt x="566" y="604"/>
                  </a:lnTo>
                  <a:lnTo>
                    <a:pt x="562" y="599"/>
                  </a:lnTo>
                  <a:lnTo>
                    <a:pt x="568" y="603"/>
                  </a:lnTo>
                  <a:lnTo>
                    <a:pt x="570" y="608"/>
                  </a:lnTo>
                  <a:lnTo>
                    <a:pt x="575" y="607"/>
                  </a:lnTo>
                  <a:lnTo>
                    <a:pt x="580" y="603"/>
                  </a:lnTo>
                  <a:lnTo>
                    <a:pt x="584" y="603"/>
                  </a:lnTo>
                  <a:lnTo>
                    <a:pt x="581" y="608"/>
                  </a:lnTo>
                  <a:lnTo>
                    <a:pt x="576" y="608"/>
                  </a:lnTo>
                  <a:lnTo>
                    <a:pt x="578" y="612"/>
                  </a:lnTo>
                  <a:lnTo>
                    <a:pt x="573" y="612"/>
                  </a:lnTo>
                  <a:lnTo>
                    <a:pt x="574" y="617"/>
                  </a:lnTo>
                  <a:lnTo>
                    <a:pt x="579" y="615"/>
                  </a:lnTo>
                  <a:lnTo>
                    <a:pt x="580" y="619"/>
                  </a:lnTo>
                  <a:lnTo>
                    <a:pt x="585" y="617"/>
                  </a:lnTo>
                  <a:lnTo>
                    <a:pt x="584" y="613"/>
                  </a:lnTo>
                  <a:lnTo>
                    <a:pt x="589" y="612"/>
                  </a:lnTo>
                  <a:lnTo>
                    <a:pt x="594" y="617"/>
                  </a:lnTo>
                  <a:lnTo>
                    <a:pt x="593" y="619"/>
                  </a:lnTo>
                  <a:lnTo>
                    <a:pt x="593" y="624"/>
                  </a:lnTo>
                  <a:lnTo>
                    <a:pt x="598" y="625"/>
                  </a:lnTo>
                  <a:lnTo>
                    <a:pt x="600" y="629"/>
                  </a:lnTo>
                  <a:lnTo>
                    <a:pt x="596" y="628"/>
                  </a:lnTo>
                  <a:lnTo>
                    <a:pt x="614" y="639"/>
                  </a:lnTo>
                  <a:lnTo>
                    <a:pt x="617" y="644"/>
                  </a:lnTo>
                  <a:lnTo>
                    <a:pt x="618" y="639"/>
                  </a:lnTo>
                  <a:lnTo>
                    <a:pt x="619" y="644"/>
                  </a:lnTo>
                  <a:lnTo>
                    <a:pt x="624" y="648"/>
                  </a:lnTo>
                  <a:lnTo>
                    <a:pt x="624" y="644"/>
                  </a:lnTo>
                  <a:lnTo>
                    <a:pt x="628" y="647"/>
                  </a:lnTo>
                  <a:lnTo>
                    <a:pt x="632" y="652"/>
                  </a:lnTo>
                  <a:lnTo>
                    <a:pt x="637" y="653"/>
                  </a:lnTo>
                  <a:lnTo>
                    <a:pt x="643" y="661"/>
                  </a:lnTo>
                  <a:lnTo>
                    <a:pt x="639" y="661"/>
                  </a:lnTo>
                  <a:lnTo>
                    <a:pt x="642" y="664"/>
                  </a:lnTo>
                  <a:lnTo>
                    <a:pt x="640" y="671"/>
                  </a:lnTo>
                  <a:lnTo>
                    <a:pt x="640" y="680"/>
                  </a:lnTo>
                  <a:lnTo>
                    <a:pt x="635" y="677"/>
                  </a:lnTo>
                  <a:lnTo>
                    <a:pt x="639" y="682"/>
                  </a:lnTo>
                  <a:lnTo>
                    <a:pt x="639" y="687"/>
                  </a:lnTo>
                  <a:lnTo>
                    <a:pt x="643" y="692"/>
                  </a:lnTo>
                  <a:lnTo>
                    <a:pt x="648" y="695"/>
                  </a:lnTo>
                  <a:lnTo>
                    <a:pt x="647" y="691"/>
                  </a:lnTo>
                  <a:lnTo>
                    <a:pt x="652" y="693"/>
                  </a:lnTo>
                  <a:lnTo>
                    <a:pt x="657" y="701"/>
                  </a:lnTo>
                  <a:lnTo>
                    <a:pt x="661" y="701"/>
                  </a:lnTo>
                  <a:lnTo>
                    <a:pt x="661" y="702"/>
                  </a:lnTo>
                  <a:lnTo>
                    <a:pt x="666" y="700"/>
                  </a:lnTo>
                  <a:lnTo>
                    <a:pt x="671" y="700"/>
                  </a:lnTo>
                  <a:lnTo>
                    <a:pt x="672" y="707"/>
                  </a:lnTo>
                  <a:lnTo>
                    <a:pt x="673" y="710"/>
                  </a:lnTo>
                  <a:lnTo>
                    <a:pt x="1360" y="710"/>
                  </a:lnTo>
                  <a:lnTo>
                    <a:pt x="1358" y="708"/>
                  </a:lnTo>
                  <a:lnTo>
                    <a:pt x="1354" y="706"/>
                  </a:lnTo>
                  <a:lnTo>
                    <a:pt x="1355" y="705"/>
                  </a:lnTo>
                  <a:lnTo>
                    <a:pt x="1358" y="695"/>
                  </a:lnTo>
                  <a:lnTo>
                    <a:pt x="1353" y="693"/>
                  </a:lnTo>
                  <a:lnTo>
                    <a:pt x="1355" y="687"/>
                  </a:lnTo>
                  <a:lnTo>
                    <a:pt x="1351" y="686"/>
                  </a:lnTo>
                  <a:lnTo>
                    <a:pt x="1355" y="685"/>
                  </a:lnTo>
                  <a:lnTo>
                    <a:pt x="1355" y="680"/>
                  </a:lnTo>
                  <a:lnTo>
                    <a:pt x="1356" y="675"/>
                  </a:lnTo>
                  <a:lnTo>
                    <a:pt x="1361" y="676"/>
                  </a:lnTo>
                  <a:lnTo>
                    <a:pt x="1363" y="681"/>
                  </a:lnTo>
                  <a:lnTo>
                    <a:pt x="1366" y="682"/>
                  </a:lnTo>
                  <a:lnTo>
                    <a:pt x="1370" y="681"/>
                  </a:lnTo>
                  <a:lnTo>
                    <a:pt x="1371" y="676"/>
                  </a:lnTo>
                  <a:lnTo>
                    <a:pt x="1369" y="671"/>
                  </a:lnTo>
                  <a:lnTo>
                    <a:pt x="1373" y="672"/>
                  </a:lnTo>
                  <a:lnTo>
                    <a:pt x="1378" y="673"/>
                  </a:lnTo>
                  <a:lnTo>
                    <a:pt x="1378" y="682"/>
                  </a:lnTo>
                  <a:lnTo>
                    <a:pt x="1371" y="693"/>
                  </a:lnTo>
                  <a:lnTo>
                    <a:pt x="1370" y="697"/>
                  </a:lnTo>
                  <a:lnTo>
                    <a:pt x="1368" y="707"/>
                  </a:lnTo>
                  <a:lnTo>
                    <a:pt x="1366" y="710"/>
                  </a:lnTo>
                  <a:lnTo>
                    <a:pt x="1369" y="707"/>
                  </a:lnTo>
                  <a:lnTo>
                    <a:pt x="1370" y="701"/>
                  </a:lnTo>
                  <a:lnTo>
                    <a:pt x="1374" y="691"/>
                  </a:lnTo>
                  <a:lnTo>
                    <a:pt x="1386" y="671"/>
                  </a:lnTo>
                  <a:lnTo>
                    <a:pt x="1394" y="652"/>
                  </a:lnTo>
                  <a:lnTo>
                    <a:pt x="1395" y="642"/>
                  </a:lnTo>
                  <a:lnTo>
                    <a:pt x="1397" y="632"/>
                  </a:lnTo>
                  <a:lnTo>
                    <a:pt x="1394" y="633"/>
                  </a:lnTo>
                  <a:close/>
                  <a:moveTo>
                    <a:pt x="189" y="340"/>
                  </a:moveTo>
                  <a:lnTo>
                    <a:pt x="190" y="344"/>
                  </a:lnTo>
                  <a:lnTo>
                    <a:pt x="189" y="346"/>
                  </a:lnTo>
                  <a:lnTo>
                    <a:pt x="184" y="350"/>
                  </a:lnTo>
                  <a:lnTo>
                    <a:pt x="180" y="356"/>
                  </a:lnTo>
                  <a:lnTo>
                    <a:pt x="185" y="355"/>
                  </a:lnTo>
                  <a:lnTo>
                    <a:pt x="186" y="360"/>
                  </a:lnTo>
                  <a:lnTo>
                    <a:pt x="191" y="360"/>
                  </a:lnTo>
                  <a:lnTo>
                    <a:pt x="191" y="356"/>
                  </a:lnTo>
                  <a:lnTo>
                    <a:pt x="194" y="350"/>
                  </a:lnTo>
                  <a:lnTo>
                    <a:pt x="195" y="340"/>
                  </a:lnTo>
                  <a:lnTo>
                    <a:pt x="193" y="335"/>
                  </a:lnTo>
                  <a:lnTo>
                    <a:pt x="189" y="340"/>
                  </a:lnTo>
                  <a:close/>
                  <a:moveTo>
                    <a:pt x="356" y="347"/>
                  </a:moveTo>
                  <a:lnTo>
                    <a:pt x="357" y="346"/>
                  </a:lnTo>
                  <a:lnTo>
                    <a:pt x="352" y="344"/>
                  </a:lnTo>
                  <a:lnTo>
                    <a:pt x="356" y="347"/>
                  </a:lnTo>
                  <a:close/>
                  <a:moveTo>
                    <a:pt x="327" y="276"/>
                  </a:moveTo>
                  <a:lnTo>
                    <a:pt x="321" y="267"/>
                  </a:lnTo>
                  <a:lnTo>
                    <a:pt x="316" y="268"/>
                  </a:lnTo>
                  <a:lnTo>
                    <a:pt x="315" y="273"/>
                  </a:lnTo>
                  <a:lnTo>
                    <a:pt x="317" y="285"/>
                  </a:lnTo>
                  <a:lnTo>
                    <a:pt x="321" y="288"/>
                  </a:lnTo>
                  <a:lnTo>
                    <a:pt x="322" y="293"/>
                  </a:lnTo>
                  <a:lnTo>
                    <a:pt x="334" y="308"/>
                  </a:lnTo>
                  <a:lnTo>
                    <a:pt x="339" y="312"/>
                  </a:lnTo>
                  <a:lnTo>
                    <a:pt x="339" y="311"/>
                  </a:lnTo>
                  <a:lnTo>
                    <a:pt x="337" y="306"/>
                  </a:lnTo>
                  <a:lnTo>
                    <a:pt x="336" y="300"/>
                  </a:lnTo>
                  <a:lnTo>
                    <a:pt x="337" y="295"/>
                  </a:lnTo>
                  <a:lnTo>
                    <a:pt x="336" y="290"/>
                  </a:lnTo>
                  <a:lnTo>
                    <a:pt x="331" y="288"/>
                  </a:lnTo>
                  <a:lnTo>
                    <a:pt x="326" y="285"/>
                  </a:lnTo>
                  <a:lnTo>
                    <a:pt x="329" y="281"/>
                  </a:lnTo>
                  <a:lnTo>
                    <a:pt x="327" y="276"/>
                  </a:lnTo>
                  <a:close/>
                  <a:moveTo>
                    <a:pt x="370" y="344"/>
                  </a:moveTo>
                  <a:lnTo>
                    <a:pt x="371" y="344"/>
                  </a:lnTo>
                  <a:lnTo>
                    <a:pt x="370" y="340"/>
                  </a:lnTo>
                  <a:lnTo>
                    <a:pt x="370" y="344"/>
                  </a:lnTo>
                  <a:close/>
                  <a:moveTo>
                    <a:pt x="395" y="305"/>
                  </a:moveTo>
                  <a:lnTo>
                    <a:pt x="390" y="306"/>
                  </a:lnTo>
                  <a:lnTo>
                    <a:pt x="385" y="306"/>
                  </a:lnTo>
                  <a:lnTo>
                    <a:pt x="383" y="311"/>
                  </a:lnTo>
                  <a:lnTo>
                    <a:pt x="380" y="321"/>
                  </a:lnTo>
                  <a:lnTo>
                    <a:pt x="375" y="330"/>
                  </a:lnTo>
                  <a:lnTo>
                    <a:pt x="390" y="341"/>
                  </a:lnTo>
                  <a:lnTo>
                    <a:pt x="394" y="339"/>
                  </a:lnTo>
                  <a:lnTo>
                    <a:pt x="394" y="334"/>
                  </a:lnTo>
                  <a:lnTo>
                    <a:pt x="398" y="329"/>
                  </a:lnTo>
                  <a:lnTo>
                    <a:pt x="399" y="324"/>
                  </a:lnTo>
                  <a:lnTo>
                    <a:pt x="399" y="319"/>
                  </a:lnTo>
                  <a:lnTo>
                    <a:pt x="398" y="313"/>
                  </a:lnTo>
                  <a:lnTo>
                    <a:pt x="398" y="310"/>
                  </a:lnTo>
                  <a:lnTo>
                    <a:pt x="395" y="305"/>
                  </a:lnTo>
                  <a:close/>
                  <a:moveTo>
                    <a:pt x="354" y="643"/>
                  </a:moveTo>
                  <a:lnTo>
                    <a:pt x="350" y="633"/>
                  </a:lnTo>
                  <a:lnTo>
                    <a:pt x="352" y="628"/>
                  </a:lnTo>
                  <a:lnTo>
                    <a:pt x="352" y="624"/>
                  </a:lnTo>
                  <a:lnTo>
                    <a:pt x="360" y="604"/>
                  </a:lnTo>
                  <a:lnTo>
                    <a:pt x="359" y="603"/>
                  </a:lnTo>
                  <a:lnTo>
                    <a:pt x="357" y="608"/>
                  </a:lnTo>
                  <a:lnTo>
                    <a:pt x="349" y="628"/>
                  </a:lnTo>
                  <a:lnTo>
                    <a:pt x="345" y="633"/>
                  </a:lnTo>
                  <a:lnTo>
                    <a:pt x="342" y="634"/>
                  </a:lnTo>
                  <a:lnTo>
                    <a:pt x="346" y="636"/>
                  </a:lnTo>
                  <a:lnTo>
                    <a:pt x="351" y="639"/>
                  </a:lnTo>
                  <a:lnTo>
                    <a:pt x="352" y="643"/>
                  </a:lnTo>
                  <a:lnTo>
                    <a:pt x="351" y="648"/>
                  </a:lnTo>
                  <a:lnTo>
                    <a:pt x="355" y="652"/>
                  </a:lnTo>
                  <a:lnTo>
                    <a:pt x="352" y="648"/>
                  </a:lnTo>
                  <a:lnTo>
                    <a:pt x="354" y="643"/>
                  </a:lnTo>
                  <a:close/>
                  <a:moveTo>
                    <a:pt x="430" y="566"/>
                  </a:moveTo>
                  <a:lnTo>
                    <a:pt x="430" y="571"/>
                  </a:lnTo>
                  <a:lnTo>
                    <a:pt x="435" y="561"/>
                  </a:lnTo>
                  <a:lnTo>
                    <a:pt x="440" y="558"/>
                  </a:lnTo>
                  <a:lnTo>
                    <a:pt x="440" y="554"/>
                  </a:lnTo>
                  <a:lnTo>
                    <a:pt x="433" y="555"/>
                  </a:lnTo>
                  <a:lnTo>
                    <a:pt x="430" y="566"/>
                  </a:lnTo>
                  <a:close/>
                  <a:moveTo>
                    <a:pt x="456" y="628"/>
                  </a:moveTo>
                  <a:lnTo>
                    <a:pt x="454" y="630"/>
                  </a:lnTo>
                  <a:lnTo>
                    <a:pt x="456" y="636"/>
                  </a:lnTo>
                  <a:lnTo>
                    <a:pt x="457" y="638"/>
                  </a:lnTo>
                  <a:lnTo>
                    <a:pt x="461" y="643"/>
                  </a:lnTo>
                  <a:lnTo>
                    <a:pt x="464" y="646"/>
                  </a:lnTo>
                  <a:lnTo>
                    <a:pt x="463" y="636"/>
                  </a:lnTo>
                  <a:lnTo>
                    <a:pt x="459" y="633"/>
                  </a:lnTo>
                  <a:lnTo>
                    <a:pt x="456" y="628"/>
                  </a:lnTo>
                  <a:close/>
                  <a:moveTo>
                    <a:pt x="474" y="685"/>
                  </a:moveTo>
                  <a:lnTo>
                    <a:pt x="476" y="682"/>
                  </a:lnTo>
                  <a:lnTo>
                    <a:pt x="477" y="677"/>
                  </a:lnTo>
                  <a:lnTo>
                    <a:pt x="472" y="676"/>
                  </a:lnTo>
                  <a:lnTo>
                    <a:pt x="474" y="685"/>
                  </a:lnTo>
                  <a:close/>
                </a:path>
              </a:pathLst>
            </a:custGeom>
            <a:solidFill>
              <a:schemeClr val="bg1">
                <a:lumMod val="65000"/>
              </a:schemeClr>
            </a:solidFill>
            <a:ln w="4763">
              <a:solidFill>
                <a:srgbClr val="FFFFFF"/>
              </a:solidFill>
              <a:prstDash val="solid"/>
              <a:round/>
              <a:headEnd/>
              <a:tailEnd/>
            </a:ln>
          </p:spPr>
          <p:txBody>
            <a:bodyPr/>
            <a:lstStyle/>
            <a:p>
              <a:pPr>
                <a:defRPr/>
              </a:pPr>
              <a:endParaRPr lang="en-US" dirty="0">
                <a:latin typeface="Arial" pitchFamily="34" charset="0"/>
              </a:endParaRPr>
            </a:p>
          </p:txBody>
        </p:sp>
        <p:sp>
          <p:nvSpPr>
            <p:cNvPr id="70731" name="Freeform 70"/>
            <p:cNvSpPr>
              <a:spLocks noEditPoints="1"/>
            </p:cNvSpPr>
            <p:nvPr/>
          </p:nvSpPr>
          <p:spPr bwMode="auto">
            <a:xfrm>
              <a:off x="1895" y="2370"/>
              <a:ext cx="1167" cy="1138"/>
            </a:xfrm>
            <a:custGeom>
              <a:avLst/>
              <a:gdLst>
                <a:gd name="T0" fmla="*/ 2147483647 w 843"/>
                <a:gd name="T1" fmla="*/ 2147483647 h 822"/>
                <a:gd name="T2" fmla="*/ 2147483647 w 843"/>
                <a:gd name="T3" fmla="*/ 2147483647 h 822"/>
                <a:gd name="T4" fmla="*/ 2147483647 w 843"/>
                <a:gd name="T5" fmla="*/ 2147483647 h 822"/>
                <a:gd name="T6" fmla="*/ 2147483647 w 843"/>
                <a:gd name="T7" fmla="*/ 2147483647 h 822"/>
                <a:gd name="T8" fmla="*/ 2147483647 w 843"/>
                <a:gd name="T9" fmla="*/ 2147483647 h 822"/>
                <a:gd name="T10" fmla="*/ 2147483647 w 843"/>
                <a:gd name="T11" fmla="*/ 2147483647 h 822"/>
                <a:gd name="T12" fmla="*/ 2147483647 w 843"/>
                <a:gd name="T13" fmla="*/ 2147483647 h 822"/>
                <a:gd name="T14" fmla="*/ 2147483647 w 843"/>
                <a:gd name="T15" fmla="*/ 2147483647 h 822"/>
                <a:gd name="T16" fmla="*/ 2147483647 w 843"/>
                <a:gd name="T17" fmla="*/ 2147483647 h 822"/>
                <a:gd name="T18" fmla="*/ 2147483647 w 843"/>
                <a:gd name="T19" fmla="*/ 2147483647 h 822"/>
                <a:gd name="T20" fmla="*/ 2147483647 w 843"/>
                <a:gd name="T21" fmla="*/ 2147483647 h 822"/>
                <a:gd name="T22" fmla="*/ 2147483647 w 843"/>
                <a:gd name="T23" fmla="*/ 2147483647 h 822"/>
                <a:gd name="T24" fmla="*/ 2147483647 w 843"/>
                <a:gd name="T25" fmla="*/ 2147483647 h 822"/>
                <a:gd name="T26" fmla="*/ 2147483647 w 843"/>
                <a:gd name="T27" fmla="*/ 2147483647 h 822"/>
                <a:gd name="T28" fmla="*/ 2147483647 w 843"/>
                <a:gd name="T29" fmla="*/ 2147483647 h 822"/>
                <a:gd name="T30" fmla="*/ 2147483647 w 843"/>
                <a:gd name="T31" fmla="*/ 2147483647 h 822"/>
                <a:gd name="T32" fmla="*/ 0 w 843"/>
                <a:gd name="T33" fmla="*/ 2147483647 h 822"/>
                <a:gd name="T34" fmla="*/ 2147483647 w 843"/>
                <a:gd name="T35" fmla="*/ 2147483647 h 822"/>
                <a:gd name="T36" fmla="*/ 2147483647 w 843"/>
                <a:gd name="T37" fmla="*/ 2147483647 h 822"/>
                <a:gd name="T38" fmla="*/ 2147483647 w 843"/>
                <a:gd name="T39" fmla="*/ 2147483647 h 822"/>
                <a:gd name="T40" fmla="*/ 2147483647 w 843"/>
                <a:gd name="T41" fmla="*/ 2147483647 h 822"/>
                <a:gd name="T42" fmla="*/ 2147483647 w 843"/>
                <a:gd name="T43" fmla="*/ 2147483647 h 822"/>
                <a:gd name="T44" fmla="*/ 2147483647 w 843"/>
                <a:gd name="T45" fmla="*/ 2147483647 h 822"/>
                <a:gd name="T46" fmla="*/ 2147483647 w 843"/>
                <a:gd name="T47" fmla="*/ 2147483647 h 822"/>
                <a:gd name="T48" fmla="*/ 2147483647 w 843"/>
                <a:gd name="T49" fmla="*/ 2147483647 h 822"/>
                <a:gd name="T50" fmla="*/ 2147483647 w 843"/>
                <a:gd name="T51" fmla="*/ 2147483647 h 822"/>
                <a:gd name="T52" fmla="*/ 2147483647 w 843"/>
                <a:gd name="T53" fmla="*/ 2147483647 h 822"/>
                <a:gd name="T54" fmla="*/ 2147483647 w 843"/>
                <a:gd name="T55" fmla="*/ 2147483647 h 822"/>
                <a:gd name="T56" fmla="*/ 2147483647 w 843"/>
                <a:gd name="T57" fmla="*/ 2147483647 h 822"/>
                <a:gd name="T58" fmla="*/ 2147483647 w 843"/>
                <a:gd name="T59" fmla="*/ 2147483647 h 822"/>
                <a:gd name="T60" fmla="*/ 2147483647 w 843"/>
                <a:gd name="T61" fmla="*/ 2147483647 h 822"/>
                <a:gd name="T62" fmla="*/ 2147483647 w 843"/>
                <a:gd name="T63" fmla="*/ 2147483647 h 822"/>
                <a:gd name="T64" fmla="*/ 2147483647 w 843"/>
                <a:gd name="T65" fmla="*/ 2147483647 h 822"/>
                <a:gd name="T66" fmla="*/ 2147483647 w 843"/>
                <a:gd name="T67" fmla="*/ 2147483647 h 822"/>
                <a:gd name="T68" fmla="*/ 2147483647 w 843"/>
                <a:gd name="T69" fmla="*/ 2147483647 h 822"/>
                <a:gd name="T70" fmla="*/ 2147483647 w 843"/>
                <a:gd name="T71" fmla="*/ 2147483647 h 822"/>
                <a:gd name="T72" fmla="*/ 2147483647 w 843"/>
                <a:gd name="T73" fmla="*/ 2147483647 h 822"/>
                <a:gd name="T74" fmla="*/ 2147483647 w 843"/>
                <a:gd name="T75" fmla="*/ 2147483647 h 822"/>
                <a:gd name="T76" fmla="*/ 2147483647 w 843"/>
                <a:gd name="T77" fmla="*/ 2147483647 h 822"/>
                <a:gd name="T78" fmla="*/ 2147483647 w 843"/>
                <a:gd name="T79" fmla="*/ 2147483647 h 822"/>
                <a:gd name="T80" fmla="*/ 2147483647 w 843"/>
                <a:gd name="T81" fmla="*/ 2147483647 h 822"/>
                <a:gd name="T82" fmla="*/ 2147483647 w 843"/>
                <a:gd name="T83" fmla="*/ 2147483647 h 822"/>
                <a:gd name="T84" fmla="*/ 2147483647 w 843"/>
                <a:gd name="T85" fmla="*/ 2147483647 h 822"/>
                <a:gd name="T86" fmla="*/ 2147483647 w 843"/>
                <a:gd name="T87" fmla="*/ 2147483647 h 822"/>
                <a:gd name="T88" fmla="*/ 2147483647 w 843"/>
                <a:gd name="T89" fmla="*/ 2147483647 h 822"/>
                <a:gd name="T90" fmla="*/ 2147483647 w 843"/>
                <a:gd name="T91" fmla="*/ 2147483647 h 822"/>
                <a:gd name="T92" fmla="*/ 2147483647 w 843"/>
                <a:gd name="T93" fmla="*/ 2147483647 h 822"/>
                <a:gd name="T94" fmla="*/ 2147483647 w 843"/>
                <a:gd name="T95" fmla="*/ 2147483647 h 822"/>
                <a:gd name="T96" fmla="*/ 2147483647 w 843"/>
                <a:gd name="T97" fmla="*/ 2147483647 h 822"/>
                <a:gd name="T98" fmla="*/ 2147483647 w 843"/>
                <a:gd name="T99" fmla="*/ 2147483647 h 822"/>
                <a:gd name="T100" fmla="*/ 2147483647 w 843"/>
                <a:gd name="T101" fmla="*/ 2147483647 h 822"/>
                <a:gd name="T102" fmla="*/ 2147483647 w 843"/>
                <a:gd name="T103" fmla="*/ 2147483647 h 822"/>
                <a:gd name="T104" fmla="*/ 2147483647 w 843"/>
                <a:gd name="T105" fmla="*/ 2147483647 h 822"/>
                <a:gd name="T106" fmla="*/ 2147483647 w 843"/>
                <a:gd name="T107" fmla="*/ 2147483647 h 822"/>
                <a:gd name="T108" fmla="*/ 2147483647 w 843"/>
                <a:gd name="T109" fmla="*/ 2147483647 h 822"/>
                <a:gd name="T110" fmla="*/ 2147483647 w 843"/>
                <a:gd name="T111" fmla="*/ 2147483647 h 822"/>
                <a:gd name="T112" fmla="*/ 2147483647 w 843"/>
                <a:gd name="T113" fmla="*/ 2147483647 h 8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43"/>
                <a:gd name="T172" fmla="*/ 0 h 822"/>
                <a:gd name="T173" fmla="*/ 843 w 843"/>
                <a:gd name="T174" fmla="*/ 822 h 8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43" h="822">
                  <a:moveTo>
                    <a:pt x="597" y="766"/>
                  </a:moveTo>
                  <a:lnTo>
                    <a:pt x="597" y="770"/>
                  </a:lnTo>
                  <a:lnTo>
                    <a:pt x="601" y="775"/>
                  </a:lnTo>
                  <a:lnTo>
                    <a:pt x="604" y="786"/>
                  </a:lnTo>
                  <a:lnTo>
                    <a:pt x="605" y="796"/>
                  </a:lnTo>
                  <a:lnTo>
                    <a:pt x="606" y="801"/>
                  </a:lnTo>
                  <a:lnTo>
                    <a:pt x="605" y="786"/>
                  </a:lnTo>
                  <a:lnTo>
                    <a:pt x="602" y="776"/>
                  </a:lnTo>
                  <a:lnTo>
                    <a:pt x="593" y="749"/>
                  </a:lnTo>
                  <a:lnTo>
                    <a:pt x="591" y="732"/>
                  </a:lnTo>
                  <a:lnTo>
                    <a:pt x="591" y="722"/>
                  </a:lnTo>
                  <a:lnTo>
                    <a:pt x="591" y="733"/>
                  </a:lnTo>
                  <a:lnTo>
                    <a:pt x="591" y="737"/>
                  </a:lnTo>
                  <a:lnTo>
                    <a:pt x="591" y="747"/>
                  </a:lnTo>
                  <a:lnTo>
                    <a:pt x="593" y="752"/>
                  </a:lnTo>
                  <a:lnTo>
                    <a:pt x="593" y="757"/>
                  </a:lnTo>
                  <a:lnTo>
                    <a:pt x="597" y="766"/>
                  </a:lnTo>
                  <a:close/>
                  <a:moveTo>
                    <a:pt x="841" y="427"/>
                  </a:moveTo>
                  <a:lnTo>
                    <a:pt x="843" y="423"/>
                  </a:lnTo>
                  <a:lnTo>
                    <a:pt x="841" y="418"/>
                  </a:lnTo>
                  <a:lnTo>
                    <a:pt x="843" y="414"/>
                  </a:lnTo>
                  <a:lnTo>
                    <a:pt x="840" y="413"/>
                  </a:lnTo>
                  <a:lnTo>
                    <a:pt x="832" y="403"/>
                  </a:lnTo>
                  <a:lnTo>
                    <a:pt x="832" y="398"/>
                  </a:lnTo>
                  <a:lnTo>
                    <a:pt x="830" y="394"/>
                  </a:lnTo>
                  <a:lnTo>
                    <a:pt x="829" y="393"/>
                  </a:lnTo>
                  <a:lnTo>
                    <a:pt x="826" y="388"/>
                  </a:lnTo>
                  <a:lnTo>
                    <a:pt x="822" y="383"/>
                  </a:lnTo>
                  <a:lnTo>
                    <a:pt x="822" y="375"/>
                  </a:lnTo>
                  <a:lnTo>
                    <a:pt x="819" y="365"/>
                  </a:lnTo>
                  <a:lnTo>
                    <a:pt x="816" y="361"/>
                  </a:lnTo>
                  <a:lnTo>
                    <a:pt x="807" y="354"/>
                  </a:lnTo>
                  <a:lnTo>
                    <a:pt x="805" y="276"/>
                  </a:lnTo>
                  <a:lnTo>
                    <a:pt x="804" y="234"/>
                  </a:lnTo>
                  <a:lnTo>
                    <a:pt x="788" y="232"/>
                  </a:lnTo>
                  <a:lnTo>
                    <a:pt x="783" y="235"/>
                  </a:lnTo>
                  <a:lnTo>
                    <a:pt x="778" y="232"/>
                  </a:lnTo>
                  <a:lnTo>
                    <a:pt x="778" y="229"/>
                  </a:lnTo>
                  <a:lnTo>
                    <a:pt x="776" y="228"/>
                  </a:lnTo>
                  <a:lnTo>
                    <a:pt x="762" y="225"/>
                  </a:lnTo>
                  <a:lnTo>
                    <a:pt x="757" y="221"/>
                  </a:lnTo>
                  <a:lnTo>
                    <a:pt x="753" y="220"/>
                  </a:lnTo>
                  <a:lnTo>
                    <a:pt x="743" y="213"/>
                  </a:lnTo>
                  <a:lnTo>
                    <a:pt x="732" y="206"/>
                  </a:lnTo>
                  <a:lnTo>
                    <a:pt x="728" y="206"/>
                  </a:lnTo>
                  <a:lnTo>
                    <a:pt x="724" y="210"/>
                  </a:lnTo>
                  <a:lnTo>
                    <a:pt x="722" y="213"/>
                  </a:lnTo>
                  <a:lnTo>
                    <a:pt x="717" y="213"/>
                  </a:lnTo>
                  <a:lnTo>
                    <a:pt x="713" y="211"/>
                  </a:lnTo>
                  <a:lnTo>
                    <a:pt x="708" y="206"/>
                  </a:lnTo>
                  <a:lnTo>
                    <a:pt x="698" y="210"/>
                  </a:lnTo>
                  <a:lnTo>
                    <a:pt x="694" y="214"/>
                  </a:lnTo>
                  <a:lnTo>
                    <a:pt x="689" y="214"/>
                  </a:lnTo>
                  <a:lnTo>
                    <a:pt x="684" y="210"/>
                  </a:lnTo>
                  <a:lnTo>
                    <a:pt x="680" y="214"/>
                  </a:lnTo>
                  <a:lnTo>
                    <a:pt x="674" y="215"/>
                  </a:lnTo>
                  <a:lnTo>
                    <a:pt x="669" y="221"/>
                  </a:lnTo>
                  <a:lnTo>
                    <a:pt x="664" y="221"/>
                  </a:lnTo>
                  <a:lnTo>
                    <a:pt x="661" y="225"/>
                  </a:lnTo>
                  <a:lnTo>
                    <a:pt x="656" y="221"/>
                  </a:lnTo>
                  <a:lnTo>
                    <a:pt x="651" y="219"/>
                  </a:lnTo>
                  <a:lnTo>
                    <a:pt x="646" y="216"/>
                  </a:lnTo>
                  <a:lnTo>
                    <a:pt x="644" y="211"/>
                  </a:lnTo>
                  <a:lnTo>
                    <a:pt x="639" y="211"/>
                  </a:lnTo>
                  <a:lnTo>
                    <a:pt x="634" y="215"/>
                  </a:lnTo>
                  <a:lnTo>
                    <a:pt x="630" y="213"/>
                  </a:lnTo>
                  <a:lnTo>
                    <a:pt x="625" y="208"/>
                  </a:lnTo>
                  <a:lnTo>
                    <a:pt x="621" y="206"/>
                  </a:lnTo>
                  <a:lnTo>
                    <a:pt x="619" y="208"/>
                  </a:lnTo>
                  <a:lnTo>
                    <a:pt x="619" y="210"/>
                  </a:lnTo>
                  <a:lnTo>
                    <a:pt x="614" y="214"/>
                  </a:lnTo>
                  <a:lnTo>
                    <a:pt x="612" y="223"/>
                  </a:lnTo>
                  <a:lnTo>
                    <a:pt x="609" y="224"/>
                  </a:lnTo>
                  <a:lnTo>
                    <a:pt x="607" y="223"/>
                  </a:lnTo>
                  <a:lnTo>
                    <a:pt x="605" y="218"/>
                  </a:lnTo>
                  <a:lnTo>
                    <a:pt x="607" y="213"/>
                  </a:lnTo>
                  <a:lnTo>
                    <a:pt x="602" y="213"/>
                  </a:lnTo>
                  <a:lnTo>
                    <a:pt x="595" y="216"/>
                  </a:lnTo>
                  <a:lnTo>
                    <a:pt x="590" y="215"/>
                  </a:lnTo>
                  <a:lnTo>
                    <a:pt x="588" y="210"/>
                  </a:lnTo>
                  <a:lnTo>
                    <a:pt x="583" y="210"/>
                  </a:lnTo>
                  <a:lnTo>
                    <a:pt x="581" y="206"/>
                  </a:lnTo>
                  <a:lnTo>
                    <a:pt x="576" y="204"/>
                  </a:lnTo>
                  <a:lnTo>
                    <a:pt x="568" y="211"/>
                  </a:lnTo>
                  <a:lnTo>
                    <a:pt x="565" y="214"/>
                  </a:lnTo>
                  <a:lnTo>
                    <a:pt x="559" y="213"/>
                  </a:lnTo>
                  <a:lnTo>
                    <a:pt x="558" y="206"/>
                  </a:lnTo>
                  <a:lnTo>
                    <a:pt x="558" y="203"/>
                  </a:lnTo>
                  <a:lnTo>
                    <a:pt x="553" y="203"/>
                  </a:lnTo>
                  <a:lnTo>
                    <a:pt x="549" y="198"/>
                  </a:lnTo>
                  <a:lnTo>
                    <a:pt x="551" y="193"/>
                  </a:lnTo>
                  <a:lnTo>
                    <a:pt x="546" y="193"/>
                  </a:lnTo>
                  <a:lnTo>
                    <a:pt x="536" y="191"/>
                  </a:lnTo>
                  <a:lnTo>
                    <a:pt x="531" y="195"/>
                  </a:lnTo>
                  <a:lnTo>
                    <a:pt x="526" y="198"/>
                  </a:lnTo>
                  <a:lnTo>
                    <a:pt x="522" y="194"/>
                  </a:lnTo>
                  <a:lnTo>
                    <a:pt x="519" y="190"/>
                  </a:lnTo>
                  <a:lnTo>
                    <a:pt x="514" y="190"/>
                  </a:lnTo>
                  <a:lnTo>
                    <a:pt x="509" y="191"/>
                  </a:lnTo>
                  <a:lnTo>
                    <a:pt x="499" y="188"/>
                  </a:lnTo>
                  <a:lnTo>
                    <a:pt x="494" y="185"/>
                  </a:lnTo>
                  <a:lnTo>
                    <a:pt x="490" y="186"/>
                  </a:lnTo>
                  <a:lnTo>
                    <a:pt x="488" y="185"/>
                  </a:lnTo>
                  <a:lnTo>
                    <a:pt x="483" y="185"/>
                  </a:lnTo>
                  <a:lnTo>
                    <a:pt x="481" y="180"/>
                  </a:lnTo>
                  <a:lnTo>
                    <a:pt x="481" y="175"/>
                  </a:lnTo>
                  <a:lnTo>
                    <a:pt x="478" y="171"/>
                  </a:lnTo>
                  <a:lnTo>
                    <a:pt x="473" y="169"/>
                  </a:lnTo>
                  <a:lnTo>
                    <a:pt x="471" y="166"/>
                  </a:lnTo>
                  <a:lnTo>
                    <a:pt x="469" y="171"/>
                  </a:lnTo>
                  <a:lnTo>
                    <a:pt x="465" y="171"/>
                  </a:lnTo>
                  <a:lnTo>
                    <a:pt x="459" y="170"/>
                  </a:lnTo>
                  <a:lnTo>
                    <a:pt x="454" y="171"/>
                  </a:lnTo>
                  <a:lnTo>
                    <a:pt x="450" y="170"/>
                  </a:lnTo>
                  <a:lnTo>
                    <a:pt x="441" y="160"/>
                  </a:lnTo>
                  <a:lnTo>
                    <a:pt x="436" y="156"/>
                  </a:lnTo>
                  <a:lnTo>
                    <a:pt x="431" y="156"/>
                  </a:lnTo>
                  <a:lnTo>
                    <a:pt x="432" y="147"/>
                  </a:lnTo>
                  <a:lnTo>
                    <a:pt x="436" y="11"/>
                  </a:lnTo>
                  <a:lnTo>
                    <a:pt x="431" y="9"/>
                  </a:lnTo>
                  <a:lnTo>
                    <a:pt x="426" y="8"/>
                  </a:lnTo>
                  <a:lnTo>
                    <a:pt x="401" y="8"/>
                  </a:lnTo>
                  <a:lnTo>
                    <a:pt x="338" y="5"/>
                  </a:lnTo>
                  <a:lnTo>
                    <a:pt x="255" y="0"/>
                  </a:lnTo>
                  <a:lnTo>
                    <a:pt x="253" y="1"/>
                  </a:lnTo>
                  <a:lnTo>
                    <a:pt x="251" y="6"/>
                  </a:lnTo>
                  <a:lnTo>
                    <a:pt x="241" y="190"/>
                  </a:lnTo>
                  <a:lnTo>
                    <a:pt x="235" y="259"/>
                  </a:lnTo>
                  <a:lnTo>
                    <a:pt x="230" y="338"/>
                  </a:lnTo>
                  <a:lnTo>
                    <a:pt x="225" y="344"/>
                  </a:lnTo>
                  <a:lnTo>
                    <a:pt x="222" y="344"/>
                  </a:lnTo>
                  <a:lnTo>
                    <a:pt x="167" y="340"/>
                  </a:lnTo>
                  <a:lnTo>
                    <a:pt x="110" y="335"/>
                  </a:lnTo>
                  <a:lnTo>
                    <a:pt x="47" y="330"/>
                  </a:lnTo>
                  <a:lnTo>
                    <a:pt x="0" y="325"/>
                  </a:lnTo>
                  <a:lnTo>
                    <a:pt x="0" y="327"/>
                  </a:lnTo>
                  <a:lnTo>
                    <a:pt x="2" y="336"/>
                  </a:lnTo>
                  <a:lnTo>
                    <a:pt x="5" y="340"/>
                  </a:lnTo>
                  <a:lnTo>
                    <a:pt x="5" y="342"/>
                  </a:lnTo>
                  <a:lnTo>
                    <a:pt x="10" y="345"/>
                  </a:lnTo>
                  <a:lnTo>
                    <a:pt x="12" y="345"/>
                  </a:lnTo>
                  <a:lnTo>
                    <a:pt x="16" y="349"/>
                  </a:lnTo>
                  <a:lnTo>
                    <a:pt x="20" y="354"/>
                  </a:lnTo>
                  <a:lnTo>
                    <a:pt x="20" y="359"/>
                  </a:lnTo>
                  <a:lnTo>
                    <a:pt x="25" y="367"/>
                  </a:lnTo>
                  <a:lnTo>
                    <a:pt x="30" y="371"/>
                  </a:lnTo>
                  <a:lnTo>
                    <a:pt x="39" y="376"/>
                  </a:lnTo>
                  <a:lnTo>
                    <a:pt x="44" y="381"/>
                  </a:lnTo>
                  <a:lnTo>
                    <a:pt x="53" y="394"/>
                  </a:lnTo>
                  <a:lnTo>
                    <a:pt x="63" y="403"/>
                  </a:lnTo>
                  <a:lnTo>
                    <a:pt x="64" y="409"/>
                  </a:lnTo>
                  <a:lnTo>
                    <a:pt x="73" y="418"/>
                  </a:lnTo>
                  <a:lnTo>
                    <a:pt x="78" y="422"/>
                  </a:lnTo>
                  <a:lnTo>
                    <a:pt x="83" y="424"/>
                  </a:lnTo>
                  <a:lnTo>
                    <a:pt x="93" y="433"/>
                  </a:lnTo>
                  <a:lnTo>
                    <a:pt x="98" y="435"/>
                  </a:lnTo>
                  <a:lnTo>
                    <a:pt x="98" y="439"/>
                  </a:lnTo>
                  <a:lnTo>
                    <a:pt x="102" y="442"/>
                  </a:lnTo>
                  <a:lnTo>
                    <a:pt x="104" y="447"/>
                  </a:lnTo>
                  <a:lnTo>
                    <a:pt x="105" y="457"/>
                  </a:lnTo>
                  <a:lnTo>
                    <a:pt x="108" y="458"/>
                  </a:lnTo>
                  <a:lnTo>
                    <a:pt x="112" y="468"/>
                  </a:lnTo>
                  <a:lnTo>
                    <a:pt x="114" y="473"/>
                  </a:lnTo>
                  <a:lnTo>
                    <a:pt x="114" y="478"/>
                  </a:lnTo>
                  <a:lnTo>
                    <a:pt x="113" y="483"/>
                  </a:lnTo>
                  <a:lnTo>
                    <a:pt x="114" y="492"/>
                  </a:lnTo>
                  <a:lnTo>
                    <a:pt x="124" y="517"/>
                  </a:lnTo>
                  <a:lnTo>
                    <a:pt x="131" y="523"/>
                  </a:lnTo>
                  <a:lnTo>
                    <a:pt x="136" y="525"/>
                  </a:lnTo>
                  <a:lnTo>
                    <a:pt x="139" y="528"/>
                  </a:lnTo>
                  <a:lnTo>
                    <a:pt x="143" y="533"/>
                  </a:lnTo>
                  <a:lnTo>
                    <a:pt x="154" y="544"/>
                  </a:lnTo>
                  <a:lnTo>
                    <a:pt x="159" y="545"/>
                  </a:lnTo>
                  <a:lnTo>
                    <a:pt x="170" y="547"/>
                  </a:lnTo>
                  <a:lnTo>
                    <a:pt x="171" y="552"/>
                  </a:lnTo>
                  <a:lnTo>
                    <a:pt x="185" y="559"/>
                  </a:lnTo>
                  <a:lnTo>
                    <a:pt x="190" y="564"/>
                  </a:lnTo>
                  <a:lnTo>
                    <a:pt x="193" y="567"/>
                  </a:lnTo>
                  <a:lnTo>
                    <a:pt x="198" y="569"/>
                  </a:lnTo>
                  <a:lnTo>
                    <a:pt x="198" y="570"/>
                  </a:lnTo>
                  <a:lnTo>
                    <a:pt x="203" y="571"/>
                  </a:lnTo>
                  <a:lnTo>
                    <a:pt x="211" y="571"/>
                  </a:lnTo>
                  <a:lnTo>
                    <a:pt x="214" y="566"/>
                  </a:lnTo>
                  <a:lnTo>
                    <a:pt x="219" y="564"/>
                  </a:lnTo>
                  <a:lnTo>
                    <a:pt x="221" y="559"/>
                  </a:lnTo>
                  <a:lnTo>
                    <a:pt x="226" y="557"/>
                  </a:lnTo>
                  <a:lnTo>
                    <a:pt x="227" y="552"/>
                  </a:lnTo>
                  <a:lnTo>
                    <a:pt x="229" y="547"/>
                  </a:lnTo>
                  <a:lnTo>
                    <a:pt x="231" y="545"/>
                  </a:lnTo>
                  <a:lnTo>
                    <a:pt x="239" y="526"/>
                  </a:lnTo>
                  <a:lnTo>
                    <a:pt x="244" y="520"/>
                  </a:lnTo>
                  <a:lnTo>
                    <a:pt x="246" y="517"/>
                  </a:lnTo>
                  <a:lnTo>
                    <a:pt x="250" y="517"/>
                  </a:lnTo>
                  <a:lnTo>
                    <a:pt x="255" y="515"/>
                  </a:lnTo>
                  <a:lnTo>
                    <a:pt x="260" y="515"/>
                  </a:lnTo>
                  <a:lnTo>
                    <a:pt x="265" y="513"/>
                  </a:lnTo>
                  <a:lnTo>
                    <a:pt x="268" y="508"/>
                  </a:lnTo>
                  <a:lnTo>
                    <a:pt x="273" y="508"/>
                  </a:lnTo>
                  <a:lnTo>
                    <a:pt x="281" y="513"/>
                  </a:lnTo>
                  <a:lnTo>
                    <a:pt x="285" y="515"/>
                  </a:lnTo>
                  <a:lnTo>
                    <a:pt x="290" y="513"/>
                  </a:lnTo>
                  <a:lnTo>
                    <a:pt x="295" y="515"/>
                  </a:lnTo>
                  <a:lnTo>
                    <a:pt x="300" y="515"/>
                  </a:lnTo>
                  <a:lnTo>
                    <a:pt x="314" y="518"/>
                  </a:lnTo>
                  <a:lnTo>
                    <a:pt x="319" y="515"/>
                  </a:lnTo>
                  <a:lnTo>
                    <a:pt x="323" y="517"/>
                  </a:lnTo>
                  <a:lnTo>
                    <a:pt x="328" y="521"/>
                  </a:lnTo>
                  <a:lnTo>
                    <a:pt x="331" y="526"/>
                  </a:lnTo>
                  <a:lnTo>
                    <a:pt x="334" y="530"/>
                  </a:lnTo>
                  <a:lnTo>
                    <a:pt x="334" y="533"/>
                  </a:lnTo>
                  <a:lnTo>
                    <a:pt x="339" y="532"/>
                  </a:lnTo>
                  <a:lnTo>
                    <a:pt x="342" y="537"/>
                  </a:lnTo>
                  <a:lnTo>
                    <a:pt x="347" y="541"/>
                  </a:lnTo>
                  <a:lnTo>
                    <a:pt x="351" y="544"/>
                  </a:lnTo>
                  <a:lnTo>
                    <a:pt x="352" y="549"/>
                  </a:lnTo>
                  <a:lnTo>
                    <a:pt x="366" y="559"/>
                  </a:lnTo>
                  <a:lnTo>
                    <a:pt x="371" y="569"/>
                  </a:lnTo>
                  <a:lnTo>
                    <a:pt x="375" y="574"/>
                  </a:lnTo>
                  <a:lnTo>
                    <a:pt x="378" y="586"/>
                  </a:lnTo>
                  <a:lnTo>
                    <a:pt x="383" y="596"/>
                  </a:lnTo>
                  <a:lnTo>
                    <a:pt x="386" y="601"/>
                  </a:lnTo>
                  <a:lnTo>
                    <a:pt x="386" y="603"/>
                  </a:lnTo>
                  <a:lnTo>
                    <a:pt x="388" y="606"/>
                  </a:lnTo>
                  <a:lnTo>
                    <a:pt x="391" y="611"/>
                  </a:lnTo>
                  <a:lnTo>
                    <a:pt x="395" y="616"/>
                  </a:lnTo>
                  <a:lnTo>
                    <a:pt x="393" y="618"/>
                  </a:lnTo>
                  <a:lnTo>
                    <a:pt x="396" y="628"/>
                  </a:lnTo>
                  <a:lnTo>
                    <a:pt x="401" y="638"/>
                  </a:lnTo>
                  <a:lnTo>
                    <a:pt x="406" y="642"/>
                  </a:lnTo>
                  <a:lnTo>
                    <a:pt x="411" y="644"/>
                  </a:lnTo>
                  <a:lnTo>
                    <a:pt x="415" y="650"/>
                  </a:lnTo>
                  <a:lnTo>
                    <a:pt x="416" y="655"/>
                  </a:lnTo>
                  <a:lnTo>
                    <a:pt x="421" y="659"/>
                  </a:lnTo>
                  <a:lnTo>
                    <a:pt x="425" y="664"/>
                  </a:lnTo>
                  <a:lnTo>
                    <a:pt x="425" y="669"/>
                  </a:lnTo>
                  <a:lnTo>
                    <a:pt x="435" y="682"/>
                  </a:lnTo>
                  <a:lnTo>
                    <a:pt x="442" y="684"/>
                  </a:lnTo>
                  <a:lnTo>
                    <a:pt x="448" y="688"/>
                  </a:lnTo>
                  <a:lnTo>
                    <a:pt x="449" y="691"/>
                  </a:lnTo>
                  <a:lnTo>
                    <a:pt x="449" y="694"/>
                  </a:lnTo>
                  <a:lnTo>
                    <a:pt x="450" y="700"/>
                  </a:lnTo>
                  <a:lnTo>
                    <a:pt x="450" y="705"/>
                  </a:lnTo>
                  <a:lnTo>
                    <a:pt x="448" y="710"/>
                  </a:lnTo>
                  <a:lnTo>
                    <a:pt x="453" y="713"/>
                  </a:lnTo>
                  <a:lnTo>
                    <a:pt x="453" y="718"/>
                  </a:lnTo>
                  <a:lnTo>
                    <a:pt x="451" y="723"/>
                  </a:lnTo>
                  <a:lnTo>
                    <a:pt x="453" y="728"/>
                  </a:lnTo>
                  <a:lnTo>
                    <a:pt x="455" y="733"/>
                  </a:lnTo>
                  <a:lnTo>
                    <a:pt x="461" y="742"/>
                  </a:lnTo>
                  <a:lnTo>
                    <a:pt x="465" y="747"/>
                  </a:lnTo>
                  <a:lnTo>
                    <a:pt x="469" y="757"/>
                  </a:lnTo>
                  <a:lnTo>
                    <a:pt x="470" y="769"/>
                  </a:lnTo>
                  <a:lnTo>
                    <a:pt x="475" y="772"/>
                  </a:lnTo>
                  <a:lnTo>
                    <a:pt x="474" y="778"/>
                  </a:lnTo>
                  <a:lnTo>
                    <a:pt x="476" y="779"/>
                  </a:lnTo>
                  <a:lnTo>
                    <a:pt x="487" y="780"/>
                  </a:lnTo>
                  <a:lnTo>
                    <a:pt x="492" y="783"/>
                  </a:lnTo>
                  <a:lnTo>
                    <a:pt x="494" y="781"/>
                  </a:lnTo>
                  <a:lnTo>
                    <a:pt x="499" y="785"/>
                  </a:lnTo>
                  <a:lnTo>
                    <a:pt x="502" y="790"/>
                  </a:lnTo>
                  <a:lnTo>
                    <a:pt x="505" y="791"/>
                  </a:lnTo>
                  <a:lnTo>
                    <a:pt x="510" y="790"/>
                  </a:lnTo>
                  <a:lnTo>
                    <a:pt x="514" y="793"/>
                  </a:lnTo>
                  <a:lnTo>
                    <a:pt x="520" y="794"/>
                  </a:lnTo>
                  <a:lnTo>
                    <a:pt x="529" y="803"/>
                  </a:lnTo>
                  <a:lnTo>
                    <a:pt x="533" y="804"/>
                  </a:lnTo>
                  <a:lnTo>
                    <a:pt x="553" y="806"/>
                  </a:lnTo>
                  <a:lnTo>
                    <a:pt x="565" y="805"/>
                  </a:lnTo>
                  <a:lnTo>
                    <a:pt x="570" y="808"/>
                  </a:lnTo>
                  <a:lnTo>
                    <a:pt x="573" y="809"/>
                  </a:lnTo>
                  <a:lnTo>
                    <a:pt x="583" y="818"/>
                  </a:lnTo>
                  <a:lnTo>
                    <a:pt x="585" y="818"/>
                  </a:lnTo>
                  <a:lnTo>
                    <a:pt x="590" y="822"/>
                  </a:lnTo>
                  <a:lnTo>
                    <a:pt x="593" y="822"/>
                  </a:lnTo>
                  <a:lnTo>
                    <a:pt x="593" y="817"/>
                  </a:lnTo>
                  <a:lnTo>
                    <a:pt x="606" y="814"/>
                  </a:lnTo>
                  <a:lnTo>
                    <a:pt x="609" y="813"/>
                  </a:lnTo>
                  <a:lnTo>
                    <a:pt x="607" y="808"/>
                  </a:lnTo>
                  <a:lnTo>
                    <a:pt x="602" y="813"/>
                  </a:lnTo>
                  <a:lnTo>
                    <a:pt x="604" y="806"/>
                  </a:lnTo>
                  <a:lnTo>
                    <a:pt x="600" y="813"/>
                  </a:lnTo>
                  <a:lnTo>
                    <a:pt x="596" y="805"/>
                  </a:lnTo>
                  <a:lnTo>
                    <a:pt x="601" y="805"/>
                  </a:lnTo>
                  <a:lnTo>
                    <a:pt x="597" y="801"/>
                  </a:lnTo>
                  <a:lnTo>
                    <a:pt x="596" y="791"/>
                  </a:lnTo>
                  <a:lnTo>
                    <a:pt x="588" y="775"/>
                  </a:lnTo>
                  <a:lnTo>
                    <a:pt x="588" y="770"/>
                  </a:lnTo>
                  <a:lnTo>
                    <a:pt x="585" y="752"/>
                  </a:lnTo>
                  <a:lnTo>
                    <a:pt x="581" y="749"/>
                  </a:lnTo>
                  <a:lnTo>
                    <a:pt x="581" y="744"/>
                  </a:lnTo>
                  <a:lnTo>
                    <a:pt x="585" y="745"/>
                  </a:lnTo>
                  <a:lnTo>
                    <a:pt x="580" y="739"/>
                  </a:lnTo>
                  <a:lnTo>
                    <a:pt x="581" y="735"/>
                  </a:lnTo>
                  <a:lnTo>
                    <a:pt x="585" y="735"/>
                  </a:lnTo>
                  <a:lnTo>
                    <a:pt x="586" y="730"/>
                  </a:lnTo>
                  <a:lnTo>
                    <a:pt x="588" y="725"/>
                  </a:lnTo>
                  <a:lnTo>
                    <a:pt x="588" y="720"/>
                  </a:lnTo>
                  <a:lnTo>
                    <a:pt x="590" y="715"/>
                  </a:lnTo>
                  <a:lnTo>
                    <a:pt x="580" y="717"/>
                  </a:lnTo>
                  <a:lnTo>
                    <a:pt x="570" y="715"/>
                  </a:lnTo>
                  <a:lnTo>
                    <a:pt x="571" y="710"/>
                  </a:lnTo>
                  <a:lnTo>
                    <a:pt x="568" y="706"/>
                  </a:lnTo>
                  <a:lnTo>
                    <a:pt x="566" y="701"/>
                  </a:lnTo>
                  <a:lnTo>
                    <a:pt x="571" y="705"/>
                  </a:lnTo>
                  <a:lnTo>
                    <a:pt x="575" y="710"/>
                  </a:lnTo>
                  <a:lnTo>
                    <a:pt x="578" y="710"/>
                  </a:lnTo>
                  <a:lnTo>
                    <a:pt x="582" y="708"/>
                  </a:lnTo>
                  <a:lnTo>
                    <a:pt x="587" y="710"/>
                  </a:lnTo>
                  <a:lnTo>
                    <a:pt x="582" y="713"/>
                  </a:lnTo>
                  <a:lnTo>
                    <a:pt x="590" y="711"/>
                  </a:lnTo>
                  <a:lnTo>
                    <a:pt x="598" y="686"/>
                  </a:lnTo>
                  <a:lnTo>
                    <a:pt x="597" y="682"/>
                  </a:lnTo>
                  <a:lnTo>
                    <a:pt x="595" y="681"/>
                  </a:lnTo>
                  <a:lnTo>
                    <a:pt x="591" y="676"/>
                  </a:lnTo>
                  <a:lnTo>
                    <a:pt x="591" y="672"/>
                  </a:lnTo>
                  <a:lnTo>
                    <a:pt x="587" y="673"/>
                  </a:lnTo>
                  <a:lnTo>
                    <a:pt x="585" y="671"/>
                  </a:lnTo>
                  <a:lnTo>
                    <a:pt x="590" y="669"/>
                  </a:lnTo>
                  <a:lnTo>
                    <a:pt x="600" y="669"/>
                  </a:lnTo>
                  <a:lnTo>
                    <a:pt x="605" y="673"/>
                  </a:lnTo>
                  <a:lnTo>
                    <a:pt x="614" y="661"/>
                  </a:lnTo>
                  <a:lnTo>
                    <a:pt x="616" y="655"/>
                  </a:lnTo>
                  <a:lnTo>
                    <a:pt x="616" y="650"/>
                  </a:lnTo>
                  <a:lnTo>
                    <a:pt x="612" y="654"/>
                  </a:lnTo>
                  <a:lnTo>
                    <a:pt x="610" y="659"/>
                  </a:lnTo>
                  <a:lnTo>
                    <a:pt x="605" y="654"/>
                  </a:lnTo>
                  <a:lnTo>
                    <a:pt x="607" y="650"/>
                  </a:lnTo>
                  <a:lnTo>
                    <a:pt x="606" y="648"/>
                  </a:lnTo>
                  <a:lnTo>
                    <a:pt x="611" y="648"/>
                  </a:lnTo>
                  <a:lnTo>
                    <a:pt x="616" y="645"/>
                  </a:lnTo>
                  <a:lnTo>
                    <a:pt x="617" y="649"/>
                  </a:lnTo>
                  <a:lnTo>
                    <a:pt x="622" y="645"/>
                  </a:lnTo>
                  <a:lnTo>
                    <a:pt x="624" y="640"/>
                  </a:lnTo>
                  <a:lnTo>
                    <a:pt x="624" y="645"/>
                  </a:lnTo>
                  <a:lnTo>
                    <a:pt x="622" y="649"/>
                  </a:lnTo>
                  <a:lnTo>
                    <a:pt x="626" y="647"/>
                  </a:lnTo>
                  <a:lnTo>
                    <a:pt x="632" y="640"/>
                  </a:lnTo>
                  <a:lnTo>
                    <a:pt x="632" y="635"/>
                  </a:lnTo>
                  <a:lnTo>
                    <a:pt x="630" y="630"/>
                  </a:lnTo>
                  <a:lnTo>
                    <a:pt x="632" y="625"/>
                  </a:lnTo>
                  <a:lnTo>
                    <a:pt x="631" y="624"/>
                  </a:lnTo>
                  <a:lnTo>
                    <a:pt x="637" y="633"/>
                  </a:lnTo>
                  <a:lnTo>
                    <a:pt x="643" y="635"/>
                  </a:lnTo>
                  <a:lnTo>
                    <a:pt x="658" y="627"/>
                  </a:lnTo>
                  <a:lnTo>
                    <a:pt x="658" y="625"/>
                  </a:lnTo>
                  <a:lnTo>
                    <a:pt x="654" y="623"/>
                  </a:lnTo>
                  <a:lnTo>
                    <a:pt x="649" y="624"/>
                  </a:lnTo>
                  <a:lnTo>
                    <a:pt x="651" y="619"/>
                  </a:lnTo>
                  <a:lnTo>
                    <a:pt x="646" y="616"/>
                  </a:lnTo>
                  <a:lnTo>
                    <a:pt x="641" y="606"/>
                  </a:lnTo>
                  <a:lnTo>
                    <a:pt x="646" y="605"/>
                  </a:lnTo>
                  <a:lnTo>
                    <a:pt x="648" y="609"/>
                  </a:lnTo>
                  <a:lnTo>
                    <a:pt x="655" y="615"/>
                  </a:lnTo>
                  <a:lnTo>
                    <a:pt x="659" y="613"/>
                  </a:lnTo>
                  <a:lnTo>
                    <a:pt x="655" y="604"/>
                  </a:lnTo>
                  <a:lnTo>
                    <a:pt x="656" y="603"/>
                  </a:lnTo>
                  <a:lnTo>
                    <a:pt x="659" y="609"/>
                  </a:lnTo>
                  <a:lnTo>
                    <a:pt x="664" y="610"/>
                  </a:lnTo>
                  <a:lnTo>
                    <a:pt x="669" y="608"/>
                  </a:lnTo>
                  <a:lnTo>
                    <a:pt x="670" y="613"/>
                  </a:lnTo>
                  <a:lnTo>
                    <a:pt x="675" y="611"/>
                  </a:lnTo>
                  <a:lnTo>
                    <a:pt x="673" y="615"/>
                  </a:lnTo>
                  <a:lnTo>
                    <a:pt x="683" y="610"/>
                  </a:lnTo>
                  <a:lnTo>
                    <a:pt x="681" y="615"/>
                  </a:lnTo>
                  <a:lnTo>
                    <a:pt x="671" y="622"/>
                  </a:lnTo>
                  <a:lnTo>
                    <a:pt x="670" y="623"/>
                  </a:lnTo>
                  <a:lnTo>
                    <a:pt x="685" y="614"/>
                  </a:lnTo>
                  <a:lnTo>
                    <a:pt x="695" y="610"/>
                  </a:lnTo>
                  <a:lnTo>
                    <a:pt x="700" y="606"/>
                  </a:lnTo>
                  <a:lnTo>
                    <a:pt x="695" y="608"/>
                  </a:lnTo>
                  <a:lnTo>
                    <a:pt x="690" y="611"/>
                  </a:lnTo>
                  <a:lnTo>
                    <a:pt x="690" y="606"/>
                  </a:lnTo>
                  <a:lnTo>
                    <a:pt x="700" y="603"/>
                  </a:lnTo>
                  <a:lnTo>
                    <a:pt x="709" y="603"/>
                  </a:lnTo>
                  <a:lnTo>
                    <a:pt x="718" y="596"/>
                  </a:lnTo>
                  <a:lnTo>
                    <a:pt x="726" y="593"/>
                  </a:lnTo>
                  <a:lnTo>
                    <a:pt x="731" y="589"/>
                  </a:lnTo>
                  <a:lnTo>
                    <a:pt x="739" y="580"/>
                  </a:lnTo>
                  <a:lnTo>
                    <a:pt x="741" y="571"/>
                  </a:lnTo>
                  <a:lnTo>
                    <a:pt x="748" y="566"/>
                  </a:lnTo>
                  <a:lnTo>
                    <a:pt x="752" y="561"/>
                  </a:lnTo>
                  <a:lnTo>
                    <a:pt x="757" y="559"/>
                  </a:lnTo>
                  <a:lnTo>
                    <a:pt x="758" y="552"/>
                  </a:lnTo>
                  <a:lnTo>
                    <a:pt x="753" y="551"/>
                  </a:lnTo>
                  <a:lnTo>
                    <a:pt x="753" y="544"/>
                  </a:lnTo>
                  <a:lnTo>
                    <a:pt x="749" y="540"/>
                  </a:lnTo>
                  <a:lnTo>
                    <a:pt x="749" y="535"/>
                  </a:lnTo>
                  <a:lnTo>
                    <a:pt x="747" y="530"/>
                  </a:lnTo>
                  <a:lnTo>
                    <a:pt x="749" y="528"/>
                  </a:lnTo>
                  <a:lnTo>
                    <a:pt x="757" y="532"/>
                  </a:lnTo>
                  <a:lnTo>
                    <a:pt x="759" y="527"/>
                  </a:lnTo>
                  <a:lnTo>
                    <a:pt x="765" y="523"/>
                  </a:lnTo>
                  <a:lnTo>
                    <a:pt x="768" y="525"/>
                  </a:lnTo>
                  <a:lnTo>
                    <a:pt x="768" y="532"/>
                  </a:lnTo>
                  <a:lnTo>
                    <a:pt x="765" y="542"/>
                  </a:lnTo>
                  <a:lnTo>
                    <a:pt x="775" y="540"/>
                  </a:lnTo>
                  <a:lnTo>
                    <a:pt x="785" y="540"/>
                  </a:lnTo>
                  <a:lnTo>
                    <a:pt x="783" y="541"/>
                  </a:lnTo>
                  <a:lnTo>
                    <a:pt x="778" y="542"/>
                  </a:lnTo>
                  <a:lnTo>
                    <a:pt x="768" y="550"/>
                  </a:lnTo>
                  <a:lnTo>
                    <a:pt x="765" y="555"/>
                  </a:lnTo>
                  <a:lnTo>
                    <a:pt x="766" y="555"/>
                  </a:lnTo>
                  <a:lnTo>
                    <a:pt x="772" y="550"/>
                  </a:lnTo>
                  <a:lnTo>
                    <a:pt x="776" y="546"/>
                  </a:lnTo>
                  <a:lnTo>
                    <a:pt x="781" y="545"/>
                  </a:lnTo>
                  <a:lnTo>
                    <a:pt x="796" y="537"/>
                  </a:lnTo>
                  <a:lnTo>
                    <a:pt x="811" y="530"/>
                  </a:lnTo>
                  <a:lnTo>
                    <a:pt x="825" y="528"/>
                  </a:lnTo>
                  <a:lnTo>
                    <a:pt x="819" y="518"/>
                  </a:lnTo>
                  <a:lnTo>
                    <a:pt x="824" y="508"/>
                  </a:lnTo>
                  <a:lnTo>
                    <a:pt x="829" y="505"/>
                  </a:lnTo>
                  <a:lnTo>
                    <a:pt x="834" y="500"/>
                  </a:lnTo>
                  <a:lnTo>
                    <a:pt x="835" y="493"/>
                  </a:lnTo>
                  <a:lnTo>
                    <a:pt x="832" y="482"/>
                  </a:lnTo>
                  <a:lnTo>
                    <a:pt x="830" y="476"/>
                  </a:lnTo>
                  <a:lnTo>
                    <a:pt x="834" y="471"/>
                  </a:lnTo>
                  <a:lnTo>
                    <a:pt x="832" y="462"/>
                  </a:lnTo>
                  <a:lnTo>
                    <a:pt x="834" y="457"/>
                  </a:lnTo>
                  <a:lnTo>
                    <a:pt x="837" y="452"/>
                  </a:lnTo>
                  <a:lnTo>
                    <a:pt x="839" y="447"/>
                  </a:lnTo>
                  <a:lnTo>
                    <a:pt x="841" y="442"/>
                  </a:lnTo>
                  <a:lnTo>
                    <a:pt x="841" y="437"/>
                  </a:lnTo>
                  <a:lnTo>
                    <a:pt x="843" y="432"/>
                  </a:lnTo>
                  <a:lnTo>
                    <a:pt x="841" y="427"/>
                  </a:lnTo>
                  <a:close/>
                  <a:moveTo>
                    <a:pt x="602" y="688"/>
                  </a:moveTo>
                  <a:lnTo>
                    <a:pt x="596" y="700"/>
                  </a:lnTo>
                  <a:lnTo>
                    <a:pt x="592" y="710"/>
                  </a:lnTo>
                  <a:lnTo>
                    <a:pt x="592" y="718"/>
                  </a:lnTo>
                  <a:lnTo>
                    <a:pt x="597" y="703"/>
                  </a:lnTo>
                  <a:lnTo>
                    <a:pt x="601" y="694"/>
                  </a:lnTo>
                  <a:lnTo>
                    <a:pt x="610" y="678"/>
                  </a:lnTo>
                  <a:lnTo>
                    <a:pt x="610" y="673"/>
                  </a:lnTo>
                  <a:lnTo>
                    <a:pt x="606" y="683"/>
                  </a:lnTo>
                  <a:lnTo>
                    <a:pt x="602" y="688"/>
                  </a:lnTo>
                  <a:close/>
                  <a:moveTo>
                    <a:pt x="622" y="655"/>
                  </a:moveTo>
                  <a:lnTo>
                    <a:pt x="621" y="661"/>
                  </a:lnTo>
                  <a:lnTo>
                    <a:pt x="619" y="664"/>
                  </a:lnTo>
                  <a:lnTo>
                    <a:pt x="619" y="666"/>
                  </a:lnTo>
                  <a:lnTo>
                    <a:pt x="626" y="657"/>
                  </a:lnTo>
                  <a:lnTo>
                    <a:pt x="629" y="652"/>
                  </a:lnTo>
                  <a:lnTo>
                    <a:pt x="626" y="650"/>
                  </a:lnTo>
                  <a:lnTo>
                    <a:pt x="622" y="655"/>
                  </a:lnTo>
                  <a:close/>
                  <a:moveTo>
                    <a:pt x="653" y="634"/>
                  </a:moveTo>
                  <a:lnTo>
                    <a:pt x="643" y="639"/>
                  </a:lnTo>
                  <a:lnTo>
                    <a:pt x="637" y="644"/>
                  </a:lnTo>
                  <a:lnTo>
                    <a:pt x="634" y="645"/>
                  </a:lnTo>
                  <a:lnTo>
                    <a:pt x="631" y="645"/>
                  </a:lnTo>
                  <a:lnTo>
                    <a:pt x="632" y="650"/>
                  </a:lnTo>
                  <a:lnTo>
                    <a:pt x="648" y="640"/>
                  </a:lnTo>
                  <a:lnTo>
                    <a:pt x="658" y="635"/>
                  </a:lnTo>
                  <a:lnTo>
                    <a:pt x="658" y="630"/>
                  </a:lnTo>
                  <a:lnTo>
                    <a:pt x="656" y="629"/>
                  </a:lnTo>
                  <a:lnTo>
                    <a:pt x="653" y="634"/>
                  </a:lnTo>
                  <a:close/>
                  <a:moveTo>
                    <a:pt x="753" y="566"/>
                  </a:moveTo>
                  <a:lnTo>
                    <a:pt x="748" y="570"/>
                  </a:lnTo>
                  <a:lnTo>
                    <a:pt x="747" y="572"/>
                  </a:lnTo>
                  <a:lnTo>
                    <a:pt x="761" y="562"/>
                  </a:lnTo>
                  <a:lnTo>
                    <a:pt x="765" y="556"/>
                  </a:lnTo>
                  <a:lnTo>
                    <a:pt x="759" y="560"/>
                  </a:lnTo>
                  <a:lnTo>
                    <a:pt x="753" y="566"/>
                  </a:lnTo>
                  <a:close/>
                </a:path>
              </a:pathLst>
            </a:custGeom>
            <a:solidFill>
              <a:srgbClr val="76CA5E"/>
            </a:solidFill>
            <a:ln w="4763">
              <a:solidFill>
                <a:srgbClr val="FFFFFF"/>
              </a:solidFill>
              <a:prstDash val="solid"/>
              <a:round/>
              <a:headEnd/>
              <a:tailEnd/>
            </a:ln>
          </p:spPr>
          <p:txBody>
            <a:bodyPr/>
            <a:lstStyle/>
            <a:p>
              <a:endParaRPr lang="en-US" dirty="0"/>
            </a:p>
          </p:txBody>
        </p:sp>
        <p:sp>
          <p:nvSpPr>
            <p:cNvPr id="70732" name="Freeform 71"/>
            <p:cNvSpPr>
              <a:spLocks noEditPoints="1"/>
            </p:cNvSpPr>
            <p:nvPr/>
          </p:nvSpPr>
          <p:spPr bwMode="auto">
            <a:xfrm>
              <a:off x="3009" y="2740"/>
              <a:ext cx="474" cy="420"/>
            </a:xfrm>
            <a:custGeom>
              <a:avLst/>
              <a:gdLst>
                <a:gd name="T0" fmla="*/ 2147483647 w 342"/>
                <a:gd name="T1" fmla="*/ 2147483647 h 303"/>
                <a:gd name="T2" fmla="*/ 2147483647 w 342"/>
                <a:gd name="T3" fmla="*/ 2147483647 h 303"/>
                <a:gd name="T4" fmla="*/ 2147483647 w 342"/>
                <a:gd name="T5" fmla="*/ 2147483647 h 303"/>
                <a:gd name="T6" fmla="*/ 2147483647 w 342"/>
                <a:gd name="T7" fmla="*/ 2147483647 h 303"/>
                <a:gd name="T8" fmla="*/ 2147483647 w 342"/>
                <a:gd name="T9" fmla="*/ 2147483647 h 303"/>
                <a:gd name="T10" fmla="*/ 2147483647 w 342"/>
                <a:gd name="T11" fmla="*/ 2147483647 h 303"/>
                <a:gd name="T12" fmla="*/ 2147483647 w 342"/>
                <a:gd name="T13" fmla="*/ 2147483647 h 303"/>
                <a:gd name="T14" fmla="*/ 2147483647 w 342"/>
                <a:gd name="T15" fmla="*/ 2147483647 h 303"/>
                <a:gd name="T16" fmla="*/ 2147483647 w 342"/>
                <a:gd name="T17" fmla="*/ 2147483647 h 303"/>
                <a:gd name="T18" fmla="*/ 2147483647 w 342"/>
                <a:gd name="T19" fmla="*/ 2147483647 h 303"/>
                <a:gd name="T20" fmla="*/ 2147483647 w 342"/>
                <a:gd name="T21" fmla="*/ 2147483647 h 303"/>
                <a:gd name="T22" fmla="*/ 2147483647 w 342"/>
                <a:gd name="T23" fmla="*/ 2147483647 h 303"/>
                <a:gd name="T24" fmla="*/ 2147483647 w 342"/>
                <a:gd name="T25" fmla="*/ 2147483647 h 303"/>
                <a:gd name="T26" fmla="*/ 2147483647 w 342"/>
                <a:gd name="T27" fmla="*/ 2147483647 h 303"/>
                <a:gd name="T28" fmla="*/ 2147483647 w 342"/>
                <a:gd name="T29" fmla="*/ 2147483647 h 303"/>
                <a:gd name="T30" fmla="*/ 2147483647 w 342"/>
                <a:gd name="T31" fmla="*/ 2147483647 h 303"/>
                <a:gd name="T32" fmla="*/ 2147483647 w 342"/>
                <a:gd name="T33" fmla="*/ 2147483647 h 303"/>
                <a:gd name="T34" fmla="*/ 2147483647 w 342"/>
                <a:gd name="T35" fmla="*/ 2147483647 h 303"/>
                <a:gd name="T36" fmla="*/ 2147483647 w 342"/>
                <a:gd name="T37" fmla="*/ 2147483647 h 303"/>
                <a:gd name="T38" fmla="*/ 2147483647 w 342"/>
                <a:gd name="T39" fmla="*/ 2147483647 h 303"/>
                <a:gd name="T40" fmla="*/ 2147483647 w 342"/>
                <a:gd name="T41" fmla="*/ 2147483647 h 303"/>
                <a:gd name="T42" fmla="*/ 2147483647 w 342"/>
                <a:gd name="T43" fmla="*/ 2147483647 h 303"/>
                <a:gd name="T44" fmla="*/ 2147483647 w 342"/>
                <a:gd name="T45" fmla="*/ 2147483647 h 303"/>
                <a:gd name="T46" fmla="*/ 2147483647 w 342"/>
                <a:gd name="T47" fmla="*/ 2147483647 h 303"/>
                <a:gd name="T48" fmla="*/ 2147483647 w 342"/>
                <a:gd name="T49" fmla="*/ 2147483647 h 303"/>
                <a:gd name="T50" fmla="*/ 2147483647 w 342"/>
                <a:gd name="T51" fmla="*/ 2147483647 h 303"/>
                <a:gd name="T52" fmla="*/ 2147483647 w 342"/>
                <a:gd name="T53" fmla="*/ 2147483647 h 303"/>
                <a:gd name="T54" fmla="*/ 2147483647 w 342"/>
                <a:gd name="T55" fmla="*/ 2147483647 h 303"/>
                <a:gd name="T56" fmla="*/ 2147483647 w 342"/>
                <a:gd name="T57" fmla="*/ 2147483647 h 303"/>
                <a:gd name="T58" fmla="*/ 2147483647 w 342"/>
                <a:gd name="T59" fmla="*/ 2147483647 h 303"/>
                <a:gd name="T60" fmla="*/ 2147483647 w 342"/>
                <a:gd name="T61" fmla="*/ 2147483647 h 303"/>
                <a:gd name="T62" fmla="*/ 2147483647 w 342"/>
                <a:gd name="T63" fmla="*/ 2147483647 h 303"/>
                <a:gd name="T64" fmla="*/ 2147483647 w 342"/>
                <a:gd name="T65" fmla="*/ 2147483647 h 303"/>
                <a:gd name="T66" fmla="*/ 2147483647 w 342"/>
                <a:gd name="T67" fmla="*/ 2147483647 h 303"/>
                <a:gd name="T68" fmla="*/ 2147483647 w 342"/>
                <a:gd name="T69" fmla="*/ 2147483647 h 303"/>
                <a:gd name="T70" fmla="*/ 2147483647 w 342"/>
                <a:gd name="T71" fmla="*/ 2147483647 h 303"/>
                <a:gd name="T72" fmla="*/ 2147483647 w 342"/>
                <a:gd name="T73" fmla="*/ 2147483647 h 303"/>
                <a:gd name="T74" fmla="*/ 2147483647 w 342"/>
                <a:gd name="T75" fmla="*/ 2147483647 h 303"/>
                <a:gd name="T76" fmla="*/ 2147483647 w 342"/>
                <a:gd name="T77" fmla="*/ 2147483647 h 303"/>
                <a:gd name="T78" fmla="*/ 2147483647 w 342"/>
                <a:gd name="T79" fmla="*/ 2147483647 h 303"/>
                <a:gd name="T80" fmla="*/ 2147483647 w 342"/>
                <a:gd name="T81" fmla="*/ 2147483647 h 303"/>
                <a:gd name="T82" fmla="*/ 2147483647 w 342"/>
                <a:gd name="T83" fmla="*/ 2147483647 h 303"/>
                <a:gd name="T84" fmla="*/ 2147483647 w 342"/>
                <a:gd name="T85" fmla="*/ 2147483647 h 303"/>
                <a:gd name="T86" fmla="*/ 2147483647 w 342"/>
                <a:gd name="T87" fmla="*/ 2147483647 h 303"/>
                <a:gd name="T88" fmla="*/ 2147483647 w 342"/>
                <a:gd name="T89" fmla="*/ 2147483647 h 303"/>
                <a:gd name="T90" fmla="*/ 2147483647 w 342"/>
                <a:gd name="T91" fmla="*/ 2147483647 h 303"/>
                <a:gd name="T92" fmla="*/ 2147483647 w 342"/>
                <a:gd name="T93" fmla="*/ 2147483647 h 303"/>
                <a:gd name="T94" fmla="*/ 2147483647 w 342"/>
                <a:gd name="T95" fmla="*/ 2147483647 h 303"/>
                <a:gd name="T96" fmla="*/ 2147483647 w 342"/>
                <a:gd name="T97" fmla="*/ 2147483647 h 303"/>
                <a:gd name="T98" fmla="*/ 2147483647 w 342"/>
                <a:gd name="T99" fmla="*/ 2147483647 h 303"/>
                <a:gd name="T100" fmla="*/ 2147483647 w 342"/>
                <a:gd name="T101" fmla="*/ 2147483647 h 303"/>
                <a:gd name="T102" fmla="*/ 2147483647 w 342"/>
                <a:gd name="T103" fmla="*/ 2147483647 h 303"/>
                <a:gd name="T104" fmla="*/ 2147483647 w 342"/>
                <a:gd name="T105" fmla="*/ 2147483647 h 303"/>
                <a:gd name="T106" fmla="*/ 2147483647 w 342"/>
                <a:gd name="T107" fmla="*/ 2147483647 h 303"/>
                <a:gd name="T108" fmla="*/ 2147483647 w 342"/>
                <a:gd name="T109" fmla="*/ 2147483647 h 303"/>
                <a:gd name="T110" fmla="*/ 2147483647 w 342"/>
                <a:gd name="T111" fmla="*/ 2147483647 h 3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42"/>
                <a:gd name="T169" fmla="*/ 0 h 303"/>
                <a:gd name="T170" fmla="*/ 342 w 342"/>
                <a:gd name="T171" fmla="*/ 303 h 30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42" h="303">
                  <a:moveTo>
                    <a:pt x="322" y="211"/>
                  </a:moveTo>
                  <a:lnTo>
                    <a:pt x="317" y="215"/>
                  </a:lnTo>
                  <a:lnTo>
                    <a:pt x="316" y="217"/>
                  </a:lnTo>
                  <a:lnTo>
                    <a:pt x="321" y="215"/>
                  </a:lnTo>
                  <a:lnTo>
                    <a:pt x="322" y="211"/>
                  </a:lnTo>
                  <a:close/>
                  <a:moveTo>
                    <a:pt x="342" y="282"/>
                  </a:moveTo>
                  <a:lnTo>
                    <a:pt x="341" y="280"/>
                  </a:lnTo>
                  <a:lnTo>
                    <a:pt x="337" y="279"/>
                  </a:lnTo>
                  <a:lnTo>
                    <a:pt x="334" y="274"/>
                  </a:lnTo>
                  <a:lnTo>
                    <a:pt x="331" y="272"/>
                  </a:lnTo>
                  <a:lnTo>
                    <a:pt x="321" y="270"/>
                  </a:lnTo>
                  <a:lnTo>
                    <a:pt x="316" y="268"/>
                  </a:lnTo>
                  <a:lnTo>
                    <a:pt x="309" y="268"/>
                  </a:lnTo>
                  <a:lnTo>
                    <a:pt x="307" y="263"/>
                  </a:lnTo>
                  <a:lnTo>
                    <a:pt x="302" y="260"/>
                  </a:lnTo>
                  <a:lnTo>
                    <a:pt x="297" y="259"/>
                  </a:lnTo>
                  <a:lnTo>
                    <a:pt x="294" y="254"/>
                  </a:lnTo>
                  <a:lnTo>
                    <a:pt x="299" y="251"/>
                  </a:lnTo>
                  <a:lnTo>
                    <a:pt x="298" y="249"/>
                  </a:lnTo>
                  <a:lnTo>
                    <a:pt x="303" y="248"/>
                  </a:lnTo>
                  <a:lnTo>
                    <a:pt x="308" y="250"/>
                  </a:lnTo>
                  <a:lnTo>
                    <a:pt x="304" y="246"/>
                  </a:lnTo>
                  <a:lnTo>
                    <a:pt x="302" y="241"/>
                  </a:lnTo>
                  <a:lnTo>
                    <a:pt x="307" y="238"/>
                  </a:lnTo>
                  <a:lnTo>
                    <a:pt x="312" y="238"/>
                  </a:lnTo>
                  <a:lnTo>
                    <a:pt x="313" y="239"/>
                  </a:lnTo>
                  <a:lnTo>
                    <a:pt x="314" y="234"/>
                  </a:lnTo>
                  <a:lnTo>
                    <a:pt x="314" y="230"/>
                  </a:lnTo>
                  <a:lnTo>
                    <a:pt x="311" y="227"/>
                  </a:lnTo>
                  <a:lnTo>
                    <a:pt x="311" y="221"/>
                  </a:lnTo>
                  <a:lnTo>
                    <a:pt x="308" y="217"/>
                  </a:lnTo>
                  <a:lnTo>
                    <a:pt x="300" y="222"/>
                  </a:lnTo>
                  <a:lnTo>
                    <a:pt x="300" y="227"/>
                  </a:lnTo>
                  <a:lnTo>
                    <a:pt x="299" y="231"/>
                  </a:lnTo>
                  <a:lnTo>
                    <a:pt x="294" y="231"/>
                  </a:lnTo>
                  <a:lnTo>
                    <a:pt x="292" y="227"/>
                  </a:lnTo>
                  <a:lnTo>
                    <a:pt x="287" y="227"/>
                  </a:lnTo>
                  <a:lnTo>
                    <a:pt x="283" y="225"/>
                  </a:lnTo>
                  <a:lnTo>
                    <a:pt x="283" y="224"/>
                  </a:lnTo>
                  <a:lnTo>
                    <a:pt x="293" y="217"/>
                  </a:lnTo>
                  <a:lnTo>
                    <a:pt x="295" y="212"/>
                  </a:lnTo>
                  <a:lnTo>
                    <a:pt x="294" y="211"/>
                  </a:lnTo>
                  <a:lnTo>
                    <a:pt x="289" y="215"/>
                  </a:lnTo>
                  <a:lnTo>
                    <a:pt x="289" y="210"/>
                  </a:lnTo>
                  <a:lnTo>
                    <a:pt x="285" y="215"/>
                  </a:lnTo>
                  <a:lnTo>
                    <a:pt x="280" y="212"/>
                  </a:lnTo>
                  <a:lnTo>
                    <a:pt x="277" y="217"/>
                  </a:lnTo>
                  <a:lnTo>
                    <a:pt x="272" y="219"/>
                  </a:lnTo>
                  <a:lnTo>
                    <a:pt x="258" y="220"/>
                  </a:lnTo>
                  <a:lnTo>
                    <a:pt x="250" y="220"/>
                  </a:lnTo>
                  <a:lnTo>
                    <a:pt x="244" y="217"/>
                  </a:lnTo>
                  <a:lnTo>
                    <a:pt x="244" y="212"/>
                  </a:lnTo>
                  <a:lnTo>
                    <a:pt x="248" y="207"/>
                  </a:lnTo>
                  <a:lnTo>
                    <a:pt x="255" y="197"/>
                  </a:lnTo>
                  <a:lnTo>
                    <a:pt x="259" y="196"/>
                  </a:lnTo>
                  <a:lnTo>
                    <a:pt x="266" y="197"/>
                  </a:lnTo>
                  <a:lnTo>
                    <a:pt x="272" y="200"/>
                  </a:lnTo>
                  <a:lnTo>
                    <a:pt x="275" y="205"/>
                  </a:lnTo>
                  <a:lnTo>
                    <a:pt x="280" y="205"/>
                  </a:lnTo>
                  <a:lnTo>
                    <a:pt x="284" y="206"/>
                  </a:lnTo>
                  <a:lnTo>
                    <a:pt x="285" y="205"/>
                  </a:lnTo>
                  <a:lnTo>
                    <a:pt x="290" y="210"/>
                  </a:lnTo>
                  <a:lnTo>
                    <a:pt x="295" y="210"/>
                  </a:lnTo>
                  <a:lnTo>
                    <a:pt x="297" y="209"/>
                  </a:lnTo>
                  <a:lnTo>
                    <a:pt x="297" y="210"/>
                  </a:lnTo>
                  <a:lnTo>
                    <a:pt x="303" y="207"/>
                  </a:lnTo>
                  <a:lnTo>
                    <a:pt x="300" y="206"/>
                  </a:lnTo>
                  <a:lnTo>
                    <a:pt x="297" y="204"/>
                  </a:lnTo>
                  <a:lnTo>
                    <a:pt x="294" y="200"/>
                  </a:lnTo>
                  <a:lnTo>
                    <a:pt x="295" y="197"/>
                  </a:lnTo>
                  <a:lnTo>
                    <a:pt x="292" y="192"/>
                  </a:lnTo>
                  <a:lnTo>
                    <a:pt x="290" y="187"/>
                  </a:lnTo>
                  <a:lnTo>
                    <a:pt x="284" y="181"/>
                  </a:lnTo>
                  <a:lnTo>
                    <a:pt x="280" y="176"/>
                  </a:lnTo>
                  <a:lnTo>
                    <a:pt x="279" y="171"/>
                  </a:lnTo>
                  <a:lnTo>
                    <a:pt x="280" y="163"/>
                  </a:lnTo>
                  <a:lnTo>
                    <a:pt x="284" y="153"/>
                  </a:lnTo>
                  <a:lnTo>
                    <a:pt x="285" y="148"/>
                  </a:lnTo>
                  <a:lnTo>
                    <a:pt x="284" y="147"/>
                  </a:lnTo>
                  <a:lnTo>
                    <a:pt x="224" y="152"/>
                  </a:lnTo>
                  <a:lnTo>
                    <a:pt x="160" y="156"/>
                  </a:lnTo>
                  <a:lnTo>
                    <a:pt x="165" y="151"/>
                  </a:lnTo>
                  <a:lnTo>
                    <a:pt x="161" y="146"/>
                  </a:lnTo>
                  <a:lnTo>
                    <a:pt x="162" y="141"/>
                  </a:lnTo>
                  <a:lnTo>
                    <a:pt x="160" y="136"/>
                  </a:lnTo>
                  <a:lnTo>
                    <a:pt x="166" y="134"/>
                  </a:lnTo>
                  <a:lnTo>
                    <a:pt x="167" y="131"/>
                  </a:lnTo>
                  <a:lnTo>
                    <a:pt x="163" y="126"/>
                  </a:lnTo>
                  <a:lnTo>
                    <a:pt x="168" y="126"/>
                  </a:lnTo>
                  <a:lnTo>
                    <a:pt x="167" y="116"/>
                  </a:lnTo>
                  <a:lnTo>
                    <a:pt x="171" y="112"/>
                  </a:lnTo>
                  <a:lnTo>
                    <a:pt x="172" y="109"/>
                  </a:lnTo>
                  <a:lnTo>
                    <a:pt x="167" y="109"/>
                  </a:lnTo>
                  <a:lnTo>
                    <a:pt x="172" y="105"/>
                  </a:lnTo>
                  <a:lnTo>
                    <a:pt x="173" y="102"/>
                  </a:lnTo>
                  <a:lnTo>
                    <a:pt x="178" y="97"/>
                  </a:lnTo>
                  <a:lnTo>
                    <a:pt x="175" y="94"/>
                  </a:lnTo>
                  <a:lnTo>
                    <a:pt x="177" y="89"/>
                  </a:lnTo>
                  <a:lnTo>
                    <a:pt x="181" y="88"/>
                  </a:lnTo>
                  <a:lnTo>
                    <a:pt x="192" y="75"/>
                  </a:lnTo>
                  <a:lnTo>
                    <a:pt x="192" y="74"/>
                  </a:lnTo>
                  <a:lnTo>
                    <a:pt x="187" y="73"/>
                  </a:lnTo>
                  <a:lnTo>
                    <a:pt x="192" y="71"/>
                  </a:lnTo>
                  <a:lnTo>
                    <a:pt x="192" y="70"/>
                  </a:lnTo>
                  <a:lnTo>
                    <a:pt x="196" y="64"/>
                  </a:lnTo>
                  <a:lnTo>
                    <a:pt x="191" y="65"/>
                  </a:lnTo>
                  <a:lnTo>
                    <a:pt x="186" y="64"/>
                  </a:lnTo>
                  <a:lnTo>
                    <a:pt x="188" y="60"/>
                  </a:lnTo>
                  <a:lnTo>
                    <a:pt x="195" y="58"/>
                  </a:lnTo>
                  <a:lnTo>
                    <a:pt x="199" y="54"/>
                  </a:lnTo>
                  <a:lnTo>
                    <a:pt x="201" y="54"/>
                  </a:lnTo>
                  <a:lnTo>
                    <a:pt x="202" y="51"/>
                  </a:lnTo>
                  <a:lnTo>
                    <a:pt x="201" y="51"/>
                  </a:lnTo>
                  <a:lnTo>
                    <a:pt x="196" y="50"/>
                  </a:lnTo>
                  <a:lnTo>
                    <a:pt x="195" y="46"/>
                  </a:lnTo>
                  <a:lnTo>
                    <a:pt x="191" y="44"/>
                  </a:lnTo>
                  <a:lnTo>
                    <a:pt x="188" y="39"/>
                  </a:lnTo>
                  <a:lnTo>
                    <a:pt x="188" y="38"/>
                  </a:lnTo>
                  <a:lnTo>
                    <a:pt x="194" y="39"/>
                  </a:lnTo>
                  <a:lnTo>
                    <a:pt x="190" y="35"/>
                  </a:lnTo>
                  <a:lnTo>
                    <a:pt x="194" y="30"/>
                  </a:lnTo>
                  <a:lnTo>
                    <a:pt x="185" y="31"/>
                  </a:lnTo>
                  <a:lnTo>
                    <a:pt x="183" y="27"/>
                  </a:lnTo>
                  <a:lnTo>
                    <a:pt x="190" y="22"/>
                  </a:lnTo>
                  <a:lnTo>
                    <a:pt x="183" y="19"/>
                  </a:lnTo>
                  <a:lnTo>
                    <a:pt x="183" y="14"/>
                  </a:lnTo>
                  <a:lnTo>
                    <a:pt x="187" y="10"/>
                  </a:lnTo>
                  <a:lnTo>
                    <a:pt x="187" y="5"/>
                  </a:lnTo>
                  <a:lnTo>
                    <a:pt x="183" y="4"/>
                  </a:lnTo>
                  <a:lnTo>
                    <a:pt x="178" y="7"/>
                  </a:lnTo>
                  <a:lnTo>
                    <a:pt x="180" y="2"/>
                  </a:lnTo>
                  <a:lnTo>
                    <a:pt x="181" y="0"/>
                  </a:lnTo>
                  <a:lnTo>
                    <a:pt x="79" y="6"/>
                  </a:lnTo>
                  <a:lnTo>
                    <a:pt x="0" y="9"/>
                  </a:lnTo>
                  <a:lnTo>
                    <a:pt x="2" y="87"/>
                  </a:lnTo>
                  <a:lnTo>
                    <a:pt x="11" y="94"/>
                  </a:lnTo>
                  <a:lnTo>
                    <a:pt x="14" y="98"/>
                  </a:lnTo>
                  <a:lnTo>
                    <a:pt x="17" y="108"/>
                  </a:lnTo>
                  <a:lnTo>
                    <a:pt x="17" y="116"/>
                  </a:lnTo>
                  <a:lnTo>
                    <a:pt x="21" y="121"/>
                  </a:lnTo>
                  <a:lnTo>
                    <a:pt x="24" y="126"/>
                  </a:lnTo>
                  <a:lnTo>
                    <a:pt x="25" y="127"/>
                  </a:lnTo>
                  <a:lnTo>
                    <a:pt x="27" y="131"/>
                  </a:lnTo>
                  <a:lnTo>
                    <a:pt x="27" y="136"/>
                  </a:lnTo>
                  <a:lnTo>
                    <a:pt x="35" y="146"/>
                  </a:lnTo>
                  <a:lnTo>
                    <a:pt x="38" y="147"/>
                  </a:lnTo>
                  <a:lnTo>
                    <a:pt x="36" y="151"/>
                  </a:lnTo>
                  <a:lnTo>
                    <a:pt x="38" y="156"/>
                  </a:lnTo>
                  <a:lnTo>
                    <a:pt x="36" y="160"/>
                  </a:lnTo>
                  <a:lnTo>
                    <a:pt x="38" y="165"/>
                  </a:lnTo>
                  <a:lnTo>
                    <a:pt x="36" y="170"/>
                  </a:lnTo>
                  <a:lnTo>
                    <a:pt x="36" y="175"/>
                  </a:lnTo>
                  <a:lnTo>
                    <a:pt x="34" y="180"/>
                  </a:lnTo>
                  <a:lnTo>
                    <a:pt x="32" y="185"/>
                  </a:lnTo>
                  <a:lnTo>
                    <a:pt x="29" y="190"/>
                  </a:lnTo>
                  <a:lnTo>
                    <a:pt x="27" y="195"/>
                  </a:lnTo>
                  <a:lnTo>
                    <a:pt x="29" y="204"/>
                  </a:lnTo>
                  <a:lnTo>
                    <a:pt x="25" y="209"/>
                  </a:lnTo>
                  <a:lnTo>
                    <a:pt x="27" y="215"/>
                  </a:lnTo>
                  <a:lnTo>
                    <a:pt x="30" y="226"/>
                  </a:lnTo>
                  <a:lnTo>
                    <a:pt x="29" y="233"/>
                  </a:lnTo>
                  <a:lnTo>
                    <a:pt x="24" y="238"/>
                  </a:lnTo>
                  <a:lnTo>
                    <a:pt x="25" y="243"/>
                  </a:lnTo>
                  <a:lnTo>
                    <a:pt x="24" y="248"/>
                  </a:lnTo>
                  <a:lnTo>
                    <a:pt x="19" y="250"/>
                  </a:lnTo>
                  <a:lnTo>
                    <a:pt x="17" y="255"/>
                  </a:lnTo>
                  <a:lnTo>
                    <a:pt x="24" y="259"/>
                  </a:lnTo>
                  <a:lnTo>
                    <a:pt x="27" y="256"/>
                  </a:lnTo>
                  <a:lnTo>
                    <a:pt x="51" y="254"/>
                  </a:lnTo>
                  <a:lnTo>
                    <a:pt x="53" y="251"/>
                  </a:lnTo>
                  <a:lnTo>
                    <a:pt x="48" y="248"/>
                  </a:lnTo>
                  <a:lnTo>
                    <a:pt x="53" y="244"/>
                  </a:lnTo>
                  <a:lnTo>
                    <a:pt x="54" y="231"/>
                  </a:lnTo>
                  <a:lnTo>
                    <a:pt x="58" y="236"/>
                  </a:lnTo>
                  <a:lnTo>
                    <a:pt x="60" y="241"/>
                  </a:lnTo>
                  <a:lnTo>
                    <a:pt x="60" y="246"/>
                  </a:lnTo>
                  <a:lnTo>
                    <a:pt x="55" y="248"/>
                  </a:lnTo>
                  <a:lnTo>
                    <a:pt x="54" y="250"/>
                  </a:lnTo>
                  <a:lnTo>
                    <a:pt x="59" y="253"/>
                  </a:lnTo>
                  <a:lnTo>
                    <a:pt x="64" y="253"/>
                  </a:lnTo>
                  <a:lnTo>
                    <a:pt x="73" y="255"/>
                  </a:lnTo>
                  <a:lnTo>
                    <a:pt x="83" y="259"/>
                  </a:lnTo>
                  <a:lnTo>
                    <a:pt x="88" y="261"/>
                  </a:lnTo>
                  <a:lnTo>
                    <a:pt x="97" y="264"/>
                  </a:lnTo>
                  <a:lnTo>
                    <a:pt x="121" y="268"/>
                  </a:lnTo>
                  <a:lnTo>
                    <a:pt x="126" y="268"/>
                  </a:lnTo>
                  <a:lnTo>
                    <a:pt x="133" y="264"/>
                  </a:lnTo>
                  <a:lnTo>
                    <a:pt x="137" y="264"/>
                  </a:lnTo>
                  <a:lnTo>
                    <a:pt x="134" y="256"/>
                  </a:lnTo>
                  <a:lnTo>
                    <a:pt x="129" y="253"/>
                  </a:lnTo>
                  <a:lnTo>
                    <a:pt x="134" y="253"/>
                  </a:lnTo>
                  <a:lnTo>
                    <a:pt x="137" y="250"/>
                  </a:lnTo>
                  <a:lnTo>
                    <a:pt x="142" y="248"/>
                  </a:lnTo>
                  <a:lnTo>
                    <a:pt x="152" y="245"/>
                  </a:lnTo>
                  <a:lnTo>
                    <a:pt x="151" y="250"/>
                  </a:lnTo>
                  <a:lnTo>
                    <a:pt x="151" y="253"/>
                  </a:lnTo>
                  <a:lnTo>
                    <a:pt x="156" y="251"/>
                  </a:lnTo>
                  <a:lnTo>
                    <a:pt x="166" y="250"/>
                  </a:lnTo>
                  <a:lnTo>
                    <a:pt x="167" y="255"/>
                  </a:lnTo>
                  <a:lnTo>
                    <a:pt x="172" y="258"/>
                  </a:lnTo>
                  <a:lnTo>
                    <a:pt x="173" y="265"/>
                  </a:lnTo>
                  <a:lnTo>
                    <a:pt x="178" y="265"/>
                  </a:lnTo>
                  <a:lnTo>
                    <a:pt x="188" y="268"/>
                  </a:lnTo>
                  <a:lnTo>
                    <a:pt x="191" y="264"/>
                  </a:lnTo>
                  <a:lnTo>
                    <a:pt x="192" y="263"/>
                  </a:lnTo>
                  <a:lnTo>
                    <a:pt x="192" y="259"/>
                  </a:lnTo>
                  <a:lnTo>
                    <a:pt x="194" y="264"/>
                  </a:lnTo>
                  <a:lnTo>
                    <a:pt x="192" y="264"/>
                  </a:lnTo>
                  <a:lnTo>
                    <a:pt x="192" y="270"/>
                  </a:lnTo>
                  <a:lnTo>
                    <a:pt x="195" y="274"/>
                  </a:lnTo>
                  <a:lnTo>
                    <a:pt x="200" y="278"/>
                  </a:lnTo>
                  <a:lnTo>
                    <a:pt x="202" y="283"/>
                  </a:lnTo>
                  <a:lnTo>
                    <a:pt x="201" y="288"/>
                  </a:lnTo>
                  <a:lnTo>
                    <a:pt x="205" y="290"/>
                  </a:lnTo>
                  <a:lnTo>
                    <a:pt x="210" y="288"/>
                  </a:lnTo>
                  <a:lnTo>
                    <a:pt x="220" y="294"/>
                  </a:lnTo>
                  <a:lnTo>
                    <a:pt x="225" y="292"/>
                  </a:lnTo>
                  <a:lnTo>
                    <a:pt x="226" y="292"/>
                  </a:lnTo>
                  <a:lnTo>
                    <a:pt x="231" y="294"/>
                  </a:lnTo>
                  <a:lnTo>
                    <a:pt x="235" y="292"/>
                  </a:lnTo>
                  <a:lnTo>
                    <a:pt x="235" y="285"/>
                  </a:lnTo>
                  <a:lnTo>
                    <a:pt x="236" y="280"/>
                  </a:lnTo>
                  <a:lnTo>
                    <a:pt x="241" y="280"/>
                  </a:lnTo>
                  <a:lnTo>
                    <a:pt x="246" y="278"/>
                  </a:lnTo>
                  <a:lnTo>
                    <a:pt x="249" y="278"/>
                  </a:lnTo>
                  <a:lnTo>
                    <a:pt x="250" y="283"/>
                  </a:lnTo>
                  <a:lnTo>
                    <a:pt x="255" y="280"/>
                  </a:lnTo>
                  <a:lnTo>
                    <a:pt x="260" y="282"/>
                  </a:lnTo>
                  <a:lnTo>
                    <a:pt x="260" y="289"/>
                  </a:lnTo>
                  <a:lnTo>
                    <a:pt x="263" y="294"/>
                  </a:lnTo>
                  <a:lnTo>
                    <a:pt x="266" y="292"/>
                  </a:lnTo>
                  <a:lnTo>
                    <a:pt x="272" y="288"/>
                  </a:lnTo>
                  <a:lnTo>
                    <a:pt x="273" y="284"/>
                  </a:lnTo>
                  <a:lnTo>
                    <a:pt x="270" y="279"/>
                  </a:lnTo>
                  <a:lnTo>
                    <a:pt x="275" y="278"/>
                  </a:lnTo>
                  <a:lnTo>
                    <a:pt x="273" y="268"/>
                  </a:lnTo>
                  <a:lnTo>
                    <a:pt x="264" y="263"/>
                  </a:lnTo>
                  <a:lnTo>
                    <a:pt x="263" y="258"/>
                  </a:lnTo>
                  <a:lnTo>
                    <a:pt x="280" y="264"/>
                  </a:lnTo>
                  <a:lnTo>
                    <a:pt x="285" y="265"/>
                  </a:lnTo>
                  <a:lnTo>
                    <a:pt x="290" y="268"/>
                  </a:lnTo>
                  <a:lnTo>
                    <a:pt x="292" y="270"/>
                  </a:lnTo>
                  <a:lnTo>
                    <a:pt x="289" y="275"/>
                  </a:lnTo>
                  <a:lnTo>
                    <a:pt x="294" y="275"/>
                  </a:lnTo>
                  <a:lnTo>
                    <a:pt x="299" y="274"/>
                  </a:lnTo>
                  <a:lnTo>
                    <a:pt x="302" y="279"/>
                  </a:lnTo>
                  <a:lnTo>
                    <a:pt x="308" y="279"/>
                  </a:lnTo>
                  <a:lnTo>
                    <a:pt x="312" y="278"/>
                  </a:lnTo>
                  <a:lnTo>
                    <a:pt x="313" y="283"/>
                  </a:lnTo>
                  <a:lnTo>
                    <a:pt x="317" y="288"/>
                  </a:lnTo>
                  <a:lnTo>
                    <a:pt x="322" y="289"/>
                  </a:lnTo>
                  <a:lnTo>
                    <a:pt x="322" y="283"/>
                  </a:lnTo>
                  <a:lnTo>
                    <a:pt x="324" y="288"/>
                  </a:lnTo>
                  <a:lnTo>
                    <a:pt x="321" y="293"/>
                  </a:lnTo>
                  <a:lnTo>
                    <a:pt x="317" y="303"/>
                  </a:lnTo>
                  <a:lnTo>
                    <a:pt x="322" y="298"/>
                  </a:lnTo>
                  <a:lnTo>
                    <a:pt x="324" y="293"/>
                  </a:lnTo>
                  <a:lnTo>
                    <a:pt x="328" y="288"/>
                  </a:lnTo>
                  <a:lnTo>
                    <a:pt x="334" y="295"/>
                  </a:lnTo>
                  <a:lnTo>
                    <a:pt x="336" y="292"/>
                  </a:lnTo>
                  <a:lnTo>
                    <a:pt x="337" y="287"/>
                  </a:lnTo>
                  <a:lnTo>
                    <a:pt x="337" y="283"/>
                  </a:lnTo>
                  <a:lnTo>
                    <a:pt x="342" y="282"/>
                  </a:lnTo>
                  <a:close/>
                  <a:moveTo>
                    <a:pt x="151" y="259"/>
                  </a:moveTo>
                  <a:lnTo>
                    <a:pt x="141" y="263"/>
                  </a:lnTo>
                  <a:lnTo>
                    <a:pt x="143" y="266"/>
                  </a:lnTo>
                  <a:lnTo>
                    <a:pt x="148" y="268"/>
                  </a:lnTo>
                  <a:lnTo>
                    <a:pt x="153" y="272"/>
                  </a:lnTo>
                  <a:lnTo>
                    <a:pt x="158" y="270"/>
                  </a:lnTo>
                  <a:lnTo>
                    <a:pt x="161" y="265"/>
                  </a:lnTo>
                  <a:lnTo>
                    <a:pt x="162" y="264"/>
                  </a:lnTo>
                  <a:lnTo>
                    <a:pt x="161" y="264"/>
                  </a:lnTo>
                  <a:lnTo>
                    <a:pt x="151" y="259"/>
                  </a:lnTo>
                  <a:close/>
                  <a:moveTo>
                    <a:pt x="195" y="278"/>
                  </a:moveTo>
                  <a:lnTo>
                    <a:pt x="191" y="282"/>
                  </a:lnTo>
                  <a:lnTo>
                    <a:pt x="190" y="284"/>
                  </a:lnTo>
                  <a:lnTo>
                    <a:pt x="195" y="288"/>
                  </a:lnTo>
                  <a:lnTo>
                    <a:pt x="200" y="288"/>
                  </a:lnTo>
                  <a:lnTo>
                    <a:pt x="201" y="287"/>
                  </a:lnTo>
                  <a:lnTo>
                    <a:pt x="200" y="283"/>
                  </a:lnTo>
                  <a:lnTo>
                    <a:pt x="195" y="278"/>
                  </a:lnTo>
                  <a:close/>
                </a:path>
              </a:pathLst>
            </a:custGeom>
            <a:solidFill>
              <a:srgbClr val="7030A0"/>
            </a:solidFill>
            <a:ln w="4763">
              <a:solidFill>
                <a:srgbClr val="FFFFFF"/>
              </a:solidFill>
              <a:prstDash val="solid"/>
              <a:round/>
              <a:headEnd/>
              <a:tailEnd/>
            </a:ln>
          </p:spPr>
          <p:txBody>
            <a:bodyPr/>
            <a:lstStyle/>
            <a:p>
              <a:endParaRPr lang="en-US" dirty="0"/>
            </a:p>
          </p:txBody>
        </p:sp>
        <p:sp>
          <p:nvSpPr>
            <p:cNvPr id="70733" name="Freeform 72"/>
            <p:cNvSpPr>
              <a:spLocks noEditPoints="1"/>
            </p:cNvSpPr>
            <p:nvPr/>
          </p:nvSpPr>
          <p:spPr bwMode="auto">
            <a:xfrm>
              <a:off x="3052" y="1127"/>
              <a:ext cx="439" cy="606"/>
            </a:xfrm>
            <a:custGeom>
              <a:avLst/>
              <a:gdLst>
                <a:gd name="T0" fmla="*/ 2147483647 w 317"/>
                <a:gd name="T1" fmla="*/ 2147483647 h 438"/>
                <a:gd name="T2" fmla="*/ 2147483647 w 317"/>
                <a:gd name="T3" fmla="*/ 0 h 438"/>
                <a:gd name="T4" fmla="*/ 2147483647 w 317"/>
                <a:gd name="T5" fmla="*/ 2147483647 h 438"/>
                <a:gd name="T6" fmla="*/ 2147483647 w 317"/>
                <a:gd name="T7" fmla="*/ 2147483647 h 438"/>
                <a:gd name="T8" fmla="*/ 2147483647 w 317"/>
                <a:gd name="T9" fmla="*/ 2147483647 h 438"/>
                <a:gd name="T10" fmla="*/ 2147483647 w 317"/>
                <a:gd name="T11" fmla="*/ 2147483647 h 438"/>
                <a:gd name="T12" fmla="*/ 2147483647 w 317"/>
                <a:gd name="T13" fmla="*/ 2147483647 h 438"/>
                <a:gd name="T14" fmla="*/ 2147483647 w 317"/>
                <a:gd name="T15" fmla="*/ 2147483647 h 438"/>
                <a:gd name="T16" fmla="*/ 2147483647 w 317"/>
                <a:gd name="T17" fmla="*/ 2147483647 h 438"/>
                <a:gd name="T18" fmla="*/ 2147483647 w 317"/>
                <a:gd name="T19" fmla="*/ 2147483647 h 438"/>
                <a:gd name="T20" fmla="*/ 2147483647 w 317"/>
                <a:gd name="T21" fmla="*/ 2147483647 h 438"/>
                <a:gd name="T22" fmla="*/ 2147483647 w 317"/>
                <a:gd name="T23" fmla="*/ 2147483647 h 438"/>
                <a:gd name="T24" fmla="*/ 2147483647 w 317"/>
                <a:gd name="T25" fmla="*/ 2147483647 h 438"/>
                <a:gd name="T26" fmla="*/ 2147483647 w 317"/>
                <a:gd name="T27" fmla="*/ 2147483647 h 438"/>
                <a:gd name="T28" fmla="*/ 2147483647 w 317"/>
                <a:gd name="T29" fmla="*/ 2147483647 h 438"/>
                <a:gd name="T30" fmla="*/ 2147483647 w 317"/>
                <a:gd name="T31" fmla="*/ 2147483647 h 438"/>
                <a:gd name="T32" fmla="*/ 2147483647 w 317"/>
                <a:gd name="T33" fmla="*/ 2147483647 h 438"/>
                <a:gd name="T34" fmla="*/ 2147483647 w 317"/>
                <a:gd name="T35" fmla="*/ 2147483647 h 438"/>
                <a:gd name="T36" fmla="*/ 2147483647 w 317"/>
                <a:gd name="T37" fmla="*/ 2147483647 h 438"/>
                <a:gd name="T38" fmla="*/ 2147483647 w 317"/>
                <a:gd name="T39" fmla="*/ 2147483647 h 438"/>
                <a:gd name="T40" fmla="*/ 2147483647 w 317"/>
                <a:gd name="T41" fmla="*/ 2147483647 h 438"/>
                <a:gd name="T42" fmla="*/ 2147483647 w 317"/>
                <a:gd name="T43" fmla="*/ 2147483647 h 438"/>
                <a:gd name="T44" fmla="*/ 2147483647 w 317"/>
                <a:gd name="T45" fmla="*/ 2147483647 h 438"/>
                <a:gd name="T46" fmla="*/ 2147483647 w 317"/>
                <a:gd name="T47" fmla="*/ 2147483647 h 438"/>
                <a:gd name="T48" fmla="*/ 2147483647 w 317"/>
                <a:gd name="T49" fmla="*/ 2147483647 h 438"/>
                <a:gd name="T50" fmla="*/ 2147483647 w 317"/>
                <a:gd name="T51" fmla="*/ 2147483647 h 438"/>
                <a:gd name="T52" fmla="*/ 2147483647 w 317"/>
                <a:gd name="T53" fmla="*/ 2147483647 h 438"/>
                <a:gd name="T54" fmla="*/ 2147483647 w 317"/>
                <a:gd name="T55" fmla="*/ 2147483647 h 438"/>
                <a:gd name="T56" fmla="*/ 2147483647 w 317"/>
                <a:gd name="T57" fmla="*/ 2147483647 h 438"/>
                <a:gd name="T58" fmla="*/ 2147483647 w 317"/>
                <a:gd name="T59" fmla="*/ 2147483647 h 438"/>
                <a:gd name="T60" fmla="*/ 2147483647 w 317"/>
                <a:gd name="T61" fmla="*/ 2147483647 h 438"/>
                <a:gd name="T62" fmla="*/ 2147483647 w 317"/>
                <a:gd name="T63" fmla="*/ 2147483647 h 438"/>
                <a:gd name="T64" fmla="*/ 2147483647 w 317"/>
                <a:gd name="T65" fmla="*/ 2147483647 h 438"/>
                <a:gd name="T66" fmla="*/ 2147483647 w 317"/>
                <a:gd name="T67" fmla="*/ 2147483647 h 438"/>
                <a:gd name="T68" fmla="*/ 2147483647 w 317"/>
                <a:gd name="T69" fmla="*/ 2147483647 h 438"/>
                <a:gd name="T70" fmla="*/ 2147483647 w 317"/>
                <a:gd name="T71" fmla="*/ 2147483647 h 438"/>
                <a:gd name="T72" fmla="*/ 2147483647 w 317"/>
                <a:gd name="T73" fmla="*/ 2147483647 h 438"/>
                <a:gd name="T74" fmla="*/ 2147483647 w 317"/>
                <a:gd name="T75" fmla="*/ 2147483647 h 438"/>
                <a:gd name="T76" fmla="*/ 2147483647 w 317"/>
                <a:gd name="T77" fmla="*/ 2147483647 h 438"/>
                <a:gd name="T78" fmla="*/ 2147483647 w 317"/>
                <a:gd name="T79" fmla="*/ 2147483647 h 438"/>
                <a:gd name="T80" fmla="*/ 2147483647 w 317"/>
                <a:gd name="T81" fmla="*/ 2147483647 h 438"/>
                <a:gd name="T82" fmla="*/ 2147483647 w 317"/>
                <a:gd name="T83" fmla="*/ 2147483647 h 438"/>
                <a:gd name="T84" fmla="*/ 2147483647 w 317"/>
                <a:gd name="T85" fmla="*/ 2147483647 h 438"/>
                <a:gd name="T86" fmla="*/ 2147483647 w 317"/>
                <a:gd name="T87" fmla="*/ 2147483647 h 438"/>
                <a:gd name="T88" fmla="*/ 2147483647 w 317"/>
                <a:gd name="T89" fmla="*/ 2147483647 h 438"/>
                <a:gd name="T90" fmla="*/ 2147483647 w 317"/>
                <a:gd name="T91" fmla="*/ 2147483647 h 438"/>
                <a:gd name="T92" fmla="*/ 2147483647 w 317"/>
                <a:gd name="T93" fmla="*/ 2147483647 h 438"/>
                <a:gd name="T94" fmla="*/ 2147483647 w 317"/>
                <a:gd name="T95" fmla="*/ 2147483647 h 438"/>
                <a:gd name="T96" fmla="*/ 2147483647 w 317"/>
                <a:gd name="T97" fmla="*/ 2147483647 h 4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438"/>
                <a:gd name="T149" fmla="*/ 317 w 317"/>
                <a:gd name="T150" fmla="*/ 438 h 4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438">
                  <a:moveTo>
                    <a:pt x="190" y="26"/>
                  </a:moveTo>
                  <a:lnTo>
                    <a:pt x="194" y="21"/>
                  </a:lnTo>
                  <a:lnTo>
                    <a:pt x="198" y="19"/>
                  </a:lnTo>
                  <a:lnTo>
                    <a:pt x="208" y="14"/>
                  </a:lnTo>
                  <a:lnTo>
                    <a:pt x="213" y="10"/>
                  </a:lnTo>
                  <a:lnTo>
                    <a:pt x="214" y="5"/>
                  </a:lnTo>
                  <a:lnTo>
                    <a:pt x="219" y="1"/>
                  </a:lnTo>
                  <a:lnTo>
                    <a:pt x="217" y="0"/>
                  </a:lnTo>
                  <a:lnTo>
                    <a:pt x="212" y="2"/>
                  </a:lnTo>
                  <a:lnTo>
                    <a:pt x="204" y="9"/>
                  </a:lnTo>
                  <a:lnTo>
                    <a:pt x="194" y="14"/>
                  </a:lnTo>
                  <a:lnTo>
                    <a:pt x="184" y="21"/>
                  </a:lnTo>
                  <a:lnTo>
                    <a:pt x="184" y="24"/>
                  </a:lnTo>
                  <a:lnTo>
                    <a:pt x="185" y="29"/>
                  </a:lnTo>
                  <a:lnTo>
                    <a:pt x="190" y="26"/>
                  </a:lnTo>
                  <a:close/>
                  <a:moveTo>
                    <a:pt x="125" y="92"/>
                  </a:moveTo>
                  <a:lnTo>
                    <a:pt x="122" y="90"/>
                  </a:lnTo>
                  <a:lnTo>
                    <a:pt x="124" y="95"/>
                  </a:lnTo>
                  <a:lnTo>
                    <a:pt x="125" y="92"/>
                  </a:lnTo>
                  <a:close/>
                  <a:moveTo>
                    <a:pt x="120" y="99"/>
                  </a:moveTo>
                  <a:lnTo>
                    <a:pt x="115" y="103"/>
                  </a:lnTo>
                  <a:lnTo>
                    <a:pt x="120" y="101"/>
                  </a:lnTo>
                  <a:lnTo>
                    <a:pt x="120" y="99"/>
                  </a:lnTo>
                  <a:close/>
                  <a:moveTo>
                    <a:pt x="296" y="243"/>
                  </a:moveTo>
                  <a:lnTo>
                    <a:pt x="291" y="246"/>
                  </a:lnTo>
                  <a:lnTo>
                    <a:pt x="286" y="248"/>
                  </a:lnTo>
                  <a:lnTo>
                    <a:pt x="283" y="253"/>
                  </a:lnTo>
                  <a:lnTo>
                    <a:pt x="282" y="258"/>
                  </a:lnTo>
                  <a:lnTo>
                    <a:pt x="280" y="263"/>
                  </a:lnTo>
                  <a:lnTo>
                    <a:pt x="274" y="267"/>
                  </a:lnTo>
                  <a:lnTo>
                    <a:pt x="272" y="270"/>
                  </a:lnTo>
                  <a:lnTo>
                    <a:pt x="268" y="270"/>
                  </a:lnTo>
                  <a:lnTo>
                    <a:pt x="267" y="265"/>
                  </a:lnTo>
                  <a:lnTo>
                    <a:pt x="268" y="259"/>
                  </a:lnTo>
                  <a:lnTo>
                    <a:pt x="272" y="250"/>
                  </a:lnTo>
                  <a:lnTo>
                    <a:pt x="274" y="245"/>
                  </a:lnTo>
                  <a:lnTo>
                    <a:pt x="276" y="240"/>
                  </a:lnTo>
                  <a:lnTo>
                    <a:pt x="281" y="238"/>
                  </a:lnTo>
                  <a:lnTo>
                    <a:pt x="285" y="235"/>
                  </a:lnTo>
                  <a:lnTo>
                    <a:pt x="285" y="231"/>
                  </a:lnTo>
                  <a:lnTo>
                    <a:pt x="286" y="226"/>
                  </a:lnTo>
                  <a:lnTo>
                    <a:pt x="285" y="226"/>
                  </a:lnTo>
                  <a:lnTo>
                    <a:pt x="283" y="226"/>
                  </a:lnTo>
                  <a:lnTo>
                    <a:pt x="280" y="221"/>
                  </a:lnTo>
                  <a:lnTo>
                    <a:pt x="278" y="217"/>
                  </a:lnTo>
                  <a:lnTo>
                    <a:pt x="281" y="207"/>
                  </a:lnTo>
                  <a:lnTo>
                    <a:pt x="276" y="207"/>
                  </a:lnTo>
                  <a:lnTo>
                    <a:pt x="272" y="209"/>
                  </a:lnTo>
                  <a:lnTo>
                    <a:pt x="269" y="205"/>
                  </a:lnTo>
                  <a:lnTo>
                    <a:pt x="272" y="200"/>
                  </a:lnTo>
                  <a:lnTo>
                    <a:pt x="272" y="190"/>
                  </a:lnTo>
                  <a:lnTo>
                    <a:pt x="269" y="186"/>
                  </a:lnTo>
                  <a:lnTo>
                    <a:pt x="272" y="185"/>
                  </a:lnTo>
                  <a:lnTo>
                    <a:pt x="266" y="180"/>
                  </a:lnTo>
                  <a:lnTo>
                    <a:pt x="259" y="177"/>
                  </a:lnTo>
                  <a:lnTo>
                    <a:pt x="254" y="177"/>
                  </a:lnTo>
                  <a:lnTo>
                    <a:pt x="253" y="167"/>
                  </a:lnTo>
                  <a:lnTo>
                    <a:pt x="248" y="165"/>
                  </a:lnTo>
                  <a:lnTo>
                    <a:pt x="235" y="163"/>
                  </a:lnTo>
                  <a:lnTo>
                    <a:pt x="230" y="162"/>
                  </a:lnTo>
                  <a:lnTo>
                    <a:pt x="225" y="163"/>
                  </a:lnTo>
                  <a:lnTo>
                    <a:pt x="217" y="162"/>
                  </a:lnTo>
                  <a:lnTo>
                    <a:pt x="214" y="162"/>
                  </a:lnTo>
                  <a:lnTo>
                    <a:pt x="198" y="155"/>
                  </a:lnTo>
                  <a:lnTo>
                    <a:pt x="146" y="145"/>
                  </a:lnTo>
                  <a:lnTo>
                    <a:pt x="140" y="136"/>
                  </a:lnTo>
                  <a:lnTo>
                    <a:pt x="136" y="132"/>
                  </a:lnTo>
                  <a:lnTo>
                    <a:pt x="130" y="129"/>
                  </a:lnTo>
                  <a:lnTo>
                    <a:pt x="129" y="127"/>
                  </a:lnTo>
                  <a:lnTo>
                    <a:pt x="120" y="127"/>
                  </a:lnTo>
                  <a:lnTo>
                    <a:pt x="115" y="124"/>
                  </a:lnTo>
                  <a:lnTo>
                    <a:pt x="110" y="123"/>
                  </a:lnTo>
                  <a:lnTo>
                    <a:pt x="105" y="126"/>
                  </a:lnTo>
                  <a:lnTo>
                    <a:pt x="100" y="126"/>
                  </a:lnTo>
                  <a:lnTo>
                    <a:pt x="102" y="123"/>
                  </a:lnTo>
                  <a:lnTo>
                    <a:pt x="103" y="118"/>
                  </a:lnTo>
                  <a:lnTo>
                    <a:pt x="103" y="113"/>
                  </a:lnTo>
                  <a:lnTo>
                    <a:pt x="106" y="109"/>
                  </a:lnTo>
                  <a:lnTo>
                    <a:pt x="107" y="103"/>
                  </a:lnTo>
                  <a:lnTo>
                    <a:pt x="102" y="99"/>
                  </a:lnTo>
                  <a:lnTo>
                    <a:pt x="96" y="103"/>
                  </a:lnTo>
                  <a:lnTo>
                    <a:pt x="92" y="107"/>
                  </a:lnTo>
                  <a:lnTo>
                    <a:pt x="86" y="109"/>
                  </a:lnTo>
                  <a:lnTo>
                    <a:pt x="81" y="111"/>
                  </a:lnTo>
                  <a:lnTo>
                    <a:pt x="72" y="116"/>
                  </a:lnTo>
                  <a:lnTo>
                    <a:pt x="53" y="123"/>
                  </a:lnTo>
                  <a:lnTo>
                    <a:pt x="48" y="124"/>
                  </a:lnTo>
                  <a:lnTo>
                    <a:pt x="43" y="123"/>
                  </a:lnTo>
                  <a:lnTo>
                    <a:pt x="38" y="118"/>
                  </a:lnTo>
                  <a:lnTo>
                    <a:pt x="37" y="121"/>
                  </a:lnTo>
                  <a:lnTo>
                    <a:pt x="35" y="122"/>
                  </a:lnTo>
                  <a:lnTo>
                    <a:pt x="33" y="127"/>
                  </a:lnTo>
                  <a:lnTo>
                    <a:pt x="29" y="127"/>
                  </a:lnTo>
                  <a:lnTo>
                    <a:pt x="30" y="166"/>
                  </a:lnTo>
                  <a:lnTo>
                    <a:pt x="30" y="171"/>
                  </a:lnTo>
                  <a:lnTo>
                    <a:pt x="28" y="176"/>
                  </a:lnTo>
                  <a:lnTo>
                    <a:pt x="18" y="181"/>
                  </a:lnTo>
                  <a:lnTo>
                    <a:pt x="8" y="187"/>
                  </a:lnTo>
                  <a:lnTo>
                    <a:pt x="7" y="192"/>
                  </a:lnTo>
                  <a:lnTo>
                    <a:pt x="4" y="197"/>
                  </a:lnTo>
                  <a:lnTo>
                    <a:pt x="0" y="201"/>
                  </a:lnTo>
                  <a:lnTo>
                    <a:pt x="0" y="206"/>
                  </a:lnTo>
                  <a:lnTo>
                    <a:pt x="4" y="211"/>
                  </a:lnTo>
                  <a:lnTo>
                    <a:pt x="9" y="212"/>
                  </a:lnTo>
                  <a:lnTo>
                    <a:pt x="14" y="223"/>
                  </a:lnTo>
                  <a:lnTo>
                    <a:pt x="9" y="235"/>
                  </a:lnTo>
                  <a:lnTo>
                    <a:pt x="10" y="244"/>
                  </a:lnTo>
                  <a:lnTo>
                    <a:pt x="8" y="249"/>
                  </a:lnTo>
                  <a:lnTo>
                    <a:pt x="10" y="259"/>
                  </a:lnTo>
                  <a:lnTo>
                    <a:pt x="10" y="268"/>
                  </a:lnTo>
                  <a:lnTo>
                    <a:pt x="8" y="273"/>
                  </a:lnTo>
                  <a:lnTo>
                    <a:pt x="15" y="279"/>
                  </a:lnTo>
                  <a:lnTo>
                    <a:pt x="20" y="283"/>
                  </a:lnTo>
                  <a:lnTo>
                    <a:pt x="25" y="285"/>
                  </a:lnTo>
                  <a:lnTo>
                    <a:pt x="34" y="287"/>
                  </a:lnTo>
                  <a:lnTo>
                    <a:pt x="37" y="293"/>
                  </a:lnTo>
                  <a:lnTo>
                    <a:pt x="42" y="295"/>
                  </a:lnTo>
                  <a:lnTo>
                    <a:pt x="48" y="298"/>
                  </a:lnTo>
                  <a:lnTo>
                    <a:pt x="56" y="302"/>
                  </a:lnTo>
                  <a:lnTo>
                    <a:pt x="62" y="313"/>
                  </a:lnTo>
                  <a:lnTo>
                    <a:pt x="72" y="321"/>
                  </a:lnTo>
                  <a:lnTo>
                    <a:pt x="77" y="323"/>
                  </a:lnTo>
                  <a:lnTo>
                    <a:pt x="81" y="324"/>
                  </a:lnTo>
                  <a:lnTo>
                    <a:pt x="86" y="328"/>
                  </a:lnTo>
                  <a:lnTo>
                    <a:pt x="91" y="333"/>
                  </a:lnTo>
                  <a:lnTo>
                    <a:pt x="95" y="338"/>
                  </a:lnTo>
                  <a:lnTo>
                    <a:pt x="97" y="352"/>
                  </a:lnTo>
                  <a:lnTo>
                    <a:pt x="98" y="357"/>
                  </a:lnTo>
                  <a:lnTo>
                    <a:pt x="97" y="358"/>
                  </a:lnTo>
                  <a:lnTo>
                    <a:pt x="100" y="365"/>
                  </a:lnTo>
                  <a:lnTo>
                    <a:pt x="100" y="368"/>
                  </a:lnTo>
                  <a:lnTo>
                    <a:pt x="101" y="370"/>
                  </a:lnTo>
                  <a:lnTo>
                    <a:pt x="102" y="375"/>
                  </a:lnTo>
                  <a:lnTo>
                    <a:pt x="106" y="376"/>
                  </a:lnTo>
                  <a:lnTo>
                    <a:pt x="108" y="381"/>
                  </a:lnTo>
                  <a:lnTo>
                    <a:pt x="103" y="391"/>
                  </a:lnTo>
                  <a:lnTo>
                    <a:pt x="106" y="399"/>
                  </a:lnTo>
                  <a:lnTo>
                    <a:pt x="106" y="406"/>
                  </a:lnTo>
                  <a:lnTo>
                    <a:pt x="110" y="411"/>
                  </a:lnTo>
                  <a:lnTo>
                    <a:pt x="111" y="418"/>
                  </a:lnTo>
                  <a:lnTo>
                    <a:pt x="113" y="423"/>
                  </a:lnTo>
                  <a:lnTo>
                    <a:pt x="118" y="425"/>
                  </a:lnTo>
                  <a:lnTo>
                    <a:pt x="132" y="428"/>
                  </a:lnTo>
                  <a:lnTo>
                    <a:pt x="136" y="438"/>
                  </a:lnTo>
                  <a:lnTo>
                    <a:pt x="225" y="433"/>
                  </a:lnTo>
                  <a:lnTo>
                    <a:pt x="292" y="426"/>
                  </a:lnTo>
                  <a:lnTo>
                    <a:pt x="295" y="426"/>
                  </a:lnTo>
                  <a:lnTo>
                    <a:pt x="293" y="415"/>
                  </a:lnTo>
                  <a:lnTo>
                    <a:pt x="293" y="411"/>
                  </a:lnTo>
                  <a:lnTo>
                    <a:pt x="293" y="406"/>
                  </a:lnTo>
                  <a:lnTo>
                    <a:pt x="292" y="401"/>
                  </a:lnTo>
                  <a:lnTo>
                    <a:pt x="290" y="396"/>
                  </a:lnTo>
                  <a:lnTo>
                    <a:pt x="290" y="392"/>
                  </a:lnTo>
                  <a:lnTo>
                    <a:pt x="285" y="386"/>
                  </a:lnTo>
                  <a:lnTo>
                    <a:pt x="286" y="382"/>
                  </a:lnTo>
                  <a:lnTo>
                    <a:pt x="283" y="371"/>
                  </a:lnTo>
                  <a:lnTo>
                    <a:pt x="285" y="362"/>
                  </a:lnTo>
                  <a:lnTo>
                    <a:pt x="287" y="351"/>
                  </a:lnTo>
                  <a:lnTo>
                    <a:pt x="287" y="347"/>
                  </a:lnTo>
                  <a:lnTo>
                    <a:pt x="288" y="342"/>
                  </a:lnTo>
                  <a:lnTo>
                    <a:pt x="291" y="337"/>
                  </a:lnTo>
                  <a:lnTo>
                    <a:pt x="291" y="331"/>
                  </a:lnTo>
                  <a:lnTo>
                    <a:pt x="288" y="321"/>
                  </a:lnTo>
                  <a:lnTo>
                    <a:pt x="288" y="317"/>
                  </a:lnTo>
                  <a:lnTo>
                    <a:pt x="291" y="307"/>
                  </a:lnTo>
                  <a:lnTo>
                    <a:pt x="293" y="302"/>
                  </a:lnTo>
                  <a:lnTo>
                    <a:pt x="297" y="298"/>
                  </a:lnTo>
                  <a:lnTo>
                    <a:pt x="298" y="295"/>
                  </a:lnTo>
                  <a:lnTo>
                    <a:pt x="295" y="285"/>
                  </a:lnTo>
                  <a:lnTo>
                    <a:pt x="296" y="280"/>
                  </a:lnTo>
                  <a:lnTo>
                    <a:pt x="297" y="270"/>
                  </a:lnTo>
                  <a:lnTo>
                    <a:pt x="302" y="256"/>
                  </a:lnTo>
                  <a:lnTo>
                    <a:pt x="303" y="253"/>
                  </a:lnTo>
                  <a:lnTo>
                    <a:pt x="301" y="246"/>
                  </a:lnTo>
                  <a:lnTo>
                    <a:pt x="296" y="243"/>
                  </a:lnTo>
                  <a:close/>
                  <a:moveTo>
                    <a:pt x="117" y="107"/>
                  </a:moveTo>
                  <a:lnTo>
                    <a:pt x="115" y="107"/>
                  </a:lnTo>
                  <a:lnTo>
                    <a:pt x="110" y="111"/>
                  </a:lnTo>
                  <a:lnTo>
                    <a:pt x="107" y="116"/>
                  </a:lnTo>
                  <a:lnTo>
                    <a:pt x="117" y="107"/>
                  </a:lnTo>
                  <a:close/>
                  <a:moveTo>
                    <a:pt x="317" y="211"/>
                  </a:moveTo>
                  <a:lnTo>
                    <a:pt x="316" y="210"/>
                  </a:lnTo>
                  <a:lnTo>
                    <a:pt x="311" y="214"/>
                  </a:lnTo>
                  <a:lnTo>
                    <a:pt x="308" y="219"/>
                  </a:lnTo>
                  <a:lnTo>
                    <a:pt x="303" y="224"/>
                  </a:lnTo>
                  <a:lnTo>
                    <a:pt x="303" y="229"/>
                  </a:lnTo>
                  <a:lnTo>
                    <a:pt x="300" y="234"/>
                  </a:lnTo>
                  <a:lnTo>
                    <a:pt x="297" y="241"/>
                  </a:lnTo>
                  <a:lnTo>
                    <a:pt x="300" y="245"/>
                  </a:lnTo>
                  <a:lnTo>
                    <a:pt x="305" y="246"/>
                  </a:lnTo>
                  <a:lnTo>
                    <a:pt x="308" y="241"/>
                  </a:lnTo>
                  <a:lnTo>
                    <a:pt x="310" y="238"/>
                  </a:lnTo>
                  <a:lnTo>
                    <a:pt x="310" y="233"/>
                  </a:lnTo>
                  <a:lnTo>
                    <a:pt x="313" y="226"/>
                  </a:lnTo>
                  <a:lnTo>
                    <a:pt x="313" y="221"/>
                  </a:lnTo>
                  <a:lnTo>
                    <a:pt x="317" y="211"/>
                  </a:lnTo>
                  <a:close/>
                </a:path>
              </a:pathLst>
            </a:custGeom>
            <a:solidFill>
              <a:srgbClr val="76CA5E"/>
            </a:solidFill>
            <a:ln w="4763">
              <a:solidFill>
                <a:srgbClr val="FFFFFF"/>
              </a:solidFill>
              <a:prstDash val="solid"/>
              <a:round/>
              <a:headEnd/>
              <a:tailEnd/>
            </a:ln>
          </p:spPr>
          <p:txBody>
            <a:bodyPr/>
            <a:lstStyle/>
            <a:p>
              <a:endParaRPr lang="en-US" dirty="0"/>
            </a:p>
          </p:txBody>
        </p:sp>
        <p:sp>
          <p:nvSpPr>
            <p:cNvPr id="70734" name="Freeform 73"/>
            <p:cNvSpPr>
              <a:spLocks noEditPoints="1"/>
            </p:cNvSpPr>
            <p:nvPr/>
          </p:nvSpPr>
          <p:spPr bwMode="auto">
            <a:xfrm>
              <a:off x="3231" y="2512"/>
              <a:ext cx="298" cy="515"/>
            </a:xfrm>
            <a:custGeom>
              <a:avLst/>
              <a:gdLst>
                <a:gd name="T0" fmla="*/ 2147483647 w 215"/>
                <a:gd name="T1" fmla="*/ 2147483647 h 372"/>
                <a:gd name="T2" fmla="*/ 2147483647 w 215"/>
                <a:gd name="T3" fmla="*/ 0 h 372"/>
                <a:gd name="T4" fmla="*/ 2147483647 w 215"/>
                <a:gd name="T5" fmla="*/ 2147483647 h 372"/>
                <a:gd name="T6" fmla="*/ 2147483647 w 215"/>
                <a:gd name="T7" fmla="*/ 2147483647 h 372"/>
                <a:gd name="T8" fmla="*/ 2147483647 w 215"/>
                <a:gd name="T9" fmla="*/ 2147483647 h 372"/>
                <a:gd name="T10" fmla="*/ 2147483647 w 215"/>
                <a:gd name="T11" fmla="*/ 2147483647 h 372"/>
                <a:gd name="T12" fmla="*/ 2147483647 w 215"/>
                <a:gd name="T13" fmla="*/ 2147483647 h 372"/>
                <a:gd name="T14" fmla="*/ 2147483647 w 215"/>
                <a:gd name="T15" fmla="*/ 2147483647 h 372"/>
                <a:gd name="T16" fmla="*/ 2147483647 w 215"/>
                <a:gd name="T17" fmla="*/ 2147483647 h 372"/>
                <a:gd name="T18" fmla="*/ 2147483647 w 215"/>
                <a:gd name="T19" fmla="*/ 2147483647 h 372"/>
                <a:gd name="T20" fmla="*/ 2147483647 w 215"/>
                <a:gd name="T21" fmla="*/ 2147483647 h 372"/>
                <a:gd name="T22" fmla="*/ 2147483647 w 215"/>
                <a:gd name="T23" fmla="*/ 2147483647 h 372"/>
                <a:gd name="T24" fmla="*/ 2147483647 w 215"/>
                <a:gd name="T25" fmla="*/ 2147483647 h 372"/>
                <a:gd name="T26" fmla="*/ 2147483647 w 215"/>
                <a:gd name="T27" fmla="*/ 2147483647 h 372"/>
                <a:gd name="T28" fmla="*/ 2147483647 w 215"/>
                <a:gd name="T29" fmla="*/ 2147483647 h 372"/>
                <a:gd name="T30" fmla="*/ 2147483647 w 215"/>
                <a:gd name="T31" fmla="*/ 2147483647 h 372"/>
                <a:gd name="T32" fmla="*/ 2147483647 w 215"/>
                <a:gd name="T33" fmla="*/ 2147483647 h 372"/>
                <a:gd name="T34" fmla="*/ 2147483647 w 215"/>
                <a:gd name="T35" fmla="*/ 2147483647 h 372"/>
                <a:gd name="T36" fmla="*/ 2147483647 w 215"/>
                <a:gd name="T37" fmla="*/ 2147483647 h 372"/>
                <a:gd name="T38" fmla="*/ 2147483647 w 215"/>
                <a:gd name="T39" fmla="*/ 2147483647 h 372"/>
                <a:gd name="T40" fmla="*/ 2147483647 w 215"/>
                <a:gd name="T41" fmla="*/ 2147483647 h 372"/>
                <a:gd name="T42" fmla="*/ 2147483647 w 215"/>
                <a:gd name="T43" fmla="*/ 2147483647 h 372"/>
                <a:gd name="T44" fmla="*/ 2147483647 w 215"/>
                <a:gd name="T45" fmla="*/ 2147483647 h 372"/>
                <a:gd name="T46" fmla="*/ 2147483647 w 215"/>
                <a:gd name="T47" fmla="*/ 2147483647 h 372"/>
                <a:gd name="T48" fmla="*/ 2147483647 w 215"/>
                <a:gd name="T49" fmla="*/ 2147483647 h 372"/>
                <a:gd name="T50" fmla="*/ 2147483647 w 215"/>
                <a:gd name="T51" fmla="*/ 2147483647 h 372"/>
                <a:gd name="T52" fmla="*/ 2147483647 w 215"/>
                <a:gd name="T53" fmla="*/ 2147483647 h 372"/>
                <a:gd name="T54" fmla="*/ 2147483647 w 215"/>
                <a:gd name="T55" fmla="*/ 2147483647 h 372"/>
                <a:gd name="T56" fmla="*/ 2147483647 w 215"/>
                <a:gd name="T57" fmla="*/ 2147483647 h 372"/>
                <a:gd name="T58" fmla="*/ 2147483647 w 215"/>
                <a:gd name="T59" fmla="*/ 2147483647 h 372"/>
                <a:gd name="T60" fmla="*/ 2147483647 w 215"/>
                <a:gd name="T61" fmla="*/ 2147483647 h 372"/>
                <a:gd name="T62" fmla="*/ 2147483647 w 215"/>
                <a:gd name="T63" fmla="*/ 2147483647 h 372"/>
                <a:gd name="T64" fmla="*/ 2147483647 w 215"/>
                <a:gd name="T65" fmla="*/ 2147483647 h 372"/>
                <a:gd name="T66" fmla="*/ 2147483647 w 215"/>
                <a:gd name="T67" fmla="*/ 2147483647 h 372"/>
                <a:gd name="T68" fmla="*/ 2147483647 w 215"/>
                <a:gd name="T69" fmla="*/ 2147483647 h 372"/>
                <a:gd name="T70" fmla="*/ 2147483647 w 215"/>
                <a:gd name="T71" fmla="*/ 2147483647 h 372"/>
                <a:gd name="T72" fmla="*/ 2147483647 w 215"/>
                <a:gd name="T73" fmla="*/ 2147483647 h 372"/>
                <a:gd name="T74" fmla="*/ 0 w 215"/>
                <a:gd name="T75" fmla="*/ 2147483647 h 372"/>
                <a:gd name="T76" fmla="*/ 2147483647 w 215"/>
                <a:gd name="T77" fmla="*/ 2147483647 h 372"/>
                <a:gd name="T78" fmla="*/ 2147483647 w 215"/>
                <a:gd name="T79" fmla="*/ 2147483647 h 372"/>
                <a:gd name="T80" fmla="*/ 2147483647 w 215"/>
                <a:gd name="T81" fmla="*/ 2147483647 h 372"/>
                <a:gd name="T82" fmla="*/ 2147483647 w 215"/>
                <a:gd name="T83" fmla="*/ 2147483647 h 372"/>
                <a:gd name="T84" fmla="*/ 2147483647 w 215"/>
                <a:gd name="T85" fmla="*/ 2147483647 h 372"/>
                <a:gd name="T86" fmla="*/ 2147483647 w 215"/>
                <a:gd name="T87" fmla="*/ 2147483647 h 372"/>
                <a:gd name="T88" fmla="*/ 2147483647 w 215"/>
                <a:gd name="T89" fmla="*/ 2147483647 h 372"/>
                <a:gd name="T90" fmla="*/ 2147483647 w 215"/>
                <a:gd name="T91" fmla="*/ 2147483647 h 372"/>
                <a:gd name="T92" fmla="*/ 2147483647 w 215"/>
                <a:gd name="T93" fmla="*/ 2147483647 h 372"/>
                <a:gd name="T94" fmla="*/ 2147483647 w 215"/>
                <a:gd name="T95" fmla="*/ 2147483647 h 372"/>
                <a:gd name="T96" fmla="*/ 2147483647 w 215"/>
                <a:gd name="T97" fmla="*/ 2147483647 h 372"/>
                <a:gd name="T98" fmla="*/ 2147483647 w 215"/>
                <a:gd name="T99" fmla="*/ 2147483647 h 372"/>
                <a:gd name="T100" fmla="*/ 2147483647 w 215"/>
                <a:gd name="T101" fmla="*/ 2147483647 h 3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5"/>
                <a:gd name="T154" fmla="*/ 0 h 372"/>
                <a:gd name="T155" fmla="*/ 215 w 215"/>
                <a:gd name="T156" fmla="*/ 372 h 37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5" h="372">
                  <a:moveTo>
                    <a:pt x="215" y="348"/>
                  </a:moveTo>
                  <a:lnTo>
                    <a:pt x="200" y="236"/>
                  </a:lnTo>
                  <a:lnTo>
                    <a:pt x="203" y="6"/>
                  </a:lnTo>
                  <a:lnTo>
                    <a:pt x="198" y="4"/>
                  </a:lnTo>
                  <a:lnTo>
                    <a:pt x="196" y="0"/>
                  </a:lnTo>
                  <a:lnTo>
                    <a:pt x="151" y="4"/>
                  </a:lnTo>
                  <a:lnTo>
                    <a:pt x="65" y="10"/>
                  </a:lnTo>
                  <a:lnTo>
                    <a:pt x="67" y="11"/>
                  </a:lnTo>
                  <a:lnTo>
                    <a:pt x="69" y="16"/>
                  </a:lnTo>
                  <a:lnTo>
                    <a:pt x="64" y="21"/>
                  </a:lnTo>
                  <a:lnTo>
                    <a:pt x="59" y="24"/>
                  </a:lnTo>
                  <a:lnTo>
                    <a:pt x="56" y="20"/>
                  </a:lnTo>
                  <a:lnTo>
                    <a:pt x="57" y="31"/>
                  </a:lnTo>
                  <a:lnTo>
                    <a:pt x="54" y="31"/>
                  </a:lnTo>
                  <a:lnTo>
                    <a:pt x="52" y="26"/>
                  </a:lnTo>
                  <a:lnTo>
                    <a:pt x="52" y="33"/>
                  </a:lnTo>
                  <a:lnTo>
                    <a:pt x="57" y="36"/>
                  </a:lnTo>
                  <a:lnTo>
                    <a:pt x="52" y="38"/>
                  </a:lnTo>
                  <a:lnTo>
                    <a:pt x="51" y="34"/>
                  </a:lnTo>
                  <a:lnTo>
                    <a:pt x="51" y="41"/>
                  </a:lnTo>
                  <a:lnTo>
                    <a:pt x="54" y="44"/>
                  </a:lnTo>
                  <a:lnTo>
                    <a:pt x="51" y="49"/>
                  </a:lnTo>
                  <a:lnTo>
                    <a:pt x="52" y="53"/>
                  </a:lnTo>
                  <a:lnTo>
                    <a:pt x="49" y="59"/>
                  </a:lnTo>
                  <a:lnTo>
                    <a:pt x="45" y="60"/>
                  </a:lnTo>
                  <a:lnTo>
                    <a:pt x="41" y="60"/>
                  </a:lnTo>
                  <a:lnTo>
                    <a:pt x="41" y="64"/>
                  </a:lnTo>
                  <a:lnTo>
                    <a:pt x="37" y="69"/>
                  </a:lnTo>
                  <a:lnTo>
                    <a:pt x="36" y="72"/>
                  </a:lnTo>
                  <a:lnTo>
                    <a:pt x="31" y="70"/>
                  </a:lnTo>
                  <a:lnTo>
                    <a:pt x="35" y="74"/>
                  </a:lnTo>
                  <a:lnTo>
                    <a:pt x="32" y="75"/>
                  </a:lnTo>
                  <a:lnTo>
                    <a:pt x="32" y="80"/>
                  </a:lnTo>
                  <a:lnTo>
                    <a:pt x="35" y="86"/>
                  </a:lnTo>
                  <a:lnTo>
                    <a:pt x="22" y="91"/>
                  </a:lnTo>
                  <a:lnTo>
                    <a:pt x="26" y="93"/>
                  </a:lnTo>
                  <a:lnTo>
                    <a:pt x="25" y="98"/>
                  </a:lnTo>
                  <a:lnTo>
                    <a:pt x="26" y="103"/>
                  </a:lnTo>
                  <a:lnTo>
                    <a:pt x="25" y="106"/>
                  </a:lnTo>
                  <a:lnTo>
                    <a:pt x="20" y="106"/>
                  </a:lnTo>
                  <a:lnTo>
                    <a:pt x="20" y="109"/>
                  </a:lnTo>
                  <a:lnTo>
                    <a:pt x="25" y="111"/>
                  </a:lnTo>
                  <a:lnTo>
                    <a:pt x="20" y="113"/>
                  </a:lnTo>
                  <a:lnTo>
                    <a:pt x="18" y="112"/>
                  </a:lnTo>
                  <a:lnTo>
                    <a:pt x="16" y="113"/>
                  </a:lnTo>
                  <a:lnTo>
                    <a:pt x="20" y="118"/>
                  </a:lnTo>
                  <a:lnTo>
                    <a:pt x="15" y="122"/>
                  </a:lnTo>
                  <a:lnTo>
                    <a:pt x="17" y="127"/>
                  </a:lnTo>
                  <a:lnTo>
                    <a:pt x="15" y="132"/>
                  </a:lnTo>
                  <a:lnTo>
                    <a:pt x="20" y="127"/>
                  </a:lnTo>
                  <a:lnTo>
                    <a:pt x="22" y="131"/>
                  </a:lnTo>
                  <a:lnTo>
                    <a:pt x="17" y="133"/>
                  </a:lnTo>
                  <a:lnTo>
                    <a:pt x="22" y="136"/>
                  </a:lnTo>
                  <a:lnTo>
                    <a:pt x="23" y="135"/>
                  </a:lnTo>
                  <a:lnTo>
                    <a:pt x="21" y="140"/>
                  </a:lnTo>
                  <a:lnTo>
                    <a:pt x="23" y="145"/>
                  </a:lnTo>
                  <a:lnTo>
                    <a:pt x="25" y="146"/>
                  </a:lnTo>
                  <a:lnTo>
                    <a:pt x="26" y="153"/>
                  </a:lnTo>
                  <a:lnTo>
                    <a:pt x="26" y="155"/>
                  </a:lnTo>
                  <a:lnTo>
                    <a:pt x="21" y="155"/>
                  </a:lnTo>
                  <a:lnTo>
                    <a:pt x="22" y="158"/>
                  </a:lnTo>
                  <a:lnTo>
                    <a:pt x="21" y="165"/>
                  </a:lnTo>
                  <a:lnTo>
                    <a:pt x="20" y="167"/>
                  </a:lnTo>
                  <a:lnTo>
                    <a:pt x="18" y="172"/>
                  </a:lnTo>
                  <a:lnTo>
                    <a:pt x="23" y="169"/>
                  </a:lnTo>
                  <a:lnTo>
                    <a:pt x="27" y="170"/>
                  </a:lnTo>
                  <a:lnTo>
                    <a:pt x="27" y="175"/>
                  </a:lnTo>
                  <a:lnTo>
                    <a:pt x="23" y="179"/>
                  </a:lnTo>
                  <a:lnTo>
                    <a:pt x="23" y="184"/>
                  </a:lnTo>
                  <a:lnTo>
                    <a:pt x="30" y="187"/>
                  </a:lnTo>
                  <a:lnTo>
                    <a:pt x="23" y="192"/>
                  </a:lnTo>
                  <a:lnTo>
                    <a:pt x="25" y="196"/>
                  </a:lnTo>
                  <a:lnTo>
                    <a:pt x="34" y="195"/>
                  </a:lnTo>
                  <a:lnTo>
                    <a:pt x="30" y="200"/>
                  </a:lnTo>
                  <a:lnTo>
                    <a:pt x="34" y="204"/>
                  </a:lnTo>
                  <a:lnTo>
                    <a:pt x="28" y="203"/>
                  </a:lnTo>
                  <a:lnTo>
                    <a:pt x="28" y="204"/>
                  </a:lnTo>
                  <a:lnTo>
                    <a:pt x="31" y="209"/>
                  </a:lnTo>
                  <a:lnTo>
                    <a:pt x="35" y="211"/>
                  </a:lnTo>
                  <a:lnTo>
                    <a:pt x="36" y="215"/>
                  </a:lnTo>
                  <a:lnTo>
                    <a:pt x="41" y="216"/>
                  </a:lnTo>
                  <a:lnTo>
                    <a:pt x="42" y="216"/>
                  </a:lnTo>
                  <a:lnTo>
                    <a:pt x="41" y="219"/>
                  </a:lnTo>
                  <a:lnTo>
                    <a:pt x="39" y="219"/>
                  </a:lnTo>
                  <a:lnTo>
                    <a:pt x="35" y="223"/>
                  </a:lnTo>
                  <a:lnTo>
                    <a:pt x="28" y="225"/>
                  </a:lnTo>
                  <a:lnTo>
                    <a:pt x="26" y="229"/>
                  </a:lnTo>
                  <a:lnTo>
                    <a:pt x="31" y="230"/>
                  </a:lnTo>
                  <a:lnTo>
                    <a:pt x="36" y="229"/>
                  </a:lnTo>
                  <a:lnTo>
                    <a:pt x="32" y="235"/>
                  </a:lnTo>
                  <a:lnTo>
                    <a:pt x="32" y="236"/>
                  </a:lnTo>
                  <a:lnTo>
                    <a:pt x="27" y="238"/>
                  </a:lnTo>
                  <a:lnTo>
                    <a:pt x="32" y="239"/>
                  </a:lnTo>
                  <a:lnTo>
                    <a:pt x="32" y="240"/>
                  </a:lnTo>
                  <a:lnTo>
                    <a:pt x="21" y="253"/>
                  </a:lnTo>
                  <a:lnTo>
                    <a:pt x="17" y="254"/>
                  </a:lnTo>
                  <a:lnTo>
                    <a:pt x="15" y="259"/>
                  </a:lnTo>
                  <a:lnTo>
                    <a:pt x="18" y="262"/>
                  </a:lnTo>
                  <a:lnTo>
                    <a:pt x="13" y="267"/>
                  </a:lnTo>
                  <a:lnTo>
                    <a:pt x="12" y="270"/>
                  </a:lnTo>
                  <a:lnTo>
                    <a:pt x="7" y="274"/>
                  </a:lnTo>
                  <a:lnTo>
                    <a:pt x="12" y="274"/>
                  </a:lnTo>
                  <a:lnTo>
                    <a:pt x="11" y="277"/>
                  </a:lnTo>
                  <a:lnTo>
                    <a:pt x="7" y="281"/>
                  </a:lnTo>
                  <a:lnTo>
                    <a:pt x="8" y="291"/>
                  </a:lnTo>
                  <a:lnTo>
                    <a:pt x="3" y="291"/>
                  </a:lnTo>
                  <a:lnTo>
                    <a:pt x="7" y="296"/>
                  </a:lnTo>
                  <a:lnTo>
                    <a:pt x="6" y="299"/>
                  </a:lnTo>
                  <a:lnTo>
                    <a:pt x="0" y="301"/>
                  </a:lnTo>
                  <a:lnTo>
                    <a:pt x="2" y="306"/>
                  </a:lnTo>
                  <a:lnTo>
                    <a:pt x="1" y="311"/>
                  </a:lnTo>
                  <a:lnTo>
                    <a:pt x="5" y="316"/>
                  </a:lnTo>
                  <a:lnTo>
                    <a:pt x="0" y="321"/>
                  </a:lnTo>
                  <a:lnTo>
                    <a:pt x="64" y="317"/>
                  </a:lnTo>
                  <a:lnTo>
                    <a:pt x="124" y="312"/>
                  </a:lnTo>
                  <a:lnTo>
                    <a:pt x="125" y="313"/>
                  </a:lnTo>
                  <a:lnTo>
                    <a:pt x="124" y="318"/>
                  </a:lnTo>
                  <a:lnTo>
                    <a:pt x="120" y="328"/>
                  </a:lnTo>
                  <a:lnTo>
                    <a:pt x="119" y="336"/>
                  </a:lnTo>
                  <a:lnTo>
                    <a:pt x="120" y="341"/>
                  </a:lnTo>
                  <a:lnTo>
                    <a:pt x="124" y="346"/>
                  </a:lnTo>
                  <a:lnTo>
                    <a:pt x="130" y="352"/>
                  </a:lnTo>
                  <a:lnTo>
                    <a:pt x="132" y="357"/>
                  </a:lnTo>
                  <a:lnTo>
                    <a:pt x="135" y="362"/>
                  </a:lnTo>
                  <a:lnTo>
                    <a:pt x="134" y="365"/>
                  </a:lnTo>
                  <a:lnTo>
                    <a:pt x="137" y="369"/>
                  </a:lnTo>
                  <a:lnTo>
                    <a:pt x="140" y="371"/>
                  </a:lnTo>
                  <a:lnTo>
                    <a:pt x="143" y="372"/>
                  </a:lnTo>
                  <a:lnTo>
                    <a:pt x="148" y="372"/>
                  </a:lnTo>
                  <a:lnTo>
                    <a:pt x="149" y="367"/>
                  </a:lnTo>
                  <a:lnTo>
                    <a:pt x="154" y="364"/>
                  </a:lnTo>
                  <a:lnTo>
                    <a:pt x="156" y="361"/>
                  </a:lnTo>
                  <a:lnTo>
                    <a:pt x="159" y="360"/>
                  </a:lnTo>
                  <a:lnTo>
                    <a:pt x="158" y="361"/>
                  </a:lnTo>
                  <a:lnTo>
                    <a:pt x="163" y="360"/>
                  </a:lnTo>
                  <a:lnTo>
                    <a:pt x="173" y="356"/>
                  </a:lnTo>
                  <a:lnTo>
                    <a:pt x="183" y="355"/>
                  </a:lnTo>
                  <a:lnTo>
                    <a:pt x="184" y="352"/>
                  </a:lnTo>
                  <a:lnTo>
                    <a:pt x="178" y="352"/>
                  </a:lnTo>
                  <a:lnTo>
                    <a:pt x="186" y="351"/>
                  </a:lnTo>
                  <a:lnTo>
                    <a:pt x="191" y="355"/>
                  </a:lnTo>
                  <a:lnTo>
                    <a:pt x="196" y="356"/>
                  </a:lnTo>
                  <a:lnTo>
                    <a:pt x="201" y="355"/>
                  </a:lnTo>
                  <a:lnTo>
                    <a:pt x="202" y="352"/>
                  </a:lnTo>
                  <a:lnTo>
                    <a:pt x="212" y="356"/>
                  </a:lnTo>
                  <a:lnTo>
                    <a:pt x="215" y="351"/>
                  </a:lnTo>
                  <a:lnTo>
                    <a:pt x="215" y="348"/>
                  </a:lnTo>
                  <a:close/>
                  <a:moveTo>
                    <a:pt x="196" y="365"/>
                  </a:moveTo>
                  <a:lnTo>
                    <a:pt x="200" y="365"/>
                  </a:lnTo>
                  <a:lnTo>
                    <a:pt x="205" y="365"/>
                  </a:lnTo>
                  <a:lnTo>
                    <a:pt x="196" y="364"/>
                  </a:lnTo>
                  <a:lnTo>
                    <a:pt x="196" y="365"/>
                  </a:lnTo>
                  <a:close/>
                </a:path>
              </a:pathLst>
            </a:custGeom>
            <a:solidFill>
              <a:srgbClr val="7030A0"/>
            </a:solidFill>
            <a:ln w="4763">
              <a:solidFill>
                <a:srgbClr val="FFFFFF"/>
              </a:solidFill>
              <a:prstDash val="solid"/>
              <a:round/>
              <a:headEnd/>
              <a:tailEnd/>
            </a:ln>
          </p:spPr>
          <p:txBody>
            <a:bodyPr/>
            <a:lstStyle/>
            <a:p>
              <a:endParaRPr lang="en-US" dirty="0"/>
            </a:p>
          </p:txBody>
        </p:sp>
        <p:sp>
          <p:nvSpPr>
            <p:cNvPr id="70735" name="Freeform 74"/>
            <p:cNvSpPr>
              <a:spLocks noEditPoints="1"/>
            </p:cNvSpPr>
            <p:nvPr/>
          </p:nvSpPr>
          <p:spPr bwMode="auto">
            <a:xfrm>
              <a:off x="3540" y="1344"/>
              <a:ext cx="326" cy="443"/>
            </a:xfrm>
            <a:custGeom>
              <a:avLst/>
              <a:gdLst>
                <a:gd name="T0" fmla="*/ 2147483647 w 236"/>
                <a:gd name="T1" fmla="*/ 2147483647 h 320"/>
                <a:gd name="T2" fmla="*/ 2147483647 w 236"/>
                <a:gd name="T3" fmla="*/ 2147483647 h 320"/>
                <a:gd name="T4" fmla="*/ 2147483647 w 236"/>
                <a:gd name="T5" fmla="*/ 2147483647 h 320"/>
                <a:gd name="T6" fmla="*/ 2147483647 w 236"/>
                <a:gd name="T7" fmla="*/ 2147483647 h 320"/>
                <a:gd name="T8" fmla="*/ 2147483647 w 236"/>
                <a:gd name="T9" fmla="*/ 2147483647 h 320"/>
                <a:gd name="T10" fmla="*/ 2147483647 w 236"/>
                <a:gd name="T11" fmla="*/ 2147483647 h 320"/>
                <a:gd name="T12" fmla="*/ 2147483647 w 236"/>
                <a:gd name="T13" fmla="*/ 2147483647 h 320"/>
                <a:gd name="T14" fmla="*/ 2147483647 w 236"/>
                <a:gd name="T15" fmla="*/ 2147483647 h 320"/>
                <a:gd name="T16" fmla="*/ 2147483647 w 236"/>
                <a:gd name="T17" fmla="*/ 2147483647 h 320"/>
                <a:gd name="T18" fmla="*/ 2147483647 w 236"/>
                <a:gd name="T19" fmla="*/ 2147483647 h 320"/>
                <a:gd name="T20" fmla="*/ 2147483647 w 236"/>
                <a:gd name="T21" fmla="*/ 2147483647 h 320"/>
                <a:gd name="T22" fmla="*/ 2147483647 w 236"/>
                <a:gd name="T23" fmla="*/ 2147483647 h 320"/>
                <a:gd name="T24" fmla="*/ 2147483647 w 236"/>
                <a:gd name="T25" fmla="*/ 2147483647 h 320"/>
                <a:gd name="T26" fmla="*/ 2147483647 w 236"/>
                <a:gd name="T27" fmla="*/ 2147483647 h 320"/>
                <a:gd name="T28" fmla="*/ 2147483647 w 236"/>
                <a:gd name="T29" fmla="*/ 2147483647 h 320"/>
                <a:gd name="T30" fmla="*/ 2147483647 w 236"/>
                <a:gd name="T31" fmla="*/ 2147483647 h 320"/>
                <a:gd name="T32" fmla="*/ 2147483647 w 236"/>
                <a:gd name="T33" fmla="*/ 2147483647 h 320"/>
                <a:gd name="T34" fmla="*/ 2147483647 w 236"/>
                <a:gd name="T35" fmla="*/ 2147483647 h 320"/>
                <a:gd name="T36" fmla="*/ 2147483647 w 236"/>
                <a:gd name="T37" fmla="*/ 2147483647 h 320"/>
                <a:gd name="T38" fmla="*/ 2147483647 w 236"/>
                <a:gd name="T39" fmla="*/ 2147483647 h 320"/>
                <a:gd name="T40" fmla="*/ 2147483647 w 236"/>
                <a:gd name="T41" fmla="*/ 2147483647 h 320"/>
                <a:gd name="T42" fmla="*/ 2147483647 w 236"/>
                <a:gd name="T43" fmla="*/ 2147483647 h 320"/>
                <a:gd name="T44" fmla="*/ 2147483647 w 236"/>
                <a:gd name="T45" fmla="*/ 2147483647 h 320"/>
                <a:gd name="T46" fmla="*/ 2147483647 w 236"/>
                <a:gd name="T47" fmla="*/ 2147483647 h 320"/>
                <a:gd name="T48" fmla="*/ 2147483647 w 236"/>
                <a:gd name="T49" fmla="*/ 2147483647 h 320"/>
                <a:gd name="T50" fmla="*/ 2147483647 w 236"/>
                <a:gd name="T51" fmla="*/ 2147483647 h 320"/>
                <a:gd name="T52" fmla="*/ 2147483647 w 236"/>
                <a:gd name="T53" fmla="*/ 2147483647 h 320"/>
                <a:gd name="T54" fmla="*/ 2147483647 w 236"/>
                <a:gd name="T55" fmla="*/ 2147483647 h 320"/>
                <a:gd name="T56" fmla="*/ 2147483647 w 236"/>
                <a:gd name="T57" fmla="*/ 2147483647 h 320"/>
                <a:gd name="T58" fmla="*/ 2147483647 w 236"/>
                <a:gd name="T59" fmla="*/ 2147483647 h 320"/>
                <a:gd name="T60" fmla="*/ 2147483647 w 236"/>
                <a:gd name="T61" fmla="*/ 2147483647 h 320"/>
                <a:gd name="T62" fmla="*/ 2147483647 w 236"/>
                <a:gd name="T63" fmla="*/ 2147483647 h 320"/>
                <a:gd name="T64" fmla="*/ 2147483647 w 236"/>
                <a:gd name="T65" fmla="*/ 2147483647 h 320"/>
                <a:gd name="T66" fmla="*/ 2147483647 w 236"/>
                <a:gd name="T67" fmla="*/ 2147483647 h 320"/>
                <a:gd name="T68" fmla="*/ 2147483647 w 236"/>
                <a:gd name="T69" fmla="*/ 2147483647 h 320"/>
                <a:gd name="T70" fmla="*/ 2147483647 w 236"/>
                <a:gd name="T71" fmla="*/ 2147483647 h 320"/>
                <a:gd name="T72" fmla="*/ 2147483647 w 236"/>
                <a:gd name="T73" fmla="*/ 2147483647 h 320"/>
                <a:gd name="T74" fmla="*/ 2147483647 w 236"/>
                <a:gd name="T75" fmla="*/ 2147483647 h 320"/>
                <a:gd name="T76" fmla="*/ 2147483647 w 236"/>
                <a:gd name="T77" fmla="*/ 2147483647 h 320"/>
                <a:gd name="T78" fmla="*/ 2147483647 w 236"/>
                <a:gd name="T79" fmla="*/ 2147483647 h 320"/>
                <a:gd name="T80" fmla="*/ 2147483647 w 236"/>
                <a:gd name="T81" fmla="*/ 2147483647 h 320"/>
                <a:gd name="T82" fmla="*/ 2147483647 w 236"/>
                <a:gd name="T83" fmla="*/ 2147483647 h 320"/>
                <a:gd name="T84" fmla="*/ 2147483647 w 236"/>
                <a:gd name="T85" fmla="*/ 2147483647 h 320"/>
                <a:gd name="T86" fmla="*/ 2147483647 w 236"/>
                <a:gd name="T87" fmla="*/ 2147483647 h 320"/>
                <a:gd name="T88" fmla="*/ 2147483647 w 236"/>
                <a:gd name="T89" fmla="*/ 2147483647 h 320"/>
                <a:gd name="T90" fmla="*/ 2147483647 w 236"/>
                <a:gd name="T91" fmla="*/ 2147483647 h 320"/>
                <a:gd name="T92" fmla="*/ 2147483647 w 236"/>
                <a:gd name="T93" fmla="*/ 2147483647 h 320"/>
                <a:gd name="T94" fmla="*/ 2147483647 w 236"/>
                <a:gd name="T95" fmla="*/ 2147483647 h 320"/>
                <a:gd name="T96" fmla="*/ 2147483647 w 236"/>
                <a:gd name="T97" fmla="*/ 2147483647 h 320"/>
                <a:gd name="T98" fmla="*/ 2147483647 w 236"/>
                <a:gd name="T99" fmla="*/ 2147483647 h 320"/>
                <a:gd name="T100" fmla="*/ 2147483647 w 236"/>
                <a:gd name="T101" fmla="*/ 2147483647 h 320"/>
                <a:gd name="T102" fmla="*/ 2147483647 w 236"/>
                <a:gd name="T103" fmla="*/ 2147483647 h 32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6"/>
                <a:gd name="T157" fmla="*/ 0 h 320"/>
                <a:gd name="T158" fmla="*/ 236 w 236"/>
                <a:gd name="T159" fmla="*/ 320 h 32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6" h="320">
                  <a:moveTo>
                    <a:pt x="233" y="198"/>
                  </a:moveTo>
                  <a:lnTo>
                    <a:pt x="236" y="196"/>
                  </a:lnTo>
                  <a:lnTo>
                    <a:pt x="234" y="193"/>
                  </a:lnTo>
                  <a:lnTo>
                    <a:pt x="229" y="185"/>
                  </a:lnTo>
                  <a:lnTo>
                    <a:pt x="227" y="179"/>
                  </a:lnTo>
                  <a:lnTo>
                    <a:pt x="224" y="169"/>
                  </a:lnTo>
                  <a:lnTo>
                    <a:pt x="222" y="159"/>
                  </a:lnTo>
                  <a:lnTo>
                    <a:pt x="219" y="154"/>
                  </a:lnTo>
                  <a:lnTo>
                    <a:pt x="213" y="135"/>
                  </a:lnTo>
                  <a:lnTo>
                    <a:pt x="208" y="125"/>
                  </a:lnTo>
                  <a:lnTo>
                    <a:pt x="203" y="121"/>
                  </a:lnTo>
                  <a:lnTo>
                    <a:pt x="199" y="118"/>
                  </a:lnTo>
                  <a:lnTo>
                    <a:pt x="193" y="117"/>
                  </a:lnTo>
                  <a:lnTo>
                    <a:pt x="185" y="123"/>
                  </a:lnTo>
                  <a:lnTo>
                    <a:pt x="182" y="125"/>
                  </a:lnTo>
                  <a:lnTo>
                    <a:pt x="177" y="130"/>
                  </a:lnTo>
                  <a:lnTo>
                    <a:pt x="172" y="132"/>
                  </a:lnTo>
                  <a:lnTo>
                    <a:pt x="173" y="136"/>
                  </a:lnTo>
                  <a:lnTo>
                    <a:pt x="170" y="145"/>
                  </a:lnTo>
                  <a:lnTo>
                    <a:pt x="165" y="149"/>
                  </a:lnTo>
                  <a:lnTo>
                    <a:pt x="163" y="154"/>
                  </a:lnTo>
                  <a:lnTo>
                    <a:pt x="159" y="159"/>
                  </a:lnTo>
                  <a:lnTo>
                    <a:pt x="155" y="156"/>
                  </a:lnTo>
                  <a:lnTo>
                    <a:pt x="149" y="156"/>
                  </a:lnTo>
                  <a:lnTo>
                    <a:pt x="144" y="150"/>
                  </a:lnTo>
                  <a:lnTo>
                    <a:pt x="143" y="144"/>
                  </a:lnTo>
                  <a:lnTo>
                    <a:pt x="144" y="133"/>
                  </a:lnTo>
                  <a:lnTo>
                    <a:pt x="149" y="130"/>
                  </a:lnTo>
                  <a:lnTo>
                    <a:pt x="154" y="128"/>
                  </a:lnTo>
                  <a:lnTo>
                    <a:pt x="159" y="121"/>
                  </a:lnTo>
                  <a:lnTo>
                    <a:pt x="159" y="111"/>
                  </a:lnTo>
                  <a:lnTo>
                    <a:pt x="160" y="106"/>
                  </a:lnTo>
                  <a:lnTo>
                    <a:pt x="165" y="103"/>
                  </a:lnTo>
                  <a:lnTo>
                    <a:pt x="170" y="98"/>
                  </a:lnTo>
                  <a:lnTo>
                    <a:pt x="168" y="83"/>
                  </a:lnTo>
                  <a:lnTo>
                    <a:pt x="169" y="73"/>
                  </a:lnTo>
                  <a:lnTo>
                    <a:pt x="167" y="64"/>
                  </a:lnTo>
                  <a:lnTo>
                    <a:pt x="164" y="59"/>
                  </a:lnTo>
                  <a:lnTo>
                    <a:pt x="159" y="55"/>
                  </a:lnTo>
                  <a:lnTo>
                    <a:pt x="156" y="52"/>
                  </a:lnTo>
                  <a:lnTo>
                    <a:pt x="158" y="45"/>
                  </a:lnTo>
                  <a:lnTo>
                    <a:pt x="163" y="44"/>
                  </a:lnTo>
                  <a:lnTo>
                    <a:pt x="163" y="39"/>
                  </a:lnTo>
                  <a:lnTo>
                    <a:pt x="160" y="38"/>
                  </a:lnTo>
                  <a:lnTo>
                    <a:pt x="156" y="33"/>
                  </a:lnTo>
                  <a:lnTo>
                    <a:pt x="155" y="28"/>
                  </a:lnTo>
                  <a:lnTo>
                    <a:pt x="149" y="25"/>
                  </a:lnTo>
                  <a:lnTo>
                    <a:pt x="145" y="25"/>
                  </a:lnTo>
                  <a:lnTo>
                    <a:pt x="140" y="23"/>
                  </a:lnTo>
                  <a:lnTo>
                    <a:pt x="129" y="20"/>
                  </a:lnTo>
                  <a:lnTo>
                    <a:pt x="125" y="18"/>
                  </a:lnTo>
                  <a:lnTo>
                    <a:pt x="120" y="18"/>
                  </a:lnTo>
                  <a:lnTo>
                    <a:pt x="115" y="16"/>
                  </a:lnTo>
                  <a:lnTo>
                    <a:pt x="112" y="11"/>
                  </a:lnTo>
                  <a:lnTo>
                    <a:pt x="107" y="9"/>
                  </a:lnTo>
                  <a:lnTo>
                    <a:pt x="102" y="6"/>
                  </a:lnTo>
                  <a:lnTo>
                    <a:pt x="99" y="8"/>
                  </a:lnTo>
                  <a:lnTo>
                    <a:pt x="94" y="8"/>
                  </a:lnTo>
                  <a:lnTo>
                    <a:pt x="89" y="4"/>
                  </a:lnTo>
                  <a:lnTo>
                    <a:pt x="85" y="3"/>
                  </a:lnTo>
                  <a:lnTo>
                    <a:pt x="80" y="0"/>
                  </a:lnTo>
                  <a:lnTo>
                    <a:pt x="75" y="4"/>
                  </a:lnTo>
                  <a:lnTo>
                    <a:pt x="70" y="6"/>
                  </a:lnTo>
                  <a:lnTo>
                    <a:pt x="67" y="11"/>
                  </a:lnTo>
                  <a:lnTo>
                    <a:pt x="63" y="16"/>
                  </a:lnTo>
                  <a:lnTo>
                    <a:pt x="63" y="21"/>
                  </a:lnTo>
                  <a:lnTo>
                    <a:pt x="65" y="27"/>
                  </a:lnTo>
                  <a:lnTo>
                    <a:pt x="70" y="29"/>
                  </a:lnTo>
                  <a:lnTo>
                    <a:pt x="70" y="34"/>
                  </a:lnTo>
                  <a:lnTo>
                    <a:pt x="63" y="34"/>
                  </a:lnTo>
                  <a:lnTo>
                    <a:pt x="58" y="37"/>
                  </a:lnTo>
                  <a:lnTo>
                    <a:pt x="53" y="40"/>
                  </a:lnTo>
                  <a:lnTo>
                    <a:pt x="51" y="45"/>
                  </a:lnTo>
                  <a:lnTo>
                    <a:pt x="53" y="60"/>
                  </a:lnTo>
                  <a:lnTo>
                    <a:pt x="53" y="66"/>
                  </a:lnTo>
                  <a:lnTo>
                    <a:pt x="52" y="71"/>
                  </a:lnTo>
                  <a:lnTo>
                    <a:pt x="51" y="76"/>
                  </a:lnTo>
                  <a:lnTo>
                    <a:pt x="47" y="81"/>
                  </a:lnTo>
                  <a:lnTo>
                    <a:pt x="48" y="76"/>
                  </a:lnTo>
                  <a:lnTo>
                    <a:pt x="48" y="66"/>
                  </a:lnTo>
                  <a:lnTo>
                    <a:pt x="46" y="66"/>
                  </a:lnTo>
                  <a:lnTo>
                    <a:pt x="44" y="76"/>
                  </a:lnTo>
                  <a:lnTo>
                    <a:pt x="41" y="81"/>
                  </a:lnTo>
                  <a:lnTo>
                    <a:pt x="41" y="76"/>
                  </a:lnTo>
                  <a:lnTo>
                    <a:pt x="42" y="72"/>
                  </a:lnTo>
                  <a:lnTo>
                    <a:pt x="39" y="66"/>
                  </a:lnTo>
                  <a:lnTo>
                    <a:pt x="41" y="63"/>
                  </a:lnTo>
                  <a:lnTo>
                    <a:pt x="43" y="49"/>
                  </a:lnTo>
                  <a:lnTo>
                    <a:pt x="38" y="53"/>
                  </a:lnTo>
                  <a:lnTo>
                    <a:pt x="36" y="58"/>
                  </a:lnTo>
                  <a:lnTo>
                    <a:pt x="33" y="62"/>
                  </a:lnTo>
                  <a:lnTo>
                    <a:pt x="32" y="67"/>
                  </a:lnTo>
                  <a:lnTo>
                    <a:pt x="28" y="72"/>
                  </a:lnTo>
                  <a:lnTo>
                    <a:pt x="23" y="71"/>
                  </a:lnTo>
                  <a:lnTo>
                    <a:pt x="17" y="79"/>
                  </a:lnTo>
                  <a:lnTo>
                    <a:pt x="18" y="84"/>
                  </a:lnTo>
                  <a:lnTo>
                    <a:pt x="13" y="88"/>
                  </a:lnTo>
                  <a:lnTo>
                    <a:pt x="9" y="92"/>
                  </a:lnTo>
                  <a:lnTo>
                    <a:pt x="12" y="102"/>
                  </a:lnTo>
                  <a:lnTo>
                    <a:pt x="11" y="110"/>
                  </a:lnTo>
                  <a:lnTo>
                    <a:pt x="12" y="115"/>
                  </a:lnTo>
                  <a:lnTo>
                    <a:pt x="12" y="120"/>
                  </a:lnTo>
                  <a:lnTo>
                    <a:pt x="5" y="135"/>
                  </a:lnTo>
                  <a:lnTo>
                    <a:pt x="2" y="140"/>
                  </a:lnTo>
                  <a:lnTo>
                    <a:pt x="0" y="145"/>
                  </a:lnTo>
                  <a:lnTo>
                    <a:pt x="4" y="149"/>
                  </a:lnTo>
                  <a:lnTo>
                    <a:pt x="8" y="164"/>
                  </a:lnTo>
                  <a:lnTo>
                    <a:pt x="4" y="169"/>
                  </a:lnTo>
                  <a:lnTo>
                    <a:pt x="2" y="174"/>
                  </a:lnTo>
                  <a:lnTo>
                    <a:pt x="3" y="177"/>
                  </a:lnTo>
                  <a:lnTo>
                    <a:pt x="17" y="204"/>
                  </a:lnTo>
                  <a:lnTo>
                    <a:pt x="22" y="201"/>
                  </a:lnTo>
                  <a:lnTo>
                    <a:pt x="19" y="206"/>
                  </a:lnTo>
                  <a:lnTo>
                    <a:pt x="26" y="222"/>
                  </a:lnTo>
                  <a:lnTo>
                    <a:pt x="28" y="242"/>
                  </a:lnTo>
                  <a:lnTo>
                    <a:pt x="28" y="255"/>
                  </a:lnTo>
                  <a:lnTo>
                    <a:pt x="26" y="273"/>
                  </a:lnTo>
                  <a:lnTo>
                    <a:pt x="23" y="279"/>
                  </a:lnTo>
                  <a:lnTo>
                    <a:pt x="18" y="288"/>
                  </a:lnTo>
                  <a:lnTo>
                    <a:pt x="14" y="303"/>
                  </a:lnTo>
                  <a:lnTo>
                    <a:pt x="12" y="308"/>
                  </a:lnTo>
                  <a:lnTo>
                    <a:pt x="8" y="313"/>
                  </a:lnTo>
                  <a:lnTo>
                    <a:pt x="4" y="317"/>
                  </a:lnTo>
                  <a:lnTo>
                    <a:pt x="2" y="320"/>
                  </a:lnTo>
                  <a:lnTo>
                    <a:pt x="4" y="320"/>
                  </a:lnTo>
                  <a:lnTo>
                    <a:pt x="32" y="316"/>
                  </a:lnTo>
                  <a:lnTo>
                    <a:pt x="111" y="306"/>
                  </a:lnTo>
                  <a:lnTo>
                    <a:pt x="116" y="311"/>
                  </a:lnTo>
                  <a:lnTo>
                    <a:pt x="168" y="302"/>
                  </a:lnTo>
                  <a:lnTo>
                    <a:pt x="190" y="297"/>
                  </a:lnTo>
                  <a:lnTo>
                    <a:pt x="194" y="288"/>
                  </a:lnTo>
                  <a:lnTo>
                    <a:pt x="203" y="273"/>
                  </a:lnTo>
                  <a:lnTo>
                    <a:pt x="203" y="258"/>
                  </a:lnTo>
                  <a:lnTo>
                    <a:pt x="204" y="254"/>
                  </a:lnTo>
                  <a:lnTo>
                    <a:pt x="206" y="252"/>
                  </a:lnTo>
                  <a:lnTo>
                    <a:pt x="207" y="250"/>
                  </a:lnTo>
                  <a:lnTo>
                    <a:pt x="212" y="247"/>
                  </a:lnTo>
                  <a:lnTo>
                    <a:pt x="216" y="242"/>
                  </a:lnTo>
                  <a:lnTo>
                    <a:pt x="216" y="232"/>
                  </a:lnTo>
                  <a:lnTo>
                    <a:pt x="218" y="227"/>
                  </a:lnTo>
                  <a:lnTo>
                    <a:pt x="219" y="223"/>
                  </a:lnTo>
                  <a:lnTo>
                    <a:pt x="224" y="220"/>
                  </a:lnTo>
                  <a:lnTo>
                    <a:pt x="227" y="223"/>
                  </a:lnTo>
                  <a:lnTo>
                    <a:pt x="228" y="228"/>
                  </a:lnTo>
                  <a:lnTo>
                    <a:pt x="227" y="229"/>
                  </a:lnTo>
                  <a:lnTo>
                    <a:pt x="231" y="228"/>
                  </a:lnTo>
                  <a:lnTo>
                    <a:pt x="233" y="223"/>
                  </a:lnTo>
                  <a:lnTo>
                    <a:pt x="234" y="213"/>
                  </a:lnTo>
                  <a:lnTo>
                    <a:pt x="233" y="208"/>
                  </a:lnTo>
                  <a:lnTo>
                    <a:pt x="233" y="198"/>
                  </a:lnTo>
                  <a:close/>
                  <a:moveTo>
                    <a:pt x="41" y="10"/>
                  </a:moveTo>
                  <a:lnTo>
                    <a:pt x="41" y="9"/>
                  </a:lnTo>
                  <a:lnTo>
                    <a:pt x="37" y="11"/>
                  </a:lnTo>
                  <a:lnTo>
                    <a:pt x="36" y="16"/>
                  </a:lnTo>
                  <a:lnTo>
                    <a:pt x="36" y="21"/>
                  </a:lnTo>
                  <a:lnTo>
                    <a:pt x="41" y="20"/>
                  </a:lnTo>
                  <a:lnTo>
                    <a:pt x="41" y="10"/>
                  </a:lnTo>
                  <a:close/>
                </a:path>
              </a:pathLst>
            </a:custGeom>
            <a:solidFill>
              <a:srgbClr val="FF0000"/>
            </a:solidFill>
            <a:ln w="4763">
              <a:solidFill>
                <a:srgbClr val="FFFFFF"/>
              </a:solidFill>
              <a:prstDash val="solid"/>
              <a:round/>
              <a:headEnd/>
              <a:tailEnd/>
            </a:ln>
          </p:spPr>
          <p:txBody>
            <a:bodyPr/>
            <a:lstStyle/>
            <a:p>
              <a:endParaRPr lang="en-US" dirty="0"/>
            </a:p>
          </p:txBody>
        </p:sp>
        <p:sp>
          <p:nvSpPr>
            <p:cNvPr id="70736" name="Freeform 75"/>
            <p:cNvSpPr>
              <a:spLocks noEditPoints="1"/>
            </p:cNvSpPr>
            <p:nvPr/>
          </p:nvSpPr>
          <p:spPr bwMode="auto">
            <a:xfrm>
              <a:off x="3231" y="1195"/>
              <a:ext cx="508" cy="245"/>
            </a:xfrm>
            <a:custGeom>
              <a:avLst/>
              <a:gdLst>
                <a:gd name="T0" fmla="*/ 2147483647 w 367"/>
                <a:gd name="T1" fmla="*/ 2147483647 h 177"/>
                <a:gd name="T2" fmla="*/ 2147483647 w 367"/>
                <a:gd name="T3" fmla="*/ 2147483647 h 177"/>
                <a:gd name="T4" fmla="*/ 2147483647 w 367"/>
                <a:gd name="T5" fmla="*/ 2147483647 h 177"/>
                <a:gd name="T6" fmla="*/ 2147483647 w 367"/>
                <a:gd name="T7" fmla="*/ 2147483647 h 177"/>
                <a:gd name="T8" fmla="*/ 2147483647 w 367"/>
                <a:gd name="T9" fmla="*/ 2147483647 h 177"/>
                <a:gd name="T10" fmla="*/ 2147483647 w 367"/>
                <a:gd name="T11" fmla="*/ 2147483647 h 177"/>
                <a:gd name="T12" fmla="*/ 2147483647 w 367"/>
                <a:gd name="T13" fmla="*/ 2147483647 h 177"/>
                <a:gd name="T14" fmla="*/ 2147483647 w 367"/>
                <a:gd name="T15" fmla="*/ 2147483647 h 177"/>
                <a:gd name="T16" fmla="*/ 2147483647 w 367"/>
                <a:gd name="T17" fmla="*/ 2147483647 h 177"/>
                <a:gd name="T18" fmla="*/ 2147483647 w 367"/>
                <a:gd name="T19" fmla="*/ 2147483647 h 177"/>
                <a:gd name="T20" fmla="*/ 2147483647 w 367"/>
                <a:gd name="T21" fmla="*/ 2147483647 h 177"/>
                <a:gd name="T22" fmla="*/ 2147483647 w 367"/>
                <a:gd name="T23" fmla="*/ 2147483647 h 177"/>
                <a:gd name="T24" fmla="*/ 2147483647 w 367"/>
                <a:gd name="T25" fmla="*/ 2147483647 h 177"/>
                <a:gd name="T26" fmla="*/ 2147483647 w 367"/>
                <a:gd name="T27" fmla="*/ 2147483647 h 177"/>
                <a:gd name="T28" fmla="*/ 2147483647 w 367"/>
                <a:gd name="T29" fmla="*/ 2147483647 h 177"/>
                <a:gd name="T30" fmla="*/ 2147483647 w 367"/>
                <a:gd name="T31" fmla="*/ 2147483647 h 177"/>
                <a:gd name="T32" fmla="*/ 2147483647 w 367"/>
                <a:gd name="T33" fmla="*/ 2147483647 h 177"/>
                <a:gd name="T34" fmla="*/ 2147483647 w 367"/>
                <a:gd name="T35" fmla="*/ 2147483647 h 177"/>
                <a:gd name="T36" fmla="*/ 2147483647 w 367"/>
                <a:gd name="T37" fmla="*/ 2147483647 h 177"/>
                <a:gd name="T38" fmla="*/ 2147483647 w 367"/>
                <a:gd name="T39" fmla="*/ 2147483647 h 177"/>
                <a:gd name="T40" fmla="*/ 2147483647 w 367"/>
                <a:gd name="T41" fmla="*/ 2147483647 h 177"/>
                <a:gd name="T42" fmla="*/ 2147483647 w 367"/>
                <a:gd name="T43" fmla="*/ 2147483647 h 177"/>
                <a:gd name="T44" fmla="*/ 1 w 367"/>
                <a:gd name="T45" fmla="*/ 2147483647 h 177"/>
                <a:gd name="T46" fmla="*/ 2147483647 w 367"/>
                <a:gd name="T47" fmla="*/ 2147483647 h 177"/>
                <a:gd name="T48" fmla="*/ 2147483647 w 367"/>
                <a:gd name="T49" fmla="*/ 2147483647 h 177"/>
                <a:gd name="T50" fmla="*/ 2147483647 w 367"/>
                <a:gd name="T51" fmla="*/ 2147483647 h 177"/>
                <a:gd name="T52" fmla="*/ 2147483647 w 367"/>
                <a:gd name="T53" fmla="*/ 2147483647 h 177"/>
                <a:gd name="T54" fmla="*/ 2147483647 w 367"/>
                <a:gd name="T55" fmla="*/ 2147483647 h 177"/>
                <a:gd name="T56" fmla="*/ 2147483647 w 367"/>
                <a:gd name="T57" fmla="*/ 2147483647 h 177"/>
                <a:gd name="T58" fmla="*/ 2147483647 w 367"/>
                <a:gd name="T59" fmla="*/ 2147483647 h 177"/>
                <a:gd name="T60" fmla="*/ 2147483647 w 367"/>
                <a:gd name="T61" fmla="*/ 2147483647 h 177"/>
                <a:gd name="T62" fmla="*/ 2147483647 w 367"/>
                <a:gd name="T63" fmla="*/ 2147483647 h 177"/>
                <a:gd name="T64" fmla="*/ 2147483647 w 367"/>
                <a:gd name="T65" fmla="*/ 2147483647 h 177"/>
                <a:gd name="T66" fmla="*/ 2147483647 w 367"/>
                <a:gd name="T67" fmla="*/ 2147483647 h 177"/>
                <a:gd name="T68" fmla="*/ 2147483647 w 367"/>
                <a:gd name="T69" fmla="*/ 2147483647 h 177"/>
                <a:gd name="T70" fmla="*/ 2147483647 w 367"/>
                <a:gd name="T71" fmla="*/ 2147483647 h 177"/>
                <a:gd name="T72" fmla="*/ 2147483647 w 367"/>
                <a:gd name="T73" fmla="*/ 2147483647 h 177"/>
                <a:gd name="T74" fmla="*/ 2147483647 w 367"/>
                <a:gd name="T75" fmla="*/ 2147483647 h 177"/>
                <a:gd name="T76" fmla="*/ 2147483647 w 367"/>
                <a:gd name="T77" fmla="*/ 2147483647 h 177"/>
                <a:gd name="T78" fmla="*/ 2147483647 w 367"/>
                <a:gd name="T79" fmla="*/ 2147483647 h 177"/>
                <a:gd name="T80" fmla="*/ 2147483647 w 367"/>
                <a:gd name="T81" fmla="*/ 2147483647 h 177"/>
                <a:gd name="T82" fmla="*/ 2147483647 w 367"/>
                <a:gd name="T83" fmla="*/ 2147483647 h 177"/>
                <a:gd name="T84" fmla="*/ 2147483647 w 367"/>
                <a:gd name="T85" fmla="*/ 2147483647 h 177"/>
                <a:gd name="T86" fmla="*/ 2147483647 w 367"/>
                <a:gd name="T87" fmla="*/ 2147483647 h 177"/>
                <a:gd name="T88" fmla="*/ 2147483647 w 367"/>
                <a:gd name="T89" fmla="*/ 2147483647 h 177"/>
                <a:gd name="T90" fmla="*/ 2147483647 w 367"/>
                <a:gd name="T91" fmla="*/ 2147483647 h 177"/>
                <a:gd name="T92" fmla="*/ 2147483647 w 367"/>
                <a:gd name="T93" fmla="*/ 2147483647 h 177"/>
                <a:gd name="T94" fmla="*/ 2147483647 w 367"/>
                <a:gd name="T95" fmla="*/ 2147483647 h 177"/>
                <a:gd name="T96" fmla="*/ 2147483647 w 367"/>
                <a:gd name="T97" fmla="*/ 2147483647 h 177"/>
                <a:gd name="T98" fmla="*/ 2147483647 w 367"/>
                <a:gd name="T99" fmla="*/ 2147483647 h 177"/>
                <a:gd name="T100" fmla="*/ 2147483647 w 367"/>
                <a:gd name="T101" fmla="*/ 2147483647 h 177"/>
                <a:gd name="T102" fmla="*/ 2147483647 w 367"/>
                <a:gd name="T103" fmla="*/ 0 h 177"/>
                <a:gd name="T104" fmla="*/ 2147483647 w 367"/>
                <a:gd name="T105" fmla="*/ 2147483647 h 177"/>
                <a:gd name="T106" fmla="*/ 2147483647 w 367"/>
                <a:gd name="T107" fmla="*/ 2147483647 h 177"/>
                <a:gd name="T108" fmla="*/ 2147483647 w 367"/>
                <a:gd name="T109" fmla="*/ 2147483647 h 177"/>
                <a:gd name="T110" fmla="*/ 2147483647 w 367"/>
                <a:gd name="T111" fmla="*/ 2147483647 h 177"/>
                <a:gd name="T112" fmla="*/ 2147483647 w 367"/>
                <a:gd name="T113" fmla="*/ 2147483647 h 17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67"/>
                <a:gd name="T172" fmla="*/ 0 h 177"/>
                <a:gd name="T173" fmla="*/ 367 w 367"/>
                <a:gd name="T174" fmla="*/ 177 h 17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67" h="177">
                  <a:moveTo>
                    <a:pt x="338" y="82"/>
                  </a:moveTo>
                  <a:lnTo>
                    <a:pt x="337" y="78"/>
                  </a:lnTo>
                  <a:lnTo>
                    <a:pt x="332" y="75"/>
                  </a:lnTo>
                  <a:lnTo>
                    <a:pt x="330" y="75"/>
                  </a:lnTo>
                  <a:lnTo>
                    <a:pt x="327" y="72"/>
                  </a:lnTo>
                  <a:lnTo>
                    <a:pt x="325" y="67"/>
                  </a:lnTo>
                  <a:lnTo>
                    <a:pt x="324" y="62"/>
                  </a:lnTo>
                  <a:lnTo>
                    <a:pt x="322" y="57"/>
                  </a:lnTo>
                  <a:lnTo>
                    <a:pt x="317" y="53"/>
                  </a:lnTo>
                  <a:lnTo>
                    <a:pt x="314" y="53"/>
                  </a:lnTo>
                  <a:lnTo>
                    <a:pt x="313" y="54"/>
                  </a:lnTo>
                  <a:lnTo>
                    <a:pt x="310" y="58"/>
                  </a:lnTo>
                  <a:lnTo>
                    <a:pt x="305" y="60"/>
                  </a:lnTo>
                  <a:lnTo>
                    <a:pt x="303" y="55"/>
                  </a:lnTo>
                  <a:lnTo>
                    <a:pt x="293" y="59"/>
                  </a:lnTo>
                  <a:lnTo>
                    <a:pt x="283" y="58"/>
                  </a:lnTo>
                  <a:lnTo>
                    <a:pt x="280" y="54"/>
                  </a:lnTo>
                  <a:lnTo>
                    <a:pt x="280" y="36"/>
                  </a:lnTo>
                  <a:lnTo>
                    <a:pt x="271" y="38"/>
                  </a:lnTo>
                  <a:lnTo>
                    <a:pt x="266" y="40"/>
                  </a:lnTo>
                  <a:lnTo>
                    <a:pt x="256" y="45"/>
                  </a:lnTo>
                  <a:lnTo>
                    <a:pt x="252" y="46"/>
                  </a:lnTo>
                  <a:lnTo>
                    <a:pt x="232" y="48"/>
                  </a:lnTo>
                  <a:lnTo>
                    <a:pt x="227" y="50"/>
                  </a:lnTo>
                  <a:lnTo>
                    <a:pt x="220" y="52"/>
                  </a:lnTo>
                  <a:lnTo>
                    <a:pt x="215" y="57"/>
                  </a:lnTo>
                  <a:lnTo>
                    <a:pt x="205" y="63"/>
                  </a:lnTo>
                  <a:lnTo>
                    <a:pt x="197" y="73"/>
                  </a:lnTo>
                  <a:lnTo>
                    <a:pt x="193" y="70"/>
                  </a:lnTo>
                  <a:lnTo>
                    <a:pt x="188" y="70"/>
                  </a:lnTo>
                  <a:lnTo>
                    <a:pt x="183" y="70"/>
                  </a:lnTo>
                  <a:lnTo>
                    <a:pt x="178" y="65"/>
                  </a:lnTo>
                  <a:lnTo>
                    <a:pt x="167" y="70"/>
                  </a:lnTo>
                  <a:lnTo>
                    <a:pt x="163" y="70"/>
                  </a:lnTo>
                  <a:lnTo>
                    <a:pt x="157" y="68"/>
                  </a:lnTo>
                  <a:lnTo>
                    <a:pt x="154" y="63"/>
                  </a:lnTo>
                  <a:lnTo>
                    <a:pt x="145" y="54"/>
                  </a:lnTo>
                  <a:lnTo>
                    <a:pt x="143" y="49"/>
                  </a:lnTo>
                  <a:lnTo>
                    <a:pt x="138" y="48"/>
                  </a:lnTo>
                  <a:lnTo>
                    <a:pt x="133" y="44"/>
                  </a:lnTo>
                  <a:lnTo>
                    <a:pt x="128" y="43"/>
                  </a:lnTo>
                  <a:lnTo>
                    <a:pt x="119" y="43"/>
                  </a:lnTo>
                  <a:lnTo>
                    <a:pt x="114" y="44"/>
                  </a:lnTo>
                  <a:lnTo>
                    <a:pt x="110" y="49"/>
                  </a:lnTo>
                  <a:lnTo>
                    <a:pt x="108" y="50"/>
                  </a:lnTo>
                  <a:lnTo>
                    <a:pt x="113" y="40"/>
                  </a:lnTo>
                  <a:lnTo>
                    <a:pt x="108" y="45"/>
                  </a:lnTo>
                  <a:lnTo>
                    <a:pt x="103" y="48"/>
                  </a:lnTo>
                  <a:lnTo>
                    <a:pt x="101" y="53"/>
                  </a:lnTo>
                  <a:lnTo>
                    <a:pt x="100" y="54"/>
                  </a:lnTo>
                  <a:lnTo>
                    <a:pt x="99" y="50"/>
                  </a:lnTo>
                  <a:lnTo>
                    <a:pt x="99" y="40"/>
                  </a:lnTo>
                  <a:lnTo>
                    <a:pt x="91" y="30"/>
                  </a:lnTo>
                  <a:lnTo>
                    <a:pt x="88" y="29"/>
                  </a:lnTo>
                  <a:lnTo>
                    <a:pt x="85" y="24"/>
                  </a:lnTo>
                  <a:lnTo>
                    <a:pt x="75" y="35"/>
                  </a:lnTo>
                  <a:lnTo>
                    <a:pt x="71" y="40"/>
                  </a:lnTo>
                  <a:lnTo>
                    <a:pt x="61" y="44"/>
                  </a:lnTo>
                  <a:lnTo>
                    <a:pt x="56" y="49"/>
                  </a:lnTo>
                  <a:lnTo>
                    <a:pt x="52" y="53"/>
                  </a:lnTo>
                  <a:lnTo>
                    <a:pt x="47" y="54"/>
                  </a:lnTo>
                  <a:lnTo>
                    <a:pt x="42" y="55"/>
                  </a:lnTo>
                  <a:lnTo>
                    <a:pt x="37" y="57"/>
                  </a:lnTo>
                  <a:lnTo>
                    <a:pt x="32" y="57"/>
                  </a:lnTo>
                  <a:lnTo>
                    <a:pt x="27" y="59"/>
                  </a:lnTo>
                  <a:lnTo>
                    <a:pt x="18" y="69"/>
                  </a:lnTo>
                  <a:lnTo>
                    <a:pt x="3" y="75"/>
                  </a:lnTo>
                  <a:lnTo>
                    <a:pt x="0" y="78"/>
                  </a:lnTo>
                  <a:lnTo>
                    <a:pt x="1" y="80"/>
                  </a:lnTo>
                  <a:lnTo>
                    <a:pt x="7" y="83"/>
                  </a:lnTo>
                  <a:lnTo>
                    <a:pt x="11" y="87"/>
                  </a:lnTo>
                  <a:lnTo>
                    <a:pt x="17" y="96"/>
                  </a:lnTo>
                  <a:lnTo>
                    <a:pt x="69" y="106"/>
                  </a:lnTo>
                  <a:lnTo>
                    <a:pt x="85" y="113"/>
                  </a:lnTo>
                  <a:lnTo>
                    <a:pt x="88" y="113"/>
                  </a:lnTo>
                  <a:lnTo>
                    <a:pt x="96" y="114"/>
                  </a:lnTo>
                  <a:lnTo>
                    <a:pt x="101" y="113"/>
                  </a:lnTo>
                  <a:lnTo>
                    <a:pt x="106" y="114"/>
                  </a:lnTo>
                  <a:lnTo>
                    <a:pt x="119" y="116"/>
                  </a:lnTo>
                  <a:lnTo>
                    <a:pt x="124" y="118"/>
                  </a:lnTo>
                  <a:lnTo>
                    <a:pt x="125" y="128"/>
                  </a:lnTo>
                  <a:lnTo>
                    <a:pt x="130" y="128"/>
                  </a:lnTo>
                  <a:lnTo>
                    <a:pt x="137" y="131"/>
                  </a:lnTo>
                  <a:lnTo>
                    <a:pt x="143" y="136"/>
                  </a:lnTo>
                  <a:lnTo>
                    <a:pt x="140" y="137"/>
                  </a:lnTo>
                  <a:lnTo>
                    <a:pt x="143" y="141"/>
                  </a:lnTo>
                  <a:lnTo>
                    <a:pt x="143" y="151"/>
                  </a:lnTo>
                  <a:lnTo>
                    <a:pt x="140" y="156"/>
                  </a:lnTo>
                  <a:lnTo>
                    <a:pt x="143" y="160"/>
                  </a:lnTo>
                  <a:lnTo>
                    <a:pt x="147" y="158"/>
                  </a:lnTo>
                  <a:lnTo>
                    <a:pt x="152" y="158"/>
                  </a:lnTo>
                  <a:lnTo>
                    <a:pt x="149" y="168"/>
                  </a:lnTo>
                  <a:lnTo>
                    <a:pt x="151" y="172"/>
                  </a:lnTo>
                  <a:lnTo>
                    <a:pt x="154" y="177"/>
                  </a:lnTo>
                  <a:lnTo>
                    <a:pt x="156" y="177"/>
                  </a:lnTo>
                  <a:lnTo>
                    <a:pt x="157" y="177"/>
                  </a:lnTo>
                  <a:lnTo>
                    <a:pt x="157" y="174"/>
                  </a:lnTo>
                  <a:lnTo>
                    <a:pt x="162" y="165"/>
                  </a:lnTo>
                  <a:lnTo>
                    <a:pt x="169" y="151"/>
                  </a:lnTo>
                  <a:lnTo>
                    <a:pt x="172" y="141"/>
                  </a:lnTo>
                  <a:lnTo>
                    <a:pt x="174" y="136"/>
                  </a:lnTo>
                  <a:lnTo>
                    <a:pt x="179" y="131"/>
                  </a:lnTo>
                  <a:lnTo>
                    <a:pt x="181" y="121"/>
                  </a:lnTo>
                  <a:lnTo>
                    <a:pt x="184" y="114"/>
                  </a:lnTo>
                  <a:lnTo>
                    <a:pt x="183" y="118"/>
                  </a:lnTo>
                  <a:lnTo>
                    <a:pt x="184" y="124"/>
                  </a:lnTo>
                  <a:lnTo>
                    <a:pt x="188" y="128"/>
                  </a:lnTo>
                  <a:lnTo>
                    <a:pt x="192" y="124"/>
                  </a:lnTo>
                  <a:lnTo>
                    <a:pt x="193" y="122"/>
                  </a:lnTo>
                  <a:lnTo>
                    <a:pt x="198" y="117"/>
                  </a:lnTo>
                  <a:lnTo>
                    <a:pt x="203" y="114"/>
                  </a:lnTo>
                  <a:lnTo>
                    <a:pt x="207" y="116"/>
                  </a:lnTo>
                  <a:lnTo>
                    <a:pt x="207" y="121"/>
                  </a:lnTo>
                  <a:lnTo>
                    <a:pt x="202" y="124"/>
                  </a:lnTo>
                  <a:lnTo>
                    <a:pt x="200" y="131"/>
                  </a:lnTo>
                  <a:lnTo>
                    <a:pt x="205" y="131"/>
                  </a:lnTo>
                  <a:lnTo>
                    <a:pt x="208" y="126"/>
                  </a:lnTo>
                  <a:lnTo>
                    <a:pt x="212" y="121"/>
                  </a:lnTo>
                  <a:lnTo>
                    <a:pt x="218" y="117"/>
                  </a:lnTo>
                  <a:lnTo>
                    <a:pt x="218" y="112"/>
                  </a:lnTo>
                  <a:lnTo>
                    <a:pt x="221" y="107"/>
                  </a:lnTo>
                  <a:lnTo>
                    <a:pt x="225" y="104"/>
                  </a:lnTo>
                  <a:lnTo>
                    <a:pt x="230" y="104"/>
                  </a:lnTo>
                  <a:lnTo>
                    <a:pt x="235" y="104"/>
                  </a:lnTo>
                  <a:lnTo>
                    <a:pt x="244" y="102"/>
                  </a:lnTo>
                  <a:lnTo>
                    <a:pt x="249" y="102"/>
                  </a:lnTo>
                  <a:lnTo>
                    <a:pt x="254" y="98"/>
                  </a:lnTo>
                  <a:lnTo>
                    <a:pt x="259" y="90"/>
                  </a:lnTo>
                  <a:lnTo>
                    <a:pt x="267" y="89"/>
                  </a:lnTo>
                  <a:lnTo>
                    <a:pt x="273" y="90"/>
                  </a:lnTo>
                  <a:lnTo>
                    <a:pt x="278" y="90"/>
                  </a:lnTo>
                  <a:lnTo>
                    <a:pt x="288" y="94"/>
                  </a:lnTo>
                  <a:lnTo>
                    <a:pt x="298" y="102"/>
                  </a:lnTo>
                  <a:lnTo>
                    <a:pt x="303" y="104"/>
                  </a:lnTo>
                  <a:lnTo>
                    <a:pt x="303" y="96"/>
                  </a:lnTo>
                  <a:lnTo>
                    <a:pt x="304" y="90"/>
                  </a:lnTo>
                  <a:lnTo>
                    <a:pt x="308" y="89"/>
                  </a:lnTo>
                  <a:lnTo>
                    <a:pt x="313" y="92"/>
                  </a:lnTo>
                  <a:lnTo>
                    <a:pt x="318" y="90"/>
                  </a:lnTo>
                  <a:lnTo>
                    <a:pt x="340" y="90"/>
                  </a:lnTo>
                  <a:lnTo>
                    <a:pt x="345" y="89"/>
                  </a:lnTo>
                  <a:lnTo>
                    <a:pt x="343" y="84"/>
                  </a:lnTo>
                  <a:lnTo>
                    <a:pt x="338" y="82"/>
                  </a:lnTo>
                  <a:close/>
                  <a:moveTo>
                    <a:pt x="100" y="29"/>
                  </a:moveTo>
                  <a:lnTo>
                    <a:pt x="100" y="24"/>
                  </a:lnTo>
                  <a:lnTo>
                    <a:pt x="100" y="29"/>
                  </a:lnTo>
                  <a:lnTo>
                    <a:pt x="96" y="34"/>
                  </a:lnTo>
                  <a:lnTo>
                    <a:pt x="101" y="39"/>
                  </a:lnTo>
                  <a:lnTo>
                    <a:pt x="108" y="25"/>
                  </a:lnTo>
                  <a:lnTo>
                    <a:pt x="117" y="16"/>
                  </a:lnTo>
                  <a:lnTo>
                    <a:pt x="122" y="11"/>
                  </a:lnTo>
                  <a:lnTo>
                    <a:pt x="123" y="6"/>
                  </a:lnTo>
                  <a:lnTo>
                    <a:pt x="129" y="6"/>
                  </a:lnTo>
                  <a:lnTo>
                    <a:pt x="133" y="2"/>
                  </a:lnTo>
                  <a:lnTo>
                    <a:pt x="129" y="0"/>
                  </a:lnTo>
                  <a:lnTo>
                    <a:pt x="119" y="0"/>
                  </a:lnTo>
                  <a:lnTo>
                    <a:pt x="108" y="4"/>
                  </a:lnTo>
                  <a:lnTo>
                    <a:pt x="99" y="10"/>
                  </a:lnTo>
                  <a:lnTo>
                    <a:pt x="91" y="20"/>
                  </a:lnTo>
                  <a:lnTo>
                    <a:pt x="89" y="24"/>
                  </a:lnTo>
                  <a:lnTo>
                    <a:pt x="91" y="29"/>
                  </a:lnTo>
                  <a:lnTo>
                    <a:pt x="100" y="29"/>
                  </a:lnTo>
                  <a:close/>
                  <a:moveTo>
                    <a:pt x="363" y="82"/>
                  </a:moveTo>
                  <a:lnTo>
                    <a:pt x="358" y="78"/>
                  </a:lnTo>
                  <a:lnTo>
                    <a:pt x="354" y="78"/>
                  </a:lnTo>
                  <a:lnTo>
                    <a:pt x="356" y="83"/>
                  </a:lnTo>
                  <a:lnTo>
                    <a:pt x="351" y="87"/>
                  </a:lnTo>
                  <a:lnTo>
                    <a:pt x="347" y="88"/>
                  </a:lnTo>
                  <a:lnTo>
                    <a:pt x="351" y="90"/>
                  </a:lnTo>
                  <a:lnTo>
                    <a:pt x="352" y="90"/>
                  </a:lnTo>
                  <a:lnTo>
                    <a:pt x="361" y="90"/>
                  </a:lnTo>
                  <a:lnTo>
                    <a:pt x="367" y="87"/>
                  </a:lnTo>
                  <a:lnTo>
                    <a:pt x="363" y="82"/>
                  </a:lnTo>
                  <a:close/>
                </a:path>
              </a:pathLst>
            </a:custGeom>
            <a:solidFill>
              <a:srgbClr val="FF0000"/>
            </a:solidFill>
            <a:ln w="4763">
              <a:solidFill>
                <a:srgbClr val="FFFFFF"/>
              </a:solidFill>
              <a:prstDash val="solid"/>
              <a:round/>
              <a:headEnd/>
              <a:tailEnd/>
            </a:ln>
          </p:spPr>
          <p:txBody>
            <a:bodyPr/>
            <a:lstStyle/>
            <a:p>
              <a:endParaRPr lang="en-US" dirty="0"/>
            </a:p>
          </p:txBody>
        </p:sp>
        <p:sp>
          <p:nvSpPr>
            <p:cNvPr id="70737" name="Freeform 76"/>
            <p:cNvSpPr>
              <a:spLocks noEditPoints="1"/>
            </p:cNvSpPr>
            <p:nvPr/>
          </p:nvSpPr>
          <p:spPr bwMode="auto">
            <a:xfrm>
              <a:off x="3592" y="2881"/>
              <a:ext cx="762" cy="648"/>
            </a:xfrm>
            <a:custGeom>
              <a:avLst/>
              <a:gdLst>
                <a:gd name="T0" fmla="*/ 2147483647 w 550"/>
                <a:gd name="T1" fmla="*/ 2147483647 h 468"/>
                <a:gd name="T2" fmla="*/ 2147483647 w 550"/>
                <a:gd name="T3" fmla="*/ 2147483647 h 468"/>
                <a:gd name="T4" fmla="*/ 2147483647 w 550"/>
                <a:gd name="T5" fmla="*/ 2147483647 h 468"/>
                <a:gd name="T6" fmla="*/ 2147483647 w 550"/>
                <a:gd name="T7" fmla="*/ 2147483647 h 468"/>
                <a:gd name="T8" fmla="*/ 2147483647 w 550"/>
                <a:gd name="T9" fmla="*/ 2147483647 h 468"/>
                <a:gd name="T10" fmla="*/ 2147483647 w 550"/>
                <a:gd name="T11" fmla="*/ 2147483647 h 468"/>
                <a:gd name="T12" fmla="*/ 2147483647 w 550"/>
                <a:gd name="T13" fmla="*/ 2147483647 h 468"/>
                <a:gd name="T14" fmla="*/ 2147483647 w 550"/>
                <a:gd name="T15" fmla="*/ 2147483647 h 468"/>
                <a:gd name="T16" fmla="*/ 2147483647 w 550"/>
                <a:gd name="T17" fmla="*/ 2147483647 h 468"/>
                <a:gd name="T18" fmla="*/ 2147483647 w 550"/>
                <a:gd name="T19" fmla="*/ 2147483647 h 468"/>
                <a:gd name="T20" fmla="*/ 2147483647 w 550"/>
                <a:gd name="T21" fmla="*/ 2147483647 h 468"/>
                <a:gd name="T22" fmla="*/ 2147483647 w 550"/>
                <a:gd name="T23" fmla="*/ 2147483647 h 468"/>
                <a:gd name="T24" fmla="*/ 2147483647 w 550"/>
                <a:gd name="T25" fmla="*/ 2147483647 h 468"/>
                <a:gd name="T26" fmla="*/ 2147483647 w 550"/>
                <a:gd name="T27" fmla="*/ 2147483647 h 468"/>
                <a:gd name="T28" fmla="*/ 2147483647 w 550"/>
                <a:gd name="T29" fmla="*/ 2147483647 h 468"/>
                <a:gd name="T30" fmla="*/ 2147483647 w 550"/>
                <a:gd name="T31" fmla="*/ 2147483647 h 468"/>
                <a:gd name="T32" fmla="*/ 2147483647 w 550"/>
                <a:gd name="T33" fmla="*/ 2147483647 h 468"/>
                <a:gd name="T34" fmla="*/ 2147483647 w 550"/>
                <a:gd name="T35" fmla="*/ 2147483647 h 468"/>
                <a:gd name="T36" fmla="*/ 2147483647 w 550"/>
                <a:gd name="T37" fmla="*/ 2147483647 h 468"/>
                <a:gd name="T38" fmla="*/ 2147483647 w 550"/>
                <a:gd name="T39" fmla="*/ 2147483647 h 468"/>
                <a:gd name="T40" fmla="*/ 2147483647 w 550"/>
                <a:gd name="T41" fmla="*/ 2147483647 h 468"/>
                <a:gd name="T42" fmla="*/ 2147483647 w 550"/>
                <a:gd name="T43" fmla="*/ 2147483647 h 468"/>
                <a:gd name="T44" fmla="*/ 2147483647 w 550"/>
                <a:gd name="T45" fmla="*/ 2147483647 h 468"/>
                <a:gd name="T46" fmla="*/ 2147483647 w 550"/>
                <a:gd name="T47" fmla="*/ 2147483647 h 468"/>
                <a:gd name="T48" fmla="*/ 2147483647 w 550"/>
                <a:gd name="T49" fmla="*/ 2147483647 h 468"/>
                <a:gd name="T50" fmla="*/ 2147483647 w 550"/>
                <a:gd name="T51" fmla="*/ 2147483647 h 468"/>
                <a:gd name="T52" fmla="*/ 2147483647 w 550"/>
                <a:gd name="T53" fmla="*/ 2147483647 h 468"/>
                <a:gd name="T54" fmla="*/ 2147483647 w 550"/>
                <a:gd name="T55" fmla="*/ 2147483647 h 468"/>
                <a:gd name="T56" fmla="*/ 2147483647 w 550"/>
                <a:gd name="T57" fmla="*/ 2147483647 h 468"/>
                <a:gd name="T58" fmla="*/ 2147483647 w 550"/>
                <a:gd name="T59" fmla="*/ 2147483647 h 468"/>
                <a:gd name="T60" fmla="*/ 2147483647 w 550"/>
                <a:gd name="T61" fmla="*/ 2147483647 h 468"/>
                <a:gd name="T62" fmla="*/ 2147483647 w 550"/>
                <a:gd name="T63" fmla="*/ 2147483647 h 468"/>
                <a:gd name="T64" fmla="*/ 2147483647 w 550"/>
                <a:gd name="T65" fmla="*/ 2147483647 h 468"/>
                <a:gd name="T66" fmla="*/ 2147483647 w 550"/>
                <a:gd name="T67" fmla="*/ 2147483647 h 468"/>
                <a:gd name="T68" fmla="*/ 2147483647 w 550"/>
                <a:gd name="T69" fmla="*/ 2147483647 h 468"/>
                <a:gd name="T70" fmla="*/ 2147483647 w 550"/>
                <a:gd name="T71" fmla="*/ 2147483647 h 468"/>
                <a:gd name="T72" fmla="*/ 2147483647 w 550"/>
                <a:gd name="T73" fmla="*/ 2147483647 h 468"/>
                <a:gd name="T74" fmla="*/ 2147483647 w 550"/>
                <a:gd name="T75" fmla="*/ 2147483647 h 468"/>
                <a:gd name="T76" fmla="*/ 2147483647 w 550"/>
                <a:gd name="T77" fmla="*/ 2147483647 h 468"/>
                <a:gd name="T78" fmla="*/ 2147483647 w 550"/>
                <a:gd name="T79" fmla="*/ 2147483647 h 468"/>
                <a:gd name="T80" fmla="*/ 2147483647 w 550"/>
                <a:gd name="T81" fmla="*/ 2147483647 h 468"/>
                <a:gd name="T82" fmla="*/ 2147483647 w 550"/>
                <a:gd name="T83" fmla="*/ 2147483647 h 468"/>
                <a:gd name="T84" fmla="*/ 2147483647 w 550"/>
                <a:gd name="T85" fmla="*/ 2147483647 h 468"/>
                <a:gd name="T86" fmla="*/ 2147483647 w 550"/>
                <a:gd name="T87" fmla="*/ 2147483647 h 468"/>
                <a:gd name="T88" fmla="*/ 2147483647 w 550"/>
                <a:gd name="T89" fmla="*/ 2147483647 h 468"/>
                <a:gd name="T90" fmla="*/ 2147483647 w 550"/>
                <a:gd name="T91" fmla="*/ 2147483647 h 468"/>
                <a:gd name="T92" fmla="*/ 2147483647 w 550"/>
                <a:gd name="T93" fmla="*/ 2147483647 h 468"/>
                <a:gd name="T94" fmla="*/ 2147483647 w 550"/>
                <a:gd name="T95" fmla="*/ 2147483647 h 468"/>
                <a:gd name="T96" fmla="*/ 2147483647 w 550"/>
                <a:gd name="T97" fmla="*/ 2147483647 h 468"/>
                <a:gd name="T98" fmla="*/ 2147483647 w 550"/>
                <a:gd name="T99" fmla="*/ 2147483647 h 468"/>
                <a:gd name="T100" fmla="*/ 2147483647 w 550"/>
                <a:gd name="T101" fmla="*/ 2147483647 h 468"/>
                <a:gd name="T102" fmla="*/ 2147483647 w 550"/>
                <a:gd name="T103" fmla="*/ 2147483647 h 468"/>
                <a:gd name="T104" fmla="*/ 2147483647 w 550"/>
                <a:gd name="T105" fmla="*/ 2147483647 h 468"/>
                <a:gd name="T106" fmla="*/ 2147483647 w 550"/>
                <a:gd name="T107" fmla="*/ 2147483647 h 468"/>
                <a:gd name="T108" fmla="*/ 2147483647 w 550"/>
                <a:gd name="T109" fmla="*/ 2147483647 h 468"/>
                <a:gd name="T110" fmla="*/ 2147483647 w 550"/>
                <a:gd name="T111" fmla="*/ 2147483647 h 468"/>
                <a:gd name="T112" fmla="*/ 2147483647 w 550"/>
                <a:gd name="T113" fmla="*/ 2147483647 h 468"/>
                <a:gd name="T114" fmla="*/ 2147483647 w 550"/>
                <a:gd name="T115" fmla="*/ 2147483647 h 468"/>
                <a:gd name="T116" fmla="*/ 2147483647 w 550"/>
                <a:gd name="T117" fmla="*/ 2147483647 h 468"/>
                <a:gd name="T118" fmla="*/ 2147483647 w 550"/>
                <a:gd name="T119" fmla="*/ 2147483647 h 468"/>
                <a:gd name="T120" fmla="*/ 2147483647 w 550"/>
                <a:gd name="T121" fmla="*/ 2147483647 h 468"/>
                <a:gd name="T122" fmla="*/ 2147483647 w 550"/>
                <a:gd name="T123" fmla="*/ 2147483647 h 468"/>
                <a:gd name="T124" fmla="*/ 2147483647 w 550"/>
                <a:gd name="T125" fmla="*/ 2147483647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0"/>
                <a:gd name="T190" fmla="*/ 0 h 468"/>
                <a:gd name="T191" fmla="*/ 550 w 550"/>
                <a:gd name="T192" fmla="*/ 468 h 4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0" h="468">
                  <a:moveTo>
                    <a:pt x="517" y="436"/>
                  </a:moveTo>
                  <a:lnTo>
                    <a:pt x="517" y="435"/>
                  </a:lnTo>
                  <a:lnTo>
                    <a:pt x="513" y="437"/>
                  </a:lnTo>
                  <a:lnTo>
                    <a:pt x="517" y="436"/>
                  </a:lnTo>
                  <a:close/>
                  <a:moveTo>
                    <a:pt x="476" y="448"/>
                  </a:moveTo>
                  <a:lnTo>
                    <a:pt x="481" y="454"/>
                  </a:lnTo>
                  <a:lnTo>
                    <a:pt x="482" y="454"/>
                  </a:lnTo>
                  <a:lnTo>
                    <a:pt x="481" y="451"/>
                  </a:lnTo>
                  <a:lnTo>
                    <a:pt x="476" y="448"/>
                  </a:lnTo>
                  <a:close/>
                  <a:moveTo>
                    <a:pt x="503" y="445"/>
                  </a:moveTo>
                  <a:lnTo>
                    <a:pt x="508" y="441"/>
                  </a:lnTo>
                  <a:lnTo>
                    <a:pt x="510" y="440"/>
                  </a:lnTo>
                  <a:lnTo>
                    <a:pt x="508" y="441"/>
                  </a:lnTo>
                  <a:lnTo>
                    <a:pt x="503" y="445"/>
                  </a:lnTo>
                  <a:close/>
                  <a:moveTo>
                    <a:pt x="462" y="461"/>
                  </a:moveTo>
                  <a:lnTo>
                    <a:pt x="466" y="461"/>
                  </a:lnTo>
                  <a:lnTo>
                    <a:pt x="471" y="456"/>
                  </a:lnTo>
                  <a:lnTo>
                    <a:pt x="466" y="460"/>
                  </a:lnTo>
                  <a:lnTo>
                    <a:pt x="462" y="461"/>
                  </a:lnTo>
                  <a:close/>
                  <a:moveTo>
                    <a:pt x="472" y="456"/>
                  </a:moveTo>
                  <a:lnTo>
                    <a:pt x="473" y="455"/>
                  </a:lnTo>
                  <a:lnTo>
                    <a:pt x="469" y="454"/>
                  </a:lnTo>
                  <a:lnTo>
                    <a:pt x="472" y="456"/>
                  </a:lnTo>
                  <a:close/>
                  <a:moveTo>
                    <a:pt x="550" y="348"/>
                  </a:moveTo>
                  <a:lnTo>
                    <a:pt x="549" y="343"/>
                  </a:lnTo>
                  <a:lnTo>
                    <a:pt x="547" y="333"/>
                  </a:lnTo>
                  <a:lnTo>
                    <a:pt x="547" y="318"/>
                  </a:lnTo>
                  <a:lnTo>
                    <a:pt x="546" y="313"/>
                  </a:lnTo>
                  <a:lnTo>
                    <a:pt x="546" y="290"/>
                  </a:lnTo>
                  <a:lnTo>
                    <a:pt x="540" y="273"/>
                  </a:lnTo>
                  <a:lnTo>
                    <a:pt x="537" y="271"/>
                  </a:lnTo>
                  <a:lnTo>
                    <a:pt x="537" y="265"/>
                  </a:lnTo>
                  <a:lnTo>
                    <a:pt x="529" y="255"/>
                  </a:lnTo>
                  <a:lnTo>
                    <a:pt x="525" y="253"/>
                  </a:lnTo>
                  <a:lnTo>
                    <a:pt x="522" y="254"/>
                  </a:lnTo>
                  <a:lnTo>
                    <a:pt x="524" y="251"/>
                  </a:lnTo>
                  <a:lnTo>
                    <a:pt x="524" y="247"/>
                  </a:lnTo>
                  <a:lnTo>
                    <a:pt x="517" y="237"/>
                  </a:lnTo>
                  <a:lnTo>
                    <a:pt x="510" y="221"/>
                  </a:lnTo>
                  <a:lnTo>
                    <a:pt x="491" y="193"/>
                  </a:lnTo>
                  <a:lnTo>
                    <a:pt x="477" y="171"/>
                  </a:lnTo>
                  <a:lnTo>
                    <a:pt x="473" y="166"/>
                  </a:lnTo>
                  <a:lnTo>
                    <a:pt x="468" y="152"/>
                  </a:lnTo>
                  <a:lnTo>
                    <a:pt x="464" y="142"/>
                  </a:lnTo>
                  <a:lnTo>
                    <a:pt x="466" y="142"/>
                  </a:lnTo>
                  <a:lnTo>
                    <a:pt x="471" y="144"/>
                  </a:lnTo>
                  <a:lnTo>
                    <a:pt x="469" y="149"/>
                  </a:lnTo>
                  <a:lnTo>
                    <a:pt x="474" y="153"/>
                  </a:lnTo>
                  <a:lnTo>
                    <a:pt x="479" y="152"/>
                  </a:lnTo>
                  <a:lnTo>
                    <a:pt x="485" y="156"/>
                  </a:lnTo>
                  <a:lnTo>
                    <a:pt x="485" y="161"/>
                  </a:lnTo>
                  <a:lnTo>
                    <a:pt x="485" y="170"/>
                  </a:lnTo>
                  <a:lnTo>
                    <a:pt x="487" y="185"/>
                  </a:lnTo>
                  <a:lnTo>
                    <a:pt x="497" y="200"/>
                  </a:lnTo>
                  <a:lnTo>
                    <a:pt x="502" y="205"/>
                  </a:lnTo>
                  <a:lnTo>
                    <a:pt x="492" y="191"/>
                  </a:lnTo>
                  <a:lnTo>
                    <a:pt x="490" y="186"/>
                  </a:lnTo>
                  <a:lnTo>
                    <a:pt x="487" y="177"/>
                  </a:lnTo>
                  <a:lnTo>
                    <a:pt x="486" y="167"/>
                  </a:lnTo>
                  <a:lnTo>
                    <a:pt x="490" y="162"/>
                  </a:lnTo>
                  <a:lnTo>
                    <a:pt x="487" y="157"/>
                  </a:lnTo>
                  <a:lnTo>
                    <a:pt x="483" y="153"/>
                  </a:lnTo>
                  <a:lnTo>
                    <a:pt x="474" y="143"/>
                  </a:lnTo>
                  <a:lnTo>
                    <a:pt x="447" y="109"/>
                  </a:lnTo>
                  <a:lnTo>
                    <a:pt x="432" y="83"/>
                  </a:lnTo>
                  <a:lnTo>
                    <a:pt x="424" y="69"/>
                  </a:lnTo>
                  <a:lnTo>
                    <a:pt x="417" y="50"/>
                  </a:lnTo>
                  <a:lnTo>
                    <a:pt x="415" y="45"/>
                  </a:lnTo>
                  <a:lnTo>
                    <a:pt x="410" y="36"/>
                  </a:lnTo>
                  <a:lnTo>
                    <a:pt x="409" y="26"/>
                  </a:lnTo>
                  <a:lnTo>
                    <a:pt x="407" y="22"/>
                  </a:lnTo>
                  <a:lnTo>
                    <a:pt x="401" y="17"/>
                  </a:lnTo>
                  <a:lnTo>
                    <a:pt x="399" y="12"/>
                  </a:lnTo>
                  <a:lnTo>
                    <a:pt x="401" y="16"/>
                  </a:lnTo>
                  <a:lnTo>
                    <a:pt x="403" y="6"/>
                  </a:lnTo>
                  <a:lnTo>
                    <a:pt x="396" y="3"/>
                  </a:lnTo>
                  <a:lnTo>
                    <a:pt x="394" y="5"/>
                  </a:lnTo>
                  <a:lnTo>
                    <a:pt x="393" y="5"/>
                  </a:lnTo>
                  <a:lnTo>
                    <a:pt x="388" y="5"/>
                  </a:lnTo>
                  <a:lnTo>
                    <a:pt x="375" y="1"/>
                  </a:lnTo>
                  <a:lnTo>
                    <a:pt x="370" y="0"/>
                  </a:lnTo>
                  <a:lnTo>
                    <a:pt x="366" y="3"/>
                  </a:lnTo>
                  <a:lnTo>
                    <a:pt x="364" y="3"/>
                  </a:lnTo>
                  <a:lnTo>
                    <a:pt x="362" y="8"/>
                  </a:lnTo>
                  <a:lnTo>
                    <a:pt x="362" y="14"/>
                  </a:lnTo>
                  <a:lnTo>
                    <a:pt x="365" y="17"/>
                  </a:lnTo>
                  <a:lnTo>
                    <a:pt x="366" y="22"/>
                  </a:lnTo>
                  <a:lnTo>
                    <a:pt x="366" y="32"/>
                  </a:lnTo>
                  <a:lnTo>
                    <a:pt x="361" y="36"/>
                  </a:lnTo>
                  <a:lnTo>
                    <a:pt x="356" y="36"/>
                  </a:lnTo>
                  <a:lnTo>
                    <a:pt x="352" y="26"/>
                  </a:lnTo>
                  <a:lnTo>
                    <a:pt x="347" y="22"/>
                  </a:lnTo>
                  <a:lnTo>
                    <a:pt x="180" y="35"/>
                  </a:lnTo>
                  <a:lnTo>
                    <a:pt x="176" y="30"/>
                  </a:lnTo>
                  <a:lnTo>
                    <a:pt x="175" y="25"/>
                  </a:lnTo>
                  <a:lnTo>
                    <a:pt x="169" y="15"/>
                  </a:lnTo>
                  <a:lnTo>
                    <a:pt x="67" y="26"/>
                  </a:lnTo>
                  <a:lnTo>
                    <a:pt x="6" y="32"/>
                  </a:lnTo>
                  <a:lnTo>
                    <a:pt x="1" y="36"/>
                  </a:lnTo>
                  <a:lnTo>
                    <a:pt x="0" y="42"/>
                  </a:lnTo>
                  <a:lnTo>
                    <a:pt x="8" y="53"/>
                  </a:lnTo>
                  <a:lnTo>
                    <a:pt x="13" y="55"/>
                  </a:lnTo>
                  <a:lnTo>
                    <a:pt x="18" y="60"/>
                  </a:lnTo>
                  <a:lnTo>
                    <a:pt x="15" y="66"/>
                  </a:lnTo>
                  <a:lnTo>
                    <a:pt x="15" y="69"/>
                  </a:lnTo>
                  <a:lnTo>
                    <a:pt x="17" y="71"/>
                  </a:lnTo>
                  <a:lnTo>
                    <a:pt x="22" y="73"/>
                  </a:lnTo>
                  <a:lnTo>
                    <a:pt x="22" y="75"/>
                  </a:lnTo>
                  <a:lnTo>
                    <a:pt x="18" y="80"/>
                  </a:lnTo>
                  <a:lnTo>
                    <a:pt x="15" y="85"/>
                  </a:lnTo>
                  <a:lnTo>
                    <a:pt x="18" y="85"/>
                  </a:lnTo>
                  <a:lnTo>
                    <a:pt x="23" y="84"/>
                  </a:lnTo>
                  <a:lnTo>
                    <a:pt x="28" y="80"/>
                  </a:lnTo>
                  <a:lnTo>
                    <a:pt x="32" y="74"/>
                  </a:lnTo>
                  <a:lnTo>
                    <a:pt x="34" y="69"/>
                  </a:lnTo>
                  <a:lnTo>
                    <a:pt x="33" y="68"/>
                  </a:lnTo>
                  <a:lnTo>
                    <a:pt x="33" y="66"/>
                  </a:lnTo>
                  <a:lnTo>
                    <a:pt x="35" y="64"/>
                  </a:lnTo>
                  <a:lnTo>
                    <a:pt x="38" y="70"/>
                  </a:lnTo>
                  <a:lnTo>
                    <a:pt x="40" y="65"/>
                  </a:lnTo>
                  <a:lnTo>
                    <a:pt x="43" y="60"/>
                  </a:lnTo>
                  <a:lnTo>
                    <a:pt x="43" y="65"/>
                  </a:lnTo>
                  <a:lnTo>
                    <a:pt x="49" y="69"/>
                  </a:lnTo>
                  <a:lnTo>
                    <a:pt x="45" y="74"/>
                  </a:lnTo>
                  <a:lnTo>
                    <a:pt x="38" y="76"/>
                  </a:lnTo>
                  <a:lnTo>
                    <a:pt x="35" y="76"/>
                  </a:lnTo>
                  <a:lnTo>
                    <a:pt x="42" y="76"/>
                  </a:lnTo>
                  <a:lnTo>
                    <a:pt x="56" y="73"/>
                  </a:lnTo>
                  <a:lnTo>
                    <a:pt x="69" y="71"/>
                  </a:lnTo>
                  <a:lnTo>
                    <a:pt x="71" y="70"/>
                  </a:lnTo>
                  <a:lnTo>
                    <a:pt x="81" y="61"/>
                  </a:lnTo>
                  <a:lnTo>
                    <a:pt x="82" y="66"/>
                  </a:lnTo>
                  <a:lnTo>
                    <a:pt x="87" y="64"/>
                  </a:lnTo>
                  <a:lnTo>
                    <a:pt x="92" y="63"/>
                  </a:lnTo>
                  <a:lnTo>
                    <a:pt x="101" y="66"/>
                  </a:lnTo>
                  <a:lnTo>
                    <a:pt x="103" y="70"/>
                  </a:lnTo>
                  <a:lnTo>
                    <a:pt x="98" y="69"/>
                  </a:lnTo>
                  <a:lnTo>
                    <a:pt x="93" y="68"/>
                  </a:lnTo>
                  <a:lnTo>
                    <a:pt x="90" y="68"/>
                  </a:lnTo>
                  <a:lnTo>
                    <a:pt x="88" y="70"/>
                  </a:lnTo>
                  <a:lnTo>
                    <a:pt x="78" y="70"/>
                  </a:lnTo>
                  <a:lnTo>
                    <a:pt x="83" y="71"/>
                  </a:lnTo>
                  <a:lnTo>
                    <a:pt x="87" y="71"/>
                  </a:lnTo>
                  <a:lnTo>
                    <a:pt x="107" y="76"/>
                  </a:lnTo>
                  <a:lnTo>
                    <a:pt x="120" y="80"/>
                  </a:lnTo>
                  <a:lnTo>
                    <a:pt x="130" y="85"/>
                  </a:lnTo>
                  <a:lnTo>
                    <a:pt x="129" y="81"/>
                  </a:lnTo>
                  <a:lnTo>
                    <a:pt x="123" y="78"/>
                  </a:lnTo>
                  <a:lnTo>
                    <a:pt x="121" y="74"/>
                  </a:lnTo>
                  <a:lnTo>
                    <a:pt x="126" y="74"/>
                  </a:lnTo>
                  <a:lnTo>
                    <a:pt x="131" y="76"/>
                  </a:lnTo>
                  <a:lnTo>
                    <a:pt x="139" y="70"/>
                  </a:lnTo>
                  <a:lnTo>
                    <a:pt x="137" y="75"/>
                  </a:lnTo>
                  <a:lnTo>
                    <a:pt x="134" y="76"/>
                  </a:lnTo>
                  <a:lnTo>
                    <a:pt x="131" y="80"/>
                  </a:lnTo>
                  <a:lnTo>
                    <a:pt x="139" y="85"/>
                  </a:lnTo>
                  <a:lnTo>
                    <a:pt x="144" y="84"/>
                  </a:lnTo>
                  <a:lnTo>
                    <a:pt x="146" y="89"/>
                  </a:lnTo>
                  <a:lnTo>
                    <a:pt x="151" y="89"/>
                  </a:lnTo>
                  <a:lnTo>
                    <a:pt x="149" y="93"/>
                  </a:lnTo>
                  <a:lnTo>
                    <a:pt x="144" y="89"/>
                  </a:lnTo>
                  <a:lnTo>
                    <a:pt x="134" y="85"/>
                  </a:lnTo>
                  <a:lnTo>
                    <a:pt x="139" y="90"/>
                  </a:lnTo>
                  <a:lnTo>
                    <a:pt x="142" y="93"/>
                  </a:lnTo>
                  <a:lnTo>
                    <a:pt x="145" y="94"/>
                  </a:lnTo>
                  <a:lnTo>
                    <a:pt x="142" y="94"/>
                  </a:lnTo>
                  <a:lnTo>
                    <a:pt x="147" y="97"/>
                  </a:lnTo>
                  <a:lnTo>
                    <a:pt x="152" y="98"/>
                  </a:lnTo>
                  <a:lnTo>
                    <a:pt x="157" y="103"/>
                  </a:lnTo>
                  <a:lnTo>
                    <a:pt x="160" y="108"/>
                  </a:lnTo>
                  <a:lnTo>
                    <a:pt x="161" y="113"/>
                  </a:lnTo>
                  <a:lnTo>
                    <a:pt x="156" y="114"/>
                  </a:lnTo>
                  <a:lnTo>
                    <a:pt x="155" y="109"/>
                  </a:lnTo>
                  <a:lnTo>
                    <a:pt x="154" y="104"/>
                  </a:lnTo>
                  <a:lnTo>
                    <a:pt x="154" y="109"/>
                  </a:lnTo>
                  <a:lnTo>
                    <a:pt x="155" y="114"/>
                  </a:lnTo>
                  <a:lnTo>
                    <a:pt x="160" y="117"/>
                  </a:lnTo>
                  <a:lnTo>
                    <a:pt x="165" y="115"/>
                  </a:lnTo>
                  <a:lnTo>
                    <a:pt x="168" y="114"/>
                  </a:lnTo>
                  <a:lnTo>
                    <a:pt x="178" y="112"/>
                  </a:lnTo>
                  <a:lnTo>
                    <a:pt x="181" y="112"/>
                  </a:lnTo>
                  <a:lnTo>
                    <a:pt x="183" y="109"/>
                  </a:lnTo>
                  <a:lnTo>
                    <a:pt x="188" y="104"/>
                  </a:lnTo>
                  <a:lnTo>
                    <a:pt x="189" y="107"/>
                  </a:lnTo>
                  <a:lnTo>
                    <a:pt x="194" y="107"/>
                  </a:lnTo>
                  <a:lnTo>
                    <a:pt x="208" y="94"/>
                  </a:lnTo>
                  <a:lnTo>
                    <a:pt x="213" y="93"/>
                  </a:lnTo>
                  <a:lnTo>
                    <a:pt x="217" y="92"/>
                  </a:lnTo>
                  <a:lnTo>
                    <a:pt x="222" y="93"/>
                  </a:lnTo>
                  <a:lnTo>
                    <a:pt x="219" y="88"/>
                  </a:lnTo>
                  <a:lnTo>
                    <a:pt x="214" y="85"/>
                  </a:lnTo>
                  <a:lnTo>
                    <a:pt x="220" y="88"/>
                  </a:lnTo>
                  <a:lnTo>
                    <a:pt x="218" y="85"/>
                  </a:lnTo>
                  <a:lnTo>
                    <a:pt x="220" y="80"/>
                  </a:lnTo>
                  <a:lnTo>
                    <a:pt x="225" y="76"/>
                  </a:lnTo>
                  <a:lnTo>
                    <a:pt x="234" y="75"/>
                  </a:lnTo>
                  <a:lnTo>
                    <a:pt x="239" y="74"/>
                  </a:lnTo>
                  <a:lnTo>
                    <a:pt x="243" y="74"/>
                  </a:lnTo>
                  <a:lnTo>
                    <a:pt x="253" y="80"/>
                  </a:lnTo>
                  <a:lnTo>
                    <a:pt x="258" y="80"/>
                  </a:lnTo>
                  <a:lnTo>
                    <a:pt x="268" y="86"/>
                  </a:lnTo>
                  <a:lnTo>
                    <a:pt x="274" y="97"/>
                  </a:lnTo>
                  <a:lnTo>
                    <a:pt x="286" y="102"/>
                  </a:lnTo>
                  <a:lnTo>
                    <a:pt x="287" y="107"/>
                  </a:lnTo>
                  <a:lnTo>
                    <a:pt x="288" y="112"/>
                  </a:lnTo>
                  <a:lnTo>
                    <a:pt x="302" y="120"/>
                  </a:lnTo>
                  <a:lnTo>
                    <a:pt x="306" y="125"/>
                  </a:lnTo>
                  <a:lnTo>
                    <a:pt x="311" y="128"/>
                  </a:lnTo>
                  <a:lnTo>
                    <a:pt x="313" y="133"/>
                  </a:lnTo>
                  <a:lnTo>
                    <a:pt x="318" y="134"/>
                  </a:lnTo>
                  <a:lnTo>
                    <a:pt x="329" y="133"/>
                  </a:lnTo>
                  <a:lnTo>
                    <a:pt x="336" y="141"/>
                  </a:lnTo>
                  <a:lnTo>
                    <a:pt x="336" y="144"/>
                  </a:lnTo>
                  <a:lnTo>
                    <a:pt x="340" y="149"/>
                  </a:lnTo>
                  <a:lnTo>
                    <a:pt x="345" y="152"/>
                  </a:lnTo>
                  <a:lnTo>
                    <a:pt x="345" y="157"/>
                  </a:lnTo>
                  <a:lnTo>
                    <a:pt x="346" y="159"/>
                  </a:lnTo>
                  <a:lnTo>
                    <a:pt x="347" y="173"/>
                  </a:lnTo>
                  <a:lnTo>
                    <a:pt x="349" y="178"/>
                  </a:lnTo>
                  <a:lnTo>
                    <a:pt x="349" y="185"/>
                  </a:lnTo>
                  <a:lnTo>
                    <a:pt x="342" y="208"/>
                  </a:lnTo>
                  <a:lnTo>
                    <a:pt x="345" y="214"/>
                  </a:lnTo>
                  <a:lnTo>
                    <a:pt x="345" y="224"/>
                  </a:lnTo>
                  <a:lnTo>
                    <a:pt x="342" y="231"/>
                  </a:lnTo>
                  <a:lnTo>
                    <a:pt x="345" y="236"/>
                  </a:lnTo>
                  <a:lnTo>
                    <a:pt x="350" y="241"/>
                  </a:lnTo>
                  <a:lnTo>
                    <a:pt x="345" y="234"/>
                  </a:lnTo>
                  <a:lnTo>
                    <a:pt x="355" y="240"/>
                  </a:lnTo>
                  <a:lnTo>
                    <a:pt x="355" y="241"/>
                  </a:lnTo>
                  <a:lnTo>
                    <a:pt x="359" y="237"/>
                  </a:lnTo>
                  <a:lnTo>
                    <a:pt x="361" y="227"/>
                  </a:lnTo>
                  <a:lnTo>
                    <a:pt x="356" y="227"/>
                  </a:lnTo>
                  <a:lnTo>
                    <a:pt x="355" y="226"/>
                  </a:lnTo>
                  <a:lnTo>
                    <a:pt x="355" y="221"/>
                  </a:lnTo>
                  <a:lnTo>
                    <a:pt x="351" y="217"/>
                  </a:lnTo>
                  <a:lnTo>
                    <a:pt x="361" y="222"/>
                  </a:lnTo>
                  <a:lnTo>
                    <a:pt x="362" y="227"/>
                  </a:lnTo>
                  <a:lnTo>
                    <a:pt x="368" y="222"/>
                  </a:lnTo>
                  <a:lnTo>
                    <a:pt x="373" y="227"/>
                  </a:lnTo>
                  <a:lnTo>
                    <a:pt x="373" y="231"/>
                  </a:lnTo>
                  <a:lnTo>
                    <a:pt x="365" y="245"/>
                  </a:lnTo>
                  <a:lnTo>
                    <a:pt x="362" y="254"/>
                  </a:lnTo>
                  <a:lnTo>
                    <a:pt x="359" y="255"/>
                  </a:lnTo>
                  <a:lnTo>
                    <a:pt x="359" y="259"/>
                  </a:lnTo>
                  <a:lnTo>
                    <a:pt x="354" y="255"/>
                  </a:lnTo>
                  <a:lnTo>
                    <a:pt x="357" y="260"/>
                  </a:lnTo>
                  <a:lnTo>
                    <a:pt x="366" y="264"/>
                  </a:lnTo>
                  <a:lnTo>
                    <a:pt x="369" y="269"/>
                  </a:lnTo>
                  <a:lnTo>
                    <a:pt x="369" y="271"/>
                  </a:lnTo>
                  <a:lnTo>
                    <a:pt x="379" y="289"/>
                  </a:lnTo>
                  <a:lnTo>
                    <a:pt x="383" y="293"/>
                  </a:lnTo>
                  <a:lnTo>
                    <a:pt x="390" y="302"/>
                  </a:lnTo>
                  <a:lnTo>
                    <a:pt x="394" y="303"/>
                  </a:lnTo>
                  <a:lnTo>
                    <a:pt x="399" y="302"/>
                  </a:lnTo>
                  <a:lnTo>
                    <a:pt x="401" y="303"/>
                  </a:lnTo>
                  <a:lnTo>
                    <a:pt x="399" y="299"/>
                  </a:lnTo>
                  <a:lnTo>
                    <a:pt x="396" y="294"/>
                  </a:lnTo>
                  <a:lnTo>
                    <a:pt x="393" y="290"/>
                  </a:lnTo>
                  <a:lnTo>
                    <a:pt x="398" y="292"/>
                  </a:lnTo>
                  <a:lnTo>
                    <a:pt x="399" y="294"/>
                  </a:lnTo>
                  <a:lnTo>
                    <a:pt x="409" y="289"/>
                  </a:lnTo>
                  <a:lnTo>
                    <a:pt x="409" y="290"/>
                  </a:lnTo>
                  <a:lnTo>
                    <a:pt x="404" y="294"/>
                  </a:lnTo>
                  <a:lnTo>
                    <a:pt x="408" y="299"/>
                  </a:lnTo>
                  <a:lnTo>
                    <a:pt x="407" y="308"/>
                  </a:lnTo>
                  <a:lnTo>
                    <a:pt x="408" y="313"/>
                  </a:lnTo>
                  <a:lnTo>
                    <a:pt x="410" y="318"/>
                  </a:lnTo>
                  <a:lnTo>
                    <a:pt x="410" y="322"/>
                  </a:lnTo>
                  <a:lnTo>
                    <a:pt x="414" y="320"/>
                  </a:lnTo>
                  <a:lnTo>
                    <a:pt x="419" y="315"/>
                  </a:lnTo>
                  <a:lnTo>
                    <a:pt x="420" y="312"/>
                  </a:lnTo>
                  <a:lnTo>
                    <a:pt x="427" y="305"/>
                  </a:lnTo>
                  <a:lnTo>
                    <a:pt x="422" y="313"/>
                  </a:lnTo>
                  <a:lnTo>
                    <a:pt x="420" y="318"/>
                  </a:lnTo>
                  <a:lnTo>
                    <a:pt x="417" y="323"/>
                  </a:lnTo>
                  <a:lnTo>
                    <a:pt x="418" y="325"/>
                  </a:lnTo>
                  <a:lnTo>
                    <a:pt x="422" y="327"/>
                  </a:lnTo>
                  <a:lnTo>
                    <a:pt x="427" y="332"/>
                  </a:lnTo>
                  <a:lnTo>
                    <a:pt x="432" y="349"/>
                  </a:lnTo>
                  <a:lnTo>
                    <a:pt x="440" y="359"/>
                  </a:lnTo>
                  <a:lnTo>
                    <a:pt x="444" y="359"/>
                  </a:lnTo>
                  <a:lnTo>
                    <a:pt x="439" y="361"/>
                  </a:lnTo>
                  <a:lnTo>
                    <a:pt x="444" y="364"/>
                  </a:lnTo>
                  <a:lnTo>
                    <a:pt x="449" y="363"/>
                  </a:lnTo>
                  <a:lnTo>
                    <a:pt x="454" y="363"/>
                  </a:lnTo>
                  <a:lnTo>
                    <a:pt x="457" y="363"/>
                  </a:lnTo>
                  <a:lnTo>
                    <a:pt x="466" y="367"/>
                  </a:lnTo>
                  <a:lnTo>
                    <a:pt x="468" y="372"/>
                  </a:lnTo>
                  <a:lnTo>
                    <a:pt x="472" y="376"/>
                  </a:lnTo>
                  <a:lnTo>
                    <a:pt x="478" y="385"/>
                  </a:lnTo>
                  <a:lnTo>
                    <a:pt x="481" y="390"/>
                  </a:lnTo>
                  <a:lnTo>
                    <a:pt x="490" y="398"/>
                  </a:lnTo>
                  <a:lnTo>
                    <a:pt x="493" y="400"/>
                  </a:lnTo>
                  <a:lnTo>
                    <a:pt x="498" y="400"/>
                  </a:lnTo>
                  <a:lnTo>
                    <a:pt x="503" y="403"/>
                  </a:lnTo>
                  <a:lnTo>
                    <a:pt x="501" y="409"/>
                  </a:lnTo>
                  <a:lnTo>
                    <a:pt x="495" y="406"/>
                  </a:lnTo>
                  <a:lnTo>
                    <a:pt x="490" y="402"/>
                  </a:lnTo>
                  <a:lnTo>
                    <a:pt x="486" y="407"/>
                  </a:lnTo>
                  <a:lnTo>
                    <a:pt x="488" y="411"/>
                  </a:lnTo>
                  <a:lnTo>
                    <a:pt x="492" y="416"/>
                  </a:lnTo>
                  <a:lnTo>
                    <a:pt x="502" y="414"/>
                  </a:lnTo>
                  <a:lnTo>
                    <a:pt x="508" y="410"/>
                  </a:lnTo>
                  <a:lnTo>
                    <a:pt x="513" y="411"/>
                  </a:lnTo>
                  <a:lnTo>
                    <a:pt x="518" y="411"/>
                  </a:lnTo>
                  <a:lnTo>
                    <a:pt x="522" y="409"/>
                  </a:lnTo>
                  <a:lnTo>
                    <a:pt x="526" y="403"/>
                  </a:lnTo>
                  <a:lnTo>
                    <a:pt x="531" y="401"/>
                  </a:lnTo>
                  <a:lnTo>
                    <a:pt x="536" y="403"/>
                  </a:lnTo>
                  <a:lnTo>
                    <a:pt x="534" y="401"/>
                  </a:lnTo>
                  <a:lnTo>
                    <a:pt x="540" y="403"/>
                  </a:lnTo>
                  <a:lnTo>
                    <a:pt x="537" y="398"/>
                  </a:lnTo>
                  <a:lnTo>
                    <a:pt x="540" y="393"/>
                  </a:lnTo>
                  <a:lnTo>
                    <a:pt x="542" y="388"/>
                  </a:lnTo>
                  <a:lnTo>
                    <a:pt x="540" y="380"/>
                  </a:lnTo>
                  <a:lnTo>
                    <a:pt x="541" y="377"/>
                  </a:lnTo>
                  <a:lnTo>
                    <a:pt x="540" y="372"/>
                  </a:lnTo>
                  <a:lnTo>
                    <a:pt x="542" y="367"/>
                  </a:lnTo>
                  <a:lnTo>
                    <a:pt x="542" y="362"/>
                  </a:lnTo>
                  <a:lnTo>
                    <a:pt x="546" y="358"/>
                  </a:lnTo>
                  <a:lnTo>
                    <a:pt x="546" y="353"/>
                  </a:lnTo>
                  <a:lnTo>
                    <a:pt x="547" y="348"/>
                  </a:lnTo>
                  <a:lnTo>
                    <a:pt x="550" y="353"/>
                  </a:lnTo>
                  <a:lnTo>
                    <a:pt x="550" y="348"/>
                  </a:lnTo>
                  <a:close/>
                  <a:moveTo>
                    <a:pt x="524" y="431"/>
                  </a:moveTo>
                  <a:lnTo>
                    <a:pt x="524" y="430"/>
                  </a:lnTo>
                  <a:lnTo>
                    <a:pt x="521" y="432"/>
                  </a:lnTo>
                  <a:lnTo>
                    <a:pt x="524" y="431"/>
                  </a:lnTo>
                  <a:close/>
                  <a:moveTo>
                    <a:pt x="457" y="464"/>
                  </a:moveTo>
                  <a:lnTo>
                    <a:pt x="462" y="463"/>
                  </a:lnTo>
                  <a:lnTo>
                    <a:pt x="458" y="463"/>
                  </a:lnTo>
                  <a:lnTo>
                    <a:pt x="457" y="464"/>
                  </a:lnTo>
                  <a:close/>
                  <a:moveTo>
                    <a:pt x="47" y="76"/>
                  </a:moveTo>
                  <a:lnTo>
                    <a:pt x="43" y="78"/>
                  </a:lnTo>
                  <a:lnTo>
                    <a:pt x="38" y="80"/>
                  </a:lnTo>
                  <a:lnTo>
                    <a:pt x="27" y="81"/>
                  </a:lnTo>
                  <a:lnTo>
                    <a:pt x="32" y="81"/>
                  </a:lnTo>
                  <a:lnTo>
                    <a:pt x="63" y="73"/>
                  </a:lnTo>
                  <a:lnTo>
                    <a:pt x="73" y="71"/>
                  </a:lnTo>
                  <a:lnTo>
                    <a:pt x="69" y="71"/>
                  </a:lnTo>
                  <a:lnTo>
                    <a:pt x="59" y="73"/>
                  </a:lnTo>
                  <a:lnTo>
                    <a:pt x="47" y="76"/>
                  </a:lnTo>
                  <a:close/>
                  <a:moveTo>
                    <a:pt x="451" y="468"/>
                  </a:moveTo>
                  <a:lnTo>
                    <a:pt x="456" y="465"/>
                  </a:lnTo>
                  <a:lnTo>
                    <a:pt x="451" y="465"/>
                  </a:lnTo>
                  <a:lnTo>
                    <a:pt x="451" y="468"/>
                  </a:lnTo>
                  <a:close/>
                  <a:moveTo>
                    <a:pt x="195" y="112"/>
                  </a:moveTo>
                  <a:lnTo>
                    <a:pt x="190" y="113"/>
                  </a:lnTo>
                  <a:lnTo>
                    <a:pt x="186" y="117"/>
                  </a:lnTo>
                  <a:lnTo>
                    <a:pt x="181" y="119"/>
                  </a:lnTo>
                  <a:lnTo>
                    <a:pt x="176" y="119"/>
                  </a:lnTo>
                  <a:lnTo>
                    <a:pt x="180" y="120"/>
                  </a:lnTo>
                  <a:lnTo>
                    <a:pt x="185" y="118"/>
                  </a:lnTo>
                  <a:lnTo>
                    <a:pt x="186" y="117"/>
                  </a:lnTo>
                  <a:lnTo>
                    <a:pt x="196" y="110"/>
                  </a:lnTo>
                  <a:lnTo>
                    <a:pt x="201" y="105"/>
                  </a:lnTo>
                  <a:lnTo>
                    <a:pt x="195" y="109"/>
                  </a:lnTo>
                  <a:lnTo>
                    <a:pt x="195" y="112"/>
                  </a:lnTo>
                  <a:close/>
                  <a:moveTo>
                    <a:pt x="401" y="324"/>
                  </a:moveTo>
                  <a:lnTo>
                    <a:pt x="401" y="324"/>
                  </a:lnTo>
                  <a:lnTo>
                    <a:pt x="405" y="329"/>
                  </a:lnTo>
                  <a:lnTo>
                    <a:pt x="407" y="331"/>
                  </a:lnTo>
                  <a:lnTo>
                    <a:pt x="412" y="328"/>
                  </a:lnTo>
                  <a:lnTo>
                    <a:pt x="407" y="329"/>
                  </a:lnTo>
                  <a:lnTo>
                    <a:pt x="401" y="324"/>
                  </a:lnTo>
                  <a:close/>
                  <a:moveTo>
                    <a:pt x="542" y="400"/>
                  </a:moveTo>
                  <a:lnTo>
                    <a:pt x="539" y="409"/>
                  </a:lnTo>
                  <a:lnTo>
                    <a:pt x="532" y="419"/>
                  </a:lnTo>
                  <a:lnTo>
                    <a:pt x="532" y="420"/>
                  </a:lnTo>
                  <a:lnTo>
                    <a:pt x="530" y="424"/>
                  </a:lnTo>
                  <a:lnTo>
                    <a:pt x="540" y="409"/>
                  </a:lnTo>
                  <a:lnTo>
                    <a:pt x="547" y="391"/>
                  </a:lnTo>
                  <a:lnTo>
                    <a:pt x="542" y="395"/>
                  </a:lnTo>
                  <a:lnTo>
                    <a:pt x="542" y="400"/>
                  </a:lnTo>
                  <a:close/>
                  <a:moveTo>
                    <a:pt x="550" y="380"/>
                  </a:moveTo>
                  <a:lnTo>
                    <a:pt x="550" y="385"/>
                  </a:lnTo>
                  <a:lnTo>
                    <a:pt x="550" y="380"/>
                  </a:lnTo>
                  <a:close/>
                </a:path>
              </a:pathLst>
            </a:custGeom>
            <a:solidFill>
              <a:srgbClr val="7030A0"/>
            </a:solidFill>
            <a:ln w="4763">
              <a:solidFill>
                <a:srgbClr val="FFFFFF"/>
              </a:solidFill>
              <a:prstDash val="solid"/>
              <a:round/>
              <a:headEnd/>
              <a:tailEnd/>
            </a:ln>
          </p:spPr>
          <p:txBody>
            <a:bodyPr/>
            <a:lstStyle/>
            <a:p>
              <a:endParaRPr lang="en-US" dirty="0"/>
            </a:p>
          </p:txBody>
        </p:sp>
        <p:sp>
          <p:nvSpPr>
            <p:cNvPr id="70738" name="Freeform 77"/>
            <p:cNvSpPr>
              <a:spLocks noEditPoints="1"/>
            </p:cNvSpPr>
            <p:nvPr/>
          </p:nvSpPr>
          <p:spPr bwMode="auto">
            <a:xfrm>
              <a:off x="4462" y="1670"/>
              <a:ext cx="109" cy="253"/>
            </a:xfrm>
            <a:custGeom>
              <a:avLst/>
              <a:gdLst>
                <a:gd name="T0" fmla="*/ 2147483647 w 79"/>
                <a:gd name="T1" fmla="*/ 2147483647 h 183"/>
                <a:gd name="T2" fmla="*/ 2147483647 w 79"/>
                <a:gd name="T3" fmla="*/ 2147483647 h 183"/>
                <a:gd name="T4" fmla="*/ 2147483647 w 79"/>
                <a:gd name="T5" fmla="*/ 2147483647 h 183"/>
                <a:gd name="T6" fmla="*/ 2147483647 w 79"/>
                <a:gd name="T7" fmla="*/ 2147483647 h 183"/>
                <a:gd name="T8" fmla="*/ 2147483647 w 79"/>
                <a:gd name="T9" fmla="*/ 2147483647 h 183"/>
                <a:gd name="T10" fmla="*/ 2147483647 w 79"/>
                <a:gd name="T11" fmla="*/ 2147483647 h 183"/>
                <a:gd name="T12" fmla="*/ 2147483647 w 79"/>
                <a:gd name="T13" fmla="*/ 2147483647 h 183"/>
                <a:gd name="T14" fmla="*/ 2147483647 w 79"/>
                <a:gd name="T15" fmla="*/ 0 h 183"/>
                <a:gd name="T16" fmla="*/ 2147483647 w 79"/>
                <a:gd name="T17" fmla="*/ 2147483647 h 183"/>
                <a:gd name="T18" fmla="*/ 2147483647 w 79"/>
                <a:gd name="T19" fmla="*/ 2147483647 h 183"/>
                <a:gd name="T20" fmla="*/ 1 w 79"/>
                <a:gd name="T21" fmla="*/ 2147483647 h 183"/>
                <a:gd name="T22" fmla="*/ 2147483647 w 79"/>
                <a:gd name="T23" fmla="*/ 2147483647 h 183"/>
                <a:gd name="T24" fmla="*/ 0 w 79"/>
                <a:gd name="T25" fmla="*/ 2147483647 h 183"/>
                <a:gd name="T26" fmla="*/ 2147483647 w 79"/>
                <a:gd name="T27" fmla="*/ 2147483647 h 183"/>
                <a:gd name="T28" fmla="*/ 2147483647 w 79"/>
                <a:gd name="T29" fmla="*/ 2147483647 h 183"/>
                <a:gd name="T30" fmla="*/ 2147483647 w 79"/>
                <a:gd name="T31" fmla="*/ 2147483647 h 183"/>
                <a:gd name="T32" fmla="*/ 2147483647 w 79"/>
                <a:gd name="T33" fmla="*/ 2147483647 h 183"/>
                <a:gd name="T34" fmla="*/ 2147483647 w 79"/>
                <a:gd name="T35" fmla="*/ 2147483647 h 183"/>
                <a:gd name="T36" fmla="*/ 2147483647 w 79"/>
                <a:gd name="T37" fmla="*/ 2147483647 h 183"/>
                <a:gd name="T38" fmla="*/ 2147483647 w 79"/>
                <a:gd name="T39" fmla="*/ 2147483647 h 183"/>
                <a:gd name="T40" fmla="*/ 2147483647 w 79"/>
                <a:gd name="T41" fmla="*/ 2147483647 h 183"/>
                <a:gd name="T42" fmla="*/ 2147483647 w 79"/>
                <a:gd name="T43" fmla="*/ 2147483647 h 183"/>
                <a:gd name="T44" fmla="*/ 2147483647 w 79"/>
                <a:gd name="T45" fmla="*/ 2147483647 h 183"/>
                <a:gd name="T46" fmla="*/ 1 w 79"/>
                <a:gd name="T47" fmla="*/ 2147483647 h 183"/>
                <a:gd name="T48" fmla="*/ 0 w 79"/>
                <a:gd name="T49" fmla="*/ 2147483647 h 183"/>
                <a:gd name="T50" fmla="*/ 2147483647 w 79"/>
                <a:gd name="T51" fmla="*/ 2147483647 h 183"/>
                <a:gd name="T52" fmla="*/ 2147483647 w 79"/>
                <a:gd name="T53" fmla="*/ 2147483647 h 183"/>
                <a:gd name="T54" fmla="*/ 2147483647 w 79"/>
                <a:gd name="T55" fmla="*/ 2147483647 h 183"/>
                <a:gd name="T56" fmla="*/ 2147483647 w 79"/>
                <a:gd name="T57" fmla="*/ 2147483647 h 183"/>
                <a:gd name="T58" fmla="*/ 2147483647 w 79"/>
                <a:gd name="T59" fmla="*/ 2147483647 h 183"/>
                <a:gd name="T60" fmla="*/ 2147483647 w 79"/>
                <a:gd name="T61" fmla="*/ 2147483647 h 183"/>
                <a:gd name="T62" fmla="*/ 2147483647 w 79"/>
                <a:gd name="T63" fmla="*/ 2147483647 h 183"/>
                <a:gd name="T64" fmla="*/ 2147483647 w 79"/>
                <a:gd name="T65" fmla="*/ 2147483647 h 183"/>
                <a:gd name="T66" fmla="*/ 2147483647 w 79"/>
                <a:gd name="T67" fmla="*/ 2147483647 h 183"/>
                <a:gd name="T68" fmla="*/ 2147483647 w 79"/>
                <a:gd name="T69" fmla="*/ 2147483647 h 183"/>
                <a:gd name="T70" fmla="*/ 2147483647 w 79"/>
                <a:gd name="T71" fmla="*/ 2147483647 h 183"/>
                <a:gd name="T72" fmla="*/ 2147483647 w 79"/>
                <a:gd name="T73" fmla="*/ 2147483647 h 183"/>
                <a:gd name="T74" fmla="*/ 2147483647 w 79"/>
                <a:gd name="T75" fmla="*/ 2147483647 h 183"/>
                <a:gd name="T76" fmla="*/ 2147483647 w 79"/>
                <a:gd name="T77" fmla="*/ 2147483647 h 183"/>
                <a:gd name="T78" fmla="*/ 2147483647 w 79"/>
                <a:gd name="T79" fmla="*/ 2147483647 h 183"/>
                <a:gd name="T80" fmla="*/ 2147483647 w 79"/>
                <a:gd name="T81" fmla="*/ 2147483647 h 183"/>
                <a:gd name="T82" fmla="*/ 2147483647 w 79"/>
                <a:gd name="T83" fmla="*/ 2147483647 h 183"/>
                <a:gd name="T84" fmla="*/ 2147483647 w 79"/>
                <a:gd name="T85" fmla="*/ 2147483647 h 183"/>
                <a:gd name="T86" fmla="*/ 2147483647 w 79"/>
                <a:gd name="T87" fmla="*/ 2147483647 h 183"/>
                <a:gd name="T88" fmla="*/ 2147483647 w 79"/>
                <a:gd name="T89" fmla="*/ 2147483647 h 183"/>
                <a:gd name="T90" fmla="*/ 2147483647 w 79"/>
                <a:gd name="T91" fmla="*/ 2147483647 h 183"/>
                <a:gd name="T92" fmla="*/ 2147483647 w 79"/>
                <a:gd name="T93" fmla="*/ 2147483647 h 1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
                <a:gd name="T142" fmla="*/ 0 h 183"/>
                <a:gd name="T143" fmla="*/ 79 w 79"/>
                <a:gd name="T144" fmla="*/ 183 h 18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 h="183">
                  <a:moveTo>
                    <a:pt x="78" y="87"/>
                  </a:moveTo>
                  <a:lnTo>
                    <a:pt x="77" y="82"/>
                  </a:lnTo>
                  <a:lnTo>
                    <a:pt x="77" y="67"/>
                  </a:lnTo>
                  <a:lnTo>
                    <a:pt x="75" y="61"/>
                  </a:lnTo>
                  <a:lnTo>
                    <a:pt x="65" y="59"/>
                  </a:lnTo>
                  <a:lnTo>
                    <a:pt x="60" y="61"/>
                  </a:lnTo>
                  <a:lnTo>
                    <a:pt x="57" y="61"/>
                  </a:lnTo>
                  <a:lnTo>
                    <a:pt x="57" y="47"/>
                  </a:lnTo>
                  <a:lnTo>
                    <a:pt x="60" y="41"/>
                  </a:lnTo>
                  <a:lnTo>
                    <a:pt x="62" y="42"/>
                  </a:lnTo>
                  <a:lnTo>
                    <a:pt x="65" y="37"/>
                  </a:lnTo>
                  <a:lnTo>
                    <a:pt x="65" y="33"/>
                  </a:lnTo>
                  <a:lnTo>
                    <a:pt x="68" y="27"/>
                  </a:lnTo>
                  <a:lnTo>
                    <a:pt x="68" y="22"/>
                  </a:lnTo>
                  <a:lnTo>
                    <a:pt x="68" y="17"/>
                  </a:lnTo>
                  <a:lnTo>
                    <a:pt x="16" y="0"/>
                  </a:lnTo>
                  <a:lnTo>
                    <a:pt x="11" y="5"/>
                  </a:lnTo>
                  <a:lnTo>
                    <a:pt x="10" y="10"/>
                  </a:lnTo>
                  <a:lnTo>
                    <a:pt x="10" y="15"/>
                  </a:lnTo>
                  <a:lnTo>
                    <a:pt x="4" y="28"/>
                  </a:lnTo>
                  <a:lnTo>
                    <a:pt x="0" y="33"/>
                  </a:lnTo>
                  <a:lnTo>
                    <a:pt x="1" y="37"/>
                  </a:lnTo>
                  <a:lnTo>
                    <a:pt x="2" y="37"/>
                  </a:lnTo>
                  <a:lnTo>
                    <a:pt x="5" y="42"/>
                  </a:lnTo>
                  <a:lnTo>
                    <a:pt x="4" y="47"/>
                  </a:lnTo>
                  <a:lnTo>
                    <a:pt x="0" y="51"/>
                  </a:lnTo>
                  <a:lnTo>
                    <a:pt x="1" y="59"/>
                  </a:lnTo>
                  <a:lnTo>
                    <a:pt x="6" y="65"/>
                  </a:lnTo>
                  <a:lnTo>
                    <a:pt x="11" y="66"/>
                  </a:lnTo>
                  <a:lnTo>
                    <a:pt x="13" y="71"/>
                  </a:lnTo>
                  <a:lnTo>
                    <a:pt x="16" y="75"/>
                  </a:lnTo>
                  <a:lnTo>
                    <a:pt x="20" y="75"/>
                  </a:lnTo>
                  <a:lnTo>
                    <a:pt x="24" y="80"/>
                  </a:lnTo>
                  <a:lnTo>
                    <a:pt x="35" y="88"/>
                  </a:lnTo>
                  <a:lnTo>
                    <a:pt x="33" y="93"/>
                  </a:lnTo>
                  <a:lnTo>
                    <a:pt x="26" y="98"/>
                  </a:lnTo>
                  <a:lnTo>
                    <a:pt x="24" y="104"/>
                  </a:lnTo>
                  <a:lnTo>
                    <a:pt x="21" y="104"/>
                  </a:lnTo>
                  <a:lnTo>
                    <a:pt x="21" y="105"/>
                  </a:lnTo>
                  <a:lnTo>
                    <a:pt x="19" y="110"/>
                  </a:lnTo>
                  <a:lnTo>
                    <a:pt x="19" y="115"/>
                  </a:lnTo>
                  <a:lnTo>
                    <a:pt x="14" y="119"/>
                  </a:lnTo>
                  <a:lnTo>
                    <a:pt x="13" y="119"/>
                  </a:lnTo>
                  <a:lnTo>
                    <a:pt x="9" y="121"/>
                  </a:lnTo>
                  <a:lnTo>
                    <a:pt x="5" y="125"/>
                  </a:lnTo>
                  <a:lnTo>
                    <a:pt x="2" y="130"/>
                  </a:lnTo>
                  <a:lnTo>
                    <a:pt x="1" y="136"/>
                  </a:lnTo>
                  <a:lnTo>
                    <a:pt x="0" y="140"/>
                  </a:lnTo>
                  <a:lnTo>
                    <a:pt x="0" y="141"/>
                  </a:lnTo>
                  <a:lnTo>
                    <a:pt x="2" y="146"/>
                  </a:lnTo>
                  <a:lnTo>
                    <a:pt x="1" y="149"/>
                  </a:lnTo>
                  <a:lnTo>
                    <a:pt x="11" y="156"/>
                  </a:lnTo>
                  <a:lnTo>
                    <a:pt x="16" y="158"/>
                  </a:lnTo>
                  <a:lnTo>
                    <a:pt x="21" y="160"/>
                  </a:lnTo>
                  <a:lnTo>
                    <a:pt x="29" y="166"/>
                  </a:lnTo>
                  <a:lnTo>
                    <a:pt x="34" y="165"/>
                  </a:lnTo>
                  <a:lnTo>
                    <a:pt x="44" y="165"/>
                  </a:lnTo>
                  <a:lnTo>
                    <a:pt x="45" y="170"/>
                  </a:lnTo>
                  <a:lnTo>
                    <a:pt x="44" y="178"/>
                  </a:lnTo>
                  <a:lnTo>
                    <a:pt x="44" y="183"/>
                  </a:lnTo>
                  <a:lnTo>
                    <a:pt x="49" y="183"/>
                  </a:lnTo>
                  <a:lnTo>
                    <a:pt x="52" y="179"/>
                  </a:lnTo>
                  <a:lnTo>
                    <a:pt x="53" y="174"/>
                  </a:lnTo>
                  <a:lnTo>
                    <a:pt x="57" y="169"/>
                  </a:lnTo>
                  <a:lnTo>
                    <a:pt x="58" y="159"/>
                  </a:lnTo>
                  <a:lnTo>
                    <a:pt x="60" y="154"/>
                  </a:lnTo>
                  <a:lnTo>
                    <a:pt x="58" y="154"/>
                  </a:lnTo>
                  <a:lnTo>
                    <a:pt x="58" y="151"/>
                  </a:lnTo>
                  <a:lnTo>
                    <a:pt x="62" y="146"/>
                  </a:lnTo>
                  <a:lnTo>
                    <a:pt x="67" y="146"/>
                  </a:lnTo>
                  <a:lnTo>
                    <a:pt x="64" y="141"/>
                  </a:lnTo>
                  <a:lnTo>
                    <a:pt x="68" y="137"/>
                  </a:lnTo>
                  <a:lnTo>
                    <a:pt x="65" y="132"/>
                  </a:lnTo>
                  <a:lnTo>
                    <a:pt x="70" y="130"/>
                  </a:lnTo>
                  <a:lnTo>
                    <a:pt x="72" y="125"/>
                  </a:lnTo>
                  <a:lnTo>
                    <a:pt x="74" y="120"/>
                  </a:lnTo>
                  <a:lnTo>
                    <a:pt x="77" y="115"/>
                  </a:lnTo>
                  <a:lnTo>
                    <a:pt x="74" y="110"/>
                  </a:lnTo>
                  <a:lnTo>
                    <a:pt x="75" y="106"/>
                  </a:lnTo>
                  <a:lnTo>
                    <a:pt x="74" y="98"/>
                  </a:lnTo>
                  <a:lnTo>
                    <a:pt x="73" y="93"/>
                  </a:lnTo>
                  <a:lnTo>
                    <a:pt x="74" y="92"/>
                  </a:lnTo>
                  <a:lnTo>
                    <a:pt x="75" y="88"/>
                  </a:lnTo>
                  <a:lnTo>
                    <a:pt x="78" y="92"/>
                  </a:lnTo>
                  <a:lnTo>
                    <a:pt x="77" y="97"/>
                  </a:lnTo>
                  <a:lnTo>
                    <a:pt x="78" y="106"/>
                  </a:lnTo>
                  <a:lnTo>
                    <a:pt x="79" y="101"/>
                  </a:lnTo>
                  <a:lnTo>
                    <a:pt x="78" y="87"/>
                  </a:lnTo>
                  <a:close/>
                  <a:moveTo>
                    <a:pt x="78" y="119"/>
                  </a:moveTo>
                  <a:lnTo>
                    <a:pt x="78" y="114"/>
                  </a:lnTo>
                  <a:lnTo>
                    <a:pt x="74" y="129"/>
                  </a:lnTo>
                  <a:lnTo>
                    <a:pt x="78" y="119"/>
                  </a:lnTo>
                  <a:close/>
                </a:path>
              </a:pathLst>
            </a:custGeom>
            <a:solidFill>
              <a:srgbClr val="0070C0"/>
            </a:solidFill>
            <a:ln w="4763">
              <a:solidFill>
                <a:srgbClr val="FFFFFF"/>
              </a:solidFill>
              <a:prstDash val="solid"/>
              <a:round/>
              <a:headEnd/>
              <a:tailEnd/>
            </a:ln>
          </p:spPr>
          <p:txBody>
            <a:bodyPr/>
            <a:lstStyle/>
            <a:p>
              <a:endParaRPr lang="en-US" dirty="0"/>
            </a:p>
          </p:txBody>
        </p:sp>
        <p:sp>
          <p:nvSpPr>
            <p:cNvPr id="70739" name="Freeform 78"/>
            <p:cNvSpPr>
              <a:spLocks noEditPoints="1"/>
            </p:cNvSpPr>
            <p:nvPr/>
          </p:nvSpPr>
          <p:spPr bwMode="auto">
            <a:xfrm>
              <a:off x="3832" y="2188"/>
              <a:ext cx="734" cy="324"/>
            </a:xfrm>
            <a:custGeom>
              <a:avLst/>
              <a:gdLst>
                <a:gd name="T0" fmla="*/ 2147483647 w 530"/>
                <a:gd name="T1" fmla="*/ 2147483647 h 234"/>
                <a:gd name="T2" fmla="*/ 2147483647 w 530"/>
                <a:gd name="T3" fmla="*/ 2147483647 h 234"/>
                <a:gd name="T4" fmla="*/ 2147483647 w 530"/>
                <a:gd name="T5" fmla="*/ 2147483647 h 234"/>
                <a:gd name="T6" fmla="*/ 2147483647 w 530"/>
                <a:gd name="T7" fmla="*/ 2147483647 h 234"/>
                <a:gd name="T8" fmla="*/ 2147483647 w 530"/>
                <a:gd name="T9" fmla="*/ 2147483647 h 234"/>
                <a:gd name="T10" fmla="*/ 2147483647 w 530"/>
                <a:gd name="T11" fmla="*/ 2147483647 h 234"/>
                <a:gd name="T12" fmla="*/ 2147483647 w 530"/>
                <a:gd name="T13" fmla="*/ 2147483647 h 234"/>
                <a:gd name="T14" fmla="*/ 2147483647 w 530"/>
                <a:gd name="T15" fmla="*/ 2147483647 h 234"/>
                <a:gd name="T16" fmla="*/ 2147483647 w 530"/>
                <a:gd name="T17" fmla="*/ 2147483647 h 234"/>
                <a:gd name="T18" fmla="*/ 2147483647 w 530"/>
                <a:gd name="T19" fmla="*/ 2147483647 h 234"/>
                <a:gd name="T20" fmla="*/ 2147483647 w 530"/>
                <a:gd name="T21" fmla="*/ 2147483647 h 234"/>
                <a:gd name="T22" fmla="*/ 2147483647 w 530"/>
                <a:gd name="T23" fmla="*/ 2147483647 h 234"/>
                <a:gd name="T24" fmla="*/ 2147483647 w 530"/>
                <a:gd name="T25" fmla="*/ 2147483647 h 234"/>
                <a:gd name="T26" fmla="*/ 2147483647 w 530"/>
                <a:gd name="T27" fmla="*/ 2147483647 h 234"/>
                <a:gd name="T28" fmla="*/ 2147483647 w 530"/>
                <a:gd name="T29" fmla="*/ 2147483647 h 234"/>
                <a:gd name="T30" fmla="*/ 2147483647 w 530"/>
                <a:gd name="T31" fmla="*/ 2147483647 h 234"/>
                <a:gd name="T32" fmla="*/ 2147483647 w 530"/>
                <a:gd name="T33" fmla="*/ 2147483647 h 234"/>
                <a:gd name="T34" fmla="*/ 2147483647 w 530"/>
                <a:gd name="T35" fmla="*/ 2147483647 h 234"/>
                <a:gd name="T36" fmla="*/ 2147483647 w 530"/>
                <a:gd name="T37" fmla="*/ 2147483647 h 234"/>
                <a:gd name="T38" fmla="*/ 2147483647 w 530"/>
                <a:gd name="T39" fmla="*/ 2147483647 h 234"/>
                <a:gd name="T40" fmla="*/ 2147483647 w 530"/>
                <a:gd name="T41" fmla="*/ 2147483647 h 234"/>
                <a:gd name="T42" fmla="*/ 2147483647 w 530"/>
                <a:gd name="T43" fmla="*/ 2147483647 h 234"/>
                <a:gd name="T44" fmla="*/ 2147483647 w 530"/>
                <a:gd name="T45" fmla="*/ 2147483647 h 234"/>
                <a:gd name="T46" fmla="*/ 2147483647 w 530"/>
                <a:gd name="T47" fmla="*/ 2147483647 h 234"/>
                <a:gd name="T48" fmla="*/ 2147483647 w 530"/>
                <a:gd name="T49" fmla="*/ 2147483647 h 234"/>
                <a:gd name="T50" fmla="*/ 2147483647 w 530"/>
                <a:gd name="T51" fmla="*/ 2147483647 h 234"/>
                <a:gd name="T52" fmla="*/ 2147483647 w 530"/>
                <a:gd name="T53" fmla="*/ 2147483647 h 234"/>
                <a:gd name="T54" fmla="*/ 2147483647 w 530"/>
                <a:gd name="T55" fmla="*/ 2147483647 h 234"/>
                <a:gd name="T56" fmla="*/ 2147483647 w 530"/>
                <a:gd name="T57" fmla="*/ 2147483647 h 234"/>
                <a:gd name="T58" fmla="*/ 2147483647 w 530"/>
                <a:gd name="T59" fmla="*/ 2147483647 h 234"/>
                <a:gd name="T60" fmla="*/ 2147483647 w 530"/>
                <a:gd name="T61" fmla="*/ 2147483647 h 234"/>
                <a:gd name="T62" fmla="*/ 2147483647 w 530"/>
                <a:gd name="T63" fmla="*/ 2147483647 h 234"/>
                <a:gd name="T64" fmla="*/ 2147483647 w 530"/>
                <a:gd name="T65" fmla="*/ 2147483647 h 234"/>
                <a:gd name="T66" fmla="*/ 2147483647 w 530"/>
                <a:gd name="T67" fmla="*/ 2147483647 h 234"/>
                <a:gd name="T68" fmla="*/ 2147483647 w 530"/>
                <a:gd name="T69" fmla="*/ 2147483647 h 234"/>
                <a:gd name="T70" fmla="*/ 2147483647 w 530"/>
                <a:gd name="T71" fmla="*/ 2147483647 h 234"/>
                <a:gd name="T72" fmla="*/ 2147483647 w 530"/>
                <a:gd name="T73" fmla="*/ 2147483647 h 234"/>
                <a:gd name="T74" fmla="*/ 2147483647 w 530"/>
                <a:gd name="T75" fmla="*/ 2147483647 h 234"/>
                <a:gd name="T76" fmla="*/ 2147483647 w 530"/>
                <a:gd name="T77" fmla="*/ 2147483647 h 234"/>
                <a:gd name="T78" fmla="*/ 2147483647 w 530"/>
                <a:gd name="T79" fmla="*/ 2147483647 h 234"/>
                <a:gd name="T80" fmla="*/ 2147483647 w 530"/>
                <a:gd name="T81" fmla="*/ 0 h 234"/>
                <a:gd name="T82" fmla="*/ 2147483647 w 530"/>
                <a:gd name="T83" fmla="*/ 2147483647 h 234"/>
                <a:gd name="T84" fmla="*/ 2147483647 w 530"/>
                <a:gd name="T85" fmla="*/ 2147483647 h 234"/>
                <a:gd name="T86" fmla="*/ 2147483647 w 530"/>
                <a:gd name="T87" fmla="*/ 2147483647 h 234"/>
                <a:gd name="T88" fmla="*/ 2147483647 w 530"/>
                <a:gd name="T89" fmla="*/ 2147483647 h 234"/>
                <a:gd name="T90" fmla="*/ 2147483647 w 530"/>
                <a:gd name="T91" fmla="*/ 2147483647 h 234"/>
                <a:gd name="T92" fmla="*/ 2147483647 w 530"/>
                <a:gd name="T93" fmla="*/ 2147483647 h 234"/>
                <a:gd name="T94" fmla="*/ 2147483647 w 530"/>
                <a:gd name="T95" fmla="*/ 2147483647 h 234"/>
                <a:gd name="T96" fmla="*/ 2147483647 w 530"/>
                <a:gd name="T97" fmla="*/ 2147483647 h 234"/>
                <a:gd name="T98" fmla="*/ 2147483647 w 530"/>
                <a:gd name="T99" fmla="*/ 2147483647 h 234"/>
                <a:gd name="T100" fmla="*/ 2147483647 w 530"/>
                <a:gd name="T101" fmla="*/ 2147483647 h 234"/>
                <a:gd name="T102" fmla="*/ 2147483647 w 530"/>
                <a:gd name="T103" fmla="*/ 2147483647 h 2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30"/>
                <a:gd name="T157" fmla="*/ 0 h 234"/>
                <a:gd name="T158" fmla="*/ 530 w 530"/>
                <a:gd name="T159" fmla="*/ 234 h 23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30" h="234">
                  <a:moveTo>
                    <a:pt x="510" y="67"/>
                  </a:moveTo>
                  <a:lnTo>
                    <a:pt x="509" y="63"/>
                  </a:lnTo>
                  <a:lnTo>
                    <a:pt x="508" y="53"/>
                  </a:lnTo>
                  <a:lnTo>
                    <a:pt x="505" y="48"/>
                  </a:lnTo>
                  <a:lnTo>
                    <a:pt x="500" y="43"/>
                  </a:lnTo>
                  <a:lnTo>
                    <a:pt x="500" y="47"/>
                  </a:lnTo>
                  <a:lnTo>
                    <a:pt x="499" y="49"/>
                  </a:lnTo>
                  <a:lnTo>
                    <a:pt x="493" y="50"/>
                  </a:lnTo>
                  <a:lnTo>
                    <a:pt x="493" y="55"/>
                  </a:lnTo>
                  <a:lnTo>
                    <a:pt x="494" y="64"/>
                  </a:lnTo>
                  <a:lnTo>
                    <a:pt x="489" y="69"/>
                  </a:lnTo>
                  <a:lnTo>
                    <a:pt x="488" y="67"/>
                  </a:lnTo>
                  <a:lnTo>
                    <a:pt x="490" y="63"/>
                  </a:lnTo>
                  <a:lnTo>
                    <a:pt x="485" y="60"/>
                  </a:lnTo>
                  <a:lnTo>
                    <a:pt x="488" y="55"/>
                  </a:lnTo>
                  <a:lnTo>
                    <a:pt x="488" y="50"/>
                  </a:lnTo>
                  <a:lnTo>
                    <a:pt x="488" y="45"/>
                  </a:lnTo>
                  <a:lnTo>
                    <a:pt x="481" y="45"/>
                  </a:lnTo>
                  <a:lnTo>
                    <a:pt x="475" y="48"/>
                  </a:lnTo>
                  <a:lnTo>
                    <a:pt x="474" y="53"/>
                  </a:lnTo>
                  <a:lnTo>
                    <a:pt x="464" y="50"/>
                  </a:lnTo>
                  <a:lnTo>
                    <a:pt x="459" y="54"/>
                  </a:lnTo>
                  <a:lnTo>
                    <a:pt x="454" y="55"/>
                  </a:lnTo>
                  <a:lnTo>
                    <a:pt x="449" y="57"/>
                  </a:lnTo>
                  <a:lnTo>
                    <a:pt x="447" y="52"/>
                  </a:lnTo>
                  <a:lnTo>
                    <a:pt x="444" y="47"/>
                  </a:lnTo>
                  <a:lnTo>
                    <a:pt x="441" y="41"/>
                  </a:lnTo>
                  <a:lnTo>
                    <a:pt x="440" y="36"/>
                  </a:lnTo>
                  <a:lnTo>
                    <a:pt x="442" y="33"/>
                  </a:lnTo>
                  <a:lnTo>
                    <a:pt x="440" y="29"/>
                  </a:lnTo>
                  <a:lnTo>
                    <a:pt x="442" y="31"/>
                  </a:lnTo>
                  <a:lnTo>
                    <a:pt x="442" y="33"/>
                  </a:lnTo>
                  <a:lnTo>
                    <a:pt x="444" y="34"/>
                  </a:lnTo>
                  <a:lnTo>
                    <a:pt x="442" y="39"/>
                  </a:lnTo>
                  <a:lnTo>
                    <a:pt x="447" y="48"/>
                  </a:lnTo>
                  <a:lnTo>
                    <a:pt x="452" y="48"/>
                  </a:lnTo>
                  <a:lnTo>
                    <a:pt x="457" y="49"/>
                  </a:lnTo>
                  <a:lnTo>
                    <a:pt x="468" y="40"/>
                  </a:lnTo>
                  <a:lnTo>
                    <a:pt x="462" y="38"/>
                  </a:lnTo>
                  <a:lnTo>
                    <a:pt x="468" y="38"/>
                  </a:lnTo>
                  <a:lnTo>
                    <a:pt x="475" y="39"/>
                  </a:lnTo>
                  <a:lnTo>
                    <a:pt x="471" y="34"/>
                  </a:lnTo>
                  <a:lnTo>
                    <a:pt x="476" y="35"/>
                  </a:lnTo>
                  <a:lnTo>
                    <a:pt x="480" y="34"/>
                  </a:lnTo>
                  <a:lnTo>
                    <a:pt x="480" y="30"/>
                  </a:lnTo>
                  <a:lnTo>
                    <a:pt x="475" y="25"/>
                  </a:lnTo>
                  <a:lnTo>
                    <a:pt x="471" y="24"/>
                  </a:lnTo>
                  <a:lnTo>
                    <a:pt x="476" y="23"/>
                  </a:lnTo>
                  <a:lnTo>
                    <a:pt x="485" y="29"/>
                  </a:lnTo>
                  <a:lnTo>
                    <a:pt x="491" y="29"/>
                  </a:lnTo>
                  <a:lnTo>
                    <a:pt x="488" y="24"/>
                  </a:lnTo>
                  <a:lnTo>
                    <a:pt x="484" y="20"/>
                  </a:lnTo>
                  <a:lnTo>
                    <a:pt x="494" y="28"/>
                  </a:lnTo>
                  <a:lnTo>
                    <a:pt x="498" y="34"/>
                  </a:lnTo>
                  <a:lnTo>
                    <a:pt x="496" y="29"/>
                  </a:lnTo>
                  <a:lnTo>
                    <a:pt x="488" y="15"/>
                  </a:lnTo>
                  <a:lnTo>
                    <a:pt x="488" y="13"/>
                  </a:lnTo>
                  <a:lnTo>
                    <a:pt x="483" y="11"/>
                  </a:lnTo>
                  <a:lnTo>
                    <a:pt x="479" y="6"/>
                  </a:lnTo>
                  <a:lnTo>
                    <a:pt x="478" y="3"/>
                  </a:lnTo>
                  <a:lnTo>
                    <a:pt x="418" y="15"/>
                  </a:lnTo>
                  <a:lnTo>
                    <a:pt x="352" y="29"/>
                  </a:lnTo>
                  <a:lnTo>
                    <a:pt x="220" y="53"/>
                  </a:lnTo>
                  <a:lnTo>
                    <a:pt x="172" y="60"/>
                  </a:lnTo>
                  <a:lnTo>
                    <a:pt x="153" y="62"/>
                  </a:lnTo>
                  <a:lnTo>
                    <a:pt x="143" y="62"/>
                  </a:lnTo>
                  <a:lnTo>
                    <a:pt x="140" y="68"/>
                  </a:lnTo>
                  <a:lnTo>
                    <a:pt x="140" y="73"/>
                  </a:lnTo>
                  <a:lnTo>
                    <a:pt x="139" y="82"/>
                  </a:lnTo>
                  <a:lnTo>
                    <a:pt x="134" y="84"/>
                  </a:lnTo>
                  <a:lnTo>
                    <a:pt x="130" y="88"/>
                  </a:lnTo>
                  <a:lnTo>
                    <a:pt x="127" y="99"/>
                  </a:lnTo>
                  <a:lnTo>
                    <a:pt x="122" y="104"/>
                  </a:lnTo>
                  <a:lnTo>
                    <a:pt x="118" y="101"/>
                  </a:lnTo>
                  <a:lnTo>
                    <a:pt x="109" y="104"/>
                  </a:lnTo>
                  <a:lnTo>
                    <a:pt x="104" y="108"/>
                  </a:lnTo>
                  <a:lnTo>
                    <a:pt x="101" y="113"/>
                  </a:lnTo>
                  <a:lnTo>
                    <a:pt x="98" y="118"/>
                  </a:lnTo>
                  <a:lnTo>
                    <a:pt x="94" y="118"/>
                  </a:lnTo>
                  <a:lnTo>
                    <a:pt x="89" y="113"/>
                  </a:lnTo>
                  <a:lnTo>
                    <a:pt x="85" y="116"/>
                  </a:lnTo>
                  <a:lnTo>
                    <a:pt x="83" y="118"/>
                  </a:lnTo>
                  <a:lnTo>
                    <a:pt x="81" y="123"/>
                  </a:lnTo>
                  <a:lnTo>
                    <a:pt x="76" y="122"/>
                  </a:lnTo>
                  <a:lnTo>
                    <a:pt x="75" y="132"/>
                  </a:lnTo>
                  <a:lnTo>
                    <a:pt x="73" y="136"/>
                  </a:lnTo>
                  <a:lnTo>
                    <a:pt x="67" y="136"/>
                  </a:lnTo>
                  <a:lnTo>
                    <a:pt x="57" y="143"/>
                  </a:lnTo>
                  <a:lnTo>
                    <a:pt x="45" y="156"/>
                  </a:lnTo>
                  <a:lnTo>
                    <a:pt x="40" y="158"/>
                  </a:lnTo>
                  <a:lnTo>
                    <a:pt x="30" y="158"/>
                  </a:lnTo>
                  <a:lnTo>
                    <a:pt x="21" y="165"/>
                  </a:lnTo>
                  <a:lnTo>
                    <a:pt x="16" y="170"/>
                  </a:lnTo>
                  <a:lnTo>
                    <a:pt x="15" y="175"/>
                  </a:lnTo>
                  <a:lnTo>
                    <a:pt x="13" y="181"/>
                  </a:lnTo>
                  <a:lnTo>
                    <a:pt x="10" y="186"/>
                  </a:lnTo>
                  <a:lnTo>
                    <a:pt x="0" y="189"/>
                  </a:lnTo>
                  <a:lnTo>
                    <a:pt x="0" y="208"/>
                  </a:lnTo>
                  <a:lnTo>
                    <a:pt x="74" y="196"/>
                  </a:lnTo>
                  <a:lnTo>
                    <a:pt x="90" y="189"/>
                  </a:lnTo>
                  <a:lnTo>
                    <a:pt x="95" y="187"/>
                  </a:lnTo>
                  <a:lnTo>
                    <a:pt x="103" y="181"/>
                  </a:lnTo>
                  <a:lnTo>
                    <a:pt x="113" y="177"/>
                  </a:lnTo>
                  <a:lnTo>
                    <a:pt x="117" y="175"/>
                  </a:lnTo>
                  <a:lnTo>
                    <a:pt x="122" y="174"/>
                  </a:lnTo>
                  <a:lnTo>
                    <a:pt x="177" y="167"/>
                  </a:lnTo>
                  <a:lnTo>
                    <a:pt x="197" y="166"/>
                  </a:lnTo>
                  <a:lnTo>
                    <a:pt x="202" y="171"/>
                  </a:lnTo>
                  <a:lnTo>
                    <a:pt x="206" y="169"/>
                  </a:lnTo>
                  <a:lnTo>
                    <a:pt x="215" y="176"/>
                  </a:lnTo>
                  <a:lnTo>
                    <a:pt x="216" y="181"/>
                  </a:lnTo>
                  <a:lnTo>
                    <a:pt x="217" y="186"/>
                  </a:lnTo>
                  <a:lnTo>
                    <a:pt x="218" y="187"/>
                  </a:lnTo>
                  <a:lnTo>
                    <a:pt x="286" y="177"/>
                  </a:lnTo>
                  <a:lnTo>
                    <a:pt x="364" y="231"/>
                  </a:lnTo>
                  <a:lnTo>
                    <a:pt x="366" y="234"/>
                  </a:lnTo>
                  <a:lnTo>
                    <a:pt x="369" y="234"/>
                  </a:lnTo>
                  <a:lnTo>
                    <a:pt x="379" y="229"/>
                  </a:lnTo>
                  <a:lnTo>
                    <a:pt x="388" y="226"/>
                  </a:lnTo>
                  <a:lnTo>
                    <a:pt x="397" y="226"/>
                  </a:lnTo>
                  <a:lnTo>
                    <a:pt x="401" y="224"/>
                  </a:lnTo>
                  <a:lnTo>
                    <a:pt x="402" y="214"/>
                  </a:lnTo>
                  <a:lnTo>
                    <a:pt x="400" y="204"/>
                  </a:lnTo>
                  <a:lnTo>
                    <a:pt x="402" y="209"/>
                  </a:lnTo>
                  <a:lnTo>
                    <a:pt x="406" y="220"/>
                  </a:lnTo>
                  <a:lnTo>
                    <a:pt x="406" y="206"/>
                  </a:lnTo>
                  <a:lnTo>
                    <a:pt x="407" y="201"/>
                  </a:lnTo>
                  <a:lnTo>
                    <a:pt x="411" y="191"/>
                  </a:lnTo>
                  <a:lnTo>
                    <a:pt x="417" y="181"/>
                  </a:lnTo>
                  <a:lnTo>
                    <a:pt x="429" y="172"/>
                  </a:lnTo>
                  <a:lnTo>
                    <a:pt x="425" y="167"/>
                  </a:lnTo>
                  <a:lnTo>
                    <a:pt x="429" y="162"/>
                  </a:lnTo>
                  <a:lnTo>
                    <a:pt x="426" y="160"/>
                  </a:lnTo>
                  <a:lnTo>
                    <a:pt x="431" y="161"/>
                  </a:lnTo>
                  <a:lnTo>
                    <a:pt x="427" y="166"/>
                  </a:lnTo>
                  <a:lnTo>
                    <a:pt x="432" y="167"/>
                  </a:lnTo>
                  <a:lnTo>
                    <a:pt x="434" y="167"/>
                  </a:lnTo>
                  <a:lnTo>
                    <a:pt x="437" y="162"/>
                  </a:lnTo>
                  <a:lnTo>
                    <a:pt x="441" y="153"/>
                  </a:lnTo>
                  <a:lnTo>
                    <a:pt x="447" y="155"/>
                  </a:lnTo>
                  <a:lnTo>
                    <a:pt x="459" y="148"/>
                  </a:lnTo>
                  <a:lnTo>
                    <a:pt x="464" y="148"/>
                  </a:lnTo>
                  <a:lnTo>
                    <a:pt x="464" y="146"/>
                  </a:lnTo>
                  <a:lnTo>
                    <a:pt x="468" y="142"/>
                  </a:lnTo>
                  <a:lnTo>
                    <a:pt x="470" y="147"/>
                  </a:lnTo>
                  <a:lnTo>
                    <a:pt x="471" y="142"/>
                  </a:lnTo>
                  <a:lnTo>
                    <a:pt x="476" y="145"/>
                  </a:lnTo>
                  <a:lnTo>
                    <a:pt x="479" y="145"/>
                  </a:lnTo>
                  <a:lnTo>
                    <a:pt x="483" y="135"/>
                  </a:lnTo>
                  <a:lnTo>
                    <a:pt x="488" y="131"/>
                  </a:lnTo>
                  <a:lnTo>
                    <a:pt x="489" y="126"/>
                  </a:lnTo>
                  <a:lnTo>
                    <a:pt x="488" y="122"/>
                  </a:lnTo>
                  <a:lnTo>
                    <a:pt x="485" y="122"/>
                  </a:lnTo>
                  <a:lnTo>
                    <a:pt x="483" y="127"/>
                  </a:lnTo>
                  <a:lnTo>
                    <a:pt x="479" y="128"/>
                  </a:lnTo>
                  <a:lnTo>
                    <a:pt x="480" y="123"/>
                  </a:lnTo>
                  <a:lnTo>
                    <a:pt x="478" y="118"/>
                  </a:lnTo>
                  <a:lnTo>
                    <a:pt x="476" y="123"/>
                  </a:lnTo>
                  <a:lnTo>
                    <a:pt x="473" y="125"/>
                  </a:lnTo>
                  <a:lnTo>
                    <a:pt x="474" y="130"/>
                  </a:lnTo>
                  <a:lnTo>
                    <a:pt x="469" y="127"/>
                  </a:lnTo>
                  <a:lnTo>
                    <a:pt x="460" y="133"/>
                  </a:lnTo>
                  <a:lnTo>
                    <a:pt x="450" y="132"/>
                  </a:lnTo>
                  <a:lnTo>
                    <a:pt x="441" y="125"/>
                  </a:lnTo>
                  <a:lnTo>
                    <a:pt x="437" y="119"/>
                  </a:lnTo>
                  <a:lnTo>
                    <a:pt x="442" y="123"/>
                  </a:lnTo>
                  <a:lnTo>
                    <a:pt x="447" y="125"/>
                  </a:lnTo>
                  <a:lnTo>
                    <a:pt x="452" y="130"/>
                  </a:lnTo>
                  <a:lnTo>
                    <a:pt x="457" y="130"/>
                  </a:lnTo>
                  <a:lnTo>
                    <a:pt x="461" y="127"/>
                  </a:lnTo>
                  <a:lnTo>
                    <a:pt x="469" y="118"/>
                  </a:lnTo>
                  <a:lnTo>
                    <a:pt x="469" y="113"/>
                  </a:lnTo>
                  <a:lnTo>
                    <a:pt x="464" y="114"/>
                  </a:lnTo>
                  <a:lnTo>
                    <a:pt x="465" y="111"/>
                  </a:lnTo>
                  <a:lnTo>
                    <a:pt x="471" y="109"/>
                  </a:lnTo>
                  <a:lnTo>
                    <a:pt x="473" y="104"/>
                  </a:lnTo>
                  <a:lnTo>
                    <a:pt x="462" y="101"/>
                  </a:lnTo>
                  <a:lnTo>
                    <a:pt x="457" y="101"/>
                  </a:lnTo>
                  <a:lnTo>
                    <a:pt x="436" y="94"/>
                  </a:lnTo>
                  <a:lnTo>
                    <a:pt x="435" y="93"/>
                  </a:lnTo>
                  <a:lnTo>
                    <a:pt x="435" y="92"/>
                  </a:lnTo>
                  <a:lnTo>
                    <a:pt x="445" y="94"/>
                  </a:lnTo>
                  <a:lnTo>
                    <a:pt x="455" y="96"/>
                  </a:lnTo>
                  <a:lnTo>
                    <a:pt x="460" y="93"/>
                  </a:lnTo>
                  <a:lnTo>
                    <a:pt x="462" y="94"/>
                  </a:lnTo>
                  <a:lnTo>
                    <a:pt x="461" y="89"/>
                  </a:lnTo>
                  <a:lnTo>
                    <a:pt x="460" y="86"/>
                  </a:lnTo>
                  <a:lnTo>
                    <a:pt x="465" y="84"/>
                  </a:lnTo>
                  <a:lnTo>
                    <a:pt x="462" y="88"/>
                  </a:lnTo>
                  <a:lnTo>
                    <a:pt x="468" y="92"/>
                  </a:lnTo>
                  <a:lnTo>
                    <a:pt x="473" y="93"/>
                  </a:lnTo>
                  <a:lnTo>
                    <a:pt x="473" y="88"/>
                  </a:lnTo>
                  <a:lnTo>
                    <a:pt x="475" y="93"/>
                  </a:lnTo>
                  <a:lnTo>
                    <a:pt x="480" y="94"/>
                  </a:lnTo>
                  <a:lnTo>
                    <a:pt x="491" y="94"/>
                  </a:lnTo>
                  <a:lnTo>
                    <a:pt x="495" y="89"/>
                  </a:lnTo>
                  <a:lnTo>
                    <a:pt x="501" y="74"/>
                  </a:lnTo>
                  <a:lnTo>
                    <a:pt x="501" y="70"/>
                  </a:lnTo>
                  <a:lnTo>
                    <a:pt x="507" y="72"/>
                  </a:lnTo>
                  <a:lnTo>
                    <a:pt x="510" y="67"/>
                  </a:lnTo>
                  <a:close/>
                  <a:moveTo>
                    <a:pt x="504" y="30"/>
                  </a:moveTo>
                  <a:lnTo>
                    <a:pt x="498" y="20"/>
                  </a:lnTo>
                  <a:lnTo>
                    <a:pt x="489" y="0"/>
                  </a:lnTo>
                  <a:lnTo>
                    <a:pt x="486" y="0"/>
                  </a:lnTo>
                  <a:lnTo>
                    <a:pt x="495" y="19"/>
                  </a:lnTo>
                  <a:lnTo>
                    <a:pt x="499" y="23"/>
                  </a:lnTo>
                  <a:lnTo>
                    <a:pt x="503" y="33"/>
                  </a:lnTo>
                  <a:lnTo>
                    <a:pt x="508" y="38"/>
                  </a:lnTo>
                  <a:lnTo>
                    <a:pt x="505" y="39"/>
                  </a:lnTo>
                  <a:lnTo>
                    <a:pt x="510" y="40"/>
                  </a:lnTo>
                  <a:lnTo>
                    <a:pt x="515" y="47"/>
                  </a:lnTo>
                  <a:lnTo>
                    <a:pt x="518" y="52"/>
                  </a:lnTo>
                  <a:lnTo>
                    <a:pt x="519" y="50"/>
                  </a:lnTo>
                  <a:lnTo>
                    <a:pt x="517" y="44"/>
                  </a:lnTo>
                  <a:lnTo>
                    <a:pt x="504" y="30"/>
                  </a:lnTo>
                  <a:close/>
                  <a:moveTo>
                    <a:pt x="425" y="175"/>
                  </a:moveTo>
                  <a:lnTo>
                    <a:pt x="420" y="180"/>
                  </a:lnTo>
                  <a:lnTo>
                    <a:pt x="417" y="185"/>
                  </a:lnTo>
                  <a:lnTo>
                    <a:pt x="421" y="180"/>
                  </a:lnTo>
                  <a:lnTo>
                    <a:pt x="431" y="171"/>
                  </a:lnTo>
                  <a:lnTo>
                    <a:pt x="430" y="171"/>
                  </a:lnTo>
                  <a:lnTo>
                    <a:pt x="425" y="175"/>
                  </a:lnTo>
                  <a:close/>
                  <a:moveTo>
                    <a:pt x="461" y="150"/>
                  </a:moveTo>
                  <a:lnTo>
                    <a:pt x="452" y="153"/>
                  </a:lnTo>
                  <a:lnTo>
                    <a:pt x="449" y="156"/>
                  </a:lnTo>
                  <a:lnTo>
                    <a:pt x="457" y="152"/>
                  </a:lnTo>
                  <a:lnTo>
                    <a:pt x="468" y="150"/>
                  </a:lnTo>
                  <a:lnTo>
                    <a:pt x="466" y="150"/>
                  </a:lnTo>
                  <a:lnTo>
                    <a:pt x="461" y="150"/>
                  </a:lnTo>
                  <a:close/>
                  <a:moveTo>
                    <a:pt x="485" y="137"/>
                  </a:moveTo>
                  <a:lnTo>
                    <a:pt x="484" y="142"/>
                  </a:lnTo>
                  <a:lnTo>
                    <a:pt x="480" y="153"/>
                  </a:lnTo>
                  <a:lnTo>
                    <a:pt x="485" y="138"/>
                  </a:lnTo>
                  <a:lnTo>
                    <a:pt x="493" y="127"/>
                  </a:lnTo>
                  <a:lnTo>
                    <a:pt x="489" y="132"/>
                  </a:lnTo>
                  <a:lnTo>
                    <a:pt x="485" y="137"/>
                  </a:lnTo>
                  <a:close/>
                  <a:moveTo>
                    <a:pt x="498" y="119"/>
                  </a:moveTo>
                  <a:lnTo>
                    <a:pt x="501" y="114"/>
                  </a:lnTo>
                  <a:lnTo>
                    <a:pt x="499" y="114"/>
                  </a:lnTo>
                  <a:lnTo>
                    <a:pt x="498" y="119"/>
                  </a:lnTo>
                  <a:close/>
                  <a:moveTo>
                    <a:pt x="509" y="106"/>
                  </a:moveTo>
                  <a:lnTo>
                    <a:pt x="505" y="111"/>
                  </a:lnTo>
                  <a:lnTo>
                    <a:pt x="515" y="102"/>
                  </a:lnTo>
                  <a:lnTo>
                    <a:pt x="515" y="101"/>
                  </a:lnTo>
                  <a:lnTo>
                    <a:pt x="514" y="102"/>
                  </a:lnTo>
                  <a:lnTo>
                    <a:pt x="509" y="106"/>
                  </a:lnTo>
                  <a:close/>
                  <a:moveTo>
                    <a:pt x="529" y="69"/>
                  </a:moveTo>
                  <a:lnTo>
                    <a:pt x="528" y="64"/>
                  </a:lnTo>
                  <a:lnTo>
                    <a:pt x="523" y="54"/>
                  </a:lnTo>
                  <a:lnTo>
                    <a:pt x="524" y="59"/>
                  </a:lnTo>
                  <a:lnTo>
                    <a:pt x="527" y="64"/>
                  </a:lnTo>
                  <a:lnTo>
                    <a:pt x="528" y="69"/>
                  </a:lnTo>
                  <a:lnTo>
                    <a:pt x="529" y="87"/>
                  </a:lnTo>
                  <a:lnTo>
                    <a:pt x="527" y="92"/>
                  </a:lnTo>
                  <a:lnTo>
                    <a:pt x="523" y="96"/>
                  </a:lnTo>
                  <a:lnTo>
                    <a:pt x="523" y="97"/>
                  </a:lnTo>
                  <a:lnTo>
                    <a:pt x="529" y="94"/>
                  </a:lnTo>
                  <a:lnTo>
                    <a:pt x="530" y="84"/>
                  </a:lnTo>
                  <a:lnTo>
                    <a:pt x="529" y="69"/>
                  </a:lnTo>
                  <a:close/>
                </a:path>
              </a:pathLst>
            </a:custGeom>
            <a:solidFill>
              <a:srgbClr val="76CA5E"/>
            </a:solidFill>
            <a:ln w="4763">
              <a:solidFill>
                <a:srgbClr val="FFFFFF"/>
              </a:solidFill>
              <a:prstDash val="solid"/>
              <a:round/>
              <a:headEnd/>
              <a:tailEnd/>
            </a:ln>
          </p:spPr>
          <p:txBody>
            <a:bodyPr/>
            <a:lstStyle/>
            <a:p>
              <a:endParaRPr lang="en-US" dirty="0"/>
            </a:p>
          </p:txBody>
        </p:sp>
        <p:sp>
          <p:nvSpPr>
            <p:cNvPr id="70740" name="Freeform 79"/>
            <p:cNvSpPr>
              <a:spLocks noEditPoints="1"/>
            </p:cNvSpPr>
            <p:nvPr/>
          </p:nvSpPr>
          <p:spPr bwMode="auto">
            <a:xfrm>
              <a:off x="4078" y="1270"/>
              <a:ext cx="626" cy="466"/>
            </a:xfrm>
            <a:custGeom>
              <a:avLst/>
              <a:gdLst>
                <a:gd name="T0" fmla="*/ 2147483647 w 452"/>
                <a:gd name="T1" fmla="*/ 2147483647 h 337"/>
                <a:gd name="T2" fmla="*/ 2147483647 w 452"/>
                <a:gd name="T3" fmla="*/ 2147483647 h 337"/>
                <a:gd name="T4" fmla="*/ 2147483647 w 452"/>
                <a:gd name="T5" fmla="*/ 2147483647 h 337"/>
                <a:gd name="T6" fmla="*/ 2147483647 w 452"/>
                <a:gd name="T7" fmla="*/ 2147483647 h 337"/>
                <a:gd name="T8" fmla="*/ 2147483647 w 452"/>
                <a:gd name="T9" fmla="*/ 2147483647 h 337"/>
                <a:gd name="T10" fmla="*/ 2147483647 w 452"/>
                <a:gd name="T11" fmla="*/ 2147483647 h 337"/>
                <a:gd name="T12" fmla="*/ 2147483647 w 452"/>
                <a:gd name="T13" fmla="*/ 2147483647 h 337"/>
                <a:gd name="T14" fmla="*/ 2147483647 w 452"/>
                <a:gd name="T15" fmla="*/ 2147483647 h 337"/>
                <a:gd name="T16" fmla="*/ 2147483647 w 452"/>
                <a:gd name="T17" fmla="*/ 2147483647 h 337"/>
                <a:gd name="T18" fmla="*/ 2147483647 w 452"/>
                <a:gd name="T19" fmla="*/ 2147483647 h 337"/>
                <a:gd name="T20" fmla="*/ 2147483647 w 452"/>
                <a:gd name="T21" fmla="*/ 2147483647 h 337"/>
                <a:gd name="T22" fmla="*/ 2147483647 w 452"/>
                <a:gd name="T23" fmla="*/ 2147483647 h 337"/>
                <a:gd name="T24" fmla="*/ 2147483647 w 452"/>
                <a:gd name="T25" fmla="*/ 2147483647 h 337"/>
                <a:gd name="T26" fmla="*/ 2147483647 w 452"/>
                <a:gd name="T27" fmla="*/ 2147483647 h 337"/>
                <a:gd name="T28" fmla="*/ 2147483647 w 452"/>
                <a:gd name="T29" fmla="*/ 2147483647 h 337"/>
                <a:gd name="T30" fmla="*/ 2147483647 w 452"/>
                <a:gd name="T31" fmla="*/ 2147483647 h 337"/>
                <a:gd name="T32" fmla="*/ 2147483647 w 452"/>
                <a:gd name="T33" fmla="*/ 2147483647 h 337"/>
                <a:gd name="T34" fmla="*/ 2147483647 w 452"/>
                <a:gd name="T35" fmla="*/ 2147483647 h 337"/>
                <a:gd name="T36" fmla="*/ 2147483647 w 452"/>
                <a:gd name="T37" fmla="*/ 2147483647 h 337"/>
                <a:gd name="T38" fmla="*/ 2147483647 w 452"/>
                <a:gd name="T39" fmla="*/ 2147483647 h 337"/>
                <a:gd name="T40" fmla="*/ 2147483647 w 452"/>
                <a:gd name="T41" fmla="*/ 2147483647 h 337"/>
                <a:gd name="T42" fmla="*/ 2147483647 w 452"/>
                <a:gd name="T43" fmla="*/ 2147483647 h 337"/>
                <a:gd name="T44" fmla="*/ 2147483647 w 452"/>
                <a:gd name="T45" fmla="*/ 2147483647 h 337"/>
                <a:gd name="T46" fmla="*/ 2147483647 w 452"/>
                <a:gd name="T47" fmla="*/ 2147483647 h 337"/>
                <a:gd name="T48" fmla="*/ 2147483647 w 452"/>
                <a:gd name="T49" fmla="*/ 2147483647 h 337"/>
                <a:gd name="T50" fmla="*/ 2147483647 w 452"/>
                <a:gd name="T51" fmla="*/ 2147483647 h 337"/>
                <a:gd name="T52" fmla="*/ 2147483647 w 452"/>
                <a:gd name="T53" fmla="*/ 2147483647 h 337"/>
                <a:gd name="T54" fmla="*/ 2147483647 w 452"/>
                <a:gd name="T55" fmla="*/ 2147483647 h 337"/>
                <a:gd name="T56" fmla="*/ 2147483647 w 452"/>
                <a:gd name="T57" fmla="*/ 2147483647 h 337"/>
                <a:gd name="T58" fmla="*/ 2147483647 w 452"/>
                <a:gd name="T59" fmla="*/ 2147483647 h 337"/>
                <a:gd name="T60" fmla="*/ 2147483647 w 452"/>
                <a:gd name="T61" fmla="*/ 2147483647 h 337"/>
                <a:gd name="T62" fmla="*/ 2147483647 w 452"/>
                <a:gd name="T63" fmla="*/ 2147483647 h 337"/>
                <a:gd name="T64" fmla="*/ 2147483647 w 452"/>
                <a:gd name="T65" fmla="*/ 2147483647 h 337"/>
                <a:gd name="T66" fmla="*/ 2147483647 w 452"/>
                <a:gd name="T67" fmla="*/ 2147483647 h 337"/>
                <a:gd name="T68" fmla="*/ 2147483647 w 452"/>
                <a:gd name="T69" fmla="*/ 2147483647 h 337"/>
                <a:gd name="T70" fmla="*/ 2147483647 w 452"/>
                <a:gd name="T71" fmla="*/ 2147483647 h 337"/>
                <a:gd name="T72" fmla="*/ 2147483647 w 452"/>
                <a:gd name="T73" fmla="*/ 2147483647 h 337"/>
                <a:gd name="T74" fmla="*/ 2147483647 w 452"/>
                <a:gd name="T75" fmla="*/ 2147483647 h 337"/>
                <a:gd name="T76" fmla="*/ 2147483647 w 452"/>
                <a:gd name="T77" fmla="*/ 2147483647 h 337"/>
                <a:gd name="T78" fmla="*/ 2147483647 w 452"/>
                <a:gd name="T79" fmla="*/ 2147483647 h 337"/>
                <a:gd name="T80" fmla="*/ 2147483647 w 452"/>
                <a:gd name="T81" fmla="*/ 2147483647 h 337"/>
                <a:gd name="T82" fmla="*/ 2147483647 w 452"/>
                <a:gd name="T83" fmla="*/ 2147483647 h 337"/>
                <a:gd name="T84" fmla="*/ 2147483647 w 452"/>
                <a:gd name="T85" fmla="*/ 2147483647 h 337"/>
                <a:gd name="T86" fmla="*/ 2147483647 w 452"/>
                <a:gd name="T87" fmla="*/ 2147483647 h 337"/>
                <a:gd name="T88" fmla="*/ 2147483647 w 452"/>
                <a:gd name="T89" fmla="*/ 2147483647 h 337"/>
                <a:gd name="T90" fmla="*/ 2147483647 w 452"/>
                <a:gd name="T91" fmla="*/ 2147483647 h 337"/>
                <a:gd name="T92" fmla="*/ 2147483647 w 452"/>
                <a:gd name="T93" fmla="*/ 2147483647 h 337"/>
                <a:gd name="T94" fmla="*/ 2147483647 w 452"/>
                <a:gd name="T95" fmla="*/ 2147483647 h 337"/>
                <a:gd name="T96" fmla="*/ 2147483647 w 452"/>
                <a:gd name="T97" fmla="*/ 2147483647 h 337"/>
                <a:gd name="T98" fmla="*/ 2147483647 w 452"/>
                <a:gd name="T99" fmla="*/ 2147483647 h 337"/>
                <a:gd name="T100" fmla="*/ 2147483647 w 452"/>
                <a:gd name="T101" fmla="*/ 2147483647 h 337"/>
                <a:gd name="T102" fmla="*/ 2147483647 w 452"/>
                <a:gd name="T103" fmla="*/ 2147483647 h 337"/>
                <a:gd name="T104" fmla="*/ 2147483647 w 452"/>
                <a:gd name="T105" fmla="*/ 2147483647 h 337"/>
                <a:gd name="T106" fmla="*/ 2147483647 w 452"/>
                <a:gd name="T107" fmla="*/ 2147483647 h 337"/>
                <a:gd name="T108" fmla="*/ 2147483647 w 452"/>
                <a:gd name="T109" fmla="*/ 2147483647 h 337"/>
                <a:gd name="T110" fmla="*/ 2147483647 w 452"/>
                <a:gd name="T111" fmla="*/ 2147483647 h 337"/>
                <a:gd name="T112" fmla="*/ 2147483647 w 452"/>
                <a:gd name="T113" fmla="*/ 2147483647 h 33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52"/>
                <a:gd name="T172" fmla="*/ 0 h 337"/>
                <a:gd name="T173" fmla="*/ 452 w 452"/>
                <a:gd name="T174" fmla="*/ 337 h 33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52" h="337">
                  <a:moveTo>
                    <a:pt x="345" y="323"/>
                  </a:moveTo>
                  <a:lnTo>
                    <a:pt x="347" y="318"/>
                  </a:lnTo>
                  <a:lnTo>
                    <a:pt x="352" y="316"/>
                  </a:lnTo>
                  <a:lnTo>
                    <a:pt x="354" y="311"/>
                  </a:lnTo>
                  <a:lnTo>
                    <a:pt x="359" y="301"/>
                  </a:lnTo>
                  <a:lnTo>
                    <a:pt x="354" y="296"/>
                  </a:lnTo>
                  <a:lnTo>
                    <a:pt x="354" y="293"/>
                  </a:lnTo>
                  <a:lnTo>
                    <a:pt x="361" y="286"/>
                  </a:lnTo>
                  <a:lnTo>
                    <a:pt x="361" y="281"/>
                  </a:lnTo>
                  <a:lnTo>
                    <a:pt x="357" y="276"/>
                  </a:lnTo>
                  <a:lnTo>
                    <a:pt x="349" y="220"/>
                  </a:lnTo>
                  <a:lnTo>
                    <a:pt x="346" y="218"/>
                  </a:lnTo>
                  <a:lnTo>
                    <a:pt x="346" y="171"/>
                  </a:lnTo>
                  <a:lnTo>
                    <a:pt x="347" y="166"/>
                  </a:lnTo>
                  <a:lnTo>
                    <a:pt x="345" y="161"/>
                  </a:lnTo>
                  <a:lnTo>
                    <a:pt x="345" y="157"/>
                  </a:lnTo>
                  <a:lnTo>
                    <a:pt x="334" y="108"/>
                  </a:lnTo>
                  <a:lnTo>
                    <a:pt x="326" y="102"/>
                  </a:lnTo>
                  <a:lnTo>
                    <a:pt x="325" y="107"/>
                  </a:lnTo>
                  <a:lnTo>
                    <a:pt x="322" y="102"/>
                  </a:lnTo>
                  <a:lnTo>
                    <a:pt x="322" y="94"/>
                  </a:lnTo>
                  <a:lnTo>
                    <a:pt x="320" y="84"/>
                  </a:lnTo>
                  <a:lnTo>
                    <a:pt x="317" y="79"/>
                  </a:lnTo>
                  <a:lnTo>
                    <a:pt x="313" y="69"/>
                  </a:lnTo>
                  <a:lnTo>
                    <a:pt x="313" y="59"/>
                  </a:lnTo>
                  <a:lnTo>
                    <a:pt x="316" y="58"/>
                  </a:lnTo>
                  <a:lnTo>
                    <a:pt x="315" y="53"/>
                  </a:lnTo>
                  <a:lnTo>
                    <a:pt x="313" y="48"/>
                  </a:lnTo>
                  <a:lnTo>
                    <a:pt x="313" y="43"/>
                  </a:lnTo>
                  <a:lnTo>
                    <a:pt x="312" y="38"/>
                  </a:lnTo>
                  <a:lnTo>
                    <a:pt x="307" y="33"/>
                  </a:lnTo>
                  <a:lnTo>
                    <a:pt x="306" y="28"/>
                  </a:lnTo>
                  <a:lnTo>
                    <a:pt x="306" y="16"/>
                  </a:lnTo>
                  <a:lnTo>
                    <a:pt x="302" y="11"/>
                  </a:lnTo>
                  <a:lnTo>
                    <a:pt x="302" y="6"/>
                  </a:lnTo>
                  <a:lnTo>
                    <a:pt x="301" y="3"/>
                  </a:lnTo>
                  <a:lnTo>
                    <a:pt x="301" y="0"/>
                  </a:lnTo>
                  <a:lnTo>
                    <a:pt x="263" y="10"/>
                  </a:lnTo>
                  <a:lnTo>
                    <a:pt x="229" y="18"/>
                  </a:lnTo>
                  <a:lnTo>
                    <a:pt x="224" y="18"/>
                  </a:lnTo>
                  <a:lnTo>
                    <a:pt x="214" y="23"/>
                  </a:lnTo>
                  <a:lnTo>
                    <a:pt x="198" y="42"/>
                  </a:lnTo>
                  <a:lnTo>
                    <a:pt x="181" y="68"/>
                  </a:lnTo>
                  <a:lnTo>
                    <a:pt x="183" y="74"/>
                  </a:lnTo>
                  <a:lnTo>
                    <a:pt x="175" y="83"/>
                  </a:lnTo>
                  <a:lnTo>
                    <a:pt x="173" y="87"/>
                  </a:lnTo>
                  <a:lnTo>
                    <a:pt x="167" y="92"/>
                  </a:lnTo>
                  <a:lnTo>
                    <a:pt x="159" y="101"/>
                  </a:lnTo>
                  <a:lnTo>
                    <a:pt x="157" y="106"/>
                  </a:lnTo>
                  <a:lnTo>
                    <a:pt x="162" y="109"/>
                  </a:lnTo>
                  <a:lnTo>
                    <a:pt x="164" y="112"/>
                  </a:lnTo>
                  <a:lnTo>
                    <a:pt x="162" y="107"/>
                  </a:lnTo>
                  <a:lnTo>
                    <a:pt x="167" y="104"/>
                  </a:lnTo>
                  <a:lnTo>
                    <a:pt x="167" y="112"/>
                  </a:lnTo>
                  <a:lnTo>
                    <a:pt x="175" y="108"/>
                  </a:lnTo>
                  <a:lnTo>
                    <a:pt x="171" y="113"/>
                  </a:lnTo>
                  <a:lnTo>
                    <a:pt x="171" y="118"/>
                  </a:lnTo>
                  <a:lnTo>
                    <a:pt x="166" y="120"/>
                  </a:lnTo>
                  <a:lnTo>
                    <a:pt x="171" y="130"/>
                  </a:lnTo>
                  <a:lnTo>
                    <a:pt x="171" y="132"/>
                  </a:lnTo>
                  <a:lnTo>
                    <a:pt x="174" y="137"/>
                  </a:lnTo>
                  <a:lnTo>
                    <a:pt x="174" y="142"/>
                  </a:lnTo>
                  <a:lnTo>
                    <a:pt x="170" y="147"/>
                  </a:lnTo>
                  <a:lnTo>
                    <a:pt x="165" y="147"/>
                  </a:lnTo>
                  <a:lnTo>
                    <a:pt x="160" y="152"/>
                  </a:lnTo>
                  <a:lnTo>
                    <a:pt x="154" y="157"/>
                  </a:lnTo>
                  <a:lnTo>
                    <a:pt x="151" y="162"/>
                  </a:lnTo>
                  <a:lnTo>
                    <a:pt x="147" y="167"/>
                  </a:lnTo>
                  <a:lnTo>
                    <a:pt x="142" y="170"/>
                  </a:lnTo>
                  <a:lnTo>
                    <a:pt x="139" y="175"/>
                  </a:lnTo>
                  <a:lnTo>
                    <a:pt x="135" y="174"/>
                  </a:lnTo>
                  <a:lnTo>
                    <a:pt x="126" y="174"/>
                  </a:lnTo>
                  <a:lnTo>
                    <a:pt x="116" y="176"/>
                  </a:lnTo>
                  <a:lnTo>
                    <a:pt x="106" y="182"/>
                  </a:lnTo>
                  <a:lnTo>
                    <a:pt x="93" y="176"/>
                  </a:lnTo>
                  <a:lnTo>
                    <a:pt x="73" y="177"/>
                  </a:lnTo>
                  <a:lnTo>
                    <a:pt x="54" y="181"/>
                  </a:lnTo>
                  <a:lnTo>
                    <a:pt x="44" y="186"/>
                  </a:lnTo>
                  <a:lnTo>
                    <a:pt x="39" y="189"/>
                  </a:lnTo>
                  <a:lnTo>
                    <a:pt x="34" y="190"/>
                  </a:lnTo>
                  <a:lnTo>
                    <a:pt x="30" y="194"/>
                  </a:lnTo>
                  <a:lnTo>
                    <a:pt x="25" y="195"/>
                  </a:lnTo>
                  <a:lnTo>
                    <a:pt x="25" y="196"/>
                  </a:lnTo>
                  <a:lnTo>
                    <a:pt x="28" y="205"/>
                  </a:lnTo>
                  <a:lnTo>
                    <a:pt x="27" y="209"/>
                  </a:lnTo>
                  <a:lnTo>
                    <a:pt x="38" y="210"/>
                  </a:lnTo>
                  <a:lnTo>
                    <a:pt x="38" y="213"/>
                  </a:lnTo>
                  <a:lnTo>
                    <a:pt x="35" y="215"/>
                  </a:lnTo>
                  <a:lnTo>
                    <a:pt x="42" y="226"/>
                  </a:lnTo>
                  <a:lnTo>
                    <a:pt x="42" y="231"/>
                  </a:lnTo>
                  <a:lnTo>
                    <a:pt x="33" y="242"/>
                  </a:lnTo>
                  <a:lnTo>
                    <a:pt x="30" y="247"/>
                  </a:lnTo>
                  <a:lnTo>
                    <a:pt x="27" y="250"/>
                  </a:lnTo>
                  <a:lnTo>
                    <a:pt x="22" y="257"/>
                  </a:lnTo>
                  <a:lnTo>
                    <a:pt x="13" y="267"/>
                  </a:lnTo>
                  <a:lnTo>
                    <a:pt x="3" y="278"/>
                  </a:lnTo>
                  <a:lnTo>
                    <a:pt x="0" y="279"/>
                  </a:lnTo>
                  <a:lnTo>
                    <a:pt x="1" y="281"/>
                  </a:lnTo>
                  <a:lnTo>
                    <a:pt x="4" y="298"/>
                  </a:lnTo>
                  <a:lnTo>
                    <a:pt x="49" y="291"/>
                  </a:lnTo>
                  <a:lnTo>
                    <a:pt x="118" y="277"/>
                  </a:lnTo>
                  <a:lnTo>
                    <a:pt x="195" y="260"/>
                  </a:lnTo>
                  <a:lnTo>
                    <a:pt x="247" y="249"/>
                  </a:lnTo>
                  <a:lnTo>
                    <a:pt x="248" y="250"/>
                  </a:lnTo>
                  <a:lnTo>
                    <a:pt x="253" y="252"/>
                  </a:lnTo>
                  <a:lnTo>
                    <a:pt x="254" y="257"/>
                  </a:lnTo>
                  <a:lnTo>
                    <a:pt x="259" y="255"/>
                  </a:lnTo>
                  <a:lnTo>
                    <a:pt x="264" y="260"/>
                  </a:lnTo>
                  <a:lnTo>
                    <a:pt x="269" y="270"/>
                  </a:lnTo>
                  <a:lnTo>
                    <a:pt x="271" y="276"/>
                  </a:lnTo>
                  <a:lnTo>
                    <a:pt x="274" y="281"/>
                  </a:lnTo>
                  <a:lnTo>
                    <a:pt x="283" y="284"/>
                  </a:lnTo>
                  <a:lnTo>
                    <a:pt x="288" y="284"/>
                  </a:lnTo>
                  <a:lnTo>
                    <a:pt x="293" y="287"/>
                  </a:lnTo>
                  <a:lnTo>
                    <a:pt x="293" y="289"/>
                  </a:lnTo>
                  <a:lnTo>
                    <a:pt x="345" y="306"/>
                  </a:lnTo>
                  <a:lnTo>
                    <a:pt x="341" y="293"/>
                  </a:lnTo>
                  <a:lnTo>
                    <a:pt x="336" y="289"/>
                  </a:lnTo>
                  <a:lnTo>
                    <a:pt x="335" y="284"/>
                  </a:lnTo>
                  <a:lnTo>
                    <a:pt x="336" y="283"/>
                  </a:lnTo>
                  <a:lnTo>
                    <a:pt x="337" y="287"/>
                  </a:lnTo>
                  <a:lnTo>
                    <a:pt x="342" y="291"/>
                  </a:lnTo>
                  <a:lnTo>
                    <a:pt x="345" y="298"/>
                  </a:lnTo>
                  <a:lnTo>
                    <a:pt x="346" y="313"/>
                  </a:lnTo>
                  <a:lnTo>
                    <a:pt x="344" y="323"/>
                  </a:lnTo>
                  <a:lnTo>
                    <a:pt x="345" y="323"/>
                  </a:lnTo>
                  <a:close/>
                  <a:moveTo>
                    <a:pt x="447" y="276"/>
                  </a:moveTo>
                  <a:lnTo>
                    <a:pt x="442" y="278"/>
                  </a:lnTo>
                  <a:lnTo>
                    <a:pt x="440" y="277"/>
                  </a:lnTo>
                  <a:lnTo>
                    <a:pt x="435" y="278"/>
                  </a:lnTo>
                  <a:lnTo>
                    <a:pt x="430" y="281"/>
                  </a:lnTo>
                  <a:lnTo>
                    <a:pt x="425" y="291"/>
                  </a:lnTo>
                  <a:lnTo>
                    <a:pt x="422" y="292"/>
                  </a:lnTo>
                  <a:lnTo>
                    <a:pt x="417" y="292"/>
                  </a:lnTo>
                  <a:lnTo>
                    <a:pt x="420" y="288"/>
                  </a:lnTo>
                  <a:lnTo>
                    <a:pt x="425" y="283"/>
                  </a:lnTo>
                  <a:lnTo>
                    <a:pt x="425" y="278"/>
                  </a:lnTo>
                  <a:lnTo>
                    <a:pt x="430" y="270"/>
                  </a:lnTo>
                  <a:lnTo>
                    <a:pt x="415" y="287"/>
                  </a:lnTo>
                  <a:lnTo>
                    <a:pt x="405" y="292"/>
                  </a:lnTo>
                  <a:lnTo>
                    <a:pt x="391" y="294"/>
                  </a:lnTo>
                  <a:lnTo>
                    <a:pt x="386" y="297"/>
                  </a:lnTo>
                  <a:lnTo>
                    <a:pt x="384" y="302"/>
                  </a:lnTo>
                  <a:lnTo>
                    <a:pt x="379" y="302"/>
                  </a:lnTo>
                  <a:lnTo>
                    <a:pt x="370" y="307"/>
                  </a:lnTo>
                  <a:lnTo>
                    <a:pt x="365" y="306"/>
                  </a:lnTo>
                  <a:lnTo>
                    <a:pt x="361" y="309"/>
                  </a:lnTo>
                  <a:lnTo>
                    <a:pt x="361" y="315"/>
                  </a:lnTo>
                  <a:lnTo>
                    <a:pt x="356" y="312"/>
                  </a:lnTo>
                  <a:lnTo>
                    <a:pt x="355" y="318"/>
                  </a:lnTo>
                  <a:lnTo>
                    <a:pt x="346" y="323"/>
                  </a:lnTo>
                  <a:lnTo>
                    <a:pt x="345" y="330"/>
                  </a:lnTo>
                  <a:lnTo>
                    <a:pt x="344" y="335"/>
                  </a:lnTo>
                  <a:lnTo>
                    <a:pt x="346" y="335"/>
                  </a:lnTo>
                  <a:lnTo>
                    <a:pt x="355" y="333"/>
                  </a:lnTo>
                  <a:lnTo>
                    <a:pt x="350" y="337"/>
                  </a:lnTo>
                  <a:lnTo>
                    <a:pt x="360" y="332"/>
                  </a:lnTo>
                  <a:lnTo>
                    <a:pt x="378" y="322"/>
                  </a:lnTo>
                  <a:lnTo>
                    <a:pt x="379" y="322"/>
                  </a:lnTo>
                  <a:lnTo>
                    <a:pt x="385" y="318"/>
                  </a:lnTo>
                  <a:lnTo>
                    <a:pt x="390" y="316"/>
                  </a:lnTo>
                  <a:lnTo>
                    <a:pt x="400" y="309"/>
                  </a:lnTo>
                  <a:lnTo>
                    <a:pt x="405" y="308"/>
                  </a:lnTo>
                  <a:lnTo>
                    <a:pt x="410" y="304"/>
                  </a:lnTo>
                  <a:lnTo>
                    <a:pt x="415" y="303"/>
                  </a:lnTo>
                  <a:lnTo>
                    <a:pt x="425" y="297"/>
                  </a:lnTo>
                  <a:lnTo>
                    <a:pt x="425" y="293"/>
                  </a:lnTo>
                  <a:lnTo>
                    <a:pt x="430" y="292"/>
                  </a:lnTo>
                  <a:lnTo>
                    <a:pt x="440" y="283"/>
                  </a:lnTo>
                  <a:lnTo>
                    <a:pt x="446" y="281"/>
                  </a:lnTo>
                  <a:lnTo>
                    <a:pt x="452" y="272"/>
                  </a:lnTo>
                  <a:lnTo>
                    <a:pt x="447" y="276"/>
                  </a:lnTo>
                  <a:close/>
                </a:path>
              </a:pathLst>
            </a:custGeom>
            <a:solidFill>
              <a:srgbClr val="7030A0"/>
            </a:solidFill>
            <a:ln w="4763">
              <a:solidFill>
                <a:srgbClr val="FFFFFF"/>
              </a:solidFill>
              <a:prstDash val="solid"/>
              <a:round/>
              <a:headEnd/>
              <a:tailEnd/>
            </a:ln>
          </p:spPr>
          <p:txBody>
            <a:bodyPr/>
            <a:lstStyle/>
            <a:p>
              <a:endParaRPr lang="en-US" dirty="0"/>
            </a:p>
          </p:txBody>
        </p:sp>
        <p:sp>
          <p:nvSpPr>
            <p:cNvPr id="70741" name="Freeform 80"/>
            <p:cNvSpPr>
              <a:spLocks noEditPoints="1"/>
            </p:cNvSpPr>
            <p:nvPr/>
          </p:nvSpPr>
          <p:spPr bwMode="auto">
            <a:xfrm>
              <a:off x="4557" y="1439"/>
              <a:ext cx="291" cy="156"/>
            </a:xfrm>
            <a:custGeom>
              <a:avLst/>
              <a:gdLst>
                <a:gd name="T0" fmla="*/ 2147483647 w 210"/>
                <a:gd name="T1" fmla="*/ 2147483647 h 113"/>
                <a:gd name="T2" fmla="*/ 2147483647 w 210"/>
                <a:gd name="T3" fmla="*/ 2147483647 h 113"/>
                <a:gd name="T4" fmla="*/ 2147483647 w 210"/>
                <a:gd name="T5" fmla="*/ 2147483647 h 113"/>
                <a:gd name="T6" fmla="*/ 2147483647 w 210"/>
                <a:gd name="T7" fmla="*/ 2147483647 h 113"/>
                <a:gd name="T8" fmla="*/ 2147483647 w 210"/>
                <a:gd name="T9" fmla="*/ 2147483647 h 113"/>
                <a:gd name="T10" fmla="*/ 2147483647 w 210"/>
                <a:gd name="T11" fmla="*/ 2147483647 h 113"/>
                <a:gd name="T12" fmla="*/ 2147483647 w 210"/>
                <a:gd name="T13" fmla="*/ 2147483647 h 113"/>
                <a:gd name="T14" fmla="*/ 2147483647 w 210"/>
                <a:gd name="T15" fmla="*/ 2147483647 h 113"/>
                <a:gd name="T16" fmla="*/ 2147483647 w 210"/>
                <a:gd name="T17" fmla="*/ 2147483647 h 113"/>
                <a:gd name="T18" fmla="*/ 2147483647 w 210"/>
                <a:gd name="T19" fmla="*/ 2147483647 h 113"/>
                <a:gd name="T20" fmla="*/ 2147483647 w 210"/>
                <a:gd name="T21" fmla="*/ 2147483647 h 113"/>
                <a:gd name="T22" fmla="*/ 2147483647 w 210"/>
                <a:gd name="T23" fmla="*/ 2147483647 h 113"/>
                <a:gd name="T24" fmla="*/ 2147483647 w 210"/>
                <a:gd name="T25" fmla="*/ 2147483647 h 113"/>
                <a:gd name="T26" fmla="*/ 2147483647 w 210"/>
                <a:gd name="T27" fmla="*/ 2147483647 h 113"/>
                <a:gd name="T28" fmla="*/ 2147483647 w 210"/>
                <a:gd name="T29" fmla="*/ 2147483647 h 113"/>
                <a:gd name="T30" fmla="*/ 2147483647 w 210"/>
                <a:gd name="T31" fmla="*/ 2147483647 h 113"/>
                <a:gd name="T32" fmla="*/ 2147483647 w 210"/>
                <a:gd name="T33" fmla="*/ 2147483647 h 113"/>
                <a:gd name="T34" fmla="*/ 2147483647 w 210"/>
                <a:gd name="T35" fmla="*/ 2147483647 h 113"/>
                <a:gd name="T36" fmla="*/ 2147483647 w 210"/>
                <a:gd name="T37" fmla="*/ 2147483647 h 113"/>
                <a:gd name="T38" fmla="*/ 2147483647 w 210"/>
                <a:gd name="T39" fmla="*/ 2147483647 h 113"/>
                <a:gd name="T40" fmla="*/ 2147483647 w 210"/>
                <a:gd name="T41" fmla="*/ 0 h 113"/>
                <a:gd name="T42" fmla="*/ 2147483647 w 210"/>
                <a:gd name="T43" fmla="*/ 2147483647 h 113"/>
                <a:gd name="T44" fmla="*/ 2147483647 w 210"/>
                <a:gd name="T45" fmla="*/ 2147483647 h 113"/>
                <a:gd name="T46" fmla="*/ 2147483647 w 210"/>
                <a:gd name="T47" fmla="*/ 2147483647 h 113"/>
                <a:gd name="T48" fmla="*/ 1 w 210"/>
                <a:gd name="T49" fmla="*/ 2147483647 h 113"/>
                <a:gd name="T50" fmla="*/ 0 w 210"/>
                <a:gd name="T51" fmla="*/ 2147483647 h 113"/>
                <a:gd name="T52" fmla="*/ 2147483647 w 210"/>
                <a:gd name="T53" fmla="*/ 2147483647 h 113"/>
                <a:gd name="T54" fmla="*/ 2147483647 w 210"/>
                <a:gd name="T55" fmla="*/ 2147483647 h 113"/>
                <a:gd name="T56" fmla="*/ 2147483647 w 210"/>
                <a:gd name="T57" fmla="*/ 2147483647 h 113"/>
                <a:gd name="T58" fmla="*/ 2147483647 w 210"/>
                <a:gd name="T59" fmla="*/ 2147483647 h 113"/>
                <a:gd name="T60" fmla="*/ 2147483647 w 210"/>
                <a:gd name="T61" fmla="*/ 2147483647 h 113"/>
                <a:gd name="T62" fmla="*/ 2147483647 w 210"/>
                <a:gd name="T63" fmla="*/ 2147483647 h 113"/>
                <a:gd name="T64" fmla="*/ 2147483647 w 210"/>
                <a:gd name="T65" fmla="*/ 2147483647 h 113"/>
                <a:gd name="T66" fmla="*/ 2147483647 w 210"/>
                <a:gd name="T67" fmla="*/ 2147483647 h 113"/>
                <a:gd name="T68" fmla="*/ 2147483647 w 210"/>
                <a:gd name="T69" fmla="*/ 2147483647 h 113"/>
                <a:gd name="T70" fmla="*/ 2147483647 w 210"/>
                <a:gd name="T71" fmla="*/ 2147483647 h 113"/>
                <a:gd name="T72" fmla="*/ 2147483647 w 210"/>
                <a:gd name="T73" fmla="*/ 2147483647 h 113"/>
                <a:gd name="T74" fmla="*/ 2147483647 w 210"/>
                <a:gd name="T75" fmla="*/ 2147483647 h 113"/>
                <a:gd name="T76" fmla="*/ 2147483647 w 210"/>
                <a:gd name="T77" fmla="*/ 2147483647 h 113"/>
                <a:gd name="T78" fmla="*/ 2147483647 w 210"/>
                <a:gd name="T79" fmla="*/ 2147483647 h 113"/>
                <a:gd name="T80" fmla="*/ 2147483647 w 210"/>
                <a:gd name="T81" fmla="*/ 2147483647 h 113"/>
                <a:gd name="T82" fmla="*/ 2147483647 w 210"/>
                <a:gd name="T83" fmla="*/ 2147483647 h 113"/>
                <a:gd name="T84" fmla="*/ 2147483647 w 210"/>
                <a:gd name="T85" fmla="*/ 2147483647 h 113"/>
                <a:gd name="T86" fmla="*/ 2147483647 w 210"/>
                <a:gd name="T87" fmla="*/ 2147483647 h 113"/>
                <a:gd name="T88" fmla="*/ 2147483647 w 210"/>
                <a:gd name="T89" fmla="*/ 2147483647 h 113"/>
                <a:gd name="T90" fmla="*/ 2147483647 w 210"/>
                <a:gd name="T91" fmla="*/ 2147483647 h 113"/>
                <a:gd name="T92" fmla="*/ 2147483647 w 210"/>
                <a:gd name="T93" fmla="*/ 2147483647 h 113"/>
                <a:gd name="T94" fmla="*/ 2147483647 w 210"/>
                <a:gd name="T95" fmla="*/ 2147483647 h 113"/>
                <a:gd name="T96" fmla="*/ 2147483647 w 210"/>
                <a:gd name="T97" fmla="*/ 2147483647 h 113"/>
                <a:gd name="T98" fmla="*/ 2147483647 w 210"/>
                <a:gd name="T99" fmla="*/ 2147483647 h 113"/>
                <a:gd name="T100" fmla="*/ 2147483647 w 210"/>
                <a:gd name="T101" fmla="*/ 2147483647 h 1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10"/>
                <a:gd name="T154" fmla="*/ 0 h 113"/>
                <a:gd name="T155" fmla="*/ 210 w 210"/>
                <a:gd name="T156" fmla="*/ 113 h 11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10" h="113">
                  <a:moveTo>
                    <a:pt x="201" y="72"/>
                  </a:moveTo>
                  <a:lnTo>
                    <a:pt x="199" y="62"/>
                  </a:lnTo>
                  <a:lnTo>
                    <a:pt x="193" y="53"/>
                  </a:lnTo>
                  <a:lnTo>
                    <a:pt x="188" y="49"/>
                  </a:lnTo>
                  <a:lnTo>
                    <a:pt x="183" y="48"/>
                  </a:lnTo>
                  <a:lnTo>
                    <a:pt x="177" y="49"/>
                  </a:lnTo>
                  <a:lnTo>
                    <a:pt x="183" y="49"/>
                  </a:lnTo>
                  <a:lnTo>
                    <a:pt x="188" y="53"/>
                  </a:lnTo>
                  <a:lnTo>
                    <a:pt x="189" y="58"/>
                  </a:lnTo>
                  <a:lnTo>
                    <a:pt x="194" y="58"/>
                  </a:lnTo>
                  <a:lnTo>
                    <a:pt x="196" y="65"/>
                  </a:lnTo>
                  <a:lnTo>
                    <a:pt x="191" y="70"/>
                  </a:lnTo>
                  <a:lnTo>
                    <a:pt x="183" y="78"/>
                  </a:lnTo>
                  <a:lnTo>
                    <a:pt x="177" y="77"/>
                  </a:lnTo>
                  <a:lnTo>
                    <a:pt x="172" y="77"/>
                  </a:lnTo>
                  <a:lnTo>
                    <a:pt x="169" y="76"/>
                  </a:lnTo>
                  <a:lnTo>
                    <a:pt x="165" y="65"/>
                  </a:lnTo>
                  <a:lnTo>
                    <a:pt x="160" y="64"/>
                  </a:lnTo>
                  <a:lnTo>
                    <a:pt x="155" y="62"/>
                  </a:lnTo>
                  <a:lnTo>
                    <a:pt x="155" y="58"/>
                  </a:lnTo>
                  <a:lnTo>
                    <a:pt x="160" y="60"/>
                  </a:lnTo>
                  <a:lnTo>
                    <a:pt x="156" y="54"/>
                  </a:lnTo>
                  <a:lnTo>
                    <a:pt x="146" y="45"/>
                  </a:lnTo>
                  <a:lnTo>
                    <a:pt x="141" y="45"/>
                  </a:lnTo>
                  <a:lnTo>
                    <a:pt x="136" y="48"/>
                  </a:lnTo>
                  <a:lnTo>
                    <a:pt x="131" y="45"/>
                  </a:lnTo>
                  <a:lnTo>
                    <a:pt x="128" y="40"/>
                  </a:lnTo>
                  <a:lnTo>
                    <a:pt x="133" y="40"/>
                  </a:lnTo>
                  <a:lnTo>
                    <a:pt x="131" y="35"/>
                  </a:lnTo>
                  <a:lnTo>
                    <a:pt x="135" y="30"/>
                  </a:lnTo>
                  <a:lnTo>
                    <a:pt x="135" y="29"/>
                  </a:lnTo>
                  <a:lnTo>
                    <a:pt x="136" y="24"/>
                  </a:lnTo>
                  <a:lnTo>
                    <a:pt x="146" y="18"/>
                  </a:lnTo>
                  <a:lnTo>
                    <a:pt x="147" y="13"/>
                  </a:lnTo>
                  <a:lnTo>
                    <a:pt x="142" y="13"/>
                  </a:lnTo>
                  <a:lnTo>
                    <a:pt x="144" y="14"/>
                  </a:lnTo>
                  <a:lnTo>
                    <a:pt x="138" y="15"/>
                  </a:lnTo>
                  <a:lnTo>
                    <a:pt x="133" y="11"/>
                  </a:lnTo>
                  <a:lnTo>
                    <a:pt x="132" y="6"/>
                  </a:lnTo>
                  <a:lnTo>
                    <a:pt x="128" y="4"/>
                  </a:lnTo>
                  <a:lnTo>
                    <a:pt x="130" y="0"/>
                  </a:lnTo>
                  <a:lnTo>
                    <a:pt x="127" y="0"/>
                  </a:lnTo>
                  <a:lnTo>
                    <a:pt x="125" y="0"/>
                  </a:lnTo>
                  <a:lnTo>
                    <a:pt x="120" y="4"/>
                  </a:lnTo>
                  <a:lnTo>
                    <a:pt x="117" y="9"/>
                  </a:lnTo>
                  <a:lnTo>
                    <a:pt x="116" y="8"/>
                  </a:lnTo>
                  <a:lnTo>
                    <a:pt x="112" y="13"/>
                  </a:lnTo>
                  <a:lnTo>
                    <a:pt x="107" y="20"/>
                  </a:lnTo>
                  <a:lnTo>
                    <a:pt x="44" y="34"/>
                  </a:lnTo>
                  <a:lnTo>
                    <a:pt x="1" y="44"/>
                  </a:lnTo>
                  <a:lnTo>
                    <a:pt x="0" y="49"/>
                  </a:lnTo>
                  <a:lnTo>
                    <a:pt x="0" y="96"/>
                  </a:lnTo>
                  <a:lnTo>
                    <a:pt x="3" y="98"/>
                  </a:lnTo>
                  <a:lnTo>
                    <a:pt x="34" y="92"/>
                  </a:lnTo>
                  <a:lnTo>
                    <a:pt x="39" y="92"/>
                  </a:lnTo>
                  <a:lnTo>
                    <a:pt x="48" y="88"/>
                  </a:lnTo>
                  <a:lnTo>
                    <a:pt x="52" y="88"/>
                  </a:lnTo>
                  <a:lnTo>
                    <a:pt x="57" y="86"/>
                  </a:lnTo>
                  <a:lnTo>
                    <a:pt x="84" y="79"/>
                  </a:lnTo>
                  <a:lnTo>
                    <a:pt x="91" y="78"/>
                  </a:lnTo>
                  <a:lnTo>
                    <a:pt x="94" y="78"/>
                  </a:lnTo>
                  <a:lnTo>
                    <a:pt x="113" y="73"/>
                  </a:lnTo>
                  <a:lnTo>
                    <a:pt x="117" y="76"/>
                  </a:lnTo>
                  <a:lnTo>
                    <a:pt x="120" y="81"/>
                  </a:lnTo>
                  <a:lnTo>
                    <a:pt x="122" y="82"/>
                  </a:lnTo>
                  <a:lnTo>
                    <a:pt x="123" y="86"/>
                  </a:lnTo>
                  <a:lnTo>
                    <a:pt x="126" y="89"/>
                  </a:lnTo>
                  <a:lnTo>
                    <a:pt x="127" y="89"/>
                  </a:lnTo>
                  <a:lnTo>
                    <a:pt x="131" y="92"/>
                  </a:lnTo>
                  <a:lnTo>
                    <a:pt x="133" y="94"/>
                  </a:lnTo>
                  <a:lnTo>
                    <a:pt x="138" y="96"/>
                  </a:lnTo>
                  <a:lnTo>
                    <a:pt x="140" y="102"/>
                  </a:lnTo>
                  <a:lnTo>
                    <a:pt x="141" y="106"/>
                  </a:lnTo>
                  <a:lnTo>
                    <a:pt x="144" y="101"/>
                  </a:lnTo>
                  <a:lnTo>
                    <a:pt x="149" y="101"/>
                  </a:lnTo>
                  <a:lnTo>
                    <a:pt x="151" y="93"/>
                  </a:lnTo>
                  <a:lnTo>
                    <a:pt x="156" y="89"/>
                  </a:lnTo>
                  <a:lnTo>
                    <a:pt x="159" y="84"/>
                  </a:lnTo>
                  <a:lnTo>
                    <a:pt x="164" y="81"/>
                  </a:lnTo>
                  <a:lnTo>
                    <a:pt x="164" y="86"/>
                  </a:lnTo>
                  <a:lnTo>
                    <a:pt x="165" y="96"/>
                  </a:lnTo>
                  <a:lnTo>
                    <a:pt x="171" y="93"/>
                  </a:lnTo>
                  <a:lnTo>
                    <a:pt x="175" y="91"/>
                  </a:lnTo>
                  <a:lnTo>
                    <a:pt x="176" y="86"/>
                  </a:lnTo>
                  <a:lnTo>
                    <a:pt x="179" y="86"/>
                  </a:lnTo>
                  <a:lnTo>
                    <a:pt x="193" y="78"/>
                  </a:lnTo>
                  <a:lnTo>
                    <a:pt x="199" y="77"/>
                  </a:lnTo>
                  <a:lnTo>
                    <a:pt x="201" y="72"/>
                  </a:lnTo>
                  <a:close/>
                  <a:moveTo>
                    <a:pt x="206" y="101"/>
                  </a:moveTo>
                  <a:lnTo>
                    <a:pt x="203" y="98"/>
                  </a:lnTo>
                  <a:lnTo>
                    <a:pt x="204" y="99"/>
                  </a:lnTo>
                  <a:lnTo>
                    <a:pt x="203" y="104"/>
                  </a:lnTo>
                  <a:lnTo>
                    <a:pt x="199" y="108"/>
                  </a:lnTo>
                  <a:lnTo>
                    <a:pt x="208" y="107"/>
                  </a:lnTo>
                  <a:lnTo>
                    <a:pt x="210" y="106"/>
                  </a:lnTo>
                  <a:lnTo>
                    <a:pt x="206" y="101"/>
                  </a:lnTo>
                  <a:close/>
                  <a:moveTo>
                    <a:pt x="169" y="101"/>
                  </a:moveTo>
                  <a:lnTo>
                    <a:pt x="166" y="104"/>
                  </a:lnTo>
                  <a:lnTo>
                    <a:pt x="162" y="113"/>
                  </a:lnTo>
                  <a:lnTo>
                    <a:pt x="171" y="108"/>
                  </a:lnTo>
                  <a:lnTo>
                    <a:pt x="176" y="104"/>
                  </a:lnTo>
                  <a:lnTo>
                    <a:pt x="172" y="99"/>
                  </a:lnTo>
                  <a:lnTo>
                    <a:pt x="169" y="101"/>
                  </a:lnTo>
                  <a:close/>
                </a:path>
              </a:pathLst>
            </a:custGeom>
            <a:solidFill>
              <a:srgbClr val="FFFF00"/>
            </a:solidFill>
            <a:ln w="4763">
              <a:solidFill>
                <a:srgbClr val="FFFFFF"/>
              </a:solidFill>
              <a:prstDash val="solid"/>
              <a:round/>
              <a:headEnd/>
              <a:tailEnd/>
            </a:ln>
          </p:spPr>
          <p:txBody>
            <a:bodyPr/>
            <a:lstStyle/>
            <a:p>
              <a:endParaRPr lang="en-US" dirty="0"/>
            </a:p>
          </p:txBody>
        </p:sp>
        <p:sp>
          <p:nvSpPr>
            <p:cNvPr id="70742" name="Freeform 81"/>
            <p:cNvSpPr>
              <a:spLocks noEditPoints="1"/>
            </p:cNvSpPr>
            <p:nvPr/>
          </p:nvSpPr>
          <p:spPr bwMode="auto">
            <a:xfrm>
              <a:off x="4650" y="932"/>
              <a:ext cx="327" cy="484"/>
            </a:xfrm>
            <a:custGeom>
              <a:avLst/>
              <a:gdLst>
                <a:gd name="T0" fmla="*/ 2147483647 w 236"/>
                <a:gd name="T1" fmla="*/ 2147483647 h 350"/>
                <a:gd name="T2" fmla="*/ 2147483647 w 236"/>
                <a:gd name="T3" fmla="*/ 2147483647 h 350"/>
                <a:gd name="T4" fmla="*/ 2147483647 w 236"/>
                <a:gd name="T5" fmla="*/ 2147483647 h 350"/>
                <a:gd name="T6" fmla="*/ 2147483647 w 236"/>
                <a:gd name="T7" fmla="*/ 2147483647 h 350"/>
                <a:gd name="T8" fmla="*/ 2147483647 w 236"/>
                <a:gd name="T9" fmla="*/ 2147483647 h 350"/>
                <a:gd name="T10" fmla="*/ 2147483647 w 236"/>
                <a:gd name="T11" fmla="*/ 2147483647 h 350"/>
                <a:gd name="T12" fmla="*/ 2147483647 w 236"/>
                <a:gd name="T13" fmla="*/ 2147483647 h 350"/>
                <a:gd name="T14" fmla="*/ 2147483647 w 236"/>
                <a:gd name="T15" fmla="*/ 2147483647 h 350"/>
                <a:gd name="T16" fmla="*/ 2147483647 w 236"/>
                <a:gd name="T17" fmla="*/ 2147483647 h 350"/>
                <a:gd name="T18" fmla="*/ 2147483647 w 236"/>
                <a:gd name="T19" fmla="*/ 2147483647 h 350"/>
                <a:gd name="T20" fmla="*/ 2147483647 w 236"/>
                <a:gd name="T21" fmla="*/ 2147483647 h 350"/>
                <a:gd name="T22" fmla="*/ 2147483647 w 236"/>
                <a:gd name="T23" fmla="*/ 2147483647 h 350"/>
                <a:gd name="T24" fmla="*/ 2147483647 w 236"/>
                <a:gd name="T25" fmla="*/ 2147483647 h 350"/>
                <a:gd name="T26" fmla="*/ 2147483647 w 236"/>
                <a:gd name="T27" fmla="*/ 2147483647 h 350"/>
                <a:gd name="T28" fmla="*/ 2147483647 w 236"/>
                <a:gd name="T29" fmla="*/ 2147483647 h 350"/>
                <a:gd name="T30" fmla="*/ 2147483647 w 236"/>
                <a:gd name="T31" fmla="*/ 2147483647 h 350"/>
                <a:gd name="T32" fmla="*/ 2147483647 w 236"/>
                <a:gd name="T33" fmla="*/ 2147483647 h 350"/>
                <a:gd name="T34" fmla="*/ 2147483647 w 236"/>
                <a:gd name="T35" fmla="*/ 2147483647 h 350"/>
                <a:gd name="T36" fmla="*/ 2147483647 w 236"/>
                <a:gd name="T37" fmla="*/ 2147483647 h 350"/>
                <a:gd name="T38" fmla="*/ 2147483647 w 236"/>
                <a:gd name="T39" fmla="*/ 2147483647 h 350"/>
                <a:gd name="T40" fmla="*/ 0 w 236"/>
                <a:gd name="T41" fmla="*/ 2147483647 h 350"/>
                <a:gd name="T42" fmla="*/ 2147483647 w 236"/>
                <a:gd name="T43" fmla="*/ 2147483647 h 350"/>
                <a:gd name="T44" fmla="*/ 2147483647 w 236"/>
                <a:gd name="T45" fmla="*/ 2147483647 h 350"/>
                <a:gd name="T46" fmla="*/ 2147483647 w 236"/>
                <a:gd name="T47" fmla="*/ 2147483647 h 350"/>
                <a:gd name="T48" fmla="*/ 2147483647 w 236"/>
                <a:gd name="T49" fmla="*/ 2147483647 h 350"/>
                <a:gd name="T50" fmla="*/ 2147483647 w 236"/>
                <a:gd name="T51" fmla="*/ 2147483647 h 350"/>
                <a:gd name="T52" fmla="*/ 2147483647 w 236"/>
                <a:gd name="T53" fmla="*/ 2147483647 h 350"/>
                <a:gd name="T54" fmla="*/ 2147483647 w 236"/>
                <a:gd name="T55" fmla="*/ 2147483647 h 350"/>
                <a:gd name="T56" fmla="*/ 2147483647 w 236"/>
                <a:gd name="T57" fmla="*/ 2147483647 h 350"/>
                <a:gd name="T58" fmla="*/ 2147483647 w 236"/>
                <a:gd name="T59" fmla="*/ 2147483647 h 350"/>
                <a:gd name="T60" fmla="*/ 2147483647 w 236"/>
                <a:gd name="T61" fmla="*/ 2147483647 h 350"/>
                <a:gd name="T62" fmla="*/ 2147483647 w 236"/>
                <a:gd name="T63" fmla="*/ 2147483647 h 350"/>
                <a:gd name="T64" fmla="*/ 2147483647 w 236"/>
                <a:gd name="T65" fmla="*/ 2147483647 h 350"/>
                <a:gd name="T66" fmla="*/ 2147483647 w 236"/>
                <a:gd name="T67" fmla="*/ 2147483647 h 350"/>
                <a:gd name="T68" fmla="*/ 2147483647 w 236"/>
                <a:gd name="T69" fmla="*/ 2147483647 h 350"/>
                <a:gd name="T70" fmla="*/ 2147483647 w 236"/>
                <a:gd name="T71" fmla="*/ 2147483647 h 350"/>
                <a:gd name="T72" fmla="*/ 2147483647 w 236"/>
                <a:gd name="T73" fmla="*/ 2147483647 h 350"/>
                <a:gd name="T74" fmla="*/ 2147483647 w 236"/>
                <a:gd name="T75" fmla="*/ 2147483647 h 350"/>
                <a:gd name="T76" fmla="*/ 2147483647 w 236"/>
                <a:gd name="T77" fmla="*/ 2147483647 h 350"/>
                <a:gd name="T78" fmla="*/ 2147483647 w 236"/>
                <a:gd name="T79" fmla="*/ 2147483647 h 350"/>
                <a:gd name="T80" fmla="*/ 2147483647 w 236"/>
                <a:gd name="T81" fmla="*/ 2147483647 h 350"/>
                <a:gd name="T82" fmla="*/ 2147483647 w 236"/>
                <a:gd name="T83" fmla="*/ 2147483647 h 350"/>
                <a:gd name="T84" fmla="*/ 2147483647 w 236"/>
                <a:gd name="T85" fmla="*/ 2147483647 h 350"/>
                <a:gd name="T86" fmla="*/ 2147483647 w 236"/>
                <a:gd name="T87" fmla="*/ 2147483647 h 350"/>
                <a:gd name="T88" fmla="*/ 2147483647 w 236"/>
                <a:gd name="T89" fmla="*/ 2147483647 h 350"/>
                <a:gd name="T90" fmla="*/ 2147483647 w 236"/>
                <a:gd name="T91" fmla="*/ 2147483647 h 350"/>
                <a:gd name="T92" fmla="*/ 2147483647 w 236"/>
                <a:gd name="T93" fmla="*/ 2147483647 h 350"/>
                <a:gd name="T94" fmla="*/ 2147483647 w 236"/>
                <a:gd name="T95" fmla="*/ 2147483647 h 350"/>
                <a:gd name="T96" fmla="*/ 2147483647 w 236"/>
                <a:gd name="T97" fmla="*/ 2147483647 h 350"/>
                <a:gd name="T98" fmla="*/ 2147483647 w 236"/>
                <a:gd name="T99" fmla="*/ 2147483647 h 350"/>
                <a:gd name="T100" fmla="*/ 2147483647 w 236"/>
                <a:gd name="T101" fmla="*/ 2147483647 h 350"/>
                <a:gd name="T102" fmla="*/ 2147483647 w 236"/>
                <a:gd name="T103" fmla="*/ 2147483647 h 350"/>
                <a:gd name="T104" fmla="*/ 2147483647 w 236"/>
                <a:gd name="T105" fmla="*/ 2147483647 h 350"/>
                <a:gd name="T106" fmla="*/ 2147483647 w 236"/>
                <a:gd name="T107" fmla="*/ 2147483647 h 350"/>
                <a:gd name="T108" fmla="*/ 2147483647 w 236"/>
                <a:gd name="T109" fmla="*/ 2147483647 h 350"/>
                <a:gd name="T110" fmla="*/ 2147483647 w 236"/>
                <a:gd name="T111" fmla="*/ 2147483647 h 350"/>
                <a:gd name="T112" fmla="*/ 2147483647 w 236"/>
                <a:gd name="T113" fmla="*/ 2147483647 h 350"/>
                <a:gd name="T114" fmla="*/ 2147483647 w 236"/>
                <a:gd name="T115" fmla="*/ 2147483647 h 350"/>
                <a:gd name="T116" fmla="*/ 2147483647 w 236"/>
                <a:gd name="T117" fmla="*/ 2147483647 h 350"/>
                <a:gd name="T118" fmla="*/ 2147483647 w 236"/>
                <a:gd name="T119" fmla="*/ 2147483647 h 350"/>
                <a:gd name="T120" fmla="*/ 2147483647 w 236"/>
                <a:gd name="T121" fmla="*/ 2147483647 h 3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350"/>
                <a:gd name="T185" fmla="*/ 236 w 236"/>
                <a:gd name="T186" fmla="*/ 350 h 3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350">
                  <a:moveTo>
                    <a:pt x="216" y="160"/>
                  </a:moveTo>
                  <a:lnTo>
                    <a:pt x="212" y="165"/>
                  </a:lnTo>
                  <a:lnTo>
                    <a:pt x="209" y="160"/>
                  </a:lnTo>
                  <a:lnTo>
                    <a:pt x="214" y="152"/>
                  </a:lnTo>
                  <a:lnTo>
                    <a:pt x="205" y="143"/>
                  </a:lnTo>
                  <a:lnTo>
                    <a:pt x="205" y="142"/>
                  </a:lnTo>
                  <a:lnTo>
                    <a:pt x="201" y="141"/>
                  </a:lnTo>
                  <a:lnTo>
                    <a:pt x="197" y="141"/>
                  </a:lnTo>
                  <a:lnTo>
                    <a:pt x="194" y="145"/>
                  </a:lnTo>
                  <a:lnTo>
                    <a:pt x="188" y="141"/>
                  </a:lnTo>
                  <a:lnTo>
                    <a:pt x="186" y="136"/>
                  </a:lnTo>
                  <a:lnTo>
                    <a:pt x="186" y="131"/>
                  </a:lnTo>
                  <a:lnTo>
                    <a:pt x="182" y="126"/>
                  </a:lnTo>
                  <a:lnTo>
                    <a:pt x="181" y="121"/>
                  </a:lnTo>
                  <a:lnTo>
                    <a:pt x="182" y="116"/>
                  </a:lnTo>
                  <a:lnTo>
                    <a:pt x="178" y="114"/>
                  </a:lnTo>
                  <a:lnTo>
                    <a:pt x="173" y="116"/>
                  </a:lnTo>
                  <a:lnTo>
                    <a:pt x="168" y="116"/>
                  </a:lnTo>
                  <a:lnTo>
                    <a:pt x="163" y="112"/>
                  </a:lnTo>
                  <a:lnTo>
                    <a:pt x="160" y="113"/>
                  </a:lnTo>
                  <a:lnTo>
                    <a:pt x="157" y="108"/>
                  </a:lnTo>
                  <a:lnTo>
                    <a:pt x="158" y="104"/>
                  </a:lnTo>
                  <a:lnTo>
                    <a:pt x="156" y="99"/>
                  </a:lnTo>
                  <a:lnTo>
                    <a:pt x="156" y="94"/>
                  </a:lnTo>
                  <a:lnTo>
                    <a:pt x="149" y="78"/>
                  </a:lnTo>
                  <a:lnTo>
                    <a:pt x="128" y="14"/>
                  </a:lnTo>
                  <a:lnTo>
                    <a:pt x="124" y="13"/>
                  </a:lnTo>
                  <a:lnTo>
                    <a:pt x="114" y="6"/>
                  </a:lnTo>
                  <a:lnTo>
                    <a:pt x="104" y="2"/>
                  </a:lnTo>
                  <a:lnTo>
                    <a:pt x="99" y="0"/>
                  </a:lnTo>
                  <a:lnTo>
                    <a:pt x="93" y="2"/>
                  </a:lnTo>
                  <a:lnTo>
                    <a:pt x="89" y="8"/>
                  </a:lnTo>
                  <a:lnTo>
                    <a:pt x="85" y="10"/>
                  </a:lnTo>
                  <a:lnTo>
                    <a:pt x="80" y="15"/>
                  </a:lnTo>
                  <a:lnTo>
                    <a:pt x="77" y="18"/>
                  </a:lnTo>
                  <a:lnTo>
                    <a:pt x="71" y="23"/>
                  </a:lnTo>
                  <a:lnTo>
                    <a:pt x="65" y="20"/>
                  </a:lnTo>
                  <a:lnTo>
                    <a:pt x="60" y="16"/>
                  </a:lnTo>
                  <a:lnTo>
                    <a:pt x="58" y="6"/>
                  </a:lnTo>
                  <a:lnTo>
                    <a:pt x="53" y="6"/>
                  </a:lnTo>
                  <a:lnTo>
                    <a:pt x="48" y="8"/>
                  </a:lnTo>
                  <a:lnTo>
                    <a:pt x="25" y="73"/>
                  </a:lnTo>
                  <a:lnTo>
                    <a:pt x="29" y="94"/>
                  </a:lnTo>
                  <a:lnTo>
                    <a:pt x="25" y="101"/>
                  </a:lnTo>
                  <a:lnTo>
                    <a:pt x="22" y="116"/>
                  </a:lnTo>
                  <a:lnTo>
                    <a:pt x="25" y="119"/>
                  </a:lnTo>
                  <a:lnTo>
                    <a:pt x="25" y="130"/>
                  </a:lnTo>
                  <a:lnTo>
                    <a:pt x="29" y="135"/>
                  </a:lnTo>
                  <a:lnTo>
                    <a:pt x="24" y="145"/>
                  </a:lnTo>
                  <a:lnTo>
                    <a:pt x="26" y="148"/>
                  </a:lnTo>
                  <a:lnTo>
                    <a:pt x="17" y="158"/>
                  </a:lnTo>
                  <a:lnTo>
                    <a:pt x="15" y="164"/>
                  </a:lnTo>
                  <a:lnTo>
                    <a:pt x="14" y="169"/>
                  </a:lnTo>
                  <a:lnTo>
                    <a:pt x="19" y="179"/>
                  </a:lnTo>
                  <a:lnTo>
                    <a:pt x="14" y="177"/>
                  </a:lnTo>
                  <a:lnTo>
                    <a:pt x="12" y="177"/>
                  </a:lnTo>
                  <a:lnTo>
                    <a:pt x="11" y="182"/>
                  </a:lnTo>
                  <a:lnTo>
                    <a:pt x="12" y="187"/>
                  </a:lnTo>
                  <a:lnTo>
                    <a:pt x="7" y="189"/>
                  </a:lnTo>
                  <a:lnTo>
                    <a:pt x="4" y="186"/>
                  </a:lnTo>
                  <a:lnTo>
                    <a:pt x="0" y="191"/>
                  </a:lnTo>
                  <a:lnTo>
                    <a:pt x="0" y="194"/>
                  </a:lnTo>
                  <a:lnTo>
                    <a:pt x="36" y="303"/>
                  </a:lnTo>
                  <a:lnTo>
                    <a:pt x="41" y="318"/>
                  </a:lnTo>
                  <a:lnTo>
                    <a:pt x="41" y="323"/>
                  </a:lnTo>
                  <a:lnTo>
                    <a:pt x="44" y="327"/>
                  </a:lnTo>
                  <a:lnTo>
                    <a:pt x="45" y="332"/>
                  </a:lnTo>
                  <a:lnTo>
                    <a:pt x="50" y="336"/>
                  </a:lnTo>
                  <a:lnTo>
                    <a:pt x="55" y="338"/>
                  </a:lnTo>
                  <a:lnTo>
                    <a:pt x="56" y="343"/>
                  </a:lnTo>
                  <a:lnTo>
                    <a:pt x="60" y="348"/>
                  </a:lnTo>
                  <a:lnTo>
                    <a:pt x="63" y="350"/>
                  </a:lnTo>
                  <a:lnTo>
                    <a:pt x="68" y="345"/>
                  </a:lnTo>
                  <a:lnTo>
                    <a:pt x="69" y="340"/>
                  </a:lnTo>
                  <a:lnTo>
                    <a:pt x="68" y="335"/>
                  </a:lnTo>
                  <a:lnTo>
                    <a:pt x="68" y="330"/>
                  </a:lnTo>
                  <a:lnTo>
                    <a:pt x="73" y="326"/>
                  </a:lnTo>
                  <a:lnTo>
                    <a:pt x="77" y="316"/>
                  </a:lnTo>
                  <a:lnTo>
                    <a:pt x="74" y="312"/>
                  </a:lnTo>
                  <a:lnTo>
                    <a:pt x="80" y="302"/>
                  </a:lnTo>
                  <a:lnTo>
                    <a:pt x="77" y="301"/>
                  </a:lnTo>
                  <a:lnTo>
                    <a:pt x="77" y="296"/>
                  </a:lnTo>
                  <a:lnTo>
                    <a:pt x="78" y="291"/>
                  </a:lnTo>
                  <a:lnTo>
                    <a:pt x="85" y="280"/>
                  </a:lnTo>
                  <a:lnTo>
                    <a:pt x="88" y="289"/>
                  </a:lnTo>
                  <a:lnTo>
                    <a:pt x="88" y="284"/>
                  </a:lnTo>
                  <a:lnTo>
                    <a:pt x="89" y="289"/>
                  </a:lnTo>
                  <a:lnTo>
                    <a:pt x="92" y="284"/>
                  </a:lnTo>
                  <a:lnTo>
                    <a:pt x="93" y="279"/>
                  </a:lnTo>
                  <a:lnTo>
                    <a:pt x="94" y="279"/>
                  </a:lnTo>
                  <a:lnTo>
                    <a:pt x="98" y="289"/>
                  </a:lnTo>
                  <a:lnTo>
                    <a:pt x="99" y="284"/>
                  </a:lnTo>
                  <a:lnTo>
                    <a:pt x="93" y="269"/>
                  </a:lnTo>
                  <a:lnTo>
                    <a:pt x="90" y="272"/>
                  </a:lnTo>
                  <a:lnTo>
                    <a:pt x="92" y="267"/>
                  </a:lnTo>
                  <a:lnTo>
                    <a:pt x="93" y="262"/>
                  </a:lnTo>
                  <a:lnTo>
                    <a:pt x="93" y="267"/>
                  </a:lnTo>
                  <a:lnTo>
                    <a:pt x="100" y="283"/>
                  </a:lnTo>
                  <a:lnTo>
                    <a:pt x="102" y="278"/>
                  </a:lnTo>
                  <a:lnTo>
                    <a:pt x="98" y="273"/>
                  </a:lnTo>
                  <a:lnTo>
                    <a:pt x="99" y="267"/>
                  </a:lnTo>
                  <a:lnTo>
                    <a:pt x="102" y="265"/>
                  </a:lnTo>
                  <a:lnTo>
                    <a:pt x="104" y="270"/>
                  </a:lnTo>
                  <a:lnTo>
                    <a:pt x="103" y="275"/>
                  </a:lnTo>
                  <a:lnTo>
                    <a:pt x="108" y="278"/>
                  </a:lnTo>
                  <a:lnTo>
                    <a:pt x="105" y="268"/>
                  </a:lnTo>
                  <a:lnTo>
                    <a:pt x="105" y="263"/>
                  </a:lnTo>
                  <a:lnTo>
                    <a:pt x="107" y="262"/>
                  </a:lnTo>
                  <a:lnTo>
                    <a:pt x="107" y="267"/>
                  </a:lnTo>
                  <a:lnTo>
                    <a:pt x="108" y="272"/>
                  </a:lnTo>
                  <a:lnTo>
                    <a:pt x="112" y="274"/>
                  </a:lnTo>
                  <a:lnTo>
                    <a:pt x="113" y="270"/>
                  </a:lnTo>
                  <a:lnTo>
                    <a:pt x="112" y="264"/>
                  </a:lnTo>
                  <a:lnTo>
                    <a:pt x="114" y="260"/>
                  </a:lnTo>
                  <a:lnTo>
                    <a:pt x="119" y="260"/>
                  </a:lnTo>
                  <a:lnTo>
                    <a:pt x="124" y="263"/>
                  </a:lnTo>
                  <a:lnTo>
                    <a:pt x="126" y="258"/>
                  </a:lnTo>
                  <a:lnTo>
                    <a:pt x="129" y="252"/>
                  </a:lnTo>
                  <a:lnTo>
                    <a:pt x="128" y="248"/>
                  </a:lnTo>
                  <a:lnTo>
                    <a:pt x="128" y="243"/>
                  </a:lnTo>
                  <a:lnTo>
                    <a:pt x="128" y="236"/>
                  </a:lnTo>
                  <a:lnTo>
                    <a:pt x="129" y="233"/>
                  </a:lnTo>
                  <a:lnTo>
                    <a:pt x="129" y="228"/>
                  </a:lnTo>
                  <a:lnTo>
                    <a:pt x="127" y="223"/>
                  </a:lnTo>
                  <a:lnTo>
                    <a:pt x="134" y="219"/>
                  </a:lnTo>
                  <a:lnTo>
                    <a:pt x="133" y="210"/>
                  </a:lnTo>
                  <a:lnTo>
                    <a:pt x="137" y="215"/>
                  </a:lnTo>
                  <a:lnTo>
                    <a:pt x="136" y="220"/>
                  </a:lnTo>
                  <a:lnTo>
                    <a:pt x="141" y="219"/>
                  </a:lnTo>
                  <a:lnTo>
                    <a:pt x="139" y="224"/>
                  </a:lnTo>
                  <a:lnTo>
                    <a:pt x="137" y="228"/>
                  </a:lnTo>
                  <a:lnTo>
                    <a:pt x="147" y="228"/>
                  </a:lnTo>
                  <a:lnTo>
                    <a:pt x="155" y="230"/>
                  </a:lnTo>
                  <a:lnTo>
                    <a:pt x="152" y="225"/>
                  </a:lnTo>
                  <a:lnTo>
                    <a:pt x="151" y="220"/>
                  </a:lnTo>
                  <a:lnTo>
                    <a:pt x="152" y="215"/>
                  </a:lnTo>
                  <a:lnTo>
                    <a:pt x="152" y="210"/>
                  </a:lnTo>
                  <a:lnTo>
                    <a:pt x="156" y="215"/>
                  </a:lnTo>
                  <a:lnTo>
                    <a:pt x="161" y="211"/>
                  </a:lnTo>
                  <a:lnTo>
                    <a:pt x="160" y="206"/>
                  </a:lnTo>
                  <a:lnTo>
                    <a:pt x="172" y="210"/>
                  </a:lnTo>
                  <a:lnTo>
                    <a:pt x="176" y="215"/>
                  </a:lnTo>
                  <a:lnTo>
                    <a:pt x="177" y="210"/>
                  </a:lnTo>
                  <a:lnTo>
                    <a:pt x="176" y="205"/>
                  </a:lnTo>
                  <a:lnTo>
                    <a:pt x="178" y="203"/>
                  </a:lnTo>
                  <a:lnTo>
                    <a:pt x="180" y="208"/>
                  </a:lnTo>
                  <a:lnTo>
                    <a:pt x="181" y="203"/>
                  </a:lnTo>
                  <a:lnTo>
                    <a:pt x="182" y="208"/>
                  </a:lnTo>
                  <a:lnTo>
                    <a:pt x="183" y="203"/>
                  </a:lnTo>
                  <a:lnTo>
                    <a:pt x="181" y="197"/>
                  </a:lnTo>
                  <a:lnTo>
                    <a:pt x="185" y="192"/>
                  </a:lnTo>
                  <a:lnTo>
                    <a:pt x="188" y="197"/>
                  </a:lnTo>
                  <a:lnTo>
                    <a:pt x="191" y="197"/>
                  </a:lnTo>
                  <a:lnTo>
                    <a:pt x="192" y="192"/>
                  </a:lnTo>
                  <a:lnTo>
                    <a:pt x="196" y="192"/>
                  </a:lnTo>
                  <a:lnTo>
                    <a:pt x="196" y="189"/>
                  </a:lnTo>
                  <a:lnTo>
                    <a:pt x="201" y="186"/>
                  </a:lnTo>
                  <a:lnTo>
                    <a:pt x="201" y="182"/>
                  </a:lnTo>
                  <a:lnTo>
                    <a:pt x="206" y="184"/>
                  </a:lnTo>
                  <a:lnTo>
                    <a:pt x="202" y="179"/>
                  </a:lnTo>
                  <a:lnTo>
                    <a:pt x="210" y="180"/>
                  </a:lnTo>
                  <a:lnTo>
                    <a:pt x="215" y="176"/>
                  </a:lnTo>
                  <a:lnTo>
                    <a:pt x="220" y="167"/>
                  </a:lnTo>
                  <a:lnTo>
                    <a:pt x="220" y="162"/>
                  </a:lnTo>
                  <a:lnTo>
                    <a:pt x="215" y="158"/>
                  </a:lnTo>
                  <a:lnTo>
                    <a:pt x="216" y="160"/>
                  </a:lnTo>
                  <a:close/>
                  <a:moveTo>
                    <a:pt x="163" y="211"/>
                  </a:moveTo>
                  <a:lnTo>
                    <a:pt x="157" y="220"/>
                  </a:lnTo>
                  <a:lnTo>
                    <a:pt x="160" y="225"/>
                  </a:lnTo>
                  <a:lnTo>
                    <a:pt x="168" y="220"/>
                  </a:lnTo>
                  <a:lnTo>
                    <a:pt x="170" y="215"/>
                  </a:lnTo>
                  <a:lnTo>
                    <a:pt x="165" y="211"/>
                  </a:lnTo>
                  <a:lnTo>
                    <a:pt x="163" y="211"/>
                  </a:lnTo>
                  <a:close/>
                  <a:moveTo>
                    <a:pt x="233" y="161"/>
                  </a:moveTo>
                  <a:lnTo>
                    <a:pt x="233" y="161"/>
                  </a:lnTo>
                  <a:lnTo>
                    <a:pt x="230" y="165"/>
                  </a:lnTo>
                  <a:lnTo>
                    <a:pt x="229" y="171"/>
                  </a:lnTo>
                  <a:lnTo>
                    <a:pt x="231" y="176"/>
                  </a:lnTo>
                  <a:lnTo>
                    <a:pt x="236" y="171"/>
                  </a:lnTo>
                  <a:lnTo>
                    <a:pt x="236" y="166"/>
                  </a:lnTo>
                  <a:lnTo>
                    <a:pt x="233" y="161"/>
                  </a:lnTo>
                  <a:close/>
                </a:path>
              </a:pathLst>
            </a:custGeom>
            <a:solidFill>
              <a:srgbClr val="76CA5E"/>
            </a:solidFill>
            <a:ln w="4763">
              <a:solidFill>
                <a:srgbClr val="FFFFFF"/>
              </a:solidFill>
              <a:prstDash val="solid"/>
              <a:round/>
              <a:headEnd/>
              <a:tailEnd/>
            </a:ln>
          </p:spPr>
          <p:txBody>
            <a:bodyPr/>
            <a:lstStyle/>
            <a:p>
              <a:endParaRPr lang="en-US" dirty="0"/>
            </a:p>
          </p:txBody>
        </p:sp>
        <p:sp>
          <p:nvSpPr>
            <p:cNvPr id="83" name="Freeform 82"/>
            <p:cNvSpPr>
              <a:spLocks noEditPoints="1"/>
            </p:cNvSpPr>
            <p:nvPr/>
          </p:nvSpPr>
          <p:spPr bwMode="auto">
            <a:xfrm>
              <a:off x="4448" y="3213"/>
              <a:ext cx="573" cy="391"/>
            </a:xfrm>
            <a:custGeom>
              <a:avLst/>
              <a:gdLst/>
              <a:ahLst/>
              <a:cxnLst>
                <a:cxn ang="0">
                  <a:pos x="409" y="259"/>
                </a:cxn>
                <a:cxn ang="0">
                  <a:pos x="401" y="277"/>
                </a:cxn>
                <a:cxn ang="0">
                  <a:pos x="409" y="278"/>
                </a:cxn>
                <a:cxn ang="0">
                  <a:pos x="407" y="250"/>
                </a:cxn>
                <a:cxn ang="0">
                  <a:pos x="68" y="15"/>
                </a:cxn>
                <a:cxn ang="0">
                  <a:pos x="40" y="26"/>
                </a:cxn>
                <a:cxn ang="0">
                  <a:pos x="17" y="39"/>
                </a:cxn>
                <a:cxn ang="0">
                  <a:pos x="14" y="45"/>
                </a:cxn>
                <a:cxn ang="0">
                  <a:pos x="65" y="24"/>
                </a:cxn>
                <a:cxn ang="0">
                  <a:pos x="111" y="167"/>
                </a:cxn>
                <a:cxn ang="0">
                  <a:pos x="89" y="145"/>
                </a:cxn>
                <a:cxn ang="0">
                  <a:pos x="77" y="145"/>
                </a:cxn>
                <a:cxn ang="0">
                  <a:pos x="72" y="171"/>
                </a:cxn>
                <a:cxn ang="0">
                  <a:pos x="73" y="181"/>
                </a:cxn>
                <a:cxn ang="0">
                  <a:pos x="72" y="186"/>
                </a:cxn>
                <a:cxn ang="0">
                  <a:pos x="98" y="196"/>
                </a:cxn>
                <a:cxn ang="0">
                  <a:pos x="121" y="141"/>
                </a:cxn>
                <a:cxn ang="0">
                  <a:pos x="126" y="133"/>
                </a:cxn>
                <a:cxn ang="0">
                  <a:pos x="101" y="10"/>
                </a:cxn>
                <a:cxn ang="0">
                  <a:pos x="121" y="24"/>
                </a:cxn>
                <a:cxn ang="0">
                  <a:pos x="117" y="59"/>
                </a:cxn>
                <a:cxn ang="0">
                  <a:pos x="127" y="59"/>
                </a:cxn>
                <a:cxn ang="0">
                  <a:pos x="131" y="25"/>
                </a:cxn>
                <a:cxn ang="0">
                  <a:pos x="92" y="0"/>
                </a:cxn>
                <a:cxn ang="0">
                  <a:pos x="85" y="5"/>
                </a:cxn>
                <a:cxn ang="0">
                  <a:pos x="126" y="205"/>
                </a:cxn>
                <a:cxn ang="0">
                  <a:pos x="121" y="194"/>
                </a:cxn>
                <a:cxn ang="0">
                  <a:pos x="117" y="224"/>
                </a:cxn>
                <a:cxn ang="0">
                  <a:pos x="129" y="229"/>
                </a:cxn>
                <a:cxn ang="0">
                  <a:pos x="137" y="233"/>
                </a:cxn>
                <a:cxn ang="0">
                  <a:pos x="216" y="124"/>
                </a:cxn>
                <a:cxn ang="0">
                  <a:pos x="196" y="99"/>
                </a:cxn>
                <a:cxn ang="0">
                  <a:pos x="179" y="96"/>
                </a:cxn>
                <a:cxn ang="0">
                  <a:pos x="214" y="113"/>
                </a:cxn>
                <a:cxn ang="0">
                  <a:pos x="209" y="138"/>
                </a:cxn>
                <a:cxn ang="0">
                  <a:pos x="264" y="224"/>
                </a:cxn>
                <a:cxn ang="0">
                  <a:pos x="251" y="220"/>
                </a:cxn>
                <a:cxn ang="0">
                  <a:pos x="269" y="225"/>
                </a:cxn>
                <a:cxn ang="0">
                  <a:pos x="256" y="140"/>
                </a:cxn>
                <a:cxn ang="0">
                  <a:pos x="262" y="147"/>
                </a:cxn>
                <a:cxn ang="0">
                  <a:pos x="273" y="171"/>
                </a:cxn>
                <a:cxn ang="0">
                  <a:pos x="274" y="157"/>
                </a:cxn>
                <a:cxn ang="0">
                  <a:pos x="316" y="229"/>
                </a:cxn>
                <a:cxn ang="0">
                  <a:pos x="295" y="209"/>
                </a:cxn>
                <a:cxn ang="0">
                  <a:pos x="313" y="233"/>
                </a:cxn>
                <a:cxn ang="0">
                  <a:pos x="318" y="243"/>
                </a:cxn>
                <a:cxn ang="0">
                  <a:pos x="329" y="240"/>
                </a:cxn>
                <a:cxn ang="0">
                  <a:pos x="329" y="194"/>
                </a:cxn>
                <a:cxn ang="0">
                  <a:pos x="347" y="162"/>
                </a:cxn>
                <a:cxn ang="0">
                  <a:pos x="376" y="252"/>
                </a:cxn>
                <a:cxn ang="0">
                  <a:pos x="397" y="252"/>
                </a:cxn>
              </a:cxnLst>
              <a:rect l="0" t="0" r="r" b="b"/>
              <a:pathLst>
                <a:path w="414" h="282">
                  <a:moveTo>
                    <a:pt x="407" y="250"/>
                  </a:moveTo>
                  <a:lnTo>
                    <a:pt x="402" y="254"/>
                  </a:lnTo>
                  <a:lnTo>
                    <a:pt x="401" y="255"/>
                  </a:lnTo>
                  <a:lnTo>
                    <a:pt x="404" y="260"/>
                  </a:lnTo>
                  <a:lnTo>
                    <a:pt x="409" y="259"/>
                  </a:lnTo>
                  <a:lnTo>
                    <a:pt x="414" y="264"/>
                  </a:lnTo>
                  <a:lnTo>
                    <a:pt x="411" y="268"/>
                  </a:lnTo>
                  <a:lnTo>
                    <a:pt x="406" y="270"/>
                  </a:lnTo>
                  <a:lnTo>
                    <a:pt x="406" y="274"/>
                  </a:lnTo>
                  <a:lnTo>
                    <a:pt x="401" y="277"/>
                  </a:lnTo>
                  <a:lnTo>
                    <a:pt x="400" y="279"/>
                  </a:lnTo>
                  <a:lnTo>
                    <a:pt x="399" y="282"/>
                  </a:lnTo>
                  <a:lnTo>
                    <a:pt x="404" y="282"/>
                  </a:lnTo>
                  <a:lnTo>
                    <a:pt x="406" y="280"/>
                  </a:lnTo>
                  <a:lnTo>
                    <a:pt x="409" y="278"/>
                  </a:lnTo>
                  <a:lnTo>
                    <a:pt x="411" y="273"/>
                  </a:lnTo>
                  <a:lnTo>
                    <a:pt x="414" y="268"/>
                  </a:lnTo>
                  <a:lnTo>
                    <a:pt x="414" y="259"/>
                  </a:lnTo>
                  <a:lnTo>
                    <a:pt x="411" y="255"/>
                  </a:lnTo>
                  <a:lnTo>
                    <a:pt x="407" y="250"/>
                  </a:lnTo>
                  <a:close/>
                  <a:moveTo>
                    <a:pt x="410" y="223"/>
                  </a:moveTo>
                  <a:lnTo>
                    <a:pt x="414" y="221"/>
                  </a:lnTo>
                  <a:lnTo>
                    <a:pt x="414" y="219"/>
                  </a:lnTo>
                  <a:lnTo>
                    <a:pt x="410" y="223"/>
                  </a:lnTo>
                  <a:close/>
                  <a:moveTo>
                    <a:pt x="68" y="15"/>
                  </a:moveTo>
                  <a:lnTo>
                    <a:pt x="63" y="19"/>
                  </a:lnTo>
                  <a:lnTo>
                    <a:pt x="60" y="20"/>
                  </a:lnTo>
                  <a:lnTo>
                    <a:pt x="55" y="23"/>
                  </a:lnTo>
                  <a:lnTo>
                    <a:pt x="45" y="24"/>
                  </a:lnTo>
                  <a:lnTo>
                    <a:pt x="40" y="26"/>
                  </a:lnTo>
                  <a:lnTo>
                    <a:pt x="26" y="24"/>
                  </a:lnTo>
                  <a:lnTo>
                    <a:pt x="23" y="24"/>
                  </a:lnTo>
                  <a:lnTo>
                    <a:pt x="23" y="29"/>
                  </a:lnTo>
                  <a:lnTo>
                    <a:pt x="21" y="34"/>
                  </a:lnTo>
                  <a:lnTo>
                    <a:pt x="17" y="39"/>
                  </a:lnTo>
                  <a:lnTo>
                    <a:pt x="12" y="40"/>
                  </a:lnTo>
                  <a:lnTo>
                    <a:pt x="7" y="38"/>
                  </a:lnTo>
                  <a:lnTo>
                    <a:pt x="5" y="36"/>
                  </a:lnTo>
                  <a:lnTo>
                    <a:pt x="0" y="36"/>
                  </a:lnTo>
                  <a:lnTo>
                    <a:pt x="14" y="45"/>
                  </a:lnTo>
                  <a:lnTo>
                    <a:pt x="19" y="45"/>
                  </a:lnTo>
                  <a:lnTo>
                    <a:pt x="33" y="36"/>
                  </a:lnTo>
                  <a:lnTo>
                    <a:pt x="48" y="29"/>
                  </a:lnTo>
                  <a:lnTo>
                    <a:pt x="55" y="28"/>
                  </a:lnTo>
                  <a:lnTo>
                    <a:pt x="65" y="24"/>
                  </a:lnTo>
                  <a:lnTo>
                    <a:pt x="70" y="25"/>
                  </a:lnTo>
                  <a:lnTo>
                    <a:pt x="68" y="15"/>
                  </a:lnTo>
                  <a:close/>
                  <a:moveTo>
                    <a:pt x="116" y="180"/>
                  </a:moveTo>
                  <a:lnTo>
                    <a:pt x="112" y="172"/>
                  </a:lnTo>
                  <a:lnTo>
                    <a:pt x="111" y="167"/>
                  </a:lnTo>
                  <a:lnTo>
                    <a:pt x="107" y="162"/>
                  </a:lnTo>
                  <a:lnTo>
                    <a:pt x="103" y="160"/>
                  </a:lnTo>
                  <a:lnTo>
                    <a:pt x="98" y="155"/>
                  </a:lnTo>
                  <a:lnTo>
                    <a:pt x="94" y="148"/>
                  </a:lnTo>
                  <a:lnTo>
                    <a:pt x="89" y="145"/>
                  </a:lnTo>
                  <a:lnTo>
                    <a:pt x="87" y="135"/>
                  </a:lnTo>
                  <a:lnTo>
                    <a:pt x="82" y="136"/>
                  </a:lnTo>
                  <a:lnTo>
                    <a:pt x="72" y="135"/>
                  </a:lnTo>
                  <a:lnTo>
                    <a:pt x="74" y="140"/>
                  </a:lnTo>
                  <a:lnTo>
                    <a:pt x="77" y="145"/>
                  </a:lnTo>
                  <a:lnTo>
                    <a:pt x="78" y="150"/>
                  </a:lnTo>
                  <a:lnTo>
                    <a:pt x="77" y="158"/>
                  </a:lnTo>
                  <a:lnTo>
                    <a:pt x="74" y="163"/>
                  </a:lnTo>
                  <a:lnTo>
                    <a:pt x="72" y="166"/>
                  </a:lnTo>
                  <a:lnTo>
                    <a:pt x="72" y="171"/>
                  </a:lnTo>
                  <a:lnTo>
                    <a:pt x="77" y="172"/>
                  </a:lnTo>
                  <a:lnTo>
                    <a:pt x="80" y="177"/>
                  </a:lnTo>
                  <a:lnTo>
                    <a:pt x="78" y="182"/>
                  </a:lnTo>
                  <a:lnTo>
                    <a:pt x="78" y="179"/>
                  </a:lnTo>
                  <a:lnTo>
                    <a:pt x="73" y="181"/>
                  </a:lnTo>
                  <a:lnTo>
                    <a:pt x="74" y="177"/>
                  </a:lnTo>
                  <a:lnTo>
                    <a:pt x="70" y="172"/>
                  </a:lnTo>
                  <a:lnTo>
                    <a:pt x="68" y="177"/>
                  </a:lnTo>
                  <a:lnTo>
                    <a:pt x="65" y="181"/>
                  </a:lnTo>
                  <a:lnTo>
                    <a:pt x="72" y="186"/>
                  </a:lnTo>
                  <a:lnTo>
                    <a:pt x="82" y="189"/>
                  </a:lnTo>
                  <a:lnTo>
                    <a:pt x="87" y="187"/>
                  </a:lnTo>
                  <a:lnTo>
                    <a:pt x="89" y="192"/>
                  </a:lnTo>
                  <a:lnTo>
                    <a:pt x="94" y="196"/>
                  </a:lnTo>
                  <a:lnTo>
                    <a:pt x="98" y="196"/>
                  </a:lnTo>
                  <a:lnTo>
                    <a:pt x="103" y="194"/>
                  </a:lnTo>
                  <a:lnTo>
                    <a:pt x="111" y="185"/>
                  </a:lnTo>
                  <a:lnTo>
                    <a:pt x="116" y="180"/>
                  </a:lnTo>
                  <a:close/>
                  <a:moveTo>
                    <a:pt x="121" y="136"/>
                  </a:moveTo>
                  <a:lnTo>
                    <a:pt x="121" y="141"/>
                  </a:lnTo>
                  <a:lnTo>
                    <a:pt x="126" y="140"/>
                  </a:lnTo>
                  <a:lnTo>
                    <a:pt x="127" y="137"/>
                  </a:lnTo>
                  <a:lnTo>
                    <a:pt x="132" y="137"/>
                  </a:lnTo>
                  <a:lnTo>
                    <a:pt x="134" y="132"/>
                  </a:lnTo>
                  <a:lnTo>
                    <a:pt x="126" y="133"/>
                  </a:lnTo>
                  <a:lnTo>
                    <a:pt x="121" y="136"/>
                  </a:lnTo>
                  <a:close/>
                  <a:moveTo>
                    <a:pt x="85" y="5"/>
                  </a:moveTo>
                  <a:lnTo>
                    <a:pt x="90" y="2"/>
                  </a:lnTo>
                  <a:lnTo>
                    <a:pt x="95" y="5"/>
                  </a:lnTo>
                  <a:lnTo>
                    <a:pt x="101" y="10"/>
                  </a:lnTo>
                  <a:lnTo>
                    <a:pt x="103" y="14"/>
                  </a:lnTo>
                  <a:lnTo>
                    <a:pt x="107" y="15"/>
                  </a:lnTo>
                  <a:lnTo>
                    <a:pt x="111" y="20"/>
                  </a:lnTo>
                  <a:lnTo>
                    <a:pt x="121" y="20"/>
                  </a:lnTo>
                  <a:lnTo>
                    <a:pt x="121" y="24"/>
                  </a:lnTo>
                  <a:lnTo>
                    <a:pt x="119" y="39"/>
                  </a:lnTo>
                  <a:lnTo>
                    <a:pt x="122" y="44"/>
                  </a:lnTo>
                  <a:lnTo>
                    <a:pt x="123" y="49"/>
                  </a:lnTo>
                  <a:lnTo>
                    <a:pt x="122" y="54"/>
                  </a:lnTo>
                  <a:lnTo>
                    <a:pt x="117" y="59"/>
                  </a:lnTo>
                  <a:lnTo>
                    <a:pt x="114" y="64"/>
                  </a:lnTo>
                  <a:lnTo>
                    <a:pt x="119" y="64"/>
                  </a:lnTo>
                  <a:lnTo>
                    <a:pt x="128" y="72"/>
                  </a:lnTo>
                  <a:lnTo>
                    <a:pt x="129" y="68"/>
                  </a:lnTo>
                  <a:lnTo>
                    <a:pt x="127" y="59"/>
                  </a:lnTo>
                  <a:lnTo>
                    <a:pt x="127" y="44"/>
                  </a:lnTo>
                  <a:lnTo>
                    <a:pt x="129" y="39"/>
                  </a:lnTo>
                  <a:lnTo>
                    <a:pt x="134" y="35"/>
                  </a:lnTo>
                  <a:lnTo>
                    <a:pt x="131" y="30"/>
                  </a:lnTo>
                  <a:lnTo>
                    <a:pt x="131" y="25"/>
                  </a:lnTo>
                  <a:lnTo>
                    <a:pt x="127" y="20"/>
                  </a:lnTo>
                  <a:lnTo>
                    <a:pt x="118" y="18"/>
                  </a:lnTo>
                  <a:lnTo>
                    <a:pt x="112" y="13"/>
                  </a:lnTo>
                  <a:lnTo>
                    <a:pt x="111" y="13"/>
                  </a:lnTo>
                  <a:lnTo>
                    <a:pt x="92" y="0"/>
                  </a:lnTo>
                  <a:lnTo>
                    <a:pt x="82" y="1"/>
                  </a:lnTo>
                  <a:lnTo>
                    <a:pt x="70" y="2"/>
                  </a:lnTo>
                  <a:lnTo>
                    <a:pt x="65" y="5"/>
                  </a:lnTo>
                  <a:lnTo>
                    <a:pt x="70" y="4"/>
                  </a:lnTo>
                  <a:lnTo>
                    <a:pt x="85" y="5"/>
                  </a:lnTo>
                  <a:close/>
                  <a:moveTo>
                    <a:pt x="136" y="216"/>
                  </a:moveTo>
                  <a:lnTo>
                    <a:pt x="133" y="206"/>
                  </a:lnTo>
                  <a:lnTo>
                    <a:pt x="129" y="201"/>
                  </a:lnTo>
                  <a:lnTo>
                    <a:pt x="126" y="200"/>
                  </a:lnTo>
                  <a:lnTo>
                    <a:pt x="126" y="205"/>
                  </a:lnTo>
                  <a:lnTo>
                    <a:pt x="121" y="214"/>
                  </a:lnTo>
                  <a:lnTo>
                    <a:pt x="122" y="209"/>
                  </a:lnTo>
                  <a:lnTo>
                    <a:pt x="118" y="204"/>
                  </a:lnTo>
                  <a:lnTo>
                    <a:pt x="123" y="199"/>
                  </a:lnTo>
                  <a:lnTo>
                    <a:pt x="121" y="194"/>
                  </a:lnTo>
                  <a:lnTo>
                    <a:pt x="107" y="209"/>
                  </a:lnTo>
                  <a:lnTo>
                    <a:pt x="109" y="213"/>
                  </a:lnTo>
                  <a:lnTo>
                    <a:pt x="114" y="216"/>
                  </a:lnTo>
                  <a:lnTo>
                    <a:pt x="116" y="220"/>
                  </a:lnTo>
                  <a:lnTo>
                    <a:pt x="117" y="224"/>
                  </a:lnTo>
                  <a:lnTo>
                    <a:pt x="122" y="226"/>
                  </a:lnTo>
                  <a:lnTo>
                    <a:pt x="127" y="226"/>
                  </a:lnTo>
                  <a:lnTo>
                    <a:pt x="122" y="230"/>
                  </a:lnTo>
                  <a:lnTo>
                    <a:pt x="127" y="233"/>
                  </a:lnTo>
                  <a:lnTo>
                    <a:pt x="129" y="229"/>
                  </a:lnTo>
                  <a:lnTo>
                    <a:pt x="134" y="225"/>
                  </a:lnTo>
                  <a:lnTo>
                    <a:pt x="126" y="235"/>
                  </a:lnTo>
                  <a:lnTo>
                    <a:pt x="131" y="235"/>
                  </a:lnTo>
                  <a:lnTo>
                    <a:pt x="132" y="233"/>
                  </a:lnTo>
                  <a:lnTo>
                    <a:pt x="137" y="233"/>
                  </a:lnTo>
                  <a:lnTo>
                    <a:pt x="138" y="224"/>
                  </a:lnTo>
                  <a:lnTo>
                    <a:pt x="133" y="219"/>
                  </a:lnTo>
                  <a:lnTo>
                    <a:pt x="136" y="216"/>
                  </a:lnTo>
                  <a:close/>
                  <a:moveTo>
                    <a:pt x="217" y="130"/>
                  </a:moveTo>
                  <a:lnTo>
                    <a:pt x="216" y="124"/>
                  </a:lnTo>
                  <a:lnTo>
                    <a:pt x="216" y="116"/>
                  </a:lnTo>
                  <a:lnTo>
                    <a:pt x="215" y="111"/>
                  </a:lnTo>
                  <a:lnTo>
                    <a:pt x="210" y="108"/>
                  </a:lnTo>
                  <a:lnTo>
                    <a:pt x="205" y="106"/>
                  </a:lnTo>
                  <a:lnTo>
                    <a:pt x="196" y="99"/>
                  </a:lnTo>
                  <a:lnTo>
                    <a:pt x="187" y="99"/>
                  </a:lnTo>
                  <a:lnTo>
                    <a:pt x="171" y="92"/>
                  </a:lnTo>
                  <a:lnTo>
                    <a:pt x="166" y="92"/>
                  </a:lnTo>
                  <a:lnTo>
                    <a:pt x="168" y="96"/>
                  </a:lnTo>
                  <a:lnTo>
                    <a:pt x="179" y="96"/>
                  </a:lnTo>
                  <a:lnTo>
                    <a:pt x="184" y="99"/>
                  </a:lnTo>
                  <a:lnTo>
                    <a:pt x="194" y="99"/>
                  </a:lnTo>
                  <a:lnTo>
                    <a:pt x="204" y="108"/>
                  </a:lnTo>
                  <a:lnTo>
                    <a:pt x="209" y="109"/>
                  </a:lnTo>
                  <a:lnTo>
                    <a:pt x="214" y="113"/>
                  </a:lnTo>
                  <a:lnTo>
                    <a:pt x="215" y="119"/>
                  </a:lnTo>
                  <a:lnTo>
                    <a:pt x="211" y="123"/>
                  </a:lnTo>
                  <a:lnTo>
                    <a:pt x="215" y="128"/>
                  </a:lnTo>
                  <a:lnTo>
                    <a:pt x="214" y="135"/>
                  </a:lnTo>
                  <a:lnTo>
                    <a:pt x="209" y="138"/>
                  </a:lnTo>
                  <a:lnTo>
                    <a:pt x="214" y="140"/>
                  </a:lnTo>
                  <a:lnTo>
                    <a:pt x="219" y="143"/>
                  </a:lnTo>
                  <a:lnTo>
                    <a:pt x="216" y="138"/>
                  </a:lnTo>
                  <a:lnTo>
                    <a:pt x="217" y="130"/>
                  </a:lnTo>
                  <a:close/>
                  <a:moveTo>
                    <a:pt x="264" y="224"/>
                  </a:moveTo>
                  <a:lnTo>
                    <a:pt x="250" y="215"/>
                  </a:lnTo>
                  <a:lnTo>
                    <a:pt x="244" y="215"/>
                  </a:lnTo>
                  <a:lnTo>
                    <a:pt x="244" y="215"/>
                  </a:lnTo>
                  <a:lnTo>
                    <a:pt x="246" y="220"/>
                  </a:lnTo>
                  <a:lnTo>
                    <a:pt x="251" y="220"/>
                  </a:lnTo>
                  <a:lnTo>
                    <a:pt x="255" y="223"/>
                  </a:lnTo>
                  <a:lnTo>
                    <a:pt x="262" y="224"/>
                  </a:lnTo>
                  <a:lnTo>
                    <a:pt x="265" y="226"/>
                  </a:lnTo>
                  <a:lnTo>
                    <a:pt x="270" y="226"/>
                  </a:lnTo>
                  <a:lnTo>
                    <a:pt x="269" y="225"/>
                  </a:lnTo>
                  <a:lnTo>
                    <a:pt x="264" y="224"/>
                  </a:lnTo>
                  <a:close/>
                  <a:moveTo>
                    <a:pt x="274" y="157"/>
                  </a:moveTo>
                  <a:lnTo>
                    <a:pt x="269" y="155"/>
                  </a:lnTo>
                  <a:lnTo>
                    <a:pt x="259" y="145"/>
                  </a:lnTo>
                  <a:lnTo>
                    <a:pt x="256" y="140"/>
                  </a:lnTo>
                  <a:lnTo>
                    <a:pt x="251" y="136"/>
                  </a:lnTo>
                  <a:lnTo>
                    <a:pt x="246" y="138"/>
                  </a:lnTo>
                  <a:lnTo>
                    <a:pt x="251" y="141"/>
                  </a:lnTo>
                  <a:lnTo>
                    <a:pt x="256" y="147"/>
                  </a:lnTo>
                  <a:lnTo>
                    <a:pt x="262" y="147"/>
                  </a:lnTo>
                  <a:lnTo>
                    <a:pt x="268" y="157"/>
                  </a:lnTo>
                  <a:lnTo>
                    <a:pt x="274" y="161"/>
                  </a:lnTo>
                  <a:lnTo>
                    <a:pt x="278" y="166"/>
                  </a:lnTo>
                  <a:lnTo>
                    <a:pt x="278" y="167"/>
                  </a:lnTo>
                  <a:lnTo>
                    <a:pt x="273" y="171"/>
                  </a:lnTo>
                  <a:lnTo>
                    <a:pt x="275" y="174"/>
                  </a:lnTo>
                  <a:lnTo>
                    <a:pt x="280" y="170"/>
                  </a:lnTo>
                  <a:lnTo>
                    <a:pt x="285" y="169"/>
                  </a:lnTo>
                  <a:lnTo>
                    <a:pt x="284" y="165"/>
                  </a:lnTo>
                  <a:lnTo>
                    <a:pt x="274" y="157"/>
                  </a:lnTo>
                  <a:close/>
                  <a:moveTo>
                    <a:pt x="329" y="240"/>
                  </a:moveTo>
                  <a:lnTo>
                    <a:pt x="326" y="240"/>
                  </a:lnTo>
                  <a:lnTo>
                    <a:pt x="319" y="239"/>
                  </a:lnTo>
                  <a:lnTo>
                    <a:pt x="317" y="234"/>
                  </a:lnTo>
                  <a:lnTo>
                    <a:pt x="316" y="229"/>
                  </a:lnTo>
                  <a:lnTo>
                    <a:pt x="313" y="224"/>
                  </a:lnTo>
                  <a:lnTo>
                    <a:pt x="308" y="220"/>
                  </a:lnTo>
                  <a:lnTo>
                    <a:pt x="306" y="215"/>
                  </a:lnTo>
                  <a:lnTo>
                    <a:pt x="294" y="204"/>
                  </a:lnTo>
                  <a:lnTo>
                    <a:pt x="295" y="209"/>
                  </a:lnTo>
                  <a:lnTo>
                    <a:pt x="303" y="219"/>
                  </a:lnTo>
                  <a:lnTo>
                    <a:pt x="306" y="221"/>
                  </a:lnTo>
                  <a:lnTo>
                    <a:pt x="311" y="224"/>
                  </a:lnTo>
                  <a:lnTo>
                    <a:pt x="313" y="229"/>
                  </a:lnTo>
                  <a:lnTo>
                    <a:pt x="313" y="233"/>
                  </a:lnTo>
                  <a:lnTo>
                    <a:pt x="317" y="238"/>
                  </a:lnTo>
                  <a:lnTo>
                    <a:pt x="313" y="240"/>
                  </a:lnTo>
                  <a:lnTo>
                    <a:pt x="309" y="236"/>
                  </a:lnTo>
                  <a:lnTo>
                    <a:pt x="313" y="241"/>
                  </a:lnTo>
                  <a:lnTo>
                    <a:pt x="318" y="243"/>
                  </a:lnTo>
                  <a:lnTo>
                    <a:pt x="328" y="243"/>
                  </a:lnTo>
                  <a:lnTo>
                    <a:pt x="338" y="254"/>
                  </a:lnTo>
                  <a:lnTo>
                    <a:pt x="338" y="249"/>
                  </a:lnTo>
                  <a:lnTo>
                    <a:pt x="336" y="245"/>
                  </a:lnTo>
                  <a:lnTo>
                    <a:pt x="329" y="240"/>
                  </a:lnTo>
                  <a:close/>
                  <a:moveTo>
                    <a:pt x="329" y="194"/>
                  </a:moveTo>
                  <a:lnTo>
                    <a:pt x="324" y="194"/>
                  </a:lnTo>
                  <a:lnTo>
                    <a:pt x="323" y="197"/>
                  </a:lnTo>
                  <a:lnTo>
                    <a:pt x="328" y="199"/>
                  </a:lnTo>
                  <a:lnTo>
                    <a:pt x="329" y="194"/>
                  </a:lnTo>
                  <a:close/>
                  <a:moveTo>
                    <a:pt x="341" y="162"/>
                  </a:moveTo>
                  <a:lnTo>
                    <a:pt x="342" y="166"/>
                  </a:lnTo>
                  <a:lnTo>
                    <a:pt x="342" y="172"/>
                  </a:lnTo>
                  <a:lnTo>
                    <a:pt x="346" y="167"/>
                  </a:lnTo>
                  <a:lnTo>
                    <a:pt x="347" y="162"/>
                  </a:lnTo>
                  <a:lnTo>
                    <a:pt x="343" y="157"/>
                  </a:lnTo>
                  <a:lnTo>
                    <a:pt x="341" y="162"/>
                  </a:lnTo>
                  <a:close/>
                  <a:moveTo>
                    <a:pt x="382" y="249"/>
                  </a:moveTo>
                  <a:lnTo>
                    <a:pt x="381" y="249"/>
                  </a:lnTo>
                  <a:lnTo>
                    <a:pt x="376" y="252"/>
                  </a:lnTo>
                  <a:lnTo>
                    <a:pt x="381" y="255"/>
                  </a:lnTo>
                  <a:lnTo>
                    <a:pt x="386" y="257"/>
                  </a:lnTo>
                  <a:lnTo>
                    <a:pt x="395" y="258"/>
                  </a:lnTo>
                  <a:lnTo>
                    <a:pt x="396" y="257"/>
                  </a:lnTo>
                  <a:lnTo>
                    <a:pt x="397" y="252"/>
                  </a:lnTo>
                  <a:lnTo>
                    <a:pt x="387" y="252"/>
                  </a:lnTo>
                  <a:lnTo>
                    <a:pt x="382" y="249"/>
                  </a:lnTo>
                  <a:close/>
                </a:path>
              </a:pathLst>
            </a:custGeom>
            <a:solidFill>
              <a:schemeClr val="bg1">
                <a:lumMod val="65000"/>
              </a:schemeClr>
            </a:solidFill>
            <a:ln w="4763">
              <a:solidFill>
                <a:srgbClr val="FFFFFF"/>
              </a:solidFill>
              <a:prstDash val="solid"/>
              <a:round/>
              <a:headEnd/>
              <a:tailEnd/>
            </a:ln>
          </p:spPr>
          <p:txBody>
            <a:bodyPr/>
            <a:lstStyle/>
            <a:p>
              <a:pPr>
                <a:defRPr/>
              </a:pPr>
              <a:endParaRPr lang="en-US" dirty="0">
                <a:latin typeface="Arial" pitchFamily="34" charset="0"/>
              </a:endParaRPr>
            </a:p>
          </p:txBody>
        </p:sp>
        <p:sp>
          <p:nvSpPr>
            <p:cNvPr id="84" name="Freeform 83"/>
            <p:cNvSpPr>
              <a:spLocks noEditPoints="1"/>
            </p:cNvSpPr>
            <p:nvPr/>
          </p:nvSpPr>
          <p:spPr bwMode="auto">
            <a:xfrm>
              <a:off x="645" y="425"/>
              <a:ext cx="4376" cy="1299"/>
            </a:xfrm>
            <a:custGeom>
              <a:avLst/>
              <a:gdLst/>
              <a:ahLst/>
              <a:cxnLst>
                <a:cxn ang="0">
                  <a:pos x="223" y="356"/>
                </a:cxn>
                <a:cxn ang="0">
                  <a:pos x="38" y="2"/>
                </a:cxn>
                <a:cxn ang="0">
                  <a:pos x="2358" y="17"/>
                </a:cxn>
                <a:cxn ang="0">
                  <a:pos x="2393" y="114"/>
                </a:cxn>
                <a:cxn ang="0">
                  <a:pos x="2399" y="211"/>
                </a:cxn>
                <a:cxn ang="0">
                  <a:pos x="2349" y="223"/>
                </a:cxn>
                <a:cxn ang="0">
                  <a:pos x="2262" y="163"/>
                </a:cxn>
                <a:cxn ang="0">
                  <a:pos x="2216" y="48"/>
                </a:cxn>
                <a:cxn ang="0">
                  <a:pos x="70" y="29"/>
                </a:cxn>
                <a:cxn ang="0">
                  <a:pos x="47" y="70"/>
                </a:cxn>
                <a:cxn ang="0">
                  <a:pos x="111" y="117"/>
                </a:cxn>
                <a:cxn ang="0">
                  <a:pos x="116" y="140"/>
                </a:cxn>
                <a:cxn ang="0">
                  <a:pos x="150" y="163"/>
                </a:cxn>
                <a:cxn ang="0">
                  <a:pos x="189" y="216"/>
                </a:cxn>
                <a:cxn ang="0">
                  <a:pos x="184" y="236"/>
                </a:cxn>
                <a:cxn ang="0">
                  <a:pos x="216" y="282"/>
                </a:cxn>
                <a:cxn ang="0">
                  <a:pos x="1618" y="436"/>
                </a:cxn>
                <a:cxn ang="0">
                  <a:pos x="1764" y="508"/>
                </a:cxn>
                <a:cxn ang="0">
                  <a:pos x="1915" y="514"/>
                </a:cxn>
                <a:cxn ang="0">
                  <a:pos x="1955" y="483"/>
                </a:cxn>
                <a:cxn ang="0">
                  <a:pos x="2061" y="454"/>
                </a:cxn>
                <a:cxn ang="0">
                  <a:pos x="2164" y="553"/>
                </a:cxn>
                <a:cxn ang="0">
                  <a:pos x="2257" y="624"/>
                </a:cxn>
                <a:cxn ang="0">
                  <a:pos x="2389" y="638"/>
                </a:cxn>
                <a:cxn ang="0">
                  <a:pos x="2438" y="697"/>
                </a:cxn>
                <a:cxn ang="0">
                  <a:pos x="2360" y="688"/>
                </a:cxn>
                <a:cxn ang="0">
                  <a:pos x="2344" y="843"/>
                </a:cxn>
                <a:cxn ang="0">
                  <a:pos x="2333" y="938"/>
                </a:cxn>
                <a:cxn ang="0">
                  <a:pos x="2494" y="839"/>
                </a:cxn>
                <a:cxn ang="0">
                  <a:pos x="2521" y="753"/>
                </a:cxn>
                <a:cxn ang="0">
                  <a:pos x="2578" y="726"/>
                </a:cxn>
                <a:cxn ang="0">
                  <a:pos x="2877" y="585"/>
                </a:cxn>
                <a:cxn ang="0">
                  <a:pos x="2919" y="439"/>
                </a:cxn>
                <a:cxn ang="0">
                  <a:pos x="3076" y="482"/>
                </a:cxn>
                <a:cxn ang="0">
                  <a:pos x="3148" y="477"/>
                </a:cxn>
                <a:cxn ang="0">
                  <a:pos x="3139" y="284"/>
                </a:cxn>
                <a:cxn ang="0">
                  <a:pos x="3082" y="279"/>
                </a:cxn>
                <a:cxn ang="0">
                  <a:pos x="3155" y="196"/>
                </a:cxn>
                <a:cxn ang="0">
                  <a:pos x="2918" y="352"/>
                </a:cxn>
                <a:cxn ang="0">
                  <a:pos x="2893" y="376"/>
                </a:cxn>
                <a:cxn ang="0">
                  <a:pos x="2893" y="327"/>
                </a:cxn>
                <a:cxn ang="0">
                  <a:pos x="2967" y="223"/>
                </a:cxn>
                <a:cxn ang="0">
                  <a:pos x="3043" y="122"/>
                </a:cxn>
                <a:cxn ang="0">
                  <a:pos x="1533" y="361"/>
                </a:cxn>
                <a:cxn ang="0">
                  <a:pos x="1510" y="283"/>
                </a:cxn>
                <a:cxn ang="0">
                  <a:pos x="1450" y="201"/>
                </a:cxn>
                <a:cxn ang="0">
                  <a:pos x="1457" y="104"/>
                </a:cxn>
                <a:cxn ang="0">
                  <a:pos x="1529" y="241"/>
                </a:cxn>
                <a:cxn ang="0">
                  <a:pos x="2486" y="311"/>
                </a:cxn>
                <a:cxn ang="0">
                  <a:pos x="3118" y="123"/>
                </a:cxn>
                <a:cxn ang="0">
                  <a:pos x="2320" y="636"/>
                </a:cxn>
                <a:cxn ang="0">
                  <a:pos x="2295" y="654"/>
                </a:cxn>
                <a:cxn ang="0">
                  <a:pos x="180" y="278"/>
                </a:cxn>
                <a:cxn ang="0">
                  <a:pos x="114" y="147"/>
                </a:cxn>
                <a:cxn ang="0">
                  <a:pos x="28" y="111"/>
                </a:cxn>
                <a:cxn ang="0">
                  <a:pos x="37" y="150"/>
                </a:cxn>
                <a:cxn ang="0">
                  <a:pos x="57" y="206"/>
                </a:cxn>
                <a:cxn ang="0">
                  <a:pos x="135" y="253"/>
                </a:cxn>
                <a:cxn ang="0">
                  <a:pos x="194" y="311"/>
                </a:cxn>
                <a:cxn ang="0">
                  <a:pos x="80" y="219"/>
                </a:cxn>
                <a:cxn ang="0">
                  <a:pos x="138" y="161"/>
                </a:cxn>
                <a:cxn ang="0">
                  <a:pos x="192" y="284"/>
                </a:cxn>
                <a:cxn ang="0">
                  <a:pos x="2237" y="98"/>
                </a:cxn>
              </a:cxnLst>
              <a:rect l="0" t="0" r="r" b="b"/>
              <a:pathLst>
                <a:path w="3162" h="938">
                  <a:moveTo>
                    <a:pt x="205" y="313"/>
                  </a:moveTo>
                  <a:lnTo>
                    <a:pt x="203" y="319"/>
                  </a:lnTo>
                  <a:lnTo>
                    <a:pt x="205" y="324"/>
                  </a:lnTo>
                  <a:lnTo>
                    <a:pt x="211" y="324"/>
                  </a:lnTo>
                  <a:lnTo>
                    <a:pt x="212" y="319"/>
                  </a:lnTo>
                  <a:lnTo>
                    <a:pt x="208" y="314"/>
                  </a:lnTo>
                  <a:lnTo>
                    <a:pt x="205" y="313"/>
                  </a:lnTo>
                  <a:close/>
                  <a:moveTo>
                    <a:pt x="221" y="313"/>
                  </a:moveTo>
                  <a:lnTo>
                    <a:pt x="223" y="318"/>
                  </a:lnTo>
                  <a:lnTo>
                    <a:pt x="226" y="313"/>
                  </a:lnTo>
                  <a:lnTo>
                    <a:pt x="221" y="309"/>
                  </a:lnTo>
                  <a:lnTo>
                    <a:pt x="218" y="309"/>
                  </a:lnTo>
                  <a:lnTo>
                    <a:pt x="216" y="314"/>
                  </a:lnTo>
                  <a:lnTo>
                    <a:pt x="219" y="318"/>
                  </a:lnTo>
                  <a:lnTo>
                    <a:pt x="221" y="313"/>
                  </a:lnTo>
                  <a:close/>
                  <a:moveTo>
                    <a:pt x="229" y="362"/>
                  </a:moveTo>
                  <a:lnTo>
                    <a:pt x="224" y="362"/>
                  </a:lnTo>
                  <a:lnTo>
                    <a:pt x="226" y="351"/>
                  </a:lnTo>
                  <a:lnTo>
                    <a:pt x="221" y="346"/>
                  </a:lnTo>
                  <a:lnTo>
                    <a:pt x="226" y="343"/>
                  </a:lnTo>
                  <a:lnTo>
                    <a:pt x="231" y="342"/>
                  </a:lnTo>
                  <a:lnTo>
                    <a:pt x="229" y="337"/>
                  </a:lnTo>
                  <a:lnTo>
                    <a:pt x="228" y="337"/>
                  </a:lnTo>
                  <a:lnTo>
                    <a:pt x="223" y="341"/>
                  </a:lnTo>
                  <a:lnTo>
                    <a:pt x="217" y="346"/>
                  </a:lnTo>
                  <a:lnTo>
                    <a:pt x="219" y="351"/>
                  </a:lnTo>
                  <a:lnTo>
                    <a:pt x="223" y="356"/>
                  </a:lnTo>
                  <a:lnTo>
                    <a:pt x="223" y="361"/>
                  </a:lnTo>
                  <a:lnTo>
                    <a:pt x="224" y="366"/>
                  </a:lnTo>
                  <a:lnTo>
                    <a:pt x="228" y="371"/>
                  </a:lnTo>
                  <a:lnTo>
                    <a:pt x="228" y="374"/>
                  </a:lnTo>
                  <a:lnTo>
                    <a:pt x="233" y="371"/>
                  </a:lnTo>
                  <a:lnTo>
                    <a:pt x="233" y="366"/>
                  </a:lnTo>
                  <a:lnTo>
                    <a:pt x="229" y="362"/>
                  </a:lnTo>
                  <a:close/>
                  <a:moveTo>
                    <a:pt x="1952" y="509"/>
                  </a:moveTo>
                  <a:lnTo>
                    <a:pt x="1944" y="516"/>
                  </a:lnTo>
                  <a:lnTo>
                    <a:pt x="1934" y="521"/>
                  </a:lnTo>
                  <a:lnTo>
                    <a:pt x="1924" y="528"/>
                  </a:lnTo>
                  <a:lnTo>
                    <a:pt x="1924" y="531"/>
                  </a:lnTo>
                  <a:lnTo>
                    <a:pt x="1925" y="536"/>
                  </a:lnTo>
                  <a:lnTo>
                    <a:pt x="1930" y="533"/>
                  </a:lnTo>
                  <a:lnTo>
                    <a:pt x="1934" y="528"/>
                  </a:lnTo>
                  <a:lnTo>
                    <a:pt x="1938" y="526"/>
                  </a:lnTo>
                  <a:lnTo>
                    <a:pt x="1948" y="521"/>
                  </a:lnTo>
                  <a:lnTo>
                    <a:pt x="1953" y="517"/>
                  </a:lnTo>
                  <a:lnTo>
                    <a:pt x="1954" y="512"/>
                  </a:lnTo>
                  <a:lnTo>
                    <a:pt x="1959" y="508"/>
                  </a:lnTo>
                  <a:lnTo>
                    <a:pt x="1957" y="507"/>
                  </a:lnTo>
                  <a:lnTo>
                    <a:pt x="1952" y="509"/>
                  </a:lnTo>
                  <a:close/>
                  <a:moveTo>
                    <a:pt x="39" y="17"/>
                  </a:moveTo>
                  <a:lnTo>
                    <a:pt x="44" y="15"/>
                  </a:lnTo>
                  <a:lnTo>
                    <a:pt x="52" y="0"/>
                  </a:lnTo>
                  <a:lnTo>
                    <a:pt x="39" y="0"/>
                  </a:lnTo>
                  <a:lnTo>
                    <a:pt x="38" y="2"/>
                  </a:lnTo>
                  <a:lnTo>
                    <a:pt x="38" y="2"/>
                  </a:lnTo>
                  <a:lnTo>
                    <a:pt x="36" y="7"/>
                  </a:lnTo>
                  <a:lnTo>
                    <a:pt x="39" y="10"/>
                  </a:lnTo>
                  <a:lnTo>
                    <a:pt x="39" y="17"/>
                  </a:lnTo>
                  <a:close/>
                  <a:moveTo>
                    <a:pt x="63" y="6"/>
                  </a:moveTo>
                  <a:lnTo>
                    <a:pt x="65" y="1"/>
                  </a:lnTo>
                  <a:lnTo>
                    <a:pt x="66" y="0"/>
                  </a:lnTo>
                  <a:lnTo>
                    <a:pt x="56" y="0"/>
                  </a:lnTo>
                  <a:lnTo>
                    <a:pt x="53" y="5"/>
                  </a:lnTo>
                  <a:lnTo>
                    <a:pt x="58" y="7"/>
                  </a:lnTo>
                  <a:lnTo>
                    <a:pt x="63" y="6"/>
                  </a:lnTo>
                  <a:close/>
                  <a:moveTo>
                    <a:pt x="3158" y="272"/>
                  </a:moveTo>
                  <a:lnTo>
                    <a:pt x="3158" y="277"/>
                  </a:lnTo>
                  <a:lnTo>
                    <a:pt x="3160" y="279"/>
                  </a:lnTo>
                  <a:lnTo>
                    <a:pt x="3162" y="282"/>
                  </a:lnTo>
                  <a:lnTo>
                    <a:pt x="3162" y="269"/>
                  </a:lnTo>
                  <a:lnTo>
                    <a:pt x="3162" y="269"/>
                  </a:lnTo>
                  <a:lnTo>
                    <a:pt x="3158" y="272"/>
                  </a:lnTo>
                  <a:close/>
                  <a:moveTo>
                    <a:pt x="2343" y="0"/>
                  </a:moveTo>
                  <a:lnTo>
                    <a:pt x="2340" y="4"/>
                  </a:lnTo>
                  <a:lnTo>
                    <a:pt x="2342" y="4"/>
                  </a:lnTo>
                  <a:lnTo>
                    <a:pt x="2347" y="6"/>
                  </a:lnTo>
                  <a:lnTo>
                    <a:pt x="2352" y="6"/>
                  </a:lnTo>
                  <a:lnTo>
                    <a:pt x="2348" y="11"/>
                  </a:lnTo>
                  <a:lnTo>
                    <a:pt x="2353" y="11"/>
                  </a:lnTo>
                  <a:lnTo>
                    <a:pt x="2358" y="14"/>
                  </a:lnTo>
                  <a:lnTo>
                    <a:pt x="2358" y="17"/>
                  </a:lnTo>
                  <a:lnTo>
                    <a:pt x="2357" y="19"/>
                  </a:lnTo>
                  <a:lnTo>
                    <a:pt x="2357" y="24"/>
                  </a:lnTo>
                  <a:lnTo>
                    <a:pt x="2367" y="28"/>
                  </a:lnTo>
                  <a:lnTo>
                    <a:pt x="2359" y="28"/>
                  </a:lnTo>
                  <a:lnTo>
                    <a:pt x="2360" y="33"/>
                  </a:lnTo>
                  <a:lnTo>
                    <a:pt x="2358" y="38"/>
                  </a:lnTo>
                  <a:lnTo>
                    <a:pt x="2363" y="41"/>
                  </a:lnTo>
                  <a:lnTo>
                    <a:pt x="2364" y="44"/>
                  </a:lnTo>
                  <a:lnTo>
                    <a:pt x="2369" y="46"/>
                  </a:lnTo>
                  <a:lnTo>
                    <a:pt x="2364" y="51"/>
                  </a:lnTo>
                  <a:lnTo>
                    <a:pt x="2362" y="51"/>
                  </a:lnTo>
                  <a:lnTo>
                    <a:pt x="2365" y="55"/>
                  </a:lnTo>
                  <a:lnTo>
                    <a:pt x="2370" y="59"/>
                  </a:lnTo>
                  <a:lnTo>
                    <a:pt x="2372" y="63"/>
                  </a:lnTo>
                  <a:lnTo>
                    <a:pt x="2374" y="69"/>
                  </a:lnTo>
                  <a:lnTo>
                    <a:pt x="2376" y="72"/>
                  </a:lnTo>
                  <a:lnTo>
                    <a:pt x="2373" y="82"/>
                  </a:lnTo>
                  <a:lnTo>
                    <a:pt x="2377" y="87"/>
                  </a:lnTo>
                  <a:lnTo>
                    <a:pt x="2382" y="87"/>
                  </a:lnTo>
                  <a:lnTo>
                    <a:pt x="2381" y="90"/>
                  </a:lnTo>
                  <a:lnTo>
                    <a:pt x="2383" y="95"/>
                  </a:lnTo>
                  <a:lnTo>
                    <a:pt x="2388" y="95"/>
                  </a:lnTo>
                  <a:lnTo>
                    <a:pt x="2388" y="95"/>
                  </a:lnTo>
                  <a:lnTo>
                    <a:pt x="2388" y="101"/>
                  </a:lnTo>
                  <a:lnTo>
                    <a:pt x="2388" y="106"/>
                  </a:lnTo>
                  <a:lnTo>
                    <a:pt x="2388" y="111"/>
                  </a:lnTo>
                  <a:lnTo>
                    <a:pt x="2393" y="114"/>
                  </a:lnTo>
                  <a:lnTo>
                    <a:pt x="2391" y="117"/>
                  </a:lnTo>
                  <a:lnTo>
                    <a:pt x="2401" y="118"/>
                  </a:lnTo>
                  <a:lnTo>
                    <a:pt x="2403" y="121"/>
                  </a:lnTo>
                  <a:lnTo>
                    <a:pt x="2407" y="136"/>
                  </a:lnTo>
                  <a:lnTo>
                    <a:pt x="2412" y="137"/>
                  </a:lnTo>
                  <a:lnTo>
                    <a:pt x="2407" y="137"/>
                  </a:lnTo>
                  <a:lnTo>
                    <a:pt x="2406" y="146"/>
                  </a:lnTo>
                  <a:lnTo>
                    <a:pt x="2401" y="157"/>
                  </a:lnTo>
                  <a:lnTo>
                    <a:pt x="2397" y="161"/>
                  </a:lnTo>
                  <a:lnTo>
                    <a:pt x="2393" y="163"/>
                  </a:lnTo>
                  <a:lnTo>
                    <a:pt x="2397" y="168"/>
                  </a:lnTo>
                  <a:lnTo>
                    <a:pt x="2394" y="173"/>
                  </a:lnTo>
                  <a:lnTo>
                    <a:pt x="2389" y="175"/>
                  </a:lnTo>
                  <a:lnTo>
                    <a:pt x="2392" y="180"/>
                  </a:lnTo>
                  <a:lnTo>
                    <a:pt x="2398" y="185"/>
                  </a:lnTo>
                  <a:lnTo>
                    <a:pt x="2402" y="190"/>
                  </a:lnTo>
                  <a:lnTo>
                    <a:pt x="2404" y="194"/>
                  </a:lnTo>
                  <a:lnTo>
                    <a:pt x="2408" y="194"/>
                  </a:lnTo>
                  <a:lnTo>
                    <a:pt x="2404" y="196"/>
                  </a:lnTo>
                  <a:lnTo>
                    <a:pt x="2403" y="201"/>
                  </a:lnTo>
                  <a:lnTo>
                    <a:pt x="2404" y="205"/>
                  </a:lnTo>
                  <a:lnTo>
                    <a:pt x="2401" y="209"/>
                  </a:lnTo>
                  <a:lnTo>
                    <a:pt x="2401" y="214"/>
                  </a:lnTo>
                  <a:lnTo>
                    <a:pt x="2406" y="219"/>
                  </a:lnTo>
                  <a:lnTo>
                    <a:pt x="2402" y="218"/>
                  </a:lnTo>
                  <a:lnTo>
                    <a:pt x="2399" y="216"/>
                  </a:lnTo>
                  <a:lnTo>
                    <a:pt x="2399" y="211"/>
                  </a:lnTo>
                  <a:lnTo>
                    <a:pt x="2394" y="201"/>
                  </a:lnTo>
                  <a:lnTo>
                    <a:pt x="2391" y="196"/>
                  </a:lnTo>
                  <a:lnTo>
                    <a:pt x="2386" y="196"/>
                  </a:lnTo>
                  <a:lnTo>
                    <a:pt x="2381" y="197"/>
                  </a:lnTo>
                  <a:lnTo>
                    <a:pt x="2379" y="189"/>
                  </a:lnTo>
                  <a:lnTo>
                    <a:pt x="2374" y="190"/>
                  </a:lnTo>
                  <a:lnTo>
                    <a:pt x="2370" y="194"/>
                  </a:lnTo>
                  <a:lnTo>
                    <a:pt x="2368" y="199"/>
                  </a:lnTo>
                  <a:lnTo>
                    <a:pt x="2368" y="204"/>
                  </a:lnTo>
                  <a:lnTo>
                    <a:pt x="2364" y="209"/>
                  </a:lnTo>
                  <a:lnTo>
                    <a:pt x="2363" y="214"/>
                  </a:lnTo>
                  <a:lnTo>
                    <a:pt x="2364" y="218"/>
                  </a:lnTo>
                  <a:lnTo>
                    <a:pt x="2363" y="223"/>
                  </a:lnTo>
                  <a:lnTo>
                    <a:pt x="2363" y="228"/>
                  </a:lnTo>
                  <a:lnTo>
                    <a:pt x="2365" y="233"/>
                  </a:lnTo>
                  <a:lnTo>
                    <a:pt x="2376" y="239"/>
                  </a:lnTo>
                  <a:lnTo>
                    <a:pt x="2383" y="246"/>
                  </a:lnTo>
                  <a:lnTo>
                    <a:pt x="2387" y="250"/>
                  </a:lnTo>
                  <a:lnTo>
                    <a:pt x="2388" y="255"/>
                  </a:lnTo>
                  <a:lnTo>
                    <a:pt x="2388" y="255"/>
                  </a:lnTo>
                  <a:lnTo>
                    <a:pt x="2381" y="245"/>
                  </a:lnTo>
                  <a:lnTo>
                    <a:pt x="2377" y="241"/>
                  </a:lnTo>
                  <a:lnTo>
                    <a:pt x="2373" y="239"/>
                  </a:lnTo>
                  <a:lnTo>
                    <a:pt x="2367" y="235"/>
                  </a:lnTo>
                  <a:lnTo>
                    <a:pt x="2364" y="230"/>
                  </a:lnTo>
                  <a:lnTo>
                    <a:pt x="2354" y="226"/>
                  </a:lnTo>
                  <a:lnTo>
                    <a:pt x="2349" y="223"/>
                  </a:lnTo>
                  <a:lnTo>
                    <a:pt x="2343" y="221"/>
                  </a:lnTo>
                  <a:lnTo>
                    <a:pt x="2338" y="221"/>
                  </a:lnTo>
                  <a:lnTo>
                    <a:pt x="2333" y="220"/>
                  </a:lnTo>
                  <a:lnTo>
                    <a:pt x="2328" y="221"/>
                  </a:lnTo>
                  <a:lnTo>
                    <a:pt x="2323" y="225"/>
                  </a:lnTo>
                  <a:lnTo>
                    <a:pt x="2319" y="234"/>
                  </a:lnTo>
                  <a:lnTo>
                    <a:pt x="2309" y="243"/>
                  </a:lnTo>
                  <a:lnTo>
                    <a:pt x="2308" y="246"/>
                  </a:lnTo>
                  <a:lnTo>
                    <a:pt x="2303" y="248"/>
                  </a:lnTo>
                  <a:lnTo>
                    <a:pt x="2308" y="241"/>
                  </a:lnTo>
                  <a:lnTo>
                    <a:pt x="2310" y="236"/>
                  </a:lnTo>
                  <a:lnTo>
                    <a:pt x="2313" y="235"/>
                  </a:lnTo>
                  <a:lnTo>
                    <a:pt x="2318" y="226"/>
                  </a:lnTo>
                  <a:lnTo>
                    <a:pt x="2326" y="219"/>
                  </a:lnTo>
                  <a:lnTo>
                    <a:pt x="2326" y="215"/>
                  </a:lnTo>
                  <a:lnTo>
                    <a:pt x="2324" y="210"/>
                  </a:lnTo>
                  <a:lnTo>
                    <a:pt x="2320" y="205"/>
                  </a:lnTo>
                  <a:lnTo>
                    <a:pt x="2315" y="195"/>
                  </a:lnTo>
                  <a:lnTo>
                    <a:pt x="2310" y="190"/>
                  </a:lnTo>
                  <a:lnTo>
                    <a:pt x="2295" y="181"/>
                  </a:lnTo>
                  <a:lnTo>
                    <a:pt x="2291" y="176"/>
                  </a:lnTo>
                  <a:lnTo>
                    <a:pt x="2287" y="173"/>
                  </a:lnTo>
                  <a:lnTo>
                    <a:pt x="2281" y="173"/>
                  </a:lnTo>
                  <a:lnTo>
                    <a:pt x="2275" y="172"/>
                  </a:lnTo>
                  <a:lnTo>
                    <a:pt x="2271" y="170"/>
                  </a:lnTo>
                  <a:lnTo>
                    <a:pt x="2267" y="165"/>
                  </a:lnTo>
                  <a:lnTo>
                    <a:pt x="2262" y="163"/>
                  </a:lnTo>
                  <a:lnTo>
                    <a:pt x="2252" y="166"/>
                  </a:lnTo>
                  <a:lnTo>
                    <a:pt x="2247" y="170"/>
                  </a:lnTo>
                  <a:lnTo>
                    <a:pt x="2248" y="166"/>
                  </a:lnTo>
                  <a:lnTo>
                    <a:pt x="2251" y="163"/>
                  </a:lnTo>
                  <a:lnTo>
                    <a:pt x="2256" y="162"/>
                  </a:lnTo>
                  <a:lnTo>
                    <a:pt x="2260" y="158"/>
                  </a:lnTo>
                  <a:lnTo>
                    <a:pt x="2265" y="158"/>
                  </a:lnTo>
                  <a:lnTo>
                    <a:pt x="2261" y="153"/>
                  </a:lnTo>
                  <a:lnTo>
                    <a:pt x="2259" y="147"/>
                  </a:lnTo>
                  <a:lnTo>
                    <a:pt x="2255" y="145"/>
                  </a:lnTo>
                  <a:lnTo>
                    <a:pt x="2245" y="137"/>
                  </a:lnTo>
                  <a:lnTo>
                    <a:pt x="2240" y="133"/>
                  </a:lnTo>
                  <a:lnTo>
                    <a:pt x="2232" y="123"/>
                  </a:lnTo>
                  <a:lnTo>
                    <a:pt x="2228" y="121"/>
                  </a:lnTo>
                  <a:lnTo>
                    <a:pt x="2221" y="118"/>
                  </a:lnTo>
                  <a:lnTo>
                    <a:pt x="2220" y="117"/>
                  </a:lnTo>
                  <a:lnTo>
                    <a:pt x="2220" y="116"/>
                  </a:lnTo>
                  <a:lnTo>
                    <a:pt x="2218" y="111"/>
                  </a:lnTo>
                  <a:lnTo>
                    <a:pt x="2218" y="98"/>
                  </a:lnTo>
                  <a:lnTo>
                    <a:pt x="2223" y="94"/>
                  </a:lnTo>
                  <a:lnTo>
                    <a:pt x="2223" y="89"/>
                  </a:lnTo>
                  <a:lnTo>
                    <a:pt x="2222" y="84"/>
                  </a:lnTo>
                  <a:lnTo>
                    <a:pt x="2217" y="74"/>
                  </a:lnTo>
                  <a:lnTo>
                    <a:pt x="2216" y="69"/>
                  </a:lnTo>
                  <a:lnTo>
                    <a:pt x="2216" y="65"/>
                  </a:lnTo>
                  <a:lnTo>
                    <a:pt x="2218" y="58"/>
                  </a:lnTo>
                  <a:lnTo>
                    <a:pt x="2216" y="48"/>
                  </a:lnTo>
                  <a:lnTo>
                    <a:pt x="2211" y="39"/>
                  </a:lnTo>
                  <a:lnTo>
                    <a:pt x="2206" y="34"/>
                  </a:lnTo>
                  <a:lnTo>
                    <a:pt x="2203" y="33"/>
                  </a:lnTo>
                  <a:lnTo>
                    <a:pt x="2199" y="28"/>
                  </a:lnTo>
                  <a:lnTo>
                    <a:pt x="2197" y="17"/>
                  </a:lnTo>
                  <a:lnTo>
                    <a:pt x="2199" y="2"/>
                  </a:lnTo>
                  <a:lnTo>
                    <a:pt x="2201" y="0"/>
                  </a:lnTo>
                  <a:lnTo>
                    <a:pt x="70" y="0"/>
                  </a:lnTo>
                  <a:lnTo>
                    <a:pt x="66" y="4"/>
                  </a:lnTo>
                  <a:lnTo>
                    <a:pt x="65" y="7"/>
                  </a:lnTo>
                  <a:lnTo>
                    <a:pt x="61" y="9"/>
                  </a:lnTo>
                  <a:lnTo>
                    <a:pt x="56" y="10"/>
                  </a:lnTo>
                  <a:lnTo>
                    <a:pt x="51" y="15"/>
                  </a:lnTo>
                  <a:lnTo>
                    <a:pt x="48" y="25"/>
                  </a:lnTo>
                  <a:lnTo>
                    <a:pt x="48" y="31"/>
                  </a:lnTo>
                  <a:lnTo>
                    <a:pt x="48" y="36"/>
                  </a:lnTo>
                  <a:lnTo>
                    <a:pt x="52" y="39"/>
                  </a:lnTo>
                  <a:lnTo>
                    <a:pt x="50" y="44"/>
                  </a:lnTo>
                  <a:lnTo>
                    <a:pt x="55" y="44"/>
                  </a:lnTo>
                  <a:lnTo>
                    <a:pt x="60" y="39"/>
                  </a:lnTo>
                  <a:lnTo>
                    <a:pt x="63" y="31"/>
                  </a:lnTo>
                  <a:lnTo>
                    <a:pt x="58" y="28"/>
                  </a:lnTo>
                  <a:lnTo>
                    <a:pt x="63" y="29"/>
                  </a:lnTo>
                  <a:lnTo>
                    <a:pt x="68" y="28"/>
                  </a:lnTo>
                  <a:lnTo>
                    <a:pt x="70" y="25"/>
                  </a:lnTo>
                  <a:lnTo>
                    <a:pt x="75" y="25"/>
                  </a:lnTo>
                  <a:lnTo>
                    <a:pt x="70" y="29"/>
                  </a:lnTo>
                  <a:lnTo>
                    <a:pt x="68" y="34"/>
                  </a:lnTo>
                  <a:lnTo>
                    <a:pt x="73" y="34"/>
                  </a:lnTo>
                  <a:lnTo>
                    <a:pt x="76" y="35"/>
                  </a:lnTo>
                  <a:lnTo>
                    <a:pt x="86" y="38"/>
                  </a:lnTo>
                  <a:lnTo>
                    <a:pt x="100" y="44"/>
                  </a:lnTo>
                  <a:lnTo>
                    <a:pt x="105" y="43"/>
                  </a:lnTo>
                  <a:lnTo>
                    <a:pt x="106" y="38"/>
                  </a:lnTo>
                  <a:lnTo>
                    <a:pt x="107" y="40"/>
                  </a:lnTo>
                  <a:lnTo>
                    <a:pt x="106" y="45"/>
                  </a:lnTo>
                  <a:lnTo>
                    <a:pt x="101" y="46"/>
                  </a:lnTo>
                  <a:lnTo>
                    <a:pt x="76" y="36"/>
                  </a:lnTo>
                  <a:lnTo>
                    <a:pt x="67" y="36"/>
                  </a:lnTo>
                  <a:lnTo>
                    <a:pt x="62" y="38"/>
                  </a:lnTo>
                  <a:lnTo>
                    <a:pt x="61" y="43"/>
                  </a:lnTo>
                  <a:lnTo>
                    <a:pt x="51" y="50"/>
                  </a:lnTo>
                  <a:lnTo>
                    <a:pt x="47" y="49"/>
                  </a:lnTo>
                  <a:lnTo>
                    <a:pt x="47" y="54"/>
                  </a:lnTo>
                  <a:lnTo>
                    <a:pt x="57" y="56"/>
                  </a:lnTo>
                  <a:lnTo>
                    <a:pt x="65" y="62"/>
                  </a:lnTo>
                  <a:lnTo>
                    <a:pt x="75" y="62"/>
                  </a:lnTo>
                  <a:lnTo>
                    <a:pt x="70" y="63"/>
                  </a:lnTo>
                  <a:lnTo>
                    <a:pt x="65" y="63"/>
                  </a:lnTo>
                  <a:lnTo>
                    <a:pt x="55" y="59"/>
                  </a:lnTo>
                  <a:lnTo>
                    <a:pt x="44" y="58"/>
                  </a:lnTo>
                  <a:lnTo>
                    <a:pt x="41" y="62"/>
                  </a:lnTo>
                  <a:lnTo>
                    <a:pt x="42" y="67"/>
                  </a:lnTo>
                  <a:lnTo>
                    <a:pt x="47" y="70"/>
                  </a:lnTo>
                  <a:lnTo>
                    <a:pt x="52" y="72"/>
                  </a:lnTo>
                  <a:lnTo>
                    <a:pt x="55" y="75"/>
                  </a:lnTo>
                  <a:lnTo>
                    <a:pt x="56" y="75"/>
                  </a:lnTo>
                  <a:lnTo>
                    <a:pt x="50" y="77"/>
                  </a:lnTo>
                  <a:lnTo>
                    <a:pt x="50" y="82"/>
                  </a:lnTo>
                  <a:lnTo>
                    <a:pt x="52" y="85"/>
                  </a:lnTo>
                  <a:lnTo>
                    <a:pt x="60" y="89"/>
                  </a:lnTo>
                  <a:lnTo>
                    <a:pt x="67" y="99"/>
                  </a:lnTo>
                  <a:lnTo>
                    <a:pt x="72" y="95"/>
                  </a:lnTo>
                  <a:lnTo>
                    <a:pt x="67" y="94"/>
                  </a:lnTo>
                  <a:lnTo>
                    <a:pt x="66" y="90"/>
                  </a:lnTo>
                  <a:lnTo>
                    <a:pt x="71" y="94"/>
                  </a:lnTo>
                  <a:lnTo>
                    <a:pt x="81" y="97"/>
                  </a:lnTo>
                  <a:lnTo>
                    <a:pt x="86" y="102"/>
                  </a:lnTo>
                  <a:lnTo>
                    <a:pt x="94" y="98"/>
                  </a:lnTo>
                  <a:lnTo>
                    <a:pt x="96" y="94"/>
                  </a:lnTo>
                  <a:lnTo>
                    <a:pt x="97" y="99"/>
                  </a:lnTo>
                  <a:lnTo>
                    <a:pt x="105" y="103"/>
                  </a:lnTo>
                  <a:lnTo>
                    <a:pt x="110" y="104"/>
                  </a:lnTo>
                  <a:lnTo>
                    <a:pt x="105" y="106"/>
                  </a:lnTo>
                  <a:lnTo>
                    <a:pt x="100" y="103"/>
                  </a:lnTo>
                  <a:lnTo>
                    <a:pt x="96" y="101"/>
                  </a:lnTo>
                  <a:lnTo>
                    <a:pt x="90" y="103"/>
                  </a:lnTo>
                  <a:lnTo>
                    <a:pt x="92" y="108"/>
                  </a:lnTo>
                  <a:lnTo>
                    <a:pt x="105" y="108"/>
                  </a:lnTo>
                  <a:lnTo>
                    <a:pt x="106" y="113"/>
                  </a:lnTo>
                  <a:lnTo>
                    <a:pt x="111" y="117"/>
                  </a:lnTo>
                  <a:lnTo>
                    <a:pt x="107" y="118"/>
                  </a:lnTo>
                  <a:lnTo>
                    <a:pt x="106" y="123"/>
                  </a:lnTo>
                  <a:lnTo>
                    <a:pt x="111" y="123"/>
                  </a:lnTo>
                  <a:lnTo>
                    <a:pt x="116" y="126"/>
                  </a:lnTo>
                  <a:lnTo>
                    <a:pt x="126" y="126"/>
                  </a:lnTo>
                  <a:lnTo>
                    <a:pt x="131" y="119"/>
                  </a:lnTo>
                  <a:lnTo>
                    <a:pt x="134" y="116"/>
                  </a:lnTo>
                  <a:lnTo>
                    <a:pt x="139" y="114"/>
                  </a:lnTo>
                  <a:lnTo>
                    <a:pt x="139" y="101"/>
                  </a:lnTo>
                  <a:lnTo>
                    <a:pt x="141" y="103"/>
                  </a:lnTo>
                  <a:lnTo>
                    <a:pt x="141" y="113"/>
                  </a:lnTo>
                  <a:lnTo>
                    <a:pt x="138" y="118"/>
                  </a:lnTo>
                  <a:lnTo>
                    <a:pt x="133" y="121"/>
                  </a:lnTo>
                  <a:lnTo>
                    <a:pt x="130" y="126"/>
                  </a:lnTo>
                  <a:lnTo>
                    <a:pt x="128" y="127"/>
                  </a:lnTo>
                  <a:lnTo>
                    <a:pt x="122" y="128"/>
                  </a:lnTo>
                  <a:lnTo>
                    <a:pt x="117" y="127"/>
                  </a:lnTo>
                  <a:lnTo>
                    <a:pt x="99" y="123"/>
                  </a:lnTo>
                  <a:lnTo>
                    <a:pt x="99" y="124"/>
                  </a:lnTo>
                  <a:lnTo>
                    <a:pt x="100" y="128"/>
                  </a:lnTo>
                  <a:lnTo>
                    <a:pt x="110" y="129"/>
                  </a:lnTo>
                  <a:lnTo>
                    <a:pt x="105" y="129"/>
                  </a:lnTo>
                  <a:lnTo>
                    <a:pt x="100" y="133"/>
                  </a:lnTo>
                  <a:lnTo>
                    <a:pt x="96" y="133"/>
                  </a:lnTo>
                  <a:lnTo>
                    <a:pt x="106" y="138"/>
                  </a:lnTo>
                  <a:lnTo>
                    <a:pt x="111" y="140"/>
                  </a:lnTo>
                  <a:lnTo>
                    <a:pt x="116" y="140"/>
                  </a:lnTo>
                  <a:lnTo>
                    <a:pt x="120" y="141"/>
                  </a:lnTo>
                  <a:lnTo>
                    <a:pt x="120" y="143"/>
                  </a:lnTo>
                  <a:lnTo>
                    <a:pt x="124" y="147"/>
                  </a:lnTo>
                  <a:lnTo>
                    <a:pt x="134" y="132"/>
                  </a:lnTo>
                  <a:lnTo>
                    <a:pt x="139" y="129"/>
                  </a:lnTo>
                  <a:lnTo>
                    <a:pt x="136" y="133"/>
                  </a:lnTo>
                  <a:lnTo>
                    <a:pt x="133" y="138"/>
                  </a:lnTo>
                  <a:lnTo>
                    <a:pt x="130" y="147"/>
                  </a:lnTo>
                  <a:lnTo>
                    <a:pt x="135" y="148"/>
                  </a:lnTo>
                  <a:lnTo>
                    <a:pt x="140" y="143"/>
                  </a:lnTo>
                  <a:lnTo>
                    <a:pt x="139" y="147"/>
                  </a:lnTo>
                  <a:lnTo>
                    <a:pt x="144" y="152"/>
                  </a:lnTo>
                  <a:lnTo>
                    <a:pt x="149" y="155"/>
                  </a:lnTo>
                  <a:lnTo>
                    <a:pt x="153" y="150"/>
                  </a:lnTo>
                  <a:lnTo>
                    <a:pt x="163" y="145"/>
                  </a:lnTo>
                  <a:lnTo>
                    <a:pt x="165" y="134"/>
                  </a:lnTo>
                  <a:lnTo>
                    <a:pt x="163" y="131"/>
                  </a:lnTo>
                  <a:lnTo>
                    <a:pt x="168" y="127"/>
                  </a:lnTo>
                  <a:lnTo>
                    <a:pt x="172" y="123"/>
                  </a:lnTo>
                  <a:lnTo>
                    <a:pt x="174" y="126"/>
                  </a:lnTo>
                  <a:lnTo>
                    <a:pt x="169" y="131"/>
                  </a:lnTo>
                  <a:lnTo>
                    <a:pt x="168" y="134"/>
                  </a:lnTo>
                  <a:lnTo>
                    <a:pt x="168" y="140"/>
                  </a:lnTo>
                  <a:lnTo>
                    <a:pt x="165" y="145"/>
                  </a:lnTo>
                  <a:lnTo>
                    <a:pt x="161" y="150"/>
                  </a:lnTo>
                  <a:lnTo>
                    <a:pt x="151" y="155"/>
                  </a:lnTo>
                  <a:lnTo>
                    <a:pt x="150" y="163"/>
                  </a:lnTo>
                  <a:lnTo>
                    <a:pt x="153" y="162"/>
                  </a:lnTo>
                  <a:lnTo>
                    <a:pt x="155" y="157"/>
                  </a:lnTo>
                  <a:lnTo>
                    <a:pt x="155" y="162"/>
                  </a:lnTo>
                  <a:lnTo>
                    <a:pt x="158" y="167"/>
                  </a:lnTo>
                  <a:lnTo>
                    <a:pt x="163" y="166"/>
                  </a:lnTo>
                  <a:lnTo>
                    <a:pt x="170" y="162"/>
                  </a:lnTo>
                  <a:lnTo>
                    <a:pt x="175" y="163"/>
                  </a:lnTo>
                  <a:lnTo>
                    <a:pt x="180" y="162"/>
                  </a:lnTo>
                  <a:lnTo>
                    <a:pt x="185" y="162"/>
                  </a:lnTo>
                  <a:lnTo>
                    <a:pt x="175" y="166"/>
                  </a:lnTo>
                  <a:lnTo>
                    <a:pt x="172" y="165"/>
                  </a:lnTo>
                  <a:lnTo>
                    <a:pt x="167" y="167"/>
                  </a:lnTo>
                  <a:lnTo>
                    <a:pt x="169" y="172"/>
                  </a:lnTo>
                  <a:lnTo>
                    <a:pt x="168" y="177"/>
                  </a:lnTo>
                  <a:lnTo>
                    <a:pt x="164" y="182"/>
                  </a:lnTo>
                  <a:lnTo>
                    <a:pt x="160" y="192"/>
                  </a:lnTo>
                  <a:lnTo>
                    <a:pt x="159" y="191"/>
                  </a:lnTo>
                  <a:lnTo>
                    <a:pt x="155" y="186"/>
                  </a:lnTo>
                  <a:lnTo>
                    <a:pt x="156" y="194"/>
                  </a:lnTo>
                  <a:lnTo>
                    <a:pt x="164" y="204"/>
                  </a:lnTo>
                  <a:lnTo>
                    <a:pt x="164" y="209"/>
                  </a:lnTo>
                  <a:lnTo>
                    <a:pt x="169" y="212"/>
                  </a:lnTo>
                  <a:lnTo>
                    <a:pt x="173" y="215"/>
                  </a:lnTo>
                  <a:lnTo>
                    <a:pt x="178" y="214"/>
                  </a:lnTo>
                  <a:lnTo>
                    <a:pt x="183" y="215"/>
                  </a:lnTo>
                  <a:lnTo>
                    <a:pt x="189" y="211"/>
                  </a:lnTo>
                  <a:lnTo>
                    <a:pt x="189" y="216"/>
                  </a:lnTo>
                  <a:lnTo>
                    <a:pt x="194" y="211"/>
                  </a:lnTo>
                  <a:lnTo>
                    <a:pt x="192" y="206"/>
                  </a:lnTo>
                  <a:lnTo>
                    <a:pt x="193" y="201"/>
                  </a:lnTo>
                  <a:lnTo>
                    <a:pt x="199" y="200"/>
                  </a:lnTo>
                  <a:lnTo>
                    <a:pt x="203" y="196"/>
                  </a:lnTo>
                  <a:lnTo>
                    <a:pt x="200" y="191"/>
                  </a:lnTo>
                  <a:lnTo>
                    <a:pt x="202" y="190"/>
                  </a:lnTo>
                  <a:lnTo>
                    <a:pt x="205" y="195"/>
                  </a:lnTo>
                  <a:lnTo>
                    <a:pt x="205" y="200"/>
                  </a:lnTo>
                  <a:lnTo>
                    <a:pt x="194" y="204"/>
                  </a:lnTo>
                  <a:lnTo>
                    <a:pt x="197" y="209"/>
                  </a:lnTo>
                  <a:lnTo>
                    <a:pt x="197" y="214"/>
                  </a:lnTo>
                  <a:lnTo>
                    <a:pt x="192" y="221"/>
                  </a:lnTo>
                  <a:lnTo>
                    <a:pt x="194" y="225"/>
                  </a:lnTo>
                  <a:lnTo>
                    <a:pt x="199" y="230"/>
                  </a:lnTo>
                  <a:lnTo>
                    <a:pt x="204" y="230"/>
                  </a:lnTo>
                  <a:lnTo>
                    <a:pt x="209" y="229"/>
                  </a:lnTo>
                  <a:lnTo>
                    <a:pt x="204" y="233"/>
                  </a:lnTo>
                  <a:lnTo>
                    <a:pt x="200" y="233"/>
                  </a:lnTo>
                  <a:lnTo>
                    <a:pt x="195" y="235"/>
                  </a:lnTo>
                  <a:lnTo>
                    <a:pt x="193" y="240"/>
                  </a:lnTo>
                  <a:lnTo>
                    <a:pt x="193" y="230"/>
                  </a:lnTo>
                  <a:lnTo>
                    <a:pt x="192" y="225"/>
                  </a:lnTo>
                  <a:lnTo>
                    <a:pt x="188" y="220"/>
                  </a:lnTo>
                  <a:lnTo>
                    <a:pt x="184" y="224"/>
                  </a:lnTo>
                  <a:lnTo>
                    <a:pt x="183" y="229"/>
                  </a:lnTo>
                  <a:lnTo>
                    <a:pt x="184" y="236"/>
                  </a:lnTo>
                  <a:lnTo>
                    <a:pt x="188" y="241"/>
                  </a:lnTo>
                  <a:lnTo>
                    <a:pt x="193" y="244"/>
                  </a:lnTo>
                  <a:lnTo>
                    <a:pt x="202" y="253"/>
                  </a:lnTo>
                  <a:lnTo>
                    <a:pt x="207" y="249"/>
                  </a:lnTo>
                  <a:lnTo>
                    <a:pt x="208" y="244"/>
                  </a:lnTo>
                  <a:lnTo>
                    <a:pt x="217" y="241"/>
                  </a:lnTo>
                  <a:lnTo>
                    <a:pt x="222" y="238"/>
                  </a:lnTo>
                  <a:lnTo>
                    <a:pt x="227" y="236"/>
                  </a:lnTo>
                  <a:lnTo>
                    <a:pt x="223" y="240"/>
                  </a:lnTo>
                  <a:lnTo>
                    <a:pt x="219" y="245"/>
                  </a:lnTo>
                  <a:lnTo>
                    <a:pt x="217" y="255"/>
                  </a:lnTo>
                  <a:lnTo>
                    <a:pt x="214" y="259"/>
                  </a:lnTo>
                  <a:lnTo>
                    <a:pt x="219" y="262"/>
                  </a:lnTo>
                  <a:lnTo>
                    <a:pt x="221" y="263"/>
                  </a:lnTo>
                  <a:lnTo>
                    <a:pt x="227" y="265"/>
                  </a:lnTo>
                  <a:lnTo>
                    <a:pt x="229" y="265"/>
                  </a:lnTo>
                  <a:lnTo>
                    <a:pt x="233" y="262"/>
                  </a:lnTo>
                  <a:lnTo>
                    <a:pt x="237" y="257"/>
                  </a:lnTo>
                  <a:lnTo>
                    <a:pt x="236" y="262"/>
                  </a:lnTo>
                  <a:lnTo>
                    <a:pt x="231" y="267"/>
                  </a:lnTo>
                  <a:lnTo>
                    <a:pt x="214" y="267"/>
                  </a:lnTo>
                  <a:lnTo>
                    <a:pt x="219" y="272"/>
                  </a:lnTo>
                  <a:lnTo>
                    <a:pt x="214" y="273"/>
                  </a:lnTo>
                  <a:lnTo>
                    <a:pt x="217" y="278"/>
                  </a:lnTo>
                  <a:lnTo>
                    <a:pt x="222" y="277"/>
                  </a:lnTo>
                  <a:lnTo>
                    <a:pt x="219" y="278"/>
                  </a:lnTo>
                  <a:lnTo>
                    <a:pt x="216" y="282"/>
                  </a:lnTo>
                  <a:lnTo>
                    <a:pt x="217" y="285"/>
                  </a:lnTo>
                  <a:lnTo>
                    <a:pt x="219" y="287"/>
                  </a:lnTo>
                  <a:lnTo>
                    <a:pt x="223" y="283"/>
                  </a:lnTo>
                  <a:lnTo>
                    <a:pt x="228" y="283"/>
                  </a:lnTo>
                  <a:lnTo>
                    <a:pt x="228" y="287"/>
                  </a:lnTo>
                  <a:lnTo>
                    <a:pt x="233" y="290"/>
                  </a:lnTo>
                  <a:lnTo>
                    <a:pt x="301" y="309"/>
                  </a:lnTo>
                  <a:lnTo>
                    <a:pt x="378" y="328"/>
                  </a:lnTo>
                  <a:lnTo>
                    <a:pt x="467" y="348"/>
                  </a:lnTo>
                  <a:lnTo>
                    <a:pt x="515" y="358"/>
                  </a:lnTo>
                  <a:lnTo>
                    <a:pt x="553" y="366"/>
                  </a:lnTo>
                  <a:lnTo>
                    <a:pt x="564" y="368"/>
                  </a:lnTo>
                  <a:lnTo>
                    <a:pt x="637" y="384"/>
                  </a:lnTo>
                  <a:lnTo>
                    <a:pt x="767" y="405"/>
                  </a:lnTo>
                  <a:lnTo>
                    <a:pt x="880" y="421"/>
                  </a:lnTo>
                  <a:lnTo>
                    <a:pt x="954" y="430"/>
                  </a:lnTo>
                  <a:lnTo>
                    <a:pt x="1032" y="439"/>
                  </a:lnTo>
                  <a:lnTo>
                    <a:pt x="1130" y="449"/>
                  </a:lnTo>
                  <a:lnTo>
                    <a:pt x="1167" y="452"/>
                  </a:lnTo>
                  <a:lnTo>
                    <a:pt x="1246" y="457"/>
                  </a:lnTo>
                  <a:lnTo>
                    <a:pt x="1364" y="462"/>
                  </a:lnTo>
                  <a:lnTo>
                    <a:pt x="1466" y="464"/>
                  </a:lnTo>
                  <a:lnTo>
                    <a:pt x="1577" y="464"/>
                  </a:lnTo>
                  <a:lnTo>
                    <a:pt x="1614" y="463"/>
                  </a:lnTo>
                  <a:lnTo>
                    <a:pt x="1616" y="458"/>
                  </a:lnTo>
                  <a:lnTo>
                    <a:pt x="1614" y="435"/>
                  </a:lnTo>
                  <a:lnTo>
                    <a:pt x="1618" y="436"/>
                  </a:lnTo>
                  <a:lnTo>
                    <a:pt x="1628" y="438"/>
                  </a:lnTo>
                  <a:lnTo>
                    <a:pt x="1632" y="441"/>
                  </a:lnTo>
                  <a:lnTo>
                    <a:pt x="1635" y="457"/>
                  </a:lnTo>
                  <a:lnTo>
                    <a:pt x="1638" y="470"/>
                  </a:lnTo>
                  <a:lnTo>
                    <a:pt x="1638" y="478"/>
                  </a:lnTo>
                  <a:lnTo>
                    <a:pt x="1642" y="483"/>
                  </a:lnTo>
                  <a:lnTo>
                    <a:pt x="1647" y="484"/>
                  </a:lnTo>
                  <a:lnTo>
                    <a:pt x="1657" y="484"/>
                  </a:lnTo>
                  <a:lnTo>
                    <a:pt x="1662" y="488"/>
                  </a:lnTo>
                  <a:lnTo>
                    <a:pt x="1682" y="491"/>
                  </a:lnTo>
                  <a:lnTo>
                    <a:pt x="1685" y="494"/>
                  </a:lnTo>
                  <a:lnTo>
                    <a:pt x="1690" y="498"/>
                  </a:lnTo>
                  <a:lnTo>
                    <a:pt x="1701" y="494"/>
                  </a:lnTo>
                  <a:lnTo>
                    <a:pt x="1705" y="491"/>
                  </a:lnTo>
                  <a:lnTo>
                    <a:pt x="1708" y="489"/>
                  </a:lnTo>
                  <a:lnTo>
                    <a:pt x="1709" y="489"/>
                  </a:lnTo>
                  <a:lnTo>
                    <a:pt x="1710" y="488"/>
                  </a:lnTo>
                  <a:lnTo>
                    <a:pt x="1715" y="488"/>
                  </a:lnTo>
                  <a:lnTo>
                    <a:pt x="1726" y="488"/>
                  </a:lnTo>
                  <a:lnTo>
                    <a:pt x="1745" y="496"/>
                  </a:lnTo>
                  <a:lnTo>
                    <a:pt x="1744" y="501"/>
                  </a:lnTo>
                  <a:lnTo>
                    <a:pt x="1749" y="501"/>
                  </a:lnTo>
                  <a:lnTo>
                    <a:pt x="1754" y="504"/>
                  </a:lnTo>
                  <a:lnTo>
                    <a:pt x="1754" y="509"/>
                  </a:lnTo>
                  <a:lnTo>
                    <a:pt x="1758" y="513"/>
                  </a:lnTo>
                  <a:lnTo>
                    <a:pt x="1763" y="514"/>
                  </a:lnTo>
                  <a:lnTo>
                    <a:pt x="1764" y="508"/>
                  </a:lnTo>
                  <a:lnTo>
                    <a:pt x="1772" y="507"/>
                  </a:lnTo>
                  <a:lnTo>
                    <a:pt x="1777" y="508"/>
                  </a:lnTo>
                  <a:lnTo>
                    <a:pt x="1778" y="513"/>
                  </a:lnTo>
                  <a:lnTo>
                    <a:pt x="1793" y="518"/>
                  </a:lnTo>
                  <a:lnTo>
                    <a:pt x="1793" y="522"/>
                  </a:lnTo>
                  <a:lnTo>
                    <a:pt x="1802" y="527"/>
                  </a:lnTo>
                  <a:lnTo>
                    <a:pt x="1808" y="528"/>
                  </a:lnTo>
                  <a:lnTo>
                    <a:pt x="1818" y="523"/>
                  </a:lnTo>
                  <a:lnTo>
                    <a:pt x="1823" y="518"/>
                  </a:lnTo>
                  <a:lnTo>
                    <a:pt x="1833" y="512"/>
                  </a:lnTo>
                  <a:lnTo>
                    <a:pt x="1838" y="512"/>
                  </a:lnTo>
                  <a:lnTo>
                    <a:pt x="1837" y="514"/>
                  </a:lnTo>
                  <a:lnTo>
                    <a:pt x="1841" y="517"/>
                  </a:lnTo>
                  <a:lnTo>
                    <a:pt x="1842" y="521"/>
                  </a:lnTo>
                  <a:lnTo>
                    <a:pt x="1846" y="521"/>
                  </a:lnTo>
                  <a:lnTo>
                    <a:pt x="1852" y="519"/>
                  </a:lnTo>
                  <a:lnTo>
                    <a:pt x="1861" y="521"/>
                  </a:lnTo>
                  <a:lnTo>
                    <a:pt x="1866" y="518"/>
                  </a:lnTo>
                  <a:lnTo>
                    <a:pt x="1876" y="518"/>
                  </a:lnTo>
                  <a:lnTo>
                    <a:pt x="1881" y="522"/>
                  </a:lnTo>
                  <a:lnTo>
                    <a:pt x="1881" y="524"/>
                  </a:lnTo>
                  <a:lnTo>
                    <a:pt x="1886" y="526"/>
                  </a:lnTo>
                  <a:lnTo>
                    <a:pt x="1891" y="524"/>
                  </a:lnTo>
                  <a:lnTo>
                    <a:pt x="1904" y="524"/>
                  </a:lnTo>
                  <a:lnTo>
                    <a:pt x="1906" y="522"/>
                  </a:lnTo>
                  <a:lnTo>
                    <a:pt x="1910" y="517"/>
                  </a:lnTo>
                  <a:lnTo>
                    <a:pt x="1915" y="514"/>
                  </a:lnTo>
                  <a:lnTo>
                    <a:pt x="1918" y="508"/>
                  </a:lnTo>
                  <a:lnTo>
                    <a:pt x="1918" y="503"/>
                  </a:lnTo>
                  <a:lnTo>
                    <a:pt x="1920" y="498"/>
                  </a:lnTo>
                  <a:lnTo>
                    <a:pt x="1919" y="493"/>
                  </a:lnTo>
                  <a:lnTo>
                    <a:pt x="1921" y="488"/>
                  </a:lnTo>
                  <a:lnTo>
                    <a:pt x="1928" y="484"/>
                  </a:lnTo>
                  <a:lnTo>
                    <a:pt x="1933" y="482"/>
                  </a:lnTo>
                  <a:lnTo>
                    <a:pt x="1936" y="479"/>
                  </a:lnTo>
                  <a:lnTo>
                    <a:pt x="1942" y="478"/>
                  </a:lnTo>
                  <a:lnTo>
                    <a:pt x="1940" y="483"/>
                  </a:lnTo>
                  <a:lnTo>
                    <a:pt x="1938" y="493"/>
                  </a:lnTo>
                  <a:lnTo>
                    <a:pt x="1936" y="493"/>
                  </a:lnTo>
                  <a:lnTo>
                    <a:pt x="1935" y="498"/>
                  </a:lnTo>
                  <a:lnTo>
                    <a:pt x="1940" y="496"/>
                  </a:lnTo>
                  <a:lnTo>
                    <a:pt x="1945" y="491"/>
                  </a:lnTo>
                  <a:lnTo>
                    <a:pt x="1945" y="485"/>
                  </a:lnTo>
                  <a:lnTo>
                    <a:pt x="1948" y="480"/>
                  </a:lnTo>
                  <a:lnTo>
                    <a:pt x="1948" y="475"/>
                  </a:lnTo>
                  <a:lnTo>
                    <a:pt x="1952" y="470"/>
                  </a:lnTo>
                  <a:lnTo>
                    <a:pt x="1952" y="460"/>
                  </a:lnTo>
                  <a:lnTo>
                    <a:pt x="1957" y="455"/>
                  </a:lnTo>
                  <a:lnTo>
                    <a:pt x="1962" y="458"/>
                  </a:lnTo>
                  <a:lnTo>
                    <a:pt x="1963" y="463"/>
                  </a:lnTo>
                  <a:lnTo>
                    <a:pt x="1960" y="470"/>
                  </a:lnTo>
                  <a:lnTo>
                    <a:pt x="1952" y="480"/>
                  </a:lnTo>
                  <a:lnTo>
                    <a:pt x="1955" y="484"/>
                  </a:lnTo>
                  <a:lnTo>
                    <a:pt x="1955" y="483"/>
                  </a:lnTo>
                  <a:lnTo>
                    <a:pt x="1960" y="478"/>
                  </a:lnTo>
                  <a:lnTo>
                    <a:pt x="1964" y="475"/>
                  </a:lnTo>
                  <a:lnTo>
                    <a:pt x="1963" y="470"/>
                  </a:lnTo>
                  <a:lnTo>
                    <a:pt x="1968" y="473"/>
                  </a:lnTo>
                  <a:lnTo>
                    <a:pt x="1970" y="472"/>
                  </a:lnTo>
                  <a:lnTo>
                    <a:pt x="1973" y="467"/>
                  </a:lnTo>
                  <a:lnTo>
                    <a:pt x="1973" y="462"/>
                  </a:lnTo>
                  <a:lnTo>
                    <a:pt x="1970" y="457"/>
                  </a:lnTo>
                  <a:lnTo>
                    <a:pt x="1965" y="454"/>
                  </a:lnTo>
                  <a:lnTo>
                    <a:pt x="1965" y="449"/>
                  </a:lnTo>
                  <a:lnTo>
                    <a:pt x="1964" y="444"/>
                  </a:lnTo>
                  <a:lnTo>
                    <a:pt x="1965" y="446"/>
                  </a:lnTo>
                  <a:lnTo>
                    <a:pt x="1972" y="443"/>
                  </a:lnTo>
                  <a:lnTo>
                    <a:pt x="1975" y="441"/>
                  </a:lnTo>
                  <a:lnTo>
                    <a:pt x="1979" y="445"/>
                  </a:lnTo>
                  <a:lnTo>
                    <a:pt x="1989" y="449"/>
                  </a:lnTo>
                  <a:lnTo>
                    <a:pt x="1999" y="449"/>
                  </a:lnTo>
                  <a:lnTo>
                    <a:pt x="2003" y="453"/>
                  </a:lnTo>
                  <a:lnTo>
                    <a:pt x="2013" y="454"/>
                  </a:lnTo>
                  <a:lnTo>
                    <a:pt x="2018" y="457"/>
                  </a:lnTo>
                  <a:lnTo>
                    <a:pt x="2033" y="454"/>
                  </a:lnTo>
                  <a:lnTo>
                    <a:pt x="2036" y="455"/>
                  </a:lnTo>
                  <a:lnTo>
                    <a:pt x="2041" y="453"/>
                  </a:lnTo>
                  <a:lnTo>
                    <a:pt x="2046" y="452"/>
                  </a:lnTo>
                  <a:lnTo>
                    <a:pt x="2051" y="455"/>
                  </a:lnTo>
                  <a:lnTo>
                    <a:pt x="2056" y="453"/>
                  </a:lnTo>
                  <a:lnTo>
                    <a:pt x="2061" y="454"/>
                  </a:lnTo>
                  <a:lnTo>
                    <a:pt x="2060" y="455"/>
                  </a:lnTo>
                  <a:lnTo>
                    <a:pt x="2065" y="460"/>
                  </a:lnTo>
                  <a:lnTo>
                    <a:pt x="2069" y="465"/>
                  </a:lnTo>
                  <a:lnTo>
                    <a:pt x="2071" y="474"/>
                  </a:lnTo>
                  <a:lnTo>
                    <a:pt x="2077" y="489"/>
                  </a:lnTo>
                  <a:lnTo>
                    <a:pt x="2081" y="494"/>
                  </a:lnTo>
                  <a:lnTo>
                    <a:pt x="2085" y="498"/>
                  </a:lnTo>
                  <a:lnTo>
                    <a:pt x="2090" y="502"/>
                  </a:lnTo>
                  <a:lnTo>
                    <a:pt x="2094" y="507"/>
                  </a:lnTo>
                  <a:lnTo>
                    <a:pt x="2099" y="509"/>
                  </a:lnTo>
                  <a:lnTo>
                    <a:pt x="2109" y="509"/>
                  </a:lnTo>
                  <a:lnTo>
                    <a:pt x="2119" y="508"/>
                  </a:lnTo>
                  <a:lnTo>
                    <a:pt x="2124" y="506"/>
                  </a:lnTo>
                  <a:lnTo>
                    <a:pt x="2129" y="504"/>
                  </a:lnTo>
                  <a:lnTo>
                    <a:pt x="2138" y="503"/>
                  </a:lnTo>
                  <a:lnTo>
                    <a:pt x="2143" y="504"/>
                  </a:lnTo>
                  <a:lnTo>
                    <a:pt x="2144" y="509"/>
                  </a:lnTo>
                  <a:lnTo>
                    <a:pt x="2143" y="514"/>
                  </a:lnTo>
                  <a:lnTo>
                    <a:pt x="2144" y="518"/>
                  </a:lnTo>
                  <a:lnTo>
                    <a:pt x="2140" y="526"/>
                  </a:lnTo>
                  <a:lnTo>
                    <a:pt x="2140" y="531"/>
                  </a:lnTo>
                  <a:lnTo>
                    <a:pt x="2147" y="536"/>
                  </a:lnTo>
                  <a:lnTo>
                    <a:pt x="2152" y="537"/>
                  </a:lnTo>
                  <a:lnTo>
                    <a:pt x="2157" y="541"/>
                  </a:lnTo>
                  <a:lnTo>
                    <a:pt x="2159" y="546"/>
                  </a:lnTo>
                  <a:lnTo>
                    <a:pt x="2164" y="548"/>
                  </a:lnTo>
                  <a:lnTo>
                    <a:pt x="2164" y="553"/>
                  </a:lnTo>
                  <a:lnTo>
                    <a:pt x="2160" y="563"/>
                  </a:lnTo>
                  <a:lnTo>
                    <a:pt x="2160" y="569"/>
                  </a:lnTo>
                  <a:lnTo>
                    <a:pt x="2159" y="574"/>
                  </a:lnTo>
                  <a:lnTo>
                    <a:pt x="2168" y="580"/>
                  </a:lnTo>
                  <a:lnTo>
                    <a:pt x="2174" y="577"/>
                  </a:lnTo>
                  <a:lnTo>
                    <a:pt x="2179" y="579"/>
                  </a:lnTo>
                  <a:lnTo>
                    <a:pt x="2181" y="582"/>
                  </a:lnTo>
                  <a:lnTo>
                    <a:pt x="2177" y="584"/>
                  </a:lnTo>
                  <a:lnTo>
                    <a:pt x="2173" y="589"/>
                  </a:lnTo>
                  <a:lnTo>
                    <a:pt x="2172" y="592"/>
                  </a:lnTo>
                  <a:lnTo>
                    <a:pt x="2177" y="590"/>
                  </a:lnTo>
                  <a:lnTo>
                    <a:pt x="2179" y="595"/>
                  </a:lnTo>
                  <a:lnTo>
                    <a:pt x="2173" y="605"/>
                  </a:lnTo>
                  <a:lnTo>
                    <a:pt x="2177" y="610"/>
                  </a:lnTo>
                  <a:lnTo>
                    <a:pt x="2183" y="608"/>
                  </a:lnTo>
                  <a:lnTo>
                    <a:pt x="2187" y="608"/>
                  </a:lnTo>
                  <a:lnTo>
                    <a:pt x="2193" y="604"/>
                  </a:lnTo>
                  <a:lnTo>
                    <a:pt x="2198" y="605"/>
                  </a:lnTo>
                  <a:lnTo>
                    <a:pt x="2199" y="610"/>
                  </a:lnTo>
                  <a:lnTo>
                    <a:pt x="2199" y="615"/>
                  </a:lnTo>
                  <a:lnTo>
                    <a:pt x="2203" y="620"/>
                  </a:lnTo>
                  <a:lnTo>
                    <a:pt x="2208" y="619"/>
                  </a:lnTo>
                  <a:lnTo>
                    <a:pt x="2213" y="621"/>
                  </a:lnTo>
                  <a:lnTo>
                    <a:pt x="2221" y="621"/>
                  </a:lnTo>
                  <a:lnTo>
                    <a:pt x="2227" y="620"/>
                  </a:lnTo>
                  <a:lnTo>
                    <a:pt x="2232" y="621"/>
                  </a:lnTo>
                  <a:lnTo>
                    <a:pt x="2257" y="624"/>
                  </a:lnTo>
                  <a:lnTo>
                    <a:pt x="2262" y="621"/>
                  </a:lnTo>
                  <a:lnTo>
                    <a:pt x="2265" y="623"/>
                  </a:lnTo>
                  <a:lnTo>
                    <a:pt x="2271" y="620"/>
                  </a:lnTo>
                  <a:lnTo>
                    <a:pt x="2275" y="620"/>
                  </a:lnTo>
                  <a:lnTo>
                    <a:pt x="2280" y="620"/>
                  </a:lnTo>
                  <a:lnTo>
                    <a:pt x="2292" y="618"/>
                  </a:lnTo>
                  <a:lnTo>
                    <a:pt x="2296" y="620"/>
                  </a:lnTo>
                  <a:lnTo>
                    <a:pt x="2301" y="620"/>
                  </a:lnTo>
                  <a:lnTo>
                    <a:pt x="2306" y="620"/>
                  </a:lnTo>
                  <a:lnTo>
                    <a:pt x="2316" y="620"/>
                  </a:lnTo>
                  <a:lnTo>
                    <a:pt x="2324" y="619"/>
                  </a:lnTo>
                  <a:lnTo>
                    <a:pt x="2325" y="624"/>
                  </a:lnTo>
                  <a:lnTo>
                    <a:pt x="2330" y="620"/>
                  </a:lnTo>
                  <a:lnTo>
                    <a:pt x="2335" y="618"/>
                  </a:lnTo>
                  <a:lnTo>
                    <a:pt x="2333" y="623"/>
                  </a:lnTo>
                  <a:lnTo>
                    <a:pt x="2335" y="621"/>
                  </a:lnTo>
                  <a:lnTo>
                    <a:pt x="2337" y="625"/>
                  </a:lnTo>
                  <a:lnTo>
                    <a:pt x="2340" y="626"/>
                  </a:lnTo>
                  <a:lnTo>
                    <a:pt x="2347" y="624"/>
                  </a:lnTo>
                  <a:lnTo>
                    <a:pt x="2352" y="625"/>
                  </a:lnTo>
                  <a:lnTo>
                    <a:pt x="2357" y="623"/>
                  </a:lnTo>
                  <a:lnTo>
                    <a:pt x="2362" y="625"/>
                  </a:lnTo>
                  <a:lnTo>
                    <a:pt x="2364" y="624"/>
                  </a:lnTo>
                  <a:lnTo>
                    <a:pt x="2373" y="623"/>
                  </a:lnTo>
                  <a:lnTo>
                    <a:pt x="2383" y="629"/>
                  </a:lnTo>
                  <a:lnTo>
                    <a:pt x="2388" y="633"/>
                  </a:lnTo>
                  <a:lnTo>
                    <a:pt x="2389" y="638"/>
                  </a:lnTo>
                  <a:lnTo>
                    <a:pt x="2397" y="648"/>
                  </a:lnTo>
                  <a:lnTo>
                    <a:pt x="2402" y="645"/>
                  </a:lnTo>
                  <a:lnTo>
                    <a:pt x="2407" y="659"/>
                  </a:lnTo>
                  <a:lnTo>
                    <a:pt x="2412" y="662"/>
                  </a:lnTo>
                  <a:lnTo>
                    <a:pt x="2418" y="662"/>
                  </a:lnTo>
                  <a:lnTo>
                    <a:pt x="2418" y="657"/>
                  </a:lnTo>
                  <a:lnTo>
                    <a:pt x="2423" y="657"/>
                  </a:lnTo>
                  <a:lnTo>
                    <a:pt x="2426" y="662"/>
                  </a:lnTo>
                  <a:lnTo>
                    <a:pt x="2423" y="667"/>
                  </a:lnTo>
                  <a:lnTo>
                    <a:pt x="2423" y="672"/>
                  </a:lnTo>
                  <a:lnTo>
                    <a:pt x="2428" y="672"/>
                  </a:lnTo>
                  <a:lnTo>
                    <a:pt x="2430" y="673"/>
                  </a:lnTo>
                  <a:lnTo>
                    <a:pt x="2430" y="675"/>
                  </a:lnTo>
                  <a:lnTo>
                    <a:pt x="2425" y="677"/>
                  </a:lnTo>
                  <a:lnTo>
                    <a:pt x="2431" y="682"/>
                  </a:lnTo>
                  <a:lnTo>
                    <a:pt x="2431" y="683"/>
                  </a:lnTo>
                  <a:lnTo>
                    <a:pt x="2436" y="685"/>
                  </a:lnTo>
                  <a:lnTo>
                    <a:pt x="2440" y="688"/>
                  </a:lnTo>
                  <a:lnTo>
                    <a:pt x="2447" y="698"/>
                  </a:lnTo>
                  <a:lnTo>
                    <a:pt x="2448" y="698"/>
                  </a:lnTo>
                  <a:lnTo>
                    <a:pt x="2447" y="693"/>
                  </a:lnTo>
                  <a:lnTo>
                    <a:pt x="2450" y="692"/>
                  </a:lnTo>
                  <a:lnTo>
                    <a:pt x="2450" y="698"/>
                  </a:lnTo>
                  <a:lnTo>
                    <a:pt x="2451" y="701"/>
                  </a:lnTo>
                  <a:lnTo>
                    <a:pt x="2446" y="702"/>
                  </a:lnTo>
                  <a:lnTo>
                    <a:pt x="2441" y="702"/>
                  </a:lnTo>
                  <a:lnTo>
                    <a:pt x="2438" y="697"/>
                  </a:lnTo>
                  <a:lnTo>
                    <a:pt x="2433" y="696"/>
                  </a:lnTo>
                  <a:lnTo>
                    <a:pt x="2428" y="701"/>
                  </a:lnTo>
                  <a:lnTo>
                    <a:pt x="2428" y="706"/>
                  </a:lnTo>
                  <a:lnTo>
                    <a:pt x="2436" y="708"/>
                  </a:lnTo>
                  <a:lnTo>
                    <a:pt x="2437" y="719"/>
                  </a:lnTo>
                  <a:lnTo>
                    <a:pt x="2436" y="724"/>
                  </a:lnTo>
                  <a:lnTo>
                    <a:pt x="2431" y="726"/>
                  </a:lnTo>
                  <a:lnTo>
                    <a:pt x="2426" y="724"/>
                  </a:lnTo>
                  <a:lnTo>
                    <a:pt x="2416" y="723"/>
                  </a:lnTo>
                  <a:lnTo>
                    <a:pt x="2411" y="721"/>
                  </a:lnTo>
                  <a:lnTo>
                    <a:pt x="2407" y="721"/>
                  </a:lnTo>
                  <a:lnTo>
                    <a:pt x="2403" y="716"/>
                  </a:lnTo>
                  <a:lnTo>
                    <a:pt x="2398" y="713"/>
                  </a:lnTo>
                  <a:lnTo>
                    <a:pt x="2393" y="716"/>
                  </a:lnTo>
                  <a:lnTo>
                    <a:pt x="2387" y="724"/>
                  </a:lnTo>
                  <a:lnTo>
                    <a:pt x="2388" y="714"/>
                  </a:lnTo>
                  <a:lnTo>
                    <a:pt x="2387" y="709"/>
                  </a:lnTo>
                  <a:lnTo>
                    <a:pt x="2382" y="709"/>
                  </a:lnTo>
                  <a:lnTo>
                    <a:pt x="2377" y="713"/>
                  </a:lnTo>
                  <a:lnTo>
                    <a:pt x="2379" y="708"/>
                  </a:lnTo>
                  <a:lnTo>
                    <a:pt x="2381" y="701"/>
                  </a:lnTo>
                  <a:lnTo>
                    <a:pt x="2376" y="702"/>
                  </a:lnTo>
                  <a:lnTo>
                    <a:pt x="2370" y="699"/>
                  </a:lnTo>
                  <a:lnTo>
                    <a:pt x="2369" y="697"/>
                  </a:lnTo>
                  <a:lnTo>
                    <a:pt x="2365" y="697"/>
                  </a:lnTo>
                  <a:lnTo>
                    <a:pt x="2364" y="693"/>
                  </a:lnTo>
                  <a:lnTo>
                    <a:pt x="2360" y="688"/>
                  </a:lnTo>
                  <a:lnTo>
                    <a:pt x="2360" y="683"/>
                  </a:lnTo>
                  <a:lnTo>
                    <a:pt x="2355" y="680"/>
                  </a:lnTo>
                  <a:lnTo>
                    <a:pt x="2345" y="682"/>
                  </a:lnTo>
                  <a:lnTo>
                    <a:pt x="2339" y="682"/>
                  </a:lnTo>
                  <a:lnTo>
                    <a:pt x="2343" y="687"/>
                  </a:lnTo>
                  <a:lnTo>
                    <a:pt x="2348" y="689"/>
                  </a:lnTo>
                  <a:lnTo>
                    <a:pt x="2352" y="694"/>
                  </a:lnTo>
                  <a:lnTo>
                    <a:pt x="2355" y="698"/>
                  </a:lnTo>
                  <a:lnTo>
                    <a:pt x="2359" y="698"/>
                  </a:lnTo>
                  <a:lnTo>
                    <a:pt x="2359" y="698"/>
                  </a:lnTo>
                  <a:lnTo>
                    <a:pt x="2360" y="703"/>
                  </a:lnTo>
                  <a:lnTo>
                    <a:pt x="2365" y="713"/>
                  </a:lnTo>
                  <a:lnTo>
                    <a:pt x="2369" y="722"/>
                  </a:lnTo>
                  <a:lnTo>
                    <a:pt x="2368" y="727"/>
                  </a:lnTo>
                  <a:lnTo>
                    <a:pt x="2364" y="737"/>
                  </a:lnTo>
                  <a:lnTo>
                    <a:pt x="2360" y="742"/>
                  </a:lnTo>
                  <a:lnTo>
                    <a:pt x="2355" y="752"/>
                  </a:lnTo>
                  <a:lnTo>
                    <a:pt x="2355" y="757"/>
                  </a:lnTo>
                  <a:lnTo>
                    <a:pt x="2352" y="772"/>
                  </a:lnTo>
                  <a:lnTo>
                    <a:pt x="2354" y="781"/>
                  </a:lnTo>
                  <a:lnTo>
                    <a:pt x="2355" y="800"/>
                  </a:lnTo>
                  <a:lnTo>
                    <a:pt x="2360" y="814"/>
                  </a:lnTo>
                  <a:lnTo>
                    <a:pt x="2359" y="824"/>
                  </a:lnTo>
                  <a:lnTo>
                    <a:pt x="2357" y="829"/>
                  </a:lnTo>
                  <a:lnTo>
                    <a:pt x="2352" y="834"/>
                  </a:lnTo>
                  <a:lnTo>
                    <a:pt x="2348" y="838"/>
                  </a:lnTo>
                  <a:lnTo>
                    <a:pt x="2344" y="843"/>
                  </a:lnTo>
                  <a:lnTo>
                    <a:pt x="2340" y="848"/>
                  </a:lnTo>
                  <a:lnTo>
                    <a:pt x="2337" y="852"/>
                  </a:lnTo>
                  <a:lnTo>
                    <a:pt x="2326" y="857"/>
                  </a:lnTo>
                  <a:lnTo>
                    <a:pt x="2328" y="860"/>
                  </a:lnTo>
                  <a:lnTo>
                    <a:pt x="2325" y="862"/>
                  </a:lnTo>
                  <a:lnTo>
                    <a:pt x="2325" y="872"/>
                  </a:lnTo>
                  <a:lnTo>
                    <a:pt x="2326" y="877"/>
                  </a:lnTo>
                  <a:lnTo>
                    <a:pt x="2325" y="887"/>
                  </a:lnTo>
                  <a:lnTo>
                    <a:pt x="2323" y="892"/>
                  </a:lnTo>
                  <a:lnTo>
                    <a:pt x="2319" y="893"/>
                  </a:lnTo>
                  <a:lnTo>
                    <a:pt x="2324" y="896"/>
                  </a:lnTo>
                  <a:lnTo>
                    <a:pt x="2329" y="897"/>
                  </a:lnTo>
                  <a:lnTo>
                    <a:pt x="2333" y="901"/>
                  </a:lnTo>
                  <a:lnTo>
                    <a:pt x="2334" y="906"/>
                  </a:lnTo>
                  <a:lnTo>
                    <a:pt x="2329" y="911"/>
                  </a:lnTo>
                  <a:lnTo>
                    <a:pt x="2315" y="913"/>
                  </a:lnTo>
                  <a:lnTo>
                    <a:pt x="2305" y="912"/>
                  </a:lnTo>
                  <a:lnTo>
                    <a:pt x="2299" y="914"/>
                  </a:lnTo>
                  <a:lnTo>
                    <a:pt x="2298" y="921"/>
                  </a:lnTo>
                  <a:lnTo>
                    <a:pt x="2299" y="935"/>
                  </a:lnTo>
                  <a:lnTo>
                    <a:pt x="2304" y="936"/>
                  </a:lnTo>
                  <a:lnTo>
                    <a:pt x="2309" y="938"/>
                  </a:lnTo>
                  <a:lnTo>
                    <a:pt x="2315" y="938"/>
                  </a:lnTo>
                  <a:lnTo>
                    <a:pt x="2320" y="935"/>
                  </a:lnTo>
                  <a:lnTo>
                    <a:pt x="2324" y="932"/>
                  </a:lnTo>
                  <a:lnTo>
                    <a:pt x="2329" y="933"/>
                  </a:lnTo>
                  <a:lnTo>
                    <a:pt x="2333" y="938"/>
                  </a:lnTo>
                  <a:lnTo>
                    <a:pt x="2334" y="933"/>
                  </a:lnTo>
                  <a:lnTo>
                    <a:pt x="2335" y="928"/>
                  </a:lnTo>
                  <a:lnTo>
                    <a:pt x="2339" y="923"/>
                  </a:lnTo>
                  <a:lnTo>
                    <a:pt x="2353" y="912"/>
                  </a:lnTo>
                  <a:lnTo>
                    <a:pt x="2359" y="909"/>
                  </a:lnTo>
                  <a:lnTo>
                    <a:pt x="2364" y="906"/>
                  </a:lnTo>
                  <a:lnTo>
                    <a:pt x="2367" y="901"/>
                  </a:lnTo>
                  <a:lnTo>
                    <a:pt x="2373" y="893"/>
                  </a:lnTo>
                  <a:lnTo>
                    <a:pt x="2376" y="888"/>
                  </a:lnTo>
                  <a:lnTo>
                    <a:pt x="2379" y="883"/>
                  </a:lnTo>
                  <a:lnTo>
                    <a:pt x="2389" y="875"/>
                  </a:lnTo>
                  <a:lnTo>
                    <a:pt x="2401" y="872"/>
                  </a:lnTo>
                  <a:lnTo>
                    <a:pt x="2416" y="869"/>
                  </a:lnTo>
                  <a:lnTo>
                    <a:pt x="2435" y="873"/>
                  </a:lnTo>
                  <a:lnTo>
                    <a:pt x="2445" y="872"/>
                  </a:lnTo>
                  <a:lnTo>
                    <a:pt x="2459" y="872"/>
                  </a:lnTo>
                  <a:lnTo>
                    <a:pt x="2445" y="869"/>
                  </a:lnTo>
                  <a:lnTo>
                    <a:pt x="2440" y="870"/>
                  </a:lnTo>
                  <a:lnTo>
                    <a:pt x="2440" y="868"/>
                  </a:lnTo>
                  <a:lnTo>
                    <a:pt x="2445" y="864"/>
                  </a:lnTo>
                  <a:lnTo>
                    <a:pt x="2446" y="859"/>
                  </a:lnTo>
                  <a:lnTo>
                    <a:pt x="2448" y="854"/>
                  </a:lnTo>
                  <a:lnTo>
                    <a:pt x="2471" y="847"/>
                  </a:lnTo>
                  <a:lnTo>
                    <a:pt x="2476" y="844"/>
                  </a:lnTo>
                  <a:lnTo>
                    <a:pt x="2481" y="844"/>
                  </a:lnTo>
                  <a:lnTo>
                    <a:pt x="2489" y="841"/>
                  </a:lnTo>
                  <a:lnTo>
                    <a:pt x="2494" y="839"/>
                  </a:lnTo>
                  <a:lnTo>
                    <a:pt x="2501" y="838"/>
                  </a:lnTo>
                  <a:lnTo>
                    <a:pt x="2511" y="836"/>
                  </a:lnTo>
                  <a:lnTo>
                    <a:pt x="2519" y="831"/>
                  </a:lnTo>
                  <a:lnTo>
                    <a:pt x="2515" y="829"/>
                  </a:lnTo>
                  <a:lnTo>
                    <a:pt x="2514" y="828"/>
                  </a:lnTo>
                  <a:lnTo>
                    <a:pt x="2513" y="826"/>
                  </a:lnTo>
                  <a:lnTo>
                    <a:pt x="2510" y="824"/>
                  </a:lnTo>
                  <a:lnTo>
                    <a:pt x="2508" y="819"/>
                  </a:lnTo>
                  <a:lnTo>
                    <a:pt x="2509" y="815"/>
                  </a:lnTo>
                  <a:lnTo>
                    <a:pt x="2506" y="806"/>
                  </a:lnTo>
                  <a:lnTo>
                    <a:pt x="2506" y="805"/>
                  </a:lnTo>
                  <a:lnTo>
                    <a:pt x="2501" y="808"/>
                  </a:lnTo>
                  <a:lnTo>
                    <a:pt x="2491" y="815"/>
                  </a:lnTo>
                  <a:lnTo>
                    <a:pt x="2487" y="814"/>
                  </a:lnTo>
                  <a:lnTo>
                    <a:pt x="2482" y="816"/>
                  </a:lnTo>
                  <a:lnTo>
                    <a:pt x="2470" y="814"/>
                  </a:lnTo>
                  <a:lnTo>
                    <a:pt x="2466" y="809"/>
                  </a:lnTo>
                  <a:lnTo>
                    <a:pt x="2469" y="804"/>
                  </a:lnTo>
                  <a:lnTo>
                    <a:pt x="2472" y="794"/>
                  </a:lnTo>
                  <a:lnTo>
                    <a:pt x="2472" y="790"/>
                  </a:lnTo>
                  <a:lnTo>
                    <a:pt x="2477" y="785"/>
                  </a:lnTo>
                  <a:lnTo>
                    <a:pt x="2479" y="782"/>
                  </a:lnTo>
                  <a:lnTo>
                    <a:pt x="2484" y="781"/>
                  </a:lnTo>
                  <a:lnTo>
                    <a:pt x="2495" y="767"/>
                  </a:lnTo>
                  <a:lnTo>
                    <a:pt x="2505" y="761"/>
                  </a:lnTo>
                  <a:lnTo>
                    <a:pt x="2511" y="758"/>
                  </a:lnTo>
                  <a:lnTo>
                    <a:pt x="2521" y="753"/>
                  </a:lnTo>
                  <a:lnTo>
                    <a:pt x="2526" y="753"/>
                  </a:lnTo>
                  <a:lnTo>
                    <a:pt x="2537" y="747"/>
                  </a:lnTo>
                  <a:lnTo>
                    <a:pt x="2555" y="741"/>
                  </a:lnTo>
                  <a:lnTo>
                    <a:pt x="2564" y="737"/>
                  </a:lnTo>
                  <a:lnTo>
                    <a:pt x="2569" y="737"/>
                  </a:lnTo>
                  <a:lnTo>
                    <a:pt x="2568" y="736"/>
                  </a:lnTo>
                  <a:lnTo>
                    <a:pt x="2573" y="733"/>
                  </a:lnTo>
                  <a:lnTo>
                    <a:pt x="2578" y="737"/>
                  </a:lnTo>
                  <a:lnTo>
                    <a:pt x="2583" y="738"/>
                  </a:lnTo>
                  <a:lnTo>
                    <a:pt x="2588" y="736"/>
                  </a:lnTo>
                  <a:lnTo>
                    <a:pt x="2597" y="736"/>
                  </a:lnTo>
                  <a:lnTo>
                    <a:pt x="2596" y="741"/>
                  </a:lnTo>
                  <a:lnTo>
                    <a:pt x="2601" y="742"/>
                  </a:lnTo>
                  <a:lnTo>
                    <a:pt x="2611" y="735"/>
                  </a:lnTo>
                  <a:lnTo>
                    <a:pt x="2606" y="733"/>
                  </a:lnTo>
                  <a:lnTo>
                    <a:pt x="2606" y="730"/>
                  </a:lnTo>
                  <a:lnTo>
                    <a:pt x="2611" y="724"/>
                  </a:lnTo>
                  <a:lnTo>
                    <a:pt x="2612" y="719"/>
                  </a:lnTo>
                  <a:lnTo>
                    <a:pt x="2607" y="723"/>
                  </a:lnTo>
                  <a:lnTo>
                    <a:pt x="2602" y="726"/>
                  </a:lnTo>
                  <a:lnTo>
                    <a:pt x="2599" y="721"/>
                  </a:lnTo>
                  <a:lnTo>
                    <a:pt x="2596" y="718"/>
                  </a:lnTo>
                  <a:lnTo>
                    <a:pt x="2591" y="721"/>
                  </a:lnTo>
                  <a:lnTo>
                    <a:pt x="2588" y="726"/>
                  </a:lnTo>
                  <a:lnTo>
                    <a:pt x="2583" y="722"/>
                  </a:lnTo>
                  <a:lnTo>
                    <a:pt x="2579" y="724"/>
                  </a:lnTo>
                  <a:lnTo>
                    <a:pt x="2578" y="726"/>
                  </a:lnTo>
                  <a:lnTo>
                    <a:pt x="2574" y="730"/>
                  </a:lnTo>
                  <a:lnTo>
                    <a:pt x="2574" y="727"/>
                  </a:lnTo>
                  <a:lnTo>
                    <a:pt x="2579" y="724"/>
                  </a:lnTo>
                  <a:lnTo>
                    <a:pt x="2583" y="721"/>
                  </a:lnTo>
                  <a:lnTo>
                    <a:pt x="2593" y="719"/>
                  </a:lnTo>
                  <a:lnTo>
                    <a:pt x="2598" y="716"/>
                  </a:lnTo>
                  <a:lnTo>
                    <a:pt x="2603" y="714"/>
                  </a:lnTo>
                  <a:lnTo>
                    <a:pt x="2601" y="719"/>
                  </a:lnTo>
                  <a:lnTo>
                    <a:pt x="2606" y="716"/>
                  </a:lnTo>
                  <a:lnTo>
                    <a:pt x="2603" y="721"/>
                  </a:lnTo>
                  <a:lnTo>
                    <a:pt x="2603" y="724"/>
                  </a:lnTo>
                  <a:lnTo>
                    <a:pt x="2604" y="724"/>
                  </a:lnTo>
                  <a:lnTo>
                    <a:pt x="2618" y="711"/>
                  </a:lnTo>
                  <a:lnTo>
                    <a:pt x="2628" y="707"/>
                  </a:lnTo>
                  <a:lnTo>
                    <a:pt x="2640" y="697"/>
                  </a:lnTo>
                  <a:lnTo>
                    <a:pt x="2651" y="692"/>
                  </a:lnTo>
                  <a:lnTo>
                    <a:pt x="2656" y="687"/>
                  </a:lnTo>
                  <a:lnTo>
                    <a:pt x="2662" y="675"/>
                  </a:lnTo>
                  <a:lnTo>
                    <a:pt x="2662" y="678"/>
                  </a:lnTo>
                  <a:lnTo>
                    <a:pt x="2679" y="652"/>
                  </a:lnTo>
                  <a:lnTo>
                    <a:pt x="2695" y="633"/>
                  </a:lnTo>
                  <a:lnTo>
                    <a:pt x="2705" y="628"/>
                  </a:lnTo>
                  <a:lnTo>
                    <a:pt x="2710" y="628"/>
                  </a:lnTo>
                  <a:lnTo>
                    <a:pt x="2744" y="620"/>
                  </a:lnTo>
                  <a:lnTo>
                    <a:pt x="2782" y="610"/>
                  </a:lnTo>
                  <a:lnTo>
                    <a:pt x="2799" y="605"/>
                  </a:lnTo>
                  <a:lnTo>
                    <a:pt x="2877" y="585"/>
                  </a:lnTo>
                  <a:lnTo>
                    <a:pt x="2877" y="584"/>
                  </a:lnTo>
                  <a:lnTo>
                    <a:pt x="2876" y="579"/>
                  </a:lnTo>
                  <a:lnTo>
                    <a:pt x="2879" y="570"/>
                  </a:lnTo>
                  <a:lnTo>
                    <a:pt x="2879" y="565"/>
                  </a:lnTo>
                  <a:lnTo>
                    <a:pt x="2884" y="561"/>
                  </a:lnTo>
                  <a:lnTo>
                    <a:pt x="2889" y="562"/>
                  </a:lnTo>
                  <a:lnTo>
                    <a:pt x="2894" y="557"/>
                  </a:lnTo>
                  <a:lnTo>
                    <a:pt x="2898" y="552"/>
                  </a:lnTo>
                  <a:lnTo>
                    <a:pt x="2901" y="555"/>
                  </a:lnTo>
                  <a:lnTo>
                    <a:pt x="2906" y="553"/>
                  </a:lnTo>
                  <a:lnTo>
                    <a:pt x="2905" y="548"/>
                  </a:lnTo>
                  <a:lnTo>
                    <a:pt x="2906" y="543"/>
                  </a:lnTo>
                  <a:lnTo>
                    <a:pt x="2908" y="543"/>
                  </a:lnTo>
                  <a:lnTo>
                    <a:pt x="2913" y="545"/>
                  </a:lnTo>
                  <a:lnTo>
                    <a:pt x="2908" y="535"/>
                  </a:lnTo>
                  <a:lnTo>
                    <a:pt x="2908" y="535"/>
                  </a:lnTo>
                  <a:lnTo>
                    <a:pt x="2909" y="530"/>
                  </a:lnTo>
                  <a:lnTo>
                    <a:pt x="2911" y="524"/>
                  </a:lnTo>
                  <a:lnTo>
                    <a:pt x="2920" y="514"/>
                  </a:lnTo>
                  <a:lnTo>
                    <a:pt x="2918" y="511"/>
                  </a:lnTo>
                  <a:lnTo>
                    <a:pt x="2923" y="501"/>
                  </a:lnTo>
                  <a:lnTo>
                    <a:pt x="2919" y="496"/>
                  </a:lnTo>
                  <a:lnTo>
                    <a:pt x="2919" y="485"/>
                  </a:lnTo>
                  <a:lnTo>
                    <a:pt x="2916" y="482"/>
                  </a:lnTo>
                  <a:lnTo>
                    <a:pt x="2919" y="467"/>
                  </a:lnTo>
                  <a:lnTo>
                    <a:pt x="2923" y="460"/>
                  </a:lnTo>
                  <a:lnTo>
                    <a:pt x="2919" y="439"/>
                  </a:lnTo>
                  <a:lnTo>
                    <a:pt x="2942" y="374"/>
                  </a:lnTo>
                  <a:lnTo>
                    <a:pt x="2947" y="372"/>
                  </a:lnTo>
                  <a:lnTo>
                    <a:pt x="2952" y="372"/>
                  </a:lnTo>
                  <a:lnTo>
                    <a:pt x="2954" y="382"/>
                  </a:lnTo>
                  <a:lnTo>
                    <a:pt x="2959" y="386"/>
                  </a:lnTo>
                  <a:lnTo>
                    <a:pt x="2965" y="389"/>
                  </a:lnTo>
                  <a:lnTo>
                    <a:pt x="2971" y="384"/>
                  </a:lnTo>
                  <a:lnTo>
                    <a:pt x="2974" y="381"/>
                  </a:lnTo>
                  <a:lnTo>
                    <a:pt x="2979" y="376"/>
                  </a:lnTo>
                  <a:lnTo>
                    <a:pt x="2983" y="374"/>
                  </a:lnTo>
                  <a:lnTo>
                    <a:pt x="2987" y="368"/>
                  </a:lnTo>
                  <a:lnTo>
                    <a:pt x="2993" y="366"/>
                  </a:lnTo>
                  <a:lnTo>
                    <a:pt x="2998" y="368"/>
                  </a:lnTo>
                  <a:lnTo>
                    <a:pt x="3008" y="372"/>
                  </a:lnTo>
                  <a:lnTo>
                    <a:pt x="3018" y="379"/>
                  </a:lnTo>
                  <a:lnTo>
                    <a:pt x="3022" y="380"/>
                  </a:lnTo>
                  <a:lnTo>
                    <a:pt x="3043" y="444"/>
                  </a:lnTo>
                  <a:lnTo>
                    <a:pt x="3050" y="460"/>
                  </a:lnTo>
                  <a:lnTo>
                    <a:pt x="3050" y="465"/>
                  </a:lnTo>
                  <a:lnTo>
                    <a:pt x="3052" y="470"/>
                  </a:lnTo>
                  <a:lnTo>
                    <a:pt x="3051" y="474"/>
                  </a:lnTo>
                  <a:lnTo>
                    <a:pt x="3054" y="479"/>
                  </a:lnTo>
                  <a:lnTo>
                    <a:pt x="3057" y="478"/>
                  </a:lnTo>
                  <a:lnTo>
                    <a:pt x="3062" y="482"/>
                  </a:lnTo>
                  <a:lnTo>
                    <a:pt x="3067" y="482"/>
                  </a:lnTo>
                  <a:lnTo>
                    <a:pt x="3072" y="480"/>
                  </a:lnTo>
                  <a:lnTo>
                    <a:pt x="3076" y="482"/>
                  </a:lnTo>
                  <a:lnTo>
                    <a:pt x="3075" y="487"/>
                  </a:lnTo>
                  <a:lnTo>
                    <a:pt x="3076" y="492"/>
                  </a:lnTo>
                  <a:lnTo>
                    <a:pt x="3080" y="497"/>
                  </a:lnTo>
                  <a:lnTo>
                    <a:pt x="3080" y="502"/>
                  </a:lnTo>
                  <a:lnTo>
                    <a:pt x="3082" y="507"/>
                  </a:lnTo>
                  <a:lnTo>
                    <a:pt x="3088" y="511"/>
                  </a:lnTo>
                  <a:lnTo>
                    <a:pt x="3091" y="507"/>
                  </a:lnTo>
                  <a:lnTo>
                    <a:pt x="3095" y="507"/>
                  </a:lnTo>
                  <a:lnTo>
                    <a:pt x="3095" y="503"/>
                  </a:lnTo>
                  <a:lnTo>
                    <a:pt x="3096" y="502"/>
                  </a:lnTo>
                  <a:lnTo>
                    <a:pt x="3100" y="508"/>
                  </a:lnTo>
                  <a:lnTo>
                    <a:pt x="3105" y="508"/>
                  </a:lnTo>
                  <a:lnTo>
                    <a:pt x="3105" y="506"/>
                  </a:lnTo>
                  <a:lnTo>
                    <a:pt x="3110" y="504"/>
                  </a:lnTo>
                  <a:lnTo>
                    <a:pt x="3115" y="509"/>
                  </a:lnTo>
                  <a:lnTo>
                    <a:pt x="3120" y="509"/>
                  </a:lnTo>
                  <a:lnTo>
                    <a:pt x="3124" y="506"/>
                  </a:lnTo>
                  <a:lnTo>
                    <a:pt x="3129" y="502"/>
                  </a:lnTo>
                  <a:lnTo>
                    <a:pt x="3133" y="498"/>
                  </a:lnTo>
                  <a:lnTo>
                    <a:pt x="3138" y="499"/>
                  </a:lnTo>
                  <a:lnTo>
                    <a:pt x="3143" y="494"/>
                  </a:lnTo>
                  <a:lnTo>
                    <a:pt x="3142" y="491"/>
                  </a:lnTo>
                  <a:lnTo>
                    <a:pt x="3147" y="492"/>
                  </a:lnTo>
                  <a:lnTo>
                    <a:pt x="3150" y="482"/>
                  </a:lnTo>
                  <a:lnTo>
                    <a:pt x="3148" y="482"/>
                  </a:lnTo>
                  <a:lnTo>
                    <a:pt x="3143" y="479"/>
                  </a:lnTo>
                  <a:lnTo>
                    <a:pt x="3148" y="477"/>
                  </a:lnTo>
                  <a:lnTo>
                    <a:pt x="3152" y="470"/>
                  </a:lnTo>
                  <a:lnTo>
                    <a:pt x="3149" y="477"/>
                  </a:lnTo>
                  <a:lnTo>
                    <a:pt x="3150" y="480"/>
                  </a:lnTo>
                  <a:lnTo>
                    <a:pt x="3150" y="480"/>
                  </a:lnTo>
                  <a:lnTo>
                    <a:pt x="3155" y="483"/>
                  </a:lnTo>
                  <a:lnTo>
                    <a:pt x="3157" y="484"/>
                  </a:lnTo>
                  <a:lnTo>
                    <a:pt x="3159" y="483"/>
                  </a:lnTo>
                  <a:lnTo>
                    <a:pt x="3162" y="483"/>
                  </a:lnTo>
                  <a:lnTo>
                    <a:pt x="3162" y="335"/>
                  </a:lnTo>
                  <a:lnTo>
                    <a:pt x="3160" y="333"/>
                  </a:lnTo>
                  <a:lnTo>
                    <a:pt x="3155" y="336"/>
                  </a:lnTo>
                  <a:lnTo>
                    <a:pt x="3150" y="340"/>
                  </a:lnTo>
                  <a:lnTo>
                    <a:pt x="3147" y="338"/>
                  </a:lnTo>
                  <a:lnTo>
                    <a:pt x="3143" y="340"/>
                  </a:lnTo>
                  <a:lnTo>
                    <a:pt x="3149" y="332"/>
                  </a:lnTo>
                  <a:lnTo>
                    <a:pt x="3152" y="327"/>
                  </a:lnTo>
                  <a:lnTo>
                    <a:pt x="3153" y="323"/>
                  </a:lnTo>
                  <a:lnTo>
                    <a:pt x="3157" y="318"/>
                  </a:lnTo>
                  <a:lnTo>
                    <a:pt x="3155" y="313"/>
                  </a:lnTo>
                  <a:lnTo>
                    <a:pt x="3158" y="308"/>
                  </a:lnTo>
                  <a:lnTo>
                    <a:pt x="3154" y="298"/>
                  </a:lnTo>
                  <a:lnTo>
                    <a:pt x="3155" y="294"/>
                  </a:lnTo>
                  <a:lnTo>
                    <a:pt x="3155" y="289"/>
                  </a:lnTo>
                  <a:lnTo>
                    <a:pt x="3157" y="284"/>
                  </a:lnTo>
                  <a:lnTo>
                    <a:pt x="3154" y="283"/>
                  </a:lnTo>
                  <a:lnTo>
                    <a:pt x="3149" y="279"/>
                  </a:lnTo>
                  <a:lnTo>
                    <a:pt x="3139" y="284"/>
                  </a:lnTo>
                  <a:lnTo>
                    <a:pt x="3142" y="279"/>
                  </a:lnTo>
                  <a:lnTo>
                    <a:pt x="3135" y="283"/>
                  </a:lnTo>
                  <a:lnTo>
                    <a:pt x="3130" y="287"/>
                  </a:lnTo>
                  <a:lnTo>
                    <a:pt x="3127" y="292"/>
                  </a:lnTo>
                  <a:lnTo>
                    <a:pt x="3124" y="297"/>
                  </a:lnTo>
                  <a:lnTo>
                    <a:pt x="3119" y="301"/>
                  </a:lnTo>
                  <a:lnTo>
                    <a:pt x="3116" y="306"/>
                  </a:lnTo>
                  <a:lnTo>
                    <a:pt x="3114" y="304"/>
                  </a:lnTo>
                  <a:lnTo>
                    <a:pt x="3106" y="293"/>
                  </a:lnTo>
                  <a:lnTo>
                    <a:pt x="3101" y="289"/>
                  </a:lnTo>
                  <a:lnTo>
                    <a:pt x="3098" y="288"/>
                  </a:lnTo>
                  <a:lnTo>
                    <a:pt x="3091" y="290"/>
                  </a:lnTo>
                  <a:lnTo>
                    <a:pt x="3086" y="290"/>
                  </a:lnTo>
                  <a:lnTo>
                    <a:pt x="3082" y="289"/>
                  </a:lnTo>
                  <a:lnTo>
                    <a:pt x="3072" y="289"/>
                  </a:lnTo>
                  <a:lnTo>
                    <a:pt x="3067" y="285"/>
                  </a:lnTo>
                  <a:lnTo>
                    <a:pt x="3054" y="298"/>
                  </a:lnTo>
                  <a:lnTo>
                    <a:pt x="3047" y="298"/>
                  </a:lnTo>
                  <a:lnTo>
                    <a:pt x="3052" y="297"/>
                  </a:lnTo>
                  <a:lnTo>
                    <a:pt x="3057" y="292"/>
                  </a:lnTo>
                  <a:lnTo>
                    <a:pt x="3062" y="289"/>
                  </a:lnTo>
                  <a:lnTo>
                    <a:pt x="3062" y="284"/>
                  </a:lnTo>
                  <a:lnTo>
                    <a:pt x="3067" y="283"/>
                  </a:lnTo>
                  <a:lnTo>
                    <a:pt x="3072" y="284"/>
                  </a:lnTo>
                  <a:lnTo>
                    <a:pt x="3072" y="282"/>
                  </a:lnTo>
                  <a:lnTo>
                    <a:pt x="3077" y="279"/>
                  </a:lnTo>
                  <a:lnTo>
                    <a:pt x="3082" y="279"/>
                  </a:lnTo>
                  <a:lnTo>
                    <a:pt x="3088" y="270"/>
                  </a:lnTo>
                  <a:lnTo>
                    <a:pt x="3095" y="273"/>
                  </a:lnTo>
                  <a:lnTo>
                    <a:pt x="3104" y="273"/>
                  </a:lnTo>
                  <a:lnTo>
                    <a:pt x="3119" y="274"/>
                  </a:lnTo>
                  <a:lnTo>
                    <a:pt x="3123" y="273"/>
                  </a:lnTo>
                  <a:lnTo>
                    <a:pt x="3129" y="268"/>
                  </a:lnTo>
                  <a:lnTo>
                    <a:pt x="3139" y="253"/>
                  </a:lnTo>
                  <a:lnTo>
                    <a:pt x="3144" y="250"/>
                  </a:lnTo>
                  <a:lnTo>
                    <a:pt x="3144" y="239"/>
                  </a:lnTo>
                  <a:lnTo>
                    <a:pt x="3149" y="235"/>
                  </a:lnTo>
                  <a:lnTo>
                    <a:pt x="3160" y="226"/>
                  </a:lnTo>
                  <a:lnTo>
                    <a:pt x="3160" y="223"/>
                  </a:lnTo>
                  <a:lnTo>
                    <a:pt x="3162" y="221"/>
                  </a:lnTo>
                  <a:lnTo>
                    <a:pt x="3162" y="210"/>
                  </a:lnTo>
                  <a:lnTo>
                    <a:pt x="3159" y="207"/>
                  </a:lnTo>
                  <a:lnTo>
                    <a:pt x="3158" y="207"/>
                  </a:lnTo>
                  <a:lnTo>
                    <a:pt x="3153" y="205"/>
                  </a:lnTo>
                  <a:lnTo>
                    <a:pt x="3148" y="202"/>
                  </a:lnTo>
                  <a:lnTo>
                    <a:pt x="3147" y="204"/>
                  </a:lnTo>
                  <a:lnTo>
                    <a:pt x="3148" y="202"/>
                  </a:lnTo>
                  <a:lnTo>
                    <a:pt x="3148" y="201"/>
                  </a:lnTo>
                  <a:lnTo>
                    <a:pt x="3143" y="201"/>
                  </a:lnTo>
                  <a:lnTo>
                    <a:pt x="3143" y="201"/>
                  </a:lnTo>
                  <a:lnTo>
                    <a:pt x="3143" y="201"/>
                  </a:lnTo>
                  <a:lnTo>
                    <a:pt x="3140" y="197"/>
                  </a:lnTo>
                  <a:lnTo>
                    <a:pt x="3150" y="197"/>
                  </a:lnTo>
                  <a:lnTo>
                    <a:pt x="3155" y="196"/>
                  </a:lnTo>
                  <a:lnTo>
                    <a:pt x="3154" y="192"/>
                  </a:lnTo>
                  <a:lnTo>
                    <a:pt x="3145" y="187"/>
                  </a:lnTo>
                  <a:lnTo>
                    <a:pt x="3130" y="182"/>
                  </a:lnTo>
                  <a:lnTo>
                    <a:pt x="3125" y="182"/>
                  </a:lnTo>
                  <a:lnTo>
                    <a:pt x="3118" y="181"/>
                  </a:lnTo>
                  <a:lnTo>
                    <a:pt x="3111" y="181"/>
                  </a:lnTo>
                  <a:lnTo>
                    <a:pt x="3098" y="185"/>
                  </a:lnTo>
                  <a:lnTo>
                    <a:pt x="3088" y="185"/>
                  </a:lnTo>
                  <a:lnTo>
                    <a:pt x="3077" y="189"/>
                  </a:lnTo>
                  <a:lnTo>
                    <a:pt x="3070" y="194"/>
                  </a:lnTo>
                  <a:lnTo>
                    <a:pt x="3050" y="202"/>
                  </a:lnTo>
                  <a:lnTo>
                    <a:pt x="3031" y="216"/>
                  </a:lnTo>
                  <a:lnTo>
                    <a:pt x="3013" y="234"/>
                  </a:lnTo>
                  <a:lnTo>
                    <a:pt x="3003" y="240"/>
                  </a:lnTo>
                  <a:lnTo>
                    <a:pt x="2999" y="245"/>
                  </a:lnTo>
                  <a:lnTo>
                    <a:pt x="2994" y="248"/>
                  </a:lnTo>
                  <a:lnTo>
                    <a:pt x="2977" y="265"/>
                  </a:lnTo>
                  <a:lnTo>
                    <a:pt x="2973" y="268"/>
                  </a:lnTo>
                  <a:lnTo>
                    <a:pt x="2968" y="273"/>
                  </a:lnTo>
                  <a:lnTo>
                    <a:pt x="2962" y="282"/>
                  </a:lnTo>
                  <a:lnTo>
                    <a:pt x="2957" y="287"/>
                  </a:lnTo>
                  <a:lnTo>
                    <a:pt x="2955" y="292"/>
                  </a:lnTo>
                  <a:lnTo>
                    <a:pt x="2938" y="311"/>
                  </a:lnTo>
                  <a:lnTo>
                    <a:pt x="2924" y="336"/>
                  </a:lnTo>
                  <a:lnTo>
                    <a:pt x="2920" y="341"/>
                  </a:lnTo>
                  <a:lnTo>
                    <a:pt x="2918" y="350"/>
                  </a:lnTo>
                  <a:lnTo>
                    <a:pt x="2918" y="352"/>
                  </a:lnTo>
                  <a:lnTo>
                    <a:pt x="2915" y="357"/>
                  </a:lnTo>
                  <a:lnTo>
                    <a:pt x="2908" y="377"/>
                  </a:lnTo>
                  <a:lnTo>
                    <a:pt x="2903" y="382"/>
                  </a:lnTo>
                  <a:lnTo>
                    <a:pt x="2903" y="387"/>
                  </a:lnTo>
                  <a:lnTo>
                    <a:pt x="2903" y="392"/>
                  </a:lnTo>
                  <a:lnTo>
                    <a:pt x="2899" y="397"/>
                  </a:lnTo>
                  <a:lnTo>
                    <a:pt x="2896" y="402"/>
                  </a:lnTo>
                  <a:lnTo>
                    <a:pt x="2894" y="413"/>
                  </a:lnTo>
                  <a:lnTo>
                    <a:pt x="2889" y="423"/>
                  </a:lnTo>
                  <a:lnTo>
                    <a:pt x="2884" y="426"/>
                  </a:lnTo>
                  <a:lnTo>
                    <a:pt x="2865" y="444"/>
                  </a:lnTo>
                  <a:lnTo>
                    <a:pt x="2860" y="445"/>
                  </a:lnTo>
                  <a:lnTo>
                    <a:pt x="2857" y="450"/>
                  </a:lnTo>
                  <a:lnTo>
                    <a:pt x="2855" y="453"/>
                  </a:lnTo>
                  <a:lnTo>
                    <a:pt x="2851" y="457"/>
                  </a:lnTo>
                  <a:lnTo>
                    <a:pt x="2855" y="453"/>
                  </a:lnTo>
                  <a:lnTo>
                    <a:pt x="2856" y="448"/>
                  </a:lnTo>
                  <a:lnTo>
                    <a:pt x="2859" y="443"/>
                  </a:lnTo>
                  <a:lnTo>
                    <a:pt x="2864" y="433"/>
                  </a:lnTo>
                  <a:lnTo>
                    <a:pt x="2867" y="428"/>
                  </a:lnTo>
                  <a:lnTo>
                    <a:pt x="2872" y="424"/>
                  </a:lnTo>
                  <a:lnTo>
                    <a:pt x="2876" y="419"/>
                  </a:lnTo>
                  <a:lnTo>
                    <a:pt x="2879" y="410"/>
                  </a:lnTo>
                  <a:lnTo>
                    <a:pt x="2880" y="395"/>
                  </a:lnTo>
                  <a:lnTo>
                    <a:pt x="2891" y="385"/>
                  </a:lnTo>
                  <a:lnTo>
                    <a:pt x="2891" y="381"/>
                  </a:lnTo>
                  <a:lnTo>
                    <a:pt x="2893" y="376"/>
                  </a:lnTo>
                  <a:lnTo>
                    <a:pt x="2895" y="371"/>
                  </a:lnTo>
                  <a:lnTo>
                    <a:pt x="2899" y="366"/>
                  </a:lnTo>
                  <a:lnTo>
                    <a:pt x="2901" y="358"/>
                  </a:lnTo>
                  <a:lnTo>
                    <a:pt x="2903" y="343"/>
                  </a:lnTo>
                  <a:lnTo>
                    <a:pt x="2903" y="333"/>
                  </a:lnTo>
                  <a:lnTo>
                    <a:pt x="2898" y="333"/>
                  </a:lnTo>
                  <a:lnTo>
                    <a:pt x="2893" y="329"/>
                  </a:lnTo>
                  <a:lnTo>
                    <a:pt x="2888" y="328"/>
                  </a:lnTo>
                  <a:lnTo>
                    <a:pt x="2881" y="331"/>
                  </a:lnTo>
                  <a:lnTo>
                    <a:pt x="2866" y="327"/>
                  </a:lnTo>
                  <a:lnTo>
                    <a:pt x="2861" y="327"/>
                  </a:lnTo>
                  <a:lnTo>
                    <a:pt x="2856" y="328"/>
                  </a:lnTo>
                  <a:lnTo>
                    <a:pt x="2851" y="331"/>
                  </a:lnTo>
                  <a:lnTo>
                    <a:pt x="2842" y="333"/>
                  </a:lnTo>
                  <a:lnTo>
                    <a:pt x="2846" y="328"/>
                  </a:lnTo>
                  <a:lnTo>
                    <a:pt x="2836" y="327"/>
                  </a:lnTo>
                  <a:lnTo>
                    <a:pt x="2831" y="328"/>
                  </a:lnTo>
                  <a:lnTo>
                    <a:pt x="2833" y="326"/>
                  </a:lnTo>
                  <a:lnTo>
                    <a:pt x="2849" y="326"/>
                  </a:lnTo>
                  <a:lnTo>
                    <a:pt x="2854" y="327"/>
                  </a:lnTo>
                  <a:lnTo>
                    <a:pt x="2859" y="326"/>
                  </a:lnTo>
                  <a:lnTo>
                    <a:pt x="2862" y="326"/>
                  </a:lnTo>
                  <a:lnTo>
                    <a:pt x="2867" y="324"/>
                  </a:lnTo>
                  <a:lnTo>
                    <a:pt x="2877" y="327"/>
                  </a:lnTo>
                  <a:lnTo>
                    <a:pt x="2882" y="327"/>
                  </a:lnTo>
                  <a:lnTo>
                    <a:pt x="2888" y="326"/>
                  </a:lnTo>
                  <a:lnTo>
                    <a:pt x="2893" y="327"/>
                  </a:lnTo>
                  <a:lnTo>
                    <a:pt x="2898" y="331"/>
                  </a:lnTo>
                  <a:lnTo>
                    <a:pt x="2905" y="331"/>
                  </a:lnTo>
                  <a:lnTo>
                    <a:pt x="2914" y="317"/>
                  </a:lnTo>
                  <a:lnTo>
                    <a:pt x="2914" y="313"/>
                  </a:lnTo>
                  <a:lnTo>
                    <a:pt x="2918" y="302"/>
                  </a:lnTo>
                  <a:lnTo>
                    <a:pt x="2918" y="298"/>
                  </a:lnTo>
                  <a:lnTo>
                    <a:pt x="2918" y="293"/>
                  </a:lnTo>
                  <a:lnTo>
                    <a:pt x="2923" y="289"/>
                  </a:lnTo>
                  <a:lnTo>
                    <a:pt x="2923" y="278"/>
                  </a:lnTo>
                  <a:lnTo>
                    <a:pt x="2927" y="273"/>
                  </a:lnTo>
                  <a:lnTo>
                    <a:pt x="2933" y="263"/>
                  </a:lnTo>
                  <a:lnTo>
                    <a:pt x="2938" y="258"/>
                  </a:lnTo>
                  <a:lnTo>
                    <a:pt x="2938" y="253"/>
                  </a:lnTo>
                  <a:lnTo>
                    <a:pt x="2940" y="248"/>
                  </a:lnTo>
                  <a:lnTo>
                    <a:pt x="2945" y="245"/>
                  </a:lnTo>
                  <a:lnTo>
                    <a:pt x="2947" y="241"/>
                  </a:lnTo>
                  <a:lnTo>
                    <a:pt x="2944" y="238"/>
                  </a:lnTo>
                  <a:lnTo>
                    <a:pt x="2947" y="240"/>
                  </a:lnTo>
                  <a:lnTo>
                    <a:pt x="2948" y="243"/>
                  </a:lnTo>
                  <a:lnTo>
                    <a:pt x="2947" y="246"/>
                  </a:lnTo>
                  <a:lnTo>
                    <a:pt x="2950" y="243"/>
                  </a:lnTo>
                  <a:lnTo>
                    <a:pt x="2955" y="240"/>
                  </a:lnTo>
                  <a:lnTo>
                    <a:pt x="2955" y="235"/>
                  </a:lnTo>
                  <a:lnTo>
                    <a:pt x="2950" y="235"/>
                  </a:lnTo>
                  <a:lnTo>
                    <a:pt x="2957" y="233"/>
                  </a:lnTo>
                  <a:lnTo>
                    <a:pt x="2957" y="226"/>
                  </a:lnTo>
                  <a:lnTo>
                    <a:pt x="2967" y="223"/>
                  </a:lnTo>
                  <a:lnTo>
                    <a:pt x="2971" y="223"/>
                  </a:lnTo>
                  <a:lnTo>
                    <a:pt x="2977" y="218"/>
                  </a:lnTo>
                  <a:lnTo>
                    <a:pt x="2978" y="218"/>
                  </a:lnTo>
                  <a:lnTo>
                    <a:pt x="2982" y="214"/>
                  </a:lnTo>
                  <a:lnTo>
                    <a:pt x="2987" y="214"/>
                  </a:lnTo>
                  <a:lnTo>
                    <a:pt x="2992" y="210"/>
                  </a:lnTo>
                  <a:lnTo>
                    <a:pt x="2994" y="200"/>
                  </a:lnTo>
                  <a:lnTo>
                    <a:pt x="2994" y="195"/>
                  </a:lnTo>
                  <a:lnTo>
                    <a:pt x="2992" y="190"/>
                  </a:lnTo>
                  <a:lnTo>
                    <a:pt x="2993" y="182"/>
                  </a:lnTo>
                  <a:lnTo>
                    <a:pt x="2992" y="177"/>
                  </a:lnTo>
                  <a:lnTo>
                    <a:pt x="2992" y="172"/>
                  </a:lnTo>
                  <a:lnTo>
                    <a:pt x="2997" y="171"/>
                  </a:lnTo>
                  <a:lnTo>
                    <a:pt x="2997" y="162"/>
                  </a:lnTo>
                  <a:lnTo>
                    <a:pt x="2998" y="157"/>
                  </a:lnTo>
                  <a:lnTo>
                    <a:pt x="3006" y="150"/>
                  </a:lnTo>
                  <a:lnTo>
                    <a:pt x="3007" y="140"/>
                  </a:lnTo>
                  <a:lnTo>
                    <a:pt x="3013" y="140"/>
                  </a:lnTo>
                  <a:lnTo>
                    <a:pt x="3017" y="137"/>
                  </a:lnTo>
                  <a:lnTo>
                    <a:pt x="3013" y="138"/>
                  </a:lnTo>
                  <a:lnTo>
                    <a:pt x="3012" y="134"/>
                  </a:lnTo>
                  <a:lnTo>
                    <a:pt x="3016" y="131"/>
                  </a:lnTo>
                  <a:lnTo>
                    <a:pt x="3021" y="133"/>
                  </a:lnTo>
                  <a:lnTo>
                    <a:pt x="3026" y="131"/>
                  </a:lnTo>
                  <a:lnTo>
                    <a:pt x="3031" y="131"/>
                  </a:lnTo>
                  <a:lnTo>
                    <a:pt x="3038" y="121"/>
                  </a:lnTo>
                  <a:lnTo>
                    <a:pt x="3043" y="122"/>
                  </a:lnTo>
                  <a:lnTo>
                    <a:pt x="3049" y="119"/>
                  </a:lnTo>
                  <a:lnTo>
                    <a:pt x="3069" y="108"/>
                  </a:lnTo>
                  <a:lnTo>
                    <a:pt x="3074" y="109"/>
                  </a:lnTo>
                  <a:lnTo>
                    <a:pt x="3088" y="106"/>
                  </a:lnTo>
                  <a:lnTo>
                    <a:pt x="3103" y="99"/>
                  </a:lnTo>
                  <a:lnTo>
                    <a:pt x="3106" y="94"/>
                  </a:lnTo>
                  <a:lnTo>
                    <a:pt x="3116" y="95"/>
                  </a:lnTo>
                  <a:lnTo>
                    <a:pt x="3121" y="94"/>
                  </a:lnTo>
                  <a:lnTo>
                    <a:pt x="3127" y="90"/>
                  </a:lnTo>
                  <a:lnTo>
                    <a:pt x="3134" y="87"/>
                  </a:lnTo>
                  <a:lnTo>
                    <a:pt x="3143" y="85"/>
                  </a:lnTo>
                  <a:lnTo>
                    <a:pt x="3149" y="85"/>
                  </a:lnTo>
                  <a:lnTo>
                    <a:pt x="3153" y="83"/>
                  </a:lnTo>
                  <a:lnTo>
                    <a:pt x="3158" y="85"/>
                  </a:lnTo>
                  <a:lnTo>
                    <a:pt x="3159" y="83"/>
                  </a:lnTo>
                  <a:lnTo>
                    <a:pt x="3162" y="82"/>
                  </a:lnTo>
                  <a:lnTo>
                    <a:pt x="3162" y="0"/>
                  </a:lnTo>
                  <a:lnTo>
                    <a:pt x="2343" y="0"/>
                  </a:lnTo>
                  <a:close/>
                  <a:moveTo>
                    <a:pt x="1553" y="342"/>
                  </a:moveTo>
                  <a:lnTo>
                    <a:pt x="1549" y="341"/>
                  </a:lnTo>
                  <a:lnTo>
                    <a:pt x="1544" y="336"/>
                  </a:lnTo>
                  <a:lnTo>
                    <a:pt x="1541" y="342"/>
                  </a:lnTo>
                  <a:lnTo>
                    <a:pt x="1541" y="347"/>
                  </a:lnTo>
                  <a:lnTo>
                    <a:pt x="1543" y="352"/>
                  </a:lnTo>
                  <a:lnTo>
                    <a:pt x="1543" y="357"/>
                  </a:lnTo>
                  <a:lnTo>
                    <a:pt x="1538" y="360"/>
                  </a:lnTo>
                  <a:lnTo>
                    <a:pt x="1533" y="361"/>
                  </a:lnTo>
                  <a:lnTo>
                    <a:pt x="1526" y="357"/>
                  </a:lnTo>
                  <a:lnTo>
                    <a:pt x="1525" y="353"/>
                  </a:lnTo>
                  <a:lnTo>
                    <a:pt x="1524" y="348"/>
                  </a:lnTo>
                  <a:lnTo>
                    <a:pt x="1523" y="338"/>
                  </a:lnTo>
                  <a:lnTo>
                    <a:pt x="1523" y="333"/>
                  </a:lnTo>
                  <a:lnTo>
                    <a:pt x="1525" y="329"/>
                  </a:lnTo>
                  <a:lnTo>
                    <a:pt x="1523" y="324"/>
                  </a:lnTo>
                  <a:lnTo>
                    <a:pt x="1525" y="318"/>
                  </a:lnTo>
                  <a:lnTo>
                    <a:pt x="1525" y="314"/>
                  </a:lnTo>
                  <a:lnTo>
                    <a:pt x="1525" y="311"/>
                  </a:lnTo>
                  <a:lnTo>
                    <a:pt x="1529" y="307"/>
                  </a:lnTo>
                  <a:lnTo>
                    <a:pt x="1530" y="303"/>
                  </a:lnTo>
                  <a:lnTo>
                    <a:pt x="1534" y="298"/>
                  </a:lnTo>
                  <a:lnTo>
                    <a:pt x="1539" y="294"/>
                  </a:lnTo>
                  <a:lnTo>
                    <a:pt x="1536" y="289"/>
                  </a:lnTo>
                  <a:lnTo>
                    <a:pt x="1533" y="289"/>
                  </a:lnTo>
                  <a:lnTo>
                    <a:pt x="1531" y="294"/>
                  </a:lnTo>
                  <a:lnTo>
                    <a:pt x="1528" y="299"/>
                  </a:lnTo>
                  <a:lnTo>
                    <a:pt x="1523" y="298"/>
                  </a:lnTo>
                  <a:lnTo>
                    <a:pt x="1525" y="289"/>
                  </a:lnTo>
                  <a:lnTo>
                    <a:pt x="1530" y="283"/>
                  </a:lnTo>
                  <a:lnTo>
                    <a:pt x="1535" y="273"/>
                  </a:lnTo>
                  <a:lnTo>
                    <a:pt x="1530" y="263"/>
                  </a:lnTo>
                  <a:lnTo>
                    <a:pt x="1526" y="262"/>
                  </a:lnTo>
                  <a:lnTo>
                    <a:pt x="1518" y="269"/>
                  </a:lnTo>
                  <a:lnTo>
                    <a:pt x="1515" y="278"/>
                  </a:lnTo>
                  <a:lnTo>
                    <a:pt x="1510" y="283"/>
                  </a:lnTo>
                  <a:lnTo>
                    <a:pt x="1509" y="282"/>
                  </a:lnTo>
                  <a:lnTo>
                    <a:pt x="1509" y="277"/>
                  </a:lnTo>
                  <a:lnTo>
                    <a:pt x="1508" y="273"/>
                  </a:lnTo>
                  <a:lnTo>
                    <a:pt x="1508" y="267"/>
                  </a:lnTo>
                  <a:lnTo>
                    <a:pt x="1511" y="258"/>
                  </a:lnTo>
                  <a:lnTo>
                    <a:pt x="1511" y="253"/>
                  </a:lnTo>
                  <a:lnTo>
                    <a:pt x="1508" y="243"/>
                  </a:lnTo>
                  <a:lnTo>
                    <a:pt x="1502" y="238"/>
                  </a:lnTo>
                  <a:lnTo>
                    <a:pt x="1497" y="241"/>
                  </a:lnTo>
                  <a:lnTo>
                    <a:pt x="1494" y="245"/>
                  </a:lnTo>
                  <a:lnTo>
                    <a:pt x="1492" y="241"/>
                  </a:lnTo>
                  <a:lnTo>
                    <a:pt x="1497" y="236"/>
                  </a:lnTo>
                  <a:lnTo>
                    <a:pt x="1499" y="231"/>
                  </a:lnTo>
                  <a:lnTo>
                    <a:pt x="1494" y="233"/>
                  </a:lnTo>
                  <a:lnTo>
                    <a:pt x="1489" y="230"/>
                  </a:lnTo>
                  <a:lnTo>
                    <a:pt x="1487" y="235"/>
                  </a:lnTo>
                  <a:lnTo>
                    <a:pt x="1481" y="249"/>
                  </a:lnTo>
                  <a:lnTo>
                    <a:pt x="1477" y="246"/>
                  </a:lnTo>
                  <a:lnTo>
                    <a:pt x="1471" y="244"/>
                  </a:lnTo>
                  <a:lnTo>
                    <a:pt x="1471" y="234"/>
                  </a:lnTo>
                  <a:lnTo>
                    <a:pt x="1467" y="228"/>
                  </a:lnTo>
                  <a:lnTo>
                    <a:pt x="1466" y="223"/>
                  </a:lnTo>
                  <a:lnTo>
                    <a:pt x="1461" y="218"/>
                  </a:lnTo>
                  <a:lnTo>
                    <a:pt x="1457" y="216"/>
                  </a:lnTo>
                  <a:lnTo>
                    <a:pt x="1452" y="211"/>
                  </a:lnTo>
                  <a:lnTo>
                    <a:pt x="1451" y="206"/>
                  </a:lnTo>
                  <a:lnTo>
                    <a:pt x="1450" y="201"/>
                  </a:lnTo>
                  <a:lnTo>
                    <a:pt x="1440" y="192"/>
                  </a:lnTo>
                  <a:lnTo>
                    <a:pt x="1436" y="187"/>
                  </a:lnTo>
                  <a:lnTo>
                    <a:pt x="1435" y="182"/>
                  </a:lnTo>
                  <a:lnTo>
                    <a:pt x="1432" y="179"/>
                  </a:lnTo>
                  <a:lnTo>
                    <a:pt x="1431" y="173"/>
                  </a:lnTo>
                  <a:lnTo>
                    <a:pt x="1441" y="168"/>
                  </a:lnTo>
                  <a:lnTo>
                    <a:pt x="1446" y="167"/>
                  </a:lnTo>
                  <a:lnTo>
                    <a:pt x="1450" y="162"/>
                  </a:lnTo>
                  <a:lnTo>
                    <a:pt x="1446" y="162"/>
                  </a:lnTo>
                  <a:lnTo>
                    <a:pt x="1441" y="162"/>
                  </a:lnTo>
                  <a:lnTo>
                    <a:pt x="1438" y="161"/>
                  </a:lnTo>
                  <a:lnTo>
                    <a:pt x="1433" y="163"/>
                  </a:lnTo>
                  <a:lnTo>
                    <a:pt x="1430" y="162"/>
                  </a:lnTo>
                  <a:lnTo>
                    <a:pt x="1424" y="160"/>
                  </a:lnTo>
                  <a:lnTo>
                    <a:pt x="1421" y="155"/>
                  </a:lnTo>
                  <a:lnTo>
                    <a:pt x="1416" y="152"/>
                  </a:lnTo>
                  <a:lnTo>
                    <a:pt x="1418" y="138"/>
                  </a:lnTo>
                  <a:lnTo>
                    <a:pt x="1424" y="133"/>
                  </a:lnTo>
                  <a:lnTo>
                    <a:pt x="1424" y="132"/>
                  </a:lnTo>
                  <a:lnTo>
                    <a:pt x="1426" y="122"/>
                  </a:lnTo>
                  <a:lnTo>
                    <a:pt x="1428" y="117"/>
                  </a:lnTo>
                  <a:lnTo>
                    <a:pt x="1428" y="112"/>
                  </a:lnTo>
                  <a:lnTo>
                    <a:pt x="1431" y="103"/>
                  </a:lnTo>
                  <a:lnTo>
                    <a:pt x="1438" y="102"/>
                  </a:lnTo>
                  <a:lnTo>
                    <a:pt x="1443" y="106"/>
                  </a:lnTo>
                  <a:lnTo>
                    <a:pt x="1448" y="104"/>
                  </a:lnTo>
                  <a:lnTo>
                    <a:pt x="1457" y="104"/>
                  </a:lnTo>
                  <a:lnTo>
                    <a:pt x="1462" y="106"/>
                  </a:lnTo>
                  <a:lnTo>
                    <a:pt x="1472" y="112"/>
                  </a:lnTo>
                  <a:lnTo>
                    <a:pt x="1477" y="117"/>
                  </a:lnTo>
                  <a:lnTo>
                    <a:pt x="1482" y="113"/>
                  </a:lnTo>
                  <a:lnTo>
                    <a:pt x="1482" y="113"/>
                  </a:lnTo>
                  <a:lnTo>
                    <a:pt x="1484" y="118"/>
                  </a:lnTo>
                  <a:lnTo>
                    <a:pt x="1484" y="123"/>
                  </a:lnTo>
                  <a:lnTo>
                    <a:pt x="1489" y="128"/>
                  </a:lnTo>
                  <a:lnTo>
                    <a:pt x="1491" y="133"/>
                  </a:lnTo>
                  <a:lnTo>
                    <a:pt x="1491" y="138"/>
                  </a:lnTo>
                  <a:lnTo>
                    <a:pt x="1495" y="142"/>
                  </a:lnTo>
                  <a:lnTo>
                    <a:pt x="1495" y="147"/>
                  </a:lnTo>
                  <a:lnTo>
                    <a:pt x="1499" y="152"/>
                  </a:lnTo>
                  <a:lnTo>
                    <a:pt x="1501" y="161"/>
                  </a:lnTo>
                  <a:lnTo>
                    <a:pt x="1506" y="166"/>
                  </a:lnTo>
                  <a:lnTo>
                    <a:pt x="1504" y="170"/>
                  </a:lnTo>
                  <a:lnTo>
                    <a:pt x="1504" y="175"/>
                  </a:lnTo>
                  <a:lnTo>
                    <a:pt x="1502" y="177"/>
                  </a:lnTo>
                  <a:lnTo>
                    <a:pt x="1513" y="191"/>
                  </a:lnTo>
                  <a:lnTo>
                    <a:pt x="1515" y="201"/>
                  </a:lnTo>
                  <a:lnTo>
                    <a:pt x="1520" y="211"/>
                  </a:lnTo>
                  <a:lnTo>
                    <a:pt x="1519" y="216"/>
                  </a:lnTo>
                  <a:lnTo>
                    <a:pt x="1521" y="221"/>
                  </a:lnTo>
                  <a:lnTo>
                    <a:pt x="1519" y="226"/>
                  </a:lnTo>
                  <a:lnTo>
                    <a:pt x="1523" y="231"/>
                  </a:lnTo>
                  <a:lnTo>
                    <a:pt x="1525" y="236"/>
                  </a:lnTo>
                  <a:lnTo>
                    <a:pt x="1529" y="241"/>
                  </a:lnTo>
                  <a:lnTo>
                    <a:pt x="1530" y="250"/>
                  </a:lnTo>
                  <a:lnTo>
                    <a:pt x="1535" y="253"/>
                  </a:lnTo>
                  <a:lnTo>
                    <a:pt x="1538" y="258"/>
                  </a:lnTo>
                  <a:lnTo>
                    <a:pt x="1534" y="258"/>
                  </a:lnTo>
                  <a:lnTo>
                    <a:pt x="1534" y="262"/>
                  </a:lnTo>
                  <a:lnTo>
                    <a:pt x="1541" y="272"/>
                  </a:lnTo>
                  <a:lnTo>
                    <a:pt x="1545" y="282"/>
                  </a:lnTo>
                  <a:lnTo>
                    <a:pt x="1549" y="288"/>
                  </a:lnTo>
                  <a:lnTo>
                    <a:pt x="1554" y="292"/>
                  </a:lnTo>
                  <a:lnTo>
                    <a:pt x="1557" y="297"/>
                  </a:lnTo>
                  <a:lnTo>
                    <a:pt x="1554" y="302"/>
                  </a:lnTo>
                  <a:lnTo>
                    <a:pt x="1557" y="306"/>
                  </a:lnTo>
                  <a:lnTo>
                    <a:pt x="1552" y="311"/>
                  </a:lnTo>
                  <a:lnTo>
                    <a:pt x="1554" y="333"/>
                  </a:lnTo>
                  <a:lnTo>
                    <a:pt x="1554" y="338"/>
                  </a:lnTo>
                  <a:lnTo>
                    <a:pt x="1557" y="343"/>
                  </a:lnTo>
                  <a:lnTo>
                    <a:pt x="1553" y="342"/>
                  </a:lnTo>
                  <a:close/>
                  <a:moveTo>
                    <a:pt x="2542" y="282"/>
                  </a:moveTo>
                  <a:lnTo>
                    <a:pt x="2531" y="294"/>
                  </a:lnTo>
                  <a:lnTo>
                    <a:pt x="2521" y="293"/>
                  </a:lnTo>
                  <a:lnTo>
                    <a:pt x="2520" y="282"/>
                  </a:lnTo>
                  <a:lnTo>
                    <a:pt x="2515" y="282"/>
                  </a:lnTo>
                  <a:lnTo>
                    <a:pt x="2506" y="284"/>
                  </a:lnTo>
                  <a:lnTo>
                    <a:pt x="2501" y="292"/>
                  </a:lnTo>
                  <a:lnTo>
                    <a:pt x="2499" y="301"/>
                  </a:lnTo>
                  <a:lnTo>
                    <a:pt x="2492" y="303"/>
                  </a:lnTo>
                  <a:lnTo>
                    <a:pt x="2486" y="311"/>
                  </a:lnTo>
                  <a:lnTo>
                    <a:pt x="2486" y="319"/>
                  </a:lnTo>
                  <a:lnTo>
                    <a:pt x="2491" y="324"/>
                  </a:lnTo>
                  <a:lnTo>
                    <a:pt x="2496" y="324"/>
                  </a:lnTo>
                  <a:lnTo>
                    <a:pt x="2500" y="324"/>
                  </a:lnTo>
                  <a:lnTo>
                    <a:pt x="2514" y="329"/>
                  </a:lnTo>
                  <a:lnTo>
                    <a:pt x="2520" y="338"/>
                  </a:lnTo>
                  <a:lnTo>
                    <a:pt x="2407" y="445"/>
                  </a:lnTo>
                  <a:lnTo>
                    <a:pt x="2372" y="409"/>
                  </a:lnTo>
                  <a:lnTo>
                    <a:pt x="2377" y="381"/>
                  </a:lnTo>
                  <a:lnTo>
                    <a:pt x="2388" y="392"/>
                  </a:lnTo>
                  <a:lnTo>
                    <a:pt x="2404" y="377"/>
                  </a:lnTo>
                  <a:lnTo>
                    <a:pt x="2409" y="381"/>
                  </a:lnTo>
                  <a:lnTo>
                    <a:pt x="2415" y="381"/>
                  </a:lnTo>
                  <a:lnTo>
                    <a:pt x="2423" y="371"/>
                  </a:lnTo>
                  <a:lnTo>
                    <a:pt x="2426" y="358"/>
                  </a:lnTo>
                  <a:lnTo>
                    <a:pt x="2426" y="357"/>
                  </a:lnTo>
                  <a:lnTo>
                    <a:pt x="2539" y="250"/>
                  </a:lnTo>
                  <a:lnTo>
                    <a:pt x="2547" y="253"/>
                  </a:lnTo>
                  <a:lnTo>
                    <a:pt x="2552" y="260"/>
                  </a:lnTo>
                  <a:lnTo>
                    <a:pt x="2553" y="269"/>
                  </a:lnTo>
                  <a:lnTo>
                    <a:pt x="2542" y="282"/>
                  </a:lnTo>
                  <a:close/>
                  <a:moveTo>
                    <a:pt x="3152" y="114"/>
                  </a:moveTo>
                  <a:lnTo>
                    <a:pt x="3142" y="117"/>
                  </a:lnTo>
                  <a:lnTo>
                    <a:pt x="3133" y="116"/>
                  </a:lnTo>
                  <a:lnTo>
                    <a:pt x="3128" y="117"/>
                  </a:lnTo>
                  <a:lnTo>
                    <a:pt x="3123" y="121"/>
                  </a:lnTo>
                  <a:lnTo>
                    <a:pt x="3118" y="123"/>
                  </a:lnTo>
                  <a:lnTo>
                    <a:pt x="3116" y="128"/>
                  </a:lnTo>
                  <a:lnTo>
                    <a:pt x="3121" y="131"/>
                  </a:lnTo>
                  <a:lnTo>
                    <a:pt x="3127" y="129"/>
                  </a:lnTo>
                  <a:lnTo>
                    <a:pt x="3130" y="131"/>
                  </a:lnTo>
                  <a:lnTo>
                    <a:pt x="3135" y="131"/>
                  </a:lnTo>
                  <a:lnTo>
                    <a:pt x="3149" y="132"/>
                  </a:lnTo>
                  <a:lnTo>
                    <a:pt x="3159" y="134"/>
                  </a:lnTo>
                  <a:lnTo>
                    <a:pt x="3162" y="136"/>
                  </a:lnTo>
                  <a:lnTo>
                    <a:pt x="3162" y="113"/>
                  </a:lnTo>
                  <a:lnTo>
                    <a:pt x="3159" y="113"/>
                  </a:lnTo>
                  <a:lnTo>
                    <a:pt x="3152" y="114"/>
                  </a:lnTo>
                  <a:close/>
                  <a:moveTo>
                    <a:pt x="2304" y="658"/>
                  </a:moveTo>
                  <a:lnTo>
                    <a:pt x="2314" y="662"/>
                  </a:lnTo>
                  <a:lnTo>
                    <a:pt x="2319" y="660"/>
                  </a:lnTo>
                  <a:lnTo>
                    <a:pt x="2326" y="650"/>
                  </a:lnTo>
                  <a:lnTo>
                    <a:pt x="2326" y="655"/>
                  </a:lnTo>
                  <a:lnTo>
                    <a:pt x="2321" y="659"/>
                  </a:lnTo>
                  <a:lnTo>
                    <a:pt x="2326" y="664"/>
                  </a:lnTo>
                  <a:lnTo>
                    <a:pt x="2328" y="663"/>
                  </a:lnTo>
                  <a:lnTo>
                    <a:pt x="2330" y="658"/>
                  </a:lnTo>
                  <a:lnTo>
                    <a:pt x="2338" y="644"/>
                  </a:lnTo>
                  <a:lnTo>
                    <a:pt x="2333" y="641"/>
                  </a:lnTo>
                  <a:lnTo>
                    <a:pt x="2334" y="636"/>
                  </a:lnTo>
                  <a:lnTo>
                    <a:pt x="2329" y="638"/>
                  </a:lnTo>
                  <a:lnTo>
                    <a:pt x="2328" y="644"/>
                  </a:lnTo>
                  <a:lnTo>
                    <a:pt x="2325" y="638"/>
                  </a:lnTo>
                  <a:lnTo>
                    <a:pt x="2320" y="636"/>
                  </a:lnTo>
                  <a:lnTo>
                    <a:pt x="2320" y="633"/>
                  </a:lnTo>
                  <a:lnTo>
                    <a:pt x="2319" y="630"/>
                  </a:lnTo>
                  <a:lnTo>
                    <a:pt x="2315" y="630"/>
                  </a:lnTo>
                  <a:lnTo>
                    <a:pt x="2310" y="634"/>
                  </a:lnTo>
                  <a:lnTo>
                    <a:pt x="2309" y="639"/>
                  </a:lnTo>
                  <a:lnTo>
                    <a:pt x="2299" y="634"/>
                  </a:lnTo>
                  <a:lnTo>
                    <a:pt x="2299" y="633"/>
                  </a:lnTo>
                  <a:lnTo>
                    <a:pt x="2295" y="634"/>
                  </a:lnTo>
                  <a:lnTo>
                    <a:pt x="2289" y="636"/>
                  </a:lnTo>
                  <a:lnTo>
                    <a:pt x="2285" y="640"/>
                  </a:lnTo>
                  <a:lnTo>
                    <a:pt x="2286" y="644"/>
                  </a:lnTo>
                  <a:lnTo>
                    <a:pt x="2285" y="645"/>
                  </a:lnTo>
                  <a:lnTo>
                    <a:pt x="2280" y="644"/>
                  </a:lnTo>
                  <a:lnTo>
                    <a:pt x="2276" y="646"/>
                  </a:lnTo>
                  <a:lnTo>
                    <a:pt x="2271" y="641"/>
                  </a:lnTo>
                  <a:lnTo>
                    <a:pt x="2272" y="636"/>
                  </a:lnTo>
                  <a:lnTo>
                    <a:pt x="2267" y="638"/>
                  </a:lnTo>
                  <a:lnTo>
                    <a:pt x="2264" y="641"/>
                  </a:lnTo>
                  <a:lnTo>
                    <a:pt x="2253" y="640"/>
                  </a:lnTo>
                  <a:lnTo>
                    <a:pt x="2251" y="645"/>
                  </a:lnTo>
                  <a:lnTo>
                    <a:pt x="2260" y="649"/>
                  </a:lnTo>
                  <a:lnTo>
                    <a:pt x="2265" y="649"/>
                  </a:lnTo>
                  <a:lnTo>
                    <a:pt x="2270" y="650"/>
                  </a:lnTo>
                  <a:lnTo>
                    <a:pt x="2280" y="650"/>
                  </a:lnTo>
                  <a:lnTo>
                    <a:pt x="2284" y="652"/>
                  </a:lnTo>
                  <a:lnTo>
                    <a:pt x="2289" y="652"/>
                  </a:lnTo>
                  <a:lnTo>
                    <a:pt x="2295" y="654"/>
                  </a:lnTo>
                  <a:lnTo>
                    <a:pt x="2299" y="654"/>
                  </a:lnTo>
                  <a:lnTo>
                    <a:pt x="2304" y="658"/>
                  </a:lnTo>
                  <a:close/>
                  <a:moveTo>
                    <a:pt x="2238" y="644"/>
                  </a:moveTo>
                  <a:lnTo>
                    <a:pt x="2240" y="649"/>
                  </a:lnTo>
                  <a:lnTo>
                    <a:pt x="2245" y="649"/>
                  </a:lnTo>
                  <a:lnTo>
                    <a:pt x="2248" y="645"/>
                  </a:lnTo>
                  <a:lnTo>
                    <a:pt x="2243" y="640"/>
                  </a:lnTo>
                  <a:lnTo>
                    <a:pt x="2238" y="644"/>
                  </a:lnTo>
                  <a:close/>
                  <a:moveTo>
                    <a:pt x="2208" y="621"/>
                  </a:moveTo>
                  <a:lnTo>
                    <a:pt x="2204" y="621"/>
                  </a:lnTo>
                  <a:lnTo>
                    <a:pt x="2201" y="621"/>
                  </a:lnTo>
                  <a:lnTo>
                    <a:pt x="2202" y="626"/>
                  </a:lnTo>
                  <a:lnTo>
                    <a:pt x="2209" y="635"/>
                  </a:lnTo>
                  <a:lnTo>
                    <a:pt x="2213" y="636"/>
                  </a:lnTo>
                  <a:lnTo>
                    <a:pt x="2214" y="630"/>
                  </a:lnTo>
                  <a:lnTo>
                    <a:pt x="2218" y="625"/>
                  </a:lnTo>
                  <a:lnTo>
                    <a:pt x="2213" y="623"/>
                  </a:lnTo>
                  <a:lnTo>
                    <a:pt x="2208" y="621"/>
                  </a:lnTo>
                  <a:close/>
                  <a:moveTo>
                    <a:pt x="194" y="311"/>
                  </a:moveTo>
                  <a:lnTo>
                    <a:pt x="195" y="306"/>
                  </a:lnTo>
                  <a:lnTo>
                    <a:pt x="190" y="308"/>
                  </a:lnTo>
                  <a:lnTo>
                    <a:pt x="188" y="313"/>
                  </a:lnTo>
                  <a:lnTo>
                    <a:pt x="188" y="302"/>
                  </a:lnTo>
                  <a:lnTo>
                    <a:pt x="184" y="297"/>
                  </a:lnTo>
                  <a:lnTo>
                    <a:pt x="189" y="293"/>
                  </a:lnTo>
                  <a:lnTo>
                    <a:pt x="184" y="282"/>
                  </a:lnTo>
                  <a:lnTo>
                    <a:pt x="180" y="278"/>
                  </a:lnTo>
                  <a:lnTo>
                    <a:pt x="184" y="273"/>
                  </a:lnTo>
                  <a:lnTo>
                    <a:pt x="184" y="268"/>
                  </a:lnTo>
                  <a:lnTo>
                    <a:pt x="179" y="265"/>
                  </a:lnTo>
                  <a:lnTo>
                    <a:pt x="178" y="260"/>
                  </a:lnTo>
                  <a:lnTo>
                    <a:pt x="179" y="258"/>
                  </a:lnTo>
                  <a:lnTo>
                    <a:pt x="174" y="255"/>
                  </a:lnTo>
                  <a:lnTo>
                    <a:pt x="172" y="250"/>
                  </a:lnTo>
                  <a:lnTo>
                    <a:pt x="167" y="248"/>
                  </a:lnTo>
                  <a:lnTo>
                    <a:pt x="161" y="243"/>
                  </a:lnTo>
                  <a:lnTo>
                    <a:pt x="156" y="241"/>
                  </a:lnTo>
                  <a:lnTo>
                    <a:pt x="151" y="236"/>
                  </a:lnTo>
                  <a:lnTo>
                    <a:pt x="148" y="231"/>
                  </a:lnTo>
                  <a:lnTo>
                    <a:pt x="144" y="226"/>
                  </a:lnTo>
                  <a:lnTo>
                    <a:pt x="141" y="223"/>
                  </a:lnTo>
                  <a:lnTo>
                    <a:pt x="141" y="218"/>
                  </a:lnTo>
                  <a:lnTo>
                    <a:pt x="139" y="211"/>
                  </a:lnTo>
                  <a:lnTo>
                    <a:pt x="144" y="212"/>
                  </a:lnTo>
                  <a:lnTo>
                    <a:pt x="144" y="209"/>
                  </a:lnTo>
                  <a:lnTo>
                    <a:pt x="139" y="199"/>
                  </a:lnTo>
                  <a:lnTo>
                    <a:pt x="135" y="189"/>
                  </a:lnTo>
                  <a:lnTo>
                    <a:pt x="135" y="185"/>
                  </a:lnTo>
                  <a:lnTo>
                    <a:pt x="131" y="171"/>
                  </a:lnTo>
                  <a:lnTo>
                    <a:pt x="131" y="161"/>
                  </a:lnTo>
                  <a:lnTo>
                    <a:pt x="128" y="156"/>
                  </a:lnTo>
                  <a:lnTo>
                    <a:pt x="124" y="153"/>
                  </a:lnTo>
                  <a:lnTo>
                    <a:pt x="117" y="152"/>
                  </a:lnTo>
                  <a:lnTo>
                    <a:pt x="114" y="147"/>
                  </a:lnTo>
                  <a:lnTo>
                    <a:pt x="109" y="146"/>
                  </a:lnTo>
                  <a:lnTo>
                    <a:pt x="105" y="142"/>
                  </a:lnTo>
                  <a:lnTo>
                    <a:pt x="101" y="138"/>
                  </a:lnTo>
                  <a:lnTo>
                    <a:pt x="96" y="136"/>
                  </a:lnTo>
                  <a:lnTo>
                    <a:pt x="89" y="133"/>
                  </a:lnTo>
                  <a:lnTo>
                    <a:pt x="80" y="129"/>
                  </a:lnTo>
                  <a:lnTo>
                    <a:pt x="75" y="124"/>
                  </a:lnTo>
                  <a:lnTo>
                    <a:pt x="65" y="119"/>
                  </a:lnTo>
                  <a:lnTo>
                    <a:pt x="63" y="117"/>
                  </a:lnTo>
                  <a:lnTo>
                    <a:pt x="53" y="109"/>
                  </a:lnTo>
                  <a:lnTo>
                    <a:pt x="48" y="104"/>
                  </a:lnTo>
                  <a:lnTo>
                    <a:pt x="46" y="99"/>
                  </a:lnTo>
                  <a:lnTo>
                    <a:pt x="43" y="98"/>
                  </a:lnTo>
                  <a:lnTo>
                    <a:pt x="41" y="93"/>
                  </a:lnTo>
                  <a:lnTo>
                    <a:pt x="26" y="82"/>
                  </a:lnTo>
                  <a:lnTo>
                    <a:pt x="22" y="82"/>
                  </a:lnTo>
                  <a:lnTo>
                    <a:pt x="18" y="79"/>
                  </a:lnTo>
                  <a:lnTo>
                    <a:pt x="9" y="82"/>
                  </a:lnTo>
                  <a:lnTo>
                    <a:pt x="4" y="80"/>
                  </a:lnTo>
                  <a:lnTo>
                    <a:pt x="0" y="85"/>
                  </a:lnTo>
                  <a:lnTo>
                    <a:pt x="4" y="90"/>
                  </a:lnTo>
                  <a:lnTo>
                    <a:pt x="2" y="93"/>
                  </a:lnTo>
                  <a:lnTo>
                    <a:pt x="4" y="98"/>
                  </a:lnTo>
                  <a:lnTo>
                    <a:pt x="7" y="103"/>
                  </a:lnTo>
                  <a:lnTo>
                    <a:pt x="14" y="109"/>
                  </a:lnTo>
                  <a:lnTo>
                    <a:pt x="24" y="111"/>
                  </a:lnTo>
                  <a:lnTo>
                    <a:pt x="28" y="111"/>
                  </a:lnTo>
                  <a:lnTo>
                    <a:pt x="33" y="107"/>
                  </a:lnTo>
                  <a:lnTo>
                    <a:pt x="28" y="106"/>
                  </a:lnTo>
                  <a:lnTo>
                    <a:pt x="24" y="101"/>
                  </a:lnTo>
                  <a:lnTo>
                    <a:pt x="39" y="109"/>
                  </a:lnTo>
                  <a:lnTo>
                    <a:pt x="43" y="111"/>
                  </a:lnTo>
                  <a:lnTo>
                    <a:pt x="39" y="111"/>
                  </a:lnTo>
                  <a:lnTo>
                    <a:pt x="36" y="114"/>
                  </a:lnTo>
                  <a:lnTo>
                    <a:pt x="37" y="119"/>
                  </a:lnTo>
                  <a:lnTo>
                    <a:pt x="37" y="124"/>
                  </a:lnTo>
                  <a:lnTo>
                    <a:pt x="33" y="114"/>
                  </a:lnTo>
                  <a:lnTo>
                    <a:pt x="29" y="113"/>
                  </a:lnTo>
                  <a:lnTo>
                    <a:pt x="17" y="112"/>
                  </a:lnTo>
                  <a:lnTo>
                    <a:pt x="13" y="117"/>
                  </a:lnTo>
                  <a:lnTo>
                    <a:pt x="14" y="122"/>
                  </a:lnTo>
                  <a:lnTo>
                    <a:pt x="19" y="123"/>
                  </a:lnTo>
                  <a:lnTo>
                    <a:pt x="18" y="128"/>
                  </a:lnTo>
                  <a:lnTo>
                    <a:pt x="19" y="129"/>
                  </a:lnTo>
                  <a:lnTo>
                    <a:pt x="9" y="134"/>
                  </a:lnTo>
                  <a:lnTo>
                    <a:pt x="14" y="140"/>
                  </a:lnTo>
                  <a:lnTo>
                    <a:pt x="19" y="137"/>
                  </a:lnTo>
                  <a:lnTo>
                    <a:pt x="24" y="137"/>
                  </a:lnTo>
                  <a:lnTo>
                    <a:pt x="24" y="140"/>
                  </a:lnTo>
                  <a:lnTo>
                    <a:pt x="33" y="138"/>
                  </a:lnTo>
                  <a:lnTo>
                    <a:pt x="29" y="143"/>
                  </a:lnTo>
                  <a:lnTo>
                    <a:pt x="31" y="148"/>
                  </a:lnTo>
                  <a:lnTo>
                    <a:pt x="36" y="151"/>
                  </a:lnTo>
                  <a:lnTo>
                    <a:pt x="37" y="150"/>
                  </a:lnTo>
                  <a:lnTo>
                    <a:pt x="41" y="146"/>
                  </a:lnTo>
                  <a:lnTo>
                    <a:pt x="44" y="150"/>
                  </a:lnTo>
                  <a:lnTo>
                    <a:pt x="41" y="155"/>
                  </a:lnTo>
                  <a:lnTo>
                    <a:pt x="38" y="160"/>
                  </a:lnTo>
                  <a:lnTo>
                    <a:pt x="39" y="165"/>
                  </a:lnTo>
                  <a:lnTo>
                    <a:pt x="44" y="167"/>
                  </a:lnTo>
                  <a:lnTo>
                    <a:pt x="50" y="168"/>
                  </a:lnTo>
                  <a:lnTo>
                    <a:pt x="52" y="163"/>
                  </a:lnTo>
                  <a:lnTo>
                    <a:pt x="52" y="168"/>
                  </a:lnTo>
                  <a:lnTo>
                    <a:pt x="53" y="168"/>
                  </a:lnTo>
                  <a:lnTo>
                    <a:pt x="57" y="163"/>
                  </a:lnTo>
                  <a:lnTo>
                    <a:pt x="60" y="168"/>
                  </a:lnTo>
                  <a:lnTo>
                    <a:pt x="65" y="171"/>
                  </a:lnTo>
                  <a:lnTo>
                    <a:pt x="63" y="175"/>
                  </a:lnTo>
                  <a:lnTo>
                    <a:pt x="63" y="186"/>
                  </a:lnTo>
                  <a:lnTo>
                    <a:pt x="67" y="186"/>
                  </a:lnTo>
                  <a:lnTo>
                    <a:pt x="72" y="182"/>
                  </a:lnTo>
                  <a:lnTo>
                    <a:pt x="67" y="187"/>
                  </a:lnTo>
                  <a:lnTo>
                    <a:pt x="72" y="191"/>
                  </a:lnTo>
                  <a:lnTo>
                    <a:pt x="77" y="194"/>
                  </a:lnTo>
                  <a:lnTo>
                    <a:pt x="85" y="194"/>
                  </a:lnTo>
                  <a:lnTo>
                    <a:pt x="80" y="195"/>
                  </a:lnTo>
                  <a:lnTo>
                    <a:pt x="70" y="194"/>
                  </a:lnTo>
                  <a:lnTo>
                    <a:pt x="66" y="194"/>
                  </a:lnTo>
                  <a:lnTo>
                    <a:pt x="61" y="194"/>
                  </a:lnTo>
                  <a:lnTo>
                    <a:pt x="60" y="199"/>
                  </a:lnTo>
                  <a:lnTo>
                    <a:pt x="57" y="206"/>
                  </a:lnTo>
                  <a:lnTo>
                    <a:pt x="61" y="210"/>
                  </a:lnTo>
                  <a:lnTo>
                    <a:pt x="62" y="205"/>
                  </a:lnTo>
                  <a:lnTo>
                    <a:pt x="66" y="210"/>
                  </a:lnTo>
                  <a:lnTo>
                    <a:pt x="71" y="212"/>
                  </a:lnTo>
                  <a:lnTo>
                    <a:pt x="81" y="211"/>
                  </a:lnTo>
                  <a:lnTo>
                    <a:pt x="81" y="216"/>
                  </a:lnTo>
                  <a:lnTo>
                    <a:pt x="85" y="219"/>
                  </a:lnTo>
                  <a:lnTo>
                    <a:pt x="87" y="216"/>
                  </a:lnTo>
                  <a:lnTo>
                    <a:pt x="85" y="221"/>
                  </a:lnTo>
                  <a:lnTo>
                    <a:pt x="81" y="224"/>
                  </a:lnTo>
                  <a:lnTo>
                    <a:pt x="81" y="229"/>
                  </a:lnTo>
                  <a:lnTo>
                    <a:pt x="90" y="225"/>
                  </a:lnTo>
                  <a:lnTo>
                    <a:pt x="91" y="235"/>
                  </a:lnTo>
                  <a:lnTo>
                    <a:pt x="96" y="235"/>
                  </a:lnTo>
                  <a:lnTo>
                    <a:pt x="97" y="238"/>
                  </a:lnTo>
                  <a:lnTo>
                    <a:pt x="92" y="240"/>
                  </a:lnTo>
                  <a:lnTo>
                    <a:pt x="87" y="240"/>
                  </a:lnTo>
                  <a:lnTo>
                    <a:pt x="92" y="249"/>
                  </a:lnTo>
                  <a:lnTo>
                    <a:pt x="99" y="258"/>
                  </a:lnTo>
                  <a:lnTo>
                    <a:pt x="104" y="257"/>
                  </a:lnTo>
                  <a:lnTo>
                    <a:pt x="107" y="251"/>
                  </a:lnTo>
                  <a:lnTo>
                    <a:pt x="107" y="257"/>
                  </a:lnTo>
                  <a:lnTo>
                    <a:pt x="111" y="259"/>
                  </a:lnTo>
                  <a:lnTo>
                    <a:pt x="116" y="258"/>
                  </a:lnTo>
                  <a:lnTo>
                    <a:pt x="126" y="262"/>
                  </a:lnTo>
                  <a:lnTo>
                    <a:pt x="131" y="258"/>
                  </a:lnTo>
                  <a:lnTo>
                    <a:pt x="135" y="253"/>
                  </a:lnTo>
                  <a:lnTo>
                    <a:pt x="138" y="245"/>
                  </a:lnTo>
                  <a:lnTo>
                    <a:pt x="138" y="250"/>
                  </a:lnTo>
                  <a:lnTo>
                    <a:pt x="136" y="254"/>
                  </a:lnTo>
                  <a:lnTo>
                    <a:pt x="133" y="259"/>
                  </a:lnTo>
                  <a:lnTo>
                    <a:pt x="128" y="263"/>
                  </a:lnTo>
                  <a:lnTo>
                    <a:pt x="122" y="263"/>
                  </a:lnTo>
                  <a:lnTo>
                    <a:pt x="117" y="267"/>
                  </a:lnTo>
                  <a:lnTo>
                    <a:pt x="111" y="270"/>
                  </a:lnTo>
                  <a:lnTo>
                    <a:pt x="112" y="275"/>
                  </a:lnTo>
                  <a:lnTo>
                    <a:pt x="116" y="279"/>
                  </a:lnTo>
                  <a:lnTo>
                    <a:pt x="125" y="289"/>
                  </a:lnTo>
                  <a:lnTo>
                    <a:pt x="129" y="293"/>
                  </a:lnTo>
                  <a:lnTo>
                    <a:pt x="139" y="301"/>
                  </a:lnTo>
                  <a:lnTo>
                    <a:pt x="144" y="299"/>
                  </a:lnTo>
                  <a:lnTo>
                    <a:pt x="144" y="304"/>
                  </a:lnTo>
                  <a:lnTo>
                    <a:pt x="149" y="309"/>
                  </a:lnTo>
                  <a:lnTo>
                    <a:pt x="161" y="319"/>
                  </a:lnTo>
                  <a:lnTo>
                    <a:pt x="167" y="322"/>
                  </a:lnTo>
                  <a:lnTo>
                    <a:pt x="172" y="324"/>
                  </a:lnTo>
                  <a:lnTo>
                    <a:pt x="175" y="328"/>
                  </a:lnTo>
                  <a:lnTo>
                    <a:pt x="180" y="329"/>
                  </a:lnTo>
                  <a:lnTo>
                    <a:pt x="184" y="326"/>
                  </a:lnTo>
                  <a:lnTo>
                    <a:pt x="189" y="322"/>
                  </a:lnTo>
                  <a:lnTo>
                    <a:pt x="193" y="326"/>
                  </a:lnTo>
                  <a:lnTo>
                    <a:pt x="197" y="322"/>
                  </a:lnTo>
                  <a:lnTo>
                    <a:pt x="194" y="317"/>
                  </a:lnTo>
                  <a:lnTo>
                    <a:pt x="194" y="311"/>
                  </a:lnTo>
                  <a:close/>
                  <a:moveTo>
                    <a:pt x="38" y="41"/>
                  </a:moveTo>
                  <a:lnTo>
                    <a:pt x="42" y="41"/>
                  </a:lnTo>
                  <a:lnTo>
                    <a:pt x="42" y="36"/>
                  </a:lnTo>
                  <a:lnTo>
                    <a:pt x="43" y="31"/>
                  </a:lnTo>
                  <a:lnTo>
                    <a:pt x="42" y="21"/>
                  </a:lnTo>
                  <a:lnTo>
                    <a:pt x="38" y="23"/>
                  </a:lnTo>
                  <a:lnTo>
                    <a:pt x="33" y="25"/>
                  </a:lnTo>
                  <a:lnTo>
                    <a:pt x="34" y="30"/>
                  </a:lnTo>
                  <a:lnTo>
                    <a:pt x="33" y="35"/>
                  </a:lnTo>
                  <a:lnTo>
                    <a:pt x="38" y="41"/>
                  </a:lnTo>
                  <a:close/>
                  <a:moveTo>
                    <a:pt x="62" y="180"/>
                  </a:moveTo>
                  <a:lnTo>
                    <a:pt x="61" y="175"/>
                  </a:lnTo>
                  <a:lnTo>
                    <a:pt x="58" y="170"/>
                  </a:lnTo>
                  <a:lnTo>
                    <a:pt x="53" y="170"/>
                  </a:lnTo>
                  <a:lnTo>
                    <a:pt x="46" y="171"/>
                  </a:lnTo>
                  <a:lnTo>
                    <a:pt x="52" y="176"/>
                  </a:lnTo>
                  <a:lnTo>
                    <a:pt x="46" y="180"/>
                  </a:lnTo>
                  <a:lnTo>
                    <a:pt x="50" y="185"/>
                  </a:lnTo>
                  <a:lnTo>
                    <a:pt x="50" y="187"/>
                  </a:lnTo>
                  <a:lnTo>
                    <a:pt x="56" y="192"/>
                  </a:lnTo>
                  <a:lnTo>
                    <a:pt x="60" y="190"/>
                  </a:lnTo>
                  <a:lnTo>
                    <a:pt x="62" y="180"/>
                  </a:lnTo>
                  <a:close/>
                  <a:moveTo>
                    <a:pt x="75" y="215"/>
                  </a:moveTo>
                  <a:lnTo>
                    <a:pt x="71" y="218"/>
                  </a:lnTo>
                  <a:lnTo>
                    <a:pt x="73" y="223"/>
                  </a:lnTo>
                  <a:lnTo>
                    <a:pt x="78" y="224"/>
                  </a:lnTo>
                  <a:lnTo>
                    <a:pt x="80" y="219"/>
                  </a:lnTo>
                  <a:lnTo>
                    <a:pt x="77" y="215"/>
                  </a:lnTo>
                  <a:lnTo>
                    <a:pt x="75" y="215"/>
                  </a:lnTo>
                  <a:close/>
                  <a:moveTo>
                    <a:pt x="95" y="122"/>
                  </a:moveTo>
                  <a:lnTo>
                    <a:pt x="100" y="121"/>
                  </a:lnTo>
                  <a:lnTo>
                    <a:pt x="105" y="116"/>
                  </a:lnTo>
                  <a:lnTo>
                    <a:pt x="104" y="111"/>
                  </a:lnTo>
                  <a:lnTo>
                    <a:pt x="101" y="111"/>
                  </a:lnTo>
                  <a:lnTo>
                    <a:pt x="97" y="109"/>
                  </a:lnTo>
                  <a:lnTo>
                    <a:pt x="87" y="113"/>
                  </a:lnTo>
                  <a:lnTo>
                    <a:pt x="85" y="118"/>
                  </a:lnTo>
                  <a:lnTo>
                    <a:pt x="90" y="119"/>
                  </a:lnTo>
                  <a:lnTo>
                    <a:pt x="95" y="122"/>
                  </a:lnTo>
                  <a:close/>
                  <a:moveTo>
                    <a:pt x="133" y="170"/>
                  </a:moveTo>
                  <a:lnTo>
                    <a:pt x="136" y="180"/>
                  </a:lnTo>
                  <a:lnTo>
                    <a:pt x="136" y="185"/>
                  </a:lnTo>
                  <a:lnTo>
                    <a:pt x="138" y="185"/>
                  </a:lnTo>
                  <a:lnTo>
                    <a:pt x="138" y="180"/>
                  </a:lnTo>
                  <a:lnTo>
                    <a:pt x="136" y="175"/>
                  </a:lnTo>
                  <a:lnTo>
                    <a:pt x="141" y="171"/>
                  </a:lnTo>
                  <a:lnTo>
                    <a:pt x="140" y="166"/>
                  </a:lnTo>
                  <a:lnTo>
                    <a:pt x="139" y="162"/>
                  </a:lnTo>
                  <a:lnTo>
                    <a:pt x="134" y="165"/>
                  </a:lnTo>
                  <a:lnTo>
                    <a:pt x="133" y="170"/>
                  </a:lnTo>
                  <a:close/>
                  <a:moveTo>
                    <a:pt x="141" y="153"/>
                  </a:moveTo>
                  <a:lnTo>
                    <a:pt x="138" y="158"/>
                  </a:lnTo>
                  <a:lnTo>
                    <a:pt x="134" y="158"/>
                  </a:lnTo>
                  <a:lnTo>
                    <a:pt x="138" y="161"/>
                  </a:lnTo>
                  <a:lnTo>
                    <a:pt x="141" y="166"/>
                  </a:lnTo>
                  <a:lnTo>
                    <a:pt x="144" y="171"/>
                  </a:lnTo>
                  <a:lnTo>
                    <a:pt x="141" y="175"/>
                  </a:lnTo>
                  <a:lnTo>
                    <a:pt x="145" y="172"/>
                  </a:lnTo>
                  <a:lnTo>
                    <a:pt x="146" y="167"/>
                  </a:lnTo>
                  <a:lnTo>
                    <a:pt x="144" y="157"/>
                  </a:lnTo>
                  <a:lnTo>
                    <a:pt x="141" y="153"/>
                  </a:lnTo>
                  <a:close/>
                  <a:moveTo>
                    <a:pt x="146" y="182"/>
                  </a:moveTo>
                  <a:lnTo>
                    <a:pt x="148" y="186"/>
                  </a:lnTo>
                  <a:lnTo>
                    <a:pt x="151" y="181"/>
                  </a:lnTo>
                  <a:lnTo>
                    <a:pt x="149" y="175"/>
                  </a:lnTo>
                  <a:lnTo>
                    <a:pt x="145" y="179"/>
                  </a:lnTo>
                  <a:lnTo>
                    <a:pt x="146" y="182"/>
                  </a:lnTo>
                  <a:close/>
                  <a:moveTo>
                    <a:pt x="168" y="226"/>
                  </a:moveTo>
                  <a:lnTo>
                    <a:pt x="175" y="235"/>
                  </a:lnTo>
                  <a:lnTo>
                    <a:pt x="177" y="236"/>
                  </a:lnTo>
                  <a:lnTo>
                    <a:pt x="175" y="231"/>
                  </a:lnTo>
                  <a:lnTo>
                    <a:pt x="173" y="226"/>
                  </a:lnTo>
                  <a:lnTo>
                    <a:pt x="169" y="218"/>
                  </a:lnTo>
                  <a:lnTo>
                    <a:pt x="164" y="214"/>
                  </a:lnTo>
                  <a:lnTo>
                    <a:pt x="160" y="209"/>
                  </a:lnTo>
                  <a:lnTo>
                    <a:pt x="156" y="207"/>
                  </a:lnTo>
                  <a:lnTo>
                    <a:pt x="156" y="212"/>
                  </a:lnTo>
                  <a:lnTo>
                    <a:pt x="161" y="218"/>
                  </a:lnTo>
                  <a:lnTo>
                    <a:pt x="168" y="226"/>
                  </a:lnTo>
                  <a:close/>
                  <a:moveTo>
                    <a:pt x="194" y="289"/>
                  </a:moveTo>
                  <a:lnTo>
                    <a:pt x="192" y="284"/>
                  </a:lnTo>
                  <a:lnTo>
                    <a:pt x="190" y="285"/>
                  </a:lnTo>
                  <a:lnTo>
                    <a:pt x="189" y="301"/>
                  </a:lnTo>
                  <a:lnTo>
                    <a:pt x="193" y="302"/>
                  </a:lnTo>
                  <a:lnTo>
                    <a:pt x="198" y="299"/>
                  </a:lnTo>
                  <a:lnTo>
                    <a:pt x="195" y="294"/>
                  </a:lnTo>
                  <a:lnTo>
                    <a:pt x="194" y="289"/>
                  </a:lnTo>
                  <a:close/>
                  <a:moveTo>
                    <a:pt x="200" y="289"/>
                  </a:moveTo>
                  <a:lnTo>
                    <a:pt x="195" y="285"/>
                  </a:lnTo>
                  <a:lnTo>
                    <a:pt x="192" y="280"/>
                  </a:lnTo>
                  <a:lnTo>
                    <a:pt x="194" y="284"/>
                  </a:lnTo>
                  <a:lnTo>
                    <a:pt x="198" y="289"/>
                  </a:lnTo>
                  <a:lnTo>
                    <a:pt x="203" y="292"/>
                  </a:lnTo>
                  <a:lnTo>
                    <a:pt x="200" y="289"/>
                  </a:lnTo>
                  <a:close/>
                  <a:moveTo>
                    <a:pt x="2245" y="114"/>
                  </a:moveTo>
                  <a:lnTo>
                    <a:pt x="2260" y="118"/>
                  </a:lnTo>
                  <a:lnTo>
                    <a:pt x="2264" y="117"/>
                  </a:lnTo>
                  <a:lnTo>
                    <a:pt x="2284" y="122"/>
                  </a:lnTo>
                  <a:lnTo>
                    <a:pt x="2292" y="123"/>
                  </a:lnTo>
                  <a:lnTo>
                    <a:pt x="2298" y="122"/>
                  </a:lnTo>
                  <a:lnTo>
                    <a:pt x="2298" y="117"/>
                  </a:lnTo>
                  <a:lnTo>
                    <a:pt x="2292" y="108"/>
                  </a:lnTo>
                  <a:lnTo>
                    <a:pt x="2287" y="103"/>
                  </a:lnTo>
                  <a:lnTo>
                    <a:pt x="2274" y="92"/>
                  </a:lnTo>
                  <a:lnTo>
                    <a:pt x="2262" y="90"/>
                  </a:lnTo>
                  <a:lnTo>
                    <a:pt x="2248" y="94"/>
                  </a:lnTo>
                  <a:lnTo>
                    <a:pt x="2243" y="97"/>
                  </a:lnTo>
                  <a:lnTo>
                    <a:pt x="2237" y="98"/>
                  </a:lnTo>
                  <a:lnTo>
                    <a:pt x="2233" y="102"/>
                  </a:lnTo>
                  <a:lnTo>
                    <a:pt x="2230" y="111"/>
                  </a:lnTo>
                  <a:lnTo>
                    <a:pt x="2240" y="114"/>
                  </a:lnTo>
                  <a:lnTo>
                    <a:pt x="2245" y="114"/>
                  </a:lnTo>
                  <a:close/>
                  <a:moveTo>
                    <a:pt x="2372" y="166"/>
                  </a:moveTo>
                  <a:lnTo>
                    <a:pt x="2372" y="156"/>
                  </a:lnTo>
                  <a:lnTo>
                    <a:pt x="2368" y="157"/>
                  </a:lnTo>
                  <a:lnTo>
                    <a:pt x="2358" y="163"/>
                  </a:lnTo>
                  <a:lnTo>
                    <a:pt x="2357" y="167"/>
                  </a:lnTo>
                  <a:lnTo>
                    <a:pt x="2362" y="170"/>
                  </a:lnTo>
                  <a:lnTo>
                    <a:pt x="2367" y="167"/>
                  </a:lnTo>
                  <a:lnTo>
                    <a:pt x="2372" y="166"/>
                  </a:lnTo>
                  <a:close/>
                  <a:moveTo>
                    <a:pt x="1983" y="453"/>
                  </a:moveTo>
                  <a:lnTo>
                    <a:pt x="1978" y="454"/>
                  </a:lnTo>
                  <a:lnTo>
                    <a:pt x="1974" y="458"/>
                  </a:lnTo>
                  <a:lnTo>
                    <a:pt x="1978" y="462"/>
                  </a:lnTo>
                  <a:lnTo>
                    <a:pt x="1984" y="460"/>
                  </a:lnTo>
                  <a:lnTo>
                    <a:pt x="1988" y="459"/>
                  </a:lnTo>
                  <a:lnTo>
                    <a:pt x="1991" y="454"/>
                  </a:lnTo>
                  <a:lnTo>
                    <a:pt x="1988" y="453"/>
                  </a:lnTo>
                  <a:lnTo>
                    <a:pt x="1983" y="453"/>
                  </a:lnTo>
                  <a:close/>
                </a:path>
              </a:pathLst>
            </a:custGeom>
            <a:solidFill>
              <a:schemeClr val="bg1">
                <a:lumMod val="65000"/>
              </a:schemeClr>
            </a:solidFill>
            <a:ln w="4826">
              <a:solidFill>
                <a:srgbClr val="FFFFFF"/>
              </a:solidFill>
              <a:prstDash val="solid"/>
              <a:round/>
              <a:headEnd/>
              <a:tailEnd/>
            </a:ln>
          </p:spPr>
          <p:txBody>
            <a:bodyPr/>
            <a:lstStyle/>
            <a:p>
              <a:pPr>
                <a:defRPr/>
              </a:pPr>
              <a:endParaRPr lang="en-US" dirty="0">
                <a:latin typeface="Arial" pitchFamily="34" charset="0"/>
              </a:endParaRPr>
            </a:p>
          </p:txBody>
        </p:sp>
        <p:sp>
          <p:nvSpPr>
            <p:cNvPr id="70745" name="Freeform 84"/>
            <p:cNvSpPr>
              <a:spLocks noEditPoints="1"/>
            </p:cNvSpPr>
            <p:nvPr/>
          </p:nvSpPr>
          <p:spPr bwMode="auto">
            <a:xfrm>
              <a:off x="4687" y="1540"/>
              <a:ext cx="65" cy="79"/>
            </a:xfrm>
            <a:custGeom>
              <a:avLst/>
              <a:gdLst>
                <a:gd name="T0" fmla="*/ 2147483647 w 47"/>
                <a:gd name="T1" fmla="*/ 2147483647 h 57"/>
                <a:gd name="T2" fmla="*/ 2147483647 w 47"/>
                <a:gd name="T3" fmla="*/ 2147483647 h 57"/>
                <a:gd name="T4" fmla="*/ 2147483647 w 47"/>
                <a:gd name="T5" fmla="*/ 2147483647 h 57"/>
                <a:gd name="T6" fmla="*/ 2147483647 w 47"/>
                <a:gd name="T7" fmla="*/ 2147483647 h 57"/>
                <a:gd name="T8" fmla="*/ 2147483647 w 47"/>
                <a:gd name="T9" fmla="*/ 0 h 57"/>
                <a:gd name="T10" fmla="*/ 0 w 47"/>
                <a:gd name="T11" fmla="*/ 2147483647 h 57"/>
                <a:gd name="T12" fmla="*/ 2147483647 w 47"/>
                <a:gd name="T13" fmla="*/ 2147483647 h 57"/>
                <a:gd name="T14" fmla="*/ 2147483647 w 47"/>
                <a:gd name="T15" fmla="*/ 2147483647 h 57"/>
                <a:gd name="T16" fmla="*/ 2147483647 w 47"/>
                <a:gd name="T17" fmla="*/ 2147483647 h 57"/>
                <a:gd name="T18" fmla="*/ 2147483647 w 47"/>
                <a:gd name="T19" fmla="*/ 2147483647 h 57"/>
                <a:gd name="T20" fmla="*/ 2147483647 w 47"/>
                <a:gd name="T21" fmla="*/ 2147483647 h 57"/>
                <a:gd name="T22" fmla="*/ 2147483647 w 47"/>
                <a:gd name="T23" fmla="*/ 2147483647 h 57"/>
                <a:gd name="T24" fmla="*/ 2147483647 w 47"/>
                <a:gd name="T25" fmla="*/ 2147483647 h 57"/>
                <a:gd name="T26" fmla="*/ 2147483647 w 47"/>
                <a:gd name="T27" fmla="*/ 2147483647 h 57"/>
                <a:gd name="T28" fmla="*/ 2147483647 w 47"/>
                <a:gd name="T29" fmla="*/ 2147483647 h 57"/>
                <a:gd name="T30" fmla="*/ 2147483647 w 47"/>
                <a:gd name="T31" fmla="*/ 2147483647 h 57"/>
                <a:gd name="T32" fmla="*/ 2147483647 w 47"/>
                <a:gd name="T33" fmla="*/ 2147483647 h 57"/>
                <a:gd name="T34" fmla="*/ 2147483647 w 47"/>
                <a:gd name="T35" fmla="*/ 2147483647 h 57"/>
                <a:gd name="T36" fmla="*/ 2147483647 w 47"/>
                <a:gd name="T37" fmla="*/ 2147483647 h 57"/>
                <a:gd name="T38" fmla="*/ 2147483647 w 47"/>
                <a:gd name="T39" fmla="*/ 2147483647 h 57"/>
                <a:gd name="T40" fmla="*/ 2147483647 w 47"/>
                <a:gd name="T41" fmla="*/ 2147483647 h 57"/>
                <a:gd name="T42" fmla="*/ 2147483647 w 47"/>
                <a:gd name="T43" fmla="*/ 2147483647 h 57"/>
                <a:gd name="T44" fmla="*/ 2147483647 w 47"/>
                <a:gd name="T45" fmla="*/ 2147483647 h 57"/>
                <a:gd name="T46" fmla="*/ 2147483647 w 47"/>
                <a:gd name="T47" fmla="*/ 2147483647 h 57"/>
                <a:gd name="T48" fmla="*/ 2147483647 w 47"/>
                <a:gd name="T49" fmla="*/ 2147483647 h 57"/>
                <a:gd name="T50" fmla="*/ 2147483647 w 47"/>
                <a:gd name="T51" fmla="*/ 2147483647 h 57"/>
                <a:gd name="T52" fmla="*/ 2147483647 w 47"/>
                <a:gd name="T53" fmla="*/ 2147483647 h 57"/>
                <a:gd name="T54" fmla="*/ 2147483647 w 47"/>
                <a:gd name="T55" fmla="*/ 2147483647 h 57"/>
                <a:gd name="T56" fmla="*/ 2147483647 w 47"/>
                <a:gd name="T57" fmla="*/ 2147483647 h 57"/>
                <a:gd name="T58" fmla="*/ 2147483647 w 47"/>
                <a:gd name="T59" fmla="*/ 2147483647 h 57"/>
                <a:gd name="T60" fmla="*/ 2147483647 w 47"/>
                <a:gd name="T61" fmla="*/ 2147483647 h 57"/>
                <a:gd name="T62" fmla="*/ 2147483647 w 47"/>
                <a:gd name="T63" fmla="*/ 2147483647 h 57"/>
                <a:gd name="T64" fmla="*/ 2147483647 w 47"/>
                <a:gd name="T65" fmla="*/ 2147483647 h 57"/>
                <a:gd name="T66" fmla="*/ 2147483647 w 47"/>
                <a:gd name="T67" fmla="*/ 2147483647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
                <a:gd name="T103" fmla="*/ 0 h 57"/>
                <a:gd name="T104" fmla="*/ 47 w 47"/>
                <a:gd name="T105" fmla="*/ 57 h 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 h="57">
                  <a:moveTo>
                    <a:pt x="29" y="13"/>
                  </a:moveTo>
                  <a:lnTo>
                    <a:pt x="28" y="9"/>
                  </a:lnTo>
                  <a:lnTo>
                    <a:pt x="26" y="8"/>
                  </a:lnTo>
                  <a:lnTo>
                    <a:pt x="23" y="3"/>
                  </a:lnTo>
                  <a:lnTo>
                    <a:pt x="19" y="0"/>
                  </a:lnTo>
                  <a:lnTo>
                    <a:pt x="0" y="5"/>
                  </a:lnTo>
                  <a:lnTo>
                    <a:pt x="11" y="44"/>
                  </a:lnTo>
                  <a:lnTo>
                    <a:pt x="12" y="49"/>
                  </a:lnTo>
                  <a:lnTo>
                    <a:pt x="11" y="53"/>
                  </a:lnTo>
                  <a:lnTo>
                    <a:pt x="11" y="54"/>
                  </a:lnTo>
                  <a:lnTo>
                    <a:pt x="12" y="57"/>
                  </a:lnTo>
                  <a:lnTo>
                    <a:pt x="17" y="54"/>
                  </a:lnTo>
                  <a:lnTo>
                    <a:pt x="31" y="45"/>
                  </a:lnTo>
                  <a:lnTo>
                    <a:pt x="31" y="40"/>
                  </a:lnTo>
                  <a:lnTo>
                    <a:pt x="29" y="33"/>
                  </a:lnTo>
                  <a:lnTo>
                    <a:pt x="29" y="29"/>
                  </a:lnTo>
                  <a:lnTo>
                    <a:pt x="26" y="24"/>
                  </a:lnTo>
                  <a:lnTo>
                    <a:pt x="28" y="19"/>
                  </a:lnTo>
                  <a:lnTo>
                    <a:pt x="27" y="14"/>
                  </a:lnTo>
                  <a:lnTo>
                    <a:pt x="31" y="19"/>
                  </a:lnTo>
                  <a:lnTo>
                    <a:pt x="33" y="16"/>
                  </a:lnTo>
                  <a:lnTo>
                    <a:pt x="32" y="16"/>
                  </a:lnTo>
                  <a:lnTo>
                    <a:pt x="29" y="13"/>
                  </a:lnTo>
                  <a:close/>
                  <a:moveTo>
                    <a:pt x="33" y="21"/>
                  </a:moveTo>
                  <a:lnTo>
                    <a:pt x="37" y="19"/>
                  </a:lnTo>
                  <a:lnTo>
                    <a:pt x="33" y="16"/>
                  </a:lnTo>
                  <a:lnTo>
                    <a:pt x="33" y="21"/>
                  </a:lnTo>
                  <a:close/>
                  <a:moveTo>
                    <a:pt x="46" y="29"/>
                  </a:moveTo>
                  <a:lnTo>
                    <a:pt x="44" y="23"/>
                  </a:lnTo>
                  <a:lnTo>
                    <a:pt x="39" y="21"/>
                  </a:lnTo>
                  <a:lnTo>
                    <a:pt x="42" y="31"/>
                  </a:lnTo>
                  <a:lnTo>
                    <a:pt x="44" y="36"/>
                  </a:lnTo>
                  <a:lnTo>
                    <a:pt x="47" y="33"/>
                  </a:lnTo>
                  <a:lnTo>
                    <a:pt x="46" y="29"/>
                  </a:lnTo>
                  <a:close/>
                </a:path>
              </a:pathLst>
            </a:custGeom>
            <a:solidFill>
              <a:srgbClr val="FFFF00"/>
            </a:solidFill>
            <a:ln w="4763">
              <a:solidFill>
                <a:srgbClr val="FFFFFF"/>
              </a:solidFill>
              <a:prstDash val="solid"/>
              <a:round/>
              <a:headEnd/>
              <a:tailEnd/>
            </a:ln>
          </p:spPr>
          <p:txBody>
            <a:bodyPr/>
            <a:lstStyle/>
            <a:p>
              <a:endParaRPr lang="en-US" dirty="0"/>
            </a:p>
          </p:txBody>
        </p:sp>
      </p:grpSp>
      <p:sp>
        <p:nvSpPr>
          <p:cNvPr id="93" name="Rectangular Callout 92"/>
          <p:cNvSpPr/>
          <p:nvPr/>
        </p:nvSpPr>
        <p:spPr>
          <a:xfrm>
            <a:off x="6934200" y="4800600"/>
            <a:ext cx="990600" cy="533400"/>
          </a:xfrm>
          <a:prstGeom prst="wedgeRectCallout">
            <a:avLst>
              <a:gd name="adj1" fmla="val -176558"/>
              <a:gd name="adj2" fmla="val -200308"/>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FF0000"/>
                </a:solidFill>
              </a:rPr>
              <a:t>Please Join Us!</a:t>
            </a:r>
          </a:p>
        </p:txBody>
      </p:sp>
      <p:sp>
        <p:nvSpPr>
          <p:cNvPr id="94" name="Rectangular Callout 93"/>
          <p:cNvSpPr/>
          <p:nvPr/>
        </p:nvSpPr>
        <p:spPr>
          <a:xfrm>
            <a:off x="5181600" y="5410200"/>
            <a:ext cx="1447800" cy="762000"/>
          </a:xfrm>
          <a:prstGeom prst="wedgeRectCallout">
            <a:avLst>
              <a:gd name="adj1" fmla="val -111666"/>
              <a:gd name="adj2" fmla="val -20523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ln>
                  <a:solidFill>
                    <a:srgbClr val="006600"/>
                  </a:solidFill>
                </a:ln>
                <a:solidFill>
                  <a:srgbClr val="76CA5E"/>
                </a:solidFill>
              </a:rPr>
              <a:t>Treatment Group  SRAPs</a:t>
            </a:r>
          </a:p>
        </p:txBody>
      </p:sp>
      <p:sp>
        <p:nvSpPr>
          <p:cNvPr id="95" name="Rectangular Callout 94"/>
          <p:cNvSpPr/>
          <p:nvPr/>
        </p:nvSpPr>
        <p:spPr>
          <a:xfrm>
            <a:off x="7772400" y="2971800"/>
            <a:ext cx="1066800" cy="990600"/>
          </a:xfrm>
          <a:prstGeom prst="wedgeRectCallout">
            <a:avLst>
              <a:gd name="adj1" fmla="val -341328"/>
              <a:gd name="adj2" fmla="val -2550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0070C0"/>
                </a:solidFill>
              </a:rPr>
              <a:t>Com-</a:t>
            </a:r>
          </a:p>
          <a:p>
            <a:pPr algn="ctr">
              <a:defRPr/>
            </a:pPr>
            <a:r>
              <a:rPr lang="en-US" sz="1600" b="1" dirty="0">
                <a:solidFill>
                  <a:srgbClr val="0070C0"/>
                </a:solidFill>
              </a:rPr>
              <a:t>parison Group SRAPs</a:t>
            </a:r>
          </a:p>
        </p:txBody>
      </p:sp>
      <p:sp>
        <p:nvSpPr>
          <p:cNvPr id="97" name="Rectangular Callout 96"/>
          <p:cNvSpPr/>
          <p:nvPr/>
        </p:nvSpPr>
        <p:spPr>
          <a:xfrm>
            <a:off x="228600" y="2209800"/>
            <a:ext cx="1143000" cy="457200"/>
          </a:xfrm>
          <a:prstGeom prst="wedgeRectCallout">
            <a:avLst>
              <a:gd name="adj1" fmla="val 153144"/>
              <a:gd name="adj2" fmla="val 208362"/>
            </a:avLst>
          </a:prstGeom>
          <a:solidFill>
            <a:srgbClr val="FFFF00"/>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tx1"/>
                </a:solidFill>
              </a:rPr>
              <a:t>Currently unfunded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5" grpId="0" animBg="1"/>
      <p:bldP spid="9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idx="4294967295"/>
          </p:nvPr>
        </p:nvSpPr>
        <p:spPr bwMode="auto">
          <a:xfrm>
            <a:off x="553844" y="1524000"/>
            <a:ext cx="7772400" cy="609600"/>
          </a:xfrm>
          <a:prstGeom prst="rect">
            <a:avLst/>
          </a:prstGeom>
          <a:noFill/>
          <a:ln>
            <a:miter lim="800000"/>
            <a:headEnd/>
            <a:tailEnd/>
          </a:ln>
        </p:spPr>
        <p:txBody>
          <a:bodyPr/>
          <a:lstStyle/>
          <a:p>
            <a:pPr eaLnBrk="1" hangingPunct="1"/>
            <a:r>
              <a:rPr lang="en-US" altLang="en-US" dirty="0"/>
              <a:t>Why Join Us?</a:t>
            </a:r>
          </a:p>
        </p:txBody>
      </p:sp>
      <p:sp>
        <p:nvSpPr>
          <p:cNvPr id="60419" name="Rectangle 1027"/>
          <p:cNvSpPr>
            <a:spLocks noGrp="1" noChangeArrowheads="1"/>
          </p:cNvSpPr>
          <p:nvPr>
            <p:ph type="body" idx="4294967295"/>
          </p:nvPr>
        </p:nvSpPr>
        <p:spPr>
          <a:xfrm>
            <a:off x="553844" y="2362200"/>
            <a:ext cx="7772400" cy="4114800"/>
          </a:xfrm>
        </p:spPr>
        <p:txBody>
          <a:bodyPr/>
          <a:lstStyle/>
          <a:p>
            <a:pPr marL="514350" indent="-514350" eaLnBrk="1" hangingPunct="1">
              <a:lnSpc>
                <a:spcPct val="90000"/>
              </a:lnSpc>
              <a:buFont typeface="Times New Roman" pitchFamily="18" charset="0"/>
              <a:buAutoNum type="arabicPeriod"/>
            </a:pPr>
            <a:r>
              <a:rPr lang="en-US" altLang="en-US" dirty="0"/>
              <a:t>Document your project’s </a:t>
            </a:r>
            <a:r>
              <a:rPr lang="en-US" altLang="en-US" i="1" dirty="0"/>
              <a:t>effectiveness</a:t>
            </a:r>
            <a:r>
              <a:rPr lang="en-US" altLang="en-US" dirty="0"/>
              <a:t> at increasing clients’ ILW and QOL levels.</a:t>
            </a:r>
          </a:p>
          <a:p>
            <a:pPr marL="514350" indent="-514350" eaLnBrk="1" hangingPunct="1">
              <a:lnSpc>
                <a:spcPct val="90000"/>
              </a:lnSpc>
              <a:buFont typeface="Times New Roman" pitchFamily="18" charset="0"/>
              <a:buAutoNum type="arabicPeriod"/>
            </a:pPr>
            <a:r>
              <a:rPr lang="en-US" altLang="en-US" dirty="0"/>
              <a:t>Enhance your chances of </a:t>
            </a:r>
            <a:r>
              <a:rPr lang="en-US" altLang="en-US" i="1" dirty="0"/>
              <a:t>receiving funding </a:t>
            </a:r>
            <a:r>
              <a:rPr lang="en-US" altLang="en-US" dirty="0"/>
              <a:t>next time with empirical evidence of your SRAP’s quality and effectiveness. (Cf. </a:t>
            </a:r>
            <a:r>
              <a:rPr lang="en-US" altLang="en-US" i="1" dirty="0"/>
              <a:t>FY 2018 RFA</a:t>
            </a:r>
            <a:r>
              <a:rPr lang="en-US" altLang="en-US" dirty="0"/>
              <a:t>, pp. 17, 18, and 25.)</a:t>
            </a:r>
          </a:p>
          <a:p>
            <a:pPr marL="514350" indent="-514350" eaLnBrk="1" hangingPunct="1">
              <a:lnSpc>
                <a:spcPct val="90000"/>
              </a:lnSpc>
              <a:buFont typeface="Times New Roman" pitchFamily="18" charset="0"/>
              <a:buAutoNum type="arabicPeriod"/>
            </a:pPr>
            <a:r>
              <a:rPr lang="en-US" altLang="en-US" dirty="0"/>
              <a:t>Increase your chances for </a:t>
            </a:r>
            <a:r>
              <a:rPr lang="en-US" altLang="en-US" i="1" dirty="0"/>
              <a:t>outside funding </a:t>
            </a:r>
            <a:r>
              <a:rPr lang="en-US" altLang="en-US" dirty="0"/>
              <a:t>by demonstrating your accountability.</a:t>
            </a:r>
          </a:p>
          <a:p>
            <a:pPr marL="514350" indent="-514350" eaLnBrk="1" hangingPunct="1">
              <a:lnSpc>
                <a:spcPct val="90000"/>
              </a:lnSpc>
              <a:buFont typeface="Times New Roman" pitchFamily="18" charset="0"/>
              <a:buAutoNum type="arabicPeriod"/>
            </a:pPr>
            <a:r>
              <a:rPr lang="en-US" altLang="en-US" dirty="0"/>
              <a:t>Contribute to AgrAbility’s </a:t>
            </a:r>
            <a:r>
              <a:rPr lang="en-US" altLang="en-US" i="1" dirty="0"/>
              <a:t>Vision</a:t>
            </a:r>
            <a:r>
              <a:rPr lang="en-US" altLang="en-US" dirty="0"/>
              <a:t>.</a:t>
            </a:r>
            <a:endParaRPr lang="en-US" altLang="en-US" sz="12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idx="4294967295"/>
          </p:nvPr>
        </p:nvSpPr>
        <p:spPr bwMode="auto">
          <a:xfrm>
            <a:off x="609600" y="1676400"/>
            <a:ext cx="7772400" cy="609600"/>
          </a:xfrm>
          <a:prstGeom prst="rect">
            <a:avLst/>
          </a:prstGeom>
          <a:noFill/>
          <a:ln>
            <a:miter lim="800000"/>
            <a:headEnd/>
            <a:tailEnd/>
          </a:ln>
        </p:spPr>
        <p:txBody>
          <a:bodyPr/>
          <a:lstStyle/>
          <a:p>
            <a:pPr eaLnBrk="1" hangingPunct="1"/>
            <a:r>
              <a:rPr lang="en-US" altLang="en-US" dirty="0"/>
              <a:t>Won’t You Join Us?  Here’s How:</a:t>
            </a:r>
          </a:p>
        </p:txBody>
      </p:sp>
      <p:sp>
        <p:nvSpPr>
          <p:cNvPr id="61443" name="Rectangle 1027"/>
          <p:cNvSpPr>
            <a:spLocks noGrp="1" noChangeArrowheads="1"/>
          </p:cNvSpPr>
          <p:nvPr>
            <p:ph type="body" idx="4294967295"/>
          </p:nvPr>
        </p:nvSpPr>
        <p:spPr>
          <a:xfrm>
            <a:off x="533400" y="2438400"/>
            <a:ext cx="7772400" cy="4114800"/>
          </a:xfrm>
        </p:spPr>
        <p:txBody>
          <a:bodyPr/>
          <a:lstStyle/>
          <a:p>
            <a:pPr marL="514350" indent="-514350" eaLnBrk="1" hangingPunct="1">
              <a:lnSpc>
                <a:spcPct val="90000"/>
              </a:lnSpc>
              <a:buFont typeface="Times New Roman" pitchFamily="18" charset="0"/>
              <a:buAutoNum type="arabicPeriod"/>
            </a:pPr>
            <a:r>
              <a:rPr lang="en-US" altLang="en-US" dirty="0"/>
              <a:t>Send an email to </a:t>
            </a:r>
            <a:r>
              <a:rPr lang="en-US" altLang="en-US" dirty="0">
                <a:hlinkClick r:id="rId3"/>
              </a:rPr>
              <a:t>robert.fetsch@colostate.edu</a:t>
            </a:r>
            <a:r>
              <a:rPr lang="en-US" altLang="en-US" dirty="0"/>
              <a:t>.</a:t>
            </a:r>
          </a:p>
          <a:p>
            <a:pPr marL="514350" indent="-514350" eaLnBrk="1" hangingPunct="1">
              <a:lnSpc>
                <a:spcPct val="90000"/>
              </a:lnSpc>
              <a:buFont typeface="Times New Roman" pitchFamily="18" charset="0"/>
              <a:buAutoNum type="arabicPeriod"/>
            </a:pPr>
            <a:r>
              <a:rPr lang="en-US" altLang="en-US" dirty="0"/>
              <a:t>Seek IRB approval from your Land-Grant University.</a:t>
            </a:r>
          </a:p>
          <a:p>
            <a:pPr marL="514350" indent="-514350" eaLnBrk="1" hangingPunct="1">
              <a:lnSpc>
                <a:spcPct val="90000"/>
              </a:lnSpc>
              <a:buFont typeface="Times New Roman" pitchFamily="18" charset="0"/>
              <a:buAutoNum type="arabicPeriod"/>
            </a:pPr>
            <a:r>
              <a:rPr lang="en-US" altLang="en-US" dirty="0"/>
              <a:t>Study and use the same protocol.</a:t>
            </a:r>
          </a:p>
          <a:p>
            <a:pPr marL="514350" indent="-514350" eaLnBrk="1" hangingPunct="1">
              <a:lnSpc>
                <a:spcPct val="90000"/>
              </a:lnSpc>
              <a:buFont typeface="Times New Roman" pitchFamily="18" charset="0"/>
              <a:buAutoNum type="arabicPeriod"/>
            </a:pPr>
            <a:r>
              <a:rPr lang="en-US" altLang="en-US" dirty="0"/>
              <a:t>Adapt CO to __ on pp. 1-2 &amp; mail.</a:t>
            </a:r>
          </a:p>
          <a:p>
            <a:pPr marL="514350" indent="-514350" eaLnBrk="1" hangingPunct="1">
              <a:lnSpc>
                <a:spcPct val="90000"/>
              </a:lnSpc>
              <a:buFont typeface="Times New Roman" pitchFamily="18" charset="0"/>
              <a:buAutoNum type="arabicPeriod"/>
            </a:pPr>
            <a:r>
              <a:rPr lang="en-US" altLang="en-US" dirty="0"/>
              <a:t>Enter your data into an Excel file that we will provide, proof perfectly &amp; email to me.</a:t>
            </a:r>
            <a:endParaRPr lang="en-US" altLang="en-US" sz="12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a:xfrm>
            <a:off x="685800" y="2438400"/>
            <a:ext cx="7772400" cy="2057400"/>
          </a:xfrm>
        </p:spPr>
        <p:txBody>
          <a:bodyPr/>
          <a:lstStyle/>
          <a:p>
            <a:pPr algn="ctr" eaLnBrk="1" hangingPunct="1">
              <a:lnSpc>
                <a:spcPct val="90000"/>
              </a:lnSpc>
              <a:buFontTx/>
              <a:buNone/>
            </a:pPr>
            <a:r>
              <a:rPr lang="en-US" altLang="en-US" sz="6000" b="1" dirty="0"/>
              <a:t>Thank you </a:t>
            </a:r>
          </a:p>
          <a:p>
            <a:pPr algn="ctr" eaLnBrk="1" hangingPunct="1">
              <a:lnSpc>
                <a:spcPct val="90000"/>
              </a:lnSpc>
              <a:buFontTx/>
              <a:buNone/>
            </a:pPr>
            <a:r>
              <a:rPr lang="en-US" altLang="en-US" sz="6000" b="1" dirty="0"/>
              <a:t>very much!</a:t>
            </a:r>
            <a:endParaRPr lang="en-US" altLang="en-US" sz="4000" b="1" dirty="0"/>
          </a:p>
        </p:txBody>
      </p:sp>
    </p:spTree>
    <p:extLst>
      <p:ext uri="{BB962C8B-B14F-4D97-AF65-F5344CB8AC3E}">
        <p14:creationId xmlns:p14="http://schemas.microsoft.com/office/powerpoint/2010/main" val="5414342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6"/>
          <p:cNvSpPr>
            <a:spLocks noGrp="1" noChangeArrowheads="1"/>
          </p:cNvSpPr>
          <p:nvPr>
            <p:ph type="title" idx="4294967295"/>
          </p:nvPr>
        </p:nvSpPr>
        <p:spPr bwMode="auto">
          <a:xfrm>
            <a:off x="457200" y="1524000"/>
            <a:ext cx="7772400" cy="990600"/>
          </a:xfrm>
          <a:prstGeom prst="rect">
            <a:avLst/>
          </a:prstGeom>
          <a:noFill/>
          <a:ln>
            <a:miter lim="800000"/>
            <a:headEnd/>
            <a:tailEnd/>
          </a:ln>
        </p:spPr>
        <p:txBody>
          <a:bodyPr/>
          <a:lstStyle/>
          <a:p>
            <a:pPr eaLnBrk="1" hangingPunct="1"/>
            <a:r>
              <a:rPr lang="en-US" altLang="en-US" sz="3600" dirty="0"/>
              <a:t>National AgrAbility Project Evaluation Committee (NAPEC) Produced Results</a:t>
            </a:r>
          </a:p>
        </p:txBody>
      </p:sp>
      <p:sp>
        <p:nvSpPr>
          <p:cNvPr id="62467" name="Rectangle 1027"/>
          <p:cNvSpPr>
            <a:spLocks noGrp="1" noChangeArrowheads="1"/>
          </p:cNvSpPr>
          <p:nvPr>
            <p:ph type="body" idx="4294967295"/>
          </p:nvPr>
        </p:nvSpPr>
        <p:spPr>
          <a:xfrm>
            <a:off x="381000" y="2667000"/>
            <a:ext cx="8153400" cy="4038600"/>
          </a:xfrm>
        </p:spPr>
        <p:txBody>
          <a:bodyPr/>
          <a:lstStyle/>
          <a:p>
            <a:pPr eaLnBrk="1" hangingPunct="1">
              <a:lnSpc>
                <a:spcPct val="90000"/>
              </a:lnSpc>
            </a:pPr>
            <a:r>
              <a:rPr lang="en-US" altLang="en-US" sz="2400" dirty="0"/>
              <a:t>Published 7 refereed journal articles, &amp; 2 are in preparation.</a:t>
            </a:r>
          </a:p>
          <a:p>
            <a:pPr lvl="1" eaLnBrk="1" hangingPunct="1">
              <a:lnSpc>
                <a:spcPct val="90000"/>
              </a:lnSpc>
            </a:pPr>
            <a:r>
              <a:rPr lang="en-US" altLang="en-US" sz="2400" dirty="0"/>
              <a:t>Christen, C. T., &amp; Fetsch, R. J. (2008).  Colorado AgrAbility: Enhancing the effectiveness of outreach efforts targeting farmers and ranchers with disabilities.  </a:t>
            </a:r>
            <a:r>
              <a:rPr lang="en-US" altLang="en-US" sz="2400" i="1" dirty="0"/>
              <a:t>Journal of Applied Communication, 92</a:t>
            </a:r>
            <a:r>
              <a:rPr lang="en-US" altLang="en-US" sz="2400" dirty="0"/>
              <a:t>(1&amp;2), 57-73.</a:t>
            </a:r>
          </a:p>
          <a:p>
            <a:pPr lvl="1" eaLnBrk="1" hangingPunct="1">
              <a:lnSpc>
                <a:spcPct val="90000"/>
              </a:lnSpc>
            </a:pPr>
            <a:r>
              <a:rPr lang="en-US" sz="2400" dirty="0"/>
              <a:t>Fetsch, R. J., &amp; Collins, C. L. (2018). The effects of AgrAbility on the mental/behavioral health of farmers and ranchers with functional limitations: A comparison study. </a:t>
            </a:r>
            <a:r>
              <a:rPr lang="en-US" sz="2400" i="1" dirty="0"/>
              <a:t>Medical Research Archives, 6</a:t>
            </a:r>
            <a:r>
              <a:rPr lang="en-US" sz="2400" dirty="0"/>
              <a:t>(2)</a:t>
            </a:r>
            <a:r>
              <a:rPr lang="en-US" sz="2400" i="1" dirty="0"/>
              <a:t>.</a:t>
            </a:r>
            <a:r>
              <a:rPr lang="en-US" sz="2400" dirty="0"/>
              <a:t> </a:t>
            </a:r>
            <a:r>
              <a:rPr lang="en-US" sz="2400" u="sng" dirty="0">
                <a:hlinkClick r:id="rId3"/>
              </a:rPr>
              <a:t>http://www.journals.ke-i.org/index.php/mra/article/view/1691/1762</a:t>
            </a:r>
            <a:r>
              <a:rPr lang="en-US" sz="2400" dirty="0"/>
              <a:t> </a:t>
            </a:r>
            <a:r>
              <a:rPr lang="en-US" sz="2400" u="sng" dirty="0">
                <a:hlinkClick r:id="rId4"/>
              </a:rPr>
              <a:t> </a:t>
            </a:r>
            <a:r>
              <a:rPr lang="en-US" sz="2400" dirty="0"/>
              <a:t> </a:t>
            </a:r>
          </a:p>
          <a:p>
            <a:pPr lvl="1" eaLnBrk="1" hangingPunct="1">
              <a:lnSpc>
                <a:spcPct val="90000"/>
              </a:lnSpc>
            </a:pPr>
            <a:endParaRPr lang="en-US" altLang="en-US" sz="2400" dirty="0"/>
          </a:p>
          <a:p>
            <a:pPr eaLnBrk="1" hangingPunct="1">
              <a:lnSpc>
                <a:spcPct val="90000"/>
              </a:lnSpc>
            </a:pPr>
            <a:endParaRPr lang="en-US" altLang="en-US" sz="1200"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idx="4294967295"/>
          </p:nvPr>
        </p:nvSpPr>
        <p:spPr bwMode="auto">
          <a:xfrm>
            <a:off x="457200" y="1524000"/>
            <a:ext cx="7772400" cy="990600"/>
          </a:xfrm>
          <a:prstGeom prst="rect">
            <a:avLst/>
          </a:prstGeom>
          <a:noFill/>
          <a:ln>
            <a:miter lim="800000"/>
            <a:headEnd/>
            <a:tailEnd/>
          </a:ln>
        </p:spPr>
        <p:txBody>
          <a:bodyPr/>
          <a:lstStyle/>
          <a:p>
            <a:pPr eaLnBrk="1" hangingPunct="1"/>
            <a:r>
              <a:rPr lang="en-US" altLang="en-US" sz="3600" dirty="0"/>
              <a:t>National AgrAbility Project Evaluation Committee (NAPEC) Produced Results</a:t>
            </a:r>
          </a:p>
        </p:txBody>
      </p:sp>
      <p:sp>
        <p:nvSpPr>
          <p:cNvPr id="63491" name="Rectangle 1027"/>
          <p:cNvSpPr>
            <a:spLocks noGrp="1" noChangeArrowheads="1"/>
          </p:cNvSpPr>
          <p:nvPr>
            <p:ph type="body" idx="4294967295"/>
          </p:nvPr>
        </p:nvSpPr>
        <p:spPr>
          <a:xfrm>
            <a:off x="381000" y="2667000"/>
            <a:ext cx="8153400" cy="4038600"/>
          </a:xfrm>
        </p:spPr>
        <p:txBody>
          <a:bodyPr/>
          <a:lstStyle/>
          <a:p>
            <a:pPr eaLnBrk="1" hangingPunct="1">
              <a:lnSpc>
                <a:spcPct val="90000"/>
              </a:lnSpc>
            </a:pPr>
            <a:r>
              <a:rPr lang="en-US" altLang="en-US" sz="2400" dirty="0"/>
              <a:t>Published 7 refereed journal articles &amp; 2 are in preparation.</a:t>
            </a:r>
          </a:p>
          <a:p>
            <a:pPr lvl="1" eaLnBrk="1" hangingPunct="1">
              <a:lnSpc>
                <a:spcPct val="90000"/>
              </a:lnSpc>
            </a:pPr>
            <a:r>
              <a:rPr lang="en-US" altLang="en-US" sz="2400" dirty="0"/>
              <a:t>Fetsch, R. J., &amp; Jackman, D. M. (2015, December).  </a:t>
            </a:r>
            <a:r>
              <a:rPr lang="en-US" sz="2400" dirty="0"/>
              <a:t>Colorado’s AgrAbility Project’s effects on KASA and practice changes with agricultural producers and professionals.  </a:t>
            </a:r>
            <a:r>
              <a:rPr lang="en-US" sz="2400" i="1" dirty="0"/>
              <a:t>Journal of Extension, 53</a:t>
            </a:r>
            <a:r>
              <a:rPr lang="en-US" sz="2400" dirty="0"/>
              <a:t>(6), Article # 6FEA6.  Available from </a:t>
            </a:r>
            <a:r>
              <a:rPr lang="en-US" sz="2400" dirty="0">
                <a:hlinkClick r:id="rId3"/>
              </a:rPr>
              <a:t>http://www.joe.org/joe/2015december/a6</a:t>
            </a:r>
            <a:r>
              <a:rPr lang="en-US" sz="2400" i="1" dirty="0">
                <a:hlinkClick r:id="rId3"/>
              </a:rPr>
              <a:t>.</a:t>
            </a:r>
            <a:r>
              <a:rPr lang="en-US" sz="2400" dirty="0">
                <a:hlinkClick r:id="rId3"/>
              </a:rPr>
              <a:t>php</a:t>
            </a:r>
            <a:r>
              <a:rPr lang="en-US" sz="2400" dirty="0"/>
              <a:t> </a:t>
            </a:r>
          </a:p>
          <a:p>
            <a:pPr lvl="1" eaLnBrk="1" hangingPunct="1">
              <a:lnSpc>
                <a:spcPct val="90000"/>
              </a:lnSpc>
            </a:pPr>
            <a:endParaRPr lang="en-US" altLang="en-US" sz="2400" dirty="0"/>
          </a:p>
          <a:p>
            <a:pPr eaLnBrk="1" hangingPunct="1">
              <a:lnSpc>
                <a:spcPct val="90000"/>
              </a:lnSpc>
            </a:pPr>
            <a:endParaRPr lang="en-US" altLang="en-US" sz="1200"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026"/>
          <p:cNvSpPr>
            <a:spLocks noGrp="1" noChangeArrowheads="1"/>
          </p:cNvSpPr>
          <p:nvPr>
            <p:ph type="title" idx="4294967295"/>
          </p:nvPr>
        </p:nvSpPr>
        <p:spPr bwMode="auto">
          <a:xfrm>
            <a:off x="457200" y="1676400"/>
            <a:ext cx="7772400" cy="990600"/>
          </a:xfrm>
          <a:prstGeom prst="rect">
            <a:avLst/>
          </a:prstGeom>
          <a:noFill/>
          <a:ln>
            <a:miter lim="800000"/>
            <a:headEnd/>
            <a:tailEnd/>
          </a:ln>
        </p:spPr>
        <p:txBody>
          <a:bodyPr/>
          <a:lstStyle/>
          <a:p>
            <a:pPr eaLnBrk="1" hangingPunct="1"/>
            <a:r>
              <a:rPr lang="en-US" altLang="en-US" dirty="0"/>
              <a:t>NAPEC Produced Results</a:t>
            </a:r>
          </a:p>
        </p:txBody>
      </p:sp>
      <p:sp>
        <p:nvSpPr>
          <p:cNvPr id="64515" name="Rectangle 1027"/>
          <p:cNvSpPr>
            <a:spLocks noGrp="1" noChangeArrowheads="1"/>
          </p:cNvSpPr>
          <p:nvPr>
            <p:ph type="body" idx="4294967295"/>
          </p:nvPr>
        </p:nvSpPr>
        <p:spPr>
          <a:xfrm>
            <a:off x="381000" y="2438400"/>
            <a:ext cx="8229600" cy="4038600"/>
          </a:xfrm>
        </p:spPr>
        <p:txBody>
          <a:bodyPr/>
          <a:lstStyle/>
          <a:p>
            <a:pPr eaLnBrk="1" hangingPunct="1">
              <a:lnSpc>
                <a:spcPct val="90000"/>
              </a:lnSpc>
            </a:pPr>
            <a:r>
              <a:rPr lang="en-US" altLang="en-US" sz="2400" dirty="0"/>
              <a:t>Published 7 refereed journal articles &amp; 2 are in preparation.</a:t>
            </a:r>
          </a:p>
          <a:p>
            <a:pPr lvl="1" eaLnBrk="1" hangingPunct="1">
              <a:lnSpc>
                <a:spcPct val="90000"/>
              </a:lnSpc>
            </a:pPr>
            <a:r>
              <a:rPr lang="en-US" altLang="en-US" sz="2400" dirty="0"/>
              <a:t>Fetsch, R. J., </a:t>
            </a:r>
            <a:r>
              <a:rPr lang="en-US" altLang="en-US" sz="2400" dirty="0">
                <a:cs typeface="Times New Roman" pitchFamily="18" charset="0"/>
              </a:rPr>
              <a:t> Jackman, D. M., &amp; Collins, C. L. (2018). Assessing changes in quality of life and independent living and working levels among AgrAbility farmers and ranchers with disabilities.  </a:t>
            </a:r>
            <a:r>
              <a:rPr lang="en-US" altLang="en-US" sz="2400" i="1" dirty="0">
                <a:cs typeface="Times New Roman" pitchFamily="18" charset="0"/>
              </a:rPr>
              <a:t>Disability and Health Journal</a:t>
            </a:r>
            <a:r>
              <a:rPr lang="en-US" sz="2400" i="1" dirty="0"/>
              <a:t>, 11</a:t>
            </a:r>
            <a:r>
              <a:rPr lang="en-US" sz="2400" dirty="0"/>
              <a:t>(2), 230-236. doi: </a:t>
            </a:r>
            <a:r>
              <a:rPr lang="en-US" sz="2400" u="sng" dirty="0">
                <a:hlinkClick r:id="rId3"/>
              </a:rPr>
              <a:t>https://doi.org/10.1016/j.dhjo.2017.08.001</a:t>
            </a:r>
            <a:r>
              <a:rPr lang="en-US" sz="2400" dirty="0"/>
              <a:t> </a:t>
            </a:r>
            <a:r>
              <a:rPr lang="en-US" altLang="en-US" sz="2400" dirty="0"/>
              <a:t> </a:t>
            </a:r>
          </a:p>
          <a:p>
            <a:pPr lvl="1" eaLnBrk="1" hangingPunct="1">
              <a:lnSpc>
                <a:spcPct val="90000"/>
              </a:lnSpc>
            </a:pPr>
            <a:r>
              <a:rPr lang="en-US" altLang="en-US" sz="2400" dirty="0"/>
              <a:t>Fetsch, R. J. &amp; Turk, P. (2018). A quantitative assessment of the effectiveness of USDA’s AgrAbility Project.  </a:t>
            </a:r>
            <a:r>
              <a:rPr lang="en-US" altLang="en-US" sz="2400" i="1" dirty="0"/>
              <a:t>Disability and Health Journal</a:t>
            </a:r>
            <a:r>
              <a:rPr lang="en-US" sz="2400" i="1" dirty="0"/>
              <a:t>, 11</a:t>
            </a:r>
            <a:r>
              <a:rPr lang="en-US" sz="2400" dirty="0"/>
              <a:t>(2), 249-255. doi: </a:t>
            </a:r>
            <a:r>
              <a:rPr lang="en-US" sz="2400" u="sng" dirty="0">
                <a:hlinkClick r:id="rId4"/>
              </a:rPr>
              <a:t>https://doi.org/10.1016/j.dhjo.2017.10.004</a:t>
            </a:r>
            <a:r>
              <a:rPr lang="en-US" sz="2400" dirty="0"/>
              <a:t> </a:t>
            </a:r>
            <a:r>
              <a:rPr lang="en-US" altLang="en-US" sz="2400" dirty="0"/>
              <a:t> </a:t>
            </a:r>
          </a:p>
          <a:p>
            <a:pPr eaLnBrk="1" hangingPunct="1">
              <a:lnSpc>
                <a:spcPct val="90000"/>
              </a:lnSpc>
            </a:pPr>
            <a:endParaRPr lang="en-US" altLang="en-US" sz="12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idx="4294967295"/>
          </p:nvPr>
        </p:nvSpPr>
        <p:spPr bwMode="auto">
          <a:xfrm>
            <a:off x="609600" y="1600200"/>
            <a:ext cx="7772400" cy="990600"/>
          </a:xfrm>
          <a:prstGeom prst="rect">
            <a:avLst/>
          </a:prstGeom>
          <a:noFill/>
          <a:ln>
            <a:miter lim="800000"/>
            <a:headEnd/>
            <a:tailEnd/>
          </a:ln>
        </p:spPr>
        <p:txBody>
          <a:bodyPr/>
          <a:lstStyle/>
          <a:p>
            <a:pPr eaLnBrk="1" hangingPunct="1"/>
            <a:r>
              <a:rPr lang="en-US" altLang="en-US" b="1" dirty="0"/>
              <a:t>Who Is an AgrAbility Client?</a:t>
            </a:r>
          </a:p>
        </p:txBody>
      </p:sp>
      <p:sp>
        <p:nvSpPr>
          <p:cNvPr id="21507" name="Rectangle 1027"/>
          <p:cNvSpPr>
            <a:spLocks noGrp="1" noChangeArrowheads="1"/>
          </p:cNvSpPr>
          <p:nvPr>
            <p:ph type="body" idx="4294967295"/>
          </p:nvPr>
        </p:nvSpPr>
        <p:spPr>
          <a:xfrm>
            <a:off x="609600" y="2514600"/>
            <a:ext cx="7772400" cy="3657600"/>
          </a:xfrm>
        </p:spPr>
        <p:txBody>
          <a:bodyPr/>
          <a:lstStyle/>
          <a:p>
            <a:pPr eaLnBrk="1" hangingPunct="1"/>
            <a:r>
              <a:rPr lang="en-US" altLang="en-US" dirty="0"/>
              <a:t>An AgrAbility client is an individual with a disability engaged in production agriculture as an owner/operator, family member, or employee who has received professional services from AgrAbility project staff during an </a:t>
            </a:r>
            <a:r>
              <a:rPr lang="en-US" altLang="en-US" b="1" dirty="0"/>
              <a:t>on-site visit</a:t>
            </a:r>
            <a:r>
              <a:rPr lang="en-US" altLang="en-US" dirty="0"/>
              <a:t>.</a:t>
            </a:r>
          </a:p>
          <a:p>
            <a:pPr eaLnBrk="1" hangingPunct="1"/>
            <a:endParaRPr lang="en-US" altLang="en-US" sz="12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idx="4294967295"/>
          </p:nvPr>
        </p:nvSpPr>
        <p:spPr bwMode="auto">
          <a:xfrm>
            <a:off x="457200" y="1676400"/>
            <a:ext cx="7772400" cy="990600"/>
          </a:xfrm>
          <a:prstGeom prst="rect">
            <a:avLst/>
          </a:prstGeom>
          <a:noFill/>
          <a:ln>
            <a:miter lim="800000"/>
            <a:headEnd/>
            <a:tailEnd/>
          </a:ln>
        </p:spPr>
        <p:txBody>
          <a:bodyPr/>
          <a:lstStyle/>
          <a:p>
            <a:pPr eaLnBrk="1" hangingPunct="1"/>
            <a:r>
              <a:rPr lang="en-US" altLang="en-US" dirty="0"/>
              <a:t>NAPEC Produced Results</a:t>
            </a:r>
          </a:p>
        </p:txBody>
      </p:sp>
      <p:sp>
        <p:nvSpPr>
          <p:cNvPr id="65539" name="Rectangle 1027"/>
          <p:cNvSpPr>
            <a:spLocks noGrp="1" noChangeArrowheads="1"/>
          </p:cNvSpPr>
          <p:nvPr>
            <p:ph type="body" idx="4294967295"/>
          </p:nvPr>
        </p:nvSpPr>
        <p:spPr>
          <a:xfrm>
            <a:off x="381000" y="2438400"/>
            <a:ext cx="8229600" cy="4038600"/>
          </a:xfrm>
        </p:spPr>
        <p:txBody>
          <a:bodyPr/>
          <a:lstStyle/>
          <a:p>
            <a:pPr eaLnBrk="1" hangingPunct="1">
              <a:lnSpc>
                <a:spcPct val="90000"/>
              </a:lnSpc>
            </a:pPr>
            <a:r>
              <a:rPr lang="en-US" altLang="en-US" sz="2400" dirty="0"/>
              <a:t>Published 7 refereed journal articles &amp; 2 are in preparation.</a:t>
            </a:r>
          </a:p>
          <a:p>
            <a:pPr lvl="1" eaLnBrk="1" hangingPunct="1">
              <a:lnSpc>
                <a:spcPct val="90000"/>
              </a:lnSpc>
            </a:pPr>
            <a:r>
              <a:rPr lang="en-US" altLang="en-US" sz="2400" dirty="0"/>
              <a:t>Jackman, D</a:t>
            </a:r>
            <a:r>
              <a:rPr lang="en-US" altLang="en-US" sz="2400" dirty="0">
                <a:cs typeface="Times New Roman" pitchFamily="18" charset="0"/>
              </a:rPr>
              <a:t>. M., Fetsch, R. J., &amp; Collins, C. L. (2016).  Quality of life and independent living and working levels of farmers and ranchers with disabilities. </a:t>
            </a:r>
            <a:r>
              <a:rPr lang="en-US" altLang="en-US" sz="2400" i="1" dirty="0">
                <a:cs typeface="Times New Roman" pitchFamily="18" charset="0"/>
              </a:rPr>
              <a:t>Disability and Health Journal, 9, </a:t>
            </a:r>
            <a:r>
              <a:rPr lang="en-US" altLang="en-US" sz="2400" dirty="0">
                <a:cs typeface="Times New Roman" pitchFamily="18" charset="0"/>
              </a:rPr>
              <a:t>226-233</a:t>
            </a:r>
            <a:r>
              <a:rPr lang="en-US" sz="2400" dirty="0"/>
              <a:t>. doi: </a:t>
            </a:r>
            <a:r>
              <a:rPr lang="en-US" sz="2400" u="sng" dirty="0">
                <a:hlinkClick r:id="rId3"/>
              </a:rPr>
              <a:t>http://dx.doi.org/10.1016/j.dhjo.2015.09.002</a:t>
            </a:r>
            <a:r>
              <a:rPr lang="en-US" sz="2400" dirty="0"/>
              <a:t> </a:t>
            </a:r>
            <a:endParaRPr lang="en-US" altLang="en-US" sz="2400" dirty="0"/>
          </a:p>
          <a:p>
            <a:pPr lvl="1" eaLnBrk="1" hangingPunct="1">
              <a:lnSpc>
                <a:spcPct val="90000"/>
              </a:lnSpc>
            </a:pPr>
            <a:r>
              <a:rPr lang="en-US" altLang="en-US" sz="2400" dirty="0"/>
              <a:t>Meyer, R. H. &amp; Fetsch, R. J. (2006).  National AgrAbility Project impact on farmers and ranchers with disabilities.  </a:t>
            </a:r>
            <a:r>
              <a:rPr lang="en-US" altLang="en-US" sz="2400" i="1" dirty="0"/>
              <a:t>Journal of Agricultural Safety and Health, 12</a:t>
            </a:r>
            <a:r>
              <a:rPr lang="en-US" altLang="en-US" sz="2400" dirty="0"/>
              <a:t>(4), 275-291.</a:t>
            </a:r>
          </a:p>
          <a:p>
            <a:pPr eaLnBrk="1" hangingPunct="1">
              <a:lnSpc>
                <a:spcPct val="90000"/>
              </a:lnSpc>
            </a:pPr>
            <a:endParaRPr lang="en-US" altLang="en-US" sz="1200"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idx="4294967295"/>
          </p:nvPr>
        </p:nvSpPr>
        <p:spPr bwMode="auto">
          <a:xfrm>
            <a:off x="457200" y="1676400"/>
            <a:ext cx="7772400" cy="990600"/>
          </a:xfrm>
          <a:prstGeom prst="rect">
            <a:avLst/>
          </a:prstGeom>
          <a:noFill/>
          <a:ln>
            <a:miter lim="800000"/>
            <a:headEnd/>
            <a:tailEnd/>
          </a:ln>
        </p:spPr>
        <p:txBody>
          <a:bodyPr/>
          <a:lstStyle/>
          <a:p>
            <a:pPr eaLnBrk="1" hangingPunct="1"/>
            <a:r>
              <a:rPr lang="en-US" altLang="en-US" dirty="0"/>
              <a:t>NAPEC Produced Results</a:t>
            </a:r>
          </a:p>
        </p:txBody>
      </p:sp>
      <p:sp>
        <p:nvSpPr>
          <p:cNvPr id="66563" name="Rectangle 1027"/>
          <p:cNvSpPr>
            <a:spLocks noGrp="1" noChangeArrowheads="1"/>
          </p:cNvSpPr>
          <p:nvPr>
            <p:ph type="body" idx="4294967295"/>
          </p:nvPr>
        </p:nvSpPr>
        <p:spPr>
          <a:xfrm>
            <a:off x="381000" y="2438400"/>
            <a:ext cx="8229600" cy="4038600"/>
          </a:xfrm>
        </p:spPr>
        <p:txBody>
          <a:bodyPr/>
          <a:lstStyle/>
          <a:p>
            <a:pPr eaLnBrk="1" hangingPunct="1">
              <a:lnSpc>
                <a:spcPct val="90000"/>
              </a:lnSpc>
            </a:pPr>
            <a:r>
              <a:rPr lang="en-US" altLang="en-US" sz="2400" dirty="0"/>
              <a:t>Published 7 refereed journal articles &amp; 2 are in preparation.</a:t>
            </a:r>
          </a:p>
          <a:p>
            <a:pPr lvl="1" eaLnBrk="1" hangingPunct="1">
              <a:lnSpc>
                <a:spcPct val="90000"/>
              </a:lnSpc>
            </a:pPr>
            <a:r>
              <a:rPr lang="en-US" altLang="en-US" sz="2400" dirty="0">
                <a:cs typeface="Times New Roman" pitchFamily="18" charset="0"/>
              </a:rPr>
              <a:t>Fetsch, R. J., Petrea, R. E., Field, W. E., Jones, P. J., &amp; Aherin, R. A. (2017, August 26).  </a:t>
            </a:r>
            <a:r>
              <a:rPr lang="en-US" altLang="en-US" sz="2400" i="1" dirty="0">
                <a:cs typeface="Times New Roman" pitchFamily="18" charset="0"/>
              </a:rPr>
              <a:t>A 25-year overview of AgrAbility demographics. </a:t>
            </a:r>
            <a:r>
              <a:rPr lang="en-US" altLang="en-US" sz="2400" dirty="0">
                <a:cs typeface="Times New Roman" pitchFamily="18" charset="0"/>
              </a:rPr>
              <a:t>Manuscript in preparation.</a:t>
            </a:r>
            <a:r>
              <a:rPr lang="en-US" altLang="en-US" sz="2400" dirty="0"/>
              <a:t> </a:t>
            </a:r>
          </a:p>
          <a:p>
            <a:pPr lvl="1" eaLnBrk="1" hangingPunct="1">
              <a:lnSpc>
                <a:spcPct val="90000"/>
              </a:lnSpc>
            </a:pPr>
            <a:r>
              <a:rPr lang="en-US" sz="2400" dirty="0"/>
              <a:t>Jinnah, H. A., &amp; Fetsch, R. J. (2018, in preparation). </a:t>
            </a:r>
            <a:r>
              <a:rPr lang="en-US" sz="2400" i="1" dirty="0"/>
              <a:t>What can we learn from those USDA AgrAbility clients who improved the most and least? </a:t>
            </a:r>
            <a:r>
              <a:rPr lang="en-US" sz="2400" dirty="0"/>
              <a:t>Manuscript in preparation.</a:t>
            </a:r>
          </a:p>
          <a:p>
            <a:pPr lvl="1" eaLnBrk="1" hangingPunct="1">
              <a:lnSpc>
                <a:spcPct val="90000"/>
              </a:lnSpc>
            </a:pPr>
            <a:endParaRPr lang="en-US" altLang="en-US" sz="2400" dirty="0"/>
          </a:p>
          <a:p>
            <a:pPr eaLnBrk="1" hangingPunct="1">
              <a:lnSpc>
                <a:spcPct val="90000"/>
              </a:lnSpc>
            </a:pPr>
            <a:endParaRPr lang="en-US" altLang="en-US" sz="1200"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26"/>
          <p:cNvSpPr>
            <a:spLocks noGrp="1" noChangeArrowheads="1"/>
          </p:cNvSpPr>
          <p:nvPr>
            <p:ph type="title" idx="4294967295"/>
          </p:nvPr>
        </p:nvSpPr>
        <p:spPr bwMode="auto">
          <a:xfrm>
            <a:off x="457200" y="1600200"/>
            <a:ext cx="7772400" cy="533400"/>
          </a:xfrm>
          <a:prstGeom prst="rect">
            <a:avLst/>
          </a:prstGeom>
          <a:noFill/>
          <a:ln>
            <a:miter lim="800000"/>
            <a:headEnd/>
            <a:tailEnd/>
          </a:ln>
        </p:spPr>
        <p:txBody>
          <a:bodyPr/>
          <a:lstStyle/>
          <a:p>
            <a:pPr eaLnBrk="1" hangingPunct="1"/>
            <a:r>
              <a:rPr lang="en-US" altLang="en-US" sz="4000" dirty="0"/>
              <a:t>How Reliable Are the Subscales?</a:t>
            </a:r>
          </a:p>
        </p:txBody>
      </p:sp>
      <p:sp>
        <p:nvSpPr>
          <p:cNvPr id="41987" name="Rectangle 1027"/>
          <p:cNvSpPr>
            <a:spLocks noGrp="1" noChangeArrowheads="1"/>
          </p:cNvSpPr>
          <p:nvPr>
            <p:ph type="body" idx="4294967295"/>
          </p:nvPr>
        </p:nvSpPr>
        <p:spPr>
          <a:xfrm>
            <a:off x="685800" y="2362200"/>
            <a:ext cx="7772400" cy="4114800"/>
          </a:xfrm>
        </p:spPr>
        <p:txBody>
          <a:bodyPr rtlCol="0">
            <a:normAutofit fontScale="92500" lnSpcReduction="10000"/>
          </a:bodyPr>
          <a:lstStyle/>
          <a:p>
            <a:pPr eaLnBrk="1" fontAlgn="auto" hangingPunct="1">
              <a:spcAft>
                <a:spcPts val="0"/>
              </a:spcAft>
              <a:buFont typeface="Arial" pitchFamily="34" charset="0"/>
              <a:buChar char="•"/>
              <a:defRPr/>
            </a:pPr>
            <a:r>
              <a:rPr lang="en-US" dirty="0"/>
              <a:t>A common measure of reliability is Cronbach’s alpha.</a:t>
            </a:r>
          </a:p>
          <a:p>
            <a:pPr eaLnBrk="1" fontAlgn="auto" hangingPunct="1">
              <a:spcAft>
                <a:spcPts val="0"/>
              </a:spcAft>
              <a:buFont typeface="Arial" pitchFamily="34" charset="0"/>
              <a:buChar char="•"/>
              <a:defRPr/>
            </a:pPr>
            <a:r>
              <a:rPr lang="en-US" sz="2800" u="sng" dirty="0"/>
              <a:t>Subscale (</a:t>
            </a:r>
            <a:r>
              <a:rPr lang="en-US" sz="2800" i="1" u="sng" dirty="0"/>
              <a:t>N</a:t>
            </a:r>
            <a:r>
              <a:rPr lang="en-US" sz="2800" u="sng" dirty="0"/>
              <a:t> = 325)	Pre	Post</a:t>
            </a:r>
          </a:p>
          <a:p>
            <a:pPr eaLnBrk="1" fontAlgn="auto" hangingPunct="1">
              <a:spcAft>
                <a:spcPts val="0"/>
              </a:spcAft>
              <a:buFont typeface="Arial" pitchFamily="34" charset="0"/>
              <a:buChar char="•"/>
              <a:defRPr/>
            </a:pPr>
            <a:r>
              <a:rPr lang="en-US" sz="2800" dirty="0"/>
              <a:t>Physical Symptoms	.50	.73</a:t>
            </a:r>
          </a:p>
          <a:p>
            <a:pPr eaLnBrk="1" fontAlgn="auto" hangingPunct="1">
              <a:spcAft>
                <a:spcPts val="0"/>
              </a:spcAft>
              <a:buFont typeface="Arial" pitchFamily="34" charset="0"/>
              <a:buChar char="•"/>
              <a:defRPr/>
            </a:pPr>
            <a:r>
              <a:rPr lang="en-US" sz="2800" dirty="0"/>
              <a:t>Psychological WB		.82	.87</a:t>
            </a:r>
          </a:p>
          <a:p>
            <a:pPr eaLnBrk="1" fontAlgn="auto" hangingPunct="1">
              <a:spcAft>
                <a:spcPts val="0"/>
              </a:spcAft>
              <a:buFont typeface="Arial" pitchFamily="34" charset="0"/>
              <a:buChar char="•"/>
              <a:defRPr/>
            </a:pPr>
            <a:r>
              <a:rPr lang="en-US" sz="2800" dirty="0"/>
              <a:t>Existential WB		.86	.90</a:t>
            </a:r>
          </a:p>
          <a:p>
            <a:pPr eaLnBrk="1" fontAlgn="auto" hangingPunct="1">
              <a:spcAft>
                <a:spcPts val="0"/>
              </a:spcAft>
              <a:buFont typeface="Arial" pitchFamily="34" charset="0"/>
              <a:buChar char="•"/>
              <a:defRPr/>
            </a:pPr>
            <a:r>
              <a:rPr lang="en-US" sz="2800" dirty="0"/>
              <a:t>Support			.76	.74</a:t>
            </a:r>
          </a:p>
          <a:p>
            <a:pPr eaLnBrk="1" fontAlgn="auto" hangingPunct="1">
              <a:spcAft>
                <a:spcPts val="0"/>
              </a:spcAft>
              <a:buFont typeface="Arial" pitchFamily="34" charset="0"/>
              <a:buChar char="•"/>
              <a:defRPr/>
            </a:pPr>
            <a:r>
              <a:rPr lang="en-US" sz="2800" dirty="0"/>
              <a:t>MQOL Total		.70	.84</a:t>
            </a:r>
          </a:p>
          <a:p>
            <a:pPr eaLnBrk="1" fontAlgn="auto" hangingPunct="1">
              <a:spcAft>
                <a:spcPts val="0"/>
              </a:spcAft>
              <a:buFont typeface="Arial" pitchFamily="34" charset="0"/>
              <a:buChar char="•"/>
              <a:defRPr/>
            </a:pPr>
            <a:r>
              <a:rPr lang="en-US" sz="2800" dirty="0"/>
              <a:t>ILW Total			.74	.74</a:t>
            </a:r>
          </a:p>
          <a:p>
            <a:pPr eaLnBrk="1" fontAlgn="auto" hangingPunct="1">
              <a:spcAft>
                <a:spcPts val="0"/>
              </a:spcAft>
              <a:buFont typeface="Arial" pitchFamily="34" charset="0"/>
              <a:buChar char="•"/>
              <a:defRPr/>
            </a:pPr>
            <a:endParaRPr lang="en-US" dirty="0"/>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3600" b="1" dirty="0"/>
              <a:t>Aida Balsano &amp; Brad Rein Asked Us to Help Respond.</a:t>
            </a:r>
          </a:p>
        </p:txBody>
      </p:sp>
      <p:sp>
        <p:nvSpPr>
          <p:cNvPr id="68611" name="Rectangle 1027"/>
          <p:cNvSpPr>
            <a:spLocks noGrp="1" noChangeArrowheads="1"/>
          </p:cNvSpPr>
          <p:nvPr>
            <p:ph type="body" idx="4294967295"/>
          </p:nvPr>
        </p:nvSpPr>
        <p:spPr>
          <a:xfrm>
            <a:off x="533400" y="2819400"/>
            <a:ext cx="7772400" cy="4038600"/>
          </a:xfrm>
        </p:spPr>
        <p:txBody>
          <a:bodyPr/>
          <a:lstStyle/>
          <a:p>
            <a:pPr eaLnBrk="1" hangingPunct="1"/>
            <a:r>
              <a:rPr lang="en-US" altLang="en-US" sz="3600" dirty="0"/>
              <a:t>So far 16 SRAP’s are working to collect data from AgrAbility clients with an on-site visit (AR, CO, GA, KS, ME, MO, NC, NE, OH, OK, PA, TX, UT, VA, WI, &amp; WV).</a:t>
            </a:r>
          </a:p>
          <a:p>
            <a:pPr eaLnBrk="1" hangingPunct="1"/>
            <a:endParaRPr lang="en-US" altLang="en-US" sz="3600" dirty="0"/>
          </a:p>
          <a:p>
            <a:pPr eaLnBrk="1" hangingPunct="1">
              <a:buFont typeface="Arial" charset="0"/>
              <a:buNone/>
            </a:pPr>
            <a:endParaRPr lang="en-US" altLang="en-US" sz="36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idx="4294967295"/>
          </p:nvPr>
        </p:nvSpPr>
        <p:spPr bwMode="auto">
          <a:xfrm>
            <a:off x="533400" y="1752600"/>
            <a:ext cx="7772400" cy="990600"/>
          </a:xfrm>
          <a:prstGeom prst="rect">
            <a:avLst/>
          </a:prstGeom>
          <a:noFill/>
          <a:ln>
            <a:miter lim="800000"/>
            <a:headEnd/>
            <a:tailEnd/>
          </a:ln>
        </p:spPr>
        <p:txBody>
          <a:bodyPr/>
          <a:lstStyle/>
          <a:p>
            <a:pPr eaLnBrk="1" hangingPunct="1"/>
            <a:r>
              <a:rPr lang="en-US" altLang="en-US" dirty="0"/>
              <a:t>How Do We Define QOL?</a:t>
            </a:r>
            <a:br>
              <a:rPr lang="en-US" altLang="en-US" dirty="0"/>
            </a:br>
            <a:endParaRPr lang="en-US" altLang="en-US" dirty="0"/>
          </a:p>
        </p:txBody>
      </p:sp>
      <p:sp>
        <p:nvSpPr>
          <p:cNvPr id="71683" name="Rectangle 1027"/>
          <p:cNvSpPr>
            <a:spLocks noGrp="1" noChangeArrowheads="1"/>
          </p:cNvSpPr>
          <p:nvPr>
            <p:ph type="body" idx="4294967295"/>
          </p:nvPr>
        </p:nvSpPr>
        <p:spPr>
          <a:xfrm>
            <a:off x="381000" y="2667000"/>
            <a:ext cx="7772400" cy="3429000"/>
          </a:xfrm>
        </p:spPr>
        <p:txBody>
          <a:bodyPr/>
          <a:lstStyle/>
          <a:p>
            <a:pPr eaLnBrk="1" hangingPunct="1"/>
            <a:r>
              <a:rPr lang="en-US" altLang="en-US" dirty="0"/>
              <a:t>QOL is a multidimensional construct of a person’s overall physical, emotional, social, financial, and spiritual well-being.</a:t>
            </a:r>
          </a:p>
          <a:p>
            <a:pPr eaLnBrk="1" hangingPunct="1">
              <a:buFont typeface="Arial" charset="0"/>
              <a:buNone/>
            </a:pPr>
            <a:r>
              <a:rPr lang="en-US" altLang="en-US" sz="1200" dirty="0">
                <a:latin typeface="Times New Roman" pitchFamily="18" charset="0"/>
                <a:cs typeface="Times New Roman" pitchFamily="18" charset="0"/>
              </a:rPr>
              <a:t>Sources: </a:t>
            </a:r>
          </a:p>
          <a:p>
            <a:pPr eaLnBrk="1" hangingPunct="1">
              <a:buFont typeface="Arial" charset="0"/>
              <a:buNone/>
            </a:pPr>
            <a:r>
              <a:rPr lang="en-US" sz="1200" dirty="0">
                <a:latin typeface="Times New Roman" pitchFamily="18" charset="0"/>
                <a:cs typeface="Times New Roman" pitchFamily="18" charset="0"/>
              </a:rPr>
              <a:t>Bogue P, Phelan J. Exploring the quality of life of farm families in Ireland: implications for extension. J Int Agri Ext Educ. 2005;12(1):79-90.</a:t>
            </a:r>
          </a:p>
          <a:p>
            <a:pPr>
              <a:buFont typeface="Arial" charset="0"/>
              <a:buNone/>
            </a:pPr>
            <a:r>
              <a:rPr lang="en-US" sz="1200" dirty="0">
                <a:latin typeface="Times New Roman" pitchFamily="18" charset="0"/>
                <a:cs typeface="Times New Roman" pitchFamily="18" charset="0"/>
              </a:rPr>
              <a:t>Cummins RA. Assessing quality of life for people with disabilities. In: Brown RJ., ed. Quality of Life for Handicapped People. Cheltenham, UK: Stanley Thomas, 1997:116-150.</a:t>
            </a:r>
          </a:p>
          <a:p>
            <a:pPr>
              <a:buFont typeface="Arial" charset="0"/>
              <a:buNone/>
            </a:pPr>
            <a:r>
              <a:rPr lang="en-US" altLang="en-US" sz="1200" dirty="0">
                <a:latin typeface="Times New Roman" pitchFamily="18" charset="0"/>
                <a:cs typeface="Times New Roman" pitchFamily="18" charset="0"/>
              </a:rPr>
              <a:t>Fetsch, R. J., &amp; Turk, P. (2016, December 13).  </a:t>
            </a:r>
            <a:r>
              <a:rPr lang="en-US" altLang="en-US" sz="1200" i="1" dirty="0">
                <a:latin typeface="Times New Roman" pitchFamily="18" charset="0"/>
                <a:cs typeface="Times New Roman" pitchFamily="18" charset="0"/>
              </a:rPr>
              <a:t>A quantitative assessment of the effectiveness of USDA’s AgrAbility Project. </a:t>
            </a:r>
            <a:r>
              <a:rPr lang="en-US" altLang="en-US" sz="1200" dirty="0">
                <a:latin typeface="Times New Roman" pitchFamily="18" charset="0"/>
                <a:cs typeface="Times New Roman" pitchFamily="18" charset="0"/>
              </a:rPr>
              <a:t> Manuscript in review.</a:t>
            </a:r>
          </a:p>
          <a:p>
            <a:pPr>
              <a:buFont typeface="Arial" charset="0"/>
              <a:buNone/>
            </a:pPr>
            <a:r>
              <a:rPr lang="en-US" sz="1200" dirty="0">
                <a:latin typeface="Times New Roman" pitchFamily="18" charset="0"/>
                <a:cs typeface="Times New Roman" pitchFamily="18" charset="0"/>
              </a:rPr>
              <a:t>Hagerty MA, Cummins RA, Ferriss AL. et al. Quality of life indexes for national policy: review and agenda for research. Soc Indic Res. 2001;55(1):1-96.</a:t>
            </a:r>
          </a:p>
          <a:p>
            <a:pPr eaLnBrk="1" hangingPunct="1">
              <a:buFont typeface="Arial" charset="0"/>
              <a:buNone/>
            </a:pPr>
            <a:endParaRPr lang="en-US" altLang="en-US" sz="1200" dirty="0">
              <a:latin typeface="Times New Roman" pitchFamily="18" charset="0"/>
              <a:cs typeface="Times New Roman" pitchFamily="18" charset="0"/>
            </a:endParaRPr>
          </a:p>
          <a:p>
            <a:pPr eaLnBrk="1" hangingPunct="1">
              <a:buFont typeface="Arial" charset="0"/>
              <a:buNone/>
            </a:pPr>
            <a:endParaRPr lang="en-US" altLang="en-US" sz="1200" dirty="0">
              <a:latin typeface="Times New Roman" pitchFamily="18" charset="0"/>
              <a:cs typeface="Times New Roman" pitchFamily="18" charset="0"/>
            </a:endParaRPr>
          </a:p>
          <a:p>
            <a:pPr eaLnBrk="1" hangingPunct="1">
              <a:buFont typeface="Arial" charset="0"/>
              <a:buNone/>
            </a:pPr>
            <a:endParaRPr lang="en-US" alt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agrability.org/Contact-lists/State_map.png"/>
          <p:cNvPicPr>
            <a:picLocks noChangeAspect="1" noChangeArrowheads="1"/>
          </p:cNvPicPr>
          <p:nvPr/>
        </p:nvPicPr>
        <p:blipFill>
          <a:blip r:embed="rId3" cstate="print"/>
          <a:srcRect/>
          <a:stretch>
            <a:fillRect/>
          </a:stretch>
        </p:blipFill>
        <p:spPr bwMode="auto">
          <a:xfrm>
            <a:off x="1828800" y="2057400"/>
            <a:ext cx="5581650" cy="3800475"/>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From 25 years of Demographic Data </a:t>
            </a:r>
            <a:br>
              <a:rPr lang="en-US" altLang="en-US" sz="3600" b="1" dirty="0"/>
            </a:br>
            <a:r>
              <a:rPr lang="en-US" altLang="en-US" sz="3600" b="1" dirty="0"/>
              <a:t>We Learned that:</a:t>
            </a:r>
          </a:p>
        </p:txBody>
      </p:sp>
      <p:sp>
        <p:nvSpPr>
          <p:cNvPr id="77827" name="Rectangle 1027"/>
          <p:cNvSpPr>
            <a:spLocks noGrp="1" noChangeArrowheads="1"/>
          </p:cNvSpPr>
          <p:nvPr>
            <p:ph type="body" idx="4294967295"/>
          </p:nvPr>
        </p:nvSpPr>
        <p:spPr>
          <a:xfrm>
            <a:off x="533400" y="2590800"/>
            <a:ext cx="7772400" cy="4038600"/>
          </a:xfrm>
        </p:spPr>
        <p:txBody>
          <a:bodyPr/>
          <a:lstStyle/>
          <a:p>
            <a:pPr eaLnBrk="1" hangingPunct="1"/>
            <a:r>
              <a:rPr lang="en-US" altLang="en-US" dirty="0"/>
              <a:t>Counting both </a:t>
            </a:r>
            <a:r>
              <a:rPr lang="en-US" altLang="en-US" b="1" dirty="0"/>
              <a:t>new</a:t>
            </a:r>
            <a:r>
              <a:rPr lang="en-US" altLang="en-US" dirty="0"/>
              <a:t> and </a:t>
            </a:r>
            <a:r>
              <a:rPr lang="en-US" altLang="en-US" b="1" dirty="0"/>
              <a:t>repeat</a:t>
            </a:r>
            <a:r>
              <a:rPr lang="en-US" altLang="en-US" dirty="0"/>
              <a:t> clients, AgrAbility served 27,201 clients over 24 years (1992-2015) which on average was 1,133 clients served each year.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idx="4294967295"/>
          </p:nvPr>
        </p:nvSpPr>
        <p:spPr bwMode="auto">
          <a:xfrm>
            <a:off x="381000" y="1524000"/>
            <a:ext cx="8610600" cy="1143000"/>
          </a:xfrm>
          <a:prstGeom prst="rect">
            <a:avLst/>
          </a:prstGeom>
          <a:noFill/>
          <a:ln>
            <a:miter lim="800000"/>
            <a:headEnd/>
            <a:tailEnd/>
          </a:ln>
        </p:spPr>
        <p:txBody>
          <a:bodyPr/>
          <a:lstStyle/>
          <a:p>
            <a:pPr eaLnBrk="1" hangingPunct="1"/>
            <a:r>
              <a:rPr lang="en-US" altLang="en-US" sz="3600" b="1" dirty="0"/>
              <a:t>What Has AgrAbility Achieved?</a:t>
            </a:r>
            <a:br>
              <a:rPr lang="en-US" altLang="en-US" sz="3600" b="1" dirty="0"/>
            </a:br>
            <a:r>
              <a:rPr lang="en-US" altLang="en-US" sz="3600" b="1" dirty="0"/>
              <a:t>What Can We Show for It?</a:t>
            </a:r>
          </a:p>
        </p:txBody>
      </p:sp>
      <p:sp>
        <p:nvSpPr>
          <p:cNvPr id="23555" name="Rectangle 1027"/>
          <p:cNvSpPr>
            <a:spLocks noGrp="1" noChangeArrowheads="1"/>
          </p:cNvSpPr>
          <p:nvPr>
            <p:ph type="body" idx="4294967295"/>
          </p:nvPr>
        </p:nvSpPr>
        <p:spPr>
          <a:xfrm>
            <a:off x="457200" y="2667000"/>
            <a:ext cx="7772400" cy="4038600"/>
          </a:xfrm>
        </p:spPr>
        <p:txBody>
          <a:bodyPr/>
          <a:lstStyle/>
          <a:p>
            <a:pPr eaLnBrk="1" hangingPunct="1"/>
            <a:r>
              <a:rPr lang="en-US" altLang="en-US" sz="2800" dirty="0"/>
              <a:t>So far 15/20 currently funded SRAPs are working to collect data from AgrAbility clients with an on-site visit.</a:t>
            </a:r>
          </a:p>
          <a:p>
            <a:pPr eaLnBrk="1" hangingPunct="1"/>
            <a:r>
              <a:rPr lang="en-US" altLang="en-US" sz="2800" dirty="0"/>
              <a:t>17 SRAPs used the same measures to assess QOL changes from before AgrAbility to after AgrAbility.</a:t>
            </a:r>
          </a:p>
          <a:p>
            <a:pPr eaLnBrk="1" hangingPunct="1"/>
            <a:r>
              <a:rPr lang="en-US" altLang="en-US" sz="2800" dirty="0"/>
              <a:t>14 SRAPs collaborated to assess treatment versus no-treatment comparison group differences.</a:t>
            </a:r>
          </a:p>
          <a:p>
            <a:pPr eaLnBrk="1" hangingPunct="1"/>
            <a:r>
              <a:rPr lang="en-US" altLang="en-US" sz="2800" dirty="0"/>
              <a:t>14 SRAPs collaborated to assess behavioral health improvements.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ChangeArrowheads="1"/>
          </p:cNvSpPr>
          <p:nvPr>
            <p:ph type="title" idx="4294967295"/>
          </p:nvPr>
        </p:nvSpPr>
        <p:spPr bwMode="auto">
          <a:xfrm>
            <a:off x="381000" y="1447800"/>
            <a:ext cx="8610600" cy="1143000"/>
          </a:xfrm>
          <a:prstGeom prst="rect">
            <a:avLst/>
          </a:prstGeom>
          <a:noFill/>
          <a:ln>
            <a:miter lim="800000"/>
            <a:headEnd/>
            <a:tailEnd/>
          </a:ln>
        </p:spPr>
        <p:txBody>
          <a:bodyPr/>
          <a:lstStyle/>
          <a:p>
            <a:pPr eaLnBrk="1" hangingPunct="1"/>
            <a:r>
              <a:rPr lang="en-US" altLang="en-US" sz="3600" b="1" dirty="0"/>
              <a:t>What Are Our Newest Directions?</a:t>
            </a:r>
          </a:p>
        </p:txBody>
      </p:sp>
      <p:sp>
        <p:nvSpPr>
          <p:cNvPr id="55299" name="Rectangle 1027"/>
          <p:cNvSpPr>
            <a:spLocks noGrp="1" noChangeArrowheads="1"/>
          </p:cNvSpPr>
          <p:nvPr>
            <p:ph type="body" idx="4294967295"/>
          </p:nvPr>
        </p:nvSpPr>
        <p:spPr>
          <a:xfrm>
            <a:off x="533400" y="2133600"/>
            <a:ext cx="7772400" cy="4038600"/>
          </a:xfrm>
        </p:spPr>
        <p:txBody>
          <a:bodyPr/>
          <a:lstStyle/>
          <a:p>
            <a:pPr eaLnBrk="1" hangingPunct="1"/>
            <a:r>
              <a:rPr lang="en-US" altLang="en-US" dirty="0"/>
              <a:t>How do we </a:t>
            </a:r>
            <a:r>
              <a:rPr lang="en-US" altLang="en-US" u="sng" dirty="0"/>
              <a:t>get more matched pretest-posttest QOL data</a:t>
            </a:r>
            <a:r>
              <a:rPr lang="en-US" altLang="en-US" dirty="0"/>
              <a:t>?</a:t>
            </a:r>
          </a:p>
          <a:p>
            <a:pPr eaLnBrk="1" hangingPunct="1"/>
            <a:r>
              <a:rPr lang="en-US" altLang="en-US" dirty="0"/>
              <a:t>What are we learning about who gains the most from AgrAbility in our </a:t>
            </a:r>
            <a:r>
              <a:rPr lang="en-US" altLang="en-US" u="sng" dirty="0"/>
              <a:t>qualitative case studies project</a:t>
            </a:r>
            <a:r>
              <a:rPr lang="en-US" altLang="en-US" dirty="0"/>
              <a:t>?</a:t>
            </a:r>
          </a:p>
          <a:p>
            <a:pPr eaLnBrk="1" hangingPunct="1"/>
            <a:endParaRPr lang="en-US" alt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bwMode="auto">
          <a:xfrm>
            <a:off x="762000" y="1524000"/>
            <a:ext cx="7772400" cy="990600"/>
          </a:xfrm>
          <a:prstGeom prst="rect">
            <a:avLst/>
          </a:prstGeom>
          <a:noFill/>
          <a:ln>
            <a:miter lim="800000"/>
            <a:headEnd/>
            <a:tailEnd/>
          </a:ln>
        </p:spPr>
        <p:txBody>
          <a:bodyPr/>
          <a:lstStyle/>
          <a:p>
            <a:pPr eaLnBrk="1" hangingPunct="1"/>
            <a:r>
              <a:rPr lang="en-US" altLang="en-US" b="1" dirty="0"/>
              <a:t>History of NAPEC</a:t>
            </a:r>
          </a:p>
        </p:txBody>
      </p:sp>
      <p:sp>
        <p:nvSpPr>
          <p:cNvPr id="32771" name="Rectangle 1027"/>
          <p:cNvSpPr>
            <a:spLocks noGrp="1" noChangeArrowheads="1"/>
          </p:cNvSpPr>
          <p:nvPr>
            <p:ph type="body" idx="4294967295"/>
          </p:nvPr>
        </p:nvSpPr>
        <p:spPr>
          <a:xfrm>
            <a:off x="533400" y="2286000"/>
            <a:ext cx="7772400" cy="3352800"/>
          </a:xfrm>
        </p:spPr>
        <p:txBody>
          <a:bodyPr/>
          <a:lstStyle/>
          <a:p>
            <a:pPr eaLnBrk="1" hangingPunct="1"/>
            <a:r>
              <a:rPr lang="en-US" altLang="en-US" sz="2400" dirty="0"/>
              <a:t>Fourteen SRAPs conducted an 11-year* AgrAbility treatment versus non-AgrAbility  treatment comparison, pretest-posttest study to answer three questions:</a:t>
            </a:r>
          </a:p>
          <a:p>
            <a:pPr lvl="1" eaLnBrk="1" hangingPunct="1"/>
            <a:r>
              <a:rPr lang="en-US" altLang="en-US" sz="2400" dirty="0"/>
              <a:t>Do AgrAbility participants’ overall QOL and ILW levels improve?</a:t>
            </a:r>
          </a:p>
          <a:p>
            <a:pPr lvl="1" eaLnBrk="1" hangingPunct="1"/>
            <a:r>
              <a:rPr lang="en-US" altLang="en-US" sz="2400" dirty="0"/>
              <a:t>Do AgrAbility participants’ behavioral health levels improve?</a:t>
            </a:r>
          </a:p>
          <a:p>
            <a:pPr lvl="1" eaLnBrk="1" hangingPunct="1"/>
            <a:r>
              <a:rPr lang="en-US" altLang="en-US" sz="2400" dirty="0"/>
              <a:t>Does a group of AgrAbility participants’ behavioral health levels improve more than those of a group of non-AgrAbility participants?</a:t>
            </a:r>
          </a:p>
          <a:p>
            <a:pPr lvl="1" eaLnBrk="1" hangingPunct="1">
              <a:buNone/>
            </a:pPr>
            <a:r>
              <a:rPr lang="en-US" altLang="en-US" sz="1200" dirty="0"/>
              <a:t>* 2/20/2007-10/20/2017</a:t>
            </a:r>
            <a:endParaRPr lang="en-US" altLang="en-US" dirty="0"/>
          </a:p>
        </p:txBody>
      </p:sp>
    </p:spTree>
    <p:extLst>
      <p:ext uri="{BB962C8B-B14F-4D97-AF65-F5344CB8AC3E}">
        <p14:creationId xmlns:p14="http://schemas.microsoft.com/office/powerpoint/2010/main" val="317360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idx="4294967295"/>
          </p:nvPr>
        </p:nvSpPr>
        <p:spPr bwMode="auto">
          <a:xfrm>
            <a:off x="533400" y="1752600"/>
            <a:ext cx="7772400" cy="990600"/>
          </a:xfrm>
          <a:prstGeom prst="rect">
            <a:avLst/>
          </a:prstGeom>
          <a:noFill/>
          <a:ln>
            <a:miter lim="800000"/>
            <a:headEnd/>
            <a:tailEnd/>
          </a:ln>
        </p:spPr>
        <p:txBody>
          <a:bodyPr/>
          <a:lstStyle/>
          <a:p>
            <a:pPr eaLnBrk="1" hangingPunct="1"/>
            <a:r>
              <a:rPr lang="en-US" altLang="en-US" sz="4000" b="1" dirty="0"/>
              <a:t>Measures Used in 14-State Study</a:t>
            </a:r>
            <a:r>
              <a:rPr lang="en-US" altLang="en-US" dirty="0"/>
              <a:t/>
            </a:r>
            <a:br>
              <a:rPr lang="en-US" altLang="en-US" dirty="0"/>
            </a:br>
            <a:endParaRPr lang="en-US" altLang="en-US" dirty="0"/>
          </a:p>
        </p:txBody>
      </p:sp>
      <p:sp>
        <p:nvSpPr>
          <p:cNvPr id="22531" name="Rectangle 1027"/>
          <p:cNvSpPr>
            <a:spLocks noGrp="1" noChangeArrowheads="1"/>
          </p:cNvSpPr>
          <p:nvPr>
            <p:ph type="body" idx="4294967295"/>
          </p:nvPr>
        </p:nvSpPr>
        <p:spPr>
          <a:xfrm>
            <a:off x="381000" y="2667000"/>
            <a:ext cx="7772400" cy="2438400"/>
          </a:xfrm>
        </p:spPr>
        <p:txBody>
          <a:bodyPr/>
          <a:lstStyle/>
          <a:p>
            <a:pPr eaLnBrk="1" hangingPunct="1"/>
            <a:r>
              <a:rPr lang="en-US" altLang="en-US" dirty="0"/>
              <a:t>McGill Quality of Life (QOL) Survey </a:t>
            </a:r>
          </a:p>
          <a:p>
            <a:pPr eaLnBrk="1" hangingPunct="1"/>
            <a:r>
              <a:rPr lang="en-US" altLang="en-US" dirty="0"/>
              <a:t>AgrAbility Independent Living &amp; Working Survey (ILW) </a:t>
            </a:r>
            <a:r>
              <a:rPr lang="en-US" altLang="en-US" b="1" dirty="0"/>
              <a:t>Thank you, Carla Wilhite!</a:t>
            </a:r>
            <a:endParaRPr lang="en-US" altLang="en-US" dirty="0"/>
          </a:p>
          <a:p>
            <a:pPr eaLnBrk="1" hangingPunct="1"/>
            <a:r>
              <a:rPr lang="en-US" altLang="en-US" dirty="0"/>
              <a:t>NAP Demographic Data</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bwMode="auto">
          <a:xfrm>
            <a:off x="762000" y="1524000"/>
            <a:ext cx="7772400" cy="990600"/>
          </a:xfrm>
          <a:prstGeom prst="rect">
            <a:avLst/>
          </a:prstGeom>
          <a:noFill/>
          <a:ln>
            <a:miter lim="800000"/>
            <a:headEnd/>
            <a:tailEnd/>
          </a:ln>
        </p:spPr>
        <p:txBody>
          <a:bodyPr/>
          <a:lstStyle/>
          <a:p>
            <a:pPr eaLnBrk="1" hangingPunct="1"/>
            <a:r>
              <a:rPr lang="en-US" altLang="en-US" b="1" dirty="0"/>
              <a:t>History of NAPEC</a:t>
            </a:r>
          </a:p>
        </p:txBody>
      </p:sp>
      <p:sp>
        <p:nvSpPr>
          <p:cNvPr id="32771" name="Rectangle 1027"/>
          <p:cNvSpPr>
            <a:spLocks noGrp="1" noChangeArrowheads="1"/>
          </p:cNvSpPr>
          <p:nvPr>
            <p:ph type="body" idx="4294967295"/>
          </p:nvPr>
        </p:nvSpPr>
        <p:spPr>
          <a:xfrm>
            <a:off x="533400" y="2286000"/>
            <a:ext cx="7772400" cy="3352800"/>
          </a:xfrm>
        </p:spPr>
        <p:txBody>
          <a:bodyPr/>
          <a:lstStyle/>
          <a:p>
            <a:pPr eaLnBrk="1" hangingPunct="1"/>
            <a:r>
              <a:rPr lang="en-US" altLang="en-US" sz="2400" dirty="0"/>
              <a:t>Fourteen SRAPs conducted an 11-year AgrAbility treatment versus non-AgrAbility treatment comparison, pretest-posttest study.</a:t>
            </a:r>
          </a:p>
          <a:p>
            <a:pPr lvl="1" eaLnBrk="1" hangingPunct="1"/>
            <a:r>
              <a:rPr lang="en-US" altLang="en-US" sz="2000" dirty="0"/>
              <a:t>c. 2005 President George W. Bush asked, “What difference are the tax dollars you receive making in the Quality of Life (QOL) of the people you serve?”</a:t>
            </a:r>
          </a:p>
          <a:p>
            <a:pPr lvl="1" eaLnBrk="1" hangingPunct="1"/>
            <a:r>
              <a:rPr lang="en-US" altLang="en-US" sz="2000" dirty="0"/>
              <a:t>c. 2006 at NTW, Brad Rein asked, “What difference are the tax dollars we receive making in the QOL of the clients we serve?”</a:t>
            </a:r>
          </a:p>
          <a:p>
            <a:pPr lvl="1" eaLnBrk="1" hangingPunct="1"/>
            <a:r>
              <a:rPr lang="en-US" altLang="en-US" sz="2000" dirty="0"/>
              <a:t>Fetsch immediately afterwards went to tell Brad, “We can help you find out!”</a:t>
            </a:r>
          </a:p>
          <a:p>
            <a:pPr lvl="1" eaLnBrk="1" hangingPunct="1"/>
            <a:r>
              <a:rPr lang="en-US" altLang="en-US" sz="2000" dirty="0"/>
              <a:t>Fetsch invited all SRAPs to meet and find QOL instruments that are practical, valid, and reliable.</a:t>
            </a:r>
          </a:p>
          <a:p>
            <a:pPr lvl="1" eaLnBrk="1" hangingPunct="1">
              <a:buNone/>
            </a:pPr>
            <a:r>
              <a:rPr lang="en-US" altLang="en-US" sz="1200" dirty="0"/>
              <a:t>* 2/20/2007-10/20/2017</a:t>
            </a:r>
            <a:endParaRPr lang="en-US" altLang="en-US" dirty="0"/>
          </a:p>
        </p:txBody>
      </p:sp>
    </p:spTree>
    <p:extLst>
      <p:ext uri="{BB962C8B-B14F-4D97-AF65-F5344CB8AC3E}">
        <p14:creationId xmlns:p14="http://schemas.microsoft.com/office/powerpoint/2010/main" val="2567495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bwMode="auto">
          <a:xfrm>
            <a:off x="762000" y="1524000"/>
            <a:ext cx="7772400" cy="990600"/>
          </a:xfrm>
          <a:prstGeom prst="rect">
            <a:avLst/>
          </a:prstGeom>
          <a:noFill/>
          <a:ln>
            <a:miter lim="800000"/>
            <a:headEnd/>
            <a:tailEnd/>
          </a:ln>
        </p:spPr>
        <p:txBody>
          <a:bodyPr/>
          <a:lstStyle/>
          <a:p>
            <a:pPr eaLnBrk="1" hangingPunct="1"/>
            <a:r>
              <a:rPr lang="en-US" altLang="en-US" b="1" dirty="0"/>
              <a:t>History of NAPEC</a:t>
            </a:r>
          </a:p>
        </p:txBody>
      </p:sp>
      <p:sp>
        <p:nvSpPr>
          <p:cNvPr id="32771" name="Rectangle 1027"/>
          <p:cNvSpPr>
            <a:spLocks noGrp="1" noChangeArrowheads="1"/>
          </p:cNvSpPr>
          <p:nvPr>
            <p:ph type="body" idx="4294967295"/>
          </p:nvPr>
        </p:nvSpPr>
        <p:spPr>
          <a:xfrm>
            <a:off x="533400" y="2286000"/>
            <a:ext cx="7772400" cy="3352800"/>
          </a:xfrm>
        </p:spPr>
        <p:txBody>
          <a:bodyPr/>
          <a:lstStyle/>
          <a:p>
            <a:pPr eaLnBrk="1" hangingPunct="1"/>
            <a:r>
              <a:rPr lang="en-US" altLang="en-US" sz="1800" dirty="0"/>
              <a:t>Fourteen SRAPs conducted an 11-year AgrAbility treatment versus non-AgrAbility treatment comparison, pretest-posttest study.</a:t>
            </a:r>
          </a:p>
          <a:p>
            <a:pPr lvl="1" eaLnBrk="1" hangingPunct="1"/>
            <a:r>
              <a:rPr lang="en-US" altLang="en-US" sz="1800" dirty="0"/>
              <a:t>2006-2007 c. 20 of us met, reviewed, and discussed &gt; 100 QOL instruments and narrowed it to the PF-36 and the McGill QOL.</a:t>
            </a:r>
          </a:p>
          <a:p>
            <a:pPr lvl="1" eaLnBrk="1" hangingPunct="1"/>
            <a:r>
              <a:rPr lang="en-US" altLang="en-US" sz="1800" dirty="0"/>
              <a:t>2007 Carl Wilhite challenged us also to measure Independent Living and Working levels, so we wrote and pilot tested 6 items.</a:t>
            </a:r>
          </a:p>
          <a:p>
            <a:pPr lvl="1" eaLnBrk="1" hangingPunct="1"/>
            <a:r>
              <a:rPr lang="en-US" altLang="en-US" sz="1800" dirty="0"/>
              <a:t>We obtained permission from Robin Cohen to use QOL pretests, posttests, cover letters.</a:t>
            </a:r>
          </a:p>
          <a:p>
            <a:pPr lvl="1" eaLnBrk="1" hangingPunct="1"/>
            <a:r>
              <a:rPr lang="en-US" altLang="en-US" sz="1800" dirty="0"/>
              <a:t>We created QOL pretests and posttests with cover letters.</a:t>
            </a:r>
          </a:p>
          <a:p>
            <a:pPr lvl="1" eaLnBrk="1" hangingPunct="1"/>
            <a:r>
              <a:rPr lang="en-US" altLang="en-US" sz="1800" dirty="0"/>
              <a:t>We obtained IRB approval.</a:t>
            </a:r>
          </a:p>
          <a:p>
            <a:pPr lvl="1" eaLnBrk="1" hangingPunct="1"/>
            <a:r>
              <a:rPr lang="en-US" altLang="en-US" sz="1800" dirty="0"/>
              <a:t>We worked with NAP to add demographic items (income level, veterans, ?, ?</a:t>
            </a:r>
          </a:p>
          <a:p>
            <a:pPr lvl="1" eaLnBrk="1" hangingPunct="1">
              <a:buNone/>
            </a:pPr>
            <a:r>
              <a:rPr lang="en-US" altLang="en-US" sz="1200" dirty="0"/>
              <a:t>* 2/20/2007-10/20/2017</a:t>
            </a:r>
            <a:endParaRPr lang="en-US" altLang="en-US" dirty="0"/>
          </a:p>
        </p:txBody>
      </p:sp>
    </p:spTree>
    <p:extLst>
      <p:ext uri="{BB962C8B-B14F-4D97-AF65-F5344CB8AC3E}">
        <p14:creationId xmlns:p14="http://schemas.microsoft.com/office/powerpoint/2010/main" val="21799434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idx="4294967295"/>
          </p:nvPr>
        </p:nvSpPr>
        <p:spPr bwMode="auto">
          <a:xfrm>
            <a:off x="762000" y="1524000"/>
            <a:ext cx="7772400" cy="990600"/>
          </a:xfrm>
          <a:prstGeom prst="rect">
            <a:avLst/>
          </a:prstGeom>
          <a:noFill/>
          <a:ln>
            <a:miter lim="800000"/>
            <a:headEnd/>
            <a:tailEnd/>
          </a:ln>
        </p:spPr>
        <p:txBody>
          <a:bodyPr/>
          <a:lstStyle/>
          <a:p>
            <a:pPr eaLnBrk="1" hangingPunct="1"/>
            <a:r>
              <a:rPr lang="en-US" altLang="en-US" b="1" dirty="0"/>
              <a:t>History of NAPEC</a:t>
            </a:r>
          </a:p>
        </p:txBody>
      </p:sp>
      <p:sp>
        <p:nvSpPr>
          <p:cNvPr id="32771" name="Rectangle 1027"/>
          <p:cNvSpPr>
            <a:spLocks noGrp="1" noChangeArrowheads="1"/>
          </p:cNvSpPr>
          <p:nvPr>
            <p:ph type="body" idx="4294967295"/>
          </p:nvPr>
        </p:nvSpPr>
        <p:spPr>
          <a:xfrm>
            <a:off x="533400" y="2286000"/>
            <a:ext cx="7772400" cy="3352800"/>
          </a:xfrm>
        </p:spPr>
        <p:txBody>
          <a:bodyPr/>
          <a:lstStyle/>
          <a:p>
            <a:pPr eaLnBrk="1" hangingPunct="1"/>
            <a:r>
              <a:rPr lang="en-US" altLang="en-US" sz="2400" dirty="0"/>
              <a:t>Fourteen SRAPs conducted an 11-year AgrAbility treatment versus non-AgrAbility treatment comparison, pretest-posttest study.</a:t>
            </a:r>
          </a:p>
          <a:p>
            <a:pPr lvl="1" eaLnBrk="1" hangingPunct="1"/>
            <a:r>
              <a:rPr lang="en-US" altLang="en-US" sz="2000" dirty="0"/>
              <a:t>2006 We published Meyer &amp; Fetsch.</a:t>
            </a:r>
          </a:p>
          <a:p>
            <a:pPr lvl="1" eaLnBrk="1" hangingPunct="1"/>
            <a:r>
              <a:rPr lang="en-US" altLang="en-US" sz="2000" dirty="0"/>
              <a:t>2008 We published Christen &amp; Fetsch.</a:t>
            </a:r>
          </a:p>
          <a:p>
            <a:pPr lvl="1" eaLnBrk="1" hangingPunct="1"/>
            <a:r>
              <a:rPr lang="en-US" altLang="en-US" sz="2000" dirty="0"/>
              <a:t>2015 We published Fetsch &amp; Jackman.</a:t>
            </a:r>
          </a:p>
          <a:p>
            <a:pPr lvl="1" eaLnBrk="1" hangingPunct="1"/>
            <a:r>
              <a:rPr lang="en-US" altLang="en-US" sz="2000" dirty="0"/>
              <a:t>2016 We published Jackman, Fetsch, &amp; Collins.</a:t>
            </a:r>
          </a:p>
          <a:p>
            <a:pPr lvl="1" eaLnBrk="1" hangingPunct="1"/>
            <a:r>
              <a:rPr lang="en-US" altLang="en-US" sz="2000" dirty="0"/>
              <a:t>2018 We published Fetsch &amp; Collins;  Fetsch, Jackman &amp; Collins; and Fetsch &amp; Turk.</a:t>
            </a:r>
          </a:p>
          <a:p>
            <a:pPr lvl="1" eaLnBrk="1" hangingPunct="1"/>
            <a:r>
              <a:rPr lang="en-US" altLang="en-US" sz="2000" dirty="0"/>
              <a:t>2018 We have two additional manuscripts in preparation.</a:t>
            </a:r>
          </a:p>
          <a:p>
            <a:pPr lvl="1" eaLnBrk="1" hangingPunct="1">
              <a:buNone/>
            </a:pPr>
            <a:r>
              <a:rPr lang="en-US" altLang="en-US" sz="1200" dirty="0"/>
              <a:t>* 2/20/2007-10/20/2017</a:t>
            </a:r>
            <a:endParaRPr lang="en-US" altLang="en-US" dirty="0"/>
          </a:p>
        </p:txBody>
      </p:sp>
    </p:spTree>
    <p:extLst>
      <p:ext uri="{BB962C8B-B14F-4D97-AF65-F5344CB8AC3E}">
        <p14:creationId xmlns:p14="http://schemas.microsoft.com/office/powerpoint/2010/main" val="9160794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Title 1"/>
          <p:cNvSpPr>
            <a:spLocks noGrp="1"/>
          </p:cNvSpPr>
          <p:nvPr>
            <p:ph type="title"/>
          </p:nvPr>
        </p:nvSpPr>
        <p:spPr bwMode="auto">
          <a:xfrm>
            <a:off x="1981200" y="609600"/>
            <a:ext cx="60960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dirty="0"/>
              <a:t>How Many SRAPs Are Collecting ILW and QOL data?</a:t>
            </a:r>
          </a:p>
        </p:txBody>
      </p:sp>
      <p:graphicFrame>
        <p:nvGraphicFramePr>
          <p:cNvPr id="12290" name="Chart Placeholder 3"/>
          <p:cNvGraphicFramePr>
            <a:graphicFrameLocks noGrp="1"/>
          </p:cNvGraphicFramePr>
          <p:nvPr>
            <p:ph type="chart" idx="1"/>
          </p:nvPr>
        </p:nvGraphicFramePr>
        <p:xfrm>
          <a:off x="1778000" y="1930400"/>
          <a:ext cx="6197600" cy="4216400"/>
        </p:xfrm>
        <a:graphic>
          <a:graphicData uri="http://schemas.openxmlformats.org/presentationml/2006/ole">
            <mc:AlternateContent xmlns:mc="http://schemas.openxmlformats.org/markup-compatibility/2006">
              <mc:Choice xmlns:v="urn:schemas-microsoft-com:vml" Requires="v">
                <p:oleObj spid="_x0000_s411701" r:id="rId4" imgW="6194073" imgH="4212701" progId="Excel.Sheet.8">
                  <p:embed/>
                </p:oleObj>
              </mc:Choice>
              <mc:Fallback>
                <p:oleObj r:id="rId4" imgW="6194073" imgH="4212701" progId="Excel.Sheet.8">
                  <p:embed/>
                  <p:pic>
                    <p:nvPicPr>
                      <p:cNvPr id="12290" name="Char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0" y="1930400"/>
                        <a:ext cx="6197600" cy="421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70009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1026">
            <a:extLst>
              <a:ext uri="{FF2B5EF4-FFF2-40B4-BE49-F238E27FC236}">
                <a16:creationId xmlns:a16="http://schemas.microsoft.com/office/drawing/2014/main" xmlns="" id="{A2FC39B6-A117-47B3-BDD8-1AE26D65A43C}"/>
              </a:ext>
            </a:extLst>
          </p:cNvPr>
          <p:cNvSpPr>
            <a:spLocks noGrp="1" noChangeArrowheads="1"/>
          </p:cNvSpPr>
          <p:nvPr>
            <p:ph type="title" idx="4294967295"/>
          </p:nvPr>
        </p:nvSpPr>
        <p:spPr>
          <a:xfrm>
            <a:off x="0" y="533400"/>
            <a:ext cx="8915400" cy="990600"/>
          </a:xfrm>
        </p:spPr>
        <p:txBody>
          <a:bodyPr lIns="91440" tIns="45720" rIns="91440" bIns="45720"/>
          <a:lstStyle/>
          <a:p>
            <a:pPr eaLnBrk="1" hangingPunct="1">
              <a:defRPr/>
            </a:pPr>
            <a:r>
              <a:rPr lang="en-US" sz="2800" b="1" dirty="0"/>
              <a:t>What do you think the leading external causes of death on Colorado ranches/farms have been?</a:t>
            </a:r>
          </a:p>
        </p:txBody>
      </p:sp>
      <p:sp>
        <p:nvSpPr>
          <p:cNvPr id="949251" name="Rectangle 1027">
            <a:extLst>
              <a:ext uri="{FF2B5EF4-FFF2-40B4-BE49-F238E27FC236}">
                <a16:creationId xmlns:a16="http://schemas.microsoft.com/office/drawing/2014/main" xmlns="" id="{14148E1A-52A0-424F-93E8-A9DEB85B9B20}"/>
              </a:ext>
            </a:extLst>
          </p:cNvPr>
          <p:cNvSpPr>
            <a:spLocks noGrp="1" noChangeArrowheads="1"/>
          </p:cNvSpPr>
          <p:nvPr>
            <p:ph type="body" idx="4294967295"/>
          </p:nvPr>
        </p:nvSpPr>
        <p:spPr>
          <a:xfrm>
            <a:off x="457200" y="1981200"/>
            <a:ext cx="7315200" cy="2286000"/>
          </a:xfrm>
        </p:spPr>
        <p:txBody>
          <a:bodyPr lIns="91440" tIns="45720" rIns="91440" bIns="45720"/>
          <a:lstStyle/>
          <a:p>
            <a:pPr eaLnBrk="1" hangingPunct="1">
              <a:buFont typeface="Wingdings" panose="05000000000000000000" pitchFamily="2" charset="2"/>
              <a:buChar char="§"/>
            </a:pPr>
            <a:r>
              <a:rPr lang="en-US" altLang="en-US" sz="3600" dirty="0"/>
              <a:t>1) Suicide</a:t>
            </a:r>
          </a:p>
          <a:p>
            <a:pPr eaLnBrk="1" hangingPunct="1">
              <a:buFont typeface="Wingdings" panose="05000000000000000000" pitchFamily="2" charset="2"/>
              <a:buChar char="§"/>
            </a:pPr>
            <a:r>
              <a:rPr lang="en-US" altLang="en-US" sz="3600" dirty="0"/>
              <a:t>2) Animals</a:t>
            </a:r>
          </a:p>
          <a:p>
            <a:pPr eaLnBrk="1" hangingPunct="1">
              <a:buFont typeface="Wingdings" panose="05000000000000000000" pitchFamily="2" charset="2"/>
              <a:buChar char="§"/>
            </a:pPr>
            <a:r>
              <a:rPr lang="en-US" altLang="en-US" sz="3600" dirty="0"/>
              <a:t>3) Tractors</a:t>
            </a:r>
          </a:p>
        </p:txBody>
      </p:sp>
    </p:spTree>
    <p:extLst>
      <p:ext uri="{BB962C8B-B14F-4D97-AF65-F5344CB8AC3E}">
        <p14:creationId xmlns:p14="http://schemas.microsoft.com/office/powerpoint/2010/main" val="9188042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49251">
                                            <p:txEl>
                                              <p:pRg st="0" end="0"/>
                                            </p:txEl>
                                          </p:spTgt>
                                        </p:tgtEl>
                                        <p:attrNameLst>
                                          <p:attrName>style.visibility</p:attrName>
                                        </p:attrNameLst>
                                      </p:cBhvr>
                                      <p:to>
                                        <p:strVal val="visible"/>
                                      </p:to>
                                    </p:set>
                                    <p:anim calcmode="lin" valueType="num">
                                      <p:cBhvr additive="base">
                                        <p:cTn id="7" dur="500" fill="hold"/>
                                        <p:tgtEl>
                                          <p:spTgt spid="949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92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49251">
                                            <p:txEl>
                                              <p:pRg st="1" end="1"/>
                                            </p:txEl>
                                          </p:spTgt>
                                        </p:tgtEl>
                                        <p:attrNameLst>
                                          <p:attrName>style.visibility</p:attrName>
                                        </p:attrNameLst>
                                      </p:cBhvr>
                                      <p:to>
                                        <p:strVal val="visible"/>
                                      </p:to>
                                    </p:set>
                                    <p:anim calcmode="lin" valueType="num">
                                      <p:cBhvr additive="base">
                                        <p:cTn id="13" dur="500" fill="hold"/>
                                        <p:tgtEl>
                                          <p:spTgt spid="949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4925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49251">
                                            <p:txEl>
                                              <p:pRg st="2" end="2"/>
                                            </p:txEl>
                                          </p:spTgt>
                                        </p:tgtEl>
                                        <p:attrNameLst>
                                          <p:attrName>style.visibility</p:attrName>
                                        </p:attrNameLst>
                                      </p:cBhvr>
                                      <p:to>
                                        <p:strVal val="visible"/>
                                      </p:to>
                                    </p:set>
                                    <p:anim calcmode="lin" valueType="num">
                                      <p:cBhvr additive="base">
                                        <p:cTn id="19" dur="500" fill="hold"/>
                                        <p:tgtEl>
                                          <p:spTgt spid="9492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49251">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0" y="1371600"/>
            <a:ext cx="9144000" cy="990600"/>
          </a:xfrm>
          <a:prstGeom prst="rect">
            <a:avLst/>
          </a:prstGeom>
          <a:noFill/>
        </p:spPr>
        <p:txBody>
          <a:bodyPr lIns="91440" tIns="45720" rIns="91440" bIns="45720"/>
          <a:lstStyle/>
          <a:p>
            <a:pPr eaLnBrk="1" hangingPunct="1"/>
            <a:r>
              <a:rPr lang="en-US" sz="3200" b="1" dirty="0">
                <a:effectLst/>
              </a:rPr>
              <a:t>Farm/Ranch Depression Leads to Suicides</a:t>
            </a:r>
          </a:p>
        </p:txBody>
      </p:sp>
      <p:sp>
        <p:nvSpPr>
          <p:cNvPr id="36867" name="Rectangle 3"/>
          <p:cNvSpPr>
            <a:spLocks noGrp="1" noChangeArrowheads="1"/>
          </p:cNvSpPr>
          <p:nvPr>
            <p:ph type="body" idx="4294967295"/>
          </p:nvPr>
        </p:nvSpPr>
        <p:spPr>
          <a:xfrm>
            <a:off x="533400" y="2057400"/>
            <a:ext cx="7772400" cy="5181600"/>
          </a:xfrm>
        </p:spPr>
        <p:txBody>
          <a:bodyPr lIns="91440" tIns="45720" rIns="91440" bIns="45720"/>
          <a:lstStyle/>
          <a:p>
            <a:pPr eaLnBrk="1" hangingPunct="1"/>
            <a:r>
              <a:rPr lang="en-US" sz="3600" dirty="0"/>
              <a:t>People working in farming, fishing, and forestry in 17 states* had a controversial suicide rate </a:t>
            </a:r>
            <a:r>
              <a:rPr lang="en-US" sz="3600" b="1" dirty="0"/>
              <a:t>more than five times the U.S. suicide rate</a:t>
            </a:r>
            <a:r>
              <a:rPr lang="en-US" sz="3600" dirty="0"/>
              <a:t> in 2012:</a:t>
            </a:r>
          </a:p>
          <a:p>
            <a:pPr lvl="1" eaLnBrk="1" hangingPunct="1"/>
            <a:r>
              <a:rPr lang="en-US" dirty="0">
                <a:cs typeface="Arial" charset="0"/>
              </a:rPr>
              <a:t>84.5/100,000 vs. 16.1/100,000.</a:t>
            </a:r>
            <a:endParaRPr lang="en-US" sz="1800" dirty="0"/>
          </a:p>
          <a:p>
            <a:pPr lvl="1" eaLnBrk="1" hangingPunct="1">
              <a:buFontTx/>
              <a:buNone/>
            </a:pPr>
            <a:r>
              <a:rPr lang="en-US" sz="1800" dirty="0"/>
              <a:t>*AK, CO, GA, KY, MD,  MA, NJ, NM, NC, OH, OK, OR, RI, SC, UT, VA, and WI.</a:t>
            </a:r>
          </a:p>
          <a:p>
            <a:pPr lvl="1" eaLnBrk="1" hangingPunct="1">
              <a:buFontTx/>
              <a:buNone/>
            </a:pPr>
            <a:r>
              <a:rPr lang="en-US" sz="1800" dirty="0"/>
              <a:t>Source: McIntosh, W. L., Spies, E., Stone, D. M., Lokey, C. N., Trudeau, A. T., &amp; Bartholow, B. (2016). Suicide rates by occupational group — 17 States, 2012. </a:t>
            </a:r>
            <a:r>
              <a:rPr lang="en-US" sz="1800" i="1" dirty="0"/>
              <a:t>Morbidity and Mortality Weekly Report, 65</a:t>
            </a:r>
            <a:r>
              <a:rPr lang="en-US" sz="1800" dirty="0"/>
              <a:t>, 641–645.</a:t>
            </a:r>
          </a:p>
          <a:p>
            <a:pPr lvl="1" eaLnBrk="1" hangingPunct="1">
              <a:buFontTx/>
              <a:buNone/>
            </a:pPr>
            <a:endParaRPr lang="en-US" sz="1800" b="1" dirty="0"/>
          </a:p>
          <a:p>
            <a:pPr lvl="1" eaLnBrk="1" hangingPunct="1">
              <a:buFontTx/>
              <a:buNone/>
            </a:pPr>
            <a:endParaRPr lang="en-US" sz="1800" b="1" dirty="0"/>
          </a:p>
          <a:p>
            <a:pPr lvl="1" eaLnBrk="1" hangingPunct="1">
              <a:buFontTx/>
              <a:buNone/>
            </a:pPr>
            <a:endParaRPr lang="en-US" sz="1800" dirty="0"/>
          </a:p>
          <a:p>
            <a:pPr lvl="1" eaLnBrk="1" hangingPunct="1">
              <a:buFontTx/>
              <a:buNone/>
            </a:pPr>
            <a:endParaRPr lang="en-US" dirty="0">
              <a:cs typeface="Arial" charset="0"/>
            </a:endParaRPr>
          </a:p>
        </p:txBody>
      </p:sp>
    </p:spTree>
    <p:extLst>
      <p:ext uri="{BB962C8B-B14F-4D97-AF65-F5344CB8AC3E}">
        <p14:creationId xmlns:p14="http://schemas.microsoft.com/office/powerpoint/2010/main" val="71125190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of Suicide per 100,000</a:t>
            </a:r>
            <a:br>
              <a:rPr lang="en-US" dirty="0"/>
            </a:br>
            <a:r>
              <a:rPr lang="en-US" dirty="0"/>
              <a:t>17 States </a:t>
            </a:r>
            <a:r>
              <a:rPr lang="en-US" sz="2800" dirty="0"/>
              <a:t>(McIntosh et al., 2016)</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18177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bwMode="auto">
          <a:xfrm>
            <a:off x="381000" y="1524000"/>
            <a:ext cx="7772400" cy="990600"/>
          </a:xfrm>
          <a:prstGeom prst="rect">
            <a:avLst/>
          </a:prstGeom>
          <a:noFill/>
          <a:ln>
            <a:miter lim="800000"/>
            <a:headEnd/>
            <a:tailEnd/>
          </a:ln>
        </p:spPr>
        <p:txBody>
          <a:bodyPr/>
          <a:lstStyle/>
          <a:p>
            <a:pPr eaLnBrk="1" hangingPunct="1"/>
            <a:r>
              <a:rPr lang="en-US" altLang="en-US" sz="2800" b="1" dirty="0"/>
              <a:t>So What? Why Are These Results Important Now?</a:t>
            </a:r>
          </a:p>
        </p:txBody>
      </p:sp>
      <p:sp>
        <p:nvSpPr>
          <p:cNvPr id="48131" name="Rectangle 1027"/>
          <p:cNvSpPr>
            <a:spLocks noGrp="1" noChangeArrowheads="1"/>
          </p:cNvSpPr>
          <p:nvPr>
            <p:ph type="body" idx="4294967295"/>
          </p:nvPr>
        </p:nvSpPr>
        <p:spPr>
          <a:xfrm>
            <a:off x="533400" y="2133600"/>
            <a:ext cx="7772400" cy="4038600"/>
          </a:xfrm>
        </p:spPr>
        <p:txBody>
          <a:bodyPr/>
          <a:lstStyle/>
          <a:p>
            <a:pPr eaLnBrk="1" hangingPunct="1"/>
            <a:r>
              <a:rPr lang="en-US" altLang="en-US" dirty="0"/>
              <a:t>Recent controversial research found that farmers’ and ranchers’ suicide rates are 5 times the normal U.S. average.*</a:t>
            </a:r>
          </a:p>
          <a:p>
            <a:pPr eaLnBrk="1" hangingPunct="1"/>
            <a:r>
              <a:rPr lang="en-US" altLang="en-US" dirty="0"/>
              <a:t>Recent research found that ranchers’ and farmers’ suicide rates are almost 3 times that of army veterans.** ***</a:t>
            </a:r>
          </a:p>
          <a:p>
            <a:pPr eaLnBrk="1" hangingPunct="1"/>
            <a:r>
              <a:rPr lang="en-US" altLang="en-US" dirty="0"/>
              <a:t>The 2018 Farm Bill is up for renewal.</a:t>
            </a:r>
          </a:p>
          <a:p>
            <a:pPr eaLnBrk="1" hangingPunct="1"/>
            <a:r>
              <a:rPr lang="en-US" sz="1600" dirty="0"/>
              <a:t>Source: * McIntosh et al. (2016); **Zoroya (2016a); *** Zoroya (2016b).</a:t>
            </a:r>
            <a:endParaRPr lang="en-US" altLang="en-US" sz="1600" dirty="0"/>
          </a:p>
          <a:p>
            <a:pPr eaLnBrk="1" hangingPunct="1">
              <a:buFont typeface="Arial" charset="0"/>
              <a:buNone/>
            </a:pPr>
            <a:endParaRPr lang="en-US" altLang="en-US" sz="3600" dirty="0"/>
          </a:p>
        </p:txBody>
      </p:sp>
    </p:spTree>
    <p:extLst>
      <p:ext uri="{BB962C8B-B14F-4D97-AF65-F5344CB8AC3E}">
        <p14:creationId xmlns:p14="http://schemas.microsoft.com/office/powerpoint/2010/main" val="2244645980"/>
      </p:ext>
    </p:extLst>
  </p:cSld>
  <p:clrMapOvr>
    <a:masterClrMapping/>
  </p:clrMapOvr>
</p:sld>
</file>

<file path=ppt/theme/theme1.xml><?xml version="1.0" encoding="utf-8"?>
<a:theme xmlns:a="http://schemas.openxmlformats.org/drawingml/2006/main" name="CSUEA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CSUEAA</Template>
  <TotalTime>24097</TotalTime>
  <Words>7834</Words>
  <Application>Microsoft Office PowerPoint</Application>
  <PresentationFormat>On-screen Show (4:3)</PresentationFormat>
  <Paragraphs>822</Paragraphs>
  <Slides>97</Slides>
  <Notes>89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97</vt:i4>
      </vt:variant>
    </vt:vector>
  </HeadingPairs>
  <TitlesOfParts>
    <vt:vector size="105" baseType="lpstr">
      <vt:lpstr>Arial</vt:lpstr>
      <vt:lpstr>Calibri</vt:lpstr>
      <vt:lpstr>Monotype Sorts</vt:lpstr>
      <vt:lpstr>Times New Roman</vt:lpstr>
      <vt:lpstr>Wingdings</vt:lpstr>
      <vt:lpstr>CSUEAA</vt:lpstr>
      <vt:lpstr>Worksheet</vt:lpstr>
      <vt:lpstr>Microsoft Excel 97-2003 Worksheet</vt:lpstr>
      <vt:lpstr>2019 AgrAbility NTW  Lincoln, NE Wednesday, March 27, 2019 10:10-10:55 am &amp; 11:05-11:50 am</vt:lpstr>
      <vt:lpstr>To “AgrAbility Quality of Life Psychological Well-Being Improved” +28% vs. -4%”</vt:lpstr>
      <vt:lpstr>AgrAbility Quality of Life Psychological Well-Being Improved +28% vs. -4% By Robert J. Fetsch (CSU)  Robert Aherin &amp; Chip Petrea (UIL), Hannah Barthels, Vicki Janisch, &amp; Abigail Jensen (UW),   Sheila Simmons &amp; Kerri Ebert (KU),   Candiss Leathers &amp; Danielle Jackman (CSU/Goodwill Denver),  Nancy Frecks &amp; Sharon Nielsen (UN),   Linda Fetzer (PSU),  Karen Funkenbusch (UMO),  Rick Peterson (TAMU),  Linda Jaco, Jan Johnston, &amp; Diana Sargent (OSU),  Toby Woodson (UAR), Richard Brzozowski &amp; Leilani Carlson (UME),   Inetta Fluharty (WVU),   Kirk Ballin (ESVA),  Betty Rodriguez, Michele Proctor &amp; Madeline McCauley (ECU) &amp; Hamida Jinnah &amp; Paige Tidwell (UGA).</vt:lpstr>
      <vt:lpstr>How many matched pre-post surveys did each SRAP provide?  (AA Treatment = 273; Comparison = 100)</vt:lpstr>
      <vt:lpstr>Our AgrAbility Vision</vt:lpstr>
      <vt:lpstr>What’s Our Agenda Today?</vt:lpstr>
      <vt:lpstr>What’s Our Agenda Today?</vt:lpstr>
      <vt:lpstr>Who Is an AgrAbility Client?</vt:lpstr>
      <vt:lpstr>Measures Used in 14-State Study </vt:lpstr>
      <vt:lpstr>What’s Our Agenda Today?</vt:lpstr>
      <vt:lpstr>History of NAPEC</vt:lpstr>
      <vt:lpstr>Chip Petrea Worked Diligently with the No-Treatment Group.</vt:lpstr>
      <vt:lpstr>How many matched pre-post surveys did 14 SRAPs provide?  (AA Treatment = 273; Comparison = 100)</vt:lpstr>
      <vt:lpstr>What Was the Average Length of Time with AgrAbility?</vt:lpstr>
      <vt:lpstr>How Do We Measure  Quality of Life (QOL) Levels?</vt:lpstr>
      <vt:lpstr>Quality of Life</vt:lpstr>
      <vt:lpstr>PowerPoint Presentation</vt:lpstr>
      <vt:lpstr>What Has AgrAbility Achieved? What Can We Show for It?</vt:lpstr>
      <vt:lpstr>How Do We Measure Independent Living &amp; Working (ILW) Levels? </vt:lpstr>
      <vt:lpstr>Independent Living and Working</vt:lpstr>
      <vt:lpstr>PowerPoint Presentation</vt:lpstr>
      <vt:lpstr>Mental/Behavioral Health</vt:lpstr>
      <vt:lpstr>Mental/Behavioral Health</vt:lpstr>
      <vt:lpstr>Psychological Well-Being</vt:lpstr>
      <vt:lpstr>Psychological Well Being</vt:lpstr>
      <vt:lpstr>PowerPoint Presentation</vt:lpstr>
      <vt:lpstr>Existential/Experiential Well Being</vt:lpstr>
      <vt:lpstr>Existential Well Being</vt:lpstr>
      <vt:lpstr>PowerPoint Presentation</vt:lpstr>
      <vt:lpstr>Support</vt:lpstr>
      <vt:lpstr>Support</vt:lpstr>
      <vt:lpstr>PowerPoint Presentation</vt:lpstr>
      <vt:lpstr>Results from 14 States Found that on Average…</vt:lpstr>
      <vt:lpstr>Results from 14 States Found that on Average…</vt:lpstr>
      <vt:lpstr>“Good News”</vt:lpstr>
      <vt:lpstr>“Good News”</vt:lpstr>
      <vt:lpstr>“Caveat”</vt:lpstr>
      <vt:lpstr>How Do We Explain These Significant Results?</vt:lpstr>
      <vt:lpstr>How Do We Explain  These Significant Results?</vt:lpstr>
      <vt:lpstr>How Do We Explain These Significant Results?</vt:lpstr>
      <vt:lpstr>How Do We Explain These Significant Results?</vt:lpstr>
      <vt:lpstr>How Do We Explain These Significant Results?</vt:lpstr>
      <vt:lpstr>What’s Our Agenda Today?</vt:lpstr>
      <vt:lpstr>We’ve seen progress in physical, but what about in behavioral health?</vt:lpstr>
      <vt:lpstr>Comparison U.S. Workplace Suicides with Non-Workplace Suicides (Per million)</vt:lpstr>
      <vt:lpstr>Factors that may contribute to this risk of suicide for farmers &amp; ranchers include:</vt:lpstr>
      <vt:lpstr>Factors that may contribute to this risk of suicide for farmers &amp; ranchers include:</vt:lpstr>
      <vt:lpstr>Why do farmers/ranchers commit suicide at higher rates?</vt:lpstr>
      <vt:lpstr>Masculine “Scripts”  (David &amp; Brannon (1976)</vt:lpstr>
      <vt:lpstr>PowerPoint Presentation</vt:lpstr>
      <vt:lpstr>What Works to Address This Problem?</vt:lpstr>
      <vt:lpstr>What Works to Address This Problem?</vt:lpstr>
      <vt:lpstr>What Works to Address This Problem?</vt:lpstr>
      <vt:lpstr>What Works to Address This Problem?</vt:lpstr>
      <vt:lpstr>What Works to Address This Problem?</vt:lpstr>
      <vt:lpstr>AgrAbility Works:</vt:lpstr>
      <vt:lpstr>AgrAbility Works:</vt:lpstr>
      <vt:lpstr>We are building a road to Evidence-Based AgrAbility Programming over the next three years—Together!</vt:lpstr>
      <vt:lpstr>PowerPoint Presentation</vt:lpstr>
      <vt:lpstr>PowerPoint Presentation</vt:lpstr>
      <vt:lpstr>What’s Our Agenda Today?</vt:lpstr>
      <vt:lpstr>NAP Qualitative Evaluation Study</vt:lpstr>
      <vt:lpstr>Key Research Question</vt:lpstr>
      <vt:lpstr>Methodology</vt:lpstr>
      <vt:lpstr>Analysis</vt:lpstr>
      <vt:lpstr>Sample </vt:lpstr>
      <vt:lpstr>Key Programmatic Factors</vt:lpstr>
      <vt:lpstr>Key Program Impacts</vt:lpstr>
      <vt:lpstr>Ball drops – things that can be improved</vt:lpstr>
      <vt:lpstr>PowerPoint Presentation</vt:lpstr>
      <vt:lpstr>Further Research Is Needed to Answer…</vt:lpstr>
      <vt:lpstr>To Answer These Questions…</vt:lpstr>
      <vt:lpstr>PowerPoint Presentation</vt:lpstr>
      <vt:lpstr>Why Join Us?</vt:lpstr>
      <vt:lpstr>Won’t You Join Us?  Here’s How:</vt:lpstr>
      <vt:lpstr>PowerPoint Presentation</vt:lpstr>
      <vt:lpstr>National AgrAbility Project Evaluation Committee (NAPEC) Produced Results</vt:lpstr>
      <vt:lpstr>National AgrAbility Project Evaluation Committee (NAPEC) Produced Results</vt:lpstr>
      <vt:lpstr>NAPEC Produced Results</vt:lpstr>
      <vt:lpstr>NAPEC Produced Results</vt:lpstr>
      <vt:lpstr>NAPEC Produced Results</vt:lpstr>
      <vt:lpstr>How Reliable Are the Subscales?</vt:lpstr>
      <vt:lpstr>Aida Balsano &amp; Brad Rein Asked Us to Help Respond.</vt:lpstr>
      <vt:lpstr>How Do We Define QOL? </vt:lpstr>
      <vt:lpstr>PowerPoint Presentation</vt:lpstr>
      <vt:lpstr>From 25 years of Demographic Data  We Learned that:</vt:lpstr>
      <vt:lpstr>What Has AgrAbility Achieved? What Can We Show for It?</vt:lpstr>
      <vt:lpstr>What Are Our Newest Directions?</vt:lpstr>
      <vt:lpstr>History of NAPEC</vt:lpstr>
      <vt:lpstr>History of NAPEC</vt:lpstr>
      <vt:lpstr>History of NAPEC</vt:lpstr>
      <vt:lpstr>History of NAPEC</vt:lpstr>
      <vt:lpstr>How Many SRAPs Are Collecting ILW and QOL data?</vt:lpstr>
      <vt:lpstr>What do you think the leading external causes of death on Colorado ranches/farms have been?</vt:lpstr>
      <vt:lpstr>Farm/Ranch Depression Leads to Suicides</vt:lpstr>
      <vt:lpstr>Rates of Suicide per 100,000 17 States (McIntosh et al., 2016)</vt:lpstr>
      <vt:lpstr>So What? Why Are These Results Important Now?</vt:lpstr>
    </vt:vector>
  </TitlesOfParts>
  <Company>Easter Seals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Barry</dc:creator>
  <cp:lastModifiedBy>Theresa McKeel</cp:lastModifiedBy>
  <cp:revision>2057</cp:revision>
  <cp:lastPrinted>2019-03-04T15:10:26Z</cp:lastPrinted>
  <dcterms:created xsi:type="dcterms:W3CDTF">2000-11-13T17:35:57Z</dcterms:created>
  <dcterms:modified xsi:type="dcterms:W3CDTF">2019-03-04T18:48:55Z</dcterms:modified>
</cp:coreProperties>
</file>