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9" r:id="rId4"/>
    <p:sldId id="265" r:id="rId5"/>
    <p:sldId id="266" r:id="rId6"/>
    <p:sldId id="267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63CD9"/>
    <a:srgbClr val="071A34"/>
    <a:srgbClr val="D8D8D8"/>
    <a:srgbClr val="071A33"/>
    <a:srgbClr val="D9D9D9"/>
    <a:srgbClr val="001A33"/>
    <a:srgbClr val="001A34"/>
    <a:srgbClr val="002B5C"/>
    <a:srgbClr val="6AA6CD"/>
    <a:srgbClr val="569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4668" autoAdjust="0"/>
  </p:normalViewPr>
  <p:slideViewPr>
    <p:cSldViewPr showGuides="1">
      <p:cViewPr varScale="1">
        <p:scale>
          <a:sx n="106" d="100"/>
          <a:sy n="106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6F08-7E7C-4CF9-9701-6A86A4103234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6FC6-7F58-4C84-880A-FF2087D62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71A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8229600" cy="4221163"/>
          </a:xfrm>
        </p:spPr>
        <p:txBody>
          <a:bodyPr vert="eaVert"/>
          <a:lstStyle>
            <a:lvl1pPr>
              <a:defRPr>
                <a:solidFill>
                  <a:srgbClr val="071A34"/>
                </a:solidFill>
              </a:defRPr>
            </a:lvl1pPr>
            <a:lvl2pPr>
              <a:defRPr>
                <a:solidFill>
                  <a:srgbClr val="071A34"/>
                </a:solidFill>
              </a:defRPr>
            </a:lvl2pPr>
            <a:lvl3pPr>
              <a:defRPr>
                <a:solidFill>
                  <a:srgbClr val="071A34"/>
                </a:solidFill>
              </a:defRPr>
            </a:lvl3pPr>
            <a:lvl4pPr>
              <a:defRPr>
                <a:solidFill>
                  <a:srgbClr val="071A34"/>
                </a:solidFill>
              </a:defRPr>
            </a:lvl4pPr>
            <a:lvl5pPr>
              <a:defRPr>
                <a:solidFill>
                  <a:srgbClr val="071A3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>
                <a:solidFill>
                  <a:srgbClr val="071A34"/>
                </a:solidFill>
              </a:defRPr>
            </a:lvl1pPr>
            <a:lvl2pPr>
              <a:defRPr sz="2400">
                <a:solidFill>
                  <a:srgbClr val="071A34"/>
                </a:solidFill>
              </a:defRPr>
            </a:lvl2pPr>
            <a:lvl3pPr>
              <a:defRPr sz="2000">
                <a:solidFill>
                  <a:srgbClr val="071A34"/>
                </a:solidFill>
              </a:defRPr>
            </a:lvl3pPr>
            <a:lvl4pPr>
              <a:defRPr sz="1800">
                <a:solidFill>
                  <a:srgbClr val="071A34"/>
                </a:solidFill>
              </a:defRPr>
            </a:lvl4pPr>
            <a:lvl5pPr>
              <a:defRPr sz="1600">
                <a:solidFill>
                  <a:srgbClr val="071A3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71A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242570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71A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>
                <a:solidFill>
                  <a:srgbClr val="071A34"/>
                </a:solidFill>
              </a:defRPr>
            </a:lvl1pPr>
            <a:lvl2pPr>
              <a:defRPr sz="2400">
                <a:solidFill>
                  <a:srgbClr val="071A34"/>
                </a:solidFill>
              </a:defRPr>
            </a:lvl2pPr>
            <a:lvl3pPr>
              <a:defRPr sz="2000">
                <a:solidFill>
                  <a:srgbClr val="071A34"/>
                </a:solidFill>
              </a:defRPr>
            </a:lvl3pPr>
            <a:lvl4pPr>
              <a:defRPr sz="1800">
                <a:solidFill>
                  <a:srgbClr val="071A34"/>
                </a:solidFill>
              </a:defRPr>
            </a:lvl4pPr>
            <a:lvl5pPr>
              <a:defRPr sz="1800">
                <a:solidFill>
                  <a:srgbClr val="071A3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>
                <a:solidFill>
                  <a:srgbClr val="071A34"/>
                </a:solidFill>
              </a:defRPr>
            </a:lvl1pPr>
            <a:lvl2pPr>
              <a:defRPr sz="2400">
                <a:solidFill>
                  <a:srgbClr val="071A34"/>
                </a:solidFill>
              </a:defRPr>
            </a:lvl2pPr>
            <a:lvl3pPr>
              <a:defRPr sz="2000">
                <a:solidFill>
                  <a:srgbClr val="071A34"/>
                </a:solidFill>
              </a:defRPr>
            </a:lvl3pPr>
            <a:lvl4pPr>
              <a:defRPr sz="1800">
                <a:solidFill>
                  <a:srgbClr val="071A34"/>
                </a:solidFill>
              </a:defRPr>
            </a:lvl4pPr>
            <a:lvl5pPr>
              <a:defRPr sz="1800">
                <a:solidFill>
                  <a:srgbClr val="071A3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1A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1"/>
            <a:ext cx="4040188" cy="3535362"/>
          </a:xfrm>
        </p:spPr>
        <p:txBody>
          <a:bodyPr/>
          <a:lstStyle>
            <a:lvl1pPr>
              <a:defRPr sz="2400">
                <a:solidFill>
                  <a:srgbClr val="071A34"/>
                </a:solidFill>
              </a:defRPr>
            </a:lvl1pPr>
            <a:lvl2pPr>
              <a:defRPr sz="2000">
                <a:solidFill>
                  <a:srgbClr val="071A34"/>
                </a:solidFill>
              </a:defRPr>
            </a:lvl2pPr>
            <a:lvl3pPr>
              <a:defRPr sz="1800">
                <a:solidFill>
                  <a:srgbClr val="071A34"/>
                </a:solidFill>
              </a:defRPr>
            </a:lvl3pPr>
            <a:lvl4pPr>
              <a:defRPr sz="1600">
                <a:solidFill>
                  <a:srgbClr val="071A34"/>
                </a:solidFill>
              </a:defRPr>
            </a:lvl4pPr>
            <a:lvl5pPr>
              <a:defRPr sz="1600">
                <a:solidFill>
                  <a:srgbClr val="071A3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1A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1"/>
            <a:ext cx="4041775" cy="3535362"/>
          </a:xfrm>
        </p:spPr>
        <p:txBody>
          <a:bodyPr/>
          <a:lstStyle>
            <a:lvl1pPr>
              <a:defRPr sz="2400">
                <a:solidFill>
                  <a:srgbClr val="071A34"/>
                </a:solidFill>
              </a:defRPr>
            </a:lvl1pPr>
            <a:lvl2pPr>
              <a:defRPr sz="2000">
                <a:solidFill>
                  <a:srgbClr val="071A34"/>
                </a:solidFill>
              </a:defRPr>
            </a:lvl2pPr>
            <a:lvl3pPr>
              <a:defRPr sz="1800">
                <a:solidFill>
                  <a:srgbClr val="071A34"/>
                </a:solidFill>
              </a:defRPr>
            </a:lvl3pPr>
            <a:lvl4pPr>
              <a:defRPr sz="1600">
                <a:solidFill>
                  <a:srgbClr val="071A34"/>
                </a:solidFill>
              </a:defRPr>
            </a:lvl4pPr>
            <a:lvl5pPr>
              <a:defRPr sz="1600">
                <a:solidFill>
                  <a:srgbClr val="071A3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008313" cy="6858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71A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>
                <a:solidFill>
                  <a:srgbClr val="071A34"/>
                </a:solidFill>
              </a:defRPr>
            </a:lvl1pPr>
            <a:lvl2pPr>
              <a:defRPr sz="2800">
                <a:solidFill>
                  <a:srgbClr val="071A34"/>
                </a:solidFill>
              </a:defRPr>
            </a:lvl2pPr>
            <a:lvl3pPr>
              <a:defRPr sz="2400">
                <a:solidFill>
                  <a:srgbClr val="071A34"/>
                </a:solidFill>
              </a:defRPr>
            </a:lvl3pPr>
            <a:lvl4pPr>
              <a:defRPr sz="2000">
                <a:solidFill>
                  <a:srgbClr val="071A34"/>
                </a:solidFill>
              </a:defRPr>
            </a:lvl4pPr>
            <a:lvl5pPr>
              <a:defRPr sz="2000">
                <a:solidFill>
                  <a:srgbClr val="071A3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>
                <a:solidFill>
                  <a:srgbClr val="071A3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71A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0"/>
            <a:ext cx="5486400" cy="2822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71A3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3DFB-D4F5-48FA-9EE4-00213FCB974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CD9D-9BC7-4912-836A-CF261AB40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1A3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INE_crest2C_MAC.eps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12706" y="158146"/>
            <a:ext cx="2718589" cy="9791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71A3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71A3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71A3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71A3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71A3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ichard.brzozowski@maine.edu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0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2759"/>
            <a:ext cx="7467600" cy="56007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algn="ctr"/>
            <a:r>
              <a:rPr lang="en-US" sz="3200" dirty="0"/>
              <a:t>Alternative Income Streams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Farmers </a:t>
            </a:r>
            <a:r>
              <a:rPr lang="en-US" sz="3200" dirty="0"/>
              <a:t>&amp; Ranchers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AgrAbility National Training Workshop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Richard J. Brzozowski</a:t>
            </a:r>
          </a:p>
          <a:p>
            <a:r>
              <a:rPr lang="en-US" dirty="0">
                <a:solidFill>
                  <a:srgbClr val="0000FF"/>
                </a:solidFill>
                <a:hlinkClick r:id="rId5"/>
              </a:rPr>
              <a:t>r</a:t>
            </a:r>
            <a:r>
              <a:rPr lang="en-US" dirty="0" smtClean="0">
                <a:solidFill>
                  <a:srgbClr val="0000FF"/>
                </a:solidFill>
                <a:hlinkClick r:id="rId5"/>
              </a:rPr>
              <a:t>ichard.brzozowski@maine.edu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Maine AgrAbility Project Director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March 26</a:t>
            </a:r>
            <a:r>
              <a:rPr lang="en-US" b="1" smtClean="0">
                <a:solidFill>
                  <a:srgbClr val="0000FF"/>
                </a:solidFill>
              </a:rPr>
              <a:t>, 2019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Thank You for Participating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502919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Please Sign In – Print name and email </a:t>
            </a:r>
            <a:r>
              <a:rPr lang="en-US" dirty="0" smtClean="0">
                <a:solidFill>
                  <a:srgbClr val="0000FF"/>
                </a:solidFill>
              </a:rPr>
              <a:t>address</a:t>
            </a:r>
          </a:p>
          <a:p>
            <a:pPr lvl="1"/>
            <a:r>
              <a:rPr lang="en-US" dirty="0"/>
              <a:t>Notes from today’s session will be shared with all participants</a:t>
            </a:r>
            <a:r>
              <a:rPr lang="en-US" dirty="0" smtClean="0"/>
              <a:t>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need 2 scribes on the flip charts.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Ideas will be flowing fast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</a:t>
            </a:r>
            <a:r>
              <a:rPr lang="fr-FR" dirty="0" smtClean="0">
                <a:solidFill>
                  <a:srgbClr val="0000FF"/>
                </a:solidFill>
              </a:rPr>
              <a:t>’</a:t>
            </a:r>
            <a:r>
              <a:rPr lang="en-US" dirty="0" err="1" smtClean="0">
                <a:solidFill>
                  <a:srgbClr val="0000FF"/>
                </a:solidFill>
              </a:rPr>
              <a:t>ll</a:t>
            </a:r>
            <a:r>
              <a:rPr lang="en-US" dirty="0" smtClean="0">
                <a:solidFill>
                  <a:srgbClr val="0000FF"/>
                </a:solidFill>
              </a:rPr>
              <a:t> need 1 person to type notes on a laptop.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Everyone is encouraged to participate.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Today’s Process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9812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Arial"/>
                <a:cs typeface="Arial"/>
              </a:rPr>
              <a:t>Realizing that income generated from agriculture is often uncertain, participants will learn about potential alternative enterprises that might fit their skills &amp; abilities.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Objective #1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Participants will learn to view their agricultural operation by season and cash flow per month.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Objective #2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Participants will learn how to evaluate service-related enterprises focusing on the investment of time, equipment, skills, money, or energy.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Objective #3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by listing some possible enterprises that are </a:t>
            </a:r>
            <a:r>
              <a:rPr lang="en-US" b="1" u="sng" dirty="0" smtClean="0"/>
              <a:t>not</a:t>
            </a:r>
            <a:r>
              <a:rPr lang="en-US" dirty="0" smtClean="0"/>
              <a:t> animal-based or crop-based. (15 minutes).</a:t>
            </a:r>
          </a:p>
          <a:p>
            <a:r>
              <a:rPr lang="en-US" dirty="0"/>
              <a:t>L</a:t>
            </a:r>
            <a:r>
              <a:rPr lang="en-US" dirty="0" smtClean="0"/>
              <a:t>et’s categorize each enterprise as service-based or product-based.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Let’s Get Started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themes are evident regarding benefits and drawbacks of these enterprises?</a:t>
            </a:r>
          </a:p>
          <a:p>
            <a:r>
              <a:rPr lang="en-US" dirty="0" smtClean="0"/>
              <a:t>Let’s design a chart to help evaluate / compare enterprises.</a:t>
            </a:r>
          </a:p>
          <a:p>
            <a:r>
              <a:rPr lang="en-US" dirty="0" smtClean="0"/>
              <a:t>Let’s develop statements or questions for farmers/ranchers to use when considering a new enterprise.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Benefits &amp; Drawbacks of Listed Enterprises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months of the year are most difficult for farmers and ranchers in regards to income?</a:t>
            </a:r>
          </a:p>
          <a:p>
            <a:r>
              <a:rPr lang="en-US" dirty="0" smtClean="0"/>
              <a:t>Is off-farm employment an option for farmers or ranchers (or family members)?  </a:t>
            </a:r>
            <a:r>
              <a:rPr lang="en-US" dirty="0"/>
              <a:t>W</a:t>
            </a:r>
            <a:r>
              <a:rPr lang="en-US" dirty="0" smtClean="0"/>
              <a:t>hy or why not?</a:t>
            </a:r>
          </a:p>
          <a:p>
            <a:r>
              <a:rPr lang="en-US" dirty="0" smtClean="0"/>
              <a:t>Are there enterprises (none land-based) that could be used (managed) to generate income for the farm or ranch family?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Let’s Consider Cash Flow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take home messages from this exercise?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Take Home Messages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306</Words>
  <Application>Microsoft Office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Alternative Income Streams for  Farmers &amp; Ranchers </vt:lpstr>
      <vt:lpstr>Today’s Process</vt:lpstr>
      <vt:lpstr>Objective #1</vt:lpstr>
      <vt:lpstr>Objective #2</vt:lpstr>
      <vt:lpstr>Objective #3</vt:lpstr>
      <vt:lpstr>Let’s Get Started</vt:lpstr>
      <vt:lpstr>Benefits &amp; Drawbacks of Listed Enterprises</vt:lpstr>
      <vt:lpstr>Let’s Consider Cash Flow</vt:lpstr>
      <vt:lpstr>Take Home Messages</vt:lpstr>
      <vt:lpstr>Thank You for Participating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 Assistant</dc:creator>
  <cp:lastModifiedBy>Theresa McKeel</cp:lastModifiedBy>
  <cp:revision>111</cp:revision>
  <cp:lastPrinted>2012-12-03T19:23:21Z</cp:lastPrinted>
  <dcterms:created xsi:type="dcterms:W3CDTF">2012-12-12T20:38:37Z</dcterms:created>
  <dcterms:modified xsi:type="dcterms:W3CDTF">2019-03-05T18:47:27Z</dcterms:modified>
</cp:coreProperties>
</file>