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31" r:id="rId2"/>
    <p:sldId id="332" r:id="rId3"/>
    <p:sldId id="354" r:id="rId4"/>
    <p:sldId id="333" r:id="rId5"/>
    <p:sldId id="346" r:id="rId6"/>
    <p:sldId id="273" r:id="rId7"/>
    <p:sldId id="275" r:id="rId8"/>
    <p:sldId id="334" r:id="rId9"/>
    <p:sldId id="335" r:id="rId10"/>
    <p:sldId id="336" r:id="rId11"/>
    <p:sldId id="349" r:id="rId12"/>
    <p:sldId id="350" r:id="rId13"/>
    <p:sldId id="353" r:id="rId14"/>
    <p:sldId id="338" r:id="rId15"/>
    <p:sldId id="339" r:id="rId16"/>
    <p:sldId id="341" r:id="rId17"/>
    <p:sldId id="342" r:id="rId18"/>
    <p:sldId id="343" r:id="rId19"/>
    <p:sldId id="344" r:id="rId20"/>
    <p:sldId id="34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AB4F"/>
    <a:srgbClr val="F1F3A1"/>
    <a:srgbClr val="A9FB99"/>
    <a:srgbClr val="C9FDBF"/>
    <a:srgbClr val="0D6C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7" autoAdjust="0"/>
    <p:restoredTop sz="65903" autoAdjust="0"/>
  </p:normalViewPr>
  <p:slideViewPr>
    <p:cSldViewPr snapToGrid="0">
      <p:cViewPr varScale="1">
        <p:scale>
          <a:sx n="49" d="100"/>
          <a:sy n="49" d="100"/>
        </p:scale>
        <p:origin x="1350"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66" d="100"/>
          <a:sy n="66" d="100"/>
        </p:scale>
        <p:origin x="2292" y="-5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1DF71-CE2C-43FD-A652-E2DE50371AE3}" type="datetimeFigureOut">
              <a:rPr lang="en-US" smtClean="0"/>
              <a:t>3/13/2019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AA7B2-241F-4F27-BF87-B0E2F4A2F2B6}" type="slidenum">
              <a:rPr lang="en-US" smtClean="0"/>
              <a:t>‹#›</a:t>
            </a:fld>
            <a:endParaRPr lang="en-US" dirty="0"/>
          </a:p>
        </p:txBody>
      </p:sp>
    </p:spTree>
    <p:extLst>
      <p:ext uri="{BB962C8B-B14F-4D97-AF65-F5344CB8AC3E}">
        <p14:creationId xmlns:p14="http://schemas.microsoft.com/office/powerpoint/2010/main" val="3603703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inyurl.com/y2pvmz9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inyurl.com/y2pvmz9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roups.etown.edu/amishstudies/social-organization/governm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amishamerica.com/what-holidays-do-amish-celebrat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amishamerica.com/amish-christmas/" TargetMode="External"/><Relationship Id="rId4" Type="http://schemas.openxmlformats.org/officeDocument/2006/relationships/hyperlink" Target="http://amishamerica.com/a-note-on-the-amish-patriotism-and-july-4th/"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inyurl.com/y2pvmz9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inyurl.com/y2pvmz9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inyurl.com/y2pvmz9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inyurl.com/y2pvmz9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inyurl.com/y2pvmz9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urdue.edu/newsroom/releases/2016/Q3/report-indiana-farm-related-fatalities-up-10-in-2015.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satoday.com/story/news/nation/2014/08/15/amish-ten-things-you-need-to-know/1411124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satoday.com/story/news/nation/2014/08/15/amish-ten-things-you-need-to-know/1411124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satoday.com/story/news/nation/2014/08/15/amish-ten-things-you-need-to-know/14111249/"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nytimes.com/1998/04/09/technology/horse-and-blender-car-and-crockpot.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satoday.com/story/news/nation/2014/08/15/amish-ten-things-you-need-to-know/1411124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orldatlas.com/articles/us-states-by-amish-populatio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AA7B2-241F-4F27-BF87-B0E2F4A2F2B6}" type="slidenum">
              <a:rPr lang="en-US" smtClean="0"/>
              <a:t>1</a:t>
            </a:fld>
            <a:endParaRPr lang="en-US" dirty="0"/>
          </a:p>
        </p:txBody>
      </p:sp>
    </p:spTree>
    <p:extLst>
      <p:ext uri="{BB962C8B-B14F-4D97-AF65-F5344CB8AC3E}">
        <p14:creationId xmlns:p14="http://schemas.microsoft.com/office/powerpoint/2010/main" val="458369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AA7B2-241F-4F27-BF87-B0E2F4A2F2B6}" type="slidenum">
              <a:rPr lang="en-US" smtClean="0"/>
              <a:t>10</a:t>
            </a:fld>
            <a:endParaRPr lang="en-US" dirty="0"/>
          </a:p>
        </p:txBody>
      </p:sp>
    </p:spTree>
    <p:extLst>
      <p:ext uri="{BB962C8B-B14F-4D97-AF65-F5344CB8AC3E}">
        <p14:creationId xmlns:p14="http://schemas.microsoft.com/office/powerpoint/2010/main" val="81639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“GUIDELINES FOR PROFESSIONALS WHEN WORKING WITH THE AMISH COMMUNITY”  (</a:t>
            </a:r>
            <a:r>
              <a:rPr lang="en-US" sz="1200" u="sng" kern="1200" dirty="0">
                <a:solidFill>
                  <a:schemeClr val="tx1"/>
                </a:solidFill>
                <a:effectLst/>
                <a:latin typeface="+mn-lt"/>
                <a:ea typeface="+mn-ea"/>
                <a:cs typeface="+mn-cs"/>
                <a:hlinkClick r:id="rId3"/>
              </a:rPr>
              <a:t>https://tinyurl.com/y2pvmz9m</a:t>
            </a:r>
            <a:r>
              <a:rPr lang="en-US" sz="1200" kern="1200" dirty="0">
                <a:solidFill>
                  <a:schemeClr val="tx1"/>
                </a:solidFill>
                <a:effectLst/>
                <a:latin typeface="+mn-lt"/>
                <a:ea typeface="+mn-ea"/>
                <a:cs typeface="+mn-cs"/>
              </a:rPr>
              <a:t> )</a:t>
            </a:r>
          </a:p>
          <a:p>
            <a:endParaRPr lang="en-US" dirty="0"/>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Determine which Amish group the family belongs to, on a continuum of conservative to liberal, as this will influence decisions about accepting professional care and services.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Remember that Amish persons value face-to-face relationships.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Amish clients or patients may ask personal questions of the professional, such as “Are you married?,” “Do you have children?,” “Where do you live?,” and, “Are you related to certain persons?” This helps them to individualize you and determine your place in the overall community. Respond to these questions briefly, but be open and honest.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Don’t be concerned if formal titles are not used to address you. This is not meant to be disrespectful, only to establish a genuine relationship.</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F9AA7B2-241F-4F27-BF87-B0E2F4A2F2B6}" type="slidenum">
              <a:rPr lang="en-US" smtClean="0"/>
              <a:t>11</a:t>
            </a:fld>
            <a:endParaRPr lang="en-US" dirty="0"/>
          </a:p>
        </p:txBody>
      </p:sp>
    </p:spTree>
    <p:extLst>
      <p:ext uri="{BB962C8B-B14F-4D97-AF65-F5344CB8AC3E}">
        <p14:creationId xmlns:p14="http://schemas.microsoft.com/office/powerpoint/2010/main" val="517778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25"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From: “GUIDELINES FOR PROFESSIONALS WHEN WORKING WITH THE AMISH COMMUNITY”  (</a:t>
            </a:r>
            <a:r>
              <a:rPr lang="en-US" sz="1200" u="sng" kern="1200" dirty="0">
                <a:solidFill>
                  <a:schemeClr val="tx1"/>
                </a:solidFill>
                <a:effectLst/>
                <a:latin typeface="+mn-lt"/>
                <a:ea typeface="+mn-ea"/>
                <a:cs typeface="+mn-cs"/>
                <a:hlinkClick r:id="rId3"/>
              </a:rPr>
              <a:t>https://tinyurl.com/y2pvmz9m</a:t>
            </a:r>
            <a:r>
              <a:rPr lang="en-US" sz="1200" kern="1200" dirty="0">
                <a:solidFill>
                  <a:schemeClr val="tx1"/>
                </a:solidFill>
                <a:effectLst/>
                <a:latin typeface="+mn-lt"/>
                <a:ea typeface="+mn-ea"/>
                <a:cs typeface="+mn-cs"/>
              </a:rPr>
              <a:t> )</a:t>
            </a:r>
          </a:p>
          <a:p>
            <a:pPr marL="60325" lvl="1" indent="0">
              <a:buFont typeface="Arial" panose="020B0604020202020204" pitchFamily="34" charset="0"/>
              <a:buNone/>
            </a:pPr>
            <a:endParaRPr lang="en-US" sz="1200" kern="1200" dirty="0">
              <a:solidFill>
                <a:schemeClr val="tx1"/>
              </a:solidFill>
              <a:effectLst/>
              <a:latin typeface="+mn-lt"/>
              <a:ea typeface="+mn-ea"/>
              <a:cs typeface="+mn-cs"/>
            </a:endParaRPr>
          </a:p>
          <a:p>
            <a:pPr marL="60325" lvl="1" indent="0">
              <a:buFont typeface="Arial" panose="020B0604020202020204" pitchFamily="34" charset="0"/>
              <a:buNone/>
            </a:pPr>
            <a:r>
              <a:rPr lang="en-US" b="1" dirty="0">
                <a:latin typeface="+mn-lt"/>
              </a:rPr>
              <a:t>START WHERE THE AMISH CLIENT IS, AS AN INDIVIDUAL AND AS A COMMUNITY MEMBER</a:t>
            </a:r>
            <a:endParaRPr lang="en-US" sz="1200" kern="1200" dirty="0">
              <a:solidFill>
                <a:schemeClr val="tx1"/>
              </a:solidFill>
              <a:effectLst/>
              <a:latin typeface="+mn-lt"/>
              <a:ea typeface="+mn-ea"/>
              <a:cs typeface="+mn-cs"/>
            </a:endParaRPr>
          </a:p>
          <a:p>
            <a:pPr marL="231775" lvl="1" indent="-171450">
              <a:buFont typeface="Arial" panose="020B0604020202020204" pitchFamily="34" charset="0"/>
              <a:buChar char="•"/>
            </a:pPr>
            <a:r>
              <a:rPr lang="en-US" sz="1200" kern="1200" dirty="0">
                <a:solidFill>
                  <a:schemeClr val="tx1"/>
                </a:solidFill>
                <a:effectLst/>
                <a:latin typeface="+mn-lt"/>
                <a:ea typeface="+mn-ea"/>
                <a:cs typeface="+mn-cs"/>
              </a:rPr>
              <a:t>Acknowledge Amish values, beliefs, customs, and attitudes. </a:t>
            </a:r>
            <a:endParaRPr lang="en-US" sz="1100" kern="1200" dirty="0">
              <a:solidFill>
                <a:schemeClr val="tx1"/>
              </a:solidFill>
              <a:effectLst/>
              <a:latin typeface="+mn-lt"/>
              <a:ea typeface="+mn-ea"/>
              <a:cs typeface="+mn-cs"/>
            </a:endParaRPr>
          </a:p>
          <a:p>
            <a:pPr marL="231775" lvl="1" indent="-171450">
              <a:buFont typeface="Arial" panose="020B0604020202020204" pitchFamily="34" charset="0"/>
              <a:buChar char="•"/>
            </a:pPr>
            <a:r>
              <a:rPr lang="en-US" sz="1200" kern="1200" dirty="0">
                <a:solidFill>
                  <a:schemeClr val="tx1"/>
                </a:solidFill>
                <a:effectLst/>
                <a:latin typeface="+mn-lt"/>
                <a:ea typeface="+mn-ea"/>
                <a:cs typeface="+mn-cs"/>
              </a:rPr>
              <a:t>Modify service delivery to accommodate Amish preferences and to overcome the barriers of distance, technology choices, and cost. Taking services to the Amish community is appreciated, for example, offering wellness checks at a local livestock auction barn.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9AA7B2-241F-4F27-BF87-B0E2F4A2F2B6}" type="slidenum">
              <a:rPr lang="en-US" smtClean="0"/>
              <a:t>12</a:t>
            </a:fld>
            <a:endParaRPr lang="en-US" dirty="0"/>
          </a:p>
        </p:txBody>
      </p:sp>
    </p:spTree>
    <p:extLst>
      <p:ext uri="{BB962C8B-B14F-4D97-AF65-F5344CB8AC3E}">
        <p14:creationId xmlns:p14="http://schemas.microsoft.com/office/powerpoint/2010/main" val="167861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521042"/>
          </a:xfrm>
        </p:spPr>
        <p:txBody>
          <a:bodyPr/>
          <a:lstStyle/>
          <a:p>
            <a:r>
              <a:rPr lang="en-US" dirty="0"/>
              <a:t>From: </a:t>
            </a:r>
            <a:r>
              <a:rPr lang="en-US" dirty="0">
                <a:hlinkClick r:id="rId3"/>
              </a:rPr>
              <a:t>https://groups.etown.edu/amishstudies/social-organization/government/</a:t>
            </a:r>
            <a:r>
              <a:rPr lang="en-US" dirty="0"/>
              <a:t> </a:t>
            </a:r>
          </a:p>
          <a:p>
            <a:endParaRPr lang="en-US" dirty="0"/>
          </a:p>
          <a:p>
            <a:r>
              <a:rPr lang="en-US" dirty="0"/>
              <a:t>“The Amish emphasize the separation of church and state. They prefer not to receive subsidies from government programs. They will typically not serve in government committees or commissions, but will often consult and cooperate with local officials. The Amish generally avoid holding public office and engaging in political activism. They are, however, permitted to vote. The rate of voting is typically low unless a local issue is on the ballot.”</a:t>
            </a:r>
          </a:p>
          <a:p>
            <a:r>
              <a:rPr lang="en-US" dirty="0"/>
              <a:t>---------------------------------------</a:t>
            </a:r>
          </a:p>
          <a:p>
            <a:r>
              <a:rPr lang="en-US" dirty="0"/>
              <a:t>For some Amish, this may lead to a reticence about taking free AgrAbility literature, as AgrAbility is a government/state project. Often, this can be overcome by explaining that AgrAbility does not ask them to sign anything, doesn’t cost them anything, does not require documented proof of disability, and in its approach is more like neighbors helping neighbors than a project coming to impose its own ideas on Amish society.</a:t>
            </a:r>
          </a:p>
          <a:p>
            <a:r>
              <a:rPr lang="en-US" dirty="0"/>
              <a:t>---------------------------------------</a:t>
            </a:r>
          </a:p>
          <a:p>
            <a:r>
              <a:rPr lang="en-US" dirty="0"/>
              <a:t>In Indiana, Amish seem to especially appreciate AgrAbility’s “Plain Facts About Arthritis” booklet and the coloring/activity book “Weeds In Our Garden” produced by Field and Associates</a:t>
            </a:r>
          </a:p>
        </p:txBody>
      </p:sp>
      <p:sp>
        <p:nvSpPr>
          <p:cNvPr id="4" name="Slide Number Placeholder 3"/>
          <p:cNvSpPr>
            <a:spLocks noGrp="1"/>
          </p:cNvSpPr>
          <p:nvPr>
            <p:ph type="sldNum" sz="quarter" idx="5"/>
          </p:nvPr>
        </p:nvSpPr>
        <p:spPr/>
        <p:txBody>
          <a:bodyPr/>
          <a:lstStyle/>
          <a:p>
            <a:fld id="{8F9AA7B2-241F-4F27-BF87-B0E2F4A2F2B6}" type="slidenum">
              <a:rPr lang="en-US" smtClean="0"/>
              <a:t>13</a:t>
            </a:fld>
            <a:endParaRPr lang="en-US" dirty="0"/>
          </a:p>
        </p:txBody>
      </p:sp>
    </p:spTree>
    <p:extLst>
      <p:ext uri="{BB962C8B-B14F-4D97-AF65-F5344CB8AC3E}">
        <p14:creationId xmlns:p14="http://schemas.microsoft.com/office/powerpoint/2010/main" val="358152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From Amish America (</a:t>
            </a:r>
            <a:r>
              <a:rPr lang="en-US" sz="1200" b="1" u="sng" kern="1200" dirty="0">
                <a:solidFill>
                  <a:schemeClr val="tx1"/>
                </a:solidFill>
                <a:effectLst/>
                <a:latin typeface="+mn-lt"/>
                <a:ea typeface="+mn-ea"/>
                <a:cs typeface="+mn-cs"/>
                <a:hlinkClick r:id="rId3"/>
              </a:rPr>
              <a:t>http://amishamerica.com/what-holidays-do-amish-celebrate/</a:t>
            </a:r>
            <a:r>
              <a:rPr lang="en-US" sz="1200" b="1"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Amish observe a variety of religious holidays, and some public holidays as well</a:t>
            </a:r>
          </a:p>
          <a:p>
            <a:r>
              <a:rPr lang="en-US" sz="1200" kern="1200" dirty="0">
                <a:solidFill>
                  <a:schemeClr val="tx1"/>
                </a:solidFill>
                <a:effectLst/>
                <a:latin typeface="+mn-lt"/>
                <a:ea typeface="+mn-ea"/>
                <a:cs typeface="+mn-cs"/>
              </a:rPr>
              <a:t>Amish appreciate time off just as any other Americans do, in order to rest, spend time with family and for religious observation.  The Amish holiday schedule differs somewhat from that of the typical American, however.</a:t>
            </a:r>
          </a:p>
          <a:p>
            <a:r>
              <a:rPr lang="en-US" sz="1200" b="1" kern="1200" dirty="0">
                <a:solidFill>
                  <a:schemeClr val="tx1"/>
                </a:solidFill>
                <a:effectLst/>
                <a:latin typeface="+mn-lt"/>
                <a:ea typeface="+mn-ea"/>
                <a:cs typeface="+mn-cs"/>
              </a:rPr>
              <a:t>Public holidays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Amish generally do not celebrate public holidays, though may be granted days off from work depending on their employer.  Amish do recognize Thanksgiving as well as New Year’s Day.  In some settlements </a:t>
            </a:r>
            <a:r>
              <a:rPr lang="en-US" sz="1200" u="sng" kern="1200" dirty="0">
                <a:solidFill>
                  <a:schemeClr val="tx1"/>
                </a:solidFill>
                <a:effectLst/>
                <a:latin typeface="+mn-lt"/>
                <a:ea typeface="+mn-ea"/>
                <a:cs typeface="+mn-cs"/>
                <a:hlinkClick r:id="rId4"/>
              </a:rPr>
              <a:t>Amish might take in fireworks on the Fourth of July</a:t>
            </a:r>
            <a:r>
              <a:rPr lang="en-US" sz="1200" kern="1200" dirty="0">
                <a:solidFill>
                  <a:schemeClr val="tx1"/>
                </a:solidFill>
                <a:effectLst/>
                <a:latin typeface="+mn-lt"/>
                <a:ea typeface="+mn-ea"/>
                <a:cs typeface="+mn-cs"/>
              </a:rPr>
              <a:t>, for example.  Amish do not observe  Halloween, but may display decorative pumpkins (uncarved) and gourds during the autumn months.</a:t>
            </a:r>
          </a:p>
          <a:p>
            <a:r>
              <a:rPr lang="en-US" sz="1200" b="1" kern="1200" dirty="0">
                <a:solidFill>
                  <a:schemeClr val="tx1"/>
                </a:solidFill>
                <a:effectLst/>
                <a:latin typeface="+mn-lt"/>
                <a:ea typeface="+mn-ea"/>
                <a:cs typeface="+mn-cs"/>
              </a:rPr>
              <a:t>Amish religious holidays</a:t>
            </a:r>
          </a:p>
          <a:p>
            <a:r>
              <a:rPr lang="en-US" sz="1200" kern="1200" dirty="0">
                <a:solidFill>
                  <a:schemeClr val="tx1"/>
                </a:solidFill>
                <a:effectLst/>
                <a:latin typeface="+mn-lt"/>
                <a:ea typeface="+mn-ea"/>
                <a:cs typeface="+mn-cs"/>
              </a:rPr>
              <a:t>Among religious holidays, like other Christians, </a:t>
            </a:r>
            <a:r>
              <a:rPr lang="en-US" sz="1200" u="sng" kern="1200" dirty="0">
                <a:solidFill>
                  <a:schemeClr val="tx1"/>
                </a:solidFill>
                <a:effectLst/>
                <a:latin typeface="+mn-lt"/>
                <a:ea typeface="+mn-ea"/>
                <a:cs typeface="+mn-cs"/>
                <a:hlinkClick r:id="rId5"/>
              </a:rPr>
              <a:t>Amish celebrate Christmas</a:t>
            </a:r>
            <a:r>
              <a:rPr lang="en-US" sz="1200" kern="1200" dirty="0">
                <a:solidFill>
                  <a:schemeClr val="tx1"/>
                </a:solidFill>
                <a:effectLst/>
                <a:latin typeface="+mn-lt"/>
                <a:ea typeface="+mn-ea"/>
                <a:cs typeface="+mn-cs"/>
              </a:rPr>
              <a:t>, Easter (Easter always falls on the first Sunday after the first full moon on or after the vernal equinox = March 20 or 21.), and Good Friday.  Additional religious days observed by the Amish include Easter Monday (day after Easter), second Christmas on December 26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(Some also celebrate “Old Christmas” on Jan. 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12 days after the 25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the traditional day of the Wise Men’s visit to Bethlehem. In the Middle Ages, there were 12 days of feasting starting on the 25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this is where the song “The 12 Days of Christmas” comes from. This holiday is also known as “Epiphany”.) Pentecost (50 days after Passover – in OT, was the “Feast of Weeks” celebrating the end of the harvest, “Pentecost” = Greek name for “50” and the “Feast of Weeks”. Pentecost also signaled the beginning of the Church age.), and Ascension Day (40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day of Easter = 39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day after Easter).   Pentecost, Easter Monday, and second Christmas may not be celebrated in all communities (</a:t>
            </a:r>
            <a:r>
              <a:rPr lang="en-US" sz="1200" i="1" kern="1200" dirty="0">
                <a:solidFill>
                  <a:schemeClr val="tx1"/>
                </a:solidFill>
                <a:effectLst/>
                <a:latin typeface="+mn-lt"/>
                <a:ea typeface="+mn-ea"/>
                <a:cs typeface="+mn-cs"/>
              </a:rPr>
              <a:t>Enterprise</a:t>
            </a:r>
            <a:r>
              <a:rPr lang="en-US" sz="1200" kern="1200" dirty="0">
                <a:solidFill>
                  <a:schemeClr val="tx1"/>
                </a:solidFill>
                <a:effectLst/>
                <a:latin typeface="+mn-lt"/>
                <a:ea typeface="+mn-ea"/>
                <a:cs typeface="+mn-cs"/>
              </a:rPr>
              <a:t>, Kraybill/Nolt).</a:t>
            </a:r>
          </a:p>
          <a:p>
            <a:r>
              <a:rPr lang="en-US" sz="1200" kern="1200" dirty="0">
                <a:solidFill>
                  <a:schemeClr val="tx1"/>
                </a:solidFill>
                <a:effectLst/>
                <a:latin typeface="+mn-lt"/>
                <a:ea typeface="+mn-ea"/>
                <a:cs typeface="+mn-cs"/>
              </a:rPr>
              <a:t>Good Friday and St. Michael’s Day (September 29) are days of fasting as well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Among other free days, non-Amish employees are given time off for Memorial Day, July Fourth, and Labor Day.  In place of these holidays, Amish are exempt from working on Ascension Day, Pentecost Monday, and Fall Fast Day (Oct. 11) – Amish businesses will be closed.</a:t>
            </a:r>
          </a:p>
          <a:p>
            <a:endParaRPr lang="en-US" dirty="0"/>
          </a:p>
        </p:txBody>
      </p:sp>
      <p:sp>
        <p:nvSpPr>
          <p:cNvPr id="4" name="Slide Number Placeholder 3"/>
          <p:cNvSpPr>
            <a:spLocks noGrp="1"/>
          </p:cNvSpPr>
          <p:nvPr>
            <p:ph type="sldNum" sz="quarter" idx="5"/>
          </p:nvPr>
        </p:nvSpPr>
        <p:spPr/>
        <p:txBody>
          <a:bodyPr/>
          <a:lstStyle/>
          <a:p>
            <a:fld id="{8F9AA7B2-241F-4F27-BF87-B0E2F4A2F2B6}" type="slidenum">
              <a:rPr lang="en-US" smtClean="0"/>
              <a:t>14</a:t>
            </a:fld>
            <a:endParaRPr lang="en-US" dirty="0"/>
          </a:p>
        </p:txBody>
      </p:sp>
    </p:spTree>
    <p:extLst>
      <p:ext uri="{BB962C8B-B14F-4D97-AF65-F5344CB8AC3E}">
        <p14:creationId xmlns:p14="http://schemas.microsoft.com/office/powerpoint/2010/main" val="3941037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From: “GUIDELINES FOR PROFESSIONALS WHEN WORKING WITH THE AMISH COMMUNITY”  (</a:t>
            </a:r>
            <a:r>
              <a:rPr lang="en-US" sz="1200" u="sng" kern="1200" dirty="0">
                <a:solidFill>
                  <a:schemeClr val="tx1"/>
                </a:solidFill>
                <a:effectLst/>
                <a:latin typeface="+mn-lt"/>
                <a:ea typeface="+mn-ea"/>
                <a:cs typeface="+mn-cs"/>
                <a:hlinkClick r:id="rId3"/>
              </a:rPr>
              <a:t>https://tinyurl.com/y2pvmz9m</a:t>
            </a:r>
            <a:r>
              <a:rPr lang="en-US" sz="1200" kern="1200" dirty="0">
                <a:solidFill>
                  <a:schemeClr val="tx1"/>
                </a:solidFill>
                <a:effectLst/>
                <a:latin typeface="+mn-lt"/>
                <a:ea typeface="+mn-ea"/>
                <a:cs typeface="+mn-cs"/>
              </a:rPr>
              <a:t> )</a:t>
            </a:r>
          </a:p>
          <a:p>
            <a:pPr marL="1588" lvl="1" indent="0">
              <a:buFont typeface="Arial" panose="020B0604020202020204" pitchFamily="34" charset="0"/>
              <a:buNone/>
            </a:pPr>
            <a:endParaRPr lang="en-US" sz="1200" kern="1200" dirty="0">
              <a:solidFill>
                <a:schemeClr val="tx1"/>
              </a:solidFill>
              <a:effectLst/>
              <a:latin typeface="+mn-lt"/>
              <a:ea typeface="+mn-ea"/>
              <a:cs typeface="+mn-cs"/>
            </a:endParaRPr>
          </a:p>
          <a:p>
            <a:pPr marL="173038" lvl="1" indent="-171450">
              <a:buFont typeface="Arial" panose="020B0604020202020204" pitchFamily="34" charset="0"/>
              <a:buChar char="•"/>
            </a:pPr>
            <a:r>
              <a:rPr lang="en-US" sz="1200" kern="1200" dirty="0">
                <a:solidFill>
                  <a:schemeClr val="tx1"/>
                </a:solidFill>
                <a:effectLst/>
                <a:latin typeface="+mn-lt"/>
                <a:ea typeface="+mn-ea"/>
                <a:cs typeface="+mn-cs"/>
              </a:rPr>
              <a:t>Remember the pace of Amish life is slow-an Amish buggy travels at about 10 to 20 miles per hour. </a:t>
            </a:r>
            <a:endParaRPr lang="en-US" sz="1100" kern="1200" dirty="0">
              <a:solidFill>
                <a:schemeClr val="tx1"/>
              </a:solidFill>
              <a:effectLst/>
              <a:latin typeface="+mn-lt"/>
              <a:ea typeface="+mn-ea"/>
              <a:cs typeface="+mn-cs"/>
            </a:endParaRPr>
          </a:p>
          <a:p>
            <a:pPr marL="173038" lvl="1" indent="-171450">
              <a:buFont typeface="Arial" panose="020B0604020202020204" pitchFamily="34" charset="0"/>
              <a:buChar char="•"/>
            </a:pPr>
            <a:r>
              <a:rPr lang="en-US" sz="1200" kern="1200" dirty="0">
                <a:solidFill>
                  <a:schemeClr val="tx1"/>
                </a:solidFill>
                <a:effectLst/>
                <a:latin typeface="+mn-lt"/>
                <a:ea typeface="+mn-ea"/>
                <a:cs typeface="+mn-cs"/>
              </a:rPr>
              <a:t>Learn the art of “chit-chat” and spend a few minutes initially talking about the weather, crops, local news, and events.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Don’t rush the conversation, and allow enough time for discussion of an issue.</a:t>
            </a:r>
            <a:endParaRPr lang="en-US" dirty="0"/>
          </a:p>
        </p:txBody>
      </p:sp>
      <p:sp>
        <p:nvSpPr>
          <p:cNvPr id="4" name="Slide Number Placeholder 3"/>
          <p:cNvSpPr>
            <a:spLocks noGrp="1"/>
          </p:cNvSpPr>
          <p:nvPr>
            <p:ph type="sldNum" sz="quarter" idx="5"/>
          </p:nvPr>
        </p:nvSpPr>
        <p:spPr/>
        <p:txBody>
          <a:bodyPr/>
          <a:lstStyle/>
          <a:p>
            <a:fld id="{8F9AA7B2-241F-4F27-BF87-B0E2F4A2F2B6}" type="slidenum">
              <a:rPr lang="en-US" smtClean="0"/>
              <a:t>15</a:t>
            </a:fld>
            <a:endParaRPr lang="en-US" dirty="0"/>
          </a:p>
        </p:txBody>
      </p:sp>
    </p:spTree>
    <p:extLst>
      <p:ext uri="{BB962C8B-B14F-4D97-AF65-F5344CB8AC3E}">
        <p14:creationId xmlns:p14="http://schemas.microsoft.com/office/powerpoint/2010/main" val="3497670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From: “GUIDELINES FOR PROFESSIONALS WHEN WORKING WITH THE AMISH COMMUNITY”  (</a:t>
            </a:r>
            <a:r>
              <a:rPr lang="en-US" sz="1200" u="sng" kern="1200" dirty="0">
                <a:solidFill>
                  <a:schemeClr val="tx1"/>
                </a:solidFill>
                <a:effectLst/>
                <a:latin typeface="+mn-lt"/>
                <a:ea typeface="+mn-ea"/>
                <a:cs typeface="+mn-cs"/>
                <a:hlinkClick r:id="rId3"/>
              </a:rPr>
              <a:t>https://tinyurl.com/y2pvmz9m</a:t>
            </a:r>
            <a:r>
              <a:rPr lang="en-US" sz="1200" kern="1200" dirty="0">
                <a:solidFill>
                  <a:schemeClr val="tx1"/>
                </a:solidFill>
                <a:effectLst/>
                <a:latin typeface="+mn-lt"/>
                <a:ea typeface="+mn-ea"/>
                <a:cs typeface="+mn-cs"/>
              </a:rPr>
              <a:t> )</a:t>
            </a:r>
          </a:p>
          <a:p>
            <a:pPr marL="1588" lvl="1" indent="0">
              <a:buFont typeface="Arial" panose="020B0604020202020204" pitchFamily="34" charset="0"/>
              <a:buNone/>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Remember that language is not a barrier between Amish and non-Amish, except for preschool children who may not speak English.</a:t>
            </a:r>
          </a:p>
          <a:p>
            <a:endParaRPr lang="en-US" dirty="0"/>
          </a:p>
        </p:txBody>
      </p:sp>
      <p:sp>
        <p:nvSpPr>
          <p:cNvPr id="4" name="Slide Number Placeholder 3"/>
          <p:cNvSpPr>
            <a:spLocks noGrp="1"/>
          </p:cNvSpPr>
          <p:nvPr>
            <p:ph type="sldNum" sz="quarter" idx="5"/>
          </p:nvPr>
        </p:nvSpPr>
        <p:spPr/>
        <p:txBody>
          <a:bodyPr/>
          <a:lstStyle/>
          <a:p>
            <a:fld id="{8F9AA7B2-241F-4F27-BF87-B0E2F4A2F2B6}" type="slidenum">
              <a:rPr lang="en-US" smtClean="0"/>
              <a:t>16</a:t>
            </a:fld>
            <a:endParaRPr lang="en-US" dirty="0"/>
          </a:p>
        </p:txBody>
      </p:sp>
    </p:spTree>
    <p:extLst>
      <p:ext uri="{BB962C8B-B14F-4D97-AF65-F5344CB8AC3E}">
        <p14:creationId xmlns:p14="http://schemas.microsoft.com/office/powerpoint/2010/main" val="2075436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From: “GUIDELINES FOR PROFESSIONALS WHEN WORKING WITH THE AMISH COMMUNITY”  (</a:t>
            </a:r>
            <a:r>
              <a:rPr lang="en-US" sz="1200" u="sng" kern="1200" dirty="0">
                <a:solidFill>
                  <a:schemeClr val="tx1"/>
                </a:solidFill>
                <a:effectLst/>
                <a:latin typeface="+mn-lt"/>
                <a:ea typeface="+mn-ea"/>
                <a:cs typeface="+mn-cs"/>
                <a:hlinkClick r:id="rId3"/>
              </a:rPr>
              <a:t>https://tinyurl.com/y2pvmz9m</a:t>
            </a:r>
            <a:r>
              <a:rPr lang="en-US" sz="1200" kern="1200" dirty="0">
                <a:solidFill>
                  <a:schemeClr val="tx1"/>
                </a:solidFill>
                <a:effectLst/>
                <a:latin typeface="+mn-lt"/>
                <a:ea typeface="+mn-ea"/>
                <a:cs typeface="+mn-cs"/>
              </a:rPr>
              <a:t> )</a:t>
            </a:r>
          </a:p>
          <a:p>
            <a:pPr marL="1588" lvl="1" indent="0">
              <a:buFont typeface="Arial" panose="020B0604020202020204" pitchFamily="34" charset="0"/>
              <a:buNone/>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Remember the Amish client’s right to self-determination: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Involve Amish bishops or other representatives in planning programs and services targeted at the Amish community.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F9AA7B2-241F-4F27-BF87-B0E2F4A2F2B6}" type="slidenum">
              <a:rPr lang="en-US" smtClean="0"/>
              <a:t>17</a:t>
            </a:fld>
            <a:endParaRPr lang="en-US" dirty="0"/>
          </a:p>
        </p:txBody>
      </p:sp>
    </p:spTree>
    <p:extLst>
      <p:ext uri="{BB962C8B-B14F-4D97-AF65-F5344CB8AC3E}">
        <p14:creationId xmlns:p14="http://schemas.microsoft.com/office/powerpoint/2010/main" val="10759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From: “GUIDELINES FOR PROFESSIONALS WHEN WORKING WITH THE AMISH COMMUNITY”  (</a:t>
            </a:r>
            <a:r>
              <a:rPr lang="en-US" sz="1200" u="sng" kern="1200" dirty="0">
                <a:solidFill>
                  <a:schemeClr val="tx1"/>
                </a:solidFill>
                <a:effectLst/>
                <a:latin typeface="+mn-lt"/>
                <a:ea typeface="+mn-ea"/>
                <a:cs typeface="+mn-cs"/>
                <a:hlinkClick r:id="rId3"/>
              </a:rPr>
              <a:t>https://tinyurl.com/y2pvmz9m</a:t>
            </a:r>
            <a:r>
              <a:rPr lang="en-US" sz="1200" kern="1200" dirty="0">
                <a:solidFill>
                  <a:schemeClr val="tx1"/>
                </a:solidFill>
                <a:effectLst/>
                <a:latin typeface="+mn-lt"/>
                <a:ea typeface="+mn-ea"/>
                <a:cs typeface="+mn-cs"/>
              </a:rPr>
              <a:t>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Above all, treat Amish clients/patients with dignity and respect: </a:t>
            </a:r>
            <a:endParaRPr lang="en-US" sz="1100" b="1" kern="1200" dirty="0">
              <a:solidFill>
                <a:schemeClr val="tx1"/>
              </a:solidFill>
              <a:effectLst/>
              <a:latin typeface="+mn-lt"/>
              <a:ea typeface="+mn-ea"/>
              <a:cs typeface="+mn-cs"/>
            </a:endParaRPr>
          </a:p>
          <a:p>
            <a:pPr marL="346075" lvl="1" indent="-171450">
              <a:buFont typeface="Arial" panose="020B0604020202020204" pitchFamily="34" charset="0"/>
              <a:buChar char="•"/>
            </a:pPr>
            <a:r>
              <a:rPr lang="en-US" sz="1200" kern="1200" dirty="0">
                <a:solidFill>
                  <a:schemeClr val="tx1"/>
                </a:solidFill>
                <a:effectLst/>
                <a:latin typeface="+mn-lt"/>
                <a:ea typeface="+mn-ea"/>
                <a:cs typeface="+mn-cs"/>
              </a:rPr>
              <a:t>Recognize the patriarchal nature of Amish society, but also be aware that Amish women will participate in decision making. </a:t>
            </a:r>
            <a:endParaRPr lang="en-US" sz="1100" kern="1200" dirty="0">
              <a:solidFill>
                <a:schemeClr val="tx1"/>
              </a:solidFill>
              <a:effectLst/>
              <a:latin typeface="+mn-lt"/>
              <a:ea typeface="+mn-ea"/>
              <a:cs typeface="+mn-cs"/>
            </a:endParaRPr>
          </a:p>
          <a:p>
            <a:pPr marL="346075" lvl="1" indent="-171450">
              <a:buFont typeface="Arial" panose="020B0604020202020204" pitchFamily="34" charset="0"/>
              <a:buChar char="•"/>
            </a:pPr>
            <a:r>
              <a:rPr lang="en-US" sz="1200" kern="1200" dirty="0">
                <a:solidFill>
                  <a:schemeClr val="tx1"/>
                </a:solidFill>
                <a:effectLst/>
                <a:latin typeface="+mn-lt"/>
                <a:ea typeface="+mn-ea"/>
                <a:cs typeface="+mn-cs"/>
              </a:rPr>
              <a:t>Dress modestly, especially when visiting an Amish home.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9AA7B2-241F-4F27-BF87-B0E2F4A2F2B6}" type="slidenum">
              <a:rPr lang="en-US" smtClean="0"/>
              <a:t>18</a:t>
            </a:fld>
            <a:endParaRPr lang="en-US" dirty="0"/>
          </a:p>
        </p:txBody>
      </p:sp>
    </p:spTree>
    <p:extLst>
      <p:ext uri="{BB962C8B-B14F-4D97-AF65-F5344CB8AC3E}">
        <p14:creationId xmlns:p14="http://schemas.microsoft.com/office/powerpoint/2010/main" val="2802243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From: “GUIDELINES FOR PROFESSIONALS WHEN WORKING WITH THE AMISH COMMUNITY”  (</a:t>
            </a:r>
            <a:r>
              <a:rPr lang="en-US" sz="1200" u="sng" kern="1200" dirty="0">
                <a:solidFill>
                  <a:schemeClr val="tx1"/>
                </a:solidFill>
                <a:effectLst/>
                <a:latin typeface="+mn-lt"/>
                <a:ea typeface="+mn-ea"/>
                <a:cs typeface="+mn-cs"/>
                <a:hlinkClick r:id="rId3"/>
              </a:rPr>
              <a:t>https://tinyurl.com/y2pvmz9m</a:t>
            </a:r>
            <a:r>
              <a:rPr lang="en-US" sz="1200" kern="1200" dirty="0">
                <a:solidFill>
                  <a:schemeClr val="tx1"/>
                </a:solidFill>
                <a:effectLst/>
                <a:latin typeface="+mn-lt"/>
                <a:ea typeface="+mn-ea"/>
                <a:cs typeface="+mn-cs"/>
              </a:rPr>
              <a:t> )</a:t>
            </a:r>
          </a:p>
          <a:p>
            <a:pPr marL="1588" lvl="1" indent="0">
              <a:buFont typeface="Arial" panose="020B0604020202020204" pitchFamily="34" charset="0"/>
              <a:buNone/>
            </a:pPr>
            <a:endParaRPr lang="en-US" sz="1200" kern="1200" dirty="0">
              <a:solidFill>
                <a:schemeClr val="tx1"/>
              </a:solidFill>
              <a:effectLst/>
              <a:latin typeface="+mn-lt"/>
              <a:ea typeface="+mn-ea"/>
              <a:cs typeface="+mn-cs"/>
            </a:endParaRPr>
          </a:p>
          <a:p>
            <a:pPr marL="346075" lvl="1" indent="-171450">
              <a:buFont typeface="Arial" panose="020B0604020202020204" pitchFamily="34" charset="0"/>
              <a:buChar char="•"/>
            </a:pPr>
            <a:r>
              <a:rPr lang="en-US" sz="1200" kern="1200" dirty="0">
                <a:solidFill>
                  <a:schemeClr val="tx1"/>
                </a:solidFill>
                <a:effectLst/>
                <a:latin typeface="+mn-lt"/>
                <a:ea typeface="+mn-ea"/>
                <a:cs typeface="+mn-cs"/>
              </a:rPr>
              <a:t>Speak with a soft voice and do not use jargon or slang unless it is commonly used in the local community. </a:t>
            </a:r>
            <a:endParaRPr lang="en-US" sz="1100" kern="1200" dirty="0">
              <a:solidFill>
                <a:schemeClr val="tx1"/>
              </a:solidFill>
              <a:effectLst/>
              <a:latin typeface="+mn-lt"/>
              <a:ea typeface="+mn-ea"/>
              <a:cs typeface="+mn-cs"/>
            </a:endParaRPr>
          </a:p>
          <a:p>
            <a:pPr marL="346075" lvl="1" indent="-171450">
              <a:buFont typeface="Arial" panose="020B0604020202020204" pitchFamily="34" charset="0"/>
              <a:buChar char="•"/>
            </a:pPr>
            <a:r>
              <a:rPr lang="en-US" sz="1200" kern="1200" dirty="0">
                <a:solidFill>
                  <a:schemeClr val="tx1"/>
                </a:solidFill>
                <a:effectLst/>
                <a:latin typeface="+mn-lt"/>
                <a:ea typeface="+mn-ea"/>
                <a:cs typeface="+mn-cs"/>
              </a:rPr>
              <a:t>Allow a comfortable physical space between you and the Amish client. </a:t>
            </a:r>
            <a:endParaRPr lang="en-US" sz="1100" kern="1200" dirty="0">
              <a:solidFill>
                <a:schemeClr val="tx1"/>
              </a:solidFill>
              <a:effectLst/>
              <a:latin typeface="+mn-lt"/>
              <a:ea typeface="+mn-ea"/>
              <a:cs typeface="+mn-cs"/>
            </a:endParaRPr>
          </a:p>
          <a:p>
            <a:pPr marL="346075" indent="-171450">
              <a:buFont typeface="Arial" panose="020B0604020202020204" pitchFamily="34" charset="0"/>
              <a:buChar char="•"/>
            </a:pPr>
            <a:r>
              <a:rPr lang="en-US" sz="1200" kern="1200" dirty="0">
                <a:solidFill>
                  <a:schemeClr val="tx1"/>
                </a:solidFill>
                <a:effectLst/>
                <a:latin typeface="+mn-lt"/>
                <a:ea typeface="+mn-ea"/>
                <a:cs typeface="+mn-cs"/>
              </a:rPr>
              <a:t>Avoid physical touch, especially between genders, unless appropriate and necessary for professional care.</a:t>
            </a:r>
            <a:endParaRPr lang="en-US" dirty="0"/>
          </a:p>
          <a:p>
            <a:endParaRPr lang="en-US" dirty="0"/>
          </a:p>
        </p:txBody>
      </p:sp>
      <p:sp>
        <p:nvSpPr>
          <p:cNvPr id="4" name="Slide Number Placeholder 3"/>
          <p:cNvSpPr>
            <a:spLocks noGrp="1"/>
          </p:cNvSpPr>
          <p:nvPr>
            <p:ph type="sldNum" sz="quarter" idx="5"/>
          </p:nvPr>
        </p:nvSpPr>
        <p:spPr/>
        <p:txBody>
          <a:bodyPr/>
          <a:lstStyle/>
          <a:p>
            <a:fld id="{8F9AA7B2-241F-4F27-BF87-B0E2F4A2F2B6}" type="slidenum">
              <a:rPr lang="en-US" smtClean="0"/>
              <a:t>19</a:t>
            </a:fld>
            <a:endParaRPr lang="en-US" dirty="0"/>
          </a:p>
        </p:txBody>
      </p:sp>
    </p:spTree>
    <p:extLst>
      <p:ext uri="{BB962C8B-B14F-4D97-AF65-F5344CB8AC3E}">
        <p14:creationId xmlns:p14="http://schemas.microsoft.com/office/powerpoint/2010/main" val="210878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WHO ARE THE AMISH?</a:t>
            </a:r>
          </a:p>
          <a:p>
            <a:endParaRPr lang="en-US" b="1" dirty="0">
              <a:latin typeface="+mn-lt"/>
            </a:endParaRPr>
          </a:p>
          <a:p>
            <a:pPr marL="171450" indent="-171450">
              <a:buFont typeface="Arial" panose="020B0604020202020204" pitchFamily="34" charset="0"/>
              <a:buChar char="•"/>
            </a:pPr>
            <a:r>
              <a:rPr lang="en-US" sz="1200" dirty="0"/>
              <a:t>Considered by most to be conservative Christians – not a cult</a:t>
            </a:r>
          </a:p>
          <a:p>
            <a:pPr marL="171450" indent="-171450">
              <a:buFont typeface="Arial" panose="020B0604020202020204" pitchFamily="34" charset="0"/>
              <a:buChar char="•"/>
            </a:pPr>
            <a:r>
              <a:rPr lang="en-US" sz="1200" dirty="0"/>
              <a:t>Founded by Jacob Amman in Switzerland in 1693 as a split from the Mennonite movement</a:t>
            </a:r>
          </a:p>
          <a:p>
            <a:pPr marL="171450" indent="-171450">
              <a:buFont typeface="Arial" panose="020B0604020202020204" pitchFamily="34" charset="0"/>
              <a:buChar char="•"/>
            </a:pPr>
            <a:r>
              <a:rPr lang="en-US" sz="1200" dirty="0"/>
              <a:t>First Amish arrived in America in 1736 and settled in Pennsylvania</a:t>
            </a:r>
          </a:p>
          <a:p>
            <a:pPr marL="171450" indent="-171450">
              <a:buFont typeface="Arial" panose="020B0604020202020204" pitchFamily="34" charset="0"/>
              <a:buChar char="•"/>
            </a:pPr>
            <a:r>
              <a:rPr lang="en-US" sz="1200" dirty="0"/>
              <a:t>Almost all members are born into and raised in the faith. Some Amish groups have a very restricted gene pool and are experiencing several inherited disorders as a result</a:t>
            </a:r>
            <a:r>
              <a:rPr lang="en-US" sz="1200" i="1" dirty="0"/>
              <a:t>.</a:t>
            </a:r>
            <a:endParaRPr lang="en-US" sz="1200" dirty="0"/>
          </a:p>
          <a:p>
            <a:endParaRPr lang="en-US" dirty="0"/>
          </a:p>
        </p:txBody>
      </p:sp>
      <p:sp>
        <p:nvSpPr>
          <p:cNvPr id="4" name="Slide Number Placeholder 3"/>
          <p:cNvSpPr>
            <a:spLocks noGrp="1"/>
          </p:cNvSpPr>
          <p:nvPr>
            <p:ph type="sldNum" sz="quarter" idx="5"/>
          </p:nvPr>
        </p:nvSpPr>
        <p:spPr/>
        <p:txBody>
          <a:bodyPr/>
          <a:lstStyle/>
          <a:p>
            <a:fld id="{8F9AA7B2-241F-4F27-BF87-B0E2F4A2F2B6}" type="slidenum">
              <a:rPr lang="en-US" smtClean="0"/>
              <a:t>2</a:t>
            </a:fld>
            <a:endParaRPr lang="en-US" dirty="0"/>
          </a:p>
        </p:txBody>
      </p:sp>
    </p:spTree>
    <p:extLst>
      <p:ext uri="{BB962C8B-B14F-4D97-AF65-F5344CB8AC3E}">
        <p14:creationId xmlns:p14="http://schemas.microsoft.com/office/powerpoint/2010/main" val="1707291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AA7B2-241F-4F27-BF87-B0E2F4A2F2B6}" type="slidenum">
              <a:rPr lang="en-US" smtClean="0"/>
              <a:t>20</a:t>
            </a:fld>
            <a:endParaRPr lang="en-US" dirty="0"/>
          </a:p>
        </p:txBody>
      </p:sp>
    </p:spTree>
    <p:extLst>
      <p:ext uri="{BB962C8B-B14F-4D97-AF65-F5344CB8AC3E}">
        <p14:creationId xmlns:p14="http://schemas.microsoft.com/office/powerpoint/2010/main" val="302663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genetic disorders and high rates of farming accidents are primary reasons that Amish may be interested in working with AgrAbility.</a:t>
            </a:r>
          </a:p>
          <a:p>
            <a:endParaRPr lang="en-US" dirty="0"/>
          </a:p>
          <a:p>
            <a:r>
              <a:rPr lang="en-US" dirty="0"/>
              <a:t>From: </a:t>
            </a:r>
            <a:r>
              <a:rPr lang="en-US" dirty="0">
                <a:hlinkClick r:id="rId3"/>
              </a:rPr>
              <a:t>https://www.purdue.edu/newsroom/releases/2016/Q3/report-indiana-farm-related-fatalities-up-10-in-2015.html</a:t>
            </a:r>
            <a:r>
              <a:rPr lang="en-US" dirty="0"/>
              <a:t> </a:t>
            </a:r>
          </a:p>
          <a:p>
            <a:endParaRPr lang="en-US" dirty="0"/>
          </a:p>
          <a:p>
            <a:r>
              <a:rPr lang="en-US" dirty="0"/>
              <a:t>“Indiana's Amish and Old-Order Anabaptist communities, many of whom use modern technology selectively due to their religious beliefs, continue to experience higher than average rates of farm-related fatalities. Amish families have more children than average American families and mainly work in agricultural occupations, both risk factors for farm injuries and deaths. Elkhart, LaGrange, Adams and Allen counties have some of the largest Amish populations in the state and also have had the highest number of fatalities over the last 40 years, the report said. In addition to farm accidents, collisions between buggies and motor vehicles are significant sources of injury and death.”</a:t>
            </a:r>
          </a:p>
          <a:p>
            <a:endParaRPr lang="en-US" dirty="0"/>
          </a:p>
          <a:p>
            <a:r>
              <a:rPr lang="en-US" dirty="0"/>
              <a:t>This being true in Indiana, it is most likely true in other states with Amish communities. And if Amish fatalities are well above the average rate as compared to the general populace of farmers, it is safe to assume that disabilities related to such accidents is also higher.</a:t>
            </a:r>
          </a:p>
        </p:txBody>
      </p:sp>
      <p:sp>
        <p:nvSpPr>
          <p:cNvPr id="4" name="Slide Number Placeholder 3"/>
          <p:cNvSpPr>
            <a:spLocks noGrp="1"/>
          </p:cNvSpPr>
          <p:nvPr>
            <p:ph type="sldNum" sz="quarter" idx="5"/>
          </p:nvPr>
        </p:nvSpPr>
        <p:spPr/>
        <p:txBody>
          <a:bodyPr/>
          <a:lstStyle/>
          <a:p>
            <a:fld id="{8F9AA7B2-241F-4F27-BF87-B0E2F4A2F2B6}" type="slidenum">
              <a:rPr lang="en-US" smtClean="0"/>
              <a:t>3</a:t>
            </a:fld>
            <a:endParaRPr lang="en-US" dirty="0"/>
          </a:p>
        </p:txBody>
      </p:sp>
    </p:spTree>
    <p:extLst>
      <p:ext uri="{BB962C8B-B14F-4D97-AF65-F5344CB8AC3E}">
        <p14:creationId xmlns:p14="http://schemas.microsoft.com/office/powerpoint/2010/main" val="133121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Diversity</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Amish are not a single unit. There are four main groups — the Old Order, the New Order, the Beachy Amish and Amish Mennonites — with many subgroups and different rules within these categories. For instance, the Beachy Amish and Amish Mennonites often drive cars and use electricity while the others use horse-drawn buggies.</a:t>
            </a:r>
          </a:p>
          <a:p>
            <a:endParaRPr lang="en-US" dirty="0"/>
          </a:p>
          <a:p>
            <a:r>
              <a:rPr lang="en-US" sz="1200" kern="1200" dirty="0">
                <a:solidFill>
                  <a:schemeClr val="tx1"/>
                </a:solidFill>
                <a:effectLst/>
                <a:latin typeface="+mn-lt"/>
                <a:ea typeface="+mn-ea"/>
                <a:cs typeface="+mn-cs"/>
              </a:rPr>
              <a:t>From </a:t>
            </a:r>
            <a:r>
              <a:rPr lang="en-US" sz="1200" u="sng" kern="1200" dirty="0">
                <a:solidFill>
                  <a:schemeClr val="tx1"/>
                </a:solidFill>
                <a:effectLst/>
                <a:latin typeface="+mn-lt"/>
                <a:ea typeface="+mn-ea"/>
                <a:cs typeface="+mn-cs"/>
              </a:rPr>
              <a:t>USA TODAY</a:t>
            </a:r>
            <a:r>
              <a:rPr lang="en-US" sz="1200" kern="1200" dirty="0">
                <a:solidFill>
                  <a:schemeClr val="tx1"/>
                </a:solidFill>
                <a:effectLst/>
                <a:latin typeface="+mn-lt"/>
                <a:ea typeface="+mn-ea"/>
                <a:cs typeface="+mn-cs"/>
              </a:rPr>
              <a:t>: “The Amish: 10 things you might want to know” (</a:t>
            </a:r>
            <a:r>
              <a:rPr lang="en-US" sz="1200" u="sng" kern="1200" dirty="0">
                <a:solidFill>
                  <a:schemeClr val="tx1"/>
                </a:solidFill>
                <a:effectLst/>
                <a:latin typeface="+mn-lt"/>
                <a:ea typeface="+mn-ea"/>
                <a:cs typeface="+mn-cs"/>
                <a:hlinkClick r:id="rId3"/>
              </a:rPr>
              <a:t>https://www.usatoday.com/story/news/nation/2014/08/15/amish-ten-things-you-need-to-know/14111249/</a:t>
            </a:r>
            <a:endParaRPr lang="en-US" dirty="0"/>
          </a:p>
        </p:txBody>
      </p:sp>
      <p:sp>
        <p:nvSpPr>
          <p:cNvPr id="4" name="Slide Number Placeholder 3"/>
          <p:cNvSpPr>
            <a:spLocks noGrp="1"/>
          </p:cNvSpPr>
          <p:nvPr>
            <p:ph type="sldNum" sz="quarter" idx="5"/>
          </p:nvPr>
        </p:nvSpPr>
        <p:spPr/>
        <p:txBody>
          <a:bodyPr/>
          <a:lstStyle/>
          <a:p>
            <a:fld id="{8F9AA7B2-241F-4F27-BF87-B0E2F4A2F2B6}" type="slidenum">
              <a:rPr lang="en-US" smtClean="0"/>
              <a:t>4</a:t>
            </a:fld>
            <a:endParaRPr lang="en-US" dirty="0"/>
          </a:p>
        </p:txBody>
      </p:sp>
    </p:spTree>
    <p:extLst>
      <p:ext uri="{BB962C8B-B14F-4D97-AF65-F5344CB8AC3E}">
        <p14:creationId xmlns:p14="http://schemas.microsoft.com/office/powerpoint/2010/main" val="13555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200" kern="1200" dirty="0">
                <a:solidFill>
                  <a:schemeClr val="tx1"/>
                </a:solidFill>
                <a:effectLst/>
                <a:latin typeface="+mn-lt"/>
                <a:ea typeface="+mn-ea"/>
                <a:cs typeface="+mn-cs"/>
              </a:rPr>
              <a:t>Amish life is governed by the "Ordnung," a German word for order. The rules vary from community to community. According to the </a:t>
            </a:r>
            <a:r>
              <a:rPr lang="en-US" dirty="0"/>
              <a:t>Young Center for Anabaptist and Pietist Studies at Elizabethtown College in Lancaster, Pa., </a:t>
            </a:r>
            <a:r>
              <a:rPr lang="en-US" sz="1200" kern="1200" dirty="0">
                <a:solidFill>
                  <a:schemeClr val="tx1"/>
                </a:solidFill>
                <a:effectLst/>
                <a:latin typeface="+mn-lt"/>
                <a:ea typeface="+mn-ea"/>
                <a:cs typeface="+mn-cs"/>
              </a:rPr>
              <a:t>"Most Amish groups forbid owning automobiles, tapping electricity from public utility lines, using self-propelled farm machinery, owning a television, radio, and computer, attending high school and college, joining the military, and initiating divorce." Photos are banned because they might cultivate personal vanity, which runs against the church's prohibition of "hochmut," a word meaning pride, arrogance and/or haughtiness.</a:t>
            </a:r>
          </a:p>
          <a:p>
            <a:endParaRPr lang="en-US" sz="1200" kern="1200" dirty="0">
              <a:solidFill>
                <a:schemeClr val="tx1"/>
              </a:solidFill>
              <a:effectLst/>
              <a:latin typeface="+mn-lt"/>
              <a:ea typeface="+mn-ea"/>
              <a:cs typeface="+mn-cs"/>
            </a:endParaRPr>
          </a:p>
          <a:p>
            <a:r>
              <a:rPr lang="en-US" dirty="0"/>
              <a:t>From </a:t>
            </a:r>
            <a:r>
              <a:rPr lang="en-US" u="sng" dirty="0"/>
              <a:t>USA TODAY</a:t>
            </a:r>
            <a:r>
              <a:rPr lang="en-US" dirty="0"/>
              <a:t>: “The Amish: 10 things you might want to know” (</a:t>
            </a:r>
            <a:r>
              <a:rPr lang="en-US" u="sng" dirty="0">
                <a:hlinkClick r:id="rId3"/>
              </a:rPr>
              <a:t>https://www.usatoday.com/story/news/nation/2014/08/15/amish-ten-things-you-need-to-know/14111249/</a:t>
            </a:r>
            <a:endParaRPr lang="en-US" dirty="0"/>
          </a:p>
        </p:txBody>
      </p:sp>
      <p:sp>
        <p:nvSpPr>
          <p:cNvPr id="4" name="Slide Number Placeholder 3"/>
          <p:cNvSpPr>
            <a:spLocks noGrp="1"/>
          </p:cNvSpPr>
          <p:nvPr>
            <p:ph type="sldNum" sz="quarter" idx="5"/>
          </p:nvPr>
        </p:nvSpPr>
        <p:spPr/>
        <p:txBody>
          <a:bodyPr/>
          <a:lstStyle/>
          <a:p>
            <a:fld id="{8F9AA7B2-241F-4F27-BF87-B0E2F4A2F2B6}" type="slidenum">
              <a:rPr lang="en-US" smtClean="0"/>
              <a:t>5</a:t>
            </a:fld>
            <a:endParaRPr lang="en-US" dirty="0"/>
          </a:p>
        </p:txBody>
      </p:sp>
    </p:spTree>
    <p:extLst>
      <p:ext uri="{BB962C8B-B14F-4D97-AF65-F5344CB8AC3E}">
        <p14:creationId xmlns:p14="http://schemas.microsoft.com/office/powerpoint/2010/main" val="414142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3873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t>
            </a:r>
            <a:r>
              <a:rPr lang="en-US" u="sng" dirty="0"/>
              <a:t>USA TODAY</a:t>
            </a:r>
            <a:r>
              <a:rPr lang="en-US" dirty="0"/>
              <a:t>: “The Amish: 10 things you might want to know” (</a:t>
            </a:r>
            <a:r>
              <a:rPr lang="en-US" u="sng" dirty="0">
                <a:hlinkClick r:id="rId3"/>
              </a:rPr>
              <a:t>https://www.usatoday.com/story/news/nation/2014/08/15/amish-ten-things-you-need-to-know/14111249/</a:t>
            </a:r>
            <a:endParaRPr lang="en-US" u="sng"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the Young Center, the Amish do not consider technology evil in itself, but believe that it has the potential to bring about assimilation into the surrounding society. "Mass media technology in particular, they fear, would introduce foreign values into their culture," says an article on the Young Center's website. "By bringing greater mobility, cars would pull the community apart, eroding local ties. Horse-and-buggy transportation keeps the community anchored in its local geographical base." Some of the rules are seemingly contradictory — for instance, 12-volt car batteries are permitted by many communities while 120-volt electricity is not. In addition, most Amish are not permitted to drive motor vehicles but are allowed to hire outsiders — known as "English" — to drive them.</a:t>
            </a:r>
          </a:p>
          <a:p>
            <a:endParaRPr lang="en-US" sz="1200" kern="1200" dirty="0">
              <a:solidFill>
                <a:schemeClr val="tx1"/>
              </a:solidFill>
              <a:effectLst/>
              <a:latin typeface="+mn-lt"/>
              <a:ea typeface="+mn-ea"/>
              <a:cs typeface="+mn-cs"/>
            </a:endParaRPr>
          </a:p>
          <a:p>
            <a:r>
              <a:rPr lang="en-US" u="none" dirty="0"/>
              <a:t>And from: </a:t>
            </a:r>
            <a:r>
              <a:rPr lang="en-US" u="none" dirty="0">
                <a:hlinkClick r:id="rId4"/>
              </a:rPr>
              <a:t>https://www.nytimes.com/1998/04/09/technology/horse-and-blender-car-and-crockpot.html</a:t>
            </a:r>
            <a:r>
              <a:rPr lang="en-US" u="none" dirty="0"/>
              <a:t> </a:t>
            </a:r>
          </a:p>
          <a:p>
            <a:endParaRPr lang="en-US" dirty="0"/>
          </a:p>
          <a:p>
            <a:r>
              <a:rPr lang="en-US" dirty="0"/>
              <a:t>“What looks hypocritical or downright silly are in fact negotiated cultural compromises where the Amish are trying to preserve their ethnic identity on the one hand and tap the benefits of modern technology on the other,” Dr. Kraybill said. (Donald Kraybill, provost of Messiah College and author of several books about the Amish)</a:t>
            </a:r>
          </a:p>
        </p:txBody>
      </p:sp>
      <p:sp>
        <p:nvSpPr>
          <p:cNvPr id="4" name="Slide Number Placeholder 3"/>
          <p:cNvSpPr>
            <a:spLocks noGrp="1"/>
          </p:cNvSpPr>
          <p:nvPr>
            <p:ph type="sldNum" sz="quarter" idx="5"/>
          </p:nvPr>
        </p:nvSpPr>
        <p:spPr/>
        <p:txBody>
          <a:bodyPr/>
          <a:lstStyle/>
          <a:p>
            <a:fld id="{8F9AA7B2-241F-4F27-BF87-B0E2F4A2F2B6}" type="slidenum">
              <a:rPr lang="en-US" smtClean="0"/>
              <a:t>6</a:t>
            </a:fld>
            <a:endParaRPr lang="en-US" dirty="0"/>
          </a:p>
        </p:txBody>
      </p:sp>
    </p:spTree>
    <p:extLst>
      <p:ext uri="{BB962C8B-B14F-4D97-AF65-F5344CB8AC3E}">
        <p14:creationId xmlns:p14="http://schemas.microsoft.com/office/powerpoint/2010/main" val="84079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AA7B2-241F-4F27-BF87-B0E2F4A2F2B6}" type="slidenum">
              <a:rPr lang="en-US" smtClean="0"/>
              <a:t>7</a:t>
            </a:fld>
            <a:endParaRPr lang="en-US" dirty="0"/>
          </a:p>
        </p:txBody>
      </p:sp>
    </p:spTree>
    <p:extLst>
      <p:ext uri="{BB962C8B-B14F-4D97-AF65-F5344CB8AC3E}">
        <p14:creationId xmlns:p14="http://schemas.microsoft.com/office/powerpoint/2010/main" val="1915374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200" kern="1200" dirty="0">
                <a:solidFill>
                  <a:schemeClr val="tx1"/>
                </a:solidFill>
                <a:effectLst/>
                <a:latin typeface="+mn-lt"/>
                <a:ea typeface="+mn-ea"/>
                <a:cs typeface="+mn-cs"/>
              </a:rPr>
              <a:t>From </a:t>
            </a:r>
            <a:r>
              <a:rPr lang="en-US" sz="1200" u="sng" kern="1200" dirty="0">
                <a:solidFill>
                  <a:schemeClr val="tx1"/>
                </a:solidFill>
                <a:effectLst/>
                <a:latin typeface="+mn-lt"/>
                <a:ea typeface="+mn-ea"/>
                <a:cs typeface="+mn-cs"/>
              </a:rPr>
              <a:t>USA TODAY</a:t>
            </a:r>
            <a:r>
              <a:rPr lang="en-US" sz="1200" kern="1200" dirty="0">
                <a:solidFill>
                  <a:schemeClr val="tx1"/>
                </a:solidFill>
                <a:effectLst/>
                <a:latin typeface="+mn-lt"/>
                <a:ea typeface="+mn-ea"/>
                <a:cs typeface="+mn-cs"/>
              </a:rPr>
              <a:t>: “The Amish: 10 things you might want to know” (</a:t>
            </a:r>
            <a:r>
              <a:rPr lang="en-US" sz="1200" u="sng" kern="1200" dirty="0">
                <a:solidFill>
                  <a:schemeClr val="tx1"/>
                </a:solidFill>
                <a:effectLst/>
                <a:latin typeface="+mn-lt"/>
                <a:ea typeface="+mn-ea"/>
                <a:cs typeface="+mn-cs"/>
                <a:hlinkClick r:id="rId3"/>
              </a:rPr>
              <a:t>https://www.usatoday.com/story/news/nation/2014/08/15/amish-ten-things-you-need-to-know/14111249/</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Amish are one of the fastest-growing population groups in America. According to the Young Center for Anabaptist and Pietist Studies at Elizabethtown College in Lancaster, Pa., their population has risen from about 5,000 in 1920 to almost 300,000 today. And much of that growth has occurred in the last three decades. The center estimates there were just 84,000 Amish in 1984, meaning the population has more than tripled during that time. The population explosion is due to a belief in large families, seen as a blessing from God. The large number of children also provide labor for their farming enterprises.</a:t>
            </a:r>
          </a:p>
          <a:p>
            <a:endParaRPr lang="en-US" dirty="0"/>
          </a:p>
          <a:p>
            <a:r>
              <a:rPr lang="en-US" dirty="0"/>
              <a:t>Amish have long been identified with the state of Pennsylvania, but are in fact present today in 28 states as well as the province of Ontario in Canada.</a:t>
            </a:r>
          </a:p>
          <a:p>
            <a:r>
              <a:rPr lang="en-US" dirty="0"/>
              <a:t>The states with the largest Amish populations are Ohio and Pennsylvania. </a:t>
            </a:r>
            <a:r>
              <a:rPr lang="en-US" sz="1200" kern="1200" dirty="0">
                <a:solidFill>
                  <a:schemeClr val="tx1"/>
                </a:solidFill>
                <a:effectLst/>
                <a:latin typeface="+mn-lt"/>
                <a:ea typeface="+mn-ea"/>
                <a:cs typeface="+mn-cs"/>
              </a:rPr>
              <a:t>The largest individual </a:t>
            </a:r>
            <a:r>
              <a:rPr lang="en-US" sz="1200" u="sng" kern="1200" dirty="0">
                <a:solidFill>
                  <a:schemeClr val="tx1"/>
                </a:solidFill>
                <a:effectLst/>
                <a:latin typeface="+mn-lt"/>
                <a:ea typeface="+mn-ea"/>
                <a:cs typeface="+mn-cs"/>
              </a:rPr>
              <a:t>settlements</a:t>
            </a:r>
            <a:r>
              <a:rPr lang="en-US" sz="1200" kern="1200" dirty="0">
                <a:solidFill>
                  <a:schemeClr val="tx1"/>
                </a:solidFill>
                <a:effectLst/>
                <a:latin typeface="+mn-lt"/>
                <a:ea typeface="+mn-ea"/>
                <a:cs typeface="+mn-cs"/>
              </a:rPr>
              <a:t>, are found at Holmes County, Ohio, and Lancaster County, Pennsylvania.  Indiana has the third highest Amish population.  Together these three states are home to roughly two-thirds of all Amish.</a:t>
            </a:r>
            <a:endParaRPr lang="en-US" dirty="0"/>
          </a:p>
          <a:p>
            <a:endParaRPr lang="en-US" dirty="0"/>
          </a:p>
          <a:p>
            <a:r>
              <a:rPr lang="en-US" dirty="0"/>
              <a:t>Here is a list of the current SRAP states according to their Amish populations:</a:t>
            </a:r>
          </a:p>
          <a:p>
            <a:endParaRPr lang="en-US" dirty="0"/>
          </a:p>
          <a:p>
            <a:endParaRPr lang="en-US" dirty="0"/>
          </a:p>
        </p:txBody>
      </p:sp>
      <p:sp>
        <p:nvSpPr>
          <p:cNvPr id="4" name="Slide Number Placeholder 3"/>
          <p:cNvSpPr>
            <a:spLocks noGrp="1"/>
          </p:cNvSpPr>
          <p:nvPr>
            <p:ph type="sldNum" sz="quarter" idx="5"/>
          </p:nvPr>
        </p:nvSpPr>
        <p:spPr/>
        <p:txBody>
          <a:bodyPr/>
          <a:lstStyle/>
          <a:p>
            <a:fld id="{8F9AA7B2-241F-4F27-BF87-B0E2F4A2F2B6}" type="slidenum">
              <a:rPr lang="en-US" smtClean="0"/>
              <a:t>8</a:t>
            </a:fld>
            <a:endParaRPr lang="en-US" dirty="0"/>
          </a:p>
        </p:txBody>
      </p:sp>
    </p:spTree>
    <p:extLst>
      <p:ext uri="{BB962C8B-B14F-4D97-AF65-F5344CB8AC3E}">
        <p14:creationId xmlns:p14="http://schemas.microsoft.com/office/powerpoint/2010/main" val="1611750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From World Atlas: </a:t>
            </a:r>
            <a:r>
              <a:rPr lang="en-US" b="1" u="sng" dirty="0">
                <a:hlinkClick r:id="rId3"/>
              </a:rPr>
              <a:t>https://www.worldatlas.com/articles/us-states-by-amish-population.html</a:t>
            </a:r>
            <a:endParaRPr lang="en-US" dirty="0"/>
          </a:p>
        </p:txBody>
      </p:sp>
      <p:sp>
        <p:nvSpPr>
          <p:cNvPr id="4" name="Slide Number Placeholder 3"/>
          <p:cNvSpPr>
            <a:spLocks noGrp="1"/>
          </p:cNvSpPr>
          <p:nvPr>
            <p:ph type="sldNum" sz="quarter" idx="5"/>
          </p:nvPr>
        </p:nvSpPr>
        <p:spPr/>
        <p:txBody>
          <a:bodyPr/>
          <a:lstStyle/>
          <a:p>
            <a:fld id="{8F9AA7B2-241F-4F27-BF87-B0E2F4A2F2B6}" type="slidenum">
              <a:rPr lang="en-US" smtClean="0"/>
              <a:t>9</a:t>
            </a:fld>
            <a:endParaRPr lang="en-US" dirty="0"/>
          </a:p>
        </p:txBody>
      </p:sp>
    </p:spTree>
    <p:extLst>
      <p:ext uri="{BB962C8B-B14F-4D97-AF65-F5344CB8AC3E}">
        <p14:creationId xmlns:p14="http://schemas.microsoft.com/office/powerpoint/2010/main" val="400704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87CDFB-4973-4477-A5A7-5C08B88FE93A}"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4362A-7632-4386-8B08-451BB5253552}" type="slidenum">
              <a:rPr lang="en-US" smtClean="0"/>
              <a:t>‹#›</a:t>
            </a:fld>
            <a:endParaRPr lang="en-US" dirty="0"/>
          </a:p>
        </p:txBody>
      </p:sp>
    </p:spTree>
    <p:extLst>
      <p:ext uri="{BB962C8B-B14F-4D97-AF65-F5344CB8AC3E}">
        <p14:creationId xmlns:p14="http://schemas.microsoft.com/office/powerpoint/2010/main" val="62557295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7CDFB-4973-4477-A5A7-5C08B88FE93A}"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4362A-7632-4386-8B08-451BB5253552}" type="slidenum">
              <a:rPr lang="en-US" smtClean="0"/>
              <a:t>‹#›</a:t>
            </a:fld>
            <a:endParaRPr lang="en-US" dirty="0"/>
          </a:p>
        </p:txBody>
      </p:sp>
    </p:spTree>
    <p:extLst>
      <p:ext uri="{BB962C8B-B14F-4D97-AF65-F5344CB8AC3E}">
        <p14:creationId xmlns:p14="http://schemas.microsoft.com/office/powerpoint/2010/main" val="258214065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7CDFB-4973-4477-A5A7-5C08B88FE93A}"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4362A-7632-4386-8B08-451BB5253552}" type="slidenum">
              <a:rPr lang="en-US" smtClean="0"/>
              <a:t>‹#›</a:t>
            </a:fld>
            <a:endParaRPr lang="en-US" dirty="0"/>
          </a:p>
        </p:txBody>
      </p:sp>
    </p:spTree>
    <p:extLst>
      <p:ext uri="{BB962C8B-B14F-4D97-AF65-F5344CB8AC3E}">
        <p14:creationId xmlns:p14="http://schemas.microsoft.com/office/powerpoint/2010/main" val="10283294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xmlns="" id="{FA97EBF8-8501-4B78-9DD6-4B4BCFA1D5E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a:extLst>
              <a:ext uri="{FF2B5EF4-FFF2-40B4-BE49-F238E27FC236}">
                <a16:creationId xmlns:a16="http://schemas.microsoft.com/office/drawing/2014/main" xmlns="" id="{49C0D951-6964-4ACB-899A-B74B704FE3A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9">
            <a:extLst>
              <a:ext uri="{FF2B5EF4-FFF2-40B4-BE49-F238E27FC236}">
                <a16:creationId xmlns:a16="http://schemas.microsoft.com/office/drawing/2014/main" xmlns="" id="{99EAE781-8203-46B6-847A-1F634129610D}"/>
              </a:ext>
            </a:extLst>
          </p:cNvPr>
          <p:cNvSpPr>
            <a:spLocks noGrp="1" noChangeArrowheads="1"/>
          </p:cNvSpPr>
          <p:nvPr>
            <p:ph type="sldNum" sz="quarter" idx="12"/>
          </p:nvPr>
        </p:nvSpPr>
        <p:spPr>
          <a:ln/>
        </p:spPr>
        <p:txBody>
          <a:bodyPr/>
          <a:lstStyle>
            <a:lvl1pPr>
              <a:defRPr/>
            </a:lvl1pPr>
          </a:lstStyle>
          <a:p>
            <a:fld id="{C5FE2CDE-41EE-4301-B51D-8072987938A6}" type="slidenum">
              <a:rPr lang="en-US" altLang="en-US"/>
              <a:pPr/>
              <a:t>‹#›</a:t>
            </a:fld>
            <a:endParaRPr lang="en-US" altLang="en-US" dirty="0"/>
          </a:p>
        </p:txBody>
      </p:sp>
    </p:spTree>
    <p:extLst>
      <p:ext uri="{BB962C8B-B14F-4D97-AF65-F5344CB8AC3E}">
        <p14:creationId xmlns:p14="http://schemas.microsoft.com/office/powerpoint/2010/main" val="380073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87CDFB-4973-4477-A5A7-5C08B88FE93A}"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4362A-7632-4386-8B08-451BB5253552}" type="slidenum">
              <a:rPr lang="en-US" smtClean="0"/>
              <a:t>‹#›</a:t>
            </a:fld>
            <a:endParaRPr lang="en-US" dirty="0"/>
          </a:p>
        </p:txBody>
      </p:sp>
    </p:spTree>
    <p:extLst>
      <p:ext uri="{BB962C8B-B14F-4D97-AF65-F5344CB8AC3E}">
        <p14:creationId xmlns:p14="http://schemas.microsoft.com/office/powerpoint/2010/main" val="272686744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87CDFB-4973-4477-A5A7-5C08B88FE93A}"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4362A-7632-4386-8B08-451BB5253552}" type="slidenum">
              <a:rPr lang="en-US" smtClean="0"/>
              <a:t>‹#›</a:t>
            </a:fld>
            <a:endParaRPr lang="en-US" dirty="0"/>
          </a:p>
        </p:txBody>
      </p:sp>
    </p:spTree>
    <p:extLst>
      <p:ext uri="{BB962C8B-B14F-4D97-AF65-F5344CB8AC3E}">
        <p14:creationId xmlns:p14="http://schemas.microsoft.com/office/powerpoint/2010/main" val="168498978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87CDFB-4973-4477-A5A7-5C08B88FE93A}" type="datetimeFigureOut">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D4362A-7632-4386-8B08-451BB5253552}" type="slidenum">
              <a:rPr lang="en-US" smtClean="0"/>
              <a:t>‹#›</a:t>
            </a:fld>
            <a:endParaRPr lang="en-US" dirty="0"/>
          </a:p>
        </p:txBody>
      </p:sp>
    </p:spTree>
    <p:extLst>
      <p:ext uri="{BB962C8B-B14F-4D97-AF65-F5344CB8AC3E}">
        <p14:creationId xmlns:p14="http://schemas.microsoft.com/office/powerpoint/2010/main" val="67559924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87CDFB-4973-4477-A5A7-5C08B88FE93A}" type="datetimeFigureOut">
              <a:rPr lang="en-US" smtClean="0"/>
              <a:t>3/13/2019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D4362A-7632-4386-8B08-451BB5253552}" type="slidenum">
              <a:rPr lang="en-US" smtClean="0"/>
              <a:t>‹#›</a:t>
            </a:fld>
            <a:endParaRPr lang="en-US" dirty="0"/>
          </a:p>
        </p:txBody>
      </p:sp>
    </p:spTree>
    <p:extLst>
      <p:ext uri="{BB962C8B-B14F-4D97-AF65-F5344CB8AC3E}">
        <p14:creationId xmlns:p14="http://schemas.microsoft.com/office/powerpoint/2010/main" val="59870194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87CDFB-4973-4477-A5A7-5C08B88FE93A}" type="datetimeFigureOut">
              <a:rPr lang="en-US" smtClean="0"/>
              <a:t>3/13/2019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D4362A-7632-4386-8B08-451BB5253552}" type="slidenum">
              <a:rPr lang="en-US" smtClean="0"/>
              <a:t>‹#›</a:t>
            </a:fld>
            <a:endParaRPr lang="en-US" dirty="0"/>
          </a:p>
        </p:txBody>
      </p:sp>
    </p:spTree>
    <p:extLst>
      <p:ext uri="{BB962C8B-B14F-4D97-AF65-F5344CB8AC3E}">
        <p14:creationId xmlns:p14="http://schemas.microsoft.com/office/powerpoint/2010/main" val="26063833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7CDFB-4973-4477-A5A7-5C08B88FE93A}" type="datetimeFigureOut">
              <a:rPr lang="en-US" smtClean="0"/>
              <a:t>3/13/2019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D4362A-7632-4386-8B08-451BB5253552}" type="slidenum">
              <a:rPr lang="en-US" smtClean="0"/>
              <a:t>‹#›</a:t>
            </a:fld>
            <a:endParaRPr lang="en-US" dirty="0"/>
          </a:p>
        </p:txBody>
      </p:sp>
    </p:spTree>
    <p:extLst>
      <p:ext uri="{BB962C8B-B14F-4D97-AF65-F5344CB8AC3E}">
        <p14:creationId xmlns:p14="http://schemas.microsoft.com/office/powerpoint/2010/main" val="35298530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87CDFB-4973-4477-A5A7-5C08B88FE93A}" type="datetimeFigureOut">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D4362A-7632-4386-8B08-451BB5253552}" type="slidenum">
              <a:rPr lang="en-US" smtClean="0"/>
              <a:t>‹#›</a:t>
            </a:fld>
            <a:endParaRPr lang="en-US" dirty="0"/>
          </a:p>
        </p:txBody>
      </p:sp>
    </p:spTree>
    <p:extLst>
      <p:ext uri="{BB962C8B-B14F-4D97-AF65-F5344CB8AC3E}">
        <p14:creationId xmlns:p14="http://schemas.microsoft.com/office/powerpoint/2010/main" val="22806841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87CDFB-4973-4477-A5A7-5C08B88FE93A}" type="datetimeFigureOut">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D4362A-7632-4386-8B08-451BB5253552}" type="slidenum">
              <a:rPr lang="en-US" smtClean="0"/>
              <a:t>‹#›</a:t>
            </a:fld>
            <a:endParaRPr lang="en-US" dirty="0"/>
          </a:p>
        </p:txBody>
      </p:sp>
    </p:spTree>
    <p:extLst>
      <p:ext uri="{BB962C8B-B14F-4D97-AF65-F5344CB8AC3E}">
        <p14:creationId xmlns:p14="http://schemas.microsoft.com/office/powerpoint/2010/main" val="22910475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55000">
              <a:schemeClr val="accent6">
                <a:lumMod val="60000"/>
                <a:lumOff val="40000"/>
              </a:schemeClr>
            </a:gs>
            <a:gs pos="85000">
              <a:schemeClr val="accent6">
                <a:lumMod val="60000"/>
                <a:lumOff val="40000"/>
              </a:schemeClr>
            </a:gs>
            <a:gs pos="100000">
              <a:schemeClr val="accent6">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7CDFB-4973-4477-A5A7-5C08B88FE93A}" type="datetimeFigureOut">
              <a:rPr lang="en-US" smtClean="0"/>
              <a:t>3/13/2019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4362A-7632-4386-8B08-451BB5253552}" type="slidenum">
              <a:rPr lang="en-US" smtClean="0"/>
              <a:t>‹#›</a:t>
            </a:fld>
            <a:endParaRPr lang="en-US" dirty="0"/>
          </a:p>
        </p:txBody>
      </p:sp>
    </p:spTree>
    <p:extLst>
      <p:ext uri="{BB962C8B-B14F-4D97-AF65-F5344CB8AC3E}">
        <p14:creationId xmlns:p14="http://schemas.microsoft.com/office/powerpoint/2010/main" val="2567210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7789BFFD-9ADE-42E0-91B1-E573831DC840}"/>
              </a:ext>
            </a:extLst>
          </p:cNvPr>
          <p:cNvGrpSpPr/>
          <p:nvPr/>
        </p:nvGrpSpPr>
        <p:grpSpPr>
          <a:xfrm>
            <a:off x="1718642" y="119204"/>
            <a:ext cx="8754717" cy="6619592"/>
            <a:chOff x="1866899" y="109199"/>
            <a:chExt cx="8458201" cy="6384072"/>
          </a:xfrm>
        </p:grpSpPr>
        <p:pic>
          <p:nvPicPr>
            <p:cNvPr id="4" name="Picture 3" descr="N:\NAP\Public Awareness\NAP Powerpoint\large-small_logo.jpg">
              <a:extLst>
                <a:ext uri="{FF2B5EF4-FFF2-40B4-BE49-F238E27FC236}">
                  <a16:creationId xmlns:a16="http://schemas.microsoft.com/office/drawing/2014/main" xmlns="" id="{69B1B8DB-97C5-46A3-98AD-27CCAC692A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6900" y="109199"/>
              <a:ext cx="8458200" cy="18012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horse drawn carriage&#10;&#10;Description automatically generated">
              <a:extLst>
                <a:ext uri="{FF2B5EF4-FFF2-40B4-BE49-F238E27FC236}">
                  <a16:creationId xmlns:a16="http://schemas.microsoft.com/office/drawing/2014/main" xmlns="" id="{227A1571-6E39-4558-99F2-973F8293C6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6"/>
            <a:stretch/>
          </p:blipFill>
          <p:spPr>
            <a:xfrm>
              <a:off x="1866899" y="1910456"/>
              <a:ext cx="8458201" cy="4582815"/>
            </a:xfrm>
            <a:prstGeom prst="rect">
              <a:avLst/>
            </a:prstGeom>
          </p:spPr>
        </p:pic>
        <p:sp>
          <p:nvSpPr>
            <p:cNvPr id="8" name="TextBox 7">
              <a:extLst>
                <a:ext uri="{FF2B5EF4-FFF2-40B4-BE49-F238E27FC236}">
                  <a16:creationId xmlns:a16="http://schemas.microsoft.com/office/drawing/2014/main" xmlns="" id="{1BAC28C0-CFEC-489B-A5A6-72F192C2B34D}"/>
                </a:ext>
              </a:extLst>
            </p:cNvPr>
            <p:cNvSpPr txBox="1"/>
            <p:nvPr/>
          </p:nvSpPr>
          <p:spPr>
            <a:xfrm>
              <a:off x="5188228" y="1612284"/>
              <a:ext cx="4114800" cy="923330"/>
            </a:xfrm>
            <a:prstGeom prst="rect">
              <a:avLst/>
            </a:prstGeom>
            <a:noFill/>
          </p:spPr>
          <p:txBody>
            <a:bodyPr wrap="square" rtlCol="0">
              <a:spAutoFit/>
            </a:bodyPr>
            <a:lstStyle/>
            <a:p>
              <a:pPr algn="ctr"/>
              <a:r>
                <a:rPr lang="en-US" sz="5400" dirty="0">
                  <a:solidFill>
                    <a:srgbClr val="0D6C4A"/>
                  </a:solidFill>
                </a:rPr>
                <a:t>Working With</a:t>
              </a:r>
            </a:p>
          </p:txBody>
        </p:sp>
        <p:sp>
          <p:nvSpPr>
            <p:cNvPr id="11" name="TextBox 10">
              <a:extLst>
                <a:ext uri="{FF2B5EF4-FFF2-40B4-BE49-F238E27FC236}">
                  <a16:creationId xmlns:a16="http://schemas.microsoft.com/office/drawing/2014/main" xmlns="" id="{95971816-77D0-4022-ACF4-D9F68BD4E8EC}"/>
                </a:ext>
              </a:extLst>
            </p:cNvPr>
            <p:cNvSpPr txBox="1"/>
            <p:nvPr/>
          </p:nvSpPr>
          <p:spPr>
            <a:xfrm>
              <a:off x="4224133" y="2802832"/>
              <a:ext cx="2623930" cy="2123658"/>
            </a:xfrm>
            <a:prstGeom prst="rect">
              <a:avLst/>
            </a:prstGeom>
            <a:noFill/>
          </p:spPr>
          <p:txBody>
            <a:bodyPr wrap="square" rtlCol="0">
              <a:spAutoFit/>
            </a:bodyPr>
            <a:lstStyle/>
            <a:p>
              <a:pPr algn="ctr"/>
              <a:r>
                <a:rPr lang="en-US" sz="6600" dirty="0">
                  <a:solidFill>
                    <a:srgbClr val="C9FDBF"/>
                  </a:solidFill>
                </a:rPr>
                <a:t>The</a:t>
              </a:r>
              <a:endParaRPr lang="en-US" sz="1200" dirty="0">
                <a:solidFill>
                  <a:srgbClr val="C9FDBF"/>
                </a:solidFill>
              </a:endParaRPr>
            </a:p>
            <a:p>
              <a:pPr algn="ctr"/>
              <a:r>
                <a:rPr lang="en-US" sz="6600" dirty="0">
                  <a:solidFill>
                    <a:srgbClr val="C9FDBF"/>
                  </a:solidFill>
                </a:rPr>
                <a:t>AMISH</a:t>
              </a:r>
            </a:p>
          </p:txBody>
        </p:sp>
      </p:grpSp>
    </p:spTree>
    <p:extLst>
      <p:ext uri="{BB962C8B-B14F-4D97-AF65-F5344CB8AC3E}">
        <p14:creationId xmlns:p14="http://schemas.microsoft.com/office/powerpoint/2010/main" val="375730489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on the side of a road&#10;&#10;Description automatically generated">
            <a:extLst>
              <a:ext uri="{FF2B5EF4-FFF2-40B4-BE49-F238E27FC236}">
                <a16:creationId xmlns:a16="http://schemas.microsoft.com/office/drawing/2014/main" xmlns="" id="{AAD70145-2319-4402-9D05-018C119925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637226" cy="6857990"/>
          </a:xfrm>
          <a:prstGeom prst="rect">
            <a:avLst/>
          </a:prstGeom>
        </p:spPr>
      </p:pic>
      <p:sp>
        <p:nvSpPr>
          <p:cNvPr id="2" name="Title 1">
            <a:extLst>
              <a:ext uri="{FF2B5EF4-FFF2-40B4-BE49-F238E27FC236}">
                <a16:creationId xmlns:a16="http://schemas.microsoft.com/office/drawing/2014/main" xmlns="" id="{7647C870-9EE5-446D-AF73-CFDC2DACC13A}"/>
              </a:ext>
            </a:extLst>
          </p:cNvPr>
          <p:cNvSpPr>
            <a:spLocks noGrp="1"/>
          </p:cNvSpPr>
          <p:nvPr>
            <p:ph type="title" idx="4294967295"/>
          </p:nvPr>
        </p:nvSpPr>
        <p:spPr>
          <a:xfrm>
            <a:off x="5277328" y="640082"/>
            <a:ext cx="6274591" cy="3351602"/>
          </a:xfrm>
        </p:spPr>
        <p:txBody>
          <a:bodyPr vert="horz" lIns="91440" tIns="45720" rIns="91440" bIns="45720" rtlCol="0" anchor="b">
            <a:normAutofit/>
          </a:bodyPr>
          <a:lstStyle/>
          <a:p>
            <a:pPr algn="ctr"/>
            <a:r>
              <a:rPr lang="en-US" b="1" dirty="0">
                <a:latin typeface="+mn-lt"/>
              </a:rPr>
              <a:t>GUIDELINES FOR WORKING WITH THE AMISH COMMUNITY</a:t>
            </a:r>
          </a:p>
        </p:txBody>
      </p:sp>
    </p:spTree>
    <p:extLst>
      <p:ext uri="{BB962C8B-B14F-4D97-AF65-F5344CB8AC3E}">
        <p14:creationId xmlns:p14="http://schemas.microsoft.com/office/powerpoint/2010/main" val="389648258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47C870-9EE5-446D-AF73-CFDC2DACC13A}"/>
              </a:ext>
            </a:extLst>
          </p:cNvPr>
          <p:cNvSpPr>
            <a:spLocks noGrp="1"/>
          </p:cNvSpPr>
          <p:nvPr>
            <p:ph type="title" idx="4294967295"/>
          </p:nvPr>
        </p:nvSpPr>
        <p:spPr>
          <a:xfrm>
            <a:off x="-431800" y="-41275"/>
            <a:ext cx="13055600" cy="1325563"/>
          </a:xfrm>
        </p:spPr>
        <p:txBody>
          <a:bodyPr>
            <a:normAutofit/>
          </a:bodyPr>
          <a:lstStyle/>
          <a:p>
            <a:pPr algn="ctr"/>
            <a:r>
              <a:rPr lang="en-US" b="1" dirty="0">
                <a:latin typeface="+mn-lt"/>
              </a:rPr>
              <a:t>INDIVIDUALIZE THE AMISH CLIENT</a:t>
            </a:r>
          </a:p>
        </p:txBody>
      </p:sp>
      <p:pic>
        <p:nvPicPr>
          <p:cNvPr id="5" name="Picture 4" descr="A person wearing a hat&#10;&#10;Description automatically generated">
            <a:extLst>
              <a:ext uri="{FF2B5EF4-FFF2-40B4-BE49-F238E27FC236}">
                <a16:creationId xmlns:a16="http://schemas.microsoft.com/office/drawing/2014/main" xmlns="" id="{3EBC5C11-B7D5-41C4-A3DF-7BD3DE0EEE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96200" y="1642528"/>
            <a:ext cx="4495800" cy="4707467"/>
          </a:xfrm>
          <a:prstGeom prst="rect">
            <a:avLst/>
          </a:prstGeom>
        </p:spPr>
      </p:pic>
      <p:sp>
        <p:nvSpPr>
          <p:cNvPr id="9" name="TextBox 8">
            <a:extLst>
              <a:ext uri="{FF2B5EF4-FFF2-40B4-BE49-F238E27FC236}">
                <a16:creationId xmlns:a16="http://schemas.microsoft.com/office/drawing/2014/main" xmlns="" id="{6C2CADBF-8430-416F-9788-F5A16AE1AADC}"/>
              </a:ext>
            </a:extLst>
          </p:cNvPr>
          <p:cNvSpPr txBox="1"/>
          <p:nvPr/>
        </p:nvSpPr>
        <p:spPr>
          <a:xfrm>
            <a:off x="457199" y="1673237"/>
            <a:ext cx="6925734" cy="4893647"/>
          </a:xfrm>
          <a:prstGeom prst="rect">
            <a:avLst/>
          </a:prstGeom>
          <a:noFill/>
        </p:spPr>
        <p:txBody>
          <a:bodyPr wrap="square" rtlCol="0">
            <a:spAutoFit/>
          </a:bodyPr>
          <a:lstStyle/>
          <a:p>
            <a:pPr marL="285750" indent="-285750">
              <a:buFont typeface="Arial" panose="020B0604020202020204" pitchFamily="34" charset="0"/>
              <a:buChar char="•"/>
            </a:pPr>
            <a:r>
              <a:rPr lang="en-US" sz="3600" dirty="0"/>
              <a:t>Determine which Amish group the family belongs to</a:t>
            </a:r>
          </a:p>
          <a:p>
            <a:pPr marL="285750" indent="-285750">
              <a:buFont typeface="Arial" panose="020B0604020202020204" pitchFamily="34" charset="0"/>
              <a:buChar char="•"/>
            </a:pPr>
            <a:r>
              <a:rPr lang="en-US" sz="3600" dirty="0"/>
              <a:t>Remember that Amish persons value face-to-face relationships</a:t>
            </a:r>
          </a:p>
          <a:p>
            <a:pPr marL="285750" indent="-285750">
              <a:buFont typeface="Arial" panose="020B0604020202020204" pitchFamily="34" charset="0"/>
              <a:buChar char="•"/>
            </a:pPr>
            <a:r>
              <a:rPr lang="en-US" sz="3600" dirty="0"/>
              <a:t>Amish clients may ask personal questions of the professional</a:t>
            </a:r>
          </a:p>
          <a:p>
            <a:pPr marL="285750" indent="-285750">
              <a:buFont typeface="Arial" panose="020B0604020202020204" pitchFamily="34" charset="0"/>
              <a:buChar char="•"/>
            </a:pPr>
            <a:r>
              <a:rPr lang="en-US" sz="3600" dirty="0"/>
              <a:t>Don’t be concerned if formal titles are not used to address you</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5593490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47C870-9EE5-446D-AF73-CFDC2DACC13A}"/>
              </a:ext>
            </a:extLst>
          </p:cNvPr>
          <p:cNvSpPr>
            <a:spLocks noGrp="1"/>
          </p:cNvSpPr>
          <p:nvPr>
            <p:ph type="title" idx="4294967295"/>
          </p:nvPr>
        </p:nvSpPr>
        <p:spPr>
          <a:xfrm>
            <a:off x="220134" y="14368"/>
            <a:ext cx="11560922" cy="1625210"/>
          </a:xfrm>
        </p:spPr>
        <p:txBody>
          <a:bodyPr vert="horz" lIns="91440" tIns="45720" rIns="91440" bIns="45720" rtlCol="0" anchor="ctr">
            <a:noAutofit/>
          </a:bodyPr>
          <a:lstStyle/>
          <a:p>
            <a:pPr algn="ctr"/>
            <a:r>
              <a:rPr lang="en-US" b="1" dirty="0">
                <a:latin typeface="+mn-lt"/>
              </a:rPr>
              <a:t>START WHERE THE AMISH CLIENT IS, AS AN INDIVIDUAL AND AS A COMMUNITY MEMBER</a:t>
            </a:r>
          </a:p>
        </p:txBody>
      </p:sp>
      <p:pic>
        <p:nvPicPr>
          <p:cNvPr id="10" name="Picture 9" descr="A person riding a horse drawn carriage&#10;&#10;Description automatically generated">
            <a:extLst>
              <a:ext uri="{FF2B5EF4-FFF2-40B4-BE49-F238E27FC236}">
                <a16:creationId xmlns:a16="http://schemas.microsoft.com/office/drawing/2014/main" xmlns="" id="{8BA6AAF9-0B38-4803-B13F-B319D4202B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61" y="1844300"/>
            <a:ext cx="7494523" cy="4596381"/>
          </a:xfrm>
          <a:prstGeom prst="rect">
            <a:avLst/>
          </a:prstGeom>
        </p:spPr>
      </p:pic>
      <p:sp>
        <p:nvSpPr>
          <p:cNvPr id="6" name="TextBox 5">
            <a:extLst>
              <a:ext uri="{FF2B5EF4-FFF2-40B4-BE49-F238E27FC236}">
                <a16:creationId xmlns:a16="http://schemas.microsoft.com/office/drawing/2014/main" xmlns="" id="{016DCA1E-2D3E-4C31-AB59-BE1CE6232AC3}"/>
              </a:ext>
            </a:extLst>
          </p:cNvPr>
          <p:cNvSpPr txBox="1"/>
          <p:nvPr/>
        </p:nvSpPr>
        <p:spPr>
          <a:xfrm>
            <a:off x="7609668" y="1425844"/>
            <a:ext cx="4448013" cy="5447654"/>
          </a:xfrm>
          <a:prstGeom prst="rect">
            <a:avLst/>
          </a:prstGeom>
        </p:spPr>
        <p:txBody>
          <a:bodyPr vert="horz" lIns="91440" tIns="45720" rIns="91440" bIns="45720" rtlCol="0" anchor="ctr">
            <a:noAutofit/>
          </a:bodyPr>
          <a:lstStyle/>
          <a:p>
            <a:pPr marL="231775" lvl="1" indent="-228600">
              <a:lnSpc>
                <a:spcPct val="90000"/>
              </a:lnSpc>
              <a:spcAft>
                <a:spcPts val="600"/>
              </a:spcAft>
              <a:buFont typeface="Arial" panose="020B0604020202020204" pitchFamily="34" charset="0"/>
              <a:buChar char="•"/>
            </a:pPr>
            <a:r>
              <a:rPr lang="en-US" sz="3200" dirty="0"/>
              <a:t>Acknowledge Amish values, beliefs, customs, and attitudes. </a:t>
            </a:r>
          </a:p>
          <a:p>
            <a:pPr marL="231775" lvl="1" indent="-228600">
              <a:lnSpc>
                <a:spcPct val="90000"/>
              </a:lnSpc>
              <a:spcAft>
                <a:spcPts val="600"/>
              </a:spcAft>
              <a:buFont typeface="Arial" panose="020B0604020202020204" pitchFamily="34" charset="0"/>
              <a:buChar char="•"/>
            </a:pPr>
            <a:r>
              <a:rPr lang="en-US" sz="3200" dirty="0"/>
              <a:t>Modify service delivery to accommodate Amish preferences and to overcome the barriers of distance, technology choices, and cost.</a:t>
            </a:r>
          </a:p>
        </p:txBody>
      </p:sp>
    </p:spTree>
    <p:extLst>
      <p:ext uri="{BB962C8B-B14F-4D97-AF65-F5344CB8AC3E}">
        <p14:creationId xmlns:p14="http://schemas.microsoft.com/office/powerpoint/2010/main" val="1196752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33F78-C677-4BBB-89E2-97F73A589822}"/>
              </a:ext>
            </a:extLst>
          </p:cNvPr>
          <p:cNvSpPr>
            <a:spLocks noGrp="1"/>
          </p:cNvSpPr>
          <p:nvPr>
            <p:ph type="title"/>
          </p:nvPr>
        </p:nvSpPr>
        <p:spPr>
          <a:xfrm>
            <a:off x="4804474" y="170482"/>
            <a:ext cx="7206712" cy="1977421"/>
          </a:xfrm>
        </p:spPr>
        <p:txBody>
          <a:bodyPr anchor="b">
            <a:noAutofit/>
          </a:bodyPr>
          <a:lstStyle/>
          <a:p>
            <a:pPr algn="ctr"/>
            <a:r>
              <a:rPr lang="en-US" b="1" dirty="0">
                <a:latin typeface="+mn-lt"/>
              </a:rPr>
              <a:t>AMISH AND</a:t>
            </a:r>
            <a:br>
              <a:rPr lang="en-US" b="1" dirty="0">
                <a:latin typeface="+mn-lt"/>
              </a:rPr>
            </a:br>
            <a:r>
              <a:rPr lang="en-US" b="1" dirty="0">
                <a:latin typeface="+mn-lt"/>
              </a:rPr>
              <a:t>AGRABILITY AS A GOVERNMENT PROJECT</a:t>
            </a:r>
          </a:p>
        </p:txBody>
      </p:sp>
      <p:pic>
        <p:nvPicPr>
          <p:cNvPr id="5" name="Picture 4" descr="A picture containing grass, green, outdoor, fence&#10;&#10;Description automatically generated">
            <a:extLst>
              <a:ext uri="{FF2B5EF4-FFF2-40B4-BE49-F238E27FC236}">
                <a16:creationId xmlns:a16="http://schemas.microsoft.com/office/drawing/2014/main" xmlns="" id="{1BA71E4D-4888-4905-9CF0-11CF6C59CA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4635571" cy="6857990"/>
          </a:xfrm>
          <a:prstGeom prst="rect">
            <a:avLst/>
          </a:prstGeom>
          <a:effectLst/>
        </p:spPr>
      </p:pic>
      <p:cxnSp>
        <p:nvCxnSpPr>
          <p:cNvPr id="10" name="Straight Connector 9" hidden="1">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4E6A7A79-DCB4-4D9B-B0F6-40AA75A82E91}"/>
              </a:ext>
            </a:extLst>
          </p:cNvPr>
          <p:cNvSpPr>
            <a:spLocks noGrp="1"/>
          </p:cNvSpPr>
          <p:nvPr>
            <p:ph idx="1"/>
          </p:nvPr>
        </p:nvSpPr>
        <p:spPr>
          <a:xfrm>
            <a:off x="5114585" y="2920144"/>
            <a:ext cx="6586489" cy="1789953"/>
          </a:xfrm>
        </p:spPr>
        <p:txBody>
          <a:bodyPr>
            <a:noAutofit/>
          </a:bodyPr>
          <a:lstStyle/>
          <a:p>
            <a:r>
              <a:rPr lang="en-US" sz="3600" dirty="0"/>
              <a:t>Separation of church and state</a:t>
            </a:r>
          </a:p>
          <a:p>
            <a:pPr marL="635000">
              <a:buFont typeface="Courier New" panose="02070309020205020404" pitchFamily="49" charset="0"/>
              <a:buChar char="o"/>
            </a:pPr>
            <a:r>
              <a:rPr lang="en-US" sz="3600" dirty="0"/>
              <a:t>Reticence in accepting free    literature</a:t>
            </a:r>
          </a:p>
        </p:txBody>
      </p:sp>
    </p:spTree>
    <p:extLst>
      <p:ext uri="{BB962C8B-B14F-4D97-AF65-F5344CB8AC3E}">
        <p14:creationId xmlns:p14="http://schemas.microsoft.com/office/powerpoint/2010/main" val="86201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47C870-9EE5-446D-AF73-CFDC2DACC13A}"/>
              </a:ext>
            </a:extLst>
          </p:cNvPr>
          <p:cNvSpPr>
            <a:spLocks noGrp="1"/>
          </p:cNvSpPr>
          <p:nvPr>
            <p:ph type="title" idx="4294967295"/>
          </p:nvPr>
        </p:nvSpPr>
        <p:spPr>
          <a:xfrm>
            <a:off x="154983" y="-160576"/>
            <a:ext cx="5723866" cy="2591319"/>
          </a:xfrm>
        </p:spPr>
        <p:txBody>
          <a:bodyPr vert="horz" lIns="91440" tIns="45720" rIns="91440" bIns="45720" rtlCol="0" anchor="ctr">
            <a:noAutofit/>
          </a:bodyPr>
          <a:lstStyle/>
          <a:p>
            <a:pPr algn="ctr"/>
            <a:r>
              <a:rPr lang="en-US" b="1" dirty="0">
                <a:latin typeface="+mn-lt"/>
              </a:rPr>
              <a:t>Observe Amish holidays and respect Sunday as a day of rest.</a:t>
            </a:r>
            <a:endParaRPr lang="en-US" dirty="0">
              <a:latin typeface="+mn-lt"/>
            </a:endParaRPr>
          </a:p>
        </p:txBody>
      </p:sp>
      <p:sp>
        <p:nvSpPr>
          <p:cNvPr id="4" name="TextBox 3">
            <a:extLst>
              <a:ext uri="{FF2B5EF4-FFF2-40B4-BE49-F238E27FC236}">
                <a16:creationId xmlns:a16="http://schemas.microsoft.com/office/drawing/2014/main" xmlns="" id="{5EB54E55-686E-4429-B7A2-DF4FC304877F}"/>
              </a:ext>
            </a:extLst>
          </p:cNvPr>
          <p:cNvSpPr txBox="1"/>
          <p:nvPr/>
        </p:nvSpPr>
        <p:spPr>
          <a:xfrm>
            <a:off x="154983" y="2185264"/>
            <a:ext cx="5620451" cy="4664990"/>
          </a:xfrm>
          <a:prstGeom prst="rect">
            <a:avLst/>
          </a:prstGeom>
        </p:spPr>
        <p:txBody>
          <a:bodyPr vert="horz" lIns="91440" tIns="45720" rIns="91440" bIns="45720" rtlCol="0">
            <a:normAutofit fontScale="85000" lnSpcReduction="20000"/>
          </a:bodyPr>
          <a:lstStyle/>
          <a:p>
            <a:pPr indent="-228600">
              <a:lnSpc>
                <a:spcPct val="90000"/>
              </a:lnSpc>
              <a:spcAft>
                <a:spcPts val="600"/>
              </a:spcAft>
              <a:buFont typeface="Arial" panose="020B0604020202020204" pitchFamily="34" charset="0"/>
              <a:buChar char="•"/>
            </a:pPr>
            <a:r>
              <a:rPr lang="en-US" sz="3200" b="1" dirty="0"/>
              <a:t>Public holidays</a:t>
            </a:r>
            <a:endParaRPr lang="en-US" sz="3200" dirty="0"/>
          </a:p>
          <a:p>
            <a:pPr marL="914400" indent="-228600">
              <a:lnSpc>
                <a:spcPct val="90000"/>
              </a:lnSpc>
              <a:spcAft>
                <a:spcPts val="600"/>
              </a:spcAft>
              <a:buFont typeface="Arial" panose="020B0604020202020204" pitchFamily="34" charset="0"/>
              <a:buChar char="•"/>
            </a:pPr>
            <a:r>
              <a:rPr lang="en-US" sz="2800" dirty="0"/>
              <a:t>Thanksgiving</a:t>
            </a:r>
          </a:p>
          <a:p>
            <a:pPr marL="914400" indent="-228600">
              <a:lnSpc>
                <a:spcPct val="90000"/>
              </a:lnSpc>
              <a:spcAft>
                <a:spcPts val="600"/>
              </a:spcAft>
              <a:buFont typeface="Arial" panose="020B0604020202020204" pitchFamily="34" charset="0"/>
              <a:buChar char="•"/>
            </a:pPr>
            <a:r>
              <a:rPr lang="en-US" sz="2800" dirty="0"/>
              <a:t>New Year’s Day</a:t>
            </a:r>
          </a:p>
          <a:p>
            <a:pPr marL="571500"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r>
              <a:rPr lang="en-US" sz="3200" b="1" dirty="0"/>
              <a:t>Amish religious holidays</a:t>
            </a:r>
          </a:p>
          <a:p>
            <a:pPr marL="914400" indent="-228600">
              <a:lnSpc>
                <a:spcPct val="90000"/>
              </a:lnSpc>
              <a:spcAft>
                <a:spcPts val="600"/>
              </a:spcAft>
              <a:buFont typeface="Arial" panose="020B0604020202020204" pitchFamily="34" charset="0"/>
              <a:buChar char="•"/>
            </a:pPr>
            <a:r>
              <a:rPr lang="en-US" sz="2800" dirty="0"/>
              <a:t>Christmas</a:t>
            </a:r>
          </a:p>
          <a:p>
            <a:pPr marL="914400" indent="-228600">
              <a:lnSpc>
                <a:spcPct val="90000"/>
              </a:lnSpc>
              <a:spcAft>
                <a:spcPts val="600"/>
              </a:spcAft>
              <a:buFont typeface="Arial" panose="020B0604020202020204" pitchFamily="34" charset="0"/>
              <a:buChar char="•"/>
            </a:pPr>
            <a:r>
              <a:rPr lang="en-US" sz="2800" dirty="0"/>
              <a:t>Easter</a:t>
            </a:r>
          </a:p>
          <a:p>
            <a:pPr marL="914400" indent="-228600">
              <a:lnSpc>
                <a:spcPct val="90000"/>
              </a:lnSpc>
              <a:spcAft>
                <a:spcPts val="600"/>
              </a:spcAft>
              <a:buFont typeface="Arial" panose="020B0604020202020204" pitchFamily="34" charset="0"/>
              <a:buChar char="•"/>
            </a:pPr>
            <a:r>
              <a:rPr lang="en-US" sz="2800" dirty="0"/>
              <a:t>Good Friday</a:t>
            </a:r>
          </a:p>
          <a:p>
            <a:pPr marL="914400" indent="-228600">
              <a:lnSpc>
                <a:spcPct val="90000"/>
              </a:lnSpc>
              <a:spcAft>
                <a:spcPts val="600"/>
              </a:spcAft>
              <a:buFont typeface="Arial" panose="020B0604020202020204" pitchFamily="34" charset="0"/>
              <a:buChar char="•"/>
            </a:pPr>
            <a:r>
              <a:rPr lang="en-US" sz="2800" dirty="0"/>
              <a:t>Easter Monday (day after Easter)</a:t>
            </a:r>
          </a:p>
          <a:p>
            <a:pPr marL="914400" indent="-228600">
              <a:lnSpc>
                <a:spcPct val="90000"/>
              </a:lnSpc>
              <a:spcAft>
                <a:spcPts val="600"/>
              </a:spcAft>
              <a:buFont typeface="Arial" panose="020B0604020202020204" pitchFamily="34" charset="0"/>
              <a:buChar char="•"/>
            </a:pPr>
            <a:r>
              <a:rPr lang="en-US" sz="2800" dirty="0"/>
              <a:t>Second Christmas (December 26)</a:t>
            </a:r>
          </a:p>
          <a:p>
            <a:pPr marL="914400" indent="-228600">
              <a:lnSpc>
                <a:spcPct val="90000"/>
              </a:lnSpc>
              <a:spcAft>
                <a:spcPts val="600"/>
              </a:spcAft>
              <a:buFont typeface="Arial" panose="020B0604020202020204" pitchFamily="34" charset="0"/>
              <a:buChar char="•"/>
            </a:pPr>
            <a:r>
              <a:rPr lang="en-US" sz="2800" dirty="0"/>
              <a:t>“Old Christmas” (January 6)</a:t>
            </a:r>
          </a:p>
          <a:p>
            <a:pPr marL="914400" indent="-228600">
              <a:lnSpc>
                <a:spcPct val="90000"/>
              </a:lnSpc>
              <a:spcAft>
                <a:spcPts val="600"/>
              </a:spcAft>
              <a:buFont typeface="Arial" panose="020B0604020202020204" pitchFamily="34" charset="0"/>
              <a:buChar char="•"/>
            </a:pPr>
            <a:r>
              <a:rPr lang="en-US" sz="2800" dirty="0"/>
              <a:t>Ascension Day (39 days after Easter)</a:t>
            </a:r>
          </a:p>
          <a:p>
            <a:pPr marL="914400" indent="-228600">
              <a:lnSpc>
                <a:spcPct val="90000"/>
              </a:lnSpc>
              <a:spcAft>
                <a:spcPts val="600"/>
              </a:spcAft>
              <a:buFont typeface="Arial" panose="020B0604020202020204" pitchFamily="34" charset="0"/>
              <a:buChar char="•"/>
            </a:pPr>
            <a:r>
              <a:rPr lang="en-US" sz="2800" dirty="0"/>
              <a:t>Pentecost</a:t>
            </a:r>
          </a:p>
          <a:p>
            <a:pPr marL="914400" indent="-228600">
              <a:lnSpc>
                <a:spcPct val="90000"/>
              </a:lnSpc>
              <a:spcAft>
                <a:spcPts val="600"/>
              </a:spcAft>
              <a:buFont typeface="Arial" panose="020B0604020202020204" pitchFamily="34" charset="0"/>
              <a:buChar char="•"/>
            </a:pPr>
            <a:r>
              <a:rPr lang="en-US" sz="2800" dirty="0"/>
              <a:t>Fall Fast Day (October 11)</a:t>
            </a:r>
          </a:p>
          <a:p>
            <a:pPr marL="914400" indent="-228600">
              <a:lnSpc>
                <a:spcPct val="90000"/>
              </a:lnSpc>
              <a:spcAft>
                <a:spcPts val="600"/>
              </a:spcAft>
              <a:buFont typeface="Arial" panose="020B0604020202020204" pitchFamily="34" charset="0"/>
              <a:buChar char="•"/>
            </a:pPr>
            <a:endParaRPr lang="en-US" sz="1100" dirty="0"/>
          </a:p>
          <a:p>
            <a:pPr marL="914400" indent="-228600">
              <a:lnSpc>
                <a:spcPct val="90000"/>
              </a:lnSpc>
              <a:spcAft>
                <a:spcPts val="600"/>
              </a:spcAft>
              <a:buFont typeface="Arial" panose="020B0604020202020204" pitchFamily="34" charset="0"/>
              <a:buChar char="•"/>
            </a:pPr>
            <a:endParaRPr lang="en-US" sz="1100" dirty="0"/>
          </a:p>
          <a:p>
            <a:pPr marL="914400" indent="-228600">
              <a:lnSpc>
                <a:spcPct val="90000"/>
              </a:lnSpc>
              <a:spcAft>
                <a:spcPts val="600"/>
              </a:spcAft>
              <a:buFont typeface="Arial" panose="020B0604020202020204" pitchFamily="34" charset="0"/>
              <a:buChar char="•"/>
            </a:pPr>
            <a:endParaRPr lang="en-US" sz="1100" dirty="0"/>
          </a:p>
        </p:txBody>
      </p:sp>
      <p:pic>
        <p:nvPicPr>
          <p:cNvPr id="8" name="Picture 7" descr="A close up of a road&#10;&#10;Description automatically generated">
            <a:extLst>
              <a:ext uri="{FF2B5EF4-FFF2-40B4-BE49-F238E27FC236}">
                <a16:creationId xmlns:a16="http://schemas.microsoft.com/office/drawing/2014/main" xmlns="" id="{C4C61C5C-B0EF-4398-9FA1-64D8E719B4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99606783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47C870-9EE5-446D-AF73-CFDC2DACC13A}"/>
              </a:ext>
            </a:extLst>
          </p:cNvPr>
          <p:cNvSpPr>
            <a:spLocks noGrp="1"/>
          </p:cNvSpPr>
          <p:nvPr>
            <p:ph type="title" idx="4294967295"/>
          </p:nvPr>
        </p:nvSpPr>
        <p:spPr>
          <a:xfrm>
            <a:off x="838200" y="365125"/>
            <a:ext cx="10515600" cy="1325563"/>
          </a:xfrm>
        </p:spPr>
        <p:txBody>
          <a:bodyPr/>
          <a:lstStyle/>
          <a:p>
            <a:pPr algn="ctr"/>
            <a:r>
              <a:rPr lang="en-US" b="1" dirty="0">
                <a:latin typeface="+mn-lt"/>
              </a:rPr>
              <a:t>MOVE AT THE AMISH CLIENT’S PACE</a:t>
            </a:r>
          </a:p>
        </p:txBody>
      </p:sp>
      <p:sp>
        <p:nvSpPr>
          <p:cNvPr id="3" name="Content Placeholder 2">
            <a:extLst>
              <a:ext uri="{FF2B5EF4-FFF2-40B4-BE49-F238E27FC236}">
                <a16:creationId xmlns:a16="http://schemas.microsoft.com/office/drawing/2014/main" xmlns="" id="{06F18AC1-288B-4589-9CCB-D67BC731978B}"/>
              </a:ext>
            </a:extLst>
          </p:cNvPr>
          <p:cNvSpPr>
            <a:spLocks noGrp="1"/>
          </p:cNvSpPr>
          <p:nvPr>
            <p:ph idx="4294967295"/>
          </p:nvPr>
        </p:nvSpPr>
        <p:spPr>
          <a:xfrm>
            <a:off x="6339840" y="1949618"/>
            <a:ext cx="5454370" cy="3784759"/>
          </a:xfrm>
        </p:spPr>
        <p:txBody>
          <a:bodyPr>
            <a:noAutofit/>
          </a:bodyPr>
          <a:lstStyle/>
          <a:p>
            <a:r>
              <a:rPr lang="en-US" sz="3600" dirty="0"/>
              <a:t>Remember the pace of Amish life is slow</a:t>
            </a:r>
          </a:p>
          <a:p>
            <a:r>
              <a:rPr lang="en-US" sz="3600" dirty="0"/>
              <a:t>Learn the art of “chit-chat” </a:t>
            </a:r>
          </a:p>
          <a:p>
            <a:r>
              <a:rPr lang="en-US" sz="3600" dirty="0"/>
              <a:t>Don’t rush the conversation, and allow enough time for discussion of an issue</a:t>
            </a:r>
          </a:p>
        </p:txBody>
      </p:sp>
      <p:pic>
        <p:nvPicPr>
          <p:cNvPr id="5" name="Picture 4" descr="A bicycle parked on the side of a road&#10;&#10;Description automatically generated">
            <a:extLst>
              <a:ext uri="{FF2B5EF4-FFF2-40B4-BE49-F238E27FC236}">
                <a16:creationId xmlns:a16="http://schemas.microsoft.com/office/drawing/2014/main" xmlns="" id="{C1F99549-C05E-49D2-BABB-EF4933EA51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75747"/>
            <a:ext cx="5852160" cy="3898392"/>
          </a:xfrm>
          <a:prstGeom prst="rect">
            <a:avLst/>
          </a:prstGeom>
        </p:spPr>
      </p:pic>
    </p:spTree>
    <p:extLst>
      <p:ext uri="{BB962C8B-B14F-4D97-AF65-F5344CB8AC3E}">
        <p14:creationId xmlns:p14="http://schemas.microsoft.com/office/powerpoint/2010/main" val="1283163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ground, grass, nature&#10;&#10;Description automatically generated">
            <a:extLst>
              <a:ext uri="{FF2B5EF4-FFF2-40B4-BE49-F238E27FC236}">
                <a16:creationId xmlns:a16="http://schemas.microsoft.com/office/drawing/2014/main" xmlns="" id="{BCD3203A-C42A-484B-A620-44C2372A76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1" cy="4666928"/>
          </a:xfrm>
          <a:prstGeom prst="rect">
            <a:avLst/>
          </a:prstGeom>
        </p:spPr>
      </p:pic>
      <p:sp>
        <p:nvSpPr>
          <p:cNvPr id="3" name="Content Placeholder 2">
            <a:extLst>
              <a:ext uri="{FF2B5EF4-FFF2-40B4-BE49-F238E27FC236}">
                <a16:creationId xmlns:a16="http://schemas.microsoft.com/office/drawing/2014/main" xmlns="" id="{06F18AC1-288B-4589-9CCB-D67BC731978B}"/>
              </a:ext>
            </a:extLst>
          </p:cNvPr>
          <p:cNvSpPr>
            <a:spLocks noGrp="1"/>
          </p:cNvSpPr>
          <p:nvPr>
            <p:ph idx="4294967295"/>
          </p:nvPr>
        </p:nvSpPr>
        <p:spPr>
          <a:xfrm>
            <a:off x="-1" y="4551362"/>
            <a:ext cx="12192001" cy="2306627"/>
          </a:xfrm>
        </p:spPr>
        <p:txBody>
          <a:bodyPr vert="horz" lIns="91440" tIns="45720" rIns="91440" bIns="45720" rtlCol="0" anchor="ctr">
            <a:normAutofit/>
          </a:bodyPr>
          <a:lstStyle/>
          <a:p>
            <a:pPr algn="ctr"/>
            <a:r>
              <a:rPr lang="en-US" sz="4000" dirty="0">
                <a:solidFill>
                  <a:srgbClr val="000000"/>
                </a:solidFill>
              </a:rPr>
              <a:t>Remember that language is not a barrier between Amish and non-Amish, except for preschool children who may not speak English</a:t>
            </a:r>
          </a:p>
        </p:txBody>
      </p:sp>
    </p:spTree>
    <p:extLst>
      <p:ext uri="{BB962C8B-B14F-4D97-AF65-F5344CB8AC3E}">
        <p14:creationId xmlns:p14="http://schemas.microsoft.com/office/powerpoint/2010/main" val="60126109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55C6813-8B57-4D59-8BF7-91D429090B9B}"/>
              </a:ext>
            </a:extLst>
          </p:cNvPr>
          <p:cNvSpPr/>
          <p:nvPr/>
        </p:nvSpPr>
        <p:spPr>
          <a:xfrm>
            <a:off x="0" y="9"/>
            <a:ext cx="12192000" cy="6858000"/>
          </a:xfrm>
          <a:prstGeom prst="rect">
            <a:avLst/>
          </a:prstGeom>
          <a:blipFill>
            <a:blip r:embed="rId3"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647C870-9EE5-446D-AF73-CFDC2DACC13A}"/>
              </a:ext>
            </a:extLst>
          </p:cNvPr>
          <p:cNvSpPr>
            <a:spLocks noGrp="1"/>
          </p:cNvSpPr>
          <p:nvPr>
            <p:ph type="title" idx="4294967295"/>
          </p:nvPr>
        </p:nvSpPr>
        <p:spPr>
          <a:xfrm>
            <a:off x="838200" y="210150"/>
            <a:ext cx="10515600" cy="1325563"/>
          </a:xfrm>
        </p:spPr>
        <p:txBody>
          <a:bodyPr>
            <a:normAutofit fontScale="90000"/>
          </a:bodyPr>
          <a:lstStyle/>
          <a:p>
            <a:pPr algn="ctr"/>
            <a:r>
              <a:rPr lang="en-US" sz="4900" b="1" dirty="0">
                <a:latin typeface="+mn-lt"/>
              </a:rPr>
              <a:t>REMEMBER THE AMISH CLIENT’S RIGHT TO SELF-DETERMINATION </a:t>
            </a:r>
            <a:endParaRPr lang="en-US" dirty="0"/>
          </a:p>
        </p:txBody>
      </p:sp>
      <p:sp>
        <p:nvSpPr>
          <p:cNvPr id="3" name="Content Placeholder 2">
            <a:extLst>
              <a:ext uri="{FF2B5EF4-FFF2-40B4-BE49-F238E27FC236}">
                <a16:creationId xmlns:a16="http://schemas.microsoft.com/office/drawing/2014/main" xmlns="" id="{06F18AC1-288B-4589-9CCB-D67BC731978B}"/>
              </a:ext>
            </a:extLst>
          </p:cNvPr>
          <p:cNvSpPr>
            <a:spLocks noGrp="1"/>
          </p:cNvSpPr>
          <p:nvPr>
            <p:ph idx="4294967295"/>
          </p:nvPr>
        </p:nvSpPr>
        <p:spPr>
          <a:xfrm>
            <a:off x="838200" y="4956278"/>
            <a:ext cx="10515600" cy="1769982"/>
          </a:xfrm>
        </p:spPr>
        <p:txBody>
          <a:bodyPr>
            <a:normAutofit/>
          </a:bodyPr>
          <a:lstStyle/>
          <a:p>
            <a:r>
              <a:rPr lang="en-US" sz="4000" b="1" dirty="0"/>
              <a:t>Involve Amish bishops or other representatives in planning programs and services targeted at the Amish community.</a:t>
            </a:r>
          </a:p>
        </p:txBody>
      </p:sp>
    </p:spTree>
    <p:extLst>
      <p:ext uri="{BB962C8B-B14F-4D97-AF65-F5344CB8AC3E}">
        <p14:creationId xmlns:p14="http://schemas.microsoft.com/office/powerpoint/2010/main" val="6441790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47C870-9EE5-446D-AF73-CFDC2DACC13A}"/>
              </a:ext>
            </a:extLst>
          </p:cNvPr>
          <p:cNvSpPr>
            <a:spLocks noGrp="1"/>
          </p:cNvSpPr>
          <p:nvPr>
            <p:ph type="title" idx="4294967295"/>
          </p:nvPr>
        </p:nvSpPr>
        <p:spPr>
          <a:xfrm>
            <a:off x="-1" y="365125"/>
            <a:ext cx="5878849" cy="1692794"/>
          </a:xfrm>
        </p:spPr>
        <p:txBody>
          <a:bodyPr vert="horz" lIns="91440" tIns="45720" rIns="91440" bIns="45720" rtlCol="0" anchor="ctr">
            <a:noAutofit/>
          </a:bodyPr>
          <a:lstStyle/>
          <a:p>
            <a:pPr algn="ctr"/>
            <a:r>
              <a:rPr lang="en-US" b="1" dirty="0">
                <a:latin typeface="+mn-lt"/>
              </a:rPr>
              <a:t>ABOVE ALL, TREAT AMISH CLIENTS WITH DIGNITY AND RESPECT</a:t>
            </a:r>
          </a:p>
        </p:txBody>
      </p:sp>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06F18AC1-288B-4589-9CCB-D67BC731978B}"/>
              </a:ext>
            </a:extLst>
          </p:cNvPr>
          <p:cNvSpPr>
            <a:spLocks noGrp="1"/>
          </p:cNvSpPr>
          <p:nvPr>
            <p:ph idx="4294967295"/>
          </p:nvPr>
        </p:nvSpPr>
        <p:spPr>
          <a:xfrm>
            <a:off x="655321" y="2575034"/>
            <a:ext cx="5120113" cy="3462228"/>
          </a:xfrm>
        </p:spPr>
        <p:txBody>
          <a:bodyPr vert="horz" lIns="91440" tIns="45720" rIns="91440" bIns="45720" rtlCol="0">
            <a:noAutofit/>
          </a:bodyPr>
          <a:lstStyle/>
          <a:p>
            <a:pPr lvl="1"/>
            <a:r>
              <a:rPr lang="en-US" sz="2800" dirty="0"/>
              <a:t>Recognize the patriarchal nature of Amish society, but also be aware that Amish women will participate in decision making. </a:t>
            </a:r>
          </a:p>
          <a:p>
            <a:pPr lvl="1"/>
            <a:r>
              <a:rPr lang="en-US" sz="2800" dirty="0"/>
              <a:t>Dress modestly, especially when visiting an Amish home. </a:t>
            </a:r>
            <a:endParaRPr lang="en-US" dirty="0"/>
          </a:p>
        </p:txBody>
      </p:sp>
      <p:pic>
        <p:nvPicPr>
          <p:cNvPr id="5" name="Picture 4" descr="A group of people riding on the back of a truck&#10;&#10;Description automatically generated">
            <a:extLst>
              <a:ext uri="{FF2B5EF4-FFF2-40B4-BE49-F238E27FC236}">
                <a16:creationId xmlns:a16="http://schemas.microsoft.com/office/drawing/2014/main" xmlns="" id="{4061B54C-FB7D-4A24-9176-6B5A5AFA74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97822159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06F18AC1-288B-4589-9CCB-D67BC731978B}"/>
              </a:ext>
            </a:extLst>
          </p:cNvPr>
          <p:cNvSpPr>
            <a:spLocks noGrp="1"/>
          </p:cNvSpPr>
          <p:nvPr>
            <p:ph idx="4294967295"/>
          </p:nvPr>
        </p:nvSpPr>
        <p:spPr>
          <a:xfrm>
            <a:off x="655321" y="2575033"/>
            <a:ext cx="5120113" cy="3917837"/>
          </a:xfrm>
        </p:spPr>
        <p:txBody>
          <a:bodyPr vert="horz" lIns="91440" tIns="45720" rIns="91440" bIns="45720" rtlCol="0">
            <a:normAutofit fontScale="92500" lnSpcReduction="20000"/>
          </a:bodyPr>
          <a:lstStyle/>
          <a:p>
            <a:pPr lvl="1"/>
            <a:endParaRPr lang="en-US" sz="1800" dirty="0"/>
          </a:p>
          <a:p>
            <a:pPr marL="231775" lvl="1"/>
            <a:r>
              <a:rPr lang="en-US" sz="3000" dirty="0"/>
              <a:t>Speak with a soft voice and do not use jargon or slang unless it is commonly used in the local Amish community. </a:t>
            </a:r>
          </a:p>
          <a:p>
            <a:pPr marL="231775" lvl="1"/>
            <a:r>
              <a:rPr lang="en-US" sz="3000" dirty="0"/>
              <a:t>Allow a comfortable physical space between you and the Amish client. </a:t>
            </a:r>
          </a:p>
          <a:p>
            <a:r>
              <a:rPr lang="en-US" sz="3000" dirty="0"/>
              <a:t>Avoid physical touch, especially between genders, unless appropriate and necessary for professional care.</a:t>
            </a:r>
          </a:p>
          <a:p>
            <a:endParaRPr lang="en-US" sz="1800" dirty="0"/>
          </a:p>
        </p:txBody>
      </p:sp>
      <p:pic>
        <p:nvPicPr>
          <p:cNvPr id="7" name="Picture 6" descr="A person sitting on a horse drawn carriage&#10;&#10;Description automatically generated">
            <a:extLst>
              <a:ext uri="{FF2B5EF4-FFF2-40B4-BE49-F238E27FC236}">
                <a16:creationId xmlns:a16="http://schemas.microsoft.com/office/drawing/2014/main" xmlns="" id="{23F762F2-C8EB-48BF-9D42-57A3430A26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1" name="Title 1">
            <a:extLst>
              <a:ext uri="{FF2B5EF4-FFF2-40B4-BE49-F238E27FC236}">
                <a16:creationId xmlns:a16="http://schemas.microsoft.com/office/drawing/2014/main" xmlns="" id="{AE5D4059-C90B-454E-B9AC-96330F13F49F}"/>
              </a:ext>
            </a:extLst>
          </p:cNvPr>
          <p:cNvSpPr txBox="1">
            <a:spLocks/>
          </p:cNvSpPr>
          <p:nvPr/>
        </p:nvSpPr>
        <p:spPr>
          <a:xfrm>
            <a:off x="-1" y="365125"/>
            <a:ext cx="5878849" cy="16927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ABOVE ALL, TREAT AMISH CLIENTS WITH DIGNITY AND RESPECT</a:t>
            </a:r>
          </a:p>
        </p:txBody>
      </p:sp>
    </p:spTree>
    <p:extLst>
      <p:ext uri="{BB962C8B-B14F-4D97-AF65-F5344CB8AC3E}">
        <p14:creationId xmlns:p14="http://schemas.microsoft.com/office/powerpoint/2010/main" val="30413170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icycle parked on the side of a road&#10;&#10;Description automatically generated">
            <a:extLst>
              <a:ext uri="{FF2B5EF4-FFF2-40B4-BE49-F238E27FC236}">
                <a16:creationId xmlns:a16="http://schemas.microsoft.com/office/drawing/2014/main" xmlns="" id="{402203C7-68EC-438A-A377-27F89F00D4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4"/>
            <a:ext cx="6095998" cy="685798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xmlns="" id="{7647C870-9EE5-446D-AF73-CFDC2DACC13A}"/>
              </a:ext>
            </a:extLst>
          </p:cNvPr>
          <p:cNvSpPr>
            <a:spLocks noGrp="1"/>
          </p:cNvSpPr>
          <p:nvPr>
            <p:ph type="title" idx="4294967295"/>
          </p:nvPr>
        </p:nvSpPr>
        <p:spPr>
          <a:xfrm>
            <a:off x="655320" y="375062"/>
            <a:ext cx="5120114" cy="1692794"/>
          </a:xfrm>
        </p:spPr>
        <p:txBody>
          <a:bodyPr>
            <a:normAutofit/>
          </a:bodyPr>
          <a:lstStyle/>
          <a:p>
            <a:pPr algn="ctr"/>
            <a:r>
              <a:rPr lang="en-US" b="1" dirty="0">
                <a:latin typeface="+mn-lt"/>
              </a:rPr>
              <a:t>WHO ARE THE AMISH?</a:t>
            </a:r>
          </a:p>
        </p:txBody>
      </p:sp>
      <p:sp>
        <p:nvSpPr>
          <p:cNvPr id="3" name="Content Placeholder 2">
            <a:extLst>
              <a:ext uri="{FF2B5EF4-FFF2-40B4-BE49-F238E27FC236}">
                <a16:creationId xmlns:a16="http://schemas.microsoft.com/office/drawing/2014/main" xmlns="" id="{06F18AC1-288B-4589-9CCB-D67BC731978B}"/>
              </a:ext>
            </a:extLst>
          </p:cNvPr>
          <p:cNvSpPr>
            <a:spLocks noGrp="1"/>
          </p:cNvSpPr>
          <p:nvPr>
            <p:ph idx="4294967295"/>
          </p:nvPr>
        </p:nvSpPr>
        <p:spPr>
          <a:xfrm>
            <a:off x="655321" y="2251187"/>
            <a:ext cx="5526818" cy="4372418"/>
          </a:xfrm>
        </p:spPr>
        <p:txBody>
          <a:bodyPr>
            <a:noAutofit/>
          </a:bodyPr>
          <a:lstStyle/>
          <a:p>
            <a:r>
              <a:rPr lang="en-US" sz="2400" dirty="0"/>
              <a:t>Considered by most to be conservative Christians – not a cult</a:t>
            </a:r>
          </a:p>
          <a:p>
            <a:r>
              <a:rPr lang="en-US" sz="2400" dirty="0"/>
              <a:t>Founded by Jacob Amman in Switzerland in 1693 as a split from the Mennonite movement</a:t>
            </a:r>
          </a:p>
          <a:p>
            <a:r>
              <a:rPr lang="en-US" sz="2400" dirty="0"/>
              <a:t>First Amish arrived in America in 1736 and settled in Pennsylvania</a:t>
            </a:r>
          </a:p>
          <a:p>
            <a:r>
              <a:rPr lang="en-US" sz="2400" dirty="0"/>
              <a:t>Almost all members are born into and raised in the faith. Some Amish groups have a very restricted gene pool and are experiencing several inherited disorders as a result</a:t>
            </a:r>
            <a:r>
              <a:rPr lang="en-US" sz="2400" i="1" dirty="0"/>
              <a:t>.</a:t>
            </a:r>
            <a:endParaRPr lang="en-US" sz="2400" dirty="0"/>
          </a:p>
        </p:txBody>
      </p:sp>
      <p:cxnSp>
        <p:nvCxnSpPr>
          <p:cNvPr id="5" name="Straight Connector 4">
            <a:extLst>
              <a:ext uri="{FF2B5EF4-FFF2-40B4-BE49-F238E27FC236}">
                <a16:creationId xmlns:a16="http://schemas.microsoft.com/office/drawing/2014/main" xmlns="" id="{C1C39CED-5BE0-4112-91D4-4B81309FFF54}"/>
              </a:ext>
            </a:extLst>
          </p:cNvPr>
          <p:cNvCxnSpPr/>
          <p:nvPr/>
        </p:nvCxnSpPr>
        <p:spPr>
          <a:xfrm>
            <a:off x="755374" y="2067856"/>
            <a:ext cx="4121426"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949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unset over a road&#10;&#10;Description automatically generated">
            <a:extLst>
              <a:ext uri="{FF2B5EF4-FFF2-40B4-BE49-F238E27FC236}">
                <a16:creationId xmlns:a16="http://schemas.microsoft.com/office/drawing/2014/main" xmlns="" id="{C14E0274-128E-40DB-9BA8-E12CA371B6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xmlns="" id="{EA25529A-DA37-4B67-A929-8461996203D4}"/>
              </a:ext>
            </a:extLst>
          </p:cNvPr>
          <p:cNvSpPr/>
          <p:nvPr/>
        </p:nvSpPr>
        <p:spPr>
          <a:xfrm>
            <a:off x="8177849" y="4695980"/>
            <a:ext cx="3616362" cy="1569660"/>
          </a:xfrm>
          <a:prstGeom prst="rect">
            <a:avLst/>
          </a:prstGeom>
          <a:noFill/>
          <a:effectLst>
            <a:glow>
              <a:schemeClr val="accent1">
                <a:alpha val="40000"/>
              </a:schemeClr>
            </a:glow>
            <a:softEdge rad="0"/>
          </a:effectLst>
        </p:spPr>
        <p:txBody>
          <a:bodyPr wrap="square" lIns="91440" tIns="45720" rIns="91440" bIns="45720">
            <a:spAutoFit/>
          </a:bodyPr>
          <a:lstStyle/>
          <a:p>
            <a:pPr algn="ctr"/>
            <a:r>
              <a:rPr lang="en-US" sz="9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Baskerville Old Face" panose="02020602080505020303" pitchFamily="18" charset="0"/>
                <a:cs typeface="Ezra SIL" panose="02000400000000000000" pitchFamily="2" charset="-79"/>
              </a:rPr>
              <a:t>Q &amp; A</a:t>
            </a:r>
          </a:p>
        </p:txBody>
      </p:sp>
    </p:spTree>
    <p:extLst>
      <p:ext uri="{BB962C8B-B14F-4D97-AF65-F5344CB8AC3E}">
        <p14:creationId xmlns:p14="http://schemas.microsoft.com/office/powerpoint/2010/main" val="40388930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9D9154-A990-4002-A56F-79D6B294DB84}"/>
              </a:ext>
            </a:extLst>
          </p:cNvPr>
          <p:cNvSpPr>
            <a:spLocks noGrp="1"/>
          </p:cNvSpPr>
          <p:nvPr>
            <p:ph type="title"/>
          </p:nvPr>
        </p:nvSpPr>
        <p:spPr>
          <a:xfrm>
            <a:off x="838200" y="24169"/>
            <a:ext cx="10515600" cy="1325563"/>
          </a:xfrm>
        </p:spPr>
        <p:txBody>
          <a:bodyPr/>
          <a:lstStyle/>
          <a:p>
            <a:pPr algn="ctr"/>
            <a:r>
              <a:rPr lang="en-US" b="1" dirty="0">
                <a:latin typeface="+mn-lt"/>
              </a:rPr>
              <a:t>HIGHER THAN AVERAGE</a:t>
            </a:r>
            <a:br>
              <a:rPr lang="en-US" b="1" dirty="0">
                <a:latin typeface="+mn-lt"/>
              </a:rPr>
            </a:br>
            <a:r>
              <a:rPr lang="en-US" b="1" dirty="0">
                <a:latin typeface="+mn-lt"/>
              </a:rPr>
              <a:t>FARM RELATED FATALATIES</a:t>
            </a:r>
          </a:p>
        </p:txBody>
      </p:sp>
      <p:sp>
        <p:nvSpPr>
          <p:cNvPr id="3" name="Content Placeholder 2">
            <a:extLst>
              <a:ext uri="{FF2B5EF4-FFF2-40B4-BE49-F238E27FC236}">
                <a16:creationId xmlns:a16="http://schemas.microsoft.com/office/drawing/2014/main" xmlns="" id="{37B47AA0-379A-425C-A992-68A6B4E481EF}"/>
              </a:ext>
            </a:extLst>
          </p:cNvPr>
          <p:cNvSpPr>
            <a:spLocks noGrp="1"/>
          </p:cNvSpPr>
          <p:nvPr>
            <p:ph idx="1"/>
          </p:nvPr>
        </p:nvSpPr>
        <p:spPr>
          <a:xfrm>
            <a:off x="2681383" y="4552363"/>
            <a:ext cx="7100161" cy="2343420"/>
          </a:xfrm>
        </p:spPr>
        <p:txBody>
          <a:bodyPr>
            <a:normAutofit/>
          </a:bodyPr>
          <a:lstStyle/>
          <a:p>
            <a:r>
              <a:rPr lang="en-US" sz="3200" dirty="0"/>
              <a:t>More children working on the farm</a:t>
            </a:r>
          </a:p>
          <a:p>
            <a:r>
              <a:rPr lang="en-US" sz="3200" dirty="0"/>
              <a:t>More families involved in agriculture</a:t>
            </a:r>
          </a:p>
          <a:p>
            <a:r>
              <a:rPr lang="en-US" sz="3200" dirty="0"/>
              <a:t>Common to use older farm equipment</a:t>
            </a:r>
          </a:p>
          <a:p>
            <a:r>
              <a:rPr lang="en-US" sz="3200" dirty="0"/>
              <a:t>More Amish beginning to use skid steers</a:t>
            </a:r>
          </a:p>
          <a:p>
            <a:endParaRPr lang="en-US" dirty="0"/>
          </a:p>
        </p:txBody>
      </p:sp>
      <p:sp>
        <p:nvSpPr>
          <p:cNvPr id="6" name="Rectangle 5">
            <a:extLst>
              <a:ext uri="{FF2B5EF4-FFF2-40B4-BE49-F238E27FC236}">
                <a16:creationId xmlns:a16="http://schemas.microsoft.com/office/drawing/2014/main" xmlns="" id="{B120C500-A0E5-4B4F-B908-194CB1B13060}"/>
              </a:ext>
            </a:extLst>
          </p:cNvPr>
          <p:cNvSpPr>
            <a:spLocks noChangeAspect="1"/>
          </p:cNvSpPr>
          <p:nvPr/>
        </p:nvSpPr>
        <p:spPr>
          <a:xfrm>
            <a:off x="1756076" y="1303238"/>
            <a:ext cx="8679848" cy="314176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646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47C870-9EE5-446D-AF73-CFDC2DACC13A}"/>
              </a:ext>
            </a:extLst>
          </p:cNvPr>
          <p:cNvSpPr>
            <a:spLocks noGrp="1"/>
          </p:cNvSpPr>
          <p:nvPr>
            <p:ph type="title" idx="4294967295"/>
          </p:nvPr>
        </p:nvSpPr>
        <p:spPr>
          <a:xfrm>
            <a:off x="6746628" y="425302"/>
            <a:ext cx="4645250" cy="1398245"/>
          </a:xfrm>
        </p:spPr>
        <p:txBody>
          <a:bodyPr vert="horz" lIns="91440" tIns="45720" rIns="91440" bIns="45720" rtlCol="0" anchor="b">
            <a:normAutofit/>
          </a:bodyPr>
          <a:lstStyle/>
          <a:p>
            <a:pPr algn="ctr"/>
            <a:r>
              <a:rPr lang="en-US" b="1" dirty="0">
                <a:latin typeface="+mn-lt"/>
              </a:rPr>
              <a:t>DIVERSITY AMONG THE AMISH</a:t>
            </a:r>
          </a:p>
        </p:txBody>
      </p:sp>
      <p:sp>
        <p:nvSpPr>
          <p:cNvPr id="10" name="Freeform: Shape 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descr="A group of people standing in front of a crowd&#10;&#10;Description automatically generated">
            <a:extLst>
              <a:ext uri="{FF2B5EF4-FFF2-40B4-BE49-F238E27FC236}">
                <a16:creationId xmlns:a16="http://schemas.microsoft.com/office/drawing/2014/main" xmlns="" id="{9AF162FE-60BE-4D05-9133-CF530AC8534A}"/>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cxnSp>
        <p:nvCxnSpPr>
          <p:cNvPr id="8" name="Straight Connector 7">
            <a:extLst>
              <a:ext uri="{FF2B5EF4-FFF2-40B4-BE49-F238E27FC236}">
                <a16:creationId xmlns:a16="http://schemas.microsoft.com/office/drawing/2014/main" xmlns="" id="{E91B2AC0-3305-44D9-8B09-3E69EBBAE18A}"/>
              </a:ext>
            </a:extLst>
          </p:cNvPr>
          <p:cNvCxnSpPr>
            <a:cxnSpLocks/>
          </p:cNvCxnSpPr>
          <p:nvPr/>
        </p:nvCxnSpPr>
        <p:spPr>
          <a:xfrm>
            <a:off x="6462793" y="2137144"/>
            <a:ext cx="5339347" cy="0"/>
          </a:xfrm>
          <a:prstGeom prst="line">
            <a:avLst/>
          </a:prstGeom>
          <a:ln w="2222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xmlns="" id="{2FCEB599-7D7D-432F-BE7B-4A42C5EE7C1B}"/>
              </a:ext>
            </a:extLst>
          </p:cNvPr>
          <p:cNvSpPr txBox="1"/>
          <p:nvPr/>
        </p:nvSpPr>
        <p:spPr>
          <a:xfrm>
            <a:off x="6199325" y="2768615"/>
            <a:ext cx="5837675"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t>Old Order</a:t>
            </a:r>
          </a:p>
          <a:p>
            <a:pPr marL="342900" indent="-342900">
              <a:buFont typeface="Arial" panose="020B0604020202020204" pitchFamily="34" charset="0"/>
              <a:buChar char="•"/>
            </a:pPr>
            <a:r>
              <a:rPr lang="en-US" sz="2800" dirty="0"/>
              <a:t>New Order</a:t>
            </a:r>
          </a:p>
          <a:p>
            <a:pPr marL="342900" indent="-342900">
              <a:buFont typeface="Arial" panose="020B0604020202020204" pitchFamily="34" charset="0"/>
              <a:buChar char="•"/>
            </a:pPr>
            <a:r>
              <a:rPr lang="en-US" sz="2800" dirty="0"/>
              <a:t>Beachy Amish</a:t>
            </a:r>
          </a:p>
          <a:p>
            <a:pPr marL="342900" indent="-342900">
              <a:buFont typeface="Arial" panose="020B0604020202020204" pitchFamily="34" charset="0"/>
              <a:buChar char="•"/>
            </a:pPr>
            <a:r>
              <a:rPr lang="en-US" sz="2800" dirty="0"/>
              <a:t>Amish Mennonites</a:t>
            </a:r>
          </a:p>
          <a:p>
            <a:pPr marL="342900" indent="-342900">
              <a:buFont typeface="Arial" panose="020B0604020202020204" pitchFamily="34" charset="0"/>
              <a:buChar char="•"/>
            </a:pPr>
            <a:r>
              <a:rPr lang="en-US" sz="2800" dirty="0"/>
              <a:t>Many subgroups with different rules</a:t>
            </a:r>
          </a:p>
        </p:txBody>
      </p:sp>
    </p:spTree>
    <p:extLst>
      <p:ext uri="{BB962C8B-B14F-4D97-AF65-F5344CB8AC3E}">
        <p14:creationId xmlns:p14="http://schemas.microsoft.com/office/powerpoint/2010/main" val="42752085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47C870-9EE5-446D-AF73-CFDC2DACC13A}"/>
              </a:ext>
            </a:extLst>
          </p:cNvPr>
          <p:cNvSpPr>
            <a:spLocks noGrp="1"/>
          </p:cNvSpPr>
          <p:nvPr>
            <p:ph type="title" idx="4294967295"/>
          </p:nvPr>
        </p:nvSpPr>
        <p:spPr>
          <a:xfrm>
            <a:off x="648929" y="629266"/>
            <a:ext cx="6586491" cy="1676603"/>
          </a:xfrm>
        </p:spPr>
        <p:txBody>
          <a:bodyPr>
            <a:normAutofit/>
          </a:bodyPr>
          <a:lstStyle/>
          <a:p>
            <a:r>
              <a:rPr lang="en-US" b="1" dirty="0">
                <a:latin typeface="+mn-lt"/>
              </a:rPr>
              <a:t>WHY DO AMISH SEEM</a:t>
            </a:r>
            <a:br>
              <a:rPr lang="en-US" b="1" dirty="0">
                <a:latin typeface="+mn-lt"/>
              </a:rPr>
            </a:br>
            <a:r>
              <a:rPr lang="en-US" b="1" dirty="0">
                <a:latin typeface="+mn-lt"/>
              </a:rPr>
              <a:t>“OLD-FASHIONED”?</a:t>
            </a:r>
          </a:p>
        </p:txBody>
      </p:sp>
      <p:sp>
        <p:nvSpPr>
          <p:cNvPr id="3" name="Content Placeholder 2">
            <a:extLst>
              <a:ext uri="{FF2B5EF4-FFF2-40B4-BE49-F238E27FC236}">
                <a16:creationId xmlns:a16="http://schemas.microsoft.com/office/drawing/2014/main" xmlns="" id="{06F18AC1-288B-4589-9CCB-D67BC731978B}"/>
              </a:ext>
            </a:extLst>
          </p:cNvPr>
          <p:cNvSpPr>
            <a:spLocks noGrp="1"/>
          </p:cNvSpPr>
          <p:nvPr>
            <p:ph idx="4294967295"/>
          </p:nvPr>
        </p:nvSpPr>
        <p:spPr>
          <a:xfrm>
            <a:off x="648930" y="2438400"/>
            <a:ext cx="6586489" cy="3785419"/>
          </a:xfrm>
        </p:spPr>
        <p:txBody>
          <a:bodyPr>
            <a:normAutofit/>
          </a:bodyPr>
          <a:lstStyle/>
          <a:p>
            <a:r>
              <a:rPr lang="en-US" sz="2200" dirty="0"/>
              <a:t>Life governed by the “Ordnung” = German for “Order”</a:t>
            </a:r>
          </a:p>
          <a:p>
            <a:r>
              <a:rPr lang="en-US" sz="2200" dirty="0"/>
              <a:t>Most Amish groups forbid:</a:t>
            </a:r>
          </a:p>
          <a:p>
            <a:pPr lvl="1"/>
            <a:r>
              <a:rPr lang="en-US" sz="2200" dirty="0"/>
              <a:t>Owning cars</a:t>
            </a:r>
          </a:p>
          <a:p>
            <a:pPr lvl="1"/>
            <a:r>
              <a:rPr lang="en-US" sz="2200" dirty="0"/>
              <a:t>Using public electrical utility lines</a:t>
            </a:r>
          </a:p>
          <a:p>
            <a:pPr lvl="1"/>
            <a:r>
              <a:rPr lang="en-US" sz="2200" dirty="0"/>
              <a:t>Self-propelled farm machinery</a:t>
            </a:r>
          </a:p>
          <a:p>
            <a:pPr lvl="1"/>
            <a:r>
              <a:rPr lang="en-US" sz="2200" dirty="0"/>
              <a:t>Owning a television, radio, or computer</a:t>
            </a:r>
          </a:p>
          <a:p>
            <a:pPr lvl="1"/>
            <a:r>
              <a:rPr lang="en-US" sz="2200" dirty="0"/>
              <a:t>Attending a high school or college</a:t>
            </a:r>
          </a:p>
          <a:p>
            <a:pPr lvl="1"/>
            <a:r>
              <a:rPr lang="en-US" sz="2200" dirty="0"/>
              <a:t>Joining the military</a:t>
            </a:r>
          </a:p>
          <a:p>
            <a:pPr lvl="1"/>
            <a:r>
              <a:rPr lang="en-US" sz="2200" dirty="0"/>
              <a:t>Initiating divorce</a:t>
            </a:r>
          </a:p>
          <a:p>
            <a:pPr lvl="1"/>
            <a:r>
              <a:rPr lang="en-US" sz="2200" dirty="0"/>
              <a:t>Personal photos</a:t>
            </a:r>
          </a:p>
          <a:p>
            <a:pPr lvl="1"/>
            <a:endParaRPr lang="en-US" sz="2200" dirty="0"/>
          </a:p>
          <a:p>
            <a:pPr lvl="2"/>
            <a:endParaRPr lang="en-US" sz="2200" dirty="0"/>
          </a:p>
        </p:txBody>
      </p:sp>
      <p:pic>
        <p:nvPicPr>
          <p:cNvPr id="5" name="Picture 4" descr="A person wearing a hat&#10;&#10;Description automatically generated">
            <a:extLst>
              <a:ext uri="{FF2B5EF4-FFF2-40B4-BE49-F238E27FC236}">
                <a16:creationId xmlns:a16="http://schemas.microsoft.com/office/drawing/2014/main" xmlns="" id="{6B79D60A-F29F-46D2-A29A-66FA2ABBE1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6408" y="10"/>
            <a:ext cx="4635591" cy="6857990"/>
          </a:xfrm>
          <a:prstGeom prst="rect">
            <a:avLst/>
          </a:prstGeom>
          <a:effectLst/>
        </p:spPr>
      </p:pic>
    </p:spTree>
    <p:extLst>
      <p:ext uri="{BB962C8B-B14F-4D97-AF65-F5344CB8AC3E}">
        <p14:creationId xmlns:p14="http://schemas.microsoft.com/office/powerpoint/2010/main" val="301942114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B526A5-DF7B-494C-B12D-9C389FEAF4C5}"/>
              </a:ext>
            </a:extLst>
          </p:cNvPr>
          <p:cNvSpPr>
            <a:spLocks noGrp="1"/>
          </p:cNvSpPr>
          <p:nvPr>
            <p:ph type="title"/>
          </p:nvPr>
        </p:nvSpPr>
        <p:spPr>
          <a:xfrm>
            <a:off x="8057122" y="24840"/>
            <a:ext cx="3651467" cy="1676603"/>
          </a:xfrm>
        </p:spPr>
        <p:txBody>
          <a:bodyPr>
            <a:normAutofit/>
          </a:bodyPr>
          <a:lstStyle/>
          <a:p>
            <a:pPr algn="ctr">
              <a:defRPr/>
            </a:pPr>
            <a:r>
              <a:rPr lang="en-US" b="1" dirty="0">
                <a:latin typeface="+mn-lt"/>
              </a:rPr>
              <a:t>Technology</a:t>
            </a:r>
          </a:p>
        </p:txBody>
      </p:sp>
      <p:sp>
        <p:nvSpPr>
          <p:cNvPr id="3" name="Content Placeholder 2">
            <a:extLst>
              <a:ext uri="{FF2B5EF4-FFF2-40B4-BE49-F238E27FC236}">
                <a16:creationId xmlns:a16="http://schemas.microsoft.com/office/drawing/2014/main" xmlns="" id="{9389D194-7935-4955-892C-02397E3FCB2A}"/>
              </a:ext>
            </a:extLst>
          </p:cNvPr>
          <p:cNvSpPr>
            <a:spLocks noGrp="1"/>
          </p:cNvSpPr>
          <p:nvPr>
            <p:ph idx="1"/>
          </p:nvPr>
        </p:nvSpPr>
        <p:spPr>
          <a:xfrm>
            <a:off x="8057122" y="1518835"/>
            <a:ext cx="3651466" cy="4928460"/>
          </a:xfrm>
        </p:spPr>
        <p:txBody>
          <a:bodyPr>
            <a:normAutofit/>
          </a:bodyPr>
          <a:lstStyle/>
          <a:p>
            <a:pPr>
              <a:defRPr/>
            </a:pPr>
            <a:r>
              <a:rPr lang="en-US" dirty="0"/>
              <a:t>Not “anti-technology”</a:t>
            </a:r>
          </a:p>
          <a:p>
            <a:pPr>
              <a:defRPr/>
            </a:pPr>
            <a:r>
              <a:rPr lang="en-US" dirty="0"/>
              <a:t>“Negotiated cultural compromises” (Kraybill)</a:t>
            </a:r>
          </a:p>
          <a:p>
            <a:pPr>
              <a:defRPr/>
            </a:pPr>
            <a:r>
              <a:rPr lang="en-US" dirty="0"/>
              <a:t>Proactive approach to accepting new technology</a:t>
            </a:r>
          </a:p>
          <a:p>
            <a:pPr lvl="1">
              <a:buFont typeface="Courier New" panose="02070309020205020404" pitchFamily="49" charset="0"/>
              <a:buChar char="o"/>
              <a:defRPr/>
            </a:pPr>
            <a:r>
              <a:rPr lang="en-US" sz="2800" dirty="0"/>
              <a:t>“Where will this lead us?”</a:t>
            </a:r>
          </a:p>
          <a:p>
            <a:pPr lvl="1">
              <a:buFont typeface="Courier New" panose="02070309020205020404" pitchFamily="49" charset="0"/>
              <a:buChar char="o"/>
              <a:defRPr/>
            </a:pPr>
            <a:r>
              <a:rPr lang="en-US" sz="2800" dirty="0"/>
              <a:t>Decisions by local bishops</a:t>
            </a:r>
          </a:p>
          <a:p>
            <a:pPr>
              <a:defRPr/>
            </a:pPr>
            <a:endParaRPr lang="en-US" sz="1800" dirty="0"/>
          </a:p>
        </p:txBody>
      </p:sp>
      <p:pic>
        <p:nvPicPr>
          <p:cNvPr id="5" name="Picture 4" descr="A person riding a horse drawn carriage&#10;&#10;Description automatically generated">
            <a:extLst>
              <a:ext uri="{FF2B5EF4-FFF2-40B4-BE49-F238E27FC236}">
                <a16:creationId xmlns:a16="http://schemas.microsoft.com/office/drawing/2014/main" xmlns="" id="{3E47319D-5EBE-407D-A2C9-9A14C002A7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569" y="0"/>
            <a:ext cx="7552944" cy="6857990"/>
          </a:xfrm>
          <a:prstGeom prst="rect">
            <a:avLst/>
          </a:prstGeom>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riding a horse in a field&#10;&#10;Description automatically generated">
            <a:extLst>
              <a:ext uri="{FF2B5EF4-FFF2-40B4-BE49-F238E27FC236}">
                <a16:creationId xmlns:a16="http://schemas.microsoft.com/office/drawing/2014/main" xmlns="" id="{2804A498-7BBC-4AEC-8FFE-74865F8C44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496"/>
            <a:ext cx="12192000" cy="4076054"/>
          </a:xfrm>
          <a:prstGeom prst="rect">
            <a:avLst/>
          </a:prstGeom>
        </p:spPr>
      </p:pic>
      <p:sp>
        <p:nvSpPr>
          <p:cNvPr id="22" name="Title 1">
            <a:extLst>
              <a:ext uri="{FF2B5EF4-FFF2-40B4-BE49-F238E27FC236}">
                <a16:creationId xmlns:a16="http://schemas.microsoft.com/office/drawing/2014/main" xmlns="" id="{A8C83FE6-ED30-4BFD-B653-8FA571896BB9}"/>
              </a:ext>
            </a:extLst>
          </p:cNvPr>
          <p:cNvSpPr txBox="1">
            <a:spLocks/>
          </p:cNvSpPr>
          <p:nvPr/>
        </p:nvSpPr>
        <p:spPr>
          <a:xfrm>
            <a:off x="294462" y="5078280"/>
            <a:ext cx="4153546" cy="7335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dirty="0">
                <a:latin typeface="+mn-lt"/>
              </a:rPr>
              <a:t>Farm Technology</a:t>
            </a:r>
          </a:p>
        </p:txBody>
      </p:sp>
      <p:sp>
        <p:nvSpPr>
          <p:cNvPr id="30" name="Content Placeholder 2">
            <a:extLst>
              <a:ext uri="{FF2B5EF4-FFF2-40B4-BE49-F238E27FC236}">
                <a16:creationId xmlns:a16="http://schemas.microsoft.com/office/drawing/2014/main" xmlns="" id="{8A3510C4-50E3-418C-B36F-EF2E77111D58}"/>
              </a:ext>
            </a:extLst>
          </p:cNvPr>
          <p:cNvSpPr txBox="1">
            <a:spLocks/>
          </p:cNvSpPr>
          <p:nvPr/>
        </p:nvSpPr>
        <p:spPr>
          <a:xfrm>
            <a:off x="4755399" y="4262032"/>
            <a:ext cx="7543800" cy="2420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t>Value of labor-intensive work vs. mass production</a:t>
            </a:r>
          </a:p>
          <a:p>
            <a:pPr>
              <a:defRPr/>
            </a:pPr>
            <a:r>
              <a:rPr lang="en-US" dirty="0"/>
              <a:t>Concern about self-propelled machinery used                               for transportation</a:t>
            </a:r>
          </a:p>
          <a:p>
            <a:pPr>
              <a:defRPr/>
            </a:pPr>
            <a:r>
              <a:rPr lang="en-US" dirty="0"/>
              <a:t>Stewards of the land</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47C870-9EE5-446D-AF73-CFDC2DACC13A}"/>
              </a:ext>
            </a:extLst>
          </p:cNvPr>
          <p:cNvSpPr>
            <a:spLocks noGrp="1"/>
          </p:cNvSpPr>
          <p:nvPr>
            <p:ph type="title" idx="4294967295"/>
          </p:nvPr>
        </p:nvSpPr>
        <p:spPr>
          <a:xfrm>
            <a:off x="838200" y="14241"/>
            <a:ext cx="10515600" cy="1325563"/>
          </a:xfrm>
        </p:spPr>
        <p:txBody>
          <a:bodyPr/>
          <a:lstStyle/>
          <a:p>
            <a:pPr algn="ctr"/>
            <a:r>
              <a:rPr lang="en-US" b="1" dirty="0">
                <a:latin typeface="+mn-lt"/>
              </a:rPr>
              <a:t>WHERE ARE THE AMISH FOUND?</a:t>
            </a:r>
          </a:p>
        </p:txBody>
      </p:sp>
      <p:pic>
        <p:nvPicPr>
          <p:cNvPr id="5" name="Content Placeholder 4" descr="A group of people standing in front of a crowd posing for the camera&#10;&#10;Description automatically generated">
            <a:extLst>
              <a:ext uri="{FF2B5EF4-FFF2-40B4-BE49-F238E27FC236}">
                <a16:creationId xmlns:a16="http://schemas.microsoft.com/office/drawing/2014/main" xmlns="" id="{B2A10022-E4EF-4D1D-9C02-F9D158FDB255}"/>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1475110" y="3381707"/>
            <a:ext cx="9241779" cy="3476293"/>
          </a:xfrm>
        </p:spPr>
      </p:pic>
      <p:sp>
        <p:nvSpPr>
          <p:cNvPr id="6" name="TextBox 5">
            <a:extLst>
              <a:ext uri="{FF2B5EF4-FFF2-40B4-BE49-F238E27FC236}">
                <a16:creationId xmlns:a16="http://schemas.microsoft.com/office/drawing/2014/main" xmlns="" id="{9EDBFFBB-BF4D-4CE0-ABD4-F07D9DABD776}"/>
              </a:ext>
            </a:extLst>
          </p:cNvPr>
          <p:cNvSpPr txBox="1"/>
          <p:nvPr/>
        </p:nvSpPr>
        <p:spPr>
          <a:xfrm>
            <a:off x="2349795" y="1222751"/>
            <a:ext cx="7538484" cy="1600438"/>
          </a:xfrm>
          <a:prstGeom prst="rect">
            <a:avLst/>
          </a:prstGeom>
          <a:noFill/>
        </p:spPr>
        <p:txBody>
          <a:bodyPr wrap="square" rtlCol="0">
            <a:spAutoFit/>
          </a:bodyPr>
          <a:lstStyle/>
          <a:p>
            <a:pPr algn="ctr"/>
            <a:r>
              <a:rPr lang="en-US" sz="4400" dirty="0"/>
              <a:t>28 States</a:t>
            </a:r>
          </a:p>
          <a:p>
            <a:pPr algn="ctr"/>
            <a:endParaRPr lang="en-US" sz="1000" dirty="0"/>
          </a:p>
          <a:p>
            <a:pPr algn="ctr"/>
            <a:r>
              <a:rPr lang="en-US" sz="4400" dirty="0"/>
              <a:t>Province of Ontario, Canada</a:t>
            </a:r>
          </a:p>
        </p:txBody>
      </p:sp>
    </p:spTree>
    <p:extLst>
      <p:ext uri="{BB962C8B-B14F-4D97-AF65-F5344CB8AC3E}">
        <p14:creationId xmlns:p14="http://schemas.microsoft.com/office/powerpoint/2010/main" val="535113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6010A27-0714-460C-8D28-34E4DE407FD8}"/>
              </a:ext>
            </a:extLst>
          </p:cNvPr>
          <p:cNvSpPr/>
          <p:nvPr/>
        </p:nvSpPr>
        <p:spPr>
          <a:xfrm>
            <a:off x="0" y="0"/>
            <a:ext cx="12192000" cy="6858000"/>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26CE652D-BF7C-40E1-A323-121F62961B16}"/>
              </a:ext>
            </a:extLst>
          </p:cNvPr>
          <p:cNvSpPr txBox="1"/>
          <p:nvPr/>
        </p:nvSpPr>
        <p:spPr>
          <a:xfrm>
            <a:off x="482020" y="1329182"/>
            <a:ext cx="11671004" cy="6186309"/>
          </a:xfrm>
          <a:prstGeom prst="rect">
            <a:avLst/>
          </a:prstGeom>
          <a:noFill/>
        </p:spPr>
        <p:txBody>
          <a:bodyPr wrap="square" numCol="2" rtlCol="0">
            <a:spAutoFit/>
          </a:bodyPr>
          <a:lstStyle/>
          <a:p>
            <a:r>
              <a:rPr lang="en-US" sz="4400" dirty="0"/>
              <a:t>Ohio			69,255</a:t>
            </a:r>
          </a:p>
          <a:p>
            <a:r>
              <a:rPr lang="en-US" sz="4400" dirty="0"/>
              <a:t>Pennsylvania	68,820</a:t>
            </a:r>
          </a:p>
          <a:p>
            <a:r>
              <a:rPr lang="en-US" sz="4400" dirty="0"/>
              <a:t>Indiana			50,955</a:t>
            </a:r>
          </a:p>
          <a:p>
            <a:r>
              <a:rPr lang="en-US" sz="4400" dirty="0"/>
              <a:t>Wisconsin		17,665</a:t>
            </a:r>
          </a:p>
          <a:p>
            <a:r>
              <a:rPr lang="en-US" sz="4400" dirty="0"/>
              <a:t>Michigan		14,495</a:t>
            </a:r>
          </a:p>
          <a:p>
            <a:r>
              <a:rPr lang="en-US" sz="4400" dirty="0"/>
              <a:t>Missouri		11,230</a:t>
            </a:r>
          </a:p>
          <a:p>
            <a:r>
              <a:rPr lang="en-US" sz="4400" dirty="0"/>
              <a:t>Kentucky		11,010</a:t>
            </a:r>
          </a:p>
          <a:p>
            <a:r>
              <a:rPr lang="en-US" sz="4400" dirty="0"/>
              <a:t>Illinois			7,280</a:t>
            </a:r>
          </a:p>
          <a:p>
            <a:pPr lvl="1"/>
            <a:endParaRPr lang="en-US" sz="4400" dirty="0"/>
          </a:p>
          <a:p>
            <a:pPr marL="339725" lvl="1" defTabSz="971550"/>
            <a:r>
              <a:rPr lang="en-US" sz="4400" dirty="0"/>
              <a:t>Tennessee		2,750</a:t>
            </a:r>
          </a:p>
          <a:p>
            <a:pPr marL="339725" defTabSz="971550"/>
            <a:r>
              <a:rPr lang="en-US" sz="4400" dirty="0"/>
              <a:t>Kansas			2,025</a:t>
            </a:r>
          </a:p>
          <a:p>
            <a:pPr marL="339725" defTabSz="971550"/>
            <a:r>
              <a:rPr lang="en-US" sz="4400" dirty="0"/>
              <a:t>Nebraska		810</a:t>
            </a:r>
          </a:p>
          <a:p>
            <a:pPr marL="339725" defTabSz="971550"/>
            <a:r>
              <a:rPr lang="en-US" sz="4400" dirty="0"/>
              <a:t>Colorado		675</a:t>
            </a:r>
          </a:p>
          <a:p>
            <a:pPr marL="339725" defTabSz="971550"/>
            <a:r>
              <a:rPr lang="en-US" sz="4400" dirty="0"/>
              <a:t>Maine			675</a:t>
            </a:r>
          </a:p>
          <a:p>
            <a:pPr marL="339725" defTabSz="971550"/>
            <a:r>
              <a:rPr lang="en-US" sz="4400" dirty="0"/>
              <a:t>North Carolina	135</a:t>
            </a:r>
          </a:p>
          <a:p>
            <a:pPr marL="339725" defTabSz="971550"/>
            <a:r>
              <a:rPr lang="en-US" sz="4400" dirty="0"/>
              <a:t>South Dakota	95</a:t>
            </a:r>
          </a:p>
          <a:p>
            <a:pPr marL="339725" defTabSz="971550"/>
            <a:r>
              <a:rPr lang="en-US" sz="4400" dirty="0"/>
              <a:t>Texas			75</a:t>
            </a:r>
          </a:p>
          <a:p>
            <a:pPr marL="342900" indent="-342900">
              <a:buAutoNum type="arabicPlain"/>
            </a:pPr>
            <a:endParaRPr lang="en-US" dirty="0"/>
          </a:p>
          <a:p>
            <a:pPr marL="342900" indent="-342900">
              <a:buAutoNum type="arabicPlain"/>
            </a:pPr>
            <a:endParaRPr lang="en-US" dirty="0"/>
          </a:p>
        </p:txBody>
      </p:sp>
      <p:sp>
        <p:nvSpPr>
          <p:cNvPr id="2" name="Title 1">
            <a:extLst>
              <a:ext uri="{FF2B5EF4-FFF2-40B4-BE49-F238E27FC236}">
                <a16:creationId xmlns:a16="http://schemas.microsoft.com/office/drawing/2014/main" xmlns="" id="{7647C870-9EE5-446D-AF73-CFDC2DACC13A}"/>
              </a:ext>
            </a:extLst>
          </p:cNvPr>
          <p:cNvSpPr>
            <a:spLocks noGrp="1"/>
          </p:cNvSpPr>
          <p:nvPr>
            <p:ph type="title" idx="4294967295"/>
          </p:nvPr>
        </p:nvSpPr>
        <p:spPr>
          <a:xfrm>
            <a:off x="838200" y="3619"/>
            <a:ext cx="10515600" cy="1325563"/>
          </a:xfrm>
        </p:spPr>
        <p:txBody>
          <a:bodyPr/>
          <a:lstStyle/>
          <a:p>
            <a:pPr algn="ctr"/>
            <a:r>
              <a:rPr lang="en-US" b="1" dirty="0">
                <a:latin typeface="+mn-lt"/>
              </a:rPr>
              <a:t>SRAP STATES BY AMISH POPULATION (2015)</a:t>
            </a:r>
          </a:p>
        </p:txBody>
      </p:sp>
    </p:spTree>
    <p:extLst>
      <p:ext uri="{BB962C8B-B14F-4D97-AF65-F5344CB8AC3E}">
        <p14:creationId xmlns:p14="http://schemas.microsoft.com/office/powerpoint/2010/main" val="3019185467"/>
      </p:ext>
    </p:extLst>
  </p:cSld>
  <p:clrMapOvr>
    <a:masterClrMapping/>
  </p:clrMapOvr>
  <p:transition>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2050</Words>
  <Application>Microsoft Office PowerPoint</Application>
  <PresentationFormat>Widescreen</PresentationFormat>
  <Paragraphs>212</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Baskerville Old Face</vt:lpstr>
      <vt:lpstr>Calibri</vt:lpstr>
      <vt:lpstr>Calibri Light</vt:lpstr>
      <vt:lpstr>Courier New</vt:lpstr>
      <vt:lpstr>Ezra SIL</vt:lpstr>
      <vt:lpstr>1_Office Theme</vt:lpstr>
      <vt:lpstr>PowerPoint Presentation</vt:lpstr>
      <vt:lpstr>WHO ARE THE AMISH?</vt:lpstr>
      <vt:lpstr>HIGHER THAN AVERAGE FARM RELATED FATALATIES</vt:lpstr>
      <vt:lpstr>DIVERSITY AMONG THE AMISH</vt:lpstr>
      <vt:lpstr>WHY DO AMISH SEEM “OLD-FASHIONED”?</vt:lpstr>
      <vt:lpstr>Technology</vt:lpstr>
      <vt:lpstr>PowerPoint Presentation</vt:lpstr>
      <vt:lpstr>WHERE ARE THE AMISH FOUND?</vt:lpstr>
      <vt:lpstr>SRAP STATES BY AMISH POPULATION (2015)</vt:lpstr>
      <vt:lpstr>GUIDELINES FOR WORKING WITH THE AMISH COMMUNITY</vt:lpstr>
      <vt:lpstr>INDIVIDUALIZE THE AMISH CLIENT</vt:lpstr>
      <vt:lpstr>START WHERE THE AMISH CLIENT IS, AS AN INDIVIDUAL AND AS A COMMUNITY MEMBER</vt:lpstr>
      <vt:lpstr>AMISH AND AGRABILITY AS A GOVERNMENT PROJECT</vt:lpstr>
      <vt:lpstr>Observe Amish holidays and respect Sunday as a day of rest.</vt:lpstr>
      <vt:lpstr>MOVE AT THE AMISH CLIENT’S PACE</vt:lpstr>
      <vt:lpstr>PowerPoint Presentation</vt:lpstr>
      <vt:lpstr>REMEMBER THE AMISH CLIENT’S RIGHT TO SELF-DETERMINATION </vt:lpstr>
      <vt:lpstr>ABOVE ALL, TREAT AMISH CLIENTS WITH DIGNITY AND RESPECT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Baldwin</dc:creator>
  <cp:lastModifiedBy>Theresa McKeel</cp:lastModifiedBy>
  <cp:revision>10</cp:revision>
  <dcterms:created xsi:type="dcterms:W3CDTF">2019-03-12T19:26:34Z</dcterms:created>
  <dcterms:modified xsi:type="dcterms:W3CDTF">2019-03-13T12:46:27Z</dcterms:modified>
</cp:coreProperties>
</file>