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aren.Wilson@vr.dese.mo.gov" TargetMode="External"/><Relationship Id="rId2" Type="http://schemas.openxmlformats.org/officeDocument/2006/relationships/hyperlink" Target="mailto:raymond.drake@vr.dese.mo.gov" TargetMode="External"/><Relationship Id="rId1" Type="http://schemas.openxmlformats.org/officeDocument/2006/relationships/slideLayout" Target="../slideLayouts/slideLayout2.xml"/><Relationship Id="rId4" Type="http://schemas.openxmlformats.org/officeDocument/2006/relationships/hyperlink" Target="mailto:robert.zirfas@vr.dese.mo.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50000"/>
                  </a:schemeClr>
                </a:solidFill>
              </a:rPr>
              <a:t>Planting and Harvesting Partnerships</a:t>
            </a:r>
            <a:endParaRPr lang="en-US" dirty="0">
              <a:solidFill>
                <a:schemeClr val="accent1">
                  <a:lumMod val="50000"/>
                </a:schemeClr>
              </a:solidFill>
            </a:endParaRPr>
          </a:p>
        </p:txBody>
      </p:sp>
      <p:sp>
        <p:nvSpPr>
          <p:cNvPr id="3" name="Subtitle 2"/>
          <p:cNvSpPr>
            <a:spLocks noGrp="1"/>
          </p:cNvSpPr>
          <p:nvPr>
            <p:ph type="subTitle" idx="1"/>
          </p:nvPr>
        </p:nvSpPr>
        <p:spPr/>
        <p:txBody>
          <a:bodyPr>
            <a:normAutofit/>
          </a:bodyPr>
          <a:lstStyle/>
          <a:p>
            <a:r>
              <a:rPr lang="en-US" sz="3200" dirty="0" smtClean="0">
                <a:solidFill>
                  <a:schemeClr val="accent5">
                    <a:lumMod val="75000"/>
                  </a:schemeClr>
                </a:solidFill>
              </a:rPr>
              <a:t>Missouri Vocational Rehabilitation</a:t>
            </a:r>
          </a:p>
          <a:p>
            <a:r>
              <a:rPr lang="en-US" sz="3200" dirty="0" smtClean="0">
                <a:solidFill>
                  <a:schemeClr val="accent5">
                    <a:lumMod val="75000"/>
                  </a:schemeClr>
                </a:solidFill>
              </a:rPr>
              <a:t>2019 </a:t>
            </a:r>
            <a:endParaRPr lang="en-US" sz="3200" dirty="0">
              <a:solidFill>
                <a:schemeClr val="accent5">
                  <a:lumMod val="75000"/>
                </a:schemeClr>
              </a:solidFill>
            </a:endParaRPr>
          </a:p>
        </p:txBody>
      </p:sp>
    </p:spTree>
    <p:extLst>
      <p:ext uri="{BB962C8B-B14F-4D97-AF65-F5344CB8AC3E}">
        <p14:creationId xmlns:p14="http://schemas.microsoft.com/office/powerpoint/2010/main" val="409761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Presentations by: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r>
              <a:rPr lang="en-US" sz="2800" dirty="0" smtClean="0"/>
              <a:t>Mo VR Farm Services Team</a:t>
            </a:r>
          </a:p>
          <a:p>
            <a:pPr marL="0" indent="0">
              <a:buNone/>
            </a:pPr>
            <a:r>
              <a:rPr lang="en-US" sz="2800" dirty="0" smtClean="0"/>
              <a:t>MO </a:t>
            </a:r>
            <a:r>
              <a:rPr lang="en-US" sz="2800" dirty="0" err="1" smtClean="0"/>
              <a:t>AgrAbility</a:t>
            </a:r>
            <a:r>
              <a:rPr lang="en-US" sz="2800" dirty="0" smtClean="0"/>
              <a:t> Project</a:t>
            </a:r>
          </a:p>
          <a:p>
            <a:pPr marL="0" indent="0">
              <a:buNone/>
            </a:pPr>
            <a:r>
              <a:rPr lang="en-US" sz="2800" dirty="0" smtClean="0"/>
              <a:t>P.H.A.R.M Dog </a:t>
            </a:r>
          </a:p>
          <a:p>
            <a:pPr marL="0" indent="0">
              <a:buNone/>
            </a:pPr>
            <a:r>
              <a:rPr lang="en-US" sz="2800" dirty="0" smtClean="0"/>
              <a:t>Vendors of farm products and services</a:t>
            </a:r>
          </a:p>
          <a:p>
            <a:pPr marL="0" indent="0">
              <a:buNone/>
            </a:pPr>
            <a:r>
              <a:rPr lang="en-US" sz="2800" dirty="0" smtClean="0"/>
              <a:t>Farmers</a:t>
            </a:r>
          </a:p>
          <a:p>
            <a:pPr marL="0" indent="0">
              <a:buNone/>
            </a:pPr>
            <a:r>
              <a:rPr lang="en-US" sz="2800" dirty="0" smtClean="0"/>
              <a:t>And More!!  </a:t>
            </a:r>
          </a:p>
          <a:p>
            <a:endParaRPr lang="en-US" dirty="0"/>
          </a:p>
        </p:txBody>
      </p:sp>
    </p:spTree>
    <p:extLst>
      <p:ext uri="{BB962C8B-B14F-4D97-AF65-F5344CB8AC3E}">
        <p14:creationId xmlns:p14="http://schemas.microsoft.com/office/powerpoint/2010/main" val="19467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chemeClr val="accent4">
                    <a:lumMod val="50000"/>
                  </a:schemeClr>
                </a:solidFill>
              </a:rPr>
              <a:t>Participants Experience</a:t>
            </a:r>
            <a:r>
              <a:rPr lang="en-US" sz="4800" dirty="0"/>
              <a:t/>
            </a:r>
            <a:br>
              <a:rPr lang="en-US" sz="4800" dirty="0"/>
            </a:br>
            <a:endParaRPr lang="en-US" sz="48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Weather conditions on the farm (rain, snow, sleet, or heat the training goes on)</a:t>
            </a:r>
          </a:p>
          <a:p>
            <a:pPr marL="0" indent="0">
              <a:buNone/>
            </a:pPr>
            <a:r>
              <a:rPr lang="en-US" dirty="0" smtClean="0"/>
              <a:t>Drive or ride in ATV</a:t>
            </a:r>
          </a:p>
          <a:p>
            <a:pPr marL="0" indent="0">
              <a:buNone/>
            </a:pPr>
            <a:r>
              <a:rPr lang="en-US" dirty="0" smtClean="0"/>
              <a:t>Ride in modern combine</a:t>
            </a:r>
          </a:p>
          <a:p>
            <a:pPr marL="0" indent="0">
              <a:buNone/>
            </a:pPr>
            <a:r>
              <a:rPr lang="en-US" dirty="0" smtClean="0"/>
              <a:t>Visit modern broiler farm</a:t>
            </a:r>
          </a:p>
          <a:p>
            <a:pPr marL="0" indent="0">
              <a:buNone/>
            </a:pPr>
            <a:r>
              <a:rPr lang="en-US" dirty="0" smtClean="0"/>
              <a:t>Visit horse stable</a:t>
            </a:r>
          </a:p>
          <a:p>
            <a:pPr marL="0" indent="0">
              <a:buNone/>
            </a:pPr>
            <a:r>
              <a:rPr lang="en-US" dirty="0" smtClean="0"/>
              <a:t>Working dog demonstration</a:t>
            </a:r>
          </a:p>
          <a:p>
            <a:pPr marL="0" indent="0">
              <a:buNone/>
            </a:pPr>
            <a:r>
              <a:rPr lang="en-US" dirty="0" smtClean="0"/>
              <a:t>Farm-style Lunch </a:t>
            </a:r>
          </a:p>
          <a:p>
            <a:pPr marL="0" indent="0">
              <a:buNone/>
            </a:pPr>
            <a:r>
              <a:rPr lang="en-US" dirty="0" smtClean="0"/>
              <a:t>And More!!!  </a:t>
            </a:r>
          </a:p>
          <a:p>
            <a:pPr marL="0" indent="0">
              <a:buNone/>
            </a:pPr>
            <a:endParaRPr lang="en-US" dirty="0"/>
          </a:p>
        </p:txBody>
      </p:sp>
    </p:spTree>
    <p:extLst>
      <p:ext uri="{BB962C8B-B14F-4D97-AF65-F5344CB8AC3E}">
        <p14:creationId xmlns:p14="http://schemas.microsoft.com/office/powerpoint/2010/main" val="117527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Yielding A Bumper Crop</a:t>
            </a:r>
            <a:endParaRPr lang="en-US" dirty="0">
              <a:solidFill>
                <a:srgbClr val="00B050"/>
              </a:solidFill>
            </a:endParaRPr>
          </a:p>
        </p:txBody>
      </p:sp>
      <p:sp>
        <p:nvSpPr>
          <p:cNvPr id="3" name="Content Placeholder 2"/>
          <p:cNvSpPr>
            <a:spLocks noGrp="1"/>
          </p:cNvSpPr>
          <p:nvPr>
            <p:ph idx="1"/>
          </p:nvPr>
        </p:nvSpPr>
        <p:spPr/>
        <p:txBody>
          <a:bodyPr/>
          <a:lstStyle/>
          <a:p>
            <a:r>
              <a:rPr lang="en-US" sz="2800" dirty="0" smtClean="0"/>
              <a:t>Experience Farm Culture – up close and personal</a:t>
            </a:r>
          </a:p>
          <a:p>
            <a:r>
              <a:rPr lang="en-US" sz="2800" dirty="0" smtClean="0"/>
              <a:t>Increase understanding of the complexities of farming</a:t>
            </a:r>
          </a:p>
          <a:p>
            <a:r>
              <a:rPr lang="en-US" sz="2800" dirty="0" smtClean="0"/>
              <a:t>Hear directly from men and women who make their living on the farm</a:t>
            </a:r>
          </a:p>
          <a:p>
            <a:r>
              <a:rPr lang="en-US" sz="2800" dirty="0" smtClean="0"/>
              <a:t>Opportunity to ask questions and have conversations with VR farm services team and </a:t>
            </a:r>
            <a:r>
              <a:rPr lang="en-US" sz="2800" dirty="0" err="1" smtClean="0"/>
              <a:t>AgrAbility</a:t>
            </a:r>
            <a:r>
              <a:rPr lang="en-US" sz="2800" dirty="0" smtClean="0"/>
              <a:t> staff </a:t>
            </a:r>
          </a:p>
          <a:p>
            <a:endParaRPr lang="en-US" dirty="0"/>
          </a:p>
        </p:txBody>
      </p:sp>
    </p:spTree>
    <p:extLst>
      <p:ext uri="{BB962C8B-B14F-4D97-AF65-F5344CB8AC3E}">
        <p14:creationId xmlns:p14="http://schemas.microsoft.com/office/powerpoint/2010/main" val="34234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4">
                    <a:lumMod val="75000"/>
                  </a:schemeClr>
                </a:solidFill>
              </a:rPr>
              <a:t>Harvest Statistics</a:t>
            </a:r>
            <a:br>
              <a:rPr lang="en-US" b="1" dirty="0" smtClean="0">
                <a:solidFill>
                  <a:schemeClr val="accent4">
                    <a:lumMod val="75000"/>
                  </a:schemeClr>
                </a:solidFill>
              </a:rPr>
            </a:br>
            <a:r>
              <a:rPr lang="en-US" dirty="0" smtClean="0">
                <a:solidFill>
                  <a:schemeClr val="accent4">
                    <a:lumMod val="75000"/>
                  </a:schemeClr>
                </a:solidFill>
              </a:rPr>
              <a:t>proof that partnerships yield high rewards   </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lnSpcReduction="10000"/>
          </a:bodyPr>
          <a:lstStyle/>
          <a:p>
            <a:endParaRPr lang="en-US" dirty="0" smtClean="0"/>
          </a:p>
          <a:p>
            <a:r>
              <a:rPr lang="en-US" dirty="0"/>
              <a:t>Examples of services </a:t>
            </a:r>
            <a:r>
              <a:rPr lang="en-US" dirty="0" smtClean="0"/>
              <a:t>VR provides to farmers:  </a:t>
            </a:r>
            <a:r>
              <a:rPr lang="en-US" dirty="0"/>
              <a:t>tractor lift, ATV, gate openers, bale bed, cattle panels, truck </a:t>
            </a:r>
            <a:r>
              <a:rPr lang="en-US" dirty="0" smtClean="0"/>
              <a:t>modification, </a:t>
            </a:r>
            <a:r>
              <a:rPr lang="en-US" dirty="0"/>
              <a:t>hand controls for equipment, </a:t>
            </a:r>
            <a:r>
              <a:rPr lang="en-US" dirty="0" smtClean="0"/>
              <a:t>consultation and guidance and counseling </a:t>
            </a:r>
            <a:endParaRPr lang="en-US" dirty="0"/>
          </a:p>
          <a:p>
            <a:r>
              <a:rPr lang="en-US" dirty="0" smtClean="0"/>
              <a:t>Number of Missouri Farmers Served by VR in 2018:  40 </a:t>
            </a:r>
          </a:p>
          <a:p>
            <a:r>
              <a:rPr lang="en-US" dirty="0" smtClean="0"/>
              <a:t>Dollars Spent:  $359,000.00</a:t>
            </a:r>
            <a:endParaRPr lang="en-US" dirty="0"/>
          </a:p>
          <a:p>
            <a:r>
              <a:rPr lang="en-US" dirty="0" smtClean="0"/>
              <a:t>Number of successful employment outcomes for farmers: 40</a:t>
            </a:r>
          </a:p>
          <a:p>
            <a:endParaRPr lang="en-US" dirty="0"/>
          </a:p>
        </p:txBody>
      </p:sp>
    </p:spTree>
    <p:extLst>
      <p:ext uri="{BB962C8B-B14F-4D97-AF65-F5344CB8AC3E}">
        <p14:creationId xmlns:p14="http://schemas.microsoft.com/office/powerpoint/2010/main" val="3898996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the Presenters </a:t>
            </a:r>
            <a:endParaRPr lang="en-US" dirty="0"/>
          </a:p>
        </p:txBody>
      </p:sp>
      <p:sp>
        <p:nvSpPr>
          <p:cNvPr id="3" name="Content Placeholder 2"/>
          <p:cNvSpPr>
            <a:spLocks noGrp="1"/>
          </p:cNvSpPr>
          <p:nvPr>
            <p:ph idx="1"/>
          </p:nvPr>
        </p:nvSpPr>
        <p:spPr/>
        <p:txBody>
          <a:bodyPr/>
          <a:lstStyle/>
          <a:p>
            <a:pPr marL="0" indent="0">
              <a:buNone/>
            </a:pPr>
            <a:r>
              <a:rPr lang="en-US" dirty="0" smtClean="0"/>
              <a:t>Ray Drake:  417-448-1351 </a:t>
            </a:r>
            <a:r>
              <a:rPr lang="en-US" dirty="0" smtClean="0">
                <a:hlinkClick r:id="rId2"/>
              </a:rPr>
              <a:t>raymond.drake@vr.dese.mo.gov</a:t>
            </a:r>
            <a:endParaRPr lang="en-US" dirty="0" smtClean="0"/>
          </a:p>
          <a:p>
            <a:endParaRPr lang="en-US" dirty="0"/>
          </a:p>
          <a:p>
            <a:pPr marL="0" indent="0">
              <a:buNone/>
            </a:pPr>
            <a:r>
              <a:rPr lang="en-US" dirty="0" smtClean="0"/>
              <a:t>Karri Wilson:  660-530-5560 </a:t>
            </a:r>
            <a:r>
              <a:rPr lang="en-US" dirty="0" smtClean="0">
                <a:hlinkClick r:id="rId3"/>
              </a:rPr>
              <a:t>Karen.Wilson@vr.dese.mo.gov</a:t>
            </a:r>
            <a:endParaRPr lang="en-US" dirty="0" smtClean="0"/>
          </a:p>
          <a:p>
            <a:endParaRPr lang="en-US" dirty="0"/>
          </a:p>
          <a:p>
            <a:pPr marL="0" indent="0">
              <a:buNone/>
            </a:pPr>
            <a:r>
              <a:rPr lang="en-US" dirty="0"/>
              <a:t>Rob Zirfas:  </a:t>
            </a:r>
            <a:r>
              <a:rPr lang="en-US" dirty="0" smtClean="0"/>
              <a:t>816-387-2280 </a:t>
            </a:r>
            <a:r>
              <a:rPr lang="en-US" dirty="0" smtClean="0">
                <a:hlinkClick r:id="rId4"/>
              </a:rPr>
              <a:t>robert.zirfas@vr.dese.mo.gov</a:t>
            </a:r>
            <a:endParaRPr lang="en-US" dirty="0" smtClean="0"/>
          </a:p>
          <a:p>
            <a:endParaRPr lang="en-US" dirty="0"/>
          </a:p>
        </p:txBody>
      </p:sp>
    </p:spTree>
    <p:extLst>
      <p:ext uri="{BB962C8B-B14F-4D97-AF65-F5344CB8AC3E}">
        <p14:creationId xmlns:p14="http://schemas.microsoft.com/office/powerpoint/2010/main" val="36195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50000"/>
                  </a:schemeClr>
                </a:solidFill>
              </a:rPr>
              <a:t>Missouri VR </a:t>
            </a:r>
            <a:br>
              <a:rPr lang="en-US" dirty="0" smtClean="0">
                <a:solidFill>
                  <a:schemeClr val="accent1">
                    <a:lumMod val="50000"/>
                  </a:schemeClr>
                </a:solidFill>
              </a:rPr>
            </a:br>
            <a:r>
              <a:rPr lang="en-US" dirty="0" smtClean="0">
                <a:solidFill>
                  <a:schemeClr val="accent1">
                    <a:lumMod val="50000"/>
                  </a:schemeClr>
                </a:solidFill>
              </a:rPr>
              <a:t>Agricultural Services </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marL="0" indent="0">
              <a:buNone/>
            </a:pPr>
            <a:r>
              <a:rPr lang="en-US" sz="3200" b="1" dirty="0" smtClean="0">
                <a:solidFill>
                  <a:schemeClr val="accent1">
                    <a:lumMod val="75000"/>
                  </a:schemeClr>
                </a:solidFill>
              </a:rPr>
              <a:t>Mission </a:t>
            </a:r>
            <a:endParaRPr lang="en-US" sz="3200" b="1" dirty="0">
              <a:solidFill>
                <a:schemeClr val="accent1">
                  <a:lumMod val="75000"/>
                </a:schemeClr>
              </a:solidFill>
              <a:latin typeface="Goudy Oldstyle Std"/>
            </a:endParaRPr>
          </a:p>
          <a:p>
            <a:r>
              <a:rPr lang="en-US" sz="3600" dirty="0">
                <a:solidFill>
                  <a:srgbClr val="000000"/>
                </a:solidFill>
                <a:latin typeface="Goudy Oldstyle Std"/>
              </a:rPr>
              <a:t> </a:t>
            </a:r>
            <a:r>
              <a:rPr lang="en-US" dirty="0">
                <a:solidFill>
                  <a:srgbClr val="000000"/>
                </a:solidFill>
                <a:latin typeface="Goudy Oldstyle Std"/>
              </a:rPr>
              <a:t>H</a:t>
            </a:r>
            <a:r>
              <a:rPr lang="en-US" dirty="0" smtClean="0">
                <a:solidFill>
                  <a:srgbClr val="000000"/>
                </a:solidFill>
                <a:latin typeface="Goudy Oldstyle Std"/>
              </a:rPr>
              <a:t>elp </a:t>
            </a:r>
            <a:r>
              <a:rPr lang="en-US" dirty="0">
                <a:solidFill>
                  <a:srgbClr val="000000"/>
                </a:solidFill>
                <a:latin typeface="Goudy Oldstyle Std"/>
              </a:rPr>
              <a:t>eligible </a:t>
            </a:r>
            <a:r>
              <a:rPr lang="en-US" dirty="0" smtClean="0">
                <a:solidFill>
                  <a:srgbClr val="000000"/>
                </a:solidFill>
                <a:latin typeface="Goudy Oldstyle Std"/>
              </a:rPr>
              <a:t>people </a:t>
            </a:r>
            <a:r>
              <a:rPr lang="en-US" dirty="0">
                <a:solidFill>
                  <a:srgbClr val="000000"/>
                </a:solidFill>
                <a:latin typeface="Goudy Oldstyle Std"/>
              </a:rPr>
              <a:t>with disabilities obtain, maintain or advance in employment. </a:t>
            </a:r>
            <a:endParaRPr lang="en-US" dirty="0" smtClean="0"/>
          </a:p>
          <a:p>
            <a:pPr marL="0" indent="0">
              <a:buNone/>
            </a:pPr>
            <a:r>
              <a:rPr lang="en-US" sz="3200" b="1" dirty="0" smtClean="0">
                <a:solidFill>
                  <a:schemeClr val="accent1">
                    <a:lumMod val="75000"/>
                  </a:schemeClr>
                </a:solidFill>
              </a:rPr>
              <a:t>Vision</a:t>
            </a:r>
          </a:p>
          <a:p>
            <a:r>
              <a:rPr lang="en-US" sz="2800" b="1" dirty="0" smtClean="0">
                <a:latin typeface="Goudy Old Style" panose="02020502050305020303" pitchFamily="18" charset="0"/>
              </a:rPr>
              <a:t>Everyone deserves a great VR experience </a:t>
            </a:r>
          </a:p>
        </p:txBody>
      </p:sp>
    </p:spTree>
    <p:extLst>
      <p:ext uri="{BB962C8B-B14F-4D97-AF65-F5344CB8AC3E}">
        <p14:creationId xmlns:p14="http://schemas.microsoft.com/office/powerpoint/2010/main" val="11419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Missouri VR Values Farmers </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pPr marL="342900" lvl="0" indent="-342900" defTabSz="914400">
              <a:spcAft>
                <a:spcPts val="0"/>
              </a:spcAft>
              <a:buClrTx/>
              <a:buSzTx/>
              <a:buFont typeface="Arial" pitchFamily="34" charset="0"/>
              <a:buChar char="•"/>
            </a:pPr>
            <a:r>
              <a:rPr lang="en-US" sz="3200" dirty="0">
                <a:solidFill>
                  <a:prstClr val="black"/>
                </a:solidFill>
                <a:latin typeface="Calibri"/>
              </a:rPr>
              <a:t>MO employs 298,320 workers in farm and agribusiness occupations. </a:t>
            </a:r>
          </a:p>
          <a:p>
            <a:pPr marL="342900" lvl="0" indent="-342900" defTabSz="914400">
              <a:spcAft>
                <a:spcPts val="0"/>
              </a:spcAft>
              <a:buClrTx/>
              <a:buSzTx/>
              <a:buFont typeface="Arial" pitchFamily="34" charset="0"/>
              <a:buChar char="•"/>
            </a:pPr>
            <a:r>
              <a:rPr lang="en-US" sz="3200" dirty="0">
                <a:solidFill>
                  <a:prstClr val="black"/>
                </a:solidFill>
                <a:latin typeface="Calibri"/>
              </a:rPr>
              <a:t>MO ranks second (to Texas) in the nation in the number of farms.</a:t>
            </a:r>
          </a:p>
          <a:p>
            <a:pPr marL="342900" lvl="0" indent="-342900" defTabSz="914400">
              <a:spcAft>
                <a:spcPts val="0"/>
              </a:spcAft>
              <a:buClrTx/>
              <a:buSzTx/>
              <a:buFont typeface="Arial" pitchFamily="34" charset="0"/>
              <a:buChar char="•"/>
            </a:pPr>
            <a:r>
              <a:rPr lang="en-US" sz="3200" dirty="0">
                <a:solidFill>
                  <a:prstClr val="black"/>
                </a:solidFill>
                <a:latin typeface="Calibri"/>
              </a:rPr>
              <a:t>A majority of counties in Missouri have a economy based on agriculture.</a:t>
            </a:r>
          </a:p>
          <a:p>
            <a:endParaRPr lang="en-US" dirty="0"/>
          </a:p>
        </p:txBody>
      </p:sp>
    </p:spTree>
    <p:extLst>
      <p:ext uri="{BB962C8B-B14F-4D97-AF65-F5344CB8AC3E}">
        <p14:creationId xmlns:p14="http://schemas.microsoft.com/office/powerpoint/2010/main" val="37001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Dedicated Farm Services Team </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Director</a:t>
            </a:r>
            <a:r>
              <a:rPr lang="en-US" sz="3600" dirty="0" smtClean="0"/>
              <a:t>:  </a:t>
            </a:r>
            <a:r>
              <a:rPr lang="en-US" sz="3600" dirty="0" smtClean="0">
                <a:solidFill>
                  <a:schemeClr val="accent1">
                    <a:lumMod val="50000"/>
                  </a:schemeClr>
                </a:solidFill>
              </a:rPr>
              <a:t>Ray Drake</a:t>
            </a:r>
          </a:p>
          <a:p>
            <a:pPr marL="0" indent="0">
              <a:buNone/>
            </a:pPr>
            <a:r>
              <a:rPr lang="en-US" b="1" dirty="0" smtClean="0"/>
              <a:t>Team Members</a:t>
            </a:r>
            <a:r>
              <a:rPr lang="en-US" dirty="0" smtClean="0"/>
              <a:t>:  </a:t>
            </a:r>
            <a:r>
              <a:rPr lang="en-US" dirty="0" smtClean="0">
                <a:solidFill>
                  <a:schemeClr val="accent1">
                    <a:lumMod val="50000"/>
                  </a:schemeClr>
                </a:solidFill>
              </a:rPr>
              <a:t>Karri Wilson and Rob Zirfas</a:t>
            </a:r>
          </a:p>
          <a:p>
            <a:r>
              <a:rPr lang="en-US" dirty="0" smtClean="0"/>
              <a:t>Purpose of the team: Provide support and guidance to VR counselors, consult on services for farmers, farm visits to provide technical guidance and assistance</a:t>
            </a:r>
          </a:p>
          <a:p>
            <a:r>
              <a:rPr lang="en-US" dirty="0" smtClean="0"/>
              <a:t>Participate in continued education by attending farm related conferences</a:t>
            </a:r>
          </a:p>
          <a:p>
            <a:r>
              <a:rPr lang="en-US" dirty="0" smtClean="0">
                <a:solidFill>
                  <a:srgbClr val="C00000"/>
                </a:solidFill>
              </a:rPr>
              <a:t>DEVELOP PRODUCTIVE PARTNERSHIPS </a:t>
            </a:r>
            <a:endParaRPr lang="en-US" dirty="0">
              <a:solidFill>
                <a:srgbClr val="C00000"/>
              </a:solidFill>
            </a:endParaRPr>
          </a:p>
        </p:txBody>
      </p:sp>
    </p:spTree>
    <p:extLst>
      <p:ext uri="{BB962C8B-B14F-4D97-AF65-F5344CB8AC3E}">
        <p14:creationId xmlns:p14="http://schemas.microsoft.com/office/powerpoint/2010/main" val="8759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Reaching out to our Neighbors </a:t>
            </a:r>
            <a:endParaRPr lang="en-US" dirty="0">
              <a:solidFill>
                <a:srgbClr val="0070C0"/>
              </a:solidFill>
            </a:endParaRPr>
          </a:p>
        </p:txBody>
      </p:sp>
      <p:sp>
        <p:nvSpPr>
          <p:cNvPr id="3" name="Content Placeholder 2"/>
          <p:cNvSpPr>
            <a:spLocks noGrp="1"/>
          </p:cNvSpPr>
          <p:nvPr>
            <p:ph idx="1"/>
          </p:nvPr>
        </p:nvSpPr>
        <p:spPr/>
        <p:txBody>
          <a:bodyPr/>
          <a:lstStyle/>
          <a:p>
            <a:pPr marL="0" indent="0" algn="ctr">
              <a:buNone/>
            </a:pPr>
            <a:r>
              <a:rPr lang="en-US" dirty="0" smtClean="0">
                <a:solidFill>
                  <a:srgbClr val="FF0000"/>
                </a:solidFill>
              </a:rPr>
              <a:t>Planting the seed with Mo Farm Bureau </a:t>
            </a:r>
          </a:p>
          <a:p>
            <a:pPr marL="0" indent="0">
              <a:buNone/>
            </a:pPr>
            <a:endParaRPr lang="en-US" dirty="0" smtClean="0"/>
          </a:p>
          <a:p>
            <a:pPr marL="0" indent="0">
              <a:buNone/>
            </a:pPr>
            <a:r>
              <a:rPr lang="en-US" dirty="0" smtClean="0"/>
              <a:t>Relationship with Farm Bureau Staff</a:t>
            </a:r>
          </a:p>
          <a:p>
            <a:pPr marL="0" indent="0">
              <a:buNone/>
            </a:pPr>
            <a:r>
              <a:rPr lang="en-US" dirty="0" smtClean="0"/>
              <a:t>Round table discussions about VR services and how MO FB can connect us to farmers and ranchers </a:t>
            </a:r>
          </a:p>
          <a:p>
            <a:pPr marL="0" indent="0">
              <a:buNone/>
            </a:pPr>
            <a:r>
              <a:rPr lang="en-US" dirty="0" smtClean="0"/>
              <a:t>Participation in major Farm Bureau events</a:t>
            </a:r>
          </a:p>
          <a:p>
            <a:pPr marL="0" indent="0">
              <a:buNone/>
            </a:pPr>
            <a:endParaRPr lang="en-US" dirty="0"/>
          </a:p>
        </p:txBody>
      </p:sp>
    </p:spTree>
    <p:extLst>
      <p:ext uri="{BB962C8B-B14F-4D97-AF65-F5344CB8AC3E}">
        <p14:creationId xmlns:p14="http://schemas.microsoft.com/office/powerpoint/2010/main" val="228844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a:solidFill>
                  <a:srgbClr val="FF0000"/>
                </a:solidFill>
              </a:rPr>
              <a:t>Harvested O</a:t>
            </a:r>
            <a:r>
              <a:rPr lang="en-US" sz="5300" dirty="0" smtClean="0">
                <a:solidFill>
                  <a:srgbClr val="FF0000"/>
                </a:solidFill>
              </a:rPr>
              <a:t>pportunities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sz="2800" b="1" dirty="0" smtClean="0">
                <a:solidFill>
                  <a:srgbClr val="00B0F0"/>
                </a:solidFill>
              </a:rPr>
              <a:t>Attendance at Western MO Farm Show </a:t>
            </a:r>
          </a:p>
          <a:p>
            <a:pPr marL="0" indent="0">
              <a:buNone/>
            </a:pPr>
            <a:endParaRPr lang="en-US" dirty="0" smtClean="0"/>
          </a:p>
          <a:p>
            <a:pPr marL="0" indent="0">
              <a:buNone/>
            </a:pPr>
            <a:r>
              <a:rPr lang="en-US" dirty="0" smtClean="0"/>
              <a:t>The </a:t>
            </a:r>
            <a:r>
              <a:rPr lang="en-US" dirty="0"/>
              <a:t>Western Farm Show is the Midwest's best indoor farm show with hundreds of exhibitors, acres of things to see and do and the latest in farm and ranch technology and more!</a:t>
            </a:r>
          </a:p>
          <a:p>
            <a:endParaRPr lang="en-US" dirty="0"/>
          </a:p>
        </p:txBody>
      </p:sp>
    </p:spTree>
    <p:extLst>
      <p:ext uri="{BB962C8B-B14F-4D97-AF65-F5344CB8AC3E}">
        <p14:creationId xmlns:p14="http://schemas.microsoft.com/office/powerpoint/2010/main" val="181643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Harvested Opportunities </a:t>
            </a:r>
            <a:endParaRPr lang="en-US" dirty="0">
              <a:solidFill>
                <a:srgbClr val="FF0000"/>
              </a:solidFill>
            </a:endParaRPr>
          </a:p>
        </p:txBody>
      </p:sp>
      <p:sp>
        <p:nvSpPr>
          <p:cNvPr id="3" name="Content Placeholder 2"/>
          <p:cNvSpPr>
            <a:spLocks noGrp="1"/>
          </p:cNvSpPr>
          <p:nvPr>
            <p:ph idx="1"/>
          </p:nvPr>
        </p:nvSpPr>
        <p:spPr/>
        <p:txBody>
          <a:bodyPr/>
          <a:lstStyle/>
          <a:p>
            <a:pPr marL="0" indent="0" algn="ctr">
              <a:buNone/>
            </a:pPr>
            <a:r>
              <a:rPr lang="en-US" sz="3200" b="1" dirty="0" smtClean="0">
                <a:solidFill>
                  <a:srgbClr val="00B0F0"/>
                </a:solidFill>
              </a:rPr>
              <a:t>Mo Farm Bureau Annual Meeting </a:t>
            </a:r>
          </a:p>
          <a:p>
            <a:pPr marL="0" indent="0" algn="ctr">
              <a:buNone/>
            </a:pPr>
            <a:endParaRPr lang="en-US" b="1" dirty="0" smtClean="0">
              <a:solidFill>
                <a:srgbClr val="00B0F0"/>
              </a:solidFill>
            </a:endParaRPr>
          </a:p>
          <a:p>
            <a:r>
              <a:rPr lang="en-US" dirty="0" smtClean="0"/>
              <a:t>MO FB </a:t>
            </a:r>
            <a:r>
              <a:rPr lang="en-US" dirty="0"/>
              <a:t>Annual Meeting is an opportunity for </a:t>
            </a:r>
            <a:r>
              <a:rPr lang="en-US" dirty="0" smtClean="0"/>
              <a:t>MO FB </a:t>
            </a:r>
            <a:r>
              <a:rPr lang="en-US" dirty="0"/>
              <a:t>members to gather, learn about the latest trends in agriculture, meet other like-minded individuals and enjoy great food and entertainment. </a:t>
            </a:r>
          </a:p>
        </p:txBody>
      </p:sp>
    </p:spTree>
    <p:extLst>
      <p:ext uri="{BB962C8B-B14F-4D97-AF65-F5344CB8AC3E}">
        <p14:creationId xmlns:p14="http://schemas.microsoft.com/office/powerpoint/2010/main" val="74658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accent4">
                    <a:lumMod val="75000"/>
                  </a:schemeClr>
                </a:solidFill>
              </a:rPr>
              <a:t>Share Cropping </a:t>
            </a:r>
            <a:endParaRPr lang="en-US" sz="4800" b="1" dirty="0">
              <a:solidFill>
                <a:schemeClr val="accent4">
                  <a:lumMod val="75000"/>
                </a:schemeClr>
              </a:solidFill>
            </a:endParaRPr>
          </a:p>
        </p:txBody>
      </p:sp>
      <p:sp>
        <p:nvSpPr>
          <p:cNvPr id="3" name="Content Placeholder 2"/>
          <p:cNvSpPr>
            <a:spLocks noGrp="1"/>
          </p:cNvSpPr>
          <p:nvPr>
            <p:ph idx="1"/>
          </p:nvPr>
        </p:nvSpPr>
        <p:spPr/>
        <p:txBody>
          <a:bodyPr/>
          <a:lstStyle/>
          <a:p>
            <a:pPr marL="0" indent="0" algn="ctr">
              <a:buNone/>
            </a:pPr>
            <a:r>
              <a:rPr lang="en-US" b="1" dirty="0" smtClean="0"/>
              <a:t>Aligning our Farm Services Team with MO </a:t>
            </a:r>
            <a:r>
              <a:rPr lang="en-US" b="1" dirty="0" err="1" smtClean="0"/>
              <a:t>AgrAbility</a:t>
            </a:r>
            <a:r>
              <a:rPr lang="en-US" b="1" dirty="0" smtClean="0"/>
              <a:t> Project </a:t>
            </a:r>
          </a:p>
          <a:p>
            <a:pPr marL="0" indent="0">
              <a:buNone/>
            </a:pPr>
            <a:r>
              <a:rPr lang="en-US" dirty="0" smtClean="0"/>
              <a:t>*Share referral information</a:t>
            </a:r>
          </a:p>
          <a:p>
            <a:pPr marL="0" indent="0">
              <a:buNone/>
            </a:pPr>
            <a:r>
              <a:rPr lang="en-US" dirty="0" smtClean="0"/>
              <a:t>*VR Purchase of Agricultural Consultations</a:t>
            </a:r>
          </a:p>
          <a:p>
            <a:pPr marL="0" indent="0">
              <a:buNone/>
            </a:pPr>
            <a:r>
              <a:rPr lang="en-US" dirty="0" smtClean="0"/>
              <a:t>*VR staff participate in </a:t>
            </a:r>
            <a:r>
              <a:rPr lang="en-US" dirty="0" err="1" smtClean="0"/>
              <a:t>AgrAbility</a:t>
            </a:r>
            <a:r>
              <a:rPr lang="en-US" dirty="0" smtClean="0"/>
              <a:t> farm site assessments</a:t>
            </a:r>
          </a:p>
          <a:p>
            <a:pPr marL="0" indent="0">
              <a:buNone/>
            </a:pPr>
            <a:r>
              <a:rPr lang="en-US" dirty="0" smtClean="0"/>
              <a:t>*Provide joint training opportunities for </a:t>
            </a:r>
            <a:r>
              <a:rPr lang="en-US" dirty="0" err="1" smtClean="0"/>
              <a:t>AgrAbility</a:t>
            </a:r>
            <a:r>
              <a:rPr lang="en-US" dirty="0" smtClean="0"/>
              <a:t> program and VR staff </a:t>
            </a:r>
          </a:p>
          <a:p>
            <a:endParaRPr lang="en-US" dirty="0"/>
          </a:p>
        </p:txBody>
      </p:sp>
    </p:spTree>
    <p:extLst>
      <p:ext uri="{BB962C8B-B14F-4D97-AF65-F5344CB8AC3E}">
        <p14:creationId xmlns:p14="http://schemas.microsoft.com/office/powerpoint/2010/main" val="64627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Fertilize Staff </a:t>
            </a:r>
            <a:endParaRPr lang="en-US" dirty="0">
              <a:solidFill>
                <a:schemeClr val="accent1">
                  <a:lumMod val="50000"/>
                </a:schemeClr>
              </a:solidFill>
            </a:endParaRPr>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solidFill>
                  <a:schemeClr val="accent5">
                    <a:lumMod val="50000"/>
                  </a:schemeClr>
                </a:solidFill>
              </a:rPr>
              <a:t>Down on the Farm – VR Services Training</a:t>
            </a:r>
          </a:p>
          <a:p>
            <a:pPr marL="0" indent="0" algn="ctr">
              <a:buNone/>
            </a:pPr>
            <a:r>
              <a:rPr lang="en-US" dirty="0"/>
              <a:t>Purpose – increase general knowledge of farm culture, farming operations, and importance of agriculture in MO economy. </a:t>
            </a:r>
            <a:r>
              <a:rPr lang="en-US" dirty="0" smtClean="0"/>
              <a:t> Provide specific guidance for </a:t>
            </a:r>
            <a:r>
              <a:rPr lang="en-US" dirty="0"/>
              <a:t>p</a:t>
            </a:r>
            <a:r>
              <a:rPr lang="en-US" dirty="0" smtClean="0"/>
              <a:t>roviding VR services to farmers. </a:t>
            </a:r>
            <a:endParaRPr lang="en-US" b="1" dirty="0" smtClean="0"/>
          </a:p>
          <a:p>
            <a:r>
              <a:rPr lang="en-US" dirty="0" smtClean="0"/>
              <a:t>Two day event</a:t>
            </a:r>
          </a:p>
          <a:p>
            <a:r>
              <a:rPr lang="en-US" dirty="0" smtClean="0"/>
              <a:t>Held onsite at farm</a:t>
            </a:r>
          </a:p>
          <a:p>
            <a:r>
              <a:rPr lang="en-US" dirty="0" smtClean="0"/>
              <a:t>Open to all Missouri VR staff </a:t>
            </a:r>
          </a:p>
          <a:p>
            <a:endParaRPr lang="en-US" dirty="0"/>
          </a:p>
        </p:txBody>
      </p:sp>
    </p:spTree>
    <p:extLst>
      <p:ext uri="{BB962C8B-B14F-4D97-AF65-F5344CB8AC3E}">
        <p14:creationId xmlns:p14="http://schemas.microsoft.com/office/powerpoint/2010/main" val="2750834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279</TotalTime>
  <Words>541</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Goudy Old Style</vt:lpstr>
      <vt:lpstr>Goudy Oldstyle Std</vt:lpstr>
      <vt:lpstr>Organic</vt:lpstr>
      <vt:lpstr>Planting and Harvesting Partnerships</vt:lpstr>
      <vt:lpstr>Missouri VR  Agricultural Services </vt:lpstr>
      <vt:lpstr>Missouri VR Values Farmers </vt:lpstr>
      <vt:lpstr>Dedicated Farm Services Team </vt:lpstr>
      <vt:lpstr>Reaching out to our Neighbors </vt:lpstr>
      <vt:lpstr>Harvested Opportunities </vt:lpstr>
      <vt:lpstr>Harvested Opportunities </vt:lpstr>
      <vt:lpstr>Share Cropping </vt:lpstr>
      <vt:lpstr>Fertilize Staff </vt:lpstr>
      <vt:lpstr>Presentations by:</vt:lpstr>
      <vt:lpstr>Participants Experience </vt:lpstr>
      <vt:lpstr>Yielding A Bumper Crop</vt:lpstr>
      <vt:lpstr>Harvest Statistics proof that partnerships yield high rewards   </vt:lpstr>
      <vt:lpstr>Contact the Presenters </vt:lpstr>
    </vt:vector>
  </TitlesOfParts>
  <Company>State of Missouri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Planting and Harvesting Partnerships</dc:title>
  <dc:creator>Wilson, Karen</dc:creator>
  <cp:lastModifiedBy>Theresa McKeel</cp:lastModifiedBy>
  <cp:revision>27</cp:revision>
  <dcterms:created xsi:type="dcterms:W3CDTF">2018-12-12T15:37:06Z</dcterms:created>
  <dcterms:modified xsi:type="dcterms:W3CDTF">2019-01-29T16:28:40Z</dcterms:modified>
</cp:coreProperties>
</file>