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9" r:id="rId4"/>
    <p:sldId id="341" r:id="rId5"/>
    <p:sldId id="389" r:id="rId6"/>
    <p:sldId id="335" r:id="rId7"/>
    <p:sldId id="384" r:id="rId8"/>
    <p:sldId id="390" r:id="rId9"/>
    <p:sldId id="379" r:id="rId10"/>
    <p:sldId id="278" r:id="rId11"/>
    <p:sldId id="396" r:id="rId12"/>
    <p:sldId id="395" r:id="rId13"/>
    <p:sldId id="393" r:id="rId14"/>
    <p:sldId id="391" r:id="rId15"/>
    <p:sldId id="281" r:id="rId16"/>
    <p:sldId id="370" r:id="rId17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ＭＳ Ｐゴシック" panose="020B0600070205080204" pitchFamily="34" charset="-128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73"/>
    <a:srgbClr val="FFA300"/>
    <a:srgbClr val="DC2A05"/>
    <a:srgbClr val="DC4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53" autoAdjust="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150" y="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280"/>
    </p:cViewPr>
  </p:sorter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72FC1-C612-864D-9471-1CF4FE6F3EC0}" type="datetime1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226E9-859A-3E40-8705-A915E749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117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9189D-6C98-9245-8936-A0A4C723F6F4}" type="datetime1">
              <a:rPr lang="en-US" smtClean="0"/>
              <a:t>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6BC8C-BBB0-0E4E-AFDE-34BD02EE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59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23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dirty="0" smtClean="0">
              <a:latin typeface="Calibri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7EC6FA5-5363-2848-914F-4DBCDFDAC678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45476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Non-disability requirements:</a:t>
            </a:r>
          </a:p>
          <a:p>
            <a:r>
              <a:rPr lang="en-US" dirty="0" smtClean="0"/>
              <a:t>Age</a:t>
            </a:r>
          </a:p>
          <a:p>
            <a:r>
              <a:rPr lang="en-US" dirty="0" smtClean="0"/>
              <a:t>Citizenship</a:t>
            </a:r>
          </a:p>
          <a:p>
            <a:r>
              <a:rPr lang="en-US" dirty="0" smtClean="0"/>
              <a:t>Unearned Income and resources</a:t>
            </a:r>
          </a:p>
          <a:p>
            <a:r>
              <a:rPr lang="en-US" dirty="0" smtClean="0"/>
              <a:t>Employment and earnings</a:t>
            </a:r>
          </a:p>
          <a:p>
            <a:r>
              <a:rPr lang="en-US" dirty="0" smtClean="0"/>
              <a:t>Marital status</a:t>
            </a:r>
          </a:p>
          <a:p>
            <a:r>
              <a:rPr lang="en-US" dirty="0" smtClean="0"/>
              <a:t>Insured status</a:t>
            </a:r>
          </a:p>
          <a:p>
            <a:endParaRPr lang="en-US" dirty="0" smtClean="0"/>
          </a:p>
          <a:p>
            <a:r>
              <a:rPr lang="en-US" dirty="0" smtClean="0"/>
              <a:t>Child definition</a:t>
            </a:r>
          </a:p>
          <a:p>
            <a:r>
              <a:rPr lang="en-US" dirty="0" smtClean="0"/>
              <a:t>Broad areas of functioning:</a:t>
            </a:r>
          </a:p>
          <a:p>
            <a:r>
              <a:rPr lang="en-US" dirty="0" smtClean="0"/>
              <a:t>-Acquiring</a:t>
            </a:r>
            <a:r>
              <a:rPr lang="en-US" baseline="0" dirty="0" smtClean="0"/>
              <a:t> and using information</a:t>
            </a:r>
          </a:p>
          <a:p>
            <a:r>
              <a:rPr lang="en-US" baseline="0" dirty="0" smtClean="0"/>
              <a:t>-Attending and completing tasks</a:t>
            </a:r>
          </a:p>
          <a:p>
            <a:r>
              <a:rPr lang="en-US" baseline="0" dirty="0" smtClean="0"/>
              <a:t>-Interacting and relating with others</a:t>
            </a:r>
          </a:p>
          <a:p>
            <a:r>
              <a:rPr lang="en-US" baseline="0" dirty="0" smtClean="0"/>
              <a:t>-Moving about and manipulating objects</a:t>
            </a:r>
          </a:p>
          <a:p>
            <a:r>
              <a:rPr lang="en-US" baseline="0" dirty="0" smtClean="0"/>
              <a:t>-Caring for themselves</a:t>
            </a:r>
          </a:p>
          <a:p>
            <a:r>
              <a:rPr lang="en-US" baseline="0" dirty="0" smtClean="0"/>
              <a:t>-Health and physical well-being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0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</a:t>
            </a:r>
            <a:r>
              <a:rPr lang="en-US" baseline="0" dirty="0" smtClean="0"/>
              <a:t> ensure smooth transition for cash and medical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23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</a:t>
            </a:r>
            <a:r>
              <a:rPr lang="en-US" baseline="0" dirty="0" smtClean="0"/>
              <a:t> ensure smooth transition for cash and medical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23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how we work with Nebraska VR and other Community Partners to provide Benefits Planning Services.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9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23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160" y="3211324"/>
            <a:ext cx="9245600" cy="2593133"/>
          </a:xfrm>
          <a:custGeom>
            <a:avLst/>
            <a:gdLst>
              <a:gd name="connsiteX0" fmla="*/ 0 w 9144000"/>
              <a:gd name="connsiteY0" fmla="*/ 0 h 1345102"/>
              <a:gd name="connsiteX1" fmla="*/ 9144000 w 9144000"/>
              <a:gd name="connsiteY1" fmla="*/ 0 h 1345102"/>
              <a:gd name="connsiteX2" fmla="*/ 9144000 w 9144000"/>
              <a:gd name="connsiteY2" fmla="*/ 1345102 h 1345102"/>
              <a:gd name="connsiteX3" fmla="*/ 0 w 9144000"/>
              <a:gd name="connsiteY3" fmla="*/ 1345102 h 1345102"/>
              <a:gd name="connsiteX4" fmla="*/ 0 w 9144000"/>
              <a:gd name="connsiteY4" fmla="*/ 0 h 1345102"/>
              <a:gd name="connsiteX0" fmla="*/ 0 w 9144000"/>
              <a:gd name="connsiteY0" fmla="*/ 1219200 h 2564302"/>
              <a:gd name="connsiteX1" fmla="*/ 9144000 w 9144000"/>
              <a:gd name="connsiteY1" fmla="*/ 0 h 2564302"/>
              <a:gd name="connsiteX2" fmla="*/ 9144000 w 9144000"/>
              <a:gd name="connsiteY2" fmla="*/ 2564302 h 2564302"/>
              <a:gd name="connsiteX3" fmla="*/ 0 w 9144000"/>
              <a:gd name="connsiteY3" fmla="*/ 2564302 h 2564302"/>
              <a:gd name="connsiteX4" fmla="*/ 0 w 9144000"/>
              <a:gd name="connsiteY4" fmla="*/ 1219200 h 2564302"/>
              <a:gd name="connsiteX0" fmla="*/ 0 w 9144000"/>
              <a:gd name="connsiteY0" fmla="*/ 1219565 h 2564667"/>
              <a:gd name="connsiteX1" fmla="*/ 9144000 w 9144000"/>
              <a:gd name="connsiteY1" fmla="*/ 365 h 2564667"/>
              <a:gd name="connsiteX2" fmla="*/ 9144000 w 9144000"/>
              <a:gd name="connsiteY2" fmla="*/ 2564667 h 2564667"/>
              <a:gd name="connsiteX3" fmla="*/ 0 w 9144000"/>
              <a:gd name="connsiteY3" fmla="*/ 2564667 h 2564667"/>
              <a:gd name="connsiteX4" fmla="*/ 0 w 9144000"/>
              <a:gd name="connsiteY4" fmla="*/ 1219565 h 2564667"/>
              <a:gd name="connsiteX0" fmla="*/ 0 w 9144000"/>
              <a:gd name="connsiteY0" fmla="*/ 1219534 h 2564636"/>
              <a:gd name="connsiteX1" fmla="*/ 9144000 w 9144000"/>
              <a:gd name="connsiteY1" fmla="*/ 334 h 2564636"/>
              <a:gd name="connsiteX2" fmla="*/ 9144000 w 9144000"/>
              <a:gd name="connsiteY2" fmla="*/ 2564636 h 2564636"/>
              <a:gd name="connsiteX3" fmla="*/ 0 w 9144000"/>
              <a:gd name="connsiteY3" fmla="*/ 2564636 h 2564636"/>
              <a:gd name="connsiteX4" fmla="*/ 0 w 9144000"/>
              <a:gd name="connsiteY4" fmla="*/ 1219534 h 256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564636">
                <a:moveTo>
                  <a:pt x="0" y="1219534"/>
                </a:moveTo>
                <a:cubicBezTo>
                  <a:pt x="894080" y="894414"/>
                  <a:pt x="3271520" y="-19986"/>
                  <a:pt x="9144000" y="334"/>
                </a:cubicBezTo>
                <a:lnTo>
                  <a:pt x="9144000" y="2564636"/>
                </a:lnTo>
                <a:lnTo>
                  <a:pt x="0" y="2564636"/>
                </a:lnTo>
                <a:lnTo>
                  <a:pt x="0" y="1219534"/>
                </a:lnTo>
                <a:close/>
              </a:path>
            </a:pathLst>
          </a:custGeom>
          <a:solidFill>
            <a:srgbClr val="004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69915"/>
            <a:ext cx="7772400" cy="1225021"/>
          </a:xfrm>
        </p:spPr>
        <p:txBody>
          <a:bodyPr/>
          <a:lstStyle>
            <a:lvl1pPr algn="ctr">
              <a:defRPr b="1">
                <a:solidFill>
                  <a:srgbClr val="FFFFFF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National Tagline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44" y="492272"/>
            <a:ext cx="5833872" cy="228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8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Nebraska_CMYK Uncoa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4642291"/>
            <a:ext cx="1828800" cy="1066800"/>
          </a:xfrm>
          <a:prstGeom prst="rect">
            <a:avLst/>
          </a:prstGeom>
        </p:spPr>
      </p:pic>
      <p:pic>
        <p:nvPicPr>
          <p:cNvPr id="5" name="Picture 4" descr="Nebraska_CMYK Uncoa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4642291"/>
            <a:ext cx="1828800" cy="1066800"/>
          </a:xfrm>
          <a:prstGeom prst="rect">
            <a:avLst/>
          </a:prstGeom>
        </p:spPr>
      </p:pic>
      <p:pic>
        <p:nvPicPr>
          <p:cNvPr id="6" name="Picture 5" descr="Nebraska_CMYK Uncoat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4642291"/>
            <a:ext cx="1828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9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82"/>
            <a:ext cx="2057400" cy="4876271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82"/>
            <a:ext cx="6019800" cy="4876271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Nebraska_CMYK Uncoa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4642291"/>
            <a:ext cx="1828800" cy="1066800"/>
          </a:xfrm>
          <a:prstGeom prst="rect">
            <a:avLst/>
          </a:prstGeom>
        </p:spPr>
      </p:pic>
      <p:pic>
        <p:nvPicPr>
          <p:cNvPr id="5" name="Picture 4" descr="Nebraska_CMYK Uncoa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4642291"/>
            <a:ext cx="1828800" cy="1066800"/>
          </a:xfrm>
          <a:prstGeom prst="rect">
            <a:avLst/>
          </a:prstGeom>
        </p:spPr>
      </p:pic>
      <p:pic>
        <p:nvPicPr>
          <p:cNvPr id="6" name="Picture 5" descr="Nebraska_CMYK Uncoat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4642291"/>
            <a:ext cx="1828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22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69915"/>
            <a:ext cx="7772400" cy="1225021"/>
          </a:xfrm>
        </p:spPr>
        <p:txBody>
          <a:bodyPr/>
          <a:lstStyle>
            <a:lvl1pPr algn="ctr">
              <a:defRPr b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/>
          <p:nvPr/>
        </p:nvSpPr>
        <p:spPr>
          <a:xfrm>
            <a:off x="-10160" y="3211324"/>
            <a:ext cx="9245600" cy="2593133"/>
          </a:xfrm>
          <a:custGeom>
            <a:avLst/>
            <a:gdLst>
              <a:gd name="connsiteX0" fmla="*/ 0 w 9144000"/>
              <a:gd name="connsiteY0" fmla="*/ 0 h 1345102"/>
              <a:gd name="connsiteX1" fmla="*/ 9144000 w 9144000"/>
              <a:gd name="connsiteY1" fmla="*/ 0 h 1345102"/>
              <a:gd name="connsiteX2" fmla="*/ 9144000 w 9144000"/>
              <a:gd name="connsiteY2" fmla="*/ 1345102 h 1345102"/>
              <a:gd name="connsiteX3" fmla="*/ 0 w 9144000"/>
              <a:gd name="connsiteY3" fmla="*/ 1345102 h 1345102"/>
              <a:gd name="connsiteX4" fmla="*/ 0 w 9144000"/>
              <a:gd name="connsiteY4" fmla="*/ 0 h 1345102"/>
              <a:gd name="connsiteX0" fmla="*/ 0 w 9144000"/>
              <a:gd name="connsiteY0" fmla="*/ 1219200 h 2564302"/>
              <a:gd name="connsiteX1" fmla="*/ 9144000 w 9144000"/>
              <a:gd name="connsiteY1" fmla="*/ 0 h 2564302"/>
              <a:gd name="connsiteX2" fmla="*/ 9144000 w 9144000"/>
              <a:gd name="connsiteY2" fmla="*/ 2564302 h 2564302"/>
              <a:gd name="connsiteX3" fmla="*/ 0 w 9144000"/>
              <a:gd name="connsiteY3" fmla="*/ 2564302 h 2564302"/>
              <a:gd name="connsiteX4" fmla="*/ 0 w 9144000"/>
              <a:gd name="connsiteY4" fmla="*/ 1219200 h 2564302"/>
              <a:gd name="connsiteX0" fmla="*/ 0 w 9144000"/>
              <a:gd name="connsiteY0" fmla="*/ 1219565 h 2564667"/>
              <a:gd name="connsiteX1" fmla="*/ 9144000 w 9144000"/>
              <a:gd name="connsiteY1" fmla="*/ 365 h 2564667"/>
              <a:gd name="connsiteX2" fmla="*/ 9144000 w 9144000"/>
              <a:gd name="connsiteY2" fmla="*/ 2564667 h 2564667"/>
              <a:gd name="connsiteX3" fmla="*/ 0 w 9144000"/>
              <a:gd name="connsiteY3" fmla="*/ 2564667 h 2564667"/>
              <a:gd name="connsiteX4" fmla="*/ 0 w 9144000"/>
              <a:gd name="connsiteY4" fmla="*/ 1219565 h 2564667"/>
              <a:gd name="connsiteX0" fmla="*/ 0 w 9144000"/>
              <a:gd name="connsiteY0" fmla="*/ 1219534 h 2564636"/>
              <a:gd name="connsiteX1" fmla="*/ 9144000 w 9144000"/>
              <a:gd name="connsiteY1" fmla="*/ 334 h 2564636"/>
              <a:gd name="connsiteX2" fmla="*/ 9144000 w 9144000"/>
              <a:gd name="connsiteY2" fmla="*/ 2564636 h 2564636"/>
              <a:gd name="connsiteX3" fmla="*/ 0 w 9144000"/>
              <a:gd name="connsiteY3" fmla="*/ 2564636 h 2564636"/>
              <a:gd name="connsiteX4" fmla="*/ 0 w 9144000"/>
              <a:gd name="connsiteY4" fmla="*/ 1219534 h 256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564636">
                <a:moveTo>
                  <a:pt x="0" y="1219534"/>
                </a:moveTo>
                <a:cubicBezTo>
                  <a:pt x="894080" y="894414"/>
                  <a:pt x="3271520" y="-19986"/>
                  <a:pt x="9144000" y="334"/>
                </a:cubicBezTo>
                <a:lnTo>
                  <a:pt x="9144000" y="2564636"/>
                </a:lnTo>
                <a:lnTo>
                  <a:pt x="0" y="2564636"/>
                </a:lnTo>
                <a:lnTo>
                  <a:pt x="0" y="1219534"/>
                </a:lnTo>
                <a:close/>
              </a:path>
            </a:pathLst>
          </a:custGeom>
          <a:solidFill>
            <a:srgbClr val="004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National Tagline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44" y="492272"/>
            <a:ext cx="5833872" cy="228140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0160" y="3211324"/>
            <a:ext cx="9245600" cy="2593133"/>
          </a:xfrm>
          <a:custGeom>
            <a:avLst/>
            <a:gdLst>
              <a:gd name="connsiteX0" fmla="*/ 0 w 9144000"/>
              <a:gd name="connsiteY0" fmla="*/ 0 h 1345102"/>
              <a:gd name="connsiteX1" fmla="*/ 9144000 w 9144000"/>
              <a:gd name="connsiteY1" fmla="*/ 0 h 1345102"/>
              <a:gd name="connsiteX2" fmla="*/ 9144000 w 9144000"/>
              <a:gd name="connsiteY2" fmla="*/ 1345102 h 1345102"/>
              <a:gd name="connsiteX3" fmla="*/ 0 w 9144000"/>
              <a:gd name="connsiteY3" fmla="*/ 1345102 h 1345102"/>
              <a:gd name="connsiteX4" fmla="*/ 0 w 9144000"/>
              <a:gd name="connsiteY4" fmla="*/ 0 h 1345102"/>
              <a:gd name="connsiteX0" fmla="*/ 0 w 9144000"/>
              <a:gd name="connsiteY0" fmla="*/ 1219200 h 2564302"/>
              <a:gd name="connsiteX1" fmla="*/ 9144000 w 9144000"/>
              <a:gd name="connsiteY1" fmla="*/ 0 h 2564302"/>
              <a:gd name="connsiteX2" fmla="*/ 9144000 w 9144000"/>
              <a:gd name="connsiteY2" fmla="*/ 2564302 h 2564302"/>
              <a:gd name="connsiteX3" fmla="*/ 0 w 9144000"/>
              <a:gd name="connsiteY3" fmla="*/ 2564302 h 2564302"/>
              <a:gd name="connsiteX4" fmla="*/ 0 w 9144000"/>
              <a:gd name="connsiteY4" fmla="*/ 1219200 h 2564302"/>
              <a:gd name="connsiteX0" fmla="*/ 0 w 9144000"/>
              <a:gd name="connsiteY0" fmla="*/ 1219565 h 2564667"/>
              <a:gd name="connsiteX1" fmla="*/ 9144000 w 9144000"/>
              <a:gd name="connsiteY1" fmla="*/ 365 h 2564667"/>
              <a:gd name="connsiteX2" fmla="*/ 9144000 w 9144000"/>
              <a:gd name="connsiteY2" fmla="*/ 2564667 h 2564667"/>
              <a:gd name="connsiteX3" fmla="*/ 0 w 9144000"/>
              <a:gd name="connsiteY3" fmla="*/ 2564667 h 2564667"/>
              <a:gd name="connsiteX4" fmla="*/ 0 w 9144000"/>
              <a:gd name="connsiteY4" fmla="*/ 1219565 h 2564667"/>
              <a:gd name="connsiteX0" fmla="*/ 0 w 9144000"/>
              <a:gd name="connsiteY0" fmla="*/ 1219534 h 2564636"/>
              <a:gd name="connsiteX1" fmla="*/ 9144000 w 9144000"/>
              <a:gd name="connsiteY1" fmla="*/ 334 h 2564636"/>
              <a:gd name="connsiteX2" fmla="*/ 9144000 w 9144000"/>
              <a:gd name="connsiteY2" fmla="*/ 2564636 h 2564636"/>
              <a:gd name="connsiteX3" fmla="*/ 0 w 9144000"/>
              <a:gd name="connsiteY3" fmla="*/ 2564636 h 2564636"/>
              <a:gd name="connsiteX4" fmla="*/ 0 w 9144000"/>
              <a:gd name="connsiteY4" fmla="*/ 1219534 h 256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564636">
                <a:moveTo>
                  <a:pt x="0" y="1219534"/>
                </a:moveTo>
                <a:cubicBezTo>
                  <a:pt x="894080" y="894414"/>
                  <a:pt x="3271520" y="-19986"/>
                  <a:pt x="9144000" y="334"/>
                </a:cubicBezTo>
                <a:lnTo>
                  <a:pt x="9144000" y="2564636"/>
                </a:lnTo>
                <a:lnTo>
                  <a:pt x="0" y="2564636"/>
                </a:lnTo>
                <a:lnTo>
                  <a:pt x="0" y="1219534"/>
                </a:lnTo>
                <a:close/>
              </a:path>
            </a:pathLst>
          </a:custGeom>
          <a:solidFill>
            <a:srgbClr val="004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National Tagline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44" y="492272"/>
            <a:ext cx="5833872" cy="228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8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160" y="3211324"/>
            <a:ext cx="9245600" cy="2593133"/>
          </a:xfrm>
          <a:custGeom>
            <a:avLst/>
            <a:gdLst>
              <a:gd name="connsiteX0" fmla="*/ 0 w 9144000"/>
              <a:gd name="connsiteY0" fmla="*/ 0 h 1345102"/>
              <a:gd name="connsiteX1" fmla="*/ 9144000 w 9144000"/>
              <a:gd name="connsiteY1" fmla="*/ 0 h 1345102"/>
              <a:gd name="connsiteX2" fmla="*/ 9144000 w 9144000"/>
              <a:gd name="connsiteY2" fmla="*/ 1345102 h 1345102"/>
              <a:gd name="connsiteX3" fmla="*/ 0 w 9144000"/>
              <a:gd name="connsiteY3" fmla="*/ 1345102 h 1345102"/>
              <a:gd name="connsiteX4" fmla="*/ 0 w 9144000"/>
              <a:gd name="connsiteY4" fmla="*/ 0 h 1345102"/>
              <a:gd name="connsiteX0" fmla="*/ 0 w 9144000"/>
              <a:gd name="connsiteY0" fmla="*/ 1219200 h 2564302"/>
              <a:gd name="connsiteX1" fmla="*/ 9144000 w 9144000"/>
              <a:gd name="connsiteY1" fmla="*/ 0 h 2564302"/>
              <a:gd name="connsiteX2" fmla="*/ 9144000 w 9144000"/>
              <a:gd name="connsiteY2" fmla="*/ 2564302 h 2564302"/>
              <a:gd name="connsiteX3" fmla="*/ 0 w 9144000"/>
              <a:gd name="connsiteY3" fmla="*/ 2564302 h 2564302"/>
              <a:gd name="connsiteX4" fmla="*/ 0 w 9144000"/>
              <a:gd name="connsiteY4" fmla="*/ 1219200 h 2564302"/>
              <a:gd name="connsiteX0" fmla="*/ 0 w 9144000"/>
              <a:gd name="connsiteY0" fmla="*/ 1219565 h 2564667"/>
              <a:gd name="connsiteX1" fmla="*/ 9144000 w 9144000"/>
              <a:gd name="connsiteY1" fmla="*/ 365 h 2564667"/>
              <a:gd name="connsiteX2" fmla="*/ 9144000 w 9144000"/>
              <a:gd name="connsiteY2" fmla="*/ 2564667 h 2564667"/>
              <a:gd name="connsiteX3" fmla="*/ 0 w 9144000"/>
              <a:gd name="connsiteY3" fmla="*/ 2564667 h 2564667"/>
              <a:gd name="connsiteX4" fmla="*/ 0 w 9144000"/>
              <a:gd name="connsiteY4" fmla="*/ 1219565 h 2564667"/>
              <a:gd name="connsiteX0" fmla="*/ 0 w 9144000"/>
              <a:gd name="connsiteY0" fmla="*/ 1219534 h 2564636"/>
              <a:gd name="connsiteX1" fmla="*/ 9144000 w 9144000"/>
              <a:gd name="connsiteY1" fmla="*/ 334 h 2564636"/>
              <a:gd name="connsiteX2" fmla="*/ 9144000 w 9144000"/>
              <a:gd name="connsiteY2" fmla="*/ 2564636 h 2564636"/>
              <a:gd name="connsiteX3" fmla="*/ 0 w 9144000"/>
              <a:gd name="connsiteY3" fmla="*/ 2564636 h 2564636"/>
              <a:gd name="connsiteX4" fmla="*/ 0 w 9144000"/>
              <a:gd name="connsiteY4" fmla="*/ 1219534 h 256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564636">
                <a:moveTo>
                  <a:pt x="0" y="1219534"/>
                </a:moveTo>
                <a:cubicBezTo>
                  <a:pt x="894080" y="894414"/>
                  <a:pt x="3271520" y="-19986"/>
                  <a:pt x="9144000" y="334"/>
                </a:cubicBezTo>
                <a:lnTo>
                  <a:pt x="9144000" y="2564636"/>
                </a:lnTo>
                <a:lnTo>
                  <a:pt x="0" y="2564636"/>
                </a:lnTo>
                <a:lnTo>
                  <a:pt x="0" y="1219534"/>
                </a:lnTo>
                <a:close/>
              </a:path>
            </a:pathLst>
          </a:custGeom>
          <a:solidFill>
            <a:srgbClr val="004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69915"/>
            <a:ext cx="7772400" cy="1225021"/>
          </a:xfrm>
        </p:spPr>
        <p:txBody>
          <a:bodyPr/>
          <a:lstStyle>
            <a:lvl1pPr algn="ctr">
              <a:defRPr b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National Tagline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44" y="492272"/>
            <a:ext cx="5833872" cy="2281402"/>
          </a:xfrm>
          <a:prstGeom prst="rect">
            <a:avLst/>
          </a:prstGeom>
        </p:spPr>
      </p:pic>
      <p:sp>
        <p:nvSpPr>
          <p:cNvPr id="5" name="Rectangle 6"/>
          <p:cNvSpPr/>
          <p:nvPr userDrawn="1"/>
        </p:nvSpPr>
        <p:spPr>
          <a:xfrm>
            <a:off x="-10160" y="3211324"/>
            <a:ext cx="9245600" cy="2593133"/>
          </a:xfrm>
          <a:custGeom>
            <a:avLst/>
            <a:gdLst>
              <a:gd name="connsiteX0" fmla="*/ 0 w 9144000"/>
              <a:gd name="connsiteY0" fmla="*/ 0 h 1345102"/>
              <a:gd name="connsiteX1" fmla="*/ 9144000 w 9144000"/>
              <a:gd name="connsiteY1" fmla="*/ 0 h 1345102"/>
              <a:gd name="connsiteX2" fmla="*/ 9144000 w 9144000"/>
              <a:gd name="connsiteY2" fmla="*/ 1345102 h 1345102"/>
              <a:gd name="connsiteX3" fmla="*/ 0 w 9144000"/>
              <a:gd name="connsiteY3" fmla="*/ 1345102 h 1345102"/>
              <a:gd name="connsiteX4" fmla="*/ 0 w 9144000"/>
              <a:gd name="connsiteY4" fmla="*/ 0 h 1345102"/>
              <a:gd name="connsiteX0" fmla="*/ 0 w 9144000"/>
              <a:gd name="connsiteY0" fmla="*/ 1219200 h 2564302"/>
              <a:gd name="connsiteX1" fmla="*/ 9144000 w 9144000"/>
              <a:gd name="connsiteY1" fmla="*/ 0 h 2564302"/>
              <a:gd name="connsiteX2" fmla="*/ 9144000 w 9144000"/>
              <a:gd name="connsiteY2" fmla="*/ 2564302 h 2564302"/>
              <a:gd name="connsiteX3" fmla="*/ 0 w 9144000"/>
              <a:gd name="connsiteY3" fmla="*/ 2564302 h 2564302"/>
              <a:gd name="connsiteX4" fmla="*/ 0 w 9144000"/>
              <a:gd name="connsiteY4" fmla="*/ 1219200 h 2564302"/>
              <a:gd name="connsiteX0" fmla="*/ 0 w 9144000"/>
              <a:gd name="connsiteY0" fmla="*/ 1219565 h 2564667"/>
              <a:gd name="connsiteX1" fmla="*/ 9144000 w 9144000"/>
              <a:gd name="connsiteY1" fmla="*/ 365 h 2564667"/>
              <a:gd name="connsiteX2" fmla="*/ 9144000 w 9144000"/>
              <a:gd name="connsiteY2" fmla="*/ 2564667 h 2564667"/>
              <a:gd name="connsiteX3" fmla="*/ 0 w 9144000"/>
              <a:gd name="connsiteY3" fmla="*/ 2564667 h 2564667"/>
              <a:gd name="connsiteX4" fmla="*/ 0 w 9144000"/>
              <a:gd name="connsiteY4" fmla="*/ 1219565 h 2564667"/>
              <a:gd name="connsiteX0" fmla="*/ 0 w 9144000"/>
              <a:gd name="connsiteY0" fmla="*/ 1219534 h 2564636"/>
              <a:gd name="connsiteX1" fmla="*/ 9144000 w 9144000"/>
              <a:gd name="connsiteY1" fmla="*/ 334 h 2564636"/>
              <a:gd name="connsiteX2" fmla="*/ 9144000 w 9144000"/>
              <a:gd name="connsiteY2" fmla="*/ 2564636 h 2564636"/>
              <a:gd name="connsiteX3" fmla="*/ 0 w 9144000"/>
              <a:gd name="connsiteY3" fmla="*/ 2564636 h 2564636"/>
              <a:gd name="connsiteX4" fmla="*/ 0 w 9144000"/>
              <a:gd name="connsiteY4" fmla="*/ 1219534 h 256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564636">
                <a:moveTo>
                  <a:pt x="0" y="1219534"/>
                </a:moveTo>
                <a:cubicBezTo>
                  <a:pt x="894080" y="894414"/>
                  <a:pt x="3271520" y="-19986"/>
                  <a:pt x="9144000" y="334"/>
                </a:cubicBezTo>
                <a:lnTo>
                  <a:pt x="9144000" y="2564636"/>
                </a:lnTo>
                <a:lnTo>
                  <a:pt x="0" y="2564636"/>
                </a:lnTo>
                <a:lnTo>
                  <a:pt x="0" y="1219534"/>
                </a:lnTo>
                <a:close/>
              </a:path>
            </a:pathLst>
          </a:custGeom>
          <a:solidFill>
            <a:srgbClr val="004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National Tagline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44" y="492272"/>
            <a:ext cx="5833872" cy="228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8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0160" y="3211324"/>
            <a:ext cx="9245600" cy="2593133"/>
          </a:xfrm>
          <a:custGeom>
            <a:avLst/>
            <a:gdLst>
              <a:gd name="connsiteX0" fmla="*/ 0 w 9144000"/>
              <a:gd name="connsiteY0" fmla="*/ 0 h 1345102"/>
              <a:gd name="connsiteX1" fmla="*/ 9144000 w 9144000"/>
              <a:gd name="connsiteY1" fmla="*/ 0 h 1345102"/>
              <a:gd name="connsiteX2" fmla="*/ 9144000 w 9144000"/>
              <a:gd name="connsiteY2" fmla="*/ 1345102 h 1345102"/>
              <a:gd name="connsiteX3" fmla="*/ 0 w 9144000"/>
              <a:gd name="connsiteY3" fmla="*/ 1345102 h 1345102"/>
              <a:gd name="connsiteX4" fmla="*/ 0 w 9144000"/>
              <a:gd name="connsiteY4" fmla="*/ 0 h 1345102"/>
              <a:gd name="connsiteX0" fmla="*/ 0 w 9144000"/>
              <a:gd name="connsiteY0" fmla="*/ 1219200 h 2564302"/>
              <a:gd name="connsiteX1" fmla="*/ 9144000 w 9144000"/>
              <a:gd name="connsiteY1" fmla="*/ 0 h 2564302"/>
              <a:gd name="connsiteX2" fmla="*/ 9144000 w 9144000"/>
              <a:gd name="connsiteY2" fmla="*/ 2564302 h 2564302"/>
              <a:gd name="connsiteX3" fmla="*/ 0 w 9144000"/>
              <a:gd name="connsiteY3" fmla="*/ 2564302 h 2564302"/>
              <a:gd name="connsiteX4" fmla="*/ 0 w 9144000"/>
              <a:gd name="connsiteY4" fmla="*/ 1219200 h 2564302"/>
              <a:gd name="connsiteX0" fmla="*/ 0 w 9144000"/>
              <a:gd name="connsiteY0" fmla="*/ 1219565 h 2564667"/>
              <a:gd name="connsiteX1" fmla="*/ 9144000 w 9144000"/>
              <a:gd name="connsiteY1" fmla="*/ 365 h 2564667"/>
              <a:gd name="connsiteX2" fmla="*/ 9144000 w 9144000"/>
              <a:gd name="connsiteY2" fmla="*/ 2564667 h 2564667"/>
              <a:gd name="connsiteX3" fmla="*/ 0 w 9144000"/>
              <a:gd name="connsiteY3" fmla="*/ 2564667 h 2564667"/>
              <a:gd name="connsiteX4" fmla="*/ 0 w 9144000"/>
              <a:gd name="connsiteY4" fmla="*/ 1219565 h 2564667"/>
              <a:gd name="connsiteX0" fmla="*/ 0 w 9144000"/>
              <a:gd name="connsiteY0" fmla="*/ 1219534 h 2564636"/>
              <a:gd name="connsiteX1" fmla="*/ 9144000 w 9144000"/>
              <a:gd name="connsiteY1" fmla="*/ 334 h 2564636"/>
              <a:gd name="connsiteX2" fmla="*/ 9144000 w 9144000"/>
              <a:gd name="connsiteY2" fmla="*/ 2564636 h 2564636"/>
              <a:gd name="connsiteX3" fmla="*/ 0 w 9144000"/>
              <a:gd name="connsiteY3" fmla="*/ 2564636 h 2564636"/>
              <a:gd name="connsiteX4" fmla="*/ 0 w 9144000"/>
              <a:gd name="connsiteY4" fmla="*/ 1219534 h 256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564636">
                <a:moveTo>
                  <a:pt x="0" y="1219534"/>
                </a:moveTo>
                <a:cubicBezTo>
                  <a:pt x="894080" y="894414"/>
                  <a:pt x="3271520" y="-19986"/>
                  <a:pt x="9144000" y="334"/>
                </a:cubicBezTo>
                <a:lnTo>
                  <a:pt x="9144000" y="2564636"/>
                </a:lnTo>
                <a:lnTo>
                  <a:pt x="0" y="2564636"/>
                </a:lnTo>
                <a:lnTo>
                  <a:pt x="0" y="1219534"/>
                </a:lnTo>
                <a:close/>
              </a:path>
            </a:pathLst>
          </a:custGeom>
          <a:solidFill>
            <a:srgbClr val="004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69915"/>
            <a:ext cx="7772400" cy="1225021"/>
          </a:xfrm>
        </p:spPr>
        <p:txBody>
          <a:bodyPr/>
          <a:lstStyle>
            <a:lvl1pPr algn="ctr">
              <a:defRPr b="1">
                <a:solidFill>
                  <a:srgbClr val="FFFFFF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National Tagline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44" y="492272"/>
            <a:ext cx="5833872" cy="228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8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5575300" cy="952500"/>
          </a:xfrm>
        </p:spPr>
        <p:txBody>
          <a:bodyPr/>
          <a:lstStyle>
            <a:lvl1pPr algn="ctr">
              <a:defRPr b="1" cap="all">
                <a:solidFill>
                  <a:srgbClr val="004473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Nebraska_CMYK Uncoat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33" y="114565"/>
            <a:ext cx="1828800" cy="1066800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5351258" y="5334824"/>
            <a:ext cx="4001724" cy="23680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/>
              <a:t>Please do not copy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2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0160"/>
            <a:ext cx="9154160" cy="5725160"/>
          </a:xfrm>
          <a:prstGeom prst="rect">
            <a:avLst/>
          </a:prstGeom>
          <a:solidFill>
            <a:srgbClr val="004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90659"/>
            <a:ext cx="7772400" cy="1135063"/>
          </a:xfrm>
        </p:spPr>
        <p:txBody>
          <a:bodyPr anchor="t">
            <a:noAutofit/>
          </a:bodyPr>
          <a:lstStyle>
            <a:lvl1pPr algn="l">
              <a:defRPr sz="3600" b="1" cap="all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26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10160"/>
            <a:ext cx="9154160" cy="5725160"/>
          </a:xfrm>
          <a:prstGeom prst="rect">
            <a:avLst/>
          </a:prstGeom>
          <a:solidFill>
            <a:srgbClr val="004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-10160"/>
            <a:ext cx="9154160" cy="5725160"/>
          </a:xfrm>
          <a:prstGeom prst="rect">
            <a:avLst/>
          </a:prstGeom>
          <a:solidFill>
            <a:srgbClr val="004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5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 descr="Nebraska_CMYK Uncoa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4642291"/>
            <a:ext cx="1828800" cy="1066800"/>
          </a:xfrm>
          <a:prstGeom prst="rect">
            <a:avLst/>
          </a:prstGeom>
        </p:spPr>
      </p:pic>
      <p:pic>
        <p:nvPicPr>
          <p:cNvPr id="6" name="Picture 5" descr="Nebraska_CMYK Uncoa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4642291"/>
            <a:ext cx="1828800" cy="1066800"/>
          </a:xfrm>
          <a:prstGeom prst="rect">
            <a:avLst/>
          </a:prstGeom>
        </p:spPr>
      </p:pic>
      <p:pic>
        <p:nvPicPr>
          <p:cNvPr id="7" name="Picture 6" descr="Nebraska_CMYK Uncoat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4642291"/>
            <a:ext cx="1828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3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5664200" cy="952500"/>
          </a:xfrm>
        </p:spPr>
        <p:txBody>
          <a:bodyPr/>
          <a:lstStyle>
            <a:lvl1pPr algn="ctr">
              <a:defRPr cap="all"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  <a:ea typeface="Roboto" panose="02000000000000000000" pitchFamily="2" charset="0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8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8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Nebraska_CMYK Uncoat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8" y="114565"/>
            <a:ext cx="1828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3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Nebraska_CMYK Uncoa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4642291"/>
            <a:ext cx="1828800" cy="1066800"/>
          </a:xfrm>
          <a:prstGeom prst="rect">
            <a:avLst/>
          </a:prstGeom>
        </p:spPr>
      </p:pic>
      <p:pic>
        <p:nvPicPr>
          <p:cNvPr id="4" name="Picture 3" descr="Nebraska_CMYK Uncoa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4642291"/>
            <a:ext cx="1828800" cy="1066800"/>
          </a:xfrm>
          <a:prstGeom prst="rect">
            <a:avLst/>
          </a:prstGeom>
        </p:spPr>
      </p:pic>
      <p:pic>
        <p:nvPicPr>
          <p:cNvPr id="5" name="Picture 4" descr="Nebraska_CMYK Uncoat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4642291"/>
            <a:ext cx="1828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1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ebraska_CMYK Uncoa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4642291"/>
            <a:ext cx="1828800" cy="1066800"/>
          </a:xfrm>
          <a:prstGeom prst="rect">
            <a:avLst/>
          </a:prstGeom>
        </p:spPr>
      </p:pic>
      <p:pic>
        <p:nvPicPr>
          <p:cNvPr id="3" name="Picture 2" descr="Nebraska_CMYK Uncoa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4642291"/>
            <a:ext cx="1828800" cy="1066800"/>
          </a:xfrm>
          <a:prstGeom prst="rect">
            <a:avLst/>
          </a:prstGeom>
        </p:spPr>
      </p:pic>
      <p:pic>
        <p:nvPicPr>
          <p:cNvPr id="4" name="Picture 3" descr="Nebraska_CMYK Uncoat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4642291"/>
            <a:ext cx="1828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45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5"/>
          </a:xfrm>
        </p:spPr>
        <p:txBody>
          <a:bodyPr anchor="b"/>
          <a:lstStyle>
            <a:lvl1pPr algn="l">
              <a:defRPr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Nebraska_CMYK Uncoa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4642291"/>
            <a:ext cx="1828800" cy="1066800"/>
          </a:xfrm>
          <a:prstGeom prst="rect">
            <a:avLst/>
          </a:prstGeom>
        </p:spPr>
      </p:pic>
      <p:pic>
        <p:nvPicPr>
          <p:cNvPr id="6" name="Picture 5" descr="Nebraska_CMYK Uncoa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4642291"/>
            <a:ext cx="1828800" cy="1066800"/>
          </a:xfrm>
          <a:prstGeom prst="rect">
            <a:avLst/>
          </a:prstGeom>
        </p:spPr>
      </p:pic>
      <p:pic>
        <p:nvPicPr>
          <p:cNvPr id="7" name="Picture 6" descr="Nebraska_CMYK Uncoat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4642291"/>
            <a:ext cx="1828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74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Nebraska_CMYK Uncoa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4642291"/>
            <a:ext cx="1828800" cy="1066800"/>
          </a:xfrm>
          <a:prstGeom prst="rect">
            <a:avLst/>
          </a:prstGeom>
        </p:spPr>
      </p:pic>
      <p:pic>
        <p:nvPicPr>
          <p:cNvPr id="6" name="Picture 5" descr="Nebraska_CMYK Uncoa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4642291"/>
            <a:ext cx="1828800" cy="1066800"/>
          </a:xfrm>
          <a:prstGeom prst="rect">
            <a:avLst/>
          </a:prstGeom>
        </p:spPr>
      </p:pic>
      <p:pic>
        <p:nvPicPr>
          <p:cNvPr id="7" name="Picture 6" descr="Nebraska_CMYK Uncoat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4642291"/>
            <a:ext cx="1828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56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76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00467-2C26-C343-9763-9BDDADED9A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649" r:id="rId1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00447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A300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A300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A300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A300"/>
        </a:buClr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A300"/>
        </a:buClr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hoosework.ssa.gov/findhelp/result?option=directSearc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a.gov/redbook/" TargetMode="External"/><Relationship Id="rId2" Type="http://schemas.openxmlformats.org/officeDocument/2006/relationships/hyperlink" Target="http://www.socialsecurity.gov/disability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braskatickettowork.org/" TargetMode="External"/><Relationship Id="rId4" Type="http://schemas.openxmlformats.org/officeDocument/2006/relationships/hyperlink" Target="https://www.ssa.gov/work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05792"/>
            <a:ext cx="7772400" cy="122502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Social Security Disability Considerations for Farmers and Ranchers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44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Benefits </a:t>
            </a:r>
            <a:br>
              <a:rPr lang="en-US" dirty="0" smtClean="0"/>
            </a:br>
            <a:r>
              <a:rPr lang="en-US" dirty="0" smtClean="0"/>
              <a:t>Planning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7774"/>
            <a:ext cx="7950200" cy="382812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Cash and associated medical insurance are valuable resources as individuals transition to work</a:t>
            </a:r>
          </a:p>
          <a:p>
            <a:r>
              <a:rPr lang="en-US" dirty="0" smtClean="0"/>
              <a:t>Early intervention and education about benefits and work incentives helps prevent future problems </a:t>
            </a:r>
          </a:p>
          <a:p>
            <a:pPr lvl="1">
              <a:buSzPct val="90000"/>
              <a:buFont typeface="Wingdings" charset="2"/>
              <a:buChar char="Ø"/>
            </a:pPr>
            <a:r>
              <a:rPr lang="en-US" dirty="0" smtClean="0"/>
              <a:t>i.e. overpayments, underpayments, crisis decisions, incorrect eligibility determinations</a:t>
            </a:r>
          </a:p>
        </p:txBody>
      </p:sp>
    </p:spTree>
    <p:extLst>
      <p:ext uri="{BB962C8B-B14F-4D97-AF65-F5344CB8AC3E}">
        <p14:creationId xmlns:p14="http://schemas.microsoft.com/office/powerpoint/2010/main" val="281802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planning </a:t>
            </a:r>
            <a:r>
              <a:rPr lang="mr-IN" dirty="0" smtClean="0"/>
              <a:t>–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help is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7774"/>
            <a:ext cx="7950200" cy="3828126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Work Incentives Planning &amp; Assistance (WIPA) Projects</a:t>
            </a:r>
          </a:p>
          <a:p>
            <a:pPr lvl="1">
              <a:spcAft>
                <a:spcPts val="1200"/>
              </a:spcAft>
              <a:buFont typeface="Wingdings" charset="2"/>
              <a:buChar char="Ø"/>
            </a:pPr>
            <a:r>
              <a:rPr lang="en-US" dirty="0" smtClean="0"/>
              <a:t>Contract with the Social Security Administration to provide work incentives counseling (Benefits Planning) services to SSDI/SSI beneficiaries throughout the respective service area</a:t>
            </a:r>
          </a:p>
          <a:p>
            <a:r>
              <a:rPr lang="en-US" dirty="0" smtClean="0"/>
              <a:t>Social Security Ticket to Work (TTW) Program</a:t>
            </a:r>
          </a:p>
          <a:p>
            <a:pPr lvl="1">
              <a:buSzPct val="90000"/>
              <a:buFont typeface="Wingdings" charset="2"/>
              <a:buChar char="Ø"/>
            </a:pPr>
            <a:r>
              <a:rPr lang="en-US" dirty="0" smtClean="0"/>
              <a:t>Employment Networks (EN) contract with the Social Security Administration to provide or connect SSDI/SSI beneficiaries to a variety of services</a:t>
            </a:r>
          </a:p>
          <a:p>
            <a:pPr lvl="2">
              <a:buSzPct val="90000"/>
            </a:pPr>
            <a:r>
              <a:rPr lang="en-US" dirty="0" smtClean="0"/>
              <a:t>Career Counseling Services</a:t>
            </a:r>
          </a:p>
          <a:p>
            <a:pPr lvl="2">
              <a:buSzPct val="90000"/>
            </a:pPr>
            <a:r>
              <a:rPr lang="en-US" dirty="0" smtClean="0"/>
              <a:t>Job Placement Services</a:t>
            </a:r>
          </a:p>
          <a:p>
            <a:pPr lvl="2">
              <a:buSzPct val="90000"/>
            </a:pPr>
            <a:r>
              <a:rPr lang="en-US" dirty="0" smtClean="0"/>
              <a:t>Benefits Planning Services</a:t>
            </a:r>
          </a:p>
          <a:p>
            <a:pPr lvl="2">
              <a:buSzPct val="90000"/>
            </a:pPr>
            <a:r>
              <a:rPr lang="en-US" dirty="0" smtClean="0"/>
              <a:t>Job Retention Services</a:t>
            </a:r>
          </a:p>
        </p:txBody>
      </p:sp>
    </p:spTree>
    <p:extLst>
      <p:ext uri="{BB962C8B-B14F-4D97-AF65-F5344CB8AC3E}">
        <p14:creationId xmlns:p14="http://schemas.microsoft.com/office/powerpoint/2010/main" val="3301098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5727700" cy="952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benefits planning </a:t>
            </a:r>
            <a:r>
              <a:rPr lang="mr-IN" dirty="0" smtClean="0"/>
              <a:t>–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nebraska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0"/>
            <a:ext cx="8013700" cy="38481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Work Incentives Planning &amp; Assistance (WIPA):</a:t>
            </a:r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dirty="0" err="1" smtClean="0"/>
              <a:t>Easterseals</a:t>
            </a:r>
            <a:r>
              <a:rPr lang="en-US" dirty="0" smtClean="0"/>
              <a:t> Nebraska:</a:t>
            </a:r>
          </a:p>
          <a:p>
            <a:pPr marL="457200" lvl="1" indent="0" algn="ctr">
              <a:spcAft>
                <a:spcPts val="600"/>
              </a:spcAft>
              <a:buNone/>
            </a:pPr>
            <a:r>
              <a:rPr lang="en-US" dirty="0" err="1" smtClean="0"/>
              <a:t>Raina</a:t>
            </a:r>
            <a:r>
              <a:rPr lang="en-US" dirty="0" smtClean="0"/>
              <a:t> </a:t>
            </a:r>
            <a:r>
              <a:rPr lang="en-US" dirty="0" err="1" smtClean="0"/>
              <a:t>Gulbrandson</a:t>
            </a:r>
            <a:endParaRPr lang="en-US" dirty="0" smtClean="0"/>
          </a:p>
          <a:p>
            <a:pPr marL="457200" lvl="1" indent="0" algn="ctr">
              <a:spcAft>
                <a:spcPts val="1800"/>
              </a:spcAft>
              <a:buNone/>
            </a:pPr>
            <a:r>
              <a:rPr lang="en-US" dirty="0" smtClean="0"/>
              <a:t>800-471-6425, </a:t>
            </a:r>
            <a:r>
              <a:rPr lang="en-US" dirty="0" err="1" smtClean="0"/>
              <a:t>ext</a:t>
            </a:r>
            <a:r>
              <a:rPr lang="en-US" dirty="0" smtClean="0"/>
              <a:t> 104</a:t>
            </a:r>
          </a:p>
          <a:p>
            <a:r>
              <a:rPr lang="en-US" dirty="0" smtClean="0"/>
              <a:t>Employment Network, Ticket to Work Program</a:t>
            </a:r>
          </a:p>
          <a:p>
            <a:pPr lvl="1">
              <a:buFont typeface="Wingdings" charset="2"/>
              <a:buChar char="Ø"/>
            </a:pPr>
            <a:r>
              <a:rPr lang="en-US" dirty="0" err="1" smtClean="0"/>
              <a:t>Easterseals</a:t>
            </a:r>
            <a:r>
              <a:rPr lang="en-US" dirty="0" smtClean="0"/>
              <a:t> Nebraska, Nebraska Ticket to Work Program:</a:t>
            </a:r>
          </a:p>
          <a:p>
            <a:pPr marL="457200" lvl="1" indent="0" algn="ctr">
              <a:buNone/>
            </a:pPr>
            <a:r>
              <a:rPr lang="en-US" dirty="0" err="1" smtClean="0"/>
              <a:t>Lorri</a:t>
            </a:r>
            <a:r>
              <a:rPr lang="en-US" dirty="0" smtClean="0"/>
              <a:t> </a:t>
            </a:r>
            <a:r>
              <a:rPr lang="en-US" dirty="0" err="1" smtClean="0"/>
              <a:t>Billeter</a:t>
            </a:r>
            <a:endParaRPr lang="en-US" dirty="0" smtClean="0"/>
          </a:p>
          <a:p>
            <a:pPr marL="457200" lvl="1" indent="0" algn="ctr">
              <a:buNone/>
            </a:pPr>
            <a:r>
              <a:rPr lang="en-US" dirty="0" smtClean="0"/>
              <a:t>800-471-6425, </a:t>
            </a:r>
            <a:r>
              <a:rPr lang="en-US" dirty="0" err="1" smtClean="0"/>
              <a:t>ext</a:t>
            </a:r>
            <a:r>
              <a:rPr lang="en-US" dirty="0" smtClean="0"/>
              <a:t> 102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0589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help </a:t>
            </a:r>
            <a:r>
              <a:rPr lang="mr-IN" dirty="0" smtClean="0"/>
              <a:t>–</a:t>
            </a:r>
            <a:r>
              <a:rPr lang="en-US" dirty="0" smtClean="0"/>
              <a:t> outside of </a:t>
            </a:r>
            <a:r>
              <a:rPr lang="en-US" dirty="0" err="1" smtClean="0"/>
              <a:t>nebraska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874"/>
            <a:ext cx="7950200" cy="293912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WIPA, State VR Agencies and/or Employment Networks</a:t>
            </a:r>
          </a:p>
          <a:p>
            <a:pPr lvl="1">
              <a:spcAft>
                <a:spcPts val="1200"/>
              </a:spcAft>
              <a:buFont typeface="Wingdings" charset="2"/>
              <a:buChar char="Ø"/>
            </a:pPr>
            <a:r>
              <a:rPr lang="en-US" dirty="0"/>
              <a:t>Website: </a:t>
            </a:r>
            <a:r>
              <a:rPr lang="en-US" dirty="0">
                <a:hlinkClick r:id="rId3"/>
              </a:rPr>
              <a:t>https://choosework.ssa.gov/findhelp/result?option=</a:t>
            </a:r>
            <a:r>
              <a:rPr lang="en-US" dirty="0" smtClean="0">
                <a:hlinkClick r:id="rId3"/>
              </a:rPr>
              <a:t>directSearch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4033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Website search - Example </a:t>
            </a:r>
            <a:endParaRPr lang="en-US" dirty="0"/>
          </a:p>
        </p:txBody>
      </p:sp>
      <p:pic>
        <p:nvPicPr>
          <p:cNvPr id="8" name="Content Placeholder 7" descr="Screen Shot 2019-01-23 at 9.28.4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56" b="-60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1901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328615"/>
            <a:ext cx="7861300" cy="3878385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Social </a:t>
            </a:r>
            <a:r>
              <a:rPr lang="en-US" sz="2600" dirty="0">
                <a:solidFill>
                  <a:srgbClr val="000000"/>
                </a:solidFill>
              </a:rPr>
              <a:t>Security Website</a:t>
            </a:r>
            <a:r>
              <a:rPr lang="en-US" sz="2600" dirty="0" smtClean="0">
                <a:solidFill>
                  <a:srgbClr val="000000"/>
                </a:solidFill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sz="2600" u="sng" dirty="0" smtClean="0">
                <a:solidFill>
                  <a:srgbClr val="0000FF"/>
                </a:solidFill>
                <a:hlinkClick r:id="rId2"/>
              </a:rPr>
              <a:t>https:</a:t>
            </a:r>
            <a:r>
              <a:rPr lang="en-US" sz="2600" u="sng" dirty="0">
                <a:solidFill>
                  <a:srgbClr val="0000FF"/>
                </a:solidFill>
                <a:hlinkClick r:id="rId2"/>
              </a:rPr>
              <a:t>//www.socialsecurity.gov/disability/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Social Security Red Book:</a:t>
            </a:r>
          </a:p>
          <a:p>
            <a:pPr marL="0" indent="0">
              <a:buNone/>
            </a:pPr>
            <a:r>
              <a:rPr lang="en-US" sz="2600" dirty="0" smtClean="0">
                <a:hlinkClick r:id="rId3"/>
              </a:rPr>
              <a:t>https://www.ssa.gov/redbook/</a:t>
            </a:r>
            <a:r>
              <a:rPr lang="en-US" sz="2600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Work Site, Social Security: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https://www.ssa.gov/work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Nebraska Ticket to Work: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http://nebraskatickettowork.org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719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022"/>
            <a:ext cx="8229600" cy="267217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400" dirty="0" smtClean="0"/>
              <a:t>Shauna Dahlgren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400" dirty="0" smtClean="0"/>
              <a:t>Office: 402-930-4044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400" dirty="0" smtClean="0"/>
              <a:t>Cell: 402-889-8425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400" dirty="0" err="1" smtClean="0"/>
              <a:t>sdahlgren@ne.easterseals.com</a:t>
            </a:r>
            <a:endParaRPr lang="en-US" sz="2400" dirty="0" smtClean="0"/>
          </a:p>
          <a:p>
            <a:pPr marL="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723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063"/>
            <a:ext cx="5880100" cy="799835"/>
          </a:xfrm>
        </p:spPr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62101"/>
            <a:ext cx="7620000" cy="3238500"/>
          </a:xfrm>
        </p:spPr>
        <p:txBody>
          <a:bodyPr>
            <a:noAutofit/>
          </a:bodyPr>
          <a:lstStyle/>
          <a:p>
            <a:r>
              <a:rPr lang="en-US" dirty="0" smtClean="0"/>
              <a:t>Overview </a:t>
            </a:r>
            <a:r>
              <a:rPr lang="en-US" dirty="0"/>
              <a:t>of Social Security Disability Programs (SSDI &amp; SSI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Special considerations for farmers/ranchers and families</a:t>
            </a:r>
          </a:p>
          <a:p>
            <a:r>
              <a:rPr lang="en-US" dirty="0" smtClean="0"/>
              <a:t>Importance of &amp; Accessing Benefits Planning Services</a:t>
            </a:r>
          </a:p>
        </p:txBody>
      </p:sp>
    </p:spTree>
    <p:extLst>
      <p:ext uri="{BB962C8B-B14F-4D97-AF65-F5344CB8AC3E}">
        <p14:creationId xmlns:p14="http://schemas.microsoft.com/office/powerpoint/2010/main" val="11293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Social Security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Disability Programs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9724" y="1503423"/>
            <a:ext cx="4686301" cy="533135"/>
          </a:xfrm>
        </p:spPr>
        <p:txBody>
          <a:bodyPr>
            <a:noAutofit/>
          </a:bodyPr>
          <a:lstStyle/>
          <a:p>
            <a:pPr algn="ctr"/>
            <a:r>
              <a:rPr lang="en-US" cap="all" dirty="0" smtClean="0"/>
              <a:t>Title II Social Security </a:t>
            </a:r>
            <a:r>
              <a:rPr lang="en-US" u="sng" cap="all" dirty="0" smtClean="0"/>
              <a:t>Disability insurance (SSDI/CDB)</a:t>
            </a:r>
            <a:endParaRPr lang="en-US" u="sng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43682"/>
            <a:ext cx="4040188" cy="3292740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charset="2"/>
              <a:buChar char="Ø"/>
              <a:defRPr/>
            </a:pPr>
            <a:r>
              <a:rPr lang="en-US" sz="2000" dirty="0" smtClean="0">
                <a:ea typeface="+mn-ea"/>
                <a:cs typeface="+mn-cs"/>
              </a:rPr>
              <a:t>Funded by the Social Security trust fund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charset="2"/>
              <a:buChar char="Ø"/>
              <a:defRPr/>
            </a:pPr>
            <a:r>
              <a:rPr lang="en-US" sz="2000" dirty="0" smtClean="0">
                <a:ea typeface="+mn-ea"/>
                <a:cs typeface="+mn-cs"/>
              </a:rPr>
              <a:t>Entitlement program based on insured status (work history)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charset="2"/>
              <a:buChar char="Ø"/>
              <a:defRPr/>
            </a:pPr>
            <a:r>
              <a:rPr lang="en-US" sz="2000" dirty="0" smtClean="0">
                <a:ea typeface="+mn-ea"/>
                <a:cs typeface="+mn-cs"/>
              </a:rPr>
              <a:t>Insures the worker, the worker’s widow/widower, and worker’s disabled adult child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charset="2"/>
              <a:buChar char="Ø"/>
              <a:defRPr/>
            </a:pPr>
            <a:r>
              <a:rPr lang="en-US" sz="2000" dirty="0" smtClean="0">
                <a:ea typeface="+mn-ea"/>
                <a:cs typeface="+mn-cs"/>
              </a:rPr>
              <a:t>Medicare Part A, B, and D eligibility after 24 months</a:t>
            </a:r>
            <a:endParaRPr lang="en-US" sz="2000" dirty="0"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26013" y="1508948"/>
            <a:ext cx="4041775" cy="533135"/>
          </a:xfrm>
        </p:spPr>
        <p:txBody>
          <a:bodyPr>
            <a:noAutofit/>
          </a:bodyPr>
          <a:lstStyle/>
          <a:p>
            <a:pPr algn="ctr"/>
            <a:r>
              <a:rPr lang="en-US" cap="all" dirty="0" smtClean="0"/>
              <a:t>Title XVI Supplemental </a:t>
            </a:r>
            <a:r>
              <a:rPr lang="en-US" u="sng" cap="all" dirty="0" smtClean="0"/>
              <a:t>Security Income (SSI)</a:t>
            </a:r>
            <a:endParaRPr lang="en-US" u="sng" cap="al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33" y="2143682"/>
            <a:ext cx="4041775" cy="3292740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charset="2"/>
              <a:buChar char="Ø"/>
              <a:defRPr/>
            </a:pPr>
            <a:r>
              <a:rPr lang="en-US" sz="2000" dirty="0" smtClean="0">
                <a:ea typeface="+mn-ea"/>
                <a:cs typeface="+mn-cs"/>
              </a:rPr>
              <a:t>Funded by federal tax dollars, not the SS trust fund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charset="2"/>
              <a:buChar char="Ø"/>
              <a:defRPr/>
            </a:pPr>
            <a:r>
              <a:rPr lang="en-US" sz="2000" dirty="0" smtClean="0">
                <a:ea typeface="+mn-ea"/>
                <a:cs typeface="+mn-cs"/>
              </a:rPr>
              <a:t>Needs based program for the aged, blind, and disabled who have limited income and resources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charset="2"/>
              <a:buChar char="Ø"/>
              <a:defRPr/>
            </a:pPr>
            <a:r>
              <a:rPr lang="en-US" sz="2000" dirty="0" smtClean="0">
                <a:ea typeface="+mn-ea"/>
                <a:cs typeface="+mn-cs"/>
              </a:rPr>
              <a:t>Comes with eligibility for Medicaid</a:t>
            </a:r>
            <a:endParaRPr lang="en-US" sz="2000" dirty="0">
              <a:ea typeface="+mn-ea"/>
              <a:cs typeface="+mn-cs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charset="2"/>
              <a:buChar char="Ø"/>
              <a:defRPr/>
            </a:pPr>
            <a:r>
              <a:rPr lang="en-US" sz="2000" dirty="0" smtClean="0">
                <a:ea typeface="+mn-ea"/>
                <a:cs typeface="+mn-cs"/>
              </a:rPr>
              <a:t>“Payer of last resort”</a:t>
            </a:r>
            <a:endParaRPr lang="en-US" sz="2000" dirty="0">
              <a:ea typeface="+mn-ea"/>
              <a:cs typeface="+mn-cs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5351258" y="5322944"/>
            <a:ext cx="4001724" cy="23680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/>
              <a:t>Please do not copy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4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Applying</a:t>
            </a:r>
            <a:r>
              <a:rPr lang="en-US" dirty="0"/>
              <a:t> </a:t>
            </a: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Disability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6416"/>
            <a:ext cx="8001000" cy="370813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S</a:t>
            </a:r>
            <a:r>
              <a:rPr lang="en-US" dirty="0" smtClean="0"/>
              <a:t>eparate applications for both Title II and SSI benefits</a:t>
            </a:r>
          </a:p>
          <a:p>
            <a:r>
              <a:rPr lang="en-US" dirty="0" smtClean="0"/>
              <a:t>Multiple eligibility factors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Non-disability requirements </a:t>
            </a:r>
            <a:r>
              <a:rPr lang="mr-IN" dirty="0" smtClean="0"/>
              <a:t>–</a:t>
            </a:r>
            <a:r>
              <a:rPr lang="en-US" dirty="0" smtClean="0"/>
              <a:t> Social Security field office</a:t>
            </a:r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/>
              <a:t>Medical determination </a:t>
            </a:r>
            <a:r>
              <a:rPr lang="mr-IN" dirty="0" smtClean="0"/>
              <a:t>–</a:t>
            </a:r>
            <a:r>
              <a:rPr lang="en-US" dirty="0" smtClean="0"/>
              <a:t> Disability Determination Services</a:t>
            </a:r>
          </a:p>
          <a:p>
            <a:r>
              <a:rPr lang="en-US" dirty="0" smtClean="0"/>
              <a:t>Different definitions of disability </a:t>
            </a:r>
            <a:r>
              <a:rPr lang="mr-IN" dirty="0" smtClean="0"/>
              <a:t>–</a:t>
            </a:r>
            <a:r>
              <a:rPr lang="en-US" dirty="0" smtClean="0"/>
              <a:t> medical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Child definition </a:t>
            </a:r>
            <a:r>
              <a:rPr lang="mr-IN" dirty="0" smtClean="0"/>
              <a:t>–</a:t>
            </a:r>
            <a:r>
              <a:rPr lang="en-US" dirty="0" smtClean="0"/>
              <a:t> under 18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Adult definition </a:t>
            </a:r>
            <a:r>
              <a:rPr lang="mr-IN" dirty="0" smtClean="0"/>
              <a:t>–</a:t>
            </a:r>
            <a:r>
              <a:rPr lang="en-US" dirty="0" smtClean="0"/>
              <a:t> 18 and over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478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considerations - eligibility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181"/>
            <a:ext cx="8229600" cy="367391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900" dirty="0" smtClean="0"/>
              <a:t>Land ownership </a:t>
            </a:r>
            <a:r>
              <a:rPr lang="mr-IN" sz="2900" dirty="0" smtClean="0"/>
              <a:t>–</a:t>
            </a:r>
            <a:r>
              <a:rPr lang="en-US" sz="2900" dirty="0" smtClean="0"/>
              <a:t> Income and/or Resource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SzPct val="90000"/>
              <a:buFont typeface="Wingdings" panose="05000000000000000000" pitchFamily="2" charset="2"/>
              <a:buChar char="Ø"/>
            </a:pPr>
            <a:r>
              <a:rPr lang="en-US" dirty="0" smtClean="0"/>
              <a:t>i.e. adjacent land vs. non-adjacent land, land trust, special </a:t>
            </a:r>
            <a:r>
              <a:rPr lang="en-US" dirty="0"/>
              <a:t>n</a:t>
            </a:r>
            <a:r>
              <a:rPr lang="en-US" dirty="0" smtClean="0"/>
              <a:t>eeds trust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900" dirty="0"/>
              <a:t>How farm business is set </a:t>
            </a:r>
            <a:r>
              <a:rPr lang="en-US" sz="2900" dirty="0" smtClean="0"/>
              <a:t>up</a:t>
            </a:r>
            <a:endParaRPr lang="en-US" sz="2900" dirty="0"/>
          </a:p>
          <a:p>
            <a:pPr lvl="1">
              <a:spcBef>
                <a:spcPts val="0"/>
              </a:spcBef>
              <a:spcAft>
                <a:spcPts val="1200"/>
              </a:spcAft>
              <a:buSzPct val="90000"/>
              <a:buFont typeface="Wingdings" panose="05000000000000000000" pitchFamily="2" charset="2"/>
              <a:buChar char="Ø"/>
            </a:pPr>
            <a:r>
              <a:rPr lang="en-US" dirty="0" smtClean="0"/>
              <a:t>i.e. Sole </a:t>
            </a:r>
            <a:r>
              <a:rPr lang="en-US" dirty="0"/>
              <a:t>P</a:t>
            </a:r>
            <a:r>
              <a:rPr lang="en-US" dirty="0" smtClean="0"/>
              <a:t>roprietorship, LLC, S-Corp, etc…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900" dirty="0" smtClean="0"/>
              <a:t>Individuals, spouses, or other family members who work on the farm/ranch, but do not pay into Social Security </a:t>
            </a:r>
            <a:r>
              <a:rPr lang="mr-IN" sz="2900" dirty="0" smtClean="0"/>
              <a:t>–</a:t>
            </a:r>
            <a:r>
              <a:rPr lang="en-US" sz="2900" dirty="0" smtClean="0"/>
              <a:t> not insured for SSDI</a:t>
            </a:r>
          </a:p>
          <a:p>
            <a:pPr>
              <a:spcAft>
                <a:spcPts val="600"/>
              </a:spcAft>
            </a:pPr>
            <a:r>
              <a:rPr lang="en-US" sz="2900" dirty="0" smtClean="0"/>
              <a:t>Ambivalence about applying or asking for help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5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Introduction to Social security work incentives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25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 to Social Security Work Incentives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2461"/>
            <a:ext cx="8229600" cy="377163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Title II and SSI programs each have their own set of work incentives. 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Purpose of work incentives are to allow a person to attempt work, see how much they can work, see if they can maintain employment, </a:t>
            </a:r>
            <a:r>
              <a:rPr lang="en-US" dirty="0" err="1" smtClean="0"/>
              <a:t>etc</a:t>
            </a:r>
            <a:r>
              <a:rPr lang="mr-IN" dirty="0" smtClean="0"/>
              <a:t>…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Eligibility for disability benefits can be protected by the use of work incentives.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Allows a person to work substantially and keep medical insurance.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08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considerations </a:t>
            </a:r>
            <a:r>
              <a:rPr lang="mr-IN" dirty="0" smtClean="0"/>
              <a:t>–</a:t>
            </a:r>
            <a:r>
              <a:rPr lang="en-US" dirty="0" smtClean="0"/>
              <a:t> work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813"/>
            <a:ext cx="8229600" cy="377163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sz="2700" dirty="0" smtClean="0"/>
              <a:t>How farm business is set up (Sole Proprietorship, LLC, S-Corp, </a:t>
            </a:r>
            <a:r>
              <a:rPr lang="en-US" sz="2700" dirty="0" err="1" smtClean="0"/>
              <a:t>etc</a:t>
            </a:r>
            <a:r>
              <a:rPr lang="en-US" sz="2700" dirty="0" smtClean="0"/>
              <a:t>) may affect availability of work incentives</a:t>
            </a:r>
          </a:p>
          <a:p>
            <a:pPr>
              <a:spcAft>
                <a:spcPts val="600"/>
              </a:spcAft>
            </a:pPr>
            <a:r>
              <a:rPr lang="en-US" sz="2700" dirty="0" smtClean="0"/>
              <a:t>Self-employment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US" sz="2200" dirty="0" smtClean="0"/>
              <a:t>Net Earnings from Self-Employment (NESE)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US" sz="2200" dirty="0" smtClean="0"/>
              <a:t>Substantial Gainful Activity (SGA)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charset="2"/>
              <a:buChar char="Ø"/>
            </a:pPr>
            <a:r>
              <a:rPr lang="en-US" sz="2200" dirty="0" smtClean="0"/>
              <a:t>Property Essential to Self Support (PESS)</a:t>
            </a:r>
          </a:p>
          <a:p>
            <a:pPr>
              <a:spcAft>
                <a:spcPts val="600"/>
              </a:spcAft>
            </a:pPr>
            <a:r>
              <a:rPr lang="en-US" sz="2700" dirty="0" smtClean="0"/>
              <a:t>Equipment and/or home modifications</a:t>
            </a:r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sz="2200" dirty="0" smtClean="0"/>
              <a:t>Funding sources (i.e. VR, Disability Benefits, Medicare/Medicaid, Loan Programs)</a:t>
            </a:r>
          </a:p>
        </p:txBody>
      </p:sp>
    </p:spTree>
    <p:extLst>
      <p:ext uri="{BB962C8B-B14F-4D97-AF65-F5344CB8AC3E}">
        <p14:creationId xmlns:p14="http://schemas.microsoft.com/office/powerpoint/2010/main" val="3799903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5727700" cy="952500"/>
          </a:xfrm>
        </p:spPr>
        <p:txBody>
          <a:bodyPr>
            <a:normAutofit/>
          </a:bodyPr>
          <a:lstStyle/>
          <a:p>
            <a:r>
              <a:rPr lang="en-US" dirty="0" smtClean="0"/>
              <a:t>benefits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3700"/>
            <a:ext cx="8013700" cy="3251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Benefits planning services are individualized and address the effects that work and other life situations will have on disability benefit programs.</a:t>
            </a:r>
          </a:p>
          <a:p>
            <a:r>
              <a:rPr lang="en-US" dirty="0" smtClean="0"/>
              <a:t>Benefits planning also addresses any other federal, state or local benefits received.</a:t>
            </a:r>
          </a:p>
        </p:txBody>
      </p:sp>
    </p:spTree>
    <p:extLst>
      <p:ext uri="{BB962C8B-B14F-4D97-AF65-F5344CB8AC3E}">
        <p14:creationId xmlns:p14="http://schemas.microsoft.com/office/powerpoint/2010/main" val="279765444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Template_Roboto.thmx</Template>
  <TotalTime>3958</TotalTime>
  <Words>767</Words>
  <Application>Microsoft Office PowerPoint</Application>
  <PresentationFormat>On-screen Show (16:10)</PresentationFormat>
  <Paragraphs>112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Roboto</vt:lpstr>
      <vt:lpstr>Calibri</vt:lpstr>
      <vt:lpstr>ＭＳ Ｐゴシック</vt:lpstr>
      <vt:lpstr>Arial</vt:lpstr>
      <vt:lpstr>Wingdings</vt:lpstr>
      <vt:lpstr>Default Theme</vt:lpstr>
      <vt:lpstr>Social Security Disability Considerations for Farmers and Ranchers</vt:lpstr>
      <vt:lpstr>agenda</vt:lpstr>
      <vt:lpstr>Social Security  Disability Programs</vt:lpstr>
      <vt:lpstr>Applying for  Disability Benefits</vt:lpstr>
      <vt:lpstr>Special considerations - eligibility </vt:lpstr>
      <vt:lpstr>Introduction to Social security work incentives  </vt:lpstr>
      <vt:lpstr>Intro to Social Security Work Incentives </vt:lpstr>
      <vt:lpstr>Special considerations – work </vt:lpstr>
      <vt:lpstr>benefits planning</vt:lpstr>
      <vt:lpstr>Why is Benefits  Planning Important?</vt:lpstr>
      <vt:lpstr>Benefits planning – help is available</vt:lpstr>
      <vt:lpstr>benefits planning – nebraska</vt:lpstr>
      <vt:lpstr>Find help – outside of nebraska</vt:lpstr>
      <vt:lpstr>Website search - Example </vt:lpstr>
      <vt:lpstr>resources</vt:lpstr>
      <vt:lpstr>questions</vt:lpstr>
    </vt:vector>
  </TitlesOfParts>
  <Company>Siegelvision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See</dc:creator>
  <cp:lastModifiedBy>Theresa McKeel</cp:lastModifiedBy>
  <cp:revision>423</cp:revision>
  <cp:lastPrinted>2017-06-20T18:45:38Z</cp:lastPrinted>
  <dcterms:created xsi:type="dcterms:W3CDTF">2015-12-02T17:24:42Z</dcterms:created>
  <dcterms:modified xsi:type="dcterms:W3CDTF">2019-01-30T18:29:02Z</dcterms:modified>
</cp:coreProperties>
</file>