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25"/>
  </p:notesMasterIdLst>
  <p:sldIdLst>
    <p:sldId id="256" r:id="rId2"/>
    <p:sldId id="257" r:id="rId3"/>
    <p:sldId id="283" r:id="rId4"/>
    <p:sldId id="310" r:id="rId5"/>
    <p:sldId id="284" r:id="rId6"/>
    <p:sldId id="303" r:id="rId7"/>
    <p:sldId id="260" r:id="rId8"/>
    <p:sldId id="286" r:id="rId9"/>
    <p:sldId id="261" r:id="rId10"/>
    <p:sldId id="304" r:id="rId11"/>
    <p:sldId id="305" r:id="rId12"/>
    <p:sldId id="262" r:id="rId13"/>
    <p:sldId id="289" r:id="rId14"/>
    <p:sldId id="309" r:id="rId15"/>
    <p:sldId id="293" r:id="rId16"/>
    <p:sldId id="264" r:id="rId17"/>
    <p:sldId id="306" r:id="rId18"/>
    <p:sldId id="307" r:id="rId19"/>
    <p:sldId id="308" r:id="rId20"/>
    <p:sldId id="302" r:id="rId21"/>
    <p:sldId id="312" r:id="rId22"/>
    <p:sldId id="266" r:id="rId23"/>
    <p:sldId id="31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77" d="100"/>
          <a:sy n="77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22213278972543"/>
          <c:y val="2.9779443240981703E-2"/>
          <c:w val="0.85741509181352638"/>
          <c:h val="0.8568899049668280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flat">
                <a:solidFill>
                  <a:schemeClr val="accent1"/>
                </a:solidFill>
                <a:prstDash val="sysDot"/>
                <a:miter lim="800000"/>
              </a:ln>
              <a:effectLst/>
            </c:spPr>
            <c:trendlineType val="linear"/>
            <c:dispRSqr val="0"/>
            <c:dispEq val="0"/>
          </c:trendline>
          <c:cat>
            <c:numRef>
              <c:f>'Breakdown of each'!$AY$3:$BR$3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'Breakdown of each'!$AY$4:$BR$4</c:f>
              <c:numCache>
                <c:formatCode>General</c:formatCode>
                <c:ptCount val="20"/>
                <c:pt idx="0">
                  <c:v>9</c:v>
                </c:pt>
                <c:pt idx="1">
                  <c:v>11</c:v>
                </c:pt>
                <c:pt idx="2">
                  <c:v>6</c:v>
                </c:pt>
                <c:pt idx="3">
                  <c:v>16</c:v>
                </c:pt>
                <c:pt idx="4">
                  <c:v>11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5</c:v>
                </c:pt>
                <c:pt idx="9">
                  <c:v>3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9</c:v>
                </c:pt>
                <c:pt idx="14">
                  <c:v>8</c:v>
                </c:pt>
                <c:pt idx="15">
                  <c:v>9</c:v>
                </c:pt>
                <c:pt idx="16">
                  <c:v>11</c:v>
                </c:pt>
                <c:pt idx="17">
                  <c:v>17</c:v>
                </c:pt>
                <c:pt idx="18">
                  <c:v>17</c:v>
                </c:pt>
                <c:pt idx="19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DE-4732-AFBA-F5CE65441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770320"/>
        <c:axId val="286766792"/>
      </c:lineChart>
      <c:catAx>
        <c:axId val="28677032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6766792"/>
        <c:crosses val="autoZero"/>
        <c:auto val="1"/>
        <c:lblAlgn val="ctr"/>
        <c:lblOffset val="100"/>
        <c:noMultiLvlLbl val="0"/>
      </c:catAx>
      <c:valAx>
        <c:axId val="286766792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677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91362-68E9-4D97-A3BC-7237ECA2993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71459-CFDE-48EC-ACF6-A5AD9DBD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1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71459-CFDE-48EC-ACF6-A5AD9DBD3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8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71459-CFDE-48EC-ACF6-A5AD9DBD3B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5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71459-CFDE-48EC-ACF6-A5AD9DBD3B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19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Feel</a:t>
            </a:r>
            <a:r>
              <a:rPr lang="en-US" baseline="0"/>
              <a:t> free to share any literature or sources with me (Always looking to read more papers)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71459-CFDE-48EC-ACF6-A5AD9DBD3B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7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71459-CFDE-48EC-ACF6-A5AD9DBD3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Feel</a:t>
            </a:r>
            <a:r>
              <a:rPr lang="en-US" baseline="0"/>
              <a:t> free to share any literature or sources with me (Always looking to read more papers)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71459-CFDE-48EC-ACF6-A5AD9DBD3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5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71459-CFDE-48EC-ACF6-A5AD9DBD3B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7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71459-CFDE-48EC-ACF6-A5AD9DBD3B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Feel</a:t>
            </a:r>
            <a:r>
              <a:rPr lang="en-US" baseline="0"/>
              <a:t> free to share any literature or sources with me (Always looking to read more papers)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71459-CFDE-48EC-ACF6-A5AD9DBD3B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71459-CFDE-48EC-ACF6-A5AD9DBD3B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6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71459-CFDE-48EC-ACF6-A5AD9DBD3B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4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71459-CFDE-48EC-ACF6-A5AD9DBD3B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579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76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47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58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5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0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1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9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1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7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68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tension.org/pages/67752/preventing-tractor-runover-incidents" TargetMode="External"/><Relationship Id="rId3" Type="http://schemas.openxmlformats.org/officeDocument/2006/relationships/hyperlink" Target="https://www.betterhealth.vic.gov.au/health/healthyliving/farm-safety-machinery" TargetMode="External"/><Relationship Id="rId7" Type="http://schemas.openxmlformats.org/officeDocument/2006/relationships/hyperlink" Target="http://usda.mannlib.cornell.edu/usda/current/FarmSafe/FarmSafe-05-30-2013.pdf" TargetMode="External"/><Relationship Id="rId12" Type="http://schemas.openxmlformats.org/officeDocument/2006/relationships/hyperlink" Target="https://extension.psu.edu/power-take-off-pto-safety" TargetMode="External"/><Relationship Id="rId2" Type="http://schemas.openxmlformats.org/officeDocument/2006/relationships/hyperlink" Target="http://nasdonline.org/67/d001618/safety-for-aging-farmer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dcd.nih.gov/health/age-related-hearing-loss" TargetMode="External"/><Relationship Id="rId11" Type="http://schemas.openxmlformats.org/officeDocument/2006/relationships/hyperlink" Target="https://www.cdc.gov/niosh/face/pdfs/15Ky041.pdf" TargetMode="External"/><Relationship Id="rId5" Type="http://schemas.openxmlformats.org/officeDocument/2006/relationships/hyperlink" Target="http://www.public-health.uiowa.edu/gpcah/wp-content/uploads/2015/01/GPCAH_older_farmers_2014.pdf" TargetMode="External"/><Relationship Id="rId10" Type="http://schemas.openxmlformats.org/officeDocument/2006/relationships/hyperlink" Target="http://nasdonline.org/1120/d000914/front-end-loader-safety.html" TargetMode="External"/><Relationship Id="rId4" Type="http://schemas.openxmlformats.org/officeDocument/2006/relationships/hyperlink" Target="http://nasdonline.org/1878/d001821/roadway-safety-lighting-and-marking-of-agricultural-equipment.html" TargetMode="External"/><Relationship Id="rId9" Type="http://schemas.openxmlformats.org/officeDocument/2006/relationships/hyperlink" Target="http://nasdonline.org/static_content/documents/1672/d001572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tension.iastate.edu/bfc/files/page/files/Farm%20Business%20Transfer%20Plan.pdf" TargetMode="External"/><Relationship Id="rId2" Type="http://schemas.openxmlformats.org/officeDocument/2006/relationships/hyperlink" Target="http://www.econ.iastate.edu/faculty/duffy/Pages/farmsuccessio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grability.org/wp-content/uploads/2015/11/ps23.pdf" TargetMode="External"/><Relationship Id="rId4" Type="http://schemas.openxmlformats.org/officeDocument/2006/relationships/hyperlink" Target="https://search.proquest.com/docview/204851989?pq-origsite=gschola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760101"/>
            <a:ext cx="8089606" cy="1646302"/>
          </a:xfrm>
        </p:spPr>
        <p:txBody>
          <a:bodyPr/>
          <a:lstStyle/>
          <a:p>
            <a:pPr algn="ctr"/>
            <a:r>
              <a:rPr lang="en-US" sz="6600" b="1" dirty="0"/>
              <a:t>Identifying Fatality and Injury Risks for Senior Farmers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463" y="3913188"/>
            <a:ext cx="7767637" cy="21261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>
                <a:cs typeface="Calibri"/>
              </a:rPr>
              <a:t>Sean Tormoehlen, Graduate Student </a:t>
            </a:r>
            <a:endParaRPr lang="en-US" sz="2400" dirty="0"/>
          </a:p>
          <a:p>
            <a:pPr algn="ctr"/>
            <a:r>
              <a:rPr lang="en-US" sz="2400" dirty="0"/>
              <a:t>W. E. Field, Professor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/>
              <a:t>Agricultural Safety and Health Program</a:t>
            </a:r>
          </a:p>
          <a:p>
            <a:pPr algn="ctr"/>
            <a:r>
              <a:rPr lang="en-US" sz="2400" dirty="0"/>
              <a:t>Purdue University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D8E796-D8BC-49C1-9FB4-90D1BC83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78" y="307941"/>
            <a:ext cx="8596668" cy="1320800"/>
          </a:xfrm>
        </p:spPr>
        <p:txBody>
          <a:bodyPr>
            <a:noAutofit/>
          </a:bodyPr>
          <a:lstStyle/>
          <a:p>
            <a:r>
              <a:rPr lang="en-US" sz="4000" b="1" dirty="0"/>
              <a:t>Comparison to all 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DFEF5D-58B3-4EE9-BAE7-C07430E26D4C}"/>
              </a:ext>
            </a:extLst>
          </p:cNvPr>
          <p:cNvSpPr txBox="1"/>
          <p:nvPr/>
        </p:nvSpPr>
        <p:spPr>
          <a:xfrm>
            <a:off x="409263" y="1419225"/>
            <a:ext cx="3173288" cy="52168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Comparison of fatalities of all ages vs senior farmers</a:t>
            </a:r>
          </a:p>
          <a:p>
            <a:pPr marL="800100" lvl="1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Orange = All ages</a:t>
            </a:r>
          </a:p>
          <a:p>
            <a:pPr marL="800100" lvl="1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Green </a:t>
            </a:r>
            <a:r>
              <a:rPr lang="en-US" sz="2200" dirty="0"/>
              <a:t>= Senior farmers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is an increasing trend in the frequency of fatalities for those 60 and over</a:t>
            </a:r>
          </a:p>
          <a:p>
            <a:pPr marL="285750" indent="-285750" algn="ctr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01" y="1419225"/>
            <a:ext cx="8330107" cy="4952376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349561"/>
              </p:ext>
            </p:extLst>
          </p:nvPr>
        </p:nvGraphicFramePr>
        <p:xfrm>
          <a:off x="7885216" y="1419226"/>
          <a:ext cx="4306784" cy="504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01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726" y="1492877"/>
            <a:ext cx="6441859" cy="4240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77A475-D04D-46F5-BA72-264A4DDA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83" y="307938"/>
            <a:ext cx="10135210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Strategies to Reducing Senior Farmer Fatalities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477AC-77F6-427A-B796-FB30ACC04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2454"/>
            <a:ext cx="4948392" cy="40710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/>
              <a:t>How to help senior clients at risk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Understand safety risks and practices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Communicate it with the client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/>
              <a:t>Focus on two groups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Tractors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Largest agent of death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 smtClean="0"/>
              <a:t>Woodlots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677334" y="5868522"/>
            <a:ext cx="6096000" cy="8361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 number of reported cases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literature</a:t>
            </a:r>
          </a:p>
        </p:txBody>
      </p:sp>
    </p:spTree>
    <p:extLst>
      <p:ext uri="{BB962C8B-B14F-4D97-AF65-F5344CB8AC3E}">
        <p14:creationId xmlns:p14="http://schemas.microsoft.com/office/powerpoint/2010/main" val="38963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340" y="1574349"/>
            <a:ext cx="7546103" cy="4461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5F1236-497A-45B7-BEBE-02FB08B6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Tractor-related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61C3E4-69D8-41FC-BADF-1FFEF8E3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4349"/>
            <a:ext cx="3450006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/>
              <a:t>Overturns were the most common fatality risk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accounted for nearly 25% of all deaths in senior farmers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9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5F1236-497A-45B7-BEBE-02FB08B6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94" y="204239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Reducing Tractor-related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61C3E4-69D8-41FC-BADF-1FFEF8E3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31" y="789283"/>
            <a:ext cx="8888019" cy="48458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600" dirty="0"/>
              <a:t>Overturns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Factors that contribute to overturns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Lack of rollover protection structure (ROPS) </a:t>
            </a:r>
            <a:r>
              <a:rPr lang="en-US" sz="2000" dirty="0" smtClean="0">
                <a:cs typeface="Calibri"/>
              </a:rPr>
              <a:t>– became </a:t>
            </a:r>
            <a:r>
              <a:rPr lang="en-US" sz="2000" dirty="0">
                <a:cs typeface="Calibri"/>
              </a:rPr>
              <a:t>standard on new tractors in 1986 </a:t>
            </a:r>
            <a:r>
              <a:rPr lang="en-US" sz="1600" dirty="0">
                <a:cs typeface="Calibri"/>
              </a:rPr>
              <a:t>(ASABE, 1985) 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High center of gravity 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Rear-wheel drive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Improper hitching of tow chain to points above the draw bar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Driving on uneven ground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Most frequent cases are side and rear overturns                                                                 </a:t>
            </a:r>
            <a:r>
              <a:rPr lang="en-US" dirty="0">
                <a:cs typeface="Calibri"/>
              </a:rPr>
              <a:t>(Great Plains Center for Agricultural Health, 2014) 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Older farmers tend to keep older tractors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/>
              <a:t>Solutions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Install ROPS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Protects farmers from getting crushed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Only 59% of tractors had ROPS in 2011 </a:t>
            </a:r>
            <a:r>
              <a:rPr lang="en-US" sz="1600" dirty="0">
                <a:cs typeface="Calibri"/>
              </a:rPr>
              <a:t>(NASS, 2013)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AutoShape 2" descr="data:image/png;base64,%20iVBORw0KGgoAAAANSUhEUgAAATAAAAExCAYAAAGMoM7AAAAAAXNSR0IArs4c6QAAAARnQU1BAACxjwv8YQUAAAAJcEhZcwAADsMAAA7DAcdvqGQAAP+lSURBVHhe7F0FgB3V2T3P/a37xl1IQkKCQ3B3t6JtKRRKsVKcFvuLFIqVoi1uDcUdAmmIu/tm3eW5/+e7b2f37eZtsglLSIGzuZl5I3fufPfcT+7cuYNdFbr2pQbtd/ftOwOJ1GVqAfSTJk0ymEwmY3NzszEjI0MXi8W+9wIaDIZEa2trIisrKxqJRKLz58+PcnOiQ0IslPG5fz4dbv/dI3S6LveificSyZvV6WTZuU2W0WgURqNRrbMQaqkhdf2sM84ewoI18VifFC61YDYWzNf+Oy1SM0pFOByGw+7G9OnT8fJLL3OLFCCu9gUCPthtDrS1BfDCy093FE6nM6j9Gs447cwj9Hr9OhasetasWUHtSvopU6Y4n372ydb2313QU4Hi8Thi4Tju+PO9SERCOO2kozFs5Ehk5uciTBaY9XoeE4Xd4cDll10Hb2sYTz7zf2AB0hXsQua30G63b5g5c6ZP374doVCoYz0VPRVKINV08SW/xuZNm3HnvXdgwt57w52byz16mA08j1VrYDX6fD4cfsRUVFStVDcj1axVfwrsLLCReaoL9lgYLaXJQEG2m8xGNDfV4aVXn4GOUpBqEmkIklJJ3pQsJ+8xgdtEympTl33t19EzdUghbcFSoWWQDiKxeCKuOKZBCtx+ofYtyTyMRhPX9KpwvcFWD5PMUy/QHfo4Wx0L1h3pzjFbzKp1bi2/VGy1YJqYe4RRBxNJ3NMxqeebKLEYb0Kr6m0h7VGapLTUE9S+bq1LK0z3wsZjCUV84djW8tTwnSSm4+kWixG0FvyVmpW+/eJyrmyn2pDNRDK/5P6tFXCrBevpRG27LM1mW/tv7dJall2zPvXkUxD0B1TBtPO3dtNbLZiAFZBMzEyl9gLIUshcV1+H8875RcfFOgsokAvHWQC5ATP5ZcSKZaugM+mU4k0eq6Wu2GbBFDrVi5SIRDYg6AvAarNh+LiDsLttPavU0ln4RCx5aMfvBFr8frw27R288uprOOmYk0G72LEvHbYomJKIMsaEthRwPSm9BGrawrj7rgcxacpe8DWsxKyWEgRDgeRh7dWTvGDyfNkmUqut2YTRYyYo/SfKWEO6wnUpmBwghO4iIUF7AbWLnnj4kVi8ZDbcpgAe/T8PXnz5xQ41kLxIarZJoo8eMhKffjEdT7/wDD777JMuaiMd17oUTJCu9KkFlUy++e8neGXCSAwdNRmvf3hm8u55jJyben6CekuqVfYbqMfOsqzD10dEYDRLK+5EumtuUTBBx4FduNW1cMa9h0IXIm1JaDk+qaO0RpLkGA/kf3pVdYlEFMPyqJPpYdCOJfdvBV0KluRCN93VvXDtSb98OfSGMKL+etDT7UhCallKq0soiy2tUgcHXZ9rV/bDlfoDWNBw5833gLQS0yAXuOKKa3DrLXfDbncqiQhk+c+MyYgZ7bDareq4sNeJUc4XMD7nDYxxvIfKhdfilhtv6yjAqDGj4bTE0LSxnOfLFuFeUqLpsMXWVKmFohGcf/5ZuPOum+lBBHHYYUfQGNsVcXMHDMJJp56FDz94D6aoF5NK/waLrT/igQhzqcbBU4qwgA1EChaJJ6VpZrU7nW5lMzUkb3bLwhnblwpaE5ZCPfDAX7F+7WZ6n05kZ2ejpLQYxx17NDJcFvz+6mtRua4R9rxcVl0bxufPQcxwEJXDBlbfZvg8FrT4lmHY0GF48803eAOn4oP3PmThonjr3y8pN0muoV0rHboU9YX1/8Y/1j6Hh9Y+A8spGRj4l8Eo2nsA7r75LpqU07Dv3qehpakJu+8+Di888wRyczLgtPeHJzgDOlchdHQ+41EP7DmTEPKWobqyAcuWrqFL7UFLays2VZXB5w/xZsR/k0YijSXZcrujS8HurXkbzyVW4e3alXhqxsd46eNP8Lz9TSy6OQp9LIgx4y3IzM3D4Ueeilv/+hhWrl6DTFMr/bJa6Fu/JimrWTU+6AJVsBhtCMOD6XNm4tWXX0JjQw0euPchXHzRpco0aQWTZTp0KVjw+Gy8FjbiOWsj7re4cdoaB8oO2hO3fOuC84aJOPOiq3HEYQfi7KNPwBf/mY6G2gr8+pL7YNW7GTQsQtS3GQa9F6vXfYs1mwZCV1IEeyyO12e8hYueugGNlTXIKhqA3/3uKsU5qcaeWmcXjpW83ojG6jIYG/3Q5WYjMiKEaZ+vRrCAvxk/fforAz7PceDfmzYhb7EZ9SdYcfphVBttVFBWK4YePQ/nn/pLPG95Do+Ouw/5Dz8Dfc1AhFlVH7VOR3xsDNFBAYz4Mku5SltTGV0KFpjdDMNEO6JZmayWCAwxPYLeAEYVlmBV83o0TZyAJUvLsOSi80jyCMyRJor5WyQc2Qi3mhC6Owtz+q/HgY4TsDijFjNnVUPX0IKxa/KQs9qA8oY6WFr8mHTy1K0WStClKt0feaCPiLXUIzOnlI66m96zARspkLjbifnvf4FpBx+M6lVLsWHJDKxYuggrF3yCxk2rsGjBs3AanRjrHoBhOYNwx78fguWXM3Dm0j3gmV6N5oZqWNgqv/jqC5x53plKTUhV9uRqa21VP378ePeKW3Ob3ZsiaHPFYPTF4Iga0OKpRWwgncHKVmrvbOi+CWDAJhea2xoQp+uT0FGyJHOkNY6Cl/YB1Rz2zzsIr//9WbS9tg6lRf2V31ZYPJBK2izxK+rr61HIoPjpp59mhN6i1NTpp551Bcsxi1W8Zs6cOd4uxS25agXCNjqAtIF066jZaediISTCURjr/DRBIehX16G8lQHuLbfh4CMOxl577QNHhhv7338QbCYjzJmZeG7e0/C9uBpuRwYCoSjWrt2AxvpqbFi3BjFSwO12wx8MY9yEifjyyy/blWxXdCmYviUIvyWIhDkEc9yE5nfXwjg3AtNztYAjC5M2DEWixIGzjz0F1//xGsz59lssW7YCgWYfvm6rgFfnR6M9jqHzyamBI5CRkYlLyMf+/UvgzsyGwWRBMBhEKBxAlNZg4h6T8NFHn7CFqli0C+k6CkZxJwyvH4r8aCbMLzch96kq9N9sxpCaTORVO1idmdgncw8cVzwVb7zyGkI0PQm7A4+cszsaSGqXdJwEQ/Bt8qD5iwoUZGZg6v4H4/MvPkPpgAHwelqU5leea5StMxJCa2MjQpEYrv/DH6VgQZYhKuWQ8mgc040bN85O97iE+mU4DyrhNjtbTnpm9iF4LdZk3M9lBa+3mo2hav78+YGOgo0ePdpE18TFndIrQo0JE9fTG7I+BoURZuFa7XZ7AyXqSe0fE+hZONFrZulVtNls37u0BG1tbaJs4xRCJBqNRlasWCHuyRYSkd8dUmxf7gxoxJfl1jXvz+gBW6vKnYnUqlRI5ZN+6NChRobyJqfTqWdL2SkFlK50XjNOrzay++67R9944w3lpGkX1y9ZtnBLN7IbqGva1zR07ToXaL8F2lK2qdiy3XUXpOZ1+qlnjObvFhawZdasWTSIiMveXvXxp2aUCnH45ILhUAwPP/Qwli9bhYxMp9onnoMEMe7sAmxYsxJvv/OW2t69x/rM0886nXpsI7X+Ruqy1unTp0eVPxYIdCjatEhXKJGGGN9zzz4PeQV5mDhuHE4/+TgM+MNVjLTtNDusET39eRbcYjMzZjhb+frSF9s9O+Y1kAsP9VmV1+tVe5USZf32WLCeJCUFM5stOOvMC/C3hx/CeRdegIHDh1N6vDA9Vr0hAT3Ple70UDCCww8/BnNmz1PnaVWsgddwcpuF5TBoQtpCu0tBUlP3TARa5meddTaefuYx1ZUurrJUnaTU87XjQ0EfXnrp5XSFkm1kg0HHZYcUtml2tMzTQbglBZKLSWq/SPveTsj2eDgCn8/bvmXb2GrBtAv2BJPZCiMLlyqZ1BtJXZcgV54J9BZbLZhknJr5FqAPIMWm8U3+TkH38xIGHSKUmlrfys1q2KJgqVJKXU+HaCLEltlZCO1G0p0TCcsTlGT3Zm/wnSQm8ZR4xMljtGdHnc+Qkuuis/SwOx3UdaIqk5fcVgG3ybHuSN0mrbEzjpA+iM4CJVMnp/bbZ9++4ZhWgGSHsFyU1dp+IbWkpA4+6CAMGTyYG2Ltx3e/cLJwItWnnn6Kfn4U/3ruWVoL4Zocq6UtsVWJdUCThFybq3pWj8vhwsJF8/HnKeU4+phzUrrTO7vStYtK1R538ikYMnIc3nzrP8hkiNdx4+3L7uhSME0SCrLU1omk5BKorqxBWV0LjjzqGJRt3Ixz34jg3XdfQCTa9dGgFEqrWlG6ra21OPqEY+D1N6gQTtBToQQdBZOD0nalC1hAjdCFxXmY8dVMeFrbkJGfgQfuCiqCd15Ey1KWIjEGzrSX/3rmeXy1bjEO2O8QFY1vC10llnoHqQVsX5fC6XR6lOo3Y8avj4XT3Q/vflyQ7H/gMXK+GHZBZ5Uml41NtXh8RD4Wzl+gfm8LXQom6LFw7ZD985eswpDcCpTm9cehBx6ntolUpFBSEK1wbBL8X6+eI9mtTuSZuK89jy7XSYOOgiWlkUZvaYWTJZMQv25zJVYtXA+HI4FJU89UhZIUpQVIFjCqCqdX146rhjFo6FDcUkadxvO3uEYabCGxVLhcLjz26FN4/rlXEQz527cCi6p8uLltEmbM+ALe5qDS6E7j25iQ9Q7GOt/G6LwXcPGF15Pkyf78lStXoq6uDt6KSiTUUze5bGraEl22dpfaby+9Alf+7lJceNFZqKyowe2336kk4fH7UFtfh4aGWgT8XkzM+hBDcvKpzowUSDkSkWz859GNuO+++1TBXnv1VTS3NKN4UH/ojZ3eq1R7T1XaUTBxYYTEspSnGFdecR0aW7y4+eY71P43Xn8ND9x/F44/9kQMHTwIfl8LzEY7LjvvcBh1UVYxbwxNCHrLoI/5qOVjqK1ugN/vR9nmMnLMhFOPPx45OTkqvyTSS0vQseflze/g6fXP49G1z+LBlU9iwj17o+zBIaisbsZ+ux2I99+dBT1d5g8+eh9/ucaB//yH/rsujFnvP4+YYzJzGk2qtyqO+ZqX48u5cZ5bjjVr1iI/v5R6LorXqVxfeUWG2Aj5paEkUzp09MHes/E/gNsJM1sO1jVD1xxC0BJB9fEBnJ07AmdeejWrKgFndi6ef28wIv+5ISnlxHzoZMAL3exEvBkGHhPm8r6HSxCKVmLRgmUoKi3FVVf8AWarFSeccCJef/3V9qv2jA6JNZ9hwl8r63HEXzbiyho/zqpsQ+VlI/BZv5H4fMNqvPfJUzjm0GNwwQl7YvZnc7GpopzKciq8gVUMPOYjEVoJXbSa9rCVZE9g8iEHIJBrwivPPIVZwW8R1UfR6vGjqDgvqfe2AWG5joGu2XudK9hsNSD6bS0l50bcGVY9gHE9+RJPwKIz4+J4BTIGDsPzS9Yjs2QodK/Esez5M6Czk/ChfJxzRTV8hma8c/hC2F7wYo8/T4QztxiVVVUIxIKIeIO8CR3en/KEkrbW0M4649y7uJzHsixgMFKzYsUKFR2pgq273hIsua4OlbfkUvWwScfYeugEmE0RhHVBZHiiGDOiH148aF8MitPW6TykCpPBjKihCLFQHcYv9sKelQc4/bA32bGobBkG24uR/Wg1sgeNxrczP2dDMeGLjz9UOk8LXNIVrFOmPh288pSBQszMKWSUR+fOmglHYT5KBu8GyhC/HzASOTQtK1fMwsplc7Bs0TfYuPID1G2aht/NLoPHYcIY1yisrPPiv0tmIXpjGWL3rsOm1ma2zFUYMWwoZnz5mSqUFEhL6dBB/kJ/DJ7j8mHVZ8DXGuKduym1MAIMUpsbm0hCHS65/wPk1roQaGxlkByENUbpGiywWI2I3zAIhqIQmln1wWWbkHdvA1yZbliM3M8UaI6oJ8J77XMg9pw8Sfos8Nhjj6goKx06JOaw9Edsn/7QGXWwMmhN0J5cMuVwXlgHBzPcuyoX/jYz6lo8qG7z47JfXY3d9hiF3SdOQA0VbYaxGvnkYY7OhZIXGmC2WVBUVIBMtuLi4lLUVJUxEg9i1KhRbAQ+1Z1+4YUXK/WSDh0c87R6goGbB8KfqUNunRENZTWILwnA5jbAssID77WDYWaB4n+twvGHHI75c+bDYregoqIKEbcRhXfsiYyiBBa0BtH/zxuQqXcrk7Z+/VouM5CRncE2lUVJ+2Fko5ICZWdlkBLLkeHK/DOrdD7TAirk2g6O0fonml2tbOqMfN7ehNija7DPsiKManEjaznQ9scRmPBRJvafMQhZJgfefec9VNZUo4b275XJVuDcQQhTuV44+GS4zA7qNaparw+HHXY4hg8fyUJlI+gnJZqbyY4Io3I/zVYEtTX12O+AqVKEAAsVNhqNcZvNpmyUkpj09kQikSw24SH8PZQHZXGZvvL7ELwOTWVCrHoj0zra4Q0ZGRnN0tujNQnDuHHjrJRcNg/OYauxsSlvWwv2AViwGAsUoLSauN44f/588btV/5hAd+CBBxro8pp4kIm6xEBDnr4d9zF8Pl+C1RejHCL9+vULd+9RFHQUsj3tTAivtPQzflRIR6UOqp122mk6uuo66RbdVjftjwGiQp1OZyI/Pz/BNphK+Q7qdxeCCEl/y203btkPtwOgRmxfS4ekktSOST02uS46o+sxqWGLrGsenYRHkjQnSjteW3ZHT9tPOuHkQgotyv0RUV5EdPDgwXFNgckxqWcqYc2ZM8f07vtvJ0cb7iB6KtDWIB20EhWLEKRjg2YAVv6WYe2yXSy+2WRVQlm6dDnmzp2PhQsWM1itV2F+dnYOJo4bikuv+B0CQQ9CNMhbCrDrU4/uOO2U06fyHC/L4OH1PCyDr6mpKZTuOZIs5dGzkQda3njr1bbk5t5je4SkMUWWurhe9TKec94vYKFXYjLLYLcIjAYbBZQcLGIxGEG1wLg1jiFDhmLynpPZfOwoLC5GQVEhMjMylM946a9+jwsuuBC33X4jfvOry3HUMQdLwTqEti2BnXn6Wb/hopHH1lEOdRRYMyvPk5WVFaJTIU5jV4HRV5Rn9bYXXnq+Obl529geQWnQmpCce85Z56K0dDB2GzsW/535Nf7+5KOKbWayKpUhsp4Osk/LS1h48cWX4uGHHsOFF5yD9z98l3klu+GS+SQFJuvpcMZpZ97KBSNEVEmiwOq4bGNlBem3ippi9e4AerrgtiCM0hIDdnz2yRcoKCgkc/Q4+rgj8Y9nHld94Da7XTVJaZ6yFGF1F173bRpr77rrT3j11VdUs776d1dTYDLINYXR3cqund++3cxjzFw3cCmPkbeQT68Elpppe8Yd61IIrUDbA+ljfvKpf2DVqhVYvWYpMjOdiPDmul9Hu0ltKULqDu1YgdvlUONyjEY9mhnIds9nG9AO6PHAHWJYKqQQvSjIFhD2yPBVYZAodRGEFvRqFZDuZrV93aGVQ898o8EQ12k82BwN8l5U+/6+wA4LTAqemrYX8saQ9A9Lh3ZyKPaWN6XlK9vTXSOdEKQC5FjRa/JkqK+xwwKTwqam7UWUooqxCZpkiC7PF4ZJ3093pMs79Zrdry+jJNUAFr28OBlrb8LbX6E9oVcC01ikpb6APL2grVTrwgZposmb0xL/b9dX0ry2dAmUVDpScj8NAfNR4yooxDAVfzQqvc7Jcfl9cR/JEu0Atuei6Y4VIYkb4HC4+Cv5kkuSKSLEpCCTjxJTi9gpoCSSxwm0/G0WGzasX88jdKrbXq4j6H79VFZuD3ZIYKkXTz5TTUnc15Hat2no+K1LqJGmbrdLsUiONRvpzbe/PiIpCTm38/yu0ISZPCY5TiCBI444XDm3NrsJ11xzDY456ljk5OfQAgeZrzwVEv9Ty7d72jZ2SGBpIWzo8IPboW3jjWiC02rc5ZbXYWKwZNtw2DHH4bjjTsWJJ/8CVqu1y0CcZNJuNIlOoSYrKBUPPvwwGpsaMW7cXrjrnvtx7LFH4/ijT8TJJ52uKkmMgpRBO68zr95hxwRGAXSkdGjfpzEqRj3yp3sewAUX/gbX/v5G3HfvA7j4ol/jzDPPQl2rEbv7ZqDAUYv83EEdsWMq5Ia2bEJdb1SYKsfMmb8Ev/rtlbj8misovIdQWVWN5qYmlae4MakP4LdHUBq2KrDUJtSjcLpDBNWt1oxUwldfdwP+9dprKC4swcLFi1BRXoFp06YBTVX4uHkgfnfT43jiiVthoMPp9Xnaz0xCBKHlmcxXaz6dxdeu9/VnH+GCc07Gry/+Na647FIsmD8bv7/6Chx66FFKZ4pxSae/Usu7NaQVmFYwGnuV0ja37kgRqhQotVAMNJDr1GHyqDGIxH2opLBkmEY4bMUJJ56C5rYZGD5ymBp+1v3cJKSYqUXV1kVwyX3SzOQ8efOttcWDj84uxWsXj8H7vxiFe++9H7ff/kfF3p4Es+U10yO1FFtAE9wWSCe8NELVbl5uJhSK4K7rz8UVQ7NQds0YFPTLhivPApu1EIcffEDnddrz0a4tSdN7GpI6LblN02/CHDlODs3ItKO8OYrx/Q6BoWEDHBYzfP6tTkOhrtMbbFVgGrSCd0EaASmk3ZYU3uzpsxBoaIUrZkCxLR+DS0qwdtUcnHrste03m3Q1onQHZKml5GgSCaJFSO3lkIpQ63I9+lzhsHojxmjUwWyyY+KEoWitX4kWb45616OvkFZgGjO6p1TIzYnFiUZEqScQjUUQ403FYrxxcbU1gTLJoCR5vX9JTQDvGotxee04RskOrFi2HBV1GxG1OtsFE2eTjSBMaxYK+RGKeph8CKqHtzG2eBOMOh/MehNaPI0shDBRLF6yOQYCAdU/Js7r1L98hd/Nrseb+ftLadsHaWoObDIlb19LvcNWj+wuMC0Jory5e+68F08++XesXbtGPa48+qhjqC/uw5133olFi5Z0CEGSWLHNVZUYPLgEq9euhdVpw7JlSxHweeFta0Uo5oMh6MWEjA8xIfd5jHP/C0Mtf8FI8z0YabwTu1n/imHuNzHE+C/Ur74e11x5m2KVxn6d0YD33n2XPtgQGOmWjJkwEVP23BurV69Vs1x0f6laIE1ZypZsPb0TWtqjUgUj0H6LAELiADISNJsM+NPdt1MwyzFp0kQ6jEfg888/x3XXX4UbbrgGv7viSvzy4l+qd1b/8n/3UldZcNwJx2L5xjKa+nW4jk5lbm4GLrvyOrzwytsY634HY4tnwWBxw2QcD4tzFDJtY2G1ZMFCo2EwOCj0OMLezSjJnYeNZUtx7tlnKaFJZYgO++KLL7B+7QYalCb1YHv9mvXwB9rUfmHflki6ItsD7WhZdvS4vvHvV5plsHRLIghnVAeLy4brrr5GnlAjwICWZYBVb4fZbkPU61GFGcaaLczNFOni1ddfwqOP3ofS/gNV7clQz3PPPQkf/vt51DTq4Q/Hcf0NN2PdmhXIcEex6MszAI8BCQpIZ7CzKAzIfct47krEgh60+UJU3HnQWTJQV/YhD83FOVfr2XSDKC4uwl/uu1ue+LCMf8DyFavJMOC4Y4/DzFnf4oP3P1AP3cVpFTZpECEKOgUWx5mnn3MXy1vDfRU8toLLOlZES2qPa8fAj1Tcsu5BBKiTPP4I2sIBCimM6r2b0BxoBuw8xWGF3pQBN/XJ4XueiHkz/omWu1ajga6CniGO11OL157+DabPjqJk6Cjooy54PE1o9Oaz6YUweEgu3Blu9fDCZXAjEToEQd89sBn3AQxZ1Ie1MOhC0EUd1H21vJwBlsxD0Vz9MiK85v1/syASjFHfGVBVWY+bbryVrDRCZ7KpFtDQ6MEnn36BU085FRs2rEcR9ZqETdpwVoEILymspMB6yzTtKHWmxrClU5ubE1YqRqsdjpp6GDc4cNSwLJx7YAKTxgxAfikF5siBN0zF22BCo74V/a3ZKPlqPg5/uhARaysu/N2fMXDAANx/3+Mor6ikwm7GvHnLcPIZp2PjmnWob2iETm/GTb+7Gifu/Q6igQ284VIY9G7EEzJQL0KDUo14pAWxcAi2jEPgi25ic1uPYy9zov+gAlRW1qCxsRZhhlgGmJGb7UJBfhGOOuoEZTjEKL3wwj+ZXxhvvfUWW0JX10KEpAlKlr1hWFqBfTYNzc8/H0B9YwQHHb8XNq324vF/tKAsOBe2Ef3hKzHCMJgBbYYPOnmPVOeFga5AyOtEjsuKoQsN2GNsM4r3ADatMMO0KIBNI7KxMFaFqMGMLL8bDQ+UoWC3Utx+6f448YgYzK1VLIGfrbEfbzACndOJ83+zBOs3t6CNTd5m749mXzPycseitXo+No9iEy6UScJicJU6MZR61OJtwcyWTRj0bgiJPAMiVB1tK2SgdBQj8gfhxRf/qW5WdHEqozTB7bDAll/qaTa0GJD3kA/112Uipk/6MYlwsmdBNAHdHUTDCVipL6iKERYfifv0NNcm1ndOcyYu2D+KIL35zf4KbPQ7scTjwTcHHYw9C3kSWdQSWQF3LBswuaG35yFuGscmXcAMF+DoOeX4sHwBLp98Ohrq2/D2N6+hcEQ+frP7Gfj7zA8xafI4LF27Eo10OeJRsjGegJ3uDEuISEwm1Eggj+6KSdwafwjl6+ux+MpP0NDQoPRdnwps6cXxZvtjlcjYFEHl3YXqMJ30IITCbFrJd9Vi4gwmbDDSFXDkZMGZ58A5/fbB/62ZhpKGFnywZw7OXx7HwhPPBSw2hP31VOQtiMg4IgpWGpE+boPVaqMCZrCtqyOzWhAPNuKrpmpcVEtd5nbigKyBWF3fiFOGT8QB/Q7EMS9fSONjhjNsQkFdJgzPlaGquYbxqg5Fw0rgdOXCYjWjoaYGbY1NCHoCmD97vhKiNHWBVHp3gQl2WGArzw01u+6h7to7D4lfDIB3A/XI6npYJxXDS8fSSMupZxM0Ri0INW5AYhz1lkxbJ1RvaoO5wYOBC5wIjYvj6qIMjCttRXNLHK20hEEaDpOZCpvNRKyZk+tWOy2WFfh2thl/+6II1l8Wo3h4FhqyDHhw3M14aO1tOLpgT9zxyTSYqYYy7loFY9yOMBW5DD7uP6C/UuJONuMEnWTZFqCqKCkuQX5+vuoyqqAePXjqAbjsst/QAHmUO2KzJZ+oaww747Szd0xg6y43N7tuLUPkhiEqTAnT6ZMMYyyUkZ68Tm+AgY7z6Mw8zNm4FOb+LoT0rEF/AEZvAKdYD8JrJm5/sxLWGJlJV8QQNcIa1uGco87ApvLNKj+5SQulVl1djXlzZzEGzIAugzHhb8chp9QGT7YRGWTTITmT8NjHbyDs1sN45XJkMDYsLCzgjbchO7dQNbPS4lLsOWVPvEA9NXjwYKxZswql/fqjqqYKgwYOUc1QxsAXFhZi06ZN2GOPPXDRBb/A8OFDO/rIeiMwraNcCSw7O9tAU2/yLWy+weC3oPFAC/0tK5wkgMFsgJ3Oqo3NRx5e6OJ+rHf5oa8KIba+GbrZDchYScv6cRiLjg/B5A8iEm2CfnEMeq8ONgrMZXVj5ZLVZIAPFjZxk8FIZ/dL3nAjMnKyaTSo7C8YBEe2HU4HUMrYUO8y4QjzFEyr/AZF129EaXYu7G6X6nmw2x3IzsrFccccC6vNhFdefUkN3DaZLMjOyUFhcSFK+dts4bXMRjZXscBxlJSWcJnA+x+8h2n/nsZj+qGkpBRvvvHm15SDj5XZRsG1cemj0IJkY7S+vl4FsmkZVl3T0tzwiwzER1phi1CFR3Rw0Nmsnb4RmV4z0BhApMqP4YMGwdsU5Mkx1Ifb0GYNofDX/ZGwFOLM3Q5F+SNL8N8vv4I1y0p/qRIDBg2E3+dHdWWV6tCTYLnBF8WhxUbMDGVgzDVjUR9qRE7/bDrLUawy65BFHbdp3Wa4rlgOW1aGckBDwZCKF+XFUmlin376CcLRePKpE1WD5m/Z7XbFHGl+cj1htexz2F1KD1vpeBfkF6CMjBvUvxQrlq+6nYKq5TmVPLaSwqpnau2xSWqDUXghF0/I4cEFPJlmCzn87WZm0hUqzq46nul/HRJESory3oK8XxmE0yBCoxxq2doayWQvm3Oo+6SqAjWglO3bmJmZaWWNyOu8Gdzu5skiQBvXZSIJNTGl1ND/OtoVfoJJmpt0Z/hJEC/vr5XCaguFQl7KIkjDEelxkKsIrbKy0kCWGXmimUsZoGFipsI+FYAx0x8DuxTIKtXBxnuLsUnHeK8R3mtYEn9HxowZE+tpQJ0GbZuewtNR2SkhUQ/oqD9+NILqDpPJJBMxyNBpNWxz+vTpHUJKWfZKD/1ohdQDOoTzM37GzkdPza379p9Ks0xtjmmbZjpBaNuU0qfT9pMZoy/L9mHmsq4JrIvg0jFJ/DG9WEc6bfqMjAx52UdNGySP2gWyrlb+x0FfUgmjqalJen/jjCkTdKPibW1tsXZ3QhNch9BSb7xDWI889pA4cd8Z9GXa19Kha5+6LOkDtfe1i0UXdB4j+7pDO14SK1Edp+WXzGdLaPu7Y9iQ4ZgwYUK+uGNMEbpRkZKSkliKe6EK0CVXeVVGnNb2nzsVEvOJAGTZmyTHys1L/CjxobZNE6y23B4wjywyzcXmKe/2mUQWIpP23QqpP9SHMOicml98+Z+9n8wnDXqqxa1BGCL9VvIESsIuSTIrUygkwb1O9TRIf2pTUwtm/ncmlixZAd4Q2trkqVUQhx86FTX1Nbjhj9eqgXS8YZVvZ1mEfelZJxCG7b777vvweAmN2tg8vRSgPJuLMI7UBpV1CEyWaqoz6izrc/98uiW5ecewPQITJgg7RGBZWfkIBvzYuGkTZs6ciQXz5qvXinWM9212SzuLZNyqQR0vzc7v92LkqFGorW9CTmYu/vvf6fjsi486hk1tp8BO4PHNFFYjidNC7582zxsky6J33HGHapYduUkMKYG3w+Gwv/r6S/Iuaq+xvQLSIOsBnzwY1uHSSy9Hbm4egiEPEnF5MGuEyZhsqgbul6fjJSVFar7M3SdMQEZWlpqeprikGKxkvPDSK/jssy9g1NvhsGXghpt+C4cz2XefTCKsnsspAps4ceKFXK1nuaSLp4GplXrM73K5tnzXSARGa2iiZB1kWH379l5hRwSmMeujDz7Gv//9jnoDxKw3Y+TIwdht1FAMHTIEblplEUrMoIPN4aa+iqlvSFArqyFUMqZCBmRJZ6D0k910021q3o1fXXIB/vCHG3DQoftul8CokmSO2RqmapavhmqhhVbTl9pb0YWjElwz9czbNNgeYWkQQYmyFjfl7bffxR6TpsDldOKl157FZVf+BgcdfTRKhg1DZn4+9NRrZrNVPRmSD0PE5BGcnmWnkCiGDnsvOu+RRx7Gww8/AJk+9q67/6SuIdeSytHS1sD90t8n70szO4OBSx1JpN4ZTR7RzUruTEgJTjvtdMSiQG1tI+644zY0Njaq/nWpBFmKjupkyNaTHCsGQgyHDDbOzMxSwpLUWzAfEZJRlhRe2q8/bSEwkWr7alpoBdxepNayJMnD2xbE+AljadV81ElO1e0sTVP2iQC0lHo9WU9NGiRPmXRRnm4n9GzCVPjCTBm/L/t4RPLAbuiWT8dXe7Rld2yTYamFS8m443eyMNsPi9WG0WNG44svPkVF5aYOIaam7ki3rQuo02SYHU0ogmyWcrxYU7WrF8VMEVKPF/rBmqSJJtDpcqmmJ8OlpOlsUyDbgLBRdJnBsCUz+wrfWWA7Wih5kiM3JYISd0LWBd0Zq/3e1nUUm3hIXDFKmqHoQRFg8ry+kt0PxjCxYMIGEZg2wPe7QmvW3YXel9hhgUmhtLQjMOpN8AVD0peORCxp+tOhJ2bJ9u77NJaKBtLK1tP5O4ofjGFyc0Z68wJpnn0JA0MnTVDC5L7EDgtMq+EdrUGxZlGeK00yGJbZYbdslulY1/2aqb/Fn5XxH3HqLS2/Dtb1EX4whsnc0NTQal1CnnSCT7dtW1DNUP7Uudt//rawTYFpukBLGtJt2x5Qa7Ethni+vJSQnJQjHTQG9eY64nOJo9p5jmxNDgLcwWJugR+sScrXheR1GhFdKBRob0LiO3X2XyZvWu5UtncvqvzumiRKkLGtURmB2C6hZPlkfzKv1LQjZZecfhAIo6SHQQQVSXmZXbvRHYEIIDMzQ33tUvKV9F3yS4cdFphWS71BuuOS7BHBGVUXc7JJCstSlX8q4zSmaKn7sWyStIhNjU2wtgvM3j5hiEArg7bsZO/2YYcF1heQeSVEUPLS544UvjtEQCeddJLqpZWxZ5988kn7nr7DdgtMbiz15mRMdUdq39eR2rd3P07U0fr161FUWKiEFQlTWcsxzDY173Qs6kRXpsmLC+IEf/LJx7S6YRx3/JHYvKkcl116ubpeMChTHmv5SVnFQMi1tnaNLbHdAusr3HXX3dh994mqaUydeqB6zXgHdHAXSPOTt+mOOfokPPro3/H111/jkEMOxeJFi2C0Jp8JfFf0jcCkV0RSd7RvF1ZJ09MKLEKaOHEC/vGPJzBo8Cg88fw/cc7Jx+O3l1+m9mkM1ZS2sIEZqXO1fanMkHMEgWBYzS7a0taGyZP3w9p1G/Div57B448+ibbGVhW7dp6fRPff28L3zDAWhn/iH1ktNjTUNaj3JuVr6rvtNg4WswHXTynHzMsyMWLf3VFRWaWalQZNEL2FRAzldTX41eWX4/BjjkV2Th5ycgpRW1uLiy++ZIswaXsEpWH7BSbtPjWlQ/s+9ZeI44GHHsXfHn8KV//+Bvzi3POx3z7780bysNv48fj31014eaEem6jTPvnkI8UCDVu7oXTMKMguxoMP/Q0WuxF77jMJf334IfiDPiV4EVb3JtnnApOmtFXBdIcmqJSbEY6cc84lOP+8C3Djn/6ErJxsON0uxLg/25WFdzeGMW1NAgfudTg8Xq96G01DKsM689SaohS9s/hyrDfaiKC3FXYz2eb1wROM4PHHHlJd1zH5iKBWpu1kbiq+5ybJC1B3yaevi4qK0K+0VDUPLwXzh2uvRcngAXC7chHwh3Atf8ux2k3tCEIU0n133YPDDzsJV111NT579w3k5vXDoYcejaOOOrb9qB1jloa0AtNqUx7N96jQU9GNhVKDWi3q9DqMGtofjzz9FE4/4WSce+5ZiIfjsFmLsHTpWrz6TAXefvc9snlrNS/F1PbJuqQtmeZyujF0yHAMHzwMWcNyMXTSIFx5xVW4/vrf4de//lWHEytQ97cDTEte6XuE9ERYbQYcN3VvDBzYH6+++m/GekH1zqXVshpPvXchLHr5PvB3GzAk+kneIZKhS/45n+CXpXrsU7sY386dh4MOOki9OtMX2KrA0lI3HeN6YKHUoDQzWWYXZOGFKdn40yFHUHdlwxK1wBisw4ZlZQjFGtVxWj4aw1OTBnExkm5GEtpvucbGjZsxfvw4JAaXoF/Jfhhe2A9OXUxNiyVfie4LfO8M02CLWeDNdmBsfw+KomIJGes54ygozGUMmBxp812xePFiBCmcq676PQwhD6Jexpfm5FCCvsI2Bda9hjuQjlXptrUjQU/bYPdAFzYhe5ADbQyHEkYbHOYMuuj1HdeRptU9CYOSy86y8GyVkreQNBbLlq5iqOVDVU01xgyxwBeOIhgNKvbpGAH0BXYSw1jLEQNykYlAow8NRidCAQ9yaMG+/uIjRAOmDmGkpq5CkhvurDiplmTVyLakApePGMuYsfyCEiydPRexijLVZa3y6GaUdhRpBaZqpFvqEekYpTGtPcmfISbfvwZGZEfQ2uqFyZzAQ/fPRl1rNSLwd2GUJIkOJEXbHc5k6pw4pNMwJwUmkIcpIjBTNAP31jrwet4U2CLWdme4U2DJCtgx7DDDxKqJIMVUi4NrNCX7rgyG5NxfqUKWAsZMMQz5y/u4tjIb++y5H4WRgMVlQmZGjvqojRwjL9tHeS9x5h2Lh7geUJ/PC8ejiEQDMCRsDK2iMBuzeLzkn4wNRYBiNMxs9hXVVSidNByeDWWYPecrBPWx5KM8NcevNF05L7neNfUOvT+yG0RQb7zxBm6+6U948P4ncPlvrkVTo4cBcJtiRXdWGnhDl1xyiRoesGbNGvVmrNykxWKF2WRW58T0AVhCDRjsegG7Z76JPXI+xqT8tzHR/QEm5EzDgNzn8ftLzsbFvzlF9XdpD4DlWiI4GbkTCgbx2ftfYviIsRg1chQrstP30vC9MUwK0j0J5IKNDU2YO3M2Tj/jROw2bhi9+Sr8/uorce89D+CGG26kQM3qOM1Z9Mk71oxZ7Hk5zCcOV0aG+vbXgQfsB78nwpbrx3j9RxidN1+9+Rv0NcHjWwx/81IEg8uQCPtgiWfjnWcHorkxiltuuUW92y3XkKQegPA6wjan24qsTAfCpKvVYFZfxwoEu04lo7kj2yu8HWZYXl4e5syeg7Fjx+Loo4/GCy88j6eeegL33PNnpUeETVdddS18vmRsaKTCCcGsHrKuXr0Go0ftxqYclqHeMJAZqH+AgnLAYLNAbxkIe/ZYOC3jYdENgi5upSDknfMAdHRBdh88ErNmzVJf+tIg6/IARPTVIw/8lXmY1AdmZNYpcWblBfq+QFqBpbJJW1eOJSGTcBhN8hg2gkOPOQy33nq78qKloDL9gT/gw5uvv4yqihps3rQRl1x0AeNFJ8wyuxL10hLqlb322R2VFRuw9557YubcBXj8b7djzykToDdbmG8AJoMcy+ama4LO1MJretWsBbpgM1o9lQhG/PC0teKpf/xdMVhYJUuzwabGhRnMRtRVNyHg82DYyLGYOnVqmqfrcj/Je9oelqUVmAine5ICLViwADfdeBd++5vrcPmvr0XZxjrk55Vgv/32Q1ZWlhKa1PRvLr0cBxy4N15/4yUGvofglFNOgjMzC0u+nYe1azeirraJ7FyE+fMWo7aqFs8/NgyBQBRhfR0MJvmoJtlEIenIqHgkCAuZZ3RkIh6sgi9Qh+YGH/aYxPxfnaZ0X6jdANlsViWYoD+Oa6+7CiefcjxGjxmhyqYNQ/+u2FIjEuotfN58tD2smPHN1/ji229R29AAWO0I+R3wZTGo9pqxZn25+rLjff/3mPry3scffwyDJYz/u+//YCRjzifDfNx+zrEleOyfFbyZCpx37gUw8RoGYwKBms1Ayz6ItVTAXLAPYLIzAG2AIeohs8gwCk8vHyKAAy2BKsSjTQiSbY30sQYNHYR169Zj2PBBaG1pQW5+PvWeF16PF2eceaYyLH/9619VZYsgU/vaRMDCLK0l9RZpGfb8mjfxxJKX8PiSp/HE6hewpHAzck/oh/FXTMLoXw/Fng9OxOLL6hC8fhDMzRHEXTr8/ZWH8fZ/XqeibcXVF+aqeQfZrnjzOlxxxRVwxIeiNeZTlWGl8m9tbVOzxj35VA7iejecBXuTXQ42L3knv5CJdRlnpUX9SeUeamTYI6Ph9fDTe5cPC1RWVuDBBx+G3xfA9K++Uixy0Xo6nQ4VIokQdUZxXOPcJ9yQpidGIrmt63rvkFZga3SbsEy/Ad/6yzGjdT3e3jwPjy1+Gw8t/A8e2/gF/rr4PZgqY3g78QlKnt0fsfERnHH4kbyxIHzeKM7eayOOO+5YnHnaWXj0H8/iyiuvwp6HF8MRI3NotWSu6MGDBqkmNCRvAPQS9MXpz8Uy6C81klky8lveAOEN0anVUUChQAWFGYXVpocv1kRBSu9Gsrv7n/98EZ9/+hnWrFuJtlYPVYgRRx15DJkdVC87BGkh5emUJjBNUKm/e4u0TfKt8qUw2+g7OXKYyBQ93YBALiLeNqCJVs8XQijXDr0njOfXPglDfhvKGy0oKs3CI/f+DV9QIX/59f6wOV0IhAK0XlF4G2twxx2PIMNtIyO86DdgCNavXYmEt56yYpOLbEDMkAujgdYsJp/xC9A59tHKeRGKt9I9KKBCdyBqCMAcYsUw1BLnt9HTCldVAw2GFXO+/By33nwLIuq5gZ3C86mOw3vvvQf9+vWjkL57j0VahsWXVyO4sBL+GSsRe3YVhr61GfcbG7Hs8H6ov2oUfNePgP/XOXhzj4GoPGkSys4ej1UmP3L7G3DzLefgt5ddg7rGCpx+2mloo4Cf+Nsj+O3lv6bydat4T5JMJjTtvc/Z6jxkzxrGk4upt6jPQhspsCokIq1knCj+EJV+hL6UzIiXjbqGkRg2bDzTMPVqTH1NBeYsno0ZM75Bfn5y6Ke4LqKzxJGVgS7SmyvGoS+QVmC1vxyOm8NWvDR6IJ45KhvnDsnHL387Hl/NrsDMNUG8+3ke6tqiWLpsPRo3RjHz3RB+Z4hj9tFxNCwP0iktwXGXX4DW5iZc9qvj8fWHb6BxQxTvvPoh5pcvpnugQ3NzHe689R7eHOPKRJiCI3NpGZFoYwOR5kglrQvCwWbraXFhxZIWLFwQxPIVU/DF/E+xyLsZjYwMgs0eBKsakb1PBmovz0B+2E5y0lK2eKCzuuDIKaVOy0RubvIr0OlciO1R/NqR6tUZr9drZlt3zf3v4Jo3XtHTGlXDZc3DtE9nojmShbVtAdSZchAdxCB4QCNiDVYY802I0WomLIzraMHEDh37eiPGPHwwHL5yzPu4HK0rfFixnw1R1r6ZxsD7lybkkA3jB4/GtMeOAfxP8qxiWsgi3hCbcLAVH83PwXP/Wow1m5th5w1HdUYqeS/uufOPePS5R1A9JIYmpx8F2VmAW4eTTzsRb37wHxR7XPCurKcujCNaGUfTsmoMYZiUR0PzyGNPdMTAAmGjQH4PHzpK3jW6kT6dTCFTwW1VjB4ayVIvmRzZ4jM9qQLzXlVYI35eg68B8U1McdaKw00rZkLE5lcXom0BPFHoc7jGwLbDRFMXj8yw48CNMZRMMGC9nwqauuNLjxkBsx97vufAopOpH78x45e7H45bzqD3HqNCNtJC6qiwUYpyuivHn/8VDtn9COQM649HZj4IHK1Dda0HYz9wIXyCAbn7lTBuTCDXVcAIIKYe3npCXjWKmt6Q+iBLnM3REItjfOZI3Oi+DPYSuyrjdxFY2iZZ7LKg9v7pcL3XCONgG/RDndDn0pl0UxoMZuMGnmagZ221kaLtT3qYDBSsnssBjeuw/zERtJnp8DoLUWOwwM/CnZ+TjxdePxSrzzkY5XcPxnVHr6K7sAgJaxhRaw6QeQIS9v44/a1puOSdP+G/Ry7GB+NmoXpqAtXBKA7Y/3hUnwAMY1SQbxqAqoZmzNuwDnOZNlRXw9PspyvhR20bIwMe76Tn79TbMKdmDe5f9NcuD4l3FGkZtvzicE3Rn/0InFmA5gE+CoeH0aQryIdqBVHpk6IrYKbeiVKAkTD2Hj4RGbROyxbNwgvH74G/Vxsw2VaL3+9zAPQNdWQiK0kvs9xJmCKJFSDOpM6ChCELCeq2eKgZ7rcWwzVwMPahJZ0XqkDtqnKcf+jRqA/UIM9QiKe/fouxoo3nxNXbbaNWkWHfNKPA1g+ZblpzswFz5nyNXOkO4jWFQYvnzkdVffUWDJPKluV3YljCTO/HROs0KluNfJGeOqOs8HDpadAp4elgtDqRayuA2UU9MqoEa0OtmL5pIYI1Hjy4vgH/OmxfXDHleOja7Ii0GRghGOFtY7zpzYDX2w/+tiFU0HvQMvZDnP5bMFgDT+tsZGfkwkfFHzTFGJADX170NJZ5/RioH4Gnv3wLpgidX2qTjHs2IOumakTeakNmlIF2NEyPpwUt9eWw+iMwO0z0zz7Bxx98iMq6mg61kZq0ZtlbpD1aH3PDptehxkX9ogJhNke7HdlF/eCIuGEMO2G3khE8xkifp6AwBwObdGigQ0lXH7v1y8PXm6pgbtkEXf0m1G+eiXWbZ2PT5hmo5Pqmsk+xcf1/sHb9w1i99hbUVHyMlub5aGj8Ai++U4aY1YAClw0NcT9+M+wCXLnkRlzS/zA8Ov1RuhIODCKTCu9phD2WCbvbjM21lWjx+miVGZw3NrFptsGRlYnli5YxJmUlk8Tig22vcNIhbZOsPiW3Rv/XNRj9zz0xj86f770FMI8g24py6R+JrqIMJWyxJVAsM1gWsnkJYcMBZDQwJFmewJACB0pi9bhpXAH0Nh/KywJ0OoWddBt4EwmywUTL6rJGudShtsWM596zwOpNYOM1k5HINsNB3RYzZ+H/xt+PUz+5CPqqVmTaXYjduQ56hkMy+ERH1gweMhRNTY1wM8CXWYEzMjPVsE15BbC+vk7NQCfsu+WmG9UTeIkt5bcIUGPasCEjd9xKVt2QV4MG3tgXlWijs5odpisg+jLKc8g2me0hymUoM4hCvRPVhmboZDbyQAyGujaYvvUjUqKDOZaFjBoDnC0mtFKYxpZm+OMSBOthCrtYUDOz47GxCJ1TN6KmNhxx856Yyfg7nm3ByIGD0NhQjnH5e+Dpz1+hKrWg8JqNaDEFYNKbMWDAAOUES9/chg0bMGLUOCWcJUsWKM9etkkALg5sCwWZm5OlXmo99dRTMXnyJCUo1fG4HQJLy9Gma2fCemM5PIcPoO6isIwy/XtU0VFYbeKKjQrfxC2TC4eSNXQIKTAjFT8CUeQOyochRDeh3Mt4zoMaXSPVuwcRoxlHH34SDp16LPY9eF9MOWAidhs3DgP7D6BOq0WsxYB5LfXKxsh1VlEXWZxZGBnPo4NrQsE/N8NniSHLnY3BgwcyFmU4VtIPFsaTpzFubWqoRcDHMIqB9rw5s5CVnUG/z6gmizQxME+wbc6aMw8P/e1RXHrpZYwCkvP2U0jJG+8F0gqsMJiB+uIEbAw1daGkdWTI3K74aVVYIy0IIcyLfb5xJkOYGJWwHpF6H4p82Wg5bCCCpTxWvuLfHESiNU7/SIfLf3Ml9tprLzVVqDzW9zLJgOCComLEKZC2gA9t7lKYeR0LA+hiG3UpXZc31i6gcbbDv9lCISV9KQl1hF3SZSP9+OvWrcUgBvSrVq1SIdOUKVMUm6TvXyaOFBbKsSNHjlQ9seJiXHbZZarzU4TWW6QVWIKes2u/fAT9PjhZW5kyu6bLALvFBJv4YXKaPcRAmQHwJtbOf6jcp9XA9j7FuIE+EJ1I5NL4ueMwB3RI+BmqNHrw4vMv4IH7H2QzowuQm4f+JaVYvnwlFi5aBCcFMeWcvWCPttJ/on5kxbiNbiyvrsXsmnnIfrGa28JwuV2qu0fY0djYjEkTJuKQgw6hAENYumIZcvMLGBm41SSS0hQVe2jZY/EIQmwBUboZ0scvBquG+u2yy37L42SGdR6WHPS6VaQVmI2NrW0PB6wOC9rsYdTawjA3kbqeGKJ++jwzlsI1rRkxJt2CFpjDdCsqYhhVlYPwkXmItzXC/G0j4mNc8AUCGDNsLC4582Jk52YhRPdAhiVRJ6h++YkTJ1HwZsWStslGGONWeGl5TboIKv21uDv/LFpkPdpmbsawPJ7P4+QjA8Kcyy+/nE0NePmVf6r3xQcPHM7QJ6QmCxEIe0W4koLB5PgwCY0kCQtlvtfVZOTvf/97dTwh8yGK0LTlFtC6IHUDBw7UM8KXl8PN4Y011zUdb4c1Lx+6jQxXeEPe5Q0IzK2CfZUPunUhZNKvKmByNVO8lbzB2hhq/jYObQymzas8OCx6ANa9TuuacMNBR/KbGf9FcUERamtqsXTpUmXFZHrS5sZaHDWgCBtbAoiMc7OSDKinM2x3WFGSXYB/rPoUBcEs6GbU0SpG1QMNEUh9XQPcGZmqOQUojHzm3eaV70nSYFPfysMPYZf0WkhS66EgI5HkPD3SrW0lq/PyCtDm8aJs40axoB9TUB4e28rm6+F6gMsIrWq8rKxMCbCLwCgsmcXJHH5w/HXyTY5YXQDxuhCs37bAPt+H7AY9SuyFyNBTmLyYX2YGtjJGpLMoD358k00Y/6YBw31D6PDGMLjfEKxbuYSFZwEDQdTW1aquOvmc64kHH4tDhxbh3ROHYhkV/fApDqzMsaHcJHNbO1BLUxxzWhGubUbLb2eguKhA9a8NKCnBkGEjceZZZ6kHKzNmfK10Ulg6FNn6ZNJuGUktr9qINZbXaUT3yldS5dMX4obIw2AJj2U+WDlXemrXkGkU2PuUgYdCaqWQ5ONKAVrMSHFxcWzFihVKYF3cCpkZhQrZQaFlclseJVzIDPJ4Uia3ObiUGTelGWvn/a9Dmp58/F9m1pTJ9pt5j3W8xxo223o2+xYKL5BuWlJZqrl3ZKZgWhAXT8zmSbmyZGYuZqrmceV6x1QF/+vgvfBWVF91hMsAUxvvl+EK6smwZpLE09raGjznnHMiW8y9I0lmCubSnJGRYafCdDNDN3/L5LdiRsz8baTg9GKe/9chekxAAcUpKPkYeoiuip/3JrMFt/I+26j7AnQ7ZJZgOVgE26VpdTTL3NxcCzOyMSMRlJ0nqymVuU3NGKKO/pGAgkvwvkQgEa6H2LpE0fuEcRRWOLU5yvFdBMYkc4jpeZIwycQMzFyamSFdruRcNJKSh/84wHsTgdH3pqmIx6NcD/NWwyIshoqxdnap5ijHd7/5DqE1NDQYyDQ9TzLQAVTCYp468X9+TPD5fEpg1FkJ3mvc6XTGqLdi6abzE6QTmFrKVHYMXvUywybbstpOI9D9+B8N2KrU1MoMoeJshgk2Q01QHcIS9CSA1O0dQmxf/lihCSZVQF2EJeiNEH7sguqOLYT0M37Gz9hV8V3U009Ntf2MHVDvvSVJuuNSt4nXJj3nP5PuRwDxQmXZ7olqSEeubRJuW4ToQiJJGpEYQ3RMsi9hgBYCSOwkTxx+xv8uqqurO4jjcDhUF42EP7JMCYEE2yJgjwTrQiyJKYVU9fX10uevY1AqBJMYU89AVR8KhfQSmLMwKjhP7c2Q3+2rP2MXhaH9IwwC6YSQzgjZxrhapktWHRLSMWG32+MNDQ3xjIwM6aBIdIu3BVuQLF3la9tkKf2Jilivvv6SjEDeZaCTJ0M7hK4PFbvnk/o7kUjKS9vW9aFbz/lo5/UENjp1DCtT/daWbJgd64LO63bmnW7btrA9xwraZ8kfKL2fLKsgarFYYlQusWAwGNN6v4Ro8vkUOae9f1XQ5ea7SqkrOsjldrv/97vvewmp5NQkREhd7miSAaWsKHUNu92mXhOTibtkXQZMyNc25VUMu8OuHi/LQz85Xt5Ul/O3RdrvAXl0e3J43UySPiMajTq5tNtsNivXWTyzifdgWL58uUGsG62cxqUubE790WWd5FLf6BFyMWPj3//xmDxG+cGwva1we6BVniy167C1wma3qm1S0bKUipaKZ8uGASa1TvdApeZGn3pCLd+R3bhxE1pbW9DS0qJmfUsgokbNyMgXuZSMpFF5MMnb/EI0yUNGxMh4hkAgguKifqioKMPKVStxzjln4MYbb0Bjc5PScFJGyUvKI+tbyka2bU13bB3tX2E4hvcd5vVCvI58dDMoS5Y5RHMZYjnD3B+hb6Y+6yo+WkpfvkAt0xGsox9fHoDQr5InRaaXXvmXPNj8XvF9kUgjkEC7hrYtKuPZWNFq1gH+drszsLmsHP+e9jZWrFxNEsjLFzKOwweH1aHOt8gLZ1LR/NMqWR5XChFlGIJUrWzpIJFfyGNVg2LkZTIZOirkzMzIwIihI1Qea9etRXNTM4xOkjpugMXuQr/iAhj0ZvznP/+B021DYUEOXnnlZWo8ryKk9lq2dk+yTK5racfQ/l2UCygjIZSM6JFp/fwkmXrsKIkNUB5FitsU0R4WTZ06Nd7+oFvQM8FStRdJZqKtNW/v91R2BJqg+hqpBBNov2UZDSc/oySz/j388CMoKR3AypPvScWQl5OPhsY6/vaTIBYeTw2k5KZDLELCyfjonBwUFBRg5NBhauSo5GWzUcvJi8EkmxDMTLMnY11kMJG88iQME1IJguplPPWwSgoEmb9cPir91ltvq5FgWRn5mDr1INx6+w04ZP8TUV1TjZdfexLNLbVqHE0nqTrll9ReOy7LdoJdxVUhl3yMWpJ83skjJOM2+SJugI0kRHMurw1EGQjEun3OTgk5tRTaeheC0Q6b2TLN/3rxubr2/X0KTSjfJ4RIWpKKlUoXiBaIUKNccP7FyMzMVVPlimncc8+9EAyEMHvudBx22OE46qijkJObqwZriYmSAVOiiQSq/FLJ7evbez9yfCrhBaIJhXDBYBi33XYHSopl7Dcw/SuZXDWhBp2++NILCKj5Qjuvq127O8G2t0ztBLuJq3IB+X6YEMvTvvRSfl7m6Wc5gyxnmDKNymf/uplJdTM9GmrpjpC+LfoOP6pBFEIQqUhZzpkzG7/+1ZUYMngUhg8bjXG7TUJuTiE+++wT3HjTdfj7359Us+eKQx6gbyRve6kkg2OFaFpiBcpSq+Qu+7aRtOO1pZRNGoAsxdkvLi5GeXk5pkyZrPbL23E1NbUo21ym/Do5T47tazBfefFcfXJbEjkgn97WxonoeW3VNSX8SJ6RHr3yBL8rwUQIWtoZEIH3mEgOGUzsafXh8Uf/ocza5MmT1fQMK1etgJ5uzbPPP4vK6ir1bSUZ068ttfJLPrKukSSVIJK6Q7v3npJ2jEA7nzLndWLUoIeoyQRWrlieHJRG2CxWfPHZlySgvHAmGq97pNlJOC3fnpBaDi0JmBfbjRowKcPaWCy9fABfRh123CCJtvXMiV4R7McEqQTRDHfe+Wfk5xfSuV6OF158Bl98+QnKKzbiT3++lQ4/I8Owt/2MTmgE0pJWIbL+fUF9BJENQoIQo9GgXo0S8zl//jy1LtoulRh9CDUunElIJZlrSWSobdsm+kQy2g32lFLRfR8L2pF2BhK8pt3hxCqZhKuoEH5fcvb+YNCLwYP7sxw0f3TCXU4ZOt61vKnQyquVXduvbdfO+S7kE21rNpHM1EiJeJSBhUzZG0EsEaX/RdLRXIuZTJVdsjztP3YB/OQ0mLz9IHMrS9+TOO1SIaIRZDl48JCktuB2+p/tZ/xwEIIajclIVMpEK9WhOeUeBElC7UKM6oYfnGBaS5e0MyBRolSWdCdoU3YJmcRsSv+WVKD0UQnptDKlq8TU8qbu734vva387udL0jycmLzIKwni/IvWT77uqH2cT5Yakuf2/rrfN3Y6wbTKSJd2Bgy8ZfmTjzoHQmE154iQTCJBeY9LIGVJJUnqugatvBoZtGN6cx/dzxFo66nbBNKZKps0Uyh+l3LouU9+a2Xtft3u+fxQ+MmZSFYrhW/gCm+dlSAVoVVQtAez2L3yNGgV3BfQ8knNTyubAjeLdhXtK9uSnxlNHqNtS0Vfleu7YqcTTBNaurQzoBNzQidZZi9KUIsZaG5EI8hbp/JutVSi/BaNsS30tsxbu09tm+ZbpUK+9SivKavHWEY2ApadxVXlE1JpJJJzu6N7Xj8UfnIaTEY1KKee5jAe6xwe07UfadeGkEfmQtPWpey7KvqEYFIxW0upSLdfSzsD6joGPUKxAAzxsIrSRAzSWenz+dV+rW9pa5D9PaXUe5HfOwqlqaIy3IfBSUi6T5LaVRpFlA1ETL2UW5bJmVQ1WbZnsAvgJ6fBpHKkEkSLRejks3ra9+x6SJI1uZTypiIWSX6CodM87pr3sdMJprXydGmngE6MTEmstILMIBlPJgn35QG2FqUlyyPiSU2dSC1vUmN1Hpc6FitVmyWRLt8eEq8hPpfVZoOeWlfIJNeV8snzUEFn/qnnJrXo1pJgZ8hcSvOTg1ZR8tFiGeSnCVyG6ch27fcPDTHVormaW5pVB3BQDSNKmkLpu9Mawq5S3nTY6QQTYaSmvkJv85T9UjHJ0J7aQU0Rlmz5MseS7Ov0wcR5Tk2d0Do85bzOD0JrSG5PnwRb5pmu3HaS/49/+ANGDh+Bg6dOha+lDQZqRyGX3eFQ2laZ+pTulXRySP0t95W8t/TX7Gtod/y9QrvBdDfE6u45pZy3Rep2bCq671P7dfS2eLeaDyaV5/X6EAj4Vc+9QCZdlueQIn6Znk27lkBbdkK0hzjYsr3r9beO7uRLEk3LR8tTkhBo2bLl2G233VQ3islkQDgSwNHHHIbzfnEe/nDdDXjs0ceRm50rg7JVmV1Ou/qmRme5OvPXtiVnYeq85pap77BTCLYrQSrtggsuwGmnn67GejU0NCrzE41GMXDgIHzw/gdJ08TjNGxJriRSCfhdkS4fGf06ePAgfPnll3jxxRdx/vkXw+cN8vd0vPryq5g7dy4+/uhjyPe3zz39TOTm5qqZyqVWNVOq5du1rH1T5t5g1yKYmJzUtDV0P1ZaY3vSfBOBmEJN2ALRYuLMr1mzii0+CKvBiow8F35/w7XqZYtXXn0Bhx12Ap579mW4MzLUuaL1tI7N1CTo/C37k4lb1T4NqedIStUWyd8sV4rp0mA2GXHuOedg3dq1akx/Q30jpkzeB6NHTEBxaX+cdOrJ2HffKTjphKNw4gmn4el/PIewfNIomIwwJb/Oa3aWIxXatnT7+gI/Kg0mQhUiSBK/JNr+/E6SRjJZHnbYoVi+fDlef/119B/YH1OyLHjzvuvw7VevYcTQSbjz/pvhaavFZb+5XGkzQffK3xmoaWiBh2TZffJeyMorwMw581HX1IJNldWorK7Dpx9/iVdfnYaZ/52H1157Fc8++yzOISFvvPHGjjeeOrsxfhjsnKunaJctUm/R7TzNt5Kkkw8FUovJV4wu+81lOOH4U+kUH4GzTj0XZ51yDk458TQcfcSxuPAXF+PUU87E8OGj1Te1ZCh0nFri2OMn4qAbn8cbb26Cd30Zbrzh95g5+xNceOEF6tLyKplU1tagtf5tE3HbGkO2Sz7ZLgfe/+gdpV1/d/W1OOqEw/H3Zx/HPQ/chVdeewVnnXMuSkr6ITs3T3JVQ5CkQWgTSAu5pJGlg1xDGtv3jR+FBpPHPtFIGCtJjouvuA4ffTEdX3z9XyQMJowet7uaZ7mkpEQJvK62Tvkq5513HnRGHQIRLy6+5VOUzfovDj/jcKxsrIfVBLz4r9fVx5GEA1JZO0uDyXWknEKUTRsrMXLkKHz48XtYsnQ2jj/hRLVf7mXt+jU497wzccaZJyE3383QIdnLL8SRxiDHaUT9IbHDBEvVIN21S58hJU8RVmpKhfyOROIIBmKMouRTZPJ1yzje+/gjbN64CYOGDEab16OSw+VCY1MTvqLjPHnSHojSac7KNWD2Nx+jyB2HP9SIjz+YBYPRzevKvdEHM8go2C2/NJ9aDq0iU8uopVSfKwkRu5a6Inl80nccOLwQG+h//emG21BTWYHyzRXYwEY0Z/Z8HmjAk089i2OPPRF//tOfkJXtYLASosaKo6WlSeUjfXyaltLy3RZ6e1xv8ePQYBRKbl4eXn/1NfVs0R8IwGK1oqysTJmNzZs3q9fzZdb4QKsH99/7F2RmZyEUk2HIEYb5BczERG0xGp999pmKNOU9SHm3UctfKrw7vg/toPlMck2r0YyAx4fTTjoZr/zrJdx3y+244beX4e/334UrL74I33z6Lo488kDss8/B2G+/A3D66WfjgP0PwpIly9Vs+GLatXL/UJos9araunovsrKy0pCRkWGgDZf3Ii0vvfIv+aRjB7arwH2p1drRvaUJKfzeABYuWoqnn/yXcnJjNH8upw6ffDGL5Bmu3tAOh70YM+4AeP2tmDC+HwYUBtFaY4Yj+31c9Mul8Aa9qpKl5UvEqd2nWtLPk2XqvXf+7rmtph7PTNqThq7nyWMrDRluB84+6yIMGTwcDU3VsFsdONjSgGF11KquKJyZGfAXF+PYpz5GhlECmzC++uoryNdZROY9lVVk132fBtk2dPAIeS/yLv6UN7nlfcg2muw2WUqifOSNGHkvUr18y9+R7X4vcluQQmppm2DFdKStIfW4bRyrCUhLatizzYy99p6E1++5A6998DYaapagoXoeHrjwdDx82SF44ZN52GPKZPUFK3dWMfJtdQhGJqE27GKEZoHNlanyknuSpVYO8W9kmXrPqfct65r/kw6pXRjdvx3bdV9ydG1yewKbNpXT/7PCwsby1VefY/Oiz3HEyCysc+tgzHYic0A28hs+hUW+9m1INgqny6k+ZqLKnwJNTttCT/ewo9hhgu1q0EyLoLbfMHz01O1476KTcOnYozEktB4H1q3A747bDQ0tXjWLjdEUR1NzOc1ITH1Ge4899kBzk7wVvyV6Jk4vG9gOQiZS0esNKC4pVsQL6G0oDxkwYM+jYOk/HFnF/eUDBjAGA+rdTYGUR2skqfi+y9oT+oRgWuF7dROadtLS1tDb4wjtuiLcbH0b1qyrRpTmMa84D0NH7gdzRgBZdgMrAwjEjBhYOIpm0YomXzPK1lVi9NBJ9Jvli9ddod2TpqF6SqmOfOrYLIG2VGD5qKs6UrIKOpP4TJqJnjtnIbdFeVQUJoOVvthxmDLIjUJ9HWwI0iUIw9jYiqjDgiiPl/NE3+rU92G6yqw32uv7QJ8QbFdDiH5tfUM1cjKMyLB46Y9R8HE38nJKlCZo9dTSgY/CaimA2+WGlQ79nnvuyfA+OUKhp6SRJnU99XfqcTsKOV/MvfTRlZVtIuHiqKmpUS9/5NjdMLKMnpWLEKsoQ211HQzOHITCHkWgaDT5FbldCb0mmNxAb9N2obdaKvW4NCn5kJq3w3WH0YL6qjJEApmoaaVZ8enhD8VRF6epIbESkSh9Gz/eeGM2BhQ1wxechajZDRO9+lTidE+pBJKK1H53T6LBxFkXnyq5TCEll9IvrKVUzSdJGoCMkJAgRT5HKMva2lo1mtUTteDlb+qxucyHfy3aiE+Wr8R5M1qgM8ojLRnnZlSdzryaZKwg1/wh8aPUYOZICOtDTvzy4ZfwzYbNeO3bL3HlQhcm7D4IJmsudNRoVfW1iOvy8Pgjr2PV0jZqs3zlHKcSRUjU29RBoBQyJZdJrZTcJxXPBrEViJmT/KSzVKZxkk5h6ZkfNnwY9KX9sX7c3vCfcgHcx5yL4iMuwsB9joclluycJZ0YJYe3v5F/j9jpBJObly4FEYTAZnPB7c6igJKfqpXkotkKhcKIs0LC0RBPkgpK+hWSemqVWqX6pIe+qQ2t+cOxyBPBvGYDNrT6aHpIIH2EEZcBdZV1rA49Ju11AGCwMV87wsGumsoQzqY/Q5PDMsTD9HoCOYj5TdCz8s0snznsI5mbYY41wGZcD6t+A9MmWBJevDftn7j3vtvx2D9ewfMvcP2B/8Of77wT4UCM9y5aTe5jy8g02v5oR7SXyWKGzWFHU0szNldUoHr9WpSvXo2Z385Aa2M9Fq5ZjPkL5kBnkHyiSttRj7HsQjCp2mSS6/B21FIbw9Zz6lukUl1bT9sP9vKrL3TpB9tRSEuTzs8/XP8HeLw+GA3yYdbki6UyteTEiRMxfvx4LF68CN/OXIiGxioMGFiMa66+ClnZmarzUGutWpGlYmSbVkl5bPVDh4zANddch2Y6wSabGatZMTIFk8VGImdk4tNPP6Wf46JZSWD48OG45557WYawOl+mSJKlPepHVs7LKOblDFEGAaaN0Jmi1HxBxA0udXWpUEGcfpNOJx2zRsSNbTCZ87nuQrBxM8wlddhznxkwZZcg01aIm2+/GpStOk+GaqdC02BLlizBq6++iQkTJuDRRx9VmuySi36NletXoigzH2Y2IovToobuLFi0BC6nDVGafukHk3krdNTGqdC0WupSW++KONo/m/zD9oNpBexN0iCVJp83XrJkMdauXYJ+RRl44u9/xU03X4u777kNN99yLU4+5WgMGlyE0884ATfefAXXi3n8Ipx73nm45ZbbMG/eAlx77fVYuXINCeJmZQi5OmcMlAqKhNia6bi3xcMoGDsU2aUlaG1rpVYMIMoW7HRlUIvKmC8ZNWrBvvvsjbh8D9uoR1QfRFOtBwMsd2Fcv/+i0JqFmKkEscxNALUJzE5qjEz1AXN9PAZdlA52pAkGRq6IMXhghGeUN4GiRpZNpiTwwbeuBR+8WoLm2mps2rwel156qdI24swrmaSkSPtrdYsWLlRmUsgmflljUyPee+9tZNhsCCd8aGlrQUN1A7yBoDw1UrXpdLvUh327k0sgeWtI7XfTtHXn/r7VYr3OrSfSCLrv05KYQhGSVLok2ZaIRTFkyHAMHTYB5dWtOP74k5GTk0utZlNC1+aOEE1ls5txy6034uVXXsBrr/0TT/3jMVx3zbVYvmQVbr35Nvzi3PNx3DHH44P3P4TTIS04+SF1X8SvZqIpMNOHCerQVtMAi8mGNWs24hfnXIgMVyZKi0pJDh2qWhsweTLNJPw8Tw+390scNWYGioqnsCzrWdn028xZJE4/lj+XN5vHJbVTguaIZimRkGHWJEq4CaFgCxJ0xEMkmJ6aUS/RXdCDaIzk9m7EXrvvRWJU8FyZ9+tgDOhfqu5XtLdAI5P0y0kfmC7OiLe5VY2+tZoN2FS2jnI0orUlCJ+XJtpuRYTaatiAUSoP0fxCWpF1d2h1koTsT6bU7akk7CvsMMG2lgRykz6fj6aA0ZlJJtmNIBwJwuv1MLXhrrv/hJtvvhFXXvF7/PKXl+Oqq64l0Rhyk5AiZF5R3bAkEZ47IwcnnXQq8gtySTwjTj3tRPzxxusweEg//OMfT+DEE07BTTfdxDzcsDCa2nu/fRG3m7CkcgMM1JryIHjkiFE0H62oqFyH2voKtPkaEGulY0yT9/zzb6LA/m+MGsRL2/vRnK6D2TJKTUAS05MAJE4yYhUz6mflhxgRBrnTR1IJifwsN0keC0BvcXE7fchQJRoDvI6nmlGghebaq7SFTBmlo9qZNHGK+uq/pkGU9lWmlj5kIKCItmbNWp6b7IIIhxNq0pZwyE+NVoOq6s2ortmsJs0TmcnzVtkvRO0OTZY7GxqlBdp6Wh9s2j//WSNhsMzILDfTxhZqosDDbI1hOuFGCke+F+G02PDM889h6ZLlDMMNaGhohp8OMRU3fRcKyBdSJqDNzBvOdMAZM6pW6OB5+cUFaKYpyMtm2B2NITsnE9nZWVixYgVmL1ioHpuY9HF89smHqKlvUBpSKsdqs+Kdt9/Bk39/gn4ccP1vz8KKzRbcf++duOX2O/HHG67CaaedjvLNlSjpPxBLFs9ny0qwzDpkF+ZT2zjwwB8ysfd4+lmMQP3+KjhzuE4TlwiXIUQSxfQMBEguPe9VJ2M1ojSJ8WYuW5RG0utG0b+j2aH2NGZNpTNfjbBnDXzNG+AN1cCVOwJnXeVAg4f7DUktIx//r66uxssvv8BrehEKByhbE7Izs3HBLy5ESb8hmDlzBry+VjbKVgwbOZy+YALnXHA++g3uD0+rBw1VDVgwdxEycl10Ha5VDVTImGykndAavrbU0P23+GDDh47qMx+s1wTb++oDakx0WqxWG02GCTnmTNgSNIGsEB01VIQOsoXOu3xxPGqOwuSwwEgNArMe3qAfbS0+tLW2oc5nQv/5HvhWtqDZ5UCIrS5BR7eWURFizIut7JSTTqRJMGLp8qV46823lGajF00zFcKnX35K80D/BvQ9eKwIUqLNWCSGosICOsVjceTeRbjs4r1hGHUX7M3l8HK/jLa47NLfIsrb3LB2NTVFCE6ZEdrhxvGHeHDDRSfBaKOvlVjG6wxB3NSfvlYelw4SgqE/PIiRVNFQBX0v+lmMOGNcxmLV1GQBmtcEMp1jqEoYEdMcB1s3spyrmDbzWl5URYbhpvtK4PNU8RpJQQsRRo0ahdbWJrz2+ivYvHkTG59oumY89sgTGDtuEh544C8YPmIYayWG2qp6PPjI3zBn1ixEAiG8+NKLeO/Dd2G0GOG2u5XWE3kIaUQ2qdjlCbbvPQfUSKGlZ1kQlYk42m9CKWQd7bmanIOayhyXbzojSA0QJvF81FCtbJ0eVmqm3oJV8Wr1Fkz+kMGwOvWoZ6vL/yeQ/fFG1FEDjTYmMK8tAjtNalubN6nxWkJY/I4Rd75wLmzOEAI0JfvvPwUjhw6h70PNYqImDSTw5mvvonzl03jkoUfQ6pgCV9SOiCWoItdLLrkEQyi8b6Z/RbNJclIG/UpK8Pa/+pPQV1JbzYG37S248q7mTVE7mt3UbjI5HTUwyWWI1vLGK+jUU2uRcLSvJE+riiATJFWMjr0j73jEg/PhbS6j5llP01ynBDTt62y8+BmdcA/NKgMMypTaJojSkiEUnXSwAs3NjVSGJCrdiqz8Ugzo158N7HUYZZZDalvxS8Vsyssq8nLvN998jaef/gcMjCjNJppO+nNiYsVMCnm3BiHWluRKbv9BCGb4/fCaIB10P32LoLwJrQ8jJP1UNA+xRIQmhMRiS4pRGGBl6xjZqRn5dCbE9WaVuzh8Dl5WHzMhg+SpRD0sVPkBP01OKIG4zYuBcwsweLEP5pwiRlKr4fE2org0C2s3eLDyGR3WB82Y/l8dWgK5DNMHo2DAOMyev4ARoRmlpQU4/tijMKp0EqpsbRiiK8I7c6dh8cxV4P2oHnExcD4PI7D6OuRmZSDXYsb7r46FwTQZ+uhm+L0fwp55BctrI2nCFFP720U6+l40h7poPZVJgNvlJdhmBhbN6jV+UMvFo044ck5mmT9ANOCnr1SPYKgJVpMf515ZhHXUwhn0owK8fzHtgkhYh8LCXIzdbQx+9auLaR5z8NvLf4MBQ0dj+pcfs8z1OPPMs7H7hMnUdM3461//qgKiADVYSUkRSdzG4MjIQGUS7rnnHtTX1yvyivuwNexyBNt8d3FNIkhfwx9FqK4FNjrNrS30J4wOthzepMnJ1kd/yB6Ex+VkA6dTLOPAqIHQxJv1e2B0mDGOpmVglgXF7mw6/Qn0L/Fht+JiFPGcjOLh+M1Df8Os80ox8b5+GOnQY+7GjfDGmjBh5GT88Y93kbQGRoR2WMjUu+66WznBd911L2684SZWVAaqqzaguaUOTU0RHHPsGTCxNTtIfDE/q9eshJMRpMx9/5+3p2HU6FGoXLUY30wbjEBbHrWpj2RfD5tpABL6QsTldX2d9NOJx0bnm6LT6fwkGlNCyOWnRQlQawQoPEbA8CHTfST84RVq0pJEzAufvwYmexwTjzTB5maQQy1uYp4yjFu0UX5uLjW0kQ026aTX1NeoexxI/+yTjz5Abk4+rrnmegQD9Nuo+URLCQlkYOWqVSuxcOF8ugiitSxCCgZLV7E80omt6rdH7HIEqxpWX1NIH2is04Z96GzuPbIBAwbmoqA0hgA1lMVhox82BA/d/18sX9iMm/58HN564xX0Kx2HygZg7dqN6DdgICpa6/CXa/eCxdiKl96bhaMPGU+NlqDZiVO7BGEwl1K7VcH9dAPGjslGyYs0TRlBBBriqGyy0E0L48/33sroqRyffjwdu4+fQtPShrmL59F3aWSERrKLT0Z9KZPlmmw6WOFE/0Gl+HbWf5GXl8/KB/bae38cesRR9NMTuOTk54FADiuqnIEJ/chYPYzWITSjtNeJZPQoBAO1tjj40TC1V4IylkiSEWUiKh/EYBRoNsPsOJwmsE69JxDj9raWasxZ3ISljb/Gorlz8cU3X6nRsjItuoGmP2FnjiyQnhpHpjLQ+/mbUaIpGMHYiWOx574HUUPZmX2cx5hJ6mSAIO9trl+3FvPmzaGWZFRLP1Yi5U8/+URpOg3pSCTY5Qj24RtZNQY2YVeOA39/fAOmHjcKs75eiPJFgxC2N2PC/jo8e38rLvpdPubN2IQzzj8JX346A8cen4dlc2tQULwnvpo5E3kZdkz/OoLp8xjBjXGionkzDA5qmYI8NGSvgyUngz4FXZ1CP81IAU1NCyY2DkDF0wtw1SUTMXdeK4pYqWtYUIuTNLKytWZZEezHPLKpPdmS62l+I6wEL+8xwUosDubAsSATFZ+so2ltQGZ+FgoKixBsCeDuG67HIXu8gQgFa/KX0bRnkE+ikSzUYBmdAqIWi7HS6eqQUFW0oEVoqWpGbQuJXytfSxPC5KDNZ0RFgxnL19RgxdpG1DSGcNGvr0Qjo94vPngN5TzHwUbiJ1FN1OgWmkQzG21r2Mt7MSA0zoo77rgMd37xHHQtXuxh3h3Bt+nzWQrhYpQqj9LEn2z2VKCqthwV5ZXUXnbYoybkF/SjL2rAeeefiQnjd1MOv9btoW6hnVQkSZf11H2CH4RgobZoTSVbxiFHl+KbuuWgu87o0QRLlhnxfvSxGC1a3E5WuhW1UVYtWxzPpePMls8kZkZ8Mon42NZpUi0IN7TCXsLoJ0KHGUYVQQrkptWDYZKEak3NRigO3OkfhXHDL0tw1Utm7J5fghy3DW30cfR2Mys4A5v076NsUAMaIlY0BSwoNOlQxUq0O6MY4aH5DDnQ9mY1suIxZOeVYGDGZNz8u2qMGziS0fBsGBJWXjJKp5rmkRpVZ2EFxNy8zxCv76OJ3IB7nxqLV95dhpG7j0NObiEGFA9BjiUTTaE2fPvV1/h29iwY66vQvBsd+qlxPFhwNZZWrcTsabPQNMKIyj2iGFSaj36DihHIlPlXGddSPna9ETajhTo8pjSaaDgr5RuhDMXkRaMxNDJQUn1i9IFDQhyKRWZoFI2WZ3Ni1Z3zkFlhwZnnno5fnH2e6rIQX4z114VAIl/tt7Yu0JY/CMGWT6qvGTFpIlbFFiDHOgihaZuokgOwHjYK/nib6uNShJBCGqWPiDkpwlAdSa93e+7i6AtfdDESLhRn69UhbAiqXnXSUR2TPI+QiFXyiVOIVP8XF7vpq1gxeVAb6v0mmkArdK58asEmBNuaEKKGrQpEsYFXiIcM8GeVwvawHxOzKrFhSgIjB+fBWBDE2NoS9KOTfd4Z+Yj4W2GO9UfcRAc+xojOHEXMYKOpzqEadbCC15L4zdQMelz6UQWG7H82nr7vfmwmoSwMTn511RWoJi0s9Bef+/AtZNBatlLT6HMYVfuAl864FX/87AlspraMVdRiwHD6d5kO5PXvjwFwo7qtCgFGk22UZZhRtzj/ZpJNHkWFqOWEAEIQmZnREKEcaHplmI9VhieRXGpwIc9p8QYQMvhxqGVvPHzqvWioq1PkSiWYIJVUqevaPsEPQrBlV0VqBiQK1GOX2P95kWmMoOZIJ+KTTYhKx44wR0PKiwuq9zveudMg/pEwLMEKYDIyn4gxABNJGKHPlOcoQD39NKs+giBD/6wAo1FzJoxxD/LMJgyP1OHx8w7CbfM3QU8yNbN1R7LtKKutQmJTIw4dOQGnHrA7xmflwRRoo3PcTB+M96yjJk3QnKqysby8lixjdNLl8YvMkEO9gZiR16IfqDPkImF10u3i2aEWmptW9P/n64gW2JFpKYHRGcFI1wASz4pV/mq4DFbMX/ItHBk52HPgcFgG5cDeEMSYrNEoj5TDqLOg2ufBl8tmMRQI8f5MCHh9CFtsyKE29/tpBu1GmDxRRukJWoMslLTQ1/InYG6NwxjUwdkQRdnKTWirbEYrG5whg1qS2k46pY36OEnuwOBhQ5m3BXdccSP6k8RCru4k0n6nrmv7BD8MwS411iDSAMu0GBzL/DCEEii881AsDc+D3kCiJfNLopcE08NAjRRDlC3eEKQQWUkWpzwlCGOgORvD8sfgk8rPMdFUikWbV8JWmcCi6w7E5y35uGfNPJzqyMYtBx+CDFZINBqEkdGcRKttZjrC4Sg1UwwmalUf9+moBUXJRhJtQisKlklKzbKJ+ZZrS5eKyWDh/cjdUJPo6MSTeImYCc1RRrwfrYWzWA9/NBu5GUaMKxgCX9iHZb7NjHT1ODRjDPYZPAYbvZvgYPlHZvTDsuZ1eHfOlyhrqoVBPnDqCfAezfCGfBhgHQh/VSPyF/iw4ZO1GL3XVGryGOoZrFjtNmSYYnAxura5XCyTAc3U0uXlZWhtalRdFdIvJkOb5JHckYcegfvuuy/5AVSJYNmexAfTukNSSaSRKnVd2yfoS4KlPk/oINjAgQN1DJn1VqtVvqglH0MyNuyRuDZBH8H9n3qeaoUh4EfdibkqqmEpVSer+Fj0npgDVbIMggtzO5cJC6Mr6S5wuBnKs+JYmUajnZaT+URD1EyZXLew8nJho/mI03QePngvTNvwBS2sCQ0tzRhEYhZQcLsHV+Gajc343aAhuGXvKbBJ1BeSEQ30Xrj0+RoRbq1FNOihCffCJ0tqsjCJEI74EY57SfAoI0FGfzTtwYDIqpXkIxmN2byHTPqJNNtRDzzB1WirX8mIdSlergpiUcxFzeKiM5+A22RGBp3tPHcu1gQ8eOLga/Hm+i/wbtNiPDr0Kixq3YBbZz2OuQsWodHvRQ6Vp4eELXL1g+fxhRg4LYLGL8txsGsCVs9aDZfThar1a6C3JFiOOML+NnhCNKuUqbwwXNdQj9YAbS6rLyb+Icu415S98d4b/8FJR56AQw8+DK2NrTSh1HpqBsdOYnVPW9sueORvj6GoqOgbrrJyWWW01iSRzJ2gEo+VbRHyIkrixfg7Tn8v4XA4EmVlZSmappNUgg6CpdNgKy/Q1zAGR8mtaxC3xdFERe+/ZzystV7EnU44bDZygU4ptUNwoxfRykaqb0ZmuQ4YmQwmI535ECw6hmEy2JBKLcGIJ+ptYCW5UE9HPE5TG6OA8y1ueFrD9GwYftMUmIJRZDZ60LwJGGEDMqYOhd3fiI/PPAiBqnpU08yZA3p42sLwemlyqU0S9MfYsCg4Ou0J8UP89NlCvEmWUEZd6KWroVENk5Z+JwO1nlVe3lZDj+XzLRF4WElr59nx0L8ZlV40DA0kh8WuR4iBjEV6+OkMnTXkKOxh2hvXVtwGpy4HT+5+Hc5YeCPWr6AJZ4SZsNIEs5oKzCVou/YzmEsHI06zbeZ1LGywMenbCvJO2xhEsKHKzD/ykVMbCyPj8htIrIyMTMhXSCxGBjUeamCSroBRt3xu2e3KxqDBQzFuzFDsvvtENX6M9aYcfNab0lCqUtsJJEvZJkttW3f8MCbyOmtN9tse2CoCqD+zCAanHgH6G65PViK2vgrO/UbDU0K1HkygifpZHn7LJeTRkbpHmjEZNW/gTYfpf5hpCvyZ3F9ZB0OeG6ZMmjKeJy1T+nwS3A9pqZ4gbMEYAs1tyFhpQfbUQWiu24hIE0NwmxuOOgNMq/ywhLNoJpvpU9FfCjvYiulo87pxnZEmTh7+SmemHhEST31ondtE0NKZGmdD4E9e24Yot5kccRJOJqnLgMEXwcGnWfD60GxkOoxwOO3wmmN0ss3QZwHZ6I91zk3IbjBi2u53Yo8lt0Nf0cTysoHxfkwZDtju2QB9TRQ+I30rn5+3JSNM4+oruDKQ0Ov1queI+fn5yuxJB6x8I3Lw0BGorKRvyTL17z+ApJJhTcnve8vcYPKqnZwrx8tb7ELI7Oxs1FRXq6FA0kXR3NyM448/HhdffLFal20WS3JWRHkE113TCfpywGGvTWT9uJxrswexRdWUwf5yG+zDiuCLVSOnMAP+kdmIi4NqMCen1zbKyAlWLitPzUuv/C25GDWa+Dw0p1YKO5pLDdbgw1Hj9sKq+s1q4Jy0Yl2E5Aono6Z4IIwYo7Vx7lGoa6PZyDcgsIZ+m4dmuNlD8jST6BH4M3jtbAZ+WUbk5dA5Z1Cw914T4SNJs3KzYZQZTUzMz+inGWLeFnqAZgMs1BS01HC4DHBni8bzYGDJQHiamtFW1YS6lhAcF2cjJOURLW2mNrQYEHPrkeOxo83WxEpy48yCo/CbsidwZGI0lq2cRdNuhMvdH/Zff4MII1oxeY5wHPa8HGoi7QNXUWqbLBJIxo8Z0FDfoEaPyAgLVhzy84pxwP4HIMOdSZNVjEWL58NPf0tGtJip0VasSE4RIISTCVo2btyoCJOVmYmlS5aoYdcut5vHNOHdd99To3g/+/xzHHLIIby+vBqX5AEJos6TpeCRvz36A5jIi5w1xX9cjYYiRnb1UfjvG84rUyuxAskDOsjJh98qMRP1jg9XVN8WW4Z8rcJCbkdJNR2JePVBR+NPXzwPQ2MQB+2/Nz5bM5cVLx9IkNGg1C6iwegIGyJ0wBuBPZoKsW43C2qtjAoX0tyt8MLK2zfHjQjxeBMZrRx2LhnUI06t95vzf0Vym+Cl48/7UNpBNIVmOmSbmZqNrU+F89XVNdiwYaOIQDnOJpqwg397IJYXJx9z6e062KiRglYdWo28JrVtvt0NF/3HjW11eGHYH3DUa9chkKiH3U0zfvEnCBQUIINkDtEtEI0l15Se/IaGBmoeOwVnUZpEfg8dOhQjho7u1GrBVnz15VdqjgzRLnYGCbKUZ6ojRo1UQ6NFo0n5HXaXugfRTEJOSXIPQjxZynfFJQCQ2RyzM2UkcAwnn3wyTjrpBPWISuShabQfxMlPBPTXhoMBGP1WxEYn0LybjQJmlEJzFzQo+yI9XnRK6cTzRuP0a2LSMugvmBMUKv0gilKNHXOwxVXFWtAS9CNkDaGWTkrcy4itJQg0hWHcHEL/cDY8c1tgnOFHdHozvPvb4OuXQ63YhkLkosXfCkONAXoPHfK4RI30rvwh6BkIxKJU/zEDMhzUFgYbNleWq1bc0tKK2spKbFi/HptpUprY+mtq6lgBfrU/7Pdh8OAB8JCIZosNOnsE7lNHqf4lI8mWYzXSbBrQQtENstkxyNGfPmITNjmBr8bdjvEf/BaZvMf++gFouvR9mPNyqSH1yp+SIUdCGhlgaCYhCwoK1QP4vfc8ADlZOTh46iEYMniI6jb51wvPsTG0Ye2GNdSYZlitDvplBXT0ZeqpfPUUIjMrUw3mlJETQjITNauBlsFiNat3KKVBi1aU4dMyXk5qW6ZCl2+P+xmgiZuwZNlSfPHFl9SAYYwfP4HklyHUCTz6SN85+b0mWNOysmutDNUt1Fie80poXmjmSCCDkYUiaRJmaicLCUaWqSHEJJWRrcTIc6SPy8oKEhuYYAtrbGhF0/JyxBdV03mnBlgfgW9BLRLl9JU2UwOW8b6q2HxqWzEhXoCqByfCYo7DzxZ93sjjaSYjKByTC3OWFfUbqmFslZjBQIKb4KJGybZnoSC3ACE2iOnffImqsnL4Wbm1VdX0oRyqNY8cOVJpLGnxYkpEs0RZATXVtbyBGJq8Ldjz5sNRxajTIPbezvJTWl4ZG0aNZGODaowFUUtyHW3aCzd98gIj01ZkWgpQ/duPYaHpC7PM0SY/2hhFiv8nzndVVRXWk+Ayx5f4TBs2rMW8+XOojXwknpGEr1ZaRLTtsOGjWbYG5dBHY2FqKafaJ+eJnVDRMMvN+lH3Iftknf9U0n7LUkyyaCj5bTGbFClF43mpvdauWYsPP/wQe++9t8r7bw8/IgSbTuIIiTSCsfUrgoX7nGDMwODz+K6LZ2XDpQ/gy5dewsvLPkKjnVEPC2sz2xBnBOcOWWD06ZDJFmfzGRAqb4NvZQ0Cy2vgXd6AxCoPwsvrEV3ThsyADRYe37ihEsEyH6zVgLvBAmcggtJoIcCoKlTlQ+ChPRBrqmHl2xAJtODIY45C8x2rseaNOTAMKcXxAybDEXOisaoOnsY2mKg5RzOSmjNzNhpYOcXUFDnZOcq/qaysho9EW7tmAyorqtCvpB+1VxMGDxqOtZsr4Q8zwmRF6rxxZJzYHx6XfJOR/hPdNyt9Hr8pzHKEkUHt5aMYc930SaWjt6kNi9rWwEZ/x3DjAphsDmRxn3SmOjNdGDhggNI0UtGNjQ047rjj1FRRkybuRc0xWswR8qjtZJopC8+tY1nlq7xBugg5OVk0r1Kv4iuxikjsaIxBFMsl5JLRFeKDqXn0mVhX6rcESvKxBtHm4SAbLIklbx3JtyfNFjqddGlkSJXDIZ21JCH3f/nVdKxauQLz5s6Xj9FP50UVuZiCJJPSXExCNllGeD877oPV19frbTabkTdhZubmCjZtQ5EeF73yBzz+7ctqMF682S88Vl0Q9rgJzWtqEalqhaNFD7POgnAbzZ6HDmgoAXowcLFiElYLgvQJiguKUMFIyWyXwID+FosVqvCh2RKA22+E9Y69EMrxo4lOt3OZBacZd0fZ2nUoKh2IWHMANkae3sYWzFmyEJ6GZuS45H1Kl/I5NtOPClDI0spbGNbLcGxprdJ6pSXLKNK1zEta/R6D3XjmzMPQL9aKCi+jtSe/RDEbkeu2AxCSwYHUQnono18bK8TFKJINqpGVXOAqZbSpQ3V9LVqppVqNcZQ8uQm+hTKBSkiZWPGDxDQKCdbxelP2nIKC/CK46bQvXbYYixcvVGWWj9LLa2qiVf3BMM30YDWHLOtfOd5STiGNlF27B9mupXSPgyTJsYKE+Kdcl2PkXBMbi5wn2krKmOnOUH7YggULEPB5UFdTj0mTJt3CU/08z8u8lB/G5OH5Hv72MYkPFuTvMPPafh+MKlpHNSpfmtczM33GleOuj56cjfe/nQk9HW9riK1IZ4BnWS0Mi5uQWNIIy1IP3BtjcPqMyIcTgzOLkCFj2aXDlTcZ5jkmPcnDsE3Wo4wWHXYH86GjHqD/lEEzoqNvkW1E+VEkRTDO1ptAv/+0oc0bRDSkx12334O333oNgVY/W2YYhdl5GDpoiLQ4Os9JIuUXFiK/IF+F7EX0V2x2akvxVehUmzNtKF+yDs4hxTiiXxE+37AOp+XF8d7iclzw4QLYAgbcfPUIfECzazJFaQ7tKItTMzIyrjBQw0X18DKKvHPYqXi6/r/wN0VJpyBsfgvizzHCdlEL0xSaGbBkUXP6GQXHqYGyqEkn77EXxlBzZWZnoJBlHD16DCoqykieoJoPVvrAZMh5bV0NCUKXIyQdwkwyoFGqS7ROexJ/SvtIvGhGOl2i3JQpVsTi+UIyVaFiIqn9lAJkRuJryWcC5T1RCaokCJCuDpmgz8b62Lh+g5jID3mqjEMKkEBCNNFimiYLUvFEyI0ozW6MJI1xe7y0tDQh70+kQiOVQFvv0GC8sJ4XFt/dzKWZLdHKzO3MVD6PYeeN0QOBndtsXLdxSU+Myop1wwuKaVVfredvlTcLmnq9n/EDQREyRcuwnmghE5LkIZ4851OmkL8VwZhEY4lqVpqLSz+JHaJJlmMibNxRRuexqVOnxu+44w6VJ5HMW60m0WU91UySqUZmZCJrLSQXvV3YuC5kE2LJ0sr9st3EdSGkkWQScmkEE8jyZ4LtOkglGBVZPM4qE00kJJPoUXws5dxzGSShAtwXYL2LWQxp3RPcF9XM47YIpkER4bTTTtNt2LBB39raqpf+MCEZM2RgGDMzU5VINuWfyTrPMXG/gfsVubhNeu10QjBR4ylE+xm7AIRUJEvHOheJZLXFFcmYZKfqpuB+lbg/TB6E6a9FMjMzI/QLY+RHjBFxLD8/P/HGG28o1UhoJOuRYGqpkYzqT+d2uw1kqoEajWZer8hGFamWwj4BCywLRS4mlU8qscSh/Bk/PCToSIUQjPWYkCUDigTrME5FocA6i7Iuo1yN0idX66z3WFZWVowWLi6aq51ciqTJHLdOMEEHySTRXOq8Xq9OiCZ+WW5urp6/DYxC9Cys+Gk6FkwviQSkTxnXsUAdef+svXZNtGsuBZJKkUwcflnSOsW5rpYkWZz1HWd9x5jiQizWc4LRbrwnYmnYWsWn7lNEo0aTTskOspFcQiwdIw51rKxLknUBNdrW8v8ZuxDoxnSQg6QSYqnf1dXVap0kS2ikku3diCXYglyC3hAg3THaNqXd2tc7IARsX/0Z/2OghupCFDF/smwnlKA7kdISS8OOEOFn8vy0sVVC/Yyf8TN+xs/4GT/jZ/yMHx7fxWH/2dn/6WG7HfztJcnWjv+ZcD8ubI1MvSZab0mR7riObfJISZbSCas2/Iz/abQ/+pHVVCKlI9U2idYbQnQ/Rj2jlBWNUFrHqvTuy/Jn/G9DeuxlqXW6piFcd2L1SLRtESJ1fxdidX9cpI4gtMdGP+N/E/JoqH1VPTLSHhFpZJs+fbostWNSiZW63oGtkUHbp5ZCLo1YMoRHewapPX+U547ygFt7yC2jSVOR+vD7Z+wakAfc7atoamrq+C1LeTapPZMU0jkcDvUMMmX0hPyU47dKsp4qvYNcmtbShu1ooymEVKFQSE9m64Vc/K1GVWjDdAQ/k2rXRyrJZBSF/Jb3LEmsuJDMYrGokRR2uz2uEU3TaCnaTMtj+whGcqlXfcnW6JJl8nHMXQe69vHm24/k28uC7nn0lGdyuzaWTkPP+STaX7ZIBzZANY5ejpF1VqhalzzYINUxrGj1W9ueui7Qlr3F9h5/9pnnFFF5xIVkkqhY4iRWTAYYNjQ0yHpPw3UEXW6+U0qd0EqjlqK51K+fIDSiaMu+ggz4o9ZX+WqkkmUqmVKv3dfX3xZIcCuJZWU5rSyXmWUysTGY2BiMMrpZrJhYM3GZ2i1cjwzuiTzqRMngpxQZikZJTVrlSuq+b0eTpp20JNuEXJJSr5X6W9LOBK/v4MJOTatIRsjQeBkSb+S6mlJCSCbvbLT3JKRypAtftqqdxKGnU/eT1mB9VbkqL/5RM6hXxOTNanmdTtDW1gqz2QSny5ncbku+ZidEEwgRdyZYVrskXtcmJKO2tfC3vCnWQTLxw6UHQThCZSSnpS1kuo1ygmKmNgHK/PnzfT+0D7YzhKxpEnl3QDSN+EqaOZPf4i+xIEpotBdqQhM5Xt7almNkXd691GZ0lONlavH6+gY1801FRQUaG9rUG9zyUTA5Xt5RZCXxmhZmbcDIkUMxoLQAba1N2H3K3jj00IPQ3NKk5pqQ/BhMqevJuZpMustG8vkuOOO0Mw9mnuqFD963euGD9xeiPEIsQ5jljfD6EWqxqPhjElmmvHAr6GiVqSXT1pV5FN+LkYKhubnZsGTJEu+PmWCiXQSiMYRUUokypZLZakY81mnepIKFfHK8TAYnZaILAU9bSIX5MpmJEEnmvGhtbUFLSwsJ5lfzSghBRXtFo3E1R4UQRKZQMpn06pV/eSNd5qPgZjWrT//SgZjx7XSSrxXT3n4LWdlZahYdOVfILNfWZNJdNt+VYKefesbxzFO9G8n7FlIFWd4gyx+kbNTUAUI0bovKW0UsU5xKSAiWGgkpoaYlmPZOpLxJxMyMM2fObPuxEkzIkpqEXEIi+fquvOIZY2XKBxLkg6AysVs5tVBlZQWqKqrU3Fyi4QJ+mS7cBDNJIqQhR0lIlTvzFF8uqc2EVEI0uU5SO4bUpHDSZyimUT5gqmaFtNqRmZmNBPOeNftb5hPDHX++DQcffFDH9FOSz/dFsLPOOPssXkO0l7zJrV6+ZXnVe5EknLwj2fHSrRCM5jLW0wsgWxDstttu03311VcdBGOGpjlz5rTuDIJ9HySSykyFXEPbZtBTW7ESuVFpBZnUTeaRfevNaVi4aLEilZgyf8AHq8x7SrLIK/fytbnkzI0kEJkk0yTJTDcCs8lMdiXNl9KGYRLWKFovrj7aFYp4qa1sJJQN+fkFKCkqVhOzbNy0CbDIJHSNKCkdBB3LNmbkCMyZPQ+r16yA1W7E4489gpzcHDhZxniiM+oUdF1+N7f5zNPPuqRdcwm51JvczFfe7A5w6aesgmyEITaOCIkW2ZqZTK1Rtd7d/+ImE9Vfy4+FYBrUdopDNI9cVzTX8/96QZErJydPmaK2thZYbfTHdKLZ1Js36lyZE0J9N5LniemUSeyk6AG/TIlOk+f3IJNaKTcnh+fbMXDQADVdk3xexup0qG+GS17i5GdmZSmfSpKf5lQ+UHH++b+CzepA//4l6Fc6GP955y24HFmoranF3PkzqEXXU1hdNVjqeh8Q7ArKJ8hVIZYQzMf7kklQ/JSTr51gW5v4RJCWYB3dE4xkDFVVVUZmalq8eHHzj4lgSvMw6VgR8hEq8Y2OP/4E9Os/SJkfMUMy643MnSVv0svrg/GEfNRApgVPzlCTiAXVB62KCgsxsP8ADBk8WJk6yctmt6hpLmXdINGh26XWk0EBC8D7FM0nJQvKhMQ8VpKNjr74Wf37D8Rxx52AnOx8XHLRpfjL/fegtTmA/fc9GNk5Dlx4ycmI0JfT5JW6TK5/N4LRyb+WCzGPfiEW131sSEIwL8vp5XZtCgE1TxjlFd1hglGI5hkzZjT9WAimkUsQZyVlZWWDPicGDRpIE5kFj6cJuXlZKC8rR3ZGDnJzs9CvXwmKuE1mFBQSCbH0JIzd7qC5M8NKAokGVCSx2RBlFKmCA5pFIzWNiFrWWf08D/SzSFr+STkMvGeJEOXOZapMmaZJSCzH33LTXTSHWTjk0ANx1523Iierv/LNnn/hIfgCQXWOoJNYmgy/M8FuYj5iDhWxhGRcemTJBtgxfSb3h6mJw9r0AekIlrYk0rchy6ysLPUQW238HiDCSE3fFzRSiTkTDSXrYqJkxujTzzid5BpCx95BE7QZQ4cMwbgxu2PUqNEwWGI4/+Jzcfb5Z+OoU07BvocdjjGTp6D/yFHIK+0HJ02g2eVmfnTMadoYD9FxJzmibNgJmY1WSBbl//TPZBZInUwIR3KJ6FkGuWNZlXuXpZCLlchkgNuVgXAkQP+vBePGjVO+YXNrJVatmYd1a8qU7yjHCrHV+e33mC7tAGSyGyPlJRZMlmw7ySkhuF09b5YkB/L6aqlxpjt6pLr04Gsn/5ggxJIKYavDl198xQqXCd1MjBDr6PtcpPZ99vkn2HufPfHMM89SY5FEdNzFpMlHJxg+IUgTKh+l0pKcI5ClrCaX25+0/jdZl66LS355ifo9e/ZslJaWsuwmmm433v/gAxV1CrnE9LKyd5RIPUGIpWa2ZL4sQudkNryemtAmHcnS4bvp0v9BiAYTTSET1j362OPUMBRQKIarr74GixctRdmmcpx44nHYd9+9VAeomD2pZKlAqXipUCGCrGuQdS11/72tpEHWpWyStGBizOgxqqxffvkljjzySFUGeQrw7bcz1THyW5IgNa/vCuYpvQcd5JKlJMpCkUtS+6HbxDYJxhvuu5LvAqDJV5UzZ/YcOvgm9CsZgBNOPBGzvp2DhsYmpRlOOOGEZGcmiaUqO4UQoi0kCbRt2nrqsrdIzUPILOusQEU0mbBYnH65nswOTTqpfreG+npuE8Lr1XHbe81eQDJUSSOUljStJUQXbmzLhfreNZgmQC3tDEgFaUmDrEtFyZdibRY7Xn3lDaWZ6htq1RSSMo1lQ2MN7rr3TjWHqTjcygS199wLpPxyTvd76p5SkW5/akqFXEfyl3LKMhIOqW6SKH26jZvLlJ8m/WqxcDQZGJBgYt5Focg52j1r5RV0v0Z3dC9Pe1JgPiq1H9oFQi4JdraFn5yJFJMjWLx4MUpKilVf01v/fkM9zsnKyWBUaFCfJLZYZcLGTlDePSZBaqX2FUSjiUmWa9TV1rZfD6qjt55aTLsXrZO3DyE3RQWupjxVJNPM9vbiJ0cwqTBx8OXZn9NlR21tNerqarBh4zoceMB+rKyI+piBfMsoFalk0ta7b+triFYyGA2qrGKyxRwKjUW7qcmT27Xs90FuuYYGIfqOok8I1l3gqak7UveJYFLT94HUfOWa0tm5sWwTLDYrKiuqUVa2mRVoxJrVKzB+/G6qEiM0QfI8TytnqrDltyC13No2gXa97uf1BqnnqjzlE4OSh3T2SgcvN9HPRiQeUb6YHCPk03y37ki3bWejTwi2q0OrOIFUiHyZTCpFtouWkIoQTVFYVNjh/6Qi9fzU9W1he47V0P0cKZtGlNSllFOwtWvsyPX7Gj8JgnUBK0eG1Ui0KCZGI5T0dckHvYR4Gvl+aEi5tLJoRJMkfW+iaWW/1kB2VfzkCCadpTLuSvNdOiqHCxlVKhUqlSZ9XT80FJk6tGknyfhfrzTYroAflGCawDoEtxMgoxY0/0XWxekXTSYVKY9oxJmWypPl1sqk7ZMKTq3k73IvyTJ0Vok2itXIclGXsVwSMfJaCXlEFFLdF+rb44k+78nvM/zkNJjW8oVU8qk7TYulq6DtqbTvo4I1skre8rGqjt8qlvzfwE+OYFJB2lJ8Ls2HUQTppni0Y3uD7Tl2e6BpNK1hyO/vg8zfF3Y6wUQ4PaXvC6mVTxee1+JvkisUl1EO7f1NrDjpGVfrW3Hytby0/fI7Nf9t3Yd2fPfz0kHykrLIcTKERyOXXCK53PJaqXluK/+dgZ+EButSEZS5VJT6XDV/dGgE+deuJQTpKk/Q0/bvA5p2TRIllSw9lyG1fDuzrD3hJ2ciReaiFbQwn7XXsUMNBOTvLmZzF4H4jFp5ZKGZTEHq+q6GnyDBkmZHI5hmRmS7vEGUSixt366Aju9AqqKJeezs/9LKuytipxNMhNJT2hmIJyKwWywwm2zyzUHEo8m5IeQtISmD6hagtpBlX2Bb97i1fWKypRx6eRfAZEBUiMUaM9BXjMWSWktrMLsqfnIajKGj6gkXp5m12r4xvRbYVTWDlIpU6yDmzxpsFwKNohpIqPws/tY0h7xk0R3ptMquAnkFTivfzwTbhSCVYTTJ2Kbk4yCpG6ko6cXX9u8qFSZlSmqormRPrid/p67viugTgmmVki51R7pjtLQzID3iMmJVhxgyXRncIhWoVWIyIutNeaRie0p9dS9GgzzGkmeikm/newFJEy/DqqWcSXJpZe6ra/cVfno+mKqsZNKeO0o0Kc8ku9fND11Zcn1x4FV527cp8IdEwRp2NVKl4idHMI1cKonD3+6PJR9utx/UDjnmh4RcX/mKUo4uZenc/kOXcVvY6QTThJIufV9IzVvMioxW1euM6t3D5FeFxcGXt4WSmkC6KZLdACIeLSWh5aUtk9oj9bjOvrX06Hrs1lIoEobZalEdwDLuXuUr12OSP0FSA4v/mDxH7k3KpGk1bT01CSSvrZezbyCl+tFDE6oGEaxsE/Fq+0STRaXrguh+fCq2tq+vIeZRxq3l5ORwPfnCsDQQpXXb+8G0e9HQ03p37Kz7+EkQLBVSIVJBAnk1TWvFIvA4zaTsk3Vt+w8NKY/WkZokRecUCBp2Fll2BD85ggm0Vq/GhLUTSSos+TJr30WBfQEpT3l5uXpvU8oovyUS3pVJlYqdTjARjJb6Cql5bjvfhOr/EnI57E6aICGWmCOT2ivOfjKfpF/Wmboi2T2Q9Hm2hIi1p7T1fFNhNpoQDUfUy8IRf1Cm5UE4FFLBiYzKFe0m70ZqkWZP0GQix6Qet21ZfXfIHf+koMlUBC1DprX1pNnpfNitLX9IzJs3T74dhNzcXFRVVqptUq5guzaTJA1FM+u7In5yBBNIpQh8Pq+qMEkCmfFZKkvIJtC2/1CQKLegoCBJfiYpj7x2l5OdgyeeeCI5ayKJlexi+WHL2hO+d4KJAFJTKuiu9py6nbdFSjm2O1L3qf3SFcGk491KZUglSYUwG2VqJEklRkKsKJ5vNMgTS56bcj0NnRWpmbgtr791iMhTU2o+QiKJErmHSd7f7N+/PzweD1pbmmEy6TB27AjcetsfMPWAqRg3djwyXMlZpw1mmkme7/O0tcskmVf3/DXTL/vS7U+mvoPc4U8H5IZMjSlTjovvIlMIyIyEQiDpDpC56uUhspge+Z0OqWT7PpCav7xeN2vWLFWWjMwsal4TNmzcyPIl4HS6cP755+PAA6eq44Rk0kgKCgvUoyStYWxZ3uTv7/s+NPy0CEaZytTjM2Z8o/ya6uoqpZGEZOL419bWYtXqVcpMqsN3UiV0h3ZdmdlQfDDxuWRiYoPBguamVjz22GO4//778emnnypSHXroIVixdJkaJVLP+5MGIuip/Dvzvn5aBCOETNL6ZTpy6QcTYYvRO+OM0/HUU/9A+eZylJaWKJ9HI9rOhmaGw4wgxXwHA0E15brfH2B5gUULl2L06NF4/PHHcdxxx+GZp57FhRdcoHzLhExgQWgkSkemnemv7VoEk9BfS9tC6rHiS6QmQnPWJaUKua2tmc6zD0azHvq4ntrBhwn7TpRJK+Bp8+HhRx/FHhMP6nghVzOX3fOR9c4kL792plR0PU7O7+rvJLelr/TVq5fj91f9jiZPj6KiQuw2ZhxGjhiLAw84DGPG7YY5c2ahsCALC+fPxTlnn48P3/8Eg0sGq7JKmaXs0oXR9fpdsbV9fYEfjQZLFZRUVpQ+iUCIJr+1NHDgIKxatVo50MXDihCkq9U/bxjeee/fqGjywxaX4TAeHHDQCVi3bp2qoJ09jYBW2Q468PMXLebShQ2bNiGXEaWbvlhZeTk+/uhT3PeX+1FZWaPmmp0zZw5effVVnHfeefQzne1j3ZIzInaHlv/OwI/KRGoaS9M4kqQVS9J+i3MvZlK17JAF2VEfqma8CGdbOcb0N+OPd/8NUw4Yh9qytXj44UeUFtPIurOgabP9DjgYq9dthNOdiTZvAIuXLkdlda36nZGRidz8QrS1+lBeXqm6NOS+lyxZgoaGBkUsIVI6M6/lvzPwP0wwaYXJJA1ShCYCdTmdqoe+saEJnlYPtZEBNqsdTocL2Vk5PF6PRx99TM11D3c+8q0hnD3FjVcv6If7Tgji/psuRrPPgr32OgQnnXS8Ilc6LfB9IFWzyP0sX7EE3875FnanA+dfdAFef+sN/P7aazB5rz1hNFlJLi/q65sYYWYmfTWSTKJk0bwCaRzSqHrCztBk3z/BuvtHqWl70O3c1D8hUcAfxPy583HAfgdh//0PwkXnX4LfXf57HHn4UR3p2KOPpTN/FubOnaemb2rYNB2BiA7NR/4TH4x7CC3m8xBNDMLG5WsQSWygA328qgTp0NRavfzuXjHdibE1aOenyyf1XFkfOWwIHnzor7j8yisRigTw0afvY9DQfjjr3NPw4IMPqi+wjR03Vn1QSzSVkEwCA/ktDUPIpT0oT0VP1/8+8KMwkTJZ7oCBA/F/DzyEU845F6PG7oZMhvX+UFjNcz927FjVI97c3IK33nwL69evp3Y6CUUlE+BhxXx0zykY+Mn1mFv9AXyhzQgEXHj0sXdUt4VU9IYNG7ZZGX1RWUKSVJP23nufY8KESTR5TRgzZjT23ntvNbW69HvV1Fbhvvv+gpkzZ3R82FTKINOq+nx+FaRI2XcGibaGHwXBbDYrnnjyH3jmXy/hxNPPxmNPPInDjjiSZsSiwvmlS5cqp1da8w1/vEF907Gmpgah8o3w2wZhmW0Ibl1YiAcenY+8wmEYNTwbA0rly2sOpQVkTv1taaZt7e8NhAxJkiSH6Cxbsghz58/E5oq18HjaVLeKOyNDmb4B/Uvp8Dtx4IH7yZkd50s5hIQa/icJ1tOjGJX6Cql5MmnC11JXxDFm9HiEQzHYzEY1t/yFv/6lehWtvrFefYxq7fp1aoToXvvtiyxGYs8/8yx2P/hAOM0htK5ehVED3dBZM1DftAHPPv84vMEYQuEgK1W6MuSrdkmkI1Lqti3L2bVbIiny1NQJzV+S82R96JhBKFu7Cb4WD8KBVjTVVqC+shKVG8vxxnvUtgEdLv31ZSgsyYR8RdBsli/hRtSjJYFoMUm9RWeZ+w47RLBdDWq+eL0BnjaPihCtNBkSLZ522umqtYsm0rSRfNEsEAzA5rAzIHCxMvzUGEb4fUFWkAnXX/8HmqRGmAwmpUm6C72vKyAVqeZRynrR+RfilRdewicffYiK6ka0eqPYXFUHg8WK8dTM1117JV2ALPz1wb+hurqO9+Kl5kv234kG1D5e+kPiR0Gw5HzxCWRmZSptMnjQQETo5A4aNEhVlPgs4gDLQ+5rr75arWfm5GDZ8pUklU19way0tD8rI4pjjz1WtXp5PKPh+yRVKqTskjRSe1tbsfeee2LmN//FHbfcgWuvugb33XsvbrvlRvzlzjvQVL8ZZ551BnbbbRKOOvIYnHTiqZg8eU+ccvLJyskXkqXTuDsTPwqCScvPpNkT510+VLVxYxkiNIfPP/+8+oiUQKJGZTLkM8kkUlZ2NhYunI9+pcVIxHT48ssZmDbtbWVeJbGqOypnZxGsO5YtXYZQIIgbqFULszJgjocRaKqFDWHUV9fgkIMOwOzZs/DwQ4+ocfviZ44dMw6uDLfS2NKg/mc0mNaqJOl4Wmrq8tjmuyDV7+oGrXVrKRU6gw4lJbl46J47cdetd+DDjz7Dn26+E431VfjvtzOwx6SJaG5oRktdK8lkhj3LAgMycO6JwNNPVuD5x1bippsOUU6z3qBnVOaA2Zr86LukVNOVHrI/NaWi+76efTLROkq+7ffX3NKKYDBCv7AZkXgCu+2xN0ZP3RMle0/GlQ/dgo111RgyehL++tf7seeek3HZ5RfhtNNPUC+EiJaWjtfuZU9tLFvIsf1++xJdr/4/CvHBotEIvvr6M2wuW4ePpr0Dp9GAirINyvF959336I/4GFUC4YQMOw6qL2VU0+964okD8M603WG3eGlWk99eFMiwndTK2BmQa3c0Yq7LV0is9Ckb6uuw56RD4Aqvw40s48UVZdjvnf/gxXG5cMUSyMh04w9/+IP6PE5vsDPv60dBMJGXfMF/U9l6THv7NZrDBD774jMcRr9kyJDhDOkHKsc3GPRSS2Uq8xmjZmhppgnJyMeSTbvB7BiPGCtPq1xtuTPRhWDUPI2NTeq54kcffYz33/s3Ts0Iwts/hLp+cTQOdTECXgOL3QhzyKNM5KJFi5R53xaBduZ97RDBNCFoaatINZ/bMqG9PY4QIWlJ/AzxP2TAoI9m5cG/P4krLz4X8xe8C2flOhw/MY5v3/oS07+dDgsd33AgRjNohBW5yM/ORW35SrizrNSC3d6WTilP6r2m3rskCSS09e5ITjGefqSFIN0+ub6DPmOc2km6HAYN6o9oIoSieBD9DE7kB+lz+qww+sOo43rAnKG+gKs+LiHzbrSXv+M+0iDdvp7u4bvgR2IiO1+lp6pCwh1EzrfT8NFxx2C/PUbjsNLj8c1jV+LAPY9nJVjVeLBQxAeLzYHyimpGoR4GCYX0V3quEA19XQE9Qe6lrq5BaV7pepHx3mG9BaacEtiGjMPE/feFR7pbaPeNieSIEZGBJA1bK+vOuo8fBcFSEae2CScccGTZsYkabYS5Fv30YYx0zIGhMAc2q0N9rs9qMyIailFLAFaHRX18vTu2pxK+jwpLjgpJwO/3UaO5UddIZ59RcNRgQ31DGxsEGxMJJZWoEaw32FnkEvzoCCYDOuOeRrSE43Bn22AL7A9fVoTm0AB7sEZqgqbUiAD9MbvdiZqqahTmF6qv31L0yUzaoTRiL7E9x/YWRgYqMupDHmD/5jeXIstlQbixEv0cQTgNLmovO4JsITFj8tpCnN6Q5/soa0/oE4JpN9arlpHi12wVqcdt49jU68qh+pAR+UYHws1eGPIakGOysNVH4MweBqslgRhNSixWjrgpD60k44LFb8KmH8GTu4pDu6dUHytdku6GpA+V7HrofrwGqVh6W11SsgqSSXxJTRPJUs0Npouoj4/6oWOjsWDw6MGobQSiLdUIWkzIMNE8yleveXw0GqWP2ftHQzsDPzoNJpAILBppo1ZqQn6+kxsSCIcM2G/f5FDoOB3maCSO5qYWHHTwwcjNpSYIBbuQoqck2Nb27ki3LR20nnfpu5LHPEI0Gd8l59c3tqhulATva1CpFQXZOQhSSwutZXZsOUYRW5F26+htefoCPzqCybwN8pgow+VGYXY+GuqbaDadaGkK0GmuhNVuBhWa8l9crkySrAlFRSXqwbaIXYSfLgl6+q2tpy5T0VuTZDAkh+vI8TJUSBqDmEiJkO004RkwIVBWi4YFq7Fs/lzaUN6IPMzWJSNQIVhv0Nvy9AV+FATT8U/+T66x9fv9CHgCCPl18AdaEPLSpHB3P/pkJoMVVvovsUQYLQ01KF+zBiZ9Ef2ZbGW0esLWiCTrWmrf0i11orOkyZR6nLxZLhBT19LSosgmJJNeeWdhJuJDBgNuC6rIqaGlmWisCsEZakXCkJzPTIKC7tfrCTuLZL0mmBSoN2m7oPlXWtoauh+bkqQnn/+rPz3lG9EHYS0tQlXMwt+lWG+xITNuwZL6KppKH1z2fHz+2VwUFluoHSoxYFQRPNGlJEjn6ImekioKl6IttJS6P/lbtkvfVnKfdowsU5+GJZ+IyX9aSs7yI0RpampWmkvW5WG+PtCGb8pi+OqrSjTOqcSfv5mNN+pMqA82QmeWOTaSE6JIpqn1INdNh5629zV+lD6YpzWALKsDgyL1iPrmY3LNLPy7PIQcvZOVAYSpKYzGAixe0or6OhfKKmIIxI2UeleydE8aoVIJo61rSZC67L5va5C8hGDykFoeE8m6dJ7W1dVhdEERYsMm4/XcYfhk4nBkTb0Q4359E+y5/aBv8SlSyfHJqQG2jt6Upa/w4yOYCM9mw/WvfYlfvbMA01psuGtZE8pGngGnWchgQ35RLkLRVsydN50EK6fT3A9xajbt+aOWNAKlI1L338lLd/5O3aYttfWeICZR8hVnv7q6RhFGfosf1mg1Y8iE4ZgyaiimDtkLOZlm5BptiIWiiLJtCMGSZWrPbCvYbkvzHbBTCSYC1iKlKP0M8RuSApHWRx8iGobRZKCjnvRFkvvk7evOGf7k3HQC0iowzl3x8gY0ZOZgo98Kc8nu8A+eiAHFhdRSeoQjAWTaXbCY7MjMKYTZloHcvFL6ZplSjA4k6DjHDIzapNK5Xb76H2P5YvEQ90W5LUiPLaRShH/hRJT/0zzzGvSm6NdlsOQ6GA0xmI06Rn926HlvdOVZ/uTXa5PTp3cSUkycmEUhmsyfYTAZGSnSz3K74G2tx6f/+Tc+mjYNb7z/b7z+yst49LknkGG3QmeSLo6ImmvDaJB3OKVaO1PyOsmkbUvOa9b1uC4C6CNIrjsNIjgZ/CeQRyAmhnMy54L090hEl5uTDzeXIiTKm4STyE78ClYqf8v5ikRSO2mgVVSMZkJGSzicTsyZOxfffvstamrrVJQmFShylGd8pdRcUp4BAwaoytXOl/x1UZIzRJMaofkhc/yhUkQj2dCFjTAEI7CGqCgjQdiiXrj05XAbN8Gt3wSXcQPqNq/HfQ/+Dn/529/w2D9ewf2PPIoH//4nvPbim4oIWlm7NxR5JCQNTxqhvBkk0N5xjAajWL5iBXabMAFDBw3HxEkTEQlH1BQHmjx6q5m0+9wZ2KkEE0GITyFLaW1X//5anP+Li/B/996Pvz74MG668U849+yLcNed92HWtwuQk12iHvgKCcRpFuELpALSQQQszxMlAhs8eDD2228/jB83HoceeqiazE2uK+dKksnn+vUrVf1MRUVFiniyX0shXQsCOpI7mAO7aR5GZd+NMXmPY0L+q9gt722MLfoMY4q/xGguhzmXYKhtBYY6lmGofSUOmTALf79vLG6+SIc8fI15ny/EksVr8fXXn6g3m+SlDJGDDHxMhVbpQjQhlZRDe4FDnjc63VnUjXpEA2HVJ5adlaX2S2PdHvSWiH2BnUowqVif3wefz4fzzv0FnVkbK9pGf6OWjmy9EuxFF1+MY445DvPnLcVZZ5yPyy+7GvPnLlEVIiQQkqmKoIzStUKZ0ruyqkr5LVFGYGIV/IGAuqZMPRkjUWVdCPbRRx8pDZGdna0qM/k1jaRvZQjbka2fgcFFt2C0tZnrdripWfVGaiC9F1G9n3kJCWieEl6QCogmfFz3Sb8+DJE8DCgoxjW/deGm64dSC/K6XgMeffQRZJEYUobuxBCfS7S0LCVylKWYSimb2y3zgCXgyszCwH4DkZefj1rKTD7zp5x7+dtJWml7sEMEkxawPUmDdIDKGz1/ufcv2G30WJRXrMOhh+2P8y84A+eedxp2GzcMr7/xL9x198149fVnMXBwIQWZjVmz5+Lqq6/FvTxPzCrlTfIkZ/WTJBWgQUQsrTtOn2jixLHIHzIINvowcWqLCP0nkzk5+Zx8xk9uPhT0Qy+hPWlhNNAPlEz8btj0/8KADBJVvxci1laEDGGE40GEfEHVx+b3rELAtwr+tqUI+tcgEtpAh3sz9IlahqkmiBup08VhjRZh6sRVsIRiCKJWEUbMs3qi0C2oiEo5aMaNoqHpk0qDEiJKw7TYJU+axGAAcZOQ2wC7zQ6rvEkUEd/VhAjvUT79lyrz7kgdHiRJZKddX7XaPtY5O02DyQ1IawsEgigqycXipTQjf/+7eplU5sESP+iAAw7APffcgw8++ABz5szGPvvshaqqCpqWL1WoPnHiRHXOI488Qg1kZ4sWrdPVXMo1ZKLcAAXXyAqUdwmDwRAyMzJUGeL02CsqKlh5BugNySkpFeG4L+CJweP3UFu8gN2K+zMQENo104k2wGTPgtmRDau7APbMQrjtw+GwDaJmLYXNms/8MhT5Va8680tqwrCMskEi7MOZZwwkKWNqxuhbb71VaZ3uPNC+QSQugZDKSR9SBhBKX9gLL/yL5THxOiY0traQxBFY2FhkhK7FYVfniHZX2kyRpWdsa39fYqcRTCpRbl5GCGRl5jNqc+PUU09V/o/4EZppELMhPpQMcd5vv33w2muv4N//fhMHHXQQbrzxRnz88cdqpOcVV/wO7777Ps2NzDfRFTW1NTDqac6iyaBAKkue7YmZnTr1YNTXNZBc9AnZ4mWfasWi4Qx+WGrXY0RBvdQCo0ZqD5LMaChm2dw0f4w09VnUMnk8OYNaxq4mUNElIkoDxuMyBEjeqBbSk8wMUILhOoTbgAxrFEFfgGSJYcGCBcoEal8W6UA7MWWOCZFHZmamko2Y82ULl8DlcKl9FqcDrpwsZf6pthD0+pS2ExejN+TZmobra/SaYFIoLXVH6j4RjFRY0gQkvwGk+RrytQq/P0iTeCHyi4voYGfhuef+qVqqdFHIOUIEqXSzRR5Kx+g/+ZSmOfXUY/HYow8jGo7j2//ORktTM979zzs46YST4HKKUxxi5GijyQvC4XYiw2KEhesGXwhlazfQdFiRl1UEPyvsgP0PgFFnhSfqgS+sQyZNqI1EspnyMHncF9BHhvE6TSx3Dq/dj1yJcN1M7cgIVLpMpCvCQOfb0Ejt5kGE2iMcrGOelIWB5pmmUU/tpWeZoiEP78OLzBwHsnNIUJpul9OO+/5yD+WTHKKtyUcamDZLjlgrPdgwfCS9ychLRkh2mX8igaZaLzbLm1PRAJpbaW4tDtUob7/9diXvrUOqvLObIl199iX6XINpBU6qa2oGXVT1PYnpMJl1NFn0e8J+7L3PZFxz9XVKC8mco/LpOo2MmpDEfInAhXiiqWTWmCiJaLXKPPeiESOoKN+EAw88iNoopsyJiebssl9fihYSs6yhGq1tVZi/cDr8JMAhh+6J3XYbgdVrltKHCeLPN92PSy/9JW6/+35cc9PDqN18F5yWPZCw0Y8xUosZnIjRRCbB+xLtoBL9P+W7UGsJkQzyQXmWmTcXp5+n0xmpEWWqcR+CUT9lINFgUN2baC3RSrNmzUFpcakimDQqPRuVEMxisappM9lclcaVcxQJKR9poE5qL5m81+NpbW/AIaUrZV1kJY2zN+iNpusL7JAG21oScohKlzDbxJaXIf1aRhPNTZwE8MrTGFVHd911N4Xkx6iRY3DSiadg2bIVSs1r11J9PBS4aERJs2fNpamcxrz02H3ibrjm2qsZGJyNMAWcn1eM0049nb5VGYUdUQ+76dDQn/JRLThx7e/voC7IxOJFm5h5AtOnf6XOu/uOu/Hqq8+jsKgfHn3oShy1/1Dur6Vj3UJtVcS8zEjorVxq0Z4EEzKVU4g3QSIxitTFwtwv/XRSYdTeYGPiObqIvKUkr5t5KAsGBv5k/1coGFGjah12F/3N/1P3Jg0oKvISTcZ8RBvJR1OlC0Ug5JGImwv6cGWoqizn1hg2bFiLAIMUnqSOE0he28LOIpcgVT/Kuu60007TbdiwQU+zZaCqNjGZ586d27B85ZLkUWkghNAgLVTehKmuqsa777+L1Ss3qU7D5MebpLc6Od8W4xb6X8Xo378fNVwQS5cupqNfjAceeBDNLc0UgswNH1Nzwr/zzjt48rEnse/++6phLLfeegsrRuaRDyktd/KJZ8NqNyBIc/TMM0/BaCaprrgadlakhw62vOson2Ippr8XjZiwYf0aEojlpulL2KIYmEvCXhXG4XtMZr0NQmtwEVy6IOLmsdBbBvNaVSx/gvSRIcx0qKhF9XGWMcb7ijKypJNloINvNPanKauC0bkvEq1l1Jpr0OBbAVMwjtc+GYFvVrnoG9qoVdvYuNqoqf6fve8AsKO4sj0v58l5pFHOEkKInA0YA85e2zjB2vt3ndY2ttcGB2yM4+Kcc7bXCZwwySaKKJJQznlynpfze/+cetPS0zAzElnA3FGp+3Worq6699xzq6uru3D/6nsM8sooI0RdTW1ww/X/wF133EEOei6++tUvk1uRzKeLpovnzjtugzdA9080SxMd3Z4KnHX2uVRaN+666y6Tl5R2rFgAIOWy2qu83STW74vf8KZrmEeCx8aYolyPcF+Y6xEqe5Q6EaciJwkIaV4vw0g3V1dXl3/00Uf1CMbSXrMsv4LWJ1SwnY+uMaGwIDjqlE3zJmhSSfIkcSQ6FXIQOxtvJ/5MpBkZiFIBMugbYENwnx63CL785FAZoniqwgWv3cOG4kV50x66gLZZbeju3I9KcqjamipMp/KtWnW3ia4279ljHtd84L3vIuE/m1ynNPeoKjMQCuC8s1+KykoPAt4Cr/8v5rWIeReQSMewadNmnHHGWThuxQnkYjZs2rjOfKYlRFIcmFGHeob+N9zycmR7XAw+4jSAAtz+JVSgDhQyXUiJezEvm11dGzIUolF2ELkC3ShdocudJSIuoFJWETBrQA1DJroXyZFtiCX2IJ8dwPd+dzIe3ONAzExMYjOzXIt7XnTRBYykTzJ80+1lgEB+97vf/h47tuzAomOW4wc//J6ZfCVYFUB9ZTUa6hrw3x++jNxrGI68A6vuvNu8xb30mCU499xzR4MHlfFQkfKMVSjJodukE0W86Y1vfdoU7IhdZKHKi1zIhWzAgTgrNMeGdHilWFkEQ25E40P47g+/iZ/97pcYZvQ1QhKc8KcRnFcHT3MF3JWV8DF6TLYwAps9A/P8bQh5gkQZvdLvRYKotnPnXiyYvxRz5yxiRQE7d7QjGKjBxg07UEjFURX0mNmgrb4sJSlZL6PG++6910zJpN7xm/52OTp2DmHdlnWmu0PzZb3//e+n4qTx0vPPp1I6DNex2+nOY7X40IeqkW530EW5yYfCcPumI2+jq/EvhKPufASqX8rAYQnLOgdeRpBee6VBHK+7Dl7XTLgddWwpN6PMCEk/o0zyuwLrIMeUL9BlunzoG0kZpBaPEq9Sd4Ves/v9739P9PGaCFAoqaUGQYou6H7E7bxE6Qp/BebOW4j2ji5cfdVn8Y1rvoFjjz0WH73iI3jfB/4bJ5xwgvEM4ynRcynljNAg2JIlS2x0aTbeIAGg4FDq6uq6PL0CeKR7Hdb2b0LHSAf2D+7Fjr6d2Ni7FTsGdmJPtB21i5tRs7QOrSdNx/yXLMDiC5Zg2unTMO2UZlStoIIdG0RTYy1mdaaRKFJBxDmo43m61eFIFJ3795KEL0JjQx3VP4+bb7kRPb3dJMlkVgm6v59/DxGG5Ci6iZo8k+ilCvV4GQwwOl2yeCFW338vZtWtwZyFb0Pam0CI7lIvd2hO05tuvBmz587B+nVr2Zg5eAJuIu0ufO0z59GtziaSppDK9MATJNEnohbsjVxWEblI6Im2WbpU9dgXHSnYUj4qc4xlHzLPLW3uBioQ3WPlCbDFOpFK6nW4birICFzeSvzueg/ipnOXfJTcUsogERWYv2C+Ie+5Qg4BXwA33nCjmbVxf2cnFT6BWbNmIs0g4fyLXo7zXnY+Nq1Zj7POPBtf/dpX8OZL3mw6bvXs1YrAZXRjxTLIsTLetuuu/ct93C7SqEJmuJ5W4nqaeWeoE1leJ8eUJ2LmiWgFBiRFBiePu/ARI1h9SzNhuopcw4WBQh/acx3YW+hAp6MXewo92FfoxY50O7pyQ9g/0ouO4R7s7NiD/fv2IJxmdNfgQf28EG6dtRbfuWwY+94Xgudl1ajyu5HuDpML5REgQl3319/g8qsuxw+/+31ysUHymDAbOI2ZzUU8fO8/yX/cmDVnLvx0L3ZGpracptD0kAdl8OpXvwp9fXTJ5g3tOBLxCEmwOFKSyziVNmc6Yq1AZCQRwyvOPZkK3IJ0ntEe1cflqkDWzjwZGTqdrF91S2R9sGfccGedcGUdcHIdRGg7j7MV/ETfFMMBH4qyl6Kf25IMapJ0e4yKebqCgPCQ3Kw4aBp6s1xbReYN2f/iNaQENKq8HXFGmPFEEu5gJfr7B0xwpEldunu68OkrP4mrr74KCxbNN/NxKGLWNy4dXJeeqI/RyntsKnX8HkzjbS9te3rliBVsgFxkMNeN/lwPhgtxKlkcg8UEYrYMhgoJjJAUh6nkIx7+9iWpfIPYRe6xJdmL+7u24aZND+JvjzwAW5yXXLcVW1Kb0X5+Adddtg87PlGFxKAe1biwctlyzAkw8mSgIAcci6SRjAFvfk0TbIk1+NmPf4X3XPYpkt/voaOzD/3DI3Qb203YfuMN98Btr0fO3gqfpxWVRCi3x89qsxFdsiTXYVRX15h+JiV9jOHfL76AlUBld1BBGIi4nIrcUkapwO0KBtQHBUS5VHTKBpRi8yy7Icw5Ym1J0Z3Oah6sEQ5xIqQCAnUjkEo4vSTkjEjz6nI42JhSJvX+hyoq8YpXvApvufitOP3UM8woELtPAw17zZMAj8dNYu/HXKLvvNlzUN9Yz+02oh7LyjK4afTKUwMCpGQHleXQVH7t8Y95+uWIFWzEnUG/K4VedwLt2Sj2pkewNdGP9dEebIp0YnXvTvxz92P4y2N3408P3YG/rb8XN219EKsGt+OR2H5szw9gjyuGdvKL+lALoolBdO2N4CNz/x/86SEEvw8M+weRHhhBcBZ5Gi1dDRQIBDESjiAd6cXSWXuwZ/Nf8PAD/8LtN/0F737Xe/Djn/8Uq+/pxPveezn+dN2P4Q714zVv/SZiWTrZlBAjS4RzormphajlMx80kBsRgtlzevh+DxurlnpBEp/Vy2GMcBmdyV2KwBdzUcYmI0wk51QcaDsbUt0EcuNFohRDA24PU+HoNjPdpt9P2/XwXIdmMpUghjL4JE+jEstFyo3pT494VJZTTz0VjU1NJOrnmH0aKRGJjphnkcNDEcUYplunrq6RSktMTOXMsqmxmUFRlakruTuLNkwm47nQZ0qOWME2tg9g/b4+PLqvF5v6OrBloBNbh7qxJdyDbeEu7MuFMRgoItVCxJhZA/v0GjiVWCHOmnpyk1q4AiHUTmuFK+9GU7EC+/c/iG//9YvYx5B+48PDsL29FbtzvThu9mxadbXpaHRQqYMVKTy03oYZjWG88tQEzj8ph7NOqMc73vxqVPhcWLP+RixaMg0XXHAhHrxvIwqBpSh4BlEXnI0//PGP+OUvf00i/xEz5mzTpk0HGqBIBfOG9qLIhstnu7mFSpQdRo7IS8xGMbubvzsYrQ3xYKJXUVNplpTLdOjRpcqtSply+T7+LBCp9vC3Ol9LQ4N8DCYGB1nR6kZhFlIuS8EUHcv9qTwi6b/61S9x9tlnmwfiMXLNQMBj3Pk113wNn/vsF8w07A89+Ag50l9x0023MCJNYOXKE/DSl55f6v1XiaSJh5HDKeDTKeVX0vqE3RSOn5zIaiUEu1ilzgCcrDivm9BMd5Er0l2ko3AmnLCxjXKZBNEhQ9eWMaMWfKzQbEGk3k7Pk2NEWYfkcBc8jOizJPsFuhG2GH80YWFlGlU/KGL+MdNw5/0PY+WsY/HBL3wWve0bUNvQgKaG6bTi6Qzd03RFOaTYav6KelpKAWFytjyR77FH1uCWW+4hTyqaMi5Zsgjf/d63MXPmdCxcthI3Xf8Xur4igwMfrv9RGxbOeDmy6V1snD66yH42/PkouiKsDfWaa14IKhQ5VYnzcjujxFyun/woQYRKEGyH6AbrGChMg53RX5oEv5BNE2X6kQmHcXd3Fb7w9QSiET+8PtYfldO4TyaX34eTjjsetQxC5szmPa+6m/yyEgPDw1j38ENYsGARXvnKV1OBiWo1NUYxpSB79+5lhLya6D5ERfRRwXL485+vM/1gpc/0TSw6fzwls7Y9J90UvtoKcppKuGMu1HWFGVLuQPzu7Ujf04HMPRuRfIAWvK0DseE9iKUyiAwx8iO5LgxXINZJSG9nhLMvjlO353DRmm68qT2IK5JB/MDTjLtnrcCaJadhzXEN2NobRvLtIQzt6MPKOYvxyJ61uOrKt2LT+l4smM0IrVCBvu4BRMLDeOm5L8Vdd9yD7379O3jja16Fj//Pf+O973wbrrr6o+js3o1prdPYMKWZdzTCQstd27cxUl2OV7zyNaiorEfvYB8jxAiVlTCDBLJ5KlKxnSgTZmLAwCixkB9kw6rHnKlA151nQCXfR+TSc0obgwc9IlJHrBTdbnfB7vTA7vICpBaPPaqOYz2RgAk6hGyabmlWWxuOXbgQGQYb6p2//sabsHv3HnIuF5H4XqOEGm2irgt1KMtdKjCwHgmp114uUYHD8PCQiSKt6HQykZIqPRtyxAoWX7UV4TU7kdjfhb5YFhmHGw5yFu9IO5xrfZi7t4hj96TxGU8jftuQwe0nAf2XHI/4/85C9JqFKP7oFMS+dxLu/tGJ+M3X5+CMcyL4zDtOx+teNh2zT3SgenkS05ZU49rpJ2KdbS/C5zhgz8Yxg5HrqW1V+N11v8JbL30TPMEC3IG8Cc19DOnVZ9bc0kJUa8Hs2YuIJH4iR5HRWQV8jFBHRoaxbdtWQ4rVAN0dnViyeBlq6lrxxf/9AVqnzaH3GyDYxYhqVJqsjabXSf2hQeRjJO9EhCwNihwL6sVnQCMeVuTSpsdFdIdOB10i0U2o6JQWObxEeqK824+qRj/WPgLMnjMfp516Al3acWZadHWIamDk+g1r8TAPeHTjY9i3vxODDFpuvvFGXHTh+YafzZ8/3yiaxa3E1yTqQ9M27dPTE4280Gdk1Ol6OBkPvZ4pOeJ+sGktLhwTSeLiygZ8Yk4Gnzu5Hp8/vxaffl0bPvqmJlxygRdvuvAV+Nk37iPEh1BRX439nXF8/ppHkSwuxHd/sgarNzrQ2Z/GrEYfXHY/ArVOJOjinIq0kkQamwPLjk1h5EY7rpsdRRvq0BZqIib04/41MTYio0K7Exs2baQ1xxALJ5GIZ3HX/Xejp3cAj6xZR6Siuy04MUSL3rdvByIDtGoiTjJB6w8zgCAPVIfmuvWbcOrpF8CX/SeaKhtZ6X1MdoJShq5cM9ZU0lXKylkt4lvqBrIxMiTxF2rp5Q+DXuJbNoa5dg8jVubjCcLtpfGZh9Q8DkN48LHjMG/ZCqy6Y5V5XhqJUmmp8C7yx5zXBneQEayXiGTzIB8jveBVwyMRzJjRhqXLjysNBBgNDjRuTZKjC+7uVj9ZnIrNPIhwO3fsxPnnv9QonRBKCqjlWIWyfk+0/ensBztiBet74EK85kQ35s+pR3BGA372iw3Iu6ajdW41fvb1CJqa/Ni/pR/Hn0BkCflw27824tI3XoQb79+GY1YmcNd1PVi6LEvrDWLZMXn05etRFbMhFbahvz2PzRsG8egDGfzr2kFsWNeO9jkBtDdm4d0VRrjbg0BlGKG643Df5lvx8PqNWLPqIVr4ALZtfxiF8A74nSkEiKq5GHlNzssA0IboCJvXMYS6WXXIdGXQF+2gQjBOTCdQ4a/GcSeeiBbPraitWkSSz/thY2j8V5HK43RoTgvVqabVlEvhul4PZzWRgsDtkMtkBEk3lc8G6La86B1O0agG0L4zhv17w+juseGhB0gvms/HjeRWPeku5KbXUansSFExozEi5GAcmYEo8n0xRFM9WHzGfAzMyMB3Uiuy59ZjWaoVzuEM0gUqdzqLHOlHkZFxlC5Xc/lHk4xWHTZUBAPo7x/G3LkzUV1VY5BMLlXuVYop5bEUqHxZroDW8ulUsFKOJdH6hCS/e/u5JPP9GIm24off7cPXfpHB1f+dh8fhQf2SSpJaJ176bwP40vsKOPmlwI7tKZx6VgZD26sx55gG/PWvO3DaOTOx5t4O/OBH7cg1NMHdlEU8l0WouQGOoB/ROT3mraLB9H44ArXI+4uoy1Yj+5UteP+bLsDah2+Ez74MHtt+dBXpQv0Z1LdWoL21Cj5XLxy1biqUBwkqSIJ3k2bF12Ur0Jxtw47v7WID7EUr3VOK9Xba8WegoWYFPvDWv6Kt5RXIDN5A3pQz81gUbXqRtQ4Fu56wlqooz+s5GVTYMIKiJ0a3WomuvhS6iciRuBMEHjZ0LZHGg/vXRrBu836idQ4rTzoDJ5/5MnzlystQOW06Ipt2IZZNgYfR3fvgq6Hy2xis6PmmLYPL/vVFfHv1b+EaGII/6sLp0eOw+9ZOBOoqib6acr0KHrcXW/c9gJHBCN1sN+ZNn4NkJEOlqmB52vHAA/eYIEC8TWK5VyUplKT8t5bWNsnTSfJLOZZE6xMqWNeORbB7T8fHP/gHvPvyk/CP3wEXvtWHv/2xA6efVo1PXL4ax5y6FCO5Xdjf4QcqnRiM08oqo1SeefBOjyBNl5cKkbO1BhDK1iIy0osiw/k0+QyNAfmEh7/18LyFDdoDV6KITCGJ48iXtn54Pb5/zVnYvswBtzOGWm8W+4gUe3dGEdg+jIC3Cd2VdmyrjGDElSO28A4dTgSKPmQYuab+moD7sQyCjTWwVTmwlNxt/9YB3HtTDby4hNHeD+F0JmEvNBHXo6x4PxWmmrWkl0yY8nRc9ijitkX4xJf0wm6exDqJ/hER6yQ8vgq4XTVIZ6iCqV6kEw665Dw+95kr0dOzCTf95e/omU5X1hIwfbhhJzWSUW61JwBXlZsusohovIBrPvRB3L/zMfx11R00lCSWz1mKof9bx/sL0guXmiuTy8E+5ES8N4JMX5w0I01O2YiW2iYEiMCfvPJTaGDELeQai2BjFeqoUbCW1gX0EL1YSlL+0K4+pG0FM7txcXqADZiCu8IPd4gEm6gRJ09R/43e2YOeHbLgesDMEJCNJpeiF1PdyDOELzQ46WlYLicjIpJVGZhuGiTMGoLBU9i4wJmBeXj99gKSMzvRd990VM5qQzZHpPHbsHrNdhRItG1nb8cOmw/9ySJCGsvlsyFP1xli4wep0LkNCaQ25dEQ9MDro3t3bMZvf/Fqcnbym9ReXqiP5Wphw+uNJCqbO0SX6obNPYRc3IWM04FTLt6NWUTX0OJpJOBLUeWsFFvDqh0b8OAtd6Kjvxf+Qhi5k2yoWTANnz71Cnzri19BR2cXht/QSAUrYPG8uXA20q0G7HBmM3TpBQQZcRbUjaMo0GGHi+jjZL1pmJFelhnRyx5sIVJ6ozApIr+L7l59aXq7aXF8Jm585+9w4rEn4Nrf/964XwkVwiylPOUKZSnT2N+Sp1PBjpiDVXxtIbLHV6Cn1YXsKVVwLqmjFcaRpFUXowUkIrSkgWGkadX5OAtNA3WnHWxgufHR3mWmIgmptEgPc4tJRmMBujopkaIvq2gUDeFRkdQFxf+xL9yJ6SfOwrvQjV/HNqNmSRcql+ew170VbacOo2q+B8OeONrDfoTyjBhD5FkjFTht83TkSfT7FzqRm8focmEIxb0BpCPd+MYXz0ODezojRUaRriUsk/q6qFTOIJOiNEaJdLlIz4HN58C7Pr4R3UN2VFRQOd0NsPNwp9ePvZ27seqRmzF8ShrB13jRf3oexQXVaI00oiJZh1s2343ccU6cfNlyBOdVkczrKUWaipNGpSto5uXPs24SjCxT2Sxi9Lci+f3RYYQZzETIpbIJvXyb4TKNdDSFQjzNes4w8ZyRFBL5OC7/yIex4x9bcPElbzQGrqjZUh4rmbo9zPI5IfmZFg88bQGEU93wrC4gc+MOOKvr4KqtQiZIxanwMjEaChGFAklCPivAw4iLkRFbionZ8waK5iaYGMnRJ/D4EnJpv6zJiJayPG3XQEUqWYOrAi6G9eeeTddTE4Lf54avopoK7qVbokITCDMFKi1dWo53la6rR25PHUJ79xMFqYANDsykxR9fA5xGZbnyvW2Y38IGyj7Ig+kOvSmWKgAbG7xIV2fzTGcR/IxAB5j3MLp9vbim04nTzp+L6zr/gvv770TtS5jZ6R78tPI+vPd/3oLrd6xCnES86HEj5Uni3044Cxvmd6J9bgphH3mhyHqYS5Lw+roZqC9WYiA+zOBgCJ1M/UT0eIqIlcmZjlOhVCqdMYqXSeWYNP063SPrzpsnJ2S9OLJFoqAd4XwUtz9wO7784S8SVUNGuRSAUAkeh1KHWz4noymmnVSPfCSM2t56ZP/eC/eWDJrpAmyOHjiDeTgDTOQ6GurrKAaYMZPhMSXlMoo1egMHlqPw7dBvKZNEysWkUQ9KLrpWJ9FuOJ/EgI9uxRZCr92DqNuHnphGSWjUfBE7k30YdlQi5XWjwx9Cw9AwfnJxHf7wq/Ox6hdvwaq3n4u/v+IMfGNpGy57mxMzp6eRG+mgm2kit+lgg/awjAzv3XRTdj+KzjrYAwwoQufTVc5CfHgeRlpiaJt9Opa+7UzUvPlENCyfhf5MgugWwrYHNwMVjGIr86i2ubB44XE4Z84Z2N7Ticj2/Th27nysWHkMXrKCwUXehc1bHsbDXeuxe3gAvbEoonSFMT2QTyQRYdJgzXwyz8iRaEgD0hjgZJHuUdXodMLt88Lj9cLt9yHk96LKUw07A4B3//q/0d/Vb4i9lEtK9lzKESOY7awaNiTd3x/3IZcOwJEjZL+iEUmG7iLUmt2ZDMtwBD0+KpoxVEKiUWWiaM3wLCmThgkk03DUBUzfE50mLbPAaLCCriMBe8YJv9uFpCOE6cFKVnYnKsPT8YGXO7A7Mgv7R0bY+FXYGR/CQJUHfR0jaCZgvuXYU/Ht80/DJ045FXODTgRVBnI8G90RbDxABmBn+Una7S4GFYzgbFQojcbV6xM27SMHo9Yz2RkdEyYKWWzZtwu/ax/G2vwepO0RzKGbrGBZB1knKbq0rminQaOTW47HgpOXkvf5UdtSj3n1bVgwfw5mzp6LHe3duL39EQwnE0QqIlOGXIoaYydVyNizqGCZhCIaN4ZgEE2DTlQN6MmJCzN3uVD5WAKRv+5C9oYOtN/RgeTqEfTctBv9q7qRfyyC4roojm89HjvWbMZFL7/IdNSqZ1/KpnyVTDscZvmcIFiUfMQXrIUnojYqsHHsyEuJqBxPXsjR1IDSczsbni6uSohHxbp4/um8UJ6NHcWZbQzvnSS8g2vhCLtxe0cn+iumYXfYjgaW4dvzT8L9730f/vyui/H2eSG0JUaAwU4CYY6KryiQCi/Tp1spabkSG1aBhYso62JY59TjGCkfybEmCI5tQaH3AeT674A99Sju7u1CRXUVOhOaSrw0BDxWTGOYQYTmfO2nEi5oW4KzVpxk3tAesY1gPwl/KuVAmCj0h1U3Ye3wDrpcL5KRGM8vsrVopLEhuIMVODbagMaNQbh+148ZPxzE8i8PwH9jHqHVXtTvbYYn1YYU+VyCCB4NBdHqakBtoQKtjJ5bvM1wRVyY7mjGNe/+DD77+c+ZB+ZCL0tpyuUAFXkW5IgVLJenIiVtcEb0TK0Ab2WAisCClmPgE5RgSEjhZCXobRpGVBp5EFKkacfFF7wVcTa4vcqLdf176CaCeOlxM2FL1mNHVR327tmO9x+7GL984/uwqGEGggmWa6gAT9yJKBEgkSZXSeQQjzFF+TvK4kecGCEHGh5OYXgkjcHBFAYHUhgZzCIyTL4zSPfIZT4yDCT6eWv9dNEMRDJuPDI4iEKUkWWlFzm6rKLbgTRRsUC03Z8bhN3rw6UrLsRwJo2atBuvrjkfLYF6bBjYjH88eAfCPFYxRDDC/Bx5uDIOzCm0YUlvA4pXPIzBn/ahaX8dcrsc8ARmYDhYw+gyZ7odbA7y2dQwif0QPLkkKqgzcUTYHDGkHAnSkyK+84Ov48Y7/wF3TendUqGWFGk8ZRpP6Z4pOWIF8xIwM7EsnAVGV3Rf2QYnIowahTymH0EOkrnpWRyrxLhGm8ZJqVec6OOkqyq5QvEuKo47wArKodqhl2SrGZnVmiAh5CfJDoRwy67VJMuM/NjMe0e64KXFn7qsAdsYVfXt3YbPnnUOXjJzNgrhBDxFRn62IHKeCiTdIXiTbhJgL0myRpGST5ELwh6iMgeJiLOoNAtZsiUI+pajOngyKv0nIUS+5fVVsKyMIO0uljPPUD9LWrAb6ZG1eLiT98HgwJvPmRddxSnD2QQaWB/Oygw+0PYaVFbXYNAexuz6FWiNV+GXa27G7WtXIenJma6ZQIbc0TaAGc6ZcP59ANHP3I3Wh/1IRolynR14bNWtqGVR85l+RpLtoCpiKBFHmBxtgEGAHj+59EpcStyUwU00g3e/7V246/o7cMzc5Yj2x2HPeaB3RKVgiiT17FIKdSTpmZAjVjCHZpaRdXPdfHOxycuTR8k7ibidSCT/kzPKRkbFSMfO0JosFAWe6wlWIVjfBIc3AB8biL6J1hZCwOE1pF6vHjbV1qIQCuCkmlm4dvvdVEiyIrq2CqJbPhFDons3tkfSqCCxf/niZWyYEXIrnp6h20r1Enn2Iz28m6E9U3QPG2kfYpE9RLC9iEZ2IxLbjXhiHdMaRJP3YGDwdvQM/Bn9I9chGn0AaTZcNktXTN6STA2SK+7Cvv4N2Lq5l1FgyMwkGCqQPBcdqKa7zZMmFApuvMF9EXyzKvCjx/6P+bpxXmgxrtz/W2zq2cQ83KgcUX3kEfEX0LavEQNX3IaKB2Pkn/UYSjLCrSLv8zk1Pw88FXSBkQRdBiPDaJhlSbGcVEYalrosbG6nCUQSqTj++te/4o1veD3vK4psQVM6iSblTb+ZkEtKIyWbTJ4pxbLkiBUs4SJ070+iwEhJoz5ds2pJYzS2iQXUyE1xKSqVzUVlYhhe2zoNwbkzUZuvpOsqUjniyA6Q1DOCojMkLqlDgaiYzcDhoYLWeZFIRjGUIgLQPQxkwtJqXpjcj0sNhNnROYSH9iXQFgjAPUKFyvchP7QPiZE9tN495B3tTF3oH+zB4HAXhobbER7pwQijxeGhPXSJOzHY24m+np0Y6N2Akf4tCA9uxPDAWkQHtyE8/CAV8hEq5Bq6ma3oooLs3F/AA/tdyHhFDRgbO4lYLEuYNpKlK39dy1n4yLJL8aVtv0YmYMP3Zr8Nn9n6R+yL7oefVFDjuBIBNxz+arRd34PMD7bB4a5FNOhBS6gW+/bt422WZsTRi7YkzazTIhU9i4JePk7r5V5SEkamOQZFARpoksub/34TprdOR4ABUIBUQ4+FlI+G8qicloznIo9KDlYgP/J0M7SnpTmdJN8tdEvqZmAOwUAl6htbUNPYhKCjCoXtMQyu2oX46g4GBxl460Lw1FUg46H1g26L1qzpJc3jHP4VGLAMJwbR587C1xvG36JbGaUS1HKsCLraMK3V6ajFj++Koj3TgIA/jYd2rkMh2Yu0a4DWPILhaBx9gzn0DzsxFK3CcKyCeYYQT1bT+ito/V4MkwgPRwpEBhtiCRci8SxiUTcRw8FjOzE48gjRYj2Vci+392GEfPNftwcx4F1OxaLhsMwOGlqKHFTzfWlw4TTfDLxv5zdQxfWPt7wLfxtegzv774a9x4mM20NXTPdIBZt+0wCjvTBilawykjEfjXRooM+8K5BgVCneFOsbQtfOvcgRwRoZIWdGooj1DzHgSCJIJKyy+ZCPpTG/bQ7+6//9F0488WS8+W2X4KOXX44//elPZgYiKSkjOqNkpfR4hHqmUatcjribwnF+M/J39sMb05xVAzjxVSuRqmSUVjeN5DWP8GN7kXx4r3n5wdHgh3tWPTLVRCo2jAb9qXvCRaTTIz1HlhzHQSv1JFHnrWQDUpscGmNFpfO5SWj1Ro5Gixbh0xc40nakohHk2kOI7exAdloLfn7LPRjpzSGybxDJ3HYq0QiGIoMYGOpH/1AY3UODRLABdBHZ+kf60Tc8gt7BsHkReIjKOBgmx4oXEWEgEEuBSkclSxaxp6+INVuD+O0NWXznD7W4b3UdVr7di13koEWijvrlhlwZTCdawdmMRb4G/CNyN5YFluB1FSfisv0/QLKPXJPldiYKKFR7MOfWOHpu6UBI72LyVjVxYiaVNb312UQK1RVV5gP1jTRQdbJqMGI6lTGTzWnejqiepFNZuIpYPEEFCqCOdEPj8dk+vM8RHhPHjTfdgl//5v+wds1jzKMONTW15sUQvQegR3UCLr0YYimfxHKl5em6a//87I+mcH3/LIQ+fj9Sb12A2hUN6AwUEOwoInX7IwixgpJnziGiZeFmLaRNTvyPl8uL+VPBHCWwM49E7BlyNy8VDFHz9ky6gvtTCeQdDKt5TlG8gQhhyzDaosU64hnoJWpPRw7Ocxvg3jyIqJPcLUdCvy2CUF8zOYg1AjXF6IsuVO6bt6Th2Pq0jF521XM7YrBpFHVdqOdCE+MWqPUaoFrIh0jkMzQCvQcQgp18LNXdgUVfmYX9zgbYavymK0NIO72phqQ9gK0DXZjWWIHFNSvhG3Hj/o7bsXn3Hjht6hTNY+YA6+qr98IdqKJypckVeX3Wh7oQNNOhGlqNrKE1GhKt3zRwU95AqBpdXZ1oaWnFggXzDJ8SQm3dupX3mkdbW5sh8Vu2bDHr2qZ785KnKf9BRr6tra342Mc+hsrKSqM8mjxGouNKk7GwftRWFGt58Rve8uwPma700iq/dwaSp1Ug3xUDvnsvGmOsxJctwvCZ04k0WXIAO2J+hxk2lSuyEflHoDJJRVcD03a4lW6DoXdOJDmZQYCORLPL2Ihy4hvQGH0VVbQuS4UlF8mFiwjNbsAQSW96gIoW0egL8pOqIJy1XfDV5FFV00zLnY9iDUkwRpClN465oojY6UKLAxixDRIhWGbNG1aggvIy6hrWSA6Pm2VzdLOsad5rAPlwCuHiflRPc2BLtMbcmxrA3IfTweiVZBpJrKytRorKcXHVctwV28RGVtyr6ZZsmBGci/7v3EeUrqGbiyJHvhkk+mh6z1mzZhll0WgHcSdNwKd1a/ZD/W4kQp199rmYPn0GbrvtdqMQnZ2dRpmkPFJKLaWgPT09hr9p7lst1cFKkDCc7Atf+IKZW80avqPjdU3xvGdajljBwkla3OYwiv+7Hr1/2Azvf5yDgcoYg0EbfKy4tEfK4wK9nvG7moKbuDP60LoEaEIxGxXP4bSjqUJkJI8GdxC13ipj7bxzk4yi6Vi6W30PsZDOYW5lK9xzmmDvA6LFACLDCbgSQ4gx0mtnQ3VX29BZPYKeql6S9k6c95JTMHdmCxbPWoa5rQswrXYGavxNRhG91URaund/hReBigBdEZdUSl9lFjNmNiGdSMKZJdcib2s9YT7vbQRFRcq8Dz2sV/Q8PePF3mIcI3HyKVcA9w7sxIcqV2DnDpJ49d+5vOi9dh0qiKaDDFwqnC7zHqY+JShF3bdvrxlfrxEnGo26mSik32p4LXt6utFQL74ZMN9duvCCC3DnnXeYgYS9VKZgKGiQbN26teZVPH2RjQhi9kdjMWzYsBE7d+1CgveiqFLpv/7rnQbt5D7Vyy+FlbJJhGTPhBwxB/M0upD4xX602KoQWZpFdk4FAkUPUkQhe5EF5cl543bomtgSUhAn3Y9DN+BQPxjdFBUnwwpMkJ/8v5Vn4/6BvWhwBpHQkGaXXKKeDCjpXcMinBmiHKOourQPtX0eDC33Id05iHx/gorMhk444OI+e5KKTqu1a3RnumBGJ2zYvBcL5y/DDCKFXlqtb2pCc2sLeUsbWppncNmKlqZWM5mIzxtEXXUTNm/QoMR+VjZDfhKlzGAKx73jJAz52QBEQ72hVCDS6VXbHncGlYzsXORV9RXTcM/wHizzteC2/Q/z3m1o9DQh+YNHkLV74WMAYCPhr+e1NMRJxLu2lpG2JkAJVZLo56hkXsycMRvTprXh7LPOoSJ6cfNN/0BNdSVRqp+pj641h21btxBtXSbYEJ+YNn0akSxhFJFuyiio8lMdtGqAYzRGRduNwaFhc70H7r/fTCjzjrf/B9FOM/GUujIUGAjRpPxPJwc7YgSr2JZGVX0z0mKa0+vgYSXqFXuNZdL4comxBibZulEu6qzDvGlMpaOF5Hmcn7zGncijOzoEWyILV5BI5yF6MVCQezSRKY/PpmNsRq7zOkF3JXZ37MSgZnYOUbHkQlN5uJNUxph67ImKdNeOOLczpZJZuocKnHrKaYZ7NFG5xHdUeRbnscordyJXUijk0NxCV+/Ts1CiGYOPNJVo2MeixVm3vG9Vlki+2+HkMRqPb4OL6zVE4UurX4Jr7v42im4fcjU0hO88gCp7FRxUBrlEXVsNKeRQEs/q7Ogwj3RowMZ91VY3YMH8xXRvBdTVNuKiiy7EvXffYyas6+3tM+gk1yr3p+PnzZtnXKDX6zEKYs0npuvpvhWZEijoYqebpN9ywTrnjRe/0bhk1YdSee//0ylHrGDxvX0IOxjZJKLIt1axgTXMl/BuPFupUKpEB0m9ni9rhIQUTPsO7KeyqaNy2eLFuHnrGhRtDuyNdGMkLR5B6sUTdZN+G11MmhjWk0JgxIm2ZA0azlpGF0uCrMdTlR4qn43RZp68hmqYKZKr8fwMK0gP36mAwWAlXUwziMhmHlhVuki0FEouSPxFr7KpslW5mlB3xuyZvK00KmoqzRThy14yF9uGWTaW00Vk0KgOYzQsQhsVsMan+TFs2DayFpfULcNI3kn25cW8viBia8OIqJT5pCHfQhYSYsOv1NgacaroWmVazPrQUOg7V92Kn/7sh/D6WC/7dpJvdWHJsqUGVRsa6k3d6PhmGoymF1DZ586daxRPCqVr6D61lPuTEup6luKIr+led+zYYZTr0ksvNdO4a7+OlwE83Qp2xC4yREusZNQWTSeQOr8acJceVzCyR8ZFiDenU5mUI608yyR36MzTwqgwXjo9F3dG8gnMbWtBZ7iP7pWEzc9KSFEph5Mo0iXZuomUjMYy7Vl4thClNqbR9WAP4pcEkc554MmGYR8giSZqeQY1jyuVjoGAnhw45J7FB8k7Fs5djBwRctOWzdjf3mHm4d+3vx2d+/ZhsH8A3USNkZGIcS9yFZp90Ue/ruHIsVhSXh0rL30pdhX2o4LooPdvW71+GlkeGVKCZkfQ9I3FChFkh5vRNbwTm4c6iLBOJH+xFjMTPox4HWisqDYcSw0qpKwnr4pEokSSGGa2zYTfW4F5c+dh/rwFOOGEFSzLCO67714eV4tkRm9C8bhZ89DJaFJuVC8L+wJBKhIjaEaQllKY7gcVmnWg2YrE7Yyq0ADcHs1GZEcFlTAQZCTM88LRCBXZh/vuvQ9nnXW2MXCXizyA7ficuEifx4csTTeqcV8sYJ5Ro50WFKIS1RecqLQ7ESIcB0hwAyxntROoJ5r5PH5RfaRI7hOFLIohO27v28yILoGaPh+cm+LIPTaI3IYhYM0w8g/1wrWXJHx9FxxRF2zhHJKfWYwkXattmPBOq0/PyiBXn0TcG4MtS9er7gwiEENXRAYjqKmsRZiu57bb/4XV9z+ArZs3l1wZUWLp0qU4/vjjzVdA1N+0Z88e4zZEunvjmvaS/IX3oRGirlpGfHS16kPS9OcKWtKKBKkwjkq6QnsBcTbelce9Dn9f9wAS3jxaMz4k1zFirNAncRzwu0rvLwox5RZ1PaGo3GRPby/q6mvIwwJUQI8xAkWPcnXbtm0j4owYF6culQULFpjtFsJYXRIS5S/vcTCVfhtawuMkQjUdJ1Ge6pS10PuTn/ykQUDlbR1j5f1U5YgVLFu0E3EI+XUsKAsSYIO6Ay4qHUNjIlg/+cqAM43hQgojWaWkSZlEBl4iXdDhg7dItzdAi3ugE647+hF5pAszojVw7UrD1U+uNkK+5W3CYEccNlcd4t1DqHnjCvh9UYaOKdR5qvDpt30KC05fhuWvPBmBhTXIUmn1MYIU9ydiKcyfvwCuggNNRIpUJokhopVc9lpGWNs2bTFhvipWblLrcjkK7YUuvRoxQZeb5Hktx83Gur5tdL1CNVa2nUEOSXaOobCbrm9npBd60bY3mgXBDbEGKiEVsfj3PQjlmVc6zIAji1179xk3JOWQK+ui25PbUv9UgMHHjTdej1/84qdYt/4xKqDe5dxnGlqfwnE6SsqpyVQ0M5DQylIiKY64mIi5tmtpJe42CqJ8lLTNWpfblIItW7bM5GH9/uIXv2jqQApHMVpsKZmlpE9GjthFotJvplTyNNCfL9Y0RUWkyIcSzhQjGrd5EOxigSoTNoRSDMc1l1aejMXrRqRvEOEtuxHduh85IlYg7DMjHfxBRoYdPfT/LiRzGXIbJ/KDcVRmiVy7+TuUQuwdc3gs4T/nwBtPvgjfOPcKFJqL2NfdZ+YjwTAVNlJEXU0dli9djmnNLTj+2OOwe89uVgwrPplBnuefQNTav38/ovEoXVTYKJjclianE0cTP3GRQWWJNDF7FotedjwG6tNmdIfmRKMWM5ihOw7Y4Ujnkaj1oTFFvXcGsHbLRuyO7UKdoxqJr22Avc5DnlRNLumFk5yovqbaIIhQQvOs6oMSWte0AGeccZop57333m1cp76/LdcnvrZw0XIqGBWDcat69qUMUiYphN7V1LBq/ZYiWEujSGxKLU2jjiqj9qkMupYCAqGoXGWKSLpu7VrTD1lfX88odppc5L081bhInm/cI89PU9mfsIs8YgVzMQqr6Ynj9Zdfgqo2PzZHe5D12OF1huim6OeH8ghl6Q4Jzw6iW2YkhSEGBok1e5DbF4dnmO4zE0I+SbQq2lDHaEvP3jI9Ubj7bfD22NCQ86Ei60awQAJN1zJwaiUSM3IIFqmQiRhcLU7MaVkI1y8H4CTpXdw0C8ttMzHUN4DYcBi7SV5Z73hk3ToqUBhRciwRaD3v08ewtG1kOEJyn8HiRYuRSEaQpsWOEP0G2IDJxDBdqZc8MovaN81HLp5iDRM1eJ/VVLA+RxQ1jNiyTrpLG/lhVQXqRoq4r38f7M4EAptpfOsjaKqrYwBShJvHusl91KBCBjW0uJM6To9ZtoLVrQ9z6UXeHGbOnIUseaSbHCuRTKGqugbJVISKo3nGqDKMwEsPRaRgGgZdUhwlKZdQWWin3+p60HFF8jK9paQRxObtIxqam0qljKSE4lwOhws1dfXCC6x+4AFcfPHF+P3vfn8PL5ClYh3Cv/TbUjDqR5b3ZClZ8UkrGDO1d3R0XFFdVYd0dRyPnePBhth+OIMBIhRhi+TcFWElVJArEIVsfUkMbupGclsffENF1GRIKhOsmcEksn1R+CM2VOZJeuMMBuMhVNsqyeM85jldjK4oq4+3R4eQvGQaMqeyAcNpxNxBzMlVIL8rgr137sI1H/gC/vyj32P3P9ehpy/OxhshvIeMhcuVtDQ1o6Gm1vzuJ69RN4AqnvfCbW7TbaE593sYVIzERtDsjOGV0+iS3RV0hZWwL6Mrb/azdhhdkXdWh/zo9CSo6AUqvh9drgLaqltgS6TRkdN7ARlkSA9m/7gdXVRqr4McLpkw1xTXURQoJdDSRXcuZdfkcm1t01iOHUb57r//PvK/AhVtpjlPCuNy61vcJfRR0rqFTFpXnlpa26Vgukdtl4jn6TFZibyXREORlJeiRh3vJ4pbnLC6ugq/+fWvpYh3S5l0OI8xy9F1C80YgKdz/J3n7yenYIRwGzOys/AOKZiP3Or4qy5GQ4UNg+TTzhjJd88IG8xnohRnfxbhx7pQ2B1FMOyAL+VFZjDD7WnYInlU0l3UBavg8geQYOTm5Xlp/mXpjgrOAoYTdF1EIc1PkZzGmz+/gZUWR9jpx8Vb5yKzOYIZQ7VY1LKIYfZGNLc0YcbCOWjv3QuP3W0mxFUlm+4HVpbcTUdnB1Gp1E8kZVPFqgFLDUN+kRnCN99yHn721nNwUX0WDwynsXlLP2a+ZS4SGTaS146Cl0rvJq/JZ+GvDjHYIOekizqtYg62R/vQxUivwMCiOV2F9p+uRX1ttXk4rWuI38ntyDUpifcsX7YSixYtpJI9iFV33YUQEU2Nq0mJ6xsaTfmFeCqrokItrWQpl0S/JVbeUhYlKZh+S8T19IhLCCgeJkVURCvupuOkZBUaVUzROQ8//CAWzJ+PaCR2lxRMideUYqW4nuI1jcIxnyzXDygY1wt060euYCoMC2dnJTksBau6eC4GL6zFri6G4j2sQLoZfTunkMwjvq4DuZ0jqIh54OrjTfRn4BpMo7HoRXVFLWa0TIPX5aWlZBGgxdiL6tnnpZlcNjIfu4cupQCv30Nyz3Q6yft08g0HXcojbNj9rKyMA9W+OhToMkbCw/DYNNO0HTkS+77+Pugj6qo4cSl9vT+ZSsJPUq3wXSNBdXdB/j7xxNOR0IRz6UH87UPvxIXTA3js4dtx195+/GXrIHrIfRa95STENX0AI+NhKn+ExlXJRh8uZDAUdKMh70ZVoAr74gOIhhMoepKYdWMW8WQRlUQ4p9fJa6sroQo+KnecCtQgVK1twPJjj0FLSzNOOolBCkn+HnLFU045GR0dnQwm1EEcYD2R3LG8el/BfOZZiU1nY33RUVKRSq5VM1ZLUfQ4zTxe4zl6jMXqNSKF0z714Ukh9TRFGqB6yqRIVVxOg57qg5Oy1dFVag7/bDpzuw5jsniXkpQsQ53QdvEzw8O4LIiD1dXVFRigHJmC0YpsUjBCup1E2EFyfMWSz78MW/duRYZIFdJMMITvRH8MiUfb4R92wDtMC9sdJs8ielGZRBaDlRWIRWIYHBg0CmAUgjcqK9IDbBFVVYrCcI35lxVRHeA+vgq5as3yTF60JYLZmSoiXBj/9V/vwZoHH2QlFozVs9YY5tdh4cKFpvNS3Q6Kzqa3tZnpKNV776NiHOiIdDqwedN6DBHdli5fhGv/dh8aQ3aMJLvxqw1J7M27UNVQC+dcP+J5TfLrRlQT7pHcpxg95ogGWXKxZcFGDBaz2D/Ua94Msmn6pt/sZflpRHSXbEeiV62KZ76NNDg8iMVLl+GEFcfD6Sp1aspdKrrUx98VZGhap2EGHkIZTeQr7iUF0299xEKcySgMm9AgFOtN+UjMW1plLlJHl44tKaZTKMZ8tE8f49I+BRJSLuUl5RNq6lralstk/8Vs5Rap6abvS8pliD6PNyjGbTluy1NPjIusqKgojqdgo7puxKy/4Q1vsJM32BjCO3hRJzNxcemm1mtiKj8zVgryIkEttU2Jx3n5W4/rxUCdXHfwGBuXVldI+bWm5LmVA4rAdiuwjQpSFi7l8izOpf6KBH/HqXhxtmVM60o8LkkkS5GnS9myjHjzpAKFVatWyW9beZvl4xTsqquust11110WeslEpDBEWYeXmfuYuaVkASXu81Ozfdwn5TIKxnUTfXJZrlzkm9bPKXkuhW1zQAnYRkpGyZjk8kz3BNeFXuoIMonHaLILs06Fk3KlNBaMXiL3hBRMy7POOssoGGFPKOSkj3UzUzchWSjm42+DWkq8sI8F9vI4C71cLJxRLi652SiVkKz8WlPyHIsUa3SVTXMQwfhbSnaA3HMp5dLgQ6Uk21oDDVOkUUI6M9iQFKTwhBSsfFQrFc1J9HJxXaNbPUIyukshlqVYxjVyqVjYxW1yq1JMdXMcgmCl1Sk5CkSNX1KAEoIxFmBjMSpkWxoU40/TByalYpvLXSaFXORcKba/tmeVyIVz5LeF2bNnF6699toD+VrLsY1uFEEKZvEwnsz8HeJULqEYk4cX8dAHe7ndw+0eFsbDwhh3ykIKvRzcLgQ7BLl4/OjalDyXwjY0S0u5uHrATVK000SJ3JZhe6Z4fJreK8U211JEX52t6qYo51/Kp9R3clDJxkUVKZgh+nKTPFnu0kmlMoSfhXArSXgRoZZBLiXuN9yLFzbu0VIuRTvW+pQcHSLFosJYrvIQFOPvHNvLKBl/m/4wLaVYjBhNNwUlFw6H85O5R8m4CqZkuUlmYheKeTweRzQaNUqmxGPKl3Kjps/MUi6VdUqxjn5h2xXZbkbBmKRjBTUlF1Iyi/RnGfBJ2bLUAaNc5Of5CdBLclgFO9BdEYvFbGOVjAVw8mIm0R8b5ZKwoFIqg1wsoMmnXMEIeqNrU/Jcijpay0XKJVxgUqdpkW3IpiwJ29womhROQsQyyjcwMFCYgHtJDq9gWlpczHKVVDYlh9frdRAqHVQYBwtjFEsds1pym+FdloJZyyk5+kRKNbpq1qVo1CFFlEUqWoFtqZESebZ3PplMSvkMckm5uK9Yhl7lCnYgT8lEjT+uklHzbXV1dXZCo4NRpZ1KZudF7dRqPV6SW7QRSo1yUdkO5F2OYlNy9IgUaXRVAZhBMSqSWRIwCvF43CyJYgUCS+GJKpdksoZ/nJJZ7lJKRoWSUtmkZFImwqWN2m/OsVBL21korU7JUSoEC6NcWrcQjV6pqG1SKq37/f6CHmSL0BNAigSX4jjKJSlfN3IkCiYxSqaVcjSTgjU3N5vtWi9fWso2JUe/SIlGV40QtYRcB0ZHSLG0FGo1NDQUybn087DKJTmcEozdf4iiCdEIqea3FE5LiaVkU/L8EimVlnKBZgPFQiytl6GW5MAxlPL1Q+RIFGG8Y8w2y3WaLWUixRtdnZLnmVjKZMkYxCpfWjKhckmeiCJMdOx426cU7Pkr4ynMkW57nDwZRZhSnhe3HJFiWfJ0KMuUwr2w5Qkp1JRMyZRMyZRMyZRMyZRMyZRMyZRMyZRMyZRMyYtOnose0mfjmlM9v1MyJY+XZ7PH/Fm51jNp6JPlPe6+q666Cps3b54CnymZkqNUFi9eXLz66qtHfz1OJgOtZwTQnk6wOCxgTQZQY4eUTQ0nm5IpOXpkvCGCo6uHyAQAN96xTwugPR0gMV4eZttYwCoHqbEAZQ26tqR88LU+MzAlUzIlz41ootnyAfTlosH0WpYD3FhwG31jtlzGy2u8bYeVQ0DjCUr5uYfkU/5GiNlAsQCr/O0QAZP1O502n5c85E2RJ/rWSHV19RM6fkqm5MUsw8PDRwQa1ltAkvJ1j8dTtABMYgFd+TYB2ySAdsj2URlv24TyZAy+/ByzbgGWJdarbFovB6zW1la9oGt+C5yU9N5kfX29+W29Q2m9DV7+TqX1Em9lZaX5PVam3r+ckil54jL2XVh97UZSPp1E+THWy9naZoGZgNBa19ICtnJAG4+hPR1A9kSM/nHHMkS0lYeILFAHF02lX1MyJVPyApK+lStXLtGKwE1AJhAbnVnCLLWPYFWwAM0Cs87OTs0jeICZWWB2GCArX59QniyAmfWxkwc8+uijmfUbH9OmKZlAbPocwLMqE8/nfbiyTLa/qGn3KeXHHFwvn4FurDy58ljXezIyUb7Kk8zeTOiqpOP0mxHAge0SbbfysJY6xpKx+8arG8nY30+nPJN5S+bNmY8TTzxxOiMoM+cSr2dAS+vcViBYabpCA2qMusw6McFMmWOBmTUfk8XIykPL0c7/8Rp50oY/krsuP8asj+3jEngpVCQbS08B2OTyTCva4+XJA9hkIiMtP//QvI4+ABMglQOLEo3PLC0gK9+nZG2TlF9f+yyZaN2Sw+1/uuSZzFsiADvhhBMW5EZnJbSWBCiBlfmGkNaVMpmMATQBmTWhnIBMc3+NZWTlQPZkmNjE2nSEIvDSlJpKo5um5AUiMtoXQrLYkozcMnSBk8WyaFxmzmAanUn6LXCzjlFSPta68ht7jfJkyTMNKs+BlH90xc968hK4TGK96XMGHtaNZp7XDPRmYnAtKU5NtavZUIkXZtLKtrY2Q3qEHyJCSiJGGrkwRlSJE1bkkdTwgWOsPi+LeZVP1apOeIaQ8Rc7A3s+Ka1sbbzi6h4OhlH6SmBpe8lAtdRXm0vGL0OX6BzrdyaT5rIUkpXOUSqxmWJBk6GrM7gEGvqEZY7Xymb0MV99/E2AUgrdzGc8KfpaIYtiyqPr6yO+FnvSNrtNgMPEvFxOfRazdL72JRIpjAxHkc6kkE6lD3yinbqLSDjC31lkc1nzYTl9BNhJACNLMGn2nLmoq6lBS2sj/D4XUokIivmM+WBfc9scZHIZ9Pf1mXvQZ1Kj0UjpXJ/XfEi59KVF68PDpU91SlRuq04l+n140TnPHUcQA1u5cuXprFMxLy3MZxS4yBPIeIv5A0u2d46gZb6uzTbOE9jy/C2WponKDSMTG5sopHwiTOzIam70uPLQUeAlFKUyGPCiAtgJbtEpADuSKn1+CJXTGJ/uSQZYMkKClz6vn80YplIyxlLSfoGHjhFoWcvyOsmmzedtjXFrs/bptwyfOHIgL+Wjc/UFcwGigEufsBVI6ElZeIQpEjZfCu03n6AdNOCk3+l0Wk+19WSaoCTWxLITBPUlTX29XOAZCAYJdg5ksmlUVlYgHk8w7yj8fp8pSzKZMqAmANK1/T6/+Th3iOclE0k8+OhD2LtvD0499VT8+79fYr6xXFEZNJ/AVbkFhNY9qB60rvvSb0l5nUjG/n68PPcAdtxxx13Ae8mPApf5RAfvR19NEHjRD5XAi79zBCbzm3VplgIvkh0DZGwnA2QCsaqqqsL+/fsPAbGnCmATbhOACbxE+zR/uYZFiBLywnYB2EMPPRSeArDDKeLRJ5ZRSax1KqFZWkYoMJAItCRiLSWgIWgZplEyUP5njtH5pbwEGgUykjSBKItMKmdARkCkOdP1MXUxong8RmDIIRbTB9bD5mPlAiHqvslH62JxBa4LKJ3W96P5m6vcVlq3gNbaJ9XVusqvb2uXmGCp3FqPx6Om7BqeUwKupAFU/R4c6ue5dng9fvM97RTLbndwX0UlgcyHXTt3Ys+eXayLjCn/nDmzcOWVV+L4E1caEBXQKi8aqrln5a9rWXVp6mtUytfHl+cewI4//vh/Y52a7zwKtHgv1veFzHI0ZXnPBz4HYyVuM5+E0Vc8BGYCsMmY2JF26o9Xa4/bVh46CrzYyPqOt11z4rNhDIDxt2PdunXDUwB2OEU8yoTFNR+Z158MXv9GgUBLMS0ZYSAQNMaXSMQJMHHEIhlECEIjwyOGCWk5QoNNJktMRgAUi8VprAIhhZwCkCzDPYZ8o+yrZJQESYWNLqcBGH2Y3s3rSUsNYPFcmykLQ0z+1jbVcSmJETLsc7i5LtDMqwFKIMYlDUY/D9yLfgsQMwRDAarYnb4VL8ANBUPwMvRTOXVNnZNi+FlZXcntPqRZDzaCno/ho8vtQl2wRh/Lx/DIMHbt3kUG2G+ASmwxVBnA5Zd/FGeedRaGyMgEXMqPDOQA0I/Vk8PrzVEBYJeyDg2AcVOO96JvhB74QJq28be1rs8/6jujBsBYBwbUBF6UHMEqLwDj0gBY+Uc9ygCM2RwKWJQnDGCmY208AFPfl5gXL+xg49g3bNgw9EIBsMMr1NEjMs6JxLqP8mO0ru0ZhmQ+r++AcSsEU7+UAEshkEBl06bNuPOOe7B27WM00ogBNLEXf8BXAiSGZjJ6J7e5PS6z3+0oGSxNzuQr0DG/mcTcrOs7Rrdpn0TgonVdX6AmTdT5yt9D5uPgObQGAkzeHKu+syJ/CxQswNJ2/VaIWF1VhWBFEF6/x4SA1FMDJurDCoZCBihzBCGyAlOWUn5FA1A+bgs11iDNOrnxhluwatV9aGpogbrlAv4QHK4s5s9biGnTZuCWm/+Fnt4edHe307rymDNrrunTmzFrOj5z1acM8GYJXv6An4CpD9sdGlZLyn+Pv89Kz42M9oG9h213gHFxeQCslFhO8ylR7jsExPRbS7ajBV45hZPjhZL6eAzPw9lnn114OgDMrFuho9bL+77EvkiV7dbH/LZu3TowBWDPvggQjkTKj9M67YpG7DbhjrWttrYWDz/8MK758lfR1zeI6dOnIURjV2ilMMjF46sYXoktDQz00fg9hjWpb0m6VaBzLhRKT/FUhyUAKxmstpGHHKhbUwYms50pw2s4CVTKU6xI11KfUyAYQH19LQHIa0CIXhpBMkJtF/g4CZxF5imgU6gpANP+yqpKArKHjekogTLz1PVUJiMqh9NRAkQxL+4TAFqgyR28foUpW1VVLX7969/g2mv/bEJIp4thM8PK4447AaedegZ++9vfYMfObRga7kPAU48F8xYjTraaSsfxhS9ehYpKLxLJMAHUK/gavfxBHRurb4/fZ6XnRkb7wD7E+rMA7ABoaclklvrNlGb9ZekMiVMZs411KvQyTEzrbEMDYmzPAvUvPxbAjrQvbLwaKd9m1icDMCYHPZo+a+t89NFH+6cA7NkXGeVEMnZf+W8BmJ1hiYxW31j8xz/+gS9/+cuGhc2es4AGLRZVpOGTndCgU+mEedrmdroRjySYV8F0egu81Bku3aJuwsX9YjEegocARqzHQ1BSvtNamsxvhVtKAkf1N2kpgBHzE9io/sWuSqUVKyKrGw2/VGYDkPZSKKbyW8Cj+7PusbSf7IzsUPsEVNqjc6xEFDoIaBRzrkm00tE+ONWN+uv0ypuekH7uc5/HY49twPRpMxFlOC0Qe8MbX4/vfOcbuPW2W+D3htBQP433OsPk6fbY8f7L3oWmpkqGnCPmXsy1y6T89/j7rPTciABsxYoVH2NZDmFe/G1YF+vJLLnNLFmn6bLf5jjWrQEvHptj25twUgxMAEZAK2h8GHWhYIWRzziA8eIOhZBUTI3vcK5du7ZvCsCefSkHJUusbVrKCE2YRaMXQ7EYz/DQsJQSv/z5r/DDH/2Qhlpp7jsajZG9VJN11CAcHjHg5SK4tLS2GLBRuDYyOIhdu3YypMpj4cIFOPnkkzB79myCjwNOW5HXc8JBY1dnu4BH13cyeQhaTifZENfV71YaWlBiYWkCocIto6Km+vUfj1E/mOnnKoWa5XdrDhsFHJVdnfnaquYrVQGByzaap5FSniWgIgETEI62tQHB0Xqz6krsVOCqJ68CWElFRQjXXftXsq7fYzbDxWQijdNOPw2nnHIyPvf5z2LXzi28ip2sNQevJ8D6y+KCC87F/3zkMgPksXjsQHtYoKt1qxxjda/020rPjYwC2KdYzkPYF8t/ALSUWIdpHnMAvKg7B/bpHDEwYsWBMJLkx/SFKYxUX9gTBbDSgJlDpbyWzPqSJUvU52X6v1gg86Vkxq82NqgJIVk4jQdz9Pb2fvQ97323OfH5ICz3hOn5KBZoSax1gY/6fGScbCNjjFqXYba1zcBlH7gMN918M43TPdo/FERjQwsS8QRaWppx/MqVmDFjhslDT9VI87Fx43osX7kUl33wA/jghz+Ic849h4xtNqpraxBg/gGCX4Csxcu83AIshk0OsQ4yK1oq8ixblmXIEpi0rqS+LambDF9ApaWYltbV6S9cEhtUspcls037TNI9K5X63bTUb21Wix6aRtuZyTpLUt7+AhmxRtWlkupNB6p/a/HiJeaBxqbNGw3L1LgyAfismbOxft06E277fBpP5kA6k0B3dxeam1swd+4cA/oCLuta5evlbfhExCrzMyXf+fZ3WP7me8rKZ6qN1zWJQuwvamyYSRLu1wh8VlvejMinQzCvGGlJlk1CnNerSNJR86qR9MuqAzmPffv2HbYynvBjDRqB6cTnBQ7MJjG6a0qOQpEB6omggEzrUhKtC8je9c53Y+fOvTS2FBoamtDU2IrBgREC2yy85S2XoKqyFtu27gSZNfbs2YOurna88Y2vwyOPPIj3vPs9ho3RaZnOf+mr8jWGNGrwEv2WklrJEm0fmywp/12+/5lM5dcaK7oXbRegaal7VbrgggsZBgfMfg0F+de//oU5c+aQiZ1y4BiBnvoV1Qa33Xab3lwxgGfVl0T5SrRNYtXd0Sa8dyeTw0rc5GBZ7Ur8zea1m3Xeh5amIrlOv+XSyFehnFmWJx3zVOS5ey47Jc+KGNZAUb+SOuLVAS6DufLKTzIE3E2mlcSc2fPg8wYwNDSCD37wwzQwHx5c/Qi2bNmOHTt2YKB/mCxsOv7ylz/jopdfgD17dxnjE4tTaKnQSgYqhifjpKKaa1KpTbLAywIAJWu/tSxP4217tlL5tSXWvVj3oO00PFOXtXW1OP74lcYpqD+vu7sbqx9cjVNPOw1BMlaJmITykMPYvHkztm3fxjzMLpOX9qmNtCy//tEoLCOLZuiWkrDjEODibxXcJB3D9jbrAqrRc572G3taAIwN8LSg6ZMVNfhE6YUibPwJU7mM3ZdOEbRoTCkanMflNel3v/0jtmzaSYN0YXrbdDKotAkRX/va15rhEr09vYgno2DQyRihgEv+/a246urPoKunB4lkGhrUKa7g5zkK/WIELxfZnZshaIqgZhm6Vf9WGbUsb5uJUvn5VppMxh77RNJYKd+mdZVFSWUX0Ai8JNyEQj7HUHIhNOLD7XJwf+nVou6+XvN0U+PGxHr1WlE+m0cqmsCeXXuYh4BL11EfmMmN55b6DZW/ktV+B+XxbT3ZfRyplOcxWRoVA1RKFAuQrJ0HQEpJ4GWtj+4/IHRyNmGGkn7TGT7umCOVKQb2AhEqyujaQdE2gYyeoIn9CKQefXQNbrnlFhpJEXV1NWRPGr/lwPJjjzHDJwYG+qmKYhhxhEeG8aY3X4xXvfoVDB87zDAGPWXUYM3xNM4qw3gGcCTJkvHu5dmSsdeeqCwCGTFPMSvVbdKE0UXzgKOXQK8nmDpGLFUDbPW0Vk9Dt27dipHwiOlvtABR5wskxdbKquGAlJdhovVnQ6w2Uln100osx4FS614mk/Jj9XT3qcoUgL3ARd5fiqcQUv0vd9+9yhiVwKypqdEAU0NDHcPDa80QgD17d5ORJQxInXzqCbjwwvMZWvYx9NQkBGQRmSR8NMbJjKcckMrXJdbv8v1jZbxtz5Yc6bWt4/TQQ3WrAboCtDwBKcp61rpESw3W1VJDS7q6ug1w6bfqUGCg36pOgRlzNudNJM9l3VB0cZMERCr7KCAdwrasey8Xa9/TLVMA9gIXGY28ooYiyLBWr15tDKeR4GWzFzESGTLMq6+vh8bow759u3Hf/fdh567tWHnccWabzk+QkWkoQSgYQNYwsMPro2VsWlrJkvJtY/c9H0TlFeBYM2PoialYlerW2i8WJmPWcXrQoX1iY3rLQP2F+q39OfPww2I2zy6rehJigGs8GWVfVkM+Kw161ABYuSI/0TSZjHe8laRAE6Xnk1jlHVtuc48oIKcQhgxq67atiCUSXA+QRfnR1dmDfKb0NMyAnAahuhwEqARmzmzFvHlzyNZSJrTR4FQzRKugzniXUc+x9WmlsVJeLqt+rSTjttbHO9/aZ0n5dZQmMqanQ6zrWkurbFqq/4v/w+mwwakxHkWN5s+YpabVyBHk3eb9Ts3awTLSWeSKOWR5nhiX6lvgpboV8KkeSvkfWgcHy2AWUzJGjhoAm5JnRjRvl14X0nxZu3fvNuGjXscJEMBk/NncwTFJMiptU8fztGltqKqqOvAUTUkGZ/XblBvZkxHLMJ+oPNnzjlQmy798n+5fdXUwlerDqhurfqx163jrPc7yY3SOxPp9pGWYkikAe8GLXn3Rqz5KQ0NDpiNeQKW+mpLRlcBplP4bY1Jnc3V1ldln2JcGoI6KjE+G+FQNyTLWJypP9rwjlcnyL9+ndSXzxgHrTgNuJaoXHaa6tY4pT3phXIy3dFwpChgr2j6RTLbvxSgvagCzlGq89HyU8cotA9FL0QIe9cPoZWJ1OAuU9KKzAE6MS/vFsLRdABUMhsx+A3ajoKWlBWYT1dPhDHK883ROeSoX6/jxzpOMd72nS0rMqpSsa1tLDQCQE9D1TT+X6s/ugL7NoxliNb2P+q1FrjREotSHzTokeJUmg9QIdL14rmMUwgvMSkys/J4O3vvohjIZrz5ebDLFwF5AMp4xi1FpeymVprXR+4l6F1HrNIPSgaMioyjlc2hehzOW8a5tyWT7jnaZrOymSpjK66ZUz6VkbT+wn1mV8rPyPLJ6magME21/MckUgL3AxQKkUj9LqR/G6utS2GPt01LHWsZ2JLbxTBnQc2mYR3rt0nHlzLBUz2KpVp+WpLxOrRfFn4o8l3VzNMoUgL3AxfTP2Glco95ekxHKoGQI6gLT+lgA07oxlFHiMJFYhvl0yzOV75HIE722VWc6TXVWzngP7ivlKQZs6vUpiJXXlJTkBQ9gljI90fRCkWK2AIf5K/XJ6JW1PJs9lkwjUcghy6RXXtS3JfYg83BqFgjWAU3P5KHtqpNSZ3UJ8J6sjFe/5YY+1kCfjvYYm395erIiBqt6Uf+XkkT1o7Jqu0THKB28B16P17R+H9x+EJis31NyZDLFwF4EIpuQgcjAZEPqcDah5KgR6/UXSywDEkhZhjiRcT0VYztaDfXpKJcVoiuvQ/Pj71GGZolVt+UseDJ5Osr3QpIpAHuBiwxJYr3OIpGxGAAbZVT8z2y3REaiR/3lTEJiGY9lZIcztsnkqZz7TMrTUa5yplrOVlV/JaAqbSu/lvYdCTgdrfX2XMkLHsDU4E8mPR9l3HLbS4/pSbvMRyw0OakZs8SkD1nY9XifdnPAeJiHzCtLAJOxKU+LTWjdAr+xMlmdPdl9RyrKY7I0mYx3vJWs/eOJJklUnei1INWHOujlJIoa/+VkKMmlJmoU4yU0mWPFdLXUV5q0LE/WNbU+ViYswwTbX0zyggewF5OMp/xFMx2pthfhFgMrKGR0mHFMAjJjVIYVlM41RsQ/vfdoGZXZxv3GUEdBbayMd21Lnuy+o0EmKl+pSkt1YtWPHpYYwOLS+AVVk+rqQH2prkuAZX5x+3hprExUhqO97p4NmQKwF7hIyWVIpl+GxiFw0ovdxuD0N8ZozPEmHfw9kUy273DyVM59JuWZLpfqX39jAatU54e/9tFab8+VTAHYC1xMyEegMkyBibZzwFj0J8ZQLgcNqWQo5eA2Vibbdzh5Kuc+k/KMl0v1O8rCdC0rHaz3yeVorbfnSo4aALMa8MmkyWS8448kPR9lPOXWvZhXXhjWeAM+pPMJglkW7mIOjbX1xC/NQqHjZEildZfLY+bJP3B+vjR7ghU+jlc/kxlW+T6tlycrBDtcGq9drH3PpEyWv8ftQzajunGbl+ZVd+a3+QjJwUHCykP3qT7HvPkKk4ZX6MV4PSwRG9Z+PWDROY/vH5OMLg6RZ/renw8yxcBeQGIpe7mUK3nJkPTStr6lWKAxlb6T+GSl/HrjXduS8fYdNMwnVoIjveaTlbF5TnQNgbrASQOD9T6p9eRRh09WKvU3WudKrPYpXWf8Mye654nK9mKSKQB7gYs8vwDLUvbSbxpgTvNZHcqAdIySjEvLUduaUCzjezLyZM99Ktc8Enki+VvHaqlkWJYBMrP58cLtqlsBWKl+D54vKbXRRCeXxDp2SkoyBWAvAik3FCvpsb9mpbDYgIxHBmglHWPsaUrGFQGVRHWk+rMY1YHt47KpUr2XgKokVtuUb5uSI5cXPICVG+0TSS8YKSpcFDhpihdNjaPxSE7ksgUz5bE+Blv6+pWMUN8pLC01J75CzPLBr1pX3Sj8LKnORGliGa9+ZbwlAx4vr1LSkI/x2uXwhq9zxs/zqSQBUYYOgJUJh6v09XGny2We+Ja+Nn5QlxQ2lgCO2w/ca0ks8Cs5DoHf+NdTflY9PdlULuO1w/NRVDNT8gIXKarFqqzBlAIp65P/pd8lBmEdZ5gZk7VNYh1jKf5Yo3ghyJHek1WnmuNe9RIKBVFTUwO3vkHgJJixXnVMqW5LAKKOfXXi50YnNLTysY47kmsfyTETyVM592iVKQB7kYhlcJax6OmXPkorg7MASqJ9YliabC+XOzj1sbaPNQBtf6HJkd6TVWdOp8sw00g0isHBQTJX1huZbYbJ6uuyxHIKAjxru3W98ep3PHkqdf5CbK8XPIBZijFeOtpkvDJa6UhkPAUtsaZSh7G+mq0poq2OZqfLzd8FJs206uFxeoxfmiY5m2U4yWN0vhiDxdSUT+ldvkOTQtGDvw+V8nKVZsTQb6meAFVlKaXJ5eA5TyxJDi3roWlymcjoBUTZdAYu1ksmlUYqkcDgwADyrN90NAE76y3P/QGf35TciPLivzTD8xJ7K5gveluz3ArgdL3xrjmeDhxar4fqiZVPeSqXscc/X8Vq4Sl5AchESq7NMhbj+Ue3KVVVVqGystIcp898CajMcYaBkT2YvpyDMpnCPxP7jgaZqHyqq+rqavNVc8nISLjkHMjGEsmEGQsm0Nc03qpbw75GZ8QN81hN4y2H0tPTY7bpO506Zqy8UOv16ZIpAHsRiJRZSQalsFEGo49LaG52w7QoCoNkVDpGhiYDVRgpscIlgZvE8uZPxUiOVgM70nLV19fj1ltvxXnnvRSdnZ1405vehNmzZ+Ol/N3V1WXCSYm+AqU8BU55OoWRkRFTx3V1dWa/gEt1HQ6HzefVJJOV4XDlO1rr9ZmSKQB7gYsUWoAjozGJQKVtYgalj62WRtlrm5iCUumJXwmwLLZmGUa5gVhA9mTkqZz7TMqRlkv9hMPDw6ipqcbSpUuNA1B9pVl/Wg+FQgaYBP4CtuXLl2P2nNmY3taGq666CvPmzcN1112HxsZGE0aKvek8q70sGfv7cOU7Wuv1mZIXBICpkSdKk0kRCqmeRBrnOkecxstvNE0m4x0/NpkpEkYTMcgkPSWTZ5eR6ClZR3s7BgYGkM1kEQgGzafxk8mkMTQlhTU6B0U7nHYvgv4QUomkKtl8qNXn9ZiPuVrjmcZLk4vV9zReeiZEBi01nyiNV46Dyerb01JE1FqqHzAajZqnjwIhheJiZX6fDz6fh0xrCNU1laiqDsLnd+JlF5yNX//mJ/jud76Nr33lG3jVK16NX/78Vzhm6XJ8/rNfQGWwCn6yMXJiJDIJeLzu0nWV1B5KXJfD0fKJJJ0z9jzdx6H9lodLR6eoBafkBSoCk4aGRmNol1xyCX7xy1/gi1/8Ik477TS85CVn44477jAfu62oqEAikTBMTCxA62JiFRUhk09TczMZR2l6HYGdmIVg4fBgNbE8lXOfSZmsXOX79HFg9YGJOf3gBz/At771Ldx555245svXIJfN44ILXs46ciA8EkNHRyduuOEmMq+r8YmPfwIf+9gV2LVrFz7+8Y8bh3H77bczFD0Pl771bdi3YzemNbUgbdgx3RJZnXnhixVuXV/L8dYl5etjZbJ9z1eZArAXuKgPRoCj5exZs7Fl61b09fUZ46slI5NIsWWQ6rfZt28fFi9ebPp0vvnNb5pQ5zOf+Qzq6uoPhpSiIJSnEq4craHOZOUq3xePxw3jEgDpKeK8eXNN2CiWW1Vdi2CwguCmr3AX0dc7iPXrNhGo7sL27dvNMZs2bcKf/vQn40yUR1V1FSoqK/DhD34Qb3z965Gio5B4An7kCGClnsrxwcv6LTnS8r9QZArAJpIiG3ui9FRkvPxM0j/+J1pflozOcSnwkKJKCa2k39b2ckW29iskVEd9gEagTuTe3h7U1lajqamB4YoPbrhgzwAJGuOCpQvwgcv/B9/+8U9xzPFnYPUjm+DwBPCpz38eNo8fL3/1xbjt1nvR1FCP+poqM2Or2JiMVyzECkEl5eWxymTJePsO/ta9jJ9MBR2oiw4AAJelSURBVE0g5fmNl0rnjp8OHnNQrPqzpHzdEj2pHSLgT2ttxSVveyuSDLOjkQgy6RTDbC/66SQ0rCIaicFhczIcd8Pt9KKltQ0enxcnn3ISPvKR/8FrX/sqfPxjH+Xylfjo/3wEX/rSl9He3sUwfxitLdPhdriRiqfMzLkqh1iy5Uistrf6MMuTpHy9XMrvp/ycsen5II9vmUO3mfU3vOENNnptWywWs4XDYXtra6vW7R6Px0FP5HC73Q4qs3Pjxo096zc+Zk58XohAYiIRqDzbMkl5pKwSS7HKlcxS4LGibQoJXU43PvWpT+H++1ebcLGqqoaXssPhd6F/oAdD/UOoJzCdeNyxWLpkIbq69+GO2+5D1/5uVAXdVAIyNH8l0kU32mlYp552Mi57z9uxdOkygmKvYR4qn1ie2MTY8UzlS6uc5UZUvj6RmGmwx1XXw0upr2d8Ga/eLLH2lR9jrXtcHvz6N7/BOS85B3fdtQrXX38D5syZa4ZPZDI580RXnfxitQJ69UNGI1FkizmCf8qM1H/VK15u9t100z8wq20GHUEBiXQGbW1tpp9S9SmW9853vpNM7VQMDvcbZyGnofy0bi3H1rVkbL2Ot2+y+y8/fu7sBTjuuOOu4WqOjirD9s5yf5rLzOgyTV1LM78096eoAxlrqf1M2QyF9ZLjMVken6Ou5LUklhSol/nu7u5iIBAoMBooBoPB4qpVq6zOt/JCHlLgKQZ2FIqUSomNeyAJpMRwypcGnKjMAgzrHIn2K2m/ztVwiFkMH9WvtWDBQgMydocdbdOnoS5UDXuqiFj7CB644zH89g//xN/v2oRdsSLS1TSkfBNq2o7FvGMWMa8BHLtgBk5feTyN6l245povk801GUNTUpl0jSMRq6zPJykvs41OATYHEqkMNm/ejrNfch4WL1mGRUynn3kmZs+di/rGRtTU1ZlkY934gkE6ikYytCCZWg5//OOf8dBDD+Ocs8+j0+hFLBY319i7d68BPgGT+i/f97734Uv/+yUTetKwD7S5ktpZbWzJZPX6fKzzw8l4w5/LYdusL1myxEamZaNy2qioNqKlWaeB2FnJdiquPZfL2cnSPvKe977bnPi8kPI7fZxMuvOZkQOXFBiVFM5STq1bwCWvKyXWurykWdecVHoZ2OSh80rn+hiuKIzp7u7Cq1/9GmzYsIFgkyGIeVBVvwDd7XvhG9mBn1/5Elx2rh0va+7EhS1DeOsxObzhuEYEGfosP+V0TDtmNuyVzLzowute80Zs2rTWlGvFihXGqFQ2iZiHrqtyKUnGLiUTrU8kpWMOf9x4cgTZH5GUlzOWzNIuluJTn74aa9dtwOYtW7Bx0xbs3L0H+/a1I0lgq62rZ7u4TUqTldnMC/U20/eoNhSLU0MrHK2trkF7Z4d5P1V1qCEucjQaN6b+yp7ubixavACNjU2GtUkf1P4CMYlV/5PV62T7xpPyY779re+iubn5Pq4WuD3P61vLvLVkGVQY/RbLKl8qFVjWPMsshS7ofOIHF8UCsaTI+iiSienei9Jn1cG+ffsOi7jj3UX5NrN+1IeQk4WCT1aebAh5mLKwwUbXDhWNK8qkswZYdESxkEeIwCDF3d/ejo7OXtPxS26FrTQWfWFoWkuLUfRQdaVRdoWHAX8AbhqHniCaDuWaWuPJ5dHpZPDXv/4NfX29GB4cwmkvfxm2rI/AselaXPmhVyI288OMD3rRt2s9mkO1qPDfhR/9Zg3W7UxgONWLusBKhLxZdHbtxUnnnIovX/O/ZhiGwh2FkWJhUjzLqKi0ZikpX5dYv8u3W3Uz/nlaHtx+5GJqs7T6BMW6D0tUFislY2H0DQ3hqs9/Hi6vH29+8yVYsfw4NNQ2YNeeHRgY7EdlZRWmt003g4c1YFjDU9au2YCb/3Ezuro60NXRwRCxDiefdCL27tmNBx98EIGg3+RvsSyx6FK9uvA/H/0QLrjgAvMQRvWs41RnFnhJtK18eTiZ7LjyfUdrCDle6cu3mfUpAHsC8iQBzPTxcJeebjUw9Ojq7sE73v4O7Ny+EzPmzEYkHENLS7MyMB266pyXB9c4pL6BHsN6BFBSenlmJf2OMr/Zs+fghz/8oXlcr8GTCxYsQDtBsWl6LdZu2oPKwfX4zufeh/UjjXjoruvhyITR2LACixdU4Dd/fgTbuhJIewbgtLUhHuvGxW98DT704csMk9OQCxmbrqVrWoZXuqeDdVi+bom1zVqW183YfVwbTU9UlOfkbTKR6Noqk5XKpaaiHn+74R+49a678MH/+QgdRiV6uvqQjqfh8hXhdNnhpzNRHqoP1YvqKhaJY0ZrG4YIfrf+8xb86183kznbGHpnCYoxZAlyAiQBl3WeHFDRVsB///d78JrXvMacq+0WcFlLSx5fdxPLZMeU75vqA5uSSSWfyzKUyKFt+nSs37ARv/vDH/GtH/4ED67fiOtvuRV/v/4GfPqqz+KUU89A0eGEy+NHT/8AWttm4KSTTjKgdP755+ODH/wgXvWqV5lXVBRqVNKwrrzyStx7773mlRd58Le//e246qpP45yTLkKgogl7Yw34j8uvxee/8T3ccdcG3LemH4/s3I0/3HYz9g0xrPEQLL0pxKNd+OCH/h8+esUHEA5HTH+XjEeGZvrVuC62cCRSbhxjZbJ9z4WoPOVJ95lMpnHjDTfjxBNPIgtOYs2aRzASHmC4mCNw+VgfPhMmql7Elmio5iVusbGOzv1kyQ689nWvxMrjj8OMGdNRW1uF4fCwcQISHW8Bp66pMDPJ6wjYBF6WmH081hL9fjHJFIAdJaJXfKT4jzzyCD1uHh/40EdMv8k2Aklndz+BpgKNzS1432WX4U/XXovTzziThuRAioakwah6l241Q5Dvf//79Or/MoovAxocGsQ///lPnH322YhEIrj/vvvNAMqvfvXr2L3hISQGtyLvLMBRUYtAjRdLTzgOy045BdsHo3h0xwgytiqWx4tiJogvf/7b+M+3vB8D3VHmX5oaWcYkm7GAy+kqTYD4QhALQJQkAgeL3Y5EBjAw1I2bbvo7Q+gugkgK+/dvR64YZzt6WPcMpY1TypthFdVVVaivrUc4MoIdO3calt3SOs28E3nOOefQ6bwcPp6XL2iusNKDG7Fy69oaSBwZdRqqdyWVR0mA+mKVZ/XOi6BXmSCZ0GuidLTJeGUcTeVKP16aSKToyWTCDHFwOlzYu7sdtoId1ZUVqK0Owq+Oe48LfYP9iKQSeNPb3kLmdSIS8Ri8BD7NCpphWKllMp2igYWRpdJ7fH6c+7LzsXnrVjP6W+FINpXGnBmzsOjkk+DIe4BsmkCVgjPjxaMbdmL73g5kohEEvE3I5pIIVhXwf7/9E049exF6RvYjkYlAH3FV1JvLZ80TTafLYX4/FQJgGWS5jFeHYxNrb5IkkZpPlCaWUt4HRb8FHAqX3UEHvvGtr7Hq0rjiQ1dgzeo1qA7WYOumbbj7njuxZ89OU99rH1trnMZdd96NO29fhWENpeAt3vzP2/G97/8Mp5/2ErzxDRfjla94Od78ltcjEh0gey4xOA3H0MMYgWGabSrwEgOzksoioNP6MyGH1vHRKZO34JQ8ayKvLqX1+nxU1iy6u7sZtnlKxuL2GEVVH5jGBUk0OPWss85Cd1e3GW8kw7deClbIIvalPPMEtU9cfgWu+9OfzNPCeCKORubTNnsGNm3cYj6fJtDUNWOxBJYsXYZjjjnWPO1Sx/+xxx6LP/7hDyZvsTzhS0WowpTBAhxLyVXG8nBmMjmajcIS6/6UJNZ9KlUwRO/t7qFj8WLFMcvxp9//Ef/9nnfhm1/7Kv72l5vJeleho6OXrKqC7Npj2HSOzOrRBx/Cg3ffg09e/iH84fc/x29/8zPs3rMLtXWN+I93vBNveP3FrHf1cblRR8amEf2aq62xsdm8FG5dX+1riR7kWKJ9LyZ5lodRTFy5lpKML5Ptoxxm95OTSTJ9Rq5HNkPwqa6po0JmsX3HLjQxZKyrr6WHdaC6otIwLXnhLFMxX8C2zVvQ0tSMYIUfW7ZsMXWocEKgp3V56HQig8hI2IR4foJeheb/InuaPX8uujq7sGvnHvPgIKOnZMxzeHgE7e2dNL52vOlNF+MTn/i4YVi6roBRxuImI5CdjNdm2qY/a92SscdOtm980THjHzf56ROfV5LJdXJs2SyAsNuLBLA+/POWW00H/rJlSwk4dRgaGMBQ3xB2btmGRx9ajfvvXoV77ryNbbUOD92/CmsfeRSDfT34/Oeuwo4dm7Fp83r8+Mc/QX/fCM4773w6oAxaW9owe9Z8zJu3EK2trcbxXHTRhXjN615t6l9lUJtZIKYw3irXE63XI6t74DvffpEMo1i3YY05cTzhTYyuPc2i8O15Imyw0bVDRWBT+rgGmZQviJ/+9Jf4y5//jo9+9ArMnTcf+aALhVzRvFoSHhzG36/7E2664XoMDfdh4ZL5+NQnP4mPXf5xpJIZeMkK3PTayXgK+WIXhvv9mDFnMRYsr0Vv/wCaahfyGB+WL7wJZ5wZh9s2GyO727B/TxIPb++DreFsvPEtl2Bmo4f5h02IIjYndidRP5eGBJS35yFtWyytW9vGa/fx9z25gGC8/A+K6nsy/Zj4mrlc6SGF1cekthPD1LKutho//9kvcdttq+B2+jBj5gxoap1f/urniOWG8LqXvhqRjig27NyKpDuLuqoqvGzFS5D2+DE0tA+1bht29Q6jP5ZBY4OfbW7Do2s3oL62GRdeeAHmzp1rrtnS0oJp06aZOdpS6dKsIZYcab1aOjfevsmk/LgXzTCKKQCbXCxlGiulTnH1eZAW25306lV47LH1+PjHP4Gd23egorbJfAlaUxfXVlcyBRjWOUH/hQ3bd6Ghrh4NDfXYsW0n0imyJXoxDbMo2sI0GDeOWXE8alpA1jCC5YtPh80extKZW9FUn0FNI0PLoW0IVYxgOJFGARfhhBO/gLyDIMiQU+0mALOYnT7mKoMa254Hfo8BMMmEx1IOrh9dAJbPH/qKjtV2Wvq8bvzkJz/HQw+ugYsANnfuHNQ31OLhhx9AIVuBWCGJbG4Y1bk4KhimtzY3I+l3o6ahEu+69N9hz6ew+s67sGbfML7yqxtgI8turPUjEQ8jGo3h3//933H11Veb7gHVu1h4kXo+9l4n+22tW+Ueb99kUn7M1DCKKTmM6HE4zGN3dYgnElEaRRtuve1GXPuX3+OsU07A7GmNOPu0k7Bi+TIzcHTHjt0MC4M4/vgT0c1wRrMeiHpns2mkMwnE4iOIRMmUCDj+EMyLxo5iAPaCXj/pwK7hCNa1n44b7r4AN9z3Tnzxmpfik58tIF1cCZd7JkPa1AElFkO01tWx/GIQGuDomu7ZsiVuZz2oY10vxwscNBZPs7Bee+11DAm3oG//XoT6t+LN0xP4wGI73rUghDfP8ONc9wBO7X8Ua7/5KQxc92Oc3HULXlvVg3OOXwSfK48qj4aj+A37+vOf/2xmq9BcY6bey8BkSg7KFIAdJaIwTbG/BjsKxEqf/c8jEhnGrFnT8dVvXY2vf/sLOPMlp2LWvNkoON2YMW8RBqM5JJI5HHvs8QSpClz67+/Ad777bVz9mavwjrdfSlbQhjoagcfnNHlWBGqRz+RQUZlHrWM6ikMBNDTGGPZsIKuqwczWJjTUi2XFeHzp4YJkPC/+QpeDgF0KG5XMNgKbXmJP0SGorbTd5XSZGSlGhoaxYaAbDFVwNpn0OQz/QnNnYEsyj0bPTMzyzkZzw7GoDM1BM0PxSlsB4bwbaX8VMqOz44pxaSld0Fg+PUDRdNRT8nh5VgHMUoLx0lMShSwTpScr4+VlpacgMoDxkoxEHp/02XTUSoGdBCl9rcfl9mAolwCWEIymVaP3jz/HxbHd+MGCSvy8zo1vtm7Ctxp24UvTNuJtQ7+D7R//h1/98tfYumY1li6dDj8NxZZgfvDC7nfAEygiNzSAXD6ISDGB7t44GipnY/ESB6bNqEOoZi4YE5jXmVQulU9l0/KAjFcvo2m89j2SpGuVg4XSkYjC7+LorKOPTweZ03gy/jlWKr1vWH7/Kl8wEGBoF0E0kiAzpZshuMycNQNzCFSMDRFIRtFhSyOZJ5hl6TTIiuuaZsA+uwLuY+bBMy0Ab10BuSDrK7oNWQJdTSGOZNYLlz6Uy2uJ5UnEnuOpBGzu8Z63PbPyRNvhuZApBvY8EHvRjoZcHSqGyJQ234szllfg1Ncdi3XVKTw4vxEPVa5A38zX4viXfQ8LWhhiNnai0TWEjZt2m0f5Ghjr83tLY81ScXr4NOzOvHln0ucJmeET9z1wD6697jrzMnFjfauZLeEQwBpHnopiT3bu0WwwlmhQcHhkhMBmM8xWIb0cj0blpxmip+EA+RkSRTK0UDO8zQvRk2VdF7yobGiB01+BoZEoiJNwKCRPp+GmOVqTRaoGDoIHndxo1/Th6ub5Xq9PVKYA7HkgeoHbUfQhn7Sjwl4Nd9SLirAHCx3NqOrMUfGXoCc3jG2Jfgzao0jZR9A/ZEOmqgZZhiheAlUkPIKR8BBDRz+CITcy2QiGBiMMTyrR0tKKC172UrzknLMwd848OB1+ZDKHV/bDAdxkMtm5TyXfZ0vU52UxMo3f01KfoquursFrXv0anP/S85ElmLkdRUQHe5Ac7kWtH/AI2EbScLHV6moaDMsu6HadDhR4rN18I/Mgi+V/pQuOyuHq5vler09UjhoAsxpsvPSUZJwQ50B6sjJeXlZ6CjL2fqVwSnl7AZlABIWADbsSDF0ISrEaB3LeIvzTa3CsM45zWiowx9ePULELSMaAfBaJGJkWgSgQ8CBQUYtQRSVCnjr09W9jGOlBXeNs7O/aj9tu+yc2b9iGzq41CPpq4Sw2wuFiyHoYKW+jydJkx5bv49qEqfycg8eXZOxviVV3/A8MMCdMPGDCpAcXAibloxBS17AeZnR29kADjBWiejx6C6FoXrLOZQtYsfJ4nLBsKTzuIFq8QH3Ig7k1HjT6qlHBY/0CO7ZLnmy3MDQC/kDGqfztyJOSWdfTtSQOveLAUHWsmPubQJ7svuebTDGwo1gsozSjRHIOFJN5DPcPIGDLs+HiyCT66P2ByhlBxA1jssNL1qUO5cbmSlz40lci5K9iBjnEGKLkijkCVAg+nw2BUCVizM8f9OLUU0/GrBmzGWYm0VjXhHzOzbAorivr8kcsY4HEWre2j903NnGrSaU+LfVdHVw/eMxBGfu7XMr3Hcz58al0j+MnC7QkAjKJnvLmcjn09vRxH2ucIaTLrQ+hxE2nu51gs2dwABv37cb+aASVTX7Uz66DqyKPuC0Gl4fhvMOGOMPNWCYHj82JgM/Dy/H+8gUDqqUrlp786ocAjJxsdOtBOdL7HyuT7Xu+yRSAPQ9E6mZ36H03O0PBYUYbeZBAoSroQIVfsxSE4aAHd9jdQFxz35OBFTUHFY2Oyurz68EAGVxRX99OIxFPIZNSr4rTjLKXQncyJNKIbz3C1x7Zq7Y/lWTKXrYuGW+/JZPts2S8bZZMtu/JiDrwlaeATACmpQBMr1RFCU4SgUxVVZXp/yq92M7QfSiK6aE6TPNVwRVOILl3H9C9H+jYi4GdO9Dbvt+wtTRjxwKdjeawzeX1Mnzp0x26pq6npHX9WXK4e5xs/+HOfT7KFIA9H4TeOVvImtdMFGYg74TfU4m2xjkY6YkhMpJFkoQpleI+m890DFcybJG31wvd+p6jZjnw+RzwBfxmQKzHXcHfARpiHPvaO7Bt23YyCL3K4SAgJsyL2cXCQUB5Kkky0TZrOd6+Q7eVtj+boZGuKxDREJdSGUrbNKGgpn/WqzwCOQ1z0IBTcyx/N7RNQ21Lg2acNpMdhofiaN/ZB0fKixpfEH6Xm0yNDkkMj84io9lzi1m5DeM8JAfAa/S6vLvS/4e5x2ezfo4GedoBTJX0dKdnTMb2X5WnJyvj5XWESR24phOXzWIlbbflHXBkAojHY4h17IeDIYc9asMjm/cgkyUVc6QIYBEk7fXIDA/ILrAm0wJ/NoaQHsvbGGemC/DbWsi4urBj92b0h1MMg25BheseTKvcgunTt+LE006Cwx+Cx9uDYiprIMMyorHpiUj58db5loGWG+rYfYcmbVOflKabGTvcYeK8+B/sXEyUCBUTptzomweZ0fdANSZLLFVPIPUuokT7dR391vXtBDtnJoGeXYPor18Iu38WZjZMw7FtTfCz3bZHhtE1sgWe/nbs66jDLcnFmItB5LNkyU4/nYaN1y2SzblNng4ndcOm0HL8p8IH7vNFKk87gE3J0y8CpGCogFg2jAyjxKa5s1F0+VBBY7JnEyhEXJi3aAGP60XG6UU66YZ3qBu7aQgZTwGJ1CBsrryZWsfracLuHRn8/br1OHbp+3DqSZ/F3l3z8cC9fqxbG0AyswjRxEzYXY00DIHFoYBgJRnrRKn8mLHHW7/L94/dJ7HWx6byfeXrk+17sqKQUQzLKp/WBWYaga8PpShkFDuTCGw0e4fH44Wn0oHstAbcnPfh1dc/iLNvfgQX3vMo3rVpLb7XW8DvEq34WaEOd81chF/29mOvx2feTXVlCVJ0OGrvUtlLTza5Qmf2ePAaTya736dSF0erTAHY80DMbJzDaXjdNYilPbht1RqsfugRdO/dhuF9G7BlZDX++btvYOiuG/GHR9rxzV5g5rHTMT3H5s274CWrcirccdvQP0SG5vLC4arAZz53Ja745HuxdedaePxFzFvQguoaMgB0UjOiZAMHQeCJpHJAKl8v/12+39pnSfnvp2vfExWdq/4ta6lyKmTUsqenh+G338zwoZlvNfhY0x+Joc2YMQNzWmci5AhhdutizJm2AmcsfRnOX3ghzmk8FQtnnYRpi09E06zjsGzleaisakOsPwl3MgvyZBNSlj4hp+uOvh/LMhxpJDLZcUeax/NJXvAAVq7QakAlKaHEWlrtahmTPK+eLmldXlDnaJt1TOk489Mcwxx4jPY//QpiyuMAQSiDroEe7Ct68ct9CVx6w2Zccns3/jHtAjwSvAirjn07vlV7Cm5ueT2OuegLaCSDinlS8FbWIZOzIZVKo6a+Bt29+8jIBhAgS3A48sins/B7/HAUXWiunw633Y9CmgwixbqZROH1gJ+1wKQ/Grj5429VB0Ne5O2mL67UjyYgKH1fulSnTALHMUmGaiVlo7xk0EqablszYGiHvmmpJ3bFfIZ7UjxXM5/yPD3FMyPjlR+PsXGdIWdpZlOVutT+pTLo9iZvr5IeHJyNQsdrRg7N16VTNSuH+r8EXEp6b3FoeAgjXYNoqarBjPoQIgO78MjGVVjTvQX3DOzDvRvuxYP33YL77rwJt13/V/iYT6i2EpkKN2L2PO+tVD+6pq5Veu9UZTYlmCSNlfJtY4890nT0ywsewCwllVIcBKySImoQYS5XME/rzCs7LnXK6nNlLmNE5lT+p5HWeu9NxhAIBkzYoHE/ZiZSp8Psz2TSRulkLBYQ6jqWASj8sAzhcFIysIMpRyVOFJ2oStMANbcXgUBlbQmFEHRkeEIKycF++MgUgrlBZKN7Yfd54HPqS0Ex5pGFz+NGpTeIQorlKrqRiNPKXQ4EavzEmgwCVV40tNQQ3CKwO3kM70/XHld4vw6N5mcW9oyHYawXNj1KyydYliiSTiZ7AkleN0UWmMn6kUlXERRrkeN6LudDLu9BNufivREseYxSLudkYpvk1S5eHquPtnqRzfhZlkpeoIL4FYLdUw1vqIVpBmyeNniCVQyRU3B6swhWupAnWGoEQsBbjYoQ7ymRNO0io9Rc9mpft9trwsGxdW0lS8S+rHZTeypU7O/vN31d0g3Q0UViUcQScQPg+gxawp1DT3IAv/jjb5EhqC6auxBNlTVoClVhRl0jmpqaseK0k5H36r3HDOsvyybMsDk0y4eAWrNPaGiGhmU4zAy9RfWTPg5gDibtPzRJj0rr4x1/5OnolvFKWL7NrD+fv8ydy8nYS18y1uNvKWNtLQ2J2wcHw5o0zcwpL6WUFxX4SFFDQT2l86GyslITuZmJ5TQbqjpxY/EIjUBMLmeUTEMYvF5N+0toISA67KWPLigfyxisfCcDMe2XWOdYS40tqqyswKq77sHHPvZxtLXNMN8kFBPQTKrVNVXG0HS+7kHgrLnWtezsajfGoOsuXbrUfNxDUx3rvj772avNzK76YtG2bdvMcubMmaaeXGQXVue45KBRs4wCTVeclcv7JNgUCUjI+2AvMPEct3s9yywjjNMoI3A5Y6wv1hNRzuPRPdKR2FgfZv47MSTmbRO7YhBlDE5XIYvj/ZgHGeaaTgwMDWHnrnbs2x9FR3sR27dnsX1LDN0Dg6hn+/gCdRgY6UOggnkT5j3w4+WveC3e8rY3m7ZRHZVm68ia9dIMthN/hEROR8dZOqTXhVR3X/7yl1m0UhvrYyrSHX3xSflKP9797vchEgnj7rtvx7KlixGLxpBJ5uCnA6mqCRpGrde4+voHsW7dOgRCFVi3fr2Zx83rLk0XrWEZ+o7BZz7zGZNvlmWQwzwSsfTIWpbLZPseL2rzUrvPm7NwajqdZ1vUSFJYKQMryXw3UY/AP//5z+OVr3wlPvqRj+H3v/sj9u7Zz2pxoLKiGjNnzMYJx5+M008/G2eddS5WrDiB+biojPfjS1/6Ci699D/wn//xfvy/d7wfn7ryS7j11nsx0B+hwbhRU91Aj19pFF8i5WcDHSiHFPOJiM4rrWgqnIwpu/ITmAqgZFCzZs4yx2niO/W/SNnvu+8+A0g6Vp3K2i/wFYjpG44CZnUOf/rTn8YVV1yOnTt3Yt68eWbKYgGgZbQCrfKk/DRHVj7tQz4yF7Z4NXyZOOocj2B66JeY1/gxLJh2GRZW34YFVfdgfsVWzAoOYZqviGZXJRrsDagEnQICqCyGUJEnQyrwPvJMuUaEGBqGeLvkWAhST4NU1YBJZL7FZswIHYOzFp6CSy48GVd+YAl++9PZePChmVj3yEn40H/5UOvZiyDvkZElq8yFuoYWPLZmA/74xz8e6L/SE0Tdv9pDzmcyUT2o7lRvun+ta7iEmJu2ab/6wMS6VF8S84Fh3ofL7mboTqgm8M6YMxeLFi9DayOdYE0tqqqrDCCq018gKv1UiZ3cNsY+n7Ac0JlxZLJ9z1d5VgFMFfhMpnKxjC4vRsDwSR98/fOf/oYr/udTCA8kccpxZ3B7kfR/ADff8nc88uh9+Ovf/ohf/urH+M1vf4L/959vwdsu+Tf8x/97Mz74oXfh17/5MeKJfhyzfC4WL5mDZccsQE1NBVY/cB/+90tfxnvfcxn+7XVvNvOa/+pXv0FHRxcNJWDmm1d4KmaWo8JnFTKIvRVL6wIn/bYAQskS3ZMMRSnH9QjDlHgiBicZi89RxIqFc9FYwdBv7mx4yMJcZFMZApg6lMQI87YsCnZel9eiqzN5iw04WB43wxInwx+NEYtFwwTu6Twvz1Nz8LgZsiBhyp3Ps24ZDtrJZ/IM8Qp2L1y5XsywfRfzqn+BBS03YGbjLjQwtA7YjoEnfzLDqyrYXSEUNQmfPc28ouRc/Ty3F8n8XoZV+5At7GfbMOWZcvuQz+5DLtPD5QAK2WEUM1HkknHkCai8ef7ezjz2wBFk2B6YBptjPpCYB9vgPITSQbz6DBuu/8McvOM1SeR6XfD7mrG/dwviyQTuvPMO3HTTTQa4BBgWOMuhWHoyXtL0NnpP0UFgUd15CHrdegeSIb0FbppOR6Ao0TmsLTRMa0DrzGaEAj448qzJcIQgNUIwY/gZC2MkkeEtOZHO5njPeTh5kZCLAEuWqNBUOmtn3ansIqQKTQWMT0TK7WHssBOT4+i6pXPl931QlIcg4ujlOS8YBnZoxZdERquPr+rbiJ2dHdiyfR3mL2zBo2vvwsYtqw0D+f73vo/Vq1fjt7/9LW677Tbccsst+PnPf4HHHnvMbNcnyvRZsuuuu5ahwXsMoxkY7MWWrZtw2+3/wu133Ipt27cQkLJondaMhYsWGHaksPR73/se3vve9+KLX/yiyc/j9pKl1TK8IhBIj6id1FXzRW6FOOOBsCUOHpuK06C5LU6QSRJ4bHU1qCJ4VVZVmfBD/TNimjJSPb3Sb033Yrc74fH6jMdXWFgyCYVxJUUXG9FXvLVeSkW4ilXmmgVXFBmXwJCgmI2gxfYvzKr7AxpbHTRQhkP5FhRSzaxrgp67F0XfDgZvYWSYckx5B8GLqWhSDF5nM9zOJjKQJjLVeqY6plqmGhop78nJe2aIWrAxRHUQyBxDvOdullkMh/WlymBZCCFM3FZMGzbjtFegd/92vOWSpTjz7BDa92xiVOpFV1cfotEofvOb35BF323uVQxKdXM40bQ2Emv6bJ0jBiuWyw0GENVuyt9qK/1u37sPmzdsQJIMT+fl2BbDDCkHmYIeH6q9AWRjCTQ3NMIfCsDucyNO2ugJqt1KoKL8zLmj4et4+jGZjGcPlky2T3K4/UeTvGAAbDxRg7uosFI4vU5TXV3NMKwf+iirWM2vfvUrs0+vdagfQyGalFF9QAoVNOOAAEEKJMVSGHbppZcylPwifvjD79Or/wMPP7yaIcrv8KpXvYLnDpuZNDUVsL69KPATmCnkU1h3+eVX4D//89340Y9+QjAZRnPzNMPSmDUNqzQx3niisqr7Q55e95OHA8lsEYPhOPqYFLJqhlANftSXjBRajoyEDTuYP38x5syezzJMRz/v3eN1kXnqFRl1/pe8r+5PIajEGBDLoT6XVK4ftaEK3Pzre3Dtzy7DzFnfxbT6nahxnApbpoGELUGA2o6idzvsngScjja4bMfB65vNa8wys7o67NMJO60mgWEgHGRUDoZutjDTCEFokNfrZ3l6kU2SEWX0FNSPLMNUG0HU6arjudXcr9d0SupaYg8aXpDh+Zp9dpiYxtCNTC0ZeQynnliNJfMWoq97kIYfNm2u0Fjt8uijjxqAF/tSP99kotZQfahdfHQAAhHpiAlHWT/SJ+1XKGqxObXRNV+6Br//v9/DxfBROiiga2tro4NrNSxcAKohEjECon4rDHWR9UrX1NbKS+0iwNS6jrfyn5JD5QUNYJoUzu1yIMIQqbGhCS8563wk4zYcs+QUdO4fwY033ohPfepTRkHU+SqRwlkeUABgKZB+a12Al2Rok8mkGK6lkeC6y+3A2S85E9/81tdx//33YuvWrfjFL3+JpqYmXP+Pf5ipge+44w5s2bLVvLqzbu1Gsr+rcdGFr8DHP3al6YOrrSEgGHY0vmTzBNqRIYZXeXhtLlR6Q6hyV6DCHkA6laIRlz54ms1kDfh2d3fxnhtw+mlnYtHCxby/EPbs2WuMTfeihxAMGIyHl9GoU1/3rTxyGYZYfoafxQUI743inW/bji9/fBFqCi9lpS5F2rGZyx20cLKDPIGqeCzD2rlkT24UnDGGitylYShMvJB52lnUbAtOBVjq51EieJDhsTAGKbTI2RRmDpDtCdQIbvYUr5MlzpbAlq2jqjD1dADEClmGW2oPAmPai5DTB5/dhZCnAY2NtYgle3h/BHwCmIDik5/8JDZt2oQG1k0kEp2U1aheJKoTDTAVoMjRSQcEPGJzAh3Vt+pUQCUgCokBk/kL9KQzOq+rpwc9ZG/xbAqxXBqBmko4eWwyEsemNWtRiKdQy0hBx8ohqb9WX1DX+eojs8oyJYfK014rUoiJ0mQy3vFKajgZmZIa03oypCQF8vm8VC6eL6NhWJQjFRewqI9J7xDmaNBSfH2WfdmxS3DlZ66AN+TAJf/5Fpx6ypnYuXMv3ve+y2jwPUbBNSGd5qQXE9P15K11HV3XAjZ90ELJ8pZWmTTWKpdLMK89WHHsYrzvv9+N2TNmspKpxNE04pEE9u/bhV07t6Kvp5PspIie7nZc9elP4txzzsQvfv4zM299U2MDS8yyZzMEYYYwDEFkGJdecglWrDiGIEVWSPbhc3B7IQF3OoEkw9pHVytEAhYtmY8LLjwfSxcv5jXI1xhyVQR8+NgVH8XJJ55qPvaxdOFSvOrfXoPZSxdh2XGnIBCqx/72DlPP+o7hYHeMjOhfmDv9HkyrbSLDauI9D6OQGEYmpj4tP+zuFti8ZEcEkAIZFE+GPVdNNuSCXYwJHpPs8JrXmZw2P1mbJlYkoLF5SvUpQCK4EdScWeaZsxOkk2Y8lGaQLWZUE9kD/VF2B8GX927PJBhpxrkkIIRHkCtEkSaTi6R74fAX4faXRrUXFdoS5MRg87kMXATSz159lem7rK6qMKxK7SdRG6pMalOBuxyX2Km2aRkn+Ot47Xc7vMRlhqMploV36SMrU5+ii9eJZyLwhNgQbF8N29Awne72fnTs6kXvvl4MdvUiRtBLJ2OwuWyorK/D/KUrEE1lDZMWSC5ZsgQrV640wCtHKlt48iIzHz9ZdjZWpOfPB9FdPK1iVcjTlSRSHimZPJ+UTBReoKKXm2MyJnlh3onH4zLDAvRlYxdBSNvMtxArQrxTmgGPX3rMElz92c9g/fp1OPnk0/CqV74GEYZh//mf72KI8TkTetVU1x3o7BVj0TUFVga8CjQONw2TZZMyS7mtfQq7xCwqQtW48Yab8Y1vfBMdne0M6TSOScBQwCtecRHe/o5LUVtXjc1bNqO9Yx/DLX2FKIQ771yFt771Erz5zW824Wtb2zSyq4S5Dw3crK2pgT8YQIbwkabi37v+ETy8fRMVfgAPrn7IhMb79rWTYWwmC9yGdes2mK/kKMy6597bed+fwpat6wjyKXQQZNc/tJ0g4KPXH8Yvf/dzfOv7P8OvfvtX/OjHv8WDd38Dc5seQU1VATa9b1kguPPKGfswfKEAHK421oGf95sjY0oRXMRSCQQEDDmMUu+zWJPqRE5EDxcyBCYaPOtC6yYV0iYVWSa7XYwqxfJpaAXzsgtImH8xYdgdEZPHkh3mYkxhZHJRxDIjSBfidB5h0142mxvxGEEtqgGudIDMJ+ivYHjL8NpNvSA4Dw2O4Ctf/hr27N5nmKf1NFLtKN0yepZjm7ON1fYOMxMI0NfbWwJ46qJ0QCxJda/f0gfpgsYEetzUHd5uIBAyobnybW5pxPQZ+jBxNUIV0smAcbJpOp8wmTXhk8CosYil15MEXNIvS/cFpkcikwHP8wWUnoiMB+vl28z6ExkHtmnLenPiExULrCaSEniUPKGUTKIGLn2ItcPQePVPqD9LtF4NLkVkDFNSSv6WJ6utqzXU/uRTTqaS2ky4J+r/0EOr0d3TReDo1NVwySVvwXnnnWcUUK+J6FpSdhNOEkCkVFJmyyML8JTPA/c/gD/+4Y9mvJC+56f+KOv8t771rTjrrDO4rcKcr6SPQ/z0pz/FtX+6jmFeNa8RIgO0Y5CM6riVK/Cud/2X8cbqA9q1aze+9rVvmA53vz+ILfqwbes0Gr/dvN7SNqMNmwleCkMUEq849lgMR4fM07P29n3Yt2c3jVr9Xjl4uc3jCpEthBGq9eNrX/kh1j66Cb/80RfwrW9cjJec5oM9aUc+ynJ6GK6RgcUTexCwR+j1aolTZDfFJlp9BatYDwqyBCfRKhoym1LjwTS2S4NoSalorNwvsCdTYstxO8NDglXBAFiJieXyMTUXfxIgXOrYJ0MSy3LFYA8sIIsKEUwTPC3CthtCOjvAEHGI7KwbxDLmHYenugZ/vWk2brzTiYQtgt6+HpbLQyAqPdQQWKlfUn1V8xfMx1e/do0J9fWAQ7ql9lVbGjCi4ygQyJwMQWuq5ZRuwN/+9jeySY37q8axZMPXX3899u7dzd8apsHwW8NMyCLTZFMCrRkzpmPuvLlsAyc6uzrgsjkRpANIpuMYiYywXEXU1jZS9wawdt1a+L0u44jOPPNMfOELX5CaH5DD2Yik/Bhr3QKu8fZNJuXHzJsz/8XxXci1Ox81J0qsirOWrrzHPNlSxWjOBdNPQmWgvhpvxJsxoQOPYLihjmtRD7KokJfeNlNiFWvXYtvWHRjsH0JeX5OmOYn4yPOV/qh4zEv9JJqghPBifmuSPxcV0UutdKbzSIxEEHcTEOlddR0/wa2Gyu/jUr8j8SgG+nuNV3zda1+DlxLM9OVshawuMiaBleaYz7IMg0OD+Pvf/451j61Fd/8gOggm+uT8scuXI8Djd+3Yhi/97+fNANQhMjwBXp6FVpji5PX1W4/Nb7v1dnzlmq/QaNOor6uhB/fQ6MI487ST8InL/wcjyRDe+e734bFH70Fbcx3rzIMPX/4pzJ/fQmN34a5Vd+HrX/8GGhsa0dzcyhCJ4RwZx55drC8Cu+I23Zvqze9nyEN2EqfBpVxRzG5ZhhzDxgvPG8TlHz8XHlsLw0U9LmDZaHzxxF62oJdlWsD6HGLdboaDrMyhwasIsnErqS3VTAKLFNuYgGIGqKrt9chVifqY28/VJMsu4x2mwYdZjwKyjGFJtuIS5B1pXp9he6GS/KuX4Wsr4JvB89neDM8KqWHewyDDt36GYWJgg8imszw/hlD9cnz7hx7ct8mNAglbLJaG20l9Y/1KD+VQ1B8o6VU7ka1/4QufM6AlnYmS0fv9Pu4tklmyhRj+Oak79bV1DPF/afoyqyqqGJ56sHzFcjqr32NgaMDcr17wVt9iqKrKhIGFNJ0oHdcVV1yB//nY5Yink8aResjevEw5tkOe+d9yy7/w61//H1mdhk6QXbKccnbnnnuuAV39lrOz7GgykW2VLw8nkx938Hrz5x6dA1nHK335NrP+RABs466dpqJVMVIIhVyldY1l4TpBirEWvSV/C6RcehrkRiqbokclSxql5tL7Hdu3MzRaTaaxg16pxKrMkAMavzqrU8kUsvRgRc2txOP1jpxCDydDDXXc6vPvbjeVigChD4ca9kFPzM1qORquXtMQlPJ0sQCGaWJtYksq15xZsw1gDQ30G/DyMkTVUgMOrU5dsbA5c+aQ4bSboRJOGnvBViid199nWNRPf/wTJHhslElj0lQfEtWJVVcqhJ6UBjwB/O53v8e3v/0NhhERLF68AIlYP049vhlXfOIa9A968P3v/w77yagi3C6Wd9ppJxtGJmZXGlH/IzQ1NhMwZxI2ipg3dw7uvnsVuhjOio26WR/64pCDgFbTXImq2kXYs3kzLjonjf+96tXczjAwH2Q9qVwJ3nOMjCENX6AZTj/BJKvXemq4b4TLAcISAcUW5bUURrK+U1FeNc+21tUVNmpqHjE0ORXVvxpLzoohXpEAKZCEG0VnF+u0GTa2S4j1V0jZkC3G4KxcAoe7ksbOa6QjyKUGkcsMIJsaIIhFeMyw0QfYE3D4l+HL33ZgS1cFr5xCMsb7dGkYRGngqUIzOQx14ouJdXS0m4/SXnXVp8nKwqbd1L+ZJtho/JeTYSz125T1+9/7ATZt3ISm+iayUj+qqivxl7/82cyfZj48y/O07BvqJ6uqwwfe81688uWvMHqyv7MDEU3axnv3+/yGzTfWNaKzs9PMhivGrIdN0gOt07ANq1bUINBVR75A7HBi6ZakfH0imfwYGYqSAGzRiwPAbth8gzFydZqLrqvxpDQy9KHhGKoCFWQPLWipb0DQGzDb1TjxFEMFMTImjZ/R14l1dQNmARdi9NJSFImdIVaSLEVhYzhBEOGBWXq7VIKgFiMQcpnVMOgE+VkHlYqrnrwAzY20OuiJjmmmGhvNiSGCqL+AVsxH3/bLEEgFlNlMCsuWLcOShfNNOdURbPrGeH89DP2kXBs2bMBjax8zSi7ParPRQBk6KfR55atfjo985CMYGUmQAXrJXAhW9tKDgLEiNiaWkE6kzaBbjcW64vIP4/4H7sP01hosmZ3HgrkFvPENVyJQ+1Z0JxMsyxBCZJR671qz5+khgkLk3Tv34POf+wINIgovjeG8887B//3mN6OzudIIeP1gwM/6YAicocdP1eDEY+z4ztePQcAWYl3MIsskfbExzCv2Ih4Ta2yFt3IOnQWZA4HPRuO22/QAhWylqFeJSk8VFV7bHAQ2069F9qD+KoZ2el+TXBn23AgvTwbGcLFAcBJbUyc7N5hQd5ht5/XNQsDLuoj30vFMg6tmIfGO+pAm20oxpQleJol5RQ2AkUjCG/KhPzkLX/xaAf2JJiTSPdzP26BOCbwEXJaDkl5pWIw6zYfIoI8/fiXe//73sd6BWJzX4n0IwOz8U3v09fbhBwQwLT0uL2bNX4R9+/bgnnvvYdszLAxq0HKl6X/t7uwxTx01Nm+mGadXiRgZ/zBZ8EknnYzhkSHceuuteMc73oF3vvOdpt2lPzRmhMnQFcqqfNI52hnbyW62jac344kFStZyMpn8GF2vdM2jFcDGg/TyOzLrS5YssRGIbLy+jY1v48XMOgtsp0LY6RnsrGw7Qe4jp/7byfQ0ESSz9Nzyui4b3H4XfFQuZyMVguw9zNChfaQDO4f3YHe8HfuzPehIdaMz3YvOTB86s/3op3cfdEbR7wxjgCFDOBFGhEo8nAujLz2EKKj8QYaA9W54G50ItPpQNSuA6vlVqFlUgdolVfAv92P/ygSGj3cgdhIZxYkNqJ9bjxYqbWOaqJYmoCXTZH+k8qyXLMEsTYZGjSc7JP3PJNHV3Y49e3aip6udLGsPNm5ai9UP3ov7V9+DDRsfY6jQZUDJvMtnz8NNZhELR3HMsSvwv1+6CsEQQY3AmcuWXhBXXxAbzSiOmKHxqlxXtJxlCKJ5oXSc+mzU4b9t+ybs27Mf/rwXi+d2o9LHkKhyJTIhTXDYSRJU1HT5BrDFAAQiu3ftxv3330/lT6CxuQnVlRXmnbssAVqP/xVGZgh2nqAX9Q3H03k8hA9/dAaWzT8L9mwzKUAFwUcf+UoglemiBjDkrF7IGmol+83C5WV4ZyNLQICgHOQlyVAcAq407I4kq4JAzeOKuQTXo2TbESpajMok0GJ4Sb0oGLamjnIpGZ0LaKA5DzJs94BfXwUnC8p2EDSXIe9pIJb2sb0IVhqhn1H4yaVSIcm6IwiKfbsC2NvnwD/+SdB0NnKfxoexLOZl6NEnyGLaXArIBAw1NdUEtJTpI9y1c6d58ldTW0OmXOo8DwaCqGD9te9vx5133mXekVV/WEVVDTZu3ECW1G2Yc5IORQ511+5dCJJF51gHrdOno7axyUzT3dHeCT+Bb+WxKwnUfpPf7r278epXvwY+toO6SORE9d6rdENOXaAmJ3mkwCXRuZaUr08kR3KM5Dvf/h6am5vv42qB59AXF61l3lqyPk1fAX8LpMqXSgWCWZ51KlCiihcLxA8uigViSZFkqCiw5j0XBda693379h32xp92AFvwxuUEmShGSPeH9OmujFLYpP50P4boRUe4P1yMI0xAitJDR6mYkVySLKuUksU00lRyciEkc2mEbQQuByHLzn00kgwpVYbsIcv6Kr0mQxZCEIozRRlmRuS5TPjiwDR/CN2FEWzI7cXm3DY85tiOtdMHse3ELNrPYvhxohuumV7kfHZ0d/TBNphCY8qDPjKFRDyJWnrWmgYfugb3YO/eTkS68gzdIqPzzGeo5CXjUB+cXsPZ3+HAf73Zj/e9eT++/o1/4kc/H8HD993KkG8dhuN2Mp4sPAxTqqtCDJM8cJE5+anQFcFKGpqTAFZicqYRGVrHomk8dP8jqPMx3PVEMHveSrRMey0dRB4+VxLeYoj1wECNFERMUkNA+gf78OBDDxB8Epg1e64ZlqEBnCkyWIUnLgKnXhcaSYbBO8e3P/ExnHjCIEPLmTT8M9jie8g+HIYlJZOPwedZBLt3OVnrILyORqoo9cpeQQAoDS8RECjkF1gQH7gsMS7YyKoZguoJpI2QpQFiWlKfDRtTp79CTvXNadqdSK6fzKsZrmIdy97JcNAHt+8khpl0Arn9PCxCdhw1KUu90RNLEgHmlyGo+eEOZbHmMT/WrGkj0x7k8RpGY+zFtJGVVE8KERV21tY2s/waIgN0dnVj587dPP8x/N9v/w/33/MwvvOt7+JnP/0F7rv3blTX1CFrY0hZUYscWdyaNWtMO+kla4WeNAP+Jsvj/eiF/6HBfrTv2YW+7i6ccMJKLFm2GKkcAZzt1dndgWqGoK945UVmaIeerqYYqZSMT31e3Mal0S06M72DqghF2440ld+zUvm+Em4devzYVI5tRyuAlRXxgJRvM+tPJIR82/XvMCeSCJSWo0mSp7ErSxZaKsUlt0lzJAofuVD/A/klvScBioomW9HHWJPphAnB0up0ZoNmmEr7qZDiT7yenn4pX5Vac0Gpb8Xn0JM2sgBXkQZKAJFhVboRbGnG6/znoabZj10j27ChfxuBNQVX0o2Bze1o/ukgw9gCprW2YXFDAzzZOO5+bAOZYgZ1DAm8didSVGK945jPSeH0VNFDQxzBlf/lwqtOj+OO9c14ZNfxqK1qRldYAOtCKtxuGJaP4NXd22nqonXaNLIOzYxAAA5HUBEKoZIhhOa32rplC4F1N+bO6MOll74JJ6x8N0F9OhKOfair8yDaFULeraEWpTBJoce69evwta9+1YQfK1aejHNfcha+851vY++e3WYohjqSNW4pnA5jdn0rvvyp87B0SRc89tMB5wLkUxvZHBkSryHW+z0E6xNhD56ObL4PrkID65Yht6eJx5QeyKi/q0Cnkycb0tAIN1ly6SljlA0cIVBpnUDF41AkoPGYIsGnWNAQFQ1FIXtkQzMOYbkqCOrTyPQYPjIE8wRfRviLAPF1pgM/mYqQnRHI6GByBLEcHV6ev92uEBzBKnzv5w78/Y4QnNUEyYzL9JsV2VYSo3e8hupJS3Uf1NY0Yc6cWWaWVZIfAnacxuMyQN/bO4CqyhASsSgaGG5WEsByRQdqm8hEo4P4y5//bLoUZHBidApHNbyChmmeagoA6NgZeq00zE51pYc/CmH/8Y9/GB34/ve/a2ZHGRpmOExA1ZANjUdUHjTsA0xRv1XupyoqQ/lyMik/5kXTB/ayv19qDFQfk8hQMRWSKWwRQxFWSYnEjbLaRk+VNQDEbQw59FuAZrp8tW55Ds0LLi+lCnUwKd4y6/LoAkSu65+8lkIyE5eUkj3PY6gUnmwRtW4nQ4YQRtxJ7I/3k9EkUJmrQZt3PkLeJmzZshFDPTtR7SswtGqD45ERdP5pLVo9NZi2cDY9cC2SHWGs27oLPQN9BrRKDwrcvGcNts2QTWZx+ZvrcdnrMrDXN+BfDxSw6vZ2dI6E0DmssDUJt7eCjNGOoUgKXh9DW5ZrZCiBkJ9guWg2QxYX9rVvZniyG01NFXjtK1+O1174crhraWhhGgFDNi/5aZYgY2de8nt6AqahATI8zS7x4x//GPv370cty/Cmi9+I6679E9avW8vr+RBkEuvR3OutFX58/qpanHLcXNbxSwmaBKJ0J1kBASxJAMveS8Z4Auy+UwgwfebppCb/KjorWL1iCap/taBardSJr+EMNgJakQzbTpBihuZ6PIAidsZwqZjkfs18QQCjLughipi0yy3erEkYE3B46+EJnI5Efhtxbxfotcz2PBm8hlwIvHJZgiaB0uMhaCRa8ekvFrFpwIOCNw1nrIr30c+SybFIl0oPTZQkCtlSyRzDwiBmz51FRlRlQOUtb3mL6RPbtm0njjv2GLKve8jCfmpYfiJTxHEnnIy7bv0HtmzebPLQ+7YzZ8xCS8u0A45Exq8+YKmhjlFfsIBOOiMw0kBpqfFKXqelpQn19XWYNq3VvHamiRHVb6zzBZAWmCnPpyLl5x9JXuXHvGgArPH75xlPRs5oQIh+jlekcvI3407mRlrPXPWx1oJmZRA4sdH1BFF9MxppzRjEzNCgQYdOshqaBc8hpZXyERQVAon2F2mA6ispMMM8PZVofUljmAd/8wTYR8gG8jIy0lI78xoZoKHSO9cFwSpnQRjmZIfh9DJvH8MBAkIuy+2+MFzNx2FGwgnb37ehcY0NDQzFMN2HrVu7GBp0EVxq6Z0Z1k2fhhlzZuKhdesJRAUsmZbE+95EpsMy9oYLvBwBw1OHmtZFZFdNaGqeRdY1jwAaokd3kuWQtfjciCRGeG8u3r6DjCxIVuHD8BC32ViujA+DCKN7eB+GOxhqFSoRTkTx8z9/H7akB5ovTOPFHmNY8+BDD2L+/Pmmb8fp8eHE44/HPfeswv59e8xwEQ32VQgZiSTRVuXDt74exMLWGQzVzoTdE2Zdsj6cKTKxONLZh+F1z2O9HE8Ay8PjqGZ7Jdgich1k1HoCrJ4ItllJtwhG5hNhbGvDvBgWmVeBxB60P8421JsSCv/EwghmdHICMYVJCoFtRR/ZNevE2waPfwXiuY0opjXSn+2cE2Nj2QReuThDySQcZM4OXxLr903H1Z/3I+zR89AUcsOVCAQHGba7eWULwFgEI1yXemu4BvU1VBHC4sWL0Ey2LXDp6NhvnhT29nSbzn4H2zKWSKJ52gxEEyncetNfzQOReDxJh1OFf7/07QbABvoZipOJqe9KISbtxACBFWoL3NS/JTXVYGt14CvsjEbDGBjoJ3g14HWv+zeccsrJBhgV7moCATmopyoqhyXl6xNJ+TEvGgDD708zp7lI2z02B0HDCTeXAqcRV8woK28f7owNcvKM75BPMhSjgqQ1LCKbgcNFRkNwyuuxs5w80syR7KXghp1KbFNIwJLZFYp4HDzXxuvQs2lsFj2XwNJnJhjUC8l+9XCbMmFokEsqAu1NipNPVtLOZFyAl2X0Ubv96uOgQi2oc6F3/xbsaJoBHFeP6akh1N0cgn9HFSoaGALWhvDAo48y1NEYMzcueOUFeAtDvMaqVjRUN/EebOjuaqfBaHS3H9EIjZqgrQHlKgvrCtu3b+e92MzTq7raBnT2DGL37p28zxy3Bc0o/KGBAYaqpdBs27Y96OsdwcKFy9BEY5FnlvXFwsMMhaoxa9YsrF59P8HqbjLIOpNvjAxj0eLFDIHqcB9BrLen10yfI2NKE+SXtjXg59+bgfmtGjZxIllQmMymn9kKWBIM5dsZevtorPNY7iaGj3I86oSnEyGwCsRsAjF1gilE5B6b4n6t29hmZGJK5kmjATECJI2Y+s7fevCgtyvYjoapR3mtBoI610H24VlA9jeLYNbJuhhgeXhtMikb88oTxLLZmOkLAwEl0FLEr28K4oc/qGa4O8xy2QjQbrgCZIP50hgvAZjOVzLr2sZ6qCEAaTDrbNbfjOltZmyg9PDc88/G/ffdj3/+619krgE0t7Sipq4e1133Z0SG+lgmsSI7XvnKV+GEE07g9WIGbDQ4Ve2qOrauKQATqCls7e/vM4Ou9+zZZUJNvf4moFK/l+pGYeP73/9+XHDBBQd+a6DsUwWxckAqX59Iyo950QBYw+eWmoZN0vtrFHMJgZgNlUXviqmzVnNb2cU0BFRUfNMuVVQ6MiPESfeTXppFAK6sDanwCNwxeqxoht7fh9pQLXLxGIrZBOoZDjb4sphOYNS4mxBZTGN1BcNBN9e9qKuvQN4/iKDHDr+bIEc2UlHdhhtvexBNZECnzvayPHkCFr0+j5FBIUMPT5BLRkMITK/H6nvX400/uQ/7TliIqvl2zN3qQt3dI8h3RTG3bSF2d/egM9ILrz+LhdMq0DvixZa9YZx+2qlm5orlxxxjhjPI6wZDfiqpXhNJ4eqrP4sdO3aRKS3E61//BrRNn4E7b1+Ff/7zRipzBnPmzmBRIujv7aYiFRCOhbG/vZtlDWH58hMJUC2mv0txyDBBrqamyoxtEoDdf/99ZBRBE5LE4pruJWZm91R/zO7de/DJT3zSjC3a096DvesewAnL/oJTltTCGzwduWQ38X6ArIDgwrrJ5UeI9zIuAoOjlmusMxqtjJNxpAExi4GZcJ/6xdblb4ZRrEmBFnWauwVWYj0RY7Bi0gIiORQzjTIBLF/U08oa05VQJEj63AtZjpl0SL1I5yOsF+Zs8lCfGRkWASyVIcMpDMDma8OnvjqC2+/3sVgjyKZyZEbN8AZIpr2VLG+JBZWHcRoOMzI8VAJzsvd4LG6mDtcrYXqdSfWl/ijtU9+Vyi+gMwytfZ+5z7lz55Exvd6MwVP/lxiZQE0ARuMcBeuSHeq62jfMa5YDWF6AzOMUBmvQrPJXKPmVr3zFsEDpjvJQlT9VsUDJWk4m5ce8eBjYxxbzErwuvZA9k4SdjIiIRuaUgyNWDzcNuIL6Xu0uoM5jQ5OfYBPw4JSZlZjR6KTh6dt7CRCHzFilIhWtvceDwbgLc+d5UN9IL5XTqHKGgDkPsml6qDxBIRKlgtjR281Qg4ZTywx27xrCv26JYemCCpx64nRU1bjgrWrAP+/ZhCTPff1LZiEVi5pBmmYGBd5tQY1GJauudmP3/jCqfRWoDzThO7+9H1/csgUDp07DbFcdpu13InNHBxpt9cjyXgbDO3DGshas2RLH9m6GB1TEocFhvPFNb8Bll72XABM0nf6ao12P0C+//BPo7u7DKSefhjPPOtvMlvHQY48wPN3Ce0qbJ1RiYL0EyGhkxIBUOqPwI0elrsb8hXMZhjZh644t6Npf+szXdIayGuG/fec281hfU2FreIXb6TV9juec+1Js277DgN6nrvoUdu6goQ924mVn3YyZTQSEwQY6FQ130Fe8YwQnje9iaE6g0OtCTo/mpK+lISu0l2aQeWnQq9TEAIscFpNDSwGZAIzARrASqxQAFAhS+raAGJneiRQYyXEohLQ5IjydTofZsfoI1gu5bSZ/9JOF0Yg1VII5G0MWAyN4JVNRhCr7cc/9Llzx2RgWnHg+5sxvhZ06sVfvhW7dRLAYpG6oG6Gk+9ZSZdR9qY/KptH65okib0xgR0ZfSBZNCBgM+JAgqPj9XoJcBDNnzERVdQ0efngNLr74jWRfJ2KIob7qwUE2qodN6vO1RACpVFp3GADTSH29gqQ3JAwDZT3RngzzE2jqFbPXvPrVePd73mMcUImh6e6fvJQDUvn6RFJ+zIsGwH77gzY011XRIEKoryfzqfYhki1iX08cC+ayIb1AtM8Gj6seqWQMmVwELoLAcKGbBu2jN7Vj/vIs7v5rAxYcN4I7b92GhTOX4bRzWvGNb91EJVuKdY+1Y9GCarzk7Co8uno9ettr8db/OgGbtm3Enp15VFctwGB0J4ruKHbtT+E/37AUJ81naMiwJYdq7Okv4LbVj+JtFy82xqS5mYr0+oRGUzsyRRdBJOVzwuZ3wkWvGnDPxf9d34NP/2wHuv+Nyh1MY3FuFuatKyC3bRApKt4cssChBLAnnCR7YqjD8LSKTHA6Q5MwPOjo60dNwMtwxIOezk7kuN9DS83wWnkySvUZpaj3Loac8tSZdJxGTGMgiKg/TWGRnHnpc1ulttWbB1Xx6aifW4lpCxvRvncvBtp7WZddcFQxlHZVkXXovUc6jmAIK449AasfXIuXnf8KrDz7BAxuHMCFZ/4OrQ3tyMdejZxjJ7z2Hcix/AWnnoY5COz6oImAjSGZo5H4ztBbbFWVxesbNdFSL3NzlerJc7jfdJEVGaqmeDjDLR4ptqEHH2YYhQaxMjR2qOOf23KFXgLX/2/vTcAku8orwRMRL/Y9ct+qMitr3ySVVKoqIQlJSDLClswiaMNg42FsxuP+/OHG9ufhY7ox0O3xdH/GbkNPbx5sNeB2NzNGgDGLLVlgtJdEqaRS7VtW7pmx78uLmHNu5EuyihKUbGHjVv5Zr96Nt97l/889/313CbISifO6JDyBIaJYH9pNn+mwqjyqlMVmSyjkM7xX4MpyqtWxXBxCI/TTOHrKMh8rTr78NCumNkJ0xd0hNfyzVAki6uVPJJCjaz4gVcj65f1qZIilxtkW495oMg2MN8ugTZbWn63jTKyJvoyN/kAKCwkfAqkM3vbgz7Gi2YJgKwZXoU5Qb7Eyq5LFKqHd7OmyUokxJVYk+rLYQD6XM7O75ghgmj1FzScNMlVPyE1PJWA+2qpz9m//y4/h0C37MUt9YWaw3FuGRYodak8A4DGBm8qBb1kBHWcvcQD7Ws5J1oYded0A2MVjD9JVy/HGOdZGGio0igtTDXznqRdgM3zxTBtbtnvxwhOk39vaKOfaSA3N4ey5JA68KYBvfnEeg8N0JELbcOdbwjh9LIfe1Bh2HQzjj//wrxFP7MAj33wEhw5tw769A3jh6Hm8eKpFMNtNBSrQxdQYvxoZy3kC2QAe+2qLLGcjUj0+HDl2HOeWSP/LZZQICsP2dmRyBSwuF1EsNVG2PWhwa6qxuMNrEEUpa9EFifCZWVTiJcSvG0ZlXwdNq6z1LBAMJ7HlFFD7/EksVTq48ye3YtNQDx79xmnUKiEyrhCSIRqShrm483RVyUrV+6rjI7Oilro0C6cH+QINnGDj97dQrixQ0esIk2lpVR9fIIq2X+2BGjdKh46lYkthCS7qh1ZOque4i9yoB7VTDRTP5Eki2liszyASjBO8vEj2JKCVc3Zs20U3zU/jWcD73v+bGI0AE4Mfx9aNfrh8d6NSOgxvY5FARWAmm7A8dBkF7B1aJRXb49LXx7C4lRG5Soa6rqiNS0yDoNVq8FoyJhlch+DjJqNz+WXVZHY8Dg8zz+Onq+bmO7VmQZn7EHLFKt1esiu+QF0WNEzMHwghGA3QYDUKIoLlZTfjD1w4X8aZM0tI9Cax86Y3oOTqIZAV8dW/eAgVO42+jRsJdC0UFvMkgASlepOg2YbFZ3v0oYfxViuH2sJM9Jk+l0WQ415tfdVSGqE3DOEX/vcPsFKx8bmZpxGiZ1GplXHetYxwxo+3hPdj4mIEiSIZdiCIXA/jKpAhMKi5QCAjZqVRBj4/GVx2DsXcsknv4tIypglM6gCriSrVdUZDl2pk2nLNae+YX5rH3ut24l//m99hfPnuSsWAjgDLATHan7nW5P9VgOgHgdTVzkmu/P26AbCF04dYCPqSwxqWtVGiP0aq3MKf/fdjrF0riEdHsW1PFc98i4Xgy2NsZBve+b+E8Y3/7zm46xPoGS6iWZnAyeML2PemNM6+MIxCcQap+BBKhQgef+oE9t+ymS7bIoEgiFMnlxEIp1AGKflCHoXqII4em8OmfRMoVi6hQ7en4CGTSYXgi8VhBSM0jjINZRbNES3HRVxQJ9EgDc7H2liuSovuVGUMgZCNcnXGAHFLq+74E6avmVUhk2tXWR+S4TQ6ZvLkVGoDtj1bwvk/m0ZvwMavfXAnzhdO49FTZFapTfBYGfSkgggwHcEwAbqPbJP54/E24AvL6a2TwNCVqGkYk40clfhCrowMAeri4jJ6CXhyb8lrCLK8WsxRjILHNHVyMBxFr28AnvM+TP/lFLDEONLQWk0bI+NjyJSzCBAEwqEo9mzZhdmL0wj6x/HL79+L2/c/iqhnNxnTJgLjU+hkLhHkcnSrfQQbAZaXBl3jm9UhVVPchIgAUf4mWzH6pE1hhphBNpHdH7bogmXRKOdgRciCwglUWDGkL0UJ3CUsZyvIlxo0VhcZmotMvM10kYUw7Y2mh+6zl0BVxexsHrk8GVdjkGkm8wl5eV8O1QYrHbqP/YN9+Km3PGDajHweNx7+7Ocxffw0wppGnC74YmYBEYKPlplzx+gSx7xwRVTzyEe10CC4hGMRsj0vqnYV5QbLi66aWWlqsYLkTZvw/p//J8jPXMSXzjwJeylrBu+HLT+ylQZioV5sDU7g3Beew8J3ziGFOB1wMj6ipM9LNiXGx4whSSILZJC/VQm5mU8e5qu6dQbIOnuSffRWWIGyogv6ogQwC1osJKTGe8brphv34Vf/2a+ughWN37i3asuTDjhytfA6gL0KAHv5WwdRLsZx6lwBl5YuYmQiiHgqjvn5PB76T3N4y9v2Itnvw0svZnHkRdJi1vDnz7CGHrTIiljz0W1JjobJjFJoRZ+nu7UJ7UA/yu4ceoZ8sKI+zMxl4EolEU5p7bxlBPuSppNjvVCBOzJoOi7abXU/IOspUCmoQ23NXdXww8t3+JpkU5nzwEgcbkuDq0nFyQQ6ciH0dY3soB0qkywsEdjCdAno93roNlkCrUsEES8iviEUMzTqkHrTuxCgMZXdS9ib2gz7z6tY/Iuz+PzvfgSL0b/CJdcxzF2yUZ0OoZIl89I00J0wgu4ka+MmXe6N6B/fgK88+x3s3rwNlr+Drz//Tex5xygWUnOYJnMI1bozxupLHJXCNDMatkPXLepihREooh1uYyQ4gvJTRaQfoQu5QBbFa3yxAHrGBuiidKcmHusbQoJGcvzYKfzGhzbhHfe1EHT9PDUjTBf2i0DhLFknXTSCtsvu5TuYfjdreDdZmNprXFEC/wivV7sWLdMwNOoVfTHpvVxDu0njShBEZj34w8+ewBe/RsCpb2QlUKQKqrsMKw0fgdcMQo8iFGK5x3r5Xj+f1iIjzpktnVnGrCZ/rJOl5fK83k/A09dsddWw8eA73ooH7nkXZqbm8Y2//jKmZqdwKb8M765eVDfbyNZyrBgJXPKwLGK0z4MQWXosEeM+BE+M7jrdV4+f+RT0cc8EqGmPDK3M5I6lenB7cgyHPTkMEFTnF5bxko9u79QsgdCDmlcfItrY0D9Kd85LkHbDz8qQdsmNecJ8MV87lT3MnKZVYfJZUbLia5OBu+usAio20stLiJ1nPA/bOHn0JYTDcQSohzs3T6LAPFAXj9/88D83nV6dQd5iYA6QCdgkeocjTngdwF4FgEUfGCbdTiBB98fWpHONLMrtBuJDYwQLG5UQASWlr4N0WfRlpUWjUu1NLs/EkNm06T61aGw0DvMVk2moc5OeKDbKWG4mg00m03hcVGaypNXj5jLtqSTcXDRa8ywWls8XZJjvIIioHcY/lGDNS/eG5zQbhbpodHgvddqIU8CS1bA5SfbDnQ6Z8XY0ShNmDZuo+3FfcBCTZIiHGs9gbOsN+L+fCmDp1AlU+Wy5M+pxX2W+dGgsIRpTgMbQ9qSxdeIGZEsZ+IYryIUzOF1sYKlAN6RSJdMkY6SRVd10b9V9oEO3yhVHNJ9AjQDjjTPNSRcyvhLdryYG6HLFF0Oonc2jxC3RSaLT9OK6XfuQDPZiPP4M3v8zt6FXZUV3U+1QmgHCrbm+WmSvLn3hI/P0iHFxUzsXwbPtouF5SCdcmpeN4Nb2M+36wtzNe7fGhgZreOqZDj7y2y9iKu/BzskJRFphVjpRaGHXUCxq2KBW0Nb8bC4xN7K8I2dewtPPP4kKGXY2PW365yWTUaR301AHCeIbexAmU15oL2F0LoEP7f11uDMF/OUXPodjJ86iLvBMtJC8dRg4lEK0P4yJYAIFrUDlFc+14aV/GiRwaMWggrxZMjefm64Y9cTPTfN/aUyiTSamykLdGAQW6lgtUSprDbXfUWfUBtXuArgAS3t9ZZeoQ7d+6xlmuideK/OT3kj4aqPC+i19rbXqdD3d2N+/F+OtIRz/8yP42mf/HJsHN+Pjv/Ux3P6mN5jGfT1T18t9VIWkr5RXtoFJnLCul1zrOcmVv183ADb8R7egtEz2whqh7CpQv+s0WGZuhTVEL5V9nrXFqQJcF/MmJt6hJFp+ug/Kfw+tWfTa4sbCMXt9DbKoBPqy5SRHoMQ/qof5s9X5dUU0vEW/ugXQPU9rM+Ak0VciPadN+u+qMi7DKdQ6WgGZJwls5truraviFDID3b0ewIscANO1MkAZsdtukp0FEc5fwqbYKH5j5zBu9k7jMf8YZskKA548DUGrRzPB/hDSpQouLqTp1trojXZQ1cR87iDdkzxqVM5cM4QcAeK4p4SBhkXu10GG+eVqRjA5NYJtZ3uxa7KM9LmzOOrL4czeGDqRAFzZGpZprK7eEkYa/Wg+UYN1nuyzXsKWTRbe//57cO9tKQQsmnSBBqCcoivnslIsswhd2SXiFdmC6Ig2zdVl2q3oeind6gHv0iYmJIMiwHXoVhLAawTe//K1Ev7kEbJgbwKXTn3XLJTio7vlb1rw0K1VR+XxbZsxsHEEgb64up3iu+UL2BrvwcB4P7587nGUrTKK1QzrLz5H+VuskI0TYORyFl14Z/AgfvmW9+FPzz+OJ848jUrYh7qPcfE1TZvhyI5BVDxNFCoEmypBlyQyZLFsyPq8frWp+RALhgzQtJj/GjVSpXumRnUN7Nf04l09Ulkz0WJUBCHpg9b0lSgsFZAidMN8PytcpwLU/WZaohWNVWWna81N3H/vd4egyHJlmZdrebRJ/968605sbWzCaGEIP3HwbpS8RWgOMRq7aQtT9w4avHmPANaRbpy/t1/VX8q1nJOsDUteNwDm+sV+bJ3chU2bNuD52aNYtnOI2DG0j6QRebRovvTMkEG09w8A926jsZBJqK9X0w2PqcFX4qfdSsE2vS0qjECDx1Zjx4AymTWWy+7WPmtFBaNLBUw04+5Bo4BUKD7KQ1fSJjX3jRDAaITqo+aiYQnA9HF/JRZdcQp5Za95rXihuUrA1VVCMituUa+F+mIB/3QyipeyEZzNpfHQz4RwKlPB6VoQfhToXmm5LLqdEU3YZ6FQazKOmiI7QMXModmpo0yW0CRglBpN1MjU7BohJhCmm8ran39eGqN1iW7KuSre2TOMLRP92DiRQHQQ8PW7EI6xhhYzCDWRIFCG6e0yanCFyG7zU8yHPFntIFky3WIyLne7l7DMtPhp7K4kjU7LrPEG8xVSc5zRvXGFmT10Hz1yZ0OsFErcmB6blRFBhrUUGYGN8wSAD371DE6Gk7hp02YEpl1Ijg7hhcZLeOLky2hlS9gQ6cFdB25ForcPs8U8zqfncb6wiHfHtiHm9uFjj/4JAgMDSJIRZhsF1HxhxDVW1JVBmwkZ7pnExw+8k5WiC7975Eu4cPo8qlmmia4x6Sl6gzH0kulZqQj8iTD6/VGkmA80GCzQNZ0qpgmOJfVqW2X+Ykim5KlXwhwxKmmOqVt5QBWWASbpgViqCer+rvfgXC/10Dnpmz4a6B6z8bl0UvmnZ5krujpp9m34XF4z112aAFZWv0HmcW8thJ2xTfgnt70dd21+I6r1qqkMaHvGbaT9GbBZZ2Dfk7XHTPjVAJj3oZ3oK/iRTPTj+MJJ9NDFqX9xBp1jIdSDLQxUOmQVOXgeoEtx5zDmMhdhef1oUjvMQhxXEymCMvqyqK/81H8EsauJIq+pjcWMunrC/zQjAgvHJSVbWII1nEBLw4jkygrYCBoNvqtDjXPVWqypw2RHUmzWcM0anUICajAO291CoNZBiC5WnsrkypI60cYjVM9WdQnbkiPwVTejXXoS//V/HUGt1IP/fLJGllBF0kPXizWs3x9Ega7MXKGCKuNZtstmqpqm241iw0aO12TJAtTes5ku9fbhMRzcOI79A0PYFI8g5mNaxAbVyVP5Q9fURebQ0TAtQqJcJE0qaJaqJovV10R1G7HIPDo81O7QjVbfIgKUJh0k7WUe8RzLouNhSt10WQ3zImCxHE3bF4GMXIagz7rHitOOY7yXxqN3oMvKXjr/BN792GGkIyGMjvahP7mZoFnGi5nDBMsIeqwYNsYG0WPy0YM8I7NQyeBsrYDNsR6U5uZxYv4M6k3Gr+ODr+3DcDxqGuxHN08QwTvo6URw8+h2nD5/GseyF5AndY0GwxjsHzLNAG0yQeVjpryM6blzWCgUUWFeuGn0ZhA6Y+tR1wq6h8U2XcQI3WCCTYhucbjqIlNso0AGKAP3WcwTsnPNslsukrUz/5bCzHO6mYIky6brqZl+lYWsmERK/VYAAeZrp0rdYRm7VWmxogoXbQR5jRifOtLSyA0T1EgVVaKCIembPJFAWLP+ahxlEeGGH/eM3ob77n8LNKW4xr127+1SQQKB2Uu31+4lV4LUDzonWRt25HUDYPiPWxEqsZZhoVRpFMGzVTS/Mofwcg/ydCdHWj4sN+kW3E/X4dZ+aGEGFXJTiPJKHfVMleak5QoxVeU1AJhT04mxqYDE9jJZePrC0FDFDlmDvFQ3jZh6zXuaBDQvJvtGkSVDWCylqZW8l+CQyPpRi2tW0zKVkrW3L4D9GwjcPg+eP/cC8shgxN2L1okyfvbNffjQG6PItzbgk4fTyBGMQuE4FrN0r/ksN93BdHaa27wxlE1kJHsHx3Bd7wh2JAdo6El6bwSRarYbf7kKzQYBiqyMHp3L54WnrD5aSp/ySZXAyl7KqfxxxKkgBFAmP53f/Gf6c0m6+zaNoyM3ngbqMm1gdFXkJuqzrengRRAmI7LJCDQ7RKdDdu0l4NAI//RoHr9y5Az8/QOouQso2QEMh3vh7ash1AojZoUxEEwR/LyoulrI0s2bLWfgyTfRE41ieuYiZtILCNC9u27jduwbIgAm3Eh7K1hsZFgZ5JFqhLB/dB8rg0FU7SJy9WU0bJuMtYpzc5dwKT3HMssTnAis6s/XJBARoDwEIlNRkllqtouai65ktY6IqHqd8WeyNCqDkEadSJiB80mxzwyd3IU84syD3FwawxWCO0FL/T3E6AViYlBqP1Pna80unFlOY3lhgfElM2V++j08zvPFur621s2Eh1ptSmImw6T+q+qRaPpzAaUm99QYXM3s+o63v9UwrxZ1QO6j0wZGkGD+d/Xb6PaKOOFXe05y5e/Xjwv5H/fCU2Fhs1aNBodgf/USAk/nEGiHUQy5EMzUUY+1MfDLt2BpYwXZhSmyBFqiCl4c/WryowAwHvPlK2jGPGjTLkXh3UQuNcabgec0XYvKPphKmrX8Mg31RucxnnvonR/HNy4dxsNHv06QpoFQce/o3UJGVsE3jh0xK1mnCOL7yJr+zf/2JmxqlfD1QgIfOXmGzl8ZQ74YhgkAAwSAXb1RHNw+jm39PYiXFUcCVFsdW8m82hr0q64LQEPtgfpjOrSRSjFLlDa+XkBmksf/DGgpHcYhZNbQzVOnU3NWeagLeR//ujykm1YjYmL6GMIjmhlCS5KZvOJ53UUywNuVdy34OoybATKCXIf3sfyIYCgxTr/xxEv4w6kCxkbHUAuXMc/nRMkgXL4CUr4E+uhaDkZ7TVQqTF/WU8MUAbxZbyMaTyA7n0aKQHFwyx5sGVZfLoJgLY10PUvAaWIg3oORYA/CoLto+5Fh/p5bOo/j585gkS54zUWAJwhpSiaiG93EYHcMKsGyQebT/R5E1sTyjPg7ZE4WrLwb7ek63LMNeDMdNOYKuDk6Sfe9jWc1iwfjFSMg2wQMfzhMglQ142mp+6Z/l3rxi/m59HWVzLlWKtHVyyGTW0KxkEeTOqQ6QkVnMTICHo2ekF5qLjEaLUGviQY3rSR/6MABvOdn3o2dW7ebecLUWVedo7sLGHc7sOrjglxHxUFhR7pl9r29A1KSazknWRuWvH4A7A9uZK20jA5rMl+5B50vLiB2rISGv8na1o2+Ogu6P4DYL+3H2eg0WgUyGwJYRwZwRaatyg8FMLGGy9JlxJgma9vLAUxH+UegitRoQCEyKFaw+n7gp9F66A61aIh+4VLAjTIDDTX50Ho982Xcvu0G/MLen8Nv/dVDON0+xRNVMgm6OLUgymST2UYWnYoXvosZ/Ou33YQ3b3IhkPHiP9dT+L3ZOWyoNrAzAPz63XfgwMgwkK0wvwgEHi9dHr6TtavmqhfokN8QTBlvKmuwrGlodJzHeEbjBw0wMV+MQfIyKaMBMqVRYUVb4MODYh0rrTZdBmKeK8BS3jGfmPfqPqLOlwIx/TbeJZmxeIEZmM2nyZU271CFAxpVS+sCEGx5Xm1sS6U63vW1izidmEQ/WUUulMVSNElQAAZ6BY4+9EdS6FVbFZlPg+yrGXVjvriEWfWAp+s8bvXhfbvvxi5vH85l5rEYIwHqzGN5PkuwvxPRUgheu4Wji0fx2NJTOLs0g0KaTF4gT2NuVfRhwYMQ3ThlQtPTIMNn/lkEMwLocD0G95kyKscycJ3pIEnWV89XMXt+mrnlwsEDB9E/NIhjs+dx5uwZxOiu89EImFXNu9NSx0N9xGsvGZRlOqE6HWAltptuX6Vq3M1qqWi+OFfIwtSYHxKDanTXm9RU01pVq1wp4+ChQ3jvO9+Nu2+/E+FoxExZXq5VEdF4Vz5XCylr4haVMY3euI8CQf1WfPRb4sRB4oR1jeRaz0mu/P26ATD3p3ciUmygELXgnvcj+kfnEMh60QgHmMmsrZYXULiDbtG7trFmnadSERg6XtqhPs+vuDRrpGss/E8U3xgmC04eAMHGsl1oeTqoWDQqdZPQl0YWrqKtAcd8IS9UtccgQc6tnt1q01HfL+MypOGuNdHfN2DaOGqi5sofKmmDbNFPCx6OJlCjeznVriDeDuBDm+/GV5ZewJGF46wRycpopGaWDLpxvY0yYk0XLpVc2FBz4+P3jmCocBGLqT346IVlzBYKuGesD7/3pp/GqDoo0q2xiPQse1TdNQRbjK/i3ybrEkC11BlV08aQkbWrVLZu0UjpDDytKJ9W7ZYoTeZPbTMrCmgTWDxkBuoYCZtsk0AuINOiunqEWQTFE2CQecPnqU+UMl3TGukZK6/gHWQ1mh6HcKm2s1abzK5EJqcpvv0LiBKIA40+POyK4Z89ayGaomvbE2TWsBIg+xBAyyVURbHJl0I4EibYFbGNbvJCZhmHW0t8Xx0Pjr4Zbw0fxLPVC3ixdQIzpWks0OW6t/cu/PTWQ3AVlvH1M4/jG6WXcXz2OCy64m53mEDINKrvVYPgpbBPi+Qy/p4WookQeubpLj42h9rRRYQ6QbQIzIVaCbt37DIrDj3+N98xeS8XuFyqmp7zFZaDJoBMJBJdsGDeKY9MmGqltkRNhSMWpM3kF68pNiqoVCtoVJlulWfTNi6jrWnMTV3lQT6dx67tO/CR3/wwDu4/iDoBT2Nya2RlZmJEPlu5rtkrGkyTykHvdUTvcspYonhJ1h5zwj/o3LXK64eB/du9CNgN1FgAgSN1hP98Ae2WZgCgW6L2lXIW7QcnUb69D+38Mt1HMiC+Rp0yDahQnAx39hZBxktwkX3bBCT1Zu4EWMA+DwIusrlOqOsU8XINZtYYMtVKzB14aECq+eSA6Yuh4RG8UL3afR4CRKmMVFyrSTMefL8dpDKG/QjS4Nx8RtrXJEB20DNVwh0b9+Is3ZPnl88xcmRO4j7SZIKVv1LBEN1Jd7ONC7kKbg1F8fbRKhKaEmfDAXz8wgIGqNz/8sB+PLhnN8EzaxhpoKz7CVhxLxVcA50Z75Y6gnLjvkFj0ArdTbvK9zGBBtElTjsWRezyascZtjWVDf902nyIoFsKTSZIsGi35HuSmWkeew/zSu0unhT83h5Y7hGCWD+PkYHxnADM7pQYD6a7XWCU51iB2CgVy5ghSLSmXcgth/DU4Ab8wUIYyQTdIq0H4FW5Cxhp6NQJsYgNZGAdvxdl5vkNqQl46cKdYn7+QvhutGMN/KvZL9D4p1CnGxj2TuDXR96Jg9Ywvjr9JD6z/BheKhwDllX5sFJshWnkNbJFMim6qk0Cdj7Iys0bNFODhw5nkf36aZQbdL+CcQT9YbTJ/Gy6ZSNjQ7jxtkN49JFHyIpUlnTn1C7Gc1q8AyGf6eGvxZG12AuNzbhrAiuNfVVYE0QKWGibZhMwEEa7oMb81Bx1hVwetXKFuMo0F3O468478cFf+SB279xDsCyZhVwiZiEXegT1iqzBlJ6e5exlCy3qtvP7Sll7bO19EseOJFeeu1b5cQUwWs/3ydqUmfCrmRMfd/eipYZlO0DlySA03UYjGkTIqHEbVW8NvnsmUUo1YbGG0pe/lmoWfT0Tg+Ir1fdL8yqpg6O+LLX7E6gO98IXSSJiRRGmG+pdouFdKqIxm0cpTTDIFk1PfLtOmCRgBcj2vAShhtq1yNa65I6qweRr5lbVtOpfBoJdgIalVp6210bN10aFG29Ezi6j4eXxQhk94SjsSAAn8otomF7gVCYplPruUPcDzKkI2YumuSo2vGilG1iYSSNtx1GMb8cyKuixGuilou5NhRBQH6fyAoJq7yKjWSxdMou2VssFM+MBKwS6FjUzHU6l2gI9EKhCp+2hVu/2GdKYuTrf3aprrn3mM4/XeaBOQ6rWWIkoXHXRIHlPRXOu010jWJrVl/iwNsG2TRZokyGIJDX1QYL3aqs1F/mu03zGBT5rymx1bY1LaDSzKPL5uWwVuVwIL8324m+eIOD27sB3wxYuEhgjIa19KCOmW67ypcvUImBXwyxbnks3q6xYvLguMI7bY3txU+I65F1ZfOjs55Cku1et2bjRtQuf2P4eDLcC+MTyl/GfZv8SMwtTsHItBBfpDjbozhGD1RFV84mVfWSOqX4M5MIIfX0Gzc+RJZ+soh6JgmqHXjBOBKGKKojeMBKbR9Gk3szOzZoGdRoT9cJt2ptUl4bCZHYMV1jJabB1nWXSqNXMbCGkoCiTUZfpHjZZKG2Bl00A9PpNVyG7SsbKvNZ40KBXQ7gidB+DuPeuu3HD3uv4rDpOnTqNkydPEwD9xmPQakgWK3pNy0NDNr3sBYQCIMVNoKP4GU1mWJsjTvhqxxz5Qed+mLxu5sR3/94ulnwQsWoErj8+Bt8pGktPFFEmrU1lyCaqiP7iDWiOkHct5/l0P2qJJKJ07QQiNRYgyxztCpnIQh51goCnoAHQ5AAsTDfptSscBJJReFIRsgSeUYO3KWSll3yDhSM2J+alTo8GxtWGRTBTuKMZHsjMGp0ivIsF9A0N87omchEqN0HM1lxYdSY9Qvew0kBQoBiPmi9c/oYHTbl3BDCPBggTRFykhhYV2FsrolWg8btpKgUq5aV5WJkKfPE+bLiLrshIFJdOnMHbBuN48JadmOgh06Pb6SETlFGhzDQSiKpVm8pMgyy2UOH763Uea0TorepLlUq/RUVmeujm2S2+1ykxukVqI1N3CbEwKge8Fo1NbWU8KqOUjunDgGnToutJp9IYiSoN4YzWULT4QLEui7WLwiZb+WI3K4QamUq60MHUUgSXznZw+HgLz71MUKqV8b7ffgCfr8yiSIMMMO98QblXblYMBAU+u8R3Rd1eTIRCWGpRD2Lj+NmRe7HDO4C/Xj6BT6X/FDdQcafpqv/EwE/hvT03YrF5Hp+8+E08u3QEjTLd6YwavgPoMOwi6nr9LrLCMuJ9I+gth5H76nE0n5xHuBVBhcxJ7YXhZh0Nn4bxMBeoBxaBOqQ2ToJCRvnB5KlLg3HbqKfhiDrldgg6GmivvOy609oM6yKwNFj2tpoteLM+plQIbrpWEw9uGN2EMhnX4sI8KgQ8PSfVQ1arRkLpZ5tuoZ7bzVjD4MLRKCvXtinPBvNY79GKSRPjE9g4Pm7mdtNzNm3aZOYk01dIVXJ6nq4XsK0FO/3WJj3QbycNDgBKnGPXIq8bF9L69A1UhB70vthE8fPP0cAJSn1edJI+RK/vRXzzCBKT/Zhzabm0HI2KTGuphsL8EtqZPCz14qex9PYPACMxpONiUqzFGG05Mppfn6k3YS1Wq/YeeUxSIpaIibBhWSosKYj626hhmq6e1odkEaNFXGqSMrXoxrkXikhMbIBNF7DQ44aXT27QTWqru4ApXCquUbTuO7pDjqj9ylrWwi6yGh/P+/nsdo0sp1KCqx6Ea4qKtVjE/jfuQ3DQi7n0AtLZNG8TOHrg5TXuNBnKQotgTwW36IaGGR+myU+j9DF+sieBlMdjIxbQsKyGYTReul9aN1LRUww1g4HCjnIq7YymKepyQ21s5jBFB5lz6rKiEOPf/ZLZBX9TCTB/lYH1ih/FAkGeRmrTNasRgfIlEtYq3SW60bZLS6aR2cSSqC8XcOfdFrz3xfBnaS8GYnG0A8zvoM8MzVGFVLYIygTFXiuM/pQPM9klbOi/HvtS+/Diue/iSfeLmAgmycpLSPTswadGfxnH0ifwicx/RXk5i4XFLEFCc+wz/+mSBRJ0Q9taU7SEkd4tqD05jezDLyFS9sIfS6GotQdYuQSZJ7Qik14BjPJQIoBwDF5CgzFjMtXDnUZl5qXX9bOzs+YeGpgBGp3TvQNDI2YWCc3rpeYKMSaNU9QEhKb5gvfqmXoHbcSMV9TkhXrOhg0bzF7X6P3anzt3zlyzZcsWJJNJ01lV96osl5eXSfabGBsZNqClctZc+cPDw7jhhhuwd+9eM5mlnqVhRXq/4vq9r5V18yzdp99OmnWN3i3Re9bKlb+3TL5OVuYe/b92IBcIoTRNn7/MQrxuE+l6GxEqWpYuTctL9rRIt+npaVin0/D1sqY+MI74wJBxZQrNMlgE0OK1bbFN8+VN7WPqY6OvYwyr0GVYLChZrpmCmgXDC6ngJt68jgDGvVzUGu+RceoLn+b8ahLAGoyGWJMm8LJ7aYh8ditB15OuY5P+pq5cFQOEXWM3Ybq6Akm5vQIwN+Ntkd3ZUh4E4FsiAJ3KIbQhBRwaons4g+DZDHprKZTJCAsuDZyhy0E2maR7ESrX4Fmm+5EZILzYBBammeDSfScNlkwyT18pRterXavQbcnp1Ux3gEDipQvcVUIppjaTFyvicasbxkqZ8zlO6fMyxkG97smEReuUx2phNukmo/TVyaCYC64gldzi+zS1DoGZ77MZJ7efzK5dRaioQcXTuO/Dt+KvyISy0TEkPBnYAbIvAZhAwgCY2G0Hvf4I6lYTUcuHsFxAprPuJ6vyNgjsGiqVwM9vuxfD9QA+fOERDDBupewUXsotwl6kUbO2CsRCdLO1inYCUR+Z1kMvw/dUHpFUwnRCXizmzKwVXrKtWqnKisBvDFUGK8MX2CgsI9Vehm0qB8ZVm/JPxwRmNCYDBAIXgYpE98PN+K+4ebpejEgTD+ZyWYJJL8bGxgzA6Lm6T8/Qs19++WXTCVVtawJMnRfQ0ZbMIiyagUL3SvRuieKYI1jKvdRzVMZaVVzHNbBboCbgFDO78847ceutt5p0Kv5Kh1i5pEX9V1yduOjdygNtEmcvWRuW/LgC2GveBlZ4x040NEtmxIPNw1rCq47SRVL/p8vAF88gebGBMDPeu3cAndtYwGNq7A2hSqMuWQ3W3Hwla29CBLxkTREakIdKrLGCamjV4q+m1zkZi8bdmfYsm/fw2MqHNbPJHPXbktGqEPln1g+hjXZCVNwwn0kXylUhAyLg7h7caHozFFm7tzUjAe9zskquhkBLgCIAU3uapkMRA2uzljd7IkqL4Beu0MXN83fYj8SuMcyT5XWKBKLlAIjNBDgqTYOxq5FekeHUM3xBS4wliFpwGtVwEfVwGc1QBfVghfsy7HATiWg/cukpBNw1bBkfxEBvEmUqaI35S0LG1Kqspag2QUdfGaX4jKP62JkvnVJ8hul+mY3HOm0aiJlxQoOp9Vv+aZfRejSusUF2VeRvMkZNK203cmhUZ+GpEfhpDHl3AcvTwMS+BOwDIZyqt9DjV5kwz1kBiSGr0mH9gRbj0qQ7Wrar2OceRG+kF+e8JTQrNHjbhzKBSF9eDyYPYFtwCP9i9r/jFs8Atvom8Oipb6OeXiJYRFgkBIsWwTU5ip5ZC9V/dwS+l8m2CALZUgGNegUJ6pcaCzVhYTiRQNivL+BdBiLj1V5f9+ReCYA0hbNYjgxe7EUsRsaur480MDP9s9iTAEvsSexsYHAMfVpdPhLjFsXQ0DAmJjbRxZs0/b/OnTsLGqR5l4BGzxQI6rcARx8JBCICKV0n4FJc9P5MJmP2Yn+Kk+7TavFyPaXnukeAKWan6xRXAZoGep8/fx7f/OY38ZnPfAYnT57EBoJhNBoxz1Y8dK2GPjn45ACVs3fkyt+f+oNPvz7awKz/sBP+DJX/8RKs7y7CW6ySAVHt3EFUbymj5+49WBaAkLEkqbhaOaccI50nCKkjqXmpEwPuWT8QO+h4Udk8PMGM6LIfAYku4V5juQVStFxzm35rU3eLmhSSp5L+GJarGWwOxHDblh14KHuEgFKF61IBm8e3Yu/YJjyVPoVCPY+ql4BbF4R2GQuLh+/h40W3eUCrLqsXuhidULJDw3UVyFYKbfzkzvtQOTaH2eYMSrcMYSo7h8DFOlxpQle2Al+LjERuLx/BYmU81d+KxsUDWrW7m2KmQ6pAGFY7nthkoNlBZjkHm/Hi1aiSOe6/6UaMDY2izDzU11cqgzEK09Zi4knQEUvk/TIcR5S/+uqr3t5a4UnrEaphXwqu+9SIXK0WceS7h7FpchNuuP46VGtVPPLII8aoi6UKikxPu0owiRZwz6/ehYvhDLKs9avtENmPeolbpjuAy0+jIXBp8V06VvAEfIxXi2mmyyy2x/dpEY1wQF9+o/jJjffij84/jM3eEfx85C588PDvYHpxCt5GCHbUB7tURm//RsROV5D7/ccIZ1FUgxZ8ZY1O6Jg+WQIdGWqEgBONkG2xolOaZBQyejEiGbTmsVduRsiExK51Xi4hDcewo53bt5o8FYjoWk3OKPARU1paWjYs6sYbbzLXLhI8NG2OQE4s7NKlSwb09EwN/ZHrv0SQ7O3vg38NUGmBj/Hxie7woHyR73PxHRXD0pTXo6OjpswUb737AuMW5P3j4+PmXcw+5mHHAKCeofn8tVqS0qvMFbvLZ9O4/fbbcf/99xvwVXmLCChtJEB6gtEb6YnyTccFIvrtyOvGhYz9P3cg/NU5VP+CGR3pQT3QoYqRrs+Wcek9XsQPTqJgydXrIGzToWOG1TWmj36GGJNEGXjZ3vzJnGV5XWYl4BITE6gx61ktGFg39zgApuvaah/in7BHq/G899DtGOpJ4ZNPf1GjQOCeK2Lz9s3YPjSGxxdOIZtdQoeAqu4QBijN+1c2Krmeb5G5uclC2txa+gzYoIvsimBjoA97rUl855HH0bq5D4XdcZSLWbhOZuCZI5gsaxA22Qwfpg6zYoddpse0CLxF9blTOttkQt384J6/5T6YT/0EPX1hvfuNd2NidNzEUauTq0bWJgWk0hgDcX4rzms3Kk13I7gp/6T0ul4A5uwvXriIi1MXFTW+nXEg1qjjptrINIazXqVrVMhj/9tvxMRbtuG5/CkyRblWfrjoenplRAQrj08AxixiRBusoJt0Ldt0ueWyR2hkIY/cTNa4vL4nOoFy9gIyrT78241vxide+gz+4rmX4IqRtbI2Mgwy1YuRZ8k8fv9JuqR+1MJR+Gtq9HYbUFK6ZHwyfrlRqiDVfiQAFzgpP+TaCXRqdZYfs1zpFUMSC1P+OO6fhon10+BpdwSLECsSVhy8TsCRLyzjxImXzVdEtX1pRSjlt4BE/ba0IpTKQexOYCQA2rZ1GyKxKNLZjImjwI12ZMBDYb3H7wsa0JHoXj1T6VDa9DyBijbdozTpmADWAV0tASdRmvRb5wMsA8XZGT/5wAMP4L777jPhTEYLuHTBSmnXfdqUT8pLHZe8brpRuN84isZXT8Of9aDezxrOQ4VnZuQiLtTv7IMnQXdFCkzWoQGtmj7ErWExspTLXs1fK4UlMX25VHDGoBhxhsUpZNy6RrWvcS25GYPnMTEdsbdQtYNqyEKKhn/f/lvwpee/hbm6xiKy4GpkHqkAyo0SFlEk4rXNJIdtGb754/vE8rgJdM1UxHJHXGqv0ccBC7bm0Mp34Cu5kT8+jXSUbOyNBGrNp1Uh+1K8+a4OWZqrzlhr/ByNw0ypRWbVohsqpuRpESjkDjeZJg0K1m9eo/Uva+rnwDyo8XkWn3WI6Ugle6nIlpn+hYpgDEAKK1F+Ovmnc1JIndNvKa7yKhGPG8NwXCeFZUhKtdY6HKBbpM6VWmGKNyEohsXf6pCsr27hCQs3PXgIp+laVoNqcykiHpKzSVZF91EsTMYgV7I7NRLLhXnnY7mECT4hbmKBYif6Akhuhpdp3H+8+5fwzZkX8IdPPoQkgajK6zwFGvLgCAYeLyD3qWdgRZMIaogQwdsOuBGlC65JEgVEYira1D6kBTTkKip9SpvSL2Y0PT2N+Tmez2kV8W5vduWf8kku4/Hjx8mqlsiK8tiwcSPBQAPaWX+QhQmkxJwCmseMzxMwOoxL79cCuTou0BJwbOT92uu3XH7FQ3mtdi/akgEs5VMoGGaedYFM9+sendf1KjNtCgu8VKYSHdNz5Npqr/sccBNg6eOAJkucmZkx5wTsR44cwde+9jXzEeLAgZvNM/VOPVPXSE+csCOf/tSPZzeK1xzANuwdRunbF0mVB1Gn6zAot4kZlR4Po3VLH109GhZdLkuGR0NRwblbNDBmmLo/mJeu2ZtNmLGy12+FDbAoegItimFfK5lu0UBUw2tcmqh03LawWMngrv2HME9m8VT2HNphuksNglKLRp/wIsPzjagHIR/pPZmVFrnt8H5Nh9Imy2rTbepkS+joU1y2CU+6gVCeLkOeCrTMuJ8vofXSMuNG2n7XTsz7WdvR7UoR5DQkxEWF9ZCKuAimpt1MbieBSo30xDDTxAYyUn0NFBEzXwVX9k26rHIvzW+SsMmNk9i+ZRt6Uj2IheOIJ6PGCLRJ6R1Flshd0iZl1V61elGMgMoiQ5UxqpaXAmuTEtXU4Yy364OCeubz7TCrqDOvLNbmxAMaYhW3vfUAOmMBnCxn0A6ECEI0OrFrvl/z8GuCQLWHaTiUs9J6nyeIhDeIeCAMH8tIi2aoBH3BAJ5deB7/57YPIU6d+ZUXP0f9CcJrz8HVIJMYHsKe7xA4/v1hNEMRtMlUMi3msV1Cr59ppoundMtA1aAtgNCmrghq3BYQOAxFX/kkcqO3bN6GMRq/+hxObp7EzTffLKZBl+s23hOiy3YWzz//DI3+OTNDbNfNF+spY2Z2hvoH45apDSrOd1fUYVXtsgRmjXGkgRoVHRzsXpMguOn9iqsMVe1ZukblJddSx1QpSWQbuq4LVh2THgGkAEbnJEbfGVYpKX0SB+RUnkr3ju3bzDnph67XprAA/nOf+6y5XmnWcwR6AlGpjxMvyY8rgHVjd7msPWbCr8aF7PuJ3fAcuQg7RKWqBczKLo3qIqxDfcjd12vGiZmvdgQVtX1oEDCzCXR4yHDa3QVqjcvCV3Njyk3hGC0gA1EbQTeC3cZmjdXTeEfVOG66XbS1rqGzpmTmsOZX+xkZjF1FL42gyL1WtEEogHDFhYpqaBa2WJV6hQpM1bcroKKgX9qptdDKVckWQhhM9ZsG/IvHTqA+X4XHH+NvH+J5tSGVUL9lI/DWPjRqywjUknDT5QuGWGOX8mRpfrhJ+jyLBXSWyEAXXfAWWVMSnDTwXcatlGsUgU1W2DPQD7vZQj6bw8joCOaW5xDwBghYMYwNbWCaxfxaWE7THSEDkUHJ1ZBiyoDFJAR+av9Qz3IZQdc4urW3lFt2oU6bWiVHCuMc13Vey0WDS1HTiNdkKTbzRf2NlP/p7DImbtyMG997B16onEHZXTYrLalMNDtGx99Anz+EsJ9MjQw8Tb1WVxaLzG0sHoTfUpcE9aUqsxIroUhaPUXQfCDwRvzilgP48Jc/jb+snYCvQ4BjWUSSKXi/zUrwS0cQWWhjuHcAC3Tjba8bw1qP0U0XUGyeMZARin0JlOXaCdCULrEfsSwBhtiXju3ZvYeGnTR5JlBRHiiNakMKUj9qdbl3Fs6ePYvnnnsO05emWdHY5tpAWCuchxGJxqnHcgU1E4fXgFm1ykqgViHQsEz5LOmm8lTl4zNdYLrAI5GOKi7aFHaOOaLrtOlQg/qgc2vPS3Re71HanfKVOO/NpJdM2nRe+aDGfrFunetl3u7YsQMXLlzA2972NnzgAx9YrfCcuOv527euupBCcLPx+P+AbWAb+xGji2RYhYcgxvBCII3Qu7ajtom1SYvshS4Ri3EFwAg6KgDzibD7LU1vtRnP7kYxfSMIRmropwEZN3IlrH2HNZIarNW4zqOm57c+nevbY7tDRfKzZqGbZYu+0ygay3loKvPWpQZrPT9SVEL1uM6QkQg8aP10a/T1zo0ADU2AprmcLIJGtUxXhmDbJkB78j5EpytobYmh8a6NaIw34VrQykMRlFVTM34RugU+sh4/k6mpEqv5Ct1NC63pBqoXimgvNhkXtYexxqTCC7hdvE9Le6mxWwaoJeaTqQRdjBBSiRSf28HC7AJry5Jp0FV3Erlaykd90VJt26/l8JkPyl6HlUkZZUTalJ/f/vbj5kuXo/QyDEdhw0mCMwGiki8akFXblzoNGyOKu3HgfXeg0evDudIsrKA+BhBseJ9Fw266m+hhvNQuVXQToljJeMlwIgS1KP3mEvPU37YIcG7MWlVkCMQbW/349I0fwO996//Fly98GxUQcAIuxCym5VQN2T86heZCA5F4GG2/B5mq4mUjQTfbLI5MdzXANIqlKB0yUAGZwkaFlBEUpVWGKzHjDDUSg6Am4Nm8ebNpy5Kxy4gXFubMdXqWAJE6b/bqczUzt2DYkMpHoK97JGI8Akpdp3cLNHRO7xTbtnwCmm7/M+WzEz+JmJW2tcd0jbOxdMw5lZVTXmtF79LmpNW5T+2nurZFvVbcFFacBOblQreNbnJy0nxUkPzar/2avC7D1p337NqxWwD2Ozwt8GrxuWoHU6e6VQDTXqDFrc50KKz9Py4A60mRZfnpRrE2KrEWiy0Wkd3hRv1nJliIXZdMRqpVX9oELfINNDT+T1/2eHx1U+YLoFjo/pYLPgKVKhY19ptIqdVe1zBouegqshYWcxPYNEo11Cs1Mr866nkqUokMpE4orBKEeK2gxDyDBiTGF6ZB1aikUlS3XCS+X51pW5rHibWr5oTysNjiwSji4SiyMxkUM2lUGiz4e/eh9cYRnO7MklHl0Xb7YdONGua1YRpe6GIb/ZMb8Kx1Ds0oWSYZmIYbaQLT5hLzgmzMx7CnzncS9eWCKFX6QrphYpy14k9j5tIMAbRhak4plNqTZKxakivDePgYPxmOmIEaotUmI0VWr20ZjMBLoEYlMkqq9hqxkO3bd/A6r3ElZWACOim4DFUuvbYA80eTIipPCi0ym04L2++9HqFbezCXz8FLN0ttmFqwuEHvwBMlgLCGCQqwvR3U/Tbq9HbUUB90kSGQws5HfEi1LGwIRnDMQ3CoePEbfW/GpfwCfv/FrxBQWLS1MllbAFunopj7zFPIn8sjGI+aRV20grXGqtoNVpTUDc2u4aM+ySiVbhmm0izDE8gI1GXUe/bs6QIJj6uRPh6PUQlcJj9eeOEFM7RHnXtHN4yYdiu5fMpP5Y/u1zMdYOrtVz+uGPOqQLair42aXSLK91WZh6pIv9f2qHeK5Sl+6oDcXeSjC0TaS1Q2Vzvm7M00R2rTJcBJnGska69TPAXSziZRlxqdc56tPNJzSmRjatcV6KvMdV7grPyizePd7363eZ7sYnJi81oAE/sSCBlw4m/DvBTWxuMOmK0CGMMN5l3ztQaw17wNbFMggjpBYIluTaIjNyGPwg0p3LL7Rgyypi7XCiiSiVQCdF9YU7fUXuALErNagNePRDBOBke2kG/DVWTmdkIg1tPoNZ0IazO6UaLqHfEZgpidb6B1bhmFi8vIHp9DgVv59DJqU6w95suwcxV0KjQs1fiMW1ON4DRatY/F+/ymd3e5kDerw/jrNNZcC+4sDWKWxlukS5kpwGJcfEUvGQDZ1lKO8Qkilm0hMuBD+pYYFvobcJGp2DRidKikZGmFagb7738DDt7/JvzJ738Wri8tIP5M3Uy90xrsQzlCJkDliWRr6HWF0BPpwfjgOLaMTxpG2Nfbh2qxjBeeO4JeVgr5ehVbt28nYwxifn7RDBD2Wz4szS8ZBdMndNWiO3fuNG0+chVefvk4gWoW2UwWR4++hLNnzhulHt84gY1j4/CnApjPzJAJebF381aECVZFjRYgUKl9sk43ra7e73LRMlqXkq4vy7LvzgkUynnT+C6lZy1g+tDJpVOFM0DQb4VcyPvqrJ6bCJMdRWjgaqeU/ZXIwkZDNP6wB0t0vfY0GLZL+Pz0d1F1Ec2X5+FKxJGq9SPw386iSPBq+V1mtfVYmC5yKAqtOK7xi2oYtahD+kqo9k4Zp5iX9jI+uX9xAt/u3bupyWoTDWJ0ZIzu5SABKE6XzmPA/brr9ppe7Vr1SG1DcqnOnDlL/W3T0Cvo0+SMZOf6cikgEZ7YhoCoPUpmpA8BzDWal8Ch2w4mQOkCrJpBdI9EIKJ8016brtcmsKNdmU1hR1Z/89qW2mzpxZgXmXubpq9li/Hki4zBiumJMesLv1axUjONvqBqMLlu03z/ulIfITysCKamLiGdzSFMkK2w4lfTw/TsHL78pYcNK9UK75/83U9Kr/6GeXpZuxf3YmMCJX2dZJ3XNr8ZjbXXmI2idi8dM21g1NsOAY23tNsE+X+4NjAippuRsY4ePboQZM3mifgxTKMvVzIo747i/l/4KdZ4cTxcPIGL+SU0yLw8dN00Lk1f4ojTBA9mKTNOjEx9vrT4aYAsSJ/ZqQVUDta2hRpa6RIaGdYWBCa70jJtUvrK5VG3A27qT2b8V3VL4D2+mlSnbaYzUe/2SCRs2pbUUB2LDpgwbYA26KUbx/tZ0BqaoymeA3E1hJbRLjKMIEo07HQ7w3vqiN2/C+57N9CQZ2EXCzQwP1xMh6UFTMpFxjWH6265FTdO3og//ehD2FwaxvbwGM7NnUdy3yRKjRIuHD6GQE7DVbKwWAu6vd12Eym3RAaomlulsIMGKCVX58QIXcDNk5vpUgaxnE5j9tK0cQOkAI7iU2FWtwaNfdOmcTKTEE6cOEmwS1CRmSdF9bb3QesUFsgk6CSS4cTNVNQokl3RmBGOmemSvTZBubeB8bddB++GGJbIBkMak0rQUgO/mwwoFCXzYf4WPTXkq3kCC2t0xj9EQymRlanialt+s5zZMHO06qYrTGCOVugS5oqYYhrazSLQ48VAqxeRz51D5ltTaLE8UnTVEmSZygMq/6orpLYaKbsYqH5L+XWNRNfMTM+Yc7v37DYdT3tZMSSTKYJfkPfRSyjnmP9z5hliV2Js6i0vVuKicct4la/UbfNsPUuVgGYN0T0qI71HZaa8VhwkTt7ruI4JUMXgtNdv57j2V4YVfz1X79NexyS613mHytk5rmu0upNAU3HTNc5xhS1NrsDjzv06rk3H1CdMTTnqF6ZKT8904inmpq+w99xzD/75R/6FAP63eZ/Yk8PChOCGafGYw74M42Ia6swfw8B0Xtc6DIxY0SRmtAjMNvc289wOhULtvxcXkrWba8OGDS66KR6+xJ3L5ay1ADY5rP4wFRpxBtU7xxD+uZtMrZqVn6SZA5nkIJlDh8auGSQssii5fmoTk5tiM9e0rqOHINTME6yWc2jPlclw1D7DwiHImMZ1Jk1DjLxVG6FC9xOwGX5DANAMAOpmoS+dbg/9/DKRXaju9WGISixXTEoXCYRYyqq4ZBS8nwZllr+yWyjNNFF0Mx10BxN20KzdVxqgbd27FbhnCBk7DU+jhjiNO8/ra64wYscJsOcWkIhH0CbYDqQGcM8d9+H8C+fgnq9jsGcAx6fPEHSWEKdhl/IFnDpzDjUqZIcK6WX8k2RSYlMyIKd3uGpguWhqlFa7mAb+CrAcV7FZlzFfbkAyAqVRBihD0/N0j1xInVM/rUYoYgZrJ+gKX9+bwnsObcI9e3agjxXMqQzwoUe+i0cvLCJWcqPWnEHiwc0YuWO3WUDDT9eROUcjp3HSX/RpDiv18SJ+kwObNrEeApyGSmmm0SV3G0V1OG15cf3wRlSaVYJ/kcySYMcapELXWs0IHdZIrLSx8UUPan/wNEHPh6afxl2jzawYpvJEwO400utLqtIlAFL/NDXAa7JApVNNGm7m3TTdxG7OdJkSddbcPzm5aTWP5FbLiLWJzZUqXSan68RExOZ0TgyPta05J3HAxAEWlcOVIrDQtlZ03dpN9yvOEgHMlee06bjzHr1Tvw27IthKdK0TF3NOzxESURQWKDqbfgeYTsVL75WeSfRs5almkh0eHDCTCHz54a/IhfyETvMdDT7fAJgAi8ccN3EtkBnQ0jk+X25m8x8cwBSm0bgFYEygYWAENQ8zw+MAmBrxXbkMAv/zG7DznbdgN2u6R88+g1PtJbirFlpFuoIEJ61ARB4GbziAGpkXvQygVENzOovOPK8p8WzTQwrMQhcVVwHSNUOxAQ/BJNBwI8hap63awy/AItYwHCRIhWismteJ9RmZVAvX7d2LLMHg2aefNY3dMmx1I/BGE4Z9iVIrNpp+RytZq0d0nAyuEuug6rERqVCBCIy57QF43rONdK0Of63RHdNIReiZ92PbCT/2Td6CgbExZKdmUJpNU9kryGmdQhpgvUJmwWdrUdugh3FjfD1kLFqw4cUnnjLj9npHh3Hg5ptpGB688MJRo1Ta5NL4CcoGXFl+mr64Uqsao6vSGOMEIrlzSpeUzzEWsYlUMom3v+PtyLEmfe7wYboBQzh1+jRydKX/p31j+KU7b8TOgT5Y2UUiQx6LhTROMZyla/uZl2fw8IILA3k/tt80iPAv7sBTM+cw5O414O417I1MzkUXxkN3mwDm91lIakxlPICKpUZy9RuzYLNMijSkWwd2YnsgiUeyp5Cu0+2myzLXaTAPyb0Jglmrin2LcZz+2DdQ6UQx2j8Cf6XQHc3BTNMc8mJEap9S+pVOGawAWunXUBo1yAuY1KN9aGgME+NbjRsp1rS4OI8iGfPJk8fx9FPPmP5salJQ3y11YBX70lc5AWSx3B1jKNfRjCogOKhSEUMh1NA1U0VKQFzt1S6m3/2Kq2sdURy7P6nTJvw9YDJHuReY6Bna9Nt5niM6r3ulDzrnsCmFxdrdpm2XVQrvUd9H89GF96hvnOYz00gLLcmmexR/bTovdqy9nqdNz1dloHawKO+Tx6KRBYefeV4A9lt8nyi+w74c8DJAxv1lbV86x3CD5dJg+TSoj02+9zIA4++2A2DM2zbzuy3w6u/v73zhC19wwOpHB2CsjdxUJAGZdeTIkcX+t2/F4JsmUd4ALLYqaNL9aqsvGDPVa7PgWTPbrGWVyR5W1+2yjdpyEe4Fsqwy84YVra9NBlZj4dBFlDvoK7HAaryfyquhIlJcDZdR4fiofH66JSogKbCMVptEX+EaNGgxKhWOvr7pHtFmNbb6NEUwn+XUmlIGsTXumPMESpvPbsvVaSPWJhi9fQSF6/x0S6k8mkXVR8W1ffA+UcTGEx30JwfM1zF9JR0bGsd73/2z2LVtO/79v/sUzp89Ba+MoONhHNyGLcgo1BAsN0htLqUSXU8qmeKj+ErJlBYZrCOKoxNXR/TbMQw9V2mSImr6lQIz1K1lxjxRlAk2uXYR128aws/uuQFLU9P41twL+Fe3H8SQv4bjyxdh5724xGsPVzt49GQalbks6lEffuufjuFLqa04ml9Cf5TsjmXn9/jpOnuRdVfJlKoIkLklAmTXBLEcwSuoCorlU0r5Td+6G319+ODEA/gPme/gZSzAs8wKi5VDnnoS6JDxWkXE7DEMf/IkZl5eQGSIUMj7XCxfv4+ATHdTLDwcjlIxybDJ5EWhvWTOTTK5WTLSON1Dders6+lHf6LHtG9FUxHTUVjlv7i4xLxymy9sYlPRaIAGmzWgo0Z+Adi3v/03SKeXsXXHTnNconKQfkmU95pLbbUMuDPHBDi0Euk2C8MAg3ONwioj1Zg8ZcI65pSluZdgaGY74fU67pyXmH6O3aA57oh5vjbeK50xAMayd+43v3mjwrpWXUQUP/2WfklXFNZelYD2EqVVjN2wTSbqW488Ihfy/9ApbgIxAZTCBsBWttVG+5X9KsBp4/tNGxnPtRwAI+Oyqd/tfxAAI5K6aTBuJpxYYVnPPffcMV7Sr+vWZV3W5X8cIcgVr7/+ermQTQGR9ivbKkAp7ACX85tAKNZl2r+4N18ftREzbJ6yCVYGwLhvz8zMdF5rAJO4PvrRj+Kxxx4zsC8A0561l5s03s2XewRgjIxhYkyopY0R9vK4RZRlJeb1MdGqyrzcC+L12+x1jJscSC8T7YQthj28xrOyd3NPL1INYPImOy6+g5WVUyddHmedWwmuy7qsy4oQOC4z/hXp0LZ03OxXrqFpmZ725msh905Pe/O1kefXAtgqkGm/FsB47ep5hVeAywCYRK4jQc2wr0Qi0Z6amur09fUZv/mOO+5of+xjH1Pwyji/agADAcxFan1ZQ74AbGhoyCUWJgDjMdMfjMBFduwxIMZEaBNoGfDSdrXfK2GLiddvA17cBFSrAKZNx3id4mfAawWoLouvjq8E12Vd1uUKoQ1dDRAuAy8nzP1lAKY9z6+C2Mr+MpDiNQbIFF67JzY4wGXrP5Ia0/b19wJgFHPsyu4UYmACMFI+40oyUh5GyjTqk3kZNsYEGRDTno/wkqmthrWtnDcbAcwBL93rYYIdEDPAxTAPrzIvJ55mv3JsXdZlXa5BaFOvCGQUgYgBMIn2PGbGOmq/spl+X7zOgJh+a78SNr+1F3ApLPCSy6i2L2KEvjS+4tdHuY87d+7s/G0BzJG150z4h7WFCcgcJiYQk/C4AScm1mICVsN8hMVECZzMMec3zzkuo9lLeFydZZWbDpA5cVuN45pj6y7kuqzLVYT2s2r8tK+1QGDCzjHuBVodEgoZ4CqAaU9ZBTGeM0Cmjbc19Vt75xjvtx3mxb2Yl+k2QYxQO9dV2770/jUA9n1xvFKuxdB1jblOAKb9WleSTMt1NSamNjHLslaZGH8bQJMIyHjMhPk4B8jEuFZdRgn3DusyYV57GftaCeuLjtmvy7qsy7WLAEp7gZU5cDmQOa6kATAJzVAzSrRpbxoCtMrI9FvCcIs2r3NyEc0xhQVcdBXFuAzzovem2Seu6jpea+O9I9di+KvXrG0L028HxK5kYkRTHVfjvn57GFm3gEyAJiDj3qAXE6adUi+wc3MvsDOMi49XG9cqiK3szcZr9fpXchvXwWxd1uWV5epAQLCiPZr92o2nHBAzLiVtVIzCYFPXdLvDgyQyXQe4xLgktH9Nl2PzeFugRQBri3nxd0fdJnhd5yqu49Xi+HcHMIoJ/yAmRoByiYlpLzDjcTXymzGTYmbMJO31exW4BFgrAGb2Aiblmfa8dhW4dMyJgyNXAzEH4NZlXdbleyKAeiVZASuJ2Ys76BjtdBXMdIzPEHC1edzsnTBtzoR53oCVgIt2bxrp5TIKuLLZbEesi8cMaC0tLa12mdA7X4F5OXK1Y68awIxcjYlp/8OALBwOu/jbgBkTYMICLSZIIz0FZAIss3cAjOcMSDm/9R7J1YBrrayA3bqsy7pQBD4rwavKGgBbDese2u0qeOkYbVaupPntgJfOO6ClfblcNr8dxiXg4m+xLNNQL5dRe4GXnvlDAGxt+Pvk1Rj52mtNeC0T036tS6k9EySQMhuR2UV/14CZwgIvAZqAhuDlEqA5wKXfDmjxuB5tAEmb+XGF/DAwW5d1WZfvl7WgtVYcsNKedrzKxnSMoGXAi8fNXkClY2RgnWKxaPb6LeByXEWHcTnApedcA/NaG35F+dsY/tp7TPhqQKa9w8g0e8VaMEsmk2avawRmAizt9TsajZqwjum3Iw54XXmcGbESWpd1WZdXK7TVlVBXBD4rQSMOmDnHHaBywg54CajoEppjCv8dgMuRqx37PrkMDK5RrnaPOXYlkEkcViYg04h+hXVcgKa9A2oKSwRemrf8ymMrwVW5EsjWZV3W5W8vVwKXRGC0EjQiUNJeLqHz2zkmsNJeQHXmzBmNqTSg5biJktcSuBz5u4DA1e41xzT0SG1k5gjlSkDT3gEyB9gccY474gDduqzLuvzDyVqAMgcoDlCt/Lzs3Fqm5chrCVyOvBbg8IOeYc5dCWiSK93NHyZXAtu6rMu6/OhlLShdTa7GsBxZA1iOXO1ZP/D5P0x+FKDwg5552bmrAdsryVoWty7rsi5/P3IlKL2SrBn6s1Zec8C6Uv4+QOFa3rEOTuuyLv/45FrA6DUFrCvlxwE41sFrXdblH6/8SAFqXdZlXdZlXdZlXdZlXX68BPj/AbDfvIXeqgtO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%20iVBORw0KGgoAAAANSUhEUgAAATAAAAExCAYAAAGMoM7AAAAAAXNSR0IArs4c6QAAAARnQU1BAACxjwv8YQUAAAAJcEhZcwAADsMAAA7DAcdvqGQAAP+lSURBVHhe7F0FgB3V2T3P/a37xl1IQkKCQ3B3t6JtKRRKsVKcFvuLFIqVoi1uDcUdAmmIu/tm3eW5/+e7b2f37eZtsglLSIGzuZl5I3fufPfcT+7cuYNdFbr2pQbtd/ftOwOJ1GVqAfSTJk0ymEwmY3NzszEjI0MXi8W+9wIaDIZEa2trIisrKxqJRKLz58+PcnOiQ0IslPG5fz4dbv/dI3S6LveificSyZvV6WTZuU2W0WgURqNRrbMQaqkhdf2sM84ewoI18VifFC61YDYWzNf+Oy1SM0pFOByGw+7G9OnT8fJLL3OLFCCu9gUCPthtDrS1BfDCy093FE6nM6j9Gs447cwj9Hr9OhasetasWUHtSvopU6Y4n372ydb2313QU4Hi8Thi4Tju+PO9SERCOO2kozFs5Ehk5uciTBaY9XoeE4Xd4cDll10Hb2sYTz7zf2AB0hXsQua30G63b5g5c6ZP374doVCoYz0VPRVKINV08SW/xuZNm3HnvXdgwt57w52byz16mA08j1VrYDX6fD4cfsRUVFStVDcj1axVfwrsLLCReaoL9lgYLaXJQEG2m8xGNDfV4aVXn4GOUpBqEmkIklJJ3pQsJ+8xgdtEympTl33t19EzdUghbcFSoWWQDiKxeCKuOKZBCtx+ofYtyTyMRhPX9KpwvcFWD5PMUy/QHfo4Wx0L1h3pzjFbzKp1bi2/VGy1YJqYe4RRBxNJ3NMxqeebKLEYb0Kr6m0h7VGapLTUE9S+bq1LK0z3wsZjCUV84djW8tTwnSSm4+kWixG0FvyVmpW+/eJyrmyn2pDNRDK/5P6tFXCrBevpRG27LM1mW/tv7dJall2zPvXkUxD0B1TBtPO3dtNbLZiAFZBMzEyl9gLIUshcV1+H8875RcfFOgsokAvHWQC5ATP5ZcSKZaugM+mU4k0eq6Wu2GbBFDrVi5SIRDYg6AvAarNh+LiDsLttPavU0ln4RCx5aMfvBFr8frw27R288uprOOmYk0G72LEvHbYomJKIMsaEthRwPSm9BGrawrj7rgcxacpe8DWsxKyWEgRDgeRh7dWTvGDyfNkmUqut2YTRYyYo/SfKWEO6wnUpmBwghO4iIUF7AbWLnnj4kVi8ZDbcpgAe/T8PXnz5xQ41kLxIarZJoo8eMhKffjEdT7/wDD777JMuaiMd17oUTJCu9KkFlUy++e8neGXCSAwdNRmvf3hm8u55jJyben6CekuqVfYbqMfOsqzD10dEYDRLK+5EumtuUTBBx4FduNW1cMa9h0IXIm1JaDk+qaO0RpLkGA/kf3pVdYlEFMPyqJPpYdCOJfdvBV0KluRCN93VvXDtSb98OfSGMKL+etDT7UhCallKq0soiy2tUgcHXZ9rV/bDlfoDWNBw5833gLQS0yAXuOKKa3DrLXfDbncqiQhk+c+MyYgZ7bDareq4sNeJUc4XMD7nDYxxvIfKhdfilhtv6yjAqDGj4bTE0LSxnOfLFuFeUqLpsMXWVKmFohGcf/5ZuPOum+lBBHHYYUfQGNsVcXMHDMJJp56FDz94D6aoF5NK/waLrT/igQhzqcbBU4qwgA1EChaJJ6VpZrU7nW5lMzUkb3bLwhnblwpaE5ZCPfDAX7F+7WZ6n05kZ2ejpLQYxx17NDJcFvz+6mtRua4R9rxcVl0bxufPQcxwEJXDBlbfZvg8FrT4lmHY0GF48803eAOn4oP3PmThonjr3y8pN0muoV0rHboU9YX1/8Y/1j6Hh9Y+A8spGRj4l8Eo2nsA7r75LpqU07Dv3qehpakJu+8+Di888wRyczLgtPeHJzgDOlchdHQ+41EP7DmTEPKWobqyAcuWrqFL7UFLays2VZXB5w/xZsR/k0YijSXZcrujS8HurXkbzyVW4e3alXhqxsd46eNP8Lz9TSy6OQp9LIgx4y3IzM3D4Ueeilv/+hhWrl6DTFMr/bJa6Fu/JimrWTU+6AJVsBhtCMOD6XNm4tWXX0JjQw0euPchXHzRpco0aQWTZTp0KVjw+Gy8FjbiOWsj7re4cdoaB8oO2hO3fOuC84aJOPOiq3HEYQfi7KNPwBf/mY6G2gr8+pL7YNW7GTQsQtS3GQa9F6vXfYs1mwZCV1IEeyyO12e8hYueugGNlTXIKhqA3/3uKsU5qcaeWmcXjpW83ojG6jIYG/3Q5WYjMiKEaZ+vRrCAvxk/fforAz7PceDfmzYhb7EZ9SdYcfphVBttVFBWK4YePQ/nn/pLPG95Do+Ouw/5Dz8Dfc1AhFlVH7VOR3xsDNFBAYz4Mku5SltTGV0KFpjdDMNEO6JZmayWCAwxPYLeAEYVlmBV83o0TZyAJUvLsOSi80jyCMyRJor5WyQc2Qi3mhC6Owtz+q/HgY4TsDijFjNnVUPX0IKxa/KQs9qA8oY6WFr8mHTy1K0WStClKt0feaCPiLXUIzOnlI66m96zARspkLjbifnvf4FpBx+M6lVLsWHJDKxYuggrF3yCxk2rsGjBs3AanRjrHoBhOYNwx78fguWXM3Dm0j3gmV6N5oZqWNgqv/jqC5x53plKTUhV9uRqa21VP378ePeKW3Ob3ZsiaHPFYPTF4Iga0OKpRWwgncHKVmrvbOi+CWDAJhea2xoQp+uT0FGyJHOkNY6Cl/YB1Rz2zzsIr//9WbS9tg6lRf2V31ZYPJBK2izxK+rr61HIoPjpp59mhN6i1NTpp551Bcsxi1W8Zs6cOd4uxS25agXCNjqAtIF066jZaediISTCURjr/DRBIehX16G8lQHuLbfh4CMOxl577QNHhhv7338QbCYjzJmZeG7e0/C9uBpuRwYCoSjWrt2AxvpqbFi3BjFSwO12wx8MY9yEifjyyy/blWxXdCmYviUIvyWIhDkEc9yE5nfXwjg3AtNztYAjC5M2DEWixIGzjz0F1//xGsz59lssW7YCgWYfvm6rgFfnR6M9jqHzyamBI5CRkYlLyMf+/UvgzsyGwWRBMBhEKBxAlNZg4h6T8NFHn7CFqli0C+k6CkZxJwyvH4r8aCbMLzch96kq9N9sxpCaTORVO1idmdgncw8cVzwVb7zyGkI0PQm7A4+cszsaSGqXdJwEQ/Bt8qD5iwoUZGZg6v4H4/MvPkPpgAHwelqU5leea5StMxJCa2MjQpEYrv/DH6VgQZYhKuWQ8mgc040bN85O97iE+mU4DyrhNjtbTnpm9iF4LdZk3M9lBa+3mo2hav78+YGOgo0ePdpE18TFndIrQo0JE9fTG7I+BoURZuFa7XZ7AyXqSe0fE+hZONFrZulVtNls37u0BG1tbaJs4xRCJBqNRlasWCHuyRYSkd8dUmxf7gxoxJfl1jXvz+gBW6vKnYnUqlRI5ZN+6NChRobyJqfTqWdL2SkFlK50XjNOrzay++67R9944w3lpGkX1y9ZtnBLN7IbqGva1zR07ToXaL8F2lK2qdiy3XUXpOZ1+qlnjObvFhawZdasWTSIiMveXvXxp2aUCnH45ILhUAwPP/Qwli9bhYxMp9onnoMEMe7sAmxYsxJvv/OW2t69x/rM0886nXpsI7X+Ruqy1unTp0eVPxYIdCjatEhXKJGGGN9zzz4PeQV5mDhuHE4/+TgM+MNVjLTtNDusET39eRbcYjMzZjhb+frSF9s9O+Y1kAsP9VmV1+tVe5USZf32WLCeJCUFM5stOOvMC/C3hx/CeRdegIHDh1N6vDA9Vr0hAT3Ple70UDCCww8/BnNmz1PnaVWsgddwcpuF5TBoQtpCu0tBUlP3TARa5meddTaefuYx1ZUurrJUnaTU87XjQ0EfXnrp5XSFkm1kg0HHZYcUtml2tMzTQbglBZKLSWq/SPveTsj2eDgCn8/bvmXb2GrBtAv2BJPZCiMLlyqZ1BtJXZcgV54J9BZbLZhknJr5FqAPIMWm8U3+TkH38xIGHSKUmlrfys1q2KJgqVJKXU+HaCLEltlZCO1G0p0TCcsTlGT3Zm/wnSQm8ZR4xMljtGdHnc+Qkuuis/SwOx3UdaIqk5fcVgG3ybHuSN0mrbEzjpA+iM4CJVMnp/bbZ9++4ZhWgGSHsFyU1dp+IbWkpA4+6CAMGTyYG2Ltx3e/cLJwItWnnn6Kfn4U/3ruWVoL4Zocq6UtsVWJdUCThFybq3pWj8vhwsJF8/HnKeU4+phzUrrTO7vStYtK1R538ikYMnIc3nzrP8hkiNdx4+3L7uhSME0SCrLU1omk5BKorqxBWV0LjjzqGJRt3Ixz34jg3XdfQCTa9dGgFEqrWlG6ra21OPqEY+D1N6gQTtBToQQdBZOD0nalC1hAjdCFxXmY8dVMeFrbkJGfgQfuCiqCd15Ey1KWIjEGzrSX/3rmeXy1bjEO2O8QFY1vC10llnoHqQVsX5fC6XR6lOo3Y8avj4XT3Q/vflyQ7H/gMXK+GHZBZ5Uml41NtXh8RD4Wzl+gfm8LXQom6LFw7ZD985eswpDcCpTm9cehBx6ntolUpFBSEK1wbBL8X6+eI9mtTuSZuK89jy7XSYOOgiWlkUZvaYWTJZMQv25zJVYtXA+HI4FJU89UhZIUpQVIFjCqCqdX146rhjFo6FDcUkadxvO3uEYabCGxVLhcLjz26FN4/rlXEQz527cCi6p8uLltEmbM+ALe5qDS6E7j25iQ9Q7GOt/G6LwXcPGF15Pkyf78lStXoq6uDt6KSiTUUze5bGraEl22dpfaby+9Alf+7lJceNFZqKyowe2336kk4fH7UFtfh4aGWgT8XkzM+hBDcvKpzowUSDkSkWz859GNuO+++1TBXnv1VTS3NKN4UH/ojZ3eq1R7T1XaUTBxYYTEspSnGFdecR0aW7y4+eY71P43Xn8ND9x/F44/9kQMHTwIfl8LzEY7LjvvcBh1UVYxbwxNCHrLoI/5qOVjqK1ugN/vR9nmMnLMhFOPPx45OTkqvyTSS0vQseflze/g6fXP49G1z+LBlU9iwj17o+zBIaisbsZ+ux2I99+dBT1d5g8+eh9/ucaB//yH/rsujFnvP4+YYzJzGk2qtyqO+ZqX48u5cZ5bjjVr1iI/v5R6LorXqVxfeUWG2Aj5paEkUzp09MHes/E/gNsJM1sO1jVD1xxC0BJB9fEBnJ07AmdeejWrKgFndi6ef28wIv+5ISnlxHzoZMAL3exEvBkGHhPm8r6HSxCKVmLRgmUoKi3FVVf8AWarFSeccCJef/3V9qv2jA6JNZ9hwl8r63HEXzbiyho/zqpsQ+VlI/BZv5H4fMNqvPfJUzjm0GNwwQl7YvZnc7GpopzKciq8gVUMPOYjEVoJXbSa9rCVZE9g8iEHIJBrwivPPIVZwW8R1UfR6vGjqDgvqfe2AWG5joGu2XudK9hsNSD6bS0l50bcGVY9gHE9+RJPwKIz4+J4BTIGDsPzS9Yjs2QodK/Esez5M6Czk/ChfJxzRTV8hma8c/hC2F7wYo8/T4QztxiVVVUIxIKIeIO8CR3en/KEkrbW0M4649y7uJzHsixgMFKzYsUKFR2pgq273hIsua4OlbfkUvWwScfYeugEmE0RhHVBZHiiGDOiH148aF8MitPW6TykCpPBjKihCLFQHcYv9sKelQc4/bA32bGobBkG24uR/Wg1sgeNxrczP2dDMeGLjz9UOk8LXNIVrFOmPh288pSBQszMKWSUR+fOmglHYT5KBu8GyhC/HzASOTQtK1fMwsplc7Bs0TfYuPID1G2aht/NLoPHYcIY1yisrPPiv0tmIXpjGWL3rsOm1ma2zFUYMWwoZnz5mSqUFEhL6dBB/kJ/DJ7j8mHVZ8DXGuKduym1MAIMUpsbm0hCHS65/wPk1roQaGxlkByENUbpGiywWI2I3zAIhqIQmln1wWWbkHdvA1yZbliM3M8UaI6oJ8J77XMg9pw8Sfos8Nhjj6goKx06JOaw9Edsn/7QGXWwMmhN0J5cMuVwXlgHBzPcuyoX/jYz6lo8qG7z47JfXY3d9hiF3SdOQA0VbYaxGvnkYY7OhZIXGmC2WVBUVIBMtuLi4lLUVJUxEg9i1KhRbAQ+1Z1+4YUXK/WSDh0c87R6goGbB8KfqUNunRENZTWILwnA5jbAssID77WDYWaB4n+twvGHHI75c+bDYregoqIKEbcRhXfsiYyiBBa0BtH/zxuQqXcrk7Z+/VouM5CRncE2lUVJ+2Fko5ICZWdlkBLLkeHK/DOrdD7TAirk2g6O0fonml2tbOqMfN7ehNija7DPsiKManEjaznQ9scRmPBRJvafMQhZJgfefec9VNZUo4b275XJVuDcQQhTuV44+GS4zA7qNaparw+HHXY4hg8fyUJlI+gnJZqbyY4Io3I/zVYEtTX12O+AqVKEAAsVNhqNcZvNpmyUkpj09kQikSw24SH8PZQHZXGZvvL7ELwOTWVCrHoj0zra4Q0ZGRnN0tujNQnDuHHjrJRcNg/OYauxsSlvWwv2AViwGAsUoLSauN44f/588btV/5hAd+CBBxro8pp4kIm6xEBDnr4d9zF8Pl+C1RejHCL9+vULd+9RFHQUsj3tTAivtPQzflRIR6UOqp122mk6uuo66RbdVjftjwGiQp1OZyI/Pz/BNphK+Q7qdxeCCEl/y203btkPtwOgRmxfS4ekktSOST02uS46o+sxqWGLrGsenYRHkjQnSjteW3ZHT9tPOuHkQgotyv0RUV5EdPDgwXFNgckxqWcqYc2ZM8f07vtvJ0cb7iB6KtDWIB20EhWLEKRjg2YAVv6WYe2yXSy+2WRVQlm6dDnmzp2PhQsWM1itV2F+dnYOJo4bikuv+B0CQQ9CNMhbCrDrU4/uOO2U06fyHC/L4OH1PCyDr6mpKZTuOZIs5dGzkQda3njr1bbk5t5je4SkMUWWurhe9TKec94vYKFXYjLLYLcIjAYbBZQcLGIxGEG1wLg1jiFDhmLynpPZfOwoLC5GQVEhMjMylM946a9+jwsuuBC33X4jfvOry3HUMQdLwTqEti2BnXn6Wb/hopHH1lEOdRRYMyvPk5WVFaJTIU5jV4HRV5Rn9bYXXnq+Obl529geQWnQmpCce85Z56K0dDB2GzsW/535Nf7+5KOKbWayKpUhsp4Osk/LS1h48cWX4uGHHsOFF5yD9z98l3klu+GS+SQFJuvpcMZpZ97KBSNEVEmiwOq4bGNlBem3ippi9e4AerrgtiCM0hIDdnz2yRcoKCgkc/Q4+rgj8Y9nHld94Da7XTVJaZ6yFGF1F173bRpr77rrT3j11VdUs776d1dTYDLINYXR3cqund++3cxjzFw3cCmPkbeQT68Elpppe8Yd61IIrUDbA+ljfvKpf2DVqhVYvWYpMjOdiPDmul9Hu0ltKULqDu1YgdvlUONyjEY9mhnIds9nG9AO6PHAHWJYKqQQvSjIFhD2yPBVYZAodRGEFvRqFZDuZrV93aGVQ898o8EQ12k82BwN8l5U+/6+wA4LTAqemrYX8saQ9A9Lh3ZyKPaWN6XlK9vTXSOdEKQC5FjRa/JkqK+xwwKTwqam7UWUooqxCZpkiC7PF4ZJ3093pMs79Zrdry+jJNUAFr28OBlrb8LbX6E9oVcC01ikpb6APL2grVTrwgZposmb0xL/b9dX0ry2dAmUVDpScj8NAfNR4yooxDAVfzQqvc7Jcfl9cR/JEu0Atuei6Y4VIYkb4HC4+Cv5kkuSKSLEpCCTjxJTi9gpoCSSxwm0/G0WGzasX88jdKrbXq4j6H79VFZuD3ZIYKkXTz5TTUnc15Hat2no+K1LqJGmbrdLsUiONRvpzbe/PiIpCTm38/yu0ISZPCY5TiCBI444XDm3NrsJ11xzDY456ljk5OfQAgeZrzwVEv9Ty7d72jZ2SGBpIWzo8IPboW3jjWiC02rc5ZbXYWKwZNtw2DHH4bjjTsWJJ/8CVqu1y0CcZNJuNIlOoSYrKBUPPvwwGpsaMW7cXrjrnvtx7LFH4/ijT8TJJ52uKkmMgpRBO68zr95hxwRGAXSkdGjfpzEqRj3yp3sewAUX/gbX/v5G3HfvA7j4ol/jzDPPQl2rEbv7ZqDAUYv83EEdsWMq5Ia2bEJdb1SYKsfMmb8Ev/rtlbj8misovIdQWVWN5qYmlae4MakP4LdHUBq2KrDUJtSjcLpDBNWt1oxUwldfdwP+9dprKC4swcLFi1BRXoFp06YBTVX4uHkgfnfT43jiiVthoMPp9Xnaz0xCBKHlmcxXaz6dxdeu9/VnH+GCc07Gry/+Na647FIsmD8bv7/6Chx66FFKZ4pxSae/Usu7NaQVmFYwGnuV0ja37kgRqhQotVAMNJDr1GHyqDGIxH2opLBkmEY4bMUJJ56C5rYZGD5ymBp+1v3cJKSYqUXV1kVwyX3SzOQ8efOttcWDj84uxWsXj8H7vxiFe++9H7ff/kfF3p4Es+U10yO1FFtAE9wWSCe8NELVbl5uJhSK4K7rz8UVQ7NQds0YFPTLhivPApu1EIcffEDnddrz0a4tSdN7GpI6LblN02/CHDlODs3ItKO8OYrx/Q6BoWEDHBYzfP6tTkOhrtMbbFVgGrSCd0EaASmk3ZYU3uzpsxBoaIUrZkCxLR+DS0qwdtUcnHrste03m3Q1onQHZKml5GgSCaJFSO3lkIpQ63I9+lzhsHojxmjUwWyyY+KEoWitX4kWb45616OvkFZgGjO6p1TIzYnFiUZEqScQjUUQ403FYrxxcbU1gTLJoCR5vX9JTQDvGotxee04RskOrFi2HBV1GxG1OtsFE2eTjSBMaxYK+RGKeph8CKqHtzG2eBOMOh/MehNaPI0shDBRLF6yOQYCAdU/Js7r1L98hd/Nrseb+ftLadsHaWoObDIlb19LvcNWj+wuMC0Jory5e+68F08++XesXbtGPa48+qhjqC/uw5133olFi5Z0CEGSWLHNVZUYPLgEq9euhdVpw7JlSxHweeFta0Uo5oMh6MWEjA8xIfd5jHP/C0Mtf8FI8z0YabwTu1n/imHuNzHE+C/Ur74e11x5m2KVxn6d0YD33n2XPtgQGOmWjJkwEVP23BurV69Vs1x0f6laIE1ZypZsPb0TWtqjUgUj0H6LAELiADISNJsM+NPdt1MwyzFp0kQ6jEfg888/x3XXX4UbbrgGv7viSvzy4l+qd1b/8n/3UldZcNwJx2L5xjKa+nW4jk5lbm4GLrvyOrzwytsY634HY4tnwWBxw2QcD4tzFDJtY2G1ZMFCo2EwOCj0OMLezSjJnYeNZUtx7tlnKaFJZYgO++KLL7B+7QYalCb1YHv9mvXwB9rUfmHflki6ItsD7WhZdvS4vvHvV5plsHRLIghnVAeLy4brrr5GnlAjwICWZYBVb4fZbkPU61GFGcaaLczNFOni1ddfwqOP3ofS/gNV7clQz3PPPQkf/vt51DTq4Q/Hcf0NN2PdmhXIcEex6MszAI8BCQpIZ7CzKAzIfct47krEgh60+UJU3HnQWTJQV/YhD83FOVfr2XSDKC4uwl/uu1ue+LCMf8DyFavJMOC4Y4/DzFnf4oP3P1AP3cVpFTZpECEKOgUWx5mnn3MXy1vDfRU8toLLOlZES2qPa8fAj1Tcsu5BBKiTPP4I2sIBCimM6r2b0BxoBuw8xWGF3pQBN/XJ4XueiHkz/omWu1ajga6CniGO11OL157+DabPjqJk6Cjooy54PE1o9Oaz6YUweEgu3Blu9fDCZXAjEToEQd89sBn3AQxZ1Ie1MOhC0EUd1H21vJwBlsxD0Vz9MiK85v1/syASjFHfGVBVWY+bbryVrDRCZ7KpFtDQ6MEnn36BU085FRs2rEcR9ZqETdpwVoEILymspMB6yzTtKHWmxrClU5ubE1YqRqsdjpp6GDc4cNSwLJx7YAKTxgxAfikF5siBN0zF22BCo74V/a3ZKPlqPg5/uhARaysu/N2fMXDAANx/3+Mor6ikwm7GvHnLcPIZp2PjmnWob2iETm/GTb+7Gifu/Q6igQ284VIY9G7EEzJQL0KDUo14pAWxcAi2jEPgi25ic1uPYy9zov+gAlRW1qCxsRZhhlgGmJGb7UJBfhGOOuoEZTjEKL3wwj+ZXxhvvfUWW0JX10KEpAlKlr1hWFqBfTYNzc8/H0B9YwQHHb8XNq324vF/tKAsOBe2Ef3hKzHCMJgBbYYPOnmPVOeFga5AyOtEjsuKoQsN2GNsM4r3ADatMMO0KIBNI7KxMFaFqMGMLL8bDQ+UoWC3Utx+6f448YgYzK1VLIGfrbEfbzACndOJ83+zBOs3t6CNTd5m749mXzPycseitXo+No9iEy6UScJicJU6MZR61OJtwcyWTRj0bgiJPAMiVB1tK2SgdBQj8gfhxRf/qW5WdHEqozTB7bDAll/qaTa0GJD3kA/112Uipk/6MYlwsmdBNAHdHUTDCVipL6iKERYfifv0NNcm1ndOcyYu2D+KIL35zf4KbPQ7scTjwTcHHYw9C3kSWdQSWQF3LBswuaG35yFuGscmXcAMF+DoOeX4sHwBLp98Ohrq2/D2N6+hcEQ+frP7Gfj7zA8xafI4LF27Eo10OeJRsjGegJ3uDEuISEwm1Eggj+6KSdwafwjl6+ux+MpP0NDQoPRdnwps6cXxZvtjlcjYFEHl3YXqMJ30IITCbFrJd9Vi4gwmbDDSFXDkZMGZ58A5/fbB/62ZhpKGFnywZw7OXx7HwhPPBSw2hP31VOQtiMg4IgpWGpE+boPVaqMCZrCtqyOzWhAPNuKrpmpcVEtd5nbigKyBWF3fiFOGT8QB/Q7EMS9fSONjhjNsQkFdJgzPlaGquYbxqg5Fw0rgdOXCYjWjoaYGbY1NCHoCmD97vhKiNHWBVHp3gQl2WGArzw01u+6h7to7D4lfDIB3A/XI6npYJxXDS8fSSMupZxM0Ri0INW5AYhz1lkxbJ1RvaoO5wYOBC5wIjYvj6qIMjCttRXNLHK20hEEaDpOZCpvNRKyZk+tWOy2WFfh2thl/+6II1l8Wo3h4FhqyDHhw3M14aO1tOLpgT9zxyTSYqYYy7loFY9yOMBW5DD7uP6C/UuJONuMEnWTZFqCqKCkuQX5+vuoyqqAePXjqAbjsst/QAHmUO2KzJZ+oaww747Szd0xg6y43N7tuLUPkhiEqTAnT6ZMMYyyUkZ68Tm+AgY7z6Mw8zNm4FOb+LoT0rEF/AEZvAKdYD8JrJm5/sxLWGJlJV8QQNcIa1uGco87ApvLNKj+5SQulVl1djXlzZzEGzIAugzHhb8chp9QGT7YRGWTTITmT8NjHbyDs1sN45XJkMDYsLCzgjbchO7dQNbPS4lLsOWVPvEA9NXjwYKxZswql/fqjqqYKgwYOUc1QxsAXFhZi06ZN2GOPPXDRBb/A8OFDO/rIeiMwraNcCSw7O9tAU2/yLWy+weC3oPFAC/0tK5wkgMFsgJ3Oqo3NRx5e6OJ+rHf5oa8KIba+GbrZDchYScv6cRiLjg/B5A8iEm2CfnEMeq8ONgrMZXVj5ZLVZIAPFjZxk8FIZ/dL3nAjMnKyaTSo7C8YBEe2HU4HUMrYUO8y4QjzFEyr/AZF129EaXYu7G6X6nmw2x3IzsrFccccC6vNhFdefUkN3DaZLMjOyUFhcSFK+dts4bXMRjZXscBxlJSWcJnA+x+8h2n/nsZj+qGkpBRvvvHm15SDj5XZRsG1cemj0IJkY7S+vl4FsmkZVl3T0tzwiwzER1phi1CFR3Rw0Nmsnb4RmV4z0BhApMqP4YMGwdsU5Mkx1Ifb0GYNofDX/ZGwFOLM3Q5F+SNL8N8vv4I1y0p/qRIDBg2E3+dHdWWV6tCTYLnBF8WhxUbMDGVgzDVjUR9qRE7/bDrLUawy65BFHbdp3Wa4rlgOW1aGckBDwZCKF+XFUmlin376CcLRePKpE1WD5m/Z7XbFHGl+cj1htexz2F1KD1vpeBfkF6CMjBvUvxQrlq+6nYKq5TmVPLaSwqpnau2xSWqDUXghF0/I4cEFPJlmCzn87WZm0hUqzq46nul/HRJESory3oK8XxmE0yBCoxxq2doayWQvm3Oo+6SqAjWglO3bmJmZaWWNyOu8Gdzu5skiQBvXZSIJNTGl1ND/OtoVfoJJmpt0Z/hJEC/vr5XCaguFQl7KIkjDEelxkKsIrbKy0kCWGXmimUsZoGFipsI+FYAx0x8DuxTIKtXBxnuLsUnHeK8R3mtYEn9HxowZE+tpQJ0GbZuewtNR2SkhUQ/oqD9+NILqDpPJJBMxyNBpNWxz+vTpHUJKWfZKD/1ohdQDOoTzM37GzkdPza379p9Ks0xtjmmbZjpBaNuU0qfT9pMZoy/L9mHmsq4JrIvg0jFJ/DG9WEc6bfqMjAx52UdNGySP2gWyrlb+x0FfUgmjqalJen/jjCkTdKPibW1tsXZ3QhNch9BSb7xDWI889pA4cd8Z9GXa19Kha5+6LOkDtfe1i0UXdB4j+7pDO14SK1Edp+WXzGdLaPu7Y9iQ4ZgwYUK+uGNMEbpRkZKSkliKe6EK0CVXeVVGnNb2nzsVEvOJAGTZmyTHys1L/CjxobZNE6y23B4wjywyzcXmKe/2mUQWIpP23QqpP9SHMOicml98+Z+9n8wnDXqqxa1BGCL9VvIESsIuSTIrUygkwb1O9TRIf2pTUwtm/ncmlixZAd4Q2trkqVUQhx86FTX1Nbjhj9eqgXS8YZVvZ1mEfelZJxCG7b777vvweAmN2tg8vRSgPJuLMI7UBpV1CEyWaqoz6izrc/98uiW5ecewPQITJgg7RGBZWfkIBvzYuGkTZs6ciQXz5qvXinWM9212SzuLZNyqQR0vzc7v92LkqFGorW9CTmYu/vvf6fjsi486hk1tp8BO4PHNFFYjidNC7582zxsky6J33HGHapYduUkMKYG3w+Gwv/r6S/Iuaq+xvQLSIOsBnzwY1uHSSy9Hbm4egiEPEnF5MGuEyZhsqgbul6fjJSVFar7M3SdMQEZWlpqeprikGKxkvPDSK/jssy9g1NvhsGXghpt+C4cz2XefTCKsnsspAps4ceKFXK1nuaSLp4GplXrM73K5tnzXSARGa2iiZB1kWH379l5hRwSmMeujDz7Gv//9jnoDxKw3Y+TIwdht1FAMHTIEblplEUrMoIPN4aa+iqlvSFArqyFUMqZCBmRJZ6D0k910021q3o1fXXIB/vCHG3DQoftul8CokmSO2RqmapavhmqhhVbTl9pb0YWjElwz9czbNNgeYWkQQYmyFjfl7bffxR6TpsDldOKl157FZVf+BgcdfTRKhg1DZn4+9NRrZrNVPRmSD0PE5BGcnmWnkCiGDnsvOu+RRx7Gww8/AJk+9q67/6SuIdeSytHS1sD90t8n70szO4OBSx1JpN4ZTR7RzUruTEgJTjvtdMSiQG1tI+644zY0Njaq/nWpBFmKjupkyNaTHCsGQgyHDDbOzMxSwpLUWzAfEZJRlhRe2q8/bSEwkWr7alpoBdxepNayJMnD2xbE+AljadV81ElO1e0sTVP2iQC0lHo9WU9NGiRPmXRRnm4n9GzCVPjCTBm/L/t4RPLAbuiWT8dXe7Rld2yTYamFS8m443eyMNsPi9WG0WNG44svPkVF5aYOIaam7ki3rQuo02SYHU0ogmyWcrxYU7WrF8VMEVKPF/rBmqSJJtDpcqmmJ8OlpOlsUyDbgLBRdJnBsCUz+wrfWWA7Wih5kiM3JYISd0LWBd0Zq/3e1nUUm3hIXDFKmqHoQRFg8ry+kt0PxjCxYMIGEZg2wPe7QmvW3YXel9hhgUmhtLQjMOpN8AVD0peORCxp+tOhJ2bJ9u77NJaKBtLK1tP5O4ofjGFyc0Z68wJpnn0JA0MnTVDC5L7EDgtMq+EdrUGxZlGeK00yGJbZYbdslulY1/2aqb/Fn5XxH3HqLS2/Dtb1EX4whsnc0NTQal1CnnSCT7dtW1DNUP7Uudt//rawTYFpukBLGtJt2x5Qa7Ethni+vJSQnJQjHTQG9eY64nOJo9p5jmxNDgLcwWJugR+sScrXheR1GhFdKBRob0LiO3X2XyZvWu5UtncvqvzumiRKkLGtURmB2C6hZPlkfzKv1LQjZZecfhAIo6SHQQQVSXmZXbvRHYEIIDMzQ33tUvKV9F3yS4cdFphWS71BuuOS7BHBGVUXc7JJCstSlX8q4zSmaKn7sWyStIhNjU2wtgvM3j5hiEArg7bsZO/2YYcF1heQeSVEUPLS544UvjtEQCeddJLqpZWxZ5988kn7nr7DdgtMbiz15mRMdUdq39eR2rd3P07U0fr161FUWKiEFQlTWcsxzDY173Qs6kRXpsmLC+IEf/LJx7S6YRx3/JHYvKkcl116ubpeMChTHmv5SVnFQMi1tnaNLbHdAusr3HXX3dh994mqaUydeqB6zXgHdHAXSPOTt+mOOfokPPro3/H111/jkEMOxeJFi2C0Jp8JfFf0jcCkV0RSd7RvF1ZJ09MKLEKaOHEC/vGPJzBo8Cg88fw/cc7Jx+O3l1+m9mkM1ZS2sIEZqXO1fanMkHMEgWBYzS7a0taGyZP3w9p1G/Div57B448+ibbGVhW7dp6fRPff28L3zDAWhn/iH1ktNjTUNaj3JuVr6rvtNg4WswHXTynHzMsyMWLf3VFRWaWalQZNEL2FRAzldTX41eWX4/BjjkV2Th5ycgpRW1uLiy++ZIswaXsEpWH7BSbtPjWlQ/s+9ZeI44GHHsXfHn8KV//+Bvzi3POx3z7780bysNv48fj31014eaEem6jTPvnkI8UCDVu7oXTMKMguxoMP/Q0WuxF77jMJf334IfiDPiV4EVb3JtnnApOmtFXBdIcmqJSbEY6cc84lOP+8C3Djn/6ErJxsON0uxLg/25WFdzeGMW1NAgfudTg8Xq96G01DKsM689SaohS9s/hyrDfaiKC3FXYz2eb1wROM4PHHHlJd1zH5iKBWpu1kbiq+5ybJC1B3yaevi4qK0K+0VDUPLwXzh2uvRcngAXC7chHwh3Atf8ux2k3tCEIU0n133YPDDzsJV111NT579w3k5vXDoYcejaOOOrb9qB1jloa0AtNqUx7N96jQU9GNhVKDWi3q9DqMGtofjzz9FE4/4WSce+5ZiIfjsFmLsHTpWrz6TAXefvc9snlrNS/F1PbJuqQtmeZyujF0yHAMHzwMWcNyMXTSIFx5xVW4/vrf4de//lWHEytQ97cDTEte6XuE9ERYbQYcN3VvDBzYH6+++m/GekH1zqXVshpPvXchLHr5PvB3GzAk+kneIZKhS/45n+CXpXrsU7sY386dh4MOOki9OtMX2KrA0lI3HeN6YKHUoDQzWWYXZOGFKdn40yFHUHdlwxK1wBisw4ZlZQjFGtVxWj4aw1OTBnExkm5GEtpvucbGjZsxfvw4JAaXoF/Jfhhe2A9OXUxNiyVfie4LfO8M02CLWeDNdmBsfw+KomIJGes54ygozGUMmBxp812xePFiBCmcq676PQwhD6Jexpfm5FCCvsI2Bda9hjuQjlXptrUjQU/bYPdAFzYhe5ADbQyHEkYbHOYMuuj1HdeRptU9CYOSy86y8GyVkreQNBbLlq5iqOVDVU01xgyxwBeOIhgNKvbpGAH0BXYSw1jLEQNykYlAow8NRidCAQ9yaMG+/uIjRAOmDmGkpq5CkhvurDiplmTVyLakApePGMuYsfyCEiydPRexijLVZa3y6GaUdhRpBaZqpFvqEekYpTGtPcmfISbfvwZGZEfQ2uqFyZzAQ/fPRl1rNSLwd2GUJIkOJEXbHc5k6pw4pNMwJwUmkIcpIjBTNAP31jrwet4U2CLWdme4U2DJCtgx7DDDxKqJIMVUi4NrNCX7rgyG5NxfqUKWAsZMMQz5y/u4tjIb++y5H4WRgMVlQmZGjvqojRwjL9tHeS9x5h2Lh7geUJ/PC8ejiEQDMCRsDK2iMBuzeLzkn4wNRYBiNMxs9hXVVSidNByeDWWYPecrBPWx5KM8NcevNF05L7neNfUOvT+yG0RQb7zxBm6+6U948P4ncPlvrkVTo4cBcJtiRXdWGnhDl1xyiRoesGbNGvVmrNykxWKF2WRW58T0AVhCDRjsegG7Z76JPXI+xqT8tzHR/QEm5EzDgNzn8ftLzsbFvzlF9XdpD4DlWiI4GbkTCgbx2ftfYviIsRg1chQrstP30vC9MUwK0j0J5IKNDU2YO3M2Tj/jROw2bhi9+Sr8/uorce89D+CGG26kQM3qOM1Z9Mk71oxZ7Hk5zCcOV0aG+vbXgQfsB78nwpbrx3j9RxidN1+9+Rv0NcHjWwx/81IEg8uQCPtgiWfjnWcHorkxiltuuUW92y3XkKQegPA6wjan24qsTAfCpKvVYFZfxwoEu04lo7kj2yu8HWZYXl4e5syeg7Fjx+Loo4/GCy88j6eeegL33PNnpUeETVdddS18vmRsaKTCCcGsHrKuXr0Go0ftxqYclqHeMJAZqH+AgnLAYLNAbxkIe/ZYOC3jYdENgi5upSDknfMAdHRBdh88ErNmzVJf+tIg6/IARPTVIw/8lXmY1AdmZNYpcWblBfq+QFqBpbJJW1eOJSGTcBhN8hg2gkOPOQy33nq78qKloDL9gT/gw5uvv4yqihps3rQRl1x0AeNFJ8wyuxL10hLqlb322R2VFRuw9557YubcBXj8b7djzykToDdbmG8AJoMcy+ama4LO1MJretWsBbpgM1o9lQhG/PC0teKpf/xdMVhYJUuzwabGhRnMRtRVNyHg82DYyLGYOnVqmqfrcj/Je9oelqUVmAine5ICLViwADfdeBd++5vrcPmvr0XZxjrk55Vgv/32Q1ZWlhKa1PRvLr0cBxy4N15/4yUGvofglFNOgjMzC0u+nYe1azeirraJ7FyE+fMWo7aqFs8/NgyBQBRhfR0MJvmoJtlEIenIqHgkCAuZZ3RkIh6sgi9Qh+YGH/aYxPxfnaZ0X6jdANlsViWYoD+Oa6+7CiefcjxGjxmhyqYNQ/+u2FIjEuotfN58tD2smPHN1/ji229R29AAWO0I+R3wZTGo9pqxZn25+rLjff/3mPry3scffwyDJYz/u+//YCRjzifDfNx+zrEleOyfFbyZCpx37gUw8RoGYwKBms1Ayz6ItVTAXLAPYLIzAG2AIeohs8gwCk8vHyKAAy2BKsSjTQiSbY30sQYNHYR169Zj2PBBaG1pQW5+PvWeF16PF2eceaYyLH/9619VZYsgU/vaRMDCLK0l9RZpGfb8mjfxxJKX8PiSp/HE6hewpHAzck/oh/FXTMLoXw/Fng9OxOLL6hC8fhDMzRHEXTr8/ZWH8fZ/XqeibcXVF+aqeQfZrnjzOlxxxRVwxIeiNeZTlWGl8m9tbVOzxj35VA7iejecBXuTXQ42L3knv5CJdRlnpUX9SeUeamTYI6Ph9fDTe5cPC1RWVuDBBx+G3xfA9K++Uixy0Xo6nQ4VIokQdUZxXOPcJ9yQpidGIrmt63rvkFZga3SbsEy/Ad/6yzGjdT3e3jwPjy1+Gw8t/A8e2/gF/rr4PZgqY3g78QlKnt0fsfERnHH4kbyxIHzeKM7eayOOO+5YnHnaWXj0H8/iyiuvwp6HF8MRI3NotWSu6MGDBqkmNCRvAPQS9MXpz8Uy6C81klky8lveAOEN0anVUUChQAWFGYXVpocv1kRBSu9Gsrv7n/98EZ9/+hnWrFuJtlYPVYgRRx15DJkdVC87BGkh5emUJjBNUKm/e4u0TfKt8qUw2+g7OXKYyBQ93YBALiLeNqCJVs8XQijXDr0njOfXPglDfhvKGy0oKs3CI/f+DV9QIX/59f6wOV0IhAK0XlF4G2twxx2PIMNtIyO86DdgCNavXYmEt56yYpOLbEDMkAujgdYsJp/xC9A59tHKeRGKt9I9KKBCdyBqCMAcYsUw1BLnt9HTCldVAw2GFXO+/By33nwLIuq5gZ3C86mOw3vvvQf9+vWjkL57j0VahsWXVyO4sBL+GSsRe3YVhr61GfcbG7Hs8H6ov2oUfNePgP/XOXhzj4GoPGkSys4ej1UmP3L7G3DzLefgt5ddg7rGCpx+2mloo4Cf+Nsj+O3lv6bydat4T5JMJjTtvc/Z6jxkzxrGk4upt6jPQhspsCokIq1knCj+EJV+hL6UzIiXjbqGkRg2bDzTMPVqTH1NBeYsno0ZM75Bfn5y6Ke4LqKzxJGVgS7SmyvGoS+QVmC1vxyOm8NWvDR6IJ45KhvnDsnHL387Hl/NrsDMNUG8+3ke6tqiWLpsPRo3RjHz3RB+Z4hj9tFxNCwP0iktwXGXX4DW5iZc9qvj8fWHb6BxQxTvvPoh5pcvpnugQ3NzHe689R7eHOPKRJiCI3NpGZFoYwOR5kglrQvCwWbraXFhxZIWLFwQxPIVU/DF/E+xyLsZjYwMgs0eBKsakb1PBmovz0B+2E5y0lK2eKCzuuDIKaVOy0RubvIr0OlciO1R/NqR6tUZr9drZlt3zf3v4Jo3XtHTGlXDZc3DtE9nojmShbVtAdSZchAdxCB4QCNiDVYY802I0WomLIzraMHEDh37eiPGPHwwHL5yzPu4HK0rfFixnw1R1r6ZxsD7lybkkA3jB4/GtMeOAfxP8qxiWsgi3hCbcLAVH83PwXP/Wow1m5th5w1HdUYqeS/uufOPePS5R1A9JIYmpx8F2VmAW4eTTzsRb37wHxR7XPCurKcujCNaGUfTsmoMYZiUR0PzyGNPdMTAAmGjQH4PHzpK3jW6kT6dTCFTwW1VjB4ayVIvmRzZ4jM9qQLzXlVYI35eg68B8U1McdaKw00rZkLE5lcXom0BPFHoc7jGwLbDRFMXj8yw48CNMZRMMGC9nwqauuNLjxkBsx97vufAopOpH78x45e7H45bzqD3HqNCNtJC6qiwUYpyuivHn/8VDtn9COQM649HZj4IHK1Dda0HYz9wIXyCAbn7lTBuTCDXVcAIIKYe3npCXjWKmt6Q+iBLnM3REItjfOZI3Oi+DPYSuyrjdxFY2iZZ7LKg9v7pcL3XCONgG/RDndDn0pl0UxoMZuMGnmagZ221kaLtT3qYDBSsnssBjeuw/zERtJnp8DoLUWOwwM/CnZ+TjxdePxSrzzkY5XcPxnVHr6K7sAgJaxhRaw6QeQIS9v44/a1puOSdP+G/Ry7GB+NmoXpqAtXBKA7Y/3hUnwAMY1SQbxqAqoZmzNuwDnOZNlRXw9PspyvhR20bIwMe76Tn79TbMKdmDe5f9NcuD4l3FGkZtvzicE3Rn/0InFmA5gE+CoeH0aQryIdqBVHpk6IrYKbeiVKAkTD2Hj4RGbROyxbNwgvH74G/Vxsw2VaL3+9zAPQNdWQiK0kvs9xJmCKJFSDOpM6ChCELCeq2eKgZ7rcWwzVwMPahJZ0XqkDtqnKcf+jRqA/UIM9QiKe/fouxoo3nxNXbbaNWkWHfNKPA1g+ZblpzswFz5nyNXOkO4jWFQYvnzkdVffUWDJPKluV3YljCTO/HROs0KluNfJGeOqOs8HDpadAp4elgtDqRayuA2UU9MqoEa0OtmL5pIYI1Hjy4vgH/OmxfXDHleOja7Ii0GRghGOFtY7zpzYDX2w/+tiFU0HvQMvZDnP5bMFgDT+tsZGfkwkfFHzTFGJADX170NJZ5/RioH4Gnv3wLpgidX2qTjHs2IOumakTeakNmlIF2NEyPpwUt9eWw+iMwO0z0zz7Bxx98iMq6mg61kZq0ZtlbpD1aH3PDptehxkX9ogJhNke7HdlF/eCIuGEMO2G3khE8xkifp6AwBwObdGigQ0lXH7v1y8PXm6pgbtkEXf0m1G+eiXWbZ2PT5hmo5Pqmsk+xcf1/sHb9w1i99hbUVHyMlub5aGj8Ai++U4aY1YAClw0NcT9+M+wCXLnkRlzS/zA8Ov1RuhIODCKTCu9phD2WCbvbjM21lWjx+miVGZw3NrFptsGRlYnli5YxJmUlk8Tig22vcNIhbZOsPiW3Rv/XNRj9zz0xj86f770FMI8g24py6R+JrqIMJWyxJVAsM1gWsnkJYcMBZDQwJFmewJACB0pi9bhpXAH0Nh/KywJ0OoWddBt4EwmywUTL6rJGudShtsWM596zwOpNYOM1k5HINsNB3RYzZ+H/xt+PUz+5CPqqVmTaXYjduQ56hkMy+ERH1gweMhRNTY1wM8CXWYEzMjPVsE15BbC+vk7NQCfsu+WmG9UTeIkt5bcIUGPasCEjd9xKVt2QV4MG3tgXlWijs5odpisg+jLKc8g2me0hymUoM4hCvRPVhmboZDbyQAyGujaYvvUjUqKDOZaFjBoDnC0mtFKYxpZm+OMSBOthCrtYUDOz47GxCJ1TN6KmNhxx856Yyfg7nm3ByIGD0NhQjnH5e+Dpz1+hKrWg8JqNaDEFYNKbMWDAAOUES9/chg0bMGLUOCWcJUsWKM9etkkALg5sCwWZm5OlXmo99dRTMXnyJCUo1fG4HQJLy9Gma2fCemM5PIcPoO6isIwy/XtU0VFYbeKKjQrfxC2TC4eSNXQIKTAjFT8CUeQOyochRDeh3Mt4zoMaXSPVuwcRoxlHH34SDp16LPY9eF9MOWAidhs3DgP7D6BOq0WsxYB5LfXKxsh1VlEXWZxZGBnPo4NrQsE/N8NniSHLnY3BgwcyFmU4VtIPFsaTpzFubWqoRcDHMIqB9rw5s5CVnUG/z6gmizQxME+wbc6aMw8P/e1RXHrpZYwCkvP2U0jJG+8F0gqsMJiB+uIEbAw1daGkdWTI3K74aVVYIy0IIcyLfb5xJkOYGJWwHpF6H4p82Wg5bCCCpTxWvuLfHESiNU7/SIfLf3Ml9tprLzVVqDzW9zLJgOCComLEKZC2gA9t7lKYeR0LA+hiG3UpXZc31i6gcbbDv9lCISV9KQl1hF3SZSP9+OvWrcUgBvSrVq1SIdOUKVMUm6TvXyaOFBbKsSNHjlQ9seJiXHbZZarzU4TWW6QVWIKes2u/fAT9PjhZW5kyu6bLALvFBJv4YXKaPcRAmQHwJtbOf6jcp9XA9j7FuIE+EJ1I5NL4ueMwB3RI+BmqNHrw4vMv4IH7H2QzowuQm4f+JaVYvnwlFi5aBCcFMeWcvWCPttJ/on5kxbiNbiyvrsXsmnnIfrGa28JwuV2qu0fY0djYjEkTJuKQgw6hAENYumIZcvMLGBm41SSS0hQVe2jZY/EIQmwBUboZ0scvBquG+u2yy37L42SGdR6WHPS6VaQVmI2NrW0PB6wOC9rsYdTawjA3kbqeGKJ++jwzlsI1rRkxJt2CFpjDdCsqYhhVlYPwkXmItzXC/G0j4mNc8AUCGDNsLC4582Jk52YhRPdAhiVRJ6h++YkTJ1HwZsWStslGGONWeGl5TboIKv21uDv/LFpkPdpmbsawPJ7P4+QjA8Kcyy+/nE0NePmVf6r3xQcPHM7QJ6QmCxEIe0W4koLB5PgwCY0kCQtlvtfVZOTvf/97dTwh8yGK0LTlFtC6IHUDBw7UM8KXl8PN4Y011zUdb4c1Lx+6jQxXeEPe5Q0IzK2CfZUPunUhZNKvKmByNVO8lbzB2hhq/jYObQymzas8OCx6ANa9TuuacMNBR/KbGf9FcUERamtqsXTpUmXFZHrS5sZaHDWgCBtbAoiMc7OSDKinM2x3WFGSXYB/rPoUBcEs6GbU0SpG1QMNEUh9XQPcGZmqOQUojHzm3eaV70nSYFPfysMPYZf0WkhS66EgI5HkPD3SrW0lq/PyCtDm8aJs40axoB9TUB4e28rm6+F6gMsIrWq8rKxMCbCLwCgsmcXJHH5w/HXyTY5YXQDxuhCs37bAPt+H7AY9SuyFyNBTmLyYX2YGtjJGpLMoD358k00Y/6YBw31D6PDGMLjfEKxbuYSFZwEDQdTW1aquOvmc64kHH4tDhxbh3ROHYhkV/fApDqzMsaHcJHNbO1BLUxxzWhGubUbLb2eguKhA9a8NKCnBkGEjceZZZ6kHKzNmfK10Ulg6FNn6ZNJuGUktr9qINZbXaUT3yldS5dMX4obIw2AJj2U+WDlXemrXkGkU2PuUgYdCaqWQ5ONKAVrMSHFxcWzFihVKYF3cCpkZhQrZQaFlclseJVzIDPJ4Uia3ObiUGTelGWvn/a9Dmp58/F9m1pTJ9pt5j3W8xxo223o2+xYKL5BuWlJZqrl3ZKZgWhAXT8zmSbmyZGYuZqrmceV6x1QF/+vgvfBWVF91hMsAUxvvl+EK6smwZpLE09raGjznnHMiW8y9I0lmCubSnJGRYafCdDNDN3/L5LdiRsz8baTg9GKe/9chekxAAcUpKPkYeoiuip/3JrMFt/I+26j7AnQ7ZJZgOVgE26VpdTTL3NxcCzOyMSMRlJ0nqymVuU3NGKKO/pGAgkvwvkQgEa6H2LpE0fuEcRRWOLU5yvFdBMYkc4jpeZIwycQMzFyamSFdruRcNJKSh/84wHsTgdH3pqmIx6NcD/NWwyIshoqxdnap5ijHd7/5DqE1NDQYyDQ9TzLQAVTCYp468X9+TPD5fEpg1FkJ3mvc6XTGqLdi6abzE6QTmFrKVHYMXvUywybbstpOI9D9+B8N2KrU1MoMoeJshgk2Q01QHcIS9CSA1O0dQmxf/lihCSZVQF2EJeiNEH7sguqOLYT0M37Gz9hV8V3U009Ntf2MHVDvvSVJuuNSt4nXJj3nP5PuRwDxQmXZ7olqSEeubRJuW4ToQiJJGpEYQ3RMsi9hgBYCSOwkTxx+xv8uqqurO4jjcDhUF42EP7JMCYEE2yJgjwTrQiyJKYVU9fX10uevY1AqBJMYU89AVR8KhfQSmLMwKjhP7c2Q3+2rP2MXhaH9IwwC6YSQzgjZxrhapktWHRLSMWG32+MNDQ3xjIwM6aBIdIu3BVuQLF3la9tkKf2Jilivvv6SjEDeZaCTJ0M7hK4PFbvnk/o7kUjKS9vW9aFbz/lo5/UENjp1DCtT/daWbJgd64LO63bmnW7btrA9xwraZ8kfKL2fLKsgarFYYlQusWAwGNN6v4Ro8vkUOae9f1XQ5ea7SqkrOsjldrv/97vvewmp5NQkREhd7miSAaWsKHUNu92mXhOTibtkXQZMyNc25VUMu8OuHi/LQz85Xt5Ul/O3RdrvAXl0e3J43UySPiMajTq5tNtsNivXWTyzifdgWL58uUGsG62cxqUubE790WWd5FLf6BFyMWPj3//xmDxG+cGwva1we6BVniy167C1wma3qm1S0bKUipaKZ8uGASa1TvdApeZGn3pCLd+R3bhxE1pbW9DS0qJmfUsgokbNyMgXuZSMpFF5MMnb/EI0yUNGxMh4hkAgguKifqioKMPKVStxzjln4MYbb0Bjc5PScFJGyUvKI+tbyka2bU13bB3tX2E4hvcd5vVCvI58dDMoS5Y5RHMZYjnD3B+hb6Y+6yo+WkpfvkAt0xGsox9fHoDQr5InRaaXXvmXPNj8XvF9kUgjkEC7hrYtKuPZWNFq1gH+drszsLmsHP+e9jZWrFxNEsjLFzKOwweH1aHOt8gLZ1LR/NMqWR5XChFlGIJUrWzpIJFfyGNVg2LkZTIZOirkzMzIwIihI1Qea9etRXNTM4xOkjpugMXuQr/iAhj0ZvznP/+B021DYUEOXnnlZWo8ryKk9lq2dk+yTK5racfQ/l2UCygjIZSM6JFp/fwkmXrsKIkNUB5FitsU0R4WTZ06Nd7+oFvQM8FStRdJZqKtNW/v91R2BJqg+hqpBBNov2UZDSc/oySz/j388CMoKR3AypPvScWQl5OPhsY6/vaTIBYeTw2k5KZDLELCyfjonBwUFBRg5NBhauSo5GWzUcvJi8EkmxDMTLMnY11kMJG88iQME1IJguplPPWwSgoEmb9cPir91ltvq5FgWRn5mDr1INx6+w04ZP8TUV1TjZdfexLNLbVqHE0nqTrll9ReOy7LdoJdxVUhl3yMWpJ83skjJOM2+SJugI0kRHMurw1EGQjEun3OTgk5tRTaeheC0Q6b2TLN/3rxubr2/X0KTSjfJ4RIWpKKlUoXiBaIUKNccP7FyMzMVVPlimncc8+9EAyEMHvudBx22OE46qijkJObqwZriYmSAVOiiQSq/FLJ7evbez9yfCrhBaIJhXDBYBi33XYHSopl7Dcw/SuZXDWhBp2++NILCKj5Qjuvq127O8G2t0ztBLuJq3IB+X6YEMvTvvRSfl7m6Wc5gyxnmDKNymf/uplJdTM9GmrpjpC+LfoOP6pBFEIQqUhZzpkzG7/+1ZUYMngUhg8bjXG7TUJuTiE+++wT3HjTdfj7359Us+eKQx6gbyRve6kkg2OFaFpiBcpSq+Qu+7aRtOO1pZRNGoAsxdkvLi5GeXk5pkyZrPbL23E1NbUo21ym/Do5T47tazBfefFcfXJbEjkgn97WxonoeW3VNSX8SJ6RHr3yBL8rwUQIWtoZEIH3mEgOGUzsafXh8Uf/ocza5MmT1fQMK1etgJ5uzbPPP4vK6ir1bSUZ068ttfJLPrKukSSVIJK6Q7v3npJ2jEA7nzLndWLUoIeoyQRWrlieHJRG2CxWfPHZlySgvHAmGq97pNlJOC3fnpBaDi0JmBfbjRowKcPaWCy9fABfRh123CCJtvXMiV4R7McEqQTRDHfe+Wfk5xfSuV6OF158Bl98+QnKKzbiT3++lQ4/I8Owt/2MTmgE0pJWIbL+fUF9BJENQoIQo9GgXo0S8zl//jy1LtoulRh9CDUunElIJZlrSWSobdsm+kQy2g32lFLRfR8L2pF2BhK8pt3hxCqZhKuoEH5fcvb+YNCLwYP7sxw0f3TCXU4ZOt61vKnQyquVXduvbdfO+S7kE21rNpHM1EiJeJSBhUzZG0EsEaX/RdLRXIuZTJVdsjztP3YB/OQ0mLz9IHMrS9+TOO1SIaIRZDl48JCktuB2+p/tZ/xwEIIajclIVMpEK9WhOeUeBElC7UKM6oYfnGBaS5e0MyBRolSWdCdoU3YJmcRsSv+WVKD0UQnptDKlq8TU8qbu734vva387udL0jycmLzIKwni/IvWT77uqH2cT5Yakuf2/rrfN3Y6wbTKSJd2Bgy8ZfmTjzoHQmE154iQTCJBeY9LIGVJJUnqugatvBoZtGN6cx/dzxFo66nbBNKZKps0Uyh+l3LouU9+a2Xtft3u+fxQ+MmZSFYrhW/gCm+dlSAVoVVQtAez2L3yNGgV3BfQ8knNTyubAjeLdhXtK9uSnxlNHqNtS0Vfleu7YqcTTBNaurQzoBNzQidZZi9KUIsZaG5EI8hbp/JutVSi/BaNsS30tsxbu09tm+ZbpUK+9SivKavHWEY2ApadxVXlE1JpJJJzu6N7Xj8UfnIaTEY1KKee5jAe6xwe07UfadeGkEfmQtPWpey7KvqEYFIxW0upSLdfSzsD6joGPUKxAAzxsIrSRAzSWenz+dV+rW9pa5D9PaXUe5HfOwqlqaIy3IfBSUi6T5LaVRpFlA1ETL2UW5bJmVQ1WbZnsAvgJ6fBpHKkEkSLRejks3ra9+x6SJI1uZTypiIWSX6CodM87pr3sdMJprXydGmngE6MTEmstILMIBlPJgn35QG2FqUlyyPiSU2dSC1vUmN1Hpc6FitVmyWRLt8eEq8hPpfVZoOeWlfIJNeV8snzUEFn/qnnJrXo1pJgZ8hcSvOTg1ZR8tFiGeSnCVyG6ch27fcPDTHVormaW5pVB3BQDSNKmkLpu9Mawq5S3nTY6QQTYaSmvkJv85T9UjHJ0J7aQU0Rlmz5MseS7Ov0wcR5Tk2d0Do85bzOD0JrSG5PnwRb5pmu3HaS/49/+ANGDh+Bg6dOha+lDQZqRyGX3eFQ2laZ+pTulXRySP0t95W8t/TX7Gtod/y9QrvBdDfE6u45pZy3Rep2bCq671P7dfS2eLeaDyaV5/X6EAj4Vc+9QCZdlueQIn6Znk27lkBbdkK0hzjYsr3r9beO7uRLEk3LR8tTkhBo2bLl2G233VQ3islkQDgSwNHHHIbzfnEe/nDdDXjs0ceRm50rg7JVmV1Ou/qmRme5OvPXtiVnYeq85pap77BTCLYrQSrtggsuwGmnn67GejU0NCrzE41GMXDgIHzw/gdJ08TjNGxJriRSCfhdkS4fGf06ePAgfPnll3jxxRdx/vkXw+cN8vd0vPryq5g7dy4+/uhjyPe3zz39TOTm5qqZyqVWNVOq5du1rH1T5t5g1yKYmJzUtDV0P1ZaY3vSfBOBmEJN2ALRYuLMr1mzii0+CKvBiow8F35/w7XqZYtXXn0Bhx12Ap579mW4MzLUuaL1tI7N1CTo/C37k4lb1T4NqedIStUWyd8sV4rp0mA2GXHuOedg3dq1akx/Q30jpkzeB6NHTEBxaX+cdOrJ2HffKTjphKNw4gmn4el/PIewfNIomIwwJb/Oa3aWIxXatnT7+gI/Kg0mQhUiSBK/JNr+/E6SRjJZHnbYoVi+fDlef/119B/YH1OyLHjzvuvw7VevYcTQSbjz/pvhaavFZb+5XGkzQffK3xmoaWiBh2TZffJeyMorwMw581HX1IJNldWorK7Dpx9/iVdfnYaZ/52H1157Fc8++yzOISFvvPHGjjeeOrsxfhjsnKunaJctUm/R7TzNt5Kkkw8FUovJV4wu+81lOOH4U+kUH4GzTj0XZ51yDk458TQcfcSxuPAXF+PUU87E8OGj1Te1ZCh0nFri2OMn4qAbn8cbb26Cd30Zbrzh95g5+xNceOEF6tLyKplU1tagtf5tE3HbGkO2Sz7ZLgfe/+gdpV1/d/W1OOqEw/H3Zx/HPQ/chVdeewVnnXMuSkr6ITs3T3JVQ5CkQWgTSAu5pJGlg1xDGtv3jR+FBpPHPtFIGCtJjouvuA4ffTEdX3z9XyQMJowet7uaZ7mkpEQJvK62Tvkq5513HnRGHQIRLy6+5VOUzfovDj/jcKxsrIfVBLz4r9fVx5GEA1JZO0uDyXWknEKUTRsrMXLkKHz48XtYsnQ2jj/hRLVf7mXt+jU497wzccaZJyE3383QIdnLL8SRxiDHaUT9IbHDBEvVIN21S58hJU8RVmpKhfyOROIIBmKMouRTZPJ1yzje+/gjbN64CYOGDEab16OSw+VCY1MTvqLjPHnSHojSac7KNWD2Nx+jyB2HP9SIjz+YBYPRzevKvdEHM8go2C2/NJ9aDq0iU8uopVSfKwkRu5a6Inl80nccOLwQG+h//emG21BTWYHyzRXYwEY0Z/Z8HmjAk089i2OPPRF//tOfkJXtYLASosaKo6WlSeUjfXyaltLy3RZ6e1xv8ePQYBRKbl4eXn/1NfVs0R8IwGK1oqysTJmNzZs3q9fzZdb4QKsH99/7F2RmZyEUk2HIEYb5BczERG0xGp999pmKNOU9SHm3UctfKrw7vg/toPlMck2r0YyAx4fTTjoZr/zrJdx3y+244beX4e/334UrL74I33z6Lo488kDss8/B2G+/A3D66WfjgP0PwpIly9Vs+GLatXL/UJos9araunovsrKy0pCRkWGgDZf3Ii0vvfIv+aRjB7arwH2p1drRvaUJKfzeABYuWoqnn/yXcnJjNH8upw6ffDGL5Bmu3tAOh70YM+4AeP2tmDC+HwYUBtFaY4Yj+31c9Mul8Aa9qpKl5UvEqd2nWtLPk2XqvXf+7rmtph7PTNqThq7nyWMrDRluB84+6yIMGTwcDU3VsFsdONjSgGF11KquKJyZGfAXF+PYpz5GhlECmzC++uoryNdZROY9lVVk132fBtk2dPAIeS/yLv6UN7nlfcg2muw2WUqifOSNGHkvUr18y9+R7X4vcluQQmppm2DFdKStIfW4bRyrCUhLatizzYy99p6E1++5A6998DYaapagoXoeHrjwdDx82SF44ZN52GPKZPUFK3dWMfJtdQhGJqE27GKEZoHNlanyknuSpVYO8W9kmXrPqfct65r/kw6pXRjdvx3bdV9ydG1yewKbNpXT/7PCwsby1VefY/Oiz3HEyCysc+tgzHYic0A28hs+hUW+9m1INgqny6k+ZqLKnwJNTttCT/ewo9hhgu1q0EyLoLbfMHz01O1476KTcOnYozEktB4H1q3A747bDQ0tXjWLjdEUR1NzOc1ITH1Ge4899kBzk7wVvyV6Jk4vG9gOQiZS0esNKC4pVsQL6G0oDxkwYM+jYOk/HFnF/eUDBjAGA+rdTYGUR2skqfi+y9oT+oRgWuF7dROadtLS1tDb4wjtuiLcbH0b1qyrRpTmMa84D0NH7gdzRgBZdgMrAwjEjBhYOIpm0YomXzPK1lVi9NBJ9Jvli9ddod2TpqF6SqmOfOrYLIG2VGD5qKs6UrIKOpP4TJqJnjtnIbdFeVQUJoOVvthxmDLIjUJ9HWwI0iUIw9jYiqjDgiiPl/NE3+rU92G6yqw32uv7QJ8QbFdDiH5tfUM1cjKMyLB46Y9R8HE38nJKlCZo9dTSgY/CaimA2+WGlQ79nnvuyfA+OUKhp6SRJnU99XfqcTsKOV/MvfTRlZVtIuHiqKmpUS9/5NjdMLKMnpWLEKsoQ211HQzOHITCHkWgaDT5FbldCb0mmNxAb9N2obdaKvW4NCn5kJq3w3WH0YL6qjJEApmoaaVZ8enhD8VRF6epIbESkSh9Gz/eeGM2BhQ1wxechajZDRO9+lTidE+pBJKK1H53T6LBxFkXnyq5TCEll9IvrKVUzSdJGoCMkJAgRT5HKMva2lo1mtUTteDlb+qxucyHfy3aiE+Wr8R5M1qgM8ojLRnnZlSdzryaZKwg1/wh8aPUYOZICOtDTvzy4ZfwzYbNeO3bL3HlQhcm7D4IJmsudNRoVfW1iOvy8Pgjr2PV0jZqs3zlHKcSRUjU29RBoBQyJZdJrZTcJxXPBrEViJmT/KSzVKZxkk5h6ZkfNnwY9KX9sX7c3vCfcgHcx5yL4iMuwsB9joclluycJZ0YJYe3v5F/j9jpBJObly4FEYTAZnPB7c6igJKfqpXkotkKhcKIs0LC0RBPkgpK+hWSemqVWqX6pIe+qQ2t+cOxyBPBvGYDNrT6aHpIIH2EEZcBdZV1rA49Ju11AGCwMV87wsGumsoQzqY/Q5PDMsTD9HoCOYj5TdCz8s0snznsI5mbYY41wGZcD6t+A9MmWBJevDftn7j3vtvx2D9ewfMvcP2B/8Of77wT4UCM9y5aTe5jy8g02v5oR7SXyWKGzWFHU0szNldUoHr9WpSvXo2Z385Aa2M9Fq5ZjPkL5kBnkHyiSttRj7HsQjCp2mSS6/B21FIbw9Zz6lukUl1bT9sP9vKrL3TpB9tRSEuTzs8/XP8HeLw+GA3yYdbki6UyteTEiRMxfvx4LF68CN/OXIiGxioMGFiMa66+ClnZmarzUGutWpGlYmSbVkl5bPVDh4zANddch2Y6wSabGatZMTIFk8VGImdk4tNPP6Wf46JZSWD48OG45557WYawOl+mSJKlPepHVs7LKOblDFEGAaaN0Jmi1HxBxA0udXWpUEGcfpNOJx2zRsSNbTCZ87nuQrBxM8wlddhznxkwZZcg01aIm2+/GpStOk+GaqdC02BLlizBq6++iQkTJuDRRx9VmuySi36NletXoigzH2Y2IovToobuLFi0BC6nDVGafukHk3krdNTGqdC0WupSW++KONo/m/zD9oNpBexN0iCVJp83XrJkMdauXYJ+RRl44u9/xU03X4u777kNN99yLU4+5WgMGlyE0884ATfefAXXi3n8Ipx73nm45ZbbMG/eAlx77fVYuXINCeJmZQi5OmcMlAqKhNia6bi3xcMoGDsU2aUlaG1rpVYMIMoW7HRlUIvKmC8ZNWrBvvvsjbh8D9uoR1QfRFOtBwMsd2Fcv/+i0JqFmKkEscxNALUJzE5qjEz1AXN9PAZdlA52pAkGRq6IMXhghGeUN4GiRpZNpiTwwbeuBR+8WoLm2mps2rwel156qdI24swrmaSkSPtrdYsWLlRmUsgmflljUyPee+9tZNhsCCd8aGlrQUN1A7yBoDw1UrXpdLvUh327k0sgeWtI7XfTtHXn/r7VYr3OrSfSCLrv05KYQhGSVLok2ZaIRTFkyHAMHTYB5dWtOP74k5GTk0utZlNC1+aOEE1ls5txy6034uVXXsBrr/0TT/3jMVx3zbVYvmQVbr35Nvzi3PNx3DHH44P3P4TTIS04+SF1X8SvZqIpMNOHCerQVtMAi8mGNWs24hfnXIgMVyZKi0pJDh2qWhsweTLNJPw8Tw+390scNWYGioqnsCzrWdn028xZJE4/lj+XN5vHJbVTguaIZimRkGHWJEq4CaFgCxJ0xEMkmJ6aUS/RXdCDaIzk9m7EXrvvRWJU8FyZ9+tgDOhfqu5XtLdAI5P0y0kfmC7OiLe5VY2+tZoN2FS2jnI0orUlCJ+XJtpuRYTaatiAUSoP0fxCWpF1d2h1koTsT6bU7akk7CvsMMG2lgRykz6fj6aA0ZlJJtmNIBwJwuv1MLXhrrv/hJtvvhFXXvF7/PKXl+Oqq64l0Rhyk5AiZF5R3bAkEZ47IwcnnXQq8gtySTwjTj3tRPzxxusweEg//OMfT+DEE07BTTfdxDzcsDCa2nu/fRG3m7CkcgMM1JryIHjkiFE0H62oqFyH2voKtPkaEGulY0yT9/zzb6LA/m+MGsRL2/vRnK6D2TJKTUAS05MAJE4yYhUz6mflhxgRBrnTR1IJifwsN0keC0BvcXE7fchQJRoDvI6nmlGghebaq7SFTBmlo9qZNHGK+uq/pkGU9lWmlj5kIKCItmbNWp6b7IIIhxNq0pZwyE+NVoOq6s2ortmsJs0TmcnzVtkvRO0OTZY7GxqlBdp6Wh9s2j//WSNhsMzILDfTxhZqosDDbI1hOuFGCke+F+G02PDM889h6ZLlDMMNaGhohp8OMRU3fRcKyBdSJqDNzBvOdMAZM6pW6OB5+cUFaKYpyMtm2B2NITsnE9nZWVixYgVmL1ioHpuY9HF89smHqKlvUBpSKsdqs+Kdt9/Bk39/gn4ccP1vz8KKzRbcf++duOX2O/HHG67CaaedjvLNlSjpPxBLFs9ny0qwzDpkF+ZT2zjwwB8ysfd4+lmMQP3+KjhzuE4TlwiXIUQSxfQMBEguPe9VJ2M1ojSJ8WYuW5RG0utG0b+j2aH2NGZNpTNfjbBnDXzNG+AN1cCVOwJnXeVAg4f7DUktIx//r66uxssvv8BrehEKByhbE7Izs3HBLy5ESb8hmDlzBry+VjbKVgwbOZy+YALnXHA++g3uD0+rBw1VDVgwdxEycl10Ha5VDVTImGykndAavrbU0P23+GDDh47qMx+s1wTb++oDakx0WqxWG02GCTnmTNgSNIGsEB01VIQOsoXOu3xxPGqOwuSwwEgNArMe3qAfbS0+tLW2oc5nQv/5HvhWtqDZ5UCIrS5BR7eWURFizIut7JSTTqRJMGLp8qV46823lGajF00zFcKnX35K80D/BvQ9eKwIUqLNWCSGosICOsVjceTeRbjs4r1hGHUX7M3l8HK/jLa47NLfIsrb3LB2NTVFCE6ZEdrhxvGHeHDDRSfBaKOvlVjG6wxB3NSfvlYelw4SgqE/PIiRVNFQBX0v+lmMOGNcxmLV1GQBmtcEMp1jqEoYEdMcB1s3spyrmDbzWl5URYbhpvtK4PNU8RpJQQsRRo0ahdbWJrz2+ivYvHkTG59oumY89sgTGDtuEh544C8YPmIYayWG2qp6PPjI3zBn1ixEAiG8+NKLeO/Dd2G0GOG2u5XWE3kIaUQ2qdjlCbbvPQfUSKGlZ1kQlYk42m9CKWQd7bmanIOayhyXbzojSA0QJvF81FCtbJ0eVmqm3oJV8Wr1Fkz+kMGwOvWoZ6vL/yeQ/fFG1FEDjTYmMK8tAjtNalubN6nxWkJY/I4Rd75wLmzOEAI0JfvvPwUjhw6h70PNYqImDSTw5mvvonzl03jkoUfQ6pgCV9SOiCWoItdLLrkEQyi8b6Z/RbNJclIG/UpK8Pa/+pPQV1JbzYG37S248q7mTVE7mt3UbjI5HTUwyWWI1vLGK+jUU2uRcLSvJE+riiATJFWMjr0j73jEg/PhbS6j5llP01ynBDTt62y8+BmdcA/NKgMMypTaJojSkiEUnXSwAs3NjVSGJCrdiqz8Ugzo158N7HUYZZZDalvxS8Vsyssq8nLvN998jaef/gcMjCjNJppO+nNiYsVMCnm3BiHWluRKbv9BCGb4/fCaIB10P32LoLwJrQ8jJP1UNA+xRIQmhMRiS4pRGGBl6xjZqRn5dCbE9WaVuzh8Dl5WHzMhg+SpRD0sVPkBP01OKIG4zYuBcwsweLEP5pwiRlKr4fE2org0C2s3eLDyGR3WB82Y/l8dWgK5DNMHo2DAOMyev4ARoRmlpQU4/tijMKp0EqpsbRiiK8I7c6dh8cxV4P2oHnExcD4PI7D6OuRmZSDXYsb7r46FwTQZ+uhm+L0fwp55BctrI2nCFFP720U6+l40h7poPZVJgNvlJdhmBhbN6jV+UMvFo044ck5mmT9ANOCnr1SPYKgJVpMf515ZhHXUwhn0owK8fzHtgkhYh8LCXIzdbQx+9auLaR5z8NvLf4MBQ0dj+pcfs8z1OPPMs7H7hMnUdM3461//qgKiADVYSUkRSdzG4MjIQGUS7rnnHtTX1yvyivuwNexyBNt8d3FNIkhfwx9FqK4FNjrNrS30J4wOthzepMnJ1kd/yB6Ex+VkA6dTLOPAqIHQxJv1e2B0mDGOpmVglgXF7mw6/Qn0L/Fht+JiFPGcjOLh+M1Df8Os80ox8b5+GOnQY+7GjfDGmjBh5GT88Y93kbQGRoR2WMjUu+66WznBd911L2684SZWVAaqqzaguaUOTU0RHHPsGTCxNTtIfDE/q9eshJMRpMx9/5+3p2HU6FGoXLUY30wbjEBbHrWpj2RfD5tpABL6QsTldX2d9NOJx0bnm6LT6fwkGlNCyOWnRQlQawQoPEbA8CHTfST84RVq0pJEzAufvwYmexwTjzTB5maQQy1uYp4yjFu0UX5uLjW0kQ026aTX1NeoexxI/+yTjz5Abk4+rrnmegQD9Nuo+URLCQlkYOWqVSuxcOF8ugiitSxCCgZLV7E80omt6rdH7HIEqxpWX1NIH2is04Z96GzuPbIBAwbmoqA0hgA1lMVhox82BA/d/18sX9iMm/58HN564xX0Kx2HygZg7dqN6DdgICpa6/CXa/eCxdiKl96bhaMPGU+NlqDZiVO7BGEwl1K7VcH9dAPGjslGyYs0TRlBBBriqGyy0E0L48/33sroqRyffjwdu4+fQtPShrmL59F3aWSERrKLT0Z9KZPlmmw6WOFE/0Gl+HbWf5GXl8/KB/bae38cesRR9NMTuOTk54FADiuqnIEJ/chYPYzWITSjtNeJZPQoBAO1tjj40TC1V4IylkiSEWUiKh/EYBRoNsPsOJwmsE69JxDj9raWasxZ3ISljb/Gorlz8cU3X6nRsjItuoGmP2FnjiyQnhpHpjLQ+/mbUaIpGMHYiWOx574HUUPZmX2cx5hJ6mSAIO9trl+3FvPmzaGWZFRLP1Yi5U8/+URpOg3pSCTY5Qj24RtZNQY2YVeOA39/fAOmHjcKs75eiPJFgxC2N2PC/jo8e38rLvpdPubN2IQzzj8JX346A8cen4dlc2tQULwnvpo5E3kZdkz/OoLp8xjBjXGionkzDA5qmYI8NGSvgyUngz4FXZ1CP81IAU1NCyY2DkDF0wtw1SUTMXdeK4pYqWtYUIuTNLKytWZZEezHPLKpPdmS62l+I6wEL+8xwUosDubAsSATFZ+so2ltQGZ+FgoKixBsCeDuG67HIXu8gQgFa/KX0bRnkE+ikSzUYBmdAqIWi7HS6eqQUFW0oEVoqWpGbQuJXytfSxPC5KDNZ0RFgxnL19RgxdpG1DSGcNGvr0Qjo94vPngN5TzHwUbiJ1FN1OgWmkQzG21r2Mt7MSA0zoo77rgMd37xHHQtXuxh3h3Bt+nzWQrhYpQqj9LEn2z2VKCqthwV5ZXUXnbYoybkF/SjL2rAeeefiQnjd1MOv9btoW6hnVQkSZf11H2CH4RgobZoTSVbxiFHl+KbuuWgu87o0QRLlhnxfvSxGC1a3E5WuhW1UVYtWxzPpePMls8kZkZ8Mon42NZpUi0IN7TCXsLoJ0KHGUYVQQrkptWDYZKEak3NRigO3OkfhXHDL0tw1Utm7J5fghy3DW30cfR2Mys4A5v076NsUAMaIlY0BSwoNOlQxUq0O6MY4aH5DDnQ9mY1suIxZOeVYGDGZNz8u2qMGziS0fBsGBJWXjJKp5rmkRpVZ2EFxNy8zxCv76OJ3IB7nxqLV95dhpG7j0NObiEGFA9BjiUTTaE2fPvV1/h29iwY66vQvBsd+qlxPFhwNZZWrcTsabPQNMKIyj2iGFSaj36DihHIlPlXGddSPna9ETajhTo8pjSaaDgr5RuhDMXkRaMxNDJQUn1i9IFDQhyKRWZoFI2WZ3Ni1Z3zkFlhwZnnno5fnH2e6rIQX4z114VAIl/tt7Yu0JY/CMGWT6qvGTFpIlbFFiDHOgihaZuokgOwHjYK/nib6uNShJBCGqWPiDkpwlAdSa93e+7i6AtfdDESLhRn69UhbAiqXnXSUR2TPI+QiFXyiVOIVP8XF7vpq1gxeVAb6v0mmkArdK58asEmBNuaEKKGrQpEsYFXiIcM8GeVwvawHxOzKrFhSgIjB+fBWBDE2NoS9KOTfd4Z+Yj4W2GO9UfcRAc+xojOHEXMYKOpzqEadbCC15L4zdQMelz6UQWG7H82nr7vfmwmoSwMTn511RWoJi0s9Bef+/AtZNBatlLT6HMYVfuAl864FX/87AlspraMVdRiwHD6d5kO5PXvjwFwo7qtCgFGk22UZZhRtzj/ZpJNHkWFqOWEAEIQmZnREKEcaHplmI9VhieRXGpwIc9p8QYQMvhxqGVvPHzqvWioq1PkSiWYIJVUqevaPsEPQrBlV0VqBiQK1GOX2P95kWmMoOZIJ+KTTYhKx44wR0PKiwuq9zveudMg/pEwLMEKYDIyn4gxABNJGKHPlOcoQD39NKs+giBD/6wAo1FzJoxxD/LMJgyP1OHx8w7CbfM3QU8yNbN1R7LtKKutQmJTIw4dOQGnHrA7xmflwRRoo3PcTB+M96yjJk3QnKqysby8lixjdNLl8YvMkEO9gZiR16IfqDPkImF10u3i2aEWmptW9P/n64gW2JFpKYHRGcFI1wASz4pV/mq4DFbMX/ItHBk52HPgcFgG5cDeEMSYrNEoj5TDqLOg2ufBl8tmMRQI8f5MCHh9CFtsyKE29/tpBu1GmDxRRukJWoMslLTQ1/InYG6NwxjUwdkQRdnKTWirbEYrG5whg1qS2k46pY36OEnuwOBhQ5m3BXdccSP6k8RCru4k0n6nrmv7BD8MwS411iDSAMu0GBzL/DCEEii881AsDc+D3kCiJfNLopcE08NAjRRDlC3eEKQQWUkWpzwlCGOgORvD8sfgk8rPMdFUikWbV8JWmcCi6w7E5y35uGfNPJzqyMYtBx+CDFZINBqEkdGcRKttZjrC4Sg1UwwmalUf9+moBUXJRhJtQisKlklKzbKJ+ZZrS5eKyWDh/cjdUJPo6MSTeImYCc1RRrwfrYWzWA9/NBu5GUaMKxgCX9iHZb7NjHT1ODRjDPYZPAYbvZvgYPlHZvTDsuZ1eHfOlyhrqoVBPnDqCfAezfCGfBhgHQh/VSPyF/iw4ZO1GL3XVGryGOoZrFjtNmSYYnAxura5XCyTAc3U0uXlZWhtalRdFdIvJkOb5JHckYcegfvuuy/5AVSJYNmexAfTukNSSaSRKnVd2yfoS4KlPk/oINjAgQN1DJn1VqtVvqglH0MyNuyRuDZBH8H9n3qeaoUh4EfdibkqqmEpVSer+Fj0npgDVbIMggtzO5cJC6Mr6S5wuBnKs+JYmUajnZaT+URD1EyZXLew8nJho/mI03QePngvTNvwBS2sCQ0tzRhEYhZQcLsHV+Gajc343aAhuGXvKbBJ1BeSEQ30Xrj0+RoRbq1FNOihCffCJ0tqsjCJEI74EY57SfAoI0FGfzTtwYDIqpXkIxmN2byHTPqJNNtRDzzB1WirX8mIdSlergpiUcxFzeKiM5+A22RGBp3tPHcu1gQ8eOLga/Hm+i/wbtNiPDr0Kixq3YBbZz2OuQsWodHvRQ6Vp4eELXL1g+fxhRg4LYLGL8txsGsCVs9aDZfThar1a6C3JFiOOML+NnhCNKuUqbwwXNdQj9YAbS6rLyb+Icu415S98d4b/8FJR56AQw8+DK2NrTSh1HpqBsdOYnVPW9sueORvj6GoqOgbrrJyWWW01iSRzJ2gEo+VbRHyIkrixfg7Tn8v4XA4EmVlZSmappNUgg6CpdNgKy/Q1zAGR8mtaxC3xdFERe+/ZzystV7EnU44bDZygU4ptUNwoxfRykaqb0ZmuQ4YmQwmI535ECw6hmEy2JBKLcGIJ+ptYCW5UE9HPE5TG6OA8y1ueFrD9GwYftMUmIJRZDZ60LwJGGEDMqYOhd3fiI/PPAiBqnpU08yZA3p42sLwemlyqU0S9MfYsCg4Ou0J8UP89NlCvEmWUEZd6KWroVENk5Z+JwO1nlVe3lZDj+XzLRF4WElr59nx0L8ZlV40DA0kh8WuR4iBjEV6+OkMnTXkKOxh2hvXVtwGpy4HT+5+Hc5YeCPWr6AJZ4SZsNIEs5oKzCVou/YzmEsHI06zbeZ1LGywMenbCvJO2xhEsKHKzD/ykVMbCyPj8htIrIyMTMhXSCxGBjUeamCSroBRt3xu2e3KxqDBQzFuzFDsvvtENX6M9aYcfNab0lCqUtsJJEvZJkttW3f8MCbyOmtN9tse2CoCqD+zCAanHgH6G65PViK2vgrO/UbDU0K1HkygifpZHn7LJeTRkbpHmjEZNW/gTYfpf5hpCvyZ3F9ZB0OeG6ZMmjKeJy1T+nwS3A9pqZ4gbMEYAs1tyFhpQfbUQWiu24hIE0NwmxuOOgNMq/ywhLNoJpvpU9FfCjvYiulo87pxnZEmTh7+SmemHhEST31ondtE0NKZGmdD4E9e24Yot5kccRJOJqnLgMEXwcGnWfD60GxkOoxwOO3wmmN0ss3QZwHZ6I91zk3IbjBi2u53Yo8lt0Nf0cTysoHxfkwZDtju2QB9TRQ+I30rn5+3JSNM4+oruDKQ0Ov1queI+fn5yuxJB6x8I3Lw0BGorKRvyTL17z+ApJJhTcnve8vcYPKqnZwrx8tb7ELI7Oxs1FRXq6FA0kXR3NyM448/HhdffLFal20WS3JWRHkE113TCfpywGGvTWT9uJxrswexRdWUwf5yG+zDiuCLVSOnMAP+kdmIi4NqMCen1zbKyAlWLitPzUuv/C25GDWa+Dw0p1YKO5pLDdbgw1Hj9sKq+s1q4Jy0Yl2E5Aono6Z4IIwYo7Vx7lGoa6PZyDcgsIZ+m4dmuNlD8jST6BH4M3jtbAZ+WUbk5dA5Z1Cw914T4SNJs3KzYZQZTUzMz+inGWLeFnqAZgMs1BS01HC4DHBni8bzYGDJQHiamtFW1YS6lhAcF2cjJOURLW2mNrQYEHPrkeOxo83WxEpy48yCo/CbsidwZGI0lq2cRdNuhMvdH/Zff4MII1oxeY5wHPa8HGoi7QNXUWqbLBJIxo8Z0FDfoEaPyAgLVhzy84pxwP4HIMOdSZNVjEWL58NPf0tGtJip0VasSE4RIISTCVo2btyoCJOVmYmlS5aoYdcut5vHNOHdd99To3g/+/xzHHLIIby+vBqX5AEJos6TpeCRvz36A5jIi5w1xX9cjYYiRnb1UfjvG84rUyuxAskDOsjJh98qMRP1jg9XVN8WW4Z8rcJCbkdJNR2JePVBR+NPXzwPQ2MQB+2/Nz5bM5cVLx9IkNGg1C6iwegIGyJ0wBuBPZoKsW43C2qtjAoX0tyt8MLK2zfHjQjxeBMZrRx2LhnUI06t95vzf0Vym+Cl48/7UNpBNIVmOmSbmZqNrU+F89XVNdiwYaOIQDnOJpqwg397IJYXJx9z6e062KiRglYdWo28JrVtvt0NF/3HjW11eGHYH3DUa9chkKiH3U0zfvEnCBQUIINkDtEtEI0l15Se/IaGBmoeOwVnUZpEfg8dOhQjho7u1GrBVnz15VdqjgzRLnYGCbKUZ6ojRo1UQ6NFo0n5HXaXugfRTEJOSXIPQjxZynfFJQCQ2RyzM2UkcAwnn3wyTjrpBPWISuShabQfxMlPBPTXhoMBGP1WxEYn0LybjQJmlEJzFzQo+yI9XnRK6cTzRuP0a2LSMugvmBMUKv0gilKNHXOwxVXFWtAS9CNkDaGWTkrcy4itJQg0hWHcHEL/cDY8c1tgnOFHdHozvPvb4OuXQ63YhkLkosXfCkONAXoPHfK4RI30rvwh6BkIxKJU/zEDMhzUFgYbNleWq1bc0tKK2spKbFi/HptpUprY+mtq6lgBfrU/7Pdh8OAB8JCIZosNOnsE7lNHqf4lI8mWYzXSbBrQQtENstkxyNGfPmITNjmBr8bdjvEf/BaZvMf++gFouvR9mPNyqSH1yp+SIUdCGhlgaCYhCwoK1QP4vfc8ADlZOTh46iEYMniI6jb51wvPsTG0Ye2GNdSYZlitDvplBXT0ZeqpfPUUIjMrUw3mlJETQjITNauBlsFiNat3KKVBi1aU4dMyXk5qW6ZCl2+P+xmgiZuwZNlSfPHFl9SAYYwfP4HklyHUCTz6SN85+b0mWNOysmutDNUt1Fie80poXmjmSCCDkYUiaRJmaicLCUaWqSHEJJWRrcTIc6SPy8oKEhuYYAtrbGhF0/JyxBdV03mnBlgfgW9BLRLl9JU2UwOW8b6q2HxqWzEhXoCqByfCYo7DzxZ93sjjaSYjKByTC3OWFfUbqmFslZjBQIKb4KJGybZnoSC3ACE2iOnffImqsnL4Wbm1VdX0oRyqNY8cOVJpLGnxYkpEs0RZATXVtbyBGJq8Ldjz5sNRxajTIPbezvJTWl4ZG0aNZGODaowFUUtyHW3aCzd98gIj01ZkWgpQ/duPYaHpC7PM0SY/2hhFiv8nzndVVRXWk+Ayx5f4TBs2rMW8+XOojXwknpGEr1ZaRLTtsOGjWbYG5dBHY2FqKafaJ+eJnVDRMMvN+lH3Iftknf9U0n7LUkyyaCj5bTGbFClF43mpvdauWYsPP/wQe++9t8r7bw8/IgSbTuIIiTSCsfUrgoX7nGDMwODz+K6LZ2XDpQ/gy5dewsvLPkKjnVEPC2sz2xBnBOcOWWD06ZDJFmfzGRAqb4NvZQ0Cy2vgXd6AxCoPwsvrEV3ThsyADRYe37ihEsEyH6zVgLvBAmcggtJoIcCoKlTlQ+ChPRBrqmHl2xAJtODIY45C8x2rseaNOTAMKcXxAybDEXOisaoOnsY2mKg5RzOSmjNzNhpYOcXUFDnZOcq/qaysho9EW7tmAyorqtCvpB+1VxMGDxqOtZsr4Q8zwmRF6rxxZJzYHx6XfJOR/hPdNyt9Hr8pzHKEkUHt5aMYc930SaWjt6kNi9rWwEZ/x3DjAphsDmRxn3SmOjNdGDhggNI0UtGNjQ047rjj1FRRkybuRc0xWswR8qjtZJopC8+tY1nlq7xBugg5OVk0r1Kv4iuxikjsaIxBFMsl5JLRFeKDqXn0mVhX6rcESvKxBtHm4SAbLIklbx3JtyfNFjqddGlkSJXDIZ21JCH3f/nVdKxauQLz5s6Xj9FP50UVuZiCJJPSXExCNllGeD877oPV19frbTabkTdhZubmCjZtQ5EeF73yBzz+7ctqMF682S88Vl0Q9rgJzWtqEalqhaNFD7POgnAbzZ6HDmgoAXowcLFiElYLgvQJiguKUMFIyWyXwID+FosVqvCh2RKA22+E9Y69EMrxo4lOt3OZBacZd0fZ2nUoKh2IWHMANkae3sYWzFmyEJ6GZuS45H1Kl/I5NtOPClDI0spbGNbLcGxprdJ6pSXLKNK1zEta/R6D3XjmzMPQL9aKCi+jtSe/RDEbkeu2AxCSwYHUQnono18bK8TFKJINqpGVXOAqZbSpQ3V9LVqppVqNcZQ8uQm+hTKBSkiZWPGDxDQKCdbxelP2nIKC/CK46bQvXbYYixcvVGWWj9LLa2qiVf3BMM30YDWHLOtfOd5STiGNlF27B9mupXSPgyTJsYKE+Kdcl2PkXBMbi5wn2krKmOnOUH7YggULEPB5UFdTj0mTJt3CU/08z8u8lB/G5OH5Hv72MYkPFuTvMPPafh+MKlpHNSpfmtczM33GleOuj56cjfe/nQk9HW9riK1IZ4BnWS0Mi5uQWNIIy1IP3BtjcPqMyIcTgzOLkCFj2aXDlTcZ5jkmPcnDsE3Wo4wWHXYH86GjHqD/lEEzoqNvkW1E+VEkRTDO1ptAv/+0oc0bRDSkx12334O333oNgVY/W2YYhdl5GDpoiLQ4Os9JIuUXFiK/IF+F7EX0V2x2akvxVehUmzNtKF+yDs4hxTiiXxE+37AOp+XF8d7iclzw4QLYAgbcfPUIfECzazJFaQ7tKItTMzIyrjBQw0X18DKKvHPYqXi6/r/wN0VJpyBsfgvizzHCdlEL0xSaGbBkUXP6GQXHqYGyqEkn77EXxlBzZWZnoJBlHD16DCoqykieoJoPVvrAZMh5bV0NCUKXIyQdwkwyoFGqS7ROexJ/SvtIvGhGOl2i3JQpVsTi+UIyVaFiIqn9lAJkRuJryWcC5T1RCaokCJCuDpmgz8b62Lh+g5jID3mqjEMKkEBCNNFimiYLUvFEyI0ozW6MJI1xe7y0tDQh70+kQiOVQFvv0GC8sJ4XFt/dzKWZLdHKzO3MVD6PYeeN0QOBndtsXLdxSU+Myop1wwuKaVVfredvlTcLmnq9n/EDQREyRcuwnmghE5LkIZ4851OmkL8VwZhEY4lqVpqLSz+JHaJJlmMibNxRRuexqVOnxu+44w6VJ5HMW60m0WU91UySqUZmZCJrLSQXvV3YuC5kE2LJ0sr9st3EdSGkkWQScmkEE8jyZ4LtOkglGBVZPM4qE00kJJPoUXws5dxzGSShAtwXYL2LWQxp3RPcF9XM47YIpkER4bTTTtNt2LBB39raqpf+MCEZM2RgGDMzU5VINuWfyTrPMXG/gfsVubhNeu10QjBR4ylE+xm7AIRUJEvHOheJZLXFFcmYZKfqpuB+lbg/TB6E6a9FMjMzI/QLY+RHjBFxLD8/P/HGG28o1UhoJOuRYGqpkYzqT+d2uw1kqoEajWZer8hGFamWwj4BCywLRS4mlU8qscSh/Bk/PCToSIUQjPWYkCUDigTrME5FocA6i7Iuo1yN0idX66z3WFZWVowWLi6aq51ciqTJHLdOMEEHySTRXOq8Xq9OiCZ+WW5urp6/DYxC9Cys+Gk6FkwviQSkTxnXsUAdef+svXZNtGsuBZJKkUwcflnSOsW5rpYkWZz1HWd9x5jiQizWc4LRbrwnYmnYWsWn7lNEo0aTTskOspFcQiwdIw51rKxLknUBNdrW8v8ZuxDoxnSQg6QSYqnf1dXVap0kS2ikku3diCXYglyC3hAg3THaNqXd2tc7IARsX/0Z/2OghupCFDF/smwnlKA7kdISS8OOEOFn8vy0sVVC/Yyf8TN+xs/4GT/jZ/yMHx7fxWH/2dn/6WG7HfztJcnWjv+ZcD8ubI1MvSZab0mR7riObfJISZbSCas2/Iz/abQ/+pHVVCKlI9U2idYbQnQ/Rj2jlBWNUFrHqvTuy/Jn/G9DeuxlqXW6piFcd2L1SLRtESJ1fxdidX9cpI4gtMdGP+N/E/JoqH1VPTLSHhFpZJs+fbostWNSiZW63oGtkUHbp5ZCLo1YMoRHewapPX+U547ygFt7yC2jSVOR+vD7Z+wakAfc7atoamrq+C1LeTapPZMU0jkcDvUMMmX0hPyU47dKsp4qvYNcmtbShu1ooymEVKFQSE9m64Vc/K1GVWjDdAQ/k2rXRyrJZBSF/Jb3LEmsuJDMYrGokRR2uz2uEU3TaCnaTMtj+whGcqlXfcnW6JJl8nHMXQe69vHm24/k28uC7nn0lGdyuzaWTkPP+STaX7ZIBzZANY5ejpF1VqhalzzYINUxrGj1W9ueui7Qlr3F9h5/9pnnFFF5xIVkkqhY4iRWTAYYNjQ0yHpPw3UEXW6+U0qd0EqjlqK51K+fIDSiaMu+ggz4o9ZX+WqkkmUqmVKv3dfX3xZIcCuJZWU5rSyXmWUysTGY2BiMMrpZrJhYM3GZ2i1cjwzuiTzqRMngpxQZikZJTVrlSuq+b0eTpp20JNuEXJJSr5X6W9LOBK/v4MJOTatIRsjQeBkSb+S6mlJCSCbvbLT3JKRypAtftqqdxKGnU/eT1mB9VbkqL/5RM6hXxOTNanmdTtDW1gqz2QSny5ncbku+ZidEEwgRdyZYVrskXtcmJKO2tfC3vCnWQTLxw6UHQThCZSSnpS1kuo1ygmKmNgHK/PnzfT+0D7YzhKxpEnl3QDSN+EqaOZPf4i+xIEpotBdqQhM5Xt7almNkXd691GZ0lONlavH6+gY1801FRQUaG9rUG9zyUTA5Xt5RZCXxmhZmbcDIkUMxoLQAba1N2H3K3jj00IPQ3NKk5pqQ/BhMqevJuZpMustG8vkuOOO0Mw9mnuqFD963euGD9xeiPEIsQ5jljfD6EWqxqPhjElmmvHAr6GiVqSXT1pV5FN+LkYKhubnZsGTJEu+PmWCiXQSiMYRUUokypZLZakY81mnepIKFfHK8TAYnZaILAU9bSIX5MpmJEEnmvGhtbUFLSwsJ5lfzSghBRXtFo3E1R4UQRKZQMpn06pV/eSNd5qPgZjWrT//SgZjx7XSSrxXT3n4LWdlZahYdOVfILNfWZNJdNt+VYKefesbxzFO9G8n7FlIFWd4gyx+kbNTUAUI0bovKW0UsU5xKSAiWGgkpoaYlmPZOpLxJxMyMM2fObPuxEkzIkpqEXEIi+fquvOIZY2XKBxLkg6AysVs5tVBlZQWqKqrU3Fyi4QJ+mS7cBDNJIqQhR0lIlTvzFF8uqc2EVEI0uU5SO4bUpHDSZyimUT5gqmaFtNqRmZmNBPOeNftb5hPDHX++DQcffFDH9FOSz/dFsLPOOPssXkO0l7zJrV6+ZXnVe5EknLwj2fHSrRCM5jLW0wsgWxDstttu03311VcdBGOGpjlz5rTuDIJ9HySSykyFXEPbZtBTW7ESuVFpBZnUTeaRfevNaVi4aLEilZgyf8AHq8x7SrLIK/fytbnkzI0kEJkk0yTJTDcCs8lMdiXNl9KGYRLWKFovrj7aFYp4qa1sJJQN+fkFKCkqVhOzbNy0CbDIJHSNKCkdBB3LNmbkCMyZPQ+r16yA1W7E4489gpzcHDhZxniiM+oUdF1+N7f5zNPPuqRdcwm51JvczFfe7A5w6aesgmyEITaOCIkW2ZqZTK1Rtd7d/+ImE9Vfy4+FYBrUdopDNI9cVzTX8/96QZErJydPmaK2thZYbfTHdKLZ1Js36lyZE0J9N5LniemUSeyk6AG/TIlOk+f3IJNaKTcnh+fbMXDQADVdk3xexup0qG+GS17i5GdmZSmfSpKf5lQ+UHH++b+CzepA//4l6Fc6GP955y24HFmoranF3PkzqEXXU1hdNVjqeh8Q7ArKJ8hVIZYQzMf7kklQ/JSTr51gW5v4RJCWYB3dE4xkDFVVVUZmalq8eHHzj4lgSvMw6VgR8hEq8Y2OP/4E9Os/SJkfMUMy643MnSVv0svrg/GEfNRApgVPzlCTiAXVB62KCgsxsP8ADBk8WJk6yctmt6hpLmXdINGh26XWk0EBC8D7FM0nJQvKhMQ8VpKNjr74Wf37D8Rxx52AnOx8XHLRpfjL/fegtTmA/fc9GNk5Dlx4ycmI0JfT5JW6TK5/N4LRyb+WCzGPfiEW131sSEIwL8vp5XZtCgE1TxjlFd1hglGI5hkzZjT9WAimkUsQZyVlZWWDPicGDRpIE5kFj6cJuXlZKC8rR3ZGDnJzs9CvXwmKuE1mFBQSCbH0JIzd7qC5M8NKAokGVCSx2RBlFKmCA5pFIzWNiFrWWf08D/SzSFr+STkMvGeJEOXOZapMmaZJSCzH33LTXTSHWTjk0ANx1523Iierv/LNnn/hIfgCQXWOoJNYmgy/M8FuYj5iDhWxhGRcemTJBtgxfSb3h6mJw9r0AekIlrYk0rchy6ysLPUQW238HiDCSE3fFzRSiTkTDSXrYqJkxujTzzid5BpCx95BE7QZQ4cMwbgxu2PUqNEwWGI4/+Jzcfb5Z+OoU07BvocdjjGTp6D/yFHIK+0HJ02g2eVmfnTMadoYD9FxJzmibNgJmY1WSBbl//TPZBZInUwIR3KJ6FkGuWNZlXuXpZCLlchkgNuVgXAkQP+vBePGjVO+YXNrJVatmYd1a8qU7yjHCrHV+e33mC7tAGSyGyPlJRZMlmw7ySkhuF09b5YkB/L6aqlxpjt6pLr04Gsn/5ggxJIKYavDl198xQqXCd1MjBDr6PtcpPZ99vkn2HufPfHMM89SY5FEdNzFpMlHJxg+IUgTKh+l0pKcI5ClrCaX25+0/jdZl66LS355ifo9e/ZslJaWsuwmmm433v/gAxV1CrnE9LKyd5RIPUGIpWa2ZL4sQudkNryemtAmHcnS4bvp0v9BiAYTTSET1j362OPUMBRQKIarr74GixctRdmmcpx44nHYd9+9VAeomD2pZKlAqXipUCGCrGuQdS11/72tpEHWpWyStGBizOgxqqxffvkljjzySFUGeQrw7bcz1THyW5IgNa/vCuYpvQcd5JKlJMpCkUtS+6HbxDYJxhvuu5LvAqDJV5UzZ/YcOvgm9CsZgBNOPBGzvp2DhsYmpRlOOOGEZGcmiaUqO4UQoi0kCbRt2nrqsrdIzUPILOusQEU0mbBYnH65nswOTTqpfreG+npuE8Lr1XHbe81eQDJUSSOUljStJUQXbmzLhfreNZgmQC3tDEgFaUmDrEtFyZdibRY7Xn3lDaWZ6htq1RSSMo1lQ2MN7rr3TjWHqTjcygS199wLpPxyTvd76p5SkW5/akqFXEfyl3LKMhIOqW6SKH26jZvLlJ8m/WqxcDQZGJBgYt5Focg52j1r5RV0v0Z3dC9Pe1JgPiq1H9oFQi4JdraFn5yJFJMjWLx4MUpKilVf01v/fkM9zsnKyWBUaFCfJLZYZcLGTlDePSZBaqX2FUSjiUmWa9TV1rZfD6qjt55aTLsXrZO3DyE3RQWupjxVJNPM9vbiJ0cwqTBx8OXZn9NlR21tNerqarBh4zoceMB+rKyI+piBfMsoFalk0ta7b+triFYyGA2qrGKyxRwKjUW7qcmT27Xs90FuuYYGIfqOok8I1l3gqak7UveJYFLT94HUfOWa0tm5sWwTLDYrKiuqUVa2mRVoxJrVKzB+/G6qEiM0QfI8TytnqrDltyC13No2gXa97uf1BqnnqjzlE4OSh3T2SgcvN9HPRiQeUb6YHCPk03y37ki3bWejTwi2q0OrOIFUiHyZTCpFtouWkIoQTVFYVNjh/6Qi9fzU9W1he47V0P0cKZtGlNSllFOwtWvsyPX7Gj8JgnUBK0eG1Ui0KCZGI5T0dckHvYR4Gvl+aEi5tLJoRJMkfW+iaWW/1kB2VfzkCCadpTLuSvNdOiqHCxlVKhUqlSZ9XT80FJk6tGknyfhfrzTYroAflGCawDoEtxMgoxY0/0XWxekXTSYVKY9oxJmWypPl1sqk7ZMKTq3k73IvyTJ0Vok2itXIclGXsVwSMfJaCXlEFFLdF+rb44k+78nvM/zkNJjW8oVU8qk7TYulq6DtqbTvo4I1skre8rGqjt8qlvzfwE+OYFJB2lJ8Ls2HUQTppni0Y3uD7Tl2e6BpNK1hyO/vg8zfF3Y6wUQ4PaXvC6mVTxee1+JvkisUl1EO7f1NrDjpGVfrW3Hytby0/fI7Nf9t3Yd2fPfz0kHykrLIcTKERyOXXCK53PJaqXluK/+dgZ+EButSEZS5VJT6XDV/dGgE+deuJQTpKk/Q0/bvA5p2TRIllSw9lyG1fDuzrD3hJ2ciReaiFbQwn7XXsUMNBOTvLmZzF4H4jFp5ZKGZTEHq+q6GnyDBkmZHI5hmRmS7vEGUSixt366Aju9AqqKJeezs/9LKuytipxNMhNJT2hmIJyKwWywwm2zyzUHEo8m5IeQtISmD6hagtpBlX2Bb97i1fWKypRx6eRfAZEBUiMUaM9BXjMWSWktrMLsqfnIajKGj6gkXp5m12r4xvRbYVTWDlIpU6yDmzxpsFwKNohpIqPws/tY0h7xk0R3ptMquAnkFTivfzwTbhSCVYTTJ2Kbk4yCpG6ko6cXX9u8qFSZlSmqormRPrid/p67viugTgmmVki51R7pjtLQzID3iMmJVhxgyXRncIhWoVWIyIutNeaRie0p9dS9GgzzGkmeikm/newFJEy/DqqWcSXJpZe6ra/cVfno+mKqsZNKeO0o0Kc8ku9fND11Zcn1x4FV527cp8IdEwRp2NVKl4idHMI1cKonD3+6PJR9utx/UDjnmh4RcX/mKUo4uZenc/kOXcVvY6QTThJIufV9IzVvMioxW1euM6t3D5FeFxcGXt4WSmkC6KZLdACIeLSWh5aUtk9oj9bjOvrX06Hrs1lIoEobZalEdwDLuXuUr12OSP0FSA4v/mDxH7k3KpGk1bT01CSSvrZezbyCl+tFDE6oGEaxsE/Fq+0STRaXrguh+fCq2tq+vIeZRxq3l5ORwPfnCsDQQpXXb+8G0e9HQ03p37Kz7+EkQLBVSIVJBAnk1TWvFIvA4zaTsk3Vt+w8NKY/WkZokRecUCBp2Fll2BD85ggm0Vq/GhLUTSSos+TJr30WBfQEpT3l5uXpvU8oovyUS3pVJlYqdTjARjJb6Cql5bjvfhOr/EnI57E6aICGWmCOT2ivOfjKfpF/Wmboi2T2Q9Hm2hIi1p7T1fFNhNpoQDUfUy8IRf1Cm5UE4FFLBiYzKFe0m70ZqkWZP0GQix6Qet21ZfXfIHf+koMlUBC1DprX1pNnpfNitLX9IzJs3T74dhNzcXFRVVqptUq5guzaTJA1FM+u7In5yBBNIpQh8Pq+qMEkCmfFZKkvIJtC2/1CQKLegoCBJfiYpj7x2l5OdgyeeeCI5ayKJlexi+WHL2hO+d4KJAFJTKuiu9py6nbdFSjm2O1L3qf3SFcGk491KZUglSYUwG2VqJEklRkKsKJ5vNMgTS56bcj0NnRWpmbgtr791iMhTU2o+QiKJErmHSd7f7N+/PzweD1pbmmEy6TB27AjcetsfMPWAqRg3djwyXMlZpw1mmkme7/O0tcskmVf3/DXTL/vS7U+mvoPc4U8H5IZMjSlTjovvIlMIyIyEQiDpDpC56uUhspge+Z0OqWT7PpCav7xeN2vWLFWWjMwsal4TNmzcyPIl4HS6cP755+PAA6eq44Rk0kgKCgvUoyStYWxZ3uTv7/s+NPy0CEaZytTjM2Z8o/ya6uoqpZGEZOL419bWYtXqVcpMqsN3UiV0h3ZdmdlQfDDxuWRiYoPBguamVjz22GO4//778emnnypSHXroIVixdJkaJVLP+5MGIuip/Dvzvn5aBCOETNL6ZTpy6QcTYYvRO+OM0/HUU/9A+eZylJaWKJ9HI9rOhmaGw4wgxXwHA0E15brfH2B5gUULl2L06NF4/PHHcdxxx+GZp57FhRdcoHzLhExgQWgkSkemnemv7VoEk9BfS9tC6rHiS6QmQnPWJaUKua2tmc6zD0azHvq4ntrBhwn7TpRJK+Bp8+HhRx/FHhMP6nghVzOX3fOR9c4kL792plR0PU7O7+rvJLelr/TVq5fj91f9jiZPj6KiQuw2ZhxGjhiLAw84DGPG7YY5c2ahsCALC+fPxTlnn48P3/8Eg0sGq7JKmaXs0oXR9fpdsbV9fYEfjQZLFZRUVpQ+iUCIJr+1NHDgIKxatVo50MXDihCkq9U/bxjeee/fqGjywxaX4TAeHHDQCVi3bp2qoJ09jYBW2Q468PMXLebShQ2bNiGXEaWbvlhZeTk+/uhT3PeX+1FZWaPmmp0zZw5effVVnHfeefQzne1j3ZIzInaHlv/OwI/KRGoaS9M4kqQVS9J+i3MvZlK17JAF2VEfqma8CGdbOcb0N+OPd/8NUw4Yh9qytXj44UeUFtPIurOgabP9DjgYq9dthNOdiTZvAIuXLkdlda36nZGRidz8QrS1+lBeXqm6NOS+lyxZgoaGBkUsIVI6M6/lvzPwP0wwaYXJJA1ShCYCdTmdqoe+saEJnlYPtZEBNqsdTocL2Vk5PF6PRx99TM11D3c+8q0hnD3FjVcv6If7Tgji/psuRrPPgr32OgQnnXS8Ilc6LfB9IFWzyP0sX7EE3875FnanA+dfdAFef+sN/P7aazB5rz1hNFlJLi/q65sYYWYmfTWSTKJk0bwCaRzSqHrCztBk3z/BuvtHqWl70O3c1D8hUcAfxPy583HAfgdh//0PwkXnX4LfXf57HHn4UR3p2KOPpTN/FubOnaemb2rYNB2BiA7NR/4TH4x7CC3m8xBNDMLG5WsQSWygA328qgTp0NRavfzuXjHdibE1aOenyyf1XFkfOWwIHnzor7j8yisRigTw0afvY9DQfjjr3NPw4IMPqi+wjR03Vn1QSzSVkEwCA/ktDUPIpT0oT0VP1/8+8KMwkTJZ7oCBA/F/DzyEU845F6PG7oZMhvX+UFjNcz927FjVI97c3IK33nwL69evp3Y6CUUlE+BhxXx0zykY+Mn1mFv9AXyhzQgEXHj0sXdUt4VU9IYNG7ZZGX1RWUKSVJP23nufY8KESTR5TRgzZjT23ntvNbW69HvV1Fbhvvv+gpkzZ3R82FTKINOq+nx+FaRI2XcGibaGHwXBbDYrnnjyH3jmXy/hxNPPxmNPPInDjjiSZsSiwvmlS5cqp1da8w1/vEF907Gmpgah8o3w2wZhmW0Ibl1YiAcenY+8wmEYNTwbA0rly2sOpQVkTv1taaZt7e8NhAxJkiSH6Cxbsghz58/E5oq18HjaVLeKOyNDmb4B/Uvp8Dtx4IH7yZkd50s5hIQa/icJ1tOjGJX6Cql5MmnC11JXxDFm9HiEQzHYzEY1t/yFv/6lehWtvrFefYxq7fp1aoToXvvtiyxGYs8/8yx2P/hAOM0htK5ehVED3dBZM1DftAHPPv84vMEYQuEgK1W6MuSrdkmkI1Lqti3L2bVbIiny1NQJzV+S82R96JhBKFu7Cb4WD8KBVjTVVqC+shKVG8vxxnvUtgEdLv31ZSgsyYR8RdBsli/hRtSjJYFoMUm9RWeZ+w47RLBdDWq+eL0BnjaPihCtNBkSLZ522umqtYsm0rSRfNEsEAzA5rAzIHCxMvzUGEb4fUFWkAnXX/8HmqRGmAwmpUm6C72vKyAVqeZRynrR+RfilRdewicffYiK6ka0eqPYXFUHg8WK8dTM1117JV2ALPz1wb+hurqO9+Kl5kv234kG1D5e+kPiR0Gw5HzxCWRmZSptMnjQQETo5A4aNEhVlPgs4gDLQ+5rr75arWfm5GDZ8pUklU19way0tD8rI4pjjz1WtXp5PKPh+yRVKqTskjRSe1tbsfeee2LmN//FHbfcgWuvugb33XsvbrvlRvzlzjvQVL8ZZ551BnbbbRKOOvIYnHTiqZg8eU+ccvLJyskXkqXTuDsTPwqCScvPpNkT510+VLVxYxkiNIfPP/+8+oiUQKJGZTLkM8kkUlZ2NhYunI9+pcVIxHT48ssZmDbtbWVeJbGqOypnZxGsO5YtXYZQIIgbqFULszJgjocRaKqFDWHUV9fgkIMOwOzZs/DwQ4+ocfviZ44dMw6uDLfS2NKg/mc0mNaqJOl4Wmrq8tjmuyDV7+oGrXVrKRU6gw4lJbl46J47cdetd+DDjz7Dn26+E431VfjvtzOwx6SJaG5oRktdK8lkhj3LAgMycO6JwNNPVuD5x1bippsOUU6z3qBnVOaA2Zr86LukVNOVHrI/NaWi+76efTLROkq+7ffX3NKKYDBCv7AZkXgCu+2xN0ZP3RMle0/GlQ/dgo111RgyehL++tf7seeek3HZ5RfhtNNPUC+EiJaWjtfuZU9tLFvIsf1++xJdr/4/CvHBotEIvvr6M2wuW4ePpr0Dp9GAirINyvF959336I/4GFUC4YQMOw6qL2VU0+964okD8M603WG3eGlWk99eFMiwndTK2BmQa3c0Yq7LV0is9Ckb6uuw56RD4Aqvw40s48UVZdjvnf/gxXG5cMUSyMh04w9/+IP6PE5vsDPv60dBMJGXfMF/U9l6THv7NZrDBD774jMcRr9kyJDhDOkHKsc3GPRSS2Uq8xmjZmhppgnJyMeSTbvB7BiPGCtPq1xtuTPRhWDUPI2NTeq54kcffYz33/s3Ts0Iwts/hLp+cTQOdTECXgOL3QhzyKNM5KJFi5R53xaBduZ97RDBNCFoaatINZ/bMqG9PY4QIWlJ/AzxP2TAoI9m5cG/P4krLz4X8xe8C2flOhw/MY5v3/oS07+dDgsd33AgRjNohBW5yM/ORW35SrizrNSC3d6WTilP6r2m3rskCSS09e5ITjGefqSFIN0+ub6DPmOc2km6HAYN6o9oIoSieBD9DE7kB+lz+qww+sOo43rAnKG+gKs+LiHzbrSXv+M+0iDdvp7u4bvgR2IiO1+lp6pCwh1EzrfT8NFxx2C/PUbjsNLj8c1jV+LAPY9nJVjVeLBQxAeLzYHyimpGoR4GCYX0V3quEA19XQE9Qe6lrq5BaV7pepHx3mG9BaacEtiGjMPE/feFR7pbaPeNieSIEZGBJA1bK+vOuo8fBcFSEae2CScccGTZsYkabYS5Fv30YYx0zIGhMAc2q0N9rs9qMyIailFLAFaHRX18vTu2pxK+jwpLjgpJwO/3UaO5UddIZ59RcNRgQ31DGxsEGxMJJZWoEaw32FnkEvzoCCYDOuOeRrSE43Bn22AL7A9fVoTm0AB7sEZqgqbUiAD9MbvdiZqqahTmF6qv31L0yUzaoTRiL7E9x/YWRgYqMupDHmD/5jeXIstlQbixEv0cQTgNLmovO4JsITFj8tpCnN6Q5/soa0/oE4JpN9arlpHi12wVqcdt49jU68qh+pAR+UYHws1eGPIakGOysNVH4MweBqslgRhNSixWjrgpD60k44LFb8KmH8GTu4pDu6dUHytdku6GpA+V7HrofrwGqVh6W11SsgqSSXxJTRPJUs0Npouoj4/6oWOjsWDw6MGobQSiLdUIWkzIMNE8yleveXw0GqWP2ftHQzsDPzoNJpAILBppo1ZqQn6+kxsSCIcM2G/f5FDoOB3maCSO5qYWHHTwwcjNpSYIBbuQoqck2Nb27ki3LR20nnfpu5LHPEI0Gd8l59c3tqhulATva1CpFQXZOQhSSwutZXZsOUYRW5F26+htefoCPzqCybwN8pgow+VGYXY+GuqbaDadaGkK0GmuhNVuBhWa8l9crkySrAlFRSXqwbaIXYSfLgl6+q2tpy5T0VuTZDAkh+vI8TJUSBqDmEiJkO004RkwIVBWi4YFq7Fs/lzaUN6IPMzWJSNQIVhv0Nvy9AV+FATT8U/+T66x9fv9CHgCCPl18AdaEPLSpHB3P/pkJoMVVvovsUQYLQ01KF+zBiZ9Ef2ZbGW0esLWiCTrWmrf0i11orOkyZR6nLxZLhBT19LSosgmJJNeeWdhJuJDBgNuC6rIqaGlmWisCsEZakXCkJzPTIKC7tfrCTuLZL0mmBSoN2m7oPlXWtoauh+bkqQnn/+rPz3lG9EHYS0tQlXMwt+lWG+xITNuwZL6KppKH1z2fHz+2VwUFluoHSoxYFQRPNGlJEjn6ImekioKl6IttJS6P/lbtkvfVnKfdowsU5+GJZ+IyX9aSs7yI0RpampWmkvW5WG+PtCGb8pi+OqrSjTOqcSfv5mNN+pMqA82QmeWOTaSE6JIpqn1INdNh5629zV+lD6YpzWALKsDgyL1iPrmY3LNLPy7PIQcvZOVAYSpKYzGAixe0or6OhfKKmIIxI2UeleydE8aoVIJo61rSZC67L5va5C8hGDykFoeE8m6dJ7W1dVhdEERYsMm4/XcYfhk4nBkTb0Q4359E+y5/aBv8SlSyfHJqQG2jt6Upa/w4yOYCM9mw/WvfYlfvbMA01psuGtZE8pGngGnWchgQ35RLkLRVsydN50EK6fT3A9xajbt+aOWNAKlI1L338lLd/5O3aYttfWeICZR8hVnv7q6RhFGfosf1mg1Y8iE4ZgyaiimDtkLOZlm5BptiIWiiLJtCMGSZWrPbCvYbkvzHbBTCSYC1iKlKP0M8RuSApHWRx8iGobRZKCjnvRFkvvk7evOGf7k3HQC0iowzl3x8gY0ZOZgo98Kc8nu8A+eiAHFhdRSeoQjAWTaXbCY7MjMKYTZloHcvFL6ZplSjA4k6DjHDIzapNK5Xb76H2P5YvEQ90W5LUiPLaRShH/hRJT/0zzzGvSm6NdlsOQ6GA0xmI06Rn926HlvdOVZ/uTXa5PTp3cSUkycmEUhmsyfYTAZGSnSz3K74G2tx6f/+Tc+mjYNb7z/b7z+yst49LknkGG3QmeSLo6ImmvDaJB3OKVaO1PyOsmkbUvOa9b1uC4C6CNIrjsNIjgZ/CeQRyAmhnMy54L090hEl5uTDzeXIiTKm4STyE78ClYqf8v5ikRSO2mgVVSMZkJGSzicTsyZOxfffvstamrrVJQmFShylGd8pdRcUp4BAwaoytXOl/x1UZIzRJMaofkhc/yhUkQj2dCFjTAEI7CGqCgjQdiiXrj05XAbN8Gt3wSXcQPqNq/HfQ/+Dn/529/w2D9ewf2PPIoH//4nvPbim4oIWlm7NxR5JCQNTxqhvBkk0N5xjAajWL5iBXabMAFDBw3HxEkTEQlH1BQHmjx6q5m0+9wZ2KkEE0GITyFLaW1X//5anP+Li/B/996Pvz74MG668U849+yLcNed92HWtwuQk12iHvgKCcRpFuELpALSQQQszxMlAhs8eDD2228/jB83HoceeqiazE2uK+dKksnn+vUrVf1MRUVFiniyX0shXQsCOpI7mAO7aR5GZd+NMXmPY0L+q9gt722MLfoMY4q/xGguhzmXYKhtBYY6lmGofSUOmTALf79vLG6+SIc8fI15ny/EksVr8fXXn6g3m+SlDJGDDHxMhVbpQjQhlZRDe4FDnjc63VnUjXpEA2HVJ5adlaX2S2PdHvSWiH2BnUowqVif3wefz4fzzv0FnVkbK9pGf6OWjmy9EuxFF1+MY445DvPnLcVZZ5yPyy+7GvPnLlEVIiQQkqmKoIzStUKZ0ruyqkr5LVFGYGIV/IGAuqZMPRkjUWVdCPbRRx8pDZGdna0qM/k1jaRvZQjbka2fgcFFt2C0tZnrdripWfVGaiC9F1G9n3kJCWieEl6QCogmfFz3Sb8+DJE8DCgoxjW/deGm64dSC/K6XgMeffQRZJEYUobuxBCfS7S0LCVylKWYSimb2y3zgCXgyszCwH4DkZefj1rKTD7zp5x7+dtJWml7sEMEkxawPUmDdIDKGz1/ufcv2G30WJRXrMOhh+2P8y84A+eedxp2GzcMr7/xL9x198149fVnMXBwIQWZjVmz5+Lqq6/FvTxPzCrlTfIkZ/WTJBWgQUQsrTtOn2jixLHIHzIINvowcWqLCP0nkzk5+Zx8xk9uPhT0Qy+hPWlhNNAPlEz8btj0/8KADBJVvxci1laEDGGE40GEfEHVx+b3rELAtwr+tqUI+tcgEtpAh3sz9IlahqkmiBup08VhjRZh6sRVsIRiCKJWEUbMs3qi0C2oiEo5aMaNoqHpk0qDEiJKw7TYJU+axGAAcZOQ2wC7zQ6rvEkUEd/VhAjvUT79lyrz7kgdHiRJZKddX7XaPtY5O02DyQ1IawsEgigqycXipTQjf/+7eplU5sESP+iAAw7APffcgw8++ABz5szGPvvshaqqCpqWL1WoPnHiRHXOI488Qg1kZ4sWrdPVXMo1ZKLcAAXXyAqUdwmDwRAyMzJUGeL02CsqKlh5BugNySkpFeG4L+CJweP3UFu8gN2K+zMQENo104k2wGTPgtmRDau7APbMQrjtw+GwDaJmLYXNms/8MhT5Va8680tqwrCMskEi7MOZZwwkKWNqxuhbb71VaZ3uPNC+QSQugZDKSR9SBhBKX9gLL/yL5THxOiY0traQxBFY2FhkhK7FYVfniHZX2kyRpWdsa39fYqcRTCpRbl5GCGRl5jNqc+PUU09V/o/4EZppELMhPpQMcd5vv33w2muv4N//fhMHHXQQbrzxRnz88cdqpOcVV/wO7777Ps2NzDfRFTW1NTDqac6iyaBAKkue7YmZnTr1YNTXNZBc9AnZ4mWfasWi4Qx+WGrXY0RBvdQCo0ZqD5LMaChm2dw0f4w09VnUMnk8OYNaxq4mUNElIkoDxuMyBEjeqBbSk8wMUILhOoTbgAxrFEFfgGSJYcGCBcoEal8W6UA7MWWOCZFHZmamko2Y82ULl8DlcKl9FqcDrpwsZf6pthD0+pS2ExejN+TZmobra/SaYFIoLXVH6j4RjFRY0gQkvwGk+RrytQq/P0iTeCHyi4voYGfhuef+qVqqdFHIOUIEqXSzRR5Kx+g/+ZSmOfXUY/HYow8jGo7j2//ORktTM979zzs46YST4HKKUxxi5GijyQvC4XYiw2KEhesGXwhlazfQdFiRl1UEPyvsgP0PgFFnhSfqgS+sQyZNqI1EspnyMHncF9BHhvE6TSx3Dq/dj1yJcN1M7cgIVLpMpCvCQOfb0Ejt5kGE2iMcrGOelIWB5pmmUU/tpWeZoiEP78OLzBwHsnNIUJpul9OO+/5yD+WTHKKtyUcamDZLjlgrPdgwfCS9ychLRkh2mX8igaZaLzbLm1PRAJpbaW4tDtUob7/9diXvrUOqvLObIl199iX6XINpBU6qa2oGXVT1PYnpMJl1NFn0e8J+7L3PZFxz9XVKC8mco/LpOo2MmpDEfInAhXiiqWTWmCiJaLXKPPeiESOoKN+EAw88iNoopsyJiebssl9fihYSs6yhGq1tVZi/cDr8JMAhh+6J3XYbgdVrltKHCeLPN92PSy/9JW6/+35cc9PDqN18F5yWPZCw0Y8xUosZnIjRRCbB+xLtoBL9P+W7UGsJkQzyQXmWmTcXp5+n0xmpEWWqcR+CUT9lINFgUN2baC3RSrNmzUFpcakimDQqPRuVEMxisappM9lclcaVcxQJKR9poE5qL5m81+NpbW/AIaUrZV1kJY2zN+iNpusL7JAG21oScohKlzDbxJaXIf1aRhPNTZwE8MrTGFVHd911N4Xkx6iRY3DSiadg2bIVSs1r11J9PBS4aERJs2fNpamcxrz02H3ibrjm2qsZGJyNMAWcn1eM0049nb5VGYUdUQ+76dDQn/JRLThx7e/voC7IxOJFm5h5AtOnf6XOu/uOu/Hqq8+jsKgfHn3oShy1/1Dur6Vj3UJtVcS8zEjorVxq0Z4EEzKVU4g3QSIxitTFwtwv/XRSYdTeYGPiObqIvKUkr5t5KAsGBv5k/1coGFGjah12F/3N/1P3Jg0oKvISTcZ8RBvJR1OlC0Ug5JGImwv6cGWoqizn1hg2bFiLAIMUnqSOE0he28LOIpcgVT/Kuu60007TbdiwQU+zZaCqNjGZ586d27B85ZLkUWkghNAgLVTehKmuqsa777+L1Ss3qU7D5MebpLc6Od8W4xb6X8Xo378fNVwQS5cupqNfjAceeBDNLc0UgswNH1Nzwr/zzjt48rEnse/++6phLLfeegsrRuaRDyktd/KJZ8NqNyBIc/TMM0/BaCaprrgadlakhw62vOson2Ippr8XjZiwYf0aEojlpulL2KIYmEvCXhXG4XtMZr0NQmtwEVy6IOLmsdBbBvNaVSx/gvSRIcx0qKhF9XGWMcb7ijKypJNloINvNPanKauC0bkvEq1l1Jpr0OBbAVMwjtc+GYFvVrnoG9qoVdvYuNqoqf6fve8AsKO4sj0v58l5pFHOEkKInA0YA85e2zjB2vt3ndY2ttcGB2yM4+Kcc7bXCZwwySaKKJJQznlynpfze/+cetPS0zAzElnA3FGp+3Worq6699xzq6uru3D/6nsM8sooI0RdTW1ww/X/wF133EEOei6++tUvk1uRzKeLpovnzjtugzdA9080SxMd3Z4KnHX2uVRaN+666y6Tl5R2rFgAIOWy2qu83STW74vf8KZrmEeCx8aYolyPcF+Y6xEqe5Q6EaciJwkIaV4vw0g3V1dXl3/00Uf1CMbSXrMsv4LWJ1SwnY+uMaGwIDjqlE3zJmhSSfIkcSQ6FXIQOxtvJ/5MpBkZiFIBMugbYENwnx63CL785FAZoniqwgWv3cOG4kV50x66gLZZbeju3I9KcqjamipMp/KtWnW3ia4279ljHtd84L3vIuE/m1ynNPeoKjMQCuC8s1+KykoPAt4Cr/8v5rWIeReQSMewadNmnHHGWThuxQnkYjZs2rjOfKYlRFIcmFGHeob+N9zycmR7XAw+4jSAAtz+JVSgDhQyXUiJezEvm11dGzIUolF2ELkC3ShdocudJSIuoFJWETBrQA1DJroXyZFtiCX2IJ8dwPd+dzIe3ONAzExMYjOzXIt7XnTRBYykTzJ80+1lgEB+97vf/h47tuzAomOW4wc//J6ZfCVYFUB9ZTUa6hrw3x++jNxrGI68A6vuvNu8xb30mCU499xzR4MHlfFQkfKMVSjJodukE0W86Y1vfdoU7IhdZKHKi1zIhWzAgTgrNMeGdHilWFkEQ25E40P47g+/iZ/97pcYZvQ1QhKc8KcRnFcHT3MF3JWV8DF6TLYwAps9A/P8bQh5gkQZvdLvRYKotnPnXiyYvxRz5yxiRQE7d7QjGKjBxg07UEjFURX0mNmgrb4sJSlZL6PG++6910zJpN7xm/52OTp2DmHdlnWmu0PzZb3//e+n4qTx0vPPp1I6DNex2+nOY7X40IeqkW530EW5yYfCcPumI2+jq/EvhKPufASqX8rAYQnLOgdeRpBee6VBHK+7Dl7XTLgddWwpN6PMCEk/o0zyuwLrIMeUL9BlunzoG0kZpBaPEq9Sd4Ves/v9739P9PGaCFAoqaUGQYou6H7E7bxE6Qp/BebOW4j2ji5cfdVn8Y1rvoFjjz0WH73iI3jfB/4bJ5xwgvEM4ynRcynljNAg2JIlS2x0aTbeIAGg4FDq6uq6PL0CeKR7Hdb2b0LHSAf2D+7Fjr6d2Ni7FTsGdmJPtB21i5tRs7QOrSdNx/yXLMDiC5Zg2unTMO2UZlStoIIdG0RTYy1mdaaRKFJBxDmo43m61eFIFJ3795KEL0JjQx3VP4+bb7kRPb3dJMlkVgm6v59/DxGG5Ci6iZo8k+ilCvV4GQwwOl2yeCFW338vZtWtwZyFb0Pam0CI7lIvd2hO05tuvBmz587B+nVr2Zg5eAJuIu0ufO0z59GtziaSppDK9MATJNEnohbsjVxWEblI6Im2WbpU9dgXHSnYUj4qc4xlHzLPLW3uBioQ3WPlCbDFOpFK6nW4birICFzeSvzueg/ipnOXfJTcUsogERWYv2C+Ie+5Qg4BXwA33nCjmbVxf2cnFT6BWbNmIs0g4fyLXo7zXnY+Nq1Zj7POPBtf/dpX8OZL3mw6bvXs1YrAZXRjxTLIsTLetuuu/ct93C7SqEJmuJ5W4nqaeWeoE1leJ8eUJ2LmiWgFBiRFBiePu/ARI1h9SzNhuopcw4WBQh/acx3YW+hAp6MXewo92FfoxY50O7pyQ9g/0ouO4R7s7NiD/fv2IJxmdNfgQf28EG6dtRbfuWwY+94Xgudl1ajyu5HuDpML5REgQl3319/g8qsuxw+/+31ysUHymDAbOI2ZzUU8fO8/yX/cmDVnLvx0L3ZGpracptD0kAdl8OpXvwp9fXTJ5g3tOBLxCEmwOFKSyziVNmc6Yq1AZCQRwyvOPZkK3IJ0ntEe1cflqkDWzjwZGTqdrF91S2R9sGfccGedcGUdcHIdRGg7j7MV/ETfFMMBH4qyl6Kf25IMapJ0e4yKebqCgPCQ3Kw4aBp6s1xbReYN2f/iNaQENKq8HXFGmPFEEu5gJfr7B0xwpEldunu68OkrP4mrr74KCxbNN/NxKGLWNy4dXJeeqI/RyntsKnX8HkzjbS9te3rliBVsgFxkMNeN/lwPhgtxKlkcg8UEYrYMhgoJjJAUh6nkIx7+9iWpfIPYRe6xJdmL+7u24aZND+JvjzwAW5yXXLcVW1Kb0X5+Adddtg87PlGFxKAe1biwctlyzAkw8mSgIAcci6SRjAFvfk0TbIk1+NmPf4X3XPYpkt/voaOzD/3DI3Qb203YfuMN98Btr0fO3gqfpxWVRCi3x89qsxFdsiTXYVRX15h+JiV9jOHfL76AlUBld1BBGIi4nIrcUkapwO0KBtQHBUS5VHTKBpRi8yy7Icw5Ym1J0Z3Oah6sEQ5xIqQCAnUjkEo4vSTkjEjz6nI42JhSJvX+hyoq8YpXvApvufitOP3UM8woELtPAw17zZMAj8dNYu/HXKLvvNlzUN9Yz+02oh7LyjK4afTKUwMCpGQHleXQVH7t8Y95+uWIFWzEnUG/K4VedwLt2Sj2pkewNdGP9dEebIp0YnXvTvxz92P4y2N3408P3YG/rb8XN219EKsGt+OR2H5szw9gjyuGdvKL+lALoolBdO2N4CNz/x/86SEEvw8M+weRHhhBcBZ5Gi1dDRQIBDESjiAd6cXSWXuwZ/Nf8PAD/8LtN/0F737Xe/Djn/8Uq+/pxPveezn+dN2P4Q714zVv/SZiWTrZlBAjS4RzormphajlMx80kBsRgtlzevh+DxurlnpBEp/Vy2GMcBmdyV2KwBdzUcYmI0wk51QcaDsbUt0EcuNFohRDA24PU+HoNjPdpt9P2/XwXIdmMpUghjL4JE+jEstFyo3pT494VJZTTz0VjU1NJOrnmH0aKRGJjphnkcNDEcUYplunrq6RSktMTOXMsqmxmUFRlakruTuLNkwm47nQZ0qOWME2tg9g/b4+PLqvF5v6OrBloBNbh7qxJdyDbeEu7MuFMRgoItVCxJhZA/v0GjiVWCHOmnpyk1q4AiHUTmuFK+9GU7EC+/c/iG//9YvYx5B+48PDsL29FbtzvThu9mxadbXpaHRQqYMVKTy03oYZjWG88tQEzj8ph7NOqMc73vxqVPhcWLP+RixaMg0XXHAhHrxvIwqBpSh4BlEXnI0//PGP+OUvf00i/xEz5mzTpk0HGqBIBfOG9qLIhstnu7mFSpQdRo7IS8xGMbubvzsYrQ3xYKJXUVNplpTLdOjRpcqtSply+T7+LBCp9vC3Ol9LQ4N8DCYGB1nR6kZhFlIuS8EUHcv9qTwi6b/61S9x9tlnmwfiMXLNQMBj3Pk113wNn/vsF8w07A89+Ag50l9x0023MCJNYOXKE/DSl55f6v1XiaSJh5HDKeDTKeVX0vqE3RSOn5zIaiUEu1ilzgCcrDivm9BMd5Er0l2ko3AmnLCxjXKZBNEhQ9eWMaMWfKzQbEGk3k7Pk2NEWYfkcBc8jOizJPsFuhG2GH80YWFlGlU/KGL+MdNw5/0PY+WsY/HBL3wWve0bUNvQgKaG6bTi6Qzd03RFOaTYav6KelpKAWFytjyR77FH1uCWW+4hTyqaMi5Zsgjf/d63MXPmdCxcthI3Xf8Xur4igwMfrv9RGxbOeDmy6V1snD66yH42/PkouiKsDfWaa14IKhQ5VYnzcjujxFyun/woQYRKEGyH6AbrGChMg53RX5oEv5BNE2X6kQmHcXd3Fb7w9QSiET+8PtYfldO4TyaX34eTjjsetQxC5szmPa+6m/yyEgPDw1j38ENYsGARXvnKV1OBiWo1NUYxpSB79+5lhLya6D5ERfRRwXL485+vM/1gpc/0TSw6fzwls7Y9J90UvtoKcppKuGMu1HWFGVLuQPzu7Ujf04HMPRuRfIAWvK0DseE9iKUyiAwx8iO5LgxXINZJSG9nhLMvjlO353DRmm68qT2IK5JB/MDTjLtnrcCaJadhzXEN2NobRvLtIQzt6MPKOYvxyJ61uOrKt2LT+l4smM0IrVCBvu4BRMLDeOm5L8Vdd9yD7379O3jja16Fj//Pf+O973wbrrr6o+js3o1prdPYMKWZdzTCQstd27cxUl2OV7zyNaiorEfvYB8jxAiVlTCDBLJ5KlKxnSgTZmLAwCixkB9kw6rHnKlA151nQCXfR+TSc0obgwc9IlJHrBTdbnfB7vTA7vICpBaPPaqOYz2RgAk6hGyabmlWWxuOXbgQGQYb6p2//sabsHv3HnIuF5H4XqOEGm2irgt1KMtdKjCwHgmp114uUYHD8PCQiSKt6HQykZIqPRtyxAoWX7UV4TU7kdjfhb5YFhmHGw5yFu9IO5xrfZi7t4hj96TxGU8jftuQwe0nAf2XHI/4/85C9JqFKP7oFMS+dxLu/tGJ+M3X5+CMcyL4zDtOx+teNh2zT3SgenkS05ZU49rpJ2KdbS/C5zhgz8Yxg5HrqW1V+N11v8JbL30TPMEC3IG8Cc19DOnVZ9bc0kJUa8Hs2YuIJH4iR5HRWQV8jFBHRoaxbdtWQ4rVAN0dnViyeBlq6lrxxf/9AVqnzaH3GyDYxYhqVJqsjabXSf2hQeRjJO9EhCwNihwL6sVnQCMeVuTSpsdFdIdOB10i0U2o6JQWObxEeqK824+qRj/WPgLMnjMfp516Al3acWZadHWIamDk+g1r8TAPeHTjY9i3vxODDFpuvvFGXHTh+YafzZ8/3yiaxa3E1yTqQ9M27dPTE4280Gdk1Ol6OBkPvZ4pOeJ+sGktLhwTSeLiygZ8Yk4Gnzu5Hp8/vxaffl0bPvqmJlxygRdvuvAV+Nk37iPEh1BRX439nXF8/ppHkSwuxHd/sgarNzrQ2Z/GrEYfXHY/ArVOJOjinIq0kkQamwPLjk1h5EY7rpsdRRvq0BZqIib04/41MTYio0K7Exs2baQ1xxALJ5GIZ3HX/Xejp3cAj6xZR6Siuy04MUSL3rdvByIDtGoiTjJB6w8zgCAPVIfmuvWbcOrpF8CX/SeaKhtZ6X1MdoJShq5cM9ZU0lXKylkt4lvqBrIxMiTxF2rp5Q+DXuJbNoa5dg8jVubjCcLtpfGZh9Q8DkN48LHjMG/ZCqy6Y5V5XhqJUmmp8C7yx5zXBneQEayXiGTzIB8jveBVwyMRzJjRhqXLjysNBBgNDjRuTZKjC+7uVj9ZnIrNPIhwO3fsxPnnv9QonRBKCqjlWIWyfk+0/ensBztiBet74EK85kQ35s+pR3BGA372iw3Iu6ajdW41fvb1CJqa/Ni/pR/Hn0BkCflw27824tI3XoQb79+GY1YmcNd1PVi6LEvrDWLZMXn05etRFbMhFbahvz2PzRsG8egDGfzr2kFsWNeO9jkBtDdm4d0VRrjbg0BlGKG643Df5lvx8PqNWLPqIVr4ALZtfxiF8A74nSkEiKq5GHlNzssA0IboCJvXMYS6WXXIdGXQF+2gQjBOTCdQ4a/GcSeeiBbPraitWkSSz/thY2j8V5HK43RoTgvVqabVlEvhul4PZzWRgsDtkMtkBEk3lc8G6La86B1O0agG0L4zhv17w+juseGhB0gvms/HjeRWPeku5KbXUansSFExozEi5GAcmYEo8n0xRFM9WHzGfAzMyMB3Uiuy59ZjWaoVzuEM0gUqdzqLHOlHkZFxlC5Xc/lHk4xWHTZUBAPo7x/G3LkzUV1VY5BMLlXuVYop5bEUqHxZroDW8ulUsFKOJdH6hCS/e/u5JPP9GIm24off7cPXfpHB1f+dh8fhQf2SSpJaJ176bwP40vsKOPmlwI7tKZx6VgZD26sx55gG/PWvO3DaOTOx5t4O/OBH7cg1NMHdlEU8l0WouQGOoB/ROT3mraLB9H44ArXI+4uoy1Yj+5UteP+bLsDah2+Ez74MHtt+dBXpQv0Z1LdWoL21Cj5XLxy1biqUBwkqSIJ3k2bF12Ur0Jxtw47v7WID7EUr3VOK9Xba8WegoWYFPvDWv6Kt5RXIDN5A3pQz81gUbXqRtQ4Fu56wlqooz+s5GVTYMIKiJ0a3WomuvhS6iciRuBMEHjZ0LZHGg/vXRrBu836idQ4rTzoDJ5/5MnzlystQOW06Ipt2IZZNgYfR3fvgq6Hy2xis6PmmLYPL/vVFfHv1b+EaGII/6sLp0eOw+9ZOBOoqib6acr0KHrcXW/c9gJHBCN1sN+ZNn4NkJEOlqmB52vHAA/eYIEC8TWK5VyUplKT8t5bWNsnTSfJLOZZE6xMqWNeORbB7T8fHP/gHvPvyk/CP3wEXvtWHv/2xA6efVo1PXL4ax5y6FCO5Xdjf4QcqnRiM08oqo1SeefBOjyBNl5cKkbO1BhDK1iIy0osiw/k0+QyNAfmEh7/18LyFDdoDV6KITCGJ48iXtn54Pb5/zVnYvswBtzOGWm8W+4gUe3dGEdg+jIC3Cd2VdmyrjGDElSO28A4dTgSKPmQYuab+moD7sQyCjTWwVTmwlNxt/9YB3HtTDby4hNHeD+F0JmEvNBHXo6x4PxWmmrWkl0yY8nRc9ijitkX4xJf0wm6exDqJ/hER6yQ8vgq4XTVIZ6iCqV6kEw665Dw+95kr0dOzCTf95e/omU5X1hIwfbhhJzWSUW61JwBXlZsusohovIBrPvRB3L/zMfx11R00lCSWz1mKof9bx/sL0guXmiuTy8E+5ES8N4JMX5w0I01O2YiW2iYEiMCfvPJTaGDELeQai2BjFeqoUbCW1gX0EL1YSlL+0K4+pG0FM7txcXqADZiCu8IPd4gEm6gRJ09R/43e2YOeHbLgesDMEJCNJpeiF1PdyDOELzQ46WlYLicjIpJVGZhuGiTMGoLBU9i4wJmBeXj99gKSMzvRd990VM5qQzZHpPHbsHrNdhRItG1nb8cOmw/9ySJCGsvlsyFP1xli4wep0LkNCaQ25dEQ9MDro3t3bMZvf/Fqcnbym9ReXqiP5Wphw+uNJCqbO0SX6obNPYRc3IWM04FTLt6NWUTX0OJpJOBLUeWsFFvDqh0b8OAtd6Kjvxf+Qhi5k2yoWTANnz71Cnzri19BR2cXht/QSAUrYPG8uXA20q0G7HBmM3TpBQQZcRbUjaMo0GGHi+jjZL1pmJFelhnRyx5sIVJ6ozApIr+L7l59aXq7aXF8Jm585+9w4rEn4Nrf/964XwkVwiylPOUKZSnT2N+Sp1PBjpiDVXxtIbLHV6Cn1YXsKVVwLqmjFcaRpFUXowUkIrSkgWGkadX5OAtNA3WnHWxgufHR3mWmIgmptEgPc4tJRmMBujopkaIvq2gUDeFRkdQFxf+xL9yJ6SfOwrvQjV/HNqNmSRcql+ew170VbacOo2q+B8OeONrDfoTyjBhD5FkjFTht83TkSfT7FzqRm8focmEIxb0BpCPd+MYXz0ODezojRUaRriUsk/q6qFTOIJOiNEaJdLlIz4HN58C7Pr4R3UN2VFRQOd0NsPNwp9ePvZ27seqRmzF8ShrB13jRf3oexQXVaI00oiJZh1s2343ccU6cfNlyBOdVkczrKUWaipNGpSto5uXPs24SjCxT2Sxi9Lci+f3RYYQZzETIpbIJvXyb4TKNdDSFQjzNes4w8ZyRFBL5OC7/yIex4x9bcPElbzQGrqjZUh4rmbo9zPI5IfmZFg88bQGEU93wrC4gc+MOOKvr4KqtQiZIxanwMjEaChGFAklCPivAw4iLkRFbionZ8waK5iaYGMnRJ/D4EnJpv6zJiJayPG3XQEUqWYOrAi6G9eeeTddTE4Lf54avopoK7qVbokITCDMFKi1dWo53la6rR25PHUJ79xMFqYANDsykxR9fA5xGZbnyvW2Y38IGyj7Ig+kOvSmWKgAbG7xIV2fzTGcR/IxAB5j3MLp9vbim04nTzp+L6zr/gvv770TtS5jZ6R78tPI+vPd/3oLrd6xCnES86HEj5Uni3044Cxvmd6J9bgphH3mhyHqYS5Lw+roZqC9WYiA+zOBgCJ1M/UT0eIqIlcmZjlOhVCqdMYqXSeWYNP063SPrzpsnJ2S9OLJFoqAd4XwUtz9wO7784S8SVUNGuRSAUAkeh1KHWz4noymmnVSPfCSM2t56ZP/eC/eWDJrpAmyOHjiDeTgDTOQ6GurrKAaYMZPhMSXlMoo1egMHlqPw7dBvKZNEysWkUQ9KLrpWJ9FuOJ/EgI9uxRZCr92DqNuHnphGSWjUfBE7k30YdlQi5XWjwx9Cw9AwfnJxHf7wq/Ox6hdvwaq3n4u/v+IMfGNpGy57mxMzp6eRG+mgm2kit+lgg/awjAzv3XRTdj+KzjrYAwwoQufTVc5CfHgeRlpiaJt9Opa+7UzUvPlENCyfhf5MgugWwrYHNwMVjGIr86i2ubB44XE4Z84Z2N7Ticj2/Th27nysWHkMXrKCwUXehc1bHsbDXeuxe3gAvbEoonSFMT2QTyQRYdJgzXwyz8iRaEgD0hjgZJHuUdXodMLt88Lj9cLt9yHk96LKUw07A4B3//q/0d/Vb4i9lEtK9lzKESOY7awaNiTd3x/3IZcOwJEjZL+iEUmG7iLUmt2ZDMtwBD0+KpoxVEKiUWWiaM3wLCmThgkk03DUBUzfE50mLbPAaLCCriMBe8YJv9uFpCOE6cFKVnYnKsPT8YGXO7A7Mgv7R0bY+FXYGR/CQJUHfR0jaCZgvuXYU/Ht80/DJ045FXODTgRVBnI8G90RbDxABmBn+Una7S4GFYzgbFQojcbV6xM27SMHo9Yz2RkdEyYKWWzZtwu/ax/G2vwepO0RzKGbrGBZB1knKbq0rminQaOTW47HgpOXkvf5UdtSj3n1bVgwfw5mzp6LHe3duL39EQwnE0QqIlOGXIoaYydVyNizqGCZhCIaN4ZgEE2DTlQN6MmJCzN3uVD5WAKRv+5C9oYOtN/RgeTqEfTctBv9q7qRfyyC4roojm89HjvWbMZFL7/IdNSqZ1/KpnyVTDscZvmcIFiUfMQXrIUnojYqsHHsyEuJqBxPXsjR1IDSczsbni6uSohHxbp4/um8UJ6NHcWZbQzvnSS8g2vhCLtxe0cn+iumYXfYjgaW4dvzT8L9730f/vyui/H2eSG0JUaAwU4CYY6KryiQCi/Tp1spabkSG1aBhYso62JY59TjGCkfybEmCI5tQaH3AeT674A99Sju7u1CRXUVOhOaSrw0BDxWTGOYQYTmfO2nEi5oW4KzVpxk3tAesY1gPwl/KuVAmCj0h1U3Ye3wDrpcL5KRGM8vsrVopLEhuIMVODbagMaNQbh+148ZPxzE8i8PwH9jHqHVXtTvbYYn1YYU+VyCCB4NBdHqakBtoQKtjJ5bvM1wRVyY7mjGNe/+DD77+c+ZB+ZCL0tpyuUAFXkW5IgVLJenIiVtcEb0TK0Ab2WAisCClmPgE5RgSEjhZCXobRpGVBp5EFKkacfFF7wVcTa4vcqLdf176CaCeOlxM2FL1mNHVR327tmO9x+7GL984/uwqGEGggmWa6gAT9yJKBEgkSZXSeQQjzFF+TvK4kecGCEHGh5OYXgkjcHBFAYHUhgZzCIyTL4zSPfIZT4yDCT6eWv9dNEMRDJuPDI4iEKUkWWlFzm6rKLbgTRRsUC03Z8bhN3rw6UrLsRwJo2atBuvrjkfLYF6bBjYjH88eAfCPFYxRDDC/Bx5uDIOzCm0YUlvA4pXPIzBn/ahaX8dcrsc8ARmYDhYw+gyZ7odbA7y2dQwif0QPLkkKqgzcUTYHDGkHAnSkyK+84Ov48Y7/wF3TendUqGWFGk8ZRpP6Z4pOWIF8xIwM7EsnAVGV3Rf2QYnIowahTymH0EOkrnpWRyrxLhGm8ZJqVec6OOkqyq5QvEuKo47wArKodqhl2SrGZnVmiAh5CfJDoRwy67VJMuM/NjMe0e64KXFn7qsAdsYVfXt3YbPnnUOXjJzNgrhBDxFRn62IHKeCiTdIXiTbhJgL0myRpGST5ELwh6iMgeJiLOoNAtZsiUI+pajOngyKv0nIUS+5fVVsKyMIO0uljPPUD9LWrAb6ZG1eLiT98HgwJvPmRddxSnD2QQaWB/Oygw+0PYaVFbXYNAexuz6FWiNV+GXa27G7WtXIenJma6ZQIbc0TaAGc6ZcP59ANHP3I3Wh/1IRolynR14bNWtqGVR85l+RpLtoCpiKBFHmBxtgEGAHj+59EpcStyUwU00g3e/7V246/o7cMzc5Yj2x2HPeaB3RKVgiiT17FIKdSTpmZAjVjCHZpaRdXPdfHOxycuTR8k7ibidSCT/kzPKRkbFSMfO0JosFAWe6wlWIVjfBIc3AB8biL6J1hZCwOE1pF6vHjbV1qIQCuCkmlm4dvvdVEiyIrq2CqJbPhFDons3tkfSqCCxf/niZWyYEXIrnp6h20r1Enn2Iz28m6E9U3QPG2kfYpE9RLC9iEZ2IxLbjXhiHdMaRJP3YGDwdvQM/Bn9I9chGn0AaTZcNktXTN6STA2SK+7Cvv4N2Lq5l1FgyMwkGCqQPBcdqKa7zZMmFApuvMF9EXyzKvCjx/6P+bpxXmgxrtz/W2zq2cQ83KgcUX3kEfEX0LavEQNX3IaKB2Pkn/UYSjLCrSLv8zk1Pw88FXSBkQRdBiPDaJhlSbGcVEYalrosbG6nCUQSqTj++te/4o1veD3vK4psQVM6iSblTb+ZkEtKIyWbTJ4pxbLkiBUs4SJ070+iwEhJoz5ds2pJYzS2iQXUyE1xKSqVzUVlYhhe2zoNwbkzUZuvpOsqUjniyA6Q1DOCojMkLqlDgaiYzcDhoYLWeZFIRjGUIgLQPQxkwtJqXpjcj0sNhNnROYSH9iXQFgjAPUKFyvchP7QPiZE9tN495B3tTF3oH+zB4HAXhobbER7pwQijxeGhPXSJOzHY24m+np0Y6N2Akf4tCA9uxPDAWkQHtyE8/CAV8hEq5Bq6ma3oooLs3F/AA/tdyHhFDRgbO4lYLEuYNpKlK39dy1n4yLJL8aVtv0YmYMP3Zr8Nn9n6R+yL7oefVFDjuBIBNxz+arRd34PMD7bB4a5FNOhBS6gW+/bt422WZsTRi7YkzazTIhU9i4JePk7r5V5SEkamOQZFARpoksub/34TprdOR4ABUIBUQ4+FlI+G8qicloznIo9KDlYgP/J0M7SnpTmdJN8tdEvqZmAOwUAl6htbUNPYhKCjCoXtMQyu2oX46g4GBxl460Lw1FUg46H1g26L1qzpJc3jHP4VGLAMJwbR587C1xvG36JbGaUS1HKsCLraMK3V6ajFj++Koj3TgIA/jYd2rkMh2Yu0a4DWPILhaBx9gzn0DzsxFK3CcKyCeYYQT1bT+ito/V4MkwgPRwpEBhtiCRci8SxiUTcRw8FjOzE48gjRYj2Vci+392GEfPNftwcx4F1OxaLhsMwOGlqKHFTzfWlw4TTfDLxv5zdQxfWPt7wLfxtegzv774a9x4mM20NXTPdIBZt+0wCjvTBilawykjEfjXRooM+8K5BgVCneFOsbQtfOvcgRwRoZIWdGooj1DzHgSCJIJKyy+ZCPpTG/bQ7+6//9F0488WS8+W2X4KOXX44//elPZgYiKSkjOqNkpfR4hHqmUatcjribwnF+M/J39sMb05xVAzjxVSuRqmSUVjeN5DWP8GN7kXx4r3n5wdHgh3tWPTLVRCo2jAb9qXvCRaTTIz1HlhzHQSv1JFHnrWQDUpscGmNFpfO5SWj1Ro5Gixbh0xc40nakohHk2kOI7exAdloLfn7LPRjpzSGybxDJ3HYq0QiGIoMYGOpH/1AY3UODRLABdBHZ+kf60Tc8gt7BsHkReIjKOBgmx4oXEWEgEEuBSkclSxaxp6+INVuD+O0NWXznD7W4b3UdVr7di13koEWijvrlhlwZTCdawdmMRb4G/CNyN5YFluB1FSfisv0/QLKPXJPldiYKKFR7MOfWOHpu6UBI72LyVjVxYiaVNb312UQK1RVV5gP1jTRQdbJqMGI6lTGTzWnejqiepFNZuIpYPEEFCqCOdEPj8dk+vM8RHhPHjTfdgl//5v+wds1jzKMONTW15sUQvQegR3UCLr0YYimfxHKl5em6a//87I+mcH3/LIQ+fj9Sb12A2hUN6AwUEOwoInX7IwixgpJnziGiZeFmLaRNTvyPl8uL+VPBHCWwM49E7BlyNy8VDFHz9ky6gvtTCeQdDKt5TlG8gQhhyzDaosU64hnoJWpPRw7Ocxvg3jyIqJPcLUdCvy2CUF8zOYg1AjXF6IsuVO6bt6Th2Pq0jF521XM7YrBpFHVdqOdCE+MWqPUaoFrIh0jkMzQCvQcQgp18LNXdgUVfmYX9zgbYavymK0NIO72phqQ9gK0DXZjWWIHFNSvhG3Hj/o7bsXn3Hjht6hTNY+YA6+qr98IdqKJypckVeX3Wh7oQNNOhGlqNrKE1GhKt3zRwU95AqBpdXZ1oaWnFggXzDJ8SQm3dupX3mkdbW5sh8Vu2bDHr2qZ785KnKf9BRr6tra342Mc+hsrKSqM8mjxGouNKk7GwftRWFGt58Rve8uwPma700iq/dwaSp1Ug3xUDvnsvGmOsxJctwvCZ04k0WXIAO2J+hxk2lSuyEflHoDJJRVcD03a4lW6DoXdOJDmZQYCORLPL2Ihy4hvQGH0VVbQuS4UlF8mFiwjNbsAQSW96gIoW0egL8pOqIJy1XfDV5FFV00zLnY9iDUkwRpClN465oojY6UKLAxixDRIhWGbNG1aggvIy6hrWSA6Pm2VzdLOsad5rAPlwCuHiflRPc2BLtMbcmxrA3IfTweiVZBpJrKytRorKcXHVctwV28RGVtyr6ZZsmBGci/7v3EeUrqGbiyJHvhkk+mh6z1mzZhll0WgHcSdNwKd1a/ZD/W4kQp199rmYPn0GbrvtdqMQnZ2dRpmkPFJKLaWgPT09hr9p7lst1cFKkDCc7Atf+IKZW80avqPjdU3xvGdajljBwkla3OYwiv+7Hr1/2Azvf5yDgcoYg0EbfKy4tEfK4wK9nvG7moKbuDP60LoEaEIxGxXP4bSjqUJkJI8GdxC13ipj7bxzk4yi6Vi6W30PsZDOYW5lK9xzmmDvA6LFACLDCbgSQ4gx0mtnQ3VX29BZPYKeql6S9k6c95JTMHdmCxbPWoa5rQswrXYGavxNRhG91URaund/hReBigBdEZdUSl9lFjNmNiGdSMKZJdcib2s9YT7vbQRFRcq8Dz2sV/Q8PePF3mIcI3HyKVcA9w7sxIcqV2DnDpJ49d+5vOi9dh0qiKaDDFwqnC7zHqY+JShF3bdvrxlfrxEnGo26mSik32p4LXt6utFQL74ZMN9duvCCC3DnnXeYgYS9VKZgKGiQbN26teZVPH2RjQhi9kdjMWzYsBE7d+1CgveiqFLpv/7rnQbt5D7Vyy+FlbJJhGTPhBwxB/M0upD4xX602KoQWZpFdk4FAkUPUkQhe5EF5cl543bomtgSUhAn3Y9DN+BQPxjdFBUnwwpMkJ/8v5Vn4/6BvWhwBpHQkGaXXKKeDCjpXcMinBmiHKOourQPtX0eDC33Id05iHx/gorMhk444OI+e5KKTqu1a3RnumBGJ2zYvBcL5y/DDCKFXlqtb2pCc2sLeUsbWppncNmKlqZWM5mIzxtEXXUTNm/QoMR+VjZDfhKlzGAKx73jJAz52QBEQ72hVCDS6VXbHncGlYzsXORV9RXTcM/wHizzteC2/Q/z3m1o9DQh+YNHkLV74WMAYCPhr+e1NMRJxLu2lpG2JkAJVZLo56hkXsycMRvTprXh7LPOoSJ6cfNN/0BNdSVRqp+pj641h21btxBtXSbYEJ+YNn0akSxhFJFuyiio8lMdtGqAYzRGRduNwaFhc70H7r/fTCjzjrf/B9FOM/GUujIUGAjRpPxPJwc7YgSr2JZGVX0z0mKa0+vgYSXqFXuNZdL4comxBibZulEu6qzDvGlMpaOF5Hmcn7zGncijOzoEWyILV5BI5yF6MVCQezSRKY/PpmNsRq7zOkF3JXZ37MSgZnYOUbHkQlN5uJNUxph67ImKdNeOOLczpZJZuocKnHrKaYZ7NFG5xHdUeRbnscordyJXUijk0NxCV+/Ts1CiGYOPNJVo2MeixVm3vG9Vlki+2+HkMRqPb4OL6zVE4UurX4Jr7v42im4fcjU0hO88gCp7FRxUBrlEXVsNKeRQEs/q7Ogwj3RowMZ91VY3YMH8xXRvBdTVNuKiiy7EvXffYyas6+3tM+gk1yr3p+PnzZtnXKDX6zEKYs0npuvpvhWZEijoYqebpN9ywTrnjRe/0bhk1YdSee//0ylHrGDxvX0IOxjZJKLIt1axgTXMl/BuPFupUKpEB0m9ni9rhIQUTPsO7KeyqaNy2eLFuHnrGhRtDuyNdGMkLR5B6sUTdZN+G11MmhjWk0JgxIm2ZA0azlpGF0uCrMdTlR4qn43RZp68hmqYKZKr8fwMK0gP36mAwWAlXUwziMhmHlhVuki0FEouSPxFr7KpslW5mlB3xuyZvK00KmoqzRThy14yF9uGWTaW00Vk0KgOYzQsQhsVsMan+TFs2DayFpfULcNI3kn25cW8viBia8OIqJT5pCHfQhYSYsOv1NgacaroWmVazPrQUOg7V92Kn/7sh/D6WC/7dpJvdWHJsqUGVRsa6k3d6PhmGoymF1DZ586daxRPCqVr6D61lPuTEup6luKIr+led+zYYZTr0ksvNdO4a7+OlwE83Qp2xC4yREusZNQWTSeQOr8acJceVzCyR8ZFiDenU5mUI608yyR36MzTwqgwXjo9F3dG8gnMbWtBZ7iP7pWEzc9KSFEph5Mo0iXZuomUjMYy7Vl4thClNqbR9WAP4pcEkc554MmGYR8giSZqeQY1jyuVjoGAnhw45J7FB8k7Fs5djBwRctOWzdjf3mHm4d+3vx2d+/ZhsH8A3USNkZGIcS9yFZp90Ue/ruHIsVhSXh0rL30pdhX2o4LooPdvW71+GlkeGVKCZkfQ9I3FChFkh5vRNbwTm4c6iLBOJH+xFjMTPox4HWisqDYcSw0qpKwnr4pEokSSGGa2zYTfW4F5c+dh/rwFOOGEFSzLCO67714eV4tkRm9C8bhZ89DJaFJuVC8L+wJBKhIjaEaQllKY7gcVmnWg2YrE7Yyq0ADcHs1GZEcFlTAQZCTM88LRCBXZh/vuvQ9nnXW2MXCXizyA7ficuEifx4csTTeqcV8sYJ5Ro50WFKIS1RecqLQ7ESIcB0hwAyxntROoJ5r5PH5RfaRI7hOFLIohO27v28yILoGaPh+cm+LIPTaI3IYhYM0w8g/1wrWXJHx9FxxRF2zhHJKfWYwkXattmPBOq0/PyiBXn0TcG4MtS9er7gwiEENXRAYjqKmsRZiu57bb/4XV9z+ArZs3l1wZUWLp0qU4/vjjzVdA1N+0Z88e4zZEunvjmvaS/IX3oRGirlpGfHS16kPS9OcKWtKKBKkwjkq6QnsBcTbelce9Dn9f9wAS3jxaMz4k1zFirNAncRzwu0rvLwox5RZ1PaGo3GRPby/q6mvIwwJUQI8xAkWPcnXbtm0j4owYF6culQULFpjtFsJYXRIS5S/vcTCVfhtawuMkQjUdJ1Ge6pS10PuTn/ykQUDlbR1j5f1U5YgVLFu0E3EI+XUsKAsSYIO6Ay4qHUNjIlg/+cqAM43hQgojWaWkSZlEBl4iXdDhg7dItzdAi3ugE647+hF5pAszojVw7UrD1U+uNkK+5W3CYEccNlcd4t1DqHnjCvh9UYaOKdR5qvDpt30KC05fhuWvPBmBhTXIUmn1MYIU9ydiKcyfvwCuggNNRIpUJokhopVc9lpGWNs2bTFhvipWblLrcjkK7YUuvRoxQZeb5Hktx83Gur5tdL1CNVa2nUEOSXaOobCbrm9npBd60bY3mgXBDbEGKiEVsfj3PQjlmVc6zIAji1179xk3JOWQK+ui25PbUv9UgMHHjTdej1/84qdYt/4xKqDe5dxnGlqfwnE6SsqpyVQ0M5DQylIiKY64mIi5tmtpJe42CqJ8lLTNWpfblIItW7bM5GH9/uIXv2jqQApHMVpsKZmlpE9GjthFotJvplTyNNCfL9Y0RUWkyIcSzhQjGrd5EOxigSoTNoRSDMc1l1aejMXrRqRvEOEtuxHduh85IlYg7DMjHfxBRoYdPfT/LiRzGXIbJ/KDcVRmiVy7+TuUQuwdc3gs4T/nwBtPvgjfOPcKFJqL2NfdZ+YjwTAVNlJEXU0dli9djmnNLTj+2OOwe89uVgwrPplBnuefQNTav38/ovEoXVTYKJjclianE0cTP3GRQWWJNDF7FotedjwG6tNmdIfmRKMWM5ihOw7Y4Ujnkaj1oTFFvXcGsHbLRuyO7UKdoxqJr22Avc5DnlRNLumFk5yovqbaIIhQQvOs6oMSWte0AGeccZop57333m1cp76/LdcnvrZw0XIqGBWDcat69qUMUiYphN7V1LBq/ZYiWEujSGxKLU2jjiqj9qkMupYCAqGoXGWKSLpu7VrTD1lfX88odppc5L081bhInm/cI89PU9mfsIs8YgVzMQqr6Ynj9Zdfgqo2PzZHe5D12OF1huim6OeH8ghl6Q4Jzw6iW2YkhSEGBok1e5DbF4dnmO4zE0I+SbQq2lDHaEvP3jI9Ubj7bfD22NCQ86Ei60awQAJN1zJwaiUSM3IIFqmQiRhcLU7MaVkI1y8H4CTpXdw0C8ttMzHUN4DYcBi7SV5Z73hk3ToqUBhRciwRaD3v08ewtG1kOEJyn8HiRYuRSEaQpsWOEP0G2IDJxDBdqZc8MovaN81HLp5iDRM1eJ/VVLA+RxQ1jNiyTrpLG/lhVQXqRoq4r38f7M4EAptpfOsjaKqrYwBShJvHusl91KBCBjW0uJM6To9ZtoLVrQ9z6UXeHGbOnIUseaSbHCuRTKGqugbJVISKo3nGqDKMwEsPRaRgGgZdUhwlKZdQWWin3+p60HFF8jK9paQRxObtIxqam0qljKSE4lwOhws1dfXCC6x+4AFcfPHF+P3vfn8PL5ClYh3Cv/TbUjDqR5b3ZClZ8UkrGDO1d3R0XFFdVYd0dRyPnePBhth+OIMBIhRhi+TcFWElVJArEIVsfUkMbupGclsffENF1GRIKhOsmcEksn1R+CM2VOZJeuMMBuMhVNsqyeM85jldjK4oq4+3R4eQvGQaMqeyAcNpxNxBzMlVIL8rgr137sI1H/gC/vyj32P3P9ehpy/OxhshvIeMhcuVtDQ1o6Gm1vzuJ69RN4AqnvfCbW7TbaE593sYVIzERtDsjOGV0+iS3RV0hZWwL6Mrb/azdhhdkXdWh/zo9CSo6AUqvh9drgLaqltgS6TRkdN7ARlkSA9m/7gdXVRqr4McLpkw1xTXURQoJdDSRXcuZdfkcm1t01iOHUb57r//PvK/AhVtpjlPCuNy61vcJfRR0rqFTFpXnlpa26Vgukdtl4jn6TFZibyXREORlJeiRh3vJ4pbnLC6ugq/+fWvpYh3S5l0OI8xy9F1C80YgKdz/J3n7yenYIRwGzOys/AOKZiP3Or4qy5GQ4UNg+TTzhjJd88IG8xnohRnfxbhx7pQ2B1FMOyAL+VFZjDD7WnYInlU0l3UBavg8geQYOTm5Xlp/mXpjgrOAoYTdF1EIc1PkZzGmz+/gZUWR9jpx8Vb5yKzOYIZQ7VY1LKIYfZGNLc0YcbCOWjv3QuP3W0mxFUlm+4HVpbcTUdnB1Gp1E8kZVPFqgFLDUN+kRnCN99yHn721nNwUX0WDwynsXlLP2a+ZS4SGTaS146Cl0rvJq/JZ+GvDjHYIOekizqtYg62R/vQxUivwMCiOV2F9p+uRX1ttXk4rWuI38ntyDUpifcsX7YSixYtpJI9iFV33YUQEU2Nq0mJ6xsaTfmFeCqrokItrWQpl0S/JVbeUhYlKZh+S8T19IhLCCgeJkVURCvupuOkZBUaVUzROQ8//CAWzJ+PaCR2lxRMideUYqW4nuI1jcIxnyzXDygY1wt060euYCoMC2dnJTksBau6eC4GL6zFri6G4j2sQLoZfTunkMwjvq4DuZ0jqIh54OrjTfRn4BpMo7HoRXVFLWa0TIPX5aWlZBGgxdiL6tnnpZlcNjIfu4cupQCv30Nyz3Q6yft08g0HXcojbNj9rKyMA9W+OhToMkbCw/DYNNO0HTkS+77+Pugj6qo4cSl9vT+ZSsJPUq3wXSNBdXdB/j7xxNOR0IRz6UH87UPvxIXTA3js4dtx195+/GXrIHrIfRa95STENX0AI+NhKn+ExlXJRh8uZDAUdKMh70ZVoAr74gOIhhMoepKYdWMW8WQRlUQ4p9fJa6sroQo+KnecCtQgVK1twPJjj0FLSzNOOolBCkn+HnLFU045GR0dnQwm1EEcYD2R3LG8el/BfOZZiU1nY33RUVKRSq5VM1ZLUfQ4zTxe4zl6jMXqNSKF0z714Ukh9TRFGqB6yqRIVVxOg57qg5Oy1dFVag7/bDpzuw5jsniXkpQsQ53QdvEzw8O4LIiD1dXVFRigHJmC0YpsUjBCup1E2EFyfMWSz78MW/duRYZIFdJMMITvRH8MiUfb4R92wDtMC9sdJs8ielGZRBaDlRWIRWIYHBg0CmAUgjcqK9IDbBFVVYrCcI35lxVRHeA+vgq5as3yTF60JYLZmSoiXBj/9V/vwZoHH2QlFozVs9YY5tdh4cKFpvNS3Q6Kzqa3tZnpKNV776NiHOiIdDqwedN6DBHdli5fhGv/dh8aQ3aMJLvxqw1J7M27UNVQC+dcP+J5TfLrRlQT7pHcpxg95ogGWXKxZcFGDBaz2D/Ua94Msmn6pt/sZflpRHSXbEeiV62KZ76NNDg8iMVLl+GEFcfD6Sp1aspdKrrUx98VZGhap2EGHkIZTeQr7iUF0299xEKcySgMm9AgFOtN+UjMW1plLlJHl44tKaZTKMZ8tE8f49I+BRJSLuUl5RNq6lralstk/8Vs5Rap6abvS8pliD6PNyjGbTluy1NPjIusqKgojqdgo7puxKy/4Q1vsJM32BjCO3hRJzNxcemm1mtiKj8zVgryIkEttU2Jx3n5W4/rxUCdXHfwGBuXVldI+bWm5LmVA4rAdiuwjQpSFi7l8izOpf6KBH/HqXhxtmVM60o8LkkkS5GnS9myjHjzpAKFVatWyW9beZvl4xTsqquust11110WeslEpDBEWYeXmfuYuaVkASXu81Ozfdwn5TIKxnUTfXJZrlzkm9bPKXkuhW1zQAnYRkpGyZjk8kz3BNeFXuoIMonHaLILs06Fk3KlNBaMXiL3hBRMy7POOssoGGFPKOSkj3UzUzchWSjm42+DWkq8sI8F9vI4C71cLJxRLi652SiVkKz8WlPyHIsUa3SVTXMQwfhbSnaA3HMp5dLgQ6Uk21oDDVOkUUI6M9iQFKTwhBSsfFQrFc1J9HJxXaNbPUIyukshlqVYxjVyqVjYxW1yq1JMdXMcgmCl1Sk5CkSNX1KAEoIxFmBjMSpkWxoU40/TByalYpvLXSaFXORcKba/tmeVyIVz5LeF2bNnF6699toD+VrLsY1uFEEKZvEwnsz8HeJULqEYk4cX8dAHe7ndw+0eFsbDwhh3ykIKvRzcLgQ7BLl4/OjalDyXwjY0S0u5uHrATVK000SJ3JZhe6Z4fJreK8U211JEX52t6qYo51/Kp9R3clDJxkUVKZgh+nKTPFnu0kmlMoSfhXArSXgRoZZBLiXuN9yLFzbu0VIuRTvW+pQcHSLFosJYrvIQFOPvHNvLKBl/m/4wLaVYjBhNNwUlFw6H85O5R8m4CqZkuUlmYheKeTweRzQaNUqmxGPKl3Kjps/MUi6VdUqxjn5h2xXZbkbBmKRjBTUlF1Iyi/RnGfBJ2bLUAaNc5Of5CdBLclgFO9BdEYvFbGOVjAVw8mIm0R8b5ZKwoFIqg1wsoMmnXMEIeqNrU/Jcijpay0XKJVxgUqdpkW3IpiwJ29womhROQsQyyjcwMFCYgHtJDq9gWlpczHKVVDYlh9frdRAqHVQYBwtjFEsds1pym+FdloJZyyk5+kRKNbpq1qVo1CFFlEUqWoFtqZESebZ3PplMSvkMckm5uK9Yhl7lCnYgT8lEjT+uklHzbXV1dXZCo4NRpZ1KZudF7dRqPV6SW7QRSo1yUdkO5F2OYlNy9IgUaXRVAZhBMSqSWRIwCvF43CyJYgUCS+GJKpdksoZ/nJJZ7lJKRoWSUtmkZFImwqWN2m/OsVBL21korU7JUSoEC6NcWrcQjV6pqG1SKq37/f6CHmSL0BNAigSX4jjKJSlfN3IkCiYxSqaVcjSTgjU3N5vtWi9fWso2JUe/SIlGV40QtYRcB0ZHSLG0FGo1NDQUybn087DKJTmcEozdf4iiCdEIqea3FE5LiaVkU/L8EimVlnKBZgPFQiytl6GW5MAxlPL1Q+RIFGG8Y8w2y3WaLWUixRtdnZLnmVjKZMkYxCpfWjKhckmeiCJMdOx426cU7Pkr4ynMkW57nDwZRZhSnhe3HJFiWfJ0KMuUwr2w5Qkp1JRMyZRMyZRMyZRMyZRMyZRMyZRMyZRMyZRMyYtOnose0mfjmlM9v1MyJY+XZ7PH/Fm51jNp6JPlPe6+q666Cps3b54CnymZkqNUFi9eXLz66qtHfz1OJgOtZwTQnk6wOCxgTQZQY4eUTQ0nm5IpOXpkvCGCo6uHyAQAN96xTwugPR0gMV4eZttYwCoHqbEAZQ26tqR88LU+MzAlUzIlz41ootnyAfTlosH0WpYD3FhwG31jtlzGy2u8bYeVQ0DjCUr5uYfkU/5GiNlAsQCr/O0QAZP1O502n5c85E2RJ/rWSHV19RM6fkqm5MUsw8PDRwQa1ltAkvJ1j8dTtABMYgFd+TYB2ySAdsj2URlv24TyZAy+/ByzbgGWJdarbFovB6zW1la9oGt+C5yU9N5kfX29+W29Q2m9DV7+TqX1Em9lZaX5PVam3r+ckil54jL2XVh97UZSPp1E+THWy9naZoGZgNBa19ICtnJAG4+hPR1A9kSM/nHHMkS0lYeILFAHF02lX1MyJVPyApK+lStXLtGKwE1AJhAbnVnCLLWPYFWwAM0Cs87OTs0jeICZWWB2GCArX59QniyAmfWxkwc8+uijmfUbH9OmKZlAbPocwLMqE8/nfbiyTLa/qGn3KeXHHFwvn4FurDy58ljXezIyUb7Kk8zeTOiqpOP0mxHAge0SbbfysJY6xpKx+8arG8nY30+nPJN5S+bNmY8TTzxxOiMoM+cSr2dAS+vcViBYabpCA2qMusw6McFMmWOBmTUfk8XIykPL0c7/8Rp50oY/krsuP8asj+3jEngpVCQbS08B2OTyTCva4+XJA9hkIiMtP//QvI4+ABMglQOLEo3PLC0gK9+nZG2TlF9f+yyZaN2Sw+1/uuSZzFsiADvhhBMW5EZnJbSWBCiBlfmGkNaVMpmMATQBmTWhnIBMc3+NZWTlQPZkmNjE2nSEIvDSlJpKo5um5AUiMtoXQrLYkozcMnSBk8WyaFxmzmAanUn6LXCzjlFSPta68ht7jfJkyTMNKs+BlH90xc968hK4TGK96XMGHtaNZp7XDPRmYnAtKU5NtavZUIkXZtLKtrY2Q3qEHyJCSiJGGrkwRlSJE1bkkdTwgWOsPi+LeZVP1apOeIaQ8Rc7A3s+Ka1sbbzi6h4OhlH6SmBpe8lAtdRXm0vGL0OX6BzrdyaT5rIUkpXOUSqxmWJBk6GrM7gEGvqEZY7Xymb0MV99/E2AUgrdzGc8KfpaIYtiyqPr6yO+FnvSNrtNgMPEvFxOfRazdL72JRIpjAxHkc6kkE6lD3yinbqLSDjC31lkc1nzYTl9BNhJACNLMGn2nLmoq6lBS2sj/D4XUokIivmM+WBfc9scZHIZ9Pf1mXvQZ1Kj0UjpXJ/XfEi59KVF68PDpU91SlRuq04l+n140TnPHUcQA1u5cuXprFMxLy3MZxS4yBPIeIv5A0u2d46gZb6uzTbOE9jy/C2WponKDSMTG5sopHwiTOzIam70uPLQUeAlFKUyGPCiAtgJbtEpADuSKn1+CJXTGJ/uSQZYMkKClz6vn80YplIyxlLSfoGHjhFoWcvyOsmmzedtjXFrs/bptwyfOHIgL+Wjc/UFcwGigEufsBVI6ElZeIQpEjZfCu03n6AdNOCk3+l0Wk+19WSaoCTWxLITBPUlTX29XOAZCAYJdg5ksmlUVlYgHk8w7yj8fp8pSzKZMqAmANK1/T6/+Th3iOclE0k8+OhD2LtvD0499VT8+79fYr6xXFEZNJ/AVbkFhNY9qB60rvvSb0l5nUjG/n68PPcAdtxxx13Ae8mPApf5RAfvR19NEHjRD5XAi79zBCbzm3VplgIvkh0DZGwnA2QCsaqqqsL+/fsPAbGnCmATbhOACbxE+zR/uYZFiBLywnYB2EMPPRSeArDDKeLRJ5ZRSax1KqFZWkYoMJAItCRiLSWgIWgZplEyUP5njtH5pbwEGgUykjSBKItMKmdARkCkOdP1MXUxong8RmDIIRbTB9bD5mPlAiHqvslH62JxBa4LKJ3W96P5m6vcVlq3gNbaJ9XVusqvb2uXmGCp3FqPx6Om7BqeUwKupAFU/R4c6ue5dng9fvM97RTLbndwX0UlgcyHXTt3Ys+eXayLjCn/nDmzcOWVV+L4E1caEBXQKi8aqrln5a9rWXVp6mtUytfHl+cewI4//vh/Y52a7zwKtHgv1veFzHI0ZXnPBz4HYyVuM5+E0Vc8BGYCsMmY2JF26o9Xa4/bVh46CrzYyPqOt11z4rNhDIDxt2PdunXDUwB2OEU8yoTFNR+Z158MXv9GgUBLMS0ZYSAQNMaXSMQJMHHEIhlECEIjwyOGCWk5QoNNJktMRgAUi8VprAIhhZwCkCzDPYZ8o+yrZJQESYWNLqcBGH2Y3s3rSUsNYPFcmykLQ0z+1jbVcSmJETLsc7i5LtDMqwFKIMYlDUY/D9yLfgsQMwRDAarYnb4VL8ANBUPwMvRTOXVNnZNi+FlZXcntPqRZDzaCno/ho8vtQl2wRh/Lx/DIMHbt3kUG2G+ASmwxVBnA5Zd/FGeedRaGyMgEXMqPDOQA0I/Vk8PrzVEBYJeyDg2AcVOO96JvhB74QJq28be1rs8/6jujBsBYBwbUBF6UHMEqLwDj0gBY+Uc9ygCM2RwKWJQnDGCmY208AFPfl5gXL+xg49g3bNgw9EIBsMMr1NEjMs6JxLqP8mO0ru0ZhmQ+r++AcSsEU7+UAEshkEBl06bNuPOOe7B27WM00ogBNLEXf8BXAiSGZjJ6J7e5PS6z3+0oGSxNzuQr0DG/mcTcrOs7Rrdpn0TgonVdX6AmTdT5yt9D5uPgObQGAkzeHKu+syJ/CxQswNJ2/VaIWF1VhWBFEF6/x4SA1FMDJurDCoZCBihzBCGyAlOWUn5FA1A+bgs11iDNOrnxhluwatV9aGpogbrlAv4QHK4s5s9biGnTZuCWm/+Fnt4edHe307rymDNrrunTmzFrOj5z1acM8GYJXv6An4CpD9sdGlZLyn+Pv89Kz42M9oG9h213gHFxeQCslFhO8ylR7jsExPRbS7ajBV45hZPjhZL6eAzPw9lnn114OgDMrFuho9bL+77EvkiV7dbH/LZu3TowBWDPvggQjkTKj9M67YpG7DbhjrWttrYWDz/8MK758lfR1zeI6dOnIURjV2ilMMjF46sYXoktDQz00fg9hjWpb0m6VaBzLhRKT/FUhyUAKxmstpGHHKhbUwYms50pw2s4CVTKU6xI11KfUyAYQH19LQHIa0CIXhpBMkJtF/g4CZxF5imgU6gpANP+yqpKArKHjekogTLz1PVUJiMqh9NRAkQxL+4TAFqgyR28foUpW1VVLX7969/g2mv/bEJIp4thM8PK4447AaedegZ++9vfYMfObRga7kPAU48F8xYjTraaSsfxhS9ehYpKLxLJMAHUK/gavfxBHRurb4/fZ6XnRkb7wD7E+rMA7ABoaclklvrNlGb9ZekMiVMZs411KvQyTEzrbEMDYmzPAvUvPxbAjrQvbLwaKd9m1icDMCYHPZo+a+t89NFH+6cA7NkXGeVEMnZf+W8BmJ1hiYxW31j8xz/+gS9/+cuGhc2es4AGLRZVpOGTndCgU+mEedrmdroRjySYV8F0egu81Bku3aJuwsX9YjEegocARqzHQ1BSvtNamsxvhVtKAkf1N2kpgBHzE9io/sWuSqUVKyKrGw2/VGYDkPZSKKbyW8Cj+7PusbSf7IzsUPsEVNqjc6xEFDoIaBRzrkm00tE+ONWN+uv0ypuekH7uc5/HY49twPRpMxFlOC0Qe8MbX4/vfOcbuPW2W+D3htBQP433OsPk6fbY8f7L3oWmpkqGnCPmXsy1y6T89/j7rPTciABsxYoVH2NZDmFe/G1YF+vJLLnNLFmn6bLf5jjWrQEvHptj25twUgxMAEZAK2h8GHWhYIWRzziA8eIOhZBUTI3vcK5du7ZvCsCefSkHJUusbVrKCE2YRaMXQ7EYz/DQsJQSv/z5r/DDH/2Qhlpp7jsajZG9VJN11CAcHjHg5SK4tLS2GLBRuDYyOIhdu3YypMpj4cIFOPnkkzB79myCjwNOW5HXc8JBY1dnu4BH13cyeQhaTifZENfV71YaWlBiYWkCocIto6Km+vUfj1E/mOnnKoWa5XdrDhsFHJVdnfnaquYrVQGByzaap5FSniWgIgETEI62tQHB0Xqz6krsVOCqJ68CWElFRQjXXftXsq7fYzbDxWQijdNOPw2nnHIyPvf5z2LXzi28ip2sNQevJ8D6y+KCC87F/3zkMgPksXjsQHtYoKt1qxxjda/020rPjYwC2KdYzkPYF8t/ALSUWIdpHnMAvKg7B/bpHDEwYsWBMJLkx/SFKYxUX9gTBbDSgJlDpbyWzPqSJUvU52X6v1gg86Vkxq82NqgJIVk4jQdz9Pb2fvQ97323OfH5ICz3hOn5KBZoSax1gY/6fGScbCNjjFqXYba1zcBlH7gMN918M43TPdo/FERjQwsS8QRaWppx/MqVmDFjhslDT9VI87Fx43osX7kUl33wA/jghz+Ic849h4xtNqpraxBg/gGCX4Csxcu83AIshk0OsQ4yK1oq8ixblmXIEpi0rqS+LambDF9ApaWYltbV6S9cEhtUspcls037TNI9K5X63bTUb21Wix6aRtuZyTpLUt7+AhmxRtWlkupNB6p/a/HiJeaBxqbNGw3L1LgyAfismbOxft06E277fBpP5kA6k0B3dxeam1swd+4cA/oCLuta5evlbfhExCrzMyXf+fZ3WP7me8rKZ6qN1zWJQuwvamyYSRLu1wh8VlvejMinQzCvGGlJlk1CnNerSNJR86qR9MuqAzmPffv2HbYynvBjDRqB6cTnBQ7MJjG6a0qOQpEB6omggEzrUhKtC8je9c53Y+fOvTS2FBoamtDU2IrBgREC2yy85S2XoKqyFtu27gSZNfbs2YOurna88Y2vwyOPPIj3vPs9ho3RaZnOf+mr8jWGNGrwEv2WklrJEm0fmywp/12+/5lM5dcaK7oXbRegaal7VbrgggsZBgfMfg0F+de//oU5c+aQiZ1y4BiBnvoV1Qa33Xab3lwxgGfVl0T5SrRNYtXd0Sa8dyeTw0rc5GBZ7Ur8zea1m3Xeh5amIrlOv+XSyFehnFmWJx3zVOS5ey47Jc+KGNZAUb+SOuLVAS6DufLKTzIE3E2mlcSc2fPg8wYwNDSCD37wwzQwHx5c/Qi2bNmOHTt2YKB/mCxsOv7ylz/jopdfgD17dxnjE4tTaKnQSgYqhifjpKKaa1KpTbLAywIAJWu/tSxP4217tlL5tSXWvVj3oO00PFOXtXW1OP74lcYpqD+vu7sbqx9cjVNPOw1BMlaJmITykMPYvHkztm3fxjzMLpOX9qmNtCy//tEoLCOLZuiWkrDjEODibxXcJB3D9jbrAqrRc572G3taAIwN8LSg6ZMVNfhE6YUibPwJU7mM3ZdOEbRoTCkanMflNel3v/0jtmzaSYN0YXrbdDKotAkRX/va15rhEr09vYgno2DQyRihgEv+/a246urPoKunB4lkGhrUKa7g5zkK/WIELxfZnZshaIqgZhm6Vf9WGbUsb5uJUvn5VppMxh77RNJYKd+mdZVFSWUX0Ai8JNyEQj7HUHIhNOLD7XJwf+nVou6+XvN0U+PGxHr1WlE+m0cqmsCeXXuYh4BL11EfmMmN55b6DZW/ktV+B+XxbT3ZfRyplOcxWRoVA1RKFAuQrJ0HQEpJ4GWtj+4/IHRyNmGGkn7TGT7umCOVKQb2AhEqyujaQdE2gYyeoIn9CKQefXQNbrnlFhpJEXV1NWRPGr/lwPJjjzHDJwYG+qmKYhhxhEeG8aY3X4xXvfoVDB87zDAGPWXUYM3xNM4qw3gGcCTJkvHu5dmSsdeeqCwCGTFPMSvVbdKE0UXzgKOXQK8nmDpGLFUDbPW0Vk9Dt27dipHwiOlvtABR5wskxdbKquGAlJdhovVnQ6w2Uln100osx4FS614mk/Jj9XT3qcoUgL3ARd5fiqcQUv0vd9+9yhiVwKypqdEAU0NDHcPDa80QgD17d5ORJQxInXzqCbjwwvMZWvYx9NQkBGQRmSR8NMbJjKcckMrXJdbv8v1jZbxtz5Yc6bWt4/TQQ3WrAboCtDwBKcp61rpESw3W1VJDS7q6ug1w6bfqUGCg36pOgRlzNudNJM9l3VB0cZMERCr7KCAdwrasey8Xa9/TLVMA9gIXGY28ooYiyLBWr15tDKeR4GWzFzESGTLMq6+vh8bow759u3Hf/fdh567tWHnccWabzk+QkWkoQSgYQNYwsMPro2VsWlrJkvJtY/c9H0TlFeBYM2PoialYlerW2i8WJmPWcXrQoX1iY3rLQP2F+q39OfPww2I2zy6rehJigGs8GWVfVkM+Kw161ABYuSI/0TSZjHe8laRAE6Xnk1jlHVtuc48oIKcQhgxq67atiCUSXA+QRfnR1dmDfKb0NMyAnAahuhwEqARmzmzFvHlzyNZSJrTR4FQzRKugzniXUc+x9WmlsVJeLqt+rSTjttbHO9/aZ0n5dZQmMqanQ6zrWkurbFqq/4v/w+mwwakxHkWN5s+YpabVyBHk3eb9Ts3awTLSWeSKOWR5nhiX6lvgpboV8KkeSvkfWgcHy2AWUzJGjhoAm5JnRjRvl14X0nxZu3fvNuGjXscJEMBk/NncwTFJMiptU8fztGltqKqqOvAUTUkGZ/XblBvZkxHLMJ+oPNnzjlQmy798n+5fdXUwlerDqhurfqx163jrPc7yY3SOxPp9pGWYkikAe8GLXn3Rqz5KQ0NDpiNeQKW+mpLRlcBplP4bY1Jnc3V1ldln2JcGoI6KjE+G+FQNyTLWJypP9rwjlcnyL9+ndSXzxgHrTgNuJaoXHaa6tY4pT3phXIy3dFwpChgr2j6RTLbvxSgvagCzlGq89HyU8cotA9FL0QIe9cPoZWJ1OAuU9KKzAE6MS/vFsLRdABUMhsx+A3ajoKWlBWYT1dPhDHK883ROeSoX6/jxzpOMd72nS0rMqpSsa1tLDQCQE9D1TT+X6s/ugL7NoxliNb2P+q1FrjREotSHzTokeJUmg9QIdL14rmMUwgvMSkys/J4O3vvohjIZrz5ebDLFwF5AMp4xi1FpeymVprXR+4l6F1HrNIPSgaMioyjlc2hehzOW8a5tyWT7jnaZrOymSpjK66ZUz6VkbT+wn1mV8rPyPLJ6magME21/MckUgL3AxQKkUj9LqR/G6utS2GPt01LHWsZ2JLbxTBnQc2mYR3rt0nHlzLBUz2KpVp+WpLxOrRfFn4o8l3VzNMoUgL3AxfTP2Glco95ekxHKoGQI6gLT+lgA07oxlFHiMJFYhvl0yzOV75HIE722VWc6TXVWzngP7ivlKQZs6vUpiJXXlJTkBQ9gljI90fRCkWK2AIf5K/XJ6JW1PJs9lkwjUcghy6RXXtS3JfYg83BqFgjWAU3P5KHtqpNSZ3UJ8J6sjFe/5YY+1kCfjvYYm395erIiBqt6Uf+XkkT1o7Jqu0THKB28B16P17R+H9x+EJis31NyZDLFwF4EIpuQgcjAZEPqcDah5KgR6/UXSywDEkhZhjiRcT0VYztaDfXpKJcVoiuvQ/Pj71GGZolVt+UseDJ5Osr3QpIpAHuBiwxJYr3OIpGxGAAbZVT8z2y3REaiR/3lTEJiGY9lZIcztsnkqZz7TMrTUa5yplrOVlV/JaAqbSu/lvYdCTgdrfX2XMkLHsDU4E8mPR9l3HLbS4/pSbvMRyw0OakZs8SkD1nY9XifdnPAeJiHzCtLAJOxKU+LTWjdAr+xMlmdPdl9RyrKY7I0mYx3vJWs/eOJJklUnei1INWHOujlJIoa/+VkKMmlJmoU4yU0mWPFdLXUV5q0LE/WNbU+ViYswwTbX0zyggewF5OMp/xFMx2pthfhFgMrKGR0mHFMAjJjVIYVlM41RsQ/vfdoGZXZxv3GUEdBbayMd21Lnuy+o0EmKl+pSkt1YtWPHpYYwOLS+AVVk+rqQH2prkuAZX5x+3hprExUhqO97p4NmQKwF7hIyWVIpl+GxiFw0ovdxuD0N8ZozPEmHfw9kUy273DyVM59JuWZLpfqX39jAatU54e/9tFab8+VTAHYC1xMyEegMkyBibZzwFj0J8ZQLgcNqWQo5eA2Vibbdzh5Kuc+k/KMl0v1O8rCdC0rHaz3yeVorbfnSo4aALMa8MmkyWS8448kPR9lPOXWvZhXXhjWeAM+pPMJglkW7mIOjbX1xC/NQqHjZEildZfLY+bJP3B+vjR7ghU+jlc/kxlW+T6tlycrBDtcGq9drH3PpEyWv8ftQzajunGbl+ZVd+a3+QjJwUHCykP3qT7HvPkKk4ZX6MV4PSwRG9Z+PWDROY/vH5OMLg6RZ/renw8yxcBeQGIpe7mUK3nJkPTStr6lWKAxlb6T+GSl/HrjXduS8fYdNMwnVoIjveaTlbF5TnQNgbrASQOD9T6p9eRRh09WKvU3WudKrPYpXWf8Mye654nK9mKSKQB7gYs8vwDLUvbSbxpgTvNZHcqAdIySjEvLUduaUCzjezLyZM99Ktc8Enki+VvHaqlkWJYBMrP58cLtqlsBWKl+D54vKbXRRCeXxDp2SkoyBWAvAik3FCvpsb9mpbDYgIxHBmglHWPsaUrGFQGVRHWk+rMY1YHt47KpUr2XgKokVtuUb5uSI5cXPICVG+0TSS8YKSpcFDhpihdNjaPxSE7ksgUz5bE+Blv6+pWMUN8pLC01J75CzPLBr1pX3Sj8LKnORGliGa9+ZbwlAx4vr1LSkI/x2uXwhq9zxs/zqSQBUYYOgJUJh6v09XGny2We+Ja+Nn5QlxQ2lgCO2w/ca0ks8Cs5DoHf+NdTflY9PdlULuO1w/NRVDNT8gIXKarFqqzBlAIp65P/pd8lBmEdZ5gZk7VNYh1jKf5Yo3ghyJHek1WnmuNe9RIKBVFTUwO3vkHgJJixXnVMqW5LAKKOfXXi50YnNLTysY47kmsfyTETyVM592iVKQB7kYhlcJax6OmXPkorg7MASqJ9YliabC+XOzj1sbaPNQBtf6HJkd6TVWdOp8sw00g0isHBQTJX1huZbYbJ6uuyxHIKAjxru3W98ep3PHkqdf5CbK8XPIBZijFeOtpkvDJa6UhkPAUtsaZSh7G+mq0poq2OZqfLzd8FJs206uFxeoxfmiY5m2U4yWN0vhiDxdSUT+ldvkOTQtGDvw+V8nKVZsTQb6meAFVlKaXJ5eA5TyxJDi3roWlymcjoBUTZdAYu1ksmlUYqkcDgwADyrN90NAE76y3P/QGf35TciPLivzTD8xJ7K5gveluz3ArgdL3xrjmeDhxar4fqiZVPeSqXscc/X8Vq4Sl5AchESq7NMhbj+Ue3KVVVVqGystIcp898CajMcYaBkT2YvpyDMpnCPxP7jgaZqHyqq+rqavNVc8nISLjkHMjGEsmEGQsm0Nc03qpbw75GZ8QN81hN4y2H0tPTY7bpO506Zqy8UOv16ZIpAHsRiJRZSQalsFEGo49LaG52w7QoCoNkVDpGhiYDVRgpscIlgZvE8uZPxUiOVgM70nLV19fj1ltvxXnnvRSdnZ1405vehNmzZ+Ol/N3V1WXCSYm+AqU8BU55OoWRkRFTx3V1dWa/gEt1HQ6HzefVJJOV4XDlO1rr9ZmSKQB7gYsUWoAjozGJQKVtYgalj62WRtlrm5iCUumJXwmwLLZmGUa5gVhA9mTkqZz7TMqRlkv9hMPDw6ipqcbSpUuNA1B9pVl/Wg+FQgaYBP4CtuXLl2P2nNmY3taGq666CvPmzcN1112HxsZGE0aKvek8q70sGfv7cOU7Wuv1mZIXBICpkSdKk0kRCqmeRBrnOkecxstvNE0m4x0/NpkpEkYTMcgkPSWTZ5eR6ClZR3s7BgYGkM1kEQgGzafxk8mkMTQlhTU6B0U7nHYvgv4QUomkKtl8qNXn9ZiPuVrjmcZLk4vV9zReeiZEBi01nyiNV46Dyerb01JE1FqqHzAajZqnjwIhheJiZX6fDz6fh0xrCNU1laiqDsLnd+JlF5yNX//mJ/jud76Nr33lG3jVK16NX/78Vzhm6XJ8/rNfQGWwCn6yMXJiJDIJeLzu0nWV1B5KXJfD0fKJJJ0z9jzdx6H9lodLR6eoBafkBSoCk4aGRmNol1xyCX7xy1/gi1/8Ik477TS85CVn44477jAfu62oqEAikTBMTCxA62JiFRUhk09TczMZR2l6HYGdmIVg4fBgNbE8lXOfSZmsXOX79HFg9YGJOf3gBz/At771Ldx555245svXIJfN44ILXs46ciA8EkNHRyduuOEmMq+r8YmPfwIf+9gV2LVrFz7+8Y8bh3H77bczFD0Pl771bdi3YzemNbUgbdgx3RJZnXnhixVuXV/L8dYl5etjZbJ9z1eZArAXuKgPRoCj5exZs7Fl61b09fUZ46slI5NIsWWQ6rfZt28fFi9ebPp0vvnNb5pQ5zOf+Qzq6uoPhpSiIJSnEq4craHOZOUq3xePxw3jEgDpKeK8eXNN2CiWW1Vdi2CwguCmr3AX0dc7iPXrNhGo7sL27dvNMZs2bcKf/vQn40yUR1V1FSoqK/DhD34Qb3z965Gio5B4An7kCGClnsrxwcv6LTnS8r9QZArAJpIiG3ui9FRkvPxM0j/+J1pflozOcSnwkKJKCa2k39b2ckW29iskVEd9gEagTuTe3h7U1lajqamB4YoPbrhgzwAJGuOCpQvwgcv/B9/+8U9xzPFnYPUjm+DwBPCpz38eNo8fL3/1xbjt1nvR1FCP+poqM2Or2JiMVyzECkEl5eWxymTJePsO/ta9jJ9MBR2oiw4AAJelSURBVE0g5fmNl0rnjp8OHnNQrPqzpHzdEj2pHSLgT2ttxSVveyuSDLOjkQgy6RTDbC/66SQ0rCIaicFhczIcd8Pt9KKltQ0enxcnn3ISPvKR/8FrX/sqfPxjH+Xylfjo/3wEX/rSl9He3sUwfxitLdPhdriRiqfMzLkqh1iy5Uistrf6MMuTpHy9XMrvp/ycsen5II9vmUO3mfU3vOENNnptWywWs4XDYXtra6vW7R6Px0FP5HC73Q4qs3Pjxo096zc+Zk58XohAYiIRqDzbMkl5pKwSS7HKlcxS4LGibQoJXU43PvWpT+H++1ebcLGqqoaXssPhd6F/oAdD/UOoJzCdeNyxWLpkIbq69+GO2+5D1/5uVAXdVAIyNH8l0kU32mlYp552Mi57z9uxdOkygmKvYR4qn1ie2MTY8UzlS6uc5UZUvj6RmGmwx1XXw0upr2d8Ga/eLLH2lR9jrXtcHvz6N7/BOS85B3fdtQrXX38D5syZa4ZPZDI580RXnfxitQJ69UNGI1FkizmCf8qM1H/VK15u9t100z8wq20GHUEBiXQGbW1tpp9S9SmW9853vpNM7VQMDvcbZyGnofy0bi3H1rVkbL2Ot2+y+y8/fu7sBTjuuOOu4WqOjirD9s5yf5rLzOgyTV1LM78096eoAxlrqf1M2QyF9ZLjMVken6Ou5LUklhSol/nu7u5iIBAoMBooBoPB4qpVq6zOt/JCHlLgKQZ2FIqUSomNeyAJpMRwypcGnKjMAgzrHIn2K2m/ztVwiFkMH9WvtWDBQgMydocdbdOnoS5UDXuqiFj7CB644zH89g//xN/v2oRdsSLS1TSkfBNq2o7FvGMWMa8BHLtgBk5feTyN6l245povk801GUNTUpl0jSMRq6zPJykvs41OATYHEqkMNm/ejrNfch4WL1mGRUynn3kmZs+di/rGRtTU1ZlkY934gkE6ikYytCCZWg5//OOf8dBDD+Ocs8+j0+hFLBY319i7d68BPgGT+i/f97734Uv/+yUTetKwD7S5ktpZbWzJZPX6fKzzw8l4w5/LYdusL1myxEamZaNy2qioNqKlWaeB2FnJdiquPZfL2cnSPvKe977bnPi8kPI7fZxMuvOZkQOXFBiVFM5STq1bwCWvKyXWurykWdecVHoZ2OSh80rn+hiuKIzp7u7Cq1/9GmzYsIFgkyGIeVBVvwDd7XvhG9mBn1/5Elx2rh0va+7EhS1DeOsxObzhuEYEGfosP+V0TDtmNuyVzLzowute80Zs2rTWlGvFihXGqFQ2iZiHrqtyKUnGLiUTrU8kpWMOf9x4cgTZH5GUlzOWzNIuluJTn74aa9dtwOYtW7Bx0xbs3L0H+/a1I0lgq62rZ7u4TUqTldnMC/U20/eoNhSLU0MrHK2trkF7Z4d5P1V1qCEucjQaN6b+yp7ubixavACNjU2GtUkf1P4CMYlV/5PV62T7xpPyY779re+iubn5Pq4WuD3P61vLvLVkGVQY/RbLKl8qFVjWPMsshS7ofOIHF8UCsaTI+iiSienei9Jn1cG+ffsOi7jj3UX5NrN+1IeQk4WCT1aebAh5mLKwwUbXDhWNK8qkswZYdESxkEeIwCDF3d/ejo7OXtPxS26FrTQWfWFoWkuLUfRQdaVRdoWHAX8AbhqHniCaDuWaWuPJ5dHpZPDXv/4NfX29GB4cwmkvfxm2rI/AselaXPmhVyI288OMD3rRt2s9mkO1qPDfhR/9Zg3W7UxgONWLusBKhLxZdHbtxUnnnIovX/O/ZhiGwh2FkWJhUjzLqKi0ZikpX5dYv8u3W3Uz/nlaHtx+5GJqs7T6BMW6D0tUFislY2H0DQ3hqs9/Hi6vH29+8yVYsfw4NNQ2YNeeHRgY7EdlZRWmt003g4c1YFjDU9au2YCb/3Ezuro60NXRwRCxDiefdCL27tmNBx98EIGg3+RvsSyx6FK9uvA/H/0QLrjgAvMQRvWs41RnFnhJtK18eTiZ7LjyfUdrCDle6cu3mfUpAHsC8iQBzPTxcJeebjUw9Ojq7sE73v4O7Ny+EzPmzEYkHENLS7MyMB266pyXB9c4pL6BHsN6BFBSenlmJf2OMr/Zs+fghz/8oXlcr8GTCxYsQDtBsWl6LdZu2oPKwfX4zufeh/UjjXjoruvhyITR2LACixdU4Dd/fgTbuhJIewbgtLUhHuvGxW98DT704csMk9OQCxmbrqVrWoZXuqeDdVi+bom1zVqW183YfVwbTU9UlOfkbTKR6Noqk5XKpaaiHn+74R+49a678MH/+QgdRiV6uvqQjqfh8hXhdNnhpzNRHqoP1YvqKhaJY0ZrG4YIfrf+8xb86183kznbGHpnCYoxZAlyAiQBl3WeHFDRVsB///d78JrXvMacq+0WcFlLSx5fdxPLZMeU75vqA5uSSSWfyzKUyKFt+nSs37ARv/vDH/GtH/4ED67fiOtvuRV/v/4GfPqqz+KUU89A0eGEy+NHT/8AWttm4KSTTjKgdP755+ODH/wgXvWqV5lXVBRqVNKwrrzyStx7773mlRd58Le//e246qpP45yTLkKgogl7Yw34j8uvxee/8T3ccdcG3LemH4/s3I0/3HYz9g0xrPEQLL0pxKNd+OCH/h8+esUHEA5HTH+XjEeGZvrVuC62cCRSbhxjZbJ9z4WoPOVJ95lMpnHjDTfjxBNPIgtOYs2aRzASHmC4mCNw+VgfPhMmql7Elmio5iVusbGOzv1kyQ689nWvxMrjj8OMGdNRW1uF4fCwcQISHW8Bp66pMDPJ6wjYBF6WmH081hL9fjHJFIAdJaJXfKT4jzzyCD1uHh/40EdMv8k2Aklndz+BpgKNzS1432WX4U/XXovTzziThuRAioakwah6l241Q5Dvf//79Or/MoovAxocGsQ///lPnH322YhEIrj/vvvNAMqvfvXr2L3hISQGtyLvLMBRUYtAjRdLTzgOy045BdsHo3h0xwgytiqWx4tiJogvf/7b+M+3vB8D3VHmX5oaWcYkm7GAy+kqTYD4QhALQJQkAgeL3Y5EBjAw1I2bbvo7Q+gugkgK+/dvR64YZzt6WPcMpY1TypthFdVVVaivrUc4MoIdO3calt3SOs28E3nOOefQ6bwcPp6XL2iusNKDG7Fy69oaSBwZdRqqdyWVR0mA+mKVZ/XOi6BXmSCZ0GuidLTJeGUcTeVKP16aSKToyWTCDHFwOlzYu7sdtoId1ZUVqK0Owq+Oe48LfYP9iKQSeNPb3kLmdSIS8Ri8BD7NCpphWKllMp2igYWRpdJ7fH6c+7LzsXnrVjP6W+FINpXGnBmzsOjkk+DIe4BsmkCVgjPjxaMbdmL73g5kohEEvE3I5pIIVhXwf7/9E049exF6RvYjkYlAH3FV1JvLZ80TTafLYX4/FQJgGWS5jFeHYxNrb5IkkZpPlCaWUt4HRb8FHAqX3UEHvvGtr7Hq0rjiQ1dgzeo1qA7WYOumbbj7njuxZ89OU99rH1trnMZdd96NO29fhWENpeAt3vzP2/G97/8Mp5/2ErzxDRfjla94Od78ltcjEh0gey4xOA3H0MMYgWGabSrwEgOzksoioNP6MyGH1vHRKZO34JQ8ayKvLqX1+nxU1iy6u7sZtnlKxuL2GEVVH5jGBUk0OPWss85Cd1e3GW8kw7deClbIIvalPPMEtU9cfgWu+9OfzNPCeCKORubTNnsGNm3cYj6fJtDUNWOxBJYsXYZjjjnWPO1Sx/+xxx6LP/7hDyZvsTzhS0WowpTBAhxLyVXG8nBmMjmajcIS6/6UJNZ9KlUwRO/t7qFj8WLFMcvxp9//Ef/9nnfhm1/7Kv72l5vJeleho6OXrKqC7Npj2HSOzOrRBx/Cg3ffg09e/iH84fc/x29/8zPs3rMLtXWN+I93vBNveP3FrHf1cblRR8amEf2aq62xsdm8FG5dX+1riR7kWKJ9LyZ5lodRTFy5lpKML5Ptoxxm95OTSTJ9Rq5HNkPwqa6po0JmsX3HLjQxZKyrr6WHdaC6otIwLXnhLFMxX8C2zVvQ0tSMYIUfW7ZsMXWocEKgp3V56HQig8hI2IR4foJeheb/InuaPX8uujq7sGvnHvPgIKOnZMxzeHgE7e2dNL52vOlNF+MTn/i4YVi6roBRxuImI5CdjNdm2qY/a92SscdOtm980THjHzf56ROfV5LJdXJs2SyAsNuLBLA+/POWW00H/rJlSwk4dRgaGMBQ3xB2btmGRx9ajfvvXoV77ryNbbUOD92/CmsfeRSDfT34/Oeuwo4dm7Fp83r8+Mc/QX/fCM4773w6oAxaW9owe9Z8zJu3EK2trcbxXHTRhXjN615t6l9lUJtZIKYw3irXE63XI6t74DvffpEMo1i3YY05cTzhTYyuPc2i8O15Imyw0bVDRWBT+rgGmZQviJ/+9Jf4y5//jo9+9ArMnTcf+aALhVzRvFoSHhzG36/7E2664XoMDfdh4ZL5+NQnP4mPXf5xpJIZeMkK3PTayXgK+WIXhvv9mDFnMRYsr0Vv/wCaahfyGB+WL7wJZ5wZh9s2GyO727B/TxIPb++DreFsvPEtl2Bmo4f5h02IIjYndidRP5eGBJS35yFtWyytW9vGa/fx9z25gGC8/A+K6nsy/Zj4mrlc6SGF1cekthPD1LKutho//9kvcdttq+B2+jBj5gxoap1f/urniOWG8LqXvhqRjig27NyKpDuLuqoqvGzFS5D2+DE0tA+1bht29Q6jP5ZBY4OfbW7Do2s3oL62GRdeeAHmzp1rrtnS0oJp06aZOdpS6dKsIZYcab1aOjfevsmk/LgXzTCKKQCbXCxlGiulTnH1eZAW25306lV47LH1+PjHP4Gd23egorbJfAlaUxfXVlcyBRjWOUH/hQ3bd6Ghrh4NDfXYsW0n0imyJXoxDbMo2sI0GDeOWXE8alpA1jCC5YtPh80extKZW9FUn0FNI0PLoW0IVYxgOJFGARfhhBO/gLyDIMiQU+0mALOYnT7mKoMa254Hfo8BMMmEx1IOrh9dAJbPH/qKjtV2Wvq8bvzkJz/HQw+ugYsANnfuHNQ31OLhhx9AIVuBWCGJbG4Y1bk4KhimtzY3I+l3o6ahEu+69N9hz6ew+s67sGbfML7yqxtgI8turPUjEQ8jGo3h3//933H11Veb7gHVu1h4kXo+9l4n+22tW+Ueb99kUn7M1DCKKTmM6HE4zGN3dYgnElEaRRtuve1GXPuX3+OsU07A7GmNOPu0k7Bi+TIzcHTHjt0MC4M4/vgT0c1wRrMeiHpns2mkMwnE4iOIRMmUCDj+EMyLxo5iAPaCXj/pwK7hCNa1n44b7r4AN9z3Tnzxmpfik58tIF1cCZd7JkPa1AElFkO01tWx/GIQGuDomu7ZsiVuZz2oY10vxwscNBZPs7Bee+11DAm3oG//XoT6t+LN0xP4wGI73rUghDfP8ONc9wBO7X8Ua7/5KQxc92Oc3HULXlvVg3OOXwSfK48qj4aj+A37+vOf/2xmq9BcY6bey8BkSg7KFIAdJaIwTbG/BjsKxEqf/c8jEhnGrFnT8dVvXY2vf/sLOPMlp2LWvNkoON2YMW8RBqM5JJI5HHvs8QSpClz67+/Ad777bVz9mavwjrdfSlbQhjoagcfnNHlWBGqRz+RQUZlHrWM6ikMBNDTGGPZsIKuqwczWJjTUi2XFeHzp4YJkPC/+QpeDgF0KG5XMNgKbXmJP0SGorbTd5XSZGSlGhoaxYaAbDFVwNpn0OQz/QnNnYEsyj0bPTMzyzkZzw7GoDM1BM0PxSlsB4bwbaX8VMqOz44pxaSld0Fg+PUDRdNRT8nh5VgHMUoLx0lMShSwTpScr4+VlpacgMoDxkoxEHp/02XTUSoGdBCl9rcfl9mAolwCWEIymVaP3jz/HxbHd+MGCSvy8zo1vtm7Ctxp24UvTNuJtQ7+D7R//h1/98tfYumY1li6dDj8NxZZgfvDC7nfAEygiNzSAXD6ISDGB7t44GipnY/ESB6bNqEOoZi4YE5jXmVQulU9l0/KAjFcvo2m89j2SpGuVg4XSkYjC7+LorKOPTweZ03gy/jlWKr1vWH7/Kl8wEGBoF0E0kiAzpZshuMycNQNzCFSMDRFIRtFhSyOZJ5hl6TTIiuuaZsA+uwLuY+bBMy0Ab10BuSDrK7oNWQJdTSGOZNYLlz6Uy2uJ5UnEnuOpBGzu8Z63PbPyRNvhuZApBvY8EHvRjoZcHSqGyJQ234szllfg1Ncdi3XVKTw4vxEPVa5A38zX4viXfQ8LWhhiNnai0TWEjZt2m0f5Ghjr83tLY81ScXr4NOzOvHln0ucJmeET9z1wD6697jrzMnFjfauZLeEQwBpHnopiT3bu0WwwlmhQcHhkhMBmM8xWIb0cj0blpxmip+EA+RkSRTK0UDO8zQvRk2VdF7yobGiB01+BoZEoiJNwKCRPp+GmOVqTRaoGDoIHndxo1/Th6ub5Xq9PVKYA7HkgeoHbUfQhn7Sjwl4Nd9SLirAHCx3NqOrMUfGXoCc3jG2Jfgzao0jZR9A/ZEOmqgZZhiheAlUkPIKR8BBDRz+CITcy2QiGBiMMTyrR0tKKC172UrzknLMwd848OB1+ZDKHV/bDAdxkMtm5TyXfZ0vU52UxMo3f01KfoquursFrXv0anP/S85ElmLkdRUQHe5Ac7kWtH/AI2EbScLHV6moaDMsu6HadDhR4rN18I/Mgi+V/pQuOyuHq5vler09UjhoAsxpsvPSUZJwQ50B6sjJeXlZ6CjL2fqVwSnl7AZlABIWADbsSDF0ISrEaB3LeIvzTa3CsM45zWiowx9ePULELSMaAfBaJGJkWgSgQ8CBQUYtQRSVCnjr09W9jGOlBXeNs7O/aj9tu+yc2b9iGzq41CPpq4Sw2wuFiyHoYKW+jydJkx5bv49qEqfycg8eXZOxviVV3/A8MMCdMPGDCpAcXAibloxBS17AeZnR29kADjBWiejx6C6FoXrLOZQtYsfJ4nLBsKTzuIFq8QH3Ig7k1HjT6qlHBY/0CO7ZLnmy3MDQC/kDGqfztyJOSWdfTtSQOveLAUHWsmPubQJ7svuebTDGwo1gsozSjRHIOFJN5DPcPIGDLs+HiyCT66P2ByhlBxA1jssNL1qUO5cbmSlz40lci5K9iBjnEGKLkijkCVAg+nw2BUCVizM8f9OLUU0/GrBmzGWYm0VjXhHzOzbAorivr8kcsY4HEWre2j903NnGrSaU+LfVdHVw/eMxBGfu7XMr3Hcz58al0j+MnC7QkAjKJnvLmcjn09vRxH2ucIaTLrQ+hxE2nu51gs2dwABv37cb+aASVTX7Uz66DqyKPuC0Gl4fhvMOGOMPNWCYHj82JgM/Dy/H+8gUDqqUrlp786ocAjJxsdOtBOdL7HyuT7Xu+yRSAPQ9E6mZ36H03O0PBYUYbeZBAoSroQIVfsxSE4aAHd9jdQFxz35OBFTUHFY2Oyurz68EAGVxRX99OIxFPIZNSr4rTjLKXQncyJNKIbz3C1x7Zq7Y/lWTKXrYuGW+/JZPts2S8bZZMtu/JiDrwlaeATACmpQBMr1RFCU4SgUxVVZXp/yq92M7QfSiK6aE6TPNVwRVOILl3H9C9H+jYi4GdO9Dbvt+wtTRjxwKdjeawzeX1Mnzp0x26pq6npHX9WXK4e5xs/+HOfT7KFIA9H4TeOVvImtdMFGYg74TfU4m2xjkY6YkhMpJFkoQpleI+m890DFcybJG31wvd+p6jZjnw+RzwBfxmQKzHXcHfARpiHPvaO7Bt23YyCL3K4SAgJsyL2cXCQUB5Kkky0TZrOd6+Q7eVtj+boZGuKxDREJdSGUrbNKGgpn/WqzwCOQ1z0IBTcyx/N7RNQ21Lg2acNpMdhofiaN/ZB0fKixpfEH6Xm0yNDkkMj84io9lzi1m5DeM8JAfAa/S6vLvS/4e5x2ezfo4GedoBTJX0dKdnTMb2X5WnJyvj5XWESR24phOXzWIlbbflHXBkAojHY4h17IeDIYc9asMjm/cgkyUVc6QIYBEk7fXIDA/ILrAm0wJ/NoaQHsvbGGemC/DbWsi4urBj92b0h1MMg25BheseTKvcgunTt+LE006Cwx+Cx9uDYiprIMMyorHpiUj58db5loGWG+rYfYcmbVOflKabGTvcYeK8+B/sXEyUCBUTptzomweZ0fdANSZLLFVPIPUuokT7dR391vXtBDtnJoGeXYPor18Iu38WZjZMw7FtTfCz3bZHhtE1sgWe/nbs66jDLcnFmItB5LNkyU4/nYaN1y2SzblNng4ndcOm0HL8p8IH7vNFKk87gE3J0y8CpGCogFg2jAyjxKa5s1F0+VBBY7JnEyhEXJi3aAGP60XG6UU66YZ3qBu7aQgZTwGJ1CBsrryZWsfracLuHRn8/br1OHbp+3DqSZ/F3l3z8cC9fqxbG0AyswjRxEzYXY00DIHFoYBgJRnrRKn8mLHHW7/L94/dJ7HWx6byfeXrk+17sqKQUQzLKp/WBWYaga8PpShkFDuTCGw0e4fH44Wn0oHstAbcnPfh1dc/iLNvfgQX3vMo3rVpLb7XW8DvEq34WaEOd81chF/29mOvx2feTXVlCVJ0OGrvUtlLTza5Qmf2ePAaTya736dSF0erTAHY80DMbJzDaXjdNYilPbht1RqsfugRdO/dhuF9G7BlZDX++btvYOiuG/GHR9rxzV5g5rHTMT3H5s274CWrcirccdvQP0SG5vLC4arAZz53Ja745HuxdedaePxFzFvQguoaMgB0UjOiZAMHQeCJpHJAKl8v/12+39pnSfnvp2vfExWdq/4ta6lyKmTUsqenh+G338zwoZlvNfhY0x+Joc2YMQNzWmci5AhhdutizJm2AmcsfRnOX3ghzmk8FQtnnYRpi09E06zjsGzleaisakOsPwl3MgvyZBNSlj4hp+uOvh/LMhxpJDLZcUeax/NJXvAAVq7QakAlKaHEWlrtahmTPK+eLmldXlDnaJt1TOk489Mcwxx4jPY//QpiyuMAQSiDroEe7Ct68ct9CVx6w2Zccns3/jHtAjwSvAirjn07vlV7Cm5ueT2OuegLaCSDinlS8FbWIZOzIZVKo6a+Bt29+8jIBhAgS3A48sins/B7/HAUXWiunw633Y9CmgwixbqZROH1gJ+1wKQ/Grj5429VB0Ne5O2mL67UjyYgKH1fulSnTALHMUmGaiVlo7xk0EqablszYGiHvmmpJ3bFfIZ7UjxXM5/yPD3FMyPjlR+PsXGdIWdpZlOVutT+pTLo9iZvr5IeHJyNQsdrRg7N16VTNSuH+r8EXEp6b3FoeAgjXYNoqarBjPoQIgO78MjGVVjTvQX3DOzDvRvuxYP33YL77rwJt13/V/iYT6i2EpkKN2L2PO+tVD+6pq5Veu9UZTYlmCSNlfJtY4890nT0ywsewCwllVIcBKySImoQYS5XME/rzCs7LnXK6nNlLmNE5lT+p5HWeu9NxhAIBkzYoHE/ZiZSp8Psz2TSRulkLBYQ6jqWASj8sAzhcFIysIMpRyVOFJ2oStMANbcXgUBlbQmFEHRkeEIKycF++MgUgrlBZKN7Yfd54HPqS0Ex5pGFz+NGpTeIQorlKrqRiNPKXQ4EavzEmgwCVV40tNQQ3CKwO3kM70/XHld4vw6N5mcW9oyHYawXNj1KyydYliiSTiZ7AkleN0UWmMn6kUlXERRrkeN6LudDLu9BNufivREseYxSLudkYpvk1S5eHquPtnqRzfhZlkpeoIL4FYLdUw1vqIVpBmyeNniCVQyRU3B6swhWupAnWGoEQsBbjYoQ7ymRNO0io9Rc9mpft9trwsGxdW0lS8S+rHZTeypU7O/vN31d0g3Q0UViUcQScQPg+gxawp1DT3IAv/jjb5EhqC6auxBNlTVoClVhRl0jmpqaseK0k5H36r3HDOsvyybMsDk0y4eAWrNPaGiGhmU4zAy9RfWTPg5gDibtPzRJj0rr4x1/5OnolvFKWL7NrD+fv8ydy8nYS18y1uNvKWNtLQ2J2wcHw5o0zcwpL6WUFxX4SFFDQT2l86GyslITuZmJ5TQbqjpxY/EIjUBMLmeUTEMYvF5N+0toISA67KWPLigfyxisfCcDMe2XWOdYS40tqqyswKq77sHHPvZxtLXNMN8kFBPQTKrVNVXG0HS+7kHgrLnWtezsajfGoOsuXbrUfNxDUx3rvj772avNzK76YtG2bdvMcubMmaaeXGQXVue45KBRs4wCTVeclcv7JNgUCUjI+2AvMPEct3s9yywjjNMoI3A5Y6wv1hNRzuPRPdKR2FgfZv47MSTmbRO7YhBlDE5XIYvj/ZgHGeaaTgwMDWHnrnbs2x9FR3sR27dnsX1LDN0Dg6hn+/gCdRgY6UOggnkT5j3w4+WveC3e8rY3m7ZRHZVm68ia9dIMthN/hEROR8dZOqTXhVR3X/7yl1m0UhvrYyrSHX3xSflKP9797vchEgnj7rtvx7KlixGLxpBJ5uCnA6mqCRpGrde4+voHsW7dOgRCFVi3fr2Zx83rLk0XrWEZ+o7BZz7zGZNvlmWQwzwSsfTIWpbLZPseL2rzUrvPm7NwajqdZ1vUSFJYKQMryXw3UY/AP//5z+OVr3wlPvqRj+H3v/sj9u7Zz2pxoLKiGjNnzMYJx5+M008/G2eddS5WrDiB+biojPfjS1/6Ci699D/wn//xfvy/d7wfn7ryS7j11nsx0B+hwbhRU91Aj19pFF8i5WcDHSiHFPOJiM4rrWgqnIwpu/ITmAqgZFCzZs4yx2niO/W/SNnvu+8+A0g6Vp3K2i/wFYjpG44CZnUOf/rTn8YVV1yOnTt3Yt68eWbKYgGgZbQCrfKk/DRHVj7tQz4yF7Z4NXyZOOocj2B66JeY1/gxLJh2GRZW34YFVfdgfsVWzAoOYZqviGZXJRrsDagEnQICqCyGUJEnQyrwPvJMuUaEGBqGeLvkWAhST4NU1YBJZL7FZswIHYOzFp6CSy48GVd+YAl++9PZePChmVj3yEn40H/5UOvZiyDvkZElq8yFuoYWPLZmA/74xz8e6L/SE0Tdv9pDzmcyUT2o7lRvun+ta7iEmJu2ab/6wMS6VF8S84Fh3ofL7mboTqgm8M6YMxeLFi9DayOdYE0tqqqrDCCq018gKv1UiZ3cNsY+n7Ac0JlxZLJ9z1d5VgFMFfhMpnKxjC4vRsDwSR98/fOf/oYr/udTCA8kccpxZ3B7kfR/ADff8nc88uh9+Ovf/ohf/urH+M1vf4L/959vwdsu+Tf8x/97Mz74oXfh17/5MeKJfhyzfC4WL5mDZccsQE1NBVY/cB/+90tfxnvfcxn+7XVvNvOa/+pXv0FHRxcNJWDmm1d4KmaWo8JnFTKIvRVL6wIn/bYAQskS3ZMMRSnH9QjDlHgiBicZi89RxIqFc9FYwdBv7mx4yMJcZFMZApg6lMQI87YsCnZel9eiqzN5iw04WB43wxInwx+NEYtFwwTu6Twvz1Nz8LgZsiBhyp3Ps24ZDtrJZ/IM8Qp2L1y5XsywfRfzqn+BBS03YGbjLjQwtA7YjoEnfzLDqyrYXSEUNQmfPc28ouRc/Ty3F8n8XoZV+5At7GfbMOWZcvuQz+5DLtPD5QAK2WEUM1HkknHkCai8ef7ezjz2wBFk2B6YBptjPpCYB9vgPITSQbz6DBuu/8McvOM1SeR6XfD7mrG/dwviyQTuvPMO3HTTTQa4BBgWOMuhWHoyXtL0NnpP0UFgUd15CHrdegeSIb0FbppOR6Ao0TmsLTRMa0DrzGaEAj448qzJcIQgNUIwY/gZC2MkkeEtOZHO5njPeTh5kZCLAEuWqNBUOmtn3ansIqQKTQWMT0TK7WHssBOT4+i6pXPl931QlIcg4ujlOS8YBnZoxZdERquPr+rbiJ2dHdiyfR3mL2zBo2vvwsYtqw0D+f73vo/Vq1fjt7/9LW677Tbccsst+PnPf4HHHnvMbNcnyvRZsuuuu5ahwXsMoxkY7MWWrZtw2+3/wu133Ipt27cQkLJondaMhYsWGHaksPR73/se3vve9+KLX/yiyc/j9pKl1TK8IhBIj6id1FXzRW6FOOOBsCUOHpuK06C5LU6QSRJ4bHU1qCJ4VVZVmfBD/TNimjJSPb3Sb033Yrc74fH6jMdXWFgyCYVxJUUXG9FXvLVeSkW4ilXmmgVXFBmXwJCgmI2gxfYvzKr7AxpbHTRQhkP5FhRSzaxrgp67F0XfDgZvYWSYckx5B8GLqWhSDF5nM9zOJjKQJjLVeqY6plqmGhop78nJe2aIWrAxRHUQyBxDvOdullkMh/WlymBZCCFM3FZMGzbjtFegd/92vOWSpTjz7BDa92xiVOpFV1cfotEofvOb35BF323uVQxKdXM40bQ2Emv6bJ0jBiuWyw0GENVuyt9qK/1u37sPmzdsQJIMT+fl2BbDDCkHmYIeH6q9AWRjCTQ3NMIfCsDucyNO2ugJqt1KoKL8zLmj4et4+jGZjGcPlky2T3K4/UeTvGAAbDxRg7uosFI4vU5TXV3NMKwf+iirWM2vfvUrs0+vdagfQyGalFF9QAoVNOOAAEEKJMVSGHbppZcylPwifvjD79Or/wMPP7yaIcrv8KpXvYLnDpuZNDUVsL69KPATmCnkU1h3+eVX4D//89340Y9+QjAZRnPzNMPSmDUNqzQx3niisqr7Q55e95OHA8lsEYPhOPqYFLJqhlANftSXjBRajoyEDTuYP38x5syezzJMRz/v3eN1kXnqFRl1/pe8r+5PIajEGBDLoT6XVK4ftaEK3Pzre3Dtzy7DzFnfxbT6nahxnApbpoGELUGA2o6idzvsngScjja4bMfB65vNa8wys7o67NMJO60mgWEgHGRUDoZutjDTCEFokNfrZ3l6kU2SEWX0FNSPLMNUG0HU6arjudXcr9d0SupaYg8aXpDh+Zp9dpiYxtCNTC0ZeQynnliNJfMWoq97kIYfNm2u0Fjt8uijjxqAF/tSP99kotZQfahdfHQAAhHpiAlHWT/SJ+1XKGqxObXRNV+6Br//v9/DxfBROiiga2tro4NrNSxcAKohEjECon4rDHWR9UrX1NbKS+0iwNS6jrfyn5JD5QUNYJoUzu1yIMIQqbGhCS8563wk4zYcs+QUdO4fwY033ohPfepTRkHU+SqRwlkeUABgKZB+a12Al2Rok8mkGK6lkeC6y+3A2S85E9/81tdx//33YuvWrfjFL3+JpqYmXP+Pf5ipge+44w5s2bLVvLqzbu1Gsr+rcdGFr8DHP3al6YOrrSEgGHY0vmTzBNqRIYZXeXhtLlR6Q6hyV6DCHkA6laIRlz54ms1kDfh2d3fxnhtw+mlnYtHCxby/EPbs2WuMTfeihxAMGIyHl9GoU1/3rTxyGYZYfoafxQUI743inW/bji9/fBFqCi9lpS5F2rGZyx20cLKDPIGqeCzD2rlkT24UnDGGitylYShMvJB52lnUbAtOBVjq51EieJDhsTAGKbTI2RRmDpDtCdQIbvYUr5MlzpbAlq2jqjD1dADEClmGW2oPAmPai5DTB5/dhZCnAY2NtYgle3h/BHwCmIDik5/8JDZt2oQG1k0kEp2U1aheJKoTDTAVoMjRSQcEPGJzAh3Vt+pUQCUgCokBk/kL9KQzOq+rpwc9ZG/xbAqxXBqBmko4eWwyEsemNWtRiKdQy0hBx8ohqb9WX1DX+eojs8oyJYfK014rUoiJ0mQy3vFKajgZmZIa03oypCQF8vm8VC6eL6NhWJQjFRewqI9J7xDmaNBSfH2WfdmxS3DlZ66AN+TAJf/5Fpx6ypnYuXMv3ve+y2jwPUbBNSGd5qQXE9P15K11HV3XAjZ90ELJ8pZWmTTWKpdLMK89WHHsYrzvv9+N2TNmspKpxNE04pEE9u/bhV07t6Kvp5PspIie7nZc9elP4txzzsQvfv4zM299U2MDS8yyZzMEYYYwDEFkGJdecglWrDiGIEVWSPbhc3B7IQF3OoEkw9pHVytEAhYtmY8LLjwfSxcv5jXI1xhyVQR8+NgVH8XJJ55qPvaxdOFSvOrfXoPZSxdh2XGnIBCqx/72DlPP+o7hYHeMjOhfmDv9HkyrbSLDauI9D6OQGEYmpj4tP+zuFti8ZEcEkAIZFE+GPVdNNuSCXYwJHpPs8JrXmZw2P1mbJlYkoLF5SvUpQCK4EdScWeaZsxOkk2Y8lGaQLWZUE9kD/VF2B8GX927PJBhpxrkkIIRHkCtEkSaTi6R74fAX4faXRrUXFdoS5MRg87kMXATSz159lem7rK6qMKxK7SdRG6pMalOBuxyX2Km2aRkn+Ot47Xc7vMRlhqMploV36SMrU5+ii9eJZyLwhNgQbF8N29Awne72fnTs6kXvvl4MdvUiRtBLJ2OwuWyorK/D/KUrEE1lDZMWSC5ZsgQrV640wCtHKlt48iIzHz9ZdjZWpOfPB9FdPK1iVcjTlSRSHimZPJ+UTBReoKKXm2MyJnlh3onH4zLDAvRlYxdBSNvMtxArQrxTmgGPX3rMElz92c9g/fp1OPnk0/CqV74GEYZh//mf72KI8TkTetVU1x3o7BVj0TUFVga8CjQONw2TZZMyS7mtfQq7xCwqQtW48Yab8Y1vfBMdne0M6TSOScBQwCtecRHe/o5LUVtXjc1bNqO9Yx/DLX2FKIQ771yFt771Erz5zW824Wtb2zSyq4S5Dw3crK2pgT8YQIbwkabi37v+ETy8fRMVfgAPrn7IhMb79rWTYWwmC9yGdes2mK/kKMy6597bed+fwpat6wjyKXQQZNc/tJ0g4KPXH8Yvf/dzfOv7P8OvfvtX/OjHv8WDd38Dc5seQU1VATa9b1kguPPKGfswfKEAHK421oGf95sjY0oRXMRSCQQEDDmMUu+zWJPqRE5EDxcyBCYaPOtC6yYV0iYVWSa7XYwqxfJpaAXzsgtImH8xYdgdEZPHkh3mYkxhZHJRxDIjSBfidB5h0142mxvxGEEtqgGudIDMJ+ivYHjL8NpNvSA4Dw2O4Ctf/hr27N5nmKf1NFLtKN0yepZjm7ON1fYOMxMI0NfbWwJ46qJ0QCxJda/f0gfpgsYEetzUHd5uIBAyobnybW5pxPQZ+jBxNUIV0smAcbJpOp8wmTXhk8CosYil15MEXNIvS/cFpkcikwHP8wWUnoiMB+vl28z6ExkHtmnLenPiExULrCaSEniUPKGUTKIGLn2ItcPQePVPqD9LtF4NLkVkDFNSSv6WJ6utqzXU/uRTTqaS2ky4J+r/0EOr0d3TReDo1NVwySVvwXnnnWcUUK+J6FpSdhNOEkCkVFJmyyML8JTPA/c/gD/+4Y9mvJC+56f+KOv8t771rTjrrDO4rcKcr6SPQ/z0pz/FtX+6jmFeNa8RIgO0Y5CM6riVK/Cud/2X8cbqA9q1aze+9rVvmA53vz+ILfqwbes0Gr/dvN7SNqMNmwleCkMUEq849lgMR4fM07P29n3Yt2c3jVr9Xjl4uc3jCpEthBGq9eNrX/kh1j66Cb/80RfwrW9cjJec5oM9aUc+ynJ6GK6RgcUTexCwR+j1aolTZDfFJlp9BatYDwqyBCfRKhoym1LjwTS2S4NoSalorNwvsCdTYstxO8NDglXBAFiJieXyMTUXfxIgXOrYJ0MSy3LFYA8sIIsKEUwTPC3CthtCOjvAEHGI7KwbxDLmHYenugZ/vWk2brzTiYQtgt6+HpbLQyAqPdQQWKlfUn1V8xfMx1e/do0J9fWAQ7ql9lVbGjCi4ygQyJwMQWuq5ZRuwN/+9jeySY37q8axZMPXX3899u7dzd8apsHwW8NMyCLTZFMCrRkzpmPuvLlsAyc6uzrgsjkRpANIpuMYiYywXEXU1jZS9wawdt1a+L0u44jOPPNMfOELX5CaH5DD2Yik/Bhr3QKu8fZNJuXHzJsz/8XxXci1Ox81J0qsirOWrrzHPNlSxWjOBdNPQmWgvhpvxJsxoQOPYLihjmtRD7KokJfeNlNiFWvXYtvWHRjsH0JeX5OmOYn4yPOV/qh4zEv9JJqghPBifmuSPxcV0UutdKbzSIxEEHcTEOlddR0/wa2Gyu/jUr8j8SgG+nuNV3zda1+DlxLM9OVshawuMiaBleaYz7IMg0OD+Pvf/451j61Fd/8gOggm+uT8scuXI8Djd+3Yhi/97+fNANQhMjwBXp6FVpji5PX1W4/Nb7v1dnzlmq/QaNOor6uhB/fQ6MI487ST8InL/wcjyRDe+e734bFH70Fbcx3rzIMPX/4pzJ/fQmN34a5Vd+HrX/8GGhsa0dzcyhCJ4RwZx55drC8Cu+I23Zvqze9nyEN2EqfBpVxRzG5ZhhzDxgvPG8TlHz8XHlsLw0U9LmDZaHzxxF62oJdlWsD6HGLdboaDrMyhwasIsnErqS3VTAKLFNuYgGIGqKrt9chVifqY28/VJMsu4x2mwYdZjwKyjGFJtuIS5B1pXp9he6GS/KuX4Wsr4JvB89neDM8KqWHewyDDt36GYWJgg8imszw/hlD9cnz7hx7ct8mNAglbLJaG20l9Y/1KD+VQ1B8o6VU7ka1/4QufM6AlnYmS0fv9Pu4tklmyhRj+Oak79bV1DPF/afoyqyqqGJ56sHzFcjqr32NgaMDcr17wVt9iqKrKhIGFNJ0oHdcVV1yB//nY5Yink8aResjevEw5tkOe+d9yy7/w61//H1mdhk6QXbKccnbnnnuuAV39lrOz7GgykW2VLw8nkx938Hrz5x6dA1nHK335NrP+RABs466dpqJVMVIIhVyldY1l4TpBirEWvSV/C6RcehrkRiqbokclSxql5tL7Hdu3MzRaTaaxg16pxKrMkAMavzqrU8kUsvRgRc2txOP1jpxCDydDDXXc6vPvbjeVigChD4ca9kFPzM1qORquXtMQlPJ0sQCGaWJtYksq15xZsw1gDQ30G/DyMkTVUgMOrU5dsbA5c+aQ4bSboRJOGnvBViid199nWNRPf/wTJHhslElj0lQfEtWJVVcqhJ6UBjwB/O53v8e3v/0NhhERLF68AIlYP049vhlXfOIa9A968P3v/w77yagi3C6Wd9ppJxtGJmZXGlH/IzQ1NhMwZxI2ipg3dw7uvnsVuhjOio26WR/64pCDgFbTXImq2kXYs3kzLjonjf+96tXczjAwH2Q9qVwJ3nOMjCENX6AZTj/BJKvXemq4b4TLAcISAcUW5bUURrK+U1FeNc+21tUVNmpqHjE0ORXVvxpLzoohXpEAKZCEG0VnF+u0GTa2S4j1V0jZkC3G4KxcAoe7ksbOa6QjyKUGkcsMIJsaIIhFeMyw0QfYE3D4l+HL33ZgS1cFr5xCMsb7dGkYRGngqUIzOQx14ouJdXS0m4/SXnXVp8nKwqbd1L+ZJtho/JeTYSz125T1+9/7ATZt3ISm+iayUj+qqivxl7/82cyfZj48y/O07BvqJ6uqwwfe81688uWvMHqyv7MDEU3axnv3+/yGzTfWNaKzs9PMhivGrIdN0gOt07ANq1bUINBVR75A7HBi6ZakfH0imfwYGYqSAGzRiwPAbth8gzFydZqLrqvxpDQy9KHhGKoCFWQPLWipb0DQGzDb1TjxFEMFMTImjZ/R14l1dQNmARdi9NJSFImdIVaSLEVhYzhBEOGBWXq7VIKgFiMQcpnVMOgE+VkHlYqrnrwAzY20OuiJjmmmGhvNiSGCqL+AVsxH3/bLEEgFlNlMCsuWLcOShfNNOdURbPrGeH89DP2kXBs2bMBjax8zSi7ParPRQBk6KfR55atfjo985CMYGUmQAXrJXAhW9tKDgLEiNiaWkE6kzaBbjcW64vIP4/4H7sP01hosmZ3HgrkFvPENVyJQ+1Z0JxMsyxBCZJR671qz5+khgkLk3Tv34POf+wINIgovjeG8887B//3mN6OzudIIeP1gwM/6YAicocdP1eDEY+z4ztePQcAWYl3MIsskfbExzCv2Ih4Ta2yFt3IOnQWZA4HPRuO22/QAhWylqFeJSk8VFV7bHAQ2069F9qD+KoZ2el+TXBn23AgvTwbGcLFAcBJbUyc7N5hQd5ht5/XNQsDLuoj30vFMg6tmIfGO+pAm20oxpQleJol5RQ2AkUjCG/KhPzkLX/xaAf2JJiTSPdzP26BOCbwEXJaDkl5pWIw6zYfIoI8/fiXe//73sd6BWJzX4n0IwOz8U3v09fbhBwQwLT0uL2bNX4R9+/bgnnvvYdszLAxq0HKl6X/t7uwxTx01Nm+mGadXiRgZ/zBZ8EknnYzhkSHceuuteMc73oF3vvOdpt2lPzRmhMnQFcqqfNI52hnbyW62jac344kFStZyMpn8GF2vdM2jFcDGg/TyOzLrS5YssRGIbLy+jY1v48XMOgtsp0LY6RnsrGw7Qe4jp/7byfQ0ESSz9Nzyui4b3H4XfFQuZyMVguw9zNChfaQDO4f3YHe8HfuzPehIdaMz3YvOTB86s/3op3cfdEbR7wxjgCFDOBFGhEo8nAujLz2EKKj8QYaA9W54G50ItPpQNSuA6vlVqFlUgdolVfAv92P/ygSGj3cgdhIZxYkNqJ9bjxYqbWOaqJYmoCXTZH+k8qyXLMEsTYZGjSc7JP3PJNHV3Y49e3aip6udLGsPNm5ai9UP3ov7V9+DDRsfY6jQZUDJvMtnz8NNZhELR3HMsSvwv1+6CsEQQY3AmcuWXhBXXxAbzSiOmKHxqlxXtJxlCKJ5oXSc+mzU4b9t+ybs27Mf/rwXi+d2o9LHkKhyJTIhTXDYSRJU1HT5BrDFAAQiu3ftxv3330/lT6CxuQnVlRXmnbssAVqP/xVGZgh2nqAX9Q3H03k8hA9/dAaWzT8L9mwzKUAFwUcf+UoglemiBjDkrF7IGmol+83C5WV4ZyNLQICgHOQlyVAcAq407I4kq4JAzeOKuQTXo2TbESpajMok0GJ4Sb0oGLamjnIpGZ0LaKA5DzJs94BfXwUnC8p2EDSXIe9pIJb2sb0IVhqhn1H4yaVSIcm6IwiKfbsC2NvnwD/+SdB0NnKfxoexLOZl6NEnyGLaXArIBAw1NdUEtJTpI9y1c6d58ldTW0OmXOo8DwaCqGD9te9vx5133mXekVV/WEVVDTZu3ECW1G2Yc5IORQ511+5dCJJF51gHrdOno7axyUzT3dHeCT+Bb+WxKwnUfpPf7r278epXvwY+toO6SORE9d6rdENOXaAmJ3mkwCXRuZaUr08kR3KM5Dvf/h6am5vv42qB59AXF61l3lqyPk1fAX8LpMqXSgWCWZ51KlCiihcLxA8uigViSZFkqCiw5j0XBda693379h32xp92AFvwxuUEmShGSPeH9OmujFLYpP50P4boRUe4P1yMI0xAitJDR6mYkVySLKuUksU00lRyciEkc2mEbQQuByHLzn00kgwpVYbsIcv6Kr0mQxZCEIozRRlmRuS5TPjiwDR/CN2FEWzI7cXm3DY85tiOtdMHse3ELNrPYvhxohuumV7kfHZ0d/TBNphCY8qDPjKFRDyJWnrWmgYfugb3YO/eTkS68gzdIqPzzGeo5CXjUB+cXsPZ3+HAf73Zj/e9eT++/o1/4kc/H8HD993KkG8dhuN2Mp4sPAxTqqtCDJM8cJE5+anQFcFKGpqTAFZicqYRGVrHomk8dP8jqPMx3PVEMHveSrRMey0dRB4+VxLeYoj1wECNFERMUkNA+gf78OBDDxB8Epg1e64ZlqEBnCkyWIUnLgKnXhcaSYbBO8e3P/ExnHjCIEPLmTT8M9jie8g+HIYlJZOPwedZBLt3OVnrILyORqoo9cpeQQAoDS8RECjkF1gQH7gsMS7YyKoZguoJpI2QpQFiWlKfDRtTp79CTvXNadqdSK6fzKsZrmIdy97JcNAHt+8khpl0Arn9PCxCdhw1KUu90RNLEgHmlyGo+eEOZbHmMT/WrGkj0x7k8RpGY+zFtJGVVE8KERV21tY2s/waIgN0dnVj587dPP8x/N9v/w/33/MwvvOt7+JnP/0F7rv3blTX1CFrY0hZUYscWdyaNWtMO+kla4WeNAP+Jsvj/eiF/6HBfrTv2YW+7i6ccMJKLFm2GKkcAZzt1dndgWqGoK945UVmaIeerqYYqZSMT31e3Mal0S06M72DqghF2440ld+zUvm+Em4devzYVI5tRyuAlRXxgJRvM+tPJIR82/XvMCeSCJSWo0mSp7ErSxZaKsUlt0lzJAofuVD/A/klvScBioomW9HHWJPphAnB0up0ZoNmmEr7qZDiT7yenn4pX5Vac0Gpb8Xn0JM2sgBXkQZKAJFhVboRbGnG6/znoabZj10j27ChfxuBNQVX0o2Bze1o/ukgw9gCprW2YXFDAzzZOO5+bAOZYgZ1DAm8didSVGK945jPSeH0VNFDQxzBlf/lwqtOj+OO9c14ZNfxqK1qRldYAOtCKtxuGJaP4NXd22nqonXaNLIOzYxAAA5HUBEKoZIhhOa32rplC4F1N+bO6MOll74JJ6x8N0F9OhKOfair8yDaFULeraEWpTBJoce69evwta9+1YQfK1aejHNfcha+851vY++e3WYohjqSNW4pnA5jdn0rvvyp87B0SRc89tMB5wLkUxvZHBkSryHW+z0E6xNhD56ObL4PrkID65Yht6eJx5QeyKi/q0Cnkycb0tAIN1ly6SljlA0cIVBpnUDF41AkoPGYIsGnWNAQFQ1FIXtkQzMOYbkqCOrTyPQYPjIE8wRfRviLAPF1pgM/mYqQnRHI6GByBLEcHV6ev92uEBzBKnzv5w78/Y4QnNUEyYzL9JsV2VYSo3e8hupJS3Uf1NY0Yc6cWWaWVZIfAnacxuMyQN/bO4CqyhASsSgaGG5WEsByRQdqm8hEo4P4y5//bLoUZHBidApHNbyChmmeagoA6NgZeq00zE51pYc/CmH/8Y9/GB34/ve/a2ZHGRpmOExA1ZANjUdUHjTsA0xRv1XupyoqQ/lyMik/5kXTB/ayv19qDFQfk8hQMRWSKWwRQxFWSYnEjbLaRk+VNQDEbQw59FuAZrp8tW55Ds0LLi+lCnUwKd4y6/LoAkSu65+8lkIyE5eUkj3PY6gUnmwRtW4nQ4YQRtxJ7I/3k9EkUJmrQZt3PkLeJmzZshFDPTtR7SswtGqD45ERdP5pLVo9NZi2cDY9cC2SHWGs27oLPQN9BrRKDwrcvGcNts2QTWZx+ZvrcdnrMrDXN+BfDxSw6vZ2dI6E0DmssDUJt7eCjNGOoUgKXh9DW5ZrZCiBkJ9guWg2QxYX9rVvZniyG01NFXjtK1+O1174crhraWhhGgFDNi/5aZYgY2de8nt6AqahATI8zS7x4x//GPv370cty/Cmi9+I6679E9avW8vr+RBkEuvR3OutFX58/qpanHLcXNbxSwmaBKJ0J1kBASxJAMveS8Z4Auy+UwgwfebppCb/KjorWL1iCap/taBardSJr+EMNgJakQzbTpBihuZ6PIAidsZwqZjkfs18QQCjLughipi0yy3erEkYE3B46+EJnI5Efhtxbxfotcz2PBm8hlwIvHJZgiaB0uMhaCRa8ekvFrFpwIOCNw1nrIr30c+SybFIl0oPTZQkCtlSyRzDwiBmz51FRlRlQOUtb3mL6RPbtm0njjv2GLKve8jCfmpYfiJTxHEnnIy7bv0HtmzebPLQ+7YzZ8xCS8u0A45Exq8+YKmhjlFfsIBOOiMw0kBpqfFKXqelpQn19XWYNq3VvHamiRHVb6zzBZAWmCnPpyLl5x9JXuXHvGgArPH75xlPRs5oQIh+jlekcvI3407mRlrPXPWx1oJmZRA4sdH1BFF9MxppzRjEzNCgQYdOshqaBc8hpZXyERQVAon2F2mA6ispMMM8PZVofUljmAd/8wTYR8gG8jIy0lI78xoZoKHSO9cFwSpnQRjmZIfh9DJvH8MBAkIuy+2+MFzNx2FGwgnb37ehcY0NDQzFMN2HrVu7GBp0EVxq6Z0Z1k2fhhlzZuKhdesJRAUsmZbE+95EpsMy9oYLvBwBw1OHmtZFZFdNaGqeRdY1jwAaokd3kuWQtfjciCRGeG8u3r6DjCxIVuHD8BC32ViujA+DCKN7eB+GOxhqFSoRTkTx8z9/H7akB5ovTOPFHmNY8+BDD2L+/Pmmb8fp8eHE44/HPfeswv59e8xwEQ32VQgZiSTRVuXDt74exMLWGQzVzoTdE2Zdsj6cKTKxONLZh+F1z2O9HE8Ay8PjqGZ7Jdgich1k1HoCrJ4ItllJtwhG5hNhbGvDvBgWmVeBxB60P8421JsSCv/EwghmdHICMYVJCoFtRR/ZNevE2waPfwXiuY0opjXSn+2cE2Nj2QReuThDySQcZM4OXxLr903H1Z/3I+zR89AUcsOVCAQHGba7eWULwFgEI1yXemu4BvU1VBHC4sWL0Ey2LXDp6NhvnhT29nSbzn4H2zKWSKJ52gxEEyncetNfzQOReDxJh1OFf7/07QbABvoZipOJqe9KISbtxACBFWoL3NS/JTXVYGt14CvsjEbDGBjoJ3g14HWv+zeccsrJBhgV7moCATmopyoqhyXl6xNJ+TEvGgDD708zp7lI2z02B0HDCTeXAqcRV8woK28f7owNcvKM75BPMhSjgqQ1LCKbgcNFRkNwyuuxs5w80syR7KXghp1KbFNIwJLZFYp4HDzXxuvQs2lsFj2XwNJnJhjUC8l+9XCbMmFokEsqAu1NipNPVtLOZFyAl2X0Ubv96uOgQi2oc6F3/xbsaJoBHFeP6akh1N0cgn9HFSoaGALWhvDAo48y1NEYMzcueOUFeAtDvMaqVjRUN/EebOjuaqfBaHS3H9EIjZqgrQHlKgvrCtu3b+e92MzTq7raBnT2DGL37p28zxy3Bc0o/KGBAYaqpdBs27Y96OsdwcKFy9BEY5FnlvXFwsMMhaoxa9YsrF59P8HqbjLIOpNvjAxj0eLFDIHqcB9BrLen10yfI2NKE+SXtjXg59+bgfmtGjZxIllQmMymn9kKWBIM5dsZevtorPNY7iaGj3I86oSnEyGwCsRsAjF1gilE5B6b4n6t29hmZGJK5kmjATECJI2Y+s7fevCgtyvYjoapR3mtBoI610H24VlA9jeLYNbJuhhgeXhtMikb88oTxLLZmOkLAwEl0FLEr28K4oc/qGa4O8xy2QjQbrgCZIP50hgvAZjOVzLr2sZ6qCEAaTDrbNbfjOltZmyg9PDc88/G/ffdj3/+619krgE0t7Sipq4e1133Z0SG+lgmsSI7XvnKV+GEE07g9WIGbDQ4Ve2qOrauKQATqCls7e/vM4Ou9+zZZUJNvf4moFK/l+pGYeP73/9+XHDBBQd+a6DsUwWxckAqX59Iyo950QBYw+eWmoZN0vtrFHMJgZgNlUXviqmzVnNb2cU0BFRUfNMuVVQ6MiPESfeTXppFAK6sDanwCNwxeqxoht7fh9pQLXLxGIrZBOoZDjb4sphOYNS4mxBZTGN1BcNBN9e9qKuvQN4/iKDHDr+bIEc2UlHdhhtvexBNZECnzvayPHkCFr0+j5FBIUMPT5BLRkMITK/H6nvX400/uQ/7TliIqvl2zN3qQt3dI8h3RTG3bSF2d/egM9ILrz+LhdMq0DvixZa9YZx+2qlm5orlxxxjhjPI6wZDfiqpXhNJ4eqrP4sdO3aRKS3E61//BrRNn4E7b1+Ff/7zRipzBnPmzmBRIujv7aYiFRCOhbG/vZtlDWH58hMJUC2mv0txyDBBrqamyoxtEoDdf/99ZBRBE5LE4pruJWZm91R/zO7de/DJT3zSjC3a096DvesewAnL/oJTltTCGzwduWQ38X6ArIDgwrrJ5UeI9zIuAoOjlmusMxqtjJNxpAExi4GZcJ/6xdblb4ZRrEmBFnWauwVWYj0RY7Bi0gIiORQzjTIBLF/U08oa05VQJEj63AtZjpl0SL1I5yOsF+Zs8lCfGRkWASyVIcMpDMDma8OnvjqC2+/3sVgjyKZyZEbN8AZIpr2VLG+JBZWHcRoOMzI8VAJzsvd4LG6mDtcrYXqdSfWl/ijtU9+Vyi+gMwytfZ+5z7lz55Exvd6MwVP/lxiZQE0ARuMcBeuSHeq62jfMa5YDWF6AzOMUBmvQrPJXKPmVr3zFsEDpjvJQlT9VsUDJWk4m5ce8eBjYxxbzErwuvZA9k4SdjIiIRuaUgyNWDzcNuIL6Xu0uoM5jQ5OfYBPw4JSZlZjR6KTh6dt7CRCHzFilIhWtvceDwbgLc+d5UN9IL5XTqHKGgDkPsml6qDxBIRKlgtjR281Qg4ZTywx27xrCv26JYemCCpx64nRU1bjgrWrAP+/ZhCTPff1LZiEVi5pBmmYGBd5tQY1GJauudmP3/jCqfRWoDzThO7+9H1/csgUDp07DbFcdpu13InNHBxpt9cjyXgbDO3DGshas2RLH9m6GB1TEocFhvPFNb8Bll72XABM0nf6ao12P0C+//BPo7u7DKSefhjPPOtvMlvHQY48wPN3Ce0qbJ1RiYL0EyGhkxIBUOqPwI0elrsb8hXMZhjZh644t6Npf+szXdIayGuG/fec281hfU2FreIXb6TV9juec+1Js277DgN6nrvoUdu6goQ924mVn3YyZTQSEwQY6FQ130Fe8YwQnje9iaE6g0OtCTo/mpK+lISu0l2aQeWnQq9TEAIscFpNDSwGZAIzARrASqxQAFAhS+raAGJneiRQYyXEohLQ5IjydTofZsfoI1gu5bSZ/9JOF0Yg1VII5G0MWAyN4JVNRhCr7cc/9Llzx2RgWnHg+5sxvhZ06sVfvhW7dRLAYpG6oG6Gk+9ZSZdR9qY/KptH65okib0xgR0ZfSBZNCBgM+JAgqPj9XoJcBDNnzERVdQ0efngNLr74jWRfJ2KIob7qwUE2qodN6vO1RACpVFp3GADTSH29gqQ3JAwDZT3RngzzE2jqFbPXvPrVePd73mMcUImh6e6fvJQDUvn6RFJ+zIsGwH77gzY011XRIEKoryfzqfYhki1iX08cC+ayIb1AtM8Gj6seqWQMmVwELoLAcKGbBu2jN7Vj/vIs7v5rAxYcN4I7b92GhTOX4bRzWvGNb91EJVuKdY+1Y9GCarzk7Co8uno9ettr8db/OgGbtm3Enp15VFctwGB0J4ruKHbtT+E/37AUJ81naMiwJYdq7Okv4LbVj+JtFy82xqS5mYr0+oRGUzsyRRdBJOVzwuZ3wkWvGnDPxf9d34NP/2wHuv+Nyh1MY3FuFuatKyC3bRApKt4cssChBLAnnCR7YqjD8LSKTHA6Q5MwPOjo60dNwMtwxIOezk7kuN9DS83wWnkySvUZpaj3Loac8tSZdJxGTGMgiKg/TWGRnHnpc1ulttWbB1Xx6aifW4lpCxvRvncvBtp7WZddcFQxlHZVkXXovUc6jmAIK449AasfXIuXnf8KrDz7BAxuHMCFZ/4OrQ3tyMdejZxjJ7z2Hcix/AWnnoY5COz6oImAjSGZo5H4ztBbbFWVxesbNdFSL3NzlerJc7jfdJEVGaqmeDjDLR4ptqEHH2YYhQaxMjR2qOOf23KFXgLX/2/vTcAku8orwRMRL/Y9ct+qMitr3ySVVKoqIQlJSDLClswiaMNg42FsxuP+/OHG9ufhY7ox0O3xdH/GbkNPbx5sNeB2NzNGgDGLLVlgtJdEqaRS7VtW7pmx78uLmHNu5EuyihKUbGHjVv5Zr96Nt97l/889/313CbISifO6JDyBIaJYH9pNn+mwqjyqlMVmSyjkM7xX4MpyqtWxXBxCI/TTOHrKMh8rTr78NCumNkJ0xd0hNfyzVAki6uVPJJCjaz4gVcj65f1qZIilxtkW495oMg2MN8ugTZbWn63jTKyJvoyN/kAKCwkfAqkM3vbgz7Gi2YJgKwZXoU5Qb7Eyq5LFKqHd7OmyUokxJVYk+rLYQD6XM7O75ghgmj1FzScNMlVPyE1PJWA+2qpz9m//y4/h0C37MUt9YWaw3FuGRYodak8A4DGBm8qBb1kBHWcvcQD7Ws5J1oYded0A2MVjD9JVy/HGOdZGGio0igtTDXznqRdgM3zxTBtbtnvxwhOk39vaKOfaSA3N4ey5JA68KYBvfnEeg8N0JELbcOdbwjh9LIfe1Bh2HQzjj//wrxFP7MAj33wEhw5tw769A3jh6Hm8eKpFMNtNBSrQxdQYvxoZy3kC2QAe+2qLLGcjUj0+HDl2HOeWSP/LZZQICsP2dmRyBSwuF1EsNVG2PWhwa6qxuMNrEEUpa9EFifCZWVTiJcSvG0ZlXwdNq6z1LBAMJ7HlFFD7/EksVTq48ye3YtNQDx79xmnUKiEyrhCSIRqShrm483RVyUrV+6rjI7Oilro0C6cH+QINnGDj97dQrixQ0esIk2lpVR9fIIq2X+2BGjdKh46lYkthCS7qh1ZOque4i9yoB7VTDRTP5Eki2liszyASjBO8vEj2JKCVc3Zs20U3zU/jWcD73v+bGI0AE4Mfx9aNfrh8d6NSOgxvY5FARWAmm7A8dBkF7B1aJRXb49LXx7C4lRG5Soa6rqiNS0yDoNVq8FoyJhlch+DjJqNz+WXVZHY8Dg8zz+Onq+bmO7VmQZn7EHLFKt1esiu+QF0WNEzMHwghGA3QYDUKIoLlZTfjD1w4X8aZM0tI9Cax86Y3oOTqIZAV8dW/eAgVO42+jRsJdC0UFvMkgASlepOg2YbFZ3v0oYfxViuH2sJM9Jk+l0WQ415tfdVSGqE3DOEX/vcPsFKx8bmZpxGiZ1GplXHetYxwxo+3hPdj4mIEiSIZdiCIXA/jKpAhMKi5QCAjZqVRBj4/GVx2DsXcsknv4tIypglM6gCriSrVdUZDl2pk2nLNae+YX5rH3ut24l//m99hfPnuSsWAjgDLATHan7nW5P9VgOgHgdTVzkmu/P26AbCF04dYCPqSwxqWtVGiP0aq3MKf/fdjrF0riEdHsW1PFc98i4Xgy2NsZBve+b+E8Y3/7zm46xPoGS6iWZnAyeML2PemNM6+MIxCcQap+BBKhQgef+oE9t+ymS7bIoEgiFMnlxEIp1AGKflCHoXqII4em8OmfRMoVi6hQ7en4CGTSYXgi8VhBSM0jjINZRbNES3HRVxQJ9EgDc7H2liuSovuVGUMgZCNcnXGAHFLq+74E6avmVUhk2tXWR+S4TQ6ZvLkVGoDtj1bwvk/m0ZvwMavfXAnzhdO49FTZFapTfBYGfSkgggwHcEwAbqPbJP54/E24AvL6a2TwNCVqGkYk40clfhCrowMAeri4jJ6CXhyb8lrCLK8WsxRjILHNHVyMBxFr28AnvM+TP/lFLDEONLQWk0bI+NjyJSzCBAEwqEo9mzZhdmL0wj6x/HL79+L2/c/iqhnNxnTJgLjU+hkLhHkcnSrfQQbAZaXBl3jm9UhVVPchIgAUf4mWzH6pE1hhphBNpHdH7bogmXRKOdgRciCwglUWDGkL0UJ3CUsZyvIlxo0VhcZmotMvM10kYUw7Y2mh+6zl0BVxexsHrk8GVdjkGkm8wl5eV8O1QYrHbqP/YN9+Km3PGDajHweNx7+7Ocxffw0wppGnC74YmYBEYKPlplzx+gSx7xwRVTzyEe10CC4hGMRsj0vqnYV5QbLi66aWWlqsYLkTZvw/p//J8jPXMSXzjwJeylrBu+HLT+ylQZioV5sDU7g3Beew8J3ziGFOB1wMj6ipM9LNiXGx4whSSILZJC/VQm5mU8e5qu6dQbIOnuSffRWWIGyogv6ogQwC1osJKTGe8brphv34Vf/2a+ughWN37i3asuTDjhytfA6gL0KAHv5WwdRLsZx6lwBl5YuYmQiiHgqjvn5PB76T3N4y9v2Itnvw0svZnHkRdJi1vDnz7CGHrTIiljz0W1JjobJjFJoRZ+nu7UJ7UA/yu4ceoZ8sKI+zMxl4EolEU5p7bxlBPuSppNjvVCBOzJoOi7abXU/IOspUCmoQ23NXdXww8t3+JpkU5nzwEgcbkuDq0nFyQQ6ciH0dY3soB0qkywsEdjCdAno93roNlkCrUsEES8iviEUMzTqkHrTuxCgMZXdS9ib2gz7z6tY/Iuz+PzvfgSL0b/CJdcxzF2yUZ0OoZIl89I00J0wgu4ka+MmXe6N6B/fgK88+x3s3rwNlr+Drz//Tex5xygWUnOYJnMI1bozxupLHJXCNDMatkPXLepihREooh1uYyQ4gvJTRaQfoQu5QBbFa3yxAHrGBuiidKcmHusbQoJGcvzYKfzGhzbhHfe1EHT9PDUjTBf2i0DhLFknXTSCtsvu5TuYfjdreDdZmNprXFEC/wivV7sWLdMwNOoVfTHpvVxDu0njShBEZj34w8+ewBe/RsCpb2QlUKQKqrsMKw0fgdcMQo8iFGK5x3r5Xj+f1iIjzpktnVnGrCZ/rJOl5fK83k/A09dsddWw8eA73ooH7nkXZqbm8Y2//jKmZqdwKb8M765eVDfbyNZyrBgJXPKwLGK0z4MQWXosEeM+BE+M7jrdV4+f+RT0cc8EqGmPDK3M5I6lenB7cgyHPTkMEFTnF5bxko9u79QsgdCDmlcfItrY0D9Kd85LkHbDz8qQdsmNecJ8MV87lT3MnKZVYfJZUbLia5OBu+usAio20stLiJ1nPA/bOHn0JYTDcQSohzs3T6LAPFAXj9/88D83nV6dQd5iYA6QCdgkeocjTngdwF4FgEUfGCbdTiBB98fWpHONLMrtBuJDYwQLG5UQASWlr4N0WfRlpUWjUu1NLs/EkNm06T61aGw0DvMVk2moc5OeKDbKWG4mg00m03hcVGaypNXj5jLtqSTcXDRa8ywWls8XZJjvIIioHcY/lGDNS/eG5zQbhbpodHgvddqIU8CS1bA5SfbDnQ6Z8XY0ShNmDZuo+3FfcBCTZIiHGs9gbOsN+L+fCmDp1AlU+Wy5M+pxX2W+dGgsIRpTgMbQ9qSxdeIGZEsZ+IYryIUzOF1sYKlAN6RSJdMkY6SRVd10b9V9oEO3yhVHNJ9AjQDjjTPNSRcyvhLdryYG6HLFF0Oonc2jxC3RSaLT9OK6XfuQDPZiPP4M3v8zt6FXZUV3U+1QmgHCrbm+WmSvLn3hI/P0iHFxUzsXwbPtouF5SCdcmpeN4Nb2M+36wtzNe7fGhgZreOqZDj7y2y9iKu/BzskJRFphVjpRaGHXUCxq2KBW0Nb8bC4xN7K8I2dewtPPP4kKGXY2PW365yWTUaR301AHCeIbexAmU15oL2F0LoEP7f11uDMF/OUXPodjJ86iLvBMtJC8dRg4lEK0P4yJYAIFrUDlFc+14aV/GiRwaMWggrxZMjefm64Y9cTPTfN/aUyiTSamykLdGAQW6lgtUSprDbXfUWfUBtXuArgAS3t9ZZeoQ7d+6xlmuideK/OT3kj4aqPC+i19rbXqdD3d2N+/F+OtIRz/8yP42mf/HJsHN+Pjv/Ux3P6mN5jGfT1T18t9VIWkr5RXtoFJnLCul1zrOcmVv183ADb8R7egtEz2whqh7CpQv+s0WGZuhTVEL5V9nrXFqQJcF/MmJt6hJFp+ug/Kfw+tWfTa4sbCMXt9DbKoBPqy5SRHoMQ/qof5s9X5dUU0vEW/ugXQPU9rM+Ak0VciPadN+u+qMi7DKdQ6WgGZJwls5truraviFDID3b0ewIscANO1MkAZsdtukp0FEc5fwqbYKH5j5zBu9k7jMf8YZskKA548DUGrRzPB/hDSpQouLqTp1trojXZQ1cR87iDdkzxqVM5cM4QcAeK4p4SBhkXu10GG+eVqRjA5NYJtZ3uxa7KM9LmzOOrL4czeGDqRAFzZGpZprK7eEkYa/Wg+UYN1nuyzXsKWTRbe//57cO9tKQQsmnSBBqCcoivnslIsswhd2SXiFdmC6Ig2zdVl2q3oeind6gHv0iYmJIMiwHXoVhLAawTe//K1Ev7kEbJgbwKXTn3XLJTio7vlb1rw0K1VR+XxbZsxsHEEgb64up3iu+UL2BrvwcB4P7587nGUrTKK1QzrLz5H+VuskI0TYORyFl14Z/AgfvmW9+FPzz+OJ848jUrYh7qPcfE1TZvhyI5BVDxNFCoEmypBlyQyZLFsyPq8frWp+RALhgzQtJj/GjVSpXumRnUN7Nf04l09Ulkz0WJUBCHpg9b0lSgsFZAidMN8PytcpwLU/WZaohWNVWWna81N3H/vd4egyHJlmZdrebRJ/968605sbWzCaGEIP3HwbpS8RWgOMRq7aQtT9w4avHmPANaRbpy/t1/VX8q1nJOsDUteNwDm+sV+bJ3chU2bNuD52aNYtnOI2DG0j6QRebRovvTMkEG09w8A926jsZBJqK9X0w2PqcFX4qfdSsE2vS0qjECDx1Zjx4AymTWWy+7WPmtFBaNLBUw04+5Bo4BUKD7KQ1fSJjX3jRDAaITqo+aiYQnA9HF/JRZdcQp5Za95rXihuUrA1VVCMituUa+F+mIB/3QyipeyEZzNpfHQz4RwKlPB6VoQfhToXmm5LLqdEU3YZ6FQazKOmiI7QMXModmpo0yW0CRglBpN1MjU7BohJhCmm8ran39eGqN1iW7KuSre2TOMLRP92DiRQHQQ8PW7EI6xhhYzCDWRIFCG6e0yanCFyG7zU8yHPFntIFky3WIyLne7l7DMtPhp7K4kjU7LrPEG8xVSc5zRvXGFmT10Hz1yZ0OsFErcmB6blRFBhrUUGYGN8wSAD371DE6Gk7hp02YEpl1Ijg7hhcZLeOLky2hlS9gQ6cFdB25ForcPs8U8zqfncb6wiHfHtiHm9uFjj/4JAgMDSJIRZhsF1HxhxDVW1JVBmwkZ7pnExw+8k5WiC7975Eu4cPo8qlmmia4x6Sl6gzH0kulZqQj8iTD6/VGkmA80GCzQNZ0qpgmOJfVqW2X+Ykim5KlXwhwxKmmOqVt5QBWWASbpgViqCer+rvfgXC/10Dnpmz4a6B6z8bl0UvmnZ5krujpp9m34XF4z112aAFZWv0HmcW8thJ2xTfgnt70dd21+I6r1qqkMaHvGbaT9GbBZZ2Dfk7XHTPjVAJj3oZ3oK/iRTPTj+MJJ9NDFqX9xBp1jIdSDLQxUOmQVOXgeoEtx5zDmMhdhef1oUjvMQhxXEymCMvqyqK/81H8EsauJIq+pjcWMunrC/zQjAgvHJSVbWII1nEBLw4jkygrYCBoNvqtDjXPVWqypw2RHUmzWcM0anUICajAO291CoNZBiC5WnsrkypI60cYjVM9WdQnbkiPwVTejXXoS//V/HUGt1IP/fLJGllBF0kPXizWs3x9Ega7MXKGCKuNZtstmqpqm241iw0aO12TJAtTes5ku9fbhMRzcOI79A0PYFI8g5mNaxAbVyVP5Q9fURebQ0TAtQqJcJE0qaJaqJovV10R1G7HIPDo81O7QjVbfIgKUJh0k7WUe8RzLouNhSt10WQ3zImCxHE3bF4GMXIagz7rHitOOY7yXxqN3oMvKXjr/BN792GGkIyGMjvahP7mZoFnGi5nDBMsIeqwYNsYG0WPy0YM8I7NQyeBsrYDNsR6U5uZxYv4M6k3Gr+ODr+3DcDxqGuxHN08QwTvo6URw8+h2nD5/GseyF5AndY0GwxjsHzLNAG0yQeVjpryM6blzWCgUUWFeuGn0ZhA6Y+tR1wq6h8U2XcQI3WCCTYhucbjqIlNso0AGKAP3WcwTsnPNslsukrUz/5bCzHO6mYIky6brqZl+lYWsmERK/VYAAeZrp0rdYRm7VWmxogoXbQR5jRifOtLSyA0T1EgVVaKCIembPJFAWLP+ahxlEeGGH/eM3ob77n8LNKW4xr127+1SQQKB2Uu31+4lV4LUDzonWRt25HUDYPiPWxEqsZZhoVRpFMGzVTS/Mofwcg/ydCdHWj4sN+kW3E/X4dZ+aGEGFXJTiPJKHfVMleak5QoxVeU1AJhT04mxqYDE9jJZePrC0FDFDlmDvFQ3jZh6zXuaBDQvJvtGkSVDWCylqZW8l+CQyPpRi2tW0zKVkrW3L4D9GwjcPg+eP/cC8shgxN2L1okyfvbNffjQG6PItzbgk4fTyBGMQuE4FrN0r/ksN93BdHaa27wxlE1kJHsHx3Bd7wh2JAdo6El6bwSRarYbf7kKzQYBiqyMHp3L54WnrD5aSp/ySZXAyl7KqfxxxKkgBFAmP53f/Gf6c0m6+zaNoyM3ngbqMm1gdFXkJuqzrengRRAmI7LJCDQ7RKdDdu0l4NAI//RoHr9y5Az8/QOouQso2QEMh3vh7ash1AojZoUxEEwR/LyoulrI0s2bLWfgyTfRE41ieuYiZtILCNC9u27jduwbIgAm3Eh7K1hsZFgZ5JFqhLB/dB8rg0FU7SJy9WU0bJuMtYpzc5dwKT3HMssTnAis6s/XJBARoDwEIlNRkllqtouai65ktY6IqHqd8WeyNCqDkEadSJiB80mxzwyd3IU84syD3FwawxWCO0FL/T3E6AViYlBqP1Pna80unFlOY3lhgfElM2V++j08zvPFur621s2Eh1ptSmImw6T+q+qRaPpzAaUm99QYXM3s+o63v9UwrxZ1QO6j0wZGkGD+d/Xb6PaKOOFXe05y5e/Xjwv5H/fCU2Fhs1aNBodgf/USAk/nEGiHUQy5EMzUUY+1MfDLt2BpYwXZhSmyBFqiCl4c/WryowAwHvPlK2jGPGjTLkXh3UQuNcabgec0XYvKPphKmrX8Mg31RucxnnvonR/HNy4dxsNHv06QpoFQce/o3UJGVsE3jh0xK1mnCOL7yJr+zf/2JmxqlfD1QgIfOXmGzl8ZQ74YhgkAAwSAXb1RHNw+jm39PYiXFUcCVFsdW8m82hr0q64LQEPtgfpjOrSRSjFLlDa+XkBmksf/DGgpHcYhZNbQzVOnU3NWeagLeR//ujykm1YjYmL6GMIjmhlCS5KZvOJ53UUywNuVdy34OoybATKCXIf3sfyIYCgxTr/xxEv4w6kCxkbHUAuXMc/nRMkgXL4CUr4E+uhaDkZ7TVQqTF/WU8MUAbxZbyMaTyA7n0aKQHFwyx5sGVZfLoJgLY10PUvAaWIg3oORYA/CoLto+5Fh/p5bOo/j585gkS54zUWAJwhpSiaiG93EYHcMKsGyQebT/R5E1sTyjPg7ZE4WrLwb7ek63LMNeDMdNOYKuDk6Sfe9jWc1iwfjFSMg2wQMfzhMglQ142mp+6Z/l3rxi/m59HWVzLlWKtHVyyGTW0KxkEeTOqQ6QkVnMTICHo2ekF5qLjEaLUGviQY3rSR/6MABvOdn3o2dW7ebecLUWVedo7sLGHc7sOrjglxHxUFhR7pl9r29A1KSazknWRuWvH4A7A9uZK20jA5rMl+5B50vLiB2rISGv8na1o2+Ogu6P4DYL+3H2eg0WgUyGwJYRwZwRaatyg8FMLGGy9JlxJgma9vLAUxH+UegitRoQCEyKFaw+n7gp9F66A61aIh+4VLAjTIDDTX50Ho982Xcvu0G/MLen8Nv/dVDON0+xRNVMgm6OLUgymST2UYWnYoXvosZ/Ou33YQ3b3IhkPHiP9dT+L3ZOWyoNrAzAPz63XfgwMgwkK0wvwgEHi9dHr6TtavmqhfokN8QTBlvKmuwrGlodJzHeEbjBw0wMV+MQfIyKaMBMqVRYUVb4MODYh0rrTZdBmKeK8BS3jGfmPfqPqLOlwIx/TbeJZmxeIEZmM2nyZU271CFAxpVS+sCEGx5Xm1sS6U63vW1izidmEQ/WUUulMVSNElQAAZ6BY4+9EdS6FVbFZlPg+yrGXVjvriEWfWAp+s8bvXhfbvvxi5vH85l5rEYIwHqzGN5PkuwvxPRUgheu4Wji0fx2NJTOLs0g0KaTF4gT2NuVfRhwYMQ3ThlQtPTIMNn/lkEMwLocD0G95kyKscycJ3pIEnWV89XMXt+mrnlwsEDB9E/NIhjs+dx5uwZxOiu89EImFXNu9NSx0N9xGsvGZRlOqE6HWAltptuX6Vq3M1qqWi+OFfIwtSYHxKDanTXm9RU01pVq1wp4+ChQ3jvO9+Nu2+/E+FoxExZXq5VEdF4Vz5XCylr4haVMY3euI8CQf1WfPRb4sRB4oR1jeRaz0mu/P26ATD3p3ciUmygELXgnvcj+kfnEMh60QgHmMmsrZYXULiDbtG7trFmnadSERg6XtqhPs+vuDRrpGss/E8U3xgmC04eAMHGsl1oeTqoWDQqdZPQl0YWrqKtAcd8IS9UtccgQc6tnt1q01HfL+MypOGuNdHfN2DaOGqi5sofKmmDbNFPCx6OJlCjeznVriDeDuBDm+/GV5ZewJGF46wRycpopGaWDLpxvY0yYk0XLpVc2FBz4+P3jmCocBGLqT346IVlzBYKuGesD7/3pp/GqDoo0q2xiPQse1TdNQRbjK/i3ybrEkC11BlV08aQkbWrVLZu0UjpDDytKJ9W7ZYoTeZPbTMrCmgTWDxkBuoYCZtsk0AuINOiunqEWQTFE2CQecPnqU+UMl3TGukZK6/gHWQ1mh6HcKm2s1abzK5EJqcpvv0LiBKIA40+POyK4Z89ayGaomvbE2TWsBIg+xBAyyVURbHJl0I4EibYFbGNbvJCZhmHW0t8Xx0Pjr4Zbw0fxLPVC3ixdQIzpWks0OW6t/cu/PTWQ3AVlvH1M4/jG6WXcXz2OCy64m53mEDINKrvVYPgpbBPi+Qy/p4WookQeubpLj42h9rRRYQ6QbQIzIVaCbt37DIrDj3+N98xeS8XuFyqmp7zFZaDJoBMJBJdsGDeKY9MmGqltkRNhSMWpM3kF68pNiqoVCtoVJlulWfTNi6jrWnMTV3lQT6dx67tO/CR3/wwDu4/iDoBT2Nya2RlZmJEPlu5rtkrGkyTykHvdUTvcspYonhJ1h5zwj/o3LXK64eB/du9CNgN1FgAgSN1hP98Ae2WZgCgW6L2lXIW7QcnUb69D+38Mt1HMiC+Rp0yDahQnAx39hZBxktwkX3bBCT1Zu4EWMA+DwIusrlOqOsU8XINZtYYMtVKzB14aECq+eSA6Yuh4RG8UL3afR4CRKmMVFyrSTMefL8dpDKG/QjS4Nx8RtrXJEB20DNVwh0b9+Is3ZPnl88xcmRO4j7SZIKVv1LBEN1Jd7ONC7kKbg1F8fbRKhKaEmfDAXz8wgIGqNz/8sB+PLhnN8EzaxhpoKz7CVhxLxVcA50Z75Y6gnLjvkFj0ArdTbvK9zGBBtElTjsWRezyascZtjWVDf902nyIoFsKTSZIsGi35HuSmWkeew/zSu0unhT83h5Y7hGCWD+PkYHxnADM7pQYD6a7XWCU51iB2CgVy5ghSLSmXcgth/DU4Ab8wUIYyQTdIq0H4FW5Cxhp6NQJsYgNZGAdvxdl5vkNqQl46cKdYn7+QvhutGMN/KvZL9D4p1CnGxj2TuDXR96Jg9Ywvjr9JD6z/BheKhwDllX5sFJshWnkNbJFMim6qk0Cdj7Iys0bNFODhw5nkf36aZQbdL+CcQT9YbTJ/Gy6ZSNjQ7jxtkN49JFHyIpUlnTn1C7Gc1q8AyGf6eGvxZG12AuNzbhrAiuNfVVYE0QKWGibZhMwEEa7oMb81Bx1hVwetXKFuMo0F3O468478cFf+SB279xDsCyZhVwiZiEXegT1iqzBlJ6e5exlCy3qtvP7Sll7bO19EseOJFeeu1b5cQUwWs/3ydqUmfCrmRMfd/eipYZlO0DlySA03UYjGkTIqHEbVW8NvnsmUUo1YbGG0pe/lmoWfT0Tg+Ir1fdL8yqpg6O+LLX7E6gO98IXSSJiRRGmG+pdouFdKqIxm0cpTTDIFk1PfLtOmCRgBcj2vAShhtq1yNa65I6qweRr5lbVtOpfBoJdgIalVp6210bN10aFG29Ezi6j4eXxQhk94SjsSAAn8otomF7gVCYplPruUPcDzKkI2YumuSo2vGilG1iYSSNtx1GMb8cyKuixGuilou5NhRBQH6fyAoJq7yKjWSxdMou2VssFM+MBKwS6FjUzHU6l2gI9EKhCp+2hVu/2GdKYuTrf3aprrn3mM4/XeaBOQ6rWWIkoXHXRIHlPRXOu010jWJrVl/iwNsG2TRZokyGIJDX1QYL3aqs1F/mu03zGBT5rymx1bY1LaDSzKPL5uWwVuVwIL8324m+eIOD27sB3wxYuEhgjIa19KCOmW67ypcvUImBXwyxbnks3q6xYvLguMI7bY3txU+I65F1ZfOjs55Cku1et2bjRtQuf2P4eDLcC+MTyl/GfZv8SMwtTsHItBBfpDjbozhGD1RFV84mVfWSOqX4M5MIIfX0Gzc+RJZ+soh6JgmqHXjBOBKGKKojeMBKbR9Gk3szOzZoGdRoT9cJt2ptUl4bCZHYMV1jJabB1nWXSqNXMbCGkoCiTUZfpHjZZKG2Bl00A9PpNVyG7SsbKvNZ40KBXQ7gidB+DuPeuu3HD3uv4rDpOnTqNkydPEwD9xmPQakgWK3pNy0NDNr3sBYQCIMVNoKP4GU1mWJsjTvhqxxz5Qed+mLxu5sR3/94ulnwQsWoErj8+Bt8pGktPFFEmrU1lyCaqiP7iDWiOkHct5/l0P2qJJKJ07QQiNRYgyxztCpnIQh51goCnoAHQ5AAsTDfptSscBJJReFIRsgSeUYO3KWSll3yDhSM2J+alTo8GxtWGRTBTuKMZHsjMGp0ivIsF9A0N87omchEqN0HM1lxYdSY9Qvew0kBQoBiPmi9c/oYHTbl3BDCPBggTRFykhhYV2FsrolWg8btpKgUq5aV5WJkKfPE+bLiLrshIFJdOnMHbBuN48JadmOgh06Pb6SETlFGhzDQSiKpVm8pMgyy2UOH763Uea0TorepLlUq/RUVmeujm2S2+1ykxukVqI1N3CbEwKge8Fo1NbWU8KqOUjunDgGnToutJp9IYiSoN4YzWULT4QLEui7WLwiZb+WI3K4QamUq60MHUUgSXznZw+HgLz71MUKqV8b7ffgCfr8yiSIMMMO98QblXblYMBAU+u8R3Rd1eTIRCWGpRD2Lj+NmRe7HDO4C/Xj6BT6X/FDdQcafpqv/EwE/hvT03YrF5Hp+8+E08u3QEjTLd6YwavgPoMOwi6nr9LrLCMuJ9I+gth5H76nE0n5xHuBVBhcxJ7YXhZh0Nn4bxMBeoBxaBOqQ2ToJCRvnB5KlLg3HbqKfhiDrldgg6GmivvOy609oM6yKwNFj2tpoteLM+plQIbrpWEw9uGN2EMhnX4sI8KgQ8PSfVQ1arRkLpZ5tuoZ7bzVjD4MLRKCvXtinPBvNY79GKSRPjE9g4Pm7mdtNzNm3aZOYk01dIVXJ6nq4XsK0FO/3WJj3QbycNDgBKnGPXIq8bF9L69A1UhB70vthE8fPP0cAJSn1edJI+RK/vRXzzCBKT/Zhzabm0HI2KTGuphsL8EtqZPCz14qex9PYPACMxpONiUqzFGG05Mppfn6k3YS1Wq/YeeUxSIpaIibBhWSosKYj626hhmq6e1odkEaNFXGqSMrXoxrkXikhMbIBNF7DQ44aXT27QTWqru4ApXCquUbTuO7pDjqj9ylrWwi6yGh/P+/nsdo0sp1KCqx6Ea4qKtVjE/jfuQ3DQi7n0AtLZNG8TOHrg5TXuNBnKQotgTwW36IaGGR+myU+j9DF+sieBlMdjIxbQsKyGYTReul9aN1LRUww1g4HCjnIq7YymKepyQ21s5jBFB5lz6rKiEOPf/ZLZBX9TCTB/lYH1ih/FAkGeRmrTNasRgfIlEtYq3SW60bZLS6aR2cSSqC8XcOfdFrz3xfBnaS8GYnG0A8zvoM8MzVGFVLYIygTFXiuM/pQPM9klbOi/HvtS+/Diue/iSfeLmAgmycpLSPTswadGfxnH0ifwicx/RXk5i4XFLEFCc+wz/+mSBRJ0Q9taU7SEkd4tqD05jezDLyFS9sIfS6GotQdYuQSZJ7Qik14BjPJQIoBwDF5CgzFjMtXDnUZl5qXX9bOzs+YeGpgBGp3TvQNDI2YWCc3rpeYKMSaNU9QEhKb5gvfqmXoHbcSMV9TkhXrOhg0bzF7X6P3anzt3zlyzZcsWJJNJ01lV96osl5eXSfabGBsZNqClctZc+cPDw7jhhhuwd+9eM5mlnqVhRXq/4vq9r5V18yzdp99OmnWN3i3Re9bKlb+3TL5OVuYe/b92IBcIoTRNn7/MQrxuE+l6GxEqWpYuTctL9rRIt+npaVin0/D1sqY+MI74wJBxZQrNMlgE0OK1bbFN8+VN7WPqY6OvYwyr0GVYLChZrpmCmgXDC6ngJt68jgDGvVzUGu+RceoLn+b8ahLAGoyGWJMm8LJ7aYh8ditB15OuY5P+pq5cFQOEXWM3Ybq6Akm5vQIwN+Ntkd3ZUh4E4FsiAJ3KIbQhBRwaons4g+DZDHprKZTJCAsuDZyhy0E2maR7ESrX4Fmm+5EZILzYBBammeDSfScNlkwyT18pRterXavQbcnp1Ux3gEDipQvcVUIppjaTFyvicasbxkqZ8zlO6fMyxkG97smEReuUx2phNukmo/TVyaCYC64gldzi+zS1DoGZ77MZJ7efzK5dRaioQcXTuO/Dt+KvyISy0TEkPBnYAbIvAZhAwgCY2G0Hvf4I6lYTUcuHsFxAprPuJ6vyNgjsGiqVwM9vuxfD9QA+fOERDDBupewUXsotwl6kUbO2CsRCdLO1inYCUR+Z1kMvw/dUHpFUwnRCXizmzKwVXrKtWqnKisBvDFUGK8MX2CgsI9Vehm0qB8ZVm/JPxwRmNCYDBAIXgYpE98PN+K+4ebpejEgTD+ZyWYJJL8bGxgzA6Lm6T8/Qs19++WXTCVVtawJMnRfQ0ZbMIiyagUL3SvRuieKYI1jKvdRzVMZaVVzHNbBboCbgFDO78847ceutt5p0Kv5Kh1i5pEX9V1yduOjdygNtEmcvWRuW/LgC2GveBlZ4x040NEtmxIPNw1rCq47SRVL/p8vAF88gebGBMDPeu3cAndtYwGNq7A2hSqMuWQ3W3Hwla29CBLxkTREakIdKrLGCamjV4q+m1zkZi8bdmfYsm/fw2MqHNbPJHPXbktGqEPln1g+hjXZCVNwwn0kXylUhAyLg7h7caHozFFm7tzUjAe9zskquhkBLgCIAU3uapkMRA2uzljd7IkqL4Beu0MXN83fYj8SuMcyT5XWKBKLlAIjNBDgqTYOxq5FekeHUM3xBS4wliFpwGtVwEfVwGc1QBfVghfsy7HATiWg/cukpBNw1bBkfxEBvEmUqaI35S0LG1Kqspag2QUdfGaX4jKP62JkvnVJ8hul+mY3HOm0aiJlxQoOp9Vv+aZfRejSusUF2VeRvMkZNK203cmhUZ+GpEfhpDHl3AcvTwMS+BOwDIZyqt9DjV5kwz1kBiSGr0mH9gRbj0qQ7Wrar2OceRG+kF+e8JTQrNHjbhzKBSF9eDyYPYFtwCP9i9r/jFs8Atvom8Oipb6OeXiJYRFgkBIsWwTU5ip5ZC9V/dwS+l8m2CALZUgGNegUJ6pcaCzVhYTiRQNivL+BdBiLj1V5f9+ReCYA0hbNYjgxe7EUsRsaur480MDP9s9iTAEvsSexsYHAMfVpdPhLjFsXQ0DAmJjbRxZs0/b/OnTsLGqR5l4BGzxQI6rcARx8JBCICKV0n4FJc9P5MJmP2Yn+Kk+7TavFyPaXnukeAKWan6xRXAZoGep8/fx7f/OY38ZnPfAYnT57EBoJhNBoxz1Y8dK2GPjn45ACVs3fkyt+f+oNPvz7awKz/sBP+DJX/8RKs7y7CW6ySAVHt3EFUbymj5+49WBaAkLEkqbhaOaccI50nCKkjqXmpEwPuWT8QO+h4Udk8PMGM6LIfAYku4V5juQVStFxzm35rU3eLmhSSp5L+GJarGWwOxHDblh14KHuEgFKF61IBm8e3Yu/YJjyVPoVCPY+ql4BbF4R2GQuLh+/h40W3eUCrLqsXuhidULJDw3UVyFYKbfzkzvtQOTaH2eYMSrcMYSo7h8DFOlxpQle2Al+LjERuLx/BYmU81d+KxsUDWrW7m2KmQ6pAGFY7nthkoNlBZjkHm/Hi1aiSOe6/6UaMDY2izDzU11cqgzEK09Zi4knQEUvk/TIcR5S/+uqr3t5a4UnrEaphXwqu+9SIXK0WceS7h7FpchNuuP46VGtVPPLII8aoi6UKikxPu0owiRZwz6/ehYvhDLKs9avtENmPeolbpjuAy0+jIXBp8V06VvAEfIxXi2mmyyy2x/dpEY1wQF9+o/jJjffij84/jM3eEfx85C588PDvYHpxCt5GCHbUB7tURm//RsROV5D7/ccIZ1FUgxZ8ZY1O6Jg+WQIdGWqEgBONkG2xolOaZBQyejEiGbTmsVduRsiExK51Xi4hDcewo53bt5o8FYjoWk3OKPARU1paWjYs6sYbbzLXLhI8NG2OQE4s7NKlSwb09EwN/ZHrv0SQ7O3vg38NUGmBj/Hxie7woHyR73PxHRXD0pTXo6OjpswUb737AuMW5P3j4+PmXcw+5mHHAKCeofn8tVqS0qvMFbvLZ9O4/fbbcf/99xvwVXmLCChtJEB6gtEb6YnyTccFIvrtyOvGhYz9P3cg/NU5VP+CGR3pQT3QoYqRrs+Wcek9XsQPTqJgydXrIGzToWOG1TWmj36GGJNEGXjZ3vzJnGV5XWYl4BITE6gx61ktGFg39zgApuvaah/in7BHq/G899DtGOpJ4ZNPf1GjQOCeK2Lz9s3YPjSGxxdOIZtdQoeAqu4QBijN+1c2Krmeb5G5uclC2txa+gzYoIvsimBjoA97rUl855HH0bq5D4XdcZSLWbhOZuCZI5gsaxA22Qwfpg6zYoddpse0CLxF9blTOttkQt384J6/5T6YT/0EPX1hvfuNd2NidNzEUauTq0bWJgWk0hgDcX4rzms3Kk13I7gp/6T0ul4A5uwvXriIi1MXFTW+nXEg1qjjptrINIazXqVrVMhj/9tvxMRbtuG5/CkyRblWfrjoenplRAQrj08AxixiRBusoJt0Ldt0ueWyR2hkIY/cTNa4vL4nOoFy9gIyrT78241vxide+gz+4rmX4IqRtbI2Mgwy1YuRZ8k8fv9JuqR+1MJR+Gtq9HYbUFK6ZHwyfrlRqiDVfiQAFzgpP+TaCXRqdZYfs1zpFUMSC1P+OO6fhon10+BpdwSLECsSVhy8TsCRLyzjxImXzVdEtX1pRSjlt4BE/ba0IpTKQexOYCQA2rZ1GyKxKNLZjImjwI12ZMBDYb3H7wsa0JHoXj1T6VDa9DyBijbdozTpmADWAV0tASdRmvRb5wMsA8XZGT/5wAMP4L777jPhTEYLuHTBSmnXfdqUT8pLHZe8brpRuN84isZXT8Of9aDezxrOQ4VnZuQiLtTv7IMnQXdFCkzWoQGtmj7ErWExspTLXs1fK4UlMX25VHDGoBhxhsUpZNy6RrWvcS25GYPnMTEdsbdQtYNqyEKKhn/f/lvwpee/hbm6xiKy4GpkHqkAyo0SFlEk4rXNJIdtGb754/vE8rgJdM1UxHJHXGqv0ccBC7bm0Mp34Cu5kT8+jXSUbOyNBGrNp1Uh+1K8+a4OWZqrzlhr/ByNw0ypRWbVohsqpuRpESjkDjeZJg0K1m9eo/Uva+rnwDyo8XkWn3WI6Ugle6nIlpn+hYpgDEAKK1F+Ovmnc1JIndNvKa7yKhGPG8NwXCeFZUhKtdY6HKBbpM6VWmGKNyEohsXf6pCsr27hCQs3PXgIp+laVoNqcykiHpKzSVZF91EsTMYgV7I7NRLLhXnnY7mECT4hbmKBYif6Akhuhpdp3H+8+5fwzZkX8IdPPoQkgajK6zwFGvLgCAYeLyD3qWdgRZMIaogQwdsOuBGlC65JEgVEYira1D6kBTTkKip9SpvSL2Y0PT2N+Tmez2kV8W5vduWf8kku4/Hjx8mqlsiK8tiwcSPBQAPaWX+QhQmkxJwCmseMzxMwOoxL79cCuTou0BJwbOT92uu3XH7FQ3mtdi/akgEs5VMoGGaedYFM9+sendf1KjNtCgu8VKYSHdNz5Npqr/sccBNg6eOAJkucmZkx5wTsR44cwde+9jXzEeLAgZvNM/VOPVPXSE+csCOf/tSPZzeK1xzANuwdRunbF0mVB1Gn6zAot4kZlR4Po3VLH109GhZdLkuGR0NRwblbNDBmmLo/mJeu2ZtNmLGy12+FDbAoegItimFfK5lu0UBUw2tcmqh03LawWMngrv2HME9m8VT2HNphuksNglKLRp/wIsPzjagHIR/pPZmVFrnt8H5Nh9Imy2rTbepkS+joU1y2CU+6gVCeLkOeCrTMuJ8vofXSMuNG2n7XTsz7WdvR7UoR5DQkxEWF9ZCKuAimpt1MbieBSo30xDDTxAYyUn0NFBEzXwVX9k26rHIvzW+SsMmNk9i+ZRt6Uj2IheOIJ6PGCLRJ6R1Flshd0iZl1V61elGMgMoiQ5UxqpaXAmuTEtXU4Yy364OCeubz7TCrqDOvLNbmxAMaYhW3vfUAOmMBnCxn0A6ECEI0OrFrvl/z8GuCQLWHaTiUs9J6nyeIhDeIeCAMH8tIi2aoBH3BAJ5deB7/57YPIU6d+ZUXP0f9CcJrz8HVIJMYHsKe7xA4/v1hNEMRtMlUMi3msV1Cr59ppoundMtA1aAtgNCmrghq3BYQOAxFX/kkcqO3bN6GMRq/+hxObp7EzTffLKZBl+s23hOiy3YWzz//DI3+OTNDbNfNF+spY2Z2hvoH45apDSrOd1fUYVXtsgRmjXGkgRoVHRzsXpMguOn9iqsMVe1ZukblJddSx1QpSWQbuq4LVh2THgGkAEbnJEbfGVYpKX0SB+RUnkr3ju3bzDnph67XprAA/nOf+6y5XmnWcwR6AlGpjxMvyY8rgHVjd7msPWbCr8aF7PuJ3fAcuQg7RKWqBczKLo3qIqxDfcjd12vGiZmvdgQVtX1oEDCzCXR4yHDa3QVqjcvCV3Njyk3hGC0gA1EbQTeC3cZmjdXTeEfVOG66XbS1rqGzpmTmsOZX+xkZjF1FL42gyL1WtEEogHDFhYpqaBa2WJV6hQpM1bcroKKgX9qptdDKVckWQhhM9ZsG/IvHTqA+X4XHH+NvH+J5tSGVUL9lI/DWPjRqywjUknDT5QuGWGOX8mRpfrhJ+jyLBXSWyEAXXfAWWVMSnDTwXcatlGsUgU1W2DPQD7vZQj6bw8joCOaW5xDwBghYMYwNbWCaxfxaWE7THSEDkUHJ1ZBiyoDFJAR+av9Qz3IZQdc4urW3lFt2oU6bWiVHCuMc13Vey0WDS1HTiNdkKTbzRf2NlP/p7DImbtyMG997B16onEHZXTYrLalMNDtGx99Anz+EsJ9MjQw8Tb1WVxaLzG0sHoTfUpcE9aUqsxIroUhaPUXQfCDwRvzilgP48Jc/jb+snYCvQ4BjWUSSKXi/zUrwS0cQWWhjuHcAC3Tjba8bw1qP0U0XUGyeMZARin0JlOXaCdCULrEfsSwBhtiXju3ZvYeGnTR5JlBRHiiNakMKUj9qdbl3Fs6ePYvnnnsO05emWdHY5tpAWCuchxGJxqnHcgU1E4fXgFm1ykqgViHQsEz5LOmm8lTl4zNdYLrAI5GOKi7aFHaOOaLrtOlQg/qgc2vPS3Re71HanfKVOO/NpJdM2nRe+aDGfrFunetl3u7YsQMXLlzA2972NnzgAx9YrfCcuOv527euupBCcLPx+P+AbWAb+xGji2RYhYcgxvBCII3Qu7ajtom1SYvshS4Ri3EFwAg6KgDzibD7LU1vtRnP7kYxfSMIRmropwEZN3IlrH2HNZIarNW4zqOm57c+nevbY7tDRfKzZqGbZYu+0ygay3loKvPWpQZrPT9SVEL1uM6QkQg8aP10a/T1zo0ADU2AprmcLIJGtUxXhmDbJkB78j5EpytobYmh8a6NaIw34VrQykMRlFVTM34RugU+sh4/k6mpEqv5Ct1NC63pBqoXimgvNhkXtYexxqTCC7hdvE9Le6mxWwaoJeaTqQRdjBBSiRSf28HC7AJry5Jp0FV3Erlaykd90VJt26/l8JkPyl6HlUkZZUTalJ/f/vbj5kuXo/QyDEdhw0mCMwGiki8akFXblzoNGyOKu3HgfXeg0evDudIsrKA+BhBseJ9Fw266m+hhvNQuVXQToljJeMlwIgS1KP3mEvPU37YIcG7MWlVkCMQbW/349I0fwO996//Fly98GxUQcAIuxCym5VQN2T86heZCA5F4GG2/B5mq4mUjQTfbLI5MdzXANIqlKB0yUAGZwkaFlBEUpVWGKzHjDDUSg6Am4Nm8ebNpy5Kxy4gXFubMdXqWAJE6b/bqczUzt2DYkMpHoK97JGI8Akpdp3cLNHRO7xTbtnwCmm7/M+WzEz+JmJW2tcd0jbOxdMw5lZVTXmtF79LmpNW5T+2nurZFvVbcFFacBOblQreNbnJy0nxUkPzar/2avC7D1p337NqxWwD2Ozwt8GrxuWoHU6e6VQDTXqDFrc50KKz9Py4A60mRZfnpRrE2KrEWiy0Wkd3hRv1nJliIXZdMRqpVX9oELfINNDT+T1/2eHx1U+YLoFjo/pYLPgKVKhY19ptIqdVe1zBouegqshYWcxPYNEo11Cs1Mr866nkqUokMpE4orBKEeK2gxDyDBiTGF6ZB1aikUlS3XCS+X51pW5rHibWr5oTysNjiwSji4SiyMxkUM2lUGiz4e/eh9cYRnO7MklHl0Xb7YdONGua1YRpe6GIb/ZMb8Kx1Ds0oWSYZmIYbaQLT5hLzgmzMx7CnzncS9eWCKFX6QrphYpy14k9j5tIMAbRhak4plNqTZKxakivDePgYPxmOmIEaotUmI0VWr20ZjMBLoEYlMkqq9hqxkO3bd/A6r3ElZWACOim4DFUuvbYA80eTIipPCi0ym04L2++9HqFbezCXz8FLN0ttmFqwuEHvwBMlgLCGCQqwvR3U/Tbq9HbUUB90kSGQws5HfEi1LGwIRnDMQ3CoePEbfW/GpfwCfv/FrxBQWLS1MllbAFunopj7zFPIn8sjGI+aRV20grXGqtoNVpTUDc2u4aM+ySiVbhmm0izDE8gI1GXUe/bs6QIJj6uRPh6PUQlcJj9eeOEFM7RHnXtHN4yYdiu5fMpP5Y/u1zMdYOrtVz+uGPOqQLair42aXSLK91WZh6pIv9f2qHeK5Sl+6oDcXeSjC0TaS1Q2Vzvm7M00R2rTJcBJnGska69TPAXSziZRlxqdc56tPNJzSmRjatcV6KvMdV7grPyizePd7363eZ7sYnJi81oAE/sSCBlw4m/DvBTWxuMOmK0CGMMN5l3ztQaw17wNbFMggjpBYIluTaIjNyGPwg0p3LL7Rgyypi7XCiiSiVQCdF9YU7fUXuALErNagNePRDBOBke2kG/DVWTmdkIg1tPoNZ0IazO6UaLqHfEZgpidb6B1bhmFi8vIHp9DgVv59DJqU6w95suwcxV0KjQs1fiMW1ON4DRatY/F+/ymd3e5kDerw/jrNNZcC+4sDWKWxlukS5kpwGJcfEUvGQDZ1lKO8Qkilm0hMuBD+pYYFvobcJGp2DRidKikZGmFagb7738DDt7/JvzJ738Wri8tIP5M3Uy90xrsQzlCJkDliWRr6HWF0BPpwfjgOLaMTxpG2Nfbh2qxjBeeO4JeVgr5ehVbt28nYwxifn7RDBD2Wz4szS8ZBdMndNWiO3fuNG0+chVefvk4gWoW2UwWR4++hLNnzhulHt84gY1j4/CnApjPzJAJebF381aECVZFjRYgUKl9sk43ra7e73LRMlqXkq4vy7LvzgkUynnT+C6lZy1g+tDJpVOFM0DQb4VcyPvqrJ6bCJMdRWjgaqeU/ZXIwkZDNP6wB0t0vfY0GLZL+Pz0d1F1Ec2X5+FKxJGq9SPw386iSPBq+V1mtfVYmC5yKAqtOK7xi2oYtahD+kqo9k4Zp5iX9jI+uX9xAt/u3bupyWoTDWJ0ZIzu5SABKE6XzmPA/brr9ppe7Vr1SG1DcqnOnDlL/W3T0Cvo0+SMZOf6cikgEZ7YhoCoPUpmpA8BzDWal8Ch2w4mQOkCrJpBdI9EIKJ8016brtcmsKNdmU1hR1Z/89qW2mzpxZgXmXubpq9li/Hki4zBiumJMesLv1axUjONvqBqMLlu03z/ulIfITysCKamLiGdzSFMkK2w4lfTw/TsHL78pYcNK9UK75/83U9Kr/6GeXpZuxf3YmMCJX2dZJ3XNr8ZjbXXmI2idi8dM21g1NsOAY23tNsE+X+4NjAippuRsY4ePboQZM3mifgxTKMvVzIo747i/l/4KdZ4cTxcPIGL+SU0yLw8dN00Lk1f4ojTBA9mKTNOjEx9vrT4aYAsSJ/ZqQVUDta2hRpa6RIaGdYWBCa70jJtUvrK5VG3A27qT2b8V3VL4D2+mlSnbaYzUe/2SCRs2pbUUB2LDpgwbYA26KUbx/tZ0BqaoymeA3E1hJbRLjKMIEo07HQ7w3vqiN2/C+57N9CQZ2EXCzQwP1xMh6UFTMpFxjWH6265FTdO3og//ehD2FwaxvbwGM7NnUdy3yRKjRIuHD6GQE7DVbKwWAu6vd12Eym3RAaomlulsIMGKCVX58QIXcDNk5vpUgaxnE5j9tK0cQOkAI7iU2FWtwaNfdOmcTKTEE6cOEmwS1CRmSdF9bb3QesUFsgk6CSS4cTNVNQokl3RmBGOmemSvTZBubeB8bddB++GGJbIBkMak0rQUgO/mwwoFCXzYf4WPTXkq3kCC2t0xj9EQymRlanialt+s5zZMHO06qYrTGCOVugS5oqYYhrazSLQ48VAqxeRz51D5ltTaLE8UnTVEmSZygMq/6orpLYaKbsYqH5L+XWNRNfMTM+Yc7v37DYdT3tZMSSTKYJfkPfRSyjnmP9z5hliV2Js6i0vVuKicct4la/UbfNsPUuVgGYN0T0qI71HZaa8VhwkTt7ruI4JUMXgtNdv57j2V4YVfz1X79NexyS613mHytk5rmu0upNAU3HTNc5xhS1NrsDjzv06rk3H1CdMTTnqF6ZKT8904inmpq+w99xzD/75R/6FAP63eZ/Yk8PChOCGafGYw74M42Ia6swfw8B0Xtc6DIxY0SRmtAjMNvc289wOhULtvxcXkrWba8OGDS66KR6+xJ3L5ay1ADY5rP4wFRpxBtU7xxD+uZtMrZqVn6SZA5nkIJlDh8auGSQssii5fmoTk5tiM9e0rqOHINTME6yWc2jPlclw1D7DwiHImMZ1Jk1DjLxVG6FC9xOwGX5DANAMAOpmoS+dbg/9/DKRXaju9WGISixXTEoXCYRYyqq4ZBS8nwZllr+yWyjNNFF0Mx10BxN20KzdVxqgbd27FbhnCBk7DU+jhjiNO8/ra64wYscJsOcWkIhH0CbYDqQGcM8d9+H8C+fgnq9jsGcAx6fPEHSWEKdhl/IFnDpzDjUqZIcK6WX8k2RSYlMyIKd3uGpguWhqlFa7mAb+CrAcV7FZlzFfbkAyAqVRBihD0/N0j1xInVM/rUYoYgZrJ+gKX9+bwnsObcI9e3agjxXMqQzwoUe+i0cvLCJWcqPWnEHiwc0YuWO3WUDDT9eROUcjp3HSX/RpDiv18SJ+kwObNrEeApyGSmmm0SV3G0V1OG15cf3wRlSaVYJ/kcySYMcapELXWs0IHdZIrLSx8UUPan/wNEHPh6afxl2jzawYpvJEwO400utLqtIlAFL/NDXAa7JApVNNGm7m3TTdxG7OdJkSddbcPzm5aTWP5FbLiLWJzZUqXSan68RExOZ0TgyPta05J3HAxAEWlcOVIrDQtlZ03dpN9yvOEgHMlee06bjzHr1Tvw27IthKdK0TF3NOzxESURQWKDqbfgeYTsVL75WeSfRs5almkh0eHDCTCHz54a/IhfyETvMdDT7fAJgAi8ccN3EtkBnQ0jk+X25m8x8cwBSm0bgFYEygYWAENQ8zw+MAmBrxXbkMAv/zG7DznbdgN2u6R88+g1PtJbirFlpFuoIEJ61ARB4GbziAGpkXvQygVENzOovOPK8p8WzTQwrMQhcVVwHSNUOxAQ/BJNBwI8hap63awy/AItYwHCRIhWismteJ9RmZVAvX7d2LLMHg2aefNY3dMmx1I/BGE4Z9iVIrNpp+RytZq0d0nAyuEuug6rERqVCBCIy57QF43rONdK0Of63RHdNIReiZ92PbCT/2Td6CgbExZKdmUJpNU9kryGmdQhpgvUJmwWdrUdugh3FjfD1kLFqw4cUnnjLj9npHh3Hg5ptpGB688MJRo1Ta5NL4CcoGXFl+mr64Uqsao6vSGOMEIrlzSpeUzzEWsYlUMom3v+PtyLEmfe7wYboBQzh1+jRydKX/p31j+KU7b8TOgT5Y2UUiQx6LhTROMZyla/uZl2fw8IILA3k/tt80iPAv7sBTM+cw5O414O417I1MzkUXxkN3mwDm91lIakxlPICKpUZy9RuzYLNMijSkWwd2YnsgiUeyp5Cu0+2myzLXaTAPyb0Jglmrin2LcZz+2DdQ6UQx2j8Cf6XQHc3BTNMc8mJEap9S+pVOGawAWunXUBo1yAuY1KN9aGgME+NbjRsp1rS4OI8iGfPJk8fx9FPPmP5salJQ3y11YBX70lc5AWSx3B1jKNfRjCogOKhSEUMh1NA1U0VKQFzt1S6m3/2Kq2sdURy7P6nTJvw9YDJHuReY6Bna9Nt5niM6r3ulDzrnsCmFxdrdpm2XVQrvUd9H89GF96hvnOYz00gLLcmmexR/bTovdqy9nqdNz1dloHawKO+Tx6KRBYefeV4A9lt8nyi+w74c8DJAxv1lbV86x3CD5dJg+TSoj02+9zIA4++2A2DM2zbzuy3w6u/v73zhC19wwOpHB2CsjdxUJAGZdeTIkcX+t2/F4JsmUd4ALLYqaNL9aqsvGDPVa7PgWTPbrGWVyR5W1+2yjdpyEe4Fsqwy84YVra9NBlZj4dBFlDvoK7HAaryfyquhIlJcDZdR4fiofH66JSogKbCMVptEX+EaNGgxKhWOvr7pHtFmNbb6NEUwn+XUmlIGsTXumPMESpvPbsvVaSPWJhi9fQSF6/x0S6k8mkXVR8W1ffA+UcTGEx30JwfM1zF9JR0bGsd73/2z2LVtO/79v/sUzp89Ba+MoONhHNyGLcgo1BAsN0htLqUSXU8qmeKj+ErJlBYZrCOKoxNXR/TbMQw9V2mSImr6lQIz1K1lxjxRlAk2uXYR128aws/uuQFLU9P41twL+Fe3H8SQv4bjyxdh5724xGsPVzt49GQalbks6lEffuufjuFLqa04ml9Cf5TsjmXn9/jpOnuRdVfJlKoIkLklAmTXBLEcwSuoCorlU0r5Td+6G319+ODEA/gPme/gZSzAs8wKi5VDnnoS6JDxWkXE7DEMf/IkZl5eQGSIUMj7XCxfv4+ATHdTLDwcjlIxybDJ5EWhvWTOTTK5WTLSON1Dders6+lHf6LHtG9FUxHTUVjlv7i4xLxymy9sYlPRaIAGmzWgo0Z+Adi3v/03SKeXsXXHTnNconKQfkmU95pLbbUMuDPHBDi0Euk2C8MAg3ONwioj1Zg8ZcI65pSluZdgaGY74fU67pyXmH6O3aA57oh5vjbeK50xAMayd+43v3mjwrpWXUQUP/2WfklXFNZelYD2EqVVjN2wTSbqW488Ihfy/9ApbgIxAZTCBsBWttVG+5X9KsBp4/tNGxnPtRwAI+Oyqd/tfxAAI5K6aTBuJpxYYVnPPffcMV7Sr+vWZV3W5X8cIcgVr7/+ermQTQGR9ivbKkAp7ACX85tAKNZl2r+4N18ftREzbJ6yCVYGwLhvz8zMdF5rAJO4PvrRj+Kxxx4zsC8A0561l5s03s2XewRgjIxhYkyopY0R9vK4RZRlJeb1MdGqyrzcC+L12+x1jJscSC8T7YQthj28xrOyd3NPL1INYPImOy6+g5WVUyddHmedWwmuy7qsy4oQOC4z/hXp0LZ03OxXrqFpmZ725msh905Pe/O1kefXAtgqkGm/FsB47ep5hVeAywCYRK4jQc2wr0Qi0Z6amur09fUZv/mOO+5of+xjH1Pwyji/agADAcxFan1ZQ74AbGhoyCUWJgDjMdMfjMBFduwxIMZEaBNoGfDSdrXfK2GLiddvA17cBFSrAKZNx3id4mfAawWoLouvjq8E12Vd1uUKoQ1dDRAuAy8nzP1lAKY9z6+C2Mr+MpDiNQbIFF67JzY4wGXrP5Ia0/b19wJgFHPsyu4UYmACMFI+40oyUh5GyjTqk3kZNsYEGRDTno/wkqmthrWtnDcbAcwBL93rYYIdEDPAxTAPrzIvJ55mv3JsXdZlXa5BaFOvCGQUgYgBMIn2PGbGOmq/spl+X7zOgJh+a78SNr+1F3ApLPCSy6i2L2KEvjS+4tdHuY87d+7s/G0BzJG150z4h7WFCcgcJiYQk/C4AScm1mICVsN8hMVECZzMMec3zzkuo9lLeFydZZWbDpA5cVuN45pj6y7kuqzLVYT2s2r8tK+1QGDCzjHuBVodEgoZ4CqAaU9ZBTGeM0Cmjbc19Vt75xjvtx3mxb2Yl+k2QYxQO9dV2770/jUA9n1xvFKuxdB1jblOAKb9WleSTMt1NSamNjHLslaZGH8bQJMIyHjMhPk4B8jEuFZdRgn3DusyYV57GftaCeuLjtmvy7qsy7WLAEp7gZU5cDmQOa6kATAJzVAzSrRpbxoCtMrI9FvCcIs2r3NyEc0xhQVcdBXFuAzzovem2Seu6jpea+O9I9di+KvXrG0L028HxK5kYkRTHVfjvn57GFm3gEyAJiDj3qAXE6adUi+wc3MvsDOMi49XG9cqiK3szcZr9fpXchvXwWxd1uWV5epAQLCiPZr92o2nHBAzLiVtVIzCYFPXdLvDgyQyXQe4xLgktH9Nl2PzeFugRQBri3nxd0fdJnhd5yqu49Xi+HcHMIoJ/yAmRoByiYlpLzDjcTXymzGTYmbMJO31exW4BFgrAGb2Aiblmfa8dhW4dMyJgyNXAzEH4NZlXdbleyKAeiVZASuJ2Ys76BjtdBXMdIzPEHC1edzsnTBtzoR53oCVgIt2bxrp5TIKuLLZbEesi8cMaC0tLa12mdA7X4F5OXK1Y68awIxcjYlp/8OALBwOu/jbgBkTYMICLSZIIz0FZAIss3cAjOcMSDm/9R7J1YBrrayA3bqsy7pQBD4rwavKGgBbDese2u0qeOkYbVaupPntgJfOO6ClfblcNr8dxiXg4m+xLNNQL5dRe4GXnvlDAGxt+Pvk1Rj52mtNeC0T036tS6k9EySQMhuR2UV/14CZwgIvAZqAhuDlEqA5wKXfDmjxuB5tAEmb+XGF/DAwW5d1WZfvl7WgtVYcsNKedrzKxnSMoGXAi8fNXkClY2RgnWKxaPb6LeByXEWHcTnApedcA/NaG35F+dsY/tp7TPhqQKa9w8g0e8VaMEsmk2avawRmAizt9TsajZqwjum3Iw54XXmcGbESWpd1WZdXK7TVlVBXBD4rQSMOmDnHHaBywg54CajoEppjCv8dgMuRqx37PrkMDK5RrnaPOXYlkEkcViYg04h+hXVcgKa9A2oKSwRemrf8ymMrwVW5EsjWZV3W5W8vVwKXRGC0EjQiUNJeLqHz2zkmsNJeQHXmzBmNqTSg5biJktcSuBz5u4DA1e41xzT0SG1k5gjlSkDT3gEyB9gccY474gDduqzLuvzDyVqAMgcoDlCt/Lzs3Fqm5chrCVyOvBbg8IOeYc5dCWiSK93NHyZXAtu6rMu6/OhlLShdTa7GsBxZA1iOXO1ZP/D5P0x+FKDwg5552bmrAdsryVoWty7rsi5/P3IlKL2SrBn6s1Zec8C6Uv4+QOFa3rEOTuuyLv/45FrA6DUFrCvlxwE41sFrXdblH6/8SAFqXdZlXdZlXdZlXdZlXX68BPj/AbDfvIXeqgtOAAAAAElFTkSuQmCC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26334" y="160337"/>
            <a:ext cx="2848838" cy="3114239"/>
            <a:chOff x="8166904" y="609600"/>
            <a:chExt cx="3032166" cy="2957929"/>
          </a:xfrm>
        </p:grpSpPr>
        <p:pic>
          <p:nvPicPr>
            <p:cNvPr id="6" name="Picture 2" descr="Image result for rops tract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3300" y="609600"/>
              <a:ext cx="2619375" cy="2619375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166904" y="3228975"/>
              <a:ext cx="30321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/>
                <a:t>http://salesmanual.deere.com/sales/salesmanual/images/NA/tractors/cuts/3_series/r4d098786_roll_gard.jpg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3C72699-9A9A-48D2-B827-F400D59A9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345" y="3669359"/>
            <a:ext cx="4612827" cy="21166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36778" y="6292362"/>
            <a:ext cx="112713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Reduce the social acceptance for using antique tractors for production purposes</a:t>
            </a:r>
          </a:p>
        </p:txBody>
      </p:sp>
    </p:spTree>
    <p:extLst>
      <p:ext uri="{BB962C8B-B14F-4D97-AF65-F5344CB8AC3E}">
        <p14:creationId xmlns:p14="http://schemas.microsoft.com/office/powerpoint/2010/main" val="25136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5F1236-497A-45B7-BEBE-02FB08B6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03" y="269773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Reducing Tractor-related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61C3E4-69D8-41FC-BADF-1FFEF8E3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03" y="1053245"/>
            <a:ext cx="6553025" cy="56963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err="1"/>
              <a:t>Runovers</a:t>
            </a:r>
            <a:endParaRPr lang="en-US" sz="26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Types of </a:t>
            </a:r>
            <a:r>
              <a:rPr lang="en-US" sz="2200" dirty="0" err="1">
                <a:cs typeface="Calibri"/>
              </a:rPr>
              <a:t>runovers</a:t>
            </a:r>
            <a:endParaRPr lang="en-US" sz="2200" dirty="0">
              <a:cs typeface="Calibri"/>
            </a:endParaRP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Operators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Bystanders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Factors that contribute to operator </a:t>
            </a:r>
            <a:r>
              <a:rPr lang="en-US" sz="2200" dirty="0" err="1">
                <a:cs typeface="Calibri"/>
              </a:rPr>
              <a:t>runover</a:t>
            </a:r>
            <a:r>
              <a:rPr lang="en-US" sz="2200" dirty="0">
                <a:cs typeface="Calibri"/>
              </a:rPr>
              <a:t> incidents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Starting the tractor from the ground (Bypass starting)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Failure to shutting off the tractor and using the parking brake when getting down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Mounting or dismounting a moving tractor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Factors that contribute to bystander </a:t>
            </a:r>
            <a:r>
              <a:rPr lang="en-US" sz="2200" dirty="0" err="1">
                <a:cs typeface="Calibri"/>
              </a:rPr>
              <a:t>runover</a:t>
            </a:r>
            <a:r>
              <a:rPr lang="en-US" sz="2200" dirty="0">
                <a:cs typeface="Calibri"/>
              </a:rPr>
              <a:t> incidents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Extra riders on tractor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Reduced driver visibility because of attachments (front loaders, bale spears, </a:t>
            </a:r>
            <a:r>
              <a:rPr lang="en-US" sz="2000" dirty="0" smtClean="0">
                <a:cs typeface="Calibri"/>
              </a:rPr>
              <a:t>etc.)</a:t>
            </a:r>
            <a:endParaRPr lang="en-US" sz="2000" dirty="0">
              <a:cs typeface="Calibri"/>
            </a:endParaRPr>
          </a:p>
          <a:p>
            <a:pPr lvl="2">
              <a:buFont typeface="Wingdings" panose="05000000000000000000" pitchFamily="2" charset="2"/>
              <a:buChar char="q"/>
            </a:pPr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6434" y="1053245"/>
            <a:ext cx="4927071" cy="398570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Solutions</a:t>
            </a:r>
          </a:p>
          <a:p>
            <a:pPr marL="631825" lvl="2" indent="-228600">
              <a:spcBef>
                <a:spcPts val="6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Always start the tractor while sitting in the seat</a:t>
            </a:r>
          </a:p>
          <a:p>
            <a:pPr marL="631825" lvl="2" indent="-228600">
              <a:spcBef>
                <a:spcPts val="6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Make sure the parking brake is engaged whenever dismounting while the machine is running</a:t>
            </a:r>
          </a:p>
          <a:p>
            <a:pPr marL="631825" lvl="2" indent="-228600">
              <a:spcBef>
                <a:spcPts val="6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Never dismount a moving tractor</a:t>
            </a:r>
          </a:p>
          <a:p>
            <a:pPr marL="631825" lvl="2" indent="-228600">
              <a:spcBef>
                <a:spcPts val="6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Do not have additional riders on the tractors</a:t>
            </a:r>
          </a:p>
          <a:p>
            <a:pPr marL="631825" lvl="2" indent="-228600">
              <a:spcBef>
                <a:spcPts val="6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Installing cameras to the tractor or attachments (i.e. Backup cameras) </a:t>
            </a:r>
          </a:p>
        </p:txBody>
      </p:sp>
    </p:spTree>
    <p:extLst>
      <p:ext uri="{BB962C8B-B14F-4D97-AF65-F5344CB8AC3E}">
        <p14:creationId xmlns:p14="http://schemas.microsoft.com/office/powerpoint/2010/main" val="39516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5F1236-497A-45B7-BEBE-02FB08B6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Reducing Tractor-related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61C3E4-69D8-41FC-BADF-1FFEF8E3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574"/>
            <a:ext cx="8846676" cy="4133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Falls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Common Causes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Slipping on steps because of moisture, mud or grease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Tripping on objects in the cab or on the deck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Solutions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Wear slip resistant footwear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Maintain a clean work area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5F1236-497A-45B7-BEBE-02FB08B6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3929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Woodlot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61C3E4-69D8-41FC-BADF-1FFEF8E3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81526"/>
            <a:ext cx="3251797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600" dirty="0"/>
              <a:t>Felling trees were the most common fatality risk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600" dirty="0"/>
              <a:t>Chainsaw related incidents were not reported as causes of fatalities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Similar to a summary of non occupational logging fatalities in Vermont </a:t>
            </a:r>
            <a:r>
              <a:rPr lang="en-US" dirty="0">
                <a:cs typeface="Calibri"/>
              </a:rPr>
              <a:t>(CDC, 2008)</a:t>
            </a:r>
          </a:p>
          <a:p>
            <a:pPr indent="-285750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432" y="1260634"/>
            <a:ext cx="7855048" cy="50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5F1236-497A-45B7-BEBE-02FB08B6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13" y="278627"/>
            <a:ext cx="8596668" cy="692334"/>
          </a:xfrm>
        </p:spPr>
        <p:txBody>
          <a:bodyPr>
            <a:noAutofit/>
          </a:bodyPr>
          <a:lstStyle/>
          <a:p>
            <a:r>
              <a:rPr lang="en-US" sz="4000" b="1" dirty="0">
                <a:cs typeface="Calibri Light"/>
              </a:rPr>
              <a:t>Woodlot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61C3E4-69D8-41FC-BADF-1FFEF8E3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13" y="970836"/>
            <a:ext cx="7853928" cy="52370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600" dirty="0"/>
              <a:t>Risks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Several factors can play into where a tree falls </a:t>
            </a:r>
            <a:r>
              <a:rPr lang="en-US" dirty="0">
                <a:cs typeface="Calibri"/>
              </a:rPr>
              <a:t>(Arbor Global, 2012)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Includes wind, lean of the tree, and any weak spots.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Lack of experience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No safety gear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600" dirty="0"/>
              <a:t>Solutions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>
                <a:cs typeface="Calibri"/>
              </a:rPr>
              <a:t>Take a chainsaw safety and felling course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cs typeface="Calibri"/>
              </a:rPr>
              <a:t>Offered by universities and extension programs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20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19836" y="278627"/>
            <a:ext cx="3855543" cy="3922030"/>
            <a:chOff x="7748886" y="1690688"/>
            <a:chExt cx="3855543" cy="3922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3365" y="1690688"/>
              <a:ext cx="3706586" cy="370658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748886" y="5397274"/>
              <a:ext cx="38555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/>
                <a:t>https://www.osha.gov/SLTC/etools/logging/manual/felling/retreat_path.html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417920" y="5124480"/>
            <a:ext cx="7233501" cy="70788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143000" lvl="2" indent="-2286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Head protection</a:t>
            </a:r>
          </a:p>
          <a:p>
            <a:pPr marL="1143000" lvl="2" indent="-2286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Chainsaw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chaps</a:t>
            </a:r>
          </a:p>
          <a:p>
            <a:pPr marL="1143000" lvl="2" indent="-2286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Protective footwear</a:t>
            </a:r>
          </a:p>
          <a:p>
            <a:pPr marL="1143000" lvl="2" indent="-2286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Nonslip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gloves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1034" y="4681068"/>
            <a:ext cx="101495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Wearing appropriate safety gear (University of Alaska Fairbanks, 2016)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033" y="5806670"/>
            <a:ext cx="11111069" cy="89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Always work in pairs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Have access to communication devices (radios, cellphones, and so on)</a:t>
            </a:r>
          </a:p>
        </p:txBody>
      </p:sp>
    </p:spTree>
    <p:extLst>
      <p:ext uri="{BB962C8B-B14F-4D97-AF65-F5344CB8AC3E}">
        <p14:creationId xmlns:p14="http://schemas.microsoft.com/office/powerpoint/2010/main" val="236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77A475-D04D-46F5-BA72-264A4DDA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93" y="402210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Communicating with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477AC-77F6-427A-B796-FB30ACC04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93" y="1142001"/>
            <a:ext cx="8596668" cy="46795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600" dirty="0"/>
              <a:t>How do you pass on safety practices to clients?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Remember that many farmers have strong feelings about farming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Have conversations with clients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Listing off numbers of fatalities is not always the best method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Talk about safety concerns with clients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Have conversations with client’s family and friends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Interventions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Mediate compromises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Creating nontraditional safety material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Findings suggested nontraditional methods or formats such as a sign with a picture of a young kid telling their granddad to buckle-up to be effective </a:t>
            </a:r>
            <a:r>
              <a:rPr lang="en-US" sz="1600" dirty="0"/>
              <a:t>(Whitman &amp; Field, 1995)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3925"/>
            <a:ext cx="8596668" cy="1320800"/>
          </a:xfrm>
        </p:spPr>
        <p:txBody>
          <a:bodyPr>
            <a:noAutofit/>
          </a:bodyPr>
          <a:lstStyle/>
          <a:p>
            <a:r>
              <a:rPr lang="en-US" sz="4000" b="1" dirty="0"/>
              <a:t>Activity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2246"/>
            <a:ext cx="8596668" cy="388077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600" dirty="0"/>
              <a:t>Scenario (Michigan FACE Program, 2004)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A 78 year old farmer often travels alone in his International </a:t>
            </a:r>
            <a:r>
              <a:rPr lang="en-US" sz="2000" dirty="0" err="1"/>
              <a:t>Farmall</a:t>
            </a:r>
            <a:r>
              <a:rPr lang="en-US" sz="2000" dirty="0"/>
              <a:t> Cub tractor (no ROPS system) with an attached trailer around his hilly property to cut firewood for maple syrup production.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His wife has contacted </a:t>
            </a:r>
            <a:r>
              <a:rPr lang="en-US" sz="2000" dirty="0" err="1"/>
              <a:t>AgrAbility</a:t>
            </a:r>
            <a:r>
              <a:rPr lang="en-US" sz="2000" dirty="0"/>
              <a:t> regarding his safety while in the woods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600" dirty="0"/>
              <a:t>Instructions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There are cards with an assigned roles (wife, grandchild, two adult son, two neighbors, two </a:t>
            </a:r>
            <a:r>
              <a:rPr lang="en-US" sz="2000" dirty="0" err="1"/>
              <a:t>AgrAbility</a:t>
            </a:r>
            <a:r>
              <a:rPr lang="en-US" sz="2000" dirty="0"/>
              <a:t> staff)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Imagine that this farmer, played by me, has agreed to have an open conversation with all of you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What would this conversation sound like?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45CE3F-83EB-4B16-BA43-F930D552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20" y="260808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Our Aging Agricultural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56066C-7C78-4867-90AA-0F8AFCC1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04" y="1038111"/>
            <a:ext cx="8831015" cy="50596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Average age of farmers is 58.3 </a:t>
            </a:r>
            <a:r>
              <a:rPr lang="en-US" sz="1600" dirty="0"/>
              <a:t>(USDA, Census of Agriculture)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One third are 65 or above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About 12% are over 75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Strong feelings towards agriculture 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42% of 1,288 older farmers defined health as the ability to work</a:t>
            </a:r>
            <a:r>
              <a:rPr lang="en-US" dirty="0"/>
              <a:t> (Reed et al, 2012)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27% of 418 farmers said “they intended never to retire” </a:t>
            </a:r>
            <a:r>
              <a:rPr lang="en-US" dirty="0"/>
              <a:t>(Duffy et al, 2000)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Financial issues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Only 15% of 972 farmers said they would sell farmland or other </a:t>
            </a:r>
            <a:r>
              <a:rPr lang="en-US" sz="2200" dirty="0" smtClean="0"/>
              <a:t>assets </a:t>
            </a:r>
            <a:r>
              <a:rPr lang="en-US" sz="2200" dirty="0"/>
              <a:t>for retirement funds </a:t>
            </a:r>
            <a:r>
              <a:rPr lang="en-US" dirty="0"/>
              <a:t>(Baker and </a:t>
            </a:r>
            <a:r>
              <a:rPr lang="en-US" dirty="0" err="1"/>
              <a:t>Epley</a:t>
            </a:r>
            <a:r>
              <a:rPr lang="en-US" dirty="0"/>
              <a:t>, 2009)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Social security only accounts for around 13% of farmers total income </a:t>
            </a:r>
            <a:r>
              <a:rPr lang="en-US" dirty="0"/>
              <a:t>(Mishra et al, 2005)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81975" y="614363"/>
            <a:ext cx="3354425" cy="2538999"/>
            <a:chOff x="8348353" y="614625"/>
            <a:chExt cx="3487346" cy="2550437"/>
          </a:xfrm>
        </p:grpSpPr>
        <p:pic>
          <p:nvPicPr>
            <p:cNvPr id="1026" name="Picture 2" descr="Farmer repairing his red tractor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8353" y="614625"/>
              <a:ext cx="3487346" cy="2320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415398" y="2949618"/>
              <a:ext cx="13532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/>
                <a:t>©iStockphoto.com/</a:t>
              </a:r>
              <a:r>
                <a:rPr lang="en-US" sz="800" i="1" err="1"/>
                <a:t>irman</a:t>
              </a:r>
              <a:endParaRPr lang="en-US" sz="800" i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453865" y="3585256"/>
            <a:ext cx="2382535" cy="3091744"/>
            <a:chOff x="6747528" y="3395251"/>
            <a:chExt cx="2382535" cy="3091744"/>
          </a:xfrm>
        </p:grpSpPr>
        <p:pic>
          <p:nvPicPr>
            <p:cNvPr id="1028" name="Picture 4" descr="File:Grant Wood - American Gothic - Google Art Projec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7528" y="3395251"/>
              <a:ext cx="2382535" cy="2876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573951" y="6271551"/>
              <a:ext cx="7296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/>
                <a:t>Grant Wood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0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91" y="336222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47" y="1227336"/>
            <a:ext cx="9032274" cy="388077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Farming is a profession that involves performing dangerous tasks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Senior farmers are at a high risk for severe injuries and fatalities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200" dirty="0" err="1"/>
              <a:t>AgrAbility</a:t>
            </a:r>
            <a:r>
              <a:rPr lang="en-US" sz="2200" dirty="0"/>
              <a:t> serves a large audience of older farmers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Tractors incidents are the most prevalent agents of death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Number of woodlots incidents are increasing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Education, safety awareness and practice can reduce injuries and fatalities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Only important if this can be related to clients in effective </a:t>
            </a:r>
            <a:r>
              <a:rPr lang="en-US" sz="2200" smtClean="0"/>
              <a:t>manne</a:t>
            </a:r>
            <a:endParaRPr lang="en-US" sz="22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200" dirty="0" err="1"/>
              <a:t>AgrAbility</a:t>
            </a:r>
            <a:r>
              <a:rPr lang="en-US" sz="2200" dirty="0"/>
              <a:t> staff can play a role in preventing injuries to other clients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320" y="2538610"/>
            <a:ext cx="4558545" cy="1320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2612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5F1236-497A-45B7-BEBE-02FB08B6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8" y="185395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61C3E4-69D8-41FC-BADF-1FFEF8E3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1034331"/>
            <a:ext cx="11566689" cy="5272643"/>
          </a:xfrm>
          <a:solidFill>
            <a:schemeClr val="bg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cs typeface="Calibri"/>
                <a:hlinkClick r:id="rId2"/>
              </a:rPr>
              <a:t>https://engineering.purdue.edu/~agsafety/IRSHC/fatalitySummary.html (Indiana Farm Fatality Summaries)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  <a:hlinkClick r:id="rId2"/>
              </a:rPr>
              <a:t>http://nasdonline.org/67/d001618/safety-for-aging-farmers.html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  <a:hlinkClick r:id="rId3"/>
              </a:rPr>
              <a:t>https://www.betterhealth.vic.gov.au/health/healthyliving/farm-safety-machinery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  <a:hlinkClick r:id="rId4"/>
              </a:rPr>
              <a:t>http://nasdonline.org/1878/d001821/roadway-safety-lighting-and-marking-of-agricultural-equipment.html</a:t>
            </a:r>
            <a:endParaRPr lang="en-US" sz="16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  <a:hlinkClick r:id="rId5"/>
              </a:rPr>
              <a:t>http://www.public-health.uiowa.edu/gpcah/wp-content/uploads/2015/01/GPCAH_older_farmers_2014.pdf</a:t>
            </a:r>
            <a:endParaRPr lang="en-US" sz="16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</a:rPr>
              <a:t>Heaton, K., </a:t>
            </a:r>
            <a:r>
              <a:rPr lang="en-US" sz="1600" dirty="0" err="1">
                <a:cs typeface="Calibri"/>
              </a:rPr>
              <a:t>Azuero</a:t>
            </a:r>
            <a:r>
              <a:rPr lang="en-US" sz="1600" dirty="0">
                <a:cs typeface="Calibri"/>
              </a:rPr>
              <a:t>, A., Phillips, J. A., Pickens, H., &amp; Reed, D. (2012). The effects of arthritis, mobility, and farm task on injury among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</a:rPr>
              <a:t>Reed, D. B., </a:t>
            </a:r>
            <a:r>
              <a:rPr lang="en-US" sz="1600" dirty="0" err="1">
                <a:cs typeface="Calibri"/>
              </a:rPr>
              <a:t>Rayens</a:t>
            </a:r>
            <a:r>
              <a:rPr lang="en-US" sz="1600" dirty="0">
                <a:cs typeface="Calibri"/>
              </a:rPr>
              <a:t>, M. K., Conley, C. K., </a:t>
            </a:r>
            <a:r>
              <a:rPr lang="en-US" sz="1600" dirty="0" err="1">
                <a:cs typeface="Calibri"/>
              </a:rPr>
              <a:t>Westneat</a:t>
            </a:r>
            <a:r>
              <a:rPr lang="en-US" sz="1600" dirty="0">
                <a:cs typeface="Calibri"/>
              </a:rPr>
              <a:t>, S., &amp; Adkins, S. M. (2012). Farm elders define health as the ability to work. Workplace Health Safety, 60(8), 345-351. 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  <a:hlinkClick r:id="rId6"/>
              </a:rPr>
              <a:t>https://www.nidcd.nih.gov/health/age-related-hearing-loss</a:t>
            </a:r>
            <a:endParaRPr lang="en-US" sz="16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  <a:hlinkClick r:id="rId7"/>
              </a:rPr>
              <a:t>http://usda.mannlib.cornell.edu/usda/current/FarmSafe/FarmSafe-05-30-2013.pdf</a:t>
            </a:r>
            <a:r>
              <a:rPr lang="en-US" sz="1600" dirty="0">
                <a:cs typeface="Calibri"/>
              </a:rPr>
              <a:t> (NASS Survey)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600" dirty="0">
                <a:cs typeface="Calibri"/>
              </a:rPr>
              <a:t>Preventing tractor </a:t>
            </a:r>
            <a:r>
              <a:rPr lang="en-US" sz="1600" dirty="0" err="1">
                <a:cs typeface="Calibri"/>
              </a:rPr>
              <a:t>runover</a:t>
            </a:r>
            <a:r>
              <a:rPr lang="en-US" sz="1600" dirty="0">
                <a:cs typeface="Calibri"/>
              </a:rPr>
              <a:t> incidents. (2013). Farm and Ranch </a:t>
            </a:r>
            <a:r>
              <a:rPr lang="en-US" sz="1600" dirty="0" err="1">
                <a:cs typeface="Calibri"/>
              </a:rPr>
              <a:t>eXtension</a:t>
            </a:r>
            <a:r>
              <a:rPr lang="en-US" sz="1600" dirty="0">
                <a:cs typeface="Calibri"/>
              </a:rPr>
              <a:t> in Safety and Health (</a:t>
            </a:r>
            <a:r>
              <a:rPr lang="en-US" sz="1600" dirty="0" err="1">
                <a:cs typeface="Calibri"/>
              </a:rPr>
              <a:t>FReSH</a:t>
            </a:r>
            <a:r>
              <a:rPr lang="en-US" sz="1600" dirty="0">
                <a:cs typeface="Calibri"/>
              </a:rPr>
              <a:t>) Community of Practice. Retrieved from </a:t>
            </a:r>
            <a:r>
              <a:rPr lang="en-US" sz="1600" dirty="0">
                <a:cs typeface="Calibri"/>
                <a:hlinkClick r:id="rId8"/>
              </a:rPr>
              <a:t>http://www.extension.org/pages/67752/preventing-tractor-runover-incidents</a:t>
            </a:r>
            <a:r>
              <a:rPr lang="en-US" sz="1600" dirty="0" smtClean="0">
                <a:cs typeface="Calibri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  <a:hlinkClick r:id="rId9"/>
              </a:rPr>
              <a:t>http://nasdonline.org/static_content/documents/1672/d001572.pdf</a:t>
            </a:r>
            <a:r>
              <a:rPr lang="en-US" sz="1600" dirty="0">
                <a:cs typeface="Calibri"/>
              </a:rPr>
              <a:t> (falling off tractors)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  <a:hlinkClick r:id="rId10"/>
              </a:rPr>
              <a:t>http://nasdonline.org/1120/d000914/front-end-loader-safety.html</a:t>
            </a:r>
            <a:endParaRPr lang="en-US" sz="16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  <a:hlinkClick r:id="rId11"/>
              </a:rPr>
              <a:t>https://www.cdc.gov/niosh/face/pdfs/15Ky041.pdf</a:t>
            </a:r>
            <a:r>
              <a:rPr lang="en-US" sz="1600" dirty="0">
                <a:cs typeface="Calibri"/>
              </a:rPr>
              <a:t> (Lawnmower rollover </a:t>
            </a:r>
            <a:r>
              <a:rPr lang="en-US" sz="1600" dirty="0" smtClean="0">
                <a:cs typeface="Calibri"/>
              </a:rPr>
              <a:t>recommendations)</a:t>
            </a:r>
            <a:endParaRPr lang="en-US" sz="16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  <a:hlinkClick r:id="rId12"/>
              </a:rPr>
              <a:t>https://extension.psu.edu/power-take-off-pto-safety</a:t>
            </a:r>
            <a:r>
              <a:rPr lang="en-US" sz="1600" dirty="0">
                <a:cs typeface="Calibri"/>
              </a:rPr>
              <a:t> (PTO safety)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0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89" y="1101139"/>
            <a:ext cx="11544692" cy="529375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/>
              <a:t>Lighting </a:t>
            </a:r>
            <a:r>
              <a:rPr lang="en-US" sz="1600" dirty="0"/>
              <a:t>Research Center [LRC]. 2017. Lighting the Way: A Key to Independence. Rensselaer Polytechnic Institute, Troy NY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</a:rPr>
              <a:t>Kahn HA, Leibowitz HM, </a:t>
            </a:r>
            <a:r>
              <a:rPr lang="en-US" sz="1600" dirty="0" err="1">
                <a:cs typeface="Calibri"/>
              </a:rPr>
              <a:t>Ganley</a:t>
            </a:r>
            <a:r>
              <a:rPr lang="en-US" sz="1600" dirty="0">
                <a:cs typeface="Calibri"/>
              </a:rPr>
              <a:t> JP: The Framingham Eye Study. I. Outline and major prevalence findings. Am J </a:t>
            </a:r>
            <a:r>
              <a:rPr lang="en-US" sz="1600" dirty="0" err="1">
                <a:cs typeface="Calibri"/>
              </a:rPr>
              <a:t>Epidemiol</a:t>
            </a:r>
            <a:r>
              <a:rPr lang="en-US" sz="1600" dirty="0">
                <a:cs typeface="Calibri"/>
              </a:rPr>
              <a:t> 106:17–32, 1977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</a:rPr>
              <a:t>Duffy, M. D., Baker, J., &amp; </a:t>
            </a:r>
            <a:r>
              <a:rPr lang="en-US" sz="1600" dirty="0" err="1">
                <a:cs typeface="Calibri"/>
              </a:rPr>
              <a:t>Lamberti</a:t>
            </a:r>
            <a:r>
              <a:rPr lang="en-US" sz="1600" dirty="0">
                <a:cs typeface="Calibri"/>
              </a:rPr>
              <a:t>, A. (2000). Farm succession in Iowa. Unpublished paper, Department of Economics, Iowa State University, Ames, Iowa. Retrieved May 30, 2006 from: </a:t>
            </a:r>
            <a:r>
              <a:rPr lang="en-US" sz="1600" dirty="0">
                <a:cs typeface="Calibri"/>
                <a:hlinkClick r:id="rId2"/>
              </a:rPr>
              <a:t>www.econ.iastate.edu/faculty/duffy/Pages/farmsuccession.pdf</a:t>
            </a:r>
            <a:endParaRPr lang="en-US" sz="16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</a:rPr>
              <a:t>(Baker, J.R. and </a:t>
            </a:r>
            <a:r>
              <a:rPr lang="en-US" sz="1600" dirty="0" err="1">
                <a:cs typeface="Calibri"/>
              </a:rPr>
              <a:t>Epley</a:t>
            </a:r>
            <a:r>
              <a:rPr lang="en-US" sz="1600" dirty="0">
                <a:cs typeface="Calibri"/>
              </a:rPr>
              <a:t>, E. (2009). Iowa farmers business and transfer plans. Ames, IA: Iowa State University) </a:t>
            </a:r>
            <a:r>
              <a:rPr lang="en-US" sz="1600" dirty="0">
                <a:cs typeface="Calibri"/>
                <a:hlinkClick r:id="rId3"/>
              </a:rPr>
              <a:t>https://www.extension.iastate.edu/bfc/files/page/files/Farm%20Business%20Transfer%20Plan.pdf</a:t>
            </a:r>
            <a:endParaRPr lang="en-US" sz="16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</a:rPr>
              <a:t>(Mishra, A.K., Durst, R.L., and </a:t>
            </a:r>
            <a:r>
              <a:rPr lang="en-US" sz="1600" dirty="0" err="1">
                <a:cs typeface="Calibri"/>
              </a:rPr>
              <a:t>ElOsta</a:t>
            </a:r>
            <a:r>
              <a:rPr lang="en-US" sz="1600" dirty="0">
                <a:cs typeface="Calibri"/>
              </a:rPr>
              <a:t>, H.S. (2005). How do U.S. farmers plan for retirement? Amber Waves, 3(2), 12-18.) </a:t>
            </a:r>
            <a:r>
              <a:rPr lang="en-US" sz="1600" dirty="0">
                <a:cs typeface="Calibri"/>
                <a:hlinkClick r:id="rId4"/>
              </a:rPr>
              <a:t>https://search.proquest.com/docview/204851989?pq-origsite=gscholar</a:t>
            </a:r>
            <a:endParaRPr lang="en-US" sz="16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sz="1600" dirty="0"/>
              <a:t>Kenney, R. A. 1982. Physiology of Aging. A Synopsis. Chicago, Ill.: Yearbook Medical Publishers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</a:rPr>
              <a:t>National Safety Council Injury Facts (http://viewer.zmags.com/publication/20020222#/20020222/1)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Fischer, V., Young, N., Mueller, C., &amp; </a:t>
            </a:r>
            <a:r>
              <a:rPr lang="en-US" sz="1600" dirty="0" err="1"/>
              <a:t>Stueland</a:t>
            </a:r>
            <a:r>
              <a:rPr lang="en-US" sz="1600" dirty="0"/>
              <a:t>, D. T. (2005). Three times the injuries among occasional wood cutters compared to professional loggers: sample of emergency rooms in central and northern Wisconsin. American journal of industrial medicine, 47(3), 246-253. 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</a:rPr>
              <a:t>Centers for Disease Control and Prevention. (2008). </a:t>
            </a:r>
            <a:r>
              <a:rPr lang="en-US" sz="1600" dirty="0" err="1">
                <a:cs typeface="Calibri"/>
              </a:rPr>
              <a:t>Nonoccupational</a:t>
            </a:r>
            <a:r>
              <a:rPr lang="en-US" sz="1600" dirty="0">
                <a:cs typeface="Calibri"/>
              </a:rPr>
              <a:t> logging fatalities--Vermont, 1997-2007. MMWR: Morbidity and mortality weekly report, 57(10), 260-262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Whitman, S. D., &amp; Field, W. E. (1995). Assessing senior farmers’ perceptions of tractor and machinery-related hazards.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Calibri"/>
                <a:hlinkClick r:id="rId5"/>
              </a:rPr>
              <a:t>http://www.agrability.org/wp-content/uploads/2015/11/ps23.pdf</a:t>
            </a:r>
            <a:r>
              <a:rPr lang="en-US" sz="1600" dirty="0">
                <a:cs typeface="Calibri"/>
              </a:rPr>
              <a:t> (Farming with a hearing impairment plowshare)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1D5F1236-497A-45B7-BEBE-02FB08B6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8" y="185395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cs typeface="Calibri Light"/>
              </a:rPr>
              <a:t>References </a:t>
            </a:r>
            <a:r>
              <a:rPr lang="en-US" sz="2400" b="1" dirty="0" smtClean="0">
                <a:cs typeface="Calibri Light"/>
              </a:rPr>
              <a:t>(continued)</a:t>
            </a:r>
            <a:endParaRPr lang="en-US" sz="24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3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1BE13B-3559-449B-8E1A-F4ACB324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00299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Physical and Mental Effects of 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6093B4-8A3E-423A-B3F8-DF9A16D07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396"/>
            <a:ext cx="7191399" cy="43516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Mobility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Older farmers with mobility issues are twice as likely to experience farm work injuries </a:t>
            </a:r>
            <a:r>
              <a:rPr lang="en-US" dirty="0"/>
              <a:t>(Heaton et al., 2012)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Hearing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Hearing loss is common with aging </a:t>
            </a:r>
            <a:r>
              <a:rPr lang="en-US" dirty="0"/>
              <a:t>(NIHCD, 2017)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Farming increases loss of hearing sensitivity </a:t>
            </a:r>
            <a:r>
              <a:rPr lang="en-US" dirty="0"/>
              <a:t>(</a:t>
            </a:r>
            <a:r>
              <a:rPr lang="en-US" dirty="0" err="1"/>
              <a:t>Plakke</a:t>
            </a:r>
            <a:r>
              <a:rPr lang="en-US" dirty="0"/>
              <a:t> &amp; Dare, 1992)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Hearing loss increases the risk of sustaining farm related injuries </a:t>
            </a:r>
            <a:r>
              <a:rPr lang="en-US" dirty="0"/>
              <a:t>(Getts, </a:t>
            </a:r>
            <a:r>
              <a:rPr lang="en-US" dirty="0" err="1"/>
              <a:t>Ploss</a:t>
            </a:r>
            <a:r>
              <a:rPr lang="en-US" dirty="0"/>
              <a:t>, &amp; Brusnighan, 1995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&lt;strong&gt;Wheelchair&lt;/strong&gt; Hiking for the Modern Adventurer — GRIT Freedom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47" y="2569275"/>
            <a:ext cx="3961908" cy="29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1BE13B-3559-449B-8E1A-F4ACB324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00299" cy="813847"/>
          </a:xfrm>
        </p:spPr>
        <p:txBody>
          <a:bodyPr>
            <a:normAutofit/>
          </a:bodyPr>
          <a:lstStyle/>
          <a:p>
            <a:r>
              <a:rPr lang="en-US" sz="4000" b="1" dirty="0"/>
              <a:t>Physical and Mental Effects of </a:t>
            </a:r>
            <a:r>
              <a:rPr lang="en-US" sz="4000" b="1" dirty="0" smtClean="0"/>
              <a:t>Aging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6093B4-8A3E-423A-B3F8-DF9A16D07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8171"/>
            <a:ext cx="7910486" cy="43516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Vision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Age increases probability of blindness or vision impairment </a:t>
            </a:r>
            <a:r>
              <a:rPr lang="en-US" sz="2000" dirty="0" smtClean="0"/>
              <a:t>(Kahn et al, 1977)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Changes in the eyes reduce the amount of light received by the retina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/>
              <a:t>2/3 amount of light captured by the retina is lost from age 20 to age 60 </a:t>
            </a:r>
            <a:r>
              <a:rPr lang="en-US" sz="1600" dirty="0" smtClean="0"/>
              <a:t>(LRC, 2017)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M</a:t>
            </a:r>
            <a:r>
              <a:rPr lang="en-US" sz="2600" dirty="0"/>
              <a:t>ental Reaction Time/Judgement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Aging leads to slower reflexes and reaction times </a:t>
            </a:r>
            <a:r>
              <a:rPr lang="en-US" dirty="0" smtClean="0"/>
              <a:t>(Kenney, 1982)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845" y="2005369"/>
            <a:ext cx="3358757" cy="253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2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E1E230-28AE-4D61-946A-98E7F963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35" y="402207"/>
            <a:ext cx="5007030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Risks of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E7C791-DF50-412A-9EB5-8755A97E6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87" y="1156614"/>
            <a:ext cx="4819019" cy="40469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Farming is a dangerous profession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Census of Fatal Occupational Injuries (CFOI)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en-US" sz="2000" dirty="0"/>
              <a:t>2016 had an fatal work injury rate of 3.6 for all workers </a:t>
            </a:r>
            <a:r>
              <a:rPr lang="en-US" sz="1600" dirty="0"/>
              <a:t>(CFOI, 2016)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en-US" sz="2000" dirty="0"/>
              <a:t>23.1 for farmers </a:t>
            </a:r>
            <a:r>
              <a:rPr lang="en-US" sz="1600" dirty="0"/>
              <a:t>(CFOI, 2016)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National Safety Council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en-US" sz="2000" dirty="0"/>
              <a:t>2015 had an fatal work </a:t>
            </a:r>
            <a:r>
              <a:rPr lang="en-US" sz="2000" dirty="0" smtClean="0"/>
              <a:t>injury</a:t>
            </a:r>
            <a:endParaRPr lang="en-US" sz="2200" dirty="0"/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/>
            <a:endParaRPr lang="en-US" sz="22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229707" y="469379"/>
            <a:ext cx="6918750" cy="4548556"/>
            <a:chOff x="5229707" y="1270660"/>
            <a:chExt cx="6918750" cy="4548556"/>
          </a:xfrm>
        </p:grpSpPr>
        <p:sp>
          <p:nvSpPr>
            <p:cNvPr id="5" name="TextBox 4"/>
            <p:cNvSpPr txBox="1"/>
            <p:nvPr/>
          </p:nvSpPr>
          <p:spPr>
            <a:xfrm>
              <a:off x="6762915" y="5506456"/>
              <a:ext cx="3852333" cy="31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Census of Fatal Occupational Injuries, 2016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" t="922" r="1398" b="20794"/>
            <a:stretch/>
          </p:blipFill>
          <p:spPr>
            <a:xfrm>
              <a:off x="5229707" y="1270660"/>
              <a:ext cx="6918750" cy="4282096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5360619" y="3906360"/>
              <a:ext cx="528942" cy="4084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32235" y="5842354"/>
            <a:ext cx="11716222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600" dirty="0"/>
              <a:t>Im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portant note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Farming has been combined with fishing and forestry profession for reporting fatalities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953" y="5085948"/>
            <a:ext cx="11615221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1413" lvl="2"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rate of 3.0 for all workers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(National safety council, 2017)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22.6 for farmers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(National safety council, 2017)</a:t>
            </a:r>
          </a:p>
        </p:txBody>
      </p:sp>
    </p:spTree>
    <p:extLst>
      <p:ext uri="{BB962C8B-B14F-4D97-AF65-F5344CB8AC3E}">
        <p14:creationId xmlns:p14="http://schemas.microsoft.com/office/powerpoint/2010/main" val="15432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45CE3F-83EB-4B16-BA43-F930D552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this relate to </a:t>
            </a:r>
            <a:r>
              <a:rPr lang="en-US" err="1"/>
              <a:t>AgrAbility</a:t>
            </a:r>
            <a:r>
              <a:rPr lang="en-US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56066C-7C78-4867-90AA-0F8AFCC1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4090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The Vision of </a:t>
            </a:r>
            <a:r>
              <a:rPr lang="en-US" sz="2600" dirty="0" err="1"/>
              <a:t>AgrAbility</a:t>
            </a:r>
            <a:r>
              <a:rPr lang="en-US" sz="2600" dirty="0"/>
              <a:t> is “</a:t>
            </a:r>
            <a:r>
              <a:rPr lang="en-US" sz="2600" i="1" dirty="0"/>
              <a:t>to enhance quality of life for farmers, ranchers, and other agricultural workers with disabilities.”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Aging is included in the scope of </a:t>
            </a:r>
            <a:r>
              <a:rPr lang="en-US" sz="2200" dirty="0" err="1"/>
              <a:t>AgrAbiliy’s</a:t>
            </a:r>
            <a:r>
              <a:rPr lang="en-US" sz="2200" dirty="0"/>
              <a:t> mission</a:t>
            </a:r>
          </a:p>
          <a:p>
            <a:pPr marL="457200" lvl="1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41.8% of </a:t>
            </a:r>
            <a:r>
              <a:rPr lang="en-US" sz="2600" dirty="0" err="1"/>
              <a:t>AgrAbility</a:t>
            </a:r>
            <a:r>
              <a:rPr lang="en-US" sz="2600" dirty="0"/>
              <a:t> clients during the 2016-2017 period were 60 years or older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77A475-D04D-46F5-BA72-264A4DDA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7942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477AC-77F6-427A-B796-FB30ACC04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1993"/>
            <a:ext cx="9447054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Conducted a literature review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err="1"/>
              <a:t>AgrAbility</a:t>
            </a:r>
            <a:r>
              <a:rPr lang="en-US" sz="2200" dirty="0"/>
              <a:t> Plowshare - Potential Health and Safety Risks of Farming/Ranching with a Disability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Address the lack of literature on woodlot accidents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en-US" sz="2100" dirty="0"/>
              <a:t>Occasional woodcutters are three times the risk of injuries compared to professional loggers (Fischer et al, 2005)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Analyzed the Indiana farm fatality data for people 60 years or older from 1997 to 2016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Identify </a:t>
            </a:r>
            <a:r>
              <a:rPr lang="en-US" sz="2200" dirty="0"/>
              <a:t>most frequent injury types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Explore contribution that aging has to injury type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Develop possible strategies to reduce the frequency and severity of injuries to older farmers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77A475-D04D-46F5-BA72-264A4DDA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1381"/>
            <a:ext cx="8596668" cy="1017319"/>
          </a:xfrm>
        </p:spPr>
        <p:txBody>
          <a:bodyPr>
            <a:normAutofit/>
          </a:bodyPr>
          <a:lstStyle/>
          <a:p>
            <a:r>
              <a:rPr lang="en-US" sz="4000" b="1" dirty="0"/>
              <a:t>Purdue Farm Fatality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477AC-77F6-427A-B796-FB30ACC04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99" y="1142004"/>
            <a:ext cx="905112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Purdue Agricultural Safety and Health Program has complied farm fatality data since 1960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Cases are collected from published news reports, web searches, voluntary reporting, and personal interviews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Not comprehensive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Nonfatal injuries are not often reported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Used to measure trends in farm fatalities over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Recent summaries have reported the frequency of fatalities of senior farmers on the rise in Indiana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Half of reported fatality cases since 2012 were farmers 60 years or older </a:t>
            </a:r>
            <a:r>
              <a:rPr lang="en-US" dirty="0"/>
              <a:t>(Cheng, 2017)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990"/>
          <a:stretch/>
        </p:blipFill>
        <p:spPr>
          <a:xfrm>
            <a:off x="3864328" y="1123524"/>
            <a:ext cx="8088126" cy="4570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D8E796-D8BC-49C1-9FB4-90D1BC83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23" y="213674"/>
            <a:ext cx="9513041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Breakdown of Senior Farmer Fatalities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DFEF5D-58B3-4EE9-BAE7-C07430E26D4C}"/>
              </a:ext>
            </a:extLst>
          </p:cNvPr>
          <p:cNvSpPr txBox="1"/>
          <p:nvPr/>
        </p:nvSpPr>
        <p:spPr>
          <a:xfrm>
            <a:off x="512959" y="1221265"/>
            <a:ext cx="3584929" cy="62170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206 fatality cases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198 males versus 8 females</a:t>
            </a:r>
          </a:p>
          <a:p>
            <a:pPr marL="800100" lvl="1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200" dirty="0"/>
              <a:t>Majority of female fatalities were roadway incidents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age was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72.6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years of age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Tractors are the biggest cause of fatalities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959" y="5716613"/>
            <a:ext cx="725472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200" dirty="0"/>
              <a:t>Nearly 50% of all </a:t>
            </a:r>
            <a:r>
              <a:rPr lang="en-US" sz="2200" dirty="0" smtClean="0"/>
              <a:t>deaths</a:t>
            </a:r>
          </a:p>
          <a:p>
            <a:pPr marL="800100" lvl="1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200" dirty="0" smtClean="0"/>
              <a:t>Average </a:t>
            </a:r>
            <a:r>
              <a:rPr lang="en-US" sz="2200" dirty="0"/>
              <a:t>age was 72.56 years </a:t>
            </a:r>
            <a:r>
              <a:rPr lang="en-US" sz="2600" dirty="0"/>
              <a:t>of age</a:t>
            </a:r>
          </a:p>
        </p:txBody>
      </p:sp>
    </p:spTree>
    <p:extLst>
      <p:ext uri="{BB962C8B-B14F-4D97-AF65-F5344CB8AC3E}">
        <p14:creationId xmlns:p14="http://schemas.microsoft.com/office/powerpoint/2010/main" val="32953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1729</Words>
  <Application>Microsoft Office PowerPoint</Application>
  <PresentationFormat>Widescreen</PresentationFormat>
  <Paragraphs>258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Trebuchet MS</vt:lpstr>
      <vt:lpstr>Wingdings</vt:lpstr>
      <vt:lpstr>Wingdings 3</vt:lpstr>
      <vt:lpstr>Facet</vt:lpstr>
      <vt:lpstr>Identifying Fatality and Injury Risks for Senior Farmers</vt:lpstr>
      <vt:lpstr>Our Aging Agricultural Population</vt:lpstr>
      <vt:lpstr>Physical and Mental Effects of Aging</vt:lpstr>
      <vt:lpstr>Physical and Mental Effects of Aging</vt:lpstr>
      <vt:lpstr>Risks of Agriculture</vt:lpstr>
      <vt:lpstr>How does this relate to AgrAbility? </vt:lpstr>
      <vt:lpstr>Methodology</vt:lpstr>
      <vt:lpstr>Purdue Farm Fatality Summaries</vt:lpstr>
      <vt:lpstr>Breakdown of Senior Farmer Fatalities</vt:lpstr>
      <vt:lpstr>Comparison to all ages</vt:lpstr>
      <vt:lpstr>Strategies to Reducing Senior Farmer Fatalities</vt:lpstr>
      <vt:lpstr>Tractor-related Incidents</vt:lpstr>
      <vt:lpstr>Reducing Tractor-related Incidents</vt:lpstr>
      <vt:lpstr>Reducing Tractor-related Incidents</vt:lpstr>
      <vt:lpstr>Reducing Tractor-related Incidents</vt:lpstr>
      <vt:lpstr>Woodlot Incidents</vt:lpstr>
      <vt:lpstr>Woodlot</vt:lpstr>
      <vt:lpstr>Communicating with Clients</vt:lpstr>
      <vt:lpstr>Activity </vt:lpstr>
      <vt:lpstr>Conclusion</vt:lpstr>
      <vt:lpstr>Questions?</vt:lpstr>
      <vt:lpstr>References</vt:lpstr>
      <vt:lpstr>References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Fatality and Injury Risks for Senior Farmers</dc:title>
  <dc:creator>Sean Tormoehlen</dc:creator>
  <cp:lastModifiedBy>Sean Tormoehlen</cp:lastModifiedBy>
  <cp:revision>45</cp:revision>
  <dcterms:modified xsi:type="dcterms:W3CDTF">2018-03-21T19:57:54Z</dcterms:modified>
</cp:coreProperties>
</file>