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7" r:id="rId3"/>
    <p:sldId id="362" r:id="rId4"/>
    <p:sldId id="259" r:id="rId5"/>
    <p:sldId id="363" r:id="rId6"/>
    <p:sldId id="261" r:id="rId7"/>
    <p:sldId id="299" r:id="rId8"/>
    <p:sldId id="301" r:id="rId9"/>
    <p:sldId id="338" r:id="rId10"/>
    <p:sldId id="289" r:id="rId11"/>
    <p:sldId id="306" r:id="rId12"/>
    <p:sldId id="307" r:id="rId13"/>
    <p:sldId id="358" r:id="rId14"/>
    <p:sldId id="361" r:id="rId15"/>
    <p:sldId id="364" r:id="rId16"/>
    <p:sldId id="339" r:id="rId17"/>
    <p:sldId id="340" r:id="rId18"/>
    <p:sldId id="341" r:id="rId19"/>
    <p:sldId id="348" r:id="rId20"/>
    <p:sldId id="344" r:id="rId21"/>
    <p:sldId id="354" r:id="rId22"/>
    <p:sldId id="355" r:id="rId23"/>
    <p:sldId id="356" r:id="rId24"/>
    <p:sldId id="342" r:id="rId25"/>
    <p:sldId id="345" r:id="rId26"/>
    <p:sldId id="360" r:id="rId27"/>
    <p:sldId id="346" r:id="rId28"/>
    <p:sldId id="357" r:id="rId29"/>
    <p:sldId id="359" r:id="rId30"/>
    <p:sldId id="365" r:id="rId31"/>
    <p:sldId id="302" r:id="rId32"/>
    <p:sldId id="308" r:id="rId33"/>
    <p:sldId id="366" r:id="rId34"/>
    <p:sldId id="309" r:id="rId35"/>
    <p:sldId id="310" r:id="rId36"/>
    <p:sldId id="349" r:id="rId37"/>
    <p:sldId id="350" r:id="rId38"/>
    <p:sldId id="351" r:id="rId39"/>
    <p:sldId id="35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3" autoAdjust="0"/>
  </p:normalViewPr>
  <p:slideViewPr>
    <p:cSldViewPr>
      <p:cViewPr varScale="1">
        <p:scale>
          <a:sx n="78" d="100"/>
          <a:sy n="78" d="100"/>
        </p:scale>
        <p:origin x="58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D3963-2FFA-4866-8EB0-B9F41493B70B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E9A8-5788-4C53-9289-9D487C2A6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04D58-FA55-463B-AF6A-959B722B3008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2CAE5-A73A-46EA-B9D0-2DC3099EB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comprehensive list. Point</a:t>
            </a:r>
            <a:r>
              <a:rPr lang="en-US" baseline="0" dirty="0" smtClean="0"/>
              <a:t> out this disability is a wide continuum and that many people with disabilities don’t consider themselves to be disabled. We essentially deal with any type of disability.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60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importance of site and give tour if 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Newest print resource. 30,000 copies in 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A90FA-D580-4494-B6FF-5819572ED36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2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Arthritis and Agriculture is AgrAbility’s most popular print</a:t>
            </a:r>
            <a:r>
              <a:rPr lang="en-US" baseline="0" dirty="0" smtClean="0"/>
              <a:t> resource with 70,000 copies in print. </a:t>
            </a:r>
            <a:r>
              <a:rPr lang="en-US" sz="1200" baseline="0" dirty="0" smtClean="0"/>
              <a:t>Plain Fact is for Old Order/Amish Communities. </a:t>
            </a:r>
            <a:r>
              <a:rPr lang="en-US" sz="1200" dirty="0" smtClean="0"/>
              <a:t>¿Podrá ser la Artritis lo que me causa Dolor? is</a:t>
            </a:r>
            <a:r>
              <a:rPr lang="en-US" sz="1200" baseline="0" dirty="0" smtClean="0"/>
              <a:t> a fotonovla (comic book) in Spanish for migrant/seasonal workers.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Deboy, G.R., P.J. Jones, W.E. Field, J. Metcalf, and R.L. Tormoehlen. Estimating the Prevalence of Disability within the U.S. Farm and Ranch Population.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Agromedicine,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13(3).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5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comprehensive list. We are supposed to focus on production agriculture.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Included in 1990 Farm Bill;</a:t>
            </a:r>
            <a:r>
              <a:rPr lang="en-US" baseline="0" dirty="0" smtClean="0"/>
              <a:t> funded in 1991. Other pre-AgrAbility models existed in Vermont and Iowa. Maximum number of funded AgrAbility projects was 23 covering 25 states – reduced since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projects have more than one partner.</a:t>
            </a:r>
            <a:r>
              <a:rPr lang="en-US" baseline="0" dirty="0" smtClean="0"/>
              <a:t> Land-grant university Extension service must hold the grant. 1862 and 1890 land-grants are eligible to apply. 1994 are currently not eligible.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priority areas listed in the RFAs. Not exhaustive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SRAPs complete</a:t>
            </a:r>
            <a:r>
              <a:rPr lang="en-US" baseline="0" dirty="0" smtClean="0"/>
              <a:t> annual assessment of NAP and also suggestions for future work. Services in non-AgrAbility states generally consist of email or phone contact.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6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states partner with AT Act Projects,</a:t>
            </a:r>
            <a:r>
              <a:rPr lang="en-US" baseline="0" dirty="0" smtClean="0"/>
              <a:t> which usually have a lending “library” of AT or an AT re-use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E0FF-75B3-4E02-A3A6-F41AB998B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8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41676A-6F7A-416F-9317-5AA644C362C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jpg"/><Relationship Id="rId4" Type="http://schemas.openxmlformats.org/officeDocument/2006/relationships/hyperlink" Target="http://www.agrability.org/Toolbo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jpeg"/><Relationship Id="rId4" Type="http://schemas.openxmlformats.org/officeDocument/2006/relationships/hyperlink" Target="http://www.agrability.org/resources/bac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-ag.org/" TargetMode="External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New Staff </a:t>
            </a:r>
            <a:r>
              <a:rPr lang="en-US" dirty="0" smtClean="0">
                <a:solidFill>
                  <a:srgbClr val="FFFF00"/>
                </a:solidFill>
              </a:rPr>
              <a:t>Training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AgrAbility NTW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March 19, 2018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Portland, Maine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042416"/>
          </a:xfrm>
        </p:spPr>
        <p:txBody>
          <a:bodyPr>
            <a:normAutofit/>
          </a:bodyPr>
          <a:lstStyle/>
          <a:p>
            <a:r>
              <a:rPr lang="en-US" dirty="0" smtClean="0"/>
              <a:t>National AgrAbility Project</a:t>
            </a:r>
          </a:p>
          <a:p>
            <a:r>
              <a:rPr lang="en-US" dirty="0" smtClean="0"/>
              <a:t>Purdue University</a:t>
            </a:r>
          </a:p>
        </p:txBody>
      </p:sp>
      <p:pic>
        <p:nvPicPr>
          <p:cNvPr id="6147" name="Picture 3" descr="N:\NAP\Public Awareness\NAP Powerpoint\large-small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20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Services/Priorities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44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Workshops; resource development; online education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Leveraging efforts with other groups; peer support</a:t>
            </a:r>
          </a:p>
          <a:p>
            <a:r>
              <a:rPr lang="en-US" dirty="0" smtClean="0"/>
              <a:t>Direct Assistance</a:t>
            </a:r>
          </a:p>
          <a:p>
            <a:pPr lvl="1"/>
            <a:r>
              <a:rPr lang="en-US" dirty="0" smtClean="0"/>
              <a:t>Site visits; consultations; business planning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Publics awareness activities and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867400"/>
            <a:ext cx="4164724" cy="92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Special Responsibilities of the 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Provide support to the state and regional AgrAbility Projects</a:t>
            </a:r>
          </a:p>
          <a:p>
            <a:pPr lvl="1" eaLnBrk="1" hangingPunct="1">
              <a:defRPr/>
            </a:pPr>
            <a:r>
              <a:rPr lang="en-US" dirty="0" smtClean="0"/>
              <a:t>Training </a:t>
            </a:r>
          </a:p>
          <a:p>
            <a:pPr lvl="1" eaLnBrk="1" hangingPunct="1">
              <a:defRPr/>
            </a:pPr>
            <a:r>
              <a:rPr lang="en-US" dirty="0" smtClean="0"/>
              <a:t>Resources</a:t>
            </a:r>
          </a:p>
          <a:p>
            <a:pPr lvl="1" eaLnBrk="1" hangingPunct="1">
              <a:defRPr/>
            </a:pPr>
            <a:r>
              <a:rPr lang="en-US" dirty="0" smtClean="0"/>
              <a:t>Consultations with NAP specialists</a:t>
            </a:r>
          </a:p>
          <a:p>
            <a:pPr eaLnBrk="1" hangingPunct="1">
              <a:defRPr/>
            </a:pPr>
            <a:r>
              <a:rPr lang="en-US" dirty="0" smtClean="0"/>
              <a:t>Provide limited direct services to customers in states without AgrAbility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Does AgrAbility </a:t>
            </a:r>
            <a:r>
              <a:rPr lang="en-US" sz="4000" u="sng" dirty="0" smtClean="0"/>
              <a:t>Not</a:t>
            </a:r>
            <a:r>
              <a:rPr lang="en-US" sz="4000" dirty="0" smtClean="0"/>
              <a:t>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7924800" cy="4571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Funding</a:t>
            </a:r>
          </a:p>
          <a:p>
            <a:pPr eaLnBrk="1" hangingPunct="1">
              <a:defRPr/>
            </a:pPr>
            <a:r>
              <a:rPr lang="en-US" dirty="0" smtClean="0"/>
              <a:t>Equipment </a:t>
            </a:r>
          </a:p>
          <a:p>
            <a:pPr lvl="1">
              <a:defRPr/>
            </a:pPr>
            <a:r>
              <a:rPr lang="en-US" dirty="0" smtClean="0"/>
              <a:t>Most funding for assistive technology comes through state vocational rehabilitation systems</a:t>
            </a:r>
          </a:p>
          <a:p>
            <a:pPr lvl="1" eaLnBrk="1" hangingPunct="1">
              <a:defRPr/>
            </a:pPr>
            <a:r>
              <a:rPr lang="en-US" dirty="0" smtClean="0"/>
              <a:t>Other sources of grants and loans are available (see 2017 AgrAbility Harvest)</a:t>
            </a:r>
          </a:p>
          <a:p>
            <a:pPr lvl="1">
              <a:defRPr/>
            </a:pPr>
            <a:r>
              <a:rPr lang="en-US" dirty="0"/>
              <a:t>Some state Assistive Technology Act projects can provide free or low-cost </a:t>
            </a:r>
            <a:r>
              <a:rPr lang="en-US" dirty="0" smtClean="0"/>
              <a:t>AT + loan programs 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Your State Doesn’t Have an AgrAbility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still get </a:t>
            </a:r>
            <a:r>
              <a:rPr lang="en-US" dirty="0" smtClean="0"/>
              <a:t>technical support </a:t>
            </a:r>
            <a:r>
              <a:rPr lang="en-US" dirty="0"/>
              <a:t>from the National AgrAbility Project</a:t>
            </a:r>
          </a:p>
          <a:p>
            <a:r>
              <a:rPr lang="en-US" dirty="0"/>
              <a:t>Resources available at </a:t>
            </a:r>
            <a:r>
              <a:rPr lang="en-US" dirty="0" smtClean="0">
                <a:hlinkClick r:id="rId2"/>
              </a:rPr>
              <a:t>www.agrability.org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Encourage your state’s land-grant university(s) to apply for an AgrAbility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RFA process open now</a:t>
            </a:r>
            <a:r>
              <a:rPr lang="en-US" dirty="0"/>
              <a:t>; deadline = Monday, April 30, 2018</a:t>
            </a:r>
          </a:p>
        </p:txBody>
      </p:sp>
    </p:spTree>
    <p:extLst>
      <p:ext uri="{BB962C8B-B14F-4D97-AF65-F5344CB8AC3E}">
        <p14:creationId xmlns:p14="http://schemas.microsoft.com/office/powerpoint/2010/main" val="38225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Farmer/Ranchers with Disabilities in All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Vocational Rehabilitation (VR) </a:t>
            </a:r>
            <a:r>
              <a:rPr lang="en-US" dirty="0" smtClean="0"/>
              <a:t>Agencies</a:t>
            </a:r>
          </a:p>
          <a:p>
            <a:r>
              <a:rPr lang="en-US" dirty="0"/>
              <a:t>U.S. Department of Veterans </a:t>
            </a:r>
            <a:r>
              <a:rPr lang="en-US" dirty="0" smtClean="0"/>
              <a:t>Affairs</a:t>
            </a:r>
          </a:p>
          <a:p>
            <a:r>
              <a:rPr lang="en-US" dirty="0"/>
              <a:t>Centers for Independent </a:t>
            </a:r>
            <a:r>
              <a:rPr lang="en-US" dirty="0" smtClean="0"/>
              <a:t>Living</a:t>
            </a:r>
          </a:p>
          <a:p>
            <a:r>
              <a:rPr lang="en-US" dirty="0"/>
              <a:t>State Assistive Technology Act </a:t>
            </a:r>
            <a:r>
              <a:rPr lang="en-US" dirty="0" smtClean="0"/>
              <a:t>Projects</a:t>
            </a:r>
            <a:endParaRPr lang="en-US" dirty="0"/>
          </a:p>
          <a:p>
            <a:r>
              <a:rPr lang="en-US" dirty="0"/>
              <a:t>Cooperative </a:t>
            </a:r>
            <a:r>
              <a:rPr lang="en-US" dirty="0" smtClean="0"/>
              <a:t>Extension</a:t>
            </a:r>
          </a:p>
          <a:p>
            <a:r>
              <a:rPr lang="en-US" dirty="0" smtClean="0"/>
              <a:t>USDA</a:t>
            </a:r>
          </a:p>
          <a:p>
            <a:pPr lvl="1"/>
            <a:r>
              <a:rPr lang="en-US" dirty="0" smtClean="0"/>
              <a:t>FSA</a:t>
            </a:r>
          </a:p>
          <a:p>
            <a:pPr lvl="1"/>
            <a:r>
              <a:rPr lang="en-US" dirty="0" smtClean="0"/>
              <a:t>NRCS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1640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Bill Field, Project Director</a:t>
            </a:r>
          </a:p>
          <a:p>
            <a:pPr lvl="1" eaLnBrk="1" hangingPunct="1">
              <a:defRPr/>
            </a:pPr>
            <a:r>
              <a:rPr lang="en-US" dirty="0" smtClean="0"/>
              <a:t>Founder of Breaking New Ground</a:t>
            </a:r>
          </a:p>
          <a:p>
            <a:pPr lvl="1" eaLnBrk="1" hangingPunct="1">
              <a:defRPr/>
            </a:pPr>
            <a:r>
              <a:rPr lang="en-US" dirty="0" smtClean="0"/>
              <a:t>Overall project oversight</a:t>
            </a:r>
          </a:p>
          <a:p>
            <a:pPr lvl="1" eaLnBrk="1" hangingPunct="1">
              <a:defRPr/>
            </a:pPr>
            <a:r>
              <a:rPr lang="en-US" dirty="0" smtClean="0"/>
              <a:t>Liaison with USDA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74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442644" cy="325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88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Paul Jones, Project Manager</a:t>
            </a:r>
          </a:p>
          <a:p>
            <a:pPr lvl="1" eaLnBrk="1" hangingPunct="1">
              <a:defRPr/>
            </a:pPr>
            <a:r>
              <a:rPr lang="en-US" dirty="0" smtClean="0"/>
              <a:t>Management of daily activities</a:t>
            </a:r>
          </a:p>
          <a:p>
            <a:pPr lvl="1" eaLnBrk="1" hangingPunct="1">
              <a:defRPr/>
            </a:pPr>
            <a:r>
              <a:rPr lang="en-US" dirty="0" smtClean="0"/>
              <a:t>Resource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917" r="8333"/>
          <a:stretch/>
        </p:blipFill>
        <p:spPr>
          <a:xfrm flipH="1">
            <a:off x="5689796" y="2172935"/>
            <a:ext cx="2692204" cy="34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0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Steve Swain, Assistive Technology Specialist</a:t>
            </a:r>
          </a:p>
          <a:p>
            <a:pPr lvl="1" eaLnBrk="1" hangingPunct="1">
              <a:defRPr/>
            </a:pPr>
            <a:r>
              <a:rPr lang="en-US" dirty="0" smtClean="0"/>
              <a:t>Toolbox process</a:t>
            </a:r>
          </a:p>
          <a:p>
            <a:pPr lvl="1" eaLnBrk="1" hangingPunct="1">
              <a:defRPr/>
            </a:pPr>
            <a:r>
              <a:rPr lang="en-US" dirty="0" smtClean="0"/>
              <a:t>Liaison with RESNA</a:t>
            </a:r>
          </a:p>
        </p:txBody>
      </p:sp>
      <p:pic>
        <p:nvPicPr>
          <p:cNvPr id="20484" name="Content Placeholder 7" descr="Swain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/>
          <a:stretch>
            <a:fillRect/>
          </a:stretch>
        </p:blipFill>
        <p:spPr>
          <a:xfrm>
            <a:off x="5670550" y="2057400"/>
            <a:ext cx="2733675" cy="385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97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4"/>
            <a:ext cx="4316412" cy="4759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Chuck Baldwin, Special Populations Outreach Coordinator &amp; Demographic Data Specialist</a:t>
            </a:r>
          </a:p>
          <a:p>
            <a:pPr lvl="1" eaLnBrk="1" hangingPunct="1">
              <a:defRPr/>
            </a:pPr>
            <a:r>
              <a:rPr lang="en-US" dirty="0" smtClean="0"/>
              <a:t>Networking with 1890 and 1994 land-grant institutions, Latino farmworker organizations, others</a:t>
            </a:r>
          </a:p>
          <a:p>
            <a:pPr lvl="1" eaLnBrk="1" hangingPunct="1">
              <a:defRPr/>
            </a:pPr>
            <a:r>
              <a:rPr lang="en-US" dirty="0" smtClean="0"/>
              <a:t>Coordinate demographic data collection process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7" y="2057400"/>
            <a:ext cx="2644260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7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516812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Overview of National AgrAbility Project (NAP)</a:t>
            </a:r>
          </a:p>
          <a:p>
            <a:pPr lvl="1" eaLnBrk="1" hangingPunct="1">
              <a:defRPr/>
            </a:pPr>
            <a:r>
              <a:rPr lang="en-US" sz="3200" dirty="0" smtClean="0"/>
              <a:t>History</a:t>
            </a:r>
          </a:p>
          <a:p>
            <a:pPr lvl="1">
              <a:defRPr/>
            </a:pPr>
            <a:r>
              <a:rPr lang="en-US" sz="3200" dirty="0" smtClean="0"/>
              <a:t>Goals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 smtClean="0"/>
              <a:t>Structure</a:t>
            </a:r>
          </a:p>
          <a:p>
            <a:pPr lvl="1">
              <a:defRPr/>
            </a:pPr>
            <a:r>
              <a:rPr lang="en-US" sz="3200" dirty="0"/>
              <a:t>Services</a:t>
            </a:r>
          </a:p>
          <a:p>
            <a:pPr lvl="1" eaLnBrk="1" hangingPunct="1">
              <a:defRPr/>
            </a:pPr>
            <a:r>
              <a:rPr lang="en-US" sz="3200" dirty="0" smtClean="0"/>
              <a:t>Personnel</a:t>
            </a:r>
          </a:p>
          <a:p>
            <a:pPr lvl="1">
              <a:defRPr/>
            </a:pPr>
            <a:r>
              <a:rPr lang="en-US" sz="3200" dirty="0"/>
              <a:t>Resources</a:t>
            </a:r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2AAA87-A7AF-415C-99E0-3A7693F1D369}" type="slidenum">
              <a:rPr lang="en-US" sz="1400" smtClean="0"/>
              <a:pPr eaLnBrk="1" hangingPunct="1"/>
              <a:t>2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886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316412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Cindy Chastain, </a:t>
            </a:r>
            <a:r>
              <a:rPr lang="en-US" dirty="0" smtClean="0"/>
              <a:t>Veteran Outreach </a:t>
            </a:r>
            <a:r>
              <a:rPr lang="en-US" dirty="0"/>
              <a:t>Coordinator</a:t>
            </a:r>
          </a:p>
          <a:p>
            <a:pPr lvl="1" eaLnBrk="1" hangingPunct="1">
              <a:defRPr/>
            </a:pPr>
            <a:r>
              <a:rPr lang="en-US" dirty="0"/>
              <a:t>Outreach to veterans with disabilities interested in agriculture and organizations that serve them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09" y="2057400"/>
            <a:ext cx="2464556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904999"/>
            <a:ext cx="4926012" cy="45719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800" dirty="0"/>
              <a:t>Shawn Ehlers, Technology Outreach Coordinator</a:t>
            </a:r>
          </a:p>
          <a:p>
            <a:pPr lvl="1"/>
            <a:r>
              <a:rPr lang="en-US" dirty="0" smtClean="0"/>
              <a:t>Advancing </a:t>
            </a:r>
            <a:r>
              <a:rPr lang="en-US" dirty="0"/>
              <a:t>and modernizing resources related to assistive </a:t>
            </a:r>
            <a:r>
              <a:rPr lang="en-US" dirty="0" smtClean="0"/>
              <a:t>technology and </a:t>
            </a:r>
            <a:r>
              <a:rPr lang="en-US" dirty="0"/>
              <a:t>safe working practices, development and instruction of </a:t>
            </a:r>
            <a:r>
              <a:rPr lang="en-US" dirty="0" smtClean="0"/>
              <a:t>training and </a:t>
            </a:r>
            <a:r>
              <a:rPr lang="en-US" dirty="0"/>
              <a:t>outreach material, and providing </a:t>
            </a:r>
            <a:r>
              <a:rPr lang="en-US" dirty="0" smtClean="0"/>
              <a:t>technical expertise</a:t>
            </a:r>
            <a:endParaRPr lang="en-US" dirty="0"/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01583"/>
            <a:ext cx="2464556" cy="322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82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904999"/>
            <a:ext cx="4240212" cy="472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Sean </a:t>
            </a:r>
            <a:r>
              <a:rPr lang="en-US" dirty="0" smtClean="0"/>
              <a:t>Tormoehlen, Graduate Student</a:t>
            </a:r>
            <a:endParaRPr lang="en-US" dirty="0" smtClean="0"/>
          </a:p>
          <a:p>
            <a:pPr lvl="1"/>
            <a:r>
              <a:rPr lang="en-US" dirty="0" smtClean="0"/>
              <a:t>Focusing on issues of aging and their relationship to farm safety and AgrAbility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3844" r="10746" b="-3844"/>
          <a:stretch/>
        </p:blipFill>
        <p:spPr>
          <a:xfrm>
            <a:off x="5856288" y="2081485"/>
            <a:ext cx="2362200" cy="294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51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2133599"/>
            <a:ext cx="5002212" cy="472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Katherine Prasuhn, Veteran Outreach Assistant</a:t>
            </a:r>
          </a:p>
          <a:p>
            <a:pPr lvl="1"/>
            <a:r>
              <a:rPr lang="en-US" dirty="0" smtClean="0"/>
              <a:t>Helping ensure that veterans received needed assistance from AgrAbility</a:t>
            </a:r>
            <a:endParaRPr lang="en-US" dirty="0"/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/>
          <a:stretch/>
        </p:blipFill>
        <p:spPr>
          <a:xfrm>
            <a:off x="5992465" y="2349185"/>
            <a:ext cx="2366826" cy="290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77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0116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Richard Fox, Information Technology Specialist</a:t>
            </a:r>
          </a:p>
          <a:p>
            <a:pPr lvl="1" eaLnBrk="1" hangingPunct="1">
              <a:defRPr/>
            </a:pPr>
            <a:r>
              <a:rPr lang="en-US" dirty="0" smtClean="0"/>
              <a:t>Maintenance of NAP web site and assistive technology database</a:t>
            </a:r>
            <a:endParaRPr lang="en-US" dirty="0"/>
          </a:p>
        </p:txBody>
      </p:sp>
      <p:pic>
        <p:nvPicPr>
          <p:cNvPr id="2150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2105164"/>
            <a:ext cx="2733675" cy="375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64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4"/>
            <a:ext cx="4087812" cy="42259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Goodwill of the Finger Lakes</a:t>
            </a:r>
          </a:p>
          <a:p>
            <a:pPr lvl="1" eaLnBrk="1" hangingPunct="1">
              <a:defRPr/>
            </a:pPr>
            <a:r>
              <a:rPr lang="en-US" dirty="0" smtClean="0"/>
              <a:t>Promotion of the Goodwill/AgrAbility partnership</a:t>
            </a:r>
          </a:p>
          <a:p>
            <a:pPr lvl="1" eaLnBrk="1" hangingPunct="1">
              <a:defRPr/>
            </a:pPr>
            <a:r>
              <a:rPr lang="en-US" dirty="0" smtClean="0"/>
              <a:t>National Training Workshop</a:t>
            </a:r>
          </a:p>
          <a:p>
            <a:pPr lvl="1" eaLnBrk="1" hangingPunct="1">
              <a:defRPr/>
            </a:pPr>
            <a:r>
              <a:rPr lang="en-US" dirty="0" smtClean="0"/>
              <a:t>Regional workshops</a:t>
            </a:r>
          </a:p>
          <a:p>
            <a:pPr lvl="1" eaLnBrk="1" hangingPunct="1">
              <a:defRPr/>
            </a:pPr>
            <a:r>
              <a:rPr lang="en-US" dirty="0" smtClean="0"/>
              <a:t>24-hour call 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70" y="1964203"/>
            <a:ext cx="1921930" cy="223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39" y="3962696"/>
            <a:ext cx="1669689" cy="237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43800" y="2895600"/>
            <a:ext cx="84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JoBeth</a:t>
            </a:r>
          </a:p>
          <a:p>
            <a:r>
              <a:rPr lang="en-US" dirty="0" smtClean="0"/>
              <a:t>Rath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953000"/>
            <a:ext cx="89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Tess</a:t>
            </a:r>
          </a:p>
          <a:p>
            <a:r>
              <a:rPr lang="en-US" dirty="0" smtClean="0"/>
              <a:t>McKeel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83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46274"/>
            <a:ext cx="45720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APRIL (Association of Programs for Rural Independent Living)</a:t>
            </a:r>
          </a:p>
          <a:p>
            <a:pPr lvl="1" eaLnBrk="1" hangingPunct="1">
              <a:defRPr/>
            </a:pPr>
            <a:r>
              <a:rPr lang="en-US" dirty="0" smtClean="0"/>
              <a:t>Promotion AgrAbility resources to CILs</a:t>
            </a:r>
          </a:p>
          <a:p>
            <a:pPr lvl="1" eaLnBrk="1" hangingPunct="1">
              <a:defRPr/>
            </a:pPr>
            <a:r>
              <a:rPr lang="en-US" dirty="0" smtClean="0"/>
              <a:t>Connecting CILs and SRAPs</a:t>
            </a:r>
          </a:p>
          <a:p>
            <a:pPr lvl="1" eaLnBrk="1" hangingPunct="1">
              <a:defRPr/>
            </a:pPr>
            <a:r>
              <a:rPr lang="en-US" dirty="0" smtClean="0"/>
              <a:t>Outreach to rural youth with disabilities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70" y="1993925"/>
            <a:ext cx="2074330" cy="203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3962696"/>
            <a:ext cx="1700328" cy="244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43800" y="2895600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Billy </a:t>
            </a:r>
          </a:p>
          <a:p>
            <a:r>
              <a:rPr lang="en-US" dirty="0" smtClean="0"/>
              <a:t>Altom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953000"/>
            <a:ext cx="91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Sierra</a:t>
            </a:r>
          </a:p>
          <a:p>
            <a:r>
              <a:rPr lang="en-US" dirty="0" smtClean="0"/>
              <a:t>Royster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4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Evaluation Team</a:t>
            </a:r>
          </a:p>
          <a:p>
            <a:pPr lvl="1" eaLnBrk="1" hangingPunct="1">
              <a:defRPr/>
            </a:pPr>
            <a:r>
              <a:rPr lang="en-US" dirty="0" smtClean="0"/>
              <a:t>Objective analysis of NAP activities</a:t>
            </a:r>
          </a:p>
          <a:p>
            <a:pPr lvl="2" eaLnBrk="1" hangingPunct="1">
              <a:defRPr/>
            </a:pPr>
            <a:r>
              <a:rPr lang="en-US" dirty="0" smtClean="0"/>
              <a:t>Annual staff needs assessment</a:t>
            </a:r>
          </a:p>
          <a:p>
            <a:pPr lvl="2" eaLnBrk="1" hangingPunct="1">
              <a:defRPr/>
            </a:pPr>
            <a:r>
              <a:rPr lang="en-US" dirty="0" smtClean="0"/>
              <a:t>Demographic data</a:t>
            </a:r>
          </a:p>
          <a:p>
            <a:pPr lvl="2" eaLnBrk="1" hangingPunct="1">
              <a:defRPr/>
            </a:pPr>
            <a:r>
              <a:rPr lang="en-US" dirty="0" smtClean="0"/>
              <a:t>Quality of life evaluation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5334000" y="19812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9423" y="2590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Fetsch, Colorado State </a:t>
            </a:r>
            <a:endParaRPr lang="en-US" dirty="0" smtClean="0"/>
          </a:p>
          <a:p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4343400"/>
            <a:ext cx="1693164" cy="230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93206" y="4694872"/>
            <a:ext cx="1369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Brian French</a:t>
            </a:r>
          </a:p>
          <a:p>
            <a:r>
              <a:rPr lang="en-US" dirty="0" smtClean="0"/>
              <a:t>Washington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Consultants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4247147" cy="48355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Steve Etheridge</a:t>
            </a:r>
          </a:p>
          <a:p>
            <a:pPr lvl="1"/>
            <a:r>
              <a:rPr lang="en-US" dirty="0" smtClean="0"/>
              <a:t>Vocational rehabilitation issues</a:t>
            </a:r>
          </a:p>
          <a:p>
            <a:pPr lvl="1"/>
            <a:r>
              <a:rPr lang="en-US" dirty="0" smtClean="0"/>
              <a:t>Former VR counselor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Carla Wilhite</a:t>
            </a:r>
          </a:p>
          <a:p>
            <a:pPr lvl="1"/>
            <a:r>
              <a:rPr lang="en-US" dirty="0" smtClean="0"/>
              <a:t>Occupational therapy issues</a:t>
            </a:r>
          </a:p>
          <a:p>
            <a:pPr lvl="1"/>
            <a:r>
              <a:rPr lang="en-US" dirty="0" smtClean="0"/>
              <a:t>Professor at University of New Mexico and former AgrAbility staff member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r="23370" b="2528"/>
          <a:stretch/>
        </p:blipFill>
        <p:spPr>
          <a:xfrm>
            <a:off x="6088832" y="1828800"/>
            <a:ext cx="145496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8629"/>
          <a:stretch/>
        </p:blipFill>
        <p:spPr>
          <a:xfrm>
            <a:off x="6019800" y="4419600"/>
            <a:ext cx="1676400" cy="204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Consultants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46274"/>
            <a:ext cx="4247147" cy="4835526"/>
          </a:xfrm>
        </p:spPr>
        <p:txBody>
          <a:bodyPr>
            <a:normAutofit/>
          </a:bodyPr>
          <a:lstStyle/>
          <a:p>
            <a:r>
              <a:rPr lang="en-US" dirty="0" smtClean="0"/>
              <a:t>Ed Bell</a:t>
            </a:r>
          </a:p>
          <a:p>
            <a:pPr lvl="1"/>
            <a:r>
              <a:rPr lang="en-US" dirty="0" smtClean="0"/>
              <a:t>Farmer</a:t>
            </a:r>
          </a:p>
          <a:p>
            <a:pPr lvl="1"/>
            <a:r>
              <a:rPr lang="en-US" dirty="0" smtClean="0"/>
              <a:t>Former AgrAbility client</a:t>
            </a:r>
          </a:p>
          <a:p>
            <a:pPr lvl="1"/>
            <a:r>
              <a:rPr lang="en-US" dirty="0" smtClean="0"/>
              <a:t>Public speaker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t="12034" r="15946" b="24786"/>
          <a:stretch/>
        </p:blipFill>
        <p:spPr>
          <a:xfrm>
            <a:off x="5555343" y="2043953"/>
            <a:ext cx="2293257" cy="283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6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Does AgrAbility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9512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Amputation</a:t>
            </a:r>
          </a:p>
          <a:p>
            <a:r>
              <a:rPr lang="en-US" sz="2600" dirty="0" smtClean="0"/>
              <a:t>Arthritis</a:t>
            </a:r>
          </a:p>
          <a:p>
            <a:r>
              <a:rPr lang="en-US" sz="2600" dirty="0" smtClean="0"/>
              <a:t>Back impairment</a:t>
            </a:r>
          </a:p>
          <a:p>
            <a:r>
              <a:rPr lang="en-US" sz="2600" dirty="0" smtClean="0"/>
              <a:t>Deafness/hearing impairment</a:t>
            </a:r>
          </a:p>
          <a:p>
            <a:r>
              <a:rPr lang="en-US" sz="2600" dirty="0" smtClean="0"/>
              <a:t>Development disabilities, such </a:t>
            </a:r>
            <a:r>
              <a:rPr lang="en-US" sz="2600" dirty="0"/>
              <a:t>as cerebral palsy or </a:t>
            </a:r>
            <a:r>
              <a:rPr lang="en-US" sz="2600" dirty="0" smtClean="0"/>
              <a:t>autism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Disabling diseases, such as cancer or heart disease</a:t>
            </a:r>
          </a:p>
          <a:p>
            <a:r>
              <a:rPr lang="en-US" sz="2800" dirty="0" smtClean="0"/>
              <a:t>Mental/behavioral </a:t>
            </a:r>
            <a:r>
              <a:rPr lang="en-US" sz="2800" dirty="0"/>
              <a:t>health problems</a:t>
            </a:r>
          </a:p>
          <a:p>
            <a:r>
              <a:rPr lang="en-US" sz="2800" dirty="0" smtClean="0"/>
              <a:t>Respiratory diseases</a:t>
            </a:r>
          </a:p>
          <a:p>
            <a:r>
              <a:rPr lang="en-US" sz="2800" dirty="0" smtClean="0"/>
              <a:t>Spinal </a:t>
            </a:r>
            <a:r>
              <a:rPr lang="en-US" sz="2800" dirty="0"/>
              <a:t>cord </a:t>
            </a:r>
            <a:r>
              <a:rPr lang="en-US" sz="2800" dirty="0" smtClean="0"/>
              <a:t>injuries</a:t>
            </a:r>
          </a:p>
          <a:p>
            <a:r>
              <a:rPr lang="en-US" sz="2800" dirty="0" smtClean="0"/>
              <a:t>Stroke</a:t>
            </a:r>
          </a:p>
          <a:p>
            <a:r>
              <a:rPr lang="en-US" sz="2800" dirty="0" smtClean="0"/>
              <a:t>Traumatic </a:t>
            </a:r>
            <a:r>
              <a:rPr lang="en-US" sz="2800" dirty="0"/>
              <a:t>brain </a:t>
            </a:r>
            <a:r>
              <a:rPr lang="en-US" sz="2800" dirty="0" smtClean="0"/>
              <a:t>injury</a:t>
            </a:r>
          </a:p>
          <a:p>
            <a:r>
              <a:rPr lang="en-US" sz="2800" dirty="0" smtClean="0"/>
              <a:t>Visual impairments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2" y="1636693"/>
            <a:ext cx="828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AgrAbility addresses a wide variety of </a:t>
            </a:r>
            <a:r>
              <a:rPr lang="en-US" sz="2800" b="1" dirty="0" smtClean="0"/>
              <a:t>functional limitations</a:t>
            </a:r>
            <a:r>
              <a:rPr lang="en-US" sz="2800" dirty="0" smtClean="0"/>
              <a:t> </a:t>
            </a:r>
            <a:r>
              <a:rPr lang="en-US" sz="2800" dirty="0"/>
              <a:t>in agriculture, including, but not limited to: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4400" y="6400800"/>
            <a:ext cx="528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 of staying with your realm of expertise!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Educational Resources: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www.agrability.org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581400" cy="49304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Project </a:t>
            </a:r>
            <a:r>
              <a:rPr lang="en-US" dirty="0" smtClean="0"/>
              <a:t>information and contacts</a:t>
            </a:r>
          </a:p>
          <a:p>
            <a:pPr>
              <a:defRPr/>
            </a:pPr>
            <a:r>
              <a:rPr lang="en-US" dirty="0" smtClean="0"/>
              <a:t>Downloadable resources</a:t>
            </a:r>
          </a:p>
          <a:p>
            <a:pPr>
              <a:defRPr/>
            </a:pPr>
            <a:r>
              <a:rPr lang="en-US" dirty="0" smtClean="0"/>
              <a:t>Online training</a:t>
            </a:r>
          </a:p>
          <a:p>
            <a:pPr>
              <a:defRPr/>
            </a:pPr>
            <a:r>
              <a:rPr lang="en-US" dirty="0" smtClean="0"/>
              <a:t>Staff </a:t>
            </a:r>
            <a:r>
              <a:rPr lang="en-US" u="sng" dirty="0" smtClean="0"/>
              <a:t>extranet</a:t>
            </a:r>
            <a:r>
              <a:rPr lang="en-US" dirty="0" smtClean="0"/>
              <a:t>: marketing, evaluation,        staff resources</a:t>
            </a:r>
          </a:p>
          <a:p>
            <a:pPr>
              <a:defRPr/>
            </a:pPr>
            <a:r>
              <a:rPr lang="en-US" dirty="0" smtClean="0"/>
              <a:t>Mobile friendly</a:t>
            </a:r>
          </a:p>
          <a:p>
            <a:pPr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05000"/>
            <a:ext cx="514318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Toolbox Assistive Technology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72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Print, CD, and web versions </a:t>
            </a:r>
            <a:r>
              <a:rPr lang="en-US" dirty="0" smtClean="0"/>
              <a:t> </a:t>
            </a:r>
            <a:r>
              <a:rPr lang="en-US" sz="2800" dirty="0" smtClean="0">
                <a:hlinkClick r:id="rId4"/>
              </a:rPr>
              <a:t>www.agrability.org/Toolbox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1400 products to help farmers and ranchers with disabilities</a:t>
            </a:r>
            <a:endParaRPr lang="en-US" dirty="0"/>
          </a:p>
        </p:txBody>
      </p:sp>
      <p:pic>
        <p:nvPicPr>
          <p:cNvPr id="2765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13" y="2133600"/>
            <a:ext cx="359292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Publications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62466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88" y="2716427"/>
            <a:ext cx="2851912" cy="330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310776" cy="341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 on the Farm, </a:t>
            </a:r>
            <a:br>
              <a:rPr lang="en-US" dirty="0" smtClean="0"/>
            </a:br>
            <a:r>
              <a:rPr lang="en-US" dirty="0" smtClean="0"/>
              <a:t>BACK in the Saddle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849812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500" dirty="0" smtClean="0"/>
              <a:t>Back problems = most </a:t>
            </a:r>
            <a:r>
              <a:rPr lang="en-US" sz="3500" dirty="0"/>
              <a:t>common disabling conditions reported by AgrAbility clients. </a:t>
            </a: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21-page booklet discusses </a:t>
            </a:r>
            <a:r>
              <a:rPr lang="en-US" sz="3500" dirty="0"/>
              <a:t>many aspects of back problems in </a:t>
            </a:r>
            <a:r>
              <a:rPr lang="en-US" sz="3500" dirty="0" smtClean="0"/>
              <a:t>ag settings</a:t>
            </a:r>
          </a:p>
          <a:p>
            <a:pPr eaLnBrk="1" hangingPunct="1">
              <a:defRPr/>
            </a:pPr>
            <a:r>
              <a:rPr lang="en-US" sz="3500" dirty="0" smtClean="0">
                <a:hlinkClick r:id="rId4"/>
              </a:rPr>
              <a:t>www.agrability.org/  resources/back</a:t>
            </a:r>
            <a:r>
              <a:rPr lang="en-US" sz="3500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6179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Arthritis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4196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hlinkClick r:id="rId3"/>
              </a:rPr>
              <a:t>www.arthritis-ag.org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Arthritis and Agriculture</a:t>
            </a:r>
          </a:p>
          <a:p>
            <a:pPr eaLnBrk="1" hangingPunct="1">
              <a:defRPr/>
            </a:pPr>
            <a:r>
              <a:rPr lang="en-US" sz="2800" dirty="0" smtClean="0"/>
              <a:t>Plain Facts about Agriculture</a:t>
            </a:r>
          </a:p>
          <a:p>
            <a:pPr eaLnBrk="1" hangingPunct="1">
              <a:defRPr/>
            </a:pPr>
            <a:r>
              <a:rPr lang="en-US" sz="2800" dirty="0"/>
              <a:t>¿Podrá ser la Artritis lo que me causa Dolor? (Could Arthritis be the cause of my Pain</a:t>
            </a:r>
            <a:r>
              <a:rPr lang="en-US" sz="2800" dirty="0" smtClean="0"/>
              <a:t>?)</a:t>
            </a:r>
          </a:p>
          <a:p>
            <a:pPr eaLnBrk="1" hangingPunct="1">
              <a:defRPr/>
            </a:pPr>
            <a:r>
              <a:rPr lang="en-US" sz="2800" dirty="0" smtClean="0"/>
              <a:t>Gaining Ground on Arthritis DVD</a:t>
            </a:r>
            <a:endParaRPr lang="en-US" sz="2800" dirty="0"/>
          </a:p>
        </p:txBody>
      </p:sp>
      <p:pic>
        <p:nvPicPr>
          <p:cNvPr id="2050" name="Picture 2" descr="Z:\Arthritis\Arthritis and Ag Brochure\Reprint 2011\A&amp;A cover imag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1430461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Arthritis\Plain Facts Brochure\Amish Cover imag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23" y="1874394"/>
            <a:ext cx="1430461" cy="221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Arthritis\Spanish\front 12-16-09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1430461" cy="220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Arthritis\Video\Gaining Ground cover 5-19-07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1" y="4218039"/>
            <a:ext cx="1428003" cy="191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93788" y="31473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Plowshares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30 technical reports on specific topics, such as farming with a spinal cord injury</a:t>
            </a:r>
          </a:p>
          <a:p>
            <a:pPr eaLnBrk="1" hangingPunct="1">
              <a:defRPr/>
            </a:pPr>
            <a:r>
              <a:rPr lang="en-US" dirty="0" smtClean="0"/>
              <a:t>Currently being updated </a:t>
            </a:r>
            <a:endParaRPr lang="en-US" dirty="0"/>
          </a:p>
        </p:txBody>
      </p:sp>
      <p:pic>
        <p:nvPicPr>
          <p:cNvPr id="2867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66821"/>
            <a:ext cx="3525838" cy="456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00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21884" y="211954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Conducting Agricultural Worksite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1336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Step-by-step guide for evaluating farms and ranches</a:t>
            </a:r>
          </a:p>
          <a:p>
            <a:pPr eaLnBrk="1" hangingPunct="1">
              <a:defRPr/>
            </a:pPr>
            <a:r>
              <a:rPr lang="en-US" dirty="0" smtClean="0"/>
              <a:t>Reproducible assessment form</a:t>
            </a:r>
          </a:p>
          <a:p>
            <a:pPr eaLnBrk="1" hangingPunct="1">
              <a:defRPr/>
            </a:pPr>
            <a:r>
              <a:rPr lang="en-US" dirty="0" smtClean="0"/>
              <a:t>Electronic database for recording data and printing reports</a:t>
            </a:r>
            <a:endParaRPr lang="en-US" dirty="0"/>
          </a:p>
        </p:txBody>
      </p:sp>
      <p:pic>
        <p:nvPicPr>
          <p:cNvPr id="29700" name="Content Placeholder 7" descr="cover_image.t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563" y="2133600"/>
            <a:ext cx="35496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27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93788" y="137832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AT Secondary Injury Evaluation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Step-by-step guide for evaluating AT for secondary injury hazards</a:t>
            </a:r>
          </a:p>
          <a:p>
            <a:pPr eaLnBrk="1" hangingPunct="1">
              <a:defRPr/>
            </a:pPr>
            <a:r>
              <a:rPr lang="en-US" dirty="0" smtClean="0"/>
              <a:t>Reproducible assessment forms</a:t>
            </a:r>
            <a:endParaRPr lang="en-US" dirty="0"/>
          </a:p>
        </p:txBody>
      </p:sp>
      <p:pic>
        <p:nvPicPr>
          <p:cNvPr id="1027" name="Picture 3" descr="Z:\Worksite &amp; AT Assessment Tools\AT Assessment Tool\Cover\AgrCover-1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57400"/>
            <a:ext cx="3168650" cy="417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15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3788" y="22780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Newsletters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AgrAbility Harvest</a:t>
            </a:r>
          </a:p>
          <a:p>
            <a:pPr lvl="1" eaLnBrk="1" hangingPunct="1">
              <a:defRPr/>
            </a:pPr>
            <a:r>
              <a:rPr lang="en-US" dirty="0" smtClean="0"/>
              <a:t>Annually to national audience</a:t>
            </a:r>
          </a:p>
          <a:p>
            <a:pPr eaLnBrk="1" hangingPunct="1">
              <a:defRPr/>
            </a:pPr>
            <a:r>
              <a:rPr lang="en-US" dirty="0" smtClean="0"/>
              <a:t>AgrAbility e-Note</a:t>
            </a:r>
          </a:p>
          <a:p>
            <a:pPr lvl="1" eaLnBrk="1" hangingPunct="1">
              <a:defRPr/>
            </a:pPr>
            <a:r>
              <a:rPr lang="en-US" dirty="0" smtClean="0"/>
              <a:t>Monthly to AgrAbility staff members and other interested parties</a:t>
            </a:r>
          </a:p>
        </p:txBody>
      </p:sp>
      <p:pic>
        <p:nvPicPr>
          <p:cNvPr id="31750" name="Content Placeholder 9" descr="HarvestCov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317976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07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Disability within the Agricultural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Causes of disability</a:t>
            </a:r>
          </a:p>
          <a:p>
            <a:pPr marL="914400" lvl="1" indent="-220663">
              <a:buClrTx/>
            </a:pPr>
            <a:r>
              <a:rPr lang="en-US" dirty="0" smtClean="0"/>
              <a:t>Traumatic injury (agriculture is one of the most hazardous occupations). Many injuries also come from off-farm incidents.</a:t>
            </a:r>
          </a:p>
          <a:p>
            <a:pPr marL="914400" lvl="1" indent="-220663">
              <a:buClrTx/>
            </a:pPr>
            <a:r>
              <a:rPr lang="en-US" dirty="0" smtClean="0"/>
              <a:t>Disease </a:t>
            </a:r>
          </a:p>
          <a:p>
            <a:pPr marL="914400" lvl="1" indent="-220663">
              <a:buClrTx/>
            </a:pPr>
            <a:r>
              <a:rPr lang="en-US" dirty="0" smtClean="0"/>
              <a:t>Aging (Average age of U.S. farmers is 57+)</a:t>
            </a:r>
          </a:p>
          <a:p>
            <a:r>
              <a:rPr lang="en-US" dirty="0" smtClean="0"/>
              <a:t>Prevalence of disability</a:t>
            </a:r>
          </a:p>
          <a:p>
            <a:pPr marL="914400" lvl="1" indent="-220663">
              <a:buClrTx/>
            </a:pPr>
            <a:r>
              <a:rPr lang="en-US" dirty="0" smtClean="0"/>
              <a:t>Approximately 15-20% of farm population impacted by disability</a:t>
            </a:r>
          </a:p>
          <a:p>
            <a:pPr marL="914400" lvl="1" indent="-220663">
              <a:buClrTx/>
            </a:pPr>
            <a:r>
              <a:rPr lang="en-US" dirty="0" smtClean="0"/>
              <a:t>1.04 – 2.23 million of the U.S. farm, ranch, and agricultural community impacted by disability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Does AgrAbility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Row crops: corn, soy, wheat, cotton, etc.</a:t>
            </a:r>
          </a:p>
          <a:p>
            <a:r>
              <a:rPr lang="en-US" sz="2600" dirty="0" smtClean="0"/>
              <a:t>Ranching</a:t>
            </a:r>
          </a:p>
          <a:p>
            <a:r>
              <a:rPr lang="en-US" sz="2600" dirty="0" smtClean="0"/>
              <a:t>Sheep and goats</a:t>
            </a:r>
          </a:p>
          <a:p>
            <a:r>
              <a:rPr lang="en-US" sz="2600" dirty="0" smtClean="0"/>
              <a:t>Dairy</a:t>
            </a:r>
          </a:p>
          <a:p>
            <a:r>
              <a:rPr lang="en-US" sz="2600" dirty="0" smtClean="0"/>
              <a:t>Produce, including organic</a:t>
            </a:r>
          </a:p>
          <a:p>
            <a:r>
              <a:rPr lang="en-US" sz="2600" dirty="0" smtClean="0"/>
              <a:t>Orchards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97425" y="2514600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Agritourism</a:t>
            </a:r>
            <a:endParaRPr lang="en-US" sz="2800" dirty="0"/>
          </a:p>
          <a:p>
            <a:r>
              <a:rPr lang="en-US" sz="2800" dirty="0" smtClean="0"/>
              <a:t>Niche markets, like llamas, herbs, etc.</a:t>
            </a:r>
          </a:p>
          <a:p>
            <a:r>
              <a:rPr lang="en-US" sz="2800" dirty="0" smtClean="0"/>
              <a:t>Floriculture</a:t>
            </a:r>
          </a:p>
          <a:p>
            <a:r>
              <a:rPr lang="en-US" sz="2800" dirty="0" smtClean="0"/>
              <a:t>Aquaculture</a:t>
            </a:r>
          </a:p>
          <a:p>
            <a:r>
              <a:rPr lang="en-US" sz="2800" dirty="0" smtClean="0"/>
              <a:t>Hydroponics</a:t>
            </a:r>
          </a:p>
          <a:p>
            <a:r>
              <a:rPr lang="en-US" sz="2800" dirty="0" smtClean="0"/>
              <a:t>Aquaponics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2" y="1636693"/>
            <a:ext cx="821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as disability is wide continuum, agriculture is also: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AgrAbility began in 1991 as part of the USDA Cooperative State Research, Education, and Extension Service (now NIFA)</a:t>
            </a:r>
          </a:p>
          <a:p>
            <a:r>
              <a:rPr lang="en-US" dirty="0" smtClean="0"/>
              <a:t>In 1991, there were 8 </a:t>
            </a:r>
            <a:r>
              <a:rPr lang="en-US" dirty="0"/>
              <a:t>funded state and regional AgrAbility projects (SRAPS</a:t>
            </a:r>
            <a:r>
              <a:rPr lang="en-US" dirty="0" smtClean="0"/>
              <a:t>); as of 2017, there are 20 SRAPs and several previously-funded affiliate projects</a:t>
            </a:r>
          </a:p>
          <a:p>
            <a:r>
              <a:rPr lang="en-US" dirty="0" smtClean="0"/>
              <a:t>One National AgrAbility Project (NAP) supports the SRAPs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en-US" dirty="0" smtClean="0"/>
              <a:t>AgrAbility Projects 2017</a:t>
            </a:r>
            <a:endParaRPr lang="en-US" dirty="0"/>
          </a:p>
        </p:txBody>
      </p:sp>
      <p:sp>
        <p:nvSpPr>
          <p:cNvPr id="4" name="AutoShape 2" descr="imap://jonesp@pasture.ecn.purdue.edu:993/fetch%3EUID%3E/INBOX%3E449014?part=1.2.2&amp;filename=jbacddi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69987"/>
            <a:ext cx="7273670" cy="4952550"/>
          </a:xfrm>
        </p:spPr>
      </p:pic>
    </p:spTree>
    <p:extLst>
      <p:ext uri="{BB962C8B-B14F-4D97-AF65-F5344CB8AC3E}">
        <p14:creationId xmlns:p14="http://schemas.microsoft.com/office/powerpoint/2010/main" val="3313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All AgrAbility projects – state </a:t>
            </a:r>
            <a:r>
              <a:rPr lang="en-US" dirty="0" smtClean="0"/>
              <a:t>projects </a:t>
            </a:r>
            <a:r>
              <a:rPr lang="en-US" dirty="0"/>
              <a:t>and the national project – are partnerships between </a:t>
            </a:r>
            <a:r>
              <a:rPr lang="en-US" dirty="0" smtClean="0"/>
              <a:t>a land-grant </a:t>
            </a:r>
            <a:r>
              <a:rPr lang="en-US" dirty="0"/>
              <a:t>university and at least one </a:t>
            </a:r>
            <a:r>
              <a:rPr lang="en-US" dirty="0" smtClean="0"/>
              <a:t>disability-services </a:t>
            </a:r>
            <a:r>
              <a:rPr lang="en-US" dirty="0"/>
              <a:t>program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1862 and 1890 land-grant institutions are eligible to apply for AgrAbility grants.</a:t>
            </a:r>
          </a:p>
          <a:p>
            <a:pPr lvl="1">
              <a:defRPr/>
            </a:pPr>
            <a:r>
              <a:rPr lang="en-US" dirty="0" smtClean="0"/>
              <a:t>Current 1890 grant holder = North Carolina A&amp;T </a:t>
            </a:r>
          </a:p>
          <a:p>
            <a:pPr lvl="1">
              <a:defRPr/>
            </a:pPr>
            <a:r>
              <a:rPr lang="en-US" dirty="0" smtClean="0"/>
              <a:t>1890 institutions are partners with 1862 institutions in at least 6 other states.</a:t>
            </a:r>
          </a:p>
        </p:txBody>
      </p:sp>
    </p:spTree>
    <p:extLst>
      <p:ext uri="{BB962C8B-B14F-4D97-AF65-F5344CB8AC3E}">
        <p14:creationId xmlns:p14="http://schemas.microsoft.com/office/powerpoint/2010/main" val="1257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NAP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13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Breaking New Ground Resource Center, Purdue University (lead organization)</a:t>
            </a:r>
          </a:p>
          <a:p>
            <a:pPr eaLnBrk="1" hangingPunct="1">
              <a:defRPr/>
            </a:pPr>
            <a:r>
              <a:rPr lang="en-US" dirty="0" smtClean="0"/>
              <a:t>Goodwill of the Finger Lakes (NY)</a:t>
            </a:r>
          </a:p>
          <a:p>
            <a:pPr eaLnBrk="1" hangingPunct="1">
              <a:defRPr/>
            </a:pPr>
            <a:r>
              <a:rPr lang="en-US" dirty="0" smtClean="0"/>
              <a:t>APRIL (Association of Programs for Rural Independent Living)</a:t>
            </a:r>
          </a:p>
          <a:p>
            <a:pPr eaLnBrk="1" hangingPunct="1">
              <a:defRPr/>
            </a:pPr>
            <a:r>
              <a:rPr lang="en-US" dirty="0" smtClean="0"/>
              <a:t>Colorado State University (evaluation specialists)</a:t>
            </a:r>
          </a:p>
          <a:p>
            <a:pPr>
              <a:defRPr/>
            </a:pPr>
            <a:r>
              <a:rPr lang="en-US" dirty="0" smtClean="0"/>
              <a:t>Washington State </a:t>
            </a:r>
            <a:r>
              <a:rPr lang="en-US" dirty="0"/>
              <a:t>University (evaluation specialists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Consultants</a:t>
            </a:r>
          </a:p>
          <a:p>
            <a:pPr eaLnBrk="1" hangingPunct="1">
              <a:defRPr/>
            </a:pPr>
            <a:r>
              <a:rPr lang="en-US" dirty="0" smtClean="0"/>
              <a:t>Many unfunded partners: FVC, RESNA, FFA,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6005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1411</Words>
  <Application>Microsoft Office PowerPoint</Application>
  <PresentationFormat>On-screen Show (4:3)</PresentationFormat>
  <Paragraphs>242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New Staff Training AgrAbility NTW March 19, 2018 Portland, Maine</vt:lpstr>
      <vt:lpstr>Session Overview</vt:lpstr>
      <vt:lpstr>Whom Does AgrAbility Serve?</vt:lpstr>
      <vt:lpstr>Disability within the Agricultural Community</vt:lpstr>
      <vt:lpstr>Whom Does AgrAbility Serve?</vt:lpstr>
      <vt:lpstr>AgrAbility History</vt:lpstr>
      <vt:lpstr>AgrAbility Projects 2017</vt:lpstr>
      <vt:lpstr>AgrAbility Partnerships</vt:lpstr>
      <vt:lpstr>Current NAP Partners</vt:lpstr>
      <vt:lpstr>AgrAbility Services/Priorities</vt:lpstr>
      <vt:lpstr>Special Responsibilities of the NAP</vt:lpstr>
      <vt:lpstr>What Does AgrAbility Not Provide?</vt:lpstr>
      <vt:lpstr>What if Your State Doesn’t Have an AgrAbility Project</vt:lpstr>
      <vt:lpstr>Resources for Farmer/Ranchers with Disabilities in All States</vt:lpstr>
      <vt:lpstr>Questions?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Consultants</vt:lpstr>
      <vt:lpstr>Consultants</vt:lpstr>
      <vt:lpstr>Questions?</vt:lpstr>
      <vt:lpstr>Educational Resources: www.agrability.org </vt:lpstr>
      <vt:lpstr>The Toolbox Assistive Technology Database</vt:lpstr>
      <vt:lpstr>Recent Publications</vt:lpstr>
      <vt:lpstr>BACK on the Farm,  BACK in the Saddle</vt:lpstr>
      <vt:lpstr>Arthritis Resources</vt:lpstr>
      <vt:lpstr>Plowshares</vt:lpstr>
      <vt:lpstr>Conducting Agricultural Worksite Assessments</vt:lpstr>
      <vt:lpstr>AT Secondary Injury Evaluation </vt:lpstr>
      <vt:lpstr>Newsletters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heathd</dc:creator>
  <cp:lastModifiedBy>Jones, Paul J</cp:lastModifiedBy>
  <cp:revision>87</cp:revision>
  <dcterms:created xsi:type="dcterms:W3CDTF">2010-09-09T15:47:32Z</dcterms:created>
  <dcterms:modified xsi:type="dcterms:W3CDTF">2018-03-15T21:36:53Z</dcterms:modified>
</cp:coreProperties>
</file>