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3" r:id="rId2"/>
    <p:sldMasterId id="2147483737" r:id="rId3"/>
  </p:sldMasterIdLst>
  <p:notesMasterIdLst>
    <p:notesMasterId r:id="rId19"/>
  </p:notesMasterIdLst>
  <p:sldIdLst>
    <p:sldId id="256" r:id="rId4"/>
    <p:sldId id="297" r:id="rId5"/>
    <p:sldId id="298" r:id="rId6"/>
    <p:sldId id="301" r:id="rId7"/>
    <p:sldId id="282" r:id="rId8"/>
    <p:sldId id="302" r:id="rId9"/>
    <p:sldId id="305" r:id="rId10"/>
    <p:sldId id="300" r:id="rId11"/>
    <p:sldId id="290" r:id="rId12"/>
    <p:sldId id="303" r:id="rId13"/>
    <p:sldId id="294" r:id="rId14"/>
    <p:sldId id="299" r:id="rId15"/>
    <p:sldId id="292" r:id="rId16"/>
    <p:sldId id="296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744"/>
    <a:srgbClr val="6BC048"/>
    <a:srgbClr val="004684"/>
    <a:srgbClr val="5D7BA1"/>
    <a:srgbClr val="004282"/>
    <a:srgbClr val="076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07"/>
  </p:normalViewPr>
  <p:slideViewPr>
    <p:cSldViewPr snapToGrid="0" snapToObjects="1">
      <p:cViewPr varScale="1">
        <p:scale>
          <a:sx n="108" d="100"/>
          <a:sy n="108" d="100"/>
        </p:scale>
        <p:origin x="114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solidFill>
                  <a:srgbClr val="002060"/>
                </a:solidFill>
                <a:effectLst/>
              </a:rPr>
              <a:t>Farms by Economic Class</a:t>
            </a:r>
            <a:endParaRPr lang="en-US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Sheet3!$F$11</c:f>
              <c:strCache>
                <c:ptCount val="1"/>
                <c:pt idx="0">
                  <c:v>African American/Black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Sheet3!$A$12:$A$18</c:f>
              <c:strCache>
                <c:ptCount val="7"/>
                <c:pt idx="0">
                  <c:v>$50,000 or more</c:v>
                </c:pt>
                <c:pt idx="1">
                  <c:v>$25,000 to $49,999</c:v>
                </c:pt>
                <c:pt idx="2">
                  <c:v>$10,000 to $24,999</c:v>
                </c:pt>
                <c:pt idx="3">
                  <c:v>$5,000 to $9,999</c:v>
                </c:pt>
                <c:pt idx="4">
                  <c:v>$2,500 to $4,999</c:v>
                </c:pt>
                <c:pt idx="5">
                  <c:v>$1,000 to $2,499</c:v>
                </c:pt>
                <c:pt idx="6">
                  <c:v>Less than $1,000</c:v>
                </c:pt>
              </c:strCache>
            </c:strRef>
          </c:cat>
          <c:val>
            <c:numRef>
              <c:f>Sheet3!$F$12:$F$18</c:f>
              <c:numCache>
                <c:formatCode>General</c:formatCode>
                <c:ptCount val="7"/>
                <c:pt idx="0">
                  <c:v>224</c:v>
                </c:pt>
                <c:pt idx="1">
                  <c:v>139</c:v>
                </c:pt>
                <c:pt idx="2">
                  <c:v>185</c:v>
                </c:pt>
                <c:pt idx="3">
                  <c:v>254</c:v>
                </c:pt>
                <c:pt idx="4">
                  <c:v>221</c:v>
                </c:pt>
                <c:pt idx="5">
                  <c:v>241</c:v>
                </c:pt>
                <c:pt idx="6">
                  <c:v>373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4B-481F-8E14-FDA2E2624E6D}"/>
            </c:ext>
          </c:extLst>
        </c:ser>
        <c:ser>
          <c:idx val="1"/>
          <c:order val="1"/>
          <c:tx>
            <c:strRef>
              <c:f>Sheet3!$G$11</c:f>
              <c:strCache>
                <c:ptCount val="1"/>
                <c:pt idx="0">
                  <c:v>American Indian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Sheet3!$A$12:$A$18</c:f>
              <c:strCache>
                <c:ptCount val="7"/>
                <c:pt idx="0">
                  <c:v>$50,000 or more</c:v>
                </c:pt>
                <c:pt idx="1">
                  <c:v>$25,000 to $49,999</c:v>
                </c:pt>
                <c:pt idx="2">
                  <c:v>$10,000 to $24,999</c:v>
                </c:pt>
                <c:pt idx="3">
                  <c:v>$5,000 to $9,999</c:v>
                </c:pt>
                <c:pt idx="4">
                  <c:v>$2,500 to $4,999</c:v>
                </c:pt>
                <c:pt idx="5">
                  <c:v>$1,000 to $2,499</c:v>
                </c:pt>
                <c:pt idx="6">
                  <c:v>Less than $1,000</c:v>
                </c:pt>
              </c:strCache>
            </c:strRef>
          </c:cat>
          <c:val>
            <c:numRef>
              <c:f>Sheet3!$G$12:$G$18</c:f>
              <c:numCache>
                <c:formatCode>General</c:formatCode>
                <c:ptCount val="7"/>
                <c:pt idx="0">
                  <c:v>122</c:v>
                </c:pt>
                <c:pt idx="1">
                  <c:v>40</c:v>
                </c:pt>
                <c:pt idx="2">
                  <c:v>55</c:v>
                </c:pt>
                <c:pt idx="3">
                  <c:v>70</c:v>
                </c:pt>
                <c:pt idx="4">
                  <c:v>93</c:v>
                </c:pt>
                <c:pt idx="5">
                  <c:v>80</c:v>
                </c:pt>
                <c:pt idx="6">
                  <c:v>136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04B-481F-8E14-FDA2E2624E6D}"/>
            </c:ext>
          </c:extLst>
        </c:ser>
        <c:ser>
          <c:idx val="2"/>
          <c:order val="2"/>
          <c:tx>
            <c:strRef>
              <c:f>Sheet3!$H$11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046744"/>
            </a:solidFill>
            <a:ln>
              <a:noFill/>
            </a:ln>
            <a:effectLst/>
          </c:spPr>
          <c:invertIfNegative val="0"/>
          <c:cat>
            <c:strRef>
              <c:f>Sheet3!$A$12:$A$18</c:f>
              <c:strCache>
                <c:ptCount val="7"/>
                <c:pt idx="0">
                  <c:v>$50,000 or more</c:v>
                </c:pt>
                <c:pt idx="1">
                  <c:v>$25,000 to $49,999</c:v>
                </c:pt>
                <c:pt idx="2">
                  <c:v>$10,000 to $24,999</c:v>
                </c:pt>
                <c:pt idx="3">
                  <c:v>$5,000 to $9,999</c:v>
                </c:pt>
                <c:pt idx="4">
                  <c:v>$2,500 to $4,999</c:v>
                </c:pt>
                <c:pt idx="5">
                  <c:v>$1,000 to $2,499</c:v>
                </c:pt>
                <c:pt idx="6">
                  <c:v>Less than $1,000</c:v>
                </c:pt>
              </c:strCache>
            </c:strRef>
          </c:cat>
          <c:val>
            <c:numRef>
              <c:f>Sheet3!$H$12:$H$18</c:f>
              <c:numCache>
                <c:formatCode>General</c:formatCode>
                <c:ptCount val="7"/>
                <c:pt idx="0">
                  <c:v>85</c:v>
                </c:pt>
                <c:pt idx="1">
                  <c:v>7</c:v>
                </c:pt>
                <c:pt idx="2">
                  <c:v>17</c:v>
                </c:pt>
                <c:pt idx="3">
                  <c:v>15</c:v>
                </c:pt>
                <c:pt idx="4">
                  <c:v>8</c:v>
                </c:pt>
                <c:pt idx="5">
                  <c:v>16</c:v>
                </c:pt>
                <c:pt idx="6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04B-481F-8E14-FDA2E2624E6D}"/>
            </c:ext>
          </c:extLst>
        </c:ser>
        <c:ser>
          <c:idx val="3"/>
          <c:order val="3"/>
          <c:tx>
            <c:strRef>
              <c:f>Sheet3!$I$11</c:f>
              <c:strCache>
                <c:ptCount val="1"/>
                <c:pt idx="0">
                  <c:v>Hispanic/Latino</c:v>
                </c:pt>
              </c:strCache>
            </c:strRef>
          </c:tx>
          <c:spPr>
            <a:solidFill>
              <a:srgbClr val="6BC048"/>
            </a:solidFill>
            <a:ln>
              <a:noFill/>
            </a:ln>
            <a:effectLst/>
          </c:spPr>
          <c:invertIfNegative val="0"/>
          <c:cat>
            <c:strRef>
              <c:f>Sheet3!$A$12:$A$18</c:f>
              <c:strCache>
                <c:ptCount val="7"/>
                <c:pt idx="0">
                  <c:v>$50,000 or more</c:v>
                </c:pt>
                <c:pt idx="1">
                  <c:v>$25,000 to $49,999</c:v>
                </c:pt>
                <c:pt idx="2">
                  <c:v>$10,000 to $24,999</c:v>
                </c:pt>
                <c:pt idx="3">
                  <c:v>$5,000 to $9,999</c:v>
                </c:pt>
                <c:pt idx="4">
                  <c:v>$2,500 to $4,999</c:v>
                </c:pt>
                <c:pt idx="5">
                  <c:v>$1,000 to $2,499</c:v>
                </c:pt>
                <c:pt idx="6">
                  <c:v>Less than $1,000</c:v>
                </c:pt>
              </c:strCache>
            </c:strRef>
          </c:cat>
          <c:val>
            <c:numRef>
              <c:f>Sheet3!$I$12:$I$18</c:f>
              <c:numCache>
                <c:formatCode>General</c:formatCode>
                <c:ptCount val="7"/>
                <c:pt idx="0">
                  <c:v>115</c:v>
                </c:pt>
                <c:pt idx="1">
                  <c:v>28</c:v>
                </c:pt>
                <c:pt idx="2">
                  <c:v>33</c:v>
                </c:pt>
                <c:pt idx="3">
                  <c:v>62</c:v>
                </c:pt>
                <c:pt idx="4">
                  <c:v>65</c:v>
                </c:pt>
                <c:pt idx="5">
                  <c:v>63</c:v>
                </c:pt>
                <c:pt idx="6">
                  <c:v>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04B-481F-8E14-FDA2E2624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52756272"/>
        <c:axId val="452756664"/>
      </c:barChart>
      <c:catAx>
        <c:axId val="45275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56664"/>
        <c:crosses val="autoZero"/>
        <c:auto val="1"/>
        <c:lblAlgn val="ctr"/>
        <c:lblOffset val="100"/>
        <c:noMultiLvlLbl val="0"/>
      </c:catAx>
      <c:valAx>
        <c:axId val="452756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56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5555555555555552E-2"/>
          <c:y val="0.13215119500740349"/>
          <c:w val="0.82777777777777783"/>
          <c:h val="0.68759027279416451"/>
        </c:manualLayout>
      </c:layout>
      <c:pieChart>
        <c:varyColors val="1"/>
        <c:ser>
          <c:idx val="0"/>
          <c:order val="0"/>
          <c:tx>
            <c:strRef>
              <c:f>Sheet1!$B$28</c:f>
              <c:strCache>
                <c:ptCount val="1"/>
                <c:pt idx="0">
                  <c:v>Principal Operators</c:v>
                </c:pt>
              </c:strCache>
            </c:strRef>
          </c:tx>
          <c:dPt>
            <c:idx val="0"/>
            <c:bubble3D val="0"/>
            <c:explosion val="12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37-4CEC-B538-30D7227F4B62}"/>
              </c:ext>
            </c:extLst>
          </c:dPt>
          <c:dPt>
            <c:idx val="1"/>
            <c:bubble3D val="0"/>
            <c:spPr>
              <a:solidFill>
                <a:srgbClr val="6BC04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A37-4CEC-B538-30D7227F4B62}"/>
              </c:ext>
            </c:extLst>
          </c:dPt>
          <c:dPt>
            <c:idx val="2"/>
            <c:bubble3D val="0"/>
            <c:spPr>
              <a:solidFill>
                <a:srgbClr val="04674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A37-4CEC-B538-30D7227F4B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A37-4CEC-B538-30D7227F4B62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37-4CEC-B538-30D7227F4B62}"/>
              </c:ext>
            </c:extLst>
          </c:dPt>
          <c:cat>
            <c:strRef>
              <c:f>Sheet1!$A$29:$A$33</c:f>
              <c:strCache>
                <c:ptCount val="5"/>
                <c:pt idx="0">
                  <c:v> </c:v>
                </c:pt>
                <c:pt idx="1">
                  <c:v>Hispanic/Latino</c:v>
                </c:pt>
                <c:pt idx="2">
                  <c:v>Asian</c:v>
                </c:pt>
                <c:pt idx="3">
                  <c:v>American Indian</c:v>
                </c:pt>
                <c:pt idx="4">
                  <c:v>African American/Black</c:v>
                </c:pt>
              </c:strCache>
            </c:strRef>
          </c:cat>
          <c:val>
            <c:numRef>
              <c:f>Sheet1!$B$29:$B$33</c:f>
              <c:numCache>
                <c:formatCode>General</c:formatCode>
                <c:ptCount val="5"/>
                <c:pt idx="0">
                  <c:v>46699</c:v>
                </c:pt>
                <c:pt idx="1">
                  <c:v>667</c:v>
                </c:pt>
                <c:pt idx="2">
                  <c:v>234</c:v>
                </c:pt>
                <c:pt idx="3">
                  <c:v>874</c:v>
                </c:pt>
                <c:pt idx="4">
                  <c:v>1744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A37-4CEC-B538-30D7227F4B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9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3333333333333333"/>
          <c:y val="0.88244161223803874"/>
          <c:w val="0.70277777777777772"/>
          <c:h val="0.10371428830972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77777777777776"/>
          <c:y val="0.11142302706347754"/>
          <c:w val="0.87777777777777788"/>
          <c:h val="0.72905131044665938"/>
        </c:manualLayout>
      </c:layout>
      <c:pieChart>
        <c:varyColors val="1"/>
        <c:ser>
          <c:idx val="0"/>
          <c:order val="0"/>
          <c:tx>
            <c:strRef>
              <c:f>Sheet1!$C$10</c:f>
              <c:strCache>
                <c:ptCount val="1"/>
                <c:pt idx="0">
                  <c:v>Principal Operators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D2E-4093-8E17-87C4A65382F3}"/>
              </c:ext>
            </c:extLst>
          </c:dPt>
          <c:dPt>
            <c:idx val="1"/>
            <c:bubble3D val="0"/>
            <c:explosion val="19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D2E-4093-8E17-87C4A65382F3}"/>
              </c:ext>
            </c:extLst>
          </c:dPt>
          <c:cat>
            <c:strRef>
              <c:f>Sheet1!$A$11:$A$12</c:f>
              <c:strCache>
                <c:ptCount val="2"/>
                <c:pt idx="0">
                  <c:v>Women</c:v>
                </c:pt>
                <c:pt idx="1">
                  <c:v>Men</c:v>
                </c:pt>
              </c:strCache>
            </c:strRef>
          </c:cat>
          <c:val>
            <c:numRef>
              <c:f>Sheet1!$C$11:$C$12</c:f>
              <c:numCache>
                <c:formatCode>General</c:formatCode>
                <c:ptCount val="2"/>
                <c:pt idx="0">
                  <c:v>6453</c:v>
                </c:pt>
                <c:pt idx="1">
                  <c:v>43765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D2E-4093-8E17-87C4A6538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solidFill>
                  <a:srgbClr val="002060"/>
                </a:solidFill>
                <a:effectLst/>
              </a:rPr>
              <a:t>Farms by Economic Class</a:t>
            </a:r>
            <a:endParaRPr lang="en-US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Sheet3!$K$11</c:f>
              <c:strCache>
                <c:ptCount val="1"/>
                <c:pt idx="0">
                  <c:v>Women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Sheet3!$A$12:$A$18</c:f>
              <c:strCache>
                <c:ptCount val="7"/>
                <c:pt idx="0">
                  <c:v>$50,000 or more</c:v>
                </c:pt>
                <c:pt idx="1">
                  <c:v>$25,000 to $49,999</c:v>
                </c:pt>
                <c:pt idx="2">
                  <c:v>$10,000 to $24,999</c:v>
                </c:pt>
                <c:pt idx="3">
                  <c:v>$5,000 to $9,999</c:v>
                </c:pt>
                <c:pt idx="4">
                  <c:v>$2,500 to $4,999</c:v>
                </c:pt>
                <c:pt idx="5">
                  <c:v>$1,000 to $2,499</c:v>
                </c:pt>
                <c:pt idx="6">
                  <c:v>Less than $1,000</c:v>
                </c:pt>
              </c:strCache>
            </c:strRef>
          </c:cat>
          <c:val>
            <c:numRef>
              <c:f>Sheet3!$K$12:$K$18</c:f>
              <c:numCache>
                <c:formatCode>General</c:formatCode>
                <c:ptCount val="7"/>
                <c:pt idx="0">
                  <c:v>611</c:v>
                </c:pt>
                <c:pt idx="1">
                  <c:v>282</c:v>
                </c:pt>
                <c:pt idx="2">
                  <c:v>639</c:v>
                </c:pt>
                <c:pt idx="3">
                  <c:v>829</c:v>
                </c:pt>
                <c:pt idx="4">
                  <c:v>899</c:v>
                </c:pt>
                <c:pt idx="5">
                  <c:v>1107</c:v>
                </c:pt>
                <c:pt idx="6">
                  <c:v>2086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E6-48FE-9A43-A17DB137C804}"/>
            </c:ext>
          </c:extLst>
        </c:ser>
        <c:ser>
          <c:idx val="1"/>
          <c:order val="1"/>
          <c:tx>
            <c:strRef>
              <c:f>Sheet3!$M$11</c:f>
              <c:strCache>
                <c:ptCount val="1"/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Sheet3!$A$12:$A$18</c:f>
              <c:strCache>
                <c:ptCount val="7"/>
                <c:pt idx="0">
                  <c:v>$50,000 or more</c:v>
                </c:pt>
                <c:pt idx="1">
                  <c:v>$25,000 to $49,999</c:v>
                </c:pt>
                <c:pt idx="2">
                  <c:v>$10,000 to $24,999</c:v>
                </c:pt>
                <c:pt idx="3">
                  <c:v>$5,000 to $9,999</c:v>
                </c:pt>
                <c:pt idx="4">
                  <c:v>$2,500 to $4,999</c:v>
                </c:pt>
                <c:pt idx="5">
                  <c:v>$1,000 to $2,499</c:v>
                </c:pt>
                <c:pt idx="6">
                  <c:v>Less than $1,000</c:v>
                </c:pt>
              </c:strCache>
            </c:strRef>
          </c:cat>
          <c:val>
            <c:numRef>
              <c:f>Sheet3!$M$12:$M$18</c:f>
              <c:numCache>
                <c:formatCode>General</c:formatCode>
                <c:ptCount val="7"/>
                <c:pt idx="0">
                  <c:v>10433</c:v>
                </c:pt>
                <c:pt idx="1">
                  <c:v>2985</c:v>
                </c:pt>
                <c:pt idx="2">
                  <c:v>5840</c:v>
                </c:pt>
                <c:pt idx="3">
                  <c:v>6687</c:v>
                </c:pt>
                <c:pt idx="4">
                  <c:v>6606</c:v>
                </c:pt>
                <c:pt idx="5">
                  <c:v>6743</c:v>
                </c:pt>
                <c:pt idx="6">
                  <c:v>10924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E6-48FE-9A43-A17DB137C8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2758232"/>
        <c:axId val="452758624"/>
      </c:barChart>
      <c:catAx>
        <c:axId val="452758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58624"/>
        <c:crosses val="autoZero"/>
        <c:auto val="1"/>
        <c:lblAlgn val="ctr"/>
        <c:lblOffset val="100"/>
        <c:noMultiLvlLbl val="0"/>
      </c:catAx>
      <c:valAx>
        <c:axId val="452758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758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FA8357-86D8-4E52-96BB-152D681B477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CF087-0684-4127-8452-A6E989603E79}">
      <dgm:prSet phldrT="[Text]"/>
      <dgm:spPr>
        <a:solidFill>
          <a:srgbClr val="046744"/>
        </a:solidFill>
        <a:ln w="76200">
          <a:solidFill>
            <a:srgbClr val="6BC048"/>
          </a:solidFill>
        </a:ln>
      </dgm:spPr>
      <dgm:t>
        <a:bodyPr/>
        <a:lstStyle/>
        <a:p>
          <a:r>
            <a:rPr lang="en-US" dirty="0" smtClean="0"/>
            <a:t>NC </a:t>
          </a:r>
          <a:r>
            <a:rPr lang="en-US" dirty="0" err="1" smtClean="0"/>
            <a:t>AgrAbility</a:t>
          </a:r>
          <a:endParaRPr lang="en-US" dirty="0" smtClean="0"/>
        </a:p>
      </dgm:t>
    </dgm:pt>
    <dgm:pt modelId="{E0929A2C-A654-497F-AA66-8CEE9BF9D682}" type="parTrans" cxnId="{546C5367-2375-4091-85CF-92CDAC410977}">
      <dgm:prSet/>
      <dgm:spPr/>
      <dgm:t>
        <a:bodyPr/>
        <a:lstStyle/>
        <a:p>
          <a:endParaRPr lang="en-US"/>
        </a:p>
      </dgm:t>
    </dgm:pt>
    <dgm:pt modelId="{53EF4807-BB1D-4B4D-85B8-AE0935D413DA}" type="sibTrans" cxnId="{546C5367-2375-4091-85CF-92CDAC410977}">
      <dgm:prSet/>
      <dgm:spPr/>
      <dgm:t>
        <a:bodyPr/>
        <a:lstStyle/>
        <a:p>
          <a:endParaRPr lang="en-US"/>
        </a:p>
      </dgm:t>
    </dgm:pt>
    <dgm:pt modelId="{BC052050-E19E-45C0-AFCA-14D3FADF956D}">
      <dgm:prSet phldrT="[Text]"/>
      <dgm:spPr>
        <a:solidFill>
          <a:schemeClr val="bg1"/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Farm Laborer Workshops</a:t>
          </a:r>
          <a:endParaRPr lang="en-US" dirty="0">
            <a:solidFill>
              <a:srgbClr val="002060"/>
            </a:solidFill>
          </a:endParaRPr>
        </a:p>
      </dgm:t>
    </dgm:pt>
    <dgm:pt modelId="{77017D55-5ECA-4E98-A82A-DA95DDD690A6}" type="parTrans" cxnId="{93C74494-C68E-4692-8D85-004BDAA0DD6E}">
      <dgm:prSet/>
      <dgm:spPr>
        <a:solidFill>
          <a:srgbClr val="6BC048"/>
        </a:solidFill>
        <a:ln>
          <a:solidFill>
            <a:srgbClr val="046744"/>
          </a:solidFill>
        </a:ln>
      </dgm:spPr>
      <dgm:t>
        <a:bodyPr/>
        <a:lstStyle/>
        <a:p>
          <a:endParaRPr lang="en-US"/>
        </a:p>
      </dgm:t>
    </dgm:pt>
    <dgm:pt modelId="{9DA240C2-4CDA-4742-B094-03DB1A3027D7}" type="sibTrans" cxnId="{93C74494-C68E-4692-8D85-004BDAA0DD6E}">
      <dgm:prSet/>
      <dgm:spPr/>
      <dgm:t>
        <a:bodyPr/>
        <a:lstStyle/>
        <a:p>
          <a:endParaRPr lang="en-US"/>
        </a:p>
      </dgm:t>
    </dgm:pt>
    <dgm:pt modelId="{4DB7FD1F-77B9-45F4-9C39-0167E7285378}">
      <dgm:prSet phldrT="[Text]"/>
      <dgm:spPr>
        <a:solidFill>
          <a:schemeClr val="bg1"/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Safety Conference</a:t>
          </a:r>
          <a:endParaRPr lang="en-US" dirty="0">
            <a:solidFill>
              <a:srgbClr val="002060"/>
            </a:solidFill>
          </a:endParaRPr>
        </a:p>
      </dgm:t>
    </dgm:pt>
    <dgm:pt modelId="{D0696BDE-8ADE-4427-93A8-9DE0FFE7C296}" type="parTrans" cxnId="{B44E21E8-03BE-4D29-A0DE-4561CAE6F766}">
      <dgm:prSet/>
      <dgm:spPr>
        <a:solidFill>
          <a:srgbClr val="6BC048"/>
        </a:solidFill>
        <a:ln>
          <a:solidFill>
            <a:srgbClr val="046744"/>
          </a:solidFill>
        </a:ln>
      </dgm:spPr>
      <dgm:t>
        <a:bodyPr/>
        <a:lstStyle/>
        <a:p>
          <a:endParaRPr lang="en-US"/>
        </a:p>
      </dgm:t>
    </dgm:pt>
    <dgm:pt modelId="{0183D5BA-01BB-402A-9963-0C5AEBFEA74C}" type="sibTrans" cxnId="{B44E21E8-03BE-4D29-A0DE-4561CAE6F766}">
      <dgm:prSet/>
      <dgm:spPr/>
      <dgm:t>
        <a:bodyPr/>
        <a:lstStyle/>
        <a:p>
          <a:endParaRPr lang="en-US"/>
        </a:p>
      </dgm:t>
    </dgm:pt>
    <dgm:pt modelId="{8A31AE8D-C311-4423-943B-6D0F3AA45933}">
      <dgm:prSet phldrT="[Text]"/>
      <dgm:spPr>
        <a:solidFill>
          <a:schemeClr val="bg1"/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Minority Landowners Conference</a:t>
          </a:r>
          <a:endParaRPr lang="en-US" dirty="0">
            <a:solidFill>
              <a:srgbClr val="002060"/>
            </a:solidFill>
          </a:endParaRPr>
        </a:p>
      </dgm:t>
    </dgm:pt>
    <dgm:pt modelId="{4FF8A4A3-7CB3-487D-A9EB-9B9F63D3CD68}" type="parTrans" cxnId="{31673755-BE23-4659-BCD6-E217271673C3}">
      <dgm:prSet/>
      <dgm:spPr>
        <a:solidFill>
          <a:srgbClr val="6BC048"/>
        </a:solidFill>
        <a:ln>
          <a:solidFill>
            <a:srgbClr val="046744"/>
          </a:solidFill>
        </a:ln>
      </dgm:spPr>
      <dgm:t>
        <a:bodyPr/>
        <a:lstStyle/>
        <a:p>
          <a:endParaRPr lang="en-US"/>
        </a:p>
      </dgm:t>
    </dgm:pt>
    <dgm:pt modelId="{373C8752-86C8-4EA3-8E32-8FE6E6D7A443}" type="sibTrans" cxnId="{31673755-BE23-4659-BCD6-E217271673C3}">
      <dgm:prSet/>
      <dgm:spPr/>
      <dgm:t>
        <a:bodyPr/>
        <a:lstStyle/>
        <a:p>
          <a:endParaRPr lang="en-US"/>
        </a:p>
      </dgm:t>
    </dgm:pt>
    <dgm:pt modelId="{47025EC0-51C5-4FB9-A55C-E973B809C6EF}">
      <dgm:prSet phldrT="[Text]"/>
      <dgm:spPr>
        <a:solidFill>
          <a:schemeClr val="bg1"/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Women in Agriculture Conference</a:t>
          </a:r>
          <a:endParaRPr lang="en-US" dirty="0">
            <a:solidFill>
              <a:srgbClr val="002060"/>
            </a:solidFill>
          </a:endParaRPr>
        </a:p>
      </dgm:t>
    </dgm:pt>
    <dgm:pt modelId="{4DB00843-CBE2-4224-9E77-614B8F320048}" type="parTrans" cxnId="{5BA2B28E-CC12-42D5-BC63-CFA2C2D08566}">
      <dgm:prSet/>
      <dgm:spPr>
        <a:solidFill>
          <a:srgbClr val="6BC048"/>
        </a:solidFill>
        <a:ln>
          <a:solidFill>
            <a:srgbClr val="046744"/>
          </a:solidFill>
        </a:ln>
      </dgm:spPr>
      <dgm:t>
        <a:bodyPr/>
        <a:lstStyle/>
        <a:p>
          <a:endParaRPr lang="en-US"/>
        </a:p>
      </dgm:t>
    </dgm:pt>
    <dgm:pt modelId="{E617CC45-61C0-4E3C-B425-6FE768C28A29}" type="sibTrans" cxnId="{5BA2B28E-CC12-42D5-BC63-CFA2C2D08566}">
      <dgm:prSet/>
      <dgm:spPr/>
      <dgm:t>
        <a:bodyPr/>
        <a:lstStyle/>
        <a:p>
          <a:endParaRPr lang="en-US"/>
        </a:p>
      </dgm:t>
    </dgm:pt>
    <dgm:pt modelId="{68967FFD-6CC6-4CE3-A454-ECD52691B408}">
      <dgm:prSet phldrT="[Text]"/>
      <dgm:spPr>
        <a:solidFill>
          <a:schemeClr val="bg1"/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NC Cooperative Extension</a:t>
          </a:r>
          <a:endParaRPr lang="en-US" dirty="0">
            <a:solidFill>
              <a:srgbClr val="002060"/>
            </a:solidFill>
          </a:endParaRPr>
        </a:p>
      </dgm:t>
    </dgm:pt>
    <dgm:pt modelId="{64435595-2811-499E-8E64-3CD9BFAFD434}" type="parTrans" cxnId="{AF78C71C-3FB5-47BF-90BC-BA5D8EDD4FC8}">
      <dgm:prSet/>
      <dgm:spPr>
        <a:solidFill>
          <a:srgbClr val="6BC048"/>
        </a:solidFill>
        <a:ln>
          <a:solidFill>
            <a:srgbClr val="046744"/>
          </a:solidFill>
        </a:ln>
      </dgm:spPr>
      <dgm:t>
        <a:bodyPr/>
        <a:lstStyle/>
        <a:p>
          <a:endParaRPr lang="en-US"/>
        </a:p>
      </dgm:t>
    </dgm:pt>
    <dgm:pt modelId="{BCA18C77-A643-4C6C-81AF-8ABA1F89ADF2}" type="sibTrans" cxnId="{AF78C71C-3FB5-47BF-90BC-BA5D8EDD4FC8}">
      <dgm:prSet/>
      <dgm:spPr/>
      <dgm:t>
        <a:bodyPr/>
        <a:lstStyle/>
        <a:p>
          <a:endParaRPr lang="en-US"/>
        </a:p>
      </dgm:t>
    </dgm:pt>
    <dgm:pt modelId="{B60A5293-8960-48EA-8BFE-EC2D6604F7D0}">
      <dgm:prSet phldrT="[Text]"/>
      <dgm:spPr>
        <a:solidFill>
          <a:schemeClr val="bg1"/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Veteran Farmer Trainings</a:t>
          </a:r>
          <a:endParaRPr lang="en-US" dirty="0">
            <a:solidFill>
              <a:srgbClr val="002060"/>
            </a:solidFill>
          </a:endParaRPr>
        </a:p>
      </dgm:t>
    </dgm:pt>
    <dgm:pt modelId="{A21B98A7-681A-4A2C-8682-65EB5AADF970}" type="parTrans" cxnId="{45AA5D59-9C2F-4E67-9A19-F822B5420C40}">
      <dgm:prSet/>
      <dgm:spPr>
        <a:solidFill>
          <a:srgbClr val="6BC048"/>
        </a:solidFill>
        <a:ln>
          <a:solidFill>
            <a:srgbClr val="046744"/>
          </a:solidFill>
        </a:ln>
      </dgm:spPr>
      <dgm:t>
        <a:bodyPr/>
        <a:lstStyle/>
        <a:p>
          <a:endParaRPr lang="en-US"/>
        </a:p>
      </dgm:t>
    </dgm:pt>
    <dgm:pt modelId="{4FCBCBF9-802B-4FA8-8358-A6C5C5145505}" type="sibTrans" cxnId="{45AA5D59-9C2F-4E67-9A19-F822B5420C40}">
      <dgm:prSet/>
      <dgm:spPr/>
      <dgm:t>
        <a:bodyPr/>
        <a:lstStyle/>
        <a:p>
          <a:endParaRPr lang="en-US"/>
        </a:p>
      </dgm:t>
    </dgm:pt>
    <dgm:pt modelId="{550C21D9-40AF-4D06-8443-B833D55087CD}">
      <dgm:prSet phldrT="[Text]"/>
      <dgm:spPr>
        <a:solidFill>
          <a:schemeClr val="bg1"/>
        </a:solidFill>
        <a:ln w="76200">
          <a:solidFill>
            <a:schemeClr val="accent1"/>
          </a:solidFill>
        </a:ln>
      </dgm:spPr>
      <dgm:t>
        <a:bodyPr/>
        <a:lstStyle/>
        <a:p>
          <a:r>
            <a:rPr lang="en-US" b="0" i="0" dirty="0" smtClean="0">
              <a:solidFill>
                <a:srgbClr val="002060"/>
              </a:solidFill>
            </a:rPr>
            <a:t>Regional Rehab Conference</a:t>
          </a:r>
          <a:endParaRPr lang="en-US" dirty="0">
            <a:solidFill>
              <a:srgbClr val="002060"/>
            </a:solidFill>
          </a:endParaRPr>
        </a:p>
      </dgm:t>
    </dgm:pt>
    <dgm:pt modelId="{C56E5C73-73DA-47B5-B5D0-D7264376FEAD}" type="parTrans" cxnId="{A1E2F8CE-8E79-4E6E-9FBF-7B37C8F17037}">
      <dgm:prSet/>
      <dgm:spPr>
        <a:solidFill>
          <a:srgbClr val="6BC048"/>
        </a:solidFill>
        <a:ln>
          <a:solidFill>
            <a:srgbClr val="046744"/>
          </a:solidFill>
        </a:ln>
      </dgm:spPr>
      <dgm:t>
        <a:bodyPr/>
        <a:lstStyle/>
        <a:p>
          <a:endParaRPr lang="en-US"/>
        </a:p>
      </dgm:t>
    </dgm:pt>
    <dgm:pt modelId="{E1086A49-500D-43C2-AA98-71A7710B0465}" type="sibTrans" cxnId="{A1E2F8CE-8E79-4E6E-9FBF-7B37C8F17037}">
      <dgm:prSet/>
      <dgm:spPr/>
      <dgm:t>
        <a:bodyPr/>
        <a:lstStyle/>
        <a:p>
          <a:endParaRPr lang="en-US"/>
        </a:p>
      </dgm:t>
    </dgm:pt>
    <dgm:pt modelId="{8296870B-0A23-410C-8B57-5D7129020A66}" type="pres">
      <dgm:prSet presAssocID="{37FA8357-86D8-4E52-96BB-152D681B47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5E09D1-BFE6-458B-B2A5-FF71C78805CE}" type="pres">
      <dgm:prSet presAssocID="{2ACCF087-0684-4127-8452-A6E989603E79}" presName="centerShape" presStyleLbl="node0" presStyleIdx="0" presStyleCnt="1"/>
      <dgm:spPr/>
      <dgm:t>
        <a:bodyPr/>
        <a:lstStyle/>
        <a:p>
          <a:endParaRPr lang="en-US"/>
        </a:p>
      </dgm:t>
    </dgm:pt>
    <dgm:pt modelId="{855AC775-B9A8-460A-AFEA-71E57445A510}" type="pres">
      <dgm:prSet presAssocID="{77017D55-5ECA-4E98-A82A-DA95DDD690A6}" presName="parTrans" presStyleLbl="sibTrans2D1" presStyleIdx="0" presStyleCnt="7"/>
      <dgm:spPr/>
      <dgm:t>
        <a:bodyPr/>
        <a:lstStyle/>
        <a:p>
          <a:endParaRPr lang="en-US"/>
        </a:p>
      </dgm:t>
    </dgm:pt>
    <dgm:pt modelId="{ACFAEE8A-11C3-4693-A54E-D98DDA2F8EDF}" type="pres">
      <dgm:prSet presAssocID="{77017D55-5ECA-4E98-A82A-DA95DDD690A6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2BD5688-D6BC-46DC-897A-2CF1DBEC618A}" type="pres">
      <dgm:prSet presAssocID="{BC052050-E19E-45C0-AFCA-14D3FADF956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8B6AD-09CE-4DF7-BFFC-7C497321C2DB}" type="pres">
      <dgm:prSet presAssocID="{D0696BDE-8ADE-4427-93A8-9DE0FFE7C296}" presName="parTrans" presStyleLbl="sibTrans2D1" presStyleIdx="1" presStyleCnt="7"/>
      <dgm:spPr/>
      <dgm:t>
        <a:bodyPr/>
        <a:lstStyle/>
        <a:p>
          <a:endParaRPr lang="en-US"/>
        </a:p>
      </dgm:t>
    </dgm:pt>
    <dgm:pt modelId="{99AE9A9B-0257-4DCE-9C6B-512B1AC0D86F}" type="pres">
      <dgm:prSet presAssocID="{D0696BDE-8ADE-4427-93A8-9DE0FFE7C296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5AEA8234-31B3-4E09-B893-AAAC3A06E05D}" type="pres">
      <dgm:prSet presAssocID="{4DB7FD1F-77B9-45F4-9C39-0167E728537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1CDCE-55AA-4CF0-8512-FB26DDCCB33D}" type="pres">
      <dgm:prSet presAssocID="{4FF8A4A3-7CB3-487D-A9EB-9B9F63D3CD68}" presName="parTrans" presStyleLbl="sibTrans2D1" presStyleIdx="2" presStyleCnt="7"/>
      <dgm:spPr/>
      <dgm:t>
        <a:bodyPr/>
        <a:lstStyle/>
        <a:p>
          <a:endParaRPr lang="en-US"/>
        </a:p>
      </dgm:t>
    </dgm:pt>
    <dgm:pt modelId="{2108F952-BD82-452C-BEB2-52DEEFAA0231}" type="pres">
      <dgm:prSet presAssocID="{4FF8A4A3-7CB3-487D-A9EB-9B9F63D3CD68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C679C433-876E-4823-ABBD-5E7F5D79F759}" type="pres">
      <dgm:prSet presAssocID="{8A31AE8D-C311-4423-943B-6D0F3AA4593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6205B-A368-40A7-81E4-D1F1C5864437}" type="pres">
      <dgm:prSet presAssocID="{4DB00843-CBE2-4224-9E77-614B8F320048}" presName="parTrans" presStyleLbl="sibTrans2D1" presStyleIdx="3" presStyleCnt="7"/>
      <dgm:spPr/>
      <dgm:t>
        <a:bodyPr/>
        <a:lstStyle/>
        <a:p>
          <a:endParaRPr lang="en-US"/>
        </a:p>
      </dgm:t>
    </dgm:pt>
    <dgm:pt modelId="{C37E86BA-FF28-46A4-87D9-45FBCEF23F35}" type="pres">
      <dgm:prSet presAssocID="{4DB00843-CBE2-4224-9E77-614B8F320048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B5E4BD7B-9D18-4134-8B34-814054BE1126}" type="pres">
      <dgm:prSet presAssocID="{47025EC0-51C5-4FB9-A55C-E973B809C6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BEA6B-C030-4B8C-8507-2C12F56BC0B3}" type="pres">
      <dgm:prSet presAssocID="{64435595-2811-499E-8E64-3CD9BFAFD434}" presName="parTrans" presStyleLbl="sibTrans2D1" presStyleIdx="4" presStyleCnt="7"/>
      <dgm:spPr/>
      <dgm:t>
        <a:bodyPr/>
        <a:lstStyle/>
        <a:p>
          <a:endParaRPr lang="en-US"/>
        </a:p>
      </dgm:t>
    </dgm:pt>
    <dgm:pt modelId="{18FE77FA-3873-49C2-AE2F-22F9AD86316E}" type="pres">
      <dgm:prSet presAssocID="{64435595-2811-499E-8E64-3CD9BFAFD434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E38BAFCC-4DA8-4D51-9ABA-C67C6472B4EC}" type="pres">
      <dgm:prSet presAssocID="{68967FFD-6CC6-4CE3-A454-ECD52691B40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17BBD-E814-40AB-945A-99C26DA9FA0E}" type="pres">
      <dgm:prSet presAssocID="{A21B98A7-681A-4A2C-8682-65EB5AADF970}" presName="parTrans" presStyleLbl="sibTrans2D1" presStyleIdx="5" presStyleCnt="7"/>
      <dgm:spPr/>
      <dgm:t>
        <a:bodyPr/>
        <a:lstStyle/>
        <a:p>
          <a:endParaRPr lang="en-US"/>
        </a:p>
      </dgm:t>
    </dgm:pt>
    <dgm:pt modelId="{AB7E57BE-DBFB-44C8-A1F4-30C3F1930EFB}" type="pres">
      <dgm:prSet presAssocID="{A21B98A7-681A-4A2C-8682-65EB5AADF970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0E3206D-0FC0-4047-B3B9-20835B61E6C7}" type="pres">
      <dgm:prSet presAssocID="{B60A5293-8960-48EA-8BFE-EC2D6604F7D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9AF84-8391-4007-AC68-1D4DF041CD5F}" type="pres">
      <dgm:prSet presAssocID="{C56E5C73-73DA-47B5-B5D0-D7264376FEAD}" presName="parTrans" presStyleLbl="sibTrans2D1" presStyleIdx="6" presStyleCnt="7"/>
      <dgm:spPr/>
      <dgm:t>
        <a:bodyPr/>
        <a:lstStyle/>
        <a:p>
          <a:endParaRPr lang="en-US"/>
        </a:p>
      </dgm:t>
    </dgm:pt>
    <dgm:pt modelId="{A80E0CA5-EBF8-4441-9ABA-EBC581B2C95F}" type="pres">
      <dgm:prSet presAssocID="{C56E5C73-73DA-47B5-B5D0-D7264376FEAD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658A0F3E-3630-49ED-BDC9-805FE5602F9C}" type="pres">
      <dgm:prSet presAssocID="{550C21D9-40AF-4D06-8443-B833D55087C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0C11F6-A4E9-4A97-A174-E5A3614F19F4}" type="presOf" srcId="{4DB00843-CBE2-4224-9E77-614B8F320048}" destId="{C37E86BA-FF28-46A4-87D9-45FBCEF23F35}" srcOrd="1" destOrd="0" presId="urn:microsoft.com/office/officeart/2005/8/layout/radial5"/>
    <dgm:cxn modelId="{D2A8A25C-564C-4435-A4F8-9EEA9DFB7690}" type="presOf" srcId="{4FF8A4A3-7CB3-487D-A9EB-9B9F63D3CD68}" destId="{2108F952-BD82-452C-BEB2-52DEEFAA0231}" srcOrd="1" destOrd="0" presId="urn:microsoft.com/office/officeart/2005/8/layout/radial5"/>
    <dgm:cxn modelId="{22909C38-4C85-44BD-9612-E23B6A37EB12}" type="presOf" srcId="{68967FFD-6CC6-4CE3-A454-ECD52691B408}" destId="{E38BAFCC-4DA8-4D51-9ABA-C67C6472B4EC}" srcOrd="0" destOrd="0" presId="urn:microsoft.com/office/officeart/2005/8/layout/radial5"/>
    <dgm:cxn modelId="{45AA5D59-9C2F-4E67-9A19-F822B5420C40}" srcId="{2ACCF087-0684-4127-8452-A6E989603E79}" destId="{B60A5293-8960-48EA-8BFE-EC2D6604F7D0}" srcOrd="5" destOrd="0" parTransId="{A21B98A7-681A-4A2C-8682-65EB5AADF970}" sibTransId="{4FCBCBF9-802B-4FA8-8358-A6C5C5145505}"/>
    <dgm:cxn modelId="{12D5A142-FE6E-4CC9-AC8C-C449D50C361F}" type="presOf" srcId="{37FA8357-86D8-4E52-96BB-152D681B477D}" destId="{8296870B-0A23-410C-8B57-5D7129020A66}" srcOrd="0" destOrd="0" presId="urn:microsoft.com/office/officeart/2005/8/layout/radial5"/>
    <dgm:cxn modelId="{A6202DD0-3ED5-4A0A-BDED-4A8ABA78F415}" type="presOf" srcId="{64435595-2811-499E-8E64-3CD9BFAFD434}" destId="{18FE77FA-3873-49C2-AE2F-22F9AD86316E}" srcOrd="1" destOrd="0" presId="urn:microsoft.com/office/officeart/2005/8/layout/radial5"/>
    <dgm:cxn modelId="{A1E2F8CE-8E79-4E6E-9FBF-7B37C8F17037}" srcId="{2ACCF087-0684-4127-8452-A6E989603E79}" destId="{550C21D9-40AF-4D06-8443-B833D55087CD}" srcOrd="6" destOrd="0" parTransId="{C56E5C73-73DA-47B5-B5D0-D7264376FEAD}" sibTransId="{E1086A49-500D-43C2-AA98-71A7710B0465}"/>
    <dgm:cxn modelId="{B005A3F8-2BE3-44F4-AFAA-7BAC64E8CC58}" type="presOf" srcId="{64435595-2811-499E-8E64-3CD9BFAFD434}" destId="{754BEA6B-C030-4B8C-8507-2C12F56BC0B3}" srcOrd="0" destOrd="0" presId="urn:microsoft.com/office/officeart/2005/8/layout/radial5"/>
    <dgm:cxn modelId="{E388A509-5F61-4318-82E8-CA7F797F34F9}" type="presOf" srcId="{A21B98A7-681A-4A2C-8682-65EB5AADF970}" destId="{AB7E57BE-DBFB-44C8-A1F4-30C3F1930EFB}" srcOrd="1" destOrd="0" presId="urn:microsoft.com/office/officeart/2005/8/layout/radial5"/>
    <dgm:cxn modelId="{36EC93DF-CC8F-4C4A-8F4C-CB5A8CFCA1BD}" type="presOf" srcId="{8A31AE8D-C311-4423-943B-6D0F3AA45933}" destId="{C679C433-876E-4823-ABBD-5E7F5D79F759}" srcOrd="0" destOrd="0" presId="urn:microsoft.com/office/officeart/2005/8/layout/radial5"/>
    <dgm:cxn modelId="{4124719C-DD1E-4A12-B85E-04C46BC5D3D3}" type="presOf" srcId="{77017D55-5ECA-4E98-A82A-DA95DDD690A6}" destId="{ACFAEE8A-11C3-4693-A54E-D98DDA2F8EDF}" srcOrd="1" destOrd="0" presId="urn:microsoft.com/office/officeart/2005/8/layout/radial5"/>
    <dgm:cxn modelId="{5899E0E8-8A91-470D-9D10-E7EA399F9251}" type="presOf" srcId="{B60A5293-8960-48EA-8BFE-EC2D6604F7D0}" destId="{F0E3206D-0FC0-4047-B3B9-20835B61E6C7}" srcOrd="0" destOrd="0" presId="urn:microsoft.com/office/officeart/2005/8/layout/radial5"/>
    <dgm:cxn modelId="{7DEDC777-D43C-4F42-9021-39AF66020B17}" type="presOf" srcId="{D0696BDE-8ADE-4427-93A8-9DE0FFE7C296}" destId="{C9D8B6AD-09CE-4DF7-BFFC-7C497321C2DB}" srcOrd="0" destOrd="0" presId="urn:microsoft.com/office/officeart/2005/8/layout/radial5"/>
    <dgm:cxn modelId="{36B787C5-CE16-4A0A-A591-D67B486DCA32}" type="presOf" srcId="{4DB00843-CBE2-4224-9E77-614B8F320048}" destId="{4DA6205B-A368-40A7-81E4-D1F1C5864437}" srcOrd="0" destOrd="0" presId="urn:microsoft.com/office/officeart/2005/8/layout/radial5"/>
    <dgm:cxn modelId="{EAEBA020-91D1-4BEF-9F7C-16F6A67FC8CA}" type="presOf" srcId="{2ACCF087-0684-4127-8452-A6E989603E79}" destId="{6C5E09D1-BFE6-458B-B2A5-FF71C78805CE}" srcOrd="0" destOrd="0" presId="urn:microsoft.com/office/officeart/2005/8/layout/radial5"/>
    <dgm:cxn modelId="{7A7DB235-6313-49B2-BFC3-9752B03275E3}" type="presOf" srcId="{550C21D9-40AF-4D06-8443-B833D55087CD}" destId="{658A0F3E-3630-49ED-BDC9-805FE5602F9C}" srcOrd="0" destOrd="0" presId="urn:microsoft.com/office/officeart/2005/8/layout/radial5"/>
    <dgm:cxn modelId="{B44E21E8-03BE-4D29-A0DE-4561CAE6F766}" srcId="{2ACCF087-0684-4127-8452-A6E989603E79}" destId="{4DB7FD1F-77B9-45F4-9C39-0167E7285378}" srcOrd="1" destOrd="0" parTransId="{D0696BDE-8ADE-4427-93A8-9DE0FFE7C296}" sibTransId="{0183D5BA-01BB-402A-9963-0C5AEBFEA74C}"/>
    <dgm:cxn modelId="{E9CA6835-2259-4A3F-B4A1-5456C114685D}" type="presOf" srcId="{A21B98A7-681A-4A2C-8682-65EB5AADF970}" destId="{93817BBD-E814-40AB-945A-99C26DA9FA0E}" srcOrd="0" destOrd="0" presId="urn:microsoft.com/office/officeart/2005/8/layout/radial5"/>
    <dgm:cxn modelId="{509377D5-E252-4C30-B9FE-92760AD07B57}" type="presOf" srcId="{4DB7FD1F-77B9-45F4-9C39-0167E7285378}" destId="{5AEA8234-31B3-4E09-B893-AAAC3A06E05D}" srcOrd="0" destOrd="0" presId="urn:microsoft.com/office/officeart/2005/8/layout/radial5"/>
    <dgm:cxn modelId="{B37B29F8-8FC0-468D-8062-F7C32B524FFE}" type="presOf" srcId="{D0696BDE-8ADE-4427-93A8-9DE0FFE7C296}" destId="{99AE9A9B-0257-4DCE-9C6B-512B1AC0D86F}" srcOrd="1" destOrd="0" presId="urn:microsoft.com/office/officeart/2005/8/layout/radial5"/>
    <dgm:cxn modelId="{6FC13C71-A6EF-4C14-A98F-F0796866E837}" type="presOf" srcId="{BC052050-E19E-45C0-AFCA-14D3FADF956D}" destId="{A2BD5688-D6BC-46DC-897A-2CF1DBEC618A}" srcOrd="0" destOrd="0" presId="urn:microsoft.com/office/officeart/2005/8/layout/radial5"/>
    <dgm:cxn modelId="{93C74494-C68E-4692-8D85-004BDAA0DD6E}" srcId="{2ACCF087-0684-4127-8452-A6E989603E79}" destId="{BC052050-E19E-45C0-AFCA-14D3FADF956D}" srcOrd="0" destOrd="0" parTransId="{77017D55-5ECA-4E98-A82A-DA95DDD690A6}" sibTransId="{9DA240C2-4CDA-4742-B094-03DB1A3027D7}"/>
    <dgm:cxn modelId="{761298B8-6F1D-46F9-8DFE-7600136104B1}" type="presOf" srcId="{4FF8A4A3-7CB3-487D-A9EB-9B9F63D3CD68}" destId="{3771CDCE-55AA-4CF0-8512-FB26DDCCB33D}" srcOrd="0" destOrd="0" presId="urn:microsoft.com/office/officeart/2005/8/layout/radial5"/>
    <dgm:cxn modelId="{31673755-BE23-4659-BCD6-E217271673C3}" srcId="{2ACCF087-0684-4127-8452-A6E989603E79}" destId="{8A31AE8D-C311-4423-943B-6D0F3AA45933}" srcOrd="2" destOrd="0" parTransId="{4FF8A4A3-7CB3-487D-A9EB-9B9F63D3CD68}" sibTransId="{373C8752-86C8-4EA3-8E32-8FE6E6D7A443}"/>
    <dgm:cxn modelId="{546C5367-2375-4091-85CF-92CDAC410977}" srcId="{37FA8357-86D8-4E52-96BB-152D681B477D}" destId="{2ACCF087-0684-4127-8452-A6E989603E79}" srcOrd="0" destOrd="0" parTransId="{E0929A2C-A654-497F-AA66-8CEE9BF9D682}" sibTransId="{53EF4807-BB1D-4B4D-85B8-AE0935D413DA}"/>
    <dgm:cxn modelId="{F9FE78DB-C997-46EE-A26F-0D038CA65013}" type="presOf" srcId="{47025EC0-51C5-4FB9-A55C-E973B809C6EF}" destId="{B5E4BD7B-9D18-4134-8B34-814054BE1126}" srcOrd="0" destOrd="0" presId="urn:microsoft.com/office/officeart/2005/8/layout/radial5"/>
    <dgm:cxn modelId="{ED54D38C-E46E-458B-8BEC-C10342EE3D1D}" type="presOf" srcId="{77017D55-5ECA-4E98-A82A-DA95DDD690A6}" destId="{855AC775-B9A8-460A-AFEA-71E57445A510}" srcOrd="0" destOrd="0" presId="urn:microsoft.com/office/officeart/2005/8/layout/radial5"/>
    <dgm:cxn modelId="{CF74F997-62CE-4943-9AB7-9CBD2C6489F2}" type="presOf" srcId="{C56E5C73-73DA-47B5-B5D0-D7264376FEAD}" destId="{3889AF84-8391-4007-AC68-1D4DF041CD5F}" srcOrd="0" destOrd="0" presId="urn:microsoft.com/office/officeart/2005/8/layout/radial5"/>
    <dgm:cxn modelId="{AF78C71C-3FB5-47BF-90BC-BA5D8EDD4FC8}" srcId="{2ACCF087-0684-4127-8452-A6E989603E79}" destId="{68967FFD-6CC6-4CE3-A454-ECD52691B408}" srcOrd="4" destOrd="0" parTransId="{64435595-2811-499E-8E64-3CD9BFAFD434}" sibTransId="{BCA18C77-A643-4C6C-81AF-8ABA1F89ADF2}"/>
    <dgm:cxn modelId="{5BA2B28E-CC12-42D5-BC63-CFA2C2D08566}" srcId="{2ACCF087-0684-4127-8452-A6E989603E79}" destId="{47025EC0-51C5-4FB9-A55C-E973B809C6EF}" srcOrd="3" destOrd="0" parTransId="{4DB00843-CBE2-4224-9E77-614B8F320048}" sibTransId="{E617CC45-61C0-4E3C-B425-6FE768C28A29}"/>
    <dgm:cxn modelId="{98A5A65D-78F8-44E2-87D5-C40213D87F8A}" type="presOf" srcId="{C56E5C73-73DA-47B5-B5D0-D7264376FEAD}" destId="{A80E0CA5-EBF8-4441-9ABA-EBC581B2C95F}" srcOrd="1" destOrd="0" presId="urn:microsoft.com/office/officeart/2005/8/layout/radial5"/>
    <dgm:cxn modelId="{2D5D9F41-772D-4113-B25D-91F830871C32}" type="presParOf" srcId="{8296870B-0A23-410C-8B57-5D7129020A66}" destId="{6C5E09D1-BFE6-458B-B2A5-FF71C78805CE}" srcOrd="0" destOrd="0" presId="urn:microsoft.com/office/officeart/2005/8/layout/radial5"/>
    <dgm:cxn modelId="{7E0304AE-C802-4205-A141-87EBD81584A9}" type="presParOf" srcId="{8296870B-0A23-410C-8B57-5D7129020A66}" destId="{855AC775-B9A8-460A-AFEA-71E57445A510}" srcOrd="1" destOrd="0" presId="urn:microsoft.com/office/officeart/2005/8/layout/radial5"/>
    <dgm:cxn modelId="{FD031C92-D695-4356-BEA3-27FB766EBE9F}" type="presParOf" srcId="{855AC775-B9A8-460A-AFEA-71E57445A510}" destId="{ACFAEE8A-11C3-4693-A54E-D98DDA2F8EDF}" srcOrd="0" destOrd="0" presId="urn:microsoft.com/office/officeart/2005/8/layout/radial5"/>
    <dgm:cxn modelId="{1239ADB6-21A2-45E1-88C4-01715110867E}" type="presParOf" srcId="{8296870B-0A23-410C-8B57-5D7129020A66}" destId="{A2BD5688-D6BC-46DC-897A-2CF1DBEC618A}" srcOrd="2" destOrd="0" presId="urn:microsoft.com/office/officeart/2005/8/layout/radial5"/>
    <dgm:cxn modelId="{D0C3E2D6-B794-47DD-B63E-3A17F008114C}" type="presParOf" srcId="{8296870B-0A23-410C-8B57-5D7129020A66}" destId="{C9D8B6AD-09CE-4DF7-BFFC-7C497321C2DB}" srcOrd="3" destOrd="0" presId="urn:microsoft.com/office/officeart/2005/8/layout/radial5"/>
    <dgm:cxn modelId="{81BE04BF-65E4-44C5-987B-E0F0CF3D569B}" type="presParOf" srcId="{C9D8B6AD-09CE-4DF7-BFFC-7C497321C2DB}" destId="{99AE9A9B-0257-4DCE-9C6B-512B1AC0D86F}" srcOrd="0" destOrd="0" presId="urn:microsoft.com/office/officeart/2005/8/layout/radial5"/>
    <dgm:cxn modelId="{064EB0FE-E36E-4434-B77C-8FCBABA4B5F3}" type="presParOf" srcId="{8296870B-0A23-410C-8B57-5D7129020A66}" destId="{5AEA8234-31B3-4E09-B893-AAAC3A06E05D}" srcOrd="4" destOrd="0" presId="urn:microsoft.com/office/officeart/2005/8/layout/radial5"/>
    <dgm:cxn modelId="{BBC13983-2BA7-4084-B682-21D2736323FA}" type="presParOf" srcId="{8296870B-0A23-410C-8B57-5D7129020A66}" destId="{3771CDCE-55AA-4CF0-8512-FB26DDCCB33D}" srcOrd="5" destOrd="0" presId="urn:microsoft.com/office/officeart/2005/8/layout/radial5"/>
    <dgm:cxn modelId="{7EA08B6D-DB07-4D7E-B3D7-F6AFB5321783}" type="presParOf" srcId="{3771CDCE-55AA-4CF0-8512-FB26DDCCB33D}" destId="{2108F952-BD82-452C-BEB2-52DEEFAA0231}" srcOrd="0" destOrd="0" presId="urn:microsoft.com/office/officeart/2005/8/layout/radial5"/>
    <dgm:cxn modelId="{DD75C34D-ACA0-46C7-948E-743ED34DFAC7}" type="presParOf" srcId="{8296870B-0A23-410C-8B57-5D7129020A66}" destId="{C679C433-876E-4823-ABBD-5E7F5D79F759}" srcOrd="6" destOrd="0" presId="urn:microsoft.com/office/officeart/2005/8/layout/radial5"/>
    <dgm:cxn modelId="{737563EF-F33D-4D48-9DCD-640AB187B0D1}" type="presParOf" srcId="{8296870B-0A23-410C-8B57-5D7129020A66}" destId="{4DA6205B-A368-40A7-81E4-D1F1C5864437}" srcOrd="7" destOrd="0" presId="urn:microsoft.com/office/officeart/2005/8/layout/radial5"/>
    <dgm:cxn modelId="{318D7966-FF8B-431D-BF4B-B1F012472BC9}" type="presParOf" srcId="{4DA6205B-A368-40A7-81E4-D1F1C5864437}" destId="{C37E86BA-FF28-46A4-87D9-45FBCEF23F35}" srcOrd="0" destOrd="0" presId="urn:microsoft.com/office/officeart/2005/8/layout/radial5"/>
    <dgm:cxn modelId="{17C7CAEE-0686-4C88-A1E2-8E29BB715F7A}" type="presParOf" srcId="{8296870B-0A23-410C-8B57-5D7129020A66}" destId="{B5E4BD7B-9D18-4134-8B34-814054BE1126}" srcOrd="8" destOrd="0" presId="urn:microsoft.com/office/officeart/2005/8/layout/radial5"/>
    <dgm:cxn modelId="{4D3366E1-67E7-4DD7-B919-60899FF32BF7}" type="presParOf" srcId="{8296870B-0A23-410C-8B57-5D7129020A66}" destId="{754BEA6B-C030-4B8C-8507-2C12F56BC0B3}" srcOrd="9" destOrd="0" presId="urn:microsoft.com/office/officeart/2005/8/layout/radial5"/>
    <dgm:cxn modelId="{EEC434AA-A735-4695-A1DF-FB01AA2D9D37}" type="presParOf" srcId="{754BEA6B-C030-4B8C-8507-2C12F56BC0B3}" destId="{18FE77FA-3873-49C2-AE2F-22F9AD86316E}" srcOrd="0" destOrd="0" presId="urn:microsoft.com/office/officeart/2005/8/layout/radial5"/>
    <dgm:cxn modelId="{709631C9-6831-4CA7-83DD-A239039E804D}" type="presParOf" srcId="{8296870B-0A23-410C-8B57-5D7129020A66}" destId="{E38BAFCC-4DA8-4D51-9ABA-C67C6472B4EC}" srcOrd="10" destOrd="0" presId="urn:microsoft.com/office/officeart/2005/8/layout/radial5"/>
    <dgm:cxn modelId="{0DF93D93-FDD6-4EA3-A603-2EC03359487C}" type="presParOf" srcId="{8296870B-0A23-410C-8B57-5D7129020A66}" destId="{93817BBD-E814-40AB-945A-99C26DA9FA0E}" srcOrd="11" destOrd="0" presId="urn:microsoft.com/office/officeart/2005/8/layout/radial5"/>
    <dgm:cxn modelId="{B081F7F7-0493-42E0-B3A0-C4524B72BD82}" type="presParOf" srcId="{93817BBD-E814-40AB-945A-99C26DA9FA0E}" destId="{AB7E57BE-DBFB-44C8-A1F4-30C3F1930EFB}" srcOrd="0" destOrd="0" presId="urn:microsoft.com/office/officeart/2005/8/layout/radial5"/>
    <dgm:cxn modelId="{D10FAE80-4562-437B-98B9-81B263A568D5}" type="presParOf" srcId="{8296870B-0A23-410C-8B57-5D7129020A66}" destId="{F0E3206D-0FC0-4047-B3B9-20835B61E6C7}" srcOrd="12" destOrd="0" presId="urn:microsoft.com/office/officeart/2005/8/layout/radial5"/>
    <dgm:cxn modelId="{C56D0799-E74D-4C63-BE18-77E75E889314}" type="presParOf" srcId="{8296870B-0A23-410C-8B57-5D7129020A66}" destId="{3889AF84-8391-4007-AC68-1D4DF041CD5F}" srcOrd="13" destOrd="0" presId="urn:microsoft.com/office/officeart/2005/8/layout/radial5"/>
    <dgm:cxn modelId="{A90E1CB9-DFA8-4E93-959D-3643156C2E1B}" type="presParOf" srcId="{3889AF84-8391-4007-AC68-1D4DF041CD5F}" destId="{A80E0CA5-EBF8-4441-9ABA-EBC581B2C95F}" srcOrd="0" destOrd="0" presId="urn:microsoft.com/office/officeart/2005/8/layout/radial5"/>
    <dgm:cxn modelId="{BC78F0FF-912A-43B5-8CC9-992EF05E325A}" type="presParOf" srcId="{8296870B-0A23-410C-8B57-5D7129020A66}" destId="{658A0F3E-3630-49ED-BDC9-805FE5602F9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DB77E-BF53-4449-A012-4FEF4FA4F25D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643E0-E09F-364D-BFEC-402A984D4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5499" y="2541483"/>
            <a:ext cx="9766415" cy="1325563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Master title slide style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3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073900" y="2790825"/>
            <a:ext cx="3352361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6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8" name="Table Placeholder 16"/>
          <p:cNvSpPr>
            <a:spLocks noGrp="1"/>
          </p:cNvSpPr>
          <p:nvPr>
            <p:ph type="tbl" sz="quarter" idx="11"/>
          </p:nvPr>
        </p:nvSpPr>
        <p:spPr>
          <a:xfrm>
            <a:off x="7073900" y="2790825"/>
            <a:ext cx="3352800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8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7064477" y="2790825"/>
            <a:ext cx="3362223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ble Placeholder 16"/>
          <p:cNvSpPr>
            <a:spLocks noGrp="1"/>
          </p:cNvSpPr>
          <p:nvPr>
            <p:ph type="tbl" sz="quarter" idx="11"/>
          </p:nvPr>
        </p:nvSpPr>
        <p:spPr>
          <a:xfrm>
            <a:off x="5760720" y="2790825"/>
            <a:ext cx="4665980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9" name="Table Placeholder 16"/>
          <p:cNvSpPr>
            <a:spLocks noGrp="1"/>
          </p:cNvSpPr>
          <p:nvPr>
            <p:ph type="tbl" sz="quarter" idx="14"/>
          </p:nvPr>
        </p:nvSpPr>
        <p:spPr>
          <a:xfrm>
            <a:off x="769881" y="2790825"/>
            <a:ext cx="4662089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5499" y="2541483"/>
            <a:ext cx="9766415" cy="1325563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Master title slide style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3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95499" y="2541483"/>
            <a:ext cx="9766415" cy="1325563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Master title slide style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with long headline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1206274" y="2552474"/>
            <a:ext cx="9766300" cy="1325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MASTER TRANSITION SLIDE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3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1206274" y="2552474"/>
            <a:ext cx="9766300" cy="13255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400" b="1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MASTER TRANSITION SLIDE STYLE</a:t>
            </a:r>
            <a:br>
              <a:rPr lang="en-US" dirty="0" smtClean="0"/>
            </a:br>
            <a:r>
              <a:rPr lang="en-US" dirty="0" smtClean="0"/>
              <a:t>WITH LONG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7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6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95499" y="2541483"/>
            <a:ext cx="9766415" cy="1325563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Master title slide style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with long headline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tx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2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tx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1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7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073900" y="2790825"/>
            <a:ext cx="3352361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6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8" name="Table Placeholder 16"/>
          <p:cNvSpPr>
            <a:spLocks noGrp="1"/>
          </p:cNvSpPr>
          <p:nvPr>
            <p:ph type="tbl" sz="quarter" idx="11"/>
          </p:nvPr>
        </p:nvSpPr>
        <p:spPr>
          <a:xfrm>
            <a:off x="7073900" y="2790825"/>
            <a:ext cx="3352800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8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7064477" y="2790825"/>
            <a:ext cx="3362223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ble Placeholder 16"/>
          <p:cNvSpPr>
            <a:spLocks noGrp="1"/>
          </p:cNvSpPr>
          <p:nvPr>
            <p:ph type="tbl" sz="quarter" idx="11"/>
          </p:nvPr>
        </p:nvSpPr>
        <p:spPr>
          <a:xfrm>
            <a:off x="5760720" y="2790825"/>
            <a:ext cx="4665980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9" name="Table Placeholder 16"/>
          <p:cNvSpPr>
            <a:spLocks noGrp="1"/>
          </p:cNvSpPr>
          <p:nvPr>
            <p:ph type="tbl" sz="quarter" idx="14"/>
          </p:nvPr>
        </p:nvSpPr>
        <p:spPr>
          <a:xfrm>
            <a:off x="769881" y="2790825"/>
            <a:ext cx="4662089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95499" y="2541483"/>
            <a:ext cx="9766415" cy="1325563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Master title slide style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37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95499" y="2541483"/>
            <a:ext cx="9766415" cy="1325563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Master title slide style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with long headline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1206274" y="2552474"/>
            <a:ext cx="9766300" cy="1325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MASTER TRANSITION SLIDE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3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1206274" y="2552474"/>
            <a:ext cx="9766300" cy="1325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MASTER TRANSITION SLIDE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3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with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1206274" y="2552474"/>
            <a:ext cx="9766300" cy="13255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400" b="1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MASTER TRANSITION SLIDE STYLE</a:t>
            </a:r>
            <a:br>
              <a:rPr lang="en-US" dirty="0" smtClean="0"/>
            </a:br>
            <a:r>
              <a:rPr lang="en-US" dirty="0" smtClean="0"/>
              <a:t>WITH LONG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7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6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tx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2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tx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Bullet Col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1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7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7073900" y="2790825"/>
            <a:ext cx="3352361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6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8" name="Table Placeholder 16"/>
          <p:cNvSpPr>
            <a:spLocks noGrp="1"/>
          </p:cNvSpPr>
          <p:nvPr>
            <p:ph type="tbl" sz="quarter" idx="11"/>
          </p:nvPr>
        </p:nvSpPr>
        <p:spPr>
          <a:xfrm>
            <a:off x="7073900" y="2790825"/>
            <a:ext cx="3352800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45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769883" y="2790497"/>
            <a:ext cx="5973818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8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7064477" y="2790825"/>
            <a:ext cx="3362223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ble Placeholder 16"/>
          <p:cNvSpPr>
            <a:spLocks noGrp="1"/>
          </p:cNvSpPr>
          <p:nvPr>
            <p:ph type="tbl" sz="quarter" idx="11"/>
          </p:nvPr>
        </p:nvSpPr>
        <p:spPr>
          <a:xfrm>
            <a:off x="5760720" y="2790825"/>
            <a:ext cx="4665980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9" name="Table Placeholder 16"/>
          <p:cNvSpPr>
            <a:spLocks noGrp="1"/>
          </p:cNvSpPr>
          <p:nvPr>
            <p:ph type="tbl" sz="quarter" idx="14"/>
          </p:nvPr>
        </p:nvSpPr>
        <p:spPr>
          <a:xfrm>
            <a:off x="769881" y="2790825"/>
            <a:ext cx="4662089" cy="29591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with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0" hasCustomPrompt="1"/>
          </p:nvPr>
        </p:nvSpPr>
        <p:spPr>
          <a:xfrm>
            <a:off x="1206274" y="2552474"/>
            <a:ext cx="9766300" cy="13255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4400" b="1" i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MASTER TRANSITION SLIDE STYLE</a:t>
            </a:r>
            <a:br>
              <a:rPr lang="en-US" dirty="0" smtClean="0"/>
            </a:br>
            <a:r>
              <a:rPr lang="en-US" dirty="0" smtClean="0"/>
              <a:t>WITH LONG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7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20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 baseline="0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6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1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tx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2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tx2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Bullet Colo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769883" y="1571297"/>
            <a:ext cx="9656378" cy="584074"/>
          </a:xfrm>
          <a:prstGeom prst="rect">
            <a:avLst/>
          </a:prstGeom>
        </p:spPr>
        <p:txBody>
          <a:bodyPr/>
          <a:lstStyle>
            <a:lvl1pPr>
              <a:defRPr b="1" i="0" cap="none">
                <a:solidFill>
                  <a:schemeClr val="accent1"/>
                </a:solidFill>
              </a:defRPr>
            </a:lvl1pPr>
          </a:lstStyle>
          <a:p>
            <a:pPr eaLnBrk="1" hangingPunct="1"/>
            <a:r>
              <a:rPr lang="en-US" altLang="en-US" dirty="0" smtClean="0"/>
              <a:t>Slide Header</a:t>
            </a:r>
            <a:endParaRPr lang="en-US" altLang="en-US" sz="2400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882" y="2790497"/>
            <a:ext cx="9656379" cy="2958662"/>
          </a:xfrm>
          <a:prstGeom prst="rect">
            <a:avLst/>
          </a:prstGeom>
        </p:spPr>
        <p:txBody>
          <a:bodyPr/>
          <a:lstStyle>
            <a:lvl1pPr marL="228584" indent="-228584">
              <a:lnSpc>
                <a:spcPct val="100000"/>
              </a:lnSpc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1"/>
                </a:solidFill>
              </a:defRPr>
            </a:lvl1pPr>
            <a:lvl2pPr marL="685750" indent="-228584">
              <a:lnSpc>
                <a:spcPct val="100000"/>
              </a:lnSpc>
              <a:buClr>
                <a:schemeClr val="accent1"/>
              </a:buClr>
              <a:buFont typeface=".HelveticaNeueDeskInterface-Regular" charset="-120"/>
              <a:buChar char="»"/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9882" y="2133599"/>
            <a:ext cx="9656762" cy="63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i="1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altLang="en-US" sz="2400" dirty="0" err="1" smtClean="0">
                <a:solidFill>
                  <a:schemeClr val="accent2"/>
                </a:solidFill>
              </a:rPr>
              <a:t>Subheader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225144" y="565604"/>
            <a:ext cx="6651172" cy="6969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1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>
              <a:buNone/>
              <a:defRPr b="1" i="1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 smtClean="0"/>
              <a:t>SLIDE SUBJECT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47120" y="6331288"/>
            <a:ext cx="6291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E0B7913-1405-2247-9FA9-1FC7F1CDB06A}" type="slidenum">
              <a:rPr lang="en-US" sz="900" b="1" smtClean="0">
                <a:solidFill>
                  <a:srgbClr val="C4C5C9"/>
                </a:solidFill>
              </a:rPr>
              <a:pPr algn="r"/>
              <a:t>‹#›</a:t>
            </a:fld>
            <a:endParaRPr lang="en-US" sz="900" b="1" dirty="0">
              <a:solidFill>
                <a:srgbClr val="C4C5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979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1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712" r:id="rId3"/>
    <p:sldLayoutId id="2147483713" r:id="rId4"/>
    <p:sldLayoutId id="2147483714" r:id="rId5"/>
    <p:sldLayoutId id="2147483715" r:id="rId6"/>
    <p:sldLayoutId id="2147483719" r:id="rId7"/>
    <p:sldLayoutId id="2147483720" r:id="rId8"/>
    <p:sldLayoutId id="2147483721" r:id="rId9"/>
    <p:sldLayoutId id="2147483716" r:id="rId10"/>
    <p:sldLayoutId id="2147483717" r:id="rId11"/>
    <p:sldLayoutId id="2147483718" r:id="rId12"/>
    <p:sldLayoutId id="2147483722" r:id="rId13"/>
  </p:sldLayoutIdLst>
  <p:timing>
    <p:tnLst>
      <p:par>
        <p:cTn id="1" dur="indefinite" restart="never" nodeType="tmRoot"/>
      </p:par>
    </p:tnLst>
  </p:timing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600" b="0" i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1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iming>
    <p:tnLst>
      <p:par>
        <p:cTn id="1" dur="indefinite" restart="never" nodeType="tmRoot"/>
      </p:par>
    </p:tnLst>
  </p:timing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600" b="0" i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918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</p:sldLayoutIdLst>
  <p:timing>
    <p:tnLst>
      <p:par>
        <p:cTn id="1" dur="indefinite" restart="never" nodeType="tmRoot"/>
      </p:par>
    </p:tnLst>
  </p:timing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600" b="0" i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jparker1@ncat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gif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88650" y="5139042"/>
            <a:ext cx="479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March 21, 2018</a:t>
            </a:r>
            <a:endParaRPr lang="en-US" b="1" spc="3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5301" y="4201293"/>
            <a:ext cx="5779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CB827"/>
                </a:solidFill>
                <a:latin typeface="+mj-lt"/>
              </a:rPr>
              <a:t>Dr. S. Janine </a:t>
            </a:r>
            <a:r>
              <a:rPr lang="en-US" sz="2400" b="1" dirty="0" smtClean="0">
                <a:solidFill>
                  <a:srgbClr val="FCB827"/>
                </a:solidFill>
                <a:latin typeface="+mj-lt"/>
              </a:rPr>
              <a:t>Parker, Director</a:t>
            </a:r>
          </a:p>
          <a:p>
            <a:pPr algn="ctr"/>
            <a:r>
              <a:rPr lang="en-US" sz="2400" b="1" dirty="0" smtClean="0">
                <a:solidFill>
                  <a:srgbClr val="FCB827"/>
                </a:solidFill>
                <a:latin typeface="+mj-lt"/>
              </a:rPr>
              <a:t>Beatriz Rodriguez, Manager</a:t>
            </a:r>
            <a:endParaRPr lang="en-US" sz="2400" b="1" dirty="0">
              <a:solidFill>
                <a:srgbClr val="FCB827"/>
              </a:solidFill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5737" y="1564121"/>
            <a:ext cx="11823191" cy="1325563"/>
          </a:xfrm>
        </p:spPr>
        <p:txBody>
          <a:bodyPr/>
          <a:lstStyle/>
          <a:p>
            <a:pPr algn="ctr"/>
            <a:r>
              <a:rPr lang="en-US" sz="11500" cap="none" dirty="0"/>
              <a:t>NC </a:t>
            </a:r>
            <a:r>
              <a:rPr lang="en-US" sz="11500" cap="none" dirty="0" err="1" smtClean="0"/>
              <a:t>AgrAbility</a:t>
            </a:r>
            <a:r>
              <a:rPr lang="en-US" sz="11500" cap="none" dirty="0"/>
              <a:t>:</a:t>
            </a:r>
            <a:r>
              <a:rPr lang="en-US" sz="11500" cap="none" dirty="0" smtClean="0"/>
              <a:t> </a:t>
            </a:r>
            <a:r>
              <a:rPr lang="en-US" sz="7200" cap="none" dirty="0" smtClean="0"/>
              <a:t/>
            </a:r>
            <a:br>
              <a:rPr lang="en-US" sz="7200" cap="none" dirty="0" smtClean="0"/>
            </a:br>
            <a:r>
              <a:rPr lang="en-US" sz="5400" cap="none" dirty="0" smtClean="0"/>
              <a:t>The </a:t>
            </a:r>
            <a:r>
              <a:rPr lang="en-US" sz="5400" cap="none" dirty="0"/>
              <a:t>1890 Experience </a:t>
            </a:r>
          </a:p>
        </p:txBody>
      </p:sp>
      <p:pic>
        <p:nvPicPr>
          <p:cNvPr id="7" name="Picture 6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9432" y="1351508"/>
            <a:ext cx="66009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4684"/>
                </a:solidFill>
                <a:latin typeface="+mj-lt"/>
              </a:rPr>
              <a:t>Meeting Them Where They Are</a:t>
            </a:r>
            <a:endParaRPr lang="en-US" sz="8800" b="1" dirty="0">
              <a:solidFill>
                <a:srgbClr val="004684"/>
              </a:solidFill>
              <a:latin typeface="+mj-lt"/>
            </a:endParaRPr>
          </a:p>
        </p:txBody>
      </p:sp>
      <p:pic>
        <p:nvPicPr>
          <p:cNvPr id="3074" name="Picture 2" descr="Image result for minority farmer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74320"/>
            <a:ext cx="4873727" cy="630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6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81353671"/>
              </p:ext>
            </p:extLst>
          </p:nvPr>
        </p:nvGraphicFramePr>
        <p:xfrm>
          <a:off x="236171" y="236743"/>
          <a:ext cx="11719658" cy="638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5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5E09D1-BFE6-458B-B2A5-FF71C7880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graphicEl>
                                              <a:dgm id="{6C5E09D1-BFE6-458B-B2A5-FF71C78805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5AC775-B9A8-460A-AFEA-71E57445A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>
                                            <p:graphicEl>
                                              <a:dgm id="{855AC775-B9A8-460A-AFEA-71E57445A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BD5688-D6BC-46DC-897A-2CF1DBEC61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>
                                            <p:graphicEl>
                                              <a:dgm id="{A2BD5688-D6BC-46DC-897A-2CF1DBEC61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D8B6AD-09CE-4DF7-BFFC-7C497321C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graphicEl>
                                              <a:dgm id="{C9D8B6AD-09CE-4DF7-BFFC-7C497321C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EA8234-31B3-4E09-B893-AAAC3A06E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graphicEl>
                                              <a:dgm id="{5AEA8234-31B3-4E09-B893-AAAC3A06E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1CDCE-55AA-4CF0-8512-FB26DDCCB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graphicEl>
                                              <a:dgm id="{3771CDCE-55AA-4CF0-8512-FB26DDCCB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9C433-876E-4823-ABBD-5E7F5D79F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>
                                            <p:graphicEl>
                                              <a:dgm id="{C679C433-876E-4823-ABBD-5E7F5D79F7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A6205B-A368-40A7-81E4-D1F1C5864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graphicEl>
                                              <a:dgm id="{4DA6205B-A368-40A7-81E4-D1F1C5864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E4BD7B-9D18-4134-8B34-814054BE1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graphicEl>
                                              <a:dgm id="{B5E4BD7B-9D18-4134-8B34-814054BE11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4BEA6B-C030-4B8C-8507-2C12F56BC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>
                                            <p:graphicEl>
                                              <a:dgm id="{754BEA6B-C030-4B8C-8507-2C12F56BC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8BAFCC-4DA8-4D51-9ABA-C67C6472B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>
                                            <p:graphicEl>
                                              <a:dgm id="{E38BAFCC-4DA8-4D51-9ABA-C67C6472B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817BBD-E814-40AB-945A-99C26DA9F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>
                                            <p:graphicEl>
                                              <a:dgm id="{93817BBD-E814-40AB-945A-99C26DA9F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E3206D-0FC0-4047-B3B9-20835B61E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>
                                            <p:graphicEl>
                                              <a:dgm id="{F0E3206D-0FC0-4047-B3B9-20835B61E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89AF84-8391-4007-AC68-1D4DF041C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>
                                            <p:graphicEl>
                                              <a:dgm id="{3889AF84-8391-4007-AC68-1D4DF041C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8A0F3E-3630-49ED-BDC9-805FE5602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">
                                            <p:graphicEl>
                                              <a:dgm id="{658A0F3E-3630-49ED-BDC9-805FE5602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3" dur="1500" autoRev="1" fill="remove"/>
                                        <p:tgtEl>
                                          <p:spTgt spid="2">
                                            <p:graphicEl>
                                              <a:dgm id="{E38BAFCC-4DA8-4D51-9ABA-C67C6472B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animClr clrSpc="rgb" dir="cw">
                                      <p:cBhvr>
                                        <p:cTn id="54" dur="1500" autoRev="1" fill="remove"/>
                                        <p:tgtEl>
                                          <p:spTgt spid="2">
                                            <p:graphicEl>
                                              <a:dgm id="{E38BAFCC-4DA8-4D51-9ABA-C67C6472B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5" dur="1500" autoRev="1" fill="remove"/>
                                        <p:tgtEl>
                                          <p:spTgt spid="2">
                                            <p:graphicEl>
                                              <a:dgm id="{E38BAFCC-4DA8-4D51-9ABA-C67C6472B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500" autoRev="1" fill="remove"/>
                                        <p:tgtEl>
                                          <p:spTgt spid="2">
                                            <p:graphicEl>
                                              <a:dgm id="{E38BAFCC-4DA8-4D51-9ABA-C67C6472B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Graphic spid="2" grpId="1" uiExpand="1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3561" y="1276655"/>
            <a:ext cx="105824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4684"/>
                </a:solidFill>
                <a:latin typeface="+mj-lt"/>
              </a:rPr>
              <a:t>Training for county Cooperative Extension Agents</a:t>
            </a:r>
          </a:p>
          <a:p>
            <a:endParaRPr lang="en-US" sz="2800" b="1" dirty="0">
              <a:solidFill>
                <a:srgbClr val="004684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rgbClr val="004684"/>
                </a:solidFill>
                <a:latin typeface="+mj-lt"/>
              </a:rPr>
              <a:t>Services NC </a:t>
            </a:r>
            <a:r>
              <a:rPr lang="en-US" sz="2800" b="1" dirty="0" err="1" smtClean="0">
                <a:solidFill>
                  <a:srgbClr val="004684"/>
                </a:solidFill>
                <a:latin typeface="+mj-lt"/>
              </a:rPr>
              <a:t>AGrAbility</a:t>
            </a:r>
            <a:r>
              <a:rPr lang="en-US" sz="2800" b="1" dirty="0" smtClean="0">
                <a:solidFill>
                  <a:srgbClr val="004684"/>
                </a:solidFill>
                <a:latin typeface="+mj-lt"/>
              </a:rPr>
              <a:t> provides</a:t>
            </a:r>
          </a:p>
          <a:p>
            <a:r>
              <a:rPr lang="en-US" sz="2800" b="1" dirty="0" smtClean="0">
                <a:solidFill>
                  <a:srgbClr val="004684"/>
                </a:solidFill>
                <a:latin typeface="+mj-lt"/>
              </a:rPr>
              <a:t>Services our partners provide</a:t>
            </a:r>
          </a:p>
          <a:p>
            <a:r>
              <a:rPr lang="en-US" sz="2800" b="1" dirty="0" smtClean="0">
                <a:solidFill>
                  <a:srgbClr val="004684"/>
                </a:solidFill>
                <a:latin typeface="+mj-lt"/>
              </a:rPr>
              <a:t>Tools available through NC </a:t>
            </a:r>
            <a:r>
              <a:rPr lang="en-US" sz="2800" b="1" dirty="0" err="1" smtClean="0">
                <a:solidFill>
                  <a:srgbClr val="004684"/>
                </a:solidFill>
                <a:latin typeface="+mj-lt"/>
              </a:rPr>
              <a:t>AgrAbility</a:t>
            </a:r>
            <a:endParaRPr lang="en-US" sz="2800" b="1" dirty="0" smtClean="0">
              <a:solidFill>
                <a:srgbClr val="004684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rgbClr val="004684"/>
                </a:solidFill>
                <a:latin typeface="+mj-lt"/>
              </a:rPr>
              <a:t>Survey to push through county agents</a:t>
            </a:r>
          </a:p>
          <a:p>
            <a:endParaRPr lang="en-US" sz="2800" b="1" dirty="0" smtClean="0">
              <a:solidFill>
                <a:srgbClr val="004684"/>
              </a:solidFill>
              <a:latin typeface="+mj-lt"/>
            </a:endParaRPr>
          </a:p>
          <a:p>
            <a:endParaRPr lang="en-US" sz="2800" b="1" dirty="0">
              <a:solidFill>
                <a:srgbClr val="004684"/>
              </a:solidFill>
              <a:latin typeface="+mj-lt"/>
            </a:endParaRPr>
          </a:p>
          <a:p>
            <a:r>
              <a:rPr lang="en-US" sz="2800" b="1" dirty="0" smtClean="0">
                <a:solidFill>
                  <a:srgbClr val="004684"/>
                </a:solidFill>
                <a:latin typeface="+mj-lt"/>
              </a:rPr>
              <a:t>Training for Vocational Rehab Counselors</a:t>
            </a:r>
            <a:endParaRPr lang="en-US" sz="2800" b="1" dirty="0">
              <a:solidFill>
                <a:srgbClr val="004684"/>
              </a:solidFill>
              <a:latin typeface="+mj-lt"/>
            </a:endParaRP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12252960" cy="689229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56674" y="2181393"/>
            <a:ext cx="11878653" cy="2495215"/>
          </a:xfrm>
          <a:prstGeom prst="rect">
            <a:avLst/>
          </a:prstGeom>
        </p:spPr>
        <p:txBody>
          <a:bodyPr anchor="ctr"/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i="1" kern="120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2726" y="1039541"/>
            <a:ext cx="63261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Voc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 Rehab Counselor Training</a:t>
            </a:r>
          </a:p>
          <a:p>
            <a:pPr algn="ctr"/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Veteran Farmer Workshops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12292" name="Picture 4" descr="Related imag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4" y="773742"/>
            <a:ext cx="6349129" cy="477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12252960" cy="689229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56674" y="2181393"/>
            <a:ext cx="11878653" cy="2495215"/>
          </a:xfrm>
          <a:prstGeom prst="rect">
            <a:avLst/>
          </a:prstGeom>
        </p:spPr>
        <p:txBody>
          <a:bodyPr anchor="ctr"/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i="1" kern="120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297" y="1266985"/>
            <a:ext cx="115420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If your state has an 1890 or 1994 institution, how are you partnering with them?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If not, how do you create or strengthen partnerships?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5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27384" y="695656"/>
            <a:ext cx="9766415" cy="3216921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u="heavy" cap="none" dirty="0" smtClean="0">
                <a:uFill>
                  <a:solidFill>
                    <a:schemeClr val="accent2"/>
                  </a:solidFill>
                </a:uFill>
              </a:rPr>
              <a:t>THANK YOU</a:t>
            </a:r>
          </a:p>
          <a:p>
            <a:pPr algn="ctr"/>
            <a:endParaRPr lang="en-US" sz="5400" cap="none" dirty="0" smtClean="0"/>
          </a:p>
          <a:p>
            <a:pPr algn="ctr"/>
            <a:r>
              <a:rPr lang="en-US" sz="5400" cap="none" dirty="0" smtClean="0"/>
              <a:t>Dr. S. Janine Parker</a:t>
            </a:r>
          </a:p>
          <a:p>
            <a:pPr algn="ctr"/>
            <a:r>
              <a:rPr lang="en-US" sz="5400" cap="none" dirty="0" smtClean="0">
                <a:hlinkClick r:id="rId3"/>
              </a:rPr>
              <a:t>sjparker1@ncat.edu</a:t>
            </a:r>
            <a:endParaRPr lang="en-US" sz="5400" cap="none" dirty="0" smtClean="0"/>
          </a:p>
          <a:p>
            <a:pPr algn="ctr"/>
            <a:r>
              <a:rPr lang="en-US" sz="5400" cap="none" dirty="0" smtClean="0"/>
              <a:t>336-285-4686</a:t>
            </a:r>
            <a:endParaRPr lang="en-US" sz="3600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2409849" y="6379053"/>
            <a:ext cx="479241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March 21, 2018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09849" y="5822020"/>
            <a:ext cx="4792414" cy="557033"/>
          </a:xfrm>
          <a:prstGeom prst="rect">
            <a:avLst/>
          </a:prstGeom>
        </p:spPr>
        <p:txBody>
          <a:bodyPr/>
          <a:lstStyle>
            <a:lvl1pPr marL="0" marR="0" indent="0" algn="l" defTabSz="914332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cap="none" dirty="0"/>
              <a:t>NC </a:t>
            </a:r>
            <a:r>
              <a:rPr lang="en-US" sz="2000" cap="none" dirty="0" err="1"/>
              <a:t>AgrAbility</a:t>
            </a:r>
            <a:r>
              <a:rPr lang="en-US" sz="2000" cap="none" dirty="0"/>
              <a:t>: </a:t>
            </a:r>
            <a:r>
              <a:rPr lang="en-US" sz="1600" cap="none" dirty="0" smtClean="0"/>
              <a:t/>
            </a:r>
            <a:br>
              <a:rPr lang="en-US" sz="1600" cap="none" dirty="0" smtClean="0"/>
            </a:br>
            <a:r>
              <a:rPr lang="en-US" sz="1200" cap="none" dirty="0" smtClean="0"/>
              <a:t>The 1890 Experience</a:t>
            </a:r>
            <a:endParaRPr lang="en-US" sz="1200" cap="none" dirty="0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4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12252960" cy="689229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56674" y="2181393"/>
            <a:ext cx="11878653" cy="2495215"/>
          </a:xfrm>
          <a:prstGeom prst="rect">
            <a:avLst/>
          </a:prstGeom>
        </p:spPr>
        <p:txBody>
          <a:bodyPr anchor="ctr"/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i="1" kern="120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lum bright="-20000" contrast="40000"/>
          </a:blip>
          <a:srcRect l="3430" t="3748" r="4083" b="4613"/>
          <a:stretch/>
        </p:blipFill>
        <p:spPr>
          <a:xfrm>
            <a:off x="256032" y="256030"/>
            <a:ext cx="7264165" cy="5577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20197" y="591322"/>
            <a:ext cx="43561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Sister institution to 1862 land-grant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Mostly work with small, limited-resources, and socially disadvantaged farmers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524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12252960" cy="6892290"/>
          </a:xfrm>
          <a:prstGeom prst="rect">
            <a:avLst/>
          </a:prstGeom>
        </p:spPr>
      </p:pic>
      <p:sp>
        <p:nvSpPr>
          <p:cNvPr id="57" name="Flowchart: Document 56"/>
          <p:cNvSpPr/>
          <p:nvPr/>
        </p:nvSpPr>
        <p:spPr>
          <a:xfrm flipV="1">
            <a:off x="4557252" y="2460783"/>
            <a:ext cx="3077497" cy="1645920"/>
          </a:xfrm>
          <a:prstGeom prst="flowChartDocumen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6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63" y="2406459"/>
            <a:ext cx="914400" cy="914400"/>
          </a:xfrm>
          <a:prstGeom prst="ellipse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56674" y="2181393"/>
            <a:ext cx="11878653" cy="2495215"/>
          </a:xfrm>
          <a:prstGeom prst="rect">
            <a:avLst/>
          </a:prstGeom>
        </p:spPr>
        <p:txBody>
          <a:bodyPr anchor="ctr"/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i="1" kern="120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776" y="3873918"/>
            <a:ext cx="1828800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tate of nc seal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24" y="420581"/>
            <a:ext cx="2743200" cy="2743200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D5B24F4-F87B-4CC0-83EF-D02F40D9AD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8848" y="2954743"/>
            <a:ext cx="1371600" cy="545481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35BF7F7-A7C7-410C-8117-C190D792A5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89" y="472584"/>
            <a:ext cx="2286000" cy="1238679"/>
          </a:xfrm>
          <a:prstGeom prst="roundRect">
            <a:avLst/>
          </a:prstGeom>
        </p:spPr>
      </p:pic>
      <p:pic>
        <p:nvPicPr>
          <p:cNvPr id="4104" name="Picture 8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24" y="786434"/>
            <a:ext cx="1371600" cy="13716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5429DBB8-3631-4F8C-BC97-7AB83122DD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64554" y="4411086"/>
            <a:ext cx="1737360" cy="417383"/>
          </a:xfrm>
          <a:prstGeom prst="roundRect">
            <a:avLst/>
          </a:prstGeom>
        </p:spPr>
      </p:pic>
      <p:cxnSp>
        <p:nvCxnSpPr>
          <p:cNvPr id="13" name="Straight Connector 12"/>
          <p:cNvCxnSpPr>
            <a:stCxn id="57" idx="2"/>
            <a:endCxn id="4104" idx="3"/>
          </p:cNvCxnSpPr>
          <p:nvPr/>
        </p:nvCxnSpPr>
        <p:spPr>
          <a:xfrm flipV="1">
            <a:off x="6096001" y="1957168"/>
            <a:ext cx="655889" cy="612429"/>
          </a:xfrm>
          <a:prstGeom prst="line">
            <a:avLst/>
          </a:prstGeom>
          <a:ln w="889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57" idx="3"/>
            <a:endCxn id="4102" idx="3"/>
          </p:cNvCxnSpPr>
          <p:nvPr/>
        </p:nvCxnSpPr>
        <p:spPr>
          <a:xfrm flipV="1">
            <a:off x="7634749" y="2762049"/>
            <a:ext cx="1832607" cy="521694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7" idx="3"/>
            <a:endCxn id="4098" idx="2"/>
          </p:cNvCxnSpPr>
          <p:nvPr/>
        </p:nvCxnSpPr>
        <p:spPr>
          <a:xfrm>
            <a:off x="7634749" y="3283743"/>
            <a:ext cx="1874027" cy="1504575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Image result for nc cooperative extension logo">
            <a:extLst>
              <a:ext uri="{FF2B5EF4-FFF2-40B4-BE49-F238E27FC236}">
                <a16:creationId xmlns:a16="http://schemas.microsoft.com/office/drawing/2014/main" xmlns="" id="{10ECFEC2-9617-4897-B910-6BE93C732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29" y="4579491"/>
            <a:ext cx="2566509" cy="10088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>
            <a:stCxn id="57" idx="1"/>
            <a:endCxn id="16" idx="3"/>
          </p:cNvCxnSpPr>
          <p:nvPr/>
        </p:nvCxnSpPr>
        <p:spPr>
          <a:xfrm flipH="1" flipV="1">
            <a:off x="3500448" y="3227484"/>
            <a:ext cx="1056804" cy="56259"/>
          </a:xfrm>
          <a:prstGeom prst="line">
            <a:avLst/>
          </a:prstGeom>
          <a:ln w="889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57" idx="2"/>
            <a:endCxn id="17" idx="3"/>
          </p:cNvCxnSpPr>
          <p:nvPr/>
        </p:nvCxnSpPr>
        <p:spPr>
          <a:xfrm flipH="1" flipV="1">
            <a:off x="2906989" y="1091924"/>
            <a:ext cx="3189012" cy="1477673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57" idx="1"/>
            <a:endCxn id="20" idx="3"/>
          </p:cNvCxnSpPr>
          <p:nvPr/>
        </p:nvCxnSpPr>
        <p:spPr>
          <a:xfrm flipH="1">
            <a:off x="3801914" y="3283743"/>
            <a:ext cx="755338" cy="1336035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57" idx="0"/>
          </p:cNvCxnSpPr>
          <p:nvPr/>
        </p:nvCxnSpPr>
        <p:spPr>
          <a:xfrm>
            <a:off x="6096001" y="4106703"/>
            <a:ext cx="1049382" cy="461461"/>
          </a:xfrm>
          <a:prstGeom prst="line">
            <a:avLst/>
          </a:prstGeom>
          <a:ln w="571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098" idx="3"/>
            <a:endCxn id="19" idx="3"/>
          </p:cNvCxnSpPr>
          <p:nvPr/>
        </p:nvCxnSpPr>
        <p:spPr>
          <a:xfrm flipH="1" flipV="1">
            <a:off x="8428638" y="5083929"/>
            <a:ext cx="1347960" cy="350967"/>
          </a:xfrm>
          <a:prstGeom prst="line">
            <a:avLst/>
          </a:prstGeom>
          <a:ln w="889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6" idx="0"/>
            <a:endCxn id="17" idx="2"/>
          </p:cNvCxnSpPr>
          <p:nvPr/>
        </p:nvCxnSpPr>
        <p:spPr>
          <a:xfrm flipH="1" flipV="1">
            <a:off x="1763989" y="1711263"/>
            <a:ext cx="1050659" cy="1243480"/>
          </a:xfrm>
          <a:prstGeom prst="line">
            <a:avLst/>
          </a:prstGeom>
          <a:ln w="889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7" name="Rectangle 4126"/>
          <p:cNvSpPr/>
          <p:nvPr/>
        </p:nvSpPr>
        <p:spPr>
          <a:xfrm>
            <a:off x="4616244" y="3227484"/>
            <a:ext cx="457200" cy="272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4975529" y="3082686"/>
            <a:ext cx="457200" cy="272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155163" y="2512781"/>
            <a:ext cx="355619" cy="583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885" y="3184908"/>
            <a:ext cx="2459488" cy="731520"/>
          </a:xfrm>
          <a:prstGeom prst="rect">
            <a:avLst/>
          </a:prstGeom>
          <a:solidFill>
            <a:schemeClr val="bg1"/>
          </a:solidFill>
          <a:ln w="57150">
            <a:solidFill>
              <a:srgbClr val="046744"/>
            </a:solidFill>
          </a:ln>
        </p:spPr>
      </p:pic>
      <p:cxnSp>
        <p:nvCxnSpPr>
          <p:cNvPr id="99" name="Straight Connector 98"/>
          <p:cNvCxnSpPr>
            <a:stCxn id="4104" idx="6"/>
            <a:endCxn id="4102" idx="4"/>
          </p:cNvCxnSpPr>
          <p:nvPr/>
        </p:nvCxnSpPr>
        <p:spPr>
          <a:xfrm>
            <a:off x="7922624" y="1472234"/>
            <a:ext cx="1143000" cy="319947"/>
          </a:xfrm>
          <a:prstGeom prst="line">
            <a:avLst/>
          </a:prstGeom>
          <a:ln w="5715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4098" idx="0"/>
            <a:endCxn id="4102" idx="2"/>
          </p:cNvCxnSpPr>
          <p:nvPr/>
        </p:nvCxnSpPr>
        <p:spPr>
          <a:xfrm flipV="1">
            <a:off x="10423176" y="3163781"/>
            <a:ext cx="14048" cy="710137"/>
          </a:xfrm>
          <a:prstGeom prst="line">
            <a:avLst/>
          </a:prstGeom>
          <a:ln w="76200">
            <a:solidFill>
              <a:schemeClr val="bg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2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12252960" cy="689229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56674" y="2181393"/>
            <a:ext cx="11878653" cy="2495215"/>
          </a:xfrm>
          <a:prstGeom prst="rect">
            <a:avLst/>
          </a:prstGeom>
        </p:spPr>
        <p:txBody>
          <a:bodyPr anchor="ctr"/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i="1" kern="120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  <p:pic>
        <p:nvPicPr>
          <p:cNvPr id="9" name="Picture 10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0971"/>
            <a:ext cx="1371600" cy="1371600"/>
          </a:xfrm>
          <a:prstGeom prst="ellipse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66" y="1858661"/>
            <a:ext cx="3996668" cy="118872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</p:pic>
      <p:pic>
        <p:nvPicPr>
          <p:cNvPr id="7170" name="Picture 2" descr="Image may contain: 1 person, smiling, closeu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" r="744" b="28082"/>
          <a:stretch/>
        </p:blipFill>
        <p:spPr bwMode="auto">
          <a:xfrm>
            <a:off x="1231096" y="3412668"/>
            <a:ext cx="1641988" cy="164403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may contain: 2 people, including Betty Moreno, people smiling, eyeglasses and outdoo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7" t="17414" r="49875" b="25891"/>
          <a:stretch/>
        </p:blipFill>
        <p:spPr bwMode="auto">
          <a:xfrm>
            <a:off x="3947506" y="3296174"/>
            <a:ext cx="1637119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may contain: 2 people, including Kristoff T. Minus, people smiling, outdoor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4" r="52977" b="24769"/>
          <a:stretch/>
        </p:blipFill>
        <p:spPr bwMode="auto">
          <a:xfrm>
            <a:off x="6531493" y="3296174"/>
            <a:ext cx="1562841" cy="1828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paula faulkne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9" r="16411" b="29810"/>
          <a:stretch/>
        </p:blipFill>
        <p:spPr bwMode="auto">
          <a:xfrm>
            <a:off x="9221802" y="3525715"/>
            <a:ext cx="1374328" cy="15544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7189" y="5158122"/>
            <a:ext cx="256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Dr. S. Janine Parker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PI/ Project Director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1837" y="5143262"/>
            <a:ext cx="235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Dr. Paula Faulkner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Co-PI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036" y="5158123"/>
            <a:ext cx="24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Mrs. Betty Rodriguez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Manager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5919" y="5168533"/>
            <a:ext cx="243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Mr. Kristoff Minus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Graduate Student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  <p:pic>
        <p:nvPicPr>
          <p:cNvPr id="3076" name="Picture 4" descr="Image result for nc county map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3" y="362946"/>
            <a:ext cx="1163359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601220" y="2939419"/>
            <a:ext cx="87225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4684"/>
                </a:solidFill>
                <a:latin typeface="+mj-lt"/>
              </a:rPr>
              <a:t>NC Farming Demographics</a:t>
            </a:r>
            <a:endParaRPr lang="en-US" sz="8800" b="1" dirty="0">
              <a:solidFill>
                <a:srgbClr val="00468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7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641984"/>
              </p:ext>
            </p:extLst>
          </p:nvPr>
        </p:nvGraphicFramePr>
        <p:xfrm>
          <a:off x="4254062" y="172747"/>
          <a:ext cx="8352503" cy="550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636732"/>
              </p:ext>
            </p:extLst>
          </p:nvPr>
        </p:nvGraphicFramePr>
        <p:xfrm>
          <a:off x="241284" y="284178"/>
          <a:ext cx="4572000" cy="550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39613" y="71721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7%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 rot="18420692">
            <a:off x="3424059" y="933718"/>
            <a:ext cx="292621" cy="674124"/>
          </a:xfrm>
          <a:prstGeom prst="rightBrace">
            <a:avLst>
              <a:gd name="adj1" fmla="val 53883"/>
              <a:gd name="adj2" fmla="val 4558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27733" y="5539303"/>
            <a:ext cx="5287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  &lt; $50K            76.7%         52.5%         79.5%                   86.3% </a:t>
            </a:r>
            <a:endParaRPr lang="en-US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618473"/>
              </p:ext>
            </p:extLst>
          </p:nvPr>
        </p:nvGraphicFramePr>
        <p:xfrm>
          <a:off x="127820" y="287925"/>
          <a:ext cx="4572000" cy="550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930880"/>
              </p:ext>
            </p:extLst>
          </p:nvPr>
        </p:nvGraphicFramePr>
        <p:xfrm>
          <a:off x="4370437" y="154728"/>
          <a:ext cx="8348472" cy="550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38546" y="5539303"/>
            <a:ext cx="2102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  &lt; $50K            67.7%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5420" y="53255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13%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18420692">
            <a:off x="3669866" y="749052"/>
            <a:ext cx="292621" cy="674124"/>
          </a:xfrm>
          <a:prstGeom prst="rightBrace">
            <a:avLst>
              <a:gd name="adj1" fmla="val 53883"/>
              <a:gd name="adj2" fmla="val 45588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12252960" cy="689229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56674" y="2181393"/>
            <a:ext cx="11878653" cy="2495215"/>
          </a:xfrm>
          <a:prstGeom prst="rect">
            <a:avLst/>
          </a:prstGeom>
        </p:spPr>
        <p:txBody>
          <a:bodyPr anchor="ctr"/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i="1" kern="120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barrier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4" y="302150"/>
            <a:ext cx="935915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51762" y="1564667"/>
            <a:ext cx="6489290" cy="3194328"/>
          </a:xfrm>
          <a:prstGeom prst="roundRect">
            <a:avLst>
              <a:gd name="adj" fmla="val 8769"/>
            </a:avLst>
          </a:prstGeom>
          <a:solidFill>
            <a:schemeClr val="bg1"/>
          </a:solidFill>
          <a:ln w="76200">
            <a:solidFill>
              <a:srgbClr val="002060"/>
            </a:solidFill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468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Barriers for Small, Limited-Resource, and Socially Disadvantaged Farmers</a:t>
            </a:r>
            <a:endParaRPr lang="en-US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468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12252960" cy="6892290"/>
          </a:xfrm>
          <a:prstGeom prst="rect">
            <a:avLst/>
          </a:prstGeom>
        </p:spPr>
      </p:pic>
      <p:sp>
        <p:nvSpPr>
          <p:cNvPr id="5" name="Text Placeholder 1"/>
          <p:cNvSpPr txBox="1">
            <a:spLocks/>
          </p:cNvSpPr>
          <p:nvPr/>
        </p:nvSpPr>
        <p:spPr>
          <a:xfrm>
            <a:off x="156674" y="2181393"/>
            <a:ext cx="11878653" cy="2495215"/>
          </a:xfrm>
          <a:prstGeom prst="rect">
            <a:avLst/>
          </a:prstGeom>
        </p:spPr>
        <p:txBody>
          <a:bodyPr anchor="ctr"/>
          <a:lstStyle>
            <a:lvl1pPr marL="0" indent="0" algn="r" defTabSz="914332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1" i="1" kern="120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16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914330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371496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828663" indent="0" algn="r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i="1" kern="12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208" y="335290"/>
            <a:ext cx="11355108" cy="747897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Don’t know what’s available to them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Recorded history of discrimination from government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Don’t want to give access to financial records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No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trust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No time for process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b="1" dirty="0" smtClean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Misunderstanding process and paperwork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Cultural differences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No access to internet at home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Fear of conflicting resources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1" name="Picture 40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51651FDA-2868-4F39-B913-4F472F1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" y="5908634"/>
            <a:ext cx="2459488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theme/theme1.xml><?xml version="1.0" encoding="utf-8"?>
<a:theme xmlns:a="http://schemas.openxmlformats.org/drawingml/2006/main" name="Custom Design">
  <a:themeElements>
    <a:clrScheme name="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84"/>
      </a:accent1>
      <a:accent2>
        <a:srgbClr val="FDB931"/>
      </a:accent2>
      <a:accent3>
        <a:srgbClr val="66666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CoopExt_Template (00000002) [Read-Only]" id="{EDBCBE91-6279-4FC9-B66C-10AC7EDE3D1D}" vid="{C6BE3585-D0E1-45B9-A750-4AF911ECC12F}"/>
    </a:ext>
  </a:extLst>
</a:theme>
</file>

<file path=ppt/theme/theme2.xml><?xml version="1.0" encoding="utf-8"?>
<a:theme xmlns:a="http://schemas.openxmlformats.org/drawingml/2006/main" name="A&amp;TCoopExt_Template">
  <a:themeElements>
    <a:clrScheme name="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84"/>
      </a:accent1>
      <a:accent2>
        <a:srgbClr val="FDB931"/>
      </a:accent2>
      <a:accent3>
        <a:srgbClr val="66666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CoopExt_Template (00000002) [Read-Only]" id="{EDBCBE91-6279-4FC9-B66C-10AC7EDE3D1D}" vid="{9DCCAEBB-4DE1-4449-BDC0-0BC27BEF900D}"/>
    </a:ext>
  </a:extLst>
</a:theme>
</file>

<file path=ppt/theme/theme3.xml><?xml version="1.0" encoding="utf-8"?>
<a:theme xmlns:a="http://schemas.openxmlformats.org/drawingml/2006/main" name="1_A&amp;TCoopExt_Template">
  <a:themeElements>
    <a:clrScheme name="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84"/>
      </a:accent1>
      <a:accent2>
        <a:srgbClr val="FDB931"/>
      </a:accent2>
      <a:accent3>
        <a:srgbClr val="666666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TCoopExt_Template (00000002) [Read-Only]" id="{EDBCBE91-6279-4FC9-B66C-10AC7EDE3D1D}" vid="{3E24EE19-986A-4A25-968F-FD6B95DCB06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You Are Your AgriBrand! Branding You and Your Agribusiness (new)</Template>
  <TotalTime>21865</TotalTime>
  <Words>261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.HelveticaNeueDeskInterface-Regular</vt:lpstr>
      <vt:lpstr>Arial</vt:lpstr>
      <vt:lpstr>Calibri</vt:lpstr>
      <vt:lpstr>Times New Roman</vt:lpstr>
      <vt:lpstr>Wingdings</vt:lpstr>
      <vt:lpstr>Custom Design</vt:lpstr>
      <vt:lpstr>A&amp;TCoopExt_Template</vt:lpstr>
      <vt:lpstr>1_A&amp;TCoopExt_Template</vt:lpstr>
      <vt:lpstr>NC AgrAbility:  The 1890 Experience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Carolina A&amp;T State Univ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 Janine Parker</dc:creator>
  <cp:lastModifiedBy>Theresa McKeel</cp:lastModifiedBy>
  <cp:revision>105</cp:revision>
  <dcterms:created xsi:type="dcterms:W3CDTF">2017-09-17T21:42:18Z</dcterms:created>
  <dcterms:modified xsi:type="dcterms:W3CDTF">2018-04-10T15:41:36Z</dcterms:modified>
</cp:coreProperties>
</file>