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78" r:id="rId2"/>
    <p:sldMasterId id="2147483780" r:id="rId3"/>
    <p:sldMasterId id="2147483782" r:id="rId4"/>
    <p:sldMasterId id="2147483784" r:id="rId5"/>
    <p:sldMasterId id="2147483751" r:id="rId6"/>
  </p:sldMasterIdLst>
  <p:notesMasterIdLst>
    <p:notesMasterId r:id="rId30"/>
  </p:notesMasterIdLst>
  <p:handoutMasterIdLst>
    <p:handoutMasterId r:id="rId31"/>
  </p:handoutMasterIdLst>
  <p:sldIdLst>
    <p:sldId id="271" r:id="rId7"/>
    <p:sldId id="353" r:id="rId8"/>
    <p:sldId id="354" r:id="rId9"/>
    <p:sldId id="317" r:id="rId10"/>
    <p:sldId id="324" r:id="rId11"/>
    <p:sldId id="318" r:id="rId12"/>
    <p:sldId id="320" r:id="rId13"/>
    <p:sldId id="361" r:id="rId14"/>
    <p:sldId id="355" r:id="rId15"/>
    <p:sldId id="322" r:id="rId16"/>
    <p:sldId id="357" r:id="rId17"/>
    <p:sldId id="358" r:id="rId18"/>
    <p:sldId id="359" r:id="rId19"/>
    <p:sldId id="356" r:id="rId20"/>
    <p:sldId id="314" r:id="rId21"/>
    <p:sldId id="315" r:id="rId22"/>
    <p:sldId id="316" r:id="rId23"/>
    <p:sldId id="360" r:id="rId24"/>
    <p:sldId id="362" r:id="rId25"/>
    <p:sldId id="363" r:id="rId26"/>
    <p:sldId id="364" r:id="rId27"/>
    <p:sldId id="331" r:id="rId28"/>
    <p:sldId id="313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42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.222" initials="W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BF152F"/>
    <a:srgbClr val="B70F20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0" autoAdjust="0"/>
    <p:restoredTop sz="89274" autoAdjust="0"/>
  </p:normalViewPr>
  <p:slideViewPr>
    <p:cSldViewPr snapToGrid="0" snapToObjects="1">
      <p:cViewPr>
        <p:scale>
          <a:sx n="78" d="100"/>
          <a:sy n="78" d="100"/>
        </p:scale>
        <p:origin x="-496" y="736"/>
      </p:cViewPr>
      <p:guideLst>
        <p:guide orient="horz" pos="1142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3/21/18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3/21/18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7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2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 – ask</a:t>
            </a:r>
            <a:r>
              <a:rPr lang="en-US" baseline="0" dirty="0" smtClean="0"/>
              <a:t> for shout outs of local resources </a:t>
            </a:r>
            <a:endParaRPr lang="en-US" dirty="0" smtClean="0"/>
          </a:p>
          <a:p>
            <a:r>
              <a:rPr lang="en-US" dirty="0" smtClean="0"/>
              <a:t> Health</a:t>
            </a:r>
            <a:r>
              <a:rPr lang="en-US" baseline="0" dirty="0" smtClean="0"/>
              <a:t> department, mental health and recovery services boards, local hospitals, law enforcement agencies, county commissioners, judicial officials,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03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</a:t>
            </a:r>
            <a:r>
              <a:rPr lang="en-US" baseline="0" dirty="0" smtClean="0"/>
              <a:t> – CAPE, NCRCRD, Our book (in process of national 4-H Council peer review)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4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 – impact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collaboratives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designathons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01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 – explain MHFA and we are trainers. Ohio’s state’s work</a:t>
            </a:r>
            <a:r>
              <a:rPr lang="en-US" baseline="0" dirty="0" smtClean="0"/>
              <a:t>. </a:t>
            </a:r>
            <a:r>
              <a:rPr lang="en-US" dirty="0" smtClean="0"/>
              <a:t> How to find a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6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97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63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2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5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2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 Share</a:t>
            </a:r>
            <a:r>
              <a:rPr lang="en-US" baseline="0" dirty="0" smtClean="0"/>
              <a:t> pin and explain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1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</a:t>
            </a:r>
            <a:r>
              <a:rPr lang="en-US" baseline="0" dirty="0" smtClean="0"/>
              <a:t> </a:t>
            </a:r>
            <a:r>
              <a:rPr lang="en-US" dirty="0" err="1" smtClean="0"/>
              <a:t>Mentalhealth.gov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6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 Talk about continuum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7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5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6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 Talk with those close to you about</a:t>
            </a:r>
            <a:r>
              <a:rPr lang="en-US" baseline="0" dirty="0" smtClean="0"/>
              <a:t> how mental health impacts your work, personal lives, clients, etc. Will report out after 2 minutes.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273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2130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437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1120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6500" b="0" smtClean="0">
                <a:solidFill>
                  <a:srgbClr val="BB0000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“Notable quote goes here. Yes,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54365"/>
            <a:ext cx="9144000" cy="468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B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OHIO STATE UNIVERSITY EXTENSION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B000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OHIO STATE UNIVERSITY EXTENSION</a:t>
            </a:r>
            <a:endParaRPr lang="en-US" sz="13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8" y="5982670"/>
            <a:ext cx="3071088" cy="6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solidFill>
                  <a:srgbClr val="BB0000"/>
                </a:solidFill>
              </a:rPr>
              <a:t>OHIO STATE UNIVERSITY EXTENSION</a:t>
            </a:r>
            <a:endParaRPr lang="en-US" sz="1300" dirty="0">
              <a:solidFill>
                <a:srgbClr val="BB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8" y="5982670"/>
            <a:ext cx="3071088" cy="6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B000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OHIO STATE UNIVERSITY EXTENSION</a:t>
            </a:r>
            <a:endParaRPr lang="en-US" sz="13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8" y="5982670"/>
            <a:ext cx="3071088" cy="6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B000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OHIO STATE UNIVERSITY EXTENSION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274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Content Placeholder 1"/>
          <p:cNvSpPr>
            <a:spLocks noGrp="1"/>
          </p:cNvSpPr>
          <p:nvPr/>
        </p:nvSpPr>
        <p:spPr>
          <a:xfrm>
            <a:off x="729051" y="12911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B000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OHIO STATE UNIVERSITY EXTENSION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uicideprentionlifeline.org/" TargetMode="External"/><Relationship Id="rId4" Type="http://schemas.openxmlformats.org/officeDocument/2006/relationships/hyperlink" Target="http://www.crisistextline.org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llifield.2@osu.edu" TargetMode="External"/><Relationship Id="rId4" Type="http://schemas.openxmlformats.org/officeDocument/2006/relationships/hyperlink" Target="mailto:raines.74@osu.edu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obbertsch.com/tag/mental-health/" TargetMode="External"/><Relationship Id="rId4" Type="http://schemas.openxmlformats.org/officeDocument/2006/relationships/hyperlink" Target="https://learn.extension.org/events/2679" TargetMode="External"/><Relationship Id="rId5" Type="http://schemas.openxmlformats.org/officeDocument/2006/relationships/hyperlink" Target="https://www.agriculture.com/podcast/successful-farming-podcast/identifying-and-assessing-suicide-risks-with-jami-dellifield" TargetMode="External"/><Relationship Id="rId6" Type="http://schemas.openxmlformats.org/officeDocument/2006/relationships/hyperlink" Target="http://mentalhealthfirstaid.org/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projectcentral.ohio4h.org/publications/your-thoughts-matte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" TargetMode="External"/><Relationship Id="rId4" Type="http://schemas.openxmlformats.org/officeDocument/2006/relationships/hyperlink" Target="https://nifa.usda.gov/" TargetMode="External"/><Relationship Id="rId5" Type="http://schemas.openxmlformats.org/officeDocument/2006/relationships/hyperlink" Target="https://www.nami.org/" TargetMode="External"/><Relationship Id="rId6" Type="http://schemas.openxmlformats.org/officeDocument/2006/relationships/hyperlink" Target="https://www.nimh.nih.gov/index.shtml" TargetMode="External"/><Relationship Id="rId7" Type="http://schemas.openxmlformats.org/officeDocument/2006/relationships/hyperlink" Target="https://www.mentalhealth.gov/" TargetMode="External"/><Relationship Id="rId8" Type="http://schemas.openxmlformats.org/officeDocument/2006/relationships/hyperlink" Target="https://youth.gov/youth-topics/youth-mental-health" TargetMode="External"/><Relationship Id="rId9" Type="http://schemas.openxmlformats.org/officeDocument/2006/relationships/hyperlink" Target="https://www.hhs.gov/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publish.extension.org/impactcollab2018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dellifield.2@osu.edu" TargetMode="External"/><Relationship Id="rId3" Type="http://schemas.openxmlformats.org/officeDocument/2006/relationships/hyperlink" Target="mailto:raines.74@os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kahoot.i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hyperlink" Target="https://www.youtube.com/watch?v=UR13qfZan3k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67833" y="1816201"/>
            <a:ext cx="8420986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Connecting with Local Resources</a:t>
            </a:r>
          </a:p>
          <a:p>
            <a:pPr lvl="0"/>
            <a:r>
              <a:rPr lang="en-US" dirty="0" smtClean="0"/>
              <a:t> Mental Health Awareness</a:t>
            </a:r>
            <a:endParaRPr lang="en-US" dirty="0"/>
          </a:p>
        </p:txBody>
      </p:sp>
      <p:pic>
        <p:nvPicPr>
          <p:cNvPr id="4" name="Picture 3" descr="OSU-FAES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5982670"/>
            <a:ext cx="3071091" cy="6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71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Local Resources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 numCol="2">
            <a:normAutofit fontScale="70000" lnSpcReduction="20000"/>
          </a:bodyPr>
          <a:lstStyle/>
          <a:p>
            <a:pPr lvl="2" indent="0">
              <a:buNone/>
            </a:pPr>
            <a:r>
              <a:rPr lang="en-US" sz="3300" dirty="0" smtClean="0"/>
              <a:t>We do NOT:</a:t>
            </a:r>
          </a:p>
          <a:p>
            <a:pPr marL="342900" lvl="2" indent="-342900"/>
            <a:r>
              <a:rPr lang="en-US" sz="3300" dirty="0" smtClean="0"/>
              <a:t>Need to be experts</a:t>
            </a:r>
          </a:p>
          <a:p>
            <a:pPr marL="342900" lvl="2" indent="-342900"/>
            <a:r>
              <a:rPr lang="en-US" sz="3300" dirty="0" smtClean="0"/>
              <a:t>Make diagnosis</a:t>
            </a:r>
          </a:p>
          <a:p>
            <a:pPr marL="342900" lvl="2" indent="-342900"/>
            <a:r>
              <a:rPr lang="en-US" sz="3300" dirty="0" smtClean="0"/>
              <a:t>Have all the answers</a:t>
            </a:r>
          </a:p>
          <a:p>
            <a:pPr marL="342900" lvl="2" indent="-342900"/>
            <a:r>
              <a:rPr lang="en-US" sz="3300" dirty="0" smtClean="0"/>
              <a:t>Need to be afraid</a:t>
            </a:r>
          </a:p>
          <a:p>
            <a:pPr marL="342900" lvl="2" indent="-342900"/>
            <a:r>
              <a:rPr lang="en-US" sz="3300" dirty="0" smtClean="0"/>
              <a:t>Pass judgment</a:t>
            </a:r>
          </a:p>
          <a:p>
            <a:pPr marL="342900" lvl="2" indent="-342900"/>
            <a:r>
              <a:rPr lang="en-US" sz="3300" dirty="0" smtClean="0"/>
              <a:t>Support the stigma</a:t>
            </a:r>
          </a:p>
          <a:p>
            <a:pPr marL="342900" lvl="2" indent="-342900"/>
            <a:endParaRPr lang="en-US" sz="3300" dirty="0"/>
          </a:p>
          <a:p>
            <a:pPr marL="342900" lvl="2" indent="-342900"/>
            <a:endParaRPr lang="en-US" sz="3300" dirty="0" smtClean="0"/>
          </a:p>
          <a:p>
            <a:pPr marL="800100" lvl="1" indent="-342900"/>
            <a:endParaRPr lang="en-US" sz="3300" dirty="0" smtClean="0"/>
          </a:p>
          <a:p>
            <a:pPr marL="800100" lvl="1" indent="-342900"/>
            <a:endParaRPr lang="en-US" sz="3300" dirty="0" smtClean="0"/>
          </a:p>
          <a:p>
            <a:pPr marL="800100" lvl="1" indent="-342900"/>
            <a:endParaRPr lang="en-US" sz="3300" dirty="0" smtClean="0"/>
          </a:p>
          <a:p>
            <a:pPr marL="800100" lvl="1" indent="-342900"/>
            <a:endParaRPr lang="en-US" sz="3300" dirty="0" smtClean="0"/>
          </a:p>
          <a:p>
            <a:pPr marL="800100" lvl="1" indent="-342900"/>
            <a:endParaRPr lang="en-US" sz="3300" dirty="0"/>
          </a:p>
          <a:p>
            <a:pPr marL="800100" lvl="1" indent="-342900"/>
            <a:r>
              <a:rPr lang="en-US" sz="3300" dirty="0" smtClean="0"/>
              <a:t>We DO: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300" dirty="0" smtClean="0"/>
              <a:t>Need to know local resources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300" dirty="0" smtClean="0"/>
              <a:t>Need to refer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300" dirty="0" smtClean="0"/>
              <a:t>Know where to find answers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300" dirty="0" smtClean="0"/>
              <a:t>Listen empathetically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300" dirty="0" smtClean="0"/>
              <a:t>Provide support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300" dirty="0" smtClean="0"/>
              <a:t>Have a plan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300" dirty="0" smtClean="0"/>
              <a:t>Respect privacy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300" dirty="0" smtClean="0"/>
              <a:t>Need continuing education</a:t>
            </a:r>
          </a:p>
          <a:p>
            <a:pPr marL="914400" lvl="1" indent="-457200">
              <a:buFont typeface="Arial" charset="0"/>
              <a:buChar char="•"/>
            </a:pPr>
            <a:endParaRPr lang="en-US" sz="2400" dirty="0" smtClean="0"/>
          </a:p>
          <a:p>
            <a:pPr marL="342900" lvl="2" indent="-342900"/>
            <a:endParaRPr lang="en-US" dirty="0" smtClean="0"/>
          </a:p>
          <a:p>
            <a:pPr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7092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651757" y="1140106"/>
            <a:ext cx="7194020" cy="5011766"/>
          </a:xfrm>
        </p:spPr>
        <p:txBody>
          <a:bodyPr/>
          <a:lstStyle/>
          <a:p>
            <a:pPr algn="ctr"/>
            <a:r>
              <a:rPr lang="en-US" dirty="0" smtClean="0"/>
              <a:t>LOCAL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2371" y="3543300"/>
            <a:ext cx="6833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Health departments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Mental Health and Recovery Services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Local hospitals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Law Enforcement agencies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County elected officials/administrators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Judicial officials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Private medical practices </a:t>
            </a:r>
          </a:p>
        </p:txBody>
      </p:sp>
    </p:spTree>
    <p:extLst>
      <p:ext uri="{BB962C8B-B14F-4D97-AF65-F5344CB8AC3E}">
        <p14:creationId xmlns:p14="http://schemas.microsoft.com/office/powerpoint/2010/main" val="43629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651757" y="1140106"/>
            <a:ext cx="7194020" cy="5011766"/>
          </a:xfrm>
        </p:spPr>
        <p:txBody>
          <a:bodyPr/>
          <a:lstStyle/>
          <a:p>
            <a:pPr algn="ctr"/>
            <a:r>
              <a:rPr lang="en-US" dirty="0" smtClean="0"/>
              <a:t>REGIONAL</a:t>
            </a:r>
          </a:p>
          <a:p>
            <a:pPr algn="ctr"/>
            <a:r>
              <a:rPr lang="en-US" dirty="0" smtClean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2371" y="3543300"/>
            <a:ext cx="6833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National Alliance for Mental Health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Land Grant Universities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Mental Health First Aid® Instructors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State Level Mental Health Boards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956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651757" y="1140106"/>
            <a:ext cx="7194020" cy="5011766"/>
          </a:xfrm>
        </p:spPr>
        <p:txBody>
          <a:bodyPr/>
          <a:lstStyle/>
          <a:p>
            <a:pPr algn="ctr"/>
            <a:r>
              <a:rPr lang="en-US" dirty="0" smtClean="0"/>
              <a:t>NATIONAL</a:t>
            </a:r>
          </a:p>
          <a:p>
            <a:pPr algn="ctr"/>
            <a:r>
              <a:rPr lang="en-US" dirty="0" smtClean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2371" y="3543300"/>
            <a:ext cx="6833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USDA/NIFA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eXtension.org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National Institute on Health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National Institute on Mental Health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SAMSHA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National Council on Behavioral Health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National Institute on Drug Abuse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Department of Health and Human Services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8806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CRISIS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40871" y="1689071"/>
            <a:ext cx="7487114" cy="466728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http://suicideprentionlifeline.org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1-800-273-8255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http://www.crisistextline.org/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Text START to 741741</a:t>
            </a:r>
          </a:p>
        </p:txBody>
      </p:sp>
    </p:spTree>
    <p:extLst>
      <p:ext uri="{BB962C8B-B14F-4D97-AF65-F5344CB8AC3E}">
        <p14:creationId xmlns:p14="http://schemas.microsoft.com/office/powerpoint/2010/main" val="979912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Mental Health First Aid®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2" y="1371010"/>
            <a:ext cx="8009890" cy="50061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52160" y="4005072"/>
            <a:ext cx="2432304" cy="9875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79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5" y="1028700"/>
            <a:ext cx="8359285" cy="52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909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948100"/>
            <a:ext cx="8942832" cy="55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448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What’s Next?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757" y="1689070"/>
            <a:ext cx="7641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can you do now?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Assess for risk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Listen Non-judgmentally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Give reassurance and information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Encourage professional help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Encourage self help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6" y="0"/>
            <a:ext cx="7129410" cy="71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18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Starting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506186" y="1830387"/>
            <a:ext cx="8294914" cy="4525963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Don’t be afraid to ask hard questions.</a:t>
            </a:r>
          </a:p>
          <a:p>
            <a:pPr marL="1005840" lvl="3" indent="-457200">
              <a:buFont typeface="Arial" charset="0"/>
              <a:buChar char="•"/>
            </a:pPr>
            <a:r>
              <a:rPr lang="en-US" sz="2400" dirty="0" smtClean="0"/>
              <a:t>“Are you thinking about killing yourself?”</a:t>
            </a:r>
            <a:endParaRPr lang="en-US" sz="2400" dirty="0"/>
          </a:p>
          <a:p>
            <a:pPr marL="4572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Share your observations using “I” statements</a:t>
            </a:r>
          </a:p>
          <a:p>
            <a:pPr marL="1005840" lvl="3" indent="-457200">
              <a:buFont typeface="Arial" charset="0"/>
              <a:buChar char="•"/>
            </a:pPr>
            <a:r>
              <a:rPr lang="en-US" sz="2400" dirty="0" smtClean="0"/>
              <a:t>I have noticed you’ve been less active in Farm Bureau lately.  Why is that? </a:t>
            </a:r>
          </a:p>
          <a:p>
            <a:pPr marL="1005840" lvl="3" indent="-457200">
              <a:buFont typeface="Arial" charset="0"/>
              <a:buChar char="•"/>
            </a:pPr>
            <a:r>
              <a:rPr lang="en-US" sz="2400" dirty="0" smtClean="0"/>
              <a:t>I am concerned because you seem sad and disinterested lately.  Can we talk about it? </a:t>
            </a:r>
          </a:p>
          <a:p>
            <a:pPr marL="4572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Avoid stigmatic language</a:t>
            </a:r>
          </a:p>
          <a:p>
            <a:pPr marL="4572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Offer to assist in getting professional help.</a:t>
            </a:r>
          </a:p>
          <a:p>
            <a:pPr marL="4572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Continue to offer support over a longer period of time. </a:t>
            </a:r>
          </a:p>
          <a:p>
            <a:pPr marL="457200" lvl="2" indent="-45720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7238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Contact Information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US" dirty="0" smtClean="0"/>
              <a:t>Jami </a:t>
            </a:r>
            <a:r>
              <a:rPr lang="en-US" dirty="0" err="1" smtClean="0"/>
              <a:t>Dellifield</a:t>
            </a:r>
            <a:r>
              <a:rPr lang="en-US" dirty="0" smtClean="0"/>
              <a:t>, Family &amp; Consumer Sciences Educator</a:t>
            </a:r>
          </a:p>
          <a:p>
            <a:pPr lvl="2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dellifield.2@osu.edu</a:t>
            </a:r>
            <a:r>
              <a:rPr lang="en-US" dirty="0" smtClean="0"/>
              <a:t> 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r>
              <a:rPr lang="en-US" dirty="0" smtClean="0"/>
              <a:t>Amanda Raines, 4-H Youth Development Educator</a:t>
            </a:r>
          </a:p>
          <a:p>
            <a:pPr lvl="2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4"/>
              </a:rPr>
              <a:t>raines.74@osu.edu</a:t>
            </a:r>
            <a:endParaRPr lang="en-US" dirty="0" smtClean="0"/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9069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OUR MENTAL HEALTH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163286" y="1830387"/>
            <a:ext cx="8794924" cy="4525963"/>
          </a:xfrm>
        </p:spPr>
        <p:txBody>
          <a:bodyPr/>
          <a:lstStyle/>
          <a:p>
            <a:pPr marL="285750" indent="-285750" algn="l"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Your Thoughts Matter </a:t>
            </a:r>
            <a:r>
              <a:rPr lang="en-US" sz="1800" dirty="0">
                <a:solidFill>
                  <a:schemeClr val="tx1"/>
                </a:solidFill>
              </a:rPr>
              <a:t>4-H Project Book - 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https://projectcentral.ohio4h.org/publications/your-thoughts-matter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Working Differently in Extension with Bob </a:t>
            </a:r>
            <a:r>
              <a:rPr lang="en-US" sz="1800" dirty="0" err="1" smtClean="0">
                <a:solidFill>
                  <a:schemeClr val="tx1"/>
                </a:solidFill>
              </a:rPr>
              <a:t>Bertsch</a:t>
            </a:r>
            <a:r>
              <a:rPr lang="en-US" sz="1800" dirty="0">
                <a:solidFill>
                  <a:schemeClr val="tx1"/>
                </a:solidFill>
              </a:rPr>
              <a:t> Podcast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http://bobbertsch.com/tag/mental-health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eXtension.org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webinar series </a:t>
            </a:r>
            <a:r>
              <a:rPr lang="en-US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learn.extension.org/events/2679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Identifying Suicide Risks podcast </a:t>
            </a:r>
            <a:r>
              <a:rPr lang="en-US" sz="18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www.agriculture.com/podcast/successful-farming-podcast/identifying-and-assessing-suicide-risks-with-jami-dellifield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Mental Health First Aid Find a Course 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http://mentalhealthfirstaid.org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 algn="l">
              <a:buFont typeface="Arial" charset="0"/>
              <a:buChar char="•"/>
            </a:pPr>
            <a:endParaRPr lang="en-US" sz="1800" dirty="0" smtClean="0"/>
          </a:p>
          <a:p>
            <a:pPr marL="285750" indent="-285750" algn="l">
              <a:buFont typeface="Arial" charset="0"/>
              <a:buChar char="•"/>
            </a:pPr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12445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3216729" y="1052951"/>
            <a:ext cx="5676167" cy="636119"/>
          </a:xfrm>
        </p:spPr>
        <p:txBody>
          <a:bodyPr/>
          <a:lstStyle/>
          <a:p>
            <a:r>
              <a:rPr lang="en-US" dirty="0" smtClean="0"/>
              <a:t>OTHER MENTAL HEALTH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eXtension.org</a:t>
            </a:r>
            <a:r>
              <a:rPr lang="en-US" sz="2000" dirty="0" smtClean="0">
                <a:solidFill>
                  <a:schemeClr val="tx1"/>
                </a:solidFill>
              </a:rPr>
              <a:t> Impact Collaborative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://publish.extension.org/impactcollab2018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www.samhsa.gov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nifa.usda.gov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www.nami.org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www.nimh.nih.gov/index.shtml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7"/>
              </a:rPr>
              <a:t>www.mentalhealth.gov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8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8"/>
              </a:rPr>
              <a:t>youth.gov/youth-topics/youth-mental-health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9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9"/>
              </a:rPr>
              <a:t>www.hhs.gov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000" dirty="0" smtClean="0"/>
          </a:p>
          <a:p>
            <a:pPr marL="342900" indent="-342900" algn="l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74192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Remember: this is not TABOO, so ask anything.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5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Contact Information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US" dirty="0" smtClean="0"/>
              <a:t>Jami </a:t>
            </a:r>
            <a:r>
              <a:rPr lang="en-US" dirty="0" err="1" smtClean="0"/>
              <a:t>Dellifield</a:t>
            </a:r>
            <a:r>
              <a:rPr lang="en-US" dirty="0" smtClean="0"/>
              <a:t>, Family &amp; Consumer Sciences Educator</a:t>
            </a:r>
          </a:p>
          <a:p>
            <a:pPr lvl="2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dellifield.2@osu.edu</a:t>
            </a:r>
            <a:r>
              <a:rPr lang="en-US" dirty="0" smtClean="0"/>
              <a:t> 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r>
              <a:rPr lang="en-US" dirty="0" smtClean="0"/>
              <a:t>Amanda Raines, 4-H Youth Development Educator</a:t>
            </a:r>
          </a:p>
          <a:p>
            <a:pPr lvl="2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raines.74@osu.edu</a:t>
            </a:r>
            <a:endParaRPr lang="en-US" dirty="0" smtClean="0"/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Mental Health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US" dirty="0" smtClean="0"/>
              <a:t>On your mobile device or in your browser go to: 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4000" dirty="0" smtClean="0">
                <a:hlinkClick r:id="rId3"/>
              </a:rPr>
              <a:t>http://kahoot.it</a:t>
            </a:r>
            <a:endParaRPr lang="en-US" sz="4000" dirty="0" smtClean="0"/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r>
              <a:rPr lang="en-US" dirty="0" smtClean="0"/>
              <a:t>When asked for a game pin, type: </a:t>
            </a:r>
            <a:endParaRPr lang="en-US" dirty="0"/>
          </a:p>
          <a:p>
            <a:pPr lvl="2" indent="0">
              <a:buNone/>
            </a:pPr>
            <a:r>
              <a:rPr lang="en-US" dirty="0" smtClean="0"/>
              <a:t>			</a:t>
            </a:r>
            <a:r>
              <a:rPr lang="en-US" sz="4400" dirty="0" smtClean="0"/>
              <a:t>	PIN</a:t>
            </a:r>
            <a:r>
              <a:rPr lang="en-US" sz="4400" dirty="0" smtClean="0"/>
              <a:t>: 2490070</a:t>
            </a:r>
            <a:endParaRPr lang="en-US" sz="4400" dirty="0" smtClean="0"/>
          </a:p>
          <a:p>
            <a:pPr lvl="2" indent="0">
              <a:buNone/>
            </a:pPr>
            <a:endParaRPr lang="en-US" sz="4400" dirty="0"/>
          </a:p>
          <a:p>
            <a:pPr lvl="2" indent="0">
              <a:buNone/>
            </a:pPr>
            <a:r>
              <a:rPr lang="en-US" dirty="0" smtClean="0"/>
              <a:t>Enter your nickname and you’re in the game!</a:t>
            </a:r>
          </a:p>
        </p:txBody>
      </p:sp>
    </p:spTree>
    <p:extLst>
      <p:ext uri="{BB962C8B-B14F-4D97-AF65-F5344CB8AC3E}">
        <p14:creationId xmlns:p14="http://schemas.microsoft.com/office/powerpoint/2010/main" val="6535537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Mental Health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US" dirty="0" smtClean="0"/>
              <a:t>What is mental health?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marL="342900" lvl="2" indent="-342900"/>
            <a:r>
              <a:rPr lang="en-US" dirty="0"/>
              <a:t>I</a:t>
            </a:r>
            <a:r>
              <a:rPr lang="en-US" dirty="0" smtClean="0"/>
              <a:t>ncludes emotional, psychological, and social well-being</a:t>
            </a:r>
          </a:p>
          <a:p>
            <a:pPr marL="342900" lvl="2" indent="-342900"/>
            <a:r>
              <a:rPr lang="en-US" dirty="0" smtClean="0"/>
              <a:t>Affects our thoughts, feelings, and actions</a:t>
            </a:r>
          </a:p>
          <a:p>
            <a:pPr marL="342900" lvl="2" indent="-342900"/>
            <a:r>
              <a:rPr lang="en-US" dirty="0" smtClean="0"/>
              <a:t> Determines how we handle stress, relate to others, and make choices.  </a:t>
            </a:r>
          </a:p>
          <a:p>
            <a:pPr marL="342900" lvl="2" indent="-342900"/>
            <a:endParaRPr lang="en-US" dirty="0" smtClean="0"/>
          </a:p>
          <a:p>
            <a:pPr lvl="2" indent="0">
              <a:buNone/>
            </a:pPr>
            <a:r>
              <a:rPr lang="en-US" dirty="0" smtClean="0"/>
              <a:t>Contributing factors:</a:t>
            </a:r>
          </a:p>
          <a:p>
            <a:pPr marL="342900" lvl="2" indent="-342900"/>
            <a:r>
              <a:rPr lang="en-US" dirty="0" smtClean="0"/>
              <a:t>Biological (genetic and brain chemistry)</a:t>
            </a:r>
          </a:p>
          <a:p>
            <a:pPr marL="342900" lvl="2" indent="-342900"/>
            <a:r>
              <a:rPr lang="en-US" dirty="0" smtClean="0"/>
              <a:t>Life experience </a:t>
            </a:r>
          </a:p>
          <a:p>
            <a:pPr marL="342900" lvl="2" indent="-342900"/>
            <a:r>
              <a:rPr lang="en-US" dirty="0" smtClean="0"/>
              <a:t>Family history of mental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18026082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Definitions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US" b="1" dirty="0" smtClean="0"/>
              <a:t>Mental disorder/illness- </a:t>
            </a:r>
            <a:r>
              <a:rPr lang="en-US" dirty="0" smtClean="0"/>
              <a:t>a diagnosable illness that affects an individual’s thinking, emotional state, and behavior.  Affects ability to work, daily activities, and relationships. </a:t>
            </a:r>
            <a:endParaRPr lang="en-US" dirty="0"/>
          </a:p>
          <a:p>
            <a:pPr lvl="2" indent="0">
              <a:buNone/>
            </a:pPr>
            <a:endParaRPr lang="en-US" dirty="0" smtClean="0"/>
          </a:p>
          <a:p>
            <a:pPr lvl="2" indent="0">
              <a:buNone/>
            </a:pPr>
            <a:r>
              <a:rPr lang="en-US" b="1" dirty="0" smtClean="0"/>
              <a:t>Mental health problem- </a:t>
            </a:r>
            <a:r>
              <a:rPr lang="en-US" dirty="0" smtClean="0"/>
              <a:t>includes disorders and symptoms of disorders, but severity does not merit the diagnosis of a mental health disorder.  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7488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Statistics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6145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2" indent="-342900"/>
            <a:r>
              <a:rPr lang="en-US" dirty="0" smtClean="0"/>
              <a:t>1 in 4 American adults experience a mental health disorder each year</a:t>
            </a:r>
          </a:p>
          <a:p>
            <a:pPr marL="891540" lvl="3" indent="-342900">
              <a:buFont typeface="Arial" charset="0"/>
              <a:buChar char="•"/>
            </a:pPr>
            <a:r>
              <a:rPr lang="en-US" sz="2400" dirty="0"/>
              <a:t>	</a:t>
            </a:r>
            <a:r>
              <a:rPr lang="en-US" dirty="0" smtClean="0"/>
              <a:t>Anxiety disorders- 19.1%</a:t>
            </a:r>
          </a:p>
          <a:p>
            <a:pPr marL="891540" lvl="3" indent="-342900">
              <a:buFont typeface="Arial" charset="0"/>
              <a:buChar char="•"/>
            </a:pPr>
            <a:r>
              <a:rPr lang="en-US" dirty="0"/>
              <a:t>Substance Use Disorder- </a:t>
            </a:r>
            <a:r>
              <a:rPr lang="en-US" dirty="0" smtClean="0"/>
              <a:t>8</a:t>
            </a:r>
            <a:r>
              <a:rPr lang="en-US" dirty="0"/>
              <a:t>%</a:t>
            </a:r>
            <a:endParaRPr lang="en-US" dirty="0" smtClean="0"/>
          </a:p>
          <a:p>
            <a:pPr marL="891540" lvl="3" indent="-342900">
              <a:buFont typeface="Arial" charset="0"/>
              <a:buChar char="•"/>
            </a:pPr>
            <a:r>
              <a:rPr lang="en-US" dirty="0" smtClean="0"/>
              <a:t>Major Depressive Disorder- 6.8%</a:t>
            </a:r>
          </a:p>
          <a:p>
            <a:pPr marL="891540" lvl="3" indent="-342900">
              <a:buFont typeface="Arial" charset="0"/>
              <a:buChar char="•"/>
            </a:pPr>
            <a:r>
              <a:rPr lang="en-US" dirty="0" smtClean="0"/>
              <a:t>Bipolar Disorder- 2.8%</a:t>
            </a:r>
          </a:p>
          <a:p>
            <a:pPr marL="891540" lvl="3" indent="-342900">
              <a:buFont typeface="Arial" charset="0"/>
              <a:buChar char="•"/>
            </a:pPr>
            <a:r>
              <a:rPr lang="en-US" dirty="0" smtClean="0"/>
              <a:t>Eating Disorders- 2.1%</a:t>
            </a:r>
          </a:p>
          <a:p>
            <a:pPr marL="891540" lvl="3" indent="-342900">
              <a:buFont typeface="Arial" charset="0"/>
              <a:buChar char="•"/>
            </a:pPr>
            <a:r>
              <a:rPr lang="en-US" dirty="0" smtClean="0"/>
              <a:t>Schizophrenia- 0.45%</a:t>
            </a:r>
          </a:p>
          <a:p>
            <a:pPr marL="342900" lvl="2" indent="-342900">
              <a:buFont typeface="Arial" charset="0"/>
              <a:buChar char="•"/>
            </a:pPr>
            <a:r>
              <a:rPr lang="en-US" dirty="0" smtClean="0"/>
              <a:t>Half of all mental disorders begin by age 14 and 75% by age 24.  </a:t>
            </a:r>
            <a:endParaRPr lang="en-US" dirty="0"/>
          </a:p>
          <a:p>
            <a:pPr marL="891540" lvl="3" indent="-342900">
              <a:buFont typeface="Arial" charset="0"/>
              <a:buChar char="•"/>
            </a:pPr>
            <a:endParaRPr lang="en-US" dirty="0" smtClean="0"/>
          </a:p>
          <a:p>
            <a:pPr marL="891540" lvl="3" indent="-342900">
              <a:buFont typeface="Arial" charset="0"/>
              <a:buChar char="•"/>
            </a:pPr>
            <a:endParaRPr lang="en-US" dirty="0" smtClean="0"/>
          </a:p>
          <a:p>
            <a:pPr marL="342900" lvl="2" indent="-342900"/>
            <a:endParaRPr lang="en-US" dirty="0" smtClean="0"/>
          </a:p>
          <a:p>
            <a:pPr lvl="2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76" y="0"/>
            <a:ext cx="9264952" cy="69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94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Mental Health &amp; You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2" indent="0">
              <a:spcBef>
                <a:spcPts val="0"/>
              </a:spcBef>
              <a:buNone/>
            </a:pPr>
            <a:r>
              <a:rPr lang="en-US" sz="2800" dirty="0" smtClean="0"/>
              <a:t>All lives are affected by mental health disorders and/or problems.  </a:t>
            </a:r>
          </a:p>
          <a:p>
            <a:pPr lvl="2" indent="0">
              <a:spcBef>
                <a:spcPts val="0"/>
              </a:spcBef>
              <a:buNone/>
            </a:pPr>
            <a:endParaRPr lang="en-US" sz="2800" dirty="0"/>
          </a:p>
          <a:p>
            <a:pPr lvl="2" indent="0">
              <a:spcBef>
                <a:spcPts val="0"/>
              </a:spcBef>
              <a:buNone/>
            </a:pPr>
            <a:r>
              <a:rPr lang="en-US" sz="2800" dirty="0" smtClean="0"/>
              <a:t>Clientele, colleagues, partners, and loved ones could all be experiencing a mental health problem at any time. </a:t>
            </a:r>
          </a:p>
          <a:p>
            <a:pPr lvl="2" indent="0">
              <a:spcBef>
                <a:spcPts val="0"/>
              </a:spcBef>
              <a:buNone/>
            </a:pPr>
            <a:endParaRPr lang="en-US" sz="2800" dirty="0"/>
          </a:p>
          <a:p>
            <a:pPr lvl="2" indent="0">
              <a:spcBef>
                <a:spcPts val="0"/>
              </a:spcBef>
              <a:buNone/>
            </a:pPr>
            <a:r>
              <a:rPr lang="en-US" sz="2800" dirty="0" smtClean="0"/>
              <a:t>Chances are you interact with someone facing mental health problems on a daily basis.  </a:t>
            </a:r>
          </a:p>
          <a:p>
            <a:pPr lvl="2" indent="0">
              <a:spcBef>
                <a:spcPts val="0"/>
              </a:spcBef>
              <a:buNone/>
            </a:pPr>
            <a:endParaRPr lang="en-US" sz="2800" dirty="0"/>
          </a:p>
          <a:p>
            <a:pPr lvl="2" indent="0">
              <a:spcBef>
                <a:spcPts val="0"/>
              </a:spcBef>
              <a:buNone/>
            </a:pPr>
            <a:r>
              <a:rPr lang="en-US" sz="2800" dirty="0" smtClean="0"/>
              <a:t>Mental health issues and problems do not discriminate.  Anyone can be affected regardless of race, gender, economic status, sexuality, age…</a:t>
            </a:r>
          </a:p>
          <a:p>
            <a:pPr lvl="2" indent="0">
              <a:buNone/>
            </a:pPr>
            <a:endParaRPr lang="en-US" dirty="0" smtClean="0"/>
          </a:p>
          <a:p>
            <a:pPr marL="342900" lvl="2" indent="-342900"/>
            <a:endParaRPr lang="en-US" dirty="0" smtClean="0"/>
          </a:p>
          <a:p>
            <a:pPr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06982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2073729" y="1423988"/>
            <a:ext cx="4970689" cy="3728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9429" y="5523042"/>
            <a:ext cx="5584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www.youtube.com/watch?v=UR13qfZan3k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25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651757" y="1140106"/>
            <a:ext cx="7194020" cy="5011766"/>
          </a:xfrm>
        </p:spPr>
        <p:txBody>
          <a:bodyPr/>
          <a:lstStyle/>
          <a:p>
            <a:pPr algn="ctr"/>
            <a:r>
              <a:rPr lang="en-US" dirty="0" smtClean="0"/>
              <a:t>MENTAL HEALTH IN</a:t>
            </a:r>
          </a:p>
          <a:p>
            <a:pPr algn="ctr"/>
            <a:r>
              <a:rPr lang="en-US" dirty="0" smtClean="0"/>
              <a:t>OUR COMMUNITY</a:t>
            </a:r>
          </a:p>
        </p:txBody>
      </p:sp>
    </p:spTree>
    <p:extLst>
      <p:ext uri="{BB962C8B-B14F-4D97-AF65-F5344CB8AC3E}">
        <p14:creationId xmlns:p14="http://schemas.microsoft.com/office/powerpoint/2010/main" val="126870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7953</TotalTime>
  <Words>860</Words>
  <Application>Microsoft Macintosh PowerPoint</Application>
  <PresentationFormat>On-screen Show (4:3)</PresentationFormat>
  <Paragraphs>191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2_Title Slide</vt:lpstr>
      <vt:lpstr>3_Title Slide</vt:lpstr>
      <vt:lpstr>4_Title Slide</vt:lpstr>
      <vt:lpstr>5_Title Slide</vt:lpstr>
      <vt:lpstr>6_Title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Michele Training</cp:lastModifiedBy>
  <cp:revision>174</cp:revision>
  <cp:lastPrinted>2016-01-26T17:30:02Z</cp:lastPrinted>
  <dcterms:created xsi:type="dcterms:W3CDTF">2013-05-24T18:55:25Z</dcterms:created>
  <dcterms:modified xsi:type="dcterms:W3CDTF">2018-03-21T19:57:07Z</dcterms:modified>
</cp:coreProperties>
</file>