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1" r:id="rId6"/>
    <p:sldId id="262" r:id="rId7"/>
    <p:sldId id="260"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398" autoAdjust="0"/>
  </p:normalViewPr>
  <p:slideViewPr>
    <p:cSldViewPr snapToGrid="0">
      <p:cViewPr varScale="1">
        <p:scale>
          <a:sx n="73" d="100"/>
          <a:sy n="73" d="100"/>
        </p:scale>
        <p:origin x="1896"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40A2F67-96D2-40DB-92A8-8D0D42BA4957}" type="datetimeFigureOut">
              <a:rPr lang="en-US" smtClean="0"/>
              <a:t>3/18/2018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594D93D4-8B83-40E8-AA5C-855BE5998CAA}" type="slidenum">
              <a:rPr lang="en-US" smtClean="0"/>
              <a:t>‹#›</a:t>
            </a:fld>
            <a:endParaRPr lang="en-US"/>
          </a:p>
        </p:txBody>
      </p:sp>
    </p:spTree>
    <p:extLst>
      <p:ext uri="{BB962C8B-B14F-4D97-AF65-F5344CB8AC3E}">
        <p14:creationId xmlns:p14="http://schemas.microsoft.com/office/powerpoint/2010/main" val="3389042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BC1D384-E2EA-4DC8-8BEE-7FB4E05A8AEA}" type="datetimeFigureOut">
              <a:rPr lang="en-US" smtClean="0"/>
              <a:t>3/18/2018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D36A4CA-42C9-439D-AADF-192F0A509C8E}" type="slidenum">
              <a:rPr lang="en-US" smtClean="0"/>
              <a:t>‹#›</a:t>
            </a:fld>
            <a:endParaRPr lang="en-US"/>
          </a:p>
        </p:txBody>
      </p:sp>
    </p:spTree>
    <p:extLst>
      <p:ext uri="{BB962C8B-B14F-4D97-AF65-F5344CB8AC3E}">
        <p14:creationId xmlns:p14="http://schemas.microsoft.com/office/powerpoint/2010/main" val="123943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ubmedhealth/PMHT002473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ubmedhealth/PMHT002189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bi.nlm.nih.gov/pmc/articles/PMC2032005/" TargetMode="External"/><Relationship Id="rId7" Type="http://schemas.openxmlformats.org/officeDocument/2006/relationships/hyperlink" Target="https://www.ncbi.nlm.nih.gov/pubmed/?term=Banovac%20K%5bAuthor%5d&amp;cauthor=true&amp;cauthor_uid=17385266"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ncbi.nlm.nih.gov/pubmed/?term=Martinez-Arizala%20A%5bAuthor%5d&amp;cauthor=true&amp;cauthor_uid=17385266" TargetMode="External"/><Relationship Id="rId5" Type="http://schemas.openxmlformats.org/officeDocument/2006/relationships/hyperlink" Target="https://www.ncbi.nlm.nih.gov/pubmed/?term=Plummer%20M%5bAuthor%5d&amp;cauthor=true&amp;cauthor_uid=17385266" TargetMode="External"/><Relationship Id="rId4" Type="http://schemas.openxmlformats.org/officeDocument/2006/relationships/hyperlink" Target="https://www.ncbi.nlm.nih.gov/pubmed/?term=Khan%20S%5bAuthor%5d&amp;cauthor=true&amp;cauthor_uid=1738526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reativecommons.org/licenses/by-nc-sa/3.0/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lumMod val="75000"/>
                    <a:lumOff val="25000"/>
                  </a:schemeClr>
                </a:solidFill>
              </a:rPr>
              <a:t>Title: Is it a C-5 or a T-12?</a:t>
            </a: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Subtitle: </a:t>
            </a:r>
            <a:r>
              <a:rPr lang="en-US" sz="1200" dirty="0" smtClean="0">
                <a:solidFill>
                  <a:schemeClr val="tx1">
                    <a:lumMod val="75000"/>
                    <a:lumOff val="25000"/>
                  </a:schemeClr>
                </a:solidFill>
              </a:rPr>
              <a:t>Understanding spinal cord lesions when providing AgrAbility Services</a:t>
            </a:r>
          </a:p>
          <a:p>
            <a:endParaRPr lang="en-US" sz="1200" dirty="0" smtClean="0">
              <a:solidFill>
                <a:schemeClr val="tx1">
                  <a:lumMod val="75000"/>
                  <a:lumOff val="25000"/>
                </a:schemeClr>
              </a:solidFill>
            </a:endParaRPr>
          </a:p>
          <a:p>
            <a:r>
              <a:rPr lang="en-US" dirty="0" smtClean="0"/>
              <a:t>Carla Wilhite, OTD, OTR/L</a:t>
            </a:r>
          </a:p>
          <a:p>
            <a:r>
              <a:rPr lang="en-US" dirty="0" smtClean="0"/>
              <a:t>University of New Mexico-School of Medicine</a:t>
            </a:r>
          </a:p>
          <a:p>
            <a:r>
              <a:rPr lang="en-US" dirty="0" smtClean="0"/>
              <a:t>Division of Occupational Therapy</a:t>
            </a:r>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a:t>
            </a:fld>
            <a:endParaRPr lang="en-US"/>
          </a:p>
        </p:txBody>
      </p:sp>
    </p:spTree>
    <p:extLst>
      <p:ext uri="{BB962C8B-B14F-4D97-AF65-F5344CB8AC3E}">
        <p14:creationId xmlns:p14="http://schemas.microsoft.com/office/powerpoint/2010/main" val="20756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dirty="0" smtClean="0">
                <a:solidFill>
                  <a:schemeClr val="tx1">
                    <a:lumMod val="75000"/>
                    <a:lumOff val="25000"/>
                  </a:schemeClr>
                </a:solidFill>
              </a:rPr>
              <a:t>Health management issues for SCI</a:t>
            </a:r>
          </a:p>
          <a:p>
            <a:r>
              <a:rPr lang="en-US" dirty="0" smtClean="0">
                <a:solidFill>
                  <a:schemeClr val="tx1">
                    <a:lumMod val="75000"/>
                    <a:lumOff val="25000"/>
                  </a:schemeClr>
                </a:solidFill>
              </a:rPr>
              <a:t>Text: </a:t>
            </a:r>
            <a:r>
              <a:rPr lang="en-US" sz="2800" dirty="0" smtClean="0"/>
              <a:t>Breathing</a:t>
            </a:r>
          </a:p>
          <a:p>
            <a:pPr lvl="1"/>
            <a:r>
              <a:rPr lang="en-US" sz="2600" dirty="0" smtClean="0"/>
              <a:t>Especially cervical injuries</a:t>
            </a:r>
          </a:p>
          <a:p>
            <a:pPr lvl="1"/>
            <a:r>
              <a:rPr lang="en-US" sz="2600" dirty="0" smtClean="0"/>
              <a:t>C4 injury-diaphragm partially or completely paralyzed (will need a ventilator)</a:t>
            </a:r>
          </a:p>
          <a:p>
            <a:pPr lvl="1"/>
            <a:r>
              <a:rPr lang="en-US" sz="2600" dirty="0" smtClean="0"/>
              <a:t>Lower cervical and thoracic injuries-may result in paralysis of other breathing muscles of ribs, abdomen, and back</a:t>
            </a:r>
          </a:p>
          <a:p>
            <a:r>
              <a:rPr lang="en-US" sz="2400" dirty="0" smtClean="0"/>
              <a:t>Complications</a:t>
            </a:r>
          </a:p>
          <a:p>
            <a:pPr lvl="1"/>
            <a:r>
              <a:rPr lang="en-US" sz="2400" dirty="0" smtClean="0"/>
              <a:t>Pneumonia</a:t>
            </a:r>
          </a:p>
          <a:p>
            <a:pPr lvl="1"/>
            <a:r>
              <a:rPr lang="en-US" sz="2400" dirty="0" smtClean="0"/>
              <a:t>Lung Infections</a:t>
            </a:r>
          </a:p>
          <a:p>
            <a:r>
              <a:rPr lang="en-US" sz="2600" dirty="0" smtClean="0"/>
              <a:t>Precautions</a:t>
            </a:r>
          </a:p>
          <a:p>
            <a:pPr lvl="1"/>
            <a:r>
              <a:rPr lang="en-US" sz="2400" dirty="0" smtClean="0"/>
              <a:t>Practice good bronchial hygiene (quad cough)</a:t>
            </a:r>
          </a:p>
          <a:p>
            <a:pPr lvl="1"/>
            <a:r>
              <a:rPr lang="en-US" sz="2400" dirty="0" smtClean="0"/>
              <a:t>Incentive spirometry</a:t>
            </a:r>
          </a:p>
          <a:p>
            <a:pPr lvl="1"/>
            <a:r>
              <a:rPr lang="en-US" sz="2400" dirty="0" smtClean="0"/>
              <a:t>Infection control standards</a:t>
            </a:r>
          </a:p>
          <a:p>
            <a:pPr lvl="1"/>
            <a:endParaRPr lang="en-US" sz="26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10</a:t>
            </a:fld>
            <a:endParaRPr lang="en-US"/>
          </a:p>
        </p:txBody>
      </p:sp>
    </p:spTree>
    <p:extLst>
      <p:ext uri="{BB962C8B-B14F-4D97-AF65-F5344CB8AC3E}">
        <p14:creationId xmlns:p14="http://schemas.microsoft.com/office/powerpoint/2010/main" val="347645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Autonomic </a:t>
            </a:r>
            <a:r>
              <a:rPr lang="en-US" dirty="0" err="1" smtClean="0"/>
              <a:t>dysreflexia</a:t>
            </a:r>
            <a:endParaRPr lang="en-US" dirty="0" smtClean="0"/>
          </a:p>
          <a:p>
            <a:endParaRPr lang="en-US" dirty="0" smtClean="0"/>
          </a:p>
          <a:p>
            <a:r>
              <a:rPr lang="en-US" dirty="0" smtClean="0"/>
              <a:t>Text: </a:t>
            </a:r>
            <a:r>
              <a:rPr lang="en-US" sz="1200" dirty="0" smtClean="0"/>
              <a:t>Injury at T-6 or higher</a:t>
            </a:r>
          </a:p>
          <a:p>
            <a:r>
              <a:rPr lang="en-US" sz="1200" dirty="0" smtClean="0"/>
              <a:t>A life-threatening issue</a:t>
            </a:r>
          </a:p>
          <a:p>
            <a:r>
              <a:rPr lang="en-US" sz="1200" dirty="0" smtClean="0"/>
              <a:t>Person develops dangerously high blood pressure in response to a noxious stimulus (could be fecal impaction, full</a:t>
            </a:r>
            <a:r>
              <a:rPr lang="en-US" sz="1200" baseline="0" dirty="0" smtClean="0"/>
              <a:t> bladder, tight clothing, ingrown toenail, or sexual excitement)</a:t>
            </a:r>
            <a:endParaRPr lang="en-US" sz="1200" dirty="0" smtClean="0"/>
          </a:p>
          <a:p>
            <a:r>
              <a:rPr lang="en-US" sz="1200" dirty="0" smtClean="0"/>
              <a:t>Cause: hyperactivity of the autonomic nervous system</a:t>
            </a:r>
          </a:p>
          <a:p>
            <a:endParaRPr lang="en-US" dirty="0" smtClean="0"/>
          </a:p>
          <a:p>
            <a:r>
              <a:rPr lang="en-US" dirty="0" smtClean="0"/>
              <a:t>Note: Definition of ANS: The part of the nervous system that controls muscles of internal organs (such as the heart) and glands. One part of the autonomic nervous system helps the body rest, relax, and digest food and another part helps a person fight or take flight in an emergency. It does this by receiving signals from the </a:t>
            </a:r>
            <a:r>
              <a:rPr lang="en-US" dirty="0" smtClean="0">
                <a:hlinkClick r:id="rId3"/>
              </a:rPr>
              <a:t>brain</a:t>
            </a:r>
            <a:r>
              <a:rPr lang="en-US" dirty="0" smtClean="0"/>
              <a:t> and passing them on to the body. It can also send signals in the other direction — from the body to the brain — providing your brain with information about how full your </a:t>
            </a:r>
            <a:r>
              <a:rPr lang="en-US" dirty="0" smtClean="0">
                <a:hlinkClick r:id="rId4"/>
              </a:rPr>
              <a:t>bladder</a:t>
            </a:r>
            <a:r>
              <a:rPr lang="en-US" dirty="0" smtClean="0"/>
              <a:t> is or how quickly your heart is beating, for example. Retrieved from Pub Med health at: https://www.ncbi.nlm.nih.gov/pubmedhealth/PMHT0025455/</a:t>
            </a:r>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11</a:t>
            </a:fld>
            <a:endParaRPr lang="en-US"/>
          </a:p>
        </p:txBody>
      </p:sp>
    </p:spTree>
    <p:extLst>
      <p:ext uri="{BB962C8B-B14F-4D97-AF65-F5344CB8AC3E}">
        <p14:creationId xmlns:p14="http://schemas.microsoft.com/office/powerpoint/2010/main" val="77385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dirty="0" smtClean="0">
                <a:solidFill>
                  <a:schemeClr val="tx1">
                    <a:lumMod val="75000"/>
                    <a:lumOff val="25000"/>
                  </a:schemeClr>
                </a:solidFill>
              </a:rPr>
              <a:t>Orthostatic Hypotension: Abnormal Low Blood Pressure</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Text: </a:t>
            </a:r>
            <a:r>
              <a:rPr lang="en-US" sz="1200" dirty="0" smtClean="0"/>
              <a:t>Blood pressure dangerously LOW</a:t>
            </a:r>
          </a:p>
          <a:p>
            <a:r>
              <a:rPr lang="en-US" sz="1200" dirty="0" smtClean="0"/>
              <a:t>Usually caused by sitting up too quickly</a:t>
            </a:r>
          </a:p>
          <a:p>
            <a:r>
              <a:rPr lang="en-US" sz="1200" dirty="0" smtClean="0"/>
              <a:t>Symptoms: light headedness, pale/pallor, visual changes</a:t>
            </a:r>
          </a:p>
          <a:p>
            <a:endParaRPr lang="en-US" sz="1200" dirty="0" smtClean="0"/>
          </a:p>
          <a:p>
            <a:r>
              <a:rPr lang="en-US" sz="2400" dirty="0" smtClean="0"/>
              <a:t>Response:</a:t>
            </a:r>
          </a:p>
          <a:p>
            <a:pPr lvl="1"/>
            <a:r>
              <a:rPr lang="en-US" sz="2400" dirty="0" smtClean="0"/>
              <a:t>Check blood pressure</a:t>
            </a:r>
          </a:p>
          <a:p>
            <a:pPr lvl="1"/>
            <a:r>
              <a:rPr lang="en-US" sz="2400" dirty="0" smtClean="0"/>
              <a:t>Lay back down or lower the head of the bed</a:t>
            </a:r>
          </a:p>
          <a:p>
            <a:pPr lvl="1"/>
            <a:r>
              <a:rPr lang="en-US" sz="2400" dirty="0" smtClean="0"/>
              <a:t>If person is in wheelchair: lift legs, or recline chair</a:t>
            </a:r>
          </a:p>
          <a:p>
            <a:pPr lvl="1"/>
            <a:r>
              <a:rPr lang="en-US" sz="2400" dirty="0" smtClean="0"/>
              <a:t>Continue to check BP, seek medical assistance</a:t>
            </a:r>
          </a:p>
          <a:p>
            <a:pPr lvl="1"/>
            <a:r>
              <a:rPr lang="en-US" sz="2400" dirty="0" smtClean="0"/>
              <a:t>Don’t leave person unattended</a:t>
            </a:r>
          </a:p>
          <a:p>
            <a:pPr lvl="1"/>
            <a:endParaRPr lang="en-US" sz="2400" dirty="0" smtClean="0"/>
          </a:p>
          <a:p>
            <a:pPr lvl="0"/>
            <a:r>
              <a:rPr lang="en-US" sz="2400" dirty="0" smtClean="0"/>
              <a:t>Possible</a:t>
            </a:r>
            <a:r>
              <a:rPr lang="en-US" sz="2400" baseline="0" dirty="0" smtClean="0"/>
              <a:t> p</a:t>
            </a:r>
            <a:r>
              <a:rPr lang="en-US" sz="2400" dirty="0" smtClean="0"/>
              <a:t>revention: wear compression stockings</a:t>
            </a:r>
            <a:r>
              <a:rPr lang="en-US" sz="2400" baseline="0" dirty="0" smtClean="0"/>
              <a:t> and/or abdominal binder</a:t>
            </a:r>
            <a:endParaRPr lang="en-US" sz="2400" dirty="0" smtClean="0"/>
          </a:p>
          <a:p>
            <a:endParaRPr lang="en-US"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12</a:t>
            </a:fld>
            <a:endParaRPr lang="en-US"/>
          </a:p>
        </p:txBody>
      </p:sp>
    </p:spTree>
    <p:extLst>
      <p:ext uri="{BB962C8B-B14F-4D97-AF65-F5344CB8AC3E}">
        <p14:creationId xmlns:p14="http://schemas.microsoft.com/office/powerpoint/2010/main" val="105584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dirty="0" smtClean="0">
                <a:solidFill>
                  <a:schemeClr val="tx1">
                    <a:lumMod val="75000"/>
                    <a:lumOff val="25000"/>
                  </a:schemeClr>
                </a:solidFill>
              </a:rPr>
              <a:t>Skin integrity</a:t>
            </a:r>
          </a:p>
          <a:p>
            <a:r>
              <a:rPr lang="en-US" dirty="0" smtClean="0">
                <a:solidFill>
                  <a:schemeClr val="tx1">
                    <a:lumMod val="75000"/>
                    <a:lumOff val="25000"/>
                  </a:schemeClr>
                </a:solidFill>
              </a:rPr>
              <a:t>Text: </a:t>
            </a:r>
            <a:r>
              <a:rPr lang="en-US" sz="1200" dirty="0" smtClean="0"/>
              <a:t>Most people with SCI do not have sensory feedback from the body that tells them to “move”</a:t>
            </a:r>
          </a:p>
          <a:p>
            <a:r>
              <a:rPr lang="en-US" sz="1200" dirty="0" smtClean="0"/>
              <a:t>Constant pressure from being in a static position can lead to skin breakdown</a:t>
            </a:r>
          </a:p>
          <a:p>
            <a:r>
              <a:rPr lang="en-US" sz="1200" dirty="0" smtClean="0"/>
              <a:t>Skin breakdown can range from redness of skin to down to the bone tissue damage </a:t>
            </a:r>
          </a:p>
          <a:p>
            <a:r>
              <a:rPr lang="en-US" sz="1200" b="1" dirty="0" smtClean="0"/>
              <a:t>Management</a:t>
            </a:r>
          </a:p>
          <a:p>
            <a:r>
              <a:rPr lang="en-US" sz="1200" dirty="0" smtClean="0"/>
              <a:t>All people with SCI must adhere to a pressure relief schedule</a:t>
            </a:r>
          </a:p>
          <a:p>
            <a:r>
              <a:rPr lang="en-US" sz="1200" b="1" dirty="0" smtClean="0"/>
              <a:t>Two full minutes </a:t>
            </a:r>
            <a:r>
              <a:rPr lang="en-US" sz="1200" dirty="0" smtClean="0"/>
              <a:t>of pressure relief </a:t>
            </a:r>
            <a:r>
              <a:rPr lang="en-US" sz="1200" b="1" dirty="0" smtClean="0"/>
              <a:t>every hour </a:t>
            </a:r>
            <a:r>
              <a:rPr lang="en-US" sz="1200" dirty="0" smtClean="0"/>
              <a:t>when up in WC!!!</a:t>
            </a:r>
          </a:p>
          <a:p>
            <a:r>
              <a:rPr lang="en-US" sz="1200" dirty="0" smtClean="0"/>
              <a:t>Person may be capable of leaning forward or side to side or use tilt in space/reclining features of WC</a:t>
            </a:r>
          </a:p>
          <a:p>
            <a:r>
              <a:rPr lang="en-US" sz="1200" dirty="0" smtClean="0"/>
              <a:t>All people with SCI should check or have skin checked every day, especially around bony areas</a:t>
            </a:r>
          </a:p>
          <a:p>
            <a:r>
              <a:rPr lang="en-US" sz="1200" dirty="0" smtClean="0"/>
              <a:t>Check back of head, along back, elbows, buttocks, ankles, and heels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Keep skin dry, stay hydrated, good nutrition, adapted equipment</a:t>
            </a:r>
          </a:p>
          <a:p>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13</a:t>
            </a:fld>
            <a:endParaRPr lang="en-US"/>
          </a:p>
        </p:txBody>
      </p:sp>
    </p:spTree>
    <p:extLst>
      <p:ext uri="{BB962C8B-B14F-4D97-AF65-F5344CB8AC3E}">
        <p14:creationId xmlns:p14="http://schemas.microsoft.com/office/powerpoint/2010/main" val="38646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dirty="0" smtClean="0">
                <a:solidFill>
                  <a:schemeClr val="tx1">
                    <a:lumMod val="75000"/>
                    <a:lumOff val="25000"/>
                  </a:schemeClr>
                </a:solidFill>
              </a:rPr>
              <a:t>Bowel and Bladder</a:t>
            </a:r>
          </a:p>
          <a:p>
            <a:r>
              <a:rPr lang="en-US" dirty="0" smtClean="0">
                <a:solidFill>
                  <a:schemeClr val="tx1">
                    <a:lumMod val="75000"/>
                    <a:lumOff val="25000"/>
                  </a:schemeClr>
                </a:solidFill>
              </a:rPr>
              <a:t>Text: </a:t>
            </a:r>
            <a:r>
              <a:rPr lang="en-US" sz="1200" dirty="0" smtClean="0"/>
              <a:t>Function of bowel and bladder occurs in the sacral levels </a:t>
            </a:r>
          </a:p>
          <a:p>
            <a:r>
              <a:rPr lang="en-US" sz="1200" dirty="0" smtClean="0"/>
              <a:t>Remember sacral sparing for incomplete injuries? Person may feel the need to have B and B relief</a:t>
            </a:r>
          </a:p>
          <a:p>
            <a:r>
              <a:rPr lang="en-US" sz="1200" dirty="0" smtClean="0"/>
              <a:t>If injury is above S2 level, the person loses the ability to void and defecate voluntarily</a:t>
            </a:r>
          </a:p>
          <a:p>
            <a:r>
              <a:rPr lang="en-US" b="1" dirty="0" smtClean="0"/>
              <a:t>Management</a:t>
            </a:r>
          </a:p>
          <a:p>
            <a:r>
              <a:rPr lang="en-US" dirty="0" smtClean="0"/>
              <a:t>Physician will establish the person’s appropriate B and B program</a:t>
            </a:r>
          </a:p>
          <a:p>
            <a:r>
              <a:rPr lang="en-US" dirty="0" smtClean="0"/>
              <a:t>Nurse does most of the training</a:t>
            </a:r>
          </a:p>
          <a:p>
            <a:r>
              <a:rPr lang="en-US" dirty="0" smtClean="0"/>
              <a:t>OT supports the acquisition of skills to perform the program</a:t>
            </a:r>
          </a:p>
          <a:p>
            <a:r>
              <a:rPr lang="en-US" dirty="0" smtClean="0"/>
              <a:t>Catheterization</a:t>
            </a:r>
          </a:p>
          <a:p>
            <a:r>
              <a:rPr lang="en-US" dirty="0" smtClean="0"/>
              <a:t>Digital stimulation</a:t>
            </a:r>
          </a:p>
          <a:p>
            <a:r>
              <a:rPr lang="en-US" dirty="0" smtClean="0"/>
              <a:t>Women have a harder time than men with management of bladder</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14</a:t>
            </a:fld>
            <a:endParaRPr lang="en-US"/>
          </a:p>
        </p:txBody>
      </p:sp>
    </p:spTree>
    <p:extLst>
      <p:ext uri="{BB962C8B-B14F-4D97-AF65-F5344CB8AC3E}">
        <p14:creationId xmlns:p14="http://schemas.microsoft.com/office/powerpoint/2010/main" val="36725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Pain</a:t>
            </a:r>
          </a:p>
          <a:p>
            <a:r>
              <a:rPr lang="en-US" dirty="0" smtClean="0"/>
              <a:t>Text: </a:t>
            </a:r>
            <a:r>
              <a:rPr lang="en-US" sz="2400" dirty="0" smtClean="0"/>
              <a:t>Very common after SCI</a:t>
            </a:r>
          </a:p>
          <a:p>
            <a:r>
              <a:rPr lang="en-US" sz="2400" dirty="0" smtClean="0"/>
              <a:t>Two types of pain:</a:t>
            </a:r>
          </a:p>
          <a:p>
            <a:pPr lvl="1"/>
            <a:r>
              <a:rPr lang="en-US" sz="2400" dirty="0" smtClean="0"/>
              <a:t>Noxious stimuli (skin tears, inflammation, injury)</a:t>
            </a:r>
          </a:p>
          <a:p>
            <a:pPr lvl="1"/>
            <a:r>
              <a:rPr lang="en-US" sz="2400" dirty="0" smtClean="0"/>
              <a:t>Nervous system pain (neuropathic: originates in the nervous system)</a:t>
            </a:r>
          </a:p>
          <a:p>
            <a:r>
              <a:rPr lang="en-US" sz="2400" dirty="0" smtClean="0"/>
              <a:t>Pain is physical, emotional,</a:t>
            </a:r>
            <a:r>
              <a:rPr lang="en-US" sz="2400" b="1" dirty="0" smtClean="0"/>
              <a:t> and </a:t>
            </a:r>
            <a:r>
              <a:rPr lang="en-US" sz="2400" dirty="0" smtClean="0"/>
              <a:t>may be felt below level of lesion!</a:t>
            </a:r>
          </a:p>
          <a:p>
            <a:r>
              <a:rPr lang="en-US" sz="2400" dirty="0" smtClean="0"/>
              <a:t>Treatment</a:t>
            </a:r>
          </a:p>
          <a:p>
            <a:r>
              <a:rPr lang="en-US" sz="2400" dirty="0" smtClean="0"/>
              <a:t>Medications</a:t>
            </a:r>
          </a:p>
          <a:p>
            <a:r>
              <a:rPr lang="en-US" sz="2400" dirty="0" smtClean="0"/>
              <a:t>Positioning for comfort and sleep</a:t>
            </a:r>
          </a:p>
          <a:p>
            <a:r>
              <a:rPr lang="en-US" sz="2400" dirty="0" smtClean="0"/>
              <a:t>Staying active</a:t>
            </a:r>
          </a:p>
          <a:p>
            <a:r>
              <a:rPr lang="en-US" sz="2400" dirty="0" smtClean="0"/>
              <a:t>Maintaining strength</a:t>
            </a:r>
          </a:p>
          <a:p>
            <a:r>
              <a:rPr lang="en-US" sz="2400" dirty="0" smtClean="0"/>
              <a:t>Wheeling chair appropriately</a:t>
            </a:r>
          </a:p>
          <a:p>
            <a:endParaRPr lang="en-US" sz="24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15</a:t>
            </a:fld>
            <a:endParaRPr lang="en-US"/>
          </a:p>
        </p:txBody>
      </p:sp>
    </p:spTree>
    <p:extLst>
      <p:ext uri="{BB962C8B-B14F-4D97-AF65-F5344CB8AC3E}">
        <p14:creationId xmlns:p14="http://schemas.microsoft.com/office/powerpoint/2010/main" val="251735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Spasticity and spasms</a:t>
            </a:r>
          </a:p>
          <a:p>
            <a:r>
              <a:rPr lang="en-US" sz="1200" dirty="0" smtClean="0"/>
              <a:t>Spasticity is the uncontrolled tightening or contracting of the muscles </a:t>
            </a:r>
          </a:p>
          <a:p>
            <a:r>
              <a:rPr lang="en-US" sz="1200" dirty="0" smtClean="0"/>
              <a:t>Common in individuals with spinal cord injuries. </a:t>
            </a:r>
          </a:p>
          <a:p>
            <a:r>
              <a:rPr lang="en-US" sz="1200" dirty="0" smtClean="0"/>
              <a:t>More common in cervical (neck) than thoracic (chest) and lumbar (lower back) injuries . </a:t>
            </a:r>
          </a:p>
          <a:p>
            <a:r>
              <a:rPr lang="en-US" sz="1200" dirty="0" smtClean="0"/>
              <a:t>Spasms are usually triggered by sensory stimuli: touch, infection, irritants</a:t>
            </a:r>
          </a:p>
          <a:p>
            <a:r>
              <a:rPr lang="en-US" sz="1200" dirty="0" smtClean="0"/>
              <a:t>Can lead to contractures of joints</a:t>
            </a:r>
          </a:p>
          <a:p>
            <a:r>
              <a:rPr lang="en-US" sz="1200" dirty="0" smtClean="0"/>
              <a:t>Looks like: jerkiness, tightness, flexing/bending of arm or leg, hyperactive reflexes</a:t>
            </a:r>
          </a:p>
          <a:p>
            <a:r>
              <a:rPr lang="en-US" sz="1200" dirty="0" smtClean="0"/>
              <a:t>Management</a:t>
            </a:r>
          </a:p>
          <a:p>
            <a:r>
              <a:rPr lang="en-US" sz="1200" dirty="0" smtClean="0"/>
              <a:t>Positioning</a:t>
            </a:r>
          </a:p>
          <a:p>
            <a:r>
              <a:rPr lang="en-US" sz="1200" dirty="0" smtClean="0"/>
              <a:t>Range of motion</a:t>
            </a:r>
          </a:p>
          <a:p>
            <a:r>
              <a:rPr lang="en-US" sz="1200" dirty="0" smtClean="0"/>
              <a:t>Medications: muscle relaxants, baclofen, nerve blocks</a:t>
            </a:r>
          </a:p>
          <a:p>
            <a:r>
              <a:rPr lang="en-US" sz="1200" dirty="0" smtClean="0"/>
              <a:t>Some spasticity can be useful: for example: eliciting a jerk to straighten a leg to enter pants when dressing self; or for gripping, or for recognizing the bladder is full</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16</a:t>
            </a:fld>
            <a:endParaRPr lang="en-US"/>
          </a:p>
        </p:txBody>
      </p:sp>
    </p:spTree>
    <p:extLst>
      <p:ext uri="{BB962C8B-B14F-4D97-AF65-F5344CB8AC3E}">
        <p14:creationId xmlns:p14="http://schemas.microsoft.com/office/powerpoint/2010/main" val="243824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Sexual activity</a:t>
            </a:r>
          </a:p>
          <a:p>
            <a:r>
              <a:rPr lang="en-US" sz="1200" dirty="0" smtClean="0"/>
              <a:t>Complete injuries at S2-S5 affect genitourinary system</a:t>
            </a:r>
          </a:p>
          <a:p>
            <a:r>
              <a:rPr lang="en-US" sz="1200" dirty="0" smtClean="0"/>
              <a:t>Most people with SCI continue to have a need for physical and emotional intimacy</a:t>
            </a:r>
          </a:p>
          <a:p>
            <a:r>
              <a:rPr lang="en-US" sz="1200" dirty="0" smtClean="0"/>
              <a:t>Issues for men: capability to achieve an erection</a:t>
            </a:r>
          </a:p>
          <a:p>
            <a:r>
              <a:rPr lang="en-US" sz="1200" dirty="0" smtClean="0"/>
              <a:t>For women: fertility, menstruation, menopause</a:t>
            </a:r>
          </a:p>
          <a:p>
            <a:r>
              <a:rPr lang="en-US" sz="1200" dirty="0" smtClean="0"/>
              <a:t>The medical team can help each individual work through issues and find solutions</a:t>
            </a:r>
          </a:p>
          <a:p>
            <a:r>
              <a:rPr lang="en-US" sz="2400" dirty="0" smtClean="0"/>
              <a:t>The occupational therapist has a key role: </a:t>
            </a:r>
          </a:p>
          <a:p>
            <a:pPr lvl="1"/>
            <a:r>
              <a:rPr lang="en-US" sz="2400" dirty="0" smtClean="0"/>
              <a:t>Can recommend environmental supports, positioning, specific strategies, and adaptive equipment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17</a:t>
            </a:fld>
            <a:endParaRPr lang="en-US"/>
          </a:p>
        </p:txBody>
      </p:sp>
    </p:spTree>
    <p:extLst>
      <p:ext uri="{BB962C8B-B14F-4D97-AF65-F5344CB8AC3E}">
        <p14:creationId xmlns:p14="http://schemas.microsoft.com/office/powerpoint/2010/main" val="251611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Temperature</a:t>
            </a:r>
            <a:r>
              <a:rPr lang="en-US" baseline="0" dirty="0" smtClean="0"/>
              <a:t> regulation</a:t>
            </a:r>
          </a:p>
          <a:p>
            <a:r>
              <a:rPr lang="en-US" baseline="0" dirty="0" smtClean="0"/>
              <a:t>Text: </a:t>
            </a:r>
            <a:r>
              <a:rPr lang="en-US" sz="1200" dirty="0" smtClean="0"/>
              <a:t>People with spinal cord injuries can become severely sunburned or frostbitten</a:t>
            </a:r>
          </a:p>
          <a:p>
            <a:r>
              <a:rPr lang="en-US" sz="1200" dirty="0" smtClean="0"/>
              <a:t>Normal skin temps are: 36.5°C to 36.9°C or from 97.7°F to 98.4°F</a:t>
            </a:r>
          </a:p>
          <a:p>
            <a:r>
              <a:rPr lang="en-US" sz="1200" dirty="0" smtClean="0"/>
              <a:t>Patients with spinal cord injury (SCI) may have abnormal regulation of body temperature or may be less able to respond to changes in the environment. With high-level SCI, the patient may be especially insensitive to changes in heat or cold.</a:t>
            </a:r>
          </a:p>
          <a:p>
            <a:r>
              <a:rPr lang="en-US" sz="1200" dirty="0" smtClean="0"/>
              <a:t>In spinal cord injury sensation messages of hot/cold are not sent to the brain</a:t>
            </a:r>
          </a:p>
          <a:p>
            <a:r>
              <a:rPr lang="en-US" sz="1200" dirty="0" smtClean="0"/>
              <a:t>Individuals with spinal cord injury from trauma or medical issues will not be able to adjust their body temperature below the level of the injury. </a:t>
            </a:r>
          </a:p>
          <a:p>
            <a:r>
              <a:rPr lang="en-US" sz="1200" dirty="0" smtClean="0"/>
              <a:t>They cannot sweat or shiver below the level of injury or adjust capillary flow because the brain does not receive the message that a body temperature correction needs to be made. </a:t>
            </a:r>
          </a:p>
          <a:p>
            <a:endParaRPr lang="en-US" sz="1200" dirty="0" smtClean="0"/>
          </a:p>
          <a:p>
            <a:endParaRPr lang="en-US" dirty="0" smtClean="0"/>
          </a:p>
          <a:p>
            <a:r>
              <a:rPr lang="en-US" dirty="0" smtClean="0">
                <a:hlinkClick r:id="rId3"/>
              </a:rPr>
              <a:t>References: </a:t>
            </a:r>
          </a:p>
          <a:p>
            <a:r>
              <a:rPr lang="en-US" dirty="0" smtClean="0">
                <a:hlinkClick r:id="rId3"/>
              </a:rPr>
              <a:t>J Spinal Cord Med</a:t>
            </a:r>
            <a:r>
              <a:rPr lang="en-US" dirty="0" smtClean="0"/>
              <a:t>. 2007; 30(1): 27–30. </a:t>
            </a:r>
          </a:p>
          <a:p>
            <a:r>
              <a:rPr lang="en-US" dirty="0" smtClean="0"/>
              <a:t>PMCID: PMC2032005</a:t>
            </a:r>
          </a:p>
          <a:p>
            <a:r>
              <a:rPr lang="en-US" b="1" dirty="0" smtClean="0"/>
              <a:t>Hypothermia in Patients With Chronic Spinal Cord Injury</a:t>
            </a:r>
          </a:p>
          <a:p>
            <a:r>
              <a:rPr lang="en-US" dirty="0" smtClean="0">
                <a:hlinkClick r:id="rId4"/>
              </a:rPr>
              <a:t>Sofia Khan</a:t>
            </a:r>
            <a:r>
              <a:rPr lang="en-US" dirty="0" smtClean="0"/>
              <a:t>, MD, </a:t>
            </a:r>
            <a:r>
              <a:rPr lang="en-US" dirty="0" smtClean="0">
                <a:hlinkClick r:id="rId5"/>
              </a:rPr>
              <a:t>Mary Plummer</a:t>
            </a:r>
            <a:r>
              <a:rPr lang="en-US" dirty="0" smtClean="0"/>
              <a:t>, ARNP, </a:t>
            </a:r>
            <a:r>
              <a:rPr lang="en-US" dirty="0" smtClean="0">
                <a:hlinkClick r:id="rId6"/>
              </a:rPr>
              <a:t>Alberto Martinez-</a:t>
            </a:r>
            <a:r>
              <a:rPr lang="en-US" dirty="0" err="1" smtClean="0">
                <a:hlinkClick r:id="rId6"/>
              </a:rPr>
              <a:t>Arizala</a:t>
            </a:r>
            <a:r>
              <a:rPr lang="en-US" dirty="0" smtClean="0"/>
              <a:t>, MD, and </a:t>
            </a:r>
            <a:r>
              <a:rPr lang="en-US" dirty="0" err="1" smtClean="0">
                <a:hlinkClick r:id="rId7"/>
              </a:rPr>
              <a:t>Kresimir</a:t>
            </a:r>
            <a:r>
              <a:rPr lang="en-US" dirty="0" smtClean="0">
                <a:hlinkClick r:id="rId7"/>
              </a:rPr>
              <a:t> </a:t>
            </a:r>
            <a:r>
              <a:rPr lang="en-US" dirty="0" err="1" smtClean="0">
                <a:hlinkClick r:id="rId7"/>
              </a:rPr>
              <a:t>Banovac</a:t>
            </a:r>
            <a:r>
              <a:rPr lang="en-US" dirty="0" smtClean="0"/>
              <a:t>, MD</a:t>
            </a:r>
          </a:p>
          <a:p>
            <a:endParaRPr lang="en-US" dirty="0" smtClean="0"/>
          </a:p>
          <a:p>
            <a:r>
              <a:rPr lang="en-US" dirty="0" smtClean="0"/>
              <a:t>Christopher Reeve Paralysis Foundation, Retrieved from http://www.spinalcordinjury-paralysis.org/forums/viewtopic/11775/54840</a:t>
            </a:r>
          </a:p>
          <a:p>
            <a:r>
              <a:rPr lang="en-US" dirty="0" smtClean="0"/>
              <a:t/>
            </a:r>
            <a:br>
              <a:rPr lang="en-US" dirty="0" smtClean="0"/>
            </a:br>
            <a:r>
              <a:rPr lang="en-US" dirty="0" smtClean="0"/>
              <a:t>Notes: The first symptoms of being too warm are nausea, headache, nasal congestion, tiredness, low blood pressure and reduced concentration. The skin may feel warm but only the face may flush. These are the same symptoms of Autonomic </a:t>
            </a:r>
            <a:r>
              <a:rPr lang="en-US" dirty="0" err="1" smtClean="0"/>
              <a:t>Dysreflexia</a:t>
            </a:r>
            <a:r>
              <a:rPr lang="en-US" dirty="0" smtClean="0"/>
              <a:t> (AD). Being too warm can lead to AD so catching it soon is important for both reasons. Cooling towels at the back of the neck, under arms and groin will help lower temperature. Drink cold or iced water.  Getting out of the heat is important. Find shade or air conditioning.</a:t>
            </a:r>
          </a:p>
          <a:p>
            <a:r>
              <a:rPr lang="en-US" dirty="0" smtClean="0"/>
              <a:t>Symptoms of being too cold or hypothermia are increased pain, slowing of motor skills, tiredness, reduced blood pressure and heart rate. Drink warm water, cover with blankets and find a warm place.</a:t>
            </a:r>
            <a:br>
              <a:rPr lang="en-US" dirty="0" smtClean="0"/>
            </a:br>
            <a:r>
              <a:rPr lang="en-US" dirty="0" smtClean="0"/>
              <a:t/>
            </a:r>
            <a:br>
              <a:rPr lang="en-US" dirty="0" smtClean="0"/>
            </a:br>
            <a:r>
              <a:rPr lang="en-US" dirty="0" smtClean="0"/>
              <a:t>Consequences of being too cold are frostbite and hypothermia. Frostbite is a condition where the tissue of your skin freezes. The skin may look red, or waxy. It may blister. Frostbite is painful if you have sensation. Hypothermia symptoms include shivering, slurred speech, drowsiness and loss of coordination. Avoid these conditions by limiting your exposure to the cold but should you develop these symptoms, urgent care is needed. Frostbite can lead to AD because of misinterpreted pain signals from the body.</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18</a:t>
            </a:fld>
            <a:endParaRPr lang="en-US"/>
          </a:p>
        </p:txBody>
      </p:sp>
    </p:spTree>
    <p:extLst>
      <p:ext uri="{BB962C8B-B14F-4D97-AF65-F5344CB8AC3E}">
        <p14:creationId xmlns:p14="http://schemas.microsoft.com/office/powerpoint/2010/main" val="385940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DVT and HO</a:t>
            </a:r>
          </a:p>
          <a:p>
            <a:r>
              <a:rPr lang="en-US" dirty="0" smtClean="0"/>
              <a:t>Text: </a:t>
            </a:r>
            <a:r>
              <a:rPr lang="en-US" sz="2000" dirty="0" smtClean="0"/>
              <a:t>Deep vein thrombosis (blood clots)</a:t>
            </a:r>
          </a:p>
          <a:p>
            <a:pPr lvl="1"/>
            <a:r>
              <a:rPr lang="en-US" sz="1800" dirty="0" smtClean="0"/>
              <a:t>People with SCI at increased risk, secondary to legs being kept in a dependent position and flexed trunk in sitting</a:t>
            </a:r>
          </a:p>
          <a:p>
            <a:pPr lvl="1"/>
            <a:r>
              <a:rPr lang="en-US" sz="1800" dirty="0" smtClean="0"/>
              <a:t>Most DVTs develop in abdomen or lower extremities</a:t>
            </a:r>
          </a:p>
          <a:p>
            <a:pPr lvl="1"/>
            <a:r>
              <a:rPr lang="en-US" sz="1800" dirty="0" smtClean="0"/>
              <a:t>Threat of clot dislodging and blocking blood supply to heart/lung/brain</a:t>
            </a:r>
          </a:p>
          <a:p>
            <a:pPr lvl="1"/>
            <a:r>
              <a:rPr lang="en-US" sz="1800" dirty="0" smtClean="0"/>
              <a:t>Caregivers: should be vigilant about checking for signs of DVT: color, size, or temperature of LE</a:t>
            </a:r>
          </a:p>
          <a:p>
            <a:r>
              <a:rPr lang="en-US" sz="2000" dirty="0" smtClean="0"/>
              <a:t>Heterotopic ossification</a:t>
            </a:r>
          </a:p>
          <a:p>
            <a:pPr lvl="1"/>
            <a:r>
              <a:rPr lang="en-US" sz="2000" dirty="0" smtClean="0"/>
              <a:t>Abnormal bony formation around joints</a:t>
            </a:r>
          </a:p>
          <a:p>
            <a:pPr lvl="1"/>
            <a:r>
              <a:rPr lang="en-US" sz="2000" dirty="0" smtClean="0"/>
              <a:t>Occurs in up to 53% of people with SCI</a:t>
            </a:r>
          </a:p>
          <a:p>
            <a:pPr lvl="1"/>
            <a:r>
              <a:rPr lang="en-US" sz="2000" dirty="0" smtClean="0"/>
              <a:t>Usually appears 1-4 months after injury</a:t>
            </a:r>
          </a:p>
          <a:p>
            <a:pPr lvl="1"/>
            <a:r>
              <a:rPr lang="en-US" sz="2000" dirty="0" smtClean="0"/>
              <a:t>Symptoms: warm, swollen extremity, range of motion limitation</a:t>
            </a:r>
          </a:p>
          <a:p>
            <a:pPr lvl="1"/>
            <a:r>
              <a:rPr lang="en-US" sz="2000" dirty="0" smtClean="0"/>
              <a:t>Management: daily range of motion, treat spasticity, appropriate positioning in bed and wheelchair, surgery</a:t>
            </a:r>
          </a:p>
          <a:p>
            <a:pPr lvl="1"/>
            <a:endParaRPr lang="en-US" sz="18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19</a:t>
            </a:fld>
            <a:endParaRPr lang="en-US"/>
          </a:p>
        </p:txBody>
      </p:sp>
    </p:spTree>
    <p:extLst>
      <p:ext uri="{BB962C8B-B14F-4D97-AF65-F5344CB8AC3E}">
        <p14:creationId xmlns:p14="http://schemas.microsoft.com/office/powerpoint/2010/main" val="334691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Objectives</a:t>
            </a:r>
          </a:p>
          <a:p>
            <a:pPr lvl="0"/>
            <a:r>
              <a:rPr lang="en-US" dirty="0" smtClean="0"/>
              <a:t>Text: </a:t>
            </a:r>
            <a:r>
              <a:rPr lang="en-US" sz="1200" kern="1200" dirty="0" smtClean="0">
                <a:solidFill>
                  <a:schemeClr val="tx1"/>
                </a:solidFill>
                <a:effectLst/>
                <a:latin typeface="+mn-lt"/>
                <a:ea typeface="+mn-ea"/>
                <a:cs typeface="+mn-cs"/>
              </a:rPr>
              <a:t>Participants will be familiar with the basic classification of spinal cord injuries (e.g. skeletal level, neurological level, motor level, sensory level, functional level)</a:t>
            </a:r>
          </a:p>
          <a:p>
            <a:pPr lvl="0"/>
            <a:r>
              <a:rPr lang="en-US" sz="1200" kern="1200" dirty="0" smtClean="0">
                <a:solidFill>
                  <a:schemeClr val="tx1"/>
                </a:solidFill>
                <a:effectLst/>
                <a:latin typeface="+mn-lt"/>
                <a:ea typeface="+mn-ea"/>
                <a:cs typeface="+mn-cs"/>
              </a:rPr>
              <a:t>Participants will understand the major functional implications of SCI lesions (i.e. performing self-care, driving, etc.)</a:t>
            </a:r>
          </a:p>
          <a:p>
            <a:pPr lvl="0"/>
            <a:r>
              <a:rPr lang="en-US" sz="1200" kern="1200" dirty="0" smtClean="0">
                <a:solidFill>
                  <a:schemeClr val="tx1"/>
                </a:solidFill>
                <a:effectLst/>
                <a:latin typeface="+mn-lt"/>
                <a:ea typeface="+mn-ea"/>
                <a:cs typeface="+mn-cs"/>
              </a:rPr>
              <a:t>Participants will know the major complications of spinal cord injuries (e.g. skin, autonomic </a:t>
            </a:r>
            <a:r>
              <a:rPr lang="en-US" sz="1200" kern="1200" dirty="0" err="1" smtClean="0">
                <a:solidFill>
                  <a:schemeClr val="tx1"/>
                </a:solidFill>
                <a:effectLst/>
                <a:latin typeface="+mn-lt"/>
                <a:ea typeface="+mn-ea"/>
                <a:cs typeface="+mn-cs"/>
              </a:rPr>
              <a:t>dysreflexia</a:t>
            </a:r>
            <a:r>
              <a:rPr lang="en-US" sz="1200" kern="1200" dirty="0" smtClean="0">
                <a:solidFill>
                  <a:schemeClr val="tx1"/>
                </a:solidFill>
                <a:effectLst/>
                <a:latin typeface="+mn-lt"/>
                <a:ea typeface="+mn-ea"/>
                <a:cs typeface="+mn-cs"/>
              </a:rPr>
              <a:t>, temperature, sun exposure).</a:t>
            </a:r>
          </a:p>
          <a:p>
            <a:pPr lvl="0"/>
            <a:r>
              <a:rPr lang="en-US" sz="1200" kern="1200" dirty="0" smtClean="0">
                <a:solidFill>
                  <a:schemeClr val="tx1"/>
                </a:solidFill>
                <a:effectLst/>
                <a:latin typeface="+mn-lt"/>
                <a:ea typeface="+mn-ea"/>
                <a:cs typeface="+mn-cs"/>
              </a:rPr>
              <a:t>Participants will consider redesign of the agricultural work environment to support work participation for those with spinal cord injuries.</a:t>
            </a:r>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2</a:t>
            </a:fld>
            <a:endParaRPr lang="en-US"/>
          </a:p>
        </p:txBody>
      </p:sp>
    </p:spTree>
    <p:extLst>
      <p:ext uri="{BB962C8B-B14F-4D97-AF65-F5344CB8AC3E}">
        <p14:creationId xmlns:p14="http://schemas.microsoft.com/office/powerpoint/2010/main" val="219127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Psychosocial</a:t>
            </a:r>
            <a:r>
              <a:rPr lang="en-US" baseline="0" dirty="0" smtClean="0"/>
              <a:t> aspects of SCI</a:t>
            </a:r>
          </a:p>
          <a:p>
            <a:r>
              <a:rPr lang="en-US" sz="2000" dirty="0" smtClean="0"/>
              <a:t>After injury</a:t>
            </a:r>
          </a:p>
          <a:p>
            <a:pPr lvl="1"/>
            <a:r>
              <a:rPr lang="en-US" sz="2000" dirty="0" smtClean="0"/>
              <a:t>Large need to depend on others for all care and basic functions</a:t>
            </a:r>
          </a:p>
          <a:p>
            <a:pPr lvl="1"/>
            <a:r>
              <a:rPr lang="en-US" sz="2000" dirty="0" smtClean="0"/>
              <a:t>Many people feel confusion, anxiety, loss, hope, grief, depression, and helplessness</a:t>
            </a:r>
          </a:p>
          <a:p>
            <a:pPr lvl="1"/>
            <a:r>
              <a:rPr lang="en-US" sz="2000" dirty="0" smtClean="0"/>
              <a:t>Family members and significant others may also feel these emotions</a:t>
            </a:r>
          </a:p>
          <a:p>
            <a:r>
              <a:rPr lang="en-US" sz="2000" dirty="0" smtClean="0"/>
              <a:t>Support</a:t>
            </a:r>
          </a:p>
          <a:p>
            <a:pPr lvl="1"/>
            <a:r>
              <a:rPr lang="en-US" sz="2000" dirty="0" smtClean="0"/>
              <a:t>Most people with SCI have improved mood and quality of life over time</a:t>
            </a:r>
          </a:p>
          <a:p>
            <a:pPr lvl="1"/>
            <a:r>
              <a:rPr lang="en-US" sz="2000" dirty="0" smtClean="0"/>
              <a:t>Those giving support need to foster autonomy of the individual and support person’s capacity to be a problem solver</a:t>
            </a:r>
          </a:p>
          <a:p>
            <a:pPr lvl="1"/>
            <a:r>
              <a:rPr lang="en-US" sz="2000" dirty="0" smtClean="0"/>
              <a:t>Assist the person engage in activities that are meaningful and relevant</a:t>
            </a:r>
          </a:p>
          <a:p>
            <a:pPr lvl="1"/>
            <a:endParaRPr lang="en-US" sz="20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20</a:t>
            </a:fld>
            <a:endParaRPr lang="en-US"/>
          </a:p>
        </p:txBody>
      </p:sp>
    </p:spTree>
    <p:extLst>
      <p:ext uri="{BB962C8B-B14F-4D97-AF65-F5344CB8AC3E}">
        <p14:creationId xmlns:p14="http://schemas.microsoft.com/office/powerpoint/2010/main" val="148930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75000"/>
                    <a:lumOff val="25000"/>
                  </a:schemeClr>
                </a:solidFill>
              </a:rPr>
              <a:t> Expected Function at Specific SCI Levels: SEE HANDOUT </a:t>
            </a:r>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21</a:t>
            </a:fld>
            <a:endParaRPr lang="en-US"/>
          </a:p>
        </p:txBody>
      </p:sp>
    </p:spTree>
    <p:extLst>
      <p:ext uri="{BB962C8B-B14F-4D97-AF65-F5344CB8AC3E}">
        <p14:creationId xmlns:p14="http://schemas.microsoft.com/office/powerpoint/2010/main" val="129961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Statement</a:t>
            </a:r>
            <a:r>
              <a:rPr lang="en-US" baseline="0" dirty="0" smtClean="0"/>
              <a:t> of the Situation</a:t>
            </a:r>
          </a:p>
          <a:p>
            <a:r>
              <a:rPr lang="en-US" sz="1200" kern="1200" dirty="0" smtClean="0">
                <a:solidFill>
                  <a:schemeClr val="tx1"/>
                </a:solidFill>
                <a:effectLst/>
                <a:latin typeface="+mn-lt"/>
                <a:ea typeface="+mn-ea"/>
                <a:cs typeface="+mn-cs"/>
              </a:rPr>
              <a:t>Text: AgrAbility Specialists are often referred to provide services to farmers and ranchers with spinal cord injuries. Lack of knowledge about the level of injury may result in over-estimating or under-estimating the functional performance of the individual, the kinds of supportive technologies needed, or the need for modifications to the environment to support health and participation in agricultural work. This session will make the differences clearer and well-understood, so that effective and efficient solutions are identified to support farming and ranching by people with spinal cord injuries.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3</a:t>
            </a:fld>
            <a:endParaRPr lang="en-US"/>
          </a:p>
        </p:txBody>
      </p:sp>
    </p:spTree>
    <p:extLst>
      <p:ext uri="{BB962C8B-B14F-4D97-AF65-F5344CB8AC3E}">
        <p14:creationId xmlns:p14="http://schemas.microsoft.com/office/powerpoint/2010/main" val="196932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image: spinal cord and sections, retrieved from </a:t>
            </a:r>
            <a:r>
              <a:rPr lang="en-US" dirty="0" err="1" smtClean="0"/>
              <a:t>LibreTexts</a:t>
            </a:r>
            <a:r>
              <a:rPr lang="en-US" dirty="0" smtClean="0"/>
              <a:t> library,</a:t>
            </a:r>
            <a:r>
              <a:rPr lang="en-US" baseline="0" dirty="0" smtClean="0"/>
              <a:t> </a:t>
            </a:r>
            <a:r>
              <a:rPr lang="en-US" dirty="0" smtClean="0"/>
              <a:t>licensed under a </a:t>
            </a:r>
            <a:r>
              <a:rPr lang="en-US" dirty="0" smtClean="0">
                <a:hlinkClick r:id="rId3"/>
              </a:rPr>
              <a:t>Creative Commons Attribution-Noncommercial-Share Alike 3.0 United States License</a:t>
            </a:r>
            <a:endParaRPr lang="en-US" dirty="0" smtClean="0"/>
          </a:p>
          <a:p>
            <a:endParaRPr lang="en-US" dirty="0" smtClean="0"/>
          </a:p>
          <a:p>
            <a:r>
              <a:rPr lang="en-US" dirty="0" smtClean="0"/>
              <a:t>Bones of the spinal</a:t>
            </a:r>
            <a:r>
              <a:rPr lang="en-US" baseline="0" dirty="0" smtClean="0"/>
              <a:t> column are called vertebrae:</a:t>
            </a:r>
            <a:endParaRPr lang="en-US" dirty="0" smtClean="0"/>
          </a:p>
          <a:p>
            <a:r>
              <a:rPr lang="en-US" dirty="0" smtClean="0"/>
              <a:t>There are 7 cervical vertebrae, 12 thoracic vertebrae, 5 lumbar vertebrae, 5 sacral segments that fuse by</a:t>
            </a:r>
            <a:r>
              <a:rPr lang="en-US" baseline="0" dirty="0" smtClean="0"/>
              <a:t> </a:t>
            </a:r>
            <a:r>
              <a:rPr lang="en-US" dirty="0" smtClean="0"/>
              <a:t>adulthood, and the tiny tailbone known as the coccyx.</a:t>
            </a:r>
          </a:p>
          <a:p>
            <a:r>
              <a:rPr lang="en-US" dirty="0" smtClean="0"/>
              <a:t>The spinal cord runs inside vertebral</a:t>
            </a:r>
            <a:r>
              <a:rPr lang="en-US" baseline="0" dirty="0" smtClean="0"/>
              <a:t> column. </a:t>
            </a:r>
          </a:p>
          <a:p>
            <a:r>
              <a:rPr lang="en-US" baseline="0" dirty="0" smtClean="0"/>
              <a:t>Segments of nerves form from the spinal cord and exit in openings of the vertebral column to become the nerves that power the muscles that move our arms, legs, bodies, head and neck. The nerves also create our ability to feel touch, sharp and crude pain, temperature, and vibration. They also serve the organ systems of the body: heart, lungs, viscera/guts, reproductive organs, bodily functions and sphincters.</a:t>
            </a:r>
          </a:p>
          <a:p>
            <a:r>
              <a:rPr lang="en-US" baseline="0" dirty="0" smtClean="0"/>
              <a:t>Each nerve is a two direction pathway: sensory and body information go UP the nerve, while instructions to volitionally move the body go DOWN the nerve. Reflexes mainly occur at the spinal segment level. </a:t>
            </a:r>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4</a:t>
            </a:fld>
            <a:endParaRPr lang="en-US"/>
          </a:p>
        </p:txBody>
      </p:sp>
    </p:spTree>
    <p:extLst>
      <p:ext uri="{BB962C8B-B14F-4D97-AF65-F5344CB8AC3E}">
        <p14:creationId xmlns:p14="http://schemas.microsoft.com/office/powerpoint/2010/main" val="10216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Cross section of the spinal cord. Sourced from https://upload.wikimedia.org/wikipedia/commons/d/d9/Cervical_vertebra_english.png</a:t>
            </a:r>
          </a:p>
          <a:p>
            <a:r>
              <a:rPr lang="en-US" dirty="0" smtClean="0"/>
              <a:t>Attribution: By </a:t>
            </a:r>
            <a:r>
              <a:rPr lang="en-US" dirty="0" err="1" smtClean="0"/>
              <a:t>user:debivort</a:t>
            </a:r>
            <a:r>
              <a:rPr lang="en-US" dirty="0" smtClean="0"/>
              <a:t> (Own work) [GFDL (http://www.gnu.org/copyleft/fdl.html) or CC-BY-SA-3.0 (http://creativecommons.org/licenses/by-sa/3.0/)], via Wikimedia Commons</a:t>
            </a:r>
          </a:p>
          <a:p>
            <a:endParaRPr lang="en-US" dirty="0" smtClean="0"/>
          </a:p>
          <a:p>
            <a:r>
              <a:rPr lang="en-US" dirty="0" smtClean="0"/>
              <a:t>Text: Graphic</a:t>
            </a:r>
            <a:r>
              <a:rPr lang="en-US" baseline="0" dirty="0" smtClean="0"/>
              <a:t> of a spinal cord segment, in cross-section, showing the bony body of the vertebrae and the cushiony disc between the segments, the spinal cord, and the roots of the spinal cord. The dorsal roots go to the back of the body, and the ventral roots go to the belly side of the body. </a:t>
            </a:r>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5</a:t>
            </a:fld>
            <a:endParaRPr lang="en-US"/>
          </a:p>
        </p:txBody>
      </p:sp>
    </p:spTree>
    <p:extLst>
      <p:ext uri="{BB962C8B-B14F-4D97-AF65-F5344CB8AC3E}">
        <p14:creationId xmlns:p14="http://schemas.microsoft.com/office/powerpoint/2010/main" val="22231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unknown origin,</a:t>
            </a:r>
            <a:r>
              <a:rPr lang="en-US" baseline="0" dirty="0" smtClean="0"/>
              <a:t> unknown copyright. Fair use for educational purposes. Depicts the nerve levels and their functions. </a:t>
            </a:r>
          </a:p>
          <a:p>
            <a:endParaRPr lang="en-US" baseline="0" dirty="0" smtClean="0"/>
          </a:p>
          <a:p>
            <a:r>
              <a:rPr lang="en-US" baseline="0" dirty="0" smtClean="0"/>
              <a:t>Text: </a:t>
            </a:r>
            <a:r>
              <a:rPr lang="en-US" sz="1200" b="1" dirty="0" smtClean="0"/>
              <a:t>Cervical nerves</a:t>
            </a:r>
          </a:p>
          <a:p>
            <a:pPr marL="457200" indent="-457200">
              <a:buFont typeface="Arial" panose="020B0604020202020204" pitchFamily="34" charset="0"/>
              <a:buChar char="•"/>
            </a:pPr>
            <a:r>
              <a:rPr lang="en-US" sz="1200" dirty="0" smtClean="0"/>
              <a:t>1-4- breathing and neck movement</a:t>
            </a:r>
          </a:p>
          <a:p>
            <a:pPr marL="457200" indent="-457200">
              <a:buFont typeface="Arial" panose="020B0604020202020204" pitchFamily="34" charset="0"/>
              <a:buChar char="•"/>
            </a:pPr>
            <a:r>
              <a:rPr lang="en-US" sz="1200" dirty="0" smtClean="0"/>
              <a:t>4-6- heart rate and shoulder movements</a:t>
            </a:r>
          </a:p>
          <a:p>
            <a:pPr marL="457200" indent="-457200">
              <a:buFont typeface="Arial" panose="020B0604020202020204" pitchFamily="34" charset="0"/>
              <a:buChar char="•"/>
            </a:pPr>
            <a:r>
              <a:rPr lang="en-US" sz="1200" dirty="0" smtClean="0"/>
              <a:t>6-7- wrist and elbow</a:t>
            </a:r>
          </a:p>
          <a:p>
            <a:pPr marL="457200" indent="-457200">
              <a:buFont typeface="Arial" panose="020B0604020202020204" pitchFamily="34" charset="0"/>
              <a:buChar char="•"/>
            </a:pPr>
            <a:r>
              <a:rPr lang="en-US" sz="1200" dirty="0" smtClean="0"/>
              <a:t>7-T1-hand and finger movement</a:t>
            </a:r>
          </a:p>
          <a:p>
            <a:r>
              <a:rPr lang="en-US" sz="1200" b="1" dirty="0" smtClean="0"/>
              <a:t>Thoracic nerves</a:t>
            </a:r>
          </a:p>
          <a:p>
            <a:pPr marL="457200" indent="-457200">
              <a:buFont typeface="Arial" panose="020B0604020202020204" pitchFamily="34" charset="0"/>
              <a:buChar char="•"/>
            </a:pPr>
            <a:r>
              <a:rPr lang="en-US" sz="1200" dirty="0" smtClean="0"/>
              <a:t>sympathetic system, trunk stability</a:t>
            </a:r>
          </a:p>
          <a:p>
            <a:pPr marL="457200" indent="-457200">
              <a:buFont typeface="Arial" panose="020B0604020202020204" pitchFamily="34" charset="0"/>
              <a:buChar char="•"/>
            </a:pPr>
            <a:r>
              <a:rPr lang="en-US" sz="1200" dirty="0" smtClean="0"/>
              <a:t>Ejaculation (contributions from lumbar)</a:t>
            </a:r>
          </a:p>
          <a:p>
            <a:r>
              <a:rPr lang="en-US" sz="1200" b="1" dirty="0" smtClean="0"/>
              <a:t>Lumbar</a:t>
            </a:r>
          </a:p>
          <a:p>
            <a:pPr marL="457200" indent="-457200">
              <a:buFont typeface="Arial" panose="020B0604020202020204" pitchFamily="34" charset="0"/>
              <a:buChar char="•"/>
            </a:pPr>
            <a:r>
              <a:rPr lang="en-US" sz="1200" dirty="0" smtClean="0"/>
              <a:t>Movement of hip, knee, foot</a:t>
            </a:r>
          </a:p>
          <a:p>
            <a:r>
              <a:rPr lang="en-US" sz="1200" b="1" dirty="0" smtClean="0"/>
              <a:t>Sacral</a:t>
            </a:r>
          </a:p>
          <a:p>
            <a:pPr marL="457200" indent="-457200">
              <a:buFont typeface="Arial" panose="020B0604020202020204" pitchFamily="34" charset="0"/>
              <a:buChar char="•"/>
            </a:pPr>
            <a:r>
              <a:rPr lang="en-US" sz="1200" dirty="0" smtClean="0"/>
              <a:t>Bowel and bladder, erection/clitoris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6</a:t>
            </a:fld>
            <a:endParaRPr lang="en-US"/>
          </a:p>
        </p:txBody>
      </p:sp>
    </p:spTree>
    <p:extLst>
      <p:ext uri="{BB962C8B-B14F-4D97-AF65-F5344CB8AC3E}">
        <p14:creationId xmlns:p14="http://schemas.microsoft.com/office/powerpoint/2010/main" val="172151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What</a:t>
            </a:r>
            <a:r>
              <a:rPr lang="en-US" baseline="0" dirty="0" smtClean="0"/>
              <a:t> is a spinal cord injury? </a:t>
            </a:r>
          </a:p>
          <a:p>
            <a:r>
              <a:rPr lang="en-US" baseline="0" dirty="0" smtClean="0"/>
              <a:t>Text: </a:t>
            </a:r>
            <a:r>
              <a:rPr lang="en-US" sz="1200" dirty="0" smtClean="0"/>
              <a:t>A spinal cord injury usually begins with a sudden, </a:t>
            </a:r>
            <a:r>
              <a:rPr lang="en-US" sz="1200" b="1" dirty="0" smtClean="0"/>
              <a:t>traumatic blow </a:t>
            </a:r>
            <a:r>
              <a:rPr lang="en-US" sz="1200" dirty="0" smtClean="0"/>
              <a:t>to the spine that fractures or dislocates vertebrae.</a:t>
            </a:r>
          </a:p>
          <a:p>
            <a:r>
              <a:rPr lang="en-US" sz="1200" dirty="0" smtClean="0"/>
              <a:t> The damage begins at the moment of injury when displaced bone fragments, disc material, or ligaments bruise or tear into spinal cord tissue.</a:t>
            </a:r>
          </a:p>
          <a:p>
            <a:endParaRPr lang="en-US" sz="1200" dirty="0" smtClean="0"/>
          </a:p>
          <a:p>
            <a:r>
              <a:rPr lang="en-US" sz="1200" dirty="0" smtClean="0"/>
              <a:t>There is a period after injury when</a:t>
            </a:r>
            <a:r>
              <a:rPr lang="en-US" sz="1200" baseline="0" dirty="0" smtClean="0"/>
              <a:t> the spinal cord is in SHOCK. Spinal shock may last for hours, days, or weeks. Once shock subsides, some reflexes below the injury may return and become hyper-reflexes. As swelling is reduced, some limited return of movement and sensation may occur.  This is called spontaneous recovery.</a:t>
            </a:r>
          </a:p>
          <a:p>
            <a:endParaRPr lang="en-US" sz="1200" dirty="0" smtClean="0"/>
          </a:p>
          <a:p>
            <a:r>
              <a:rPr lang="en-US" sz="1200" dirty="0" smtClean="0"/>
              <a:t>Spinal cord injuries are classified as either complete or incomplete.  </a:t>
            </a:r>
          </a:p>
          <a:p>
            <a:r>
              <a:rPr lang="en-US" sz="1200" dirty="0" smtClean="0"/>
              <a:t>An </a:t>
            </a:r>
            <a:r>
              <a:rPr lang="en-US" sz="1200" b="1" dirty="0" smtClean="0"/>
              <a:t>incomplete</a:t>
            </a:r>
            <a:r>
              <a:rPr lang="en-US" sz="1200" dirty="0" smtClean="0"/>
              <a:t> injury means that the ability of the spinal cord to convey messages to or from the brain is not completely lost. People with incomplete injuries retain some motor or sensory function below the injury.  </a:t>
            </a:r>
          </a:p>
          <a:p>
            <a:r>
              <a:rPr lang="en-US" sz="1200" dirty="0" smtClean="0"/>
              <a:t>Incomplete injuries have a better chance of recovery of movement and sensation,</a:t>
            </a:r>
            <a:r>
              <a:rPr lang="en-US" sz="1200" baseline="0" dirty="0" smtClean="0"/>
              <a:t> but isn’t predictable in terms of a pattern. People with incomplete injuries can “feel” sensation in the sacral area and possibly in the anal area.</a:t>
            </a:r>
          </a:p>
          <a:p>
            <a:endParaRPr lang="en-US" sz="1200" dirty="0" smtClean="0"/>
          </a:p>
          <a:p>
            <a:r>
              <a:rPr lang="en-US" sz="1200" dirty="0" smtClean="0"/>
              <a:t>A </a:t>
            </a:r>
            <a:r>
              <a:rPr lang="en-US" sz="1200" b="1" dirty="0" smtClean="0"/>
              <a:t>complete injury </a:t>
            </a:r>
            <a:r>
              <a:rPr lang="en-US" sz="1200" dirty="0" smtClean="0"/>
              <a:t>is indicated by a total lack of sensory and motor function below the level of injury. This is called paralysis.</a:t>
            </a:r>
          </a:p>
          <a:p>
            <a:r>
              <a:rPr lang="en-US" dirty="0" smtClean="0"/>
              <a:t>Source: National</a:t>
            </a:r>
            <a:r>
              <a:rPr lang="en-US" baseline="0" dirty="0" smtClean="0"/>
              <a:t> Institutes of Health retrieved from https://www.ninds.nih.gov/Disorders/All-Disorders/Spinal-Cord-Injury-Information-Page</a:t>
            </a:r>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7</a:t>
            </a:fld>
            <a:endParaRPr lang="en-US"/>
          </a:p>
        </p:txBody>
      </p:sp>
    </p:spTree>
    <p:extLst>
      <p:ext uri="{BB962C8B-B14F-4D97-AF65-F5344CB8AC3E}">
        <p14:creationId xmlns:p14="http://schemas.microsoft.com/office/powerpoint/2010/main" val="499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dirty="0" smtClean="0">
                <a:solidFill>
                  <a:schemeClr val="tx1">
                    <a:lumMod val="75000"/>
                    <a:lumOff val="25000"/>
                  </a:schemeClr>
                </a:solidFill>
              </a:rPr>
              <a:t>Classification of spinal cord injuries</a:t>
            </a:r>
          </a:p>
          <a:p>
            <a:r>
              <a:rPr lang="en-US" dirty="0" smtClean="0">
                <a:solidFill>
                  <a:schemeClr val="tx1">
                    <a:lumMod val="75000"/>
                    <a:lumOff val="25000"/>
                  </a:schemeClr>
                </a:solidFill>
              </a:rPr>
              <a:t>Text: </a:t>
            </a:r>
            <a:r>
              <a:rPr lang="en-US" sz="2400" dirty="0" smtClean="0"/>
              <a:t>Tetraplegia (aka quadriplegia)</a:t>
            </a:r>
          </a:p>
          <a:p>
            <a:pPr lvl="1"/>
            <a:r>
              <a:rPr lang="en-US" sz="2200" dirty="0" smtClean="0"/>
              <a:t>Impairment in motor/sensory in cervical segments of the cord</a:t>
            </a:r>
          </a:p>
          <a:p>
            <a:r>
              <a:rPr lang="en-US" sz="2400" dirty="0" smtClean="0"/>
              <a:t>Paraplegia</a:t>
            </a:r>
          </a:p>
          <a:p>
            <a:pPr lvl="1"/>
            <a:r>
              <a:rPr lang="en-US" sz="2200" dirty="0" smtClean="0"/>
              <a:t>Impairment in motor/sensory in thoracic, lumbar, sacral segments of the cord</a:t>
            </a:r>
          </a:p>
          <a:p>
            <a:pPr lvl="1"/>
            <a:r>
              <a:rPr lang="en-US" sz="2200" dirty="0" smtClean="0"/>
              <a:t>Paraplegia spares arm function, and depending on level of lesion: trunk, legs, and pelvic organs</a:t>
            </a:r>
          </a:p>
          <a:p>
            <a:r>
              <a:rPr lang="en-US" sz="2400" dirty="0" smtClean="0"/>
              <a:t>Neurological level</a:t>
            </a:r>
          </a:p>
          <a:p>
            <a:pPr lvl="1"/>
            <a:r>
              <a:rPr lang="en-US" sz="2200" dirty="0" smtClean="0"/>
              <a:t>Lowest segment of the spinal cord at which key muscles have fair or better strength and sensation is intact at the level</a:t>
            </a:r>
          </a:p>
          <a:p>
            <a:r>
              <a:rPr lang="en-US" sz="2400" dirty="0" smtClean="0"/>
              <a:t>Functional level (rehab)</a:t>
            </a:r>
          </a:p>
          <a:p>
            <a:pPr lvl="1"/>
            <a:r>
              <a:rPr lang="en-US" sz="2200" dirty="0" smtClean="0"/>
              <a:t>Lowest level of the spinal cord at which muscles are fair + or better and sensation is intact</a:t>
            </a:r>
          </a:p>
          <a:p>
            <a:pPr lvl="1"/>
            <a:r>
              <a:rPr lang="en-US" sz="2200" dirty="0" smtClean="0"/>
              <a:t>Fair plus means the person can move the muscle against gravity: huge implication for function</a:t>
            </a:r>
          </a:p>
          <a:p>
            <a:pPr lvl="1"/>
            <a:endParaRPr lang="en-US" sz="2200" dirty="0" smtClean="0"/>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8</a:t>
            </a:fld>
            <a:endParaRPr lang="en-US"/>
          </a:p>
        </p:txBody>
      </p:sp>
    </p:spTree>
    <p:extLst>
      <p:ext uri="{BB962C8B-B14F-4D97-AF65-F5344CB8AC3E}">
        <p14:creationId xmlns:p14="http://schemas.microsoft.com/office/powerpoint/2010/main" val="146230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t>
            </a:r>
            <a:r>
              <a:rPr lang="en-US" dirty="0" smtClean="0">
                <a:solidFill>
                  <a:schemeClr val="tx1">
                    <a:lumMod val="75000"/>
                    <a:lumOff val="25000"/>
                  </a:schemeClr>
                </a:solidFill>
              </a:rPr>
              <a:t>Health management issues for SCI</a:t>
            </a:r>
          </a:p>
          <a:p>
            <a:r>
              <a:rPr lang="en-US" dirty="0" smtClean="0">
                <a:solidFill>
                  <a:schemeClr val="tx1">
                    <a:lumMod val="75000"/>
                    <a:lumOff val="25000"/>
                  </a:schemeClr>
                </a:solidFill>
              </a:rPr>
              <a:t>Text: Topics: </a:t>
            </a:r>
            <a:r>
              <a:rPr lang="en-US" sz="1200" dirty="0" smtClean="0"/>
              <a:t>Respiration</a:t>
            </a:r>
          </a:p>
          <a:p>
            <a:r>
              <a:rPr lang="en-US" sz="1200" dirty="0" smtClean="0"/>
              <a:t>Autonomic </a:t>
            </a:r>
            <a:r>
              <a:rPr lang="en-US" sz="1200" dirty="0" err="1" smtClean="0"/>
              <a:t>dysreflexia</a:t>
            </a:r>
            <a:endParaRPr lang="en-US" sz="1200" dirty="0" smtClean="0"/>
          </a:p>
          <a:p>
            <a:r>
              <a:rPr lang="en-US" sz="1200" dirty="0" smtClean="0"/>
              <a:t>Orthostatic hypotension/postural hypotension</a:t>
            </a:r>
          </a:p>
          <a:p>
            <a:r>
              <a:rPr lang="en-US" sz="1200" dirty="0" smtClean="0"/>
              <a:t>Skin Integrity</a:t>
            </a:r>
          </a:p>
          <a:p>
            <a:r>
              <a:rPr lang="en-US" sz="1200" dirty="0" smtClean="0"/>
              <a:t>Bowel and Bladder</a:t>
            </a:r>
          </a:p>
          <a:p>
            <a:r>
              <a:rPr lang="en-US" sz="1200" dirty="0" smtClean="0"/>
              <a:t>Temperature regulation</a:t>
            </a:r>
          </a:p>
          <a:p>
            <a:r>
              <a:rPr lang="en-US" sz="1200" dirty="0" smtClean="0"/>
              <a:t>Pain</a:t>
            </a:r>
          </a:p>
          <a:p>
            <a:r>
              <a:rPr lang="en-US" sz="1200" dirty="0" smtClean="0"/>
              <a:t>Fatigue</a:t>
            </a:r>
          </a:p>
          <a:p>
            <a:r>
              <a:rPr lang="en-US" sz="1200" dirty="0" smtClean="0"/>
              <a:t>Spasticity</a:t>
            </a:r>
          </a:p>
          <a:p>
            <a:r>
              <a:rPr lang="en-US" sz="1200" dirty="0" smtClean="0"/>
              <a:t>Sexual function</a:t>
            </a:r>
          </a:p>
          <a:p>
            <a:r>
              <a:rPr lang="en-US" sz="1200" dirty="0" smtClean="0"/>
              <a:t>DVTs (blood clots)</a:t>
            </a:r>
          </a:p>
          <a:p>
            <a:r>
              <a:rPr lang="en-US" sz="1200" dirty="0" smtClean="0"/>
              <a:t>Heterotopic Ossification (abnormal bony growth)</a:t>
            </a:r>
          </a:p>
          <a:p>
            <a:r>
              <a:rPr lang="en-US" sz="1200" dirty="0" smtClean="0"/>
              <a:t>Psychosocial adjustment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D36A4CA-42C9-439D-AADF-192F0A509C8E}" type="slidenum">
              <a:rPr lang="en-US" smtClean="0"/>
              <a:t>9</a:t>
            </a:fld>
            <a:endParaRPr lang="en-US"/>
          </a:p>
        </p:txBody>
      </p:sp>
    </p:spTree>
    <p:extLst>
      <p:ext uri="{BB962C8B-B14F-4D97-AF65-F5344CB8AC3E}">
        <p14:creationId xmlns:p14="http://schemas.microsoft.com/office/powerpoint/2010/main" val="321319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3EC"/>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r>
              <a:rPr lang="en-US" b="1" dirty="0">
                <a:solidFill>
                  <a:schemeClr val="tx1">
                    <a:lumMod val="75000"/>
                    <a:lumOff val="25000"/>
                  </a:schemeClr>
                </a:solidFill>
              </a:rPr>
              <a:t>Is it a C-5 or a T-12?</a:t>
            </a:r>
            <a:r>
              <a:rPr lang="en-US" dirty="0">
                <a:solidFill>
                  <a:schemeClr val="tx1">
                    <a:lumMod val="75000"/>
                    <a:lumOff val="25000"/>
                  </a:schemeClr>
                </a:solidFill>
              </a:rPr>
              <a:t/>
            </a:r>
            <a:br>
              <a:rPr lang="en-US" dirty="0">
                <a:solidFill>
                  <a:schemeClr val="tx1">
                    <a:lumMod val="75000"/>
                    <a:lumOff val="25000"/>
                  </a:schemeClr>
                </a:solidFill>
              </a:rPr>
            </a:br>
            <a:r>
              <a:rPr lang="en-US" sz="2800" dirty="0" smtClean="0">
                <a:solidFill>
                  <a:schemeClr val="tx1">
                    <a:lumMod val="75000"/>
                    <a:lumOff val="25000"/>
                  </a:schemeClr>
                </a:solidFill>
              </a:rPr>
              <a:t>Understanding spinal cord lesions when providing AgrAbility Services</a:t>
            </a:r>
            <a:endParaRPr lang="en-US" sz="2800" dirty="0">
              <a:solidFill>
                <a:schemeClr val="tx1">
                  <a:lumMod val="75000"/>
                  <a:lumOff val="25000"/>
                </a:schemeClr>
              </a:solidFill>
            </a:endParaRPr>
          </a:p>
        </p:txBody>
      </p:sp>
      <p:sp>
        <p:nvSpPr>
          <p:cNvPr id="3" name="Subtitle 2"/>
          <p:cNvSpPr>
            <a:spLocks noGrp="1"/>
          </p:cNvSpPr>
          <p:nvPr>
            <p:ph type="subTitle" idx="1"/>
          </p:nvPr>
        </p:nvSpPr>
        <p:spPr/>
        <p:txBody>
          <a:bodyPr>
            <a:normAutofit lnSpcReduction="10000"/>
          </a:bodyPr>
          <a:lstStyle/>
          <a:p>
            <a:r>
              <a:rPr lang="en-US" dirty="0" smtClean="0"/>
              <a:t>Carla Wilhite, OTD, OTR/L</a:t>
            </a:r>
          </a:p>
          <a:p>
            <a:r>
              <a:rPr lang="en-US" dirty="0" smtClean="0"/>
              <a:t>University of New Mexico-School of Medicine</a:t>
            </a:r>
          </a:p>
          <a:p>
            <a:r>
              <a:rPr lang="en-US" dirty="0" smtClean="0"/>
              <a:t>Division of Occupational Therapy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364" y="531299"/>
            <a:ext cx="5240104" cy="1310026"/>
          </a:xfrm>
          <a:prstGeom prst="rect">
            <a:avLst/>
          </a:prstGeom>
        </p:spPr>
      </p:pic>
      <p:sp>
        <p:nvSpPr>
          <p:cNvPr id="5" name="TextBox 4"/>
          <p:cNvSpPr txBox="1"/>
          <p:nvPr/>
        </p:nvSpPr>
        <p:spPr>
          <a:xfrm>
            <a:off x="1640910" y="5611660"/>
            <a:ext cx="7633093" cy="923330"/>
          </a:xfrm>
          <a:prstGeom prst="rect">
            <a:avLst/>
          </a:prstGeom>
          <a:noFill/>
        </p:spPr>
        <p:txBody>
          <a:bodyPr wrap="square" rtlCol="0">
            <a:spAutoFit/>
          </a:bodyPr>
          <a:lstStyle/>
          <a:p>
            <a:pPr algn="ctr"/>
            <a:r>
              <a:rPr lang="en-US" dirty="0" smtClean="0">
                <a:solidFill>
                  <a:schemeClr val="tx1">
                    <a:lumMod val="75000"/>
                    <a:lumOff val="25000"/>
                  </a:schemeClr>
                </a:solidFill>
              </a:rPr>
              <a:t>National Training Workshop</a:t>
            </a:r>
          </a:p>
          <a:p>
            <a:pPr algn="ctr"/>
            <a:r>
              <a:rPr lang="en-US" dirty="0" smtClean="0">
                <a:solidFill>
                  <a:schemeClr val="tx1">
                    <a:lumMod val="75000"/>
                    <a:lumOff val="25000"/>
                  </a:schemeClr>
                </a:solidFill>
              </a:rPr>
              <a:t>Portland Maine</a:t>
            </a:r>
          </a:p>
          <a:p>
            <a:pPr algn="ctr"/>
            <a:r>
              <a:rPr lang="en-US" dirty="0" smtClean="0">
                <a:solidFill>
                  <a:schemeClr val="tx1">
                    <a:lumMod val="75000"/>
                    <a:lumOff val="25000"/>
                  </a:schemeClr>
                </a:solidFill>
              </a:rPr>
              <a:t>March 21, 2018</a:t>
            </a:r>
            <a:endParaRPr lang="en-US" dirty="0">
              <a:solidFill>
                <a:schemeClr val="tx1">
                  <a:lumMod val="75000"/>
                  <a:lumOff val="25000"/>
                </a:schemeClr>
              </a:solidFill>
            </a:endParaRPr>
          </a:p>
        </p:txBody>
      </p:sp>
    </p:spTree>
    <p:extLst>
      <p:ext uri="{BB962C8B-B14F-4D97-AF65-F5344CB8AC3E}">
        <p14:creationId xmlns:p14="http://schemas.microsoft.com/office/powerpoint/2010/main" val="422097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5633"/>
          </a:xfrm>
        </p:spPr>
        <p:txBody>
          <a:bodyPr/>
          <a:lstStyle/>
          <a:p>
            <a:r>
              <a:rPr lang="en-US" dirty="0" smtClean="0">
                <a:solidFill>
                  <a:schemeClr val="tx1">
                    <a:lumMod val="75000"/>
                    <a:lumOff val="25000"/>
                  </a:schemeClr>
                </a:solidFill>
              </a:rPr>
              <a:t>Respiratory issues</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315233"/>
            <a:ext cx="4184035" cy="5361140"/>
          </a:xfrm>
        </p:spPr>
        <p:txBody>
          <a:bodyPr>
            <a:normAutofit fontScale="92500"/>
          </a:bodyPr>
          <a:lstStyle/>
          <a:p>
            <a:r>
              <a:rPr lang="en-US" sz="2800" dirty="0" smtClean="0"/>
              <a:t>Breathing</a:t>
            </a:r>
          </a:p>
          <a:p>
            <a:pPr lvl="1"/>
            <a:r>
              <a:rPr lang="en-US" sz="2600" dirty="0" smtClean="0"/>
              <a:t>Especially cervical injuries</a:t>
            </a:r>
          </a:p>
          <a:p>
            <a:pPr lvl="1"/>
            <a:r>
              <a:rPr lang="en-US" sz="2600" dirty="0" smtClean="0"/>
              <a:t>C4 injury-diaphragm partially or completely paralyzed (will need a ventilator)</a:t>
            </a:r>
          </a:p>
          <a:p>
            <a:pPr lvl="1"/>
            <a:r>
              <a:rPr lang="en-US" sz="2600" dirty="0" smtClean="0"/>
              <a:t>Lower cervical and thoracic injuries-may result in paralysis of other breathing muscles of ribs, abdomen, and back</a:t>
            </a:r>
          </a:p>
          <a:p>
            <a:pPr lvl="1"/>
            <a:endParaRPr lang="en-US" sz="2600" dirty="0" smtClean="0"/>
          </a:p>
        </p:txBody>
      </p:sp>
      <p:sp>
        <p:nvSpPr>
          <p:cNvPr id="4" name="Content Placeholder 3"/>
          <p:cNvSpPr>
            <a:spLocks noGrp="1"/>
          </p:cNvSpPr>
          <p:nvPr>
            <p:ph sz="half" idx="2"/>
          </p:nvPr>
        </p:nvSpPr>
        <p:spPr>
          <a:xfrm>
            <a:off x="5089970" y="1315233"/>
            <a:ext cx="4184034" cy="5361140"/>
          </a:xfrm>
        </p:spPr>
        <p:txBody>
          <a:bodyPr>
            <a:normAutofit fontScale="92500"/>
          </a:bodyPr>
          <a:lstStyle/>
          <a:p>
            <a:r>
              <a:rPr lang="en-US" sz="2400" dirty="0" smtClean="0"/>
              <a:t>Complications</a:t>
            </a:r>
          </a:p>
          <a:p>
            <a:pPr lvl="1"/>
            <a:r>
              <a:rPr lang="en-US" sz="2400" dirty="0" smtClean="0"/>
              <a:t>Pneumonia</a:t>
            </a:r>
          </a:p>
          <a:p>
            <a:pPr lvl="1"/>
            <a:r>
              <a:rPr lang="en-US" sz="2400" dirty="0" smtClean="0"/>
              <a:t>Lung Infections</a:t>
            </a:r>
          </a:p>
          <a:p>
            <a:r>
              <a:rPr lang="en-US" sz="2400" dirty="0" smtClean="0"/>
              <a:t>Precautions</a:t>
            </a:r>
          </a:p>
          <a:p>
            <a:pPr lvl="1"/>
            <a:r>
              <a:rPr lang="en-US" sz="2400" dirty="0" smtClean="0"/>
              <a:t>Practice good bronchial hygiene (quad cough)</a:t>
            </a:r>
          </a:p>
          <a:p>
            <a:pPr lvl="1"/>
            <a:r>
              <a:rPr lang="en-US" sz="2400" dirty="0" smtClean="0"/>
              <a:t>Incentive spirometry</a:t>
            </a:r>
          </a:p>
          <a:p>
            <a:pPr lvl="1"/>
            <a:r>
              <a:rPr lang="en-US" sz="2400" dirty="0" smtClean="0"/>
              <a:t>Infection control standards</a:t>
            </a:r>
          </a:p>
        </p:txBody>
      </p:sp>
    </p:spTree>
    <p:extLst>
      <p:ext uri="{BB962C8B-B14F-4D97-AF65-F5344CB8AC3E}">
        <p14:creationId xmlns:p14="http://schemas.microsoft.com/office/powerpoint/2010/main" val="369440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8471"/>
          </a:xfrm>
        </p:spPr>
        <p:txBody>
          <a:bodyPr/>
          <a:lstStyle/>
          <a:p>
            <a:r>
              <a:rPr lang="en-US" dirty="0" smtClean="0">
                <a:solidFill>
                  <a:schemeClr val="tx1">
                    <a:lumMod val="75000"/>
                    <a:lumOff val="25000"/>
                  </a:schemeClr>
                </a:solidFill>
              </a:rPr>
              <a:t>Autonomic </a:t>
            </a:r>
            <a:r>
              <a:rPr lang="en-US" dirty="0" err="1" smtClean="0">
                <a:solidFill>
                  <a:schemeClr val="tx1">
                    <a:lumMod val="75000"/>
                    <a:lumOff val="25000"/>
                  </a:schemeClr>
                </a:solidFill>
              </a:rPr>
              <a:t>Dysreflexia</a:t>
            </a:r>
            <a:r>
              <a:rPr lang="en-US" dirty="0" smtClean="0">
                <a:solidFill>
                  <a:schemeClr val="tx1">
                    <a:lumMod val="75000"/>
                    <a:lumOff val="25000"/>
                  </a:schemeClr>
                </a:solidFill>
              </a:rPr>
              <a:t> (AD)</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390389"/>
            <a:ext cx="4184035" cy="5260932"/>
          </a:xfrm>
        </p:spPr>
        <p:txBody>
          <a:bodyPr>
            <a:normAutofit fontScale="92500" lnSpcReduction="10000"/>
          </a:bodyPr>
          <a:lstStyle/>
          <a:p>
            <a:r>
              <a:rPr lang="en-US" sz="2400" dirty="0" smtClean="0"/>
              <a:t>Injury at T-6 or higher</a:t>
            </a:r>
          </a:p>
          <a:p>
            <a:r>
              <a:rPr lang="en-US" sz="2400" dirty="0" smtClean="0"/>
              <a:t>A life-threatening issue</a:t>
            </a:r>
          </a:p>
          <a:p>
            <a:r>
              <a:rPr lang="en-US" sz="2400" dirty="0" smtClean="0"/>
              <a:t>Person develops dangerously high blood pressure in response to a noxious stimulus</a:t>
            </a:r>
          </a:p>
          <a:p>
            <a:r>
              <a:rPr lang="en-US" sz="2400" dirty="0" smtClean="0"/>
              <a:t>Cause: hyperactivity of the autonomic nervous system</a:t>
            </a:r>
          </a:p>
          <a:p>
            <a:r>
              <a:rPr lang="en-US" sz="2400" dirty="0" smtClean="0"/>
              <a:t>If untreated can result in stroke or death</a:t>
            </a:r>
            <a:endParaRPr lang="en-US" sz="2400" dirty="0"/>
          </a:p>
        </p:txBody>
      </p:sp>
      <p:sp>
        <p:nvSpPr>
          <p:cNvPr id="4" name="Content Placeholder 3"/>
          <p:cNvSpPr>
            <a:spLocks noGrp="1"/>
          </p:cNvSpPr>
          <p:nvPr>
            <p:ph sz="half" idx="2"/>
          </p:nvPr>
        </p:nvSpPr>
        <p:spPr>
          <a:xfrm>
            <a:off x="5089970" y="1390389"/>
            <a:ext cx="4184034" cy="5260932"/>
          </a:xfrm>
          <a:solidFill>
            <a:schemeClr val="accent2">
              <a:lumMod val="20000"/>
              <a:lumOff val="80000"/>
            </a:schemeClr>
          </a:solidFill>
        </p:spPr>
        <p:txBody>
          <a:bodyPr>
            <a:normAutofit fontScale="92500" lnSpcReduction="10000"/>
          </a:bodyPr>
          <a:lstStyle/>
          <a:p>
            <a:r>
              <a:rPr lang="en-US" sz="2400" dirty="0" smtClean="0"/>
              <a:t>Main Symptom: Pounding headache </a:t>
            </a:r>
          </a:p>
          <a:p>
            <a:r>
              <a:rPr lang="en-US" sz="2400" dirty="0" smtClean="0"/>
              <a:t>Other signs: heavy sweating, flushed skin, goose bumps, blurry vision, stuffy nose, anxiety, difficulty breathing, chest </a:t>
            </a:r>
            <a:r>
              <a:rPr lang="en-US" sz="2400" dirty="0"/>
              <a:t>t</a:t>
            </a:r>
            <a:r>
              <a:rPr lang="en-US" sz="2400" dirty="0" smtClean="0"/>
              <a:t>ightness</a:t>
            </a:r>
          </a:p>
          <a:p>
            <a:r>
              <a:rPr lang="en-US" sz="2400" dirty="0" smtClean="0"/>
              <a:t>Take action: Stop activity, check blood pressure</a:t>
            </a:r>
          </a:p>
          <a:p>
            <a:r>
              <a:rPr lang="en-US" sz="2400" dirty="0" smtClean="0"/>
              <a:t>If high: sit up with head elevated</a:t>
            </a:r>
          </a:p>
          <a:p>
            <a:r>
              <a:rPr lang="en-US" sz="2400" dirty="0" smtClean="0"/>
              <a:t>Loosen clothing or other constriction, check catheter for kinks/folds</a:t>
            </a:r>
          </a:p>
          <a:p>
            <a:r>
              <a:rPr lang="en-US" sz="2400" dirty="0" smtClean="0"/>
              <a:t>Seek medical attention</a:t>
            </a:r>
            <a:endParaRPr lang="en-US" sz="2400" dirty="0"/>
          </a:p>
        </p:txBody>
      </p:sp>
    </p:spTree>
    <p:extLst>
      <p:ext uri="{BB962C8B-B14F-4D97-AF65-F5344CB8AC3E}">
        <p14:creationId xmlns:p14="http://schemas.microsoft.com/office/powerpoint/2010/main" val="134040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Orthostatic Hypotension: Abnormal Low Blood Pressure</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2160588"/>
            <a:ext cx="4184035" cy="4327893"/>
          </a:xfrm>
        </p:spPr>
        <p:txBody>
          <a:bodyPr>
            <a:normAutofit/>
          </a:bodyPr>
          <a:lstStyle/>
          <a:p>
            <a:r>
              <a:rPr lang="en-US" sz="2800" dirty="0" smtClean="0"/>
              <a:t>Blood pressure dangerously LOW</a:t>
            </a:r>
          </a:p>
          <a:p>
            <a:r>
              <a:rPr lang="en-US" sz="2800" dirty="0" smtClean="0"/>
              <a:t>Usually caused by sitting up too quickly</a:t>
            </a:r>
          </a:p>
          <a:p>
            <a:r>
              <a:rPr lang="en-US" sz="2800" dirty="0" smtClean="0"/>
              <a:t>Symptoms: light headedness, pale/pallor, visual changes</a:t>
            </a:r>
            <a:endParaRPr lang="en-US" sz="2800" dirty="0"/>
          </a:p>
        </p:txBody>
      </p:sp>
      <p:sp>
        <p:nvSpPr>
          <p:cNvPr id="4" name="Content Placeholder 3"/>
          <p:cNvSpPr>
            <a:spLocks noGrp="1"/>
          </p:cNvSpPr>
          <p:nvPr>
            <p:ph sz="half" idx="2"/>
          </p:nvPr>
        </p:nvSpPr>
        <p:spPr>
          <a:xfrm>
            <a:off x="4975668" y="1409027"/>
            <a:ext cx="4184034" cy="5079455"/>
          </a:xfrm>
          <a:solidFill>
            <a:schemeClr val="accent2">
              <a:lumMod val="20000"/>
              <a:lumOff val="80000"/>
            </a:schemeClr>
          </a:solidFill>
        </p:spPr>
        <p:txBody>
          <a:bodyPr>
            <a:noAutofit/>
          </a:bodyPr>
          <a:lstStyle/>
          <a:p>
            <a:pPr marL="0" indent="0" algn="ctr">
              <a:buNone/>
            </a:pPr>
            <a:r>
              <a:rPr lang="en-US" sz="2400" dirty="0" smtClean="0"/>
              <a:t>Response:</a:t>
            </a:r>
          </a:p>
          <a:p>
            <a:pPr lvl="1"/>
            <a:r>
              <a:rPr lang="en-US" sz="2400" dirty="0" smtClean="0"/>
              <a:t>Check blood pressure</a:t>
            </a:r>
          </a:p>
          <a:p>
            <a:pPr lvl="1"/>
            <a:r>
              <a:rPr lang="en-US" sz="2400" dirty="0" smtClean="0"/>
              <a:t>Lay back down or lower the head of the bed</a:t>
            </a:r>
          </a:p>
          <a:p>
            <a:pPr lvl="1"/>
            <a:r>
              <a:rPr lang="en-US" sz="2400" dirty="0" smtClean="0"/>
              <a:t>If person is in wheelchair: lift legs, or recline chair</a:t>
            </a:r>
          </a:p>
          <a:p>
            <a:pPr lvl="1"/>
            <a:r>
              <a:rPr lang="en-US" sz="2400" dirty="0" smtClean="0"/>
              <a:t>Continue to check BP, seek medical assistance</a:t>
            </a:r>
          </a:p>
          <a:p>
            <a:pPr lvl="1"/>
            <a:r>
              <a:rPr lang="en-US" sz="2400" dirty="0" smtClean="0"/>
              <a:t>Don’t leave person unattended</a:t>
            </a:r>
            <a:endParaRPr lang="en-US" sz="2400" dirty="0"/>
          </a:p>
        </p:txBody>
      </p:sp>
    </p:spTree>
    <p:extLst>
      <p:ext uri="{BB962C8B-B14F-4D97-AF65-F5344CB8AC3E}">
        <p14:creationId xmlns:p14="http://schemas.microsoft.com/office/powerpoint/2010/main" val="1891042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5841"/>
          </a:xfrm>
        </p:spPr>
        <p:txBody>
          <a:bodyPr/>
          <a:lstStyle/>
          <a:p>
            <a:r>
              <a:rPr lang="en-US" dirty="0" smtClean="0">
                <a:solidFill>
                  <a:schemeClr val="tx1">
                    <a:lumMod val="75000"/>
                    <a:lumOff val="25000"/>
                  </a:schemeClr>
                </a:solidFill>
              </a:rPr>
              <a:t>Skin integrity</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265129"/>
            <a:ext cx="4184035" cy="4776232"/>
          </a:xfrm>
        </p:spPr>
        <p:txBody>
          <a:bodyPr>
            <a:normAutofit/>
          </a:bodyPr>
          <a:lstStyle/>
          <a:p>
            <a:r>
              <a:rPr lang="en-US" sz="2400" dirty="0" smtClean="0"/>
              <a:t>Most people with SCI do not have sensory feedback from the body that tells them to “move”</a:t>
            </a:r>
          </a:p>
          <a:p>
            <a:r>
              <a:rPr lang="en-US" sz="2400" dirty="0" smtClean="0"/>
              <a:t>Constant pressure from being in a static position can lead to skin breakdown</a:t>
            </a:r>
          </a:p>
          <a:p>
            <a:r>
              <a:rPr lang="en-US" sz="2400" dirty="0" smtClean="0"/>
              <a:t>Skin breakdown can range from redness of skin to down to the bone tissue damage </a:t>
            </a:r>
            <a:endParaRPr lang="en-US" sz="2400" dirty="0"/>
          </a:p>
        </p:txBody>
      </p:sp>
      <p:sp>
        <p:nvSpPr>
          <p:cNvPr id="4" name="Content Placeholder 3"/>
          <p:cNvSpPr>
            <a:spLocks noGrp="1"/>
          </p:cNvSpPr>
          <p:nvPr>
            <p:ph sz="half" idx="2"/>
          </p:nvPr>
        </p:nvSpPr>
        <p:spPr>
          <a:xfrm>
            <a:off x="5089968" y="609420"/>
            <a:ext cx="4184034" cy="6087650"/>
          </a:xfrm>
          <a:solidFill>
            <a:schemeClr val="accent2">
              <a:lumMod val="20000"/>
              <a:lumOff val="80000"/>
            </a:schemeClr>
          </a:solidFill>
        </p:spPr>
        <p:txBody>
          <a:bodyPr>
            <a:noAutofit/>
          </a:bodyPr>
          <a:lstStyle/>
          <a:p>
            <a:pPr marL="0" indent="0" algn="ctr">
              <a:buNone/>
            </a:pPr>
            <a:r>
              <a:rPr lang="en-US" b="1" dirty="0" smtClean="0"/>
              <a:t>Management</a:t>
            </a:r>
          </a:p>
          <a:p>
            <a:r>
              <a:rPr lang="en-US" dirty="0" smtClean="0"/>
              <a:t>All people with SCI must adhere to a pressure relief schedule</a:t>
            </a:r>
          </a:p>
          <a:p>
            <a:r>
              <a:rPr lang="en-US" b="1" dirty="0" smtClean="0"/>
              <a:t>Two full minutes </a:t>
            </a:r>
            <a:r>
              <a:rPr lang="en-US" dirty="0" smtClean="0"/>
              <a:t>of pressure relief </a:t>
            </a:r>
            <a:r>
              <a:rPr lang="en-US" b="1" dirty="0" smtClean="0"/>
              <a:t>every hour </a:t>
            </a:r>
            <a:r>
              <a:rPr lang="en-US" dirty="0" smtClean="0"/>
              <a:t>when up in WC!!!</a:t>
            </a:r>
          </a:p>
          <a:p>
            <a:r>
              <a:rPr lang="en-US" dirty="0" smtClean="0"/>
              <a:t>Person may be capable of leaning forward or side to side or use tilt in space/reclining features of WC</a:t>
            </a:r>
          </a:p>
          <a:p>
            <a:r>
              <a:rPr lang="en-US" dirty="0" smtClean="0"/>
              <a:t>All people with SCI should check or have skin checked every day, especially around bony areas</a:t>
            </a:r>
          </a:p>
          <a:p>
            <a:r>
              <a:rPr lang="en-US" dirty="0"/>
              <a:t>C</a:t>
            </a:r>
            <a:r>
              <a:rPr lang="en-US" dirty="0" smtClean="0"/>
              <a:t>heck back of head, along back, elbows, buttocks, ankles, and heels</a:t>
            </a:r>
          </a:p>
          <a:p>
            <a:r>
              <a:rPr lang="en-US" dirty="0" smtClean="0"/>
              <a:t>Keep skin dry, stay hydrated, good nutrition, adapted equipment</a:t>
            </a:r>
            <a:endParaRPr lang="en-US" dirty="0"/>
          </a:p>
        </p:txBody>
      </p:sp>
    </p:spTree>
    <p:extLst>
      <p:ext uri="{BB962C8B-B14F-4D97-AF65-F5344CB8AC3E}">
        <p14:creationId xmlns:p14="http://schemas.microsoft.com/office/powerpoint/2010/main" val="2519850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4236"/>
            <a:ext cx="8596668" cy="780789"/>
          </a:xfrm>
        </p:spPr>
        <p:txBody>
          <a:bodyPr/>
          <a:lstStyle/>
          <a:p>
            <a:r>
              <a:rPr lang="en-US" dirty="0" smtClean="0">
                <a:solidFill>
                  <a:schemeClr val="tx1">
                    <a:lumMod val="75000"/>
                    <a:lumOff val="25000"/>
                  </a:schemeClr>
                </a:solidFill>
              </a:rPr>
              <a:t>Bowel and Bladder</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340285"/>
            <a:ext cx="4184035" cy="4701076"/>
          </a:xfrm>
        </p:spPr>
        <p:txBody>
          <a:bodyPr>
            <a:normAutofit/>
          </a:bodyPr>
          <a:lstStyle/>
          <a:p>
            <a:r>
              <a:rPr lang="en-US" sz="2400" dirty="0" smtClean="0"/>
              <a:t>Function of bowel and bladder occurs in the sacral levels </a:t>
            </a:r>
          </a:p>
          <a:p>
            <a:r>
              <a:rPr lang="en-US" sz="2400" dirty="0" smtClean="0"/>
              <a:t>Remember sacral sparing for incomplete injuries? Person may feel the need to have B and B relief</a:t>
            </a:r>
          </a:p>
          <a:p>
            <a:r>
              <a:rPr lang="en-US" sz="2400" dirty="0" smtClean="0"/>
              <a:t>If injury is above S2 level, the person loses the ability to void and defecate voluntarily</a:t>
            </a:r>
            <a:endParaRPr lang="en-US" sz="2400" dirty="0"/>
          </a:p>
        </p:txBody>
      </p:sp>
      <p:sp>
        <p:nvSpPr>
          <p:cNvPr id="4" name="Content Placeholder 3"/>
          <p:cNvSpPr>
            <a:spLocks noGrp="1"/>
          </p:cNvSpPr>
          <p:nvPr>
            <p:ph sz="half" idx="2"/>
          </p:nvPr>
        </p:nvSpPr>
        <p:spPr>
          <a:xfrm>
            <a:off x="5089970" y="1215025"/>
            <a:ext cx="4184034" cy="5210827"/>
          </a:xfrm>
          <a:solidFill>
            <a:schemeClr val="accent2">
              <a:lumMod val="20000"/>
              <a:lumOff val="80000"/>
            </a:schemeClr>
          </a:solidFill>
        </p:spPr>
        <p:txBody>
          <a:bodyPr>
            <a:normAutofit/>
          </a:bodyPr>
          <a:lstStyle/>
          <a:p>
            <a:pPr marL="0" indent="0" algn="ctr">
              <a:buNone/>
            </a:pPr>
            <a:r>
              <a:rPr lang="en-US" dirty="0" smtClean="0"/>
              <a:t>Management</a:t>
            </a:r>
          </a:p>
          <a:p>
            <a:r>
              <a:rPr lang="en-US" dirty="0" smtClean="0"/>
              <a:t>Physician will establish the person’s appropriate B and B program</a:t>
            </a:r>
          </a:p>
          <a:p>
            <a:r>
              <a:rPr lang="en-US" dirty="0" smtClean="0"/>
              <a:t>Nurse does most of the training</a:t>
            </a:r>
          </a:p>
          <a:p>
            <a:r>
              <a:rPr lang="en-US" dirty="0" smtClean="0"/>
              <a:t>OT supports the acquisition of skills to perform the program</a:t>
            </a:r>
          </a:p>
          <a:p>
            <a:r>
              <a:rPr lang="en-US" dirty="0" smtClean="0"/>
              <a:t>Catheterization</a:t>
            </a:r>
          </a:p>
          <a:p>
            <a:r>
              <a:rPr lang="en-US" dirty="0" smtClean="0"/>
              <a:t>Digital stimulation</a:t>
            </a:r>
          </a:p>
          <a:p>
            <a:r>
              <a:rPr lang="en-US" dirty="0" smtClean="0"/>
              <a:t>Women have a harder time than men with management of bladder</a:t>
            </a:r>
            <a:endParaRPr lang="en-US" dirty="0"/>
          </a:p>
        </p:txBody>
      </p:sp>
    </p:spTree>
    <p:extLst>
      <p:ext uri="{BB962C8B-B14F-4D97-AF65-F5344CB8AC3E}">
        <p14:creationId xmlns:p14="http://schemas.microsoft.com/office/powerpoint/2010/main" val="2473329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8055"/>
          </a:xfrm>
        </p:spPr>
        <p:txBody>
          <a:bodyPr/>
          <a:lstStyle/>
          <a:p>
            <a:r>
              <a:rPr lang="en-US" dirty="0" smtClean="0">
                <a:solidFill>
                  <a:schemeClr val="tx1">
                    <a:lumMod val="75000"/>
                    <a:lumOff val="25000"/>
                  </a:schemeClr>
                </a:solidFill>
              </a:rPr>
              <a:t>Pain</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277655"/>
            <a:ext cx="4184035" cy="4763706"/>
          </a:xfrm>
        </p:spPr>
        <p:txBody>
          <a:bodyPr>
            <a:normAutofit lnSpcReduction="10000"/>
          </a:bodyPr>
          <a:lstStyle/>
          <a:p>
            <a:r>
              <a:rPr lang="en-US" sz="2400" dirty="0" smtClean="0"/>
              <a:t>Very common after SCI</a:t>
            </a:r>
          </a:p>
          <a:p>
            <a:r>
              <a:rPr lang="en-US" sz="2400" dirty="0" smtClean="0"/>
              <a:t>Two types of pain:</a:t>
            </a:r>
          </a:p>
          <a:p>
            <a:pPr lvl="1"/>
            <a:r>
              <a:rPr lang="en-US" sz="2400" dirty="0" smtClean="0"/>
              <a:t>Noxious stimuli (skin tears, inflammation, injury)</a:t>
            </a:r>
          </a:p>
          <a:p>
            <a:pPr lvl="1"/>
            <a:r>
              <a:rPr lang="en-US" sz="2400" dirty="0" smtClean="0"/>
              <a:t>Nervous system pain (neuropathic: originates in the nervous system)</a:t>
            </a:r>
          </a:p>
          <a:p>
            <a:r>
              <a:rPr lang="en-US" sz="2400" dirty="0" smtClean="0"/>
              <a:t>Pain is physical, emotional,</a:t>
            </a:r>
            <a:r>
              <a:rPr lang="en-US" sz="2400" b="1" dirty="0" smtClean="0"/>
              <a:t> and </a:t>
            </a:r>
            <a:r>
              <a:rPr lang="en-US" sz="2400" dirty="0" smtClean="0"/>
              <a:t>may be felt below level of lesion!</a:t>
            </a:r>
          </a:p>
          <a:p>
            <a:pPr lvl="1"/>
            <a:endParaRPr lang="en-US" dirty="0"/>
          </a:p>
        </p:txBody>
      </p:sp>
      <p:sp>
        <p:nvSpPr>
          <p:cNvPr id="4" name="Content Placeholder 3"/>
          <p:cNvSpPr>
            <a:spLocks noGrp="1"/>
          </p:cNvSpPr>
          <p:nvPr>
            <p:ph sz="half" idx="2"/>
          </p:nvPr>
        </p:nvSpPr>
        <p:spPr>
          <a:xfrm>
            <a:off x="5089968" y="1277655"/>
            <a:ext cx="4184034" cy="4763706"/>
          </a:xfrm>
          <a:solidFill>
            <a:schemeClr val="accent2">
              <a:lumMod val="20000"/>
              <a:lumOff val="80000"/>
            </a:schemeClr>
          </a:solidFill>
        </p:spPr>
        <p:txBody>
          <a:bodyPr>
            <a:normAutofit lnSpcReduction="10000"/>
          </a:bodyPr>
          <a:lstStyle/>
          <a:p>
            <a:pPr marL="0" indent="0" algn="ctr">
              <a:buNone/>
            </a:pPr>
            <a:r>
              <a:rPr lang="en-US" sz="2400" dirty="0" smtClean="0"/>
              <a:t>Management</a:t>
            </a:r>
          </a:p>
          <a:p>
            <a:r>
              <a:rPr lang="en-US" sz="2400" dirty="0" smtClean="0"/>
              <a:t>Medications</a:t>
            </a:r>
          </a:p>
          <a:p>
            <a:r>
              <a:rPr lang="en-US" sz="2400" dirty="0" smtClean="0"/>
              <a:t>Positioning for comfort and sleep</a:t>
            </a:r>
          </a:p>
          <a:p>
            <a:r>
              <a:rPr lang="en-US" sz="2400" dirty="0" smtClean="0"/>
              <a:t>Staying active</a:t>
            </a:r>
          </a:p>
          <a:p>
            <a:r>
              <a:rPr lang="en-US" sz="2400" dirty="0" smtClean="0"/>
              <a:t>Maintaining strength</a:t>
            </a:r>
          </a:p>
          <a:p>
            <a:r>
              <a:rPr lang="en-US" sz="2400" dirty="0" smtClean="0"/>
              <a:t>Wheeling chair appropriately</a:t>
            </a:r>
          </a:p>
          <a:p>
            <a:endParaRPr lang="en-US" dirty="0" smtClean="0"/>
          </a:p>
          <a:p>
            <a:endParaRPr lang="en-US" dirty="0"/>
          </a:p>
        </p:txBody>
      </p:sp>
    </p:spTree>
    <p:extLst>
      <p:ext uri="{BB962C8B-B14F-4D97-AF65-F5344CB8AC3E}">
        <p14:creationId xmlns:p14="http://schemas.microsoft.com/office/powerpoint/2010/main" val="1025462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8871"/>
            <a:ext cx="8596668" cy="1320800"/>
          </a:xfrm>
        </p:spPr>
        <p:txBody>
          <a:bodyPr/>
          <a:lstStyle/>
          <a:p>
            <a:r>
              <a:rPr lang="en-US" dirty="0" smtClean="0">
                <a:solidFill>
                  <a:schemeClr val="tx1">
                    <a:lumMod val="75000"/>
                    <a:lumOff val="25000"/>
                  </a:schemeClr>
                </a:solidFill>
              </a:rPr>
              <a:t>Spasticity and spasms</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939452"/>
            <a:ext cx="4184035" cy="5824603"/>
          </a:xfrm>
        </p:spPr>
        <p:txBody>
          <a:bodyPr>
            <a:normAutofit/>
          </a:bodyPr>
          <a:lstStyle/>
          <a:p>
            <a:r>
              <a:rPr lang="en-US" sz="2000" dirty="0"/>
              <a:t>Spasticity is the uncontrolled tightening or contracting of the muscles </a:t>
            </a:r>
          </a:p>
          <a:p>
            <a:r>
              <a:rPr lang="en-US" sz="2000" dirty="0"/>
              <a:t>C</a:t>
            </a:r>
            <a:r>
              <a:rPr lang="en-US" sz="2000" dirty="0" smtClean="0"/>
              <a:t>ommon </a:t>
            </a:r>
            <a:r>
              <a:rPr lang="en-US" sz="2000" dirty="0"/>
              <a:t>in individuals with spinal cord injuries. </a:t>
            </a:r>
            <a:endParaRPr lang="en-US" sz="2000" dirty="0" smtClean="0"/>
          </a:p>
          <a:p>
            <a:r>
              <a:rPr lang="en-US" sz="2000" dirty="0"/>
              <a:t>M</a:t>
            </a:r>
            <a:r>
              <a:rPr lang="en-US" sz="2000" dirty="0" smtClean="0"/>
              <a:t>ore </a:t>
            </a:r>
            <a:r>
              <a:rPr lang="en-US" sz="2000" dirty="0"/>
              <a:t>common in cervical </a:t>
            </a:r>
            <a:r>
              <a:rPr lang="en-US" sz="2000" dirty="0" smtClean="0"/>
              <a:t>(</a:t>
            </a:r>
            <a:r>
              <a:rPr lang="en-US" sz="2000" dirty="0"/>
              <a:t>neck) than thoracic (chest) and lumbar (lower back) injuries . </a:t>
            </a:r>
            <a:endParaRPr lang="en-US" sz="2000" dirty="0" smtClean="0"/>
          </a:p>
          <a:p>
            <a:r>
              <a:rPr lang="en-US" sz="2000" dirty="0" smtClean="0"/>
              <a:t>Spasms are usually triggered by sensory stimuli: touch, infection, irritants</a:t>
            </a:r>
          </a:p>
          <a:p>
            <a:r>
              <a:rPr lang="en-US" sz="2000" dirty="0" smtClean="0"/>
              <a:t>Can lead to contractures of joints</a:t>
            </a:r>
          </a:p>
          <a:p>
            <a:r>
              <a:rPr lang="en-US" sz="2000" dirty="0" smtClean="0"/>
              <a:t>Looks like: jerkiness, tightness, flexing/bending of arm or leg, hyperactive reflexes</a:t>
            </a:r>
          </a:p>
          <a:p>
            <a:endParaRPr lang="en-US" dirty="0"/>
          </a:p>
        </p:txBody>
      </p:sp>
      <p:sp>
        <p:nvSpPr>
          <p:cNvPr id="4" name="Content Placeholder 3"/>
          <p:cNvSpPr>
            <a:spLocks noGrp="1"/>
          </p:cNvSpPr>
          <p:nvPr>
            <p:ph sz="half" idx="2"/>
          </p:nvPr>
        </p:nvSpPr>
        <p:spPr>
          <a:xfrm>
            <a:off x="4975668" y="939452"/>
            <a:ext cx="4184034" cy="5611660"/>
          </a:xfrm>
          <a:solidFill>
            <a:schemeClr val="accent2">
              <a:lumMod val="20000"/>
              <a:lumOff val="80000"/>
            </a:schemeClr>
          </a:solidFill>
        </p:spPr>
        <p:txBody>
          <a:bodyPr>
            <a:noAutofit/>
          </a:bodyPr>
          <a:lstStyle/>
          <a:p>
            <a:pPr marL="0" indent="0" algn="ctr">
              <a:buNone/>
            </a:pPr>
            <a:r>
              <a:rPr lang="en-US" sz="2400" dirty="0" smtClean="0"/>
              <a:t>Management</a:t>
            </a:r>
          </a:p>
          <a:p>
            <a:r>
              <a:rPr lang="en-US" sz="2400" dirty="0" smtClean="0"/>
              <a:t>Positioning</a:t>
            </a:r>
          </a:p>
          <a:p>
            <a:r>
              <a:rPr lang="en-US" sz="2400" dirty="0" smtClean="0"/>
              <a:t>Range of motion</a:t>
            </a:r>
          </a:p>
          <a:p>
            <a:r>
              <a:rPr lang="en-US" sz="2400" dirty="0" smtClean="0"/>
              <a:t>Medications: muscle relaxants, baclofen, nerve blocks</a:t>
            </a:r>
          </a:p>
          <a:p>
            <a:r>
              <a:rPr lang="en-US" sz="2400" dirty="0" smtClean="0"/>
              <a:t>Some spasticity can be useful: for example: eliciting a jerk to straighten a leg to enter pants when dressing self; or for gripping, or for recognizing the bladder is full</a:t>
            </a:r>
            <a:endParaRPr lang="en-US" sz="2400" dirty="0"/>
          </a:p>
        </p:txBody>
      </p:sp>
    </p:spTree>
    <p:extLst>
      <p:ext uri="{BB962C8B-B14F-4D97-AF65-F5344CB8AC3E}">
        <p14:creationId xmlns:p14="http://schemas.microsoft.com/office/powerpoint/2010/main" val="3577346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169797"/>
            <a:ext cx="8596668" cy="1320800"/>
          </a:xfrm>
        </p:spPr>
        <p:txBody>
          <a:bodyPr/>
          <a:lstStyle/>
          <a:p>
            <a:r>
              <a:rPr lang="en-US" dirty="0" smtClean="0">
                <a:solidFill>
                  <a:schemeClr val="tx1">
                    <a:lumMod val="75000"/>
                    <a:lumOff val="25000"/>
                  </a:schemeClr>
                </a:solidFill>
              </a:rPr>
              <a:t>Sexual activity</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791631" y="1506603"/>
            <a:ext cx="4184035" cy="4550764"/>
          </a:xfrm>
        </p:spPr>
        <p:txBody>
          <a:bodyPr>
            <a:noAutofit/>
          </a:bodyPr>
          <a:lstStyle/>
          <a:p>
            <a:r>
              <a:rPr lang="en-US" sz="2000" dirty="0"/>
              <a:t>C</a:t>
            </a:r>
            <a:r>
              <a:rPr lang="en-US" sz="2000" dirty="0" smtClean="0"/>
              <a:t>omplete injuries at S2-S5 affect genitourinary system</a:t>
            </a:r>
          </a:p>
          <a:p>
            <a:r>
              <a:rPr lang="en-US" sz="2000" dirty="0" smtClean="0"/>
              <a:t>Most people with SCI continue to have a need for physical and emotional intimacy</a:t>
            </a:r>
          </a:p>
          <a:p>
            <a:r>
              <a:rPr lang="en-US" sz="2000" dirty="0" smtClean="0"/>
              <a:t>Issues for men: capability to achieve an erection</a:t>
            </a:r>
          </a:p>
          <a:p>
            <a:r>
              <a:rPr lang="en-US" sz="2000" dirty="0" smtClean="0"/>
              <a:t>For women: fertility, menstruation, menopause</a:t>
            </a:r>
          </a:p>
          <a:p>
            <a:r>
              <a:rPr lang="en-US" sz="2000" dirty="0" smtClean="0"/>
              <a:t>The medical team can help each individual work through issues and find solutions</a:t>
            </a:r>
            <a:endParaRPr lang="en-US" sz="2000" dirty="0"/>
          </a:p>
        </p:txBody>
      </p:sp>
      <p:sp>
        <p:nvSpPr>
          <p:cNvPr id="4" name="Content Placeholder 3"/>
          <p:cNvSpPr>
            <a:spLocks noGrp="1"/>
          </p:cNvSpPr>
          <p:nvPr>
            <p:ph sz="half" idx="2"/>
          </p:nvPr>
        </p:nvSpPr>
        <p:spPr>
          <a:xfrm>
            <a:off x="5089970" y="1490597"/>
            <a:ext cx="4184034" cy="4550765"/>
          </a:xfrm>
        </p:spPr>
        <p:txBody>
          <a:bodyPr>
            <a:normAutofit/>
          </a:bodyPr>
          <a:lstStyle/>
          <a:p>
            <a:r>
              <a:rPr lang="en-US" sz="2400" dirty="0" smtClean="0"/>
              <a:t>The occupational therapist has a key role: </a:t>
            </a:r>
          </a:p>
          <a:p>
            <a:pPr lvl="1"/>
            <a:r>
              <a:rPr lang="en-US" sz="2400" dirty="0" smtClean="0"/>
              <a:t>Can recommend environmental supports, positioning, specific strategies, and adaptive equipment</a:t>
            </a:r>
            <a:endParaRPr lang="en-US" sz="2400" dirty="0"/>
          </a:p>
        </p:txBody>
      </p:sp>
    </p:spTree>
    <p:extLst>
      <p:ext uri="{BB962C8B-B14F-4D97-AF65-F5344CB8AC3E}">
        <p14:creationId xmlns:p14="http://schemas.microsoft.com/office/powerpoint/2010/main" val="1071806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Temperature regulation</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540701"/>
            <a:ext cx="4184035" cy="4500660"/>
          </a:xfrm>
        </p:spPr>
        <p:txBody>
          <a:bodyPr>
            <a:normAutofit fontScale="92500" lnSpcReduction="20000"/>
          </a:bodyPr>
          <a:lstStyle/>
          <a:p>
            <a:r>
              <a:rPr lang="en-US" sz="2400" dirty="0" smtClean="0"/>
              <a:t>People with spinal cord injuries can become severely sunburned or frostbitten</a:t>
            </a:r>
          </a:p>
          <a:p>
            <a:r>
              <a:rPr lang="en-US" sz="2400" dirty="0" smtClean="0"/>
              <a:t>Normal skin </a:t>
            </a:r>
            <a:r>
              <a:rPr lang="en-US" sz="2400" dirty="0"/>
              <a:t>temps are: 36.5°C to 36.9°C or from 97.7°F to </a:t>
            </a:r>
            <a:r>
              <a:rPr lang="en-US" sz="2400" dirty="0" smtClean="0"/>
              <a:t>98.4°F</a:t>
            </a:r>
          </a:p>
          <a:p>
            <a:r>
              <a:rPr lang="en-US" sz="2400" dirty="0"/>
              <a:t>Patients with spinal cord injury (SCI) may have abnormal regulation of body temperature or may be less able to respond to changes in the environment. With high-level SCI, the patient may be especially insensitive to changes in heat or cold.</a:t>
            </a:r>
            <a:endParaRPr lang="en-US" sz="2400" dirty="0" smtClean="0"/>
          </a:p>
          <a:p>
            <a:endParaRPr lang="en-US" dirty="0"/>
          </a:p>
        </p:txBody>
      </p:sp>
      <p:sp>
        <p:nvSpPr>
          <p:cNvPr id="4" name="Content Placeholder 3"/>
          <p:cNvSpPr>
            <a:spLocks noGrp="1"/>
          </p:cNvSpPr>
          <p:nvPr>
            <p:ph sz="half" idx="2"/>
          </p:nvPr>
        </p:nvSpPr>
        <p:spPr>
          <a:xfrm>
            <a:off x="5089970" y="1402915"/>
            <a:ext cx="4184034" cy="5073041"/>
          </a:xfrm>
        </p:spPr>
        <p:txBody>
          <a:bodyPr>
            <a:noAutofit/>
          </a:bodyPr>
          <a:lstStyle/>
          <a:p>
            <a:r>
              <a:rPr lang="en-US" sz="2000" dirty="0"/>
              <a:t>In spinal cord </a:t>
            </a:r>
            <a:r>
              <a:rPr lang="en-US" sz="2000" dirty="0" smtClean="0"/>
              <a:t>injury sensation messages of hot/cold are not sent to the brain</a:t>
            </a:r>
          </a:p>
          <a:p>
            <a:r>
              <a:rPr lang="en-US" sz="2000" dirty="0" smtClean="0"/>
              <a:t>Individuals </a:t>
            </a:r>
            <a:r>
              <a:rPr lang="en-US" sz="2000" dirty="0"/>
              <a:t>with spinal cord injury from trauma or medical issues will not be able to adjust their body temperature below the level of the injury. </a:t>
            </a:r>
            <a:endParaRPr lang="en-US" sz="2000" dirty="0" smtClean="0"/>
          </a:p>
          <a:p>
            <a:r>
              <a:rPr lang="en-US" sz="2000" dirty="0" smtClean="0"/>
              <a:t>They </a:t>
            </a:r>
            <a:r>
              <a:rPr lang="en-US" sz="2000" dirty="0"/>
              <a:t>cannot sweat or shiver below the level of injury or adjust capillary flow because the brain does not receive the message that a body temperature correction needs to be made. </a:t>
            </a:r>
          </a:p>
        </p:txBody>
      </p:sp>
    </p:spTree>
    <p:extLst>
      <p:ext uri="{BB962C8B-B14F-4D97-AF65-F5344CB8AC3E}">
        <p14:creationId xmlns:p14="http://schemas.microsoft.com/office/powerpoint/2010/main" val="140933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5841"/>
          </a:xfrm>
        </p:spPr>
        <p:txBody>
          <a:bodyPr/>
          <a:lstStyle/>
          <a:p>
            <a:r>
              <a:rPr lang="en-US" dirty="0" smtClean="0">
                <a:solidFill>
                  <a:schemeClr val="tx1">
                    <a:lumMod val="75000"/>
                    <a:lumOff val="25000"/>
                  </a:schemeClr>
                </a:solidFill>
              </a:rPr>
              <a:t>DVT and HO</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327759"/>
            <a:ext cx="4184035" cy="4713602"/>
          </a:xfrm>
        </p:spPr>
        <p:txBody>
          <a:bodyPr>
            <a:noAutofit/>
          </a:bodyPr>
          <a:lstStyle/>
          <a:p>
            <a:r>
              <a:rPr lang="en-US" sz="2000" dirty="0" smtClean="0"/>
              <a:t>Deep vein thrombosis (blood clots)</a:t>
            </a:r>
          </a:p>
          <a:p>
            <a:pPr lvl="1"/>
            <a:r>
              <a:rPr lang="en-US" sz="1800" dirty="0" smtClean="0"/>
              <a:t>People with SCI at increased risk, secondary to legs being kept in a dependent position and flexed trunk in sitting</a:t>
            </a:r>
          </a:p>
          <a:p>
            <a:pPr lvl="1"/>
            <a:r>
              <a:rPr lang="en-US" sz="1800" dirty="0" smtClean="0"/>
              <a:t>Most DVTs develop in abdomen or lower extremities</a:t>
            </a:r>
          </a:p>
          <a:p>
            <a:pPr lvl="1"/>
            <a:r>
              <a:rPr lang="en-US" sz="1800" dirty="0" smtClean="0"/>
              <a:t>Threat of clot dislodging and blocking blood supply to heart/lung/brain</a:t>
            </a:r>
          </a:p>
          <a:p>
            <a:pPr lvl="1"/>
            <a:r>
              <a:rPr lang="en-US" sz="1800" dirty="0" smtClean="0"/>
              <a:t>Caregivers: should be vigilant about checking for signs of DVT: color, size, or temperature of LE</a:t>
            </a:r>
            <a:endParaRPr lang="en-US" sz="1800" dirty="0"/>
          </a:p>
        </p:txBody>
      </p:sp>
      <p:sp>
        <p:nvSpPr>
          <p:cNvPr id="4" name="Content Placeholder 3"/>
          <p:cNvSpPr>
            <a:spLocks noGrp="1"/>
          </p:cNvSpPr>
          <p:nvPr>
            <p:ph sz="half" idx="2"/>
          </p:nvPr>
        </p:nvSpPr>
        <p:spPr>
          <a:xfrm>
            <a:off x="5089970" y="1327759"/>
            <a:ext cx="4184034" cy="4713603"/>
          </a:xfrm>
        </p:spPr>
        <p:txBody>
          <a:bodyPr>
            <a:noAutofit/>
          </a:bodyPr>
          <a:lstStyle/>
          <a:p>
            <a:r>
              <a:rPr lang="en-US" sz="2000" dirty="0" smtClean="0"/>
              <a:t>Heterotopic ossification</a:t>
            </a:r>
          </a:p>
          <a:p>
            <a:pPr lvl="1"/>
            <a:r>
              <a:rPr lang="en-US" sz="2000" dirty="0" smtClean="0"/>
              <a:t>Abnormal bony formation around joints</a:t>
            </a:r>
          </a:p>
          <a:p>
            <a:pPr lvl="1"/>
            <a:r>
              <a:rPr lang="en-US" sz="2000" dirty="0" smtClean="0"/>
              <a:t>Occurs in up to 53% of people with SCI</a:t>
            </a:r>
          </a:p>
          <a:p>
            <a:pPr lvl="1"/>
            <a:r>
              <a:rPr lang="en-US" sz="2000" dirty="0" smtClean="0"/>
              <a:t>Usually appears 1-4 months after injury</a:t>
            </a:r>
          </a:p>
          <a:p>
            <a:pPr lvl="1"/>
            <a:r>
              <a:rPr lang="en-US" sz="2000" dirty="0" smtClean="0"/>
              <a:t>Symptoms: warm, swollen extremity, range of motion limitation</a:t>
            </a:r>
          </a:p>
          <a:p>
            <a:pPr lvl="1"/>
            <a:r>
              <a:rPr lang="en-US" sz="2000" dirty="0" smtClean="0"/>
              <a:t>Management: daily range of motion, treat spasticity, appropriate positioning in bed and wheelchair, surgery</a:t>
            </a:r>
            <a:endParaRPr lang="en-US" sz="2000" dirty="0"/>
          </a:p>
        </p:txBody>
      </p:sp>
    </p:spTree>
    <p:extLst>
      <p:ext uri="{BB962C8B-B14F-4D97-AF65-F5344CB8AC3E}">
        <p14:creationId xmlns:p14="http://schemas.microsoft.com/office/powerpoint/2010/main" val="149067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554"/>
            <a:ext cx="8596668" cy="1320800"/>
          </a:xfrm>
        </p:spPr>
        <p:txBody>
          <a:bodyPr/>
          <a:lstStyle/>
          <a:p>
            <a:r>
              <a:rPr lang="en-US" dirty="0" smtClean="0">
                <a:solidFill>
                  <a:schemeClr val="tx1">
                    <a:lumMod val="75000"/>
                    <a:lumOff val="25000"/>
                  </a:schemeClr>
                </a:solidFill>
              </a:rPr>
              <a:t>Objectives</a:t>
            </a:r>
            <a:endParaRPr lang="en-US" dirty="0">
              <a:solidFill>
                <a:schemeClr val="tx1">
                  <a:lumMod val="75000"/>
                  <a:lumOff val="25000"/>
                </a:schemeClr>
              </a:solidFill>
            </a:endParaRPr>
          </a:p>
        </p:txBody>
      </p:sp>
      <p:sp>
        <p:nvSpPr>
          <p:cNvPr id="3" name="Content Placeholder 2"/>
          <p:cNvSpPr>
            <a:spLocks noGrp="1"/>
          </p:cNvSpPr>
          <p:nvPr>
            <p:ph idx="1"/>
          </p:nvPr>
        </p:nvSpPr>
        <p:spPr>
          <a:xfrm>
            <a:off x="677334" y="1227551"/>
            <a:ext cx="8596668" cy="5630449"/>
          </a:xfrm>
        </p:spPr>
        <p:txBody>
          <a:bodyPr>
            <a:normAutofit lnSpcReduction="10000"/>
          </a:bodyPr>
          <a:lstStyle/>
          <a:p>
            <a:pPr lvl="0"/>
            <a:r>
              <a:rPr lang="en-US" sz="2800" dirty="0"/>
              <a:t>Participants will be familiar with the basic classification of spinal cord injuries (e.g. skeletal level, neurological level, motor level, sensory level, functional level)</a:t>
            </a:r>
          </a:p>
          <a:p>
            <a:pPr lvl="0"/>
            <a:r>
              <a:rPr lang="en-US" sz="2800" dirty="0"/>
              <a:t>Participants will understand the major functional implications of SCI lesions (i.e. performing self-care, driving, etc.)</a:t>
            </a:r>
          </a:p>
          <a:p>
            <a:pPr lvl="0"/>
            <a:r>
              <a:rPr lang="en-US" sz="2800" dirty="0"/>
              <a:t>Participants will know the major complications of spinal cord injuries (e.g. skin, autonomic </a:t>
            </a:r>
            <a:r>
              <a:rPr lang="en-US" sz="2800" dirty="0" err="1"/>
              <a:t>dysreflexia</a:t>
            </a:r>
            <a:r>
              <a:rPr lang="en-US" sz="2800" dirty="0"/>
              <a:t>, temperature, sun exposure).</a:t>
            </a:r>
          </a:p>
          <a:p>
            <a:pPr lvl="0"/>
            <a:r>
              <a:rPr lang="en-US" sz="2800" dirty="0"/>
              <a:t>Participants will consider redesign of the agricultural work environment to support work participation for those with spinal cord injuries.</a:t>
            </a:r>
          </a:p>
          <a:p>
            <a:endParaRPr lang="en-US" dirty="0"/>
          </a:p>
        </p:txBody>
      </p:sp>
    </p:spTree>
    <p:extLst>
      <p:ext uri="{BB962C8B-B14F-4D97-AF65-F5344CB8AC3E}">
        <p14:creationId xmlns:p14="http://schemas.microsoft.com/office/powerpoint/2010/main" val="642171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Psychosocial aspects of SCI</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565753"/>
            <a:ext cx="4184035" cy="4475608"/>
          </a:xfrm>
        </p:spPr>
        <p:txBody>
          <a:bodyPr>
            <a:normAutofit/>
          </a:bodyPr>
          <a:lstStyle/>
          <a:p>
            <a:r>
              <a:rPr lang="en-US" sz="2000" dirty="0" smtClean="0"/>
              <a:t>After injury</a:t>
            </a:r>
          </a:p>
          <a:p>
            <a:pPr lvl="1"/>
            <a:r>
              <a:rPr lang="en-US" sz="2000" dirty="0" smtClean="0"/>
              <a:t>Large need to depend on others for all care and basic functions</a:t>
            </a:r>
          </a:p>
          <a:p>
            <a:pPr lvl="1"/>
            <a:r>
              <a:rPr lang="en-US" sz="2000" dirty="0" smtClean="0"/>
              <a:t>Many people feel confusion, </a:t>
            </a:r>
            <a:r>
              <a:rPr lang="en-US" sz="2000" dirty="0"/>
              <a:t>a</a:t>
            </a:r>
            <a:r>
              <a:rPr lang="en-US" sz="2000" dirty="0" smtClean="0"/>
              <a:t>nxiety, loss, hope, grief, depression, and helplessness</a:t>
            </a:r>
          </a:p>
          <a:p>
            <a:pPr lvl="1"/>
            <a:r>
              <a:rPr lang="en-US" sz="2000" dirty="0" smtClean="0"/>
              <a:t>Family members and significant others may also feel these emotions</a:t>
            </a:r>
            <a:endParaRPr lang="en-US" sz="2000" dirty="0"/>
          </a:p>
        </p:txBody>
      </p:sp>
      <p:sp>
        <p:nvSpPr>
          <p:cNvPr id="4" name="Content Placeholder 3"/>
          <p:cNvSpPr>
            <a:spLocks noGrp="1"/>
          </p:cNvSpPr>
          <p:nvPr>
            <p:ph sz="half" idx="2"/>
          </p:nvPr>
        </p:nvSpPr>
        <p:spPr>
          <a:xfrm>
            <a:off x="4975668" y="1565753"/>
            <a:ext cx="4184034" cy="3880773"/>
          </a:xfrm>
        </p:spPr>
        <p:txBody>
          <a:bodyPr>
            <a:noAutofit/>
          </a:bodyPr>
          <a:lstStyle/>
          <a:p>
            <a:r>
              <a:rPr lang="en-US" sz="2000" dirty="0" smtClean="0"/>
              <a:t>Support</a:t>
            </a:r>
          </a:p>
          <a:p>
            <a:pPr lvl="1"/>
            <a:r>
              <a:rPr lang="en-US" sz="2000" dirty="0" smtClean="0"/>
              <a:t>Most people with SCI have improved mood and quality of life over time</a:t>
            </a:r>
          </a:p>
          <a:p>
            <a:pPr lvl="1"/>
            <a:r>
              <a:rPr lang="en-US" sz="2000" dirty="0" smtClean="0"/>
              <a:t>Those giving support need to foster autonomy of the individual and support person’s capacity to be a problem solver</a:t>
            </a:r>
          </a:p>
          <a:p>
            <a:pPr lvl="1"/>
            <a:r>
              <a:rPr lang="en-US" sz="2000" dirty="0" smtClean="0"/>
              <a:t>Assist the person engage in activities that are meaningful and relevant</a:t>
            </a:r>
            <a:endParaRPr lang="en-US" sz="2000" dirty="0"/>
          </a:p>
        </p:txBody>
      </p:sp>
    </p:spTree>
    <p:extLst>
      <p:ext uri="{BB962C8B-B14F-4D97-AF65-F5344CB8AC3E}">
        <p14:creationId xmlns:p14="http://schemas.microsoft.com/office/powerpoint/2010/main" val="958167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 Expected Function at Specific SCI Levels: SEE HANDOUT </a:t>
            </a:r>
            <a:endParaRPr lang="en-US" dirty="0">
              <a:solidFill>
                <a:schemeClr val="tx1">
                  <a:lumMod val="75000"/>
                  <a:lumOff val="25000"/>
                </a:schemeClr>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21433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rPr>
              <a:t>Assistive technologies, accommodations, and environmental modifications for farming with SCI</a:t>
            </a:r>
            <a:endParaRPr lang="en-US" dirty="0">
              <a:solidFill>
                <a:schemeClr val="tx1">
                  <a:lumMod val="75000"/>
                  <a:lumOff val="25000"/>
                </a:schemeClr>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43349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Statement of the Situation</a:t>
            </a:r>
            <a:endParaRPr lang="en-US" dirty="0">
              <a:solidFill>
                <a:schemeClr val="tx1">
                  <a:lumMod val="75000"/>
                  <a:lumOff val="25000"/>
                </a:schemeClr>
              </a:solidFill>
            </a:endParaRPr>
          </a:p>
        </p:txBody>
      </p:sp>
      <p:sp>
        <p:nvSpPr>
          <p:cNvPr id="3" name="Content Placeholder 2"/>
          <p:cNvSpPr>
            <a:spLocks noGrp="1"/>
          </p:cNvSpPr>
          <p:nvPr>
            <p:ph idx="1"/>
          </p:nvPr>
        </p:nvSpPr>
        <p:spPr>
          <a:xfrm>
            <a:off x="677334" y="1390389"/>
            <a:ext cx="8596668" cy="5311036"/>
          </a:xfrm>
        </p:spPr>
        <p:txBody>
          <a:bodyPr>
            <a:normAutofit/>
          </a:bodyPr>
          <a:lstStyle/>
          <a:p>
            <a:pPr marL="0" indent="0">
              <a:buNone/>
            </a:pPr>
            <a:r>
              <a:rPr lang="en-US" sz="2800" dirty="0"/>
              <a:t>AgrAbility Specialists are often referred to provide services to farmers and ranchers with spinal cord injuries. Lack of knowledge about the level of injury may result in over-estimating or under-estimating the functional performance of the individual, the kinds of supportive technologies needed, or the need for modifications to the environment to support health and participation in agricultural work. This session will make the differences clearer and well-understood, so that effective and efficient solutions are identified to support farming and ranching by people with spinal cord injuries. </a:t>
            </a:r>
            <a:r>
              <a:rPr lang="en-US" dirty="0"/>
              <a:t> </a:t>
            </a:r>
          </a:p>
          <a:p>
            <a:endParaRPr lang="en-US" dirty="0"/>
          </a:p>
        </p:txBody>
      </p:sp>
    </p:spTree>
    <p:extLst>
      <p:ext uri="{BB962C8B-B14F-4D97-AF65-F5344CB8AC3E}">
        <p14:creationId xmlns:p14="http://schemas.microsoft.com/office/powerpoint/2010/main" val="258105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704" y="196241"/>
            <a:ext cx="8596668" cy="1320800"/>
          </a:xfrm>
        </p:spPr>
        <p:txBody>
          <a:bodyPr/>
          <a:lstStyle/>
          <a:p>
            <a:r>
              <a:rPr lang="en-US" dirty="0" smtClean="0">
                <a:solidFill>
                  <a:schemeClr val="tx1">
                    <a:lumMod val="75000"/>
                    <a:lumOff val="25000"/>
                  </a:schemeClr>
                </a:solidFill>
              </a:rPr>
              <a:t>What are the levels of the vertebral column? </a:t>
            </a:r>
            <a:endParaRPr lang="en-US" dirty="0">
              <a:solidFill>
                <a:schemeClr val="tx1">
                  <a:lumMod val="75000"/>
                  <a:lumOff val="25000"/>
                </a:schemeClr>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46950" y="1270000"/>
            <a:ext cx="6426636" cy="5212651"/>
          </a:xfrm>
        </p:spPr>
      </p:pic>
    </p:spTree>
    <p:extLst>
      <p:ext uri="{BB962C8B-B14F-4D97-AF65-F5344CB8AC3E}">
        <p14:creationId xmlns:p14="http://schemas.microsoft.com/office/powerpoint/2010/main" val="66155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Cross section of the spinal cord</a:t>
            </a:r>
            <a:endParaRPr lang="en-US" dirty="0">
              <a:solidFill>
                <a:schemeClr val="tx1">
                  <a:lumMod val="75000"/>
                  <a:lumOff val="2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38167" y="1582378"/>
            <a:ext cx="7284898" cy="5093737"/>
          </a:xfrm>
        </p:spPr>
      </p:pic>
    </p:spTree>
    <p:extLst>
      <p:ext uri="{BB962C8B-B14F-4D97-AF65-F5344CB8AC3E}">
        <p14:creationId xmlns:p14="http://schemas.microsoft.com/office/powerpoint/2010/main" val="388511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41" y="296450"/>
            <a:ext cx="8596668" cy="1320800"/>
          </a:xfrm>
        </p:spPr>
        <p:txBody>
          <a:bodyPr/>
          <a:lstStyle/>
          <a:p>
            <a:r>
              <a:rPr lang="en-US" dirty="0" smtClean="0">
                <a:solidFill>
                  <a:schemeClr val="tx1">
                    <a:lumMod val="75000"/>
                    <a:lumOff val="25000"/>
                  </a:schemeClr>
                </a:solidFill>
              </a:rPr>
              <a:t>Primary functions of the nerves</a:t>
            </a:r>
            <a:endParaRPr lang="en-US" dirty="0">
              <a:solidFill>
                <a:schemeClr val="tx1">
                  <a:lumMod val="75000"/>
                  <a:lumOff val="25000"/>
                </a:schemeClr>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77416" y="110633"/>
            <a:ext cx="4029742" cy="6659683"/>
          </a:xfrm>
        </p:spPr>
      </p:pic>
      <p:sp>
        <p:nvSpPr>
          <p:cNvPr id="7" name="TextBox 6"/>
          <p:cNvSpPr txBox="1"/>
          <p:nvPr/>
        </p:nvSpPr>
        <p:spPr>
          <a:xfrm>
            <a:off x="375781" y="1270000"/>
            <a:ext cx="7102257" cy="5262979"/>
          </a:xfrm>
          <a:prstGeom prst="rect">
            <a:avLst/>
          </a:prstGeom>
          <a:noFill/>
        </p:spPr>
        <p:txBody>
          <a:bodyPr wrap="square" rtlCol="0">
            <a:spAutoFit/>
          </a:bodyPr>
          <a:lstStyle/>
          <a:p>
            <a:r>
              <a:rPr lang="en-US" sz="2800" b="1" dirty="0" smtClean="0"/>
              <a:t>Cervical nerves</a:t>
            </a:r>
          </a:p>
          <a:p>
            <a:pPr marL="457200" indent="-457200">
              <a:buFont typeface="Arial" panose="020B0604020202020204" pitchFamily="34" charset="0"/>
              <a:buChar char="•"/>
            </a:pPr>
            <a:r>
              <a:rPr lang="en-US" sz="2800" dirty="0" smtClean="0"/>
              <a:t>1-4- breathing, neck movement</a:t>
            </a:r>
          </a:p>
          <a:p>
            <a:pPr marL="457200" indent="-457200">
              <a:buFont typeface="Arial" panose="020B0604020202020204" pitchFamily="34" charset="0"/>
              <a:buChar char="•"/>
            </a:pPr>
            <a:r>
              <a:rPr lang="en-US" sz="2800" dirty="0" smtClean="0"/>
              <a:t>4-6- heart rate, shoulder movements</a:t>
            </a:r>
          </a:p>
          <a:p>
            <a:pPr marL="457200" indent="-457200">
              <a:buFont typeface="Arial" panose="020B0604020202020204" pitchFamily="34" charset="0"/>
              <a:buChar char="•"/>
            </a:pPr>
            <a:r>
              <a:rPr lang="en-US" sz="2800" dirty="0" smtClean="0"/>
              <a:t>6-7- wrist, elbow</a:t>
            </a:r>
          </a:p>
          <a:p>
            <a:pPr marL="457200" indent="-457200">
              <a:buFont typeface="Arial" panose="020B0604020202020204" pitchFamily="34" charset="0"/>
              <a:buChar char="•"/>
            </a:pPr>
            <a:r>
              <a:rPr lang="en-US" sz="2800" dirty="0" smtClean="0"/>
              <a:t>7-T1-hand, finger movement</a:t>
            </a:r>
            <a:endParaRPr lang="en-US" sz="2800" dirty="0"/>
          </a:p>
          <a:p>
            <a:r>
              <a:rPr lang="en-US" sz="2800" b="1" dirty="0" smtClean="0"/>
              <a:t>Thoracic nerves</a:t>
            </a:r>
          </a:p>
          <a:p>
            <a:pPr marL="457200" indent="-457200">
              <a:buFont typeface="Arial" panose="020B0604020202020204" pitchFamily="34" charset="0"/>
              <a:buChar char="•"/>
            </a:pPr>
            <a:r>
              <a:rPr lang="en-US" sz="2800" dirty="0" smtClean="0"/>
              <a:t>sympathetic system, trunk stability</a:t>
            </a:r>
          </a:p>
          <a:p>
            <a:pPr marL="457200" indent="-457200">
              <a:buFont typeface="Arial" panose="020B0604020202020204" pitchFamily="34" charset="0"/>
              <a:buChar char="•"/>
            </a:pPr>
            <a:r>
              <a:rPr lang="en-US" sz="2800" dirty="0" smtClean="0"/>
              <a:t>Ejaculation (contributions from lumbar)</a:t>
            </a:r>
          </a:p>
          <a:p>
            <a:r>
              <a:rPr lang="en-US" sz="2800" b="1" dirty="0" smtClean="0"/>
              <a:t>Lumbar</a:t>
            </a:r>
          </a:p>
          <a:p>
            <a:pPr marL="457200" indent="-457200">
              <a:buFont typeface="Arial" panose="020B0604020202020204" pitchFamily="34" charset="0"/>
              <a:buChar char="•"/>
            </a:pPr>
            <a:r>
              <a:rPr lang="en-US" sz="2800" dirty="0" smtClean="0"/>
              <a:t>Movement of hip, knee, foot</a:t>
            </a:r>
          </a:p>
          <a:p>
            <a:r>
              <a:rPr lang="en-US" sz="2800" b="1" dirty="0" smtClean="0"/>
              <a:t>Sacral</a:t>
            </a:r>
          </a:p>
          <a:p>
            <a:pPr marL="457200" indent="-457200">
              <a:buFont typeface="Arial" panose="020B0604020202020204" pitchFamily="34" charset="0"/>
              <a:buChar char="•"/>
            </a:pPr>
            <a:r>
              <a:rPr lang="en-US" sz="2800" dirty="0" smtClean="0"/>
              <a:t>Bowel and bladder, erection/clitoris</a:t>
            </a:r>
          </a:p>
        </p:txBody>
      </p:sp>
    </p:spTree>
    <p:extLst>
      <p:ext uri="{BB962C8B-B14F-4D97-AF65-F5344CB8AC3E}">
        <p14:creationId xmlns:p14="http://schemas.microsoft.com/office/powerpoint/2010/main" val="1057518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2" y="171189"/>
            <a:ext cx="8596668" cy="1320800"/>
          </a:xfrm>
        </p:spPr>
        <p:txBody>
          <a:bodyPr/>
          <a:lstStyle/>
          <a:p>
            <a:r>
              <a:rPr lang="en-US" dirty="0" smtClean="0">
                <a:solidFill>
                  <a:schemeClr val="tx1">
                    <a:lumMod val="75000"/>
                    <a:lumOff val="25000"/>
                  </a:schemeClr>
                </a:solidFill>
              </a:rPr>
              <a:t>What is a spinal cord injury? </a:t>
            </a:r>
            <a:endParaRPr lang="en-US" dirty="0">
              <a:solidFill>
                <a:schemeClr val="tx1">
                  <a:lumMod val="75000"/>
                  <a:lumOff val="25000"/>
                </a:schemeClr>
              </a:solidFill>
            </a:endParaRPr>
          </a:p>
        </p:txBody>
      </p:sp>
      <p:sp>
        <p:nvSpPr>
          <p:cNvPr id="3" name="Content Placeholder 2"/>
          <p:cNvSpPr>
            <a:spLocks noGrp="1"/>
          </p:cNvSpPr>
          <p:nvPr>
            <p:ph idx="1"/>
          </p:nvPr>
        </p:nvSpPr>
        <p:spPr>
          <a:xfrm>
            <a:off x="677334" y="876822"/>
            <a:ext cx="8596668" cy="5799551"/>
          </a:xfrm>
        </p:spPr>
        <p:txBody>
          <a:bodyPr>
            <a:noAutofit/>
          </a:bodyPr>
          <a:lstStyle/>
          <a:p>
            <a:r>
              <a:rPr lang="en-US" sz="2400" dirty="0"/>
              <a:t>A spinal cord injury usually begins with a sudden, </a:t>
            </a:r>
            <a:r>
              <a:rPr lang="en-US" sz="2400" b="1" dirty="0"/>
              <a:t>traumatic blow </a:t>
            </a:r>
            <a:r>
              <a:rPr lang="en-US" sz="2400" dirty="0"/>
              <a:t>to the spine that fractures or dislocates vertebrae. </a:t>
            </a:r>
            <a:endParaRPr lang="en-US" sz="2400" dirty="0" smtClean="0"/>
          </a:p>
          <a:p>
            <a:r>
              <a:rPr lang="en-US" sz="2400" dirty="0" smtClean="0"/>
              <a:t>The </a:t>
            </a:r>
            <a:r>
              <a:rPr lang="en-US" sz="2400" dirty="0"/>
              <a:t>damage begins at the moment of injury when displaced bone fragments, disc material, or ligaments bruise or tear into spinal cord tissue</a:t>
            </a:r>
            <a:r>
              <a:rPr lang="en-US" sz="2400" dirty="0" smtClean="0"/>
              <a:t>.</a:t>
            </a:r>
          </a:p>
          <a:p>
            <a:r>
              <a:rPr lang="en-US" sz="2400" dirty="0"/>
              <a:t>Spinal cord injuries are classified as either complete or incomplete.  </a:t>
            </a:r>
            <a:endParaRPr lang="en-US" sz="2400" dirty="0" smtClean="0"/>
          </a:p>
          <a:p>
            <a:r>
              <a:rPr lang="en-US" sz="2400" dirty="0" smtClean="0"/>
              <a:t>An </a:t>
            </a:r>
            <a:r>
              <a:rPr lang="en-US" sz="2400" b="1" dirty="0"/>
              <a:t>incomplete</a:t>
            </a:r>
            <a:r>
              <a:rPr lang="en-US" sz="2400" dirty="0"/>
              <a:t> injury means that the ability of the spinal cord to convey messages to or from the brain is not completely lost. People with incomplete injuries retain some motor or sensory function below the injury.  </a:t>
            </a:r>
            <a:endParaRPr lang="en-US" sz="2400" dirty="0" smtClean="0"/>
          </a:p>
          <a:p>
            <a:r>
              <a:rPr lang="en-US" sz="2400" dirty="0" smtClean="0"/>
              <a:t>A </a:t>
            </a:r>
            <a:r>
              <a:rPr lang="en-US" sz="2400" b="1" dirty="0"/>
              <a:t>complete injury </a:t>
            </a:r>
            <a:r>
              <a:rPr lang="en-US" sz="2400" dirty="0"/>
              <a:t>is indicated by a total lack of sensory and motor function below the level of injury.</a:t>
            </a:r>
          </a:p>
        </p:txBody>
      </p:sp>
    </p:spTree>
    <p:extLst>
      <p:ext uri="{BB962C8B-B14F-4D97-AF65-F5344CB8AC3E}">
        <p14:creationId xmlns:p14="http://schemas.microsoft.com/office/powerpoint/2010/main" val="4177330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 Classification of spinal cord injuries</a:t>
            </a:r>
            <a:endParaRPr lang="en-US" dirty="0">
              <a:solidFill>
                <a:schemeClr val="tx1">
                  <a:lumMod val="75000"/>
                  <a:lumOff val="25000"/>
                </a:schemeClr>
              </a:solidFill>
            </a:endParaRPr>
          </a:p>
        </p:txBody>
      </p:sp>
      <p:sp>
        <p:nvSpPr>
          <p:cNvPr id="3" name="Content Placeholder 2"/>
          <p:cNvSpPr>
            <a:spLocks noGrp="1"/>
          </p:cNvSpPr>
          <p:nvPr>
            <p:ph sz="half" idx="1"/>
          </p:nvPr>
        </p:nvSpPr>
        <p:spPr>
          <a:xfrm>
            <a:off x="677334" y="1390389"/>
            <a:ext cx="4184035" cy="5323562"/>
          </a:xfrm>
        </p:spPr>
        <p:txBody>
          <a:bodyPr>
            <a:normAutofit fontScale="92500"/>
          </a:bodyPr>
          <a:lstStyle/>
          <a:p>
            <a:r>
              <a:rPr lang="en-US" sz="2400" dirty="0" smtClean="0"/>
              <a:t>Tetraplegia (aka quadriplegia)</a:t>
            </a:r>
          </a:p>
          <a:p>
            <a:pPr lvl="1"/>
            <a:r>
              <a:rPr lang="en-US" sz="2200" dirty="0" smtClean="0"/>
              <a:t>Impairment in motor/sensory of cervical segments of the cord</a:t>
            </a:r>
          </a:p>
          <a:p>
            <a:r>
              <a:rPr lang="en-US" sz="2400" dirty="0" smtClean="0"/>
              <a:t>Paraplegia</a:t>
            </a:r>
          </a:p>
          <a:p>
            <a:pPr lvl="1"/>
            <a:r>
              <a:rPr lang="en-US" sz="2200" dirty="0" smtClean="0"/>
              <a:t>Impairment in motor/sensory of thoracic, lumbar, sacral segments of the cord</a:t>
            </a:r>
          </a:p>
          <a:p>
            <a:pPr lvl="1"/>
            <a:r>
              <a:rPr lang="en-US" sz="2200" dirty="0" smtClean="0"/>
              <a:t>Paraplegia spares arm function, and depending on level of lesion: trunk, legs, and pelvic organs</a:t>
            </a:r>
            <a:endParaRPr lang="en-US" sz="2200" dirty="0"/>
          </a:p>
        </p:txBody>
      </p:sp>
      <p:sp>
        <p:nvSpPr>
          <p:cNvPr id="4" name="Content Placeholder 3"/>
          <p:cNvSpPr>
            <a:spLocks noGrp="1"/>
          </p:cNvSpPr>
          <p:nvPr>
            <p:ph sz="half" idx="2"/>
          </p:nvPr>
        </p:nvSpPr>
        <p:spPr>
          <a:xfrm>
            <a:off x="5089970" y="1390389"/>
            <a:ext cx="4184034" cy="5323562"/>
          </a:xfrm>
        </p:spPr>
        <p:txBody>
          <a:bodyPr>
            <a:normAutofit fontScale="92500"/>
          </a:bodyPr>
          <a:lstStyle/>
          <a:p>
            <a:r>
              <a:rPr lang="en-US" sz="2400" dirty="0" smtClean="0"/>
              <a:t>Neurological level</a:t>
            </a:r>
          </a:p>
          <a:p>
            <a:pPr lvl="1"/>
            <a:r>
              <a:rPr lang="en-US" sz="2200" dirty="0" smtClean="0"/>
              <a:t>Lowest segment of the spinal cord at which key muscles have fair or better strength and sensation is intact at the level</a:t>
            </a:r>
          </a:p>
          <a:p>
            <a:r>
              <a:rPr lang="en-US" sz="2400" dirty="0" smtClean="0"/>
              <a:t>Functional level (rehab)</a:t>
            </a:r>
          </a:p>
          <a:p>
            <a:pPr lvl="1"/>
            <a:r>
              <a:rPr lang="en-US" sz="2200" dirty="0" smtClean="0"/>
              <a:t>Lowest level of the spinal cord at which muscles are fair + or better and sensation is intact</a:t>
            </a:r>
          </a:p>
          <a:p>
            <a:pPr lvl="1"/>
            <a:r>
              <a:rPr lang="en-US" sz="2200" dirty="0" smtClean="0"/>
              <a:t>Fair plus means the person can move the muscle against gravity: huge implication for function</a:t>
            </a:r>
            <a:endParaRPr lang="en-US" sz="2200" dirty="0"/>
          </a:p>
        </p:txBody>
      </p:sp>
    </p:spTree>
    <p:extLst>
      <p:ext uri="{BB962C8B-B14F-4D97-AF65-F5344CB8AC3E}">
        <p14:creationId xmlns:p14="http://schemas.microsoft.com/office/powerpoint/2010/main" val="1014174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lumOff val="25000"/>
                  </a:schemeClr>
                </a:solidFill>
              </a:rPr>
              <a:t>Health management issues for SCI</a:t>
            </a:r>
            <a:endParaRPr lang="en-US" dirty="0"/>
          </a:p>
        </p:txBody>
      </p:sp>
      <p:sp>
        <p:nvSpPr>
          <p:cNvPr id="3" name="Content Placeholder 2"/>
          <p:cNvSpPr>
            <a:spLocks noGrp="1"/>
          </p:cNvSpPr>
          <p:nvPr>
            <p:ph sz="half" idx="1"/>
          </p:nvPr>
        </p:nvSpPr>
        <p:spPr>
          <a:xfrm>
            <a:off x="577126" y="1609442"/>
            <a:ext cx="4184035" cy="4340419"/>
          </a:xfrm>
        </p:spPr>
        <p:txBody>
          <a:bodyPr>
            <a:normAutofit fontScale="85000" lnSpcReduction="10000"/>
          </a:bodyPr>
          <a:lstStyle/>
          <a:p>
            <a:r>
              <a:rPr lang="en-US" sz="3300" dirty="0" smtClean="0"/>
              <a:t>Respiration</a:t>
            </a:r>
          </a:p>
          <a:p>
            <a:r>
              <a:rPr lang="en-US" sz="3300" dirty="0" smtClean="0"/>
              <a:t>Autonomic </a:t>
            </a:r>
            <a:r>
              <a:rPr lang="en-US" sz="3300" dirty="0" err="1" smtClean="0"/>
              <a:t>dysreflexia</a:t>
            </a:r>
            <a:endParaRPr lang="en-US" sz="3300" dirty="0" smtClean="0"/>
          </a:p>
          <a:p>
            <a:r>
              <a:rPr lang="en-US" sz="3300" dirty="0" smtClean="0"/>
              <a:t>Orthostatic hypotension/postural hypotension</a:t>
            </a:r>
          </a:p>
          <a:p>
            <a:r>
              <a:rPr lang="en-US" sz="3300" dirty="0" smtClean="0"/>
              <a:t>Skin Integrity</a:t>
            </a:r>
          </a:p>
          <a:p>
            <a:r>
              <a:rPr lang="en-US" sz="3300" dirty="0"/>
              <a:t>Bowel and Bladder</a:t>
            </a:r>
          </a:p>
          <a:p>
            <a:r>
              <a:rPr lang="en-US" sz="3300" dirty="0"/>
              <a:t>Temperature regulation</a:t>
            </a:r>
          </a:p>
          <a:p>
            <a:endParaRPr lang="en-US" sz="3300" dirty="0" smtClean="0"/>
          </a:p>
          <a:p>
            <a:endParaRPr lang="en-US" dirty="0"/>
          </a:p>
        </p:txBody>
      </p:sp>
      <p:sp>
        <p:nvSpPr>
          <p:cNvPr id="4" name="Content Placeholder 3"/>
          <p:cNvSpPr>
            <a:spLocks noGrp="1"/>
          </p:cNvSpPr>
          <p:nvPr>
            <p:ph sz="half" idx="2"/>
          </p:nvPr>
        </p:nvSpPr>
        <p:spPr>
          <a:xfrm>
            <a:off x="5089968" y="1609442"/>
            <a:ext cx="4184034" cy="4703676"/>
          </a:xfrm>
        </p:spPr>
        <p:txBody>
          <a:bodyPr>
            <a:normAutofit fontScale="85000" lnSpcReduction="10000"/>
          </a:bodyPr>
          <a:lstStyle/>
          <a:p>
            <a:r>
              <a:rPr lang="en-US" sz="3300" dirty="0" smtClean="0"/>
              <a:t>Pain</a:t>
            </a:r>
          </a:p>
          <a:p>
            <a:r>
              <a:rPr lang="en-US" sz="3300" dirty="0" smtClean="0"/>
              <a:t>Fatigue</a:t>
            </a:r>
          </a:p>
          <a:p>
            <a:r>
              <a:rPr lang="en-US" sz="3300" dirty="0" smtClean="0"/>
              <a:t>Spasticity</a:t>
            </a:r>
          </a:p>
          <a:p>
            <a:r>
              <a:rPr lang="en-US" sz="3300" dirty="0" smtClean="0"/>
              <a:t>Sexual function</a:t>
            </a:r>
          </a:p>
          <a:p>
            <a:r>
              <a:rPr lang="en-US" sz="3300" dirty="0" smtClean="0"/>
              <a:t>DVTs</a:t>
            </a:r>
          </a:p>
          <a:p>
            <a:r>
              <a:rPr lang="en-US" sz="3300" dirty="0" smtClean="0"/>
              <a:t>Heterotopic Ossification</a:t>
            </a:r>
          </a:p>
          <a:p>
            <a:r>
              <a:rPr lang="en-US" sz="3300" dirty="0" smtClean="0"/>
              <a:t>Psychosocial adjustment</a:t>
            </a:r>
          </a:p>
          <a:p>
            <a:endParaRPr lang="en-US" dirty="0"/>
          </a:p>
        </p:txBody>
      </p:sp>
    </p:spTree>
    <p:extLst>
      <p:ext uri="{BB962C8B-B14F-4D97-AF65-F5344CB8AC3E}">
        <p14:creationId xmlns:p14="http://schemas.microsoft.com/office/powerpoint/2010/main" val="381348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316</TotalTime>
  <Words>3718</Words>
  <Application>Microsoft Office PowerPoint</Application>
  <PresentationFormat>Widescreen</PresentationFormat>
  <Paragraphs>410</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 Is it a C-5 or a T-12? Understanding spinal cord lesions when providing AgrAbility Services</vt:lpstr>
      <vt:lpstr>Objectives</vt:lpstr>
      <vt:lpstr>Statement of the Situation</vt:lpstr>
      <vt:lpstr>What are the levels of the vertebral column? </vt:lpstr>
      <vt:lpstr>Cross section of the spinal cord</vt:lpstr>
      <vt:lpstr>Primary functions of the nerves</vt:lpstr>
      <vt:lpstr>What is a spinal cord injury? </vt:lpstr>
      <vt:lpstr> Classification of spinal cord injuries</vt:lpstr>
      <vt:lpstr>Health management issues for SCI</vt:lpstr>
      <vt:lpstr>Respiratory issues</vt:lpstr>
      <vt:lpstr>Autonomic Dysreflexia (AD)</vt:lpstr>
      <vt:lpstr>Orthostatic Hypotension: Abnormal Low Blood Pressure</vt:lpstr>
      <vt:lpstr>Skin integrity</vt:lpstr>
      <vt:lpstr>Bowel and Bladder</vt:lpstr>
      <vt:lpstr>Pain</vt:lpstr>
      <vt:lpstr>Spasticity and spasms</vt:lpstr>
      <vt:lpstr>Sexual activity</vt:lpstr>
      <vt:lpstr>Temperature regulation</vt:lpstr>
      <vt:lpstr>DVT and HO</vt:lpstr>
      <vt:lpstr>Psychosocial aspects of SCI</vt:lpstr>
      <vt:lpstr> Expected Function at Specific SCI Levels: SEE HANDOUT </vt:lpstr>
      <vt:lpstr>Assistive technologies, accommodations, and environmental modifications for farming with SCI</vt:lpstr>
    </vt:vector>
  </TitlesOfParts>
  <Company>UNM HSC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a C-5 or a T-12? Understanding spinal cord lesions when providing AgrAbility Services</dc:title>
  <dc:creator>Carla Wilhite</dc:creator>
  <cp:lastModifiedBy>Carla Wilhite</cp:lastModifiedBy>
  <cp:revision>31</cp:revision>
  <cp:lastPrinted>2018-03-18T22:22:13Z</cp:lastPrinted>
  <dcterms:created xsi:type="dcterms:W3CDTF">2018-03-13T16:26:51Z</dcterms:created>
  <dcterms:modified xsi:type="dcterms:W3CDTF">2018-03-18T22:25:16Z</dcterms:modified>
</cp:coreProperties>
</file>