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4"/>
  </p:notesMasterIdLst>
  <p:handoutMasterIdLst>
    <p:handoutMasterId r:id="rId15"/>
  </p:handoutMasterIdLst>
  <p:sldIdLst>
    <p:sldId id="257" r:id="rId4"/>
    <p:sldId id="263" r:id="rId5"/>
    <p:sldId id="266" r:id="rId6"/>
    <p:sldId id="265" r:id="rId7"/>
    <p:sldId id="268" r:id="rId8"/>
    <p:sldId id="261" r:id="rId9"/>
    <p:sldId id="273" r:id="rId10"/>
    <p:sldId id="274" r:id="rId11"/>
    <p:sldId id="271" r:id="rId12"/>
    <p:sldId id="260" r:id="rId1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49" autoAdjust="0"/>
  </p:normalViewPr>
  <p:slideViewPr>
    <p:cSldViewPr snapToGrid="0" snapToObjects="1">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482D7CB-B68E-46E6-962C-911640236C7F}" type="datetimeFigureOut">
              <a:rPr lang="en-US" smtClean="0"/>
              <a:t>3/16/2018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82A76509-5F14-4323-8B54-6EEE6DEB420F}" type="slidenum">
              <a:rPr lang="en-US" smtClean="0"/>
              <a:t>‹#›</a:t>
            </a:fld>
            <a:endParaRPr lang="en-US"/>
          </a:p>
        </p:txBody>
      </p:sp>
    </p:spTree>
    <p:extLst>
      <p:ext uri="{BB962C8B-B14F-4D97-AF65-F5344CB8AC3E}">
        <p14:creationId xmlns:p14="http://schemas.microsoft.com/office/powerpoint/2010/main" val="376856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C9D9617-76CD-409A-BD4C-9F9807AE57AE}" type="datetimeFigureOut">
              <a:rPr lang="en-US" smtClean="0"/>
              <a:t>3/16/2018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E978A0B-FD9B-4BB4-8DDE-6158D6CAD001}" type="slidenum">
              <a:rPr lang="en-US" smtClean="0"/>
              <a:t>‹#›</a:t>
            </a:fld>
            <a:endParaRPr lang="en-US"/>
          </a:p>
        </p:txBody>
      </p:sp>
    </p:spTree>
    <p:extLst>
      <p:ext uri="{BB962C8B-B14F-4D97-AF65-F5344CB8AC3E}">
        <p14:creationId xmlns:p14="http://schemas.microsoft.com/office/powerpoint/2010/main" val="233222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xt.vt.edu/offic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xt.vt.edu/4h-youth/4h-staff.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From Bill Field: </a:t>
            </a:r>
            <a:r>
              <a:rPr lang="en-US" dirty="0"/>
              <a:t>The goal of the session is to increase awareness on rehabilitation practices outside the U.S. and to consider potential opportunities to share skills through short-term international out-reach efforts.</a:t>
            </a:r>
          </a:p>
          <a:p>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1</a:t>
            </a:fld>
            <a:endParaRPr lang="en-US"/>
          </a:p>
        </p:txBody>
      </p:sp>
    </p:spTree>
    <p:extLst>
      <p:ext uri="{BB962C8B-B14F-4D97-AF65-F5344CB8AC3E}">
        <p14:creationId xmlns:p14="http://schemas.microsoft.com/office/powerpoint/2010/main" val="5546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of NIFA’s Center for International Programs: </a:t>
            </a:r>
          </a:p>
          <a:p>
            <a:endParaRPr lang="en-US" b="1" dirty="0" smtClean="0">
              <a:effectLst/>
            </a:endParaRPr>
          </a:p>
          <a:p>
            <a:r>
              <a:rPr lang="en-US" dirty="0" smtClean="0">
                <a:effectLst/>
              </a:rPr>
              <a:t>* Provide information and ideas to universities and colleges seeking to expand their international involvement in agriculture and build the global effectiveness of their agricultural programs.</a:t>
            </a:r>
            <a:r>
              <a:rPr lang="en-US" baseline="0" dirty="0" smtClean="0">
                <a:effectLst/>
              </a:rPr>
              <a:t>  </a:t>
            </a:r>
          </a:p>
          <a:p>
            <a:endParaRPr lang="en-US" baseline="0" dirty="0" smtClean="0">
              <a:effectLst/>
            </a:endParaRPr>
          </a:p>
          <a:p>
            <a:r>
              <a:rPr lang="en-US" dirty="0" smtClean="0">
                <a:effectLst/>
              </a:rPr>
              <a:t>* Help facilitate partnerships between NIFA and other countries and international organizations to enable NIFA-supported researchers at U.S. colleges and universities to identify potential international collaborators with whom they can align their efforts to achieve greater global impact as well as in the U.S.</a:t>
            </a:r>
          </a:p>
          <a:p>
            <a:endParaRPr lang="en-US" dirty="0" smtClean="0">
              <a:effectLst/>
            </a:endParaRPr>
          </a:p>
          <a:p>
            <a:r>
              <a:rPr lang="en-US" dirty="0" smtClean="0">
                <a:effectLst/>
              </a:rPr>
              <a:t>* Lead NIFA’s participation in international activities with USDA’s Foreign Agricultural Service, and other parts of the U.S. Government such as the U.S. Agency for International Development, and U.S. Department of State, as well with international organizations where the knowledge and expertise of NIFA and the institutions it serves can be used to improve global food security, and address other issues of global concern or interest to U.S. agriculture.</a:t>
            </a:r>
          </a:p>
          <a:p>
            <a:endParaRPr lang="en-US" dirty="0" smtClean="0">
              <a:effectLst/>
            </a:endParaRPr>
          </a:p>
          <a:p>
            <a:r>
              <a:rPr lang="en-US" dirty="0" smtClean="0">
                <a:effectLst/>
              </a:rPr>
              <a:t>* Organize briefings and webinars on international issues of interest to NIFA and its stakeholders.</a:t>
            </a:r>
          </a:p>
          <a:p>
            <a:endParaRPr lang="en-US" dirty="0" smtClean="0">
              <a:effectLst/>
            </a:endParaRPr>
          </a:p>
          <a:p>
            <a:r>
              <a:rPr lang="en-US" dirty="0" smtClean="0">
                <a:effectLst/>
              </a:rPr>
              <a:t>* Meet with foreign visitors representing governments or international organizations interested in learning more about how USDA works with universities, colleges, and other organizations in supporting research, education, and extension to solve agricultural problems, or who may want to partner with U.S. institutions to address agricultural problems of mutual interest.</a:t>
            </a:r>
          </a:p>
          <a:p>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2</a:t>
            </a:fld>
            <a:endParaRPr lang="en-US"/>
          </a:p>
        </p:txBody>
      </p:sp>
    </p:spTree>
    <p:extLst>
      <p:ext uri="{BB962C8B-B14F-4D97-AF65-F5344CB8AC3E}">
        <p14:creationId xmlns:p14="http://schemas.microsoft.com/office/powerpoint/2010/main" val="19232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See if your interest fits within a NIFA Competitive or Capacity grant program. </a:t>
            </a:r>
          </a:p>
          <a:p>
            <a:r>
              <a:rPr lang="en-US" dirty="0" smtClean="0"/>
              <a:t>Step 2: Determine how an international collaboration or activity is important in  helping you</a:t>
            </a:r>
            <a:r>
              <a:rPr lang="en-US" baseline="0" dirty="0" smtClean="0"/>
              <a:t> to accomplish your project objectives. </a:t>
            </a:r>
          </a:p>
          <a:p>
            <a:r>
              <a:rPr lang="en-US" baseline="0" dirty="0" smtClean="0"/>
              <a:t>Step 3: Identify potential collaborators, institutions, or locations. </a:t>
            </a:r>
          </a:p>
          <a:p>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3</a:t>
            </a:fld>
            <a:endParaRPr lang="en-US"/>
          </a:p>
        </p:txBody>
      </p:sp>
    </p:spTree>
    <p:extLst>
      <p:ext uri="{BB962C8B-B14F-4D97-AF65-F5344CB8AC3E}">
        <p14:creationId xmlns:p14="http://schemas.microsoft.com/office/powerpoint/2010/main" val="108557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Faculty at Texas A&amp;M University (TAMU) and Prairie View A&amp;M University (PVAMU) teamed to broaden their students’ academic experiences and career competencies through a faculty-led study abroad program in Namibia, partnering with the University of Namibia and Namibia-based research centers. Recruiting students traditionally underrepresented in study abroad programs was an important objective. Faculty included Namibians’ knowledge of community-based natural resource management strategies, and how to use these strategies to address food security issues. TAMU and PVAMU faculty with colleagues in Namibia developed course materials, and aimed to integrate learning from the study abroad experience into courses back at their universities. </a:t>
            </a:r>
          </a:p>
          <a:p>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5</a:t>
            </a:fld>
            <a:endParaRPr lang="en-US"/>
          </a:p>
        </p:txBody>
      </p:sp>
    </p:spTree>
    <p:extLst>
      <p:ext uri="{BB962C8B-B14F-4D97-AF65-F5344CB8AC3E}">
        <p14:creationId xmlns:p14="http://schemas.microsoft.com/office/powerpoint/2010/main" val="220234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often collaborate with USDA's Foreign Agricultural Service to develop and implement programs overseas. Additionally, we use funds that we receive to support partners from U.S. universities and colleges as they implement internationally-focused extension, research, and teaching programs. Such an extensive partnership network ensures that our programs meet our Nation's needs and are helpful overseas.  </a:t>
            </a:r>
          </a:p>
          <a:p>
            <a:endParaRPr lang="en-US" dirty="0" smtClean="0">
              <a:effectLst/>
            </a:endParaRPr>
          </a:p>
          <a:p>
            <a:r>
              <a:rPr lang="en-US" dirty="0" smtClean="0">
                <a:effectLst/>
              </a:rPr>
              <a:t>HAITI: NIFA is assisting USDA’s Foreign Agricultural Service on a USAID-funded vocational agricultural education project in Haiti. The primary goal of the project is to reestablish three vocational agricultural schools throughout the country. It is being implemented by a team of agricultural educators from the University of California – Davis (UC Davis) During the last three years, the UC-Davis team created a curriculum and trained school administrators and newly hired agricultural teachers. Thirty seven students are attending classes at the newly opened vocational agriculture school in </a:t>
            </a:r>
            <a:r>
              <a:rPr lang="en-US" dirty="0" err="1" smtClean="0">
                <a:effectLst/>
              </a:rPr>
              <a:t>Dondon</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6</a:t>
            </a:fld>
            <a:endParaRPr lang="en-US"/>
          </a:p>
        </p:txBody>
      </p:sp>
    </p:spTree>
    <p:extLst>
      <p:ext uri="{BB962C8B-B14F-4D97-AF65-F5344CB8AC3E}">
        <p14:creationId xmlns:p14="http://schemas.microsoft.com/office/powerpoint/2010/main" val="142032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60EC5B-9F51-4945-92BA-7EAD87CD9713}" type="slidenum">
              <a:rPr lang="en-US" altLang="en-US">
                <a:solidFill>
                  <a:prstClr val="black"/>
                </a:solidFill>
                <a:ea typeface="ＭＳ Ｐゴシック" panose="020B0600070205080204" pitchFamily="34" charset="-128"/>
              </a:rPr>
              <a:pPr/>
              <a:t>7</a:t>
            </a:fld>
            <a:endParaRPr lang="en-US" altLang="en-US">
              <a:solidFill>
                <a:prstClr val="black"/>
              </a:solidFill>
              <a:ea typeface="ＭＳ Ｐゴシック" panose="020B0600070205080204" pitchFamily="34" charset="-128"/>
            </a:endParaRPr>
          </a:p>
        </p:txBody>
      </p:sp>
      <p:sp>
        <p:nvSpPr>
          <p:cNvPr id="307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In the late 1800’s, researchers discovered adults in the farming community did not readily accept new agricultural developments on university campuses, but found that young people were open to new thinking and would experiment with new ideas and share their experiences with adults. In this way, rural youth programs introduced new agriculture technology to communities. The idea of practical and “hands-on” learning came from the desire to connect public school education to country life. Building community clubs to help solve agricultural challenges was a first step toward youth learning more about the industries in their community. That is how 4-H was formed.</a:t>
            </a:r>
            <a:r>
              <a:rPr lang="en-US" sz="1200" b="0" i="0" kern="1200" baseline="0" dirty="0" smtClean="0">
                <a:solidFill>
                  <a:schemeClr val="tx1"/>
                </a:solidFill>
                <a:effectLst/>
                <a:latin typeface="+mn-lt"/>
                <a:ea typeface="+mn-ea"/>
                <a:cs typeface="+mn-cs"/>
              </a:rPr>
              <a:t> </a:t>
            </a:r>
            <a:endParaRPr lang="en-US" dirty="0" smtClean="0">
              <a:effectLst/>
            </a:endParaRPr>
          </a:p>
          <a:p>
            <a:endParaRPr lang="en-US" dirty="0" smtClean="0">
              <a:effectLst/>
            </a:endParaRPr>
          </a:p>
          <a:p>
            <a:r>
              <a:rPr lang="en-US" dirty="0" smtClean="0">
                <a:effectLst/>
              </a:rPr>
              <a:t>4-H National Headquarters is housed in the Division of Youth and 4-H at NIFA. Additional support is provided to 4-H by National 4-H Council (a private, non-profit organization) and conducted through the land-grant university extension 4-H offices.</a:t>
            </a:r>
            <a:endParaRPr lang="en-US" dirty="0" smtClean="0"/>
          </a:p>
          <a:p>
            <a:endParaRPr lang="en-US" dirty="0" smtClean="0"/>
          </a:p>
          <a:p>
            <a:r>
              <a:rPr lang="en-US" dirty="0" smtClean="0"/>
              <a:t>It is USDA/NIFA’s policy to promote positive youth development in the United States, and to draw upon that deep experience to assist with similar positive youth development activities around the world. For more than a century, USDA/NIFA has used legislative authority to authorize the 4‐H program within the United States in close collaboration with the Cooperative Extension Systems of the Land‐grant institutions. While the 4‐H program‐ its name, emblem, and brand ‐ is authorized for enriching the lives of America’s youth, much of the experience gained over the years by Cooperative Extension youth development leaders is relevant to those around the world who want to organize programs for promoting positive development of their young citizens. </a:t>
            </a:r>
          </a:p>
          <a:p>
            <a:endParaRPr 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159295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4‑H is uniquely positioned to meet urgent global needs. The young people of today are the farmers who will feed the world in 2050, and there are more than one billion people between 12 and 24. </a:t>
            </a:r>
          </a:p>
          <a:p>
            <a:endParaRPr lang="en-US" sz="1200" b="0" i="0" kern="1200" dirty="0" smtClean="0">
              <a:solidFill>
                <a:schemeClr val="tx1"/>
              </a:solidFill>
              <a:effectLst/>
              <a:latin typeface="+mn-lt"/>
              <a:ea typeface="+mn-ea"/>
              <a:cs typeface="+mn-cs"/>
            </a:endParaRPr>
          </a:p>
          <a:p>
            <a:r>
              <a:rPr lang="en-US" dirty="0" smtClean="0"/>
              <a:t>Positive youth development is not about a specific program in any particular country; it’s about the power of young people. 4-H teaches youth to make better choices and create positive change in their communities. Land‐grant institutions may elect to mentor another country in the development of positive youth development programming, using their own 4‐H program as a model. International exchange programs are conducted under the sponsorships of a State 4‐H Program. U.S.</a:t>
            </a:r>
            <a:r>
              <a:rPr lang="en-US" baseline="0" dirty="0" smtClean="0"/>
              <a:t> i</a:t>
            </a:r>
            <a:r>
              <a:rPr lang="en-US" dirty="0" smtClean="0"/>
              <a:t>nstitutions do not, however, have the authority to authorize the use of the 4‐H Name and Emblem outside of their own state geographic boundaries. </a:t>
            </a:r>
          </a:p>
          <a:p>
            <a:endParaRPr lang="en-US" dirty="0" smtClean="0"/>
          </a:p>
          <a:p>
            <a:r>
              <a:rPr lang="en-US" sz="1200" b="0" i="0" kern="1200" dirty="0" smtClean="0">
                <a:solidFill>
                  <a:schemeClr val="tx1"/>
                </a:solidFill>
                <a:effectLst/>
                <a:latin typeface="+mn-lt"/>
                <a:ea typeface="+mn-ea"/>
                <a:cs typeface="+mn-cs"/>
              </a:rPr>
              <a:t>To learn how you can partner on a project in your community, contact your </a:t>
            </a:r>
            <a:r>
              <a:rPr lang="en-US" sz="1200" b="0" i="0" u="sng" kern="1200" dirty="0" smtClean="0">
                <a:solidFill>
                  <a:schemeClr val="tx1"/>
                </a:solidFill>
                <a:effectLst/>
                <a:latin typeface="+mn-lt"/>
                <a:ea typeface="+mn-ea"/>
                <a:cs typeface="+mn-cs"/>
                <a:hlinkClick r:id="rId3"/>
              </a:rPr>
              <a:t>local Extension Office</a:t>
            </a:r>
            <a:r>
              <a:rPr lang="en-US" sz="1200" b="0" i="0" kern="1200" dirty="0" smtClean="0">
                <a:solidFill>
                  <a:schemeClr val="tx1"/>
                </a:solidFill>
                <a:effectLst/>
                <a:latin typeface="+mn-lt"/>
                <a:ea typeface="+mn-ea"/>
                <a:cs typeface="+mn-cs"/>
              </a:rPr>
              <a:t>.  If you would like to explore a state programming partnership, please contact the </a:t>
            </a:r>
            <a:r>
              <a:rPr lang="en-US" sz="1200" b="0" i="0" u="sng" kern="1200" dirty="0" smtClean="0">
                <a:solidFill>
                  <a:schemeClr val="tx1"/>
                </a:solidFill>
                <a:effectLst/>
                <a:latin typeface="+mn-lt"/>
                <a:ea typeface="+mn-ea"/>
                <a:cs typeface="+mn-cs"/>
                <a:hlinkClick r:id="rId4"/>
              </a:rPr>
              <a:t>State 4-H Office</a:t>
            </a:r>
            <a:r>
              <a:rPr lang="en-US" sz="1200" b="0" i="0" kern="1200" dirty="0" smtClean="0">
                <a:solidFill>
                  <a:schemeClr val="tx1"/>
                </a:solidFill>
                <a:effectLst/>
                <a:latin typeface="+mn-lt"/>
                <a:ea typeface="+mn-ea"/>
                <a:cs typeface="+mn-cs"/>
              </a:rPr>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978A0B-FD9B-4BB4-8DDE-6158D6CAD001}" type="slidenum">
              <a:rPr lang="en-US" smtClean="0"/>
              <a:t>8</a:t>
            </a:fld>
            <a:endParaRPr lang="en-US"/>
          </a:p>
        </p:txBody>
      </p:sp>
    </p:spTree>
    <p:extLst>
      <p:ext uri="{BB962C8B-B14F-4D97-AF65-F5344CB8AC3E}">
        <p14:creationId xmlns:p14="http://schemas.microsoft.com/office/powerpoint/2010/main" val="245548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926677" y="4387136"/>
            <a:ext cx="5096721" cy="4156234"/>
          </a:xfrm>
          <a:prstGeom prst="rect">
            <a:avLst/>
          </a:prstGeom>
        </p:spPr>
        <p:txBody>
          <a:bodyPr lIns="92476" tIns="92476" rIns="92476" bIns="92476" anchor="ctr" anchorCtr="0">
            <a:noAutofit/>
          </a:bodyPr>
          <a:lstStyle/>
          <a:p>
            <a:endParaRPr/>
          </a:p>
        </p:txBody>
      </p:sp>
      <p:sp>
        <p:nvSpPr>
          <p:cNvPr id="571" name="Shape 57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96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F9059-C040-1741-8E34-29607C619E2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229656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9059-C040-1741-8E34-29607C619E2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213432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9059-C040-1741-8E34-29607C619E2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357561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363585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6" name="Shape 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43617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20821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9" name="Shape 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61757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383754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rot="5400000">
            <a:off x="2743199" y="380999"/>
            <a:ext cx="36576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7" name="Shape 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8" name="Shape 5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3190910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3" name="Shape 6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65" name="Shape 6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50540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0" name="Shape 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1" name="Shape 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2" name="Shape 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82702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9059-C040-1741-8E34-29607C619E2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1878063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7" name="Shape 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8631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338638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D70963-2751-4004-9ED3-194935ED316A}" type="slidenum">
              <a:rPr lang="en-US" altLang="en-US"/>
              <a:pPr>
                <a:defRPr/>
              </a:pPr>
              <a:t>‹#›</a:t>
            </a:fld>
            <a:endParaRPr lang="en-US" altLang="en-US"/>
          </a:p>
        </p:txBody>
      </p:sp>
    </p:spTree>
    <p:extLst>
      <p:ext uri="{BB962C8B-B14F-4D97-AF65-F5344CB8AC3E}">
        <p14:creationId xmlns:p14="http://schemas.microsoft.com/office/powerpoint/2010/main" val="14294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F281CE-2550-4762-919D-0CF9AEE01C28}" type="slidenum">
              <a:rPr lang="en-US" altLang="en-US"/>
              <a:pPr/>
              <a:t>‹#›</a:t>
            </a:fld>
            <a:endParaRPr lang="en-US" altLang="en-US"/>
          </a:p>
        </p:txBody>
      </p:sp>
    </p:spTree>
    <p:extLst>
      <p:ext uri="{BB962C8B-B14F-4D97-AF65-F5344CB8AC3E}">
        <p14:creationId xmlns:p14="http://schemas.microsoft.com/office/powerpoint/2010/main" val="567809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7" descr="4-H PPT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0E1068-7797-4B4B-8864-297532E82B8E}" type="slidenum">
              <a:rPr lang="en-US" altLang="en-US"/>
              <a:pPr/>
              <a:t>‹#›</a:t>
            </a:fld>
            <a:endParaRPr lang="en-US" altLang="en-US"/>
          </a:p>
        </p:txBody>
      </p:sp>
    </p:spTree>
    <p:extLst>
      <p:ext uri="{BB962C8B-B14F-4D97-AF65-F5344CB8AC3E}">
        <p14:creationId xmlns:p14="http://schemas.microsoft.com/office/powerpoint/2010/main" val="3300687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37446C-3966-475E-9425-0A1ECFE0F0FC}" type="slidenum">
              <a:rPr lang="en-US" altLang="en-US"/>
              <a:pPr/>
              <a:t>‹#›</a:t>
            </a:fld>
            <a:endParaRPr lang="en-US" altLang="en-US"/>
          </a:p>
        </p:txBody>
      </p:sp>
    </p:spTree>
    <p:extLst>
      <p:ext uri="{BB962C8B-B14F-4D97-AF65-F5344CB8AC3E}">
        <p14:creationId xmlns:p14="http://schemas.microsoft.com/office/powerpoint/2010/main" val="297385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42A1E20-7B54-43A5-A640-78E77247A782}" type="slidenum">
              <a:rPr lang="en-US" altLang="en-US"/>
              <a:pPr/>
              <a:t>‹#›</a:t>
            </a:fld>
            <a:endParaRPr lang="en-US" altLang="en-US"/>
          </a:p>
        </p:txBody>
      </p:sp>
    </p:spTree>
    <p:extLst>
      <p:ext uri="{BB962C8B-B14F-4D97-AF65-F5344CB8AC3E}">
        <p14:creationId xmlns:p14="http://schemas.microsoft.com/office/powerpoint/2010/main" val="2347860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03DE443-156C-4BA1-A735-A39B4C9166C2}" type="slidenum">
              <a:rPr lang="en-US" altLang="en-US"/>
              <a:pPr/>
              <a:t>‹#›</a:t>
            </a:fld>
            <a:endParaRPr lang="en-US" altLang="en-US"/>
          </a:p>
        </p:txBody>
      </p:sp>
    </p:spTree>
    <p:extLst>
      <p:ext uri="{BB962C8B-B14F-4D97-AF65-F5344CB8AC3E}">
        <p14:creationId xmlns:p14="http://schemas.microsoft.com/office/powerpoint/2010/main" val="76320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C332F15-810E-4A93-9CE3-8EDD0A33F3C1}" type="slidenum">
              <a:rPr lang="en-US" altLang="en-US"/>
              <a:pPr/>
              <a:t>‹#›</a:t>
            </a:fld>
            <a:endParaRPr lang="en-US" altLang="en-US"/>
          </a:p>
        </p:txBody>
      </p:sp>
    </p:spTree>
    <p:extLst>
      <p:ext uri="{BB962C8B-B14F-4D97-AF65-F5344CB8AC3E}">
        <p14:creationId xmlns:p14="http://schemas.microsoft.com/office/powerpoint/2010/main" val="2914275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3F23207-4BF7-438D-BAD7-E6816F50FE60}" type="slidenum">
              <a:rPr lang="en-US" altLang="en-US"/>
              <a:pPr/>
              <a:t>‹#›</a:t>
            </a:fld>
            <a:endParaRPr lang="en-US" altLang="en-US"/>
          </a:p>
        </p:txBody>
      </p:sp>
    </p:spTree>
    <p:extLst>
      <p:ext uri="{BB962C8B-B14F-4D97-AF65-F5344CB8AC3E}">
        <p14:creationId xmlns:p14="http://schemas.microsoft.com/office/powerpoint/2010/main" val="424805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F9059-C040-1741-8E34-29607C619E2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177187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69D97E0E-7569-409C-B948-58C60412A928}" type="slidenum">
              <a:rPr lang="en-US" altLang="en-US"/>
              <a:pPr/>
              <a:t>‹#›</a:t>
            </a:fld>
            <a:endParaRPr lang="en-US" altLang="en-US"/>
          </a:p>
        </p:txBody>
      </p:sp>
    </p:spTree>
    <p:extLst>
      <p:ext uri="{BB962C8B-B14F-4D97-AF65-F5344CB8AC3E}">
        <p14:creationId xmlns:p14="http://schemas.microsoft.com/office/powerpoint/2010/main" val="82798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1E9655CB-F3E2-4862-9918-6519E3BFAA28}" type="slidenum">
              <a:rPr lang="en-US" altLang="en-US"/>
              <a:pPr/>
              <a:t>‹#›</a:t>
            </a:fld>
            <a:endParaRPr lang="en-US" altLang="en-US"/>
          </a:p>
        </p:txBody>
      </p:sp>
    </p:spTree>
    <p:extLst>
      <p:ext uri="{BB962C8B-B14F-4D97-AF65-F5344CB8AC3E}">
        <p14:creationId xmlns:p14="http://schemas.microsoft.com/office/powerpoint/2010/main" val="2411722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A04EA6F-DA9B-4A9A-B9A1-96228CA11359}" type="slidenum">
              <a:rPr lang="en-US" altLang="en-US"/>
              <a:pPr/>
              <a:t>‹#›</a:t>
            </a:fld>
            <a:endParaRPr lang="en-US" altLang="en-US"/>
          </a:p>
        </p:txBody>
      </p:sp>
    </p:spTree>
    <p:extLst>
      <p:ext uri="{BB962C8B-B14F-4D97-AF65-F5344CB8AC3E}">
        <p14:creationId xmlns:p14="http://schemas.microsoft.com/office/powerpoint/2010/main" val="2815912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693B2E-8E33-4C98-9E82-54C032EED0AD}" type="slidenum">
              <a:rPr lang="en-US" altLang="en-US"/>
              <a:pPr/>
              <a:t>‹#›</a:t>
            </a:fld>
            <a:endParaRPr lang="en-US" altLang="en-US"/>
          </a:p>
        </p:txBody>
      </p:sp>
    </p:spTree>
    <p:extLst>
      <p:ext uri="{BB962C8B-B14F-4D97-AF65-F5344CB8AC3E}">
        <p14:creationId xmlns:p14="http://schemas.microsoft.com/office/powerpoint/2010/main" val="19958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F9059-C040-1741-8E34-29607C619E2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48982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F9059-C040-1741-8E34-29607C619E29}"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29287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F9059-C040-1741-8E34-29607C619E29}"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241560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9059-C040-1741-8E34-29607C619E29}"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373583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F9059-C040-1741-8E34-29607C619E2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61816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F9059-C040-1741-8E34-29607C619E2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166A-1162-4D46-82C7-29F68A8769AD}" type="slidenum">
              <a:rPr lang="en-US" smtClean="0"/>
              <a:t>‹#›</a:t>
            </a:fld>
            <a:endParaRPr lang="en-US"/>
          </a:p>
        </p:txBody>
      </p:sp>
    </p:spTree>
    <p:extLst>
      <p:ext uri="{BB962C8B-B14F-4D97-AF65-F5344CB8AC3E}">
        <p14:creationId xmlns:p14="http://schemas.microsoft.com/office/powerpoint/2010/main" val="19508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F9059-C040-1741-8E34-29607C619E29}" type="datetimeFigureOut">
              <a:rPr lang="en-US" smtClean="0"/>
              <a:t>3/16/2018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D166A-1162-4D46-82C7-29F68A8769AD}" type="slidenum">
              <a:rPr lang="en-US" smtClean="0"/>
              <a:t>‹#›</a:t>
            </a:fld>
            <a:endParaRPr lang="en-US"/>
          </a:p>
        </p:txBody>
      </p:sp>
    </p:spTree>
    <p:extLst>
      <p:ext uri="{BB962C8B-B14F-4D97-AF65-F5344CB8AC3E}">
        <p14:creationId xmlns:p14="http://schemas.microsoft.com/office/powerpoint/2010/main" val="245776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3">
            <a:alphaModFix/>
          </a:blip>
          <a:srcRect/>
          <a:stretch/>
        </p:blipFill>
        <p:spPr>
          <a:xfrm>
            <a:off x="0" y="0"/>
            <a:ext cx="9145586" cy="6859587"/>
          </a:xfrm>
          <a:prstGeom prst="rect">
            <a:avLst/>
          </a:prstGeom>
          <a:noFill/>
          <a:ln>
            <a:noFill/>
          </a:ln>
        </p:spPr>
      </p:pic>
      <p:sp>
        <p:nvSpPr>
          <p:cNvPr id="10" name="Shape 10"/>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defTabSz="914400">
              <a:buClr>
                <a:srgbClr val="000000"/>
              </a:buClr>
              <a:buSzPct val="25000"/>
              <a:buFont typeface="Arial"/>
              <a:buNone/>
            </a:pPr>
            <a:fld id="{00000000-1234-1234-1234-123412341234}" type="slidenum">
              <a:rPr lang="en-US" sz="1400" kern="0">
                <a:solidFill>
                  <a:srgbClr val="000000"/>
                </a:solidFill>
                <a:ea typeface="Arial"/>
                <a:cs typeface="Arial"/>
                <a:sym typeface="Arial"/>
                <a:rtl val="0"/>
              </a:rPr>
              <a:pPr algn="r" defTabSz="914400">
                <a:buClr>
                  <a:srgbClr val="000000"/>
                </a:buClr>
                <a:buSzPct val="25000"/>
                <a:buFont typeface="Arial"/>
                <a:buNone/>
              </a:pPr>
              <a:t>‹#›</a:t>
            </a:fld>
            <a:endParaRPr lang="en-US" sz="1400" kern="0">
              <a:solidFill>
                <a:srgbClr val="000000"/>
              </a:solidFill>
              <a:ea typeface="Arial"/>
              <a:cs typeface="Arial"/>
              <a:sym typeface="Arial"/>
              <a:rtl val="0"/>
            </a:endParaRPr>
          </a:p>
        </p:txBody>
      </p:sp>
    </p:spTree>
    <p:extLst>
      <p:ext uri="{BB962C8B-B14F-4D97-AF65-F5344CB8AC3E}">
        <p14:creationId xmlns:p14="http://schemas.microsoft.com/office/powerpoint/2010/main" val="138843052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A319BD5C-3E7B-411A-9D32-BE267512109F}" type="slidenum">
              <a:rPr lang="en-US" altLang="en-US" smtClean="0">
                <a:latin typeface="Arial" panose="020B0604020202020204" pitchFamily="34" charset="0"/>
              </a:rPr>
              <a:pPr defTabSz="914400" eaLnBrk="0" fontAlgn="base" hangingPunct="0">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95732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tto.Gonzalez@nifa.usd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ifa.usda.gov/opportunities-global-engagemen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hyperlink" Target="mailto:abalsano@nifa.usda.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otto.Gonzalez@nifa.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2 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5" name="Picture 4" descr="NIFA PPT Options 2016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sp>
        <p:nvSpPr>
          <p:cNvPr id="2" name="Title 1"/>
          <p:cNvSpPr>
            <a:spLocks noGrp="1"/>
          </p:cNvSpPr>
          <p:nvPr>
            <p:ph type="ctrTitle"/>
          </p:nvPr>
        </p:nvSpPr>
        <p:spPr>
          <a:xfrm>
            <a:off x="0" y="1322387"/>
            <a:ext cx="9144000" cy="1470025"/>
          </a:xfrm>
        </p:spPr>
        <p:txBody>
          <a:bodyPr>
            <a:normAutofit/>
          </a:bodyPr>
          <a:lstStyle/>
          <a:p>
            <a:r>
              <a:rPr lang="en-US" sz="3800" b="1" dirty="0" smtClean="0">
                <a:latin typeface="+mn-lt"/>
                <a:cs typeface="Arial" panose="020B0604020202020204" pitchFamily="34" charset="0"/>
              </a:rPr>
              <a:t>International Opportunities for AgrAbility</a:t>
            </a:r>
            <a:endParaRPr lang="en-US" sz="3800" b="1" dirty="0">
              <a:latin typeface="+mn-lt"/>
              <a:cs typeface="Arial" panose="020B0604020202020204" pitchFamily="34" charset="0"/>
            </a:endParaRPr>
          </a:p>
        </p:txBody>
      </p:sp>
      <p:sp>
        <p:nvSpPr>
          <p:cNvPr id="3" name="Subtitle 2"/>
          <p:cNvSpPr>
            <a:spLocks noGrp="1"/>
          </p:cNvSpPr>
          <p:nvPr>
            <p:ph type="subTitle" idx="1"/>
          </p:nvPr>
        </p:nvSpPr>
        <p:spPr>
          <a:xfrm>
            <a:off x="1365885" y="2819400"/>
            <a:ext cx="6400800" cy="1752600"/>
          </a:xfrm>
        </p:spPr>
        <p:txBody>
          <a:bodyPr>
            <a:normAutofit/>
          </a:bodyPr>
          <a:lstStyle/>
          <a:p>
            <a:r>
              <a:rPr lang="en-US" sz="2200" b="1" dirty="0" smtClean="0">
                <a:solidFill>
                  <a:schemeClr val="tx1"/>
                </a:solidFill>
              </a:rPr>
              <a:t>Aida Balsano, Ph.D. </a:t>
            </a:r>
          </a:p>
          <a:p>
            <a:r>
              <a:rPr lang="en-US" sz="1800" dirty="0" smtClean="0">
                <a:solidFill>
                  <a:schemeClr val="tx1"/>
                </a:solidFill>
              </a:rPr>
              <a:t>National Program Leader </a:t>
            </a:r>
          </a:p>
          <a:p>
            <a:endParaRPr lang="en-US" sz="2000" dirty="0" smtClean="0">
              <a:solidFill>
                <a:schemeClr val="tx1"/>
              </a:solidFill>
            </a:endParaRPr>
          </a:p>
          <a:p>
            <a:r>
              <a:rPr lang="en-US" sz="1400" dirty="0" smtClean="0">
                <a:solidFill>
                  <a:schemeClr val="tx1"/>
                </a:solidFill>
              </a:rPr>
              <a:t>AgrAbility NTW – International Panel</a:t>
            </a:r>
          </a:p>
          <a:p>
            <a:r>
              <a:rPr lang="en-US" sz="1400" dirty="0" smtClean="0">
                <a:solidFill>
                  <a:schemeClr val="tx1"/>
                </a:solidFill>
              </a:rPr>
              <a:t>March 21, 2018</a:t>
            </a:r>
          </a:p>
          <a:p>
            <a:endParaRPr lang="en-US" dirty="0"/>
          </a:p>
        </p:txBody>
      </p:sp>
    </p:spTree>
    <p:extLst>
      <p:ext uri="{BB962C8B-B14F-4D97-AF65-F5344CB8AC3E}">
        <p14:creationId xmlns:p14="http://schemas.microsoft.com/office/powerpoint/2010/main" val="342774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2" name="Picture 1"/>
          <p:cNvPicPr>
            <a:picLocks noChangeAspect="1"/>
          </p:cNvPicPr>
          <p:nvPr/>
        </p:nvPicPr>
        <p:blipFill>
          <a:blip r:embed="rId3"/>
          <a:stretch>
            <a:fillRect/>
          </a:stretch>
        </p:blipFill>
        <p:spPr>
          <a:xfrm>
            <a:off x="897256" y="1627959"/>
            <a:ext cx="7732394" cy="4418511"/>
          </a:xfrm>
          <a:prstGeom prst="rect">
            <a:avLst/>
          </a:prstGeom>
        </p:spPr>
      </p:pic>
    </p:spTree>
    <p:extLst>
      <p:ext uri="{BB962C8B-B14F-4D97-AF65-F5344CB8AC3E}">
        <p14:creationId xmlns:p14="http://schemas.microsoft.com/office/powerpoint/2010/main" val="260690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3" name="Picture 2"/>
          <p:cNvPicPr>
            <a:picLocks noChangeAspect="1"/>
          </p:cNvPicPr>
          <p:nvPr/>
        </p:nvPicPr>
        <p:blipFill>
          <a:blip r:embed="rId4"/>
          <a:stretch>
            <a:fillRect/>
          </a:stretch>
        </p:blipFill>
        <p:spPr>
          <a:xfrm>
            <a:off x="-240030" y="-651510"/>
            <a:ext cx="9646920" cy="7509510"/>
          </a:xfrm>
          <a:prstGeom prst="rect">
            <a:avLst/>
          </a:prstGeom>
        </p:spPr>
      </p:pic>
      <p:pic>
        <p:nvPicPr>
          <p:cNvPr id="2" name="Picture 1"/>
          <p:cNvPicPr>
            <a:picLocks noChangeAspect="1"/>
          </p:cNvPicPr>
          <p:nvPr/>
        </p:nvPicPr>
        <p:blipFill>
          <a:blip r:embed="rId5"/>
          <a:stretch>
            <a:fillRect/>
          </a:stretch>
        </p:blipFill>
        <p:spPr>
          <a:xfrm>
            <a:off x="4621135" y="2878698"/>
            <a:ext cx="1060796" cy="1341236"/>
          </a:xfrm>
          <a:prstGeom prst="rect">
            <a:avLst/>
          </a:prstGeom>
        </p:spPr>
      </p:pic>
    </p:spTree>
    <p:extLst>
      <p:ext uri="{BB962C8B-B14F-4D97-AF65-F5344CB8AC3E}">
        <p14:creationId xmlns:p14="http://schemas.microsoft.com/office/powerpoint/2010/main" val="42410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50579" y="502024"/>
            <a:ext cx="8642841" cy="5487518"/>
          </a:xfrm>
          <a:prstGeom prst="rect">
            <a:avLst/>
          </a:prstGeom>
        </p:spPr>
      </p:pic>
      <p:sp>
        <p:nvSpPr>
          <p:cNvPr id="5" name="TextBox 4"/>
          <p:cNvSpPr txBox="1"/>
          <p:nvPr/>
        </p:nvSpPr>
        <p:spPr>
          <a:xfrm>
            <a:off x="250579" y="6402771"/>
            <a:ext cx="8730583" cy="338554"/>
          </a:xfrm>
          <a:prstGeom prst="rect">
            <a:avLst/>
          </a:prstGeom>
          <a:noFill/>
        </p:spPr>
        <p:txBody>
          <a:bodyPr wrap="square" rtlCol="0">
            <a:spAutoFit/>
          </a:bodyPr>
          <a:lstStyle/>
          <a:p>
            <a:r>
              <a:rPr lang="en-US" sz="1600" b="1" dirty="0" smtClean="0"/>
              <a:t>Contact: </a:t>
            </a:r>
            <a:r>
              <a:rPr lang="en-US" sz="1600" dirty="0" smtClean="0"/>
              <a:t>Otto Gonzalez, Director, Center for International Programs, </a:t>
            </a:r>
            <a:r>
              <a:rPr lang="en-US" sz="1600" dirty="0" smtClean="0">
                <a:hlinkClick r:id="rId4"/>
              </a:rPr>
              <a:t>otto.Gonzalez@nifa.usda.gov</a:t>
            </a:r>
            <a:r>
              <a:rPr lang="en-US" sz="1600" dirty="0" smtClean="0"/>
              <a:t>.  </a:t>
            </a:r>
            <a:endParaRPr lang="en-US" sz="1600" dirty="0"/>
          </a:p>
        </p:txBody>
      </p:sp>
    </p:spTree>
    <p:extLst>
      <p:ext uri="{BB962C8B-B14F-4D97-AF65-F5344CB8AC3E}">
        <p14:creationId xmlns:p14="http://schemas.microsoft.com/office/powerpoint/2010/main" val="2514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706"/>
            <a:ext cx="8229600" cy="965005"/>
          </a:xfrm>
        </p:spPr>
        <p:txBody>
          <a:bodyPr>
            <a:noAutofit/>
          </a:bodyPr>
          <a:lstStyle/>
          <a:p>
            <a:r>
              <a:rPr lang="en-US" sz="3200" b="1" dirty="0" smtClean="0"/>
              <a:t>NIFA Competitive Grant Programs with Opportunities for International Activities</a:t>
            </a:r>
            <a:endParaRPr lang="en-US" sz="3200" b="1" dirty="0"/>
          </a:p>
        </p:txBody>
      </p:sp>
      <p:sp>
        <p:nvSpPr>
          <p:cNvPr id="3" name="Content Placeholder 2"/>
          <p:cNvSpPr>
            <a:spLocks noGrp="1"/>
          </p:cNvSpPr>
          <p:nvPr>
            <p:ph sz="half" idx="1"/>
          </p:nvPr>
        </p:nvSpPr>
        <p:spPr>
          <a:xfrm>
            <a:off x="533400" y="2430048"/>
            <a:ext cx="8153400" cy="4427951"/>
          </a:xfrm>
        </p:spPr>
        <p:txBody>
          <a:bodyPr>
            <a:normAutofit lnSpcReduction="10000"/>
          </a:bodyPr>
          <a:lstStyle/>
          <a:p>
            <a:r>
              <a:rPr lang="en-US" sz="2400" dirty="0" smtClean="0"/>
              <a:t>Examples: </a:t>
            </a:r>
          </a:p>
          <a:p>
            <a:pPr lvl="1"/>
            <a:r>
              <a:rPr lang="en-US" sz="2000" dirty="0" smtClean="0"/>
              <a:t>Agriculture and Food research Initiative (AFRI) </a:t>
            </a:r>
          </a:p>
          <a:p>
            <a:pPr lvl="1"/>
            <a:r>
              <a:rPr lang="en-US" sz="2000" dirty="0" smtClean="0"/>
              <a:t>1890 Institution Teaching, Research and Extension Capacity Grants </a:t>
            </a:r>
          </a:p>
          <a:p>
            <a:pPr lvl="1"/>
            <a:r>
              <a:rPr lang="en-US" sz="2000" dirty="0" smtClean="0"/>
              <a:t>Higher Education Challenge Grants (HEC) </a:t>
            </a:r>
          </a:p>
          <a:p>
            <a:pPr lvl="1"/>
            <a:r>
              <a:rPr lang="en-US" sz="2000" dirty="0" smtClean="0"/>
              <a:t>Food and Agricultural Sciences National Needs Fellowships (NNF) </a:t>
            </a:r>
          </a:p>
          <a:p>
            <a:pPr lvl="1"/>
            <a:r>
              <a:rPr lang="en-US" sz="2000" dirty="0" smtClean="0"/>
              <a:t>Higher Education Multicultural Scholars Program (MSP) </a:t>
            </a:r>
          </a:p>
          <a:p>
            <a:pPr lvl="1"/>
            <a:r>
              <a:rPr lang="en-US" sz="2000" dirty="0" smtClean="0"/>
              <a:t>Hispanic Serving Institutions Grants (HSI) </a:t>
            </a:r>
          </a:p>
          <a:p>
            <a:pPr lvl="1"/>
            <a:r>
              <a:rPr lang="en-US" sz="2000" dirty="0" smtClean="0"/>
              <a:t>Small Business Innovation Research (SBIR) </a:t>
            </a:r>
          </a:p>
          <a:p>
            <a:pPr lvl="1"/>
            <a:r>
              <a:rPr lang="en-US" sz="2000" dirty="0" smtClean="0"/>
              <a:t>Women and Minorities in STEM </a:t>
            </a:r>
          </a:p>
          <a:p>
            <a:pPr marL="457200" lvl="1" indent="0">
              <a:buNone/>
            </a:pPr>
            <a:endParaRPr lang="en-US" dirty="0" smtClean="0"/>
          </a:p>
          <a:p>
            <a:r>
              <a:rPr lang="en-US" sz="2400" dirty="0" smtClean="0"/>
              <a:t>For a comprehensive list</a:t>
            </a:r>
            <a:r>
              <a:rPr lang="en-US" sz="2400" dirty="0"/>
              <a:t>, visit </a:t>
            </a:r>
            <a:r>
              <a:rPr lang="en-US" sz="2400" dirty="0">
                <a:hlinkClick r:id="rId2"/>
              </a:rPr>
              <a:t>https://</a:t>
            </a:r>
            <a:r>
              <a:rPr lang="en-US" sz="2400" dirty="0" smtClean="0">
                <a:hlinkClick r:id="rId2"/>
              </a:rPr>
              <a:t>www.nifa.usda.gov/opportunities-global-engagement</a:t>
            </a:r>
            <a:r>
              <a:rPr lang="en-US" sz="2400" dirty="0" smtClean="0"/>
              <a:t> </a:t>
            </a:r>
            <a:endParaRPr lang="en-US" sz="2400" dirty="0"/>
          </a:p>
        </p:txBody>
      </p:sp>
      <p:pic>
        <p:nvPicPr>
          <p:cNvPr id="8" name="Picture 7"/>
          <p:cNvPicPr>
            <a:picLocks noChangeAspect="1"/>
          </p:cNvPicPr>
          <p:nvPr/>
        </p:nvPicPr>
        <p:blipFill>
          <a:blip r:embed="rId3"/>
          <a:stretch>
            <a:fillRect/>
          </a:stretch>
        </p:blipFill>
        <p:spPr>
          <a:xfrm>
            <a:off x="914400" y="-109729"/>
            <a:ext cx="7102258" cy="1412433"/>
          </a:xfrm>
          <a:prstGeom prst="rect">
            <a:avLst/>
          </a:prstGeom>
        </p:spPr>
      </p:pic>
    </p:spTree>
    <p:extLst>
      <p:ext uri="{BB962C8B-B14F-4D97-AF65-F5344CB8AC3E}">
        <p14:creationId xmlns:p14="http://schemas.microsoft.com/office/powerpoint/2010/main" val="89129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5" name="Content Placeholder 4"/>
          <p:cNvSpPr>
            <a:spLocks noGrp="1"/>
          </p:cNvSpPr>
          <p:nvPr>
            <p:ph idx="1"/>
          </p:nvPr>
        </p:nvSpPr>
        <p:spPr>
          <a:xfrm>
            <a:off x="457200" y="1227221"/>
            <a:ext cx="8062332" cy="4839042"/>
          </a:xfrm>
        </p:spPr>
        <p:txBody>
          <a:bodyPr>
            <a:normAutofit fontScale="70000" lnSpcReduction="20000"/>
          </a:bodyPr>
          <a:lstStyle/>
          <a:p>
            <a:pPr marL="0" indent="0">
              <a:buNone/>
            </a:pPr>
            <a:r>
              <a:rPr lang="en-US" sz="4000" b="1" dirty="0" smtClean="0"/>
              <a:t>Broadening </a:t>
            </a:r>
            <a:r>
              <a:rPr lang="en-US" sz="4000" b="1" dirty="0"/>
              <a:t>Students’ Experiences and Expanding their Career Competencies through International Experiential Learning Opportunities </a:t>
            </a:r>
            <a:r>
              <a:rPr lang="en-US" sz="4000" b="1" dirty="0" smtClean="0"/>
              <a:t> </a:t>
            </a:r>
            <a:r>
              <a:rPr lang="en-US" dirty="0" smtClean="0"/>
              <a:t>(HEC Grant) </a:t>
            </a:r>
            <a:endParaRPr lang="en-US" dirty="0" smtClean="0"/>
          </a:p>
          <a:p>
            <a:pPr marL="0" indent="0">
              <a:buNone/>
            </a:pPr>
            <a:endParaRPr lang="en-US" dirty="0" smtClean="0"/>
          </a:p>
          <a:p>
            <a:r>
              <a:rPr lang="en-US" sz="3400" dirty="0" smtClean="0"/>
              <a:t>Texas </a:t>
            </a:r>
            <a:r>
              <a:rPr lang="en-US" sz="3400" dirty="0"/>
              <a:t>A&amp;M University (TAMU) and Prairie View A&amp;M University (PVAMU</a:t>
            </a:r>
            <a:r>
              <a:rPr lang="en-US" sz="3400" dirty="0" smtClean="0"/>
              <a:t>) </a:t>
            </a:r>
          </a:p>
          <a:p>
            <a:r>
              <a:rPr lang="en-US" sz="3400" dirty="0"/>
              <a:t>Partnered with the University of Namibia and Namibia-based research centers. </a:t>
            </a:r>
            <a:endParaRPr lang="en-US" sz="3400" dirty="0" smtClean="0"/>
          </a:p>
          <a:p>
            <a:r>
              <a:rPr lang="en-US" sz="3400" dirty="0" smtClean="0"/>
              <a:t>Faculty-led </a:t>
            </a:r>
            <a:r>
              <a:rPr lang="en-US" sz="3400" dirty="0"/>
              <a:t>study abroad program in </a:t>
            </a:r>
            <a:r>
              <a:rPr lang="en-US" sz="3400" dirty="0" smtClean="0"/>
              <a:t>Namibia </a:t>
            </a:r>
          </a:p>
          <a:p>
            <a:r>
              <a:rPr lang="en-US" sz="3400" dirty="0" smtClean="0"/>
              <a:t>To </a:t>
            </a:r>
            <a:r>
              <a:rPr lang="en-US" sz="3400" dirty="0"/>
              <a:t>address food security </a:t>
            </a:r>
            <a:r>
              <a:rPr lang="en-US" sz="3400" dirty="0" smtClean="0"/>
              <a:t>issues </a:t>
            </a:r>
          </a:p>
          <a:p>
            <a:r>
              <a:rPr lang="en-US" sz="3400" dirty="0" smtClean="0"/>
              <a:t>Developed </a:t>
            </a:r>
            <a:r>
              <a:rPr lang="en-US" sz="3400" dirty="0"/>
              <a:t>course </a:t>
            </a:r>
            <a:r>
              <a:rPr lang="en-US" sz="3400" dirty="0" smtClean="0"/>
              <a:t>materials to </a:t>
            </a:r>
            <a:r>
              <a:rPr lang="en-US" sz="3400" dirty="0"/>
              <a:t>integrate </a:t>
            </a:r>
            <a:endParaRPr lang="en-US" sz="3400" dirty="0" smtClean="0"/>
          </a:p>
          <a:p>
            <a:pPr marL="0" indent="0">
              <a:buNone/>
            </a:pPr>
            <a:r>
              <a:rPr lang="en-US" sz="3400" dirty="0"/>
              <a:t> </a:t>
            </a:r>
            <a:r>
              <a:rPr lang="en-US" sz="3400" dirty="0" smtClean="0"/>
              <a:t>     </a:t>
            </a:r>
            <a:r>
              <a:rPr lang="en-US" sz="3400" dirty="0" smtClean="0"/>
              <a:t>learning </a:t>
            </a:r>
            <a:r>
              <a:rPr lang="en-US" sz="3400" dirty="0"/>
              <a:t>from the study abroad experience </a:t>
            </a:r>
            <a:endParaRPr lang="en-US" sz="3400" dirty="0" smtClean="0"/>
          </a:p>
          <a:p>
            <a:pPr marL="0" indent="0">
              <a:buNone/>
            </a:pPr>
            <a:r>
              <a:rPr lang="en-US" sz="3400" dirty="0"/>
              <a:t> </a:t>
            </a:r>
            <a:r>
              <a:rPr lang="en-US" sz="3400" dirty="0" smtClean="0"/>
              <a:t>     </a:t>
            </a:r>
            <a:r>
              <a:rPr lang="en-US" sz="3400" dirty="0" smtClean="0"/>
              <a:t>into </a:t>
            </a:r>
            <a:r>
              <a:rPr lang="en-US" sz="3400" dirty="0"/>
              <a:t>courses back at </a:t>
            </a:r>
            <a:r>
              <a:rPr lang="en-US" sz="3400" dirty="0" smtClean="0"/>
              <a:t>TAMU and PVAMU.  </a:t>
            </a:r>
            <a:endParaRPr lang="en-US" sz="3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044" y="5363736"/>
            <a:ext cx="2547588" cy="1405054"/>
          </a:xfrm>
          <a:prstGeom prst="rect">
            <a:avLst/>
          </a:prstGeom>
        </p:spPr>
      </p:pic>
    </p:spTree>
    <p:extLst>
      <p:ext uri="{BB962C8B-B14F-4D97-AF65-F5344CB8AC3E}">
        <p14:creationId xmlns:p14="http://schemas.microsoft.com/office/powerpoint/2010/main" val="147899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Title 1"/>
          <p:cNvSpPr>
            <a:spLocks noGrp="1"/>
          </p:cNvSpPr>
          <p:nvPr>
            <p:ph type="title"/>
          </p:nvPr>
        </p:nvSpPr>
        <p:spPr>
          <a:xfrm>
            <a:off x="457200" y="1123950"/>
            <a:ext cx="8229600" cy="952500"/>
          </a:xfrm>
        </p:spPr>
        <p:txBody>
          <a:bodyPr>
            <a:noAutofit/>
          </a:bodyPr>
          <a:lstStyle/>
          <a:p>
            <a:r>
              <a:rPr lang="en-US" sz="3200" b="1" dirty="0" smtClean="0"/>
              <a:t>Collaborations with </a:t>
            </a:r>
            <a:br>
              <a:rPr lang="en-US" sz="3200" b="1" dirty="0" smtClean="0"/>
            </a:br>
            <a:r>
              <a:rPr lang="en-US" sz="3200" b="1" dirty="0" smtClean="0"/>
              <a:t>Federal and International Organizations</a:t>
            </a:r>
            <a:endParaRPr lang="en-US" sz="3200" b="1" dirty="0"/>
          </a:p>
        </p:txBody>
      </p:sp>
      <p:sp>
        <p:nvSpPr>
          <p:cNvPr id="3" name="Content Placeholder 2"/>
          <p:cNvSpPr>
            <a:spLocks noGrp="1"/>
          </p:cNvSpPr>
          <p:nvPr>
            <p:ph idx="1"/>
          </p:nvPr>
        </p:nvSpPr>
        <p:spPr>
          <a:xfrm>
            <a:off x="457200" y="2514600"/>
            <a:ext cx="8229600" cy="4114800"/>
          </a:xfrm>
        </p:spPr>
        <p:txBody>
          <a:bodyPr/>
          <a:lstStyle/>
          <a:p>
            <a:pPr marL="0" indent="0">
              <a:buNone/>
            </a:pPr>
            <a:r>
              <a:rPr lang="en-US" dirty="0" smtClean="0"/>
              <a:t>Haiti Vocational Agricultural Education Project </a:t>
            </a:r>
          </a:p>
          <a:p>
            <a:pPr>
              <a:buFont typeface="Arial" panose="020B0604020202020204" pitchFamily="34" charset="0"/>
              <a:buChar char="•"/>
            </a:pPr>
            <a:r>
              <a:rPr lang="en-US" sz="2400" dirty="0" smtClean="0"/>
              <a:t>2013 – present </a:t>
            </a:r>
          </a:p>
          <a:p>
            <a:pPr>
              <a:buFont typeface="Arial" panose="020B0604020202020204" pitchFamily="34" charset="0"/>
              <a:buChar char="•"/>
            </a:pPr>
            <a:r>
              <a:rPr lang="en-US" sz="2400" dirty="0" smtClean="0"/>
              <a:t>USAID-funded </a:t>
            </a:r>
          </a:p>
          <a:p>
            <a:pPr>
              <a:buFont typeface="Arial" panose="020B0604020202020204" pitchFamily="34" charset="0"/>
              <a:buChar char="•"/>
            </a:pPr>
            <a:r>
              <a:rPr lang="en-US" sz="2400" dirty="0" smtClean="0"/>
              <a:t>Reestablish 3 vocational </a:t>
            </a:r>
            <a:r>
              <a:rPr lang="en-US" sz="2400" dirty="0"/>
              <a:t>agricultural </a:t>
            </a:r>
            <a:r>
              <a:rPr lang="en-US" sz="2400" dirty="0" smtClean="0"/>
              <a:t>schools </a:t>
            </a:r>
          </a:p>
          <a:p>
            <a:pPr>
              <a:buFont typeface="Arial" panose="020B0604020202020204" pitchFamily="34" charset="0"/>
              <a:buChar char="•"/>
            </a:pPr>
            <a:r>
              <a:rPr lang="en-US" sz="2400" dirty="0" smtClean="0"/>
              <a:t>Implemented by </a:t>
            </a:r>
            <a:r>
              <a:rPr lang="en-US" sz="2400" dirty="0"/>
              <a:t>the </a:t>
            </a:r>
            <a:endParaRPr lang="en-US" sz="2400" dirty="0" smtClean="0"/>
          </a:p>
          <a:p>
            <a:pPr marL="0" indent="0">
              <a:buNone/>
            </a:pPr>
            <a:r>
              <a:rPr lang="en-US" sz="2400" dirty="0" smtClean="0"/>
              <a:t>     University </a:t>
            </a:r>
            <a:r>
              <a:rPr lang="en-US" sz="2400" dirty="0"/>
              <a:t>of </a:t>
            </a:r>
            <a:r>
              <a:rPr lang="en-US" sz="2400" dirty="0" smtClean="0"/>
              <a:t>California </a:t>
            </a:r>
            <a:r>
              <a:rPr lang="en-US" sz="2400" dirty="0" smtClean="0"/>
              <a:t>– Davis  </a:t>
            </a:r>
          </a:p>
          <a:p>
            <a:pPr>
              <a:buFont typeface="Arial" panose="020B0604020202020204" pitchFamily="34" charset="0"/>
              <a:buChar char="•"/>
            </a:pPr>
            <a:r>
              <a:rPr lang="en-US" sz="2400" dirty="0" smtClean="0"/>
              <a:t>Created </a:t>
            </a:r>
            <a:r>
              <a:rPr lang="en-US" sz="2400" dirty="0"/>
              <a:t>a </a:t>
            </a:r>
            <a:r>
              <a:rPr lang="en-US" sz="2400" dirty="0" smtClean="0"/>
              <a:t>curriculum</a:t>
            </a:r>
          </a:p>
          <a:p>
            <a:pPr>
              <a:buFont typeface="Arial" panose="020B0604020202020204" pitchFamily="34" charset="0"/>
              <a:buChar char="•"/>
            </a:pPr>
            <a:r>
              <a:rPr lang="en-US" sz="2400" dirty="0" smtClean="0"/>
              <a:t>Trained </a:t>
            </a:r>
            <a:r>
              <a:rPr lang="en-US" sz="2400" dirty="0"/>
              <a:t>school administrators and </a:t>
            </a:r>
            <a:endParaRPr lang="en-US" sz="2400" dirty="0" smtClean="0"/>
          </a:p>
          <a:p>
            <a:pPr marL="0" indent="0">
              <a:buNone/>
            </a:pPr>
            <a:r>
              <a:rPr lang="en-US" sz="2400" dirty="0"/>
              <a:t> </a:t>
            </a:r>
            <a:r>
              <a:rPr lang="en-US" sz="2400" dirty="0" smtClean="0"/>
              <a:t>    newly </a:t>
            </a:r>
            <a:r>
              <a:rPr lang="en-US" sz="2400" dirty="0"/>
              <a:t>hired agricultural teachers.</a:t>
            </a:r>
            <a:endParaRPr lang="en-US" sz="2400" dirty="0" smtClean="0"/>
          </a:p>
        </p:txBody>
      </p:sp>
      <p:pic>
        <p:nvPicPr>
          <p:cNvPr id="6" name="Picture 5"/>
          <p:cNvPicPr>
            <a:picLocks noChangeAspect="1"/>
          </p:cNvPicPr>
          <p:nvPr/>
        </p:nvPicPr>
        <p:blipFill>
          <a:blip r:embed="rId4"/>
          <a:stretch>
            <a:fillRect/>
          </a:stretch>
        </p:blipFill>
        <p:spPr>
          <a:xfrm>
            <a:off x="6557572" y="3881281"/>
            <a:ext cx="1905000" cy="2543175"/>
          </a:xfrm>
          <a:prstGeom prst="rect">
            <a:avLst/>
          </a:prstGeom>
        </p:spPr>
      </p:pic>
    </p:spTree>
    <p:extLst>
      <p:ext uri="{BB962C8B-B14F-4D97-AF65-F5344CB8AC3E}">
        <p14:creationId xmlns:p14="http://schemas.microsoft.com/office/powerpoint/2010/main" val="1047535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4-H PP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41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FA PPT Options 201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5" name="Picture 4"/>
          <p:cNvPicPr>
            <a:picLocks noChangeAspect="1"/>
          </p:cNvPicPr>
          <p:nvPr/>
        </p:nvPicPr>
        <p:blipFill>
          <a:blip r:embed="rId4"/>
          <a:stretch>
            <a:fillRect/>
          </a:stretch>
        </p:blipFill>
        <p:spPr>
          <a:xfrm>
            <a:off x="1214203" y="1199213"/>
            <a:ext cx="6970427" cy="5201587"/>
          </a:xfrm>
          <a:prstGeom prst="rect">
            <a:avLst/>
          </a:prstGeom>
        </p:spPr>
      </p:pic>
      <p:sp>
        <p:nvSpPr>
          <p:cNvPr id="6" name="TextBox 5"/>
          <p:cNvSpPr txBox="1"/>
          <p:nvPr/>
        </p:nvSpPr>
        <p:spPr>
          <a:xfrm>
            <a:off x="5541667" y="6474157"/>
            <a:ext cx="3602333" cy="307777"/>
          </a:xfrm>
          <a:prstGeom prst="rect">
            <a:avLst/>
          </a:prstGeom>
          <a:noFill/>
        </p:spPr>
        <p:txBody>
          <a:bodyPr wrap="none" rtlCol="0">
            <a:spAutoFit/>
          </a:bodyPr>
          <a:lstStyle/>
          <a:p>
            <a:r>
              <a:rPr lang="en-US" sz="1400" dirty="0"/>
              <a:t>Source: https://4-h.org/about/global-network/</a:t>
            </a:r>
          </a:p>
        </p:txBody>
      </p:sp>
    </p:spTree>
    <p:extLst>
      <p:ext uri="{BB962C8B-B14F-4D97-AF65-F5344CB8AC3E}">
        <p14:creationId xmlns:p14="http://schemas.microsoft.com/office/powerpoint/2010/main" val="29050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11200" y="990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3600" b="1" i="1" u="none" strike="noStrike" cap="none" baseline="0" dirty="0" smtClean="0">
                <a:solidFill>
                  <a:schemeClr val="dk1"/>
                </a:solidFill>
                <a:latin typeface="Calibri" panose="020F0502020204030204" pitchFamily="34" charset="0"/>
                <a:ea typeface="Times New Roman"/>
                <a:cs typeface="Times New Roman"/>
                <a:sym typeface="Times New Roman"/>
              </a:rPr>
              <a:t>NIFA Contacts </a:t>
            </a:r>
            <a:endParaRPr lang="en-US" sz="3600" b="1" i="1" u="none" strike="noStrike" cap="none" baseline="0" dirty="0">
              <a:solidFill>
                <a:schemeClr val="dk1"/>
              </a:solidFill>
              <a:latin typeface="Calibri" panose="020F0502020204030204" pitchFamily="34" charset="0"/>
              <a:ea typeface="Times New Roman"/>
              <a:cs typeface="Times New Roman"/>
              <a:sym typeface="Times New Roman"/>
            </a:endParaRPr>
          </a:p>
        </p:txBody>
      </p:sp>
      <p:sp>
        <p:nvSpPr>
          <p:cNvPr id="574" name="Shape 574"/>
          <p:cNvSpPr txBox="1">
            <a:spLocks noGrp="1"/>
          </p:cNvSpPr>
          <p:nvPr>
            <p:ph type="body" idx="1"/>
          </p:nvPr>
        </p:nvSpPr>
        <p:spPr>
          <a:xfrm>
            <a:off x="711200" y="2294021"/>
            <a:ext cx="7772400" cy="3469105"/>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600"/>
              </a:spcBef>
              <a:spcAft>
                <a:spcPts val="0"/>
              </a:spcAft>
              <a:buClr>
                <a:srgbClr val="96351A"/>
              </a:buClr>
              <a:buSzPct val="25000"/>
              <a:buFont typeface="Times New Roman"/>
              <a:buNone/>
            </a:pPr>
            <a:r>
              <a:rPr lang="en-US" sz="3000" b="1" i="1" u="none" strike="noStrike" cap="none" baseline="0" dirty="0" smtClean="0">
                <a:solidFill>
                  <a:schemeClr val="tx1"/>
                </a:solidFill>
                <a:latin typeface="Calibri" panose="020F0502020204030204" pitchFamily="34" charset="0"/>
                <a:ea typeface="Times New Roman"/>
                <a:cs typeface="Times New Roman"/>
                <a:sym typeface="Times New Roman"/>
              </a:rPr>
              <a:t>Aida </a:t>
            </a:r>
            <a:r>
              <a:rPr lang="en-US" sz="3000" b="1" i="1" u="none" strike="noStrike" cap="none" baseline="0" dirty="0">
                <a:solidFill>
                  <a:schemeClr val="tx1"/>
                </a:solidFill>
                <a:latin typeface="Calibri" panose="020F0502020204030204" pitchFamily="34" charset="0"/>
                <a:ea typeface="Times New Roman"/>
                <a:cs typeface="Times New Roman"/>
                <a:sym typeface="Times New Roman"/>
              </a:rPr>
              <a:t>Balsano </a:t>
            </a:r>
          </a:p>
          <a:p>
            <a:pPr marL="342900" marR="0" lvl="0" indent="-342900" algn="ctr" rtl="0">
              <a:lnSpc>
                <a:spcPct val="100000"/>
              </a:lnSpc>
              <a:spcBef>
                <a:spcPts val="400"/>
              </a:spcBef>
              <a:spcAft>
                <a:spcPts val="0"/>
              </a:spcAft>
              <a:buClr>
                <a:schemeClr val="dk1"/>
              </a:buClr>
              <a:buSzPct val="25000"/>
              <a:buFont typeface="Times New Roman"/>
              <a:buNone/>
            </a:pPr>
            <a:r>
              <a:rPr lang="en-US" sz="2000" b="0" i="1" u="none" strike="noStrike" cap="none" baseline="0" dirty="0">
                <a:solidFill>
                  <a:schemeClr val="dk1"/>
                </a:solidFill>
                <a:latin typeface="Calibri" panose="020F0502020204030204" pitchFamily="34" charset="0"/>
                <a:ea typeface="Times New Roman"/>
                <a:cs typeface="Times New Roman"/>
                <a:sym typeface="Times New Roman"/>
              </a:rPr>
              <a:t>National Program Leader </a:t>
            </a:r>
            <a:r>
              <a:rPr lang="en-US" sz="2000" b="0" i="1" u="none" strike="noStrike" cap="none" baseline="0" dirty="0" smtClean="0">
                <a:solidFill>
                  <a:schemeClr val="dk1"/>
                </a:solidFill>
                <a:latin typeface="Calibri" panose="020F0502020204030204" pitchFamily="34" charset="0"/>
                <a:ea typeface="Times New Roman"/>
                <a:cs typeface="Times New Roman"/>
                <a:sym typeface="Times New Roman"/>
              </a:rPr>
              <a:t>for </a:t>
            </a:r>
            <a:r>
              <a:rPr lang="en-US" sz="2000" b="0" i="1" u="none" strike="noStrike" cap="none" baseline="0" dirty="0">
                <a:solidFill>
                  <a:schemeClr val="dk1"/>
                </a:solidFill>
                <a:latin typeface="Calibri" panose="020F0502020204030204" pitchFamily="34" charset="0"/>
                <a:ea typeface="Times New Roman"/>
                <a:cs typeface="Times New Roman"/>
                <a:sym typeface="Times New Roman"/>
              </a:rPr>
              <a:t>the AgrAbility Program  </a:t>
            </a:r>
          </a:p>
          <a:p>
            <a:pPr marL="342900" marR="0" lvl="0" indent="-342900" algn="ctr" rtl="0">
              <a:lnSpc>
                <a:spcPct val="100000"/>
              </a:lnSpc>
              <a:spcBef>
                <a:spcPts val="560"/>
              </a:spcBef>
              <a:spcAft>
                <a:spcPts val="0"/>
              </a:spcAft>
              <a:buClr>
                <a:schemeClr val="dk1"/>
              </a:buClr>
              <a:buSzPct val="25000"/>
              <a:buFont typeface="Arial"/>
              <a:buNone/>
            </a:pPr>
            <a:r>
              <a:rPr lang="en-US" sz="2000" u="sng" dirty="0" smtClean="0">
                <a:solidFill>
                  <a:schemeClr val="accent2"/>
                </a:solidFill>
                <a:latin typeface="Calibri" panose="020F0502020204030204" pitchFamily="34" charset="0"/>
                <a:cs typeface="Times New Roman" panose="02020603050405020304" pitchFamily="18" charset="0"/>
                <a:hlinkClick r:id="rId3"/>
              </a:rPr>
              <a:t>AB</a:t>
            </a:r>
            <a:r>
              <a:rPr lang="en-US" sz="2000" i="0" u="sng" strike="noStrike" cap="none" baseline="0" dirty="0" smtClean="0">
                <a:solidFill>
                  <a:schemeClr val="accent2"/>
                </a:solidFill>
                <a:latin typeface="Calibri" panose="020F0502020204030204" pitchFamily="34" charset="0"/>
                <a:cs typeface="Times New Roman" panose="02020603050405020304" pitchFamily="18" charset="0"/>
                <a:sym typeface="Arial"/>
                <a:hlinkClick r:id="rId3"/>
              </a:rPr>
              <a:t>alsano@nifa.usda.gov</a:t>
            </a:r>
            <a:r>
              <a:rPr lang="en-US" sz="2000" i="0" u="sng" strike="noStrike" cap="none" dirty="0" smtClean="0">
                <a:solidFill>
                  <a:schemeClr val="accent2"/>
                </a:solidFill>
                <a:latin typeface="Calibri" panose="020F0502020204030204" pitchFamily="34" charset="0"/>
                <a:cs typeface="Times New Roman" panose="02020603050405020304" pitchFamily="18" charset="0"/>
                <a:sym typeface="Arial"/>
              </a:rPr>
              <a:t> </a:t>
            </a:r>
            <a:endParaRPr lang="en-US" sz="2000" i="0" u="none" strike="noStrike" cap="none" baseline="0" dirty="0">
              <a:solidFill>
                <a:schemeClr val="dk1"/>
              </a:solidFill>
              <a:latin typeface="Calibri" panose="020F0502020204030204" pitchFamily="34" charset="0"/>
              <a:ea typeface="Times New Roman"/>
              <a:cs typeface="Times New Roman"/>
              <a:sym typeface="Times New Roman"/>
            </a:endParaRPr>
          </a:p>
          <a:p>
            <a:pPr marL="342900" marR="0" lvl="0" indent="-342900" algn="ctr" rtl="0">
              <a:lnSpc>
                <a:spcPct val="100000"/>
              </a:lnSpc>
              <a:spcBef>
                <a:spcPts val="560"/>
              </a:spcBef>
              <a:spcAft>
                <a:spcPts val="0"/>
              </a:spcAft>
              <a:buClr>
                <a:schemeClr val="dk1"/>
              </a:buClr>
              <a:buSzPct val="25000"/>
              <a:buFont typeface="Times New Roman"/>
              <a:buNone/>
            </a:pPr>
            <a:r>
              <a:rPr lang="en-US" sz="2000" i="0" u="none" strike="noStrike" cap="none" baseline="0" dirty="0" smtClean="0">
                <a:solidFill>
                  <a:schemeClr val="dk1"/>
                </a:solidFill>
                <a:latin typeface="Calibri" panose="020F0502020204030204" pitchFamily="34" charset="0"/>
                <a:ea typeface="Times New Roman"/>
                <a:cs typeface="Times New Roman"/>
                <a:sym typeface="Times New Roman"/>
              </a:rPr>
              <a:t>202-720-4436 </a:t>
            </a:r>
          </a:p>
          <a:p>
            <a:pPr lvl="0" indent="-342900" algn="ctr">
              <a:spcBef>
                <a:spcPts val="600"/>
              </a:spcBef>
              <a:buClr>
                <a:srgbClr val="96351A"/>
              </a:buClr>
              <a:buSzPct val="25000"/>
              <a:buNone/>
            </a:pPr>
            <a:endParaRPr lang="en-US" sz="2000" b="1" i="1" dirty="0" smtClean="0">
              <a:solidFill>
                <a:srgbClr val="96351A"/>
              </a:solidFill>
              <a:latin typeface="Calibri" panose="020F0502020204030204" pitchFamily="34" charset="0"/>
              <a:ea typeface="Times New Roman"/>
              <a:cs typeface="Times New Roman"/>
              <a:sym typeface="Times New Roman"/>
            </a:endParaRPr>
          </a:p>
          <a:p>
            <a:pPr lvl="0" indent="-342900" algn="ctr">
              <a:spcBef>
                <a:spcPts val="600"/>
              </a:spcBef>
              <a:buClr>
                <a:srgbClr val="96351A"/>
              </a:buClr>
              <a:buSzPct val="25000"/>
              <a:buNone/>
            </a:pPr>
            <a:r>
              <a:rPr lang="en-US" sz="2800" b="1" dirty="0">
                <a:solidFill>
                  <a:schemeClr val="tx1"/>
                </a:solidFill>
                <a:latin typeface="Calibri" panose="020F0502020204030204" pitchFamily="34" charset="0"/>
              </a:rPr>
              <a:t>Otto </a:t>
            </a:r>
            <a:r>
              <a:rPr lang="en-US" sz="2800" b="1" dirty="0" smtClean="0">
                <a:solidFill>
                  <a:schemeClr val="tx1"/>
                </a:solidFill>
                <a:latin typeface="Calibri" panose="020F0502020204030204" pitchFamily="34" charset="0"/>
              </a:rPr>
              <a:t>Gonzalez </a:t>
            </a:r>
          </a:p>
          <a:p>
            <a:pPr lvl="0" indent="-342900" algn="ctr">
              <a:spcBef>
                <a:spcPts val="600"/>
              </a:spcBef>
              <a:buClr>
                <a:srgbClr val="96351A"/>
              </a:buClr>
              <a:buSzPct val="25000"/>
              <a:buNone/>
            </a:pPr>
            <a:r>
              <a:rPr lang="en-US" sz="2000" i="1" dirty="0" smtClean="0">
                <a:latin typeface="Calibri" panose="020F0502020204030204" pitchFamily="34" charset="0"/>
              </a:rPr>
              <a:t>Director</a:t>
            </a:r>
            <a:r>
              <a:rPr lang="en-US" sz="2000" i="1" dirty="0">
                <a:latin typeface="Calibri" panose="020F0502020204030204" pitchFamily="34" charset="0"/>
              </a:rPr>
              <a:t>, Center for International </a:t>
            </a:r>
            <a:r>
              <a:rPr lang="en-US" sz="2000" i="1" dirty="0" smtClean="0">
                <a:latin typeface="Calibri" panose="020F0502020204030204" pitchFamily="34" charset="0"/>
              </a:rPr>
              <a:t>Programs</a:t>
            </a:r>
          </a:p>
          <a:p>
            <a:pPr lvl="0" indent="-342900" algn="ctr">
              <a:spcBef>
                <a:spcPts val="600"/>
              </a:spcBef>
              <a:buClr>
                <a:srgbClr val="96351A"/>
              </a:buClr>
              <a:buSzPct val="25000"/>
              <a:buNone/>
            </a:pPr>
            <a:r>
              <a:rPr lang="en-US" sz="2000" dirty="0">
                <a:latin typeface="Calibri" panose="020F0502020204030204" pitchFamily="34" charset="0"/>
                <a:hlinkClick r:id="rId4"/>
              </a:rPr>
              <a:t>O</a:t>
            </a:r>
            <a:r>
              <a:rPr lang="en-US" sz="2000" dirty="0" smtClean="0">
                <a:latin typeface="Calibri" panose="020F0502020204030204" pitchFamily="34" charset="0"/>
                <a:hlinkClick r:id="rId4"/>
              </a:rPr>
              <a:t>tto.Gonzalez@nifa.usda.gov</a:t>
            </a:r>
            <a:endParaRPr lang="en-US" sz="2000" dirty="0" smtClean="0">
              <a:latin typeface="Calibri" panose="020F0502020204030204" pitchFamily="34" charset="0"/>
            </a:endParaRPr>
          </a:p>
          <a:p>
            <a:pPr lvl="0" indent="-342900" algn="ctr">
              <a:spcBef>
                <a:spcPts val="600"/>
              </a:spcBef>
              <a:buClr>
                <a:srgbClr val="96351A"/>
              </a:buClr>
              <a:buSzPct val="25000"/>
              <a:buNone/>
            </a:pPr>
            <a:r>
              <a:rPr lang="en-US" sz="2000" dirty="0" smtClean="0">
                <a:solidFill>
                  <a:schemeClr val="tx1"/>
                </a:solidFill>
                <a:latin typeface="Calibri" panose="020F0502020204030204" pitchFamily="34" charset="0"/>
                <a:ea typeface="Times New Roman"/>
                <a:cs typeface="Times New Roman"/>
                <a:sym typeface="Times New Roman"/>
              </a:rPr>
              <a:t>202-720-3801</a:t>
            </a:r>
          </a:p>
          <a:p>
            <a:pPr marL="0" marR="0" lvl="0" indent="0" algn="l" rtl="0">
              <a:spcBef>
                <a:spcPts val="0"/>
              </a:spcBef>
              <a:buNone/>
            </a:pPr>
            <a:endParaRPr lang="en-US" sz="2800" b="1" i="0" u="none" strike="noStrike" cap="none" baseline="0" dirty="0" smtClean="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5705503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1135</Words>
  <Application>Microsoft Office PowerPoint</Application>
  <PresentationFormat>On-screen Show (4:3)</PresentationFormat>
  <Paragraphs>86</Paragraphs>
  <Slides>10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ＭＳ Ｐゴシック</vt:lpstr>
      <vt:lpstr>Arial</vt:lpstr>
      <vt:lpstr>Calibri</vt:lpstr>
      <vt:lpstr>Times New Roman</vt:lpstr>
      <vt:lpstr>Office Theme</vt:lpstr>
      <vt:lpstr>Blank Presentation</vt:lpstr>
      <vt:lpstr>1_Office Theme</vt:lpstr>
      <vt:lpstr>International Opportunities for AgrAbility</vt:lpstr>
      <vt:lpstr>PowerPoint Presentation</vt:lpstr>
      <vt:lpstr>PowerPoint Presentation</vt:lpstr>
      <vt:lpstr>NIFA Competitive Grant Programs with Opportunities for International Activities</vt:lpstr>
      <vt:lpstr>PowerPoint Presentation</vt:lpstr>
      <vt:lpstr>Collaborations with  Federal and International Organizations</vt:lpstr>
      <vt:lpstr>PowerPoint Presentation</vt:lpstr>
      <vt:lpstr>PowerPoint Presentation</vt:lpstr>
      <vt:lpstr>NIFA Contacts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Engle</dc:creator>
  <cp:lastModifiedBy>Balsano, Aida - NIFA</cp:lastModifiedBy>
  <cp:revision>32</cp:revision>
  <cp:lastPrinted>2018-03-15T20:36:00Z</cp:lastPrinted>
  <dcterms:created xsi:type="dcterms:W3CDTF">2016-07-19T17:03:50Z</dcterms:created>
  <dcterms:modified xsi:type="dcterms:W3CDTF">2018-03-16T16:17:40Z</dcterms:modified>
</cp:coreProperties>
</file>