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6" r:id="rId2"/>
    <p:sldMasterId id="2147483674" r:id="rId3"/>
    <p:sldMasterId id="2147483682" r:id="rId4"/>
    <p:sldMasterId id="2147483690" r:id="rId5"/>
    <p:sldMasterId id="2147483698" r:id="rId6"/>
    <p:sldMasterId id="2147483706" r:id="rId7"/>
    <p:sldMasterId id="2147483727" r:id="rId8"/>
    <p:sldMasterId id="2147483735" r:id="rId9"/>
    <p:sldMasterId id="2147483743" r:id="rId10"/>
  </p:sldMasterIdLst>
  <p:notesMasterIdLst>
    <p:notesMasterId r:id="rId74"/>
  </p:notesMasterIdLst>
  <p:handoutMasterIdLst>
    <p:handoutMasterId r:id="rId75"/>
  </p:handoutMasterIdLst>
  <p:sldIdLst>
    <p:sldId id="257" r:id="rId11"/>
    <p:sldId id="548" r:id="rId12"/>
    <p:sldId id="547" r:id="rId13"/>
    <p:sldId id="521" r:id="rId14"/>
    <p:sldId id="520" r:id="rId15"/>
    <p:sldId id="457" r:id="rId16"/>
    <p:sldId id="549" r:id="rId17"/>
    <p:sldId id="552" r:id="rId18"/>
    <p:sldId id="551" r:id="rId19"/>
    <p:sldId id="550" r:id="rId20"/>
    <p:sldId id="617" r:id="rId21"/>
    <p:sldId id="618" r:id="rId22"/>
    <p:sldId id="619" r:id="rId23"/>
    <p:sldId id="620" r:id="rId24"/>
    <p:sldId id="621" r:id="rId25"/>
    <p:sldId id="622" r:id="rId26"/>
    <p:sldId id="623" r:id="rId27"/>
    <p:sldId id="491" r:id="rId28"/>
    <p:sldId id="559" r:id="rId29"/>
    <p:sldId id="492" r:id="rId30"/>
    <p:sldId id="526" r:id="rId31"/>
    <p:sldId id="499" r:id="rId32"/>
    <p:sldId id="554" r:id="rId33"/>
    <p:sldId id="555" r:id="rId34"/>
    <p:sldId id="489" r:id="rId35"/>
    <p:sldId id="556" r:id="rId36"/>
    <p:sldId id="593" r:id="rId37"/>
    <p:sldId id="558" r:id="rId38"/>
    <p:sldId id="557" r:id="rId39"/>
    <p:sldId id="595" r:id="rId40"/>
    <p:sldId id="594" r:id="rId41"/>
    <p:sldId id="522" r:id="rId42"/>
    <p:sldId id="601" r:id="rId43"/>
    <p:sldId id="602" r:id="rId44"/>
    <p:sldId id="603" r:id="rId45"/>
    <p:sldId id="604" r:id="rId46"/>
    <p:sldId id="605" r:id="rId47"/>
    <p:sldId id="606" r:id="rId48"/>
    <p:sldId id="607" r:id="rId49"/>
    <p:sldId id="608" r:id="rId50"/>
    <p:sldId id="609" r:id="rId51"/>
    <p:sldId id="610" r:id="rId52"/>
    <p:sldId id="611" r:id="rId53"/>
    <p:sldId id="612" r:id="rId54"/>
    <p:sldId id="613" r:id="rId55"/>
    <p:sldId id="614" r:id="rId56"/>
    <p:sldId id="615" r:id="rId57"/>
    <p:sldId id="616" r:id="rId58"/>
    <p:sldId id="565" r:id="rId59"/>
    <p:sldId id="566" r:id="rId60"/>
    <p:sldId id="568" r:id="rId61"/>
    <p:sldId id="569" r:id="rId62"/>
    <p:sldId id="570" r:id="rId63"/>
    <p:sldId id="571" r:id="rId64"/>
    <p:sldId id="580" r:id="rId65"/>
    <p:sldId id="582" r:id="rId66"/>
    <p:sldId id="583" r:id="rId67"/>
    <p:sldId id="584" r:id="rId68"/>
    <p:sldId id="585" r:id="rId69"/>
    <p:sldId id="596" r:id="rId70"/>
    <p:sldId id="599" r:id="rId71"/>
    <p:sldId id="598" r:id="rId72"/>
    <p:sldId id="600"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1" name="Sanchez, Natalie (ANF)" initials="SN(" lastIdx="0" clrIdx="1"/>
  <p:cmAuthor id="2" name="O'Malley, Helen (ANF)" initials="OH" lastIdx="1" clrIdx="2"/>
  <p:cmAuthor id="3" name="Kgips" initials="K"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C0C0C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83024" autoAdjust="0"/>
  </p:normalViewPr>
  <p:slideViewPr>
    <p:cSldViewPr>
      <p:cViewPr varScale="1">
        <p:scale>
          <a:sx n="77" d="100"/>
          <a:sy n="77" d="100"/>
        </p:scale>
        <p:origin x="63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7FC91CD-EC66-4A18-8356-1EE436EAD520}" type="datetimeFigureOut">
              <a:rPr lang="en-US" smtClean="0"/>
              <a:pPr/>
              <a:t>4/4/2018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DB8D75-8256-4DE6-960E-3CB80FF15074}" type="datetimeFigureOut">
              <a:rPr lang="en-US" smtClean="0"/>
              <a:pPr/>
              <a:t>4/4/2018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4/4/2018</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0015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 ADA Design Standards are not building code, they are design standards that indicate how an architectural element can be built in a non-discriminatory manor.   </a:t>
            </a:r>
          </a:p>
          <a:p>
            <a:pPr marL="0" indent="0">
              <a:buNone/>
            </a:pPr>
            <a:endParaRPr lang="en-US" baseline="0" dirty="0" smtClean="0"/>
          </a:p>
          <a:p>
            <a:pPr marL="0" indent="0">
              <a:buNone/>
            </a:pPr>
            <a:r>
              <a:rPr lang="en-US" baseline="0" dirty="0" smtClean="0"/>
              <a:t>Since the ADA is a civil rights obligation, so are the design standards.  It will tell you, for example, how steep a ramp should be as it relates to a persons civil rights.  This is a very different concept that the AAB codes we just discussed.</a:t>
            </a:r>
          </a:p>
          <a:p>
            <a:pPr marL="0" indent="0">
              <a:buNone/>
            </a:pPr>
            <a:endParaRPr lang="en-US" baseline="0" dirty="0" smtClean="0"/>
          </a:p>
          <a:p>
            <a:pPr marL="0" indent="0">
              <a:buNone/>
            </a:pPr>
            <a:r>
              <a:rPr lang="en-US" sz="1200" b="0" i="0" kern="1200" dirty="0" smtClean="0">
                <a:solidFill>
                  <a:schemeClr val="tx1"/>
                </a:solidFill>
                <a:effectLst/>
                <a:latin typeface="+mn-lt"/>
                <a:ea typeface="+mn-ea"/>
                <a:cs typeface="+mn-cs"/>
              </a:rPr>
              <a:t>provide criteria for ensuring “programmatic access” for Title II (State and Local Government) entities and for “readily achievable barrier removal” for Title III (Public Accommodation) entities. This means that when entities are making alterations to achieve programmatic access or to remove barriers, the alteration should be built in compliance with the design standards. </a:t>
            </a:r>
            <a:endParaRPr lang="en-US" baseline="0" dirty="0" smtClean="0"/>
          </a:p>
          <a:p>
            <a:pPr marL="0" indent="0">
              <a:buNone/>
            </a:pPr>
            <a:endParaRPr lang="en-US" baseline="0" dirty="0" smtClean="0"/>
          </a:p>
          <a:p>
            <a:pPr marL="0" indent="0">
              <a:buNone/>
            </a:pPr>
            <a:r>
              <a:rPr lang="en-US" baseline="0" dirty="0" smtClean="0"/>
              <a:t>The design standards became in effect on January 26, 1993 for Title III entities (businesses such as drug store, theatres, box stores, </a:t>
            </a:r>
            <a:r>
              <a:rPr lang="en-US" baseline="0" dirty="0" err="1" smtClean="0"/>
              <a:t>etc</a:t>
            </a:r>
            <a:r>
              <a:rPr lang="en-US" baseline="0" dirty="0" smtClean="0"/>
              <a:t>).  So, any renovation or new construction after that date needed to comply with the 1991 revision of the ADAAG.</a:t>
            </a:r>
          </a:p>
          <a:p>
            <a:pPr marL="0" indent="0">
              <a:buNone/>
            </a:pPr>
            <a:endParaRPr lang="en-US" baseline="0" dirty="0" smtClean="0"/>
          </a:p>
          <a:p>
            <a:pPr marL="0" indent="0">
              <a:buNone/>
            </a:pPr>
            <a:r>
              <a:rPr lang="en-US" baseline="0" dirty="0" smtClean="0"/>
              <a:t>In 2012, DOJ updated their design standards to be more comprehensive.  Just like before, any renovations or new construction after the 2012 date needed to comply with the 2012 revision of the ADAAG.</a:t>
            </a:r>
          </a:p>
          <a:p>
            <a:pPr marL="0" indent="0">
              <a:buNone/>
            </a:pPr>
            <a:endParaRPr lang="en-US" baseline="0" dirty="0" smtClean="0"/>
          </a:p>
          <a:p>
            <a:pPr marL="0" indent="0">
              <a:buNone/>
            </a:pPr>
            <a:r>
              <a:rPr lang="en-US" baseline="0" dirty="0" smtClean="0"/>
              <a:t>The AAB and ADA Design Standards differ in what they require.  If renovating or building new, you need to comply with the most stringent requirement.  For example, ramps have different requirements under the ADA and AAB, with the AAB having the more stringent requirement.</a:t>
            </a:r>
          </a:p>
          <a:p>
            <a:pPr marL="0" indent="0">
              <a:buNone/>
            </a:pPr>
            <a:endParaRPr lang="en-US" baseline="0" dirty="0" smtClean="0"/>
          </a:p>
          <a:p>
            <a:pPr marL="0" indent="0">
              <a:buNone/>
            </a:pPr>
            <a:r>
              <a:rPr lang="en-US" baseline="0" dirty="0" smtClean="0"/>
              <a:t>The ADA Design Standards, unlike the AAB regulations, DO COVER employee spaces.</a:t>
            </a:r>
          </a:p>
          <a:p>
            <a:pPr marL="0" indent="0">
              <a:buNone/>
            </a:pPr>
            <a:endParaRPr lang="en-US" baseline="0" dirty="0" smtClean="0"/>
          </a:p>
          <a:p>
            <a:pPr marL="0" indent="0">
              <a:buNone/>
            </a:pPr>
            <a:r>
              <a:rPr lang="en-US" baseline="0" dirty="0" smtClean="0"/>
              <a:t>There is a very big difference under the ADA However…. NEXT SLIDE.</a:t>
            </a:r>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8843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000000"/>
                </a:solidFill>
                <a:latin typeface="Arial Narrow" panose="020B0606020202030204" pitchFamily="34" charset="0"/>
              </a:rPr>
              <a:t>Many state building codes include construction standards for accessible buildings. </a:t>
            </a:r>
          </a:p>
          <a:p>
            <a:r>
              <a:rPr lang="en-US" sz="1200" b="0" dirty="0" smtClean="0">
                <a:solidFill>
                  <a:srgbClr val="000000"/>
                </a:solidFill>
                <a:latin typeface="Arial Narrow" panose="020B0606020202030204" pitchFamily="34" charset="0"/>
              </a:rPr>
              <a:t>codes can differ from the ADA Standards for Accessible Design. </a:t>
            </a:r>
          </a:p>
          <a:p>
            <a:r>
              <a:rPr lang="en-US" sz="1200" b="0" dirty="0" smtClean="0">
                <a:solidFill>
                  <a:srgbClr val="000000"/>
                </a:solidFill>
                <a:latin typeface="Arial Narrow" panose="020B0606020202030204" pitchFamily="34" charset="0"/>
              </a:rPr>
              <a:t>Many states base their building codes on the ADA Standards for Accessible Design, </a:t>
            </a:r>
          </a:p>
          <a:p>
            <a:r>
              <a:rPr lang="en-US" sz="1200" b="0" dirty="0" smtClean="0">
                <a:solidFill>
                  <a:srgbClr val="000000"/>
                </a:solidFill>
                <a:latin typeface="Arial Narrow" panose="020B0606020202030204" pitchFamily="34" charset="0"/>
              </a:rPr>
              <a:t>while other states base their codes on a standard from the American National Standards Institute (ANSI A117.1).</a:t>
            </a:r>
          </a:p>
          <a:p>
            <a:r>
              <a:rPr lang="en-US" sz="1200" b="0" dirty="0" smtClean="0">
                <a:solidFill>
                  <a:srgbClr val="000000"/>
                </a:solidFill>
                <a:latin typeface="Arial Narrow" panose="020B0606020202030204" pitchFamily="34" charset="0"/>
              </a:rPr>
              <a:t>States may choose to apply for a </a:t>
            </a:r>
            <a:r>
              <a:rPr lang="en-US" sz="1200" dirty="0" smtClean="0">
                <a:solidFill>
                  <a:srgbClr val="000000"/>
                </a:solidFill>
                <a:latin typeface="Arial Narrow" panose="020B0606020202030204" pitchFamily="34" charset="0"/>
              </a:rPr>
              <a:t>certification of equivalency from the Department of Justice (DOJ)</a:t>
            </a:r>
            <a:r>
              <a:rPr lang="en-US" sz="1200" b="0" dirty="0" smtClean="0">
                <a:solidFill>
                  <a:srgbClr val="000000"/>
                </a:solidFill>
                <a:latin typeface="Arial Narrow" panose="020B0606020202030204" pitchFamily="34" charset="0"/>
              </a:rPr>
              <a:t>. To receive a certification of equivalency, states must show that their state code meets or exceeds the requirements of the ADAAG / ADA Standards for Accessible Design.</a:t>
            </a:r>
          </a:p>
          <a:p>
            <a:r>
              <a:rPr lang="en-US" sz="1200" b="0" dirty="0" smtClean="0">
                <a:solidFill>
                  <a:srgbClr val="000000"/>
                </a:solidFill>
                <a:latin typeface="Arial Narrow" panose="020B0606020202030204" pitchFamily="34" charset="0"/>
              </a:rPr>
              <a:t>However, in some instances, sections of one code may be more stringent than the similar sections in the other code.</a:t>
            </a:r>
          </a:p>
          <a:p>
            <a:r>
              <a:rPr lang="en-US" sz="1200" dirty="0" smtClean="0">
                <a:solidFill>
                  <a:srgbClr val="483D8B"/>
                </a:solidFill>
                <a:latin typeface="Arial Narrow" panose="020B0606020202030204" pitchFamily="34" charset="0"/>
              </a:rPr>
              <a:t>For example:</a:t>
            </a:r>
            <a:r>
              <a:rPr lang="en-US" sz="1200" b="0" dirty="0" smtClean="0">
                <a:solidFill>
                  <a:srgbClr val="000000"/>
                </a:solidFill>
                <a:latin typeface="Arial Narrow" panose="020B0606020202030204" pitchFamily="34" charset="0"/>
              </a:rPr>
              <a:t> The ADA code governing one element may place a greater burden for access than the state code, or vice versa. When this happens, the stronger or more stringent of the two codes prevails.</a:t>
            </a:r>
            <a:endParaRPr lang="en-US" sz="1200" b="0" dirty="0">
              <a:solidFill>
                <a:srgbClr val="000000"/>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33122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Readily Achievable Barrier Removal requires that an architectural barrier, which prevents people from obtaining the programs, activities and/or services offered in a Title III entity, must be remedied if it is “easily accomplishable to be carried out without much difficulty or expense.”  </a:t>
            </a:r>
          </a:p>
          <a:p>
            <a:endParaRPr lang="en-US" baseline="0" dirty="0" smtClean="0"/>
          </a:p>
          <a:p>
            <a:r>
              <a:rPr lang="en-US" baseline="0" dirty="0" smtClean="0"/>
              <a:t>For example, a building or element, built in 1980, prior to the ADA Design Standards were around… and discounting that the AAB had regulations in effect at that time… The ADA required barrier removal to that existing building or element EVEN if no work was planned.</a:t>
            </a:r>
          </a:p>
          <a:p>
            <a:pPr>
              <a:lnSpc>
                <a:spcPct val="80000"/>
              </a:lnSpc>
              <a:buClr>
                <a:srgbClr val="00B050"/>
              </a:buClr>
              <a:buSzPct val="150000"/>
              <a:buFont typeface="Wingdings" panose="05000000000000000000" pitchFamily="2" charset="2"/>
              <a:buNone/>
            </a:pP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Char char="ü"/>
            </a:pP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Char char="ü"/>
            </a:pPr>
            <a:r>
              <a:rPr lang="en-US" altLang="en-US" sz="1200" b="0" dirty="0" smtClean="0">
                <a:latin typeface="Arial Narrow" panose="020B0606020202030204" pitchFamily="34" charset="0"/>
              </a:rPr>
              <a:t>III-4.4000 Removal of barriers</a:t>
            </a:r>
          </a:p>
          <a:p>
            <a:pPr>
              <a:lnSpc>
                <a:spcPct val="80000"/>
              </a:lnSpc>
              <a:buClr>
                <a:srgbClr val="00B050"/>
              </a:buClr>
              <a:buSzPct val="150000"/>
              <a:buFont typeface="Wingdings" panose="05000000000000000000" pitchFamily="2" charset="2"/>
              <a:buChar char="ü"/>
            </a:pPr>
            <a:r>
              <a:rPr lang="en-US" altLang="en-US" sz="1200" b="0" dirty="0" smtClean="0">
                <a:latin typeface="Arial Narrow" panose="020B0606020202030204" pitchFamily="34" charset="0"/>
              </a:rPr>
              <a:t>III-4.4100 General. Public accommodations must remove architectural barriers and communication barriers that are structural in nature in existing facilities, when it is readily achievable to do so.</a:t>
            </a:r>
          </a:p>
          <a:p>
            <a:pPr>
              <a:lnSpc>
                <a:spcPct val="80000"/>
              </a:lnSpc>
              <a:buClr>
                <a:srgbClr val="00B050"/>
              </a:buClr>
              <a:buSzPct val="150000"/>
              <a:buFont typeface="Wingdings" panose="05000000000000000000" pitchFamily="2" charset="2"/>
              <a:buChar char="ü"/>
            </a:pPr>
            <a:r>
              <a:rPr lang="en-US" altLang="en-US" sz="1200" b="0" dirty="0" smtClean="0">
                <a:latin typeface="Arial Narrow" panose="020B0606020202030204" pitchFamily="34" charset="0"/>
              </a:rPr>
              <a:t>What is an architectural barrier? Architectural barriers are physical elements of a facility that impede access by people with disabilities. These barriers include more than obvious impediments such as steps and curbs that prevent access by people who use wheelchairs.</a:t>
            </a:r>
          </a:p>
          <a:p>
            <a:pPr>
              <a:lnSpc>
                <a:spcPct val="80000"/>
              </a:lnSpc>
              <a:buClr>
                <a:srgbClr val="00B050"/>
              </a:buClr>
              <a:buSzPct val="150000"/>
              <a:buFont typeface="Wingdings" panose="05000000000000000000" pitchFamily="2" charset="2"/>
              <a:buChar char="ü"/>
            </a:pPr>
            <a:r>
              <a:rPr lang="en-US" altLang="en-US" sz="1200" b="0" dirty="0" smtClean="0">
                <a:latin typeface="Arial Narrow" panose="020B0606020202030204" pitchFamily="34" charset="0"/>
              </a:rPr>
              <a:t>In many facilities, telephones, drinking fountains, mirrors, and paper towel dispensers are mounted at a height that makes them inaccessible to people using wheelchairs. Conventional doorknobs and operating controls may impede access by people who have limited manual dexterity. Deep pile carpeting on floors and unpaved exterior ground surfaces often are a barrier to access by people who use wheelchairs and people who use other mobility aids, such as crutches. Impediments caused by the location of temporary or movable structures, such as furniture, equipment, and display racks, are also considered architectural barriers.</a:t>
            </a:r>
          </a:p>
          <a:p>
            <a:pPr>
              <a:lnSpc>
                <a:spcPct val="80000"/>
              </a:lnSpc>
              <a:buClr>
                <a:srgbClr val="00B050"/>
              </a:buClr>
              <a:buSzPct val="150000"/>
              <a:buFont typeface="Wingdings" panose="05000000000000000000" pitchFamily="2" charset="2"/>
              <a:buChar char="ü"/>
            </a:pPr>
            <a:r>
              <a:rPr lang="en-US" altLang="en-US" sz="1200" b="0" dirty="0" smtClean="0">
                <a:latin typeface="Arial Narrow" panose="020B0606020202030204" pitchFamily="34" charset="0"/>
              </a:rPr>
              <a:t>What is a communication barrier that is structural in nature? Communication barriers that are "structural in nature" are barriers that are an integral part of the physical structure of a facility. Examples include conventional signage, which generally is inaccessible to people who have vision impairments, and audible alarm systems, which are inaccessible to people with hearing impairments. Structural communication barriers also include the use of physical partitions that hamper the passage of sound waves between employees and customers, and the absence of adequate sound buffers in noisy areas that would reduce the extraneous noise that interferes with communication with people who have limited hearing.</a:t>
            </a:r>
          </a:p>
          <a:p>
            <a:pPr>
              <a:lnSpc>
                <a:spcPct val="80000"/>
              </a:lnSpc>
              <a:buClr>
                <a:srgbClr val="00B050"/>
              </a:buClr>
              <a:buSzPct val="150000"/>
              <a:buFont typeface="Wingdings" panose="05000000000000000000" pitchFamily="2" charset="2"/>
              <a:buChar char="ü"/>
            </a:pPr>
            <a:r>
              <a:rPr lang="en-US" altLang="en-US" sz="1200" b="0" dirty="0" smtClean="0">
                <a:latin typeface="Arial Narrow" panose="020B0606020202030204" pitchFamily="34" charset="0"/>
              </a:rPr>
              <a:t>How does the communication barrier removal requirement relate to the obligation to provide auxiliary aids? Communications devices, such as TDD's, telephone handset amplifiers, assistive listening devices, and digital check-out displays, are not an integral part of the physical structure of the building and, therefore, are considered auxiliary aids under the Department's title III regulation. The failure to provide auxiliary aids is not a communication barrier that is structural in nature. The obligation to remove structural communications barriers is independent of any obligation to provide auxiliary aids and services.</a:t>
            </a:r>
          </a:p>
          <a:p>
            <a:pPr>
              <a:lnSpc>
                <a:spcPct val="80000"/>
              </a:lnSpc>
              <a:buClr>
                <a:srgbClr val="00B050"/>
              </a:buClr>
              <a:buSzPct val="150000"/>
              <a:buFont typeface="Wingdings" panose="05000000000000000000" pitchFamily="2" charset="2"/>
              <a:buChar char="ü"/>
            </a:pPr>
            <a:r>
              <a:rPr lang="en-US" altLang="en-US" sz="1200" b="0" dirty="0" smtClean="0">
                <a:latin typeface="Arial Narrow" panose="020B0606020202030204" pitchFamily="34" charset="0"/>
              </a:rPr>
              <a:t>What is a "facility"? The term "facility" includes all or any part of a building, structure, equipment, vehicle, site (including roads, walks, passageways, and parking lots), or other real or personal property. Both permanent and temporary facilities are subject to the barrier removal requirements.</a:t>
            </a:r>
          </a:p>
          <a:p>
            <a:r>
              <a:rPr lang="en-US" dirty="0" smtClean="0"/>
              <a:t>The ADA has an obligation for existing facilities under Title III known</a:t>
            </a:r>
            <a:r>
              <a:rPr lang="en-US" baseline="0" dirty="0" smtClean="0"/>
              <a:t> as Readily Achievable Barrier Removal.  So, even if no renovations have been done to a building that existed prior to the 1993 date on the last slide, there are obligations that must be met.</a:t>
            </a:r>
          </a:p>
          <a:p>
            <a:endParaRPr lang="en-US" baseline="0" dirty="0" smtClean="0"/>
          </a:p>
          <a:p>
            <a:endParaRPr lang="en-US" baseline="0" dirty="0" smtClean="0"/>
          </a:p>
          <a:p>
            <a:pPr marL="0" lvl="0" indent="0">
              <a:buNone/>
            </a:pPr>
            <a:endParaRPr lang="en-US" baseline="0" dirty="0" smtClean="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86917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Clr>
                <a:srgbClr val="00B050"/>
              </a:buClr>
              <a:buSzPct val="150000"/>
              <a:buFont typeface="Wingdings" panose="05000000000000000000" pitchFamily="2" charset="2"/>
              <a:buChar char="ü"/>
            </a:pPr>
            <a:r>
              <a:rPr lang="en-US" altLang="en-US" b="0" dirty="0" smtClean="0">
                <a:latin typeface="Arial Narrow" panose="020B0606020202030204" pitchFamily="34" charset="0"/>
              </a:rPr>
              <a:t>Title II – held to high standard, Self evaluation &amp; transition plan, Programmatic access</a:t>
            </a:r>
          </a:p>
          <a:p>
            <a:pPr>
              <a:lnSpc>
                <a:spcPct val="80000"/>
              </a:lnSpc>
              <a:buClr>
                <a:srgbClr val="00B050"/>
              </a:buClr>
              <a:buSzPct val="150000"/>
              <a:buFont typeface="Wingdings" panose="05000000000000000000" pitchFamily="2" charset="2"/>
              <a:buChar char="ü"/>
            </a:pPr>
            <a:endParaRPr lang="en-US" altLang="en-US"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Char char="ü"/>
            </a:pPr>
            <a:r>
              <a:rPr lang="en-US" altLang="en-US" sz="1200" b="0" dirty="0" smtClean="0">
                <a:latin typeface="Arial Narrow" panose="020B0606020202030204" pitchFamily="34" charset="0"/>
              </a:rPr>
              <a:t>Title III-  Public accommodations are only required to remove architectural barriers in existing facilities if removal is "readily achievable" (see III-4.4200). If making the main entrance to a place of public accommodation accessible is not readily achievable, the public accommodation can provide access to the facility through another entrance, even though use of the alternative entrance for individuals with disabilities </a:t>
            </a:r>
            <a:r>
              <a:rPr lang="en-US" altLang="en-US" sz="1200" b="0" dirty="0" err="1" smtClean="0">
                <a:latin typeface="Arial Narrow" panose="020B0606020202030204" pitchFamily="34" charset="0"/>
              </a:rPr>
              <a:t>woul</a:t>
            </a: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Char char="ü"/>
            </a:pPr>
            <a:r>
              <a:rPr lang="en-US" altLang="en-US" b="0" dirty="0" smtClean="0">
                <a:latin typeface="Arial Narrow" panose="020B0606020202030204" pitchFamily="34" charset="0"/>
              </a:rPr>
              <a:t>Title II – held to high standard, Self evaluation &amp; transition plan, Programmatic access</a:t>
            </a:r>
          </a:p>
          <a:p>
            <a:pPr>
              <a:lnSpc>
                <a:spcPct val="80000"/>
              </a:lnSpc>
              <a:buClr>
                <a:srgbClr val="00B050"/>
              </a:buClr>
              <a:buSzPct val="150000"/>
              <a:buFont typeface="Wingdings" panose="05000000000000000000" pitchFamily="2" charset="2"/>
              <a:buChar char="ü"/>
            </a:pPr>
            <a:endParaRPr lang="en-US" altLang="en-US"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None/>
            </a:pP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None/>
            </a:pPr>
            <a:r>
              <a:rPr lang="en-US" altLang="en-US" sz="1200" b="0" dirty="0" smtClean="0">
                <a:latin typeface="Arial Narrow" panose="020B0606020202030204" pitchFamily="34" charset="0"/>
              </a:rPr>
              <a:t>Title</a:t>
            </a:r>
            <a:r>
              <a:rPr lang="en-US" altLang="en-US" sz="1200" b="0" baseline="0" dirty="0" smtClean="0">
                <a:latin typeface="Arial Narrow" panose="020B0606020202030204" pitchFamily="34" charset="0"/>
              </a:rPr>
              <a:t> III enforcement brought by private suit or DOJ complaint</a:t>
            </a:r>
          </a:p>
          <a:p>
            <a:pPr>
              <a:lnSpc>
                <a:spcPct val="80000"/>
              </a:lnSpc>
              <a:buClr>
                <a:srgbClr val="00B050"/>
              </a:buClr>
              <a:buSzPct val="150000"/>
              <a:buFont typeface="Wingdings" panose="05000000000000000000" pitchFamily="2" charset="2"/>
              <a:buNone/>
            </a:pPr>
            <a:r>
              <a:rPr lang="en-US" altLang="en-US" sz="1200" b="0" baseline="0" dirty="0" smtClean="0">
                <a:latin typeface="Arial Narrow" panose="020B0606020202030204" pitchFamily="34" charset="0"/>
              </a:rPr>
              <a:t>-Case-by-Case Basis</a:t>
            </a: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None/>
            </a:pPr>
            <a:r>
              <a:rPr lang="en-US" altLang="en-US" sz="1200" b="0" dirty="0" smtClean="0">
                <a:latin typeface="Arial Narrow" panose="020B0606020202030204" pitchFamily="34" charset="0"/>
              </a:rPr>
              <a:t>-Funding streams?  Public/private?</a:t>
            </a:r>
          </a:p>
          <a:p>
            <a:pPr>
              <a:lnSpc>
                <a:spcPct val="80000"/>
              </a:lnSpc>
              <a:buClr>
                <a:srgbClr val="00B050"/>
              </a:buClr>
              <a:buSzPct val="150000"/>
              <a:buFont typeface="Wingdings" panose="05000000000000000000" pitchFamily="2" charset="2"/>
              <a:buNone/>
            </a:pP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None/>
            </a:pPr>
            <a:r>
              <a:rPr lang="en-US" sz="1200" b="0" i="0" kern="1200" dirty="0" smtClean="0">
                <a:solidFill>
                  <a:schemeClr val="tx1"/>
                </a:solidFill>
                <a:effectLst/>
                <a:latin typeface="+mn-lt"/>
                <a:ea typeface="+mn-ea"/>
                <a:cs typeface="+mn-cs"/>
              </a:rPr>
              <a:t>The ADA establishes different standards for existing facilities and new construction. In existing facilities, where retrofitting may be expensive, the requirement to provide access is less stringent than it is in new construction and alterations, where accessibility can be incorporated in the initial stages of design and construction without a significant increase in cost.</a:t>
            </a: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None/>
            </a:pPr>
            <a:endParaRPr lang="en-US" altLang="en-US" sz="1200" b="0" dirty="0" smtClean="0">
              <a:latin typeface="Arial Narrow" panose="020B0606020202030204" pitchFamily="34" charset="0"/>
            </a:endParaRPr>
          </a:p>
          <a:p>
            <a:r>
              <a:rPr lang="en-US" sz="1200" b="0" i="0" kern="1200" dirty="0" smtClean="0">
                <a:solidFill>
                  <a:schemeClr val="tx1"/>
                </a:solidFill>
                <a:effectLst/>
                <a:latin typeface="+mn-lt"/>
                <a:ea typeface="+mn-ea"/>
                <a:cs typeface="+mn-cs"/>
              </a:rPr>
              <a:t>1) The nature and cost of the action;</a:t>
            </a:r>
          </a:p>
          <a:p>
            <a:r>
              <a:rPr lang="en-US" sz="1200" b="0" i="0" kern="1200" dirty="0" smtClean="0">
                <a:solidFill>
                  <a:schemeClr val="tx1"/>
                </a:solidFill>
                <a:effectLst/>
                <a:latin typeface="+mn-lt"/>
                <a:ea typeface="+mn-ea"/>
                <a:cs typeface="+mn-cs"/>
              </a:rPr>
              <a:t>2) The overall financial resources of the site or sites involved; the number of persons employed at the site; the effect on expenses and resources; legitimate safety requirements necessary for safe operation, including crime prevention measures; or any other impact of the action on the operation of the site;</a:t>
            </a:r>
          </a:p>
          <a:p>
            <a:r>
              <a:rPr lang="en-US" sz="1200" b="0" i="0" kern="1200" dirty="0" smtClean="0">
                <a:solidFill>
                  <a:schemeClr val="tx1"/>
                </a:solidFill>
                <a:effectLst/>
                <a:latin typeface="+mn-lt"/>
                <a:ea typeface="+mn-ea"/>
                <a:cs typeface="+mn-cs"/>
              </a:rPr>
              <a:t>3) The geographic separateness, and the administrative or fiscal relationship of the site or sites in question to any parent corporation or entity;</a:t>
            </a:r>
          </a:p>
          <a:p>
            <a:r>
              <a:rPr lang="en-US" sz="1200" b="0" i="0" kern="1200" dirty="0" smtClean="0">
                <a:solidFill>
                  <a:schemeClr val="tx1"/>
                </a:solidFill>
                <a:effectLst/>
                <a:latin typeface="+mn-lt"/>
                <a:ea typeface="+mn-ea"/>
                <a:cs typeface="+mn-cs"/>
              </a:rPr>
              <a:t>4) If applicable, the overall financial resources of any parent corporation or entity; the overall size of the parent corporation or entity with respect to the number of its employees; the number, type, and location of its facilities; and</a:t>
            </a:r>
          </a:p>
          <a:p>
            <a:r>
              <a:rPr lang="en-US" sz="1200" b="0" i="0" kern="1200" dirty="0" smtClean="0">
                <a:solidFill>
                  <a:schemeClr val="tx1"/>
                </a:solidFill>
                <a:effectLst/>
                <a:latin typeface="+mn-lt"/>
                <a:ea typeface="+mn-ea"/>
                <a:cs typeface="+mn-cs"/>
              </a:rPr>
              <a:t>5) If applicable, the type of operation or operations of any parent corporation or entity, including the composition, structure, and functions of the workforce of the parent corporation or entity.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Department's regulation contains a list of 21 examples of modifications that may be readily achievable:</a:t>
            </a:r>
          </a:p>
          <a:p>
            <a:r>
              <a:rPr lang="en-US" dirty="0" smtClean="0"/>
              <a:t>1) Installing ramps;</a:t>
            </a:r>
          </a:p>
          <a:p>
            <a:r>
              <a:rPr lang="en-US" dirty="0" smtClean="0"/>
              <a:t>2) Making curb cuts in sidewalks and entrances;</a:t>
            </a:r>
          </a:p>
          <a:p>
            <a:r>
              <a:rPr lang="en-US" dirty="0" smtClean="0"/>
              <a:t>3) Repositioning shelves;</a:t>
            </a:r>
          </a:p>
          <a:p>
            <a:r>
              <a:rPr lang="en-US" dirty="0" smtClean="0"/>
              <a:t>4) Rearranging tables, chairs, vending machines, display racks, and other furniture;</a:t>
            </a:r>
          </a:p>
          <a:p>
            <a:r>
              <a:rPr lang="en-US" dirty="0" smtClean="0"/>
              <a:t>5) Repositioning telephones;</a:t>
            </a:r>
          </a:p>
          <a:p>
            <a:r>
              <a:rPr lang="en-US" dirty="0" smtClean="0"/>
              <a:t>6) Adding raised markings on elevator control buttons;</a:t>
            </a:r>
          </a:p>
          <a:p>
            <a:r>
              <a:rPr lang="en-US" dirty="0" smtClean="0"/>
              <a:t>7) Installing flashing alarm lights;</a:t>
            </a:r>
          </a:p>
          <a:p>
            <a:r>
              <a:rPr lang="en-US" dirty="0" smtClean="0"/>
              <a:t>8) Widening doors;</a:t>
            </a:r>
          </a:p>
          <a:p>
            <a:r>
              <a:rPr lang="en-US" dirty="0" smtClean="0"/>
              <a:t>9) Installing offset hinges to widen doorways;</a:t>
            </a:r>
          </a:p>
          <a:p>
            <a:r>
              <a:rPr lang="en-US" dirty="0" smtClean="0"/>
              <a:t>10) Eliminating a turnstile or providing an alternative accessible path;</a:t>
            </a:r>
          </a:p>
          <a:p>
            <a:r>
              <a:rPr lang="en-US" dirty="0" smtClean="0"/>
              <a:t>11) Installing accessible door hardware;</a:t>
            </a:r>
          </a:p>
          <a:p>
            <a:r>
              <a:rPr lang="en-US" dirty="0" smtClean="0"/>
              <a:t>12) Installing grab bars in toilet stalls;</a:t>
            </a:r>
          </a:p>
          <a:p>
            <a:r>
              <a:rPr lang="en-US" dirty="0" smtClean="0"/>
              <a:t>13) Rearranging toilet partitions to increase maneuvering space;</a:t>
            </a:r>
          </a:p>
          <a:p>
            <a:r>
              <a:rPr lang="en-US" dirty="0" smtClean="0"/>
              <a:t>14) Insulating lavatory pipes under sinks to prevent burns;</a:t>
            </a:r>
          </a:p>
          <a:p>
            <a:r>
              <a:rPr lang="en-US" dirty="0" smtClean="0"/>
              <a:t>15) Installing a raised toilet seat;</a:t>
            </a:r>
          </a:p>
          <a:p>
            <a:r>
              <a:rPr lang="en-US" dirty="0" smtClean="0"/>
              <a:t>16) Installing a full-length bathroom mirror;</a:t>
            </a:r>
          </a:p>
          <a:p>
            <a:r>
              <a:rPr lang="en-US" dirty="0" smtClean="0"/>
              <a:t>17) Repositioning the paper towel dispenser in a bathroom;</a:t>
            </a:r>
          </a:p>
          <a:p>
            <a:r>
              <a:rPr lang="en-US" dirty="0" smtClean="0"/>
              <a:t>18) Creating designated accessible parking spaces;</a:t>
            </a:r>
          </a:p>
          <a:p>
            <a:r>
              <a:rPr lang="en-US" dirty="0" smtClean="0"/>
              <a:t>19) Installing an accessible paper cup dispenser at an existing inaccessible water fountain;</a:t>
            </a:r>
          </a:p>
          <a:p>
            <a:r>
              <a:rPr lang="en-US" dirty="0" smtClean="0"/>
              <a:t>20) Removing high pile, low density carpeting; or</a:t>
            </a:r>
          </a:p>
          <a:p>
            <a:r>
              <a:rPr lang="en-US" dirty="0" smtClean="0"/>
              <a:t>21) Installing vehicle hand controls.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Each of these modifications will be readily achievable in many instances, but not in all. </a:t>
            </a:r>
          </a:p>
          <a:p>
            <a:r>
              <a:rPr lang="en-US" sz="1200" b="0" i="0" kern="1200" dirty="0" smtClean="0">
                <a:solidFill>
                  <a:schemeClr val="tx1"/>
                </a:solidFill>
                <a:effectLst/>
                <a:latin typeface="+mn-lt"/>
                <a:ea typeface="+mn-ea"/>
                <a:cs typeface="+mn-cs"/>
              </a:rPr>
              <a:t>A public accommodation generally would not be required to remove a barrier to physical access posed by a flight of steps, if removal would require extensive ramping or an elevator. </a:t>
            </a:r>
          </a:p>
          <a:p>
            <a:r>
              <a:rPr lang="en-US" sz="1200" b="0" i="0" kern="1200" dirty="0" smtClean="0">
                <a:solidFill>
                  <a:schemeClr val="tx1"/>
                </a:solidFill>
                <a:effectLst/>
                <a:latin typeface="+mn-lt"/>
                <a:ea typeface="+mn-ea"/>
                <a:cs typeface="+mn-cs"/>
              </a:rPr>
              <a:t>The readily achievable standard does not require barrier removal that requires extensive restructuring or burdensome expense.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Does the ADA require barrier removal in historic buildings? Yes, if it is readily achievable. However, the ADA takes into account the national interest in preserving significant historic structures. Barrier removal would not be considered "readily achievable" if it would threaten or destroy the historic significance of a building or facility that is eligible for listing in the National Register of Historic Places under the National Historic Preservation Act (16 U.S.C. 470, et seq.), or is designated as historic under State or local law.</a:t>
            </a:r>
          </a:p>
          <a:p>
            <a:endParaRPr lang="en-US" sz="1200" b="0" i="0" kern="1200" dirty="0" smtClean="0">
              <a:solidFill>
                <a:schemeClr val="tx1"/>
              </a:solidFill>
              <a:effectLst/>
              <a:latin typeface="+mn-lt"/>
              <a:ea typeface="+mn-ea"/>
              <a:cs typeface="+mn-cs"/>
            </a:endParaRPr>
          </a:p>
          <a:p>
            <a:pPr>
              <a:lnSpc>
                <a:spcPct val="80000"/>
              </a:lnSpc>
              <a:buClr>
                <a:srgbClr val="00B050"/>
              </a:buClr>
              <a:buSzPct val="150000"/>
              <a:buFont typeface="Wingdings" panose="05000000000000000000" pitchFamily="2" charset="2"/>
              <a:buNone/>
            </a:pPr>
            <a:endParaRPr lang="en-US" altLang="en-US" sz="1200" b="0"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02950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Clr>
                <a:srgbClr val="00B050"/>
              </a:buClr>
              <a:buSzPct val="150000"/>
              <a:buFont typeface="Wingdings" panose="05000000000000000000" pitchFamily="2" charset="2"/>
              <a:buChar char="ü"/>
            </a:pPr>
            <a:r>
              <a:rPr lang="en-US" altLang="en-US" b="0" dirty="0" smtClean="0">
                <a:latin typeface="Arial Narrow" panose="020B0606020202030204" pitchFamily="34" charset="0"/>
              </a:rPr>
              <a:t>Title II – held to high standard, Self evaluation &amp; transition plan, Programmatic access</a:t>
            </a:r>
          </a:p>
          <a:p>
            <a:pPr>
              <a:lnSpc>
                <a:spcPct val="80000"/>
              </a:lnSpc>
              <a:buClr>
                <a:srgbClr val="00B050"/>
              </a:buClr>
              <a:buSzPct val="150000"/>
              <a:buFont typeface="Wingdings" panose="05000000000000000000" pitchFamily="2" charset="2"/>
              <a:buChar char="ü"/>
            </a:pPr>
            <a:endParaRPr lang="en-US" altLang="en-US"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Char char="ü"/>
            </a:pPr>
            <a:r>
              <a:rPr lang="en-US" altLang="en-US" sz="1200" b="0" dirty="0" smtClean="0">
                <a:latin typeface="Arial Narrow" panose="020B0606020202030204" pitchFamily="34" charset="0"/>
              </a:rPr>
              <a:t>Title III-  Public accommodations are only required to remove architectural barriers in existing facilities if removal is "readily achievable" (see III-4.4200). If making the main entrance to a place of public accommodation accessible is not readily achievable, the public accommodation can provide access to the facility through another entrance, even though use of the alternative entrance for individuals with disabilities </a:t>
            </a:r>
            <a:r>
              <a:rPr lang="en-US" altLang="en-US" sz="1200" b="0" dirty="0" err="1" smtClean="0">
                <a:latin typeface="Arial Narrow" panose="020B0606020202030204" pitchFamily="34" charset="0"/>
              </a:rPr>
              <a:t>woul</a:t>
            </a: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Char char="ü"/>
            </a:pPr>
            <a:r>
              <a:rPr lang="en-US" altLang="en-US" b="0" dirty="0" smtClean="0">
                <a:latin typeface="Arial Narrow" panose="020B0606020202030204" pitchFamily="34" charset="0"/>
              </a:rPr>
              <a:t>Title II – held to high standard, Self evaluation &amp; transition plan, Programmatic access</a:t>
            </a:r>
          </a:p>
          <a:p>
            <a:pPr>
              <a:lnSpc>
                <a:spcPct val="80000"/>
              </a:lnSpc>
              <a:buClr>
                <a:srgbClr val="00B050"/>
              </a:buClr>
              <a:buSzPct val="150000"/>
              <a:buFont typeface="Wingdings" panose="05000000000000000000" pitchFamily="2" charset="2"/>
              <a:buChar char="ü"/>
            </a:pPr>
            <a:endParaRPr lang="en-US" altLang="en-US"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None/>
            </a:pP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None/>
            </a:pPr>
            <a:r>
              <a:rPr lang="en-US" altLang="en-US" sz="1200" b="0" dirty="0" smtClean="0">
                <a:latin typeface="Arial Narrow" panose="020B0606020202030204" pitchFamily="34" charset="0"/>
              </a:rPr>
              <a:t>Title</a:t>
            </a:r>
            <a:r>
              <a:rPr lang="en-US" altLang="en-US" sz="1200" b="0" baseline="0" dirty="0" smtClean="0">
                <a:latin typeface="Arial Narrow" panose="020B0606020202030204" pitchFamily="34" charset="0"/>
              </a:rPr>
              <a:t> III enforcement brought by private suit or DOJ complaint</a:t>
            </a:r>
          </a:p>
          <a:p>
            <a:pPr>
              <a:lnSpc>
                <a:spcPct val="80000"/>
              </a:lnSpc>
              <a:buClr>
                <a:srgbClr val="00B050"/>
              </a:buClr>
              <a:buSzPct val="150000"/>
              <a:buFont typeface="Wingdings" panose="05000000000000000000" pitchFamily="2" charset="2"/>
              <a:buNone/>
            </a:pPr>
            <a:r>
              <a:rPr lang="en-US" altLang="en-US" sz="1200" b="0" baseline="0" dirty="0" smtClean="0">
                <a:latin typeface="Arial Narrow" panose="020B0606020202030204" pitchFamily="34" charset="0"/>
              </a:rPr>
              <a:t>-Case-by-Case Basis</a:t>
            </a: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None/>
            </a:pPr>
            <a:r>
              <a:rPr lang="en-US" altLang="en-US" sz="1200" b="0" dirty="0" smtClean="0">
                <a:latin typeface="Arial Narrow" panose="020B0606020202030204" pitchFamily="34" charset="0"/>
              </a:rPr>
              <a:t>-Funding streams?  Public/private?</a:t>
            </a:r>
          </a:p>
          <a:p>
            <a:pPr>
              <a:lnSpc>
                <a:spcPct val="80000"/>
              </a:lnSpc>
              <a:buClr>
                <a:srgbClr val="00B050"/>
              </a:buClr>
              <a:buSzPct val="150000"/>
              <a:buFont typeface="Wingdings" panose="05000000000000000000" pitchFamily="2" charset="2"/>
              <a:buNone/>
            </a:pP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None/>
            </a:pPr>
            <a:r>
              <a:rPr lang="en-US" sz="1200" b="0" i="0" kern="1200" dirty="0" smtClean="0">
                <a:solidFill>
                  <a:schemeClr val="tx1"/>
                </a:solidFill>
                <a:effectLst/>
                <a:latin typeface="+mn-lt"/>
                <a:ea typeface="+mn-ea"/>
                <a:cs typeface="+mn-cs"/>
              </a:rPr>
              <a:t>The ADA establishes different standards for existing facilities and new construction. In existing facilities, where retrofitting may be expensive, the requirement to provide access is less stringent than it is in new construction and alterations, where accessibility can be incorporated in the initial stages of design and construction without a significant increase in cost.</a:t>
            </a:r>
            <a:endParaRPr lang="en-US" altLang="en-US" sz="1200" b="0" dirty="0" smtClean="0">
              <a:latin typeface="Arial Narrow" panose="020B0606020202030204" pitchFamily="34" charset="0"/>
            </a:endParaRPr>
          </a:p>
          <a:p>
            <a:pPr>
              <a:lnSpc>
                <a:spcPct val="80000"/>
              </a:lnSpc>
              <a:buClr>
                <a:srgbClr val="00B050"/>
              </a:buClr>
              <a:buSzPct val="150000"/>
              <a:buFont typeface="Wingdings" panose="05000000000000000000" pitchFamily="2" charset="2"/>
              <a:buNone/>
            </a:pPr>
            <a:endParaRPr lang="en-US" altLang="en-US" sz="1200" b="0" dirty="0" smtClean="0">
              <a:latin typeface="Arial Narrow" panose="020B0606020202030204" pitchFamily="34" charset="0"/>
            </a:endParaRPr>
          </a:p>
          <a:p>
            <a:r>
              <a:rPr lang="en-US" sz="1200" b="0" i="0" kern="1200" dirty="0" smtClean="0">
                <a:solidFill>
                  <a:schemeClr val="tx1"/>
                </a:solidFill>
                <a:effectLst/>
                <a:latin typeface="+mn-lt"/>
                <a:ea typeface="+mn-ea"/>
                <a:cs typeface="+mn-cs"/>
              </a:rPr>
              <a:t>1) The nature and cost of the action;</a:t>
            </a:r>
          </a:p>
          <a:p>
            <a:r>
              <a:rPr lang="en-US" sz="1200" b="0" i="0" kern="1200" dirty="0" smtClean="0">
                <a:solidFill>
                  <a:schemeClr val="tx1"/>
                </a:solidFill>
                <a:effectLst/>
                <a:latin typeface="+mn-lt"/>
                <a:ea typeface="+mn-ea"/>
                <a:cs typeface="+mn-cs"/>
              </a:rPr>
              <a:t>2) The overall financial resources of the site or sites involved; the number of persons employed at the site; the effect on expenses and resources; legitimate safety requirements necessary for safe operation, including crime prevention measures; or any other impact of the action on the operation of the site;</a:t>
            </a:r>
          </a:p>
          <a:p>
            <a:r>
              <a:rPr lang="en-US" sz="1200" b="0" i="0" kern="1200" dirty="0" smtClean="0">
                <a:solidFill>
                  <a:schemeClr val="tx1"/>
                </a:solidFill>
                <a:effectLst/>
                <a:latin typeface="+mn-lt"/>
                <a:ea typeface="+mn-ea"/>
                <a:cs typeface="+mn-cs"/>
              </a:rPr>
              <a:t>3) The geographic separateness, and the administrative or fiscal relationship of the site or sites in question to any parent corporation or entity;</a:t>
            </a:r>
          </a:p>
          <a:p>
            <a:r>
              <a:rPr lang="en-US" sz="1200" b="0" i="0" kern="1200" dirty="0" smtClean="0">
                <a:solidFill>
                  <a:schemeClr val="tx1"/>
                </a:solidFill>
                <a:effectLst/>
                <a:latin typeface="+mn-lt"/>
                <a:ea typeface="+mn-ea"/>
                <a:cs typeface="+mn-cs"/>
              </a:rPr>
              <a:t>4) If applicable, the overall financial resources of any parent corporation or entity; the overall size of the parent corporation or entity with respect to the number of its employees; the number, type, and location of its facilities; and</a:t>
            </a:r>
          </a:p>
          <a:p>
            <a:r>
              <a:rPr lang="en-US" sz="1200" b="0" i="0" kern="1200" dirty="0" smtClean="0">
                <a:solidFill>
                  <a:schemeClr val="tx1"/>
                </a:solidFill>
                <a:effectLst/>
                <a:latin typeface="+mn-lt"/>
                <a:ea typeface="+mn-ea"/>
                <a:cs typeface="+mn-cs"/>
              </a:rPr>
              <a:t>5) If applicable, the type of operation or operations of any parent corporation or entity, including the composition, structure, and functions of the workforce of the parent corporation or entity.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Department's regulation contains a list of 21 examples of modifications that may be readily achievable:</a:t>
            </a:r>
          </a:p>
          <a:p>
            <a:r>
              <a:rPr lang="en-US" dirty="0" smtClean="0"/>
              <a:t>1) Installing ramps;</a:t>
            </a:r>
          </a:p>
          <a:p>
            <a:r>
              <a:rPr lang="en-US" dirty="0" smtClean="0"/>
              <a:t>2) Making curb cuts in sidewalks and entrances;</a:t>
            </a:r>
          </a:p>
          <a:p>
            <a:r>
              <a:rPr lang="en-US" dirty="0" smtClean="0"/>
              <a:t>3) Repositioning shelves;</a:t>
            </a:r>
          </a:p>
          <a:p>
            <a:r>
              <a:rPr lang="en-US" dirty="0" smtClean="0"/>
              <a:t>4) Rearranging tables, chairs, vending machines, display racks, and other furniture;</a:t>
            </a:r>
          </a:p>
          <a:p>
            <a:r>
              <a:rPr lang="en-US" dirty="0" smtClean="0"/>
              <a:t>5) Repositioning telephones;</a:t>
            </a:r>
          </a:p>
          <a:p>
            <a:r>
              <a:rPr lang="en-US" dirty="0" smtClean="0"/>
              <a:t>6) Adding raised markings on elevator control buttons;</a:t>
            </a:r>
          </a:p>
          <a:p>
            <a:r>
              <a:rPr lang="en-US" dirty="0" smtClean="0"/>
              <a:t>7) Installing flashing alarm lights;</a:t>
            </a:r>
          </a:p>
          <a:p>
            <a:r>
              <a:rPr lang="en-US" dirty="0" smtClean="0"/>
              <a:t>8) Widening doors;</a:t>
            </a:r>
          </a:p>
          <a:p>
            <a:r>
              <a:rPr lang="en-US" dirty="0" smtClean="0"/>
              <a:t>9) Installing offset hinges to widen doorways;</a:t>
            </a:r>
          </a:p>
          <a:p>
            <a:r>
              <a:rPr lang="en-US" dirty="0" smtClean="0"/>
              <a:t>10) Eliminating a turnstile or providing an alternative accessible path;</a:t>
            </a:r>
          </a:p>
          <a:p>
            <a:r>
              <a:rPr lang="en-US" dirty="0" smtClean="0"/>
              <a:t>11) Installing accessible door hardware;</a:t>
            </a:r>
          </a:p>
          <a:p>
            <a:r>
              <a:rPr lang="en-US" dirty="0" smtClean="0"/>
              <a:t>12) Installing grab bars in toilet stalls;</a:t>
            </a:r>
          </a:p>
          <a:p>
            <a:r>
              <a:rPr lang="en-US" dirty="0" smtClean="0"/>
              <a:t>13) Rearranging toilet partitions to increase maneuvering space;</a:t>
            </a:r>
          </a:p>
          <a:p>
            <a:r>
              <a:rPr lang="en-US" dirty="0" smtClean="0"/>
              <a:t>14) Insulating lavatory pipes under sinks to prevent burns;</a:t>
            </a:r>
          </a:p>
          <a:p>
            <a:r>
              <a:rPr lang="en-US" dirty="0" smtClean="0"/>
              <a:t>15) Installing a raised toilet seat;</a:t>
            </a:r>
          </a:p>
          <a:p>
            <a:r>
              <a:rPr lang="en-US" dirty="0" smtClean="0"/>
              <a:t>16) Installing a full-length bathroom mirror;</a:t>
            </a:r>
          </a:p>
          <a:p>
            <a:r>
              <a:rPr lang="en-US" dirty="0" smtClean="0"/>
              <a:t>17) Repositioning the paper towel dispenser in a bathroom;</a:t>
            </a:r>
          </a:p>
          <a:p>
            <a:r>
              <a:rPr lang="en-US" dirty="0" smtClean="0"/>
              <a:t>18) Creating designated accessible parking spaces;</a:t>
            </a:r>
          </a:p>
          <a:p>
            <a:r>
              <a:rPr lang="en-US" dirty="0" smtClean="0"/>
              <a:t>19) Installing an accessible paper cup dispenser at an existing inaccessible water fountain;</a:t>
            </a:r>
          </a:p>
          <a:p>
            <a:r>
              <a:rPr lang="en-US" dirty="0" smtClean="0"/>
              <a:t>20) Removing high pile, low density carpeting; or</a:t>
            </a:r>
          </a:p>
          <a:p>
            <a:r>
              <a:rPr lang="en-US" dirty="0" smtClean="0"/>
              <a:t>21) Installing vehicle hand controls.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Each of these modifications will be readily achievable in many instances, but not in all. </a:t>
            </a:r>
          </a:p>
          <a:p>
            <a:r>
              <a:rPr lang="en-US" sz="1200" b="0" i="0" kern="1200" dirty="0" smtClean="0">
                <a:solidFill>
                  <a:schemeClr val="tx1"/>
                </a:solidFill>
                <a:effectLst/>
                <a:latin typeface="+mn-lt"/>
                <a:ea typeface="+mn-ea"/>
                <a:cs typeface="+mn-cs"/>
              </a:rPr>
              <a:t>A public accommodation generally would not be required to remove a barrier to physical access posed by a flight of steps, if removal would require extensive ramping or an elevator. </a:t>
            </a:r>
          </a:p>
          <a:p>
            <a:r>
              <a:rPr lang="en-US" sz="1200" b="0" i="0" kern="1200" dirty="0" smtClean="0">
                <a:solidFill>
                  <a:schemeClr val="tx1"/>
                </a:solidFill>
                <a:effectLst/>
                <a:latin typeface="+mn-lt"/>
                <a:ea typeface="+mn-ea"/>
                <a:cs typeface="+mn-cs"/>
              </a:rPr>
              <a:t>The readily achievable standard does not require barrier removal that requires extensive restructuring or burdensome expense.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Does the ADA require barrier removal in historic buildings? Yes, if it is readily achievable. However, the ADA takes into account the national interest in preserving significant historic structures. Barrier removal would not be considered "readily achievable" if it would threaten or destroy the historic significance of a building or facility that is eligible for listing in the National Register of Historic Places under the National Historic Preservation Act (16 U.S.C. 470, et seq.), or is designated as historic under State or local law.</a:t>
            </a:r>
          </a:p>
          <a:p>
            <a:endParaRPr lang="en-US" sz="1200" b="0" i="0" kern="1200" dirty="0" smtClean="0">
              <a:solidFill>
                <a:schemeClr val="tx1"/>
              </a:solidFill>
              <a:effectLst/>
              <a:latin typeface="+mn-lt"/>
              <a:ea typeface="+mn-ea"/>
              <a:cs typeface="+mn-cs"/>
            </a:endParaRPr>
          </a:p>
          <a:p>
            <a:pPr>
              <a:lnSpc>
                <a:spcPct val="80000"/>
              </a:lnSpc>
              <a:buClr>
                <a:srgbClr val="00B050"/>
              </a:buClr>
              <a:buSzPct val="150000"/>
              <a:buFont typeface="Wingdings" panose="05000000000000000000" pitchFamily="2" charset="2"/>
              <a:buNone/>
            </a:pPr>
            <a:endParaRPr lang="en-US" altLang="en-US" sz="1200" b="0"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3480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6625">
              <a:defRPr sz="2400" b="1" u="sng">
                <a:solidFill>
                  <a:srgbClr val="FF0000"/>
                </a:solidFill>
                <a:latin typeface="Tahoma" pitchFamily="34" charset="0"/>
              </a:defRPr>
            </a:lvl1pPr>
            <a:lvl2pPr marL="742950" indent="-285750" defTabSz="936625">
              <a:defRPr sz="2400" b="1" u="sng">
                <a:solidFill>
                  <a:srgbClr val="FF0000"/>
                </a:solidFill>
                <a:latin typeface="Tahoma" pitchFamily="34" charset="0"/>
              </a:defRPr>
            </a:lvl2pPr>
            <a:lvl3pPr marL="1143000" indent="-228600" defTabSz="936625">
              <a:defRPr sz="2400" b="1" u="sng">
                <a:solidFill>
                  <a:srgbClr val="FF0000"/>
                </a:solidFill>
                <a:latin typeface="Tahoma" pitchFamily="34" charset="0"/>
              </a:defRPr>
            </a:lvl3pPr>
            <a:lvl4pPr marL="1600200" indent="-228600" defTabSz="936625">
              <a:defRPr sz="2400" b="1" u="sng">
                <a:solidFill>
                  <a:srgbClr val="FF0000"/>
                </a:solidFill>
                <a:latin typeface="Tahoma" pitchFamily="34" charset="0"/>
              </a:defRPr>
            </a:lvl4pPr>
            <a:lvl5pPr marL="2057400" indent="-228600" defTabSz="936625">
              <a:defRPr sz="2400" b="1" u="sng">
                <a:solidFill>
                  <a:srgbClr val="FF0000"/>
                </a:solidFill>
                <a:latin typeface="Tahoma" pitchFamily="34" charset="0"/>
              </a:defRPr>
            </a:lvl5pPr>
            <a:lvl6pPr marL="2514600" indent="-228600" algn="ctr" defTabSz="936625" eaLnBrk="0" fontAlgn="base" hangingPunct="0">
              <a:spcBef>
                <a:spcPct val="0"/>
              </a:spcBef>
              <a:spcAft>
                <a:spcPct val="0"/>
              </a:spcAft>
              <a:defRPr sz="2400" b="1" u="sng">
                <a:solidFill>
                  <a:srgbClr val="FF0000"/>
                </a:solidFill>
                <a:latin typeface="Tahoma" pitchFamily="34" charset="0"/>
              </a:defRPr>
            </a:lvl6pPr>
            <a:lvl7pPr marL="2971800" indent="-228600" algn="ctr" defTabSz="936625" eaLnBrk="0" fontAlgn="base" hangingPunct="0">
              <a:spcBef>
                <a:spcPct val="0"/>
              </a:spcBef>
              <a:spcAft>
                <a:spcPct val="0"/>
              </a:spcAft>
              <a:defRPr sz="2400" b="1" u="sng">
                <a:solidFill>
                  <a:srgbClr val="FF0000"/>
                </a:solidFill>
                <a:latin typeface="Tahoma" pitchFamily="34" charset="0"/>
              </a:defRPr>
            </a:lvl7pPr>
            <a:lvl8pPr marL="3429000" indent="-228600" algn="ctr" defTabSz="936625" eaLnBrk="0" fontAlgn="base" hangingPunct="0">
              <a:spcBef>
                <a:spcPct val="0"/>
              </a:spcBef>
              <a:spcAft>
                <a:spcPct val="0"/>
              </a:spcAft>
              <a:defRPr sz="2400" b="1" u="sng">
                <a:solidFill>
                  <a:srgbClr val="FF0000"/>
                </a:solidFill>
                <a:latin typeface="Tahoma" pitchFamily="34" charset="0"/>
              </a:defRPr>
            </a:lvl8pPr>
            <a:lvl9pPr marL="3886200" indent="-228600" algn="ctr" defTabSz="936625" eaLnBrk="0" fontAlgn="base" hangingPunct="0">
              <a:spcBef>
                <a:spcPct val="0"/>
              </a:spcBef>
              <a:spcAft>
                <a:spcPct val="0"/>
              </a:spcAft>
              <a:defRPr sz="2400" b="1" u="sng">
                <a:solidFill>
                  <a:srgbClr val="FF0000"/>
                </a:solidFill>
                <a:latin typeface="Tahoma" pitchFamily="34" charset="0"/>
              </a:defRPr>
            </a:lvl9pPr>
          </a:lstStyle>
          <a:p>
            <a:fld id="{70468346-E2E9-41BB-AF9D-F141D52EA4C1}" type="slidenum">
              <a:rPr lang="en-US" altLang="en-US" sz="1200" b="0" u="none" smtClean="0">
                <a:solidFill>
                  <a:prstClr val="black"/>
                </a:solidFill>
                <a:latin typeface="Times New Roman" pitchFamily="18" charset="0"/>
              </a:rPr>
              <a:pPr/>
              <a:t>16</a:t>
            </a:fld>
            <a:endParaRPr lang="en-US" altLang="en-US" sz="1200" b="0" u="none" smtClean="0">
              <a:solidFill>
                <a:prstClr val="black"/>
              </a:solidFill>
              <a:latin typeface="Times New Roman" pitchFamily="18" charset="0"/>
            </a:endParaRPr>
          </a:p>
        </p:txBody>
      </p:sp>
      <p:sp>
        <p:nvSpPr>
          <p:cNvPr id="91139" name="Rectangle 2"/>
          <p:cNvSpPr>
            <a:spLocks noGrp="1" noRot="1" noChangeAspect="1" noChangeArrowheads="1" noTextEdit="1"/>
          </p:cNvSpPr>
          <p:nvPr>
            <p:ph type="sldImg"/>
          </p:nvPr>
        </p:nvSpPr>
        <p:spPr>
          <a:xfrm>
            <a:off x="1182688" y="695325"/>
            <a:ext cx="4649787" cy="3487738"/>
          </a:xfrm>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miter lim="800000"/>
            <a:headEnd/>
            <a:tailEnd/>
          </a:ln>
        </p:spPr>
        <p:txBody>
          <a:bodyPr lIns="92009" tIns="46005" rIns="92009" bIns="46005"/>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Can be overwhelming to decide where to begin removal of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DOJ offered guidance of the 4 priorities for barrier removal.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Barriers to Getting in</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Parking</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Accessible route to the entrance/element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entrance itself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Barriers to Getting to the Goods and Services offered.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Counters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Aisles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Level Changes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Barriers to The Restroom (if available to the public)</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Grab Bars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Maneuvering Space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Sinks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Barriers to Everything Else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Drinking Fountains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Public Telephones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has been 23 years since this requirement came to be in effect.  The DOJ, the enforcement arm of these regulations, will require barrier removal to be almost complete if not completed already.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RABR can to carried out in PHASES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Standards do not provide direct solutions to all of the various barriers that may be www.adata.org 6 2015 encountered, but instead give basic guidelines for resolving most problems.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altLang="en-US" dirty="0" smtClean="0"/>
          </a:p>
        </p:txBody>
      </p:sp>
    </p:spTree>
    <p:extLst>
      <p:ext uri="{BB962C8B-B14F-4D97-AF65-F5344CB8AC3E}">
        <p14:creationId xmlns:p14="http://schemas.microsoft.com/office/powerpoint/2010/main" val="3603657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Arial Narrow" panose="020B0606020202030204" pitchFamily="34" charset="0"/>
              </a:rPr>
              <a:t>Tax Incentives available to help businesses cover the cost of improving access</a:t>
            </a:r>
            <a:endParaRPr lang="en-US" baseline="0" dirty="0" smtClean="0"/>
          </a:p>
          <a:p>
            <a:pPr marL="0" lvl="0" indent="0">
              <a:buNone/>
            </a:pPr>
            <a:r>
              <a:rPr lang="en-US" baseline="0" dirty="0" smtClean="0"/>
              <a:t>Two tax incentives are available to businesses</a:t>
            </a:r>
          </a:p>
          <a:p>
            <a:pPr marL="0" lvl="0" indent="0">
              <a:buNone/>
            </a:pPr>
            <a:r>
              <a:rPr lang="en-US" baseline="0" dirty="0" smtClean="0"/>
              <a:t>to help cover the cost of making access improvements.</a:t>
            </a:r>
          </a:p>
          <a:p>
            <a:pPr marL="0" lvl="0" indent="0">
              <a:buNone/>
            </a:pPr>
            <a:r>
              <a:rPr lang="en-US" baseline="0" dirty="0" smtClean="0"/>
              <a:t>The first is a tax credit that can be used for architectural adaptations, equipment acquisitions, and services such as sign language</a:t>
            </a:r>
          </a:p>
          <a:p>
            <a:pPr marL="0" lvl="0" indent="0">
              <a:buNone/>
            </a:pPr>
            <a:r>
              <a:rPr lang="en-US" baseline="0" dirty="0" smtClean="0"/>
              <a:t>interpreters. </a:t>
            </a:r>
          </a:p>
          <a:p>
            <a:pPr marL="0" lvl="0" indent="0">
              <a:buNone/>
            </a:pPr>
            <a:r>
              <a:rPr lang="en-US" baseline="0" dirty="0" smtClean="0"/>
              <a:t>The second is a tax deduction that can be used for architectural or transportation</a:t>
            </a:r>
          </a:p>
          <a:p>
            <a:pPr marL="0" lvl="0" indent="0">
              <a:buNone/>
            </a:pPr>
            <a:r>
              <a:rPr lang="en-US" baseline="0" dirty="0" smtClean="0"/>
              <a:t>adaptations.</a:t>
            </a:r>
          </a:p>
          <a:p>
            <a:pPr marL="0" lvl="0" indent="0">
              <a:buNone/>
            </a:pPr>
            <a:r>
              <a:rPr lang="en-US" baseline="0" dirty="0" smtClean="0"/>
              <a:t>(NOTE: A tax credit is subtracted from your tax liability after you calculate your taxes, while a tax deduction is subtracted from your total income before taxes, to establish your taxable income.)</a:t>
            </a:r>
          </a:p>
          <a:p>
            <a:pPr marL="0" lvl="0" indent="0">
              <a:buNone/>
            </a:pPr>
            <a:r>
              <a:rPr lang="en-US" baseline="0" dirty="0" smtClean="0"/>
              <a:t>Tax Credit</a:t>
            </a:r>
          </a:p>
          <a:p>
            <a:pPr marL="0" lvl="0" indent="0">
              <a:buNone/>
            </a:pPr>
            <a:r>
              <a:rPr lang="en-US" baseline="0" dirty="0" smtClean="0"/>
              <a:t>The tax credit, established under Section 44 of</a:t>
            </a:r>
          </a:p>
          <a:p>
            <a:pPr marL="0" lvl="0" indent="0">
              <a:buNone/>
            </a:pPr>
            <a:r>
              <a:rPr lang="en-US" baseline="0" dirty="0" smtClean="0"/>
              <a:t>the Internal Revenue Code, was created in 1990</a:t>
            </a:r>
          </a:p>
          <a:p>
            <a:pPr marL="0" lvl="0" indent="0">
              <a:buNone/>
            </a:pPr>
            <a:r>
              <a:rPr lang="en-US" baseline="0" dirty="0" smtClean="0"/>
              <a:t>specifically to help small businesses cover</a:t>
            </a:r>
          </a:p>
          <a:p>
            <a:pPr marL="0" lvl="0" indent="0">
              <a:buNone/>
            </a:pPr>
            <a:r>
              <a:rPr lang="en-US" baseline="0" dirty="0" smtClean="0"/>
              <a:t>ADA-related “eligible access expenditures.” A</a:t>
            </a:r>
          </a:p>
          <a:p>
            <a:pPr marL="0" lvl="0" indent="0">
              <a:buNone/>
            </a:pPr>
            <a:r>
              <a:rPr lang="en-US" baseline="0" dirty="0" smtClean="0"/>
              <a:t>business that for the previous tax year had</a:t>
            </a:r>
          </a:p>
          <a:p>
            <a:pPr marL="0" lvl="0" indent="0">
              <a:buNone/>
            </a:pPr>
            <a:r>
              <a:rPr lang="en-US" baseline="0" dirty="0" smtClean="0"/>
              <a:t>either revenues of $1,000,000 or less or 30 or</a:t>
            </a:r>
          </a:p>
          <a:p>
            <a:pPr marL="0" lvl="0" indent="0">
              <a:buNone/>
            </a:pPr>
            <a:r>
              <a:rPr lang="en-US" baseline="0" dirty="0" smtClean="0"/>
              <a:t>fewer full-time workers may take advantage of</a:t>
            </a:r>
          </a:p>
          <a:p>
            <a:pPr marL="0" lvl="0" indent="0">
              <a:buNone/>
            </a:pPr>
            <a:r>
              <a:rPr lang="en-US" baseline="0" dirty="0" smtClean="0"/>
              <a:t>this credit.</a:t>
            </a:r>
          </a:p>
          <a:p>
            <a:pPr marL="0" lvl="0" indent="0">
              <a:buNone/>
            </a:pPr>
            <a:r>
              <a:rPr lang="en-US" baseline="0" dirty="0" smtClean="0"/>
              <a:t>The credit can be used to cover a variety of</a:t>
            </a:r>
          </a:p>
          <a:p>
            <a:pPr marL="0" lvl="0" indent="0">
              <a:buNone/>
            </a:pPr>
            <a:r>
              <a:rPr lang="en-US" baseline="0" dirty="0" smtClean="0"/>
              <a:t>expenditures, including:</a:t>
            </a:r>
          </a:p>
          <a:p>
            <a:pPr marL="0" lvl="0" indent="0">
              <a:buNone/>
            </a:pPr>
            <a:r>
              <a:rPr lang="en-US" baseline="0" dirty="0" smtClean="0"/>
              <a:t> provision of readers for customers or</a:t>
            </a:r>
          </a:p>
          <a:p>
            <a:pPr marL="0" lvl="0" indent="0">
              <a:buNone/>
            </a:pPr>
            <a:r>
              <a:rPr lang="en-US" baseline="0" dirty="0" smtClean="0"/>
              <a:t>employees with visual disabilities</a:t>
            </a:r>
          </a:p>
          <a:p>
            <a:pPr marL="0" lvl="0" indent="0">
              <a:buNone/>
            </a:pPr>
            <a:r>
              <a:rPr lang="en-US" baseline="0" dirty="0" smtClean="0"/>
              <a:t> provision of sign language interpreters</a:t>
            </a:r>
          </a:p>
          <a:p>
            <a:pPr marL="0" lvl="0" indent="0">
              <a:buNone/>
            </a:pPr>
            <a:r>
              <a:rPr lang="en-US" baseline="0" dirty="0" smtClean="0"/>
              <a:t> purchase of adaptive equipment</a:t>
            </a:r>
          </a:p>
          <a:p>
            <a:pPr marL="0" lvl="0" indent="0">
              <a:buNone/>
            </a:pPr>
            <a:r>
              <a:rPr lang="en-US" baseline="0" dirty="0" smtClean="0"/>
              <a:t> production of accessible formats of printed</a:t>
            </a:r>
          </a:p>
          <a:p>
            <a:pPr marL="0" lvl="0" indent="0">
              <a:buNone/>
            </a:pPr>
            <a:r>
              <a:rPr lang="en-US" baseline="0" dirty="0" smtClean="0"/>
              <a:t>materials (i.e., braille, large print, audio</a:t>
            </a:r>
          </a:p>
          <a:p>
            <a:pPr marL="0" lvl="0" indent="0">
              <a:buNone/>
            </a:pPr>
            <a:r>
              <a:rPr lang="en-US" baseline="0" dirty="0" smtClean="0"/>
              <a:t>tape, computer diskette)</a:t>
            </a:r>
          </a:p>
          <a:p>
            <a:pPr marL="0" lvl="0" indent="0">
              <a:buNone/>
            </a:pPr>
            <a:r>
              <a:rPr lang="en-US" baseline="0" dirty="0" smtClean="0"/>
              <a:t> removal of architectural barriers in facilities</a:t>
            </a:r>
          </a:p>
          <a:p>
            <a:pPr marL="0" lvl="0" indent="0">
              <a:buNone/>
            </a:pPr>
            <a:r>
              <a:rPr lang="en-US" baseline="0" dirty="0" smtClean="0"/>
              <a:t>or vehicles (alterations must comply</a:t>
            </a:r>
          </a:p>
          <a:p>
            <a:pPr marL="0" lvl="0" indent="0">
              <a:buNone/>
            </a:pPr>
            <a:r>
              <a:rPr lang="en-US" baseline="0" dirty="0" smtClean="0"/>
              <a:t>with applicable accessibility standards)</a:t>
            </a:r>
          </a:p>
          <a:p>
            <a:pPr marL="0" lvl="0" indent="0">
              <a:buNone/>
            </a:pPr>
            <a:r>
              <a:rPr lang="en-US" baseline="0" dirty="0" smtClean="0"/>
              <a:t> fees for consulting services (under certain</a:t>
            </a:r>
          </a:p>
          <a:p>
            <a:pPr marL="0" lvl="0" indent="0">
              <a:buNone/>
            </a:pPr>
            <a:r>
              <a:rPr lang="en-US" baseline="0" dirty="0" smtClean="0"/>
              <a:t>circumstances)</a:t>
            </a:r>
          </a:p>
          <a:p>
            <a:pPr marL="0" lvl="0" indent="0">
              <a:buNone/>
            </a:pPr>
            <a:r>
              <a:rPr lang="en-US" baseline="0" dirty="0" smtClean="0"/>
              <a:t>Note that the credit cannot be used for the costs</a:t>
            </a:r>
          </a:p>
          <a:p>
            <a:pPr marL="0" lvl="0" indent="0">
              <a:buNone/>
            </a:pPr>
            <a:r>
              <a:rPr lang="en-US" baseline="0" dirty="0" smtClean="0"/>
              <a:t>of new construction. It can be used only for</a:t>
            </a:r>
          </a:p>
          <a:p>
            <a:pPr marL="0" lvl="0" indent="0">
              <a:buNone/>
            </a:pPr>
            <a:r>
              <a:rPr lang="en-US" baseline="0" dirty="0" smtClean="0"/>
              <a:t>adaptations to existing facilities that are required</a:t>
            </a:r>
          </a:p>
          <a:p>
            <a:pPr marL="0" lvl="0" indent="0">
              <a:buNone/>
            </a:pPr>
            <a:r>
              <a:rPr lang="en-US" baseline="0" dirty="0" smtClean="0"/>
              <a:t>to comply with the ADA.</a:t>
            </a:r>
          </a:p>
          <a:p>
            <a:pPr marL="0" lvl="0" indent="0">
              <a:buNone/>
            </a:pPr>
            <a:r>
              <a:rPr lang="en-US" baseline="0" dirty="0" smtClean="0"/>
              <a:t>The amount of the tax credit is equal to 50% of</a:t>
            </a:r>
          </a:p>
          <a:p>
            <a:pPr marL="0" lvl="0" indent="0">
              <a:buNone/>
            </a:pPr>
            <a:r>
              <a:rPr lang="en-US" baseline="0" dirty="0" smtClean="0"/>
              <a:t>the eligible access expenditures in a year, up to</a:t>
            </a:r>
          </a:p>
          <a:p>
            <a:pPr marL="0" lvl="0" indent="0">
              <a:buNone/>
            </a:pPr>
            <a:r>
              <a:rPr lang="en-US" baseline="0" dirty="0" smtClean="0"/>
              <a:t>a maximum expenditure of $10,250. There is no</a:t>
            </a:r>
          </a:p>
          <a:p>
            <a:pPr marL="0" lvl="0" indent="0">
              <a:buNone/>
            </a:pPr>
            <a:r>
              <a:rPr lang="en-US" baseline="0" dirty="0" smtClean="0"/>
              <a:t>credit for the first $250 of expenditures. The</a:t>
            </a:r>
          </a:p>
          <a:p>
            <a:pPr marL="0" lvl="0" indent="0">
              <a:buNone/>
            </a:pPr>
            <a:r>
              <a:rPr lang="en-US" baseline="0" dirty="0" smtClean="0"/>
              <a:t>maximum tax credit, therefore, is $5,000.</a:t>
            </a:r>
          </a:p>
          <a:p>
            <a:pPr marL="0" lvl="0" indent="0">
              <a:buNone/>
            </a:pPr>
            <a:r>
              <a:rPr lang="en-US" baseline="0" dirty="0" smtClean="0"/>
              <a:t>Tax Deduction</a:t>
            </a:r>
          </a:p>
          <a:p>
            <a:pPr marL="0" lvl="0" indent="0">
              <a:buNone/>
            </a:pPr>
            <a:r>
              <a:rPr lang="en-US" baseline="0" dirty="0" smtClean="0"/>
              <a:t>The tax deduction, established under Section</a:t>
            </a:r>
          </a:p>
          <a:p>
            <a:pPr marL="0" lvl="0" indent="0">
              <a:buNone/>
            </a:pPr>
            <a:r>
              <a:rPr lang="en-US" baseline="0" dirty="0" smtClean="0"/>
              <a:t>190 of the Internal Revenue Code, is now a</a:t>
            </a:r>
          </a:p>
          <a:p>
            <a:pPr marL="0" lvl="0" indent="0">
              <a:buNone/>
            </a:pPr>
            <a:r>
              <a:rPr lang="en-US" baseline="0" dirty="0" smtClean="0"/>
              <a:t>maximum of $15,000 per year—a reduction</a:t>
            </a:r>
          </a:p>
          <a:p>
            <a:pPr marL="0" lvl="0" indent="0">
              <a:buNone/>
            </a:pPr>
            <a:r>
              <a:rPr lang="en-US" baseline="0" dirty="0" smtClean="0"/>
              <a:t>from the $35,000 that was available through</a:t>
            </a:r>
          </a:p>
          <a:p>
            <a:pPr marL="0" lvl="0" indent="0">
              <a:buNone/>
            </a:pPr>
            <a:r>
              <a:rPr lang="en-US" baseline="0" dirty="0" smtClean="0"/>
              <a:t>December 31, 1990. A business (including</a:t>
            </a:r>
          </a:p>
          <a:p>
            <a:pPr marL="0" lvl="0" indent="0">
              <a:buNone/>
            </a:pPr>
            <a:r>
              <a:rPr lang="en-US" baseline="0" dirty="0" smtClean="0"/>
              <a:t>active ownership of an apartment building) of</a:t>
            </a:r>
          </a:p>
          <a:p>
            <a:pPr marL="0" lvl="0" indent="0">
              <a:buNone/>
            </a:pPr>
            <a:r>
              <a:rPr lang="en-US" baseline="0" dirty="0" smtClean="0"/>
              <a:t>any size may use this deduction for the removal</a:t>
            </a:r>
          </a:p>
          <a:p>
            <a:pPr marL="0" lvl="0" indent="0">
              <a:buNone/>
            </a:pPr>
            <a:r>
              <a:rPr lang="en-US" baseline="0" dirty="0" smtClean="0"/>
              <a:t>of architectural or transportation</a:t>
            </a:r>
          </a:p>
          <a:p>
            <a:pPr marL="0" lvl="0" indent="0">
              <a:buNone/>
            </a:pPr>
            <a:r>
              <a:rPr lang="en-US" baseline="0" dirty="0" smtClean="0"/>
              <a:t>barriers. The renovations under Section 190</a:t>
            </a:r>
          </a:p>
          <a:p>
            <a:pPr marL="0" lvl="0" indent="0">
              <a:buNone/>
            </a:pPr>
            <a:r>
              <a:rPr lang="en-US" baseline="0" dirty="0" smtClean="0"/>
              <a:t>must comply with applicable</a:t>
            </a:r>
          </a:p>
          <a:p>
            <a:pPr marL="0" lvl="0" indent="0">
              <a:buNone/>
            </a:pPr>
            <a:r>
              <a:rPr lang="en-US" baseline="0" dirty="0" smtClean="0"/>
              <a:t>accessibility standards.</a:t>
            </a:r>
          </a:p>
          <a:p>
            <a:pPr marL="0" lvl="0" indent="0">
              <a:buNone/>
            </a:pPr>
            <a:r>
              <a:rPr lang="en-US" baseline="0" dirty="0" smtClean="0"/>
              <a:t>Small businesses can use these incentives in</a:t>
            </a:r>
          </a:p>
          <a:p>
            <a:pPr marL="0" lvl="0" indent="0">
              <a:buNone/>
            </a:pPr>
            <a:r>
              <a:rPr lang="en-US" baseline="0" dirty="0" smtClean="0"/>
              <a:t>combination if the expenditures incurred</a:t>
            </a:r>
          </a:p>
          <a:p>
            <a:pPr marL="0" lvl="0" indent="0">
              <a:buNone/>
            </a:pPr>
            <a:r>
              <a:rPr lang="en-US" baseline="0" dirty="0" smtClean="0"/>
              <a:t>qualify under both Section 44 and Section 190.</a:t>
            </a:r>
          </a:p>
          <a:p>
            <a:pPr marL="0" lvl="0" indent="0">
              <a:buNone/>
            </a:pPr>
            <a:r>
              <a:rPr lang="en-US" baseline="0" dirty="0" smtClean="0"/>
              <a:t>For example, a small business that spends</a:t>
            </a:r>
          </a:p>
          <a:p>
            <a:pPr marL="0" lvl="0" indent="0">
              <a:buNone/>
            </a:pPr>
            <a:r>
              <a:rPr lang="en-US" baseline="0" dirty="0" smtClean="0"/>
              <a:t>$20,000 for access adaptations may take a tax</a:t>
            </a:r>
          </a:p>
          <a:p>
            <a:pPr marL="0" lvl="0" indent="0">
              <a:buNone/>
            </a:pPr>
            <a:r>
              <a:rPr lang="en-US" baseline="0" dirty="0" smtClean="0"/>
              <a:t>credit of $5000 (based on $10,250 of expenditures),</a:t>
            </a:r>
          </a:p>
          <a:p>
            <a:pPr marL="0" lvl="0" indent="0">
              <a:buNone/>
            </a:pPr>
            <a:r>
              <a:rPr lang="en-US" baseline="0" dirty="0" smtClean="0"/>
              <a:t>and a deduction of $15,000. The</a:t>
            </a:r>
          </a:p>
          <a:p>
            <a:pPr marL="0" lvl="0" indent="0">
              <a:buNone/>
            </a:pPr>
            <a:r>
              <a:rPr lang="en-US" baseline="0" dirty="0" smtClean="0"/>
              <a:t>deduction is equal to the difference between</a:t>
            </a:r>
          </a:p>
          <a:p>
            <a:pPr marL="0" lvl="0" indent="0">
              <a:buNone/>
            </a:pPr>
            <a:r>
              <a:rPr lang="en-US" baseline="0" dirty="0" smtClean="0"/>
              <a:t>the total expenditures and the amount of the</a:t>
            </a:r>
          </a:p>
          <a:p>
            <a:pPr marL="0" lvl="0" indent="0">
              <a:buNone/>
            </a:pPr>
            <a:r>
              <a:rPr lang="en-US" baseline="0" dirty="0" smtClean="0"/>
              <a:t>credit claimed.</a:t>
            </a:r>
          </a:p>
          <a:p>
            <a:pPr marL="0" lvl="0" indent="0">
              <a:buNone/>
            </a:pPr>
            <a:r>
              <a:rPr lang="en-US" baseline="0" dirty="0" smtClean="0"/>
              <a:t>EXAMPLE: A small business’ use of both tax credit</a:t>
            </a:r>
          </a:p>
          <a:p>
            <a:pPr marL="0" lvl="0" indent="0">
              <a:buNone/>
            </a:pPr>
            <a:r>
              <a:rPr lang="en-US" baseline="0" dirty="0" smtClean="0"/>
              <a:t>and tax deduction</a:t>
            </a:r>
          </a:p>
          <a:p>
            <a:pPr marL="0" lvl="0" indent="0">
              <a:buNone/>
            </a:pPr>
            <a:r>
              <a:rPr lang="en-US" baseline="0" dirty="0" smtClean="0"/>
              <a:t>$20,000 cost of access improvements</a:t>
            </a:r>
          </a:p>
          <a:p>
            <a:pPr marL="0" lvl="0" indent="0">
              <a:buNone/>
            </a:pPr>
            <a:r>
              <a:rPr lang="en-US" baseline="0" dirty="0" smtClean="0"/>
              <a:t>(rest room, ramp, 3 doors</a:t>
            </a:r>
          </a:p>
          <a:p>
            <a:pPr marL="0" lvl="0" indent="0">
              <a:buNone/>
            </a:pPr>
            <a:r>
              <a:rPr lang="en-US" baseline="0" dirty="0" smtClean="0"/>
              <a:t>widened)</a:t>
            </a:r>
          </a:p>
          <a:p>
            <a:pPr marL="0" lvl="0" indent="0">
              <a:buNone/>
            </a:pPr>
            <a:r>
              <a:rPr lang="en-US" baseline="0" dirty="0" smtClean="0"/>
              <a:t>– $5,000 maximum credit</a:t>
            </a:r>
          </a:p>
          <a:p>
            <a:pPr marL="0" lvl="0" indent="0">
              <a:buNone/>
            </a:pPr>
            <a:r>
              <a:rPr lang="en-US" baseline="0" dirty="0" smtClean="0"/>
              <a:t>$15,000 remaining for deduction</a:t>
            </a:r>
          </a:p>
          <a:p>
            <a:pPr marL="0" lvl="0" indent="0">
              <a:buNone/>
            </a:pPr>
            <a:r>
              <a:rPr lang="en-US" baseline="0" dirty="0" smtClean="0"/>
              <a:t>Produced by Adaptive Environments Center under contract to Barrier Free Environments, NIDRR grant #H133D10122 2FACT SHEET 4</a:t>
            </a:r>
          </a:p>
          <a:p>
            <a:pPr marL="0" lvl="0" indent="0">
              <a:buNone/>
            </a:pPr>
            <a:r>
              <a:rPr lang="en-US" baseline="0" dirty="0" smtClean="0"/>
              <a:t>Tax Incentives for Improving Accessibility</a:t>
            </a:r>
          </a:p>
          <a:p>
            <a:pPr marL="0" lvl="0" indent="0">
              <a:buNone/>
            </a:pPr>
            <a:r>
              <a:rPr lang="en-US" baseline="0" dirty="0" smtClean="0"/>
              <a:t>3</a:t>
            </a:r>
          </a:p>
          <a:p>
            <a:pPr marL="0" lvl="0" indent="0">
              <a:buNone/>
            </a:pPr>
            <a:r>
              <a:rPr lang="en-US" baseline="0" dirty="0" smtClean="0"/>
              <a:t>Annual Incentives</a:t>
            </a:r>
          </a:p>
          <a:p>
            <a:pPr marL="0" lvl="0" indent="0">
              <a:buNone/>
            </a:pPr>
            <a:r>
              <a:rPr lang="en-US" baseline="0" dirty="0" smtClean="0"/>
              <a:t>The tax credit and deduction can be used</a:t>
            </a:r>
          </a:p>
          <a:p>
            <a:pPr marL="0" lvl="0" indent="0">
              <a:buNone/>
            </a:pPr>
            <a:r>
              <a:rPr lang="en-US" baseline="0" dirty="0" smtClean="0"/>
              <a:t>annually. You may not carry over expenses</a:t>
            </a:r>
          </a:p>
          <a:p>
            <a:pPr marL="0" lvl="0" indent="0">
              <a:buNone/>
            </a:pPr>
            <a:r>
              <a:rPr lang="en-US" baseline="0" dirty="0" smtClean="0"/>
              <a:t>from one year to the next and claim a credit or</a:t>
            </a:r>
          </a:p>
          <a:p>
            <a:pPr marL="0" lvl="0" indent="0">
              <a:buNone/>
            </a:pPr>
            <a:r>
              <a:rPr lang="en-US" baseline="0" dirty="0" smtClean="0"/>
              <a:t>deduction for the portion that exceeded the</a:t>
            </a:r>
          </a:p>
          <a:p>
            <a:pPr marL="0" lvl="0" indent="0">
              <a:buNone/>
            </a:pPr>
            <a:r>
              <a:rPr lang="en-US" baseline="0" dirty="0" smtClean="0"/>
              <a:t>expenditure limit the previous year. However, if</a:t>
            </a:r>
          </a:p>
          <a:p>
            <a:pPr marL="0" lvl="0" indent="0">
              <a:buNone/>
            </a:pPr>
            <a:r>
              <a:rPr lang="en-US" baseline="0" dirty="0" smtClean="0"/>
              <a:t>the amount of credit you are entitled to exceeds</a:t>
            </a:r>
          </a:p>
          <a:p>
            <a:pPr marL="0" lvl="0" indent="0">
              <a:buNone/>
            </a:pPr>
            <a:r>
              <a:rPr lang="en-US" baseline="0" dirty="0" smtClean="0"/>
              <a:t>the amount of taxes you owe, you may carry</a:t>
            </a:r>
          </a:p>
          <a:p>
            <a:pPr marL="0" lvl="0" indent="0">
              <a:buNone/>
            </a:pPr>
            <a:r>
              <a:rPr lang="en-US" baseline="0" dirty="0" smtClean="0"/>
              <a:t>forward the unused portion of the credit to the</a:t>
            </a:r>
          </a:p>
          <a:p>
            <a:pPr marL="0" lvl="0" indent="0">
              <a:buNone/>
            </a:pPr>
            <a:r>
              <a:rPr lang="en-US" baseline="0" dirty="0" smtClean="0"/>
              <a:t>following year.</a:t>
            </a:r>
          </a:p>
          <a:p>
            <a:pPr marL="0" lvl="0" indent="0">
              <a:buNone/>
            </a:pPr>
            <a:r>
              <a:rPr lang="en-US" baseline="0" dirty="0" smtClean="0"/>
              <a:t>For further details and information, review these</a:t>
            </a:r>
          </a:p>
          <a:p>
            <a:pPr marL="0" lvl="0" indent="0">
              <a:buNone/>
            </a:pPr>
            <a:r>
              <a:rPr lang="en-US" baseline="0" dirty="0" smtClean="0"/>
              <a:t>incentives with an accountant or contact your</a:t>
            </a:r>
          </a:p>
          <a:p>
            <a:pPr marL="0" lvl="0" indent="0">
              <a:buNone/>
            </a:pPr>
            <a:r>
              <a:rPr lang="en-US" baseline="0" dirty="0" smtClean="0"/>
              <a:t>local IRS office or the national address below.</a:t>
            </a:r>
          </a:p>
          <a:p>
            <a:pPr marL="0" lvl="0" indent="0">
              <a:buNone/>
            </a:pPr>
            <a:r>
              <a:rPr lang="en-US" baseline="0" dirty="0" smtClean="0"/>
              <a:t>FOR MORE INFORMATION…</a:t>
            </a:r>
          </a:p>
          <a:p>
            <a:pPr marL="0" lvl="0" indent="0">
              <a:buNone/>
            </a:pPr>
            <a:r>
              <a:rPr lang="en-US" baseline="0" dirty="0" smtClean="0"/>
              <a:t>Request IRS Publications 535 and 334 for further</a:t>
            </a:r>
          </a:p>
          <a:p>
            <a:pPr marL="0" lvl="0" indent="0">
              <a:buNone/>
            </a:pPr>
            <a:r>
              <a:rPr lang="en-US" baseline="0" dirty="0" smtClean="0"/>
              <a:t>information on tax incentives, or Form 8826 to</a:t>
            </a:r>
          </a:p>
          <a:p>
            <a:pPr marL="0" lvl="0" indent="0">
              <a:buNone/>
            </a:pPr>
            <a:r>
              <a:rPr lang="en-US" baseline="0" dirty="0" smtClean="0"/>
              <a:t>claim your tax credit.</a:t>
            </a:r>
          </a:p>
          <a:p>
            <a:pPr marL="0" lvl="0" indent="0">
              <a:buNone/>
            </a:pPr>
            <a:r>
              <a:rPr lang="en-US" baseline="0" dirty="0" smtClean="0"/>
              <a:t>Publications and Forms</a:t>
            </a:r>
          </a:p>
          <a:p>
            <a:pPr marL="0" lvl="0" indent="0">
              <a:buNone/>
            </a:pPr>
            <a:r>
              <a:rPr lang="en-US" baseline="0" dirty="0" smtClean="0"/>
              <a:t>(800) 829-3676 Voice</a:t>
            </a:r>
          </a:p>
          <a:p>
            <a:pPr marL="0" lvl="0" indent="0">
              <a:buNone/>
            </a:pPr>
            <a:r>
              <a:rPr lang="en-US" baseline="0" dirty="0" smtClean="0"/>
              <a:t>(800) 829-4059 TDD</a:t>
            </a:r>
          </a:p>
          <a:p>
            <a:pPr marL="0" lvl="0" indent="0">
              <a:buNone/>
            </a:pPr>
            <a:r>
              <a:rPr lang="en-US" baseline="0" dirty="0" smtClean="0"/>
              <a:t>Questions</a:t>
            </a:r>
          </a:p>
          <a:p>
            <a:pPr marL="0" lvl="0" indent="0">
              <a:buNone/>
            </a:pPr>
            <a:r>
              <a:rPr lang="en-US" baseline="0" dirty="0" smtClean="0"/>
              <a:t>(800) 829-1040 Voice</a:t>
            </a:r>
          </a:p>
          <a:p>
            <a:pPr marL="0" lvl="0" indent="0">
              <a:buNone/>
            </a:pPr>
            <a:r>
              <a:rPr lang="en-US" baseline="0" dirty="0" smtClean="0"/>
              <a:t>(800) 829-4059 TDD</a:t>
            </a:r>
          </a:p>
          <a:p>
            <a:pPr marL="0" lvl="0" indent="0">
              <a:buNone/>
            </a:pPr>
            <a:r>
              <a:rPr lang="en-US" baseline="0" dirty="0" smtClean="0"/>
              <a:t>Legal Questions</a:t>
            </a:r>
          </a:p>
          <a:p>
            <a:pPr marL="0" lvl="0" indent="0">
              <a:buNone/>
            </a:pPr>
            <a:r>
              <a:rPr lang="en-US" baseline="0" dirty="0" smtClean="0"/>
              <a:t>Internal Revenue Service</a:t>
            </a:r>
          </a:p>
          <a:p>
            <a:pPr marL="0" lvl="0" indent="0">
              <a:buNone/>
            </a:pPr>
            <a:r>
              <a:rPr lang="en-US" baseline="0" dirty="0" smtClean="0"/>
              <a:t>Office of the Chief Counsel</a:t>
            </a:r>
          </a:p>
          <a:p>
            <a:pPr marL="0" lvl="0" indent="0">
              <a:buNone/>
            </a:pPr>
            <a:r>
              <a:rPr lang="en-US" baseline="0" dirty="0" smtClean="0"/>
              <a:t>CC: PSI: 7</a:t>
            </a:r>
          </a:p>
          <a:p>
            <a:pPr marL="0" lvl="0" indent="0">
              <a:buNone/>
            </a:pPr>
            <a:r>
              <a:rPr lang="en-US" baseline="0" dirty="0" smtClean="0"/>
              <a:t>1111 Constitution Avenue, NW, Room 5115</a:t>
            </a:r>
          </a:p>
          <a:p>
            <a:pPr marL="0" lvl="0" indent="0">
              <a:buNone/>
            </a:pPr>
            <a:r>
              <a:rPr lang="en-US" baseline="0" dirty="0" smtClean="0"/>
              <a:t>Washington, D.C. 20224</a:t>
            </a:r>
          </a:p>
          <a:p>
            <a:pPr marL="0" lvl="0" indent="0">
              <a:buNone/>
            </a:pPr>
            <a:r>
              <a:rPr lang="en-US" baseline="0" dirty="0" smtClean="0"/>
              <a:t>(202) 622-6120 Voice/Relay</a:t>
            </a:r>
          </a:p>
          <a:p>
            <a:pPr marL="0" lvl="0" indent="0">
              <a:buNone/>
            </a:pPr>
            <a:r>
              <a:rPr lang="en-US" baseline="0" dirty="0" smtClean="0"/>
              <a:t>Produced by Adaptive Environments Center under contract to Barrier Free Environments, NIDRR grant #H133D10122</a:t>
            </a:r>
          </a:p>
          <a:p>
            <a:pPr marL="0" lvl="0" indent="0">
              <a:buNone/>
            </a:pPr>
            <a:r>
              <a:rPr lang="en-US" baseline="0" dirty="0" smtClean="0"/>
              <a:t>www.irs.gov/plain/forms_pubs/pubs/p90705.htm</a:t>
            </a: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35623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ILLUSTRATION 1: H, an individual who is deaf, is shopping for film at a camera store. Exchanging written notes with the sales clerk would be adequate to ensure effective communication.</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ILLUSTRATION 2: H then stops by a new car showroom to look at the latest models. The car dealer would be able to communicate effectively general information about the models available by providing brochures and exchanging notes by pen and notepad, or perhaps by means of taking turns at a computer terminal keyboard. If H becomes serious about making a purchase, the services of a qualified interpreter may be necessary because of the complicated nature of the communication involved in buying a car.</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ILLUSTRATION 3: S, an individual who is blind, visits an electronics store to purchase a clock radio and wishes to inspect the merchandise information cards next to the floor models in order to decide which one to buy. Reading the model information to S should be adequate to ensure effective communication. Of course, if S is unreasonably demanding or is shopping when the store is extremely busy, it may be an undue burden to spend extended periods of time reading price and product information.</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ILLUSTRATION 4: S also has tickets to a play. When S arrives at the theater, the usher notices that S is an individual who is blind and guides S to her seat. An usher is also available to guide S to her seat following intermission. With the provision of these services, a Brailled ticket is not necessary for effective communication in seating S.</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ILLUSTRATION 5: The same theater provides S with a tape-recorded version of its printed program for the evening's performance. A Brailled program is not necessary to effectively communicate the contents of the program to S, if an audio cassette and tape player are provided.</a:t>
            </a:r>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03610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Title II vs III</a:t>
            </a:r>
          </a:p>
          <a:p>
            <a:endParaRPr lang="en-US" sz="1200" b="0" i="0" kern="1200" smtClean="0">
              <a:solidFill>
                <a:schemeClr val="tx1"/>
              </a:solidFill>
              <a:effectLst/>
              <a:latin typeface="Arial" charset="0"/>
              <a:ea typeface="+mn-ea"/>
              <a:cs typeface="+mn-cs"/>
            </a:endParaRPr>
          </a:p>
          <a:p>
            <a:endParaRPr lang="en-US" sz="1200" b="0" i="0" kern="1200" dirty="0" smtClean="0">
              <a:solidFill>
                <a:schemeClr val="tx1"/>
              </a:solidFill>
              <a:effectLst/>
              <a:latin typeface="Arial" charset="0"/>
              <a:ea typeface="+mn-ea"/>
              <a:cs typeface="+mn-cs"/>
            </a:endParaRPr>
          </a:p>
          <a:p>
            <a:endParaRPr lang="en-US" sz="1200" b="0" i="0" kern="1200" dirty="0" smtClean="0">
              <a:solidFill>
                <a:schemeClr val="tx1"/>
              </a:solidFill>
              <a:effectLst/>
              <a:latin typeface="Arial" charset="0"/>
              <a:ea typeface="+mn-ea"/>
              <a:cs typeface="+mn-cs"/>
            </a:endParaRP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ILLUSTRATION 1: H, an individual who is deaf, is shopping for film at a camera store. Exchanging written notes with the sales clerk would be adequate to ensure effective communication.</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ILLUSTRATION 2: H then stops by a new car showroom to look at the latest models. The car dealer would be able to communicate effectively general information about the models available by providing brochures and exchanging notes by pen and notepad, or perhaps by means of taking turns at a computer terminal keyboard. If H becomes serious about making a purchase, the services of a qualified interpreter may be necessary because of the complicated nature of the communication involved in buying a car.</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ILLUSTRATION 3: S, an individual who is blind, visits an electronics store to purchase a clock radio and wishes to inspect the merchandise information cards next to the floor models in order to decide which one to buy. Reading the model information to S should be adequate to ensure effective communication. Of course, if S is unreasonably demanding or is shopping when the store is extremely busy, it may be an undue burden to spend extended periods of time reading price and product information.</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ILLUSTRATION 4: S also has tickets to a play. When S arrives at the theater, the usher notices that S is an individual who is blind and guides S to her seat. An usher is also available to guide S to her seat following intermission. With the provision of these services, a Brailled ticket is not necessary for effective communication in seating S.</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ILLUSTRATION 5: The same theater provides S with a tape-recorded version of its printed program for the evening's performance. A Brailled program is not necessary to effectively communicate the contents of the program to S, if an audio cassette and tape player are provided.</a:t>
            </a:r>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4478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B050"/>
              </a:buClr>
            </a:pPr>
            <a:r>
              <a:rPr lang="en-US" sz="1400" b="1" dirty="0" smtClean="0">
                <a:solidFill>
                  <a:srgbClr val="000000"/>
                </a:solidFill>
                <a:latin typeface="Arial Narrow" panose="020B0606020202030204" pitchFamily="34" charset="0"/>
              </a:rPr>
              <a:t>Why this training?</a:t>
            </a:r>
          </a:p>
          <a:p>
            <a:pPr>
              <a:buClr>
                <a:srgbClr val="00B050"/>
              </a:buClr>
            </a:pPr>
            <a:endParaRPr lang="en-US" sz="1400" dirty="0" smtClean="0">
              <a:solidFill>
                <a:srgbClr val="000000"/>
              </a:solidFill>
              <a:latin typeface="Arial Narrow" panose="020B0606020202030204" pitchFamily="34" charset="0"/>
            </a:endParaRPr>
          </a:p>
          <a:p>
            <a:pPr>
              <a:buClr>
                <a:srgbClr val="00B050"/>
              </a:buClr>
            </a:pPr>
            <a:r>
              <a:rPr lang="en-US" sz="1400" dirty="0" smtClean="0">
                <a:solidFill>
                  <a:srgbClr val="000000"/>
                </a:solidFill>
                <a:latin typeface="Arial Narrow" panose="020B0606020202030204" pitchFamily="34" charset="0"/>
              </a:rPr>
              <a:t>“Just over 33,000 farms offered </a:t>
            </a:r>
            <a:r>
              <a:rPr lang="en-US" sz="1400" dirty="0" err="1" smtClean="0">
                <a:solidFill>
                  <a:srgbClr val="000000"/>
                </a:solidFill>
                <a:latin typeface="Arial Narrow" panose="020B0606020202030204" pitchFamily="34" charset="0"/>
              </a:rPr>
              <a:t>agritourism</a:t>
            </a:r>
            <a:r>
              <a:rPr lang="en-US" sz="1400" dirty="0" smtClean="0">
                <a:solidFill>
                  <a:srgbClr val="000000"/>
                </a:solidFill>
                <a:latin typeface="Arial Narrow" panose="020B0606020202030204" pitchFamily="34" charset="0"/>
              </a:rPr>
              <a:t> and recreational</a:t>
            </a:r>
          </a:p>
          <a:p>
            <a:pPr>
              <a:buClr>
                <a:srgbClr val="00B050"/>
              </a:buClr>
            </a:pPr>
            <a:r>
              <a:rPr lang="en-US" sz="1400" dirty="0" smtClean="0">
                <a:solidFill>
                  <a:srgbClr val="000000"/>
                </a:solidFill>
                <a:latin typeface="Arial Narrow" panose="020B0606020202030204" pitchFamily="34" charset="0"/>
              </a:rPr>
              <a:t>services such as farm or winery tours, hayrides, hunting,</a:t>
            </a:r>
          </a:p>
          <a:p>
            <a:pPr>
              <a:buClr>
                <a:srgbClr val="00B050"/>
              </a:buClr>
            </a:pPr>
            <a:r>
              <a:rPr lang="en-US" sz="1400" dirty="0" smtClean="0">
                <a:solidFill>
                  <a:srgbClr val="000000"/>
                </a:solidFill>
                <a:latin typeface="Arial Narrow" panose="020B0606020202030204" pitchFamily="34" charset="0"/>
              </a:rPr>
              <a:t>fishing, and other such activities in 2012.” —U.S. Census of Agriculture clearly </a:t>
            </a:r>
          </a:p>
          <a:p>
            <a:pPr>
              <a:buClr>
                <a:srgbClr val="00B050"/>
              </a:buClr>
            </a:pPr>
            <a:endParaRPr lang="en-US" sz="1400" dirty="0" smtClean="0">
              <a:solidFill>
                <a:srgbClr val="000000"/>
              </a:solidFill>
              <a:latin typeface="Arial Narrow" panose="020B0606020202030204" pitchFamily="34" charset="0"/>
            </a:endParaRPr>
          </a:p>
          <a:p>
            <a:pPr>
              <a:buClr>
                <a:srgbClr val="00B050"/>
              </a:buClr>
            </a:pPr>
            <a:r>
              <a:rPr lang="en-US" sz="1400" dirty="0" smtClean="0">
                <a:solidFill>
                  <a:srgbClr val="000000"/>
                </a:solidFill>
                <a:latin typeface="Arial Narrow" panose="020B0606020202030204" pitchFamily="34" charset="0"/>
              </a:rPr>
              <a:t>Data shows an increasing trend in </a:t>
            </a:r>
            <a:r>
              <a:rPr lang="en-US" sz="1400" dirty="0" err="1" smtClean="0">
                <a:solidFill>
                  <a:srgbClr val="000000"/>
                </a:solidFill>
                <a:latin typeface="Arial Narrow" panose="020B0606020202030204" pitchFamily="34" charset="0"/>
              </a:rPr>
              <a:t>agritourism</a:t>
            </a:r>
            <a:r>
              <a:rPr lang="en-US" sz="1400" dirty="0" smtClean="0">
                <a:solidFill>
                  <a:srgbClr val="000000"/>
                </a:solidFill>
                <a:latin typeface="Arial Narrow" panose="020B0606020202030204" pitchFamily="34" charset="0"/>
              </a:rPr>
              <a:t> &amp; related recreational programs</a:t>
            </a:r>
          </a:p>
          <a:p>
            <a:pPr>
              <a:buClr>
                <a:srgbClr val="00B050"/>
              </a:buClr>
            </a:pPr>
            <a:endParaRPr lang="en-US" sz="1400" dirty="0" smtClean="0">
              <a:solidFill>
                <a:srgbClr val="000000"/>
              </a:solidFill>
              <a:latin typeface="Arial Narrow" panose="020B0606020202030204" pitchFamily="34" charset="0"/>
            </a:endParaRPr>
          </a:p>
          <a:p>
            <a:pPr>
              <a:buClr>
                <a:srgbClr val="00B050"/>
              </a:buClr>
            </a:pPr>
            <a:r>
              <a:rPr lang="en-US" sz="1400" dirty="0" smtClean="0">
                <a:solidFill>
                  <a:srgbClr val="000000"/>
                </a:solidFill>
                <a:latin typeface="Arial Narrow" panose="020B0606020202030204" pitchFamily="34" charset="0"/>
              </a:rPr>
              <a:t>“Rural sightseeing” in Top 5 leisure activities for U.S. domestic travelers (U.S. Travel Association)</a:t>
            </a:r>
          </a:p>
          <a:p>
            <a:pPr>
              <a:buClr>
                <a:srgbClr val="00B050"/>
              </a:buClr>
            </a:pPr>
            <a:endParaRPr lang="en-US" sz="1400" dirty="0" smtClean="0">
              <a:solidFill>
                <a:srgbClr val="000000"/>
              </a:solidFill>
              <a:latin typeface="Arial Narrow" panose="020B0606020202030204" pitchFamily="34" charset="0"/>
            </a:endParaRPr>
          </a:p>
          <a:p>
            <a:pPr marL="342900" marR="0" indent="-342900" algn="l" defTabSz="914400" rtl="0"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lang="en-US" sz="1400" dirty="0" smtClean="0">
                <a:solidFill>
                  <a:srgbClr val="000000"/>
                </a:solidFill>
                <a:latin typeface="Arial Narrow" panose="020B0606020202030204" pitchFamily="34" charset="0"/>
              </a:rPr>
              <a:t>Approximately 56.7 million (18.7% noninstitutionalized population) Americans are PWDs (</a:t>
            </a:r>
            <a:r>
              <a:rPr lang="en-US" sz="1400" dirty="0" err="1" smtClean="0">
                <a:solidFill>
                  <a:srgbClr val="000000"/>
                </a:solidFill>
                <a:latin typeface="Arial Narrow" panose="020B0606020202030204" pitchFamily="34" charset="0"/>
              </a:rPr>
              <a:t>Brault</a:t>
            </a:r>
            <a:r>
              <a:rPr lang="en-US" sz="1400" dirty="0" smtClean="0">
                <a:solidFill>
                  <a:srgbClr val="000000"/>
                </a:solidFill>
                <a:latin typeface="Arial Narrow" panose="020B0606020202030204" pitchFamily="34" charset="0"/>
              </a:rPr>
              <a:t> 2010 report)</a:t>
            </a:r>
          </a:p>
          <a:p>
            <a:pPr marL="0" indent="0">
              <a:buClr>
                <a:srgbClr val="00B050"/>
              </a:buClr>
              <a:buFont typeface="Wingdings" panose="05000000000000000000" pitchFamily="2" charset="2"/>
              <a:buNone/>
            </a:pPr>
            <a:endParaRPr lang="en-US" sz="1400" dirty="0" smtClean="0">
              <a:solidFill>
                <a:srgbClr val="000000"/>
              </a:solidFill>
              <a:latin typeface="Arial Narrow" panose="020B0606020202030204" pitchFamily="34" charset="0"/>
            </a:endParaRPr>
          </a:p>
          <a:p>
            <a:pPr marL="342900" indent="-342900">
              <a:buClr>
                <a:srgbClr val="00B050"/>
              </a:buClr>
              <a:buFont typeface="Wingdings" panose="05000000000000000000" pitchFamily="2" charset="2"/>
              <a:buChar char="ü"/>
            </a:pPr>
            <a:r>
              <a:rPr lang="en-US" sz="1400" dirty="0" smtClean="0">
                <a:solidFill>
                  <a:srgbClr val="000000"/>
                </a:solidFill>
                <a:latin typeface="Arial Narrow" panose="020B0606020202030204" pitchFamily="34" charset="0"/>
              </a:rPr>
              <a:t>Representing more than $200 billion in discretionary spending  (</a:t>
            </a:r>
            <a:r>
              <a:rPr lang="en-US" sz="1400" dirty="0" err="1" smtClean="0">
                <a:solidFill>
                  <a:srgbClr val="000000"/>
                </a:solidFill>
                <a:latin typeface="Arial Narrow" panose="020B0606020202030204" pitchFamily="34" charset="0"/>
              </a:rPr>
              <a:t>Brault</a:t>
            </a:r>
            <a:r>
              <a:rPr lang="en-US" sz="1400" dirty="0" smtClean="0">
                <a:solidFill>
                  <a:srgbClr val="000000"/>
                </a:solidFill>
                <a:latin typeface="Arial Narrow" panose="020B0606020202030204" pitchFamily="34" charset="0"/>
              </a:rPr>
              <a:t> 2010 report)</a:t>
            </a:r>
          </a:p>
          <a:p>
            <a:pPr marL="0" indent="0">
              <a:buClr>
                <a:srgbClr val="00B050"/>
              </a:buClr>
              <a:buFont typeface="Wingdings" panose="05000000000000000000" pitchFamily="2" charset="2"/>
              <a:buNone/>
            </a:pPr>
            <a:endParaRPr lang="en-US" sz="1400" dirty="0" smtClean="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endParaRPr lang="en-US" sz="1400" dirty="0" smtClean="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1400" dirty="0" smtClean="0">
                <a:solidFill>
                  <a:srgbClr val="000000"/>
                </a:solidFill>
                <a:latin typeface="Arial Narrow" panose="020B0606020202030204" pitchFamily="34" charset="0"/>
              </a:rPr>
              <a:t>We</a:t>
            </a:r>
            <a:r>
              <a:rPr lang="en-US" sz="1400" baseline="0" dirty="0" smtClean="0">
                <a:solidFill>
                  <a:srgbClr val="000000"/>
                </a:solidFill>
                <a:latin typeface="Arial Narrow" panose="020B0606020202030204" pitchFamily="34" charset="0"/>
              </a:rPr>
              <a:t> age into disability</a:t>
            </a:r>
          </a:p>
          <a:p>
            <a:pPr marL="285750" indent="-285750">
              <a:buClr>
                <a:srgbClr val="00B050"/>
              </a:buClr>
              <a:buFont typeface="Arial" panose="020B0604020202020204" pitchFamily="34" charset="0"/>
              <a:buChar char="•"/>
            </a:pPr>
            <a:r>
              <a:rPr lang="en-US" sz="1400" baseline="0" dirty="0" smtClean="0">
                <a:solidFill>
                  <a:srgbClr val="000000"/>
                </a:solidFill>
                <a:latin typeface="Arial Narrow" panose="020B0606020202030204" pitchFamily="34" charset="0"/>
              </a:rPr>
              <a:t>We know we have an increasing population of older </a:t>
            </a:r>
            <a:r>
              <a:rPr lang="en-US" sz="1400" baseline="0" dirty="0" err="1" smtClean="0">
                <a:solidFill>
                  <a:srgbClr val="000000"/>
                </a:solidFill>
                <a:latin typeface="Arial Narrow" panose="020B0606020202030204" pitchFamily="34" charset="0"/>
              </a:rPr>
              <a:t>americans</a:t>
            </a:r>
            <a:endParaRPr lang="en-US" sz="1400" baseline="0" dirty="0" smtClean="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1400" baseline="0" dirty="0" smtClean="0">
                <a:solidFill>
                  <a:srgbClr val="000000"/>
                </a:solidFill>
                <a:latin typeface="Arial Narrow" panose="020B0606020202030204" pitchFamily="34" charset="0"/>
              </a:rPr>
              <a:t>“Baby boomers” aging and are most affluent generation of </a:t>
            </a:r>
            <a:r>
              <a:rPr lang="en-US" sz="1400" baseline="0" dirty="0" err="1" smtClean="0">
                <a:solidFill>
                  <a:srgbClr val="000000"/>
                </a:solidFill>
                <a:latin typeface="Arial Narrow" panose="020B0606020202030204" pitchFamily="34" charset="0"/>
              </a:rPr>
              <a:t>americans</a:t>
            </a:r>
            <a:r>
              <a:rPr lang="en-US" sz="1400" baseline="0" dirty="0" smtClean="0">
                <a:solidFill>
                  <a:srgbClr val="000000"/>
                </a:solidFill>
                <a:latin typeface="Arial Narrow" panose="020B0606020202030204" pitchFamily="34" charset="0"/>
              </a:rPr>
              <a:t> yet</a:t>
            </a:r>
          </a:p>
          <a:p>
            <a:pPr marL="285750" indent="-285750">
              <a:buClr>
                <a:srgbClr val="00B050"/>
              </a:buClr>
              <a:buFont typeface="Arial" panose="020B0604020202020204" pitchFamily="34" charset="0"/>
              <a:buChar char="•"/>
            </a:pPr>
            <a:r>
              <a:rPr lang="en-US" sz="1400" baseline="0" dirty="0" smtClean="0">
                <a:solidFill>
                  <a:srgbClr val="000000"/>
                </a:solidFill>
                <a:latin typeface="Arial Narrow" panose="020B0606020202030204" pitchFamily="34" charset="0"/>
              </a:rPr>
              <a:t>Except to continue traveling and participating in recreational </a:t>
            </a:r>
            <a:r>
              <a:rPr lang="en-US" sz="1400" baseline="0" dirty="0" err="1" smtClean="0">
                <a:solidFill>
                  <a:srgbClr val="000000"/>
                </a:solidFill>
                <a:latin typeface="Arial Narrow" panose="020B0606020202030204" pitchFamily="34" charset="0"/>
              </a:rPr>
              <a:t>activites</a:t>
            </a:r>
            <a:endParaRPr lang="en-US" sz="1400" dirty="0" smtClean="0">
              <a:solidFill>
                <a:srgbClr val="000000"/>
              </a:solidFill>
              <a:latin typeface="Arial Narrow" panose="020B0606020202030204" pitchFamily="34" charset="0"/>
            </a:endParaRPr>
          </a:p>
          <a:p>
            <a:pPr>
              <a:buClr>
                <a:srgbClr val="00B050"/>
              </a:buClr>
            </a:pPr>
            <a:endParaRPr lang="en-US" sz="1400" dirty="0" smtClean="0">
              <a:solidFill>
                <a:srgbClr val="000000"/>
              </a:solidFill>
              <a:latin typeface="Arial Narrow" panose="020B0606020202030204" pitchFamily="34" charset="0"/>
            </a:endParaRPr>
          </a:p>
          <a:p>
            <a:pPr>
              <a:buClr>
                <a:srgbClr val="00B050"/>
              </a:buClr>
            </a:pPr>
            <a:endParaRPr lang="en-US" sz="1400" dirty="0">
              <a:solidFill>
                <a:srgbClr val="000000"/>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94832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Arial" charset="0"/>
                <a:ea typeface="+mn-ea"/>
                <a:cs typeface="+mn-cs"/>
              </a:rPr>
              <a:t>ADA: Provides Accommodations:</a:t>
            </a:r>
            <a:r>
              <a:rPr lang="en-US" sz="1200" b="1"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Most civil rights laws prohibit discrimination and provide mechanisms for enforcement. The ADA goes one step further by requiring covered entities to provide the accommodations, within reason, </a:t>
            </a:r>
            <a:r>
              <a:rPr lang="en-US" sz="1200" kern="1200" dirty="0" smtClean="0">
                <a:solidFill>
                  <a:schemeClr val="tx1"/>
                </a:solidFill>
                <a:latin typeface="Arial" charset="0"/>
                <a:ea typeface="+mn-ea"/>
                <a:cs typeface="+mn-cs"/>
              </a:rPr>
              <a:t>to the way things are typically done when necessary to ensure equal opportunity and or to avoid discrimination</a:t>
            </a:r>
            <a:r>
              <a:rPr lang="en-US" sz="1200" b="0" i="0" kern="1200" dirty="0" smtClean="0">
                <a:solidFill>
                  <a:schemeClr val="tx1"/>
                </a:solidFill>
                <a:effectLst/>
                <a:latin typeface="Arial" charset="0"/>
                <a:ea typeface="+mn-ea"/>
                <a:cs typeface="+mn-cs"/>
              </a:rPr>
              <a:t>.</a:t>
            </a:r>
            <a:r>
              <a:rPr lang="en-US" sz="1200" b="0" i="0" kern="1200" baseline="0" dirty="0" smtClean="0">
                <a:solidFill>
                  <a:schemeClr val="tx1"/>
                </a:solidFill>
                <a:effectLst/>
                <a:latin typeface="Arial" charset="0"/>
                <a:ea typeface="+mn-ea"/>
                <a:cs typeface="+mn-cs"/>
              </a:rPr>
              <a:t> </a:t>
            </a:r>
            <a:endParaRPr lang="en-US" b="1" dirty="0" smtClean="0">
              <a:latin typeface="+mn-lt"/>
            </a:endParaRPr>
          </a:p>
          <a:p>
            <a:pPr>
              <a:defRPr/>
            </a:pPr>
            <a:r>
              <a:rPr lang="en-US" b="1" dirty="0" smtClean="0">
                <a:latin typeface="+mn-lt"/>
              </a:rPr>
              <a:t>What is reasonable modification under the ADA?</a:t>
            </a:r>
          </a:p>
          <a:p>
            <a:pPr>
              <a:defRPr/>
            </a:pPr>
            <a:r>
              <a:rPr lang="en-US" dirty="0" smtClean="0">
                <a:latin typeface="+mn-lt"/>
              </a:rPr>
              <a:t>When necessary to ensure equal opportunity and avoid discrimination, public and private entities must make </a:t>
            </a:r>
            <a:r>
              <a:rPr lang="en-US" b="1" dirty="0" smtClean="0">
                <a:latin typeface="+mn-lt"/>
              </a:rPr>
              <a:t>reasonable modifications</a:t>
            </a:r>
            <a:r>
              <a:rPr lang="en-US" dirty="0" smtClean="0">
                <a:latin typeface="+mn-lt"/>
              </a:rPr>
              <a:t> to their </a:t>
            </a:r>
            <a:r>
              <a:rPr lang="en-US" b="1" dirty="0" smtClean="0">
                <a:latin typeface="+mn-lt"/>
              </a:rPr>
              <a:t>policies, practices, and procedures.</a:t>
            </a:r>
            <a:endParaRPr lang="en-US" dirty="0" smtClean="0">
              <a:latin typeface="+mn-lt"/>
            </a:endParaRPr>
          </a:p>
          <a:p>
            <a:pPr>
              <a:defRPr/>
            </a:pPr>
            <a:r>
              <a:rPr lang="en-US" dirty="0" smtClean="0">
                <a:latin typeface="+mn-lt"/>
              </a:rPr>
              <a:t>This obligation requires public and private entities to deal flexibly with unanticipated situations in a way that does not deny people with disabilities an equal opportunity. The obligation </a:t>
            </a:r>
            <a:r>
              <a:rPr lang="en-US" b="1" dirty="0" smtClean="0">
                <a:latin typeface="+mn-lt"/>
              </a:rPr>
              <a:t>applies to written as well as informal</a:t>
            </a:r>
            <a:r>
              <a:rPr lang="en-US" dirty="0" smtClean="0">
                <a:latin typeface="+mn-lt"/>
              </a:rPr>
              <a:t> policies, practices and procedures.</a:t>
            </a:r>
          </a:p>
          <a:p>
            <a:pPr>
              <a:defRPr/>
            </a:pPr>
            <a:r>
              <a:rPr lang="en-US" dirty="0" smtClean="0">
                <a:latin typeface="+mn-lt"/>
              </a:rPr>
              <a:t>If a public or private entity can demonstrate that a modification would </a:t>
            </a:r>
            <a:r>
              <a:rPr lang="en-US" b="1" dirty="0" smtClean="0">
                <a:latin typeface="+mn-lt"/>
              </a:rPr>
              <a:t>fundamentally alter</a:t>
            </a:r>
            <a:r>
              <a:rPr lang="en-US" dirty="0" smtClean="0">
                <a:latin typeface="+mn-lt"/>
              </a:rPr>
              <a:t> the nature of its service, program, or activity, it is not required to make the modification.</a:t>
            </a:r>
          </a:p>
          <a:p>
            <a:pPr>
              <a:defRPr/>
            </a:pPr>
            <a:r>
              <a:rPr lang="en-US" b="1" dirty="0" smtClean="0">
                <a:latin typeface="+mn-lt"/>
              </a:rPr>
              <a:t>Example:</a:t>
            </a:r>
            <a:r>
              <a:rPr lang="en-US" dirty="0" smtClean="0">
                <a:latin typeface="+mn-lt"/>
              </a:rPr>
              <a:t> In one complaint settled by the Department of Justice, a person with a mobility impairment said a tour of a Nebraska State building was not accessible to her because of the rapid pace set by the tour guide. The building management agreed to modify the pace of the tour, as needed, and to provide a staff person to assist if requested for all future tours. Management also apologized for the way the complainant was treated during the tour.</a:t>
            </a:r>
          </a:p>
          <a:p>
            <a:pPr>
              <a:defRPr/>
            </a:pPr>
            <a:r>
              <a:rPr lang="en-US" b="1" dirty="0" smtClean="0">
                <a:latin typeface="+mn-lt"/>
              </a:rPr>
              <a:t>Example:</a:t>
            </a:r>
            <a:r>
              <a:rPr lang="en-US" dirty="0" smtClean="0">
                <a:latin typeface="+mn-lt"/>
              </a:rPr>
              <a:t> A person, who used a wheelchair and was assisted by a service animal, complained that he was denied access to a California restaurant. The owners of the restaurant apologized for their employee's conduct and agreed to comply with the ADA. They also agreed to provide training to be conducted by a trade association to educate its employees about the ADA and service animals.</a:t>
            </a:r>
          </a:p>
          <a:p>
            <a:pPr>
              <a:defRPr/>
            </a:pPr>
            <a:endParaRPr lang="en-US"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latin typeface="Arial Narrow" panose="020B0606020202030204" pitchFamily="34" charset="0"/>
              </a:rPr>
              <a:t>The obligation applies to formal and informal policies, practices and procedures.</a:t>
            </a:r>
          </a:p>
          <a:p>
            <a:pPr>
              <a:defRPr/>
            </a:pPr>
            <a:endParaRPr lang="en-US" dirty="0" smtClean="0">
              <a:latin typeface="+mn-lt"/>
            </a:endParaRPr>
          </a:p>
          <a:p>
            <a:pPr>
              <a:defRPr/>
            </a:pPr>
            <a:endParaRPr lang="en-US" dirty="0"/>
          </a:p>
        </p:txBody>
      </p:sp>
      <p:sp>
        <p:nvSpPr>
          <p:cNvPr id="50180" name="Slide Number Placeholder 3"/>
          <p:cNvSpPr>
            <a:spLocks noGrp="1"/>
          </p:cNvSpPr>
          <p:nvPr>
            <p:ph type="sldNum" sz="quarter" idx="5"/>
          </p:nvPr>
        </p:nvSpPr>
        <p:spPr>
          <a:noFill/>
        </p:spPr>
        <p:txBody>
          <a:bodyPr/>
          <a:lstStyle>
            <a:lvl1pPr defTabSz="930275">
              <a:defRPr>
                <a:solidFill>
                  <a:schemeClr val="tx1"/>
                </a:solidFill>
                <a:latin typeface="Verdana" panose="020B0604030504040204" pitchFamily="34" charset="0"/>
              </a:defRPr>
            </a:lvl1pPr>
            <a:lvl2pPr marL="742950" indent="-285750" defTabSz="930275">
              <a:defRPr>
                <a:solidFill>
                  <a:schemeClr val="tx1"/>
                </a:solidFill>
                <a:latin typeface="Verdana" panose="020B0604030504040204" pitchFamily="34" charset="0"/>
              </a:defRPr>
            </a:lvl2pPr>
            <a:lvl3pPr marL="1143000" indent="-228600" defTabSz="930275">
              <a:defRPr>
                <a:solidFill>
                  <a:schemeClr val="tx1"/>
                </a:solidFill>
                <a:latin typeface="Verdana" panose="020B0604030504040204" pitchFamily="34" charset="0"/>
              </a:defRPr>
            </a:lvl3pPr>
            <a:lvl4pPr marL="1600200" indent="-228600" defTabSz="930275">
              <a:defRPr>
                <a:solidFill>
                  <a:schemeClr val="tx1"/>
                </a:solidFill>
                <a:latin typeface="Verdana" panose="020B0604030504040204" pitchFamily="34" charset="0"/>
              </a:defRPr>
            </a:lvl4pPr>
            <a:lvl5pPr marL="2057400" indent="-228600" defTabSz="930275">
              <a:defRPr>
                <a:solidFill>
                  <a:schemeClr val="tx1"/>
                </a:solidFill>
                <a:latin typeface="Verdana" panose="020B0604030504040204" pitchFamily="34" charset="0"/>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defRPr>
            </a:lvl9pPr>
          </a:lstStyle>
          <a:p>
            <a:fld id="{0334624E-17B7-4CC4-A823-C1DBE6F27A61}" type="slidenum">
              <a:rPr lang="en-US" altLang="en-US">
                <a:solidFill>
                  <a:srgbClr val="000000"/>
                </a:solidFill>
                <a:latin typeface="Arial" panose="020B0604020202020204" pitchFamily="34" charset="0"/>
              </a:rPr>
              <a:pPr/>
              <a:t>20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576277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to some related specifics</a:t>
            </a:r>
            <a:r>
              <a:rPr lang="en-US" baseline="0" dirty="0" smtClean="0"/>
              <a:t>:</a:t>
            </a:r>
          </a:p>
          <a:p>
            <a:pPr marL="228600" indent="-228600">
              <a:buAutoNum type="arabicPeriod"/>
            </a:pPr>
            <a:r>
              <a:rPr lang="en-US" baseline="0" dirty="0" smtClean="0"/>
              <a:t>Corn Mazes – The AAB would require that corn mazes be accessible.  If the corn maze is recreated every year, you would need to consider the following for </a:t>
            </a:r>
            <a:r>
              <a:rPr lang="en-US" baseline="0" dirty="0" err="1" smtClean="0"/>
              <a:t>accesibility</a:t>
            </a:r>
            <a:r>
              <a:rPr lang="en-US" baseline="0" dirty="0" smtClean="0"/>
              <a:t>:</a:t>
            </a:r>
          </a:p>
          <a:p>
            <a:pPr marL="685800" lvl="1" indent="-228600">
              <a:buAutoNum type="arabicPeriod"/>
            </a:pPr>
            <a:r>
              <a:rPr lang="en-US" baseline="0" dirty="0" smtClean="0"/>
              <a:t>The route of travel, such as the surface, the width, any changes in level along the route (look out towers).</a:t>
            </a:r>
          </a:p>
          <a:p>
            <a:pPr marL="685800" lvl="1" indent="-228600">
              <a:buAutoNum type="arabicPeriod"/>
            </a:pPr>
            <a:r>
              <a:rPr lang="en-US" baseline="0" dirty="0" smtClean="0"/>
              <a:t>With that said, the look out towers would most likely require a variance to not be accessible, and it might be granted if there is an accessible route around the tower to continue the maze.</a:t>
            </a:r>
          </a:p>
          <a:p>
            <a:pPr marL="685800" lvl="1" indent="-228600">
              <a:buAutoNum type="arabicPeriod"/>
            </a:pPr>
            <a:endParaRPr lang="en-US" baseline="0" dirty="0" smtClean="0"/>
          </a:p>
          <a:p>
            <a:pPr marL="228600" lvl="0" indent="-228600">
              <a:buAutoNum type="arabicPeriod"/>
            </a:pPr>
            <a:r>
              <a:rPr lang="en-US" baseline="0" dirty="0" smtClean="0"/>
              <a:t>Outdoor events – The ADA and AAB would require accessible features at event tents and other amenities related to it.</a:t>
            </a:r>
          </a:p>
          <a:p>
            <a:pPr marL="685800" lvl="1" indent="-228600">
              <a:buAutoNum type="arabicPeriod"/>
            </a:pPr>
            <a:r>
              <a:rPr lang="en-US" baseline="0" dirty="0" smtClean="0"/>
              <a:t>A portion of the tables would need to be accessible.</a:t>
            </a:r>
          </a:p>
          <a:p>
            <a:pPr marL="685800" lvl="1" indent="-228600">
              <a:buAutoNum type="arabicPeriod"/>
            </a:pPr>
            <a:r>
              <a:rPr lang="en-US" baseline="0" dirty="0" smtClean="0"/>
              <a:t>The ground surface would need to be accessible.</a:t>
            </a:r>
          </a:p>
          <a:p>
            <a:pPr marL="685800" lvl="1" indent="-228600">
              <a:buAutoNum type="arabicPeriod"/>
            </a:pPr>
            <a:r>
              <a:rPr lang="en-US" baseline="0" dirty="0" smtClean="0"/>
              <a:t>If portable toilets are provided, accessible ones also need to be provided.</a:t>
            </a:r>
          </a:p>
          <a:p>
            <a:pPr marL="685800" lvl="1" indent="-228600">
              <a:buAutoNum type="arabicPeriod"/>
            </a:pPr>
            <a:endParaRPr lang="en-US" baseline="0" dirty="0" smtClean="0"/>
          </a:p>
          <a:p>
            <a:pPr marL="228600" lvl="0" indent="-228600">
              <a:buAutoNum type="arabicPeriod"/>
            </a:pPr>
            <a:r>
              <a:rPr lang="en-US" baseline="0" dirty="0" smtClean="0"/>
              <a:t>Stores and Farm Stands – The ADA and AAB would require accessible features here.</a:t>
            </a:r>
          </a:p>
          <a:p>
            <a:pPr marL="685800" lvl="1" indent="-228600">
              <a:buAutoNum type="arabicPeriod"/>
            </a:pPr>
            <a:r>
              <a:rPr lang="en-US" baseline="0" dirty="0" smtClean="0"/>
              <a:t>The entry,</a:t>
            </a:r>
          </a:p>
          <a:p>
            <a:pPr marL="685800" lvl="1" indent="-228600">
              <a:buAutoNum type="arabicPeriod"/>
            </a:pPr>
            <a:r>
              <a:rPr lang="en-US" baseline="0" dirty="0" smtClean="0"/>
              <a:t>The accessible route around the store,</a:t>
            </a:r>
          </a:p>
          <a:p>
            <a:pPr marL="685800" lvl="1" indent="-228600">
              <a:buAutoNum type="arabicPeriod"/>
            </a:pPr>
            <a:r>
              <a:rPr lang="en-US" baseline="0" dirty="0" smtClean="0"/>
              <a:t>The checkout area</a:t>
            </a:r>
          </a:p>
          <a:p>
            <a:pPr marL="685800" lvl="1" indent="-228600">
              <a:buAutoNum type="arabicPeriod"/>
            </a:pPr>
            <a:endParaRPr lang="en-US" baseline="0" dirty="0" smtClean="0"/>
          </a:p>
          <a:p>
            <a:pPr marL="228600" lvl="0" indent="-228600">
              <a:buAutoNum type="arabicPeriod"/>
            </a:pPr>
            <a:r>
              <a:rPr lang="en-US" baseline="0" dirty="0" smtClean="0"/>
              <a:t>Gazebos – The ADA and AAB would require access onto the gazebo.</a:t>
            </a:r>
          </a:p>
          <a:p>
            <a:pPr marL="228600" lvl="0" indent="-228600">
              <a:buAutoNum type="arabicPeriod"/>
            </a:pPr>
            <a:endParaRPr lang="en-US" baseline="0" dirty="0" smtClean="0"/>
          </a:p>
          <a:p>
            <a:pPr marL="228600" lvl="0" indent="-228600">
              <a:buAutoNum type="arabicPeriod"/>
            </a:pPr>
            <a:r>
              <a:rPr lang="en-US" baseline="0" dirty="0" smtClean="0"/>
              <a:t>Picnic Benches – The ADA and AAB would require some of the picnic benches to be accessible to </a:t>
            </a:r>
            <a:r>
              <a:rPr lang="en-US" baseline="0" dirty="0" err="1" smtClean="0"/>
              <a:t>pwd’s</a:t>
            </a:r>
            <a:r>
              <a:rPr lang="en-US" baseline="0" dirty="0" smtClean="0"/>
              <a:t>.</a:t>
            </a:r>
          </a:p>
          <a:p>
            <a:pPr marL="228600" lvl="0" indent="-228600">
              <a:buAutoNum type="arabicPeriod"/>
            </a:pPr>
            <a:endParaRPr lang="en-US" baseline="0" dirty="0" smtClean="0"/>
          </a:p>
          <a:p>
            <a:pPr marL="228600" lvl="0" indent="-228600">
              <a:buAutoNum type="arabicPeriod"/>
            </a:pPr>
            <a:r>
              <a:rPr lang="en-US" baseline="0" dirty="0" smtClean="0"/>
              <a:t>Christmas Tree Farms – The AAB would require that there be an accessible route to, maybe not the entire tree farm, but to at least all of the different types of trees offered.</a:t>
            </a:r>
          </a:p>
          <a:p>
            <a:pPr marL="228600" lvl="0" indent="-228600">
              <a:buAutoNum type="arabicPeriod"/>
            </a:pPr>
            <a:endParaRPr lang="en-US" baseline="0" dirty="0" smtClean="0"/>
          </a:p>
          <a:p>
            <a:pPr marL="228600" lvl="0" indent="-228600">
              <a:buAutoNum type="arabicPeriod"/>
            </a:pPr>
            <a:r>
              <a:rPr lang="en-US" baseline="0" dirty="0" smtClean="0"/>
              <a:t>Apple Picking – The AAB would also require something similar to the Christmas tree example.  There may not be an accessible route to all of the apple trees on the farm, but would require access to the different types of apples to be picked.</a:t>
            </a:r>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763157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Let’s start with finding out about the program and work our way through…</a:t>
            </a: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People with disabilities must be able to obtain or enjoy the same goods, activities, services, and benefits that are available to other members of the public. At a temporary event participants with disabilities must be able to:</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Obtain information and directions prior to the event.</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Arrive at the site in the same ways as others can (e.g. via private automobile, taxi, public transportation, event shuttles).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Find and use accessible parking.</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Get from accessible parking to entrances.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Obtain additional information and directions on site.</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Move around the site as needed.</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Attend performances, participate in activities, and enter exhibits.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Experience and enjoy activities, even if the participant’s disability affects their ability to communicate.</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Select and purchase items at concessions.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Use public toilet rooms, telephones, water fountains, shelters, first aid stations, and other common amenities.</a:t>
            </a: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endParaRPr lang="en-US" altLang="en-US" sz="1400" b="1" dirty="0" smtClean="0">
              <a:latin typeface="+mn-lt"/>
            </a:endParaRP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r>
              <a:rPr lang="en-US" altLang="en-US" sz="1400" b="1" dirty="0" smtClean="0">
                <a:latin typeface="+mn-lt"/>
              </a:rPr>
              <a:t>Equal Opportunity: </a:t>
            </a:r>
            <a:r>
              <a:rPr lang="en-US" sz="1400" dirty="0" smtClean="0">
                <a:latin typeface="+mn-lt"/>
              </a:rPr>
              <a:t>Individuals with disabilities must not be denied an equal opportunity to participate and benefit from programs and services. The </a:t>
            </a:r>
            <a:r>
              <a:rPr lang="en-US" sz="1400" b="1" dirty="0" smtClean="0">
                <a:latin typeface="+mn-lt"/>
              </a:rPr>
              <a:t>opportunity must be equal to and as effective as the opportunity provided to others</a:t>
            </a:r>
            <a:r>
              <a:rPr lang="en-US" sz="1400" dirty="0" smtClean="0">
                <a:latin typeface="+mn-lt"/>
              </a:rPr>
              <a:t>. </a:t>
            </a: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endParaRPr lang="en-US" sz="1400" dirty="0" smtClean="0">
              <a:latin typeface="+mn-lt"/>
            </a:endParaRPr>
          </a:p>
          <a:p>
            <a:r>
              <a:rPr lang="en-US" sz="1400" dirty="0" smtClean="0">
                <a:latin typeface="+mn-lt"/>
              </a:rPr>
              <a:t>Entities Must:</a:t>
            </a:r>
          </a:p>
          <a:p>
            <a:pPr marL="171450" indent="-171450">
              <a:buFont typeface="Wingdings" panose="05000000000000000000" pitchFamily="2" charset="2"/>
              <a:buChar char="§"/>
            </a:pPr>
            <a:r>
              <a:rPr lang="en-US" sz="1400" dirty="0" smtClean="0">
                <a:latin typeface="+mn-lt"/>
              </a:rPr>
              <a:t>Ensure programmatic access</a:t>
            </a:r>
          </a:p>
          <a:p>
            <a:pPr marL="171450" indent="-171450">
              <a:buFont typeface="Wingdings" panose="05000000000000000000" pitchFamily="2" charset="2"/>
              <a:buChar char="§"/>
            </a:pPr>
            <a:r>
              <a:rPr lang="en-US" sz="1400" dirty="0" smtClean="0">
                <a:latin typeface="+mn-lt"/>
              </a:rPr>
              <a:t>Ensure the most integrated setting</a:t>
            </a:r>
          </a:p>
          <a:p>
            <a:endParaRPr lang="en-US" sz="1400" dirty="0" smtClean="0">
              <a:latin typeface="+mn-lt"/>
            </a:endParaRPr>
          </a:p>
          <a:p>
            <a:pPr>
              <a:lnSpc>
                <a:spcPct val="90000"/>
              </a:lnSpc>
              <a:spcBef>
                <a:spcPct val="50000"/>
              </a:spcBef>
              <a:buClr>
                <a:srgbClr val="FF5050"/>
              </a:buClr>
              <a:buFont typeface="Arial" pitchFamily="34" charset="0"/>
              <a:buNone/>
            </a:pPr>
            <a:r>
              <a:rPr lang="en-US" altLang="en-US" sz="1400" dirty="0" smtClean="0">
                <a:latin typeface="+mn-lt"/>
              </a:rPr>
              <a:t>Entities May Not:</a:t>
            </a:r>
          </a:p>
          <a:p>
            <a:pPr lvl="0">
              <a:lnSpc>
                <a:spcPct val="90000"/>
              </a:lnSpc>
              <a:spcBef>
                <a:spcPct val="50000"/>
              </a:spcBef>
              <a:buClr>
                <a:srgbClr val="FF5050"/>
              </a:buClr>
              <a:buFont typeface="Wingdings" pitchFamily="2" charset="2"/>
              <a:buChar char="§"/>
            </a:pPr>
            <a:r>
              <a:rPr lang="en-US" altLang="en-US" sz="1400" dirty="0" smtClean="0">
                <a:latin typeface="+mn-lt"/>
              </a:rPr>
              <a:t> Deny participation </a:t>
            </a:r>
          </a:p>
          <a:p>
            <a:pPr lvl="0">
              <a:lnSpc>
                <a:spcPct val="90000"/>
              </a:lnSpc>
              <a:spcBef>
                <a:spcPct val="50000"/>
              </a:spcBef>
              <a:buClr>
                <a:srgbClr val="FF5050"/>
              </a:buClr>
              <a:buFont typeface="Wingdings" pitchFamily="2" charset="2"/>
              <a:buChar char="§"/>
            </a:pPr>
            <a:r>
              <a:rPr lang="en-US" altLang="en-US" sz="1400" dirty="0" smtClean="0">
                <a:latin typeface="+mn-lt"/>
              </a:rPr>
              <a:t>Provide separate or different</a:t>
            </a:r>
          </a:p>
          <a:p>
            <a:pPr>
              <a:defRPr/>
            </a:pPr>
            <a:endParaRPr lang="en-US" sz="1400" dirty="0" smtClean="0">
              <a:latin typeface="+mn-lt"/>
            </a:endParaRPr>
          </a:p>
          <a:p>
            <a:pPr marL="0" lvl="1">
              <a:defRPr/>
            </a:pPr>
            <a:r>
              <a:rPr lang="en-US" altLang="en-US" sz="1400" dirty="0" smtClean="0">
                <a:latin typeface="+mn-lt"/>
              </a:rPr>
              <a:t>Examples of </a:t>
            </a:r>
            <a:r>
              <a:rPr lang="en-US" altLang="en-US" sz="1400" b="1" dirty="0" smtClean="0">
                <a:latin typeface="+mn-lt"/>
              </a:rPr>
              <a:t>un</a:t>
            </a:r>
            <a:r>
              <a:rPr lang="en-US" altLang="en-US" sz="1400" dirty="0" smtClean="0">
                <a:latin typeface="+mn-lt"/>
              </a:rPr>
              <a:t>equal benefit:</a:t>
            </a:r>
            <a:endParaRPr lang="en-US" sz="1400" dirty="0" smtClean="0">
              <a:latin typeface="+mn-lt"/>
            </a:endParaRPr>
          </a:p>
          <a:p>
            <a:pPr marL="800100" lvl="1" indent="-342900">
              <a:buClr>
                <a:srgbClr val="FF0000"/>
              </a:buClr>
              <a:buSzPct val="125000"/>
              <a:buBlip>
                <a:blip r:embed="rId3"/>
              </a:buBlip>
              <a:defRPr/>
            </a:pPr>
            <a:r>
              <a:rPr lang="en-US" altLang="en-US" sz="1400" dirty="0" smtClean="0">
                <a:latin typeface="+mn-lt"/>
              </a:rPr>
              <a:t>No assistive listening devices</a:t>
            </a:r>
          </a:p>
          <a:p>
            <a:pPr marL="800100" lvl="1" indent="-342900">
              <a:buClr>
                <a:srgbClr val="FF0000"/>
              </a:buClr>
              <a:buSzPct val="125000"/>
              <a:buBlip>
                <a:blip r:embed="rId3"/>
              </a:buBlip>
              <a:defRPr/>
            </a:pPr>
            <a:r>
              <a:rPr lang="en-US" altLang="en-US" sz="1400" dirty="0" smtClean="0">
                <a:latin typeface="+mn-lt"/>
              </a:rPr>
              <a:t>Inaccessible website</a:t>
            </a:r>
          </a:p>
          <a:p>
            <a:pPr marL="800100" lvl="1" indent="-342900">
              <a:buClr>
                <a:srgbClr val="FF0000"/>
              </a:buClr>
              <a:buSzPct val="125000"/>
              <a:buBlip>
                <a:blip r:embed="rId3"/>
              </a:buBlip>
              <a:defRPr/>
            </a:pPr>
            <a:r>
              <a:rPr lang="en-US" altLang="en-US" sz="1400" dirty="0" smtClean="0">
                <a:latin typeface="+mn-lt"/>
              </a:rPr>
              <a:t>Restroom with no accessible stall</a:t>
            </a:r>
          </a:p>
          <a:p>
            <a:pPr lvl="2">
              <a:lnSpc>
                <a:spcPct val="90000"/>
              </a:lnSpc>
              <a:spcBef>
                <a:spcPct val="50000"/>
              </a:spcBef>
              <a:buClr>
                <a:srgbClr val="FF5050"/>
              </a:buClr>
              <a:buFont typeface="Wingdings" pitchFamily="2" charset="2"/>
              <a:buNone/>
            </a:pPr>
            <a:endParaRPr lang="en-US" altLang="en-US" sz="1400" dirty="0" smtClean="0">
              <a:latin typeface="+mn-lt"/>
            </a:endParaRPr>
          </a:p>
          <a:p>
            <a:pPr>
              <a:lnSpc>
                <a:spcPct val="90000"/>
              </a:lnSpc>
              <a:defRPr/>
            </a:pPr>
            <a:r>
              <a:rPr lang="en-US" altLang="en-US" sz="1400" dirty="0" smtClean="0">
                <a:latin typeface="+mn-lt"/>
              </a:rPr>
              <a:t>Part of Equal Opportunity: ADA prohibits eligibility criteria that:</a:t>
            </a:r>
          </a:p>
          <a:p>
            <a:pPr marL="342900" indent="-342900">
              <a:buClr>
                <a:srgbClr val="FF0000"/>
              </a:buClr>
              <a:buSzPct val="150000"/>
              <a:buFont typeface="Wingdings" panose="05000000000000000000" pitchFamily="2" charset="2"/>
              <a:buChar char="§"/>
              <a:defRPr/>
            </a:pPr>
            <a:r>
              <a:rPr lang="en-US" altLang="en-US" sz="1400" b="1" dirty="0" smtClean="0">
                <a:latin typeface="+mn-lt"/>
              </a:rPr>
              <a:t>intend to screen out people with disabilities</a:t>
            </a:r>
            <a:r>
              <a:rPr lang="en-US" altLang="en-US" sz="1400" dirty="0" smtClean="0">
                <a:latin typeface="+mn-lt"/>
              </a:rPr>
              <a:t> unless the criteria are necessary for the provision of the service, program or activity.</a:t>
            </a:r>
          </a:p>
          <a:p>
            <a:pPr marL="342900" indent="-342900">
              <a:buClr>
                <a:srgbClr val="FF0000"/>
              </a:buClr>
              <a:buSzPct val="150000"/>
              <a:buFont typeface="Wingdings" panose="05000000000000000000" pitchFamily="2" charset="2"/>
              <a:buChar char="§"/>
              <a:defRPr/>
            </a:pPr>
            <a:r>
              <a:rPr lang="en-US" altLang="en-US" sz="1400" b="1" dirty="0" smtClean="0">
                <a:latin typeface="+mn-lt"/>
              </a:rPr>
              <a:t>tend to screen out people with disabilities</a:t>
            </a:r>
            <a:r>
              <a:rPr lang="en-US" altLang="en-US" sz="1400" dirty="0" smtClean="0">
                <a:latin typeface="+mn-lt"/>
              </a:rPr>
              <a:t> unless necessary for the provision of services or activities.</a:t>
            </a:r>
          </a:p>
          <a:p>
            <a:pPr marL="342900" indent="-342900">
              <a:buClr>
                <a:srgbClr val="FF0000"/>
              </a:buClr>
              <a:buSzPct val="150000"/>
              <a:buFont typeface="Wingdings" panose="05000000000000000000" pitchFamily="2" charset="2"/>
              <a:buChar char="§"/>
              <a:defRPr/>
            </a:pPr>
            <a:r>
              <a:rPr lang="en-US" altLang="en-US" sz="1400" dirty="0" smtClean="0">
                <a:latin typeface="+mn-lt"/>
              </a:rPr>
              <a:t>are </a:t>
            </a:r>
            <a:r>
              <a:rPr lang="en-US" altLang="en-US" sz="1400" b="1" dirty="0" smtClean="0">
                <a:latin typeface="+mn-lt"/>
              </a:rPr>
              <a:t>neutral</a:t>
            </a:r>
            <a:r>
              <a:rPr lang="en-US" altLang="en-US" sz="1400" dirty="0" smtClean="0">
                <a:latin typeface="+mn-lt"/>
              </a:rPr>
              <a:t> but have the effect of screening out people with disabilities. </a:t>
            </a:r>
          </a:p>
          <a:p>
            <a:endParaRPr lang="en-US" sz="1400" b="1" i="0" kern="1200" dirty="0" smtClean="0">
              <a:solidFill>
                <a:schemeClr val="tx1"/>
              </a:solidFill>
              <a:effectLst/>
              <a:latin typeface="+mn-lt"/>
              <a:ea typeface="+mn-ea"/>
              <a:cs typeface="+mn-cs"/>
            </a:endParaRPr>
          </a:p>
          <a:p>
            <a:r>
              <a:rPr lang="en-US" sz="1400" b="1" i="0" kern="1200" dirty="0" smtClean="0">
                <a:solidFill>
                  <a:schemeClr val="tx1"/>
                </a:solidFill>
                <a:effectLst/>
                <a:latin typeface="+mn-lt"/>
                <a:ea typeface="+mn-ea"/>
                <a:cs typeface="+mn-cs"/>
              </a:rPr>
              <a:t>ADA: Provides Accommodations</a:t>
            </a:r>
          </a:p>
          <a:p>
            <a:pPr marL="342900" indent="-342900">
              <a:buClr>
                <a:srgbClr val="FF0000"/>
              </a:buClr>
              <a:buSzPct val="150000"/>
              <a:buFont typeface="Wingdings" panose="05000000000000000000" pitchFamily="2" charset="2"/>
              <a:buChar char="§"/>
              <a:defRPr/>
            </a:pPr>
            <a:r>
              <a:rPr lang="en-US" sz="1400" b="0" i="0" kern="1200" dirty="0" smtClean="0">
                <a:solidFill>
                  <a:schemeClr val="tx1"/>
                </a:solidFill>
                <a:effectLst/>
                <a:latin typeface="+mn-lt"/>
                <a:ea typeface="+mn-ea"/>
                <a:cs typeface="+mn-cs"/>
              </a:rPr>
              <a:t>Most civil rights laws prohibit discrimination and provide mechanisms for enforcement. The ADA goes one step further by requiring covered entities to provide the accommodations, within reason, </a:t>
            </a:r>
            <a:r>
              <a:rPr lang="en-US" sz="1400" dirty="0" smtClean="0">
                <a:latin typeface="+mn-lt"/>
              </a:rPr>
              <a:t>to the way things are typically done when necessary to ensure equal opportunity and or to avoid discrimination</a:t>
            </a:r>
            <a:r>
              <a:rPr lang="en-US" sz="1400" b="0" i="0" kern="1200" dirty="0" smtClean="0">
                <a:solidFill>
                  <a:schemeClr val="tx1"/>
                </a:solidFill>
                <a:effectLst/>
                <a:latin typeface="+mn-lt"/>
                <a:ea typeface="+mn-ea"/>
                <a:cs typeface="+mn-cs"/>
              </a:rPr>
              <a:t>.</a:t>
            </a:r>
            <a:r>
              <a:rPr lang="en-US" sz="1400" b="0" i="0" kern="1200" baseline="0" dirty="0" smtClean="0">
                <a:solidFill>
                  <a:schemeClr val="tx1"/>
                </a:solidFill>
                <a:effectLst/>
                <a:latin typeface="+mn-lt"/>
                <a:ea typeface="+mn-ea"/>
                <a:cs typeface="+mn-cs"/>
              </a:rPr>
              <a:t>  </a:t>
            </a:r>
          </a:p>
          <a:p>
            <a:pPr marL="0" indent="0">
              <a:buClr>
                <a:srgbClr val="FF0000"/>
              </a:buClr>
              <a:buSzPct val="150000"/>
              <a:buFont typeface="Wingdings" panose="05000000000000000000" pitchFamily="2" charset="2"/>
              <a:buNone/>
              <a:defRPr/>
            </a:pPr>
            <a:r>
              <a:rPr lang="en-US" sz="1400" b="0" i="0" kern="1200" baseline="0" dirty="0" smtClean="0">
                <a:solidFill>
                  <a:schemeClr val="tx1"/>
                </a:solidFill>
                <a:effectLst/>
                <a:latin typeface="+mn-lt"/>
                <a:ea typeface="+mn-ea"/>
                <a:cs typeface="+mn-cs"/>
              </a:rPr>
              <a:t>This means:</a:t>
            </a:r>
            <a:endParaRPr lang="en-US" sz="1400" dirty="0" smtClean="0">
              <a:latin typeface="+mn-lt"/>
            </a:endParaRPr>
          </a:p>
          <a:p>
            <a:pPr marL="342900" indent="-342900">
              <a:lnSpc>
                <a:spcPct val="90000"/>
              </a:lnSpc>
              <a:buFont typeface="Arial" panose="020B0604020202020204" pitchFamily="34" charset="0"/>
              <a:buChar char="•"/>
              <a:defRPr/>
            </a:pPr>
            <a:r>
              <a:rPr lang="en-US" sz="1400" dirty="0" smtClean="0">
                <a:latin typeface="+mn-lt"/>
              </a:rPr>
              <a:t>Entities must be flexible in handling unanticipated situations. </a:t>
            </a:r>
          </a:p>
          <a:p>
            <a:pPr marL="342900" indent="-342900">
              <a:lnSpc>
                <a:spcPct val="90000"/>
              </a:lnSpc>
              <a:buFont typeface="Arial" panose="020B0604020202020204" pitchFamily="34" charset="0"/>
              <a:buChar char="•"/>
              <a:defRPr/>
            </a:pPr>
            <a:r>
              <a:rPr lang="en-US" sz="1400" dirty="0" smtClean="0">
                <a:latin typeface="+mn-lt"/>
              </a:rPr>
              <a:t>Obligation applies to formal and informal policies, practices and procedures.</a:t>
            </a:r>
          </a:p>
          <a:p>
            <a:pPr>
              <a:lnSpc>
                <a:spcPct val="90000"/>
              </a:lnSpc>
              <a:defRPr/>
            </a:pPr>
            <a:endParaRPr lang="en-US" sz="1400" dirty="0" smtClean="0">
              <a:latin typeface="+mn-lt"/>
            </a:endParaRPr>
          </a:p>
          <a:p>
            <a:pPr>
              <a:lnSpc>
                <a:spcPct val="90000"/>
              </a:lnSpc>
              <a:defRPr/>
            </a:pPr>
            <a:r>
              <a:rPr lang="en-US" sz="1400" dirty="0" smtClean="0">
                <a:latin typeface="+mn-lt"/>
              </a:rPr>
              <a:t>Examples: </a:t>
            </a:r>
          </a:p>
          <a:p>
            <a:pPr marL="342900" indent="-342900">
              <a:lnSpc>
                <a:spcPct val="90000"/>
              </a:lnSpc>
              <a:buFont typeface="Arial" panose="020B0604020202020204" pitchFamily="34" charset="0"/>
              <a:buChar char="•"/>
              <a:defRPr/>
            </a:pPr>
            <a:r>
              <a:rPr lang="en-US" sz="1400" dirty="0" smtClean="0">
                <a:latin typeface="+mn-lt"/>
              </a:rPr>
              <a:t>Helping a person to fill out a form that consumers are usually obligated to complete themselves.</a:t>
            </a:r>
          </a:p>
          <a:p>
            <a:pPr marL="342900" indent="-342900">
              <a:lnSpc>
                <a:spcPct val="90000"/>
              </a:lnSpc>
              <a:buFont typeface="Arial" panose="020B0604020202020204" pitchFamily="34" charset="0"/>
              <a:buChar char="•"/>
              <a:defRPr/>
            </a:pPr>
            <a:r>
              <a:rPr lang="en-US" sz="1400" dirty="0" smtClean="0">
                <a:latin typeface="+mn-lt"/>
              </a:rPr>
              <a:t>Providing a letter in Braille or large print for a blind or vision-impaired consumer  </a:t>
            </a:r>
          </a:p>
          <a:p>
            <a:pPr marL="342900" indent="-342900">
              <a:lnSpc>
                <a:spcPct val="90000"/>
              </a:lnSpc>
              <a:buFont typeface="Arial" panose="020B0604020202020204" pitchFamily="34" charset="0"/>
              <a:buChar char="•"/>
              <a:defRPr/>
            </a:pPr>
            <a:r>
              <a:rPr lang="en-US" sz="1400" dirty="0" smtClean="0">
                <a:latin typeface="+mn-lt"/>
              </a:rPr>
              <a:t>Allowing a person with a disability to prove identity with identification other than a driver’s license</a:t>
            </a:r>
          </a:p>
          <a:p>
            <a:pPr marL="342900" indent="-342900">
              <a:lnSpc>
                <a:spcPct val="90000"/>
              </a:lnSpc>
              <a:buFont typeface="Arial" panose="020B0604020202020204" pitchFamily="34" charset="0"/>
              <a:buChar char="•"/>
              <a:defRPr/>
            </a:pPr>
            <a:r>
              <a:rPr lang="en-US" sz="1400" dirty="0" smtClean="0">
                <a:latin typeface="+mn-lt"/>
              </a:rPr>
              <a:t>Providing a diabetic meal at a luncheon</a:t>
            </a:r>
          </a:p>
          <a:p>
            <a:pPr marL="342900" indent="-342900">
              <a:lnSpc>
                <a:spcPct val="90000"/>
              </a:lnSpc>
              <a:buFont typeface="Arial" panose="020B0604020202020204" pitchFamily="34" charset="0"/>
              <a:buChar char="•"/>
              <a:defRPr/>
            </a:pPr>
            <a:r>
              <a:rPr lang="en-US" sz="1400" dirty="0" smtClean="0">
                <a:latin typeface="+mn-lt"/>
              </a:rPr>
              <a:t>Serving a person with a mobility impairment at an alternate location in a multi-story building that is not accessible</a:t>
            </a:r>
          </a:p>
          <a:p>
            <a:pPr lvl="2">
              <a:lnSpc>
                <a:spcPct val="90000"/>
              </a:lnSpc>
              <a:spcBef>
                <a:spcPct val="50000"/>
              </a:spcBef>
              <a:buClr>
                <a:srgbClr val="FF5050"/>
              </a:buClr>
              <a:buFont typeface="Wingdings" pitchFamily="2" charset="2"/>
              <a:buNone/>
            </a:pPr>
            <a:endParaRPr lang="en-US" altLang="en-US" sz="1400" dirty="0" smtClean="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63084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Let’s start with finding out about the program and work our way through…</a:t>
            </a: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People with disabilities must be able to obtain or enjoy the same goods, activities, services, and benefits that are available to other members of the public. At a temporary event participants with disabilities must be able to:</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Obtain information and directions prior to the event.</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Arrive at the site in the same ways as others can (e.g. via private automobile, taxi, public transportation, event shuttles).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Find and use accessible parking.</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Get from accessible parking to entrances.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Obtain additional information and directions on site.</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Move around the site as needed.</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Attend performances, participate in activities, and enter exhibits.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Experience and enjoy activities, even if the participant’s disability affects their ability to communicate.</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Select and purchase items at concessions.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Use public toilet rooms, telephones, water fountains, shelters, first aid stations, and other common amenities.</a:t>
            </a: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endParaRPr lang="en-US" altLang="en-US" sz="1400" b="1" dirty="0" smtClean="0">
              <a:latin typeface="+mn-lt"/>
            </a:endParaRP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r>
              <a:rPr lang="en-US" altLang="en-US" sz="1400" b="1" dirty="0" smtClean="0">
                <a:latin typeface="+mn-lt"/>
              </a:rPr>
              <a:t>Equal Opportunity: </a:t>
            </a:r>
            <a:r>
              <a:rPr lang="en-US" sz="1400" dirty="0" smtClean="0">
                <a:latin typeface="+mn-lt"/>
              </a:rPr>
              <a:t>Individuals with disabilities must not be denied an equal opportunity to participate and benefit from programs and services. The </a:t>
            </a:r>
            <a:r>
              <a:rPr lang="en-US" sz="1400" b="1" dirty="0" smtClean="0">
                <a:latin typeface="+mn-lt"/>
              </a:rPr>
              <a:t>opportunity must be equal to and as effective as the opportunity provided to others</a:t>
            </a:r>
            <a:r>
              <a:rPr lang="en-US" sz="1400" dirty="0" smtClean="0">
                <a:latin typeface="+mn-lt"/>
              </a:rPr>
              <a:t>. </a:t>
            </a: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endParaRPr lang="en-US" sz="1400" dirty="0" smtClean="0">
              <a:latin typeface="+mn-lt"/>
            </a:endParaRPr>
          </a:p>
          <a:p>
            <a:r>
              <a:rPr lang="en-US" sz="1400" dirty="0" smtClean="0">
                <a:latin typeface="+mn-lt"/>
              </a:rPr>
              <a:t>Entities Must:</a:t>
            </a:r>
          </a:p>
          <a:p>
            <a:pPr marL="171450" indent="-171450">
              <a:buFont typeface="Wingdings" panose="05000000000000000000" pitchFamily="2" charset="2"/>
              <a:buChar char="§"/>
            </a:pPr>
            <a:r>
              <a:rPr lang="en-US" sz="1400" dirty="0" smtClean="0">
                <a:latin typeface="+mn-lt"/>
              </a:rPr>
              <a:t>Ensure programmatic access</a:t>
            </a:r>
          </a:p>
          <a:p>
            <a:pPr marL="171450" indent="-171450">
              <a:buFont typeface="Wingdings" panose="05000000000000000000" pitchFamily="2" charset="2"/>
              <a:buChar char="§"/>
            </a:pPr>
            <a:r>
              <a:rPr lang="en-US" sz="1400" dirty="0" smtClean="0">
                <a:latin typeface="+mn-lt"/>
              </a:rPr>
              <a:t>Ensure the most integrated setting</a:t>
            </a:r>
          </a:p>
          <a:p>
            <a:endParaRPr lang="en-US" sz="1400" dirty="0" smtClean="0">
              <a:latin typeface="+mn-lt"/>
            </a:endParaRPr>
          </a:p>
          <a:p>
            <a:pPr>
              <a:lnSpc>
                <a:spcPct val="90000"/>
              </a:lnSpc>
              <a:spcBef>
                <a:spcPct val="50000"/>
              </a:spcBef>
              <a:buClr>
                <a:srgbClr val="FF5050"/>
              </a:buClr>
              <a:buFont typeface="Arial" pitchFamily="34" charset="0"/>
              <a:buNone/>
            </a:pPr>
            <a:r>
              <a:rPr lang="en-US" altLang="en-US" sz="1400" dirty="0" smtClean="0">
                <a:latin typeface="+mn-lt"/>
              </a:rPr>
              <a:t>Entities May Not:</a:t>
            </a:r>
          </a:p>
          <a:p>
            <a:pPr lvl="0">
              <a:lnSpc>
                <a:spcPct val="90000"/>
              </a:lnSpc>
              <a:spcBef>
                <a:spcPct val="50000"/>
              </a:spcBef>
              <a:buClr>
                <a:srgbClr val="FF5050"/>
              </a:buClr>
              <a:buFont typeface="Wingdings" pitchFamily="2" charset="2"/>
              <a:buChar char="§"/>
            </a:pPr>
            <a:r>
              <a:rPr lang="en-US" altLang="en-US" sz="1400" dirty="0" smtClean="0">
                <a:latin typeface="+mn-lt"/>
              </a:rPr>
              <a:t> Deny participation </a:t>
            </a:r>
          </a:p>
          <a:p>
            <a:pPr lvl="0">
              <a:lnSpc>
                <a:spcPct val="90000"/>
              </a:lnSpc>
              <a:spcBef>
                <a:spcPct val="50000"/>
              </a:spcBef>
              <a:buClr>
                <a:srgbClr val="FF5050"/>
              </a:buClr>
              <a:buFont typeface="Wingdings" pitchFamily="2" charset="2"/>
              <a:buChar char="§"/>
            </a:pPr>
            <a:r>
              <a:rPr lang="en-US" altLang="en-US" sz="1400" dirty="0" smtClean="0">
                <a:latin typeface="+mn-lt"/>
              </a:rPr>
              <a:t>Provide separate or different</a:t>
            </a:r>
          </a:p>
          <a:p>
            <a:pPr>
              <a:defRPr/>
            </a:pPr>
            <a:endParaRPr lang="en-US" sz="1400" dirty="0" smtClean="0">
              <a:latin typeface="+mn-lt"/>
            </a:endParaRPr>
          </a:p>
          <a:p>
            <a:pPr marL="0" lvl="1">
              <a:defRPr/>
            </a:pPr>
            <a:r>
              <a:rPr lang="en-US" altLang="en-US" sz="1400" dirty="0" smtClean="0">
                <a:latin typeface="+mn-lt"/>
              </a:rPr>
              <a:t>Examples of </a:t>
            </a:r>
            <a:r>
              <a:rPr lang="en-US" altLang="en-US" sz="1400" b="1" dirty="0" smtClean="0">
                <a:latin typeface="+mn-lt"/>
              </a:rPr>
              <a:t>un</a:t>
            </a:r>
            <a:r>
              <a:rPr lang="en-US" altLang="en-US" sz="1400" dirty="0" smtClean="0">
                <a:latin typeface="+mn-lt"/>
              </a:rPr>
              <a:t>equal benefit:</a:t>
            </a:r>
            <a:endParaRPr lang="en-US" sz="1400" dirty="0" smtClean="0">
              <a:latin typeface="+mn-lt"/>
            </a:endParaRPr>
          </a:p>
          <a:p>
            <a:pPr marL="800100" lvl="1" indent="-342900">
              <a:buClr>
                <a:srgbClr val="FF0000"/>
              </a:buClr>
              <a:buSzPct val="125000"/>
              <a:buBlip>
                <a:blip r:embed="rId3"/>
              </a:buBlip>
              <a:defRPr/>
            </a:pPr>
            <a:r>
              <a:rPr lang="en-US" altLang="en-US" sz="1400" dirty="0" smtClean="0">
                <a:latin typeface="+mn-lt"/>
              </a:rPr>
              <a:t>No assistive listening devices</a:t>
            </a:r>
          </a:p>
          <a:p>
            <a:pPr marL="800100" lvl="1" indent="-342900">
              <a:buClr>
                <a:srgbClr val="FF0000"/>
              </a:buClr>
              <a:buSzPct val="125000"/>
              <a:buBlip>
                <a:blip r:embed="rId3"/>
              </a:buBlip>
              <a:defRPr/>
            </a:pPr>
            <a:r>
              <a:rPr lang="en-US" altLang="en-US" sz="1400" dirty="0" smtClean="0">
                <a:latin typeface="+mn-lt"/>
              </a:rPr>
              <a:t>Inaccessible website</a:t>
            </a:r>
          </a:p>
          <a:p>
            <a:pPr marL="800100" lvl="1" indent="-342900">
              <a:buClr>
                <a:srgbClr val="FF0000"/>
              </a:buClr>
              <a:buSzPct val="125000"/>
              <a:buBlip>
                <a:blip r:embed="rId3"/>
              </a:buBlip>
              <a:defRPr/>
            </a:pPr>
            <a:r>
              <a:rPr lang="en-US" altLang="en-US" sz="1400" dirty="0" smtClean="0">
                <a:latin typeface="+mn-lt"/>
              </a:rPr>
              <a:t>Restroom with no accessible stall</a:t>
            </a:r>
          </a:p>
          <a:p>
            <a:pPr lvl="2">
              <a:lnSpc>
                <a:spcPct val="90000"/>
              </a:lnSpc>
              <a:spcBef>
                <a:spcPct val="50000"/>
              </a:spcBef>
              <a:buClr>
                <a:srgbClr val="FF5050"/>
              </a:buClr>
              <a:buFont typeface="Wingdings" pitchFamily="2" charset="2"/>
              <a:buNone/>
            </a:pPr>
            <a:endParaRPr lang="en-US" altLang="en-US" sz="1400" dirty="0" smtClean="0">
              <a:latin typeface="+mn-lt"/>
            </a:endParaRPr>
          </a:p>
          <a:p>
            <a:pPr>
              <a:lnSpc>
                <a:spcPct val="90000"/>
              </a:lnSpc>
              <a:defRPr/>
            </a:pPr>
            <a:r>
              <a:rPr lang="en-US" altLang="en-US" sz="1400" dirty="0" smtClean="0">
                <a:latin typeface="+mn-lt"/>
              </a:rPr>
              <a:t>Part of Equal Opportunity: ADA prohibits eligibility criteria that:</a:t>
            </a:r>
          </a:p>
          <a:p>
            <a:pPr marL="342900" indent="-342900">
              <a:buClr>
                <a:srgbClr val="FF0000"/>
              </a:buClr>
              <a:buSzPct val="150000"/>
              <a:buFont typeface="Wingdings" panose="05000000000000000000" pitchFamily="2" charset="2"/>
              <a:buChar char="§"/>
              <a:defRPr/>
            </a:pPr>
            <a:r>
              <a:rPr lang="en-US" altLang="en-US" sz="1400" b="1" dirty="0" smtClean="0">
                <a:latin typeface="+mn-lt"/>
              </a:rPr>
              <a:t>intend to screen out people with disabilities</a:t>
            </a:r>
            <a:r>
              <a:rPr lang="en-US" altLang="en-US" sz="1400" dirty="0" smtClean="0">
                <a:latin typeface="+mn-lt"/>
              </a:rPr>
              <a:t> unless the criteria are necessary for the provision of the service, program or activity.</a:t>
            </a:r>
          </a:p>
          <a:p>
            <a:pPr marL="342900" indent="-342900">
              <a:buClr>
                <a:srgbClr val="FF0000"/>
              </a:buClr>
              <a:buSzPct val="150000"/>
              <a:buFont typeface="Wingdings" panose="05000000000000000000" pitchFamily="2" charset="2"/>
              <a:buChar char="§"/>
              <a:defRPr/>
            </a:pPr>
            <a:r>
              <a:rPr lang="en-US" altLang="en-US" sz="1400" b="1" dirty="0" smtClean="0">
                <a:latin typeface="+mn-lt"/>
              </a:rPr>
              <a:t>tend to screen out people with disabilities</a:t>
            </a:r>
            <a:r>
              <a:rPr lang="en-US" altLang="en-US" sz="1400" dirty="0" smtClean="0">
                <a:latin typeface="+mn-lt"/>
              </a:rPr>
              <a:t> unless necessary for the provision of services or activities.</a:t>
            </a:r>
          </a:p>
          <a:p>
            <a:pPr marL="342900" indent="-342900">
              <a:buClr>
                <a:srgbClr val="FF0000"/>
              </a:buClr>
              <a:buSzPct val="150000"/>
              <a:buFont typeface="Wingdings" panose="05000000000000000000" pitchFamily="2" charset="2"/>
              <a:buChar char="§"/>
              <a:defRPr/>
            </a:pPr>
            <a:r>
              <a:rPr lang="en-US" altLang="en-US" sz="1400" dirty="0" smtClean="0">
                <a:latin typeface="+mn-lt"/>
              </a:rPr>
              <a:t>are </a:t>
            </a:r>
            <a:r>
              <a:rPr lang="en-US" altLang="en-US" sz="1400" b="1" dirty="0" smtClean="0">
                <a:latin typeface="+mn-lt"/>
              </a:rPr>
              <a:t>neutral</a:t>
            </a:r>
            <a:r>
              <a:rPr lang="en-US" altLang="en-US" sz="1400" dirty="0" smtClean="0">
                <a:latin typeface="+mn-lt"/>
              </a:rPr>
              <a:t> but have the effect of screening out people with disabilities. </a:t>
            </a:r>
          </a:p>
          <a:p>
            <a:endParaRPr lang="en-US" sz="1400" b="1" i="0" kern="1200" dirty="0" smtClean="0">
              <a:solidFill>
                <a:schemeClr val="tx1"/>
              </a:solidFill>
              <a:effectLst/>
              <a:latin typeface="+mn-lt"/>
              <a:ea typeface="+mn-ea"/>
              <a:cs typeface="+mn-cs"/>
            </a:endParaRPr>
          </a:p>
          <a:p>
            <a:r>
              <a:rPr lang="en-US" sz="1400" b="1" i="0" kern="1200" dirty="0" smtClean="0">
                <a:solidFill>
                  <a:schemeClr val="tx1"/>
                </a:solidFill>
                <a:effectLst/>
                <a:latin typeface="+mn-lt"/>
                <a:ea typeface="+mn-ea"/>
                <a:cs typeface="+mn-cs"/>
              </a:rPr>
              <a:t>ADA: Provides Accommodations</a:t>
            </a:r>
          </a:p>
          <a:p>
            <a:pPr marL="342900" indent="-342900">
              <a:buClr>
                <a:srgbClr val="FF0000"/>
              </a:buClr>
              <a:buSzPct val="150000"/>
              <a:buFont typeface="Wingdings" panose="05000000000000000000" pitchFamily="2" charset="2"/>
              <a:buChar char="§"/>
              <a:defRPr/>
            </a:pPr>
            <a:r>
              <a:rPr lang="en-US" sz="1400" b="0" i="0" kern="1200" dirty="0" smtClean="0">
                <a:solidFill>
                  <a:schemeClr val="tx1"/>
                </a:solidFill>
                <a:effectLst/>
                <a:latin typeface="+mn-lt"/>
                <a:ea typeface="+mn-ea"/>
                <a:cs typeface="+mn-cs"/>
              </a:rPr>
              <a:t>Most civil rights laws prohibit discrimination and provide mechanisms for enforcement. The ADA goes one step further by requiring covered entities to provide the accommodations, within reason, </a:t>
            </a:r>
            <a:r>
              <a:rPr lang="en-US" sz="1400" dirty="0" smtClean="0">
                <a:latin typeface="+mn-lt"/>
              </a:rPr>
              <a:t>to the way things are typically done when necessary to ensure equal opportunity and or to avoid discrimination</a:t>
            </a:r>
            <a:r>
              <a:rPr lang="en-US" sz="1400" b="0" i="0" kern="1200" dirty="0" smtClean="0">
                <a:solidFill>
                  <a:schemeClr val="tx1"/>
                </a:solidFill>
                <a:effectLst/>
                <a:latin typeface="+mn-lt"/>
                <a:ea typeface="+mn-ea"/>
                <a:cs typeface="+mn-cs"/>
              </a:rPr>
              <a:t>.</a:t>
            </a:r>
            <a:r>
              <a:rPr lang="en-US" sz="1400" b="0" i="0" kern="1200" baseline="0" dirty="0" smtClean="0">
                <a:solidFill>
                  <a:schemeClr val="tx1"/>
                </a:solidFill>
                <a:effectLst/>
                <a:latin typeface="+mn-lt"/>
                <a:ea typeface="+mn-ea"/>
                <a:cs typeface="+mn-cs"/>
              </a:rPr>
              <a:t>  </a:t>
            </a:r>
          </a:p>
          <a:p>
            <a:pPr marL="0" indent="0">
              <a:buClr>
                <a:srgbClr val="FF0000"/>
              </a:buClr>
              <a:buSzPct val="150000"/>
              <a:buFont typeface="Wingdings" panose="05000000000000000000" pitchFamily="2" charset="2"/>
              <a:buNone/>
              <a:defRPr/>
            </a:pPr>
            <a:r>
              <a:rPr lang="en-US" sz="1400" b="0" i="0" kern="1200" baseline="0" dirty="0" smtClean="0">
                <a:solidFill>
                  <a:schemeClr val="tx1"/>
                </a:solidFill>
                <a:effectLst/>
                <a:latin typeface="+mn-lt"/>
                <a:ea typeface="+mn-ea"/>
                <a:cs typeface="+mn-cs"/>
              </a:rPr>
              <a:t>This means:</a:t>
            </a:r>
            <a:endParaRPr lang="en-US" sz="1400" dirty="0" smtClean="0">
              <a:latin typeface="+mn-lt"/>
            </a:endParaRPr>
          </a:p>
          <a:p>
            <a:pPr marL="342900" indent="-342900">
              <a:lnSpc>
                <a:spcPct val="90000"/>
              </a:lnSpc>
              <a:buFont typeface="Arial" panose="020B0604020202020204" pitchFamily="34" charset="0"/>
              <a:buChar char="•"/>
              <a:defRPr/>
            </a:pPr>
            <a:r>
              <a:rPr lang="en-US" sz="1400" dirty="0" smtClean="0">
                <a:latin typeface="+mn-lt"/>
              </a:rPr>
              <a:t>Entities must be flexible in handling unanticipated situations. </a:t>
            </a:r>
          </a:p>
          <a:p>
            <a:pPr marL="342900" indent="-342900">
              <a:lnSpc>
                <a:spcPct val="90000"/>
              </a:lnSpc>
              <a:buFont typeface="Arial" panose="020B0604020202020204" pitchFamily="34" charset="0"/>
              <a:buChar char="•"/>
              <a:defRPr/>
            </a:pPr>
            <a:r>
              <a:rPr lang="en-US" sz="1400" dirty="0" smtClean="0">
                <a:latin typeface="+mn-lt"/>
              </a:rPr>
              <a:t>Obligation applies to formal and informal policies, practices and procedures.</a:t>
            </a:r>
          </a:p>
          <a:p>
            <a:pPr>
              <a:lnSpc>
                <a:spcPct val="90000"/>
              </a:lnSpc>
              <a:defRPr/>
            </a:pPr>
            <a:endParaRPr lang="en-US" sz="1400" dirty="0" smtClean="0">
              <a:latin typeface="+mn-lt"/>
            </a:endParaRPr>
          </a:p>
          <a:p>
            <a:pPr>
              <a:lnSpc>
                <a:spcPct val="90000"/>
              </a:lnSpc>
              <a:defRPr/>
            </a:pPr>
            <a:r>
              <a:rPr lang="en-US" sz="1400" dirty="0" smtClean="0">
                <a:latin typeface="+mn-lt"/>
              </a:rPr>
              <a:t>Examples: </a:t>
            </a:r>
          </a:p>
          <a:p>
            <a:pPr marL="342900" indent="-342900">
              <a:lnSpc>
                <a:spcPct val="90000"/>
              </a:lnSpc>
              <a:buFont typeface="Arial" panose="020B0604020202020204" pitchFamily="34" charset="0"/>
              <a:buChar char="•"/>
              <a:defRPr/>
            </a:pPr>
            <a:r>
              <a:rPr lang="en-US" sz="1400" dirty="0" smtClean="0">
                <a:latin typeface="+mn-lt"/>
              </a:rPr>
              <a:t>Helping a person to fill out a form that consumers are usually obligated to complete themselves.</a:t>
            </a:r>
          </a:p>
          <a:p>
            <a:pPr marL="342900" indent="-342900">
              <a:lnSpc>
                <a:spcPct val="90000"/>
              </a:lnSpc>
              <a:buFont typeface="Arial" panose="020B0604020202020204" pitchFamily="34" charset="0"/>
              <a:buChar char="•"/>
              <a:defRPr/>
            </a:pPr>
            <a:r>
              <a:rPr lang="en-US" sz="1400" dirty="0" smtClean="0">
                <a:latin typeface="+mn-lt"/>
              </a:rPr>
              <a:t>Providing a letter in Braille or large print for a blind or vision-impaired consumer  </a:t>
            </a:r>
          </a:p>
          <a:p>
            <a:pPr marL="342900" indent="-342900">
              <a:lnSpc>
                <a:spcPct val="90000"/>
              </a:lnSpc>
              <a:buFont typeface="Arial" panose="020B0604020202020204" pitchFamily="34" charset="0"/>
              <a:buChar char="•"/>
              <a:defRPr/>
            </a:pPr>
            <a:r>
              <a:rPr lang="en-US" sz="1400" dirty="0" smtClean="0">
                <a:latin typeface="+mn-lt"/>
              </a:rPr>
              <a:t>Allowing a person with a disability to prove identity with identification other than a driver’s license</a:t>
            </a:r>
          </a:p>
          <a:p>
            <a:pPr marL="342900" indent="-342900">
              <a:lnSpc>
                <a:spcPct val="90000"/>
              </a:lnSpc>
              <a:buFont typeface="Arial" panose="020B0604020202020204" pitchFamily="34" charset="0"/>
              <a:buChar char="•"/>
              <a:defRPr/>
            </a:pPr>
            <a:r>
              <a:rPr lang="en-US" sz="1400" dirty="0" smtClean="0">
                <a:latin typeface="+mn-lt"/>
              </a:rPr>
              <a:t>Providing a diabetic meal at a luncheon</a:t>
            </a:r>
          </a:p>
          <a:p>
            <a:pPr marL="342900" indent="-342900">
              <a:lnSpc>
                <a:spcPct val="90000"/>
              </a:lnSpc>
              <a:buFont typeface="Arial" panose="020B0604020202020204" pitchFamily="34" charset="0"/>
              <a:buChar char="•"/>
              <a:defRPr/>
            </a:pPr>
            <a:r>
              <a:rPr lang="en-US" sz="1400" dirty="0" smtClean="0">
                <a:latin typeface="+mn-lt"/>
              </a:rPr>
              <a:t>Serving a person with a mobility impairment at an alternate location in a multi-story building that is not accessible</a:t>
            </a:r>
          </a:p>
          <a:p>
            <a:pPr lvl="2">
              <a:lnSpc>
                <a:spcPct val="90000"/>
              </a:lnSpc>
              <a:spcBef>
                <a:spcPct val="50000"/>
              </a:spcBef>
              <a:buClr>
                <a:srgbClr val="FF5050"/>
              </a:buClr>
              <a:buFont typeface="Wingdings" pitchFamily="2" charset="2"/>
              <a:buNone/>
            </a:pPr>
            <a:endParaRPr lang="en-US" altLang="en-US" sz="1400" dirty="0" smtClean="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7945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Let’s start with finding out about the program and work our way through…</a:t>
            </a: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Arrival points: exterior sidewalks, bus stops, drop off</a:t>
            </a:r>
            <a:r>
              <a:rPr lang="en-US" altLang="en-US" sz="1400" baseline="0" dirty="0" smtClean="0">
                <a:solidFill>
                  <a:srgbClr val="000000"/>
                </a:solidFill>
                <a:latin typeface="Arial Narrow" pitchFamily="34" charset="0"/>
              </a:rPr>
              <a:t> areas, parking lots</a:t>
            </a: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r>
              <a:rPr lang="en-US" sz="1200" kern="1200" dirty="0" smtClean="0">
                <a:solidFill>
                  <a:schemeClr val="tx1"/>
                </a:solidFill>
                <a:effectLst/>
                <a:latin typeface="+mn-lt"/>
                <a:ea typeface="+mn-ea"/>
                <a:cs typeface="+mn-cs"/>
              </a:rPr>
              <a:t>An accessible route is critical to the successful use of a site. A single continuous accessible pedestrian path should be wide, smooth, as level as possible, and without low or overhanging hazards or obstructions.  Accessible routes can include ramps but not stairs (see Figure 1).</a:t>
            </a:r>
            <a:endParaRPr lang="en-US" altLang="en-US" sz="1400" dirty="0" smtClean="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477409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Nuance- 4 or less</a:t>
            </a:r>
          </a:p>
          <a:p>
            <a:pPr lvl="0"/>
            <a:r>
              <a:rPr lang="en-US" altLang="en-US" sz="1200" b="1" dirty="0" smtClean="0">
                <a:latin typeface="Arial Narrow" panose="020B0606020202030204" pitchFamily="34" charset="0"/>
              </a:rPr>
              <a:t>Number of Accessible Parking Spaces Required</a:t>
            </a:r>
          </a:p>
          <a:p>
            <a:pPr lvl="0"/>
            <a:r>
              <a:rPr lang="en-US" altLang="en-US" sz="1200" dirty="0" smtClean="0">
                <a:latin typeface="Arial Narrow" panose="020B0606020202030204" pitchFamily="34" charset="0"/>
              </a:rPr>
              <a:t>At a minimum, there should never be fewer accessible parking spaces than specified in the ADA Standards (Table 1). Of these, at least one in every six accessible parking spaces must be “van accessible.” Van spaces, to be usable, must be wider than those designed for cars.</a:t>
            </a:r>
          </a:p>
          <a:p>
            <a:pPr lvl="0"/>
            <a:endParaRPr lang="en-US" altLang="en-US" sz="1200" dirty="0" smtClean="0">
              <a:latin typeface="Arial Narrow" panose="020B0606020202030204" pitchFamily="34" charset="0"/>
            </a:endParaRPr>
          </a:p>
          <a:p>
            <a:pPr lvl="0"/>
            <a:r>
              <a:rPr lang="en-US" altLang="en-US" sz="1200" dirty="0" smtClean="0">
                <a:latin typeface="Arial Narrow" panose="020B0606020202030204" pitchFamily="34" charset="0"/>
              </a:rPr>
              <a:t>Table 1: Number of Accessible Parking spaces as Specified in the ADA Standards</a:t>
            </a:r>
          </a:p>
          <a:p>
            <a:pPr lvl="0"/>
            <a:r>
              <a:rPr lang="en-US" altLang="en-US" sz="1200" dirty="0" smtClean="0">
                <a:latin typeface="Arial Narrow" panose="020B0606020202030204" pitchFamily="34" charset="0"/>
              </a:rPr>
              <a:t>*Note that one of every six accessible spaces, or fraction of six, must be van accessible.  For example, if eight accessible spaces are required, two of those eight spaces must be van accessible.</a:t>
            </a:r>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25</a:t>
            </a:fld>
            <a:endParaRPr lang="en-US" dirty="0"/>
          </a:p>
        </p:txBody>
      </p:sp>
    </p:spTree>
    <p:extLst>
      <p:ext uri="{BB962C8B-B14F-4D97-AF65-F5344CB8AC3E}">
        <p14:creationId xmlns:p14="http://schemas.microsoft.com/office/powerpoint/2010/main" val="3763157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Let’s start with finding out about the program and work our way through…</a:t>
            </a: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People with disabilities must be able to obtain or enjoy the same goods, activities, services, and benefits that are available to other members of the public. At a temporary event participants with disabilities must be able to:</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Obtain information and directions prior to the event.</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Arrive at the site in the same ways as others can (e.g. via private automobile, taxi, public transportation, event shuttles).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Find and use accessible parking.</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Get from accessible parking to entrances.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Obtain additional information and directions on site.</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Move around the site as needed.</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Attend performances, participate in activities, and enter exhibits.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Experience and enjoy activities, even if the participant’s disability affects their ability to communicate.</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Select and purchase items at concessions.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Use public toilet rooms, telephones, water fountains, shelters, first aid stations, and other common amenities.</a:t>
            </a: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endParaRPr lang="en-US" altLang="en-US" sz="1400" b="1" dirty="0" smtClean="0">
              <a:latin typeface="+mn-lt"/>
            </a:endParaRP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r>
              <a:rPr lang="en-US" altLang="en-US" sz="1400" b="1" dirty="0" smtClean="0">
                <a:latin typeface="+mn-lt"/>
              </a:rPr>
              <a:t>Equal Opportunity: </a:t>
            </a:r>
            <a:r>
              <a:rPr lang="en-US" sz="1400" dirty="0" smtClean="0">
                <a:latin typeface="+mn-lt"/>
              </a:rPr>
              <a:t>Individuals with disabilities must not be denied an equal opportunity to participate and benefit from programs and services. The </a:t>
            </a:r>
            <a:r>
              <a:rPr lang="en-US" sz="1400" b="1" dirty="0" smtClean="0">
                <a:latin typeface="+mn-lt"/>
              </a:rPr>
              <a:t>opportunity must be equal to and as effective as the opportunity provided to others</a:t>
            </a:r>
            <a:r>
              <a:rPr lang="en-US" sz="1400" dirty="0" smtClean="0">
                <a:latin typeface="+mn-lt"/>
              </a:rPr>
              <a:t>. </a:t>
            </a: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endParaRPr lang="en-US" sz="1400" dirty="0" smtClean="0">
              <a:latin typeface="+mn-lt"/>
            </a:endParaRPr>
          </a:p>
          <a:p>
            <a:r>
              <a:rPr lang="en-US" sz="1400" dirty="0" smtClean="0">
                <a:latin typeface="+mn-lt"/>
              </a:rPr>
              <a:t>Entities Must:</a:t>
            </a:r>
          </a:p>
          <a:p>
            <a:pPr marL="171450" indent="-171450">
              <a:buFont typeface="Wingdings" panose="05000000000000000000" pitchFamily="2" charset="2"/>
              <a:buChar char="§"/>
            </a:pPr>
            <a:r>
              <a:rPr lang="en-US" sz="1400" dirty="0" smtClean="0">
                <a:latin typeface="+mn-lt"/>
              </a:rPr>
              <a:t>Ensure programmatic access</a:t>
            </a:r>
          </a:p>
          <a:p>
            <a:pPr marL="171450" indent="-171450">
              <a:buFont typeface="Wingdings" panose="05000000000000000000" pitchFamily="2" charset="2"/>
              <a:buChar char="§"/>
            </a:pPr>
            <a:r>
              <a:rPr lang="en-US" sz="1400" dirty="0" smtClean="0">
                <a:latin typeface="+mn-lt"/>
              </a:rPr>
              <a:t>Ensure the most integrated setting</a:t>
            </a:r>
          </a:p>
          <a:p>
            <a:endParaRPr lang="en-US" sz="1400" dirty="0" smtClean="0">
              <a:latin typeface="+mn-lt"/>
            </a:endParaRPr>
          </a:p>
          <a:p>
            <a:pPr>
              <a:lnSpc>
                <a:spcPct val="90000"/>
              </a:lnSpc>
              <a:spcBef>
                <a:spcPct val="50000"/>
              </a:spcBef>
              <a:buClr>
                <a:srgbClr val="FF5050"/>
              </a:buClr>
              <a:buFont typeface="Arial" pitchFamily="34" charset="0"/>
              <a:buNone/>
            </a:pPr>
            <a:r>
              <a:rPr lang="en-US" altLang="en-US" sz="1400" dirty="0" smtClean="0">
                <a:latin typeface="+mn-lt"/>
              </a:rPr>
              <a:t>Entities May Not:</a:t>
            </a:r>
          </a:p>
          <a:p>
            <a:pPr lvl="0">
              <a:lnSpc>
                <a:spcPct val="90000"/>
              </a:lnSpc>
              <a:spcBef>
                <a:spcPct val="50000"/>
              </a:spcBef>
              <a:buClr>
                <a:srgbClr val="FF5050"/>
              </a:buClr>
              <a:buFont typeface="Wingdings" pitchFamily="2" charset="2"/>
              <a:buChar char="§"/>
            </a:pPr>
            <a:r>
              <a:rPr lang="en-US" altLang="en-US" sz="1400" dirty="0" smtClean="0">
                <a:latin typeface="+mn-lt"/>
              </a:rPr>
              <a:t> Deny participation </a:t>
            </a:r>
          </a:p>
          <a:p>
            <a:pPr lvl="0">
              <a:lnSpc>
                <a:spcPct val="90000"/>
              </a:lnSpc>
              <a:spcBef>
                <a:spcPct val="50000"/>
              </a:spcBef>
              <a:buClr>
                <a:srgbClr val="FF5050"/>
              </a:buClr>
              <a:buFont typeface="Wingdings" pitchFamily="2" charset="2"/>
              <a:buChar char="§"/>
            </a:pPr>
            <a:r>
              <a:rPr lang="en-US" altLang="en-US" sz="1400" dirty="0" smtClean="0">
                <a:latin typeface="+mn-lt"/>
              </a:rPr>
              <a:t>Provide separate or different</a:t>
            </a:r>
          </a:p>
          <a:p>
            <a:pPr>
              <a:defRPr/>
            </a:pPr>
            <a:endParaRPr lang="en-US" sz="1400" dirty="0" smtClean="0">
              <a:latin typeface="+mn-lt"/>
            </a:endParaRPr>
          </a:p>
          <a:p>
            <a:pPr marL="0" lvl="1">
              <a:defRPr/>
            </a:pPr>
            <a:r>
              <a:rPr lang="en-US" altLang="en-US" sz="1400" dirty="0" smtClean="0">
                <a:latin typeface="+mn-lt"/>
              </a:rPr>
              <a:t>Examples of </a:t>
            </a:r>
            <a:r>
              <a:rPr lang="en-US" altLang="en-US" sz="1400" b="1" dirty="0" smtClean="0">
                <a:latin typeface="+mn-lt"/>
              </a:rPr>
              <a:t>un</a:t>
            </a:r>
            <a:r>
              <a:rPr lang="en-US" altLang="en-US" sz="1400" dirty="0" smtClean="0">
                <a:latin typeface="+mn-lt"/>
              </a:rPr>
              <a:t>equal benefit:</a:t>
            </a:r>
            <a:endParaRPr lang="en-US" sz="1400" dirty="0" smtClean="0">
              <a:latin typeface="+mn-lt"/>
            </a:endParaRPr>
          </a:p>
          <a:p>
            <a:pPr marL="800100" lvl="1" indent="-342900">
              <a:buClr>
                <a:srgbClr val="FF0000"/>
              </a:buClr>
              <a:buSzPct val="125000"/>
              <a:buBlip>
                <a:blip r:embed="rId3"/>
              </a:buBlip>
              <a:defRPr/>
            </a:pPr>
            <a:r>
              <a:rPr lang="en-US" altLang="en-US" sz="1400" dirty="0" smtClean="0">
                <a:latin typeface="+mn-lt"/>
              </a:rPr>
              <a:t>No assistive listening devices</a:t>
            </a:r>
          </a:p>
          <a:p>
            <a:pPr marL="800100" lvl="1" indent="-342900">
              <a:buClr>
                <a:srgbClr val="FF0000"/>
              </a:buClr>
              <a:buSzPct val="125000"/>
              <a:buBlip>
                <a:blip r:embed="rId3"/>
              </a:buBlip>
              <a:defRPr/>
            </a:pPr>
            <a:r>
              <a:rPr lang="en-US" altLang="en-US" sz="1400" dirty="0" smtClean="0">
                <a:latin typeface="+mn-lt"/>
              </a:rPr>
              <a:t>Inaccessible website</a:t>
            </a:r>
          </a:p>
          <a:p>
            <a:pPr marL="800100" lvl="1" indent="-342900">
              <a:buClr>
                <a:srgbClr val="FF0000"/>
              </a:buClr>
              <a:buSzPct val="125000"/>
              <a:buBlip>
                <a:blip r:embed="rId3"/>
              </a:buBlip>
              <a:defRPr/>
            </a:pPr>
            <a:r>
              <a:rPr lang="en-US" altLang="en-US" sz="1400" dirty="0" smtClean="0">
                <a:latin typeface="+mn-lt"/>
              </a:rPr>
              <a:t>Restroom with no accessible stall</a:t>
            </a:r>
          </a:p>
          <a:p>
            <a:pPr lvl="2">
              <a:lnSpc>
                <a:spcPct val="90000"/>
              </a:lnSpc>
              <a:spcBef>
                <a:spcPct val="50000"/>
              </a:spcBef>
              <a:buClr>
                <a:srgbClr val="FF5050"/>
              </a:buClr>
              <a:buFont typeface="Wingdings" pitchFamily="2" charset="2"/>
              <a:buNone/>
            </a:pPr>
            <a:endParaRPr lang="en-US" altLang="en-US" sz="1400" dirty="0" smtClean="0">
              <a:latin typeface="+mn-lt"/>
            </a:endParaRPr>
          </a:p>
          <a:p>
            <a:pPr>
              <a:lnSpc>
                <a:spcPct val="90000"/>
              </a:lnSpc>
              <a:defRPr/>
            </a:pPr>
            <a:r>
              <a:rPr lang="en-US" altLang="en-US" sz="1400" dirty="0" smtClean="0">
                <a:latin typeface="+mn-lt"/>
              </a:rPr>
              <a:t>Part of Equal Opportunity: ADA prohibits eligibility criteria that:</a:t>
            </a:r>
          </a:p>
          <a:p>
            <a:pPr marL="342900" indent="-342900">
              <a:buClr>
                <a:srgbClr val="FF0000"/>
              </a:buClr>
              <a:buSzPct val="150000"/>
              <a:buFont typeface="Wingdings" panose="05000000000000000000" pitchFamily="2" charset="2"/>
              <a:buChar char="§"/>
              <a:defRPr/>
            </a:pPr>
            <a:r>
              <a:rPr lang="en-US" altLang="en-US" sz="1400" b="1" dirty="0" smtClean="0">
                <a:latin typeface="+mn-lt"/>
              </a:rPr>
              <a:t>intend to screen out people with disabilities</a:t>
            </a:r>
            <a:r>
              <a:rPr lang="en-US" altLang="en-US" sz="1400" dirty="0" smtClean="0">
                <a:latin typeface="+mn-lt"/>
              </a:rPr>
              <a:t> unless the criteria are necessary for the provision of the service, program or activity.</a:t>
            </a:r>
          </a:p>
          <a:p>
            <a:pPr marL="342900" indent="-342900">
              <a:buClr>
                <a:srgbClr val="FF0000"/>
              </a:buClr>
              <a:buSzPct val="150000"/>
              <a:buFont typeface="Wingdings" panose="05000000000000000000" pitchFamily="2" charset="2"/>
              <a:buChar char="§"/>
              <a:defRPr/>
            </a:pPr>
            <a:r>
              <a:rPr lang="en-US" altLang="en-US" sz="1400" b="1" dirty="0" smtClean="0">
                <a:latin typeface="+mn-lt"/>
              </a:rPr>
              <a:t>tend to screen out people with disabilities</a:t>
            </a:r>
            <a:r>
              <a:rPr lang="en-US" altLang="en-US" sz="1400" dirty="0" smtClean="0">
                <a:latin typeface="+mn-lt"/>
              </a:rPr>
              <a:t> unless necessary for the provision of services or activities.</a:t>
            </a:r>
          </a:p>
          <a:p>
            <a:pPr marL="342900" indent="-342900">
              <a:buClr>
                <a:srgbClr val="FF0000"/>
              </a:buClr>
              <a:buSzPct val="150000"/>
              <a:buFont typeface="Wingdings" panose="05000000000000000000" pitchFamily="2" charset="2"/>
              <a:buChar char="§"/>
              <a:defRPr/>
            </a:pPr>
            <a:r>
              <a:rPr lang="en-US" altLang="en-US" sz="1400" dirty="0" smtClean="0">
                <a:latin typeface="+mn-lt"/>
              </a:rPr>
              <a:t>are </a:t>
            </a:r>
            <a:r>
              <a:rPr lang="en-US" altLang="en-US" sz="1400" b="1" dirty="0" smtClean="0">
                <a:latin typeface="+mn-lt"/>
              </a:rPr>
              <a:t>neutral</a:t>
            </a:r>
            <a:r>
              <a:rPr lang="en-US" altLang="en-US" sz="1400" dirty="0" smtClean="0">
                <a:latin typeface="+mn-lt"/>
              </a:rPr>
              <a:t> but have the effect of screening out people with disabilities. </a:t>
            </a:r>
          </a:p>
          <a:p>
            <a:endParaRPr lang="en-US" sz="1400" b="1" i="0" kern="1200" dirty="0" smtClean="0">
              <a:solidFill>
                <a:schemeClr val="tx1"/>
              </a:solidFill>
              <a:effectLst/>
              <a:latin typeface="+mn-lt"/>
              <a:ea typeface="+mn-ea"/>
              <a:cs typeface="+mn-cs"/>
            </a:endParaRPr>
          </a:p>
          <a:p>
            <a:r>
              <a:rPr lang="en-US" sz="1400" b="1" i="0" kern="1200" dirty="0" smtClean="0">
                <a:solidFill>
                  <a:schemeClr val="tx1"/>
                </a:solidFill>
                <a:effectLst/>
                <a:latin typeface="+mn-lt"/>
                <a:ea typeface="+mn-ea"/>
                <a:cs typeface="+mn-cs"/>
              </a:rPr>
              <a:t>ADA: Provides Accommodations</a:t>
            </a:r>
          </a:p>
          <a:p>
            <a:pPr marL="342900" indent="-342900">
              <a:buClr>
                <a:srgbClr val="FF0000"/>
              </a:buClr>
              <a:buSzPct val="150000"/>
              <a:buFont typeface="Wingdings" panose="05000000000000000000" pitchFamily="2" charset="2"/>
              <a:buChar char="§"/>
              <a:defRPr/>
            </a:pPr>
            <a:r>
              <a:rPr lang="en-US" sz="1400" b="0" i="0" kern="1200" dirty="0" smtClean="0">
                <a:solidFill>
                  <a:schemeClr val="tx1"/>
                </a:solidFill>
                <a:effectLst/>
                <a:latin typeface="+mn-lt"/>
                <a:ea typeface="+mn-ea"/>
                <a:cs typeface="+mn-cs"/>
              </a:rPr>
              <a:t>Most civil rights laws prohibit discrimination and provide mechanisms for enforcement. The ADA goes one step further by requiring covered entities to provide the accommodations, within reason, </a:t>
            </a:r>
            <a:r>
              <a:rPr lang="en-US" sz="1400" dirty="0" smtClean="0">
                <a:latin typeface="+mn-lt"/>
              </a:rPr>
              <a:t>to the way things are typically done when necessary to ensure equal opportunity and or to avoid discrimination</a:t>
            </a:r>
            <a:r>
              <a:rPr lang="en-US" sz="1400" b="0" i="0" kern="1200" dirty="0" smtClean="0">
                <a:solidFill>
                  <a:schemeClr val="tx1"/>
                </a:solidFill>
                <a:effectLst/>
                <a:latin typeface="+mn-lt"/>
                <a:ea typeface="+mn-ea"/>
                <a:cs typeface="+mn-cs"/>
              </a:rPr>
              <a:t>.</a:t>
            </a:r>
            <a:r>
              <a:rPr lang="en-US" sz="1400" b="0" i="0" kern="1200" baseline="0" dirty="0" smtClean="0">
                <a:solidFill>
                  <a:schemeClr val="tx1"/>
                </a:solidFill>
                <a:effectLst/>
                <a:latin typeface="+mn-lt"/>
                <a:ea typeface="+mn-ea"/>
                <a:cs typeface="+mn-cs"/>
              </a:rPr>
              <a:t>  </a:t>
            </a:r>
          </a:p>
          <a:p>
            <a:pPr marL="0" indent="0">
              <a:buClr>
                <a:srgbClr val="FF0000"/>
              </a:buClr>
              <a:buSzPct val="150000"/>
              <a:buFont typeface="Wingdings" panose="05000000000000000000" pitchFamily="2" charset="2"/>
              <a:buNone/>
              <a:defRPr/>
            </a:pPr>
            <a:r>
              <a:rPr lang="en-US" sz="1400" b="0" i="0" kern="1200" baseline="0" dirty="0" smtClean="0">
                <a:solidFill>
                  <a:schemeClr val="tx1"/>
                </a:solidFill>
                <a:effectLst/>
                <a:latin typeface="+mn-lt"/>
                <a:ea typeface="+mn-ea"/>
                <a:cs typeface="+mn-cs"/>
              </a:rPr>
              <a:t>This means:</a:t>
            </a:r>
            <a:endParaRPr lang="en-US" sz="1400" dirty="0" smtClean="0">
              <a:latin typeface="+mn-lt"/>
            </a:endParaRPr>
          </a:p>
          <a:p>
            <a:pPr marL="342900" indent="-342900">
              <a:lnSpc>
                <a:spcPct val="90000"/>
              </a:lnSpc>
              <a:buFont typeface="Arial" panose="020B0604020202020204" pitchFamily="34" charset="0"/>
              <a:buChar char="•"/>
              <a:defRPr/>
            </a:pPr>
            <a:r>
              <a:rPr lang="en-US" sz="1400" dirty="0" smtClean="0">
                <a:latin typeface="+mn-lt"/>
              </a:rPr>
              <a:t>Entities must be flexible in handling unanticipated situations. </a:t>
            </a:r>
          </a:p>
          <a:p>
            <a:pPr marL="342900" indent="-342900">
              <a:lnSpc>
                <a:spcPct val="90000"/>
              </a:lnSpc>
              <a:buFont typeface="Arial" panose="020B0604020202020204" pitchFamily="34" charset="0"/>
              <a:buChar char="•"/>
              <a:defRPr/>
            </a:pPr>
            <a:r>
              <a:rPr lang="en-US" sz="1400" dirty="0" smtClean="0">
                <a:latin typeface="+mn-lt"/>
              </a:rPr>
              <a:t>Obligation applies to formal and informal policies, practices and procedures.</a:t>
            </a:r>
          </a:p>
          <a:p>
            <a:pPr>
              <a:lnSpc>
                <a:spcPct val="90000"/>
              </a:lnSpc>
              <a:defRPr/>
            </a:pPr>
            <a:endParaRPr lang="en-US" sz="1400" dirty="0" smtClean="0">
              <a:latin typeface="+mn-lt"/>
            </a:endParaRPr>
          </a:p>
          <a:p>
            <a:pPr>
              <a:lnSpc>
                <a:spcPct val="90000"/>
              </a:lnSpc>
              <a:defRPr/>
            </a:pPr>
            <a:r>
              <a:rPr lang="en-US" sz="1400" dirty="0" smtClean="0">
                <a:latin typeface="+mn-lt"/>
              </a:rPr>
              <a:t>Examples: </a:t>
            </a:r>
          </a:p>
          <a:p>
            <a:pPr marL="342900" indent="-342900">
              <a:lnSpc>
                <a:spcPct val="90000"/>
              </a:lnSpc>
              <a:buFont typeface="Arial" panose="020B0604020202020204" pitchFamily="34" charset="0"/>
              <a:buChar char="•"/>
              <a:defRPr/>
            </a:pPr>
            <a:r>
              <a:rPr lang="en-US" sz="1400" dirty="0" smtClean="0">
                <a:latin typeface="+mn-lt"/>
              </a:rPr>
              <a:t>Helping a person to fill out a form that consumers are usually obligated to complete themselves.</a:t>
            </a:r>
          </a:p>
          <a:p>
            <a:pPr marL="342900" indent="-342900">
              <a:lnSpc>
                <a:spcPct val="90000"/>
              </a:lnSpc>
              <a:buFont typeface="Arial" panose="020B0604020202020204" pitchFamily="34" charset="0"/>
              <a:buChar char="•"/>
              <a:defRPr/>
            </a:pPr>
            <a:r>
              <a:rPr lang="en-US" sz="1400" dirty="0" smtClean="0">
                <a:latin typeface="+mn-lt"/>
              </a:rPr>
              <a:t>Providing a letter in Braille or large print for a blind or vision-impaired consumer  </a:t>
            </a:r>
          </a:p>
          <a:p>
            <a:pPr marL="342900" indent="-342900">
              <a:lnSpc>
                <a:spcPct val="90000"/>
              </a:lnSpc>
              <a:buFont typeface="Arial" panose="020B0604020202020204" pitchFamily="34" charset="0"/>
              <a:buChar char="•"/>
              <a:defRPr/>
            </a:pPr>
            <a:r>
              <a:rPr lang="en-US" sz="1400" dirty="0" smtClean="0">
                <a:latin typeface="+mn-lt"/>
              </a:rPr>
              <a:t>Allowing a person with a disability to prove identity with identification other than a driver’s license</a:t>
            </a:r>
          </a:p>
          <a:p>
            <a:pPr marL="342900" indent="-342900">
              <a:lnSpc>
                <a:spcPct val="90000"/>
              </a:lnSpc>
              <a:buFont typeface="Arial" panose="020B0604020202020204" pitchFamily="34" charset="0"/>
              <a:buChar char="•"/>
              <a:defRPr/>
            </a:pPr>
            <a:r>
              <a:rPr lang="en-US" sz="1400" dirty="0" smtClean="0">
                <a:latin typeface="+mn-lt"/>
              </a:rPr>
              <a:t>Providing a diabetic meal at a luncheon</a:t>
            </a:r>
          </a:p>
          <a:p>
            <a:pPr marL="342900" indent="-342900">
              <a:lnSpc>
                <a:spcPct val="90000"/>
              </a:lnSpc>
              <a:buFont typeface="Arial" panose="020B0604020202020204" pitchFamily="34" charset="0"/>
              <a:buChar char="•"/>
              <a:defRPr/>
            </a:pPr>
            <a:r>
              <a:rPr lang="en-US" sz="1400" dirty="0" smtClean="0">
                <a:latin typeface="+mn-lt"/>
              </a:rPr>
              <a:t>Serving a person with a mobility impairment at an alternate location in a multi-story building that is not accessible</a:t>
            </a:r>
          </a:p>
          <a:p>
            <a:pPr lvl="2">
              <a:lnSpc>
                <a:spcPct val="90000"/>
              </a:lnSpc>
              <a:spcBef>
                <a:spcPct val="50000"/>
              </a:spcBef>
              <a:buClr>
                <a:srgbClr val="FF5050"/>
              </a:buClr>
              <a:buFont typeface="Wingdings" pitchFamily="2" charset="2"/>
              <a:buNone/>
            </a:pPr>
            <a:endParaRPr lang="en-US" altLang="en-US" sz="1400" dirty="0" smtClean="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96212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Let’s start with finding out about the program and work our way through…</a:t>
            </a: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endParaRPr lang="en-US" altLang="en-US" sz="1400" dirty="0" smtClean="0">
              <a:solidFill>
                <a:srgbClr val="000000"/>
              </a:solidFill>
              <a:latin typeface="Arial Narrow" pitchFamily="34" charset="0"/>
            </a:endParaRP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People with disabilities must be able to obtain or enjoy the same goods, activities, services, and benefits that are available to other members of the public. At a temporary event participants with disabilities must be able to:</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Obtain information and directions prior to the event.</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Arrive at the site in the same ways as others can (e.g. via private automobile, taxi, public transportation, event shuttles).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Find and use accessible parking.</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Get from accessible parking to entrances.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Obtain additional information and directions on site.</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Move around the site as needed.</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Attend performances, participate in activities, and enter exhibits.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Experience and enjoy activities, even if the participant’s disability affects their ability to communicate.</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Select and purchase items at concessions.</a:t>
            </a:r>
          </a:p>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Use public toilet rooms, telephones, water fountains, shelters, first aid stations, and other common amenities.</a:t>
            </a: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endParaRPr lang="en-US" altLang="en-US" sz="1400" b="1" dirty="0" smtClean="0">
              <a:latin typeface="+mn-lt"/>
            </a:endParaRP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r>
              <a:rPr lang="en-US" altLang="en-US" sz="1400" b="1" dirty="0" smtClean="0">
                <a:latin typeface="+mn-lt"/>
              </a:rPr>
              <a:t>Equal Opportunity: </a:t>
            </a:r>
            <a:r>
              <a:rPr lang="en-US" sz="1400" dirty="0" smtClean="0">
                <a:latin typeface="+mn-lt"/>
              </a:rPr>
              <a:t>Individuals with disabilities must not be denied an equal opportunity to participate and benefit from programs and services. The </a:t>
            </a:r>
            <a:r>
              <a:rPr lang="en-US" sz="1400" b="1" dirty="0" smtClean="0">
                <a:latin typeface="+mn-lt"/>
              </a:rPr>
              <a:t>opportunity must be equal to and as effective as the opportunity provided to others</a:t>
            </a:r>
            <a:r>
              <a:rPr lang="en-US" sz="1400" dirty="0" smtClean="0">
                <a:latin typeface="+mn-lt"/>
              </a:rPr>
              <a:t>. </a:t>
            </a:r>
          </a:p>
          <a:p>
            <a:pPr marL="0" marR="0" lvl="0" indent="0" algn="l" defTabSz="914400" rtl="0" eaLnBrk="1" fontAlgn="auto" latinLnBrk="0" hangingPunct="1">
              <a:lnSpc>
                <a:spcPct val="90000"/>
              </a:lnSpc>
              <a:spcBef>
                <a:spcPct val="50000"/>
              </a:spcBef>
              <a:spcAft>
                <a:spcPts val="0"/>
              </a:spcAft>
              <a:buClr>
                <a:srgbClr val="FF5050"/>
              </a:buClr>
              <a:buSzTx/>
              <a:buFont typeface="Wingdings" pitchFamily="2" charset="2"/>
              <a:buNone/>
              <a:tabLst/>
              <a:defRPr/>
            </a:pPr>
            <a:endParaRPr lang="en-US" sz="1400" dirty="0" smtClean="0">
              <a:latin typeface="+mn-lt"/>
            </a:endParaRPr>
          </a:p>
          <a:p>
            <a:r>
              <a:rPr lang="en-US" sz="1400" dirty="0" smtClean="0">
                <a:latin typeface="+mn-lt"/>
              </a:rPr>
              <a:t>Entities Must:</a:t>
            </a:r>
          </a:p>
          <a:p>
            <a:pPr marL="171450" indent="-171450">
              <a:buFont typeface="Wingdings" panose="05000000000000000000" pitchFamily="2" charset="2"/>
              <a:buChar char="§"/>
            </a:pPr>
            <a:r>
              <a:rPr lang="en-US" sz="1400" dirty="0" smtClean="0">
                <a:latin typeface="+mn-lt"/>
              </a:rPr>
              <a:t>Ensure programmatic access</a:t>
            </a:r>
          </a:p>
          <a:p>
            <a:pPr marL="171450" indent="-171450">
              <a:buFont typeface="Wingdings" panose="05000000000000000000" pitchFamily="2" charset="2"/>
              <a:buChar char="§"/>
            </a:pPr>
            <a:r>
              <a:rPr lang="en-US" sz="1400" dirty="0" smtClean="0">
                <a:latin typeface="+mn-lt"/>
              </a:rPr>
              <a:t>Ensure the most integrated setting</a:t>
            </a:r>
          </a:p>
          <a:p>
            <a:endParaRPr lang="en-US" sz="1400" dirty="0" smtClean="0">
              <a:latin typeface="+mn-lt"/>
            </a:endParaRPr>
          </a:p>
          <a:p>
            <a:pPr>
              <a:lnSpc>
                <a:spcPct val="90000"/>
              </a:lnSpc>
              <a:spcBef>
                <a:spcPct val="50000"/>
              </a:spcBef>
              <a:buClr>
                <a:srgbClr val="FF5050"/>
              </a:buClr>
              <a:buFont typeface="Arial" pitchFamily="34" charset="0"/>
              <a:buNone/>
            </a:pPr>
            <a:r>
              <a:rPr lang="en-US" altLang="en-US" sz="1400" dirty="0" smtClean="0">
                <a:latin typeface="+mn-lt"/>
              </a:rPr>
              <a:t>Entities May Not:</a:t>
            </a:r>
          </a:p>
          <a:p>
            <a:pPr lvl="0">
              <a:lnSpc>
                <a:spcPct val="90000"/>
              </a:lnSpc>
              <a:spcBef>
                <a:spcPct val="50000"/>
              </a:spcBef>
              <a:buClr>
                <a:srgbClr val="FF5050"/>
              </a:buClr>
              <a:buFont typeface="Wingdings" pitchFamily="2" charset="2"/>
              <a:buChar char="§"/>
            </a:pPr>
            <a:r>
              <a:rPr lang="en-US" altLang="en-US" sz="1400" dirty="0" smtClean="0">
                <a:latin typeface="+mn-lt"/>
              </a:rPr>
              <a:t> Deny participation </a:t>
            </a:r>
          </a:p>
          <a:p>
            <a:pPr lvl="0">
              <a:lnSpc>
                <a:spcPct val="90000"/>
              </a:lnSpc>
              <a:spcBef>
                <a:spcPct val="50000"/>
              </a:spcBef>
              <a:buClr>
                <a:srgbClr val="FF5050"/>
              </a:buClr>
              <a:buFont typeface="Wingdings" pitchFamily="2" charset="2"/>
              <a:buChar char="§"/>
            </a:pPr>
            <a:r>
              <a:rPr lang="en-US" altLang="en-US" sz="1400" dirty="0" smtClean="0">
                <a:latin typeface="+mn-lt"/>
              </a:rPr>
              <a:t>Provide separate or different</a:t>
            </a:r>
          </a:p>
          <a:p>
            <a:pPr>
              <a:defRPr/>
            </a:pPr>
            <a:endParaRPr lang="en-US" sz="1400" dirty="0" smtClean="0">
              <a:latin typeface="+mn-lt"/>
            </a:endParaRPr>
          </a:p>
          <a:p>
            <a:pPr marL="0" lvl="1">
              <a:defRPr/>
            </a:pPr>
            <a:r>
              <a:rPr lang="en-US" altLang="en-US" sz="1400" dirty="0" smtClean="0">
                <a:latin typeface="+mn-lt"/>
              </a:rPr>
              <a:t>Examples of </a:t>
            </a:r>
            <a:r>
              <a:rPr lang="en-US" altLang="en-US" sz="1400" b="1" dirty="0" smtClean="0">
                <a:latin typeface="+mn-lt"/>
              </a:rPr>
              <a:t>un</a:t>
            </a:r>
            <a:r>
              <a:rPr lang="en-US" altLang="en-US" sz="1400" dirty="0" smtClean="0">
                <a:latin typeface="+mn-lt"/>
              </a:rPr>
              <a:t>equal benefit:</a:t>
            </a:r>
            <a:endParaRPr lang="en-US" sz="1400" dirty="0" smtClean="0">
              <a:latin typeface="+mn-lt"/>
            </a:endParaRPr>
          </a:p>
          <a:p>
            <a:pPr marL="800100" lvl="1" indent="-342900">
              <a:buClr>
                <a:srgbClr val="FF0000"/>
              </a:buClr>
              <a:buSzPct val="125000"/>
              <a:buBlip>
                <a:blip r:embed="rId3"/>
              </a:buBlip>
              <a:defRPr/>
            </a:pPr>
            <a:r>
              <a:rPr lang="en-US" altLang="en-US" sz="1400" dirty="0" smtClean="0">
                <a:latin typeface="+mn-lt"/>
              </a:rPr>
              <a:t>No assistive listening devices</a:t>
            </a:r>
          </a:p>
          <a:p>
            <a:pPr marL="800100" lvl="1" indent="-342900">
              <a:buClr>
                <a:srgbClr val="FF0000"/>
              </a:buClr>
              <a:buSzPct val="125000"/>
              <a:buBlip>
                <a:blip r:embed="rId3"/>
              </a:buBlip>
              <a:defRPr/>
            </a:pPr>
            <a:r>
              <a:rPr lang="en-US" altLang="en-US" sz="1400" dirty="0" smtClean="0">
                <a:latin typeface="+mn-lt"/>
              </a:rPr>
              <a:t>Inaccessible website</a:t>
            </a:r>
          </a:p>
          <a:p>
            <a:pPr marL="800100" lvl="1" indent="-342900">
              <a:buClr>
                <a:srgbClr val="FF0000"/>
              </a:buClr>
              <a:buSzPct val="125000"/>
              <a:buBlip>
                <a:blip r:embed="rId3"/>
              </a:buBlip>
              <a:defRPr/>
            </a:pPr>
            <a:r>
              <a:rPr lang="en-US" altLang="en-US" sz="1400" dirty="0" smtClean="0">
                <a:latin typeface="+mn-lt"/>
              </a:rPr>
              <a:t>Restroom with no accessible stall</a:t>
            </a:r>
          </a:p>
          <a:p>
            <a:pPr lvl="2">
              <a:lnSpc>
                <a:spcPct val="90000"/>
              </a:lnSpc>
              <a:spcBef>
                <a:spcPct val="50000"/>
              </a:spcBef>
              <a:buClr>
                <a:srgbClr val="FF5050"/>
              </a:buClr>
              <a:buFont typeface="Wingdings" pitchFamily="2" charset="2"/>
              <a:buNone/>
            </a:pPr>
            <a:endParaRPr lang="en-US" altLang="en-US" sz="1400" dirty="0" smtClean="0">
              <a:latin typeface="+mn-lt"/>
            </a:endParaRPr>
          </a:p>
          <a:p>
            <a:pPr>
              <a:lnSpc>
                <a:spcPct val="90000"/>
              </a:lnSpc>
              <a:defRPr/>
            </a:pPr>
            <a:r>
              <a:rPr lang="en-US" altLang="en-US" sz="1400" dirty="0" smtClean="0">
                <a:latin typeface="+mn-lt"/>
              </a:rPr>
              <a:t>Part of Equal Opportunity: ADA prohibits eligibility criteria that:</a:t>
            </a:r>
          </a:p>
          <a:p>
            <a:pPr marL="342900" indent="-342900">
              <a:buClr>
                <a:srgbClr val="FF0000"/>
              </a:buClr>
              <a:buSzPct val="150000"/>
              <a:buFont typeface="Wingdings" panose="05000000000000000000" pitchFamily="2" charset="2"/>
              <a:buChar char="§"/>
              <a:defRPr/>
            </a:pPr>
            <a:r>
              <a:rPr lang="en-US" altLang="en-US" sz="1400" b="1" dirty="0" smtClean="0">
                <a:latin typeface="+mn-lt"/>
              </a:rPr>
              <a:t>intend to screen out people with disabilities</a:t>
            </a:r>
            <a:r>
              <a:rPr lang="en-US" altLang="en-US" sz="1400" dirty="0" smtClean="0">
                <a:latin typeface="+mn-lt"/>
              </a:rPr>
              <a:t> unless the criteria are necessary for the provision of the service, program or activity.</a:t>
            </a:r>
          </a:p>
          <a:p>
            <a:pPr marL="342900" indent="-342900">
              <a:buClr>
                <a:srgbClr val="FF0000"/>
              </a:buClr>
              <a:buSzPct val="150000"/>
              <a:buFont typeface="Wingdings" panose="05000000000000000000" pitchFamily="2" charset="2"/>
              <a:buChar char="§"/>
              <a:defRPr/>
            </a:pPr>
            <a:r>
              <a:rPr lang="en-US" altLang="en-US" sz="1400" b="1" dirty="0" smtClean="0">
                <a:latin typeface="+mn-lt"/>
              </a:rPr>
              <a:t>tend to screen out people with disabilities</a:t>
            </a:r>
            <a:r>
              <a:rPr lang="en-US" altLang="en-US" sz="1400" dirty="0" smtClean="0">
                <a:latin typeface="+mn-lt"/>
              </a:rPr>
              <a:t> unless necessary for the provision of services or activities.</a:t>
            </a:r>
          </a:p>
          <a:p>
            <a:pPr marL="342900" indent="-342900">
              <a:buClr>
                <a:srgbClr val="FF0000"/>
              </a:buClr>
              <a:buSzPct val="150000"/>
              <a:buFont typeface="Wingdings" panose="05000000000000000000" pitchFamily="2" charset="2"/>
              <a:buChar char="§"/>
              <a:defRPr/>
            </a:pPr>
            <a:r>
              <a:rPr lang="en-US" altLang="en-US" sz="1400" dirty="0" smtClean="0">
                <a:latin typeface="+mn-lt"/>
              </a:rPr>
              <a:t>are </a:t>
            </a:r>
            <a:r>
              <a:rPr lang="en-US" altLang="en-US" sz="1400" b="1" dirty="0" smtClean="0">
                <a:latin typeface="+mn-lt"/>
              </a:rPr>
              <a:t>neutral</a:t>
            </a:r>
            <a:r>
              <a:rPr lang="en-US" altLang="en-US" sz="1400" dirty="0" smtClean="0">
                <a:latin typeface="+mn-lt"/>
              </a:rPr>
              <a:t> but have the effect of screening out people with disabilities. </a:t>
            </a:r>
          </a:p>
          <a:p>
            <a:endParaRPr lang="en-US" sz="1400" b="1" i="0" kern="1200" dirty="0" smtClean="0">
              <a:solidFill>
                <a:schemeClr val="tx1"/>
              </a:solidFill>
              <a:effectLst/>
              <a:latin typeface="+mn-lt"/>
              <a:ea typeface="+mn-ea"/>
              <a:cs typeface="+mn-cs"/>
            </a:endParaRPr>
          </a:p>
          <a:p>
            <a:r>
              <a:rPr lang="en-US" sz="1400" b="1" i="0" kern="1200" dirty="0" smtClean="0">
                <a:solidFill>
                  <a:schemeClr val="tx1"/>
                </a:solidFill>
                <a:effectLst/>
                <a:latin typeface="+mn-lt"/>
                <a:ea typeface="+mn-ea"/>
                <a:cs typeface="+mn-cs"/>
              </a:rPr>
              <a:t>ADA: Provides Accommodations</a:t>
            </a:r>
          </a:p>
          <a:p>
            <a:pPr marL="342900" indent="-342900">
              <a:buClr>
                <a:srgbClr val="FF0000"/>
              </a:buClr>
              <a:buSzPct val="150000"/>
              <a:buFont typeface="Wingdings" panose="05000000000000000000" pitchFamily="2" charset="2"/>
              <a:buChar char="§"/>
              <a:defRPr/>
            </a:pPr>
            <a:r>
              <a:rPr lang="en-US" sz="1400" b="0" i="0" kern="1200" dirty="0" smtClean="0">
                <a:solidFill>
                  <a:schemeClr val="tx1"/>
                </a:solidFill>
                <a:effectLst/>
                <a:latin typeface="+mn-lt"/>
                <a:ea typeface="+mn-ea"/>
                <a:cs typeface="+mn-cs"/>
              </a:rPr>
              <a:t>Most civil rights laws prohibit discrimination and provide mechanisms for enforcement. The ADA goes one step further by requiring covered entities to provide the accommodations, within reason, </a:t>
            </a:r>
            <a:r>
              <a:rPr lang="en-US" sz="1400" dirty="0" smtClean="0">
                <a:latin typeface="+mn-lt"/>
              </a:rPr>
              <a:t>to the way things are typically done when necessary to ensure equal opportunity and or to avoid discrimination</a:t>
            </a:r>
            <a:r>
              <a:rPr lang="en-US" sz="1400" b="0" i="0" kern="1200" dirty="0" smtClean="0">
                <a:solidFill>
                  <a:schemeClr val="tx1"/>
                </a:solidFill>
                <a:effectLst/>
                <a:latin typeface="+mn-lt"/>
                <a:ea typeface="+mn-ea"/>
                <a:cs typeface="+mn-cs"/>
              </a:rPr>
              <a:t>.</a:t>
            </a:r>
            <a:r>
              <a:rPr lang="en-US" sz="1400" b="0" i="0" kern="1200" baseline="0" dirty="0" smtClean="0">
                <a:solidFill>
                  <a:schemeClr val="tx1"/>
                </a:solidFill>
                <a:effectLst/>
                <a:latin typeface="+mn-lt"/>
                <a:ea typeface="+mn-ea"/>
                <a:cs typeface="+mn-cs"/>
              </a:rPr>
              <a:t>  </a:t>
            </a:r>
          </a:p>
          <a:p>
            <a:pPr marL="0" indent="0">
              <a:buClr>
                <a:srgbClr val="FF0000"/>
              </a:buClr>
              <a:buSzPct val="150000"/>
              <a:buFont typeface="Wingdings" panose="05000000000000000000" pitchFamily="2" charset="2"/>
              <a:buNone/>
              <a:defRPr/>
            </a:pPr>
            <a:r>
              <a:rPr lang="en-US" sz="1400" b="0" i="0" kern="1200" baseline="0" dirty="0" smtClean="0">
                <a:solidFill>
                  <a:schemeClr val="tx1"/>
                </a:solidFill>
                <a:effectLst/>
                <a:latin typeface="+mn-lt"/>
                <a:ea typeface="+mn-ea"/>
                <a:cs typeface="+mn-cs"/>
              </a:rPr>
              <a:t>This means:</a:t>
            </a:r>
            <a:endParaRPr lang="en-US" sz="1400" dirty="0" smtClean="0">
              <a:latin typeface="+mn-lt"/>
            </a:endParaRPr>
          </a:p>
          <a:p>
            <a:pPr marL="342900" indent="-342900">
              <a:lnSpc>
                <a:spcPct val="90000"/>
              </a:lnSpc>
              <a:buFont typeface="Arial" panose="020B0604020202020204" pitchFamily="34" charset="0"/>
              <a:buChar char="•"/>
              <a:defRPr/>
            </a:pPr>
            <a:r>
              <a:rPr lang="en-US" sz="1400" dirty="0" smtClean="0">
                <a:latin typeface="+mn-lt"/>
              </a:rPr>
              <a:t>Entities must be flexible in handling unanticipated situations. </a:t>
            </a:r>
          </a:p>
          <a:p>
            <a:pPr marL="342900" indent="-342900">
              <a:lnSpc>
                <a:spcPct val="90000"/>
              </a:lnSpc>
              <a:buFont typeface="Arial" panose="020B0604020202020204" pitchFamily="34" charset="0"/>
              <a:buChar char="•"/>
              <a:defRPr/>
            </a:pPr>
            <a:r>
              <a:rPr lang="en-US" sz="1400" dirty="0" smtClean="0">
                <a:latin typeface="+mn-lt"/>
              </a:rPr>
              <a:t>Obligation applies to formal and informal policies, practices and procedures.</a:t>
            </a:r>
          </a:p>
          <a:p>
            <a:pPr>
              <a:lnSpc>
                <a:spcPct val="90000"/>
              </a:lnSpc>
              <a:defRPr/>
            </a:pPr>
            <a:endParaRPr lang="en-US" sz="1400" dirty="0" smtClean="0">
              <a:latin typeface="+mn-lt"/>
            </a:endParaRPr>
          </a:p>
          <a:p>
            <a:pPr>
              <a:lnSpc>
                <a:spcPct val="90000"/>
              </a:lnSpc>
              <a:defRPr/>
            </a:pPr>
            <a:r>
              <a:rPr lang="en-US" sz="1400" dirty="0" smtClean="0">
                <a:latin typeface="+mn-lt"/>
              </a:rPr>
              <a:t>Examples: </a:t>
            </a:r>
          </a:p>
          <a:p>
            <a:pPr marL="342900" indent="-342900">
              <a:lnSpc>
                <a:spcPct val="90000"/>
              </a:lnSpc>
              <a:buFont typeface="Arial" panose="020B0604020202020204" pitchFamily="34" charset="0"/>
              <a:buChar char="•"/>
              <a:defRPr/>
            </a:pPr>
            <a:r>
              <a:rPr lang="en-US" sz="1400" dirty="0" smtClean="0">
                <a:latin typeface="+mn-lt"/>
              </a:rPr>
              <a:t>Helping a person to fill out a form that consumers are usually obligated to complete themselves.</a:t>
            </a:r>
          </a:p>
          <a:p>
            <a:pPr marL="342900" indent="-342900">
              <a:lnSpc>
                <a:spcPct val="90000"/>
              </a:lnSpc>
              <a:buFont typeface="Arial" panose="020B0604020202020204" pitchFamily="34" charset="0"/>
              <a:buChar char="•"/>
              <a:defRPr/>
            </a:pPr>
            <a:r>
              <a:rPr lang="en-US" sz="1400" dirty="0" smtClean="0">
                <a:latin typeface="+mn-lt"/>
              </a:rPr>
              <a:t>Providing a letter in Braille or large print for a blind or vision-impaired consumer  </a:t>
            </a:r>
          </a:p>
          <a:p>
            <a:pPr marL="342900" indent="-342900">
              <a:lnSpc>
                <a:spcPct val="90000"/>
              </a:lnSpc>
              <a:buFont typeface="Arial" panose="020B0604020202020204" pitchFamily="34" charset="0"/>
              <a:buChar char="•"/>
              <a:defRPr/>
            </a:pPr>
            <a:r>
              <a:rPr lang="en-US" sz="1400" dirty="0" smtClean="0">
                <a:latin typeface="+mn-lt"/>
              </a:rPr>
              <a:t>Allowing a person with a disability to prove identity with identification other than a driver’s license</a:t>
            </a:r>
          </a:p>
          <a:p>
            <a:pPr marL="342900" indent="-342900">
              <a:lnSpc>
                <a:spcPct val="90000"/>
              </a:lnSpc>
              <a:buFont typeface="Arial" panose="020B0604020202020204" pitchFamily="34" charset="0"/>
              <a:buChar char="•"/>
              <a:defRPr/>
            </a:pPr>
            <a:r>
              <a:rPr lang="en-US" sz="1400" dirty="0" smtClean="0">
                <a:latin typeface="+mn-lt"/>
              </a:rPr>
              <a:t>Providing a diabetic meal at a luncheon</a:t>
            </a:r>
          </a:p>
          <a:p>
            <a:pPr marL="342900" indent="-342900">
              <a:lnSpc>
                <a:spcPct val="90000"/>
              </a:lnSpc>
              <a:buFont typeface="Arial" panose="020B0604020202020204" pitchFamily="34" charset="0"/>
              <a:buChar char="•"/>
              <a:defRPr/>
            </a:pPr>
            <a:r>
              <a:rPr lang="en-US" sz="1400" dirty="0" smtClean="0">
                <a:latin typeface="+mn-lt"/>
              </a:rPr>
              <a:t>Serving a person with a mobility impairment at an alternate location in a multi-story building that is not accessible</a:t>
            </a:r>
          </a:p>
          <a:p>
            <a:pPr lvl="2">
              <a:lnSpc>
                <a:spcPct val="90000"/>
              </a:lnSpc>
              <a:spcBef>
                <a:spcPct val="50000"/>
              </a:spcBef>
              <a:buClr>
                <a:srgbClr val="FF5050"/>
              </a:buClr>
              <a:buFont typeface="Wingdings" pitchFamily="2" charset="2"/>
              <a:buNone/>
            </a:pPr>
            <a:endParaRPr lang="en-US" altLang="en-US" sz="1400" dirty="0" smtClean="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96212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Clr>
                <a:srgbClr val="339933"/>
              </a:buClr>
              <a:buSzPct val="195000"/>
              <a:buFont typeface="Arial" pitchFamily="34" charset="0"/>
              <a:buNone/>
            </a:pPr>
            <a:r>
              <a:rPr lang="en-US" sz="1200" kern="1200" dirty="0" smtClean="0">
                <a:solidFill>
                  <a:schemeClr val="tx1"/>
                </a:solidFill>
                <a:effectLst/>
                <a:latin typeface="+mn-lt"/>
                <a:ea typeface="+mn-ea"/>
                <a:cs typeface="+mn-cs"/>
              </a:rPr>
              <a:t>An accessible route is critical to the successful use of a site. A single continuous accessible pedestrian path should be wide, smooth, as level as possible, and without low or overhanging hazards or obstructions.  Accessible routes can include ramps but not stairs (see Figure 1).</a:t>
            </a:r>
            <a:endParaRPr lang="en-US" altLang="en-US" sz="1400" dirty="0" smtClean="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5109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Advisory 302.1 General.</a:t>
            </a:r>
            <a:r>
              <a:rPr lang="en-US" sz="1200" kern="1200" dirty="0" smtClean="0">
                <a:solidFill>
                  <a:schemeClr val="tx1"/>
                </a:solidFill>
                <a:effectLst/>
                <a:latin typeface="+mn-lt"/>
                <a:ea typeface="+mn-ea"/>
                <a:cs typeface="+mn-cs"/>
              </a:rPr>
              <a:t> A stable surface is one that remains unchanged by contaminants or applied force, so that when the contaminant or force is removed, the surface returns to its original condition. A firm surface resists deformation by either indentations or particles moving on its surface. A slip-resistant surface provides sufficient frictional counterforce to the forces exerted in walking to permit safe ambulation.</a:t>
            </a:r>
          </a:p>
          <a:p>
            <a:pPr fontAlgn="base"/>
            <a:r>
              <a:rPr lang="en-US" sz="1200" kern="1200" dirty="0" smtClean="0">
                <a:solidFill>
                  <a:schemeClr val="tx1"/>
                </a:solidFill>
                <a:effectLst/>
                <a:latin typeface="+mn-lt"/>
                <a:ea typeface="+mn-ea"/>
                <a:cs typeface="+mn-cs"/>
              </a:rPr>
              <a:t>ABA: </a:t>
            </a:r>
            <a:r>
              <a:rPr lang="en-US" sz="1200" b="1" kern="1200" dirty="0" smtClean="0">
                <a:solidFill>
                  <a:schemeClr val="tx1"/>
                </a:solidFill>
                <a:effectLst/>
                <a:latin typeface="+mn-lt"/>
                <a:ea typeface="+mn-ea"/>
                <a:cs typeface="+mn-cs"/>
              </a:rPr>
              <a:t>DESIGN TIP—Building a firm and stable surface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firm and stable surface does not always mean concrete and asphalt. Some natural soils can be compacted so that they are firm and stable. Other soils can be treated with stabilizers without drastically changing their appearance. Designers are encouraged to investigate the options and use surfacing materials that are consistent with the site’s level of development and that require as little maintenance as possible.</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2353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Clr>
                <a:srgbClr val="00B050"/>
              </a:buClr>
              <a:buSzPct val="150000"/>
              <a:buFont typeface="Wingdings" panose="05000000000000000000" pitchFamily="2" charset="2"/>
              <a:buChar char="ü"/>
            </a:pPr>
            <a:r>
              <a:rPr lang="en-US" sz="1400" b="1" dirty="0" smtClean="0">
                <a:solidFill>
                  <a:srgbClr val="000000"/>
                </a:solidFill>
                <a:latin typeface="+mn-lt"/>
              </a:rPr>
              <a:t>Examples JUST from MASS farms</a:t>
            </a:r>
          </a:p>
          <a:p>
            <a:pPr marL="285750" indent="-285750" algn="just">
              <a:buClr>
                <a:srgbClr val="00B050"/>
              </a:buClr>
              <a:buSzPct val="150000"/>
              <a:buFont typeface="Wingdings" panose="05000000000000000000" pitchFamily="2" charset="2"/>
              <a:buChar char="ü"/>
            </a:pPr>
            <a:endParaRPr lang="en-US" sz="1400" b="1" dirty="0" smtClean="0">
              <a:solidFill>
                <a:srgbClr val="000000"/>
              </a:solidFill>
              <a:latin typeface="+mn-lt"/>
            </a:endParaRPr>
          </a:p>
          <a:p>
            <a:pPr marL="285750" indent="-285750" algn="just">
              <a:buClr>
                <a:srgbClr val="00B050"/>
              </a:buClr>
              <a:buSzPct val="150000"/>
              <a:buFont typeface="Wingdings" panose="05000000000000000000" pitchFamily="2" charset="2"/>
              <a:buChar char="ü"/>
            </a:pPr>
            <a:r>
              <a:rPr lang="en-US" sz="1400" b="1" dirty="0" smtClean="0">
                <a:solidFill>
                  <a:srgbClr val="000000"/>
                </a:solidFill>
                <a:latin typeface="+mn-lt"/>
              </a:rPr>
              <a:t>BEYOND apple-picking</a:t>
            </a:r>
            <a:r>
              <a:rPr lang="en-US" sz="1400" b="1" baseline="0" dirty="0" smtClean="0">
                <a:solidFill>
                  <a:srgbClr val="000000"/>
                </a:solidFill>
                <a:latin typeface="+mn-lt"/>
              </a:rPr>
              <a:t> and farmers’ markets</a:t>
            </a:r>
          </a:p>
          <a:p>
            <a:pPr marL="285750" indent="-285750" algn="just">
              <a:buClr>
                <a:srgbClr val="00B050"/>
              </a:buClr>
              <a:buSzPct val="150000"/>
              <a:buFont typeface="Wingdings" panose="05000000000000000000" pitchFamily="2" charset="2"/>
              <a:buChar char="ü"/>
            </a:pPr>
            <a:endParaRPr lang="en-US" sz="1400" b="1" baseline="0" dirty="0" smtClean="0">
              <a:solidFill>
                <a:srgbClr val="000000"/>
              </a:solidFill>
              <a:latin typeface="+mn-lt"/>
            </a:endParaRP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Retreat centers</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Tours</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Camps- day &amp; overnight</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B&amp;B and other lodging</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Workshops</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Classes</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Galas</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Weddings</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Conferences</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Equestrian programs</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Shooting &amp; hunting</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Hayrides, sleigh, sled-dog &amp; tractor rides</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Artisan and craft fairs</a:t>
            </a: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Animal </a:t>
            </a:r>
            <a:r>
              <a:rPr lang="en-US" sz="1400" b="1" baseline="0" dirty="0" err="1" smtClean="0">
                <a:solidFill>
                  <a:srgbClr val="000000"/>
                </a:solidFill>
                <a:latin typeface="+mn-lt"/>
              </a:rPr>
              <a:t>exhbibits</a:t>
            </a:r>
            <a:endParaRPr lang="en-US" sz="1400" b="1" baseline="0" dirty="0" smtClean="0">
              <a:solidFill>
                <a:srgbClr val="000000"/>
              </a:solidFill>
              <a:latin typeface="+mn-lt"/>
            </a:endParaRPr>
          </a:p>
          <a:p>
            <a:pPr marL="285750" indent="-285750" algn="just">
              <a:buClr>
                <a:srgbClr val="00B050"/>
              </a:buClr>
              <a:buSzPct val="150000"/>
              <a:buFont typeface="Wingdings" panose="05000000000000000000" pitchFamily="2" charset="2"/>
              <a:buChar char="ü"/>
            </a:pPr>
            <a:r>
              <a:rPr lang="en-US" sz="1400" b="1" baseline="0" dirty="0" smtClean="0">
                <a:solidFill>
                  <a:srgbClr val="000000"/>
                </a:solidFill>
                <a:latin typeface="+mn-lt"/>
              </a:rPr>
              <a:t>Museums</a:t>
            </a:r>
          </a:p>
          <a:p>
            <a:pPr marL="0" indent="0" algn="just">
              <a:buClr>
                <a:srgbClr val="00B050"/>
              </a:buClr>
              <a:buSzPct val="150000"/>
              <a:buFont typeface="Wingdings" panose="05000000000000000000" pitchFamily="2" charset="2"/>
              <a:buNone/>
            </a:pPr>
            <a:endParaRPr lang="en-US" sz="1400" dirty="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84865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Advisory 302.1 General.</a:t>
            </a:r>
            <a:r>
              <a:rPr lang="en-US" sz="1200" kern="1200" dirty="0" smtClean="0">
                <a:solidFill>
                  <a:schemeClr val="tx1"/>
                </a:solidFill>
                <a:effectLst/>
                <a:latin typeface="+mn-lt"/>
                <a:ea typeface="+mn-ea"/>
                <a:cs typeface="+mn-cs"/>
              </a:rPr>
              <a:t> A stable surface is one that remains unchanged by contaminants or applied force, so that when the contaminant or force is removed, the surface returns to its original condition. A firm surface resists deformation by either indentations or particles moving on its surface. A slip-resistant surface provides sufficient frictional counterforce to the forces exerted in walking to permit safe ambulation.</a:t>
            </a:r>
          </a:p>
          <a:p>
            <a:pPr fontAlgn="base"/>
            <a:r>
              <a:rPr lang="en-US" sz="1200" kern="1200" dirty="0" smtClean="0">
                <a:solidFill>
                  <a:schemeClr val="tx1"/>
                </a:solidFill>
                <a:effectLst/>
                <a:latin typeface="+mn-lt"/>
                <a:ea typeface="+mn-ea"/>
                <a:cs typeface="+mn-cs"/>
              </a:rPr>
              <a:t>ABA: </a:t>
            </a:r>
            <a:r>
              <a:rPr lang="en-US" sz="1200" b="1" kern="1200" dirty="0" smtClean="0">
                <a:solidFill>
                  <a:schemeClr val="tx1"/>
                </a:solidFill>
                <a:effectLst/>
                <a:latin typeface="+mn-lt"/>
                <a:ea typeface="+mn-ea"/>
                <a:cs typeface="+mn-cs"/>
              </a:rPr>
              <a:t>DESIGN TIP—Building a firm and stable surface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firm and stable surface does not always mean concrete and asphalt. Some natural soils can be compacted so that they are firm and stable. Other soils can be treated with stabilizers without drastically changing their appearance. Designers are encouraged to investigate the options and use surfacing materials that are consistent with the site’s level of development and that require as little maintenance as possible.</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23539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Advisory 302.1 General.</a:t>
            </a:r>
            <a:r>
              <a:rPr lang="en-US" sz="1200" kern="1200" dirty="0" smtClean="0">
                <a:solidFill>
                  <a:schemeClr val="tx1"/>
                </a:solidFill>
                <a:effectLst/>
                <a:latin typeface="+mn-lt"/>
                <a:ea typeface="+mn-ea"/>
                <a:cs typeface="+mn-cs"/>
              </a:rPr>
              <a:t> A stable surface is one that remains unchanged by contaminants or applied force, so that when the contaminant or force is removed, the surface returns to its original condition. A firm surface resists deformation by either indentations or particles moving on its surface. A slip-resistant surface provides sufficient frictional counterforce to the forces exerted in walking to permit safe ambulation.</a:t>
            </a:r>
          </a:p>
          <a:p>
            <a:pPr fontAlgn="base"/>
            <a:r>
              <a:rPr lang="en-US" sz="1200" kern="1200" dirty="0" smtClean="0">
                <a:solidFill>
                  <a:schemeClr val="tx1"/>
                </a:solidFill>
                <a:effectLst/>
                <a:latin typeface="+mn-lt"/>
                <a:ea typeface="+mn-ea"/>
                <a:cs typeface="+mn-cs"/>
              </a:rPr>
              <a:t>ABA: </a:t>
            </a:r>
            <a:r>
              <a:rPr lang="en-US" sz="1200" b="1" kern="1200" dirty="0" smtClean="0">
                <a:solidFill>
                  <a:schemeClr val="tx1"/>
                </a:solidFill>
                <a:effectLst/>
                <a:latin typeface="+mn-lt"/>
                <a:ea typeface="+mn-ea"/>
                <a:cs typeface="+mn-cs"/>
              </a:rPr>
              <a:t>DESIGN TIP—Building a firm and stable surface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firm and stable surface does not always mean concrete and asphalt. Some natural soils can be compacted so that they are firm and stable. Other soils can be treated with stabilizers without drastically changing their appearance. Designers are encouraged to investigate the options and use surfacing materials that are consistent with the site’s level of development and that require as little maintenance as possible.</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23539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Clr>
                <a:srgbClr val="339933"/>
              </a:buClr>
              <a:buSzPct val="195000"/>
              <a:buFont typeface="Arial" pitchFamily="34" charset="0"/>
              <a:buNone/>
            </a:pPr>
            <a:r>
              <a:rPr lang="en-US" altLang="en-US" sz="1400" dirty="0" smtClean="0">
                <a:solidFill>
                  <a:srgbClr val="000000"/>
                </a:solidFill>
                <a:latin typeface="Arial Narrow" pitchFamily="34" charset="0"/>
              </a:rPr>
              <a:t>Once</a:t>
            </a:r>
            <a:r>
              <a:rPr lang="en-US" altLang="en-US" sz="1400" baseline="0" dirty="0" smtClean="0">
                <a:solidFill>
                  <a:srgbClr val="000000"/>
                </a:solidFill>
                <a:latin typeface="Arial Narrow" pitchFamily="34" charset="0"/>
              </a:rPr>
              <a:t> on site….</a:t>
            </a:r>
          </a:p>
          <a:p>
            <a:pPr>
              <a:spcBef>
                <a:spcPct val="50000"/>
              </a:spcBef>
              <a:buClr>
                <a:srgbClr val="339933"/>
              </a:buClr>
              <a:buSzPct val="195000"/>
              <a:buFont typeface="Arial" pitchFamily="34" charset="0"/>
              <a:buNone/>
            </a:pPr>
            <a:endParaRPr lang="en-US" altLang="en-US" sz="1400" baseline="0" dirty="0" smtClean="0">
              <a:solidFill>
                <a:srgbClr val="000000"/>
              </a:solidFill>
              <a:latin typeface="Arial Narrow" pitchFamily="34" charset="0"/>
            </a:endParaRPr>
          </a:p>
          <a:p>
            <a:pPr>
              <a:spcBef>
                <a:spcPct val="50000"/>
              </a:spcBef>
              <a:buClr>
                <a:srgbClr val="339933"/>
              </a:buClr>
              <a:buSzPct val="195000"/>
              <a:buFont typeface="Arial" pitchFamily="34" charset="0"/>
              <a:buNone/>
            </a:pPr>
            <a:r>
              <a:rPr lang="en-US" altLang="en-US" sz="1400" baseline="0" dirty="0" smtClean="0">
                <a:solidFill>
                  <a:srgbClr val="000000"/>
                </a:solidFill>
                <a:latin typeface="Arial Narrow" pitchFamily="34" charset="0"/>
              </a:rPr>
              <a:t>Clear, easy to read signage</a:t>
            </a:r>
            <a:endParaRPr lang="en-US" altLang="en-US" sz="1400" dirty="0" smtClean="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963084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Concessions offered by the event organizer and those offered by individual vendors should be accessible.</a:t>
            </a:r>
          </a:p>
          <a:p>
            <a:r>
              <a:rPr lang="en-US" sz="1200" b="1" i="0" kern="1200" dirty="0" smtClean="0">
                <a:solidFill>
                  <a:schemeClr val="tx1"/>
                </a:solidFill>
                <a:effectLst/>
                <a:latin typeface="+mn-lt"/>
                <a:ea typeface="+mn-ea"/>
                <a:cs typeface="+mn-cs"/>
              </a:rPr>
              <a:t>Food and Drink</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Many of the ADA specifications for fixed facilities (restaurants, cafeterias, etc.) can be used in making temporary food service counters, trailers and tables accessible. The height of service counters must not exceed 36 inches. Food and drink offered from mobile trailers may need to install a low folding shelf.</a:t>
            </a:r>
          </a:p>
          <a:p>
            <a:r>
              <a:rPr lang="en-US" sz="1200" b="0" i="0" kern="1200" dirty="0" smtClean="0">
                <a:solidFill>
                  <a:schemeClr val="tx1"/>
                </a:solidFill>
                <a:effectLst/>
                <a:latin typeface="+mn-lt"/>
                <a:ea typeface="+mn-ea"/>
                <a:cs typeface="+mn-cs"/>
              </a:rPr>
              <a:t>While other accommodations may still be needed when actually serving food, condiments and menus can be placed on this auxiliary shelf within easy reach. It also may be possible for event vendors to jointly provide a condiment table in or adjacent to nearby eating areas.</a:t>
            </a:r>
          </a:p>
          <a:p>
            <a:r>
              <a:rPr lang="en-US" sz="1200" b="0" i="0" kern="1200" dirty="0" smtClean="0">
                <a:solidFill>
                  <a:schemeClr val="tx1"/>
                </a:solidFill>
                <a:effectLst/>
                <a:latin typeface="+mn-lt"/>
                <a:ea typeface="+mn-ea"/>
                <a:cs typeface="+mn-cs"/>
              </a:rPr>
              <a:t>People with mobility disabilities should be able to reach each area provided for dining and should be able to pull up under at least five percent of the tables. There must be an accessible route to the area and adequate maneuvering space around and under tables.</a:t>
            </a:r>
          </a:p>
          <a:p>
            <a:r>
              <a:rPr lang="en-US" sz="1200" b="0" i="0" kern="1200" dirty="0" smtClean="0">
                <a:solidFill>
                  <a:schemeClr val="tx1"/>
                </a:solidFill>
                <a:effectLst/>
                <a:latin typeface="+mn-lt"/>
                <a:ea typeface="+mn-ea"/>
                <a:cs typeface="+mn-cs"/>
              </a:rPr>
              <a:t>Where there are no tables near eating areas, consider providing one or two and some chairs. Such a courtesy will be helpful for many people with conditions that affect balance or stamina and who have trouble eating while standing or traveling.</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833832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Photo:</a:t>
            </a:r>
            <a:r>
              <a:rPr lang="en-US" sz="1200" b="0" i="0" kern="1200" baseline="0" dirty="0" smtClean="0">
                <a:solidFill>
                  <a:schemeClr val="tx1"/>
                </a:solidFill>
                <a:effectLst/>
                <a:latin typeface="+mn-lt"/>
                <a:ea typeface="+mn-ea"/>
                <a:cs typeface="+mn-cs"/>
              </a:rPr>
              <a:t> Counter too high  - even child is struggling</a:t>
            </a:r>
          </a:p>
          <a:p>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Concessions offered by the event organizer and those offered by individual vendors should be accessible.</a:t>
            </a:r>
          </a:p>
          <a:p>
            <a:r>
              <a:rPr lang="en-US" sz="1200" b="1" i="0" kern="1200" dirty="0" smtClean="0">
                <a:solidFill>
                  <a:schemeClr val="tx1"/>
                </a:solidFill>
                <a:effectLst/>
                <a:latin typeface="+mn-lt"/>
                <a:ea typeface="+mn-ea"/>
                <a:cs typeface="+mn-cs"/>
              </a:rPr>
              <a:t>Food and Drink</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Many of the ADA specifications for fixed facilities (restaurants, cafeterias, etc.) can be used in making temporary food service counters, trailers and tables accessible. The height of service counters must not exceed 36 inches. Food and drink offered from mobile trailers may need to install a low folding shelf.</a:t>
            </a:r>
          </a:p>
          <a:p>
            <a:r>
              <a:rPr lang="en-US" sz="1200" b="0" i="0" kern="1200" dirty="0" smtClean="0">
                <a:solidFill>
                  <a:schemeClr val="tx1"/>
                </a:solidFill>
                <a:effectLst/>
                <a:latin typeface="+mn-lt"/>
                <a:ea typeface="+mn-ea"/>
                <a:cs typeface="+mn-cs"/>
              </a:rPr>
              <a:t>While other accommodations may still be needed when actually serving food, condiments and menus can be placed on this auxiliary shelf within easy reach. It also may be possible for event vendors to jointly provide a condiment table in or adjacent to nearby eating areas.</a:t>
            </a:r>
          </a:p>
          <a:p>
            <a:r>
              <a:rPr lang="en-US" sz="1200" b="0" i="0" kern="1200" dirty="0" smtClean="0">
                <a:solidFill>
                  <a:schemeClr val="tx1"/>
                </a:solidFill>
                <a:effectLst/>
                <a:latin typeface="+mn-lt"/>
                <a:ea typeface="+mn-ea"/>
                <a:cs typeface="+mn-cs"/>
              </a:rPr>
              <a:t>People with mobility disabilities should be able to reach each area provided for dining and should be able to pull up under at least five percent of the tables. There must be an accessible route to the area and adequate maneuvering space around and under tables.</a:t>
            </a:r>
          </a:p>
          <a:p>
            <a:r>
              <a:rPr lang="en-US" sz="1200" b="0" i="0" kern="1200" dirty="0" smtClean="0">
                <a:solidFill>
                  <a:schemeClr val="tx1"/>
                </a:solidFill>
                <a:effectLst/>
                <a:latin typeface="+mn-lt"/>
                <a:ea typeface="+mn-ea"/>
                <a:cs typeface="+mn-cs"/>
              </a:rPr>
              <a:t>Where there are no tables near eating areas, consider providing one or two and some chairs. Such a courtesy will be helpful for many people with conditions that affect balance or stamina and who have trouble eating while standing or traveling.</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21705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big message is that tables with center posts don’t work for people who use wheelchairs. At least some (preferably all) of the tables should have four legs with no apron or a small enough apron to provide 27 inch knee clearance.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581066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“regular” picnic table will work if the benches aren’t attached. No need to buy an accessible one with the end sticking out unless the benches are attached.</a:t>
            </a:r>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2188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to some related specifics</a:t>
            </a:r>
            <a:r>
              <a:rPr lang="en-US" baseline="0" dirty="0" smtClean="0"/>
              <a:t>:</a:t>
            </a:r>
          </a:p>
          <a:p>
            <a:pPr marL="228600" indent="-228600">
              <a:buAutoNum type="arabicPeriod"/>
            </a:pPr>
            <a:r>
              <a:rPr lang="en-US" baseline="0" dirty="0" smtClean="0"/>
              <a:t>Corn Mazes – The AAB would require that corn mazes be accessible.  If the corn maze is recreated every year, you would need to consider the following for </a:t>
            </a:r>
            <a:r>
              <a:rPr lang="en-US" baseline="0" dirty="0" err="1" smtClean="0"/>
              <a:t>accesibility</a:t>
            </a:r>
            <a:r>
              <a:rPr lang="en-US" baseline="0" dirty="0" smtClean="0"/>
              <a:t>:</a:t>
            </a:r>
          </a:p>
          <a:p>
            <a:pPr marL="685800" lvl="1" indent="-228600">
              <a:buAutoNum type="arabicPeriod"/>
            </a:pPr>
            <a:r>
              <a:rPr lang="en-US" baseline="0" dirty="0" smtClean="0"/>
              <a:t>The route of travel, such as the surface, the width, any changes in level along the route (look out towers).</a:t>
            </a:r>
          </a:p>
          <a:p>
            <a:pPr marL="685800" lvl="1" indent="-228600">
              <a:buAutoNum type="arabicPeriod"/>
            </a:pPr>
            <a:r>
              <a:rPr lang="en-US" baseline="0" dirty="0" smtClean="0"/>
              <a:t>With that said, the look out towers would most likely require a variance to not be accessible, and it might be granted if there is an accessible route around the tower to continue the maze.</a:t>
            </a:r>
          </a:p>
          <a:p>
            <a:pPr marL="685800" lvl="1" indent="-228600">
              <a:buAutoNum type="arabicPeriod"/>
            </a:pPr>
            <a:endParaRPr lang="en-US" baseline="0" dirty="0" smtClean="0"/>
          </a:p>
          <a:p>
            <a:pPr marL="228600" lvl="0" indent="-228600">
              <a:buAutoNum type="arabicPeriod"/>
            </a:pPr>
            <a:r>
              <a:rPr lang="en-US" baseline="0" dirty="0" smtClean="0"/>
              <a:t>Outdoor events – The ADA and AAB would require accessible features at event tents and other amenities related to it.</a:t>
            </a:r>
          </a:p>
          <a:p>
            <a:pPr marL="685800" lvl="1" indent="-228600">
              <a:buAutoNum type="arabicPeriod"/>
            </a:pPr>
            <a:r>
              <a:rPr lang="en-US" baseline="0" dirty="0" smtClean="0"/>
              <a:t>A portion of the tables would need to be accessible.</a:t>
            </a:r>
          </a:p>
          <a:p>
            <a:pPr marL="685800" lvl="1" indent="-228600">
              <a:buAutoNum type="arabicPeriod"/>
            </a:pPr>
            <a:r>
              <a:rPr lang="en-US" baseline="0" dirty="0" smtClean="0"/>
              <a:t>The ground surface would need to be accessible.</a:t>
            </a:r>
          </a:p>
          <a:p>
            <a:pPr marL="685800" lvl="1" indent="-228600">
              <a:buAutoNum type="arabicPeriod"/>
            </a:pPr>
            <a:r>
              <a:rPr lang="en-US" baseline="0" dirty="0" smtClean="0"/>
              <a:t>If portable toilets are provided, accessible ones also need to be provided.</a:t>
            </a:r>
          </a:p>
          <a:p>
            <a:pPr marL="685800" lvl="1" indent="-228600">
              <a:buAutoNum type="arabicPeriod"/>
            </a:pPr>
            <a:endParaRPr lang="en-US" baseline="0" dirty="0" smtClean="0"/>
          </a:p>
          <a:p>
            <a:pPr marL="228600" lvl="0" indent="-228600">
              <a:buAutoNum type="arabicPeriod"/>
            </a:pPr>
            <a:r>
              <a:rPr lang="en-US" baseline="0" dirty="0" smtClean="0"/>
              <a:t>Stores and Farm Stands – The ADA and AAB would require accessible features here.</a:t>
            </a:r>
          </a:p>
          <a:p>
            <a:pPr marL="685800" lvl="1" indent="-228600">
              <a:buAutoNum type="arabicPeriod"/>
            </a:pPr>
            <a:r>
              <a:rPr lang="en-US" baseline="0" dirty="0" smtClean="0"/>
              <a:t>The entry,</a:t>
            </a:r>
          </a:p>
          <a:p>
            <a:pPr marL="685800" lvl="1" indent="-228600">
              <a:buAutoNum type="arabicPeriod"/>
            </a:pPr>
            <a:r>
              <a:rPr lang="en-US" baseline="0" dirty="0" smtClean="0"/>
              <a:t>The accessible route around the store,</a:t>
            </a:r>
          </a:p>
          <a:p>
            <a:pPr marL="685800" lvl="1" indent="-228600">
              <a:buAutoNum type="arabicPeriod"/>
            </a:pPr>
            <a:r>
              <a:rPr lang="en-US" baseline="0" dirty="0" smtClean="0"/>
              <a:t>The checkout area</a:t>
            </a:r>
          </a:p>
          <a:p>
            <a:pPr marL="685800" lvl="1" indent="-228600">
              <a:buAutoNum type="arabicPeriod"/>
            </a:pPr>
            <a:endParaRPr lang="en-US" baseline="0" dirty="0" smtClean="0"/>
          </a:p>
          <a:p>
            <a:pPr marL="228600" lvl="0" indent="-228600">
              <a:buAutoNum type="arabicPeriod"/>
            </a:pPr>
            <a:r>
              <a:rPr lang="en-US" baseline="0" dirty="0" smtClean="0"/>
              <a:t>Gazebos – The ADA and AAB would require access onto the gazebo.</a:t>
            </a:r>
          </a:p>
          <a:p>
            <a:pPr marL="228600" lvl="0" indent="-228600">
              <a:buAutoNum type="arabicPeriod"/>
            </a:pPr>
            <a:endParaRPr lang="en-US" baseline="0" dirty="0" smtClean="0"/>
          </a:p>
          <a:p>
            <a:pPr marL="228600" lvl="0" indent="-228600">
              <a:buAutoNum type="arabicPeriod"/>
            </a:pPr>
            <a:r>
              <a:rPr lang="en-US" baseline="0" dirty="0" smtClean="0"/>
              <a:t>Picnic Benches – The ADA and AAB would require some of the picnic benches to be accessible to </a:t>
            </a:r>
            <a:r>
              <a:rPr lang="en-US" baseline="0" dirty="0" err="1" smtClean="0"/>
              <a:t>pwd’s</a:t>
            </a:r>
            <a:r>
              <a:rPr lang="en-US" baseline="0" dirty="0" smtClean="0"/>
              <a:t>.</a:t>
            </a:r>
          </a:p>
          <a:p>
            <a:pPr marL="228600" lvl="0" indent="-228600">
              <a:buAutoNum type="arabicPeriod"/>
            </a:pPr>
            <a:endParaRPr lang="en-US" baseline="0" dirty="0" smtClean="0"/>
          </a:p>
          <a:p>
            <a:pPr marL="228600" lvl="0" indent="-228600">
              <a:buAutoNum type="arabicPeriod"/>
            </a:pPr>
            <a:r>
              <a:rPr lang="en-US" baseline="0" dirty="0" smtClean="0"/>
              <a:t>Christmas Tree Farms – The AAB would require that there be an accessible route to, maybe not the entire tree farm, but to at least all of the different types of trees offered.</a:t>
            </a:r>
          </a:p>
          <a:p>
            <a:pPr marL="228600" lvl="0" indent="-228600">
              <a:buAutoNum type="arabicPeriod"/>
            </a:pPr>
            <a:endParaRPr lang="en-US" baseline="0" dirty="0" smtClean="0"/>
          </a:p>
          <a:p>
            <a:pPr marL="228600" lvl="0" indent="-228600">
              <a:buAutoNum type="arabicPeriod"/>
            </a:pPr>
            <a:r>
              <a:rPr lang="en-US" baseline="0" dirty="0" smtClean="0"/>
              <a:t>Apple Picking – The AAB would also require something similar to the Christmas tree example.  There may not be an accessible route to all of the apple trees on the farm, but would require access to the different types of apples to be picked.</a:t>
            </a:r>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903014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to some related specifics</a:t>
            </a:r>
            <a:r>
              <a:rPr lang="en-US" baseline="0" dirty="0" smtClean="0"/>
              <a:t>:</a:t>
            </a:r>
          </a:p>
          <a:p>
            <a:pPr marL="228600" indent="-228600">
              <a:buAutoNum type="arabicPeriod"/>
            </a:pPr>
            <a:r>
              <a:rPr lang="en-US" baseline="0" dirty="0" smtClean="0"/>
              <a:t>Corn Mazes – The AAB would require that corn mazes be accessible.  If the corn maze is recreated every year, you would need to consider the following for </a:t>
            </a:r>
            <a:r>
              <a:rPr lang="en-US" baseline="0" dirty="0" err="1" smtClean="0"/>
              <a:t>accesibility</a:t>
            </a:r>
            <a:r>
              <a:rPr lang="en-US" baseline="0" dirty="0" smtClean="0"/>
              <a:t>:</a:t>
            </a:r>
          </a:p>
          <a:p>
            <a:pPr marL="685800" lvl="1" indent="-228600">
              <a:buAutoNum type="arabicPeriod"/>
            </a:pPr>
            <a:r>
              <a:rPr lang="en-US" baseline="0" dirty="0" smtClean="0"/>
              <a:t>The route of travel, such as the surface, the width, any changes in level along the route (look out towers).</a:t>
            </a:r>
          </a:p>
          <a:p>
            <a:pPr marL="685800" lvl="1" indent="-228600">
              <a:buAutoNum type="arabicPeriod"/>
            </a:pPr>
            <a:r>
              <a:rPr lang="en-US" baseline="0" dirty="0" smtClean="0"/>
              <a:t>With that said, the look out towers would most likely require a variance to not be accessible, and it might be granted if there is an accessible route around the tower to continue the maze.</a:t>
            </a:r>
          </a:p>
          <a:p>
            <a:pPr marL="685800" lvl="1" indent="-228600">
              <a:buAutoNum type="arabicPeriod"/>
            </a:pPr>
            <a:endParaRPr lang="en-US" baseline="0" dirty="0" smtClean="0"/>
          </a:p>
          <a:p>
            <a:pPr marL="228600" lvl="0" indent="-228600">
              <a:buAutoNum type="arabicPeriod"/>
            </a:pPr>
            <a:r>
              <a:rPr lang="en-US" baseline="0" dirty="0" smtClean="0"/>
              <a:t>Outdoor events – The ADA and AAB would require accessible features at event tents and other amenities related to it.</a:t>
            </a:r>
          </a:p>
          <a:p>
            <a:pPr marL="685800" lvl="1" indent="-228600">
              <a:buAutoNum type="arabicPeriod"/>
            </a:pPr>
            <a:r>
              <a:rPr lang="en-US" baseline="0" dirty="0" smtClean="0"/>
              <a:t>A portion of the tables would need to be accessible.</a:t>
            </a:r>
          </a:p>
          <a:p>
            <a:pPr marL="685800" lvl="1" indent="-228600">
              <a:buAutoNum type="arabicPeriod"/>
            </a:pPr>
            <a:r>
              <a:rPr lang="en-US" baseline="0" dirty="0" smtClean="0"/>
              <a:t>The ground surface would need to be accessible.</a:t>
            </a:r>
          </a:p>
          <a:p>
            <a:pPr marL="685800" lvl="1" indent="-228600">
              <a:buAutoNum type="arabicPeriod"/>
            </a:pPr>
            <a:r>
              <a:rPr lang="en-US" baseline="0" dirty="0" smtClean="0"/>
              <a:t>If portable toilets are provided, accessible ones also need to be provided.</a:t>
            </a:r>
          </a:p>
          <a:p>
            <a:pPr marL="685800" lvl="1" indent="-228600">
              <a:buAutoNum type="arabicPeriod"/>
            </a:pPr>
            <a:endParaRPr lang="en-US" baseline="0" dirty="0" smtClean="0"/>
          </a:p>
          <a:p>
            <a:pPr marL="228600" lvl="0" indent="-228600">
              <a:buAutoNum type="arabicPeriod"/>
            </a:pPr>
            <a:r>
              <a:rPr lang="en-US" baseline="0" dirty="0" smtClean="0"/>
              <a:t>Stores and Farm Stands – The ADA and AAB would require accessible features here.</a:t>
            </a:r>
          </a:p>
          <a:p>
            <a:pPr marL="685800" lvl="1" indent="-228600">
              <a:buAutoNum type="arabicPeriod"/>
            </a:pPr>
            <a:r>
              <a:rPr lang="en-US" baseline="0" dirty="0" smtClean="0"/>
              <a:t>The entry,</a:t>
            </a:r>
          </a:p>
          <a:p>
            <a:pPr marL="685800" lvl="1" indent="-228600">
              <a:buAutoNum type="arabicPeriod"/>
            </a:pPr>
            <a:r>
              <a:rPr lang="en-US" baseline="0" dirty="0" smtClean="0"/>
              <a:t>The accessible route around the store,</a:t>
            </a:r>
          </a:p>
          <a:p>
            <a:pPr marL="685800" lvl="1" indent="-228600">
              <a:buAutoNum type="arabicPeriod"/>
            </a:pPr>
            <a:r>
              <a:rPr lang="en-US" baseline="0" dirty="0" smtClean="0"/>
              <a:t>The checkout area</a:t>
            </a:r>
          </a:p>
          <a:p>
            <a:pPr marL="685800" lvl="1" indent="-228600">
              <a:buAutoNum type="arabicPeriod"/>
            </a:pPr>
            <a:endParaRPr lang="en-US" baseline="0" dirty="0" smtClean="0"/>
          </a:p>
          <a:p>
            <a:pPr marL="228600" lvl="0" indent="-228600">
              <a:buAutoNum type="arabicPeriod"/>
            </a:pPr>
            <a:r>
              <a:rPr lang="en-US" baseline="0" dirty="0" smtClean="0"/>
              <a:t>Gazebos – The ADA and AAB would require access onto the gazebo.</a:t>
            </a:r>
          </a:p>
          <a:p>
            <a:pPr marL="228600" lvl="0" indent="-228600">
              <a:buAutoNum type="arabicPeriod"/>
            </a:pPr>
            <a:endParaRPr lang="en-US" baseline="0" dirty="0" smtClean="0"/>
          </a:p>
          <a:p>
            <a:pPr marL="228600" lvl="0" indent="-228600">
              <a:buAutoNum type="arabicPeriod"/>
            </a:pPr>
            <a:r>
              <a:rPr lang="en-US" baseline="0" dirty="0" smtClean="0"/>
              <a:t>Picnic Benches – The ADA and AAB would require some of the picnic benches to be accessible to </a:t>
            </a:r>
            <a:r>
              <a:rPr lang="en-US" baseline="0" dirty="0" err="1" smtClean="0"/>
              <a:t>pwd’s</a:t>
            </a:r>
            <a:r>
              <a:rPr lang="en-US" baseline="0" dirty="0" smtClean="0"/>
              <a:t>.</a:t>
            </a:r>
          </a:p>
          <a:p>
            <a:pPr marL="228600" lvl="0" indent="-228600">
              <a:buAutoNum type="arabicPeriod"/>
            </a:pPr>
            <a:endParaRPr lang="en-US" baseline="0" dirty="0" smtClean="0"/>
          </a:p>
          <a:p>
            <a:pPr marL="228600" lvl="0" indent="-228600">
              <a:buAutoNum type="arabicPeriod"/>
            </a:pPr>
            <a:r>
              <a:rPr lang="en-US" baseline="0" dirty="0" smtClean="0"/>
              <a:t>Christmas Tree Farms – The AAB would require that there be an accessible route to, maybe not the entire tree farm, but to at least all of the different types of trees offered.</a:t>
            </a:r>
          </a:p>
          <a:p>
            <a:pPr marL="228600" lvl="0" indent="-228600">
              <a:buAutoNum type="arabicPeriod"/>
            </a:pPr>
            <a:endParaRPr lang="en-US" baseline="0" dirty="0" smtClean="0"/>
          </a:p>
          <a:p>
            <a:pPr marL="228600" lvl="0" indent="-228600">
              <a:buAutoNum type="arabicPeriod"/>
            </a:pPr>
            <a:r>
              <a:rPr lang="en-US" baseline="0" dirty="0" smtClean="0"/>
              <a:t>Apple Picking – The AAB would also require something similar to the Christmas tree example.  There may not be an accessible route to all of the apple trees on the farm, but would require access to the different types of apples to be picked.</a:t>
            </a:r>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566432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to some related specifics</a:t>
            </a:r>
            <a:r>
              <a:rPr lang="en-US" baseline="0" dirty="0" smtClean="0"/>
              <a:t>:</a:t>
            </a:r>
          </a:p>
          <a:p>
            <a:pPr marL="228600" indent="-228600">
              <a:buAutoNum type="arabicPeriod"/>
            </a:pPr>
            <a:r>
              <a:rPr lang="en-US" baseline="0" dirty="0" smtClean="0"/>
              <a:t>Corn Mazes – The AAB would require that corn mazes be accessible.  If the corn maze is recreated every year, you would need to consider the following for </a:t>
            </a:r>
            <a:r>
              <a:rPr lang="en-US" baseline="0" dirty="0" err="1" smtClean="0"/>
              <a:t>accesibility</a:t>
            </a:r>
            <a:r>
              <a:rPr lang="en-US" baseline="0" dirty="0" smtClean="0"/>
              <a:t>:</a:t>
            </a:r>
          </a:p>
          <a:p>
            <a:pPr marL="685800" lvl="1" indent="-228600">
              <a:buAutoNum type="arabicPeriod"/>
            </a:pPr>
            <a:r>
              <a:rPr lang="en-US" baseline="0" dirty="0" smtClean="0"/>
              <a:t>The route of travel, such as the surface, the width, any changes in level along the route (look out towers).</a:t>
            </a:r>
          </a:p>
          <a:p>
            <a:pPr marL="685800" lvl="1" indent="-228600">
              <a:buAutoNum type="arabicPeriod"/>
            </a:pPr>
            <a:r>
              <a:rPr lang="en-US" baseline="0" dirty="0" smtClean="0"/>
              <a:t>With that said, the look out towers would most likely require a variance to not be accessible, and it might be granted if there is an accessible route around the tower to continue the maze.</a:t>
            </a:r>
          </a:p>
          <a:p>
            <a:pPr marL="685800" lvl="1" indent="-228600">
              <a:buAutoNum type="arabicPeriod"/>
            </a:pPr>
            <a:endParaRPr lang="en-US" baseline="0" dirty="0" smtClean="0"/>
          </a:p>
          <a:p>
            <a:pPr marL="228600" lvl="0" indent="-228600">
              <a:buAutoNum type="arabicPeriod"/>
            </a:pPr>
            <a:r>
              <a:rPr lang="en-US" baseline="0" dirty="0" smtClean="0"/>
              <a:t>Outdoor events – The ADA and AAB would require accessible features at event tents and other amenities related to it.</a:t>
            </a:r>
          </a:p>
          <a:p>
            <a:pPr marL="685800" lvl="1" indent="-228600">
              <a:buAutoNum type="arabicPeriod"/>
            </a:pPr>
            <a:r>
              <a:rPr lang="en-US" baseline="0" dirty="0" smtClean="0"/>
              <a:t>A portion of the tables would need to be accessible.</a:t>
            </a:r>
          </a:p>
          <a:p>
            <a:pPr marL="685800" lvl="1" indent="-228600">
              <a:buAutoNum type="arabicPeriod"/>
            </a:pPr>
            <a:r>
              <a:rPr lang="en-US" baseline="0" dirty="0" smtClean="0"/>
              <a:t>The ground surface would need to be accessible.</a:t>
            </a:r>
          </a:p>
          <a:p>
            <a:pPr marL="685800" lvl="1" indent="-228600">
              <a:buAutoNum type="arabicPeriod"/>
            </a:pPr>
            <a:r>
              <a:rPr lang="en-US" baseline="0" dirty="0" smtClean="0"/>
              <a:t>If portable toilets are provided, accessible ones also need to be provided.</a:t>
            </a:r>
          </a:p>
          <a:p>
            <a:pPr marL="685800" lvl="1" indent="-228600">
              <a:buAutoNum type="arabicPeriod"/>
            </a:pPr>
            <a:endParaRPr lang="en-US" baseline="0" dirty="0" smtClean="0"/>
          </a:p>
          <a:p>
            <a:pPr marL="228600" lvl="0" indent="-228600">
              <a:buAutoNum type="arabicPeriod"/>
            </a:pPr>
            <a:r>
              <a:rPr lang="en-US" baseline="0" dirty="0" smtClean="0"/>
              <a:t>Stores and Farm Stands – The ADA and AAB would require accessible features here.</a:t>
            </a:r>
          </a:p>
          <a:p>
            <a:pPr marL="685800" lvl="1" indent="-228600">
              <a:buAutoNum type="arabicPeriod"/>
            </a:pPr>
            <a:r>
              <a:rPr lang="en-US" baseline="0" dirty="0" smtClean="0"/>
              <a:t>The entry,</a:t>
            </a:r>
          </a:p>
          <a:p>
            <a:pPr marL="685800" lvl="1" indent="-228600">
              <a:buAutoNum type="arabicPeriod"/>
            </a:pPr>
            <a:r>
              <a:rPr lang="en-US" baseline="0" dirty="0" smtClean="0"/>
              <a:t>The accessible route around the store,</a:t>
            </a:r>
          </a:p>
          <a:p>
            <a:pPr marL="685800" lvl="1" indent="-228600">
              <a:buAutoNum type="arabicPeriod"/>
            </a:pPr>
            <a:r>
              <a:rPr lang="en-US" baseline="0" dirty="0" smtClean="0"/>
              <a:t>The checkout area</a:t>
            </a:r>
          </a:p>
          <a:p>
            <a:pPr marL="685800" lvl="1" indent="-228600">
              <a:buAutoNum type="arabicPeriod"/>
            </a:pPr>
            <a:endParaRPr lang="en-US" baseline="0" dirty="0" smtClean="0"/>
          </a:p>
          <a:p>
            <a:pPr marL="228600" lvl="0" indent="-228600">
              <a:buAutoNum type="arabicPeriod"/>
            </a:pPr>
            <a:r>
              <a:rPr lang="en-US" baseline="0" dirty="0" smtClean="0"/>
              <a:t>Gazebos – The ADA and AAB would require access onto the gazebo.</a:t>
            </a:r>
          </a:p>
          <a:p>
            <a:pPr marL="228600" lvl="0" indent="-228600">
              <a:buAutoNum type="arabicPeriod"/>
            </a:pPr>
            <a:endParaRPr lang="en-US" baseline="0" dirty="0" smtClean="0"/>
          </a:p>
          <a:p>
            <a:pPr marL="228600" lvl="0" indent="-228600">
              <a:buAutoNum type="arabicPeriod"/>
            </a:pPr>
            <a:r>
              <a:rPr lang="en-US" baseline="0" dirty="0" smtClean="0"/>
              <a:t>Picnic Benches – The ADA and AAB would require some of the picnic benches to be accessible to </a:t>
            </a:r>
            <a:r>
              <a:rPr lang="en-US" baseline="0" dirty="0" err="1" smtClean="0"/>
              <a:t>pwd’s</a:t>
            </a:r>
            <a:r>
              <a:rPr lang="en-US" baseline="0" dirty="0" smtClean="0"/>
              <a:t>.</a:t>
            </a:r>
          </a:p>
          <a:p>
            <a:pPr marL="228600" lvl="0" indent="-228600">
              <a:buAutoNum type="arabicPeriod"/>
            </a:pPr>
            <a:endParaRPr lang="en-US" baseline="0" dirty="0" smtClean="0"/>
          </a:p>
          <a:p>
            <a:pPr marL="228600" lvl="0" indent="-228600">
              <a:buAutoNum type="arabicPeriod"/>
            </a:pPr>
            <a:r>
              <a:rPr lang="en-US" baseline="0" dirty="0" smtClean="0"/>
              <a:t>Christmas Tree Farms – The AAB would require that there be an accessible route to, maybe not the entire tree farm, but to at least all of the different types of trees offered.</a:t>
            </a:r>
          </a:p>
          <a:p>
            <a:pPr marL="228600" lvl="0" indent="-228600">
              <a:buAutoNum type="arabicPeriod"/>
            </a:pPr>
            <a:endParaRPr lang="en-US" baseline="0" dirty="0" smtClean="0"/>
          </a:p>
          <a:p>
            <a:pPr marL="228600" lvl="0" indent="-228600">
              <a:buAutoNum type="arabicPeriod"/>
            </a:pPr>
            <a:r>
              <a:rPr lang="en-US" baseline="0" dirty="0" smtClean="0"/>
              <a:t>Apple Picking – The AAB would also require something similar to the Christmas tree example.  There may not be an accessible route to all of the apple trees on the farm, but would require access to the different types of apples to be picked.</a:t>
            </a:r>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24414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Clr>
                <a:srgbClr val="00B050"/>
              </a:buClr>
              <a:buSzPct val="150000"/>
              <a:buFont typeface="Wingdings" panose="05000000000000000000" pitchFamily="2" charset="2"/>
              <a:buChar char="ü"/>
            </a:pPr>
            <a:r>
              <a:rPr lang="en-US" sz="1400" b="1" dirty="0" smtClean="0">
                <a:solidFill>
                  <a:srgbClr val="000000"/>
                </a:solidFill>
                <a:latin typeface="+mn-lt"/>
              </a:rPr>
              <a:t>Operate in a nondiscriminatory manner  </a:t>
            </a:r>
            <a:r>
              <a:rPr lang="en-US" sz="1400" dirty="0" smtClean="0">
                <a:solidFill>
                  <a:srgbClr val="000000"/>
                </a:solidFill>
                <a:latin typeface="+mn-lt"/>
              </a:rPr>
              <a:t>by ensuring individuals with disabilities have the same opportunity to participate in and benefit from the services, activities, and goods offered as all other customers, patrons, or clients;</a:t>
            </a:r>
          </a:p>
          <a:p>
            <a:pPr marL="285750" indent="-285750" algn="just">
              <a:buClr>
                <a:srgbClr val="00B050"/>
              </a:buClr>
              <a:buSzPct val="150000"/>
              <a:buFont typeface="Wingdings" panose="05000000000000000000" pitchFamily="2" charset="2"/>
              <a:buChar char="ü"/>
            </a:pPr>
            <a:r>
              <a:rPr lang="en-US" sz="1400" b="1" dirty="0" smtClean="0">
                <a:solidFill>
                  <a:srgbClr val="000000"/>
                </a:solidFill>
                <a:latin typeface="+mn-lt"/>
              </a:rPr>
              <a:t>Ensure that communication with individuals with disabilities is as effective as with others</a:t>
            </a:r>
            <a:r>
              <a:rPr lang="en-US" sz="1400" dirty="0" smtClean="0">
                <a:solidFill>
                  <a:srgbClr val="000000"/>
                </a:solidFill>
                <a:latin typeface="+mn-lt"/>
              </a:rPr>
              <a:t> by providing auxiliary aids and services when necessary to eliminate communication barriers;</a:t>
            </a:r>
          </a:p>
          <a:p>
            <a:pPr marL="285750" indent="-285750" algn="just">
              <a:buClr>
                <a:srgbClr val="00B050"/>
              </a:buClr>
              <a:buSzPct val="150000"/>
              <a:buFont typeface="Wingdings" panose="05000000000000000000" pitchFamily="2" charset="2"/>
              <a:buChar char="ü"/>
            </a:pPr>
            <a:r>
              <a:rPr lang="en-US" sz="1400" b="1" dirty="0" smtClean="0">
                <a:solidFill>
                  <a:srgbClr val="000000"/>
                </a:solidFill>
                <a:latin typeface="+mn-lt"/>
              </a:rPr>
              <a:t>Make reasonable modifications</a:t>
            </a:r>
            <a:r>
              <a:rPr lang="en-US" sz="1400" dirty="0" smtClean="0">
                <a:solidFill>
                  <a:srgbClr val="000000"/>
                </a:solidFill>
                <a:latin typeface="+mn-lt"/>
              </a:rPr>
              <a:t> to their policies, practices, and procedures; A public accommodation is required to provide auxiliary aids and services which are necessary to ensure equal access to the goods, services, facilities, privileges, or accommodations it offers, unless an undue burden or a fundamental alteration would result.</a:t>
            </a:r>
          </a:p>
          <a:p>
            <a:pPr marL="285750" indent="-285750" algn="just">
              <a:buClr>
                <a:srgbClr val="00B050"/>
              </a:buClr>
              <a:buSzPct val="150000"/>
              <a:buFont typeface="Wingdings" panose="05000000000000000000" pitchFamily="2" charset="2"/>
              <a:buChar char="ü"/>
            </a:pPr>
            <a:r>
              <a:rPr lang="en-US" sz="1400" b="1" dirty="0" smtClean="0">
                <a:solidFill>
                  <a:srgbClr val="000000"/>
                </a:solidFill>
                <a:latin typeface="+mn-lt"/>
              </a:rPr>
              <a:t>Provide accessibility by</a:t>
            </a:r>
            <a:r>
              <a:rPr lang="en-US" sz="1400" dirty="0" smtClean="0">
                <a:solidFill>
                  <a:srgbClr val="000000"/>
                </a:solidFill>
                <a:latin typeface="+mn-lt"/>
              </a:rPr>
              <a:t> </a:t>
            </a:r>
            <a:r>
              <a:rPr lang="en-US" sz="1400" b="1" dirty="0" smtClean="0">
                <a:solidFill>
                  <a:srgbClr val="000000"/>
                </a:solidFill>
                <a:latin typeface="+mn-lt"/>
              </a:rPr>
              <a:t>removing barriers</a:t>
            </a:r>
            <a:r>
              <a:rPr lang="en-US" sz="1400" dirty="0" smtClean="0">
                <a:solidFill>
                  <a:srgbClr val="000000"/>
                </a:solidFill>
                <a:latin typeface="+mn-lt"/>
              </a:rPr>
              <a:t>, </a:t>
            </a:r>
            <a:r>
              <a:rPr lang="en-US" sz="1400" b="1" dirty="0" smtClean="0">
                <a:solidFill>
                  <a:srgbClr val="000000"/>
                </a:solidFill>
                <a:latin typeface="+mn-lt"/>
              </a:rPr>
              <a:t>providing alternatives to barrier removal</a:t>
            </a:r>
            <a:r>
              <a:rPr lang="en-US" sz="1400" dirty="0" smtClean="0">
                <a:solidFill>
                  <a:srgbClr val="000000"/>
                </a:solidFill>
                <a:latin typeface="+mn-lt"/>
              </a:rPr>
              <a:t>, and </a:t>
            </a:r>
            <a:r>
              <a:rPr lang="en-US" sz="1400" b="1" dirty="0" smtClean="0">
                <a:solidFill>
                  <a:srgbClr val="000000"/>
                </a:solidFill>
                <a:latin typeface="+mn-lt"/>
              </a:rPr>
              <a:t>ensuring accessibility </a:t>
            </a:r>
            <a:r>
              <a:rPr lang="en-US" sz="1400" dirty="0" smtClean="0">
                <a:solidFill>
                  <a:srgbClr val="000000"/>
                </a:solidFill>
                <a:latin typeface="+mn-lt"/>
              </a:rPr>
              <a:t>in renovations and new construction</a:t>
            </a:r>
          </a:p>
          <a:p>
            <a:endParaRPr lang="en-US" sz="1400" dirty="0" smtClean="0">
              <a:latin typeface="+mn-lt"/>
            </a:endParaRPr>
          </a:p>
          <a:p>
            <a:pPr algn="l"/>
            <a:r>
              <a:rPr lang="en-US" sz="1400" b="0" i="0" dirty="0" smtClean="0">
                <a:solidFill>
                  <a:srgbClr val="000000"/>
                </a:solidFill>
                <a:effectLst/>
                <a:latin typeface="+mn-lt"/>
              </a:rPr>
              <a:t>Title III is </a:t>
            </a:r>
            <a:r>
              <a:rPr lang="en-US" sz="1400" b="1" i="0" dirty="0" smtClean="0">
                <a:solidFill>
                  <a:srgbClr val="000000"/>
                </a:solidFill>
                <a:effectLst/>
                <a:latin typeface="+mn-lt"/>
              </a:rPr>
              <a:t>enforced by the U.S. Department of Justice (DOJ)</a:t>
            </a:r>
            <a:r>
              <a:rPr lang="en-US" sz="1400" b="0" i="0" dirty="0" smtClean="0">
                <a:solidFill>
                  <a:srgbClr val="000000"/>
                </a:solidFill>
                <a:effectLst/>
                <a:latin typeface="+mn-lt"/>
              </a:rPr>
              <a:t>.</a:t>
            </a:r>
            <a:r>
              <a:rPr lang="en-US" sz="1400" b="0" i="0" baseline="0" dirty="0" smtClean="0">
                <a:solidFill>
                  <a:srgbClr val="000000"/>
                </a:solidFill>
                <a:effectLst/>
                <a:latin typeface="+mn-lt"/>
              </a:rPr>
              <a:t> </a:t>
            </a:r>
          </a:p>
          <a:p>
            <a:pPr algn="l"/>
            <a:r>
              <a:rPr lang="en-US" sz="1400" b="0" i="0" kern="1200" baseline="0" dirty="0" smtClean="0">
                <a:solidFill>
                  <a:srgbClr val="000000"/>
                </a:solidFill>
                <a:effectLst/>
                <a:latin typeface="+mn-lt"/>
                <a:ea typeface="+mn-ea"/>
                <a:cs typeface="+mn-cs"/>
              </a:rPr>
              <a:t>------------------------------------------------------------------------------------------------------------------------------------------------------------------------------------------------------------------------------------------------------</a:t>
            </a:r>
            <a:endParaRPr lang="en-US" sz="1400" b="0" i="0" kern="1200" dirty="0" smtClean="0">
              <a:solidFill>
                <a:schemeClr val="tx1"/>
              </a:solidFill>
              <a:effectLst/>
              <a:latin typeface="+mn-lt"/>
              <a:ea typeface="+mn-ea"/>
              <a:cs typeface="+mn-cs"/>
            </a:endParaRPr>
          </a:p>
          <a:p>
            <a:r>
              <a:rPr lang="en-US" sz="1400" b="0" i="0" kern="1200" dirty="0" smtClean="0">
                <a:solidFill>
                  <a:schemeClr val="tx1"/>
                </a:solidFill>
                <a:effectLst/>
                <a:latin typeface="+mn-lt"/>
                <a:ea typeface="+mn-ea"/>
                <a:cs typeface="+mn-cs"/>
              </a:rPr>
              <a:t>A public accommodation may exclude an individual with a disability from participation in an activity, if that individual's participation would result in a </a:t>
            </a:r>
            <a:r>
              <a:rPr lang="en-US" sz="1400" b="1" i="0" kern="1200" dirty="0" smtClean="0">
                <a:solidFill>
                  <a:schemeClr val="tx1"/>
                </a:solidFill>
                <a:effectLst/>
                <a:latin typeface="+mn-lt"/>
                <a:ea typeface="+mn-ea"/>
                <a:cs typeface="+mn-cs"/>
              </a:rPr>
              <a:t>direct threat to the health or safety</a:t>
            </a:r>
            <a:r>
              <a:rPr lang="en-US" sz="1400" b="0" i="0" kern="1200" dirty="0" smtClean="0">
                <a:solidFill>
                  <a:schemeClr val="tx1"/>
                </a:solidFill>
                <a:effectLst/>
                <a:latin typeface="+mn-lt"/>
                <a:ea typeface="+mn-ea"/>
                <a:cs typeface="+mn-cs"/>
              </a:rPr>
              <a:t> of others.</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The public accommodation must determine that there is a significant risk to others which cannot be eliminated or reduced to an acceptable level by reasonable modifications to the public accommodation's policies, practices, or procedures or by the provision of appropriate auxiliary aids or services.</a:t>
            </a:r>
          </a:p>
          <a:p>
            <a:pPr marL="171450" indent="-171450">
              <a:buFont typeface="Arial" panose="020B0604020202020204" pitchFamily="34" charset="0"/>
              <a:buChar char="•"/>
            </a:pPr>
            <a:r>
              <a:rPr lang="en-US" sz="1400" b="0" i="0" kern="1200" dirty="0" smtClean="0">
                <a:solidFill>
                  <a:schemeClr val="tx1"/>
                </a:solidFill>
                <a:effectLst/>
                <a:latin typeface="+mn-lt"/>
                <a:ea typeface="+mn-ea"/>
                <a:cs typeface="+mn-cs"/>
              </a:rPr>
              <a:t>The determination that a person poses a direct threat to the health or safety of others may not be based on generalizations or stereotypes about the effects of a particular disability. It </a:t>
            </a:r>
            <a:r>
              <a:rPr lang="en-US" sz="1400" b="1" i="0" kern="1200" dirty="0" smtClean="0">
                <a:solidFill>
                  <a:schemeClr val="tx1"/>
                </a:solidFill>
                <a:effectLst/>
                <a:latin typeface="+mn-lt"/>
                <a:ea typeface="+mn-ea"/>
                <a:cs typeface="+mn-cs"/>
              </a:rPr>
              <a:t>must be based on an individual assessment</a:t>
            </a:r>
            <a:r>
              <a:rPr lang="en-US" sz="1400" b="0" i="0" kern="1200" dirty="0" smtClean="0">
                <a:solidFill>
                  <a:schemeClr val="tx1"/>
                </a:solidFill>
                <a:effectLst/>
                <a:latin typeface="+mn-lt"/>
                <a:ea typeface="+mn-ea"/>
                <a:cs typeface="+mn-cs"/>
              </a:rPr>
              <a:t>.</a:t>
            </a:r>
          </a:p>
          <a:p>
            <a:endParaRPr lang="en-US" sz="1400" dirty="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12954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Gravel</a:t>
            </a:r>
            <a:r>
              <a:rPr lang="en-US" baseline="0" dirty="0" smtClean="0"/>
              <a:t> not accessible- need hard-packed</a:t>
            </a:r>
          </a:p>
          <a:p>
            <a:r>
              <a:rPr lang="en-US" dirty="0" smtClean="0"/>
              <a:t>Grass is not accessible- tents should be closer</a:t>
            </a:r>
          </a:p>
          <a:p>
            <a:r>
              <a:rPr lang="en-US" dirty="0" smtClean="0"/>
              <a:t>Stone dust</a:t>
            </a:r>
          </a:p>
          <a:p>
            <a:endParaRPr lang="en-US" dirty="0" smtClean="0"/>
          </a:p>
          <a:p>
            <a:r>
              <a:rPr lang="en-US" dirty="0" smtClean="0"/>
              <a:t>Permanent or temporary? </a:t>
            </a:r>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682193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to some related specifics</a:t>
            </a:r>
            <a:r>
              <a:rPr lang="en-US" baseline="0" dirty="0" smtClean="0"/>
              <a:t>:</a:t>
            </a:r>
          </a:p>
          <a:p>
            <a:pPr marL="228600" indent="-228600">
              <a:buAutoNum type="arabicPeriod"/>
            </a:pPr>
            <a:r>
              <a:rPr lang="en-US" baseline="0" dirty="0" smtClean="0"/>
              <a:t>Corn Mazes – The AAB would require that corn mazes be accessible.  If the corn maze is recreated every year, you would need to consider the following for </a:t>
            </a:r>
            <a:r>
              <a:rPr lang="en-US" baseline="0" dirty="0" err="1" smtClean="0"/>
              <a:t>accesibility</a:t>
            </a:r>
            <a:r>
              <a:rPr lang="en-US" baseline="0" dirty="0" smtClean="0"/>
              <a:t>:</a:t>
            </a:r>
          </a:p>
          <a:p>
            <a:pPr marL="685800" lvl="1" indent="-228600">
              <a:buAutoNum type="arabicPeriod"/>
            </a:pPr>
            <a:r>
              <a:rPr lang="en-US" baseline="0" dirty="0" smtClean="0"/>
              <a:t>The route of travel, such as the surface, the width, any changes in level along the route (look out towers).</a:t>
            </a:r>
          </a:p>
          <a:p>
            <a:pPr marL="685800" lvl="1" indent="-228600">
              <a:buAutoNum type="arabicPeriod"/>
            </a:pPr>
            <a:r>
              <a:rPr lang="en-US" baseline="0" dirty="0" smtClean="0"/>
              <a:t>With that said, the look out towers would most likely require a variance to not be accessible, and it might be granted if there is an accessible route around the tower to continue the maze.</a:t>
            </a:r>
          </a:p>
          <a:p>
            <a:pPr marL="685800" lvl="1" indent="-228600">
              <a:buAutoNum type="arabicPeriod"/>
            </a:pPr>
            <a:endParaRPr lang="en-US" baseline="0" dirty="0" smtClean="0"/>
          </a:p>
          <a:p>
            <a:pPr marL="228600" lvl="0" indent="-228600">
              <a:buAutoNum type="arabicPeriod"/>
            </a:pPr>
            <a:r>
              <a:rPr lang="en-US" baseline="0" dirty="0" smtClean="0"/>
              <a:t>Outdoor events – The ADA and AAB would require accessible features at event tents and other amenities related to it.</a:t>
            </a:r>
          </a:p>
          <a:p>
            <a:pPr marL="685800" lvl="1" indent="-228600">
              <a:buAutoNum type="arabicPeriod"/>
            </a:pPr>
            <a:r>
              <a:rPr lang="en-US" baseline="0" dirty="0" smtClean="0"/>
              <a:t>A portion of the tables would need to be accessible.</a:t>
            </a:r>
          </a:p>
          <a:p>
            <a:pPr marL="685800" lvl="1" indent="-228600">
              <a:buAutoNum type="arabicPeriod"/>
            </a:pPr>
            <a:r>
              <a:rPr lang="en-US" baseline="0" dirty="0" smtClean="0"/>
              <a:t>The ground surface would need to be accessible.</a:t>
            </a:r>
          </a:p>
          <a:p>
            <a:pPr marL="685800" lvl="1" indent="-228600">
              <a:buAutoNum type="arabicPeriod"/>
            </a:pPr>
            <a:r>
              <a:rPr lang="en-US" baseline="0" dirty="0" smtClean="0"/>
              <a:t>If portable toilets are provided, accessible ones also need to be provided.</a:t>
            </a:r>
          </a:p>
          <a:p>
            <a:pPr marL="685800" lvl="1" indent="-228600">
              <a:buAutoNum type="arabicPeriod"/>
            </a:pPr>
            <a:endParaRPr lang="en-US" baseline="0" dirty="0" smtClean="0"/>
          </a:p>
          <a:p>
            <a:pPr marL="228600" lvl="0" indent="-228600">
              <a:buAutoNum type="arabicPeriod"/>
            </a:pPr>
            <a:r>
              <a:rPr lang="en-US" baseline="0" dirty="0" smtClean="0"/>
              <a:t>Stores and Farm Stands – The ADA and AAB would require accessible features here.</a:t>
            </a:r>
          </a:p>
          <a:p>
            <a:pPr marL="685800" lvl="1" indent="-228600">
              <a:buAutoNum type="arabicPeriod"/>
            </a:pPr>
            <a:r>
              <a:rPr lang="en-US" baseline="0" dirty="0" smtClean="0"/>
              <a:t>The entry,</a:t>
            </a:r>
          </a:p>
          <a:p>
            <a:pPr marL="685800" lvl="1" indent="-228600">
              <a:buAutoNum type="arabicPeriod"/>
            </a:pPr>
            <a:r>
              <a:rPr lang="en-US" baseline="0" dirty="0" smtClean="0"/>
              <a:t>The accessible route around the store,</a:t>
            </a:r>
          </a:p>
          <a:p>
            <a:pPr marL="685800" lvl="1" indent="-228600">
              <a:buAutoNum type="arabicPeriod"/>
            </a:pPr>
            <a:r>
              <a:rPr lang="en-US" baseline="0" dirty="0" smtClean="0"/>
              <a:t>The checkout area</a:t>
            </a:r>
          </a:p>
          <a:p>
            <a:pPr marL="685800" lvl="1" indent="-228600">
              <a:buAutoNum type="arabicPeriod"/>
            </a:pPr>
            <a:endParaRPr lang="en-US" baseline="0" dirty="0" smtClean="0"/>
          </a:p>
          <a:p>
            <a:pPr marL="228600" lvl="0" indent="-228600">
              <a:buAutoNum type="arabicPeriod"/>
            </a:pPr>
            <a:r>
              <a:rPr lang="en-US" baseline="0" dirty="0" smtClean="0"/>
              <a:t>Gazebos – The ADA and AAB would require access onto the gazebo.</a:t>
            </a:r>
          </a:p>
          <a:p>
            <a:pPr marL="228600" lvl="0" indent="-228600">
              <a:buAutoNum type="arabicPeriod"/>
            </a:pPr>
            <a:endParaRPr lang="en-US" baseline="0" dirty="0" smtClean="0"/>
          </a:p>
          <a:p>
            <a:pPr marL="228600" lvl="0" indent="-228600">
              <a:buAutoNum type="arabicPeriod"/>
            </a:pPr>
            <a:r>
              <a:rPr lang="en-US" baseline="0" dirty="0" smtClean="0"/>
              <a:t>Picnic Benches – The ADA and AAB would require some of the picnic benches to be accessible to </a:t>
            </a:r>
            <a:r>
              <a:rPr lang="en-US" baseline="0" dirty="0" err="1" smtClean="0"/>
              <a:t>pwd’s</a:t>
            </a:r>
            <a:r>
              <a:rPr lang="en-US" baseline="0" dirty="0" smtClean="0"/>
              <a:t>.</a:t>
            </a:r>
          </a:p>
          <a:p>
            <a:pPr marL="228600" lvl="0" indent="-228600">
              <a:buAutoNum type="arabicPeriod"/>
            </a:pPr>
            <a:endParaRPr lang="en-US" baseline="0" dirty="0" smtClean="0"/>
          </a:p>
          <a:p>
            <a:pPr marL="228600" lvl="0" indent="-228600">
              <a:buAutoNum type="arabicPeriod"/>
            </a:pPr>
            <a:r>
              <a:rPr lang="en-US" baseline="0" dirty="0" smtClean="0"/>
              <a:t>Christmas Tree Farms – The AAB would require that there be an accessible route to, maybe not the entire tree farm, but to at least all of the different types of trees offered.</a:t>
            </a:r>
          </a:p>
          <a:p>
            <a:pPr marL="228600" lvl="0" indent="-228600">
              <a:buAutoNum type="arabicPeriod"/>
            </a:pPr>
            <a:endParaRPr lang="en-US" baseline="0" dirty="0" smtClean="0"/>
          </a:p>
          <a:p>
            <a:pPr marL="228600" lvl="0" indent="-228600">
              <a:buAutoNum type="arabicPeriod"/>
            </a:pPr>
            <a:r>
              <a:rPr lang="en-US" baseline="0" dirty="0" smtClean="0"/>
              <a:t>Apple Picking – The AAB would also require something similar to the Christmas tree example.  There may not be an accessible route to all of the apple trees on the farm, but would require access to the different types of apples to be picked.</a:t>
            </a:r>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387766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to some related specifics</a:t>
            </a:r>
            <a:r>
              <a:rPr lang="en-US" baseline="0" dirty="0" smtClean="0"/>
              <a:t>:</a:t>
            </a:r>
          </a:p>
          <a:p>
            <a:pPr marL="228600" indent="-228600">
              <a:buAutoNum type="arabicPeriod"/>
            </a:pPr>
            <a:r>
              <a:rPr lang="en-US" baseline="0" dirty="0" smtClean="0"/>
              <a:t>Corn Mazes – The AAB would require that corn mazes be accessible.  If the corn maze is recreated every year, you would need to consider the following for </a:t>
            </a:r>
            <a:r>
              <a:rPr lang="en-US" baseline="0" dirty="0" err="1" smtClean="0"/>
              <a:t>accesibility</a:t>
            </a:r>
            <a:r>
              <a:rPr lang="en-US" baseline="0" dirty="0" smtClean="0"/>
              <a:t>:</a:t>
            </a:r>
          </a:p>
          <a:p>
            <a:pPr marL="685800" lvl="1" indent="-228600">
              <a:buAutoNum type="arabicPeriod"/>
            </a:pPr>
            <a:r>
              <a:rPr lang="en-US" baseline="0" dirty="0" smtClean="0"/>
              <a:t>The route of travel, such as the surface, the width, any changes in level along the route (look out towers).</a:t>
            </a:r>
          </a:p>
          <a:p>
            <a:pPr marL="685800" lvl="1" indent="-228600">
              <a:buAutoNum type="arabicPeriod"/>
            </a:pPr>
            <a:r>
              <a:rPr lang="en-US" baseline="0" dirty="0" smtClean="0"/>
              <a:t>With that said, the look out towers would most likely require a variance to not be accessible, and it might be granted if there is an accessible route around the tower to continue the maze.</a:t>
            </a:r>
          </a:p>
          <a:p>
            <a:pPr marL="685800" lvl="1" indent="-228600">
              <a:buAutoNum type="arabicPeriod"/>
            </a:pPr>
            <a:endParaRPr lang="en-US" baseline="0" dirty="0" smtClean="0"/>
          </a:p>
          <a:p>
            <a:pPr marL="228600" lvl="0" indent="-228600">
              <a:buAutoNum type="arabicPeriod"/>
            </a:pPr>
            <a:r>
              <a:rPr lang="en-US" baseline="0" dirty="0" smtClean="0"/>
              <a:t>Outdoor events – The ADA and AAB would require accessible features at event tents and other amenities related to it.</a:t>
            </a:r>
          </a:p>
          <a:p>
            <a:pPr marL="685800" lvl="1" indent="-228600">
              <a:buAutoNum type="arabicPeriod"/>
            </a:pPr>
            <a:r>
              <a:rPr lang="en-US" baseline="0" dirty="0" smtClean="0"/>
              <a:t>A portion of the tables would need to be accessible.</a:t>
            </a:r>
          </a:p>
          <a:p>
            <a:pPr marL="685800" lvl="1" indent="-228600">
              <a:buAutoNum type="arabicPeriod"/>
            </a:pPr>
            <a:r>
              <a:rPr lang="en-US" baseline="0" dirty="0" smtClean="0"/>
              <a:t>The ground surface would need to be accessible.</a:t>
            </a:r>
          </a:p>
          <a:p>
            <a:pPr marL="685800" lvl="1" indent="-228600">
              <a:buAutoNum type="arabicPeriod"/>
            </a:pPr>
            <a:r>
              <a:rPr lang="en-US" baseline="0" dirty="0" smtClean="0"/>
              <a:t>If portable toilets are provided, accessible ones also need to be provided.</a:t>
            </a:r>
          </a:p>
          <a:p>
            <a:pPr marL="685800" lvl="1" indent="-228600">
              <a:buAutoNum type="arabicPeriod"/>
            </a:pPr>
            <a:endParaRPr lang="en-US" baseline="0" dirty="0" smtClean="0"/>
          </a:p>
          <a:p>
            <a:pPr marL="228600" lvl="0" indent="-228600">
              <a:buAutoNum type="arabicPeriod"/>
            </a:pPr>
            <a:r>
              <a:rPr lang="en-US" baseline="0" dirty="0" smtClean="0"/>
              <a:t>Stores and Farm Stands – The ADA and AAB would require accessible features here.</a:t>
            </a:r>
          </a:p>
          <a:p>
            <a:pPr marL="685800" lvl="1" indent="-228600">
              <a:buAutoNum type="arabicPeriod"/>
            </a:pPr>
            <a:r>
              <a:rPr lang="en-US" baseline="0" dirty="0" smtClean="0"/>
              <a:t>The entry,</a:t>
            </a:r>
          </a:p>
          <a:p>
            <a:pPr marL="685800" lvl="1" indent="-228600">
              <a:buAutoNum type="arabicPeriod"/>
            </a:pPr>
            <a:r>
              <a:rPr lang="en-US" baseline="0" dirty="0" smtClean="0"/>
              <a:t>The accessible route around the store,</a:t>
            </a:r>
          </a:p>
          <a:p>
            <a:pPr marL="685800" lvl="1" indent="-228600">
              <a:buAutoNum type="arabicPeriod"/>
            </a:pPr>
            <a:r>
              <a:rPr lang="en-US" baseline="0" dirty="0" smtClean="0"/>
              <a:t>The checkout area</a:t>
            </a:r>
          </a:p>
          <a:p>
            <a:pPr marL="685800" lvl="1" indent="-228600">
              <a:buAutoNum type="arabicPeriod"/>
            </a:pPr>
            <a:endParaRPr lang="en-US" baseline="0" dirty="0" smtClean="0"/>
          </a:p>
          <a:p>
            <a:pPr marL="228600" lvl="0" indent="-228600">
              <a:buAutoNum type="arabicPeriod"/>
            </a:pPr>
            <a:r>
              <a:rPr lang="en-US" baseline="0" dirty="0" smtClean="0"/>
              <a:t>Gazebos – The ADA and AAB would require access onto the gazebo.</a:t>
            </a:r>
          </a:p>
          <a:p>
            <a:pPr marL="228600" lvl="0" indent="-228600">
              <a:buAutoNum type="arabicPeriod"/>
            </a:pPr>
            <a:endParaRPr lang="en-US" baseline="0" dirty="0" smtClean="0"/>
          </a:p>
          <a:p>
            <a:pPr marL="228600" lvl="0" indent="-228600">
              <a:buAutoNum type="arabicPeriod"/>
            </a:pPr>
            <a:r>
              <a:rPr lang="en-US" baseline="0" dirty="0" smtClean="0"/>
              <a:t>Picnic Benches – The ADA and AAB would require some of the picnic benches to be accessible to </a:t>
            </a:r>
            <a:r>
              <a:rPr lang="en-US" baseline="0" dirty="0" err="1" smtClean="0"/>
              <a:t>pwd’s</a:t>
            </a:r>
            <a:r>
              <a:rPr lang="en-US" baseline="0" dirty="0" smtClean="0"/>
              <a:t>.</a:t>
            </a:r>
          </a:p>
          <a:p>
            <a:pPr marL="228600" lvl="0" indent="-228600">
              <a:buAutoNum type="arabicPeriod"/>
            </a:pPr>
            <a:endParaRPr lang="en-US" baseline="0" dirty="0" smtClean="0"/>
          </a:p>
          <a:p>
            <a:pPr marL="228600" lvl="0" indent="-228600">
              <a:buAutoNum type="arabicPeriod"/>
            </a:pPr>
            <a:r>
              <a:rPr lang="en-US" baseline="0" dirty="0" smtClean="0"/>
              <a:t>Christmas Tree Farms – The AAB would require that there be an accessible route to, maybe not the entire tree farm, but to at least all of the different types of trees offered.</a:t>
            </a:r>
          </a:p>
          <a:p>
            <a:pPr marL="228600" lvl="0" indent="-228600">
              <a:buAutoNum type="arabicPeriod"/>
            </a:pPr>
            <a:endParaRPr lang="en-US" baseline="0" dirty="0" smtClean="0"/>
          </a:p>
          <a:p>
            <a:pPr marL="228600" lvl="0" indent="-228600">
              <a:buAutoNum type="arabicPeriod"/>
            </a:pPr>
            <a:r>
              <a:rPr lang="en-US" baseline="0" dirty="0" smtClean="0"/>
              <a:t>Apple Picking – The AAB would also require something similar to the Christmas tree example.  There may not be an accessible route to all of the apple trees on the farm, but would require access to the different types of apples to be picked.</a:t>
            </a:r>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50302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examples:</a:t>
            </a:r>
          </a:p>
          <a:p>
            <a:endParaRPr lang="en-US" dirty="0" smtClean="0"/>
          </a:p>
          <a:p>
            <a:pPr marL="228600" indent="-228600">
              <a:buAutoNum type="arabicPeriod"/>
            </a:pPr>
            <a:r>
              <a:rPr lang="en-US" dirty="0" smtClean="0"/>
              <a:t>Parking – The ADA and AAB would require parking to comply with the regulations.</a:t>
            </a:r>
            <a:r>
              <a:rPr lang="en-US" baseline="0" dirty="0" smtClean="0"/>
              <a:t>  Parking provided on a temporary basis has specific obligations that differ from permanent parking lots. </a:t>
            </a:r>
          </a:p>
          <a:p>
            <a:pPr marL="228600" indent="-228600">
              <a:buAutoNum type="arabicPeriod"/>
            </a:pPr>
            <a:endParaRPr lang="en-US" baseline="0" dirty="0" smtClean="0"/>
          </a:p>
          <a:p>
            <a:pPr marL="228600" indent="-228600">
              <a:buAutoNum type="arabicPeriod"/>
            </a:pPr>
            <a:r>
              <a:rPr lang="en-US" baseline="0" dirty="0" smtClean="0"/>
              <a:t>Nature Trails – The AAB would require certain elements of nature trails to be accessible.  However, given the uniqueness of nature trails, variances are often granted for certain portions.</a:t>
            </a:r>
          </a:p>
          <a:p>
            <a:pPr marL="228600" indent="-228600">
              <a:buAutoNum type="arabicPeriod"/>
            </a:pPr>
            <a:endParaRPr lang="en-US" baseline="0" dirty="0" smtClean="0"/>
          </a:p>
          <a:p>
            <a:pPr marL="228600" indent="-228600">
              <a:buAutoNum type="arabicPeriod"/>
            </a:pPr>
            <a:r>
              <a:rPr lang="en-US" baseline="0" dirty="0" smtClean="0"/>
              <a:t>Petting Zoos – The ADA and AAB would require certain elements to be accessible, such as</a:t>
            </a:r>
          </a:p>
          <a:p>
            <a:pPr marL="685800" lvl="1" indent="-228600">
              <a:buAutoNum type="arabicPeriod"/>
            </a:pPr>
            <a:r>
              <a:rPr lang="en-US" baseline="0" dirty="0" smtClean="0"/>
              <a:t>An accessible route to the petting area</a:t>
            </a:r>
          </a:p>
          <a:p>
            <a:pPr marL="685800" lvl="1" indent="-228600">
              <a:buAutoNum type="arabicPeriod"/>
            </a:pPr>
            <a:r>
              <a:rPr lang="en-US" baseline="0" dirty="0" smtClean="0"/>
              <a:t>Access into the area if available</a:t>
            </a:r>
          </a:p>
          <a:p>
            <a:pPr marL="685800" lvl="1" indent="-228600">
              <a:buAutoNum type="arabicPeriod"/>
            </a:pPr>
            <a:r>
              <a:rPr lang="en-US" baseline="0" dirty="0" smtClean="0"/>
              <a:t>Food distribution containers need to be at an accessible reach height.</a:t>
            </a:r>
          </a:p>
          <a:p>
            <a:pPr marL="685800" lvl="1" indent="-228600">
              <a:buAutoNum type="arabicPeriod"/>
            </a:pPr>
            <a:endParaRPr lang="en-US" baseline="0" dirty="0" smtClean="0"/>
          </a:p>
          <a:p>
            <a:pPr marL="228600" lvl="0" indent="-228600">
              <a:buAutoNum type="arabicPeriod"/>
            </a:pPr>
            <a:r>
              <a:rPr lang="en-US" baseline="0" dirty="0" smtClean="0"/>
              <a:t>Playgrounds – The ADA and AAB both have obligations that cover this ranging from the surface and route around the equipment as well as the ADA having specific obligations for the equipment itself, depending on the number of elements provided. </a:t>
            </a:r>
            <a:endParaRPr lang="en-US" dirty="0" smtClean="0"/>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79677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7030A0"/>
                </a:solidFill>
                <a:latin typeface="Book Antiqua" pitchFamily="18" charset="0"/>
              </a:rPr>
              <a:t>Recommended but no ADA obligation for accessible equipment, just accessible route to one of each type</a:t>
            </a:r>
            <a:r>
              <a:rPr lang="en-US" sz="1600" dirty="0" smtClean="0">
                <a:solidFill>
                  <a:srgbClr val="7030A0"/>
                </a:solidFill>
                <a:latin typeface="Book Antiqua" pitchFamily="18" charset="0"/>
              </a:rPr>
              <a:t>.</a:t>
            </a:r>
          </a:p>
          <a:p>
            <a:endParaRPr lang="en-US" dirty="0" smtClean="0"/>
          </a:p>
          <a:p>
            <a:endParaRPr lang="en-US" dirty="0" smtClean="0"/>
          </a:p>
          <a:p>
            <a:r>
              <a:rPr lang="en-US" dirty="0" smtClean="0"/>
              <a:t>Sandbox- Accessible route to and into</a:t>
            </a:r>
          </a:p>
          <a:p>
            <a:r>
              <a:rPr lang="en-US" dirty="0" smtClean="0"/>
              <a:t>Access to elements in sandbox</a:t>
            </a:r>
          </a:p>
          <a:p>
            <a:r>
              <a:rPr lang="en-US" dirty="0" smtClean="0"/>
              <a:t>Rubberized surface for wheelchair user access</a:t>
            </a:r>
          </a:p>
          <a:p>
            <a:endParaRPr lang="en-US" dirty="0" smtClean="0"/>
          </a:p>
          <a:p>
            <a:r>
              <a:rPr lang="en-US" dirty="0" smtClean="0"/>
              <a:t>More examples:</a:t>
            </a:r>
          </a:p>
          <a:p>
            <a:endParaRPr lang="en-US" dirty="0" smtClean="0"/>
          </a:p>
          <a:p>
            <a:pPr marL="228600" indent="-228600">
              <a:buAutoNum type="arabicPeriod"/>
            </a:pPr>
            <a:r>
              <a:rPr lang="en-US" dirty="0" smtClean="0"/>
              <a:t>Parking – The ADA and AAB would require parking to comply with the regulations.</a:t>
            </a:r>
            <a:r>
              <a:rPr lang="en-US" baseline="0" dirty="0" smtClean="0"/>
              <a:t>  Parking provided on a temporary basis has specific obligations that differ from permanent parking lots. </a:t>
            </a:r>
          </a:p>
          <a:p>
            <a:pPr marL="228600" indent="-228600">
              <a:buAutoNum type="arabicPeriod"/>
            </a:pPr>
            <a:endParaRPr lang="en-US" baseline="0" dirty="0" smtClean="0"/>
          </a:p>
          <a:p>
            <a:pPr marL="228600" indent="-228600">
              <a:buAutoNum type="arabicPeriod"/>
            </a:pPr>
            <a:r>
              <a:rPr lang="en-US" baseline="0" dirty="0" smtClean="0"/>
              <a:t>Nature Trails – The AAB would require certain elements of nature trails to be accessible.  However, given the uniqueness of nature trails, variances are often granted for certain portions.</a:t>
            </a:r>
          </a:p>
          <a:p>
            <a:pPr marL="228600" indent="-228600">
              <a:buAutoNum type="arabicPeriod"/>
            </a:pPr>
            <a:endParaRPr lang="en-US" baseline="0" dirty="0" smtClean="0"/>
          </a:p>
          <a:p>
            <a:pPr marL="228600" indent="-228600">
              <a:buAutoNum type="arabicPeriod"/>
            </a:pPr>
            <a:r>
              <a:rPr lang="en-US" baseline="0" dirty="0" smtClean="0"/>
              <a:t>Petting Zoos – The ADA and AAB would require certain elements to be accessible, such as</a:t>
            </a:r>
          </a:p>
          <a:p>
            <a:pPr marL="685800" lvl="1" indent="-228600">
              <a:buAutoNum type="arabicPeriod"/>
            </a:pPr>
            <a:r>
              <a:rPr lang="en-US" baseline="0" dirty="0" smtClean="0"/>
              <a:t>An accessible route to the petting area</a:t>
            </a:r>
          </a:p>
          <a:p>
            <a:pPr marL="685800" lvl="1" indent="-228600">
              <a:buAutoNum type="arabicPeriod"/>
            </a:pPr>
            <a:r>
              <a:rPr lang="en-US" baseline="0" dirty="0" smtClean="0"/>
              <a:t>Access into the area if available</a:t>
            </a:r>
          </a:p>
          <a:p>
            <a:pPr marL="685800" lvl="1" indent="-228600">
              <a:buAutoNum type="arabicPeriod"/>
            </a:pPr>
            <a:r>
              <a:rPr lang="en-US" baseline="0" dirty="0" smtClean="0"/>
              <a:t>Food distribution containers need to be at an accessible reach height.</a:t>
            </a:r>
          </a:p>
          <a:p>
            <a:pPr marL="685800" lvl="1" indent="-228600">
              <a:buAutoNum type="arabicPeriod"/>
            </a:pPr>
            <a:endParaRPr lang="en-US" baseline="0" dirty="0" smtClean="0"/>
          </a:p>
          <a:p>
            <a:pPr marL="228600" lvl="0" indent="-228600">
              <a:buAutoNum type="arabicPeriod"/>
            </a:pPr>
            <a:r>
              <a:rPr lang="en-US" baseline="0" dirty="0" smtClean="0"/>
              <a:t>Playgrounds – The ADA and AAB both have obligations that cover this ranging from the surface and route around the equipment as well as the ADA having specific obligations for the equipment itself, depending on the number of elements provided. </a:t>
            </a:r>
            <a:endParaRPr lang="en-US" dirty="0" smtClean="0"/>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259725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Sandbox- Accessible route to and into</a:t>
            </a:r>
          </a:p>
          <a:p>
            <a:r>
              <a:rPr lang="en-US" dirty="0" smtClean="0"/>
              <a:t>Access to elements in sandbox</a:t>
            </a:r>
          </a:p>
          <a:p>
            <a:r>
              <a:rPr lang="en-US" dirty="0" smtClean="0"/>
              <a:t>Rubberized surface for wheelchair user access</a:t>
            </a:r>
          </a:p>
          <a:p>
            <a:endParaRPr lang="en-US" dirty="0" smtClean="0"/>
          </a:p>
          <a:p>
            <a:r>
              <a:rPr lang="en-US" dirty="0" smtClean="0"/>
              <a:t>More examples:</a:t>
            </a:r>
          </a:p>
          <a:p>
            <a:endParaRPr lang="en-US" dirty="0" smtClean="0"/>
          </a:p>
          <a:p>
            <a:pPr marL="228600" indent="-228600">
              <a:buAutoNum type="arabicPeriod"/>
            </a:pPr>
            <a:r>
              <a:rPr lang="en-US" dirty="0" smtClean="0"/>
              <a:t>Parking – The ADA and AAB would require parking to comply with the regulations.</a:t>
            </a:r>
            <a:r>
              <a:rPr lang="en-US" baseline="0" dirty="0" smtClean="0"/>
              <a:t>  Parking provided on a temporary basis has specific obligations that differ from permanent parking lots. </a:t>
            </a:r>
          </a:p>
          <a:p>
            <a:pPr marL="228600" indent="-228600">
              <a:buAutoNum type="arabicPeriod"/>
            </a:pPr>
            <a:endParaRPr lang="en-US" baseline="0" dirty="0" smtClean="0"/>
          </a:p>
          <a:p>
            <a:pPr marL="228600" indent="-228600">
              <a:buAutoNum type="arabicPeriod"/>
            </a:pPr>
            <a:r>
              <a:rPr lang="en-US" baseline="0" dirty="0" smtClean="0"/>
              <a:t>Nature Trails – The AAB would require certain elements of nature trails to be accessible.  However, given the uniqueness of nature trails, variances are often granted for certain portions.</a:t>
            </a:r>
          </a:p>
          <a:p>
            <a:pPr marL="228600" indent="-228600">
              <a:buAutoNum type="arabicPeriod"/>
            </a:pPr>
            <a:endParaRPr lang="en-US" baseline="0" dirty="0" smtClean="0"/>
          </a:p>
          <a:p>
            <a:pPr marL="228600" indent="-228600">
              <a:buAutoNum type="arabicPeriod"/>
            </a:pPr>
            <a:r>
              <a:rPr lang="en-US" baseline="0" dirty="0" smtClean="0"/>
              <a:t>Petting Zoos – The ADA and AAB would require certain elements to be accessible, such as</a:t>
            </a:r>
          </a:p>
          <a:p>
            <a:pPr marL="685800" lvl="1" indent="-228600">
              <a:buAutoNum type="arabicPeriod"/>
            </a:pPr>
            <a:r>
              <a:rPr lang="en-US" baseline="0" dirty="0" smtClean="0"/>
              <a:t>An accessible route to the petting area</a:t>
            </a:r>
          </a:p>
          <a:p>
            <a:pPr marL="685800" lvl="1" indent="-228600">
              <a:buAutoNum type="arabicPeriod"/>
            </a:pPr>
            <a:r>
              <a:rPr lang="en-US" baseline="0" dirty="0" smtClean="0"/>
              <a:t>Access into the area if available</a:t>
            </a:r>
          </a:p>
          <a:p>
            <a:pPr marL="685800" lvl="1" indent="-228600">
              <a:buAutoNum type="arabicPeriod"/>
            </a:pPr>
            <a:r>
              <a:rPr lang="en-US" baseline="0" dirty="0" smtClean="0"/>
              <a:t>Food distribution containers need to be at an accessible reach height.</a:t>
            </a:r>
          </a:p>
          <a:p>
            <a:pPr marL="685800" lvl="1" indent="-228600">
              <a:buAutoNum type="arabicPeriod"/>
            </a:pPr>
            <a:endParaRPr lang="en-US" baseline="0" dirty="0" smtClean="0"/>
          </a:p>
          <a:p>
            <a:pPr marL="228600" lvl="0" indent="-228600">
              <a:buAutoNum type="arabicPeriod"/>
            </a:pPr>
            <a:r>
              <a:rPr lang="en-US" baseline="0" dirty="0" smtClean="0"/>
              <a:t>Playgrounds – The ADA and AAB both have obligations that cover this ranging from the surface and route around the equipment as well as the ADA having specific obligations for the equipment itself, depending on the number of elements provided. </a:t>
            </a:r>
            <a:endParaRPr lang="en-US" dirty="0" smtClean="0"/>
          </a:p>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679778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a:t>
            </a:r>
            <a:r>
              <a:rPr lang="en-US" baseline="0" dirty="0" smtClean="0"/>
              <a:t> could allow persons with mobility disability to enter the bog</a:t>
            </a:r>
          </a:p>
          <a:p>
            <a:endParaRPr lang="en-US" baseline="0" dirty="0" smtClean="0"/>
          </a:p>
          <a:p>
            <a:r>
              <a:rPr lang="en-US" baseline="0" dirty="0" smtClean="0"/>
              <a:t>“Tank” allows someone who cannot enter the bog to experience a simulation</a:t>
            </a:r>
          </a:p>
          <a:p>
            <a:endParaRPr lang="en-US" baseline="0" dirty="0" smtClean="0"/>
          </a:p>
          <a:p>
            <a:r>
              <a:rPr lang="en-US" sz="1200" dirty="0" smtClean="0">
                <a:latin typeface="Arial Narrow" panose="020B0606020202030204" pitchFamily="34" charset="0"/>
              </a:rPr>
              <a:t>There are earthen ramps leading into some of the bogs. The earthen ramps are a firm, sloped, grassy</a:t>
            </a:r>
          </a:p>
          <a:p>
            <a:r>
              <a:rPr lang="en-US" sz="1200" dirty="0" smtClean="0">
                <a:latin typeface="Arial Narrow" panose="020B0606020202030204" pitchFamily="34" charset="0"/>
              </a:rPr>
              <a:t>surface that allows entry to the bog. The bog surface is also a firm, stable, solid surface to which the</a:t>
            </a:r>
          </a:p>
          <a:p>
            <a:r>
              <a:rPr lang="en-US" sz="1200" dirty="0" smtClean="0">
                <a:latin typeface="Arial Narrow" panose="020B0606020202030204" pitchFamily="34" charset="0"/>
              </a:rPr>
              <a:t>cranberry vines are attached. People entering the bog wear waist high waders as the water can be cold in</a:t>
            </a:r>
          </a:p>
          <a:p>
            <a:r>
              <a:rPr lang="en-US" sz="1200" dirty="0" smtClean="0">
                <a:latin typeface="Arial Narrow" panose="020B0606020202030204" pitchFamily="34" charset="0"/>
              </a:rPr>
              <a:t>October.</a:t>
            </a:r>
          </a:p>
          <a:p>
            <a:r>
              <a:rPr lang="en-US" sz="1200" dirty="0" smtClean="0">
                <a:latin typeface="Arial Narrow" panose="020B0606020202030204" pitchFamily="34" charset="0"/>
              </a:rPr>
              <a:t>Not all bogs have the earthen ramps, which are provided primarily for harvesting operations, not for the</a:t>
            </a:r>
          </a:p>
          <a:p>
            <a:r>
              <a:rPr lang="en-US" sz="1200" dirty="0" smtClean="0">
                <a:latin typeface="Arial Narrow" panose="020B0606020202030204" pitchFamily="34" charset="0"/>
              </a:rPr>
              <a:t>touring programs. During our discussion, you mentioned that, eventually, you would like to have earthen</a:t>
            </a:r>
          </a:p>
          <a:p>
            <a:r>
              <a:rPr lang="en-US" sz="1200" dirty="0" smtClean="0">
                <a:latin typeface="Arial Narrow" panose="020B0606020202030204" pitchFamily="34" charset="0"/>
              </a:rPr>
              <a:t>ramps at all of the bogs.</a:t>
            </a:r>
          </a:p>
          <a:p>
            <a:r>
              <a:rPr lang="en-US" sz="1200" dirty="0" smtClean="0">
                <a:latin typeface="Arial Narrow" panose="020B0606020202030204" pitchFamily="34" charset="0"/>
              </a:rPr>
              <a:t>You also mentioned that determining which bog can be used for the tours is often chosen a couple of days</a:t>
            </a:r>
          </a:p>
          <a:p>
            <a:r>
              <a:rPr lang="en-US" sz="1200" dirty="0" smtClean="0">
                <a:latin typeface="Arial Narrow" panose="020B0606020202030204" pitchFamily="34" charset="0"/>
              </a:rPr>
              <a:t>before, if not the day of, the scheduled tour due to the current harvesting operations. Sometimes bogs</a:t>
            </a:r>
          </a:p>
          <a:p>
            <a:r>
              <a:rPr lang="en-US" sz="1200" dirty="0" smtClean="0">
                <a:latin typeface="Arial Narrow" panose="020B0606020202030204" pitchFamily="34" charset="0"/>
              </a:rPr>
              <a:t>without earthen ramps must be chosen due to the limited availability.</a:t>
            </a:r>
          </a:p>
          <a:p>
            <a:r>
              <a:rPr lang="en-US" sz="1200" dirty="0" smtClean="0">
                <a:latin typeface="Arial Narrow" panose="020B0606020202030204" pitchFamily="34" charset="0"/>
              </a:rPr>
              <a:t>The earthen ramps provide a unique entry point for people participating in the “Be the Grower Experience”</a:t>
            </a:r>
          </a:p>
          <a:p>
            <a:r>
              <a:rPr lang="en-US" sz="1200" dirty="0" smtClean="0">
                <a:latin typeface="Arial Narrow" panose="020B0606020202030204" pitchFamily="34" charset="0"/>
              </a:rPr>
              <a:t>tour. They vary in slope as the topography of each bog is different.</a:t>
            </a:r>
          </a:p>
          <a:p>
            <a:r>
              <a:rPr lang="en-US" sz="1200" dirty="0" smtClean="0">
                <a:latin typeface="Arial Narrow" panose="020B0606020202030204" pitchFamily="34" charset="0"/>
              </a:rPr>
              <a:t>There are a couple of options that could be implemented to improve the accessibility into the bogs with</a:t>
            </a:r>
          </a:p>
          <a:p>
            <a:r>
              <a:rPr lang="en-US" sz="1200" dirty="0" smtClean="0">
                <a:latin typeface="Arial Narrow" panose="020B0606020202030204" pitchFamily="34" charset="0"/>
              </a:rPr>
              <a:t>earthen ramps provided:</a:t>
            </a:r>
          </a:p>
          <a:p>
            <a:r>
              <a:rPr lang="en-US" sz="1200" dirty="0" smtClean="0">
                <a:latin typeface="Arial Narrow" panose="020B0606020202030204" pitchFamily="34" charset="0"/>
              </a:rPr>
              <a:t>1. Provide a “fish tank” experience near the bog and/or in the museum. Create a simulated bog</a:t>
            </a:r>
          </a:p>
          <a:p>
            <a:r>
              <a:rPr lang="en-US" sz="1200" dirty="0" smtClean="0">
                <a:latin typeface="Arial Narrow" panose="020B0606020202030204" pitchFamily="34" charset="0"/>
              </a:rPr>
              <a:t>within a see‐through tank that people who cannot enter the bog can use to experience the</a:t>
            </a:r>
          </a:p>
          <a:p>
            <a:r>
              <a:rPr lang="en-US" sz="1200" dirty="0" smtClean="0">
                <a:latin typeface="Arial Narrow" panose="020B0606020202030204" pitchFamily="34" charset="0"/>
              </a:rPr>
              <a:t>ecosystem of the bog and possible “harvesting” of the tank.</a:t>
            </a:r>
          </a:p>
          <a:p>
            <a:r>
              <a:rPr lang="en-US" sz="1200" dirty="0" smtClean="0">
                <a:latin typeface="Arial Narrow" panose="020B0606020202030204" pitchFamily="34" charset="0"/>
              </a:rPr>
              <a:t>2. A portable platform system that has handrails attached to assist people with entering the bog.</a:t>
            </a:r>
          </a:p>
          <a:p>
            <a:r>
              <a:rPr lang="en-US" sz="1200" dirty="0" smtClean="0">
                <a:latin typeface="Arial Narrow" panose="020B0606020202030204" pitchFamily="34" charset="0"/>
              </a:rPr>
              <a:t>The pictures below are only concept ideas. </a:t>
            </a:r>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626368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a:t>
            </a:r>
            <a:r>
              <a:rPr lang="en-US" baseline="0" dirty="0" smtClean="0"/>
              <a:t> could allow persons with mobility disability to enter the bog</a:t>
            </a:r>
          </a:p>
          <a:p>
            <a:endParaRPr lang="en-US" baseline="0" dirty="0" smtClean="0"/>
          </a:p>
          <a:p>
            <a:r>
              <a:rPr lang="en-US" baseline="0" dirty="0" smtClean="0"/>
              <a:t>“Tank” allows someone who cannot enter the bog to experience a simulation</a:t>
            </a:r>
          </a:p>
          <a:p>
            <a:endParaRPr lang="en-US" baseline="0" dirty="0" smtClean="0"/>
          </a:p>
          <a:p>
            <a:r>
              <a:rPr lang="en-US" sz="1200" dirty="0" smtClean="0">
                <a:latin typeface="Arial Narrow" panose="020B0606020202030204" pitchFamily="34" charset="0"/>
              </a:rPr>
              <a:t>There are earthen ramps leading into some of the bogs. The earthen ramps are a firm, sloped, grassy</a:t>
            </a:r>
          </a:p>
          <a:p>
            <a:r>
              <a:rPr lang="en-US" sz="1200" dirty="0" smtClean="0">
                <a:latin typeface="Arial Narrow" panose="020B0606020202030204" pitchFamily="34" charset="0"/>
              </a:rPr>
              <a:t>surface that allows entry to the bog. The bog surface is also a firm, stable, solid surface to which the</a:t>
            </a:r>
          </a:p>
          <a:p>
            <a:r>
              <a:rPr lang="en-US" sz="1200" dirty="0" smtClean="0">
                <a:latin typeface="Arial Narrow" panose="020B0606020202030204" pitchFamily="34" charset="0"/>
              </a:rPr>
              <a:t>cranberry vines are attached. People entering the bog wear waist high waders as the water can be cold in</a:t>
            </a:r>
          </a:p>
          <a:p>
            <a:r>
              <a:rPr lang="en-US" sz="1200" dirty="0" smtClean="0">
                <a:latin typeface="Arial Narrow" panose="020B0606020202030204" pitchFamily="34" charset="0"/>
              </a:rPr>
              <a:t>October.</a:t>
            </a:r>
          </a:p>
          <a:p>
            <a:r>
              <a:rPr lang="en-US" sz="1200" dirty="0" smtClean="0">
                <a:latin typeface="Arial Narrow" panose="020B0606020202030204" pitchFamily="34" charset="0"/>
              </a:rPr>
              <a:t>Not all bogs have the earthen ramps, which are provided primarily for harvesting operations, not for the</a:t>
            </a:r>
          </a:p>
          <a:p>
            <a:r>
              <a:rPr lang="en-US" sz="1200" dirty="0" smtClean="0">
                <a:latin typeface="Arial Narrow" panose="020B0606020202030204" pitchFamily="34" charset="0"/>
              </a:rPr>
              <a:t>touring programs. During our discussion, you mentioned that, eventually, you would like to have earthen</a:t>
            </a:r>
          </a:p>
          <a:p>
            <a:r>
              <a:rPr lang="en-US" sz="1200" dirty="0" smtClean="0">
                <a:latin typeface="Arial Narrow" panose="020B0606020202030204" pitchFamily="34" charset="0"/>
              </a:rPr>
              <a:t>ramps at all of the bogs.</a:t>
            </a:r>
          </a:p>
          <a:p>
            <a:r>
              <a:rPr lang="en-US" sz="1200" dirty="0" smtClean="0">
                <a:latin typeface="Arial Narrow" panose="020B0606020202030204" pitchFamily="34" charset="0"/>
              </a:rPr>
              <a:t>You also mentioned that determining which bog can be used for the tours is often chosen a couple of days</a:t>
            </a:r>
          </a:p>
          <a:p>
            <a:r>
              <a:rPr lang="en-US" sz="1200" dirty="0" smtClean="0">
                <a:latin typeface="Arial Narrow" panose="020B0606020202030204" pitchFamily="34" charset="0"/>
              </a:rPr>
              <a:t>before, if not the day of, the scheduled tour due to the current harvesting operations. Sometimes bogs</a:t>
            </a:r>
          </a:p>
          <a:p>
            <a:r>
              <a:rPr lang="en-US" sz="1200" dirty="0" smtClean="0">
                <a:latin typeface="Arial Narrow" panose="020B0606020202030204" pitchFamily="34" charset="0"/>
              </a:rPr>
              <a:t>without earthen ramps must be chosen due to the limited availability.</a:t>
            </a:r>
          </a:p>
          <a:p>
            <a:r>
              <a:rPr lang="en-US" sz="1200" dirty="0" smtClean="0">
                <a:latin typeface="Arial Narrow" panose="020B0606020202030204" pitchFamily="34" charset="0"/>
              </a:rPr>
              <a:t>The earthen ramps provide a unique entry point for people participating in the “Be the Grower Experience”</a:t>
            </a:r>
          </a:p>
          <a:p>
            <a:r>
              <a:rPr lang="en-US" sz="1200" dirty="0" smtClean="0">
                <a:latin typeface="Arial Narrow" panose="020B0606020202030204" pitchFamily="34" charset="0"/>
              </a:rPr>
              <a:t>tour. They vary in slope as the topography of each bog is different.</a:t>
            </a:r>
          </a:p>
          <a:p>
            <a:r>
              <a:rPr lang="en-US" sz="1200" dirty="0" smtClean="0">
                <a:latin typeface="Arial Narrow" panose="020B0606020202030204" pitchFamily="34" charset="0"/>
              </a:rPr>
              <a:t>There are a couple of options that could be implemented to improve the accessibility into the bogs with</a:t>
            </a:r>
          </a:p>
          <a:p>
            <a:r>
              <a:rPr lang="en-US" sz="1200" dirty="0" smtClean="0">
                <a:latin typeface="Arial Narrow" panose="020B0606020202030204" pitchFamily="34" charset="0"/>
              </a:rPr>
              <a:t>earthen ramps provided:</a:t>
            </a:r>
          </a:p>
          <a:p>
            <a:r>
              <a:rPr lang="en-US" sz="1200" dirty="0" smtClean="0">
                <a:latin typeface="Arial Narrow" panose="020B0606020202030204" pitchFamily="34" charset="0"/>
              </a:rPr>
              <a:t>1. Provide a “fish tank” experience near the bog and/or in the museum. Create a simulated bog</a:t>
            </a:r>
          </a:p>
          <a:p>
            <a:r>
              <a:rPr lang="en-US" sz="1200" dirty="0" smtClean="0">
                <a:latin typeface="Arial Narrow" panose="020B0606020202030204" pitchFamily="34" charset="0"/>
              </a:rPr>
              <a:t>within a see‐through tank that people who cannot enter the bog can use to experience the</a:t>
            </a:r>
          </a:p>
          <a:p>
            <a:r>
              <a:rPr lang="en-US" sz="1200" dirty="0" smtClean="0">
                <a:latin typeface="Arial Narrow" panose="020B0606020202030204" pitchFamily="34" charset="0"/>
              </a:rPr>
              <a:t>ecosystem of the bog and possible “harvesting” of the tank.</a:t>
            </a:r>
          </a:p>
          <a:p>
            <a:r>
              <a:rPr lang="en-US" sz="1200" dirty="0" smtClean="0">
                <a:latin typeface="Arial Narrow" panose="020B0606020202030204" pitchFamily="34" charset="0"/>
              </a:rPr>
              <a:t>2. A portable platform system that has handrails attached to assist people with entering the bog.</a:t>
            </a:r>
          </a:p>
          <a:p>
            <a:r>
              <a:rPr lang="en-US" sz="1200" dirty="0" smtClean="0">
                <a:latin typeface="Arial Narrow" panose="020B0606020202030204" pitchFamily="34" charset="0"/>
              </a:rPr>
              <a:t>The pictures below are only concept ideas. </a:t>
            </a:r>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390421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Narrow" panose="020B0606020202030204" pitchFamily="34" charset="0"/>
              </a:rPr>
              <a:t>Provide a “fish tank” experience near the bog and/or in the museum. </a:t>
            </a:r>
          </a:p>
          <a:p>
            <a:endParaRPr lang="en-US" dirty="0" smtClean="0"/>
          </a:p>
          <a:p>
            <a:r>
              <a:rPr lang="en-US" dirty="0" smtClean="0"/>
              <a:t>Options</a:t>
            </a:r>
            <a:r>
              <a:rPr lang="en-US" baseline="0" dirty="0" smtClean="0"/>
              <a:t> could allow persons with mobility disability to enter the bog</a:t>
            </a:r>
          </a:p>
          <a:p>
            <a:endParaRPr lang="en-US" baseline="0" dirty="0" smtClean="0"/>
          </a:p>
          <a:p>
            <a:r>
              <a:rPr lang="en-US" baseline="0" dirty="0" smtClean="0"/>
              <a:t>“Tank” allows someone who cannot enter the bog to experience a simulation</a:t>
            </a:r>
          </a:p>
          <a:p>
            <a:endParaRPr lang="en-US" baseline="0" dirty="0" smtClean="0"/>
          </a:p>
          <a:p>
            <a:r>
              <a:rPr lang="en-US" sz="1200" dirty="0" smtClean="0">
                <a:latin typeface="Arial Narrow" panose="020B0606020202030204" pitchFamily="34" charset="0"/>
              </a:rPr>
              <a:t>There are earthen ramps leading into some of the bogs. The earthen ramps are a firm, sloped, grassy</a:t>
            </a:r>
          </a:p>
          <a:p>
            <a:r>
              <a:rPr lang="en-US" sz="1200" dirty="0" smtClean="0">
                <a:latin typeface="Arial Narrow" panose="020B0606020202030204" pitchFamily="34" charset="0"/>
              </a:rPr>
              <a:t>surface that allows entry to the bog. The bog surface is also a firm, stable, solid surface to which the</a:t>
            </a:r>
          </a:p>
          <a:p>
            <a:r>
              <a:rPr lang="en-US" sz="1200" dirty="0" smtClean="0">
                <a:latin typeface="Arial Narrow" panose="020B0606020202030204" pitchFamily="34" charset="0"/>
              </a:rPr>
              <a:t>cranberry vines are attached. People entering the bog wear waist high waders as the water can be cold in</a:t>
            </a:r>
          </a:p>
          <a:p>
            <a:r>
              <a:rPr lang="en-US" sz="1200" dirty="0" smtClean="0">
                <a:latin typeface="Arial Narrow" panose="020B0606020202030204" pitchFamily="34" charset="0"/>
              </a:rPr>
              <a:t>October.</a:t>
            </a:r>
          </a:p>
          <a:p>
            <a:r>
              <a:rPr lang="en-US" sz="1200" dirty="0" smtClean="0">
                <a:latin typeface="Arial Narrow" panose="020B0606020202030204" pitchFamily="34" charset="0"/>
              </a:rPr>
              <a:t>Not all bogs have the earthen ramps, which are provided primarily for harvesting operations, not for the</a:t>
            </a:r>
          </a:p>
          <a:p>
            <a:r>
              <a:rPr lang="en-US" sz="1200" dirty="0" smtClean="0">
                <a:latin typeface="Arial Narrow" panose="020B0606020202030204" pitchFamily="34" charset="0"/>
              </a:rPr>
              <a:t>touring programs. During our discussion, you mentioned that, eventually, you would like to have earthen</a:t>
            </a:r>
          </a:p>
          <a:p>
            <a:r>
              <a:rPr lang="en-US" sz="1200" dirty="0" smtClean="0">
                <a:latin typeface="Arial Narrow" panose="020B0606020202030204" pitchFamily="34" charset="0"/>
              </a:rPr>
              <a:t>ramps at all of the bogs.</a:t>
            </a:r>
          </a:p>
          <a:p>
            <a:r>
              <a:rPr lang="en-US" sz="1200" dirty="0" smtClean="0">
                <a:latin typeface="Arial Narrow" panose="020B0606020202030204" pitchFamily="34" charset="0"/>
              </a:rPr>
              <a:t>You also mentioned that determining which bog can be used for the tours is often chosen a couple of days</a:t>
            </a:r>
          </a:p>
          <a:p>
            <a:r>
              <a:rPr lang="en-US" sz="1200" dirty="0" smtClean="0">
                <a:latin typeface="Arial Narrow" panose="020B0606020202030204" pitchFamily="34" charset="0"/>
              </a:rPr>
              <a:t>before, if not the day of, the scheduled tour due to the current harvesting operations. Sometimes bogs</a:t>
            </a:r>
          </a:p>
          <a:p>
            <a:r>
              <a:rPr lang="en-US" sz="1200" dirty="0" smtClean="0">
                <a:latin typeface="Arial Narrow" panose="020B0606020202030204" pitchFamily="34" charset="0"/>
              </a:rPr>
              <a:t>without earthen ramps must be chosen due to the limited availability.</a:t>
            </a:r>
          </a:p>
          <a:p>
            <a:r>
              <a:rPr lang="en-US" sz="1200" dirty="0" smtClean="0">
                <a:latin typeface="Arial Narrow" panose="020B0606020202030204" pitchFamily="34" charset="0"/>
              </a:rPr>
              <a:t>The earthen ramps provide a unique entry point for people participating in the “Be the Grower Experience”</a:t>
            </a:r>
          </a:p>
          <a:p>
            <a:r>
              <a:rPr lang="en-US" sz="1200" dirty="0" smtClean="0">
                <a:latin typeface="Arial Narrow" panose="020B0606020202030204" pitchFamily="34" charset="0"/>
              </a:rPr>
              <a:t>tour. They vary in slope as the topography of each bog is different.</a:t>
            </a:r>
          </a:p>
          <a:p>
            <a:r>
              <a:rPr lang="en-US" sz="1200" dirty="0" smtClean="0">
                <a:latin typeface="Arial Narrow" panose="020B0606020202030204" pitchFamily="34" charset="0"/>
              </a:rPr>
              <a:t>There are a couple of options that could be implemented to improve the accessibility into the bogs with</a:t>
            </a:r>
          </a:p>
          <a:p>
            <a:r>
              <a:rPr lang="en-US" sz="1200" dirty="0" smtClean="0">
                <a:latin typeface="Arial Narrow" panose="020B0606020202030204" pitchFamily="34" charset="0"/>
              </a:rPr>
              <a:t>earthen ramps provided:</a:t>
            </a:r>
          </a:p>
          <a:p>
            <a:r>
              <a:rPr lang="en-US" sz="1200" dirty="0" smtClean="0">
                <a:latin typeface="Arial Narrow" panose="020B0606020202030204" pitchFamily="34" charset="0"/>
              </a:rPr>
              <a:t>1. Provide a “fish tank” experience near the bog and/or in the museum. Create a simulated bog</a:t>
            </a:r>
          </a:p>
          <a:p>
            <a:r>
              <a:rPr lang="en-US" sz="1200" dirty="0" smtClean="0">
                <a:latin typeface="Arial Narrow" panose="020B0606020202030204" pitchFamily="34" charset="0"/>
              </a:rPr>
              <a:t>within a see‐through tank that people who cannot enter the bog can use to experience the</a:t>
            </a:r>
          </a:p>
          <a:p>
            <a:r>
              <a:rPr lang="en-US" sz="1200" dirty="0" smtClean="0">
                <a:latin typeface="Arial Narrow" panose="020B0606020202030204" pitchFamily="34" charset="0"/>
              </a:rPr>
              <a:t>ecosystem of the bog and possible “harvesting” of the tank.</a:t>
            </a:r>
          </a:p>
          <a:p>
            <a:r>
              <a:rPr lang="en-US" sz="1200" dirty="0" smtClean="0">
                <a:latin typeface="Arial Narrow" panose="020B0606020202030204" pitchFamily="34" charset="0"/>
              </a:rPr>
              <a:t>2. A portable platform system that has handrails attached to assist people with entering the bog.</a:t>
            </a:r>
          </a:p>
          <a:p>
            <a:r>
              <a:rPr lang="en-US" sz="1200" dirty="0" smtClean="0">
                <a:latin typeface="Arial Narrow" panose="020B0606020202030204" pitchFamily="34" charset="0"/>
              </a:rPr>
              <a:t>The pictures below are only concept ideas. </a:t>
            </a:r>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92922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sz="1400" dirty="0" smtClean="0">
              <a:latin typeface="+mn-lt"/>
            </a:endParaRPr>
          </a:p>
        </p:txBody>
      </p:sp>
      <p:sp>
        <p:nvSpPr>
          <p:cNvPr id="62468" name="Slide Number Placeholder 3"/>
          <p:cNvSpPr>
            <a:spLocks noGrp="1"/>
          </p:cNvSpPr>
          <p:nvPr>
            <p:ph type="sldNum" sz="quarter" idx="5"/>
          </p:nvPr>
        </p:nvSpPr>
        <p:spPr>
          <a:noFill/>
        </p:spPr>
        <p:txBody>
          <a:bodyPr/>
          <a:lstStyle>
            <a:lvl1pPr defTabSz="930275">
              <a:defRPr>
                <a:solidFill>
                  <a:schemeClr val="tx1"/>
                </a:solidFill>
                <a:latin typeface="Verdana" pitchFamily="34" charset="0"/>
              </a:defRPr>
            </a:lvl1pPr>
            <a:lvl2pPr marL="742950" indent="-285750" defTabSz="930275">
              <a:defRPr>
                <a:solidFill>
                  <a:schemeClr val="tx1"/>
                </a:solidFill>
                <a:latin typeface="Verdana" pitchFamily="34" charset="0"/>
              </a:defRPr>
            </a:lvl2pPr>
            <a:lvl3pPr marL="1143000" indent="-228600" defTabSz="930275">
              <a:defRPr>
                <a:solidFill>
                  <a:schemeClr val="tx1"/>
                </a:solidFill>
                <a:latin typeface="Verdana" pitchFamily="34" charset="0"/>
              </a:defRPr>
            </a:lvl3pPr>
            <a:lvl4pPr marL="1600200" indent="-228600" defTabSz="930275">
              <a:defRPr>
                <a:solidFill>
                  <a:schemeClr val="tx1"/>
                </a:solidFill>
                <a:latin typeface="Verdana" pitchFamily="34" charset="0"/>
              </a:defRPr>
            </a:lvl4pPr>
            <a:lvl5pPr marL="2057400" indent="-228600" defTabSz="930275">
              <a:defRPr>
                <a:solidFill>
                  <a:schemeClr val="tx1"/>
                </a:solidFill>
                <a:latin typeface="Verdana" pitchFamily="34" charset="0"/>
              </a:defRPr>
            </a:lvl5pPr>
            <a:lvl6pPr marL="2514600" indent="-228600" defTabSz="930275" eaLnBrk="0" fontAlgn="base" hangingPunct="0">
              <a:spcBef>
                <a:spcPct val="0"/>
              </a:spcBef>
              <a:spcAft>
                <a:spcPct val="0"/>
              </a:spcAft>
              <a:defRPr>
                <a:solidFill>
                  <a:schemeClr val="tx1"/>
                </a:solidFill>
                <a:latin typeface="Verdana" pitchFamily="34" charset="0"/>
              </a:defRPr>
            </a:lvl6pPr>
            <a:lvl7pPr marL="2971800" indent="-228600" defTabSz="930275" eaLnBrk="0" fontAlgn="base" hangingPunct="0">
              <a:spcBef>
                <a:spcPct val="0"/>
              </a:spcBef>
              <a:spcAft>
                <a:spcPct val="0"/>
              </a:spcAft>
              <a:defRPr>
                <a:solidFill>
                  <a:schemeClr val="tx1"/>
                </a:solidFill>
                <a:latin typeface="Verdana" pitchFamily="34" charset="0"/>
              </a:defRPr>
            </a:lvl7pPr>
            <a:lvl8pPr marL="3429000" indent="-228600" defTabSz="930275" eaLnBrk="0" fontAlgn="base" hangingPunct="0">
              <a:spcBef>
                <a:spcPct val="0"/>
              </a:spcBef>
              <a:spcAft>
                <a:spcPct val="0"/>
              </a:spcAft>
              <a:defRPr>
                <a:solidFill>
                  <a:schemeClr val="tx1"/>
                </a:solidFill>
                <a:latin typeface="Verdana" pitchFamily="34" charset="0"/>
              </a:defRPr>
            </a:lvl8pPr>
            <a:lvl9pPr marL="3886200" indent="-228600" defTabSz="930275" eaLnBrk="0" fontAlgn="base" hangingPunct="0">
              <a:spcBef>
                <a:spcPct val="0"/>
              </a:spcBef>
              <a:spcAft>
                <a:spcPct val="0"/>
              </a:spcAft>
              <a:defRPr>
                <a:solidFill>
                  <a:schemeClr val="tx1"/>
                </a:solidFill>
                <a:latin typeface="Verdana" pitchFamily="34" charset="0"/>
              </a:defRPr>
            </a:lvl9pPr>
          </a:lstStyle>
          <a:p>
            <a:fld id="{35025C7B-332F-4A6C-BF0E-012C50C50583}" type="slidenum">
              <a:rPr lang="en-US" altLang="en-US">
                <a:solidFill>
                  <a:prstClr val="black"/>
                </a:solidFill>
                <a:latin typeface="Arial" charset="0"/>
              </a:rPr>
              <a:pPr/>
              <a:t>49</a:t>
            </a:fld>
            <a:endParaRPr lang="en-US" altLang="en-US">
              <a:solidFill>
                <a:prstClr val="black"/>
              </a:solidFill>
              <a:latin typeface="Arial" charset="0"/>
            </a:endParaRPr>
          </a:p>
        </p:txBody>
      </p:sp>
    </p:spTree>
    <p:extLst>
      <p:ext uri="{BB962C8B-B14F-4D97-AF65-F5344CB8AC3E}">
        <p14:creationId xmlns:p14="http://schemas.microsoft.com/office/powerpoint/2010/main" val="185012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B050"/>
              </a:buClr>
            </a:pPr>
            <a:r>
              <a:rPr lang="en-US" sz="1400" b="1" dirty="0" smtClean="0">
                <a:solidFill>
                  <a:srgbClr val="000000"/>
                </a:solidFill>
                <a:latin typeface="Arial Narrow" panose="020B0606020202030204" pitchFamily="34" charset="0"/>
              </a:rPr>
              <a:t>Why this training?</a:t>
            </a:r>
          </a:p>
          <a:p>
            <a:pPr>
              <a:buClr>
                <a:srgbClr val="00B050"/>
              </a:buClr>
            </a:pPr>
            <a:endParaRPr lang="en-US" sz="1400" dirty="0" smtClean="0">
              <a:solidFill>
                <a:srgbClr val="000000"/>
              </a:solidFill>
              <a:latin typeface="Arial Narrow" panose="020B0606020202030204" pitchFamily="34" charset="0"/>
            </a:endParaRPr>
          </a:p>
          <a:p>
            <a:pPr>
              <a:buClr>
                <a:srgbClr val="00B050"/>
              </a:buClr>
            </a:pPr>
            <a:r>
              <a:rPr lang="en-US" sz="1400" dirty="0" smtClean="0">
                <a:solidFill>
                  <a:srgbClr val="000000"/>
                </a:solidFill>
                <a:latin typeface="Arial Narrow" panose="020B0606020202030204" pitchFamily="34" charset="0"/>
              </a:rPr>
              <a:t>“Just over 33,000 farms offered </a:t>
            </a:r>
            <a:r>
              <a:rPr lang="en-US" sz="1400" dirty="0" err="1" smtClean="0">
                <a:solidFill>
                  <a:srgbClr val="000000"/>
                </a:solidFill>
                <a:latin typeface="Arial Narrow" panose="020B0606020202030204" pitchFamily="34" charset="0"/>
              </a:rPr>
              <a:t>agritourism</a:t>
            </a:r>
            <a:r>
              <a:rPr lang="en-US" sz="1400" dirty="0" smtClean="0">
                <a:solidFill>
                  <a:srgbClr val="000000"/>
                </a:solidFill>
                <a:latin typeface="Arial Narrow" panose="020B0606020202030204" pitchFamily="34" charset="0"/>
              </a:rPr>
              <a:t> and recreational</a:t>
            </a:r>
          </a:p>
          <a:p>
            <a:pPr>
              <a:buClr>
                <a:srgbClr val="00B050"/>
              </a:buClr>
            </a:pPr>
            <a:r>
              <a:rPr lang="en-US" sz="1400" dirty="0" smtClean="0">
                <a:solidFill>
                  <a:srgbClr val="000000"/>
                </a:solidFill>
                <a:latin typeface="Arial Narrow" panose="020B0606020202030204" pitchFamily="34" charset="0"/>
              </a:rPr>
              <a:t>services such as farm or winery tours, hayrides, hunting,</a:t>
            </a:r>
          </a:p>
          <a:p>
            <a:pPr>
              <a:buClr>
                <a:srgbClr val="00B050"/>
              </a:buClr>
            </a:pPr>
            <a:r>
              <a:rPr lang="en-US" sz="1400" dirty="0" smtClean="0">
                <a:solidFill>
                  <a:srgbClr val="000000"/>
                </a:solidFill>
                <a:latin typeface="Arial Narrow" panose="020B0606020202030204" pitchFamily="34" charset="0"/>
              </a:rPr>
              <a:t>fishing, and other such activities in 2012.” —U.S. Census of Agriculture clearly </a:t>
            </a:r>
          </a:p>
          <a:p>
            <a:pPr>
              <a:buClr>
                <a:srgbClr val="00B050"/>
              </a:buClr>
            </a:pPr>
            <a:endParaRPr lang="en-US" sz="1400" dirty="0" smtClean="0">
              <a:solidFill>
                <a:srgbClr val="000000"/>
              </a:solidFill>
              <a:latin typeface="Arial Narrow" panose="020B0606020202030204" pitchFamily="34" charset="0"/>
            </a:endParaRPr>
          </a:p>
          <a:p>
            <a:pPr>
              <a:buClr>
                <a:srgbClr val="00B050"/>
              </a:buClr>
            </a:pPr>
            <a:r>
              <a:rPr lang="en-US" sz="1400" dirty="0" smtClean="0">
                <a:solidFill>
                  <a:srgbClr val="000000"/>
                </a:solidFill>
                <a:latin typeface="Arial Narrow" panose="020B0606020202030204" pitchFamily="34" charset="0"/>
              </a:rPr>
              <a:t>Data shows an increasing trend in </a:t>
            </a:r>
            <a:r>
              <a:rPr lang="en-US" sz="1400" dirty="0" err="1" smtClean="0">
                <a:solidFill>
                  <a:srgbClr val="000000"/>
                </a:solidFill>
                <a:latin typeface="Arial Narrow" panose="020B0606020202030204" pitchFamily="34" charset="0"/>
              </a:rPr>
              <a:t>agritourism</a:t>
            </a:r>
            <a:r>
              <a:rPr lang="en-US" sz="1400" dirty="0" smtClean="0">
                <a:solidFill>
                  <a:srgbClr val="000000"/>
                </a:solidFill>
                <a:latin typeface="Arial Narrow" panose="020B0606020202030204" pitchFamily="34" charset="0"/>
              </a:rPr>
              <a:t> &amp; related recreational programs http://www.agmrc.org/commodities-products/agritourism/agritourism-profile/ </a:t>
            </a:r>
          </a:p>
          <a:p>
            <a:pPr>
              <a:buClr>
                <a:srgbClr val="00B050"/>
              </a:buClr>
            </a:pPr>
            <a:endParaRPr lang="en-US" sz="1400" dirty="0" smtClean="0">
              <a:solidFill>
                <a:srgbClr val="000000"/>
              </a:solidFill>
              <a:latin typeface="Arial Narrow" panose="020B0606020202030204" pitchFamily="34" charset="0"/>
            </a:endParaRPr>
          </a:p>
          <a:p>
            <a:pPr>
              <a:buClr>
                <a:srgbClr val="00B050"/>
              </a:buClr>
            </a:pPr>
            <a:r>
              <a:rPr lang="en-US" sz="1400" dirty="0" smtClean="0">
                <a:solidFill>
                  <a:srgbClr val="000000"/>
                </a:solidFill>
                <a:latin typeface="Arial Narrow" panose="020B0606020202030204" pitchFamily="34" charset="0"/>
              </a:rPr>
              <a:t>“Rural sightseeing” in Top 5 leisure activities for U.S. domestic travelers (U.S. Travel Association)</a:t>
            </a:r>
          </a:p>
          <a:p>
            <a:pPr>
              <a:buClr>
                <a:srgbClr val="00B050"/>
              </a:buClr>
            </a:pPr>
            <a:endParaRPr lang="en-US" sz="1400" dirty="0" smtClean="0">
              <a:solidFill>
                <a:srgbClr val="000000"/>
              </a:solidFill>
              <a:latin typeface="Arial Narrow" panose="020B0606020202030204" pitchFamily="34" charset="0"/>
            </a:endParaRPr>
          </a:p>
          <a:p>
            <a:pPr marL="342900" marR="0" indent="-342900" algn="l" defTabSz="914400" rtl="0"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lang="en-US" sz="1400" dirty="0" smtClean="0">
                <a:solidFill>
                  <a:srgbClr val="000000"/>
                </a:solidFill>
                <a:latin typeface="Arial Narrow" panose="020B0606020202030204" pitchFamily="34" charset="0"/>
              </a:rPr>
              <a:t>Approximately 56.7 million (18.7% noninstitutionalized population) Americans are PWDs (</a:t>
            </a:r>
            <a:r>
              <a:rPr lang="en-US" sz="1400" dirty="0" err="1" smtClean="0">
                <a:solidFill>
                  <a:srgbClr val="000000"/>
                </a:solidFill>
                <a:latin typeface="Arial Narrow" panose="020B0606020202030204" pitchFamily="34" charset="0"/>
              </a:rPr>
              <a:t>Brault</a:t>
            </a:r>
            <a:r>
              <a:rPr lang="en-US" sz="1400" dirty="0" smtClean="0">
                <a:solidFill>
                  <a:srgbClr val="000000"/>
                </a:solidFill>
                <a:latin typeface="Arial Narrow" panose="020B0606020202030204" pitchFamily="34" charset="0"/>
              </a:rPr>
              <a:t> 2010 report)</a:t>
            </a:r>
          </a:p>
          <a:p>
            <a:pPr marL="0" indent="0">
              <a:buClr>
                <a:srgbClr val="00B050"/>
              </a:buClr>
              <a:buFont typeface="Wingdings" panose="05000000000000000000" pitchFamily="2" charset="2"/>
              <a:buNone/>
            </a:pPr>
            <a:endParaRPr lang="en-US" sz="1400" dirty="0" smtClean="0">
              <a:solidFill>
                <a:srgbClr val="000000"/>
              </a:solidFill>
              <a:latin typeface="Arial Narrow" panose="020B0606020202030204" pitchFamily="34" charset="0"/>
            </a:endParaRPr>
          </a:p>
          <a:p>
            <a:pPr marL="342900" indent="-342900">
              <a:buClr>
                <a:srgbClr val="00B050"/>
              </a:buClr>
              <a:buFont typeface="Wingdings" panose="05000000000000000000" pitchFamily="2" charset="2"/>
              <a:buChar char="ü"/>
            </a:pPr>
            <a:r>
              <a:rPr lang="en-US" sz="1400" dirty="0" smtClean="0">
                <a:solidFill>
                  <a:srgbClr val="000000"/>
                </a:solidFill>
                <a:latin typeface="Arial Narrow" panose="020B0606020202030204" pitchFamily="34" charset="0"/>
              </a:rPr>
              <a:t>Representing more than $200 billion in discretionary spending  (</a:t>
            </a:r>
            <a:r>
              <a:rPr lang="en-US" sz="1400" dirty="0" err="1" smtClean="0">
                <a:solidFill>
                  <a:srgbClr val="000000"/>
                </a:solidFill>
                <a:latin typeface="Arial Narrow" panose="020B0606020202030204" pitchFamily="34" charset="0"/>
              </a:rPr>
              <a:t>Brault</a:t>
            </a:r>
            <a:r>
              <a:rPr lang="en-US" sz="1400" dirty="0" smtClean="0">
                <a:solidFill>
                  <a:srgbClr val="000000"/>
                </a:solidFill>
                <a:latin typeface="Arial Narrow" panose="020B0606020202030204" pitchFamily="34" charset="0"/>
              </a:rPr>
              <a:t> 2010 report)</a:t>
            </a:r>
          </a:p>
          <a:p>
            <a:pPr marL="0" indent="0">
              <a:buClr>
                <a:srgbClr val="00B050"/>
              </a:buClr>
              <a:buFont typeface="Wingdings" panose="05000000000000000000" pitchFamily="2" charset="2"/>
              <a:buNone/>
            </a:pPr>
            <a:endParaRPr lang="en-US" sz="1400" dirty="0" smtClean="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endParaRPr lang="en-US" sz="1400" dirty="0" smtClean="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1400" dirty="0" smtClean="0">
                <a:solidFill>
                  <a:srgbClr val="000000"/>
                </a:solidFill>
                <a:latin typeface="Arial Narrow" panose="020B0606020202030204" pitchFamily="34" charset="0"/>
              </a:rPr>
              <a:t>We</a:t>
            </a:r>
            <a:r>
              <a:rPr lang="en-US" sz="1400" baseline="0" dirty="0" smtClean="0">
                <a:solidFill>
                  <a:srgbClr val="000000"/>
                </a:solidFill>
                <a:latin typeface="Arial Narrow" panose="020B0606020202030204" pitchFamily="34" charset="0"/>
              </a:rPr>
              <a:t> age into disability</a:t>
            </a:r>
          </a:p>
          <a:p>
            <a:pPr marL="285750" indent="-285750">
              <a:buClr>
                <a:srgbClr val="00B050"/>
              </a:buClr>
              <a:buFont typeface="Arial" panose="020B0604020202020204" pitchFamily="34" charset="0"/>
              <a:buChar char="•"/>
            </a:pPr>
            <a:r>
              <a:rPr lang="en-US" sz="1400" baseline="0" dirty="0" smtClean="0">
                <a:solidFill>
                  <a:srgbClr val="000000"/>
                </a:solidFill>
                <a:latin typeface="Arial Narrow" panose="020B0606020202030204" pitchFamily="34" charset="0"/>
              </a:rPr>
              <a:t>We know we have an increasing population of older </a:t>
            </a:r>
            <a:r>
              <a:rPr lang="en-US" sz="1400" baseline="0" dirty="0" err="1" smtClean="0">
                <a:solidFill>
                  <a:srgbClr val="000000"/>
                </a:solidFill>
                <a:latin typeface="Arial Narrow" panose="020B0606020202030204" pitchFamily="34" charset="0"/>
              </a:rPr>
              <a:t>americans</a:t>
            </a:r>
            <a:endParaRPr lang="en-US" sz="1400" baseline="0" dirty="0" smtClean="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1400" baseline="0" dirty="0" smtClean="0">
                <a:solidFill>
                  <a:srgbClr val="000000"/>
                </a:solidFill>
                <a:latin typeface="Arial Narrow" panose="020B0606020202030204" pitchFamily="34" charset="0"/>
              </a:rPr>
              <a:t>“Baby boomers” aging and are most affluent generation of </a:t>
            </a:r>
            <a:r>
              <a:rPr lang="en-US" sz="1400" baseline="0" dirty="0" err="1" smtClean="0">
                <a:solidFill>
                  <a:srgbClr val="000000"/>
                </a:solidFill>
                <a:latin typeface="Arial Narrow" panose="020B0606020202030204" pitchFamily="34" charset="0"/>
              </a:rPr>
              <a:t>americans</a:t>
            </a:r>
            <a:r>
              <a:rPr lang="en-US" sz="1400" baseline="0" dirty="0" smtClean="0">
                <a:solidFill>
                  <a:srgbClr val="000000"/>
                </a:solidFill>
                <a:latin typeface="Arial Narrow" panose="020B0606020202030204" pitchFamily="34" charset="0"/>
              </a:rPr>
              <a:t> yet</a:t>
            </a:r>
          </a:p>
          <a:p>
            <a:pPr marL="285750" indent="-285750">
              <a:buClr>
                <a:srgbClr val="00B050"/>
              </a:buClr>
              <a:buFont typeface="Arial" panose="020B0604020202020204" pitchFamily="34" charset="0"/>
              <a:buChar char="•"/>
            </a:pPr>
            <a:r>
              <a:rPr lang="en-US" sz="1400" baseline="0" dirty="0" smtClean="0">
                <a:solidFill>
                  <a:srgbClr val="000000"/>
                </a:solidFill>
                <a:latin typeface="Arial Narrow" panose="020B0606020202030204" pitchFamily="34" charset="0"/>
              </a:rPr>
              <a:t>Except to continue traveling and participating in recreational </a:t>
            </a:r>
            <a:r>
              <a:rPr lang="en-US" sz="1400" baseline="0" dirty="0" err="1" smtClean="0">
                <a:solidFill>
                  <a:srgbClr val="000000"/>
                </a:solidFill>
                <a:latin typeface="Arial Narrow" panose="020B0606020202030204" pitchFamily="34" charset="0"/>
              </a:rPr>
              <a:t>activites</a:t>
            </a:r>
            <a:endParaRPr lang="en-US" sz="1400" dirty="0" smtClean="0">
              <a:solidFill>
                <a:srgbClr val="000000"/>
              </a:solidFill>
              <a:latin typeface="Arial Narrow" panose="020B0606020202030204" pitchFamily="34" charset="0"/>
            </a:endParaRPr>
          </a:p>
          <a:p>
            <a:pPr>
              <a:buClr>
                <a:srgbClr val="00B050"/>
              </a:buClr>
            </a:pPr>
            <a:endParaRPr lang="en-US" sz="1400" dirty="0" smtClean="0">
              <a:solidFill>
                <a:srgbClr val="000000"/>
              </a:solidFill>
              <a:latin typeface="Arial Narrow" panose="020B0606020202030204" pitchFamily="34" charset="0"/>
            </a:endParaRPr>
          </a:p>
          <a:p>
            <a:pPr>
              <a:buClr>
                <a:srgbClr val="00B050"/>
              </a:buClr>
            </a:pPr>
            <a:endParaRPr lang="en-US" sz="1400" dirty="0">
              <a:solidFill>
                <a:srgbClr val="000000"/>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129545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sz="1400" dirty="0" smtClean="0">
                <a:latin typeface="+mn-lt"/>
              </a:rPr>
              <a:t>To clarify- air carriers are covered under a DIFFERENT LAW</a:t>
            </a:r>
          </a:p>
          <a:p>
            <a:endParaRPr lang="en-US" altLang="en-US" sz="1400" dirty="0" smtClean="0">
              <a:latin typeface="+mn-lt"/>
            </a:endParaRPr>
          </a:p>
          <a:p>
            <a:r>
              <a:rPr lang="en-US" altLang="en-US" sz="1400" dirty="0" smtClean="0">
                <a:latin typeface="+mn-lt"/>
              </a:rPr>
              <a:t>We are dealing with SERVICE dogs &amp; SERVICE mini horses only- in</a:t>
            </a:r>
            <a:r>
              <a:rPr lang="en-US" altLang="en-US" sz="1400" baseline="0" dirty="0" smtClean="0">
                <a:latin typeface="+mn-lt"/>
              </a:rPr>
              <a:t> public places</a:t>
            </a:r>
            <a:endParaRPr lang="en-US" altLang="en-US" sz="1400" dirty="0" smtClean="0">
              <a:latin typeface="+mn-lt"/>
            </a:endParaRPr>
          </a:p>
        </p:txBody>
      </p:sp>
      <p:sp>
        <p:nvSpPr>
          <p:cNvPr id="62468" name="Slide Number Placeholder 3"/>
          <p:cNvSpPr>
            <a:spLocks noGrp="1"/>
          </p:cNvSpPr>
          <p:nvPr>
            <p:ph type="sldNum" sz="quarter" idx="5"/>
          </p:nvPr>
        </p:nvSpPr>
        <p:spPr>
          <a:noFill/>
        </p:spPr>
        <p:txBody>
          <a:bodyPr/>
          <a:lstStyle>
            <a:lvl1pPr defTabSz="930275">
              <a:defRPr>
                <a:solidFill>
                  <a:schemeClr val="tx1"/>
                </a:solidFill>
                <a:latin typeface="Verdana" pitchFamily="34" charset="0"/>
              </a:defRPr>
            </a:lvl1pPr>
            <a:lvl2pPr marL="742950" indent="-285750" defTabSz="930275">
              <a:defRPr>
                <a:solidFill>
                  <a:schemeClr val="tx1"/>
                </a:solidFill>
                <a:latin typeface="Verdana" pitchFamily="34" charset="0"/>
              </a:defRPr>
            </a:lvl2pPr>
            <a:lvl3pPr marL="1143000" indent="-228600" defTabSz="930275">
              <a:defRPr>
                <a:solidFill>
                  <a:schemeClr val="tx1"/>
                </a:solidFill>
                <a:latin typeface="Verdana" pitchFamily="34" charset="0"/>
              </a:defRPr>
            </a:lvl3pPr>
            <a:lvl4pPr marL="1600200" indent="-228600" defTabSz="930275">
              <a:defRPr>
                <a:solidFill>
                  <a:schemeClr val="tx1"/>
                </a:solidFill>
                <a:latin typeface="Verdana" pitchFamily="34" charset="0"/>
              </a:defRPr>
            </a:lvl4pPr>
            <a:lvl5pPr marL="2057400" indent="-228600" defTabSz="930275">
              <a:defRPr>
                <a:solidFill>
                  <a:schemeClr val="tx1"/>
                </a:solidFill>
                <a:latin typeface="Verdana" pitchFamily="34" charset="0"/>
              </a:defRPr>
            </a:lvl5pPr>
            <a:lvl6pPr marL="2514600" indent="-228600" defTabSz="930275" eaLnBrk="0" fontAlgn="base" hangingPunct="0">
              <a:spcBef>
                <a:spcPct val="0"/>
              </a:spcBef>
              <a:spcAft>
                <a:spcPct val="0"/>
              </a:spcAft>
              <a:defRPr>
                <a:solidFill>
                  <a:schemeClr val="tx1"/>
                </a:solidFill>
                <a:latin typeface="Verdana" pitchFamily="34" charset="0"/>
              </a:defRPr>
            </a:lvl6pPr>
            <a:lvl7pPr marL="2971800" indent="-228600" defTabSz="930275" eaLnBrk="0" fontAlgn="base" hangingPunct="0">
              <a:spcBef>
                <a:spcPct val="0"/>
              </a:spcBef>
              <a:spcAft>
                <a:spcPct val="0"/>
              </a:spcAft>
              <a:defRPr>
                <a:solidFill>
                  <a:schemeClr val="tx1"/>
                </a:solidFill>
                <a:latin typeface="Verdana" pitchFamily="34" charset="0"/>
              </a:defRPr>
            </a:lvl7pPr>
            <a:lvl8pPr marL="3429000" indent="-228600" defTabSz="930275" eaLnBrk="0" fontAlgn="base" hangingPunct="0">
              <a:spcBef>
                <a:spcPct val="0"/>
              </a:spcBef>
              <a:spcAft>
                <a:spcPct val="0"/>
              </a:spcAft>
              <a:defRPr>
                <a:solidFill>
                  <a:schemeClr val="tx1"/>
                </a:solidFill>
                <a:latin typeface="Verdana" pitchFamily="34" charset="0"/>
              </a:defRPr>
            </a:lvl8pPr>
            <a:lvl9pPr marL="3886200" indent="-228600" defTabSz="930275" eaLnBrk="0" fontAlgn="base" hangingPunct="0">
              <a:spcBef>
                <a:spcPct val="0"/>
              </a:spcBef>
              <a:spcAft>
                <a:spcPct val="0"/>
              </a:spcAft>
              <a:defRPr>
                <a:solidFill>
                  <a:schemeClr val="tx1"/>
                </a:solidFill>
                <a:latin typeface="Verdana" pitchFamily="34" charset="0"/>
              </a:defRPr>
            </a:lvl9pPr>
          </a:lstStyle>
          <a:p>
            <a:fld id="{35025C7B-332F-4A6C-BF0E-012C50C50583}" type="slidenum">
              <a:rPr lang="en-US" altLang="en-US">
                <a:solidFill>
                  <a:prstClr val="black"/>
                </a:solidFill>
                <a:latin typeface="Arial" charset="0"/>
              </a:rPr>
              <a:pPr/>
              <a:t>50</a:t>
            </a:fld>
            <a:endParaRPr lang="en-US" altLang="en-US">
              <a:solidFill>
                <a:prstClr val="black"/>
              </a:solidFill>
              <a:latin typeface="Arial" charset="0"/>
            </a:endParaRPr>
          </a:p>
        </p:txBody>
      </p:sp>
    </p:spTree>
    <p:extLst>
      <p:ext uri="{BB962C8B-B14F-4D97-AF65-F5344CB8AC3E}">
        <p14:creationId xmlns:p14="http://schemas.microsoft.com/office/powerpoint/2010/main" val="3247598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sz="1400" dirty="0" smtClean="0">
              <a:latin typeface="+mn-lt"/>
            </a:endParaRPr>
          </a:p>
        </p:txBody>
      </p:sp>
      <p:sp>
        <p:nvSpPr>
          <p:cNvPr id="62468" name="Slide Number Placeholder 3"/>
          <p:cNvSpPr>
            <a:spLocks noGrp="1"/>
          </p:cNvSpPr>
          <p:nvPr>
            <p:ph type="sldNum" sz="quarter" idx="5"/>
          </p:nvPr>
        </p:nvSpPr>
        <p:spPr>
          <a:noFill/>
        </p:spPr>
        <p:txBody>
          <a:bodyPr/>
          <a:lstStyle>
            <a:lvl1pPr defTabSz="930275">
              <a:defRPr>
                <a:solidFill>
                  <a:schemeClr val="tx1"/>
                </a:solidFill>
                <a:latin typeface="Verdana" pitchFamily="34" charset="0"/>
              </a:defRPr>
            </a:lvl1pPr>
            <a:lvl2pPr marL="742950" indent="-285750" defTabSz="930275">
              <a:defRPr>
                <a:solidFill>
                  <a:schemeClr val="tx1"/>
                </a:solidFill>
                <a:latin typeface="Verdana" pitchFamily="34" charset="0"/>
              </a:defRPr>
            </a:lvl2pPr>
            <a:lvl3pPr marL="1143000" indent="-228600" defTabSz="930275">
              <a:defRPr>
                <a:solidFill>
                  <a:schemeClr val="tx1"/>
                </a:solidFill>
                <a:latin typeface="Verdana" pitchFamily="34" charset="0"/>
              </a:defRPr>
            </a:lvl3pPr>
            <a:lvl4pPr marL="1600200" indent="-228600" defTabSz="930275">
              <a:defRPr>
                <a:solidFill>
                  <a:schemeClr val="tx1"/>
                </a:solidFill>
                <a:latin typeface="Verdana" pitchFamily="34" charset="0"/>
              </a:defRPr>
            </a:lvl4pPr>
            <a:lvl5pPr marL="2057400" indent="-228600" defTabSz="930275">
              <a:defRPr>
                <a:solidFill>
                  <a:schemeClr val="tx1"/>
                </a:solidFill>
                <a:latin typeface="Verdana" pitchFamily="34" charset="0"/>
              </a:defRPr>
            </a:lvl5pPr>
            <a:lvl6pPr marL="2514600" indent="-228600" defTabSz="930275" eaLnBrk="0" fontAlgn="base" hangingPunct="0">
              <a:spcBef>
                <a:spcPct val="0"/>
              </a:spcBef>
              <a:spcAft>
                <a:spcPct val="0"/>
              </a:spcAft>
              <a:defRPr>
                <a:solidFill>
                  <a:schemeClr val="tx1"/>
                </a:solidFill>
                <a:latin typeface="Verdana" pitchFamily="34" charset="0"/>
              </a:defRPr>
            </a:lvl6pPr>
            <a:lvl7pPr marL="2971800" indent="-228600" defTabSz="930275" eaLnBrk="0" fontAlgn="base" hangingPunct="0">
              <a:spcBef>
                <a:spcPct val="0"/>
              </a:spcBef>
              <a:spcAft>
                <a:spcPct val="0"/>
              </a:spcAft>
              <a:defRPr>
                <a:solidFill>
                  <a:schemeClr val="tx1"/>
                </a:solidFill>
                <a:latin typeface="Verdana" pitchFamily="34" charset="0"/>
              </a:defRPr>
            </a:lvl7pPr>
            <a:lvl8pPr marL="3429000" indent="-228600" defTabSz="930275" eaLnBrk="0" fontAlgn="base" hangingPunct="0">
              <a:spcBef>
                <a:spcPct val="0"/>
              </a:spcBef>
              <a:spcAft>
                <a:spcPct val="0"/>
              </a:spcAft>
              <a:defRPr>
                <a:solidFill>
                  <a:schemeClr val="tx1"/>
                </a:solidFill>
                <a:latin typeface="Verdana" pitchFamily="34" charset="0"/>
              </a:defRPr>
            </a:lvl8pPr>
            <a:lvl9pPr marL="3886200" indent="-228600" defTabSz="930275" eaLnBrk="0" fontAlgn="base" hangingPunct="0">
              <a:spcBef>
                <a:spcPct val="0"/>
              </a:spcBef>
              <a:spcAft>
                <a:spcPct val="0"/>
              </a:spcAft>
              <a:defRPr>
                <a:solidFill>
                  <a:schemeClr val="tx1"/>
                </a:solidFill>
                <a:latin typeface="Verdana" pitchFamily="34" charset="0"/>
              </a:defRPr>
            </a:lvl9pPr>
          </a:lstStyle>
          <a:p>
            <a:fld id="{35025C7B-332F-4A6C-BF0E-012C50C50583}" type="slidenum">
              <a:rPr lang="en-US" altLang="en-US">
                <a:solidFill>
                  <a:prstClr val="black"/>
                </a:solidFill>
                <a:latin typeface="Arial" charset="0"/>
              </a:rPr>
              <a:pPr/>
              <a:t>51</a:t>
            </a:fld>
            <a:endParaRPr lang="en-US" altLang="en-US">
              <a:solidFill>
                <a:prstClr val="black"/>
              </a:solidFill>
              <a:latin typeface="Arial" charset="0"/>
            </a:endParaRPr>
          </a:p>
        </p:txBody>
      </p:sp>
    </p:spTree>
    <p:extLst>
      <p:ext uri="{BB962C8B-B14F-4D97-AF65-F5344CB8AC3E}">
        <p14:creationId xmlns:p14="http://schemas.microsoft.com/office/powerpoint/2010/main" val="522588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sz="1400" dirty="0" smtClean="0">
              <a:latin typeface="+mn-lt"/>
            </a:endParaRPr>
          </a:p>
        </p:txBody>
      </p:sp>
      <p:sp>
        <p:nvSpPr>
          <p:cNvPr id="62468" name="Slide Number Placeholder 3"/>
          <p:cNvSpPr>
            <a:spLocks noGrp="1"/>
          </p:cNvSpPr>
          <p:nvPr>
            <p:ph type="sldNum" sz="quarter" idx="5"/>
          </p:nvPr>
        </p:nvSpPr>
        <p:spPr>
          <a:noFill/>
        </p:spPr>
        <p:txBody>
          <a:bodyPr/>
          <a:lstStyle>
            <a:lvl1pPr defTabSz="930275">
              <a:defRPr>
                <a:solidFill>
                  <a:schemeClr val="tx1"/>
                </a:solidFill>
                <a:latin typeface="Verdana" pitchFamily="34" charset="0"/>
              </a:defRPr>
            </a:lvl1pPr>
            <a:lvl2pPr marL="742950" indent="-285750" defTabSz="930275">
              <a:defRPr>
                <a:solidFill>
                  <a:schemeClr val="tx1"/>
                </a:solidFill>
                <a:latin typeface="Verdana" pitchFamily="34" charset="0"/>
              </a:defRPr>
            </a:lvl2pPr>
            <a:lvl3pPr marL="1143000" indent="-228600" defTabSz="930275">
              <a:defRPr>
                <a:solidFill>
                  <a:schemeClr val="tx1"/>
                </a:solidFill>
                <a:latin typeface="Verdana" pitchFamily="34" charset="0"/>
              </a:defRPr>
            </a:lvl3pPr>
            <a:lvl4pPr marL="1600200" indent="-228600" defTabSz="930275">
              <a:defRPr>
                <a:solidFill>
                  <a:schemeClr val="tx1"/>
                </a:solidFill>
                <a:latin typeface="Verdana" pitchFamily="34" charset="0"/>
              </a:defRPr>
            </a:lvl4pPr>
            <a:lvl5pPr marL="2057400" indent="-228600" defTabSz="930275">
              <a:defRPr>
                <a:solidFill>
                  <a:schemeClr val="tx1"/>
                </a:solidFill>
                <a:latin typeface="Verdana" pitchFamily="34" charset="0"/>
              </a:defRPr>
            </a:lvl5pPr>
            <a:lvl6pPr marL="2514600" indent="-228600" defTabSz="930275" eaLnBrk="0" fontAlgn="base" hangingPunct="0">
              <a:spcBef>
                <a:spcPct val="0"/>
              </a:spcBef>
              <a:spcAft>
                <a:spcPct val="0"/>
              </a:spcAft>
              <a:defRPr>
                <a:solidFill>
                  <a:schemeClr val="tx1"/>
                </a:solidFill>
                <a:latin typeface="Verdana" pitchFamily="34" charset="0"/>
              </a:defRPr>
            </a:lvl6pPr>
            <a:lvl7pPr marL="2971800" indent="-228600" defTabSz="930275" eaLnBrk="0" fontAlgn="base" hangingPunct="0">
              <a:spcBef>
                <a:spcPct val="0"/>
              </a:spcBef>
              <a:spcAft>
                <a:spcPct val="0"/>
              </a:spcAft>
              <a:defRPr>
                <a:solidFill>
                  <a:schemeClr val="tx1"/>
                </a:solidFill>
                <a:latin typeface="Verdana" pitchFamily="34" charset="0"/>
              </a:defRPr>
            </a:lvl7pPr>
            <a:lvl8pPr marL="3429000" indent="-228600" defTabSz="930275" eaLnBrk="0" fontAlgn="base" hangingPunct="0">
              <a:spcBef>
                <a:spcPct val="0"/>
              </a:spcBef>
              <a:spcAft>
                <a:spcPct val="0"/>
              </a:spcAft>
              <a:defRPr>
                <a:solidFill>
                  <a:schemeClr val="tx1"/>
                </a:solidFill>
                <a:latin typeface="Verdana" pitchFamily="34" charset="0"/>
              </a:defRPr>
            </a:lvl8pPr>
            <a:lvl9pPr marL="3886200" indent="-228600" defTabSz="930275" eaLnBrk="0" fontAlgn="base" hangingPunct="0">
              <a:spcBef>
                <a:spcPct val="0"/>
              </a:spcBef>
              <a:spcAft>
                <a:spcPct val="0"/>
              </a:spcAft>
              <a:defRPr>
                <a:solidFill>
                  <a:schemeClr val="tx1"/>
                </a:solidFill>
                <a:latin typeface="Verdana" pitchFamily="34" charset="0"/>
              </a:defRPr>
            </a:lvl9pPr>
          </a:lstStyle>
          <a:p>
            <a:fld id="{35025C7B-332F-4A6C-BF0E-012C50C50583}" type="slidenum">
              <a:rPr lang="en-US" altLang="en-US">
                <a:solidFill>
                  <a:prstClr val="black"/>
                </a:solidFill>
                <a:latin typeface="Arial" charset="0"/>
              </a:rPr>
              <a:pPr/>
              <a:t>52</a:t>
            </a:fld>
            <a:endParaRPr lang="en-US" altLang="en-US">
              <a:solidFill>
                <a:prstClr val="black"/>
              </a:solidFill>
              <a:latin typeface="Arial" charset="0"/>
            </a:endParaRPr>
          </a:p>
        </p:txBody>
      </p:sp>
    </p:spTree>
    <p:extLst>
      <p:ext uri="{BB962C8B-B14F-4D97-AF65-F5344CB8AC3E}">
        <p14:creationId xmlns:p14="http://schemas.microsoft.com/office/powerpoint/2010/main" val="1213418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marL="0" indent="0" eaLnBrk="1" hangingPunct="1">
              <a:buClrTx/>
              <a:buNone/>
              <a:defRPr/>
            </a:pPr>
            <a:endParaRPr lang="en-US" sz="1200" dirty="0">
              <a:ea typeface="Verdana" pitchFamily="34" charset="0"/>
              <a:cs typeface="Verdana" pitchFamily="34" charset="0"/>
            </a:endParaRPr>
          </a:p>
        </p:txBody>
      </p:sp>
      <p:sp>
        <p:nvSpPr>
          <p:cNvPr id="62468" name="Slide Number Placeholder 3"/>
          <p:cNvSpPr>
            <a:spLocks noGrp="1"/>
          </p:cNvSpPr>
          <p:nvPr>
            <p:ph type="sldNum" sz="quarter" idx="5"/>
          </p:nvPr>
        </p:nvSpPr>
        <p:spPr>
          <a:noFill/>
        </p:spPr>
        <p:txBody>
          <a:bodyPr/>
          <a:lstStyle>
            <a:lvl1pPr defTabSz="930275">
              <a:defRPr>
                <a:solidFill>
                  <a:schemeClr val="tx1"/>
                </a:solidFill>
                <a:latin typeface="Verdana" pitchFamily="34" charset="0"/>
              </a:defRPr>
            </a:lvl1pPr>
            <a:lvl2pPr marL="742950" indent="-285750" defTabSz="930275">
              <a:defRPr>
                <a:solidFill>
                  <a:schemeClr val="tx1"/>
                </a:solidFill>
                <a:latin typeface="Verdana" pitchFamily="34" charset="0"/>
              </a:defRPr>
            </a:lvl2pPr>
            <a:lvl3pPr marL="1143000" indent="-228600" defTabSz="930275">
              <a:defRPr>
                <a:solidFill>
                  <a:schemeClr val="tx1"/>
                </a:solidFill>
                <a:latin typeface="Verdana" pitchFamily="34" charset="0"/>
              </a:defRPr>
            </a:lvl3pPr>
            <a:lvl4pPr marL="1600200" indent="-228600" defTabSz="930275">
              <a:defRPr>
                <a:solidFill>
                  <a:schemeClr val="tx1"/>
                </a:solidFill>
                <a:latin typeface="Verdana" pitchFamily="34" charset="0"/>
              </a:defRPr>
            </a:lvl4pPr>
            <a:lvl5pPr marL="2057400" indent="-228600" defTabSz="930275">
              <a:defRPr>
                <a:solidFill>
                  <a:schemeClr val="tx1"/>
                </a:solidFill>
                <a:latin typeface="Verdana" pitchFamily="34" charset="0"/>
              </a:defRPr>
            </a:lvl5pPr>
            <a:lvl6pPr marL="2514600" indent="-228600" defTabSz="930275" eaLnBrk="0" fontAlgn="base" hangingPunct="0">
              <a:spcBef>
                <a:spcPct val="0"/>
              </a:spcBef>
              <a:spcAft>
                <a:spcPct val="0"/>
              </a:spcAft>
              <a:defRPr>
                <a:solidFill>
                  <a:schemeClr val="tx1"/>
                </a:solidFill>
                <a:latin typeface="Verdana" pitchFamily="34" charset="0"/>
              </a:defRPr>
            </a:lvl6pPr>
            <a:lvl7pPr marL="2971800" indent="-228600" defTabSz="930275" eaLnBrk="0" fontAlgn="base" hangingPunct="0">
              <a:spcBef>
                <a:spcPct val="0"/>
              </a:spcBef>
              <a:spcAft>
                <a:spcPct val="0"/>
              </a:spcAft>
              <a:defRPr>
                <a:solidFill>
                  <a:schemeClr val="tx1"/>
                </a:solidFill>
                <a:latin typeface="Verdana" pitchFamily="34" charset="0"/>
              </a:defRPr>
            </a:lvl7pPr>
            <a:lvl8pPr marL="3429000" indent="-228600" defTabSz="930275" eaLnBrk="0" fontAlgn="base" hangingPunct="0">
              <a:spcBef>
                <a:spcPct val="0"/>
              </a:spcBef>
              <a:spcAft>
                <a:spcPct val="0"/>
              </a:spcAft>
              <a:defRPr>
                <a:solidFill>
                  <a:schemeClr val="tx1"/>
                </a:solidFill>
                <a:latin typeface="Verdana" pitchFamily="34" charset="0"/>
              </a:defRPr>
            </a:lvl8pPr>
            <a:lvl9pPr marL="3886200" indent="-228600" defTabSz="930275" eaLnBrk="0" fontAlgn="base" hangingPunct="0">
              <a:spcBef>
                <a:spcPct val="0"/>
              </a:spcBef>
              <a:spcAft>
                <a:spcPct val="0"/>
              </a:spcAft>
              <a:defRPr>
                <a:solidFill>
                  <a:schemeClr val="tx1"/>
                </a:solidFill>
                <a:latin typeface="Verdana" pitchFamily="34" charset="0"/>
              </a:defRPr>
            </a:lvl9pPr>
          </a:lstStyle>
          <a:p>
            <a:fld id="{35025C7B-332F-4A6C-BF0E-012C50C50583}" type="slidenum">
              <a:rPr lang="en-US" altLang="en-US">
                <a:solidFill>
                  <a:prstClr val="black"/>
                </a:solidFill>
                <a:latin typeface="Arial" charset="0"/>
              </a:rPr>
              <a:pPr/>
              <a:t>53</a:t>
            </a:fld>
            <a:endParaRPr lang="en-US" altLang="en-US">
              <a:solidFill>
                <a:prstClr val="black"/>
              </a:solidFill>
              <a:latin typeface="Arial" charset="0"/>
            </a:endParaRPr>
          </a:p>
        </p:txBody>
      </p:sp>
    </p:spTree>
    <p:extLst>
      <p:ext uri="{BB962C8B-B14F-4D97-AF65-F5344CB8AC3E}">
        <p14:creationId xmlns:p14="http://schemas.microsoft.com/office/powerpoint/2010/main" val="3869143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eaLnBrk="1" hangingPunct="1">
              <a:lnSpc>
                <a:spcPct val="80000"/>
              </a:lnSpc>
              <a:buFont typeface="Wingdings" pitchFamily="2" charset="2"/>
              <a:buNone/>
              <a:defRPr/>
            </a:pPr>
            <a:r>
              <a:rPr lang="en-US" sz="1400" dirty="0" smtClean="0">
                <a:latin typeface="+mn-lt"/>
              </a:rPr>
              <a:t>According to DOJ FAQ: “Service animals can be restricted from areas where the animals on display are the natural prey or natural predators of dogs, where the presence of a dog would be disruptive, causing the displayed animals to behave aggressively or become agitated. They cannot be restricted from other areas.”</a:t>
            </a:r>
            <a:endParaRPr lang="en-US" sz="1400" b="1" dirty="0" smtClean="0">
              <a:latin typeface="+mn-lt"/>
            </a:endParaRPr>
          </a:p>
          <a:p>
            <a:pPr eaLnBrk="1" hangingPunct="1">
              <a:lnSpc>
                <a:spcPct val="80000"/>
              </a:lnSpc>
              <a:buFont typeface="Wingdings" pitchFamily="2" charset="2"/>
              <a:buNone/>
              <a:defRPr/>
            </a:pPr>
            <a:endParaRPr lang="en-US" sz="1400" b="1" dirty="0" smtClean="0">
              <a:latin typeface="+mn-lt"/>
            </a:endParaRPr>
          </a:p>
          <a:p>
            <a:pPr eaLnBrk="1" hangingPunct="1">
              <a:lnSpc>
                <a:spcPct val="80000"/>
              </a:lnSpc>
              <a:buFont typeface="Wingdings" pitchFamily="2" charset="2"/>
              <a:buNone/>
              <a:defRPr/>
            </a:pPr>
            <a:r>
              <a:rPr lang="en-US" sz="1400" b="1" dirty="0" smtClean="0">
                <a:latin typeface="+mn-lt"/>
              </a:rPr>
              <a:t>In Mass, under M.G.L. c. 129, Section 39F </a:t>
            </a:r>
            <a:r>
              <a:rPr lang="en-US" sz="1400" b="0" baseline="0" dirty="0" smtClean="0">
                <a:latin typeface="+mn-lt"/>
              </a:rPr>
              <a:t> Training animals in training are permitted where service animals are permitted.</a:t>
            </a:r>
            <a:endParaRPr lang="en-US" sz="1400" b="1" dirty="0" smtClean="0">
              <a:latin typeface="+mn-lt"/>
            </a:endParaRPr>
          </a:p>
          <a:p>
            <a:endParaRPr lang="en-US" altLang="en-US" sz="1400" dirty="0" smtClean="0">
              <a:latin typeface="+mn-lt"/>
            </a:endParaRPr>
          </a:p>
          <a:p>
            <a:r>
              <a:rPr lang="en-US" altLang="en-US" sz="1400" dirty="0" smtClean="0">
                <a:latin typeface="+mn-lt"/>
              </a:rPr>
              <a:t>Can proof of rabies vaccination be requested of service animals?</a:t>
            </a:r>
            <a:r>
              <a:rPr lang="en-US" altLang="en-US" sz="1400" baseline="0" dirty="0" smtClean="0">
                <a:latin typeface="+mn-lt"/>
              </a:rPr>
              <a:t> </a:t>
            </a:r>
            <a:r>
              <a:rPr lang="en-US" altLang="en-US" sz="1400" dirty="0" smtClean="0">
                <a:latin typeface="+mn-lt"/>
              </a:rPr>
              <a:t>302 CMR 12.13(7) omits service animals from the list of animals required to produce proof of rabies vaccine.</a:t>
            </a:r>
          </a:p>
          <a:p>
            <a:r>
              <a:rPr lang="en-US" altLang="en-US" sz="1400" dirty="0" smtClean="0">
                <a:latin typeface="+mn-lt"/>
              </a:rPr>
              <a:t>A service animal user can be asked whether their animal is up-to-date on its rabies vaccination; HOWEVER, they cannot be asked to produce documentation or other proof of vaccination, and the service animal cannot be automatically excluded if it does not have its rabies vaccination. A service animal without its rabies vaccination can only be excluded if its behavior constitutes a “direct threat” or if there is a documented outbreak of rabies in the geographic vicinity or some other fact which causes a reasonable person to believe that there is a high likelihood that this particular animal has rabies (this scenario might also be considered a direct threat). </a:t>
            </a:r>
          </a:p>
          <a:p>
            <a:endParaRPr lang="en-US" altLang="en-US" sz="1400" dirty="0" smtClean="0">
              <a:latin typeface="+mn-lt"/>
            </a:endParaRPr>
          </a:p>
          <a:p>
            <a:r>
              <a:rPr lang="en-US" altLang="en-US" sz="1400" dirty="0" smtClean="0">
                <a:latin typeface="+mn-lt"/>
              </a:rPr>
              <a:t>Can service animals be prohibited from an area that serves as a water source based upon the risk that a service animal could defecate and contaminate the water source?</a:t>
            </a:r>
          </a:p>
          <a:p>
            <a:r>
              <a:rPr lang="en-US" altLang="en-US" sz="1400" dirty="0" smtClean="0">
                <a:latin typeface="+mn-lt"/>
              </a:rPr>
              <a:t>If the area is open to the public, a service animal cannot be precluded based upon the potential for the animal to defecate. The expectation of the ADA is that service animals are trained to go to the bathroom in appropriate settings only. If there is a direct threat (imminent) that the animal will go to the bathroom – based upon its current behavior or if that particular animal has a track record of defecating in prohibited areas - then that particular animal could be precluded. But, such decision cannot be based on fear, generalization, or presumption.</a:t>
            </a:r>
          </a:p>
          <a:p>
            <a:endParaRPr lang="en-US" altLang="en-US" sz="1400" dirty="0" smtClean="0">
              <a:latin typeface="+mn-lt"/>
            </a:endParaRPr>
          </a:p>
          <a:p>
            <a:r>
              <a:rPr lang="en-US" altLang="en-US" sz="1400" dirty="0" smtClean="0">
                <a:latin typeface="+mn-lt"/>
              </a:rPr>
              <a:t>An endanger species has a defined habitat that is markedly adverse to dogs. Dogs moving through the habitat have the risk of ruining the habitat and harming the</a:t>
            </a:r>
            <a:r>
              <a:rPr lang="en-US" altLang="en-US" sz="1400" baseline="0" dirty="0" smtClean="0">
                <a:latin typeface="+mn-lt"/>
              </a:rPr>
              <a:t> species</a:t>
            </a:r>
            <a:r>
              <a:rPr lang="en-US" altLang="en-US" sz="1400" dirty="0" smtClean="0">
                <a:latin typeface="+mn-lt"/>
              </a:rPr>
              <a:t>. While humans are allowed to enter it, must service animals be allowed in the habitat?   </a:t>
            </a:r>
          </a:p>
          <a:p>
            <a:r>
              <a:rPr lang="en-US" altLang="en-US" sz="1400" dirty="0" smtClean="0">
                <a:latin typeface="+mn-lt"/>
              </a:rPr>
              <a:t>If science demonstrates that service animals would cause a direct threat (imminent, clear, not based on supposition or stereotype) to the health and safety of the piping plover then service animals may be prohibited from the habitat area. </a:t>
            </a:r>
          </a:p>
          <a:p>
            <a:endParaRPr lang="en-US" altLang="en-US" sz="1400" dirty="0" smtClean="0">
              <a:latin typeface="+mn-lt"/>
            </a:endParaRPr>
          </a:p>
        </p:txBody>
      </p:sp>
      <p:sp>
        <p:nvSpPr>
          <p:cNvPr id="62468" name="Slide Number Placeholder 3"/>
          <p:cNvSpPr>
            <a:spLocks noGrp="1"/>
          </p:cNvSpPr>
          <p:nvPr>
            <p:ph type="sldNum" sz="quarter" idx="5"/>
          </p:nvPr>
        </p:nvSpPr>
        <p:spPr>
          <a:noFill/>
        </p:spPr>
        <p:txBody>
          <a:bodyPr/>
          <a:lstStyle>
            <a:lvl1pPr defTabSz="930275">
              <a:defRPr>
                <a:solidFill>
                  <a:schemeClr val="tx1"/>
                </a:solidFill>
                <a:latin typeface="Verdana" pitchFamily="34" charset="0"/>
              </a:defRPr>
            </a:lvl1pPr>
            <a:lvl2pPr marL="742950" indent="-285750" defTabSz="930275">
              <a:defRPr>
                <a:solidFill>
                  <a:schemeClr val="tx1"/>
                </a:solidFill>
                <a:latin typeface="Verdana" pitchFamily="34" charset="0"/>
              </a:defRPr>
            </a:lvl2pPr>
            <a:lvl3pPr marL="1143000" indent="-228600" defTabSz="930275">
              <a:defRPr>
                <a:solidFill>
                  <a:schemeClr val="tx1"/>
                </a:solidFill>
                <a:latin typeface="Verdana" pitchFamily="34" charset="0"/>
              </a:defRPr>
            </a:lvl3pPr>
            <a:lvl4pPr marL="1600200" indent="-228600" defTabSz="930275">
              <a:defRPr>
                <a:solidFill>
                  <a:schemeClr val="tx1"/>
                </a:solidFill>
                <a:latin typeface="Verdana" pitchFamily="34" charset="0"/>
              </a:defRPr>
            </a:lvl4pPr>
            <a:lvl5pPr marL="2057400" indent="-228600" defTabSz="930275">
              <a:defRPr>
                <a:solidFill>
                  <a:schemeClr val="tx1"/>
                </a:solidFill>
                <a:latin typeface="Verdana" pitchFamily="34" charset="0"/>
              </a:defRPr>
            </a:lvl5pPr>
            <a:lvl6pPr marL="2514600" indent="-228600" defTabSz="930275" eaLnBrk="0" fontAlgn="base" hangingPunct="0">
              <a:spcBef>
                <a:spcPct val="0"/>
              </a:spcBef>
              <a:spcAft>
                <a:spcPct val="0"/>
              </a:spcAft>
              <a:defRPr>
                <a:solidFill>
                  <a:schemeClr val="tx1"/>
                </a:solidFill>
                <a:latin typeface="Verdana" pitchFamily="34" charset="0"/>
              </a:defRPr>
            </a:lvl6pPr>
            <a:lvl7pPr marL="2971800" indent="-228600" defTabSz="930275" eaLnBrk="0" fontAlgn="base" hangingPunct="0">
              <a:spcBef>
                <a:spcPct val="0"/>
              </a:spcBef>
              <a:spcAft>
                <a:spcPct val="0"/>
              </a:spcAft>
              <a:defRPr>
                <a:solidFill>
                  <a:schemeClr val="tx1"/>
                </a:solidFill>
                <a:latin typeface="Verdana" pitchFamily="34" charset="0"/>
              </a:defRPr>
            </a:lvl7pPr>
            <a:lvl8pPr marL="3429000" indent="-228600" defTabSz="930275" eaLnBrk="0" fontAlgn="base" hangingPunct="0">
              <a:spcBef>
                <a:spcPct val="0"/>
              </a:spcBef>
              <a:spcAft>
                <a:spcPct val="0"/>
              </a:spcAft>
              <a:defRPr>
                <a:solidFill>
                  <a:schemeClr val="tx1"/>
                </a:solidFill>
                <a:latin typeface="Verdana" pitchFamily="34" charset="0"/>
              </a:defRPr>
            </a:lvl8pPr>
            <a:lvl9pPr marL="3886200" indent="-228600" defTabSz="930275" eaLnBrk="0" fontAlgn="base" hangingPunct="0">
              <a:spcBef>
                <a:spcPct val="0"/>
              </a:spcBef>
              <a:spcAft>
                <a:spcPct val="0"/>
              </a:spcAft>
              <a:defRPr>
                <a:solidFill>
                  <a:schemeClr val="tx1"/>
                </a:solidFill>
                <a:latin typeface="Verdana" pitchFamily="34" charset="0"/>
              </a:defRPr>
            </a:lvl9pPr>
          </a:lstStyle>
          <a:p>
            <a:fld id="{35025C7B-332F-4A6C-BF0E-012C50C50583}" type="slidenum">
              <a:rPr lang="en-US" altLang="en-US">
                <a:solidFill>
                  <a:prstClr val="black"/>
                </a:solidFill>
                <a:latin typeface="Arial" charset="0"/>
              </a:rPr>
              <a:pPr/>
              <a:t>54</a:t>
            </a:fld>
            <a:endParaRPr lang="en-US" altLang="en-US">
              <a:solidFill>
                <a:prstClr val="black"/>
              </a:solidFill>
              <a:latin typeface="Arial" charset="0"/>
            </a:endParaRPr>
          </a:p>
        </p:txBody>
      </p:sp>
    </p:spTree>
    <p:extLst>
      <p:ext uri="{BB962C8B-B14F-4D97-AF65-F5344CB8AC3E}">
        <p14:creationId xmlns:p14="http://schemas.microsoft.com/office/powerpoint/2010/main" val="27189965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eaLnBrk="1" hangingPunct="1">
              <a:lnSpc>
                <a:spcPct val="80000"/>
              </a:lnSpc>
              <a:buFont typeface="Wingdings" pitchFamily="2" charset="2"/>
              <a:buNone/>
              <a:defRPr/>
            </a:pPr>
            <a:r>
              <a:rPr lang="en-US" sz="1400" dirty="0" smtClean="0">
                <a:latin typeface="+mn-lt"/>
              </a:rPr>
              <a:t>According to DOJ FAQ: “Service animals can be restricted from areas where the animals on display are the natural prey or natural predators of dogs, where the presence of a dog would be disruptive, causing the displayed animals to behave aggressively or become agitated. They cannot be restricted from other areas.”</a:t>
            </a:r>
            <a:endParaRPr lang="en-US" sz="1400" b="1" dirty="0" smtClean="0">
              <a:latin typeface="+mn-lt"/>
            </a:endParaRPr>
          </a:p>
          <a:p>
            <a:pPr eaLnBrk="1" hangingPunct="1">
              <a:lnSpc>
                <a:spcPct val="80000"/>
              </a:lnSpc>
              <a:buFont typeface="Wingdings" pitchFamily="2" charset="2"/>
              <a:buNone/>
              <a:defRPr/>
            </a:pPr>
            <a:endParaRPr lang="en-US" sz="1400" b="1" dirty="0" smtClean="0">
              <a:latin typeface="+mn-lt"/>
            </a:endParaRPr>
          </a:p>
          <a:p>
            <a:pPr eaLnBrk="1" hangingPunct="1">
              <a:lnSpc>
                <a:spcPct val="80000"/>
              </a:lnSpc>
              <a:buFont typeface="Wingdings" pitchFamily="2" charset="2"/>
              <a:buNone/>
              <a:defRPr/>
            </a:pPr>
            <a:r>
              <a:rPr lang="en-US" sz="1400" b="1" dirty="0" smtClean="0">
                <a:latin typeface="+mn-lt"/>
              </a:rPr>
              <a:t>In Mass, under M.G.L. c. 129, Section 39F </a:t>
            </a:r>
            <a:r>
              <a:rPr lang="en-US" sz="1400" b="0" baseline="0" dirty="0" smtClean="0">
                <a:latin typeface="+mn-lt"/>
              </a:rPr>
              <a:t> Training animals in training are permitted where service animals are permitted.</a:t>
            </a:r>
            <a:endParaRPr lang="en-US" sz="1400" b="1" dirty="0" smtClean="0">
              <a:latin typeface="+mn-lt"/>
            </a:endParaRPr>
          </a:p>
          <a:p>
            <a:endParaRPr lang="en-US" altLang="en-US" sz="1400" dirty="0" smtClean="0">
              <a:latin typeface="+mn-lt"/>
            </a:endParaRPr>
          </a:p>
          <a:p>
            <a:r>
              <a:rPr lang="en-US" altLang="en-US" sz="1400" dirty="0" smtClean="0">
                <a:latin typeface="+mn-lt"/>
              </a:rPr>
              <a:t>Can proof of rabies vaccination be requested of service animals?</a:t>
            </a:r>
            <a:r>
              <a:rPr lang="en-US" altLang="en-US" sz="1400" baseline="0" dirty="0" smtClean="0">
                <a:latin typeface="+mn-lt"/>
              </a:rPr>
              <a:t> </a:t>
            </a:r>
            <a:r>
              <a:rPr lang="en-US" altLang="en-US" sz="1400" dirty="0" smtClean="0">
                <a:latin typeface="+mn-lt"/>
              </a:rPr>
              <a:t>302 CMR 12.13(7) omits service animals from the list of animals required to produce proof of rabies vaccine.</a:t>
            </a:r>
          </a:p>
          <a:p>
            <a:r>
              <a:rPr lang="en-US" altLang="en-US" sz="1400" dirty="0" smtClean="0">
                <a:latin typeface="+mn-lt"/>
              </a:rPr>
              <a:t>A service animal user can be asked whether their animal is up-to-date on its rabies vaccination; HOWEVER, they cannot be asked to produce documentation or other proof of vaccination, and the service animal cannot be automatically excluded if it does not have its rabies vaccination. A service animal without its rabies vaccination can only be excluded if its behavior constitutes a “direct threat” or if there is a documented outbreak of rabies in the geographic vicinity or some other fact which causes a reasonable person to believe that there is a high likelihood that this particular animal has rabies (this scenario might also be considered a direct threat). </a:t>
            </a:r>
          </a:p>
          <a:p>
            <a:endParaRPr lang="en-US" altLang="en-US" sz="1400" dirty="0" smtClean="0">
              <a:latin typeface="+mn-lt"/>
            </a:endParaRPr>
          </a:p>
          <a:p>
            <a:r>
              <a:rPr lang="en-US" altLang="en-US" sz="1400" dirty="0" smtClean="0">
                <a:latin typeface="+mn-lt"/>
              </a:rPr>
              <a:t>Can service animals be prohibited from an area that serves as a water source based upon the risk that a service animal could defecate and contaminate the water source?</a:t>
            </a:r>
          </a:p>
          <a:p>
            <a:r>
              <a:rPr lang="en-US" altLang="en-US" sz="1400" dirty="0" smtClean="0">
                <a:latin typeface="+mn-lt"/>
              </a:rPr>
              <a:t>If the area is open to the public, a service animal cannot be precluded based upon the potential for the animal to defecate. The expectation of the ADA is that service animals are trained to go to the bathroom in appropriate settings only. If there is a direct threat (imminent) that the animal will go to the bathroom – based upon its current behavior or if that particular animal has a track record of defecating in prohibited areas - then that particular animal could be precluded. But, such decision cannot be based on fear, generalization, or presumption.</a:t>
            </a:r>
          </a:p>
          <a:p>
            <a:endParaRPr lang="en-US" altLang="en-US" sz="1400" dirty="0" smtClean="0">
              <a:latin typeface="+mn-lt"/>
            </a:endParaRPr>
          </a:p>
          <a:p>
            <a:r>
              <a:rPr lang="en-US" altLang="en-US" sz="1400" dirty="0" smtClean="0">
                <a:latin typeface="+mn-lt"/>
              </a:rPr>
              <a:t>An endanger species has a defined habitat that is markedly adverse to dogs. Dogs moving through the habitat have the risk of ruining the habitat and harming the</a:t>
            </a:r>
            <a:r>
              <a:rPr lang="en-US" altLang="en-US" sz="1400" baseline="0" dirty="0" smtClean="0">
                <a:latin typeface="+mn-lt"/>
              </a:rPr>
              <a:t> species</a:t>
            </a:r>
            <a:r>
              <a:rPr lang="en-US" altLang="en-US" sz="1400" dirty="0" smtClean="0">
                <a:latin typeface="+mn-lt"/>
              </a:rPr>
              <a:t>. While humans are allowed to enter it, must service animals be allowed in the habitat?   </a:t>
            </a:r>
          </a:p>
          <a:p>
            <a:r>
              <a:rPr lang="en-US" altLang="en-US" sz="1400" dirty="0" smtClean="0">
                <a:latin typeface="+mn-lt"/>
              </a:rPr>
              <a:t>If science demonstrates that service animals would cause a direct threat (imminent, clear, not based on supposition or stereotype) to the health and safety of the piping plover then service animals may be prohibited from the habitat area. </a:t>
            </a:r>
          </a:p>
          <a:p>
            <a:endParaRPr lang="en-US" altLang="en-US" sz="1400" dirty="0" smtClean="0">
              <a:latin typeface="+mn-lt"/>
            </a:endParaRPr>
          </a:p>
        </p:txBody>
      </p:sp>
      <p:sp>
        <p:nvSpPr>
          <p:cNvPr id="62468" name="Slide Number Placeholder 3"/>
          <p:cNvSpPr>
            <a:spLocks noGrp="1"/>
          </p:cNvSpPr>
          <p:nvPr>
            <p:ph type="sldNum" sz="quarter" idx="5"/>
          </p:nvPr>
        </p:nvSpPr>
        <p:spPr>
          <a:noFill/>
        </p:spPr>
        <p:txBody>
          <a:bodyPr/>
          <a:lstStyle>
            <a:lvl1pPr defTabSz="930275">
              <a:defRPr>
                <a:solidFill>
                  <a:schemeClr val="tx1"/>
                </a:solidFill>
                <a:latin typeface="Verdana" pitchFamily="34" charset="0"/>
              </a:defRPr>
            </a:lvl1pPr>
            <a:lvl2pPr marL="742950" indent="-285750" defTabSz="930275">
              <a:defRPr>
                <a:solidFill>
                  <a:schemeClr val="tx1"/>
                </a:solidFill>
                <a:latin typeface="Verdana" pitchFamily="34" charset="0"/>
              </a:defRPr>
            </a:lvl2pPr>
            <a:lvl3pPr marL="1143000" indent="-228600" defTabSz="930275">
              <a:defRPr>
                <a:solidFill>
                  <a:schemeClr val="tx1"/>
                </a:solidFill>
                <a:latin typeface="Verdana" pitchFamily="34" charset="0"/>
              </a:defRPr>
            </a:lvl3pPr>
            <a:lvl4pPr marL="1600200" indent="-228600" defTabSz="930275">
              <a:defRPr>
                <a:solidFill>
                  <a:schemeClr val="tx1"/>
                </a:solidFill>
                <a:latin typeface="Verdana" pitchFamily="34" charset="0"/>
              </a:defRPr>
            </a:lvl4pPr>
            <a:lvl5pPr marL="2057400" indent="-228600" defTabSz="930275">
              <a:defRPr>
                <a:solidFill>
                  <a:schemeClr val="tx1"/>
                </a:solidFill>
                <a:latin typeface="Verdana" pitchFamily="34" charset="0"/>
              </a:defRPr>
            </a:lvl5pPr>
            <a:lvl6pPr marL="2514600" indent="-228600" defTabSz="930275" eaLnBrk="0" fontAlgn="base" hangingPunct="0">
              <a:spcBef>
                <a:spcPct val="0"/>
              </a:spcBef>
              <a:spcAft>
                <a:spcPct val="0"/>
              </a:spcAft>
              <a:defRPr>
                <a:solidFill>
                  <a:schemeClr val="tx1"/>
                </a:solidFill>
                <a:latin typeface="Verdana" pitchFamily="34" charset="0"/>
              </a:defRPr>
            </a:lvl6pPr>
            <a:lvl7pPr marL="2971800" indent="-228600" defTabSz="930275" eaLnBrk="0" fontAlgn="base" hangingPunct="0">
              <a:spcBef>
                <a:spcPct val="0"/>
              </a:spcBef>
              <a:spcAft>
                <a:spcPct val="0"/>
              </a:spcAft>
              <a:defRPr>
                <a:solidFill>
                  <a:schemeClr val="tx1"/>
                </a:solidFill>
                <a:latin typeface="Verdana" pitchFamily="34" charset="0"/>
              </a:defRPr>
            </a:lvl7pPr>
            <a:lvl8pPr marL="3429000" indent="-228600" defTabSz="930275" eaLnBrk="0" fontAlgn="base" hangingPunct="0">
              <a:spcBef>
                <a:spcPct val="0"/>
              </a:spcBef>
              <a:spcAft>
                <a:spcPct val="0"/>
              </a:spcAft>
              <a:defRPr>
                <a:solidFill>
                  <a:schemeClr val="tx1"/>
                </a:solidFill>
                <a:latin typeface="Verdana" pitchFamily="34" charset="0"/>
              </a:defRPr>
            </a:lvl8pPr>
            <a:lvl9pPr marL="3886200" indent="-228600" defTabSz="930275" eaLnBrk="0" fontAlgn="base" hangingPunct="0">
              <a:spcBef>
                <a:spcPct val="0"/>
              </a:spcBef>
              <a:spcAft>
                <a:spcPct val="0"/>
              </a:spcAft>
              <a:defRPr>
                <a:solidFill>
                  <a:schemeClr val="tx1"/>
                </a:solidFill>
                <a:latin typeface="Verdana" pitchFamily="34" charset="0"/>
              </a:defRPr>
            </a:lvl9pPr>
          </a:lstStyle>
          <a:p>
            <a:fld id="{35025C7B-332F-4A6C-BF0E-012C50C50583}" type="slidenum">
              <a:rPr lang="en-US" altLang="en-US">
                <a:solidFill>
                  <a:prstClr val="black"/>
                </a:solidFill>
                <a:latin typeface="Arial" charset="0"/>
              </a:rPr>
              <a:pPr/>
              <a:t>55</a:t>
            </a:fld>
            <a:endParaRPr lang="en-US" altLang="en-US">
              <a:solidFill>
                <a:prstClr val="black"/>
              </a:solidFill>
              <a:latin typeface="Arial" charset="0"/>
            </a:endParaRPr>
          </a:p>
        </p:txBody>
      </p:sp>
    </p:spTree>
    <p:extLst>
      <p:ext uri="{BB962C8B-B14F-4D97-AF65-F5344CB8AC3E}">
        <p14:creationId xmlns:p14="http://schemas.microsoft.com/office/powerpoint/2010/main" val="29109669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65540" name="Slide Number Placeholder 3"/>
          <p:cNvSpPr>
            <a:spLocks noGrp="1"/>
          </p:cNvSpPr>
          <p:nvPr>
            <p:ph type="sldNum" sz="quarter" idx="5"/>
          </p:nvPr>
        </p:nvSpPr>
        <p:spPr>
          <a:noFill/>
        </p:spPr>
        <p:txBody>
          <a:bodyPr/>
          <a:lstStyle>
            <a:lvl1pPr defTabSz="930275">
              <a:defRPr>
                <a:solidFill>
                  <a:schemeClr val="tx1"/>
                </a:solidFill>
                <a:latin typeface="Verdana" panose="020B0604030504040204" pitchFamily="34" charset="0"/>
              </a:defRPr>
            </a:lvl1pPr>
            <a:lvl2pPr marL="742950" indent="-285750" defTabSz="930275">
              <a:defRPr>
                <a:solidFill>
                  <a:schemeClr val="tx1"/>
                </a:solidFill>
                <a:latin typeface="Verdana" panose="020B0604030504040204" pitchFamily="34" charset="0"/>
              </a:defRPr>
            </a:lvl2pPr>
            <a:lvl3pPr marL="1143000" indent="-228600" defTabSz="930275">
              <a:defRPr>
                <a:solidFill>
                  <a:schemeClr val="tx1"/>
                </a:solidFill>
                <a:latin typeface="Verdana" panose="020B0604030504040204" pitchFamily="34" charset="0"/>
              </a:defRPr>
            </a:lvl3pPr>
            <a:lvl4pPr marL="1600200" indent="-228600" defTabSz="930275">
              <a:defRPr>
                <a:solidFill>
                  <a:schemeClr val="tx1"/>
                </a:solidFill>
                <a:latin typeface="Verdana" panose="020B0604030504040204" pitchFamily="34" charset="0"/>
              </a:defRPr>
            </a:lvl4pPr>
            <a:lvl5pPr marL="2057400" indent="-228600" defTabSz="930275">
              <a:defRPr>
                <a:solidFill>
                  <a:schemeClr val="tx1"/>
                </a:solidFill>
                <a:latin typeface="Verdana" panose="020B0604030504040204" pitchFamily="34" charset="0"/>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defRPr>
            </a:lvl9pPr>
          </a:lstStyle>
          <a:p>
            <a:fld id="{8C54F161-8BDF-49E8-948A-6A7E2F41B5EC}" type="slidenum">
              <a:rPr lang="en-US" altLang="en-US">
                <a:solidFill>
                  <a:prstClr val="black"/>
                </a:solidFill>
                <a:latin typeface="Arial" panose="020B0604020202020204" pitchFamily="34" charset="0"/>
              </a:rPr>
              <a:pPr/>
              <a:t>56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0053156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65540" name="Slide Number Placeholder 3"/>
          <p:cNvSpPr>
            <a:spLocks noGrp="1"/>
          </p:cNvSpPr>
          <p:nvPr>
            <p:ph type="sldNum" sz="quarter" idx="5"/>
          </p:nvPr>
        </p:nvSpPr>
        <p:spPr>
          <a:noFill/>
        </p:spPr>
        <p:txBody>
          <a:bodyPr/>
          <a:lstStyle>
            <a:lvl1pPr defTabSz="930275">
              <a:defRPr>
                <a:solidFill>
                  <a:schemeClr val="tx1"/>
                </a:solidFill>
                <a:latin typeface="Verdana" panose="020B0604030504040204" pitchFamily="34" charset="0"/>
              </a:defRPr>
            </a:lvl1pPr>
            <a:lvl2pPr marL="742950" indent="-285750" defTabSz="930275">
              <a:defRPr>
                <a:solidFill>
                  <a:schemeClr val="tx1"/>
                </a:solidFill>
                <a:latin typeface="Verdana" panose="020B0604030504040204" pitchFamily="34" charset="0"/>
              </a:defRPr>
            </a:lvl2pPr>
            <a:lvl3pPr marL="1143000" indent="-228600" defTabSz="930275">
              <a:defRPr>
                <a:solidFill>
                  <a:schemeClr val="tx1"/>
                </a:solidFill>
                <a:latin typeface="Verdana" panose="020B0604030504040204" pitchFamily="34" charset="0"/>
              </a:defRPr>
            </a:lvl3pPr>
            <a:lvl4pPr marL="1600200" indent="-228600" defTabSz="930275">
              <a:defRPr>
                <a:solidFill>
                  <a:schemeClr val="tx1"/>
                </a:solidFill>
                <a:latin typeface="Verdana" panose="020B0604030504040204" pitchFamily="34" charset="0"/>
              </a:defRPr>
            </a:lvl4pPr>
            <a:lvl5pPr marL="2057400" indent="-228600" defTabSz="930275">
              <a:defRPr>
                <a:solidFill>
                  <a:schemeClr val="tx1"/>
                </a:solidFill>
                <a:latin typeface="Verdana" panose="020B0604030504040204" pitchFamily="34" charset="0"/>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defRPr>
            </a:lvl9pPr>
          </a:lstStyle>
          <a:p>
            <a:fld id="{8C54F161-8BDF-49E8-948A-6A7E2F41B5EC}" type="slidenum">
              <a:rPr lang="en-US" altLang="en-US">
                <a:solidFill>
                  <a:prstClr val="black"/>
                </a:solidFill>
                <a:latin typeface="Arial" panose="020B0604020202020204" pitchFamily="34" charset="0"/>
              </a:rPr>
              <a:pPr/>
              <a:t>57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680943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65540" name="Slide Number Placeholder 3"/>
          <p:cNvSpPr>
            <a:spLocks noGrp="1"/>
          </p:cNvSpPr>
          <p:nvPr>
            <p:ph type="sldNum" sz="quarter" idx="5"/>
          </p:nvPr>
        </p:nvSpPr>
        <p:spPr>
          <a:noFill/>
        </p:spPr>
        <p:txBody>
          <a:bodyPr/>
          <a:lstStyle>
            <a:lvl1pPr defTabSz="930275">
              <a:defRPr>
                <a:solidFill>
                  <a:schemeClr val="tx1"/>
                </a:solidFill>
                <a:latin typeface="Verdana" panose="020B0604030504040204" pitchFamily="34" charset="0"/>
              </a:defRPr>
            </a:lvl1pPr>
            <a:lvl2pPr marL="742950" indent="-285750" defTabSz="930275">
              <a:defRPr>
                <a:solidFill>
                  <a:schemeClr val="tx1"/>
                </a:solidFill>
                <a:latin typeface="Verdana" panose="020B0604030504040204" pitchFamily="34" charset="0"/>
              </a:defRPr>
            </a:lvl2pPr>
            <a:lvl3pPr marL="1143000" indent="-228600" defTabSz="930275">
              <a:defRPr>
                <a:solidFill>
                  <a:schemeClr val="tx1"/>
                </a:solidFill>
                <a:latin typeface="Verdana" panose="020B0604030504040204" pitchFamily="34" charset="0"/>
              </a:defRPr>
            </a:lvl3pPr>
            <a:lvl4pPr marL="1600200" indent="-228600" defTabSz="930275">
              <a:defRPr>
                <a:solidFill>
                  <a:schemeClr val="tx1"/>
                </a:solidFill>
                <a:latin typeface="Verdana" panose="020B0604030504040204" pitchFamily="34" charset="0"/>
              </a:defRPr>
            </a:lvl4pPr>
            <a:lvl5pPr marL="2057400" indent="-228600" defTabSz="930275">
              <a:defRPr>
                <a:solidFill>
                  <a:schemeClr val="tx1"/>
                </a:solidFill>
                <a:latin typeface="Verdana" panose="020B0604030504040204" pitchFamily="34" charset="0"/>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defRPr>
            </a:lvl9pPr>
          </a:lstStyle>
          <a:p>
            <a:fld id="{8C54F161-8BDF-49E8-948A-6A7E2F41B5EC}" type="slidenum">
              <a:rPr lang="en-US" altLang="en-US">
                <a:solidFill>
                  <a:prstClr val="black"/>
                </a:solidFill>
                <a:latin typeface="Arial" panose="020B0604020202020204" pitchFamily="34" charset="0"/>
              </a:rPr>
              <a:pPr/>
              <a:t>58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2643569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65540" name="Slide Number Placeholder 3"/>
          <p:cNvSpPr>
            <a:spLocks noGrp="1"/>
          </p:cNvSpPr>
          <p:nvPr>
            <p:ph type="sldNum" sz="quarter" idx="5"/>
          </p:nvPr>
        </p:nvSpPr>
        <p:spPr>
          <a:noFill/>
        </p:spPr>
        <p:txBody>
          <a:bodyPr/>
          <a:lstStyle>
            <a:lvl1pPr defTabSz="930275">
              <a:defRPr>
                <a:solidFill>
                  <a:schemeClr val="tx1"/>
                </a:solidFill>
                <a:latin typeface="Verdana" panose="020B0604030504040204" pitchFamily="34" charset="0"/>
              </a:defRPr>
            </a:lvl1pPr>
            <a:lvl2pPr marL="742950" indent="-285750" defTabSz="930275">
              <a:defRPr>
                <a:solidFill>
                  <a:schemeClr val="tx1"/>
                </a:solidFill>
                <a:latin typeface="Verdana" panose="020B0604030504040204" pitchFamily="34" charset="0"/>
              </a:defRPr>
            </a:lvl2pPr>
            <a:lvl3pPr marL="1143000" indent="-228600" defTabSz="930275">
              <a:defRPr>
                <a:solidFill>
                  <a:schemeClr val="tx1"/>
                </a:solidFill>
                <a:latin typeface="Verdana" panose="020B0604030504040204" pitchFamily="34" charset="0"/>
              </a:defRPr>
            </a:lvl3pPr>
            <a:lvl4pPr marL="1600200" indent="-228600" defTabSz="930275">
              <a:defRPr>
                <a:solidFill>
                  <a:schemeClr val="tx1"/>
                </a:solidFill>
                <a:latin typeface="Verdana" panose="020B0604030504040204" pitchFamily="34" charset="0"/>
              </a:defRPr>
            </a:lvl4pPr>
            <a:lvl5pPr marL="2057400" indent="-228600" defTabSz="930275">
              <a:defRPr>
                <a:solidFill>
                  <a:schemeClr val="tx1"/>
                </a:solidFill>
                <a:latin typeface="Verdana" panose="020B0604030504040204" pitchFamily="34" charset="0"/>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defRPr>
            </a:lvl9pPr>
          </a:lstStyle>
          <a:p>
            <a:fld id="{8C54F161-8BDF-49E8-948A-6A7E2F41B5EC}" type="slidenum">
              <a:rPr lang="en-US" altLang="en-US">
                <a:solidFill>
                  <a:prstClr val="black"/>
                </a:solidFill>
                <a:latin typeface="Arial" panose="020B0604020202020204" pitchFamily="34" charset="0"/>
              </a:rPr>
              <a:pPr/>
              <a:t>59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947283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latin typeface="+mn-lt"/>
              </a:rPr>
              <a:t>Background on this training</a:t>
            </a:r>
          </a:p>
          <a:p>
            <a:pPr marL="285750" indent="-285750">
              <a:buFont typeface="Arial" panose="020B0604020202020204" pitchFamily="34" charset="0"/>
              <a:buChar char="•"/>
            </a:pPr>
            <a:r>
              <a:rPr lang="en-US" sz="1400" dirty="0" smtClean="0">
                <a:latin typeface="+mn-lt"/>
              </a:rPr>
              <a:t>Originated as part of “Agritourism workshops”</a:t>
            </a:r>
          </a:p>
          <a:p>
            <a:pPr marL="285750" indent="-285750">
              <a:buFont typeface="Arial" panose="020B0604020202020204" pitchFamily="34" charset="0"/>
              <a:buChar char="•"/>
            </a:pPr>
            <a:r>
              <a:rPr lang="en-US" sz="1400" dirty="0" smtClean="0">
                <a:latin typeface="+mn-lt"/>
              </a:rPr>
              <a:t>Created by MDAR &amp; MOTT</a:t>
            </a:r>
          </a:p>
          <a:p>
            <a:pPr marL="285750" indent="-285750">
              <a:buFont typeface="Arial" panose="020B0604020202020204" pitchFamily="34" charset="0"/>
              <a:buChar char="•"/>
            </a:pPr>
            <a:r>
              <a:rPr lang="en-US" sz="1400" dirty="0" smtClean="0">
                <a:latin typeface="+mn-lt"/>
              </a:rPr>
              <a:t>Offered</a:t>
            </a:r>
            <a:r>
              <a:rPr lang="en-US" sz="1400" baseline="0" dirty="0" smtClean="0">
                <a:latin typeface="+mn-lt"/>
              </a:rPr>
              <a:t> free to Mass farm owners</a:t>
            </a:r>
          </a:p>
          <a:p>
            <a:pPr marL="285750" indent="-285750">
              <a:buFont typeface="Arial" panose="020B0604020202020204" pitchFamily="34" charset="0"/>
              <a:buChar char="•"/>
            </a:pPr>
            <a:r>
              <a:rPr lang="en-US" sz="1400" baseline="0" dirty="0" smtClean="0">
                <a:latin typeface="+mn-lt"/>
              </a:rPr>
              <a:t>For chance to learn about Agritourism</a:t>
            </a:r>
          </a:p>
          <a:p>
            <a:pPr marL="285750" indent="-285750">
              <a:buFont typeface="Arial" panose="020B0604020202020204" pitchFamily="34" charset="0"/>
              <a:buChar char="•"/>
            </a:pPr>
            <a:r>
              <a:rPr lang="en-US" sz="1400" baseline="0" dirty="0" smtClean="0">
                <a:latin typeface="+mn-lt"/>
              </a:rPr>
              <a:t>Aim to boost farming &amp; tourism revenue</a:t>
            </a:r>
          </a:p>
          <a:p>
            <a:pPr marL="285750" indent="-285750">
              <a:buFont typeface="Arial" panose="020B0604020202020204" pitchFamily="34" charset="0"/>
              <a:buChar char="•"/>
            </a:pPr>
            <a:endParaRPr lang="en-US" sz="1400" baseline="0" dirty="0" smtClean="0">
              <a:latin typeface="+mn-lt"/>
            </a:endParaRPr>
          </a:p>
          <a:p>
            <a:pPr marL="285750" indent="-285750">
              <a:buFont typeface="Arial" panose="020B0604020202020204" pitchFamily="34" charset="0"/>
              <a:buChar char="•"/>
            </a:pPr>
            <a:r>
              <a:rPr lang="en-US" sz="1400" baseline="0" dirty="0" smtClean="0">
                <a:latin typeface="+mn-lt"/>
              </a:rPr>
              <a:t>To their credit- thought to include an ADA component – where MOD came in</a:t>
            </a:r>
          </a:p>
          <a:p>
            <a:pPr marL="285750" indent="-285750">
              <a:buFont typeface="Arial" panose="020B0604020202020204" pitchFamily="34" charset="0"/>
              <a:buChar char="•"/>
            </a:pPr>
            <a:r>
              <a:rPr lang="en-US" sz="1400" baseline="0" dirty="0" smtClean="0">
                <a:latin typeface="+mn-lt"/>
              </a:rPr>
              <a:t>First farmers heard from successful farmers with lucrative AT programs</a:t>
            </a:r>
          </a:p>
          <a:p>
            <a:pPr marL="285750" indent="-285750">
              <a:buFont typeface="Arial" panose="020B0604020202020204" pitchFamily="34" charset="0"/>
              <a:buChar char="•"/>
            </a:pPr>
            <a:r>
              <a:rPr lang="en-US" sz="1400" baseline="0" dirty="0" smtClean="0">
                <a:latin typeface="+mn-lt"/>
              </a:rPr>
              <a:t>Then we came in….</a:t>
            </a:r>
          </a:p>
          <a:p>
            <a:pPr marL="285750" indent="-285750">
              <a:buFont typeface="Arial" panose="020B0604020202020204" pitchFamily="34" charset="0"/>
              <a:buChar char="•"/>
            </a:pPr>
            <a:r>
              <a:rPr lang="en-US" sz="1400" baseline="0" dirty="0" smtClean="0">
                <a:latin typeface="+mn-lt"/>
              </a:rPr>
              <a:t>To discuss ADA obligations</a:t>
            </a:r>
          </a:p>
          <a:p>
            <a:pPr marL="285750" indent="-285750">
              <a:buFont typeface="Arial" panose="020B0604020202020204" pitchFamily="34" charset="0"/>
              <a:buChar char="•"/>
            </a:pPr>
            <a:r>
              <a:rPr lang="en-US" sz="1400" baseline="0" dirty="0" smtClean="0">
                <a:latin typeface="+mn-lt"/>
              </a:rPr>
              <a:t>MOD &amp; the insurance rep</a:t>
            </a:r>
          </a:p>
          <a:p>
            <a:pPr marL="0" indent="0">
              <a:buFont typeface="Arial" panose="020B0604020202020204" pitchFamily="34" charset="0"/>
              <a:buNone/>
            </a:pPr>
            <a:endParaRPr lang="en-US" sz="1400" dirty="0" smtClean="0">
              <a:latin typeface="+mn-lt"/>
            </a:endParaRPr>
          </a:p>
          <a:p>
            <a:endParaRPr lang="en-US" sz="1400" dirty="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129545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22E44-368B-4AF1-8876-815F3CE04F6D}"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1069821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22E44-368B-4AF1-8876-815F3CE04F6D}"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10698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rgbClr val="000000"/>
                </a:solidFill>
                <a:latin typeface="Arial Narrow" panose="020B0606020202030204" pitchFamily="34" charset="0"/>
              </a:rPr>
              <a:t>“Does my birdhouse have to be accessible?”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rgbClr val="000000"/>
                </a:solidFill>
                <a:latin typeface="Arial Narrow" panose="020B0606020202030204" pitchFamily="34" charset="0"/>
              </a:rPr>
              <a:t>Accessibility &amp; ADA compliance is more than just wheelchair access.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rgbClr val="000000"/>
              </a:solidFill>
              <a:latin typeface="Arial Narrow" panose="020B0606020202030204" pitchFamily="34" charset="0"/>
            </a:endParaRPr>
          </a:p>
          <a:p>
            <a:pPr marL="285750" indent="-285750">
              <a:buFont typeface="Arial" panose="020B0604020202020204" pitchFamily="34" charset="0"/>
              <a:buChar char="•"/>
            </a:pPr>
            <a:endParaRPr lang="en-US" sz="1400" baseline="0" dirty="0" smtClean="0">
              <a:latin typeface="+mn-lt"/>
            </a:endParaRPr>
          </a:p>
          <a:p>
            <a:pPr marL="285750" indent="-285750">
              <a:buFont typeface="Arial" panose="020B0604020202020204" pitchFamily="34" charset="0"/>
              <a:buChar char="•"/>
            </a:pPr>
            <a:r>
              <a:rPr lang="en-US" sz="1400" baseline="0" dirty="0" smtClean="0">
                <a:latin typeface="+mn-lt"/>
              </a:rPr>
              <a:t>Numerous ways to increase accessibility and compliance without making everything 100% wheelchair accessible</a:t>
            </a:r>
          </a:p>
          <a:p>
            <a:pPr marL="285750" indent="-285750">
              <a:buFont typeface="Arial" panose="020B0604020202020204" pitchFamily="34" charset="0"/>
              <a:buChar char="•"/>
            </a:pPr>
            <a:r>
              <a:rPr lang="en-US" sz="1400" baseline="0" dirty="0" smtClean="0">
                <a:latin typeface="+mn-lt"/>
              </a:rPr>
              <a:t>These are UNIQUE programs and sites</a:t>
            </a:r>
          </a:p>
          <a:p>
            <a:pPr marL="285750" indent="-285750">
              <a:buFont typeface="Arial" panose="020B0604020202020204" pitchFamily="34" charset="0"/>
              <a:buChar char="•"/>
            </a:pPr>
            <a:r>
              <a:rPr lang="en-US" sz="1400" baseline="0" dirty="0" smtClean="0">
                <a:latin typeface="+mn-lt"/>
              </a:rPr>
              <a:t>It IS challenging</a:t>
            </a:r>
          </a:p>
          <a:p>
            <a:pPr marL="285750" indent="-285750">
              <a:buFont typeface="Arial" panose="020B0604020202020204" pitchFamily="34" charset="0"/>
              <a:buChar char="•"/>
            </a:pPr>
            <a:r>
              <a:rPr lang="en-US" sz="1400" baseline="0" dirty="0" smtClean="0">
                <a:latin typeface="+mn-lt"/>
              </a:rPr>
              <a:t>Sometimes an individual’s disability will determine the extent to which s/he is able to participate in an activity and this will be beyond what ADA requires of a business</a:t>
            </a:r>
          </a:p>
          <a:p>
            <a:pPr marL="285750" indent="-285750">
              <a:buFont typeface="Arial" panose="020B0604020202020204" pitchFamily="34" charset="0"/>
              <a:buChar char="•"/>
            </a:pPr>
            <a:endParaRPr lang="en-US" sz="1400" baseline="0" dirty="0" smtClean="0">
              <a:latin typeface="+mn-lt"/>
            </a:endParaRPr>
          </a:p>
          <a:p>
            <a:pPr marL="285750" indent="-285750">
              <a:buFont typeface="Arial" panose="020B0604020202020204" pitchFamily="34" charset="0"/>
              <a:buChar char="•"/>
            </a:pPr>
            <a:r>
              <a:rPr lang="en-US" sz="1400" baseline="0" dirty="0" smtClean="0">
                <a:latin typeface="+mn-lt"/>
              </a:rPr>
              <a:t>Opening your business to the public brings all kinds of concerns and liabilities</a:t>
            </a:r>
          </a:p>
          <a:p>
            <a:pPr marL="285750" indent="-285750">
              <a:buFont typeface="Arial" panose="020B0604020202020204" pitchFamily="34" charset="0"/>
              <a:buChar char="•"/>
            </a:pPr>
            <a:r>
              <a:rPr lang="en-US" sz="1400" baseline="0" dirty="0" err="1" smtClean="0">
                <a:latin typeface="+mn-lt"/>
              </a:rPr>
              <a:t>Smolak</a:t>
            </a:r>
            <a:r>
              <a:rPr lang="en-US" sz="1400" baseline="0" dirty="0" smtClean="0">
                <a:latin typeface="+mn-lt"/>
              </a:rPr>
              <a:t> farms poisonous spider accusation </a:t>
            </a:r>
          </a:p>
          <a:p>
            <a:pPr marL="0" indent="0">
              <a:buFont typeface="Arial" panose="020B0604020202020204" pitchFamily="34" charset="0"/>
              <a:buNone/>
            </a:pPr>
            <a:endParaRPr lang="en-US" sz="1400" dirty="0" smtClean="0">
              <a:latin typeface="+mn-lt"/>
            </a:endParaRPr>
          </a:p>
          <a:p>
            <a:endParaRPr lang="en-US" sz="1400" dirty="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417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3785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mn-lt"/>
            </a:endParaRPr>
          </a:p>
        </p:txBody>
      </p:sp>
      <p:sp>
        <p:nvSpPr>
          <p:cNvPr id="4" name="Slide Number Placeholder 3"/>
          <p:cNvSpPr>
            <a:spLocks noGrp="1"/>
          </p:cNvSpPr>
          <p:nvPr>
            <p:ph type="sldNum" sz="quarter" idx="10"/>
          </p:nvPr>
        </p:nvSpPr>
        <p:spPr/>
        <p:txBody>
          <a:bodyPr/>
          <a:lstStyle/>
          <a:p>
            <a:fld id="{9B3A0E2F-76B9-417E-B0DC-AF868851F63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61303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0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4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8AB0416B-871F-45A6-A8D9-8531D3B4205C}" type="datetime1">
              <a:rPr lang="en-US" smtClean="0"/>
              <a:t>4/4/2018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143857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348630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70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5420605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2254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72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E0966B8C-08F4-4CAD-93E2-21005DE8689F}" type="datetime1">
              <a:rPr lang="en-US" smtClean="0"/>
              <a:t>4/4/2018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1551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2581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825377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9256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746905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4325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39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58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81FD3BCA-B7D9-4294-B74A-16F2A5EFA281}" type="datetime1">
              <a:rPr lang="en-US" smtClean="0"/>
              <a:t>4/4/2018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87931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133614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69880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7191937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65108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6312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728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268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4FD001F4-0E52-43C8-A9B3-B53BAA18C28F}" type="datetime1">
              <a:rPr lang="en-US" smtClean="0"/>
              <a:t>4/4/2018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3535099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396358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8573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90155760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7128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674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8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3701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2F0DFDCF-BE8E-4558-A4E4-1F4B0C61CC3E}" type="datetime1">
              <a:rPr lang="en-US" smtClean="0"/>
              <a:t>4/4/2018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4090076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7341755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245092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20132262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46956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151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09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smtClean="0">
                <a:solidFill>
                  <a:srgbClr val="FFFFFF"/>
                </a:solidFill>
                <a:latin typeface="+mn-lt"/>
              </a:defRPr>
            </a:lvl1pPr>
          </a:lstStyle>
          <a:p>
            <a:pPr fontAlgn="base">
              <a:spcAft>
                <a:spcPct val="0"/>
              </a:spcAft>
              <a:defRPr/>
            </a:pPr>
            <a:fld id="{C38A7280-1582-4ACA-926D-0BBF10E0E809}" type="datetime1">
              <a:rPr lang="en-US"/>
              <a:pPr fontAlgn="base">
                <a:spcAft>
                  <a:spcPct val="0"/>
                </a:spcAft>
                <a:defRPr/>
              </a:pPr>
              <a:t>4/4/2018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dirty="0" smtClean="0">
                <a:solidFill>
                  <a:srgbClr val="FFFFFF"/>
                </a:solidFill>
                <a:latin typeface="+mn-lt"/>
              </a:defRPr>
            </a:lvl1pPr>
          </a:lstStyle>
          <a:p>
            <a:pPr fontAlgn="base">
              <a:spcAft>
                <a:spcPct val="0"/>
              </a:spcAft>
              <a:defRPr/>
            </a:pPr>
            <a:r>
              <a:rPr lang="en-US"/>
              <a:t>DRAFT FOR POLICY DEVELOPMENT PURPOSES ONLY</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72B804EC-3B69-4E99-8CCD-98DFD7D2AC7D}" type="slidenum">
              <a:rPr lang="en-US"/>
              <a:pPr fontAlgn="base">
                <a:spcAft>
                  <a:spcPct val="0"/>
                </a:spcAft>
                <a:defRPr/>
              </a:pPr>
              <a:t>‹#›</a:t>
            </a:fld>
            <a:endParaRPr lang="en-US" dirty="0"/>
          </a:p>
        </p:txBody>
      </p:sp>
    </p:spTree>
    <p:extLst>
      <p:ext uri="{BB962C8B-B14F-4D97-AF65-F5344CB8AC3E}">
        <p14:creationId xmlns:p14="http://schemas.microsoft.com/office/powerpoint/2010/main" val="1831765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01412730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4957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98F250F0-AF4A-4714-BAE6-23A60D2E4D3B}" type="datetime1">
              <a:rPr lang="en-US" smtClean="0"/>
              <a:t>4/4/2018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378108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84898403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763089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0465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303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E7DCBF03-D65C-494F-A8EE-401971078C5D}" type="datetime1">
              <a:rPr lang="en-US"/>
              <a:pPr fontAlgn="base">
                <a:spcAft>
                  <a:spcPct val="0"/>
                </a:spcAft>
                <a:defRPr/>
              </a:pPr>
              <a:t>4/4/2018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3D1B397-4701-4D44-B2A2-D9927F62744F}" type="slidenum">
              <a:rPr lang="en-US"/>
              <a:pPr fontAlgn="base">
                <a:spcAft>
                  <a:spcPct val="0"/>
                </a:spcAft>
                <a:defRPr/>
              </a:pPr>
              <a:t>‹#›</a:t>
            </a:fld>
            <a:endParaRPr lang="en-US" dirty="0"/>
          </a:p>
        </p:txBody>
      </p:sp>
    </p:spTree>
    <p:extLst>
      <p:ext uri="{BB962C8B-B14F-4D97-AF65-F5344CB8AC3E}">
        <p14:creationId xmlns:p14="http://schemas.microsoft.com/office/powerpoint/2010/main" val="3649977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69715129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31178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4063785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02179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39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9988632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233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26F39D46-5DCE-469E-AC76-A913D9EE83D3}" type="datetime1">
              <a:rPr lang="en-US"/>
              <a:pPr fontAlgn="base">
                <a:spcAft>
                  <a:spcPct val="0"/>
                </a:spcAft>
                <a:defRPr/>
              </a:pPr>
              <a:t>4/4/2018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9A8EE531-7352-4E92-9EBB-47231C43F443}" type="slidenum">
              <a:rPr lang="en-US"/>
              <a:pPr fontAlgn="base">
                <a:spcAft>
                  <a:spcPct val="0"/>
                </a:spcAft>
                <a:defRPr/>
              </a:pPr>
              <a:t>‹#›</a:t>
            </a:fld>
            <a:endParaRPr lang="en-US" dirty="0"/>
          </a:p>
        </p:txBody>
      </p:sp>
    </p:spTree>
    <p:extLst>
      <p:ext uri="{BB962C8B-B14F-4D97-AF65-F5344CB8AC3E}">
        <p14:creationId xmlns:p14="http://schemas.microsoft.com/office/powerpoint/2010/main" val="1368398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9025559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919441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49574272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511720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958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6527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6EFCE82A-59FC-4AC9-819B-4FD4C2156B51}" type="datetime1">
              <a:rPr lang="en-US"/>
              <a:pPr fontAlgn="base">
                <a:spcAft>
                  <a:spcPct val="0"/>
                </a:spcAft>
                <a:defRPr/>
              </a:pPr>
              <a:t>4/4/2018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a:t>DRAFT FOR POLICY DEVELOPMENT PURPOSES ONLY</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a:spcBef>
                <a:spcPct val="50000"/>
              </a:spcBef>
              <a:defRPr sz="1200" b="1">
                <a:solidFill>
                  <a:srgbClr val="FFFFFF"/>
                </a:solidFill>
                <a:latin typeface="Arial" panose="020B0604020202020204" pitchFamily="34" charset="0"/>
              </a:defRPr>
            </a:lvl1pPr>
          </a:lstStyle>
          <a:p>
            <a:pPr eaLnBrk="0" fontAlgn="base" hangingPunct="0">
              <a:spcAft>
                <a:spcPct val="0"/>
              </a:spcAft>
            </a:pPr>
            <a:fld id="{97226AE8-15A4-472C-BA37-09D2545FF72E}" type="slidenum">
              <a:rPr lang="en-US" altLang="en-US"/>
              <a:pPr eaLnBrk="0" fontAlgn="base" hangingPunct="0">
                <a:spcAft>
                  <a:spcPct val="0"/>
                </a:spcAft>
              </a:pPr>
              <a:t>‹#›</a:t>
            </a:fld>
            <a:endParaRPr lang="en-US" altLang="en-US"/>
          </a:p>
        </p:txBody>
      </p:sp>
    </p:spTree>
    <p:extLst>
      <p:ext uri="{BB962C8B-B14F-4D97-AF65-F5344CB8AC3E}">
        <p14:creationId xmlns:p14="http://schemas.microsoft.com/office/powerpoint/2010/main" val="161709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0271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6043783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925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4.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3.jpeg"/><Relationship Id="rId5" Type="http://schemas.openxmlformats.org/officeDocument/2006/relationships/slideLayout" Target="../slideLayouts/slideLayout66.xml"/><Relationship Id="rId10" Type="http://schemas.openxmlformats.org/officeDocument/2006/relationships/tags" Target="../tags/tag20.xml"/><Relationship Id="rId4" Type="http://schemas.openxmlformats.org/officeDocument/2006/relationships/slideLayout" Target="../slideLayouts/slideLayout65.xml"/><Relationship Id="rId9" Type="http://schemas.openxmlformats.org/officeDocument/2006/relationships/tags" Target="../tags/tag1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jpeg"/><Relationship Id="rId5" Type="http://schemas.openxmlformats.org/officeDocument/2006/relationships/slideLayout" Target="../slideLayouts/slideLayout10.xml"/><Relationship Id="rId10" Type="http://schemas.openxmlformats.org/officeDocument/2006/relationships/tags" Target="../tags/tag4.xml"/><Relationship Id="rId4" Type="http://schemas.openxmlformats.org/officeDocument/2006/relationships/slideLayout" Target="../slideLayouts/slideLayout9.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ags" Target="../tags/tag8.xml"/><Relationship Id="rId4" Type="http://schemas.openxmlformats.org/officeDocument/2006/relationships/slideLayout" Target="../slideLayouts/slideLayout23.xml"/><Relationship Id="rId9" Type="http://schemas.openxmlformats.org/officeDocument/2006/relationships/tags" Target="../tags/tag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jpeg"/><Relationship Id="rId5" Type="http://schemas.openxmlformats.org/officeDocument/2006/relationships/slideLayout" Target="../slideLayouts/slideLayout31.xml"/><Relationship Id="rId10" Type="http://schemas.openxmlformats.org/officeDocument/2006/relationships/tags" Target="../tags/tag10.xml"/><Relationship Id="rId4" Type="http://schemas.openxmlformats.org/officeDocument/2006/relationships/slideLayout" Target="../slideLayouts/slideLayout30.xml"/><Relationship Id="rId9" Type="http://schemas.openxmlformats.org/officeDocument/2006/relationships/tags" Target="../tags/tag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jpeg"/><Relationship Id="rId5" Type="http://schemas.openxmlformats.org/officeDocument/2006/relationships/slideLayout" Target="../slideLayouts/slideLayout38.xml"/><Relationship Id="rId10" Type="http://schemas.openxmlformats.org/officeDocument/2006/relationships/tags" Target="../tags/tag12.xml"/><Relationship Id="rId4" Type="http://schemas.openxmlformats.org/officeDocument/2006/relationships/slideLayout" Target="../slideLayouts/slideLayout37.xml"/><Relationship Id="rId9" Type="http://schemas.openxmlformats.org/officeDocument/2006/relationships/tags" Target="../tags/tag1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4.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3.jpeg"/><Relationship Id="rId5" Type="http://schemas.openxmlformats.org/officeDocument/2006/relationships/slideLayout" Target="../slideLayouts/slideLayout45.xml"/><Relationship Id="rId10" Type="http://schemas.openxmlformats.org/officeDocument/2006/relationships/tags" Target="../tags/tag14.xml"/><Relationship Id="rId4" Type="http://schemas.openxmlformats.org/officeDocument/2006/relationships/slideLayout" Target="../slideLayouts/slideLayout44.xml"/><Relationship Id="rId9" Type="http://schemas.openxmlformats.org/officeDocument/2006/relationships/tags" Target="../tags/tag1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4.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3.jpeg"/><Relationship Id="rId5" Type="http://schemas.openxmlformats.org/officeDocument/2006/relationships/slideLayout" Target="../slideLayouts/slideLayout52.xml"/><Relationship Id="rId10" Type="http://schemas.openxmlformats.org/officeDocument/2006/relationships/tags" Target="../tags/tag16.xml"/><Relationship Id="rId4" Type="http://schemas.openxmlformats.org/officeDocument/2006/relationships/slideLayout" Target="../slideLayouts/slideLayout51.xml"/><Relationship Id="rId9" Type="http://schemas.openxmlformats.org/officeDocument/2006/relationships/tags" Target="../tags/tag1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4.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3.jpeg"/><Relationship Id="rId5" Type="http://schemas.openxmlformats.org/officeDocument/2006/relationships/slideLayout" Target="../slideLayouts/slideLayout59.xml"/><Relationship Id="rId10" Type="http://schemas.openxmlformats.org/officeDocument/2006/relationships/tags" Target="../tags/tag18.xml"/><Relationship Id="rId4" Type="http://schemas.openxmlformats.org/officeDocument/2006/relationships/slideLayout" Target="../slideLayouts/slideLayout58.xml"/><Relationship Id="rId9"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9"/>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0">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7"/>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8"/>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074" name="Picture 2" descr="top blue"/>
          <p:cNvPicPr>
            <a:picLocks noChangeAspect="1" noChangeArrowheads="1"/>
          </p:cNvPicPr>
          <p:nvPr/>
        </p:nvPicPr>
        <p:blipFill>
          <a:blip r:embed="rId11" cstate="email">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white">
          <a:xfrm>
            <a:off x="736600" y="109538"/>
            <a:ext cx="566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533400" y="12192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077" name="Line 5"/>
          <p:cNvSpPr>
            <a:spLocks noChangeShapeType="1"/>
          </p:cNvSpPr>
          <p:nvPr/>
        </p:nvSpPr>
        <p:spPr bwMode="auto">
          <a:xfrm>
            <a:off x="-17463" y="6856413"/>
            <a:ext cx="91614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45720" rIns="45720" anchor="ct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pic>
        <p:nvPicPr>
          <p:cNvPr id="3078" name="Picture 6" descr="best ver2b seal"/>
          <p:cNvPicPr>
            <a:picLocks noChangeAspect="1" noChangeArrowheads="1"/>
          </p:cNvPicPr>
          <p:nvPr/>
        </p:nvPicPr>
        <p:blipFill>
          <a:blip r:embed="rId12" cstate="email">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25400" y="157163"/>
            <a:ext cx="762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AcnSubjectTitle_ID_3198987" hidden="1"/>
          <p:cNvSpPr txBox="1">
            <a:spLocks noChangeArrowheads="1"/>
          </p:cNvSpPr>
          <p:nvPr>
            <p:custDataLst>
              <p:tags r:id="rId9"/>
            </p:custDataLst>
          </p:nvPr>
        </p:nvSpPr>
        <p:spPr bwMode="gray">
          <a:xfrm>
            <a:off x="836613" y="1420813"/>
            <a:ext cx="698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buClr>
                <a:srgbClr val="000000"/>
              </a:buClr>
              <a:defRPr/>
            </a:pPr>
            <a:r>
              <a:rPr lang="en-US" altLang="en-US" sz="1600" b="1" smtClean="0">
                <a:solidFill>
                  <a:srgbClr val="000000"/>
                </a:solidFill>
                <a:latin typeface="Arial" charset="0"/>
              </a:rPr>
              <a:t>Subject Title</a:t>
            </a:r>
          </a:p>
        </p:txBody>
      </p:sp>
      <p:sp>
        <p:nvSpPr>
          <p:cNvPr id="4104" name="AcnFootnote_ID_3198988" hidden="1"/>
          <p:cNvSpPr txBox="1">
            <a:spLocks noChangeArrowheads="1"/>
          </p:cNvSpPr>
          <p:nvPr>
            <p:custDataLst>
              <p:tags r:id="rId10"/>
            </p:custDataLst>
          </p:nvPr>
        </p:nvSpPr>
        <p:spPr bwMode="gray">
          <a:xfrm>
            <a:off x="836613" y="6254750"/>
            <a:ext cx="55641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marL="538163" indent="-538163">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buClr>
                <a:srgbClr val="000000"/>
              </a:buClr>
              <a:defRPr/>
            </a:pPr>
            <a:r>
              <a:rPr lang="en-US" altLang="en-US" sz="1000" smtClean="0">
                <a:solidFill>
                  <a:srgbClr val="000000"/>
                </a:solidFill>
                <a:latin typeface="Arial" charset="0"/>
              </a:rPr>
              <a:t>*	Footnote</a:t>
            </a:r>
          </a:p>
          <a:p>
            <a:pPr fontAlgn="base">
              <a:spcBef>
                <a:spcPct val="20000"/>
              </a:spcBef>
              <a:spcAft>
                <a:spcPct val="0"/>
              </a:spcAft>
              <a:buClr>
                <a:srgbClr val="000000"/>
              </a:buClr>
              <a:defRPr/>
            </a:pPr>
            <a:r>
              <a:rPr lang="en-US" altLang="en-US" sz="1000" smtClean="0">
                <a:solidFill>
                  <a:srgbClr val="000000"/>
                </a:solidFill>
                <a:latin typeface="Arial" charset="0"/>
              </a:rPr>
              <a:t>Source:	Source</a:t>
            </a:r>
          </a:p>
        </p:txBody>
      </p:sp>
      <p:sp>
        <p:nvSpPr>
          <p:cNvPr id="4105" name="Text Box 9"/>
          <p:cNvSpPr txBox="1">
            <a:spLocks noChangeArrowheads="1"/>
          </p:cNvSpPr>
          <p:nvPr/>
        </p:nvSpPr>
        <p:spPr bwMode="auto">
          <a:xfrm>
            <a:off x="4038600" y="644525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0" fontAlgn="base" hangingPunct="0">
              <a:spcBef>
                <a:spcPct val="50000"/>
              </a:spcBef>
              <a:spcAft>
                <a:spcPct val="0"/>
              </a:spcAft>
            </a:pPr>
            <a:fld id="{8F5DFC36-3209-4553-94F2-27C614781B3F}" type="slidenum">
              <a:rPr lang="en-US" altLang="en-US" sz="1000">
                <a:solidFill>
                  <a:srgbClr val="000000"/>
                </a:solidFill>
                <a:latin typeface="Arial" panose="020B0604020202020204" pitchFamily="34" charset="0"/>
              </a:rPr>
              <a:pPr algn="ctr" eaLnBrk="0" fontAlgn="base" hangingPunct="0">
                <a:spcBef>
                  <a:spcPct val="50000"/>
                </a:spcBef>
                <a:spcAft>
                  <a:spcPct val="0"/>
                </a:spcAft>
              </a:pPr>
              <a:t>‹#›</a:t>
            </a:fld>
            <a:endParaRPr lang="en-US" altLang="en-US" sz="1000">
              <a:solidFill>
                <a:srgbClr val="000000"/>
              </a:solidFill>
              <a:latin typeface="Arial" panose="020B0604020202020204" pitchFamily="34" charset="0"/>
            </a:endParaRPr>
          </a:p>
        </p:txBody>
      </p:sp>
    </p:spTree>
    <p:extLst>
      <p:ext uri="{BB962C8B-B14F-4D97-AF65-F5344CB8AC3E}">
        <p14:creationId xmlns:p14="http://schemas.microsoft.com/office/powerpoint/2010/main" val="78418834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anose="05000000000000000000"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anose="020F0502020204030204"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anose="05050102010706020507"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2046617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6966261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41113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80291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024424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050" name="Picture 2" descr="top blue"/>
          <p:cNvPicPr>
            <a:picLocks noChangeAspect="1" noChangeArrowheads="1"/>
          </p:cNvPicPr>
          <p:nvPr/>
        </p:nvPicPr>
        <p:blipFill>
          <a:blip r:embed="rId11" cstate="email">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white">
          <a:xfrm>
            <a:off x="736600" y="109538"/>
            <a:ext cx="566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533400" y="12192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2053" name="Line 5"/>
          <p:cNvSpPr>
            <a:spLocks noChangeShapeType="1"/>
          </p:cNvSpPr>
          <p:nvPr/>
        </p:nvSpPr>
        <p:spPr bwMode="auto">
          <a:xfrm>
            <a:off x="-17463" y="6856413"/>
            <a:ext cx="91614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45720" rIns="45720" anchor="ctr"/>
          <a:lstStyle/>
          <a:p>
            <a:pPr eaLnBrk="0" fontAlgn="base" hangingPunct="0">
              <a:spcBef>
                <a:spcPct val="0"/>
              </a:spcBef>
              <a:spcAft>
                <a:spcPct val="0"/>
              </a:spcAft>
            </a:pPr>
            <a:endParaRPr lang="en-US" smtClean="0">
              <a:solidFill>
                <a:srgbClr val="000000"/>
              </a:solidFill>
              <a:latin typeface="Verdana" pitchFamily="34" charset="0"/>
            </a:endParaRPr>
          </a:p>
        </p:txBody>
      </p:sp>
      <p:pic>
        <p:nvPicPr>
          <p:cNvPr id="2054" name="Picture 6" descr="best ver2b seal"/>
          <p:cNvPicPr>
            <a:picLocks noChangeAspect="1" noChangeArrowheads="1"/>
          </p:cNvPicPr>
          <p:nvPr/>
        </p:nvPicPr>
        <p:blipFill>
          <a:blip r:embed="rId12" cstate="email">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25400" y="157163"/>
            <a:ext cx="762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AcnSubjectTitle_ID_3198987" hidden="1"/>
          <p:cNvSpPr txBox="1">
            <a:spLocks noChangeArrowheads="1"/>
          </p:cNvSpPr>
          <p:nvPr>
            <p:custDataLst>
              <p:tags r:id="rId9"/>
            </p:custDataLst>
          </p:nvPr>
        </p:nvSpPr>
        <p:spPr bwMode="gray">
          <a:xfrm>
            <a:off x="836613" y="1420813"/>
            <a:ext cx="698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buClr>
                <a:srgbClr val="000000"/>
              </a:buClr>
            </a:pPr>
            <a:r>
              <a:rPr lang="en-US" altLang="en-US" sz="1600" b="1" smtClean="0">
                <a:solidFill>
                  <a:srgbClr val="000000"/>
                </a:solidFill>
                <a:latin typeface="Arial" pitchFamily="34" charset="0"/>
              </a:rPr>
              <a:t>Subject Title</a:t>
            </a:r>
          </a:p>
        </p:txBody>
      </p:sp>
      <p:sp>
        <p:nvSpPr>
          <p:cNvPr id="2056" name="AcnFootnote_ID_3198988" hidden="1"/>
          <p:cNvSpPr txBox="1">
            <a:spLocks noChangeArrowheads="1"/>
          </p:cNvSpPr>
          <p:nvPr>
            <p:custDataLst>
              <p:tags r:id="rId10"/>
            </p:custDataLst>
          </p:nvPr>
        </p:nvSpPr>
        <p:spPr bwMode="gray">
          <a:xfrm>
            <a:off x="836613" y="6254750"/>
            <a:ext cx="55641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marL="538163" indent="-538163">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buClr>
                <a:srgbClr val="000000"/>
              </a:buClr>
            </a:pPr>
            <a:r>
              <a:rPr lang="en-US" altLang="en-US" sz="1000" smtClean="0">
                <a:solidFill>
                  <a:srgbClr val="000000"/>
                </a:solidFill>
                <a:latin typeface="Arial" pitchFamily="34" charset="0"/>
              </a:rPr>
              <a:t>*	Footnote</a:t>
            </a:r>
          </a:p>
          <a:p>
            <a:pPr fontAlgn="base">
              <a:spcBef>
                <a:spcPct val="20000"/>
              </a:spcBef>
              <a:spcAft>
                <a:spcPct val="0"/>
              </a:spcAft>
              <a:buClr>
                <a:srgbClr val="000000"/>
              </a:buClr>
            </a:pPr>
            <a:r>
              <a:rPr lang="en-US" altLang="en-US" sz="1000" smtClean="0">
                <a:solidFill>
                  <a:srgbClr val="000000"/>
                </a:solidFill>
                <a:latin typeface="Arial" pitchFamily="34" charset="0"/>
              </a:rPr>
              <a:t>Source:	Source</a:t>
            </a:r>
          </a:p>
        </p:txBody>
      </p:sp>
      <p:sp>
        <p:nvSpPr>
          <p:cNvPr id="2057" name="Text Box 9"/>
          <p:cNvSpPr txBox="1">
            <a:spLocks noChangeArrowheads="1"/>
          </p:cNvSpPr>
          <p:nvPr/>
        </p:nvSpPr>
        <p:spPr bwMode="auto">
          <a:xfrm>
            <a:off x="4038600" y="644525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0" fontAlgn="base" hangingPunct="0">
              <a:spcBef>
                <a:spcPct val="50000"/>
              </a:spcBef>
              <a:spcAft>
                <a:spcPct val="0"/>
              </a:spcAft>
            </a:pPr>
            <a:fld id="{3F71E482-1A7C-451E-97D2-ADA140B3176F}" type="slidenum">
              <a:rPr lang="en-US" altLang="en-US" sz="1000" smtClean="0">
                <a:solidFill>
                  <a:srgbClr val="000000"/>
                </a:solidFill>
                <a:latin typeface="Arial" pitchFamily="34" charset="0"/>
              </a:rPr>
              <a:pPr algn="ctr" eaLnBrk="0" fontAlgn="base" hangingPunct="0">
                <a:spcBef>
                  <a:spcPct val="50000"/>
                </a:spcBef>
                <a:spcAft>
                  <a:spcPct val="0"/>
                </a:spcAft>
              </a:pPr>
              <a:t>‹#›</a:t>
            </a:fld>
            <a:endParaRPr lang="en-US" altLang="en-US" sz="1000" smtClean="0">
              <a:solidFill>
                <a:srgbClr val="000000"/>
              </a:solidFill>
              <a:latin typeface="Arial" pitchFamily="34" charset="0"/>
            </a:endParaRPr>
          </a:p>
        </p:txBody>
      </p:sp>
    </p:spTree>
    <p:extLst>
      <p:ext uri="{BB962C8B-B14F-4D97-AF65-F5344CB8AC3E}">
        <p14:creationId xmlns:p14="http://schemas.microsoft.com/office/powerpoint/2010/main" val="304589931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050" name="Picture 2" descr="top blue"/>
          <p:cNvPicPr>
            <a:picLocks noChangeAspect="1" noChangeArrowheads="1"/>
          </p:cNvPicPr>
          <p:nvPr/>
        </p:nvPicPr>
        <p:blipFill>
          <a:blip r:embed="rId11" cstate="email">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white">
          <a:xfrm>
            <a:off x="736600" y="109538"/>
            <a:ext cx="566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533400" y="12192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2053" name="Line 5"/>
          <p:cNvSpPr>
            <a:spLocks noChangeShapeType="1"/>
          </p:cNvSpPr>
          <p:nvPr/>
        </p:nvSpPr>
        <p:spPr bwMode="auto">
          <a:xfrm>
            <a:off x="-17463" y="6856413"/>
            <a:ext cx="91614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45720" rIns="45720" anchor="ctr"/>
          <a:lstStyle/>
          <a:p>
            <a:pPr eaLnBrk="0" fontAlgn="base" hangingPunct="0">
              <a:spcBef>
                <a:spcPct val="0"/>
              </a:spcBef>
              <a:spcAft>
                <a:spcPct val="0"/>
              </a:spcAft>
            </a:pPr>
            <a:endParaRPr lang="en-US" smtClean="0">
              <a:solidFill>
                <a:srgbClr val="000000"/>
              </a:solidFill>
              <a:latin typeface="Verdana" pitchFamily="34" charset="0"/>
            </a:endParaRPr>
          </a:p>
        </p:txBody>
      </p:sp>
      <p:pic>
        <p:nvPicPr>
          <p:cNvPr id="2054" name="Picture 6" descr="best ver2b seal"/>
          <p:cNvPicPr>
            <a:picLocks noChangeAspect="1" noChangeArrowheads="1"/>
          </p:cNvPicPr>
          <p:nvPr/>
        </p:nvPicPr>
        <p:blipFill>
          <a:blip r:embed="rId12" cstate="email">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25400" y="157163"/>
            <a:ext cx="762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AcnSubjectTitle_ID_3198987" hidden="1"/>
          <p:cNvSpPr txBox="1">
            <a:spLocks noChangeArrowheads="1"/>
          </p:cNvSpPr>
          <p:nvPr>
            <p:custDataLst>
              <p:tags r:id="rId9"/>
            </p:custDataLst>
          </p:nvPr>
        </p:nvSpPr>
        <p:spPr bwMode="gray">
          <a:xfrm>
            <a:off x="836613" y="1420813"/>
            <a:ext cx="698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buClr>
                <a:srgbClr val="000000"/>
              </a:buClr>
              <a:defRPr/>
            </a:pPr>
            <a:r>
              <a:rPr lang="en-US" altLang="en-US" sz="1600" b="1" smtClean="0">
                <a:solidFill>
                  <a:srgbClr val="000000"/>
                </a:solidFill>
                <a:latin typeface="Arial" pitchFamily="34" charset="0"/>
              </a:rPr>
              <a:t>Subject Title</a:t>
            </a:r>
          </a:p>
        </p:txBody>
      </p:sp>
      <p:sp>
        <p:nvSpPr>
          <p:cNvPr id="2056" name="AcnFootnote_ID_3198988" hidden="1"/>
          <p:cNvSpPr txBox="1">
            <a:spLocks noChangeArrowheads="1"/>
          </p:cNvSpPr>
          <p:nvPr>
            <p:custDataLst>
              <p:tags r:id="rId10"/>
            </p:custDataLst>
          </p:nvPr>
        </p:nvSpPr>
        <p:spPr bwMode="gray">
          <a:xfrm>
            <a:off x="836613" y="6254750"/>
            <a:ext cx="55641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marL="538163" indent="-538163">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buClr>
                <a:srgbClr val="000000"/>
              </a:buClr>
              <a:defRPr/>
            </a:pPr>
            <a:r>
              <a:rPr lang="en-US" altLang="en-US" sz="1000" smtClean="0">
                <a:solidFill>
                  <a:srgbClr val="000000"/>
                </a:solidFill>
                <a:latin typeface="Arial" pitchFamily="34" charset="0"/>
              </a:rPr>
              <a:t>*	Footnote</a:t>
            </a:r>
          </a:p>
          <a:p>
            <a:pPr fontAlgn="base">
              <a:spcBef>
                <a:spcPct val="20000"/>
              </a:spcBef>
              <a:spcAft>
                <a:spcPct val="0"/>
              </a:spcAft>
              <a:buClr>
                <a:srgbClr val="000000"/>
              </a:buClr>
              <a:defRPr/>
            </a:pPr>
            <a:r>
              <a:rPr lang="en-US" altLang="en-US" sz="1000" smtClean="0">
                <a:solidFill>
                  <a:srgbClr val="000000"/>
                </a:solidFill>
                <a:latin typeface="Arial" pitchFamily="34" charset="0"/>
              </a:rPr>
              <a:t>Source:	Source</a:t>
            </a:r>
          </a:p>
        </p:txBody>
      </p:sp>
      <p:sp>
        <p:nvSpPr>
          <p:cNvPr id="2057" name="Text Box 9"/>
          <p:cNvSpPr txBox="1">
            <a:spLocks noChangeArrowheads="1"/>
          </p:cNvSpPr>
          <p:nvPr/>
        </p:nvSpPr>
        <p:spPr bwMode="auto">
          <a:xfrm>
            <a:off x="4038600" y="644525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0" fontAlgn="base" hangingPunct="0">
              <a:spcBef>
                <a:spcPct val="50000"/>
              </a:spcBef>
              <a:spcAft>
                <a:spcPct val="0"/>
              </a:spcAft>
              <a:defRPr/>
            </a:pPr>
            <a:fld id="{39DACF89-67A6-4C2C-A8E7-C5179A2F9245}" type="slidenum">
              <a:rPr lang="en-US" altLang="en-US" sz="1000" smtClean="0">
                <a:solidFill>
                  <a:srgbClr val="000000"/>
                </a:solidFill>
                <a:latin typeface="Arial" pitchFamily="34" charset="0"/>
              </a:rPr>
              <a:pPr algn="ctr" eaLnBrk="0" fontAlgn="base" hangingPunct="0">
                <a:spcBef>
                  <a:spcPct val="50000"/>
                </a:spcBef>
                <a:spcAft>
                  <a:spcPct val="0"/>
                </a:spcAft>
                <a:defRPr/>
              </a:pPr>
              <a:t>‹#›</a:t>
            </a:fld>
            <a:endParaRPr lang="en-US" altLang="en-US" sz="1000" smtClean="0">
              <a:solidFill>
                <a:srgbClr val="000000"/>
              </a:solidFill>
              <a:latin typeface="Arial" pitchFamily="34" charset="0"/>
            </a:endParaRPr>
          </a:p>
        </p:txBody>
      </p:sp>
    </p:spTree>
    <p:extLst>
      <p:ext uri="{BB962C8B-B14F-4D97-AF65-F5344CB8AC3E}">
        <p14:creationId xmlns:p14="http://schemas.microsoft.com/office/powerpoint/2010/main" val="337122893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050" name="Picture 2" descr="top blue"/>
          <p:cNvPicPr>
            <a:picLocks noChangeAspect="1" noChangeArrowheads="1"/>
          </p:cNvPicPr>
          <p:nvPr/>
        </p:nvPicPr>
        <p:blipFill>
          <a:blip r:embed="rId11" cstate="email">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white">
          <a:xfrm>
            <a:off x="736600" y="109538"/>
            <a:ext cx="566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533400" y="12192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2053" name="Line 5"/>
          <p:cNvSpPr>
            <a:spLocks noChangeShapeType="1"/>
          </p:cNvSpPr>
          <p:nvPr/>
        </p:nvSpPr>
        <p:spPr bwMode="auto">
          <a:xfrm>
            <a:off x="-17463" y="6856413"/>
            <a:ext cx="91614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lIns="45720" rIns="45720" anchor="ctr"/>
          <a:lstStyle/>
          <a:p>
            <a:pPr eaLnBrk="0" fontAlgn="base" hangingPunct="0">
              <a:spcBef>
                <a:spcPct val="0"/>
              </a:spcBef>
              <a:spcAft>
                <a:spcPct val="0"/>
              </a:spcAft>
            </a:pPr>
            <a:endParaRPr lang="en-US" smtClean="0">
              <a:solidFill>
                <a:srgbClr val="000000"/>
              </a:solidFill>
              <a:latin typeface="Verdana" pitchFamily="34" charset="0"/>
            </a:endParaRPr>
          </a:p>
        </p:txBody>
      </p:sp>
      <p:pic>
        <p:nvPicPr>
          <p:cNvPr id="2054" name="Picture 6" descr="best ver2b seal"/>
          <p:cNvPicPr>
            <a:picLocks noChangeAspect="1" noChangeArrowheads="1"/>
          </p:cNvPicPr>
          <p:nvPr/>
        </p:nvPicPr>
        <p:blipFill>
          <a:blip r:embed="rId12" cstate="email">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25400" y="157163"/>
            <a:ext cx="762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AcnSubjectTitle_ID_3198987" hidden="1"/>
          <p:cNvSpPr txBox="1">
            <a:spLocks noChangeArrowheads="1"/>
          </p:cNvSpPr>
          <p:nvPr>
            <p:custDataLst>
              <p:tags r:id="rId9"/>
            </p:custDataLst>
          </p:nvPr>
        </p:nvSpPr>
        <p:spPr bwMode="gray">
          <a:xfrm>
            <a:off x="836613" y="1420813"/>
            <a:ext cx="698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buClr>
                <a:srgbClr val="000000"/>
              </a:buClr>
              <a:defRPr/>
            </a:pPr>
            <a:r>
              <a:rPr lang="en-US" altLang="en-US" sz="1600" b="1" smtClean="0">
                <a:solidFill>
                  <a:srgbClr val="000000"/>
                </a:solidFill>
                <a:latin typeface="Arial" pitchFamily="34" charset="0"/>
              </a:rPr>
              <a:t>Subject Title</a:t>
            </a:r>
          </a:p>
        </p:txBody>
      </p:sp>
      <p:sp>
        <p:nvSpPr>
          <p:cNvPr id="2056" name="AcnFootnote_ID_3198988" hidden="1"/>
          <p:cNvSpPr txBox="1">
            <a:spLocks noChangeArrowheads="1"/>
          </p:cNvSpPr>
          <p:nvPr>
            <p:custDataLst>
              <p:tags r:id="rId10"/>
            </p:custDataLst>
          </p:nvPr>
        </p:nvSpPr>
        <p:spPr bwMode="gray">
          <a:xfrm>
            <a:off x="836613" y="6254750"/>
            <a:ext cx="55641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marL="538163" indent="-538163">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fontAlgn="base">
              <a:spcBef>
                <a:spcPct val="0"/>
              </a:spcBef>
              <a:spcAft>
                <a:spcPct val="0"/>
              </a:spcAft>
              <a:buClr>
                <a:srgbClr val="000000"/>
              </a:buClr>
              <a:defRPr/>
            </a:pPr>
            <a:r>
              <a:rPr lang="en-US" altLang="en-US" sz="1000" smtClean="0">
                <a:solidFill>
                  <a:srgbClr val="000000"/>
                </a:solidFill>
                <a:latin typeface="Arial" pitchFamily="34" charset="0"/>
              </a:rPr>
              <a:t>*	Footnote</a:t>
            </a:r>
          </a:p>
          <a:p>
            <a:pPr fontAlgn="base">
              <a:spcBef>
                <a:spcPct val="20000"/>
              </a:spcBef>
              <a:spcAft>
                <a:spcPct val="0"/>
              </a:spcAft>
              <a:buClr>
                <a:srgbClr val="000000"/>
              </a:buClr>
              <a:defRPr/>
            </a:pPr>
            <a:r>
              <a:rPr lang="en-US" altLang="en-US" sz="1000" smtClean="0">
                <a:solidFill>
                  <a:srgbClr val="000000"/>
                </a:solidFill>
                <a:latin typeface="Arial" pitchFamily="34" charset="0"/>
              </a:rPr>
              <a:t>Source:	Source</a:t>
            </a:r>
          </a:p>
        </p:txBody>
      </p:sp>
      <p:sp>
        <p:nvSpPr>
          <p:cNvPr id="2057" name="Text Box 9"/>
          <p:cNvSpPr txBox="1">
            <a:spLocks noChangeArrowheads="1"/>
          </p:cNvSpPr>
          <p:nvPr/>
        </p:nvSpPr>
        <p:spPr bwMode="auto">
          <a:xfrm>
            <a:off x="4038600" y="644525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0" fontAlgn="base" hangingPunct="0">
              <a:spcBef>
                <a:spcPct val="50000"/>
              </a:spcBef>
              <a:spcAft>
                <a:spcPct val="0"/>
              </a:spcAft>
              <a:defRPr/>
            </a:pPr>
            <a:fld id="{3CFDD7F5-D770-4EC9-87F0-2640310B37F8}" type="slidenum">
              <a:rPr lang="en-US" altLang="en-US" sz="1000" smtClean="0">
                <a:solidFill>
                  <a:srgbClr val="000000"/>
                </a:solidFill>
                <a:latin typeface="Arial" pitchFamily="34" charset="0"/>
              </a:rPr>
              <a:pPr algn="ctr" eaLnBrk="0" fontAlgn="base" hangingPunct="0">
                <a:spcBef>
                  <a:spcPct val="50000"/>
                </a:spcBef>
                <a:spcAft>
                  <a:spcPct val="0"/>
                </a:spcAft>
                <a:defRPr/>
              </a:pPr>
              <a:t>‹#›</a:t>
            </a:fld>
            <a:endParaRPr lang="en-US" altLang="en-US" sz="1000" smtClean="0">
              <a:solidFill>
                <a:srgbClr val="000000"/>
              </a:solidFill>
              <a:latin typeface="Arial" pitchFamily="34" charset="0"/>
            </a:endParaRPr>
          </a:p>
        </p:txBody>
      </p:sp>
    </p:spTree>
    <p:extLst>
      <p:ext uri="{BB962C8B-B14F-4D97-AF65-F5344CB8AC3E}">
        <p14:creationId xmlns:p14="http://schemas.microsoft.com/office/powerpoint/2010/main" val="407920559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8.jp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28194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52400" y="952500"/>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400" b="1" dirty="0" smtClean="0">
                <a:solidFill>
                  <a:srgbClr val="FFFFFF"/>
                </a:solidFill>
                <a:latin typeface="Arial Black" panose="020B0A04020102020204" pitchFamily="34" charset="0"/>
              </a:rPr>
              <a:t>Commonwealth of Massachusetts</a:t>
            </a:r>
          </a:p>
          <a:p>
            <a:pPr algn="ctr" fontAlgn="base">
              <a:spcBef>
                <a:spcPct val="0"/>
              </a:spcBef>
            </a:pPr>
            <a:r>
              <a:rPr lang="en-US" sz="2400" b="1" dirty="0" smtClean="0">
                <a:solidFill>
                  <a:srgbClr val="FFFFFF"/>
                </a:solidFill>
                <a:latin typeface="Arial Black" panose="020B0A04020102020204" pitchFamily="34" charset="0"/>
              </a:rPr>
              <a:t>Massachusetts Office On Disability</a:t>
            </a:r>
            <a:r>
              <a:rPr lang="en-US" sz="2400" b="1" dirty="0">
                <a:solidFill>
                  <a:srgbClr val="FFFFFF"/>
                </a:solidFill>
                <a:latin typeface="Arial Black" panose="020B0A04020102020204" pitchFamily="34" charset="0"/>
              </a:rPr>
              <a:t/>
            </a:r>
            <a:br>
              <a:rPr lang="en-US" sz="2400" b="1" dirty="0">
                <a:solidFill>
                  <a:srgbClr val="FFFFFF"/>
                </a:solidFill>
                <a:latin typeface="Arial Black" panose="020B0A04020102020204" pitchFamily="34" charset="0"/>
              </a:rPr>
            </a:br>
            <a:r>
              <a:rPr lang="en-US" sz="2400" b="1" dirty="0">
                <a:solidFill>
                  <a:srgbClr val="FFFFFF"/>
                </a:solidFill>
                <a:latin typeface="Arial Black" panose="020B0A04020102020204" pitchFamily="34" charset="0"/>
              </a:rPr>
              <a:t> </a:t>
            </a:r>
            <a:endParaRPr lang="en-US" sz="2400" dirty="0">
              <a:solidFill>
                <a:srgbClr val="000000"/>
              </a:solidFill>
              <a:latin typeface="Arial Black" panose="020B0A040201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10" name="TextBox 9"/>
          <p:cNvSpPr txBox="1"/>
          <p:nvPr/>
        </p:nvSpPr>
        <p:spPr>
          <a:xfrm>
            <a:off x="228600" y="2971800"/>
            <a:ext cx="8655050" cy="3785652"/>
          </a:xfrm>
          <a:prstGeom prst="rect">
            <a:avLst/>
          </a:prstGeom>
          <a:noFill/>
        </p:spPr>
        <p:txBody>
          <a:bodyPr wrap="square">
            <a:spAutoFit/>
          </a:bodyPr>
          <a:lstStyle/>
          <a:p>
            <a:pPr algn="ctr" fontAlgn="base">
              <a:spcBef>
                <a:spcPct val="0"/>
              </a:spcBef>
              <a:spcAft>
                <a:spcPct val="0"/>
              </a:spcAft>
              <a:defRPr/>
            </a:pPr>
            <a:r>
              <a:rPr lang="en-US" sz="2800" b="1" dirty="0" smtClean="0">
                <a:solidFill>
                  <a:srgbClr val="003366"/>
                </a:solidFill>
                <a:latin typeface="Arial Narrow" panose="020B0606020202030204" pitchFamily="34" charset="0"/>
              </a:rPr>
              <a:t>National </a:t>
            </a:r>
            <a:r>
              <a:rPr lang="en-US" sz="2800" b="1" dirty="0" err="1" smtClean="0">
                <a:solidFill>
                  <a:srgbClr val="003366"/>
                </a:solidFill>
                <a:latin typeface="Arial Narrow" panose="020B0606020202030204" pitchFamily="34" charset="0"/>
              </a:rPr>
              <a:t>Agrability</a:t>
            </a:r>
            <a:r>
              <a:rPr lang="en-US" sz="2800" b="1" dirty="0" smtClean="0">
                <a:solidFill>
                  <a:srgbClr val="003366"/>
                </a:solidFill>
                <a:latin typeface="Arial Narrow" panose="020B0606020202030204" pitchFamily="34" charset="0"/>
              </a:rPr>
              <a:t> Training Workshop 2018</a:t>
            </a:r>
          </a:p>
          <a:p>
            <a:pPr algn="ctr" fontAlgn="base">
              <a:spcBef>
                <a:spcPct val="0"/>
              </a:spcBef>
              <a:spcAft>
                <a:spcPct val="0"/>
              </a:spcAft>
              <a:defRPr/>
            </a:pPr>
            <a:endParaRPr lang="en-US" sz="2800" b="1" dirty="0" smtClean="0">
              <a:solidFill>
                <a:srgbClr val="003366"/>
              </a:solidFill>
              <a:latin typeface="Arial Narrow" panose="020B0606020202030204" pitchFamily="34" charset="0"/>
            </a:endParaRPr>
          </a:p>
          <a:p>
            <a:pPr algn="ctr" fontAlgn="base">
              <a:spcBef>
                <a:spcPct val="0"/>
              </a:spcBef>
              <a:spcAft>
                <a:spcPct val="0"/>
              </a:spcAft>
              <a:defRPr/>
            </a:pPr>
            <a:r>
              <a:rPr lang="en-US" sz="2800" b="1" dirty="0" smtClean="0">
                <a:solidFill>
                  <a:srgbClr val="003366"/>
                </a:solidFill>
                <a:latin typeface="Arial Narrow" panose="020B0606020202030204" pitchFamily="34" charset="0"/>
              </a:rPr>
              <a:t>Accessible Agritourism</a:t>
            </a:r>
          </a:p>
          <a:p>
            <a:pPr algn="ctr" fontAlgn="base">
              <a:spcBef>
                <a:spcPct val="0"/>
              </a:spcBef>
              <a:spcAft>
                <a:spcPct val="0"/>
              </a:spcAft>
              <a:defRPr/>
            </a:pPr>
            <a:endParaRPr lang="en-US" sz="2800" b="1" dirty="0" smtClean="0">
              <a:solidFill>
                <a:srgbClr val="003366"/>
              </a:solidFill>
              <a:latin typeface="Arial Narrow" panose="020B0606020202030204" pitchFamily="34" charset="0"/>
            </a:endParaRPr>
          </a:p>
          <a:p>
            <a:pPr algn="ctr" fontAlgn="base">
              <a:spcBef>
                <a:spcPct val="0"/>
              </a:spcBef>
              <a:spcAft>
                <a:spcPct val="0"/>
              </a:spcAft>
              <a:defRPr/>
            </a:pPr>
            <a:r>
              <a:rPr lang="en-US" sz="2800" b="1" dirty="0" smtClean="0">
                <a:solidFill>
                  <a:srgbClr val="003366"/>
                </a:solidFill>
                <a:latin typeface="Arial Narrow" panose="020B0606020202030204" pitchFamily="34" charset="0"/>
              </a:rPr>
              <a:t>  </a:t>
            </a:r>
            <a:r>
              <a:rPr lang="en-US" sz="2400" b="1" dirty="0" smtClean="0">
                <a:solidFill>
                  <a:srgbClr val="003366"/>
                </a:solidFill>
                <a:latin typeface="Arial Narrow" panose="020B0606020202030204" pitchFamily="34" charset="0"/>
              </a:rPr>
              <a:t>Presenter:</a:t>
            </a:r>
          </a:p>
          <a:p>
            <a:pPr algn="ctr" fontAlgn="base">
              <a:spcBef>
                <a:spcPct val="0"/>
              </a:spcBef>
              <a:spcAft>
                <a:spcPct val="0"/>
              </a:spcAft>
              <a:defRPr/>
            </a:pPr>
            <a:r>
              <a:rPr lang="en-US" sz="2800" b="1" dirty="0" smtClean="0">
                <a:solidFill>
                  <a:srgbClr val="003366"/>
                </a:solidFill>
                <a:latin typeface="Arial Narrow" panose="020B0606020202030204" pitchFamily="34" charset="0"/>
              </a:rPr>
              <a:t>Rita DiNunzio, Asst. Director for Communications &amp; Policy</a:t>
            </a:r>
          </a:p>
          <a:p>
            <a:pPr algn="ctr" fontAlgn="base">
              <a:spcBef>
                <a:spcPct val="0"/>
              </a:spcBef>
              <a:spcAft>
                <a:spcPct val="0"/>
              </a:spcAft>
              <a:defRPr/>
            </a:pPr>
            <a:endParaRPr lang="en-US" sz="2400" b="1" dirty="0" smtClean="0">
              <a:solidFill>
                <a:srgbClr val="003366"/>
              </a:solidFill>
              <a:latin typeface="Arial Black" panose="020B0A04020102020204" pitchFamily="34" charset="0"/>
            </a:endParaRPr>
          </a:p>
          <a:p>
            <a:pPr marL="342900" indent="-342900" fontAlgn="base">
              <a:spcBef>
                <a:spcPct val="0"/>
              </a:spcBef>
              <a:spcAft>
                <a:spcPct val="0"/>
              </a:spcAft>
              <a:buClr>
                <a:srgbClr val="00B050"/>
              </a:buClr>
              <a:buSzPct val="110000"/>
              <a:buFont typeface="Wingdings" panose="05000000000000000000" pitchFamily="2" charset="2"/>
              <a:buChar char="ü"/>
              <a:defRPr/>
            </a:pPr>
            <a:endParaRPr lang="en-US" sz="2400" b="1" dirty="0" smtClean="0">
              <a:solidFill>
                <a:srgbClr val="003366"/>
              </a:solidFill>
              <a:latin typeface="Arial Narrow" panose="020B0606020202030204" pitchFamily="34" charset="0"/>
            </a:endParaRPr>
          </a:p>
          <a:p>
            <a:pPr algn="r" fontAlgn="base">
              <a:spcBef>
                <a:spcPct val="0"/>
              </a:spcBef>
              <a:spcAft>
                <a:spcPct val="0"/>
              </a:spcAft>
              <a:buClr>
                <a:srgbClr val="00B050"/>
              </a:buClr>
              <a:buSzPct val="110000"/>
              <a:defRPr/>
            </a:pPr>
            <a:r>
              <a:rPr lang="en-US" sz="2400" b="1" dirty="0" smtClean="0">
                <a:solidFill>
                  <a:srgbClr val="003366"/>
                </a:solidFill>
                <a:latin typeface="Arial Narrow" panose="020B0606020202030204" pitchFamily="34" charset="0"/>
              </a:rPr>
              <a:t>March 20, 2018</a:t>
            </a:r>
            <a:endParaRPr lang="en-US" b="1" dirty="0">
              <a:solidFill>
                <a:srgbClr val="003366"/>
              </a:solidFill>
              <a:latin typeface="Arial Narrow" panose="020B0606020202030204" pitchFamily="34" charset="0"/>
            </a:endParaRP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7" name="TextBox 6"/>
          <p:cNvSpPr txBox="1"/>
          <p:nvPr/>
        </p:nvSpPr>
        <p:spPr>
          <a:xfrm>
            <a:off x="203462" y="6371565"/>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9694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Entities with ADA Obligations</a:t>
            </a:r>
          </a:p>
        </p:txBody>
      </p:sp>
      <p:sp>
        <p:nvSpPr>
          <p:cNvPr id="4" name="TextBox 3"/>
          <p:cNvSpPr txBox="1"/>
          <p:nvPr/>
        </p:nvSpPr>
        <p:spPr>
          <a:xfrm>
            <a:off x="152400" y="1219200"/>
            <a:ext cx="8839200" cy="5170646"/>
          </a:xfrm>
          <a:prstGeom prst="rect">
            <a:avLst/>
          </a:prstGeom>
        </p:spPr>
        <p:txBody>
          <a:bodyPr wrap="square" numCol="1" rtlCol="0">
            <a:spAutoFit/>
          </a:bodyPr>
          <a:lstStyle/>
          <a:p>
            <a:pPr>
              <a:spcAft>
                <a:spcPts val="600"/>
              </a:spcAft>
              <a:buClr>
                <a:srgbClr val="00B050"/>
              </a:buClr>
            </a:pPr>
            <a:r>
              <a:rPr lang="en-US" sz="2400" b="1" dirty="0" smtClean="0">
                <a:solidFill>
                  <a:srgbClr val="000000"/>
                </a:solidFill>
                <a:latin typeface="Arial Narrow" panose="020B0606020202030204" pitchFamily="34" charset="0"/>
              </a:rPr>
              <a:t>Title III: Places of Public Accommodation (private businesses)</a:t>
            </a:r>
            <a:endParaRPr lang="en-US" sz="2400" dirty="0" smtClean="0">
              <a:solidFill>
                <a:srgbClr val="000000"/>
              </a:solidFill>
              <a:latin typeface="Arial Narrow" panose="020B0606020202030204" pitchFamily="34" charset="0"/>
            </a:endParaRPr>
          </a:p>
          <a:p>
            <a:pPr>
              <a:spcAft>
                <a:spcPts val="600"/>
              </a:spcAft>
              <a:buClr>
                <a:srgbClr val="00B050"/>
              </a:buClr>
            </a:pPr>
            <a:endParaRPr lang="en-US" sz="1000" dirty="0">
              <a:solidFill>
                <a:srgbClr val="000000"/>
              </a:solidFill>
              <a:latin typeface="Arial Narrow" panose="020B0606020202030204" pitchFamily="34" charset="0"/>
            </a:endParaRP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Places </a:t>
            </a:r>
            <a:r>
              <a:rPr lang="en-US" sz="2400" dirty="0">
                <a:solidFill>
                  <a:srgbClr val="000000"/>
                </a:solidFill>
                <a:latin typeface="Arial Narrow" panose="020B0606020202030204" pitchFamily="34" charset="0"/>
              </a:rPr>
              <a:t>of </a:t>
            </a:r>
            <a:r>
              <a:rPr lang="en-US" sz="2400" dirty="0" smtClean="0">
                <a:solidFill>
                  <a:srgbClr val="000000"/>
                </a:solidFill>
                <a:latin typeface="Arial Narrow" panose="020B0606020202030204" pitchFamily="34" charset="0"/>
              </a:rPr>
              <a:t>lodging- </a:t>
            </a:r>
            <a:r>
              <a:rPr lang="en-US" sz="2400" dirty="0">
                <a:solidFill>
                  <a:srgbClr val="002D8A">
                    <a:lumMod val="60000"/>
                    <a:lumOff val="40000"/>
                  </a:srgbClr>
                </a:solidFill>
                <a:latin typeface="Arial Narrow" panose="020B0606020202030204" pitchFamily="34" charset="0"/>
              </a:rPr>
              <a:t>i</a:t>
            </a:r>
            <a:r>
              <a:rPr lang="en-US" sz="2400" dirty="0" smtClean="0">
                <a:solidFill>
                  <a:srgbClr val="002D8A">
                    <a:lumMod val="60000"/>
                    <a:lumOff val="40000"/>
                  </a:srgbClr>
                </a:solidFill>
                <a:latin typeface="Arial Narrow" panose="020B0606020202030204" pitchFamily="34" charset="0"/>
              </a:rPr>
              <a:t>nns, B&amp;Bs</a:t>
            </a:r>
            <a:endParaRPr lang="en-US" sz="2400" dirty="0">
              <a:solidFill>
                <a:srgbClr val="002D8A">
                  <a:lumMod val="60000"/>
                  <a:lumOff val="40000"/>
                </a:srgbClr>
              </a:solidFill>
              <a:latin typeface="Arial Narrow" panose="020B0606020202030204" pitchFamily="34" charset="0"/>
            </a:endParaRP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Establishments </a:t>
            </a:r>
            <a:r>
              <a:rPr lang="en-US" sz="2400" dirty="0">
                <a:solidFill>
                  <a:srgbClr val="000000"/>
                </a:solidFill>
                <a:latin typeface="Arial Narrow" panose="020B0606020202030204" pitchFamily="34" charset="0"/>
              </a:rPr>
              <a:t>serving food or drink </a:t>
            </a:r>
            <a:r>
              <a:rPr lang="en-US" sz="2400" dirty="0" smtClean="0">
                <a:solidFill>
                  <a:srgbClr val="000000"/>
                </a:solidFill>
                <a:latin typeface="Arial Narrow" panose="020B0606020202030204" pitchFamily="34" charset="0"/>
              </a:rPr>
              <a:t>- </a:t>
            </a:r>
            <a:r>
              <a:rPr lang="en-US" sz="2400" dirty="0">
                <a:solidFill>
                  <a:srgbClr val="002D8A">
                    <a:lumMod val="60000"/>
                    <a:lumOff val="40000"/>
                  </a:srgbClr>
                </a:solidFill>
                <a:latin typeface="Arial Narrow" panose="020B0606020202030204" pitchFamily="34" charset="0"/>
              </a:rPr>
              <a:t>w</a:t>
            </a:r>
            <a:r>
              <a:rPr lang="en-US" sz="2400" dirty="0" smtClean="0">
                <a:solidFill>
                  <a:srgbClr val="002D8A">
                    <a:lumMod val="60000"/>
                    <a:lumOff val="40000"/>
                  </a:srgbClr>
                </a:solidFill>
                <a:latin typeface="Arial Narrow" panose="020B0606020202030204" pitchFamily="34" charset="0"/>
              </a:rPr>
              <a:t>ineries, concession stands</a:t>
            </a:r>
            <a:endParaRPr lang="en-US" sz="2400" dirty="0" smtClean="0">
              <a:solidFill>
                <a:srgbClr val="000000"/>
              </a:solidFill>
              <a:latin typeface="Arial Narrow" panose="020B0606020202030204" pitchFamily="34" charset="0"/>
            </a:endParaRP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Places </a:t>
            </a:r>
            <a:r>
              <a:rPr lang="en-US" sz="2400" dirty="0">
                <a:solidFill>
                  <a:srgbClr val="000000"/>
                </a:solidFill>
                <a:latin typeface="Arial Narrow" panose="020B0606020202030204" pitchFamily="34" charset="0"/>
              </a:rPr>
              <a:t>of exhibition or </a:t>
            </a:r>
            <a:r>
              <a:rPr lang="en-US" sz="2400" dirty="0" smtClean="0">
                <a:solidFill>
                  <a:srgbClr val="000000"/>
                </a:solidFill>
                <a:latin typeface="Arial Narrow" panose="020B0606020202030204" pitchFamily="34" charset="0"/>
              </a:rPr>
              <a:t>entertainment – </a:t>
            </a:r>
            <a:r>
              <a:rPr lang="en-US" sz="2400" dirty="0" smtClean="0">
                <a:solidFill>
                  <a:srgbClr val="002D8A">
                    <a:lumMod val="60000"/>
                    <a:lumOff val="40000"/>
                  </a:srgbClr>
                </a:solidFill>
                <a:latin typeface="Arial Narrow" panose="020B0606020202030204" pitchFamily="34" charset="0"/>
              </a:rPr>
              <a:t>stadiums, concert halls</a:t>
            </a:r>
            <a:endParaRPr lang="en-US" sz="2400" dirty="0">
              <a:solidFill>
                <a:srgbClr val="000000"/>
              </a:solidFill>
              <a:latin typeface="Arial Narrow" panose="020B0606020202030204" pitchFamily="34" charset="0"/>
            </a:endParaRP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Places </a:t>
            </a:r>
            <a:r>
              <a:rPr lang="en-US" sz="2400" dirty="0">
                <a:solidFill>
                  <a:srgbClr val="000000"/>
                </a:solidFill>
                <a:latin typeface="Arial Narrow" panose="020B0606020202030204" pitchFamily="34" charset="0"/>
              </a:rPr>
              <a:t>of public </a:t>
            </a:r>
            <a:r>
              <a:rPr lang="en-US" sz="2400" dirty="0" smtClean="0">
                <a:solidFill>
                  <a:srgbClr val="000000"/>
                </a:solidFill>
                <a:latin typeface="Arial Narrow" panose="020B0606020202030204" pitchFamily="34" charset="0"/>
              </a:rPr>
              <a:t>gathering - </a:t>
            </a:r>
            <a:r>
              <a:rPr lang="en-US" sz="2400" dirty="0" smtClean="0">
                <a:solidFill>
                  <a:srgbClr val="002D8A">
                    <a:lumMod val="60000"/>
                    <a:lumOff val="40000"/>
                  </a:srgbClr>
                </a:solidFill>
                <a:latin typeface="Arial Narrow" panose="020B0606020202030204" pitchFamily="34" charset="0"/>
              </a:rPr>
              <a:t>conference venues, meeting rooms</a:t>
            </a:r>
            <a:endParaRPr lang="en-US" sz="2400" dirty="0">
              <a:solidFill>
                <a:srgbClr val="000000"/>
              </a:solidFill>
              <a:latin typeface="Arial Narrow" panose="020B0606020202030204" pitchFamily="34" charset="0"/>
            </a:endParaRP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Sales </a:t>
            </a:r>
            <a:r>
              <a:rPr lang="en-US" sz="2400" dirty="0">
                <a:solidFill>
                  <a:srgbClr val="000000"/>
                </a:solidFill>
                <a:latin typeface="Arial Narrow" panose="020B0606020202030204" pitchFamily="34" charset="0"/>
              </a:rPr>
              <a:t>or rental establishments -</a:t>
            </a:r>
            <a:r>
              <a:rPr lang="en-US" sz="2400" dirty="0" smtClean="0">
                <a:solidFill>
                  <a:srgbClr val="000000"/>
                </a:solidFill>
                <a:latin typeface="Arial Narrow" panose="020B0606020202030204" pitchFamily="34" charset="0"/>
              </a:rPr>
              <a:t> </a:t>
            </a:r>
            <a:r>
              <a:rPr lang="en-US" sz="2400" dirty="0" smtClean="0">
                <a:solidFill>
                  <a:srgbClr val="002D8A">
                    <a:lumMod val="60000"/>
                    <a:lumOff val="40000"/>
                  </a:srgbClr>
                </a:solidFill>
                <a:latin typeface="Arial Narrow" panose="020B0606020202030204" pitchFamily="34" charset="0"/>
              </a:rPr>
              <a:t>farm stand, famers markets, gift shops</a:t>
            </a:r>
            <a:endParaRPr lang="en-US" sz="2400" dirty="0">
              <a:solidFill>
                <a:srgbClr val="000000"/>
              </a:solidFill>
              <a:latin typeface="Arial Narrow" panose="020B0606020202030204" pitchFamily="34" charset="0"/>
            </a:endParaRP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Places </a:t>
            </a:r>
            <a:r>
              <a:rPr lang="en-US" sz="2400" dirty="0">
                <a:solidFill>
                  <a:srgbClr val="000000"/>
                </a:solidFill>
                <a:latin typeface="Arial Narrow" panose="020B0606020202030204" pitchFamily="34" charset="0"/>
              </a:rPr>
              <a:t>of public display or </a:t>
            </a:r>
            <a:r>
              <a:rPr lang="en-US" sz="2400" dirty="0" smtClean="0">
                <a:solidFill>
                  <a:srgbClr val="000000"/>
                </a:solidFill>
                <a:latin typeface="Arial Narrow" panose="020B0606020202030204" pitchFamily="34" charset="0"/>
              </a:rPr>
              <a:t>collection - </a:t>
            </a:r>
            <a:r>
              <a:rPr lang="en-US" sz="2400" dirty="0" smtClean="0">
                <a:solidFill>
                  <a:srgbClr val="002D8A">
                    <a:lumMod val="60000"/>
                    <a:lumOff val="40000"/>
                  </a:srgbClr>
                </a:solidFill>
                <a:latin typeface="Arial Narrow" panose="020B0606020202030204" pitchFamily="34" charset="0"/>
              </a:rPr>
              <a:t>museums, galleries</a:t>
            </a: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Places </a:t>
            </a:r>
            <a:r>
              <a:rPr lang="en-US" sz="2400" dirty="0">
                <a:solidFill>
                  <a:srgbClr val="000000"/>
                </a:solidFill>
                <a:latin typeface="Arial Narrow" panose="020B0606020202030204" pitchFamily="34" charset="0"/>
              </a:rPr>
              <a:t>of exercise or recreation – </a:t>
            </a:r>
            <a:r>
              <a:rPr lang="en-US" sz="2400" dirty="0">
                <a:solidFill>
                  <a:srgbClr val="002D8A">
                    <a:lumMod val="60000"/>
                    <a:lumOff val="40000"/>
                  </a:srgbClr>
                </a:solidFill>
                <a:latin typeface="Arial Narrow" panose="020B0606020202030204" pitchFamily="34" charset="0"/>
              </a:rPr>
              <a:t>golf courses, </a:t>
            </a:r>
            <a:r>
              <a:rPr lang="en-US" sz="2400" dirty="0" smtClean="0">
                <a:solidFill>
                  <a:srgbClr val="002D8A">
                    <a:lumMod val="60000"/>
                    <a:lumOff val="40000"/>
                  </a:srgbClr>
                </a:solidFill>
                <a:latin typeface="Arial Narrow" panose="020B0606020202030204" pitchFamily="34" charset="0"/>
              </a:rPr>
              <a:t>pools</a:t>
            </a:r>
            <a:endParaRPr lang="en-US" sz="2400" dirty="0">
              <a:solidFill>
                <a:srgbClr val="000000"/>
              </a:solidFill>
              <a:latin typeface="Arial Narrow" panose="020B0606020202030204" pitchFamily="34" charset="0"/>
            </a:endParaRP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Places </a:t>
            </a:r>
            <a:r>
              <a:rPr lang="en-US" sz="2400" dirty="0">
                <a:solidFill>
                  <a:srgbClr val="000000"/>
                </a:solidFill>
                <a:latin typeface="Arial Narrow" panose="020B0606020202030204" pitchFamily="34" charset="0"/>
              </a:rPr>
              <a:t>of </a:t>
            </a:r>
            <a:r>
              <a:rPr lang="en-US" sz="2400" dirty="0" smtClean="0">
                <a:solidFill>
                  <a:srgbClr val="000000"/>
                </a:solidFill>
                <a:latin typeface="Arial Narrow" panose="020B0606020202030204" pitchFamily="34" charset="0"/>
              </a:rPr>
              <a:t>recreation - </a:t>
            </a:r>
            <a:r>
              <a:rPr lang="en-US" sz="2400" dirty="0" smtClean="0">
                <a:solidFill>
                  <a:srgbClr val="002D8A">
                    <a:lumMod val="60000"/>
                    <a:lumOff val="40000"/>
                  </a:srgbClr>
                </a:solidFill>
                <a:latin typeface="Arial Narrow" panose="020B0606020202030204" pitchFamily="34" charset="0"/>
              </a:rPr>
              <a:t>petting zoos, corn mazes, hayrides, pick-your-own operations i.e. </a:t>
            </a:r>
            <a:r>
              <a:rPr lang="en-US" sz="2400" b="1" dirty="0" smtClean="0">
                <a:solidFill>
                  <a:srgbClr val="002D8A">
                    <a:lumMod val="60000"/>
                    <a:lumOff val="40000"/>
                  </a:srgbClr>
                </a:solidFill>
                <a:latin typeface="Arial Narrow" panose="020B0606020202030204" pitchFamily="34" charset="0"/>
              </a:rPr>
              <a:t>farms with Agritourism activities!</a:t>
            </a:r>
            <a:endParaRPr lang="en-US" sz="2400" b="1" dirty="0">
              <a:solidFill>
                <a:srgbClr val="002D8A">
                  <a:lumMod val="60000"/>
                  <a:lumOff val="40000"/>
                </a:srgbClr>
              </a:solidFill>
              <a:latin typeface="Arial Narrow" panose="020B0606020202030204" pitchFamily="34" charset="0"/>
            </a:endParaRPr>
          </a:p>
        </p:txBody>
      </p:sp>
      <p:sp>
        <p:nvSpPr>
          <p:cNvPr id="5" name="TextBox 4"/>
          <p:cNvSpPr txBox="1"/>
          <p:nvPr/>
        </p:nvSpPr>
        <p:spPr>
          <a:xfrm>
            <a:off x="5943600" y="65663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22204738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76200" y="1143000"/>
            <a:ext cx="8991600" cy="5181600"/>
          </a:xfrm>
        </p:spPr>
        <p:txBody>
          <a:bodyPr/>
          <a:lstStyle/>
          <a:p>
            <a:pPr>
              <a:buClr>
                <a:schemeClr val="accent6">
                  <a:lumMod val="60000"/>
                  <a:lumOff val="40000"/>
                </a:schemeClr>
              </a:buClr>
              <a:buSzPct val="125000"/>
              <a:buFont typeface="Wingdings" panose="05000000000000000000" pitchFamily="2" charset="2"/>
              <a:buChar char="ü"/>
            </a:pPr>
            <a:r>
              <a:rPr lang="en-US" sz="3200" dirty="0" smtClean="0">
                <a:solidFill>
                  <a:srgbClr val="000000"/>
                </a:solidFill>
                <a:latin typeface="Arial Narrow" panose="020B0606020202030204" pitchFamily="34" charset="0"/>
              </a:rPr>
              <a:t>2010 </a:t>
            </a:r>
            <a:r>
              <a:rPr lang="en-US" sz="3200" b="0" dirty="0" smtClean="0">
                <a:solidFill>
                  <a:srgbClr val="000000"/>
                </a:solidFill>
                <a:latin typeface="Arial Narrow" panose="020B0606020202030204" pitchFamily="34" charset="0"/>
              </a:rPr>
              <a:t>Standards for basis for barrier removal</a:t>
            </a:r>
          </a:p>
          <a:p>
            <a:pPr>
              <a:buClr>
                <a:schemeClr val="accent6">
                  <a:lumMod val="60000"/>
                  <a:lumOff val="40000"/>
                </a:schemeClr>
              </a:buClr>
              <a:buSzPct val="125000"/>
              <a:buFont typeface="Wingdings" panose="05000000000000000000" pitchFamily="2" charset="2"/>
              <a:buChar char="ü"/>
            </a:pPr>
            <a:endParaRPr lang="en-US" sz="1000" b="0" dirty="0" smtClean="0">
              <a:solidFill>
                <a:srgbClr val="000000"/>
              </a:solidFill>
              <a:latin typeface="Arial Narrow" panose="020B0606020202030204" pitchFamily="34" charset="0"/>
            </a:endParaRPr>
          </a:p>
          <a:p>
            <a:pPr>
              <a:buClr>
                <a:schemeClr val="accent6">
                  <a:lumMod val="60000"/>
                  <a:lumOff val="40000"/>
                </a:schemeClr>
              </a:buClr>
              <a:buSzPct val="125000"/>
              <a:buFont typeface="Wingdings" panose="05000000000000000000" pitchFamily="2" charset="2"/>
              <a:buChar char="ü"/>
            </a:pPr>
            <a:r>
              <a:rPr lang="en-US" sz="3200" b="0" dirty="0" smtClean="0">
                <a:solidFill>
                  <a:srgbClr val="000000"/>
                </a:solidFill>
                <a:latin typeface="Arial Narrow" panose="020B0606020202030204" pitchFamily="34" charset="0"/>
              </a:rPr>
              <a:t>Describe </a:t>
            </a:r>
            <a:r>
              <a:rPr lang="en-US" sz="3200" dirty="0" smtClean="0">
                <a:solidFill>
                  <a:srgbClr val="000000"/>
                </a:solidFill>
                <a:latin typeface="Arial Narrow" panose="020B0606020202030204" pitchFamily="34" charset="0"/>
              </a:rPr>
              <a:t>minimum </a:t>
            </a:r>
            <a:r>
              <a:rPr lang="en-US" sz="3200" dirty="0">
                <a:solidFill>
                  <a:srgbClr val="000000"/>
                </a:solidFill>
                <a:latin typeface="Arial Narrow" panose="020B0606020202030204" pitchFamily="34" charset="0"/>
              </a:rPr>
              <a:t>requirements for accessibility</a:t>
            </a:r>
            <a:r>
              <a:rPr lang="en-US" sz="3200" b="0" dirty="0">
                <a:solidFill>
                  <a:srgbClr val="000000"/>
                </a:solidFill>
                <a:latin typeface="Arial Narrow" panose="020B0606020202030204" pitchFamily="34" charset="0"/>
              </a:rPr>
              <a:t> in buildings and facilities </a:t>
            </a:r>
            <a:r>
              <a:rPr lang="en-US" sz="3200" b="0" dirty="0" smtClean="0">
                <a:solidFill>
                  <a:srgbClr val="000000"/>
                </a:solidFill>
                <a:latin typeface="Arial Narrow" panose="020B0606020202030204" pitchFamily="34" charset="0"/>
              </a:rPr>
              <a:t>subject to Titles </a:t>
            </a:r>
            <a:r>
              <a:rPr lang="en-US" sz="3200" b="0" dirty="0">
                <a:solidFill>
                  <a:srgbClr val="000000"/>
                </a:solidFill>
                <a:latin typeface="Arial Narrow" panose="020B0606020202030204" pitchFamily="34" charset="0"/>
              </a:rPr>
              <a:t>II </a:t>
            </a:r>
            <a:r>
              <a:rPr lang="en-US" sz="3200" b="0" dirty="0" smtClean="0">
                <a:solidFill>
                  <a:srgbClr val="000000"/>
                </a:solidFill>
                <a:latin typeface="Arial Narrow" panose="020B0606020202030204" pitchFamily="34" charset="0"/>
              </a:rPr>
              <a:t>&amp; III</a:t>
            </a:r>
          </a:p>
          <a:p>
            <a:pPr>
              <a:buClr>
                <a:schemeClr val="accent6">
                  <a:lumMod val="60000"/>
                  <a:lumOff val="40000"/>
                </a:schemeClr>
              </a:buClr>
              <a:buSzPct val="125000"/>
              <a:buFont typeface="Wingdings" panose="05000000000000000000" pitchFamily="2" charset="2"/>
              <a:buChar char="ü"/>
            </a:pPr>
            <a:endParaRPr lang="en-US" sz="1000" b="0" dirty="0" smtClean="0">
              <a:solidFill>
                <a:srgbClr val="000000"/>
              </a:solidFill>
              <a:latin typeface="Arial Narrow" panose="020B0606020202030204" pitchFamily="34" charset="0"/>
            </a:endParaRPr>
          </a:p>
          <a:p>
            <a:pPr>
              <a:buClr>
                <a:schemeClr val="accent6">
                  <a:lumMod val="60000"/>
                  <a:lumOff val="40000"/>
                </a:schemeClr>
              </a:buClr>
              <a:buSzPct val="125000"/>
              <a:buFont typeface="Wingdings" panose="05000000000000000000" pitchFamily="2" charset="2"/>
              <a:buChar char="ü"/>
            </a:pPr>
            <a:r>
              <a:rPr lang="en-US" sz="3200" b="0" dirty="0" smtClean="0">
                <a:solidFill>
                  <a:srgbClr val="000000"/>
                </a:solidFill>
                <a:latin typeface="Arial Narrow" panose="020B0606020202030204" pitchFamily="34" charset="0"/>
              </a:rPr>
              <a:t>Apply to </a:t>
            </a:r>
            <a:r>
              <a:rPr lang="en-US" sz="3200" dirty="0">
                <a:solidFill>
                  <a:srgbClr val="000000"/>
                </a:solidFill>
                <a:latin typeface="Arial Narrow" panose="020B0606020202030204" pitchFamily="34" charset="0"/>
              </a:rPr>
              <a:t>new construction </a:t>
            </a:r>
            <a:r>
              <a:rPr lang="en-US" sz="3200" b="0" dirty="0">
                <a:solidFill>
                  <a:srgbClr val="000000"/>
                </a:solidFill>
                <a:latin typeface="Arial Narrow" panose="020B0606020202030204" pitchFamily="34" charset="0"/>
              </a:rPr>
              <a:t>and to </a:t>
            </a:r>
            <a:r>
              <a:rPr lang="en-US" sz="3200" dirty="0" smtClean="0">
                <a:solidFill>
                  <a:srgbClr val="000000"/>
                </a:solidFill>
                <a:latin typeface="Arial Narrow" panose="020B0606020202030204" pitchFamily="34" charset="0"/>
              </a:rPr>
              <a:t>renovation </a:t>
            </a:r>
            <a:r>
              <a:rPr lang="en-US" sz="3200" dirty="0">
                <a:solidFill>
                  <a:srgbClr val="000000"/>
                </a:solidFill>
                <a:latin typeface="Arial Narrow" panose="020B0606020202030204" pitchFamily="34" charset="0"/>
              </a:rPr>
              <a:t>or </a:t>
            </a:r>
            <a:r>
              <a:rPr lang="en-US" sz="3200" dirty="0" smtClean="0">
                <a:solidFill>
                  <a:srgbClr val="000000"/>
                </a:solidFill>
                <a:latin typeface="Arial Narrow" panose="020B0606020202030204" pitchFamily="34" charset="0"/>
              </a:rPr>
              <a:t>alteration</a:t>
            </a:r>
            <a:endParaRPr lang="en-US" b="0" dirty="0" smtClean="0">
              <a:solidFill>
                <a:srgbClr val="7030A0"/>
              </a:solidFill>
              <a:latin typeface="Arial Narrow" panose="020B0606020202030204" pitchFamily="34" charset="0"/>
            </a:endParaRPr>
          </a:p>
          <a:p>
            <a:pPr marL="0" indent="0">
              <a:buClr>
                <a:schemeClr val="accent6">
                  <a:lumMod val="60000"/>
                  <a:lumOff val="40000"/>
                </a:schemeClr>
              </a:buClr>
              <a:buSzPct val="125000"/>
              <a:buNone/>
            </a:pPr>
            <a:endParaRPr lang="en-US" sz="1000" b="0" dirty="0" smtClean="0">
              <a:solidFill>
                <a:srgbClr val="000000"/>
              </a:solidFill>
              <a:latin typeface="Arial Narrow" panose="020B0606020202030204" pitchFamily="34" charset="0"/>
            </a:endParaRPr>
          </a:p>
          <a:p>
            <a:pPr>
              <a:buClr>
                <a:schemeClr val="accent6">
                  <a:lumMod val="60000"/>
                  <a:lumOff val="40000"/>
                </a:schemeClr>
              </a:buClr>
              <a:buSzPct val="125000"/>
              <a:buFont typeface="Wingdings" panose="05000000000000000000" pitchFamily="2" charset="2"/>
              <a:buChar char="ü"/>
            </a:pPr>
            <a:r>
              <a:rPr lang="en-US" sz="3200" b="0" dirty="0" smtClean="0">
                <a:solidFill>
                  <a:srgbClr val="000000"/>
                </a:solidFill>
                <a:latin typeface="Arial Narrow" panose="020B0606020202030204" pitchFamily="34" charset="0"/>
              </a:rPr>
              <a:t>Apply to </a:t>
            </a:r>
            <a:r>
              <a:rPr lang="en-US" sz="3200" dirty="0" smtClean="0">
                <a:solidFill>
                  <a:srgbClr val="000000"/>
                </a:solidFill>
                <a:latin typeface="Arial Narrow" panose="020B0606020202030204" pitchFamily="34" charset="0"/>
              </a:rPr>
              <a:t>permanent &amp; temporary </a:t>
            </a:r>
            <a:r>
              <a:rPr lang="en-US" sz="3200" b="0" dirty="0" smtClean="0">
                <a:solidFill>
                  <a:srgbClr val="000000"/>
                </a:solidFill>
                <a:latin typeface="Arial Narrow" panose="020B0606020202030204" pitchFamily="34" charset="0"/>
              </a:rPr>
              <a:t>buildings</a:t>
            </a:r>
            <a:endParaRPr lang="en-US" sz="3200" b="0" dirty="0">
              <a:solidFill>
                <a:srgbClr val="000000"/>
              </a:solidFill>
              <a:latin typeface="Arial Narrow" panose="020B0606020202030204" pitchFamily="34" charset="0"/>
            </a:endParaRPr>
          </a:p>
        </p:txBody>
      </p:sp>
      <p:sp>
        <p:nvSpPr>
          <p:cNvPr id="79" name="Rectangle 2"/>
          <p:cNvSpPr>
            <a:spLocks noGrp="1" noChangeArrowheads="1"/>
          </p:cNvSpPr>
          <p:nvPr>
            <p:ph type="title"/>
          </p:nvPr>
        </p:nvSpPr>
        <p:spPr>
          <a:xfrm>
            <a:off x="762000" y="76200"/>
            <a:ext cx="8077200" cy="914400"/>
          </a:xfrm>
        </p:spPr>
        <p:txBody>
          <a:bodyPr anchor="ctr"/>
          <a:lstStyle/>
          <a:p>
            <a:r>
              <a:rPr lang="en-US" altLang="en-US" dirty="0">
                <a:solidFill>
                  <a:schemeClr val="bg1"/>
                </a:solidFill>
                <a:latin typeface="Arial Black" panose="020B0A04020102020204" pitchFamily="34" charset="0"/>
              </a:rPr>
              <a:t>ADA Standards </a:t>
            </a:r>
            <a:r>
              <a:rPr lang="en-US" altLang="en-US" dirty="0" smtClean="0">
                <a:solidFill>
                  <a:schemeClr val="bg1"/>
                </a:solidFill>
                <a:latin typeface="Arial Black" panose="020B0A04020102020204" pitchFamily="34" charset="0"/>
              </a:rPr>
              <a:t/>
            </a:r>
            <a:br>
              <a:rPr lang="en-US" altLang="en-US" dirty="0" smtClean="0">
                <a:solidFill>
                  <a:schemeClr val="bg1"/>
                </a:solidFill>
                <a:latin typeface="Arial Black" panose="020B0A04020102020204" pitchFamily="34" charset="0"/>
              </a:rPr>
            </a:br>
            <a:r>
              <a:rPr lang="en-US" altLang="en-US" dirty="0" smtClean="0">
                <a:solidFill>
                  <a:schemeClr val="bg1"/>
                </a:solidFill>
                <a:latin typeface="Arial Black" panose="020B0A04020102020204" pitchFamily="34" charset="0"/>
              </a:rPr>
              <a:t>for </a:t>
            </a:r>
            <a:r>
              <a:rPr lang="en-US" altLang="en-US" dirty="0">
                <a:solidFill>
                  <a:schemeClr val="bg1"/>
                </a:solidFill>
                <a:latin typeface="Arial Black" panose="020B0A04020102020204" pitchFamily="34" charset="0"/>
              </a:rPr>
              <a:t>Accessible Design</a:t>
            </a:r>
            <a:endParaRPr lang="en-US" altLang="en-US" dirty="0" smtClean="0">
              <a:solidFill>
                <a:schemeClr val="bg1"/>
              </a:solidFill>
              <a:latin typeface="Arial Black" panose="020B0A04020102020204" pitchFamily="34" charset="0"/>
            </a:endParaRPr>
          </a:p>
        </p:txBody>
      </p:sp>
      <p:sp>
        <p:nvSpPr>
          <p:cNvPr id="4" name="TextBox 3"/>
          <p:cNvSpPr txBox="1"/>
          <p:nvPr/>
        </p:nvSpPr>
        <p:spPr>
          <a:xfrm>
            <a:off x="203462" y="6371565"/>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27318177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 name="Rectangle 2"/>
          <p:cNvSpPr>
            <a:spLocks noGrp="1" noChangeArrowheads="1"/>
          </p:cNvSpPr>
          <p:nvPr>
            <p:ph type="title"/>
          </p:nvPr>
        </p:nvSpPr>
        <p:spPr>
          <a:xfrm>
            <a:off x="914400" y="76200"/>
            <a:ext cx="4191000" cy="914400"/>
          </a:xfrm>
        </p:spPr>
        <p:txBody>
          <a:bodyPr anchor="ctr"/>
          <a:lstStyle/>
          <a:p>
            <a:r>
              <a:rPr lang="en-US" altLang="en-US" sz="4000" dirty="0" smtClean="0">
                <a:solidFill>
                  <a:schemeClr val="bg1"/>
                </a:solidFill>
                <a:latin typeface="Arial Black" panose="020B0A04020102020204" pitchFamily="34" charset="0"/>
              </a:rPr>
              <a:t>State Codes</a:t>
            </a:r>
          </a:p>
        </p:txBody>
      </p:sp>
      <p:sp>
        <p:nvSpPr>
          <p:cNvPr id="2" name="TextBox 1"/>
          <p:cNvSpPr txBox="1"/>
          <p:nvPr/>
        </p:nvSpPr>
        <p:spPr>
          <a:xfrm>
            <a:off x="228600" y="1219200"/>
            <a:ext cx="8568070" cy="4524315"/>
          </a:xfrm>
          <a:prstGeom prst="rect">
            <a:avLst/>
          </a:prstGeom>
        </p:spPr>
        <p:txBody>
          <a:bodyPr wrap="square" rtlCol="0">
            <a:spAutoFit/>
          </a:bodyPr>
          <a:lstStyle/>
          <a:p>
            <a:pPr marL="342900" indent="-342900">
              <a:buClr>
                <a:srgbClr val="002D8A">
                  <a:lumMod val="60000"/>
                  <a:lumOff val="40000"/>
                </a:srgbClr>
              </a:buClr>
              <a:buSzPct val="150000"/>
              <a:buFont typeface="Wingdings" panose="05000000000000000000" pitchFamily="2" charset="2"/>
              <a:buChar char="ü"/>
            </a:pPr>
            <a:r>
              <a:rPr lang="en-US" sz="2400" dirty="0">
                <a:solidFill>
                  <a:srgbClr val="000000"/>
                </a:solidFill>
                <a:latin typeface="Arial Narrow" panose="020B0606020202030204" pitchFamily="34" charset="0"/>
              </a:rPr>
              <a:t>Many state building codes include construction standards for accessible </a:t>
            </a:r>
            <a:r>
              <a:rPr lang="en-US" sz="2400" dirty="0" smtClean="0">
                <a:solidFill>
                  <a:srgbClr val="000000"/>
                </a:solidFill>
                <a:latin typeface="Arial Narrow" panose="020B0606020202030204" pitchFamily="34" charset="0"/>
              </a:rPr>
              <a:t>buildings </a:t>
            </a:r>
          </a:p>
          <a:p>
            <a:pPr marL="342900" indent="-342900">
              <a:buClr>
                <a:srgbClr val="002D8A">
                  <a:lumMod val="60000"/>
                  <a:lumOff val="40000"/>
                </a:srgbClr>
              </a:buClr>
              <a:buSzPct val="150000"/>
              <a:buFont typeface="Wingdings" panose="05000000000000000000" pitchFamily="2" charset="2"/>
              <a:buChar char="ü"/>
            </a:pPr>
            <a:endParaRPr lang="en-US" sz="2400" dirty="0">
              <a:solidFill>
                <a:srgbClr val="000000"/>
              </a:solidFill>
              <a:latin typeface="Arial Narrow" panose="020B0606020202030204" pitchFamily="34" charset="0"/>
            </a:endParaRPr>
          </a:p>
          <a:p>
            <a:pPr marL="342900" indent="-342900">
              <a:buClr>
                <a:srgbClr val="002D8A">
                  <a:lumMod val="60000"/>
                  <a:lumOff val="40000"/>
                </a:srgbClr>
              </a:buClr>
              <a:buSzPct val="150000"/>
              <a:buFont typeface="Wingdings" panose="05000000000000000000" pitchFamily="2" charset="2"/>
              <a:buChar char="ü"/>
            </a:pPr>
            <a:r>
              <a:rPr lang="en-US" sz="2400" dirty="0" smtClean="0">
                <a:solidFill>
                  <a:srgbClr val="000000"/>
                </a:solidFill>
                <a:latin typeface="Arial Narrow" panose="020B0606020202030204" pitchFamily="34" charset="0"/>
              </a:rPr>
              <a:t>May differ </a:t>
            </a:r>
            <a:r>
              <a:rPr lang="en-US" sz="2400" dirty="0">
                <a:solidFill>
                  <a:srgbClr val="000000"/>
                </a:solidFill>
                <a:latin typeface="Arial Narrow" panose="020B0606020202030204" pitchFamily="34" charset="0"/>
              </a:rPr>
              <a:t>from the ADA Standards for Accessible </a:t>
            </a:r>
            <a:r>
              <a:rPr lang="en-US" sz="2400" dirty="0" smtClean="0">
                <a:solidFill>
                  <a:srgbClr val="000000"/>
                </a:solidFill>
                <a:latin typeface="Arial Narrow" panose="020B0606020202030204" pitchFamily="34" charset="0"/>
              </a:rPr>
              <a:t>Design</a:t>
            </a:r>
            <a:endParaRPr lang="en-US" sz="2400" dirty="0">
              <a:solidFill>
                <a:srgbClr val="000000"/>
              </a:solidFill>
              <a:latin typeface="Arial Narrow" panose="020B0606020202030204" pitchFamily="34" charset="0"/>
            </a:endParaRPr>
          </a:p>
          <a:p>
            <a:pPr marL="342900" indent="-342900">
              <a:buClr>
                <a:srgbClr val="002D8A">
                  <a:lumMod val="60000"/>
                  <a:lumOff val="40000"/>
                </a:srgbClr>
              </a:buClr>
              <a:buSzPct val="150000"/>
              <a:buFont typeface="Wingdings" panose="05000000000000000000" pitchFamily="2" charset="2"/>
              <a:buChar char="ü"/>
            </a:pPr>
            <a:endParaRPr lang="en-US" sz="2400" dirty="0">
              <a:solidFill>
                <a:srgbClr val="000000"/>
              </a:solidFill>
              <a:latin typeface="Arial Narrow" panose="020B0606020202030204" pitchFamily="34" charset="0"/>
            </a:endParaRPr>
          </a:p>
          <a:p>
            <a:pPr marL="342900" indent="-342900">
              <a:buClr>
                <a:srgbClr val="002D8A">
                  <a:lumMod val="60000"/>
                  <a:lumOff val="40000"/>
                </a:srgbClr>
              </a:buClr>
              <a:buSzPct val="150000"/>
              <a:buFont typeface="Wingdings" panose="05000000000000000000" pitchFamily="2" charset="2"/>
              <a:buChar char="ü"/>
            </a:pPr>
            <a:r>
              <a:rPr lang="en-US" sz="2400" dirty="0" smtClean="0">
                <a:solidFill>
                  <a:srgbClr val="000000"/>
                </a:solidFill>
                <a:latin typeface="Arial Narrow" panose="020B0606020202030204" pitchFamily="34" charset="0"/>
              </a:rPr>
              <a:t>Many based on ADA </a:t>
            </a:r>
            <a:r>
              <a:rPr lang="en-US" sz="2400" dirty="0">
                <a:solidFill>
                  <a:srgbClr val="000000"/>
                </a:solidFill>
                <a:latin typeface="Arial Narrow" panose="020B0606020202030204" pitchFamily="34" charset="0"/>
              </a:rPr>
              <a:t>Standards for Accessible </a:t>
            </a:r>
            <a:r>
              <a:rPr lang="en-US" sz="2400" dirty="0" smtClean="0">
                <a:solidFill>
                  <a:srgbClr val="000000"/>
                </a:solidFill>
                <a:latin typeface="Arial Narrow" panose="020B0606020202030204" pitchFamily="34" charset="0"/>
              </a:rPr>
              <a:t>Design</a:t>
            </a:r>
          </a:p>
          <a:p>
            <a:pPr marL="342900" indent="-342900">
              <a:buClr>
                <a:srgbClr val="002D8A">
                  <a:lumMod val="60000"/>
                  <a:lumOff val="40000"/>
                </a:srgbClr>
              </a:buClr>
              <a:buSzPct val="150000"/>
              <a:buFont typeface="Wingdings" panose="05000000000000000000" pitchFamily="2" charset="2"/>
              <a:buChar char="ü"/>
            </a:pPr>
            <a:endParaRPr lang="en-US" sz="2400" dirty="0">
              <a:solidFill>
                <a:srgbClr val="000000"/>
              </a:solidFill>
              <a:latin typeface="Arial Narrow" panose="020B0606020202030204" pitchFamily="34" charset="0"/>
            </a:endParaRPr>
          </a:p>
          <a:p>
            <a:pPr marL="342900" indent="-342900">
              <a:buClr>
                <a:srgbClr val="002D8A">
                  <a:lumMod val="60000"/>
                  <a:lumOff val="40000"/>
                </a:srgbClr>
              </a:buClr>
              <a:buSzPct val="150000"/>
              <a:buFont typeface="Wingdings" panose="05000000000000000000" pitchFamily="2" charset="2"/>
              <a:buChar char="ü"/>
            </a:pPr>
            <a:r>
              <a:rPr lang="en-US" sz="2400" dirty="0" smtClean="0">
                <a:solidFill>
                  <a:srgbClr val="000000"/>
                </a:solidFill>
                <a:latin typeface="Arial Narrow" panose="020B0606020202030204" pitchFamily="34" charset="0"/>
              </a:rPr>
              <a:t>Others based on International Building Code (IBC)</a:t>
            </a:r>
          </a:p>
          <a:p>
            <a:pPr marL="342900" indent="-342900">
              <a:buClr>
                <a:srgbClr val="002D8A">
                  <a:lumMod val="60000"/>
                  <a:lumOff val="40000"/>
                </a:srgbClr>
              </a:buClr>
              <a:buSzPct val="150000"/>
              <a:buFont typeface="Wingdings" panose="05000000000000000000" pitchFamily="2" charset="2"/>
              <a:buChar char="ü"/>
            </a:pPr>
            <a:endParaRPr lang="en-US" sz="2400" dirty="0" smtClean="0">
              <a:solidFill>
                <a:srgbClr val="000000"/>
              </a:solidFill>
              <a:latin typeface="Arial Narrow" panose="020B0606020202030204" pitchFamily="34" charset="0"/>
            </a:endParaRPr>
          </a:p>
          <a:p>
            <a:pPr marL="342900" indent="-342900">
              <a:buClr>
                <a:srgbClr val="002D8A">
                  <a:lumMod val="60000"/>
                  <a:lumOff val="40000"/>
                </a:srgbClr>
              </a:buClr>
              <a:buSzPct val="150000"/>
              <a:buFont typeface="Wingdings" panose="05000000000000000000" pitchFamily="2" charset="2"/>
              <a:buChar char="ü"/>
            </a:pPr>
            <a:r>
              <a:rPr lang="en-US" sz="2400" dirty="0" smtClean="0">
                <a:solidFill>
                  <a:srgbClr val="000000"/>
                </a:solidFill>
                <a:latin typeface="Arial Narrow" panose="020B0606020202030204" pitchFamily="34" charset="0"/>
              </a:rPr>
              <a:t> Sections </a:t>
            </a:r>
            <a:r>
              <a:rPr lang="en-US" sz="2400" dirty="0">
                <a:solidFill>
                  <a:srgbClr val="000000"/>
                </a:solidFill>
                <a:latin typeface="Arial Narrow" panose="020B0606020202030204" pitchFamily="34" charset="0"/>
              </a:rPr>
              <a:t>of one code may be more stringent than </a:t>
            </a:r>
            <a:r>
              <a:rPr lang="en-US" sz="2400" dirty="0" smtClean="0">
                <a:solidFill>
                  <a:srgbClr val="000000"/>
                </a:solidFill>
                <a:latin typeface="Arial Narrow" panose="020B0606020202030204" pitchFamily="34" charset="0"/>
              </a:rPr>
              <a:t>sections </a:t>
            </a:r>
            <a:r>
              <a:rPr lang="en-US" sz="2400" dirty="0">
                <a:solidFill>
                  <a:srgbClr val="000000"/>
                </a:solidFill>
                <a:latin typeface="Arial Narrow" panose="020B0606020202030204" pitchFamily="34" charset="0"/>
              </a:rPr>
              <a:t>in the </a:t>
            </a:r>
            <a:r>
              <a:rPr lang="en-US" sz="2400" dirty="0" smtClean="0">
                <a:solidFill>
                  <a:srgbClr val="000000"/>
                </a:solidFill>
                <a:latin typeface="Arial Narrow" panose="020B0606020202030204" pitchFamily="34" charset="0"/>
              </a:rPr>
              <a:t>other</a:t>
            </a:r>
          </a:p>
          <a:p>
            <a:pPr marL="342900" indent="-342900">
              <a:buClr>
                <a:srgbClr val="002D8A">
                  <a:lumMod val="60000"/>
                  <a:lumOff val="40000"/>
                </a:srgbClr>
              </a:buClr>
              <a:buSzPct val="150000"/>
              <a:buFont typeface="Wingdings" panose="05000000000000000000" pitchFamily="2" charset="2"/>
              <a:buChar char="ü"/>
            </a:pPr>
            <a:endParaRPr lang="en-US" sz="2400" dirty="0" smtClean="0">
              <a:solidFill>
                <a:srgbClr val="000000"/>
              </a:solidFill>
              <a:latin typeface="Arial Narrow" panose="020B0606020202030204" pitchFamily="34" charset="0"/>
            </a:endParaRPr>
          </a:p>
          <a:p>
            <a:pPr marL="800100" lvl="1" indent="-342900">
              <a:buClr>
                <a:srgbClr val="002D8A">
                  <a:lumMod val="60000"/>
                  <a:lumOff val="40000"/>
                </a:srgbClr>
              </a:buClr>
              <a:buSzPct val="150000"/>
              <a:buFont typeface="Wingdings" panose="05000000000000000000" pitchFamily="2" charset="2"/>
              <a:buChar char="ü"/>
            </a:pPr>
            <a:r>
              <a:rPr lang="en-US" sz="2400" dirty="0">
                <a:solidFill>
                  <a:srgbClr val="000000"/>
                </a:solidFill>
                <a:latin typeface="Arial Narrow" panose="020B0606020202030204" pitchFamily="34" charset="0"/>
              </a:rPr>
              <a:t>S</a:t>
            </a:r>
            <a:r>
              <a:rPr lang="en-US" sz="2400" dirty="0" smtClean="0">
                <a:solidFill>
                  <a:srgbClr val="000000"/>
                </a:solidFill>
                <a:latin typeface="Arial Narrow" panose="020B0606020202030204" pitchFamily="34" charset="0"/>
              </a:rPr>
              <a:t>tronger </a:t>
            </a:r>
            <a:r>
              <a:rPr lang="en-US" sz="2400" dirty="0">
                <a:solidFill>
                  <a:srgbClr val="000000"/>
                </a:solidFill>
                <a:latin typeface="Arial Narrow" panose="020B0606020202030204" pitchFamily="34" charset="0"/>
              </a:rPr>
              <a:t>or more stringent of the two codes prevails</a:t>
            </a:r>
            <a:r>
              <a:rPr lang="en-US" sz="2400" dirty="0" smtClean="0">
                <a:solidFill>
                  <a:srgbClr val="000000"/>
                </a:solidFill>
                <a:latin typeface="Arial Narrow" panose="020B0606020202030204" pitchFamily="34" charset="0"/>
              </a:rPr>
              <a:t>. </a:t>
            </a:r>
            <a:endParaRPr lang="en-US" sz="2400" dirty="0">
              <a:solidFill>
                <a:srgbClr val="000000"/>
              </a:solidFill>
              <a:latin typeface="Arial Narrow" panose="020B0606020202030204" pitchFamily="34" charset="0"/>
            </a:endParaRPr>
          </a:p>
        </p:txBody>
      </p:sp>
      <p:sp>
        <p:nvSpPr>
          <p:cNvPr id="4" name="TextBox 3"/>
          <p:cNvSpPr txBox="1"/>
          <p:nvPr/>
        </p:nvSpPr>
        <p:spPr>
          <a:xfrm>
            <a:off x="203462" y="6490156"/>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6821661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Existing Facilities</a:t>
            </a:r>
          </a:p>
        </p:txBody>
      </p:sp>
      <p:sp>
        <p:nvSpPr>
          <p:cNvPr id="8" name="Rectangle 7"/>
          <p:cNvSpPr/>
          <p:nvPr/>
        </p:nvSpPr>
        <p:spPr>
          <a:xfrm>
            <a:off x="152400" y="990600"/>
            <a:ext cx="8763000" cy="5416868"/>
          </a:xfrm>
          <a:prstGeom prst="rect">
            <a:avLst/>
          </a:prstGeom>
        </p:spPr>
        <p:txBody>
          <a:bodyPr wrap="square">
            <a:spAutoFit/>
          </a:bodyPr>
          <a:lstStyle/>
          <a:p>
            <a:pPr>
              <a:buClr>
                <a:srgbClr val="00B050"/>
              </a:buClr>
              <a:buSzPct val="200000"/>
            </a:pPr>
            <a:r>
              <a:rPr lang="en-US" sz="2400" dirty="0" smtClean="0">
                <a:solidFill>
                  <a:srgbClr val="000000"/>
                </a:solidFill>
                <a:latin typeface="Arial Narrow" panose="020B0606020202030204" pitchFamily="34" charset="0"/>
              </a:rPr>
              <a:t>Free of</a:t>
            </a:r>
          </a:p>
          <a:p>
            <a:pPr>
              <a:buClr>
                <a:srgbClr val="00B050"/>
              </a:buClr>
              <a:buSzPct val="200000"/>
            </a:pPr>
            <a:endParaRPr lang="en-US" sz="2400" dirty="0">
              <a:solidFill>
                <a:srgbClr val="000000"/>
              </a:solidFill>
              <a:latin typeface="Arial Narrow" panose="020B0606020202030204" pitchFamily="34" charset="0"/>
            </a:endParaRPr>
          </a:p>
          <a:p>
            <a:pPr marL="285750" indent="-285750">
              <a:buClr>
                <a:srgbClr val="002D8A">
                  <a:lumMod val="60000"/>
                  <a:lumOff val="40000"/>
                </a:srgbClr>
              </a:buClr>
              <a:buSzPct val="125000"/>
              <a:buFont typeface="Wingdings" panose="05000000000000000000" pitchFamily="2" charset="2"/>
              <a:buChar char="ü"/>
            </a:pPr>
            <a:r>
              <a:rPr lang="en-US" sz="2400" b="1" dirty="0" smtClean="0">
                <a:solidFill>
                  <a:srgbClr val="000000"/>
                </a:solidFill>
                <a:latin typeface="Arial Narrow" panose="020B0606020202030204" pitchFamily="34" charset="0"/>
              </a:rPr>
              <a:t>Architectural barriers</a:t>
            </a:r>
            <a:r>
              <a:rPr lang="en-US" sz="2400" dirty="0" smtClean="0">
                <a:solidFill>
                  <a:srgbClr val="000000"/>
                </a:solidFill>
                <a:latin typeface="Arial Narrow" panose="020B0606020202030204" pitchFamily="34" charset="0"/>
              </a:rPr>
              <a:t>: steps, curbs, features such as drinking fountains and counters that are mounted too high, moveable impediments like furniture, etc.</a:t>
            </a:r>
          </a:p>
          <a:p>
            <a:pPr marL="285750" indent="-285750">
              <a:buClr>
                <a:srgbClr val="002D8A">
                  <a:lumMod val="60000"/>
                  <a:lumOff val="40000"/>
                </a:srgbClr>
              </a:buClr>
              <a:buSzPct val="125000"/>
              <a:buFont typeface="Wingdings" panose="05000000000000000000" pitchFamily="2" charset="2"/>
              <a:buChar char="ü"/>
            </a:pPr>
            <a:endParaRPr lang="en-US" sz="2400" dirty="0" smtClean="0">
              <a:solidFill>
                <a:srgbClr val="000000"/>
              </a:solidFill>
              <a:latin typeface="Arial Narrow" panose="020B0606020202030204" pitchFamily="34" charset="0"/>
            </a:endParaRPr>
          </a:p>
          <a:p>
            <a:pPr>
              <a:buClr>
                <a:srgbClr val="002D8A">
                  <a:lumMod val="60000"/>
                  <a:lumOff val="40000"/>
                </a:srgbClr>
              </a:buClr>
              <a:buSzPct val="125000"/>
            </a:pPr>
            <a:endParaRPr lang="en-US" sz="1000" dirty="0" smtClean="0">
              <a:solidFill>
                <a:srgbClr val="000000"/>
              </a:solidFill>
              <a:latin typeface="Arial Narrow" panose="020B0606020202030204" pitchFamily="34" charset="0"/>
            </a:endParaRPr>
          </a:p>
          <a:p>
            <a:pPr marL="285750" indent="-285750">
              <a:buClr>
                <a:srgbClr val="002D8A">
                  <a:lumMod val="60000"/>
                  <a:lumOff val="40000"/>
                </a:srgbClr>
              </a:buClr>
              <a:buSzPct val="125000"/>
              <a:buFont typeface="Wingdings" panose="05000000000000000000" pitchFamily="2" charset="2"/>
              <a:buChar char="ü"/>
            </a:pPr>
            <a:r>
              <a:rPr lang="en-US" sz="2400" b="1" dirty="0">
                <a:solidFill>
                  <a:srgbClr val="000000"/>
                </a:solidFill>
                <a:latin typeface="Arial Narrow" panose="020B0606020202030204" pitchFamily="34" charset="0"/>
              </a:rPr>
              <a:t>Communication </a:t>
            </a:r>
            <a:r>
              <a:rPr lang="en-US" sz="2400" b="1" dirty="0" smtClean="0">
                <a:solidFill>
                  <a:srgbClr val="000000"/>
                </a:solidFill>
                <a:latin typeface="Arial Narrow" panose="020B0606020202030204" pitchFamily="34" charset="0"/>
              </a:rPr>
              <a:t>barriers</a:t>
            </a:r>
            <a:r>
              <a:rPr lang="en-US" sz="2400" dirty="0" smtClean="0">
                <a:solidFill>
                  <a:srgbClr val="000000"/>
                </a:solidFill>
                <a:latin typeface="Arial Narrow" panose="020B0606020202030204" pitchFamily="34" charset="0"/>
              </a:rPr>
              <a:t>:  conventional signage inaccessible </a:t>
            </a:r>
            <a:r>
              <a:rPr lang="en-US" sz="2400" dirty="0">
                <a:solidFill>
                  <a:srgbClr val="000000"/>
                </a:solidFill>
                <a:latin typeface="Arial Narrow" panose="020B0606020202030204" pitchFamily="34" charset="0"/>
              </a:rPr>
              <a:t>to people who have vision impairments</a:t>
            </a:r>
            <a:r>
              <a:rPr lang="en-US" sz="2400" dirty="0" smtClean="0">
                <a:solidFill>
                  <a:srgbClr val="000000"/>
                </a:solidFill>
                <a:latin typeface="Arial Narrow" panose="020B0606020202030204" pitchFamily="34" charset="0"/>
              </a:rPr>
              <a:t>,  audible </a:t>
            </a:r>
            <a:r>
              <a:rPr lang="en-US" sz="2400" dirty="0">
                <a:solidFill>
                  <a:srgbClr val="000000"/>
                </a:solidFill>
                <a:latin typeface="Arial Narrow" panose="020B0606020202030204" pitchFamily="34" charset="0"/>
              </a:rPr>
              <a:t>alarm </a:t>
            </a:r>
            <a:r>
              <a:rPr lang="en-US" sz="2400" dirty="0" smtClean="0">
                <a:solidFill>
                  <a:srgbClr val="000000"/>
                </a:solidFill>
                <a:latin typeface="Arial Narrow" panose="020B0606020202030204" pitchFamily="34" charset="0"/>
              </a:rPr>
              <a:t>systems inaccessible </a:t>
            </a:r>
            <a:r>
              <a:rPr lang="en-US" sz="2400" dirty="0">
                <a:solidFill>
                  <a:srgbClr val="000000"/>
                </a:solidFill>
                <a:latin typeface="Arial Narrow" panose="020B0606020202030204" pitchFamily="34" charset="0"/>
              </a:rPr>
              <a:t>to people with hearing </a:t>
            </a:r>
            <a:r>
              <a:rPr lang="en-US" sz="2400" dirty="0" smtClean="0">
                <a:solidFill>
                  <a:srgbClr val="000000"/>
                </a:solidFill>
                <a:latin typeface="Arial Narrow" panose="020B0606020202030204" pitchFamily="34" charset="0"/>
              </a:rPr>
              <a:t>impairments, etc.</a:t>
            </a:r>
          </a:p>
          <a:p>
            <a:pPr marL="285750" indent="-285750">
              <a:buClr>
                <a:srgbClr val="002D8A">
                  <a:lumMod val="60000"/>
                  <a:lumOff val="40000"/>
                </a:srgbClr>
              </a:buClr>
              <a:buSzPct val="125000"/>
              <a:buFont typeface="Wingdings" panose="05000000000000000000" pitchFamily="2" charset="2"/>
              <a:buChar char="ü"/>
            </a:pPr>
            <a:endParaRPr lang="en-US" sz="2400" dirty="0">
              <a:solidFill>
                <a:srgbClr val="000000"/>
              </a:solidFill>
              <a:latin typeface="Arial Narrow" panose="020B0606020202030204" pitchFamily="34" charset="0"/>
            </a:endParaRPr>
          </a:p>
          <a:p>
            <a:pPr marL="1200150" lvl="2" indent="-285750">
              <a:buClr>
                <a:srgbClr val="002D8A">
                  <a:lumMod val="60000"/>
                  <a:lumOff val="40000"/>
                </a:srgbClr>
              </a:buClr>
              <a:buSzPct val="125000"/>
              <a:buFont typeface="Wingdings" panose="05000000000000000000" pitchFamily="2" charset="2"/>
              <a:buChar char="ü"/>
            </a:pPr>
            <a:r>
              <a:rPr lang="en-US" sz="3200" dirty="0" smtClean="0">
                <a:solidFill>
                  <a:srgbClr val="000000"/>
                </a:solidFill>
                <a:latin typeface="Arial Narrow" panose="020B0606020202030204" pitchFamily="34" charset="0"/>
              </a:rPr>
              <a:t>2010 ADA Standards provide </a:t>
            </a:r>
            <a:r>
              <a:rPr lang="en-US" sz="3200" dirty="0">
                <a:solidFill>
                  <a:srgbClr val="000000"/>
                </a:solidFill>
                <a:latin typeface="Arial Narrow" panose="020B0606020202030204" pitchFamily="34" charset="0"/>
              </a:rPr>
              <a:t>criteria </a:t>
            </a:r>
            <a:r>
              <a:rPr lang="en-US" sz="3200" dirty="0" smtClean="0">
                <a:solidFill>
                  <a:srgbClr val="000000"/>
                </a:solidFill>
                <a:latin typeface="Arial Narrow" panose="020B0606020202030204" pitchFamily="34" charset="0"/>
              </a:rPr>
              <a:t>for alterations made to </a:t>
            </a:r>
            <a:r>
              <a:rPr lang="en-US" sz="3200" dirty="0">
                <a:solidFill>
                  <a:srgbClr val="000000"/>
                </a:solidFill>
                <a:latin typeface="Arial Narrow" panose="020B0606020202030204" pitchFamily="34" charset="0"/>
              </a:rPr>
              <a:t>achieve </a:t>
            </a:r>
            <a:r>
              <a:rPr lang="en-US" sz="3200" dirty="0" smtClean="0">
                <a:solidFill>
                  <a:srgbClr val="000000"/>
                </a:solidFill>
                <a:latin typeface="Arial Narrow" panose="020B0606020202030204" pitchFamily="34" charset="0"/>
              </a:rPr>
              <a:t>“programmatic access” </a:t>
            </a:r>
            <a:r>
              <a:rPr lang="en-US" sz="3200" dirty="0">
                <a:solidFill>
                  <a:srgbClr val="000000"/>
                </a:solidFill>
                <a:latin typeface="Arial Narrow" panose="020B0606020202030204" pitchFamily="34" charset="0"/>
              </a:rPr>
              <a:t>or </a:t>
            </a:r>
            <a:r>
              <a:rPr lang="en-US" sz="3200" dirty="0" smtClean="0">
                <a:solidFill>
                  <a:srgbClr val="000000"/>
                </a:solidFill>
                <a:latin typeface="Arial Narrow" panose="020B0606020202030204" pitchFamily="34" charset="0"/>
              </a:rPr>
              <a:t>“barrier removal”</a:t>
            </a:r>
            <a:endParaRPr lang="en-US" sz="3200" dirty="0">
              <a:solidFill>
                <a:srgbClr val="000000"/>
              </a:solidFill>
              <a:latin typeface="Arial Narrow" panose="020B0606020202030204" pitchFamily="34" charset="0"/>
            </a:endParaRPr>
          </a:p>
        </p:txBody>
      </p:sp>
      <p:sp>
        <p:nvSpPr>
          <p:cNvPr id="4" name="TextBox 3"/>
          <p:cNvSpPr txBox="1"/>
          <p:nvPr/>
        </p:nvSpPr>
        <p:spPr>
          <a:xfrm>
            <a:off x="5904322" y="6479287"/>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6509717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419100" y="1295400"/>
            <a:ext cx="6324600" cy="4343400"/>
          </a:xfrm>
        </p:spPr>
        <p:txBody>
          <a:bodyPr/>
          <a:lstStyle/>
          <a:p>
            <a:pPr marL="0" indent="0">
              <a:lnSpc>
                <a:spcPct val="80000"/>
              </a:lnSpc>
              <a:buClr>
                <a:schemeClr val="accent6">
                  <a:lumMod val="60000"/>
                  <a:lumOff val="40000"/>
                </a:schemeClr>
              </a:buClr>
              <a:buSzPct val="150000"/>
              <a:buNone/>
            </a:pPr>
            <a:r>
              <a:rPr lang="en-US" altLang="en-US" dirty="0" smtClean="0">
                <a:latin typeface="Arial Narrow" panose="020B0606020202030204" pitchFamily="34" charset="0"/>
              </a:rPr>
              <a:t>State &amp; local governments</a:t>
            </a:r>
            <a:r>
              <a:rPr lang="en-US" altLang="en-US" b="0" dirty="0" smtClean="0">
                <a:latin typeface="Arial Narrow" panose="020B0606020202030204" pitchFamily="34" charset="0"/>
              </a:rPr>
              <a:t>– held to high standard:</a:t>
            </a:r>
          </a:p>
          <a:p>
            <a:pPr marL="0" indent="0">
              <a:lnSpc>
                <a:spcPct val="80000"/>
              </a:lnSpc>
              <a:buClr>
                <a:schemeClr val="accent6">
                  <a:lumMod val="60000"/>
                  <a:lumOff val="40000"/>
                </a:schemeClr>
              </a:buClr>
              <a:buSzPct val="150000"/>
              <a:buNone/>
            </a:pPr>
            <a:endParaRPr lang="en-US" altLang="en-US" b="0" dirty="0" smtClean="0">
              <a:latin typeface="Arial Narrow" panose="020B0606020202030204" pitchFamily="34" charset="0"/>
            </a:endParaRPr>
          </a:p>
          <a:p>
            <a:pPr>
              <a:lnSpc>
                <a:spcPct val="80000"/>
              </a:lnSpc>
              <a:buClr>
                <a:schemeClr val="accent6">
                  <a:lumMod val="60000"/>
                  <a:lumOff val="40000"/>
                </a:schemeClr>
              </a:buClr>
              <a:buSzPct val="150000"/>
              <a:buFont typeface="Wingdings" panose="05000000000000000000" pitchFamily="2" charset="2"/>
              <a:buChar char="ü"/>
            </a:pPr>
            <a:r>
              <a:rPr lang="en-US" altLang="en-US" b="0" dirty="0" smtClean="0">
                <a:latin typeface="Arial Narrow" panose="020B0606020202030204" pitchFamily="34" charset="0"/>
              </a:rPr>
              <a:t> Self evaluation </a:t>
            </a:r>
          </a:p>
          <a:p>
            <a:pPr>
              <a:lnSpc>
                <a:spcPct val="80000"/>
              </a:lnSpc>
              <a:buClr>
                <a:schemeClr val="accent6">
                  <a:lumMod val="60000"/>
                  <a:lumOff val="40000"/>
                </a:schemeClr>
              </a:buClr>
              <a:buSzPct val="150000"/>
              <a:buFont typeface="Wingdings" panose="05000000000000000000" pitchFamily="2" charset="2"/>
              <a:buChar char="ü"/>
            </a:pPr>
            <a:endParaRPr lang="en-US" altLang="en-US" b="0" dirty="0">
              <a:latin typeface="Arial Narrow" panose="020B0606020202030204" pitchFamily="34" charset="0"/>
            </a:endParaRPr>
          </a:p>
          <a:p>
            <a:pPr>
              <a:lnSpc>
                <a:spcPct val="80000"/>
              </a:lnSpc>
              <a:buClr>
                <a:schemeClr val="accent6">
                  <a:lumMod val="60000"/>
                  <a:lumOff val="40000"/>
                </a:schemeClr>
              </a:buClr>
              <a:buSzPct val="150000"/>
              <a:buFont typeface="Wingdings" panose="05000000000000000000" pitchFamily="2" charset="2"/>
              <a:buChar char="ü"/>
            </a:pPr>
            <a:r>
              <a:rPr lang="en-US" altLang="en-US" b="0" dirty="0">
                <a:latin typeface="Arial Narrow" panose="020B0606020202030204" pitchFamily="34" charset="0"/>
              </a:rPr>
              <a:t>T</a:t>
            </a:r>
            <a:r>
              <a:rPr lang="en-US" altLang="en-US" b="0" dirty="0" smtClean="0">
                <a:latin typeface="Arial Narrow" panose="020B0606020202030204" pitchFamily="34" charset="0"/>
              </a:rPr>
              <a:t>ransition plan</a:t>
            </a:r>
          </a:p>
          <a:p>
            <a:pPr>
              <a:lnSpc>
                <a:spcPct val="80000"/>
              </a:lnSpc>
              <a:buClr>
                <a:schemeClr val="accent6">
                  <a:lumMod val="60000"/>
                  <a:lumOff val="40000"/>
                </a:schemeClr>
              </a:buClr>
              <a:buSzPct val="150000"/>
              <a:buFont typeface="Wingdings" panose="05000000000000000000" pitchFamily="2" charset="2"/>
              <a:buChar char="ü"/>
            </a:pPr>
            <a:endParaRPr lang="en-US" altLang="en-US" b="0" dirty="0" smtClean="0">
              <a:latin typeface="Arial Narrow" panose="020B0606020202030204" pitchFamily="34" charset="0"/>
            </a:endParaRPr>
          </a:p>
          <a:p>
            <a:pPr>
              <a:lnSpc>
                <a:spcPct val="80000"/>
              </a:lnSpc>
              <a:buClr>
                <a:schemeClr val="accent6">
                  <a:lumMod val="60000"/>
                  <a:lumOff val="40000"/>
                </a:schemeClr>
              </a:buClr>
              <a:buSzPct val="150000"/>
              <a:buFont typeface="Wingdings" panose="05000000000000000000" pitchFamily="2" charset="2"/>
              <a:buChar char="ü"/>
            </a:pPr>
            <a:r>
              <a:rPr lang="en-US" altLang="en-US" b="0" dirty="0">
                <a:latin typeface="Arial Narrow" panose="020B0606020202030204" pitchFamily="34" charset="0"/>
              </a:rPr>
              <a:t>R</a:t>
            </a:r>
            <a:r>
              <a:rPr lang="en-US" altLang="en-US" b="0" dirty="0" smtClean="0">
                <a:latin typeface="Arial Narrow" panose="020B0606020202030204" pitchFamily="34" charset="0"/>
              </a:rPr>
              <a:t>emoving structural barriers</a:t>
            </a:r>
          </a:p>
          <a:p>
            <a:pPr>
              <a:lnSpc>
                <a:spcPct val="80000"/>
              </a:lnSpc>
              <a:buClr>
                <a:schemeClr val="accent6">
                  <a:lumMod val="60000"/>
                  <a:lumOff val="40000"/>
                </a:schemeClr>
              </a:buClr>
              <a:buSzPct val="150000"/>
              <a:buFont typeface="Wingdings" panose="05000000000000000000" pitchFamily="2" charset="2"/>
              <a:buChar char="ü"/>
            </a:pPr>
            <a:endParaRPr lang="en-US" altLang="en-US" b="0" dirty="0" smtClean="0">
              <a:latin typeface="Arial Narrow" panose="020B0606020202030204" pitchFamily="34" charset="0"/>
            </a:endParaRPr>
          </a:p>
          <a:p>
            <a:pPr>
              <a:lnSpc>
                <a:spcPct val="80000"/>
              </a:lnSpc>
              <a:buClr>
                <a:schemeClr val="accent6">
                  <a:lumMod val="60000"/>
                  <a:lumOff val="40000"/>
                </a:schemeClr>
              </a:buClr>
              <a:buSzPct val="150000"/>
              <a:buFont typeface="Wingdings" panose="05000000000000000000" pitchFamily="2" charset="2"/>
              <a:buChar char="ü"/>
            </a:pPr>
            <a:r>
              <a:rPr lang="en-US" altLang="en-US" sz="2800" b="0" dirty="0" smtClean="0">
                <a:latin typeface="Arial Narrow" panose="020B0606020202030204" pitchFamily="34" charset="0"/>
              </a:rPr>
              <a:t>Programmatic access  </a:t>
            </a:r>
          </a:p>
        </p:txBody>
      </p:sp>
      <p:sp>
        <p:nvSpPr>
          <p:cNvPr id="4" name="Title 4"/>
          <p:cNvSpPr txBox="1">
            <a:spLocks/>
          </p:cNvSpPr>
          <p:nvPr/>
        </p:nvSpPr>
        <p:spPr bwMode="white">
          <a:xfrm>
            <a:off x="838200" y="76200"/>
            <a:ext cx="5486400" cy="762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altLang="en-US" sz="3000" kern="0" dirty="0">
                <a:solidFill>
                  <a:srgbClr val="FFFFFF"/>
                </a:solidFill>
                <a:latin typeface="Arial Black" pitchFamily="34" charset="0"/>
                <a:ea typeface="Calibri" pitchFamily="34" charset="0"/>
              </a:rPr>
              <a:t>Existing Facilities: </a:t>
            </a:r>
            <a:br>
              <a:rPr lang="en-US" altLang="en-US" sz="3000" kern="0" dirty="0">
                <a:solidFill>
                  <a:srgbClr val="FFFFFF"/>
                </a:solidFill>
                <a:latin typeface="Arial Black" pitchFamily="34" charset="0"/>
                <a:ea typeface="Calibri" pitchFamily="34" charset="0"/>
              </a:rPr>
            </a:br>
            <a:r>
              <a:rPr lang="en-US" altLang="en-US" sz="3000" kern="0" dirty="0">
                <a:solidFill>
                  <a:srgbClr val="FFFFFF"/>
                </a:solidFill>
                <a:latin typeface="Arial Black" pitchFamily="34" charset="0"/>
                <a:ea typeface="Calibri" pitchFamily="34" charset="0"/>
              </a:rPr>
              <a:t>Title </a:t>
            </a:r>
            <a:r>
              <a:rPr lang="en-US" altLang="en-US" sz="3000" kern="0" dirty="0" smtClean="0">
                <a:solidFill>
                  <a:srgbClr val="FFFFFF"/>
                </a:solidFill>
                <a:latin typeface="Arial Black" pitchFamily="34" charset="0"/>
                <a:ea typeface="Calibri" pitchFamily="34" charset="0"/>
              </a:rPr>
              <a:t>II</a:t>
            </a:r>
          </a:p>
        </p:txBody>
      </p:sp>
      <p:sp>
        <p:nvSpPr>
          <p:cNvPr id="5" name="TextBox 4"/>
          <p:cNvSpPr txBox="1"/>
          <p:nvPr/>
        </p:nvSpPr>
        <p:spPr>
          <a:xfrm>
            <a:off x="203462" y="6371565"/>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57800" y="3276600"/>
            <a:ext cx="3623733" cy="2038350"/>
          </a:xfrm>
          <a:prstGeom prst="rect">
            <a:avLst/>
          </a:prstGeom>
        </p:spPr>
      </p:pic>
    </p:spTree>
    <p:extLst>
      <p:ext uri="{BB962C8B-B14F-4D97-AF65-F5344CB8AC3E}">
        <p14:creationId xmlns:p14="http://schemas.microsoft.com/office/powerpoint/2010/main" val="20053327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304800" y="1143000"/>
            <a:ext cx="8458200" cy="5562600"/>
          </a:xfrm>
        </p:spPr>
        <p:txBody>
          <a:bodyPr/>
          <a:lstStyle/>
          <a:p>
            <a:pPr marL="0" indent="0">
              <a:lnSpc>
                <a:spcPct val="80000"/>
              </a:lnSpc>
              <a:buClr>
                <a:srgbClr val="00B050"/>
              </a:buClr>
              <a:buSzPct val="150000"/>
              <a:buNone/>
            </a:pPr>
            <a:r>
              <a:rPr lang="en-US" b="0" dirty="0">
                <a:solidFill>
                  <a:srgbClr val="000000"/>
                </a:solidFill>
                <a:latin typeface="Arial Narrow" panose="020B0606020202030204" pitchFamily="34" charset="0"/>
              </a:rPr>
              <a:t>M</a:t>
            </a:r>
            <a:r>
              <a:rPr lang="en-US" b="0" dirty="0" smtClean="0">
                <a:solidFill>
                  <a:srgbClr val="000000"/>
                </a:solidFill>
                <a:latin typeface="Arial Narrow" panose="020B0606020202030204" pitchFamily="34" charset="0"/>
              </a:rPr>
              <a:t>ust </a:t>
            </a:r>
            <a:r>
              <a:rPr lang="en-US" b="0" dirty="0">
                <a:solidFill>
                  <a:srgbClr val="000000"/>
                </a:solidFill>
                <a:latin typeface="Arial Narrow" panose="020B0606020202030204" pitchFamily="34" charset="0"/>
              </a:rPr>
              <a:t>remove </a:t>
            </a:r>
            <a:r>
              <a:rPr lang="en-US" b="0" dirty="0" smtClean="0">
                <a:solidFill>
                  <a:srgbClr val="000000"/>
                </a:solidFill>
                <a:latin typeface="Arial Narrow" panose="020B0606020202030204" pitchFamily="34" charset="0"/>
              </a:rPr>
              <a:t>barriers when </a:t>
            </a:r>
            <a:r>
              <a:rPr lang="en-US" b="0" dirty="0">
                <a:solidFill>
                  <a:srgbClr val="000000"/>
                </a:solidFill>
                <a:latin typeface="Arial Narrow" panose="020B0606020202030204" pitchFamily="34" charset="0"/>
              </a:rPr>
              <a:t>it is </a:t>
            </a:r>
            <a:r>
              <a:rPr lang="en-US" dirty="0">
                <a:solidFill>
                  <a:srgbClr val="000000"/>
                </a:solidFill>
                <a:latin typeface="Arial Narrow" panose="020B0606020202030204" pitchFamily="34" charset="0"/>
              </a:rPr>
              <a:t>readily achievable</a:t>
            </a:r>
            <a:r>
              <a:rPr lang="en-US" b="0" dirty="0">
                <a:solidFill>
                  <a:srgbClr val="000000"/>
                </a:solidFill>
                <a:latin typeface="Arial Narrow" panose="020B0606020202030204" pitchFamily="34" charset="0"/>
              </a:rPr>
              <a:t> to do so</a:t>
            </a:r>
          </a:p>
          <a:p>
            <a:pPr marL="0" indent="0">
              <a:lnSpc>
                <a:spcPct val="80000"/>
              </a:lnSpc>
              <a:buClr>
                <a:srgbClr val="00B050"/>
              </a:buClr>
              <a:buSzPct val="150000"/>
              <a:buNone/>
            </a:pPr>
            <a:endParaRPr lang="en-US" dirty="0" smtClean="0">
              <a:solidFill>
                <a:srgbClr val="000000"/>
              </a:solidFill>
              <a:latin typeface="Arial Narrow" panose="020B0606020202030204" pitchFamily="34" charset="0"/>
            </a:endParaRPr>
          </a:p>
          <a:p>
            <a:pPr marL="0" indent="0">
              <a:lnSpc>
                <a:spcPct val="80000"/>
              </a:lnSpc>
              <a:buClr>
                <a:srgbClr val="00B050"/>
              </a:buClr>
              <a:buSzPct val="150000"/>
              <a:buNone/>
            </a:pPr>
            <a:r>
              <a:rPr lang="en-US" dirty="0" smtClean="0">
                <a:solidFill>
                  <a:srgbClr val="000000"/>
                </a:solidFill>
                <a:latin typeface="Arial Narrow" panose="020B0606020202030204" pitchFamily="34" charset="0"/>
              </a:rPr>
              <a:t>“</a:t>
            </a:r>
            <a:r>
              <a:rPr lang="en-US" i="1" dirty="0">
                <a:solidFill>
                  <a:srgbClr val="000000"/>
                </a:solidFill>
                <a:latin typeface="Arial Narrow" panose="020B0606020202030204" pitchFamily="34" charset="0"/>
              </a:rPr>
              <a:t>easily accomplishable and able to be carried out without much difficulty or </a:t>
            </a:r>
            <a:r>
              <a:rPr lang="en-US" i="1" dirty="0" smtClean="0">
                <a:solidFill>
                  <a:srgbClr val="000000"/>
                </a:solidFill>
                <a:latin typeface="Arial Narrow" panose="020B0606020202030204" pitchFamily="34" charset="0"/>
              </a:rPr>
              <a:t>expense”</a:t>
            </a:r>
            <a:endParaRPr lang="en-US" altLang="en-US" b="0" dirty="0" smtClean="0">
              <a:latin typeface="Arial Narrow" panose="020B0606020202030204" pitchFamily="34" charset="0"/>
            </a:endParaRPr>
          </a:p>
          <a:p>
            <a:pPr marL="0" indent="0">
              <a:lnSpc>
                <a:spcPct val="80000"/>
              </a:lnSpc>
              <a:buClr>
                <a:schemeClr val="accent6">
                  <a:lumMod val="60000"/>
                  <a:lumOff val="40000"/>
                </a:schemeClr>
              </a:buClr>
              <a:buSzPct val="150000"/>
              <a:buNone/>
            </a:pPr>
            <a:endParaRPr lang="en-US" altLang="en-US" sz="1400" b="0" dirty="0" smtClean="0">
              <a:latin typeface="Arial Narrow" panose="020B0606020202030204" pitchFamily="34" charset="0"/>
            </a:endParaRPr>
          </a:p>
          <a:p>
            <a:pPr>
              <a:lnSpc>
                <a:spcPct val="80000"/>
              </a:lnSpc>
              <a:buClr>
                <a:schemeClr val="accent6">
                  <a:lumMod val="60000"/>
                  <a:lumOff val="40000"/>
                </a:schemeClr>
              </a:buClr>
              <a:buSzPct val="150000"/>
              <a:buFont typeface="Wingdings" panose="05000000000000000000" pitchFamily="2" charset="2"/>
              <a:buChar char="ü"/>
            </a:pPr>
            <a:r>
              <a:rPr lang="en-US" altLang="en-US" sz="2800" b="0" dirty="0" smtClean="0">
                <a:latin typeface="Arial Narrow" panose="020B0606020202030204" pitchFamily="34" charset="0"/>
              </a:rPr>
              <a:t>Case-by- case</a:t>
            </a:r>
          </a:p>
          <a:p>
            <a:pPr>
              <a:lnSpc>
                <a:spcPct val="80000"/>
              </a:lnSpc>
              <a:buClr>
                <a:schemeClr val="accent6">
                  <a:lumMod val="60000"/>
                  <a:lumOff val="40000"/>
                </a:schemeClr>
              </a:buClr>
              <a:buSzPct val="150000"/>
              <a:buFont typeface="Wingdings" panose="05000000000000000000" pitchFamily="2" charset="2"/>
              <a:buChar char="ü"/>
            </a:pPr>
            <a:endParaRPr lang="en-US" altLang="en-US" sz="2600" b="0" dirty="0" smtClean="0">
              <a:latin typeface="Arial Narrow" panose="020B0606020202030204" pitchFamily="34" charset="0"/>
            </a:endParaRPr>
          </a:p>
          <a:p>
            <a:pPr lvl="1">
              <a:lnSpc>
                <a:spcPct val="80000"/>
              </a:lnSpc>
              <a:buClr>
                <a:schemeClr val="accent6">
                  <a:lumMod val="60000"/>
                  <a:lumOff val="40000"/>
                </a:schemeClr>
              </a:buClr>
              <a:buSzPct val="150000"/>
              <a:buFont typeface="Wingdings" panose="05000000000000000000" pitchFamily="2" charset="2"/>
              <a:buChar char="ü"/>
            </a:pPr>
            <a:r>
              <a:rPr lang="en-US" altLang="en-US" sz="2600" b="0" dirty="0" smtClean="0">
                <a:latin typeface="Arial Narrow" panose="020B0606020202030204" pitchFamily="34" charset="0"/>
              </a:rPr>
              <a:t>Funding streams?</a:t>
            </a:r>
          </a:p>
          <a:p>
            <a:pPr lvl="1">
              <a:lnSpc>
                <a:spcPct val="80000"/>
              </a:lnSpc>
              <a:buClr>
                <a:schemeClr val="accent6">
                  <a:lumMod val="60000"/>
                  <a:lumOff val="40000"/>
                </a:schemeClr>
              </a:buClr>
              <a:buSzPct val="150000"/>
              <a:buFont typeface="Wingdings" panose="05000000000000000000" pitchFamily="2" charset="2"/>
              <a:buChar char="ü"/>
            </a:pPr>
            <a:r>
              <a:rPr lang="en-US" altLang="en-US" sz="2600" b="0" dirty="0" smtClean="0">
                <a:latin typeface="Arial Narrow" panose="020B0606020202030204" pitchFamily="34" charset="0"/>
              </a:rPr>
              <a:t>Cost of removal?</a:t>
            </a:r>
          </a:p>
          <a:p>
            <a:pPr lvl="1">
              <a:lnSpc>
                <a:spcPct val="80000"/>
              </a:lnSpc>
              <a:buClr>
                <a:schemeClr val="accent6">
                  <a:lumMod val="60000"/>
                  <a:lumOff val="40000"/>
                </a:schemeClr>
              </a:buClr>
              <a:buSzPct val="150000"/>
              <a:buFont typeface="Wingdings" panose="05000000000000000000" pitchFamily="2" charset="2"/>
              <a:buChar char="ü"/>
            </a:pPr>
            <a:r>
              <a:rPr lang="en-US" altLang="en-US" sz="2600" b="0" dirty="0" smtClean="0">
                <a:latin typeface="Arial Narrow" panose="020B0606020202030204" pitchFamily="34" charset="0"/>
              </a:rPr>
              <a:t>Deficit?</a:t>
            </a:r>
          </a:p>
          <a:p>
            <a:pPr lvl="1">
              <a:lnSpc>
                <a:spcPct val="80000"/>
              </a:lnSpc>
              <a:buClr>
                <a:schemeClr val="accent6">
                  <a:lumMod val="60000"/>
                  <a:lumOff val="40000"/>
                </a:schemeClr>
              </a:buClr>
              <a:buSzPct val="150000"/>
              <a:buFont typeface="Wingdings" panose="05000000000000000000" pitchFamily="2" charset="2"/>
              <a:buChar char="ü"/>
            </a:pPr>
            <a:r>
              <a:rPr lang="en-US" altLang="en-US" sz="2600" b="0" dirty="0" smtClean="0">
                <a:latin typeface="Arial Narrow" panose="020B0606020202030204" pitchFamily="34" charset="0"/>
              </a:rPr>
              <a:t>Financial history?</a:t>
            </a:r>
          </a:p>
        </p:txBody>
      </p:sp>
      <p:sp>
        <p:nvSpPr>
          <p:cNvPr id="4" name="Title 4"/>
          <p:cNvSpPr txBox="1">
            <a:spLocks/>
          </p:cNvSpPr>
          <p:nvPr/>
        </p:nvSpPr>
        <p:spPr bwMode="white">
          <a:xfrm>
            <a:off x="838200" y="76200"/>
            <a:ext cx="5486400" cy="762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altLang="en-US" sz="3000" kern="0" dirty="0">
                <a:solidFill>
                  <a:srgbClr val="FFFFFF"/>
                </a:solidFill>
                <a:latin typeface="Arial Black" pitchFamily="34" charset="0"/>
                <a:ea typeface="Calibri" pitchFamily="34" charset="0"/>
              </a:rPr>
              <a:t>Existing Facilities: </a:t>
            </a:r>
            <a:br>
              <a:rPr lang="en-US" altLang="en-US" sz="3000" kern="0" dirty="0">
                <a:solidFill>
                  <a:srgbClr val="FFFFFF"/>
                </a:solidFill>
                <a:latin typeface="Arial Black" pitchFamily="34" charset="0"/>
                <a:ea typeface="Calibri" pitchFamily="34" charset="0"/>
              </a:rPr>
            </a:br>
            <a:r>
              <a:rPr lang="en-US" altLang="en-US" sz="3000" kern="0" dirty="0">
                <a:solidFill>
                  <a:srgbClr val="FFFFFF"/>
                </a:solidFill>
                <a:latin typeface="Arial Black" pitchFamily="34" charset="0"/>
                <a:ea typeface="Calibri" pitchFamily="34" charset="0"/>
              </a:rPr>
              <a:t>Title III</a:t>
            </a:r>
            <a:endParaRPr lang="en-US" altLang="en-US" sz="3000" kern="0" dirty="0" smtClean="0">
              <a:solidFill>
                <a:srgbClr val="FFFFFF"/>
              </a:solidFill>
              <a:latin typeface="Arial Black" pitchFamily="34" charset="0"/>
              <a:ea typeface="Calibri" pitchFamily="34" charset="0"/>
            </a:endParaRPr>
          </a:p>
        </p:txBody>
      </p:sp>
      <p:sp>
        <p:nvSpPr>
          <p:cNvPr id="5" name="TextBox 4"/>
          <p:cNvSpPr txBox="1"/>
          <p:nvPr/>
        </p:nvSpPr>
        <p:spPr>
          <a:xfrm>
            <a:off x="203462" y="6566356"/>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67695" y="2743200"/>
            <a:ext cx="4823905" cy="3617929"/>
          </a:xfrm>
          <a:prstGeom prst="rect">
            <a:avLst/>
          </a:prstGeom>
        </p:spPr>
      </p:pic>
      <p:sp>
        <p:nvSpPr>
          <p:cNvPr id="8" name="TextBox 7"/>
          <p:cNvSpPr txBox="1"/>
          <p:nvPr/>
        </p:nvSpPr>
        <p:spPr>
          <a:xfrm>
            <a:off x="5867400" y="6400800"/>
            <a:ext cx="320423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 for educational purposes</a:t>
            </a:r>
            <a:endParaRPr lang="en-US"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663403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0"/>
            <a:ext cx="8153400" cy="914400"/>
          </a:xfrm>
        </p:spPr>
        <p:txBody>
          <a:bodyPr anchor="ctr"/>
          <a:lstStyle/>
          <a:p>
            <a:r>
              <a:rPr lang="en-US" altLang="en-US" dirty="0" smtClean="0">
                <a:solidFill>
                  <a:schemeClr val="bg1"/>
                </a:solidFill>
                <a:latin typeface="Arial Black" panose="020B0A04020102020204" pitchFamily="34" charset="0"/>
              </a:rPr>
              <a:t>Existing Facilities</a:t>
            </a:r>
            <a:br>
              <a:rPr lang="en-US" altLang="en-US" dirty="0" smtClean="0">
                <a:solidFill>
                  <a:schemeClr val="bg1"/>
                </a:solidFill>
                <a:latin typeface="Arial Black" panose="020B0A04020102020204" pitchFamily="34" charset="0"/>
              </a:rPr>
            </a:br>
            <a:r>
              <a:rPr lang="en-US" altLang="en-US" dirty="0" smtClean="0">
                <a:solidFill>
                  <a:schemeClr val="bg1"/>
                </a:solidFill>
                <a:latin typeface="Arial Black" panose="020B0A04020102020204" pitchFamily="34" charset="0"/>
              </a:rPr>
              <a:t>What are the Priorities?</a:t>
            </a:r>
          </a:p>
        </p:txBody>
      </p:sp>
      <p:sp>
        <p:nvSpPr>
          <p:cNvPr id="46083" name="Rectangle 3"/>
          <p:cNvSpPr>
            <a:spLocks noGrp="1" noChangeArrowheads="1"/>
          </p:cNvSpPr>
          <p:nvPr>
            <p:ph type="body" idx="1"/>
          </p:nvPr>
        </p:nvSpPr>
        <p:spPr>
          <a:xfrm>
            <a:off x="76200" y="1066800"/>
            <a:ext cx="5562600" cy="5495870"/>
          </a:xfrm>
        </p:spPr>
        <p:txBody>
          <a:bodyPr/>
          <a:lstStyle/>
          <a:p>
            <a:pPr>
              <a:buClr>
                <a:schemeClr val="accent6">
                  <a:lumMod val="60000"/>
                  <a:lumOff val="40000"/>
                </a:schemeClr>
              </a:buClr>
              <a:buSzPct val="150000"/>
              <a:buFont typeface="Wingdings" pitchFamily="2" charset="2"/>
              <a:buChar char="ü"/>
            </a:pPr>
            <a:r>
              <a:rPr lang="en-US" altLang="en-US" dirty="0" smtClean="0">
                <a:latin typeface="Arial Narrow" panose="020B0606020202030204" pitchFamily="34" charset="0"/>
              </a:rPr>
              <a:t>Getting In</a:t>
            </a:r>
            <a:r>
              <a:rPr lang="en-US" altLang="en-US" b="0" dirty="0" smtClean="0">
                <a:latin typeface="Arial Narrow" panose="020B0606020202030204" pitchFamily="34" charset="0"/>
              </a:rPr>
              <a:t>: ramps, accessible parking, path of travel, wider doorways, hand levers</a:t>
            </a:r>
          </a:p>
          <a:p>
            <a:pPr marL="0" indent="0">
              <a:buClr>
                <a:schemeClr val="accent6">
                  <a:lumMod val="60000"/>
                  <a:lumOff val="40000"/>
                </a:schemeClr>
              </a:buClr>
              <a:buSzPct val="150000"/>
              <a:buNone/>
            </a:pPr>
            <a:endParaRPr lang="en-US" altLang="en-US" b="0" dirty="0" smtClean="0">
              <a:latin typeface="Arial Narrow" panose="020B0606020202030204" pitchFamily="34" charset="0"/>
            </a:endParaRPr>
          </a:p>
          <a:p>
            <a:pPr>
              <a:buClr>
                <a:schemeClr val="accent6">
                  <a:lumMod val="60000"/>
                  <a:lumOff val="40000"/>
                </a:schemeClr>
              </a:buClr>
              <a:buSzPct val="150000"/>
              <a:buFont typeface="Wingdings" pitchFamily="2" charset="2"/>
              <a:buChar char="ü"/>
            </a:pPr>
            <a:r>
              <a:rPr lang="en-US" altLang="en-US" dirty="0" smtClean="0">
                <a:latin typeface="Arial Narrow" panose="020B0606020202030204" pitchFamily="34" charset="0"/>
              </a:rPr>
              <a:t>Getting to the Goods or Services</a:t>
            </a:r>
            <a:r>
              <a:rPr lang="en-US" altLang="en-US" b="0" dirty="0" smtClean="0">
                <a:latin typeface="Arial Narrow" panose="020B0606020202030204" pitchFamily="34" charset="0"/>
              </a:rPr>
              <a:t>: interior ramps, braille signage, lower counter, directions &amp; signage</a:t>
            </a:r>
          </a:p>
          <a:p>
            <a:pPr>
              <a:buClr>
                <a:schemeClr val="accent6">
                  <a:lumMod val="60000"/>
                  <a:lumOff val="40000"/>
                </a:schemeClr>
              </a:buClr>
              <a:buSzPct val="150000"/>
              <a:buFont typeface="Wingdings" pitchFamily="2" charset="2"/>
              <a:buChar char="ü"/>
            </a:pPr>
            <a:endParaRPr lang="en-US" altLang="en-US" b="0" dirty="0" smtClean="0">
              <a:latin typeface="Arial Narrow" panose="020B0606020202030204" pitchFamily="34" charset="0"/>
            </a:endParaRPr>
          </a:p>
          <a:p>
            <a:pPr>
              <a:buClr>
                <a:schemeClr val="accent6">
                  <a:lumMod val="60000"/>
                  <a:lumOff val="40000"/>
                </a:schemeClr>
              </a:buClr>
              <a:buSzPct val="150000"/>
              <a:buFont typeface="Wingdings" pitchFamily="2" charset="2"/>
              <a:buChar char="ü"/>
            </a:pPr>
            <a:r>
              <a:rPr lang="en-US" altLang="en-US" dirty="0" smtClean="0">
                <a:latin typeface="Arial Narrow" panose="020B0606020202030204" pitchFamily="34" charset="0"/>
              </a:rPr>
              <a:t>The </a:t>
            </a:r>
            <a:r>
              <a:rPr lang="en-US" altLang="en-US" dirty="0">
                <a:latin typeface="Arial Narrow" panose="020B0606020202030204" pitchFamily="34" charset="0"/>
              </a:rPr>
              <a:t>Restroom</a:t>
            </a:r>
            <a:r>
              <a:rPr lang="en-US" altLang="en-US" b="0" dirty="0" smtClean="0">
                <a:latin typeface="Arial Narrow" panose="020B0606020202030204" pitchFamily="34" charset="0"/>
              </a:rPr>
              <a:t>: remove obstructions, lower threshold, grab bars</a:t>
            </a:r>
          </a:p>
          <a:p>
            <a:pPr>
              <a:buClr>
                <a:schemeClr val="accent6">
                  <a:lumMod val="60000"/>
                  <a:lumOff val="40000"/>
                </a:schemeClr>
              </a:buClr>
              <a:buSzPct val="150000"/>
              <a:buFont typeface="Wingdings" pitchFamily="2" charset="2"/>
              <a:buChar char="ü"/>
            </a:pPr>
            <a:endParaRPr lang="en-US" altLang="en-US" b="0" dirty="0" smtClean="0">
              <a:latin typeface="Arial Narrow" panose="020B0606020202030204" pitchFamily="34" charset="0"/>
            </a:endParaRPr>
          </a:p>
          <a:p>
            <a:pPr>
              <a:buClr>
                <a:schemeClr val="accent6">
                  <a:lumMod val="60000"/>
                  <a:lumOff val="40000"/>
                </a:schemeClr>
              </a:buClr>
              <a:buSzPct val="150000"/>
              <a:buFont typeface="Wingdings" pitchFamily="2" charset="2"/>
              <a:buChar char="ü"/>
            </a:pPr>
            <a:r>
              <a:rPr lang="en-US" altLang="en-US" dirty="0" smtClean="0">
                <a:latin typeface="Arial Narrow" panose="020B0606020202030204" pitchFamily="34" charset="0"/>
              </a:rPr>
              <a:t>Everything Else</a:t>
            </a:r>
            <a:r>
              <a:rPr lang="en-US" altLang="en-US" b="0" dirty="0" smtClean="0">
                <a:latin typeface="Arial Narrow" panose="020B0606020202030204" pitchFamily="34" charset="0"/>
              </a:rPr>
              <a:t>: drinking fountains, etc.</a:t>
            </a:r>
            <a:endParaRPr lang="en-US" altLang="en-US" b="0" dirty="0">
              <a:latin typeface="Arial Narrow" panose="020B0606020202030204" pitchFamily="34" charset="0"/>
            </a:endParaRPr>
          </a:p>
        </p:txBody>
      </p:sp>
      <p:sp>
        <p:nvSpPr>
          <p:cNvPr id="7" name="Rectangle 3"/>
          <p:cNvSpPr txBox="1">
            <a:spLocks noChangeArrowheads="1"/>
          </p:cNvSpPr>
          <p:nvPr/>
        </p:nvSpPr>
        <p:spPr bwMode="auto">
          <a:xfrm>
            <a:off x="5410200" y="5638800"/>
            <a:ext cx="3581400" cy="939434"/>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indent="0">
              <a:buClr>
                <a:srgbClr val="00B050"/>
              </a:buClr>
              <a:buSzPct val="150000"/>
              <a:buFont typeface="Wingdings" pitchFamily="2" charset="2"/>
              <a:buNone/>
            </a:pPr>
            <a:r>
              <a:rPr lang="en-US" altLang="en-US" b="0" kern="0" dirty="0" smtClean="0">
                <a:solidFill>
                  <a:srgbClr val="000000"/>
                </a:solidFill>
                <a:latin typeface="Arial Narrow" panose="020B0606020202030204" pitchFamily="34" charset="0"/>
              </a:rPr>
              <a:t>Checklist for existing facilities: </a:t>
            </a:r>
            <a:r>
              <a:rPr lang="en-US" altLang="en-US" b="0" kern="0" dirty="0" smtClean="0">
                <a:solidFill>
                  <a:srgbClr val="002D8A">
                    <a:lumMod val="60000"/>
                    <a:lumOff val="40000"/>
                  </a:srgbClr>
                </a:solidFill>
                <a:latin typeface="Arial Narrow" panose="020B0606020202030204" pitchFamily="34" charset="0"/>
              </a:rPr>
              <a:t>http://adachecklist.org/</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41859" y="1066800"/>
            <a:ext cx="1631716" cy="2175621"/>
          </a:xfrm>
          <a:prstGeom prst="rect">
            <a:avLst/>
          </a:prstGeom>
        </p:spPr>
      </p:pic>
      <p:sp>
        <p:nvSpPr>
          <p:cNvPr id="8" name="TextBox 7"/>
          <p:cNvSpPr txBox="1"/>
          <p:nvPr/>
        </p:nvSpPr>
        <p:spPr>
          <a:xfrm>
            <a:off x="203462" y="6566356"/>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41859" y="3429000"/>
            <a:ext cx="1543050" cy="2057400"/>
          </a:xfrm>
          <a:prstGeom prst="rect">
            <a:avLst/>
          </a:prstGeom>
        </p:spPr>
      </p:pic>
    </p:spTree>
    <p:extLst>
      <p:ext uri="{BB962C8B-B14F-4D97-AF65-F5344CB8AC3E}">
        <p14:creationId xmlns:p14="http://schemas.microsoft.com/office/powerpoint/2010/main" val="41726863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Readily Achievable Barrier Removal</a:t>
            </a:r>
          </a:p>
        </p:txBody>
      </p:sp>
      <p:sp>
        <p:nvSpPr>
          <p:cNvPr id="8" name="Rectangle 7"/>
          <p:cNvSpPr/>
          <p:nvPr/>
        </p:nvSpPr>
        <p:spPr>
          <a:xfrm>
            <a:off x="152400" y="990600"/>
            <a:ext cx="8915400" cy="5509200"/>
          </a:xfrm>
          <a:prstGeom prst="rect">
            <a:avLst/>
          </a:prstGeom>
        </p:spPr>
        <p:txBody>
          <a:bodyPr wrap="square">
            <a:spAutoFit/>
          </a:bodyPr>
          <a:lstStyle/>
          <a:p>
            <a:pPr>
              <a:buClr>
                <a:srgbClr val="00B050"/>
              </a:buClr>
              <a:buSzPct val="200000"/>
            </a:pPr>
            <a:r>
              <a:rPr lang="en-US" sz="2200" b="1" dirty="0" smtClean="0">
                <a:solidFill>
                  <a:srgbClr val="000000"/>
                </a:solidFill>
                <a:latin typeface="Arial Narrow" panose="020B0606020202030204" pitchFamily="34" charset="0"/>
              </a:rPr>
              <a:t>Tax </a:t>
            </a:r>
            <a:r>
              <a:rPr lang="en-US" sz="2200" b="1" dirty="0">
                <a:solidFill>
                  <a:srgbClr val="000000"/>
                </a:solidFill>
                <a:latin typeface="Arial Narrow" panose="020B0606020202030204" pitchFamily="34" charset="0"/>
              </a:rPr>
              <a:t>C</a:t>
            </a:r>
            <a:r>
              <a:rPr lang="en-US" sz="2200" b="1" dirty="0" smtClean="0">
                <a:solidFill>
                  <a:srgbClr val="000000"/>
                </a:solidFill>
                <a:latin typeface="Arial Narrow" panose="020B0606020202030204" pitchFamily="34" charset="0"/>
              </a:rPr>
              <a:t>redit</a:t>
            </a:r>
            <a:r>
              <a:rPr lang="en-US" sz="2200" dirty="0">
                <a:solidFill>
                  <a:srgbClr val="000000"/>
                </a:solidFill>
                <a:latin typeface="Arial Narrow" panose="020B0606020202030204" pitchFamily="34" charset="0"/>
              </a:rPr>
              <a:t>:  to help small businesses </a:t>
            </a:r>
            <a:r>
              <a:rPr lang="en-US" sz="2200" dirty="0" smtClean="0">
                <a:solidFill>
                  <a:srgbClr val="000000"/>
                </a:solidFill>
                <a:latin typeface="Arial Narrow" panose="020B0606020202030204" pitchFamily="34" charset="0"/>
              </a:rPr>
              <a:t>cover ADA-related </a:t>
            </a:r>
            <a:r>
              <a:rPr lang="en-US" sz="2200" dirty="0">
                <a:solidFill>
                  <a:srgbClr val="000000"/>
                </a:solidFill>
                <a:latin typeface="Arial Narrow" panose="020B0606020202030204" pitchFamily="34" charset="0"/>
              </a:rPr>
              <a:t>“eligible access </a:t>
            </a:r>
            <a:r>
              <a:rPr lang="en-US" sz="2200" dirty="0" smtClean="0">
                <a:solidFill>
                  <a:srgbClr val="000000"/>
                </a:solidFill>
                <a:latin typeface="Arial Narrow" panose="020B0606020202030204" pitchFamily="34" charset="0"/>
              </a:rPr>
              <a:t>expenditures” : sign </a:t>
            </a:r>
            <a:r>
              <a:rPr lang="en-US" sz="2200" dirty="0">
                <a:solidFill>
                  <a:srgbClr val="000000"/>
                </a:solidFill>
                <a:latin typeface="Arial Narrow" panose="020B0606020202030204" pitchFamily="34" charset="0"/>
              </a:rPr>
              <a:t>language </a:t>
            </a:r>
            <a:r>
              <a:rPr lang="en-US" sz="2200" dirty="0" smtClean="0">
                <a:solidFill>
                  <a:srgbClr val="000000"/>
                </a:solidFill>
                <a:latin typeface="Arial Narrow" panose="020B0606020202030204" pitchFamily="34" charset="0"/>
              </a:rPr>
              <a:t>interpreters, accessible </a:t>
            </a:r>
            <a:r>
              <a:rPr lang="en-US" sz="2200" dirty="0">
                <a:solidFill>
                  <a:srgbClr val="000000"/>
                </a:solidFill>
                <a:latin typeface="Arial Narrow" panose="020B0606020202030204" pitchFamily="34" charset="0"/>
              </a:rPr>
              <a:t>formats of printed </a:t>
            </a:r>
            <a:r>
              <a:rPr lang="en-US" sz="2200" dirty="0" smtClean="0">
                <a:solidFill>
                  <a:srgbClr val="000000"/>
                </a:solidFill>
                <a:latin typeface="Arial Narrow" panose="020B0606020202030204" pitchFamily="34" charset="0"/>
              </a:rPr>
              <a:t>materials, removal </a:t>
            </a:r>
            <a:r>
              <a:rPr lang="en-US" sz="2200" dirty="0">
                <a:solidFill>
                  <a:srgbClr val="000000"/>
                </a:solidFill>
                <a:latin typeface="Arial Narrow" panose="020B0606020202030204" pitchFamily="34" charset="0"/>
              </a:rPr>
              <a:t>of architectural </a:t>
            </a:r>
            <a:r>
              <a:rPr lang="en-US" sz="2200" dirty="0" smtClean="0">
                <a:solidFill>
                  <a:srgbClr val="000000"/>
                </a:solidFill>
                <a:latin typeface="Arial Narrow" panose="020B0606020202030204" pitchFamily="34" charset="0"/>
              </a:rPr>
              <a:t>barriers. </a:t>
            </a:r>
          </a:p>
          <a:p>
            <a:pPr lvl="1">
              <a:buClr>
                <a:srgbClr val="00B050"/>
              </a:buClr>
              <a:buSzPct val="200000"/>
            </a:pPr>
            <a:endParaRPr lang="en-US" sz="2200" dirty="0" smtClean="0">
              <a:solidFill>
                <a:srgbClr val="000000"/>
              </a:solidFill>
              <a:latin typeface="Arial Narrow" panose="020B0606020202030204" pitchFamily="34" charset="0"/>
            </a:endParaRPr>
          </a:p>
          <a:p>
            <a:pPr marL="800100" lvl="1" indent="-342900">
              <a:buClr>
                <a:srgbClr val="002D8A">
                  <a:lumMod val="60000"/>
                  <a:lumOff val="40000"/>
                </a:srgbClr>
              </a:buClr>
              <a:buSzPct val="150000"/>
              <a:buFont typeface="Wingdings" panose="05000000000000000000" pitchFamily="2" charset="2"/>
              <a:buChar char="ü"/>
            </a:pPr>
            <a:r>
              <a:rPr lang="en-US" sz="2200" dirty="0">
                <a:solidFill>
                  <a:srgbClr val="000000"/>
                </a:solidFill>
                <a:latin typeface="Arial Narrow" panose="020B0606020202030204" pitchFamily="34" charset="0"/>
              </a:rPr>
              <a:t>B</a:t>
            </a:r>
            <a:r>
              <a:rPr lang="en-US" sz="2200" dirty="0" smtClean="0">
                <a:solidFill>
                  <a:srgbClr val="000000"/>
                </a:solidFill>
                <a:latin typeface="Arial Narrow" panose="020B0606020202030204" pitchFamily="34" charset="0"/>
              </a:rPr>
              <a:t>usinesses </a:t>
            </a:r>
            <a:r>
              <a:rPr lang="en-US" sz="2200" dirty="0">
                <a:solidFill>
                  <a:srgbClr val="000000"/>
                </a:solidFill>
                <a:latin typeface="Arial Narrow" panose="020B0606020202030204" pitchFamily="34" charset="0"/>
              </a:rPr>
              <a:t>that </a:t>
            </a:r>
            <a:r>
              <a:rPr lang="en-US" sz="2200" dirty="0" smtClean="0">
                <a:solidFill>
                  <a:srgbClr val="000000"/>
                </a:solidFill>
                <a:latin typeface="Arial Narrow" panose="020B0606020202030204" pitchFamily="34" charset="0"/>
              </a:rPr>
              <a:t>had either </a:t>
            </a:r>
            <a:r>
              <a:rPr lang="en-US" sz="2200" dirty="0">
                <a:solidFill>
                  <a:srgbClr val="000000"/>
                </a:solidFill>
                <a:latin typeface="Arial Narrow" panose="020B0606020202030204" pitchFamily="34" charset="0"/>
              </a:rPr>
              <a:t>revenues </a:t>
            </a:r>
            <a:r>
              <a:rPr lang="en-US" sz="2200" dirty="0" smtClean="0">
                <a:solidFill>
                  <a:srgbClr val="000000"/>
                </a:solidFill>
                <a:latin typeface="Arial Narrow" panose="020B0606020202030204" pitchFamily="34" charset="0"/>
              </a:rPr>
              <a:t>of </a:t>
            </a:r>
            <a:r>
              <a:rPr lang="en-US" sz="2200" dirty="0" smtClean="0">
                <a:solidFill>
                  <a:srgbClr val="000000"/>
                </a:solidFill>
                <a:latin typeface="Arial Narrow"/>
              </a:rPr>
              <a:t>≤</a:t>
            </a:r>
            <a:r>
              <a:rPr lang="en-US" sz="2200" dirty="0" smtClean="0">
                <a:solidFill>
                  <a:srgbClr val="000000"/>
                </a:solidFill>
                <a:latin typeface="Arial Narrow" panose="020B0606020202030204" pitchFamily="34" charset="0"/>
              </a:rPr>
              <a:t> </a:t>
            </a:r>
            <a:r>
              <a:rPr lang="en-US" sz="2200" dirty="0">
                <a:solidFill>
                  <a:srgbClr val="000000"/>
                </a:solidFill>
                <a:latin typeface="Arial Narrow" panose="020B0606020202030204" pitchFamily="34" charset="0"/>
              </a:rPr>
              <a:t>$1,000,000 or </a:t>
            </a:r>
            <a:r>
              <a:rPr lang="en-US" sz="2200" dirty="0" smtClean="0">
                <a:solidFill>
                  <a:srgbClr val="000000"/>
                </a:solidFill>
                <a:latin typeface="Arial Narrow"/>
              </a:rPr>
              <a:t>≤ </a:t>
            </a:r>
            <a:r>
              <a:rPr lang="en-US" sz="2200" dirty="0" smtClean="0">
                <a:solidFill>
                  <a:srgbClr val="000000"/>
                </a:solidFill>
                <a:latin typeface="Arial Narrow" panose="020B0606020202030204" pitchFamily="34" charset="0"/>
              </a:rPr>
              <a:t>30 full-time employees</a:t>
            </a:r>
          </a:p>
          <a:p>
            <a:pPr marL="800100" lvl="1" indent="-342900">
              <a:buClr>
                <a:srgbClr val="002D8A">
                  <a:lumMod val="60000"/>
                  <a:lumOff val="40000"/>
                </a:srgbClr>
              </a:buClr>
              <a:buSzPct val="150000"/>
              <a:buFont typeface="Wingdings" panose="05000000000000000000" pitchFamily="2" charset="2"/>
              <a:buChar char="ü"/>
            </a:pPr>
            <a:r>
              <a:rPr lang="en-US" sz="2200" dirty="0" smtClean="0">
                <a:solidFill>
                  <a:srgbClr val="000000"/>
                </a:solidFill>
                <a:latin typeface="Arial Narrow" panose="020B0606020202030204" pitchFamily="34" charset="0"/>
              </a:rPr>
              <a:t>Max of $5,000 per year</a:t>
            </a:r>
          </a:p>
          <a:p>
            <a:pPr marL="800100" lvl="1" indent="-342900">
              <a:buClr>
                <a:srgbClr val="002D8A">
                  <a:lumMod val="60000"/>
                  <a:lumOff val="40000"/>
                </a:srgbClr>
              </a:buClr>
              <a:buSzPct val="150000"/>
              <a:buFont typeface="Wingdings" panose="05000000000000000000" pitchFamily="2" charset="2"/>
              <a:buChar char="ü"/>
            </a:pPr>
            <a:r>
              <a:rPr lang="en-US" sz="2200" dirty="0">
                <a:solidFill>
                  <a:srgbClr val="000000"/>
                </a:solidFill>
                <a:latin typeface="Arial Narrow" panose="020B0606020202030204" pitchFamily="34" charset="0"/>
              </a:rPr>
              <a:t>A</a:t>
            </a:r>
            <a:r>
              <a:rPr lang="en-US" sz="2200" dirty="0" smtClean="0">
                <a:solidFill>
                  <a:srgbClr val="000000"/>
                </a:solidFill>
                <a:latin typeface="Arial Narrow" panose="020B0606020202030204" pitchFamily="34" charset="0"/>
              </a:rPr>
              <a:t>daptations </a:t>
            </a:r>
            <a:r>
              <a:rPr lang="en-US" sz="2200" dirty="0">
                <a:solidFill>
                  <a:srgbClr val="000000"/>
                </a:solidFill>
                <a:latin typeface="Arial Narrow" panose="020B0606020202030204" pitchFamily="34" charset="0"/>
              </a:rPr>
              <a:t>to existing facilities </a:t>
            </a:r>
            <a:r>
              <a:rPr lang="en-US" sz="2200" dirty="0" smtClean="0">
                <a:solidFill>
                  <a:srgbClr val="000000"/>
                </a:solidFill>
                <a:latin typeface="Arial Narrow" panose="020B0606020202030204" pitchFamily="34" charset="0"/>
              </a:rPr>
              <a:t>required by ADA</a:t>
            </a:r>
          </a:p>
          <a:p>
            <a:pPr marL="342900" indent="-342900">
              <a:buClr>
                <a:srgbClr val="002D8A">
                  <a:lumMod val="60000"/>
                  <a:lumOff val="40000"/>
                </a:srgbClr>
              </a:buClr>
              <a:buSzPct val="150000"/>
              <a:buFont typeface="Wingdings" panose="05000000000000000000" pitchFamily="2" charset="2"/>
              <a:buChar char="ü"/>
            </a:pPr>
            <a:endParaRPr lang="en-US" sz="2200" dirty="0" smtClean="0">
              <a:solidFill>
                <a:srgbClr val="000000"/>
              </a:solidFill>
              <a:latin typeface="Arial Narrow" panose="020B0606020202030204" pitchFamily="34" charset="0"/>
            </a:endParaRPr>
          </a:p>
          <a:p>
            <a:pPr>
              <a:buClr>
                <a:srgbClr val="002D8A">
                  <a:lumMod val="60000"/>
                  <a:lumOff val="40000"/>
                </a:srgbClr>
              </a:buClr>
              <a:buSzPct val="150000"/>
            </a:pPr>
            <a:r>
              <a:rPr lang="en-US" sz="2200" b="1" dirty="0" smtClean="0">
                <a:solidFill>
                  <a:srgbClr val="000000"/>
                </a:solidFill>
                <a:latin typeface="Arial Narrow" panose="020B0606020202030204" pitchFamily="34" charset="0"/>
              </a:rPr>
              <a:t>Tax Deduction</a:t>
            </a:r>
            <a:r>
              <a:rPr lang="en-US" sz="2200" dirty="0" smtClean="0">
                <a:solidFill>
                  <a:srgbClr val="000000"/>
                </a:solidFill>
                <a:latin typeface="Arial Narrow" panose="020B0606020202030204" pitchFamily="34" charset="0"/>
              </a:rPr>
              <a:t>: for </a:t>
            </a:r>
            <a:r>
              <a:rPr lang="en-US" sz="2200" dirty="0">
                <a:solidFill>
                  <a:srgbClr val="000000"/>
                </a:solidFill>
                <a:latin typeface="Arial Narrow" panose="020B0606020202030204" pitchFamily="34" charset="0"/>
              </a:rPr>
              <a:t>the removal of architectural or transportation barriers. </a:t>
            </a:r>
            <a:endParaRPr lang="en-US" sz="2200" dirty="0" smtClean="0">
              <a:solidFill>
                <a:srgbClr val="000000"/>
              </a:solidFill>
              <a:latin typeface="Arial Narrow" panose="020B0606020202030204" pitchFamily="34" charset="0"/>
            </a:endParaRPr>
          </a:p>
          <a:p>
            <a:pPr>
              <a:buClr>
                <a:srgbClr val="002D8A">
                  <a:lumMod val="60000"/>
                  <a:lumOff val="40000"/>
                </a:srgbClr>
              </a:buClr>
              <a:buSzPct val="150000"/>
            </a:pPr>
            <a:endParaRPr lang="en-US" sz="2200" dirty="0">
              <a:solidFill>
                <a:srgbClr val="000000"/>
              </a:solidFill>
              <a:latin typeface="Arial Narrow" panose="020B0606020202030204" pitchFamily="34" charset="0"/>
            </a:endParaRPr>
          </a:p>
          <a:p>
            <a:pPr marL="800100" lvl="1" indent="-342900">
              <a:buClr>
                <a:srgbClr val="002D8A">
                  <a:lumMod val="60000"/>
                  <a:lumOff val="40000"/>
                </a:srgbClr>
              </a:buClr>
              <a:buSzPct val="150000"/>
              <a:buFont typeface="Wingdings" panose="05000000000000000000" pitchFamily="2" charset="2"/>
              <a:buChar char="ü"/>
            </a:pPr>
            <a:r>
              <a:rPr lang="en-US" sz="2200" dirty="0" smtClean="0">
                <a:solidFill>
                  <a:srgbClr val="000000"/>
                </a:solidFill>
                <a:latin typeface="Arial Narrow" panose="020B0606020202030204" pitchFamily="34" charset="0"/>
              </a:rPr>
              <a:t>A </a:t>
            </a:r>
            <a:r>
              <a:rPr lang="en-US" sz="2200" dirty="0">
                <a:solidFill>
                  <a:srgbClr val="000000"/>
                </a:solidFill>
                <a:latin typeface="Arial Narrow" panose="020B0606020202030204" pitchFamily="34" charset="0"/>
              </a:rPr>
              <a:t>business </a:t>
            </a:r>
            <a:r>
              <a:rPr lang="en-US" sz="2200" dirty="0" smtClean="0">
                <a:solidFill>
                  <a:srgbClr val="000000"/>
                </a:solidFill>
                <a:latin typeface="Arial Narrow" panose="020B0606020202030204" pitchFamily="34" charset="0"/>
              </a:rPr>
              <a:t>of </a:t>
            </a:r>
            <a:r>
              <a:rPr lang="en-US" sz="2200" dirty="0">
                <a:solidFill>
                  <a:srgbClr val="000000"/>
                </a:solidFill>
                <a:latin typeface="Arial Narrow" panose="020B0606020202030204" pitchFamily="34" charset="0"/>
              </a:rPr>
              <a:t>any size </a:t>
            </a:r>
            <a:endParaRPr lang="en-US" sz="2200" dirty="0" smtClean="0">
              <a:solidFill>
                <a:srgbClr val="000000"/>
              </a:solidFill>
              <a:latin typeface="Arial Narrow" panose="020B0606020202030204" pitchFamily="34" charset="0"/>
            </a:endParaRPr>
          </a:p>
          <a:p>
            <a:pPr marL="800100" lvl="1" indent="-342900">
              <a:buClr>
                <a:srgbClr val="002D8A">
                  <a:lumMod val="60000"/>
                  <a:lumOff val="40000"/>
                </a:srgbClr>
              </a:buClr>
              <a:buSzPct val="150000"/>
              <a:buFont typeface="Wingdings" panose="05000000000000000000" pitchFamily="2" charset="2"/>
              <a:buChar char="ü"/>
            </a:pPr>
            <a:r>
              <a:rPr lang="en-US" sz="2200" dirty="0">
                <a:solidFill>
                  <a:srgbClr val="000000"/>
                </a:solidFill>
                <a:latin typeface="Arial Narrow" panose="020B0606020202030204" pitchFamily="34" charset="0"/>
              </a:rPr>
              <a:t>M</a:t>
            </a:r>
            <a:r>
              <a:rPr lang="en-US" sz="2200" dirty="0" smtClean="0">
                <a:solidFill>
                  <a:srgbClr val="000000"/>
                </a:solidFill>
                <a:latin typeface="Arial Narrow" panose="020B0606020202030204" pitchFamily="34" charset="0"/>
              </a:rPr>
              <a:t>ax </a:t>
            </a:r>
            <a:r>
              <a:rPr lang="en-US" sz="2200" dirty="0">
                <a:solidFill>
                  <a:srgbClr val="000000"/>
                </a:solidFill>
                <a:latin typeface="Arial Narrow" panose="020B0606020202030204" pitchFamily="34" charset="0"/>
              </a:rPr>
              <a:t>of $15,000 per </a:t>
            </a:r>
            <a:r>
              <a:rPr lang="en-US" sz="2200" dirty="0" smtClean="0">
                <a:solidFill>
                  <a:srgbClr val="000000"/>
                </a:solidFill>
                <a:latin typeface="Arial Narrow" panose="020B0606020202030204" pitchFamily="34" charset="0"/>
              </a:rPr>
              <a:t>year</a:t>
            </a:r>
          </a:p>
          <a:p>
            <a:pPr marL="800100" lvl="1" indent="-342900">
              <a:buClr>
                <a:srgbClr val="002D8A">
                  <a:lumMod val="60000"/>
                  <a:lumOff val="40000"/>
                </a:srgbClr>
              </a:buClr>
              <a:buSzPct val="150000"/>
              <a:buFont typeface="Wingdings" panose="05000000000000000000" pitchFamily="2" charset="2"/>
              <a:buChar char="ü"/>
            </a:pPr>
            <a:r>
              <a:rPr lang="en-US" sz="2200" dirty="0">
                <a:solidFill>
                  <a:srgbClr val="000000"/>
                </a:solidFill>
                <a:latin typeface="Arial Narrow" panose="020B0606020202030204" pitchFamily="34" charset="0"/>
              </a:rPr>
              <a:t>R</a:t>
            </a:r>
            <a:r>
              <a:rPr lang="en-US" sz="2200" dirty="0" smtClean="0">
                <a:solidFill>
                  <a:srgbClr val="000000"/>
                </a:solidFill>
                <a:latin typeface="Arial Narrow" panose="020B0606020202030204" pitchFamily="34" charset="0"/>
              </a:rPr>
              <a:t>enovations must </a:t>
            </a:r>
            <a:r>
              <a:rPr lang="en-US" sz="2200" dirty="0">
                <a:solidFill>
                  <a:srgbClr val="000000"/>
                </a:solidFill>
                <a:latin typeface="Arial Narrow" panose="020B0606020202030204" pitchFamily="34" charset="0"/>
              </a:rPr>
              <a:t>comply with applicable accessibility </a:t>
            </a:r>
            <a:r>
              <a:rPr lang="en-US" sz="2200" dirty="0" smtClean="0">
                <a:solidFill>
                  <a:srgbClr val="000000"/>
                </a:solidFill>
                <a:latin typeface="Arial Narrow" panose="020B0606020202030204" pitchFamily="34" charset="0"/>
              </a:rPr>
              <a:t>standards</a:t>
            </a:r>
          </a:p>
          <a:p>
            <a:pPr marL="342900" indent="-342900">
              <a:buClr>
                <a:srgbClr val="002D8A">
                  <a:lumMod val="60000"/>
                  <a:lumOff val="40000"/>
                </a:srgbClr>
              </a:buClr>
              <a:buSzPct val="150000"/>
              <a:buFont typeface="Wingdings" panose="05000000000000000000" pitchFamily="2" charset="2"/>
              <a:buChar char="ü"/>
            </a:pPr>
            <a:endParaRPr lang="en-US" sz="2200" dirty="0">
              <a:solidFill>
                <a:srgbClr val="000000"/>
              </a:solidFill>
              <a:latin typeface="Arial Narrow" panose="020B0606020202030204" pitchFamily="34" charset="0"/>
            </a:endParaRPr>
          </a:p>
          <a:p>
            <a:pPr marL="342900" indent="-342900">
              <a:buClr>
                <a:srgbClr val="002D8A">
                  <a:lumMod val="60000"/>
                  <a:lumOff val="40000"/>
                </a:srgbClr>
              </a:buClr>
              <a:buSzPct val="150000"/>
              <a:buFont typeface="Wingdings" panose="05000000000000000000" pitchFamily="2" charset="2"/>
              <a:buChar char="ü"/>
            </a:pPr>
            <a:r>
              <a:rPr lang="en-US" sz="2200" b="1" dirty="0" smtClean="0">
                <a:solidFill>
                  <a:srgbClr val="000000"/>
                </a:solidFill>
                <a:latin typeface="Arial Narrow" panose="020B0606020202030204" pitchFamily="34" charset="0"/>
              </a:rPr>
              <a:t>Visit the IRS website and check with your state’s department of revenue</a:t>
            </a:r>
            <a:endParaRPr lang="en-US" sz="2200" b="1" dirty="0">
              <a:solidFill>
                <a:srgbClr val="000000"/>
              </a:solidFill>
              <a:latin typeface="Arial Narrow" panose="020B0606020202030204" pitchFamily="34" charset="0"/>
            </a:endParaRPr>
          </a:p>
        </p:txBody>
      </p:sp>
      <p:sp>
        <p:nvSpPr>
          <p:cNvPr id="4" name="TextBox 3"/>
          <p:cNvSpPr txBox="1"/>
          <p:nvPr/>
        </p:nvSpPr>
        <p:spPr>
          <a:xfrm>
            <a:off x="6019800" y="6567201"/>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7868547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914400" y="76200"/>
            <a:ext cx="5486400" cy="762000"/>
          </a:xfrm>
        </p:spPr>
        <p:txBody>
          <a:bodyPr anchor="ctr"/>
          <a:lstStyle/>
          <a:p>
            <a:r>
              <a:rPr lang="en-US" altLang="en-US" dirty="0" smtClean="0">
                <a:solidFill>
                  <a:schemeClr val="bg1"/>
                </a:solidFill>
                <a:latin typeface="Arial Black" pitchFamily="34" charset="0"/>
                <a:ea typeface="Calibri" pitchFamily="34" charset="0"/>
              </a:rPr>
              <a:t>Effective Communication</a:t>
            </a:r>
          </a:p>
        </p:txBody>
      </p:sp>
      <p:sp>
        <p:nvSpPr>
          <p:cNvPr id="4" name="TextBox 3"/>
          <p:cNvSpPr txBox="1"/>
          <p:nvPr/>
        </p:nvSpPr>
        <p:spPr>
          <a:xfrm>
            <a:off x="-26581" y="1600200"/>
            <a:ext cx="9050867" cy="830997"/>
          </a:xfrm>
          <a:prstGeom prst="rect">
            <a:avLst/>
          </a:prstGeom>
        </p:spPr>
        <p:txBody>
          <a:bodyPr wrap="square" rtlCol="0">
            <a:spAutoFit/>
          </a:bodyPr>
          <a:lstStyle/>
          <a:p>
            <a:pPr marL="342900" indent="-34290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Entities must </a:t>
            </a:r>
            <a:r>
              <a:rPr lang="en-US" sz="2400" dirty="0">
                <a:solidFill>
                  <a:srgbClr val="000000"/>
                </a:solidFill>
                <a:latin typeface="Arial Narrow" panose="020B0606020202030204" pitchFamily="34" charset="0"/>
              </a:rPr>
              <a:t>provide appropriate </a:t>
            </a:r>
            <a:r>
              <a:rPr lang="en-US" sz="2400" dirty="0" smtClean="0">
                <a:solidFill>
                  <a:srgbClr val="000000"/>
                </a:solidFill>
                <a:latin typeface="Arial Narrow" panose="020B0606020202030204" pitchFamily="34" charset="0"/>
              </a:rPr>
              <a:t>“</a:t>
            </a:r>
            <a:r>
              <a:rPr lang="en-US" sz="2400" b="1" dirty="0" smtClean="0">
                <a:solidFill>
                  <a:srgbClr val="000000"/>
                </a:solidFill>
                <a:latin typeface="Arial Narrow" panose="020B0606020202030204" pitchFamily="34" charset="0"/>
              </a:rPr>
              <a:t>auxiliary aids</a:t>
            </a:r>
            <a:r>
              <a:rPr lang="en-US" sz="2400" dirty="0" smtClean="0">
                <a:solidFill>
                  <a:srgbClr val="000000"/>
                </a:solidFill>
                <a:latin typeface="Arial Narrow" panose="020B0606020202030204" pitchFamily="34" charset="0"/>
              </a:rPr>
              <a:t>,” to ensure effective communications </a:t>
            </a:r>
            <a:r>
              <a:rPr lang="en-US" sz="2400" dirty="0">
                <a:solidFill>
                  <a:srgbClr val="000000"/>
                </a:solidFill>
                <a:latin typeface="Arial Narrow" panose="020B0606020202030204" pitchFamily="34" charset="0"/>
              </a:rPr>
              <a:t>with individuals with hearing, vision, or speech </a:t>
            </a:r>
            <a:r>
              <a:rPr lang="en-US" sz="2400" dirty="0" smtClean="0">
                <a:solidFill>
                  <a:srgbClr val="000000"/>
                </a:solidFill>
                <a:latin typeface="Arial Narrow" panose="020B0606020202030204" pitchFamily="34" charset="0"/>
              </a:rPr>
              <a:t>impairments.</a:t>
            </a:r>
            <a:endParaRPr lang="en-US" sz="2000" dirty="0">
              <a:solidFill>
                <a:srgbClr val="000000"/>
              </a:solidFill>
              <a:latin typeface="Arial Narrow" panose="020B0606020202030204" pitchFamily="34" charset="0"/>
            </a:endParaRPr>
          </a:p>
        </p:txBody>
      </p:sp>
      <p:sp>
        <p:nvSpPr>
          <p:cNvPr id="3" name="Rectangle 2"/>
          <p:cNvSpPr/>
          <p:nvPr/>
        </p:nvSpPr>
        <p:spPr>
          <a:xfrm>
            <a:off x="418214" y="3124200"/>
            <a:ext cx="7924800" cy="1569660"/>
          </a:xfrm>
          <a:prstGeom prst="rect">
            <a:avLst/>
          </a:prstGeom>
        </p:spPr>
        <p:txBody>
          <a:bodyPr wrap="square" numCol="2">
            <a:spAutoFit/>
          </a:bodyPr>
          <a:lstStyle/>
          <a:p>
            <a:pPr marL="342900" indent="-34290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a:solidFill>
                  <a:srgbClr val="000000"/>
                </a:solidFill>
                <a:latin typeface="Arial Narrow" panose="020B0606020202030204" pitchFamily="34" charset="0"/>
              </a:rPr>
              <a:t>qualified </a:t>
            </a:r>
            <a:r>
              <a:rPr lang="en-US" sz="2400" dirty="0" smtClean="0">
                <a:solidFill>
                  <a:srgbClr val="000000"/>
                </a:solidFill>
                <a:latin typeface="Arial Narrow" panose="020B0606020202030204" pitchFamily="34" charset="0"/>
              </a:rPr>
              <a:t>interpreters </a:t>
            </a:r>
            <a:endParaRPr lang="en-US" sz="2400" dirty="0">
              <a:solidFill>
                <a:srgbClr val="000000"/>
              </a:solidFill>
              <a:latin typeface="Arial Narrow" panose="020B0606020202030204" pitchFamily="34" charset="0"/>
            </a:endParaRPr>
          </a:p>
          <a:p>
            <a:pPr marL="342900" indent="-34290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a:solidFill>
                  <a:srgbClr val="000000"/>
                </a:solidFill>
                <a:latin typeface="Arial Narrow" panose="020B0606020202030204" pitchFamily="34" charset="0"/>
              </a:rPr>
              <a:t>assistive listening </a:t>
            </a:r>
            <a:r>
              <a:rPr lang="en-US" sz="2400" dirty="0" smtClean="0">
                <a:solidFill>
                  <a:srgbClr val="000000"/>
                </a:solidFill>
                <a:latin typeface="Arial Narrow" panose="020B0606020202030204" pitchFamily="34" charset="0"/>
              </a:rPr>
              <a:t>devices </a:t>
            </a:r>
            <a:endParaRPr lang="en-US" sz="2400" dirty="0">
              <a:solidFill>
                <a:srgbClr val="000000"/>
              </a:solidFill>
              <a:latin typeface="Arial Narrow" panose="020B0606020202030204" pitchFamily="34" charset="0"/>
            </a:endParaRPr>
          </a:p>
          <a:p>
            <a:pPr marL="342900" indent="-34290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a:solidFill>
                  <a:srgbClr val="000000"/>
                </a:solidFill>
                <a:latin typeface="Arial Narrow" panose="020B0606020202030204" pitchFamily="34" charset="0"/>
              </a:rPr>
              <a:t>CART </a:t>
            </a:r>
            <a:endParaRPr lang="en-US" sz="2400" dirty="0" smtClean="0">
              <a:solidFill>
                <a:srgbClr val="000000"/>
              </a:solidFill>
              <a:latin typeface="Arial Narrow" panose="020B0606020202030204" pitchFamily="34" charset="0"/>
            </a:endParaRPr>
          </a:p>
          <a:p>
            <a:pPr eaLnBrk="0" fontAlgn="base" hangingPunct="0">
              <a:spcBef>
                <a:spcPct val="0"/>
              </a:spcBef>
              <a:spcAft>
                <a:spcPct val="0"/>
              </a:spcAft>
              <a:buClr>
                <a:srgbClr val="002D8A">
                  <a:lumMod val="60000"/>
                  <a:lumOff val="40000"/>
                </a:srgbClr>
              </a:buClr>
              <a:buSzPct val="125000"/>
            </a:pPr>
            <a:endParaRPr lang="en-US" sz="2400" dirty="0" smtClean="0">
              <a:solidFill>
                <a:srgbClr val="000000"/>
              </a:solidFill>
              <a:latin typeface="Arial Narrow" panose="020B0606020202030204" pitchFamily="34" charset="0"/>
            </a:endParaRPr>
          </a:p>
          <a:p>
            <a:pPr marL="342900" indent="-34290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brailled </a:t>
            </a:r>
            <a:r>
              <a:rPr lang="en-US" sz="2400" dirty="0">
                <a:solidFill>
                  <a:srgbClr val="000000"/>
                </a:solidFill>
                <a:latin typeface="Arial Narrow" panose="020B0606020202030204" pitchFamily="34" charset="0"/>
              </a:rPr>
              <a:t>materials</a:t>
            </a:r>
          </a:p>
          <a:p>
            <a:pPr marL="342900" indent="-34290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a:solidFill>
                  <a:srgbClr val="000000"/>
                </a:solidFill>
                <a:latin typeface="Arial Narrow" panose="020B0606020202030204" pitchFamily="34" charset="0"/>
              </a:rPr>
              <a:t>large print </a:t>
            </a:r>
            <a:r>
              <a:rPr lang="en-US" sz="2400" dirty="0" smtClean="0">
                <a:solidFill>
                  <a:srgbClr val="000000"/>
                </a:solidFill>
                <a:latin typeface="Arial Narrow" panose="020B0606020202030204" pitchFamily="34" charset="0"/>
              </a:rPr>
              <a:t>materials</a:t>
            </a:r>
          </a:p>
          <a:p>
            <a:pPr marL="342900" indent="-34290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electronic format</a:t>
            </a:r>
          </a:p>
          <a:p>
            <a:pPr marL="342900" indent="-34290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And more</a:t>
            </a:r>
            <a:endParaRPr lang="en-US" sz="2400" dirty="0">
              <a:solidFill>
                <a:srgbClr val="000000"/>
              </a:solidFill>
              <a:latin typeface="Arial Narrow" panose="020B0606020202030204" pitchFamily="34" charset="0"/>
            </a:endParaRPr>
          </a:p>
        </p:txBody>
      </p:sp>
      <p:sp>
        <p:nvSpPr>
          <p:cNvPr id="6" name="Rectangle 5"/>
          <p:cNvSpPr/>
          <p:nvPr/>
        </p:nvSpPr>
        <p:spPr>
          <a:xfrm>
            <a:off x="105833" y="5334000"/>
            <a:ext cx="8839200" cy="461665"/>
          </a:xfrm>
          <a:prstGeom prst="rect">
            <a:avLst/>
          </a:prstGeom>
        </p:spPr>
        <p:txBody>
          <a:bodyPr wrap="square">
            <a:spAutoFit/>
          </a:bodyPr>
          <a:lstStyle/>
          <a:p>
            <a:pPr marL="342900" indent="-342900" eaLnBrk="0" fontAlgn="base" hangingPunct="0">
              <a:spcBef>
                <a:spcPct val="0"/>
              </a:spcBef>
              <a:spcAft>
                <a:spcPct val="0"/>
              </a:spcAft>
              <a:buClr>
                <a:srgbClr val="FF0000"/>
              </a:buClr>
              <a:buSzPct val="150000"/>
              <a:buFont typeface="Wingdings" panose="05000000000000000000" pitchFamily="2" charset="2"/>
              <a:buChar char="§"/>
            </a:pPr>
            <a:r>
              <a:rPr lang="en-US" sz="2400" dirty="0" smtClean="0">
                <a:solidFill>
                  <a:srgbClr val="000000"/>
                </a:solidFill>
                <a:latin typeface="Arial Narrow" panose="020B0606020202030204" pitchFamily="34" charset="0"/>
              </a:rPr>
              <a:t>Entities may </a:t>
            </a:r>
            <a:r>
              <a:rPr lang="en-US" sz="2400" dirty="0">
                <a:solidFill>
                  <a:srgbClr val="000000"/>
                </a:solidFill>
                <a:latin typeface="Arial Narrow" panose="020B0606020202030204" pitchFamily="34" charset="0"/>
              </a:rPr>
              <a:t>not charge </a:t>
            </a:r>
            <a:r>
              <a:rPr lang="en-US" sz="2400" dirty="0" smtClean="0">
                <a:solidFill>
                  <a:srgbClr val="000000"/>
                </a:solidFill>
                <a:latin typeface="Arial Narrow" panose="020B0606020202030204" pitchFamily="34" charset="0"/>
              </a:rPr>
              <a:t>a fee for </a:t>
            </a:r>
            <a:r>
              <a:rPr lang="en-US" sz="2400" dirty="0">
                <a:solidFill>
                  <a:srgbClr val="000000"/>
                </a:solidFill>
                <a:latin typeface="Arial Narrow" panose="020B0606020202030204" pitchFamily="34" charset="0"/>
              </a:rPr>
              <a:t>the use of an auxiliary aid</a:t>
            </a:r>
            <a:r>
              <a:rPr lang="en-US" sz="2000" dirty="0" smtClean="0">
                <a:solidFill>
                  <a:srgbClr val="000000"/>
                </a:solidFill>
                <a:latin typeface="Arial Narrow" panose="020B0606020202030204" pitchFamily="34" charset="0"/>
              </a:rPr>
              <a:t>.</a:t>
            </a:r>
            <a:endParaRPr lang="en-US" sz="2000" dirty="0">
              <a:solidFill>
                <a:srgbClr val="000000"/>
              </a:solidFill>
              <a:latin typeface="Arial Narrow" panose="020B0606020202030204" pitchFamily="34" charset="0"/>
            </a:endParaRPr>
          </a:p>
        </p:txBody>
      </p:sp>
      <p:sp>
        <p:nvSpPr>
          <p:cNvPr id="7" name="TextBox 6"/>
          <p:cNvSpPr txBox="1"/>
          <p:nvPr/>
        </p:nvSpPr>
        <p:spPr>
          <a:xfrm>
            <a:off x="203462" y="64901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25546274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914400" y="76200"/>
            <a:ext cx="5486400" cy="762000"/>
          </a:xfrm>
        </p:spPr>
        <p:txBody>
          <a:bodyPr anchor="ctr"/>
          <a:lstStyle/>
          <a:p>
            <a:r>
              <a:rPr lang="en-US" altLang="en-US" dirty="0" smtClean="0">
                <a:solidFill>
                  <a:schemeClr val="bg1"/>
                </a:solidFill>
                <a:latin typeface="Arial Black" pitchFamily="34" charset="0"/>
                <a:ea typeface="Calibri" pitchFamily="34" charset="0"/>
              </a:rPr>
              <a:t>Effective Communication</a:t>
            </a:r>
          </a:p>
        </p:txBody>
      </p:sp>
      <p:sp>
        <p:nvSpPr>
          <p:cNvPr id="7" name="TextBox 6"/>
          <p:cNvSpPr txBox="1"/>
          <p:nvPr/>
        </p:nvSpPr>
        <p:spPr>
          <a:xfrm>
            <a:off x="138348" y="1066800"/>
            <a:ext cx="9005652" cy="4893647"/>
          </a:xfrm>
          <a:prstGeom prst="rect">
            <a:avLst/>
          </a:prstGeom>
        </p:spPr>
        <p:txBody>
          <a:bodyPr wrap="square" rtlCol="0">
            <a:spAutoFit/>
          </a:bodyPr>
          <a:lstStyle/>
          <a:p>
            <a:pPr marL="0" indent="0">
              <a:buFont typeface="Wingdings" pitchFamily="2" charset="2"/>
              <a:buNone/>
            </a:pPr>
            <a:r>
              <a:rPr lang="en-US" sz="2400" dirty="0" smtClean="0">
                <a:solidFill>
                  <a:schemeClr val="dk1"/>
                </a:solidFill>
                <a:latin typeface="Arial Narrow" panose="020B0606020202030204" pitchFamily="34" charset="0"/>
              </a:rPr>
              <a:t>Iowa State Fair website:</a:t>
            </a:r>
          </a:p>
          <a:p>
            <a:pPr marL="0" indent="0">
              <a:buFont typeface="Wingdings" pitchFamily="2" charset="2"/>
              <a:buNone/>
            </a:pPr>
            <a:endParaRPr lang="en-US" sz="2400" dirty="0" smtClean="0">
              <a:solidFill>
                <a:schemeClr val="dk1"/>
              </a:solidFill>
              <a:latin typeface="Arial Narrow" panose="020B0606020202030204" pitchFamily="34" charset="0"/>
            </a:endParaRPr>
          </a:p>
          <a:p>
            <a:r>
              <a:rPr lang="en-US" sz="2400" cap="all" dirty="0">
                <a:solidFill>
                  <a:srgbClr val="FF2919"/>
                </a:solidFill>
                <a:latin typeface="Arial Narrow" panose="020B0606020202030204" pitchFamily="34" charset="0"/>
              </a:rPr>
              <a:t>ASSISTED LISTENING DEVICES</a:t>
            </a:r>
          </a:p>
          <a:p>
            <a:r>
              <a:rPr lang="en-US" sz="2400" dirty="0">
                <a:solidFill>
                  <a:srgbClr val="555555"/>
                </a:solidFill>
                <a:latin typeface="Arial Narrow" panose="020B0606020202030204" pitchFamily="34" charset="0"/>
              </a:rPr>
              <a:t>Available for the </a:t>
            </a:r>
            <a:r>
              <a:rPr lang="en-US" sz="2400" dirty="0" err="1">
                <a:solidFill>
                  <a:srgbClr val="555555"/>
                </a:solidFill>
                <a:latin typeface="Arial Narrow" panose="020B0606020202030204" pitchFamily="34" charset="0"/>
              </a:rPr>
              <a:t>Penningroth</a:t>
            </a:r>
            <a:r>
              <a:rPr lang="en-US" sz="2400" dirty="0">
                <a:solidFill>
                  <a:srgbClr val="555555"/>
                </a:solidFill>
                <a:latin typeface="Arial Narrow" panose="020B0606020202030204" pitchFamily="34" charset="0"/>
              </a:rPr>
              <a:t> Media Center Cattle Barn, Pioneer Livestock Pavilion and Richard O. Jacobson Exhibition Center when the State Fair sound system is being used. For more information, call 515.262.3111, ext. 322, at least 72 hours in </a:t>
            </a:r>
            <a:r>
              <a:rPr lang="en-US" sz="2400" dirty="0">
                <a:solidFill>
                  <a:srgbClr val="555555"/>
                </a:solidFill>
                <a:latin typeface="Open Sans"/>
              </a:rPr>
              <a:t>advance</a:t>
            </a:r>
            <a:r>
              <a:rPr lang="en-US" sz="2400" dirty="0" smtClean="0">
                <a:solidFill>
                  <a:srgbClr val="555555"/>
                </a:solidFill>
                <a:latin typeface="Open Sans"/>
              </a:rPr>
              <a:t>.</a:t>
            </a:r>
          </a:p>
          <a:p>
            <a:endParaRPr lang="en-US" sz="2400" dirty="0">
              <a:solidFill>
                <a:srgbClr val="555555"/>
              </a:solidFill>
              <a:latin typeface="Arial Narrow" panose="020B0606020202030204" pitchFamily="34" charset="0"/>
            </a:endParaRPr>
          </a:p>
          <a:p>
            <a:r>
              <a:rPr lang="en-US" sz="2400" cap="all" dirty="0">
                <a:solidFill>
                  <a:srgbClr val="FF2919"/>
                </a:solidFill>
                <a:latin typeface="Arial Narrow" panose="020B0606020202030204" pitchFamily="34" charset="0"/>
              </a:rPr>
              <a:t>SIGN LANGUAGE INTERPRETERS</a:t>
            </a:r>
          </a:p>
          <a:p>
            <a:r>
              <a:rPr lang="en-US" sz="2400" dirty="0">
                <a:solidFill>
                  <a:srgbClr val="555555"/>
                </a:solidFill>
                <a:latin typeface="Arial Narrow" panose="020B0606020202030204" pitchFamily="34" charset="0"/>
              </a:rPr>
              <a:t>Sign language interpreters will be on hand in Fun Forest to assist visitors with hearing loss. All shows on the Fun Forest Stage will be ASL interpreted. To arrange for a sign language interpreter for a Grandstand event, please call 515.262.3111, ext. 222, at least two weeks in advance</a:t>
            </a:r>
            <a:r>
              <a:rPr lang="en-US" sz="2400" dirty="0" smtClean="0">
                <a:solidFill>
                  <a:srgbClr val="555555"/>
                </a:solidFill>
                <a:latin typeface="Arial Narrow" panose="020B0606020202030204" pitchFamily="34" charset="0"/>
              </a:rPr>
              <a:t>.</a:t>
            </a:r>
            <a:endParaRPr lang="en-US" sz="2400" dirty="0">
              <a:solidFill>
                <a:srgbClr val="555555"/>
              </a:solidFill>
              <a:latin typeface="Arial Narrow" panose="020B0606020202030204" pitchFamily="34" charset="0"/>
            </a:endParaRPr>
          </a:p>
        </p:txBody>
      </p:sp>
      <p:sp>
        <p:nvSpPr>
          <p:cNvPr id="4" name="TextBox 3"/>
          <p:cNvSpPr txBox="1"/>
          <p:nvPr/>
        </p:nvSpPr>
        <p:spPr>
          <a:xfrm>
            <a:off x="4876800" y="6172200"/>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Examples for educational purposes</a:t>
            </a:r>
            <a:endParaRPr lang="en-US" i="1" dirty="0">
              <a:solidFill>
                <a:srgbClr val="FF0000"/>
              </a:solidFill>
              <a:latin typeface="Arial Narrow" panose="020B0606020202030204" pitchFamily="34" charset="0"/>
            </a:endParaRPr>
          </a:p>
        </p:txBody>
      </p:sp>
      <p:sp>
        <p:nvSpPr>
          <p:cNvPr id="5" name="TextBox 4"/>
          <p:cNvSpPr txBox="1"/>
          <p:nvPr/>
        </p:nvSpPr>
        <p:spPr>
          <a:xfrm>
            <a:off x="203462" y="64901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5477828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Accessible Agritourism</a:t>
            </a:r>
          </a:p>
        </p:txBody>
      </p:sp>
      <p:sp>
        <p:nvSpPr>
          <p:cNvPr id="4" name="TextBox 3"/>
          <p:cNvSpPr txBox="1"/>
          <p:nvPr/>
        </p:nvSpPr>
        <p:spPr>
          <a:xfrm>
            <a:off x="152400" y="990600"/>
            <a:ext cx="7696200" cy="5262979"/>
          </a:xfrm>
          <a:prstGeom prst="rect">
            <a:avLst/>
          </a:prstGeom>
        </p:spPr>
        <p:txBody>
          <a:bodyPr wrap="square" numCol="1" rtlCol="0">
            <a:spAutoFit/>
          </a:bodyPr>
          <a:lstStyle/>
          <a:p>
            <a:pPr>
              <a:buClr>
                <a:srgbClr val="00B050"/>
              </a:buClr>
            </a:pPr>
            <a:r>
              <a:rPr lang="en-US" sz="2800" b="1" dirty="0" smtClean="0">
                <a:solidFill>
                  <a:srgbClr val="000000"/>
                </a:solidFill>
                <a:latin typeface="Arial Narrow" panose="020B0606020202030204" pitchFamily="34" charset="0"/>
              </a:rPr>
              <a:t>What is Agritourism?</a:t>
            </a:r>
          </a:p>
          <a:p>
            <a:pPr>
              <a:buClr>
                <a:srgbClr val="00B050"/>
              </a:buClr>
            </a:pPr>
            <a:endParaRPr lang="en-US" sz="2800" dirty="0">
              <a:solidFill>
                <a:srgbClr val="000000"/>
              </a:solidFill>
              <a:latin typeface="Arial Narrow" panose="020B0606020202030204" pitchFamily="34" charset="0"/>
            </a:endParaRPr>
          </a:p>
          <a:p>
            <a:pPr>
              <a:buClr>
                <a:srgbClr val="00B050"/>
              </a:buClr>
            </a:pPr>
            <a:r>
              <a:rPr lang="en-US" sz="2800" dirty="0" smtClean="0">
                <a:solidFill>
                  <a:srgbClr val="000000"/>
                </a:solidFill>
                <a:latin typeface="Arial Narrow" panose="020B0606020202030204" pitchFamily="34" charset="0"/>
              </a:rPr>
              <a:t>Activity that involves visiting a working farm or any horticultural / agri-business operation to:</a:t>
            </a:r>
          </a:p>
          <a:p>
            <a:pPr>
              <a:buClr>
                <a:srgbClr val="00B050"/>
              </a:buClr>
            </a:pPr>
            <a:endParaRPr lang="en-US" sz="2800" dirty="0">
              <a:solidFill>
                <a:srgbClr val="000000"/>
              </a:solidFill>
              <a:latin typeface="Arial Narrow" panose="020B0606020202030204" pitchFamily="34" charset="0"/>
            </a:endParaRPr>
          </a:p>
          <a:p>
            <a:pPr marL="171450" indent="-171450">
              <a:buClr>
                <a:srgbClr val="00B050"/>
              </a:buClr>
              <a:buFont typeface="Wingdings" panose="05000000000000000000" pitchFamily="2" charset="2"/>
              <a:buChar char="ü"/>
            </a:pPr>
            <a:r>
              <a:rPr lang="en-US" sz="2800" dirty="0" smtClean="0">
                <a:solidFill>
                  <a:srgbClr val="000000"/>
                </a:solidFill>
                <a:latin typeface="Arial Narrow" panose="020B0606020202030204" pitchFamily="34" charset="0"/>
              </a:rPr>
              <a:t>Enjoy the rural setting</a:t>
            </a:r>
          </a:p>
          <a:p>
            <a:pPr marL="171450" indent="-171450">
              <a:buClr>
                <a:srgbClr val="00B050"/>
              </a:buClr>
              <a:buFont typeface="Wingdings" panose="05000000000000000000" pitchFamily="2" charset="2"/>
              <a:buChar char="ü"/>
            </a:pPr>
            <a:endParaRPr lang="en-US" sz="2800" dirty="0" smtClean="0">
              <a:solidFill>
                <a:srgbClr val="000000"/>
              </a:solidFill>
              <a:latin typeface="Arial Narrow" panose="020B0606020202030204" pitchFamily="34" charset="0"/>
            </a:endParaRPr>
          </a:p>
          <a:p>
            <a:pPr marL="171450" indent="-171450">
              <a:buClr>
                <a:srgbClr val="00B050"/>
              </a:buClr>
              <a:buFont typeface="Wingdings" panose="05000000000000000000" pitchFamily="2" charset="2"/>
              <a:buChar char="ü"/>
            </a:pPr>
            <a:r>
              <a:rPr lang="en-US" sz="2800" dirty="0" smtClean="0">
                <a:solidFill>
                  <a:srgbClr val="000000"/>
                </a:solidFill>
                <a:latin typeface="Arial Narrow" panose="020B0606020202030204" pitchFamily="34" charset="0"/>
              </a:rPr>
              <a:t>Learn</a:t>
            </a:r>
          </a:p>
          <a:p>
            <a:pPr marL="171450" indent="-171450">
              <a:buClr>
                <a:srgbClr val="00B050"/>
              </a:buClr>
              <a:buFont typeface="Wingdings" panose="05000000000000000000" pitchFamily="2" charset="2"/>
              <a:buChar char="ü"/>
            </a:pPr>
            <a:endParaRPr lang="en-US" sz="2800" dirty="0" smtClean="0">
              <a:solidFill>
                <a:srgbClr val="000000"/>
              </a:solidFill>
              <a:latin typeface="Arial Narrow" panose="020B0606020202030204" pitchFamily="34" charset="0"/>
            </a:endParaRPr>
          </a:p>
          <a:p>
            <a:pPr marL="171450" indent="-171450">
              <a:buClr>
                <a:srgbClr val="00B050"/>
              </a:buClr>
              <a:buFont typeface="Wingdings" panose="05000000000000000000" pitchFamily="2" charset="2"/>
              <a:buChar char="ü"/>
            </a:pPr>
            <a:r>
              <a:rPr lang="en-US" sz="2800" dirty="0" smtClean="0">
                <a:solidFill>
                  <a:srgbClr val="000000"/>
                </a:solidFill>
                <a:latin typeface="Arial Narrow" panose="020B0606020202030204" pitchFamily="34" charset="0"/>
              </a:rPr>
              <a:t>Participate in special activities or programs</a:t>
            </a:r>
          </a:p>
          <a:p>
            <a:pPr marL="171450" indent="-171450">
              <a:buClr>
                <a:srgbClr val="00B050"/>
              </a:buClr>
              <a:buFont typeface="Wingdings" panose="05000000000000000000" pitchFamily="2" charset="2"/>
              <a:buChar char="ü"/>
            </a:pPr>
            <a:endParaRPr lang="en-US" sz="2800" dirty="0" smtClean="0">
              <a:solidFill>
                <a:srgbClr val="000000"/>
              </a:solidFill>
              <a:latin typeface="Arial Narrow" panose="020B0606020202030204" pitchFamily="34" charset="0"/>
            </a:endParaRPr>
          </a:p>
          <a:p>
            <a:pPr marL="171450" indent="-171450">
              <a:buClr>
                <a:srgbClr val="00B050"/>
              </a:buClr>
              <a:buFont typeface="Wingdings" panose="05000000000000000000" pitchFamily="2" charset="2"/>
              <a:buChar char="ü"/>
            </a:pPr>
            <a:r>
              <a:rPr lang="en-US" sz="2800" dirty="0" smtClean="0">
                <a:solidFill>
                  <a:srgbClr val="000000"/>
                </a:solidFill>
                <a:latin typeface="Arial Narrow" panose="020B0606020202030204" pitchFamily="34" charset="0"/>
              </a:rPr>
              <a:t>Purchase produce or goods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1364" y="4648200"/>
            <a:ext cx="2626436" cy="1752600"/>
          </a:xfrm>
          <a:prstGeom prst="rect">
            <a:avLst/>
          </a:prstGeom>
        </p:spPr>
      </p:pic>
      <p:sp>
        <p:nvSpPr>
          <p:cNvPr id="5" name="TextBox 4"/>
          <p:cNvSpPr txBox="1"/>
          <p:nvPr/>
        </p:nvSpPr>
        <p:spPr>
          <a:xfrm>
            <a:off x="6400800" y="6400800"/>
            <a:ext cx="1716505" cy="338554"/>
          </a:xfrm>
          <a:prstGeom prst="rect">
            <a:avLst/>
          </a:prstGeom>
        </p:spPr>
        <p:txBody>
          <a:bodyPr wrap="square" rtlCol="0">
            <a:spAutoFit/>
          </a:bodyPr>
          <a:lstStyle/>
          <a:p>
            <a:r>
              <a:rPr lang="en-US" sz="1600" i="1" dirty="0">
                <a:solidFill>
                  <a:schemeClr val="dk1"/>
                </a:solidFill>
                <a:latin typeface="Arial Narrow" panose="020B0606020202030204" pitchFamily="34" charset="0"/>
              </a:rPr>
              <a:t>Photo: </a:t>
            </a:r>
            <a:r>
              <a:rPr lang="en-US" sz="1600" i="1" dirty="0" smtClean="0">
                <a:solidFill>
                  <a:schemeClr val="dk1"/>
                </a:solidFill>
                <a:latin typeface="Arial Narrow" panose="020B0606020202030204" pitchFamily="34" charset="0"/>
              </a:rPr>
              <a:t>Topsfield Fair</a:t>
            </a:r>
            <a:endParaRPr lang="en-US" sz="1600" i="1" dirty="0">
              <a:solidFill>
                <a:schemeClr val="dk1"/>
              </a:solidFill>
              <a:latin typeface="Arial Narrow" panose="020B0606020202030204" pitchFamily="34" charset="0"/>
            </a:endParaRPr>
          </a:p>
        </p:txBody>
      </p:sp>
    </p:spTree>
    <p:extLst>
      <p:ext uri="{BB962C8B-B14F-4D97-AF65-F5344CB8AC3E}">
        <p14:creationId xmlns:p14="http://schemas.microsoft.com/office/powerpoint/2010/main" val="369211261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685800" y="109538"/>
            <a:ext cx="5486400" cy="762000"/>
          </a:xfrm>
        </p:spPr>
        <p:txBody>
          <a:bodyPr anchor="ctr"/>
          <a:lstStyle/>
          <a:p>
            <a:r>
              <a:rPr lang="en-US" altLang="en-US" dirty="0" smtClean="0">
                <a:solidFill>
                  <a:schemeClr val="bg1"/>
                </a:solidFill>
                <a:latin typeface="Arial Black" panose="020B0A04020102020204" pitchFamily="34" charset="0"/>
                <a:ea typeface="Calibri" panose="020F0502020204030204" pitchFamily="34" charset="0"/>
              </a:rPr>
              <a:t>Reasonable Modifications</a:t>
            </a:r>
          </a:p>
        </p:txBody>
      </p:sp>
      <p:sp>
        <p:nvSpPr>
          <p:cNvPr id="3" name="TextBox 2"/>
          <p:cNvSpPr txBox="1"/>
          <p:nvPr/>
        </p:nvSpPr>
        <p:spPr>
          <a:xfrm>
            <a:off x="228600" y="1272671"/>
            <a:ext cx="8534400" cy="1089529"/>
          </a:xfrm>
          <a:prstGeom prst="rect">
            <a:avLst/>
          </a:prstGeom>
        </p:spPr>
        <p:txBody>
          <a:bodyPr>
            <a:spAutoFit/>
          </a:bodyPr>
          <a:lstStyle/>
          <a:p>
            <a:pPr>
              <a:lnSpc>
                <a:spcPct val="90000"/>
              </a:lnSpc>
              <a:defRPr/>
            </a:pPr>
            <a:r>
              <a:rPr lang="en-US" sz="2400" dirty="0" smtClean="0">
                <a:solidFill>
                  <a:srgbClr val="000000"/>
                </a:solidFill>
                <a:latin typeface="Arial Narrow" panose="020B0606020202030204" pitchFamily="34" charset="0"/>
              </a:rPr>
              <a:t>Public &amp; private entities must make reasonable </a:t>
            </a:r>
            <a:r>
              <a:rPr lang="en-US" sz="2400" dirty="0">
                <a:solidFill>
                  <a:srgbClr val="000000"/>
                </a:solidFill>
                <a:latin typeface="Arial Narrow" panose="020B0606020202030204" pitchFamily="34" charset="0"/>
              </a:rPr>
              <a:t>modifications to </a:t>
            </a:r>
            <a:r>
              <a:rPr lang="en-US" sz="2400" dirty="0" smtClean="0">
                <a:solidFill>
                  <a:srgbClr val="000000"/>
                </a:solidFill>
                <a:latin typeface="Arial Narrow" panose="020B0606020202030204" pitchFamily="34" charset="0"/>
              </a:rPr>
              <a:t>policies</a:t>
            </a:r>
            <a:r>
              <a:rPr lang="en-US" sz="2400" dirty="0">
                <a:solidFill>
                  <a:srgbClr val="000000"/>
                </a:solidFill>
                <a:latin typeface="Arial Narrow" panose="020B0606020202030204" pitchFamily="34" charset="0"/>
              </a:rPr>
              <a:t>, practices, and </a:t>
            </a:r>
            <a:r>
              <a:rPr lang="en-US" sz="2400" dirty="0" smtClean="0">
                <a:solidFill>
                  <a:srgbClr val="000000"/>
                </a:solidFill>
                <a:latin typeface="Arial Narrow" panose="020B0606020202030204" pitchFamily="34" charset="0"/>
              </a:rPr>
              <a:t>procedures</a:t>
            </a:r>
            <a:r>
              <a:rPr lang="en-US" sz="2400" dirty="0">
                <a:solidFill>
                  <a:srgbClr val="000000"/>
                </a:solidFill>
                <a:latin typeface="Arial Narrow" panose="020B0606020202030204" pitchFamily="34" charset="0"/>
              </a:rPr>
              <a:t> </a:t>
            </a:r>
            <a:r>
              <a:rPr lang="en-US" sz="2400" dirty="0" smtClean="0">
                <a:solidFill>
                  <a:srgbClr val="000000"/>
                </a:solidFill>
                <a:latin typeface="Arial Narrow" panose="020B0606020202030204" pitchFamily="34" charset="0"/>
              </a:rPr>
              <a:t>when </a:t>
            </a:r>
            <a:r>
              <a:rPr lang="en-US" sz="2400" dirty="0">
                <a:solidFill>
                  <a:srgbClr val="000000"/>
                </a:solidFill>
                <a:latin typeface="Arial Narrow" panose="020B0606020202030204" pitchFamily="34" charset="0"/>
              </a:rPr>
              <a:t>necessary to ensure equal opportunity and avoid </a:t>
            </a:r>
            <a:r>
              <a:rPr lang="en-US" sz="2400" dirty="0" smtClean="0">
                <a:solidFill>
                  <a:srgbClr val="000000"/>
                </a:solidFill>
                <a:latin typeface="Arial Narrow" panose="020B0606020202030204" pitchFamily="34" charset="0"/>
              </a:rPr>
              <a:t>discrimination.</a:t>
            </a:r>
            <a:endParaRPr lang="en-US" sz="2400" dirty="0">
              <a:solidFill>
                <a:srgbClr val="000000"/>
              </a:solidFill>
              <a:latin typeface="Arial Narrow" panose="020B0606020202030204" pitchFamily="34" charset="0"/>
            </a:endParaRPr>
          </a:p>
        </p:txBody>
      </p:sp>
      <p:sp>
        <p:nvSpPr>
          <p:cNvPr id="5" name="TextBox 4"/>
          <p:cNvSpPr txBox="1"/>
          <p:nvPr/>
        </p:nvSpPr>
        <p:spPr>
          <a:xfrm>
            <a:off x="228600" y="2686175"/>
            <a:ext cx="8534400" cy="2114425"/>
          </a:xfrm>
          <a:prstGeom prst="rect">
            <a:avLst/>
          </a:prstGeom>
        </p:spPr>
        <p:txBody>
          <a:bodyPr wrap="square">
            <a:spAutoFit/>
          </a:bodyPr>
          <a:lstStyle/>
          <a:p>
            <a:pPr>
              <a:lnSpc>
                <a:spcPct val="90000"/>
              </a:lnSpc>
              <a:defRPr/>
            </a:pPr>
            <a:endParaRPr lang="en-US" sz="800" dirty="0">
              <a:solidFill>
                <a:srgbClr val="000000"/>
              </a:solidFill>
              <a:latin typeface="Arial Narrow" panose="020B0606020202030204" pitchFamily="34" charset="0"/>
            </a:endParaRPr>
          </a:p>
          <a:p>
            <a:pPr>
              <a:lnSpc>
                <a:spcPct val="90000"/>
              </a:lnSpc>
              <a:defRPr/>
            </a:pPr>
            <a:r>
              <a:rPr lang="en-US" sz="2400" dirty="0" smtClean="0">
                <a:solidFill>
                  <a:srgbClr val="000000"/>
                </a:solidFill>
                <a:latin typeface="Arial Narrow" panose="020B0606020202030204" pitchFamily="34" charset="0"/>
              </a:rPr>
              <a:t>Examples</a:t>
            </a:r>
            <a:r>
              <a:rPr lang="en-US" sz="2400" dirty="0">
                <a:solidFill>
                  <a:srgbClr val="000000"/>
                </a:solidFill>
                <a:latin typeface="Arial Narrow" panose="020B0606020202030204" pitchFamily="34" charset="0"/>
              </a:rPr>
              <a:t>: </a:t>
            </a:r>
            <a:endParaRPr lang="en-US" sz="2400" dirty="0" smtClean="0">
              <a:solidFill>
                <a:srgbClr val="000000"/>
              </a:solidFill>
              <a:latin typeface="Arial Narrow" panose="020B0606020202030204" pitchFamily="34" charset="0"/>
            </a:endParaRPr>
          </a:p>
          <a:p>
            <a:pPr>
              <a:lnSpc>
                <a:spcPct val="90000"/>
              </a:lnSpc>
              <a:defRPr/>
            </a:pPr>
            <a:endParaRPr lang="en-US" sz="800" dirty="0">
              <a:solidFill>
                <a:srgbClr val="000000"/>
              </a:solidFill>
              <a:latin typeface="Arial Narrow" panose="020B0606020202030204" pitchFamily="34" charset="0"/>
            </a:endParaRPr>
          </a:p>
          <a:p>
            <a:pPr>
              <a:lnSpc>
                <a:spcPct val="90000"/>
              </a:lnSpc>
              <a:buClr>
                <a:srgbClr val="002D8A">
                  <a:lumMod val="60000"/>
                  <a:lumOff val="40000"/>
                </a:srgbClr>
              </a:buClr>
              <a:buSzPct val="125000"/>
              <a:defRPr/>
            </a:pPr>
            <a:endParaRPr lang="en-US" sz="1000" dirty="0" smtClean="0">
              <a:solidFill>
                <a:srgbClr val="000000"/>
              </a:solidFill>
              <a:latin typeface="Arial Narrow" panose="020B0606020202030204" pitchFamily="34" charset="0"/>
            </a:endParaRPr>
          </a:p>
          <a:p>
            <a:pPr marL="342900" indent="-342900">
              <a:lnSpc>
                <a:spcPct val="90000"/>
              </a:lnSpc>
              <a:buClr>
                <a:srgbClr val="002D8A">
                  <a:lumMod val="60000"/>
                  <a:lumOff val="40000"/>
                </a:srgbClr>
              </a:buClr>
              <a:buSzPct val="125000"/>
              <a:buFont typeface="Wingdings" panose="05000000000000000000" pitchFamily="2" charset="2"/>
              <a:buChar char="ü"/>
              <a:defRPr/>
            </a:pPr>
            <a:endParaRPr lang="en-US" sz="1000" dirty="0">
              <a:solidFill>
                <a:srgbClr val="000000"/>
              </a:solidFill>
              <a:latin typeface="Arial Narrow" panose="020B0606020202030204" pitchFamily="34" charset="0"/>
            </a:endParaRPr>
          </a:p>
          <a:p>
            <a:pPr marL="342900" indent="-342900">
              <a:lnSpc>
                <a:spcPct val="90000"/>
              </a:lnSpc>
              <a:buClr>
                <a:srgbClr val="002D8A">
                  <a:lumMod val="60000"/>
                  <a:lumOff val="40000"/>
                </a:srgbClr>
              </a:buClr>
              <a:buSzPct val="125000"/>
              <a:buFont typeface="Wingdings" panose="05000000000000000000" pitchFamily="2" charset="2"/>
              <a:buChar char="ü"/>
              <a:defRPr/>
            </a:pPr>
            <a:r>
              <a:rPr lang="en-US" sz="2200" dirty="0" smtClean="0">
                <a:solidFill>
                  <a:srgbClr val="000000"/>
                </a:solidFill>
                <a:latin typeface="Arial Narrow" panose="020B0606020202030204" pitchFamily="34" charset="0"/>
              </a:rPr>
              <a:t>Reading a menu for </a:t>
            </a:r>
            <a:r>
              <a:rPr lang="en-US" sz="2200" dirty="0">
                <a:solidFill>
                  <a:srgbClr val="000000"/>
                </a:solidFill>
                <a:latin typeface="Arial Narrow" panose="020B0606020202030204" pitchFamily="34" charset="0"/>
              </a:rPr>
              <a:t>a blind or </a:t>
            </a:r>
            <a:r>
              <a:rPr lang="en-US" sz="2200" dirty="0" smtClean="0">
                <a:solidFill>
                  <a:srgbClr val="000000"/>
                </a:solidFill>
                <a:latin typeface="Arial Narrow" panose="020B0606020202030204" pitchFamily="34" charset="0"/>
              </a:rPr>
              <a:t>low vision customer  </a:t>
            </a:r>
            <a:endParaRPr lang="en-US" sz="2200" dirty="0">
              <a:solidFill>
                <a:srgbClr val="000000"/>
              </a:solidFill>
              <a:latin typeface="Arial Narrow" panose="020B0606020202030204" pitchFamily="34" charset="0"/>
            </a:endParaRPr>
          </a:p>
          <a:p>
            <a:pPr marL="342900" indent="-342900">
              <a:lnSpc>
                <a:spcPct val="90000"/>
              </a:lnSpc>
              <a:buClr>
                <a:srgbClr val="002D8A">
                  <a:lumMod val="60000"/>
                  <a:lumOff val="40000"/>
                </a:srgbClr>
              </a:buClr>
              <a:buSzPct val="125000"/>
              <a:buFont typeface="Wingdings" panose="05000000000000000000" pitchFamily="2" charset="2"/>
              <a:buChar char="ü"/>
              <a:defRPr/>
            </a:pPr>
            <a:endParaRPr lang="en-US" sz="1000" dirty="0">
              <a:solidFill>
                <a:srgbClr val="000000"/>
              </a:solidFill>
              <a:latin typeface="Arial Narrow" panose="020B0606020202030204" pitchFamily="34" charset="0"/>
            </a:endParaRPr>
          </a:p>
          <a:p>
            <a:pPr marL="342900" indent="-342900">
              <a:lnSpc>
                <a:spcPct val="90000"/>
              </a:lnSpc>
              <a:buClr>
                <a:srgbClr val="002D8A">
                  <a:lumMod val="60000"/>
                  <a:lumOff val="40000"/>
                </a:srgbClr>
              </a:buClr>
              <a:buSzPct val="125000"/>
              <a:buFont typeface="Wingdings" panose="05000000000000000000" pitchFamily="2" charset="2"/>
              <a:buChar char="ü"/>
              <a:defRPr/>
            </a:pPr>
            <a:endParaRPr lang="en-US" sz="1000" dirty="0">
              <a:solidFill>
                <a:srgbClr val="000000"/>
              </a:solidFill>
              <a:latin typeface="Arial Narrow" panose="020B0606020202030204" pitchFamily="34" charset="0"/>
            </a:endParaRPr>
          </a:p>
          <a:p>
            <a:pPr marL="342900" indent="-342900">
              <a:lnSpc>
                <a:spcPct val="90000"/>
              </a:lnSpc>
              <a:buClr>
                <a:srgbClr val="002D8A">
                  <a:lumMod val="60000"/>
                  <a:lumOff val="40000"/>
                </a:srgbClr>
              </a:buClr>
              <a:buSzPct val="125000"/>
              <a:buFont typeface="Wingdings" panose="05000000000000000000" pitchFamily="2" charset="2"/>
              <a:buChar char="ü"/>
              <a:defRPr/>
            </a:pPr>
            <a:r>
              <a:rPr lang="en-US" sz="2200" dirty="0">
                <a:solidFill>
                  <a:srgbClr val="000000"/>
                </a:solidFill>
                <a:latin typeface="Arial Narrow" panose="020B0606020202030204" pitchFamily="34" charset="0"/>
              </a:rPr>
              <a:t>Serving a person with a mobility impairment </a:t>
            </a:r>
            <a:r>
              <a:rPr lang="en-US" sz="2200" dirty="0" smtClean="0">
                <a:solidFill>
                  <a:srgbClr val="000000"/>
                </a:solidFill>
                <a:latin typeface="Arial Narrow" panose="020B0606020202030204" pitchFamily="34" charset="0"/>
              </a:rPr>
              <a:t>by retrieving an out-of-reach item from a shelf</a:t>
            </a:r>
            <a:endParaRPr lang="en-US" sz="2200" dirty="0">
              <a:solidFill>
                <a:srgbClr val="000000"/>
              </a:solidFill>
              <a:latin typeface="Arial Narrow" panose="020B0606020202030204" pitchFamily="34" charset="0"/>
            </a:endParaRPr>
          </a:p>
        </p:txBody>
      </p:sp>
      <p:sp>
        <p:nvSpPr>
          <p:cNvPr id="6" name="TextBox 5"/>
          <p:cNvSpPr txBox="1"/>
          <p:nvPr/>
        </p:nvSpPr>
        <p:spPr>
          <a:xfrm>
            <a:off x="203462" y="6371565"/>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3669675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Staff &amp; Volunteers</a:t>
            </a:r>
            <a:endParaRPr lang="en-US" sz="3600" b="1" dirty="0">
              <a:solidFill>
                <a:srgbClr val="FFFFFF"/>
              </a:solidFill>
              <a:latin typeface="Arial Black" panose="020B0A04020102020204" pitchFamily="34" charset="0"/>
            </a:endParaRPr>
          </a:p>
        </p:txBody>
      </p:sp>
      <p:sp>
        <p:nvSpPr>
          <p:cNvPr id="2" name="TextBox 1"/>
          <p:cNvSpPr txBox="1"/>
          <p:nvPr/>
        </p:nvSpPr>
        <p:spPr>
          <a:xfrm>
            <a:off x="141514" y="990600"/>
            <a:ext cx="8773886" cy="584775"/>
          </a:xfrm>
          <a:prstGeom prst="rect">
            <a:avLst/>
          </a:prstGeom>
        </p:spPr>
        <p:txBody>
          <a:bodyPr wrap="square" rtlCol="0">
            <a:spAutoFit/>
          </a:bodyPr>
          <a:lstStyle/>
          <a:p>
            <a:pPr>
              <a:buFont typeface="Wingdings" pitchFamily="2" charset="2"/>
              <a:buNone/>
            </a:pPr>
            <a:r>
              <a:rPr lang="en-US" sz="3200" b="1" dirty="0" smtClean="0">
                <a:solidFill>
                  <a:srgbClr val="000000"/>
                </a:solidFill>
                <a:latin typeface="Arial Narrow" panose="020B0606020202030204" pitchFamily="34" charset="0"/>
              </a:rPr>
              <a:t>Train staff &amp; volunteers interacting with the public to:</a:t>
            </a:r>
            <a:endParaRPr lang="en-US" sz="3200" b="1" dirty="0">
              <a:solidFill>
                <a:srgbClr val="000000"/>
              </a:solidFill>
              <a:latin typeface="Arial Narrow" panose="020B0606020202030204" pitchFamily="34" charset="0"/>
            </a:endParaRPr>
          </a:p>
        </p:txBody>
      </p:sp>
      <p:sp>
        <p:nvSpPr>
          <p:cNvPr id="5" name="TextBox 4"/>
          <p:cNvSpPr txBox="1"/>
          <p:nvPr/>
        </p:nvSpPr>
        <p:spPr>
          <a:xfrm>
            <a:off x="125701" y="1752600"/>
            <a:ext cx="8864755" cy="2308324"/>
          </a:xfrm>
          <a:prstGeom prst="rect">
            <a:avLst/>
          </a:prstGeom>
        </p:spPr>
        <p:txBody>
          <a:bodyPr wrap="square" rtlCol="0">
            <a:spAutoFit/>
          </a:bodyPr>
          <a:lstStyle/>
          <a:p>
            <a:pPr marL="457200" indent="-457200">
              <a:buClr>
                <a:schemeClr val="accent6">
                  <a:lumMod val="60000"/>
                  <a:lumOff val="40000"/>
                </a:schemeClr>
              </a:buClr>
              <a:buSzPct val="130000"/>
              <a:buFont typeface="Wingdings" panose="05000000000000000000" pitchFamily="2" charset="2"/>
              <a:buChar char="ü"/>
            </a:pPr>
            <a:r>
              <a:rPr lang="en-US" sz="2400" dirty="0" smtClean="0">
                <a:solidFill>
                  <a:schemeClr val="dk1"/>
                </a:solidFill>
                <a:latin typeface="Arial Narrow" panose="020B0606020202030204" pitchFamily="34" charset="0"/>
              </a:rPr>
              <a:t>Ask before offering assistance to persons with disabilities and to only help as directed</a:t>
            </a:r>
          </a:p>
          <a:p>
            <a:pPr marL="457200" indent="-457200">
              <a:buClr>
                <a:schemeClr val="accent6">
                  <a:lumMod val="60000"/>
                  <a:lumOff val="40000"/>
                </a:schemeClr>
              </a:buClr>
              <a:buSzPct val="130000"/>
              <a:buFont typeface="Wingdings" panose="05000000000000000000" pitchFamily="2" charset="2"/>
              <a:buChar char="ü"/>
            </a:pPr>
            <a:r>
              <a:rPr lang="en-US" sz="2400" dirty="0" smtClean="0">
                <a:solidFill>
                  <a:schemeClr val="dk1"/>
                </a:solidFill>
                <a:latin typeface="Arial Narrow" panose="020B0606020202030204" pitchFamily="34" charset="0"/>
              </a:rPr>
              <a:t>Speak directly to the person, not companion or guide</a:t>
            </a:r>
          </a:p>
          <a:p>
            <a:pPr marL="457200" indent="-457200">
              <a:buClr>
                <a:schemeClr val="accent6">
                  <a:lumMod val="60000"/>
                  <a:lumOff val="40000"/>
                </a:schemeClr>
              </a:buClr>
              <a:buSzPct val="130000"/>
              <a:buFont typeface="Wingdings" panose="05000000000000000000" pitchFamily="2" charset="2"/>
              <a:buChar char="ü"/>
            </a:pPr>
            <a:r>
              <a:rPr lang="en-US" sz="2400" dirty="0">
                <a:latin typeface="Arial Narrow" panose="020B0606020202030204" pitchFamily="34" charset="0"/>
              </a:rPr>
              <a:t>Know accessible routes, restroom, entrances, parking </a:t>
            </a:r>
            <a:r>
              <a:rPr lang="en-US" sz="2400" dirty="0" smtClean="0">
                <a:latin typeface="Arial Narrow" panose="020B0606020202030204" pitchFamily="34" charset="0"/>
              </a:rPr>
              <a:t>spaces</a:t>
            </a:r>
          </a:p>
          <a:p>
            <a:pPr marL="457200" indent="-457200">
              <a:buClr>
                <a:schemeClr val="accent6">
                  <a:lumMod val="60000"/>
                  <a:lumOff val="40000"/>
                </a:schemeClr>
              </a:buClr>
              <a:buSzPct val="130000"/>
              <a:buFont typeface="Wingdings" panose="05000000000000000000" pitchFamily="2" charset="2"/>
              <a:buChar char="ü"/>
            </a:pPr>
            <a:r>
              <a:rPr lang="en-US" sz="2400" dirty="0" smtClean="0">
                <a:latin typeface="Arial Narrow" panose="020B0606020202030204" pitchFamily="34" charset="0"/>
              </a:rPr>
              <a:t>Understand concept of reasonable modifications</a:t>
            </a:r>
          </a:p>
          <a:p>
            <a:pPr marL="457200" indent="-457200">
              <a:buClr>
                <a:schemeClr val="accent6">
                  <a:lumMod val="60000"/>
                  <a:lumOff val="40000"/>
                </a:schemeClr>
              </a:buClr>
              <a:buSzPct val="130000"/>
              <a:buFont typeface="Wingdings" panose="05000000000000000000" pitchFamily="2" charset="2"/>
              <a:buChar char="ü"/>
            </a:pPr>
            <a:r>
              <a:rPr lang="en-US" sz="2400" dirty="0" smtClean="0">
                <a:latin typeface="Arial Narrow" panose="020B0606020202030204" pitchFamily="34" charset="0"/>
              </a:rPr>
              <a:t>Designate an “ADA Coordinator” or point-person</a:t>
            </a:r>
            <a:endParaRPr lang="en-US" sz="2400" dirty="0">
              <a:latin typeface="Arial Narrow" panose="020B060602020203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17444" y="4261087"/>
            <a:ext cx="4481268" cy="2520713"/>
          </a:xfrm>
          <a:prstGeom prst="rect">
            <a:avLst/>
          </a:prstGeom>
        </p:spPr>
      </p:pic>
      <p:sp>
        <p:nvSpPr>
          <p:cNvPr id="7" name="TextBox 6"/>
          <p:cNvSpPr txBox="1"/>
          <p:nvPr/>
        </p:nvSpPr>
        <p:spPr>
          <a:xfrm>
            <a:off x="6825421" y="6443246"/>
            <a:ext cx="2165035" cy="33855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41069165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Before Arrival</a:t>
            </a:r>
            <a:endParaRPr lang="en-US" sz="3000" dirty="0">
              <a:solidFill>
                <a:schemeClr val="bg1"/>
              </a:solidFill>
              <a:latin typeface="Arial Black" panose="020B0A04020102020204" pitchFamily="34" charset="0"/>
            </a:endParaRPr>
          </a:p>
        </p:txBody>
      </p:sp>
      <p:sp>
        <p:nvSpPr>
          <p:cNvPr id="3" name="TextBox 2"/>
          <p:cNvSpPr txBox="1"/>
          <p:nvPr/>
        </p:nvSpPr>
        <p:spPr>
          <a:xfrm>
            <a:off x="76200" y="1093887"/>
            <a:ext cx="8942798" cy="5078313"/>
          </a:xfrm>
          <a:prstGeom prst="rect">
            <a:avLst/>
          </a:prstGeom>
        </p:spPr>
        <p:txBody>
          <a:bodyPr wrap="square" numCol="1" rtlCol="0">
            <a:spAutoFit/>
          </a:bodyPr>
          <a:lstStyle/>
          <a:p>
            <a:pPr marL="342900" indent="-342900">
              <a:spcBef>
                <a:spcPct val="50000"/>
              </a:spcBef>
              <a:buClr>
                <a:schemeClr val="accent6">
                  <a:lumMod val="60000"/>
                  <a:lumOff val="40000"/>
                </a:schemeClr>
              </a:buClr>
              <a:buSzPct val="150000"/>
              <a:buFont typeface="Wingdings" panose="05000000000000000000" pitchFamily="2" charset="2"/>
              <a:buChar char="ü"/>
            </a:pPr>
            <a:r>
              <a:rPr lang="en-US" altLang="en-US" sz="2400" dirty="0" smtClean="0">
                <a:solidFill>
                  <a:srgbClr val="000000"/>
                </a:solidFill>
                <a:latin typeface="Arial Narrow" pitchFamily="34" charset="0"/>
              </a:rPr>
              <a:t>Ability to obtain information, directions &amp; request reasonable modifications before arrival</a:t>
            </a:r>
          </a:p>
          <a:p>
            <a:pPr marL="800100" lvl="1" indent="-342900">
              <a:spcBef>
                <a:spcPct val="50000"/>
              </a:spcBef>
              <a:buClr>
                <a:schemeClr val="accent6">
                  <a:lumMod val="60000"/>
                  <a:lumOff val="40000"/>
                </a:schemeClr>
              </a:buClr>
              <a:buSzPct val="150000"/>
              <a:buFont typeface="Wingdings" panose="05000000000000000000" pitchFamily="2" charset="2"/>
              <a:buChar char="ü"/>
            </a:pPr>
            <a:r>
              <a:rPr lang="en-US" altLang="en-US" sz="2400" dirty="0" smtClean="0">
                <a:solidFill>
                  <a:srgbClr val="000000"/>
                </a:solidFill>
                <a:latin typeface="Arial Narrow" pitchFamily="34" charset="0"/>
              </a:rPr>
              <a:t>Website information</a:t>
            </a:r>
          </a:p>
          <a:p>
            <a:pPr marL="800100" lvl="1" indent="-342900">
              <a:spcBef>
                <a:spcPct val="50000"/>
              </a:spcBef>
              <a:buClr>
                <a:schemeClr val="accent6">
                  <a:lumMod val="60000"/>
                  <a:lumOff val="40000"/>
                </a:schemeClr>
              </a:buClr>
              <a:buSzPct val="150000"/>
              <a:buFont typeface="Wingdings" panose="05000000000000000000" pitchFamily="2" charset="2"/>
              <a:buChar char="ü"/>
            </a:pPr>
            <a:r>
              <a:rPr lang="en-US" altLang="en-US" sz="2400" dirty="0" smtClean="0">
                <a:solidFill>
                  <a:srgbClr val="000000"/>
                </a:solidFill>
                <a:latin typeface="Arial Narrow" pitchFamily="34" charset="0"/>
              </a:rPr>
              <a:t>Affirm commitment to accessibility</a:t>
            </a:r>
          </a:p>
          <a:p>
            <a:pPr lvl="1">
              <a:spcBef>
                <a:spcPct val="50000"/>
              </a:spcBef>
              <a:buClr>
                <a:schemeClr val="accent6">
                  <a:lumMod val="60000"/>
                  <a:lumOff val="40000"/>
                </a:schemeClr>
              </a:buClr>
              <a:buSzPct val="150000"/>
            </a:pPr>
            <a:r>
              <a:rPr lang="en-US" altLang="en-US" sz="2400" dirty="0" smtClean="0">
                <a:solidFill>
                  <a:schemeClr val="accent6">
                    <a:lumMod val="75000"/>
                  </a:schemeClr>
                </a:solidFill>
                <a:latin typeface="Arial Narrow" pitchFamily="34" charset="0"/>
              </a:rPr>
              <a:t>“The </a:t>
            </a:r>
            <a:r>
              <a:rPr lang="en-US" altLang="en-US" sz="2400" dirty="0">
                <a:solidFill>
                  <a:schemeClr val="accent6">
                    <a:lumMod val="75000"/>
                  </a:schemeClr>
                </a:solidFill>
                <a:latin typeface="Arial Narrow" pitchFamily="34" charset="0"/>
              </a:rPr>
              <a:t>Minnesota State Fair is committed to providing equal access and a pleasant experience for all its guests. Services provided include electric mobility scooters, strollers, wagon and wheelchair rentals, accessible parking, a wheelchair accessible park &amp; ride, a passenger drop-off area, assistive listening devices, sign language interpreters, accessible seating at all entertainment venues, curb cuts throughout the fairgrounds and Care &amp; Assistance </a:t>
            </a:r>
            <a:r>
              <a:rPr lang="en-US" altLang="en-US" sz="2400" dirty="0" smtClean="0">
                <a:solidFill>
                  <a:schemeClr val="accent6">
                    <a:lumMod val="75000"/>
                  </a:schemeClr>
                </a:solidFill>
                <a:latin typeface="Arial Narrow" pitchFamily="34" charset="0"/>
              </a:rPr>
              <a:t>… </a:t>
            </a:r>
            <a:r>
              <a:rPr lang="en-US" altLang="en-US" sz="2400" dirty="0">
                <a:solidFill>
                  <a:schemeClr val="accent6">
                    <a:lumMod val="75000"/>
                  </a:schemeClr>
                </a:solidFill>
                <a:latin typeface="Arial Narrow" pitchFamily="34" charset="0"/>
              </a:rPr>
              <a:t>All of these services are described in our 2017 Accessibility Guide (when available, view it under "Quick Links</a:t>
            </a:r>
            <a:r>
              <a:rPr lang="en-US" altLang="en-US" sz="2400" dirty="0" smtClean="0">
                <a:solidFill>
                  <a:schemeClr val="accent6">
                    <a:lumMod val="75000"/>
                  </a:schemeClr>
                </a:solidFill>
                <a:latin typeface="Arial Narrow" pitchFamily="34" charset="0"/>
              </a:rPr>
              <a:t>").”</a:t>
            </a:r>
            <a:endParaRPr lang="en-US" altLang="en-US" sz="2400" dirty="0">
              <a:solidFill>
                <a:schemeClr val="accent6">
                  <a:lumMod val="75000"/>
                </a:schemeClr>
              </a:solidFill>
              <a:latin typeface="Arial Narrow" pitchFamily="34" charset="0"/>
            </a:endParaRPr>
          </a:p>
        </p:txBody>
      </p:sp>
      <p:sp>
        <p:nvSpPr>
          <p:cNvPr id="4" name="TextBox 3"/>
          <p:cNvSpPr txBox="1"/>
          <p:nvPr/>
        </p:nvSpPr>
        <p:spPr>
          <a:xfrm>
            <a:off x="4876800" y="6172200"/>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 for educational purposes</a:t>
            </a:r>
            <a:endParaRPr lang="en-US" i="1" dirty="0">
              <a:solidFill>
                <a:srgbClr val="FF0000"/>
              </a:solidFill>
              <a:latin typeface="Arial Narrow" panose="020B0606020202030204" pitchFamily="34" charset="0"/>
            </a:endParaRPr>
          </a:p>
        </p:txBody>
      </p:sp>
      <p:sp>
        <p:nvSpPr>
          <p:cNvPr id="6" name="TextBox 5"/>
          <p:cNvSpPr txBox="1"/>
          <p:nvPr/>
        </p:nvSpPr>
        <p:spPr>
          <a:xfrm>
            <a:off x="203462" y="6629400"/>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83032491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09538"/>
            <a:ext cx="5486400" cy="762000"/>
          </a:xfrm>
        </p:spPr>
        <p:txBody>
          <a:bodyPr anchor="ctr" anchorCtr="0"/>
          <a:lstStyle/>
          <a:p>
            <a:r>
              <a:rPr lang="en-US" sz="3000" dirty="0" smtClean="0">
                <a:solidFill>
                  <a:schemeClr val="bg1"/>
                </a:solidFill>
                <a:latin typeface="Arial Black" panose="020B0A04020102020204" pitchFamily="34" charset="0"/>
              </a:rPr>
              <a:t>Accessibility Information</a:t>
            </a:r>
            <a:endParaRPr lang="en-US" sz="3000" dirty="0">
              <a:solidFill>
                <a:schemeClr val="bg1"/>
              </a:solidFill>
              <a:latin typeface="Arial Black" panose="020B0A04020102020204" pitchFamily="34" charset="0"/>
            </a:endParaRPr>
          </a:p>
        </p:txBody>
      </p:sp>
      <p:pic>
        <p:nvPicPr>
          <p:cNvPr id="3" name="Picture 2"/>
          <p:cNvPicPr>
            <a:picLocks noChangeAspect="1"/>
          </p:cNvPicPr>
          <p:nvPr/>
        </p:nvPicPr>
        <p:blipFill rotWithShape="1">
          <a:blip r:embed="rId3"/>
          <a:srcRect l="11029" t="14117" r="15441" b="10588"/>
          <a:stretch/>
        </p:blipFill>
        <p:spPr>
          <a:xfrm>
            <a:off x="228600" y="1143000"/>
            <a:ext cx="8743950" cy="5596128"/>
          </a:xfrm>
          <a:prstGeom prst="rect">
            <a:avLst/>
          </a:prstGeom>
        </p:spPr>
      </p:pic>
      <p:sp>
        <p:nvSpPr>
          <p:cNvPr id="4" name="TextBox 3"/>
          <p:cNvSpPr txBox="1"/>
          <p:nvPr/>
        </p:nvSpPr>
        <p:spPr>
          <a:xfrm>
            <a:off x="5029200" y="958334"/>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 for educational purposes</a:t>
            </a:r>
            <a:endParaRPr lang="en-US"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87947082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Arrival</a:t>
            </a:r>
            <a:endParaRPr lang="en-US" sz="3000" dirty="0">
              <a:solidFill>
                <a:schemeClr val="bg1"/>
              </a:solidFill>
              <a:latin typeface="Arial Black" panose="020B0A04020102020204" pitchFamily="34" charset="0"/>
            </a:endParaRPr>
          </a:p>
        </p:txBody>
      </p:sp>
      <p:sp>
        <p:nvSpPr>
          <p:cNvPr id="3" name="TextBox 2"/>
          <p:cNvSpPr txBox="1"/>
          <p:nvPr/>
        </p:nvSpPr>
        <p:spPr>
          <a:xfrm>
            <a:off x="152400" y="1219200"/>
            <a:ext cx="8778536" cy="4278094"/>
          </a:xfrm>
          <a:prstGeom prst="rect">
            <a:avLst/>
          </a:prstGeom>
        </p:spPr>
        <p:txBody>
          <a:bodyPr wrap="square" numCol="1" rtlCol="0">
            <a:spAutoFit/>
          </a:bodyPr>
          <a:lstStyle/>
          <a:p>
            <a:pPr>
              <a:spcBef>
                <a:spcPct val="50000"/>
              </a:spcBef>
              <a:buClr>
                <a:schemeClr val="accent6">
                  <a:lumMod val="60000"/>
                  <a:lumOff val="40000"/>
                </a:schemeClr>
              </a:buClr>
              <a:buSzPct val="150000"/>
            </a:pPr>
            <a:r>
              <a:rPr lang="en-US" altLang="en-US" sz="3200" dirty="0" smtClean="0">
                <a:solidFill>
                  <a:srgbClr val="000000"/>
                </a:solidFill>
                <a:latin typeface="Arial Narrow" pitchFamily="34" charset="0"/>
              </a:rPr>
              <a:t>Individuals with disabilities should have the opportunity to:</a:t>
            </a:r>
          </a:p>
          <a:p>
            <a:pPr>
              <a:spcBef>
                <a:spcPct val="50000"/>
              </a:spcBef>
              <a:buClr>
                <a:schemeClr val="accent6">
                  <a:lumMod val="60000"/>
                  <a:lumOff val="40000"/>
                </a:schemeClr>
              </a:buClr>
              <a:buSzPct val="150000"/>
            </a:pPr>
            <a:endParaRPr lang="en-US" altLang="en-US" sz="3200" dirty="0" smtClean="0">
              <a:solidFill>
                <a:srgbClr val="000000"/>
              </a:solidFill>
              <a:latin typeface="Arial Narrow" pitchFamily="34" charset="0"/>
            </a:endParaRPr>
          </a:p>
          <a:p>
            <a:pPr marL="342900" indent="-342900">
              <a:spcBef>
                <a:spcPct val="50000"/>
              </a:spcBef>
              <a:buClr>
                <a:schemeClr val="accent6">
                  <a:lumMod val="60000"/>
                  <a:lumOff val="40000"/>
                </a:schemeClr>
              </a:buClr>
              <a:buSzPct val="150000"/>
              <a:buFont typeface="Wingdings" panose="05000000000000000000" pitchFamily="2" charset="2"/>
              <a:buChar char="ü"/>
            </a:pPr>
            <a:r>
              <a:rPr lang="en-US" altLang="en-US" sz="3200" dirty="0" smtClean="0">
                <a:solidFill>
                  <a:srgbClr val="000000"/>
                </a:solidFill>
                <a:latin typeface="Arial Narrow" pitchFamily="34" charset="0"/>
              </a:rPr>
              <a:t>Arrive </a:t>
            </a:r>
            <a:r>
              <a:rPr lang="en-US" altLang="en-US" sz="3200" dirty="0">
                <a:solidFill>
                  <a:srgbClr val="000000"/>
                </a:solidFill>
                <a:latin typeface="Arial Narrow" pitchFamily="34" charset="0"/>
              </a:rPr>
              <a:t>at the site in the same ways as others </a:t>
            </a:r>
            <a:r>
              <a:rPr lang="en-US" altLang="en-US" sz="3200" dirty="0" smtClean="0">
                <a:solidFill>
                  <a:srgbClr val="000000"/>
                </a:solidFill>
                <a:latin typeface="Arial Narrow" pitchFamily="34" charset="0"/>
              </a:rPr>
              <a:t>can:</a:t>
            </a:r>
          </a:p>
          <a:p>
            <a:pPr>
              <a:spcBef>
                <a:spcPct val="50000"/>
              </a:spcBef>
              <a:buClr>
                <a:schemeClr val="accent6">
                  <a:lumMod val="60000"/>
                  <a:lumOff val="40000"/>
                </a:schemeClr>
              </a:buClr>
              <a:buSzPct val="150000"/>
            </a:pPr>
            <a:r>
              <a:rPr lang="en-US" altLang="en-US" sz="3200" dirty="0" smtClean="0">
                <a:solidFill>
                  <a:srgbClr val="000000"/>
                </a:solidFill>
                <a:latin typeface="Arial Narrow" pitchFamily="34" charset="0"/>
              </a:rPr>
              <a:t> </a:t>
            </a:r>
          </a:p>
          <a:p>
            <a:pPr marL="800100" lvl="1" indent="-342900">
              <a:spcBef>
                <a:spcPct val="50000"/>
              </a:spcBef>
              <a:buClr>
                <a:schemeClr val="accent6">
                  <a:lumMod val="60000"/>
                  <a:lumOff val="40000"/>
                </a:schemeClr>
              </a:buClr>
              <a:buSzPct val="150000"/>
              <a:buFont typeface="Wingdings" panose="05000000000000000000" pitchFamily="2" charset="2"/>
              <a:buChar char="ü"/>
            </a:pPr>
            <a:r>
              <a:rPr lang="en-US" altLang="en-US" sz="3200" dirty="0" smtClean="0">
                <a:solidFill>
                  <a:srgbClr val="000000"/>
                </a:solidFill>
                <a:latin typeface="Arial Narrow" pitchFamily="34" charset="0"/>
              </a:rPr>
              <a:t>Drop off area</a:t>
            </a:r>
            <a:endParaRPr lang="en-US" altLang="en-US" sz="3200" dirty="0">
              <a:solidFill>
                <a:srgbClr val="000000"/>
              </a:solidFill>
              <a:latin typeface="Arial Narrow" pitchFamily="34" charset="0"/>
            </a:endParaRPr>
          </a:p>
          <a:p>
            <a:pPr marL="800100" lvl="1" indent="-342900">
              <a:spcBef>
                <a:spcPct val="50000"/>
              </a:spcBef>
              <a:buClr>
                <a:schemeClr val="accent6">
                  <a:lumMod val="60000"/>
                  <a:lumOff val="40000"/>
                </a:schemeClr>
              </a:buClr>
              <a:buSzPct val="150000"/>
              <a:buFont typeface="Wingdings" panose="05000000000000000000" pitchFamily="2" charset="2"/>
              <a:buChar char="ü"/>
            </a:pPr>
            <a:r>
              <a:rPr lang="en-US" altLang="en-US" sz="3200" dirty="0" smtClean="0">
                <a:solidFill>
                  <a:srgbClr val="000000"/>
                </a:solidFill>
                <a:latin typeface="Arial Narrow" pitchFamily="34" charset="0"/>
              </a:rPr>
              <a:t>Find </a:t>
            </a:r>
            <a:r>
              <a:rPr lang="en-US" altLang="en-US" sz="3200" dirty="0">
                <a:solidFill>
                  <a:srgbClr val="000000"/>
                </a:solidFill>
                <a:latin typeface="Arial Narrow" pitchFamily="34" charset="0"/>
              </a:rPr>
              <a:t>and use accessible </a:t>
            </a:r>
            <a:r>
              <a:rPr lang="en-US" altLang="en-US" sz="3200" dirty="0" smtClean="0">
                <a:solidFill>
                  <a:srgbClr val="000000"/>
                </a:solidFill>
                <a:latin typeface="Arial Narrow" pitchFamily="34" charset="0"/>
              </a:rPr>
              <a:t>parking</a:t>
            </a:r>
          </a:p>
        </p:txBody>
      </p:sp>
      <p:sp>
        <p:nvSpPr>
          <p:cNvPr id="4" name="TextBox 3"/>
          <p:cNvSpPr txBox="1"/>
          <p:nvPr/>
        </p:nvSpPr>
        <p:spPr>
          <a:xfrm>
            <a:off x="203462" y="65663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9394639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lvl="0" fontAlgn="base">
              <a:spcBef>
                <a:spcPct val="0"/>
              </a:spcBef>
            </a:pPr>
            <a:r>
              <a:rPr lang="en-US" sz="3600" b="1" dirty="0" smtClean="0">
                <a:solidFill>
                  <a:srgbClr val="FFFFFF"/>
                </a:solidFill>
                <a:latin typeface="Arial Black" panose="020B0A04020102020204" pitchFamily="34" charset="0"/>
              </a:rPr>
              <a:t>Parking</a:t>
            </a:r>
            <a:endParaRPr lang="en-US" sz="3600" b="1" dirty="0">
              <a:solidFill>
                <a:srgbClr val="FFFFFF"/>
              </a:solidFill>
              <a:latin typeface="Arial Black" panose="020B0A04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49891372"/>
              </p:ext>
            </p:extLst>
          </p:nvPr>
        </p:nvGraphicFramePr>
        <p:xfrm>
          <a:off x="457200" y="2286000"/>
          <a:ext cx="8153400" cy="4358640"/>
        </p:xfrm>
        <a:graphic>
          <a:graphicData uri="http://schemas.openxmlformats.org/drawingml/2006/table">
            <a:tbl>
              <a:tblPr/>
              <a:tblGrid>
                <a:gridCol w="3509984">
                  <a:extLst>
                    <a:ext uri="{9D8B030D-6E8A-4147-A177-3AD203B41FA5}">
                      <a16:colId xmlns:a16="http://schemas.microsoft.com/office/drawing/2014/main" val="20000"/>
                    </a:ext>
                  </a:extLst>
                </a:gridCol>
                <a:gridCol w="4643416">
                  <a:extLst>
                    <a:ext uri="{9D8B030D-6E8A-4147-A177-3AD203B41FA5}">
                      <a16:colId xmlns:a16="http://schemas.microsoft.com/office/drawing/2014/main" val="20001"/>
                    </a:ext>
                  </a:extLst>
                </a:gridCol>
              </a:tblGrid>
              <a:tr h="391363">
                <a:tc>
                  <a:txBody>
                    <a:bodyPr/>
                    <a:lstStyle/>
                    <a:p>
                      <a:pPr algn="ctr"/>
                      <a:r>
                        <a:rPr lang="en-US" sz="2200" b="1" dirty="0">
                          <a:solidFill>
                            <a:srgbClr val="FFFFFF"/>
                          </a:solidFill>
                          <a:effectLst/>
                          <a:latin typeface="Arial Narrow" panose="020B0606020202030204" pitchFamily="34" charset="0"/>
                        </a:rPr>
                        <a:t>Total parking spots in lot</a:t>
                      </a:r>
                    </a:p>
                  </a:txBody>
                  <a:tcPr marL="0" marR="0" marT="0" marB="0" anchor="ctr">
                    <a:lnL>
                      <a:noFill/>
                    </a:lnL>
                    <a:lnR>
                      <a:noFill/>
                    </a:lnR>
                    <a:lnT>
                      <a:noFill/>
                    </a:lnT>
                    <a:lnB w="9525" cap="flat" cmpd="sng" algn="ctr">
                      <a:solidFill>
                        <a:srgbClr val="E2E2E2"/>
                      </a:solidFill>
                      <a:prstDash val="solid"/>
                      <a:round/>
                      <a:headEnd type="none" w="med" len="med"/>
                      <a:tailEnd type="none" w="med" len="med"/>
                    </a:lnB>
                    <a:solidFill>
                      <a:srgbClr val="333333"/>
                    </a:solidFill>
                  </a:tcPr>
                </a:tc>
                <a:tc>
                  <a:txBody>
                    <a:bodyPr/>
                    <a:lstStyle/>
                    <a:p>
                      <a:pPr algn="ctr"/>
                      <a:r>
                        <a:rPr lang="en-US" sz="2200" b="1" dirty="0">
                          <a:solidFill>
                            <a:srgbClr val="FFFFFF"/>
                          </a:solidFill>
                          <a:effectLst/>
                          <a:latin typeface="Arial Narrow" panose="020B0606020202030204" pitchFamily="34" charset="0"/>
                        </a:rPr>
                        <a:t>Minimum number</a:t>
                      </a:r>
                      <a:br>
                        <a:rPr lang="en-US" sz="2200" b="1" dirty="0">
                          <a:solidFill>
                            <a:srgbClr val="FFFFFF"/>
                          </a:solidFill>
                          <a:effectLst/>
                          <a:latin typeface="Arial Narrow" panose="020B0606020202030204" pitchFamily="34" charset="0"/>
                        </a:rPr>
                      </a:br>
                      <a:r>
                        <a:rPr lang="en-US" sz="2200" b="1" dirty="0">
                          <a:solidFill>
                            <a:srgbClr val="FFFFFF"/>
                          </a:solidFill>
                          <a:effectLst/>
                          <a:latin typeface="Arial Narrow" panose="020B0606020202030204" pitchFamily="34" charset="0"/>
                        </a:rPr>
                        <a:t>of accessible spaces required*</a:t>
                      </a:r>
                    </a:p>
                  </a:txBody>
                  <a:tcPr marL="0" marR="0" marT="0" marB="0" anchor="ctr">
                    <a:lnL>
                      <a:noFill/>
                    </a:lnL>
                    <a:lnR>
                      <a:noFill/>
                    </a:lnR>
                    <a:lnT>
                      <a:noFill/>
                    </a:lnT>
                    <a:lnB w="9525" cap="flat" cmpd="sng" algn="ctr">
                      <a:solidFill>
                        <a:srgbClr val="E2E2E2"/>
                      </a:solidFill>
                      <a:prstDash val="solid"/>
                      <a:round/>
                      <a:headEnd type="none" w="med" len="med"/>
                      <a:tailEnd type="none" w="med" len="med"/>
                    </a:lnB>
                    <a:solidFill>
                      <a:srgbClr val="333333"/>
                    </a:solidFill>
                  </a:tcPr>
                </a:tc>
                <a:extLst>
                  <a:ext uri="{0D108BD9-81ED-4DB2-BD59-A6C34878D82A}">
                    <a16:rowId xmlns:a16="http://schemas.microsoft.com/office/drawing/2014/main" val="10000"/>
                  </a:ext>
                </a:extLst>
              </a:tr>
              <a:tr h="195682">
                <a:tc>
                  <a:txBody>
                    <a:bodyPr/>
                    <a:lstStyle/>
                    <a:p>
                      <a:pPr algn="ctr"/>
                      <a:r>
                        <a:rPr lang="en-US" sz="2200" dirty="0">
                          <a:effectLst/>
                          <a:latin typeface="Arial Narrow" panose="020B0606020202030204" pitchFamily="34" charset="0"/>
                        </a:rPr>
                        <a:t>1 to 25</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1</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5682">
                <a:tc>
                  <a:txBody>
                    <a:bodyPr/>
                    <a:lstStyle/>
                    <a:p>
                      <a:pPr algn="ctr"/>
                      <a:r>
                        <a:rPr lang="en-US" sz="2200" dirty="0">
                          <a:effectLst/>
                          <a:latin typeface="Arial Narrow" panose="020B0606020202030204" pitchFamily="34" charset="0"/>
                        </a:rPr>
                        <a:t>26 to 50</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2</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5682">
                <a:tc>
                  <a:txBody>
                    <a:bodyPr/>
                    <a:lstStyle/>
                    <a:p>
                      <a:pPr algn="ctr"/>
                      <a:r>
                        <a:rPr lang="en-US" sz="2200" dirty="0">
                          <a:effectLst/>
                          <a:latin typeface="Arial Narrow" panose="020B0606020202030204" pitchFamily="34" charset="0"/>
                        </a:rPr>
                        <a:t>51 to 75</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3</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5682">
                <a:tc>
                  <a:txBody>
                    <a:bodyPr/>
                    <a:lstStyle/>
                    <a:p>
                      <a:pPr algn="ctr"/>
                      <a:r>
                        <a:rPr lang="en-US" sz="2200">
                          <a:effectLst/>
                          <a:latin typeface="Arial Narrow" panose="020B0606020202030204" pitchFamily="34" charset="0"/>
                        </a:rPr>
                        <a:t>76 to 100</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4</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5682">
                <a:tc>
                  <a:txBody>
                    <a:bodyPr/>
                    <a:lstStyle/>
                    <a:p>
                      <a:pPr algn="ctr"/>
                      <a:r>
                        <a:rPr lang="en-US" sz="2200" dirty="0">
                          <a:effectLst/>
                          <a:latin typeface="Arial Narrow" panose="020B0606020202030204" pitchFamily="34" charset="0"/>
                        </a:rPr>
                        <a:t>101 to 150</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5</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5682">
                <a:tc>
                  <a:txBody>
                    <a:bodyPr/>
                    <a:lstStyle/>
                    <a:p>
                      <a:pPr algn="ctr"/>
                      <a:r>
                        <a:rPr lang="en-US" sz="2200">
                          <a:effectLst/>
                          <a:latin typeface="Arial Narrow" panose="020B0606020202030204" pitchFamily="34" charset="0"/>
                        </a:rPr>
                        <a:t>151 to 200</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6</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5682">
                <a:tc>
                  <a:txBody>
                    <a:bodyPr/>
                    <a:lstStyle/>
                    <a:p>
                      <a:pPr algn="ctr"/>
                      <a:r>
                        <a:rPr lang="en-US" sz="2200">
                          <a:effectLst/>
                          <a:latin typeface="Arial Narrow" panose="020B0606020202030204" pitchFamily="34" charset="0"/>
                        </a:rPr>
                        <a:t>201 to 300</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7</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5682">
                <a:tc>
                  <a:txBody>
                    <a:bodyPr/>
                    <a:lstStyle/>
                    <a:p>
                      <a:pPr algn="ctr"/>
                      <a:r>
                        <a:rPr lang="en-US" sz="2200">
                          <a:effectLst/>
                          <a:latin typeface="Arial Narrow" panose="020B0606020202030204" pitchFamily="34" charset="0"/>
                        </a:rPr>
                        <a:t>301 to 400</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8</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5682">
                <a:tc>
                  <a:txBody>
                    <a:bodyPr/>
                    <a:lstStyle/>
                    <a:p>
                      <a:pPr algn="ctr"/>
                      <a:r>
                        <a:rPr lang="en-US" sz="2200">
                          <a:effectLst/>
                          <a:latin typeface="Arial Narrow" panose="020B0606020202030204" pitchFamily="34" charset="0"/>
                        </a:rPr>
                        <a:t>401 to 500</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9</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5682">
                <a:tc>
                  <a:txBody>
                    <a:bodyPr/>
                    <a:lstStyle/>
                    <a:p>
                      <a:pPr algn="ctr"/>
                      <a:r>
                        <a:rPr lang="en-US" sz="2200">
                          <a:effectLst/>
                          <a:latin typeface="Arial Narrow" panose="020B0606020202030204" pitchFamily="34" charset="0"/>
                        </a:rPr>
                        <a:t>501 to 1000</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2 percent of total</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95682">
                <a:tc>
                  <a:txBody>
                    <a:bodyPr/>
                    <a:lstStyle/>
                    <a:p>
                      <a:pPr algn="ctr"/>
                      <a:r>
                        <a:rPr lang="en-US" sz="2200" dirty="0">
                          <a:effectLst/>
                          <a:latin typeface="Arial Narrow" panose="020B0606020202030204" pitchFamily="34" charset="0"/>
                        </a:rPr>
                        <a:t>1001 and over</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a:r>
                        <a:rPr lang="en-US" sz="2200" dirty="0">
                          <a:effectLst/>
                          <a:latin typeface="Arial Narrow" panose="020B0606020202030204" pitchFamily="34" charset="0"/>
                        </a:rPr>
                        <a:t>20 plus 1 for each 100 over 1000</a:t>
                      </a:r>
                    </a:p>
                  </a:txBody>
                  <a:tcPr marL="0" marR="0" marT="0" marB="0"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4" name="Rectangle 1"/>
          <p:cNvSpPr>
            <a:spLocks noChangeArrowheads="1"/>
          </p:cNvSpPr>
          <p:nvPr/>
        </p:nvSpPr>
        <p:spPr bwMode="auto">
          <a:xfrm>
            <a:off x="304800" y="1210270"/>
            <a:ext cx="8610600"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2400" b="1" dirty="0">
                <a:latin typeface="Arial Narrow" panose="020B0606020202030204" pitchFamily="34" charset="0"/>
              </a:rPr>
              <a:t>Number of Accessible Parking Spaces </a:t>
            </a:r>
            <a:r>
              <a:rPr lang="en-US" altLang="en-US" sz="2400" b="1" dirty="0" smtClean="0">
                <a:latin typeface="Arial Narrow" panose="020B0606020202030204" pitchFamily="34" charset="0"/>
              </a:rPr>
              <a:t>Required </a:t>
            </a:r>
            <a:r>
              <a:rPr lang="en-US" altLang="en-US" sz="2400" dirty="0" smtClean="0">
                <a:latin typeface="Arial Narrow" panose="020B0606020202030204" pitchFamily="34" charset="0"/>
              </a:rPr>
              <a:t>specified in </a:t>
            </a:r>
            <a:r>
              <a:rPr lang="en-US" altLang="en-US" sz="2400" dirty="0">
                <a:latin typeface="Arial Narrow" panose="020B0606020202030204" pitchFamily="34" charset="0"/>
              </a:rPr>
              <a:t>ADA Standards </a:t>
            </a:r>
            <a:r>
              <a:rPr lang="en-US" altLang="en-US" sz="2400" dirty="0" smtClean="0">
                <a:latin typeface="Arial Narrow" panose="020B0606020202030204" pitchFamily="34" charset="0"/>
              </a:rPr>
              <a:t>-1 in 6 must be van accessible</a:t>
            </a:r>
            <a:endParaRPr lang="en-US" altLang="en-US" sz="2400" dirty="0">
              <a:latin typeface="Arial Narrow" panose="020B0606020202030204" pitchFamily="34" charset="0"/>
            </a:endParaRPr>
          </a:p>
        </p:txBody>
      </p:sp>
    </p:spTree>
    <p:extLst>
      <p:ext uri="{BB962C8B-B14F-4D97-AF65-F5344CB8AC3E}">
        <p14:creationId xmlns:p14="http://schemas.microsoft.com/office/powerpoint/2010/main" val="2913350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Arriving &amp; On-Site</a:t>
            </a:r>
            <a:endParaRPr lang="en-US" sz="3000" dirty="0">
              <a:solidFill>
                <a:schemeClr val="bg1"/>
              </a:solidFill>
              <a:latin typeface="Arial Black" panose="020B0A04020102020204" pitchFamily="34" charset="0"/>
            </a:endParaRPr>
          </a:p>
        </p:txBody>
      </p:sp>
      <p:sp>
        <p:nvSpPr>
          <p:cNvPr id="4" name="TextBox 3"/>
          <p:cNvSpPr txBox="1"/>
          <p:nvPr/>
        </p:nvSpPr>
        <p:spPr>
          <a:xfrm>
            <a:off x="152400" y="1066800"/>
            <a:ext cx="8763000" cy="5016758"/>
          </a:xfrm>
          <a:prstGeom prst="rect">
            <a:avLst/>
          </a:prstGeom>
        </p:spPr>
        <p:txBody>
          <a:bodyPr wrap="square" rtlCol="0">
            <a:spAutoFit/>
          </a:bodyPr>
          <a:lstStyle/>
          <a:p>
            <a:pPr marL="0" lvl="2"/>
            <a:r>
              <a:rPr lang="en-US" altLang="en-US" sz="3200" dirty="0" smtClean="0">
                <a:solidFill>
                  <a:srgbClr val="000000"/>
                </a:solidFill>
                <a:latin typeface="Arial Narrow" pitchFamily="34" charset="0"/>
              </a:rPr>
              <a:t>Dirt &amp; grass lots are not exempt</a:t>
            </a:r>
          </a:p>
          <a:p>
            <a:pPr marL="0" lvl="2"/>
            <a:endParaRPr lang="en-US" altLang="en-US" sz="3200" dirty="0" smtClean="0">
              <a:solidFill>
                <a:srgbClr val="000000"/>
              </a:solidFill>
              <a:latin typeface="Arial Narrow" pitchFamily="34" charset="0"/>
            </a:endParaRPr>
          </a:p>
          <a:p>
            <a:pPr marL="457200" lvl="2" indent="-457200">
              <a:buClr>
                <a:schemeClr val="accent6">
                  <a:lumMod val="60000"/>
                  <a:lumOff val="40000"/>
                </a:schemeClr>
              </a:buClr>
              <a:buFont typeface="Wingdings" panose="05000000000000000000" pitchFamily="2" charset="2"/>
              <a:buChar char="ü"/>
            </a:pPr>
            <a:r>
              <a:rPr lang="en-US" sz="3200" dirty="0" smtClean="0">
                <a:solidFill>
                  <a:srgbClr val="000000"/>
                </a:solidFill>
                <a:latin typeface="Arial Narrow" pitchFamily="34" charset="0"/>
              </a:rPr>
              <a:t>Cones</a:t>
            </a:r>
          </a:p>
          <a:p>
            <a:pPr marL="457200" lvl="2" indent="-457200">
              <a:buClr>
                <a:schemeClr val="accent6">
                  <a:lumMod val="60000"/>
                  <a:lumOff val="40000"/>
                </a:schemeClr>
              </a:buClr>
              <a:buFont typeface="Wingdings" panose="05000000000000000000" pitchFamily="2" charset="2"/>
              <a:buChar char="ü"/>
            </a:pPr>
            <a:r>
              <a:rPr lang="en-US" sz="3200" dirty="0" smtClean="0">
                <a:solidFill>
                  <a:srgbClr val="000000"/>
                </a:solidFill>
                <a:latin typeface="Arial Narrow" pitchFamily="34" charset="0"/>
              </a:rPr>
              <a:t>Fencing</a:t>
            </a:r>
          </a:p>
          <a:p>
            <a:pPr marL="457200" lvl="2" indent="-457200">
              <a:buClr>
                <a:schemeClr val="accent6">
                  <a:lumMod val="60000"/>
                  <a:lumOff val="40000"/>
                </a:schemeClr>
              </a:buClr>
              <a:buFont typeface="Wingdings" panose="05000000000000000000" pitchFamily="2" charset="2"/>
              <a:buChar char="ü"/>
            </a:pPr>
            <a:r>
              <a:rPr lang="en-US" sz="3200" dirty="0" smtClean="0">
                <a:solidFill>
                  <a:srgbClr val="000000"/>
                </a:solidFill>
                <a:latin typeface="Arial Narrow" pitchFamily="34" charset="0"/>
              </a:rPr>
              <a:t>Signage</a:t>
            </a:r>
          </a:p>
          <a:p>
            <a:pPr marL="457200" lvl="2" indent="-457200">
              <a:buClr>
                <a:schemeClr val="accent6">
                  <a:lumMod val="60000"/>
                  <a:lumOff val="40000"/>
                </a:schemeClr>
              </a:buClr>
              <a:buFont typeface="Wingdings" panose="05000000000000000000" pitchFamily="2" charset="2"/>
              <a:buChar char="ü"/>
            </a:pPr>
            <a:r>
              <a:rPr lang="en-US" sz="3200" dirty="0" smtClean="0">
                <a:solidFill>
                  <a:srgbClr val="000000"/>
                </a:solidFill>
                <a:latin typeface="Arial Narrow" pitchFamily="34" charset="0"/>
              </a:rPr>
              <a:t>Keep grass short</a:t>
            </a:r>
          </a:p>
          <a:p>
            <a:pPr marL="457200" lvl="2" indent="-457200">
              <a:buClr>
                <a:schemeClr val="accent6">
                  <a:lumMod val="60000"/>
                  <a:lumOff val="40000"/>
                </a:schemeClr>
              </a:buClr>
              <a:buFont typeface="Wingdings" panose="05000000000000000000" pitchFamily="2" charset="2"/>
              <a:buChar char="ü"/>
            </a:pPr>
            <a:r>
              <a:rPr lang="en-US" sz="3200" dirty="0" smtClean="0">
                <a:solidFill>
                  <a:srgbClr val="000000"/>
                </a:solidFill>
                <a:latin typeface="Arial Narrow" pitchFamily="34" charset="0"/>
              </a:rPr>
              <a:t>Level ground</a:t>
            </a:r>
          </a:p>
          <a:p>
            <a:pPr marL="457200" lvl="2" indent="-457200">
              <a:buClr>
                <a:schemeClr val="accent6">
                  <a:lumMod val="60000"/>
                  <a:lumOff val="40000"/>
                </a:schemeClr>
              </a:buClr>
              <a:buFont typeface="Wingdings" panose="05000000000000000000" pitchFamily="2" charset="2"/>
              <a:buChar char="ü"/>
            </a:pPr>
            <a:r>
              <a:rPr lang="en-US" sz="3200" dirty="0" smtClean="0">
                <a:solidFill>
                  <a:srgbClr val="000000"/>
                </a:solidFill>
                <a:latin typeface="Arial Narrow" pitchFamily="34" charset="0"/>
              </a:rPr>
              <a:t>Rubber matting</a:t>
            </a:r>
          </a:p>
          <a:p>
            <a:pPr marL="457200" lvl="2" indent="-457200">
              <a:buClr>
                <a:schemeClr val="accent6">
                  <a:lumMod val="60000"/>
                  <a:lumOff val="40000"/>
                </a:schemeClr>
              </a:buClr>
              <a:buFont typeface="Wingdings" panose="05000000000000000000" pitchFamily="2" charset="2"/>
              <a:buChar char="ü"/>
            </a:pPr>
            <a:r>
              <a:rPr lang="en-US" sz="3200" dirty="0" smtClean="0">
                <a:solidFill>
                  <a:srgbClr val="000000"/>
                </a:solidFill>
                <a:latin typeface="Arial Narrow" pitchFamily="34" charset="0"/>
              </a:rPr>
              <a:t>Attendants</a:t>
            </a:r>
          </a:p>
          <a:p>
            <a:pPr marL="457200" lvl="2" indent="-457200">
              <a:buClr>
                <a:schemeClr val="accent6">
                  <a:lumMod val="60000"/>
                  <a:lumOff val="40000"/>
                </a:schemeClr>
              </a:buClr>
              <a:buFont typeface="Wingdings" panose="05000000000000000000" pitchFamily="2" charset="2"/>
              <a:buChar char="ü"/>
            </a:pPr>
            <a:r>
              <a:rPr lang="en-US" sz="3200" dirty="0" smtClean="0">
                <a:solidFill>
                  <a:srgbClr val="000000"/>
                </a:solidFill>
                <a:latin typeface="Arial Narrow" pitchFamily="34" charset="0"/>
              </a:rPr>
              <a:t>Enforcement</a:t>
            </a:r>
          </a:p>
        </p:txBody>
      </p:sp>
      <p:pic>
        <p:nvPicPr>
          <p:cNvPr id="6" name="Picture 5">
            <a:extLst>
              <a:ext uri="{FF2B5EF4-FFF2-40B4-BE49-F238E27FC236}">
                <a16:creationId xmlns:a16="http://schemas.microsoft.com/office/drawing/2014/main" id="{247CBC88-2671-4D0B-AC8A-F698190A39C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770489" y="2895600"/>
            <a:ext cx="5221111" cy="2819400"/>
          </a:xfrm>
          <a:prstGeom prst="rect">
            <a:avLst/>
          </a:prstGeom>
        </p:spPr>
      </p:pic>
      <p:sp>
        <p:nvSpPr>
          <p:cNvPr id="7" name="TextBox 6"/>
          <p:cNvSpPr txBox="1"/>
          <p:nvPr/>
        </p:nvSpPr>
        <p:spPr>
          <a:xfrm>
            <a:off x="5065295" y="5745004"/>
            <a:ext cx="3926305" cy="338554"/>
          </a:xfrm>
          <a:prstGeom prst="rect">
            <a:avLst/>
          </a:prstGeom>
        </p:spPr>
        <p:txBody>
          <a:bodyPr wrap="square" rtlCol="0">
            <a:spAutoFit/>
          </a:bodyPr>
          <a:lstStyle/>
          <a:p>
            <a:r>
              <a:rPr lang="en-US" sz="1600" i="1" dirty="0">
                <a:solidFill>
                  <a:schemeClr val="dk1"/>
                </a:solidFill>
                <a:latin typeface="Arial Narrow" panose="020B0606020202030204" pitchFamily="34" charset="0"/>
              </a:rPr>
              <a:t>Photo: Montana League of Cities and Towns</a:t>
            </a:r>
          </a:p>
        </p:txBody>
      </p:sp>
      <p:sp>
        <p:nvSpPr>
          <p:cNvPr id="8" name="TextBox 7"/>
          <p:cNvSpPr txBox="1"/>
          <p:nvPr/>
        </p:nvSpPr>
        <p:spPr>
          <a:xfrm>
            <a:off x="203462" y="65663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22047215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Arriving &amp; On-Site</a:t>
            </a:r>
            <a:endParaRPr lang="en-US" sz="3000" dirty="0">
              <a:solidFill>
                <a:schemeClr val="bg1"/>
              </a:solidFill>
              <a:latin typeface="Arial Black" panose="020B0A04020102020204" pitchFamily="34" charset="0"/>
            </a:endParaRPr>
          </a:p>
        </p:txBody>
      </p:sp>
      <p:sp>
        <p:nvSpPr>
          <p:cNvPr id="4" name="TextBox 3"/>
          <p:cNvSpPr txBox="1"/>
          <p:nvPr/>
        </p:nvSpPr>
        <p:spPr>
          <a:xfrm>
            <a:off x="152400" y="1066800"/>
            <a:ext cx="8763000" cy="5016758"/>
          </a:xfrm>
          <a:prstGeom prst="rect">
            <a:avLst/>
          </a:prstGeom>
        </p:spPr>
        <p:txBody>
          <a:bodyPr wrap="square" rtlCol="0">
            <a:spAutoFit/>
          </a:bodyPr>
          <a:lstStyle/>
          <a:p>
            <a:pPr marL="0" lvl="2"/>
            <a:r>
              <a:rPr lang="en-US" altLang="en-US" sz="3200" dirty="0">
                <a:solidFill>
                  <a:srgbClr val="000000"/>
                </a:solidFill>
                <a:latin typeface="Arial Narrow" pitchFamily="34" charset="0"/>
              </a:rPr>
              <a:t>New York State Fair: “A free wheelchair accessible tram is available to shuttle those in the paved Accessible Parking Lot</a:t>
            </a:r>
            <a:r>
              <a:rPr lang="en-US" altLang="en-US" sz="3200" dirty="0" smtClean="0">
                <a:solidFill>
                  <a:srgbClr val="000000"/>
                </a:solidFill>
                <a:latin typeface="Arial Narrow" pitchFamily="34" charset="0"/>
              </a:rPr>
              <a:t>.”</a:t>
            </a:r>
          </a:p>
          <a:p>
            <a:pPr marL="0" lvl="2"/>
            <a:endParaRPr lang="en-US" altLang="en-US" sz="3200" dirty="0">
              <a:solidFill>
                <a:srgbClr val="000000"/>
              </a:solidFill>
              <a:latin typeface="Arial Narrow" pitchFamily="34" charset="0"/>
            </a:endParaRPr>
          </a:p>
          <a:p>
            <a:pPr marL="0" indent="0">
              <a:buFont typeface="Wingdings" pitchFamily="2" charset="2"/>
              <a:buNone/>
            </a:pPr>
            <a:endParaRPr lang="en-US" sz="3200" dirty="0" smtClean="0">
              <a:solidFill>
                <a:schemeClr val="dk1"/>
              </a:solidFill>
              <a:latin typeface="Arial Narrow" panose="020B0606020202030204" pitchFamily="34" charset="0"/>
            </a:endParaRPr>
          </a:p>
          <a:p>
            <a:pPr lvl="0"/>
            <a:r>
              <a:rPr lang="en-US" sz="3200" dirty="0" smtClean="0">
                <a:solidFill>
                  <a:schemeClr val="dk1"/>
                </a:solidFill>
                <a:latin typeface="Arial Narrow" panose="020B0606020202030204" pitchFamily="34" charset="0"/>
              </a:rPr>
              <a:t>IOWA State Fair: “</a:t>
            </a:r>
            <a:r>
              <a:rPr lang="en-US" sz="3200" b="1" dirty="0">
                <a:latin typeface="Arial Narrow" panose="020B0606020202030204" pitchFamily="34" charset="0"/>
              </a:rPr>
              <a:t>SHUTTLES: </a:t>
            </a:r>
            <a:r>
              <a:rPr lang="en-US" sz="3200" dirty="0">
                <a:latin typeface="Arial Narrow" panose="020B0606020202030204" pitchFamily="34" charset="0"/>
              </a:rPr>
              <a:t>Trams provide convenient transportation on the lower fairgrounds at several locations. Operating daily beginning at 8 a.m., these trams feature a curbside electric/hydraulic lift, making them wheelchair accessible</a:t>
            </a:r>
            <a:r>
              <a:rPr lang="en-US" sz="3200" dirty="0" smtClean="0">
                <a:latin typeface="Arial Narrow" panose="020B0606020202030204" pitchFamily="34" charset="0"/>
              </a:rPr>
              <a:t>.”</a:t>
            </a:r>
            <a:endParaRPr lang="en-US" sz="3200" dirty="0">
              <a:latin typeface="Arial Narrow" panose="020B0606020202030204" pitchFamily="34" charset="0"/>
            </a:endParaRPr>
          </a:p>
        </p:txBody>
      </p:sp>
      <p:sp>
        <p:nvSpPr>
          <p:cNvPr id="6" name="TextBox 5"/>
          <p:cNvSpPr txBox="1"/>
          <p:nvPr/>
        </p:nvSpPr>
        <p:spPr>
          <a:xfrm>
            <a:off x="4876800" y="6172200"/>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 for educational purposes</a:t>
            </a:r>
            <a:endParaRPr lang="en-US" i="1" dirty="0">
              <a:solidFill>
                <a:srgbClr val="FF0000"/>
              </a:solidFill>
              <a:latin typeface="Arial Narrow" panose="020B0606020202030204" pitchFamily="34" charset="0"/>
            </a:endParaRPr>
          </a:p>
        </p:txBody>
      </p:sp>
      <p:sp>
        <p:nvSpPr>
          <p:cNvPr id="7" name="TextBox 6"/>
          <p:cNvSpPr txBox="1"/>
          <p:nvPr/>
        </p:nvSpPr>
        <p:spPr>
          <a:xfrm>
            <a:off x="203462" y="65663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34464926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Arriving &amp; On-Site</a:t>
            </a:r>
            <a:endParaRPr lang="en-US" sz="3000" dirty="0">
              <a:solidFill>
                <a:schemeClr val="bg1"/>
              </a:solidFill>
              <a:latin typeface="Arial Black" panose="020B0A04020102020204" pitchFamily="34" charset="0"/>
            </a:endParaRPr>
          </a:p>
        </p:txBody>
      </p:sp>
      <p:sp>
        <p:nvSpPr>
          <p:cNvPr id="4" name="Rectangle 3"/>
          <p:cNvSpPr/>
          <p:nvPr/>
        </p:nvSpPr>
        <p:spPr>
          <a:xfrm>
            <a:off x="152400" y="1066800"/>
            <a:ext cx="8915400" cy="5139869"/>
          </a:xfrm>
          <a:prstGeom prst="rect">
            <a:avLst/>
          </a:prstGeom>
        </p:spPr>
        <p:txBody>
          <a:bodyPr wrap="square">
            <a:spAutoFit/>
          </a:bodyPr>
          <a:lstStyle/>
          <a:p>
            <a:r>
              <a:rPr lang="en-US" sz="2400" b="1" dirty="0">
                <a:latin typeface="Arial Narrow" panose="020B0606020202030204" pitchFamily="34" charset="0"/>
              </a:rPr>
              <a:t>ACCESSIBLE PATH of TRAVEL </a:t>
            </a:r>
            <a:r>
              <a:rPr lang="en-US" sz="2400" dirty="0" smtClean="0">
                <a:latin typeface="Arial Narrow" panose="020B0606020202030204" pitchFamily="34" charset="0"/>
              </a:rPr>
              <a:t>connecting </a:t>
            </a:r>
            <a:r>
              <a:rPr lang="en-US" sz="2400" dirty="0">
                <a:latin typeface="Arial Narrow" panose="020B0606020202030204" pitchFamily="34" charset="0"/>
              </a:rPr>
              <a:t>arrival points to entrance &amp; all activities, programs, services &amp; </a:t>
            </a:r>
            <a:r>
              <a:rPr lang="en-US" sz="2400" dirty="0" smtClean="0">
                <a:latin typeface="Arial Narrow" panose="020B0606020202030204" pitchFamily="34" charset="0"/>
              </a:rPr>
              <a:t>amenities</a:t>
            </a:r>
          </a:p>
          <a:p>
            <a:endParaRPr lang="en-US" sz="24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800" dirty="0" smtClean="0">
                <a:latin typeface="Arial Narrow" panose="020B0606020202030204" pitchFamily="34" charset="0"/>
              </a:rPr>
              <a:t>Continuous</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800" dirty="0" smtClean="0">
                <a:latin typeface="Arial Narrow" panose="020B0606020202030204" pitchFamily="34" charset="0"/>
              </a:rPr>
              <a:t>Pedestrian</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800" dirty="0" smtClean="0">
                <a:latin typeface="Arial Narrow" panose="020B0606020202030204" pitchFamily="34" charset="0"/>
              </a:rPr>
              <a:t>Level</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800" dirty="0" smtClean="0">
                <a:latin typeface="Arial Narrow" panose="020B0606020202030204" pitchFamily="34" charset="0"/>
              </a:rPr>
              <a:t>Wide</a:t>
            </a:r>
          </a:p>
          <a:p>
            <a:pPr>
              <a:buClr>
                <a:schemeClr val="accent6">
                  <a:lumMod val="60000"/>
                  <a:lumOff val="40000"/>
                </a:schemeClr>
              </a:buClr>
              <a:buSzPct val="120000"/>
            </a:pPr>
            <a:r>
              <a:rPr lang="en-US" sz="1000" dirty="0" smtClean="0">
                <a:latin typeface="Arial Narrow" panose="020B0606020202030204" pitchFamily="34" charset="0"/>
              </a:rPr>
              <a:t> </a:t>
            </a: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800" dirty="0">
                <a:latin typeface="Arial Narrow" panose="020B0606020202030204" pitchFamily="34" charset="0"/>
              </a:rPr>
              <a:t>No overhanging hazards/ </a:t>
            </a:r>
            <a:r>
              <a:rPr lang="en-US" sz="2800" dirty="0" smtClean="0">
                <a:latin typeface="Arial Narrow" panose="020B0606020202030204" pitchFamily="34" charset="0"/>
              </a:rPr>
              <a:t>obstructions</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800" dirty="0">
                <a:latin typeface="Arial Narrow" panose="020B0606020202030204" pitchFamily="34" charset="0"/>
              </a:rPr>
              <a:t>No </a:t>
            </a:r>
            <a:r>
              <a:rPr lang="en-US" sz="2800" dirty="0" smtClean="0">
                <a:latin typeface="Arial Narrow" panose="020B0606020202030204" pitchFamily="34" charset="0"/>
              </a:rPr>
              <a:t>steps</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800" dirty="0">
                <a:latin typeface="Arial Narrow" panose="020B0606020202030204" pitchFamily="34" charset="0"/>
              </a:rPr>
              <a:t>Not blocked by obstacles e.g. equipment, pooled water, debris</a:t>
            </a:r>
          </a:p>
        </p:txBody>
      </p:sp>
      <p:sp>
        <p:nvSpPr>
          <p:cNvPr id="6" name="TextBox 5"/>
          <p:cNvSpPr txBox="1"/>
          <p:nvPr/>
        </p:nvSpPr>
        <p:spPr>
          <a:xfrm>
            <a:off x="203462" y="65663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2221589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Accessible Path &amp; Surfaces</a:t>
            </a:r>
            <a:endParaRPr lang="en-US" sz="3000" dirty="0">
              <a:solidFill>
                <a:schemeClr val="bg1"/>
              </a:solidFill>
              <a:latin typeface="Arial Black" panose="020B0A04020102020204" pitchFamily="34" charset="0"/>
            </a:endParaRPr>
          </a:p>
        </p:txBody>
      </p:sp>
      <p:sp>
        <p:nvSpPr>
          <p:cNvPr id="2" name="TextBox 1"/>
          <p:cNvSpPr txBox="1"/>
          <p:nvPr/>
        </p:nvSpPr>
        <p:spPr>
          <a:xfrm>
            <a:off x="3733800" y="1137821"/>
            <a:ext cx="5257800" cy="5262979"/>
          </a:xfrm>
          <a:prstGeom prst="rect">
            <a:avLst/>
          </a:prstGeom>
        </p:spPr>
        <p:txBody>
          <a:bodyPr wrap="square" numCol="1" rtlCol="0">
            <a:spAutoFit/>
          </a:bodyPr>
          <a:lstStyle/>
          <a:p>
            <a:pPr marL="342900" lvl="0" indent="-342900">
              <a:buFont typeface="Arial" panose="020B0604020202020204" pitchFamily="34" charset="0"/>
              <a:buChar char="•"/>
            </a:pPr>
            <a:r>
              <a:rPr lang="en-US" sz="2400" dirty="0" smtClean="0">
                <a:latin typeface="Arial Narrow" panose="020B0606020202030204" pitchFamily="34" charset="0"/>
              </a:rPr>
              <a:t>Concrete</a:t>
            </a:r>
          </a:p>
          <a:p>
            <a:pPr marL="342900" lvl="0" indent="-342900">
              <a:buFont typeface="Arial" panose="020B0604020202020204" pitchFamily="34" charset="0"/>
              <a:buChar char="•"/>
            </a:pPr>
            <a:r>
              <a:rPr lang="en-US" sz="2400" dirty="0" smtClean="0">
                <a:latin typeface="Arial Narrow" panose="020B0606020202030204" pitchFamily="34" charset="0"/>
              </a:rPr>
              <a:t>Asphalt</a:t>
            </a:r>
            <a:endParaRPr lang="en-US" sz="2400" dirty="0">
              <a:latin typeface="Arial Narrow" panose="020B0606020202030204" pitchFamily="34" charset="0"/>
            </a:endParaRPr>
          </a:p>
          <a:p>
            <a:pPr marL="342900" lvl="0" indent="-342900">
              <a:buFont typeface="Arial" panose="020B0604020202020204" pitchFamily="34" charset="0"/>
              <a:buChar char="•"/>
            </a:pPr>
            <a:r>
              <a:rPr lang="en-US" sz="2400" dirty="0" smtClean="0">
                <a:latin typeface="Arial Narrow" panose="020B0606020202030204" pitchFamily="34" charset="0"/>
              </a:rPr>
              <a:t>Crushed </a:t>
            </a:r>
            <a:r>
              <a:rPr lang="en-US" sz="2400" dirty="0">
                <a:latin typeface="Arial Narrow" panose="020B0606020202030204" pitchFamily="34" charset="0"/>
              </a:rPr>
              <a:t>rock </a:t>
            </a:r>
            <a:endParaRPr lang="en-US" sz="2400" dirty="0" smtClean="0">
              <a:latin typeface="Arial Narrow" panose="020B0606020202030204" pitchFamily="34" charset="0"/>
            </a:endParaRPr>
          </a:p>
          <a:p>
            <a:pPr marL="342900" lvl="0" indent="-342900">
              <a:buFont typeface="Arial" panose="020B0604020202020204" pitchFamily="34" charset="0"/>
              <a:buChar char="•"/>
            </a:pPr>
            <a:r>
              <a:rPr lang="en-US" sz="2400" dirty="0" smtClean="0">
                <a:latin typeface="Arial Narrow" panose="020B0606020202030204" pitchFamily="34" charset="0"/>
              </a:rPr>
              <a:t>Broken rock</a:t>
            </a:r>
            <a:endParaRPr lang="en-US" sz="2400" dirty="0">
              <a:latin typeface="Arial Narrow" panose="020B0606020202030204" pitchFamily="34" charset="0"/>
            </a:endParaRPr>
          </a:p>
          <a:p>
            <a:pPr marL="342900" lvl="0" indent="-342900">
              <a:buFont typeface="Arial" panose="020B0604020202020204" pitchFamily="34" charset="0"/>
              <a:buChar char="•"/>
            </a:pPr>
            <a:r>
              <a:rPr lang="en-US" sz="2400" dirty="0" smtClean="0">
                <a:latin typeface="Arial Narrow" panose="020B0606020202030204" pitchFamily="34" charset="0"/>
              </a:rPr>
              <a:t>Rock </a:t>
            </a:r>
            <a:r>
              <a:rPr lang="en-US" sz="2400" dirty="0">
                <a:latin typeface="Arial Narrow" panose="020B0606020202030204" pitchFamily="34" charset="0"/>
              </a:rPr>
              <a:t>mixture </a:t>
            </a:r>
            <a:r>
              <a:rPr lang="en-US" sz="2400" dirty="0" smtClean="0">
                <a:latin typeface="Arial Narrow" panose="020B0606020202030204" pitchFamily="34" charset="0"/>
              </a:rPr>
              <a:t>containing all sieve sizes</a:t>
            </a:r>
          </a:p>
          <a:p>
            <a:pPr marL="342900" lvl="0" indent="-342900">
              <a:buFont typeface="Arial" panose="020B0604020202020204" pitchFamily="34" charset="0"/>
              <a:buChar char="•"/>
            </a:pPr>
            <a:r>
              <a:rPr lang="en-US" sz="2400" dirty="0" smtClean="0">
                <a:latin typeface="Arial Narrow" panose="020B0606020202030204" pitchFamily="34" charset="0"/>
              </a:rPr>
              <a:t>Passes </a:t>
            </a:r>
            <a:r>
              <a:rPr lang="en-US" sz="2400" dirty="0">
                <a:latin typeface="Arial Narrow" panose="020B0606020202030204" pitchFamily="34" charset="0"/>
              </a:rPr>
              <a:t>through a ½-inch screen </a:t>
            </a:r>
            <a:endParaRPr lang="en-US" sz="2400" dirty="0" smtClean="0">
              <a:latin typeface="Arial Narrow" panose="020B0606020202030204" pitchFamily="34" charset="0"/>
            </a:endParaRPr>
          </a:p>
          <a:p>
            <a:pPr marL="342900" lvl="0" indent="-342900">
              <a:buFont typeface="Arial" panose="020B0604020202020204" pitchFamily="34" charset="0"/>
              <a:buChar char="•"/>
            </a:pPr>
            <a:r>
              <a:rPr lang="en-US" sz="2400" dirty="0" smtClean="0">
                <a:latin typeface="Arial Narrow" panose="020B0606020202030204" pitchFamily="34" charset="0"/>
              </a:rPr>
              <a:t>Rock material in </a:t>
            </a:r>
            <a:r>
              <a:rPr lang="en-US" sz="2400" dirty="0">
                <a:latin typeface="Arial Narrow" panose="020B0606020202030204" pitchFamily="34" charset="0"/>
              </a:rPr>
              <a:t>3- to 4-inch layers </a:t>
            </a:r>
          </a:p>
          <a:p>
            <a:pPr marL="342900" lvl="0" indent="-342900">
              <a:buFont typeface="Arial" panose="020B0604020202020204" pitchFamily="34" charset="0"/>
              <a:buChar char="•"/>
            </a:pPr>
            <a:r>
              <a:rPr lang="en-US" sz="2400" dirty="0" smtClean="0">
                <a:latin typeface="Arial Narrow" panose="020B0606020202030204" pitchFamily="34" charset="0"/>
              </a:rPr>
              <a:t>Moist before compacted </a:t>
            </a:r>
          </a:p>
          <a:p>
            <a:pPr marL="342900" lvl="0" indent="-342900">
              <a:buFont typeface="Arial" panose="020B0604020202020204" pitchFamily="34" charset="0"/>
              <a:buChar char="•"/>
            </a:pPr>
            <a:r>
              <a:rPr lang="en-US" sz="2400" dirty="0" smtClean="0">
                <a:latin typeface="Arial Narrow" panose="020B0606020202030204" pitchFamily="34" charset="0"/>
              </a:rPr>
              <a:t>Compacted by machine or hand </a:t>
            </a:r>
            <a:r>
              <a:rPr lang="en-US" sz="2400" dirty="0">
                <a:latin typeface="Arial Narrow" panose="020B0606020202030204" pitchFamily="34" charset="0"/>
              </a:rPr>
              <a:t>tamping </a:t>
            </a:r>
            <a:endParaRPr lang="en-US" sz="2400" dirty="0" smtClean="0">
              <a:latin typeface="Arial Narrow" panose="020B0606020202030204" pitchFamily="34" charset="0"/>
            </a:endParaRPr>
          </a:p>
          <a:p>
            <a:pPr lvl="0"/>
            <a:r>
              <a:rPr lang="en-US" sz="2400" dirty="0" smtClean="0">
                <a:latin typeface="Arial Narrow" panose="020B0606020202030204" pitchFamily="34" charset="0"/>
              </a:rPr>
              <a:t>     (</a:t>
            </a:r>
            <a:r>
              <a:rPr lang="en-US" sz="2400" dirty="0">
                <a:latin typeface="Arial Narrow" panose="020B0606020202030204" pitchFamily="34" charset="0"/>
              </a:rPr>
              <a:t>rather than </a:t>
            </a:r>
            <a:r>
              <a:rPr lang="en-US" sz="2400" dirty="0" smtClean="0">
                <a:latin typeface="Arial Narrow" panose="020B0606020202030204" pitchFamily="34" charset="0"/>
              </a:rPr>
              <a:t>by </a:t>
            </a:r>
            <a:r>
              <a:rPr lang="en-US" sz="2400" dirty="0">
                <a:latin typeface="Arial Narrow" panose="020B0606020202030204" pitchFamily="34" charset="0"/>
              </a:rPr>
              <a:t>use</a:t>
            </a:r>
            <a:r>
              <a:rPr lang="en-US" sz="2400" dirty="0" smtClean="0">
                <a:latin typeface="Arial Narrow" panose="020B0606020202030204" pitchFamily="34" charset="0"/>
              </a:rPr>
              <a:t>)</a:t>
            </a:r>
          </a:p>
          <a:p>
            <a:pPr marL="342900" lvl="0" indent="-342900">
              <a:buFont typeface="Arial" panose="020B0604020202020204" pitchFamily="34" charset="0"/>
              <a:buChar char="•"/>
            </a:pPr>
            <a:r>
              <a:rPr lang="en-US" sz="2400" dirty="0" smtClean="0">
                <a:latin typeface="Arial Narrow" panose="020B0606020202030204" pitchFamily="34" charset="0"/>
              </a:rPr>
              <a:t>Treated soils</a:t>
            </a:r>
          </a:p>
          <a:p>
            <a:pPr marL="342900" lvl="0" indent="-342900">
              <a:buFont typeface="Arial" panose="020B0604020202020204" pitchFamily="34" charset="0"/>
              <a:buChar char="•"/>
            </a:pPr>
            <a:r>
              <a:rPr lang="en-US" sz="2400" dirty="0" smtClean="0">
                <a:latin typeface="Arial Narrow" panose="020B0606020202030204" pitchFamily="34" charset="0"/>
              </a:rPr>
              <a:t>Stone dust</a:t>
            </a:r>
          </a:p>
          <a:p>
            <a:pPr marL="342900" lvl="0" indent="-342900">
              <a:buFont typeface="Arial" panose="020B0604020202020204" pitchFamily="34" charset="0"/>
              <a:buChar char="•"/>
            </a:pPr>
            <a:r>
              <a:rPr lang="en-US" sz="2400" dirty="0" smtClean="0">
                <a:latin typeface="Arial Narrow" panose="020B0606020202030204" pitchFamily="34" charset="0"/>
              </a:rPr>
              <a:t>Rubberized surfaces (interlocking tiles)</a:t>
            </a:r>
          </a:p>
          <a:p>
            <a:pPr marL="342900" lvl="0" indent="-342900">
              <a:buFont typeface="Arial" panose="020B0604020202020204" pitchFamily="34" charset="0"/>
              <a:buChar char="•"/>
            </a:pPr>
            <a:r>
              <a:rPr lang="en-US" sz="2400" dirty="0" smtClean="0">
                <a:latin typeface="Arial Narrow" panose="020B0606020202030204" pitchFamily="34" charset="0"/>
              </a:rPr>
              <a:t>Mats (perforated, synthetic, etc.)</a:t>
            </a:r>
          </a:p>
        </p:txBody>
      </p:sp>
      <p:sp>
        <p:nvSpPr>
          <p:cNvPr id="4" name="TextBox 3"/>
          <p:cNvSpPr txBox="1"/>
          <p:nvPr/>
        </p:nvSpPr>
        <p:spPr>
          <a:xfrm>
            <a:off x="381000" y="1219200"/>
            <a:ext cx="7543800" cy="461665"/>
          </a:xfrm>
          <a:prstGeom prst="rect">
            <a:avLst/>
          </a:prstGeom>
        </p:spPr>
        <p:txBody>
          <a:bodyPr wrap="square" rtlCol="0">
            <a:spAutoFit/>
          </a:bodyPr>
          <a:lstStyle/>
          <a:p>
            <a:pPr marL="0" indent="0">
              <a:buFont typeface="Wingdings" pitchFamily="2" charset="2"/>
              <a:buNone/>
            </a:pPr>
            <a:endParaRPr lang="en-US" sz="2400" dirty="0" smtClean="0">
              <a:solidFill>
                <a:schemeClr val="dk1"/>
              </a:solidFill>
              <a:latin typeface="Book Antiqua" pitchFamily="18" charset="0"/>
            </a:endParaRPr>
          </a:p>
        </p:txBody>
      </p:sp>
      <p:sp>
        <p:nvSpPr>
          <p:cNvPr id="6" name="Rectangle 5"/>
          <p:cNvSpPr/>
          <p:nvPr/>
        </p:nvSpPr>
        <p:spPr>
          <a:xfrm>
            <a:off x="152400" y="1358205"/>
            <a:ext cx="2667000" cy="2554545"/>
          </a:xfrm>
          <a:prstGeom prst="rect">
            <a:avLst/>
          </a:prstGeom>
        </p:spPr>
        <p:txBody>
          <a:bodyPr wrap="square">
            <a:spAutoFit/>
          </a:bodyPr>
          <a:lstStyle/>
          <a:p>
            <a:pPr marL="457200" indent="-457200">
              <a:buClr>
                <a:schemeClr val="accent6">
                  <a:lumMod val="60000"/>
                  <a:lumOff val="40000"/>
                </a:schemeClr>
              </a:buClr>
              <a:buSzPct val="150000"/>
              <a:buFont typeface="Wingdings" panose="05000000000000000000" pitchFamily="2" charset="2"/>
              <a:buChar char="ü"/>
            </a:pPr>
            <a:r>
              <a:rPr lang="en-US" sz="3200" dirty="0" smtClean="0">
                <a:latin typeface="Arial Narrow" panose="020B0606020202030204" pitchFamily="34" charset="0"/>
              </a:rPr>
              <a:t>Firm</a:t>
            </a:r>
          </a:p>
          <a:p>
            <a:pPr marL="457200" indent="-457200">
              <a:buClr>
                <a:schemeClr val="accent6">
                  <a:lumMod val="60000"/>
                  <a:lumOff val="40000"/>
                </a:schemeClr>
              </a:buClr>
              <a:buSzPct val="150000"/>
              <a:buFont typeface="Wingdings" panose="05000000000000000000" pitchFamily="2" charset="2"/>
              <a:buChar char="ü"/>
            </a:pPr>
            <a:endParaRPr lang="en-US" sz="3200" dirty="0">
              <a:latin typeface="Arial Narrow" panose="020B0606020202030204" pitchFamily="34" charset="0"/>
            </a:endParaRPr>
          </a:p>
          <a:p>
            <a:pPr marL="457200" indent="-457200">
              <a:buClr>
                <a:schemeClr val="accent6">
                  <a:lumMod val="60000"/>
                  <a:lumOff val="40000"/>
                </a:schemeClr>
              </a:buClr>
              <a:buSzPct val="150000"/>
              <a:buFont typeface="Wingdings" panose="05000000000000000000" pitchFamily="2" charset="2"/>
              <a:buChar char="ü"/>
            </a:pPr>
            <a:r>
              <a:rPr lang="en-US" sz="3200" dirty="0" smtClean="0">
                <a:latin typeface="Arial Narrow" panose="020B0606020202030204" pitchFamily="34" charset="0"/>
              </a:rPr>
              <a:t>Stable</a:t>
            </a:r>
          </a:p>
          <a:p>
            <a:pPr marL="457200" indent="-457200">
              <a:buClr>
                <a:schemeClr val="accent6">
                  <a:lumMod val="60000"/>
                  <a:lumOff val="40000"/>
                </a:schemeClr>
              </a:buClr>
              <a:buSzPct val="150000"/>
              <a:buFont typeface="Wingdings" panose="05000000000000000000" pitchFamily="2" charset="2"/>
              <a:buChar char="ü"/>
            </a:pPr>
            <a:endParaRPr lang="en-US" sz="3200" dirty="0">
              <a:latin typeface="Arial Narrow" panose="020B0606020202030204" pitchFamily="34" charset="0"/>
            </a:endParaRPr>
          </a:p>
          <a:p>
            <a:pPr marL="457200" indent="-457200">
              <a:buClr>
                <a:schemeClr val="accent6">
                  <a:lumMod val="60000"/>
                  <a:lumOff val="40000"/>
                </a:schemeClr>
              </a:buClr>
              <a:buSzPct val="150000"/>
              <a:buFont typeface="Wingdings" panose="05000000000000000000" pitchFamily="2" charset="2"/>
              <a:buChar char="ü"/>
            </a:pPr>
            <a:r>
              <a:rPr lang="en-US" sz="3200" dirty="0">
                <a:latin typeface="Arial Narrow" panose="020B0606020202030204" pitchFamily="34" charset="0"/>
              </a:rPr>
              <a:t>Slip-resistant</a:t>
            </a:r>
          </a:p>
        </p:txBody>
      </p:sp>
      <p:sp>
        <p:nvSpPr>
          <p:cNvPr id="7" name="TextBox 6"/>
          <p:cNvSpPr txBox="1"/>
          <p:nvPr/>
        </p:nvSpPr>
        <p:spPr>
          <a:xfrm>
            <a:off x="167326" y="4953000"/>
            <a:ext cx="2667000" cy="461665"/>
          </a:xfrm>
          <a:prstGeom prst="rect">
            <a:avLst/>
          </a:prstGeom>
        </p:spPr>
        <p:txBody>
          <a:bodyPr wrap="square" rtlCol="0">
            <a:spAutoFit/>
          </a:bodyPr>
          <a:lstStyle/>
          <a:p>
            <a:pPr marL="0" lvl="1"/>
            <a:r>
              <a:rPr lang="en-US" sz="2400" dirty="0" smtClean="0">
                <a:solidFill>
                  <a:srgbClr val="FF0000"/>
                </a:solidFill>
                <a:latin typeface="Arial Narrow" panose="020B0606020202030204" pitchFamily="34" charset="0"/>
              </a:rPr>
              <a:t>Check state laws!</a:t>
            </a:r>
            <a:endParaRPr lang="en-US" sz="2400" dirty="0">
              <a:solidFill>
                <a:srgbClr val="FF0000"/>
              </a:solidFill>
              <a:latin typeface="Arial Narrow" panose="020B0606020202030204" pitchFamily="34" charset="0"/>
            </a:endParaRPr>
          </a:p>
        </p:txBody>
      </p:sp>
      <p:sp>
        <p:nvSpPr>
          <p:cNvPr id="8" name="TextBox 7"/>
          <p:cNvSpPr txBox="1"/>
          <p:nvPr/>
        </p:nvSpPr>
        <p:spPr>
          <a:xfrm>
            <a:off x="203462" y="6553200"/>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28134782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Real Agritourism Examples</a:t>
            </a:r>
          </a:p>
        </p:txBody>
      </p:sp>
      <p:sp>
        <p:nvSpPr>
          <p:cNvPr id="4" name="TextBox 3"/>
          <p:cNvSpPr txBox="1"/>
          <p:nvPr/>
        </p:nvSpPr>
        <p:spPr>
          <a:xfrm>
            <a:off x="76200" y="1066800"/>
            <a:ext cx="8991600" cy="5509200"/>
          </a:xfrm>
          <a:prstGeom prst="rect">
            <a:avLst/>
          </a:prstGeom>
        </p:spPr>
        <p:txBody>
          <a:bodyPr wrap="square" numCol="2" rtlCol="0">
            <a:spAutoFit/>
          </a:bodyPr>
          <a:lstStyle/>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Wreath making </a:t>
            </a:r>
            <a:r>
              <a:rPr lang="en-US" sz="2200" dirty="0">
                <a:solidFill>
                  <a:srgbClr val="000000"/>
                </a:solidFill>
                <a:latin typeface="Arial Narrow" panose="020B0606020202030204" pitchFamily="34" charset="0"/>
              </a:rPr>
              <a:t>Workshop</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Holiday </a:t>
            </a:r>
            <a:r>
              <a:rPr lang="en-US" sz="2200" dirty="0">
                <a:solidFill>
                  <a:srgbClr val="000000"/>
                </a:solidFill>
                <a:latin typeface="Arial Narrow" panose="020B0606020202030204" pitchFamily="34" charset="0"/>
              </a:rPr>
              <a:t>Open </a:t>
            </a:r>
            <a:r>
              <a:rPr lang="en-US" sz="2200" dirty="0" smtClean="0">
                <a:solidFill>
                  <a:srgbClr val="000000"/>
                </a:solidFill>
                <a:latin typeface="Arial Narrow" panose="020B0606020202030204" pitchFamily="34" charset="0"/>
              </a:rPr>
              <a:t>House</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a:solidFill>
                  <a:srgbClr val="000000"/>
                </a:solidFill>
                <a:latin typeface="Arial Narrow" panose="020B0606020202030204" pitchFamily="34" charset="0"/>
              </a:rPr>
              <a:t>Kids in The KITCHEN</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Winter </a:t>
            </a:r>
            <a:r>
              <a:rPr lang="en-US" sz="2200" dirty="0">
                <a:solidFill>
                  <a:srgbClr val="000000"/>
                </a:solidFill>
                <a:latin typeface="Arial Narrow" panose="020B0606020202030204" pitchFamily="34" charset="0"/>
              </a:rPr>
              <a:t>Farmers’ Market</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Seasons </a:t>
            </a:r>
            <a:r>
              <a:rPr lang="en-US" sz="2200" dirty="0">
                <a:solidFill>
                  <a:srgbClr val="000000"/>
                </a:solidFill>
                <a:latin typeface="Arial Narrow" panose="020B0606020202030204" pitchFamily="34" charset="0"/>
              </a:rPr>
              <a:t>Unplugged: Acoustic Tunes</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Wine </a:t>
            </a:r>
            <a:r>
              <a:rPr lang="en-US" sz="2200" dirty="0">
                <a:solidFill>
                  <a:srgbClr val="000000"/>
                </a:solidFill>
                <a:latin typeface="Arial Narrow" panose="020B0606020202030204" pitchFamily="34" charset="0"/>
              </a:rPr>
              <a:t>&amp; Wine Jelly Tasting</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Mindfulness </a:t>
            </a:r>
            <a:r>
              <a:rPr lang="en-US" sz="2200" dirty="0">
                <a:solidFill>
                  <a:srgbClr val="000000"/>
                </a:solidFill>
                <a:latin typeface="Arial Narrow" panose="020B0606020202030204" pitchFamily="34" charset="0"/>
              </a:rPr>
              <a:t>on the Farm</a:t>
            </a:r>
          </a:p>
          <a:p>
            <a:pPr marL="285750" indent="-285750">
              <a:buClr>
                <a:srgbClr val="00B050"/>
              </a:buClr>
              <a:buFont typeface="Arial" panose="020B0604020202020204" pitchFamily="34" charset="0"/>
              <a:buChar char="•"/>
            </a:pPr>
            <a:r>
              <a:rPr lang="en-US" sz="2200" dirty="0">
                <a:solidFill>
                  <a:srgbClr val="000000"/>
                </a:solidFill>
                <a:latin typeface="Arial Narrow" panose="020B0606020202030204" pitchFamily="34" charset="0"/>
              </a:rPr>
              <a:t> </a:t>
            </a:r>
            <a:r>
              <a:rPr lang="en-US" sz="2200" dirty="0" smtClean="0">
                <a:solidFill>
                  <a:srgbClr val="000000"/>
                </a:solidFill>
                <a:latin typeface="Arial Narrow" panose="020B0606020202030204" pitchFamily="34" charset="0"/>
              </a:rPr>
              <a:t>Annual </a:t>
            </a:r>
            <a:r>
              <a:rPr lang="en-US" sz="2200" dirty="0">
                <a:solidFill>
                  <a:srgbClr val="000000"/>
                </a:solidFill>
                <a:latin typeface="Arial Narrow" panose="020B0606020202030204" pitchFamily="34" charset="0"/>
              </a:rPr>
              <a:t>Winter </a:t>
            </a:r>
            <a:r>
              <a:rPr lang="en-US" sz="2200" dirty="0" smtClean="0">
                <a:solidFill>
                  <a:srgbClr val="000000"/>
                </a:solidFill>
                <a:latin typeface="Arial Narrow" panose="020B0606020202030204" pitchFamily="34" charset="0"/>
              </a:rPr>
              <a:t>Gala</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a:solidFill>
                  <a:srgbClr val="000000"/>
                </a:solidFill>
                <a:latin typeface="Arial Narrow" panose="020B0606020202030204" pitchFamily="34" charset="0"/>
              </a:rPr>
              <a:t>Wreath Decorating Workshop</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Grand </a:t>
            </a:r>
            <a:r>
              <a:rPr lang="en-US" sz="2200" dirty="0">
                <a:solidFill>
                  <a:srgbClr val="000000"/>
                </a:solidFill>
                <a:latin typeface="Arial Narrow" panose="020B0606020202030204" pitchFamily="34" charset="0"/>
              </a:rPr>
              <a:t>Spirits </a:t>
            </a:r>
            <a:r>
              <a:rPr lang="en-US" sz="2200" dirty="0" smtClean="0">
                <a:solidFill>
                  <a:srgbClr val="000000"/>
                </a:solidFill>
                <a:latin typeface="Arial Narrow" panose="020B0606020202030204" pitchFamily="34" charset="0"/>
              </a:rPr>
              <a:t>Tasting</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Gingerbread </a:t>
            </a:r>
            <a:r>
              <a:rPr lang="en-US" sz="2200" dirty="0">
                <a:solidFill>
                  <a:srgbClr val="000000"/>
                </a:solidFill>
                <a:latin typeface="Arial Narrow" panose="020B0606020202030204" pitchFamily="34" charset="0"/>
              </a:rPr>
              <a:t>House </a:t>
            </a:r>
            <a:r>
              <a:rPr lang="en-US" sz="2200" dirty="0" smtClean="0">
                <a:solidFill>
                  <a:srgbClr val="000000"/>
                </a:solidFill>
                <a:latin typeface="Arial Narrow" panose="020B0606020202030204" pitchFamily="34" charset="0"/>
              </a:rPr>
              <a:t>Workshop</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Winter </a:t>
            </a:r>
            <a:r>
              <a:rPr lang="en-US" sz="2200" dirty="0">
                <a:solidFill>
                  <a:srgbClr val="000000"/>
                </a:solidFill>
                <a:latin typeface="Arial Narrow" panose="020B0606020202030204" pitchFamily="34" charset="0"/>
              </a:rPr>
              <a:t>Solstice Walk</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Annual </a:t>
            </a:r>
            <a:r>
              <a:rPr lang="en-US" sz="2200" dirty="0">
                <a:solidFill>
                  <a:srgbClr val="000000"/>
                </a:solidFill>
                <a:latin typeface="Arial Narrow" panose="020B0606020202030204" pitchFamily="34" charset="0"/>
              </a:rPr>
              <a:t>Harvest and Holiday Festival</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Farmers</a:t>
            </a:r>
            <a:r>
              <a:rPr lang="en-US" sz="2200" dirty="0">
                <a:solidFill>
                  <a:srgbClr val="000000"/>
                </a:solidFill>
                <a:latin typeface="Arial Narrow" panose="020B0606020202030204" pitchFamily="34" charset="0"/>
              </a:rPr>
              <a:t>' Indoor Market</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Winter </a:t>
            </a:r>
            <a:r>
              <a:rPr lang="en-US" sz="2200" dirty="0">
                <a:solidFill>
                  <a:srgbClr val="000000"/>
                </a:solidFill>
                <a:latin typeface="Arial Narrow" panose="020B0606020202030204" pitchFamily="34" charset="0"/>
              </a:rPr>
              <a:t>Solstice Fondue </a:t>
            </a:r>
            <a:r>
              <a:rPr lang="en-US" sz="2200" dirty="0" smtClean="0">
                <a:solidFill>
                  <a:srgbClr val="000000"/>
                </a:solidFill>
                <a:latin typeface="Arial Narrow" panose="020B0606020202030204" pitchFamily="34" charset="0"/>
              </a:rPr>
              <a:t>Night</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Latkes </a:t>
            </a:r>
            <a:r>
              <a:rPr lang="en-US" sz="2200" dirty="0">
                <a:solidFill>
                  <a:srgbClr val="000000"/>
                </a:solidFill>
                <a:latin typeface="Arial Narrow" panose="020B0606020202030204" pitchFamily="34" charset="0"/>
              </a:rPr>
              <a:t>&amp; Lanterns</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Farm-to-Table </a:t>
            </a:r>
            <a:r>
              <a:rPr lang="en-US" sz="2200" dirty="0">
                <a:solidFill>
                  <a:srgbClr val="000000"/>
                </a:solidFill>
                <a:latin typeface="Arial Narrow" panose="020B0606020202030204" pitchFamily="34" charset="0"/>
              </a:rPr>
              <a:t>Cooking </a:t>
            </a:r>
            <a:r>
              <a:rPr lang="en-US" sz="2200" dirty="0" smtClean="0">
                <a:solidFill>
                  <a:srgbClr val="000000"/>
                </a:solidFill>
                <a:latin typeface="Arial Narrow" panose="020B0606020202030204" pitchFamily="34" charset="0"/>
              </a:rPr>
              <a:t>Class</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Cultures </a:t>
            </a:r>
            <a:r>
              <a:rPr lang="en-US" sz="2200" dirty="0">
                <a:solidFill>
                  <a:srgbClr val="000000"/>
                </a:solidFill>
                <a:latin typeface="Arial Narrow" panose="020B0606020202030204" pitchFamily="34" charset="0"/>
              </a:rPr>
              <a:t>to Rinds: Cheese Making Fundamentals</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Winter </a:t>
            </a:r>
            <a:r>
              <a:rPr lang="en-US" sz="2200" dirty="0">
                <a:solidFill>
                  <a:srgbClr val="000000"/>
                </a:solidFill>
                <a:latin typeface="Arial Narrow" panose="020B0606020202030204" pitchFamily="34" charset="0"/>
              </a:rPr>
              <a:t>Conference </a:t>
            </a:r>
            <a:r>
              <a:rPr lang="en-US" sz="2200" dirty="0" smtClean="0">
                <a:solidFill>
                  <a:srgbClr val="000000"/>
                </a:solidFill>
                <a:latin typeface="Arial Narrow" panose="020B0606020202030204" pitchFamily="34" charset="0"/>
              </a:rPr>
              <a:t>2017</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a:solidFill>
                  <a:srgbClr val="000000"/>
                </a:solidFill>
                <a:latin typeface="Arial Narrow" panose="020B0606020202030204" pitchFamily="34" charset="0"/>
              </a:rPr>
              <a:t>Winter Fare </a:t>
            </a:r>
            <a:r>
              <a:rPr lang="en-US" sz="2200" dirty="0" smtClean="0">
                <a:solidFill>
                  <a:srgbClr val="000000"/>
                </a:solidFill>
                <a:latin typeface="Arial Narrow" panose="020B0606020202030204" pitchFamily="34" charset="0"/>
              </a:rPr>
              <a:t>Beekeeping </a:t>
            </a:r>
            <a:r>
              <a:rPr lang="en-US" sz="2200" dirty="0">
                <a:solidFill>
                  <a:srgbClr val="000000"/>
                </a:solidFill>
                <a:latin typeface="Arial Narrow" panose="020B0606020202030204" pitchFamily="34" charset="0"/>
              </a:rPr>
              <a:t>and beyond, with Queen </a:t>
            </a:r>
            <a:r>
              <a:rPr lang="en-US" sz="2200" dirty="0" smtClean="0">
                <a:solidFill>
                  <a:srgbClr val="000000"/>
                </a:solidFill>
                <a:latin typeface="Arial Narrow" panose="020B0606020202030204" pitchFamily="34" charset="0"/>
              </a:rPr>
              <a:t>Bee Honey</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Winter </a:t>
            </a:r>
            <a:r>
              <a:rPr lang="en-US" sz="2200" dirty="0">
                <a:solidFill>
                  <a:srgbClr val="000000"/>
                </a:solidFill>
                <a:latin typeface="Arial Narrow" panose="020B0606020202030204" pitchFamily="34" charset="0"/>
              </a:rPr>
              <a:t>Fare </a:t>
            </a:r>
            <a:r>
              <a:rPr lang="en-US" sz="2200" dirty="0" smtClean="0">
                <a:solidFill>
                  <a:srgbClr val="000000"/>
                </a:solidFill>
                <a:latin typeface="Arial Narrow" panose="020B0606020202030204" pitchFamily="34" charset="0"/>
              </a:rPr>
              <a:t>Kids</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endParaRPr lang="en-US" sz="1400" dirty="0">
              <a:solidFill>
                <a:srgbClr val="000000"/>
              </a:solidFill>
              <a:latin typeface="Arial Narrow" panose="020B0606020202030204" pitchFamily="34" charset="0"/>
            </a:endParaRPr>
          </a:p>
          <a:p>
            <a:pPr marL="342900" indent="-342900">
              <a:buClr>
                <a:srgbClr val="00B050"/>
              </a:buClr>
              <a:buFont typeface="Arial" panose="020B0604020202020204" pitchFamily="34" charset="0"/>
              <a:buChar char="•"/>
            </a:pPr>
            <a:endParaRPr lang="en-US" sz="900" dirty="0">
              <a:solidFill>
                <a:srgbClr val="000000"/>
              </a:solidFill>
              <a:latin typeface="Arial Narrow" panose="020B0606020202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00600" y="3657600"/>
            <a:ext cx="4092584" cy="2731800"/>
          </a:xfrm>
          <a:prstGeom prst="rect">
            <a:avLst/>
          </a:prstGeom>
        </p:spPr>
      </p:pic>
      <p:sp>
        <p:nvSpPr>
          <p:cNvPr id="5" name="TextBox 4"/>
          <p:cNvSpPr txBox="1"/>
          <p:nvPr/>
        </p:nvSpPr>
        <p:spPr>
          <a:xfrm>
            <a:off x="4836695" y="6400800"/>
            <a:ext cx="3926305" cy="338554"/>
          </a:xfrm>
          <a:prstGeom prst="rect">
            <a:avLst/>
          </a:prstGeom>
        </p:spPr>
        <p:txBody>
          <a:bodyPr wrap="square" rtlCol="0">
            <a:spAutoFit/>
          </a:bodyPr>
          <a:lstStyle/>
          <a:p>
            <a:r>
              <a:rPr lang="en-US" sz="1600" i="1" dirty="0">
                <a:solidFill>
                  <a:schemeClr val="dk1"/>
                </a:solidFill>
                <a:latin typeface="Arial Narrow" panose="020B0606020202030204" pitchFamily="34" charset="0"/>
              </a:rPr>
              <a:t>Photo: </a:t>
            </a:r>
            <a:r>
              <a:rPr lang="en-US" sz="1600" i="1" dirty="0" smtClean="0">
                <a:solidFill>
                  <a:schemeClr val="dk1"/>
                </a:solidFill>
                <a:latin typeface="Arial Narrow" panose="020B0606020202030204" pitchFamily="34" charset="0"/>
              </a:rPr>
              <a:t>Topsfield Fair</a:t>
            </a:r>
            <a:endParaRPr lang="en-US" sz="1600" i="1" dirty="0">
              <a:solidFill>
                <a:schemeClr val="dk1"/>
              </a:solidFill>
              <a:latin typeface="Arial Narrow" panose="020B0606020202030204" pitchFamily="34" charset="0"/>
            </a:endParaRPr>
          </a:p>
        </p:txBody>
      </p:sp>
    </p:spTree>
    <p:extLst>
      <p:ext uri="{BB962C8B-B14F-4D97-AF65-F5344CB8AC3E}">
        <p14:creationId xmlns:p14="http://schemas.microsoft.com/office/powerpoint/2010/main" val="315049264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Accessible Path &amp; Surfaces</a:t>
            </a:r>
            <a:endParaRPr lang="en-US" sz="3000" dirty="0">
              <a:solidFill>
                <a:schemeClr val="bg1"/>
              </a:solidFill>
              <a:latin typeface="Arial Black" panose="020B0A04020102020204" pitchFamily="34" charset="0"/>
            </a:endParaRPr>
          </a:p>
        </p:txBody>
      </p:sp>
      <p:sp>
        <p:nvSpPr>
          <p:cNvPr id="4" name="TextBox 3"/>
          <p:cNvSpPr txBox="1"/>
          <p:nvPr/>
        </p:nvSpPr>
        <p:spPr>
          <a:xfrm>
            <a:off x="152400" y="1219200"/>
            <a:ext cx="8839200" cy="4154984"/>
          </a:xfrm>
          <a:prstGeom prst="rect">
            <a:avLst/>
          </a:prstGeom>
        </p:spPr>
        <p:txBody>
          <a:bodyPr wrap="square" rtlCol="0">
            <a:spAutoFit/>
          </a:bodyPr>
          <a:lstStyle/>
          <a:p>
            <a:r>
              <a:rPr lang="en-US" sz="2400" dirty="0">
                <a:solidFill>
                  <a:schemeClr val="dk1"/>
                </a:solidFill>
                <a:latin typeface="Arial Narrow" panose="020B0606020202030204" pitchFamily="34" charset="0"/>
              </a:rPr>
              <a:t>“The diversity of trails in this country is only matched by the diversity of environments in which they are located. A surface that might be firm and stable in one region of the country may be not firm and not stable in another; a surface that may be firm and stable in July may be not firm and not stable in December; and a surface that was firm and stable last year, may be not firm and not stable this year. These are just a few of the problems faced by Land Managers who are trying to make decisions on natural surfacing materials that create a firm and stable trail</a:t>
            </a:r>
            <a:r>
              <a:rPr lang="en-US" sz="2400" dirty="0" smtClean="0">
                <a:solidFill>
                  <a:schemeClr val="dk1"/>
                </a:solidFill>
                <a:latin typeface="Arial Narrow" panose="020B0606020202030204" pitchFamily="34" charset="0"/>
              </a:rPr>
              <a:t>.”</a:t>
            </a:r>
            <a:r>
              <a:rPr lang="en-US" sz="2400" dirty="0">
                <a:solidFill>
                  <a:schemeClr val="dk1"/>
                </a:solidFill>
                <a:latin typeface="Arial Narrow" panose="020B0606020202030204" pitchFamily="34" charset="0"/>
              </a:rPr>
              <a:t> </a:t>
            </a:r>
            <a:endParaRPr lang="en-US" sz="2400" dirty="0" smtClean="0">
              <a:solidFill>
                <a:schemeClr val="dk1"/>
              </a:solidFill>
              <a:latin typeface="Arial Narrow" panose="020B0606020202030204" pitchFamily="34" charset="0"/>
            </a:endParaRPr>
          </a:p>
          <a:p>
            <a:endParaRPr lang="en-US" sz="2400" dirty="0">
              <a:solidFill>
                <a:schemeClr val="dk1"/>
              </a:solidFill>
              <a:latin typeface="Arial Narrow" panose="020B0606020202030204" pitchFamily="34" charset="0"/>
            </a:endParaRPr>
          </a:p>
          <a:p>
            <a:pPr lvl="8"/>
            <a:r>
              <a:rPr lang="en-US" sz="2400" b="1" dirty="0" smtClean="0">
                <a:solidFill>
                  <a:srgbClr val="008000"/>
                </a:solidFill>
                <a:latin typeface="Arial Narrow" panose="020B0606020202030204" pitchFamily="34" charset="0"/>
              </a:rPr>
              <a:t>—</a:t>
            </a:r>
            <a:r>
              <a:rPr lang="en-US" sz="2400" b="1" dirty="0">
                <a:solidFill>
                  <a:srgbClr val="008000"/>
                </a:solidFill>
                <a:latin typeface="Arial Narrow" panose="020B0606020202030204" pitchFamily="34" charset="0"/>
              </a:rPr>
              <a:t>National Trail Surfaces Study</a:t>
            </a:r>
          </a:p>
          <a:p>
            <a:pPr lvl="8"/>
            <a:r>
              <a:rPr lang="en-US" sz="2400" dirty="0">
                <a:solidFill>
                  <a:schemeClr val="dk1"/>
                </a:solidFill>
                <a:latin typeface="Arial Narrow" panose="020B0606020202030204" pitchFamily="34" charset="0"/>
              </a:rPr>
              <a:t>National Center on Accessibility, </a:t>
            </a:r>
            <a:r>
              <a:rPr lang="en-US" sz="2400" dirty="0" smtClean="0">
                <a:solidFill>
                  <a:schemeClr val="dk1"/>
                </a:solidFill>
                <a:latin typeface="Arial Narrow" panose="020B0606020202030204" pitchFamily="34" charset="0"/>
              </a:rPr>
              <a:t>2014</a:t>
            </a:r>
            <a:endParaRPr lang="en-US" sz="2400" dirty="0">
              <a:solidFill>
                <a:schemeClr val="dk1"/>
              </a:solidFill>
              <a:latin typeface="Arial Narrow" panose="020B0606020202030204" pitchFamily="34" charset="0"/>
            </a:endParaRPr>
          </a:p>
        </p:txBody>
      </p:sp>
      <p:sp>
        <p:nvSpPr>
          <p:cNvPr id="6" name="TextBox 5"/>
          <p:cNvSpPr txBox="1"/>
          <p:nvPr/>
        </p:nvSpPr>
        <p:spPr>
          <a:xfrm>
            <a:off x="203462" y="65663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30117246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Path Surfaces</a:t>
            </a:r>
            <a:endParaRPr lang="en-US" sz="3000" dirty="0">
              <a:solidFill>
                <a:schemeClr val="bg1"/>
              </a:solidFill>
              <a:latin typeface="Arial Black" panose="020B0A04020102020204" pitchFamily="34" charset="0"/>
            </a:endParaRPr>
          </a:p>
        </p:txBody>
      </p:sp>
      <p:pic>
        <p:nvPicPr>
          <p:cNvPr id="1028" name="Picture 4" descr="Quarter Inch Minus Limestone maintains its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287" y="1457917"/>
            <a:ext cx="2885506" cy="38437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32087" y="5342692"/>
            <a:ext cx="3311913" cy="338554"/>
          </a:xfrm>
          <a:prstGeom prst="rect">
            <a:avLst/>
          </a:prstGeom>
        </p:spPr>
        <p:txBody>
          <a:bodyPr wrap="square" rtlCol="0">
            <a:spAutoFit/>
          </a:bodyPr>
          <a:lstStyle/>
          <a:p>
            <a:pPr marL="0" indent="0">
              <a:buFont typeface="Wingdings" pitchFamily="2" charset="2"/>
              <a:buNone/>
            </a:pPr>
            <a:r>
              <a:rPr lang="en-US" sz="1600" i="1" dirty="0" smtClean="0">
                <a:solidFill>
                  <a:schemeClr val="dk1"/>
                </a:solidFill>
                <a:latin typeface="Arial Narrow" panose="020B0606020202030204" pitchFamily="34" charset="0"/>
              </a:rPr>
              <a:t>Photo: National Center on Accessibility </a:t>
            </a:r>
          </a:p>
        </p:txBody>
      </p:sp>
      <p:pic>
        <p:nvPicPr>
          <p:cNvPr id="7" name="Picture 6">
            <a:extLst>
              <a:ext uri="{FF2B5EF4-FFF2-40B4-BE49-F238E27FC236}">
                <a16:creationId xmlns:a16="http://schemas.microsoft.com/office/drawing/2014/main" id="{4DFEA999-7188-439B-B8C1-3CC40CC72834}"/>
              </a:ext>
            </a:extLst>
          </p:cNvPr>
          <p:cNvPicPr>
            <a:picLocks noChangeAspect="1"/>
          </p:cNvPicPr>
          <p:nvPr/>
        </p:nvPicPr>
        <p:blipFill>
          <a:blip r:embed="rId4"/>
          <a:stretch>
            <a:fillRect/>
          </a:stretch>
        </p:blipFill>
        <p:spPr>
          <a:xfrm>
            <a:off x="282640" y="1457917"/>
            <a:ext cx="5320847" cy="3883285"/>
          </a:xfrm>
          <a:prstGeom prst="rect">
            <a:avLst/>
          </a:prstGeom>
        </p:spPr>
      </p:pic>
      <p:sp>
        <p:nvSpPr>
          <p:cNvPr id="9" name="TextBox 8"/>
          <p:cNvSpPr txBox="1"/>
          <p:nvPr/>
        </p:nvSpPr>
        <p:spPr>
          <a:xfrm>
            <a:off x="319562" y="5376446"/>
            <a:ext cx="3926305" cy="338554"/>
          </a:xfrm>
          <a:prstGeom prst="rect">
            <a:avLst/>
          </a:prstGeom>
        </p:spPr>
        <p:txBody>
          <a:bodyPr wrap="square" rtlCol="0">
            <a:spAutoFit/>
          </a:bodyPr>
          <a:lstStyle/>
          <a:p>
            <a:r>
              <a:rPr lang="en-US" sz="1600" i="1" dirty="0">
                <a:solidFill>
                  <a:schemeClr val="dk1"/>
                </a:solidFill>
                <a:latin typeface="Arial Narrow" panose="020B0606020202030204" pitchFamily="34" charset="0"/>
              </a:rPr>
              <a:t>Photo: Montana League of Cities and Towns</a:t>
            </a:r>
          </a:p>
        </p:txBody>
      </p:sp>
      <p:sp>
        <p:nvSpPr>
          <p:cNvPr id="10" name="TextBox 9"/>
          <p:cNvSpPr txBox="1"/>
          <p:nvPr/>
        </p:nvSpPr>
        <p:spPr>
          <a:xfrm>
            <a:off x="203462" y="64901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49930789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On-Site</a:t>
            </a:r>
            <a:endParaRPr lang="en-US" sz="3000" dirty="0">
              <a:solidFill>
                <a:schemeClr val="bg1"/>
              </a:solidFill>
              <a:latin typeface="Arial Black" panose="020B0A04020102020204" pitchFamily="34" charset="0"/>
            </a:endParaRPr>
          </a:p>
        </p:txBody>
      </p:sp>
      <p:sp>
        <p:nvSpPr>
          <p:cNvPr id="3" name="TextBox 2"/>
          <p:cNvSpPr txBox="1"/>
          <p:nvPr/>
        </p:nvSpPr>
        <p:spPr>
          <a:xfrm>
            <a:off x="152400" y="1134591"/>
            <a:ext cx="8839200" cy="4971810"/>
          </a:xfrm>
          <a:prstGeom prst="rect">
            <a:avLst/>
          </a:prstGeom>
        </p:spPr>
        <p:txBody>
          <a:bodyPr wrap="square" numCol="1" rtlCol="0">
            <a:spAutoFit/>
          </a:bodyPr>
          <a:lstStyle/>
          <a:p>
            <a:pPr marL="457200" indent="-457200">
              <a:buClr>
                <a:schemeClr val="accent6">
                  <a:lumMod val="60000"/>
                  <a:lumOff val="40000"/>
                </a:schemeClr>
              </a:buClr>
              <a:buSzPct val="150000"/>
              <a:buFont typeface="Wingdings" panose="05000000000000000000" pitchFamily="2" charset="2"/>
              <a:buChar char="ü"/>
            </a:pPr>
            <a:r>
              <a:rPr lang="en-US" altLang="en-US" sz="2800" dirty="0" smtClean="0">
                <a:solidFill>
                  <a:srgbClr val="000000"/>
                </a:solidFill>
                <a:latin typeface="Arial Narrow" pitchFamily="34" charset="0"/>
              </a:rPr>
              <a:t>Obtain </a:t>
            </a:r>
            <a:r>
              <a:rPr lang="en-US" altLang="en-US" sz="2800" dirty="0">
                <a:solidFill>
                  <a:srgbClr val="000000"/>
                </a:solidFill>
                <a:latin typeface="Arial Narrow" pitchFamily="34" charset="0"/>
              </a:rPr>
              <a:t>additional information and </a:t>
            </a:r>
            <a:r>
              <a:rPr lang="en-US" altLang="en-US" sz="2800" dirty="0" smtClean="0">
                <a:solidFill>
                  <a:srgbClr val="000000"/>
                </a:solidFill>
                <a:latin typeface="Arial Narrow" pitchFamily="34" charset="0"/>
              </a:rPr>
              <a:t>directions</a:t>
            </a:r>
          </a:p>
          <a:p>
            <a:pPr marL="342900" indent="-342900">
              <a:buClr>
                <a:schemeClr val="accent6">
                  <a:lumMod val="60000"/>
                  <a:lumOff val="40000"/>
                </a:schemeClr>
              </a:buClr>
              <a:buSzPct val="150000"/>
              <a:buFont typeface="Wingdings" panose="05000000000000000000" pitchFamily="2" charset="2"/>
              <a:buChar char="ü"/>
            </a:pPr>
            <a:endParaRPr lang="en-US" altLang="en-US" sz="1000" dirty="0" smtClean="0">
              <a:solidFill>
                <a:srgbClr val="000000"/>
              </a:solidFill>
              <a:latin typeface="Arial Narrow" pitchFamily="34" charset="0"/>
            </a:endParaRPr>
          </a:p>
          <a:p>
            <a:pPr marL="800100" lvl="1" indent="-342900">
              <a:buClr>
                <a:schemeClr val="accent6">
                  <a:lumMod val="60000"/>
                  <a:lumOff val="40000"/>
                </a:schemeClr>
              </a:buClr>
              <a:buSzPct val="150000"/>
              <a:buFont typeface="Wingdings" panose="05000000000000000000" pitchFamily="2" charset="2"/>
              <a:buChar char="ü"/>
            </a:pPr>
            <a:r>
              <a:rPr lang="en-US" altLang="en-US" sz="2800" dirty="0" smtClean="0">
                <a:solidFill>
                  <a:srgbClr val="000000"/>
                </a:solidFill>
                <a:latin typeface="Arial Narrow" pitchFamily="34" charset="0"/>
              </a:rPr>
              <a:t>Clear signage</a:t>
            </a:r>
          </a:p>
          <a:p>
            <a:pPr marL="800100" lvl="1" indent="-342900">
              <a:buClr>
                <a:schemeClr val="accent6">
                  <a:lumMod val="60000"/>
                  <a:lumOff val="40000"/>
                </a:schemeClr>
              </a:buClr>
              <a:buSzPct val="150000"/>
              <a:buFont typeface="Wingdings" panose="05000000000000000000" pitchFamily="2" charset="2"/>
              <a:buChar char="ü"/>
            </a:pPr>
            <a:r>
              <a:rPr lang="en-US" altLang="en-US" sz="2800" dirty="0" smtClean="0">
                <a:solidFill>
                  <a:srgbClr val="000000"/>
                </a:solidFill>
                <a:latin typeface="Arial Narrow" pitchFamily="34" charset="0"/>
              </a:rPr>
              <a:t>Consider providing an accessible route map</a:t>
            </a:r>
          </a:p>
          <a:p>
            <a:pPr lvl="1">
              <a:buClr>
                <a:schemeClr val="accent6">
                  <a:lumMod val="60000"/>
                  <a:lumOff val="40000"/>
                </a:schemeClr>
              </a:buClr>
              <a:buSzPct val="150000"/>
            </a:pPr>
            <a:endParaRPr lang="en-US" altLang="en-US" sz="2800" dirty="0">
              <a:solidFill>
                <a:srgbClr val="000000"/>
              </a:solidFill>
              <a:latin typeface="Arial Narrow" pitchFamily="34" charset="0"/>
            </a:endParaRPr>
          </a:p>
          <a:p>
            <a:pPr marL="342900" indent="-342900">
              <a:buClr>
                <a:schemeClr val="accent6">
                  <a:lumMod val="60000"/>
                  <a:lumOff val="40000"/>
                </a:schemeClr>
              </a:buClr>
              <a:buSzPct val="150000"/>
              <a:buFont typeface="Wingdings" panose="05000000000000000000" pitchFamily="2" charset="2"/>
              <a:buChar char="ü"/>
            </a:pPr>
            <a:r>
              <a:rPr lang="en-US" altLang="en-US" sz="2800" dirty="0">
                <a:solidFill>
                  <a:srgbClr val="000000"/>
                </a:solidFill>
                <a:latin typeface="Arial Narrow" pitchFamily="34" charset="0"/>
              </a:rPr>
              <a:t>Move around </a:t>
            </a:r>
            <a:r>
              <a:rPr lang="en-US" altLang="en-US" sz="2800" dirty="0" smtClean="0">
                <a:solidFill>
                  <a:srgbClr val="000000"/>
                </a:solidFill>
                <a:latin typeface="Arial Narrow" pitchFamily="34" charset="0"/>
              </a:rPr>
              <a:t>site</a:t>
            </a:r>
          </a:p>
          <a:p>
            <a:pPr>
              <a:buClr>
                <a:schemeClr val="accent6">
                  <a:lumMod val="60000"/>
                  <a:lumOff val="40000"/>
                </a:schemeClr>
              </a:buClr>
              <a:buSzPct val="150000"/>
            </a:pPr>
            <a:endParaRPr lang="en-US" altLang="en-US" sz="1058" dirty="0" smtClean="0">
              <a:solidFill>
                <a:srgbClr val="000000"/>
              </a:solidFill>
              <a:latin typeface="Arial Narrow" pitchFamily="34" charset="0"/>
            </a:endParaRPr>
          </a:p>
          <a:p>
            <a:pPr marL="342900" indent="-342900">
              <a:buClr>
                <a:schemeClr val="accent6">
                  <a:lumMod val="60000"/>
                  <a:lumOff val="40000"/>
                </a:schemeClr>
              </a:buClr>
              <a:buSzPct val="150000"/>
              <a:buFont typeface="Wingdings" panose="05000000000000000000" pitchFamily="2" charset="2"/>
              <a:buChar char="ü"/>
            </a:pPr>
            <a:endParaRPr lang="en-US" altLang="en-US" sz="800" dirty="0">
              <a:solidFill>
                <a:srgbClr val="000000"/>
              </a:solidFill>
              <a:latin typeface="Arial Narrow" pitchFamily="34" charset="0"/>
            </a:endParaRPr>
          </a:p>
          <a:p>
            <a:pPr marL="342900" indent="-342900">
              <a:buClr>
                <a:schemeClr val="accent6">
                  <a:lumMod val="60000"/>
                  <a:lumOff val="40000"/>
                </a:schemeClr>
              </a:buClr>
              <a:buSzPct val="150000"/>
              <a:buFont typeface="Wingdings" panose="05000000000000000000" pitchFamily="2" charset="2"/>
              <a:buChar char="ü"/>
            </a:pPr>
            <a:r>
              <a:rPr lang="en-US" altLang="en-US" sz="2800" dirty="0">
                <a:solidFill>
                  <a:srgbClr val="000000"/>
                </a:solidFill>
                <a:latin typeface="Arial Narrow" pitchFamily="34" charset="0"/>
              </a:rPr>
              <a:t>Attend performances, participate in activities</a:t>
            </a:r>
            <a:r>
              <a:rPr lang="en-US" altLang="en-US" sz="2800" dirty="0" smtClean="0">
                <a:solidFill>
                  <a:srgbClr val="000000"/>
                </a:solidFill>
                <a:latin typeface="Arial Narrow" pitchFamily="34" charset="0"/>
              </a:rPr>
              <a:t>, </a:t>
            </a:r>
            <a:r>
              <a:rPr lang="en-US" altLang="en-US" sz="2800" dirty="0">
                <a:solidFill>
                  <a:srgbClr val="000000"/>
                </a:solidFill>
                <a:latin typeface="Arial Narrow" pitchFamily="34" charset="0"/>
              </a:rPr>
              <a:t>enter </a:t>
            </a:r>
            <a:r>
              <a:rPr lang="en-US" altLang="en-US" sz="2800" dirty="0" smtClean="0">
                <a:solidFill>
                  <a:srgbClr val="000000"/>
                </a:solidFill>
                <a:latin typeface="Arial Narrow" pitchFamily="34" charset="0"/>
              </a:rPr>
              <a:t>exhibits</a:t>
            </a:r>
          </a:p>
          <a:p>
            <a:pPr marL="342900" indent="-342900">
              <a:buClr>
                <a:schemeClr val="accent6">
                  <a:lumMod val="60000"/>
                  <a:lumOff val="40000"/>
                </a:schemeClr>
              </a:buClr>
              <a:buSzPct val="150000"/>
              <a:buFont typeface="Wingdings" panose="05000000000000000000" pitchFamily="2" charset="2"/>
              <a:buChar char="ü"/>
            </a:pPr>
            <a:endParaRPr lang="en-US" altLang="en-US" sz="1050" dirty="0" smtClean="0">
              <a:solidFill>
                <a:srgbClr val="000000"/>
              </a:solidFill>
              <a:latin typeface="Arial Narrow" pitchFamily="34" charset="0"/>
            </a:endParaRPr>
          </a:p>
          <a:p>
            <a:pPr marL="342900" indent="-342900">
              <a:buClr>
                <a:schemeClr val="accent6">
                  <a:lumMod val="60000"/>
                  <a:lumOff val="40000"/>
                </a:schemeClr>
              </a:buClr>
              <a:buSzPct val="150000"/>
              <a:buFont typeface="Wingdings" panose="05000000000000000000" pitchFamily="2" charset="2"/>
              <a:buChar char="ü"/>
            </a:pPr>
            <a:endParaRPr lang="en-US" altLang="en-US" sz="800" dirty="0">
              <a:solidFill>
                <a:srgbClr val="000000"/>
              </a:solidFill>
              <a:latin typeface="Arial Narrow" pitchFamily="34" charset="0"/>
            </a:endParaRPr>
          </a:p>
          <a:p>
            <a:pPr marL="342900" indent="-342900">
              <a:buClr>
                <a:schemeClr val="accent6">
                  <a:lumMod val="60000"/>
                  <a:lumOff val="40000"/>
                </a:schemeClr>
              </a:buClr>
              <a:buSzPct val="150000"/>
              <a:buFont typeface="Wingdings" panose="05000000000000000000" pitchFamily="2" charset="2"/>
              <a:buChar char="ü"/>
            </a:pPr>
            <a:r>
              <a:rPr lang="en-US" altLang="en-US" sz="2800" dirty="0">
                <a:solidFill>
                  <a:srgbClr val="000000"/>
                </a:solidFill>
                <a:latin typeface="Arial Narrow" pitchFamily="34" charset="0"/>
              </a:rPr>
              <a:t>Select and purchase items </a:t>
            </a:r>
            <a:endParaRPr lang="en-US" altLang="en-US" sz="2800" dirty="0" smtClean="0">
              <a:solidFill>
                <a:srgbClr val="000000"/>
              </a:solidFill>
              <a:latin typeface="Arial Narrow" pitchFamily="34" charset="0"/>
            </a:endParaRPr>
          </a:p>
          <a:p>
            <a:pPr marL="342900" indent="-342900">
              <a:buClr>
                <a:schemeClr val="accent6">
                  <a:lumMod val="60000"/>
                  <a:lumOff val="40000"/>
                </a:schemeClr>
              </a:buClr>
              <a:buSzPct val="150000"/>
              <a:buFont typeface="Wingdings" panose="05000000000000000000" pitchFamily="2" charset="2"/>
              <a:buChar char="ü"/>
            </a:pPr>
            <a:endParaRPr lang="en-US" altLang="en-US" sz="1000" dirty="0" smtClean="0">
              <a:solidFill>
                <a:srgbClr val="000000"/>
              </a:solidFill>
              <a:latin typeface="Arial Narrow" pitchFamily="34" charset="0"/>
            </a:endParaRPr>
          </a:p>
          <a:p>
            <a:pPr marL="342900" indent="-342900">
              <a:buClr>
                <a:schemeClr val="accent6">
                  <a:lumMod val="60000"/>
                  <a:lumOff val="40000"/>
                </a:schemeClr>
              </a:buClr>
              <a:buSzPct val="150000"/>
              <a:buFont typeface="Wingdings" panose="05000000000000000000" pitchFamily="2" charset="2"/>
              <a:buChar char="ü"/>
            </a:pPr>
            <a:endParaRPr lang="en-US" altLang="en-US" sz="800" dirty="0">
              <a:solidFill>
                <a:srgbClr val="000000"/>
              </a:solidFill>
              <a:latin typeface="Arial Narrow" pitchFamily="34" charset="0"/>
            </a:endParaRPr>
          </a:p>
          <a:p>
            <a:pPr marL="342900" indent="-342900">
              <a:buClr>
                <a:schemeClr val="accent6">
                  <a:lumMod val="60000"/>
                  <a:lumOff val="40000"/>
                </a:schemeClr>
              </a:buClr>
              <a:buSzPct val="150000"/>
              <a:buFont typeface="Wingdings" panose="05000000000000000000" pitchFamily="2" charset="2"/>
              <a:buChar char="ü"/>
            </a:pPr>
            <a:r>
              <a:rPr lang="en-US" altLang="en-US" sz="2800" dirty="0">
                <a:solidFill>
                  <a:srgbClr val="000000"/>
                </a:solidFill>
                <a:latin typeface="Arial Narrow" pitchFamily="34" charset="0"/>
              </a:rPr>
              <a:t>Use </a:t>
            </a:r>
            <a:r>
              <a:rPr lang="en-US" altLang="en-US" sz="2800" dirty="0" smtClean="0">
                <a:solidFill>
                  <a:srgbClr val="000000"/>
                </a:solidFill>
                <a:latin typeface="Arial Narrow" pitchFamily="34" charset="0"/>
              </a:rPr>
              <a:t>public restrooms, </a:t>
            </a:r>
            <a:r>
              <a:rPr lang="en-US" altLang="en-US" sz="2800" dirty="0">
                <a:solidFill>
                  <a:srgbClr val="000000"/>
                </a:solidFill>
                <a:latin typeface="Arial Narrow" pitchFamily="34" charset="0"/>
              </a:rPr>
              <a:t>shelters, first aid stations, &amp;</a:t>
            </a:r>
            <a:r>
              <a:rPr lang="en-US" altLang="en-US" sz="2800" dirty="0" smtClean="0">
                <a:solidFill>
                  <a:srgbClr val="000000"/>
                </a:solidFill>
                <a:latin typeface="Arial Narrow" pitchFamily="34" charset="0"/>
              </a:rPr>
              <a:t> other amenities</a:t>
            </a:r>
            <a:endParaRPr lang="en-US" altLang="en-US" sz="2800" dirty="0">
              <a:solidFill>
                <a:srgbClr val="000000"/>
              </a:solidFill>
              <a:latin typeface="Arial Narrow" pitchFamily="34" charset="0"/>
            </a:endParaRPr>
          </a:p>
        </p:txBody>
      </p:sp>
      <p:sp>
        <p:nvSpPr>
          <p:cNvPr id="4" name="TextBox 3"/>
          <p:cNvSpPr txBox="1"/>
          <p:nvPr/>
        </p:nvSpPr>
        <p:spPr>
          <a:xfrm>
            <a:off x="203462" y="64901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83789480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a:solidFill>
                  <a:srgbClr val="FFFFFF"/>
                </a:solidFill>
                <a:latin typeface="Arial Black" panose="020B0A04020102020204" pitchFamily="34" charset="0"/>
              </a:rPr>
              <a:t>Access to Activities</a:t>
            </a:r>
            <a:endParaRPr lang="en-US" sz="3600" b="1" dirty="0" smtClean="0">
              <a:solidFill>
                <a:srgbClr val="FFFFFF"/>
              </a:solidFill>
              <a:latin typeface="Arial Black" panose="020B0A04020102020204" pitchFamily="34" charset="0"/>
            </a:endParaRPr>
          </a:p>
        </p:txBody>
      </p:sp>
      <p:sp>
        <p:nvSpPr>
          <p:cNvPr id="23" name="Rectangle 22"/>
          <p:cNvSpPr/>
          <p:nvPr/>
        </p:nvSpPr>
        <p:spPr>
          <a:xfrm>
            <a:off x="152400" y="990600"/>
            <a:ext cx="8839200" cy="4524315"/>
          </a:xfrm>
          <a:prstGeom prst="rect">
            <a:avLst/>
          </a:prstGeom>
        </p:spPr>
        <p:txBody>
          <a:bodyPr wrap="square">
            <a:spAutoFit/>
          </a:bodyPr>
          <a:lstStyle/>
          <a:p>
            <a:r>
              <a:rPr lang="en-US" sz="2400" b="1" dirty="0" smtClean="0">
                <a:solidFill>
                  <a:srgbClr val="000000"/>
                </a:solidFill>
                <a:latin typeface="Arial Narrow" panose="020B0606020202030204" pitchFamily="34" charset="0"/>
              </a:rPr>
              <a:t>Concessions &amp; Vendors</a:t>
            </a:r>
          </a:p>
          <a:p>
            <a:endParaRPr lang="en-US" sz="1200" dirty="0" smtClean="0">
              <a:solidFill>
                <a:srgbClr val="000000"/>
              </a:solidFill>
              <a:latin typeface="Arial Narrow" panose="020B0606020202030204" pitchFamily="34" charset="0"/>
            </a:endParaRPr>
          </a:p>
          <a:p>
            <a:pPr>
              <a:buClr>
                <a:srgbClr val="002D8A">
                  <a:lumMod val="60000"/>
                  <a:lumOff val="40000"/>
                </a:srgbClr>
              </a:buClr>
              <a:buSzPct val="130000"/>
            </a:pPr>
            <a:endParaRPr lang="en-US" sz="1200" dirty="0">
              <a:solidFill>
                <a:srgbClr val="000000"/>
              </a:solidFill>
              <a:latin typeface="Arial Narrow" panose="020B0606020202030204" pitchFamily="34" charset="0"/>
            </a:endParaRPr>
          </a:p>
          <a:p>
            <a:pPr marL="342900" indent="-342900">
              <a:buClr>
                <a:srgbClr val="002D8A">
                  <a:lumMod val="60000"/>
                  <a:lumOff val="40000"/>
                </a:srgbClr>
              </a:buClr>
              <a:buSzPct val="130000"/>
              <a:buFont typeface="Wingdings" panose="05000000000000000000" pitchFamily="2" charset="2"/>
              <a:buChar char="ü"/>
            </a:pPr>
            <a:r>
              <a:rPr lang="en-US" sz="2400" dirty="0">
                <a:solidFill>
                  <a:srgbClr val="000000"/>
                </a:solidFill>
                <a:latin typeface="Arial Narrow" panose="020B0606020202030204" pitchFamily="34" charset="0"/>
              </a:rPr>
              <a:t>H</a:t>
            </a:r>
            <a:r>
              <a:rPr lang="en-US" sz="2400" dirty="0" smtClean="0">
                <a:solidFill>
                  <a:srgbClr val="000000"/>
                </a:solidFill>
                <a:latin typeface="Arial Narrow" panose="020B0606020202030204" pitchFamily="34" charset="0"/>
              </a:rPr>
              <a:t>eight </a:t>
            </a:r>
            <a:r>
              <a:rPr lang="en-US" sz="2400" dirty="0">
                <a:solidFill>
                  <a:srgbClr val="000000"/>
                </a:solidFill>
                <a:latin typeface="Arial Narrow" panose="020B0606020202030204" pitchFamily="34" charset="0"/>
              </a:rPr>
              <a:t>of service </a:t>
            </a:r>
            <a:r>
              <a:rPr lang="en-US" sz="2400" dirty="0" smtClean="0">
                <a:solidFill>
                  <a:srgbClr val="000000"/>
                </a:solidFill>
                <a:latin typeface="Arial Narrow" panose="020B0606020202030204" pitchFamily="34" charset="0"/>
              </a:rPr>
              <a:t>counters do not </a:t>
            </a:r>
            <a:r>
              <a:rPr lang="en-US" sz="2400" dirty="0">
                <a:solidFill>
                  <a:srgbClr val="000000"/>
                </a:solidFill>
                <a:latin typeface="Arial Narrow" panose="020B0606020202030204" pitchFamily="34" charset="0"/>
              </a:rPr>
              <a:t>exceed 36 </a:t>
            </a:r>
            <a:r>
              <a:rPr lang="en-US" sz="2400" dirty="0" smtClean="0">
                <a:solidFill>
                  <a:srgbClr val="000000"/>
                </a:solidFill>
                <a:latin typeface="Arial Narrow" panose="020B0606020202030204" pitchFamily="34" charset="0"/>
              </a:rPr>
              <a:t>inches</a:t>
            </a:r>
          </a:p>
          <a:p>
            <a:pPr marL="342900" indent="-342900">
              <a:buClr>
                <a:srgbClr val="002D8A">
                  <a:lumMod val="60000"/>
                  <a:lumOff val="40000"/>
                </a:srgbClr>
              </a:buClr>
              <a:buSzPct val="130000"/>
              <a:buFont typeface="Wingdings" panose="05000000000000000000" pitchFamily="2" charset="2"/>
              <a:buChar char="ü"/>
            </a:pPr>
            <a:endParaRPr lang="en-US" sz="1200" dirty="0">
              <a:solidFill>
                <a:srgbClr val="000000"/>
              </a:solidFill>
              <a:latin typeface="Arial Narrow" panose="020B0606020202030204" pitchFamily="34" charset="0"/>
            </a:endParaRPr>
          </a:p>
          <a:p>
            <a:pPr marL="342900" indent="-342900">
              <a:buClr>
                <a:srgbClr val="002D8A">
                  <a:lumMod val="60000"/>
                  <a:lumOff val="40000"/>
                </a:srgbClr>
              </a:buClr>
              <a:buSzPct val="130000"/>
              <a:buFont typeface="Wingdings" panose="05000000000000000000" pitchFamily="2" charset="2"/>
              <a:buChar char="ü"/>
            </a:pPr>
            <a:r>
              <a:rPr lang="en-US" sz="2400" dirty="0" smtClean="0">
                <a:solidFill>
                  <a:srgbClr val="000000"/>
                </a:solidFill>
                <a:latin typeface="Arial Narrow" panose="020B0606020202030204" pitchFamily="34" charset="0"/>
              </a:rPr>
              <a:t>Food </a:t>
            </a:r>
            <a:r>
              <a:rPr lang="en-US" sz="2400" dirty="0">
                <a:solidFill>
                  <a:srgbClr val="000000"/>
                </a:solidFill>
                <a:latin typeface="Arial Narrow" panose="020B0606020202030204" pitchFamily="34" charset="0"/>
              </a:rPr>
              <a:t>and drink </a:t>
            </a:r>
            <a:r>
              <a:rPr lang="en-US" sz="2400" dirty="0" smtClean="0">
                <a:solidFill>
                  <a:srgbClr val="000000"/>
                </a:solidFill>
                <a:latin typeface="Arial Narrow" panose="020B0606020202030204" pitchFamily="34" charset="0"/>
              </a:rPr>
              <a:t>trailers </a:t>
            </a:r>
            <a:r>
              <a:rPr lang="en-US" sz="2400" dirty="0">
                <a:solidFill>
                  <a:srgbClr val="000000"/>
                </a:solidFill>
                <a:latin typeface="Arial Narrow" panose="020B0606020202030204" pitchFamily="34" charset="0"/>
              </a:rPr>
              <a:t>may </a:t>
            </a:r>
            <a:r>
              <a:rPr lang="en-US" sz="2400" dirty="0" smtClean="0">
                <a:solidFill>
                  <a:srgbClr val="000000"/>
                </a:solidFill>
                <a:latin typeface="Arial Narrow" panose="020B0606020202030204" pitchFamily="34" charset="0"/>
              </a:rPr>
              <a:t>install </a:t>
            </a:r>
            <a:r>
              <a:rPr lang="en-US" sz="2400" dirty="0">
                <a:solidFill>
                  <a:srgbClr val="000000"/>
                </a:solidFill>
                <a:latin typeface="Arial Narrow" panose="020B0606020202030204" pitchFamily="34" charset="0"/>
              </a:rPr>
              <a:t>a low folding </a:t>
            </a:r>
            <a:r>
              <a:rPr lang="en-US" sz="2400" dirty="0" smtClean="0">
                <a:solidFill>
                  <a:srgbClr val="000000"/>
                </a:solidFill>
                <a:latin typeface="Arial Narrow" panose="020B0606020202030204" pitchFamily="34" charset="0"/>
              </a:rPr>
              <a:t>shelf for condiments </a:t>
            </a:r>
            <a:r>
              <a:rPr lang="en-US" sz="2400" dirty="0">
                <a:solidFill>
                  <a:srgbClr val="000000"/>
                </a:solidFill>
                <a:latin typeface="Arial Narrow" panose="020B0606020202030204" pitchFamily="34" charset="0"/>
              </a:rPr>
              <a:t>and </a:t>
            </a:r>
            <a:r>
              <a:rPr lang="en-US" sz="2400" dirty="0" smtClean="0">
                <a:solidFill>
                  <a:srgbClr val="000000"/>
                </a:solidFill>
                <a:latin typeface="Arial Narrow" panose="020B0606020202030204" pitchFamily="34" charset="0"/>
              </a:rPr>
              <a:t>menus</a:t>
            </a:r>
          </a:p>
          <a:p>
            <a:pPr marL="342900" indent="-342900">
              <a:buClr>
                <a:srgbClr val="002D8A">
                  <a:lumMod val="60000"/>
                  <a:lumOff val="40000"/>
                </a:srgbClr>
              </a:buClr>
              <a:buSzPct val="130000"/>
              <a:buFont typeface="Wingdings" panose="05000000000000000000" pitchFamily="2" charset="2"/>
              <a:buChar char="ü"/>
            </a:pPr>
            <a:endParaRPr lang="en-US" sz="1200" dirty="0">
              <a:solidFill>
                <a:srgbClr val="000000"/>
              </a:solidFill>
              <a:latin typeface="Arial Narrow" panose="020B0606020202030204" pitchFamily="34" charset="0"/>
            </a:endParaRPr>
          </a:p>
          <a:p>
            <a:pPr marL="342900" indent="-342900">
              <a:buClr>
                <a:srgbClr val="002D8A">
                  <a:lumMod val="60000"/>
                  <a:lumOff val="40000"/>
                </a:srgbClr>
              </a:buClr>
              <a:buSzPct val="130000"/>
              <a:buFont typeface="Wingdings" panose="05000000000000000000" pitchFamily="2" charset="2"/>
              <a:buChar char="ü"/>
            </a:pPr>
            <a:r>
              <a:rPr lang="en-US" sz="2400" dirty="0" smtClean="0">
                <a:solidFill>
                  <a:srgbClr val="000000"/>
                </a:solidFill>
                <a:latin typeface="Arial Narrow" panose="020B0606020202030204" pitchFamily="34" charset="0"/>
              </a:rPr>
              <a:t>Or shared </a:t>
            </a:r>
            <a:r>
              <a:rPr lang="en-US" sz="2400" dirty="0">
                <a:solidFill>
                  <a:srgbClr val="000000"/>
                </a:solidFill>
                <a:latin typeface="Arial Narrow" panose="020B0606020202030204" pitchFamily="34" charset="0"/>
              </a:rPr>
              <a:t>condiment table in or adjacent to nearby eating </a:t>
            </a:r>
            <a:r>
              <a:rPr lang="en-US" sz="2400" dirty="0" smtClean="0">
                <a:solidFill>
                  <a:srgbClr val="000000"/>
                </a:solidFill>
                <a:latin typeface="Arial Narrow" panose="020B0606020202030204" pitchFamily="34" charset="0"/>
              </a:rPr>
              <a:t>areas</a:t>
            </a:r>
          </a:p>
          <a:p>
            <a:pPr marL="342900" indent="-342900">
              <a:buClr>
                <a:srgbClr val="002D8A">
                  <a:lumMod val="60000"/>
                  <a:lumOff val="40000"/>
                </a:srgbClr>
              </a:buClr>
              <a:buSzPct val="130000"/>
              <a:buFont typeface="Wingdings" panose="05000000000000000000" pitchFamily="2" charset="2"/>
              <a:buChar char="ü"/>
            </a:pPr>
            <a:endParaRPr lang="en-US" sz="1200" dirty="0">
              <a:solidFill>
                <a:srgbClr val="000000"/>
              </a:solidFill>
              <a:latin typeface="Arial Narrow" panose="020B0606020202030204" pitchFamily="34" charset="0"/>
            </a:endParaRPr>
          </a:p>
          <a:p>
            <a:pPr marL="342900" indent="-342900">
              <a:buClr>
                <a:srgbClr val="002D8A">
                  <a:lumMod val="60000"/>
                  <a:lumOff val="40000"/>
                </a:srgbClr>
              </a:buClr>
              <a:buSzPct val="130000"/>
              <a:buFont typeface="Wingdings" panose="05000000000000000000" pitchFamily="2" charset="2"/>
              <a:buChar char="ü"/>
            </a:pPr>
            <a:r>
              <a:rPr lang="en-US" sz="2400" dirty="0">
                <a:solidFill>
                  <a:srgbClr val="000000"/>
                </a:solidFill>
                <a:latin typeface="Arial Narrow" panose="020B0606020202030204" pitchFamily="34" charset="0"/>
              </a:rPr>
              <a:t>People </a:t>
            </a:r>
            <a:r>
              <a:rPr lang="en-US" sz="2400" dirty="0" smtClean="0">
                <a:solidFill>
                  <a:srgbClr val="000000"/>
                </a:solidFill>
                <a:latin typeface="Arial Narrow" panose="020B0606020202030204" pitchFamily="34" charset="0"/>
              </a:rPr>
              <a:t>should </a:t>
            </a:r>
            <a:r>
              <a:rPr lang="en-US" sz="2400" dirty="0">
                <a:solidFill>
                  <a:srgbClr val="000000"/>
                </a:solidFill>
                <a:latin typeface="Arial Narrow" panose="020B0606020202030204" pitchFamily="34" charset="0"/>
              </a:rPr>
              <a:t>be able to reach each area provided for dining and </a:t>
            </a:r>
            <a:r>
              <a:rPr lang="en-US" sz="2400" dirty="0" smtClean="0">
                <a:solidFill>
                  <a:srgbClr val="000000"/>
                </a:solidFill>
                <a:latin typeface="Arial Narrow" panose="020B0606020202030204" pitchFamily="34" charset="0"/>
              </a:rPr>
              <a:t>be </a:t>
            </a:r>
            <a:r>
              <a:rPr lang="en-US" sz="2400" dirty="0">
                <a:solidFill>
                  <a:srgbClr val="000000"/>
                </a:solidFill>
                <a:latin typeface="Arial Narrow" panose="020B0606020202030204" pitchFamily="34" charset="0"/>
              </a:rPr>
              <a:t>able to pull up under at least </a:t>
            </a:r>
            <a:r>
              <a:rPr lang="en-US" sz="2400" dirty="0" smtClean="0">
                <a:solidFill>
                  <a:srgbClr val="000000"/>
                </a:solidFill>
                <a:latin typeface="Arial Narrow" panose="020B0606020202030204" pitchFamily="34" charset="0"/>
              </a:rPr>
              <a:t>5% of tables</a:t>
            </a:r>
          </a:p>
          <a:p>
            <a:pPr marL="342900" indent="-342900">
              <a:buClr>
                <a:srgbClr val="002D8A">
                  <a:lumMod val="60000"/>
                  <a:lumOff val="40000"/>
                </a:srgbClr>
              </a:buClr>
              <a:buSzPct val="130000"/>
              <a:buFont typeface="Wingdings" panose="05000000000000000000" pitchFamily="2" charset="2"/>
              <a:buChar char="ü"/>
            </a:pPr>
            <a:endParaRPr lang="en-US" sz="1200" dirty="0" smtClean="0">
              <a:solidFill>
                <a:srgbClr val="000000"/>
              </a:solidFill>
              <a:latin typeface="Arial Narrow" panose="020B0606020202030204" pitchFamily="34" charset="0"/>
            </a:endParaRPr>
          </a:p>
          <a:p>
            <a:pPr marL="342900" indent="-342900">
              <a:buClr>
                <a:srgbClr val="002D8A">
                  <a:lumMod val="60000"/>
                  <a:lumOff val="40000"/>
                </a:srgbClr>
              </a:buClr>
              <a:buSzPct val="130000"/>
              <a:buFont typeface="Wingdings" panose="05000000000000000000" pitchFamily="2" charset="2"/>
              <a:buChar char="ü"/>
            </a:pPr>
            <a:r>
              <a:rPr lang="en-US" sz="2400" dirty="0">
                <a:solidFill>
                  <a:srgbClr val="000000"/>
                </a:solidFill>
                <a:latin typeface="Arial Narrow" panose="020B0606020202030204" pitchFamily="34" charset="0"/>
              </a:rPr>
              <a:t>A</a:t>
            </a:r>
            <a:r>
              <a:rPr lang="en-US" sz="2400" dirty="0" smtClean="0">
                <a:solidFill>
                  <a:srgbClr val="000000"/>
                </a:solidFill>
                <a:latin typeface="Arial Narrow" panose="020B0606020202030204" pitchFamily="34" charset="0"/>
              </a:rPr>
              <a:t>ccessible </a:t>
            </a:r>
            <a:r>
              <a:rPr lang="en-US" sz="2400" dirty="0">
                <a:solidFill>
                  <a:srgbClr val="000000"/>
                </a:solidFill>
                <a:latin typeface="Arial Narrow" panose="020B0606020202030204" pitchFamily="34" charset="0"/>
              </a:rPr>
              <a:t>route to the area </a:t>
            </a:r>
            <a:r>
              <a:rPr lang="en-US" sz="2400" dirty="0" smtClean="0">
                <a:solidFill>
                  <a:srgbClr val="000000"/>
                </a:solidFill>
                <a:latin typeface="Arial Narrow" panose="020B0606020202030204" pitchFamily="34" charset="0"/>
              </a:rPr>
              <a:t>&amp; adequate </a:t>
            </a:r>
            <a:r>
              <a:rPr lang="en-US" sz="2400" dirty="0">
                <a:solidFill>
                  <a:srgbClr val="000000"/>
                </a:solidFill>
                <a:latin typeface="Arial Narrow" panose="020B0606020202030204" pitchFamily="34" charset="0"/>
              </a:rPr>
              <a:t>maneuvering space around and under </a:t>
            </a:r>
            <a:r>
              <a:rPr lang="en-US" sz="2400" dirty="0" smtClean="0">
                <a:solidFill>
                  <a:srgbClr val="000000"/>
                </a:solidFill>
                <a:latin typeface="Arial Narrow" panose="020B0606020202030204" pitchFamily="34" charset="0"/>
              </a:rPr>
              <a:t>tables</a:t>
            </a:r>
            <a:endParaRPr lang="en-US" sz="2400" dirty="0">
              <a:solidFill>
                <a:srgbClr val="000000"/>
              </a:solidFill>
              <a:latin typeface="Arial Narrow" panose="020B0606020202030204" pitchFamily="34" charset="0"/>
            </a:endParaRPr>
          </a:p>
        </p:txBody>
      </p:sp>
      <p:sp>
        <p:nvSpPr>
          <p:cNvPr id="5" name="TextBox 4"/>
          <p:cNvSpPr txBox="1"/>
          <p:nvPr/>
        </p:nvSpPr>
        <p:spPr>
          <a:xfrm>
            <a:off x="203462" y="6371565"/>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85155474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a:solidFill>
                  <a:srgbClr val="FFFFFF"/>
                </a:solidFill>
                <a:latin typeface="Arial Black" panose="020B0A04020102020204" pitchFamily="34" charset="0"/>
              </a:rPr>
              <a:t>Access to Activities</a:t>
            </a:r>
            <a:endParaRPr lang="en-US" sz="3600" b="1" dirty="0" smtClean="0">
              <a:solidFill>
                <a:srgbClr val="FFFFFF"/>
              </a:solidFill>
              <a:latin typeface="Arial Black" panose="020B0A04020102020204" pitchFamily="34" charset="0"/>
            </a:endParaRPr>
          </a:p>
        </p:txBody>
      </p:sp>
      <p:sp>
        <p:nvSpPr>
          <p:cNvPr id="23" name="Rectangle 22"/>
          <p:cNvSpPr/>
          <p:nvPr/>
        </p:nvSpPr>
        <p:spPr>
          <a:xfrm>
            <a:off x="152400" y="990600"/>
            <a:ext cx="8839200" cy="461665"/>
          </a:xfrm>
          <a:prstGeom prst="rect">
            <a:avLst/>
          </a:prstGeom>
        </p:spPr>
        <p:txBody>
          <a:bodyPr wrap="square">
            <a:spAutoFit/>
          </a:bodyPr>
          <a:lstStyle/>
          <a:p>
            <a:r>
              <a:rPr lang="en-US" sz="2400" b="1" dirty="0" smtClean="0">
                <a:solidFill>
                  <a:srgbClr val="000000"/>
                </a:solidFill>
                <a:latin typeface="Arial Narrow" panose="020B0606020202030204" pitchFamily="34" charset="0"/>
              </a:rPr>
              <a:t>Concessions &amp; Vendors</a:t>
            </a:r>
            <a:endParaRPr lang="en-US" sz="2400" dirty="0">
              <a:solidFill>
                <a:srgbClr val="000000"/>
              </a:solidFill>
              <a:latin typeface="Arial Narrow" panose="020B0606020202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738067"/>
            <a:ext cx="4165600" cy="31242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08025" y="2667000"/>
            <a:ext cx="4397715" cy="2681533"/>
          </a:xfrm>
          <a:prstGeom prst="rect">
            <a:avLst/>
          </a:prstGeom>
        </p:spPr>
      </p:pic>
      <p:sp>
        <p:nvSpPr>
          <p:cNvPr id="7" name="TextBox 6"/>
          <p:cNvSpPr txBox="1"/>
          <p:nvPr/>
        </p:nvSpPr>
        <p:spPr>
          <a:xfrm>
            <a:off x="1066800" y="5802868"/>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Examples for educational purposes</a:t>
            </a:r>
            <a:endParaRPr lang="en-US" i="1" dirty="0">
              <a:solidFill>
                <a:srgbClr val="FF0000"/>
              </a:solidFill>
              <a:latin typeface="Arial Narrow" panose="020B0606020202030204" pitchFamily="34" charset="0"/>
            </a:endParaRPr>
          </a:p>
        </p:txBody>
      </p:sp>
      <p:sp>
        <p:nvSpPr>
          <p:cNvPr id="8" name="TextBox 7"/>
          <p:cNvSpPr txBox="1"/>
          <p:nvPr/>
        </p:nvSpPr>
        <p:spPr>
          <a:xfrm>
            <a:off x="4495800" y="5269468"/>
            <a:ext cx="3810000" cy="369332"/>
          </a:xfrm>
          <a:prstGeom prst="rect">
            <a:avLst/>
          </a:prstGeom>
        </p:spPr>
        <p:txBody>
          <a:bodyPr wrap="square" rtlCol="0">
            <a:spAutoFit/>
          </a:bodyPr>
          <a:lstStyle/>
          <a:p>
            <a:pPr marL="0" lvl="1"/>
            <a:r>
              <a:rPr lang="en-US" i="1" dirty="0" smtClean="0">
                <a:solidFill>
                  <a:srgbClr val="000000"/>
                </a:solidFill>
                <a:latin typeface="Arial Narrow" panose="020B0606020202030204" pitchFamily="34" charset="0"/>
              </a:rPr>
              <a:t>Photo: Topsfield Fair</a:t>
            </a:r>
            <a:endParaRPr lang="en-US" i="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82886841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2" name="TextBox 1"/>
          <p:cNvSpPr txBox="1"/>
          <p:nvPr/>
        </p:nvSpPr>
        <p:spPr>
          <a:xfrm>
            <a:off x="76200" y="1143000"/>
            <a:ext cx="8915400" cy="830997"/>
          </a:xfrm>
          <a:prstGeom prst="rect">
            <a:avLst/>
          </a:prstGeom>
        </p:spPr>
        <p:txBody>
          <a:bodyPr wrap="square" rtlCol="0">
            <a:spAutoFit/>
          </a:bodyPr>
          <a:lstStyle/>
          <a:p>
            <a:r>
              <a:rPr lang="en-US" sz="2400" dirty="0" smtClean="0">
                <a:solidFill>
                  <a:srgbClr val="000000"/>
                </a:solidFill>
                <a:latin typeface="Arial Narrow" panose="020B0606020202030204" pitchFamily="34" charset="0"/>
              </a:rPr>
              <a:t>Tables</a:t>
            </a:r>
            <a:endParaRPr lang="en-US" sz="2400" dirty="0">
              <a:solidFill>
                <a:srgbClr val="000000"/>
              </a:solidFill>
              <a:latin typeface="Arial Narrow" panose="020B0606020202030204" pitchFamily="34" charset="0"/>
            </a:endParaRPr>
          </a:p>
          <a:p>
            <a:pPr>
              <a:buFont typeface="Wingdings" pitchFamily="2" charset="2"/>
              <a:buNone/>
            </a:pPr>
            <a:endParaRPr lang="en-US" sz="2400" b="1" dirty="0" smtClean="0">
              <a:solidFill>
                <a:srgbClr val="000000"/>
              </a:solidFill>
              <a:latin typeface="Arial Narrow" panose="020B0606020202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9430" y="1582051"/>
            <a:ext cx="2451612" cy="23137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022" y="1198130"/>
            <a:ext cx="3322178" cy="2861540"/>
          </a:xfrm>
          <a:prstGeom prst="rect">
            <a:avLst/>
          </a:prstGeom>
        </p:spPr>
      </p:pic>
      <p:cxnSp>
        <p:nvCxnSpPr>
          <p:cNvPr id="5" name="Straight Connector 4"/>
          <p:cNvCxnSpPr/>
          <p:nvPr/>
        </p:nvCxnSpPr>
        <p:spPr bwMode="auto">
          <a:xfrm flipV="1">
            <a:off x="1676400" y="1143000"/>
            <a:ext cx="3124200" cy="22860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9" name="Rectangle 8"/>
          <p:cNvSpPr/>
          <p:nvPr/>
        </p:nvSpPr>
        <p:spPr>
          <a:xfrm>
            <a:off x="304800" y="4276593"/>
            <a:ext cx="4769978" cy="1785104"/>
          </a:xfrm>
          <a:prstGeom prst="rect">
            <a:avLst/>
          </a:prstGeom>
        </p:spPr>
        <p:txBody>
          <a:bodyPr wrap="square">
            <a:spAutoFit/>
          </a:bodyPr>
          <a:lstStyle/>
          <a:p>
            <a:pPr marL="285750" indent="-285750">
              <a:spcBef>
                <a:spcPct val="0"/>
              </a:spcBef>
              <a:buClr>
                <a:srgbClr val="002D8A">
                  <a:lumMod val="60000"/>
                  <a:lumOff val="40000"/>
                </a:srgbClr>
              </a:buClr>
              <a:buSzPct val="150000"/>
              <a:buFont typeface="Wingdings" panose="05000000000000000000" pitchFamily="2" charset="2"/>
              <a:buChar char="ü"/>
            </a:pPr>
            <a:r>
              <a:rPr lang="en-US" altLang="en-US" sz="2200" dirty="0">
                <a:solidFill>
                  <a:prstClr val="black"/>
                </a:solidFill>
                <a:latin typeface="Arial Narrow" panose="020B0606020202030204" pitchFamily="34" charset="0"/>
              </a:rPr>
              <a:t>Knee </a:t>
            </a:r>
            <a:r>
              <a:rPr lang="en-US" altLang="en-US" sz="2200" dirty="0" smtClean="0">
                <a:solidFill>
                  <a:prstClr val="black"/>
                </a:solidFill>
                <a:latin typeface="Arial Narrow" panose="020B0606020202030204" pitchFamily="34" charset="0"/>
              </a:rPr>
              <a:t>clearance-  27</a:t>
            </a:r>
            <a:r>
              <a:rPr lang="en-US" altLang="en-US" sz="2200" dirty="0">
                <a:solidFill>
                  <a:prstClr val="black"/>
                </a:solidFill>
                <a:latin typeface="Arial Narrow" panose="020B0606020202030204" pitchFamily="34" charset="0"/>
              </a:rPr>
              <a:t>” min </a:t>
            </a:r>
            <a:r>
              <a:rPr lang="en-US" altLang="en-US" sz="2200" dirty="0" smtClean="0">
                <a:solidFill>
                  <a:prstClr val="black"/>
                </a:solidFill>
                <a:latin typeface="Arial Narrow" panose="020B0606020202030204" pitchFamily="34" charset="0"/>
              </a:rPr>
              <a:t>high</a:t>
            </a:r>
          </a:p>
          <a:p>
            <a:pPr marL="285750" indent="-285750">
              <a:spcBef>
                <a:spcPct val="0"/>
              </a:spcBef>
              <a:buClr>
                <a:srgbClr val="002D8A">
                  <a:lumMod val="60000"/>
                  <a:lumOff val="40000"/>
                </a:srgbClr>
              </a:buClr>
              <a:buSzPct val="150000"/>
              <a:buFont typeface="Wingdings" panose="05000000000000000000" pitchFamily="2" charset="2"/>
              <a:buChar char="ü"/>
            </a:pPr>
            <a:endParaRPr lang="en-US" altLang="en-US" sz="2200" dirty="0" smtClean="0">
              <a:solidFill>
                <a:prstClr val="black"/>
              </a:solidFill>
              <a:latin typeface="Arial Narrow" panose="020B0606020202030204" pitchFamily="34" charset="0"/>
            </a:endParaRPr>
          </a:p>
          <a:p>
            <a:pPr marL="285750" indent="-285750">
              <a:spcBef>
                <a:spcPct val="0"/>
              </a:spcBef>
              <a:buClr>
                <a:srgbClr val="002D8A">
                  <a:lumMod val="60000"/>
                  <a:lumOff val="40000"/>
                </a:srgbClr>
              </a:buClr>
              <a:buSzPct val="150000"/>
              <a:buFont typeface="Wingdings" panose="05000000000000000000" pitchFamily="2" charset="2"/>
              <a:buChar char="ü"/>
            </a:pPr>
            <a:r>
              <a:rPr lang="en-US" altLang="en-US" sz="2200" dirty="0" smtClean="0">
                <a:solidFill>
                  <a:prstClr val="black"/>
                </a:solidFill>
                <a:latin typeface="Arial Narrow" panose="020B0606020202030204" pitchFamily="34" charset="0"/>
              </a:rPr>
              <a:t>No center post</a:t>
            </a:r>
          </a:p>
          <a:p>
            <a:pPr marL="285750" indent="-285750">
              <a:spcBef>
                <a:spcPct val="0"/>
              </a:spcBef>
              <a:buClr>
                <a:srgbClr val="002D8A">
                  <a:lumMod val="60000"/>
                  <a:lumOff val="40000"/>
                </a:srgbClr>
              </a:buClr>
              <a:buSzPct val="150000"/>
              <a:buFont typeface="Wingdings" panose="05000000000000000000" pitchFamily="2" charset="2"/>
              <a:buChar char="ü"/>
            </a:pPr>
            <a:endParaRPr lang="en-US" altLang="en-US" sz="2200" dirty="0" smtClean="0">
              <a:solidFill>
                <a:prstClr val="black"/>
              </a:solidFill>
              <a:latin typeface="Arial Narrow" panose="020B0606020202030204" pitchFamily="34" charset="0"/>
            </a:endParaRPr>
          </a:p>
          <a:p>
            <a:pPr marL="285750" indent="-285750">
              <a:spcBef>
                <a:spcPct val="0"/>
              </a:spcBef>
              <a:buClr>
                <a:srgbClr val="002D8A">
                  <a:lumMod val="60000"/>
                  <a:lumOff val="40000"/>
                </a:srgbClr>
              </a:buClr>
              <a:buSzPct val="150000"/>
              <a:buFont typeface="Wingdings" panose="05000000000000000000" pitchFamily="2" charset="2"/>
              <a:buChar char="ü"/>
            </a:pPr>
            <a:r>
              <a:rPr lang="en-US" altLang="en-US" sz="2200" dirty="0" smtClean="0">
                <a:solidFill>
                  <a:prstClr val="black"/>
                </a:solidFill>
                <a:latin typeface="Arial Narrow" panose="020B0606020202030204" pitchFamily="34" charset="0"/>
              </a:rPr>
              <a:t>Caution with aprons</a:t>
            </a:r>
            <a:endParaRPr lang="en-US" altLang="en-US" sz="2200" dirty="0">
              <a:solidFill>
                <a:prstClr val="black"/>
              </a:solidFill>
              <a:latin typeface="Arial Narrow" panose="020B0606020202030204" pitchFamily="34" charset="0"/>
            </a:endParaRP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13465" y="4059670"/>
            <a:ext cx="3064762" cy="2371359"/>
          </a:xfrm>
          <a:prstGeom prst="rect">
            <a:avLst/>
          </a:prstGeom>
        </p:spPr>
      </p:pic>
      <p:sp>
        <p:nvSpPr>
          <p:cNvPr id="14" name="TextBox 13"/>
          <p:cNvSpPr txBox="1"/>
          <p:nvPr/>
        </p:nvSpPr>
        <p:spPr>
          <a:xfrm>
            <a:off x="6710189" y="6061697"/>
            <a:ext cx="1608133" cy="430887"/>
          </a:xfrm>
          <a:prstGeom prst="rect">
            <a:avLst/>
          </a:prstGeom>
          <a:noFill/>
        </p:spPr>
        <p:txBody>
          <a:bodyPr wrap="none" rtlCol="0">
            <a:spAutoFit/>
          </a:bodyPr>
          <a:lstStyle/>
          <a:p>
            <a:r>
              <a:rPr lang="en-US" sz="2200" dirty="0" smtClean="0">
                <a:solidFill>
                  <a:srgbClr val="000000"/>
                </a:solidFill>
                <a:latin typeface="Arial Narrow" panose="020B0606020202030204" pitchFamily="34" charset="0"/>
              </a:rPr>
              <a:t>27 inches min</a:t>
            </a:r>
            <a:endParaRPr lang="en-US" sz="2200" dirty="0">
              <a:solidFill>
                <a:srgbClr val="000000"/>
              </a:solidFill>
              <a:latin typeface="Arial Narrow" panose="020B0606020202030204" pitchFamily="34" charset="0"/>
            </a:endParaRPr>
          </a:p>
        </p:txBody>
      </p:sp>
      <p:cxnSp>
        <p:nvCxnSpPr>
          <p:cNvPr id="15" name="Straight Arrow Connector 14"/>
          <p:cNvCxnSpPr/>
          <p:nvPr/>
        </p:nvCxnSpPr>
        <p:spPr>
          <a:xfrm flipH="1" flipV="1">
            <a:off x="6535551" y="4915931"/>
            <a:ext cx="76200" cy="13891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3462" y="6371565"/>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327282332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2" name="TextBox 1"/>
          <p:cNvSpPr txBox="1"/>
          <p:nvPr/>
        </p:nvSpPr>
        <p:spPr>
          <a:xfrm>
            <a:off x="228600" y="1066800"/>
            <a:ext cx="8686800" cy="461665"/>
          </a:xfrm>
          <a:prstGeom prst="rect">
            <a:avLst/>
          </a:prstGeom>
        </p:spPr>
        <p:txBody>
          <a:bodyPr wrap="square" rtlCol="0">
            <a:spAutoFit/>
          </a:bodyPr>
          <a:lstStyle/>
          <a:p>
            <a:r>
              <a:rPr lang="en-US" sz="2400" b="1" dirty="0" smtClean="0">
                <a:solidFill>
                  <a:srgbClr val="000000"/>
                </a:solidFill>
                <a:latin typeface="Arial Narrow" panose="020B0606020202030204" pitchFamily="34" charset="0"/>
              </a:rPr>
              <a:t>Picnic </a:t>
            </a:r>
            <a:r>
              <a:rPr lang="en-US" sz="2400" b="1" dirty="0">
                <a:solidFill>
                  <a:srgbClr val="000000"/>
                </a:solidFill>
                <a:latin typeface="Arial Narrow" panose="020B0606020202030204" pitchFamily="34" charset="0"/>
              </a:rPr>
              <a:t>Benches </a:t>
            </a:r>
            <a:r>
              <a:rPr lang="en-US" sz="2400" dirty="0" smtClean="0">
                <a:solidFill>
                  <a:srgbClr val="000000"/>
                </a:solidFill>
                <a:latin typeface="Arial Narrow" panose="020B0606020202030204" pitchFamily="34" charset="0"/>
              </a:rPr>
              <a:t>–some must </a:t>
            </a:r>
            <a:r>
              <a:rPr lang="en-US" sz="2400" dirty="0">
                <a:solidFill>
                  <a:srgbClr val="000000"/>
                </a:solidFill>
                <a:latin typeface="Arial Narrow" panose="020B0606020202030204" pitchFamily="34" charset="0"/>
              </a:rPr>
              <a:t>be </a:t>
            </a:r>
            <a:r>
              <a:rPr lang="en-US" sz="2400" dirty="0" smtClean="0">
                <a:solidFill>
                  <a:srgbClr val="000000"/>
                </a:solidFill>
                <a:latin typeface="Arial Narrow" panose="020B0606020202030204" pitchFamily="34" charset="0"/>
              </a:rPr>
              <a:t>accessible</a:t>
            </a:r>
            <a:endParaRPr lang="en-US" sz="2400" dirty="0">
              <a:solidFill>
                <a:srgbClr val="000000"/>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2975630" cy="22288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676400"/>
            <a:ext cx="2998713" cy="1910212"/>
          </a:xfrm>
          <a:prstGeom prst="rect">
            <a:avLst/>
          </a:prstGeom>
        </p:spPr>
      </p:pic>
      <p:cxnSp>
        <p:nvCxnSpPr>
          <p:cNvPr id="8" name="Straight Connector 7"/>
          <p:cNvCxnSpPr/>
          <p:nvPr/>
        </p:nvCxnSpPr>
        <p:spPr>
          <a:xfrm flipH="1">
            <a:off x="5486400" y="1555181"/>
            <a:ext cx="2438400" cy="21526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29000" y="4187506"/>
            <a:ext cx="4114800" cy="2439489"/>
          </a:xfrm>
          <a:prstGeom prst="rect">
            <a:avLst/>
          </a:prstGeom>
        </p:spPr>
      </p:pic>
      <p:sp>
        <p:nvSpPr>
          <p:cNvPr id="10" name="TextBox 9"/>
          <p:cNvSpPr txBox="1"/>
          <p:nvPr/>
        </p:nvSpPr>
        <p:spPr>
          <a:xfrm>
            <a:off x="148570" y="5802868"/>
            <a:ext cx="320423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Examples for educational purposes</a:t>
            </a:r>
            <a:endParaRPr lang="en-US"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09800743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pic>
        <p:nvPicPr>
          <p:cNvPr id="3074"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1828800"/>
            <a:ext cx="2743200" cy="21336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2" name="TextBox 1"/>
          <p:cNvSpPr txBox="1"/>
          <p:nvPr/>
        </p:nvSpPr>
        <p:spPr>
          <a:xfrm>
            <a:off x="228600" y="1143000"/>
            <a:ext cx="5334000" cy="4524315"/>
          </a:xfrm>
          <a:prstGeom prst="rect">
            <a:avLst/>
          </a:prstGeom>
        </p:spPr>
        <p:txBody>
          <a:bodyPr wrap="square" rtlCol="0">
            <a:spAutoFit/>
          </a:bodyPr>
          <a:lstStyle/>
          <a:p>
            <a:r>
              <a:rPr lang="en-US" sz="2400" b="1" dirty="0">
                <a:solidFill>
                  <a:srgbClr val="000000"/>
                </a:solidFill>
                <a:latin typeface="Arial Narrow" panose="020B0606020202030204" pitchFamily="34" charset="0"/>
              </a:rPr>
              <a:t>Corn Mazes </a:t>
            </a:r>
            <a:r>
              <a:rPr lang="en-US" sz="2400" b="1" dirty="0" smtClean="0">
                <a:solidFill>
                  <a:srgbClr val="000000"/>
                </a:solidFill>
                <a:latin typeface="Arial Narrow" panose="020B0606020202030204" pitchFamily="34" charset="0"/>
              </a:rPr>
              <a:t>– </a:t>
            </a:r>
            <a:r>
              <a:rPr lang="en-US" sz="2400" dirty="0" smtClean="0">
                <a:solidFill>
                  <a:srgbClr val="000000"/>
                </a:solidFill>
                <a:latin typeface="Arial Narrow" panose="020B0606020202030204" pitchFamily="34" charset="0"/>
              </a:rPr>
              <a:t>accessibility considerations:</a:t>
            </a:r>
            <a:endParaRPr lang="en-US" sz="2400" dirty="0">
              <a:solidFill>
                <a:srgbClr val="000000"/>
              </a:solidFill>
              <a:latin typeface="Arial Narrow" panose="020B0606020202030204" pitchFamily="34" charset="0"/>
            </a:endParaRPr>
          </a:p>
          <a:p>
            <a:endParaRPr lang="en-US" sz="2400" dirty="0" smtClean="0">
              <a:solidFill>
                <a:srgbClr val="000000"/>
              </a:solidFill>
              <a:latin typeface="Arial Narrow" panose="020B0606020202030204" pitchFamily="34" charset="0"/>
            </a:endParaRPr>
          </a:p>
          <a:p>
            <a:r>
              <a:rPr lang="en-US" sz="2400" dirty="0">
                <a:solidFill>
                  <a:srgbClr val="000000"/>
                </a:solidFill>
                <a:latin typeface="Arial Narrow" panose="020B0606020202030204" pitchFamily="34" charset="0"/>
              </a:rPr>
              <a:t>R</a:t>
            </a:r>
            <a:r>
              <a:rPr lang="en-US" sz="2400" dirty="0" smtClean="0">
                <a:solidFill>
                  <a:srgbClr val="000000"/>
                </a:solidFill>
                <a:latin typeface="Arial Narrow" panose="020B0606020202030204" pitchFamily="34" charset="0"/>
              </a:rPr>
              <a:t>oute </a:t>
            </a:r>
            <a:r>
              <a:rPr lang="en-US" sz="2400" dirty="0">
                <a:solidFill>
                  <a:srgbClr val="000000"/>
                </a:solidFill>
                <a:latin typeface="Arial Narrow" panose="020B0606020202030204" pitchFamily="34" charset="0"/>
              </a:rPr>
              <a:t>of </a:t>
            </a:r>
            <a:r>
              <a:rPr lang="en-US" sz="2400" dirty="0" smtClean="0">
                <a:solidFill>
                  <a:srgbClr val="000000"/>
                </a:solidFill>
                <a:latin typeface="Arial Narrow" panose="020B0606020202030204" pitchFamily="34" charset="0"/>
              </a:rPr>
              <a:t>travel:</a:t>
            </a:r>
          </a:p>
          <a:p>
            <a:pPr marL="342900" indent="-342900">
              <a:buClr>
                <a:srgbClr val="002D8A">
                  <a:lumMod val="60000"/>
                  <a:lumOff val="40000"/>
                </a:srgbClr>
              </a:buClr>
              <a:buFont typeface="Wingdings" panose="05000000000000000000" pitchFamily="2" charset="2"/>
              <a:buChar char="ü"/>
            </a:pPr>
            <a:r>
              <a:rPr lang="en-US" sz="2400" dirty="0" smtClean="0">
                <a:solidFill>
                  <a:srgbClr val="000000"/>
                </a:solidFill>
                <a:latin typeface="Arial Narrow" panose="020B0606020202030204" pitchFamily="34" charset="0"/>
              </a:rPr>
              <a:t>No changes in level</a:t>
            </a:r>
          </a:p>
          <a:p>
            <a:pPr marL="342900" indent="-342900">
              <a:buClr>
                <a:srgbClr val="002D8A">
                  <a:lumMod val="60000"/>
                  <a:lumOff val="40000"/>
                </a:srgbClr>
              </a:buClr>
              <a:buFont typeface="Wingdings" panose="05000000000000000000" pitchFamily="2" charset="2"/>
              <a:buChar char="ü"/>
            </a:pPr>
            <a:r>
              <a:rPr lang="en-US" sz="2400" dirty="0" smtClean="0">
                <a:solidFill>
                  <a:srgbClr val="000000"/>
                </a:solidFill>
                <a:latin typeface="Arial Narrow" panose="020B0606020202030204" pitchFamily="34" charset="0"/>
              </a:rPr>
              <a:t>appropriate width</a:t>
            </a:r>
          </a:p>
          <a:p>
            <a:pPr marL="342900" indent="-342900">
              <a:buClr>
                <a:srgbClr val="002D8A">
                  <a:lumMod val="60000"/>
                  <a:lumOff val="40000"/>
                </a:srgbClr>
              </a:buClr>
              <a:buFont typeface="Wingdings" panose="05000000000000000000" pitchFamily="2" charset="2"/>
              <a:buChar char="ü"/>
            </a:pPr>
            <a:r>
              <a:rPr lang="en-US" sz="2400" dirty="0" smtClean="0">
                <a:solidFill>
                  <a:srgbClr val="000000"/>
                </a:solidFill>
                <a:latin typeface="Arial Narrow" panose="020B0606020202030204" pitchFamily="34" charset="0"/>
              </a:rPr>
              <a:t>hard-packed surface </a:t>
            </a:r>
          </a:p>
          <a:p>
            <a:pPr marL="342900" indent="-342900">
              <a:buClr>
                <a:srgbClr val="002D8A">
                  <a:lumMod val="60000"/>
                  <a:lumOff val="40000"/>
                </a:srgbClr>
              </a:buClr>
              <a:buFont typeface="Wingdings" panose="05000000000000000000" pitchFamily="2" charset="2"/>
              <a:buChar char="ü"/>
            </a:pPr>
            <a:r>
              <a:rPr lang="en-US" sz="2400" dirty="0" smtClean="0">
                <a:solidFill>
                  <a:srgbClr val="000000"/>
                </a:solidFill>
                <a:latin typeface="Arial Narrow" panose="020B0606020202030204" pitchFamily="34" charset="0"/>
              </a:rPr>
              <a:t>free from pooling of water</a:t>
            </a:r>
          </a:p>
          <a:p>
            <a:pPr>
              <a:buClr>
                <a:srgbClr val="002D8A">
                  <a:lumMod val="60000"/>
                  <a:lumOff val="40000"/>
                </a:srgbClr>
              </a:buClr>
            </a:pPr>
            <a:endParaRPr lang="en-US" sz="2400" dirty="0">
              <a:solidFill>
                <a:srgbClr val="000000"/>
              </a:solidFill>
              <a:latin typeface="Arial Narrow" panose="020B0606020202030204" pitchFamily="34" charset="0"/>
            </a:endParaRPr>
          </a:p>
          <a:p>
            <a:pPr>
              <a:buClr>
                <a:srgbClr val="002D8A">
                  <a:lumMod val="60000"/>
                  <a:lumOff val="40000"/>
                </a:srgbClr>
              </a:buClr>
            </a:pPr>
            <a:r>
              <a:rPr lang="en-US" sz="2400" dirty="0" smtClean="0">
                <a:solidFill>
                  <a:srgbClr val="000000"/>
                </a:solidFill>
                <a:latin typeface="Arial Narrow" panose="020B0606020202030204" pitchFamily="34" charset="0"/>
              </a:rPr>
              <a:t>Consider:</a:t>
            </a:r>
          </a:p>
          <a:p>
            <a:pPr>
              <a:buClr>
                <a:srgbClr val="002D8A">
                  <a:lumMod val="60000"/>
                  <a:lumOff val="40000"/>
                </a:srgbClr>
              </a:buClr>
            </a:pPr>
            <a:endParaRPr lang="en-US" sz="2400" dirty="0" smtClean="0">
              <a:solidFill>
                <a:srgbClr val="000000"/>
              </a:solidFill>
              <a:latin typeface="Arial Narrow" panose="020B0606020202030204" pitchFamily="34" charset="0"/>
            </a:endParaRPr>
          </a:p>
          <a:p>
            <a:pPr>
              <a:buClr>
                <a:srgbClr val="002D8A">
                  <a:lumMod val="60000"/>
                  <a:lumOff val="40000"/>
                </a:srgbClr>
              </a:buClr>
            </a:pPr>
            <a:r>
              <a:rPr lang="en-US" sz="2400" dirty="0" smtClean="0">
                <a:solidFill>
                  <a:srgbClr val="000000"/>
                </a:solidFill>
                <a:latin typeface="Arial Narrow" panose="020B0606020202030204" pitchFamily="34" charset="0"/>
              </a:rPr>
              <a:t>Vertical features: lookout towers, overpass</a:t>
            </a:r>
          </a:p>
          <a:p>
            <a:pPr>
              <a:buClr>
                <a:srgbClr val="002D8A">
                  <a:lumMod val="60000"/>
                  <a:lumOff val="40000"/>
                </a:srgbClr>
              </a:buClr>
            </a:pPr>
            <a:r>
              <a:rPr lang="en-US" sz="2400" dirty="0" smtClean="0">
                <a:solidFill>
                  <a:srgbClr val="000000"/>
                </a:solidFill>
                <a:latin typeface="Arial Narrow" panose="020B0606020202030204" pitchFamily="34" charset="0"/>
              </a:rPr>
              <a:t>“3D” mazes</a:t>
            </a:r>
          </a:p>
        </p:txBody>
      </p:sp>
      <p:sp>
        <p:nvSpPr>
          <p:cNvPr id="9" name="TextBox 8"/>
          <p:cNvSpPr txBox="1"/>
          <p:nvPr/>
        </p:nvSpPr>
        <p:spPr>
          <a:xfrm>
            <a:off x="203462" y="6371565"/>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255895417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2" name="TextBox 1"/>
          <p:cNvSpPr txBox="1"/>
          <p:nvPr/>
        </p:nvSpPr>
        <p:spPr>
          <a:xfrm>
            <a:off x="76200" y="1066800"/>
            <a:ext cx="8991600" cy="4708981"/>
          </a:xfrm>
          <a:prstGeom prst="rect">
            <a:avLst/>
          </a:prstGeom>
        </p:spPr>
        <p:txBody>
          <a:bodyPr wrap="square" rtlCol="0">
            <a:spAutoFit/>
          </a:bodyPr>
          <a:lstStyle/>
          <a:p>
            <a:r>
              <a:rPr lang="en-US" sz="2000" dirty="0" smtClean="0">
                <a:solidFill>
                  <a:srgbClr val="000000"/>
                </a:solidFill>
                <a:latin typeface="Arial Narrow" panose="020B0606020202030204" pitchFamily="34" charset="0"/>
              </a:rPr>
              <a:t>“Many </a:t>
            </a:r>
            <a:r>
              <a:rPr lang="en-US" sz="2000" dirty="0">
                <a:solidFill>
                  <a:srgbClr val="000000"/>
                </a:solidFill>
                <a:latin typeface="Arial Narrow" panose="020B0606020202030204" pitchFamily="34" charset="0"/>
              </a:rPr>
              <a:t>people bring wheelchairs and strollers through the maze and the other attractions at the maze. You should be aware that each phase of the maze has a bridge, which is not accessible to wheeled vehicles, but paths are cut to go around them. Also, the ground tends to be uneven and bumpy in places</a:t>
            </a:r>
            <a:r>
              <a:rPr lang="en-US" sz="2000" dirty="0" smtClean="0">
                <a:solidFill>
                  <a:srgbClr val="000000"/>
                </a:solidFill>
                <a:latin typeface="Arial Narrow" panose="020B0606020202030204" pitchFamily="34" charset="0"/>
              </a:rPr>
              <a:t>.”</a:t>
            </a:r>
          </a:p>
          <a:p>
            <a:endParaRPr lang="en-US" sz="2000" dirty="0">
              <a:solidFill>
                <a:srgbClr val="000000"/>
              </a:solidFill>
              <a:latin typeface="Arial Narrow" panose="020B0606020202030204" pitchFamily="34" charset="0"/>
            </a:endParaRPr>
          </a:p>
          <a:p>
            <a:r>
              <a:rPr lang="en-US" sz="2000" dirty="0" smtClean="0">
                <a:solidFill>
                  <a:srgbClr val="000000"/>
                </a:solidFill>
                <a:latin typeface="Arial Narrow" panose="020B0606020202030204" pitchFamily="34" charset="0"/>
              </a:rPr>
              <a:t>“Corn </a:t>
            </a:r>
            <a:r>
              <a:rPr lang="en-US" sz="2000" dirty="0">
                <a:solidFill>
                  <a:srgbClr val="000000"/>
                </a:solidFill>
                <a:latin typeface="Arial Narrow" panose="020B0606020202030204" pitchFamily="34" charset="0"/>
              </a:rPr>
              <a:t>Maze dirt paths are wide enough for wheelchairs, but may have ruts or mud during and after inclement weather</a:t>
            </a:r>
            <a:r>
              <a:rPr lang="en-US" sz="2000" dirty="0" smtClean="0">
                <a:solidFill>
                  <a:srgbClr val="000000"/>
                </a:solidFill>
                <a:latin typeface="Arial Narrow" panose="020B0606020202030204" pitchFamily="34" charset="0"/>
              </a:rPr>
              <a:t>.”</a:t>
            </a:r>
          </a:p>
          <a:p>
            <a:endParaRPr lang="en-US" sz="2000" dirty="0">
              <a:solidFill>
                <a:srgbClr val="000000"/>
              </a:solidFill>
              <a:latin typeface="Arial Narrow" panose="020B0606020202030204" pitchFamily="34" charset="0"/>
            </a:endParaRPr>
          </a:p>
          <a:p>
            <a:r>
              <a:rPr lang="en-US" sz="2000" dirty="0" smtClean="0">
                <a:solidFill>
                  <a:srgbClr val="000000"/>
                </a:solidFill>
                <a:latin typeface="Arial Narrow" panose="020B0606020202030204" pitchFamily="34" charset="0"/>
              </a:rPr>
              <a:t>“The </a:t>
            </a:r>
            <a:r>
              <a:rPr lang="en-US" sz="2000" dirty="0">
                <a:solidFill>
                  <a:srgbClr val="000000"/>
                </a:solidFill>
                <a:latin typeface="Arial Narrow" panose="020B0606020202030204" pitchFamily="34" charset="0"/>
              </a:rPr>
              <a:t>maze is wheelchair friendly. Please call or check our website before visiting the maze to get current maze </a:t>
            </a:r>
            <a:r>
              <a:rPr lang="en-US" sz="2000" dirty="0" smtClean="0">
                <a:solidFill>
                  <a:srgbClr val="000000"/>
                </a:solidFill>
                <a:latin typeface="Arial Narrow" panose="020B0606020202030204" pitchFamily="34" charset="0"/>
              </a:rPr>
              <a:t>conditions…When </a:t>
            </a:r>
            <a:r>
              <a:rPr lang="en-US" sz="2000" dirty="0">
                <a:solidFill>
                  <a:srgbClr val="000000"/>
                </a:solidFill>
                <a:latin typeface="Arial Narrow" panose="020B0606020202030204" pitchFamily="34" charset="0"/>
              </a:rPr>
              <a:t>we have dry conditions, the maze paths are smooth enough for wheelchairs and strollers</a:t>
            </a:r>
            <a:r>
              <a:rPr lang="en-US" sz="2000" dirty="0" smtClean="0">
                <a:solidFill>
                  <a:srgbClr val="000000"/>
                </a:solidFill>
                <a:latin typeface="Arial Narrow" panose="020B0606020202030204" pitchFamily="34" charset="0"/>
              </a:rPr>
              <a:t>.”</a:t>
            </a:r>
            <a:endParaRPr lang="en-US" sz="2000" dirty="0">
              <a:solidFill>
                <a:srgbClr val="000000"/>
              </a:solidFill>
              <a:latin typeface="Arial Narrow" panose="020B0606020202030204" pitchFamily="34" charset="0"/>
            </a:endParaRPr>
          </a:p>
          <a:p>
            <a:endParaRPr lang="en-US" sz="2000" b="1" dirty="0" smtClean="0">
              <a:solidFill>
                <a:srgbClr val="000000"/>
              </a:solidFill>
              <a:latin typeface="Arial Narrow" panose="020B0606020202030204" pitchFamily="34" charset="0"/>
            </a:endParaRPr>
          </a:p>
          <a:p>
            <a:r>
              <a:rPr lang="en-US" sz="2000" b="1" dirty="0" smtClean="0">
                <a:solidFill>
                  <a:srgbClr val="000000"/>
                </a:solidFill>
                <a:latin typeface="Arial Narrow" panose="020B0606020202030204" pitchFamily="34" charset="0"/>
              </a:rPr>
              <a:t>“</a:t>
            </a:r>
            <a:r>
              <a:rPr lang="en-US" sz="2000" dirty="0" smtClean="0">
                <a:solidFill>
                  <a:srgbClr val="000000"/>
                </a:solidFill>
                <a:latin typeface="Arial Narrow" panose="020B0606020202030204" pitchFamily="34" charset="0"/>
              </a:rPr>
              <a:t>We </a:t>
            </a:r>
            <a:r>
              <a:rPr lang="en-US" sz="2000" dirty="0">
                <a:solidFill>
                  <a:srgbClr val="000000"/>
                </a:solidFill>
                <a:latin typeface="Arial Narrow" panose="020B0606020202030204" pitchFamily="34" charset="0"/>
              </a:rPr>
              <a:t>are semi-accessible. Conditions are dependent on ground moisture, when the ground is soft after a rain, it would be difficult to maneuver. We’d recommend the Hay Maze, which is on the black top for wheel chairs</a:t>
            </a:r>
            <a:r>
              <a:rPr lang="en-US" sz="2000" dirty="0" smtClean="0">
                <a:solidFill>
                  <a:srgbClr val="000000"/>
                </a:solidFill>
                <a:latin typeface="Arial Narrow" panose="020B0606020202030204" pitchFamily="34" charset="0"/>
              </a:rPr>
              <a:t>!”</a:t>
            </a:r>
            <a:endParaRPr lang="en-US" sz="2000" dirty="0">
              <a:solidFill>
                <a:srgbClr val="000000"/>
              </a:solidFill>
              <a:latin typeface="Arial Narrow" panose="020B0606020202030204"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8479" y="5562600"/>
            <a:ext cx="3088639" cy="124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1806" y="5987534"/>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Examples for educational purposes</a:t>
            </a:r>
            <a:endParaRPr lang="en-US" i="1" dirty="0">
              <a:solidFill>
                <a:srgbClr val="FF0000"/>
              </a:solidFill>
              <a:latin typeface="Arial Narrow" panose="020B0606020202030204" pitchFamily="34" charset="0"/>
            </a:endParaRPr>
          </a:p>
        </p:txBody>
      </p:sp>
      <p:sp>
        <p:nvSpPr>
          <p:cNvPr id="7" name="TextBox 6"/>
          <p:cNvSpPr txBox="1"/>
          <p:nvPr/>
        </p:nvSpPr>
        <p:spPr>
          <a:xfrm>
            <a:off x="203462" y="6566356"/>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21449607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pic>
        <p:nvPicPr>
          <p:cNvPr id="6" name="Picture 5" descr="Image result for hay maze"/>
          <p:cNvPicPr/>
          <p:nvPr/>
        </p:nvPicPr>
        <p:blipFill>
          <a:blip r:embed="rId3">
            <a:extLst>
              <a:ext uri="{28A0092B-C50C-407E-A947-70E740481C1C}">
                <a14:useLocalDpi xmlns:a14="http://schemas.microsoft.com/office/drawing/2010/main" val="0"/>
              </a:ext>
            </a:extLst>
          </a:blip>
          <a:srcRect/>
          <a:stretch>
            <a:fillRect/>
          </a:stretch>
        </p:blipFill>
        <p:spPr bwMode="auto">
          <a:xfrm>
            <a:off x="2671714" y="1531070"/>
            <a:ext cx="3881486" cy="4336330"/>
          </a:xfrm>
          <a:prstGeom prst="rect">
            <a:avLst/>
          </a:prstGeom>
          <a:noFill/>
          <a:ln>
            <a:noFill/>
          </a:ln>
        </p:spPr>
      </p:pic>
      <p:sp>
        <p:nvSpPr>
          <p:cNvPr id="5" name="Rectangle 4"/>
          <p:cNvSpPr/>
          <p:nvPr/>
        </p:nvSpPr>
        <p:spPr>
          <a:xfrm>
            <a:off x="2647362" y="6053533"/>
            <a:ext cx="4158254" cy="307777"/>
          </a:xfrm>
          <a:prstGeom prst="rect">
            <a:avLst/>
          </a:prstGeom>
        </p:spPr>
        <p:txBody>
          <a:bodyPr wrap="none">
            <a:spAutoFit/>
          </a:bodyPr>
          <a:lstStyle/>
          <a:p>
            <a:r>
              <a:rPr lang="en-US" sz="1400" i="1" dirty="0" smtClean="0">
                <a:solidFill>
                  <a:srgbClr val="000000"/>
                </a:solidFill>
              </a:rPr>
              <a:t>Photo: JR </a:t>
            </a:r>
            <a:r>
              <a:rPr lang="en-US" sz="1400" i="1" dirty="0">
                <a:solidFill>
                  <a:srgbClr val="000000"/>
                </a:solidFill>
              </a:rPr>
              <a:t>Global Events www.jrglobalevents.com </a:t>
            </a:r>
          </a:p>
        </p:txBody>
      </p:sp>
      <p:sp>
        <p:nvSpPr>
          <p:cNvPr id="7" name="TextBox 6"/>
          <p:cNvSpPr txBox="1"/>
          <p:nvPr/>
        </p:nvSpPr>
        <p:spPr>
          <a:xfrm>
            <a:off x="228600" y="1006981"/>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 for educational purposes</a:t>
            </a:r>
            <a:endParaRPr lang="en-US"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0309016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Real Agritourism Examples</a:t>
            </a:r>
          </a:p>
        </p:txBody>
      </p:sp>
      <p:sp>
        <p:nvSpPr>
          <p:cNvPr id="4" name="TextBox 3"/>
          <p:cNvSpPr txBox="1"/>
          <p:nvPr/>
        </p:nvSpPr>
        <p:spPr>
          <a:xfrm>
            <a:off x="76200" y="1066800"/>
            <a:ext cx="8991600" cy="5170646"/>
          </a:xfrm>
          <a:prstGeom prst="rect">
            <a:avLst/>
          </a:prstGeom>
        </p:spPr>
        <p:txBody>
          <a:bodyPr wrap="square" numCol="2" rtlCol="0">
            <a:spAutoFit/>
          </a:bodyPr>
          <a:lstStyle/>
          <a:p>
            <a:pPr marL="342900" indent="-34290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Food </a:t>
            </a:r>
            <a:r>
              <a:rPr lang="en-US" sz="2200" dirty="0">
                <a:solidFill>
                  <a:srgbClr val="000000"/>
                </a:solidFill>
                <a:latin typeface="Arial Narrow" panose="020B0606020202030204" pitchFamily="34" charset="0"/>
              </a:rPr>
              <a:t>Security </a:t>
            </a:r>
            <a:r>
              <a:rPr lang="en-US" sz="2200" dirty="0" smtClean="0">
                <a:solidFill>
                  <a:srgbClr val="000000"/>
                </a:solidFill>
                <a:latin typeface="Arial Narrow" panose="020B0606020202030204" pitchFamily="34" charset="0"/>
              </a:rPr>
              <a:t>Forum</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Film </a:t>
            </a:r>
            <a:r>
              <a:rPr lang="en-US" sz="2200" dirty="0">
                <a:solidFill>
                  <a:srgbClr val="000000"/>
                </a:solidFill>
                <a:latin typeface="Arial Narrow" panose="020B0606020202030204" pitchFamily="34" charset="0"/>
              </a:rPr>
              <a:t>Screening: </a:t>
            </a:r>
            <a:r>
              <a:rPr lang="en-US" sz="2200" dirty="0" smtClean="0">
                <a:solidFill>
                  <a:srgbClr val="000000"/>
                </a:solidFill>
                <a:latin typeface="Arial Narrow" panose="020B0606020202030204" pitchFamily="34" charset="0"/>
              </a:rPr>
              <a:t>INHABIT</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Workshop</a:t>
            </a:r>
            <a:r>
              <a:rPr lang="en-US" sz="2200" dirty="0">
                <a:solidFill>
                  <a:srgbClr val="000000"/>
                </a:solidFill>
                <a:latin typeface="Arial Narrow" panose="020B0606020202030204" pitchFamily="34" charset="0"/>
              </a:rPr>
              <a:t>: Pollinate Your Garden! </a:t>
            </a:r>
            <a:endParaRPr lang="en-US" sz="2200" dirty="0" smtClean="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2017 </a:t>
            </a:r>
            <a:r>
              <a:rPr lang="en-US" sz="2200" dirty="0">
                <a:solidFill>
                  <a:srgbClr val="000000"/>
                </a:solidFill>
                <a:latin typeface="Arial Narrow" panose="020B0606020202030204" pitchFamily="34" charset="0"/>
              </a:rPr>
              <a:t>Annual Meeting Massachusetts Farm Wineries &amp; Growers Association</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Green </a:t>
            </a:r>
            <a:r>
              <a:rPr lang="en-US" sz="2200" dirty="0">
                <a:solidFill>
                  <a:srgbClr val="000000"/>
                </a:solidFill>
                <a:latin typeface="Arial Narrow" panose="020B0606020202030204" pitchFamily="34" charset="0"/>
              </a:rPr>
              <a:t>Industry Winter Forum</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Seeking </a:t>
            </a:r>
            <a:r>
              <a:rPr lang="en-US" sz="2200" dirty="0">
                <a:solidFill>
                  <a:srgbClr val="000000"/>
                </a:solidFill>
                <a:latin typeface="Arial Narrow" panose="020B0606020202030204" pitchFamily="34" charset="0"/>
              </a:rPr>
              <a:t>the Sacred on the Farm</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Massachusetts </a:t>
            </a:r>
            <a:r>
              <a:rPr lang="en-US" sz="2200" dirty="0">
                <a:solidFill>
                  <a:srgbClr val="000000"/>
                </a:solidFill>
                <a:latin typeface="Arial Narrow" panose="020B0606020202030204" pitchFamily="34" charset="0"/>
              </a:rPr>
              <a:t>Farm Wineries Day</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Seminar</a:t>
            </a:r>
            <a:r>
              <a:rPr lang="en-US" sz="2200" dirty="0">
                <a:solidFill>
                  <a:srgbClr val="000000"/>
                </a:solidFill>
                <a:latin typeface="Arial Narrow" panose="020B0606020202030204" pitchFamily="34" charset="0"/>
              </a:rPr>
              <a:t>: Why Buy Local?</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New </a:t>
            </a:r>
            <a:r>
              <a:rPr lang="en-US" sz="2200" dirty="0">
                <a:solidFill>
                  <a:srgbClr val="000000"/>
                </a:solidFill>
                <a:latin typeface="Arial Narrow" panose="020B0606020202030204" pitchFamily="34" charset="0"/>
              </a:rPr>
              <a:t>England Cheese </a:t>
            </a:r>
            <a:r>
              <a:rPr lang="en-US" sz="2200" dirty="0" smtClean="0">
                <a:solidFill>
                  <a:srgbClr val="000000"/>
                </a:solidFill>
                <a:latin typeface="Arial Narrow" panose="020B0606020202030204" pitchFamily="34" charset="0"/>
              </a:rPr>
              <a:t>Day</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10th Annual </a:t>
            </a:r>
            <a:r>
              <a:rPr lang="en-US" sz="2200" dirty="0">
                <a:solidFill>
                  <a:srgbClr val="000000"/>
                </a:solidFill>
                <a:latin typeface="Arial Narrow" panose="020B0606020202030204" pitchFamily="34" charset="0"/>
              </a:rPr>
              <a:t>Ag &amp; Food </a:t>
            </a:r>
            <a:r>
              <a:rPr lang="en-US" sz="2200" dirty="0" smtClean="0">
                <a:solidFill>
                  <a:srgbClr val="000000"/>
                </a:solidFill>
                <a:latin typeface="Arial Narrow" panose="020B0606020202030204" pitchFamily="34" charset="0"/>
              </a:rPr>
              <a:t>Conference</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a:solidFill>
                  <a:srgbClr val="000000"/>
                </a:solidFill>
                <a:latin typeface="Arial Narrow" panose="020B0606020202030204" pitchFamily="34" charset="0"/>
              </a:rPr>
              <a:t>Pancakes at the </a:t>
            </a:r>
            <a:r>
              <a:rPr lang="en-US" sz="2200" dirty="0" smtClean="0">
                <a:solidFill>
                  <a:srgbClr val="000000"/>
                </a:solidFill>
                <a:latin typeface="Arial Narrow" panose="020B0606020202030204" pitchFamily="34" charset="0"/>
              </a:rPr>
              <a:t>Farm</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a:solidFill>
                  <a:srgbClr val="000000"/>
                </a:solidFill>
                <a:latin typeface="Arial Narrow" panose="020B0606020202030204" pitchFamily="34" charset="0"/>
              </a:rPr>
              <a:t>5th Annual Massachusetts Urban Farming </a:t>
            </a:r>
            <a:r>
              <a:rPr lang="en-US" sz="2200" dirty="0" smtClean="0">
                <a:solidFill>
                  <a:srgbClr val="000000"/>
                </a:solidFill>
                <a:latin typeface="Arial Narrow" panose="020B0606020202030204" pitchFamily="34" charset="0"/>
              </a:rPr>
              <a:t>Conference</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a:solidFill>
                  <a:srgbClr val="000000"/>
                </a:solidFill>
                <a:latin typeface="Arial Narrow" panose="020B0606020202030204" pitchFamily="34" charset="0"/>
              </a:rPr>
              <a:t>Farm Fiber </a:t>
            </a:r>
            <a:r>
              <a:rPr lang="en-US" sz="2200" dirty="0" smtClean="0">
                <a:solidFill>
                  <a:srgbClr val="000000"/>
                </a:solidFill>
                <a:latin typeface="Arial Narrow" panose="020B0606020202030204" pitchFamily="34" charset="0"/>
              </a:rPr>
              <a:t>Days</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a:solidFill>
                  <a:srgbClr val="000000"/>
                </a:solidFill>
                <a:latin typeface="Arial Narrow" panose="020B0606020202030204" pitchFamily="34" charset="0"/>
              </a:rPr>
              <a:t>Perennials The Best of Yesterday, Today and </a:t>
            </a:r>
            <a:r>
              <a:rPr lang="en-US" sz="2200" dirty="0" smtClean="0">
                <a:solidFill>
                  <a:srgbClr val="000000"/>
                </a:solidFill>
                <a:latin typeface="Arial Narrow" panose="020B0606020202030204" pitchFamily="34" charset="0"/>
              </a:rPr>
              <a:t>Tomorrow</a:t>
            </a:r>
            <a:endParaRPr lang="en-US" sz="2200" dirty="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Growing </a:t>
            </a:r>
            <a:r>
              <a:rPr lang="en-US" sz="2200" dirty="0">
                <a:solidFill>
                  <a:srgbClr val="000000"/>
                </a:solidFill>
                <a:latin typeface="Arial Narrow" panose="020B0606020202030204" pitchFamily="34" charset="0"/>
              </a:rPr>
              <a:t>an Organic Vegetable Garden</a:t>
            </a: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38th </a:t>
            </a:r>
            <a:r>
              <a:rPr lang="en-US" sz="2200" dirty="0">
                <a:solidFill>
                  <a:srgbClr val="000000"/>
                </a:solidFill>
                <a:latin typeface="Arial Narrow" panose="020B0606020202030204" pitchFamily="34" charset="0"/>
              </a:rPr>
              <a:t>Annual UMass Community Tree Conference </a:t>
            </a:r>
            <a:endParaRPr lang="en-US" sz="2200" dirty="0" smtClean="0">
              <a:solidFill>
                <a:srgbClr val="000000"/>
              </a:solidFill>
              <a:latin typeface="Arial Narrow" panose="020B0606020202030204" pitchFamily="34" charset="0"/>
            </a:endParaRPr>
          </a:p>
          <a:p>
            <a:pPr marL="285750" indent="-285750">
              <a:buClr>
                <a:srgbClr val="00B050"/>
              </a:buClr>
              <a:buFont typeface="Arial" panose="020B0604020202020204" pitchFamily="34" charset="0"/>
              <a:buChar char="•"/>
            </a:pPr>
            <a:r>
              <a:rPr lang="en-US" sz="2200" dirty="0" smtClean="0">
                <a:solidFill>
                  <a:srgbClr val="000000"/>
                </a:solidFill>
                <a:latin typeface="Arial Narrow" panose="020B0606020202030204" pitchFamily="34" charset="0"/>
              </a:rPr>
              <a:t>Spring </a:t>
            </a:r>
            <a:r>
              <a:rPr lang="en-US" sz="2200" dirty="0">
                <a:solidFill>
                  <a:srgbClr val="000000"/>
                </a:solidFill>
                <a:latin typeface="Arial Narrow" panose="020B0606020202030204" pitchFamily="34" charset="0"/>
              </a:rPr>
              <a:t>Hive Management for </a:t>
            </a:r>
            <a:r>
              <a:rPr lang="en-US" sz="2200" dirty="0" smtClean="0">
                <a:solidFill>
                  <a:srgbClr val="000000"/>
                </a:solidFill>
                <a:latin typeface="Arial Narrow" panose="020B0606020202030204" pitchFamily="34" charset="0"/>
              </a:rPr>
              <a:t>Beekeepers</a:t>
            </a:r>
            <a:endParaRPr lang="en-US" sz="2200" dirty="0" smtClean="0">
              <a:solidFill>
                <a:srgbClr val="000000"/>
              </a:solidFill>
              <a:effectLst/>
              <a:latin typeface="Arial Narrow" panose="020B0606020202030204" pitchFamily="34" charset="0"/>
            </a:endParaRPr>
          </a:p>
          <a:p>
            <a:pPr marL="342900" indent="-342900">
              <a:buClr>
                <a:srgbClr val="00B050"/>
              </a:buClr>
              <a:buFont typeface="Arial" panose="020B0604020202020204" pitchFamily="34" charset="0"/>
              <a:buChar char="•"/>
            </a:pPr>
            <a:endParaRPr lang="en-US" sz="900" dirty="0">
              <a:solidFill>
                <a:srgbClr val="000000"/>
              </a:solidFill>
              <a:latin typeface="Arial Narrow" panose="020B0606020202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6800" y="3908488"/>
            <a:ext cx="3733800" cy="2492312"/>
          </a:xfrm>
          <a:prstGeom prst="rect">
            <a:avLst/>
          </a:prstGeom>
        </p:spPr>
      </p:pic>
      <p:sp>
        <p:nvSpPr>
          <p:cNvPr id="5" name="TextBox 4"/>
          <p:cNvSpPr txBox="1"/>
          <p:nvPr/>
        </p:nvSpPr>
        <p:spPr>
          <a:xfrm>
            <a:off x="4836695" y="6400800"/>
            <a:ext cx="3926305" cy="338554"/>
          </a:xfrm>
          <a:prstGeom prst="rect">
            <a:avLst/>
          </a:prstGeom>
        </p:spPr>
        <p:txBody>
          <a:bodyPr wrap="square" rtlCol="0">
            <a:spAutoFit/>
          </a:bodyPr>
          <a:lstStyle/>
          <a:p>
            <a:r>
              <a:rPr lang="en-US" sz="1600" i="1" dirty="0">
                <a:solidFill>
                  <a:schemeClr val="dk1"/>
                </a:solidFill>
                <a:latin typeface="Arial Narrow" panose="020B0606020202030204" pitchFamily="34" charset="0"/>
              </a:rPr>
              <a:t>Photo: </a:t>
            </a:r>
            <a:r>
              <a:rPr lang="en-US" sz="1600" i="1" dirty="0" smtClean="0">
                <a:solidFill>
                  <a:schemeClr val="dk1"/>
                </a:solidFill>
                <a:latin typeface="Arial Narrow" panose="020B0606020202030204" pitchFamily="34" charset="0"/>
              </a:rPr>
              <a:t>Topsfield Fair</a:t>
            </a:r>
            <a:endParaRPr lang="en-US" sz="1600" i="1" dirty="0">
              <a:solidFill>
                <a:schemeClr val="dk1"/>
              </a:solidFill>
              <a:latin typeface="Arial Narrow" panose="020B0606020202030204" pitchFamily="34" charset="0"/>
            </a:endParaRPr>
          </a:p>
        </p:txBody>
      </p:sp>
    </p:spTree>
    <p:extLst>
      <p:ext uri="{BB962C8B-B14F-4D97-AF65-F5344CB8AC3E}">
        <p14:creationId xmlns:p14="http://schemas.microsoft.com/office/powerpoint/2010/main" val="40441095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pic>
        <p:nvPicPr>
          <p:cNvPr id="3076" name="Picture 4"/>
          <p:cNvPicPr>
            <a:picLocks noChangeArrowheads="1"/>
          </p:cNvPicPr>
          <p:nvPr/>
        </p:nvPicPr>
        <p:blipFill rotWithShape="1">
          <a:blip r:embed="rId3" cstate="email">
            <a:extLst>
              <a:ext uri="{28A0092B-C50C-407E-A947-70E740481C1C}">
                <a14:useLocalDpi xmlns:a14="http://schemas.microsoft.com/office/drawing/2010/main" val="0"/>
              </a:ext>
            </a:extLst>
          </a:blip>
          <a:srcRect t="3123"/>
          <a:stretch/>
        </p:blipFill>
        <p:spPr bwMode="auto">
          <a:xfrm>
            <a:off x="990600" y="3933494"/>
            <a:ext cx="4114800" cy="245323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2" name="TextBox 1"/>
          <p:cNvSpPr txBox="1"/>
          <p:nvPr/>
        </p:nvSpPr>
        <p:spPr>
          <a:xfrm>
            <a:off x="76200" y="1143000"/>
            <a:ext cx="8915400" cy="1938992"/>
          </a:xfrm>
          <a:prstGeom prst="rect">
            <a:avLst/>
          </a:prstGeom>
        </p:spPr>
        <p:txBody>
          <a:bodyPr wrap="square" rtlCol="0">
            <a:spAutoFit/>
          </a:bodyPr>
          <a:lstStyle/>
          <a:p>
            <a:r>
              <a:rPr lang="en-US" sz="2400" b="1" dirty="0">
                <a:solidFill>
                  <a:srgbClr val="000000"/>
                </a:solidFill>
                <a:latin typeface="Arial Narrow" panose="020B0606020202030204" pitchFamily="34" charset="0"/>
              </a:rPr>
              <a:t>Outdoor </a:t>
            </a:r>
            <a:r>
              <a:rPr lang="en-US" sz="2400" b="1" dirty="0" smtClean="0">
                <a:solidFill>
                  <a:srgbClr val="000000"/>
                </a:solidFill>
                <a:latin typeface="Arial Narrow" panose="020B0606020202030204" pitchFamily="34" charset="0"/>
              </a:rPr>
              <a:t>&amp; Temporary events</a:t>
            </a:r>
          </a:p>
          <a:p>
            <a:endParaRPr lang="en-US" sz="2400" dirty="0">
              <a:solidFill>
                <a:srgbClr val="000000"/>
              </a:solidFill>
              <a:latin typeface="Arial Narrow" panose="020B0606020202030204" pitchFamily="34" charset="0"/>
            </a:endParaRPr>
          </a:p>
          <a:p>
            <a:pPr marL="800100" lvl="1" indent="-342900">
              <a:buClr>
                <a:srgbClr val="002D8A">
                  <a:lumMod val="60000"/>
                  <a:lumOff val="40000"/>
                </a:srgbClr>
              </a:buClr>
              <a:buSzPct val="130000"/>
              <a:buFont typeface="Wingdings" panose="05000000000000000000" pitchFamily="2" charset="2"/>
              <a:buChar char="ü"/>
            </a:pPr>
            <a:r>
              <a:rPr lang="en-US" sz="2400" dirty="0">
                <a:solidFill>
                  <a:srgbClr val="000000"/>
                </a:solidFill>
                <a:latin typeface="Arial Narrow" panose="020B0606020202030204" pitchFamily="34" charset="0"/>
              </a:rPr>
              <a:t>A portion of </a:t>
            </a:r>
            <a:r>
              <a:rPr lang="en-US" sz="2400" dirty="0" smtClean="0">
                <a:solidFill>
                  <a:srgbClr val="000000"/>
                </a:solidFill>
                <a:latin typeface="Arial Narrow" panose="020B0606020202030204" pitchFamily="34" charset="0"/>
              </a:rPr>
              <a:t>tables accessible</a:t>
            </a:r>
            <a:r>
              <a:rPr lang="en-US" sz="2400" dirty="0">
                <a:solidFill>
                  <a:srgbClr val="000000"/>
                </a:solidFill>
                <a:latin typeface="Arial Narrow" panose="020B0606020202030204" pitchFamily="34" charset="0"/>
              </a:rPr>
              <a:t>.</a:t>
            </a:r>
          </a:p>
          <a:p>
            <a:pPr marL="800100" lvl="1" indent="-342900">
              <a:buClr>
                <a:srgbClr val="002D8A">
                  <a:lumMod val="60000"/>
                  <a:lumOff val="40000"/>
                </a:srgbClr>
              </a:buClr>
              <a:buSzPct val="130000"/>
              <a:buFont typeface="Wingdings" panose="05000000000000000000" pitchFamily="2" charset="2"/>
              <a:buChar char="ü"/>
            </a:pPr>
            <a:r>
              <a:rPr lang="en-US" sz="2400" dirty="0" smtClean="0">
                <a:solidFill>
                  <a:srgbClr val="000000"/>
                </a:solidFill>
                <a:latin typeface="Arial Narrow" panose="020B0606020202030204" pitchFamily="34" charset="0"/>
              </a:rPr>
              <a:t>Accessible ground </a:t>
            </a:r>
            <a:r>
              <a:rPr lang="en-US" sz="2400" dirty="0">
                <a:solidFill>
                  <a:srgbClr val="000000"/>
                </a:solidFill>
                <a:latin typeface="Arial Narrow" panose="020B0606020202030204" pitchFamily="34" charset="0"/>
              </a:rPr>
              <a:t>surface </a:t>
            </a:r>
            <a:endParaRPr lang="en-US" sz="2400" dirty="0" smtClean="0">
              <a:solidFill>
                <a:srgbClr val="000000"/>
              </a:solidFill>
              <a:latin typeface="Arial Narrow" panose="020B0606020202030204" pitchFamily="34" charset="0"/>
            </a:endParaRPr>
          </a:p>
          <a:p>
            <a:pPr marL="800100" lvl="1" indent="-342900">
              <a:buClr>
                <a:srgbClr val="002D8A">
                  <a:lumMod val="60000"/>
                  <a:lumOff val="40000"/>
                </a:srgbClr>
              </a:buClr>
              <a:buSzPct val="130000"/>
              <a:buFont typeface="Wingdings" panose="05000000000000000000" pitchFamily="2" charset="2"/>
              <a:buChar char="ü"/>
            </a:pPr>
            <a:r>
              <a:rPr lang="en-US" sz="2400" dirty="0" smtClean="0">
                <a:solidFill>
                  <a:srgbClr val="000000"/>
                </a:solidFill>
                <a:latin typeface="Arial Narrow" panose="020B0606020202030204" pitchFamily="34" charset="0"/>
              </a:rPr>
              <a:t>If </a:t>
            </a:r>
            <a:r>
              <a:rPr lang="en-US" sz="2400" dirty="0">
                <a:solidFill>
                  <a:srgbClr val="000000"/>
                </a:solidFill>
                <a:latin typeface="Arial Narrow" panose="020B0606020202030204" pitchFamily="34" charset="0"/>
              </a:rPr>
              <a:t>portable toilets are provided, </a:t>
            </a:r>
            <a:r>
              <a:rPr lang="en-US" sz="2400" dirty="0" smtClean="0">
                <a:solidFill>
                  <a:srgbClr val="000000"/>
                </a:solidFill>
                <a:latin typeface="Arial Narrow" panose="020B0606020202030204" pitchFamily="34" charset="0"/>
              </a:rPr>
              <a:t>some must be accessible</a:t>
            </a:r>
            <a:endParaRPr lang="en-US" sz="2400" dirty="0">
              <a:solidFill>
                <a:srgbClr val="000000"/>
              </a:solidFill>
              <a:latin typeface="Arial Narrow" panose="020B0606020202030204"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4000" y="3933495"/>
            <a:ext cx="3270976" cy="2453232"/>
          </a:xfrm>
          <a:prstGeom prst="rect">
            <a:avLst/>
          </a:prstGeom>
        </p:spPr>
      </p:pic>
      <p:sp>
        <p:nvSpPr>
          <p:cNvPr id="7" name="TextBox 6"/>
          <p:cNvSpPr txBox="1"/>
          <p:nvPr/>
        </p:nvSpPr>
        <p:spPr>
          <a:xfrm>
            <a:off x="838200" y="3429000"/>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Examples for educational purposes</a:t>
            </a:r>
            <a:endParaRPr lang="en-US" i="1" dirty="0">
              <a:solidFill>
                <a:srgbClr val="FF0000"/>
              </a:solidFill>
              <a:latin typeface="Arial Narrow" panose="020B0606020202030204" pitchFamily="34" charset="0"/>
            </a:endParaRPr>
          </a:p>
        </p:txBody>
      </p:sp>
      <p:sp>
        <p:nvSpPr>
          <p:cNvPr id="8" name="TextBox 7"/>
          <p:cNvSpPr txBox="1"/>
          <p:nvPr/>
        </p:nvSpPr>
        <p:spPr>
          <a:xfrm>
            <a:off x="203462" y="6566356"/>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271681725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pic>
        <p:nvPicPr>
          <p:cNvPr id="3078" name="Picture 6"/>
          <p:cNvPicPr>
            <a:picLocks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090245" y="3115243"/>
            <a:ext cx="4887310" cy="32415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2" name="TextBox 1"/>
          <p:cNvSpPr txBox="1"/>
          <p:nvPr/>
        </p:nvSpPr>
        <p:spPr>
          <a:xfrm>
            <a:off x="228600" y="1143000"/>
            <a:ext cx="8610600" cy="1785104"/>
          </a:xfrm>
          <a:prstGeom prst="rect">
            <a:avLst/>
          </a:prstGeom>
        </p:spPr>
        <p:txBody>
          <a:bodyPr wrap="square" rtlCol="0">
            <a:spAutoFit/>
          </a:bodyPr>
          <a:lstStyle/>
          <a:p>
            <a:r>
              <a:rPr lang="en-US" sz="2400" b="1" dirty="0">
                <a:solidFill>
                  <a:srgbClr val="000000"/>
                </a:solidFill>
                <a:latin typeface="Arial Narrow" panose="020B0606020202030204" pitchFamily="34" charset="0"/>
              </a:rPr>
              <a:t>Stores and Farm </a:t>
            </a:r>
            <a:r>
              <a:rPr lang="en-US" sz="2400" b="1" dirty="0" smtClean="0">
                <a:solidFill>
                  <a:srgbClr val="000000"/>
                </a:solidFill>
                <a:latin typeface="Arial Narrow" panose="020B0606020202030204" pitchFamily="34" charset="0"/>
              </a:rPr>
              <a:t>Stands</a:t>
            </a:r>
          </a:p>
          <a:p>
            <a:endParaRPr lang="en-US" sz="1400" dirty="0">
              <a:solidFill>
                <a:srgbClr val="000000"/>
              </a:solidFill>
              <a:latin typeface="Arial Narrow" panose="020B0606020202030204" pitchFamily="34" charset="0"/>
            </a:endParaRPr>
          </a:p>
          <a:p>
            <a:pPr marL="800100" lvl="1" indent="-342900">
              <a:buClr>
                <a:srgbClr val="002D8A">
                  <a:lumMod val="60000"/>
                  <a:lumOff val="40000"/>
                </a:srgbClr>
              </a:buClr>
              <a:buSzPct val="130000"/>
              <a:buFont typeface="Wingdings" panose="05000000000000000000" pitchFamily="2" charset="2"/>
              <a:buChar char="ü"/>
            </a:pPr>
            <a:r>
              <a:rPr lang="en-US" sz="2400" dirty="0" smtClean="0">
                <a:solidFill>
                  <a:srgbClr val="000000"/>
                </a:solidFill>
                <a:latin typeface="Arial Narrow" panose="020B0606020202030204" pitchFamily="34" charset="0"/>
              </a:rPr>
              <a:t>Accessible entry</a:t>
            </a:r>
            <a:endParaRPr lang="en-US" sz="2400" dirty="0">
              <a:solidFill>
                <a:srgbClr val="000000"/>
              </a:solidFill>
              <a:latin typeface="Arial Narrow" panose="020B0606020202030204" pitchFamily="34" charset="0"/>
            </a:endParaRPr>
          </a:p>
          <a:p>
            <a:pPr marL="800100" lvl="1" indent="-342900">
              <a:buClr>
                <a:srgbClr val="002D8A">
                  <a:lumMod val="60000"/>
                  <a:lumOff val="40000"/>
                </a:srgbClr>
              </a:buClr>
              <a:buSzPct val="130000"/>
              <a:buFont typeface="Wingdings" panose="05000000000000000000" pitchFamily="2" charset="2"/>
              <a:buChar char="ü"/>
            </a:pPr>
            <a:r>
              <a:rPr lang="en-US" sz="2400" dirty="0">
                <a:solidFill>
                  <a:srgbClr val="000000"/>
                </a:solidFill>
                <a:latin typeface="Arial Narrow" panose="020B0606020202030204" pitchFamily="34" charset="0"/>
              </a:rPr>
              <a:t>A</a:t>
            </a:r>
            <a:r>
              <a:rPr lang="en-US" sz="2400" dirty="0" smtClean="0">
                <a:solidFill>
                  <a:srgbClr val="000000"/>
                </a:solidFill>
                <a:latin typeface="Arial Narrow" panose="020B0606020202030204" pitchFamily="34" charset="0"/>
              </a:rPr>
              <a:t>ccessible </a:t>
            </a:r>
            <a:r>
              <a:rPr lang="en-US" sz="2400" dirty="0">
                <a:solidFill>
                  <a:srgbClr val="000000"/>
                </a:solidFill>
                <a:latin typeface="Arial Narrow" panose="020B0606020202030204" pitchFamily="34" charset="0"/>
              </a:rPr>
              <a:t>route around the </a:t>
            </a:r>
            <a:r>
              <a:rPr lang="en-US" sz="2400" dirty="0" smtClean="0">
                <a:solidFill>
                  <a:srgbClr val="000000"/>
                </a:solidFill>
                <a:latin typeface="Arial Narrow" panose="020B0606020202030204" pitchFamily="34" charset="0"/>
              </a:rPr>
              <a:t>store</a:t>
            </a:r>
            <a:endParaRPr lang="en-US" sz="2400" dirty="0">
              <a:solidFill>
                <a:srgbClr val="000000"/>
              </a:solidFill>
              <a:latin typeface="Arial Narrow" panose="020B0606020202030204" pitchFamily="34" charset="0"/>
            </a:endParaRPr>
          </a:p>
          <a:p>
            <a:pPr marL="800100" lvl="1" indent="-342900">
              <a:buClr>
                <a:srgbClr val="002D8A">
                  <a:lumMod val="60000"/>
                  <a:lumOff val="40000"/>
                </a:srgbClr>
              </a:buClr>
              <a:buSzPct val="130000"/>
              <a:buFont typeface="Wingdings" panose="05000000000000000000" pitchFamily="2" charset="2"/>
              <a:buChar char="ü"/>
            </a:pPr>
            <a:r>
              <a:rPr lang="en-US" sz="2400" dirty="0" smtClean="0">
                <a:solidFill>
                  <a:srgbClr val="000000"/>
                </a:solidFill>
                <a:latin typeface="Arial Narrow" panose="020B0606020202030204" pitchFamily="34" charset="0"/>
              </a:rPr>
              <a:t>Accessible </a:t>
            </a:r>
            <a:r>
              <a:rPr lang="en-US" sz="2400" dirty="0">
                <a:solidFill>
                  <a:srgbClr val="000000"/>
                </a:solidFill>
                <a:latin typeface="Arial Narrow" panose="020B0606020202030204" pitchFamily="34" charset="0"/>
              </a:rPr>
              <a:t>checkout area</a:t>
            </a:r>
          </a:p>
        </p:txBody>
      </p:sp>
      <p:sp>
        <p:nvSpPr>
          <p:cNvPr id="6" name="TextBox 5"/>
          <p:cNvSpPr txBox="1"/>
          <p:nvPr/>
        </p:nvSpPr>
        <p:spPr>
          <a:xfrm>
            <a:off x="4724400" y="6354239"/>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 for educational purposes</a:t>
            </a:r>
            <a:endParaRPr lang="en-US" i="1" dirty="0">
              <a:solidFill>
                <a:srgbClr val="FF0000"/>
              </a:solidFill>
              <a:latin typeface="Arial Narrow" panose="020B0606020202030204" pitchFamily="34" charset="0"/>
            </a:endParaRPr>
          </a:p>
        </p:txBody>
      </p:sp>
      <p:sp>
        <p:nvSpPr>
          <p:cNvPr id="7" name="TextBox 6"/>
          <p:cNvSpPr txBox="1"/>
          <p:nvPr/>
        </p:nvSpPr>
        <p:spPr>
          <a:xfrm>
            <a:off x="203462" y="6490156"/>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43515851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2" name="TextBox 1"/>
          <p:cNvSpPr txBox="1"/>
          <p:nvPr/>
        </p:nvSpPr>
        <p:spPr>
          <a:xfrm>
            <a:off x="152400" y="1066800"/>
            <a:ext cx="8839200" cy="1323439"/>
          </a:xfrm>
          <a:prstGeom prst="rect">
            <a:avLst/>
          </a:prstGeom>
        </p:spPr>
        <p:txBody>
          <a:bodyPr wrap="square" rtlCol="0">
            <a:spAutoFit/>
          </a:bodyPr>
          <a:lstStyle/>
          <a:p>
            <a:r>
              <a:rPr lang="en-US" sz="2400" b="1" dirty="0" smtClean="0">
                <a:solidFill>
                  <a:srgbClr val="000000"/>
                </a:solidFill>
                <a:latin typeface="Arial Narrow" panose="020B0606020202030204" pitchFamily="34" charset="0"/>
              </a:rPr>
              <a:t>Pick-Your-Own</a:t>
            </a:r>
          </a:p>
          <a:p>
            <a:pPr algn="ctr"/>
            <a:endParaRPr lang="en-US" sz="800" b="1" dirty="0" smtClean="0">
              <a:solidFill>
                <a:srgbClr val="000000"/>
              </a:solidFill>
              <a:latin typeface="Arial Narrow" panose="020B0606020202030204" pitchFamily="34" charset="0"/>
            </a:endParaRPr>
          </a:p>
          <a:p>
            <a:r>
              <a:rPr lang="en-US" sz="2400" dirty="0">
                <a:solidFill>
                  <a:srgbClr val="000000"/>
                </a:solidFill>
                <a:latin typeface="Arial Narrow" panose="020B0606020202030204" pitchFamily="34" charset="0"/>
              </a:rPr>
              <a:t>A</a:t>
            </a:r>
            <a:r>
              <a:rPr lang="en-US" sz="2400" dirty="0" smtClean="0">
                <a:solidFill>
                  <a:srgbClr val="000000"/>
                </a:solidFill>
                <a:latin typeface="Arial Narrow" panose="020B0606020202030204" pitchFamily="34" charset="0"/>
              </a:rPr>
              <a:t>ccessible </a:t>
            </a:r>
            <a:r>
              <a:rPr lang="en-US" sz="2400" dirty="0">
                <a:solidFill>
                  <a:srgbClr val="000000"/>
                </a:solidFill>
                <a:latin typeface="Arial Narrow" panose="020B0606020202030204" pitchFamily="34" charset="0"/>
              </a:rPr>
              <a:t>route to, maybe not the entire tree farm, </a:t>
            </a:r>
            <a:r>
              <a:rPr lang="en-US" sz="2400" dirty="0" smtClean="0">
                <a:solidFill>
                  <a:srgbClr val="000000"/>
                </a:solidFill>
                <a:latin typeface="Arial Narrow" panose="020B0606020202030204" pitchFamily="34" charset="0"/>
              </a:rPr>
              <a:t>but </a:t>
            </a:r>
            <a:r>
              <a:rPr lang="en-US" sz="2400" dirty="0">
                <a:solidFill>
                  <a:srgbClr val="000000"/>
                </a:solidFill>
                <a:latin typeface="Arial Narrow" panose="020B0606020202030204" pitchFamily="34" charset="0"/>
              </a:rPr>
              <a:t>at least </a:t>
            </a:r>
            <a:r>
              <a:rPr lang="en-US" sz="2400" dirty="0" smtClean="0">
                <a:solidFill>
                  <a:srgbClr val="000000"/>
                </a:solidFill>
                <a:latin typeface="Arial Narrow" panose="020B0606020202030204" pitchFamily="34" charset="0"/>
              </a:rPr>
              <a:t>to each different type </a:t>
            </a:r>
            <a:r>
              <a:rPr lang="en-US" sz="2400" dirty="0">
                <a:solidFill>
                  <a:srgbClr val="000000"/>
                </a:solidFill>
                <a:latin typeface="Arial Narrow" panose="020B0606020202030204" pitchFamily="34" charset="0"/>
              </a:rPr>
              <a:t>of </a:t>
            </a:r>
            <a:r>
              <a:rPr lang="en-US" sz="2400" dirty="0" smtClean="0">
                <a:solidFill>
                  <a:srgbClr val="000000"/>
                </a:solidFill>
                <a:latin typeface="Arial Narrow" panose="020B0606020202030204" pitchFamily="34" charset="0"/>
              </a:rPr>
              <a:t>tree </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61622" y="3473634"/>
            <a:ext cx="3340612" cy="251055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7136" y="3047999"/>
            <a:ext cx="3918700" cy="2936185"/>
          </a:xfrm>
          <a:prstGeom prst="rect">
            <a:avLst/>
          </a:prstGeom>
        </p:spPr>
      </p:pic>
      <p:sp>
        <p:nvSpPr>
          <p:cNvPr id="7" name="TextBox 6"/>
          <p:cNvSpPr txBox="1"/>
          <p:nvPr/>
        </p:nvSpPr>
        <p:spPr>
          <a:xfrm>
            <a:off x="203462" y="6371565"/>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425512835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8"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10" name="TextBox 9"/>
          <p:cNvSpPr txBox="1"/>
          <p:nvPr/>
        </p:nvSpPr>
        <p:spPr>
          <a:xfrm>
            <a:off x="381000" y="1066800"/>
            <a:ext cx="8382000" cy="1785104"/>
          </a:xfrm>
          <a:prstGeom prst="rect">
            <a:avLst/>
          </a:prstGeom>
        </p:spPr>
        <p:txBody>
          <a:bodyPr wrap="square" rtlCol="0">
            <a:spAutoFit/>
          </a:bodyPr>
          <a:lstStyle/>
          <a:p>
            <a:r>
              <a:rPr lang="en-US" sz="2400" b="1" dirty="0">
                <a:solidFill>
                  <a:srgbClr val="000000"/>
                </a:solidFill>
                <a:latin typeface="Arial Narrow" panose="020B0606020202030204" pitchFamily="34" charset="0"/>
              </a:rPr>
              <a:t>Petting </a:t>
            </a:r>
            <a:r>
              <a:rPr lang="en-US" sz="2400" b="1" dirty="0" smtClean="0">
                <a:solidFill>
                  <a:srgbClr val="000000"/>
                </a:solidFill>
                <a:latin typeface="Arial Narrow" panose="020B0606020202030204" pitchFamily="34" charset="0"/>
              </a:rPr>
              <a:t>Zoos</a:t>
            </a:r>
          </a:p>
          <a:p>
            <a:endParaRPr lang="en-US" sz="1400" dirty="0">
              <a:solidFill>
                <a:srgbClr val="000000"/>
              </a:solidFill>
              <a:latin typeface="Arial Narrow" panose="020B0606020202030204" pitchFamily="34" charset="0"/>
            </a:endParaRPr>
          </a:p>
          <a:p>
            <a:pPr marL="800100" lvl="1" indent="-342900">
              <a:buClr>
                <a:srgbClr val="002D8A">
                  <a:lumMod val="60000"/>
                  <a:lumOff val="40000"/>
                </a:srgbClr>
              </a:buClr>
              <a:buSzPct val="120000"/>
              <a:buFont typeface="Wingdings" panose="05000000000000000000" pitchFamily="2" charset="2"/>
              <a:buChar char="ü"/>
            </a:pPr>
            <a:r>
              <a:rPr lang="en-US" sz="2400" dirty="0">
                <a:solidFill>
                  <a:srgbClr val="000000"/>
                </a:solidFill>
                <a:latin typeface="Arial Narrow" panose="020B0606020202030204" pitchFamily="34" charset="0"/>
              </a:rPr>
              <a:t>An accessible route to the petting area</a:t>
            </a:r>
          </a:p>
          <a:p>
            <a:pPr marL="800100" lvl="1" indent="-342900">
              <a:buClr>
                <a:srgbClr val="002D8A">
                  <a:lumMod val="60000"/>
                  <a:lumOff val="40000"/>
                </a:srgbClr>
              </a:buClr>
              <a:buSzPct val="120000"/>
              <a:buFont typeface="Wingdings" panose="05000000000000000000" pitchFamily="2" charset="2"/>
              <a:buChar char="ü"/>
            </a:pPr>
            <a:r>
              <a:rPr lang="en-US" sz="2400" dirty="0">
                <a:solidFill>
                  <a:srgbClr val="000000"/>
                </a:solidFill>
                <a:latin typeface="Arial Narrow" panose="020B0606020202030204" pitchFamily="34" charset="0"/>
              </a:rPr>
              <a:t>Access into the area </a:t>
            </a:r>
            <a:endParaRPr lang="en-US" sz="2400" dirty="0" smtClean="0">
              <a:solidFill>
                <a:srgbClr val="000000"/>
              </a:solidFill>
              <a:latin typeface="Arial Narrow" panose="020B0606020202030204" pitchFamily="34" charset="0"/>
            </a:endParaRPr>
          </a:p>
          <a:p>
            <a:pPr marL="800100" lvl="1" indent="-342900">
              <a:buClr>
                <a:srgbClr val="002D8A">
                  <a:lumMod val="60000"/>
                  <a:lumOff val="40000"/>
                </a:srgbClr>
              </a:buClr>
              <a:buSzPct val="120000"/>
              <a:buFont typeface="Wingdings" panose="05000000000000000000" pitchFamily="2" charset="2"/>
              <a:buChar char="ü"/>
            </a:pPr>
            <a:r>
              <a:rPr lang="en-US" sz="2400" dirty="0" smtClean="0">
                <a:solidFill>
                  <a:srgbClr val="000000"/>
                </a:solidFill>
                <a:latin typeface="Arial Narrow" panose="020B0606020202030204" pitchFamily="34" charset="0"/>
              </a:rPr>
              <a:t>Food </a:t>
            </a:r>
            <a:r>
              <a:rPr lang="en-US" sz="2400" dirty="0">
                <a:solidFill>
                  <a:srgbClr val="000000"/>
                </a:solidFill>
                <a:latin typeface="Arial Narrow" panose="020B0606020202030204" pitchFamily="34" charset="0"/>
              </a:rPr>
              <a:t>distribution </a:t>
            </a:r>
            <a:r>
              <a:rPr lang="en-US" sz="2400">
                <a:solidFill>
                  <a:srgbClr val="000000"/>
                </a:solidFill>
                <a:latin typeface="Arial Narrow" panose="020B0606020202030204" pitchFamily="34" charset="0"/>
              </a:rPr>
              <a:t>containers </a:t>
            </a:r>
            <a:r>
              <a:rPr lang="en-US" sz="2400" smtClean="0">
                <a:solidFill>
                  <a:srgbClr val="000000"/>
                </a:solidFill>
                <a:latin typeface="Arial Narrow" panose="020B0606020202030204" pitchFamily="34" charset="0"/>
              </a:rPr>
              <a:t>at </a:t>
            </a:r>
            <a:r>
              <a:rPr lang="en-US" sz="2400" dirty="0">
                <a:solidFill>
                  <a:srgbClr val="000000"/>
                </a:solidFill>
                <a:latin typeface="Arial Narrow" panose="020B0606020202030204" pitchFamily="34" charset="0"/>
              </a:rPr>
              <a:t>an accessible reach height.</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0800" y="3657600"/>
            <a:ext cx="1819519" cy="2734976"/>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0600" y="3670120"/>
            <a:ext cx="4838087" cy="2727353"/>
          </a:xfrm>
          <a:prstGeom prst="rect">
            <a:avLst/>
          </a:prstGeom>
        </p:spPr>
      </p:pic>
      <p:sp>
        <p:nvSpPr>
          <p:cNvPr id="7" name="TextBox 6"/>
          <p:cNvSpPr txBox="1"/>
          <p:nvPr/>
        </p:nvSpPr>
        <p:spPr>
          <a:xfrm>
            <a:off x="203462" y="6566356"/>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427040893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8"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10" name="TextBox 9"/>
          <p:cNvSpPr txBox="1"/>
          <p:nvPr/>
        </p:nvSpPr>
        <p:spPr>
          <a:xfrm>
            <a:off x="228600" y="990600"/>
            <a:ext cx="8686800" cy="1569660"/>
          </a:xfrm>
          <a:prstGeom prst="rect">
            <a:avLst/>
          </a:prstGeom>
        </p:spPr>
        <p:txBody>
          <a:bodyPr wrap="square" rtlCol="0">
            <a:spAutoFit/>
          </a:bodyPr>
          <a:lstStyle/>
          <a:p>
            <a:r>
              <a:rPr lang="en-US" sz="2400" b="1" dirty="0">
                <a:solidFill>
                  <a:srgbClr val="000000"/>
                </a:solidFill>
                <a:latin typeface="Arial Narrow" panose="020B0606020202030204" pitchFamily="34" charset="0"/>
              </a:rPr>
              <a:t>Playgrounds</a:t>
            </a:r>
            <a:r>
              <a:rPr lang="en-US" sz="2400" dirty="0">
                <a:solidFill>
                  <a:srgbClr val="000000"/>
                </a:solidFill>
                <a:latin typeface="Arial Narrow" panose="020B0606020202030204" pitchFamily="34" charset="0"/>
              </a:rPr>
              <a:t> </a:t>
            </a:r>
            <a:r>
              <a:rPr lang="en-US" sz="2400" dirty="0" smtClean="0">
                <a:solidFill>
                  <a:srgbClr val="000000"/>
                </a:solidFill>
                <a:latin typeface="Arial Narrow" panose="020B0606020202030204" pitchFamily="34" charset="0"/>
              </a:rPr>
              <a:t>– surface, route </a:t>
            </a:r>
            <a:r>
              <a:rPr lang="en-US" sz="2400" dirty="0">
                <a:solidFill>
                  <a:srgbClr val="000000"/>
                </a:solidFill>
                <a:latin typeface="Arial Narrow" panose="020B0606020202030204" pitchFamily="34" charset="0"/>
              </a:rPr>
              <a:t>around </a:t>
            </a:r>
            <a:r>
              <a:rPr lang="en-US" sz="2400" dirty="0" smtClean="0">
                <a:solidFill>
                  <a:srgbClr val="000000"/>
                </a:solidFill>
                <a:latin typeface="Arial Narrow" panose="020B0606020202030204" pitchFamily="34" charset="0"/>
              </a:rPr>
              <a:t>equipment, play elements</a:t>
            </a:r>
          </a:p>
          <a:p>
            <a:endParaRPr lang="en-US" sz="2400" dirty="0">
              <a:solidFill>
                <a:srgbClr val="000000"/>
              </a:solidFill>
              <a:latin typeface="Arial Narrow" panose="020B0606020202030204" pitchFamily="34" charset="0"/>
            </a:endParaRPr>
          </a:p>
          <a:p>
            <a:r>
              <a:rPr lang="en-US" sz="2400" dirty="0" smtClean="0">
                <a:solidFill>
                  <a:srgbClr val="000000"/>
                </a:solidFill>
                <a:latin typeface="Arial Narrow" panose="020B0606020202030204" pitchFamily="34" charset="0"/>
              </a:rPr>
              <a:t>Research</a:t>
            </a:r>
            <a:r>
              <a:rPr lang="en-US" sz="2400" dirty="0">
                <a:solidFill>
                  <a:srgbClr val="000000"/>
                </a:solidFill>
                <a:latin typeface="Arial Narrow" panose="020B0606020202030204" pitchFamily="34" charset="0"/>
              </a:rPr>
              <a:t>: A Longitudinal Study of Playground </a:t>
            </a:r>
            <a:r>
              <a:rPr lang="en-US" sz="2400" dirty="0" smtClean="0">
                <a:solidFill>
                  <a:srgbClr val="000000"/>
                </a:solidFill>
                <a:latin typeface="Arial Narrow" panose="020B0606020202030204" pitchFamily="34" charset="0"/>
              </a:rPr>
              <a:t>Surfaces, National Center on Accessibility, Indiana University - Bloomington</a:t>
            </a:r>
            <a:endParaRPr lang="en-US" sz="2400" dirty="0">
              <a:solidFill>
                <a:srgbClr val="000000"/>
              </a:solidFill>
              <a:latin typeface="Arial Narrow" panose="020B0606020202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3034137"/>
            <a:ext cx="4057651" cy="3043238"/>
          </a:xfrm>
          <a:prstGeom prst="rect">
            <a:avLst/>
          </a:prstGeom>
        </p:spPr>
      </p:pic>
      <p:pic>
        <p:nvPicPr>
          <p:cNvPr id="6" name="Picture 5" descr="Image result for accessible sandbox"/>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93166" y="3063874"/>
            <a:ext cx="4114800" cy="2754312"/>
          </a:xfrm>
          <a:prstGeom prst="rect">
            <a:avLst/>
          </a:prstGeom>
          <a:noFill/>
          <a:ln>
            <a:noFill/>
          </a:ln>
        </p:spPr>
      </p:pic>
      <p:sp>
        <p:nvSpPr>
          <p:cNvPr id="3" name="TextBox 2"/>
          <p:cNvSpPr txBox="1"/>
          <p:nvPr/>
        </p:nvSpPr>
        <p:spPr>
          <a:xfrm>
            <a:off x="5105400" y="5818186"/>
            <a:ext cx="3810000" cy="307777"/>
          </a:xfrm>
          <a:prstGeom prst="rect">
            <a:avLst/>
          </a:prstGeom>
        </p:spPr>
        <p:txBody>
          <a:bodyPr wrap="square" rtlCol="0">
            <a:spAutoFit/>
          </a:bodyPr>
          <a:lstStyle/>
          <a:p>
            <a:pPr>
              <a:buFont typeface="Wingdings" pitchFamily="2" charset="2"/>
              <a:buNone/>
            </a:pPr>
            <a:r>
              <a:rPr lang="en-US" sz="1400" i="1" dirty="0" smtClean="0">
                <a:solidFill>
                  <a:srgbClr val="000000"/>
                </a:solidFill>
                <a:latin typeface="Arial Narrow" panose="020B0606020202030204" pitchFamily="34" charset="0"/>
              </a:rPr>
              <a:t>Photo: Centers for Disease Control/ Richard Duncan</a:t>
            </a:r>
          </a:p>
        </p:txBody>
      </p:sp>
      <p:sp>
        <p:nvSpPr>
          <p:cNvPr id="9" name="TextBox 8"/>
          <p:cNvSpPr txBox="1"/>
          <p:nvPr/>
        </p:nvSpPr>
        <p:spPr>
          <a:xfrm>
            <a:off x="4876800" y="6172200"/>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Examples for educational purposes</a:t>
            </a:r>
            <a:endParaRPr lang="en-US" i="1" dirty="0">
              <a:solidFill>
                <a:srgbClr val="FF0000"/>
              </a:solidFill>
              <a:latin typeface="Arial Narrow" panose="020B0606020202030204" pitchFamily="34" charset="0"/>
            </a:endParaRPr>
          </a:p>
        </p:txBody>
      </p:sp>
      <p:sp>
        <p:nvSpPr>
          <p:cNvPr id="11" name="TextBox 10"/>
          <p:cNvSpPr txBox="1"/>
          <p:nvPr/>
        </p:nvSpPr>
        <p:spPr>
          <a:xfrm>
            <a:off x="203462" y="6371565"/>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37379809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8"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1053" y="1115816"/>
            <a:ext cx="7956407" cy="4482483"/>
          </a:xfrm>
          <a:prstGeom prst="rect">
            <a:avLst/>
          </a:prstGeom>
        </p:spPr>
      </p:pic>
      <p:sp>
        <p:nvSpPr>
          <p:cNvPr id="6" name="TextBox 5"/>
          <p:cNvSpPr txBox="1"/>
          <p:nvPr/>
        </p:nvSpPr>
        <p:spPr>
          <a:xfrm>
            <a:off x="228600" y="6124389"/>
            <a:ext cx="3886200" cy="461665"/>
          </a:xfrm>
          <a:prstGeom prst="rect">
            <a:avLst/>
          </a:prstGeom>
        </p:spPr>
        <p:txBody>
          <a:bodyPr wrap="square" rtlCol="0">
            <a:spAutoFit/>
          </a:bodyPr>
          <a:lstStyle/>
          <a:p>
            <a:pPr>
              <a:buFont typeface="Wingdings" pitchFamily="2" charset="2"/>
              <a:buNone/>
            </a:pPr>
            <a:r>
              <a:rPr lang="en-US" sz="2400" i="1" dirty="0" smtClean="0">
                <a:solidFill>
                  <a:srgbClr val="FF0000"/>
                </a:solidFill>
                <a:latin typeface="Arial Narrow" panose="020B0606020202030204" pitchFamily="34" charset="0"/>
              </a:rPr>
              <a:t>Example for education purposes</a:t>
            </a:r>
          </a:p>
        </p:txBody>
      </p:sp>
      <p:sp>
        <p:nvSpPr>
          <p:cNvPr id="11" name="TextBox 10"/>
          <p:cNvSpPr txBox="1"/>
          <p:nvPr/>
        </p:nvSpPr>
        <p:spPr>
          <a:xfrm>
            <a:off x="5905500" y="6478332"/>
            <a:ext cx="3048000" cy="215444"/>
          </a:xfrm>
          <a:prstGeom prst="rect">
            <a:avLst/>
          </a:prstGeom>
        </p:spPr>
        <p:txBody>
          <a:bodyPr wrap="square" rtlCol="0">
            <a:spAutoFit/>
          </a:bodyPr>
          <a:lstStyle/>
          <a:p>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179984836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7" name="TextBox 6"/>
          <p:cNvSpPr txBox="1"/>
          <p:nvPr/>
        </p:nvSpPr>
        <p:spPr>
          <a:xfrm>
            <a:off x="152400" y="1219200"/>
            <a:ext cx="8763000" cy="1200329"/>
          </a:xfrm>
          <a:prstGeom prst="rect">
            <a:avLst/>
          </a:prstGeom>
        </p:spPr>
        <p:txBody>
          <a:bodyPr wrap="square" rtlCol="0">
            <a:spAutoFit/>
          </a:bodyPr>
          <a:lstStyle/>
          <a:p>
            <a:pPr>
              <a:buClr>
                <a:srgbClr val="002D8A">
                  <a:lumMod val="60000"/>
                  <a:lumOff val="40000"/>
                </a:srgbClr>
              </a:buClr>
              <a:buSzPct val="150000"/>
            </a:pPr>
            <a:r>
              <a:rPr lang="en-US" sz="2400" dirty="0" smtClean="0">
                <a:solidFill>
                  <a:srgbClr val="000000"/>
                </a:solidFill>
                <a:latin typeface="Arial Narrow" panose="020B0606020202030204" pitchFamily="34" charset="0"/>
              </a:rPr>
              <a:t>“St</a:t>
            </a:r>
            <a:r>
              <a:rPr lang="en-US" sz="2400" dirty="0">
                <a:solidFill>
                  <a:srgbClr val="000000"/>
                </a:solidFill>
                <a:latin typeface="Arial Narrow" panose="020B0606020202030204" pitchFamily="34" charset="0"/>
              </a:rPr>
              <a:t>. Louis County Parks and Recreation carpentry crew researched, designed and built a new hay wagon that makes this annual autumn tradition available to everyone</a:t>
            </a:r>
            <a:r>
              <a:rPr lang="en-US" sz="2400" dirty="0" smtClean="0">
                <a:solidFill>
                  <a:srgbClr val="000000"/>
                </a:solidFill>
                <a:latin typeface="Arial Narrow" panose="020B0606020202030204" pitchFamily="34" charset="0"/>
              </a:rPr>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57400" y="2590800"/>
            <a:ext cx="5105400" cy="3829050"/>
          </a:xfrm>
          <a:prstGeom prst="rect">
            <a:avLst/>
          </a:prstGeom>
        </p:spPr>
      </p:pic>
      <p:sp>
        <p:nvSpPr>
          <p:cNvPr id="6" name="TextBox 5"/>
          <p:cNvSpPr txBox="1"/>
          <p:nvPr/>
        </p:nvSpPr>
        <p:spPr>
          <a:xfrm>
            <a:off x="4876800" y="6412468"/>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 for educational purposes</a:t>
            </a:r>
            <a:endParaRPr lang="en-US"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99797943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2" name="TextBox 1"/>
          <p:cNvSpPr txBox="1"/>
          <p:nvPr/>
        </p:nvSpPr>
        <p:spPr>
          <a:xfrm>
            <a:off x="228599" y="1219200"/>
            <a:ext cx="8686801" cy="523220"/>
          </a:xfrm>
          <a:prstGeom prst="rect">
            <a:avLst/>
          </a:prstGeom>
        </p:spPr>
        <p:txBody>
          <a:bodyPr wrap="square" rtlCol="0">
            <a:spAutoFit/>
          </a:bodyPr>
          <a:lstStyle/>
          <a:p>
            <a:r>
              <a:rPr lang="en-US" sz="2800" b="1" dirty="0" smtClean="0">
                <a:solidFill>
                  <a:srgbClr val="000000"/>
                </a:solidFill>
                <a:latin typeface="Arial Narrow" panose="020B0606020202030204" pitchFamily="34" charset="0"/>
              </a:rPr>
              <a:t>Cranberry Bog Example: “Be The Grower” Experience Tour</a:t>
            </a:r>
            <a:endParaRPr lang="en-US" sz="2800" b="1" dirty="0">
              <a:solidFill>
                <a:srgbClr val="000000"/>
              </a:solidFill>
              <a:latin typeface="Arial Narrow" panose="020B060602020203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139" r="9373" b="14826"/>
          <a:stretch/>
        </p:blipFill>
        <p:spPr bwMode="auto">
          <a:xfrm>
            <a:off x="2895600" y="4114799"/>
            <a:ext cx="3505200" cy="2223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2057400"/>
            <a:ext cx="8763000" cy="1508105"/>
          </a:xfrm>
          <a:prstGeom prst="rect">
            <a:avLst/>
          </a:prstGeom>
        </p:spPr>
        <p:txBody>
          <a:bodyPr wrap="square" rtlCol="0">
            <a:spAutoFit/>
          </a:bodyPr>
          <a:lstStyle/>
          <a:p>
            <a:pPr marL="342900" indent="-342900">
              <a:buClr>
                <a:srgbClr val="002D8A">
                  <a:lumMod val="60000"/>
                  <a:lumOff val="40000"/>
                </a:srgbClr>
              </a:buClr>
              <a:buSzPct val="150000"/>
              <a:buFont typeface="Wingdings" panose="05000000000000000000" pitchFamily="2" charset="2"/>
              <a:buChar char="ü"/>
            </a:pPr>
            <a:r>
              <a:rPr lang="en-US" sz="2400" dirty="0">
                <a:solidFill>
                  <a:srgbClr val="000000"/>
                </a:solidFill>
                <a:latin typeface="Arial Narrow" panose="020B0606020202030204" pitchFamily="34" charset="0"/>
              </a:rPr>
              <a:t>E</a:t>
            </a:r>
            <a:r>
              <a:rPr lang="en-US" sz="2400" dirty="0" smtClean="0">
                <a:solidFill>
                  <a:srgbClr val="000000"/>
                </a:solidFill>
                <a:latin typeface="Arial Narrow" panose="020B0606020202030204" pitchFamily="34" charset="0"/>
              </a:rPr>
              <a:t>arthen ramps - </a:t>
            </a:r>
            <a:r>
              <a:rPr lang="en-US" sz="2400" dirty="0">
                <a:solidFill>
                  <a:srgbClr val="000000"/>
                </a:solidFill>
                <a:latin typeface="Arial Narrow" panose="020B0606020202030204" pitchFamily="34" charset="0"/>
              </a:rPr>
              <a:t>firm, sloped, </a:t>
            </a:r>
            <a:r>
              <a:rPr lang="en-US" sz="2400" dirty="0" smtClean="0">
                <a:solidFill>
                  <a:srgbClr val="000000"/>
                </a:solidFill>
                <a:latin typeface="Arial Narrow" panose="020B0606020202030204" pitchFamily="34" charset="0"/>
              </a:rPr>
              <a:t>grassy surface </a:t>
            </a:r>
            <a:r>
              <a:rPr lang="en-US" sz="2400" dirty="0">
                <a:solidFill>
                  <a:srgbClr val="000000"/>
                </a:solidFill>
                <a:latin typeface="Arial Narrow" panose="020B0606020202030204" pitchFamily="34" charset="0"/>
              </a:rPr>
              <a:t>that allows entry to the </a:t>
            </a:r>
            <a:r>
              <a:rPr lang="en-US" sz="2400" dirty="0" smtClean="0">
                <a:solidFill>
                  <a:srgbClr val="000000"/>
                </a:solidFill>
                <a:latin typeface="Arial Narrow" panose="020B0606020202030204" pitchFamily="34" charset="0"/>
              </a:rPr>
              <a:t>bog</a:t>
            </a:r>
          </a:p>
          <a:p>
            <a:pPr>
              <a:buClr>
                <a:srgbClr val="002D8A">
                  <a:lumMod val="60000"/>
                  <a:lumOff val="40000"/>
                </a:srgbClr>
              </a:buClr>
              <a:buSzPct val="150000"/>
            </a:pPr>
            <a:r>
              <a:rPr lang="en-US" sz="1000" dirty="0" smtClean="0">
                <a:solidFill>
                  <a:srgbClr val="000000"/>
                </a:solidFill>
                <a:latin typeface="Arial Narrow" panose="020B0606020202030204" pitchFamily="34" charset="0"/>
              </a:rPr>
              <a:t> </a:t>
            </a:r>
          </a:p>
          <a:p>
            <a:pPr marL="342900" indent="-342900">
              <a:buClr>
                <a:srgbClr val="002D8A">
                  <a:lumMod val="60000"/>
                  <a:lumOff val="40000"/>
                </a:srgbClr>
              </a:buClr>
              <a:buSzPct val="150000"/>
              <a:buFont typeface="Wingdings" panose="05000000000000000000" pitchFamily="2" charset="2"/>
              <a:buChar char="ü"/>
            </a:pPr>
            <a:r>
              <a:rPr lang="en-US" sz="2400" dirty="0">
                <a:solidFill>
                  <a:srgbClr val="000000"/>
                </a:solidFill>
                <a:latin typeface="Arial Narrow" panose="020B0606020202030204" pitchFamily="34" charset="0"/>
              </a:rPr>
              <a:t>V</a:t>
            </a:r>
            <a:r>
              <a:rPr lang="en-US" sz="2400" dirty="0" smtClean="0">
                <a:solidFill>
                  <a:srgbClr val="000000"/>
                </a:solidFill>
                <a:latin typeface="Arial Narrow" panose="020B0606020202030204" pitchFamily="34" charset="0"/>
              </a:rPr>
              <a:t>ary </a:t>
            </a:r>
            <a:r>
              <a:rPr lang="en-US" sz="2400" dirty="0">
                <a:solidFill>
                  <a:srgbClr val="000000"/>
                </a:solidFill>
                <a:latin typeface="Arial Narrow" panose="020B0606020202030204" pitchFamily="34" charset="0"/>
              </a:rPr>
              <a:t>in slope as the topography of each bog is </a:t>
            </a:r>
            <a:r>
              <a:rPr lang="en-US" sz="2400" dirty="0" smtClean="0">
                <a:solidFill>
                  <a:srgbClr val="000000"/>
                </a:solidFill>
                <a:latin typeface="Arial Narrow" panose="020B0606020202030204" pitchFamily="34" charset="0"/>
              </a:rPr>
              <a:t>different</a:t>
            </a:r>
          </a:p>
          <a:p>
            <a:pPr marL="342900" indent="-342900">
              <a:buClr>
                <a:srgbClr val="002D8A">
                  <a:lumMod val="60000"/>
                  <a:lumOff val="40000"/>
                </a:srgbClr>
              </a:buClr>
              <a:buSzPct val="150000"/>
              <a:buFont typeface="Wingdings" panose="05000000000000000000" pitchFamily="2" charset="2"/>
              <a:buChar char="ü"/>
            </a:pPr>
            <a:endParaRPr lang="en-US" sz="1000" dirty="0" smtClean="0">
              <a:solidFill>
                <a:srgbClr val="000000"/>
              </a:solidFill>
              <a:latin typeface="Arial Narrow" panose="020B0606020202030204" pitchFamily="34" charset="0"/>
            </a:endParaRPr>
          </a:p>
          <a:p>
            <a:pPr marL="342900" indent="-342900">
              <a:buClr>
                <a:srgbClr val="002D8A">
                  <a:lumMod val="60000"/>
                  <a:lumOff val="40000"/>
                </a:srgbClr>
              </a:buClr>
              <a:buSzPct val="150000"/>
              <a:buFont typeface="Wingdings" panose="05000000000000000000" pitchFamily="2" charset="2"/>
              <a:buChar char="ü"/>
            </a:pPr>
            <a:r>
              <a:rPr lang="en-US" sz="2400" dirty="0" smtClean="0">
                <a:solidFill>
                  <a:srgbClr val="000000"/>
                </a:solidFill>
                <a:latin typeface="Arial Narrow" panose="020B0606020202030204" pitchFamily="34" charset="0"/>
              </a:rPr>
              <a:t>People </a:t>
            </a:r>
            <a:r>
              <a:rPr lang="en-US" sz="2400" dirty="0">
                <a:solidFill>
                  <a:srgbClr val="000000"/>
                </a:solidFill>
                <a:latin typeface="Arial Narrow" panose="020B0606020202030204" pitchFamily="34" charset="0"/>
              </a:rPr>
              <a:t>entering the bog wear waist high waders </a:t>
            </a:r>
            <a:endParaRPr lang="en-US" sz="2400" dirty="0" smtClean="0">
              <a:solidFill>
                <a:srgbClr val="000000"/>
              </a:solidFill>
              <a:latin typeface="Arial Narrow" panose="020B0606020202030204" pitchFamily="34" charset="0"/>
            </a:endParaRPr>
          </a:p>
        </p:txBody>
      </p:sp>
      <p:sp>
        <p:nvSpPr>
          <p:cNvPr id="8" name="TextBox 7"/>
          <p:cNvSpPr txBox="1"/>
          <p:nvPr/>
        </p:nvSpPr>
        <p:spPr>
          <a:xfrm>
            <a:off x="4876800" y="6336268"/>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 for educational purposes</a:t>
            </a:r>
            <a:endParaRPr lang="en-US"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10504173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ChangeArrowheads="1"/>
          </p:cNvSpPr>
          <p:nvPr/>
        </p:nvSpPr>
        <p:spPr bwMode="auto">
          <a:xfrm>
            <a:off x="6400800" y="6396038"/>
            <a:ext cx="2057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endParaRPr lang="en-US" altLang="en-US">
              <a:solidFill>
                <a:srgbClr val="000000"/>
              </a:solidFill>
            </a:endParaRPr>
          </a:p>
        </p:txBody>
      </p:sp>
      <p:sp>
        <p:nvSpPr>
          <p:cNvPr id="12" name="Rectangle 3"/>
          <p:cNvSpPr>
            <a:spLocks noChangeArrowheads="1"/>
          </p:cNvSpPr>
          <p:nvPr/>
        </p:nvSpPr>
        <p:spPr bwMode="white">
          <a:xfrm>
            <a:off x="800100" y="10510"/>
            <a:ext cx="6629400" cy="857250"/>
          </a:xfrm>
          <a:prstGeom prst="rect">
            <a:avLst/>
          </a:prstGeom>
          <a:noFill/>
          <a:ln w="9525">
            <a:noFill/>
            <a:miter lim="800000"/>
            <a:headEnd/>
            <a:tailEnd/>
          </a:ln>
        </p:spPr>
        <p:txBody>
          <a:bodyPr lIns="64008" tIns="32004" rIns="64008" bIns="32004" anchor="ctr"/>
          <a:lstStyle/>
          <a:p>
            <a:pPr fontAlgn="base">
              <a:spcBef>
                <a:spcPct val="0"/>
              </a:spcBef>
            </a:pPr>
            <a:r>
              <a:rPr lang="en-US" sz="3600" b="1" dirty="0" smtClean="0">
                <a:solidFill>
                  <a:srgbClr val="FFFFFF"/>
                </a:solidFill>
                <a:latin typeface="Arial Black" panose="020B0A04020102020204" pitchFamily="34" charset="0"/>
              </a:rPr>
              <a:t>Access to Activities</a:t>
            </a:r>
            <a:endParaRPr lang="en-US" sz="3600" b="1" dirty="0">
              <a:solidFill>
                <a:srgbClr val="FFFFFF"/>
              </a:solidFill>
              <a:latin typeface="Arial Black" panose="020B0A04020102020204" pitchFamily="34" charset="0"/>
            </a:endParaRPr>
          </a:p>
        </p:txBody>
      </p:sp>
      <p:sp>
        <p:nvSpPr>
          <p:cNvPr id="2" name="TextBox 1"/>
          <p:cNvSpPr txBox="1"/>
          <p:nvPr/>
        </p:nvSpPr>
        <p:spPr>
          <a:xfrm>
            <a:off x="152399" y="1066800"/>
            <a:ext cx="8763001" cy="523220"/>
          </a:xfrm>
          <a:prstGeom prst="rect">
            <a:avLst/>
          </a:prstGeom>
        </p:spPr>
        <p:txBody>
          <a:bodyPr wrap="square" rtlCol="0">
            <a:spAutoFit/>
          </a:bodyPr>
          <a:lstStyle/>
          <a:p>
            <a:r>
              <a:rPr lang="en-US" sz="2800" b="1" dirty="0" smtClean="0">
                <a:solidFill>
                  <a:srgbClr val="000000"/>
                </a:solidFill>
                <a:latin typeface="Arial Narrow" panose="020B0606020202030204" pitchFamily="34" charset="0"/>
              </a:rPr>
              <a:t>“Be The Grower” Experience Tour</a:t>
            </a:r>
            <a:endParaRPr lang="en-US" sz="2800" b="1" dirty="0">
              <a:solidFill>
                <a:srgbClr val="000000"/>
              </a:solidFill>
              <a:latin typeface="Arial Narrow" panose="020B060602020203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1828801"/>
            <a:ext cx="2410310" cy="20606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776102"/>
            <a:ext cx="2429904" cy="1619936"/>
          </a:xfrm>
          <a:prstGeom prst="rect">
            <a:avLst/>
          </a:prstGeom>
        </p:spPr>
      </p:pic>
      <p:sp>
        <p:nvSpPr>
          <p:cNvPr id="7" name="TextBox 6"/>
          <p:cNvSpPr txBox="1"/>
          <p:nvPr/>
        </p:nvSpPr>
        <p:spPr>
          <a:xfrm>
            <a:off x="152400" y="1917680"/>
            <a:ext cx="5715000" cy="3416320"/>
          </a:xfrm>
          <a:prstGeom prst="rect">
            <a:avLst/>
          </a:prstGeom>
        </p:spPr>
        <p:txBody>
          <a:bodyPr wrap="square" rtlCol="0">
            <a:spAutoFit/>
          </a:bodyPr>
          <a:lstStyle/>
          <a:p>
            <a:pPr>
              <a:buClr>
                <a:srgbClr val="002D8A">
                  <a:lumMod val="60000"/>
                  <a:lumOff val="40000"/>
                </a:srgbClr>
              </a:buClr>
              <a:buSzPct val="150000"/>
            </a:pPr>
            <a:r>
              <a:rPr lang="en-US" sz="2400" b="1" dirty="0" smtClean="0">
                <a:solidFill>
                  <a:srgbClr val="000000"/>
                </a:solidFill>
                <a:latin typeface="Arial Narrow" panose="020B0606020202030204" pitchFamily="34" charset="0"/>
              </a:rPr>
              <a:t>Potential ways to improve accessibility:</a:t>
            </a:r>
          </a:p>
          <a:p>
            <a:pPr>
              <a:buClr>
                <a:srgbClr val="002D8A">
                  <a:lumMod val="60000"/>
                  <a:lumOff val="40000"/>
                </a:srgbClr>
              </a:buClr>
              <a:buSzPct val="150000"/>
            </a:pPr>
            <a:endParaRPr lang="en-US" sz="2400" dirty="0">
              <a:solidFill>
                <a:srgbClr val="000000"/>
              </a:solidFill>
              <a:latin typeface="Arial Narrow" panose="020B0606020202030204" pitchFamily="34" charset="0"/>
            </a:endParaRPr>
          </a:p>
          <a:p>
            <a:pPr marL="285750" indent="-285750">
              <a:buClr>
                <a:srgbClr val="002D8A">
                  <a:lumMod val="60000"/>
                  <a:lumOff val="40000"/>
                </a:srgbClr>
              </a:buClr>
              <a:buSzPct val="150000"/>
              <a:buFont typeface="Wingdings" panose="05000000000000000000" pitchFamily="2" charset="2"/>
              <a:buChar char="ü"/>
            </a:pPr>
            <a:r>
              <a:rPr lang="en-US" sz="2400" dirty="0" smtClean="0">
                <a:solidFill>
                  <a:srgbClr val="000000"/>
                </a:solidFill>
                <a:latin typeface="Arial Narrow" panose="020B0606020202030204" pitchFamily="34" charset="0"/>
              </a:rPr>
              <a:t>Create </a:t>
            </a:r>
            <a:r>
              <a:rPr lang="en-US" sz="2400" dirty="0">
                <a:solidFill>
                  <a:srgbClr val="000000"/>
                </a:solidFill>
                <a:latin typeface="Arial Narrow" panose="020B0606020202030204" pitchFamily="34" charset="0"/>
              </a:rPr>
              <a:t>a </a:t>
            </a:r>
            <a:r>
              <a:rPr lang="en-US" sz="2400" dirty="0" err="1" smtClean="0">
                <a:solidFill>
                  <a:srgbClr val="000000"/>
                </a:solidFill>
                <a:latin typeface="Arial Narrow" panose="020B0606020202030204" pitchFamily="34" charset="0"/>
              </a:rPr>
              <a:t>simu</a:t>
            </a:r>
            <a:r>
              <a:rPr lang="en-US" sz="2400" dirty="0" smtClean="0">
                <a:solidFill>
                  <a:srgbClr val="000000"/>
                </a:solidFill>
                <a:latin typeface="Arial Narrow" panose="020B0606020202030204" pitchFamily="34" charset="0"/>
              </a:rPr>
              <a:t>-bog within </a:t>
            </a:r>
            <a:r>
              <a:rPr lang="en-US" sz="2400" dirty="0">
                <a:solidFill>
                  <a:srgbClr val="000000"/>
                </a:solidFill>
                <a:latin typeface="Arial Narrow" panose="020B0606020202030204" pitchFamily="34" charset="0"/>
              </a:rPr>
              <a:t>a see‐through tank that people who cannot enter the bog can use to </a:t>
            </a:r>
            <a:r>
              <a:rPr lang="en-US" sz="2400" dirty="0" smtClean="0">
                <a:solidFill>
                  <a:srgbClr val="000000"/>
                </a:solidFill>
                <a:latin typeface="Arial Narrow" panose="020B0606020202030204" pitchFamily="34" charset="0"/>
              </a:rPr>
              <a:t>see/ experience the ecosystem </a:t>
            </a:r>
            <a:r>
              <a:rPr lang="en-US" sz="2400" dirty="0">
                <a:solidFill>
                  <a:srgbClr val="000000"/>
                </a:solidFill>
                <a:latin typeface="Arial Narrow" panose="020B0606020202030204" pitchFamily="34" charset="0"/>
              </a:rPr>
              <a:t>of the bog and possible “harvesting” of the tank</a:t>
            </a:r>
            <a:r>
              <a:rPr lang="en-US" sz="2400" dirty="0" smtClean="0">
                <a:solidFill>
                  <a:srgbClr val="000000"/>
                </a:solidFill>
                <a:latin typeface="Arial Narrow" panose="020B0606020202030204" pitchFamily="34" charset="0"/>
              </a:rPr>
              <a:t>.</a:t>
            </a:r>
          </a:p>
          <a:p>
            <a:pPr marL="285750" indent="-285750">
              <a:buClr>
                <a:srgbClr val="002D8A">
                  <a:lumMod val="60000"/>
                  <a:lumOff val="40000"/>
                </a:srgbClr>
              </a:buClr>
              <a:buSzPct val="150000"/>
              <a:buFont typeface="Wingdings" panose="05000000000000000000" pitchFamily="2" charset="2"/>
              <a:buChar char="ü"/>
            </a:pPr>
            <a:endParaRPr lang="en-US" sz="2400" dirty="0">
              <a:solidFill>
                <a:srgbClr val="000000"/>
              </a:solidFill>
              <a:latin typeface="Arial Narrow" panose="020B0606020202030204" pitchFamily="34" charset="0"/>
            </a:endParaRPr>
          </a:p>
          <a:p>
            <a:pPr marL="285750" indent="-285750">
              <a:buClr>
                <a:srgbClr val="002D8A">
                  <a:lumMod val="60000"/>
                  <a:lumOff val="40000"/>
                </a:srgbClr>
              </a:buClr>
              <a:buSzPct val="150000"/>
              <a:buFont typeface="Wingdings" panose="05000000000000000000" pitchFamily="2" charset="2"/>
              <a:buChar char="ü"/>
            </a:pPr>
            <a:r>
              <a:rPr lang="en-US" sz="2400" dirty="0">
                <a:solidFill>
                  <a:srgbClr val="000000"/>
                </a:solidFill>
                <a:latin typeface="Arial Narrow" panose="020B0606020202030204" pitchFamily="34" charset="0"/>
              </a:rPr>
              <a:t>P</a:t>
            </a:r>
            <a:r>
              <a:rPr lang="en-US" sz="2400" dirty="0" smtClean="0">
                <a:solidFill>
                  <a:srgbClr val="000000"/>
                </a:solidFill>
                <a:latin typeface="Arial Narrow" panose="020B0606020202030204" pitchFamily="34" charset="0"/>
              </a:rPr>
              <a:t>ortable </a:t>
            </a:r>
            <a:r>
              <a:rPr lang="en-US" sz="2400" dirty="0">
                <a:solidFill>
                  <a:srgbClr val="000000"/>
                </a:solidFill>
                <a:latin typeface="Arial Narrow" panose="020B0606020202030204" pitchFamily="34" charset="0"/>
              </a:rPr>
              <a:t>platform system </a:t>
            </a:r>
            <a:r>
              <a:rPr lang="en-US" sz="2400" dirty="0" smtClean="0">
                <a:solidFill>
                  <a:srgbClr val="000000"/>
                </a:solidFill>
                <a:latin typeface="Arial Narrow" panose="020B0606020202030204" pitchFamily="34" charset="0"/>
              </a:rPr>
              <a:t>with </a:t>
            </a:r>
            <a:r>
              <a:rPr lang="en-US" sz="2400" dirty="0">
                <a:solidFill>
                  <a:srgbClr val="000000"/>
                </a:solidFill>
                <a:latin typeface="Arial Narrow" panose="020B0606020202030204" pitchFamily="34" charset="0"/>
              </a:rPr>
              <a:t>handrails </a:t>
            </a:r>
            <a:r>
              <a:rPr lang="en-US" sz="2400" dirty="0" smtClean="0">
                <a:solidFill>
                  <a:srgbClr val="000000"/>
                </a:solidFill>
                <a:latin typeface="Arial Narrow" panose="020B0606020202030204" pitchFamily="34" charset="0"/>
              </a:rPr>
              <a:t>could </a:t>
            </a:r>
            <a:r>
              <a:rPr lang="en-US" sz="2400" dirty="0">
                <a:solidFill>
                  <a:srgbClr val="000000"/>
                </a:solidFill>
                <a:latin typeface="Arial Narrow" panose="020B0606020202030204" pitchFamily="34" charset="0"/>
              </a:rPr>
              <a:t>assist people with entering the bog</a:t>
            </a:r>
            <a:r>
              <a:rPr lang="en-US" sz="2400" dirty="0" smtClean="0">
                <a:solidFill>
                  <a:srgbClr val="000000"/>
                </a:solidFill>
                <a:latin typeface="Arial Narrow" panose="020B0606020202030204" pitchFamily="34" charset="0"/>
              </a:rPr>
              <a:t>.</a:t>
            </a:r>
            <a:endParaRPr lang="en-US" sz="2400" dirty="0">
              <a:solidFill>
                <a:srgbClr val="000000"/>
              </a:solidFill>
              <a:latin typeface="Arial Narrow" panose="020B0606020202030204" pitchFamily="34" charset="0"/>
            </a:endParaRPr>
          </a:p>
        </p:txBody>
      </p:sp>
      <p:sp>
        <p:nvSpPr>
          <p:cNvPr id="8" name="TextBox 7"/>
          <p:cNvSpPr txBox="1"/>
          <p:nvPr/>
        </p:nvSpPr>
        <p:spPr>
          <a:xfrm>
            <a:off x="304800" y="6172200"/>
            <a:ext cx="3810000" cy="369332"/>
          </a:xfrm>
          <a:prstGeom prst="rect">
            <a:avLst/>
          </a:prstGeom>
        </p:spPr>
        <p:txBody>
          <a:bodyPr wrap="square" rtlCol="0">
            <a:spAutoFit/>
          </a:bodyPr>
          <a:lstStyle/>
          <a:p>
            <a:pPr marL="0" lvl="1"/>
            <a:r>
              <a:rPr lang="en-US" i="1" dirty="0" smtClean="0">
                <a:solidFill>
                  <a:srgbClr val="FF0000"/>
                </a:solidFill>
                <a:latin typeface="Arial Narrow" panose="020B0606020202030204" pitchFamily="34" charset="0"/>
              </a:rPr>
              <a:t>Example for educational purposes</a:t>
            </a:r>
            <a:endParaRPr lang="en-US"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66910899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1"/>
          <p:cNvSpPr txBox="1">
            <a:spLocks noChangeArrowheads="1"/>
          </p:cNvSpPr>
          <p:nvPr/>
        </p:nvSpPr>
        <p:spPr bwMode="auto">
          <a:xfrm>
            <a:off x="914400" y="228600"/>
            <a:ext cx="4876800" cy="646113"/>
          </a:xfrm>
          <a:prstGeom prst="rect">
            <a:avLst/>
          </a:prstGeom>
          <a:solidFill>
            <a:schemeClr val="tx2"/>
          </a:solid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fontAlgn="base" hangingPunct="0">
              <a:spcBef>
                <a:spcPct val="0"/>
              </a:spcBef>
              <a:spcAft>
                <a:spcPct val="0"/>
              </a:spcAft>
              <a:buFont typeface="Wingdings" pitchFamily="2" charset="2"/>
              <a:buNone/>
            </a:pPr>
            <a:r>
              <a:rPr lang="en-US" altLang="en-US" sz="3600" dirty="0" smtClean="0">
                <a:solidFill>
                  <a:schemeClr val="accent1"/>
                </a:solidFill>
                <a:latin typeface="Arial Black" pitchFamily="34" charset="0"/>
              </a:rPr>
              <a:t>Service Animals</a:t>
            </a:r>
          </a:p>
        </p:txBody>
      </p:sp>
      <p:pic>
        <p:nvPicPr>
          <p:cNvPr id="4" name="Picture 17" descr="blak lab and golden retreiver dogs standing, holding leash in mouths, wearing red vests"/>
          <p:cNvPicPr>
            <a:picLocks noChangeAspect="1" noChangeArrowheads="1"/>
          </p:cNvPicPr>
          <p:nvPr/>
        </p:nvPicPr>
        <p:blipFill rotWithShape="1">
          <a:blip r:embed="rId3">
            <a:extLst>
              <a:ext uri="{28A0092B-C50C-407E-A947-70E740481C1C}">
                <a14:useLocalDpi xmlns:a14="http://schemas.microsoft.com/office/drawing/2010/main" val="0"/>
              </a:ext>
            </a:extLst>
          </a:blip>
          <a:srcRect l="6820" t="11979" r="7555" b="8604"/>
          <a:stretch/>
        </p:blipFill>
        <p:spPr bwMode="auto">
          <a:xfrm>
            <a:off x="2590800" y="2133600"/>
            <a:ext cx="414528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70246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Why this training?</a:t>
            </a:r>
          </a:p>
        </p:txBody>
      </p:sp>
      <p:sp>
        <p:nvSpPr>
          <p:cNvPr id="4" name="TextBox 3"/>
          <p:cNvSpPr txBox="1"/>
          <p:nvPr/>
        </p:nvSpPr>
        <p:spPr>
          <a:xfrm>
            <a:off x="152400" y="997089"/>
            <a:ext cx="8874642" cy="5632311"/>
          </a:xfrm>
          <a:prstGeom prst="rect">
            <a:avLst/>
          </a:prstGeom>
        </p:spPr>
        <p:txBody>
          <a:bodyPr wrap="square" numCol="1" rtlCol="0">
            <a:spAutoFit/>
          </a:bodyPr>
          <a:lstStyle/>
          <a:p>
            <a:pPr>
              <a:buClr>
                <a:srgbClr val="00B050"/>
              </a:buClr>
            </a:pPr>
            <a:r>
              <a:rPr lang="en-US" sz="2400" dirty="0" smtClean="0">
                <a:solidFill>
                  <a:srgbClr val="000000"/>
                </a:solidFill>
                <a:latin typeface="Arial Narrow" panose="020B0606020202030204" pitchFamily="34" charset="0"/>
              </a:rPr>
              <a:t>“</a:t>
            </a:r>
            <a:r>
              <a:rPr lang="en-US" sz="2400" dirty="0">
                <a:solidFill>
                  <a:srgbClr val="000000"/>
                </a:solidFill>
                <a:latin typeface="Arial Narrow" panose="020B0606020202030204" pitchFamily="34" charset="0"/>
              </a:rPr>
              <a:t>Just </a:t>
            </a:r>
            <a:r>
              <a:rPr lang="en-US" sz="2400" b="1" dirty="0">
                <a:solidFill>
                  <a:srgbClr val="000000"/>
                </a:solidFill>
                <a:latin typeface="Arial Narrow" panose="020B0606020202030204" pitchFamily="34" charset="0"/>
              </a:rPr>
              <a:t>over 33,000 </a:t>
            </a:r>
            <a:r>
              <a:rPr lang="en-US" sz="2400" dirty="0">
                <a:solidFill>
                  <a:srgbClr val="000000"/>
                </a:solidFill>
                <a:latin typeface="Arial Narrow" panose="020B0606020202030204" pitchFamily="34" charset="0"/>
              </a:rPr>
              <a:t>farms</a:t>
            </a:r>
            <a:r>
              <a:rPr lang="en-US" sz="2400" b="1" dirty="0">
                <a:solidFill>
                  <a:srgbClr val="000000"/>
                </a:solidFill>
                <a:latin typeface="Arial Narrow" panose="020B0606020202030204" pitchFamily="34" charset="0"/>
              </a:rPr>
              <a:t> </a:t>
            </a:r>
            <a:r>
              <a:rPr lang="en-US" sz="2400" dirty="0">
                <a:solidFill>
                  <a:srgbClr val="000000"/>
                </a:solidFill>
                <a:latin typeface="Arial Narrow" panose="020B0606020202030204" pitchFamily="34" charset="0"/>
              </a:rPr>
              <a:t>offered </a:t>
            </a:r>
            <a:r>
              <a:rPr lang="en-US" sz="2400" dirty="0" smtClean="0">
                <a:solidFill>
                  <a:srgbClr val="000000"/>
                </a:solidFill>
                <a:latin typeface="Arial Narrow" panose="020B0606020202030204" pitchFamily="34" charset="0"/>
              </a:rPr>
              <a:t>Agritourism </a:t>
            </a:r>
            <a:r>
              <a:rPr lang="en-US" sz="2400" dirty="0">
                <a:solidFill>
                  <a:srgbClr val="000000"/>
                </a:solidFill>
                <a:latin typeface="Arial Narrow" panose="020B0606020202030204" pitchFamily="34" charset="0"/>
              </a:rPr>
              <a:t>and </a:t>
            </a:r>
            <a:r>
              <a:rPr lang="en-US" sz="2400" dirty="0" smtClean="0">
                <a:solidFill>
                  <a:srgbClr val="000000"/>
                </a:solidFill>
                <a:latin typeface="Arial Narrow" panose="020B0606020202030204" pitchFamily="34" charset="0"/>
              </a:rPr>
              <a:t>recreational services </a:t>
            </a:r>
            <a:r>
              <a:rPr lang="en-US" sz="2400" dirty="0">
                <a:solidFill>
                  <a:srgbClr val="000000"/>
                </a:solidFill>
                <a:latin typeface="Arial Narrow" panose="020B0606020202030204" pitchFamily="34" charset="0"/>
              </a:rPr>
              <a:t>such as farm or winery tours, hayrides, </a:t>
            </a:r>
            <a:r>
              <a:rPr lang="en-US" sz="2400" dirty="0" smtClean="0">
                <a:solidFill>
                  <a:srgbClr val="000000"/>
                </a:solidFill>
                <a:latin typeface="Arial Narrow" panose="020B0606020202030204" pitchFamily="34" charset="0"/>
              </a:rPr>
              <a:t>hunting, fishing</a:t>
            </a:r>
            <a:r>
              <a:rPr lang="en-US" sz="2400" dirty="0">
                <a:solidFill>
                  <a:srgbClr val="000000"/>
                </a:solidFill>
                <a:latin typeface="Arial Narrow" panose="020B0606020202030204" pitchFamily="34" charset="0"/>
              </a:rPr>
              <a:t>, and other such activities in 2012</a:t>
            </a:r>
            <a:r>
              <a:rPr lang="en-US" sz="2400" dirty="0" smtClean="0">
                <a:solidFill>
                  <a:srgbClr val="000000"/>
                </a:solidFill>
                <a:latin typeface="Arial Narrow" panose="020B0606020202030204" pitchFamily="34" charset="0"/>
              </a:rPr>
              <a:t>.” </a:t>
            </a:r>
            <a:r>
              <a:rPr lang="en-US" dirty="0" smtClean="0">
                <a:solidFill>
                  <a:srgbClr val="000000"/>
                </a:solidFill>
                <a:latin typeface="Arial Narrow" panose="020B0606020202030204" pitchFamily="34" charset="0"/>
              </a:rPr>
              <a:t>—U.S</a:t>
            </a:r>
            <a:r>
              <a:rPr lang="en-US" dirty="0">
                <a:solidFill>
                  <a:srgbClr val="000000"/>
                </a:solidFill>
                <a:latin typeface="Arial Narrow" panose="020B0606020202030204" pitchFamily="34" charset="0"/>
              </a:rPr>
              <a:t>. Census of </a:t>
            </a:r>
            <a:r>
              <a:rPr lang="en-US" dirty="0" smtClean="0">
                <a:solidFill>
                  <a:srgbClr val="000000"/>
                </a:solidFill>
                <a:latin typeface="Arial Narrow" panose="020B0606020202030204" pitchFamily="34" charset="0"/>
              </a:rPr>
              <a:t>Agriculture</a:t>
            </a:r>
          </a:p>
          <a:p>
            <a:pPr marL="342900" indent="-342900">
              <a:buClr>
                <a:srgbClr val="00B050"/>
              </a:buClr>
              <a:buFont typeface="Wingdings" panose="05000000000000000000" pitchFamily="2" charset="2"/>
              <a:buChar char="ü"/>
            </a:pPr>
            <a:endParaRPr lang="en-US" sz="2400" dirty="0" smtClean="0">
              <a:solidFill>
                <a:srgbClr val="000000"/>
              </a:solidFill>
              <a:latin typeface="Arial Narrow" panose="020B0606020202030204" pitchFamily="34" charset="0"/>
            </a:endParaRPr>
          </a:p>
          <a:p>
            <a:pPr marL="342900" indent="-342900">
              <a:buClr>
                <a:srgbClr val="00B050"/>
              </a:buClr>
              <a:buFont typeface="Wingdings" panose="05000000000000000000" pitchFamily="2" charset="2"/>
              <a:buChar char="ü"/>
            </a:pPr>
            <a:r>
              <a:rPr lang="en-US" sz="2400" dirty="0" smtClean="0">
                <a:solidFill>
                  <a:srgbClr val="000000"/>
                </a:solidFill>
                <a:latin typeface="Arial Narrow" panose="020B0606020202030204" pitchFamily="34" charset="0"/>
              </a:rPr>
              <a:t>Data shows </a:t>
            </a:r>
            <a:r>
              <a:rPr lang="en-US" sz="2400" dirty="0">
                <a:solidFill>
                  <a:srgbClr val="000000"/>
                </a:solidFill>
                <a:latin typeface="Arial Narrow" panose="020B0606020202030204" pitchFamily="34" charset="0"/>
              </a:rPr>
              <a:t>an increasing trend in </a:t>
            </a:r>
            <a:r>
              <a:rPr lang="en-US" sz="2400" dirty="0" smtClean="0">
                <a:solidFill>
                  <a:srgbClr val="000000"/>
                </a:solidFill>
                <a:latin typeface="Arial Narrow" panose="020B0606020202030204" pitchFamily="34" charset="0"/>
              </a:rPr>
              <a:t>Agritourism &amp; </a:t>
            </a:r>
            <a:r>
              <a:rPr lang="en-US" sz="2400" dirty="0">
                <a:solidFill>
                  <a:srgbClr val="000000"/>
                </a:solidFill>
                <a:latin typeface="Arial Narrow" panose="020B0606020202030204" pitchFamily="34" charset="0"/>
              </a:rPr>
              <a:t>related recreational </a:t>
            </a:r>
            <a:r>
              <a:rPr lang="en-US" sz="2400" dirty="0" smtClean="0">
                <a:solidFill>
                  <a:srgbClr val="000000"/>
                </a:solidFill>
                <a:latin typeface="Arial Narrow" panose="020B0606020202030204" pitchFamily="34" charset="0"/>
              </a:rPr>
              <a:t>programs</a:t>
            </a:r>
          </a:p>
          <a:p>
            <a:pPr marL="342900" indent="-342900">
              <a:buClr>
                <a:srgbClr val="00B050"/>
              </a:buClr>
              <a:buFont typeface="Wingdings" panose="05000000000000000000" pitchFamily="2" charset="2"/>
              <a:buChar char="ü"/>
            </a:pPr>
            <a:endParaRPr lang="en-US" sz="2400" dirty="0">
              <a:solidFill>
                <a:srgbClr val="000000"/>
              </a:solidFill>
              <a:latin typeface="Arial Narrow" panose="020B0606020202030204" pitchFamily="34" charset="0"/>
            </a:endParaRPr>
          </a:p>
          <a:p>
            <a:pPr marL="342900" indent="-342900">
              <a:buClr>
                <a:srgbClr val="00B050"/>
              </a:buClr>
              <a:buFont typeface="Wingdings" panose="05000000000000000000" pitchFamily="2" charset="2"/>
              <a:buChar char="ü"/>
            </a:pPr>
            <a:r>
              <a:rPr lang="en-US" sz="2400" dirty="0" smtClean="0">
                <a:solidFill>
                  <a:srgbClr val="000000"/>
                </a:solidFill>
                <a:latin typeface="Arial Narrow" panose="020B0606020202030204" pitchFamily="34" charset="0"/>
              </a:rPr>
              <a:t>“Rural sightseeing” in Top 5 leisure activities for U.S. domestic travelers</a:t>
            </a:r>
          </a:p>
          <a:p>
            <a:pPr marL="342900" indent="-342900">
              <a:buClr>
                <a:srgbClr val="00B050"/>
              </a:buClr>
              <a:buFont typeface="Wingdings" panose="05000000000000000000" pitchFamily="2" charset="2"/>
              <a:buChar char="ü"/>
            </a:pPr>
            <a:endParaRPr lang="en-US" sz="2400" dirty="0" smtClean="0">
              <a:solidFill>
                <a:srgbClr val="000000"/>
              </a:solidFill>
              <a:latin typeface="Arial Narrow" panose="020B0606020202030204" pitchFamily="34" charset="0"/>
            </a:endParaRPr>
          </a:p>
          <a:p>
            <a:pPr marL="342900" indent="-342900">
              <a:buClr>
                <a:srgbClr val="00B050"/>
              </a:buClr>
              <a:buFont typeface="Wingdings" panose="05000000000000000000" pitchFamily="2" charset="2"/>
              <a:buChar char="ü"/>
            </a:pPr>
            <a:r>
              <a:rPr lang="en-US" sz="2400" dirty="0" smtClean="0">
                <a:solidFill>
                  <a:srgbClr val="000000"/>
                </a:solidFill>
                <a:latin typeface="Arial Narrow" panose="020B0606020202030204" pitchFamily="34" charset="0"/>
              </a:rPr>
              <a:t>Between 40-56 million (12-18% noninstitutionalized population) Americans are people with disabilities…</a:t>
            </a:r>
          </a:p>
          <a:p>
            <a:pPr marL="342900" indent="-342900">
              <a:buClr>
                <a:srgbClr val="00B050"/>
              </a:buClr>
              <a:buFont typeface="Wingdings" panose="05000000000000000000" pitchFamily="2" charset="2"/>
              <a:buChar char="ü"/>
            </a:pPr>
            <a:endParaRPr lang="en-US" sz="2400" dirty="0">
              <a:solidFill>
                <a:srgbClr val="000000"/>
              </a:solidFill>
              <a:latin typeface="Arial Narrow" panose="020B0606020202030204" pitchFamily="34" charset="0"/>
            </a:endParaRPr>
          </a:p>
          <a:p>
            <a:pPr marL="342900" indent="-342900">
              <a:buClr>
                <a:srgbClr val="00B050"/>
              </a:buClr>
              <a:buFont typeface="Wingdings" panose="05000000000000000000" pitchFamily="2" charset="2"/>
              <a:buChar char="ü"/>
            </a:pPr>
            <a:r>
              <a:rPr lang="en-US" sz="2400" dirty="0" smtClean="0">
                <a:solidFill>
                  <a:srgbClr val="000000"/>
                </a:solidFill>
                <a:latin typeface="Arial Narrow" panose="020B0606020202030204" pitchFamily="34" charset="0"/>
              </a:rPr>
              <a:t>…Representing </a:t>
            </a:r>
            <a:r>
              <a:rPr lang="en-US" sz="2400" dirty="0">
                <a:solidFill>
                  <a:srgbClr val="000000"/>
                </a:solidFill>
                <a:latin typeface="Arial Narrow" panose="020B0606020202030204" pitchFamily="34" charset="0"/>
              </a:rPr>
              <a:t>more than $200 billion in discretionary </a:t>
            </a:r>
            <a:r>
              <a:rPr lang="en-US" sz="2400" dirty="0" smtClean="0">
                <a:solidFill>
                  <a:srgbClr val="000000"/>
                </a:solidFill>
                <a:latin typeface="Arial Narrow" panose="020B0606020202030204" pitchFamily="34" charset="0"/>
              </a:rPr>
              <a:t>spending</a:t>
            </a:r>
          </a:p>
          <a:p>
            <a:pPr marL="342900" indent="-342900">
              <a:buClr>
                <a:srgbClr val="00B050"/>
              </a:buClr>
              <a:buFont typeface="Wingdings" panose="05000000000000000000" pitchFamily="2" charset="2"/>
              <a:buChar char="ü"/>
            </a:pPr>
            <a:endParaRPr lang="en-US" sz="2400" dirty="0">
              <a:solidFill>
                <a:srgbClr val="000000"/>
              </a:solidFill>
              <a:latin typeface="Arial Narrow" panose="020B0606020202030204" pitchFamily="34" charset="0"/>
            </a:endParaRPr>
          </a:p>
          <a:p>
            <a:pPr marL="342900" indent="-342900">
              <a:buClr>
                <a:srgbClr val="00B050"/>
              </a:buClr>
              <a:buFont typeface="Wingdings" panose="05000000000000000000" pitchFamily="2" charset="2"/>
              <a:buChar char="ü"/>
            </a:pPr>
            <a:r>
              <a:rPr lang="en-US" sz="2400" dirty="0" smtClean="0">
                <a:solidFill>
                  <a:srgbClr val="000000"/>
                </a:solidFill>
                <a:latin typeface="Arial Narrow" panose="020B0606020202030204" pitchFamily="34" charset="0"/>
              </a:rPr>
              <a:t>Leisure &amp; recreation = health &amp; wellness</a:t>
            </a:r>
            <a:endParaRPr lang="en-US" sz="2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32458404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1"/>
          <p:cNvSpPr txBox="1">
            <a:spLocks noChangeArrowheads="1"/>
          </p:cNvSpPr>
          <p:nvPr/>
        </p:nvSpPr>
        <p:spPr bwMode="auto">
          <a:xfrm>
            <a:off x="801196" y="152400"/>
            <a:ext cx="4609004" cy="584775"/>
          </a:xfrm>
          <a:prstGeom prst="rect">
            <a:avLst/>
          </a:prstGeom>
          <a:solidFill>
            <a:schemeClr val="tx2"/>
          </a:solidFill>
          <a:ln>
            <a:noFill/>
          </a:ln>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fontAlgn="base" hangingPunct="0">
              <a:spcBef>
                <a:spcPct val="0"/>
              </a:spcBef>
              <a:spcAft>
                <a:spcPct val="0"/>
              </a:spcAft>
              <a:buFont typeface="Wingdings" pitchFamily="2" charset="2"/>
              <a:buNone/>
            </a:pPr>
            <a:r>
              <a:rPr lang="en-US" altLang="en-US" sz="3200" dirty="0" smtClean="0">
                <a:solidFill>
                  <a:srgbClr val="FFFFFF"/>
                </a:solidFill>
                <a:latin typeface="Arial Black" pitchFamily="34" charset="0"/>
              </a:rPr>
              <a:t>Misconceptions</a:t>
            </a:r>
          </a:p>
        </p:txBody>
      </p:sp>
      <p:pic>
        <p:nvPicPr>
          <p:cNvPr id="7" name="Picture 6"/>
          <p:cNvPicPr>
            <a:picLocks noChangeAspect="1"/>
          </p:cNvPicPr>
          <p:nvPr/>
        </p:nvPicPr>
        <p:blipFill rotWithShape="1">
          <a:blip r:embed="rId3"/>
          <a:srcRect l="14565" t="22689" r="13470"/>
          <a:stretch/>
        </p:blipFill>
        <p:spPr>
          <a:xfrm>
            <a:off x="4648200" y="1128572"/>
            <a:ext cx="4013934" cy="2605227"/>
          </a:xfrm>
          <a:prstGeom prst="rect">
            <a:avLst/>
          </a:prstGeom>
          <a:ln>
            <a:solidFill>
              <a:schemeClr val="tx1"/>
            </a:solidFill>
          </a:ln>
        </p:spPr>
      </p:pic>
      <p:pic>
        <p:nvPicPr>
          <p:cNvPr id="3" name="Picture 2"/>
          <p:cNvPicPr>
            <a:picLocks noChangeAspect="1"/>
          </p:cNvPicPr>
          <p:nvPr/>
        </p:nvPicPr>
        <p:blipFill rotWithShape="1">
          <a:blip r:embed="rId4"/>
          <a:srcRect l="18387" t="30435" r="38270" b="14716"/>
          <a:stretch/>
        </p:blipFill>
        <p:spPr>
          <a:xfrm>
            <a:off x="762000" y="3810000"/>
            <a:ext cx="3801291" cy="2906348"/>
          </a:xfrm>
          <a:prstGeom prst="rect">
            <a:avLst/>
          </a:prstGeom>
          <a:ln>
            <a:solidFill>
              <a:schemeClr val="tx1"/>
            </a:solidFill>
          </a:ln>
        </p:spPr>
      </p:pic>
      <p:pic>
        <p:nvPicPr>
          <p:cNvPr id="8" name="Picture 7"/>
          <p:cNvPicPr>
            <a:picLocks noChangeAspect="1"/>
          </p:cNvPicPr>
          <p:nvPr/>
        </p:nvPicPr>
        <p:blipFill rotWithShape="1">
          <a:blip r:embed="rId5"/>
          <a:srcRect l="19415" t="22117" r="23896" b="18706"/>
          <a:stretch/>
        </p:blipFill>
        <p:spPr>
          <a:xfrm>
            <a:off x="437619" y="1128573"/>
            <a:ext cx="4134381" cy="2605227"/>
          </a:xfrm>
          <a:prstGeom prst="rect">
            <a:avLst/>
          </a:prstGeom>
          <a:ln>
            <a:solidFill>
              <a:schemeClr val="tx1"/>
            </a:solidFill>
          </a:ln>
        </p:spPr>
      </p:pic>
      <p:pic>
        <p:nvPicPr>
          <p:cNvPr id="6" name="Picture 5"/>
          <p:cNvPicPr>
            <a:picLocks noChangeAspect="1"/>
          </p:cNvPicPr>
          <p:nvPr/>
        </p:nvPicPr>
        <p:blipFill rotWithShape="1">
          <a:blip r:embed="rId4"/>
          <a:srcRect l="40826" t="66355" r="47010" b="19535"/>
          <a:stretch/>
        </p:blipFill>
        <p:spPr>
          <a:xfrm>
            <a:off x="4663631" y="3810000"/>
            <a:ext cx="4023169" cy="2819400"/>
          </a:xfrm>
          <a:prstGeom prst="rect">
            <a:avLst/>
          </a:prstGeom>
          <a:ln>
            <a:solidFill>
              <a:schemeClr val="tx1"/>
            </a:solidFill>
          </a:ln>
        </p:spPr>
      </p:pic>
      <p:sp>
        <p:nvSpPr>
          <p:cNvPr id="9" name="TextBox 8"/>
          <p:cNvSpPr txBox="1"/>
          <p:nvPr/>
        </p:nvSpPr>
        <p:spPr>
          <a:xfrm>
            <a:off x="5614134" y="6629400"/>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5798083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sz="half" idx="1"/>
          </p:nvPr>
        </p:nvSpPr>
        <p:spPr>
          <a:xfrm>
            <a:off x="152400" y="990600"/>
            <a:ext cx="8763000" cy="5715000"/>
          </a:xfrm>
        </p:spPr>
        <p:txBody>
          <a:bodyPr/>
          <a:lstStyle/>
          <a:p>
            <a:pPr marL="0" indent="0" eaLnBrk="1" hangingPunct="1">
              <a:buClrTx/>
              <a:buFont typeface="Wingdings" pitchFamily="2" charset="2"/>
              <a:buNone/>
              <a:defRPr/>
            </a:pPr>
            <a:r>
              <a:rPr lang="en-US" altLang="en-US" sz="2400" dirty="0" smtClean="0">
                <a:solidFill>
                  <a:schemeClr val="tx1"/>
                </a:solidFill>
                <a:latin typeface="Arial Narrow" panose="020B0606020202030204" pitchFamily="34" charset="0"/>
                <a:ea typeface="Verdana" pitchFamily="34" charset="0"/>
                <a:cs typeface="Verdana" pitchFamily="34" charset="0"/>
              </a:rPr>
              <a:t>Service animals</a:t>
            </a:r>
            <a:r>
              <a:rPr lang="en-US" altLang="en-US" sz="2400" b="0" dirty="0" smtClean="0">
                <a:solidFill>
                  <a:schemeClr val="tx1"/>
                </a:solidFill>
                <a:latin typeface="Arial Narrow" panose="020B0606020202030204" pitchFamily="34" charset="0"/>
                <a:ea typeface="Verdana" pitchFamily="34" charset="0"/>
                <a:cs typeface="Verdana" pitchFamily="34" charset="0"/>
              </a:rPr>
              <a:t>: </a:t>
            </a:r>
            <a:r>
              <a:rPr lang="en-US" altLang="en-US" sz="2400" b="0" u="sng" dirty="0" smtClean="0">
                <a:solidFill>
                  <a:schemeClr val="tx1"/>
                </a:solidFill>
                <a:latin typeface="Arial Narrow" panose="020B0606020202030204" pitchFamily="34" charset="0"/>
                <a:ea typeface="Verdana" pitchFamily="34" charset="0"/>
                <a:cs typeface="Verdana" pitchFamily="34" charset="0"/>
              </a:rPr>
              <a:t>dogs</a:t>
            </a:r>
            <a:r>
              <a:rPr lang="en-US" altLang="en-US" sz="2400" b="0" dirty="0" smtClean="0">
                <a:solidFill>
                  <a:schemeClr val="tx1"/>
                </a:solidFill>
                <a:latin typeface="Arial Narrow" panose="020B0606020202030204" pitchFamily="34" charset="0"/>
                <a:ea typeface="Verdana" pitchFamily="34" charset="0"/>
                <a:cs typeface="Verdana" pitchFamily="34" charset="0"/>
              </a:rPr>
              <a:t> individually trained to perform tasks for people with disabilities.</a:t>
            </a:r>
          </a:p>
          <a:p>
            <a:pPr marL="0" indent="0" eaLnBrk="1" hangingPunct="1">
              <a:buClrTx/>
              <a:buFont typeface="Wingdings" pitchFamily="2" charset="2"/>
              <a:buNone/>
              <a:defRPr/>
            </a:pPr>
            <a:r>
              <a:rPr lang="en-US" sz="2400" b="0" dirty="0" smtClean="0">
                <a:solidFill>
                  <a:schemeClr val="tx1"/>
                </a:solidFill>
                <a:latin typeface="Arial Narrow" panose="020B0606020202030204" pitchFamily="34" charset="0"/>
                <a:ea typeface="Verdana" pitchFamily="34" charset="0"/>
                <a:cs typeface="Verdana" pitchFamily="34" charset="0"/>
              </a:rPr>
              <a:t>“</a:t>
            </a:r>
            <a:r>
              <a:rPr lang="en-US" sz="2400" dirty="0" smtClean="0">
                <a:solidFill>
                  <a:schemeClr val="tx1"/>
                </a:solidFill>
                <a:latin typeface="Arial Narrow" panose="020B0606020202030204" pitchFamily="34" charset="0"/>
                <a:ea typeface="Verdana" pitchFamily="34" charset="0"/>
                <a:cs typeface="Verdana" pitchFamily="34" charset="0"/>
              </a:rPr>
              <a:t>Perform tasks</a:t>
            </a:r>
            <a:r>
              <a:rPr lang="en-US" sz="2400" b="0" dirty="0" smtClean="0">
                <a:solidFill>
                  <a:schemeClr val="tx1"/>
                </a:solidFill>
                <a:latin typeface="Arial Narrow" panose="020B0606020202030204" pitchFamily="34" charset="0"/>
                <a:ea typeface="Verdana" pitchFamily="34" charset="0"/>
                <a:cs typeface="Verdana" pitchFamily="34" charset="0"/>
              </a:rPr>
              <a:t>” trained </a:t>
            </a:r>
            <a:r>
              <a:rPr lang="en-US" sz="2400" b="0" dirty="0">
                <a:solidFill>
                  <a:schemeClr val="tx1"/>
                </a:solidFill>
                <a:latin typeface="Arial Narrow" panose="020B0606020202030204" pitchFamily="34" charset="0"/>
                <a:ea typeface="Verdana" pitchFamily="34" charset="0"/>
                <a:cs typeface="Verdana" pitchFamily="34" charset="0"/>
              </a:rPr>
              <a:t>to take a specific action when </a:t>
            </a:r>
            <a:r>
              <a:rPr lang="en-US" sz="2400" b="0" dirty="0" smtClean="0">
                <a:solidFill>
                  <a:schemeClr val="tx1"/>
                </a:solidFill>
                <a:latin typeface="Arial Narrow" panose="020B0606020202030204" pitchFamily="34" charset="0"/>
                <a:ea typeface="Verdana" pitchFamily="34" charset="0"/>
                <a:cs typeface="Verdana" pitchFamily="34" charset="0"/>
              </a:rPr>
              <a:t>needed:</a:t>
            </a:r>
          </a:p>
          <a:p>
            <a:pPr eaLnBrk="1" hangingPunct="1">
              <a:buClr>
                <a:srgbClr val="00B050"/>
              </a:buClr>
              <a:buSzPct val="125000"/>
              <a:buFont typeface="Wingdings" panose="05000000000000000000" pitchFamily="2" charset="2"/>
              <a:buChar char="ü"/>
              <a:defRPr/>
            </a:pPr>
            <a:r>
              <a:rPr lang="en-US" sz="2400" b="0" dirty="0" smtClean="0">
                <a:solidFill>
                  <a:schemeClr val="tx1"/>
                </a:solidFill>
                <a:latin typeface="Arial Narrow" panose="020B0606020202030204" pitchFamily="34" charset="0"/>
                <a:ea typeface="Verdana" pitchFamily="34" charset="0"/>
                <a:cs typeface="Verdana" pitchFamily="34" charset="0"/>
              </a:rPr>
              <a:t>Guiding </a:t>
            </a:r>
            <a:r>
              <a:rPr lang="en-US" sz="2400" b="0" dirty="0">
                <a:solidFill>
                  <a:schemeClr val="tx1"/>
                </a:solidFill>
                <a:latin typeface="Arial Narrow" panose="020B0606020202030204" pitchFamily="34" charset="0"/>
                <a:ea typeface="Verdana" pitchFamily="34" charset="0"/>
                <a:cs typeface="Verdana" pitchFamily="34" charset="0"/>
              </a:rPr>
              <a:t>people who are </a:t>
            </a:r>
            <a:r>
              <a:rPr lang="en-US" sz="2400" b="0" dirty="0" smtClean="0">
                <a:solidFill>
                  <a:schemeClr val="tx1"/>
                </a:solidFill>
                <a:latin typeface="Arial Narrow" panose="020B0606020202030204" pitchFamily="34" charset="0"/>
                <a:ea typeface="Verdana" pitchFamily="34" charset="0"/>
                <a:cs typeface="Verdana" pitchFamily="34" charset="0"/>
              </a:rPr>
              <a:t>blind</a:t>
            </a:r>
          </a:p>
          <a:p>
            <a:pPr eaLnBrk="1" hangingPunct="1">
              <a:buClr>
                <a:srgbClr val="00B050"/>
              </a:buClr>
              <a:buSzPct val="125000"/>
              <a:buFont typeface="Wingdings" panose="05000000000000000000" pitchFamily="2" charset="2"/>
              <a:buChar char="ü"/>
              <a:defRPr/>
            </a:pPr>
            <a:r>
              <a:rPr lang="en-US" sz="2400" b="0" dirty="0">
                <a:solidFill>
                  <a:schemeClr val="tx1"/>
                </a:solidFill>
                <a:latin typeface="Arial Narrow" panose="020B0606020202030204" pitchFamily="34" charset="0"/>
                <a:ea typeface="Verdana" pitchFamily="34" charset="0"/>
                <a:cs typeface="Verdana" pitchFamily="34" charset="0"/>
              </a:rPr>
              <a:t>A</a:t>
            </a:r>
            <a:r>
              <a:rPr lang="en-US" sz="2400" b="0" dirty="0" smtClean="0">
                <a:solidFill>
                  <a:schemeClr val="tx1"/>
                </a:solidFill>
                <a:latin typeface="Arial Narrow" panose="020B0606020202030204" pitchFamily="34" charset="0"/>
                <a:ea typeface="Verdana" pitchFamily="34" charset="0"/>
                <a:cs typeface="Verdana" pitchFamily="34" charset="0"/>
              </a:rPr>
              <a:t>lerting </a:t>
            </a:r>
            <a:r>
              <a:rPr lang="en-US" sz="2400" b="0" dirty="0">
                <a:solidFill>
                  <a:schemeClr val="tx1"/>
                </a:solidFill>
                <a:latin typeface="Arial Narrow" panose="020B0606020202030204" pitchFamily="34" charset="0"/>
                <a:ea typeface="Verdana" pitchFamily="34" charset="0"/>
                <a:cs typeface="Verdana" pitchFamily="34" charset="0"/>
              </a:rPr>
              <a:t>people who are </a:t>
            </a:r>
            <a:r>
              <a:rPr lang="en-US" sz="2400" b="0" dirty="0" smtClean="0">
                <a:solidFill>
                  <a:schemeClr val="tx1"/>
                </a:solidFill>
                <a:latin typeface="Arial Narrow" panose="020B0606020202030204" pitchFamily="34" charset="0"/>
                <a:ea typeface="Verdana" pitchFamily="34" charset="0"/>
                <a:cs typeface="Verdana" pitchFamily="34" charset="0"/>
              </a:rPr>
              <a:t>deaf</a:t>
            </a:r>
          </a:p>
          <a:p>
            <a:pPr eaLnBrk="1" hangingPunct="1">
              <a:buClr>
                <a:srgbClr val="00B050"/>
              </a:buClr>
              <a:buSzPct val="125000"/>
              <a:buFont typeface="Wingdings" panose="05000000000000000000" pitchFamily="2" charset="2"/>
              <a:buChar char="ü"/>
              <a:defRPr/>
            </a:pPr>
            <a:r>
              <a:rPr lang="en-US" sz="2400" b="0" dirty="0">
                <a:solidFill>
                  <a:schemeClr val="tx1"/>
                </a:solidFill>
                <a:latin typeface="Arial Narrow" panose="020B0606020202030204" pitchFamily="34" charset="0"/>
                <a:ea typeface="Verdana" pitchFamily="34" charset="0"/>
                <a:cs typeface="Verdana" pitchFamily="34" charset="0"/>
              </a:rPr>
              <a:t>P</a:t>
            </a:r>
            <a:r>
              <a:rPr lang="en-US" sz="2400" b="0" dirty="0" smtClean="0">
                <a:solidFill>
                  <a:schemeClr val="tx1"/>
                </a:solidFill>
                <a:latin typeface="Arial Narrow" panose="020B0606020202030204" pitchFamily="34" charset="0"/>
                <a:ea typeface="Verdana" pitchFamily="34" charset="0"/>
                <a:cs typeface="Verdana" pitchFamily="34" charset="0"/>
              </a:rPr>
              <a:t>ulling wheelchairs</a:t>
            </a:r>
          </a:p>
          <a:p>
            <a:pPr eaLnBrk="1" hangingPunct="1">
              <a:buClr>
                <a:srgbClr val="00B050"/>
              </a:buClr>
              <a:buSzPct val="125000"/>
              <a:buFont typeface="Wingdings" panose="05000000000000000000" pitchFamily="2" charset="2"/>
              <a:buChar char="ü"/>
              <a:defRPr/>
            </a:pPr>
            <a:r>
              <a:rPr lang="en-US" sz="2400" b="0" dirty="0">
                <a:solidFill>
                  <a:schemeClr val="tx1"/>
                </a:solidFill>
                <a:latin typeface="Arial Narrow" panose="020B0606020202030204" pitchFamily="34" charset="0"/>
                <a:ea typeface="Verdana" pitchFamily="34" charset="0"/>
                <a:cs typeface="Verdana" pitchFamily="34" charset="0"/>
              </a:rPr>
              <a:t>P</a:t>
            </a:r>
            <a:r>
              <a:rPr lang="en-US" sz="2400" b="0" dirty="0" smtClean="0">
                <a:solidFill>
                  <a:schemeClr val="tx1"/>
                </a:solidFill>
                <a:latin typeface="Arial Narrow" panose="020B0606020202030204" pitchFamily="34" charset="0"/>
                <a:ea typeface="Verdana" pitchFamily="34" charset="0"/>
                <a:cs typeface="Verdana" pitchFamily="34" charset="0"/>
              </a:rPr>
              <a:t>rotecting </a:t>
            </a:r>
            <a:r>
              <a:rPr lang="en-US" sz="2400" b="0" dirty="0">
                <a:solidFill>
                  <a:schemeClr val="tx1"/>
                </a:solidFill>
                <a:latin typeface="Arial Narrow" panose="020B0606020202030204" pitchFamily="34" charset="0"/>
                <a:ea typeface="Verdana" pitchFamily="34" charset="0"/>
                <a:cs typeface="Verdana" pitchFamily="34" charset="0"/>
              </a:rPr>
              <a:t>a person who is having a </a:t>
            </a:r>
            <a:r>
              <a:rPr lang="en-US" sz="2400" b="0" dirty="0" smtClean="0">
                <a:solidFill>
                  <a:schemeClr val="tx1"/>
                </a:solidFill>
                <a:latin typeface="Arial Narrow" panose="020B0606020202030204" pitchFamily="34" charset="0"/>
                <a:ea typeface="Verdana" pitchFamily="34" charset="0"/>
                <a:cs typeface="Verdana" pitchFamily="34" charset="0"/>
              </a:rPr>
              <a:t>seizure</a:t>
            </a:r>
          </a:p>
          <a:p>
            <a:pPr eaLnBrk="1" hangingPunct="1">
              <a:buClr>
                <a:srgbClr val="00B050"/>
              </a:buClr>
              <a:buSzPct val="125000"/>
              <a:buFont typeface="Wingdings" panose="05000000000000000000" pitchFamily="2" charset="2"/>
              <a:buChar char="ü"/>
              <a:defRPr/>
            </a:pPr>
            <a:r>
              <a:rPr lang="en-US" sz="2400" b="0" dirty="0">
                <a:solidFill>
                  <a:schemeClr val="tx1"/>
                </a:solidFill>
                <a:latin typeface="Arial Narrow" panose="020B0606020202030204" pitchFamily="34" charset="0"/>
                <a:ea typeface="Verdana" pitchFamily="34" charset="0"/>
                <a:cs typeface="Verdana" pitchFamily="34" charset="0"/>
              </a:rPr>
              <a:t>R</a:t>
            </a:r>
            <a:r>
              <a:rPr lang="en-US" sz="2400" b="0" dirty="0" smtClean="0">
                <a:solidFill>
                  <a:schemeClr val="tx1"/>
                </a:solidFill>
                <a:latin typeface="Arial Narrow" panose="020B0606020202030204" pitchFamily="34" charset="0"/>
                <a:ea typeface="Verdana" pitchFamily="34" charset="0"/>
                <a:cs typeface="Verdana" pitchFamily="34" charset="0"/>
              </a:rPr>
              <a:t>etrieving objects</a:t>
            </a:r>
          </a:p>
          <a:p>
            <a:pPr eaLnBrk="1" hangingPunct="1">
              <a:buClr>
                <a:srgbClr val="00B050"/>
              </a:buClr>
              <a:buSzPct val="125000"/>
              <a:buFont typeface="Wingdings" panose="05000000000000000000" pitchFamily="2" charset="2"/>
              <a:buChar char="ü"/>
              <a:defRPr/>
            </a:pPr>
            <a:r>
              <a:rPr lang="en-US" sz="2400" b="0" dirty="0" smtClean="0">
                <a:solidFill>
                  <a:schemeClr val="tx1"/>
                </a:solidFill>
                <a:latin typeface="Arial Narrow" panose="020B0606020202030204" pitchFamily="34" charset="0"/>
                <a:ea typeface="Verdana" pitchFamily="34" charset="0"/>
                <a:cs typeface="Verdana" pitchFamily="34" charset="0"/>
              </a:rPr>
              <a:t>Etc.</a:t>
            </a:r>
          </a:p>
          <a:p>
            <a:pPr marL="0" indent="0" eaLnBrk="1" hangingPunct="1">
              <a:buClrTx/>
              <a:buNone/>
              <a:defRPr/>
            </a:pPr>
            <a:r>
              <a:rPr lang="en-US" sz="2400" b="0" dirty="0" smtClean="0">
                <a:solidFill>
                  <a:schemeClr val="tx1"/>
                </a:solidFill>
                <a:latin typeface="Arial Narrow" panose="020B0606020202030204" pitchFamily="34" charset="0"/>
                <a:ea typeface="Verdana" pitchFamily="34" charset="0"/>
                <a:cs typeface="Verdana" pitchFamily="34" charset="0"/>
              </a:rPr>
              <a:t>People </a:t>
            </a:r>
            <a:r>
              <a:rPr lang="en-US" sz="2400" b="0" dirty="0">
                <a:solidFill>
                  <a:schemeClr val="tx1"/>
                </a:solidFill>
                <a:latin typeface="Arial Narrow" panose="020B0606020202030204" pitchFamily="34" charset="0"/>
                <a:ea typeface="Verdana" pitchFamily="34" charset="0"/>
                <a:cs typeface="Verdana" pitchFamily="34" charset="0"/>
              </a:rPr>
              <a:t>with disabilities have the right to train the dog </a:t>
            </a:r>
            <a:r>
              <a:rPr lang="en-US" sz="2400" b="0" dirty="0" smtClean="0">
                <a:solidFill>
                  <a:schemeClr val="tx1"/>
                </a:solidFill>
                <a:latin typeface="Arial Narrow" panose="020B0606020202030204" pitchFamily="34" charset="0"/>
                <a:ea typeface="Verdana" pitchFamily="34" charset="0"/>
                <a:cs typeface="Verdana" pitchFamily="34" charset="0"/>
              </a:rPr>
              <a:t>and </a:t>
            </a:r>
            <a:r>
              <a:rPr lang="en-US" sz="2400" b="0" dirty="0">
                <a:solidFill>
                  <a:schemeClr val="tx1"/>
                </a:solidFill>
                <a:latin typeface="Arial Narrow" panose="020B0606020202030204" pitchFamily="34" charset="0"/>
                <a:ea typeface="Verdana" pitchFamily="34" charset="0"/>
                <a:cs typeface="Verdana" pitchFamily="34" charset="0"/>
              </a:rPr>
              <a:t>are not required to use a professional service dog training program.</a:t>
            </a:r>
            <a:endParaRPr lang="en-US" sz="2400" b="0" dirty="0" smtClean="0">
              <a:solidFill>
                <a:schemeClr val="tx1"/>
              </a:solidFill>
              <a:latin typeface="Arial Narrow" panose="020B0606020202030204" pitchFamily="34" charset="0"/>
              <a:ea typeface="Verdana" pitchFamily="34" charset="0"/>
              <a:cs typeface="Verdana" pitchFamily="34" charset="0"/>
            </a:endParaRPr>
          </a:p>
          <a:p>
            <a:pPr eaLnBrk="1" hangingPunct="1">
              <a:buFont typeface="Wingdings" pitchFamily="2" charset="2"/>
              <a:buNone/>
              <a:defRPr/>
            </a:pPr>
            <a:endParaRPr lang="en-US" altLang="en-US" sz="2000" dirty="0" smtClean="0">
              <a:latin typeface="Verdana" pitchFamily="34" charset="0"/>
              <a:ea typeface="Verdana" pitchFamily="34" charset="0"/>
              <a:cs typeface="Verdana" pitchFamily="34" charset="0"/>
            </a:endParaRPr>
          </a:p>
        </p:txBody>
      </p:sp>
      <p:sp>
        <p:nvSpPr>
          <p:cNvPr id="32772" name="TextBox 1"/>
          <p:cNvSpPr txBox="1">
            <a:spLocks noChangeArrowheads="1"/>
          </p:cNvSpPr>
          <p:nvPr/>
        </p:nvSpPr>
        <p:spPr bwMode="auto">
          <a:xfrm>
            <a:off x="914400" y="228600"/>
            <a:ext cx="4876800" cy="646113"/>
          </a:xfrm>
          <a:prstGeom prst="rect">
            <a:avLst/>
          </a:prstGeom>
          <a:solidFill>
            <a:schemeClr val="tx2"/>
          </a:solid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fontAlgn="base" hangingPunct="0">
              <a:spcBef>
                <a:spcPct val="0"/>
              </a:spcBef>
              <a:spcAft>
                <a:spcPct val="0"/>
              </a:spcAft>
              <a:buFont typeface="Wingdings" pitchFamily="2" charset="2"/>
              <a:buNone/>
            </a:pPr>
            <a:r>
              <a:rPr lang="en-US" altLang="en-US" sz="3600" dirty="0" smtClean="0">
                <a:solidFill>
                  <a:srgbClr val="FFFFFF"/>
                </a:solidFill>
                <a:latin typeface="Arial Black" pitchFamily="34" charset="0"/>
              </a:rPr>
              <a:t>ADA Definition</a:t>
            </a:r>
          </a:p>
        </p:txBody>
      </p:sp>
      <p:sp>
        <p:nvSpPr>
          <p:cNvPr id="5" name="TextBox 4"/>
          <p:cNvSpPr txBox="1"/>
          <p:nvPr/>
        </p:nvSpPr>
        <p:spPr>
          <a:xfrm>
            <a:off x="203462" y="6553200"/>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787391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sz="half" idx="1"/>
          </p:nvPr>
        </p:nvSpPr>
        <p:spPr>
          <a:xfrm>
            <a:off x="228600" y="1219200"/>
            <a:ext cx="8686800" cy="5410200"/>
          </a:xfrm>
        </p:spPr>
        <p:txBody>
          <a:bodyPr/>
          <a:lstStyle/>
          <a:p>
            <a:pPr marL="0" indent="0" eaLnBrk="1" hangingPunct="1">
              <a:buClrTx/>
              <a:buFont typeface="Wingdings" pitchFamily="2" charset="2"/>
              <a:buNone/>
              <a:defRPr/>
            </a:pPr>
            <a:r>
              <a:rPr lang="en-US" altLang="en-US" sz="2400" dirty="0" smtClean="0">
                <a:solidFill>
                  <a:schemeClr val="tx1"/>
                </a:solidFill>
                <a:latin typeface="Arial Narrow" panose="020B0606020202030204" pitchFamily="34" charset="0"/>
                <a:ea typeface="Verdana" pitchFamily="34" charset="0"/>
                <a:cs typeface="Verdana" pitchFamily="34" charset="0"/>
              </a:rPr>
              <a:t>Psychiatric service animals</a:t>
            </a:r>
            <a:r>
              <a:rPr lang="en-US" altLang="en-US" sz="2400" b="0" dirty="0" smtClean="0">
                <a:solidFill>
                  <a:schemeClr val="tx1"/>
                </a:solidFill>
                <a:latin typeface="Arial Narrow" panose="020B0606020202030204" pitchFamily="34" charset="0"/>
                <a:ea typeface="Verdana" pitchFamily="34" charset="0"/>
                <a:cs typeface="Verdana" pitchFamily="34" charset="0"/>
              </a:rPr>
              <a:t> - considered service animals by DOJ</a:t>
            </a:r>
          </a:p>
          <a:p>
            <a:pPr eaLnBrk="1" hangingPunct="1">
              <a:buClr>
                <a:srgbClr val="00B050"/>
              </a:buClr>
              <a:buSzPct val="150000"/>
              <a:buFont typeface="Wingdings" panose="05000000000000000000" pitchFamily="2" charset="2"/>
              <a:buChar char="ü"/>
              <a:defRPr/>
            </a:pPr>
            <a:r>
              <a:rPr lang="en-US" altLang="en-US" sz="2400" b="0" dirty="0">
                <a:solidFill>
                  <a:schemeClr val="tx1"/>
                </a:solidFill>
                <a:latin typeface="Arial Narrow" panose="020B0606020202030204" pitchFamily="34" charset="0"/>
                <a:ea typeface="Verdana" pitchFamily="34" charset="0"/>
                <a:cs typeface="Verdana" pitchFamily="34" charset="0"/>
              </a:rPr>
              <a:t>T</a:t>
            </a:r>
            <a:r>
              <a:rPr lang="en-US" altLang="en-US" sz="2400" b="0" dirty="0" smtClean="0">
                <a:solidFill>
                  <a:schemeClr val="tx1"/>
                </a:solidFill>
                <a:latin typeface="Arial Narrow" panose="020B0606020202030204" pitchFamily="34" charset="0"/>
                <a:ea typeface="Verdana" pitchFamily="34" charset="0"/>
                <a:cs typeface="Verdana" pitchFamily="34" charset="0"/>
              </a:rPr>
              <a:t>rained to provide a task or service for an individual with a psychiatric disability.</a:t>
            </a:r>
          </a:p>
          <a:p>
            <a:pPr eaLnBrk="1" hangingPunct="1">
              <a:buClr>
                <a:srgbClr val="00B050"/>
              </a:buClr>
              <a:buSzPct val="150000"/>
              <a:buFont typeface="Wingdings" panose="05000000000000000000" pitchFamily="2" charset="2"/>
              <a:buChar char="ü"/>
              <a:defRPr/>
            </a:pPr>
            <a:r>
              <a:rPr lang="en-US" altLang="en-US" sz="2400" b="0" dirty="0" smtClean="0">
                <a:solidFill>
                  <a:schemeClr val="tx1"/>
                </a:solidFill>
                <a:latin typeface="Arial Narrow" panose="020B0606020202030204" pitchFamily="34" charset="0"/>
                <a:ea typeface="Verdana" pitchFamily="34" charset="0"/>
                <a:cs typeface="Verdana" pitchFamily="34" charset="0"/>
              </a:rPr>
              <a:t>“</a:t>
            </a:r>
            <a:r>
              <a:rPr lang="en-US" altLang="en-US" sz="2400" dirty="0" smtClean="0">
                <a:solidFill>
                  <a:schemeClr val="tx1"/>
                </a:solidFill>
                <a:latin typeface="Arial Narrow" panose="020B0606020202030204" pitchFamily="34" charset="0"/>
                <a:ea typeface="Verdana" pitchFamily="34" charset="0"/>
                <a:cs typeface="Verdana" pitchFamily="34" charset="0"/>
              </a:rPr>
              <a:t>recognize &amp; respond</a:t>
            </a:r>
            <a:r>
              <a:rPr lang="en-US" altLang="en-US" sz="2400" b="0" dirty="0" smtClean="0">
                <a:solidFill>
                  <a:schemeClr val="tx1"/>
                </a:solidFill>
                <a:latin typeface="Arial Narrow" panose="020B0606020202030204" pitchFamily="34" charset="0"/>
                <a:ea typeface="Verdana" pitchFamily="34" charset="0"/>
                <a:cs typeface="Verdana" pitchFamily="34" charset="0"/>
              </a:rPr>
              <a:t>”</a:t>
            </a:r>
          </a:p>
          <a:p>
            <a:pPr eaLnBrk="1" hangingPunct="1">
              <a:buClr>
                <a:srgbClr val="00B050"/>
              </a:buClr>
              <a:buSzPct val="150000"/>
              <a:buFont typeface="Wingdings" panose="05000000000000000000" pitchFamily="2" charset="2"/>
              <a:buChar char="ü"/>
              <a:defRPr/>
            </a:pPr>
            <a:r>
              <a:rPr lang="en-US" altLang="en-US" sz="2400" b="0" u="sng" dirty="0" smtClean="0">
                <a:solidFill>
                  <a:schemeClr val="tx1"/>
                </a:solidFill>
                <a:latin typeface="Arial Narrow" panose="020B0606020202030204" pitchFamily="34" charset="0"/>
                <a:ea typeface="Verdana" pitchFamily="34" charset="0"/>
                <a:cs typeface="Verdana" pitchFamily="34" charset="0"/>
              </a:rPr>
              <a:t>Distinct from “emotional support” and “companion” animals</a:t>
            </a:r>
          </a:p>
          <a:p>
            <a:pPr eaLnBrk="1" hangingPunct="1">
              <a:buClr>
                <a:srgbClr val="00B050"/>
              </a:buClr>
              <a:buSzPct val="150000"/>
              <a:buFont typeface="Wingdings" panose="05000000000000000000" pitchFamily="2" charset="2"/>
              <a:buChar char="ü"/>
              <a:defRPr/>
            </a:pPr>
            <a:endParaRPr lang="en-US" sz="1200" b="0" dirty="0" smtClean="0">
              <a:solidFill>
                <a:schemeClr val="tx1"/>
              </a:solidFill>
              <a:latin typeface="Arial Narrow" panose="020B0606020202030204" pitchFamily="34" charset="0"/>
              <a:ea typeface="Verdana" pitchFamily="34" charset="0"/>
              <a:cs typeface="Verdana" pitchFamily="34" charset="0"/>
            </a:endParaRPr>
          </a:p>
          <a:p>
            <a:pPr lvl="3" eaLnBrk="1" hangingPunct="1">
              <a:buClr>
                <a:srgbClr val="00B050"/>
              </a:buClr>
              <a:buSzPct val="150000"/>
              <a:buFont typeface="Wingdings" panose="05000000000000000000" pitchFamily="2" charset="2"/>
              <a:buChar char="ü"/>
              <a:defRPr/>
            </a:pPr>
            <a:r>
              <a:rPr lang="en-US" sz="2400" b="0" dirty="0" smtClean="0">
                <a:solidFill>
                  <a:schemeClr val="tx1"/>
                </a:solidFill>
                <a:latin typeface="Arial Narrow" panose="020B0606020202030204" pitchFamily="34" charset="0"/>
                <a:ea typeface="Verdana" pitchFamily="34" charset="0"/>
                <a:cs typeface="Verdana" pitchFamily="34" charset="0"/>
              </a:rPr>
              <a:t>Calming person during panic attack</a:t>
            </a:r>
            <a:endParaRPr lang="en-US" sz="2400" b="0" dirty="0">
              <a:solidFill>
                <a:schemeClr val="tx1"/>
              </a:solidFill>
              <a:latin typeface="Arial Narrow" panose="020B0606020202030204" pitchFamily="34" charset="0"/>
              <a:ea typeface="Verdana" pitchFamily="34" charset="0"/>
              <a:cs typeface="Verdana" pitchFamily="34" charset="0"/>
            </a:endParaRPr>
          </a:p>
          <a:p>
            <a:pPr lvl="3" eaLnBrk="1" hangingPunct="1">
              <a:buClr>
                <a:srgbClr val="00B050"/>
              </a:buClr>
              <a:buSzPct val="150000"/>
              <a:buFont typeface="Wingdings" panose="05000000000000000000" pitchFamily="2" charset="2"/>
              <a:buChar char="ü"/>
              <a:defRPr/>
            </a:pPr>
            <a:r>
              <a:rPr lang="en-US" sz="2400" b="0" dirty="0" smtClean="0">
                <a:solidFill>
                  <a:schemeClr val="tx1"/>
                </a:solidFill>
                <a:latin typeface="Arial Narrow" panose="020B0606020202030204" pitchFamily="34" charset="0"/>
                <a:ea typeface="Verdana" pitchFamily="34" charset="0"/>
                <a:cs typeface="Verdana" pitchFamily="34" charset="0"/>
              </a:rPr>
              <a:t>Reminding person to take medication</a:t>
            </a:r>
          </a:p>
          <a:p>
            <a:pPr lvl="3" eaLnBrk="1" hangingPunct="1">
              <a:buClr>
                <a:srgbClr val="00B050"/>
              </a:buClr>
              <a:buSzPct val="150000"/>
              <a:buFont typeface="Wingdings" panose="05000000000000000000" pitchFamily="2" charset="2"/>
              <a:buChar char="ü"/>
              <a:defRPr/>
            </a:pPr>
            <a:r>
              <a:rPr lang="en-US" sz="2400" b="0" dirty="0" smtClean="0">
                <a:solidFill>
                  <a:schemeClr val="tx1"/>
                </a:solidFill>
                <a:latin typeface="Arial Narrow" panose="020B0606020202030204" pitchFamily="34" charset="0"/>
                <a:ea typeface="Verdana" pitchFamily="34" charset="0"/>
                <a:cs typeface="Verdana" pitchFamily="34" charset="0"/>
              </a:rPr>
              <a:t>Assisting someone with PTSD</a:t>
            </a:r>
            <a:endParaRPr lang="en-US" sz="2400" b="0" dirty="0">
              <a:solidFill>
                <a:schemeClr val="tx1"/>
              </a:solidFill>
              <a:latin typeface="Arial Narrow" panose="020B0606020202030204" pitchFamily="34" charset="0"/>
              <a:ea typeface="Verdana" pitchFamily="34" charset="0"/>
              <a:cs typeface="Verdana" pitchFamily="34" charset="0"/>
            </a:endParaRPr>
          </a:p>
          <a:p>
            <a:pPr lvl="3" eaLnBrk="1" hangingPunct="1">
              <a:buClr>
                <a:srgbClr val="00B050"/>
              </a:buClr>
              <a:buSzPct val="150000"/>
              <a:buFont typeface="Wingdings" panose="05000000000000000000" pitchFamily="2" charset="2"/>
              <a:buChar char="ü"/>
              <a:defRPr/>
            </a:pPr>
            <a:r>
              <a:rPr lang="en-US" sz="2400" b="0" dirty="0" smtClean="0">
                <a:solidFill>
                  <a:schemeClr val="tx1"/>
                </a:solidFill>
                <a:latin typeface="Arial Narrow" panose="020B0606020202030204" pitchFamily="34" charset="0"/>
                <a:ea typeface="Verdana" pitchFamily="34" charset="0"/>
                <a:cs typeface="Verdana" pitchFamily="34" charset="0"/>
              </a:rPr>
              <a:t>Interrupting compulsive behavior</a:t>
            </a:r>
            <a:endParaRPr lang="en-US" sz="2000" dirty="0">
              <a:latin typeface="Verdana" pitchFamily="34" charset="0"/>
              <a:ea typeface="Verdana" pitchFamily="34" charset="0"/>
              <a:cs typeface="Verdana" pitchFamily="34" charset="0"/>
            </a:endParaRPr>
          </a:p>
        </p:txBody>
      </p:sp>
      <p:sp>
        <p:nvSpPr>
          <p:cNvPr id="32772" name="TextBox 1"/>
          <p:cNvSpPr txBox="1">
            <a:spLocks noChangeArrowheads="1"/>
          </p:cNvSpPr>
          <p:nvPr/>
        </p:nvSpPr>
        <p:spPr bwMode="auto">
          <a:xfrm>
            <a:off x="838200" y="224135"/>
            <a:ext cx="4953000" cy="461665"/>
          </a:xfrm>
          <a:prstGeom prst="rect">
            <a:avLst/>
          </a:prstGeom>
          <a:solidFill>
            <a:schemeClr val="tx2"/>
          </a:solidFill>
          <a:ln>
            <a:noFill/>
          </a:ln>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fontAlgn="base" hangingPunct="0">
              <a:spcBef>
                <a:spcPct val="0"/>
              </a:spcBef>
              <a:spcAft>
                <a:spcPct val="0"/>
              </a:spcAft>
              <a:buFont typeface="Wingdings" pitchFamily="2" charset="2"/>
              <a:buNone/>
            </a:pPr>
            <a:r>
              <a:rPr lang="en-US" altLang="en-US" sz="2400" dirty="0" smtClean="0">
                <a:solidFill>
                  <a:srgbClr val="FFFFFF"/>
                </a:solidFill>
                <a:latin typeface="Arial Black" pitchFamily="34" charset="0"/>
              </a:rPr>
              <a:t>Psychiatric Service Animals</a:t>
            </a:r>
          </a:p>
        </p:txBody>
      </p:sp>
      <p:sp>
        <p:nvSpPr>
          <p:cNvPr id="4" name="TextBox 3"/>
          <p:cNvSpPr txBox="1"/>
          <p:nvPr/>
        </p:nvSpPr>
        <p:spPr>
          <a:xfrm>
            <a:off x="203462" y="65663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410999108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1"/>
          <p:cNvSpPr txBox="1">
            <a:spLocks noChangeArrowheads="1"/>
          </p:cNvSpPr>
          <p:nvPr/>
        </p:nvSpPr>
        <p:spPr bwMode="auto">
          <a:xfrm>
            <a:off x="914400" y="228600"/>
            <a:ext cx="4876800" cy="646113"/>
          </a:xfrm>
          <a:prstGeom prst="rect">
            <a:avLst/>
          </a:prstGeom>
          <a:solidFill>
            <a:schemeClr val="tx2"/>
          </a:solid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fontAlgn="base" hangingPunct="0">
              <a:spcBef>
                <a:spcPct val="0"/>
              </a:spcBef>
              <a:spcAft>
                <a:spcPct val="0"/>
              </a:spcAft>
              <a:buFont typeface="Wingdings" pitchFamily="2" charset="2"/>
              <a:buNone/>
            </a:pPr>
            <a:r>
              <a:rPr lang="en-US" altLang="en-US" sz="3600" dirty="0" smtClean="0">
                <a:solidFill>
                  <a:srgbClr val="FFFFFF"/>
                </a:solidFill>
                <a:latin typeface="Arial Black" pitchFamily="34" charset="0"/>
              </a:rPr>
              <a:t>Miniature Horses</a:t>
            </a:r>
          </a:p>
        </p:txBody>
      </p:sp>
      <p:sp>
        <p:nvSpPr>
          <p:cNvPr id="2" name="TextBox 1"/>
          <p:cNvSpPr txBox="1"/>
          <p:nvPr/>
        </p:nvSpPr>
        <p:spPr>
          <a:xfrm>
            <a:off x="152400" y="964823"/>
            <a:ext cx="8915400" cy="5139869"/>
          </a:xfrm>
          <a:prstGeom prst="rect">
            <a:avLst/>
          </a:prstGeom>
        </p:spPr>
        <p:txBody>
          <a:bodyPr wrap="square" rtlCol="0">
            <a:spAutoFit/>
          </a:bodyPr>
          <a:lstStyle/>
          <a:p>
            <a:pPr>
              <a:defRPr/>
            </a:pPr>
            <a:endParaRPr lang="en-US" altLang="en-US" sz="800" dirty="0">
              <a:solidFill>
                <a:srgbClr val="000000"/>
              </a:solidFill>
              <a:latin typeface="Arial Narrow" panose="020B0606020202030204" pitchFamily="34" charset="0"/>
              <a:ea typeface="Verdana" pitchFamily="34" charset="0"/>
              <a:cs typeface="Verdana" pitchFamily="34" charset="0"/>
            </a:endParaRPr>
          </a:p>
          <a:p>
            <a:pPr>
              <a:buClr>
                <a:srgbClr val="00B050"/>
              </a:buClr>
              <a:buSzPct val="125000"/>
              <a:buFont typeface="Wingdings" panose="05000000000000000000" pitchFamily="2" charset="2"/>
              <a:buChar char="ü"/>
              <a:defRPr/>
            </a:pPr>
            <a:r>
              <a:rPr lang="en-US" altLang="en-US" sz="2400" dirty="0">
                <a:solidFill>
                  <a:srgbClr val="000000"/>
                </a:solidFill>
                <a:latin typeface="Arial Narrow" panose="020B0606020202030204" pitchFamily="34" charset="0"/>
                <a:ea typeface="Verdana" pitchFamily="34" charset="0"/>
                <a:cs typeface="Verdana" pitchFamily="34" charset="0"/>
              </a:rPr>
              <a:t>24” - 34” in </a:t>
            </a:r>
            <a:r>
              <a:rPr lang="en-US" altLang="en-US" sz="2400" dirty="0" smtClean="0">
                <a:solidFill>
                  <a:srgbClr val="000000"/>
                </a:solidFill>
                <a:latin typeface="Arial Narrow" panose="020B0606020202030204" pitchFamily="34" charset="0"/>
                <a:ea typeface="Verdana" pitchFamily="34" charset="0"/>
                <a:cs typeface="Verdana" pitchFamily="34" charset="0"/>
              </a:rPr>
              <a:t>height</a:t>
            </a:r>
          </a:p>
          <a:p>
            <a:pPr>
              <a:buClr>
                <a:srgbClr val="00B050"/>
              </a:buClr>
              <a:buSzPct val="125000"/>
              <a:defRPr/>
            </a:pPr>
            <a:endParaRPr lang="en-US" altLang="en-US" sz="800" dirty="0">
              <a:solidFill>
                <a:srgbClr val="000000"/>
              </a:solidFill>
              <a:latin typeface="Arial Narrow" panose="020B0606020202030204" pitchFamily="34" charset="0"/>
              <a:ea typeface="Verdana" pitchFamily="34" charset="0"/>
              <a:cs typeface="Verdana" pitchFamily="34" charset="0"/>
            </a:endParaRPr>
          </a:p>
          <a:p>
            <a:pPr>
              <a:buClr>
                <a:srgbClr val="00B050"/>
              </a:buClr>
              <a:buSzPct val="125000"/>
              <a:buFont typeface="Wingdings" panose="05000000000000000000" pitchFamily="2" charset="2"/>
              <a:buChar char="ü"/>
              <a:defRPr/>
            </a:pPr>
            <a:r>
              <a:rPr lang="en-US" altLang="en-US" sz="2400" dirty="0">
                <a:solidFill>
                  <a:srgbClr val="000000"/>
                </a:solidFill>
                <a:latin typeface="Arial Narrow" panose="020B0606020202030204" pitchFamily="34" charset="0"/>
                <a:ea typeface="Verdana" pitchFamily="34" charset="0"/>
                <a:cs typeface="Verdana" pitchFamily="34" charset="0"/>
              </a:rPr>
              <a:t>70 - 100 </a:t>
            </a:r>
            <a:r>
              <a:rPr lang="en-US" altLang="en-US" sz="2400" dirty="0" smtClean="0">
                <a:solidFill>
                  <a:srgbClr val="000000"/>
                </a:solidFill>
                <a:latin typeface="Arial Narrow" panose="020B0606020202030204" pitchFamily="34" charset="0"/>
                <a:ea typeface="Verdana" pitchFamily="34" charset="0"/>
                <a:cs typeface="Verdana" pitchFamily="34" charset="0"/>
              </a:rPr>
              <a:t>lbs. </a:t>
            </a:r>
          </a:p>
          <a:p>
            <a:pPr>
              <a:buClr>
                <a:srgbClr val="00B050"/>
              </a:buClr>
              <a:buSzPct val="125000"/>
              <a:defRPr/>
            </a:pPr>
            <a:endParaRPr lang="en-US" altLang="en-US" sz="2400" dirty="0">
              <a:solidFill>
                <a:srgbClr val="000000"/>
              </a:solidFill>
              <a:latin typeface="Arial Narrow" panose="020B0606020202030204" pitchFamily="34" charset="0"/>
              <a:ea typeface="Verdana" pitchFamily="34" charset="0"/>
              <a:cs typeface="Verdana" pitchFamily="34" charset="0"/>
            </a:endParaRPr>
          </a:p>
          <a:p>
            <a:pPr>
              <a:buClr>
                <a:srgbClr val="00B050"/>
              </a:buClr>
              <a:buSzPct val="125000"/>
              <a:defRPr/>
            </a:pPr>
            <a:endParaRPr lang="en-US" altLang="en-US" sz="800" dirty="0">
              <a:solidFill>
                <a:srgbClr val="000000"/>
              </a:solidFill>
              <a:latin typeface="Arial Narrow" panose="020B0606020202030204" pitchFamily="34" charset="0"/>
              <a:ea typeface="Verdana" pitchFamily="34" charset="0"/>
              <a:cs typeface="Verdana" pitchFamily="34" charset="0"/>
            </a:endParaRPr>
          </a:p>
          <a:p>
            <a:pPr>
              <a:defRPr/>
            </a:pPr>
            <a:r>
              <a:rPr lang="en-US" altLang="en-US" sz="2400" dirty="0">
                <a:solidFill>
                  <a:srgbClr val="000000"/>
                </a:solidFill>
                <a:latin typeface="Arial Narrow" panose="020B0606020202030204" pitchFamily="34" charset="0"/>
                <a:ea typeface="Verdana" pitchFamily="34" charset="0"/>
                <a:cs typeface="Verdana" pitchFamily="34" charset="0"/>
              </a:rPr>
              <a:t>Covered entities must permit miniature horses </a:t>
            </a:r>
            <a:endParaRPr lang="en-US" altLang="en-US" sz="2400" dirty="0" smtClean="0">
              <a:solidFill>
                <a:srgbClr val="000000"/>
              </a:solidFill>
              <a:latin typeface="Arial Narrow" panose="020B0606020202030204" pitchFamily="34" charset="0"/>
              <a:ea typeface="Verdana" pitchFamily="34" charset="0"/>
              <a:cs typeface="Verdana" pitchFamily="34" charset="0"/>
            </a:endParaRPr>
          </a:p>
          <a:p>
            <a:pPr>
              <a:defRPr/>
            </a:pPr>
            <a:r>
              <a:rPr lang="en-US" altLang="en-US" sz="2400" dirty="0" smtClean="0">
                <a:solidFill>
                  <a:srgbClr val="000000"/>
                </a:solidFill>
                <a:latin typeface="Arial Narrow" panose="020B0606020202030204" pitchFamily="34" charset="0"/>
                <a:ea typeface="Verdana" pitchFamily="34" charset="0"/>
                <a:cs typeface="Verdana" pitchFamily="34" charset="0"/>
              </a:rPr>
              <a:t>based on: </a:t>
            </a:r>
            <a:endParaRPr lang="en-US" altLang="en-US" sz="2400" dirty="0">
              <a:solidFill>
                <a:srgbClr val="000000"/>
              </a:solidFill>
              <a:latin typeface="Arial Narrow" panose="020B0606020202030204" pitchFamily="34" charset="0"/>
              <a:ea typeface="Verdana" pitchFamily="34" charset="0"/>
              <a:cs typeface="Verdana" pitchFamily="34" charset="0"/>
            </a:endParaRPr>
          </a:p>
          <a:p>
            <a:pPr>
              <a:defRPr/>
            </a:pPr>
            <a:endParaRPr lang="en-US" altLang="en-US" sz="800" dirty="0" smtClean="0">
              <a:solidFill>
                <a:srgbClr val="000000"/>
              </a:solidFill>
              <a:latin typeface="Arial Narrow" panose="020B0606020202030204" pitchFamily="34" charset="0"/>
              <a:ea typeface="Verdana" pitchFamily="34" charset="0"/>
              <a:cs typeface="Verdana" pitchFamily="34" charset="0"/>
            </a:endParaRPr>
          </a:p>
          <a:p>
            <a:pPr>
              <a:defRPr/>
            </a:pPr>
            <a:endParaRPr lang="en-US" altLang="en-US" sz="800" dirty="0">
              <a:solidFill>
                <a:srgbClr val="000000"/>
              </a:solidFill>
              <a:latin typeface="Arial Narrow" panose="020B0606020202030204" pitchFamily="34" charset="0"/>
              <a:ea typeface="Verdana" pitchFamily="34" charset="0"/>
              <a:cs typeface="Verdana" pitchFamily="34" charset="0"/>
            </a:endParaRPr>
          </a:p>
          <a:p>
            <a:pPr marL="457200" indent="-457200">
              <a:buClr>
                <a:srgbClr val="00B050"/>
              </a:buClr>
              <a:buSzPct val="125000"/>
              <a:buFont typeface="+mj-lt"/>
              <a:buAutoNum type="arabicPeriod"/>
              <a:defRPr/>
            </a:pPr>
            <a:r>
              <a:rPr lang="en-US" altLang="en-US" sz="2400" dirty="0">
                <a:solidFill>
                  <a:srgbClr val="000000"/>
                </a:solidFill>
                <a:latin typeface="Arial Narrow" panose="020B0606020202030204" pitchFamily="34" charset="0"/>
                <a:ea typeface="Verdana" pitchFamily="34" charset="0"/>
                <a:cs typeface="Verdana" pitchFamily="34" charset="0"/>
              </a:rPr>
              <a:t>whether </a:t>
            </a:r>
            <a:r>
              <a:rPr lang="en-US" altLang="en-US" sz="2400" dirty="0" smtClean="0">
                <a:solidFill>
                  <a:srgbClr val="000000"/>
                </a:solidFill>
                <a:latin typeface="Arial Narrow" panose="020B0606020202030204" pitchFamily="34" charset="0"/>
                <a:ea typeface="Verdana" pitchFamily="34" charset="0"/>
                <a:cs typeface="Verdana" pitchFamily="34" charset="0"/>
              </a:rPr>
              <a:t>miniature </a:t>
            </a:r>
            <a:r>
              <a:rPr lang="en-US" altLang="en-US" sz="2400" dirty="0">
                <a:solidFill>
                  <a:srgbClr val="000000"/>
                </a:solidFill>
                <a:latin typeface="Arial Narrow" panose="020B0606020202030204" pitchFamily="34" charset="0"/>
                <a:ea typeface="Verdana" pitchFamily="34" charset="0"/>
                <a:cs typeface="Verdana" pitchFamily="34" charset="0"/>
              </a:rPr>
              <a:t>horse is </a:t>
            </a:r>
            <a:r>
              <a:rPr lang="en-US" altLang="en-US" sz="2400" b="1" dirty="0" smtClean="0">
                <a:solidFill>
                  <a:srgbClr val="000000"/>
                </a:solidFill>
                <a:latin typeface="Arial Narrow" panose="020B0606020202030204" pitchFamily="34" charset="0"/>
                <a:ea typeface="Verdana" pitchFamily="34" charset="0"/>
                <a:cs typeface="Verdana" pitchFamily="34" charset="0"/>
              </a:rPr>
              <a:t>housebroken</a:t>
            </a:r>
            <a:endParaRPr lang="en-US" altLang="en-US" sz="2400" dirty="0" smtClean="0">
              <a:solidFill>
                <a:srgbClr val="000000"/>
              </a:solidFill>
              <a:latin typeface="Arial Narrow" panose="020B0606020202030204" pitchFamily="34" charset="0"/>
              <a:ea typeface="Verdana" pitchFamily="34" charset="0"/>
              <a:cs typeface="Verdana" pitchFamily="34" charset="0"/>
            </a:endParaRPr>
          </a:p>
          <a:p>
            <a:pPr marL="228600" indent="-228600">
              <a:buClr>
                <a:srgbClr val="00B050"/>
              </a:buClr>
              <a:buSzPct val="125000"/>
              <a:buFont typeface="+mj-lt"/>
              <a:buAutoNum type="arabicPeriod"/>
              <a:defRPr/>
            </a:pPr>
            <a:endParaRPr lang="en-US" altLang="en-US" sz="800" dirty="0">
              <a:solidFill>
                <a:srgbClr val="000000"/>
              </a:solidFill>
              <a:latin typeface="Arial Narrow" panose="020B0606020202030204" pitchFamily="34" charset="0"/>
              <a:ea typeface="Verdana" pitchFamily="34" charset="0"/>
              <a:cs typeface="Verdana" pitchFamily="34" charset="0"/>
            </a:endParaRPr>
          </a:p>
          <a:p>
            <a:pPr marL="457200" indent="-457200">
              <a:buClr>
                <a:srgbClr val="00B050"/>
              </a:buClr>
              <a:buSzPct val="125000"/>
              <a:buFont typeface="+mj-lt"/>
              <a:buAutoNum type="arabicPeriod"/>
              <a:defRPr/>
            </a:pPr>
            <a:r>
              <a:rPr lang="en-US" altLang="en-US" sz="2400" dirty="0">
                <a:solidFill>
                  <a:srgbClr val="000000"/>
                </a:solidFill>
                <a:latin typeface="Arial Narrow" panose="020B0606020202030204" pitchFamily="34" charset="0"/>
                <a:ea typeface="Verdana" pitchFamily="34" charset="0"/>
                <a:cs typeface="Verdana" pitchFamily="34" charset="0"/>
              </a:rPr>
              <a:t>whether </a:t>
            </a:r>
            <a:r>
              <a:rPr lang="en-US" altLang="en-US" sz="2400" dirty="0" smtClean="0">
                <a:solidFill>
                  <a:srgbClr val="000000"/>
                </a:solidFill>
                <a:latin typeface="Arial Narrow" panose="020B0606020202030204" pitchFamily="34" charset="0"/>
                <a:ea typeface="Verdana" pitchFamily="34" charset="0"/>
                <a:cs typeface="Verdana" pitchFamily="34" charset="0"/>
              </a:rPr>
              <a:t>miniature </a:t>
            </a:r>
            <a:r>
              <a:rPr lang="en-US" altLang="en-US" sz="2400" dirty="0">
                <a:solidFill>
                  <a:srgbClr val="000000"/>
                </a:solidFill>
                <a:latin typeface="Arial Narrow" panose="020B0606020202030204" pitchFamily="34" charset="0"/>
                <a:ea typeface="Verdana" pitchFamily="34" charset="0"/>
                <a:cs typeface="Verdana" pitchFamily="34" charset="0"/>
              </a:rPr>
              <a:t>horse is </a:t>
            </a:r>
            <a:r>
              <a:rPr lang="en-US" altLang="en-US" sz="2400" b="1" dirty="0" smtClean="0">
                <a:solidFill>
                  <a:srgbClr val="000000"/>
                </a:solidFill>
                <a:latin typeface="Arial Narrow" panose="020B0606020202030204" pitchFamily="34" charset="0"/>
                <a:ea typeface="Verdana" pitchFamily="34" charset="0"/>
                <a:cs typeface="Verdana" pitchFamily="34" charset="0"/>
              </a:rPr>
              <a:t>under control</a:t>
            </a:r>
            <a:endParaRPr lang="en-US" altLang="en-US" sz="2400" dirty="0" smtClean="0">
              <a:solidFill>
                <a:srgbClr val="000000"/>
              </a:solidFill>
              <a:latin typeface="Arial Narrow" panose="020B0606020202030204" pitchFamily="34" charset="0"/>
              <a:ea typeface="Verdana" pitchFamily="34" charset="0"/>
              <a:cs typeface="Verdana" pitchFamily="34" charset="0"/>
            </a:endParaRPr>
          </a:p>
          <a:p>
            <a:pPr marL="228600" indent="-228600">
              <a:buClr>
                <a:srgbClr val="00B050"/>
              </a:buClr>
              <a:buSzPct val="125000"/>
              <a:buFont typeface="+mj-lt"/>
              <a:buAutoNum type="arabicPeriod"/>
              <a:defRPr/>
            </a:pPr>
            <a:endParaRPr lang="en-US" altLang="en-US" sz="800" dirty="0">
              <a:solidFill>
                <a:srgbClr val="000000"/>
              </a:solidFill>
              <a:latin typeface="Arial Narrow" panose="020B0606020202030204" pitchFamily="34" charset="0"/>
              <a:ea typeface="Verdana" pitchFamily="34" charset="0"/>
              <a:cs typeface="Verdana" pitchFamily="34" charset="0"/>
            </a:endParaRPr>
          </a:p>
          <a:p>
            <a:pPr marL="457200" indent="-457200">
              <a:buClr>
                <a:srgbClr val="00B050"/>
              </a:buClr>
              <a:buSzPct val="125000"/>
              <a:buFont typeface="+mj-lt"/>
              <a:buAutoNum type="arabicPeriod"/>
              <a:defRPr/>
            </a:pPr>
            <a:r>
              <a:rPr lang="en-US" altLang="en-US" sz="2400" dirty="0">
                <a:solidFill>
                  <a:srgbClr val="000000"/>
                </a:solidFill>
                <a:latin typeface="Arial Narrow" panose="020B0606020202030204" pitchFamily="34" charset="0"/>
                <a:ea typeface="Verdana" pitchFamily="34" charset="0"/>
                <a:cs typeface="Verdana" pitchFamily="34" charset="0"/>
              </a:rPr>
              <a:t>whether the facility can </a:t>
            </a:r>
            <a:r>
              <a:rPr lang="en-US" altLang="en-US" sz="2400" b="1" dirty="0">
                <a:solidFill>
                  <a:srgbClr val="000000"/>
                </a:solidFill>
                <a:latin typeface="Arial Narrow" panose="020B0606020202030204" pitchFamily="34" charset="0"/>
                <a:ea typeface="Verdana" pitchFamily="34" charset="0"/>
                <a:cs typeface="Verdana" pitchFamily="34" charset="0"/>
              </a:rPr>
              <a:t>accommodate</a:t>
            </a:r>
            <a:r>
              <a:rPr lang="en-US" altLang="en-US" sz="2400" dirty="0">
                <a:solidFill>
                  <a:srgbClr val="000000"/>
                </a:solidFill>
                <a:latin typeface="Arial Narrow" panose="020B0606020202030204" pitchFamily="34" charset="0"/>
                <a:ea typeface="Verdana" pitchFamily="34" charset="0"/>
                <a:cs typeface="Verdana" pitchFamily="34" charset="0"/>
              </a:rPr>
              <a:t> </a:t>
            </a:r>
            <a:r>
              <a:rPr lang="en-US" altLang="en-US" sz="2400" dirty="0" smtClean="0">
                <a:solidFill>
                  <a:srgbClr val="000000"/>
                </a:solidFill>
                <a:latin typeface="Arial Narrow" panose="020B0606020202030204" pitchFamily="34" charset="0"/>
                <a:ea typeface="Verdana" pitchFamily="34" charset="0"/>
                <a:cs typeface="Verdana" pitchFamily="34" charset="0"/>
              </a:rPr>
              <a:t>horse’s </a:t>
            </a:r>
            <a:r>
              <a:rPr lang="en-US" altLang="en-US" sz="2400" dirty="0">
                <a:solidFill>
                  <a:srgbClr val="000000"/>
                </a:solidFill>
                <a:latin typeface="Arial Narrow" panose="020B0606020202030204" pitchFamily="34" charset="0"/>
                <a:ea typeface="Verdana" pitchFamily="34" charset="0"/>
                <a:cs typeface="Verdana" pitchFamily="34" charset="0"/>
              </a:rPr>
              <a:t>type, size, </a:t>
            </a:r>
            <a:r>
              <a:rPr lang="en-US" altLang="en-US" sz="2400" dirty="0" smtClean="0">
                <a:solidFill>
                  <a:srgbClr val="000000"/>
                </a:solidFill>
                <a:latin typeface="Arial Narrow" panose="020B0606020202030204" pitchFamily="34" charset="0"/>
                <a:ea typeface="Verdana" pitchFamily="34" charset="0"/>
                <a:cs typeface="Verdana" pitchFamily="34" charset="0"/>
              </a:rPr>
              <a:t>and weight</a:t>
            </a:r>
          </a:p>
          <a:p>
            <a:pPr marL="228600" indent="-228600">
              <a:buClr>
                <a:srgbClr val="00B050"/>
              </a:buClr>
              <a:buSzPct val="125000"/>
              <a:buFont typeface="+mj-lt"/>
              <a:buAutoNum type="arabicPeriod"/>
              <a:defRPr/>
            </a:pPr>
            <a:endParaRPr lang="en-US" altLang="en-US" sz="800" dirty="0">
              <a:solidFill>
                <a:srgbClr val="000000"/>
              </a:solidFill>
              <a:latin typeface="Arial Narrow" panose="020B0606020202030204" pitchFamily="34" charset="0"/>
              <a:ea typeface="Verdana" pitchFamily="34" charset="0"/>
              <a:cs typeface="Verdana" pitchFamily="34" charset="0"/>
            </a:endParaRPr>
          </a:p>
          <a:p>
            <a:pPr marL="457200" indent="-457200">
              <a:buClr>
                <a:srgbClr val="00B050"/>
              </a:buClr>
              <a:buSzPct val="125000"/>
              <a:buFont typeface="+mj-lt"/>
              <a:buAutoNum type="arabicPeriod"/>
              <a:defRPr/>
            </a:pPr>
            <a:r>
              <a:rPr lang="en-US" altLang="en-US" sz="2400" dirty="0">
                <a:solidFill>
                  <a:srgbClr val="000000"/>
                </a:solidFill>
                <a:latin typeface="Arial Narrow" panose="020B0606020202030204" pitchFamily="34" charset="0"/>
                <a:ea typeface="Verdana" pitchFamily="34" charset="0"/>
                <a:cs typeface="Verdana" pitchFamily="34" charset="0"/>
              </a:rPr>
              <a:t>whether </a:t>
            </a:r>
            <a:r>
              <a:rPr lang="en-US" altLang="en-US" sz="2400" dirty="0" smtClean="0">
                <a:solidFill>
                  <a:srgbClr val="000000"/>
                </a:solidFill>
                <a:latin typeface="Arial Narrow" panose="020B0606020202030204" pitchFamily="34" charset="0"/>
                <a:ea typeface="Verdana" pitchFamily="34" charset="0"/>
                <a:cs typeface="Verdana" pitchFamily="34" charset="0"/>
              </a:rPr>
              <a:t>horse’s </a:t>
            </a:r>
            <a:r>
              <a:rPr lang="en-US" altLang="en-US" sz="2400" dirty="0">
                <a:solidFill>
                  <a:srgbClr val="000000"/>
                </a:solidFill>
                <a:latin typeface="Arial Narrow" panose="020B0606020202030204" pitchFamily="34" charset="0"/>
                <a:ea typeface="Verdana" pitchFamily="34" charset="0"/>
                <a:cs typeface="Verdana" pitchFamily="34" charset="0"/>
              </a:rPr>
              <a:t>presence will compromise </a:t>
            </a:r>
            <a:r>
              <a:rPr lang="en-US" altLang="en-US" sz="2400" b="1" dirty="0">
                <a:solidFill>
                  <a:srgbClr val="000000"/>
                </a:solidFill>
                <a:latin typeface="Arial Narrow" panose="020B0606020202030204" pitchFamily="34" charset="0"/>
                <a:ea typeface="Verdana" pitchFamily="34" charset="0"/>
                <a:cs typeface="Verdana" pitchFamily="34" charset="0"/>
              </a:rPr>
              <a:t>legitimate</a:t>
            </a:r>
            <a:r>
              <a:rPr lang="en-US" altLang="en-US" sz="2400" dirty="0">
                <a:solidFill>
                  <a:srgbClr val="000000"/>
                </a:solidFill>
                <a:latin typeface="Arial Narrow" panose="020B0606020202030204" pitchFamily="34" charset="0"/>
                <a:ea typeface="Verdana" pitchFamily="34" charset="0"/>
                <a:cs typeface="Verdana" pitchFamily="34" charset="0"/>
              </a:rPr>
              <a:t> safety requirements necessary for safe operation of the service.</a:t>
            </a:r>
            <a:endParaRPr lang="en-US" sz="2000" dirty="0">
              <a:solidFill>
                <a:srgbClr val="000000"/>
              </a:solidFill>
              <a:ea typeface="Verdana" pitchFamily="34" charset="0"/>
              <a:cs typeface="Verdana" pitchFamily="34" charset="0"/>
            </a:endParaRPr>
          </a:p>
          <a:p>
            <a:pPr>
              <a:buFont typeface="Wingdings" pitchFamily="2" charset="2"/>
              <a:buNone/>
            </a:pPr>
            <a:endParaRPr lang="en-US" sz="2400" dirty="0" smtClean="0">
              <a:solidFill>
                <a:srgbClr val="000000"/>
              </a:solidFill>
              <a:latin typeface="Book Antiqua" pitchFamily="18" charset="0"/>
            </a:endParaRPr>
          </a:p>
        </p:txBody>
      </p:sp>
      <p:sp>
        <p:nvSpPr>
          <p:cNvPr id="5" name="TextBox 4"/>
          <p:cNvSpPr txBox="1"/>
          <p:nvPr/>
        </p:nvSpPr>
        <p:spPr>
          <a:xfrm>
            <a:off x="203462" y="65663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93088998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1"/>
          <p:cNvSpPr txBox="1">
            <a:spLocks noChangeArrowheads="1"/>
          </p:cNvSpPr>
          <p:nvPr/>
        </p:nvSpPr>
        <p:spPr bwMode="auto">
          <a:xfrm>
            <a:off x="762000" y="152400"/>
            <a:ext cx="4685204" cy="461665"/>
          </a:xfrm>
          <a:prstGeom prst="rect">
            <a:avLst/>
          </a:prstGeom>
          <a:solidFill>
            <a:schemeClr val="tx2"/>
          </a:solidFill>
          <a:ln>
            <a:noFill/>
          </a:ln>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fontAlgn="base" hangingPunct="0">
              <a:spcBef>
                <a:spcPct val="0"/>
              </a:spcBef>
              <a:spcAft>
                <a:spcPct val="0"/>
              </a:spcAft>
              <a:buFont typeface="Wingdings" pitchFamily="2" charset="2"/>
              <a:buNone/>
            </a:pPr>
            <a:r>
              <a:rPr lang="en-US" altLang="en-US" sz="2400" dirty="0" smtClean="0">
                <a:solidFill>
                  <a:srgbClr val="FFFFFF"/>
                </a:solidFill>
                <a:latin typeface="Arial Black" pitchFamily="34" charset="0"/>
              </a:rPr>
              <a:t>Rights &amp; Responsibilities</a:t>
            </a:r>
          </a:p>
        </p:txBody>
      </p:sp>
      <p:sp>
        <p:nvSpPr>
          <p:cNvPr id="4" name="Rectangle 3"/>
          <p:cNvSpPr/>
          <p:nvPr/>
        </p:nvSpPr>
        <p:spPr>
          <a:xfrm>
            <a:off x="914400" y="1343085"/>
            <a:ext cx="7848600" cy="4154984"/>
          </a:xfrm>
          <a:prstGeom prst="rect">
            <a:avLst/>
          </a:prstGeom>
        </p:spPr>
        <p:txBody>
          <a:bodyPr wrap="square">
            <a:spAutoFit/>
          </a:bodyPr>
          <a:lstStyle/>
          <a:p>
            <a:pPr marL="342900" indent="-34290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b="1" dirty="0" smtClean="0">
                <a:solidFill>
                  <a:srgbClr val="000000"/>
                </a:solidFill>
                <a:latin typeface="Arial Narrow" panose="020B0606020202030204" pitchFamily="34" charset="0"/>
              </a:rPr>
              <a:t>Permitted</a:t>
            </a:r>
            <a:r>
              <a:rPr lang="en-US" sz="2400" dirty="0" smtClean="0">
                <a:solidFill>
                  <a:srgbClr val="000000"/>
                </a:solidFill>
                <a:latin typeface="Arial Narrow" panose="020B0606020202030204" pitchFamily="34" charset="0"/>
              </a:rPr>
              <a:t> </a:t>
            </a:r>
            <a:r>
              <a:rPr lang="en-US" sz="2400" b="1" dirty="0">
                <a:solidFill>
                  <a:srgbClr val="000000"/>
                </a:solidFill>
                <a:latin typeface="Arial Narrow" panose="020B0606020202030204" pitchFamily="34" charset="0"/>
              </a:rPr>
              <a:t>anywhere</a:t>
            </a:r>
            <a:r>
              <a:rPr lang="en-US" sz="2400" dirty="0">
                <a:solidFill>
                  <a:srgbClr val="000000"/>
                </a:solidFill>
                <a:latin typeface="Arial Narrow" panose="020B0606020202030204" pitchFamily="34" charset="0"/>
              </a:rPr>
              <a:t> </a:t>
            </a:r>
            <a:r>
              <a:rPr lang="en-US" sz="2400" dirty="0" smtClean="0">
                <a:solidFill>
                  <a:srgbClr val="000000"/>
                </a:solidFill>
                <a:latin typeface="Arial Narrow" panose="020B0606020202030204" pitchFamily="34" charset="0"/>
              </a:rPr>
              <a:t>the handler may go: cafeterias, restrooms</a:t>
            </a:r>
          </a:p>
          <a:p>
            <a:pPr eaLnBrk="0" fontAlgn="base" hangingPunct="0">
              <a:spcBef>
                <a:spcPct val="0"/>
              </a:spcBef>
              <a:spcAft>
                <a:spcPct val="0"/>
              </a:spcAft>
              <a:buClr>
                <a:srgbClr val="002D8A">
                  <a:lumMod val="60000"/>
                  <a:lumOff val="40000"/>
                </a:srgbClr>
              </a:buClr>
              <a:buSzPct val="125000"/>
            </a:pPr>
            <a:endParaRPr lang="en-US" sz="2400" dirty="0" smtClean="0">
              <a:solidFill>
                <a:srgbClr val="000000"/>
              </a:solidFill>
              <a:latin typeface="Arial Narrow" panose="020B0606020202030204" pitchFamily="34" charset="0"/>
            </a:endParaRP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Any breed weight, size</a:t>
            </a: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endParaRPr lang="en-US" sz="2400" dirty="0">
              <a:solidFill>
                <a:srgbClr val="000000"/>
              </a:solidFill>
              <a:latin typeface="Arial Narrow" panose="020B0606020202030204" pitchFamily="34" charset="0"/>
            </a:endParaRP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b="1" dirty="0">
                <a:solidFill>
                  <a:srgbClr val="000000"/>
                </a:solidFill>
                <a:latin typeface="Arial Narrow" panose="020B0606020202030204" pitchFamily="34" charset="0"/>
              </a:rPr>
              <a:t>W</a:t>
            </a:r>
            <a:r>
              <a:rPr lang="en-US" sz="2400" b="1" dirty="0" smtClean="0">
                <a:solidFill>
                  <a:srgbClr val="000000"/>
                </a:solidFill>
                <a:latin typeface="Arial Narrow" panose="020B0606020202030204" pitchFamily="34" charset="0"/>
              </a:rPr>
              <a:t>orking </a:t>
            </a:r>
            <a:r>
              <a:rPr lang="en-US" sz="2400" b="1" dirty="0">
                <a:solidFill>
                  <a:srgbClr val="000000"/>
                </a:solidFill>
                <a:latin typeface="Arial Narrow" panose="020B0606020202030204" pitchFamily="34" charset="0"/>
              </a:rPr>
              <a:t>animals </a:t>
            </a:r>
            <a:r>
              <a:rPr lang="en-US" sz="2400" dirty="0">
                <a:solidFill>
                  <a:srgbClr val="000000"/>
                </a:solidFill>
                <a:latin typeface="Arial Narrow" panose="020B0606020202030204" pitchFamily="34" charset="0"/>
              </a:rPr>
              <a:t>and not </a:t>
            </a:r>
            <a:r>
              <a:rPr lang="en-US" sz="2400" dirty="0" smtClean="0">
                <a:solidFill>
                  <a:srgbClr val="000000"/>
                </a:solidFill>
                <a:latin typeface="Arial Narrow" panose="020B0606020202030204" pitchFamily="34" charset="0"/>
              </a:rPr>
              <a:t>pets</a:t>
            </a:r>
          </a:p>
          <a:p>
            <a:pPr eaLnBrk="0" fontAlgn="base" hangingPunct="0">
              <a:spcBef>
                <a:spcPct val="0"/>
              </a:spcBef>
              <a:spcAft>
                <a:spcPct val="0"/>
              </a:spcAft>
              <a:buClr>
                <a:srgbClr val="002D8A">
                  <a:lumMod val="60000"/>
                  <a:lumOff val="40000"/>
                </a:srgbClr>
              </a:buClr>
              <a:buSzPct val="125000"/>
            </a:pPr>
            <a:endParaRPr lang="en-US" sz="2400" dirty="0">
              <a:solidFill>
                <a:srgbClr val="000000"/>
              </a:solidFill>
              <a:latin typeface="Arial Narrow" panose="020B0606020202030204" pitchFamily="34" charset="0"/>
            </a:endParaRP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b="1" dirty="0">
                <a:solidFill>
                  <a:srgbClr val="000000"/>
                </a:solidFill>
                <a:latin typeface="Arial Narrow" panose="020B0606020202030204" pitchFamily="34" charset="0"/>
              </a:rPr>
              <a:t>U</a:t>
            </a:r>
            <a:r>
              <a:rPr lang="en-US" sz="2400" b="1" dirty="0" smtClean="0">
                <a:solidFill>
                  <a:srgbClr val="000000"/>
                </a:solidFill>
                <a:latin typeface="Arial Narrow" panose="020B0606020202030204" pitchFamily="34" charset="0"/>
              </a:rPr>
              <a:t>nder control </a:t>
            </a:r>
            <a:r>
              <a:rPr lang="en-US" sz="2400" dirty="0">
                <a:solidFill>
                  <a:srgbClr val="000000"/>
                </a:solidFill>
                <a:latin typeface="Arial Narrow" panose="020B0606020202030204" pitchFamily="34" charset="0"/>
              </a:rPr>
              <a:t>at all </a:t>
            </a:r>
            <a:r>
              <a:rPr lang="en-US" sz="2400" dirty="0" smtClean="0">
                <a:solidFill>
                  <a:srgbClr val="000000"/>
                </a:solidFill>
                <a:latin typeface="Arial Narrow" panose="020B0606020202030204" pitchFamily="34" charset="0"/>
              </a:rPr>
              <a:t>times</a:t>
            </a:r>
          </a:p>
          <a:p>
            <a:pPr eaLnBrk="0" fontAlgn="base" hangingPunct="0">
              <a:spcBef>
                <a:spcPct val="0"/>
              </a:spcBef>
              <a:spcAft>
                <a:spcPct val="0"/>
              </a:spcAft>
              <a:buClr>
                <a:srgbClr val="002D8A">
                  <a:lumMod val="60000"/>
                  <a:lumOff val="40000"/>
                </a:srgbClr>
              </a:buClr>
              <a:buSzPct val="125000"/>
            </a:pPr>
            <a:endParaRPr lang="en-US" sz="2400" dirty="0">
              <a:solidFill>
                <a:srgbClr val="000000"/>
              </a:solidFill>
              <a:latin typeface="Arial Narrow" panose="020B0606020202030204" pitchFamily="34" charset="0"/>
            </a:endParaRP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b="1" dirty="0" smtClean="0">
                <a:solidFill>
                  <a:srgbClr val="000000"/>
                </a:solidFill>
                <a:latin typeface="Arial Narrow" panose="020B0606020202030204" pitchFamily="34" charset="0"/>
              </a:rPr>
              <a:t>Housebroken</a:t>
            </a:r>
          </a:p>
          <a:p>
            <a:pPr eaLnBrk="0" fontAlgn="base" hangingPunct="0">
              <a:spcBef>
                <a:spcPct val="0"/>
              </a:spcBef>
              <a:spcAft>
                <a:spcPct val="0"/>
              </a:spcAft>
              <a:buClr>
                <a:srgbClr val="002D8A">
                  <a:lumMod val="60000"/>
                  <a:lumOff val="40000"/>
                </a:srgbClr>
              </a:buClr>
              <a:buSzPct val="125000"/>
            </a:pPr>
            <a:endParaRPr lang="en-US" sz="2400" dirty="0">
              <a:solidFill>
                <a:srgbClr val="000000"/>
              </a:solidFill>
              <a:latin typeface="Arial Narrow" panose="020B0606020202030204" pitchFamily="34" charset="0"/>
            </a:endParaRP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smtClean="0">
                <a:solidFill>
                  <a:srgbClr val="000000"/>
                </a:solidFill>
                <a:latin typeface="Arial Narrow" panose="020B0606020202030204" pitchFamily="34" charset="0"/>
              </a:rPr>
              <a:t>May </a:t>
            </a:r>
            <a:r>
              <a:rPr lang="en-US" sz="2400" b="1" dirty="0">
                <a:solidFill>
                  <a:srgbClr val="000000"/>
                </a:solidFill>
                <a:latin typeface="Arial Narrow" panose="020B0606020202030204" pitchFamily="34" charset="0"/>
              </a:rPr>
              <a:t>not </a:t>
            </a:r>
            <a:r>
              <a:rPr lang="en-US" sz="2400" b="1" dirty="0" smtClean="0">
                <a:solidFill>
                  <a:srgbClr val="000000"/>
                </a:solidFill>
                <a:latin typeface="Arial Narrow" panose="020B0606020202030204" pitchFamily="34" charset="0"/>
              </a:rPr>
              <a:t>pose </a:t>
            </a:r>
            <a:r>
              <a:rPr lang="en-US" sz="2400" b="1" dirty="0">
                <a:solidFill>
                  <a:srgbClr val="000000"/>
                </a:solidFill>
                <a:latin typeface="Arial Narrow" panose="020B0606020202030204" pitchFamily="34" charset="0"/>
              </a:rPr>
              <a:t>direct threat </a:t>
            </a:r>
            <a:r>
              <a:rPr lang="en-US" sz="2400" dirty="0">
                <a:solidFill>
                  <a:srgbClr val="000000"/>
                </a:solidFill>
                <a:latin typeface="Arial Narrow" panose="020B0606020202030204" pitchFamily="34" charset="0"/>
              </a:rPr>
              <a:t>to health or </a:t>
            </a:r>
            <a:r>
              <a:rPr lang="en-US" sz="2400" dirty="0" smtClean="0">
                <a:solidFill>
                  <a:srgbClr val="000000"/>
                </a:solidFill>
                <a:latin typeface="Arial Narrow" panose="020B0606020202030204" pitchFamily="34" charset="0"/>
              </a:rPr>
              <a:t>safety</a:t>
            </a:r>
          </a:p>
        </p:txBody>
      </p:sp>
      <p:sp>
        <p:nvSpPr>
          <p:cNvPr id="5" name="TextBox 4"/>
          <p:cNvSpPr txBox="1"/>
          <p:nvPr/>
        </p:nvSpPr>
        <p:spPr>
          <a:xfrm>
            <a:off x="203462" y="65663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72605162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1"/>
          <p:cNvSpPr txBox="1">
            <a:spLocks noChangeArrowheads="1"/>
          </p:cNvSpPr>
          <p:nvPr/>
        </p:nvSpPr>
        <p:spPr bwMode="auto">
          <a:xfrm>
            <a:off x="801196" y="152400"/>
            <a:ext cx="4609004" cy="584775"/>
          </a:xfrm>
          <a:prstGeom prst="rect">
            <a:avLst/>
          </a:prstGeom>
          <a:solidFill>
            <a:schemeClr val="tx2"/>
          </a:solidFill>
          <a:ln>
            <a:noFill/>
          </a:ln>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fontAlgn="base" hangingPunct="0">
              <a:spcBef>
                <a:spcPct val="0"/>
              </a:spcBef>
              <a:spcAft>
                <a:spcPct val="0"/>
              </a:spcAft>
              <a:buFont typeface="Wingdings" pitchFamily="2" charset="2"/>
              <a:buNone/>
            </a:pPr>
            <a:r>
              <a:rPr lang="en-US" altLang="en-US" sz="3200" dirty="0" smtClean="0">
                <a:solidFill>
                  <a:srgbClr val="FFFFFF"/>
                </a:solidFill>
                <a:latin typeface="Arial Black" pitchFamily="34" charset="0"/>
              </a:rPr>
              <a:t>Misconceptions</a:t>
            </a:r>
          </a:p>
        </p:txBody>
      </p:sp>
      <p:pic>
        <p:nvPicPr>
          <p:cNvPr id="2" name="Picture 1"/>
          <p:cNvPicPr>
            <a:picLocks noChangeAspect="1"/>
          </p:cNvPicPr>
          <p:nvPr/>
        </p:nvPicPr>
        <p:blipFill rotWithShape="1">
          <a:blip r:embed="rId3"/>
          <a:srcRect t="8449" r="35075" b="9984"/>
          <a:stretch/>
        </p:blipFill>
        <p:spPr>
          <a:xfrm>
            <a:off x="609600" y="1066800"/>
            <a:ext cx="7428404" cy="5638427"/>
          </a:xfrm>
          <a:prstGeom prst="rect">
            <a:avLst/>
          </a:prstGeom>
        </p:spPr>
      </p:pic>
      <p:sp>
        <p:nvSpPr>
          <p:cNvPr id="4" name="TextBox 3"/>
          <p:cNvSpPr txBox="1"/>
          <p:nvPr/>
        </p:nvSpPr>
        <p:spPr>
          <a:xfrm>
            <a:off x="5562600" y="6557774"/>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91002492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914400" y="228600"/>
            <a:ext cx="4876800" cy="646113"/>
          </a:xfrm>
          <a:prstGeom prst="rect">
            <a:avLst/>
          </a:prstGeom>
          <a:solidFill>
            <a:schemeClr val="tx2"/>
          </a:solidFill>
          <a:ln>
            <a:noFill/>
          </a:ln>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fontAlgn="base" hangingPunct="0">
              <a:spcBef>
                <a:spcPct val="0"/>
              </a:spcBef>
              <a:spcAft>
                <a:spcPct val="0"/>
              </a:spcAft>
              <a:buFont typeface="Wingdings" panose="05000000000000000000" pitchFamily="2" charset="2"/>
              <a:buNone/>
            </a:pPr>
            <a:r>
              <a:rPr lang="en-US" altLang="en-US" sz="3600" dirty="0" smtClean="0">
                <a:solidFill>
                  <a:srgbClr val="FFFFFF"/>
                </a:solidFill>
                <a:latin typeface="Arial Black" panose="020B0A04020102020204" pitchFamily="34" charset="0"/>
              </a:rPr>
              <a:t>FAQ</a:t>
            </a:r>
            <a:endParaRPr lang="en-US" altLang="en-US" sz="3600" dirty="0">
              <a:solidFill>
                <a:srgbClr val="FFFFFF"/>
              </a:solidFill>
              <a:latin typeface="Arial Black" panose="020B0A04020102020204" pitchFamily="34" charset="0"/>
            </a:endParaRPr>
          </a:p>
        </p:txBody>
      </p:sp>
      <p:sp>
        <p:nvSpPr>
          <p:cNvPr id="6" name="TextBox 2"/>
          <p:cNvSpPr txBox="1">
            <a:spLocks noChangeArrowheads="1"/>
          </p:cNvSpPr>
          <p:nvPr/>
        </p:nvSpPr>
        <p:spPr bwMode="auto">
          <a:xfrm>
            <a:off x="304800" y="1143000"/>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eaLnBrk="0" fontAlgn="base" hangingPunct="0">
              <a:spcBef>
                <a:spcPct val="0"/>
              </a:spcBef>
              <a:spcAft>
                <a:spcPct val="0"/>
              </a:spcAft>
              <a:buClr>
                <a:srgbClr val="000000"/>
              </a:buClr>
              <a:buFont typeface="Arial" pitchFamily="34" charset="0"/>
              <a:buNone/>
              <a:defRPr/>
            </a:pPr>
            <a:r>
              <a:rPr lang="en-US" altLang="en-US" sz="2800" b="1" dirty="0">
                <a:solidFill>
                  <a:srgbClr val="000000"/>
                </a:solidFill>
                <a:latin typeface="Arial Narrow" panose="020B0606020202030204" pitchFamily="34" charset="0"/>
                <a:cs typeface="Arial" pitchFamily="34" charset="0"/>
              </a:rPr>
              <a:t>Q: How can I tell if an animal is really </a:t>
            </a:r>
            <a:r>
              <a:rPr lang="en-US" altLang="en-US" sz="2800" b="1" dirty="0" smtClean="0">
                <a:solidFill>
                  <a:srgbClr val="000000"/>
                </a:solidFill>
                <a:latin typeface="Arial Narrow" panose="020B0606020202030204" pitchFamily="34" charset="0"/>
                <a:cs typeface="Arial" pitchFamily="34" charset="0"/>
              </a:rPr>
              <a:t>a </a:t>
            </a:r>
            <a:r>
              <a:rPr lang="en-US" altLang="en-US" sz="2800" b="1" dirty="0">
                <a:solidFill>
                  <a:srgbClr val="000000"/>
                </a:solidFill>
                <a:latin typeface="Arial Narrow" panose="020B0606020202030204" pitchFamily="34" charset="0"/>
                <a:cs typeface="Arial" pitchFamily="34" charset="0"/>
              </a:rPr>
              <a:t>service animal and not just a pet?</a:t>
            </a:r>
          </a:p>
          <a:p>
            <a:pPr marL="0" indent="0" eaLnBrk="0" fontAlgn="base" hangingPunct="0">
              <a:spcBef>
                <a:spcPct val="0"/>
              </a:spcBef>
              <a:spcAft>
                <a:spcPct val="0"/>
              </a:spcAft>
              <a:buClr>
                <a:srgbClr val="000000"/>
              </a:buClr>
              <a:buFont typeface="Arial" pitchFamily="34" charset="0"/>
              <a:buNone/>
              <a:defRPr/>
            </a:pPr>
            <a:endParaRPr lang="en-US" altLang="en-US" sz="2800" b="1" dirty="0">
              <a:solidFill>
                <a:srgbClr val="000000"/>
              </a:solidFill>
              <a:latin typeface="Arial Narrow" panose="020B0606020202030204" pitchFamily="34" charset="0"/>
              <a:cs typeface="Arial" pitchFamily="34" charset="0"/>
            </a:endParaRPr>
          </a:p>
          <a:p>
            <a:pPr marL="0" indent="0" eaLnBrk="0" fontAlgn="base" hangingPunct="0">
              <a:spcBef>
                <a:spcPct val="0"/>
              </a:spcBef>
              <a:spcAft>
                <a:spcPct val="0"/>
              </a:spcAft>
              <a:buClr>
                <a:srgbClr val="000000"/>
              </a:buClr>
              <a:buFont typeface="Arial" pitchFamily="34" charset="0"/>
              <a:buNone/>
              <a:defRPr/>
            </a:pPr>
            <a:r>
              <a:rPr lang="en-US" altLang="en-US" sz="2800" b="1" dirty="0">
                <a:solidFill>
                  <a:srgbClr val="000000"/>
                </a:solidFill>
                <a:latin typeface="Arial Narrow" panose="020B0606020202030204" pitchFamily="34" charset="0"/>
                <a:cs typeface="Arial" pitchFamily="34" charset="0"/>
              </a:rPr>
              <a:t>A: </a:t>
            </a:r>
            <a:r>
              <a:rPr lang="en-US" altLang="en-US" sz="2800" dirty="0">
                <a:solidFill>
                  <a:srgbClr val="000000"/>
                </a:solidFill>
                <a:latin typeface="Arial Narrow" panose="020B0606020202030204" pitchFamily="34" charset="0"/>
                <a:cs typeface="Arial" pitchFamily="34" charset="0"/>
              </a:rPr>
              <a:t>If you are not </a:t>
            </a:r>
            <a:r>
              <a:rPr lang="en-US" altLang="en-US" sz="2800" dirty="0" smtClean="0">
                <a:solidFill>
                  <a:srgbClr val="000000"/>
                </a:solidFill>
                <a:latin typeface="Arial Narrow" panose="020B0606020202030204" pitchFamily="34" charset="0"/>
                <a:cs typeface="Arial" pitchFamily="34" charset="0"/>
              </a:rPr>
              <a:t>sure </a:t>
            </a:r>
            <a:r>
              <a:rPr lang="en-US" altLang="en-US" sz="2800" dirty="0">
                <a:solidFill>
                  <a:srgbClr val="000000"/>
                </a:solidFill>
                <a:latin typeface="Arial Narrow" panose="020B0606020202030204" pitchFamily="34" charset="0"/>
                <a:cs typeface="Arial" pitchFamily="34" charset="0"/>
              </a:rPr>
              <a:t>that </a:t>
            </a:r>
            <a:r>
              <a:rPr lang="en-US" altLang="en-US" sz="2800" dirty="0" smtClean="0">
                <a:solidFill>
                  <a:srgbClr val="000000"/>
                </a:solidFill>
                <a:latin typeface="Arial Narrow" panose="020B0606020202030204" pitchFamily="34" charset="0"/>
                <a:cs typeface="Arial" pitchFamily="34" charset="0"/>
              </a:rPr>
              <a:t>a dog </a:t>
            </a:r>
            <a:r>
              <a:rPr lang="en-US" altLang="en-US" sz="2800" dirty="0">
                <a:solidFill>
                  <a:srgbClr val="000000"/>
                </a:solidFill>
                <a:latin typeface="Arial Narrow" panose="020B0606020202030204" pitchFamily="34" charset="0"/>
                <a:cs typeface="Arial" pitchFamily="34" charset="0"/>
              </a:rPr>
              <a:t>is a service animal, you may ask the </a:t>
            </a:r>
            <a:r>
              <a:rPr lang="en-US" altLang="en-US" sz="2800" dirty="0" smtClean="0">
                <a:solidFill>
                  <a:srgbClr val="000000"/>
                </a:solidFill>
                <a:latin typeface="Arial Narrow" panose="020B0606020202030204" pitchFamily="34" charset="0"/>
                <a:cs typeface="Arial" pitchFamily="34" charset="0"/>
              </a:rPr>
              <a:t>handler </a:t>
            </a:r>
            <a:r>
              <a:rPr lang="en-US" altLang="en-US" sz="2800" u="sng" dirty="0" smtClean="0">
                <a:solidFill>
                  <a:srgbClr val="000000"/>
                </a:solidFill>
                <a:latin typeface="Arial Narrow" panose="020B0606020202030204" pitchFamily="34" charset="0"/>
                <a:cs typeface="Arial" pitchFamily="34" charset="0"/>
              </a:rPr>
              <a:t>ONLY</a:t>
            </a:r>
            <a:r>
              <a:rPr lang="en-US" altLang="en-US" sz="2800" dirty="0" smtClean="0">
                <a:solidFill>
                  <a:srgbClr val="000000"/>
                </a:solidFill>
                <a:latin typeface="Arial Narrow" panose="020B0606020202030204" pitchFamily="34" charset="0"/>
                <a:cs typeface="Arial" pitchFamily="34" charset="0"/>
              </a:rPr>
              <a:t>: </a:t>
            </a:r>
          </a:p>
          <a:p>
            <a:pPr marL="0" indent="0" eaLnBrk="0" fontAlgn="base" hangingPunct="0">
              <a:spcBef>
                <a:spcPct val="0"/>
              </a:spcBef>
              <a:spcAft>
                <a:spcPct val="0"/>
              </a:spcAft>
              <a:buClr>
                <a:srgbClr val="000000"/>
              </a:buClr>
              <a:buFont typeface="Arial" pitchFamily="34" charset="0"/>
              <a:buNone/>
              <a:defRPr/>
            </a:pPr>
            <a:endParaRPr lang="en-US" altLang="en-US" sz="2800" dirty="0" smtClean="0">
              <a:solidFill>
                <a:srgbClr val="000000"/>
              </a:solidFill>
              <a:latin typeface="Arial Narrow" panose="020B0606020202030204" pitchFamily="34" charset="0"/>
              <a:cs typeface="Arial" pitchFamily="34" charset="0"/>
            </a:endParaRPr>
          </a:p>
          <a:p>
            <a:pPr eaLnBrk="0" fontAlgn="base" hangingPunct="0">
              <a:spcBef>
                <a:spcPct val="0"/>
              </a:spcBef>
              <a:spcAft>
                <a:spcPct val="0"/>
              </a:spcAft>
              <a:buClr>
                <a:schemeClr val="accent6">
                  <a:lumMod val="60000"/>
                  <a:lumOff val="40000"/>
                </a:schemeClr>
              </a:buClr>
              <a:buFont typeface="Wingdings" panose="05000000000000000000" pitchFamily="2" charset="2"/>
              <a:buChar char="ü"/>
              <a:defRPr/>
            </a:pPr>
            <a:r>
              <a:rPr lang="en-US" altLang="en-US" sz="2800" dirty="0" smtClean="0">
                <a:solidFill>
                  <a:srgbClr val="000000"/>
                </a:solidFill>
                <a:latin typeface="Arial Narrow" panose="020B0606020202030204" pitchFamily="34" charset="0"/>
                <a:cs typeface="Arial" pitchFamily="34" charset="0"/>
              </a:rPr>
              <a:t>if </a:t>
            </a:r>
            <a:r>
              <a:rPr lang="en-US" altLang="en-US" sz="2800" dirty="0">
                <a:solidFill>
                  <a:srgbClr val="000000"/>
                </a:solidFill>
                <a:latin typeface="Arial Narrow" panose="020B0606020202030204" pitchFamily="34" charset="0"/>
                <a:cs typeface="Arial" pitchFamily="34" charset="0"/>
              </a:rPr>
              <a:t>it is a service animal required because of a disability </a:t>
            </a:r>
            <a:r>
              <a:rPr lang="en-US" altLang="en-US" sz="2800" dirty="0" smtClean="0">
                <a:solidFill>
                  <a:srgbClr val="000000"/>
                </a:solidFill>
                <a:latin typeface="Arial Narrow" panose="020B0606020202030204" pitchFamily="34" charset="0"/>
                <a:cs typeface="Arial" pitchFamily="34" charset="0"/>
              </a:rPr>
              <a:t>and</a:t>
            </a:r>
          </a:p>
          <a:p>
            <a:pPr marL="0" indent="0" eaLnBrk="0" fontAlgn="base" hangingPunct="0">
              <a:spcBef>
                <a:spcPct val="0"/>
              </a:spcBef>
              <a:spcAft>
                <a:spcPct val="0"/>
              </a:spcAft>
              <a:buClr>
                <a:schemeClr val="accent6">
                  <a:lumMod val="60000"/>
                  <a:lumOff val="40000"/>
                </a:schemeClr>
              </a:buClr>
              <a:buNone/>
              <a:defRPr/>
            </a:pPr>
            <a:endParaRPr lang="en-US" altLang="en-US" sz="2800" dirty="0" smtClean="0">
              <a:solidFill>
                <a:srgbClr val="000000"/>
              </a:solidFill>
              <a:latin typeface="Arial Narrow" panose="020B0606020202030204" pitchFamily="34" charset="0"/>
              <a:cs typeface="Arial" pitchFamily="34" charset="0"/>
            </a:endParaRPr>
          </a:p>
          <a:p>
            <a:pPr eaLnBrk="0" fontAlgn="base" hangingPunct="0">
              <a:spcBef>
                <a:spcPct val="0"/>
              </a:spcBef>
              <a:spcAft>
                <a:spcPct val="0"/>
              </a:spcAft>
              <a:buClr>
                <a:schemeClr val="accent6">
                  <a:lumMod val="60000"/>
                  <a:lumOff val="40000"/>
                </a:schemeClr>
              </a:buClr>
              <a:buFont typeface="Wingdings" panose="05000000000000000000" pitchFamily="2" charset="2"/>
              <a:buChar char="ü"/>
              <a:defRPr/>
            </a:pPr>
            <a:r>
              <a:rPr lang="en-US" altLang="en-US" sz="2800" dirty="0" smtClean="0">
                <a:solidFill>
                  <a:srgbClr val="000000"/>
                </a:solidFill>
                <a:latin typeface="Arial Narrow" panose="020B0606020202030204" pitchFamily="34" charset="0"/>
                <a:cs typeface="Arial" pitchFamily="34" charset="0"/>
              </a:rPr>
              <a:t>what </a:t>
            </a:r>
            <a:r>
              <a:rPr lang="en-US" altLang="en-US" sz="2800" dirty="0">
                <a:solidFill>
                  <a:srgbClr val="000000"/>
                </a:solidFill>
                <a:latin typeface="Arial Narrow" panose="020B0606020202030204" pitchFamily="34" charset="0"/>
                <a:cs typeface="Arial" pitchFamily="34" charset="0"/>
              </a:rPr>
              <a:t>work it performs.  </a:t>
            </a:r>
          </a:p>
          <a:p>
            <a:pPr marL="0" indent="0" eaLnBrk="0" fontAlgn="base" hangingPunct="0">
              <a:spcBef>
                <a:spcPct val="0"/>
              </a:spcBef>
              <a:spcAft>
                <a:spcPct val="0"/>
              </a:spcAft>
              <a:buClr>
                <a:srgbClr val="000000"/>
              </a:buClr>
              <a:buFont typeface="Arial" pitchFamily="34" charset="0"/>
              <a:buNone/>
              <a:defRPr/>
            </a:pPr>
            <a:endParaRPr lang="en-US" altLang="en-US" sz="2800" dirty="0">
              <a:solidFill>
                <a:srgbClr val="000000"/>
              </a:solidFill>
              <a:latin typeface="Arial Narrow" panose="020B0606020202030204" pitchFamily="34" charset="0"/>
              <a:cs typeface="Arial" pitchFamily="34" charset="0"/>
            </a:endParaRPr>
          </a:p>
        </p:txBody>
      </p:sp>
      <p:sp>
        <p:nvSpPr>
          <p:cNvPr id="4" name="TextBox 3"/>
          <p:cNvSpPr txBox="1"/>
          <p:nvPr/>
        </p:nvSpPr>
        <p:spPr>
          <a:xfrm>
            <a:off x="203462" y="6371565"/>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4008871122"/>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914400" y="228600"/>
            <a:ext cx="4876800" cy="646113"/>
          </a:xfrm>
          <a:prstGeom prst="rect">
            <a:avLst/>
          </a:prstGeom>
          <a:solidFill>
            <a:schemeClr val="tx2"/>
          </a:solidFill>
          <a:ln>
            <a:noFill/>
          </a:ln>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fontAlgn="base" hangingPunct="0">
              <a:spcBef>
                <a:spcPct val="0"/>
              </a:spcBef>
              <a:spcAft>
                <a:spcPct val="0"/>
              </a:spcAft>
              <a:buFont typeface="Wingdings" panose="05000000000000000000" pitchFamily="2" charset="2"/>
              <a:buNone/>
            </a:pPr>
            <a:r>
              <a:rPr lang="en-US" altLang="en-US" sz="3600" dirty="0" smtClean="0">
                <a:solidFill>
                  <a:srgbClr val="FFFFFF"/>
                </a:solidFill>
                <a:latin typeface="Arial Black" panose="020B0A04020102020204" pitchFamily="34" charset="0"/>
              </a:rPr>
              <a:t>FAQ</a:t>
            </a:r>
            <a:endParaRPr lang="en-US" altLang="en-US" sz="3600" dirty="0">
              <a:solidFill>
                <a:srgbClr val="FFFFFF"/>
              </a:solidFill>
              <a:latin typeface="Arial Black" panose="020B0A04020102020204" pitchFamily="34" charset="0"/>
            </a:endParaRPr>
          </a:p>
        </p:txBody>
      </p:sp>
      <p:sp>
        <p:nvSpPr>
          <p:cNvPr id="6" name="TextBox 2"/>
          <p:cNvSpPr txBox="1">
            <a:spLocks noChangeArrowheads="1"/>
          </p:cNvSpPr>
          <p:nvPr/>
        </p:nvSpPr>
        <p:spPr bwMode="auto">
          <a:xfrm>
            <a:off x="152400" y="1147971"/>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eaLnBrk="0" fontAlgn="base" hangingPunct="0">
              <a:spcBef>
                <a:spcPct val="0"/>
              </a:spcBef>
              <a:spcAft>
                <a:spcPct val="0"/>
              </a:spcAft>
              <a:buClr>
                <a:srgbClr val="000000"/>
              </a:buClr>
              <a:buFont typeface="Arial" pitchFamily="34" charset="0"/>
              <a:buNone/>
              <a:defRPr/>
            </a:pPr>
            <a:r>
              <a:rPr lang="en-US" altLang="en-US" sz="2800" b="1" dirty="0">
                <a:solidFill>
                  <a:srgbClr val="000000"/>
                </a:solidFill>
                <a:latin typeface="Arial Narrow" panose="020B0606020202030204" pitchFamily="34" charset="0"/>
                <a:cs typeface="Arial" pitchFamily="34" charset="0"/>
              </a:rPr>
              <a:t>Q: </a:t>
            </a:r>
            <a:r>
              <a:rPr lang="en-US" altLang="en-US" sz="2800" b="1" dirty="0" smtClean="0">
                <a:solidFill>
                  <a:srgbClr val="000000"/>
                </a:solidFill>
                <a:latin typeface="Arial Narrow" panose="020B0606020202030204" pitchFamily="34" charset="0"/>
                <a:cs typeface="Arial" pitchFamily="34" charset="0"/>
              </a:rPr>
              <a:t>What if I think the person is lying about the animal being a service animal?</a:t>
            </a:r>
            <a:endParaRPr lang="en-US" altLang="en-US" sz="2800" b="1" dirty="0">
              <a:solidFill>
                <a:srgbClr val="000000"/>
              </a:solidFill>
              <a:latin typeface="Arial Narrow" panose="020B0606020202030204" pitchFamily="34" charset="0"/>
              <a:cs typeface="Arial" pitchFamily="34" charset="0"/>
            </a:endParaRPr>
          </a:p>
        </p:txBody>
      </p:sp>
      <p:pic>
        <p:nvPicPr>
          <p:cNvPr id="3" name="Picture 2"/>
          <p:cNvPicPr>
            <a:picLocks noChangeAspect="1"/>
          </p:cNvPicPr>
          <p:nvPr/>
        </p:nvPicPr>
        <p:blipFill rotWithShape="1">
          <a:blip r:embed="rId3"/>
          <a:srcRect l="992" t="1031" r="2175" b="7354"/>
          <a:stretch/>
        </p:blipFill>
        <p:spPr>
          <a:xfrm>
            <a:off x="2209800" y="2667000"/>
            <a:ext cx="5562600" cy="4038370"/>
          </a:xfrm>
          <a:prstGeom prst="rect">
            <a:avLst/>
          </a:prstGeom>
          <a:ln>
            <a:noFill/>
          </a:ln>
          <a:effectLst>
            <a:outerShdw blurRad="190500" algn="tl" rotWithShape="0">
              <a:srgbClr val="000000">
                <a:alpha val="70000"/>
              </a:srgbClr>
            </a:outerShdw>
          </a:effectLst>
        </p:spPr>
      </p:pic>
      <p:sp>
        <p:nvSpPr>
          <p:cNvPr id="4" name="Rectangle 3"/>
          <p:cNvSpPr/>
          <p:nvPr/>
        </p:nvSpPr>
        <p:spPr bwMode="auto">
          <a:xfrm>
            <a:off x="6553200" y="3352800"/>
            <a:ext cx="1219200" cy="3352570"/>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39127734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914400" y="228600"/>
            <a:ext cx="4876800" cy="646113"/>
          </a:xfrm>
          <a:prstGeom prst="rect">
            <a:avLst/>
          </a:prstGeom>
          <a:solidFill>
            <a:schemeClr val="tx2"/>
          </a:solidFill>
          <a:ln>
            <a:noFill/>
          </a:ln>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fontAlgn="base" hangingPunct="0">
              <a:spcBef>
                <a:spcPct val="0"/>
              </a:spcBef>
              <a:spcAft>
                <a:spcPct val="0"/>
              </a:spcAft>
              <a:buFont typeface="Wingdings" panose="05000000000000000000" pitchFamily="2" charset="2"/>
              <a:buNone/>
            </a:pPr>
            <a:r>
              <a:rPr lang="en-US" altLang="en-US" sz="3600" dirty="0" smtClean="0">
                <a:solidFill>
                  <a:srgbClr val="FFFFFF"/>
                </a:solidFill>
                <a:latin typeface="Arial Black" panose="020B0A04020102020204" pitchFamily="34" charset="0"/>
              </a:rPr>
              <a:t>FAQ</a:t>
            </a:r>
            <a:endParaRPr lang="en-US" altLang="en-US" sz="3600" dirty="0">
              <a:solidFill>
                <a:srgbClr val="FFFFFF"/>
              </a:solidFill>
              <a:latin typeface="Arial Black" panose="020B0A04020102020204" pitchFamily="34" charset="0"/>
            </a:endParaRPr>
          </a:p>
        </p:txBody>
      </p:sp>
      <p:sp>
        <p:nvSpPr>
          <p:cNvPr id="6" name="TextBox 2"/>
          <p:cNvSpPr txBox="1">
            <a:spLocks noChangeArrowheads="1"/>
          </p:cNvSpPr>
          <p:nvPr/>
        </p:nvSpPr>
        <p:spPr bwMode="auto">
          <a:xfrm>
            <a:off x="76200" y="990600"/>
            <a:ext cx="8991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eaLnBrk="0" fontAlgn="base" hangingPunct="0">
              <a:spcBef>
                <a:spcPct val="0"/>
              </a:spcBef>
              <a:spcAft>
                <a:spcPct val="0"/>
              </a:spcAft>
              <a:buClr>
                <a:srgbClr val="000000"/>
              </a:buClr>
              <a:buFont typeface="Arial" pitchFamily="34" charset="0"/>
              <a:buNone/>
              <a:defRPr/>
            </a:pPr>
            <a:r>
              <a:rPr lang="en-US" altLang="en-US" sz="2400" b="1" dirty="0">
                <a:solidFill>
                  <a:srgbClr val="000000"/>
                </a:solidFill>
                <a:latin typeface="Arial Narrow" panose="020B0606020202030204" pitchFamily="34" charset="0"/>
                <a:cs typeface="Arial" pitchFamily="34" charset="0"/>
              </a:rPr>
              <a:t>Q: What if I think the person is lying about the animal being a service </a:t>
            </a:r>
            <a:r>
              <a:rPr lang="en-US" altLang="en-US" sz="2400" b="1" dirty="0" smtClean="0">
                <a:solidFill>
                  <a:srgbClr val="000000"/>
                </a:solidFill>
                <a:latin typeface="Arial Narrow" panose="020B0606020202030204" pitchFamily="34" charset="0"/>
                <a:cs typeface="Arial" pitchFamily="34" charset="0"/>
              </a:rPr>
              <a:t>animal when answering the two questions?</a:t>
            </a:r>
            <a:endParaRPr lang="en-US" altLang="en-US" sz="2400" b="1" dirty="0">
              <a:solidFill>
                <a:srgbClr val="000000"/>
              </a:solidFill>
              <a:latin typeface="Arial Narrow" panose="020B0606020202030204" pitchFamily="34" charset="0"/>
              <a:cs typeface="Arial" pitchFamily="34" charset="0"/>
            </a:endParaRPr>
          </a:p>
          <a:p>
            <a:pPr marL="0" indent="0" eaLnBrk="0" fontAlgn="base" hangingPunct="0">
              <a:spcBef>
                <a:spcPct val="0"/>
              </a:spcBef>
              <a:spcAft>
                <a:spcPct val="0"/>
              </a:spcAft>
              <a:buClr>
                <a:srgbClr val="000000"/>
              </a:buClr>
              <a:buFont typeface="Arial" pitchFamily="34" charset="0"/>
              <a:buNone/>
              <a:defRPr/>
            </a:pPr>
            <a:endParaRPr lang="en-US" altLang="en-US" sz="6000" b="1" dirty="0">
              <a:solidFill>
                <a:srgbClr val="000000"/>
              </a:solidFill>
              <a:latin typeface="Arial Narrow" panose="020B0606020202030204" pitchFamily="34" charset="0"/>
              <a:cs typeface="Arial" pitchFamily="34" charset="0"/>
            </a:endParaRPr>
          </a:p>
          <a:p>
            <a:pPr marL="0" indent="0" eaLnBrk="0" fontAlgn="base" hangingPunct="0">
              <a:spcBef>
                <a:spcPct val="0"/>
              </a:spcBef>
              <a:spcAft>
                <a:spcPct val="0"/>
              </a:spcAft>
              <a:buClr>
                <a:srgbClr val="000000"/>
              </a:buClr>
              <a:buFont typeface="Arial" pitchFamily="34" charset="0"/>
              <a:buNone/>
              <a:defRPr/>
            </a:pPr>
            <a:r>
              <a:rPr lang="en-US" altLang="en-US" sz="6000" dirty="0">
                <a:solidFill>
                  <a:srgbClr val="000000"/>
                </a:solidFill>
                <a:latin typeface="Arial Narrow" panose="020B0606020202030204" pitchFamily="34" charset="0"/>
                <a:cs typeface="Arial" pitchFamily="34" charset="0"/>
              </a:rPr>
              <a:t>A: </a:t>
            </a:r>
            <a:r>
              <a:rPr lang="en-US" altLang="en-US" sz="6000" u="sng" dirty="0" smtClean="0">
                <a:solidFill>
                  <a:srgbClr val="000000"/>
                </a:solidFill>
                <a:latin typeface="Arial Narrow" panose="020B0606020202030204" pitchFamily="34" charset="0"/>
                <a:cs typeface="Arial" pitchFamily="34" charset="0"/>
              </a:rPr>
              <a:t>The </a:t>
            </a:r>
            <a:r>
              <a:rPr lang="en-US" altLang="en-US" sz="6000" u="sng" dirty="0">
                <a:solidFill>
                  <a:srgbClr val="000000"/>
                </a:solidFill>
                <a:latin typeface="Arial Narrow" panose="020B0606020202030204" pitchFamily="34" charset="0"/>
                <a:cs typeface="Arial" pitchFamily="34" charset="0"/>
              </a:rPr>
              <a:t>law requires you to take the person </a:t>
            </a:r>
            <a:r>
              <a:rPr lang="en-US" altLang="en-US" sz="6000" u="sng" dirty="0" smtClean="0">
                <a:solidFill>
                  <a:srgbClr val="000000"/>
                </a:solidFill>
                <a:latin typeface="Arial Narrow" panose="020B0606020202030204" pitchFamily="34" charset="0"/>
                <a:cs typeface="Arial" pitchFamily="34" charset="0"/>
              </a:rPr>
              <a:t>at their </a:t>
            </a:r>
            <a:r>
              <a:rPr lang="en-US" altLang="en-US" sz="6000" u="sng" dirty="0">
                <a:solidFill>
                  <a:srgbClr val="000000"/>
                </a:solidFill>
                <a:latin typeface="Arial Narrow" panose="020B0606020202030204" pitchFamily="34" charset="0"/>
                <a:cs typeface="Arial" pitchFamily="34" charset="0"/>
              </a:rPr>
              <a:t>word</a:t>
            </a:r>
            <a:r>
              <a:rPr lang="en-US" altLang="en-US" sz="6000" u="sng" dirty="0" smtClean="0">
                <a:solidFill>
                  <a:srgbClr val="000000"/>
                </a:solidFill>
                <a:latin typeface="Arial Narrow" panose="020B0606020202030204" pitchFamily="34" charset="0"/>
                <a:cs typeface="Arial" pitchFamily="34" charset="0"/>
              </a:rPr>
              <a:t>.</a:t>
            </a:r>
          </a:p>
          <a:p>
            <a:pPr marL="0" indent="0" eaLnBrk="0" fontAlgn="base" hangingPunct="0">
              <a:spcBef>
                <a:spcPct val="0"/>
              </a:spcBef>
              <a:spcAft>
                <a:spcPct val="0"/>
              </a:spcAft>
              <a:buClr>
                <a:srgbClr val="000000"/>
              </a:buClr>
              <a:buFont typeface="Arial" pitchFamily="34" charset="0"/>
              <a:buNone/>
              <a:defRPr/>
            </a:pPr>
            <a:endParaRPr lang="en-US" altLang="en-US" sz="2400" dirty="0">
              <a:solidFill>
                <a:srgbClr val="000000"/>
              </a:solidFill>
              <a:latin typeface="Arial Narrow" panose="020B0606020202030204" pitchFamily="34" charset="0"/>
              <a:cs typeface="Arial" pitchFamily="34" charset="0"/>
            </a:endParaRPr>
          </a:p>
        </p:txBody>
      </p:sp>
      <p:sp>
        <p:nvSpPr>
          <p:cNvPr id="4" name="TextBox 3"/>
          <p:cNvSpPr txBox="1"/>
          <p:nvPr/>
        </p:nvSpPr>
        <p:spPr>
          <a:xfrm>
            <a:off x="203462" y="6371565"/>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53383485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914400" y="228600"/>
            <a:ext cx="4876800" cy="646113"/>
          </a:xfrm>
          <a:prstGeom prst="rect">
            <a:avLst/>
          </a:prstGeom>
          <a:solidFill>
            <a:schemeClr val="tx2"/>
          </a:solidFill>
          <a:ln>
            <a:noFill/>
          </a:ln>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fontAlgn="base" hangingPunct="0">
              <a:spcBef>
                <a:spcPct val="0"/>
              </a:spcBef>
              <a:spcAft>
                <a:spcPct val="0"/>
              </a:spcAft>
              <a:buFont typeface="Wingdings" panose="05000000000000000000" pitchFamily="2" charset="2"/>
              <a:buNone/>
            </a:pPr>
            <a:r>
              <a:rPr lang="en-US" altLang="en-US" sz="3600" dirty="0" smtClean="0">
                <a:solidFill>
                  <a:srgbClr val="FFFFFF"/>
                </a:solidFill>
                <a:latin typeface="Arial Black" panose="020B0A04020102020204" pitchFamily="34" charset="0"/>
              </a:rPr>
              <a:t>FAQ</a:t>
            </a:r>
            <a:endParaRPr lang="en-US" altLang="en-US" sz="3600" dirty="0">
              <a:solidFill>
                <a:srgbClr val="FFFFFF"/>
              </a:solidFill>
              <a:latin typeface="Arial Black" panose="020B0A04020102020204" pitchFamily="34" charset="0"/>
            </a:endParaRPr>
          </a:p>
        </p:txBody>
      </p:sp>
      <p:sp>
        <p:nvSpPr>
          <p:cNvPr id="6" name="TextBox 2"/>
          <p:cNvSpPr txBox="1">
            <a:spLocks noChangeArrowheads="1"/>
          </p:cNvSpPr>
          <p:nvPr/>
        </p:nvSpPr>
        <p:spPr bwMode="auto">
          <a:xfrm>
            <a:off x="76200" y="990600"/>
            <a:ext cx="89916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eaLnBrk="0" fontAlgn="base" hangingPunct="0">
              <a:spcBef>
                <a:spcPct val="0"/>
              </a:spcBef>
              <a:spcAft>
                <a:spcPct val="0"/>
              </a:spcAft>
              <a:buClr>
                <a:srgbClr val="000000"/>
              </a:buClr>
              <a:buFont typeface="Arial" pitchFamily="34" charset="0"/>
              <a:buNone/>
              <a:defRPr/>
            </a:pPr>
            <a:endParaRPr lang="en-US" altLang="en-US" sz="2400" dirty="0">
              <a:solidFill>
                <a:srgbClr val="000000"/>
              </a:solidFill>
              <a:latin typeface="Arial Narrow" panose="020B0606020202030204" pitchFamily="34" charset="0"/>
              <a:cs typeface="Arial" pitchFamily="34" charset="0"/>
            </a:endParaRPr>
          </a:p>
          <a:p>
            <a:pPr marL="0" indent="0" eaLnBrk="0" fontAlgn="base" hangingPunct="0">
              <a:spcBef>
                <a:spcPct val="0"/>
              </a:spcBef>
              <a:spcAft>
                <a:spcPct val="0"/>
              </a:spcAft>
              <a:buFont typeface="Arial" pitchFamily="34" charset="0"/>
              <a:buNone/>
            </a:pPr>
            <a:r>
              <a:rPr lang="en-US" sz="2400" b="1" dirty="0" smtClean="0">
                <a:solidFill>
                  <a:srgbClr val="000000"/>
                </a:solidFill>
                <a:latin typeface="Arial Narrow" panose="020B0606020202030204" pitchFamily="34" charset="0"/>
              </a:rPr>
              <a:t>But remember</a:t>
            </a:r>
            <a:r>
              <a:rPr lang="en-US" sz="2400" dirty="0">
                <a:solidFill>
                  <a:srgbClr val="000000"/>
                </a:solidFill>
                <a:latin typeface="Arial Narrow" panose="020B0606020202030204" pitchFamily="34" charset="0"/>
              </a:rPr>
              <a:t>, service animals must be:</a:t>
            </a:r>
          </a:p>
          <a:p>
            <a:pPr eaLnBrk="0" fontAlgn="base" hangingPunct="0">
              <a:spcBef>
                <a:spcPct val="0"/>
              </a:spcBef>
              <a:spcAft>
                <a:spcPct val="0"/>
              </a:spcAft>
            </a:pPr>
            <a:endParaRPr lang="en-US" sz="800" b="1" dirty="0">
              <a:solidFill>
                <a:srgbClr val="000000"/>
              </a:solidFill>
              <a:latin typeface="Arial Narrow" panose="020B0606020202030204" pitchFamily="34" charset="0"/>
            </a:endParaRPr>
          </a:p>
          <a:p>
            <a:pPr marL="0" indent="0" eaLnBrk="0" fontAlgn="base" hangingPunct="0">
              <a:spcBef>
                <a:spcPct val="0"/>
              </a:spcBef>
              <a:spcAft>
                <a:spcPct val="0"/>
              </a:spcAft>
              <a:buClr>
                <a:srgbClr val="002D8A">
                  <a:lumMod val="60000"/>
                  <a:lumOff val="40000"/>
                </a:srgbClr>
              </a:buClr>
              <a:buSzPct val="125000"/>
              <a:buFont typeface="Arial" pitchFamily="34" charset="0"/>
              <a:buNone/>
            </a:pPr>
            <a:endParaRPr lang="en-US" sz="1000" dirty="0">
              <a:solidFill>
                <a:srgbClr val="000000"/>
              </a:solidFill>
              <a:latin typeface="Arial Narrow" panose="020B0606020202030204" pitchFamily="34" charset="0"/>
            </a:endParaRPr>
          </a:p>
          <a:p>
            <a:pPr eaLnBrk="0" fontAlgn="base" hangingPunct="0">
              <a:spcBef>
                <a:spcPct val="0"/>
              </a:spcBef>
              <a:spcAft>
                <a:spcPct val="0"/>
              </a:spcAft>
              <a:buClr>
                <a:srgbClr val="002D8A">
                  <a:lumMod val="60000"/>
                  <a:lumOff val="40000"/>
                </a:srgbClr>
              </a:buClr>
              <a:buSzPct val="125000"/>
            </a:pPr>
            <a:endParaRPr lang="en-US" sz="800" dirty="0">
              <a:solidFill>
                <a:srgbClr val="000000"/>
              </a:solidFill>
              <a:latin typeface="Arial Narrow" panose="020B0606020202030204" pitchFamily="34" charset="0"/>
            </a:endParaRP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b="1" dirty="0">
                <a:solidFill>
                  <a:srgbClr val="000000"/>
                </a:solidFill>
                <a:latin typeface="Arial Narrow" panose="020B0606020202030204" pitchFamily="34" charset="0"/>
              </a:rPr>
              <a:t>Under control </a:t>
            </a:r>
            <a:r>
              <a:rPr lang="en-US" sz="2400" dirty="0">
                <a:solidFill>
                  <a:srgbClr val="000000"/>
                </a:solidFill>
                <a:latin typeface="Arial Narrow" panose="020B0606020202030204" pitchFamily="34" charset="0"/>
              </a:rPr>
              <a:t>at all </a:t>
            </a:r>
            <a:r>
              <a:rPr lang="en-US" sz="2400" dirty="0" smtClean="0">
                <a:solidFill>
                  <a:srgbClr val="000000"/>
                </a:solidFill>
                <a:latin typeface="Arial Narrow" panose="020B0606020202030204" pitchFamily="34" charset="0"/>
              </a:rPr>
              <a:t>times</a:t>
            </a:r>
            <a:endParaRPr lang="en-US" sz="1000" dirty="0">
              <a:solidFill>
                <a:srgbClr val="000000"/>
              </a:solidFill>
              <a:latin typeface="Arial Narrow" panose="020B0606020202030204" pitchFamily="34" charset="0"/>
            </a:endParaRP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endParaRPr lang="en-US" sz="800" dirty="0">
              <a:solidFill>
                <a:srgbClr val="000000"/>
              </a:solidFill>
              <a:latin typeface="Arial Narrow" panose="020B0606020202030204" pitchFamily="34" charset="0"/>
            </a:endParaRP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b="1" dirty="0" smtClean="0">
                <a:solidFill>
                  <a:srgbClr val="000000"/>
                </a:solidFill>
                <a:latin typeface="Arial Narrow" panose="020B0606020202030204" pitchFamily="34" charset="0"/>
              </a:rPr>
              <a:t>Housebroken</a:t>
            </a:r>
            <a:endParaRPr lang="en-US" sz="1000" dirty="0">
              <a:solidFill>
                <a:srgbClr val="000000"/>
              </a:solidFill>
              <a:latin typeface="Arial Narrow" panose="020B0606020202030204" pitchFamily="34" charset="0"/>
            </a:endParaRP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endParaRPr lang="en-US" sz="800" dirty="0">
              <a:solidFill>
                <a:srgbClr val="000000"/>
              </a:solidFill>
              <a:latin typeface="Arial Narrow" panose="020B0606020202030204" pitchFamily="34" charset="0"/>
            </a:endParaRP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r>
              <a:rPr lang="en-US" sz="2400" dirty="0">
                <a:solidFill>
                  <a:srgbClr val="000000"/>
                </a:solidFill>
                <a:latin typeface="Arial Narrow" panose="020B0606020202030204" pitchFamily="34" charset="0"/>
              </a:rPr>
              <a:t>May </a:t>
            </a:r>
            <a:r>
              <a:rPr lang="en-US" sz="2400" b="1" dirty="0">
                <a:solidFill>
                  <a:srgbClr val="000000"/>
                </a:solidFill>
                <a:latin typeface="Arial Narrow" panose="020B0606020202030204" pitchFamily="34" charset="0"/>
              </a:rPr>
              <a:t>not pose direct threat </a:t>
            </a:r>
            <a:r>
              <a:rPr lang="en-US" sz="2400" dirty="0">
                <a:solidFill>
                  <a:srgbClr val="000000"/>
                </a:solidFill>
                <a:latin typeface="Arial Narrow" panose="020B0606020202030204" pitchFamily="34" charset="0"/>
              </a:rPr>
              <a:t>to health or safety</a:t>
            </a:r>
          </a:p>
          <a:p>
            <a:pPr marL="285750" indent="-285750" eaLnBrk="0" fontAlgn="base" hangingPunct="0">
              <a:spcBef>
                <a:spcPct val="0"/>
              </a:spcBef>
              <a:spcAft>
                <a:spcPct val="0"/>
              </a:spcAft>
              <a:buClr>
                <a:srgbClr val="002D8A">
                  <a:lumMod val="60000"/>
                  <a:lumOff val="40000"/>
                </a:srgbClr>
              </a:buClr>
              <a:buSzPct val="125000"/>
              <a:buFont typeface="Wingdings" panose="05000000000000000000" pitchFamily="2" charset="2"/>
              <a:buChar char="ü"/>
            </a:pPr>
            <a:endParaRPr lang="en-US" sz="2400" dirty="0">
              <a:solidFill>
                <a:srgbClr val="000000"/>
              </a:solidFill>
              <a:latin typeface="Arial Narrow" panose="020B0606020202030204" pitchFamily="34" charset="0"/>
            </a:endParaRPr>
          </a:p>
          <a:p>
            <a:pPr eaLnBrk="0" fontAlgn="base" hangingPunct="0">
              <a:spcBef>
                <a:spcPct val="0"/>
              </a:spcBef>
              <a:spcAft>
                <a:spcPct val="0"/>
              </a:spcAft>
              <a:buClr>
                <a:srgbClr val="002D8A">
                  <a:lumMod val="60000"/>
                  <a:lumOff val="40000"/>
                </a:srgbClr>
              </a:buClr>
              <a:buSzPct val="125000"/>
            </a:pPr>
            <a:r>
              <a:rPr lang="en-US" sz="2400" dirty="0">
                <a:solidFill>
                  <a:srgbClr val="000000"/>
                </a:solidFill>
                <a:latin typeface="Arial Narrow" panose="020B0606020202030204" pitchFamily="34" charset="0"/>
              </a:rPr>
              <a:t>If handler does not correct behavior, </a:t>
            </a:r>
            <a:r>
              <a:rPr lang="en-US" sz="2400" dirty="0" smtClean="0">
                <a:solidFill>
                  <a:srgbClr val="000000"/>
                </a:solidFill>
                <a:latin typeface="Arial Narrow" panose="020B0606020202030204" pitchFamily="34" charset="0"/>
              </a:rPr>
              <a:t>you </a:t>
            </a:r>
            <a:r>
              <a:rPr lang="en-US" sz="2400" dirty="0">
                <a:solidFill>
                  <a:srgbClr val="000000"/>
                </a:solidFill>
                <a:latin typeface="Arial Narrow" panose="020B0606020202030204" pitchFamily="34" charset="0"/>
              </a:rPr>
              <a:t>may ask handler to remove the animal</a:t>
            </a:r>
            <a:r>
              <a:rPr lang="en-US" sz="2400" dirty="0" smtClean="0">
                <a:solidFill>
                  <a:srgbClr val="000000"/>
                </a:solidFill>
                <a:latin typeface="Arial Narrow" panose="020B0606020202030204" pitchFamily="34" charset="0"/>
              </a:rPr>
              <a:t>.</a:t>
            </a:r>
          </a:p>
          <a:p>
            <a:pPr eaLnBrk="0" fontAlgn="base" hangingPunct="0">
              <a:spcBef>
                <a:spcPct val="0"/>
              </a:spcBef>
              <a:spcAft>
                <a:spcPct val="0"/>
              </a:spcAft>
              <a:buClr>
                <a:srgbClr val="002D8A">
                  <a:lumMod val="60000"/>
                  <a:lumOff val="40000"/>
                </a:srgbClr>
              </a:buClr>
              <a:buSzPct val="125000"/>
            </a:pPr>
            <a:endParaRPr lang="en-US" sz="2400" dirty="0">
              <a:solidFill>
                <a:srgbClr val="000000"/>
              </a:solidFill>
              <a:latin typeface="Arial Narrow" panose="020B0606020202030204" pitchFamily="34" charset="0"/>
            </a:endParaRPr>
          </a:p>
          <a:p>
            <a:pPr eaLnBrk="0" fontAlgn="base" hangingPunct="0">
              <a:spcBef>
                <a:spcPct val="0"/>
              </a:spcBef>
              <a:spcAft>
                <a:spcPct val="0"/>
              </a:spcAft>
              <a:buClr>
                <a:srgbClr val="002D8A">
                  <a:lumMod val="60000"/>
                  <a:lumOff val="40000"/>
                </a:srgbClr>
              </a:buClr>
              <a:buSzPct val="125000"/>
            </a:pPr>
            <a:r>
              <a:rPr lang="en-US" sz="2400" dirty="0" smtClean="0">
                <a:solidFill>
                  <a:srgbClr val="000000"/>
                </a:solidFill>
                <a:latin typeface="Arial Narrow" panose="020B0606020202030204" pitchFamily="34" charset="0"/>
              </a:rPr>
              <a:t>You </a:t>
            </a:r>
            <a:r>
              <a:rPr lang="en-US" sz="2400" dirty="0">
                <a:solidFill>
                  <a:srgbClr val="000000"/>
                </a:solidFill>
                <a:latin typeface="Arial Narrow" panose="020B0606020202030204" pitchFamily="34" charset="0"/>
              </a:rPr>
              <a:t>must still provide access &amp; services to the </a:t>
            </a:r>
            <a:r>
              <a:rPr lang="en-US" sz="2400" b="1" dirty="0">
                <a:solidFill>
                  <a:srgbClr val="000000"/>
                </a:solidFill>
                <a:latin typeface="Arial Narrow" panose="020B0606020202030204" pitchFamily="34" charset="0"/>
              </a:rPr>
              <a:t>person</a:t>
            </a:r>
            <a:r>
              <a:rPr lang="en-US" sz="2400" b="1" dirty="0" smtClean="0">
                <a:solidFill>
                  <a:srgbClr val="000000"/>
                </a:solidFill>
                <a:latin typeface="Arial Narrow" panose="020B0606020202030204" pitchFamily="34" charset="0"/>
              </a:rPr>
              <a:t>.</a:t>
            </a:r>
            <a:endParaRPr lang="en-US" altLang="en-US" sz="2400" dirty="0">
              <a:solidFill>
                <a:srgbClr val="000000"/>
              </a:solidFill>
              <a:latin typeface="Arial Narrow" panose="020B0606020202030204" pitchFamily="34" charset="0"/>
              <a:cs typeface="Arial" pitchFamily="34" charset="0"/>
            </a:endParaRPr>
          </a:p>
        </p:txBody>
      </p:sp>
      <p:sp>
        <p:nvSpPr>
          <p:cNvPr id="4" name="TextBox 3"/>
          <p:cNvSpPr txBox="1"/>
          <p:nvPr/>
        </p:nvSpPr>
        <p:spPr>
          <a:xfrm>
            <a:off x="203462" y="6371565"/>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70579685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MA Agritourism Workshops</a:t>
            </a:r>
          </a:p>
        </p:txBody>
      </p:sp>
      <p:sp>
        <p:nvSpPr>
          <p:cNvPr id="4" name="TextBox 3"/>
          <p:cNvSpPr txBox="1"/>
          <p:nvPr/>
        </p:nvSpPr>
        <p:spPr>
          <a:xfrm>
            <a:off x="304800" y="1231880"/>
            <a:ext cx="8839200" cy="1938992"/>
          </a:xfrm>
          <a:prstGeom prst="rect">
            <a:avLst/>
          </a:prstGeom>
        </p:spPr>
        <p:txBody>
          <a:bodyPr wrap="square" numCol="2" rtlCol="0">
            <a:spAutoFit/>
          </a:bodyPr>
          <a:lstStyle/>
          <a:p>
            <a:pPr>
              <a:buClr>
                <a:srgbClr val="00B050"/>
              </a:buClr>
            </a:pPr>
            <a:r>
              <a:rPr lang="en-US" sz="2400" dirty="0" smtClean="0">
                <a:solidFill>
                  <a:srgbClr val="000000"/>
                </a:solidFill>
                <a:latin typeface="Arial Narrow" panose="020B0606020202030204" pitchFamily="34" charset="0"/>
              </a:rPr>
              <a:t>Combined effort among </a:t>
            </a:r>
          </a:p>
          <a:p>
            <a:pPr>
              <a:buClr>
                <a:srgbClr val="00B050"/>
              </a:buClr>
            </a:pPr>
            <a:endParaRPr lang="en-US" sz="2400" dirty="0">
              <a:solidFill>
                <a:srgbClr val="000000"/>
              </a:solidFill>
              <a:latin typeface="Arial Narrow" panose="020B0606020202030204" pitchFamily="34" charset="0"/>
            </a:endParaRPr>
          </a:p>
          <a:p>
            <a:pPr marL="342900" indent="-342900">
              <a:buClr>
                <a:schemeClr val="accent6">
                  <a:lumMod val="60000"/>
                  <a:lumOff val="40000"/>
                </a:schemeClr>
              </a:buClr>
              <a:buSzPct val="150000"/>
              <a:buFont typeface="Wingdings" panose="05000000000000000000" pitchFamily="2" charset="2"/>
              <a:buChar char="ü"/>
            </a:pPr>
            <a:r>
              <a:rPr lang="en-US" sz="2400" dirty="0" smtClean="0">
                <a:solidFill>
                  <a:srgbClr val="000000"/>
                </a:solidFill>
                <a:latin typeface="Arial Narrow" panose="020B0606020202030204" pitchFamily="34" charset="0"/>
              </a:rPr>
              <a:t>Dept. of Agriculture</a:t>
            </a:r>
          </a:p>
          <a:p>
            <a:pPr marL="342900" indent="-342900">
              <a:buClr>
                <a:schemeClr val="accent6">
                  <a:lumMod val="60000"/>
                  <a:lumOff val="40000"/>
                </a:schemeClr>
              </a:buClr>
              <a:buSzPct val="150000"/>
              <a:buFont typeface="Wingdings" panose="05000000000000000000" pitchFamily="2" charset="2"/>
              <a:buChar char="ü"/>
            </a:pPr>
            <a:r>
              <a:rPr lang="en-US" sz="2400" dirty="0" smtClean="0">
                <a:solidFill>
                  <a:srgbClr val="000000"/>
                </a:solidFill>
                <a:latin typeface="Arial Narrow" panose="020B0606020202030204" pitchFamily="34" charset="0"/>
              </a:rPr>
              <a:t>Dept. of Travel &amp; Tourism</a:t>
            </a:r>
          </a:p>
          <a:p>
            <a:pPr marL="342900" indent="-342900">
              <a:buClr>
                <a:schemeClr val="accent6">
                  <a:lumMod val="60000"/>
                  <a:lumOff val="40000"/>
                </a:schemeClr>
              </a:buClr>
              <a:buSzPct val="150000"/>
              <a:buFont typeface="Wingdings" panose="05000000000000000000" pitchFamily="2" charset="2"/>
              <a:buChar char="ü"/>
            </a:pPr>
            <a:r>
              <a:rPr lang="en-US" sz="2400" dirty="0" smtClean="0">
                <a:solidFill>
                  <a:srgbClr val="000000"/>
                </a:solidFill>
                <a:latin typeface="Arial Narrow" panose="020B0606020202030204" pitchFamily="34" charset="0"/>
              </a:rPr>
              <a:t>MA Office on Disability</a:t>
            </a:r>
          </a:p>
          <a:p>
            <a:pPr>
              <a:buClr>
                <a:srgbClr val="00B050"/>
              </a:buClr>
            </a:pPr>
            <a:endParaRPr lang="en-US" sz="2400" dirty="0">
              <a:solidFill>
                <a:srgbClr val="000000"/>
              </a:solidFill>
              <a:effectLst/>
              <a:latin typeface="Arial Narrow" panose="020B0606020202030204" pitchFamily="34" charset="0"/>
            </a:endParaRPr>
          </a:p>
          <a:p>
            <a:pPr>
              <a:buClr>
                <a:srgbClr val="00B050"/>
              </a:buClr>
            </a:pPr>
            <a:endParaRPr lang="en-US" sz="2400" dirty="0" smtClean="0">
              <a:solidFill>
                <a:srgbClr val="000000"/>
              </a:solidFill>
              <a:latin typeface="Arial Narrow" panose="020B0606020202030204" pitchFamily="34" charset="0"/>
            </a:endParaRPr>
          </a:p>
          <a:p>
            <a:pPr>
              <a:buClr>
                <a:srgbClr val="00B050"/>
              </a:buClr>
            </a:pPr>
            <a:endParaRPr lang="en-US" sz="2400" dirty="0" smtClean="0">
              <a:solidFill>
                <a:srgbClr val="000000"/>
              </a:solidFill>
              <a:effectLst/>
              <a:latin typeface="Arial Narrow" panose="020B0606020202030204" pitchFamily="34" charset="0"/>
            </a:endParaRPr>
          </a:p>
          <a:p>
            <a:pPr marL="342900" indent="-342900">
              <a:buClr>
                <a:srgbClr val="00B050"/>
              </a:buClr>
              <a:buFont typeface="Arial" panose="020B0604020202020204" pitchFamily="34" charset="0"/>
              <a:buChar char="•"/>
            </a:pPr>
            <a:endParaRPr lang="en-US" sz="1600" dirty="0">
              <a:solidFill>
                <a:srgbClr val="000000"/>
              </a:solidFill>
              <a:latin typeface="Arial Narrow" panose="020B0606020202030204" pitchFamily="34" charset="0"/>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33831" y="4108160"/>
            <a:ext cx="4482204" cy="252124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 y="4108160"/>
            <a:ext cx="4482206" cy="252124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0800000">
            <a:off x="5029200" y="990600"/>
            <a:ext cx="4073046" cy="3054785"/>
          </a:xfrm>
          <a:prstGeom prst="rect">
            <a:avLst/>
          </a:prstGeom>
        </p:spPr>
      </p:pic>
    </p:spTree>
    <p:extLst>
      <p:ext uri="{BB962C8B-B14F-4D97-AF65-F5344CB8AC3E}">
        <p14:creationId xmlns:p14="http://schemas.microsoft.com/office/powerpoint/2010/main" val="49822827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200" y="0"/>
            <a:ext cx="4724400" cy="914400"/>
          </a:xfrm>
        </p:spPr>
        <p:txBody>
          <a:bodyPr anchor="ctr"/>
          <a:lstStyle/>
          <a:p>
            <a:r>
              <a:rPr lang="en-US" altLang="en-US" sz="3200" dirty="0" smtClean="0">
                <a:solidFill>
                  <a:schemeClr val="bg1"/>
                </a:solidFill>
                <a:latin typeface="Arial Black" panose="020B0A04020102020204" pitchFamily="34" charset="0"/>
              </a:rPr>
              <a:t>Recommendations</a:t>
            </a:r>
          </a:p>
        </p:txBody>
      </p:sp>
      <p:sp>
        <p:nvSpPr>
          <p:cNvPr id="4" name="Rectangle 3"/>
          <p:cNvSpPr/>
          <p:nvPr/>
        </p:nvSpPr>
        <p:spPr>
          <a:xfrm>
            <a:off x="685800" y="990600"/>
            <a:ext cx="7924800" cy="5693866"/>
          </a:xfrm>
          <a:prstGeom prst="rect">
            <a:avLst/>
          </a:prstGeom>
        </p:spPr>
        <p:txBody>
          <a:bodyPr wrap="square">
            <a:spAutoFit/>
          </a:bodyPr>
          <a:lstStyle/>
          <a:p>
            <a:pPr marL="285750" indent="-285750">
              <a:buClr>
                <a:schemeClr val="accent6">
                  <a:lumMod val="60000"/>
                  <a:lumOff val="40000"/>
                </a:schemeClr>
              </a:buClr>
              <a:buSzPct val="120000"/>
              <a:buFont typeface="Wingdings" panose="05000000000000000000" pitchFamily="2" charset="2"/>
              <a:buChar char="ü"/>
            </a:pPr>
            <a:r>
              <a:rPr lang="en-US" sz="2400" dirty="0" smtClean="0">
                <a:latin typeface="Arial Narrow" panose="020B0606020202030204" pitchFamily="34" charset="0"/>
              </a:rPr>
              <a:t>Plan ahead</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dirty="0" smtClean="0">
                <a:latin typeface="Arial Narrow" panose="020B0606020202030204" pitchFamily="34" charset="0"/>
              </a:rPr>
              <a:t>Identify a point-person for accessibility (ADA Coordinator or other)</a:t>
            </a:r>
          </a:p>
          <a:p>
            <a:pPr marL="285750" indent="-285750">
              <a:buClr>
                <a:schemeClr val="accent6">
                  <a:lumMod val="60000"/>
                  <a:lumOff val="40000"/>
                </a:schemeClr>
              </a:buClr>
              <a:buSzPct val="120000"/>
              <a:buFont typeface="Wingdings" panose="05000000000000000000" pitchFamily="2" charset="2"/>
              <a:buChar char="ü"/>
            </a:pPr>
            <a:endParaRPr lang="en-US" sz="1000" dirty="0" smtClean="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dirty="0" smtClean="0">
                <a:latin typeface="Arial Narrow" panose="020B0606020202030204" pitchFamily="34" charset="0"/>
              </a:rPr>
              <a:t>Select most accessible site available</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dirty="0" smtClean="0">
                <a:latin typeface="Arial Narrow" panose="020B0606020202030204" pitchFamily="34" charset="0"/>
              </a:rPr>
              <a:t>Train staff </a:t>
            </a:r>
            <a:r>
              <a:rPr lang="en-US" sz="2400" dirty="0">
                <a:latin typeface="Arial Narrow" panose="020B0606020202030204" pitchFamily="34" charset="0"/>
              </a:rPr>
              <a:t>and </a:t>
            </a:r>
            <a:r>
              <a:rPr lang="en-US" sz="2400" dirty="0" smtClean="0">
                <a:latin typeface="Arial Narrow" panose="020B0606020202030204" pitchFamily="34" charset="0"/>
              </a:rPr>
              <a:t>volunteers</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dirty="0" smtClean="0">
                <a:latin typeface="Arial Narrow" panose="020B0606020202030204" pitchFamily="34" charset="0"/>
              </a:rPr>
              <a:t>Make a checklist of programs, activities, services, amenities, etc.</a:t>
            </a:r>
          </a:p>
          <a:p>
            <a:pPr marL="285750" indent="-285750">
              <a:buClr>
                <a:schemeClr val="accent6">
                  <a:lumMod val="60000"/>
                  <a:lumOff val="40000"/>
                </a:schemeClr>
              </a:buClr>
              <a:buSzPct val="120000"/>
              <a:buFont typeface="Wingdings" panose="05000000000000000000" pitchFamily="2" charset="2"/>
              <a:buChar char="ü"/>
            </a:pPr>
            <a:endParaRPr lang="en-US" sz="1000" dirty="0" smtClean="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dirty="0">
                <a:latin typeface="Arial Narrow" panose="020B0606020202030204" pitchFamily="34" charset="0"/>
              </a:rPr>
              <a:t>Survey the </a:t>
            </a:r>
            <a:r>
              <a:rPr lang="en-US" sz="2400" dirty="0" smtClean="0">
                <a:latin typeface="Arial Narrow" panose="020B0606020202030204" pitchFamily="34" charset="0"/>
              </a:rPr>
              <a:t>program/activity</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dirty="0">
                <a:latin typeface="Arial Narrow" panose="020B0606020202030204" pitchFamily="34" charset="0"/>
              </a:rPr>
              <a:t>Review </a:t>
            </a:r>
            <a:r>
              <a:rPr lang="en-US" sz="2400" dirty="0" smtClean="0">
                <a:latin typeface="Arial Narrow" panose="020B0606020202030204" pitchFamily="34" charset="0"/>
              </a:rPr>
              <a:t>policies</a:t>
            </a:r>
            <a:r>
              <a:rPr lang="en-US" sz="2400" dirty="0">
                <a:latin typeface="Arial Narrow" panose="020B0606020202030204" pitchFamily="34" charset="0"/>
              </a:rPr>
              <a:t>, </a:t>
            </a:r>
            <a:r>
              <a:rPr lang="en-US" sz="2400" dirty="0" smtClean="0">
                <a:latin typeface="Arial Narrow" panose="020B0606020202030204" pitchFamily="34" charset="0"/>
              </a:rPr>
              <a:t>practices</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dirty="0">
                <a:latin typeface="Arial Narrow" panose="020B0606020202030204" pitchFamily="34" charset="0"/>
              </a:rPr>
              <a:t>Ensure </a:t>
            </a:r>
            <a:r>
              <a:rPr lang="en-US" sz="2400" dirty="0" smtClean="0">
                <a:latin typeface="Arial Narrow" panose="020B0606020202030204" pitchFamily="34" charset="0"/>
              </a:rPr>
              <a:t>effective communication</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dirty="0">
                <a:latin typeface="Arial Narrow" panose="020B0606020202030204" pitchFamily="34" charset="0"/>
              </a:rPr>
              <a:t>Budget for accommodations</a:t>
            </a:r>
          </a:p>
          <a:p>
            <a:pPr>
              <a:buClr>
                <a:schemeClr val="accent6">
                  <a:lumMod val="60000"/>
                  <a:lumOff val="40000"/>
                </a:schemeClr>
              </a:buClr>
              <a:buSzPct val="120000"/>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dirty="0">
                <a:latin typeface="Arial Narrow" panose="020B0606020202030204" pitchFamily="34" charset="0"/>
              </a:rPr>
              <a:t>Good f</a:t>
            </a:r>
            <a:r>
              <a:rPr lang="en-US" sz="2400" dirty="0" smtClean="0">
                <a:latin typeface="Arial Narrow" panose="020B0606020202030204" pitchFamily="34" charset="0"/>
              </a:rPr>
              <a:t>aith effort</a:t>
            </a:r>
          </a:p>
          <a:p>
            <a:pPr marL="285750" indent="-285750">
              <a:buClr>
                <a:schemeClr val="accent6">
                  <a:lumMod val="60000"/>
                  <a:lumOff val="40000"/>
                </a:schemeClr>
              </a:buClr>
              <a:buSzPct val="120000"/>
              <a:buFont typeface="Wingdings" panose="05000000000000000000" pitchFamily="2" charset="2"/>
              <a:buChar char="ü"/>
            </a:pPr>
            <a:endParaRPr lang="en-US" sz="10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dirty="0" smtClean="0">
                <a:latin typeface="Arial Narrow" panose="020B0606020202030204" pitchFamily="34" charset="0"/>
              </a:rPr>
              <a:t>On-going </a:t>
            </a:r>
            <a:r>
              <a:rPr lang="en-US" sz="2400" dirty="0">
                <a:latin typeface="Arial Narrow" panose="020B0606020202030204" pitchFamily="34" charset="0"/>
              </a:rPr>
              <a:t>a</a:t>
            </a:r>
            <a:r>
              <a:rPr lang="en-US" sz="2400" dirty="0" smtClean="0">
                <a:latin typeface="Arial Narrow" panose="020B0606020202030204" pitchFamily="34" charset="0"/>
              </a:rPr>
              <a:t>ssessment</a:t>
            </a:r>
            <a:endParaRPr lang="en-US" sz="2400" dirty="0">
              <a:latin typeface="Arial Narrow" panose="020B0606020202030204" pitchFamily="34" charset="0"/>
            </a:endParaRPr>
          </a:p>
        </p:txBody>
      </p:sp>
      <p:sp>
        <p:nvSpPr>
          <p:cNvPr id="6" name="TextBox 5"/>
          <p:cNvSpPr txBox="1"/>
          <p:nvPr/>
        </p:nvSpPr>
        <p:spPr>
          <a:xfrm>
            <a:off x="5943600" y="6469022"/>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212842147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200" y="0"/>
            <a:ext cx="4724400" cy="914400"/>
          </a:xfrm>
        </p:spPr>
        <p:txBody>
          <a:bodyPr anchor="ctr"/>
          <a:lstStyle/>
          <a:p>
            <a:r>
              <a:rPr lang="en-US" altLang="en-US" sz="3200" dirty="0" smtClean="0">
                <a:solidFill>
                  <a:schemeClr val="bg1"/>
                </a:solidFill>
                <a:latin typeface="Arial Black" panose="020B0A04020102020204" pitchFamily="34" charset="0"/>
              </a:rPr>
              <a:t>Resources</a:t>
            </a:r>
          </a:p>
        </p:txBody>
      </p:sp>
      <p:sp>
        <p:nvSpPr>
          <p:cNvPr id="4" name="Rectangle 3"/>
          <p:cNvSpPr/>
          <p:nvPr/>
        </p:nvSpPr>
        <p:spPr>
          <a:xfrm>
            <a:off x="228600" y="1161871"/>
            <a:ext cx="8686800" cy="4893647"/>
          </a:xfrm>
          <a:prstGeom prst="rect">
            <a:avLst/>
          </a:prstGeom>
        </p:spPr>
        <p:txBody>
          <a:bodyPr wrap="square">
            <a:spAutoFit/>
          </a:bodyPr>
          <a:lstStyle/>
          <a:p>
            <a:pPr marL="285750" indent="-285750">
              <a:buClr>
                <a:schemeClr val="accent6">
                  <a:lumMod val="60000"/>
                  <a:lumOff val="40000"/>
                </a:schemeClr>
              </a:buClr>
              <a:buSzPct val="120000"/>
              <a:buFont typeface="Wingdings" panose="05000000000000000000" pitchFamily="2" charset="2"/>
              <a:buChar char="ü"/>
            </a:pPr>
            <a:r>
              <a:rPr lang="en-US" sz="2400" b="1" dirty="0" smtClean="0">
                <a:latin typeface="Arial Narrow" panose="020B0606020202030204" pitchFamily="34" charset="0"/>
              </a:rPr>
              <a:t>U.S. Access </a:t>
            </a:r>
            <a:r>
              <a:rPr lang="en-US" sz="2400" b="1" dirty="0">
                <a:latin typeface="Arial Narrow" panose="020B0606020202030204" pitchFamily="34" charset="0"/>
              </a:rPr>
              <a:t>Board: </a:t>
            </a:r>
            <a:r>
              <a:rPr lang="en-US" sz="2400" b="1" dirty="0" smtClean="0">
                <a:latin typeface="Arial Narrow" panose="020B0606020202030204" pitchFamily="34" charset="0"/>
              </a:rPr>
              <a:t>www.access-board.gov</a:t>
            </a:r>
          </a:p>
          <a:p>
            <a:pPr marL="742950" lvl="1" indent="-285750">
              <a:buClr>
                <a:schemeClr val="accent6">
                  <a:lumMod val="60000"/>
                  <a:lumOff val="40000"/>
                </a:schemeClr>
              </a:buClr>
              <a:buSzPct val="120000"/>
              <a:buFont typeface="Wingdings" panose="05000000000000000000" pitchFamily="2" charset="2"/>
              <a:buChar char="ü"/>
            </a:pPr>
            <a:r>
              <a:rPr lang="en-US" sz="2400" dirty="0">
                <a:latin typeface="Arial Narrow" panose="020B0606020202030204" pitchFamily="34" charset="0"/>
              </a:rPr>
              <a:t>Standards for Outdoor Developed </a:t>
            </a:r>
            <a:r>
              <a:rPr lang="en-US" sz="2400" dirty="0" smtClean="0">
                <a:latin typeface="Arial Narrow" panose="020B0606020202030204" pitchFamily="34" charset="0"/>
              </a:rPr>
              <a:t>Areas</a:t>
            </a:r>
          </a:p>
          <a:p>
            <a:pPr marL="742950" lvl="1" indent="-285750">
              <a:buClr>
                <a:schemeClr val="accent6">
                  <a:lumMod val="60000"/>
                  <a:lumOff val="40000"/>
                </a:schemeClr>
              </a:buClr>
              <a:buSzPct val="120000"/>
              <a:buFont typeface="Wingdings" panose="05000000000000000000" pitchFamily="2" charset="2"/>
              <a:buChar char="ü"/>
            </a:pPr>
            <a:r>
              <a:rPr lang="en-US" sz="2400" dirty="0">
                <a:latin typeface="Arial Narrow" panose="020B0606020202030204" pitchFamily="34" charset="0"/>
              </a:rPr>
              <a:t>Requirements for Recreation Facilities in the ADA</a:t>
            </a:r>
          </a:p>
          <a:p>
            <a:pPr marL="285750" indent="-285750">
              <a:buClr>
                <a:schemeClr val="accent6">
                  <a:lumMod val="60000"/>
                  <a:lumOff val="40000"/>
                </a:schemeClr>
              </a:buClr>
              <a:buSzPct val="120000"/>
              <a:buFont typeface="Wingdings" panose="05000000000000000000" pitchFamily="2" charset="2"/>
              <a:buChar char="ü"/>
            </a:pPr>
            <a:endParaRPr lang="en-US" sz="2400" dirty="0" smtClean="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endParaRPr lang="en-US" sz="2400" dirty="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b="1" dirty="0" smtClean="0">
                <a:latin typeface="Arial Narrow" panose="020B0606020202030204" pitchFamily="34" charset="0"/>
              </a:rPr>
              <a:t>ADA </a:t>
            </a:r>
            <a:r>
              <a:rPr lang="en-US" sz="2400" b="1" dirty="0">
                <a:latin typeface="Arial Narrow" panose="020B0606020202030204" pitchFamily="34" charset="0"/>
              </a:rPr>
              <a:t>National Network: </a:t>
            </a:r>
            <a:r>
              <a:rPr lang="en-US" sz="2400" b="1" dirty="0" smtClean="0">
                <a:latin typeface="Arial Narrow" panose="020B0606020202030204" pitchFamily="34" charset="0"/>
              </a:rPr>
              <a:t>adata.org </a:t>
            </a:r>
          </a:p>
          <a:p>
            <a:pPr marL="742950" lvl="1" indent="-285750">
              <a:buClr>
                <a:schemeClr val="accent6">
                  <a:lumMod val="60000"/>
                  <a:lumOff val="40000"/>
                </a:schemeClr>
              </a:buClr>
              <a:buSzPct val="120000"/>
              <a:buFont typeface="Wingdings" panose="05000000000000000000" pitchFamily="2" charset="2"/>
              <a:buChar char="ü"/>
            </a:pPr>
            <a:r>
              <a:rPr lang="en-US" sz="2400" dirty="0">
                <a:latin typeface="Arial Narrow" panose="020B0606020202030204" pitchFamily="34" charset="0"/>
              </a:rPr>
              <a:t>A Planning Guide </a:t>
            </a:r>
            <a:r>
              <a:rPr lang="en-US" sz="2400" dirty="0" smtClean="0">
                <a:latin typeface="Arial Narrow" panose="020B0606020202030204" pitchFamily="34" charset="0"/>
              </a:rPr>
              <a:t>for Making </a:t>
            </a:r>
            <a:r>
              <a:rPr lang="en-US" sz="2400" dirty="0">
                <a:latin typeface="Arial Narrow" panose="020B0606020202030204" pitchFamily="34" charset="0"/>
              </a:rPr>
              <a:t>Temporary Events </a:t>
            </a:r>
            <a:r>
              <a:rPr lang="en-US" sz="2400" dirty="0" smtClean="0">
                <a:latin typeface="Arial Narrow" panose="020B0606020202030204" pitchFamily="34" charset="0"/>
              </a:rPr>
              <a:t>Accessible to </a:t>
            </a:r>
            <a:r>
              <a:rPr lang="en-US" sz="2400" dirty="0">
                <a:latin typeface="Arial Narrow" panose="020B0606020202030204" pitchFamily="34" charset="0"/>
              </a:rPr>
              <a:t>People with Disabilities</a:t>
            </a:r>
          </a:p>
          <a:p>
            <a:pPr marL="285750" indent="-285750">
              <a:buClr>
                <a:schemeClr val="accent6">
                  <a:lumMod val="60000"/>
                  <a:lumOff val="40000"/>
                </a:schemeClr>
              </a:buClr>
              <a:buSzPct val="120000"/>
              <a:buFont typeface="Wingdings" panose="05000000000000000000" pitchFamily="2" charset="2"/>
              <a:buChar char="ü"/>
            </a:pPr>
            <a:endParaRPr lang="en-US" sz="2400" dirty="0" smtClean="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endParaRPr lang="en-US" sz="2400" dirty="0" smtClean="0">
              <a:latin typeface="Arial Narrow" panose="020B0606020202030204" pitchFamily="34" charset="0"/>
            </a:endParaRPr>
          </a:p>
          <a:p>
            <a:pPr marL="285750" indent="-285750">
              <a:buClr>
                <a:schemeClr val="accent6">
                  <a:lumMod val="60000"/>
                  <a:lumOff val="40000"/>
                </a:schemeClr>
              </a:buClr>
              <a:buSzPct val="120000"/>
              <a:buFont typeface="Wingdings" panose="05000000000000000000" pitchFamily="2" charset="2"/>
              <a:buChar char="ü"/>
            </a:pPr>
            <a:r>
              <a:rPr lang="en-US" sz="2400" b="1" dirty="0" smtClean="0">
                <a:latin typeface="Arial Narrow" panose="020B0606020202030204" pitchFamily="34" charset="0"/>
              </a:rPr>
              <a:t>National Center </a:t>
            </a:r>
            <a:r>
              <a:rPr lang="en-US" sz="2400" b="1" dirty="0">
                <a:latin typeface="Arial Narrow" panose="020B0606020202030204" pitchFamily="34" charset="0"/>
              </a:rPr>
              <a:t>on Accessibility: </a:t>
            </a:r>
            <a:r>
              <a:rPr lang="en-US" sz="2400" b="1" dirty="0" smtClean="0">
                <a:latin typeface="Arial Narrow" panose="020B0606020202030204" pitchFamily="34" charset="0"/>
              </a:rPr>
              <a:t>www.ncaonline.org</a:t>
            </a:r>
          </a:p>
          <a:p>
            <a:pPr marL="742950" lvl="1" indent="-285750">
              <a:buClr>
                <a:schemeClr val="accent6">
                  <a:lumMod val="60000"/>
                  <a:lumOff val="40000"/>
                </a:schemeClr>
              </a:buClr>
              <a:buSzPct val="120000"/>
              <a:buFont typeface="Wingdings" panose="05000000000000000000" pitchFamily="2" charset="2"/>
              <a:buChar char="ü"/>
            </a:pPr>
            <a:r>
              <a:rPr lang="en-US" sz="2400" dirty="0" smtClean="0">
                <a:latin typeface="Arial Narrow" panose="020B0606020202030204" pitchFamily="34" charset="0"/>
              </a:rPr>
              <a:t>Trail Surfaces Study</a:t>
            </a:r>
          </a:p>
          <a:p>
            <a:pPr marL="742950" lvl="1" indent="-285750">
              <a:buClr>
                <a:schemeClr val="accent6">
                  <a:lumMod val="60000"/>
                  <a:lumOff val="40000"/>
                </a:schemeClr>
              </a:buClr>
              <a:buSzPct val="120000"/>
              <a:buFont typeface="Wingdings" panose="05000000000000000000" pitchFamily="2" charset="2"/>
              <a:buChar char="ü"/>
            </a:pPr>
            <a:r>
              <a:rPr lang="en-US" sz="2400" dirty="0" smtClean="0">
                <a:latin typeface="Arial Narrow" panose="020B0606020202030204" pitchFamily="34" charset="0"/>
              </a:rPr>
              <a:t>Playground Study</a:t>
            </a:r>
          </a:p>
        </p:txBody>
      </p:sp>
    </p:spTree>
    <p:extLst>
      <p:ext uri="{BB962C8B-B14F-4D97-AF65-F5344CB8AC3E}">
        <p14:creationId xmlns:p14="http://schemas.microsoft.com/office/powerpoint/2010/main" val="425439974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Thank You</a:t>
            </a:r>
            <a:endParaRPr lang="en-US" sz="3000" dirty="0">
              <a:solidFill>
                <a:schemeClr val="bg1"/>
              </a:solidFill>
              <a:latin typeface="Arial Black" panose="020B0A04020102020204" pitchFamily="34" charset="0"/>
            </a:endParaRPr>
          </a:p>
        </p:txBody>
      </p:sp>
      <p:sp>
        <p:nvSpPr>
          <p:cNvPr id="7" name="Title 4"/>
          <p:cNvSpPr txBox="1">
            <a:spLocks/>
          </p:cNvSpPr>
          <p:nvPr/>
        </p:nvSpPr>
        <p:spPr bwMode="white">
          <a:xfrm>
            <a:off x="0" y="1752600"/>
            <a:ext cx="9144000" cy="3124200"/>
          </a:xfrm>
          <a:prstGeom prst="rect">
            <a:avLst/>
          </a:prstGeom>
          <a:solidFill>
            <a:schemeClr val="accent1"/>
          </a:solidFill>
          <a:ln w="9525" algn="ctr">
            <a:solidFill>
              <a:schemeClr val="accent5"/>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algn="ctr">
              <a:spcBef>
                <a:spcPts val="0"/>
              </a:spcBef>
            </a:pPr>
            <a:r>
              <a:rPr lang="en-US" sz="3200" kern="0" dirty="0">
                <a:solidFill>
                  <a:srgbClr val="000000"/>
                </a:solidFill>
                <a:latin typeface="Arial Narrow" panose="020B0606020202030204" pitchFamily="34" charset="0"/>
              </a:rPr>
              <a:t>Contact </a:t>
            </a:r>
            <a:r>
              <a:rPr lang="en-US" sz="3200" kern="0" dirty="0" smtClean="0">
                <a:solidFill>
                  <a:srgbClr val="000000"/>
                </a:solidFill>
                <a:latin typeface="Arial Narrow" panose="020B0606020202030204" pitchFamily="34" charset="0"/>
              </a:rPr>
              <a:t>Us:</a:t>
            </a:r>
            <a:endParaRPr lang="en-US" sz="3200" kern="0" dirty="0">
              <a:solidFill>
                <a:srgbClr val="000000"/>
              </a:solidFill>
              <a:latin typeface="Arial Narrow" panose="020B0606020202030204" pitchFamily="34" charset="0"/>
            </a:endParaRPr>
          </a:p>
          <a:p>
            <a:pPr algn="ctr">
              <a:spcBef>
                <a:spcPts val="0"/>
              </a:spcBef>
            </a:pPr>
            <a:r>
              <a:rPr lang="en-US" sz="3200" kern="0" dirty="0">
                <a:solidFill>
                  <a:srgbClr val="000000"/>
                </a:solidFill>
                <a:latin typeface="Arial Narrow" panose="020B0606020202030204" pitchFamily="34" charset="0"/>
              </a:rPr>
              <a:t>The Massachusetts Office On Disability</a:t>
            </a:r>
          </a:p>
          <a:p>
            <a:pPr algn="ctr">
              <a:spcBef>
                <a:spcPts val="0"/>
              </a:spcBef>
            </a:pPr>
            <a:r>
              <a:rPr lang="en-US" sz="3200" kern="0" dirty="0">
                <a:solidFill>
                  <a:srgbClr val="000000"/>
                </a:solidFill>
                <a:latin typeface="Arial Narrow" panose="020B0606020202030204" pitchFamily="34" charset="0"/>
              </a:rPr>
              <a:t>1 Ashburton Place, Room 1305</a:t>
            </a:r>
          </a:p>
          <a:p>
            <a:pPr algn="ctr">
              <a:spcBef>
                <a:spcPts val="0"/>
              </a:spcBef>
            </a:pPr>
            <a:r>
              <a:rPr lang="en-US" sz="3200" kern="0" dirty="0">
                <a:solidFill>
                  <a:srgbClr val="000000"/>
                </a:solidFill>
                <a:latin typeface="Arial Narrow" panose="020B0606020202030204" pitchFamily="34" charset="0"/>
              </a:rPr>
              <a:t>Boston, MA </a:t>
            </a:r>
            <a:r>
              <a:rPr lang="en-US" sz="3200" kern="0" dirty="0" smtClean="0">
                <a:solidFill>
                  <a:srgbClr val="000000"/>
                </a:solidFill>
                <a:latin typeface="Arial Narrow" panose="020B0606020202030204" pitchFamily="34" charset="0"/>
              </a:rPr>
              <a:t>02108</a:t>
            </a:r>
            <a:endParaRPr lang="en-US" sz="3200" kern="0" dirty="0">
              <a:solidFill>
                <a:srgbClr val="000000"/>
              </a:solidFill>
              <a:latin typeface="Arial Narrow" panose="020B0606020202030204" pitchFamily="34" charset="0"/>
            </a:endParaRPr>
          </a:p>
          <a:p>
            <a:pPr algn="ctr">
              <a:spcBef>
                <a:spcPts val="0"/>
              </a:spcBef>
            </a:pPr>
            <a:r>
              <a:rPr lang="en-US" sz="3200" kern="0" dirty="0">
                <a:solidFill>
                  <a:srgbClr val="000000"/>
                </a:solidFill>
                <a:latin typeface="Arial Narrow" panose="020B0606020202030204" pitchFamily="34" charset="0"/>
              </a:rPr>
              <a:t>617 </a:t>
            </a:r>
            <a:r>
              <a:rPr lang="en-US" sz="3200" kern="0" dirty="0" smtClean="0">
                <a:solidFill>
                  <a:srgbClr val="000000"/>
                </a:solidFill>
                <a:latin typeface="Arial Narrow" panose="020B0606020202030204" pitchFamily="34" charset="0"/>
              </a:rPr>
              <a:t>727-7440</a:t>
            </a:r>
            <a:endParaRPr lang="en-US" sz="3200" kern="0" dirty="0">
              <a:solidFill>
                <a:srgbClr val="000000"/>
              </a:solidFill>
              <a:latin typeface="Arial Narrow" panose="020B0606020202030204" pitchFamily="34" charset="0"/>
            </a:endParaRPr>
          </a:p>
        </p:txBody>
      </p:sp>
      <p:pic>
        <p:nvPicPr>
          <p:cNvPr id="8194" name="Picture 2" descr="rss-ic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5653087"/>
            <a:ext cx="455612"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 Box 3"/>
          <p:cNvSpPr txBox="1">
            <a:spLocks noChangeArrowheads="1"/>
          </p:cNvSpPr>
          <p:nvPr/>
        </p:nvSpPr>
        <p:spPr bwMode="auto">
          <a:xfrm>
            <a:off x="1066800" y="6096000"/>
            <a:ext cx="3105150"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r" fontAlgn="base">
              <a:spcBef>
                <a:spcPct val="0"/>
              </a:spcBef>
              <a:spcAft>
                <a:spcPct val="0"/>
              </a:spcAft>
            </a:pPr>
            <a:r>
              <a:rPr lang="en-US" altLang="en-US" dirty="0" smtClean="0">
                <a:solidFill>
                  <a:srgbClr val="000000"/>
                </a:solidFill>
                <a:latin typeface="Arial Narrow" panose="020B0606020202030204" pitchFamily="34" charset="0"/>
                <a:cs typeface="Arial" pitchFamily="34" charset="0"/>
              </a:rPr>
              <a:t>blog.mass.gov/mod</a:t>
            </a:r>
          </a:p>
          <a:p>
            <a:pPr fontAlgn="base">
              <a:spcBef>
                <a:spcPct val="0"/>
              </a:spcBef>
              <a:spcAft>
                <a:spcPct val="0"/>
              </a:spcAft>
            </a:pPr>
            <a:endParaRPr lang="en-US" altLang="en-US" dirty="0" smtClean="0">
              <a:solidFill>
                <a:srgbClr val="000000"/>
              </a:solidFill>
              <a:cs typeface="Arial" pitchFamily="34" charset="0"/>
            </a:endParaRPr>
          </a:p>
        </p:txBody>
      </p:sp>
      <p:pic>
        <p:nvPicPr>
          <p:cNvPr id="8196" name="Picture 4" descr="twit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5464175"/>
            <a:ext cx="804862"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Text Box 5"/>
          <p:cNvSpPr txBox="1">
            <a:spLocks noChangeArrowheads="1"/>
          </p:cNvSpPr>
          <p:nvPr/>
        </p:nvSpPr>
        <p:spPr bwMode="auto">
          <a:xfrm>
            <a:off x="4876800" y="6107113"/>
            <a:ext cx="3568700"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dirty="0" smtClean="0">
                <a:solidFill>
                  <a:srgbClr val="000000"/>
                </a:solidFill>
                <a:latin typeface="Arial Narrow" panose="020B0606020202030204" pitchFamily="34" charset="0"/>
                <a:cs typeface="Arial" pitchFamily="34" charset="0"/>
              </a:rPr>
              <a:t>@Massdisability</a:t>
            </a:r>
          </a:p>
        </p:txBody>
      </p:sp>
      <p:pic>
        <p:nvPicPr>
          <p:cNvPr id="8198" name="Picture 6" descr="YouTube-logo-full_colo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0400" y="5410200"/>
            <a:ext cx="1528762" cy="95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 Box 8"/>
          <p:cNvSpPr txBox="1">
            <a:spLocks noChangeArrowheads="1"/>
          </p:cNvSpPr>
          <p:nvPr/>
        </p:nvSpPr>
        <p:spPr bwMode="auto">
          <a:xfrm>
            <a:off x="304800" y="6096000"/>
            <a:ext cx="4270375"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dirty="0" smtClean="0">
                <a:solidFill>
                  <a:srgbClr val="000000"/>
                </a:solidFill>
                <a:latin typeface="Arial Narrow" panose="020B0606020202030204" pitchFamily="34" charset="0"/>
                <a:cs typeface="Arial" pitchFamily="34" charset="0"/>
              </a:rPr>
              <a:t>mass.gov/mod </a:t>
            </a:r>
          </a:p>
        </p:txBody>
      </p:sp>
      <p:sp>
        <p:nvSpPr>
          <p:cNvPr id="12" name="Text Box 9"/>
          <p:cNvSpPr txBox="1">
            <a:spLocks noChangeArrowheads="1"/>
          </p:cNvSpPr>
          <p:nvPr/>
        </p:nvSpPr>
        <p:spPr bwMode="auto">
          <a:xfrm>
            <a:off x="6172200" y="6126162"/>
            <a:ext cx="2670175"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r" fontAlgn="base">
              <a:spcBef>
                <a:spcPct val="0"/>
              </a:spcBef>
              <a:spcAft>
                <a:spcPct val="0"/>
              </a:spcAft>
            </a:pPr>
            <a:r>
              <a:rPr lang="en-US" altLang="en-US" dirty="0" smtClean="0">
                <a:solidFill>
                  <a:srgbClr val="000000"/>
                </a:solidFill>
                <a:latin typeface="Arial Narrow" panose="020B0606020202030204" pitchFamily="34" charset="0"/>
                <a:cs typeface="Arial" pitchFamily="34" charset="0"/>
              </a:rPr>
              <a:t>Mass Office on Disability</a:t>
            </a:r>
          </a:p>
          <a:p>
            <a:pPr fontAlgn="base">
              <a:spcBef>
                <a:spcPct val="0"/>
              </a:spcBef>
              <a:spcAft>
                <a:spcPct val="0"/>
              </a:spcAft>
            </a:pPr>
            <a:endParaRPr lang="en-US" altLang="en-US" dirty="0" smtClean="0">
              <a:solidFill>
                <a:srgbClr val="000000"/>
              </a:solidFill>
              <a:latin typeface="Arial Narrow" panose="020B0606020202030204" pitchFamily="34" charset="0"/>
              <a:cs typeface="Arial" pitchFamily="34" charset="0"/>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4800" y="5635066"/>
            <a:ext cx="1587258" cy="442441"/>
          </a:xfrm>
          <a:prstGeom prst="rect">
            <a:avLst/>
          </a:prstGeom>
        </p:spPr>
      </p:pic>
    </p:spTree>
    <p:extLst>
      <p:ext uri="{BB962C8B-B14F-4D97-AF65-F5344CB8AC3E}">
        <p14:creationId xmlns:p14="http://schemas.microsoft.com/office/powerpoint/2010/main" val="2738311834"/>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9538"/>
            <a:ext cx="5486400" cy="762000"/>
          </a:xfrm>
        </p:spPr>
        <p:txBody>
          <a:bodyPr anchor="ctr" anchorCtr="0"/>
          <a:lstStyle/>
          <a:p>
            <a:r>
              <a:rPr lang="en-US" sz="3000" dirty="0" smtClean="0">
                <a:solidFill>
                  <a:schemeClr val="bg1"/>
                </a:solidFill>
                <a:latin typeface="Arial Black" panose="020B0A04020102020204" pitchFamily="34" charset="0"/>
              </a:rPr>
              <a:t>Accessible Agritourism</a:t>
            </a:r>
            <a:endParaRPr lang="en-US" sz="3000" dirty="0">
              <a:solidFill>
                <a:schemeClr val="bg1"/>
              </a:solidFill>
              <a:latin typeface="Arial Black" panose="020B0A04020102020204" pitchFamily="34" charset="0"/>
            </a:endParaRPr>
          </a:p>
        </p:txBody>
      </p:sp>
      <p:sp>
        <p:nvSpPr>
          <p:cNvPr id="7" name="Title 4"/>
          <p:cNvSpPr txBox="1">
            <a:spLocks/>
          </p:cNvSpPr>
          <p:nvPr/>
        </p:nvSpPr>
        <p:spPr bwMode="white">
          <a:xfrm>
            <a:off x="0" y="1752600"/>
            <a:ext cx="9144000" cy="3124200"/>
          </a:xfrm>
          <a:prstGeom prst="rect">
            <a:avLst/>
          </a:prstGeom>
          <a:solidFill>
            <a:schemeClr val="accent1"/>
          </a:solidFill>
          <a:ln w="9525" algn="ctr">
            <a:solidFill>
              <a:schemeClr val="accent5"/>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algn="ctr">
              <a:spcBef>
                <a:spcPts val="0"/>
              </a:spcBef>
            </a:pPr>
            <a:endParaRPr lang="en-US" sz="3200" kern="0" dirty="0">
              <a:solidFill>
                <a:srgbClr val="000000"/>
              </a:solidFill>
              <a:latin typeface="Arial Narrow" panose="020B0606020202030204" pitchFamily="34" charset="0"/>
            </a:endParaRPr>
          </a:p>
        </p:txBody>
      </p:sp>
      <p:pic>
        <p:nvPicPr>
          <p:cNvPr id="8194" name="Picture 2" descr="rss-ic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5653087"/>
            <a:ext cx="455612"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 Box 3"/>
          <p:cNvSpPr txBox="1">
            <a:spLocks noChangeArrowheads="1"/>
          </p:cNvSpPr>
          <p:nvPr/>
        </p:nvSpPr>
        <p:spPr bwMode="auto">
          <a:xfrm>
            <a:off x="1066800" y="6096000"/>
            <a:ext cx="3105150"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r" fontAlgn="base">
              <a:spcBef>
                <a:spcPct val="0"/>
              </a:spcBef>
              <a:spcAft>
                <a:spcPct val="0"/>
              </a:spcAft>
            </a:pPr>
            <a:r>
              <a:rPr lang="en-US" altLang="en-US" dirty="0" smtClean="0">
                <a:solidFill>
                  <a:srgbClr val="000000"/>
                </a:solidFill>
                <a:latin typeface="Arial Narrow" panose="020B0606020202030204" pitchFamily="34" charset="0"/>
                <a:cs typeface="Arial" pitchFamily="34" charset="0"/>
              </a:rPr>
              <a:t>blog.mass.gov/mod</a:t>
            </a:r>
          </a:p>
          <a:p>
            <a:pPr fontAlgn="base">
              <a:spcBef>
                <a:spcPct val="0"/>
              </a:spcBef>
              <a:spcAft>
                <a:spcPct val="0"/>
              </a:spcAft>
            </a:pPr>
            <a:endParaRPr lang="en-US" altLang="en-US" dirty="0" smtClean="0">
              <a:solidFill>
                <a:srgbClr val="000000"/>
              </a:solidFill>
              <a:cs typeface="Arial" pitchFamily="34" charset="0"/>
            </a:endParaRPr>
          </a:p>
        </p:txBody>
      </p:sp>
      <p:pic>
        <p:nvPicPr>
          <p:cNvPr id="8196" name="Picture 4" descr="twit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5464175"/>
            <a:ext cx="804862"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Text Box 5"/>
          <p:cNvSpPr txBox="1">
            <a:spLocks noChangeArrowheads="1"/>
          </p:cNvSpPr>
          <p:nvPr/>
        </p:nvSpPr>
        <p:spPr bwMode="auto">
          <a:xfrm>
            <a:off x="4876800" y="6107113"/>
            <a:ext cx="3568700"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dirty="0" smtClean="0">
                <a:solidFill>
                  <a:srgbClr val="000000"/>
                </a:solidFill>
                <a:latin typeface="Arial Narrow" panose="020B0606020202030204" pitchFamily="34" charset="0"/>
                <a:cs typeface="Arial" pitchFamily="34" charset="0"/>
              </a:rPr>
              <a:t>@Massdisability</a:t>
            </a:r>
          </a:p>
        </p:txBody>
      </p:sp>
      <p:pic>
        <p:nvPicPr>
          <p:cNvPr id="8198" name="Picture 6" descr="YouTube-logo-full_colo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0400" y="5410200"/>
            <a:ext cx="1528762" cy="95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 Box 8"/>
          <p:cNvSpPr txBox="1">
            <a:spLocks noChangeArrowheads="1"/>
          </p:cNvSpPr>
          <p:nvPr/>
        </p:nvSpPr>
        <p:spPr bwMode="auto">
          <a:xfrm>
            <a:off x="304800" y="6096000"/>
            <a:ext cx="4270375"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dirty="0" smtClean="0">
                <a:solidFill>
                  <a:srgbClr val="000000"/>
                </a:solidFill>
                <a:latin typeface="Arial Narrow" panose="020B0606020202030204" pitchFamily="34" charset="0"/>
                <a:cs typeface="Arial" pitchFamily="34" charset="0"/>
              </a:rPr>
              <a:t>mass.gov/mod </a:t>
            </a:r>
          </a:p>
        </p:txBody>
      </p:sp>
      <p:sp>
        <p:nvSpPr>
          <p:cNvPr id="12" name="Text Box 9"/>
          <p:cNvSpPr txBox="1">
            <a:spLocks noChangeArrowheads="1"/>
          </p:cNvSpPr>
          <p:nvPr/>
        </p:nvSpPr>
        <p:spPr bwMode="auto">
          <a:xfrm>
            <a:off x="6172200" y="6126162"/>
            <a:ext cx="2670175"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r" fontAlgn="base">
              <a:spcBef>
                <a:spcPct val="0"/>
              </a:spcBef>
              <a:spcAft>
                <a:spcPct val="0"/>
              </a:spcAft>
            </a:pPr>
            <a:r>
              <a:rPr lang="en-US" altLang="en-US" dirty="0" smtClean="0">
                <a:solidFill>
                  <a:srgbClr val="000000"/>
                </a:solidFill>
                <a:latin typeface="Arial Narrow" panose="020B0606020202030204" pitchFamily="34" charset="0"/>
                <a:cs typeface="Arial" pitchFamily="34" charset="0"/>
              </a:rPr>
              <a:t>Mass Office on Disability</a:t>
            </a:r>
          </a:p>
          <a:p>
            <a:pPr fontAlgn="base">
              <a:spcBef>
                <a:spcPct val="0"/>
              </a:spcBef>
              <a:spcAft>
                <a:spcPct val="0"/>
              </a:spcAft>
            </a:pPr>
            <a:endParaRPr lang="en-US" altLang="en-US" dirty="0" smtClean="0">
              <a:solidFill>
                <a:srgbClr val="000000"/>
              </a:solidFill>
              <a:latin typeface="Arial Narrow" panose="020B0606020202030204" pitchFamily="34" charset="0"/>
              <a:cs typeface="Arial" pitchFamily="34" charset="0"/>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4800" y="5635066"/>
            <a:ext cx="1587258" cy="442441"/>
          </a:xfrm>
          <a:prstGeom prst="rect">
            <a:avLst/>
          </a:prstGeom>
        </p:spPr>
      </p:pic>
      <p:sp>
        <p:nvSpPr>
          <p:cNvPr id="13" name="TextBox 12"/>
          <p:cNvSpPr txBox="1"/>
          <p:nvPr/>
        </p:nvSpPr>
        <p:spPr>
          <a:xfrm>
            <a:off x="304800" y="2438400"/>
            <a:ext cx="8234362" cy="923330"/>
          </a:xfrm>
          <a:prstGeom prst="rect">
            <a:avLst/>
          </a:prstGeom>
        </p:spPr>
        <p:txBody>
          <a:bodyPr wrap="square" rtlCol="0">
            <a:spAutoFit/>
          </a:bodyPr>
          <a:lstStyle/>
          <a:p>
            <a:pPr marL="0" lvl="1"/>
            <a:r>
              <a:rPr lang="en-US" i="1" dirty="0" smtClean="0">
                <a:latin typeface="Arial Narrow" panose="020B0606020202030204" pitchFamily="34" charset="0"/>
              </a:rPr>
              <a:t>Examples used throughout this presentation are for educational purposes only. </a:t>
            </a:r>
          </a:p>
          <a:p>
            <a:pPr marL="0" lvl="1"/>
            <a:r>
              <a:rPr lang="en-US" i="1" dirty="0" smtClean="0">
                <a:latin typeface="Arial Narrow" panose="020B0606020202030204" pitchFamily="34" charset="0"/>
              </a:rPr>
              <a:t>They are not necessarily intended to serve as recommendations for best practices or endorsements of particular businesses, programs, activities, or products.</a:t>
            </a:r>
            <a:endParaRPr lang="en-US" i="1" dirty="0">
              <a:latin typeface="Arial Narrow" panose="020B0606020202030204" pitchFamily="34" charset="0"/>
            </a:endParaRPr>
          </a:p>
        </p:txBody>
      </p:sp>
    </p:spTree>
    <p:extLst>
      <p:ext uri="{BB962C8B-B14F-4D97-AF65-F5344CB8AC3E}">
        <p14:creationId xmlns:p14="http://schemas.microsoft.com/office/powerpoint/2010/main" val="102673637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MA Agritourism Workshops</a:t>
            </a:r>
          </a:p>
        </p:txBody>
      </p:sp>
      <p:sp>
        <p:nvSpPr>
          <p:cNvPr id="4" name="TextBox 3"/>
          <p:cNvSpPr txBox="1"/>
          <p:nvPr/>
        </p:nvSpPr>
        <p:spPr>
          <a:xfrm>
            <a:off x="228600" y="1359217"/>
            <a:ext cx="8763000" cy="4431983"/>
          </a:xfrm>
          <a:prstGeom prst="rect">
            <a:avLst/>
          </a:prstGeom>
        </p:spPr>
        <p:txBody>
          <a:bodyPr wrap="square" numCol="1" rtlCol="0">
            <a:spAutoFit/>
          </a:bodyPr>
          <a:lstStyle/>
          <a:p>
            <a:pPr>
              <a:buClr>
                <a:srgbClr val="00B050"/>
              </a:buClr>
            </a:pPr>
            <a:r>
              <a:rPr lang="en-US" sz="2800" dirty="0" smtClean="0">
                <a:solidFill>
                  <a:srgbClr val="000000"/>
                </a:solidFill>
                <a:latin typeface="Arial Narrow" panose="020B0606020202030204" pitchFamily="34" charset="0"/>
              </a:rPr>
              <a:t>“Do I have to put an elevator in my barn?”</a:t>
            </a:r>
          </a:p>
          <a:p>
            <a:pPr>
              <a:buClr>
                <a:srgbClr val="00B050"/>
              </a:buClr>
            </a:pPr>
            <a:endParaRPr lang="en-US" sz="2800" dirty="0">
              <a:solidFill>
                <a:srgbClr val="000000"/>
              </a:solidFill>
              <a:latin typeface="Arial Narrow" panose="020B0606020202030204" pitchFamily="34" charset="0"/>
            </a:endParaRPr>
          </a:p>
          <a:p>
            <a:pPr>
              <a:buClr>
                <a:srgbClr val="00B050"/>
              </a:buClr>
            </a:pPr>
            <a:r>
              <a:rPr lang="en-US" sz="2800" dirty="0" smtClean="0">
                <a:solidFill>
                  <a:srgbClr val="000000"/>
                </a:solidFill>
                <a:latin typeface="Arial Narrow" panose="020B0606020202030204" pitchFamily="34" charset="0"/>
              </a:rPr>
              <a:t>		“Do I have to pave all of my land?”</a:t>
            </a:r>
          </a:p>
          <a:p>
            <a:pPr>
              <a:buClr>
                <a:srgbClr val="00B050"/>
              </a:buClr>
            </a:pPr>
            <a:endParaRPr lang="en-US" sz="2800" dirty="0">
              <a:solidFill>
                <a:srgbClr val="000000"/>
              </a:solidFill>
              <a:latin typeface="Arial Narrow" panose="020B0606020202030204" pitchFamily="34" charset="0"/>
            </a:endParaRPr>
          </a:p>
          <a:p>
            <a:pPr>
              <a:buClr>
                <a:srgbClr val="00B050"/>
              </a:buClr>
            </a:pPr>
            <a:endParaRPr lang="en-US" sz="2800" dirty="0">
              <a:solidFill>
                <a:srgbClr val="000000"/>
              </a:solidFill>
              <a:latin typeface="Arial Narrow" panose="020B0606020202030204" pitchFamily="34" charset="0"/>
            </a:endParaRPr>
          </a:p>
          <a:p>
            <a:pPr marL="342900" indent="-342900">
              <a:buClr>
                <a:schemeClr val="accent6">
                  <a:lumMod val="60000"/>
                  <a:lumOff val="40000"/>
                </a:schemeClr>
              </a:buClr>
              <a:buSzPct val="150000"/>
              <a:buFont typeface="Wingdings" panose="05000000000000000000" pitchFamily="2" charset="2"/>
              <a:buChar char="ü"/>
            </a:pPr>
            <a:r>
              <a:rPr lang="en-US" sz="2800" dirty="0" smtClean="0">
                <a:solidFill>
                  <a:srgbClr val="000000"/>
                </a:solidFill>
                <a:latin typeface="Arial Narrow" panose="020B0606020202030204" pitchFamily="34" charset="0"/>
              </a:rPr>
              <a:t>Beyond wheelchair access</a:t>
            </a:r>
          </a:p>
          <a:p>
            <a:pPr marL="342900" indent="-342900">
              <a:buClr>
                <a:schemeClr val="accent6">
                  <a:lumMod val="60000"/>
                  <a:lumOff val="40000"/>
                </a:schemeClr>
              </a:buClr>
              <a:buSzPct val="150000"/>
              <a:buFont typeface="Wingdings" panose="05000000000000000000" pitchFamily="2" charset="2"/>
              <a:buChar char="ü"/>
            </a:pPr>
            <a:endParaRPr lang="en-US" sz="1000" dirty="0" smtClean="0">
              <a:solidFill>
                <a:srgbClr val="000000"/>
              </a:solidFill>
              <a:latin typeface="Arial Narrow" panose="020B0606020202030204" pitchFamily="34" charset="0"/>
            </a:endParaRPr>
          </a:p>
          <a:p>
            <a:pPr marL="342900" indent="-342900">
              <a:buClr>
                <a:schemeClr val="accent6">
                  <a:lumMod val="60000"/>
                  <a:lumOff val="40000"/>
                </a:schemeClr>
              </a:buClr>
              <a:buSzPct val="150000"/>
              <a:buFont typeface="Wingdings" panose="05000000000000000000" pitchFamily="2" charset="2"/>
              <a:buChar char="ü"/>
            </a:pPr>
            <a:r>
              <a:rPr lang="en-US" sz="2800" dirty="0" smtClean="0">
                <a:solidFill>
                  <a:srgbClr val="000000"/>
                </a:solidFill>
                <a:latin typeface="Arial Narrow" panose="020B0606020202030204" pitchFamily="34" charset="0"/>
              </a:rPr>
              <a:t>Part of the cost of doing business</a:t>
            </a:r>
          </a:p>
          <a:p>
            <a:pPr marL="342900" indent="-342900">
              <a:buClr>
                <a:schemeClr val="accent6">
                  <a:lumMod val="60000"/>
                  <a:lumOff val="40000"/>
                </a:schemeClr>
              </a:buClr>
              <a:buSzPct val="150000"/>
              <a:buFont typeface="Wingdings" panose="05000000000000000000" pitchFamily="2" charset="2"/>
              <a:buChar char="ü"/>
            </a:pPr>
            <a:endParaRPr lang="en-US" sz="1000" dirty="0" smtClean="0">
              <a:solidFill>
                <a:srgbClr val="000000"/>
              </a:solidFill>
              <a:latin typeface="Arial Narrow" panose="020B0606020202030204" pitchFamily="34" charset="0"/>
            </a:endParaRPr>
          </a:p>
          <a:p>
            <a:pPr marL="342900" indent="-342900">
              <a:buClr>
                <a:schemeClr val="accent6">
                  <a:lumMod val="60000"/>
                  <a:lumOff val="40000"/>
                </a:schemeClr>
              </a:buClr>
              <a:buSzPct val="150000"/>
              <a:buFont typeface="Wingdings" panose="05000000000000000000" pitchFamily="2" charset="2"/>
              <a:buChar char="ü"/>
            </a:pPr>
            <a:r>
              <a:rPr lang="en-US" sz="2800" dirty="0" smtClean="0">
                <a:solidFill>
                  <a:srgbClr val="000000"/>
                </a:solidFill>
                <a:latin typeface="Arial Narrow" panose="020B0606020202030204" pitchFamily="34" charset="0"/>
              </a:rPr>
              <a:t>Good for business! Competitive edge </a:t>
            </a:r>
          </a:p>
          <a:p>
            <a:pPr marL="342900" indent="-342900">
              <a:buClr>
                <a:schemeClr val="accent6">
                  <a:lumMod val="60000"/>
                  <a:lumOff val="40000"/>
                </a:schemeClr>
              </a:buClr>
              <a:buSzPct val="150000"/>
              <a:buFont typeface="Wingdings" panose="05000000000000000000" pitchFamily="2" charset="2"/>
              <a:buChar char="ü"/>
            </a:pPr>
            <a:endParaRPr lang="en-US" sz="1000" dirty="0" smtClean="0">
              <a:solidFill>
                <a:srgbClr val="000000"/>
              </a:solidFill>
              <a:latin typeface="Arial Narrow" panose="020B0606020202030204" pitchFamily="34" charset="0"/>
            </a:endParaRPr>
          </a:p>
          <a:p>
            <a:pPr marL="342900" indent="-342900">
              <a:buClr>
                <a:schemeClr val="accent6">
                  <a:lumMod val="60000"/>
                  <a:lumOff val="40000"/>
                </a:schemeClr>
              </a:buClr>
              <a:buSzPct val="150000"/>
              <a:buFont typeface="Wingdings" panose="05000000000000000000" pitchFamily="2" charset="2"/>
              <a:buChar char="ü"/>
            </a:pPr>
            <a:r>
              <a:rPr lang="en-US" sz="2800" dirty="0" smtClean="0">
                <a:solidFill>
                  <a:srgbClr val="000000"/>
                </a:solidFill>
                <a:latin typeface="Arial Narrow" panose="020B0606020202030204" pitchFamily="34" charset="0"/>
              </a:rPr>
              <a:t>“Reasonable”</a:t>
            </a:r>
          </a:p>
        </p:txBody>
      </p:sp>
      <p:sp>
        <p:nvSpPr>
          <p:cNvPr id="5" name="TextBox 4"/>
          <p:cNvSpPr txBox="1"/>
          <p:nvPr/>
        </p:nvSpPr>
        <p:spPr>
          <a:xfrm>
            <a:off x="203462" y="6566356"/>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5818909" y="4204156"/>
            <a:ext cx="3149600" cy="2362200"/>
          </a:xfrm>
          <a:prstGeom prst="rect">
            <a:avLst/>
          </a:prstGeom>
        </p:spPr>
      </p:pic>
    </p:spTree>
    <p:extLst>
      <p:ext uri="{BB962C8B-B14F-4D97-AF65-F5344CB8AC3E}">
        <p14:creationId xmlns:p14="http://schemas.microsoft.com/office/powerpoint/2010/main" val="22066468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Entities with ADA Obligations</a:t>
            </a:r>
          </a:p>
        </p:txBody>
      </p:sp>
      <p:sp>
        <p:nvSpPr>
          <p:cNvPr id="4" name="TextBox 3"/>
          <p:cNvSpPr txBox="1"/>
          <p:nvPr/>
        </p:nvSpPr>
        <p:spPr>
          <a:xfrm>
            <a:off x="76200" y="1066800"/>
            <a:ext cx="8915400" cy="3370153"/>
          </a:xfrm>
          <a:prstGeom prst="rect">
            <a:avLst/>
          </a:prstGeom>
        </p:spPr>
        <p:txBody>
          <a:bodyPr wrap="square" numCol="1" rtlCol="0">
            <a:spAutoFit/>
          </a:bodyPr>
          <a:lstStyle/>
          <a:p>
            <a:pPr>
              <a:spcAft>
                <a:spcPts val="600"/>
              </a:spcAft>
              <a:buClr>
                <a:srgbClr val="00B050"/>
              </a:buClr>
            </a:pPr>
            <a:r>
              <a:rPr lang="en-US" sz="2400" b="1" dirty="0" smtClean="0">
                <a:solidFill>
                  <a:srgbClr val="000000"/>
                </a:solidFill>
                <a:latin typeface="Arial Narrow" panose="020B0606020202030204" pitchFamily="34" charset="0"/>
              </a:rPr>
              <a:t>Title I: Employers</a:t>
            </a:r>
            <a:endParaRPr lang="en-US" sz="2400" dirty="0" smtClean="0">
              <a:solidFill>
                <a:srgbClr val="000000"/>
              </a:solidFill>
              <a:latin typeface="Arial Narrow" panose="020B0606020202030204" pitchFamily="34" charset="0"/>
            </a:endParaRPr>
          </a:p>
          <a:p>
            <a:pPr marL="0" lvl="1" eaLnBrk="0" fontAlgn="base" hangingPunct="0">
              <a:spcBef>
                <a:spcPct val="0"/>
              </a:spcBef>
              <a:spcAft>
                <a:spcPct val="0"/>
              </a:spcAft>
              <a:defRPr/>
            </a:pPr>
            <a:endParaRPr lang="en-US" sz="1000" dirty="0" smtClean="0">
              <a:solidFill>
                <a:srgbClr val="000000"/>
              </a:solidFill>
              <a:latin typeface="Arial Narrow" panose="020B0606020202030204" pitchFamily="34" charset="0"/>
            </a:endParaRPr>
          </a:p>
          <a:p>
            <a:pPr marL="0" lvl="1" eaLnBrk="0" fontAlgn="base" hangingPunct="0">
              <a:spcBef>
                <a:spcPct val="0"/>
              </a:spcBef>
              <a:spcAft>
                <a:spcPct val="0"/>
              </a:spcAft>
              <a:defRPr/>
            </a:pPr>
            <a:r>
              <a:rPr lang="en-US" sz="2400" dirty="0" smtClean="0">
                <a:solidFill>
                  <a:srgbClr val="000000"/>
                </a:solidFill>
                <a:latin typeface="Arial Narrow" panose="020B0606020202030204" pitchFamily="34" charset="0"/>
              </a:rPr>
              <a:t>Private</a:t>
            </a:r>
            <a:r>
              <a:rPr lang="en-US" sz="2400" b="1" dirty="0" smtClean="0">
                <a:solidFill>
                  <a:srgbClr val="000000"/>
                </a:solidFill>
                <a:latin typeface="Arial Narrow" panose="020B0606020202030204" pitchFamily="34" charset="0"/>
              </a:rPr>
              <a:t> </a:t>
            </a:r>
            <a:r>
              <a:rPr lang="en-US" sz="2400" dirty="0">
                <a:solidFill>
                  <a:srgbClr val="000000"/>
                </a:solidFill>
                <a:latin typeface="Arial Narrow" panose="020B0606020202030204" pitchFamily="34" charset="0"/>
              </a:rPr>
              <a:t>employers with 15 or more employees </a:t>
            </a:r>
            <a:r>
              <a:rPr lang="en-US" sz="2400" dirty="0" smtClean="0">
                <a:solidFill>
                  <a:srgbClr val="000000"/>
                </a:solidFill>
                <a:latin typeface="Arial Narrow" panose="020B0606020202030204" pitchFamily="34" charset="0"/>
              </a:rPr>
              <a:t>and </a:t>
            </a:r>
            <a:r>
              <a:rPr lang="en-US" sz="2400" dirty="0">
                <a:solidFill>
                  <a:srgbClr val="000000"/>
                </a:solidFill>
                <a:latin typeface="Arial Narrow" panose="020B0606020202030204" pitchFamily="34" charset="0"/>
              </a:rPr>
              <a:t>all state &amp; local government employers must</a:t>
            </a:r>
            <a:r>
              <a:rPr lang="en-US" sz="2400" b="1" dirty="0">
                <a:solidFill>
                  <a:srgbClr val="000000"/>
                </a:solidFill>
                <a:latin typeface="Arial Narrow" panose="020B0606020202030204" pitchFamily="34" charset="0"/>
              </a:rPr>
              <a:t> </a:t>
            </a:r>
            <a:r>
              <a:rPr lang="en-US" sz="2400" dirty="0">
                <a:solidFill>
                  <a:srgbClr val="000000"/>
                </a:solidFill>
                <a:latin typeface="Arial Narrow" panose="020B0606020202030204" pitchFamily="34" charset="0"/>
              </a:rPr>
              <a:t>provide </a:t>
            </a:r>
            <a:r>
              <a:rPr lang="en-US" sz="2400" b="1" dirty="0">
                <a:solidFill>
                  <a:srgbClr val="000000"/>
                </a:solidFill>
                <a:latin typeface="Arial Narrow" panose="020B0606020202030204" pitchFamily="34" charset="0"/>
              </a:rPr>
              <a:t>qualified individuals with disabilities </a:t>
            </a:r>
            <a:r>
              <a:rPr lang="en-US" sz="2400" dirty="0">
                <a:solidFill>
                  <a:srgbClr val="000000"/>
                </a:solidFill>
                <a:latin typeface="Arial Narrow" panose="020B0606020202030204" pitchFamily="34" charset="0"/>
              </a:rPr>
              <a:t>an </a:t>
            </a:r>
            <a:r>
              <a:rPr lang="en-US" sz="2400" b="1" dirty="0">
                <a:solidFill>
                  <a:srgbClr val="000000"/>
                </a:solidFill>
                <a:latin typeface="Arial Narrow" panose="020B0606020202030204" pitchFamily="34" charset="0"/>
              </a:rPr>
              <a:t>equal opportunity </a:t>
            </a:r>
            <a:r>
              <a:rPr lang="en-US" sz="2400" dirty="0">
                <a:solidFill>
                  <a:srgbClr val="000000"/>
                </a:solidFill>
                <a:latin typeface="Arial Narrow" panose="020B0606020202030204" pitchFamily="34" charset="0"/>
              </a:rPr>
              <a:t>to benefit from the full range of employment-related opportunities available to </a:t>
            </a:r>
            <a:r>
              <a:rPr lang="en-US" sz="2400" dirty="0" smtClean="0">
                <a:solidFill>
                  <a:srgbClr val="000000"/>
                </a:solidFill>
                <a:latin typeface="Arial Narrow" panose="020B0606020202030204" pitchFamily="34" charset="0"/>
              </a:rPr>
              <a:t>others.</a:t>
            </a:r>
            <a:endParaRPr lang="en-US" sz="2400" dirty="0">
              <a:solidFill>
                <a:srgbClr val="000000"/>
              </a:solidFill>
              <a:latin typeface="Arial Narrow" panose="020B0606020202030204" pitchFamily="34" charset="0"/>
            </a:endParaRPr>
          </a:p>
          <a:p>
            <a:pPr>
              <a:spcAft>
                <a:spcPts val="1200"/>
              </a:spcAft>
              <a:buClr>
                <a:srgbClr val="002D8A">
                  <a:lumMod val="60000"/>
                  <a:lumOff val="40000"/>
                </a:srgbClr>
              </a:buClr>
              <a:buSzPct val="125000"/>
            </a:pPr>
            <a:endParaRPr lang="en-US" sz="1000" b="1" dirty="0" smtClean="0">
              <a:solidFill>
                <a:srgbClr val="002D8A">
                  <a:lumMod val="60000"/>
                  <a:lumOff val="40000"/>
                </a:srgbClr>
              </a:solidFill>
              <a:latin typeface="Arial Narrow" panose="020B0606020202030204" pitchFamily="34" charset="0"/>
            </a:endParaRP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b="1" dirty="0" smtClean="0">
                <a:solidFill>
                  <a:srgbClr val="002D8A">
                    <a:lumMod val="60000"/>
                    <a:lumOff val="40000"/>
                  </a:srgbClr>
                </a:solidFill>
                <a:latin typeface="Arial Narrow" panose="020B0606020202030204" pitchFamily="34" charset="0"/>
              </a:rPr>
              <a:t>more Agritourism = more staff</a:t>
            </a: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b="1" dirty="0" smtClean="0">
                <a:solidFill>
                  <a:srgbClr val="002D8A">
                    <a:lumMod val="60000"/>
                    <a:lumOff val="40000"/>
                  </a:srgbClr>
                </a:solidFill>
                <a:latin typeface="Arial Narrow" panose="020B0606020202030204" pitchFamily="34" charset="0"/>
              </a:rPr>
              <a:t>Permanent, temporary, &amp; contracted employees</a:t>
            </a:r>
            <a:endParaRPr lang="en-US" sz="2400" dirty="0">
              <a:solidFill>
                <a:srgbClr val="000000"/>
              </a:solidFill>
              <a:latin typeface="Arial Narrow" panose="020B0606020202030204" pitchFamily="34" charset="0"/>
            </a:endParaRPr>
          </a:p>
        </p:txBody>
      </p:sp>
      <p:sp>
        <p:nvSpPr>
          <p:cNvPr id="2" name="TextBox 1"/>
          <p:cNvSpPr txBox="1"/>
          <p:nvPr/>
        </p:nvSpPr>
        <p:spPr>
          <a:xfrm>
            <a:off x="203462" y="4891602"/>
            <a:ext cx="3810000" cy="461665"/>
          </a:xfrm>
          <a:prstGeom prst="rect">
            <a:avLst/>
          </a:prstGeom>
        </p:spPr>
        <p:txBody>
          <a:bodyPr wrap="square" rtlCol="0">
            <a:spAutoFit/>
          </a:bodyPr>
          <a:lstStyle/>
          <a:p>
            <a:pPr marL="342900" lvl="1" indent="-342900">
              <a:buFont typeface="Wingdings" panose="05000000000000000000" pitchFamily="2" charset="2"/>
              <a:buChar char="ü"/>
            </a:pPr>
            <a:r>
              <a:rPr lang="en-US" sz="2400" dirty="0" smtClean="0">
                <a:solidFill>
                  <a:srgbClr val="000000"/>
                </a:solidFill>
                <a:latin typeface="Arial Narrow" panose="020B0606020202030204" pitchFamily="34" charset="0"/>
              </a:rPr>
              <a:t>Be aware of state laws</a:t>
            </a:r>
            <a:endParaRPr lang="en-US" sz="2400" dirty="0">
              <a:solidFill>
                <a:srgbClr val="000000"/>
              </a:solidFill>
              <a:latin typeface="Arial Narrow" panose="020B0606020202030204" pitchFamily="34" charset="0"/>
            </a:endParaRPr>
          </a:p>
        </p:txBody>
      </p:sp>
      <p:sp>
        <p:nvSpPr>
          <p:cNvPr id="6" name="TextBox 5"/>
          <p:cNvSpPr txBox="1"/>
          <p:nvPr/>
        </p:nvSpPr>
        <p:spPr>
          <a:xfrm>
            <a:off x="203462" y="6629400"/>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4516389"/>
            <a:ext cx="2971800" cy="1812073"/>
          </a:xfrm>
          <a:prstGeom prst="rect">
            <a:avLst/>
          </a:prstGeom>
        </p:spPr>
      </p:pic>
      <p:sp>
        <p:nvSpPr>
          <p:cNvPr id="8" name="TextBox 7"/>
          <p:cNvSpPr txBox="1"/>
          <p:nvPr/>
        </p:nvSpPr>
        <p:spPr>
          <a:xfrm>
            <a:off x="6003636" y="6367790"/>
            <a:ext cx="1997364" cy="369332"/>
          </a:xfrm>
          <a:prstGeom prst="rect">
            <a:avLst/>
          </a:prstGeom>
        </p:spPr>
        <p:txBody>
          <a:bodyPr wrap="square" rtlCol="0">
            <a:spAutoFit/>
          </a:bodyPr>
          <a:lstStyle/>
          <a:p>
            <a:pPr marL="0" lvl="1"/>
            <a:r>
              <a:rPr lang="en-US" i="1" dirty="0" smtClean="0">
                <a:solidFill>
                  <a:srgbClr val="000000"/>
                </a:solidFill>
                <a:latin typeface="Arial Narrow" panose="020B0606020202030204" pitchFamily="34" charset="0"/>
              </a:rPr>
              <a:t>Photo: Topsfield Fair</a:t>
            </a:r>
            <a:endParaRPr lang="en-US" i="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1571620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838200" y="76200"/>
            <a:ext cx="5486400" cy="762000"/>
          </a:xfrm>
        </p:spPr>
        <p:txBody>
          <a:bodyPr anchor="ctr"/>
          <a:lstStyle/>
          <a:p>
            <a:r>
              <a:rPr lang="en-US" altLang="en-US" sz="3000" dirty="0" smtClean="0">
                <a:solidFill>
                  <a:schemeClr val="bg1"/>
                </a:solidFill>
                <a:latin typeface="Arial Black" pitchFamily="34" charset="0"/>
                <a:ea typeface="Calibri" pitchFamily="34" charset="0"/>
              </a:rPr>
              <a:t>Entities with ADA Obligations</a:t>
            </a:r>
          </a:p>
        </p:txBody>
      </p:sp>
      <p:sp>
        <p:nvSpPr>
          <p:cNvPr id="4" name="TextBox 3"/>
          <p:cNvSpPr txBox="1"/>
          <p:nvPr/>
        </p:nvSpPr>
        <p:spPr>
          <a:xfrm>
            <a:off x="381000" y="1219200"/>
            <a:ext cx="8610600" cy="3677930"/>
          </a:xfrm>
          <a:prstGeom prst="rect">
            <a:avLst/>
          </a:prstGeom>
        </p:spPr>
        <p:txBody>
          <a:bodyPr wrap="square" numCol="1" rtlCol="0">
            <a:spAutoFit/>
          </a:bodyPr>
          <a:lstStyle/>
          <a:p>
            <a:pPr>
              <a:spcAft>
                <a:spcPts val="600"/>
              </a:spcAft>
              <a:buClr>
                <a:srgbClr val="00B050"/>
              </a:buClr>
            </a:pPr>
            <a:r>
              <a:rPr lang="en-US" sz="2400" b="1" dirty="0" smtClean="0">
                <a:solidFill>
                  <a:srgbClr val="000000"/>
                </a:solidFill>
                <a:latin typeface="Arial Narrow" panose="020B0606020202030204" pitchFamily="34" charset="0"/>
              </a:rPr>
              <a:t>Title II: State &amp; Local Governments</a:t>
            </a:r>
            <a:endParaRPr lang="en-US" sz="2400" dirty="0" smtClean="0">
              <a:solidFill>
                <a:srgbClr val="000000"/>
              </a:solidFill>
              <a:latin typeface="Arial Narrow" panose="020B0606020202030204" pitchFamily="34" charset="0"/>
            </a:endParaRPr>
          </a:p>
          <a:p>
            <a:pPr>
              <a:spcAft>
                <a:spcPts val="1200"/>
              </a:spcAft>
              <a:buClr>
                <a:srgbClr val="002D8A">
                  <a:lumMod val="60000"/>
                  <a:lumOff val="40000"/>
                </a:srgbClr>
              </a:buClr>
              <a:buSzPct val="125000"/>
            </a:pPr>
            <a:endParaRPr lang="en-US" sz="1000" dirty="0">
              <a:solidFill>
                <a:srgbClr val="000000"/>
              </a:solidFill>
              <a:latin typeface="Arial Narrow" panose="020B0606020202030204" pitchFamily="34" charset="0"/>
            </a:endParaRPr>
          </a:p>
          <a:p>
            <a:pPr>
              <a:spcAft>
                <a:spcPts val="1200"/>
              </a:spcAft>
              <a:buClr>
                <a:srgbClr val="002D8A">
                  <a:lumMod val="60000"/>
                  <a:lumOff val="40000"/>
                </a:srgbClr>
              </a:buClr>
              <a:buSzPct val="125000"/>
            </a:pPr>
            <a:r>
              <a:rPr lang="en-US" sz="2400" dirty="0" smtClean="0">
                <a:solidFill>
                  <a:srgbClr val="000000"/>
                </a:solidFill>
                <a:latin typeface="Arial Narrow" panose="020B0606020202030204" pitchFamily="34" charset="0"/>
              </a:rPr>
              <a:t>All programs &amp; services when </a:t>
            </a:r>
            <a:r>
              <a:rPr lang="en-US" sz="2400" dirty="0">
                <a:solidFill>
                  <a:srgbClr val="000000"/>
                </a:solidFill>
                <a:latin typeface="Arial Narrow" panose="020B0606020202030204" pitchFamily="34" charset="0"/>
              </a:rPr>
              <a:t>viewed in their </a:t>
            </a:r>
            <a:r>
              <a:rPr lang="en-US" sz="2400" u="sng" dirty="0">
                <a:solidFill>
                  <a:srgbClr val="000000"/>
                </a:solidFill>
                <a:latin typeface="Arial Narrow" panose="020B0606020202030204" pitchFamily="34" charset="0"/>
              </a:rPr>
              <a:t>entirety</a:t>
            </a:r>
            <a:r>
              <a:rPr lang="en-US" sz="2400" dirty="0">
                <a:solidFill>
                  <a:srgbClr val="000000"/>
                </a:solidFill>
                <a:latin typeface="Arial Narrow" panose="020B0606020202030204" pitchFamily="34" charset="0"/>
              </a:rPr>
              <a:t>, </a:t>
            </a:r>
            <a:r>
              <a:rPr lang="en-US" sz="2400" dirty="0" smtClean="0">
                <a:solidFill>
                  <a:srgbClr val="000000"/>
                </a:solidFill>
                <a:latin typeface="Arial Narrow" panose="020B0606020202030204" pitchFamily="34" charset="0"/>
              </a:rPr>
              <a:t>must be </a:t>
            </a:r>
            <a:r>
              <a:rPr lang="en-US" sz="2400" b="1" dirty="0" smtClean="0">
                <a:solidFill>
                  <a:srgbClr val="000000"/>
                </a:solidFill>
                <a:latin typeface="Arial Narrow" panose="020B0606020202030204" pitchFamily="34" charset="0"/>
              </a:rPr>
              <a:t>readily accessible</a:t>
            </a:r>
            <a:r>
              <a:rPr lang="en-US" sz="2400" dirty="0" smtClean="0">
                <a:solidFill>
                  <a:srgbClr val="000000"/>
                </a:solidFill>
                <a:latin typeface="Arial Narrow" panose="020B0606020202030204" pitchFamily="34" charset="0"/>
              </a:rPr>
              <a:t> </a:t>
            </a:r>
            <a:r>
              <a:rPr lang="en-US" sz="2400" dirty="0">
                <a:solidFill>
                  <a:srgbClr val="000000"/>
                </a:solidFill>
                <a:latin typeface="Arial Narrow" panose="020B0606020202030204" pitchFamily="34" charset="0"/>
              </a:rPr>
              <a:t>to and usable by individuals with </a:t>
            </a:r>
            <a:r>
              <a:rPr lang="en-US" sz="2400" dirty="0" smtClean="0">
                <a:solidFill>
                  <a:srgbClr val="000000"/>
                </a:solidFill>
                <a:latin typeface="Arial Narrow" panose="020B0606020202030204" pitchFamily="34" charset="0"/>
              </a:rPr>
              <a:t>disabilities.</a:t>
            </a:r>
          </a:p>
          <a:p>
            <a:pPr>
              <a:spcAft>
                <a:spcPts val="1200"/>
              </a:spcAft>
              <a:buClr>
                <a:srgbClr val="002D8A">
                  <a:lumMod val="60000"/>
                  <a:lumOff val="40000"/>
                </a:srgbClr>
              </a:buClr>
              <a:buSzPct val="125000"/>
            </a:pPr>
            <a:endParaRPr lang="en-US" sz="2400" b="1" dirty="0" smtClean="0">
              <a:solidFill>
                <a:srgbClr val="002D8A">
                  <a:lumMod val="60000"/>
                  <a:lumOff val="40000"/>
                </a:srgbClr>
              </a:solidFill>
              <a:latin typeface="Arial Narrow" panose="020B0606020202030204" pitchFamily="34" charset="0"/>
            </a:endParaRP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b="1" dirty="0" smtClean="0">
                <a:solidFill>
                  <a:srgbClr val="002D8A">
                    <a:lumMod val="60000"/>
                    <a:lumOff val="40000"/>
                  </a:srgbClr>
                </a:solidFill>
                <a:latin typeface="Arial Narrow" panose="020B0606020202030204" pitchFamily="34" charset="0"/>
              </a:rPr>
              <a:t>State &amp; county fair</a:t>
            </a: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b="1" dirty="0" smtClean="0">
                <a:solidFill>
                  <a:srgbClr val="002D8A">
                    <a:lumMod val="60000"/>
                    <a:lumOff val="40000"/>
                  </a:srgbClr>
                </a:solidFill>
                <a:latin typeface="Arial Narrow" panose="020B0606020202030204" pitchFamily="34" charset="0"/>
              </a:rPr>
              <a:t>Meetings &amp; events</a:t>
            </a:r>
          </a:p>
          <a:p>
            <a:pPr marL="342900" indent="-342900">
              <a:spcAft>
                <a:spcPts val="1200"/>
              </a:spcAft>
              <a:buClr>
                <a:srgbClr val="002D8A">
                  <a:lumMod val="60000"/>
                  <a:lumOff val="40000"/>
                </a:srgbClr>
              </a:buClr>
              <a:buSzPct val="125000"/>
              <a:buFont typeface="Wingdings" panose="05000000000000000000" pitchFamily="2" charset="2"/>
              <a:buChar char="ü"/>
            </a:pPr>
            <a:r>
              <a:rPr lang="en-US" sz="2400" b="1" dirty="0" smtClean="0">
                <a:solidFill>
                  <a:srgbClr val="002D8A">
                    <a:lumMod val="60000"/>
                    <a:lumOff val="40000"/>
                  </a:srgbClr>
                </a:solidFill>
                <a:latin typeface="Arial Narrow" panose="020B0606020202030204" pitchFamily="34" charset="0"/>
              </a:rPr>
              <a:t>Outdoor recreation facilities: </a:t>
            </a:r>
            <a:r>
              <a:rPr lang="en-US" sz="2400" dirty="0" smtClean="0">
                <a:solidFill>
                  <a:srgbClr val="002D8A">
                    <a:lumMod val="60000"/>
                    <a:lumOff val="40000"/>
                  </a:srgbClr>
                </a:solidFill>
                <a:latin typeface="Arial Narrow" panose="020B0606020202030204" pitchFamily="34" charset="0"/>
              </a:rPr>
              <a:t>parks, playgrounds, pools, etc.</a:t>
            </a:r>
            <a:endParaRPr lang="en-US" sz="2400" dirty="0">
              <a:solidFill>
                <a:srgbClr val="000000"/>
              </a:solidFill>
              <a:latin typeface="Arial Narrow" panose="020B0606020202030204" pitchFamily="34" charset="0"/>
            </a:endParaRPr>
          </a:p>
        </p:txBody>
      </p:sp>
      <p:sp>
        <p:nvSpPr>
          <p:cNvPr id="5" name="TextBox 4"/>
          <p:cNvSpPr txBox="1"/>
          <p:nvPr/>
        </p:nvSpPr>
        <p:spPr>
          <a:xfrm>
            <a:off x="203462" y="6371565"/>
            <a:ext cx="3048000" cy="215444"/>
          </a:xfrm>
          <a:prstGeom prst="rect">
            <a:avLst/>
          </a:prstGeom>
        </p:spPr>
        <p:txBody>
          <a:bodyPr wrap="square" rtlCol="0">
            <a:spAutoFit/>
          </a:bodyPr>
          <a:lstStyle/>
          <a:p>
            <a:pPr eaLnBrk="1" fontAlgn="auto" hangingPunct="1">
              <a:spcBef>
                <a:spcPts val="0"/>
              </a:spcBef>
              <a:spcAft>
                <a:spcPts val="0"/>
              </a:spcAft>
            </a:pPr>
            <a:r>
              <a:rPr lang="en-US" sz="800" i="1" dirty="0" smtClean="0">
                <a:solidFill>
                  <a:srgbClr val="000000"/>
                </a:solidFill>
                <a:latin typeface="Arial Narrow" panose="020B0606020202030204" pitchFamily="34" charset="0"/>
              </a:rPr>
              <a:t>For educational purposes </a:t>
            </a:r>
            <a:r>
              <a:rPr lang="en-US" sz="800" i="1" dirty="0">
                <a:solidFill>
                  <a:srgbClr val="000000"/>
                </a:solidFill>
                <a:latin typeface="Arial Narrow" panose="020B0606020202030204" pitchFamily="34" charset="0"/>
              </a:rPr>
              <a:t>only. Does not constitute legal advice</a:t>
            </a:r>
            <a:r>
              <a:rPr lang="en-US" sz="800" dirty="0">
                <a:solidFill>
                  <a:srgbClr val="000000"/>
                </a:solidFill>
                <a:latin typeface="Arial Narrow" panose="020B0606020202030204" pitchFamily="34" charset="0"/>
              </a:rPr>
              <a:t>. </a:t>
            </a:r>
            <a:endParaRPr lang="en-US" sz="800" dirty="0" smtClean="0">
              <a:solidFill>
                <a:srgbClr val="000000"/>
              </a:solidFill>
              <a:latin typeface="Arial Narrow" panose="020B0606020202030204" pitchFamily="34" charset="0"/>
            </a:endParaRPr>
          </a:p>
        </p:txBody>
      </p:sp>
    </p:spTree>
    <p:extLst>
      <p:ext uri="{BB962C8B-B14F-4D97-AF65-F5344CB8AC3E}">
        <p14:creationId xmlns:p14="http://schemas.microsoft.com/office/powerpoint/2010/main" val="208046360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41407</TotalTime>
  <Words>13948</Words>
  <Application>Microsoft Office PowerPoint</Application>
  <PresentationFormat>On-screen Show (4:3)</PresentationFormat>
  <Paragraphs>1595</Paragraphs>
  <Slides>63</Slides>
  <Notes>61</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63</vt:i4>
      </vt:variant>
    </vt:vector>
  </HeadingPairs>
  <TitlesOfParts>
    <vt:vector size="84" baseType="lpstr">
      <vt:lpstr>Arial</vt:lpstr>
      <vt:lpstr>Arial Black</vt:lpstr>
      <vt:lpstr>Arial Narrow</vt:lpstr>
      <vt:lpstr>Book Antiqua</vt:lpstr>
      <vt:lpstr>Calibri</vt:lpstr>
      <vt:lpstr>Open Sans</vt:lpstr>
      <vt:lpstr>Symbol</vt:lpstr>
      <vt:lpstr>Tahoma</vt:lpstr>
      <vt:lpstr>Times New Roman</vt:lpstr>
      <vt:lpstr>Verdana</vt:lpstr>
      <vt:lpstr>Wingdings</vt:lpstr>
      <vt:lpstr>1_Blue Presentation Template - MA HHS - small logos</vt:lpstr>
      <vt:lpstr>2_Blue Presentation Template - MA HHS - small logos</vt:lpstr>
      <vt:lpstr>3_Blue Presentation Template - MA HHS - small logos</vt:lpstr>
      <vt:lpstr>4_Blue Presentation Template - MA HHS - small logos</vt:lpstr>
      <vt:lpstr>5_Blue Presentation Template - MA HHS - small logos</vt:lpstr>
      <vt:lpstr>6_Blue Presentation Template - MA HHS - small logos</vt:lpstr>
      <vt:lpstr>7_Blue Presentation Template - MA HHS - small logos</vt:lpstr>
      <vt:lpstr>8_Blue Presentation Template - MA HHS - small logos</vt:lpstr>
      <vt:lpstr>9_Blue Presentation Template - MA HHS - small logos</vt:lpstr>
      <vt:lpstr>10_Blue Presentation Template - MA HHS - small logos</vt:lpstr>
      <vt:lpstr>PowerPoint Presentation</vt:lpstr>
      <vt:lpstr>Accessible Agritourism</vt:lpstr>
      <vt:lpstr>Real Agritourism Examples</vt:lpstr>
      <vt:lpstr>Real Agritourism Examples</vt:lpstr>
      <vt:lpstr>Why this training?</vt:lpstr>
      <vt:lpstr>MA Agritourism Workshops</vt:lpstr>
      <vt:lpstr>MA Agritourism Workshops</vt:lpstr>
      <vt:lpstr>Entities with ADA Obligations</vt:lpstr>
      <vt:lpstr>Entities with ADA Obligations</vt:lpstr>
      <vt:lpstr>Entities with ADA Obligations</vt:lpstr>
      <vt:lpstr>ADA Standards  for Accessible Design</vt:lpstr>
      <vt:lpstr>State Codes</vt:lpstr>
      <vt:lpstr>Existing Facilities</vt:lpstr>
      <vt:lpstr>PowerPoint Presentation</vt:lpstr>
      <vt:lpstr>PowerPoint Presentation</vt:lpstr>
      <vt:lpstr>Existing Facilities What are the Priorities?</vt:lpstr>
      <vt:lpstr>Readily Achievable Barrier Removal</vt:lpstr>
      <vt:lpstr>Effective Communication</vt:lpstr>
      <vt:lpstr>Effective Communication</vt:lpstr>
      <vt:lpstr>Reasonable Modifications</vt:lpstr>
      <vt:lpstr>PowerPoint Presentation</vt:lpstr>
      <vt:lpstr>Before Arrival</vt:lpstr>
      <vt:lpstr>Accessibility Information</vt:lpstr>
      <vt:lpstr>Arrival</vt:lpstr>
      <vt:lpstr>PowerPoint Presentation</vt:lpstr>
      <vt:lpstr>Arriving &amp; On-Site</vt:lpstr>
      <vt:lpstr>Arriving &amp; On-Site</vt:lpstr>
      <vt:lpstr>Arriving &amp; On-Site</vt:lpstr>
      <vt:lpstr>Accessible Path &amp; Surfaces</vt:lpstr>
      <vt:lpstr>Accessible Path &amp; Surfaces</vt:lpstr>
      <vt:lpstr>Path Surfaces</vt:lpstr>
      <vt:lpstr>On-Site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lpstr>Resources</vt:lpstr>
      <vt:lpstr>Thank You</vt:lpstr>
      <vt:lpstr>Accessible Agritourism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Advani, Ramesh (ANF)</dc:creator>
  <cp:lastModifiedBy>Jones, Paul J</cp:lastModifiedBy>
  <cp:revision>1006</cp:revision>
  <cp:lastPrinted>2018-01-26T20:35:13Z</cp:lastPrinted>
  <dcterms:created xsi:type="dcterms:W3CDTF">2014-04-27T20:43:35Z</dcterms:created>
  <dcterms:modified xsi:type="dcterms:W3CDTF">2018-04-04T20:52:07Z</dcterms:modified>
</cp:coreProperties>
</file>