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677" autoAdjust="0"/>
  </p:normalViewPr>
  <p:slideViewPr>
    <p:cSldViewPr snapToGrid="0">
      <p:cViewPr varScale="1">
        <p:scale>
          <a:sx n="66" d="100"/>
          <a:sy n="66" d="100"/>
        </p:scale>
        <p:origin x="5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823A9-755C-49DB-88B8-DD8F90233697}" type="doc">
      <dgm:prSet loTypeId="urn:microsoft.com/office/officeart/2005/8/layout/gear1" loCatId="process" qsTypeId="urn:microsoft.com/office/officeart/2005/8/quickstyle/simple1" qsCatId="simple" csTypeId="urn:microsoft.com/office/officeart/2005/8/colors/accent1_2" csCatId="accent1" phldr="1"/>
      <dgm:spPr/>
    </dgm:pt>
    <dgm:pt modelId="{15857A75-05BB-4BDF-B955-BE1A249472FD}">
      <dgm:prSet phldrT="[Text]"/>
      <dgm:spPr/>
      <dgm:t>
        <a:bodyPr/>
        <a:lstStyle/>
        <a:p>
          <a:r>
            <a:rPr lang="en-US" dirty="0" smtClean="0"/>
            <a:t>Services </a:t>
          </a:r>
          <a:endParaRPr lang="en-US" dirty="0"/>
        </a:p>
      </dgm:t>
    </dgm:pt>
    <dgm:pt modelId="{81043057-1318-4995-A269-F84041F4E334}" type="parTrans" cxnId="{3098FC7C-79F7-46A2-A279-32D1C98B9E54}">
      <dgm:prSet/>
      <dgm:spPr/>
      <dgm:t>
        <a:bodyPr/>
        <a:lstStyle/>
        <a:p>
          <a:endParaRPr lang="en-US"/>
        </a:p>
      </dgm:t>
    </dgm:pt>
    <dgm:pt modelId="{96C205BE-2F9D-4EC2-8241-81C08661EF9A}" type="sibTrans" cxnId="{3098FC7C-79F7-46A2-A279-32D1C98B9E54}">
      <dgm:prSet/>
      <dgm:spPr/>
      <dgm:t>
        <a:bodyPr/>
        <a:lstStyle/>
        <a:p>
          <a:endParaRPr lang="en-US"/>
        </a:p>
      </dgm:t>
    </dgm:pt>
    <dgm:pt modelId="{8E5BB1CB-397B-4163-A57C-E3159D94F451}">
      <dgm:prSet phldrT="[Text]"/>
      <dgm:spPr/>
      <dgm:t>
        <a:bodyPr/>
        <a:lstStyle/>
        <a:p>
          <a:r>
            <a:rPr lang="en-US" dirty="0" smtClean="0"/>
            <a:t>IPE</a:t>
          </a:r>
          <a:endParaRPr lang="en-US" dirty="0"/>
        </a:p>
      </dgm:t>
    </dgm:pt>
    <dgm:pt modelId="{0C2804B0-8090-48BB-B72F-4AA68704FDBC}" type="parTrans" cxnId="{27FDCDD3-D85F-4730-B353-E9588FFBD2BD}">
      <dgm:prSet/>
      <dgm:spPr/>
      <dgm:t>
        <a:bodyPr/>
        <a:lstStyle/>
        <a:p>
          <a:endParaRPr lang="en-US"/>
        </a:p>
      </dgm:t>
    </dgm:pt>
    <dgm:pt modelId="{E7747005-43D2-4F94-851F-3B9606266169}" type="sibTrans" cxnId="{27FDCDD3-D85F-4730-B353-E9588FFBD2BD}">
      <dgm:prSet/>
      <dgm:spPr/>
      <dgm:t>
        <a:bodyPr/>
        <a:lstStyle/>
        <a:p>
          <a:endParaRPr lang="en-US"/>
        </a:p>
      </dgm:t>
    </dgm:pt>
    <dgm:pt modelId="{BA195877-370B-47D1-87F2-90695C3233A1}">
      <dgm:prSet phldrT="[Text]"/>
      <dgm:spPr/>
      <dgm:t>
        <a:bodyPr/>
        <a:lstStyle/>
        <a:p>
          <a:r>
            <a:rPr lang="en-US" dirty="0" smtClean="0"/>
            <a:t>Assessment</a:t>
          </a:r>
          <a:endParaRPr lang="en-US" dirty="0"/>
        </a:p>
      </dgm:t>
    </dgm:pt>
    <dgm:pt modelId="{DAAB33BD-4531-4079-98D9-DF75798FF34D}" type="parTrans" cxnId="{A32948A2-D8D5-46C1-8DD3-BF1B4AF7182D}">
      <dgm:prSet/>
      <dgm:spPr/>
      <dgm:t>
        <a:bodyPr/>
        <a:lstStyle/>
        <a:p>
          <a:endParaRPr lang="en-US"/>
        </a:p>
      </dgm:t>
    </dgm:pt>
    <dgm:pt modelId="{A72DF450-F338-4B8D-920C-9FD430DA3114}" type="sibTrans" cxnId="{A32948A2-D8D5-46C1-8DD3-BF1B4AF7182D}">
      <dgm:prSet/>
      <dgm:spPr/>
      <dgm:t>
        <a:bodyPr/>
        <a:lstStyle/>
        <a:p>
          <a:endParaRPr lang="en-US"/>
        </a:p>
      </dgm:t>
    </dgm:pt>
    <dgm:pt modelId="{D0B48ADB-7ED6-4992-8081-E87B6C223E07}" type="pres">
      <dgm:prSet presAssocID="{8B5823A9-755C-49DB-88B8-DD8F90233697}" presName="composite" presStyleCnt="0">
        <dgm:presLayoutVars>
          <dgm:chMax val="3"/>
          <dgm:animLvl val="lvl"/>
          <dgm:resizeHandles val="exact"/>
        </dgm:presLayoutVars>
      </dgm:prSet>
      <dgm:spPr/>
    </dgm:pt>
    <dgm:pt modelId="{64D67EEA-D0BF-4A5D-B75B-499C39BA5BBB}" type="pres">
      <dgm:prSet presAssocID="{15857A75-05BB-4BDF-B955-BE1A249472FD}" presName="gear1" presStyleLbl="node1" presStyleIdx="0" presStyleCnt="3">
        <dgm:presLayoutVars>
          <dgm:chMax val="1"/>
          <dgm:bulletEnabled val="1"/>
        </dgm:presLayoutVars>
      </dgm:prSet>
      <dgm:spPr/>
      <dgm:t>
        <a:bodyPr/>
        <a:lstStyle/>
        <a:p>
          <a:endParaRPr lang="en-US"/>
        </a:p>
      </dgm:t>
    </dgm:pt>
    <dgm:pt modelId="{224235F9-AA66-467B-BDBC-F968D89AFF74}" type="pres">
      <dgm:prSet presAssocID="{15857A75-05BB-4BDF-B955-BE1A249472FD}" presName="gear1srcNode" presStyleLbl="node1" presStyleIdx="0" presStyleCnt="3"/>
      <dgm:spPr/>
      <dgm:t>
        <a:bodyPr/>
        <a:lstStyle/>
        <a:p>
          <a:endParaRPr lang="en-US"/>
        </a:p>
      </dgm:t>
    </dgm:pt>
    <dgm:pt modelId="{7D68F004-E0EF-4ACA-A801-3D8CA9367A9F}" type="pres">
      <dgm:prSet presAssocID="{15857A75-05BB-4BDF-B955-BE1A249472FD}" presName="gear1dstNode" presStyleLbl="node1" presStyleIdx="0" presStyleCnt="3"/>
      <dgm:spPr/>
      <dgm:t>
        <a:bodyPr/>
        <a:lstStyle/>
        <a:p>
          <a:endParaRPr lang="en-US"/>
        </a:p>
      </dgm:t>
    </dgm:pt>
    <dgm:pt modelId="{A4B80DAC-81C6-4D37-BB57-2760E35AA215}" type="pres">
      <dgm:prSet presAssocID="{8E5BB1CB-397B-4163-A57C-E3159D94F451}" presName="gear2" presStyleLbl="node1" presStyleIdx="1" presStyleCnt="3">
        <dgm:presLayoutVars>
          <dgm:chMax val="1"/>
          <dgm:bulletEnabled val="1"/>
        </dgm:presLayoutVars>
      </dgm:prSet>
      <dgm:spPr/>
      <dgm:t>
        <a:bodyPr/>
        <a:lstStyle/>
        <a:p>
          <a:endParaRPr lang="en-US"/>
        </a:p>
      </dgm:t>
    </dgm:pt>
    <dgm:pt modelId="{DF30214E-694D-4F94-9513-7A03568DF6FC}" type="pres">
      <dgm:prSet presAssocID="{8E5BB1CB-397B-4163-A57C-E3159D94F451}" presName="gear2srcNode" presStyleLbl="node1" presStyleIdx="1" presStyleCnt="3"/>
      <dgm:spPr/>
      <dgm:t>
        <a:bodyPr/>
        <a:lstStyle/>
        <a:p>
          <a:endParaRPr lang="en-US"/>
        </a:p>
      </dgm:t>
    </dgm:pt>
    <dgm:pt modelId="{A45F0364-97F5-4576-9EE9-E861652B5646}" type="pres">
      <dgm:prSet presAssocID="{8E5BB1CB-397B-4163-A57C-E3159D94F451}" presName="gear2dstNode" presStyleLbl="node1" presStyleIdx="1" presStyleCnt="3"/>
      <dgm:spPr/>
      <dgm:t>
        <a:bodyPr/>
        <a:lstStyle/>
        <a:p>
          <a:endParaRPr lang="en-US"/>
        </a:p>
      </dgm:t>
    </dgm:pt>
    <dgm:pt modelId="{173FD389-7296-4A83-B1F0-B60CBB573400}" type="pres">
      <dgm:prSet presAssocID="{BA195877-370B-47D1-87F2-90695C3233A1}" presName="gear3" presStyleLbl="node1" presStyleIdx="2" presStyleCnt="3"/>
      <dgm:spPr/>
      <dgm:t>
        <a:bodyPr/>
        <a:lstStyle/>
        <a:p>
          <a:endParaRPr lang="en-US"/>
        </a:p>
      </dgm:t>
    </dgm:pt>
    <dgm:pt modelId="{E328A390-4506-4A23-8E64-6D326F545B8F}" type="pres">
      <dgm:prSet presAssocID="{BA195877-370B-47D1-87F2-90695C3233A1}" presName="gear3tx" presStyleLbl="node1" presStyleIdx="2" presStyleCnt="3">
        <dgm:presLayoutVars>
          <dgm:chMax val="1"/>
          <dgm:bulletEnabled val="1"/>
        </dgm:presLayoutVars>
      </dgm:prSet>
      <dgm:spPr/>
      <dgm:t>
        <a:bodyPr/>
        <a:lstStyle/>
        <a:p>
          <a:endParaRPr lang="en-US"/>
        </a:p>
      </dgm:t>
    </dgm:pt>
    <dgm:pt modelId="{E239B957-B579-4021-9899-9AD7784628E2}" type="pres">
      <dgm:prSet presAssocID="{BA195877-370B-47D1-87F2-90695C3233A1}" presName="gear3srcNode" presStyleLbl="node1" presStyleIdx="2" presStyleCnt="3"/>
      <dgm:spPr/>
      <dgm:t>
        <a:bodyPr/>
        <a:lstStyle/>
        <a:p>
          <a:endParaRPr lang="en-US"/>
        </a:p>
      </dgm:t>
    </dgm:pt>
    <dgm:pt modelId="{3C72381D-9082-4D71-A2C0-60669DE9A393}" type="pres">
      <dgm:prSet presAssocID="{BA195877-370B-47D1-87F2-90695C3233A1}" presName="gear3dstNode" presStyleLbl="node1" presStyleIdx="2" presStyleCnt="3"/>
      <dgm:spPr/>
      <dgm:t>
        <a:bodyPr/>
        <a:lstStyle/>
        <a:p>
          <a:endParaRPr lang="en-US"/>
        </a:p>
      </dgm:t>
    </dgm:pt>
    <dgm:pt modelId="{950DDA5F-1DA5-4EAE-BADA-DE2EDF520F14}" type="pres">
      <dgm:prSet presAssocID="{96C205BE-2F9D-4EC2-8241-81C08661EF9A}" presName="connector1" presStyleLbl="sibTrans2D1" presStyleIdx="0" presStyleCnt="3"/>
      <dgm:spPr/>
      <dgm:t>
        <a:bodyPr/>
        <a:lstStyle/>
        <a:p>
          <a:endParaRPr lang="en-US"/>
        </a:p>
      </dgm:t>
    </dgm:pt>
    <dgm:pt modelId="{D773892F-5C15-469D-97FE-DD7174B261E2}" type="pres">
      <dgm:prSet presAssocID="{E7747005-43D2-4F94-851F-3B9606266169}" presName="connector2" presStyleLbl="sibTrans2D1" presStyleIdx="1" presStyleCnt="3"/>
      <dgm:spPr/>
      <dgm:t>
        <a:bodyPr/>
        <a:lstStyle/>
        <a:p>
          <a:endParaRPr lang="en-US"/>
        </a:p>
      </dgm:t>
    </dgm:pt>
    <dgm:pt modelId="{25C4C32A-6BBF-46BF-9C30-E20CE2C43E5C}" type="pres">
      <dgm:prSet presAssocID="{A72DF450-F338-4B8D-920C-9FD430DA3114}" presName="connector3" presStyleLbl="sibTrans2D1" presStyleIdx="2" presStyleCnt="3"/>
      <dgm:spPr/>
      <dgm:t>
        <a:bodyPr/>
        <a:lstStyle/>
        <a:p>
          <a:endParaRPr lang="en-US"/>
        </a:p>
      </dgm:t>
    </dgm:pt>
  </dgm:ptLst>
  <dgm:cxnLst>
    <dgm:cxn modelId="{36521797-8A8D-4091-BA6D-BA2E5A1F28F4}" type="presOf" srcId="{A72DF450-F338-4B8D-920C-9FD430DA3114}" destId="{25C4C32A-6BBF-46BF-9C30-E20CE2C43E5C}" srcOrd="0" destOrd="0" presId="urn:microsoft.com/office/officeart/2005/8/layout/gear1"/>
    <dgm:cxn modelId="{268B850F-89A9-49EA-9FF7-43736572BDBE}" type="presOf" srcId="{96C205BE-2F9D-4EC2-8241-81C08661EF9A}" destId="{950DDA5F-1DA5-4EAE-BADA-DE2EDF520F14}" srcOrd="0" destOrd="0" presId="urn:microsoft.com/office/officeart/2005/8/layout/gear1"/>
    <dgm:cxn modelId="{F94D0717-A7DB-4DFC-A5C1-12E5EF107B40}" type="presOf" srcId="{E7747005-43D2-4F94-851F-3B9606266169}" destId="{D773892F-5C15-469D-97FE-DD7174B261E2}" srcOrd="0" destOrd="0" presId="urn:microsoft.com/office/officeart/2005/8/layout/gear1"/>
    <dgm:cxn modelId="{5BAFFCBE-5553-44E0-997E-92214726BD66}" type="presOf" srcId="{8E5BB1CB-397B-4163-A57C-E3159D94F451}" destId="{A4B80DAC-81C6-4D37-BB57-2760E35AA215}" srcOrd="0" destOrd="0" presId="urn:microsoft.com/office/officeart/2005/8/layout/gear1"/>
    <dgm:cxn modelId="{2A0654B6-6F0E-4730-AA0A-DAB8C3B9D360}" type="presOf" srcId="{BA195877-370B-47D1-87F2-90695C3233A1}" destId="{E328A390-4506-4A23-8E64-6D326F545B8F}" srcOrd="1" destOrd="0" presId="urn:microsoft.com/office/officeart/2005/8/layout/gear1"/>
    <dgm:cxn modelId="{3098FC7C-79F7-46A2-A279-32D1C98B9E54}" srcId="{8B5823A9-755C-49DB-88B8-DD8F90233697}" destId="{15857A75-05BB-4BDF-B955-BE1A249472FD}" srcOrd="0" destOrd="0" parTransId="{81043057-1318-4995-A269-F84041F4E334}" sibTransId="{96C205BE-2F9D-4EC2-8241-81C08661EF9A}"/>
    <dgm:cxn modelId="{D16F3CA0-8A5A-4004-8F20-90EDCAABD1C2}" type="presOf" srcId="{15857A75-05BB-4BDF-B955-BE1A249472FD}" destId="{7D68F004-E0EF-4ACA-A801-3D8CA9367A9F}" srcOrd="2" destOrd="0" presId="urn:microsoft.com/office/officeart/2005/8/layout/gear1"/>
    <dgm:cxn modelId="{B3566A1F-61A5-4AAA-97C9-36E688A161BE}" type="presOf" srcId="{15857A75-05BB-4BDF-B955-BE1A249472FD}" destId="{224235F9-AA66-467B-BDBC-F968D89AFF74}" srcOrd="1" destOrd="0" presId="urn:microsoft.com/office/officeart/2005/8/layout/gear1"/>
    <dgm:cxn modelId="{3D5397B8-02D9-4DE5-AC8E-EB31195C0CFF}" type="presOf" srcId="{8E5BB1CB-397B-4163-A57C-E3159D94F451}" destId="{A45F0364-97F5-4576-9EE9-E861652B5646}" srcOrd="2" destOrd="0" presId="urn:microsoft.com/office/officeart/2005/8/layout/gear1"/>
    <dgm:cxn modelId="{27FDCDD3-D85F-4730-B353-E9588FFBD2BD}" srcId="{8B5823A9-755C-49DB-88B8-DD8F90233697}" destId="{8E5BB1CB-397B-4163-A57C-E3159D94F451}" srcOrd="1" destOrd="0" parTransId="{0C2804B0-8090-48BB-B72F-4AA68704FDBC}" sibTransId="{E7747005-43D2-4F94-851F-3B9606266169}"/>
    <dgm:cxn modelId="{6F5A3035-8752-4859-8E99-FCF1B1A48CA7}" type="presOf" srcId="{8B5823A9-755C-49DB-88B8-DD8F90233697}" destId="{D0B48ADB-7ED6-4992-8081-E87B6C223E07}" srcOrd="0" destOrd="0" presId="urn:microsoft.com/office/officeart/2005/8/layout/gear1"/>
    <dgm:cxn modelId="{8CADDDDB-10EF-4479-B3FE-726BE5AA704D}" type="presOf" srcId="{BA195877-370B-47D1-87F2-90695C3233A1}" destId="{E239B957-B579-4021-9899-9AD7784628E2}" srcOrd="2" destOrd="0" presId="urn:microsoft.com/office/officeart/2005/8/layout/gear1"/>
    <dgm:cxn modelId="{E47DA896-D520-4FB2-BCCB-5D64A6B215DE}" type="presOf" srcId="{15857A75-05BB-4BDF-B955-BE1A249472FD}" destId="{64D67EEA-D0BF-4A5D-B75B-499C39BA5BBB}" srcOrd="0" destOrd="0" presId="urn:microsoft.com/office/officeart/2005/8/layout/gear1"/>
    <dgm:cxn modelId="{0BFEB1EE-BE6A-48A6-A484-47DE6F82C443}" type="presOf" srcId="{BA195877-370B-47D1-87F2-90695C3233A1}" destId="{173FD389-7296-4A83-B1F0-B60CBB573400}" srcOrd="0" destOrd="0" presId="urn:microsoft.com/office/officeart/2005/8/layout/gear1"/>
    <dgm:cxn modelId="{A32948A2-D8D5-46C1-8DD3-BF1B4AF7182D}" srcId="{8B5823A9-755C-49DB-88B8-DD8F90233697}" destId="{BA195877-370B-47D1-87F2-90695C3233A1}" srcOrd="2" destOrd="0" parTransId="{DAAB33BD-4531-4079-98D9-DF75798FF34D}" sibTransId="{A72DF450-F338-4B8D-920C-9FD430DA3114}"/>
    <dgm:cxn modelId="{DD62A69C-02E3-4E3E-93E4-7DFA926A0570}" type="presOf" srcId="{8E5BB1CB-397B-4163-A57C-E3159D94F451}" destId="{DF30214E-694D-4F94-9513-7A03568DF6FC}" srcOrd="1" destOrd="0" presId="urn:microsoft.com/office/officeart/2005/8/layout/gear1"/>
    <dgm:cxn modelId="{F58AC780-1575-4A18-8124-6F6AC10A5E2E}" type="presOf" srcId="{BA195877-370B-47D1-87F2-90695C3233A1}" destId="{3C72381D-9082-4D71-A2C0-60669DE9A393}" srcOrd="3" destOrd="0" presId="urn:microsoft.com/office/officeart/2005/8/layout/gear1"/>
    <dgm:cxn modelId="{5284668F-8ACE-4F83-BA56-70482A30E754}" type="presParOf" srcId="{D0B48ADB-7ED6-4992-8081-E87B6C223E07}" destId="{64D67EEA-D0BF-4A5D-B75B-499C39BA5BBB}" srcOrd="0" destOrd="0" presId="urn:microsoft.com/office/officeart/2005/8/layout/gear1"/>
    <dgm:cxn modelId="{684EC8BA-CEBA-4DB5-B1DC-FF7397FFAE4E}" type="presParOf" srcId="{D0B48ADB-7ED6-4992-8081-E87B6C223E07}" destId="{224235F9-AA66-467B-BDBC-F968D89AFF74}" srcOrd="1" destOrd="0" presId="urn:microsoft.com/office/officeart/2005/8/layout/gear1"/>
    <dgm:cxn modelId="{4F0D6462-BB0B-47C9-859C-94D8048401EB}" type="presParOf" srcId="{D0B48ADB-7ED6-4992-8081-E87B6C223E07}" destId="{7D68F004-E0EF-4ACA-A801-3D8CA9367A9F}" srcOrd="2" destOrd="0" presId="urn:microsoft.com/office/officeart/2005/8/layout/gear1"/>
    <dgm:cxn modelId="{31FAC224-AD6C-451D-B4B4-70F7582C3201}" type="presParOf" srcId="{D0B48ADB-7ED6-4992-8081-E87B6C223E07}" destId="{A4B80DAC-81C6-4D37-BB57-2760E35AA215}" srcOrd="3" destOrd="0" presId="urn:microsoft.com/office/officeart/2005/8/layout/gear1"/>
    <dgm:cxn modelId="{D50AB798-27EB-416A-876C-6653052077F3}" type="presParOf" srcId="{D0B48ADB-7ED6-4992-8081-E87B6C223E07}" destId="{DF30214E-694D-4F94-9513-7A03568DF6FC}" srcOrd="4" destOrd="0" presId="urn:microsoft.com/office/officeart/2005/8/layout/gear1"/>
    <dgm:cxn modelId="{6410BB76-4F95-460A-A0E9-EC40D9050C76}" type="presParOf" srcId="{D0B48ADB-7ED6-4992-8081-E87B6C223E07}" destId="{A45F0364-97F5-4576-9EE9-E861652B5646}" srcOrd="5" destOrd="0" presId="urn:microsoft.com/office/officeart/2005/8/layout/gear1"/>
    <dgm:cxn modelId="{28B90C7F-473A-4E38-9CCA-7BD219B1D164}" type="presParOf" srcId="{D0B48ADB-7ED6-4992-8081-E87B6C223E07}" destId="{173FD389-7296-4A83-B1F0-B60CBB573400}" srcOrd="6" destOrd="0" presId="urn:microsoft.com/office/officeart/2005/8/layout/gear1"/>
    <dgm:cxn modelId="{B20DCA9F-3687-4DF0-85F5-43DBD993DC82}" type="presParOf" srcId="{D0B48ADB-7ED6-4992-8081-E87B6C223E07}" destId="{E328A390-4506-4A23-8E64-6D326F545B8F}" srcOrd="7" destOrd="0" presId="urn:microsoft.com/office/officeart/2005/8/layout/gear1"/>
    <dgm:cxn modelId="{C39F6BA9-CC78-4D98-ABAC-E6B80D4B275B}" type="presParOf" srcId="{D0B48ADB-7ED6-4992-8081-E87B6C223E07}" destId="{E239B957-B579-4021-9899-9AD7784628E2}" srcOrd="8" destOrd="0" presId="urn:microsoft.com/office/officeart/2005/8/layout/gear1"/>
    <dgm:cxn modelId="{B87CDFB5-6C9A-48DA-BFCF-2D0E771DD68C}" type="presParOf" srcId="{D0B48ADB-7ED6-4992-8081-E87B6C223E07}" destId="{3C72381D-9082-4D71-A2C0-60669DE9A393}" srcOrd="9" destOrd="0" presId="urn:microsoft.com/office/officeart/2005/8/layout/gear1"/>
    <dgm:cxn modelId="{60A8451E-2553-4F33-A3D8-9835CF945DFB}" type="presParOf" srcId="{D0B48ADB-7ED6-4992-8081-E87B6C223E07}" destId="{950DDA5F-1DA5-4EAE-BADA-DE2EDF520F14}" srcOrd="10" destOrd="0" presId="urn:microsoft.com/office/officeart/2005/8/layout/gear1"/>
    <dgm:cxn modelId="{5054C75D-2A17-4E8A-BD36-CE6B647185DC}" type="presParOf" srcId="{D0B48ADB-7ED6-4992-8081-E87B6C223E07}" destId="{D773892F-5C15-469D-97FE-DD7174B261E2}" srcOrd="11" destOrd="0" presId="urn:microsoft.com/office/officeart/2005/8/layout/gear1"/>
    <dgm:cxn modelId="{FCCCF29C-AC8E-4E4A-8925-14DA7FF5459B}" type="presParOf" srcId="{D0B48ADB-7ED6-4992-8081-E87B6C223E07}" destId="{25C4C32A-6BBF-46BF-9C30-E20CE2C43E5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67EEA-D0BF-4A5D-B75B-499C39BA5BBB}">
      <dsp:nvSpPr>
        <dsp:cNvPr id="0" name=""/>
        <dsp:cNvSpPr/>
      </dsp:nvSpPr>
      <dsp:spPr>
        <a:xfrm>
          <a:off x="3666066" y="2438400"/>
          <a:ext cx="2980266" cy="2980266"/>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Services </a:t>
          </a:r>
          <a:endParaRPr lang="en-US" sz="1900" kern="1200" dirty="0"/>
        </a:p>
      </dsp:txBody>
      <dsp:txXfrm>
        <a:off x="4265232" y="3136513"/>
        <a:ext cx="1781934" cy="1531918"/>
      </dsp:txXfrm>
    </dsp:sp>
    <dsp:sp modelId="{A4B80DAC-81C6-4D37-BB57-2760E35AA215}">
      <dsp:nvSpPr>
        <dsp:cNvPr id="0" name=""/>
        <dsp:cNvSpPr/>
      </dsp:nvSpPr>
      <dsp:spPr>
        <a:xfrm>
          <a:off x="1932092" y="1733973"/>
          <a:ext cx="2167466" cy="2167466"/>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IPE</a:t>
          </a:r>
          <a:endParaRPr lang="en-US" sz="1900" kern="1200" dirty="0"/>
        </a:p>
      </dsp:txBody>
      <dsp:txXfrm>
        <a:off x="2477758" y="2282937"/>
        <a:ext cx="1076134" cy="1069538"/>
      </dsp:txXfrm>
    </dsp:sp>
    <dsp:sp modelId="{173FD389-7296-4A83-B1F0-B60CBB573400}">
      <dsp:nvSpPr>
        <dsp:cNvPr id="0" name=""/>
        <dsp:cNvSpPr/>
      </dsp:nvSpPr>
      <dsp:spPr>
        <a:xfrm rot="20700000">
          <a:off x="3146095" y="238642"/>
          <a:ext cx="2123675" cy="2123675"/>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Assessment</a:t>
          </a:r>
          <a:endParaRPr lang="en-US" sz="1900" kern="1200" dirty="0"/>
        </a:p>
      </dsp:txBody>
      <dsp:txXfrm rot="-20700000">
        <a:off x="3611879" y="704426"/>
        <a:ext cx="1192106" cy="1192106"/>
      </dsp:txXfrm>
    </dsp:sp>
    <dsp:sp modelId="{950DDA5F-1DA5-4EAE-BADA-DE2EDF520F14}">
      <dsp:nvSpPr>
        <dsp:cNvPr id="0" name=""/>
        <dsp:cNvSpPr/>
      </dsp:nvSpPr>
      <dsp:spPr>
        <a:xfrm>
          <a:off x="3450576" y="1980864"/>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73892F-5C15-469D-97FE-DD7174B261E2}">
      <dsp:nvSpPr>
        <dsp:cNvPr id="0" name=""/>
        <dsp:cNvSpPr/>
      </dsp:nvSpPr>
      <dsp:spPr>
        <a:xfrm>
          <a:off x="1548238" y="1249140"/>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C4C32A-6BBF-46BF-9C30-E20CE2C43E5C}">
      <dsp:nvSpPr>
        <dsp:cNvPr id="0" name=""/>
        <dsp:cNvSpPr/>
      </dsp:nvSpPr>
      <dsp:spPr>
        <a:xfrm>
          <a:off x="2654867" y="-231776"/>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B5BF1-A0D3-4840-854B-6379DD51B22C}"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42886-473C-4366-98E3-7A171759F80A}" type="slidenum">
              <a:rPr lang="en-US" smtClean="0"/>
              <a:t>‹#›</a:t>
            </a:fld>
            <a:endParaRPr lang="en-US"/>
          </a:p>
        </p:txBody>
      </p:sp>
    </p:spTree>
    <p:extLst>
      <p:ext uri="{BB962C8B-B14F-4D97-AF65-F5344CB8AC3E}">
        <p14:creationId xmlns:p14="http://schemas.microsoft.com/office/powerpoint/2010/main" val="211561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42886-473C-4366-98E3-7A171759F80A}" type="slidenum">
              <a:rPr lang="en-US" smtClean="0"/>
              <a:t>2</a:t>
            </a:fld>
            <a:endParaRPr lang="en-US"/>
          </a:p>
        </p:txBody>
      </p:sp>
    </p:spTree>
    <p:extLst>
      <p:ext uri="{BB962C8B-B14F-4D97-AF65-F5344CB8AC3E}">
        <p14:creationId xmlns:p14="http://schemas.microsoft.com/office/powerpoint/2010/main" val="3078876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IPE drives</a:t>
            </a:r>
            <a:r>
              <a:rPr lang="en-US" baseline="0" dirty="0" smtClean="0"/>
              <a:t> the services. If the service is not on the IPE it will not be provided until the IPE is amended to include the service. The IPE is an agreement between the consumer (farmer with disability) and VR. In many ways it is viewed as a contract. </a:t>
            </a:r>
            <a:endParaRPr lang="en-US" dirty="0"/>
          </a:p>
        </p:txBody>
      </p:sp>
      <p:sp>
        <p:nvSpPr>
          <p:cNvPr id="4" name="Slide Number Placeholder 3"/>
          <p:cNvSpPr>
            <a:spLocks noGrp="1"/>
          </p:cNvSpPr>
          <p:nvPr>
            <p:ph type="sldNum" sz="quarter" idx="10"/>
          </p:nvPr>
        </p:nvSpPr>
        <p:spPr/>
        <p:txBody>
          <a:bodyPr/>
          <a:lstStyle/>
          <a:p>
            <a:fld id="{C9042886-473C-4366-98E3-7A171759F80A}" type="slidenum">
              <a:rPr lang="en-US" smtClean="0"/>
              <a:t>11</a:t>
            </a:fld>
            <a:endParaRPr lang="en-US"/>
          </a:p>
        </p:txBody>
      </p:sp>
    </p:spTree>
    <p:extLst>
      <p:ext uri="{BB962C8B-B14F-4D97-AF65-F5344CB8AC3E}">
        <p14:creationId xmlns:p14="http://schemas.microsoft.com/office/powerpoint/2010/main" val="190142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Client</a:t>
            </a:r>
            <a:r>
              <a:rPr lang="en-US" baseline="0" dirty="0" smtClean="0"/>
              <a:t> Assistance Program (CAP) will assist any client with an appeal (grievance) with any program covered by the Rehabilitation Act. Primarily VR and Independent Living (IL).  </a:t>
            </a:r>
            <a:endParaRPr lang="en-US" baseline="0" dirty="0" smtClean="0"/>
          </a:p>
          <a:p>
            <a:endParaRPr lang="en-US" baseline="0" dirty="0" smtClean="0"/>
          </a:p>
          <a:p>
            <a:r>
              <a:rPr lang="en-US" baseline="0" dirty="0" smtClean="0"/>
              <a:t>The </a:t>
            </a:r>
            <a:r>
              <a:rPr lang="en-US" baseline="0" dirty="0" smtClean="0"/>
              <a:t>Client must initiate the appeal process. </a:t>
            </a:r>
            <a:endParaRPr lang="en-US" baseline="0" dirty="0" smtClean="0"/>
          </a:p>
          <a:p>
            <a:endParaRPr lang="en-US" baseline="0" dirty="0" smtClean="0"/>
          </a:p>
          <a:p>
            <a:r>
              <a:rPr lang="en-US" baseline="0" dirty="0" smtClean="0"/>
              <a:t>The </a:t>
            </a:r>
            <a:r>
              <a:rPr lang="en-US" baseline="0" dirty="0" smtClean="0"/>
              <a:t>Client Assistance Program (CAP) will provide </a:t>
            </a:r>
            <a:r>
              <a:rPr lang="en-US" b="1" baseline="0" dirty="0" smtClean="0"/>
              <a:t>support</a:t>
            </a:r>
            <a:r>
              <a:rPr lang="en-US" baseline="0" dirty="0" smtClean="0"/>
              <a:t> and </a:t>
            </a:r>
            <a:r>
              <a:rPr lang="en-US" b="1" baseline="0" dirty="0" smtClean="0"/>
              <a:t>advocacy</a:t>
            </a:r>
            <a:r>
              <a:rPr lang="en-US" baseline="0" dirty="0" smtClean="0"/>
              <a:t>. </a:t>
            </a:r>
            <a:endParaRPr lang="en-US" baseline="0" dirty="0" smtClean="0"/>
          </a:p>
          <a:p>
            <a:pPr marL="171450" indent="-171450">
              <a:buFont typeface="Arial" panose="020B0604020202020204" pitchFamily="34" charset="0"/>
              <a:buChar char="•"/>
            </a:pPr>
            <a:r>
              <a:rPr lang="en-US" baseline="0" dirty="0" smtClean="0"/>
              <a:t>The </a:t>
            </a:r>
            <a:r>
              <a:rPr lang="en-US" b="1" baseline="0" dirty="0" smtClean="0"/>
              <a:t>CAP Advocacy Specialist </a:t>
            </a:r>
            <a:r>
              <a:rPr lang="en-US" baseline="0" dirty="0" smtClean="0"/>
              <a:t>(as they are titled in IN) will listen to the client, will review with the client the questions and concerns of the appeal. </a:t>
            </a:r>
            <a:endParaRPr lang="en-US" baseline="0" dirty="0" smtClean="0"/>
          </a:p>
          <a:p>
            <a:pPr marL="171450" indent="-171450">
              <a:buFont typeface="Arial" panose="020B0604020202020204" pitchFamily="34" charset="0"/>
              <a:buChar char="•"/>
            </a:pPr>
            <a:r>
              <a:rPr lang="en-US" baseline="0" dirty="0" smtClean="0"/>
              <a:t>If </a:t>
            </a:r>
            <a:r>
              <a:rPr lang="en-US" baseline="0" dirty="0" smtClean="0"/>
              <a:t>the appeal is determined to have merit The CAP Advocacy Specialist will gather information and documentation including related policy that will aid in representing the client in the appeal process. </a:t>
            </a:r>
            <a:endParaRPr lang="en-US" baseline="0" dirty="0" smtClean="0"/>
          </a:p>
          <a:p>
            <a:pPr marL="171450" indent="-171450">
              <a:buFont typeface="Arial" panose="020B0604020202020204" pitchFamily="34" charset="0"/>
              <a:buChar char="•"/>
            </a:pPr>
            <a:r>
              <a:rPr lang="en-US" baseline="0" dirty="0" smtClean="0"/>
              <a:t>The </a:t>
            </a:r>
            <a:r>
              <a:rPr lang="en-US" baseline="0" dirty="0" smtClean="0"/>
              <a:t>CAP Advocacy Specialist will support the client through out the appeal process. The client does not have to “stand up to” or “take on” the bureaucratic authority alone. </a:t>
            </a:r>
            <a:endParaRPr lang="en-US" baseline="0" dirty="0" smtClean="0"/>
          </a:p>
          <a:p>
            <a:pPr marL="171450" indent="-171450">
              <a:buFont typeface="Arial" panose="020B0604020202020204" pitchFamily="34" charset="0"/>
              <a:buChar char="•"/>
            </a:pPr>
            <a:r>
              <a:rPr lang="en-US" baseline="0" dirty="0" smtClean="0"/>
              <a:t>Many </a:t>
            </a:r>
            <a:r>
              <a:rPr lang="en-US" baseline="0" dirty="0" smtClean="0"/>
              <a:t>times a client may feel intimidated by the process. They may not want to challenge a decision fearing they may lose access  to needed services.  </a:t>
            </a:r>
            <a:endParaRPr lang="en-US" baseline="0" dirty="0" smtClean="0"/>
          </a:p>
          <a:p>
            <a:pPr marL="171450" indent="-171450">
              <a:buFont typeface="Arial" panose="020B0604020202020204" pitchFamily="34" charset="0"/>
              <a:buChar char="•"/>
            </a:pPr>
            <a:r>
              <a:rPr lang="en-US" baseline="0" dirty="0" smtClean="0"/>
              <a:t>The </a:t>
            </a:r>
            <a:r>
              <a:rPr lang="en-US" baseline="0" dirty="0" smtClean="0"/>
              <a:t>majority of appeals related to VR are in regard to eligibility determination decisions. </a:t>
            </a:r>
            <a:endParaRPr lang="en-US" dirty="0"/>
          </a:p>
        </p:txBody>
      </p:sp>
      <p:sp>
        <p:nvSpPr>
          <p:cNvPr id="4" name="Slide Number Placeholder 3"/>
          <p:cNvSpPr>
            <a:spLocks noGrp="1"/>
          </p:cNvSpPr>
          <p:nvPr>
            <p:ph type="sldNum" sz="quarter" idx="10"/>
          </p:nvPr>
        </p:nvSpPr>
        <p:spPr/>
        <p:txBody>
          <a:bodyPr/>
          <a:lstStyle/>
          <a:p>
            <a:fld id="{C9042886-473C-4366-98E3-7A171759F80A}" type="slidenum">
              <a:rPr lang="en-US" smtClean="0"/>
              <a:t>13</a:t>
            </a:fld>
            <a:endParaRPr lang="en-US"/>
          </a:p>
        </p:txBody>
      </p:sp>
    </p:spTree>
    <p:extLst>
      <p:ext uri="{BB962C8B-B14F-4D97-AF65-F5344CB8AC3E}">
        <p14:creationId xmlns:p14="http://schemas.microsoft.com/office/powerpoint/2010/main" val="80517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r>
            <a:r>
              <a:rPr lang="en-US" dirty="0" err="1" smtClean="0"/>
              <a:t>AgrAbility</a:t>
            </a:r>
            <a:r>
              <a:rPr lang="en-US" dirty="0" smtClean="0"/>
              <a:t> staff believe a VR decision is not</a:t>
            </a:r>
            <a:r>
              <a:rPr lang="en-US" baseline="0" dirty="0" smtClean="0"/>
              <a:t> in keeping with policy it is ok to encourage the client to file an appeal. It is ok to let the client know that CAP will be supportive. However the appeal must come from the client.  With the Client’s permission </a:t>
            </a:r>
            <a:r>
              <a:rPr lang="en-US" baseline="0" dirty="0" err="1" smtClean="0"/>
              <a:t>AgrAbility</a:t>
            </a:r>
            <a:r>
              <a:rPr lang="en-US" baseline="0" dirty="0" smtClean="0"/>
              <a:t> staff may accompany the client when meeting with CAP. </a:t>
            </a:r>
            <a:endParaRPr lang="en-US" dirty="0"/>
          </a:p>
        </p:txBody>
      </p:sp>
      <p:sp>
        <p:nvSpPr>
          <p:cNvPr id="4" name="Slide Number Placeholder 3"/>
          <p:cNvSpPr>
            <a:spLocks noGrp="1"/>
          </p:cNvSpPr>
          <p:nvPr>
            <p:ph type="sldNum" sz="quarter" idx="10"/>
          </p:nvPr>
        </p:nvSpPr>
        <p:spPr/>
        <p:txBody>
          <a:bodyPr/>
          <a:lstStyle/>
          <a:p>
            <a:fld id="{C9042886-473C-4366-98E3-7A171759F80A}" type="slidenum">
              <a:rPr lang="en-US" smtClean="0"/>
              <a:t>14</a:t>
            </a:fld>
            <a:endParaRPr lang="en-US"/>
          </a:p>
        </p:txBody>
      </p:sp>
    </p:spTree>
    <p:extLst>
      <p:ext uri="{BB962C8B-B14F-4D97-AF65-F5344CB8AC3E}">
        <p14:creationId xmlns:p14="http://schemas.microsoft.com/office/powerpoint/2010/main" val="224728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Vocational Rehabilitation became a part of the national consciousness following World</a:t>
            </a:r>
            <a:r>
              <a:rPr lang="en-US" baseline="0" dirty="0" smtClean="0"/>
              <a:t> War I primarily as a response to the number of injured returning veterans who were unable to return to their former employment. </a:t>
            </a:r>
            <a:endParaRPr lang="en-US" baseline="0" dirty="0" smtClean="0"/>
          </a:p>
          <a:p>
            <a:pPr marL="171450" indent="-171450">
              <a:buFont typeface="Arial" panose="020B0604020202020204" pitchFamily="34" charset="0"/>
              <a:buChar char="•"/>
            </a:pPr>
            <a:r>
              <a:rPr lang="en-US" baseline="0" dirty="0" smtClean="0"/>
              <a:t>Through </a:t>
            </a:r>
            <a:r>
              <a:rPr lang="en-US" baseline="0" dirty="0" smtClean="0"/>
              <a:t>the years there have been a number of amendments passed each building on previous legislation leading up to the Rehabilitation Act of 1973 as amended through public law 114-95 Enacted 12-10-2015</a:t>
            </a:r>
            <a:endParaRPr lang="en-US" dirty="0"/>
          </a:p>
        </p:txBody>
      </p:sp>
      <p:sp>
        <p:nvSpPr>
          <p:cNvPr id="4" name="Slide Number Placeholder 3"/>
          <p:cNvSpPr>
            <a:spLocks noGrp="1"/>
          </p:cNvSpPr>
          <p:nvPr>
            <p:ph type="sldNum" sz="quarter" idx="10"/>
          </p:nvPr>
        </p:nvSpPr>
        <p:spPr/>
        <p:txBody>
          <a:bodyPr/>
          <a:lstStyle/>
          <a:p>
            <a:fld id="{C9042886-473C-4366-98E3-7A171759F80A}" type="slidenum">
              <a:rPr lang="en-US" smtClean="0"/>
              <a:t>3</a:t>
            </a:fld>
            <a:endParaRPr lang="en-US"/>
          </a:p>
        </p:txBody>
      </p:sp>
    </p:spTree>
    <p:extLst>
      <p:ext uri="{BB962C8B-B14F-4D97-AF65-F5344CB8AC3E}">
        <p14:creationId xmlns:p14="http://schemas.microsoft.com/office/powerpoint/2010/main" val="82633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Rehabilitation</a:t>
            </a:r>
            <a:r>
              <a:rPr lang="en-US" baseline="0" dirty="0" smtClean="0"/>
              <a:t> needs are identified by the completion of a comprehensive assessment. </a:t>
            </a:r>
            <a:endParaRPr lang="en-US" baseline="0" dirty="0" smtClean="0"/>
          </a:p>
          <a:p>
            <a:r>
              <a:rPr lang="en-US" baseline="0" dirty="0" smtClean="0"/>
              <a:t>The </a:t>
            </a:r>
            <a:r>
              <a:rPr lang="en-US" baseline="0" dirty="0" smtClean="0"/>
              <a:t>comprehensive assessment may include such things as </a:t>
            </a:r>
            <a:endParaRPr lang="en-US" baseline="0" dirty="0" smtClean="0"/>
          </a:p>
          <a:p>
            <a:pPr marL="171450" indent="-171450">
              <a:buFont typeface="Arial" panose="020B0604020202020204" pitchFamily="34" charset="0"/>
              <a:buChar char="•"/>
            </a:pPr>
            <a:r>
              <a:rPr lang="en-US" baseline="0" dirty="0" smtClean="0"/>
              <a:t>the </a:t>
            </a:r>
            <a:r>
              <a:rPr lang="en-US" baseline="0" dirty="0" smtClean="0"/>
              <a:t>vocational implications of the disability, </a:t>
            </a:r>
            <a:endParaRPr lang="en-US" baseline="0" dirty="0" smtClean="0"/>
          </a:p>
          <a:p>
            <a:pPr marL="171450" indent="-171450">
              <a:buFont typeface="Arial" panose="020B0604020202020204" pitchFamily="34" charset="0"/>
              <a:buChar char="•"/>
            </a:pPr>
            <a:r>
              <a:rPr lang="en-US" baseline="0" dirty="0" smtClean="0"/>
              <a:t>need </a:t>
            </a:r>
            <a:r>
              <a:rPr lang="en-US" baseline="0" dirty="0" smtClean="0"/>
              <a:t>for assistive technology, home or vehicle modification, </a:t>
            </a:r>
            <a:endParaRPr lang="en-US" baseline="0" dirty="0" smtClean="0"/>
          </a:p>
          <a:p>
            <a:pPr marL="171450" indent="-171450">
              <a:buFont typeface="Arial" panose="020B0604020202020204" pitchFamily="34" charset="0"/>
              <a:buChar char="•"/>
            </a:pPr>
            <a:r>
              <a:rPr lang="en-US" baseline="0" dirty="0" smtClean="0"/>
              <a:t>level </a:t>
            </a:r>
            <a:r>
              <a:rPr lang="en-US" baseline="0" dirty="0" smtClean="0"/>
              <a:t>of intellectual function, </a:t>
            </a:r>
            <a:endParaRPr lang="en-US" baseline="0" dirty="0" smtClean="0"/>
          </a:p>
          <a:p>
            <a:pPr marL="171450" indent="-171450">
              <a:buFont typeface="Arial" panose="020B0604020202020204" pitchFamily="34" charset="0"/>
              <a:buChar char="•"/>
            </a:pPr>
            <a:r>
              <a:rPr lang="en-US" baseline="0" dirty="0" smtClean="0"/>
              <a:t>vocational </a:t>
            </a:r>
            <a:r>
              <a:rPr lang="en-US" baseline="0" dirty="0" smtClean="0"/>
              <a:t>interest, etc. </a:t>
            </a:r>
            <a:endParaRPr lang="en-US" baseline="0" dirty="0" smtClean="0"/>
          </a:p>
          <a:p>
            <a:pPr marL="0" indent="0">
              <a:buFont typeface="Arial" panose="020B0604020202020204" pitchFamily="34" charset="0"/>
              <a:buNone/>
            </a:pPr>
            <a:endParaRPr lang="en-US" baseline="0" dirty="0" smtClean="0"/>
          </a:p>
          <a:p>
            <a:r>
              <a:rPr lang="en-US" u="sng" baseline="0" dirty="0" smtClean="0"/>
              <a:t>Managing financial resources that are necessary and reasonable:  </a:t>
            </a:r>
            <a:endParaRPr lang="en-US" u="sng" baseline="0" dirty="0" smtClean="0"/>
          </a:p>
          <a:p>
            <a:pPr marL="171450" indent="-171450">
              <a:buFont typeface="Arial" panose="020B0604020202020204" pitchFamily="34" charset="0"/>
              <a:buChar char="•"/>
            </a:pPr>
            <a:r>
              <a:rPr lang="en-US" b="1" u="sng" baseline="0" dirty="0" smtClean="0"/>
              <a:t>Necessary</a:t>
            </a:r>
            <a:r>
              <a:rPr lang="en-US" baseline="0" dirty="0" smtClean="0"/>
              <a:t> </a:t>
            </a:r>
            <a:r>
              <a:rPr lang="en-US" baseline="0" dirty="0" smtClean="0"/>
              <a:t>relates to the employment goal and or the functional limitations/vocational impediments of the disability. All services provided by Vocational Rehabilitation must address one or </a:t>
            </a:r>
            <a:r>
              <a:rPr lang="en-US" baseline="0" dirty="0" smtClean="0"/>
              <a:t>both of </a:t>
            </a:r>
            <a:r>
              <a:rPr lang="en-US" baseline="0" dirty="0" smtClean="0"/>
              <a:t>the </a:t>
            </a:r>
            <a:r>
              <a:rPr lang="en-US" i="1" baseline="0" dirty="0" smtClean="0"/>
              <a:t>employment goal </a:t>
            </a:r>
            <a:r>
              <a:rPr lang="en-US" baseline="0" dirty="0" smtClean="0"/>
              <a:t>and/or </a:t>
            </a:r>
            <a:r>
              <a:rPr lang="en-US" i="1" baseline="0" dirty="0" smtClean="0"/>
              <a:t>the vocational impediments</a:t>
            </a:r>
            <a:r>
              <a:rPr lang="en-US" baseline="0" dirty="0" smtClean="0"/>
              <a:t>. </a:t>
            </a:r>
            <a:endParaRPr lang="en-US" baseline="0" dirty="0" smtClean="0"/>
          </a:p>
          <a:p>
            <a:pPr marL="171450" indent="-171450">
              <a:buFont typeface="Arial" panose="020B0604020202020204" pitchFamily="34" charset="0"/>
              <a:buChar char="•"/>
            </a:pPr>
            <a:r>
              <a:rPr lang="en-US" b="1" u="sng" baseline="0" dirty="0" smtClean="0"/>
              <a:t>Reasonable</a:t>
            </a:r>
            <a:r>
              <a:rPr lang="en-US" baseline="0" dirty="0" smtClean="0"/>
              <a:t> </a:t>
            </a:r>
            <a:r>
              <a:rPr lang="en-US" baseline="0" dirty="0" smtClean="0"/>
              <a:t>relates to cost for example a smooth hard floor surface may be necessary to traverse using a wheel chair however solid oak flooring, while providing the necessary surface may not be reasonable when compared to tile flooring.  However if the consumer chooses the solid oak flooring they would pay the difference in material and installation costs</a:t>
            </a:r>
            <a:r>
              <a:rPr lang="en-US" baseline="0" dirty="0" smtClean="0"/>
              <a:t>.</a:t>
            </a:r>
          </a:p>
          <a:p>
            <a:pPr marL="171450" indent="-171450">
              <a:buFont typeface="Arial" panose="020B0604020202020204" pitchFamily="34" charset="0"/>
              <a:buChar char="•"/>
            </a:pPr>
            <a:endParaRPr lang="en-US" baseline="0" dirty="0" smtClean="0"/>
          </a:p>
          <a:p>
            <a:r>
              <a:rPr lang="en-US" baseline="0" dirty="0" smtClean="0"/>
              <a:t>VR must also consider comparable benefits such as insurance, education scholarships and grants.  I can think of no instance where the consumer incurred a cost that they did not know about up front provided that they communicated with Vocational Rehabilitation and received prior approval and authorization from VR before the cost was incurred.  </a:t>
            </a:r>
            <a:endParaRPr lang="en-US" dirty="0"/>
          </a:p>
        </p:txBody>
      </p:sp>
      <p:sp>
        <p:nvSpPr>
          <p:cNvPr id="4" name="Slide Number Placeholder 3"/>
          <p:cNvSpPr>
            <a:spLocks noGrp="1"/>
          </p:cNvSpPr>
          <p:nvPr>
            <p:ph type="sldNum" sz="quarter" idx="10"/>
          </p:nvPr>
        </p:nvSpPr>
        <p:spPr/>
        <p:txBody>
          <a:bodyPr/>
          <a:lstStyle/>
          <a:p>
            <a:fld id="{C9042886-473C-4366-98E3-7A171759F80A}" type="slidenum">
              <a:rPr lang="en-US" smtClean="0"/>
              <a:t>4</a:t>
            </a:fld>
            <a:endParaRPr lang="en-US"/>
          </a:p>
        </p:txBody>
      </p:sp>
    </p:spTree>
    <p:extLst>
      <p:ext uri="{BB962C8B-B14F-4D97-AF65-F5344CB8AC3E}">
        <p14:creationId xmlns:p14="http://schemas.microsoft.com/office/powerpoint/2010/main" val="295505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how closely the </a:t>
            </a:r>
            <a:r>
              <a:rPr lang="en-US" dirty="0" err="1" smtClean="0"/>
              <a:t>AgrAbility</a:t>
            </a:r>
            <a:r>
              <a:rPr lang="en-US" baseline="0" dirty="0" smtClean="0"/>
              <a:t> Mission Statement aligns with the first part of the VR Mission Statement </a:t>
            </a:r>
            <a:endParaRPr lang="en-US" dirty="0"/>
          </a:p>
        </p:txBody>
      </p:sp>
      <p:sp>
        <p:nvSpPr>
          <p:cNvPr id="4" name="Slide Number Placeholder 3"/>
          <p:cNvSpPr>
            <a:spLocks noGrp="1"/>
          </p:cNvSpPr>
          <p:nvPr>
            <p:ph type="sldNum" sz="quarter" idx="10"/>
          </p:nvPr>
        </p:nvSpPr>
        <p:spPr/>
        <p:txBody>
          <a:bodyPr/>
          <a:lstStyle/>
          <a:p>
            <a:fld id="{C9042886-473C-4366-98E3-7A171759F80A}" type="slidenum">
              <a:rPr lang="en-US" smtClean="0"/>
              <a:t>5</a:t>
            </a:fld>
            <a:endParaRPr lang="en-US"/>
          </a:p>
        </p:txBody>
      </p:sp>
    </p:spTree>
    <p:extLst>
      <p:ext uri="{BB962C8B-B14F-4D97-AF65-F5344CB8AC3E}">
        <p14:creationId xmlns:p14="http://schemas.microsoft.com/office/powerpoint/2010/main" val="378830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Vocational Rehabilitation is a viable funding source for many if not all services, e.g. AT, home or vehicle modification, vocational</a:t>
            </a:r>
            <a:r>
              <a:rPr lang="en-US" baseline="0" dirty="0" smtClean="0"/>
              <a:t> training, etc. </a:t>
            </a:r>
            <a:endParaRPr lang="en-US" dirty="0"/>
          </a:p>
        </p:txBody>
      </p:sp>
      <p:sp>
        <p:nvSpPr>
          <p:cNvPr id="4" name="Slide Number Placeholder 3"/>
          <p:cNvSpPr>
            <a:spLocks noGrp="1"/>
          </p:cNvSpPr>
          <p:nvPr>
            <p:ph type="sldNum" sz="quarter" idx="10"/>
          </p:nvPr>
        </p:nvSpPr>
        <p:spPr/>
        <p:txBody>
          <a:bodyPr/>
          <a:lstStyle/>
          <a:p>
            <a:fld id="{C9042886-473C-4366-98E3-7A171759F80A}" type="slidenum">
              <a:rPr lang="en-US" smtClean="0"/>
              <a:t>6</a:t>
            </a:fld>
            <a:endParaRPr lang="en-US"/>
          </a:p>
        </p:txBody>
      </p:sp>
    </p:spTree>
    <p:extLst>
      <p:ext uri="{BB962C8B-B14F-4D97-AF65-F5344CB8AC3E}">
        <p14:creationId xmlns:p14="http://schemas.microsoft.com/office/powerpoint/2010/main" val="254008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Same job – Same employer is</a:t>
            </a:r>
            <a:r>
              <a:rPr lang="en-US" baseline="0" dirty="0" smtClean="0"/>
              <a:t> the situation that most </a:t>
            </a:r>
            <a:r>
              <a:rPr lang="en-US" baseline="0" dirty="0" err="1" smtClean="0"/>
              <a:t>AgrAbility</a:t>
            </a:r>
            <a:r>
              <a:rPr lang="en-US" baseline="0" dirty="0" smtClean="0"/>
              <a:t> clients experience. With rehabilitation needs met they return to their job, farming.</a:t>
            </a:r>
          </a:p>
          <a:p>
            <a:pPr marL="171450" indent="-171450">
              <a:buFont typeface="Arial" panose="020B0604020202020204" pitchFamily="34" charset="0"/>
              <a:buChar char="•"/>
            </a:pPr>
            <a:r>
              <a:rPr lang="en-US" baseline="0" dirty="0" smtClean="0"/>
              <a:t>The higher success rate is in part due to returning to the same job with the same employer, as opposed to different job – different employer </a:t>
            </a:r>
          </a:p>
          <a:p>
            <a:pPr marL="171450" indent="-171450">
              <a:buFont typeface="Arial" panose="020B0604020202020204" pitchFamily="34" charset="0"/>
              <a:buChar char="•"/>
            </a:pPr>
            <a:r>
              <a:rPr lang="en-US" baseline="0" dirty="0" smtClean="0"/>
              <a:t>The 98% success rate is based in national information, In Indiana Breaking New Ground has served 77 farmers with disability and only 3 are not currently farming 2 have retired and 1 has passed away.</a:t>
            </a:r>
          </a:p>
          <a:p>
            <a:pPr marL="171450" indent="-171450">
              <a:buFont typeface="Arial" panose="020B0604020202020204" pitchFamily="34" charset="0"/>
              <a:buChar char="•"/>
            </a:pPr>
            <a:r>
              <a:rPr lang="en-US" baseline="0" dirty="0" smtClean="0"/>
              <a:t>This level of continued success is important to convey to VR when working with them. </a:t>
            </a:r>
            <a:endParaRPr lang="en-US" dirty="0"/>
          </a:p>
        </p:txBody>
      </p:sp>
      <p:sp>
        <p:nvSpPr>
          <p:cNvPr id="4" name="Slide Number Placeholder 3"/>
          <p:cNvSpPr>
            <a:spLocks noGrp="1"/>
          </p:cNvSpPr>
          <p:nvPr>
            <p:ph type="sldNum" sz="quarter" idx="10"/>
          </p:nvPr>
        </p:nvSpPr>
        <p:spPr/>
        <p:txBody>
          <a:bodyPr/>
          <a:lstStyle/>
          <a:p>
            <a:fld id="{C9042886-473C-4366-98E3-7A171759F80A}" type="slidenum">
              <a:rPr lang="en-US" smtClean="0"/>
              <a:t>7</a:t>
            </a:fld>
            <a:endParaRPr lang="en-US"/>
          </a:p>
        </p:txBody>
      </p:sp>
    </p:spTree>
    <p:extLst>
      <p:ext uri="{BB962C8B-B14F-4D97-AF65-F5344CB8AC3E}">
        <p14:creationId xmlns:p14="http://schemas.microsoft.com/office/powerpoint/2010/main" val="4651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example a neighboring farmer was injured when</a:t>
            </a:r>
            <a:r>
              <a:rPr lang="en-US" baseline="0" dirty="0" smtClean="0"/>
              <a:t> a loaded gravity wagon became unblocked and rolled over him. </a:t>
            </a:r>
            <a:r>
              <a:rPr lang="en-US" baseline="0" dirty="0" smtClean="0"/>
              <a:t>The farm was a combination livestock, beef and sheep and crop rotation of hay, corn, soybeans and wheat.  </a:t>
            </a:r>
          </a:p>
          <a:p>
            <a:r>
              <a:rPr lang="en-US" baseline="0" dirty="0" smtClean="0"/>
              <a:t>He experienced: </a:t>
            </a:r>
          </a:p>
          <a:p>
            <a:pPr marL="171450" indent="-171450">
              <a:buFont typeface="Arial" panose="020B0604020202020204" pitchFamily="34" charset="0"/>
              <a:buChar char="•"/>
            </a:pPr>
            <a:r>
              <a:rPr lang="en-US" baseline="0" dirty="0" smtClean="0"/>
              <a:t>fracture </a:t>
            </a:r>
            <a:r>
              <a:rPr lang="en-US" baseline="0" dirty="0" smtClean="0"/>
              <a:t>in forearm and hip and </a:t>
            </a:r>
            <a:endParaRPr lang="en-US" baseline="0" dirty="0" smtClean="0"/>
          </a:p>
          <a:p>
            <a:pPr marL="171450" indent="-171450">
              <a:buFont typeface="Arial" panose="020B0604020202020204" pitchFamily="34" charset="0"/>
              <a:buChar char="•"/>
            </a:pPr>
            <a:r>
              <a:rPr lang="en-US" baseline="0" dirty="0" smtClean="0"/>
              <a:t>dislocation </a:t>
            </a:r>
            <a:r>
              <a:rPr lang="en-US" baseline="0" dirty="0" smtClean="0"/>
              <a:t>of shoulder. </a:t>
            </a: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a:t>
            </a:r>
            <a:r>
              <a:rPr lang="en-US" baseline="0" dirty="0" smtClean="0"/>
              <a:t>farmer lost upper body strength including grip strength, </a:t>
            </a:r>
            <a:endParaRPr lang="en-US" baseline="0" dirty="0" smtClean="0"/>
          </a:p>
          <a:p>
            <a:pPr marL="171450" indent="-171450">
              <a:buFont typeface="Arial" panose="020B0604020202020204" pitchFamily="34" charset="0"/>
              <a:buChar char="•"/>
            </a:pPr>
            <a:r>
              <a:rPr lang="en-US" baseline="0" dirty="0" smtClean="0"/>
              <a:t>loss </a:t>
            </a:r>
            <a:r>
              <a:rPr lang="en-US" baseline="0" dirty="0" smtClean="0"/>
              <a:t>of range of motion, </a:t>
            </a:r>
            <a:endParaRPr lang="en-US" baseline="0" dirty="0" smtClean="0"/>
          </a:p>
          <a:p>
            <a:pPr marL="171450" indent="-171450">
              <a:buFont typeface="Arial" panose="020B0604020202020204" pitchFamily="34" charset="0"/>
              <a:buChar char="•"/>
            </a:pPr>
            <a:r>
              <a:rPr lang="en-US" baseline="0" dirty="0" smtClean="0"/>
              <a:t>could </a:t>
            </a:r>
            <a:r>
              <a:rPr lang="en-US" baseline="0" dirty="0" smtClean="0"/>
              <a:t>no longer stand or walk for prolonged periods of time, </a:t>
            </a:r>
            <a:endParaRPr lang="en-US" baseline="0" dirty="0" smtClean="0"/>
          </a:p>
          <a:p>
            <a:pPr marL="171450" indent="-171450">
              <a:buFont typeface="Arial" panose="020B0604020202020204" pitchFamily="34" charset="0"/>
              <a:buChar char="•"/>
            </a:pPr>
            <a:r>
              <a:rPr lang="en-US" baseline="0" dirty="0" smtClean="0"/>
              <a:t>could </a:t>
            </a:r>
            <a:r>
              <a:rPr lang="en-US" baseline="0" dirty="0" smtClean="0"/>
              <a:t>not walk safely over uneven surfaces, etc. </a:t>
            </a: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 </a:t>
            </a:r>
            <a:r>
              <a:rPr lang="en-US" baseline="0" dirty="0" smtClean="0"/>
              <a:t>resulting vocational impediments were </a:t>
            </a:r>
            <a:endParaRPr lang="en-US" baseline="0" dirty="0" smtClean="0"/>
          </a:p>
          <a:p>
            <a:pPr marL="171450" indent="-171450">
              <a:buFont typeface="Arial" panose="020B0604020202020204" pitchFamily="34" charset="0"/>
              <a:buChar char="•"/>
            </a:pPr>
            <a:r>
              <a:rPr lang="en-US" baseline="0" dirty="0" smtClean="0"/>
              <a:t>could </a:t>
            </a:r>
            <a:r>
              <a:rPr lang="en-US" baseline="0" dirty="0" smtClean="0"/>
              <a:t>no longer lift and carry full 5 gallons buckets to feed lambs, </a:t>
            </a:r>
            <a:endParaRPr lang="en-US" baseline="0" dirty="0" smtClean="0"/>
          </a:p>
          <a:p>
            <a:pPr marL="171450" indent="-171450">
              <a:buFont typeface="Arial" panose="020B0604020202020204" pitchFamily="34" charset="0"/>
              <a:buChar char="•"/>
            </a:pPr>
            <a:r>
              <a:rPr lang="en-US" baseline="0" dirty="0" smtClean="0"/>
              <a:t>could </a:t>
            </a:r>
            <a:r>
              <a:rPr lang="en-US" baseline="0" dirty="0" smtClean="0"/>
              <a:t>no longer lift and carry bales of hay out to cattle, </a:t>
            </a:r>
            <a:endParaRPr lang="en-US" baseline="0" dirty="0" smtClean="0"/>
          </a:p>
          <a:p>
            <a:pPr marL="171450" indent="-171450">
              <a:buFont typeface="Arial" panose="020B0604020202020204" pitchFamily="34" charset="0"/>
              <a:buChar char="•"/>
            </a:pPr>
            <a:r>
              <a:rPr lang="en-US" baseline="0" dirty="0" smtClean="0"/>
              <a:t>could </a:t>
            </a:r>
            <a:r>
              <a:rPr lang="en-US" baseline="0" dirty="0" smtClean="0"/>
              <a:t>no longer walk safely across tilled fields to scout crops, check fence, etc. </a:t>
            </a:r>
            <a:endParaRPr lang="en-US" baseline="0" dirty="0" smtClean="0"/>
          </a:p>
          <a:p>
            <a:pPr marL="171450" indent="-171450">
              <a:buFont typeface="Arial" panose="020B0604020202020204" pitchFamily="34" charset="0"/>
              <a:buChar char="•"/>
            </a:pPr>
            <a:r>
              <a:rPr lang="en-US" baseline="0" dirty="0" smtClean="0"/>
              <a:t>could </a:t>
            </a:r>
            <a:r>
              <a:rPr lang="en-US" baseline="0" dirty="0" smtClean="0"/>
              <a:t>no longer safely sort and load livestock for shipment safely and independently, </a:t>
            </a:r>
            <a:endParaRPr lang="en-US" baseline="0" dirty="0" smtClean="0"/>
          </a:p>
          <a:p>
            <a:pPr marL="171450" indent="-171450">
              <a:buFont typeface="Arial" panose="020B0604020202020204" pitchFamily="34" charset="0"/>
              <a:buChar char="•"/>
            </a:pPr>
            <a:r>
              <a:rPr lang="en-US" baseline="0" dirty="0" smtClean="0"/>
              <a:t>could </a:t>
            </a:r>
            <a:r>
              <a:rPr lang="en-US" baseline="0" dirty="0" smtClean="0"/>
              <a:t>no longer reach up to pull himself up to first step of combine or tractor, etc.  </a:t>
            </a:r>
            <a:endParaRPr lang="en-US" baseline="0" dirty="0" smtClean="0"/>
          </a:p>
          <a:p>
            <a:pPr marL="0" indent="0">
              <a:buFont typeface="Arial" panose="020B0604020202020204" pitchFamily="34" charset="0"/>
              <a:buNone/>
            </a:pPr>
            <a:endParaRPr lang="en-US" baseline="0" dirty="0" smtClean="0"/>
          </a:p>
          <a:p>
            <a:r>
              <a:rPr lang="en-US" baseline="0" dirty="0" smtClean="0"/>
              <a:t>Following an assessment by AgrAbility some of the services recommended were </a:t>
            </a:r>
            <a:endParaRPr lang="en-US" baseline="0" dirty="0" smtClean="0"/>
          </a:p>
          <a:p>
            <a:pPr marL="171450" indent="-171450">
              <a:buFont typeface="Arial" panose="020B0604020202020204" pitchFamily="34" charset="0"/>
              <a:buChar char="•"/>
            </a:pPr>
            <a:r>
              <a:rPr lang="en-US" baseline="0" dirty="0" smtClean="0"/>
              <a:t>lowered </a:t>
            </a:r>
            <a:r>
              <a:rPr lang="en-US" baseline="0" dirty="0" smtClean="0"/>
              <a:t>steps on tractor and combine, </a:t>
            </a:r>
            <a:endParaRPr lang="en-US" baseline="0" dirty="0" smtClean="0"/>
          </a:p>
          <a:p>
            <a:pPr marL="171450" indent="-171450">
              <a:buFont typeface="Arial" panose="020B0604020202020204" pitchFamily="34" charset="0"/>
              <a:buChar char="•"/>
            </a:pPr>
            <a:r>
              <a:rPr lang="en-US" baseline="0" dirty="0" smtClean="0"/>
              <a:t>an </a:t>
            </a:r>
            <a:r>
              <a:rPr lang="en-US" baseline="0" dirty="0" smtClean="0"/>
              <a:t>ATV, </a:t>
            </a:r>
            <a:endParaRPr lang="en-US" baseline="0" dirty="0" smtClean="0"/>
          </a:p>
          <a:p>
            <a:pPr marL="171450" indent="-171450">
              <a:buFont typeface="Arial" panose="020B0604020202020204" pitchFamily="34" charset="0"/>
              <a:buChar char="•"/>
            </a:pPr>
            <a:r>
              <a:rPr lang="en-US" baseline="0" dirty="0" smtClean="0"/>
              <a:t>corral </a:t>
            </a:r>
            <a:r>
              <a:rPr lang="en-US" baseline="0" dirty="0" smtClean="0"/>
              <a:t>with swing gate and chute . </a:t>
            </a: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Each </a:t>
            </a:r>
            <a:r>
              <a:rPr lang="en-US" baseline="0" dirty="0" smtClean="0"/>
              <a:t>of these recommendations addressed vocational impediments that resulted from the disability allowing the farmer to benefit and continue farming.</a:t>
            </a:r>
          </a:p>
          <a:p>
            <a:endParaRPr lang="en-US" baseline="0" dirty="0" smtClean="0"/>
          </a:p>
          <a:p>
            <a:r>
              <a:rPr lang="en-US" baseline="0" dirty="0" smtClean="0"/>
              <a:t>As </a:t>
            </a:r>
            <a:r>
              <a:rPr lang="en-US" baseline="0" dirty="0" smtClean="0"/>
              <a:t>a part of eligibility there are three </a:t>
            </a:r>
            <a:r>
              <a:rPr lang="en-US" baseline="0" dirty="0" err="1" smtClean="0"/>
              <a:t>catagorys</a:t>
            </a:r>
            <a:r>
              <a:rPr lang="en-US" baseline="0" dirty="0" smtClean="0"/>
              <a:t>; </a:t>
            </a:r>
            <a:endParaRPr lang="en-US" baseline="0" dirty="0" smtClean="0"/>
          </a:p>
          <a:p>
            <a:pPr marL="228600" indent="-228600">
              <a:buFont typeface="+mj-lt"/>
              <a:buAutoNum type="arabicPeriod"/>
            </a:pPr>
            <a:r>
              <a:rPr lang="en-US" baseline="0" dirty="0" smtClean="0"/>
              <a:t>no </a:t>
            </a:r>
            <a:r>
              <a:rPr lang="en-US" baseline="0" dirty="0" smtClean="0"/>
              <a:t>significant disability (NSD) 0-1 area of functional limitation, </a:t>
            </a:r>
            <a:endParaRPr lang="en-US" baseline="0" dirty="0" smtClean="0"/>
          </a:p>
          <a:p>
            <a:pPr marL="228600" indent="-228600">
              <a:buFont typeface="+mj-lt"/>
              <a:buAutoNum type="arabicPeriod"/>
            </a:pPr>
            <a:r>
              <a:rPr lang="en-US" baseline="0" dirty="0" smtClean="0"/>
              <a:t>significant </a:t>
            </a:r>
            <a:r>
              <a:rPr lang="en-US" baseline="0" dirty="0" smtClean="0"/>
              <a:t>disability (SD) 2 areas of functional limitation, and </a:t>
            </a:r>
            <a:endParaRPr lang="en-US" baseline="0" dirty="0" smtClean="0"/>
          </a:p>
          <a:p>
            <a:pPr marL="228600" indent="-228600">
              <a:buFont typeface="+mj-lt"/>
              <a:buAutoNum type="arabicPeriod"/>
            </a:pPr>
            <a:r>
              <a:rPr lang="en-US" baseline="0" dirty="0" smtClean="0"/>
              <a:t>most </a:t>
            </a:r>
            <a:r>
              <a:rPr lang="en-US" baseline="0" dirty="0" smtClean="0"/>
              <a:t>significant disability (MSD) 3 or more areas of functional limitation.  Typically in Order of Selection (OOS) MSD is the only category served. </a:t>
            </a:r>
            <a:endParaRPr lang="en-US" dirty="0"/>
          </a:p>
        </p:txBody>
      </p:sp>
      <p:sp>
        <p:nvSpPr>
          <p:cNvPr id="4" name="Slide Number Placeholder 3"/>
          <p:cNvSpPr>
            <a:spLocks noGrp="1"/>
          </p:cNvSpPr>
          <p:nvPr>
            <p:ph type="sldNum" sz="quarter" idx="10"/>
          </p:nvPr>
        </p:nvSpPr>
        <p:spPr/>
        <p:txBody>
          <a:bodyPr/>
          <a:lstStyle/>
          <a:p>
            <a:fld id="{C9042886-473C-4366-98E3-7A171759F80A}" type="slidenum">
              <a:rPr lang="en-US" smtClean="0"/>
              <a:t>8</a:t>
            </a:fld>
            <a:endParaRPr lang="en-US"/>
          </a:p>
        </p:txBody>
      </p:sp>
    </p:spTree>
    <p:extLst>
      <p:ext uri="{BB962C8B-B14F-4D97-AF65-F5344CB8AC3E}">
        <p14:creationId xmlns:p14="http://schemas.microsoft.com/office/powerpoint/2010/main" val="284460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previously mentioned the goal of the comprehensive assessment is</a:t>
            </a:r>
            <a:r>
              <a:rPr lang="en-US" baseline="0" dirty="0" smtClean="0"/>
              <a:t> to identify the rehabilitation needs to </a:t>
            </a:r>
            <a:r>
              <a:rPr lang="en-US" u="sng" baseline="0" dirty="0" smtClean="0"/>
              <a:t>address either or both the employment goal and the vocational impediments.  </a:t>
            </a:r>
            <a:endParaRPr lang="en-US" u="sng" baseline="0" dirty="0" smtClean="0"/>
          </a:p>
          <a:p>
            <a:endParaRPr lang="en-US" baseline="0" dirty="0" smtClean="0"/>
          </a:p>
          <a:p>
            <a:r>
              <a:rPr lang="en-US" baseline="0" dirty="0" smtClean="0"/>
              <a:t>The </a:t>
            </a:r>
            <a:r>
              <a:rPr lang="en-US" baseline="0" dirty="0" smtClean="0"/>
              <a:t>comprehensive assessment should help to identify the consumer’s unique strengths, resources, priorities, concerns, abilities, capabilities, interests as well as limitations and resulting needs. </a:t>
            </a:r>
            <a:endParaRPr lang="en-US" baseline="0" dirty="0" smtClean="0"/>
          </a:p>
          <a:p>
            <a:endParaRPr lang="en-US" baseline="0" dirty="0" smtClean="0"/>
          </a:p>
          <a:p>
            <a:r>
              <a:rPr lang="en-US" baseline="0" dirty="0" smtClean="0"/>
              <a:t>The </a:t>
            </a:r>
            <a:r>
              <a:rPr lang="en-US" baseline="0" dirty="0" smtClean="0"/>
              <a:t>comprehensive assessment should identify the employment goal that is consistent with the above list of consumer attributes and the services necessary to reach the employment goal. </a:t>
            </a:r>
            <a:endParaRPr lang="en-US" dirty="0"/>
          </a:p>
        </p:txBody>
      </p:sp>
      <p:sp>
        <p:nvSpPr>
          <p:cNvPr id="4" name="Slide Number Placeholder 3"/>
          <p:cNvSpPr>
            <a:spLocks noGrp="1"/>
          </p:cNvSpPr>
          <p:nvPr>
            <p:ph type="sldNum" sz="quarter" idx="10"/>
          </p:nvPr>
        </p:nvSpPr>
        <p:spPr/>
        <p:txBody>
          <a:bodyPr/>
          <a:lstStyle/>
          <a:p>
            <a:fld id="{C9042886-473C-4366-98E3-7A171759F80A}" type="slidenum">
              <a:rPr lang="en-US" smtClean="0"/>
              <a:t>9</a:t>
            </a:fld>
            <a:endParaRPr lang="en-US"/>
          </a:p>
        </p:txBody>
      </p:sp>
    </p:spTree>
    <p:extLst>
      <p:ext uri="{BB962C8B-B14F-4D97-AF65-F5344CB8AC3E}">
        <p14:creationId xmlns:p14="http://schemas.microsoft.com/office/powerpoint/2010/main" val="426264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t>
            </a:r>
            <a:r>
              <a:rPr lang="en-US" baseline="0" dirty="0" smtClean="0"/>
              <a:t> employment outcome that is commensurate with the consumer’s unique strengths, resources, etc.  </a:t>
            </a:r>
            <a:endParaRPr lang="en-US" baseline="0" dirty="0" smtClean="0"/>
          </a:p>
          <a:p>
            <a:endParaRPr lang="en-US" baseline="0" dirty="0" smtClean="0"/>
          </a:p>
          <a:p>
            <a:r>
              <a:rPr lang="en-US" baseline="0" dirty="0" smtClean="0"/>
              <a:t>Informed </a:t>
            </a:r>
            <a:r>
              <a:rPr lang="en-US" baseline="0" dirty="0" smtClean="0"/>
              <a:t>choice is important, the consumer has input into the IPE . The VR role in simple terms is to make sure that the consumer has all the information necessary to make decisions that are correct for them and to make sure that what ever they have agreed to happen (services) does happen. </a:t>
            </a:r>
          </a:p>
          <a:p>
            <a:endParaRPr lang="en-US" baseline="0" dirty="0" smtClean="0"/>
          </a:p>
          <a:p>
            <a:r>
              <a:rPr lang="en-US" baseline="0" dirty="0" smtClean="0"/>
              <a:t>Specific </a:t>
            </a:r>
            <a:r>
              <a:rPr lang="en-US" baseline="0" dirty="0" smtClean="0"/>
              <a:t>Rehabilitation Services: services that are necessary to achieve the employment outcome using information gathered from comprehensive assessment. </a:t>
            </a:r>
          </a:p>
          <a:p>
            <a:endParaRPr lang="en-US" baseline="0" dirty="0" smtClean="0"/>
          </a:p>
          <a:p>
            <a:r>
              <a:rPr lang="en-US" baseline="0" dirty="0" smtClean="0"/>
              <a:t>Time </a:t>
            </a:r>
            <a:r>
              <a:rPr lang="en-US" baseline="0" dirty="0" smtClean="0"/>
              <a:t>line: a reminder that employment is the goal ant there is an expectation of progress, </a:t>
            </a:r>
          </a:p>
          <a:p>
            <a:endParaRPr lang="en-US" baseline="0" dirty="0" smtClean="0"/>
          </a:p>
          <a:p>
            <a:r>
              <a:rPr lang="en-US" baseline="0" dirty="0" smtClean="0"/>
              <a:t>Description </a:t>
            </a:r>
            <a:r>
              <a:rPr lang="en-US" baseline="0" dirty="0" smtClean="0"/>
              <a:t>of vendors:  Identify the specific vendor to provide the service</a:t>
            </a:r>
          </a:p>
          <a:p>
            <a:endParaRPr lang="en-US" baseline="0" dirty="0" smtClean="0"/>
          </a:p>
          <a:p>
            <a:r>
              <a:rPr lang="en-US" baseline="0" dirty="0" smtClean="0"/>
              <a:t>Description </a:t>
            </a:r>
            <a:r>
              <a:rPr lang="en-US" baseline="0" dirty="0" smtClean="0"/>
              <a:t>of criteria to evaluate: progress reports, </a:t>
            </a:r>
            <a:r>
              <a:rPr lang="en-US" baseline="0" dirty="0" err="1" smtClean="0"/>
              <a:t>etc</a:t>
            </a:r>
            <a:endParaRPr lang="en-US" baseline="0" dirty="0" smtClean="0"/>
          </a:p>
          <a:p>
            <a:endParaRPr lang="en-US" baseline="0" dirty="0" smtClean="0"/>
          </a:p>
          <a:p>
            <a:r>
              <a:rPr lang="en-US" baseline="0" dirty="0" smtClean="0"/>
              <a:t>Terms </a:t>
            </a:r>
            <a:r>
              <a:rPr lang="en-US" baseline="0" dirty="0" smtClean="0"/>
              <a:t>and </a:t>
            </a:r>
            <a:r>
              <a:rPr lang="en-US" baseline="0" dirty="0" smtClean="0"/>
              <a:t>condition:, </a:t>
            </a:r>
            <a:r>
              <a:rPr lang="en-US" baseline="0" dirty="0" smtClean="0"/>
              <a:t>consumer responsibilities, and VR responsibilities. </a:t>
            </a:r>
          </a:p>
          <a:p>
            <a:endParaRPr lang="en-US" dirty="0"/>
          </a:p>
        </p:txBody>
      </p:sp>
      <p:sp>
        <p:nvSpPr>
          <p:cNvPr id="4" name="Slide Number Placeholder 3"/>
          <p:cNvSpPr>
            <a:spLocks noGrp="1"/>
          </p:cNvSpPr>
          <p:nvPr>
            <p:ph type="sldNum" sz="quarter" idx="10"/>
          </p:nvPr>
        </p:nvSpPr>
        <p:spPr/>
        <p:txBody>
          <a:bodyPr/>
          <a:lstStyle/>
          <a:p>
            <a:fld id="{C9042886-473C-4366-98E3-7A171759F80A}" type="slidenum">
              <a:rPr lang="en-US" smtClean="0"/>
              <a:t>10</a:t>
            </a:fld>
            <a:endParaRPr lang="en-US"/>
          </a:p>
        </p:txBody>
      </p:sp>
    </p:spTree>
    <p:extLst>
      <p:ext uri="{BB962C8B-B14F-4D97-AF65-F5344CB8AC3E}">
        <p14:creationId xmlns:p14="http://schemas.microsoft.com/office/powerpoint/2010/main" val="1829014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Overview of Vocational </a:t>
            </a:r>
            <a:r>
              <a:rPr lang="en-US" sz="4800" dirty="0" smtClean="0"/>
              <a:t>Rehabilitation</a:t>
            </a:r>
            <a:endParaRPr lang="en-US" sz="4800" dirty="0"/>
          </a:p>
        </p:txBody>
      </p:sp>
      <p:sp>
        <p:nvSpPr>
          <p:cNvPr id="3" name="Subtitle 2"/>
          <p:cNvSpPr>
            <a:spLocks noGrp="1"/>
          </p:cNvSpPr>
          <p:nvPr>
            <p:ph type="subTitle" idx="1"/>
          </p:nvPr>
        </p:nvSpPr>
        <p:spPr>
          <a:xfrm>
            <a:off x="2692398" y="3657597"/>
            <a:ext cx="6815669" cy="1571108"/>
          </a:xfrm>
        </p:spPr>
        <p:txBody>
          <a:bodyPr>
            <a:normAutofit/>
          </a:bodyPr>
          <a:lstStyle/>
          <a:p>
            <a:r>
              <a:rPr lang="en-US" dirty="0" smtClean="0"/>
              <a:t>What to Expect When Working With Vocational Rehabilitation  </a:t>
            </a:r>
            <a:endParaRPr lang="en-US" dirty="0"/>
          </a:p>
        </p:txBody>
      </p:sp>
    </p:spTree>
    <p:extLst>
      <p:ext uri="{BB962C8B-B14F-4D97-AF65-F5344CB8AC3E}">
        <p14:creationId xmlns:p14="http://schemas.microsoft.com/office/powerpoint/2010/main" val="996387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IPE Mandatory Components</a:t>
            </a:r>
            <a:endParaRPr lang="en-US" dirty="0"/>
          </a:p>
        </p:txBody>
      </p:sp>
      <p:sp>
        <p:nvSpPr>
          <p:cNvPr id="3" name="Content Placeholder 2"/>
          <p:cNvSpPr>
            <a:spLocks noGrp="1"/>
          </p:cNvSpPr>
          <p:nvPr>
            <p:ph idx="1"/>
          </p:nvPr>
        </p:nvSpPr>
        <p:spPr/>
        <p:txBody>
          <a:bodyPr/>
          <a:lstStyle/>
          <a:p>
            <a:r>
              <a:rPr lang="en-US" dirty="0" smtClean="0"/>
              <a:t>Description of the specific employment outcome</a:t>
            </a:r>
          </a:p>
          <a:p>
            <a:r>
              <a:rPr lang="en-US" dirty="0" smtClean="0"/>
              <a:t>Description of the specific rehabilitation services</a:t>
            </a:r>
          </a:p>
          <a:p>
            <a:r>
              <a:rPr lang="en-US" dirty="0" smtClean="0"/>
              <a:t>Timeline for initiation of services and achieving the employment outcome</a:t>
            </a:r>
          </a:p>
          <a:p>
            <a:r>
              <a:rPr lang="en-US" dirty="0" smtClean="0"/>
              <a:t>Description of vendors chosen to provide services</a:t>
            </a:r>
          </a:p>
          <a:p>
            <a:r>
              <a:rPr lang="en-US" dirty="0" smtClean="0"/>
              <a:t>Description of criteria to evaluate progress toward the employment goal</a:t>
            </a:r>
          </a:p>
          <a:p>
            <a:r>
              <a:rPr lang="en-US" dirty="0" smtClean="0"/>
              <a:t>Terms and conditions (joint responsibilities) of the IPE</a:t>
            </a:r>
            <a:endParaRPr lang="en-US" dirty="0"/>
          </a:p>
        </p:txBody>
      </p:sp>
    </p:spTree>
    <p:extLst>
      <p:ext uri="{BB962C8B-B14F-4D97-AF65-F5344CB8AC3E}">
        <p14:creationId xmlns:p14="http://schemas.microsoft.com/office/powerpoint/2010/main" val="916988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9695997"/>
              </p:ext>
            </p:extLst>
          </p:nvPr>
        </p:nvGraphicFramePr>
        <p:xfrm>
          <a:off x="1695796" y="603288"/>
          <a:ext cx="787399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9541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Successful Employment Outcome: VR Closure</a:t>
            </a:r>
            <a:endParaRPr lang="en-US" dirty="0"/>
          </a:p>
        </p:txBody>
      </p:sp>
      <p:sp>
        <p:nvSpPr>
          <p:cNvPr id="3" name="Content Placeholder 2"/>
          <p:cNvSpPr>
            <a:spLocks noGrp="1"/>
          </p:cNvSpPr>
          <p:nvPr>
            <p:ph idx="1"/>
          </p:nvPr>
        </p:nvSpPr>
        <p:spPr/>
        <p:txBody>
          <a:bodyPr/>
          <a:lstStyle/>
          <a:p>
            <a:r>
              <a:rPr lang="en-US" dirty="0" smtClean="0"/>
              <a:t>Consistent with the individual’s interests, abilities and limitations</a:t>
            </a:r>
          </a:p>
          <a:p>
            <a:r>
              <a:rPr lang="en-US" dirty="0" smtClean="0"/>
              <a:t>May include self-employment, telecommuting, business ownership</a:t>
            </a:r>
          </a:p>
          <a:p>
            <a:r>
              <a:rPr lang="en-US" dirty="0" smtClean="0"/>
              <a:t>Must be in an integrated environment (not in an isolated environment or sheltered workshop)</a:t>
            </a:r>
          </a:p>
          <a:p>
            <a:r>
              <a:rPr lang="en-US" dirty="0" smtClean="0"/>
              <a:t>At or above federal minimum wage</a:t>
            </a:r>
          </a:p>
          <a:p>
            <a:r>
              <a:rPr lang="en-US" dirty="0" smtClean="0"/>
              <a:t>Minimum of 90 days following the completion of rehabilitation services</a:t>
            </a:r>
            <a:endParaRPr lang="en-US" dirty="0"/>
          </a:p>
        </p:txBody>
      </p:sp>
    </p:spTree>
    <p:extLst>
      <p:ext uri="{BB962C8B-B14F-4D97-AF65-F5344CB8AC3E}">
        <p14:creationId xmlns:p14="http://schemas.microsoft.com/office/powerpoint/2010/main" val="1824607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Assistance Program (CAP)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CAP is authorized by the Rehabilitation Act</a:t>
            </a:r>
          </a:p>
          <a:p>
            <a:r>
              <a:rPr lang="en-US" dirty="0" smtClean="0"/>
              <a:t>56 CAPs one in each state, territory and Washington DC</a:t>
            </a:r>
          </a:p>
          <a:p>
            <a:r>
              <a:rPr lang="en-US" dirty="0" smtClean="0"/>
              <a:t>Assist any client with programs covered by the Act primarily VR and IL (independent living)</a:t>
            </a:r>
          </a:p>
          <a:p>
            <a:r>
              <a:rPr lang="en-US" dirty="0" smtClean="0"/>
              <a:t>The client must initiate the appeal process</a:t>
            </a:r>
          </a:p>
          <a:p>
            <a:r>
              <a:rPr lang="en-US" dirty="0" smtClean="0"/>
              <a:t>Intent is to lessen the feeling of intimidation and restore relationship between client and VR</a:t>
            </a:r>
          </a:p>
          <a:p>
            <a:r>
              <a:rPr lang="en-US" dirty="0" smtClean="0"/>
              <a:t>Eligibility determination and IPE most common VR components requiring CAP</a:t>
            </a:r>
          </a:p>
          <a:p>
            <a:endParaRPr lang="en-US" dirty="0"/>
          </a:p>
        </p:txBody>
      </p:sp>
    </p:spTree>
    <p:extLst>
      <p:ext uri="{BB962C8B-B14F-4D97-AF65-F5344CB8AC3E}">
        <p14:creationId xmlns:p14="http://schemas.microsoft.com/office/powerpoint/2010/main" val="3768482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AgrAbility</a:t>
            </a:r>
            <a:r>
              <a:rPr lang="en-US" dirty="0" smtClean="0"/>
              <a:t> and CAP</a:t>
            </a:r>
            <a:endParaRPr lang="en-US" dirty="0"/>
          </a:p>
        </p:txBody>
      </p:sp>
      <p:sp>
        <p:nvSpPr>
          <p:cNvPr id="3" name="Content Placeholder 2"/>
          <p:cNvSpPr>
            <a:spLocks noGrp="1"/>
          </p:cNvSpPr>
          <p:nvPr>
            <p:ph idx="1"/>
          </p:nvPr>
        </p:nvSpPr>
        <p:spPr/>
        <p:txBody>
          <a:bodyPr/>
          <a:lstStyle/>
          <a:p>
            <a:r>
              <a:rPr lang="en-US" dirty="0" smtClean="0"/>
              <a:t>Client must take the lead</a:t>
            </a:r>
          </a:p>
          <a:p>
            <a:r>
              <a:rPr lang="en-US" dirty="0" err="1" smtClean="0"/>
              <a:t>AgrAbility</a:t>
            </a:r>
            <a:r>
              <a:rPr lang="en-US" dirty="0" smtClean="0"/>
              <a:t> staff may advocate for client (with client’s permission) in consultation with CAP</a:t>
            </a:r>
          </a:p>
          <a:p>
            <a:r>
              <a:rPr lang="en-US" dirty="0" err="1" smtClean="0"/>
              <a:t>AgrAbility</a:t>
            </a:r>
            <a:r>
              <a:rPr lang="en-US" dirty="0" smtClean="0"/>
              <a:t> recommendations must address functional limitations as related to employment goal, must be necessary and reasonable</a:t>
            </a:r>
          </a:p>
          <a:p>
            <a:r>
              <a:rPr lang="en-US" dirty="0" err="1" smtClean="0"/>
              <a:t>AgrAbility</a:t>
            </a:r>
            <a:r>
              <a:rPr lang="en-US" dirty="0" smtClean="0"/>
              <a:t> staff may serve as an expert witness in regard to employment goal, accommodations and/or AT in an administrative hearing</a:t>
            </a:r>
          </a:p>
          <a:p>
            <a:endParaRPr lang="en-US" dirty="0" smtClean="0"/>
          </a:p>
          <a:p>
            <a:pPr marL="0" indent="0">
              <a:buNone/>
            </a:pPr>
            <a:endParaRPr lang="en-US" dirty="0"/>
          </a:p>
        </p:txBody>
      </p:sp>
    </p:spTree>
    <p:extLst>
      <p:ext uri="{BB962C8B-B14F-4D97-AF65-F5344CB8AC3E}">
        <p14:creationId xmlns:p14="http://schemas.microsoft.com/office/powerpoint/2010/main" val="2077284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Purpose of Vocational Rehabilitation</a:t>
            </a:r>
            <a:endParaRPr lang="en-US" dirty="0"/>
          </a:p>
        </p:txBody>
      </p:sp>
      <p:sp>
        <p:nvSpPr>
          <p:cNvPr id="3" name="Content Placeholder 2"/>
          <p:cNvSpPr>
            <a:spLocks noGrp="1"/>
          </p:cNvSpPr>
          <p:nvPr>
            <p:ph idx="1"/>
          </p:nvPr>
        </p:nvSpPr>
        <p:spPr>
          <a:xfrm>
            <a:off x="1295401" y="2556931"/>
            <a:ext cx="9601196" cy="3601821"/>
          </a:xfrm>
        </p:spPr>
        <p:txBody>
          <a:bodyPr>
            <a:normAutofit lnSpcReduction="10000"/>
          </a:bodyPr>
          <a:lstStyle/>
          <a:p>
            <a:r>
              <a:rPr lang="en-US" dirty="0" smtClean="0"/>
              <a:t>“The purpose of the Vocational Rehabilitation (VR) Program is to empower individuals with disability particularly individuals with significant disability to achieve high quality employment outcomes to which they aspire and that are consistent with their unique strengths, resources, priorities, concerns, abilities, capabilities, and informed choice.”</a:t>
            </a:r>
          </a:p>
          <a:p>
            <a:pPr lvl="1"/>
            <a:r>
              <a:rPr lang="en-US" dirty="0" smtClean="0"/>
              <a:t>34 CFR 361.50: Written Policies Governing the Provisions of Services for Individuals with Disabilities.</a:t>
            </a:r>
          </a:p>
          <a:p>
            <a:pPr lvl="2"/>
            <a:r>
              <a:rPr lang="en-US" dirty="0" smtClean="0"/>
              <a:t>OFFICE </a:t>
            </a:r>
            <a:r>
              <a:rPr lang="en-US" dirty="0"/>
              <a:t>OF SPECIAL EDUCATION </a:t>
            </a:r>
            <a:r>
              <a:rPr lang="en-US" dirty="0" smtClean="0"/>
              <a:t>AND REHABILITATIVE </a:t>
            </a:r>
            <a:r>
              <a:rPr lang="en-US" dirty="0"/>
              <a:t>SERVICES, DEPARTMENT OF </a:t>
            </a:r>
            <a:r>
              <a:rPr lang="en-US" dirty="0" smtClean="0"/>
              <a:t>EDUCATION</a:t>
            </a:r>
          </a:p>
          <a:p>
            <a:pPr lvl="2"/>
            <a:r>
              <a:rPr lang="en-US" dirty="0"/>
              <a:t>Rehabilitation Services Administration </a:t>
            </a:r>
            <a:r>
              <a:rPr lang="en-US" dirty="0" smtClean="0"/>
              <a:t> </a:t>
            </a:r>
            <a:endParaRPr lang="en-US" dirty="0"/>
          </a:p>
        </p:txBody>
      </p:sp>
    </p:spTree>
    <p:extLst>
      <p:ext uri="{BB962C8B-B14F-4D97-AF65-F5344CB8AC3E}">
        <p14:creationId xmlns:p14="http://schemas.microsoft.com/office/powerpoint/2010/main" val="1601861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Mandate</a:t>
            </a:r>
            <a:endParaRPr lang="en-US" dirty="0"/>
          </a:p>
        </p:txBody>
      </p:sp>
      <p:sp>
        <p:nvSpPr>
          <p:cNvPr id="3" name="Content Placeholder 2"/>
          <p:cNvSpPr>
            <a:spLocks noGrp="1"/>
          </p:cNvSpPr>
          <p:nvPr>
            <p:ph idx="1"/>
          </p:nvPr>
        </p:nvSpPr>
        <p:spPr/>
        <p:txBody>
          <a:bodyPr/>
          <a:lstStyle/>
          <a:p>
            <a:r>
              <a:rPr lang="en-US" dirty="0" smtClean="0"/>
              <a:t>Rehabilitation Act of 1973 as Amended Through P.L. 114-95 Enacted December 10, 2015</a:t>
            </a:r>
          </a:p>
          <a:p>
            <a:r>
              <a:rPr lang="en-US" dirty="0" smtClean="0"/>
              <a:t>Any State that submits a State Plan to the Secretary is eligible to be funded</a:t>
            </a:r>
          </a:p>
          <a:p>
            <a:r>
              <a:rPr lang="en-US" dirty="0" smtClean="0"/>
              <a:t>78.7% Federal dollars and a 21.3% state match combine to provide funding.</a:t>
            </a:r>
          </a:p>
          <a:p>
            <a:r>
              <a:rPr lang="en-US" dirty="0" smtClean="0"/>
              <a:t>Vocational Rehabilitation is available in all 50 states </a:t>
            </a:r>
            <a:endParaRPr lang="en-US" dirty="0"/>
          </a:p>
        </p:txBody>
      </p:sp>
    </p:spTree>
    <p:extLst>
      <p:ext uri="{BB962C8B-B14F-4D97-AF65-F5344CB8AC3E}">
        <p14:creationId xmlns:p14="http://schemas.microsoft.com/office/powerpoint/2010/main" val="2342223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Vocational Rehabilitation Mission</a:t>
            </a:r>
            <a:endParaRPr lang="en-US" dirty="0"/>
          </a:p>
        </p:txBody>
      </p:sp>
      <p:sp>
        <p:nvSpPr>
          <p:cNvPr id="3" name="Content Placeholder 2"/>
          <p:cNvSpPr>
            <a:spLocks noGrp="1"/>
          </p:cNvSpPr>
          <p:nvPr>
            <p:ph idx="1"/>
          </p:nvPr>
        </p:nvSpPr>
        <p:spPr/>
        <p:txBody>
          <a:bodyPr/>
          <a:lstStyle/>
          <a:p>
            <a:r>
              <a:rPr lang="en-US" dirty="0" smtClean="0"/>
              <a:t>To serve eligible people with disability in obtaining and retaining employment that is commensurate with abilities, interests and limitations.</a:t>
            </a:r>
          </a:p>
          <a:p>
            <a:r>
              <a:rPr lang="en-US" dirty="0" smtClean="0"/>
              <a:t>Meeting the individual rehabilitation needs of each person</a:t>
            </a:r>
          </a:p>
          <a:p>
            <a:r>
              <a:rPr lang="en-US" dirty="0" smtClean="0"/>
              <a:t>Managing the financial resources to provide services that are both necessary and reasonable. </a:t>
            </a:r>
          </a:p>
          <a:p>
            <a:pPr marL="0" indent="0">
              <a:buNone/>
            </a:pPr>
            <a:r>
              <a:rPr lang="en-US" dirty="0"/>
              <a:t> </a:t>
            </a:r>
          </a:p>
        </p:txBody>
      </p:sp>
    </p:spTree>
    <p:extLst>
      <p:ext uri="{BB962C8B-B14F-4D97-AF65-F5344CB8AC3E}">
        <p14:creationId xmlns:p14="http://schemas.microsoft.com/office/powerpoint/2010/main" val="1813275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AgrAbility</a:t>
            </a:r>
            <a:r>
              <a:rPr lang="en-US" dirty="0" smtClean="0"/>
              <a:t> Mission</a:t>
            </a:r>
            <a:endParaRPr lang="en-US" dirty="0"/>
          </a:p>
        </p:txBody>
      </p:sp>
      <p:sp>
        <p:nvSpPr>
          <p:cNvPr id="3" name="Content Placeholder 2"/>
          <p:cNvSpPr>
            <a:spLocks noGrp="1"/>
          </p:cNvSpPr>
          <p:nvPr>
            <p:ph idx="1"/>
          </p:nvPr>
        </p:nvSpPr>
        <p:spPr/>
        <p:txBody>
          <a:bodyPr/>
          <a:lstStyle/>
          <a:p>
            <a:r>
              <a:rPr lang="en-US" dirty="0" smtClean="0"/>
              <a:t>“The vision of </a:t>
            </a:r>
            <a:r>
              <a:rPr lang="en-US" dirty="0" err="1" smtClean="0"/>
              <a:t>AgrAbility</a:t>
            </a:r>
            <a:r>
              <a:rPr lang="en-US" dirty="0" smtClean="0"/>
              <a:t> is to enable a lifestyle of high quality for farmers, ranchers. And other agricultural workers with disabilities to that they may succeed in rural America.” </a:t>
            </a:r>
          </a:p>
          <a:p>
            <a:r>
              <a:rPr lang="en-US" dirty="0" smtClean="0"/>
              <a:t>Success includes gainful employment in production agriculture, related occupations, access to appropriate assistive technology and evidence-based information related to the treatment and rehabilitation of disabling conditions. </a:t>
            </a:r>
            <a:endParaRPr lang="en-US" dirty="0"/>
          </a:p>
        </p:txBody>
      </p:sp>
    </p:spTree>
    <p:extLst>
      <p:ext uri="{BB962C8B-B14F-4D97-AF65-F5344CB8AC3E}">
        <p14:creationId xmlns:p14="http://schemas.microsoft.com/office/powerpoint/2010/main" val="2738159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a:t>
            </a:r>
            <a:r>
              <a:rPr lang="en-US" dirty="0" err="1" smtClean="0"/>
              <a:t>AgrAbility</a:t>
            </a:r>
            <a:r>
              <a:rPr lang="en-US" dirty="0" smtClean="0"/>
              <a:t>-VR Relationship Important</a:t>
            </a:r>
            <a:endParaRPr lang="en-US" dirty="0"/>
          </a:p>
        </p:txBody>
      </p:sp>
      <p:sp>
        <p:nvSpPr>
          <p:cNvPr id="3" name="Content Placeholder 2"/>
          <p:cNvSpPr>
            <a:spLocks noGrp="1"/>
          </p:cNvSpPr>
          <p:nvPr>
            <p:ph idx="1"/>
          </p:nvPr>
        </p:nvSpPr>
        <p:spPr/>
        <p:txBody>
          <a:bodyPr/>
          <a:lstStyle/>
          <a:p>
            <a:r>
              <a:rPr lang="en-US" dirty="0" smtClean="0"/>
              <a:t>Farming is inherently hazardous – Accidents, physical wear and tear, aging all contribute to disability</a:t>
            </a:r>
          </a:p>
          <a:p>
            <a:r>
              <a:rPr lang="en-US" dirty="0" smtClean="0"/>
              <a:t>Research indicates that the risk of depression increases with delays in returning to work</a:t>
            </a:r>
          </a:p>
          <a:p>
            <a:r>
              <a:rPr lang="en-US" dirty="0" smtClean="0"/>
              <a:t>Real recovery occurs when they are able to return to their chosen profession</a:t>
            </a:r>
          </a:p>
          <a:p>
            <a:r>
              <a:rPr lang="en-US" dirty="0" smtClean="0"/>
              <a:t>Evidence indicates a strong desire to return to farming </a:t>
            </a:r>
          </a:p>
          <a:p>
            <a:r>
              <a:rPr lang="en-US" dirty="0" smtClean="0"/>
              <a:t>Refusal to be constrained by disability</a:t>
            </a:r>
            <a:endParaRPr lang="en-US" dirty="0"/>
          </a:p>
        </p:txBody>
      </p:sp>
    </p:spTree>
    <p:extLst>
      <p:ext uri="{BB962C8B-B14F-4D97-AF65-F5344CB8AC3E}">
        <p14:creationId xmlns:p14="http://schemas.microsoft.com/office/powerpoint/2010/main" val="1427649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Vocational Rehabilitation Employment Hierarchy</a:t>
            </a:r>
            <a:endParaRPr lang="en-US" dirty="0"/>
          </a:p>
        </p:txBody>
      </p:sp>
      <p:sp>
        <p:nvSpPr>
          <p:cNvPr id="3" name="Content Placeholder 2"/>
          <p:cNvSpPr>
            <a:spLocks noGrp="1"/>
          </p:cNvSpPr>
          <p:nvPr>
            <p:ph idx="1"/>
          </p:nvPr>
        </p:nvSpPr>
        <p:spPr/>
        <p:txBody>
          <a:bodyPr>
            <a:normAutofit lnSpcReduction="10000"/>
          </a:bodyPr>
          <a:lstStyle/>
          <a:p>
            <a:r>
              <a:rPr lang="en-US" dirty="0" smtClean="0"/>
              <a:t>Same job – Same employer</a:t>
            </a:r>
          </a:p>
          <a:p>
            <a:r>
              <a:rPr lang="en-US" dirty="0" smtClean="0"/>
              <a:t>Different job – Same employer</a:t>
            </a:r>
          </a:p>
          <a:p>
            <a:r>
              <a:rPr lang="en-US" dirty="0" smtClean="0"/>
              <a:t>Same job – Different employer</a:t>
            </a:r>
          </a:p>
          <a:p>
            <a:r>
              <a:rPr lang="en-US" dirty="0" smtClean="0"/>
              <a:t>Different job – Different employer</a:t>
            </a:r>
          </a:p>
          <a:p>
            <a:r>
              <a:rPr lang="en-US" dirty="0" smtClean="0"/>
              <a:t>Farmers have a higher successful rehabilitation rate than the general population</a:t>
            </a:r>
          </a:p>
          <a:p>
            <a:r>
              <a:rPr lang="en-US" dirty="0" smtClean="0"/>
              <a:t>98% success rate for VR of </a:t>
            </a:r>
            <a:r>
              <a:rPr lang="en-US" dirty="0" err="1" smtClean="0"/>
              <a:t>AgrAbility</a:t>
            </a:r>
            <a:r>
              <a:rPr lang="en-US" dirty="0" smtClean="0"/>
              <a:t> consumers</a:t>
            </a:r>
            <a:endParaRPr lang="en-US" dirty="0"/>
          </a:p>
        </p:txBody>
      </p:sp>
    </p:spTree>
    <p:extLst>
      <p:ext uri="{BB962C8B-B14F-4D97-AF65-F5344CB8AC3E}">
        <p14:creationId xmlns:p14="http://schemas.microsoft.com/office/powerpoint/2010/main" val="3300572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for VR Services</a:t>
            </a:r>
            <a:endParaRPr lang="en-US" dirty="0"/>
          </a:p>
        </p:txBody>
      </p:sp>
      <p:sp>
        <p:nvSpPr>
          <p:cNvPr id="3" name="Content Placeholder 2"/>
          <p:cNvSpPr>
            <a:spLocks noGrp="1"/>
          </p:cNvSpPr>
          <p:nvPr>
            <p:ph idx="1"/>
          </p:nvPr>
        </p:nvSpPr>
        <p:spPr/>
        <p:txBody>
          <a:bodyPr>
            <a:normAutofit/>
          </a:bodyPr>
          <a:lstStyle/>
          <a:p>
            <a:r>
              <a:rPr lang="en-US" dirty="0" smtClean="0"/>
              <a:t>To be eligible for Vocational Rehabilitation Services an individual must</a:t>
            </a:r>
          </a:p>
          <a:p>
            <a:pPr lvl="1"/>
            <a:r>
              <a:rPr lang="en-US" dirty="0" smtClean="0"/>
              <a:t>Have a physical or mental impairment which, for such an individual, constitutes or results in a substantial impediment to employment</a:t>
            </a:r>
          </a:p>
          <a:p>
            <a:pPr lvl="1"/>
            <a:r>
              <a:rPr lang="en-US" dirty="0" smtClean="0"/>
              <a:t>Require Vocational Rehabilitation Services</a:t>
            </a:r>
          </a:p>
          <a:p>
            <a:pPr lvl="1"/>
            <a:r>
              <a:rPr lang="en-US" dirty="0" smtClean="0"/>
              <a:t>Will benefit from the services to successfully obtain and retain employment</a:t>
            </a:r>
          </a:p>
          <a:p>
            <a:pPr lvl="1"/>
            <a:r>
              <a:rPr lang="en-US" dirty="0" smtClean="0"/>
              <a:t>Order of selection: Most significant disability, must have three areas of functional limitation (communication, interpersonal skills, mobility, self-care, self-direction, work skills, or work tolerance) </a:t>
            </a:r>
          </a:p>
          <a:p>
            <a:endParaRPr lang="en-US" dirty="0"/>
          </a:p>
        </p:txBody>
      </p:sp>
    </p:spTree>
    <p:extLst>
      <p:ext uri="{BB962C8B-B14F-4D97-AF65-F5344CB8AC3E}">
        <p14:creationId xmlns:p14="http://schemas.microsoft.com/office/powerpoint/2010/main" val="1278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Assessment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Comprehensive assessment begins after an individual has been determined eligible for Vocational Rehabilitation services</a:t>
            </a:r>
          </a:p>
          <a:p>
            <a:r>
              <a:rPr lang="en-US" dirty="0" smtClean="0"/>
              <a:t>Assesses the unique strengths, resources, priorities, concerns, abilities, capabilities, interests and informed choice of the VR eligible individual</a:t>
            </a:r>
          </a:p>
          <a:p>
            <a:r>
              <a:rPr lang="en-US" dirty="0" smtClean="0"/>
              <a:t>Determines the goals and objectives of the individual</a:t>
            </a:r>
          </a:p>
          <a:p>
            <a:r>
              <a:rPr lang="en-US" dirty="0" smtClean="0"/>
              <a:t>Determines the nature and scope of Vocational Rehabilitation services</a:t>
            </a:r>
          </a:p>
          <a:p>
            <a:r>
              <a:rPr lang="en-US" dirty="0"/>
              <a:t>C</a:t>
            </a:r>
            <a:r>
              <a:rPr lang="en-US" dirty="0" smtClean="0"/>
              <a:t>omprehensive assessment is used to develop the Individualized Plan for Employment (IPE)</a:t>
            </a:r>
            <a:endParaRPr lang="en-US" dirty="0"/>
          </a:p>
        </p:txBody>
      </p:sp>
    </p:spTree>
    <p:extLst>
      <p:ext uri="{BB962C8B-B14F-4D97-AF65-F5344CB8AC3E}">
        <p14:creationId xmlns:p14="http://schemas.microsoft.com/office/powerpoint/2010/main" val="24051484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348</TotalTime>
  <Words>2046</Words>
  <Application>Microsoft Office PowerPoint</Application>
  <PresentationFormat>Widescreen</PresentationFormat>
  <Paragraphs>163</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Garamond</vt:lpstr>
      <vt:lpstr>Organic</vt:lpstr>
      <vt:lpstr>An Overview of Vocational Rehabilitation</vt:lpstr>
      <vt:lpstr>The Purpose of Vocational Rehabilitation</vt:lpstr>
      <vt:lpstr>Federal Mandate</vt:lpstr>
      <vt:lpstr>Vocational Rehabilitation Mission</vt:lpstr>
      <vt:lpstr>AgrAbility Mission</vt:lpstr>
      <vt:lpstr>Why is AgrAbility-VR Relationship Important</vt:lpstr>
      <vt:lpstr>Vocational Rehabilitation Employment Hierarchy</vt:lpstr>
      <vt:lpstr>Eligibility for VR Services</vt:lpstr>
      <vt:lpstr>Comprehensive Assessment</vt:lpstr>
      <vt:lpstr>IPE Mandatory Components</vt:lpstr>
      <vt:lpstr>PowerPoint Presentation</vt:lpstr>
      <vt:lpstr>Successful Employment Outcome: VR Closure</vt:lpstr>
      <vt:lpstr>Client Assistance Program (CAP)</vt:lpstr>
      <vt:lpstr>AgrAbility and 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Vocational Rehabilitation</dc:title>
  <dc:creator>Staff3</dc:creator>
  <cp:lastModifiedBy>Jones, Paul J</cp:lastModifiedBy>
  <cp:revision>40</cp:revision>
  <dcterms:created xsi:type="dcterms:W3CDTF">2018-02-19T17:43:58Z</dcterms:created>
  <dcterms:modified xsi:type="dcterms:W3CDTF">2018-03-15T21:49:28Z</dcterms:modified>
</cp:coreProperties>
</file>