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26" r:id="rId2"/>
    <p:sldId id="342" r:id="rId3"/>
    <p:sldId id="343" r:id="rId4"/>
    <p:sldId id="345" r:id="rId5"/>
    <p:sldId id="347" r:id="rId6"/>
    <p:sldId id="332" r:id="rId7"/>
    <p:sldId id="346" r:id="rId8"/>
    <p:sldId id="328" r:id="rId9"/>
    <p:sldId id="344" r:id="rId10"/>
    <p:sldId id="348" r:id="rId11"/>
    <p:sldId id="334" r:id="rId12"/>
    <p:sldId id="336" r:id="rId13"/>
    <p:sldId id="349" r:id="rId14"/>
    <p:sldId id="352" r:id="rId15"/>
    <p:sldId id="350" r:id="rId16"/>
    <p:sldId id="353" r:id="rId17"/>
    <p:sldId id="354" r:id="rId18"/>
    <p:sldId id="330" r:id="rId19"/>
    <p:sldId id="351" r:id="rId20"/>
    <p:sldId id="337" r:id="rId21"/>
    <p:sldId id="355" r:id="rId22"/>
    <p:sldId id="340" r:id="rId23"/>
    <p:sldId id="335" r:id="rId24"/>
    <p:sldId id="356" r:id="rId25"/>
    <p:sldId id="357" r:id="rId26"/>
    <p:sldId id="341" r:id="rId27"/>
    <p:sldId id="358" r:id="rId28"/>
  </p:sldIdLst>
  <p:sldSz cx="9144000" cy="6858000" type="screen4x3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1A34"/>
    <a:srgbClr val="D8D8D8"/>
    <a:srgbClr val="071A33"/>
    <a:srgbClr val="D9D9D9"/>
    <a:srgbClr val="001A33"/>
    <a:srgbClr val="001A34"/>
    <a:srgbClr val="002B5C"/>
    <a:srgbClr val="6AA6CD"/>
    <a:srgbClr val="5697D5"/>
    <a:srgbClr val="79BD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43" autoAdjust="0"/>
    <p:restoredTop sz="93325" autoAdjust="0"/>
  </p:normalViewPr>
  <p:slideViewPr>
    <p:cSldViewPr showGuides="1">
      <p:cViewPr varScale="1">
        <p:scale>
          <a:sx n="64" d="100"/>
          <a:sy n="64" d="100"/>
        </p:scale>
        <p:origin x="160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7231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930" y="0"/>
            <a:ext cx="3044719" cy="467231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r">
              <a:defRPr sz="1200"/>
            </a:lvl1pPr>
          </a:lstStyle>
          <a:p>
            <a:fld id="{6A05C9B0-E66E-427F-8736-A2E898887194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046"/>
            <a:ext cx="3044719" cy="467230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930" y="8845046"/>
            <a:ext cx="3044719" cy="467230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r">
              <a:defRPr sz="1200"/>
            </a:lvl1pPr>
          </a:lstStyle>
          <a:p>
            <a:fld id="{7196A55C-03FA-412C-8BB1-C0A5B8BFF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4683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r">
              <a:defRPr sz="1200"/>
            </a:lvl1pPr>
          </a:lstStyle>
          <a:p>
            <a:fld id="{790E6F08-7E7C-4CF9-9701-6A86A4103234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77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60" tIns="46680" rIns="93360" bIns="4668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23331"/>
            <a:ext cx="5621020" cy="4190524"/>
          </a:xfrm>
          <a:prstGeom prst="rect">
            <a:avLst/>
          </a:prstGeom>
        </p:spPr>
        <p:txBody>
          <a:bodyPr vert="horz" lIns="93360" tIns="46680" rIns="93360" bIns="4668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r">
              <a:defRPr sz="1200"/>
            </a:lvl1pPr>
          </a:lstStyle>
          <a:p>
            <a:fld id="{21326FC6-7F58-4C84-880A-FF2087D628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054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981200"/>
            <a:ext cx="8229600" cy="3657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071A3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Calibri Light"/>
                <a:cs typeface="Calibri Ligh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0"/>
            <a:ext cx="8229600" cy="4221163"/>
          </a:xfrm>
        </p:spPr>
        <p:txBody>
          <a:bodyPr vert="eaVert"/>
          <a:lstStyle>
            <a:lvl1pPr>
              <a:defRPr>
                <a:solidFill>
                  <a:srgbClr val="071A34"/>
                </a:solidFill>
              </a:defRPr>
            </a:lvl1pPr>
            <a:lvl2pPr>
              <a:defRPr>
                <a:solidFill>
                  <a:srgbClr val="071A34"/>
                </a:solidFill>
              </a:defRPr>
            </a:lvl2pPr>
            <a:lvl3pPr>
              <a:defRPr>
                <a:solidFill>
                  <a:srgbClr val="071A34"/>
                </a:solidFill>
              </a:defRPr>
            </a:lvl3pPr>
            <a:lvl4pPr>
              <a:defRPr>
                <a:solidFill>
                  <a:srgbClr val="071A34"/>
                </a:solidFill>
              </a:defRPr>
            </a:lvl4pPr>
            <a:lvl5pPr>
              <a:defRPr>
                <a:solidFill>
                  <a:srgbClr val="071A3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1A34"/>
                </a:solidFill>
                <a:effectLst/>
                <a:uLnTx/>
                <a:uFillTx/>
                <a:latin typeface="Calibri Light"/>
                <a:ea typeface="+mj-ea"/>
                <a:cs typeface="Calibri Light"/>
              </a:rPr>
              <a:t>Click to edit Master title style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71A34"/>
              </a:solidFill>
              <a:effectLst/>
              <a:uLnTx/>
              <a:uFillTx/>
              <a:latin typeface="Calibri Light"/>
              <a:ea typeface="+mj-ea"/>
              <a:cs typeface="Calibri Ligh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>
            <a:lvl1pPr>
              <a:defRPr sz="2800">
                <a:solidFill>
                  <a:srgbClr val="071A34"/>
                </a:solidFill>
              </a:defRPr>
            </a:lvl1pPr>
            <a:lvl2pPr>
              <a:defRPr sz="2400">
                <a:solidFill>
                  <a:srgbClr val="071A34"/>
                </a:solidFill>
              </a:defRPr>
            </a:lvl2pPr>
            <a:lvl3pPr>
              <a:defRPr sz="2000">
                <a:solidFill>
                  <a:srgbClr val="071A34"/>
                </a:solidFill>
              </a:defRPr>
            </a:lvl3pPr>
            <a:lvl4pPr>
              <a:defRPr sz="1800">
                <a:solidFill>
                  <a:srgbClr val="071A34"/>
                </a:solidFill>
              </a:defRPr>
            </a:lvl4pPr>
            <a:lvl5pPr>
              <a:defRPr sz="1600">
                <a:solidFill>
                  <a:srgbClr val="071A3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Calibri Light"/>
                <a:cs typeface="Calibri Ligh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071A34"/>
                </a:solidFill>
                <a:latin typeface="Calibri Light"/>
                <a:cs typeface="Calibri Ligh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81200"/>
            <a:ext cx="7772400" cy="2425701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71A3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1A34"/>
                </a:solidFill>
                <a:effectLst/>
                <a:uLnTx/>
                <a:uFillTx/>
                <a:latin typeface="Calibri Light"/>
                <a:ea typeface="+mj-ea"/>
                <a:cs typeface="Calibri Light"/>
              </a:rPr>
              <a:t>Click to edit Master title style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71A34"/>
              </a:solidFill>
              <a:effectLst/>
              <a:uLnTx/>
              <a:uFillTx/>
              <a:latin typeface="Calibri Light"/>
              <a:ea typeface="+mj-ea"/>
              <a:cs typeface="Calibri Ligh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221163"/>
          </a:xfrm>
        </p:spPr>
        <p:txBody>
          <a:bodyPr/>
          <a:lstStyle>
            <a:lvl1pPr>
              <a:defRPr sz="2800">
                <a:solidFill>
                  <a:srgbClr val="071A34"/>
                </a:solidFill>
              </a:defRPr>
            </a:lvl1pPr>
            <a:lvl2pPr>
              <a:defRPr sz="2400">
                <a:solidFill>
                  <a:srgbClr val="071A34"/>
                </a:solidFill>
              </a:defRPr>
            </a:lvl2pPr>
            <a:lvl3pPr>
              <a:defRPr sz="2000">
                <a:solidFill>
                  <a:srgbClr val="071A34"/>
                </a:solidFill>
              </a:defRPr>
            </a:lvl3pPr>
            <a:lvl4pPr>
              <a:defRPr sz="1800">
                <a:solidFill>
                  <a:srgbClr val="071A34"/>
                </a:solidFill>
              </a:defRPr>
            </a:lvl4pPr>
            <a:lvl5pPr>
              <a:defRPr sz="1800">
                <a:solidFill>
                  <a:srgbClr val="071A3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221163"/>
          </a:xfrm>
        </p:spPr>
        <p:txBody>
          <a:bodyPr/>
          <a:lstStyle>
            <a:lvl1pPr>
              <a:defRPr sz="2800">
                <a:solidFill>
                  <a:srgbClr val="071A34"/>
                </a:solidFill>
              </a:defRPr>
            </a:lvl1pPr>
            <a:lvl2pPr>
              <a:defRPr sz="2400">
                <a:solidFill>
                  <a:srgbClr val="071A34"/>
                </a:solidFill>
              </a:defRPr>
            </a:lvl2pPr>
            <a:lvl3pPr>
              <a:defRPr sz="2000">
                <a:solidFill>
                  <a:srgbClr val="071A34"/>
                </a:solidFill>
              </a:defRPr>
            </a:lvl3pPr>
            <a:lvl4pPr>
              <a:defRPr sz="1800">
                <a:solidFill>
                  <a:srgbClr val="071A34"/>
                </a:solidFill>
              </a:defRPr>
            </a:lvl4pPr>
            <a:lvl5pPr>
              <a:defRPr sz="1800">
                <a:solidFill>
                  <a:srgbClr val="071A3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Calibri Light"/>
                <a:cs typeface="Calibri Ligh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51038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71A3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801"/>
            <a:ext cx="4040188" cy="3535362"/>
          </a:xfrm>
        </p:spPr>
        <p:txBody>
          <a:bodyPr/>
          <a:lstStyle>
            <a:lvl1pPr>
              <a:defRPr sz="2400">
                <a:solidFill>
                  <a:srgbClr val="071A34"/>
                </a:solidFill>
              </a:defRPr>
            </a:lvl1pPr>
            <a:lvl2pPr>
              <a:defRPr sz="2000">
                <a:solidFill>
                  <a:srgbClr val="071A34"/>
                </a:solidFill>
              </a:defRPr>
            </a:lvl2pPr>
            <a:lvl3pPr>
              <a:defRPr sz="1800">
                <a:solidFill>
                  <a:srgbClr val="071A34"/>
                </a:solidFill>
              </a:defRPr>
            </a:lvl3pPr>
            <a:lvl4pPr>
              <a:defRPr sz="1600">
                <a:solidFill>
                  <a:srgbClr val="071A34"/>
                </a:solidFill>
              </a:defRPr>
            </a:lvl4pPr>
            <a:lvl5pPr>
              <a:defRPr sz="1600">
                <a:solidFill>
                  <a:srgbClr val="071A34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951038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71A3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90801"/>
            <a:ext cx="4041775" cy="3535362"/>
          </a:xfrm>
        </p:spPr>
        <p:txBody>
          <a:bodyPr/>
          <a:lstStyle>
            <a:lvl1pPr>
              <a:defRPr sz="2400">
                <a:solidFill>
                  <a:srgbClr val="071A34"/>
                </a:solidFill>
              </a:defRPr>
            </a:lvl1pPr>
            <a:lvl2pPr>
              <a:defRPr sz="2000">
                <a:solidFill>
                  <a:srgbClr val="071A34"/>
                </a:solidFill>
              </a:defRPr>
            </a:lvl2pPr>
            <a:lvl3pPr>
              <a:defRPr sz="1800">
                <a:solidFill>
                  <a:srgbClr val="071A34"/>
                </a:solidFill>
              </a:defRPr>
            </a:lvl3pPr>
            <a:lvl4pPr>
              <a:defRPr sz="1600">
                <a:solidFill>
                  <a:srgbClr val="071A34"/>
                </a:solidFill>
              </a:defRPr>
            </a:lvl4pPr>
            <a:lvl5pPr>
              <a:defRPr sz="1600">
                <a:solidFill>
                  <a:srgbClr val="071A34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Calibri Light"/>
                <a:cs typeface="Calibri Ligh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Calibri Light"/>
                <a:cs typeface="Calibri Ligh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Calibri Light"/>
                <a:cs typeface="Calibri Ligh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3008313" cy="68580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71A34"/>
                </a:solidFill>
                <a:latin typeface="Calibri Light"/>
                <a:cs typeface="Calibri Ligh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905000"/>
            <a:ext cx="5111750" cy="4221163"/>
          </a:xfrm>
        </p:spPr>
        <p:txBody>
          <a:bodyPr/>
          <a:lstStyle>
            <a:lvl1pPr>
              <a:defRPr sz="3200">
                <a:solidFill>
                  <a:srgbClr val="071A34"/>
                </a:solidFill>
              </a:defRPr>
            </a:lvl1pPr>
            <a:lvl2pPr>
              <a:defRPr sz="2800">
                <a:solidFill>
                  <a:srgbClr val="071A34"/>
                </a:solidFill>
              </a:defRPr>
            </a:lvl2pPr>
            <a:lvl3pPr>
              <a:defRPr sz="2400">
                <a:solidFill>
                  <a:srgbClr val="071A34"/>
                </a:solidFill>
              </a:defRPr>
            </a:lvl3pPr>
            <a:lvl4pPr>
              <a:defRPr sz="2000">
                <a:solidFill>
                  <a:srgbClr val="071A34"/>
                </a:solidFill>
              </a:defRPr>
            </a:lvl4pPr>
            <a:lvl5pPr>
              <a:defRPr sz="2000">
                <a:solidFill>
                  <a:srgbClr val="071A3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90800"/>
            <a:ext cx="3008313" cy="3535363"/>
          </a:xfrm>
        </p:spPr>
        <p:txBody>
          <a:bodyPr/>
          <a:lstStyle>
            <a:lvl1pPr marL="0" indent="0">
              <a:buNone/>
              <a:defRPr sz="1400">
                <a:solidFill>
                  <a:srgbClr val="071A34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1A34"/>
                </a:solidFill>
                <a:effectLst/>
                <a:uLnTx/>
                <a:uFillTx/>
                <a:latin typeface="Calibri Light"/>
                <a:ea typeface="+mj-ea"/>
                <a:cs typeface="Calibri Light"/>
              </a:rPr>
              <a:t>Click to edit Master title style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71A34"/>
              </a:solidFill>
              <a:effectLst/>
              <a:uLnTx/>
              <a:uFillTx/>
              <a:latin typeface="Calibri Light"/>
              <a:ea typeface="+mj-ea"/>
              <a:cs typeface="Calibri Ligh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71A34"/>
                </a:solidFill>
                <a:latin typeface="Calibri Light"/>
                <a:cs typeface="Calibri Ligh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905000"/>
            <a:ext cx="5486400" cy="28225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071A34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1A34"/>
                </a:solidFill>
                <a:effectLst/>
                <a:uLnTx/>
                <a:uFillTx/>
                <a:latin typeface="Calibri Light"/>
                <a:ea typeface="+mj-ea"/>
                <a:cs typeface="Calibri Light"/>
              </a:rPr>
              <a:t>Click to edit Master title style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71A34"/>
              </a:solidFill>
              <a:effectLst/>
              <a:uLnTx/>
              <a:uFillTx/>
              <a:latin typeface="Calibri Light"/>
              <a:ea typeface="+mj-ea"/>
              <a:cs typeface="Calibri Ligh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53DFB-D4F5-48FA-9EE4-00213FCB9741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001A3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MAINE_crest2C_MAC.eps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3212706" y="158146"/>
            <a:ext cx="2718589" cy="97910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071A34"/>
          </a:solidFill>
          <a:latin typeface="Calibri Light"/>
          <a:ea typeface="+mn-ea"/>
          <a:cs typeface="Calibri Light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071A34"/>
          </a:solidFill>
          <a:latin typeface="Calibri Light"/>
          <a:ea typeface="+mn-ea"/>
          <a:cs typeface="Calibri Light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071A34"/>
          </a:solidFill>
          <a:latin typeface="Calibri Light"/>
          <a:ea typeface="+mn-ea"/>
          <a:cs typeface="Calibri Light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071A34"/>
          </a:solidFill>
          <a:latin typeface="Calibri Light"/>
          <a:ea typeface="+mn-ea"/>
          <a:cs typeface="Calibri Light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rgbClr val="071A34"/>
          </a:solidFill>
          <a:latin typeface="Calibri Light"/>
          <a:ea typeface="+mn-ea"/>
          <a:cs typeface="Calibri Light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129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/>
              <a:t>Practical Application of Production Records to Farming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914400"/>
          </a:xfrm>
        </p:spPr>
        <p:txBody>
          <a:bodyPr/>
          <a:lstStyle/>
          <a:p>
            <a:r>
              <a:rPr lang="en-US" sz="5400" dirty="0"/>
              <a:t>Production Record Keeping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0" y="4165931"/>
            <a:ext cx="6477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Calvert Schaefer</a:t>
            </a:r>
          </a:p>
          <a:p>
            <a:pPr algn="ctr"/>
            <a:r>
              <a:rPr lang="en-US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Agriculture Record Keeping Professional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05367"/>
            <a:ext cx="9144000" cy="952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18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48070"/>
            <a:ext cx="4495800" cy="417809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Nothing wrong with paper records</a:t>
            </a:r>
          </a:p>
          <a:p>
            <a:endParaRPr lang="en-US" dirty="0"/>
          </a:p>
          <a:p>
            <a:r>
              <a:rPr lang="en-US" b="1" dirty="0" smtClean="0"/>
              <a:t>Pros:</a:t>
            </a:r>
          </a:p>
          <a:p>
            <a:pPr lvl="1"/>
            <a:r>
              <a:rPr lang="en-US" dirty="0" smtClean="0"/>
              <a:t>Ease of use</a:t>
            </a:r>
          </a:p>
          <a:p>
            <a:pPr lvl="1"/>
            <a:r>
              <a:rPr lang="en-US" dirty="0" smtClean="0"/>
              <a:t>No technology required</a:t>
            </a:r>
          </a:p>
          <a:p>
            <a:r>
              <a:rPr lang="en-US" b="1" dirty="0" smtClean="0"/>
              <a:t>Cons:</a:t>
            </a:r>
          </a:p>
          <a:p>
            <a:pPr lvl="1"/>
            <a:r>
              <a:rPr lang="en-US" dirty="0" smtClean="0"/>
              <a:t>You do the math</a:t>
            </a:r>
          </a:p>
          <a:p>
            <a:pPr lvl="1"/>
            <a:r>
              <a:rPr lang="en-US" dirty="0" smtClean="0"/>
              <a:t>Organization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533400"/>
          </a:xfrm>
        </p:spPr>
        <p:txBody>
          <a:bodyPr/>
          <a:lstStyle/>
          <a:p>
            <a:r>
              <a:rPr lang="en-US" sz="3200" b="1" dirty="0" smtClean="0"/>
              <a:t>Paper Records</a:t>
            </a:r>
            <a:endParaRPr lang="en-US" sz="32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9800" y="1948070"/>
            <a:ext cx="4267200" cy="417809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749800" y="6324600"/>
            <a:ext cx="439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Ex: Packing Center shipment log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15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1447800"/>
          </a:xfrm>
        </p:spPr>
        <p:txBody>
          <a:bodyPr>
            <a:normAutofit/>
          </a:bodyPr>
          <a:lstStyle/>
          <a:p>
            <a:r>
              <a:rPr lang="en-US" b="1" dirty="0" smtClean="0"/>
              <a:t>Capabilities</a:t>
            </a:r>
            <a:endParaRPr lang="en-US" b="1" dirty="0" smtClean="0"/>
          </a:p>
          <a:p>
            <a:pPr lvl="1"/>
            <a:r>
              <a:rPr lang="en-US" dirty="0" smtClean="0"/>
              <a:t>Customize </a:t>
            </a:r>
            <a:r>
              <a:rPr lang="en-US" dirty="0" smtClean="0"/>
              <a:t>layout to fit your operation</a:t>
            </a:r>
          </a:p>
          <a:p>
            <a:pPr lvl="1"/>
            <a:r>
              <a:rPr lang="en-US" dirty="0" smtClean="0"/>
              <a:t>Data is stored in an efficient layout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b="1" dirty="0" smtClean="0"/>
              <a:t>Microsoft </a:t>
            </a:r>
            <a:r>
              <a:rPr lang="en-US" sz="3200" b="1" dirty="0" smtClean="0"/>
              <a:t>Excel / Google Sheets</a:t>
            </a:r>
            <a:endParaRPr lang="en-US" sz="3200" b="1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457200" y="3505200"/>
            <a:ext cx="3939209" cy="28956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rgbClr val="071A34"/>
                </a:solidFill>
                <a:latin typeface="Calibri Light"/>
                <a:ea typeface="+mn-ea"/>
                <a:cs typeface="Calibri Light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rgbClr val="071A34"/>
                </a:solidFill>
                <a:latin typeface="Calibri Light"/>
                <a:ea typeface="+mn-ea"/>
                <a:cs typeface="Calibri Light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071A34"/>
                </a:solidFill>
                <a:latin typeface="Calibri Light"/>
                <a:ea typeface="+mn-ea"/>
                <a:cs typeface="Calibri Light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rgbClr val="071A34"/>
                </a:solidFill>
                <a:latin typeface="Calibri Light"/>
                <a:ea typeface="+mn-ea"/>
                <a:cs typeface="Calibri Light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rgbClr val="071A34"/>
                </a:solidFill>
                <a:latin typeface="Calibri Light"/>
                <a:ea typeface="+mn-ea"/>
                <a:cs typeface="Calibri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Pros:</a:t>
            </a:r>
          </a:p>
          <a:p>
            <a:pPr lvl="1"/>
            <a:r>
              <a:rPr lang="en-US" dirty="0" smtClean="0"/>
              <a:t>Available on all computers</a:t>
            </a:r>
          </a:p>
          <a:p>
            <a:pPr lvl="1"/>
            <a:r>
              <a:rPr lang="en-US" dirty="0" smtClean="0"/>
              <a:t>Calculations are done for you</a:t>
            </a:r>
          </a:p>
          <a:p>
            <a:pPr lvl="1"/>
            <a:r>
              <a:rPr lang="en-US" dirty="0" smtClean="0"/>
              <a:t>Templates available</a:t>
            </a:r>
          </a:p>
          <a:p>
            <a:pPr marL="457200" lvl="1" indent="0">
              <a:buFont typeface="Arial" pitchFamily="34" charset="0"/>
              <a:buNone/>
            </a:pPr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396409" y="3505200"/>
            <a:ext cx="3939209" cy="28956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rgbClr val="071A34"/>
                </a:solidFill>
                <a:latin typeface="Calibri Light"/>
                <a:ea typeface="+mn-ea"/>
                <a:cs typeface="Calibri Light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rgbClr val="071A34"/>
                </a:solidFill>
                <a:latin typeface="Calibri Light"/>
                <a:ea typeface="+mn-ea"/>
                <a:cs typeface="Calibri Light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071A34"/>
                </a:solidFill>
                <a:latin typeface="Calibri Light"/>
                <a:ea typeface="+mn-ea"/>
                <a:cs typeface="Calibri Light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rgbClr val="071A34"/>
                </a:solidFill>
                <a:latin typeface="Calibri Light"/>
                <a:ea typeface="+mn-ea"/>
                <a:cs typeface="Calibri Light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rgbClr val="071A34"/>
                </a:solidFill>
                <a:latin typeface="Calibri Light"/>
                <a:ea typeface="+mn-ea"/>
                <a:cs typeface="Calibri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Cons:</a:t>
            </a:r>
          </a:p>
          <a:p>
            <a:pPr lvl="1"/>
            <a:r>
              <a:rPr lang="en-US" dirty="0" smtClean="0"/>
              <a:t>Data Entry</a:t>
            </a:r>
          </a:p>
          <a:p>
            <a:pPr lvl="1"/>
            <a:r>
              <a:rPr lang="en-US" dirty="0" smtClean="0"/>
              <a:t>Set up and use</a:t>
            </a:r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15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81200"/>
            <a:ext cx="8229600" cy="2133600"/>
          </a:xfrm>
        </p:spPr>
      </p:pic>
      <p:pic>
        <p:nvPicPr>
          <p:cNvPr id="13" name="Content Placeholder 12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267200"/>
            <a:ext cx="8229600" cy="2209800"/>
          </a:xfr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b="1" dirty="0" smtClean="0"/>
              <a:t>New England Farm Account Book Entry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12723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1981200"/>
            <a:ext cx="8229601" cy="2702103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17" y="4835704"/>
            <a:ext cx="8198083" cy="1746214"/>
          </a:xfr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b="1" dirty="0" smtClean="0"/>
              <a:t>New England Farm Account Book Profit/Loss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84231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33600"/>
            <a:ext cx="8229600" cy="2590800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800599"/>
            <a:ext cx="8229600" cy="1752601"/>
          </a:xfr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533400"/>
          </a:xfrm>
        </p:spPr>
        <p:txBody>
          <a:bodyPr/>
          <a:lstStyle/>
          <a:p>
            <a:r>
              <a:rPr lang="en-US" sz="3200" b="1" dirty="0" smtClean="0"/>
              <a:t>New England Farm Account Book Labor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379798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2819400" cy="4221163"/>
          </a:xfrm>
        </p:spPr>
        <p:txBody>
          <a:bodyPr/>
          <a:lstStyle/>
          <a:p>
            <a:r>
              <a:rPr lang="en-US" dirty="0" smtClean="0"/>
              <a:t>Tracks sales by variety from field</a:t>
            </a:r>
          </a:p>
          <a:p>
            <a:r>
              <a:rPr lang="en-US" b="1" dirty="0" smtClean="0"/>
              <a:t>Identifies:</a:t>
            </a:r>
          </a:p>
          <a:p>
            <a:pPr lvl="1"/>
            <a:r>
              <a:rPr lang="en-US" dirty="0" smtClean="0"/>
              <a:t>Product</a:t>
            </a:r>
          </a:p>
          <a:p>
            <a:pPr lvl="1"/>
            <a:r>
              <a:rPr lang="en-US" dirty="0" smtClean="0"/>
              <a:t>Variety</a:t>
            </a:r>
          </a:p>
          <a:p>
            <a:pPr lvl="1"/>
            <a:r>
              <a:rPr lang="en-US" dirty="0" smtClean="0"/>
              <a:t>UOM</a:t>
            </a:r>
          </a:p>
          <a:p>
            <a:pPr lvl="1"/>
            <a:r>
              <a:rPr lang="en-US" dirty="0" smtClean="0"/>
              <a:t>Price</a:t>
            </a:r>
          </a:p>
          <a:p>
            <a:pPr lvl="1"/>
            <a:r>
              <a:rPr lang="en-US" dirty="0" smtClean="0"/>
              <a:t>Amount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b="1" dirty="0" smtClean="0"/>
              <a:t>Detailed Production Records in Excel</a:t>
            </a:r>
            <a:endParaRPr lang="en-US" sz="3200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1874837"/>
            <a:ext cx="4953000" cy="422116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3733800" y="6126163"/>
            <a:ext cx="4953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Ex: Weekly farm stand sales in excel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66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1447800"/>
          </a:xfrm>
        </p:spPr>
        <p:txBody>
          <a:bodyPr>
            <a:normAutofit/>
          </a:bodyPr>
          <a:lstStyle/>
          <a:p>
            <a:r>
              <a:rPr lang="en-US" b="1" dirty="0" smtClean="0"/>
              <a:t>Capabilities</a:t>
            </a:r>
            <a:endParaRPr lang="en-US" b="1" dirty="0" smtClean="0"/>
          </a:p>
          <a:p>
            <a:pPr lvl="1"/>
            <a:r>
              <a:rPr lang="en-US" dirty="0" smtClean="0"/>
              <a:t>Bank statement reconciliation</a:t>
            </a:r>
          </a:p>
          <a:p>
            <a:pPr lvl="1"/>
            <a:r>
              <a:rPr lang="en-US" dirty="0" smtClean="0"/>
              <a:t>Detailed tracking of finances</a:t>
            </a:r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533400"/>
          </a:xfrm>
        </p:spPr>
        <p:txBody>
          <a:bodyPr/>
          <a:lstStyle/>
          <a:p>
            <a:r>
              <a:rPr lang="en-US" sz="3200" b="1" dirty="0" smtClean="0"/>
              <a:t>QuickBooks</a:t>
            </a:r>
            <a:endParaRPr lang="en-US" sz="3200" b="1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457200" y="3494847"/>
            <a:ext cx="3939209" cy="290595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rgbClr val="071A34"/>
                </a:solidFill>
                <a:latin typeface="Calibri Light"/>
                <a:ea typeface="+mn-ea"/>
                <a:cs typeface="Calibri Light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rgbClr val="071A34"/>
                </a:solidFill>
                <a:latin typeface="Calibri Light"/>
                <a:ea typeface="+mn-ea"/>
                <a:cs typeface="Calibri Light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071A34"/>
                </a:solidFill>
                <a:latin typeface="Calibri Light"/>
                <a:ea typeface="+mn-ea"/>
                <a:cs typeface="Calibri Light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rgbClr val="071A34"/>
                </a:solidFill>
                <a:latin typeface="Calibri Light"/>
                <a:ea typeface="+mn-ea"/>
                <a:cs typeface="Calibri Light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rgbClr val="071A34"/>
                </a:solidFill>
                <a:latin typeface="Calibri Light"/>
                <a:ea typeface="+mn-ea"/>
                <a:cs typeface="Calibri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Pros:</a:t>
            </a:r>
          </a:p>
          <a:p>
            <a:pPr lvl="1"/>
            <a:r>
              <a:rPr lang="en-US" dirty="0" smtClean="0"/>
              <a:t>Financial reporting</a:t>
            </a:r>
          </a:p>
          <a:p>
            <a:pPr lvl="1"/>
            <a:r>
              <a:rPr lang="en-US" dirty="0" smtClean="0"/>
              <a:t>Calculations are done for you</a:t>
            </a:r>
          </a:p>
          <a:p>
            <a:pPr lvl="1"/>
            <a:r>
              <a:rPr lang="en-US" dirty="0" smtClean="0"/>
              <a:t>Invoice generation</a:t>
            </a:r>
          </a:p>
          <a:p>
            <a:pPr lvl="1"/>
            <a:r>
              <a:rPr lang="en-US" dirty="0" smtClean="0"/>
              <a:t>Bill Tracking</a:t>
            </a:r>
          </a:p>
          <a:p>
            <a:pPr marL="457200" lvl="1" indent="0">
              <a:buFont typeface="Arial" pitchFamily="34" charset="0"/>
              <a:buNone/>
            </a:pPr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396409" y="3514726"/>
            <a:ext cx="3939209" cy="288607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rgbClr val="071A34"/>
                </a:solidFill>
                <a:latin typeface="Calibri Light"/>
                <a:ea typeface="+mn-ea"/>
                <a:cs typeface="Calibri Light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rgbClr val="071A34"/>
                </a:solidFill>
                <a:latin typeface="Calibri Light"/>
                <a:ea typeface="+mn-ea"/>
                <a:cs typeface="Calibri Light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071A34"/>
                </a:solidFill>
                <a:latin typeface="Calibri Light"/>
                <a:ea typeface="+mn-ea"/>
                <a:cs typeface="Calibri Light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rgbClr val="071A34"/>
                </a:solidFill>
                <a:latin typeface="Calibri Light"/>
                <a:ea typeface="+mn-ea"/>
                <a:cs typeface="Calibri Light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rgbClr val="071A34"/>
                </a:solidFill>
                <a:latin typeface="Calibri Light"/>
                <a:ea typeface="+mn-ea"/>
                <a:cs typeface="Calibri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Cons:</a:t>
            </a:r>
          </a:p>
          <a:p>
            <a:pPr lvl="1"/>
            <a:r>
              <a:rPr lang="en-US" dirty="0" smtClean="0"/>
              <a:t>Cost</a:t>
            </a:r>
          </a:p>
          <a:p>
            <a:pPr lvl="2"/>
            <a:r>
              <a:rPr lang="en-US" dirty="0" smtClean="0"/>
              <a:t>Desktop: $227</a:t>
            </a:r>
          </a:p>
          <a:p>
            <a:pPr lvl="2"/>
            <a:r>
              <a:rPr lang="en-US" dirty="0" smtClean="0"/>
              <a:t>Online: $14/month</a:t>
            </a:r>
          </a:p>
          <a:p>
            <a:pPr lvl="1"/>
            <a:r>
              <a:rPr lang="en-US" dirty="0" smtClean="0"/>
              <a:t>Initial set up</a:t>
            </a:r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675" y="1351722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43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Daily Operations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Pay bills</a:t>
            </a:r>
          </a:p>
          <a:p>
            <a:r>
              <a:rPr lang="en-US" dirty="0" smtClean="0"/>
              <a:t>Generate invoices</a:t>
            </a:r>
          </a:p>
          <a:p>
            <a:r>
              <a:rPr lang="en-US" dirty="0" smtClean="0"/>
              <a:t>Generate sales receipts</a:t>
            </a:r>
          </a:p>
          <a:p>
            <a:r>
              <a:rPr lang="en-US" dirty="0" smtClean="0"/>
              <a:t>Track expenses</a:t>
            </a:r>
          </a:p>
          <a:p>
            <a:r>
              <a:rPr lang="en-US" dirty="0" smtClean="0"/>
              <a:t>Payroll</a:t>
            </a:r>
          </a:p>
          <a:p>
            <a:pPr lvl="1"/>
            <a:r>
              <a:rPr lang="en-US" dirty="0" smtClean="0"/>
              <a:t>Additional fee</a:t>
            </a:r>
          </a:p>
          <a:p>
            <a:r>
              <a:rPr lang="en-US" dirty="0" smtClean="0"/>
              <a:t>Manage 1099s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Financial Analysis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4"/>
          </p:nvPr>
        </p:nvSpPr>
        <p:spPr>
          <a:xfrm>
            <a:off x="4645025" y="2590800"/>
            <a:ext cx="4041775" cy="3962399"/>
          </a:xfrm>
        </p:spPr>
        <p:txBody>
          <a:bodyPr>
            <a:normAutofit/>
          </a:bodyPr>
          <a:lstStyle/>
          <a:p>
            <a:r>
              <a:rPr lang="en-US" dirty="0" smtClean="0"/>
              <a:t>Profit/Loss</a:t>
            </a:r>
          </a:p>
          <a:p>
            <a:pPr lvl="1"/>
            <a:r>
              <a:rPr lang="en-US" dirty="0" smtClean="0"/>
              <a:t>General</a:t>
            </a:r>
          </a:p>
          <a:p>
            <a:pPr lvl="1"/>
            <a:r>
              <a:rPr lang="en-US" dirty="0" smtClean="0"/>
              <a:t>Item</a:t>
            </a:r>
          </a:p>
          <a:p>
            <a:pPr lvl="1"/>
            <a:r>
              <a:rPr lang="en-US" dirty="0" smtClean="0"/>
              <a:t>Customer</a:t>
            </a:r>
          </a:p>
          <a:p>
            <a:pPr lvl="1"/>
            <a:r>
              <a:rPr lang="en-US" dirty="0" smtClean="0"/>
              <a:t>Class</a:t>
            </a:r>
          </a:p>
          <a:p>
            <a:r>
              <a:rPr lang="en-US" dirty="0" smtClean="0"/>
              <a:t>Cash Flow</a:t>
            </a:r>
          </a:p>
          <a:p>
            <a:r>
              <a:rPr lang="en-US" dirty="0" smtClean="0"/>
              <a:t>Balance Sheet</a:t>
            </a:r>
          </a:p>
          <a:p>
            <a:r>
              <a:rPr lang="en-US" dirty="0" smtClean="0"/>
              <a:t>File your taxes</a:t>
            </a:r>
          </a:p>
          <a:p>
            <a:pPr lvl="1"/>
            <a:r>
              <a:rPr lang="en-US" dirty="0" smtClean="0"/>
              <a:t>Requires extreme detail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371599"/>
            <a:ext cx="8229600" cy="579437"/>
          </a:xfrm>
        </p:spPr>
        <p:txBody>
          <a:bodyPr/>
          <a:lstStyle/>
          <a:p>
            <a:r>
              <a:rPr lang="en-US" sz="3200" b="1" dirty="0" smtClean="0"/>
              <a:t>What Can QuickBooks Do for Me?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570886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1"/>
            <a:ext cx="8153400" cy="2819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Seek help from a professional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Find the version that best fits your needs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Setup Chart of Accounts</a:t>
            </a:r>
          </a:p>
          <a:p>
            <a:pPr lvl="1" indent="-342900"/>
            <a:r>
              <a:rPr lang="en-US" dirty="0" smtClean="0"/>
              <a:t>Categorize income, expenses, liabilities, equity</a:t>
            </a:r>
          </a:p>
          <a:p>
            <a:pPr lvl="1" indent="-342900"/>
            <a:r>
              <a:rPr lang="en-US" b="1" u="sng" dirty="0" smtClean="0"/>
              <a:t>THIS FOUNDATION OF YOUR QUICKBOOKS USE</a:t>
            </a:r>
            <a:endParaRPr lang="en-US" b="1" u="sng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533400"/>
          </a:xfrm>
        </p:spPr>
        <p:txBody>
          <a:bodyPr/>
          <a:lstStyle/>
          <a:p>
            <a:r>
              <a:rPr lang="en-US" sz="3200" b="1" dirty="0" err="1" smtClean="0"/>
              <a:t>Quickbooks</a:t>
            </a:r>
            <a:r>
              <a:rPr lang="en-US" sz="3200" b="1" dirty="0" smtClean="0"/>
              <a:t> Setup</a:t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4572000"/>
            <a:ext cx="4038600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Recommended Resources</a:t>
            </a:r>
          </a:p>
          <a:p>
            <a:pPr algn="ctr"/>
            <a:endParaRPr lang="en-US" sz="2400" b="1" u="sng" dirty="0" smtClean="0"/>
          </a:p>
          <a:p>
            <a:pPr algn="ctr"/>
            <a:r>
              <a:rPr lang="en-US" sz="2400" u="sng" dirty="0" smtClean="0"/>
              <a:t>The Farmers Office</a:t>
            </a:r>
            <a:r>
              <a:rPr lang="en-US" sz="2400" dirty="0" smtClean="0"/>
              <a:t> </a:t>
            </a:r>
          </a:p>
          <a:p>
            <a:pPr algn="ctr"/>
            <a:r>
              <a:rPr lang="en-US" sz="2400" dirty="0" smtClean="0"/>
              <a:t>By: Julia Shanks</a:t>
            </a:r>
            <a:endParaRPr lang="en-US" sz="2400" u="sng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4572000"/>
            <a:ext cx="35052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4093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1371600"/>
            <a:ext cx="5334000" cy="5486400"/>
          </a:xfrm>
          <a:ln>
            <a:solidFill>
              <a:schemeClr val="tx1"/>
            </a:solidFill>
          </a:ln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2286000"/>
            <a:ext cx="3352800" cy="4221163"/>
          </a:xfrm>
        </p:spPr>
        <p:txBody>
          <a:bodyPr/>
          <a:lstStyle/>
          <a:p>
            <a:r>
              <a:rPr lang="en-US" dirty="0" smtClean="0"/>
              <a:t>Basic P/L Report</a:t>
            </a:r>
          </a:p>
          <a:p>
            <a:endParaRPr lang="en-US" dirty="0"/>
          </a:p>
          <a:p>
            <a:r>
              <a:rPr lang="en-US" dirty="0" smtClean="0"/>
              <a:t>Tells us how we are doing to date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b="1" dirty="0" smtClean="0"/>
              <a:t>Profit/Loss Example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807136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3581400" cy="4221163"/>
          </a:xfrm>
        </p:spPr>
        <p:txBody>
          <a:bodyPr/>
          <a:lstStyle/>
          <a:p>
            <a:r>
              <a:rPr lang="en-US" dirty="0" smtClean="0"/>
              <a:t>Calvert Schaefer</a:t>
            </a:r>
          </a:p>
          <a:p>
            <a:endParaRPr lang="en-US" dirty="0" smtClean="0"/>
          </a:p>
          <a:p>
            <a:r>
              <a:rPr lang="en-US" dirty="0"/>
              <a:t>Cattle, small grain, hay, produce</a:t>
            </a:r>
          </a:p>
          <a:p>
            <a:endParaRPr lang="en-US" dirty="0" smtClean="0"/>
          </a:p>
          <a:p>
            <a:r>
              <a:rPr lang="en-US" dirty="0" smtClean="0"/>
              <a:t>Agriculture Record Keeping Professional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b="1" dirty="0" smtClean="0"/>
              <a:t>About Me</a:t>
            </a:r>
            <a:endParaRPr lang="en-US" sz="3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2286000"/>
            <a:ext cx="4535557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58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3352800" cy="42211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Report identifies output and unit of measure</a:t>
            </a:r>
          </a:p>
          <a:p>
            <a:endParaRPr lang="en-US" dirty="0" smtClean="0"/>
          </a:p>
          <a:p>
            <a:r>
              <a:rPr lang="en-US" dirty="0" smtClean="0"/>
              <a:t>Reverse calculation using average weight to find production in </a:t>
            </a:r>
            <a:r>
              <a:rPr lang="en-US" dirty="0" err="1" smtClean="0"/>
              <a:t>lbs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3505200" cy="533400"/>
          </a:xfrm>
        </p:spPr>
        <p:txBody>
          <a:bodyPr/>
          <a:lstStyle/>
          <a:p>
            <a:r>
              <a:rPr lang="en-US" sz="3200" b="1" dirty="0" smtClean="0"/>
              <a:t>Sales By Item</a:t>
            </a:r>
            <a:endParaRPr lang="en-US" sz="32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663699"/>
            <a:ext cx="4788146" cy="44624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62400" y="6019800"/>
            <a:ext cx="51646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Ex: Sales by Item Summary Report for farm stand year to date </a:t>
            </a:r>
          </a:p>
          <a:p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35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Reports</a:t>
            </a:r>
          </a:p>
          <a:p>
            <a:pPr lvl="1"/>
            <a:r>
              <a:rPr lang="en-US" dirty="0" smtClean="0"/>
              <a:t>A/P summary</a:t>
            </a:r>
          </a:p>
          <a:p>
            <a:pPr lvl="1"/>
            <a:r>
              <a:rPr lang="en-US" dirty="0" smtClean="0"/>
              <a:t>Vendor reports</a:t>
            </a:r>
          </a:p>
          <a:p>
            <a:pPr lvl="1"/>
            <a:r>
              <a:rPr lang="en-US" dirty="0" smtClean="0"/>
              <a:t>Class tracking</a:t>
            </a:r>
          </a:p>
          <a:p>
            <a:r>
              <a:rPr lang="en-US" b="1" dirty="0" smtClean="0"/>
              <a:t>Tax Preparation</a:t>
            </a:r>
          </a:p>
          <a:p>
            <a:pPr lvl="1"/>
            <a:r>
              <a:rPr lang="en-US" dirty="0" smtClean="0"/>
              <a:t>Assign income accounts to Schedule F</a:t>
            </a:r>
          </a:p>
          <a:p>
            <a:pPr lvl="1"/>
            <a:r>
              <a:rPr lang="en-US" dirty="0" smtClean="0"/>
              <a:t>Income Tax Summary Report</a:t>
            </a:r>
          </a:p>
          <a:p>
            <a:pPr lvl="2"/>
            <a:r>
              <a:rPr lang="en-US" dirty="0" smtClean="0"/>
              <a:t>Shows estimated taxes based on the info in QuickBooks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533400"/>
          </a:xfrm>
        </p:spPr>
        <p:txBody>
          <a:bodyPr/>
          <a:lstStyle/>
          <a:p>
            <a:r>
              <a:rPr lang="en-US" sz="3200" b="1" dirty="0" smtClean="0"/>
              <a:t>Other Capabilities of QuickBooks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6843822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905000"/>
            <a:ext cx="2895600" cy="424656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/>
              <a:t>Paper</a:t>
            </a:r>
          </a:p>
          <a:p>
            <a:r>
              <a:rPr lang="en-US" b="1" dirty="0" smtClean="0"/>
              <a:t>Pros</a:t>
            </a:r>
          </a:p>
          <a:p>
            <a:pPr lvl="1"/>
            <a:r>
              <a:rPr lang="en-US" sz="2000" dirty="0" smtClean="0"/>
              <a:t>Simplest version</a:t>
            </a:r>
          </a:p>
          <a:p>
            <a:pPr lvl="1"/>
            <a:r>
              <a:rPr lang="en-US" sz="2000" dirty="0" smtClean="0"/>
              <a:t>No technology or fees required</a:t>
            </a:r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r>
              <a:rPr lang="en-US" b="1" dirty="0" smtClean="0"/>
              <a:t>Cons</a:t>
            </a:r>
          </a:p>
          <a:p>
            <a:pPr lvl="1"/>
            <a:r>
              <a:rPr lang="en-US" sz="2000" dirty="0" smtClean="0"/>
              <a:t>Hand calculations</a:t>
            </a:r>
          </a:p>
          <a:p>
            <a:pPr lvl="1"/>
            <a:r>
              <a:rPr lang="en-US" sz="2000" dirty="0" smtClean="0"/>
              <a:t>Time consuming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533400"/>
          </a:xfrm>
        </p:spPr>
        <p:txBody>
          <a:bodyPr/>
          <a:lstStyle/>
          <a:p>
            <a:r>
              <a:rPr lang="en-US" sz="3200" b="1" dirty="0" smtClean="0"/>
              <a:t>Comparison</a:t>
            </a:r>
            <a:endParaRPr lang="en-US" sz="3200" b="1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3048000" y="1905001"/>
            <a:ext cx="2895600" cy="42465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rgbClr val="071A34"/>
                </a:solidFill>
                <a:latin typeface="Calibri Light"/>
                <a:ea typeface="+mn-ea"/>
                <a:cs typeface="Calibri Light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rgbClr val="071A34"/>
                </a:solidFill>
                <a:latin typeface="Calibri Light"/>
                <a:ea typeface="+mn-ea"/>
                <a:cs typeface="Calibri Light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071A34"/>
                </a:solidFill>
                <a:latin typeface="Calibri Light"/>
                <a:ea typeface="+mn-ea"/>
                <a:cs typeface="Calibri Light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rgbClr val="071A34"/>
                </a:solidFill>
                <a:latin typeface="Calibri Light"/>
                <a:ea typeface="+mn-ea"/>
                <a:cs typeface="Calibri Light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rgbClr val="071A34"/>
                </a:solidFill>
                <a:latin typeface="Calibri Light"/>
                <a:ea typeface="+mn-ea"/>
                <a:cs typeface="Calibri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u="sng" dirty="0" smtClean="0"/>
              <a:t>Microsoft Excel</a:t>
            </a:r>
          </a:p>
          <a:p>
            <a:r>
              <a:rPr lang="en-US" b="1" dirty="0" smtClean="0"/>
              <a:t>Pros</a:t>
            </a:r>
          </a:p>
          <a:p>
            <a:pPr lvl="1"/>
            <a:r>
              <a:rPr lang="en-US" sz="2000" dirty="0" smtClean="0"/>
              <a:t>Formulas do the math for you</a:t>
            </a:r>
          </a:p>
          <a:p>
            <a:pPr lvl="1"/>
            <a:r>
              <a:rPr lang="en-US" sz="2000" dirty="0" smtClean="0"/>
              <a:t>Available on all </a:t>
            </a:r>
            <a:r>
              <a:rPr lang="en-US" sz="2000" dirty="0" smtClean="0"/>
              <a:t>computers</a:t>
            </a:r>
          </a:p>
          <a:p>
            <a:pPr lvl="1"/>
            <a:r>
              <a:rPr lang="en-US" sz="2000" dirty="0" smtClean="0"/>
              <a:t>Best method for production records</a:t>
            </a:r>
            <a:endParaRPr lang="en-US" sz="2000" dirty="0" smtClean="0"/>
          </a:p>
          <a:p>
            <a:pPr marL="457200" lvl="1" indent="0">
              <a:buNone/>
            </a:pPr>
            <a:endParaRPr lang="en-US" sz="2000" dirty="0" smtClean="0"/>
          </a:p>
          <a:p>
            <a:r>
              <a:rPr lang="en-US" b="1" dirty="0" smtClean="0"/>
              <a:t>Cons</a:t>
            </a:r>
          </a:p>
          <a:p>
            <a:pPr lvl="1"/>
            <a:r>
              <a:rPr lang="en-US" sz="2000" dirty="0" smtClean="0"/>
              <a:t>Requires careful entry</a:t>
            </a:r>
            <a:endParaRPr lang="en-US" sz="2000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5943600" y="1905001"/>
            <a:ext cx="2971800" cy="42465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rgbClr val="071A34"/>
                </a:solidFill>
                <a:latin typeface="Calibri Light"/>
                <a:ea typeface="+mn-ea"/>
                <a:cs typeface="Calibri Light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rgbClr val="071A34"/>
                </a:solidFill>
                <a:latin typeface="Calibri Light"/>
                <a:ea typeface="+mn-ea"/>
                <a:cs typeface="Calibri Light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071A34"/>
                </a:solidFill>
                <a:latin typeface="Calibri Light"/>
                <a:ea typeface="+mn-ea"/>
                <a:cs typeface="Calibri Light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rgbClr val="071A34"/>
                </a:solidFill>
                <a:latin typeface="Calibri Light"/>
                <a:ea typeface="+mn-ea"/>
                <a:cs typeface="Calibri Light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rgbClr val="071A34"/>
                </a:solidFill>
                <a:latin typeface="Calibri Light"/>
                <a:ea typeface="+mn-ea"/>
                <a:cs typeface="Calibri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u="sng" dirty="0" smtClean="0"/>
              <a:t>QuickBooks</a:t>
            </a:r>
          </a:p>
          <a:p>
            <a:r>
              <a:rPr lang="en-US" b="1" dirty="0" smtClean="0"/>
              <a:t>Pros</a:t>
            </a:r>
          </a:p>
          <a:p>
            <a:pPr lvl="1"/>
            <a:r>
              <a:rPr lang="en-US" sz="2000" dirty="0" smtClean="0"/>
              <a:t>Analytic Capabilities</a:t>
            </a:r>
          </a:p>
          <a:p>
            <a:pPr lvl="1"/>
            <a:r>
              <a:rPr lang="en-US" sz="2000" dirty="0" smtClean="0"/>
              <a:t>Does most of the work for </a:t>
            </a:r>
            <a:r>
              <a:rPr lang="en-US" sz="2000" dirty="0" smtClean="0"/>
              <a:t>you</a:t>
            </a:r>
          </a:p>
          <a:p>
            <a:pPr lvl="1"/>
            <a:r>
              <a:rPr lang="en-US" sz="2000" dirty="0" smtClean="0"/>
              <a:t>Best for financial records</a:t>
            </a:r>
            <a:endParaRPr lang="en-US" sz="2000" dirty="0" smtClean="0"/>
          </a:p>
          <a:p>
            <a:pPr marL="457200" lvl="1" indent="0">
              <a:buNone/>
            </a:pPr>
            <a:endParaRPr lang="en-US" sz="2000" dirty="0" smtClean="0"/>
          </a:p>
          <a:p>
            <a:r>
              <a:rPr lang="en-US" b="1" dirty="0" smtClean="0"/>
              <a:t>Cons</a:t>
            </a:r>
          </a:p>
          <a:p>
            <a:pPr lvl="1"/>
            <a:r>
              <a:rPr lang="en-US" sz="2200" dirty="0" smtClean="0"/>
              <a:t>$220</a:t>
            </a:r>
          </a:p>
          <a:p>
            <a:pPr lvl="1"/>
            <a:r>
              <a:rPr lang="en-US" sz="2200" dirty="0" smtClean="0"/>
              <a:t>Data entry and set up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0543989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 it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 of sale software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Allows you to accept </a:t>
            </a:r>
            <a:r>
              <a:rPr lang="en-US" dirty="0" smtClean="0"/>
              <a:t>cards</a:t>
            </a:r>
          </a:p>
          <a:p>
            <a:endParaRPr lang="en-US" dirty="0" smtClean="0"/>
          </a:p>
          <a:p>
            <a:r>
              <a:rPr lang="en-US" dirty="0" smtClean="0"/>
              <a:t>Track cash sales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Tracking of sales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Cost of Square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590801"/>
            <a:ext cx="4270375" cy="3535362"/>
          </a:xfrm>
        </p:spPr>
        <p:txBody>
          <a:bodyPr/>
          <a:lstStyle/>
          <a:p>
            <a:r>
              <a:rPr lang="en-US" dirty="0" smtClean="0"/>
              <a:t>Register</a:t>
            </a:r>
          </a:p>
          <a:p>
            <a:pPr lvl="1"/>
            <a:r>
              <a:rPr lang="en-US" dirty="0" smtClean="0"/>
              <a:t>$1000</a:t>
            </a:r>
          </a:p>
          <a:p>
            <a:r>
              <a:rPr lang="en-US" dirty="0" smtClean="0"/>
              <a:t>Card Reader</a:t>
            </a:r>
          </a:p>
          <a:p>
            <a:pPr lvl="1"/>
            <a:r>
              <a:rPr lang="en-US" dirty="0" smtClean="0"/>
              <a:t>$20-$40</a:t>
            </a:r>
          </a:p>
          <a:p>
            <a:r>
              <a:rPr lang="en-US" dirty="0" smtClean="0"/>
              <a:t>Transaction Costs</a:t>
            </a:r>
          </a:p>
          <a:p>
            <a:pPr lvl="1"/>
            <a:r>
              <a:rPr lang="en-US" dirty="0" smtClean="0"/>
              <a:t>2.75% per swipe</a:t>
            </a:r>
          </a:p>
          <a:p>
            <a:pPr lvl="1"/>
            <a:r>
              <a:rPr lang="en-US" dirty="0" smtClean="0"/>
              <a:t>2.5%+$0.10 per swipe (Register)</a:t>
            </a:r>
          </a:p>
          <a:p>
            <a:pPr lvl="1"/>
            <a:r>
              <a:rPr lang="en-US" dirty="0" smtClean="0"/>
              <a:t>Cash: $0.00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b="1" dirty="0" smtClean="0"/>
              <a:t>Other Record Keeping Systems</a:t>
            </a:r>
            <a:endParaRPr lang="en-US" sz="32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1" y="1312067"/>
            <a:ext cx="2133600" cy="105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9201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Products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590800"/>
            <a:ext cx="4040188" cy="3962400"/>
          </a:xfrm>
        </p:spPr>
      </p:pic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Analytics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b="1" dirty="0" smtClean="0"/>
              <a:t>Features of Square</a:t>
            </a:r>
            <a:endParaRPr lang="en-US" sz="3200" b="1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2590800"/>
            <a:ext cx="4041775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4394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905000"/>
            <a:ext cx="4343400" cy="4724400"/>
          </a:xfrm>
        </p:spPr>
        <p:txBody>
          <a:bodyPr>
            <a:normAutofit/>
          </a:bodyPr>
          <a:lstStyle/>
          <a:p>
            <a:r>
              <a:rPr lang="en-US" b="1" dirty="0" smtClean="0"/>
              <a:t>Voice Recognition </a:t>
            </a:r>
          </a:p>
          <a:p>
            <a:pPr lvl="1"/>
            <a:r>
              <a:rPr lang="en-US" dirty="0" smtClean="0"/>
              <a:t>Dragon </a:t>
            </a:r>
          </a:p>
          <a:p>
            <a:pPr lvl="2"/>
            <a:r>
              <a:rPr lang="en-US" dirty="0" smtClean="0"/>
              <a:t>compatible with QB Pro and most computers</a:t>
            </a:r>
          </a:p>
          <a:p>
            <a:pPr lvl="1"/>
            <a:r>
              <a:rPr lang="en-US" dirty="0" smtClean="0"/>
              <a:t>Voice text</a:t>
            </a:r>
          </a:p>
          <a:p>
            <a:pPr lvl="1"/>
            <a:r>
              <a:rPr lang="en-US" dirty="0" smtClean="0"/>
              <a:t>Excel Voice command</a:t>
            </a:r>
          </a:p>
          <a:p>
            <a:r>
              <a:rPr lang="en-US" b="1" dirty="0" smtClean="0"/>
              <a:t>Smartphones</a:t>
            </a:r>
          </a:p>
          <a:p>
            <a:pPr lvl="1"/>
            <a:r>
              <a:rPr lang="en-US" dirty="0" smtClean="0"/>
              <a:t>Office in your pocket</a:t>
            </a:r>
          </a:p>
          <a:p>
            <a:pPr lvl="1"/>
            <a:r>
              <a:rPr lang="en-US" dirty="0" smtClean="0"/>
              <a:t>Multiple apps available</a:t>
            </a:r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533400"/>
          </a:xfrm>
        </p:spPr>
        <p:txBody>
          <a:bodyPr/>
          <a:lstStyle/>
          <a:p>
            <a:r>
              <a:rPr lang="en-US" sz="3200" b="1" dirty="0" smtClean="0"/>
              <a:t>Technology</a:t>
            </a:r>
            <a:endParaRPr lang="en-US" sz="32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905000"/>
            <a:ext cx="39624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7781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2211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Find the system that works best for </a:t>
            </a:r>
            <a:r>
              <a:rPr lang="en-US" b="1" u="sng" dirty="0" smtClean="0"/>
              <a:t>YOU</a:t>
            </a:r>
          </a:p>
          <a:p>
            <a:pPr marL="514350" indent="-514350">
              <a:buFont typeface="+mj-lt"/>
              <a:buAutoNum type="arabicPeriod"/>
            </a:pPr>
            <a:endParaRPr lang="en-US" b="1" u="sng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 </a:t>
            </a:r>
            <a:r>
              <a:rPr lang="en-US" dirty="0" smtClean="0"/>
              <a:t>units of measure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 consistent with your record keeping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production records to make informed management decisions about the future</a:t>
            </a:r>
          </a:p>
          <a:p>
            <a:pPr marL="914400" lvl="1" indent="-514350"/>
            <a:r>
              <a:rPr lang="en-US" dirty="0" smtClean="0"/>
              <a:t>Plant more or change crop?</a:t>
            </a:r>
          </a:p>
          <a:p>
            <a:pPr marL="914400" lvl="1" indent="-514350"/>
            <a:r>
              <a:rPr lang="en-US" dirty="0" smtClean="0"/>
              <a:t>What to bring to market?</a:t>
            </a:r>
          </a:p>
          <a:p>
            <a:pPr marL="914400" lvl="1" indent="-514350"/>
            <a:r>
              <a:rPr lang="en-US" dirty="0" smtClean="0"/>
              <a:t>What is making us money?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533400"/>
          </a:xfrm>
        </p:spPr>
        <p:txBody>
          <a:bodyPr/>
          <a:lstStyle/>
          <a:p>
            <a:r>
              <a:rPr lang="en-US" sz="3200" b="1" dirty="0" smtClean="0"/>
              <a:t>In Conclusion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0528622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4600" dirty="0"/>
              <a:t>University of Maine Cooperative Extension</a:t>
            </a:r>
          </a:p>
          <a:p>
            <a:pPr marL="0" indent="0" algn="ctr">
              <a:buNone/>
            </a:pPr>
            <a:r>
              <a:rPr lang="en-US" sz="4600" dirty="0" smtClean="0"/>
              <a:t>Increasing Access to FSA Risk Management Programs</a:t>
            </a:r>
            <a:endParaRPr lang="en-US" sz="4600" dirty="0"/>
          </a:p>
          <a:p>
            <a:pPr algn="ctr"/>
            <a:endParaRPr lang="en-US" sz="3600" dirty="0" smtClean="0"/>
          </a:p>
          <a:p>
            <a:pPr algn="ctr"/>
            <a:endParaRPr lang="en-US" sz="3600" dirty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 smtClean="0"/>
              <a:t>Calvert Schaefer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dirty="0" smtClean="0"/>
              <a:t>5741 Libby Hall, Room 119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dirty="0" err="1"/>
              <a:t>Orono</a:t>
            </a:r>
            <a:r>
              <a:rPr lang="en-US" sz="3600" dirty="0"/>
              <a:t>, ME </a:t>
            </a:r>
            <a:r>
              <a:rPr lang="en-US" sz="3600" dirty="0" smtClean="0"/>
              <a:t>04469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dirty="0" smtClean="0"/>
              <a:t>207.735.3244 </a:t>
            </a:r>
            <a:r>
              <a:rPr lang="en-US" sz="3600" dirty="0"/>
              <a:t>• </a:t>
            </a:r>
            <a:r>
              <a:rPr lang="en-US" sz="3600" dirty="0" smtClean="0"/>
              <a:t>calvert.schaefer@maine.edu</a:t>
            </a:r>
            <a:endParaRPr lang="en-US" sz="3600" dirty="0"/>
          </a:p>
          <a:p>
            <a:pPr marL="0" indent="0" algn="ctr">
              <a:buNone/>
            </a:pPr>
            <a:endParaRPr lang="en-US" sz="1600" dirty="0" smtClean="0"/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endParaRPr lang="en-US" sz="1600" dirty="0" smtClean="0"/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endParaRPr lang="en-US" sz="1600" dirty="0" smtClean="0"/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r>
              <a:rPr lang="en-US" dirty="0"/>
              <a:t>The University of Maine is an equal opportunity/affirmative action institution.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956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Why Record Keeping is </a:t>
            </a:r>
            <a:r>
              <a:rPr lang="en-US" dirty="0" smtClean="0"/>
              <a:t>Important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Components of Record Keeping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Best Option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Types of Record Keeping Options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Financial Record Keeping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Production Record Keeping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Alternative Options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Record Keeping Resources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to use technology to your advantage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b="1" dirty="0" smtClean="0"/>
              <a:t>Itinerary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21559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Measurement of farm performance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Important for reporting purposes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Accurate records lead to informed management decisions about the future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533400"/>
          </a:xfrm>
        </p:spPr>
        <p:txBody>
          <a:bodyPr/>
          <a:lstStyle/>
          <a:p>
            <a:r>
              <a:rPr lang="en-US" sz="3200" b="1" dirty="0" smtClean="0"/>
              <a:t>Why is Record Keeping Important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2267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lnSpcReduction="10000"/>
          </a:bodyPr>
          <a:lstStyle/>
          <a:p>
            <a:r>
              <a:rPr lang="en-US" b="1" u="sng" dirty="0" smtClean="0"/>
              <a:t>Scenario</a:t>
            </a:r>
            <a:r>
              <a:rPr lang="en-US" dirty="0" smtClean="0"/>
              <a:t>: You forget to record a $20 expense</a:t>
            </a:r>
          </a:p>
          <a:p>
            <a:pPr lvl="1"/>
            <a:r>
              <a:rPr lang="en-US" dirty="0" smtClean="0"/>
              <a:t>Taxable Income by $20</a:t>
            </a:r>
          </a:p>
          <a:p>
            <a:endParaRPr lang="en-US" dirty="0"/>
          </a:p>
          <a:p>
            <a:r>
              <a:rPr lang="en-US" b="1" u="sng" dirty="0" smtClean="0"/>
              <a:t>Effects</a:t>
            </a:r>
            <a:r>
              <a:rPr lang="en-US" dirty="0" smtClean="0"/>
              <a:t>: Increases your taxes!</a:t>
            </a:r>
          </a:p>
          <a:p>
            <a:pPr lvl="1"/>
            <a:r>
              <a:rPr lang="en-US" dirty="0" smtClean="0"/>
              <a:t>SS tax: $3.06                  ($20 x 15.3%)</a:t>
            </a:r>
          </a:p>
          <a:p>
            <a:pPr lvl="1"/>
            <a:r>
              <a:rPr lang="en-US" dirty="0" smtClean="0"/>
              <a:t>Fed Income tax: $4       ($20 x 20%)</a:t>
            </a:r>
          </a:p>
          <a:p>
            <a:pPr lvl="1"/>
            <a:r>
              <a:rPr lang="en-US" dirty="0" smtClean="0"/>
              <a:t>State Income tax: $1     ($20 x  5%)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b="1" u="sng" dirty="0" smtClean="0"/>
              <a:t>Result</a:t>
            </a:r>
            <a:r>
              <a:rPr lang="en-US" dirty="0" smtClean="0"/>
              <a:t>: $8.06 more in taxes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533400"/>
          </a:xfrm>
        </p:spPr>
        <p:txBody>
          <a:bodyPr/>
          <a:lstStyle/>
          <a:p>
            <a:r>
              <a:rPr lang="en-US" sz="3200" b="1" dirty="0" smtClean="0"/>
              <a:t>Example Why Record Keeping Important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43236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221163"/>
          </a:xfrm>
        </p:spPr>
        <p:txBody>
          <a:bodyPr>
            <a:normAutofit/>
          </a:bodyPr>
          <a:lstStyle/>
          <a:p>
            <a:r>
              <a:rPr lang="en-US" dirty="0" smtClean="0"/>
              <a:t>There is no “Best Method” for record keeping</a:t>
            </a:r>
          </a:p>
          <a:p>
            <a:endParaRPr lang="en-US" dirty="0" smtClean="0"/>
          </a:p>
          <a:p>
            <a:r>
              <a:rPr lang="en-US" dirty="0" smtClean="0"/>
              <a:t>Consistency is the </a:t>
            </a:r>
            <a:r>
              <a:rPr lang="en-US" b="1" u="sng" dirty="0" smtClean="0"/>
              <a:t>KEY </a:t>
            </a:r>
            <a:r>
              <a:rPr lang="en-US" dirty="0" smtClean="0"/>
              <a:t>to good records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How you use &gt; </a:t>
            </a:r>
            <a:r>
              <a:rPr lang="en-US" dirty="0"/>
              <a:t>W</a:t>
            </a:r>
            <a:r>
              <a:rPr lang="en-US" dirty="0" smtClean="0"/>
              <a:t>hat you use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533400"/>
          </a:xfrm>
        </p:spPr>
        <p:txBody>
          <a:bodyPr/>
          <a:lstStyle/>
          <a:p>
            <a:r>
              <a:rPr lang="en-US" sz="3200" b="1" dirty="0" smtClean="0"/>
              <a:t>What is the Best Way to </a:t>
            </a:r>
            <a:r>
              <a:rPr lang="en-US" sz="3200" b="1" dirty="0" smtClean="0"/>
              <a:t>Keep Records?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21654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124200" cy="422116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 smtClean="0"/>
              <a:t>Financial </a:t>
            </a:r>
          </a:p>
          <a:p>
            <a:pPr lvl="1" indent="-342900"/>
            <a:r>
              <a:rPr lang="en-US" dirty="0" smtClean="0"/>
              <a:t>Sales</a:t>
            </a:r>
          </a:p>
          <a:p>
            <a:pPr lvl="1" indent="-342900"/>
            <a:r>
              <a:rPr lang="en-US" dirty="0" smtClean="0"/>
              <a:t>Expenses</a:t>
            </a:r>
          </a:p>
          <a:p>
            <a:pPr marL="400050" lvl="1" indent="0">
              <a:buNone/>
            </a:pPr>
            <a:endParaRPr lang="en-US" dirty="0"/>
          </a:p>
          <a:p>
            <a:r>
              <a:rPr lang="en-US" dirty="0" smtClean="0"/>
              <a:t>Used for</a:t>
            </a:r>
          </a:p>
          <a:p>
            <a:pPr lvl="1"/>
            <a:r>
              <a:rPr lang="en-US" dirty="0" smtClean="0"/>
              <a:t>Taxes</a:t>
            </a:r>
          </a:p>
          <a:p>
            <a:pPr lvl="1"/>
            <a:r>
              <a:rPr lang="en-US" dirty="0" smtClean="0"/>
              <a:t>Financial Reports</a:t>
            </a:r>
          </a:p>
          <a:p>
            <a:pPr marL="400050" lvl="1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581400" y="1905000"/>
            <a:ext cx="5105400" cy="4221163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u="sng" dirty="0"/>
              <a:t>Production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b="1" dirty="0"/>
              <a:t>Production by S</a:t>
            </a:r>
            <a:r>
              <a:rPr lang="en-US" sz="3200" b="1" dirty="0" smtClean="0"/>
              <a:t>ales</a:t>
            </a:r>
          </a:p>
          <a:p>
            <a:pPr lvl="2" indent="-342900"/>
            <a:r>
              <a:rPr lang="en-US" sz="2800" dirty="0" smtClean="0"/>
              <a:t>Used  For</a:t>
            </a:r>
          </a:p>
          <a:p>
            <a:pPr lvl="3" indent="-342900"/>
            <a:r>
              <a:rPr lang="en-US" sz="2400" dirty="0" smtClean="0"/>
              <a:t>Reporting yields</a:t>
            </a:r>
          </a:p>
          <a:p>
            <a:pPr lvl="3" indent="-342900"/>
            <a:r>
              <a:rPr lang="en-US" sz="2400" dirty="0" smtClean="0"/>
              <a:t>Enterprise analysis</a:t>
            </a:r>
            <a:endParaRPr lang="en-US" sz="3200" dirty="0"/>
          </a:p>
          <a:p>
            <a:pPr marL="914400" lvl="1" indent="-514350">
              <a:buFont typeface="+mj-lt"/>
              <a:buAutoNum type="arabicPeriod"/>
            </a:pPr>
            <a:r>
              <a:rPr lang="en-US" sz="3200" b="1" dirty="0"/>
              <a:t>“Pick Records”</a:t>
            </a:r>
          </a:p>
          <a:p>
            <a:pPr lvl="2" indent="-342900"/>
            <a:r>
              <a:rPr lang="en-US" sz="2800" dirty="0" smtClean="0"/>
              <a:t>Used For</a:t>
            </a:r>
          </a:p>
          <a:p>
            <a:pPr lvl="3" indent="-342900"/>
            <a:r>
              <a:rPr lang="en-US" sz="2400" dirty="0" smtClean="0"/>
              <a:t>Variety comparison</a:t>
            </a:r>
          </a:p>
          <a:p>
            <a:pPr lvl="3" indent="-342900"/>
            <a:r>
              <a:rPr lang="en-US" sz="2400" dirty="0" smtClean="0"/>
              <a:t>Field comparison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b="1" dirty="0" smtClean="0"/>
              <a:t>Types of Record Keeping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25244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Product type</a:t>
            </a:r>
          </a:p>
          <a:p>
            <a:pPr marL="914400" lvl="1" indent="-514350"/>
            <a:r>
              <a:rPr lang="en-US" dirty="0" smtClean="0"/>
              <a:t>Organic vs. Conventional</a:t>
            </a:r>
          </a:p>
          <a:p>
            <a:pPr marL="914400" lvl="1" indent="-514350"/>
            <a:r>
              <a:rPr lang="en-US" dirty="0" smtClean="0"/>
              <a:t>Variety </a:t>
            </a:r>
            <a:r>
              <a:rPr lang="en-US" dirty="0" smtClean="0"/>
              <a:t>type</a:t>
            </a:r>
          </a:p>
          <a:p>
            <a:pPr marL="914400" lvl="1" indent="-514350"/>
            <a:r>
              <a:rPr lang="en-US" dirty="0" smtClean="0"/>
              <a:t>Field of origin</a:t>
            </a:r>
            <a:endParaRPr lang="en-US" dirty="0" smtClean="0"/>
          </a:p>
          <a:p>
            <a:pPr marL="400050" lvl="1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Unit of measure</a:t>
            </a:r>
          </a:p>
          <a:p>
            <a:pPr lvl="1"/>
            <a:r>
              <a:rPr lang="en-US" dirty="0" smtClean="0"/>
              <a:t>Vary by how product is sold but need to be tracked</a:t>
            </a:r>
          </a:p>
          <a:p>
            <a:pPr lvl="1"/>
            <a:r>
              <a:rPr lang="en-US" dirty="0" smtClean="0"/>
              <a:t>Important for calculating total production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533400"/>
          </a:xfrm>
        </p:spPr>
        <p:txBody>
          <a:bodyPr/>
          <a:lstStyle/>
          <a:p>
            <a:r>
              <a:rPr lang="en-US" sz="3200" b="1" dirty="0" smtClean="0"/>
              <a:t>Establishing Parameters for Record Keeping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81189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r>
              <a:rPr lang="en-US" dirty="0"/>
              <a:t>Most Common Record Keeping Systems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Paper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Microsoft Excel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QuickBooks</a:t>
            </a:r>
          </a:p>
          <a:p>
            <a:pPr marL="514350" indent="-457200"/>
            <a:r>
              <a:rPr lang="en-US" dirty="0" smtClean="0"/>
              <a:t>Other options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Square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QuickBooks </a:t>
            </a:r>
            <a:r>
              <a:rPr lang="en-US" dirty="0" err="1" smtClean="0"/>
              <a:t>GoPayment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Many options available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533400"/>
          </a:xfrm>
        </p:spPr>
        <p:txBody>
          <a:bodyPr/>
          <a:lstStyle/>
          <a:p>
            <a:r>
              <a:rPr lang="en-US" sz="3200" b="1" dirty="0" smtClean="0"/>
              <a:t>Record Keeping Options?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9890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11410</TotalTime>
  <Words>816</Words>
  <Application>Microsoft Office PowerPoint</Application>
  <PresentationFormat>On-screen Show (4:3)</PresentationFormat>
  <Paragraphs>256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Production Record Keeping</vt:lpstr>
      <vt:lpstr>About Me</vt:lpstr>
      <vt:lpstr>Itinerary </vt:lpstr>
      <vt:lpstr>Why is Record Keeping Important</vt:lpstr>
      <vt:lpstr>Example Why Record Keeping Important</vt:lpstr>
      <vt:lpstr>What is the Best Way to Keep Records?</vt:lpstr>
      <vt:lpstr>Types of Record Keeping</vt:lpstr>
      <vt:lpstr>Establishing Parameters for Record Keeping</vt:lpstr>
      <vt:lpstr>Record Keeping Options?</vt:lpstr>
      <vt:lpstr>Paper Records</vt:lpstr>
      <vt:lpstr>Microsoft Excel / Google Sheets</vt:lpstr>
      <vt:lpstr>New England Farm Account Book Entry</vt:lpstr>
      <vt:lpstr>New England Farm Account Book Profit/Loss</vt:lpstr>
      <vt:lpstr>New England Farm Account Book Labor</vt:lpstr>
      <vt:lpstr>Detailed Production Records in Excel</vt:lpstr>
      <vt:lpstr>QuickBooks</vt:lpstr>
      <vt:lpstr>What Can QuickBooks Do for Me? </vt:lpstr>
      <vt:lpstr>Quickbooks Setup  </vt:lpstr>
      <vt:lpstr>Profit/Loss Example</vt:lpstr>
      <vt:lpstr>Sales By Item</vt:lpstr>
      <vt:lpstr>Other Capabilities of QuickBooks</vt:lpstr>
      <vt:lpstr>Comparison</vt:lpstr>
      <vt:lpstr>Other Record Keeping Systems</vt:lpstr>
      <vt:lpstr>Features of Square</vt:lpstr>
      <vt:lpstr>Technology</vt:lpstr>
      <vt:lpstr>In Conclusion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 Assistant</dc:creator>
  <cp:lastModifiedBy>Calvert Schaefer</cp:lastModifiedBy>
  <cp:revision>388</cp:revision>
  <cp:lastPrinted>2018-02-27T13:00:11Z</cp:lastPrinted>
  <dcterms:created xsi:type="dcterms:W3CDTF">2012-12-12T20:38:37Z</dcterms:created>
  <dcterms:modified xsi:type="dcterms:W3CDTF">2018-03-02T15:54:53Z</dcterms:modified>
</cp:coreProperties>
</file>