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73" r:id="rId6"/>
    <p:sldId id="272" r:id="rId7"/>
    <p:sldId id="263" r:id="rId8"/>
    <p:sldId id="264" r:id="rId9"/>
    <p:sldId id="262" r:id="rId10"/>
    <p:sldId id="265" r:id="rId11"/>
    <p:sldId id="266" r:id="rId12"/>
    <p:sldId id="285" r:id="rId13"/>
    <p:sldId id="267" r:id="rId14"/>
    <p:sldId id="268" r:id="rId15"/>
    <p:sldId id="269" r:id="rId16"/>
    <p:sldId id="271" r:id="rId17"/>
    <p:sldId id="286" r:id="rId18"/>
    <p:sldId id="274" r:id="rId19"/>
    <p:sldId id="275" r:id="rId20"/>
    <p:sldId id="276" r:id="rId21"/>
    <p:sldId id="277" r:id="rId22"/>
    <p:sldId id="278" r:id="rId23"/>
    <p:sldId id="287" r:id="rId24"/>
    <p:sldId id="28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2"/>
    <p:restoredTop sz="94683"/>
  </p:normalViewPr>
  <p:slideViewPr>
    <p:cSldViewPr snapToGrid="0" snapToObjects="1">
      <p:cViewPr varScale="1">
        <p:scale>
          <a:sx n="79" d="100"/>
          <a:sy n="79" d="100"/>
        </p:scale>
        <p:origin x="216" y="2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253B9-C27B-E04D-9D3E-BC8453FAC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90E58-7401-2B4F-B098-1D972D2378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28EF2-9678-DA45-B870-727F060B9C92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535C3-52E1-1B49-8B6C-8F7CAC71D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7AFB0-A45B-7C45-AA54-CCF415D3DA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C736-8EDD-4344-ABFA-59759F053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5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26EA-814D-0348-A3D0-16FF436645D5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40C62-4F9D-C642-8DAE-B86FCD16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Land grant school; 2. largest rural center for independent living in KS – provides services across the state; 3. statewide AT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be independent around his worksite since he lived alone</a:t>
            </a:r>
          </a:p>
          <a:p>
            <a:r>
              <a:rPr lang="en-US" dirty="0"/>
              <a:t>Vocational rehabilitation funded. Local contractor although considered local church options for ramps.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the champion in the system – empathetic to farming and AT supporter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3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PTO quick hitch video – not ours, but a good example (Delta Hook is this one) 2 min 21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Collaborative process: </a:t>
            </a:r>
            <a:r>
              <a:rPr lang="en-US" sz="1200" dirty="0"/>
              <a:t>discuss options, possible partners, set goals, implement plans, meet goals, and evaluate the outcomes.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7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Collaborative process </a:t>
            </a:r>
            <a:r>
              <a:rPr lang="en-US" sz="1200" dirty="0"/>
              <a:t>discuss options, possible partners, set goals, implement plans, meet goals, and evaluate the outcomes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 – review issues relevant to balance and access</a:t>
            </a:r>
          </a:p>
          <a:p>
            <a:r>
              <a:rPr lang="en-US" dirty="0"/>
              <a:t>Grandin – national expert on cattle handling pens who was a speaker for </a:t>
            </a:r>
            <a:r>
              <a:rPr lang="en-US" dirty="0" err="1"/>
              <a:t>AgrAbility</a:t>
            </a:r>
            <a:r>
              <a:rPr lang="en-US" dirty="0"/>
              <a:t> a few months earlier</a:t>
            </a:r>
          </a:p>
          <a:p>
            <a:r>
              <a:rPr lang="en-US" dirty="0"/>
              <a:t>Ag Mediation: financial advice, review his operation, business plan and future priorities</a:t>
            </a:r>
          </a:p>
          <a:p>
            <a:r>
              <a:rPr lang="en-US" dirty="0"/>
              <a:t>VR: services and financial resources</a:t>
            </a:r>
          </a:p>
          <a:p>
            <a:r>
              <a:rPr lang="en-US" dirty="0"/>
              <a:t>WORK Program - reviews possible supports to maintain independence and employment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 conducted onsite assessment of farm site and fields/pastures where he worked cattle. </a:t>
            </a:r>
          </a:p>
          <a:p>
            <a:r>
              <a:rPr lang="en-US" dirty="0"/>
              <a:t>VR provided funding supports. </a:t>
            </a:r>
          </a:p>
          <a:p>
            <a:r>
              <a:rPr lang="en-US" dirty="0"/>
              <a:t>Local vendor installed door and bin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6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KS WORKS provided a direct services worker who assisted with tasks that were a problem due to balance and strength issues.</a:t>
            </a:r>
          </a:p>
          <a:p>
            <a:r>
              <a:rPr lang="en-US" dirty="0"/>
              <a:t>T Grandin designed the corral handling system. </a:t>
            </a:r>
          </a:p>
          <a:p>
            <a:r>
              <a:rPr lang="en-US" dirty="0"/>
              <a:t>VR provided funds.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 grant provided the accessible detectors and signalers. </a:t>
            </a:r>
          </a:p>
          <a:p>
            <a:r>
              <a:rPr lang="en-US" dirty="0"/>
              <a:t>Phone provided by KS TAP.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Madonna Rehab driving program. Farmer with SCI who no longer needed his hand controls made by a local welder. </a:t>
            </a:r>
          </a:p>
          <a:p>
            <a:r>
              <a:rPr lang="en-US" dirty="0"/>
              <a:t>Vocational rehabilitation. Installed by vendor. </a:t>
            </a:r>
          </a:p>
          <a:p>
            <a:r>
              <a:rPr lang="en-US" dirty="0"/>
              <a:t>Private insurance, VR. ATK reuse – KEE but it was returned.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0C62-4F9D-C642-8DAE-B86FCD16C4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8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2DF6-7E1F-E04D-B711-0210A65925AE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7C8-00EF-644E-BFC2-7AF658CF38D5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2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AAB7-74E7-7344-84E5-C593DB411C5E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B983-76F6-0249-84ED-88A4B939395C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6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928AEEA-1438-3D4C-9408-E4F5387AC8C0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3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16FE-526E-CE43-B85B-5CC195D45C2B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6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071E-0428-664E-B305-11FEEAAC6431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9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6AD3-02DB-5E4E-BA88-103667EAAE27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60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5046-F6B1-F242-AFB8-A77ABA259FB4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9F3-B679-B14E-BA59-679ABFA7CCC8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70A3-827F-1A4C-AD05-D84A7763168D}" type="datetime1">
              <a:rPr lang="en-US" smtClean="0"/>
              <a:t>3/15/18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1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19D494D-5A81-6B4C-BFDC-EEF7F45DA37A}" type="datetime1">
              <a:rPr lang="en-US" smtClean="0"/>
              <a:t>3/15/18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Qm30XhcLPVg&amp;list=PLnf_161Gez5Ul2EUluioP7WSyHwt3442J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j5roffCIc&amp;list=PLnf_161Gez5Ul2EUluioP7WSyHwt3442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exb_5G3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8zy5EpU3mI&amp;feature=youtu.be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ramon@occk.com" TargetMode="External"/><Relationship Id="rId2" Type="http://schemas.openxmlformats.org/officeDocument/2006/relationships/hyperlink" Target="mailto:jsharp@nkesc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atk.ku.edu/" TargetMode="External"/><Relationship Id="rId4" Type="http://schemas.openxmlformats.org/officeDocument/2006/relationships/hyperlink" Target="http://www.bae.ksu.edu/extension/agrabili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AM4c4xjOsVo&amp;list=PLnf_161Gez5Ul2EUluioP7WSyHwt3442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0A86-EDC5-4843-BADC-DAF37B376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 diverse stories and </a:t>
            </a:r>
            <a:br>
              <a:rPr lang="en-US" sz="5400" dirty="0"/>
            </a:br>
            <a:r>
              <a:rPr lang="en-US" sz="5400" dirty="0"/>
              <a:t>1 collaborative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B905A-9F5A-3D49-AFE9-85AAD3729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Jeannie Sharp, AT Ag Specialist</a:t>
            </a:r>
          </a:p>
          <a:p>
            <a:r>
              <a:rPr lang="en-US" dirty="0"/>
              <a:t>Cassie Ramon, AT Ag Specialist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B5751-DBDD-2C41-9D67-B8581D0A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</a:t>
            </a:r>
            <a:r>
              <a:rPr lang="en-US" dirty="0" err="1"/>
              <a:t>AgrAbility</a:t>
            </a:r>
            <a:r>
              <a:rPr lang="en-US" dirty="0"/>
              <a:t> – National Training Workshop- 800-526-3648 - http://</a:t>
            </a:r>
            <a:r>
              <a:rPr lang="en-US" dirty="0" err="1"/>
              <a:t>www.bae.ksu.edu</a:t>
            </a:r>
            <a:r>
              <a:rPr lang="en-US" dirty="0"/>
              <a:t>/extension/</a:t>
            </a:r>
            <a:r>
              <a:rPr lang="en-US" dirty="0" err="1"/>
              <a:t>agrability</a:t>
            </a:r>
            <a:r>
              <a:rPr lang="en-US" dirty="0"/>
              <a:t>/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E5E83-606B-2441-B920-A1340500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9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B65C-7408-DC47-90C9-814BC313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cattle handling solutions</a:t>
            </a:r>
          </a:p>
        </p:txBody>
      </p:sp>
      <p:pic>
        <p:nvPicPr>
          <p:cNvPr id="8" name="Content Placeholder 7" descr="Cattle chute and head gate for safe handling of cattle. ">
            <a:extLst>
              <a:ext uri="{FF2B5EF4-FFF2-40B4-BE49-F238E27FC236}">
                <a16:creationId xmlns:a16="http://schemas.microsoft.com/office/drawing/2014/main" id="{952510A5-1714-5043-887C-5DFB5B20D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263" y="2194560"/>
            <a:ext cx="5606276" cy="345249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3A452-6B45-F744-A9D7-4339A09F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779814"/>
            <a:ext cx="5180076" cy="439238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Custom portable cattle panels </a:t>
            </a:r>
          </a:p>
          <a:p>
            <a:r>
              <a:rPr lang="en-US" sz="3200" dirty="0"/>
              <a:t>Squeeze shoot and head gate</a:t>
            </a:r>
          </a:p>
          <a:p>
            <a:r>
              <a:rPr lang="en-US" sz="3200" dirty="0"/>
              <a:t>Truck with bale bed </a:t>
            </a:r>
          </a:p>
          <a:p>
            <a:pPr lvl="1"/>
            <a:r>
              <a:rPr lang="en-US" sz="3200" dirty="0"/>
              <a:t>Pickup upgraded </a:t>
            </a:r>
          </a:p>
          <a:p>
            <a:r>
              <a:rPr lang="en-US" sz="3400" dirty="0">
                <a:hlinkClick r:id="rId4"/>
              </a:rPr>
              <a:t>Custom cattle pens at https://www.youtube.com/watch?v=Qm30XhcLPVg&amp;list=PLnf_161Gez5Ul2EUluioP7WSyHwt3442J</a:t>
            </a:r>
            <a:endParaRPr lang="en-US" sz="3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19C54-BB1D-BE49-B957-845DD16D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9DD74-4B1A-E547-BD64-A93CE98F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425-8C7B-1946-949C-4B810436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2271"/>
            <a:ext cx="10058400" cy="1322615"/>
          </a:xfrm>
        </p:spPr>
        <p:txBody>
          <a:bodyPr/>
          <a:lstStyle/>
          <a:p>
            <a:r>
              <a:rPr lang="en-US" dirty="0"/>
              <a:t>Case 1: home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5059-322E-2F4B-A1DA-892C927C6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7" y="1828800"/>
            <a:ext cx="5461581" cy="4343400"/>
          </a:xfrm>
        </p:spPr>
        <p:txBody>
          <a:bodyPr>
            <a:normAutofit/>
          </a:bodyPr>
          <a:lstStyle/>
          <a:p>
            <a:r>
              <a:rPr lang="en-US" sz="3200" dirty="0"/>
              <a:t>Accessible smoke detectors and signalers</a:t>
            </a:r>
          </a:p>
          <a:p>
            <a:r>
              <a:rPr lang="en-US" sz="3200" dirty="0"/>
              <a:t>Captioned telephone </a:t>
            </a:r>
          </a:p>
          <a:p>
            <a:pPr lvl="1"/>
            <a:r>
              <a:rPr lang="en-US" sz="3200" dirty="0"/>
              <a:t>App for emergency alerts</a:t>
            </a:r>
          </a:p>
        </p:txBody>
      </p:sp>
      <p:pic>
        <p:nvPicPr>
          <p:cNvPr id="8" name="Content Placeholder 7" descr="CapTel phone that is amplified and has a screen to read what the caller is saying. ">
            <a:extLst>
              <a:ext uri="{FF2B5EF4-FFF2-40B4-BE49-F238E27FC236}">
                <a16:creationId xmlns:a16="http://schemas.microsoft.com/office/drawing/2014/main" id="{8E3D5901-2FBC-5140-94EB-304A36462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71568" y="1224144"/>
            <a:ext cx="3656679" cy="548501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FAB2-C53B-C840-B398-238158D2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524E-E1F6-EF45-B5FC-E6145701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6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F58C-E43C-2A40-8855-98DFADB2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484632"/>
            <a:ext cx="9225644" cy="1609344"/>
          </a:xfrm>
        </p:spPr>
        <p:txBody>
          <a:bodyPr/>
          <a:lstStyle/>
          <a:p>
            <a:r>
              <a:rPr lang="en-US" dirty="0"/>
              <a:t>Summary –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07F4C2-7DBB-384B-BE64-4A132F22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7157"/>
            <a:ext cx="10058400" cy="44250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Farmer was able to work independently with some assistance from his personal attendant. </a:t>
            </a:r>
          </a:p>
          <a:p>
            <a:pPr lvl="1"/>
            <a:r>
              <a:rPr lang="en-US" sz="2800" dirty="0"/>
              <a:t>Family’s concerns about his safety were addressed. </a:t>
            </a:r>
          </a:p>
          <a:p>
            <a:r>
              <a:rPr lang="en-US" sz="2800" dirty="0"/>
              <a:t>Farm equipment and out buildings were accessible for the client.</a:t>
            </a:r>
          </a:p>
          <a:p>
            <a:r>
              <a:rPr lang="en-US" sz="2800" dirty="0"/>
              <a:t>Customer was able to continue in all areas of his agricultural operation. </a:t>
            </a:r>
          </a:p>
          <a:p>
            <a:r>
              <a:rPr lang="en-US" sz="2800" dirty="0"/>
              <a:t>Customer was safer in his home with improved communication options and accessible fire/smoke detectors and alarms.  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FBA13-13D6-4641-B689-3DCC533B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0D54E-CF39-F142-A486-CC5FC99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1443-D662-D243-9799-B21E43D9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86268"/>
            <a:ext cx="10058400" cy="1320800"/>
          </a:xfrm>
        </p:spPr>
        <p:txBody>
          <a:bodyPr/>
          <a:lstStyle/>
          <a:p>
            <a:r>
              <a:rPr lang="en-US" dirty="0"/>
              <a:t>Case 2: field/grain crops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BDB2-DFD0-F547-8B3D-E26A8C8A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07068"/>
            <a:ext cx="10058400" cy="466513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Kansas farmer with a spinal cord injury had difficulty with reaching, lifting, mobility, and access to machinery and work sites. </a:t>
            </a:r>
          </a:p>
          <a:p>
            <a:pPr lvl="1"/>
            <a:r>
              <a:rPr lang="en-US" sz="3000" dirty="0"/>
              <a:t>Diagnosed with paraplegia so he had some fine motor dexterity.  </a:t>
            </a:r>
          </a:p>
          <a:p>
            <a:r>
              <a:rPr lang="en-US" sz="3200" dirty="0"/>
              <a:t>The ag operation consisted of field/grain crops with some livestock. </a:t>
            </a:r>
          </a:p>
          <a:p>
            <a:r>
              <a:rPr lang="en-US" sz="3200" dirty="0"/>
              <a:t>Kansas </a:t>
            </a:r>
            <a:r>
              <a:rPr lang="en-US" sz="3200" dirty="0" err="1"/>
              <a:t>AgrAbility</a:t>
            </a:r>
            <a:r>
              <a:rPr lang="en-US" sz="3200" dirty="0"/>
              <a:t> staff met with the farmer and his girlfriend. </a:t>
            </a:r>
          </a:p>
          <a:p>
            <a:pPr lvl="1"/>
            <a:r>
              <a:rPr lang="en-US" sz="3200" dirty="0"/>
              <a:t>Collaborative Procedure: discuss options, possible partners, set goals, implement plans, meet goals, and evaluate the outcomes.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9F62E-59A9-1449-A5A3-C569B60C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DD43-53AF-A542-86DF-BCA2025D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6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3A79-45D1-4641-995A-F736DC77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97479"/>
          </a:xfrm>
        </p:spPr>
        <p:txBody>
          <a:bodyPr/>
          <a:lstStyle/>
          <a:p>
            <a:r>
              <a:rPr lang="en-US" dirty="0"/>
              <a:t>Case 2: partners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965A35-3E24-9F4D-9FEB-0319C814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397479"/>
            <a:ext cx="11446328" cy="477472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After consensus reached with the customer and his girlfriend, </a:t>
            </a:r>
            <a:r>
              <a:rPr lang="en-US" sz="3200" dirty="0" err="1"/>
              <a:t>AgrAbility</a:t>
            </a:r>
            <a:r>
              <a:rPr lang="en-US" sz="3200" dirty="0"/>
              <a:t> staff reached out to:</a:t>
            </a:r>
          </a:p>
          <a:p>
            <a:pPr lvl="1"/>
            <a:r>
              <a:rPr lang="en-US" sz="3200" dirty="0"/>
              <a:t>Madonna Rehabilitation driving program</a:t>
            </a:r>
          </a:p>
          <a:p>
            <a:pPr lvl="1"/>
            <a:r>
              <a:rPr lang="en-US" sz="3200" dirty="0"/>
              <a:t>ATV dealer</a:t>
            </a:r>
          </a:p>
          <a:p>
            <a:pPr lvl="1"/>
            <a:r>
              <a:rPr lang="en-US" sz="3200" dirty="0"/>
              <a:t>Local construction company and local churches</a:t>
            </a:r>
          </a:p>
          <a:p>
            <a:pPr lvl="1"/>
            <a:r>
              <a:rPr lang="en-US" sz="3200" dirty="0"/>
              <a:t>Vocational rehabilitation</a:t>
            </a:r>
          </a:p>
          <a:p>
            <a:pPr lvl="1"/>
            <a:r>
              <a:rPr lang="en-US" sz="3200" dirty="0"/>
              <a:t>Local welder identified by a KS </a:t>
            </a:r>
            <a:r>
              <a:rPr lang="en-US" sz="3200" dirty="0" err="1"/>
              <a:t>AgrAbility</a:t>
            </a:r>
            <a:r>
              <a:rPr lang="en-US" sz="3200" dirty="0"/>
              <a:t> customer for hand control fabrication</a:t>
            </a:r>
          </a:p>
          <a:p>
            <a:pPr lvl="1"/>
            <a:r>
              <a:rPr lang="en-US" sz="3200" dirty="0"/>
              <a:t>Travis Roy Foundation</a:t>
            </a:r>
          </a:p>
          <a:p>
            <a:pPr lvl="1"/>
            <a:r>
              <a:rPr lang="en-US" sz="3200" dirty="0"/>
              <a:t>League of Human Dignity </a:t>
            </a:r>
          </a:p>
          <a:p>
            <a:pPr lvl="1"/>
            <a:r>
              <a:rPr lang="en-US" sz="3200" dirty="0"/>
              <a:t>ATK reuse program, KEE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DE35-9B5E-4149-8203-1B595667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ED2A-CFA5-AF44-B903-B3BD133C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2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90C5-8725-FE41-B0AF-26651F8D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81643"/>
            <a:ext cx="10058400" cy="1469572"/>
          </a:xfrm>
        </p:spPr>
        <p:txBody>
          <a:bodyPr/>
          <a:lstStyle/>
          <a:p>
            <a:r>
              <a:rPr lang="en-US" dirty="0"/>
              <a:t>Case 2: farm site solutions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8AEE79-7194-9246-8075-B0D784929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4229" y="1175657"/>
            <a:ext cx="6117770" cy="4996543"/>
          </a:xfrm>
        </p:spPr>
        <p:txBody>
          <a:bodyPr>
            <a:normAutofit/>
          </a:bodyPr>
          <a:lstStyle/>
          <a:p>
            <a:r>
              <a:rPr lang="en-US" sz="3200" dirty="0"/>
              <a:t>Hand controls on pickup </a:t>
            </a:r>
          </a:p>
          <a:p>
            <a:r>
              <a:rPr lang="en-US" sz="3200" dirty="0"/>
              <a:t>Tractor boom lift, found at </a:t>
            </a:r>
            <a:r>
              <a:rPr lang="en-US" sz="3200" dirty="0">
                <a:hlinkClick r:id="rId3"/>
              </a:rPr>
              <a:t>https://www.youtube.com/watch?v=ZFj5roffCIc&amp;list=PLnf_161Gez5Ul2EUluioP7WSyHwt3442J</a:t>
            </a:r>
            <a:r>
              <a:rPr lang="en-US" sz="3200" dirty="0"/>
              <a:t>  </a:t>
            </a:r>
          </a:p>
          <a:p>
            <a:r>
              <a:rPr lang="en-US" sz="3200" dirty="0"/>
              <a:t>Manual wheelchair used to get to 4 wheeler</a:t>
            </a:r>
          </a:p>
          <a:p>
            <a:r>
              <a:rPr lang="en-US" sz="3200" dirty="0"/>
              <a:t>Standing wheelchair used in the house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E121-6931-F543-9E4D-D424D0E2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C8387-8FE1-FB42-87E8-D8EF1DD5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508F9A-BE01-ED45-9144-0188D1BAF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00709" y="2175715"/>
            <a:ext cx="5873520" cy="2996425"/>
          </a:xfrm>
        </p:spPr>
      </p:pic>
    </p:spTree>
    <p:extLst>
      <p:ext uri="{BB962C8B-B14F-4D97-AF65-F5344CB8AC3E}">
        <p14:creationId xmlns:p14="http://schemas.microsoft.com/office/powerpoint/2010/main" val="303297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40A4-3571-3149-A073-A9A146E0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home solutions</a:t>
            </a:r>
          </a:p>
        </p:txBody>
      </p:sp>
      <p:pic>
        <p:nvPicPr>
          <p:cNvPr id="8" name="Content Placeholder 7" descr="Farm house with wooden ramp and side porch with steps. ">
            <a:extLst>
              <a:ext uri="{FF2B5EF4-FFF2-40B4-BE49-F238E27FC236}">
                <a16:creationId xmlns:a16="http://schemas.microsoft.com/office/drawing/2014/main" id="{4984CB9D-5D34-6D46-B80B-D0D41EB1C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97" y="2093976"/>
            <a:ext cx="5509346" cy="367473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77CE9-52A9-D54C-A88B-B0C608F8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3" y="2194560"/>
            <a:ext cx="5098433" cy="3977640"/>
          </a:xfrm>
        </p:spPr>
        <p:txBody>
          <a:bodyPr/>
          <a:lstStyle/>
          <a:p>
            <a:r>
              <a:rPr lang="en-US" sz="3200" dirty="0"/>
              <a:t>Front and back door ramps</a:t>
            </a:r>
          </a:p>
          <a:p>
            <a:r>
              <a:rPr lang="en-US" sz="3200" dirty="0"/>
              <a:t>Driveway and sidewalks poured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D6C21-C99A-044B-B7F6-23B8C0D0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610-9C34-D147-9842-2A8ACE9F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1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EAD3-A054-6144-9961-509B3C1F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5944"/>
            <a:ext cx="10058400" cy="1306286"/>
          </a:xfrm>
        </p:spPr>
        <p:txBody>
          <a:bodyPr/>
          <a:lstStyle/>
          <a:p>
            <a:r>
              <a:rPr lang="en-US" dirty="0"/>
              <a:t>Summary -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6224-215D-A64B-81C8-F2D61E97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87929"/>
            <a:ext cx="10058400" cy="4784271"/>
          </a:xfrm>
        </p:spPr>
        <p:txBody>
          <a:bodyPr>
            <a:normAutofit/>
          </a:bodyPr>
          <a:lstStyle/>
          <a:p>
            <a:r>
              <a:rPr lang="en-US" sz="2800" dirty="0"/>
              <a:t>Farm site was accessible with manual wheelchair and the 4-wheeler.</a:t>
            </a:r>
          </a:p>
          <a:p>
            <a:r>
              <a:rPr lang="en-US" sz="2800" dirty="0"/>
              <a:t>Farmer was able to drive his pickup, access all equipment, and continue in his field/grain and cattle management. </a:t>
            </a:r>
          </a:p>
          <a:p>
            <a:r>
              <a:rPr lang="en-US" sz="2800" dirty="0"/>
              <a:t>Goal not achieved: Identifying an accessible saddle that allowed him to handle cattle from horseback on his operation’s hilly terrain. </a:t>
            </a:r>
          </a:p>
          <a:p>
            <a:pPr lvl="1"/>
            <a:r>
              <a:rPr lang="en-US" sz="2600" dirty="0"/>
              <a:t>Safety issues due to difficulty with balance, terrain demands, and inability to anticipate animals’ behavior. </a:t>
            </a:r>
          </a:p>
          <a:p>
            <a:pPr lvl="1"/>
            <a:r>
              <a:rPr lang="en-US" sz="2600" dirty="0"/>
              <a:t>Riding for recreation (or event mental health) was not an interest at that time.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225E-5455-4B40-8D5D-0F0FE9EB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A09FD-D7E8-B74B-AFBF-DE9B5CE9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778C-C61B-5F4E-899F-F9679509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0133"/>
            <a:ext cx="10058400" cy="1354667"/>
          </a:xfrm>
        </p:spPr>
        <p:txBody>
          <a:bodyPr/>
          <a:lstStyle/>
          <a:p>
            <a:r>
              <a:rPr lang="en-US" dirty="0"/>
              <a:t>Case 3: New farm ventures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57D0-DAC4-EB48-98A7-0D371606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99" y="1371600"/>
            <a:ext cx="10905067" cy="4800600"/>
          </a:xfrm>
        </p:spPr>
        <p:txBody>
          <a:bodyPr>
            <a:noAutofit/>
          </a:bodyPr>
          <a:lstStyle/>
          <a:p>
            <a:r>
              <a:rPr lang="en-US" sz="3200" dirty="0"/>
              <a:t>A farmer in eastern Kansas has a spinal cord injury and chronic health conditions associated with transverse myelitis. </a:t>
            </a:r>
          </a:p>
          <a:p>
            <a:r>
              <a:rPr lang="en-US" sz="3200" dirty="0"/>
              <a:t>He wants to continue a small cattle operation, field crops and is considering a new agribusiness venture. </a:t>
            </a:r>
          </a:p>
          <a:p>
            <a:r>
              <a:rPr lang="en-US" sz="3200" dirty="0"/>
              <a:t>Kansas </a:t>
            </a:r>
            <a:r>
              <a:rPr lang="en-US" sz="3200" dirty="0" err="1"/>
              <a:t>AgrAbility</a:t>
            </a:r>
            <a:r>
              <a:rPr lang="en-US" sz="3200" dirty="0"/>
              <a:t> staff met with the farmer who lives alone. No other family is onsite. </a:t>
            </a:r>
          </a:p>
          <a:p>
            <a:pPr lvl="1"/>
            <a:r>
              <a:rPr lang="en-US" sz="3200" dirty="0"/>
              <a:t>Collaborative process: discuss options, possible partners, set goals, implement plans, meet goals, and evaluate the outcomes.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6F41-B3D2-5B4C-9EAA-BC69EC4C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E8DD-D61A-324C-8345-4B9A706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8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0DB8-8F19-744A-A415-5932672E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5943"/>
            <a:ext cx="10058400" cy="1355271"/>
          </a:xfrm>
        </p:spPr>
        <p:txBody>
          <a:bodyPr/>
          <a:lstStyle/>
          <a:p>
            <a:r>
              <a:rPr lang="en-US" dirty="0"/>
              <a:t>Case 3: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C2317-E121-594A-93B3-7FCDA080F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51214"/>
            <a:ext cx="10058400" cy="4620986"/>
          </a:xfrm>
        </p:spPr>
        <p:txBody>
          <a:bodyPr>
            <a:normAutofit/>
          </a:bodyPr>
          <a:lstStyle/>
          <a:p>
            <a:r>
              <a:rPr lang="en-US" sz="3200" dirty="0"/>
              <a:t>After consensus was reached with the customer, </a:t>
            </a:r>
            <a:r>
              <a:rPr lang="en-US" sz="3200" dirty="0" err="1"/>
              <a:t>AgrAbility</a:t>
            </a:r>
            <a:r>
              <a:rPr lang="en-US" sz="3200" dirty="0"/>
              <a:t> staff reached out to: </a:t>
            </a:r>
          </a:p>
          <a:p>
            <a:pPr lvl="1"/>
            <a:r>
              <a:rPr lang="en-US" sz="3200" dirty="0"/>
              <a:t>Veterans Administration since he is a veteran</a:t>
            </a:r>
          </a:p>
          <a:p>
            <a:pPr lvl="1"/>
            <a:r>
              <a:rPr lang="en-US" sz="3200" dirty="0"/>
              <a:t>VA Vocational Rehabilitation &amp; Employment</a:t>
            </a:r>
          </a:p>
          <a:p>
            <a:pPr lvl="1"/>
            <a:r>
              <a:rPr lang="en-US" sz="3200" dirty="0"/>
              <a:t>Kansas Vocational Rehabilitation</a:t>
            </a:r>
          </a:p>
          <a:p>
            <a:r>
              <a:rPr lang="en-US" sz="3200" dirty="0"/>
              <a:t>The farmer uses hired help so they are another resource.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5450-A84E-1444-BDC8-FABB3E59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6CE51-07C2-454C-AD25-AC3236A3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8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4242-1CD0-184C-9C83-97CB2926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53067"/>
          </a:xfrm>
        </p:spPr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808E-8472-514D-988F-1A9D3A5B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386135"/>
            <a:ext cx="5065776" cy="4786065"/>
          </a:xfrm>
        </p:spPr>
        <p:txBody>
          <a:bodyPr>
            <a:normAutofit/>
          </a:bodyPr>
          <a:lstStyle/>
          <a:p>
            <a:r>
              <a:rPr lang="en-US" sz="3600" dirty="0"/>
              <a:t>Kansas </a:t>
            </a:r>
            <a:r>
              <a:rPr lang="en-US" sz="3600" dirty="0" err="1"/>
              <a:t>AgrAbility</a:t>
            </a:r>
            <a:endParaRPr lang="en-US" sz="3600" dirty="0"/>
          </a:p>
          <a:p>
            <a:r>
              <a:rPr lang="en-US" sz="3600" dirty="0"/>
              <a:t>Collaborative Process</a:t>
            </a:r>
          </a:p>
          <a:p>
            <a:r>
              <a:rPr lang="en-US" sz="3600" dirty="0"/>
              <a:t>3 Case Studies and Solutions</a:t>
            </a:r>
          </a:p>
          <a:p>
            <a:r>
              <a:rPr lang="en-US" sz="3600" dirty="0"/>
              <a:t>Questions</a:t>
            </a:r>
          </a:p>
        </p:txBody>
      </p:sp>
      <p:pic>
        <p:nvPicPr>
          <p:cNvPr id="6" name="Content Placeholder 5" descr="Rural gravel road with cloudy skies. " title="Rural gravel road with cloudy skies">
            <a:extLst>
              <a:ext uri="{FF2B5EF4-FFF2-40B4-BE49-F238E27FC236}">
                <a16:creationId xmlns:a16="http://schemas.microsoft.com/office/drawing/2014/main" id="{52995CDE-4E2D-B443-B781-A24F91365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b="10754"/>
          <a:stretch>
            <a:fillRect/>
          </a:stretch>
        </p:blipFill>
        <p:spPr>
          <a:xfrm>
            <a:off x="1069848" y="1386135"/>
            <a:ext cx="4068189" cy="478606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0300B-4A19-384C-B2B3-94598005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E0D79-7A51-9C4C-9A9D-070CBC30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1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9FF8-1B06-4E49-B6A9-22DBCD33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work site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C12EB-5683-DF44-9FA5-D0797FBE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828800"/>
            <a:ext cx="5164328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Pilot lift on trailer to access multiple devices</a:t>
            </a:r>
          </a:p>
          <a:p>
            <a:r>
              <a:rPr lang="en-US" sz="3200" dirty="0"/>
              <a:t>Tractor for mowing and  feeding cattle – wider door access</a:t>
            </a:r>
          </a:p>
          <a:p>
            <a:r>
              <a:rPr lang="en-US" sz="3200" dirty="0"/>
              <a:t>Hand controls for the  tractor</a:t>
            </a:r>
          </a:p>
          <a:p>
            <a:r>
              <a:rPr lang="en-US" sz="3200" dirty="0">
                <a:hlinkClick r:id="rId3"/>
              </a:rPr>
              <a:t>Quick release hitches found at https://www.youtube.com/watch?v=uYexb_5G3RM 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2A6B2-636C-B841-A8BF-5C8408E3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F5F2F-E15B-2B49-8A7E-DE583934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F3F395D-6637-CA4C-A667-63950BB00C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04966" y="2194560"/>
            <a:ext cx="5946242" cy="3313042"/>
          </a:xfrm>
        </p:spPr>
      </p:pic>
    </p:spTree>
    <p:extLst>
      <p:ext uri="{BB962C8B-B14F-4D97-AF65-F5344CB8AC3E}">
        <p14:creationId xmlns:p14="http://schemas.microsoft.com/office/powerpoint/2010/main" val="7368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305E-F047-634F-B37A-C391CF98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new ag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7CC6-0AC5-7544-9DD6-B40D1159E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913467"/>
            <a:ext cx="5563472" cy="4258733"/>
          </a:xfrm>
        </p:spPr>
        <p:txBody>
          <a:bodyPr>
            <a:normAutofit/>
          </a:bodyPr>
          <a:lstStyle/>
          <a:p>
            <a:r>
              <a:rPr lang="en-US" sz="3200" dirty="0"/>
              <a:t>Walnut syrup – new business plan </a:t>
            </a:r>
          </a:p>
          <a:p>
            <a:pPr lvl="1"/>
            <a:r>
              <a:rPr lang="en-US" sz="3000" dirty="0"/>
              <a:t>4 wheel vehicle</a:t>
            </a:r>
          </a:p>
          <a:p>
            <a:pPr lvl="1"/>
            <a:r>
              <a:rPr lang="en-US" sz="3000" dirty="0"/>
              <a:t>Review sap collection system, evaporation and filtering demands for accessibility issues</a:t>
            </a:r>
          </a:p>
        </p:txBody>
      </p:sp>
      <p:pic>
        <p:nvPicPr>
          <p:cNvPr id="8" name="Content Placeholder 7" descr="Sap drip tap drilled into a walnut tree. ">
            <a:extLst>
              <a:ext uri="{FF2B5EF4-FFF2-40B4-BE49-F238E27FC236}">
                <a16:creationId xmlns:a16="http://schemas.microsoft.com/office/drawing/2014/main" id="{F8CE9D29-75A6-3C4C-A8F0-C8E12D3485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0274" y="1913467"/>
            <a:ext cx="4816743" cy="414443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2113-6E29-AE49-9FFB-DD581D8D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9BAB-589C-4D4F-A576-594BE9CA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5BFB8-D62C-C447-8751-85E15B4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2271"/>
            <a:ext cx="10058400" cy="1430263"/>
          </a:xfrm>
        </p:spPr>
        <p:txBody>
          <a:bodyPr/>
          <a:lstStyle/>
          <a:p>
            <a:r>
              <a:rPr lang="en-US" dirty="0"/>
              <a:t>Case 3: accessible home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3FFBC-5456-B448-831A-60F20FAD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420D4-0723-C745-AABF-1013A314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22</a:t>
            </a:fld>
            <a:endParaRPr lang="en-US" dirty="0"/>
          </a:p>
        </p:txBody>
      </p:sp>
      <p:pic>
        <p:nvPicPr>
          <p:cNvPr id="16" name="Content Placeholder 15" descr="2 accessible shots: 1 of roll-in shower and raised toilet. The 2nd of lower oven with pull out flat surface to place hot items while closing the door. ">
            <a:extLst>
              <a:ext uri="{FF2B5EF4-FFF2-40B4-BE49-F238E27FC236}">
                <a16:creationId xmlns:a16="http://schemas.microsoft.com/office/drawing/2014/main" id="{943E6940-3985-7143-9C9F-EEDB578EA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9102" y="1642534"/>
            <a:ext cx="5710100" cy="4410117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2F5AB3-C343-8A4E-AEBC-EB18E190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5067" y="1469571"/>
            <a:ext cx="5296504" cy="4702629"/>
          </a:xfrm>
        </p:spPr>
        <p:txBody>
          <a:bodyPr>
            <a:normAutofit/>
          </a:bodyPr>
          <a:lstStyle/>
          <a:p>
            <a:r>
              <a:rPr lang="en-US" sz="3200" dirty="0"/>
              <a:t>Planning an accessible home </a:t>
            </a:r>
          </a:p>
          <a:p>
            <a:pPr lvl="1"/>
            <a:r>
              <a:rPr lang="en-US" sz="3000" dirty="0"/>
              <a:t>Prioritizing bathroom and entrances, but other areas are being considered. </a:t>
            </a:r>
          </a:p>
          <a:p>
            <a:pPr lvl="1"/>
            <a:r>
              <a:rPr lang="en-US" sz="3000" dirty="0"/>
              <a:t>Kitchen is his 2</a:t>
            </a:r>
            <a:r>
              <a:rPr lang="en-US" sz="3000" baseline="30000" dirty="0"/>
              <a:t>nd</a:t>
            </a:r>
            <a:r>
              <a:rPr lang="en-US" sz="3000" dirty="0"/>
              <a:t> priority for practical and entertainment reasons. </a:t>
            </a:r>
          </a:p>
        </p:txBody>
      </p:sp>
    </p:spTree>
    <p:extLst>
      <p:ext uri="{BB962C8B-B14F-4D97-AF65-F5344CB8AC3E}">
        <p14:creationId xmlns:p14="http://schemas.microsoft.com/office/powerpoint/2010/main" val="168027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7570E2-EADC-1D4F-A66A-9BA27ECE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614"/>
            <a:ext cx="10058400" cy="1371600"/>
          </a:xfrm>
        </p:spPr>
        <p:txBody>
          <a:bodyPr/>
          <a:lstStyle/>
          <a:p>
            <a:r>
              <a:rPr lang="en-US" dirty="0"/>
              <a:t>Summary - 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3F118D-FFED-EF4C-A8A0-0DF7FD21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51214"/>
            <a:ext cx="10058400" cy="4620986"/>
          </a:xfrm>
        </p:spPr>
        <p:txBody>
          <a:bodyPr>
            <a:normAutofit/>
          </a:bodyPr>
          <a:lstStyle/>
          <a:p>
            <a:r>
              <a:rPr lang="en-US" sz="2800" dirty="0"/>
              <a:t>The case is still in process. </a:t>
            </a:r>
          </a:p>
          <a:p>
            <a:r>
              <a:rPr lang="en-US" sz="2800" dirty="0"/>
              <a:t>The farmer is positive about the solutions discussed and may meet other </a:t>
            </a:r>
            <a:r>
              <a:rPr lang="en-US" sz="2800" dirty="0" err="1"/>
              <a:t>AgrAbility</a:t>
            </a:r>
            <a:r>
              <a:rPr lang="en-US" sz="2800" dirty="0"/>
              <a:t> customers to talk about their equipment solutions. </a:t>
            </a:r>
          </a:p>
          <a:p>
            <a:r>
              <a:rPr lang="en-US" sz="2800" dirty="0"/>
              <a:t>There is some frustration with the timeliness of the VA’s VR&amp;E system, but the supervisor for the program is supportive of assistive technology and excited about working with farmers so support is there.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D8BE-9A25-9E4B-B3D4-9C819931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D9BC-6BE1-7D4A-8F2F-3C841FBB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6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5636-D4C1-CA49-BEDE-B90BFA22D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0"/>
            <a:ext cx="10246505" cy="1622401"/>
          </a:xfrm>
        </p:spPr>
        <p:txBody>
          <a:bodyPr/>
          <a:lstStyle/>
          <a:p>
            <a:r>
              <a:rPr lang="en-US" dirty="0"/>
              <a:t>Collaboration involves long term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E03EA-9A26-C24C-BFDE-DE4836292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29" y="2194560"/>
            <a:ext cx="5465499" cy="3977640"/>
          </a:xfrm>
        </p:spPr>
        <p:txBody>
          <a:bodyPr>
            <a:noAutofit/>
          </a:bodyPr>
          <a:lstStyle/>
          <a:p>
            <a:r>
              <a:rPr lang="en-US" sz="2400" dirty="0"/>
              <a:t>Finally, the collaborative process has to address the future. </a:t>
            </a:r>
          </a:p>
          <a:p>
            <a:r>
              <a:rPr lang="en-US" sz="2400" dirty="0"/>
              <a:t>Disabilities can progress. </a:t>
            </a:r>
          </a:p>
          <a:p>
            <a:r>
              <a:rPr lang="en-US" sz="2400" dirty="0"/>
              <a:t>Secondary injuries must be considered so they can be avoided. </a:t>
            </a:r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Boltes tell their story at https://www.youtube.com/watch?v=n8zy5EpU3mI&amp;feature=youtu.be</a:t>
            </a:r>
            <a:endParaRPr lang="en-US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A3C7CA-B0D0-C74E-908D-F5488C6E5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2586" y="1957281"/>
            <a:ext cx="5864000" cy="374334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52DB-741E-C647-B624-B6454E98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F2A1F-3CFC-F64D-A190-34734246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4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AA8-A816-944B-81FD-3942E48B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1AEFB-65B4-D844-8C6C-C6DDF4DC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867" y="812799"/>
            <a:ext cx="5554133" cy="5825066"/>
          </a:xfrm>
        </p:spPr>
        <p:txBody>
          <a:bodyPr>
            <a:noAutofit/>
          </a:bodyPr>
          <a:lstStyle/>
          <a:p>
            <a:r>
              <a:rPr lang="en-US" sz="2800" dirty="0"/>
              <a:t>Jeannie Sharp, AT Ag Specialist</a:t>
            </a:r>
          </a:p>
          <a:p>
            <a:pPr lvl="1"/>
            <a:r>
              <a:rPr lang="en-US" sz="2600" dirty="0"/>
              <a:t>Oakley, KS </a:t>
            </a:r>
          </a:p>
          <a:p>
            <a:pPr lvl="1"/>
            <a:r>
              <a:rPr lang="en-US" sz="2600" dirty="0"/>
              <a:t>785-672-3125, </a:t>
            </a:r>
            <a:r>
              <a:rPr lang="en-US" sz="2600" dirty="0">
                <a:hlinkClick r:id="rId2"/>
              </a:rPr>
              <a:t>jsharp@nkesc.org</a:t>
            </a:r>
            <a:r>
              <a:rPr lang="en-US" sz="2600" dirty="0"/>
              <a:t> </a:t>
            </a:r>
          </a:p>
          <a:p>
            <a:r>
              <a:rPr lang="en-US" sz="2800" dirty="0"/>
              <a:t>Cassie Ramon, AT Ag Specialist</a:t>
            </a:r>
          </a:p>
          <a:p>
            <a:pPr lvl="1"/>
            <a:r>
              <a:rPr lang="en-US" sz="2600" dirty="0"/>
              <a:t>Salina, KS </a:t>
            </a:r>
          </a:p>
          <a:p>
            <a:pPr lvl="1"/>
            <a:r>
              <a:rPr lang="en-US" sz="2600" dirty="0"/>
              <a:t>785-827-9383, </a:t>
            </a:r>
            <a:r>
              <a:rPr lang="en-US" sz="2600" dirty="0">
                <a:hlinkClick r:id="rId3"/>
              </a:rPr>
              <a:t>cramon@occk.com</a:t>
            </a:r>
            <a:r>
              <a:rPr lang="en-US" sz="2600" dirty="0"/>
              <a:t> </a:t>
            </a:r>
          </a:p>
          <a:p>
            <a:r>
              <a:rPr lang="en-US" sz="2800" dirty="0"/>
              <a:t>800-526-3648</a:t>
            </a:r>
          </a:p>
          <a:p>
            <a:r>
              <a:rPr lang="en-US" sz="2800" dirty="0">
                <a:hlinkClick r:id="rId4"/>
              </a:rPr>
              <a:t>KS AgrAbility is at http://www.bae.ksu.edu/extension/agrability/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5"/>
              </a:rPr>
              <a:t>ATK is at http://atk.ku.edu</a:t>
            </a:r>
            <a:r>
              <a:rPr lang="en-US" sz="2800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135B0-D109-0B45-B849-4D78CFB8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738E-D0EA-A449-94E0-A11B6AC2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25</a:t>
            </a:fld>
            <a:endParaRPr lang="en-US" dirty="0"/>
          </a:p>
        </p:txBody>
      </p:sp>
      <p:pic>
        <p:nvPicPr>
          <p:cNvPr id="16" name="Content Placeholder 15" descr="White pickup truck driving over roll-over gate. ">
            <a:extLst>
              <a:ext uri="{FF2B5EF4-FFF2-40B4-BE49-F238E27FC236}">
                <a16:creationId xmlns:a16="http://schemas.microsoft.com/office/drawing/2014/main" id="{46356F45-06CC-7D47-AED6-5B89FE258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72983" y="2658533"/>
            <a:ext cx="5651555" cy="2631411"/>
          </a:xfrm>
        </p:spPr>
      </p:pic>
    </p:spTree>
    <p:extLst>
      <p:ext uri="{BB962C8B-B14F-4D97-AF65-F5344CB8AC3E}">
        <p14:creationId xmlns:p14="http://schemas.microsoft.com/office/powerpoint/2010/main" val="229044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1DB0-2E1C-5B49-A2EC-9913EC71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</a:t>
            </a:r>
            <a:r>
              <a:rPr lang="en-US" dirty="0" err="1"/>
              <a:t>agrability</a:t>
            </a:r>
            <a:r>
              <a:rPr lang="en-US" dirty="0"/>
              <a:t>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60EE-FD18-9241-BEE0-BE1BC2D2C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734" y="2194560"/>
            <a:ext cx="4724400" cy="3977640"/>
          </a:xfrm>
        </p:spPr>
        <p:txBody>
          <a:bodyPr/>
          <a:lstStyle/>
          <a:p>
            <a:r>
              <a:rPr lang="en-US" sz="3200" dirty="0"/>
              <a:t>Promoting success in agriculture for producers with disabilities or chronic health conditions, including family members and employees. </a:t>
            </a:r>
          </a:p>
          <a:p>
            <a:endParaRPr lang="en-US" dirty="0"/>
          </a:p>
        </p:txBody>
      </p:sp>
      <p:pic>
        <p:nvPicPr>
          <p:cNvPr id="8" name="Content Placeholder 7" descr="White pickup driving over a drive over gate in a pasture. ">
            <a:extLst>
              <a:ext uri="{FF2B5EF4-FFF2-40B4-BE49-F238E27FC236}">
                <a16:creationId xmlns:a16="http://schemas.microsoft.com/office/drawing/2014/main" id="{595BE959-6B47-9F47-B738-657101DEDB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05" y="2194561"/>
            <a:ext cx="6648042" cy="309538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ADDA1-9998-C04F-A904-1E622C4A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681B5-39F1-1545-855D-BBFE581D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9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B96B-C443-634B-B4BA-16FD3F83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</a:t>
            </a:r>
            <a:r>
              <a:rPr lang="en-US" dirty="0" err="1"/>
              <a:t>agrability</a:t>
            </a:r>
            <a:r>
              <a:rPr lang="en-US" dirty="0"/>
              <a:t>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C542-54B2-5147-AC44-B3897C84BB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Kansas State University</a:t>
            </a:r>
          </a:p>
          <a:p>
            <a:r>
              <a:rPr lang="en-US" sz="3200" dirty="0"/>
              <a:t>Southeast Kansas Independent Living</a:t>
            </a:r>
          </a:p>
          <a:p>
            <a:r>
              <a:rPr lang="en-US" sz="3200" dirty="0"/>
              <a:t>Assistive Technology for Kansans</a:t>
            </a:r>
          </a:p>
        </p:txBody>
      </p:sp>
      <p:pic>
        <p:nvPicPr>
          <p:cNvPr id="14" name="Content Placeholder 13" descr="Images of Power Cat logo for K-State, JayHawk mascot for KU, and SKIL logo. ">
            <a:extLst>
              <a:ext uri="{FF2B5EF4-FFF2-40B4-BE49-F238E27FC236}">
                <a16:creationId xmlns:a16="http://schemas.microsoft.com/office/drawing/2014/main" id="{988E59CA-2782-1B4C-9737-B1502AB6E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2933" y="1780925"/>
            <a:ext cx="5508412" cy="39959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4485C-0752-3144-BFBF-2BF1F442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ACA9-1B68-AA4E-A4FF-B2699FB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3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96A4-EB10-254B-B185-1DDAAD0F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5" y="30039"/>
            <a:ext cx="10058400" cy="969241"/>
          </a:xfrm>
        </p:spPr>
        <p:txBody>
          <a:bodyPr/>
          <a:lstStyle/>
          <a:p>
            <a:r>
              <a:rPr lang="en-US" dirty="0"/>
              <a:t>Collaboration is the key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BAB4-1F58-F249-8D0F-F55068C5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369" y="800100"/>
            <a:ext cx="7652657" cy="5837809"/>
          </a:xfrm>
        </p:spPr>
        <p:txBody>
          <a:bodyPr>
            <a:noAutofit/>
          </a:bodyPr>
          <a:lstStyle/>
          <a:p>
            <a:r>
              <a:rPr lang="en-US" sz="2400" dirty="0"/>
              <a:t>Focus is on the customer’s priorities and concerns.</a:t>
            </a:r>
          </a:p>
          <a:p>
            <a:r>
              <a:rPr lang="en-US" sz="2400" dirty="0"/>
              <a:t>Family is involved whenever possible.</a:t>
            </a:r>
          </a:p>
          <a:p>
            <a:r>
              <a:rPr lang="en-US" sz="2400" dirty="0"/>
              <a:t>Multiple partners are discussed as needs and solutions are considered.</a:t>
            </a:r>
          </a:p>
          <a:p>
            <a:r>
              <a:rPr lang="en-US" sz="2400" dirty="0"/>
              <a:t>Goals with timelines and responsible parties are developed with the customer and team. </a:t>
            </a:r>
          </a:p>
          <a:p>
            <a:r>
              <a:rPr lang="en-US" sz="2400" dirty="0"/>
              <a:t>Goals are reviewed to examine progress.</a:t>
            </a:r>
          </a:p>
          <a:p>
            <a:r>
              <a:rPr lang="en-US" sz="2400" dirty="0"/>
              <a:t>Data is collected on completed goals to determine customer’s satisfaction, financial value of any solution funded, and if it accomplished the original purpose. </a:t>
            </a:r>
          </a:p>
          <a:p>
            <a:pPr lvl="1"/>
            <a:r>
              <a:rPr lang="en-US" sz="2400" dirty="0"/>
              <a:t>KS does participate in pre and post service questionnaires as part of the Impact Evaluation study with many other SRAPs.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6E54-8B0C-804B-9AD2-F090E466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663" y="6221189"/>
            <a:ext cx="6327648" cy="465708"/>
          </a:xfrm>
        </p:spPr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367D-E401-0C4D-9BB4-EF871C97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6" descr="cattle.jpg" title="Cattle in corral. ">
            <a:extLst>
              <a:ext uri="{FF2B5EF4-FFF2-40B4-BE49-F238E27FC236}">
                <a16:creationId xmlns:a16="http://schemas.microsoft.com/office/drawing/2014/main" id="{521B9B63-B641-C445-8B9C-62C64083AF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r="21645"/>
          <a:stretch>
            <a:fillRect/>
          </a:stretch>
        </p:blipFill>
        <p:spPr>
          <a:xfrm>
            <a:off x="307336" y="1328469"/>
            <a:ext cx="3725822" cy="4843732"/>
          </a:xfrm>
        </p:spPr>
      </p:pic>
    </p:spTree>
    <p:extLst>
      <p:ext uri="{BB962C8B-B14F-4D97-AF65-F5344CB8AC3E}">
        <p14:creationId xmlns:p14="http://schemas.microsoft.com/office/powerpoint/2010/main" val="8958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E7D400-2841-EC44-8CF5-5F046161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022419" cy="1157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C46084-F652-3447-919C-BA71BB5E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78224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Onsite review of all aspects of daily routines, including tasks that are not possible at this time.</a:t>
            </a:r>
          </a:p>
          <a:p>
            <a:r>
              <a:rPr lang="en-US" sz="3100" dirty="0"/>
              <a:t>Share information on possible solutions.</a:t>
            </a:r>
          </a:p>
          <a:p>
            <a:r>
              <a:rPr lang="en-US" sz="3100" dirty="0"/>
              <a:t>Discuss possible partners for problem solving, resource identification, and funding. </a:t>
            </a:r>
          </a:p>
          <a:p>
            <a:r>
              <a:rPr lang="en-US" sz="3100" dirty="0"/>
              <a:t>Set goals and implement action to achieve them.</a:t>
            </a:r>
          </a:p>
          <a:p>
            <a:r>
              <a:rPr lang="en-US" sz="3100" dirty="0"/>
              <a:t>Provide options of visiting with others who use these solutions.</a:t>
            </a:r>
          </a:p>
          <a:p>
            <a:pPr lvl="1"/>
            <a:r>
              <a:rPr lang="en-US" sz="3100" dirty="0"/>
              <a:t>Trial use when possible.</a:t>
            </a:r>
          </a:p>
          <a:p>
            <a:pPr lvl="1"/>
            <a:r>
              <a:rPr lang="en-US" sz="3100" dirty="0"/>
              <a:t>Seek funding for customer needed modifications.</a:t>
            </a:r>
          </a:p>
          <a:p>
            <a:r>
              <a:rPr lang="en-US" sz="3100" dirty="0"/>
              <a:t>Evaluate the results.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77161-92CB-1A4E-A2F9-232BC057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3A42D-3767-F243-B3C1-0B3B3A9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2D64641-1EB1-5E4A-A754-8572A505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091"/>
            <a:ext cx="10213848" cy="16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2ABEE5-4457-994D-8733-554B209C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28600"/>
            <a:ext cx="10058400" cy="1436914"/>
          </a:xfrm>
        </p:spPr>
        <p:txBody>
          <a:bodyPr/>
          <a:lstStyle/>
          <a:p>
            <a:r>
              <a:rPr lang="en-US" dirty="0"/>
              <a:t>Case 1: Cattle handling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2E2D9-C419-774E-A24A-C059F880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5514"/>
            <a:ext cx="10058400" cy="4506686"/>
          </a:xfrm>
        </p:spPr>
        <p:txBody>
          <a:bodyPr/>
          <a:lstStyle/>
          <a:p>
            <a:r>
              <a:rPr lang="en-US" sz="2800" dirty="0"/>
              <a:t>Western KS rancher had difficulty walking, maintaining balance on different surfaces, and had a hearing loss. </a:t>
            </a:r>
          </a:p>
          <a:p>
            <a:pPr lvl="1"/>
            <a:r>
              <a:rPr lang="en-US" sz="2800" dirty="0"/>
              <a:t>Chronic meningitis and other factors contributed to these issues.</a:t>
            </a:r>
          </a:p>
          <a:p>
            <a:r>
              <a:rPr lang="en-US" sz="2800" dirty="0"/>
              <a:t>The ag operation consisted of field/grain crops and cattle. </a:t>
            </a:r>
          </a:p>
          <a:p>
            <a:r>
              <a:rPr lang="en-US" sz="2800" dirty="0"/>
              <a:t>Kansas </a:t>
            </a:r>
            <a:r>
              <a:rPr lang="en-US" sz="2800" dirty="0" err="1"/>
              <a:t>AgrAbility</a:t>
            </a:r>
            <a:r>
              <a:rPr lang="en-US" sz="2800" dirty="0"/>
              <a:t> staff met with the rancher and his wife. No other family was on site.</a:t>
            </a:r>
          </a:p>
          <a:p>
            <a:pPr lvl="1"/>
            <a:r>
              <a:rPr lang="en-US" sz="2600" dirty="0"/>
              <a:t>Collaborative process: discuss options, possible partners, set goals, implement plans, meet goals, and evaluate the outcomes.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AE28A1-04BF-E94A-8666-D9420CE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1C450B-8708-4142-943A-635DFB3A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B094-E18F-414D-821B-DDF9B6CC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7566"/>
            <a:ext cx="10058400" cy="1107101"/>
          </a:xfrm>
        </p:spPr>
        <p:txBody>
          <a:bodyPr/>
          <a:lstStyle/>
          <a:p>
            <a:r>
              <a:rPr lang="en-US" dirty="0"/>
              <a:t>Case 1: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7746-FA8C-D14D-B537-C836341A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54667"/>
            <a:ext cx="10425466" cy="4817533"/>
          </a:xfrm>
        </p:spPr>
        <p:txBody>
          <a:bodyPr>
            <a:normAutofit/>
          </a:bodyPr>
          <a:lstStyle/>
          <a:p>
            <a:r>
              <a:rPr lang="en-US" sz="3200" dirty="0"/>
              <a:t>After consensus was reached with the customer and his wife, </a:t>
            </a:r>
            <a:r>
              <a:rPr lang="en-US" sz="3200" dirty="0" err="1"/>
              <a:t>AgrAbility</a:t>
            </a:r>
            <a:r>
              <a:rPr lang="en-US" sz="3200" dirty="0"/>
              <a:t> staff contacted:</a:t>
            </a:r>
          </a:p>
          <a:p>
            <a:pPr lvl="1"/>
            <a:r>
              <a:rPr lang="en-US" sz="3200" dirty="0"/>
              <a:t>Occupational therapist with experience in ag settings</a:t>
            </a:r>
          </a:p>
          <a:p>
            <a:pPr lvl="1"/>
            <a:r>
              <a:rPr lang="en-US" sz="3200" dirty="0"/>
              <a:t>Temple Grandin, Colorado University</a:t>
            </a:r>
          </a:p>
          <a:p>
            <a:pPr lvl="1"/>
            <a:r>
              <a:rPr lang="en-US" sz="3200" dirty="0"/>
              <a:t>Kansas Ag Mediation </a:t>
            </a:r>
          </a:p>
          <a:p>
            <a:pPr lvl="1"/>
            <a:r>
              <a:rPr lang="en-US" sz="3200" dirty="0"/>
              <a:t>Local banker</a:t>
            </a:r>
          </a:p>
          <a:p>
            <a:pPr lvl="1"/>
            <a:r>
              <a:rPr lang="en-US" sz="3200" dirty="0"/>
              <a:t>Vocational Rehabilitation </a:t>
            </a:r>
          </a:p>
          <a:p>
            <a:pPr lvl="1"/>
            <a:r>
              <a:rPr lang="en-US" sz="3200" dirty="0"/>
              <a:t>Kansas WORKS program (Personal attendant funds)</a:t>
            </a:r>
          </a:p>
          <a:p>
            <a:pPr marL="274320" lvl="1" indent="0">
              <a:buNone/>
            </a:pP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2150-5684-F440-8EEA-3F46B35D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407DE-B9B0-3E47-AD42-DCC15209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2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1E44-5297-2E4B-9ED1-67911092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5944"/>
            <a:ext cx="10058400" cy="1502228"/>
          </a:xfrm>
        </p:spPr>
        <p:txBody>
          <a:bodyPr/>
          <a:lstStyle/>
          <a:p>
            <a:r>
              <a:rPr lang="en-US" dirty="0"/>
              <a:t>Case 1: farm site solutions</a:t>
            </a:r>
          </a:p>
        </p:txBody>
      </p:sp>
      <p:pic>
        <p:nvPicPr>
          <p:cNvPr id="8" name="Content Placeholder 7" descr="Electronic overhead door on equipment shed. ">
            <a:extLst>
              <a:ext uri="{FF2B5EF4-FFF2-40B4-BE49-F238E27FC236}">
                <a16:creationId xmlns:a16="http://schemas.microsoft.com/office/drawing/2014/main" id="{41466C65-C736-AD43-A72B-08303B33D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2692" y="2194560"/>
            <a:ext cx="5689870" cy="341555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7365F-C66A-5847-8AA8-A88BE250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3" y="1698172"/>
            <a:ext cx="5261719" cy="44740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Replacement of heavy sliding shop doors with overhead electric shop door </a:t>
            </a:r>
          </a:p>
          <a:p>
            <a:r>
              <a:rPr lang="en-US" sz="3200" dirty="0"/>
              <a:t>Installation of concrete apron to the shop door found at </a:t>
            </a:r>
            <a:r>
              <a:rPr lang="en-US" sz="3200" dirty="0">
                <a:hlinkClick r:id="rId4"/>
              </a:rPr>
              <a:t>found at https://www.youtube.com/watch?v=AM4c4xjOsVo&amp;list=PLnf_161Gez5Ul2EUluioP7WSyHwt3442J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7CF5-6BDA-894B-B93A-42FD930C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Kansas AgrAbility – National Training Workshop- 800-526-3648 - http://www.bae.ksu.edu/extension/agrability/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9705-093F-ED41-A358-01C3931A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{5A8D1E2D-3798-BB4D-A12B-0C0181CB9AB6}tf10001070</Template>
  <TotalTime>493</TotalTime>
  <Words>2173</Words>
  <Application>Microsoft Macintosh PowerPoint</Application>
  <PresentationFormat>Widescreen</PresentationFormat>
  <Paragraphs>222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Rockwell</vt:lpstr>
      <vt:lpstr>Rockwell Condensed</vt:lpstr>
      <vt:lpstr>Rockwell Extra Bold</vt:lpstr>
      <vt:lpstr>Wingdings</vt:lpstr>
      <vt:lpstr>Wood Type</vt:lpstr>
      <vt:lpstr>3 diverse stories and  1 collaborative process</vt:lpstr>
      <vt:lpstr>Road map</vt:lpstr>
      <vt:lpstr>Kansas agrability purpose</vt:lpstr>
      <vt:lpstr>Kansas agrability partners</vt:lpstr>
      <vt:lpstr>Collaboration is the key</vt:lpstr>
      <vt:lpstr>PowerPoint Presentation</vt:lpstr>
      <vt:lpstr>Case 1: Cattle handling</vt:lpstr>
      <vt:lpstr>Case 1: partners </vt:lpstr>
      <vt:lpstr>Case 1: farm site solutions</vt:lpstr>
      <vt:lpstr>Case 1: cattle handling solutions</vt:lpstr>
      <vt:lpstr>Case 1: home solutions</vt:lpstr>
      <vt:lpstr>Summary – outcomes</vt:lpstr>
      <vt:lpstr>Case 2: field/grain crops </vt:lpstr>
      <vt:lpstr>Case 2: partners </vt:lpstr>
      <vt:lpstr>Case 2: farm site solutions</vt:lpstr>
      <vt:lpstr>Case 2: home solutions</vt:lpstr>
      <vt:lpstr>Summary - outcomes</vt:lpstr>
      <vt:lpstr>Case 3: New farm ventures </vt:lpstr>
      <vt:lpstr>Case 3: partners </vt:lpstr>
      <vt:lpstr>Case 3: work site solutions</vt:lpstr>
      <vt:lpstr>Case 3: new ag operation</vt:lpstr>
      <vt:lpstr>Case 3: accessible home</vt:lpstr>
      <vt:lpstr>Summary - outcomes</vt:lpstr>
      <vt:lpstr>Collaboration involves long term considerations</vt:lpstr>
      <vt:lpstr>Questions?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your role  on the farm</dc:title>
  <dc:creator>Microsoft Office User</dc:creator>
  <cp:lastModifiedBy>Microsoft Office User</cp:lastModifiedBy>
  <cp:revision>47</cp:revision>
  <cp:lastPrinted>2018-02-14T16:31:48Z</cp:lastPrinted>
  <dcterms:created xsi:type="dcterms:W3CDTF">2018-02-05T22:52:32Z</dcterms:created>
  <dcterms:modified xsi:type="dcterms:W3CDTF">2018-03-15T19:49:54Z</dcterms:modified>
</cp:coreProperties>
</file>