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2"/>
  </p:notesMasterIdLst>
  <p:handoutMasterIdLst>
    <p:handoutMasterId r:id="rId53"/>
  </p:handoutMasterIdLst>
  <p:sldIdLst>
    <p:sldId id="258" r:id="rId2"/>
    <p:sldId id="391" r:id="rId3"/>
    <p:sldId id="416" r:id="rId4"/>
    <p:sldId id="417" r:id="rId5"/>
    <p:sldId id="373" r:id="rId6"/>
    <p:sldId id="480" r:id="rId7"/>
    <p:sldId id="481" r:id="rId8"/>
    <p:sldId id="390" r:id="rId9"/>
    <p:sldId id="483" r:id="rId10"/>
    <p:sldId id="448" r:id="rId11"/>
    <p:sldId id="450" r:id="rId12"/>
    <p:sldId id="452" r:id="rId13"/>
    <p:sldId id="454" r:id="rId14"/>
    <p:sldId id="464" r:id="rId15"/>
    <p:sldId id="478" r:id="rId16"/>
    <p:sldId id="479" r:id="rId17"/>
    <p:sldId id="484" r:id="rId18"/>
    <p:sldId id="465" r:id="rId19"/>
    <p:sldId id="374" r:id="rId20"/>
    <p:sldId id="439" r:id="rId21"/>
    <p:sldId id="376" r:id="rId22"/>
    <p:sldId id="377" r:id="rId23"/>
    <p:sldId id="378" r:id="rId24"/>
    <p:sldId id="379" r:id="rId25"/>
    <p:sldId id="440" r:id="rId26"/>
    <p:sldId id="382" r:id="rId27"/>
    <p:sldId id="384" r:id="rId28"/>
    <p:sldId id="385" r:id="rId29"/>
    <p:sldId id="386" r:id="rId30"/>
    <p:sldId id="387" r:id="rId31"/>
    <p:sldId id="388" r:id="rId32"/>
    <p:sldId id="458" r:id="rId33"/>
    <p:sldId id="459" r:id="rId34"/>
    <p:sldId id="434" r:id="rId35"/>
    <p:sldId id="442" r:id="rId36"/>
    <p:sldId id="475" r:id="rId37"/>
    <p:sldId id="393" r:id="rId38"/>
    <p:sldId id="445" r:id="rId39"/>
    <p:sldId id="395" r:id="rId40"/>
    <p:sldId id="396" r:id="rId41"/>
    <p:sldId id="397" r:id="rId42"/>
    <p:sldId id="398" r:id="rId43"/>
    <p:sldId id="399" r:id="rId44"/>
    <p:sldId id="435" r:id="rId45"/>
    <p:sldId id="436" r:id="rId46"/>
    <p:sldId id="468" r:id="rId47"/>
    <p:sldId id="472" r:id="rId48"/>
    <p:sldId id="474" r:id="rId49"/>
    <p:sldId id="485" r:id="rId50"/>
    <p:sldId id="340" r:id="rId51"/>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6"/>
    <p:restoredTop sz="88482" autoAdjust="0"/>
  </p:normalViewPr>
  <p:slideViewPr>
    <p:cSldViewPr>
      <p:cViewPr varScale="1">
        <p:scale>
          <a:sx n="95" d="100"/>
          <a:sy n="95" d="100"/>
        </p:scale>
        <p:origin x="696"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5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1" y="1"/>
            <a:ext cx="3025885" cy="46450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defTabSz="930177" eaLnBrk="1" hangingPunct="1">
              <a:defRPr sz="1200"/>
            </a:lvl1pPr>
          </a:lstStyle>
          <a:p>
            <a:pPr>
              <a:defRPr/>
            </a:pPr>
            <a:endParaRPr lang="en-US" dirty="0"/>
          </a:p>
        </p:txBody>
      </p:sp>
      <p:sp>
        <p:nvSpPr>
          <p:cNvPr id="111619" name="Rectangle 3"/>
          <p:cNvSpPr>
            <a:spLocks noGrp="1" noChangeArrowheads="1"/>
          </p:cNvSpPr>
          <p:nvPr>
            <p:ph type="dt" sz="quarter" idx="1"/>
          </p:nvPr>
        </p:nvSpPr>
        <p:spPr bwMode="auto">
          <a:xfrm>
            <a:off x="3957535" y="1"/>
            <a:ext cx="3025885" cy="46450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algn="r" defTabSz="930177" eaLnBrk="1" hangingPunct="1">
              <a:defRPr sz="1200"/>
            </a:lvl1pPr>
          </a:lstStyle>
          <a:p>
            <a:pPr>
              <a:defRPr/>
            </a:pPr>
            <a:endParaRPr lang="en-US" dirty="0"/>
          </a:p>
        </p:txBody>
      </p:sp>
      <p:sp>
        <p:nvSpPr>
          <p:cNvPr id="111620" name="Rectangle 4"/>
          <p:cNvSpPr>
            <a:spLocks noGrp="1" noChangeArrowheads="1"/>
          </p:cNvSpPr>
          <p:nvPr>
            <p:ph type="ftr" sz="quarter" idx="2"/>
          </p:nvPr>
        </p:nvSpPr>
        <p:spPr bwMode="auto">
          <a:xfrm>
            <a:off x="1" y="8817612"/>
            <a:ext cx="3025885" cy="464503"/>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defTabSz="930177" eaLnBrk="1" hangingPunct="1">
              <a:defRPr sz="1200"/>
            </a:lvl1pPr>
          </a:lstStyle>
          <a:p>
            <a:pPr>
              <a:defRPr/>
            </a:pPr>
            <a:endParaRPr lang="en-US" dirty="0"/>
          </a:p>
        </p:txBody>
      </p:sp>
      <p:sp>
        <p:nvSpPr>
          <p:cNvPr id="111621" name="Rectangle 5"/>
          <p:cNvSpPr>
            <a:spLocks noGrp="1" noChangeArrowheads="1"/>
          </p:cNvSpPr>
          <p:nvPr>
            <p:ph type="sldNum" sz="quarter" idx="3"/>
          </p:nvPr>
        </p:nvSpPr>
        <p:spPr bwMode="auto">
          <a:xfrm>
            <a:off x="3957535" y="8817612"/>
            <a:ext cx="3025885" cy="464503"/>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algn="r" defTabSz="930177" eaLnBrk="1" hangingPunct="1">
              <a:defRPr sz="1200"/>
            </a:lvl1pPr>
          </a:lstStyle>
          <a:p>
            <a:pPr>
              <a:defRPr/>
            </a:pPr>
            <a:fld id="{1D576DE2-D4A9-4423-ACC1-C94BB3141D32}" type="slidenum">
              <a:rPr lang="en-US"/>
              <a:pPr>
                <a:defRPr/>
              </a:pPr>
              <a:t>‹#›</a:t>
            </a:fld>
            <a:endParaRPr lang="en-US" dirty="0"/>
          </a:p>
        </p:txBody>
      </p:sp>
    </p:spTree>
    <p:extLst>
      <p:ext uri="{BB962C8B-B14F-4D97-AF65-F5344CB8AC3E}">
        <p14:creationId xmlns:p14="http://schemas.microsoft.com/office/powerpoint/2010/main" val="3785641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1"/>
            <a:ext cx="3025885" cy="46450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defTabSz="930177" eaLnBrk="1" hangingPunct="1">
              <a:defRPr sz="1200"/>
            </a:lvl1pPr>
          </a:lstStyle>
          <a:p>
            <a:pPr>
              <a:defRPr/>
            </a:pPr>
            <a:endParaRPr lang="en-US" dirty="0"/>
          </a:p>
        </p:txBody>
      </p:sp>
      <p:sp>
        <p:nvSpPr>
          <p:cNvPr id="40963" name="Rectangle 3"/>
          <p:cNvSpPr>
            <a:spLocks noGrp="1" noChangeArrowheads="1"/>
          </p:cNvSpPr>
          <p:nvPr>
            <p:ph type="dt" idx="1"/>
          </p:nvPr>
        </p:nvSpPr>
        <p:spPr bwMode="auto">
          <a:xfrm>
            <a:off x="3957535" y="1"/>
            <a:ext cx="3025885" cy="46450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algn="r" defTabSz="930177" eaLnBrk="1" hangingPunct="1">
              <a:defRPr sz="1200"/>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99134" y="4410392"/>
            <a:ext cx="5586735" cy="4177348"/>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1" y="8817612"/>
            <a:ext cx="3025885" cy="464503"/>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defTabSz="930177" eaLnBrk="1" hangingPunct="1">
              <a:defRPr sz="1200"/>
            </a:lvl1pPr>
          </a:lstStyle>
          <a:p>
            <a:pPr>
              <a:defRPr/>
            </a:pPr>
            <a:endParaRPr lang="en-US" dirty="0"/>
          </a:p>
        </p:txBody>
      </p:sp>
      <p:sp>
        <p:nvSpPr>
          <p:cNvPr id="40967" name="Rectangle 7"/>
          <p:cNvSpPr>
            <a:spLocks noGrp="1" noChangeArrowheads="1"/>
          </p:cNvSpPr>
          <p:nvPr>
            <p:ph type="sldNum" sz="quarter" idx="5"/>
          </p:nvPr>
        </p:nvSpPr>
        <p:spPr bwMode="auto">
          <a:xfrm>
            <a:off x="3957535" y="8817612"/>
            <a:ext cx="3025885" cy="464503"/>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algn="r" defTabSz="930177" eaLnBrk="1" hangingPunct="1">
              <a:defRPr sz="1200"/>
            </a:lvl1pPr>
          </a:lstStyle>
          <a:p>
            <a:pPr>
              <a:defRPr/>
            </a:pPr>
            <a:fld id="{254330EF-0790-4793-80BC-17A0E78DCC16}" type="slidenum">
              <a:rPr lang="en-US"/>
              <a:pPr>
                <a:defRPr/>
              </a:pPr>
              <a:t>‹#›</a:t>
            </a:fld>
            <a:endParaRPr lang="en-US" dirty="0"/>
          </a:p>
        </p:txBody>
      </p:sp>
    </p:spTree>
    <p:extLst>
      <p:ext uri="{BB962C8B-B14F-4D97-AF65-F5344CB8AC3E}">
        <p14:creationId xmlns:p14="http://schemas.microsoft.com/office/powerpoint/2010/main" val="1779835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1</a:t>
            </a:fld>
            <a:endParaRPr lang="en-US" dirty="0"/>
          </a:p>
        </p:txBody>
      </p:sp>
    </p:spTree>
    <p:extLst>
      <p:ext uri="{BB962C8B-B14F-4D97-AF65-F5344CB8AC3E}">
        <p14:creationId xmlns:p14="http://schemas.microsoft.com/office/powerpoint/2010/main" val="124757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14</a:t>
            </a:fld>
            <a:endParaRPr lang="en-US" dirty="0"/>
          </a:p>
        </p:txBody>
      </p:sp>
    </p:spTree>
    <p:extLst>
      <p:ext uri="{BB962C8B-B14F-4D97-AF65-F5344CB8AC3E}">
        <p14:creationId xmlns:p14="http://schemas.microsoft.com/office/powerpoint/2010/main" val="129315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25</a:t>
            </a:fld>
            <a:endParaRPr lang="en-US" dirty="0"/>
          </a:p>
        </p:txBody>
      </p:sp>
    </p:spTree>
    <p:extLst>
      <p:ext uri="{BB962C8B-B14F-4D97-AF65-F5344CB8AC3E}">
        <p14:creationId xmlns:p14="http://schemas.microsoft.com/office/powerpoint/2010/main" val="212093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34</a:t>
            </a:fld>
            <a:endParaRPr lang="en-US" dirty="0"/>
          </a:p>
        </p:txBody>
      </p:sp>
    </p:spTree>
    <p:extLst>
      <p:ext uri="{BB962C8B-B14F-4D97-AF65-F5344CB8AC3E}">
        <p14:creationId xmlns:p14="http://schemas.microsoft.com/office/powerpoint/2010/main" val="25377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41</a:t>
            </a:fld>
            <a:endParaRPr lang="en-US" dirty="0"/>
          </a:p>
        </p:txBody>
      </p:sp>
    </p:spTree>
    <p:extLst>
      <p:ext uri="{BB962C8B-B14F-4D97-AF65-F5344CB8AC3E}">
        <p14:creationId xmlns:p14="http://schemas.microsoft.com/office/powerpoint/2010/main" val="332018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dirty="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7A3305E0-BA15-4962-826B-36894402B0BC}" type="slidenum">
              <a:rPr lang="en-US"/>
              <a:pPr/>
              <a:t>44</a:t>
            </a:fld>
            <a:endParaRPr lang="en-US" dirty="0"/>
          </a:p>
        </p:txBody>
      </p:sp>
    </p:spTree>
    <p:extLst>
      <p:ext uri="{BB962C8B-B14F-4D97-AF65-F5344CB8AC3E}">
        <p14:creationId xmlns:p14="http://schemas.microsoft.com/office/powerpoint/2010/main" val="234543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CC9E16F8-61EA-4995-8498-B421E4D18891}" type="slidenum">
              <a:rPr lang="en-US"/>
              <a:pPr/>
              <a:t>45</a:t>
            </a:fld>
            <a:endParaRPr lang="en-US" dirty="0"/>
          </a:p>
        </p:txBody>
      </p:sp>
    </p:spTree>
    <p:extLst>
      <p:ext uri="{BB962C8B-B14F-4D97-AF65-F5344CB8AC3E}">
        <p14:creationId xmlns:p14="http://schemas.microsoft.com/office/powerpoint/2010/main" val="84698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D69C17BF-C602-424C-AB25-1966CF387E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593B01A3-A11D-45DB-881C-37873134A3A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954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954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5DF128FB-BCE0-41CB-B1CD-BEFE99A12E9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4886DB30-E6FD-48FC-B225-7726061CBAC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F4CBBB25-8449-490B-A393-0794C93E798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7" name="Rectangle 6"/>
          <p:cNvSpPr>
            <a:spLocks noGrp="1" noChangeArrowheads="1"/>
          </p:cNvSpPr>
          <p:nvPr>
            <p:ph type="sldNum" sz="quarter" idx="12"/>
          </p:nvPr>
        </p:nvSpPr>
        <p:spPr>
          <a:ln/>
        </p:spPr>
        <p:txBody>
          <a:bodyPr/>
          <a:lstStyle>
            <a:lvl1pPr>
              <a:defRPr/>
            </a:lvl1pPr>
          </a:lstStyle>
          <a:p>
            <a:pPr>
              <a:defRPr/>
            </a:pPr>
            <a:fld id="{9E4810B4-8596-4DF0-89FD-B4AC02559B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9" name="Rectangle 6"/>
          <p:cNvSpPr>
            <a:spLocks noGrp="1" noChangeArrowheads="1"/>
          </p:cNvSpPr>
          <p:nvPr>
            <p:ph type="sldNum" sz="quarter" idx="12"/>
          </p:nvPr>
        </p:nvSpPr>
        <p:spPr>
          <a:ln/>
        </p:spPr>
        <p:txBody>
          <a:bodyPr/>
          <a:lstStyle>
            <a:lvl1pPr>
              <a:defRPr/>
            </a:lvl1pPr>
          </a:lstStyle>
          <a:p>
            <a:pPr>
              <a:defRPr/>
            </a:pPr>
            <a:fld id="{E7250D7E-0BE1-4FA8-8D85-E749EB897FE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5" name="Rectangle 6"/>
          <p:cNvSpPr>
            <a:spLocks noGrp="1" noChangeArrowheads="1"/>
          </p:cNvSpPr>
          <p:nvPr>
            <p:ph type="sldNum" sz="quarter" idx="12"/>
          </p:nvPr>
        </p:nvSpPr>
        <p:spPr>
          <a:ln/>
        </p:spPr>
        <p:txBody>
          <a:bodyPr/>
          <a:lstStyle>
            <a:lvl1pPr>
              <a:defRPr/>
            </a:lvl1pPr>
          </a:lstStyle>
          <a:p>
            <a:pPr>
              <a:defRPr/>
            </a:pPr>
            <a:fld id="{77D70B54-79F8-48D8-A5F2-9C281A8EEF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4" name="Rectangle 6"/>
          <p:cNvSpPr>
            <a:spLocks noGrp="1" noChangeArrowheads="1"/>
          </p:cNvSpPr>
          <p:nvPr>
            <p:ph type="sldNum" sz="quarter" idx="12"/>
          </p:nvPr>
        </p:nvSpPr>
        <p:spPr>
          <a:ln/>
        </p:spPr>
        <p:txBody>
          <a:bodyPr/>
          <a:lstStyle>
            <a:lvl1pPr>
              <a:defRPr/>
            </a:lvl1pPr>
          </a:lstStyle>
          <a:p>
            <a:pPr>
              <a:defRPr/>
            </a:pPr>
            <a:fld id="{B94066B1-1FEE-4700-88BA-80C0B00E597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7" name="Rectangle 6"/>
          <p:cNvSpPr>
            <a:spLocks noGrp="1" noChangeArrowheads="1"/>
          </p:cNvSpPr>
          <p:nvPr>
            <p:ph type="sldNum" sz="quarter" idx="12"/>
          </p:nvPr>
        </p:nvSpPr>
        <p:spPr>
          <a:ln/>
        </p:spPr>
        <p:txBody>
          <a:bodyPr/>
          <a:lstStyle>
            <a:lvl1pPr>
              <a:defRPr/>
            </a:lvl1pPr>
          </a:lstStyle>
          <a:p>
            <a:pPr>
              <a:defRPr/>
            </a:pPr>
            <a:fld id="{CDA3FE2B-F5E1-463B-A578-34104F51AD2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7" name="Rectangle 6"/>
          <p:cNvSpPr>
            <a:spLocks noGrp="1" noChangeArrowheads="1"/>
          </p:cNvSpPr>
          <p:nvPr>
            <p:ph type="sldNum" sz="quarter" idx="12"/>
          </p:nvPr>
        </p:nvSpPr>
        <p:spPr>
          <a:ln/>
        </p:spPr>
        <p:txBody>
          <a:bodyPr/>
          <a:lstStyle>
            <a:lvl1pPr>
              <a:defRPr/>
            </a:lvl1pPr>
          </a:lstStyle>
          <a:p>
            <a:pPr>
              <a:defRPr/>
            </a:pPr>
            <a:fld id="{C46CD714-750F-46D8-A8E1-BA7643972E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0" name="Rectangle 4"/>
          <p:cNvSpPr>
            <a:spLocks noGrp="1" noChangeArrowheads="1"/>
          </p:cNvSpPr>
          <p:nvPr>
            <p:ph type="dt" sz="half" idx="2"/>
          </p:nvPr>
        </p:nvSpPr>
        <p:spPr bwMode="auto">
          <a:xfrm>
            <a:off x="4038600" y="62484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16741" name="Rectangle 5"/>
          <p:cNvSpPr>
            <a:spLocks noGrp="1" noChangeArrowheads="1"/>
          </p:cNvSpPr>
          <p:nvPr>
            <p:ph type="ftr" sz="quarter" idx="3"/>
          </p:nvPr>
        </p:nvSpPr>
        <p:spPr bwMode="auto">
          <a:xfrm>
            <a:off x="685800" y="6248400"/>
            <a:ext cx="3124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700"/>
            </a:lvl1pPr>
          </a:lstStyle>
          <a:p>
            <a:pPr>
              <a:defRPr/>
            </a:pPr>
            <a:r>
              <a:rPr lang="en-US" dirty="0"/>
              <a:t>Purdue University is an Equal Opportunity/Equal Access institution.</a:t>
            </a:r>
            <a:endParaRPr lang="en-US" sz="1400" dirty="0"/>
          </a:p>
        </p:txBody>
      </p:sp>
      <p:sp>
        <p:nvSpPr>
          <p:cNvPr id="1167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C60ACB6-8511-46AA-822D-BC4DCBF765EF}" type="slidenum">
              <a:rPr lang="en-US"/>
              <a:pPr>
                <a:defRPr/>
              </a:pPr>
              <a:t>‹#›</a:t>
            </a:fld>
            <a:endParaRPr lang="en-US" dirty="0"/>
          </a:p>
        </p:txBody>
      </p:sp>
      <p:cxnSp>
        <p:nvCxnSpPr>
          <p:cNvPr id="10" name="Straight Connector 9"/>
          <p:cNvCxnSpPr/>
          <p:nvPr userDrawn="1"/>
        </p:nvCxnSpPr>
        <p:spPr bwMode="auto">
          <a:xfrm>
            <a:off x="685800" y="1219200"/>
            <a:ext cx="7772400" cy="0"/>
          </a:xfrm>
          <a:prstGeom prst="line">
            <a:avLst/>
          </a:prstGeom>
          <a:solidFill>
            <a:schemeClr val="accent1"/>
          </a:solidFill>
          <a:ln w="22225" cap="flat" cmpd="dbl" algn="ctr">
            <a:solidFill>
              <a:schemeClr val="tx1"/>
            </a:solidFill>
            <a:prstDash val="solid"/>
            <a:round/>
            <a:headEnd type="none" w="med" len="med"/>
            <a:tailEnd type="none" w="med" len="med"/>
          </a:ln>
          <a:effectLst/>
        </p:spPr>
      </p:cxnSp>
      <p:pic>
        <p:nvPicPr>
          <p:cNvPr id="11" name="Picture 10" descr="agr_MD.jpg"/>
          <p:cNvPicPr>
            <a:picLocks noChangeAspect="1"/>
          </p:cNvPicPr>
          <p:nvPr userDrawn="1"/>
        </p:nvPicPr>
        <p:blipFill>
          <a:blip r:embed="rId13" cstate="print"/>
          <a:stretch>
            <a:fillRect/>
          </a:stretch>
        </p:blipFill>
        <p:spPr>
          <a:xfrm>
            <a:off x="609600" y="207264"/>
            <a:ext cx="3072384" cy="859536"/>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agrability.org/resources/worksite-and-vocationa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grability.org/FAQ/index.cf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grability.org/toolbo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tif"/></Relationships>
</file>

<file path=ppt/slides/_rels/slide35.xml.rels><?xml version="1.0" encoding="UTF-8" standalone="yes"?>
<Relationships xmlns="http://schemas.openxmlformats.org/package/2006/relationships"><Relationship Id="rId3" Type="http://schemas.openxmlformats.org/officeDocument/2006/relationships/hyperlink" Target="http://www.abledata.com/" TargetMode="External"/><Relationship Id="rId2" Type="http://schemas.openxmlformats.org/officeDocument/2006/relationships/hyperlink" Target="http://www.agrability.org/Resources" TargetMode="External"/><Relationship Id="rId1" Type="http://schemas.openxmlformats.org/officeDocument/2006/relationships/slideLayout" Target="../slideLayouts/slideLayout2.xml"/><Relationship Id="rId4" Type="http://schemas.openxmlformats.org/officeDocument/2006/relationships/hyperlink" Target="http://www.assistivetech.ne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ad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xfrm>
            <a:off x="6019800" y="6389077"/>
            <a:ext cx="3124200" cy="457200"/>
          </a:xfrm>
          <a:noFill/>
        </p:spPr>
        <p:txBody>
          <a:bodyPr/>
          <a:lstStyle/>
          <a:p>
            <a:r>
              <a:rPr lang="en-US" sz="1200" dirty="0"/>
              <a:t>Purdue University is an Equal Opportunity/Equal Access institution.</a:t>
            </a:r>
            <a:endParaRPr lang="en-US" sz="3200" dirty="0"/>
          </a:p>
        </p:txBody>
      </p:sp>
      <p:sp>
        <p:nvSpPr>
          <p:cNvPr id="3075" name="Rectangle 3"/>
          <p:cNvSpPr>
            <a:spLocks noGrp="1" noChangeArrowheads="1"/>
          </p:cNvSpPr>
          <p:nvPr>
            <p:ph type="ctrTitle"/>
          </p:nvPr>
        </p:nvSpPr>
        <p:spPr>
          <a:xfrm>
            <a:off x="756138" y="2209800"/>
            <a:ext cx="7772400" cy="2286000"/>
          </a:xfrm>
          <a:noFill/>
        </p:spPr>
        <p:txBody>
          <a:bodyPr/>
          <a:lstStyle/>
          <a:p>
            <a:pPr eaLnBrk="1" hangingPunct="1"/>
            <a:r>
              <a:rPr lang="en-US" sz="4800" b="1" dirty="0">
                <a:latin typeface="Arial" pitchFamily="34" charset="0"/>
                <a:cs typeface="Arial" pitchFamily="34" charset="0"/>
              </a:rPr>
              <a:t>Worksite and Secondary Injury Assessment and Documentation</a:t>
            </a:r>
            <a:br>
              <a:rPr lang="en-US" sz="4800" b="1" dirty="0">
                <a:latin typeface="Arial" pitchFamily="34" charset="0"/>
                <a:cs typeface="Arial" pitchFamily="34" charset="0"/>
              </a:rPr>
            </a:br>
            <a:r>
              <a:rPr lang="en-US" sz="4800" b="1" dirty="0">
                <a:latin typeface="Arial" pitchFamily="34" charset="0"/>
                <a:cs typeface="Arial" pitchFamily="34" charset="0"/>
              </a:rPr>
              <a:t/>
            </a:r>
            <a:br>
              <a:rPr lang="en-US" sz="4800" b="1" dirty="0">
                <a:latin typeface="Arial" pitchFamily="34" charset="0"/>
                <a:cs typeface="Arial" pitchFamily="34" charset="0"/>
              </a:rPr>
            </a:br>
            <a:endParaRPr lang="en-US" sz="4800" b="1" dirty="0">
              <a:latin typeface="Arial" pitchFamily="34" charset="0"/>
              <a:cs typeface="Arial" pitchFamily="34" charset="0"/>
            </a:endParaRPr>
          </a:p>
        </p:txBody>
      </p:sp>
      <p:sp>
        <p:nvSpPr>
          <p:cNvPr id="3076" name="Text Box 5"/>
          <p:cNvSpPr txBox="1">
            <a:spLocks noChangeArrowheads="1"/>
          </p:cNvSpPr>
          <p:nvPr/>
        </p:nvSpPr>
        <p:spPr bwMode="auto">
          <a:xfrm>
            <a:off x="70338" y="4114800"/>
            <a:ext cx="9144000" cy="2885405"/>
          </a:xfrm>
          <a:prstGeom prst="rect">
            <a:avLst/>
          </a:prstGeom>
          <a:noFill/>
          <a:ln w="9525">
            <a:noFill/>
            <a:miter lim="800000"/>
            <a:headEnd/>
            <a:tailEnd/>
          </a:ln>
        </p:spPr>
        <p:txBody>
          <a:bodyPr wrap="square">
            <a:spAutoFit/>
          </a:bodyPr>
          <a:lstStyle/>
          <a:p>
            <a:pPr algn="ctr">
              <a:spcBef>
                <a:spcPts val="900"/>
              </a:spcBef>
            </a:pPr>
            <a:r>
              <a:rPr lang="en-US" dirty="0"/>
              <a:t>Stephen J. Swain, ATP, Assistive Technology Specialist</a:t>
            </a:r>
          </a:p>
          <a:p>
            <a:pPr algn="ctr">
              <a:spcBef>
                <a:spcPts val="900"/>
              </a:spcBef>
            </a:pPr>
            <a:r>
              <a:rPr lang="en-US" dirty="0"/>
              <a:t>Dr. Shawn Ehlers, ATP, Technology Outreach Coordinator</a:t>
            </a:r>
          </a:p>
          <a:p>
            <a:pPr algn="ctr">
              <a:spcBef>
                <a:spcPts val="900"/>
              </a:spcBef>
            </a:pPr>
            <a:r>
              <a:rPr lang="en-US" dirty="0"/>
              <a:t>Dr. Bill Field, NAP Project Director</a:t>
            </a:r>
          </a:p>
          <a:p>
            <a:pPr algn="ctr">
              <a:spcBef>
                <a:spcPts val="900"/>
              </a:spcBef>
            </a:pPr>
            <a:r>
              <a:rPr lang="en-US" dirty="0"/>
              <a:t>National AgrAbility Project</a:t>
            </a:r>
          </a:p>
          <a:p>
            <a:pPr algn="ctr">
              <a:spcBef>
                <a:spcPts val="900"/>
              </a:spcBef>
            </a:pPr>
            <a:endParaRPr lang="en-US" dirty="0"/>
          </a:p>
          <a:p>
            <a:pPr algn="ctr">
              <a:spcBef>
                <a:spcPts val="900"/>
              </a:spcBef>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990600"/>
          </a:xfrm>
        </p:spPr>
        <p:txBody>
          <a:bodyPr/>
          <a:lstStyle/>
          <a:p>
            <a:r>
              <a:rPr lang="en-US" dirty="0"/>
              <a:t>Worksite Assessment Tool</a:t>
            </a:r>
          </a:p>
        </p:txBody>
      </p:sp>
      <p:sp>
        <p:nvSpPr>
          <p:cNvPr id="3" name="Content Placeholder 2"/>
          <p:cNvSpPr>
            <a:spLocks noGrp="1"/>
          </p:cNvSpPr>
          <p:nvPr>
            <p:ph idx="1"/>
          </p:nvPr>
        </p:nvSpPr>
        <p:spPr>
          <a:xfrm>
            <a:off x="685800" y="2667000"/>
            <a:ext cx="7772400" cy="3429000"/>
          </a:xfrm>
        </p:spPr>
        <p:txBody>
          <a:bodyPr/>
          <a:lstStyle/>
          <a:p>
            <a:pPr algn="ctr">
              <a:buNone/>
            </a:pPr>
            <a:r>
              <a:rPr lang="en-US" sz="4000" i="1" dirty="0"/>
              <a:t>Conducting Agricultural Worksite Assessments: A User’s Guide for Professionals Assisting Farmers and Ranchers with Physical Disabilities</a:t>
            </a:r>
          </a:p>
        </p:txBody>
      </p:sp>
    </p:spTree>
    <p:extLst>
      <p:ext uri="{BB962C8B-B14F-4D97-AF65-F5344CB8AC3E}">
        <p14:creationId xmlns:p14="http://schemas.microsoft.com/office/powerpoint/2010/main" val="346760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Worksite Assessment Tool</a:t>
            </a:r>
          </a:p>
        </p:txBody>
      </p:sp>
      <p:sp>
        <p:nvSpPr>
          <p:cNvPr id="3" name="Content Placeholder 2"/>
          <p:cNvSpPr>
            <a:spLocks noGrp="1"/>
          </p:cNvSpPr>
          <p:nvPr>
            <p:ph idx="1"/>
          </p:nvPr>
        </p:nvSpPr>
        <p:spPr>
          <a:xfrm>
            <a:off x="685800" y="2057400"/>
            <a:ext cx="7772400" cy="4038600"/>
          </a:xfrm>
        </p:spPr>
        <p:txBody>
          <a:bodyPr/>
          <a:lstStyle/>
          <a:p>
            <a:r>
              <a:rPr lang="en-US" dirty="0"/>
              <a:t>Who is it for?</a:t>
            </a:r>
          </a:p>
          <a:p>
            <a:pPr lvl="1"/>
            <a:r>
              <a:rPr lang="en-US" dirty="0"/>
              <a:t>Professionals</a:t>
            </a:r>
          </a:p>
          <a:p>
            <a:pPr lvl="2"/>
            <a:r>
              <a:rPr lang="en-US" sz="2800" dirty="0"/>
              <a:t>“Textbook” for new staff</a:t>
            </a:r>
          </a:p>
          <a:p>
            <a:pPr lvl="3"/>
            <a:r>
              <a:rPr lang="en-US" sz="2800" dirty="0"/>
              <a:t>Step-by-step approach</a:t>
            </a:r>
          </a:p>
          <a:p>
            <a:pPr lvl="3"/>
            <a:r>
              <a:rPr lang="en-US" sz="2800" dirty="0"/>
              <a:t>Designed to cover all the bases</a:t>
            </a:r>
          </a:p>
          <a:p>
            <a:pPr lvl="2"/>
            <a:r>
              <a:rPr lang="en-US" sz="2800" dirty="0"/>
              <a:t>“Playbook” for experienced staff</a:t>
            </a:r>
          </a:p>
          <a:p>
            <a:pPr lvl="3"/>
            <a:r>
              <a:rPr lang="en-US" sz="2800" dirty="0"/>
              <a:t>Improve assessment effectiveness </a:t>
            </a:r>
          </a:p>
          <a:p>
            <a:pPr lvl="3"/>
            <a:r>
              <a:rPr lang="en-US" sz="2800" dirty="0"/>
              <a:t>New angles, ideas</a:t>
            </a:r>
          </a:p>
          <a:p>
            <a:endParaRPr lang="en-US" dirty="0"/>
          </a:p>
        </p:txBody>
      </p:sp>
    </p:spTree>
    <p:extLst>
      <p:ext uri="{BB962C8B-B14F-4D97-AF65-F5344CB8AC3E}">
        <p14:creationId xmlns:p14="http://schemas.microsoft.com/office/powerpoint/2010/main" val="82850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pPr marL="609600" indent="-609600" eaLnBrk="1" hangingPunct="1">
              <a:defRPr/>
            </a:pPr>
            <a:r>
              <a:rPr lang="en-US" dirty="0"/>
              <a:t>Preface </a:t>
            </a:r>
            <a:r>
              <a:rPr lang="en-US" sz="2400" dirty="0"/>
              <a:t>(Including Liability Statement)</a:t>
            </a:r>
          </a:p>
          <a:p>
            <a:pPr marL="609600" indent="-609600" eaLnBrk="1" hangingPunct="1">
              <a:buFont typeface="Wingdings" pitchFamily="2" charset="2"/>
              <a:buAutoNum type="arabicPeriod"/>
              <a:defRPr/>
            </a:pPr>
            <a:r>
              <a:rPr lang="en-US" dirty="0"/>
              <a:t>Value of Assessments</a:t>
            </a:r>
          </a:p>
          <a:p>
            <a:pPr marL="609600" indent="-609600" eaLnBrk="1" hangingPunct="1">
              <a:buFont typeface="Wingdings" pitchFamily="2" charset="2"/>
              <a:buAutoNum type="arabicPeriod"/>
              <a:defRPr/>
            </a:pPr>
            <a:r>
              <a:rPr lang="en-US" dirty="0"/>
              <a:t>Preparing for and Conducting Assessments</a:t>
            </a:r>
          </a:p>
          <a:p>
            <a:pPr marL="609600" indent="-609600" eaLnBrk="1" hangingPunct="1">
              <a:buFont typeface="Wingdings" pitchFamily="2" charset="2"/>
              <a:buAutoNum type="arabicPeriod"/>
              <a:defRPr/>
            </a:pPr>
            <a:r>
              <a:rPr lang="en-US" dirty="0"/>
              <a:t>What is the Tool and How to Use It</a:t>
            </a:r>
          </a:p>
          <a:p>
            <a:pPr marL="609600" indent="-609600" eaLnBrk="1" hangingPunct="1">
              <a:buFont typeface="Wingdings" pitchFamily="2" charset="2"/>
              <a:buAutoNum type="arabicPeriod"/>
              <a:defRPr/>
            </a:pPr>
            <a:r>
              <a:rPr lang="en-US" dirty="0"/>
              <a:t>Explanation of Tool ‘Questions’</a:t>
            </a:r>
          </a:p>
        </p:txBody>
      </p:sp>
    </p:spTree>
    <p:extLst>
      <p:ext uri="{BB962C8B-B14F-4D97-AF65-F5344CB8AC3E}">
        <p14:creationId xmlns:p14="http://schemas.microsoft.com/office/powerpoint/2010/main" val="128392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762000"/>
          </a:xfrm>
        </p:spPr>
        <p:txBody>
          <a:bodyPr/>
          <a:lstStyle/>
          <a:p>
            <a:r>
              <a:rPr lang="en-US" dirty="0"/>
              <a:t>Contents Continued</a:t>
            </a:r>
          </a:p>
        </p:txBody>
      </p:sp>
      <p:sp>
        <p:nvSpPr>
          <p:cNvPr id="3" name="Content Placeholder 2"/>
          <p:cNvSpPr>
            <a:spLocks noGrp="1"/>
          </p:cNvSpPr>
          <p:nvPr>
            <p:ph idx="1"/>
          </p:nvPr>
        </p:nvSpPr>
        <p:spPr>
          <a:xfrm>
            <a:off x="685800" y="2590800"/>
            <a:ext cx="7772400" cy="3505200"/>
          </a:xfrm>
        </p:spPr>
        <p:txBody>
          <a:bodyPr/>
          <a:lstStyle/>
          <a:p>
            <a:pPr marL="609600" indent="-609600" eaLnBrk="1" hangingPunct="1">
              <a:buNone/>
              <a:defRPr/>
            </a:pPr>
            <a:r>
              <a:rPr lang="en-US" dirty="0"/>
              <a:t>5. Client Records—Confidentiality, etc.</a:t>
            </a:r>
          </a:p>
          <a:p>
            <a:pPr marL="609600" indent="-609600" eaLnBrk="1" hangingPunct="1">
              <a:buNone/>
              <a:defRPr/>
            </a:pPr>
            <a:r>
              <a:rPr lang="en-US" dirty="0"/>
              <a:t>6. Examples of Completed Assessments</a:t>
            </a:r>
          </a:p>
          <a:p>
            <a:pPr marL="609600" indent="-609600" eaLnBrk="1" hangingPunct="1">
              <a:buNone/>
              <a:defRPr/>
            </a:pPr>
            <a:r>
              <a:rPr lang="en-US" dirty="0"/>
              <a:t>7. Related Resources</a:t>
            </a:r>
          </a:p>
          <a:p>
            <a:pPr marL="609600" indent="-609600" eaLnBrk="1" hangingPunct="1">
              <a:buNone/>
              <a:defRPr/>
            </a:pPr>
            <a:r>
              <a:rPr lang="en-US" dirty="0"/>
              <a:t>8. Appendix: Forms, Supplier List, Hotlines</a:t>
            </a:r>
          </a:p>
          <a:p>
            <a:endParaRPr lang="en-US" dirty="0"/>
          </a:p>
        </p:txBody>
      </p:sp>
    </p:spTree>
    <p:extLst>
      <p:ext uri="{BB962C8B-B14F-4D97-AF65-F5344CB8AC3E}">
        <p14:creationId xmlns:p14="http://schemas.microsoft.com/office/powerpoint/2010/main" val="404594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1111" t="46630" r="27111" b="24058"/>
          <a:stretch/>
        </p:blipFill>
        <p:spPr>
          <a:xfrm>
            <a:off x="1028700" y="1440213"/>
            <a:ext cx="7086600" cy="3977575"/>
          </a:xfrm>
          <a:prstGeom prst="rect">
            <a:avLst/>
          </a:prstGeom>
        </p:spPr>
      </p:pic>
      <p:sp>
        <p:nvSpPr>
          <p:cNvPr id="7" name="TextBox 6">
            <a:extLst>
              <a:ext uri="{FF2B5EF4-FFF2-40B4-BE49-F238E27FC236}">
                <a16:creationId xmlns:a16="http://schemas.microsoft.com/office/drawing/2014/main" id="{C0772E08-2C77-974B-8406-22400EC978A9}"/>
              </a:ext>
            </a:extLst>
          </p:cNvPr>
          <p:cNvSpPr txBox="1"/>
          <p:nvPr/>
        </p:nvSpPr>
        <p:spPr>
          <a:xfrm>
            <a:off x="433559" y="5786735"/>
            <a:ext cx="8276881" cy="461665"/>
          </a:xfrm>
          <a:prstGeom prst="rect">
            <a:avLst/>
          </a:prstGeom>
          <a:noFill/>
        </p:spPr>
        <p:txBody>
          <a:bodyPr wrap="none" rtlCol="0">
            <a:spAutoFit/>
          </a:bodyPr>
          <a:lstStyle/>
          <a:p>
            <a:r>
              <a:rPr lang="en-US" dirty="0">
                <a:hlinkClick r:id="rId4"/>
              </a:rPr>
              <a:t>http://</a:t>
            </a:r>
            <a:r>
              <a:rPr lang="en-US" dirty="0" err="1">
                <a:hlinkClick r:id="rId4"/>
              </a:rPr>
              <a:t>www.agrability.org</a:t>
            </a:r>
            <a:r>
              <a:rPr lang="en-US" dirty="0">
                <a:hlinkClick r:id="rId4"/>
              </a:rPr>
              <a:t>/resources/worksite-and-vocational/</a:t>
            </a:r>
            <a:endParaRPr lang="en-US" dirty="0"/>
          </a:p>
        </p:txBody>
      </p:sp>
    </p:spTree>
    <p:extLst>
      <p:ext uri="{BB962C8B-B14F-4D97-AF65-F5344CB8AC3E}">
        <p14:creationId xmlns:p14="http://schemas.microsoft.com/office/powerpoint/2010/main" val="343812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2005 Edition</a:t>
            </a:r>
          </a:p>
        </p:txBody>
      </p:sp>
      <p:sp>
        <p:nvSpPr>
          <p:cNvPr id="3" name="Content Placeholder 2"/>
          <p:cNvSpPr>
            <a:spLocks noGrp="1"/>
          </p:cNvSpPr>
          <p:nvPr>
            <p:ph idx="1"/>
          </p:nvPr>
        </p:nvSpPr>
        <p:spPr>
          <a:xfrm>
            <a:off x="685800" y="2057400"/>
            <a:ext cx="7772400" cy="4038600"/>
          </a:xfrm>
        </p:spPr>
        <p:txBody>
          <a:bodyPr/>
          <a:lstStyle/>
          <a:p>
            <a:r>
              <a:rPr lang="en-US" dirty="0"/>
              <a:t>Introduced Microsoft Access forms and electronic storage.</a:t>
            </a:r>
          </a:p>
          <a:p>
            <a:r>
              <a:rPr lang="en-US" dirty="0"/>
              <a:t>Provided Examples of Completed Forms</a:t>
            </a:r>
          </a:p>
          <a:p>
            <a:pPr lvl="1"/>
            <a:r>
              <a:rPr lang="en-US" dirty="0"/>
              <a:t>Client with a Spinal Cord Injury</a:t>
            </a:r>
          </a:p>
          <a:p>
            <a:pPr lvl="1"/>
            <a:r>
              <a:rPr lang="en-US" dirty="0"/>
              <a:t>Client with an Arm Amputation</a:t>
            </a:r>
          </a:p>
          <a:p>
            <a:pPr lvl="1"/>
            <a:r>
              <a:rPr lang="en-US" dirty="0"/>
              <a:t>Client with a Leg Amputation</a:t>
            </a:r>
          </a:p>
          <a:p>
            <a:pPr lvl="1"/>
            <a:r>
              <a:rPr lang="en-US" dirty="0"/>
              <a:t>Client with a Back Impairment</a:t>
            </a:r>
          </a:p>
        </p:txBody>
      </p:sp>
    </p:spTree>
    <p:extLst>
      <p:ext uri="{BB962C8B-B14F-4D97-AF65-F5344CB8AC3E}">
        <p14:creationId xmlns:p14="http://schemas.microsoft.com/office/powerpoint/2010/main" val="334224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457200"/>
          </a:xfrm>
        </p:spPr>
        <p:txBody>
          <a:bodyPr/>
          <a:lstStyle/>
          <a:p>
            <a:r>
              <a:rPr lang="en-US" dirty="0"/>
              <a:t>2018 Draft</a:t>
            </a:r>
          </a:p>
        </p:txBody>
      </p:sp>
      <p:sp>
        <p:nvSpPr>
          <p:cNvPr id="3" name="Content Placeholder 2"/>
          <p:cNvSpPr>
            <a:spLocks noGrp="1"/>
          </p:cNvSpPr>
          <p:nvPr>
            <p:ph idx="1"/>
          </p:nvPr>
        </p:nvSpPr>
        <p:spPr>
          <a:xfrm>
            <a:off x="685800" y="1905000"/>
            <a:ext cx="7772400" cy="4191000"/>
          </a:xfrm>
        </p:spPr>
        <p:txBody>
          <a:bodyPr/>
          <a:lstStyle/>
          <a:p>
            <a:r>
              <a:rPr lang="en-US" dirty="0"/>
              <a:t>Update Assessment Tool narrative for current agricultural enterprises – GPS, auto steer, greenhouses,</a:t>
            </a:r>
          </a:p>
          <a:p>
            <a:r>
              <a:rPr lang="en-US" dirty="0"/>
              <a:t>Update Assessment Tool form for current agricultural enterprises and to duplicate demographic form on page 1</a:t>
            </a:r>
          </a:p>
          <a:p>
            <a:r>
              <a:rPr lang="en-US" dirty="0"/>
              <a:t>Produce Electronic Assessment Tool to be used with a smart phone, tablet or laptop</a:t>
            </a:r>
          </a:p>
        </p:txBody>
      </p:sp>
    </p:spTree>
    <p:extLst>
      <p:ext uri="{BB962C8B-B14F-4D97-AF65-F5344CB8AC3E}">
        <p14:creationId xmlns:p14="http://schemas.microsoft.com/office/powerpoint/2010/main" val="1766556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Electronic Tool Demonstration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6394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52400"/>
            <a:ext cx="4343400" cy="3257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3486150" cy="4648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666711"/>
            <a:ext cx="4038600" cy="3028950"/>
          </a:xfrm>
          <a:prstGeom prst="rect">
            <a:avLst/>
          </a:prstGeom>
        </p:spPr>
      </p:pic>
    </p:spTree>
    <p:extLst>
      <p:ext uri="{BB962C8B-B14F-4D97-AF65-F5344CB8AC3E}">
        <p14:creationId xmlns:p14="http://schemas.microsoft.com/office/powerpoint/2010/main" val="258993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Assessment</a:t>
            </a:r>
          </a:p>
        </p:txBody>
      </p:sp>
      <p:sp>
        <p:nvSpPr>
          <p:cNvPr id="3" name="Content Placeholder 2"/>
          <p:cNvSpPr>
            <a:spLocks noGrp="1"/>
          </p:cNvSpPr>
          <p:nvPr>
            <p:ph idx="1"/>
          </p:nvPr>
        </p:nvSpPr>
        <p:spPr>
          <a:xfrm>
            <a:off x="685800" y="2362200"/>
            <a:ext cx="7772400" cy="3733800"/>
          </a:xfrm>
        </p:spPr>
        <p:txBody>
          <a:bodyPr/>
          <a:lstStyle/>
          <a:p>
            <a:pPr>
              <a:buNone/>
            </a:pPr>
            <a:r>
              <a:rPr lang="en-US" dirty="0"/>
              <a:t>Step 1.  Gather information </a:t>
            </a:r>
          </a:p>
          <a:p>
            <a:pPr>
              <a:buNone/>
            </a:pPr>
            <a:r>
              <a:rPr lang="en-US" dirty="0"/>
              <a:t>	- Interview the consumer </a:t>
            </a:r>
            <a:r>
              <a:rPr lang="en-US" i="1" u="sng" dirty="0"/>
              <a:t>and</a:t>
            </a:r>
            <a:r>
              <a:rPr lang="en-US" dirty="0"/>
              <a:t> team</a:t>
            </a:r>
          </a:p>
          <a:p>
            <a:pPr>
              <a:buNone/>
            </a:pPr>
            <a:r>
              <a:rPr lang="en-US" dirty="0"/>
              <a:t>Step 2. Clarify the problems</a:t>
            </a:r>
          </a:p>
          <a:p>
            <a:pPr>
              <a:buNone/>
            </a:pPr>
            <a:r>
              <a:rPr lang="en-US" dirty="0"/>
              <a:t>	- Interpret findings</a:t>
            </a:r>
          </a:p>
          <a:p>
            <a:pPr>
              <a:buNone/>
            </a:pPr>
            <a:r>
              <a:rPr lang="en-US" dirty="0"/>
              <a:t>	- Integrate the information – consumer, tasks, technology, environment</a:t>
            </a:r>
          </a:p>
          <a:p>
            <a:pPr>
              <a:buNone/>
            </a:pP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533400"/>
          </a:xfrm>
        </p:spPr>
        <p:txBody>
          <a:bodyPr/>
          <a:lstStyle/>
          <a:p>
            <a:r>
              <a:rPr lang="en-US" dirty="0"/>
              <a:t>Overview</a:t>
            </a:r>
          </a:p>
        </p:txBody>
      </p:sp>
      <p:sp>
        <p:nvSpPr>
          <p:cNvPr id="3" name="Content Placeholder 2"/>
          <p:cNvSpPr>
            <a:spLocks noGrp="1"/>
          </p:cNvSpPr>
          <p:nvPr>
            <p:ph idx="1"/>
          </p:nvPr>
        </p:nvSpPr>
        <p:spPr>
          <a:xfrm>
            <a:off x="685800" y="1905000"/>
            <a:ext cx="7772400" cy="4343400"/>
          </a:xfrm>
        </p:spPr>
        <p:txBody>
          <a:bodyPr/>
          <a:lstStyle/>
          <a:p>
            <a:r>
              <a:rPr lang="en-US" sz="2800" dirty="0"/>
              <a:t>Principles for Providing Assistive Technology</a:t>
            </a:r>
          </a:p>
          <a:p>
            <a:r>
              <a:rPr lang="en-US" sz="2800" dirty="0"/>
              <a:t>Agricultural Worksite Assessment Tool</a:t>
            </a:r>
          </a:p>
          <a:p>
            <a:r>
              <a:rPr lang="en-US" sz="2800" dirty="0"/>
              <a:t>Assistive Technology Assessment Steps</a:t>
            </a:r>
          </a:p>
          <a:p>
            <a:r>
              <a:rPr lang="en-US" sz="2800" dirty="0"/>
              <a:t>Updates to Worksite Assessment Tool</a:t>
            </a:r>
          </a:p>
          <a:p>
            <a:r>
              <a:rPr lang="en-US" sz="2800" dirty="0"/>
              <a:t>Demonstrate Fillable PDF Update</a:t>
            </a:r>
          </a:p>
          <a:p>
            <a:r>
              <a:rPr lang="en-US" sz="2800" dirty="0"/>
              <a:t>Assistive Technology Solutions</a:t>
            </a:r>
          </a:p>
          <a:p>
            <a:r>
              <a:rPr lang="en-US" sz="2800" dirty="0"/>
              <a:t> Liability</a:t>
            </a:r>
          </a:p>
          <a:p>
            <a:r>
              <a:rPr lang="en-US" sz="2800" dirty="0"/>
              <a:t>AT Do’s and Don’ts</a:t>
            </a:r>
          </a:p>
          <a:p>
            <a:r>
              <a:rPr lang="en-US" sz="2800" dirty="0"/>
              <a:t>Secondary Injury Assessment Tool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28600"/>
            <a:ext cx="4531360" cy="33985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327952"/>
            <a:ext cx="4198731" cy="3149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 y="1874520"/>
            <a:ext cx="4236720" cy="3177540"/>
          </a:xfrm>
          <a:prstGeom prst="rect">
            <a:avLst/>
          </a:prstGeom>
        </p:spPr>
      </p:pic>
    </p:spTree>
    <p:extLst>
      <p:ext uri="{BB962C8B-B14F-4D97-AF65-F5344CB8AC3E}">
        <p14:creationId xmlns:p14="http://schemas.microsoft.com/office/powerpoint/2010/main" val="192619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7772400" cy="304800"/>
          </a:xfrm>
        </p:spPr>
        <p:txBody>
          <a:bodyPr/>
          <a:lstStyle/>
          <a:p>
            <a:r>
              <a:rPr lang="en-US" dirty="0"/>
              <a:t>The AT Assessment</a:t>
            </a:r>
          </a:p>
        </p:txBody>
      </p:sp>
      <p:sp>
        <p:nvSpPr>
          <p:cNvPr id="3" name="Content Placeholder 2"/>
          <p:cNvSpPr>
            <a:spLocks noGrp="1"/>
          </p:cNvSpPr>
          <p:nvPr>
            <p:ph idx="1"/>
          </p:nvPr>
        </p:nvSpPr>
        <p:spPr>
          <a:xfrm>
            <a:off x="685800" y="2458278"/>
            <a:ext cx="7772400" cy="4419600"/>
          </a:xfrm>
        </p:spPr>
        <p:txBody>
          <a:bodyPr/>
          <a:lstStyle/>
          <a:p>
            <a:pPr>
              <a:buNone/>
            </a:pPr>
            <a:r>
              <a:rPr lang="en-US" dirty="0"/>
              <a:t>Step 3.  Produce a list of goals and desired outcomes</a:t>
            </a:r>
          </a:p>
          <a:p>
            <a:pPr>
              <a:buNone/>
            </a:pPr>
            <a:r>
              <a:rPr lang="en-US" dirty="0"/>
              <a:t>	- Prioritize</a:t>
            </a:r>
          </a:p>
          <a:p>
            <a:pPr>
              <a:buNone/>
            </a:pPr>
            <a:r>
              <a:rPr lang="en-US" dirty="0"/>
              <a:t>	- Should reflect consumer’s needs and preferences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762000"/>
          </a:xfrm>
        </p:spPr>
        <p:txBody>
          <a:bodyPr/>
          <a:lstStyle/>
          <a:p>
            <a:r>
              <a:rPr lang="en-US" dirty="0"/>
              <a:t>The AT Assessment</a:t>
            </a:r>
          </a:p>
        </p:txBody>
      </p:sp>
      <p:sp>
        <p:nvSpPr>
          <p:cNvPr id="3" name="Content Placeholder 2"/>
          <p:cNvSpPr>
            <a:spLocks noGrp="1"/>
          </p:cNvSpPr>
          <p:nvPr>
            <p:ph idx="1"/>
          </p:nvPr>
        </p:nvSpPr>
        <p:spPr>
          <a:xfrm>
            <a:off x="685800" y="2057400"/>
            <a:ext cx="7772400" cy="4038600"/>
          </a:xfrm>
        </p:spPr>
        <p:txBody>
          <a:bodyPr/>
          <a:lstStyle/>
          <a:p>
            <a:pPr lvl="1">
              <a:buNone/>
            </a:pPr>
            <a:r>
              <a:rPr lang="en-US" sz="3200" dirty="0"/>
              <a:t>Step 4. Identify and describe the generic attributes the solution will need.</a:t>
            </a:r>
          </a:p>
          <a:p>
            <a:pPr lvl="1">
              <a:buNone/>
            </a:pPr>
            <a:r>
              <a:rPr lang="en-US" sz="3200" dirty="0"/>
              <a:t>	- Develop several potential solutions</a:t>
            </a:r>
          </a:p>
          <a:p>
            <a:pPr lvl="1">
              <a:buNone/>
            </a:pPr>
            <a:r>
              <a:rPr lang="en-US" sz="3200" dirty="0"/>
              <a:t>	- Explore different options and strategies</a:t>
            </a:r>
          </a:p>
          <a:p>
            <a:pPr lvl="1">
              <a:buNone/>
            </a:pPr>
            <a:r>
              <a:rPr lang="en-US" sz="3200" dirty="0"/>
              <a:t>	- Perform simulations or trials of possible strategies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Assessment</a:t>
            </a:r>
          </a:p>
        </p:txBody>
      </p:sp>
      <p:sp>
        <p:nvSpPr>
          <p:cNvPr id="3" name="Content Placeholder 2"/>
          <p:cNvSpPr>
            <a:spLocks noGrp="1"/>
          </p:cNvSpPr>
          <p:nvPr>
            <p:ph idx="1"/>
          </p:nvPr>
        </p:nvSpPr>
        <p:spPr>
          <a:xfrm>
            <a:off x="685800" y="2057400"/>
            <a:ext cx="7772400" cy="4343400"/>
          </a:xfrm>
        </p:spPr>
        <p:txBody>
          <a:bodyPr/>
          <a:lstStyle/>
          <a:p>
            <a:pPr>
              <a:buNone/>
            </a:pPr>
            <a:r>
              <a:rPr lang="en-US" dirty="0"/>
              <a:t>Step 4. Continued</a:t>
            </a:r>
          </a:p>
          <a:p>
            <a:pPr>
              <a:buNone/>
            </a:pPr>
            <a:r>
              <a:rPr lang="en-US" dirty="0"/>
              <a:t>	- Consider both short and long term consequences.</a:t>
            </a:r>
          </a:p>
          <a:p>
            <a:pPr>
              <a:buNone/>
            </a:pPr>
            <a:r>
              <a:rPr lang="en-US" dirty="0"/>
              <a:t>	-Consider impact of changes or new equipment on existing function and lifestyle.</a:t>
            </a:r>
          </a:p>
          <a:p>
            <a:pPr>
              <a:buNone/>
            </a:pPr>
            <a:r>
              <a:rPr lang="en-US" dirty="0"/>
              <a:t>	-Assure compatibility with existing or anticipated equipment.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Assessment</a:t>
            </a:r>
          </a:p>
        </p:txBody>
      </p:sp>
      <p:sp>
        <p:nvSpPr>
          <p:cNvPr id="3" name="Content Placeholder 2"/>
          <p:cNvSpPr>
            <a:spLocks noGrp="1"/>
          </p:cNvSpPr>
          <p:nvPr>
            <p:ph idx="1"/>
          </p:nvPr>
        </p:nvSpPr>
        <p:spPr>
          <a:xfrm>
            <a:off x="685800" y="2286000"/>
            <a:ext cx="7772400" cy="3505200"/>
          </a:xfrm>
        </p:spPr>
        <p:txBody>
          <a:bodyPr/>
          <a:lstStyle/>
          <a:p>
            <a:pPr>
              <a:buNone/>
            </a:pPr>
            <a:r>
              <a:rPr lang="en-US" dirty="0"/>
              <a:t>Step 5.  List several intervention options that meet the desirable outcomes</a:t>
            </a:r>
          </a:p>
          <a:p>
            <a:pPr>
              <a:buNone/>
            </a:pPr>
            <a:r>
              <a:rPr lang="en-US" dirty="0"/>
              <a:t>	- Explore broad range of options</a:t>
            </a:r>
          </a:p>
          <a:p>
            <a:pPr>
              <a:buNone/>
            </a:pPr>
            <a:r>
              <a:rPr lang="en-US" dirty="0"/>
              <a:t>	-Match desirable attributes to features of available equipment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Purdue University is an Equal Opportunity/Equal Access institution.</a:t>
            </a:r>
            <a:endParaRPr lang="en-US"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0"/>
            <a:ext cx="3657600" cy="4876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57200"/>
            <a:ext cx="4267200" cy="5689600"/>
          </a:xfrm>
          <a:prstGeom prst="rect">
            <a:avLst/>
          </a:prstGeom>
        </p:spPr>
      </p:pic>
    </p:spTree>
    <p:extLst>
      <p:ext uri="{BB962C8B-B14F-4D97-AF65-F5344CB8AC3E}">
        <p14:creationId xmlns:p14="http://schemas.microsoft.com/office/powerpoint/2010/main" val="240055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5 Continued</a:t>
            </a:r>
          </a:p>
        </p:txBody>
      </p:sp>
      <p:sp>
        <p:nvSpPr>
          <p:cNvPr id="3" name="Content Placeholder 2"/>
          <p:cNvSpPr>
            <a:spLocks noGrp="1"/>
          </p:cNvSpPr>
          <p:nvPr>
            <p:ph idx="1"/>
          </p:nvPr>
        </p:nvSpPr>
        <p:spPr>
          <a:xfrm>
            <a:off x="685800" y="2133600"/>
            <a:ext cx="7772400" cy="3962400"/>
          </a:xfrm>
        </p:spPr>
        <p:txBody>
          <a:bodyPr/>
          <a:lstStyle/>
          <a:p>
            <a:pPr>
              <a:buNone/>
            </a:pPr>
            <a:r>
              <a:rPr lang="en-US" dirty="0"/>
              <a:t>	- Consider using equipment of different levels of complexity (low tech to high tech, off-the-shelf to custom).</a:t>
            </a:r>
          </a:p>
          <a:p>
            <a:pPr>
              <a:buNone/>
            </a:pPr>
            <a:r>
              <a:rPr lang="en-US" dirty="0"/>
              <a:t>	-Evaluate each for ability to match features desired and to meet goals.</a:t>
            </a:r>
          </a:p>
          <a:p>
            <a:pPr>
              <a:buNone/>
            </a:pPr>
            <a:r>
              <a:rPr lang="en-US" dirty="0"/>
              <a:t>	- Recognize appropriate and improper use of equipment and advise accordingly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Assessment</a:t>
            </a:r>
          </a:p>
        </p:txBody>
      </p:sp>
      <p:sp>
        <p:nvSpPr>
          <p:cNvPr id="3" name="Content Placeholder 2"/>
          <p:cNvSpPr>
            <a:spLocks noGrp="1"/>
          </p:cNvSpPr>
          <p:nvPr>
            <p:ph idx="1"/>
          </p:nvPr>
        </p:nvSpPr>
        <p:spPr/>
        <p:txBody>
          <a:bodyPr/>
          <a:lstStyle/>
          <a:p>
            <a:pPr>
              <a:buNone/>
            </a:pPr>
            <a:r>
              <a:rPr lang="en-US" dirty="0"/>
              <a:t>Step 6.  Restate the preliminary goals.</a:t>
            </a:r>
          </a:p>
          <a:p>
            <a:pPr>
              <a:buNone/>
            </a:pPr>
            <a:r>
              <a:rPr lang="en-US" dirty="0"/>
              <a:t>	- Revise goals that may have changed as a result of the information and analysis</a:t>
            </a:r>
          </a:p>
          <a:p>
            <a:pPr>
              <a:buNone/>
            </a:pPr>
            <a:r>
              <a:rPr lang="en-US" dirty="0"/>
              <a:t>	- Assist to resolve trade-offs and prioritize goals</a:t>
            </a:r>
          </a:p>
          <a:p>
            <a:pPr>
              <a:buNone/>
            </a:pPr>
            <a:r>
              <a:rPr lang="en-US" dirty="0"/>
              <a:t>	- List chosen goals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762000"/>
          </a:xfrm>
        </p:spPr>
        <p:txBody>
          <a:bodyPr/>
          <a:lstStyle/>
          <a:p>
            <a:pPr algn="l"/>
            <a:r>
              <a:rPr lang="en-US" dirty="0"/>
              <a:t>Step 6 Continued</a:t>
            </a:r>
          </a:p>
        </p:txBody>
      </p:sp>
      <p:sp>
        <p:nvSpPr>
          <p:cNvPr id="3" name="Content Placeholder 2"/>
          <p:cNvSpPr>
            <a:spLocks noGrp="1"/>
          </p:cNvSpPr>
          <p:nvPr>
            <p:ph idx="1"/>
          </p:nvPr>
        </p:nvSpPr>
        <p:spPr>
          <a:xfrm>
            <a:off x="685800" y="2590800"/>
            <a:ext cx="7772400" cy="3505200"/>
          </a:xfrm>
        </p:spPr>
        <p:txBody>
          <a:bodyPr/>
          <a:lstStyle/>
          <a:p>
            <a:pPr>
              <a:buNone/>
            </a:pPr>
            <a:r>
              <a:rPr lang="en-US" dirty="0"/>
              <a:t>	- Select a measurable outcome for each goal.</a:t>
            </a:r>
          </a:p>
          <a:p>
            <a:pPr>
              <a:buNone/>
            </a:pPr>
            <a:r>
              <a:rPr lang="en-US" dirty="0"/>
              <a:t>	- Gain consensus on the selected goals from the consumer and team members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Assessment</a:t>
            </a:r>
          </a:p>
        </p:txBody>
      </p:sp>
      <p:sp>
        <p:nvSpPr>
          <p:cNvPr id="3" name="Content Placeholder 2"/>
          <p:cNvSpPr>
            <a:spLocks noGrp="1"/>
          </p:cNvSpPr>
          <p:nvPr>
            <p:ph idx="1"/>
          </p:nvPr>
        </p:nvSpPr>
        <p:spPr/>
        <p:txBody>
          <a:bodyPr/>
          <a:lstStyle/>
          <a:p>
            <a:pPr>
              <a:buNone/>
            </a:pPr>
            <a:r>
              <a:rPr lang="en-US" dirty="0"/>
              <a:t>Step 7. Select the most desirable intervention option.</a:t>
            </a:r>
          </a:p>
          <a:p>
            <a:pPr>
              <a:buNone/>
            </a:pPr>
            <a:r>
              <a:rPr lang="en-US" dirty="0"/>
              <a:t>	- Confirm the effectiveness of the option to meet the established goals.</a:t>
            </a:r>
          </a:p>
          <a:p>
            <a:pPr>
              <a:buNone/>
            </a:pPr>
            <a:r>
              <a:rPr lang="en-US" dirty="0"/>
              <a:t>	- Gain consensus on the selected intervention.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295400"/>
          </a:xfrm>
        </p:spPr>
        <p:txBody>
          <a:bodyPr/>
          <a:lstStyle/>
          <a:p>
            <a:r>
              <a:rPr lang="en-US" dirty="0"/>
              <a:t>What is Assistive Technology?</a:t>
            </a:r>
            <a:br>
              <a:rPr lang="en-US" dirty="0"/>
            </a:br>
            <a:r>
              <a:rPr lang="en-US" dirty="0"/>
              <a:t>(AT)</a:t>
            </a:r>
          </a:p>
        </p:txBody>
      </p:sp>
      <p:sp>
        <p:nvSpPr>
          <p:cNvPr id="3" name="Content Placeholder 2"/>
          <p:cNvSpPr>
            <a:spLocks noGrp="1"/>
          </p:cNvSpPr>
          <p:nvPr>
            <p:ph idx="1"/>
          </p:nvPr>
        </p:nvSpPr>
        <p:spPr>
          <a:xfrm>
            <a:off x="381000" y="2895600"/>
            <a:ext cx="8077200" cy="3200400"/>
          </a:xfrm>
        </p:spPr>
        <p:txBody>
          <a:bodyPr/>
          <a:lstStyle/>
          <a:p>
            <a:pPr algn="ctr">
              <a:buNone/>
            </a:pPr>
            <a:r>
              <a:rPr lang="en-US" dirty="0"/>
              <a:t>   Any item, piece of equipment, or product system, whether acquired commercially, modified, or customized, that is used to increase, maintain, or improve functional capabilities of individuals with disabilities. (Assistive Technology Act of 1998)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Assessment</a:t>
            </a:r>
          </a:p>
        </p:txBody>
      </p:sp>
      <p:sp>
        <p:nvSpPr>
          <p:cNvPr id="3" name="Content Placeholder 2"/>
          <p:cNvSpPr>
            <a:spLocks noGrp="1"/>
          </p:cNvSpPr>
          <p:nvPr>
            <p:ph idx="1"/>
          </p:nvPr>
        </p:nvSpPr>
        <p:spPr>
          <a:xfrm>
            <a:off x="685800" y="2590800"/>
            <a:ext cx="7772400" cy="3505200"/>
          </a:xfrm>
        </p:spPr>
        <p:txBody>
          <a:bodyPr/>
          <a:lstStyle/>
          <a:p>
            <a:pPr>
              <a:buNone/>
            </a:pPr>
            <a:r>
              <a:rPr lang="en-US" dirty="0"/>
              <a:t>Step 8. Make recommendations.</a:t>
            </a:r>
          </a:p>
          <a:p>
            <a:pPr>
              <a:buNone/>
            </a:pPr>
            <a:r>
              <a:rPr lang="en-US" dirty="0"/>
              <a:t>	- Include specifics and details of new or modified equipment or technology</a:t>
            </a:r>
          </a:p>
          <a:p>
            <a:pPr>
              <a:buNone/>
            </a:pPr>
            <a:r>
              <a:rPr lang="en-US" dirty="0"/>
              <a:t>	- Include training, follow-up, and other recommended services.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762000"/>
          </a:xfrm>
        </p:spPr>
        <p:txBody>
          <a:bodyPr/>
          <a:lstStyle/>
          <a:p>
            <a:pPr algn="l"/>
            <a:r>
              <a:rPr lang="en-US" dirty="0"/>
              <a:t>Step 8 Continued</a:t>
            </a:r>
          </a:p>
        </p:txBody>
      </p:sp>
      <p:sp>
        <p:nvSpPr>
          <p:cNvPr id="3" name="Content Placeholder 2"/>
          <p:cNvSpPr>
            <a:spLocks noGrp="1"/>
          </p:cNvSpPr>
          <p:nvPr>
            <p:ph idx="1"/>
          </p:nvPr>
        </p:nvSpPr>
        <p:spPr/>
        <p:txBody>
          <a:bodyPr/>
          <a:lstStyle/>
          <a:p>
            <a:pPr>
              <a:buNone/>
            </a:pPr>
            <a:r>
              <a:rPr lang="en-US" dirty="0"/>
              <a:t>	- Include other appropriate solutions – </a:t>
            </a:r>
          </a:p>
          <a:p>
            <a:pPr>
              <a:buNone/>
            </a:pPr>
            <a:r>
              <a:rPr lang="en-US" dirty="0"/>
              <a:t>		- Surgery</a:t>
            </a:r>
          </a:p>
          <a:p>
            <a:pPr>
              <a:buNone/>
            </a:pPr>
            <a:r>
              <a:rPr lang="en-US" dirty="0"/>
              <a:t>		- Job training</a:t>
            </a:r>
          </a:p>
          <a:p>
            <a:pPr>
              <a:buNone/>
            </a:pPr>
            <a:r>
              <a:rPr lang="en-US" dirty="0"/>
              <a:t>		- Prosthetics, etc.</a:t>
            </a:r>
          </a:p>
          <a:p>
            <a:pPr>
              <a:buNone/>
            </a:pPr>
            <a:r>
              <a:rPr lang="en-US" dirty="0"/>
              <a:t>	- Communicate the recommendations in a written report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AT</a:t>
            </a:r>
          </a:p>
        </p:txBody>
      </p:sp>
      <p:sp>
        <p:nvSpPr>
          <p:cNvPr id="3" name="Content Placeholder 2"/>
          <p:cNvSpPr>
            <a:spLocks noGrp="1"/>
          </p:cNvSpPr>
          <p:nvPr>
            <p:ph idx="1"/>
          </p:nvPr>
        </p:nvSpPr>
        <p:spPr>
          <a:xfrm>
            <a:off x="685800" y="2057400"/>
            <a:ext cx="7772400" cy="3810000"/>
          </a:xfrm>
        </p:spPr>
        <p:txBody>
          <a:bodyPr/>
          <a:lstStyle/>
          <a:p>
            <a:r>
              <a:rPr lang="en-US" i="1" dirty="0"/>
              <a:t>AgrAbility cannot provide direct funding or equipment</a:t>
            </a:r>
          </a:p>
          <a:p>
            <a:r>
              <a:rPr lang="en-US" dirty="0"/>
              <a:t>State Vocational Rehabilitation (VR)</a:t>
            </a:r>
          </a:p>
          <a:p>
            <a:r>
              <a:rPr lang="en-US" dirty="0"/>
              <a:t>Veterans Administration (VA-VR)</a:t>
            </a:r>
          </a:p>
          <a:p>
            <a:r>
              <a:rPr lang="en-US" dirty="0"/>
              <a:t>Non-profit organizations</a:t>
            </a:r>
          </a:p>
          <a:p>
            <a:r>
              <a:rPr lang="en-US" dirty="0"/>
              <a:t>Foundations</a:t>
            </a:r>
          </a:p>
          <a:p>
            <a:r>
              <a:rPr lang="en-US" dirty="0"/>
              <a:t>Local sources</a:t>
            </a:r>
          </a:p>
          <a:p>
            <a:pPr marL="0" indent="0">
              <a:buNone/>
            </a:pPr>
            <a:endParaRPr lang="en-US" dirty="0"/>
          </a:p>
        </p:txBody>
      </p:sp>
      <p:sp>
        <p:nvSpPr>
          <p:cNvPr id="5" name="TextBox 4">
            <a:hlinkClick r:id="rId2"/>
          </p:cNvPr>
          <p:cNvSpPr txBox="1"/>
          <p:nvPr/>
        </p:nvSpPr>
        <p:spPr>
          <a:xfrm>
            <a:off x="7534660" y="6019800"/>
            <a:ext cx="946731" cy="461665"/>
          </a:xfrm>
          <a:prstGeom prst="rect">
            <a:avLst/>
          </a:prstGeom>
          <a:noFill/>
        </p:spPr>
        <p:txBody>
          <a:bodyPr wrap="square" rtlCol="0">
            <a:spAutoFit/>
          </a:bodyPr>
          <a:lstStyle/>
          <a:p>
            <a:r>
              <a:rPr lang="en-US" b="1" dirty="0">
                <a:solidFill>
                  <a:srgbClr val="0070C0"/>
                </a:solidFill>
              </a:rPr>
              <a:t>FAQ</a:t>
            </a:r>
          </a:p>
        </p:txBody>
      </p:sp>
    </p:spTree>
    <p:extLst>
      <p:ext uri="{BB962C8B-B14F-4D97-AF65-F5344CB8AC3E}">
        <p14:creationId xmlns:p14="http://schemas.microsoft.com/office/powerpoint/2010/main" val="24234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819400"/>
            <a:ext cx="4734560" cy="35509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520" y="228600"/>
            <a:ext cx="4572000" cy="3429000"/>
          </a:xfrm>
          <a:prstGeom prst="rect">
            <a:avLst/>
          </a:prstGeom>
        </p:spPr>
      </p:pic>
    </p:spTree>
    <p:extLst>
      <p:ext uri="{BB962C8B-B14F-4D97-AF65-F5344CB8AC3E}">
        <p14:creationId xmlns:p14="http://schemas.microsoft.com/office/powerpoint/2010/main" val="1037842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762000"/>
          </a:xfrm>
        </p:spPr>
        <p:txBody>
          <a:bodyPr/>
          <a:lstStyle/>
          <a:p>
            <a:r>
              <a:rPr lang="en-US" dirty="0"/>
              <a:t>Let’s Look at some AT </a:t>
            </a:r>
            <a:br>
              <a:rPr lang="en-US" dirty="0"/>
            </a:br>
            <a:r>
              <a:rPr lang="en-US" dirty="0"/>
              <a:t>for Agriculture</a:t>
            </a:r>
          </a:p>
        </p:txBody>
      </p:sp>
      <p:sp>
        <p:nvSpPr>
          <p:cNvPr id="5" name="Content Placeholder 4"/>
          <p:cNvSpPr>
            <a:spLocks noGrp="1"/>
          </p:cNvSpPr>
          <p:nvPr>
            <p:ph sz="half" idx="1"/>
          </p:nvPr>
        </p:nvSpPr>
        <p:spPr>
          <a:xfrm>
            <a:off x="457200" y="3016827"/>
            <a:ext cx="4495800" cy="3810000"/>
          </a:xfrm>
        </p:spPr>
        <p:txBody>
          <a:bodyPr/>
          <a:lstStyle/>
          <a:p>
            <a:r>
              <a:rPr lang="en-US" dirty="0"/>
              <a:t>The Toolbox Assistive Technology Database</a:t>
            </a:r>
          </a:p>
          <a:p>
            <a:pPr lvl="1"/>
            <a:r>
              <a:rPr lang="en-US" dirty="0"/>
              <a:t>Available in print, CD, and online at </a:t>
            </a:r>
            <a:r>
              <a:rPr lang="en-US" dirty="0">
                <a:hlinkClick r:id="rId3"/>
              </a:rPr>
              <a:t>www.agrability.org/toolbox</a:t>
            </a:r>
            <a:r>
              <a:rPr lang="en-US" dirty="0"/>
              <a:t> </a:t>
            </a:r>
          </a:p>
          <a:p>
            <a:r>
              <a:rPr lang="en-US" dirty="0"/>
              <a:t>Many products are not specifically designed for use as AT</a:t>
            </a: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62600" y="3372532"/>
            <a:ext cx="3124200" cy="3104468"/>
          </a:xfrm>
        </p:spPr>
      </p:pic>
    </p:spTree>
    <p:extLst>
      <p:ext uri="{BB962C8B-B14F-4D97-AF65-F5344CB8AC3E}">
        <p14:creationId xmlns:p14="http://schemas.microsoft.com/office/powerpoint/2010/main" val="2484177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6" name="Content Placeholder 5"/>
          <p:cNvSpPr>
            <a:spLocks noGrp="1"/>
          </p:cNvSpPr>
          <p:nvPr>
            <p:ph idx="1"/>
          </p:nvPr>
        </p:nvSpPr>
        <p:spPr>
          <a:xfrm>
            <a:off x="685800" y="2362200"/>
            <a:ext cx="7772400" cy="3886200"/>
          </a:xfrm>
        </p:spPr>
        <p:txBody>
          <a:bodyPr/>
          <a:lstStyle/>
          <a:p>
            <a:r>
              <a:rPr lang="en-US" dirty="0">
                <a:hlinkClick r:id="rId2"/>
              </a:rPr>
              <a:t>www.agrability.org/Resources</a:t>
            </a:r>
            <a:endParaRPr lang="en-US" dirty="0"/>
          </a:p>
          <a:p>
            <a:pPr lvl="1"/>
            <a:r>
              <a:rPr lang="en-US" dirty="0"/>
              <a:t>Plowshares technical articles</a:t>
            </a:r>
          </a:p>
          <a:p>
            <a:pPr lvl="1"/>
            <a:r>
              <a:rPr lang="en-US" dirty="0"/>
              <a:t>Assistive Technology</a:t>
            </a:r>
          </a:p>
          <a:p>
            <a:pPr lvl="1"/>
            <a:r>
              <a:rPr lang="en-US" dirty="0"/>
              <a:t>Worksite and Vocational Issues </a:t>
            </a:r>
          </a:p>
          <a:p>
            <a:r>
              <a:rPr lang="en-US" dirty="0"/>
              <a:t>Able Data: </a:t>
            </a:r>
            <a:r>
              <a:rPr lang="en-US" dirty="0">
                <a:hlinkClick r:id="rId3"/>
              </a:rPr>
              <a:t>www.abledata.com</a:t>
            </a:r>
            <a:r>
              <a:rPr lang="en-US" dirty="0"/>
              <a:t> </a:t>
            </a:r>
          </a:p>
          <a:p>
            <a:endParaRPr lang="en-US" sz="800" dirty="0"/>
          </a:p>
          <a:p>
            <a:r>
              <a:rPr lang="en-US" dirty="0"/>
              <a:t>Public Assistive Technology Database – Georgia Tech – </a:t>
            </a:r>
            <a:r>
              <a:rPr lang="en-US" dirty="0">
                <a:hlinkClick r:id="rId4"/>
              </a:rPr>
              <a:t>www.assistivetech.net</a:t>
            </a:r>
            <a:endParaRPr lang="en-US" dirty="0"/>
          </a:p>
          <a:p>
            <a:endParaRPr lang="en-US" dirty="0"/>
          </a:p>
        </p:txBody>
      </p:sp>
    </p:spTree>
    <p:extLst>
      <p:ext uri="{BB962C8B-B14F-4D97-AF65-F5344CB8AC3E}">
        <p14:creationId xmlns:p14="http://schemas.microsoft.com/office/powerpoint/2010/main" val="1265739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Purdue University is an Equal Opportunity/Equal Access institution.</a:t>
            </a:r>
            <a:endParaRPr lang="en-US"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28600"/>
            <a:ext cx="2750820" cy="36677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059222"/>
            <a:ext cx="3587327" cy="26904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3955774"/>
            <a:ext cx="3352800" cy="2514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292" y="3987910"/>
            <a:ext cx="3362960" cy="2522220"/>
          </a:xfrm>
          <a:prstGeom prst="rect">
            <a:avLst/>
          </a:prstGeom>
        </p:spPr>
      </p:pic>
    </p:spTree>
    <p:extLst>
      <p:ext uri="{BB962C8B-B14F-4D97-AF65-F5344CB8AC3E}">
        <p14:creationId xmlns:p14="http://schemas.microsoft.com/office/powerpoint/2010/main" val="2716941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a:t>
            </a:r>
          </a:p>
        </p:txBody>
      </p:sp>
      <p:sp>
        <p:nvSpPr>
          <p:cNvPr id="3" name="Content Placeholder 2"/>
          <p:cNvSpPr>
            <a:spLocks noGrp="1"/>
          </p:cNvSpPr>
          <p:nvPr>
            <p:ph idx="1"/>
          </p:nvPr>
        </p:nvSpPr>
        <p:spPr>
          <a:xfrm>
            <a:off x="685800" y="2133600"/>
            <a:ext cx="7772400" cy="3962400"/>
          </a:xfrm>
        </p:spPr>
        <p:txBody>
          <a:bodyPr/>
          <a:lstStyle/>
          <a:p>
            <a:r>
              <a:rPr lang="en-US" dirty="0"/>
              <a:t>Liability is all about managing risk.</a:t>
            </a:r>
          </a:p>
          <a:p>
            <a:r>
              <a:rPr lang="en-US" dirty="0"/>
              <a:t>You must be aware of both “professional” and “product” liability and/or risk.</a:t>
            </a:r>
          </a:p>
          <a:p>
            <a:r>
              <a:rPr lang="en-US" dirty="0"/>
              <a:t>Agriculture is inherently risky</a:t>
            </a:r>
          </a:p>
          <a:p>
            <a:r>
              <a:rPr lang="en-US" dirty="0"/>
              <a:t>Products and practices pose professional liability risks for AgrAbility staff</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58756" y="1916907"/>
            <a:ext cx="7772400" cy="1664493"/>
          </a:xfrm>
        </p:spPr>
        <p:txBody>
          <a:bodyPr/>
          <a:lstStyle/>
          <a:p>
            <a:pPr algn="ctr"/>
            <a:r>
              <a:rPr lang="en-US" sz="4400" dirty="0"/>
              <a:t>Do No Harm</a:t>
            </a:r>
          </a:p>
        </p:txBody>
      </p:sp>
    </p:spTree>
    <p:extLst>
      <p:ext uri="{BB962C8B-B14F-4D97-AF65-F5344CB8AC3E}">
        <p14:creationId xmlns:p14="http://schemas.microsoft.com/office/powerpoint/2010/main" val="2905443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Limiting Liability</a:t>
            </a:r>
          </a:p>
        </p:txBody>
      </p:sp>
      <p:sp>
        <p:nvSpPr>
          <p:cNvPr id="3" name="Content Placeholder 2"/>
          <p:cNvSpPr>
            <a:spLocks noGrp="1"/>
          </p:cNvSpPr>
          <p:nvPr>
            <p:ph idx="1"/>
          </p:nvPr>
        </p:nvSpPr>
        <p:spPr/>
        <p:txBody>
          <a:bodyPr/>
          <a:lstStyle/>
          <a:p>
            <a:r>
              <a:rPr lang="en-US" dirty="0"/>
              <a:t>One of the best ways to manage or limit your liability or risk is to never practice outside your educational or “experiential” role.</a:t>
            </a:r>
          </a:p>
          <a:p>
            <a:r>
              <a:rPr lang="en-US" dirty="0"/>
              <a:t>Document, document, document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ith Morgan 002.jpg"/>
          <p:cNvPicPr>
            <a:picLocks noChangeAspect="1"/>
          </p:cNvPicPr>
          <p:nvPr/>
        </p:nvPicPr>
        <p:blipFill>
          <a:blip r:embed="rId2" cstate="print"/>
          <a:stretch>
            <a:fillRect/>
          </a:stretch>
        </p:blipFill>
        <p:spPr>
          <a:xfrm>
            <a:off x="5715000" y="152400"/>
            <a:ext cx="3036570" cy="4048760"/>
          </a:xfrm>
          <a:prstGeom prst="rect">
            <a:avLst/>
          </a:prstGeom>
        </p:spPr>
      </p:pic>
      <p:pic>
        <p:nvPicPr>
          <p:cNvPr id="4" name="Picture 3" descr="Ramp for AC Tractor.JPG"/>
          <p:cNvPicPr>
            <a:picLocks noChangeAspect="1"/>
          </p:cNvPicPr>
          <p:nvPr/>
        </p:nvPicPr>
        <p:blipFill>
          <a:blip r:embed="rId3" cstate="print"/>
          <a:stretch>
            <a:fillRect/>
          </a:stretch>
        </p:blipFill>
        <p:spPr>
          <a:xfrm>
            <a:off x="152400" y="1295400"/>
            <a:ext cx="2933700" cy="3911600"/>
          </a:xfrm>
          <a:prstGeom prst="rect">
            <a:avLst/>
          </a:prstGeom>
        </p:spPr>
      </p:pic>
      <p:pic>
        <p:nvPicPr>
          <p:cNvPr id="7" name="Picture 6" descr="100-0010_IMG.JPG"/>
          <p:cNvPicPr>
            <a:picLocks noChangeAspect="1"/>
          </p:cNvPicPr>
          <p:nvPr/>
        </p:nvPicPr>
        <p:blipFill>
          <a:blip r:embed="rId4" cstate="print"/>
          <a:stretch>
            <a:fillRect/>
          </a:stretch>
        </p:blipFill>
        <p:spPr>
          <a:xfrm>
            <a:off x="3276600" y="3810000"/>
            <a:ext cx="3759200" cy="2819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7772400" cy="2895600"/>
          </a:xfrm>
        </p:spPr>
        <p:txBody>
          <a:bodyPr/>
          <a:lstStyle/>
          <a:p>
            <a:r>
              <a:rPr lang="en-US" dirty="0"/>
              <a:t>Three categories of product liability</a:t>
            </a:r>
          </a:p>
          <a:p>
            <a:pPr lvl="1"/>
            <a:r>
              <a:rPr lang="en-US" dirty="0"/>
              <a:t>Product design</a:t>
            </a:r>
          </a:p>
          <a:p>
            <a:pPr lvl="1"/>
            <a:r>
              <a:rPr lang="en-US" dirty="0"/>
              <a:t>Product manufacture or assembly</a:t>
            </a:r>
          </a:p>
          <a:p>
            <a:pPr lvl="1"/>
            <a:r>
              <a:rPr lang="en-US" dirty="0"/>
              <a:t>Product labeling – warnings and instructions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762000"/>
          </a:xfrm>
        </p:spPr>
        <p:txBody>
          <a:bodyPr/>
          <a:lstStyle/>
          <a:p>
            <a:r>
              <a:rPr lang="en-US" dirty="0"/>
              <a:t>Professional Liability Protection</a:t>
            </a:r>
          </a:p>
        </p:txBody>
      </p:sp>
      <p:sp>
        <p:nvSpPr>
          <p:cNvPr id="3" name="Content Placeholder 2"/>
          <p:cNvSpPr>
            <a:spLocks noGrp="1"/>
          </p:cNvSpPr>
          <p:nvPr>
            <p:ph idx="1"/>
          </p:nvPr>
        </p:nvSpPr>
        <p:spPr>
          <a:xfrm>
            <a:off x="685800" y="3124200"/>
            <a:ext cx="7772400" cy="3429000"/>
          </a:xfrm>
        </p:spPr>
        <p:txBody>
          <a:bodyPr/>
          <a:lstStyle/>
          <a:p>
            <a:r>
              <a:rPr lang="en-US" dirty="0"/>
              <a:t>How to Protect Yourself</a:t>
            </a:r>
          </a:p>
          <a:p>
            <a:pPr lvl="1"/>
            <a:r>
              <a:rPr lang="en-US" dirty="0"/>
              <a:t>Professional liability insurance</a:t>
            </a:r>
          </a:p>
          <a:p>
            <a:pPr lvl="1"/>
            <a:r>
              <a:rPr lang="en-US" dirty="0"/>
              <a:t>Maintain proper and complete documentation</a:t>
            </a:r>
          </a:p>
          <a:p>
            <a:pPr lvl="1"/>
            <a:r>
              <a:rPr lang="en-US" dirty="0"/>
              <a:t>Follow the “safety hierarchy”</a:t>
            </a:r>
          </a:p>
          <a:p>
            <a:pPr marL="457200" lvl="1" indent="0">
              <a:buNone/>
            </a:pPr>
            <a:endParaRPr lang="en-US" dirty="0"/>
          </a:p>
          <a:p>
            <a:pPr lvl="1">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Hierarchy</a:t>
            </a:r>
          </a:p>
        </p:txBody>
      </p:sp>
      <p:sp>
        <p:nvSpPr>
          <p:cNvPr id="3" name="Content Placeholder 2"/>
          <p:cNvSpPr>
            <a:spLocks noGrp="1"/>
          </p:cNvSpPr>
          <p:nvPr>
            <p:ph idx="1"/>
          </p:nvPr>
        </p:nvSpPr>
        <p:spPr/>
        <p:txBody>
          <a:bodyPr/>
          <a:lstStyle/>
          <a:p>
            <a:pPr>
              <a:buNone/>
            </a:pPr>
            <a:r>
              <a:rPr lang="en-US" dirty="0"/>
              <a:t> “There are multiple layers or approaches for dealing with safety problems.  The ones at the top of the safety hierarchy are best.  You don’t have to exhaust all the possibilities at the top, but you need to do what you can do, to do the things at the top versus the things on the bottom of the safety hierarchy.”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609600"/>
          </a:xfrm>
        </p:spPr>
        <p:txBody>
          <a:bodyPr/>
          <a:lstStyle/>
          <a:p>
            <a:r>
              <a:rPr lang="en-US" dirty="0"/>
              <a:t>Safety Hierarchy</a:t>
            </a:r>
          </a:p>
        </p:txBody>
      </p:sp>
      <p:sp>
        <p:nvSpPr>
          <p:cNvPr id="3" name="Content Placeholder 2"/>
          <p:cNvSpPr>
            <a:spLocks noGrp="1"/>
          </p:cNvSpPr>
          <p:nvPr>
            <p:ph idx="1"/>
          </p:nvPr>
        </p:nvSpPr>
        <p:spPr>
          <a:xfrm>
            <a:off x="685800" y="1981200"/>
            <a:ext cx="7772400" cy="4114800"/>
          </a:xfrm>
        </p:spPr>
        <p:txBody>
          <a:bodyPr/>
          <a:lstStyle/>
          <a:p>
            <a:r>
              <a:rPr lang="en-US" dirty="0"/>
              <a:t>Level 1 – Eliminate the hazard entirely</a:t>
            </a:r>
          </a:p>
          <a:p>
            <a:r>
              <a:rPr lang="en-US" dirty="0"/>
              <a:t>Level 2 – Add safeguarding technology</a:t>
            </a:r>
          </a:p>
          <a:p>
            <a:r>
              <a:rPr lang="en-US" dirty="0"/>
              <a:t>Level 3 – Use warning signs, labels, decals, etc.</a:t>
            </a:r>
          </a:p>
          <a:p>
            <a:r>
              <a:rPr lang="en-US" dirty="0"/>
              <a:t>Level 4 – Thoroughly train and instruct the operator/user to deal with hazards</a:t>
            </a:r>
          </a:p>
          <a:p>
            <a:r>
              <a:rPr lang="en-US" dirty="0"/>
              <a:t>Level 5 – Provide personal protective equipment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1752600"/>
            <a:ext cx="4572000" cy="3962400"/>
          </a:xfrm>
        </p:spPr>
        <p:txBody>
          <a:bodyPr/>
          <a:lstStyle/>
          <a:p>
            <a:pPr algn="l"/>
            <a:r>
              <a:rPr lang="en-US" dirty="0"/>
              <a:t>Home fabricated AT – </a:t>
            </a:r>
            <a:br>
              <a:rPr lang="en-US" dirty="0"/>
            </a:br>
            <a:r>
              <a:rPr lang="en-US" dirty="0"/>
              <a:t>Home Access Lift</a:t>
            </a:r>
            <a:br>
              <a:rPr lang="en-US" dirty="0"/>
            </a:br>
            <a:r>
              <a:rPr lang="en-US" dirty="0"/>
              <a:t/>
            </a:r>
            <a:br>
              <a:rPr lang="en-US" dirty="0"/>
            </a:br>
            <a:r>
              <a:rPr lang="en-US" dirty="0"/>
              <a:t>Issues?</a:t>
            </a:r>
          </a:p>
        </p:txBody>
      </p:sp>
      <p:pic>
        <p:nvPicPr>
          <p:cNvPr id="32771" name="Content Placeholder 3" descr="P101005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486400" y="1752600"/>
            <a:ext cx="3276600" cy="43688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295400"/>
            <a:ext cx="3733800" cy="3886200"/>
          </a:xfrm>
        </p:spPr>
        <p:txBody>
          <a:bodyPr/>
          <a:lstStyle/>
          <a:p>
            <a:pPr algn="l"/>
            <a:r>
              <a:rPr lang="en-US" dirty="0"/>
              <a:t>Home-fabricated AT – Tractor Lift</a:t>
            </a:r>
            <a:br>
              <a:rPr lang="en-US" dirty="0"/>
            </a:br>
            <a:r>
              <a:rPr lang="en-US" dirty="0"/>
              <a:t/>
            </a:r>
            <a:br>
              <a:rPr lang="en-US" dirty="0"/>
            </a:br>
            <a:r>
              <a:rPr lang="en-US" dirty="0"/>
              <a:t>Issues?</a:t>
            </a:r>
          </a:p>
        </p:txBody>
      </p:sp>
      <p:pic>
        <p:nvPicPr>
          <p:cNvPr id="31747" name="Content Placeholder 7" descr="Munjoy-circularlif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32081" y="1324708"/>
            <a:ext cx="3749919" cy="4999892"/>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Injury Assessment</a:t>
            </a:r>
          </a:p>
        </p:txBody>
      </p:sp>
      <p:sp>
        <p:nvSpPr>
          <p:cNvPr id="3" name="Content Placeholder 2"/>
          <p:cNvSpPr>
            <a:spLocks noGrp="1"/>
          </p:cNvSpPr>
          <p:nvPr>
            <p:ph idx="1"/>
          </p:nvPr>
        </p:nvSpPr>
        <p:spPr>
          <a:xfrm>
            <a:off x="685800" y="2057400"/>
            <a:ext cx="7772400" cy="4038600"/>
          </a:xfrm>
        </p:spPr>
        <p:txBody>
          <a:bodyPr/>
          <a:lstStyle/>
          <a:p>
            <a:r>
              <a:rPr lang="en-US" dirty="0"/>
              <a:t>Provide an evaluation tool for funding agencies to estimate safety of home-made AT</a:t>
            </a:r>
          </a:p>
          <a:p>
            <a:r>
              <a:rPr lang="en-US" dirty="0"/>
              <a:t>A training tool for rehab professionals</a:t>
            </a:r>
          </a:p>
          <a:p>
            <a:r>
              <a:rPr lang="en-US" dirty="0"/>
              <a:t>Secondary injury prevention</a:t>
            </a:r>
          </a:p>
          <a:p>
            <a:r>
              <a:rPr lang="en-US" dirty="0"/>
              <a:t>Help identify potential for injury</a:t>
            </a:r>
          </a:p>
          <a:p>
            <a:r>
              <a:rPr lang="en-US" dirty="0"/>
              <a:t>Provide suggestions for remedial action</a:t>
            </a:r>
          </a:p>
        </p:txBody>
      </p:sp>
    </p:spTree>
    <p:extLst>
      <p:ext uri="{BB962C8B-B14F-4D97-AF65-F5344CB8AC3E}">
        <p14:creationId xmlns:p14="http://schemas.microsoft.com/office/powerpoint/2010/main" val="275920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Injury Assessment</a:t>
            </a:r>
          </a:p>
        </p:txBody>
      </p:sp>
      <p:sp>
        <p:nvSpPr>
          <p:cNvPr id="3" name="Content Placeholder 2"/>
          <p:cNvSpPr>
            <a:spLocks noGrp="1"/>
          </p:cNvSpPr>
          <p:nvPr>
            <p:ph idx="1"/>
          </p:nvPr>
        </p:nvSpPr>
        <p:spPr/>
        <p:txBody>
          <a:bodyPr/>
          <a:lstStyle/>
          <a:p>
            <a:r>
              <a:rPr lang="en-US" dirty="0"/>
              <a:t>Steps in the process</a:t>
            </a:r>
          </a:p>
          <a:p>
            <a:r>
              <a:rPr lang="en-US" dirty="0"/>
              <a:t>Reference sheets w/descriptions and pictures</a:t>
            </a:r>
          </a:p>
          <a:p>
            <a:r>
              <a:rPr lang="en-US" dirty="0"/>
              <a:t>Assessment example with worksheets filled out</a:t>
            </a:r>
          </a:p>
          <a:p>
            <a:r>
              <a:rPr lang="en-US" dirty="0"/>
              <a:t>Copy ready assessment sheets</a:t>
            </a:r>
          </a:p>
          <a:p>
            <a:endParaRPr lang="en-US" dirty="0"/>
          </a:p>
        </p:txBody>
      </p:sp>
    </p:spTree>
    <p:extLst>
      <p:ext uri="{BB962C8B-B14F-4D97-AF65-F5344CB8AC3E}">
        <p14:creationId xmlns:p14="http://schemas.microsoft.com/office/powerpoint/2010/main" val="77227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Purdue University is an Equal Opportunity/Equal Access institution.</a:t>
            </a:r>
            <a:endParaRPr lang="en-US" sz="1400" dirty="0"/>
          </a:p>
        </p:txBody>
      </p:sp>
      <p:pic>
        <p:nvPicPr>
          <p:cNvPr id="9218" name="Picture 2"/>
          <p:cNvPicPr>
            <a:picLocks noChangeAspect="1" noChangeArrowheads="1"/>
          </p:cNvPicPr>
          <p:nvPr/>
        </p:nvPicPr>
        <p:blipFill>
          <a:blip r:embed="rId2" cstate="print"/>
          <a:srcRect/>
          <a:stretch>
            <a:fillRect/>
          </a:stretch>
        </p:blipFill>
        <p:spPr bwMode="auto">
          <a:xfrm>
            <a:off x="304800" y="0"/>
            <a:ext cx="8686800" cy="6949440"/>
          </a:xfrm>
          <a:prstGeom prst="rect">
            <a:avLst/>
          </a:prstGeom>
          <a:noFill/>
          <a:ln w="9525">
            <a:noFill/>
            <a:miter lim="800000"/>
            <a:headEnd/>
            <a:tailEnd/>
          </a:ln>
        </p:spPr>
      </p:pic>
    </p:spTree>
    <p:extLst>
      <p:ext uri="{BB962C8B-B14F-4D97-AF65-F5344CB8AC3E}">
        <p14:creationId xmlns:p14="http://schemas.microsoft.com/office/powerpoint/2010/main" val="3491766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Safety Concerns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5445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066800"/>
          </a:xfrm>
        </p:spPr>
        <p:txBody>
          <a:bodyPr/>
          <a:lstStyle/>
          <a:p>
            <a:r>
              <a:rPr lang="en-US" dirty="0"/>
              <a:t>Principles for Providing AT</a:t>
            </a:r>
          </a:p>
        </p:txBody>
      </p:sp>
      <p:sp>
        <p:nvSpPr>
          <p:cNvPr id="3" name="Content Placeholder 2"/>
          <p:cNvSpPr>
            <a:spLocks noGrp="1"/>
          </p:cNvSpPr>
          <p:nvPr>
            <p:ph idx="1"/>
          </p:nvPr>
        </p:nvSpPr>
        <p:spPr>
          <a:xfrm>
            <a:off x="685800" y="2438400"/>
            <a:ext cx="7772400" cy="3657600"/>
          </a:xfrm>
        </p:spPr>
        <p:txBody>
          <a:bodyPr/>
          <a:lstStyle/>
          <a:p>
            <a:pPr marL="514350" indent="-514350">
              <a:buAutoNum type="arabicPeriod"/>
            </a:pPr>
            <a:r>
              <a:rPr lang="en-US" b="1" u="sng" dirty="0"/>
              <a:t>Do no harm</a:t>
            </a:r>
          </a:p>
          <a:p>
            <a:pPr marL="514350" indent="-514350">
              <a:buFontTx/>
              <a:buAutoNum type="arabicPeriod"/>
            </a:pPr>
            <a:r>
              <a:rPr lang="en-US" dirty="0"/>
              <a:t>Keep the consumer and his goals as the central focus</a:t>
            </a:r>
          </a:p>
          <a:p>
            <a:pPr marL="514350" indent="-514350">
              <a:buAutoNum type="arabicPeriod"/>
            </a:pPr>
            <a:r>
              <a:rPr lang="en-US" dirty="0"/>
              <a:t>Focus on functional abilities and potential</a:t>
            </a:r>
          </a:p>
          <a:p>
            <a:pPr marL="514350" indent="-514350">
              <a:buAutoNum type="arabicPeriod"/>
            </a:pPr>
            <a:r>
              <a:rPr lang="en-US" dirty="0"/>
              <a:t>Offer simplest but still effective solutions</a:t>
            </a:r>
          </a:p>
          <a:p>
            <a:pPr marL="0" indent="0">
              <a:buNone/>
            </a:pPr>
            <a:endParaRPr lang="en-US" dirty="0"/>
          </a:p>
          <a:p>
            <a:pPr marL="514350" indent="-514350">
              <a:buAutoNum type="arabicPeriod"/>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2971800"/>
            <a:ext cx="7772400" cy="762000"/>
          </a:xfrm>
        </p:spPr>
        <p:txBody>
          <a:bodyPr/>
          <a:lstStyle/>
          <a:p>
            <a:r>
              <a:rPr lang="en-US" sz="6600" dirty="0"/>
              <a:t>Questions?</a:t>
            </a:r>
          </a:p>
        </p:txBody>
      </p:sp>
      <p:sp>
        <p:nvSpPr>
          <p:cNvPr id="37891" name="Footer Placeholder 2"/>
          <p:cNvSpPr>
            <a:spLocks noGrp="1"/>
          </p:cNvSpPr>
          <p:nvPr>
            <p:ph type="ftr" sz="quarter" idx="11"/>
          </p:nvPr>
        </p:nvSpPr>
        <p:spPr>
          <a:xfrm>
            <a:off x="5550877" y="6096000"/>
            <a:ext cx="3581400" cy="609600"/>
          </a:xfrm>
          <a:noFill/>
        </p:spPr>
        <p:txBody>
          <a:bodyPr/>
          <a:lstStyle/>
          <a:p>
            <a:r>
              <a:rPr lang="en-US" sz="1200" dirty="0"/>
              <a:t>Purdue University is an Equal Opportunity/Equal Access institution.</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1066800"/>
          </a:xfrm>
        </p:spPr>
        <p:txBody>
          <a:bodyPr/>
          <a:lstStyle/>
          <a:p>
            <a:r>
              <a:rPr lang="en-US" dirty="0"/>
              <a:t>ADA Guidelines</a:t>
            </a:r>
          </a:p>
        </p:txBody>
      </p:sp>
      <p:sp>
        <p:nvSpPr>
          <p:cNvPr id="3" name="Content Placeholder 2"/>
          <p:cNvSpPr>
            <a:spLocks noGrp="1"/>
          </p:cNvSpPr>
          <p:nvPr>
            <p:ph idx="1"/>
          </p:nvPr>
        </p:nvSpPr>
        <p:spPr>
          <a:xfrm>
            <a:off x="685800" y="2590800"/>
            <a:ext cx="7772400" cy="3505200"/>
          </a:xfrm>
        </p:spPr>
        <p:txBody>
          <a:bodyPr/>
          <a:lstStyle/>
          <a:p>
            <a:r>
              <a:rPr lang="en-US" dirty="0"/>
              <a:t>When making recommendations, it is best to use the ADA Guidelines whenever possible.</a:t>
            </a:r>
          </a:p>
          <a:p>
            <a:r>
              <a:rPr lang="en-US" dirty="0">
                <a:hlinkClick r:id="rId2"/>
              </a:rPr>
              <a:t>http://www.ada.gov/</a:t>
            </a:r>
            <a:endParaRPr lang="en-US" dirty="0"/>
          </a:p>
          <a:p>
            <a:endParaRPr lang="en-US" dirty="0"/>
          </a:p>
        </p:txBody>
      </p:sp>
    </p:spTree>
    <p:extLst>
      <p:ext uri="{BB962C8B-B14F-4D97-AF65-F5344CB8AC3E}">
        <p14:creationId xmlns:p14="http://schemas.microsoft.com/office/powerpoint/2010/main" val="229372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Guidelines</a:t>
            </a:r>
          </a:p>
        </p:txBody>
      </p:sp>
      <p:sp>
        <p:nvSpPr>
          <p:cNvPr id="3" name="Content Placeholder 2"/>
          <p:cNvSpPr>
            <a:spLocks noGrp="1"/>
          </p:cNvSpPr>
          <p:nvPr>
            <p:ph idx="1"/>
          </p:nvPr>
        </p:nvSpPr>
        <p:spPr>
          <a:xfrm>
            <a:off x="685800" y="2209800"/>
            <a:ext cx="7772400" cy="3886200"/>
          </a:xfrm>
        </p:spPr>
        <p:txBody>
          <a:bodyPr/>
          <a:lstStyle/>
          <a:p>
            <a:r>
              <a:rPr lang="en-US" dirty="0"/>
              <a:t>Ramp slope: 1 inch rise per 12 inches of run</a:t>
            </a:r>
          </a:p>
          <a:p>
            <a:r>
              <a:rPr lang="en-US" dirty="0" smtClean="0"/>
              <a:t>Thresholds</a:t>
            </a:r>
            <a:r>
              <a:rPr lang="en-US" dirty="0" smtClean="0"/>
              <a:t> </a:t>
            </a:r>
            <a:r>
              <a:rPr lang="en-US" dirty="0"/>
              <a:t>no greater than ¾ inch for wheelchairs (door thresholds</a:t>
            </a:r>
            <a:r>
              <a:rPr lang="en-US" dirty="0" smtClean="0"/>
              <a:t>)</a:t>
            </a:r>
          </a:p>
          <a:p>
            <a:r>
              <a:rPr lang="en-US" dirty="0" smtClean="0"/>
              <a:t>Doors no less than 32 inches wide</a:t>
            </a:r>
            <a:endParaRPr lang="en-US" dirty="0"/>
          </a:p>
          <a:p>
            <a:r>
              <a:rPr lang="en-US" dirty="0"/>
              <a:t>Pathways at least 36 inches wide</a:t>
            </a:r>
          </a:p>
          <a:p>
            <a:r>
              <a:rPr lang="en-US" dirty="0"/>
              <a:t>Reach up no more than 52 inches, sideways 24 inches, down 18 inches</a:t>
            </a:r>
          </a:p>
        </p:txBody>
      </p:sp>
    </p:spTree>
    <p:extLst>
      <p:ext uri="{BB962C8B-B14F-4D97-AF65-F5344CB8AC3E}">
        <p14:creationId xmlns:p14="http://schemas.microsoft.com/office/powerpoint/2010/main" val="85599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0016_IMG.JPG"/>
          <p:cNvPicPr>
            <a:picLocks noChangeAspect="1"/>
          </p:cNvPicPr>
          <p:nvPr/>
        </p:nvPicPr>
        <p:blipFill>
          <a:blip r:embed="rId2" cstate="print"/>
          <a:stretch>
            <a:fillRect/>
          </a:stretch>
        </p:blipFill>
        <p:spPr>
          <a:xfrm>
            <a:off x="182880" y="1326515"/>
            <a:ext cx="3627120" cy="48361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676400"/>
            <a:ext cx="4876800" cy="3657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Equipment</a:t>
            </a:r>
          </a:p>
        </p:txBody>
      </p:sp>
      <p:sp>
        <p:nvSpPr>
          <p:cNvPr id="3" name="Content Placeholder 2"/>
          <p:cNvSpPr>
            <a:spLocks noGrp="1"/>
          </p:cNvSpPr>
          <p:nvPr>
            <p:ph sz="half" idx="1"/>
          </p:nvPr>
        </p:nvSpPr>
        <p:spPr/>
        <p:txBody>
          <a:bodyPr/>
          <a:lstStyle/>
          <a:p>
            <a:r>
              <a:rPr lang="en-US" dirty="0"/>
              <a:t>Camera</a:t>
            </a:r>
          </a:p>
          <a:p>
            <a:r>
              <a:rPr lang="en-US" dirty="0"/>
              <a:t>Clipboard</a:t>
            </a:r>
          </a:p>
          <a:p>
            <a:r>
              <a:rPr lang="en-US" dirty="0"/>
              <a:t>Pad of paper</a:t>
            </a:r>
          </a:p>
          <a:p>
            <a:r>
              <a:rPr lang="en-US" dirty="0"/>
              <a:t>Tape measure</a:t>
            </a:r>
          </a:p>
          <a:p>
            <a:r>
              <a:rPr lang="en-US" dirty="0"/>
              <a:t>Angle finder</a:t>
            </a:r>
          </a:p>
          <a:p>
            <a:r>
              <a:rPr lang="en-US" dirty="0"/>
              <a:t>Fish scale</a:t>
            </a:r>
          </a:p>
          <a:p>
            <a:r>
              <a:rPr lang="en-US" dirty="0"/>
              <a:t>String level</a:t>
            </a:r>
          </a:p>
        </p:txBody>
      </p:sp>
      <p:sp>
        <p:nvSpPr>
          <p:cNvPr id="5" name="Content Placeholder 4"/>
          <p:cNvSpPr>
            <a:spLocks noGrp="1"/>
          </p:cNvSpPr>
          <p:nvPr>
            <p:ph sz="half" idx="2"/>
          </p:nvPr>
        </p:nvSpPr>
        <p:spPr/>
        <p:txBody>
          <a:bodyPr/>
          <a:lstStyle/>
          <a:p>
            <a:r>
              <a:rPr lang="en-US" dirty="0"/>
              <a:t>Assessment tool</a:t>
            </a:r>
          </a:p>
          <a:p>
            <a:r>
              <a:rPr lang="en-US" dirty="0"/>
              <a:t>Wire brush</a:t>
            </a:r>
          </a:p>
          <a:p>
            <a:r>
              <a:rPr lang="en-US" dirty="0"/>
              <a:t>Circuit tester</a:t>
            </a:r>
          </a:p>
          <a:p>
            <a:r>
              <a:rPr lang="en-US" dirty="0"/>
              <a:t>Pliers</a:t>
            </a:r>
          </a:p>
          <a:p>
            <a:r>
              <a:rPr lang="en-US" dirty="0"/>
              <a:t>Magnifying glass</a:t>
            </a:r>
          </a:p>
          <a:p>
            <a:r>
              <a:rPr lang="en-US" dirty="0"/>
              <a:t>Utility Knife</a:t>
            </a:r>
          </a:p>
          <a:p>
            <a:endParaRPr lang="en-US" dirty="0"/>
          </a:p>
        </p:txBody>
      </p:sp>
    </p:spTree>
    <p:extLst>
      <p:ext uri="{BB962C8B-B14F-4D97-AF65-F5344CB8AC3E}">
        <p14:creationId xmlns:p14="http://schemas.microsoft.com/office/powerpoint/2010/main" val="77841888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Purdue EXT</Template>
  <TotalTime>5272</TotalTime>
  <Words>997</Words>
  <Application>Microsoft Office PowerPoint</Application>
  <PresentationFormat>On-screen Show (4:3)</PresentationFormat>
  <Paragraphs>203</Paragraphs>
  <Slides>50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Kartika</vt:lpstr>
      <vt:lpstr>Times New Roman</vt:lpstr>
      <vt:lpstr>Wingdings</vt:lpstr>
      <vt:lpstr>Blank Presentation</vt:lpstr>
      <vt:lpstr>Worksite and Secondary Injury Assessment and Documentation  </vt:lpstr>
      <vt:lpstr>Overview</vt:lpstr>
      <vt:lpstr>What is Assistive Technology? (AT)</vt:lpstr>
      <vt:lpstr>PowerPoint Presentation</vt:lpstr>
      <vt:lpstr>Principles for Providing AT</vt:lpstr>
      <vt:lpstr>ADA Guidelines</vt:lpstr>
      <vt:lpstr>ADA Guidelines</vt:lpstr>
      <vt:lpstr>PowerPoint Presentation</vt:lpstr>
      <vt:lpstr>Assessment Equipment</vt:lpstr>
      <vt:lpstr>Worksite Assessment Tool</vt:lpstr>
      <vt:lpstr>Worksite Assessment Tool</vt:lpstr>
      <vt:lpstr>Contents</vt:lpstr>
      <vt:lpstr>Contents Continued</vt:lpstr>
      <vt:lpstr>PowerPoint Presentation</vt:lpstr>
      <vt:lpstr>2005 Edition</vt:lpstr>
      <vt:lpstr>2018 Draft</vt:lpstr>
      <vt:lpstr>Electronic Tool Demonstration</vt:lpstr>
      <vt:lpstr>PowerPoint Presentation</vt:lpstr>
      <vt:lpstr>The AT Assessment</vt:lpstr>
      <vt:lpstr>PowerPoint Presentation</vt:lpstr>
      <vt:lpstr>The AT Assessment</vt:lpstr>
      <vt:lpstr>The AT Assessment</vt:lpstr>
      <vt:lpstr>The AT Assessment</vt:lpstr>
      <vt:lpstr>The AT Assessment</vt:lpstr>
      <vt:lpstr>PowerPoint Presentation</vt:lpstr>
      <vt:lpstr>Step 5 Continued</vt:lpstr>
      <vt:lpstr>The AT Assessment</vt:lpstr>
      <vt:lpstr>Step 6 Continued</vt:lpstr>
      <vt:lpstr>The AT Assessment</vt:lpstr>
      <vt:lpstr>The AT Assessment</vt:lpstr>
      <vt:lpstr>Step 8 Continued</vt:lpstr>
      <vt:lpstr>Funding AT</vt:lpstr>
      <vt:lpstr>PowerPoint Presentation</vt:lpstr>
      <vt:lpstr>Let’s Look at some AT  for Agriculture</vt:lpstr>
      <vt:lpstr>Additional Resources</vt:lpstr>
      <vt:lpstr>PowerPoint Presentation</vt:lpstr>
      <vt:lpstr>Liability</vt:lpstr>
      <vt:lpstr>PowerPoint Presentation</vt:lpstr>
      <vt:lpstr>Limiting Liability</vt:lpstr>
      <vt:lpstr>PowerPoint Presentation</vt:lpstr>
      <vt:lpstr>Professional Liability Protection</vt:lpstr>
      <vt:lpstr>Safety Hierarchy</vt:lpstr>
      <vt:lpstr>Safety Hierarchy</vt:lpstr>
      <vt:lpstr>Home fabricated AT –  Home Access Lift  Issues?</vt:lpstr>
      <vt:lpstr>Home-fabricated AT – Tractor Lift  Issues?</vt:lpstr>
      <vt:lpstr>Secondary Injury Assessment</vt:lpstr>
      <vt:lpstr>Secondary Injury Assessment</vt:lpstr>
      <vt:lpstr>PowerPoint Presentation</vt:lpstr>
      <vt:lpstr>Examples of Safety Concerns</vt:lpstr>
      <vt:lpstr>Questions?</vt:lpstr>
    </vt:vector>
  </TitlesOfParts>
  <Company>agecon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network supervisor</dc:creator>
  <cp:lastModifiedBy>Swain, Stephen J</cp:lastModifiedBy>
  <cp:revision>390</cp:revision>
  <cp:lastPrinted>2018-03-16T19:39:30Z</cp:lastPrinted>
  <dcterms:created xsi:type="dcterms:W3CDTF">2003-07-14T12:47:24Z</dcterms:created>
  <dcterms:modified xsi:type="dcterms:W3CDTF">2018-03-16T20:37:57Z</dcterms:modified>
</cp:coreProperties>
</file>