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59" r:id="rId3"/>
    <p:sldId id="290" r:id="rId4"/>
    <p:sldId id="279" r:id="rId5"/>
    <p:sldId id="289" r:id="rId6"/>
    <p:sldId id="261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6" r:id="rId15"/>
    <p:sldId id="275" r:id="rId16"/>
    <p:sldId id="291" r:id="rId17"/>
    <p:sldId id="277" r:id="rId18"/>
    <p:sldId id="292" r:id="rId19"/>
    <p:sldId id="278" r:id="rId20"/>
    <p:sldId id="280" r:id="rId21"/>
    <p:sldId id="293" r:id="rId22"/>
    <p:sldId id="281" r:id="rId23"/>
    <p:sldId id="294" r:id="rId24"/>
    <p:sldId id="288" r:id="rId25"/>
    <p:sldId id="285" r:id="rId26"/>
  </p:sldIdLst>
  <p:sldSz cx="9144000" cy="6858000" type="screen4x3"/>
  <p:notesSz cx="7010400" cy="9396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70240" autoAdjust="0"/>
  </p:normalViewPr>
  <p:slideViewPr>
    <p:cSldViewPr>
      <p:cViewPr varScale="1">
        <p:scale>
          <a:sx n="76" d="100"/>
          <a:sy n="76" d="100"/>
        </p:scale>
        <p:origin x="24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AE05B936-CB7A-4299-8AEA-7DB883A1C18E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704850"/>
            <a:ext cx="4699000" cy="3524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</p:spPr>
        <p:txBody>
          <a:bodyPr vert="horz" lIns="93744" tIns="46872" rIns="93744" bIns="4687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4961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4961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B17E3BFC-1480-492F-A2B1-CBC7B4E1E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23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05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95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69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59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631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49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18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64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E3BFC-1480-492F-A2B1-CBC7B4E1E80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1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46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73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1672" indent="-29295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1804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40525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09246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6CDEB0-363B-4959-A21F-1E735FB6B1B0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0622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E3BFC-1480-492F-A2B1-CBC7B4E1E80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821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E3BFC-1480-492F-A2B1-CBC7B4E1E80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685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739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1672" indent="-29295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1804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40525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09246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6CDEB0-363B-4959-A21F-1E735FB6B1B0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23760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79575" indent="-2994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201099" indent="-23924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81213" indent="-23924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61327" indent="-23924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630048" indent="-2392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98770" indent="-2392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67491" indent="-2392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4036212" indent="-2392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D11E5E-DD31-40CE-AD89-A53FC7CEF1A9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40638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E3BFC-1480-492F-A2B1-CBC7B4E1E80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10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1672" indent="-29295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1804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40525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09246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6CDEB0-363B-4959-A21F-1E735FB6B1B0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7835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E3BFC-1480-492F-A2B1-CBC7B4E1E80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02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1672" indent="-29295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1804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40525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09246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6CDEB0-363B-4959-A21F-1E735FB6B1B0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681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61672" indent="-29295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71804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40525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09246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726066-51E3-40A6-BB7B-3FECD033B702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403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38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82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7443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833A4-E822-4BD5-8E6E-215E5993CE6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8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>
                <a:tint val="55000"/>
                <a:satMod val="300000"/>
              </a:schemeClr>
            </a:gs>
            <a:gs pos="95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6816C6A-0B4F-447C-9BF7-3D617371E9F5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CBFD83-9C7B-4210-8859-EEED01D3D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cid:image004.jpg@01D03182.E3C0FE9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9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0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2.jpeg"/><Relationship Id="rId7" Type="http://schemas.openxmlformats.org/officeDocument/2006/relationships/image" Target="cid:image004.jpg@01D03182.E3C0FE9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3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4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6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6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7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8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ausa.org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cid:image004.jpg@01D03182.E3C0FE90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4.jpg@01D03182.E3C0FE90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400" y="1577874"/>
            <a:ext cx="8407400" cy="337512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/>
              </a:rPr>
              <a:t>Working with Individuals </a:t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who have a Brain Injury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  <a:effectLst/>
              </a:rPr>
              <a:t>Maureen Cunningham</a:t>
            </a:r>
            <a:br>
              <a:rPr lang="en-US" sz="3600" dirty="0" smtClean="0">
                <a:solidFill>
                  <a:schemeClr val="tx1"/>
                </a:solidFill>
                <a:effectLst/>
              </a:rPr>
            </a:br>
            <a:r>
              <a:rPr lang="en-US" sz="3600" dirty="0" smtClean="0">
                <a:solidFill>
                  <a:schemeClr val="tx1"/>
                </a:solidFill>
                <a:effectLst/>
              </a:rPr>
              <a:t>Brain Injury Association of Missouri</a:t>
            </a:r>
            <a:br>
              <a:rPr lang="en-US" sz="3600" dirty="0" smtClean="0">
                <a:solidFill>
                  <a:schemeClr val="tx1"/>
                </a:solidFill>
                <a:effectLst/>
              </a:rPr>
            </a:br>
            <a:r>
              <a:rPr lang="en-US" sz="3600" dirty="0" smtClean="0">
                <a:solidFill>
                  <a:schemeClr val="tx1"/>
                </a:solidFill>
                <a:effectLst/>
              </a:rPr>
              <a:t>Executive Director</a:t>
            </a:r>
            <a:r>
              <a:rPr lang="en-US" dirty="0" smtClean="0">
                <a:solidFill>
                  <a:schemeClr val="tx1"/>
                </a:solidFill>
                <a:effectLst/>
              </a:rPr>
              <a:t/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AgrAbility NTW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March 20, 2018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3" descr="Ext-Logo-Color-6in-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4" descr="Lincoln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121036"/>
            <a:ext cx="8229600" cy="29744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May </a:t>
            </a:r>
            <a:r>
              <a:rPr lang="en-US" sz="2400" dirty="0"/>
              <a:t>include:</a:t>
            </a:r>
          </a:p>
          <a:p>
            <a:r>
              <a:rPr lang="en-US" sz="2400" dirty="0"/>
              <a:t>Memory</a:t>
            </a:r>
          </a:p>
          <a:p>
            <a:r>
              <a:rPr lang="en-US" sz="2400" dirty="0"/>
              <a:t>Attention</a:t>
            </a:r>
          </a:p>
          <a:p>
            <a:r>
              <a:rPr lang="en-US" sz="2400" dirty="0"/>
              <a:t>Organization</a:t>
            </a:r>
          </a:p>
          <a:p>
            <a:r>
              <a:rPr lang="en-US" sz="2400" dirty="0"/>
              <a:t>Problem-Solving/Reasoning</a:t>
            </a:r>
          </a:p>
          <a:p>
            <a:pPr>
              <a:buNone/>
            </a:pPr>
            <a:r>
              <a:rPr lang="en-US" sz="2400" dirty="0"/>
              <a:t>	-Lack of Awareness of Deficits</a:t>
            </a:r>
          </a:p>
          <a:p>
            <a:pPr>
              <a:buNone/>
            </a:pPr>
            <a:r>
              <a:rPr lang="en-US" sz="2400" dirty="0"/>
              <a:t>	-Poor initiation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8723" y="1435236"/>
            <a:ext cx="8839200" cy="685800"/>
          </a:xfrm>
        </p:spPr>
        <p:txBody>
          <a:bodyPr anchor="t">
            <a:normAutofit fontScale="90000"/>
          </a:bodyPr>
          <a:lstStyle/>
          <a:p>
            <a:r>
              <a:rPr lang="en-US" sz="3100" dirty="0" smtClean="0">
                <a:solidFill>
                  <a:schemeClr val="tx1"/>
                </a:solidFill>
                <a:effectLst/>
              </a:rPr>
              <a:t>Cognitive/Thinking </a:t>
            </a:r>
            <a:r>
              <a:rPr lang="en-US" sz="3100" dirty="0">
                <a:solidFill>
                  <a:schemeClr val="tx1"/>
                </a:solidFill>
                <a:effectLst/>
              </a:rPr>
              <a:t>Impairments: </a:t>
            </a:r>
            <a:r>
              <a:rPr lang="en-US" sz="3200" b="1" dirty="0" smtClean="0">
                <a:solidFill>
                  <a:schemeClr val="tx1"/>
                </a:solidFill>
              </a:rPr>
              <a:t/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387" y="2282618"/>
            <a:ext cx="2105025" cy="2171700"/>
          </a:xfrm>
          <a:prstGeom prst="rect">
            <a:avLst/>
          </a:prstGeom>
        </p:spPr>
      </p:pic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24200" y="1526846"/>
            <a:ext cx="5867400" cy="409825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number one thing you can do?  </a:t>
            </a:r>
            <a:r>
              <a:rPr lang="en-US" sz="2400" b="1" u="sng" dirty="0" smtClean="0"/>
              <a:t>Structure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 basis of maximizing cognition/thinking is daily routines and schedules. Make as structured as possible.</a:t>
            </a:r>
          </a:p>
          <a:p>
            <a:pPr>
              <a:buNone/>
            </a:pPr>
            <a:endParaRPr lang="en-US" sz="3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53" y="3767223"/>
            <a:ext cx="2847975" cy="1609725"/>
          </a:xfrm>
          <a:prstGeom prst="rect">
            <a:avLst/>
          </a:prstGeom>
        </p:spPr>
      </p:pic>
      <p:sp>
        <p:nvSpPr>
          <p:cNvPr id="10" name="Title 2"/>
          <p:cNvSpPr txBox="1">
            <a:spLocks/>
          </p:cNvSpPr>
          <p:nvPr/>
        </p:nvSpPr>
        <p:spPr>
          <a:xfrm>
            <a:off x="144342" y="1221324"/>
            <a:ext cx="3218330" cy="2352172"/>
          </a:xfrm>
          <a:prstGeom prst="rect">
            <a:avLst/>
          </a:prstGeom>
        </p:spPr>
        <p:txBody>
          <a:bodyPr vert="horz" rtlCol="0" anchor="t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Cognitive </a:t>
            </a:r>
            <a:r>
              <a:rPr lang="en-US" sz="3200" dirty="0">
                <a:solidFill>
                  <a:schemeClr val="tx1"/>
                </a:solidFill>
                <a:effectLst/>
              </a:rPr>
              <a:t>Impairments: 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What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Can You Do</a:t>
            </a:r>
            <a:r>
              <a:rPr lang="en-US" sz="3200" dirty="0">
                <a:solidFill>
                  <a:schemeClr val="tx1"/>
                </a:solidFill>
                <a:effectLst/>
              </a:rPr>
              <a:t>? </a:t>
            </a:r>
          </a:p>
        </p:txBody>
      </p:sp>
      <p:pic>
        <p:nvPicPr>
          <p:cNvPr id="11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8188" y="1219200"/>
            <a:ext cx="3601811" cy="3048000"/>
          </a:xfrm>
        </p:spPr>
        <p:txBody>
          <a:bodyPr anchor="t"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Cognitive and Memory </a:t>
            </a:r>
            <a:r>
              <a:rPr lang="en-US" sz="3200" dirty="0">
                <a:solidFill>
                  <a:schemeClr val="tx1"/>
                </a:solidFill>
                <a:effectLst/>
              </a:rPr>
              <a:t>Impairments: 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What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Can You Do</a:t>
            </a:r>
            <a:r>
              <a:rPr lang="en-US" sz="3200" dirty="0">
                <a:solidFill>
                  <a:schemeClr val="tx1"/>
                </a:solidFill>
                <a:effectLst/>
              </a:rPr>
              <a:t>? </a:t>
            </a:r>
            <a:endParaRPr lang="en-US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087586" y="1220082"/>
            <a:ext cx="4827814" cy="2894718"/>
          </a:xfrm>
        </p:spPr>
        <p:txBody>
          <a:bodyPr>
            <a:noAutofit/>
          </a:bodyPr>
          <a:lstStyle/>
          <a:p>
            <a:r>
              <a:rPr lang="en-US" dirty="0" smtClean="0"/>
              <a:t>Calendars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Cell phone </a:t>
            </a:r>
            <a:r>
              <a:rPr lang="en-US" dirty="0" smtClean="0"/>
              <a:t>reminders</a:t>
            </a:r>
          </a:p>
          <a:p>
            <a:endParaRPr lang="en-US" dirty="0"/>
          </a:p>
          <a:p>
            <a:r>
              <a:rPr lang="en-US" dirty="0" smtClean="0"/>
              <a:t>Note-taking</a:t>
            </a:r>
          </a:p>
          <a:p>
            <a:endParaRPr lang="en-US" dirty="0"/>
          </a:p>
          <a:p>
            <a:r>
              <a:rPr lang="en-US" dirty="0" smtClean="0"/>
              <a:t>Repetition</a:t>
            </a:r>
          </a:p>
          <a:p>
            <a:endParaRPr lang="en-US" dirty="0"/>
          </a:p>
          <a:p>
            <a:r>
              <a:rPr lang="en-US" dirty="0"/>
              <a:t>Associations</a:t>
            </a:r>
          </a:p>
          <a:p>
            <a:pPr>
              <a:buNone/>
            </a:pPr>
            <a:endParaRPr lang="en-US" sz="3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343" y="4010025"/>
            <a:ext cx="2457450" cy="1857375"/>
          </a:xfrm>
          <a:prstGeom prst="rect">
            <a:avLst/>
          </a:prstGeom>
        </p:spPr>
      </p:pic>
      <p:pic>
        <p:nvPicPr>
          <p:cNvPr id="11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399010" y="1287826"/>
            <a:ext cx="5698779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Minimize distractions (auditory and visual)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Do tasks when attention is best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Reduce sensory overload and  dual/alternating attention situations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21" y="3620472"/>
            <a:ext cx="2619375" cy="1743075"/>
          </a:xfrm>
          <a:prstGeom prst="rect">
            <a:avLst/>
          </a:prstGeom>
        </p:spPr>
      </p:pic>
      <p:pic>
        <p:nvPicPr>
          <p:cNvPr id="9" name="Picture 34" descr="Lincoln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2"/>
          <p:cNvSpPr txBox="1">
            <a:spLocks/>
          </p:cNvSpPr>
          <p:nvPr/>
        </p:nvSpPr>
        <p:spPr>
          <a:xfrm>
            <a:off x="288244" y="1214041"/>
            <a:ext cx="3218330" cy="2352172"/>
          </a:xfrm>
          <a:prstGeom prst="rect">
            <a:avLst/>
          </a:prstGeom>
        </p:spPr>
        <p:txBody>
          <a:bodyPr vert="horz" rtlCol="0" anchor="t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Attention </a:t>
            </a:r>
            <a:r>
              <a:rPr lang="en-US" sz="3200" dirty="0">
                <a:solidFill>
                  <a:schemeClr val="tx1"/>
                </a:solidFill>
                <a:effectLst/>
              </a:rPr>
              <a:t>Impairments: 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What Can You Do? </a:t>
            </a:r>
          </a:p>
        </p:txBody>
      </p:sp>
      <p:pic>
        <p:nvPicPr>
          <p:cNvPr id="12" name="Picture 6" descr="BIAMO_Logo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cid:image004.jpg@01D03182.E3C0FE90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76600" y="1226377"/>
            <a:ext cx="5638800" cy="456482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Make the environment as organized as possible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Labeled drawers, cabinets, labeled storage bins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Organize medications, finance related stuff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For people who cannot remember sequences, make written or picture time line, story sequence</a:t>
            </a:r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57" y="3464380"/>
            <a:ext cx="1952625" cy="2343150"/>
          </a:xfrm>
          <a:prstGeom prst="rect">
            <a:avLst/>
          </a:prstGeom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288205" y="990600"/>
            <a:ext cx="3218330" cy="2352172"/>
          </a:xfrm>
          <a:prstGeom prst="rect">
            <a:avLst/>
          </a:prstGeom>
        </p:spPr>
        <p:txBody>
          <a:bodyPr vert="horz" rtlCol="0" anchor="t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Organization </a:t>
            </a:r>
            <a:r>
              <a:rPr lang="en-US" sz="3200" dirty="0">
                <a:solidFill>
                  <a:schemeClr val="tx1"/>
                </a:solidFill>
                <a:effectLst/>
              </a:rPr>
              <a:t>Impairments: 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What Can You Do? </a:t>
            </a:r>
          </a:p>
        </p:txBody>
      </p:sp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67176" y="1127125"/>
            <a:ext cx="4800600" cy="4702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Always encourage “thinking through” a problem; discourage impulsive thinking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Break large problems into smaller “pieces” and think about it one “piece” at a time</a:t>
            </a:r>
          </a:p>
          <a:p>
            <a:pPr>
              <a:buNone/>
            </a:pPr>
            <a:endParaRPr lang="en-US" sz="3200" dirty="0" smtClean="0"/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0900" y="1059551"/>
            <a:ext cx="3503387" cy="2826650"/>
          </a:xfrm>
        </p:spPr>
        <p:txBody>
          <a:bodyPr anchor="t"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Problem Solving and Reasoning </a:t>
            </a:r>
            <a:r>
              <a:rPr lang="en-US" sz="3200" dirty="0">
                <a:solidFill>
                  <a:schemeClr val="tx1"/>
                </a:solidFill>
                <a:effectLst/>
              </a:rPr>
              <a:t>Impairments: 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What Can You Do?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612" y="3886201"/>
            <a:ext cx="2352675" cy="1943100"/>
          </a:xfrm>
          <a:prstGeom prst="rect">
            <a:avLst/>
          </a:prstGeom>
        </p:spPr>
      </p:pic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2400" y="1219200"/>
            <a:ext cx="4800600" cy="4572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Know strengths and limitations and provide supervision/guidance accordingly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/>
              <a:t>As long as it’s safe, allow for errors and failures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015" y="1181100"/>
            <a:ext cx="3260499" cy="2826650"/>
          </a:xfrm>
        </p:spPr>
        <p:txBody>
          <a:bodyPr anchor="t"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Problem Solving and Reasoning Impairments: 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What Can You Do? </a:t>
            </a:r>
            <a:endParaRPr lang="en-US" sz="32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575501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45404" y="1277864"/>
            <a:ext cx="4838700" cy="47015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Depression, </a:t>
            </a:r>
            <a:r>
              <a:rPr lang="en-US" sz="2400" dirty="0" smtClean="0"/>
              <a:t>Anxiety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Seek help from physician, counselor, psychologist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Medications, therapy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It is important to </a:t>
            </a:r>
            <a:r>
              <a:rPr lang="en-US" sz="2400" u="sng" dirty="0"/>
              <a:t>not</a:t>
            </a:r>
            <a:r>
              <a:rPr lang="en-US" sz="2400" dirty="0"/>
              <a:t> ignore symptoms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2900" y="1219200"/>
            <a:ext cx="3314700" cy="2590800"/>
          </a:xfrm>
        </p:spPr>
        <p:txBody>
          <a:bodyPr anchor="t"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Psychological Impairments: </a:t>
            </a: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What Can You Do? </a:t>
            </a:r>
            <a:endParaRPr lang="en-US" sz="32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64" y="3723368"/>
            <a:ext cx="2862705" cy="1905000"/>
          </a:xfrm>
          <a:prstGeom prst="rect">
            <a:avLst/>
          </a:prstGeom>
        </p:spPr>
      </p:pic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00512" y="1381628"/>
            <a:ext cx="4805363" cy="3962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Emotional Control</a:t>
            </a:r>
          </a:p>
          <a:p>
            <a:r>
              <a:rPr lang="en-US" sz="2400" dirty="0" smtClean="0"/>
              <a:t>Intervene before the extreme emotions are present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Do NOT try to “stop” extreme emotions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Debrief AFTER emotional outburst</a:t>
            </a:r>
          </a:p>
          <a:p>
            <a:pPr>
              <a:buNone/>
            </a:pPr>
            <a:r>
              <a:rPr lang="en-US" sz="2000" dirty="0" smtClean="0"/>
              <a:t>	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35" y="3583869"/>
            <a:ext cx="2714625" cy="1685925"/>
          </a:xfrm>
          <a:prstGeom prst="rect">
            <a:avLst/>
          </a:prstGeom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222104" y="1381628"/>
            <a:ext cx="3218330" cy="2352172"/>
          </a:xfrm>
          <a:prstGeom prst="rect">
            <a:avLst/>
          </a:prstGeom>
        </p:spPr>
        <p:txBody>
          <a:bodyPr vert="horz" rtlCol="0" anchor="t">
            <a:normAutofit fontScale="97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300" dirty="0">
                <a:solidFill>
                  <a:schemeClr val="tx1"/>
                </a:solidFill>
                <a:effectLst/>
              </a:rPr>
              <a:t>Psychological Impairments: </a:t>
            </a:r>
            <a:br>
              <a:rPr lang="en-US" sz="3300" dirty="0">
                <a:solidFill>
                  <a:schemeClr val="tx1"/>
                </a:solidFill>
                <a:effectLst/>
              </a:rPr>
            </a:br>
            <a:r>
              <a:rPr lang="en-US" sz="3300" dirty="0">
                <a:solidFill>
                  <a:schemeClr val="tx1"/>
                </a:solidFill>
                <a:effectLst/>
              </a:rPr>
              <a:t/>
            </a:r>
            <a:br>
              <a:rPr lang="en-US" sz="3300" dirty="0">
                <a:solidFill>
                  <a:schemeClr val="tx1"/>
                </a:solidFill>
                <a:effectLst/>
              </a:rPr>
            </a:br>
            <a:r>
              <a:rPr lang="en-US" sz="3300" dirty="0">
                <a:solidFill>
                  <a:schemeClr val="tx1"/>
                </a:solidFill>
                <a:effectLst/>
              </a:rPr>
              <a:t>What Can You Do?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endParaRPr lang="en-US" sz="3100" dirty="0">
              <a:solidFill>
                <a:schemeClr val="tx1"/>
              </a:solidFill>
              <a:effectLst/>
            </a:endParaRPr>
          </a:p>
        </p:txBody>
      </p:sp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80067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00512" y="1381628"/>
            <a:ext cx="4805363" cy="2712005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Provide concrete, limited choices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Prepare for events that may cause emotions</a:t>
            </a:r>
          </a:p>
          <a:p>
            <a:endParaRPr lang="en-US" sz="2400" dirty="0"/>
          </a:p>
          <a:p>
            <a:r>
              <a:rPr lang="en-US" sz="2400" dirty="0"/>
              <a:t>Do NOT lose control of YOUR emotions!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35" y="3583869"/>
            <a:ext cx="2714625" cy="1685925"/>
          </a:xfrm>
          <a:prstGeom prst="rect">
            <a:avLst/>
          </a:prstGeom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222104" y="1381628"/>
            <a:ext cx="3218330" cy="2352172"/>
          </a:xfrm>
          <a:prstGeom prst="rect">
            <a:avLst/>
          </a:prstGeom>
        </p:spPr>
        <p:txBody>
          <a:bodyPr vert="horz" rtlCol="0" anchor="t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dirty="0">
                <a:solidFill>
                  <a:schemeClr val="tx1"/>
                </a:solidFill>
                <a:effectLst/>
              </a:rPr>
              <a:t>Psychological Impairments: 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What Can You Do? </a:t>
            </a:r>
          </a:p>
        </p:txBody>
      </p:sp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9227" y="1230216"/>
            <a:ext cx="8250027" cy="940473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4000" dirty="0" smtClean="0">
                <a:solidFill>
                  <a:schemeClr val="tx1"/>
                </a:solidFill>
                <a:effectLst/>
              </a:rPr>
              <a:t>Agenda</a:t>
            </a:r>
            <a:endParaRPr lang="en-US" sz="4000" b="1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"/>
          <p:cNvSpPr txBox="1">
            <a:spLocks/>
          </p:cNvSpPr>
          <p:nvPr/>
        </p:nvSpPr>
        <p:spPr>
          <a:xfrm>
            <a:off x="304800" y="1877012"/>
            <a:ext cx="7772400" cy="39903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 smtClean="0"/>
              <a:t>Discuss statistics and causes of brain injury.</a:t>
            </a:r>
          </a:p>
          <a:p>
            <a:pPr marL="109728" indent="0">
              <a:buFont typeface="Wingdings 3"/>
              <a:buNone/>
            </a:pPr>
            <a:endParaRPr lang="en-US" sz="2400" dirty="0" smtClean="0"/>
          </a:p>
          <a:p>
            <a:r>
              <a:rPr lang="en-US" sz="2400" dirty="0" smtClean="0"/>
              <a:t>Discuss effects and impact of brain injury. </a:t>
            </a:r>
          </a:p>
          <a:p>
            <a:pPr marL="109728" indent="0">
              <a:buFont typeface="Wingdings 3"/>
              <a:buNone/>
            </a:pPr>
            <a:endParaRPr lang="en-US" sz="2400" dirty="0" smtClean="0"/>
          </a:p>
          <a:p>
            <a:pPr>
              <a:lnSpc>
                <a:spcPct val="110000"/>
              </a:lnSpc>
            </a:pPr>
            <a:r>
              <a:rPr lang="en-US" sz="2400" dirty="0" smtClean="0"/>
              <a:t>Discuss modifications and adaptions to assist someone with brain injury continue farming or ranching.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42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5244" y="1260303"/>
            <a:ext cx="5414555" cy="647660"/>
          </a:xfrm>
        </p:spPr>
        <p:txBody>
          <a:bodyPr anchor="t"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Social Impairments</a:t>
            </a:r>
            <a:r>
              <a:rPr lang="en-US" sz="3200" dirty="0">
                <a:solidFill>
                  <a:schemeClr val="tx1"/>
                </a:solidFill>
                <a:effectLst/>
              </a:rPr>
              <a:t>: </a:t>
            </a:r>
            <a:endParaRPr lang="en-US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8244" y="2101466"/>
            <a:ext cx="8648927" cy="31835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Common after brain injury:</a:t>
            </a:r>
          </a:p>
          <a:p>
            <a:r>
              <a:rPr lang="en-US" sz="2400" dirty="0" smtClean="0"/>
              <a:t>Lack of conversational turn-taking</a:t>
            </a:r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dirty="0" smtClean="0"/>
              <a:t>Lack of ability to recognize nonverbal cues from others</a:t>
            </a:r>
          </a:p>
          <a:p>
            <a:endParaRPr lang="en-US" sz="2400" dirty="0" smtClean="0"/>
          </a:p>
          <a:p>
            <a:r>
              <a:rPr lang="en-US" sz="2400" dirty="0" smtClean="0"/>
              <a:t>Lack of ability to recognize </a:t>
            </a:r>
          </a:p>
          <a:p>
            <a:pPr marL="347663" indent="-238125">
              <a:buNone/>
            </a:pPr>
            <a:r>
              <a:rPr lang="en-US" sz="2400" dirty="0" smtClean="0"/>
              <a:t>	emotions in others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897279"/>
            <a:ext cx="2619375" cy="1743075"/>
          </a:xfrm>
          <a:prstGeom prst="rect">
            <a:avLst/>
          </a:prstGeom>
        </p:spPr>
      </p:pic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8244" y="1546987"/>
            <a:ext cx="4740956" cy="647660"/>
          </a:xfrm>
        </p:spPr>
        <p:txBody>
          <a:bodyPr anchor="t"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Social Impairments: </a:t>
            </a:r>
            <a:endParaRPr lang="en-US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5587" y="2416592"/>
            <a:ext cx="7353528" cy="2079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Also common after brain injury:</a:t>
            </a:r>
          </a:p>
          <a:p>
            <a:r>
              <a:rPr lang="en-US" sz="2400" dirty="0" smtClean="0"/>
              <a:t>Inappropriate comments</a:t>
            </a:r>
          </a:p>
          <a:p>
            <a:endParaRPr lang="en-US" sz="2400" dirty="0" smtClean="0"/>
          </a:p>
          <a:p>
            <a:r>
              <a:rPr lang="en-US" sz="2400" dirty="0" smtClean="0"/>
              <a:t>Inappropriate conversation topics</a:t>
            </a:r>
          </a:p>
        </p:txBody>
      </p:sp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060091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1330544"/>
            <a:ext cx="3200402" cy="1946056"/>
          </a:xfrm>
        </p:spPr>
        <p:txBody>
          <a:bodyPr anchor="t"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Social Impairments: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What Can You Do?</a:t>
            </a:r>
            <a:endParaRPr lang="en-US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57601" y="1061811"/>
            <a:ext cx="5486400" cy="518658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Teach </a:t>
            </a:r>
            <a:r>
              <a:rPr lang="en-US" sz="2400" dirty="0"/>
              <a:t>survivor to be aware of nonverbal cues from </a:t>
            </a:r>
            <a:r>
              <a:rPr lang="en-US" sz="2400" dirty="0" smtClean="0"/>
              <a:t>others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When in group settings, have “sign” that things may be not going well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Prepare for social situations and debrief </a:t>
            </a:r>
            <a:r>
              <a:rPr lang="en-US" sz="2400" dirty="0" smtClean="0"/>
              <a:t>afterwards</a:t>
            </a:r>
            <a:endParaRPr lang="en-US" sz="2400" dirty="0"/>
          </a:p>
          <a:p>
            <a:endParaRPr lang="en-US" sz="3200" dirty="0" smtClean="0"/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833552"/>
            <a:ext cx="2647950" cy="1724025"/>
          </a:xfrm>
          <a:prstGeom prst="rect">
            <a:avLst/>
          </a:prstGeom>
        </p:spPr>
      </p:pic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9227" y="1230216"/>
            <a:ext cx="8250027" cy="940473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4000" dirty="0" smtClean="0">
                <a:solidFill>
                  <a:schemeClr val="tx1"/>
                </a:solidFill>
                <a:effectLst/>
              </a:rPr>
              <a:t>Resources</a:t>
            </a:r>
            <a:endParaRPr lang="en-US" sz="4000" b="1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"/>
          <p:cNvSpPr txBox="1">
            <a:spLocks/>
          </p:cNvSpPr>
          <p:nvPr/>
        </p:nvSpPr>
        <p:spPr>
          <a:xfrm>
            <a:off x="304800" y="1877012"/>
            <a:ext cx="7772400" cy="39903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 smtClean="0"/>
              <a:t>AgrAbility, USDA, and other NIFA opportunities</a:t>
            </a:r>
          </a:p>
          <a:p>
            <a:pPr marL="109728" indent="0">
              <a:buFont typeface="Wingdings 3"/>
              <a:buNone/>
            </a:pPr>
            <a:endParaRPr lang="en-US" sz="2400" dirty="0" smtClean="0"/>
          </a:p>
          <a:p>
            <a:r>
              <a:rPr lang="en-US" sz="2400" dirty="0" smtClean="0"/>
              <a:t>Vocational Rehabilitation </a:t>
            </a:r>
          </a:p>
          <a:p>
            <a:pPr marL="109728" indent="0">
              <a:buFont typeface="Wingdings 3"/>
              <a:buNone/>
            </a:pPr>
            <a:endParaRPr lang="en-US" sz="2400" dirty="0" smtClean="0"/>
          </a:p>
          <a:p>
            <a:pPr>
              <a:lnSpc>
                <a:spcPct val="110000"/>
              </a:lnSpc>
            </a:pPr>
            <a:r>
              <a:rPr lang="en-US" sz="2400" dirty="0" smtClean="0"/>
              <a:t>Brain Injury Association of America, </a:t>
            </a:r>
            <a:r>
              <a:rPr lang="en-US" sz="2400" dirty="0" smtClean="0">
                <a:hlinkClick r:id="rId8"/>
              </a:rPr>
              <a:t>www.biausa.org</a:t>
            </a:r>
            <a:endParaRPr lang="en-US" sz="24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82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86880"/>
            <a:ext cx="6909435" cy="822960"/>
          </a:xfrm>
        </p:spPr>
        <p:txBody>
          <a:bodyPr vert="horz" lIns="98467" tIns="49234" rIns="98467" bIns="49234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en-US" sz="3600" dirty="0"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For More Information, Contact</a:t>
            </a:r>
          </a:p>
        </p:txBody>
      </p:sp>
      <p:sp>
        <p:nvSpPr>
          <p:cNvPr id="60419" name="Text Box 6"/>
          <p:cNvSpPr txBox="1">
            <a:spLocks noChangeArrowheads="1"/>
          </p:cNvSpPr>
          <p:nvPr/>
        </p:nvSpPr>
        <p:spPr bwMode="auto">
          <a:xfrm>
            <a:off x="288243" y="2099266"/>
            <a:ext cx="8627157" cy="3884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467" tIns="49234" rIns="98467" bIns="49234">
            <a:spAutoFit/>
          </a:bodyPr>
          <a:lstStyle>
            <a:lvl1pPr defTabSz="10937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0937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093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093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0937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093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093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093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093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ts val="540"/>
              </a:spcBef>
              <a:buNone/>
            </a:pPr>
            <a:r>
              <a:rPr lang="en-US" altLang="en-US" sz="3420" b="1" dirty="0" smtClean="0">
                <a:latin typeface="Arial" panose="020B0604020202020204" pitchFamily="34" charset="0"/>
              </a:rPr>
              <a:t>Brain Injury Association of Missouri</a:t>
            </a:r>
          </a:p>
          <a:p>
            <a:pPr algn="ctr">
              <a:spcBef>
                <a:spcPts val="540"/>
              </a:spcBef>
              <a:buNone/>
            </a:pPr>
            <a:r>
              <a:rPr lang="en-US" altLang="en-US" sz="3420" b="1" dirty="0" smtClean="0">
                <a:latin typeface="Arial" panose="020B0604020202020204" pitchFamily="34" charset="0"/>
              </a:rPr>
              <a:t>Maureen Cunningham</a:t>
            </a:r>
          </a:p>
          <a:p>
            <a:pPr algn="ctr">
              <a:spcBef>
                <a:spcPts val="540"/>
              </a:spcBef>
              <a:buNone/>
            </a:pPr>
            <a:r>
              <a:rPr lang="en-US" altLang="en-US" sz="3420" b="1" dirty="0" smtClean="0">
                <a:latin typeface="Arial" panose="020B0604020202020204" pitchFamily="34" charset="0"/>
              </a:rPr>
              <a:t>MCunningham@biamo.org</a:t>
            </a:r>
          </a:p>
          <a:p>
            <a:pPr algn="ctr">
              <a:spcBef>
                <a:spcPts val="540"/>
              </a:spcBef>
              <a:buNone/>
            </a:pPr>
            <a:endParaRPr lang="en-US" altLang="en-US" sz="3420" b="1" dirty="0" smtClean="0">
              <a:latin typeface="Arial" panose="020B0604020202020204" pitchFamily="34" charset="0"/>
            </a:endParaRPr>
          </a:p>
          <a:p>
            <a:pPr algn="ctr">
              <a:spcBef>
                <a:spcPts val="540"/>
              </a:spcBef>
              <a:buNone/>
            </a:pPr>
            <a:r>
              <a:rPr lang="en-US" altLang="en-US" sz="2000" b="1" dirty="0" smtClean="0">
                <a:latin typeface="Arial" panose="020B0604020202020204" pitchFamily="34" charset="0"/>
              </a:rPr>
              <a:t>314-426-4024</a:t>
            </a:r>
          </a:p>
          <a:p>
            <a:pPr algn="ctr">
              <a:spcBef>
                <a:spcPts val="540"/>
              </a:spcBef>
              <a:buNone/>
            </a:pPr>
            <a:r>
              <a:rPr lang="en-US" altLang="en-US" sz="2000" b="1" u="sng" dirty="0" smtClean="0">
                <a:latin typeface="Arial" panose="020B0604020202020204" pitchFamily="34" charset="0"/>
              </a:rPr>
              <a:t>http</a:t>
            </a:r>
            <a:r>
              <a:rPr lang="en-US" altLang="en-US" sz="2000" b="1" u="sng" dirty="0">
                <a:latin typeface="Arial" panose="020B0604020202020204" pitchFamily="34" charset="0"/>
              </a:rPr>
              <a:t>://www.biamo.org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ts val="540"/>
              </a:spcBef>
              <a:buNone/>
            </a:pPr>
            <a:r>
              <a:rPr lang="en-US" altLang="en-US" sz="2000" b="1" dirty="0">
                <a:latin typeface="Arial" panose="020B0604020202020204" pitchFamily="34" charset="0"/>
              </a:rPr>
              <a:t>Facebook/</a:t>
            </a:r>
            <a:r>
              <a:rPr lang="en-US" altLang="en-US" sz="2000" b="1" dirty="0" err="1">
                <a:latin typeface="Arial" panose="020B0604020202020204" pitchFamily="34" charset="0"/>
              </a:rPr>
              <a:t>bia.missouri</a:t>
            </a:r>
            <a:endParaRPr lang="en-US" altLang="en-US" sz="2000" b="1" dirty="0">
              <a:latin typeface="Arial" panose="020B0604020202020204" pitchFamily="34" charset="0"/>
            </a:endParaRPr>
          </a:p>
          <a:p>
            <a:pPr algn="ctr">
              <a:spcBef>
                <a:spcPts val="540"/>
              </a:spcBef>
              <a:buNone/>
            </a:pPr>
            <a:r>
              <a:rPr lang="en-US" altLang="en-US" sz="2000" b="1" dirty="0" smtClean="0">
                <a:latin typeface="Arial" panose="020B0604020202020204" pitchFamily="34" charset="0"/>
              </a:rPr>
              <a:t>Twitter/</a:t>
            </a:r>
            <a:r>
              <a:rPr lang="en-US" altLang="en-US" sz="2000" b="1" dirty="0" err="1" smtClean="0">
                <a:latin typeface="Arial" panose="020B0604020202020204" pitchFamily="34" charset="0"/>
              </a:rPr>
              <a:t>bia_missouri</a:t>
            </a:r>
            <a:endParaRPr lang="en-US" altLang="en-US" sz="2000" dirty="0">
              <a:latin typeface="Century Gothic" panose="020B0502020202020204" pitchFamily="34" charset="0"/>
            </a:endParaRPr>
          </a:p>
        </p:txBody>
      </p:sp>
      <p:pic>
        <p:nvPicPr>
          <p:cNvPr id="8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0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4318" y="1219200"/>
            <a:ext cx="2971800" cy="762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  <a:effectLst/>
              </a:rPr>
              <a:t>Disclosure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6089" y="2618469"/>
            <a:ext cx="8229600" cy="210593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/>
              <a:t>The Missouri AgrAbility Project is funded in part by the USDA National Institute of Food and Agriculture (NIFA) under sponsored project number 2014-41590-22323</a:t>
            </a:r>
          </a:p>
        </p:txBody>
      </p:sp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59228" y="2025866"/>
            <a:ext cx="8610600" cy="3176346"/>
          </a:xfrm>
        </p:spPr>
        <p:txBody>
          <a:bodyPr vert="horz" lIns="0" tIns="0" rIns="0" bIns="0" rtlCol="0">
            <a:noAutofit/>
          </a:bodyPr>
          <a:lstStyle/>
          <a:p>
            <a:pPr marL="365760" lvl="1" indent="-256032">
              <a:lnSpc>
                <a:spcPct val="95000"/>
              </a:lnSpc>
              <a:spcBef>
                <a:spcPct val="0"/>
              </a:spcBef>
              <a:buSzPct val="68000"/>
              <a:buFont typeface="Wingdings 3"/>
              <a:buChar char=""/>
            </a:pP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Every 18 seconds someone sustains a brain </a:t>
            </a:r>
            <a:r>
              <a:rPr lang="en-US" altLang="en-US" sz="24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injury</a:t>
            </a:r>
          </a:p>
          <a:p>
            <a:pPr marL="365760" lvl="1" indent="-256032">
              <a:lnSpc>
                <a:spcPct val="95000"/>
              </a:lnSpc>
              <a:spcBef>
                <a:spcPct val="0"/>
              </a:spcBef>
              <a:buSzPct val="68000"/>
              <a:buFont typeface="Wingdings 3"/>
              <a:buChar char=""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365760" lvl="1" indent="-256032">
              <a:lnSpc>
                <a:spcPct val="95000"/>
              </a:lnSpc>
              <a:spcBef>
                <a:spcPct val="0"/>
              </a:spcBef>
              <a:buSzPct val="68000"/>
              <a:buFont typeface="Wingdings 3"/>
              <a:buChar char=""/>
            </a:pP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Of the 1.4 million people who sustain a traumatic brain injury each year in the United States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1054989" lvl="3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50,000 die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1054989" lvl="3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235,000 hospitalized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365760" lvl="1" indent="-256032">
              <a:lnSpc>
                <a:spcPct val="95000"/>
              </a:lnSpc>
              <a:spcBef>
                <a:spcPct val="0"/>
              </a:spcBef>
              <a:buSzPct val="68000"/>
              <a:buFont typeface="Wingdings 3"/>
              <a:buChar char=""/>
            </a:pPr>
            <a:endParaRPr lang="en-US" altLang="en-US" sz="2400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marL="365760" lvl="1" indent="-256032">
              <a:lnSpc>
                <a:spcPct val="95000"/>
              </a:lnSpc>
              <a:spcBef>
                <a:spcPct val="0"/>
              </a:spcBef>
              <a:buSzPct val="68000"/>
              <a:buFont typeface="Wingdings 3"/>
              <a:buChar char=""/>
            </a:pPr>
            <a:r>
              <a:rPr lang="en-US" altLang="en-US" sz="24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118,000 individuals in Missouri are living with a long-term disability due to brain injury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9228" y="1230217"/>
            <a:ext cx="3962400" cy="750984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4000" b="1" dirty="0" smtClean="0">
                <a:solidFill>
                  <a:schemeClr val="tx1"/>
                </a:solidFill>
                <a:effectLst/>
              </a:rPr>
              <a:t>Statistics</a:t>
            </a:r>
            <a:endParaRPr lang="en-US" sz="4000" b="1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172" name="Picture 4" descr="MCj04417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174999"/>
            <a:ext cx="1294055" cy="129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28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877012"/>
            <a:ext cx="7772400" cy="3990388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32% of Missourians live in rural areas.</a:t>
            </a:r>
          </a:p>
          <a:p>
            <a:pPr marL="109728" lvl="0" indent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Fewer health professionals and services for persons with traumatic brain injury in rural areas.</a:t>
            </a:r>
          </a:p>
          <a:p>
            <a:pPr marL="109728" lvl="0" indent="0">
              <a:buNone/>
            </a:pPr>
            <a:endParaRPr lang="en-US" sz="2400" dirty="0" smtClean="0"/>
          </a:p>
          <a:p>
            <a:pPr lvl="0">
              <a:lnSpc>
                <a:spcPct val="110000"/>
              </a:lnSpc>
            </a:pPr>
            <a:r>
              <a:rPr lang="en-US" sz="2400" dirty="0" smtClean="0"/>
              <a:t>Many professionals in rural areas are not trained in traumatic brain injury.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140506"/>
            <a:ext cx="2667000" cy="1143000"/>
          </a:xfrm>
        </p:spPr>
        <p:txBody>
          <a:bodyPr anchor="t"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effectLst/>
              </a:rPr>
              <a:t>Statistics</a:t>
            </a:r>
            <a:endParaRPr lang="en-US" sz="4000" dirty="0">
              <a:solidFill>
                <a:schemeClr val="tx1"/>
              </a:solidFill>
              <a:effectLst/>
            </a:endParaRPr>
          </a:p>
        </p:txBody>
      </p:sp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81354"/>
            <a:ext cx="5181600" cy="623646"/>
          </a:xfrm>
        </p:spPr>
        <p:txBody>
          <a:bodyPr vert="horz" lIns="0" tIns="0" rIns="0" bIns="0" rtlCol="0" anchor="t">
            <a:normAutofit fontScale="90000"/>
          </a:bodyPr>
          <a:lstStyle/>
          <a:p>
            <a:pPr>
              <a:lnSpc>
                <a:spcPct val="95000"/>
              </a:lnSpc>
              <a:defRPr/>
            </a:pPr>
            <a:r>
              <a:rPr lang="en-US" sz="4400" dirty="0" smtClean="0">
                <a:solidFill>
                  <a:schemeClr val="tx1"/>
                </a:solidFill>
                <a:effectLst/>
              </a:rPr>
              <a:t>Brain Injury Defined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"/>
          <p:cNvSpPr txBox="1">
            <a:spLocks/>
          </p:cNvSpPr>
          <p:nvPr/>
        </p:nvSpPr>
        <p:spPr>
          <a:xfrm>
            <a:off x="304800" y="1877012"/>
            <a:ext cx="7772400" cy="39903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400" dirty="0" smtClean="0"/>
              <a:t>Traumatic </a:t>
            </a:r>
            <a:r>
              <a:rPr lang="en-US" sz="2400" dirty="0" smtClean="0">
                <a:cs typeface="Times New Roman" panose="02020603050405020304" pitchFamily="18" charset="0"/>
              </a:rPr>
              <a:t>Brain </a:t>
            </a:r>
            <a:r>
              <a:rPr lang="en-US" sz="2400" dirty="0">
                <a:cs typeface="Times New Roman" panose="02020603050405020304" pitchFamily="18" charset="0"/>
              </a:rPr>
              <a:t>Injury: (TBI) a blow or jolt to the head or body  that interrupts the normal operation of the brain. Common causes are falls, struck by or against an object, assault, sports concussion</a:t>
            </a:r>
            <a:r>
              <a:rPr lang="en-US" sz="2400" dirty="0" smtClean="0">
                <a:cs typeface="Times New Roman" panose="02020603050405020304" pitchFamily="18" charset="0"/>
              </a:rPr>
              <a:t>.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sz="2400" dirty="0">
              <a:cs typeface="Times New Roman" panose="02020603050405020304" pitchFamily="18" charset="0"/>
            </a:endParaRP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400" dirty="0">
                <a:cs typeface="Times New Roman" panose="02020603050405020304" pitchFamily="18" charset="0"/>
              </a:rPr>
              <a:t>Acquired Brain Injury (ABI</a:t>
            </a:r>
            <a:r>
              <a:rPr lang="en-US" sz="2400" dirty="0" smtClean="0">
                <a:cs typeface="Times New Roman" panose="02020603050405020304" pitchFamily="18" charset="0"/>
              </a:rPr>
              <a:t>): </a:t>
            </a:r>
            <a:r>
              <a:rPr lang="en-US" sz="2400" dirty="0">
                <a:cs typeface="Times New Roman" panose="02020603050405020304" pitchFamily="18" charset="0"/>
              </a:rPr>
              <a:t>non hereditary, internal injury to the brain caused by stroke, near drowning, oxygen deprivation, substance use, tumors or diseases</a:t>
            </a:r>
            <a:endParaRPr lang="en-US" altLang="en-US" sz="24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endParaRPr lang="en-US" sz="2400" dirty="0" smtClean="0"/>
          </a:p>
          <a:p>
            <a:pPr marL="109728" indent="0">
              <a:buFont typeface="Wingdings 3"/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8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7959"/>
            <a:ext cx="6172200" cy="608687"/>
          </a:xfrm>
        </p:spPr>
        <p:txBody>
          <a:bodyPr vert="horz" lIns="0" tIns="0" rIns="0" bIns="0" rtlCol="0" anchor="t">
            <a:no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en-US" sz="4000" b="1" dirty="0" smtClean="0">
                <a:solidFill>
                  <a:schemeClr val="tx1"/>
                </a:solidFill>
                <a:effectLst/>
              </a:rPr>
              <a:t>“The Invisible Disability”</a:t>
            </a:r>
            <a:endParaRPr lang="en-US" sz="4000" b="1" dirty="0" smtClean="0"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"/>
          <p:cNvSpPr txBox="1">
            <a:spLocks/>
          </p:cNvSpPr>
          <p:nvPr/>
        </p:nvSpPr>
        <p:spPr>
          <a:xfrm>
            <a:off x="304800" y="2265949"/>
            <a:ext cx="7772400" cy="21536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 smtClean="0"/>
              <a:t>Brain injuries range from mild to severe.</a:t>
            </a:r>
          </a:p>
          <a:p>
            <a:pPr marL="109728" indent="0">
              <a:buFont typeface="Wingdings 3"/>
              <a:buNone/>
            </a:pPr>
            <a:endParaRPr lang="en-US" sz="2400" dirty="0" smtClean="0"/>
          </a:p>
          <a:p>
            <a:r>
              <a:rPr lang="en-US" sz="2400" dirty="0" smtClean="0"/>
              <a:t>Brain injury can be an open head injury or a closed head injury. </a:t>
            </a:r>
          </a:p>
        </p:txBody>
      </p:sp>
    </p:spTree>
    <p:extLst>
      <p:ext uri="{BB962C8B-B14F-4D97-AF65-F5344CB8AC3E}">
        <p14:creationId xmlns:p14="http://schemas.microsoft.com/office/powerpoint/2010/main" val="834264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9507" y="2125209"/>
            <a:ext cx="8839200" cy="32849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Physical Impairments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Communication/Language Impairments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Cognitive/Thinking/Memory Impairments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Psychological/Social Impairments</a:t>
            </a:r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77357" y="1227591"/>
            <a:ext cx="8628517" cy="829809"/>
          </a:xfrm>
        </p:spPr>
        <p:txBody>
          <a:bodyPr anchor="t"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effectLst/>
              </a:rPr>
              <a:t>Common Effects after Brain Injury</a:t>
            </a:r>
            <a:endParaRPr lang="en-US" sz="40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0" name="Picture 6" descr="BIAMO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4" descr="Lincoln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3" descr="Ext-Logo-Color-6in-T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57600" y="569065"/>
            <a:ext cx="5486400" cy="541271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2400" dirty="0" smtClean="0"/>
              <a:t>Set </a:t>
            </a:r>
            <a:r>
              <a:rPr lang="en-US" sz="2400" dirty="0"/>
              <a:t>up </a:t>
            </a:r>
            <a:r>
              <a:rPr lang="en-US" sz="2400" dirty="0" smtClean="0"/>
              <a:t>environment </a:t>
            </a:r>
            <a:r>
              <a:rPr lang="en-US" sz="2400" dirty="0"/>
              <a:t>to maximize physical </a:t>
            </a:r>
            <a:r>
              <a:rPr lang="en-US" sz="2400" dirty="0" smtClean="0"/>
              <a:t>abilities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Place items within </a:t>
            </a:r>
            <a:r>
              <a:rPr lang="en-US" sz="2400" dirty="0" smtClean="0"/>
              <a:t>reach</a:t>
            </a:r>
          </a:p>
          <a:p>
            <a:endParaRPr lang="en-US" sz="2400" dirty="0"/>
          </a:p>
          <a:p>
            <a:r>
              <a:rPr lang="en-US" sz="2400" dirty="0"/>
              <a:t>Remove obstacles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Good </a:t>
            </a:r>
            <a:r>
              <a:rPr lang="en-US" sz="2400" dirty="0" smtClean="0"/>
              <a:t>lighting</a:t>
            </a:r>
          </a:p>
          <a:p>
            <a:endParaRPr lang="en-US" sz="2400" dirty="0"/>
          </a:p>
          <a:p>
            <a:r>
              <a:rPr lang="en-US" sz="2400" dirty="0" smtClean="0"/>
              <a:t>Be </a:t>
            </a:r>
            <a:r>
              <a:rPr lang="en-US" sz="2400" dirty="0"/>
              <a:t>prepared for possible long term effects of accident/injury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3956" y="-76200"/>
            <a:ext cx="3469844" cy="383577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/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Physical Impairments: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What Can </a:t>
            </a:r>
            <a:r>
              <a:rPr lang="en-US" sz="3200" dirty="0">
                <a:solidFill>
                  <a:schemeClr val="tx1"/>
                </a:solidFill>
                <a:effectLst/>
              </a:rPr>
              <a:t>Y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ou </a:t>
            </a:r>
            <a:r>
              <a:rPr lang="en-US" sz="3200" dirty="0">
                <a:solidFill>
                  <a:schemeClr val="tx1"/>
                </a:solidFill>
                <a:effectLst/>
              </a:rPr>
              <a:t>D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o? </a:t>
            </a:r>
            <a:endParaRPr lang="en-US" sz="28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60" y="3810000"/>
            <a:ext cx="2668406" cy="1894568"/>
          </a:xfrm>
          <a:prstGeom prst="rect">
            <a:avLst/>
          </a:prstGeom>
        </p:spPr>
      </p:pic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05250" y="1219200"/>
            <a:ext cx="5010150" cy="457200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7400" dirty="0"/>
              <a:t>Encourage use of speech and </a:t>
            </a:r>
            <a:r>
              <a:rPr lang="en-US" sz="7400" dirty="0" smtClean="0"/>
              <a:t>language</a:t>
            </a:r>
          </a:p>
          <a:p>
            <a:pPr marL="109728" indent="0">
              <a:lnSpc>
                <a:spcPct val="120000"/>
              </a:lnSpc>
              <a:buNone/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 smtClean="0"/>
              <a:t>Present </a:t>
            </a:r>
            <a:r>
              <a:rPr lang="en-US" sz="7400" dirty="0"/>
              <a:t>information in simple manner </a:t>
            </a:r>
            <a:endParaRPr lang="en-US" sz="7400" dirty="0" smtClean="0"/>
          </a:p>
          <a:p>
            <a:pPr marL="109728" indent="0">
              <a:lnSpc>
                <a:spcPct val="120000"/>
              </a:lnSpc>
              <a:buNone/>
            </a:pPr>
            <a:endParaRPr lang="en-US" sz="7400" dirty="0" smtClean="0"/>
          </a:p>
          <a:p>
            <a:pPr>
              <a:lnSpc>
                <a:spcPct val="120000"/>
              </a:lnSpc>
            </a:pPr>
            <a:r>
              <a:rPr lang="en-US" sz="7400" dirty="0" smtClean="0"/>
              <a:t>Allow </a:t>
            </a:r>
            <a:r>
              <a:rPr lang="en-US" sz="7400" dirty="0"/>
              <a:t>time for reduced processing </a:t>
            </a:r>
            <a:r>
              <a:rPr lang="en-US" sz="7400" dirty="0" smtClean="0"/>
              <a:t>speed</a:t>
            </a:r>
          </a:p>
          <a:p>
            <a:pPr marL="109728" indent="0">
              <a:lnSpc>
                <a:spcPct val="120000"/>
              </a:lnSpc>
              <a:buNone/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 smtClean="0"/>
              <a:t>Face </a:t>
            </a:r>
            <a:r>
              <a:rPr lang="en-US" sz="7400" dirty="0"/>
              <a:t>the person and make eye contact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607" y="1214041"/>
            <a:ext cx="3356168" cy="2352172"/>
          </a:xfrm>
        </p:spPr>
        <p:txBody>
          <a:bodyPr anchor="t"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Communication </a:t>
            </a:r>
            <a:r>
              <a:rPr lang="en-US" sz="3200" dirty="0">
                <a:solidFill>
                  <a:schemeClr val="tx1"/>
                </a:solidFill>
                <a:effectLst/>
              </a:rPr>
              <a:t>Impairments: 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What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Can You Do</a:t>
            </a:r>
            <a:r>
              <a:rPr lang="en-US" sz="3200" dirty="0">
                <a:solidFill>
                  <a:schemeClr val="tx1"/>
                </a:solidFill>
                <a:effectLst/>
              </a:rPr>
              <a:t>? </a:t>
            </a:r>
            <a:endParaRPr lang="en-US" sz="32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657600"/>
            <a:ext cx="2466975" cy="1847850"/>
          </a:xfrm>
          <a:prstGeom prst="rect">
            <a:avLst/>
          </a:prstGeom>
        </p:spPr>
      </p:pic>
      <p:pic>
        <p:nvPicPr>
          <p:cNvPr id="9" name="Picture 6" descr="BIAMO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0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id:image004.jpg@01D03182.E3C0FE90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6670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4" descr="Lincoln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44" y="5935370"/>
            <a:ext cx="2676594" cy="6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3" descr="Ext-Logo-Color-6in-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935370"/>
            <a:ext cx="2647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1135</TotalTime>
  <Words>695</Words>
  <Application>Microsoft Office PowerPoint</Application>
  <PresentationFormat>On-screen Show (4:3)</PresentationFormat>
  <Paragraphs>188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ＭＳ Ｐゴシック</vt:lpstr>
      <vt:lpstr>Arial</vt:lpstr>
      <vt:lpstr>Calibri</vt:lpstr>
      <vt:lpstr>Century Gothic</vt:lpstr>
      <vt:lpstr>Courier New</vt:lpstr>
      <vt:lpstr>Lucida Sans Unicode</vt:lpstr>
      <vt:lpstr>Times New Roman</vt:lpstr>
      <vt:lpstr>Verdana</vt:lpstr>
      <vt:lpstr>Wingdings 2</vt:lpstr>
      <vt:lpstr>Wingdings 3</vt:lpstr>
      <vt:lpstr>Concourse</vt:lpstr>
      <vt:lpstr>Working with Individuals  who have a Brain Injury  Maureen Cunningham Brain Injury Association of Missouri Executive Director  AgrAbility NTW March 20, 2018</vt:lpstr>
      <vt:lpstr>Agenda</vt:lpstr>
      <vt:lpstr>Statistics</vt:lpstr>
      <vt:lpstr>Statistics</vt:lpstr>
      <vt:lpstr>Brain Injury Defined </vt:lpstr>
      <vt:lpstr>“The Invisible Disability”</vt:lpstr>
      <vt:lpstr>Common Effects after Brain Injury</vt:lpstr>
      <vt:lpstr>  Physical Impairments:   What Can You Do? </vt:lpstr>
      <vt:lpstr>Communication Impairments:   What Can You Do? </vt:lpstr>
      <vt:lpstr>Cognitive/Thinking Impairments:    </vt:lpstr>
      <vt:lpstr>PowerPoint Presentation</vt:lpstr>
      <vt:lpstr>Cognitive and Memory Impairments:   What Can You Do? </vt:lpstr>
      <vt:lpstr>PowerPoint Presentation</vt:lpstr>
      <vt:lpstr>PowerPoint Presentation</vt:lpstr>
      <vt:lpstr>Problem Solving and Reasoning Impairments:   What Can You Do? </vt:lpstr>
      <vt:lpstr>Problem Solving and Reasoning Impairments:   What Can You Do? </vt:lpstr>
      <vt:lpstr>Psychological Impairments:   What Can You Do? </vt:lpstr>
      <vt:lpstr>PowerPoint Presentation</vt:lpstr>
      <vt:lpstr>PowerPoint Presentation</vt:lpstr>
      <vt:lpstr>Social Impairments: </vt:lpstr>
      <vt:lpstr>Social Impairments: </vt:lpstr>
      <vt:lpstr>Social Impairments:   What Can You Do?</vt:lpstr>
      <vt:lpstr>Resources</vt:lpstr>
      <vt:lpstr>For More Information, Contact</vt:lpstr>
      <vt:lpstr>Disclosure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injury: causes, Effects and impact</dc:title>
  <dc:creator>John</dc:creator>
  <cp:lastModifiedBy>Theresa McKeel</cp:lastModifiedBy>
  <cp:revision>118</cp:revision>
  <cp:lastPrinted>2018-01-08T17:00:37Z</cp:lastPrinted>
  <dcterms:created xsi:type="dcterms:W3CDTF">2016-07-19T16:36:17Z</dcterms:created>
  <dcterms:modified xsi:type="dcterms:W3CDTF">2018-02-28T13:28:33Z</dcterms:modified>
</cp:coreProperties>
</file>