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6" r:id="rId2"/>
    <p:sldId id="342" r:id="rId3"/>
    <p:sldId id="343" r:id="rId4"/>
    <p:sldId id="345" r:id="rId5"/>
    <p:sldId id="347" r:id="rId6"/>
    <p:sldId id="332" r:id="rId7"/>
    <p:sldId id="346" r:id="rId8"/>
    <p:sldId id="328" r:id="rId9"/>
    <p:sldId id="344" r:id="rId10"/>
    <p:sldId id="348" r:id="rId11"/>
    <p:sldId id="334" r:id="rId12"/>
    <p:sldId id="336" r:id="rId13"/>
    <p:sldId id="349" r:id="rId14"/>
    <p:sldId id="352" r:id="rId15"/>
    <p:sldId id="350" r:id="rId16"/>
    <p:sldId id="353" r:id="rId17"/>
    <p:sldId id="354" r:id="rId18"/>
    <p:sldId id="330" r:id="rId19"/>
    <p:sldId id="351" r:id="rId20"/>
    <p:sldId id="337" r:id="rId21"/>
    <p:sldId id="355" r:id="rId22"/>
    <p:sldId id="340" r:id="rId23"/>
    <p:sldId id="335" r:id="rId24"/>
    <p:sldId id="356" r:id="rId25"/>
    <p:sldId id="357" r:id="rId26"/>
    <p:sldId id="341" r:id="rId27"/>
    <p:sldId id="358" r:id="rId2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A34"/>
    <a:srgbClr val="D8D8D8"/>
    <a:srgbClr val="071A33"/>
    <a:srgbClr val="D9D9D9"/>
    <a:srgbClr val="001A33"/>
    <a:srgbClr val="001A34"/>
    <a:srgbClr val="002B5C"/>
    <a:srgbClr val="6AA6CD"/>
    <a:srgbClr val="5697D5"/>
    <a:srgbClr val="79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3" autoAdjust="0"/>
    <p:restoredTop sz="93325" autoAdjust="0"/>
  </p:normalViewPr>
  <p:slideViewPr>
    <p:cSldViewPr showGuides="1">
      <p:cViewPr varScale="1">
        <p:scale>
          <a:sx n="69" d="100"/>
          <a:sy n="69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A05C9B0-E66E-427F-8736-A2E89888719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7196A55C-03FA-412C-8BB1-C0A5B8BF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Calibri Light"/>
          <a:ea typeface="+mn-ea"/>
          <a:cs typeface="Calibri Ligh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Calibri Light"/>
          <a:ea typeface="+mn-ea"/>
          <a:cs typeface="Calibri Ligh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Calibri Light"/>
          <a:ea typeface="+mn-ea"/>
          <a:cs typeface="Calibri Ligh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Practical Application of Production Records to Farming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 sz="5400" dirty="0"/>
              <a:t>Production Record Keeping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165931"/>
            <a:ext cx="6477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Calvert Schaefer</a:t>
            </a:r>
          </a:p>
          <a:p>
            <a:pPr algn="ctr"/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Agriculture Record Keeping Professional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367"/>
            <a:ext cx="9144000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48070"/>
            <a:ext cx="4495800" cy="41780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Nothing wrong with paper records</a:t>
            </a:r>
          </a:p>
          <a:p>
            <a:endParaRPr lang="en-US" dirty="0"/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No technology required</a:t>
            </a:r>
          </a:p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You do the math</a:t>
            </a:r>
          </a:p>
          <a:p>
            <a:pPr lvl="1"/>
            <a:r>
              <a:rPr lang="en-US" dirty="0" smtClean="0"/>
              <a:t>Organization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Paper Records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0" y="1948070"/>
            <a:ext cx="4267200" cy="4178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49800" y="6324600"/>
            <a:ext cx="439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Packing Center shipment log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Capabilities</a:t>
            </a:r>
          </a:p>
          <a:p>
            <a:pPr lvl="1"/>
            <a:r>
              <a:rPr lang="en-US" dirty="0" smtClean="0"/>
              <a:t>Customize layout to fit your operation</a:t>
            </a:r>
          </a:p>
          <a:p>
            <a:pPr lvl="1"/>
            <a:r>
              <a:rPr lang="en-US" dirty="0" smtClean="0"/>
              <a:t>Data is stored in an efficient layout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Microsoft Excel / Google Sheets</a:t>
            </a:r>
            <a:endParaRPr lang="en-US" sz="32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505200"/>
            <a:ext cx="3939209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Available on all computers</a:t>
            </a:r>
          </a:p>
          <a:p>
            <a:pPr lvl="1"/>
            <a:r>
              <a:rPr lang="en-US" dirty="0" smtClean="0"/>
              <a:t>Calculations are done for you</a:t>
            </a:r>
          </a:p>
          <a:p>
            <a:pPr lvl="1"/>
            <a:r>
              <a:rPr lang="en-US" dirty="0" smtClean="0"/>
              <a:t>Templates available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96409" y="3505200"/>
            <a:ext cx="3939209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Data Entry</a:t>
            </a:r>
          </a:p>
          <a:p>
            <a:pPr lvl="1"/>
            <a:r>
              <a:rPr lang="en-US" dirty="0" smtClean="0"/>
              <a:t>Set up and use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2133600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8229600" cy="2209800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New England Farm Account Book Entry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272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1200"/>
            <a:ext cx="8229601" cy="270210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17" y="4835704"/>
            <a:ext cx="8198083" cy="1746214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New England Farm Account Book Profit/Loss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423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229600" cy="2590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00599"/>
            <a:ext cx="8229600" cy="1752601"/>
          </a:xfr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New England Farm Account Book Labor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979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2819400" cy="4221163"/>
          </a:xfrm>
        </p:spPr>
        <p:txBody>
          <a:bodyPr/>
          <a:lstStyle/>
          <a:p>
            <a:r>
              <a:rPr lang="en-US" dirty="0" smtClean="0"/>
              <a:t>Tracks sales by variety from field</a:t>
            </a:r>
          </a:p>
          <a:p>
            <a:r>
              <a:rPr lang="en-US" b="1" dirty="0" smtClean="0"/>
              <a:t>Identifies: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Variety</a:t>
            </a:r>
          </a:p>
          <a:p>
            <a:pPr lvl="1"/>
            <a:r>
              <a:rPr lang="en-US" dirty="0" smtClean="0"/>
              <a:t>UOM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Detailed Production Records in Excel</a:t>
            </a:r>
            <a:endParaRPr lang="en-US" sz="32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874837"/>
            <a:ext cx="4953000" cy="42211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33800" y="6126163"/>
            <a:ext cx="495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Weekly farm stand sales in excel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Capabilities</a:t>
            </a:r>
          </a:p>
          <a:p>
            <a:pPr lvl="1"/>
            <a:r>
              <a:rPr lang="en-US" dirty="0" smtClean="0"/>
              <a:t>Bank statement reconciliation</a:t>
            </a:r>
          </a:p>
          <a:p>
            <a:pPr lvl="1"/>
            <a:r>
              <a:rPr lang="en-US" dirty="0" smtClean="0"/>
              <a:t>Detailed tracking of finances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QuickBooks</a:t>
            </a:r>
            <a:endParaRPr lang="en-US" sz="32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494847"/>
            <a:ext cx="3939209" cy="29059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Financial reporting</a:t>
            </a:r>
          </a:p>
          <a:p>
            <a:pPr lvl="1"/>
            <a:r>
              <a:rPr lang="en-US" dirty="0" smtClean="0"/>
              <a:t>Calculations are done for you</a:t>
            </a:r>
          </a:p>
          <a:p>
            <a:pPr lvl="1"/>
            <a:r>
              <a:rPr lang="en-US" dirty="0" smtClean="0"/>
              <a:t>Invoice generation</a:t>
            </a:r>
          </a:p>
          <a:p>
            <a:pPr lvl="1"/>
            <a:r>
              <a:rPr lang="en-US" dirty="0" smtClean="0"/>
              <a:t>Bill Tracking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96409" y="3514726"/>
            <a:ext cx="3939209" cy="28860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Desktop: $227</a:t>
            </a:r>
          </a:p>
          <a:p>
            <a:pPr lvl="2"/>
            <a:r>
              <a:rPr lang="en-US" dirty="0" smtClean="0"/>
              <a:t>Online: $14/month</a:t>
            </a:r>
          </a:p>
          <a:p>
            <a:pPr lvl="1"/>
            <a:r>
              <a:rPr lang="en-US" dirty="0" smtClean="0"/>
              <a:t>Initial set up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135172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Daily Operations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Pay bills</a:t>
            </a:r>
          </a:p>
          <a:p>
            <a:r>
              <a:rPr lang="en-US" dirty="0" smtClean="0"/>
              <a:t>Generate invoices</a:t>
            </a:r>
          </a:p>
          <a:p>
            <a:r>
              <a:rPr lang="en-US" dirty="0" smtClean="0"/>
              <a:t>Generate sales receipts</a:t>
            </a:r>
          </a:p>
          <a:p>
            <a:r>
              <a:rPr lang="en-US" dirty="0" smtClean="0"/>
              <a:t>Track expenses</a:t>
            </a:r>
          </a:p>
          <a:p>
            <a:r>
              <a:rPr lang="en-US" dirty="0" smtClean="0"/>
              <a:t>Payroll</a:t>
            </a:r>
          </a:p>
          <a:p>
            <a:pPr lvl="1"/>
            <a:r>
              <a:rPr lang="en-US" dirty="0" smtClean="0"/>
              <a:t>Additional fee</a:t>
            </a:r>
          </a:p>
          <a:p>
            <a:r>
              <a:rPr lang="en-US" dirty="0" smtClean="0"/>
              <a:t>Manage 1099s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Financial Analysis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Profit/Loss</a:t>
            </a:r>
          </a:p>
          <a:p>
            <a:pPr lvl="1"/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Customer</a:t>
            </a:r>
          </a:p>
          <a:p>
            <a:pPr lvl="1"/>
            <a:r>
              <a:rPr lang="en-US" dirty="0" smtClean="0"/>
              <a:t>Class</a:t>
            </a:r>
          </a:p>
          <a:p>
            <a:r>
              <a:rPr lang="en-US" dirty="0" smtClean="0"/>
              <a:t>Cash Flow</a:t>
            </a:r>
          </a:p>
          <a:p>
            <a:r>
              <a:rPr lang="en-US" dirty="0" smtClean="0"/>
              <a:t>Balance Sheet</a:t>
            </a:r>
          </a:p>
          <a:p>
            <a:r>
              <a:rPr lang="en-US" dirty="0" smtClean="0"/>
              <a:t>File your taxes</a:t>
            </a:r>
          </a:p>
          <a:p>
            <a:pPr lvl="1"/>
            <a:r>
              <a:rPr lang="en-US" dirty="0" smtClean="0"/>
              <a:t>Requires extreme detail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599"/>
            <a:ext cx="8229600" cy="579437"/>
          </a:xfrm>
        </p:spPr>
        <p:txBody>
          <a:bodyPr/>
          <a:lstStyle/>
          <a:p>
            <a:r>
              <a:rPr lang="en-US" sz="3200" b="1" dirty="0" smtClean="0"/>
              <a:t>What Can QuickBooks Do for Me?</a:t>
            </a:r>
            <a:br>
              <a:rPr lang="en-US" sz="3200" b="1" dirty="0" smtClean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708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1"/>
            <a:ext cx="8153400" cy="2819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help from a professional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version that best fits your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 Chart of Accounts</a:t>
            </a:r>
          </a:p>
          <a:p>
            <a:pPr lvl="1" indent="-342900"/>
            <a:r>
              <a:rPr lang="en-US" dirty="0" smtClean="0"/>
              <a:t>Categorize income, expenses, liabilities, equity</a:t>
            </a:r>
          </a:p>
          <a:p>
            <a:pPr lvl="1" indent="-342900"/>
            <a:r>
              <a:rPr lang="en-US" b="1" u="sng" dirty="0" smtClean="0"/>
              <a:t>THIS FOUNDATION OF YOUR QUICKBOOKS USE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err="1" smtClean="0"/>
              <a:t>Quickbooks</a:t>
            </a:r>
            <a:r>
              <a:rPr lang="en-US" sz="3200" b="1" dirty="0" smtClean="0"/>
              <a:t> Setup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4038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Recommended Resources</a:t>
            </a:r>
          </a:p>
          <a:p>
            <a:pPr algn="ctr"/>
            <a:endParaRPr lang="en-US" sz="2400" b="1" u="sng" dirty="0" smtClean="0"/>
          </a:p>
          <a:p>
            <a:pPr algn="ctr"/>
            <a:r>
              <a:rPr lang="en-US" sz="2400" u="sng" dirty="0" smtClean="0"/>
              <a:t>The Farmers Office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By: Julia Shanks</a:t>
            </a:r>
            <a:endParaRPr lang="en-US" sz="24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0"/>
            <a:ext cx="3505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09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71600"/>
            <a:ext cx="5334000" cy="5486400"/>
          </a:xfrm>
          <a:ln>
            <a:solidFill>
              <a:schemeClr val="tx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352800" cy="4221163"/>
          </a:xfrm>
        </p:spPr>
        <p:txBody>
          <a:bodyPr/>
          <a:lstStyle/>
          <a:p>
            <a:r>
              <a:rPr lang="en-US" dirty="0" smtClean="0"/>
              <a:t>Basic P/L Report</a:t>
            </a:r>
          </a:p>
          <a:p>
            <a:endParaRPr lang="en-US" dirty="0"/>
          </a:p>
          <a:p>
            <a:r>
              <a:rPr lang="en-US" dirty="0" smtClean="0"/>
              <a:t>Tells us how we are doing to date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Profit/Loss Example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0713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3581400" cy="4221163"/>
          </a:xfrm>
        </p:spPr>
        <p:txBody>
          <a:bodyPr/>
          <a:lstStyle/>
          <a:p>
            <a:r>
              <a:rPr lang="en-US" dirty="0" smtClean="0"/>
              <a:t>Calvert Schaefer</a:t>
            </a:r>
          </a:p>
          <a:p>
            <a:endParaRPr lang="en-US" dirty="0" smtClean="0"/>
          </a:p>
          <a:p>
            <a:r>
              <a:rPr lang="en-US" dirty="0"/>
              <a:t>Cattle, small grain, hay, produce</a:t>
            </a:r>
          </a:p>
          <a:p>
            <a:endParaRPr lang="en-US" dirty="0" smtClean="0"/>
          </a:p>
          <a:p>
            <a:r>
              <a:rPr lang="en-US" dirty="0" smtClean="0"/>
              <a:t>Agriculture Record Keeping Professional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About Me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86000"/>
            <a:ext cx="453555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3352800" cy="4221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 identifies output and unit of measure</a:t>
            </a:r>
          </a:p>
          <a:p>
            <a:endParaRPr lang="en-US" dirty="0" smtClean="0"/>
          </a:p>
          <a:p>
            <a:r>
              <a:rPr lang="en-US" dirty="0" smtClean="0"/>
              <a:t>Reverse calculation using average weight to find production in </a:t>
            </a:r>
            <a:r>
              <a:rPr lang="en-US" dirty="0" err="1" smtClean="0"/>
              <a:t>lbs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3505200" cy="533400"/>
          </a:xfrm>
        </p:spPr>
        <p:txBody>
          <a:bodyPr/>
          <a:lstStyle/>
          <a:p>
            <a:r>
              <a:rPr lang="en-US" sz="3200" b="1" dirty="0" smtClean="0"/>
              <a:t>Sales By Item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63699"/>
            <a:ext cx="4788146" cy="4462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6019800"/>
            <a:ext cx="5164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Sales by Item Summary Report for farm stand year to date 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Reports</a:t>
            </a:r>
          </a:p>
          <a:p>
            <a:pPr lvl="1"/>
            <a:r>
              <a:rPr lang="en-US" dirty="0" smtClean="0"/>
              <a:t>A/P summary</a:t>
            </a:r>
          </a:p>
          <a:p>
            <a:pPr lvl="1"/>
            <a:r>
              <a:rPr lang="en-US" dirty="0" smtClean="0"/>
              <a:t>Vendor reports</a:t>
            </a:r>
          </a:p>
          <a:p>
            <a:pPr lvl="1"/>
            <a:r>
              <a:rPr lang="en-US" dirty="0" smtClean="0"/>
              <a:t>Class tracking</a:t>
            </a:r>
          </a:p>
          <a:p>
            <a:r>
              <a:rPr lang="en-US" b="1" dirty="0" smtClean="0"/>
              <a:t>Tax Preparation</a:t>
            </a:r>
          </a:p>
          <a:p>
            <a:pPr lvl="1"/>
            <a:r>
              <a:rPr lang="en-US" dirty="0" smtClean="0"/>
              <a:t>Assign income accounts to Schedule F</a:t>
            </a:r>
          </a:p>
          <a:p>
            <a:pPr lvl="1"/>
            <a:r>
              <a:rPr lang="en-US" dirty="0" smtClean="0"/>
              <a:t>Income Tax Summary Report</a:t>
            </a:r>
          </a:p>
          <a:p>
            <a:pPr lvl="2"/>
            <a:r>
              <a:rPr lang="en-US" dirty="0" smtClean="0"/>
              <a:t>Shows estimated taxes based on the info in QuickBooks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Other Capabilities of QuickBooks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4382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2895600" cy="4246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Paper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Simplest version</a:t>
            </a:r>
          </a:p>
          <a:p>
            <a:pPr lvl="1"/>
            <a:r>
              <a:rPr lang="en-US" sz="2000" dirty="0" smtClean="0"/>
              <a:t>No technology or fees required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000" dirty="0" smtClean="0"/>
              <a:t>Hand calculations</a:t>
            </a:r>
          </a:p>
          <a:p>
            <a:pPr lvl="1"/>
            <a:r>
              <a:rPr lang="en-US" sz="2000" dirty="0" smtClean="0"/>
              <a:t>Time consuming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Comparison</a:t>
            </a:r>
            <a:endParaRPr lang="en-US" sz="32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048000" y="1905001"/>
            <a:ext cx="2895600" cy="4246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Microsoft Excel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Formulas do the math for you</a:t>
            </a:r>
          </a:p>
          <a:p>
            <a:pPr lvl="1"/>
            <a:r>
              <a:rPr lang="en-US" sz="2000" dirty="0" smtClean="0"/>
              <a:t>Available on all computers</a:t>
            </a:r>
          </a:p>
          <a:p>
            <a:pPr lvl="1"/>
            <a:r>
              <a:rPr lang="en-US" sz="2000" dirty="0" smtClean="0"/>
              <a:t>Best method for production records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000" dirty="0" smtClean="0"/>
              <a:t>Requires careful entry</a:t>
            </a:r>
            <a:endParaRPr lang="en-US" sz="20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943600" y="1905001"/>
            <a:ext cx="2971800" cy="4246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QuickBooks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Analytic Capabilities</a:t>
            </a:r>
          </a:p>
          <a:p>
            <a:pPr lvl="1"/>
            <a:r>
              <a:rPr lang="en-US" sz="2000" dirty="0" smtClean="0"/>
              <a:t>Does most of the work for you</a:t>
            </a:r>
          </a:p>
          <a:p>
            <a:pPr lvl="1"/>
            <a:r>
              <a:rPr lang="en-US" sz="2000" dirty="0" smtClean="0"/>
              <a:t>Best for financial records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200" dirty="0" smtClean="0"/>
              <a:t>$220</a:t>
            </a:r>
          </a:p>
          <a:p>
            <a:pPr lvl="1"/>
            <a:r>
              <a:rPr lang="en-US" sz="2200" dirty="0" smtClean="0"/>
              <a:t>Data entry and set up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4398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of sale software</a:t>
            </a:r>
          </a:p>
          <a:p>
            <a:endParaRPr lang="en-US" dirty="0" smtClean="0"/>
          </a:p>
          <a:p>
            <a:r>
              <a:rPr lang="en-US" dirty="0" smtClean="0"/>
              <a:t>Allows you to accept cards</a:t>
            </a:r>
          </a:p>
          <a:p>
            <a:endParaRPr lang="en-US" dirty="0" smtClean="0"/>
          </a:p>
          <a:p>
            <a:r>
              <a:rPr lang="en-US" dirty="0" smtClean="0"/>
              <a:t>Track cash sales</a:t>
            </a:r>
          </a:p>
          <a:p>
            <a:endParaRPr lang="en-US" dirty="0" smtClean="0"/>
          </a:p>
          <a:p>
            <a:r>
              <a:rPr lang="en-US" dirty="0" smtClean="0"/>
              <a:t>Tracking of sales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 of Square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270375" cy="3535362"/>
          </a:xfrm>
        </p:spPr>
        <p:txBody>
          <a:bodyPr/>
          <a:lstStyle/>
          <a:p>
            <a:r>
              <a:rPr lang="en-US" dirty="0" smtClean="0"/>
              <a:t>Register</a:t>
            </a:r>
          </a:p>
          <a:p>
            <a:pPr lvl="1"/>
            <a:r>
              <a:rPr lang="en-US" dirty="0" smtClean="0"/>
              <a:t>$1000</a:t>
            </a:r>
          </a:p>
          <a:p>
            <a:r>
              <a:rPr lang="en-US" dirty="0" smtClean="0"/>
              <a:t>Card Reader</a:t>
            </a:r>
          </a:p>
          <a:p>
            <a:pPr lvl="1"/>
            <a:r>
              <a:rPr lang="en-US" dirty="0" smtClean="0"/>
              <a:t>$20-$40</a:t>
            </a:r>
          </a:p>
          <a:p>
            <a:r>
              <a:rPr lang="en-US" dirty="0" smtClean="0"/>
              <a:t>Transaction Costs</a:t>
            </a:r>
          </a:p>
          <a:p>
            <a:pPr lvl="1"/>
            <a:r>
              <a:rPr lang="en-US" dirty="0" smtClean="0"/>
              <a:t>2.75% per swipe</a:t>
            </a:r>
          </a:p>
          <a:p>
            <a:pPr lvl="1"/>
            <a:r>
              <a:rPr lang="en-US" dirty="0" smtClean="0"/>
              <a:t>2.5%+$0.10 per swipe (Register)</a:t>
            </a:r>
          </a:p>
          <a:p>
            <a:pPr lvl="1"/>
            <a:r>
              <a:rPr lang="en-US" dirty="0" smtClean="0"/>
              <a:t>Cash: $0.00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Other Record Keeping Systems</a:t>
            </a:r>
            <a:endParaRPr lang="en-U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1312067"/>
            <a:ext cx="2133600" cy="105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2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4040188" cy="39624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Features of Square</a:t>
            </a:r>
            <a:endParaRPr lang="en-US" sz="3200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590800"/>
            <a:ext cx="40417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39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4343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Voice Recognition </a:t>
            </a:r>
          </a:p>
          <a:p>
            <a:pPr lvl="1"/>
            <a:r>
              <a:rPr lang="en-US" dirty="0" smtClean="0"/>
              <a:t>Dragon </a:t>
            </a:r>
          </a:p>
          <a:p>
            <a:pPr lvl="2"/>
            <a:r>
              <a:rPr lang="en-US" dirty="0" smtClean="0"/>
              <a:t>compatible with QB Pro and most computers</a:t>
            </a:r>
          </a:p>
          <a:p>
            <a:pPr lvl="1"/>
            <a:r>
              <a:rPr lang="en-US" dirty="0" smtClean="0"/>
              <a:t>Voice text</a:t>
            </a:r>
          </a:p>
          <a:p>
            <a:pPr lvl="1"/>
            <a:r>
              <a:rPr lang="en-US" dirty="0" smtClean="0"/>
              <a:t>Excel Voice command</a:t>
            </a:r>
          </a:p>
          <a:p>
            <a:r>
              <a:rPr lang="en-US" b="1" dirty="0" smtClean="0"/>
              <a:t>Smartphones</a:t>
            </a:r>
          </a:p>
          <a:p>
            <a:pPr lvl="1"/>
            <a:r>
              <a:rPr lang="en-US" dirty="0" smtClean="0"/>
              <a:t>Office in your pocket</a:t>
            </a:r>
          </a:p>
          <a:p>
            <a:pPr lvl="1"/>
            <a:r>
              <a:rPr lang="en-US" dirty="0" smtClean="0"/>
              <a:t>Multiple apps available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Technology</a:t>
            </a:r>
            <a:endParaRPr lang="en-U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962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78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system that works best for </a:t>
            </a:r>
            <a:r>
              <a:rPr lang="en-US" b="1" u="sng" dirty="0" smtClean="0"/>
              <a:t>YOU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units of measure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consistent with your record keeping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production records to make informed management decisions about the future</a:t>
            </a:r>
          </a:p>
          <a:p>
            <a:pPr marL="914400" lvl="1" indent="-514350"/>
            <a:r>
              <a:rPr lang="en-US" dirty="0" smtClean="0"/>
              <a:t>Plant more or change crop?</a:t>
            </a:r>
          </a:p>
          <a:p>
            <a:pPr marL="914400" lvl="1" indent="-514350"/>
            <a:r>
              <a:rPr lang="en-US" dirty="0" smtClean="0"/>
              <a:t>What to bring to market?</a:t>
            </a:r>
          </a:p>
          <a:p>
            <a:pPr marL="914400" lvl="1" indent="-514350"/>
            <a:r>
              <a:rPr lang="en-US" dirty="0" smtClean="0"/>
              <a:t>What is making us money?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In Conclusion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2862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600" dirty="0"/>
              <a:t>University of Maine Cooperative Extension</a:t>
            </a:r>
          </a:p>
          <a:p>
            <a:pPr marL="0" indent="0" algn="ctr">
              <a:buNone/>
            </a:pPr>
            <a:r>
              <a:rPr lang="en-US" sz="4600" dirty="0" smtClean="0"/>
              <a:t>Increasing Access to FSA Risk Management Programs</a:t>
            </a:r>
            <a:endParaRPr lang="en-US" sz="4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Calvert Schaefer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5741 Libby Hall, Room 119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err="1"/>
              <a:t>Orono</a:t>
            </a:r>
            <a:r>
              <a:rPr lang="en-US" sz="3600" dirty="0"/>
              <a:t>, ME </a:t>
            </a:r>
            <a:r>
              <a:rPr lang="en-US" sz="3600" dirty="0" smtClean="0"/>
              <a:t>04469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207.735.3244 </a:t>
            </a:r>
            <a:r>
              <a:rPr lang="en-US" sz="3600" dirty="0"/>
              <a:t>• </a:t>
            </a:r>
            <a:r>
              <a:rPr lang="en-US" sz="3600" dirty="0" smtClean="0"/>
              <a:t>calvert.schaefer@maine.edu</a:t>
            </a:r>
            <a:endParaRPr lang="en-US" sz="3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The University of Maine is an equal opportunity/affirmative action institution.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5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Record Keeping is </a:t>
            </a:r>
            <a:r>
              <a:rPr lang="en-US" dirty="0" smtClean="0"/>
              <a:t>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Components of Record Keeping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Best Option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Types of Record Keeping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Record Keeping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Record Keeping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Alternative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Keeping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use technology to your advantage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Itinerary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55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Measurement of farm performance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Important for reporting purposes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Accurate records lead to informed management decisions about the future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Why is Record Keeping Important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6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Scenario</a:t>
            </a:r>
            <a:r>
              <a:rPr lang="en-US" dirty="0" smtClean="0"/>
              <a:t>: You forget to record a $20 expense</a:t>
            </a:r>
          </a:p>
          <a:p>
            <a:pPr lvl="1"/>
            <a:r>
              <a:rPr lang="en-US" dirty="0" smtClean="0"/>
              <a:t>Taxable Income by $20</a:t>
            </a:r>
          </a:p>
          <a:p>
            <a:endParaRPr lang="en-US" dirty="0"/>
          </a:p>
          <a:p>
            <a:r>
              <a:rPr lang="en-US" b="1" u="sng" dirty="0" smtClean="0"/>
              <a:t>Effects</a:t>
            </a:r>
            <a:r>
              <a:rPr lang="en-US" dirty="0" smtClean="0"/>
              <a:t>: Increases your taxes!</a:t>
            </a:r>
          </a:p>
          <a:p>
            <a:pPr lvl="1"/>
            <a:r>
              <a:rPr lang="en-US" dirty="0" smtClean="0"/>
              <a:t>SS tax: $3.06                  ($20 x 15.3%)</a:t>
            </a:r>
          </a:p>
          <a:p>
            <a:pPr lvl="1"/>
            <a:r>
              <a:rPr lang="en-US" dirty="0" smtClean="0"/>
              <a:t>Fed Income tax: $4       ($20 x 20%)</a:t>
            </a:r>
          </a:p>
          <a:p>
            <a:pPr lvl="1"/>
            <a:r>
              <a:rPr lang="en-US" dirty="0" smtClean="0"/>
              <a:t>State Income tax: $1     ($20 x  5%)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u="sng" dirty="0" smtClean="0"/>
              <a:t>Result</a:t>
            </a:r>
            <a:r>
              <a:rPr lang="en-US" dirty="0" smtClean="0"/>
              <a:t>: $8.06 more in taxes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Example Why Record Keeping Important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23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“Best Method” for record keeping</a:t>
            </a:r>
          </a:p>
          <a:p>
            <a:endParaRPr lang="en-US" dirty="0" smtClean="0"/>
          </a:p>
          <a:p>
            <a:r>
              <a:rPr lang="en-US" dirty="0" smtClean="0"/>
              <a:t>Consistency is the </a:t>
            </a:r>
            <a:r>
              <a:rPr lang="en-US" b="1" u="sng" dirty="0" smtClean="0"/>
              <a:t>KEY </a:t>
            </a:r>
            <a:r>
              <a:rPr lang="en-US" dirty="0" smtClean="0"/>
              <a:t>to good records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you use &gt; </a:t>
            </a:r>
            <a:r>
              <a:rPr lang="en-US" dirty="0"/>
              <a:t>W</a:t>
            </a:r>
            <a:r>
              <a:rPr lang="en-US" dirty="0" smtClean="0"/>
              <a:t>hat you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What is the Best Way to Keep Records?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65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124200" cy="42211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Financial </a:t>
            </a:r>
          </a:p>
          <a:p>
            <a:pPr lvl="1" indent="-342900"/>
            <a:r>
              <a:rPr lang="en-US" dirty="0" smtClean="0"/>
              <a:t>Sales</a:t>
            </a:r>
          </a:p>
          <a:p>
            <a:pPr lvl="1" indent="-342900"/>
            <a:r>
              <a:rPr lang="en-US" dirty="0" smtClean="0"/>
              <a:t>Expenses</a:t>
            </a:r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Financial Reports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905000"/>
            <a:ext cx="5105400" cy="42211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Production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/>
              <a:t>Production by S</a:t>
            </a:r>
            <a:r>
              <a:rPr lang="en-US" sz="3200" b="1" dirty="0" smtClean="0"/>
              <a:t>ales</a:t>
            </a:r>
          </a:p>
          <a:p>
            <a:pPr lvl="2" indent="-342900"/>
            <a:r>
              <a:rPr lang="en-US" sz="2800" dirty="0" smtClean="0"/>
              <a:t>Used  For</a:t>
            </a:r>
          </a:p>
          <a:p>
            <a:pPr lvl="3" indent="-342900"/>
            <a:r>
              <a:rPr lang="en-US" sz="2400" dirty="0" smtClean="0"/>
              <a:t>Reporting yields</a:t>
            </a:r>
          </a:p>
          <a:p>
            <a:pPr lvl="3" indent="-342900"/>
            <a:r>
              <a:rPr lang="en-US" sz="2400" dirty="0" smtClean="0"/>
              <a:t>Enterprise analysis</a:t>
            </a:r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/>
              <a:t>“Pick Records”</a:t>
            </a:r>
          </a:p>
          <a:p>
            <a:pPr lvl="2" indent="-342900"/>
            <a:r>
              <a:rPr lang="en-US" sz="2800" dirty="0" smtClean="0"/>
              <a:t>Used For</a:t>
            </a:r>
          </a:p>
          <a:p>
            <a:pPr lvl="3" indent="-342900"/>
            <a:r>
              <a:rPr lang="en-US" sz="2400" dirty="0" smtClean="0"/>
              <a:t>Variety comparison</a:t>
            </a:r>
          </a:p>
          <a:p>
            <a:pPr lvl="3" indent="-342900"/>
            <a:r>
              <a:rPr lang="en-US" sz="2400" dirty="0" smtClean="0"/>
              <a:t>Field comparison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Types of Record Keeping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24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 type</a:t>
            </a:r>
          </a:p>
          <a:p>
            <a:pPr marL="914400" lvl="1" indent="-514350"/>
            <a:r>
              <a:rPr lang="en-US" dirty="0" smtClean="0"/>
              <a:t>Organic vs. Conventional</a:t>
            </a:r>
          </a:p>
          <a:p>
            <a:pPr marL="914400" lvl="1" indent="-514350"/>
            <a:r>
              <a:rPr lang="en-US" dirty="0" smtClean="0"/>
              <a:t>Variety type</a:t>
            </a:r>
          </a:p>
          <a:p>
            <a:pPr marL="914400" lvl="1" indent="-514350"/>
            <a:r>
              <a:rPr lang="en-US" dirty="0" smtClean="0"/>
              <a:t>Field of origin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Unit of measure</a:t>
            </a:r>
          </a:p>
          <a:p>
            <a:pPr lvl="1"/>
            <a:r>
              <a:rPr lang="en-US" dirty="0" smtClean="0"/>
              <a:t>Vary by how product is sold but need to be tracked</a:t>
            </a:r>
          </a:p>
          <a:p>
            <a:pPr lvl="1"/>
            <a:r>
              <a:rPr lang="en-US" dirty="0" smtClean="0"/>
              <a:t>Important for calculating total production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Establishing Parameters for Record Keeping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18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Most Common Record Keeping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Microsoft Excel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QuickBooks</a:t>
            </a:r>
          </a:p>
          <a:p>
            <a:pPr marL="514350" indent="-457200"/>
            <a:r>
              <a:rPr lang="en-US" dirty="0" smtClean="0"/>
              <a:t>Other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Square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QuickBooks </a:t>
            </a:r>
            <a:r>
              <a:rPr lang="en-US" dirty="0" err="1" smtClean="0"/>
              <a:t>GoPayment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Many options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Record Keeping Options?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89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11411</TotalTime>
  <Words>816</Words>
  <Application>Microsoft Office PowerPoint</Application>
  <PresentationFormat>On-screen Show (4:3)</PresentationFormat>
  <Paragraphs>256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Production Record Keeping</vt:lpstr>
      <vt:lpstr>About Me</vt:lpstr>
      <vt:lpstr>Itinerary </vt:lpstr>
      <vt:lpstr>Why is Record Keeping Important</vt:lpstr>
      <vt:lpstr>Example Why Record Keeping Important</vt:lpstr>
      <vt:lpstr>What is the Best Way to Keep Records?</vt:lpstr>
      <vt:lpstr>Types of Record Keeping</vt:lpstr>
      <vt:lpstr>Establishing Parameters for Record Keeping</vt:lpstr>
      <vt:lpstr>Record Keeping Options?</vt:lpstr>
      <vt:lpstr>Paper Records</vt:lpstr>
      <vt:lpstr>Microsoft Excel / Google Sheets</vt:lpstr>
      <vt:lpstr>New England Farm Account Book Entry</vt:lpstr>
      <vt:lpstr>New England Farm Account Book Profit/Loss</vt:lpstr>
      <vt:lpstr>New England Farm Account Book Labor</vt:lpstr>
      <vt:lpstr>Detailed Production Records in Excel</vt:lpstr>
      <vt:lpstr>QuickBooks</vt:lpstr>
      <vt:lpstr>What Can QuickBooks Do for Me? </vt:lpstr>
      <vt:lpstr>Quickbooks Setup  </vt:lpstr>
      <vt:lpstr>Profit/Loss Example</vt:lpstr>
      <vt:lpstr>Sales By Item</vt:lpstr>
      <vt:lpstr>Other Capabilities of QuickBooks</vt:lpstr>
      <vt:lpstr>Comparison</vt:lpstr>
      <vt:lpstr>Other Record Keeping Systems</vt:lpstr>
      <vt:lpstr>Features of Square</vt:lpstr>
      <vt:lpstr>Technology</vt:lpstr>
      <vt:lpstr>In 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Theresa McKeel</cp:lastModifiedBy>
  <cp:revision>388</cp:revision>
  <cp:lastPrinted>2018-02-27T13:00:11Z</cp:lastPrinted>
  <dcterms:created xsi:type="dcterms:W3CDTF">2012-12-12T20:38:37Z</dcterms:created>
  <dcterms:modified xsi:type="dcterms:W3CDTF">2018-03-02T20:59:36Z</dcterms:modified>
</cp:coreProperties>
</file>