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0" r:id="rId4"/>
    <p:sldId id="263" r:id="rId5"/>
    <p:sldId id="264" r:id="rId6"/>
    <p:sldId id="265" r:id="rId7"/>
    <p:sldId id="266" r:id="rId8"/>
    <p:sldId id="267"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FFF6C9-5681-4EC2-AF57-CFF0F0B9D9F8}" type="doc">
      <dgm:prSet loTypeId="urn:microsoft.com/office/officeart/2016/7/layout/RepeatingBendingProcessNew" loCatId="process" qsTypeId="urn:microsoft.com/office/officeart/2005/8/quickstyle/simple4" qsCatId="simple" csTypeId="urn:microsoft.com/office/officeart/2005/8/colors/colorful3" csCatId="colorful" phldr="1"/>
      <dgm:spPr/>
      <dgm:t>
        <a:bodyPr/>
        <a:lstStyle/>
        <a:p>
          <a:endParaRPr lang="en-US"/>
        </a:p>
      </dgm:t>
    </dgm:pt>
    <dgm:pt modelId="{4994334F-49EA-446B-9D9F-9A145F81CBE8}">
      <dgm:prSet/>
      <dgm:spPr/>
      <dgm:t>
        <a:bodyPr/>
        <a:lstStyle/>
        <a:p>
          <a:r>
            <a:rPr lang="en-US" dirty="0"/>
            <a:t>What would be helpful for you, as farmers/ranchers? </a:t>
          </a:r>
        </a:p>
      </dgm:t>
    </dgm:pt>
    <dgm:pt modelId="{03B9D15B-341E-4327-A90D-0D2769669F32}" type="parTrans" cxnId="{0746E69E-2712-484F-A7BA-45EBB03EF24E}">
      <dgm:prSet/>
      <dgm:spPr/>
      <dgm:t>
        <a:bodyPr/>
        <a:lstStyle/>
        <a:p>
          <a:endParaRPr lang="en-US"/>
        </a:p>
      </dgm:t>
    </dgm:pt>
    <dgm:pt modelId="{D9A1373B-6302-4DBB-9F80-54997D48DE41}" type="sibTrans" cxnId="{0746E69E-2712-484F-A7BA-45EBB03EF24E}">
      <dgm:prSet/>
      <dgm:spPr/>
      <dgm:t>
        <a:bodyPr/>
        <a:lstStyle/>
        <a:p>
          <a:endParaRPr lang="en-US"/>
        </a:p>
      </dgm:t>
    </dgm:pt>
    <dgm:pt modelId="{5F9DAFE4-9802-4554-83D5-ED94184C1AC3}">
      <dgm:prSet/>
      <dgm:spPr/>
      <dgm:t>
        <a:bodyPr/>
        <a:lstStyle/>
        <a:p>
          <a:r>
            <a:rPr lang="en-US"/>
            <a:t>What does AgrAbility staff need? </a:t>
          </a:r>
        </a:p>
      </dgm:t>
    </dgm:pt>
    <dgm:pt modelId="{D0F963A8-B5D8-4560-8CF1-8986C67E5DA2}" type="parTrans" cxnId="{96DBBD96-1E19-49EE-87BD-2377B4566F98}">
      <dgm:prSet/>
      <dgm:spPr/>
      <dgm:t>
        <a:bodyPr/>
        <a:lstStyle/>
        <a:p>
          <a:endParaRPr lang="en-US"/>
        </a:p>
      </dgm:t>
    </dgm:pt>
    <dgm:pt modelId="{68663862-D175-4C29-98C6-8D53AB49078C}" type="sibTrans" cxnId="{96DBBD96-1E19-49EE-87BD-2377B4566F98}">
      <dgm:prSet/>
      <dgm:spPr/>
      <dgm:t>
        <a:bodyPr/>
        <a:lstStyle/>
        <a:p>
          <a:endParaRPr lang="en-US"/>
        </a:p>
      </dgm:t>
    </dgm:pt>
    <dgm:pt modelId="{7D2C70B1-668D-432C-9EFB-AB6F664F8904}">
      <dgm:prSet/>
      <dgm:spPr/>
      <dgm:t>
        <a:bodyPr/>
        <a:lstStyle/>
        <a:p>
          <a:r>
            <a:rPr lang="en-US"/>
            <a:t>How do you recruit for jobs that are needed on the farm/ranch?</a:t>
          </a:r>
        </a:p>
      </dgm:t>
    </dgm:pt>
    <dgm:pt modelId="{97F2AD1B-135E-495C-8382-FF4164840963}" type="parTrans" cxnId="{03985A59-2F6F-4A55-AB9C-E8D0ADC4098E}">
      <dgm:prSet/>
      <dgm:spPr/>
      <dgm:t>
        <a:bodyPr/>
        <a:lstStyle/>
        <a:p>
          <a:endParaRPr lang="en-US"/>
        </a:p>
      </dgm:t>
    </dgm:pt>
    <dgm:pt modelId="{0455A3A8-1E51-4766-BB43-C289D75F60C6}" type="sibTrans" cxnId="{03985A59-2F6F-4A55-AB9C-E8D0ADC4098E}">
      <dgm:prSet/>
      <dgm:spPr/>
      <dgm:t>
        <a:bodyPr/>
        <a:lstStyle/>
        <a:p>
          <a:endParaRPr lang="en-US"/>
        </a:p>
      </dgm:t>
    </dgm:pt>
    <dgm:pt modelId="{ADF23D44-34B2-479C-82FC-E0390DAA57C9}">
      <dgm:prSet/>
      <dgm:spPr/>
      <dgm:t>
        <a:bodyPr/>
        <a:lstStyle/>
        <a:p>
          <a:r>
            <a:rPr lang="en-US"/>
            <a:t>How are youth/young adults included in what you do? (30 years and younger)  </a:t>
          </a:r>
        </a:p>
      </dgm:t>
    </dgm:pt>
    <dgm:pt modelId="{5422BDD0-221D-4293-9588-7DA400C1E473}" type="parTrans" cxnId="{DDE8CFEC-F1B5-4104-B8D5-FA89AAA37BCF}">
      <dgm:prSet/>
      <dgm:spPr/>
      <dgm:t>
        <a:bodyPr/>
        <a:lstStyle/>
        <a:p>
          <a:endParaRPr lang="en-US"/>
        </a:p>
      </dgm:t>
    </dgm:pt>
    <dgm:pt modelId="{DB834BDB-0221-45F0-85D7-19CC45B2F6B4}" type="sibTrans" cxnId="{DDE8CFEC-F1B5-4104-B8D5-FA89AAA37BCF}">
      <dgm:prSet/>
      <dgm:spPr/>
      <dgm:t>
        <a:bodyPr/>
        <a:lstStyle/>
        <a:p>
          <a:endParaRPr lang="en-US"/>
        </a:p>
      </dgm:t>
    </dgm:pt>
    <dgm:pt modelId="{8B1676DA-3AAA-4D05-A8C4-BFB45C33609B}" type="pres">
      <dgm:prSet presAssocID="{41FFF6C9-5681-4EC2-AF57-CFF0F0B9D9F8}" presName="Name0" presStyleCnt="0">
        <dgm:presLayoutVars>
          <dgm:dir/>
          <dgm:resizeHandles val="exact"/>
        </dgm:presLayoutVars>
      </dgm:prSet>
      <dgm:spPr/>
      <dgm:t>
        <a:bodyPr/>
        <a:lstStyle/>
        <a:p>
          <a:endParaRPr lang="en-US"/>
        </a:p>
      </dgm:t>
    </dgm:pt>
    <dgm:pt modelId="{BAC2E163-2CA1-407C-B86E-122E6708150B}" type="pres">
      <dgm:prSet presAssocID="{4994334F-49EA-446B-9D9F-9A145F81CBE8}" presName="node" presStyleLbl="node1" presStyleIdx="0" presStyleCnt="4">
        <dgm:presLayoutVars>
          <dgm:bulletEnabled val="1"/>
        </dgm:presLayoutVars>
      </dgm:prSet>
      <dgm:spPr/>
      <dgm:t>
        <a:bodyPr/>
        <a:lstStyle/>
        <a:p>
          <a:endParaRPr lang="en-US"/>
        </a:p>
      </dgm:t>
    </dgm:pt>
    <dgm:pt modelId="{539BEDBF-6C13-4BDE-B231-37677D0D297C}" type="pres">
      <dgm:prSet presAssocID="{D9A1373B-6302-4DBB-9F80-54997D48DE41}" presName="sibTrans" presStyleLbl="sibTrans1D1" presStyleIdx="0" presStyleCnt="3"/>
      <dgm:spPr/>
      <dgm:t>
        <a:bodyPr/>
        <a:lstStyle/>
        <a:p>
          <a:endParaRPr lang="en-US"/>
        </a:p>
      </dgm:t>
    </dgm:pt>
    <dgm:pt modelId="{C1D5672B-48A0-4972-A133-B2802862FE30}" type="pres">
      <dgm:prSet presAssocID="{D9A1373B-6302-4DBB-9F80-54997D48DE41}" presName="connectorText" presStyleLbl="sibTrans1D1" presStyleIdx="0" presStyleCnt="3"/>
      <dgm:spPr/>
      <dgm:t>
        <a:bodyPr/>
        <a:lstStyle/>
        <a:p>
          <a:endParaRPr lang="en-US"/>
        </a:p>
      </dgm:t>
    </dgm:pt>
    <dgm:pt modelId="{9A4D6B30-EB6D-4283-AD05-B265A77DA641}" type="pres">
      <dgm:prSet presAssocID="{5F9DAFE4-9802-4554-83D5-ED94184C1AC3}" presName="node" presStyleLbl="node1" presStyleIdx="1" presStyleCnt="4">
        <dgm:presLayoutVars>
          <dgm:bulletEnabled val="1"/>
        </dgm:presLayoutVars>
      </dgm:prSet>
      <dgm:spPr/>
      <dgm:t>
        <a:bodyPr/>
        <a:lstStyle/>
        <a:p>
          <a:endParaRPr lang="en-US"/>
        </a:p>
      </dgm:t>
    </dgm:pt>
    <dgm:pt modelId="{E3F44283-3E5B-47E1-8512-6E3D8C5B0121}" type="pres">
      <dgm:prSet presAssocID="{68663862-D175-4C29-98C6-8D53AB49078C}" presName="sibTrans" presStyleLbl="sibTrans1D1" presStyleIdx="1" presStyleCnt="3"/>
      <dgm:spPr/>
      <dgm:t>
        <a:bodyPr/>
        <a:lstStyle/>
        <a:p>
          <a:endParaRPr lang="en-US"/>
        </a:p>
      </dgm:t>
    </dgm:pt>
    <dgm:pt modelId="{15A368D6-9AE1-4ACF-A46D-DEB8FD84EFEC}" type="pres">
      <dgm:prSet presAssocID="{68663862-D175-4C29-98C6-8D53AB49078C}" presName="connectorText" presStyleLbl="sibTrans1D1" presStyleIdx="1" presStyleCnt="3"/>
      <dgm:spPr/>
      <dgm:t>
        <a:bodyPr/>
        <a:lstStyle/>
        <a:p>
          <a:endParaRPr lang="en-US"/>
        </a:p>
      </dgm:t>
    </dgm:pt>
    <dgm:pt modelId="{93F7DD49-E2A5-43B2-8E94-AEBD373A4B58}" type="pres">
      <dgm:prSet presAssocID="{7D2C70B1-668D-432C-9EFB-AB6F664F8904}" presName="node" presStyleLbl="node1" presStyleIdx="2" presStyleCnt="4">
        <dgm:presLayoutVars>
          <dgm:bulletEnabled val="1"/>
        </dgm:presLayoutVars>
      </dgm:prSet>
      <dgm:spPr/>
      <dgm:t>
        <a:bodyPr/>
        <a:lstStyle/>
        <a:p>
          <a:endParaRPr lang="en-US"/>
        </a:p>
      </dgm:t>
    </dgm:pt>
    <dgm:pt modelId="{22943FF1-1D3E-4E6E-A5EF-0B89EFB5F97D}" type="pres">
      <dgm:prSet presAssocID="{0455A3A8-1E51-4766-BB43-C289D75F60C6}" presName="sibTrans" presStyleLbl="sibTrans1D1" presStyleIdx="2" presStyleCnt="3"/>
      <dgm:spPr/>
      <dgm:t>
        <a:bodyPr/>
        <a:lstStyle/>
        <a:p>
          <a:endParaRPr lang="en-US"/>
        </a:p>
      </dgm:t>
    </dgm:pt>
    <dgm:pt modelId="{B4EE67FF-283B-4399-9E6B-919CF059FA85}" type="pres">
      <dgm:prSet presAssocID="{0455A3A8-1E51-4766-BB43-C289D75F60C6}" presName="connectorText" presStyleLbl="sibTrans1D1" presStyleIdx="2" presStyleCnt="3"/>
      <dgm:spPr/>
      <dgm:t>
        <a:bodyPr/>
        <a:lstStyle/>
        <a:p>
          <a:endParaRPr lang="en-US"/>
        </a:p>
      </dgm:t>
    </dgm:pt>
    <dgm:pt modelId="{73383A73-7529-4F17-9028-C097471C5838}" type="pres">
      <dgm:prSet presAssocID="{ADF23D44-34B2-479C-82FC-E0390DAA57C9}" presName="node" presStyleLbl="node1" presStyleIdx="3" presStyleCnt="4">
        <dgm:presLayoutVars>
          <dgm:bulletEnabled val="1"/>
        </dgm:presLayoutVars>
      </dgm:prSet>
      <dgm:spPr/>
      <dgm:t>
        <a:bodyPr/>
        <a:lstStyle/>
        <a:p>
          <a:endParaRPr lang="en-US"/>
        </a:p>
      </dgm:t>
    </dgm:pt>
  </dgm:ptLst>
  <dgm:cxnLst>
    <dgm:cxn modelId="{458F4275-352B-466A-95E4-69CF7336996F}" type="presOf" srcId="{68663862-D175-4C29-98C6-8D53AB49078C}" destId="{15A368D6-9AE1-4ACF-A46D-DEB8FD84EFEC}" srcOrd="1" destOrd="0" presId="urn:microsoft.com/office/officeart/2016/7/layout/RepeatingBendingProcessNew"/>
    <dgm:cxn modelId="{8903AC90-FB62-4182-8E8F-54425450D8AF}" type="presOf" srcId="{D9A1373B-6302-4DBB-9F80-54997D48DE41}" destId="{539BEDBF-6C13-4BDE-B231-37677D0D297C}" srcOrd="0" destOrd="0" presId="urn:microsoft.com/office/officeart/2016/7/layout/RepeatingBendingProcessNew"/>
    <dgm:cxn modelId="{FDE7BBBE-6C3E-415C-BC4E-30454906E3D6}" type="presOf" srcId="{68663862-D175-4C29-98C6-8D53AB49078C}" destId="{E3F44283-3E5B-47E1-8512-6E3D8C5B0121}" srcOrd="0" destOrd="0" presId="urn:microsoft.com/office/officeart/2016/7/layout/RepeatingBendingProcessNew"/>
    <dgm:cxn modelId="{A6EB2FBC-B559-4DD8-A8BB-BF9C8685C9F9}" type="presOf" srcId="{0455A3A8-1E51-4766-BB43-C289D75F60C6}" destId="{22943FF1-1D3E-4E6E-A5EF-0B89EFB5F97D}" srcOrd="0" destOrd="0" presId="urn:microsoft.com/office/officeart/2016/7/layout/RepeatingBendingProcessNew"/>
    <dgm:cxn modelId="{96DBBD96-1E19-49EE-87BD-2377B4566F98}" srcId="{41FFF6C9-5681-4EC2-AF57-CFF0F0B9D9F8}" destId="{5F9DAFE4-9802-4554-83D5-ED94184C1AC3}" srcOrd="1" destOrd="0" parTransId="{D0F963A8-B5D8-4560-8CF1-8986C67E5DA2}" sibTransId="{68663862-D175-4C29-98C6-8D53AB49078C}"/>
    <dgm:cxn modelId="{0746E69E-2712-484F-A7BA-45EBB03EF24E}" srcId="{41FFF6C9-5681-4EC2-AF57-CFF0F0B9D9F8}" destId="{4994334F-49EA-446B-9D9F-9A145F81CBE8}" srcOrd="0" destOrd="0" parTransId="{03B9D15B-341E-4327-A90D-0D2769669F32}" sibTransId="{D9A1373B-6302-4DBB-9F80-54997D48DE41}"/>
    <dgm:cxn modelId="{6E789DD2-5362-4393-9771-23511760CD6A}" type="presOf" srcId="{ADF23D44-34B2-479C-82FC-E0390DAA57C9}" destId="{73383A73-7529-4F17-9028-C097471C5838}" srcOrd="0" destOrd="0" presId="urn:microsoft.com/office/officeart/2016/7/layout/RepeatingBendingProcessNew"/>
    <dgm:cxn modelId="{DDE8CFEC-F1B5-4104-B8D5-FA89AAA37BCF}" srcId="{41FFF6C9-5681-4EC2-AF57-CFF0F0B9D9F8}" destId="{ADF23D44-34B2-479C-82FC-E0390DAA57C9}" srcOrd="3" destOrd="0" parTransId="{5422BDD0-221D-4293-9588-7DA400C1E473}" sibTransId="{DB834BDB-0221-45F0-85D7-19CC45B2F6B4}"/>
    <dgm:cxn modelId="{7E3CB8FD-C394-422E-A64A-335181799CEE}" type="presOf" srcId="{5F9DAFE4-9802-4554-83D5-ED94184C1AC3}" destId="{9A4D6B30-EB6D-4283-AD05-B265A77DA641}" srcOrd="0" destOrd="0" presId="urn:microsoft.com/office/officeart/2016/7/layout/RepeatingBendingProcessNew"/>
    <dgm:cxn modelId="{03985A59-2F6F-4A55-AB9C-E8D0ADC4098E}" srcId="{41FFF6C9-5681-4EC2-AF57-CFF0F0B9D9F8}" destId="{7D2C70B1-668D-432C-9EFB-AB6F664F8904}" srcOrd="2" destOrd="0" parTransId="{97F2AD1B-135E-495C-8382-FF4164840963}" sibTransId="{0455A3A8-1E51-4766-BB43-C289D75F60C6}"/>
    <dgm:cxn modelId="{BE625721-F639-41D4-83DC-45024246E43B}" type="presOf" srcId="{0455A3A8-1E51-4766-BB43-C289D75F60C6}" destId="{B4EE67FF-283B-4399-9E6B-919CF059FA85}" srcOrd="1" destOrd="0" presId="urn:microsoft.com/office/officeart/2016/7/layout/RepeatingBendingProcessNew"/>
    <dgm:cxn modelId="{351709A4-074A-4B3E-AFFB-8745097C48E8}" type="presOf" srcId="{7D2C70B1-668D-432C-9EFB-AB6F664F8904}" destId="{93F7DD49-E2A5-43B2-8E94-AEBD373A4B58}" srcOrd="0" destOrd="0" presId="urn:microsoft.com/office/officeart/2016/7/layout/RepeatingBendingProcessNew"/>
    <dgm:cxn modelId="{8E293A81-2BCC-4111-9E1D-B8D02780ADE1}" type="presOf" srcId="{41FFF6C9-5681-4EC2-AF57-CFF0F0B9D9F8}" destId="{8B1676DA-3AAA-4D05-A8C4-BFB45C33609B}" srcOrd="0" destOrd="0" presId="urn:microsoft.com/office/officeart/2016/7/layout/RepeatingBendingProcessNew"/>
    <dgm:cxn modelId="{D8C7B2A0-E651-4F76-AFE7-1DBE54DFDAF1}" type="presOf" srcId="{4994334F-49EA-446B-9D9F-9A145F81CBE8}" destId="{BAC2E163-2CA1-407C-B86E-122E6708150B}" srcOrd="0" destOrd="0" presId="urn:microsoft.com/office/officeart/2016/7/layout/RepeatingBendingProcessNew"/>
    <dgm:cxn modelId="{D8CAFB01-F514-4388-8C60-28E940AE8564}" type="presOf" srcId="{D9A1373B-6302-4DBB-9F80-54997D48DE41}" destId="{C1D5672B-48A0-4972-A133-B2802862FE30}" srcOrd="1" destOrd="0" presId="urn:microsoft.com/office/officeart/2016/7/layout/RepeatingBendingProcessNew"/>
    <dgm:cxn modelId="{6CC271B6-65FC-4A2F-8893-9FE77CC6F569}" type="presParOf" srcId="{8B1676DA-3AAA-4D05-A8C4-BFB45C33609B}" destId="{BAC2E163-2CA1-407C-B86E-122E6708150B}" srcOrd="0" destOrd="0" presId="urn:microsoft.com/office/officeart/2016/7/layout/RepeatingBendingProcessNew"/>
    <dgm:cxn modelId="{74A3C9B4-703E-4C47-BAE3-EA616B310EA6}" type="presParOf" srcId="{8B1676DA-3AAA-4D05-A8C4-BFB45C33609B}" destId="{539BEDBF-6C13-4BDE-B231-37677D0D297C}" srcOrd="1" destOrd="0" presId="urn:microsoft.com/office/officeart/2016/7/layout/RepeatingBendingProcessNew"/>
    <dgm:cxn modelId="{D119D1AE-328A-4B0F-8274-4DBF89CDFB67}" type="presParOf" srcId="{539BEDBF-6C13-4BDE-B231-37677D0D297C}" destId="{C1D5672B-48A0-4972-A133-B2802862FE30}" srcOrd="0" destOrd="0" presId="urn:microsoft.com/office/officeart/2016/7/layout/RepeatingBendingProcessNew"/>
    <dgm:cxn modelId="{A6984EC8-DE17-4042-955E-962F8259B207}" type="presParOf" srcId="{8B1676DA-3AAA-4D05-A8C4-BFB45C33609B}" destId="{9A4D6B30-EB6D-4283-AD05-B265A77DA641}" srcOrd="2" destOrd="0" presId="urn:microsoft.com/office/officeart/2016/7/layout/RepeatingBendingProcessNew"/>
    <dgm:cxn modelId="{D0E395F2-1E09-483C-8D15-E57484C0A877}" type="presParOf" srcId="{8B1676DA-3AAA-4D05-A8C4-BFB45C33609B}" destId="{E3F44283-3E5B-47E1-8512-6E3D8C5B0121}" srcOrd="3" destOrd="0" presId="urn:microsoft.com/office/officeart/2016/7/layout/RepeatingBendingProcessNew"/>
    <dgm:cxn modelId="{F41C3975-7940-45A3-988F-4B17B71BA6E9}" type="presParOf" srcId="{E3F44283-3E5B-47E1-8512-6E3D8C5B0121}" destId="{15A368D6-9AE1-4ACF-A46D-DEB8FD84EFEC}" srcOrd="0" destOrd="0" presId="urn:microsoft.com/office/officeart/2016/7/layout/RepeatingBendingProcessNew"/>
    <dgm:cxn modelId="{A0927C23-8EC5-4104-A7ED-AAF30D6D7C3D}" type="presParOf" srcId="{8B1676DA-3AAA-4D05-A8C4-BFB45C33609B}" destId="{93F7DD49-E2A5-43B2-8E94-AEBD373A4B58}" srcOrd="4" destOrd="0" presId="urn:microsoft.com/office/officeart/2016/7/layout/RepeatingBendingProcessNew"/>
    <dgm:cxn modelId="{46750519-8CE1-4C50-A3F8-9466347E1C4A}" type="presParOf" srcId="{8B1676DA-3AAA-4D05-A8C4-BFB45C33609B}" destId="{22943FF1-1D3E-4E6E-A5EF-0B89EFB5F97D}" srcOrd="5" destOrd="0" presId="urn:microsoft.com/office/officeart/2016/7/layout/RepeatingBendingProcessNew"/>
    <dgm:cxn modelId="{6C54DE88-7E98-425B-B4D0-CA86CEADC8C8}" type="presParOf" srcId="{22943FF1-1D3E-4E6E-A5EF-0B89EFB5F97D}" destId="{B4EE67FF-283B-4399-9E6B-919CF059FA85}" srcOrd="0" destOrd="0" presId="urn:microsoft.com/office/officeart/2016/7/layout/RepeatingBendingProcessNew"/>
    <dgm:cxn modelId="{888AAA41-27B6-42FD-9989-8DBB5D56EFB4}" type="presParOf" srcId="{8B1676DA-3AAA-4D05-A8C4-BFB45C33609B}" destId="{73383A73-7529-4F17-9028-C097471C5838}" srcOrd="6"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F0D52C-66A5-444B-86CB-A8EC89A13EE9}" type="datetimeFigureOut">
              <a:rPr lang="en-US" smtClean="0"/>
              <a:t>3/2/2018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C0711A-9501-4CFC-A1F9-469E1F4B5BA6}" type="slidenum">
              <a:rPr lang="en-US" smtClean="0"/>
              <a:t>‹#›</a:t>
            </a:fld>
            <a:endParaRPr lang="en-US"/>
          </a:p>
        </p:txBody>
      </p:sp>
    </p:spTree>
    <p:extLst>
      <p:ext uri="{BB962C8B-B14F-4D97-AF65-F5344CB8AC3E}">
        <p14:creationId xmlns:p14="http://schemas.microsoft.com/office/powerpoint/2010/main" val="440001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minutes </a:t>
            </a:r>
          </a:p>
          <a:p>
            <a:r>
              <a:rPr lang="en-US" dirty="0"/>
              <a:t>10 minutes report out. </a:t>
            </a:r>
          </a:p>
        </p:txBody>
      </p:sp>
      <p:sp>
        <p:nvSpPr>
          <p:cNvPr id="4" name="Slide Number Placeholder 3"/>
          <p:cNvSpPr>
            <a:spLocks noGrp="1"/>
          </p:cNvSpPr>
          <p:nvPr>
            <p:ph type="sldNum" sz="quarter" idx="10"/>
          </p:nvPr>
        </p:nvSpPr>
        <p:spPr/>
        <p:txBody>
          <a:bodyPr/>
          <a:lstStyle/>
          <a:p>
            <a:fld id="{BEC0711A-9501-4CFC-A1F9-469E1F4B5BA6}" type="slidenum">
              <a:rPr lang="en-US" smtClean="0"/>
              <a:t>2</a:t>
            </a:fld>
            <a:endParaRPr lang="en-US"/>
          </a:p>
        </p:txBody>
      </p:sp>
    </p:spTree>
    <p:extLst>
      <p:ext uri="{BB962C8B-B14F-4D97-AF65-F5344CB8AC3E}">
        <p14:creationId xmlns:p14="http://schemas.microsoft.com/office/powerpoint/2010/main" val="2958620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 minutes </a:t>
            </a:r>
          </a:p>
        </p:txBody>
      </p:sp>
      <p:sp>
        <p:nvSpPr>
          <p:cNvPr id="4" name="Slide Number Placeholder 3"/>
          <p:cNvSpPr>
            <a:spLocks noGrp="1"/>
          </p:cNvSpPr>
          <p:nvPr>
            <p:ph type="sldNum" sz="quarter" idx="10"/>
          </p:nvPr>
        </p:nvSpPr>
        <p:spPr/>
        <p:txBody>
          <a:bodyPr/>
          <a:lstStyle/>
          <a:p>
            <a:fld id="{BEC0711A-9501-4CFC-A1F9-469E1F4B5BA6}" type="slidenum">
              <a:rPr lang="en-US" smtClean="0"/>
              <a:t>3</a:t>
            </a:fld>
            <a:endParaRPr lang="en-US"/>
          </a:p>
        </p:txBody>
      </p:sp>
    </p:spTree>
    <p:extLst>
      <p:ext uri="{BB962C8B-B14F-4D97-AF65-F5344CB8AC3E}">
        <p14:creationId xmlns:p14="http://schemas.microsoft.com/office/powerpoint/2010/main" val="3606789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0D7ACA-4917-441A-9518-25657CFE22C5}"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7130-8DB8-4113-9E31-4F0AB2E216D3}" type="slidenum">
              <a:rPr lang="en-US" smtClean="0"/>
              <a:t>‹#›</a:t>
            </a:fld>
            <a:endParaRPr lang="en-US"/>
          </a:p>
        </p:txBody>
      </p:sp>
    </p:spTree>
    <p:extLst>
      <p:ext uri="{BB962C8B-B14F-4D97-AF65-F5344CB8AC3E}">
        <p14:creationId xmlns:p14="http://schemas.microsoft.com/office/powerpoint/2010/main" val="3733234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0D7ACA-4917-441A-9518-25657CFE22C5}"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7130-8DB8-4113-9E31-4F0AB2E216D3}" type="slidenum">
              <a:rPr lang="en-US" smtClean="0"/>
              <a:t>‹#›</a:t>
            </a:fld>
            <a:endParaRPr lang="en-US"/>
          </a:p>
        </p:txBody>
      </p:sp>
    </p:spTree>
    <p:extLst>
      <p:ext uri="{BB962C8B-B14F-4D97-AF65-F5344CB8AC3E}">
        <p14:creationId xmlns:p14="http://schemas.microsoft.com/office/powerpoint/2010/main" val="2980286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0D7ACA-4917-441A-9518-25657CFE22C5}"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7130-8DB8-4113-9E31-4F0AB2E216D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74478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0D7ACA-4917-441A-9518-25657CFE22C5}"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7130-8DB8-4113-9E31-4F0AB2E216D3}" type="slidenum">
              <a:rPr lang="en-US" smtClean="0"/>
              <a:t>‹#›</a:t>
            </a:fld>
            <a:endParaRPr lang="en-US"/>
          </a:p>
        </p:txBody>
      </p:sp>
    </p:spTree>
    <p:extLst>
      <p:ext uri="{BB962C8B-B14F-4D97-AF65-F5344CB8AC3E}">
        <p14:creationId xmlns:p14="http://schemas.microsoft.com/office/powerpoint/2010/main" val="434014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0D7ACA-4917-441A-9518-25657CFE22C5}"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7130-8DB8-4113-9E31-4F0AB2E216D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6258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0D7ACA-4917-441A-9518-25657CFE22C5}"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7130-8DB8-4113-9E31-4F0AB2E216D3}" type="slidenum">
              <a:rPr lang="en-US" smtClean="0"/>
              <a:t>‹#›</a:t>
            </a:fld>
            <a:endParaRPr lang="en-US"/>
          </a:p>
        </p:txBody>
      </p:sp>
    </p:spTree>
    <p:extLst>
      <p:ext uri="{BB962C8B-B14F-4D97-AF65-F5344CB8AC3E}">
        <p14:creationId xmlns:p14="http://schemas.microsoft.com/office/powerpoint/2010/main" val="249819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0D7ACA-4917-441A-9518-25657CFE22C5}"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7130-8DB8-4113-9E31-4F0AB2E216D3}" type="slidenum">
              <a:rPr lang="en-US" smtClean="0"/>
              <a:t>‹#›</a:t>
            </a:fld>
            <a:endParaRPr lang="en-US"/>
          </a:p>
        </p:txBody>
      </p:sp>
    </p:spTree>
    <p:extLst>
      <p:ext uri="{BB962C8B-B14F-4D97-AF65-F5344CB8AC3E}">
        <p14:creationId xmlns:p14="http://schemas.microsoft.com/office/powerpoint/2010/main" val="3317843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0D7ACA-4917-441A-9518-25657CFE22C5}"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7130-8DB8-4113-9E31-4F0AB2E216D3}" type="slidenum">
              <a:rPr lang="en-US" smtClean="0"/>
              <a:t>‹#›</a:t>
            </a:fld>
            <a:endParaRPr lang="en-US"/>
          </a:p>
        </p:txBody>
      </p:sp>
    </p:spTree>
    <p:extLst>
      <p:ext uri="{BB962C8B-B14F-4D97-AF65-F5344CB8AC3E}">
        <p14:creationId xmlns:p14="http://schemas.microsoft.com/office/powerpoint/2010/main" val="120810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0D7ACA-4917-441A-9518-25657CFE22C5}"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7130-8DB8-4113-9E31-4F0AB2E216D3}" type="slidenum">
              <a:rPr lang="en-US" smtClean="0"/>
              <a:t>‹#›</a:t>
            </a:fld>
            <a:endParaRPr lang="en-US"/>
          </a:p>
        </p:txBody>
      </p:sp>
    </p:spTree>
    <p:extLst>
      <p:ext uri="{BB962C8B-B14F-4D97-AF65-F5344CB8AC3E}">
        <p14:creationId xmlns:p14="http://schemas.microsoft.com/office/powerpoint/2010/main" val="287446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0D7ACA-4917-441A-9518-25657CFE22C5}"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7130-8DB8-4113-9E31-4F0AB2E216D3}" type="slidenum">
              <a:rPr lang="en-US" smtClean="0"/>
              <a:t>‹#›</a:t>
            </a:fld>
            <a:endParaRPr lang="en-US"/>
          </a:p>
        </p:txBody>
      </p:sp>
    </p:spTree>
    <p:extLst>
      <p:ext uri="{BB962C8B-B14F-4D97-AF65-F5344CB8AC3E}">
        <p14:creationId xmlns:p14="http://schemas.microsoft.com/office/powerpoint/2010/main" val="2460966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0D7ACA-4917-441A-9518-25657CFE22C5}"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7130-8DB8-4113-9E31-4F0AB2E216D3}" type="slidenum">
              <a:rPr lang="en-US" smtClean="0"/>
              <a:t>‹#›</a:t>
            </a:fld>
            <a:endParaRPr lang="en-US"/>
          </a:p>
        </p:txBody>
      </p:sp>
    </p:spTree>
    <p:extLst>
      <p:ext uri="{BB962C8B-B14F-4D97-AF65-F5344CB8AC3E}">
        <p14:creationId xmlns:p14="http://schemas.microsoft.com/office/powerpoint/2010/main" val="264665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0D7ACA-4917-441A-9518-25657CFE22C5}" type="datetimeFigureOut">
              <a:rPr lang="en-US" smtClean="0"/>
              <a:t>3/2/2018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7130-8DB8-4113-9E31-4F0AB2E216D3}" type="slidenum">
              <a:rPr lang="en-US" smtClean="0"/>
              <a:t>‹#›</a:t>
            </a:fld>
            <a:endParaRPr lang="en-US"/>
          </a:p>
        </p:txBody>
      </p:sp>
    </p:spTree>
    <p:extLst>
      <p:ext uri="{BB962C8B-B14F-4D97-AF65-F5344CB8AC3E}">
        <p14:creationId xmlns:p14="http://schemas.microsoft.com/office/powerpoint/2010/main" val="4219574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0D7ACA-4917-441A-9518-25657CFE22C5}" type="datetimeFigureOut">
              <a:rPr lang="en-US" smtClean="0"/>
              <a:t>3/2/2018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7130-8DB8-4113-9E31-4F0AB2E216D3}" type="slidenum">
              <a:rPr lang="en-US" smtClean="0"/>
              <a:t>‹#›</a:t>
            </a:fld>
            <a:endParaRPr lang="en-US"/>
          </a:p>
        </p:txBody>
      </p:sp>
    </p:spTree>
    <p:extLst>
      <p:ext uri="{BB962C8B-B14F-4D97-AF65-F5344CB8AC3E}">
        <p14:creationId xmlns:p14="http://schemas.microsoft.com/office/powerpoint/2010/main" val="217078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0D7ACA-4917-441A-9518-25657CFE22C5}" type="datetimeFigureOut">
              <a:rPr lang="en-US" smtClean="0"/>
              <a:t>3/2/2018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7130-8DB8-4113-9E31-4F0AB2E216D3}" type="slidenum">
              <a:rPr lang="en-US" smtClean="0"/>
              <a:t>‹#›</a:t>
            </a:fld>
            <a:endParaRPr lang="en-US"/>
          </a:p>
        </p:txBody>
      </p:sp>
    </p:spTree>
    <p:extLst>
      <p:ext uri="{BB962C8B-B14F-4D97-AF65-F5344CB8AC3E}">
        <p14:creationId xmlns:p14="http://schemas.microsoft.com/office/powerpoint/2010/main" val="1275672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0D7ACA-4917-441A-9518-25657CFE22C5}"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7130-8DB8-4113-9E31-4F0AB2E216D3}" type="slidenum">
              <a:rPr lang="en-US" smtClean="0"/>
              <a:t>‹#›</a:t>
            </a:fld>
            <a:endParaRPr lang="en-US"/>
          </a:p>
        </p:txBody>
      </p:sp>
    </p:spTree>
    <p:extLst>
      <p:ext uri="{BB962C8B-B14F-4D97-AF65-F5344CB8AC3E}">
        <p14:creationId xmlns:p14="http://schemas.microsoft.com/office/powerpoint/2010/main" val="1828535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0D7ACA-4917-441A-9518-25657CFE22C5}"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7130-8DB8-4113-9E31-4F0AB2E216D3}" type="slidenum">
              <a:rPr lang="en-US" smtClean="0"/>
              <a:t>‹#›</a:t>
            </a:fld>
            <a:endParaRPr lang="en-US"/>
          </a:p>
        </p:txBody>
      </p:sp>
    </p:spTree>
    <p:extLst>
      <p:ext uri="{BB962C8B-B14F-4D97-AF65-F5344CB8AC3E}">
        <p14:creationId xmlns:p14="http://schemas.microsoft.com/office/powerpoint/2010/main" val="373053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0D7ACA-4917-441A-9518-25657CFE22C5}" type="datetimeFigureOut">
              <a:rPr lang="en-US" smtClean="0"/>
              <a:t>3/2/2018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507130-8DB8-4113-9E31-4F0AB2E216D3}" type="slidenum">
              <a:rPr lang="en-US" smtClean="0"/>
              <a:t>‹#›</a:t>
            </a:fld>
            <a:endParaRPr lang="en-US"/>
          </a:p>
        </p:txBody>
      </p:sp>
    </p:spTree>
    <p:extLst>
      <p:ext uri="{BB962C8B-B14F-4D97-AF65-F5344CB8AC3E}">
        <p14:creationId xmlns:p14="http://schemas.microsoft.com/office/powerpoint/2010/main" val="591944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april-rural.org/index.php/about-us" TargetMode="External"/><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ilru.org/projects/cil-net/cil-center-and-association-directo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lru.org/projects/silc-net/silc-director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pril-rural.org/" TargetMode="External"/><Relationship Id="rId2" Type="http://schemas.openxmlformats.org/officeDocument/2006/relationships/hyperlink" Target="mailto:April-sierra@att.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179DE42-5613-4B35-A1E6-6CCBAA13C74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xmlns="" id="{EB898B32-3891-4C3A-8F58-C5969D2E903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xmlns="" id="{4AE4806D-B8F9-4679-A68A-9BD21C01A30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xmlns="" id="{52FB45E9-914E-4471-AC87-E475CD51767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xmlns="" id="{C310626D-5743-49D4-8F7D-88C4F8F0577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3C195FC1-B568-4C72-9902-34CB35DDD7A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xmlns="" id="{EF2BDF77-362C-43F0-8CBB-A969EC2AE0C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xmlns="" id="{4BE96B01-3929-432D-B8C2-ADBCB74C2EF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xmlns="" id="{2A6FCDE6-CDE2-4C51-B18E-A95CFB67971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a:extLst>
              <a:ext uri="{FF2B5EF4-FFF2-40B4-BE49-F238E27FC236}">
                <a16:creationId xmlns:a16="http://schemas.microsoft.com/office/drawing/2014/main" xmlns="" id="{9D2E8756-2465-473A-BA2A-2DB1D622474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2A17F55-F55C-47A7-8EF8-25E92AC8D1B6}"/>
              </a:ext>
            </a:extLst>
          </p:cNvPr>
          <p:cNvSpPr>
            <a:spLocks noGrp="1"/>
          </p:cNvSpPr>
          <p:nvPr>
            <p:ph type="ctrTitle"/>
          </p:nvPr>
        </p:nvSpPr>
        <p:spPr>
          <a:xfrm>
            <a:off x="4419136" y="1020871"/>
            <a:ext cx="6960759" cy="2849671"/>
          </a:xfrm>
        </p:spPr>
        <p:txBody>
          <a:bodyPr>
            <a:normAutofit/>
          </a:bodyPr>
          <a:lstStyle/>
          <a:p>
            <a:pPr algn="l"/>
            <a:r>
              <a:rPr lang="en-US" sz="6000">
                <a:solidFill>
                  <a:srgbClr val="FFFFFF"/>
                </a:solidFill>
              </a:rPr>
              <a:t>How can APRIL support AgrAbility </a:t>
            </a:r>
          </a:p>
        </p:txBody>
      </p:sp>
      <p:sp>
        <p:nvSpPr>
          <p:cNvPr id="3" name="Subtitle 2">
            <a:extLst>
              <a:ext uri="{FF2B5EF4-FFF2-40B4-BE49-F238E27FC236}">
                <a16:creationId xmlns:a16="http://schemas.microsoft.com/office/drawing/2014/main" xmlns="" id="{48C8A887-2D4F-4715-BE81-A6592CF31EFA}"/>
              </a:ext>
            </a:extLst>
          </p:cNvPr>
          <p:cNvSpPr>
            <a:spLocks noGrp="1"/>
          </p:cNvSpPr>
          <p:nvPr>
            <p:ph type="subTitle" idx="1"/>
          </p:nvPr>
        </p:nvSpPr>
        <p:spPr>
          <a:xfrm>
            <a:off x="4548104" y="3962088"/>
            <a:ext cx="6112077" cy="1186108"/>
          </a:xfrm>
        </p:spPr>
        <p:txBody>
          <a:bodyPr>
            <a:normAutofit/>
          </a:bodyPr>
          <a:lstStyle/>
          <a:p>
            <a:pPr algn="l"/>
            <a:r>
              <a:rPr lang="en-US" dirty="0">
                <a:solidFill>
                  <a:srgbClr val="FFFFFF">
                    <a:alpha val="70000"/>
                  </a:srgbClr>
                </a:solidFill>
              </a:rPr>
              <a:t>Sierra Royster </a:t>
            </a:r>
          </a:p>
          <a:p>
            <a:pPr algn="l"/>
            <a:r>
              <a:rPr lang="en-US" dirty="0">
                <a:solidFill>
                  <a:srgbClr val="FFFFFF">
                    <a:alpha val="70000"/>
                  </a:srgbClr>
                </a:solidFill>
              </a:rPr>
              <a:t>Youth Transitions Coordinator </a:t>
            </a:r>
          </a:p>
        </p:txBody>
      </p:sp>
    </p:spTree>
    <p:extLst>
      <p:ext uri="{BB962C8B-B14F-4D97-AF65-F5344CB8AC3E}">
        <p14:creationId xmlns:p14="http://schemas.microsoft.com/office/powerpoint/2010/main" val="11241026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9">
            <a:extLst>
              <a:ext uri="{FF2B5EF4-FFF2-40B4-BE49-F238E27FC236}">
                <a16:creationId xmlns:a16="http://schemas.microsoft.com/office/drawing/2014/main" xmlns="" id="{655AE6B0-AC9E-4167-806F-E9DB135FC46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11">
            <a:extLst>
              <a:ext uri="{FF2B5EF4-FFF2-40B4-BE49-F238E27FC236}">
                <a16:creationId xmlns:a16="http://schemas.microsoft.com/office/drawing/2014/main" xmlns="" id="{3523416A-383B-4FDC-B4C9-D8EDDFE9C043}"/>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xmlns="" id="{CB0D29D5-3F7C-4197-821B-6D60A66CC04B}"/>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xmlns="" id="{347FB49A-3541-428A-AADE-682A3C50563D}"/>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xmlns="" id="{D96F53DC-08F1-42C6-B558-B83D54B27664}"/>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xmlns="" id="{AFE48CAF-A51C-463F-A570-ED99439A5CA3}"/>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xmlns="" id="{01F0C48B-50FF-4351-8207-16D09604831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xmlns="" id="{300384B6-5ED6-4F91-A548-B706D837513E}"/>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xmlns="" id="{337AFFAE-C182-463C-9459-8AB3C69D9A29}"/>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xmlns="" id="{510ACF17-C3F0-42BF-BDEB-D079277121E4}"/>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xmlns="" id="{E804EFD0-B84E-476F-9FC6-6C4A42EA0054}"/>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7" name="Rectangle 22">
            <a:extLst>
              <a:ext uri="{FF2B5EF4-FFF2-40B4-BE49-F238E27FC236}">
                <a16:creationId xmlns:a16="http://schemas.microsoft.com/office/drawing/2014/main" xmlns="" id="{87BD1F4E-A66D-4C06-86DA-8D56CA7A3B4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EE22D6E-373A-41F5-A67A-EB07AC15F292}"/>
              </a:ext>
            </a:extLst>
          </p:cNvPr>
          <p:cNvSpPr>
            <a:spLocks noGrp="1"/>
          </p:cNvSpPr>
          <p:nvPr>
            <p:ph type="title"/>
          </p:nvPr>
        </p:nvSpPr>
        <p:spPr>
          <a:xfrm>
            <a:off x="652481" y="1382486"/>
            <a:ext cx="3547581" cy="4093028"/>
          </a:xfrm>
        </p:spPr>
        <p:txBody>
          <a:bodyPr anchor="ctr">
            <a:normAutofit/>
          </a:bodyPr>
          <a:lstStyle/>
          <a:p>
            <a:r>
              <a:rPr lang="en-US" sz="4400"/>
              <a:t>We want to learn from you </a:t>
            </a:r>
          </a:p>
        </p:txBody>
      </p:sp>
      <p:graphicFrame>
        <p:nvGraphicFramePr>
          <p:cNvPr id="28" name="Content Placeholder 2">
            <a:extLst>
              <a:ext uri="{FF2B5EF4-FFF2-40B4-BE49-F238E27FC236}">
                <a16:creationId xmlns:a16="http://schemas.microsoft.com/office/drawing/2014/main" xmlns="" id="{51BE4FB1-C57C-46FB-826D-46DB54B9B60E}"/>
              </a:ext>
            </a:extLst>
          </p:cNvPr>
          <p:cNvGraphicFramePr>
            <a:graphicFrameLocks noGrp="1"/>
          </p:cNvGraphicFramePr>
          <p:nvPr>
            <p:ph idx="1"/>
            <p:extLst>
              <p:ext uri="{D42A27DB-BD31-4B8C-83A1-F6EECF244321}">
                <p14:modId xmlns:p14="http://schemas.microsoft.com/office/powerpoint/2010/main" val="2117046346"/>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6012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029D72-8C75-4578-9B34-703E5DBE2B6E}"/>
              </a:ext>
            </a:extLst>
          </p:cNvPr>
          <p:cNvSpPr>
            <a:spLocks noGrp="1"/>
          </p:cNvSpPr>
          <p:nvPr>
            <p:ph type="title"/>
          </p:nvPr>
        </p:nvSpPr>
        <p:spPr/>
        <p:txBody>
          <a:bodyPr/>
          <a:lstStyle/>
          <a:p>
            <a:r>
              <a:rPr lang="en-US" dirty="0"/>
              <a:t>Would you rather? </a:t>
            </a:r>
          </a:p>
        </p:txBody>
      </p:sp>
      <p:sp>
        <p:nvSpPr>
          <p:cNvPr id="4" name="Content Placeholder 3">
            <a:extLst>
              <a:ext uri="{FF2B5EF4-FFF2-40B4-BE49-F238E27FC236}">
                <a16:creationId xmlns:a16="http://schemas.microsoft.com/office/drawing/2014/main" xmlns="" id="{77803FFF-FCF1-4C66-9448-CE4100AAB4E2}"/>
              </a:ext>
            </a:extLst>
          </p:cNvPr>
          <p:cNvSpPr>
            <a:spLocks noGrp="1"/>
          </p:cNvSpPr>
          <p:nvPr>
            <p:ph sz="half" idx="2"/>
          </p:nvPr>
        </p:nvSpPr>
        <p:spPr>
          <a:xfrm>
            <a:off x="839789" y="1690688"/>
            <a:ext cx="4805638" cy="4498975"/>
          </a:xfrm>
        </p:spPr>
        <p:txBody>
          <a:bodyPr>
            <a:normAutofit/>
          </a:bodyPr>
          <a:lstStyle/>
          <a:p>
            <a:r>
              <a:rPr lang="en-US" dirty="0"/>
              <a:t>Support Group to come to?</a:t>
            </a:r>
          </a:p>
          <a:p>
            <a:endParaRPr lang="en-US" dirty="0"/>
          </a:p>
          <a:p>
            <a:r>
              <a:rPr lang="en-US" dirty="0"/>
              <a:t>Come to a class to learn a skill? </a:t>
            </a:r>
          </a:p>
          <a:p>
            <a:pPr marL="0" indent="0">
              <a:buNone/>
            </a:pPr>
            <a:endParaRPr lang="en-US" dirty="0"/>
          </a:p>
          <a:p>
            <a:r>
              <a:rPr lang="en-US" dirty="0"/>
              <a:t>Connect with someone with the same disability? </a:t>
            </a:r>
          </a:p>
          <a:p>
            <a:endParaRPr lang="en-US" dirty="0"/>
          </a:p>
          <a:p>
            <a:r>
              <a:rPr lang="en-US" dirty="0"/>
              <a:t>Work with someone who is well versed in the resources and farm culture? </a:t>
            </a:r>
          </a:p>
        </p:txBody>
      </p:sp>
      <p:sp>
        <p:nvSpPr>
          <p:cNvPr id="6" name="Content Placeholder 5">
            <a:extLst>
              <a:ext uri="{FF2B5EF4-FFF2-40B4-BE49-F238E27FC236}">
                <a16:creationId xmlns:a16="http://schemas.microsoft.com/office/drawing/2014/main" xmlns="" id="{1AA327DE-7C20-4F40-8CD1-EA2B23A1FB30}"/>
              </a:ext>
            </a:extLst>
          </p:cNvPr>
          <p:cNvSpPr>
            <a:spLocks noGrp="1"/>
          </p:cNvSpPr>
          <p:nvPr>
            <p:ph sz="quarter" idx="4"/>
          </p:nvPr>
        </p:nvSpPr>
        <p:spPr>
          <a:xfrm>
            <a:off x="6172200" y="1690688"/>
            <a:ext cx="5183188" cy="4498976"/>
          </a:xfrm>
        </p:spPr>
        <p:txBody>
          <a:bodyPr>
            <a:normAutofit/>
          </a:bodyPr>
          <a:lstStyle/>
          <a:p>
            <a:r>
              <a:rPr lang="en-US" dirty="0"/>
              <a:t>Have one person to connect with?</a:t>
            </a:r>
          </a:p>
          <a:p>
            <a:r>
              <a:rPr lang="en-US" dirty="0"/>
              <a:t>Receive material about the new skill you would like to learn?  </a:t>
            </a:r>
          </a:p>
          <a:p>
            <a:endParaRPr lang="en-US" dirty="0"/>
          </a:p>
          <a:p>
            <a:r>
              <a:rPr lang="en-US" dirty="0"/>
              <a:t>Connect with another farmer/rancher? </a:t>
            </a:r>
          </a:p>
          <a:p>
            <a:endParaRPr lang="en-US" dirty="0"/>
          </a:p>
          <a:p>
            <a:r>
              <a:rPr lang="en-US" dirty="0"/>
              <a:t>Work with someone that is well versed in resources that understand what you need and the farm culture. </a:t>
            </a:r>
          </a:p>
          <a:p>
            <a:endParaRPr lang="en-US" dirty="0"/>
          </a:p>
        </p:txBody>
      </p:sp>
    </p:spTree>
    <p:extLst>
      <p:ext uri="{BB962C8B-B14F-4D97-AF65-F5344CB8AC3E}">
        <p14:creationId xmlns:p14="http://schemas.microsoft.com/office/powerpoint/2010/main" val="2475299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3DA822-804C-4F41-A4A6-1FD20E1E6F4F}"/>
              </a:ext>
            </a:extLst>
          </p:cNvPr>
          <p:cNvSpPr>
            <a:spLocks noGrp="1"/>
          </p:cNvSpPr>
          <p:nvPr>
            <p:ph type="title"/>
          </p:nvPr>
        </p:nvSpPr>
        <p:spPr>
          <a:xfrm>
            <a:off x="838200" y="342547"/>
            <a:ext cx="10515600" cy="1325563"/>
          </a:xfrm>
        </p:spPr>
        <p:txBody>
          <a:bodyPr>
            <a:normAutofit fontScale="90000"/>
          </a:bodyPr>
          <a:lstStyle/>
          <a:p>
            <a:pPr algn="ctr"/>
            <a:r>
              <a:rPr lang="en-US" dirty="0"/>
              <a:t>Association of Programs for Rural Independent Living </a:t>
            </a:r>
            <a:br>
              <a:rPr lang="en-US" dirty="0"/>
            </a:br>
            <a:r>
              <a:rPr lang="en-US" dirty="0"/>
              <a:t>(APRIL)</a:t>
            </a:r>
          </a:p>
        </p:txBody>
      </p:sp>
      <p:sp>
        <p:nvSpPr>
          <p:cNvPr id="3" name="Content Placeholder 2">
            <a:extLst>
              <a:ext uri="{FF2B5EF4-FFF2-40B4-BE49-F238E27FC236}">
                <a16:creationId xmlns:a16="http://schemas.microsoft.com/office/drawing/2014/main" xmlns="" id="{827C1E16-A4F1-4F11-8EA9-9F573D9CB738}"/>
              </a:ext>
            </a:extLst>
          </p:cNvPr>
          <p:cNvSpPr>
            <a:spLocks noGrp="1"/>
          </p:cNvSpPr>
          <p:nvPr>
            <p:ph idx="1"/>
          </p:nvPr>
        </p:nvSpPr>
        <p:spPr>
          <a:xfrm>
            <a:off x="838200" y="1878364"/>
            <a:ext cx="10515600" cy="4351338"/>
          </a:xfrm>
        </p:spPr>
        <p:txBody>
          <a:bodyPr>
            <a:normAutofit/>
          </a:bodyPr>
          <a:lstStyle/>
          <a:p>
            <a:pPr marL="0" indent="0">
              <a:buNone/>
            </a:pPr>
            <a:r>
              <a:rPr lang="en-US" altLang="en-US" b="1" i="1" u="sng" dirty="0"/>
              <a:t>Who we are: </a:t>
            </a:r>
            <a:r>
              <a:rPr lang="en-US" altLang="en-US" dirty="0"/>
              <a:t>APRIL is a national grassroots, nonprofit membership organization consisting of members from Centers for Independent Living, the satellites and branch offices, Statewide Independent Living Councils, other organizations and individuals concerned with the independent living issues of people with disabilities living in rural America. </a:t>
            </a:r>
          </a:p>
          <a:p>
            <a:pPr marL="0" indent="0">
              <a:buNone/>
            </a:pPr>
            <a:endParaRPr lang="en-US" altLang="en-US" i="1" dirty="0"/>
          </a:p>
          <a:p>
            <a:pPr marL="0" indent="0">
              <a:buNone/>
            </a:pPr>
            <a:r>
              <a:rPr lang="en-US" altLang="en-US" b="1" i="1" u="sng" dirty="0"/>
              <a:t>Mission: </a:t>
            </a:r>
            <a:r>
              <a:rPr lang="en-US" altLang="en-US" i="1" dirty="0"/>
              <a:t>“</a:t>
            </a:r>
            <a:r>
              <a:rPr lang="en-US" altLang="en-US" dirty="0"/>
              <a:t>APRIL provides leadership and resources on rural independent living.  As a national membership organization dedicated to advancing the rights and responsibilities of people with disabilities living in rural America by serving as a center of resources and by leading systems change.”</a:t>
            </a:r>
          </a:p>
          <a:p>
            <a:pPr marL="0" indent="0">
              <a:buNone/>
            </a:pPr>
            <a:endParaRPr lang="en-US" i="1" dirty="0"/>
          </a:p>
          <a:p>
            <a:pPr marL="0" indent="0">
              <a:buNone/>
            </a:pPr>
            <a:r>
              <a:rPr lang="en-US" b="1" i="1" u="sng" dirty="0"/>
              <a:t>Vision: </a:t>
            </a:r>
            <a:r>
              <a:rPr lang="en-US" dirty="0"/>
              <a:t>APRIL is the unified voice of independent living in rural America. </a:t>
            </a:r>
          </a:p>
          <a:p>
            <a:endParaRPr lang="en-US" dirty="0"/>
          </a:p>
        </p:txBody>
      </p:sp>
    </p:spTree>
    <p:extLst>
      <p:ext uri="{BB962C8B-B14F-4D97-AF65-F5344CB8AC3E}">
        <p14:creationId xmlns:p14="http://schemas.microsoft.com/office/powerpoint/2010/main" val="2139242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F41BDD1-8D70-4BEE-8E3D-2D671DD36E09}"/>
              </a:ext>
            </a:extLst>
          </p:cNvPr>
          <p:cNvSpPr>
            <a:spLocks noGrp="1"/>
          </p:cNvSpPr>
          <p:nvPr>
            <p:ph type="title"/>
          </p:nvPr>
        </p:nvSpPr>
        <p:spPr/>
        <p:txBody>
          <a:bodyPr/>
          <a:lstStyle/>
          <a:p>
            <a:r>
              <a:rPr lang="en-US" dirty="0"/>
              <a:t>MORE THAN A MONTH</a:t>
            </a:r>
          </a:p>
        </p:txBody>
      </p:sp>
      <p:sp>
        <p:nvSpPr>
          <p:cNvPr id="5" name="Content Placeholder 4">
            <a:extLst>
              <a:ext uri="{FF2B5EF4-FFF2-40B4-BE49-F238E27FC236}">
                <a16:creationId xmlns:a16="http://schemas.microsoft.com/office/drawing/2014/main" xmlns="" id="{7951A467-AB01-4858-87F0-D23014C05CDD}"/>
              </a:ext>
            </a:extLst>
          </p:cNvPr>
          <p:cNvSpPr>
            <a:spLocks noGrp="1"/>
          </p:cNvSpPr>
          <p:nvPr>
            <p:ph sz="half" idx="1"/>
          </p:nvPr>
        </p:nvSpPr>
        <p:spPr>
          <a:xfrm>
            <a:off x="327378" y="1825624"/>
            <a:ext cx="5692422" cy="4846107"/>
          </a:xfrm>
        </p:spPr>
        <p:txBody>
          <a:bodyPr>
            <a:normAutofit fontScale="77500" lnSpcReduction="20000"/>
          </a:bodyPr>
          <a:lstStyle/>
          <a:p>
            <a:pPr>
              <a:buNone/>
              <a:defRPr/>
            </a:pPr>
            <a:r>
              <a:rPr lang="en-US" sz="2000" u="sng" dirty="0"/>
              <a:t> What we are: </a:t>
            </a:r>
          </a:p>
          <a:p>
            <a:pPr>
              <a:defRPr/>
            </a:pPr>
            <a:r>
              <a:rPr lang="en-US" sz="2000" dirty="0"/>
              <a:t>We are a grassroots and advocacy membership organization</a:t>
            </a:r>
          </a:p>
          <a:p>
            <a:pPr>
              <a:defRPr/>
            </a:pPr>
            <a:r>
              <a:rPr lang="en-US" sz="2000" dirty="0"/>
              <a:t>We provide training and technical assistance. </a:t>
            </a:r>
          </a:p>
          <a:p>
            <a:pPr lvl="1">
              <a:defRPr/>
            </a:pPr>
            <a:r>
              <a:rPr lang="en-US" sz="1600" dirty="0"/>
              <a:t>Through Peer to Peer Mentoring Program, mentors at the CIL, SILC, and youth local levels</a:t>
            </a:r>
          </a:p>
          <a:p>
            <a:pPr lvl="1">
              <a:defRPr/>
            </a:pPr>
            <a:r>
              <a:rPr lang="en-US" sz="1600" dirty="0"/>
              <a:t>Webinars, Teleconference</a:t>
            </a:r>
          </a:p>
          <a:p>
            <a:pPr lvl="1">
              <a:defRPr/>
            </a:pPr>
            <a:r>
              <a:rPr lang="en-US" sz="1600" dirty="0"/>
              <a:t>Information and Referrals or </a:t>
            </a:r>
            <a:r>
              <a:rPr lang="en-US" dirty="0"/>
              <a:t>quick assistance</a:t>
            </a:r>
            <a:endParaRPr lang="en-US" sz="1600" dirty="0"/>
          </a:p>
          <a:p>
            <a:pPr>
              <a:defRPr/>
            </a:pPr>
            <a:r>
              <a:rPr lang="en-US" sz="2000" dirty="0"/>
              <a:t>We hold an annual conference (APRIL in October) </a:t>
            </a:r>
          </a:p>
          <a:p>
            <a:pPr lvl="1">
              <a:defRPr/>
            </a:pPr>
            <a:r>
              <a:rPr lang="en-US" sz="1600" dirty="0"/>
              <a:t>This includes a Youth conference embedded in. </a:t>
            </a:r>
          </a:p>
          <a:p>
            <a:pPr>
              <a:defRPr/>
            </a:pPr>
            <a:r>
              <a:rPr lang="en-US" sz="2000" dirty="0"/>
              <a:t>Provide leadership opportunities</a:t>
            </a:r>
          </a:p>
          <a:p>
            <a:pPr>
              <a:defRPr/>
            </a:pPr>
            <a:r>
              <a:rPr lang="en-US" sz="2000" dirty="0"/>
              <a:t>We have other partnerships including RTCs : IL in Kansas and Montana</a:t>
            </a:r>
          </a:p>
          <a:p>
            <a:pPr>
              <a:defRPr/>
            </a:pPr>
            <a:r>
              <a:rPr lang="en-US" sz="2000" dirty="0"/>
              <a:t>Provide a national rural voice on every issue that relates to people with disabilities </a:t>
            </a:r>
          </a:p>
          <a:p>
            <a:pPr lvl="1">
              <a:defRPr/>
            </a:pPr>
            <a:r>
              <a:rPr lang="en-US" sz="1600" dirty="0"/>
              <a:t>Transportation, housing, community accessibility, youth, veterans, policy, AgrAbility. </a:t>
            </a:r>
          </a:p>
          <a:p>
            <a:pPr>
              <a:defRPr/>
            </a:pPr>
            <a:r>
              <a:rPr lang="en-US" dirty="0"/>
              <a:t>Disseminate Information for disability issues or opportunities </a:t>
            </a:r>
          </a:p>
          <a:p>
            <a:endParaRPr lang="en-US" dirty="0"/>
          </a:p>
        </p:txBody>
      </p:sp>
      <p:sp>
        <p:nvSpPr>
          <p:cNvPr id="6" name="Content Placeholder 5">
            <a:extLst>
              <a:ext uri="{FF2B5EF4-FFF2-40B4-BE49-F238E27FC236}">
                <a16:creationId xmlns:a16="http://schemas.microsoft.com/office/drawing/2014/main" xmlns="" id="{EF9C857E-D091-41D3-AC07-48A4BE5B4649}"/>
              </a:ext>
            </a:extLst>
          </p:cNvPr>
          <p:cNvSpPr>
            <a:spLocks noGrp="1"/>
          </p:cNvSpPr>
          <p:nvPr>
            <p:ph sz="half" idx="2"/>
          </p:nvPr>
        </p:nvSpPr>
        <p:spPr>
          <a:xfrm>
            <a:off x="6172200" y="1825625"/>
            <a:ext cx="5181600" cy="4846108"/>
          </a:xfrm>
        </p:spPr>
        <p:txBody>
          <a:bodyPr>
            <a:normAutofit fontScale="77500" lnSpcReduction="20000"/>
          </a:bodyPr>
          <a:lstStyle/>
          <a:p>
            <a:pPr marL="0" indent="0">
              <a:buNone/>
            </a:pPr>
            <a:r>
              <a:rPr lang="en-US" u="sng" dirty="0"/>
              <a:t>What we are NOT: </a:t>
            </a:r>
          </a:p>
          <a:p>
            <a:r>
              <a:rPr lang="en-US" dirty="0"/>
              <a:t>We do not provide direct service. </a:t>
            </a:r>
          </a:p>
          <a:p>
            <a:r>
              <a:rPr lang="en-US" dirty="0"/>
              <a:t>We do not have a location for trainings and meetings. </a:t>
            </a:r>
          </a:p>
          <a:p>
            <a:r>
              <a:rPr lang="en-US" dirty="0"/>
              <a:t>We do not oversee/supervise/manage the CILs and SILCs. </a:t>
            </a:r>
          </a:p>
          <a:p>
            <a:r>
              <a:rPr lang="en-US" dirty="0"/>
              <a:t>CILs are not residential facilities. </a:t>
            </a:r>
          </a:p>
          <a:p>
            <a:r>
              <a:rPr lang="en-US" dirty="0"/>
              <a:t>IL programs and Centers are not day treatment. </a:t>
            </a:r>
          </a:p>
          <a:p>
            <a:endParaRPr lang="en-US" dirty="0"/>
          </a:p>
        </p:txBody>
      </p:sp>
    </p:spTree>
    <p:extLst>
      <p:ext uri="{BB962C8B-B14F-4D97-AF65-F5344CB8AC3E}">
        <p14:creationId xmlns:p14="http://schemas.microsoft.com/office/powerpoint/2010/main" val="4283137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xmlns="" id="{1F2B4773-3207-44CC-B7AC-892B7049821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27" name="Straight Connector 26">
              <a:extLst>
                <a:ext uri="{FF2B5EF4-FFF2-40B4-BE49-F238E27FC236}">
                  <a16:creationId xmlns:a16="http://schemas.microsoft.com/office/drawing/2014/main" xmlns="" id="{2B8267CA-A7A5-4E11-9D92-4EAC3DD3E809}"/>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xmlns="" id="{E83D61B5-C6B4-4A4B-85AD-FEE7A54912C0}"/>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xmlns="" id="{A0B67FE4-688F-4497-8BFD-157613A697D3}"/>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5">
              <a:extLst>
                <a:ext uri="{FF2B5EF4-FFF2-40B4-BE49-F238E27FC236}">
                  <a16:creationId xmlns:a16="http://schemas.microsoft.com/office/drawing/2014/main" xmlns="" id="{3BF5BE1A-9BAC-4581-A82B-FD8FE31595B4}"/>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xmlns="" id="{971E5644-6772-414A-8199-E30BFB02A5DF}"/>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xmlns="" id="{E8246D50-BB0C-408E-93FD-7B8D63A7F784}"/>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xmlns="" id="{AFBC5D22-68C1-44FB-8181-CB84ECAA83FC}"/>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xmlns="" id="{FB6D0FCE-FBDB-4655-A1A7-640B1E86B56A}"/>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xmlns="" id="{BC8157DF-FD90-4AD6-B803-3AC0ACD8E6A0}"/>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xmlns="" id="{3548B067-9D63-4D21-92EF-CBC9E6338C85}"/>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6" name="Content Placeholder 5" descr="A picture containing text, map&#10;&#10;Description generated with very high confidence">
            <a:extLst>
              <a:ext uri="{FF2B5EF4-FFF2-40B4-BE49-F238E27FC236}">
                <a16:creationId xmlns:a16="http://schemas.microsoft.com/office/drawing/2014/main" xmlns="" id="{7DE0F99F-F3C0-494B-AE02-740A192FE0D9}"/>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946262" y="1537252"/>
            <a:ext cx="5830992" cy="4504441"/>
          </a:xfrm>
          <a:prstGeom prst="rect">
            <a:avLst/>
          </a:prstGeom>
        </p:spPr>
      </p:pic>
      <p:sp>
        <p:nvSpPr>
          <p:cNvPr id="2" name="Title 1">
            <a:extLst>
              <a:ext uri="{FF2B5EF4-FFF2-40B4-BE49-F238E27FC236}">
                <a16:creationId xmlns:a16="http://schemas.microsoft.com/office/drawing/2014/main" xmlns="" id="{9933AE8E-4DB0-4F32-AA93-6F5D6F9C9BE8}"/>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dirty="0"/>
              <a:t>APRIL Membership </a:t>
            </a:r>
          </a:p>
        </p:txBody>
      </p:sp>
      <p:sp>
        <p:nvSpPr>
          <p:cNvPr id="3" name="Content Placeholder 2">
            <a:extLst>
              <a:ext uri="{FF2B5EF4-FFF2-40B4-BE49-F238E27FC236}">
                <a16:creationId xmlns:a16="http://schemas.microsoft.com/office/drawing/2014/main" xmlns="" id="{FF9C6DA9-DB2E-4C62-B677-17434B7CC9B7}"/>
              </a:ext>
            </a:extLst>
          </p:cNvPr>
          <p:cNvSpPr>
            <a:spLocks noGrp="1"/>
          </p:cNvSpPr>
          <p:nvPr>
            <p:ph sz="half" idx="1"/>
          </p:nvPr>
        </p:nvSpPr>
        <p:spPr>
          <a:xfrm>
            <a:off x="6416039" y="2160589"/>
            <a:ext cx="2927185" cy="3880773"/>
          </a:xfrm>
        </p:spPr>
        <p:txBody>
          <a:bodyPr vert="horz" lIns="91440" tIns="45720" rIns="91440" bIns="45720" rtlCol="0">
            <a:normAutofit/>
          </a:bodyPr>
          <a:lstStyle/>
          <a:p>
            <a:r>
              <a:rPr lang="en-US" sz="1500">
                <a:hlinkClick r:id="rId3"/>
              </a:rPr>
              <a:t>https://april-rural.org/index.php/about-us</a:t>
            </a:r>
            <a:r>
              <a:rPr lang="en-US" sz="1500"/>
              <a:t> </a:t>
            </a:r>
          </a:p>
          <a:p>
            <a:endParaRPr lang="en-US" sz="1500"/>
          </a:p>
        </p:txBody>
      </p:sp>
    </p:spTree>
    <p:extLst>
      <p:ext uri="{BB962C8B-B14F-4D97-AF65-F5344CB8AC3E}">
        <p14:creationId xmlns:p14="http://schemas.microsoft.com/office/powerpoint/2010/main" val="1549097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0EB2F83A-49FE-413E-9CF2-4B1418A499AE}"/>
              </a:ext>
            </a:extLst>
          </p:cNvPr>
          <p:cNvSpPr>
            <a:spLocks noGrp="1"/>
          </p:cNvSpPr>
          <p:nvPr>
            <p:ph type="title"/>
          </p:nvPr>
        </p:nvSpPr>
        <p:spPr/>
        <p:txBody>
          <a:bodyPr/>
          <a:lstStyle/>
          <a:p>
            <a:r>
              <a:rPr lang="en-US" altLang="en-US" dirty="0"/>
              <a:t>What is a CIL</a:t>
            </a:r>
            <a:endParaRPr lang="en-US" dirty="0"/>
          </a:p>
        </p:txBody>
      </p:sp>
      <p:sp>
        <p:nvSpPr>
          <p:cNvPr id="6" name="Content Placeholder 5">
            <a:extLst>
              <a:ext uri="{FF2B5EF4-FFF2-40B4-BE49-F238E27FC236}">
                <a16:creationId xmlns:a16="http://schemas.microsoft.com/office/drawing/2014/main" xmlns="" id="{5E505AB2-E4B8-4705-A344-ADA5A88E8E5C}"/>
              </a:ext>
            </a:extLst>
          </p:cNvPr>
          <p:cNvSpPr>
            <a:spLocks noGrp="1"/>
          </p:cNvSpPr>
          <p:nvPr>
            <p:ph idx="1"/>
          </p:nvPr>
        </p:nvSpPr>
        <p:spPr>
          <a:xfrm>
            <a:off x="677334" y="1309511"/>
            <a:ext cx="8596668" cy="4731851"/>
          </a:xfrm>
        </p:spPr>
        <p:txBody>
          <a:bodyPr>
            <a:normAutofit fontScale="92500" lnSpcReduction="20000"/>
          </a:bodyPr>
          <a:lstStyle/>
          <a:p>
            <a:pPr>
              <a:defRPr/>
            </a:pPr>
            <a:r>
              <a:rPr lang="en-US" sz="1600" dirty="0"/>
              <a:t>Centers for Independent Living are community-based, cross-disability, non-profit organizations that are designed and operated by people with disabilities. CILs are unique in that they operate according to a strict philosophy of consumer control, wherein people with all types of disabilities directly govern and staff the organization. Centers for Independent Living provide:</a:t>
            </a:r>
          </a:p>
          <a:p>
            <a:pPr lvl="1">
              <a:defRPr/>
            </a:pPr>
            <a:r>
              <a:rPr lang="en-US" sz="1600" dirty="0"/>
              <a:t>Peer Support</a:t>
            </a:r>
          </a:p>
          <a:p>
            <a:pPr lvl="1">
              <a:defRPr/>
            </a:pPr>
            <a:r>
              <a:rPr lang="en-US" sz="1600" dirty="0"/>
              <a:t>Information and Referral</a:t>
            </a:r>
          </a:p>
          <a:p>
            <a:pPr lvl="1">
              <a:defRPr/>
            </a:pPr>
            <a:r>
              <a:rPr lang="en-US" sz="1600" dirty="0"/>
              <a:t>Individual and Systems Advocacy</a:t>
            </a:r>
          </a:p>
          <a:p>
            <a:pPr lvl="1">
              <a:defRPr/>
            </a:pPr>
            <a:r>
              <a:rPr lang="en-US" sz="1600" dirty="0"/>
              <a:t>Independent Living Skills Training</a:t>
            </a:r>
          </a:p>
          <a:p>
            <a:pPr lvl="1">
              <a:defRPr/>
            </a:pPr>
            <a:r>
              <a:rPr lang="en-US" sz="1600" dirty="0"/>
              <a:t>Transition</a:t>
            </a:r>
          </a:p>
          <a:p>
            <a:pPr lvl="2">
              <a:defRPr/>
            </a:pPr>
            <a:r>
              <a:rPr lang="en-US" sz="1600" dirty="0"/>
              <a:t>Diversion from Institutions </a:t>
            </a:r>
          </a:p>
          <a:p>
            <a:pPr lvl="2">
              <a:defRPr/>
            </a:pPr>
            <a:r>
              <a:rPr lang="en-US" sz="1600" dirty="0"/>
              <a:t>Transitions from Institutions</a:t>
            </a:r>
          </a:p>
          <a:p>
            <a:pPr lvl="2">
              <a:defRPr/>
            </a:pPr>
            <a:r>
              <a:rPr lang="en-US" sz="1600" dirty="0"/>
              <a:t>Youth Transitions </a:t>
            </a:r>
          </a:p>
          <a:p>
            <a:pPr>
              <a:defRPr/>
            </a:pPr>
            <a:r>
              <a:rPr lang="en-US" sz="1600" dirty="0"/>
              <a:t>403 Centers for Independent Living (CILs)</a:t>
            </a:r>
          </a:p>
          <a:p>
            <a:pPr>
              <a:defRPr/>
            </a:pPr>
            <a:r>
              <a:rPr lang="en-US" sz="1600" dirty="0"/>
              <a:t>330 branch offices</a:t>
            </a:r>
          </a:p>
          <a:p>
            <a:pPr>
              <a:defRPr/>
            </a:pPr>
            <a:r>
              <a:rPr lang="en-US" sz="1600" dirty="0"/>
              <a:t>143ish are APRIL members</a:t>
            </a:r>
          </a:p>
          <a:p>
            <a:pPr>
              <a:defRPr/>
            </a:pPr>
            <a:r>
              <a:rPr lang="en-US" sz="1600" dirty="0">
                <a:hlinkClick r:id="rId2"/>
              </a:rPr>
              <a:t>http://www.ilru.org/projects/cil-net/cil-center-and-association-directory</a:t>
            </a:r>
            <a:r>
              <a:rPr lang="en-US" sz="1600" dirty="0"/>
              <a:t> </a:t>
            </a:r>
          </a:p>
          <a:p>
            <a:endParaRPr lang="en-US" dirty="0"/>
          </a:p>
        </p:txBody>
      </p:sp>
    </p:spTree>
    <p:extLst>
      <p:ext uri="{BB962C8B-B14F-4D97-AF65-F5344CB8AC3E}">
        <p14:creationId xmlns:p14="http://schemas.microsoft.com/office/powerpoint/2010/main" val="141474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F6AB2A-23C2-4FE7-A964-D24D23181993}"/>
              </a:ext>
            </a:extLst>
          </p:cNvPr>
          <p:cNvSpPr>
            <a:spLocks noGrp="1"/>
          </p:cNvSpPr>
          <p:nvPr>
            <p:ph type="title"/>
          </p:nvPr>
        </p:nvSpPr>
        <p:spPr/>
        <p:txBody>
          <a:bodyPr/>
          <a:lstStyle/>
          <a:p>
            <a:r>
              <a:rPr lang="en-US" altLang="en-US" dirty="0"/>
              <a:t>What is a SILC </a:t>
            </a:r>
            <a:endParaRPr lang="en-US" dirty="0"/>
          </a:p>
        </p:txBody>
      </p:sp>
      <p:sp>
        <p:nvSpPr>
          <p:cNvPr id="3" name="Content Placeholder 2">
            <a:extLst>
              <a:ext uri="{FF2B5EF4-FFF2-40B4-BE49-F238E27FC236}">
                <a16:creationId xmlns:a16="http://schemas.microsoft.com/office/drawing/2014/main" xmlns="" id="{32226117-6090-4831-867F-562CED65BB6E}"/>
              </a:ext>
            </a:extLst>
          </p:cNvPr>
          <p:cNvSpPr>
            <a:spLocks noGrp="1"/>
          </p:cNvSpPr>
          <p:nvPr>
            <p:ph idx="1"/>
          </p:nvPr>
        </p:nvSpPr>
        <p:spPr/>
        <p:txBody>
          <a:bodyPr>
            <a:normAutofit fontScale="92500" lnSpcReduction="10000"/>
          </a:bodyPr>
          <a:lstStyle/>
          <a:p>
            <a:pPr>
              <a:defRPr/>
            </a:pPr>
            <a:r>
              <a:rPr lang="en-US" dirty="0"/>
              <a:t>Each state and US territory is required to maintain a statewide independent living council (SILC). The Council and the Centers for Independent Living (CILs) within the state develop a State Plan for Independent Living (SPIL). The SPIL is a document required by law that indicates how the IL Network is going to improve independent living services for individuals with disabilities over the next three years. It identifies the needs and priorities of consumers, providers, and other stakeholders and sets forth goals and objectives to respond to them.</a:t>
            </a:r>
          </a:p>
          <a:p>
            <a:pPr>
              <a:defRPr/>
            </a:pPr>
            <a:r>
              <a:rPr lang="en-US" dirty="0"/>
              <a:t>Having a strong network for independent living in a state or territory is crucial. Collaborating on the SPIL development can help create a cohesive and unified vision among all stakeholders who have an interest in issues that impact citizens with disabilities. </a:t>
            </a:r>
          </a:p>
          <a:p>
            <a:pPr>
              <a:defRPr/>
            </a:pPr>
            <a:r>
              <a:rPr lang="en-US" altLang="en-US" dirty="0"/>
              <a:t>56 Statewide Independent Living Councils (SILCs)</a:t>
            </a:r>
          </a:p>
          <a:p>
            <a:pPr>
              <a:defRPr/>
            </a:pPr>
            <a:r>
              <a:rPr lang="en-US" altLang="en-US" dirty="0"/>
              <a:t>32ish are APRIL members </a:t>
            </a:r>
          </a:p>
          <a:p>
            <a:pPr>
              <a:defRPr/>
            </a:pPr>
            <a:r>
              <a:rPr lang="en-US" altLang="en-US" dirty="0">
                <a:hlinkClick r:id="rId2"/>
              </a:rPr>
              <a:t>http://www.ilru.org/projects/silc-net/silc-directory</a:t>
            </a:r>
            <a:r>
              <a:rPr lang="en-US" altLang="en-US" dirty="0"/>
              <a:t> </a:t>
            </a:r>
          </a:p>
          <a:p>
            <a:endParaRPr lang="en-US" dirty="0"/>
          </a:p>
        </p:txBody>
      </p:sp>
    </p:spTree>
    <p:extLst>
      <p:ext uri="{BB962C8B-B14F-4D97-AF65-F5344CB8AC3E}">
        <p14:creationId xmlns:p14="http://schemas.microsoft.com/office/powerpoint/2010/main" val="3532093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7145A6-165E-47DC-AAFA-EE95862D2CD7}"/>
              </a:ext>
            </a:extLst>
          </p:cNvPr>
          <p:cNvSpPr>
            <a:spLocks noGrp="1"/>
          </p:cNvSpPr>
          <p:nvPr>
            <p:ph type="title"/>
          </p:nvPr>
        </p:nvSpPr>
        <p:spPr/>
        <p:txBody>
          <a:bodyPr/>
          <a:lstStyle/>
          <a:p>
            <a:r>
              <a:rPr lang="en-US" dirty="0"/>
              <a:t>Things to think about going forward? </a:t>
            </a:r>
          </a:p>
        </p:txBody>
      </p:sp>
      <p:sp>
        <p:nvSpPr>
          <p:cNvPr id="3" name="Content Placeholder 2">
            <a:extLst>
              <a:ext uri="{FF2B5EF4-FFF2-40B4-BE49-F238E27FC236}">
                <a16:creationId xmlns:a16="http://schemas.microsoft.com/office/drawing/2014/main" xmlns="" id="{9739CCDD-453C-4B85-A42F-8E7323716750}"/>
              </a:ext>
            </a:extLst>
          </p:cNvPr>
          <p:cNvSpPr>
            <a:spLocks noGrp="1"/>
          </p:cNvSpPr>
          <p:nvPr>
            <p:ph idx="1"/>
          </p:nvPr>
        </p:nvSpPr>
        <p:spPr>
          <a:xfrm>
            <a:off x="677334" y="1693333"/>
            <a:ext cx="8596668" cy="4348029"/>
          </a:xfrm>
        </p:spPr>
        <p:txBody>
          <a:bodyPr>
            <a:normAutofit fontScale="92500" lnSpcReduction="20000"/>
          </a:bodyPr>
          <a:lstStyle/>
          <a:p>
            <a:r>
              <a:rPr lang="en-US" dirty="0"/>
              <a:t>Where is the person at with their disability? </a:t>
            </a:r>
          </a:p>
          <a:p>
            <a:r>
              <a:rPr lang="en-US" dirty="0"/>
              <a:t>Are you connected with the local CIL</a:t>
            </a:r>
            <a:r>
              <a:rPr lang="en-US"/>
              <a:t>? If </a:t>
            </a:r>
            <a:r>
              <a:rPr lang="en-US" dirty="0"/>
              <a:t>not, could </a:t>
            </a:r>
            <a:r>
              <a:rPr lang="en-US"/>
              <a:t>APRIL help? </a:t>
            </a:r>
            <a:endParaRPr lang="en-US" dirty="0"/>
          </a:p>
          <a:p>
            <a:r>
              <a:rPr lang="en-US" dirty="0"/>
              <a:t>Are you connected with youth in your area?  If not, APRIL can help! </a:t>
            </a:r>
          </a:p>
          <a:p>
            <a:r>
              <a:rPr lang="en-US" dirty="0"/>
              <a:t>Need help with where to go from your ideas here: CONNECT WITH US!! </a:t>
            </a:r>
          </a:p>
          <a:p>
            <a:endParaRPr lang="en-US" dirty="0"/>
          </a:p>
          <a:p>
            <a:pPr marL="0" indent="0" algn="ctr">
              <a:buNone/>
            </a:pPr>
            <a:r>
              <a:rPr lang="en-US" dirty="0"/>
              <a:t>Sierra Royster </a:t>
            </a:r>
          </a:p>
          <a:p>
            <a:pPr marL="0" indent="0" algn="ctr">
              <a:buNone/>
            </a:pPr>
            <a:r>
              <a:rPr lang="en-US" dirty="0"/>
              <a:t>Youth Transition Coordinator </a:t>
            </a:r>
          </a:p>
          <a:p>
            <a:pPr marL="0" indent="0" algn="ctr">
              <a:buNone/>
            </a:pPr>
            <a:r>
              <a:rPr lang="en-US" dirty="0">
                <a:hlinkClick r:id="rId2"/>
              </a:rPr>
              <a:t>April-sierra@att.net</a:t>
            </a:r>
            <a:r>
              <a:rPr lang="en-US" dirty="0"/>
              <a:t> </a:t>
            </a:r>
          </a:p>
          <a:p>
            <a:pPr marL="0" indent="0" algn="ctr">
              <a:buNone/>
            </a:pPr>
            <a:r>
              <a:rPr lang="en-US" dirty="0"/>
              <a:t>919-567-3602</a:t>
            </a:r>
          </a:p>
          <a:p>
            <a:pPr marL="0" indent="0" algn="ctr">
              <a:buNone/>
            </a:pPr>
            <a:r>
              <a:rPr lang="en-US" dirty="0">
                <a:hlinkClick r:id="rId3"/>
              </a:rPr>
              <a:t>www.april-rural.org</a:t>
            </a:r>
            <a:r>
              <a:rPr lang="en-US" dirty="0"/>
              <a:t> </a:t>
            </a:r>
          </a:p>
          <a:p>
            <a:pPr marL="0" indent="0" algn="ctr">
              <a:buNone/>
            </a:pPr>
            <a:r>
              <a:rPr lang="en-US" dirty="0"/>
              <a:t>Connect with us on: </a:t>
            </a:r>
          </a:p>
          <a:p>
            <a:pPr marL="0" indent="0" algn="ctr">
              <a:buNone/>
            </a:pPr>
            <a:r>
              <a:rPr lang="en-US" dirty="0"/>
              <a:t> Facebook at Association of Programs for Rural Independent Living @RURALIL </a:t>
            </a:r>
          </a:p>
          <a:p>
            <a:pPr marL="0" indent="0" algn="ctr">
              <a:buNone/>
            </a:pPr>
            <a:r>
              <a:rPr lang="en-US" dirty="0"/>
              <a:t>Twitter @APRIL4ruralIL</a:t>
            </a:r>
          </a:p>
          <a:p>
            <a:pPr marL="0" indent="0" algn="ctr">
              <a:buNone/>
            </a:pPr>
            <a:endParaRPr lang="en-US" dirty="0"/>
          </a:p>
        </p:txBody>
      </p:sp>
    </p:spTree>
    <p:extLst>
      <p:ext uri="{BB962C8B-B14F-4D97-AF65-F5344CB8AC3E}">
        <p14:creationId xmlns:p14="http://schemas.microsoft.com/office/powerpoint/2010/main" val="37183739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1724</TotalTime>
  <Words>681</Words>
  <Application>Microsoft Office PowerPoint</Application>
  <PresentationFormat>Widescreen</PresentationFormat>
  <Paragraphs>89</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How can APRIL support AgrAbility </vt:lpstr>
      <vt:lpstr>We want to learn from you </vt:lpstr>
      <vt:lpstr>Would you rather? </vt:lpstr>
      <vt:lpstr>Association of Programs for Rural Independent Living  (APRIL)</vt:lpstr>
      <vt:lpstr>MORE THAN A MONTH</vt:lpstr>
      <vt:lpstr>APRIL Membership </vt:lpstr>
      <vt:lpstr>What is a CIL</vt:lpstr>
      <vt:lpstr>What is a SILC </vt:lpstr>
      <vt:lpstr>Things to think about going forward?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APRIL support AgrAbility</dc:title>
  <dc:creator>owner</dc:creator>
  <cp:lastModifiedBy>Theresa McKeel</cp:lastModifiedBy>
  <cp:revision>10</cp:revision>
  <dcterms:created xsi:type="dcterms:W3CDTF">2018-02-27T16:17:09Z</dcterms:created>
  <dcterms:modified xsi:type="dcterms:W3CDTF">2018-03-02T20:38:29Z</dcterms:modified>
</cp:coreProperties>
</file>