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823A9-755C-49DB-88B8-DD8F90233697}" type="doc">
      <dgm:prSet loTypeId="urn:microsoft.com/office/officeart/2005/8/layout/gear1" loCatId="process" qsTypeId="urn:microsoft.com/office/officeart/2005/8/quickstyle/simple1" qsCatId="simple" csTypeId="urn:microsoft.com/office/officeart/2005/8/colors/accent1_2" csCatId="accent1" phldr="1"/>
      <dgm:spPr/>
    </dgm:pt>
    <dgm:pt modelId="{15857A75-05BB-4BDF-B955-BE1A249472FD}">
      <dgm:prSet phldrT="[Text]"/>
      <dgm:spPr/>
      <dgm:t>
        <a:bodyPr/>
        <a:lstStyle/>
        <a:p>
          <a:r>
            <a:rPr lang="en-US" dirty="0" smtClean="0"/>
            <a:t>Services </a:t>
          </a:r>
          <a:endParaRPr lang="en-US" dirty="0"/>
        </a:p>
      </dgm:t>
    </dgm:pt>
    <dgm:pt modelId="{81043057-1318-4995-A269-F84041F4E334}" type="parTrans" cxnId="{3098FC7C-79F7-46A2-A279-32D1C98B9E54}">
      <dgm:prSet/>
      <dgm:spPr/>
      <dgm:t>
        <a:bodyPr/>
        <a:lstStyle/>
        <a:p>
          <a:endParaRPr lang="en-US"/>
        </a:p>
      </dgm:t>
    </dgm:pt>
    <dgm:pt modelId="{96C205BE-2F9D-4EC2-8241-81C08661EF9A}" type="sibTrans" cxnId="{3098FC7C-79F7-46A2-A279-32D1C98B9E54}">
      <dgm:prSet/>
      <dgm:spPr/>
      <dgm:t>
        <a:bodyPr/>
        <a:lstStyle/>
        <a:p>
          <a:endParaRPr lang="en-US"/>
        </a:p>
      </dgm:t>
    </dgm:pt>
    <dgm:pt modelId="{8E5BB1CB-397B-4163-A57C-E3159D94F451}">
      <dgm:prSet phldrT="[Text]"/>
      <dgm:spPr/>
      <dgm:t>
        <a:bodyPr/>
        <a:lstStyle/>
        <a:p>
          <a:r>
            <a:rPr lang="en-US" dirty="0" smtClean="0"/>
            <a:t>IPE</a:t>
          </a:r>
          <a:endParaRPr lang="en-US" dirty="0"/>
        </a:p>
      </dgm:t>
    </dgm:pt>
    <dgm:pt modelId="{0C2804B0-8090-48BB-B72F-4AA68704FDBC}" type="parTrans" cxnId="{27FDCDD3-D85F-4730-B353-E9588FFBD2BD}">
      <dgm:prSet/>
      <dgm:spPr/>
      <dgm:t>
        <a:bodyPr/>
        <a:lstStyle/>
        <a:p>
          <a:endParaRPr lang="en-US"/>
        </a:p>
      </dgm:t>
    </dgm:pt>
    <dgm:pt modelId="{E7747005-43D2-4F94-851F-3B9606266169}" type="sibTrans" cxnId="{27FDCDD3-D85F-4730-B353-E9588FFBD2BD}">
      <dgm:prSet/>
      <dgm:spPr/>
      <dgm:t>
        <a:bodyPr/>
        <a:lstStyle/>
        <a:p>
          <a:endParaRPr lang="en-US"/>
        </a:p>
      </dgm:t>
    </dgm:pt>
    <dgm:pt modelId="{BA195877-370B-47D1-87F2-90695C3233A1}">
      <dgm:prSet phldrT="[Text]"/>
      <dgm:spPr/>
      <dgm:t>
        <a:bodyPr/>
        <a:lstStyle/>
        <a:p>
          <a:r>
            <a:rPr lang="en-US" dirty="0" smtClean="0"/>
            <a:t>Assessment</a:t>
          </a:r>
          <a:endParaRPr lang="en-US" dirty="0"/>
        </a:p>
      </dgm:t>
    </dgm:pt>
    <dgm:pt modelId="{DAAB33BD-4531-4079-98D9-DF75798FF34D}" type="parTrans" cxnId="{A32948A2-D8D5-46C1-8DD3-BF1B4AF7182D}">
      <dgm:prSet/>
      <dgm:spPr/>
      <dgm:t>
        <a:bodyPr/>
        <a:lstStyle/>
        <a:p>
          <a:endParaRPr lang="en-US"/>
        </a:p>
      </dgm:t>
    </dgm:pt>
    <dgm:pt modelId="{A72DF450-F338-4B8D-920C-9FD430DA3114}" type="sibTrans" cxnId="{A32948A2-D8D5-46C1-8DD3-BF1B4AF7182D}">
      <dgm:prSet/>
      <dgm:spPr/>
      <dgm:t>
        <a:bodyPr/>
        <a:lstStyle/>
        <a:p>
          <a:endParaRPr lang="en-US"/>
        </a:p>
      </dgm:t>
    </dgm:pt>
    <dgm:pt modelId="{D0B48ADB-7ED6-4992-8081-E87B6C223E07}" type="pres">
      <dgm:prSet presAssocID="{8B5823A9-755C-49DB-88B8-DD8F90233697}" presName="composite" presStyleCnt="0">
        <dgm:presLayoutVars>
          <dgm:chMax val="3"/>
          <dgm:animLvl val="lvl"/>
          <dgm:resizeHandles val="exact"/>
        </dgm:presLayoutVars>
      </dgm:prSet>
      <dgm:spPr/>
    </dgm:pt>
    <dgm:pt modelId="{64D67EEA-D0BF-4A5D-B75B-499C39BA5BBB}" type="pres">
      <dgm:prSet presAssocID="{15857A75-05BB-4BDF-B955-BE1A249472FD}" presName="gear1" presStyleLbl="node1" presStyleIdx="0" presStyleCnt="3">
        <dgm:presLayoutVars>
          <dgm:chMax val="1"/>
          <dgm:bulletEnabled val="1"/>
        </dgm:presLayoutVars>
      </dgm:prSet>
      <dgm:spPr/>
      <dgm:t>
        <a:bodyPr/>
        <a:lstStyle/>
        <a:p>
          <a:endParaRPr lang="en-US"/>
        </a:p>
      </dgm:t>
    </dgm:pt>
    <dgm:pt modelId="{224235F9-AA66-467B-BDBC-F968D89AFF74}" type="pres">
      <dgm:prSet presAssocID="{15857A75-05BB-4BDF-B955-BE1A249472FD}" presName="gear1srcNode" presStyleLbl="node1" presStyleIdx="0" presStyleCnt="3"/>
      <dgm:spPr/>
      <dgm:t>
        <a:bodyPr/>
        <a:lstStyle/>
        <a:p>
          <a:endParaRPr lang="en-US"/>
        </a:p>
      </dgm:t>
    </dgm:pt>
    <dgm:pt modelId="{7D68F004-E0EF-4ACA-A801-3D8CA9367A9F}" type="pres">
      <dgm:prSet presAssocID="{15857A75-05BB-4BDF-B955-BE1A249472FD}" presName="gear1dstNode" presStyleLbl="node1" presStyleIdx="0" presStyleCnt="3"/>
      <dgm:spPr/>
      <dgm:t>
        <a:bodyPr/>
        <a:lstStyle/>
        <a:p>
          <a:endParaRPr lang="en-US"/>
        </a:p>
      </dgm:t>
    </dgm:pt>
    <dgm:pt modelId="{A4B80DAC-81C6-4D37-BB57-2760E35AA215}" type="pres">
      <dgm:prSet presAssocID="{8E5BB1CB-397B-4163-A57C-E3159D94F451}" presName="gear2" presStyleLbl="node1" presStyleIdx="1" presStyleCnt="3">
        <dgm:presLayoutVars>
          <dgm:chMax val="1"/>
          <dgm:bulletEnabled val="1"/>
        </dgm:presLayoutVars>
      </dgm:prSet>
      <dgm:spPr/>
      <dgm:t>
        <a:bodyPr/>
        <a:lstStyle/>
        <a:p>
          <a:endParaRPr lang="en-US"/>
        </a:p>
      </dgm:t>
    </dgm:pt>
    <dgm:pt modelId="{DF30214E-694D-4F94-9513-7A03568DF6FC}" type="pres">
      <dgm:prSet presAssocID="{8E5BB1CB-397B-4163-A57C-E3159D94F451}" presName="gear2srcNode" presStyleLbl="node1" presStyleIdx="1" presStyleCnt="3"/>
      <dgm:spPr/>
      <dgm:t>
        <a:bodyPr/>
        <a:lstStyle/>
        <a:p>
          <a:endParaRPr lang="en-US"/>
        </a:p>
      </dgm:t>
    </dgm:pt>
    <dgm:pt modelId="{A45F0364-97F5-4576-9EE9-E861652B5646}" type="pres">
      <dgm:prSet presAssocID="{8E5BB1CB-397B-4163-A57C-E3159D94F451}" presName="gear2dstNode" presStyleLbl="node1" presStyleIdx="1" presStyleCnt="3"/>
      <dgm:spPr/>
      <dgm:t>
        <a:bodyPr/>
        <a:lstStyle/>
        <a:p>
          <a:endParaRPr lang="en-US"/>
        </a:p>
      </dgm:t>
    </dgm:pt>
    <dgm:pt modelId="{173FD389-7296-4A83-B1F0-B60CBB573400}" type="pres">
      <dgm:prSet presAssocID="{BA195877-370B-47D1-87F2-90695C3233A1}" presName="gear3" presStyleLbl="node1" presStyleIdx="2" presStyleCnt="3"/>
      <dgm:spPr/>
      <dgm:t>
        <a:bodyPr/>
        <a:lstStyle/>
        <a:p>
          <a:endParaRPr lang="en-US"/>
        </a:p>
      </dgm:t>
    </dgm:pt>
    <dgm:pt modelId="{E328A390-4506-4A23-8E64-6D326F545B8F}" type="pres">
      <dgm:prSet presAssocID="{BA195877-370B-47D1-87F2-90695C3233A1}" presName="gear3tx" presStyleLbl="node1" presStyleIdx="2" presStyleCnt="3">
        <dgm:presLayoutVars>
          <dgm:chMax val="1"/>
          <dgm:bulletEnabled val="1"/>
        </dgm:presLayoutVars>
      </dgm:prSet>
      <dgm:spPr/>
      <dgm:t>
        <a:bodyPr/>
        <a:lstStyle/>
        <a:p>
          <a:endParaRPr lang="en-US"/>
        </a:p>
      </dgm:t>
    </dgm:pt>
    <dgm:pt modelId="{E239B957-B579-4021-9899-9AD7784628E2}" type="pres">
      <dgm:prSet presAssocID="{BA195877-370B-47D1-87F2-90695C3233A1}" presName="gear3srcNode" presStyleLbl="node1" presStyleIdx="2" presStyleCnt="3"/>
      <dgm:spPr/>
      <dgm:t>
        <a:bodyPr/>
        <a:lstStyle/>
        <a:p>
          <a:endParaRPr lang="en-US"/>
        </a:p>
      </dgm:t>
    </dgm:pt>
    <dgm:pt modelId="{3C72381D-9082-4D71-A2C0-60669DE9A393}" type="pres">
      <dgm:prSet presAssocID="{BA195877-370B-47D1-87F2-90695C3233A1}" presName="gear3dstNode" presStyleLbl="node1" presStyleIdx="2" presStyleCnt="3"/>
      <dgm:spPr/>
      <dgm:t>
        <a:bodyPr/>
        <a:lstStyle/>
        <a:p>
          <a:endParaRPr lang="en-US"/>
        </a:p>
      </dgm:t>
    </dgm:pt>
    <dgm:pt modelId="{950DDA5F-1DA5-4EAE-BADA-DE2EDF520F14}" type="pres">
      <dgm:prSet presAssocID="{96C205BE-2F9D-4EC2-8241-81C08661EF9A}" presName="connector1" presStyleLbl="sibTrans2D1" presStyleIdx="0" presStyleCnt="3"/>
      <dgm:spPr/>
      <dgm:t>
        <a:bodyPr/>
        <a:lstStyle/>
        <a:p>
          <a:endParaRPr lang="en-US"/>
        </a:p>
      </dgm:t>
    </dgm:pt>
    <dgm:pt modelId="{D773892F-5C15-469D-97FE-DD7174B261E2}" type="pres">
      <dgm:prSet presAssocID="{E7747005-43D2-4F94-851F-3B9606266169}" presName="connector2" presStyleLbl="sibTrans2D1" presStyleIdx="1" presStyleCnt="3"/>
      <dgm:spPr/>
      <dgm:t>
        <a:bodyPr/>
        <a:lstStyle/>
        <a:p>
          <a:endParaRPr lang="en-US"/>
        </a:p>
      </dgm:t>
    </dgm:pt>
    <dgm:pt modelId="{25C4C32A-6BBF-46BF-9C30-E20CE2C43E5C}" type="pres">
      <dgm:prSet presAssocID="{A72DF450-F338-4B8D-920C-9FD430DA3114}" presName="connector3" presStyleLbl="sibTrans2D1" presStyleIdx="2" presStyleCnt="3"/>
      <dgm:spPr/>
      <dgm:t>
        <a:bodyPr/>
        <a:lstStyle/>
        <a:p>
          <a:endParaRPr lang="en-US"/>
        </a:p>
      </dgm:t>
    </dgm:pt>
  </dgm:ptLst>
  <dgm:cxnLst>
    <dgm:cxn modelId="{F94D0717-A7DB-4DFC-A5C1-12E5EF107B40}" type="presOf" srcId="{E7747005-43D2-4F94-851F-3B9606266169}" destId="{D773892F-5C15-469D-97FE-DD7174B261E2}" srcOrd="0" destOrd="0" presId="urn:microsoft.com/office/officeart/2005/8/layout/gear1"/>
    <dgm:cxn modelId="{E47DA896-D520-4FB2-BCCB-5D64A6B215DE}" type="presOf" srcId="{15857A75-05BB-4BDF-B955-BE1A249472FD}" destId="{64D67EEA-D0BF-4A5D-B75B-499C39BA5BBB}" srcOrd="0" destOrd="0" presId="urn:microsoft.com/office/officeart/2005/8/layout/gear1"/>
    <dgm:cxn modelId="{0BFEB1EE-BE6A-48A6-A484-47DE6F82C443}" type="presOf" srcId="{BA195877-370B-47D1-87F2-90695C3233A1}" destId="{173FD389-7296-4A83-B1F0-B60CBB573400}" srcOrd="0" destOrd="0" presId="urn:microsoft.com/office/officeart/2005/8/layout/gear1"/>
    <dgm:cxn modelId="{8CADDDDB-10EF-4479-B3FE-726BE5AA704D}" type="presOf" srcId="{BA195877-370B-47D1-87F2-90695C3233A1}" destId="{E239B957-B579-4021-9899-9AD7784628E2}" srcOrd="2" destOrd="0" presId="urn:microsoft.com/office/officeart/2005/8/layout/gear1"/>
    <dgm:cxn modelId="{27FDCDD3-D85F-4730-B353-E9588FFBD2BD}" srcId="{8B5823A9-755C-49DB-88B8-DD8F90233697}" destId="{8E5BB1CB-397B-4163-A57C-E3159D94F451}" srcOrd="1" destOrd="0" parTransId="{0C2804B0-8090-48BB-B72F-4AA68704FDBC}" sibTransId="{E7747005-43D2-4F94-851F-3B9606266169}"/>
    <dgm:cxn modelId="{268B850F-89A9-49EA-9FF7-43736572BDBE}" type="presOf" srcId="{96C205BE-2F9D-4EC2-8241-81C08661EF9A}" destId="{950DDA5F-1DA5-4EAE-BADA-DE2EDF520F14}" srcOrd="0" destOrd="0" presId="urn:microsoft.com/office/officeart/2005/8/layout/gear1"/>
    <dgm:cxn modelId="{A32948A2-D8D5-46C1-8DD3-BF1B4AF7182D}" srcId="{8B5823A9-755C-49DB-88B8-DD8F90233697}" destId="{BA195877-370B-47D1-87F2-90695C3233A1}" srcOrd="2" destOrd="0" parTransId="{DAAB33BD-4531-4079-98D9-DF75798FF34D}" sibTransId="{A72DF450-F338-4B8D-920C-9FD430DA3114}"/>
    <dgm:cxn modelId="{36521797-8A8D-4091-BA6D-BA2E5A1F28F4}" type="presOf" srcId="{A72DF450-F338-4B8D-920C-9FD430DA3114}" destId="{25C4C32A-6BBF-46BF-9C30-E20CE2C43E5C}" srcOrd="0" destOrd="0" presId="urn:microsoft.com/office/officeart/2005/8/layout/gear1"/>
    <dgm:cxn modelId="{5BAFFCBE-5553-44E0-997E-92214726BD66}" type="presOf" srcId="{8E5BB1CB-397B-4163-A57C-E3159D94F451}" destId="{A4B80DAC-81C6-4D37-BB57-2760E35AA215}" srcOrd="0" destOrd="0" presId="urn:microsoft.com/office/officeart/2005/8/layout/gear1"/>
    <dgm:cxn modelId="{F58AC780-1575-4A18-8124-6F6AC10A5E2E}" type="presOf" srcId="{BA195877-370B-47D1-87F2-90695C3233A1}" destId="{3C72381D-9082-4D71-A2C0-60669DE9A393}" srcOrd="3" destOrd="0" presId="urn:microsoft.com/office/officeart/2005/8/layout/gear1"/>
    <dgm:cxn modelId="{3098FC7C-79F7-46A2-A279-32D1C98B9E54}" srcId="{8B5823A9-755C-49DB-88B8-DD8F90233697}" destId="{15857A75-05BB-4BDF-B955-BE1A249472FD}" srcOrd="0" destOrd="0" parTransId="{81043057-1318-4995-A269-F84041F4E334}" sibTransId="{96C205BE-2F9D-4EC2-8241-81C08661EF9A}"/>
    <dgm:cxn modelId="{6F5A3035-8752-4859-8E99-FCF1B1A48CA7}" type="presOf" srcId="{8B5823A9-755C-49DB-88B8-DD8F90233697}" destId="{D0B48ADB-7ED6-4992-8081-E87B6C223E07}" srcOrd="0" destOrd="0" presId="urn:microsoft.com/office/officeart/2005/8/layout/gear1"/>
    <dgm:cxn modelId="{3D5397B8-02D9-4DE5-AC8E-EB31195C0CFF}" type="presOf" srcId="{8E5BB1CB-397B-4163-A57C-E3159D94F451}" destId="{A45F0364-97F5-4576-9EE9-E861652B5646}" srcOrd="2" destOrd="0" presId="urn:microsoft.com/office/officeart/2005/8/layout/gear1"/>
    <dgm:cxn modelId="{2A0654B6-6F0E-4730-AA0A-DAB8C3B9D360}" type="presOf" srcId="{BA195877-370B-47D1-87F2-90695C3233A1}" destId="{E328A390-4506-4A23-8E64-6D326F545B8F}" srcOrd="1" destOrd="0" presId="urn:microsoft.com/office/officeart/2005/8/layout/gear1"/>
    <dgm:cxn modelId="{D16F3CA0-8A5A-4004-8F20-90EDCAABD1C2}" type="presOf" srcId="{15857A75-05BB-4BDF-B955-BE1A249472FD}" destId="{7D68F004-E0EF-4ACA-A801-3D8CA9367A9F}" srcOrd="2" destOrd="0" presId="urn:microsoft.com/office/officeart/2005/8/layout/gear1"/>
    <dgm:cxn modelId="{DD62A69C-02E3-4E3E-93E4-7DFA926A0570}" type="presOf" srcId="{8E5BB1CB-397B-4163-A57C-E3159D94F451}" destId="{DF30214E-694D-4F94-9513-7A03568DF6FC}" srcOrd="1" destOrd="0" presId="urn:microsoft.com/office/officeart/2005/8/layout/gear1"/>
    <dgm:cxn modelId="{B3566A1F-61A5-4AAA-97C9-36E688A161BE}" type="presOf" srcId="{15857A75-05BB-4BDF-B955-BE1A249472FD}" destId="{224235F9-AA66-467B-BDBC-F968D89AFF74}" srcOrd="1" destOrd="0" presId="urn:microsoft.com/office/officeart/2005/8/layout/gear1"/>
    <dgm:cxn modelId="{5284668F-8ACE-4F83-BA56-70482A30E754}" type="presParOf" srcId="{D0B48ADB-7ED6-4992-8081-E87B6C223E07}" destId="{64D67EEA-D0BF-4A5D-B75B-499C39BA5BBB}" srcOrd="0" destOrd="0" presId="urn:microsoft.com/office/officeart/2005/8/layout/gear1"/>
    <dgm:cxn modelId="{684EC8BA-CEBA-4DB5-B1DC-FF7397FFAE4E}" type="presParOf" srcId="{D0B48ADB-7ED6-4992-8081-E87B6C223E07}" destId="{224235F9-AA66-467B-BDBC-F968D89AFF74}" srcOrd="1" destOrd="0" presId="urn:microsoft.com/office/officeart/2005/8/layout/gear1"/>
    <dgm:cxn modelId="{4F0D6462-BB0B-47C9-859C-94D8048401EB}" type="presParOf" srcId="{D0B48ADB-7ED6-4992-8081-E87B6C223E07}" destId="{7D68F004-E0EF-4ACA-A801-3D8CA9367A9F}" srcOrd="2" destOrd="0" presId="urn:microsoft.com/office/officeart/2005/8/layout/gear1"/>
    <dgm:cxn modelId="{31FAC224-AD6C-451D-B4B4-70F7582C3201}" type="presParOf" srcId="{D0B48ADB-7ED6-4992-8081-E87B6C223E07}" destId="{A4B80DAC-81C6-4D37-BB57-2760E35AA215}" srcOrd="3" destOrd="0" presId="urn:microsoft.com/office/officeart/2005/8/layout/gear1"/>
    <dgm:cxn modelId="{D50AB798-27EB-416A-876C-6653052077F3}" type="presParOf" srcId="{D0B48ADB-7ED6-4992-8081-E87B6C223E07}" destId="{DF30214E-694D-4F94-9513-7A03568DF6FC}" srcOrd="4" destOrd="0" presId="urn:microsoft.com/office/officeart/2005/8/layout/gear1"/>
    <dgm:cxn modelId="{6410BB76-4F95-460A-A0E9-EC40D9050C76}" type="presParOf" srcId="{D0B48ADB-7ED6-4992-8081-E87B6C223E07}" destId="{A45F0364-97F5-4576-9EE9-E861652B5646}" srcOrd="5" destOrd="0" presId="urn:microsoft.com/office/officeart/2005/8/layout/gear1"/>
    <dgm:cxn modelId="{28B90C7F-473A-4E38-9CCA-7BD219B1D164}" type="presParOf" srcId="{D0B48ADB-7ED6-4992-8081-E87B6C223E07}" destId="{173FD389-7296-4A83-B1F0-B60CBB573400}" srcOrd="6" destOrd="0" presId="urn:microsoft.com/office/officeart/2005/8/layout/gear1"/>
    <dgm:cxn modelId="{B20DCA9F-3687-4DF0-85F5-43DBD993DC82}" type="presParOf" srcId="{D0B48ADB-7ED6-4992-8081-E87B6C223E07}" destId="{E328A390-4506-4A23-8E64-6D326F545B8F}" srcOrd="7" destOrd="0" presId="urn:microsoft.com/office/officeart/2005/8/layout/gear1"/>
    <dgm:cxn modelId="{C39F6BA9-CC78-4D98-ABAC-E6B80D4B275B}" type="presParOf" srcId="{D0B48ADB-7ED6-4992-8081-E87B6C223E07}" destId="{E239B957-B579-4021-9899-9AD7784628E2}" srcOrd="8" destOrd="0" presId="urn:microsoft.com/office/officeart/2005/8/layout/gear1"/>
    <dgm:cxn modelId="{B87CDFB5-6C9A-48DA-BFCF-2D0E771DD68C}" type="presParOf" srcId="{D0B48ADB-7ED6-4992-8081-E87B6C223E07}" destId="{3C72381D-9082-4D71-A2C0-60669DE9A393}" srcOrd="9" destOrd="0" presId="urn:microsoft.com/office/officeart/2005/8/layout/gear1"/>
    <dgm:cxn modelId="{60A8451E-2553-4F33-A3D8-9835CF945DFB}" type="presParOf" srcId="{D0B48ADB-7ED6-4992-8081-E87B6C223E07}" destId="{950DDA5F-1DA5-4EAE-BADA-DE2EDF520F14}" srcOrd="10" destOrd="0" presId="urn:microsoft.com/office/officeart/2005/8/layout/gear1"/>
    <dgm:cxn modelId="{5054C75D-2A17-4E8A-BD36-CE6B647185DC}" type="presParOf" srcId="{D0B48ADB-7ED6-4992-8081-E87B6C223E07}" destId="{D773892F-5C15-469D-97FE-DD7174B261E2}" srcOrd="11" destOrd="0" presId="urn:microsoft.com/office/officeart/2005/8/layout/gear1"/>
    <dgm:cxn modelId="{FCCCF29C-AC8E-4E4A-8925-14DA7FF5459B}" type="presParOf" srcId="{D0B48ADB-7ED6-4992-8081-E87B6C223E07}" destId="{25C4C32A-6BBF-46BF-9C30-E20CE2C43E5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3/7/2018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Overview of Vocational </a:t>
            </a:r>
            <a:r>
              <a:rPr lang="en-US" sz="4800" dirty="0" smtClean="0"/>
              <a:t>Rehabilitation</a:t>
            </a:r>
            <a:endParaRPr lang="en-US" sz="4800" dirty="0"/>
          </a:p>
        </p:txBody>
      </p:sp>
      <p:sp>
        <p:nvSpPr>
          <p:cNvPr id="3" name="Subtitle 2"/>
          <p:cNvSpPr>
            <a:spLocks noGrp="1"/>
          </p:cNvSpPr>
          <p:nvPr>
            <p:ph type="subTitle" idx="1"/>
          </p:nvPr>
        </p:nvSpPr>
        <p:spPr>
          <a:xfrm>
            <a:off x="2692398" y="3657597"/>
            <a:ext cx="6815669" cy="1571108"/>
          </a:xfrm>
        </p:spPr>
        <p:txBody>
          <a:bodyPr>
            <a:normAutofit/>
          </a:bodyPr>
          <a:lstStyle/>
          <a:p>
            <a:r>
              <a:rPr lang="en-US" dirty="0" smtClean="0"/>
              <a:t>What to Expect When Working With Vocational Rehabilitation  </a:t>
            </a:r>
            <a:endParaRPr lang="en-US" dirty="0"/>
          </a:p>
        </p:txBody>
      </p:sp>
    </p:spTree>
    <p:extLst>
      <p:ext uri="{BB962C8B-B14F-4D97-AF65-F5344CB8AC3E}">
        <p14:creationId xmlns:p14="http://schemas.microsoft.com/office/powerpoint/2010/main" val="99638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IPE Mandatory Components</a:t>
            </a:r>
            <a:endParaRPr lang="en-US" dirty="0"/>
          </a:p>
        </p:txBody>
      </p:sp>
      <p:sp>
        <p:nvSpPr>
          <p:cNvPr id="3" name="Content Placeholder 2"/>
          <p:cNvSpPr>
            <a:spLocks noGrp="1"/>
          </p:cNvSpPr>
          <p:nvPr>
            <p:ph idx="1"/>
          </p:nvPr>
        </p:nvSpPr>
        <p:spPr/>
        <p:txBody>
          <a:bodyPr/>
          <a:lstStyle/>
          <a:p>
            <a:r>
              <a:rPr lang="en-US" dirty="0" smtClean="0"/>
              <a:t>Description of the specific employment outcome</a:t>
            </a:r>
          </a:p>
          <a:p>
            <a:r>
              <a:rPr lang="en-US" dirty="0" smtClean="0"/>
              <a:t>Description of the specific rehabilitation services</a:t>
            </a:r>
          </a:p>
          <a:p>
            <a:r>
              <a:rPr lang="en-US" dirty="0" smtClean="0"/>
              <a:t>Timeline for initiation of services and achieving the employment outcome</a:t>
            </a:r>
          </a:p>
          <a:p>
            <a:r>
              <a:rPr lang="en-US" dirty="0" smtClean="0"/>
              <a:t>Description of vendors chosen to provide services</a:t>
            </a:r>
          </a:p>
          <a:p>
            <a:r>
              <a:rPr lang="en-US" dirty="0" smtClean="0"/>
              <a:t>Description of criteria to evaluate progress toward the employment goal</a:t>
            </a:r>
          </a:p>
          <a:p>
            <a:r>
              <a:rPr lang="en-US" dirty="0" smtClean="0"/>
              <a:t>Terms and conditions (joint responsibilities) of the IPE</a:t>
            </a:r>
            <a:endParaRPr lang="en-US" dirty="0"/>
          </a:p>
        </p:txBody>
      </p:sp>
    </p:spTree>
    <p:extLst>
      <p:ext uri="{BB962C8B-B14F-4D97-AF65-F5344CB8AC3E}">
        <p14:creationId xmlns:p14="http://schemas.microsoft.com/office/powerpoint/2010/main" val="91698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695997"/>
              </p:ext>
            </p:extLst>
          </p:nvPr>
        </p:nvGraphicFramePr>
        <p:xfrm>
          <a:off x="1695796" y="603288"/>
          <a:ext cx="78739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54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Successful Employment Outcome: VR Closure</a:t>
            </a:r>
            <a:endParaRPr lang="en-US" dirty="0"/>
          </a:p>
        </p:txBody>
      </p:sp>
      <p:sp>
        <p:nvSpPr>
          <p:cNvPr id="3" name="Content Placeholder 2"/>
          <p:cNvSpPr>
            <a:spLocks noGrp="1"/>
          </p:cNvSpPr>
          <p:nvPr>
            <p:ph idx="1"/>
          </p:nvPr>
        </p:nvSpPr>
        <p:spPr/>
        <p:txBody>
          <a:bodyPr/>
          <a:lstStyle/>
          <a:p>
            <a:r>
              <a:rPr lang="en-US" dirty="0" smtClean="0"/>
              <a:t>Consistent with the individual’s interests, abilities and limitations</a:t>
            </a:r>
          </a:p>
          <a:p>
            <a:r>
              <a:rPr lang="en-US" dirty="0" smtClean="0"/>
              <a:t>May include self-employment, telecommuting, business ownership</a:t>
            </a:r>
          </a:p>
          <a:p>
            <a:r>
              <a:rPr lang="en-US" dirty="0" smtClean="0"/>
              <a:t>Must be in an integrated environment (not in an isolated environment or sheltered workshop)</a:t>
            </a:r>
          </a:p>
          <a:p>
            <a:r>
              <a:rPr lang="en-US" dirty="0" smtClean="0"/>
              <a:t>At or above federal minimum wage</a:t>
            </a:r>
          </a:p>
          <a:p>
            <a:r>
              <a:rPr lang="en-US" dirty="0" smtClean="0"/>
              <a:t>Minimum of 90 days following the completion of rehabilitation services</a:t>
            </a:r>
            <a:endParaRPr lang="en-US" dirty="0"/>
          </a:p>
        </p:txBody>
      </p:sp>
    </p:spTree>
    <p:extLst>
      <p:ext uri="{BB962C8B-B14F-4D97-AF65-F5344CB8AC3E}">
        <p14:creationId xmlns:p14="http://schemas.microsoft.com/office/powerpoint/2010/main" val="182460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Assistance Program (CAP)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CAP is authorized by the Rehabilitation Act</a:t>
            </a:r>
          </a:p>
          <a:p>
            <a:r>
              <a:rPr lang="en-US" dirty="0" smtClean="0"/>
              <a:t>56 CAPs one in each state, territory and Washington DC</a:t>
            </a:r>
          </a:p>
          <a:p>
            <a:r>
              <a:rPr lang="en-US" dirty="0" smtClean="0"/>
              <a:t>Assist any client with programs covered by the Act primarily VR and IL (independent living)</a:t>
            </a:r>
          </a:p>
          <a:p>
            <a:r>
              <a:rPr lang="en-US" dirty="0" smtClean="0"/>
              <a:t>The client must initiate the appeal process</a:t>
            </a:r>
          </a:p>
          <a:p>
            <a:r>
              <a:rPr lang="en-US" dirty="0" smtClean="0"/>
              <a:t>Intent is to lessen the feeling of intimidation and restore relationship between client and VR</a:t>
            </a:r>
          </a:p>
          <a:p>
            <a:r>
              <a:rPr lang="en-US" dirty="0" smtClean="0"/>
              <a:t>Eligibility determination and IPE most common VR components requiring CAP</a:t>
            </a:r>
          </a:p>
          <a:p>
            <a:endParaRPr lang="en-US" dirty="0"/>
          </a:p>
        </p:txBody>
      </p:sp>
    </p:spTree>
    <p:extLst>
      <p:ext uri="{BB962C8B-B14F-4D97-AF65-F5344CB8AC3E}">
        <p14:creationId xmlns:p14="http://schemas.microsoft.com/office/powerpoint/2010/main" val="376848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AgrAbility</a:t>
            </a:r>
            <a:r>
              <a:rPr lang="en-US" dirty="0" smtClean="0"/>
              <a:t> and CAP</a:t>
            </a:r>
            <a:endParaRPr lang="en-US" dirty="0"/>
          </a:p>
        </p:txBody>
      </p:sp>
      <p:sp>
        <p:nvSpPr>
          <p:cNvPr id="3" name="Content Placeholder 2"/>
          <p:cNvSpPr>
            <a:spLocks noGrp="1"/>
          </p:cNvSpPr>
          <p:nvPr>
            <p:ph idx="1"/>
          </p:nvPr>
        </p:nvSpPr>
        <p:spPr/>
        <p:txBody>
          <a:bodyPr/>
          <a:lstStyle/>
          <a:p>
            <a:r>
              <a:rPr lang="en-US" dirty="0" smtClean="0"/>
              <a:t>Client must take the lead</a:t>
            </a:r>
          </a:p>
          <a:p>
            <a:r>
              <a:rPr lang="en-US" dirty="0" err="1" smtClean="0"/>
              <a:t>AgrAbility</a:t>
            </a:r>
            <a:r>
              <a:rPr lang="en-US" dirty="0" smtClean="0"/>
              <a:t> staff may advocate for client (with client’s permission) in consultation with CAP</a:t>
            </a:r>
          </a:p>
          <a:p>
            <a:r>
              <a:rPr lang="en-US" dirty="0" err="1" smtClean="0"/>
              <a:t>AgrAbility</a:t>
            </a:r>
            <a:r>
              <a:rPr lang="en-US" dirty="0" smtClean="0"/>
              <a:t> recommendations must address functional limitations as related to employment goal, must be necessary and reasonable</a:t>
            </a:r>
          </a:p>
          <a:p>
            <a:r>
              <a:rPr lang="en-US" dirty="0" err="1" smtClean="0"/>
              <a:t>AgrAbility</a:t>
            </a:r>
            <a:r>
              <a:rPr lang="en-US" dirty="0" smtClean="0"/>
              <a:t> staff may serve as an expert witness in regard to employment goal, accommodations and/or AT in an administrative hearing</a:t>
            </a:r>
          </a:p>
          <a:p>
            <a:endParaRPr lang="en-US" dirty="0" smtClean="0"/>
          </a:p>
          <a:p>
            <a:pPr marL="0" indent="0">
              <a:buNone/>
            </a:pPr>
            <a:endParaRPr lang="en-US" dirty="0"/>
          </a:p>
        </p:txBody>
      </p:sp>
    </p:spTree>
    <p:extLst>
      <p:ext uri="{BB962C8B-B14F-4D97-AF65-F5344CB8AC3E}">
        <p14:creationId xmlns:p14="http://schemas.microsoft.com/office/powerpoint/2010/main" val="207728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Purpose of Vocational Rehabilitation</a:t>
            </a:r>
            <a:endParaRPr lang="en-US" dirty="0"/>
          </a:p>
        </p:txBody>
      </p:sp>
      <p:sp>
        <p:nvSpPr>
          <p:cNvPr id="3" name="Content Placeholder 2"/>
          <p:cNvSpPr>
            <a:spLocks noGrp="1"/>
          </p:cNvSpPr>
          <p:nvPr>
            <p:ph idx="1"/>
          </p:nvPr>
        </p:nvSpPr>
        <p:spPr/>
        <p:txBody>
          <a:bodyPr/>
          <a:lstStyle/>
          <a:p>
            <a:r>
              <a:rPr lang="en-US" dirty="0" smtClean="0"/>
              <a:t>“The purpose of the Vocational Rehabilitation (VR) Program is to empower individuals with disability particularly individuals with significant disability to achieve high quality employment outcomes to which they aspire and that are consistent with their unique strengths, resources, priorities, concerns, abilities, capabilities, and informed choice.”</a:t>
            </a:r>
          </a:p>
          <a:p>
            <a:r>
              <a:rPr lang="en-US" dirty="0" smtClean="0"/>
              <a:t>34 CFR 361.50: Written Policies Governing the Provisions of Services for Individuals with Disabilities. </a:t>
            </a:r>
            <a:endParaRPr lang="en-US" dirty="0"/>
          </a:p>
        </p:txBody>
      </p:sp>
    </p:spTree>
    <p:extLst>
      <p:ext uri="{BB962C8B-B14F-4D97-AF65-F5344CB8AC3E}">
        <p14:creationId xmlns:p14="http://schemas.microsoft.com/office/powerpoint/2010/main" val="160186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Mandate</a:t>
            </a:r>
            <a:endParaRPr lang="en-US" dirty="0"/>
          </a:p>
        </p:txBody>
      </p:sp>
      <p:sp>
        <p:nvSpPr>
          <p:cNvPr id="3" name="Content Placeholder 2"/>
          <p:cNvSpPr>
            <a:spLocks noGrp="1"/>
          </p:cNvSpPr>
          <p:nvPr>
            <p:ph idx="1"/>
          </p:nvPr>
        </p:nvSpPr>
        <p:spPr/>
        <p:txBody>
          <a:bodyPr/>
          <a:lstStyle/>
          <a:p>
            <a:r>
              <a:rPr lang="en-US" dirty="0" smtClean="0"/>
              <a:t>Rehabilitation Act of 1973 as Amended Through P.L. 114-95 Enacted December 10, 2015</a:t>
            </a:r>
          </a:p>
          <a:p>
            <a:r>
              <a:rPr lang="en-US" dirty="0" smtClean="0"/>
              <a:t>Any State that submits a State Plan to the Secretary is eligible to be funded</a:t>
            </a:r>
          </a:p>
          <a:p>
            <a:r>
              <a:rPr lang="en-US" dirty="0" smtClean="0"/>
              <a:t>78.7% Federal Dollars and a 21.3% State Match combine to provide funding.</a:t>
            </a:r>
          </a:p>
          <a:p>
            <a:r>
              <a:rPr lang="en-US" dirty="0" smtClean="0"/>
              <a:t>Vocational Rehabilitation is available in all 50 states </a:t>
            </a:r>
            <a:endParaRPr lang="en-US" dirty="0"/>
          </a:p>
        </p:txBody>
      </p:sp>
    </p:spTree>
    <p:extLst>
      <p:ext uri="{BB962C8B-B14F-4D97-AF65-F5344CB8AC3E}">
        <p14:creationId xmlns:p14="http://schemas.microsoft.com/office/powerpoint/2010/main" val="234222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Vocational Rehabilitation Mission</a:t>
            </a:r>
            <a:endParaRPr lang="en-US" dirty="0"/>
          </a:p>
        </p:txBody>
      </p:sp>
      <p:sp>
        <p:nvSpPr>
          <p:cNvPr id="3" name="Content Placeholder 2"/>
          <p:cNvSpPr>
            <a:spLocks noGrp="1"/>
          </p:cNvSpPr>
          <p:nvPr>
            <p:ph idx="1"/>
          </p:nvPr>
        </p:nvSpPr>
        <p:spPr/>
        <p:txBody>
          <a:bodyPr/>
          <a:lstStyle/>
          <a:p>
            <a:r>
              <a:rPr lang="en-US" dirty="0" smtClean="0"/>
              <a:t>To serve eligible people with disability in obtaining and retaining employment that is commensurate with abilities, interests and limitations.</a:t>
            </a:r>
          </a:p>
          <a:p>
            <a:r>
              <a:rPr lang="en-US" dirty="0" smtClean="0"/>
              <a:t>Meeting the individual rehabilitation needs of each person</a:t>
            </a:r>
          </a:p>
          <a:p>
            <a:r>
              <a:rPr lang="en-US" dirty="0" smtClean="0"/>
              <a:t>Managing the financial resources to provide services that are both necessary and reasonable. </a:t>
            </a:r>
          </a:p>
          <a:p>
            <a:pPr marL="0" indent="0">
              <a:buNone/>
            </a:pPr>
            <a:r>
              <a:rPr lang="en-US" dirty="0"/>
              <a:t> </a:t>
            </a:r>
          </a:p>
        </p:txBody>
      </p:sp>
    </p:spTree>
    <p:extLst>
      <p:ext uri="{BB962C8B-B14F-4D97-AF65-F5344CB8AC3E}">
        <p14:creationId xmlns:p14="http://schemas.microsoft.com/office/powerpoint/2010/main" val="181327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AgrAbility</a:t>
            </a:r>
            <a:r>
              <a:rPr lang="en-US" dirty="0" smtClean="0"/>
              <a:t> Mission</a:t>
            </a:r>
            <a:endParaRPr lang="en-US" dirty="0"/>
          </a:p>
        </p:txBody>
      </p:sp>
      <p:sp>
        <p:nvSpPr>
          <p:cNvPr id="3" name="Content Placeholder 2"/>
          <p:cNvSpPr>
            <a:spLocks noGrp="1"/>
          </p:cNvSpPr>
          <p:nvPr>
            <p:ph idx="1"/>
          </p:nvPr>
        </p:nvSpPr>
        <p:spPr/>
        <p:txBody>
          <a:bodyPr/>
          <a:lstStyle/>
          <a:p>
            <a:r>
              <a:rPr lang="en-US" dirty="0" smtClean="0"/>
              <a:t>“The vision of </a:t>
            </a:r>
            <a:r>
              <a:rPr lang="en-US" dirty="0" err="1" smtClean="0"/>
              <a:t>AgrAbility</a:t>
            </a:r>
            <a:r>
              <a:rPr lang="en-US" dirty="0" smtClean="0"/>
              <a:t> is to enable a lifestyle of high quality for farmers, ranchers. And other agricultural workers with disabilities to that they may succeed in rural America.” </a:t>
            </a:r>
          </a:p>
          <a:p>
            <a:r>
              <a:rPr lang="en-US" dirty="0" smtClean="0"/>
              <a:t>Success includes gainful employment in production agriculture, related occupations, access to appropriate assistive technology and evidence-based information related to the treatment and rehabilitation of disabling conditions. </a:t>
            </a:r>
            <a:endParaRPr lang="en-US" dirty="0"/>
          </a:p>
        </p:txBody>
      </p:sp>
    </p:spTree>
    <p:extLst>
      <p:ext uri="{BB962C8B-B14F-4D97-AF65-F5344CB8AC3E}">
        <p14:creationId xmlns:p14="http://schemas.microsoft.com/office/powerpoint/2010/main" val="273815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t>
            </a:r>
            <a:r>
              <a:rPr lang="en-US" dirty="0" err="1" smtClean="0"/>
              <a:t>AgrAbility</a:t>
            </a:r>
            <a:r>
              <a:rPr lang="en-US" dirty="0" smtClean="0"/>
              <a:t>-VR Relationship Important</a:t>
            </a:r>
            <a:endParaRPr lang="en-US" dirty="0"/>
          </a:p>
        </p:txBody>
      </p:sp>
      <p:sp>
        <p:nvSpPr>
          <p:cNvPr id="3" name="Content Placeholder 2"/>
          <p:cNvSpPr>
            <a:spLocks noGrp="1"/>
          </p:cNvSpPr>
          <p:nvPr>
            <p:ph idx="1"/>
          </p:nvPr>
        </p:nvSpPr>
        <p:spPr/>
        <p:txBody>
          <a:bodyPr/>
          <a:lstStyle/>
          <a:p>
            <a:r>
              <a:rPr lang="en-US" dirty="0" smtClean="0"/>
              <a:t>Farming is inherently hazardous – Accidents, physical wear and tear, aging all contribute to disability</a:t>
            </a:r>
          </a:p>
          <a:p>
            <a:r>
              <a:rPr lang="en-US" dirty="0" smtClean="0"/>
              <a:t>Research indicates that the risk of depression increases with delays in returning to work</a:t>
            </a:r>
          </a:p>
          <a:p>
            <a:r>
              <a:rPr lang="en-US" dirty="0" smtClean="0"/>
              <a:t>Real recovery occurs when they are able to return to their chosen profession</a:t>
            </a:r>
          </a:p>
          <a:p>
            <a:r>
              <a:rPr lang="en-US" dirty="0" smtClean="0"/>
              <a:t>Evidence indicates a strong desire to return to farming </a:t>
            </a:r>
          </a:p>
          <a:p>
            <a:r>
              <a:rPr lang="en-US" dirty="0" smtClean="0"/>
              <a:t>Refusal to be constrained by </a:t>
            </a:r>
            <a:r>
              <a:rPr lang="en-US" dirty="0" err="1" smtClean="0"/>
              <a:t>disablity</a:t>
            </a:r>
            <a:endParaRPr lang="en-US" dirty="0"/>
          </a:p>
        </p:txBody>
      </p:sp>
    </p:spTree>
    <p:extLst>
      <p:ext uri="{BB962C8B-B14F-4D97-AF65-F5344CB8AC3E}">
        <p14:creationId xmlns:p14="http://schemas.microsoft.com/office/powerpoint/2010/main" val="142764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Vocational Rehabilitation Employment Hierarchy</a:t>
            </a:r>
            <a:endParaRPr lang="en-US" dirty="0"/>
          </a:p>
        </p:txBody>
      </p:sp>
      <p:sp>
        <p:nvSpPr>
          <p:cNvPr id="3" name="Content Placeholder 2"/>
          <p:cNvSpPr>
            <a:spLocks noGrp="1"/>
          </p:cNvSpPr>
          <p:nvPr>
            <p:ph idx="1"/>
          </p:nvPr>
        </p:nvSpPr>
        <p:spPr/>
        <p:txBody>
          <a:bodyPr>
            <a:normAutofit lnSpcReduction="10000"/>
          </a:bodyPr>
          <a:lstStyle/>
          <a:p>
            <a:r>
              <a:rPr lang="en-US" dirty="0" smtClean="0"/>
              <a:t>Same job – Same employer</a:t>
            </a:r>
          </a:p>
          <a:p>
            <a:r>
              <a:rPr lang="en-US" dirty="0" smtClean="0"/>
              <a:t>Different job – Same employer</a:t>
            </a:r>
          </a:p>
          <a:p>
            <a:r>
              <a:rPr lang="en-US" dirty="0" smtClean="0"/>
              <a:t>Same job – Different employer</a:t>
            </a:r>
          </a:p>
          <a:p>
            <a:r>
              <a:rPr lang="en-US" dirty="0" smtClean="0"/>
              <a:t>Different job – Different employer</a:t>
            </a:r>
          </a:p>
          <a:p>
            <a:r>
              <a:rPr lang="en-US" dirty="0" smtClean="0"/>
              <a:t>Farmers have a higher successful rehabilitation rate than the general population</a:t>
            </a:r>
          </a:p>
          <a:p>
            <a:r>
              <a:rPr lang="en-US" dirty="0" smtClean="0"/>
              <a:t>98% success rate for VR of </a:t>
            </a:r>
            <a:r>
              <a:rPr lang="en-US" dirty="0" err="1" smtClean="0"/>
              <a:t>AgrAbility</a:t>
            </a:r>
            <a:r>
              <a:rPr lang="en-US" dirty="0" smtClean="0"/>
              <a:t> consumers</a:t>
            </a:r>
            <a:endParaRPr lang="en-US" dirty="0"/>
          </a:p>
        </p:txBody>
      </p:sp>
    </p:spTree>
    <p:extLst>
      <p:ext uri="{BB962C8B-B14F-4D97-AF65-F5344CB8AC3E}">
        <p14:creationId xmlns:p14="http://schemas.microsoft.com/office/powerpoint/2010/main" val="330057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VR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be eligible for Vocational Rehabilitation Services an individual must</a:t>
            </a:r>
          </a:p>
          <a:p>
            <a:r>
              <a:rPr lang="en-US" dirty="0" smtClean="0"/>
              <a:t>Have a physical or mental impairment which, for such an individual, constitutes or results in a substantial impediment to employment</a:t>
            </a:r>
          </a:p>
          <a:p>
            <a:r>
              <a:rPr lang="en-US" dirty="0" smtClean="0"/>
              <a:t>Require Vocational Rehabilitation Services</a:t>
            </a:r>
          </a:p>
          <a:p>
            <a:r>
              <a:rPr lang="en-US" dirty="0" smtClean="0"/>
              <a:t>Will benefit from the services to successfully obtain and retain employment</a:t>
            </a:r>
          </a:p>
          <a:p>
            <a:r>
              <a:rPr lang="en-US" dirty="0" smtClean="0"/>
              <a:t>Order of selection: Most significant disability, must have 3 areas of functional limitation (communication, interpersonal skills, mobility, self-care, self-direction, work skills or work tolerance) </a:t>
            </a:r>
          </a:p>
          <a:p>
            <a:endParaRPr lang="en-US" dirty="0"/>
          </a:p>
        </p:txBody>
      </p:sp>
    </p:spTree>
    <p:extLst>
      <p:ext uri="{BB962C8B-B14F-4D97-AF65-F5344CB8AC3E}">
        <p14:creationId xmlns:p14="http://schemas.microsoft.com/office/powerpoint/2010/main" val="127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Assessment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Comprehensive assessment begins after an individual has been determined eligible for Vocational Rehabilitation services</a:t>
            </a:r>
          </a:p>
          <a:p>
            <a:r>
              <a:rPr lang="en-US" dirty="0" smtClean="0"/>
              <a:t>Assesses the unique strengths, resources, priorities, concerns, abilities, capabilities, interests and informed choice of the VR eligible individual</a:t>
            </a:r>
          </a:p>
          <a:p>
            <a:r>
              <a:rPr lang="en-US" dirty="0" smtClean="0"/>
              <a:t>Determines the goals and objectives of the individual</a:t>
            </a:r>
          </a:p>
          <a:p>
            <a:r>
              <a:rPr lang="en-US" dirty="0" smtClean="0"/>
              <a:t>Determines the nature and scope of Vocational Rehabilitation services</a:t>
            </a:r>
          </a:p>
          <a:p>
            <a:r>
              <a:rPr lang="en-US" dirty="0"/>
              <a:t>C</a:t>
            </a:r>
            <a:r>
              <a:rPr lang="en-US" dirty="0" smtClean="0"/>
              <a:t>omprehensive assessment is used to develop the Individualized Plan for Employment (IPE)</a:t>
            </a:r>
            <a:endParaRPr lang="en-US" dirty="0"/>
          </a:p>
        </p:txBody>
      </p:sp>
    </p:spTree>
    <p:extLst>
      <p:ext uri="{BB962C8B-B14F-4D97-AF65-F5344CB8AC3E}">
        <p14:creationId xmlns:p14="http://schemas.microsoft.com/office/powerpoint/2010/main" val="24051484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185</TotalTime>
  <Words>762</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An Overview of Vocational Rehabilitation</vt:lpstr>
      <vt:lpstr>The Purpose of Vocational Rehabilitation</vt:lpstr>
      <vt:lpstr>Federal Mandate</vt:lpstr>
      <vt:lpstr>Vocational Rehabilitation Mission</vt:lpstr>
      <vt:lpstr>AgrAbility Mission</vt:lpstr>
      <vt:lpstr>Why is AgrAbility-VR Relationship Important</vt:lpstr>
      <vt:lpstr>Vocational Rehabilitation Employment Hierarchy</vt:lpstr>
      <vt:lpstr>Eligibility for VR Services</vt:lpstr>
      <vt:lpstr>Comprehensive Assessment</vt:lpstr>
      <vt:lpstr>IPE Mandatory Components</vt:lpstr>
      <vt:lpstr>PowerPoint Presentation</vt:lpstr>
      <vt:lpstr>Successful Employment Outcome: VR Closure</vt:lpstr>
      <vt:lpstr>Client Assistance Program (CAP)</vt:lpstr>
      <vt:lpstr>AgrAbility and CAP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Vocational Rehabilitation</dc:title>
  <dc:creator>Staff3</dc:creator>
  <cp:lastModifiedBy>Theresa McKeel</cp:lastModifiedBy>
  <cp:revision>17</cp:revision>
  <dcterms:created xsi:type="dcterms:W3CDTF">2018-02-19T17:43:58Z</dcterms:created>
  <dcterms:modified xsi:type="dcterms:W3CDTF">2018-03-07T14:45:21Z</dcterms:modified>
</cp:coreProperties>
</file>