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58" r:id="rId4"/>
    <p:sldId id="261"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5" r:id="rId18"/>
    <p:sldId id="276" r:id="rId19"/>
    <p:sldId id="298" r:id="rId20"/>
    <p:sldId id="299" r:id="rId21"/>
    <p:sldId id="300" r:id="rId22"/>
    <p:sldId id="301" r:id="rId23"/>
    <p:sldId id="302" r:id="rId24"/>
    <p:sldId id="277" r:id="rId25"/>
    <p:sldId id="278" r:id="rId26"/>
    <p:sldId id="279" r:id="rId27"/>
    <p:sldId id="280" r:id="rId28"/>
    <p:sldId id="281" r:id="rId29"/>
    <p:sldId id="282" r:id="rId30"/>
    <p:sldId id="283" r:id="rId31"/>
    <p:sldId id="284" r:id="rId32"/>
    <p:sldId id="285" r:id="rId33"/>
    <p:sldId id="286" r:id="rId34"/>
    <p:sldId id="290" r:id="rId35"/>
    <p:sldId id="287" r:id="rId36"/>
    <p:sldId id="288" r:id="rId37"/>
    <p:sldId id="289" r:id="rId38"/>
    <p:sldId id="291" r:id="rId39"/>
    <p:sldId id="292" r:id="rId40"/>
    <p:sldId id="293" r:id="rId41"/>
    <p:sldId id="295" r:id="rId42"/>
    <p:sldId id="296" r:id="rId43"/>
    <p:sldId id="297" r:id="rId44"/>
    <p:sldId id="294" r:id="rId45"/>
    <p:sldId id="259" r:id="rId46"/>
    <p:sldId id="260"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649" autoAdjust="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F501D2C-1591-4292-AAA9-95812908DB7E}"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81D15035-C725-4BF4-90C3-721F8E230451}"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FF7590CE-2408-44A7-8C33-30541534278F}" type="slidenum">
              <a:rPr lang="en-US" altLang="en-US" smtClean="0"/>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E74119E5-2F60-469F-9D81-9D33E749D6C2}" type="slidenum">
              <a:rPr lang="en-US" altLang="en-US" smtClean="0"/>
              <a:pPr/>
              <a:t>‹#›</a:t>
            </a:fld>
            <a:endParaRPr lang="en-US"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A0BAC904-4357-4A67-B5E1-132F639DEB64}"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B928F9A5-0CD0-4C54-9083-0B2DA5A32038}" type="slidenum">
              <a:rPr lang="en-US" altLang="en-US" smtClean="0"/>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ltLang="en-US"/>
          </a:p>
        </p:txBody>
      </p:sp>
      <p:sp>
        <p:nvSpPr>
          <p:cNvPr id="8" name="Footer Placeholder 7"/>
          <p:cNvSpPr>
            <a:spLocks noGrp="1"/>
          </p:cNvSpPr>
          <p:nvPr>
            <p:ph type="ftr" sz="quarter" idx="11"/>
          </p:nvPr>
        </p:nvSpPr>
        <p:spPr/>
        <p:txBody>
          <a:bodyPr/>
          <a:lstStyle>
            <a:extLst/>
          </a:lstStyle>
          <a:p>
            <a:endParaRPr lang="en-US" altLang="en-US"/>
          </a:p>
        </p:txBody>
      </p:sp>
      <p:sp>
        <p:nvSpPr>
          <p:cNvPr id="9" name="Slide Number Placeholder 8"/>
          <p:cNvSpPr>
            <a:spLocks noGrp="1"/>
          </p:cNvSpPr>
          <p:nvPr>
            <p:ph type="sldNum" sz="quarter" idx="12"/>
          </p:nvPr>
        </p:nvSpPr>
        <p:spPr/>
        <p:txBody>
          <a:bodyPr/>
          <a:lstStyle>
            <a:extLst/>
          </a:lstStyle>
          <a:p>
            <a:fld id="{B76BB91F-0E4B-453B-80A2-057D83B6A8C1}"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ltLang="en-US"/>
          </a:p>
        </p:txBody>
      </p:sp>
      <p:sp>
        <p:nvSpPr>
          <p:cNvPr id="4" name="Footer Placeholder 3"/>
          <p:cNvSpPr>
            <a:spLocks noGrp="1"/>
          </p:cNvSpPr>
          <p:nvPr>
            <p:ph type="ftr" sz="quarter" idx="11"/>
          </p:nvPr>
        </p:nvSpPr>
        <p:spPr/>
        <p:txBody>
          <a:bodyPr/>
          <a:lstStyle>
            <a:extLst/>
          </a:lstStyle>
          <a:p>
            <a:endParaRPr lang="en-US" altLang="en-US"/>
          </a:p>
        </p:txBody>
      </p:sp>
      <p:sp>
        <p:nvSpPr>
          <p:cNvPr id="5" name="Slide Number Placeholder 4"/>
          <p:cNvSpPr>
            <a:spLocks noGrp="1"/>
          </p:cNvSpPr>
          <p:nvPr>
            <p:ph type="sldNum" sz="quarter" idx="12"/>
          </p:nvPr>
        </p:nvSpPr>
        <p:spPr/>
        <p:txBody>
          <a:bodyPr/>
          <a:lstStyle>
            <a:extLst/>
          </a:lstStyle>
          <a:p>
            <a:fld id="{AFC76B3A-F6DE-41E3-926B-758A1F8DCDED}" type="slidenum">
              <a:rPr lang="en-US" altLang="en-US" smtClean="0"/>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ltLang="en-US"/>
          </a:p>
        </p:txBody>
      </p:sp>
      <p:sp>
        <p:nvSpPr>
          <p:cNvPr id="3" name="Footer Placeholder 2"/>
          <p:cNvSpPr>
            <a:spLocks noGrp="1"/>
          </p:cNvSpPr>
          <p:nvPr>
            <p:ph type="ftr" sz="quarter" idx="11"/>
          </p:nvPr>
        </p:nvSpPr>
        <p:spPr/>
        <p:txBody>
          <a:bodyPr/>
          <a:lstStyle>
            <a:extLst/>
          </a:lstStyle>
          <a:p>
            <a:endParaRPr lang="en-US" altLang="en-US"/>
          </a:p>
        </p:txBody>
      </p:sp>
      <p:sp>
        <p:nvSpPr>
          <p:cNvPr id="4" name="Slide Number Placeholder 3"/>
          <p:cNvSpPr>
            <a:spLocks noGrp="1"/>
          </p:cNvSpPr>
          <p:nvPr>
            <p:ph type="sldNum" sz="quarter" idx="12"/>
          </p:nvPr>
        </p:nvSpPr>
        <p:spPr/>
        <p:txBody>
          <a:bodyPr/>
          <a:lstStyle>
            <a:extLst/>
          </a:lstStyle>
          <a:p>
            <a:fld id="{BB6B5CB2-D6FB-49E2-B71A-5FA79AD6F478}"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p:txBody>
          <a:bodyPr/>
          <a:lstStyle>
            <a:extLst/>
          </a:lstStyle>
          <a:p>
            <a:fld id="{168B1B46-E7C5-462F-A7C2-C57632287B10}"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lt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114CE70-D756-483A-9DAF-466A968FEA9C}"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lt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lt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3A528A-7772-48A3-A82F-5C8AC726D2FF}"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7aRG2P2sB6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3M3WKZ6_Z14&amp;t=38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o.aira.io/employm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229600" cy="4267200"/>
          </a:xfrm>
        </p:spPr>
        <p:txBody>
          <a:bodyPr>
            <a:normAutofit/>
          </a:bodyPr>
          <a:lstStyle/>
          <a:p>
            <a:r>
              <a:rPr lang="en-US" sz="2400" dirty="0">
                <a:solidFill>
                  <a:schemeClr val="tx1"/>
                </a:solidFill>
              </a:rPr>
              <a:t>Access Technology and Employment Services for the Visually Impaired: What is New and Exciting?</a:t>
            </a:r>
            <a:br>
              <a:rPr lang="en-US" sz="2400" dirty="0">
                <a:solidFill>
                  <a:schemeClr val="tx1"/>
                </a:solidFill>
              </a:rPr>
            </a:br>
            <a:endParaRPr lang="en-US" sz="2400" dirty="0">
              <a:solidFill>
                <a:schemeClr val="tx1"/>
              </a:solidFill>
            </a:endParaRPr>
          </a:p>
        </p:txBody>
      </p:sp>
      <p:sp>
        <p:nvSpPr>
          <p:cNvPr id="3" name="Subtitle 2"/>
          <p:cNvSpPr>
            <a:spLocks noGrp="1"/>
          </p:cNvSpPr>
          <p:nvPr>
            <p:ph type="subTitle" idx="1"/>
          </p:nvPr>
        </p:nvSpPr>
        <p:spPr>
          <a:xfrm>
            <a:off x="457200" y="914400"/>
            <a:ext cx="6140450" cy="1447800"/>
          </a:xfrm>
        </p:spPr>
        <p:txBody>
          <a:bodyPr>
            <a:normAutofit fontScale="85000" lnSpcReduction="20000"/>
          </a:bodyPr>
          <a:lstStyle/>
          <a:p>
            <a:pPr algn="l"/>
            <a:r>
              <a:rPr lang="en-US" sz="2000" dirty="0" smtClean="0">
                <a:solidFill>
                  <a:schemeClr val="bg2">
                    <a:lumMod val="50000"/>
                  </a:schemeClr>
                </a:solidFill>
                <a:latin typeface="+mn-lt"/>
                <a:ea typeface="+mn-ea"/>
                <a:cs typeface="+mn-cs"/>
              </a:rPr>
              <a:t>Sherry </a:t>
            </a:r>
            <a:r>
              <a:rPr lang="en-US" sz="2000" dirty="0">
                <a:solidFill>
                  <a:schemeClr val="bg2">
                    <a:lumMod val="50000"/>
                  </a:schemeClr>
                </a:solidFill>
                <a:latin typeface="+mn-lt"/>
                <a:ea typeface="+mn-ea"/>
                <a:cs typeface="+mn-cs"/>
              </a:rPr>
              <a:t>Boothby, OTR/L, CLVT, MS, Low Vision Clinic </a:t>
            </a:r>
            <a:r>
              <a:rPr lang="en-US" sz="2000" dirty="0" smtClean="0">
                <a:solidFill>
                  <a:schemeClr val="bg2">
                    <a:lumMod val="50000"/>
                  </a:schemeClr>
                </a:solidFill>
                <a:latin typeface="+mn-lt"/>
                <a:ea typeface="+mn-ea"/>
                <a:cs typeface="+mn-cs"/>
              </a:rPr>
              <a:t>Coordinator, The Iris Network, Portland ME</a:t>
            </a:r>
          </a:p>
          <a:p>
            <a:pPr algn="l"/>
            <a:endParaRPr lang="en-US" sz="2000" dirty="0" smtClean="0">
              <a:solidFill>
                <a:schemeClr val="bg2">
                  <a:lumMod val="50000"/>
                </a:schemeClr>
              </a:solidFill>
              <a:latin typeface="+mn-lt"/>
              <a:ea typeface="+mn-ea"/>
              <a:cs typeface="+mn-cs"/>
            </a:endParaRPr>
          </a:p>
          <a:p>
            <a:pPr algn="l"/>
            <a:r>
              <a:rPr lang="en-US" sz="2000" dirty="0" smtClean="0">
                <a:solidFill>
                  <a:schemeClr val="bg2">
                    <a:lumMod val="50000"/>
                  </a:schemeClr>
                </a:solidFill>
                <a:latin typeface="+mn-lt"/>
                <a:ea typeface="+mn-ea"/>
                <a:cs typeface="+mn-cs"/>
              </a:rPr>
              <a:t>Bonita </a:t>
            </a:r>
            <a:r>
              <a:rPr lang="en-US" sz="2000" dirty="0">
                <a:solidFill>
                  <a:schemeClr val="bg2">
                    <a:lumMod val="50000"/>
                  </a:schemeClr>
                </a:solidFill>
                <a:latin typeface="+mn-lt"/>
                <a:ea typeface="+mn-ea"/>
                <a:cs typeface="+mn-cs"/>
              </a:rPr>
              <a:t>Gouzie, Director of Access Technology and Employment Services (ATES), The Iris Network, Portland ME</a:t>
            </a:r>
          </a:p>
          <a:p>
            <a:endParaRPr lang="en-US" sz="1600" dirty="0"/>
          </a:p>
        </p:txBody>
      </p:sp>
    </p:spTree>
    <p:extLst>
      <p:ext uri="{BB962C8B-B14F-4D97-AF65-F5344CB8AC3E}">
        <p14:creationId xmlns:p14="http://schemas.microsoft.com/office/powerpoint/2010/main" val="286953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As an avid outdoors person all his life, </a:t>
            </a:r>
            <a:r>
              <a:rPr lang="en-US" sz="2000" dirty="0" smtClean="0"/>
              <a:t>Cole </a:t>
            </a:r>
            <a:r>
              <a:rPr lang="en-US" sz="2000" dirty="0"/>
              <a:t>had a strong desire to become a registered Master Maine Guide.  He had years of experience hunting, fishing, </a:t>
            </a:r>
            <a:r>
              <a:rPr lang="en-US" sz="2000" dirty="0" smtClean="0"/>
              <a:t>participating in winter sports, </a:t>
            </a:r>
            <a:r>
              <a:rPr lang="en-US" sz="2000" dirty="0"/>
              <a:t>and boating.  Although he graduated from high school, he was still illiterate and could not </a:t>
            </a:r>
            <a:r>
              <a:rPr lang="en-US" sz="2000" dirty="0" smtClean="0"/>
              <a:t>read at all. To </a:t>
            </a:r>
            <a:r>
              <a:rPr lang="en-US" sz="2000" dirty="0"/>
              <a:t>become a Master Guide, you </a:t>
            </a:r>
            <a:r>
              <a:rPr lang="en-US" sz="2000" dirty="0" smtClean="0"/>
              <a:t>must </a:t>
            </a:r>
            <a:r>
              <a:rPr lang="en-US" sz="2000" dirty="0"/>
              <a:t>have </a:t>
            </a:r>
            <a:r>
              <a:rPr lang="en-US" sz="2000" dirty="0" smtClean="0"/>
              <a:t>expert </a:t>
            </a:r>
            <a:r>
              <a:rPr lang="en-US" sz="2000" dirty="0"/>
              <a:t>knowledge in three disciplines out of six. His specialized knowledge was in Hunting, Fishing and Recreation. </a:t>
            </a:r>
            <a:endParaRPr lang="en-US" sz="2000" dirty="0" smtClean="0"/>
          </a:p>
          <a:p>
            <a:r>
              <a:rPr lang="en-US" sz="2000" dirty="0" smtClean="0"/>
              <a:t>The </a:t>
            </a:r>
            <a:r>
              <a:rPr lang="en-US" sz="2000" dirty="0"/>
              <a:t>test to become a Maine Guide is in two parts. The first is a written test with about 100 multiple choice questions, which he couldn’t read. If you pass this test, the second part is a face to face test with a board of five Master Maine Guides. He spent two years studying the curriculum guide from the state of Maine with my instruction and guidance. </a:t>
            </a:r>
          </a:p>
        </p:txBody>
      </p:sp>
      <p:sp>
        <p:nvSpPr>
          <p:cNvPr id="2" name="Title 1"/>
          <p:cNvSpPr>
            <a:spLocks noGrp="1"/>
          </p:cNvSpPr>
          <p:nvPr>
            <p:ph type="title"/>
          </p:nvPr>
        </p:nvSpPr>
        <p:spPr/>
        <p:txBody>
          <a:bodyPr>
            <a:normAutofit fontScale="90000"/>
          </a:bodyPr>
          <a:lstStyle/>
          <a:p>
            <a:r>
              <a:rPr lang="en-US" dirty="0" smtClean="0"/>
              <a:t>Case Study 2: Master </a:t>
            </a:r>
            <a:r>
              <a:rPr lang="en-US" dirty="0"/>
              <a:t>M</a:t>
            </a:r>
            <a:r>
              <a:rPr lang="en-US" dirty="0" smtClean="0"/>
              <a:t>aine Guide</a:t>
            </a:r>
            <a:endParaRPr lang="en-US" dirty="0"/>
          </a:p>
        </p:txBody>
      </p:sp>
    </p:spTree>
    <p:extLst>
      <p:ext uri="{BB962C8B-B14F-4D97-AF65-F5344CB8AC3E}">
        <p14:creationId xmlns:p14="http://schemas.microsoft.com/office/powerpoint/2010/main" val="36083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This curriculum included knowledge of all the lakes and ponds in Maine, what fish and special regulations for each body of </a:t>
            </a:r>
            <a:r>
              <a:rPr lang="en-US" dirty="0" smtClean="0"/>
              <a:t>water, </a:t>
            </a:r>
            <a:r>
              <a:rPr lang="en-US" dirty="0"/>
              <a:t>as well as all the wild life and their habitats, including all ducks and birds of Maine. </a:t>
            </a:r>
            <a:endParaRPr lang="en-US" dirty="0" smtClean="0"/>
          </a:p>
          <a:p>
            <a:r>
              <a:rPr lang="en-US" dirty="0" smtClean="0"/>
              <a:t>He </a:t>
            </a:r>
            <a:r>
              <a:rPr lang="en-US" dirty="0"/>
              <a:t>had to learn how to navigate using a </a:t>
            </a:r>
            <a:r>
              <a:rPr lang="en-US" dirty="0" smtClean="0"/>
              <a:t>compass, </a:t>
            </a:r>
            <a:r>
              <a:rPr lang="en-US" dirty="0"/>
              <a:t>and all the terminology like azimuth and back azimuth and </a:t>
            </a:r>
            <a:r>
              <a:rPr lang="en-US" dirty="0" smtClean="0"/>
              <a:t>triangulation, and </a:t>
            </a:r>
            <a:r>
              <a:rPr lang="en-US" dirty="0"/>
              <a:t>all the trees, plants and flowers of Maine. He learned all the canoe/kayaking strokes, the Z drag and water navigation, and oh so much more.  </a:t>
            </a:r>
          </a:p>
          <a:p>
            <a:endParaRPr lang="en-US" dirty="0"/>
          </a:p>
        </p:txBody>
      </p:sp>
      <p:sp>
        <p:nvSpPr>
          <p:cNvPr id="2" name="Title 1"/>
          <p:cNvSpPr>
            <a:spLocks noGrp="1"/>
          </p:cNvSpPr>
          <p:nvPr>
            <p:ph type="title"/>
          </p:nvPr>
        </p:nvSpPr>
        <p:spPr/>
        <p:txBody>
          <a:bodyPr/>
          <a:lstStyle/>
          <a:p>
            <a:r>
              <a:rPr lang="en-US" dirty="0" smtClean="0"/>
              <a:t>Master Maine Guide</a:t>
            </a:r>
            <a:endParaRPr lang="en-US" dirty="0"/>
          </a:p>
        </p:txBody>
      </p:sp>
    </p:spTree>
    <p:extLst>
      <p:ext uri="{BB962C8B-B14F-4D97-AF65-F5344CB8AC3E}">
        <p14:creationId xmlns:p14="http://schemas.microsoft.com/office/powerpoint/2010/main" val="1493103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When we were confident he knew this </a:t>
            </a:r>
            <a:r>
              <a:rPr lang="en-US" dirty="0" smtClean="0"/>
              <a:t>information, </a:t>
            </a:r>
            <a:r>
              <a:rPr lang="en-US" dirty="0"/>
              <a:t>we wrote to the state to request a reader for the written part of the test.  This request was granted and I was allowed to read the test to him with a Game Warden in the room with us.  He passed this test with flying colors and </a:t>
            </a:r>
            <a:r>
              <a:rPr lang="en-US" dirty="0" smtClean="0"/>
              <a:t>was one </a:t>
            </a:r>
            <a:r>
              <a:rPr lang="en-US" dirty="0"/>
              <a:t>of the top scorers. </a:t>
            </a:r>
            <a:endParaRPr lang="en-US" dirty="0" smtClean="0"/>
          </a:p>
          <a:p>
            <a:r>
              <a:rPr lang="en-US" dirty="0" smtClean="0"/>
              <a:t>We </a:t>
            </a:r>
            <a:r>
              <a:rPr lang="en-US" dirty="0"/>
              <a:t>then attended a Maine Guide school for two weeks in preparation for the final test, which he didn’t need any accommodation for since it was face to face.  They told him immediately that he had passed all aspects of the test and he would be receiving his Registered Master Maine Guide License.  Which he graciously accepted and left the office, only to stick his head back in to tell them that he could not read and that he was the first person with a disability to earn this licensure.  </a:t>
            </a:r>
          </a:p>
          <a:p>
            <a:endParaRPr lang="en-US" dirty="0"/>
          </a:p>
          <a:p>
            <a:endParaRPr lang="en-US" dirty="0"/>
          </a:p>
        </p:txBody>
      </p:sp>
      <p:sp>
        <p:nvSpPr>
          <p:cNvPr id="2" name="Title 1"/>
          <p:cNvSpPr>
            <a:spLocks noGrp="1"/>
          </p:cNvSpPr>
          <p:nvPr>
            <p:ph type="title"/>
          </p:nvPr>
        </p:nvSpPr>
        <p:spPr/>
        <p:txBody>
          <a:bodyPr/>
          <a:lstStyle/>
          <a:p>
            <a:r>
              <a:rPr lang="en-US" dirty="0" smtClean="0"/>
              <a:t>Master </a:t>
            </a:r>
            <a:r>
              <a:rPr lang="en-US" dirty="0"/>
              <a:t>M</a:t>
            </a:r>
            <a:r>
              <a:rPr lang="en-US" dirty="0" smtClean="0"/>
              <a:t>aine </a:t>
            </a:r>
            <a:r>
              <a:rPr lang="en-US" dirty="0"/>
              <a:t>G</a:t>
            </a:r>
            <a:r>
              <a:rPr lang="en-US" dirty="0" smtClean="0"/>
              <a:t>uide</a:t>
            </a:r>
            <a:endParaRPr lang="en-US" dirty="0"/>
          </a:p>
        </p:txBody>
      </p:sp>
    </p:spTree>
    <p:extLst>
      <p:ext uri="{BB962C8B-B14F-4D97-AF65-F5344CB8AC3E}">
        <p14:creationId xmlns:p14="http://schemas.microsoft.com/office/powerpoint/2010/main" val="1535496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Now came the tricky part, how was he going to be able to stay up to date with all the new regulations that come out every </a:t>
            </a:r>
            <a:r>
              <a:rPr lang="en-US" dirty="0" smtClean="0"/>
              <a:t>year? </a:t>
            </a:r>
            <a:r>
              <a:rPr lang="en-US" dirty="0"/>
              <a:t>H</a:t>
            </a:r>
            <a:r>
              <a:rPr lang="en-US" dirty="0" smtClean="0"/>
              <a:t>ow </a:t>
            </a:r>
            <a:r>
              <a:rPr lang="en-US" dirty="0"/>
              <a:t>was he going to read client’s application and special needs and requests, create his itinerary, do his record keeping and taxes, and everything else related to running your own business?</a:t>
            </a:r>
          </a:p>
          <a:p>
            <a:endParaRPr lang="en-US" dirty="0"/>
          </a:p>
        </p:txBody>
      </p:sp>
      <p:sp>
        <p:nvSpPr>
          <p:cNvPr id="2" name="Title 1"/>
          <p:cNvSpPr>
            <a:spLocks noGrp="1"/>
          </p:cNvSpPr>
          <p:nvPr>
            <p:ph type="title"/>
          </p:nvPr>
        </p:nvSpPr>
        <p:spPr/>
        <p:txBody>
          <a:bodyPr/>
          <a:lstStyle/>
          <a:p>
            <a:r>
              <a:rPr lang="en-US" dirty="0" smtClean="0"/>
              <a:t>Master </a:t>
            </a:r>
            <a:r>
              <a:rPr lang="en-US" dirty="0"/>
              <a:t>M</a:t>
            </a:r>
            <a:r>
              <a:rPr lang="en-US" dirty="0" smtClean="0"/>
              <a:t>aine </a:t>
            </a:r>
            <a:r>
              <a:rPr lang="en-US" dirty="0"/>
              <a:t>G</a:t>
            </a:r>
            <a:r>
              <a:rPr lang="en-US" dirty="0" smtClean="0"/>
              <a:t>uide</a:t>
            </a:r>
            <a:endParaRPr lang="en-US" dirty="0"/>
          </a:p>
        </p:txBody>
      </p:sp>
    </p:spTree>
    <p:extLst>
      <p:ext uri="{BB962C8B-B14F-4D97-AF65-F5344CB8AC3E}">
        <p14:creationId xmlns:p14="http://schemas.microsoft.com/office/powerpoint/2010/main" val="2855472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Interventions:</a:t>
            </a:r>
            <a:endParaRPr lang="en-US" dirty="0"/>
          </a:p>
          <a:p>
            <a:pPr marL="114300" indent="0">
              <a:buNone/>
            </a:pPr>
            <a:r>
              <a:rPr lang="en-US" dirty="0"/>
              <a:t> </a:t>
            </a:r>
          </a:p>
          <a:p>
            <a:r>
              <a:rPr lang="en-US" dirty="0"/>
              <a:t>Use a screen reader to read all the documents.</a:t>
            </a:r>
          </a:p>
          <a:p>
            <a:r>
              <a:rPr lang="en-US" dirty="0"/>
              <a:t>Each year he requests the state to send any new regulations to him in an email attachment.  He is able to access the State of Maine website to read these as well. He is able to receive and send email messages because the screen reader reads what you type as well as what you receive.  We created an itinerary template that he is able to use just changing the dates and times, and meal plans, etc. </a:t>
            </a:r>
            <a:endParaRPr lang="en-US" dirty="0" smtClean="0"/>
          </a:p>
          <a:p>
            <a:r>
              <a:rPr lang="en-US" dirty="0" smtClean="0"/>
              <a:t>And </a:t>
            </a:r>
            <a:r>
              <a:rPr lang="en-US" dirty="0"/>
              <a:t>the last I heard, every one of his hunting groups got their game of choice, moose, dear, pheasant, or turkey.  By the way turkeys are not the most intelligent of birds except in mating season.  And you cannot </a:t>
            </a:r>
            <a:r>
              <a:rPr lang="en-US" dirty="0" smtClean="0"/>
              <a:t>shoot </a:t>
            </a:r>
            <a:r>
              <a:rPr lang="en-US" dirty="0"/>
              <a:t>a turkey in a tree. </a:t>
            </a:r>
          </a:p>
          <a:p>
            <a:endParaRPr lang="en-US" dirty="0"/>
          </a:p>
        </p:txBody>
      </p:sp>
      <p:sp>
        <p:nvSpPr>
          <p:cNvPr id="2" name="Title 1"/>
          <p:cNvSpPr>
            <a:spLocks noGrp="1"/>
          </p:cNvSpPr>
          <p:nvPr>
            <p:ph type="title"/>
          </p:nvPr>
        </p:nvSpPr>
        <p:spPr/>
        <p:txBody>
          <a:bodyPr/>
          <a:lstStyle/>
          <a:p>
            <a:r>
              <a:rPr lang="en-US" dirty="0" smtClean="0"/>
              <a:t>Master </a:t>
            </a:r>
            <a:r>
              <a:rPr lang="en-US" dirty="0"/>
              <a:t>M</a:t>
            </a:r>
            <a:r>
              <a:rPr lang="en-US" dirty="0" smtClean="0"/>
              <a:t>aine </a:t>
            </a:r>
            <a:r>
              <a:rPr lang="en-US" dirty="0"/>
              <a:t>G</a:t>
            </a:r>
            <a:r>
              <a:rPr lang="en-US" dirty="0" smtClean="0"/>
              <a:t>uide</a:t>
            </a:r>
            <a:endParaRPr lang="en-US" dirty="0"/>
          </a:p>
        </p:txBody>
      </p:sp>
    </p:spTree>
    <p:extLst>
      <p:ext uri="{BB962C8B-B14F-4D97-AF65-F5344CB8AC3E}">
        <p14:creationId xmlns:p14="http://schemas.microsoft.com/office/powerpoint/2010/main" val="336945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Sarah was declared legally blind in elementary school due to a progressive eye disease, Retinitis </a:t>
            </a:r>
            <a:r>
              <a:rPr lang="en-US" dirty="0" err="1" smtClean="0"/>
              <a:t>Pigmentosa</a:t>
            </a:r>
            <a:r>
              <a:rPr lang="en-US" dirty="0" smtClean="0"/>
              <a:t>, or </a:t>
            </a:r>
            <a:r>
              <a:rPr lang="en-US" dirty="0"/>
              <a:t>RP. Sarah experienced three of the most common symptoms of RP - </a:t>
            </a:r>
          </a:p>
          <a:p>
            <a:pPr lvl="0"/>
            <a:r>
              <a:rPr lang="en-US" dirty="0"/>
              <a:t>difficulty seeing in dim light, sometimes called night </a:t>
            </a:r>
            <a:r>
              <a:rPr lang="en-US" dirty="0" smtClean="0"/>
              <a:t>blindness </a:t>
            </a:r>
            <a:endParaRPr lang="en-US" dirty="0"/>
          </a:p>
          <a:p>
            <a:pPr lvl="0"/>
            <a:r>
              <a:rPr lang="en-US" dirty="0"/>
              <a:t>difficulty seeing in bright light and </a:t>
            </a:r>
            <a:r>
              <a:rPr lang="en-US" dirty="0" smtClean="0"/>
              <a:t>glare</a:t>
            </a:r>
            <a:endParaRPr lang="en-US" dirty="0"/>
          </a:p>
          <a:p>
            <a:pPr lvl="0"/>
            <a:r>
              <a:rPr lang="en-US" dirty="0"/>
              <a:t>and a gradual narrowing of her field of vision, sometimes called tunnel </a:t>
            </a:r>
            <a:r>
              <a:rPr lang="en-US" dirty="0" smtClean="0"/>
              <a:t>vision</a:t>
            </a:r>
            <a:endParaRPr lang="en-US" dirty="0"/>
          </a:p>
          <a:p>
            <a:r>
              <a:rPr lang="en-US" dirty="0"/>
              <a:t>At age 15, she wanted a summer job for all the right reasons – to make </a:t>
            </a:r>
            <a:r>
              <a:rPr lang="en-US" dirty="0" smtClean="0"/>
              <a:t>her own </a:t>
            </a:r>
            <a:r>
              <a:rPr lang="en-US" dirty="0"/>
              <a:t>money and to be like her sighted peers who were also looking for summer jobs.</a:t>
            </a:r>
          </a:p>
          <a:p>
            <a:pPr marL="114300" indent="0">
              <a:buNone/>
            </a:pPr>
            <a:endParaRPr lang="en-US" dirty="0"/>
          </a:p>
          <a:p>
            <a:endParaRPr lang="en-US" dirty="0"/>
          </a:p>
        </p:txBody>
      </p:sp>
      <p:sp>
        <p:nvSpPr>
          <p:cNvPr id="2" name="Title 1"/>
          <p:cNvSpPr>
            <a:spLocks noGrp="1"/>
          </p:cNvSpPr>
          <p:nvPr>
            <p:ph type="title"/>
          </p:nvPr>
        </p:nvSpPr>
        <p:spPr/>
        <p:txBody>
          <a:bodyPr/>
          <a:lstStyle/>
          <a:p>
            <a:r>
              <a:rPr lang="en-US" dirty="0" smtClean="0"/>
              <a:t>Case Study 3: Horse </a:t>
            </a:r>
            <a:r>
              <a:rPr lang="en-US" dirty="0"/>
              <a:t>F</a:t>
            </a:r>
            <a:r>
              <a:rPr lang="en-US" dirty="0" smtClean="0"/>
              <a:t>arm</a:t>
            </a:r>
            <a:endParaRPr lang="en-US" dirty="0"/>
          </a:p>
        </p:txBody>
      </p:sp>
    </p:spTree>
    <p:extLst>
      <p:ext uri="{BB962C8B-B14F-4D97-AF65-F5344CB8AC3E}">
        <p14:creationId xmlns:p14="http://schemas.microsoft.com/office/powerpoint/2010/main" val="3877262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Although she was eligible for a grant funded Summer Youth Employment Program for students with visual impairment, Sarah actually found her own job. She approached the owner of the horse farm where she took riding lessons, asked her for a job </a:t>
            </a:r>
            <a:r>
              <a:rPr lang="en-US" dirty="0" smtClean="0"/>
              <a:t>application, </a:t>
            </a:r>
            <a:r>
              <a:rPr lang="en-US" dirty="0"/>
              <a:t>and connected her to the Summer Youth Employment Program coordinator. With wages and liability covered by the program, it was an easy sell.</a:t>
            </a:r>
          </a:p>
          <a:p>
            <a:r>
              <a:rPr lang="en-US" dirty="0"/>
              <a:t> Sarah started where we all start – at the bottom. She cleaned stalls in a dimly lit barn and painted fences in bright sun – not ideal working conditions for someone with RP</a:t>
            </a:r>
            <a:r>
              <a:rPr lang="en-US" dirty="0" smtClean="0"/>
              <a:t>.</a:t>
            </a:r>
            <a:r>
              <a:rPr lang="en-US" dirty="0"/>
              <a:t> </a:t>
            </a:r>
          </a:p>
          <a:p>
            <a:endParaRPr lang="en-US" dirty="0"/>
          </a:p>
          <a:p>
            <a:endParaRPr lang="en-US" dirty="0"/>
          </a:p>
        </p:txBody>
      </p:sp>
      <p:sp>
        <p:nvSpPr>
          <p:cNvPr id="2" name="Title 1"/>
          <p:cNvSpPr>
            <a:spLocks noGrp="1"/>
          </p:cNvSpPr>
          <p:nvPr>
            <p:ph type="title"/>
          </p:nvPr>
        </p:nvSpPr>
        <p:spPr/>
        <p:txBody>
          <a:bodyPr/>
          <a:lstStyle/>
          <a:p>
            <a:r>
              <a:rPr lang="en-US" dirty="0" smtClean="0"/>
              <a:t>Horse Farm</a:t>
            </a:r>
            <a:endParaRPr lang="en-US" dirty="0"/>
          </a:p>
        </p:txBody>
      </p:sp>
    </p:spTree>
    <p:extLst>
      <p:ext uri="{BB962C8B-B14F-4D97-AF65-F5344CB8AC3E}">
        <p14:creationId xmlns:p14="http://schemas.microsoft.com/office/powerpoint/2010/main" val="2729385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Interventions:</a:t>
            </a:r>
          </a:p>
          <a:p>
            <a:pPr marL="114300" indent="0">
              <a:buNone/>
            </a:pPr>
            <a:endParaRPr lang="en-US" dirty="0"/>
          </a:p>
          <a:p>
            <a:r>
              <a:rPr lang="en-US" dirty="0"/>
              <a:t> </a:t>
            </a:r>
            <a:r>
              <a:rPr lang="en-US" dirty="0" smtClean="0"/>
              <a:t>Through </a:t>
            </a:r>
            <a:r>
              <a:rPr lang="en-US" dirty="0"/>
              <a:t>an evaluation at the Iris Network Low Vision Clinic and on-site at the horse farm, Sarah was prescribed different sun lenses for sunny and overcast days.  Coupled with a baseball cap to further shield her eyes, the painting task went well. </a:t>
            </a:r>
          </a:p>
          <a:p>
            <a:r>
              <a:rPr lang="en-US" dirty="0"/>
              <a:t> The barn was a different matter.  Several things were tried and discarded. In the end, the best solution was a head borne flash light that left her hands-free to manage rakes, </a:t>
            </a:r>
            <a:r>
              <a:rPr lang="en-US" dirty="0" smtClean="0"/>
              <a:t>shovels, </a:t>
            </a:r>
            <a:r>
              <a:rPr lang="en-US" dirty="0"/>
              <a:t>and brooms, and with a turn of the head, she was able to illuminate the task area.</a:t>
            </a:r>
          </a:p>
          <a:p>
            <a:endParaRPr lang="en-US" dirty="0"/>
          </a:p>
          <a:p>
            <a:endParaRPr lang="en-US" dirty="0"/>
          </a:p>
          <a:p>
            <a:endParaRPr lang="en-US" dirty="0"/>
          </a:p>
        </p:txBody>
      </p:sp>
      <p:sp>
        <p:nvSpPr>
          <p:cNvPr id="2" name="Title 1"/>
          <p:cNvSpPr>
            <a:spLocks noGrp="1"/>
          </p:cNvSpPr>
          <p:nvPr>
            <p:ph type="title"/>
          </p:nvPr>
        </p:nvSpPr>
        <p:spPr/>
        <p:txBody>
          <a:bodyPr/>
          <a:lstStyle/>
          <a:p>
            <a:r>
              <a:rPr lang="en-US" dirty="0" smtClean="0"/>
              <a:t>Horse Farm</a:t>
            </a:r>
            <a:endParaRPr lang="en-US" dirty="0"/>
          </a:p>
        </p:txBody>
      </p:sp>
    </p:spTree>
    <p:extLst>
      <p:ext uri="{BB962C8B-B14F-4D97-AF65-F5344CB8AC3E}">
        <p14:creationId xmlns:p14="http://schemas.microsoft.com/office/powerpoint/2010/main" val="555372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Simple low-tech solutions </a:t>
            </a:r>
            <a:r>
              <a:rPr lang="en-US" dirty="0" smtClean="0"/>
              <a:t>like this can </a:t>
            </a:r>
            <a:r>
              <a:rPr lang="en-US" dirty="0"/>
              <a:t>solve lighting issues for many tasks</a:t>
            </a:r>
            <a:r>
              <a:rPr lang="en-US" dirty="0" smtClean="0"/>
              <a:t>.</a:t>
            </a:r>
            <a:r>
              <a:rPr lang="en-US" dirty="0"/>
              <a:t> </a:t>
            </a:r>
          </a:p>
          <a:p>
            <a:r>
              <a:rPr lang="en-US" dirty="0"/>
              <a:t>Sarah’s hard work quickly earned the owner’s respect. Because she spent a good bit of the day in the barn, the owner asked Sarah to answer the phone in her absence. Sarah was instructed in how to take messages for general inquiries and to schedule riding lessons. A video magnifier connected to the farm computer allowed Sarah to read the instructor’s schedules and to book appointments</a:t>
            </a:r>
            <a:r>
              <a:rPr lang="en-US" dirty="0" smtClean="0"/>
              <a:t>.</a:t>
            </a:r>
            <a:r>
              <a:rPr lang="en-US" dirty="0"/>
              <a:t> </a:t>
            </a:r>
          </a:p>
          <a:p>
            <a:r>
              <a:rPr lang="en-US" dirty="0"/>
              <a:t>When summer ended, Sarah returned to school with bragging rights for a successful summer job.</a:t>
            </a:r>
          </a:p>
          <a:p>
            <a:pPr marL="114300" indent="0">
              <a:buNone/>
            </a:pPr>
            <a:endParaRPr lang="en-US" dirty="0"/>
          </a:p>
          <a:p>
            <a:endParaRPr lang="en-US" dirty="0"/>
          </a:p>
        </p:txBody>
      </p:sp>
      <p:sp>
        <p:nvSpPr>
          <p:cNvPr id="2" name="Title 1"/>
          <p:cNvSpPr>
            <a:spLocks noGrp="1"/>
          </p:cNvSpPr>
          <p:nvPr>
            <p:ph type="title"/>
          </p:nvPr>
        </p:nvSpPr>
        <p:spPr/>
        <p:txBody>
          <a:bodyPr/>
          <a:lstStyle/>
          <a:p>
            <a:r>
              <a:rPr lang="en-US" dirty="0" smtClean="0"/>
              <a:t>Horse Farm</a:t>
            </a:r>
            <a:endParaRPr lang="en-US" dirty="0"/>
          </a:p>
        </p:txBody>
      </p:sp>
    </p:spTree>
    <p:extLst>
      <p:ext uri="{BB962C8B-B14F-4D97-AF65-F5344CB8AC3E}">
        <p14:creationId xmlns:p14="http://schemas.microsoft.com/office/powerpoint/2010/main" val="4037602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Mason graduated from college with a Bachelor’s degree in Biology. However he did not have much work experience under his belt.  He was offered and accepted a six month paid internship at an oyster farm on the coast of Maine.  </a:t>
            </a:r>
            <a:endParaRPr lang="en-US" dirty="0" smtClean="0"/>
          </a:p>
          <a:p>
            <a:r>
              <a:rPr lang="en-US" dirty="0" smtClean="0"/>
              <a:t>The </a:t>
            </a:r>
            <a:r>
              <a:rPr lang="en-US" dirty="0"/>
              <a:t>purpose of this farm is to identify the optimum nutrition to feed the oysters to promote optimum growth to create healthy oysters. In this internship he was required to create the oyster food, feed them daily, clean the vats they lived in, measure and record their shell size and record the amount of excrement.  He was also required to hand wash all the laboratory glassware requiring the use of chlorine bleach.</a:t>
            </a:r>
          </a:p>
          <a:p>
            <a:endParaRPr lang="en-US" dirty="0"/>
          </a:p>
        </p:txBody>
      </p:sp>
      <p:sp>
        <p:nvSpPr>
          <p:cNvPr id="3" name="Title 2"/>
          <p:cNvSpPr>
            <a:spLocks noGrp="1"/>
          </p:cNvSpPr>
          <p:nvPr>
            <p:ph type="title"/>
          </p:nvPr>
        </p:nvSpPr>
        <p:spPr/>
        <p:txBody>
          <a:bodyPr/>
          <a:lstStyle/>
          <a:p>
            <a:r>
              <a:rPr lang="en-US" dirty="0" smtClean="0"/>
              <a:t>Case Study 4: Oyster Farmer</a:t>
            </a:r>
            <a:endParaRPr lang="en-US" dirty="0"/>
          </a:p>
        </p:txBody>
      </p:sp>
    </p:spTree>
    <p:extLst>
      <p:ext uri="{BB962C8B-B14F-4D97-AF65-F5344CB8AC3E}">
        <p14:creationId xmlns:p14="http://schemas.microsoft.com/office/powerpoint/2010/main" val="3368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859340"/>
            <a:ext cx="4572000" cy="2862322"/>
          </a:xfrm>
          <a:prstGeom prst="rect">
            <a:avLst/>
          </a:prstGeom>
        </p:spPr>
        <p:txBody>
          <a:bodyPr>
            <a:spAutoFit/>
          </a:bodyPr>
          <a:lstStyle/>
          <a:p>
            <a:r>
              <a:rPr lang="en-US" dirty="0"/>
              <a:t>Session learning objectives:</a:t>
            </a:r>
          </a:p>
          <a:p>
            <a:r>
              <a:rPr lang="en-US" dirty="0"/>
              <a:t> </a:t>
            </a:r>
          </a:p>
          <a:p>
            <a:pPr marL="285750" lvl="0" indent="-285750">
              <a:buFont typeface="Arial" panose="020B0604020202020204" pitchFamily="34" charset="0"/>
              <a:buChar char="•"/>
            </a:pPr>
            <a:r>
              <a:rPr lang="en-US" dirty="0"/>
              <a:t>Identify 3 access technology devices that may be used for employment for visually impaired</a:t>
            </a:r>
          </a:p>
          <a:p>
            <a:pPr marL="285750" lvl="0" indent="-285750">
              <a:buFont typeface="Arial" panose="020B0604020202020204" pitchFamily="34" charset="0"/>
              <a:buChar char="•"/>
            </a:pPr>
            <a:r>
              <a:rPr lang="en-US" dirty="0"/>
              <a:t>Identify </a:t>
            </a:r>
            <a:r>
              <a:rPr lang="en-US" dirty="0" smtClean="0"/>
              <a:t>3 environmental modifications </a:t>
            </a:r>
            <a:r>
              <a:rPr lang="en-US" dirty="0"/>
              <a:t>for </a:t>
            </a:r>
            <a:r>
              <a:rPr lang="en-US" dirty="0" smtClean="0"/>
              <a:t>maintaining successful employment </a:t>
            </a:r>
            <a:endParaRPr lang="en-US" dirty="0"/>
          </a:p>
          <a:p>
            <a:pPr marL="285750" lvl="0" indent="-285750">
              <a:buFont typeface="Arial" panose="020B0604020202020204" pitchFamily="34" charset="0"/>
              <a:buChar char="•"/>
            </a:pPr>
            <a:r>
              <a:rPr lang="en-US" dirty="0"/>
              <a:t>Identify strategies for future planning- how to plan ahead in the event of potentially declining vision </a:t>
            </a:r>
          </a:p>
        </p:txBody>
      </p:sp>
    </p:spTree>
    <p:extLst>
      <p:ext uri="{BB962C8B-B14F-4D97-AF65-F5344CB8AC3E}">
        <p14:creationId xmlns:p14="http://schemas.microsoft.com/office/powerpoint/2010/main" val="31439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INTERVENTION</a:t>
            </a:r>
          </a:p>
          <a:p>
            <a:pPr marL="109728" indent="0">
              <a:buNone/>
            </a:pPr>
            <a:endParaRPr lang="en-US" dirty="0"/>
          </a:p>
          <a:p>
            <a:pPr lvl="0"/>
            <a:r>
              <a:rPr lang="en-US" dirty="0"/>
              <a:t>Orientation and mobility was provided prior to his starting so he could walk to work and to learn each room.  There were three rooms growing the food and three rooms, with several vats in each room, growing oysters at all different ages and sizes. </a:t>
            </a:r>
          </a:p>
          <a:p>
            <a:endParaRPr lang="en-US" dirty="0"/>
          </a:p>
        </p:txBody>
      </p:sp>
      <p:sp>
        <p:nvSpPr>
          <p:cNvPr id="3" name="Title 2"/>
          <p:cNvSpPr>
            <a:spLocks noGrp="1"/>
          </p:cNvSpPr>
          <p:nvPr>
            <p:ph type="title"/>
          </p:nvPr>
        </p:nvSpPr>
        <p:spPr/>
        <p:txBody>
          <a:bodyPr/>
          <a:lstStyle/>
          <a:p>
            <a:r>
              <a:rPr lang="en-US" dirty="0" smtClean="0"/>
              <a:t>Oyster Farmer</a:t>
            </a:r>
            <a:endParaRPr lang="en-US" dirty="0"/>
          </a:p>
        </p:txBody>
      </p:sp>
    </p:spTree>
    <p:extLst>
      <p:ext uri="{BB962C8B-B14F-4D97-AF65-F5344CB8AC3E}">
        <p14:creationId xmlns:p14="http://schemas.microsoft.com/office/powerpoint/2010/main" val="3347041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To measure the ingredients to create different food with nutrients he was required to use exact measurements.  Spill proof measuring cups were clearly marked as well as pre-measured syringes were clearly marked for the minute measurements. A talking calibrator was used to measure the size of the oysters.</a:t>
            </a:r>
          </a:p>
          <a:p>
            <a:endParaRPr lang="en-US" dirty="0"/>
          </a:p>
        </p:txBody>
      </p:sp>
      <p:sp>
        <p:nvSpPr>
          <p:cNvPr id="3" name="Title 2"/>
          <p:cNvSpPr>
            <a:spLocks noGrp="1"/>
          </p:cNvSpPr>
          <p:nvPr>
            <p:ph type="title"/>
          </p:nvPr>
        </p:nvSpPr>
        <p:spPr/>
        <p:txBody>
          <a:bodyPr/>
          <a:lstStyle/>
          <a:p>
            <a:r>
              <a:rPr lang="en-US" dirty="0" smtClean="0"/>
              <a:t>Oyster Farmer</a:t>
            </a:r>
            <a:endParaRPr lang="en-US" dirty="0"/>
          </a:p>
        </p:txBody>
      </p:sp>
    </p:spTree>
    <p:extLst>
      <p:ext uri="{BB962C8B-B14F-4D97-AF65-F5344CB8AC3E}">
        <p14:creationId xmlns:p14="http://schemas.microsoft.com/office/powerpoint/2010/main" val="292663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He also used a talking scale to determine exact amounts of food as well as growth of the oysters in each vat. </a:t>
            </a:r>
          </a:p>
          <a:p>
            <a:pPr lvl="0"/>
            <a:r>
              <a:rPr lang="en-US" dirty="0"/>
              <a:t>70% yellow glare shields were used in the labs, especially when measuring and using the chlorine bleach. </a:t>
            </a:r>
            <a:r>
              <a:rPr lang="en-US" dirty="0" smtClean="0"/>
              <a:t>Yellow enhances contrast as well as providing glare control.</a:t>
            </a:r>
            <a:endParaRPr lang="en-US" dirty="0"/>
          </a:p>
          <a:p>
            <a:pPr lvl="0"/>
            <a:r>
              <a:rPr lang="en-US" dirty="0"/>
              <a:t>He used JAWS on the computer to enter the data into an Excel spreadsheet. </a:t>
            </a:r>
          </a:p>
          <a:p>
            <a:endParaRPr lang="en-US" dirty="0"/>
          </a:p>
        </p:txBody>
      </p:sp>
      <p:sp>
        <p:nvSpPr>
          <p:cNvPr id="3" name="Title 2"/>
          <p:cNvSpPr>
            <a:spLocks noGrp="1"/>
          </p:cNvSpPr>
          <p:nvPr>
            <p:ph type="title"/>
          </p:nvPr>
        </p:nvSpPr>
        <p:spPr/>
        <p:txBody>
          <a:bodyPr/>
          <a:lstStyle/>
          <a:p>
            <a:r>
              <a:rPr lang="en-US" dirty="0" smtClean="0"/>
              <a:t>Oyster Farmer</a:t>
            </a:r>
            <a:endParaRPr lang="en-US" dirty="0"/>
          </a:p>
        </p:txBody>
      </p:sp>
    </p:spTree>
    <p:extLst>
      <p:ext uri="{BB962C8B-B14F-4D97-AF65-F5344CB8AC3E}">
        <p14:creationId xmlns:p14="http://schemas.microsoft.com/office/powerpoint/2010/main" val="207564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JAWS, </a:t>
            </a:r>
            <a:r>
              <a:rPr lang="en-US" b="1" dirty="0" smtClean="0"/>
              <a:t>J</a:t>
            </a:r>
            <a:r>
              <a:rPr lang="en-US" dirty="0" smtClean="0"/>
              <a:t>ob </a:t>
            </a:r>
            <a:r>
              <a:rPr lang="en-US" b="1" dirty="0"/>
              <a:t>A</a:t>
            </a:r>
            <a:r>
              <a:rPr lang="en-US" dirty="0"/>
              <a:t>ccess </a:t>
            </a:r>
            <a:r>
              <a:rPr lang="en-US" b="1" dirty="0"/>
              <a:t>W</a:t>
            </a:r>
            <a:r>
              <a:rPr lang="en-US" dirty="0"/>
              <a:t>ith </a:t>
            </a:r>
            <a:r>
              <a:rPr lang="en-US" b="1" dirty="0"/>
              <a:t>S</a:t>
            </a:r>
            <a:r>
              <a:rPr lang="en-US" dirty="0"/>
              <a:t>peech, is the world's most popular screen reader, developed for computer users whose vision loss prevents them from seeing screen content or navigating with a mouse. JAWS provides speech and Braille output for the most popular computer applications on your </a:t>
            </a:r>
            <a:r>
              <a:rPr lang="en-US" dirty="0" smtClean="0"/>
              <a:t>PC.</a:t>
            </a:r>
            <a:endParaRPr lang="en-US" dirty="0"/>
          </a:p>
        </p:txBody>
      </p:sp>
      <p:sp>
        <p:nvSpPr>
          <p:cNvPr id="3" name="Title 2"/>
          <p:cNvSpPr>
            <a:spLocks noGrp="1"/>
          </p:cNvSpPr>
          <p:nvPr>
            <p:ph type="title"/>
          </p:nvPr>
        </p:nvSpPr>
        <p:spPr/>
        <p:txBody>
          <a:bodyPr/>
          <a:lstStyle/>
          <a:p>
            <a:r>
              <a:rPr lang="en-US" dirty="0" smtClean="0"/>
              <a:t>JAWS</a:t>
            </a:r>
            <a:endParaRPr lang="en-US" dirty="0"/>
          </a:p>
        </p:txBody>
      </p:sp>
    </p:spTree>
    <p:extLst>
      <p:ext uri="{BB962C8B-B14F-4D97-AF65-F5344CB8AC3E}">
        <p14:creationId xmlns:p14="http://schemas.microsoft.com/office/powerpoint/2010/main" val="2810356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New model video magnifiers with text to speech capability, like the </a:t>
            </a:r>
            <a:r>
              <a:rPr lang="en-US" dirty="0" err="1" smtClean="0"/>
              <a:t>Optelec</a:t>
            </a:r>
            <a:r>
              <a:rPr lang="en-US" dirty="0" smtClean="0"/>
              <a:t> Clearview C with speech or </a:t>
            </a:r>
            <a:r>
              <a:rPr lang="en-US" dirty="0" err="1" smtClean="0"/>
              <a:t>Davinci</a:t>
            </a:r>
            <a:r>
              <a:rPr lang="en-US" dirty="0" smtClean="0"/>
              <a:t> 3-in-1 video magnifier</a:t>
            </a:r>
          </a:p>
          <a:p>
            <a:endParaRPr lang="en-US" dirty="0"/>
          </a:p>
        </p:txBody>
      </p:sp>
      <p:sp>
        <p:nvSpPr>
          <p:cNvPr id="2" name="Title 1"/>
          <p:cNvSpPr>
            <a:spLocks noGrp="1"/>
          </p:cNvSpPr>
          <p:nvPr>
            <p:ph type="title"/>
          </p:nvPr>
        </p:nvSpPr>
        <p:spPr/>
        <p:txBody>
          <a:bodyPr/>
          <a:lstStyle/>
          <a:p>
            <a:r>
              <a:rPr lang="en-US" dirty="0" smtClean="0"/>
              <a:t>New Technology </a:t>
            </a:r>
            <a:r>
              <a:rPr lang="en-US" dirty="0"/>
              <a:t>O</a:t>
            </a:r>
            <a:r>
              <a:rPr lang="en-US" dirty="0" smtClean="0"/>
              <a:t>ptions</a:t>
            </a:r>
            <a:endParaRPr lang="en-US" dirty="0"/>
          </a:p>
        </p:txBody>
      </p:sp>
      <p:pic>
        <p:nvPicPr>
          <p:cNvPr id="1026" name="Picture 2" descr="\\DATABASE\RedirectedFolders\sboothby\My Documents\My Pictures\cvc-reading-with-the-speech_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971800"/>
            <a:ext cx="38100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15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Head mounted devices that provides hands-free video magnification.  The cost on these devices is becoming more affordable.  Two of these devices will be highlighted here.</a:t>
            </a:r>
          </a:p>
          <a:p>
            <a:pPr marL="114300" indent="0">
              <a:buNone/>
            </a:pPr>
            <a:endParaRPr lang="en-US" dirty="0"/>
          </a:p>
          <a:p>
            <a:r>
              <a:rPr lang="en-US" dirty="0" smtClean="0"/>
              <a:t>Jordy by Enhanced Vision is </a:t>
            </a:r>
            <a:r>
              <a:rPr lang="en-US" dirty="0"/>
              <a:t>a battery-operated, full-color portable system that can be worn like a pair of glasses to see near, far, and everything in between. Jordy becomes a fully functioning HD desktop video magnifier when placed on its optional desktop 24” monitor docking stand. </a:t>
            </a:r>
          </a:p>
        </p:txBody>
      </p:sp>
      <p:sp>
        <p:nvSpPr>
          <p:cNvPr id="2" name="Title 1"/>
          <p:cNvSpPr>
            <a:spLocks noGrp="1"/>
          </p:cNvSpPr>
          <p:nvPr>
            <p:ph type="title"/>
          </p:nvPr>
        </p:nvSpPr>
        <p:spPr/>
        <p:txBody>
          <a:bodyPr/>
          <a:lstStyle/>
          <a:p>
            <a:r>
              <a:rPr lang="en-US" dirty="0" smtClean="0"/>
              <a:t>New Technology </a:t>
            </a:r>
            <a:endParaRPr lang="en-US" dirty="0"/>
          </a:p>
        </p:txBody>
      </p:sp>
    </p:spTree>
    <p:extLst>
      <p:ext uri="{BB962C8B-B14F-4D97-AF65-F5344CB8AC3E}">
        <p14:creationId xmlns:p14="http://schemas.microsoft.com/office/powerpoint/2010/main" val="2815369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30236" y="1555793"/>
            <a:ext cx="3283527" cy="4376651"/>
          </a:xfrm>
        </p:spPr>
      </p:pic>
      <p:sp>
        <p:nvSpPr>
          <p:cNvPr id="2" name="Title 1"/>
          <p:cNvSpPr>
            <a:spLocks noGrp="1"/>
          </p:cNvSpPr>
          <p:nvPr>
            <p:ph type="title"/>
          </p:nvPr>
        </p:nvSpPr>
        <p:spPr/>
        <p:txBody>
          <a:bodyPr/>
          <a:lstStyle/>
          <a:p>
            <a:r>
              <a:rPr lang="en-US" dirty="0" smtClean="0"/>
              <a:t>Jordy</a:t>
            </a:r>
            <a:endParaRPr lang="en-US" dirty="0"/>
          </a:p>
        </p:txBody>
      </p:sp>
    </p:spTree>
    <p:extLst>
      <p:ext uri="{BB962C8B-B14F-4D97-AF65-F5344CB8AC3E}">
        <p14:creationId xmlns:p14="http://schemas.microsoft.com/office/powerpoint/2010/main" val="150419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Built on the most advanced mobile virtual reality (VR) platform, </a:t>
            </a:r>
            <a:r>
              <a:rPr lang="en-US" dirty="0" err="1"/>
              <a:t>IrisVision</a:t>
            </a:r>
            <a:r>
              <a:rPr lang="en-US" dirty="0"/>
              <a:t> allows people with low vision conditions such as macular degeneration to see clearly in all aspects of daily life, with an industry-leading 70° field of view and adjustable </a:t>
            </a:r>
            <a:r>
              <a:rPr lang="en-US" b="1" dirty="0" err="1"/>
              <a:t>IrisBubble</a:t>
            </a:r>
            <a:r>
              <a:rPr lang="en-US" b="1" dirty="0"/>
              <a:t>™</a:t>
            </a:r>
            <a:r>
              <a:rPr lang="en-US" dirty="0"/>
              <a:t> view.</a:t>
            </a:r>
          </a:p>
          <a:p>
            <a:endParaRPr lang="en-US" dirty="0"/>
          </a:p>
        </p:txBody>
      </p:sp>
      <p:sp>
        <p:nvSpPr>
          <p:cNvPr id="2" name="Title 1"/>
          <p:cNvSpPr>
            <a:spLocks noGrp="1"/>
          </p:cNvSpPr>
          <p:nvPr>
            <p:ph type="title"/>
          </p:nvPr>
        </p:nvSpPr>
        <p:spPr/>
        <p:txBody>
          <a:bodyPr/>
          <a:lstStyle/>
          <a:p>
            <a:r>
              <a:rPr lang="en-US" dirty="0" smtClean="0"/>
              <a:t>Iris Vision</a:t>
            </a:r>
            <a:endParaRPr lang="en-US" dirty="0"/>
          </a:p>
        </p:txBody>
      </p:sp>
    </p:spTree>
    <p:extLst>
      <p:ext uri="{BB962C8B-B14F-4D97-AF65-F5344CB8AC3E}">
        <p14:creationId xmlns:p14="http://schemas.microsoft.com/office/powerpoint/2010/main" val="3284616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www.youtube.com/watch?v=7aRG2P2sB6k</a:t>
            </a:r>
            <a:endParaRPr lang="en-US" dirty="0" smtClean="0"/>
          </a:p>
          <a:p>
            <a:pPr marL="114300" indent="0">
              <a:buNone/>
            </a:pPr>
            <a:endParaRPr lang="en-US" dirty="0"/>
          </a:p>
        </p:txBody>
      </p:sp>
      <p:sp>
        <p:nvSpPr>
          <p:cNvPr id="2" name="Title 1"/>
          <p:cNvSpPr>
            <a:spLocks noGrp="1"/>
          </p:cNvSpPr>
          <p:nvPr>
            <p:ph type="title"/>
          </p:nvPr>
        </p:nvSpPr>
        <p:spPr/>
        <p:txBody>
          <a:bodyPr/>
          <a:lstStyle/>
          <a:p>
            <a:r>
              <a:rPr lang="en-US" dirty="0" smtClean="0"/>
              <a:t>Iris Vision </a:t>
            </a:r>
            <a:r>
              <a:rPr lang="en-US" dirty="0"/>
              <a:t>D</a:t>
            </a:r>
            <a:r>
              <a:rPr lang="en-US" dirty="0" smtClean="0"/>
              <a:t>emo</a:t>
            </a:r>
            <a:endParaRPr lang="en-US" dirty="0"/>
          </a:p>
        </p:txBody>
      </p:sp>
    </p:spTree>
    <p:extLst>
      <p:ext uri="{BB962C8B-B14F-4D97-AF65-F5344CB8AC3E}">
        <p14:creationId xmlns:p14="http://schemas.microsoft.com/office/powerpoint/2010/main" val="2324070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 blind and partially sighted people, an artificial vision device with a lightweight smart camera that instantly reads text aloud- from any surface – and recognizes faces, products, and money notes in real time.</a:t>
            </a:r>
          </a:p>
        </p:txBody>
      </p:sp>
      <p:sp>
        <p:nvSpPr>
          <p:cNvPr id="2" name="Title 1"/>
          <p:cNvSpPr>
            <a:spLocks noGrp="1"/>
          </p:cNvSpPr>
          <p:nvPr>
            <p:ph type="title"/>
          </p:nvPr>
        </p:nvSpPr>
        <p:spPr/>
        <p:txBody>
          <a:bodyPr/>
          <a:lstStyle/>
          <a:p>
            <a:r>
              <a:rPr lang="en-US" dirty="0" err="1" smtClean="0"/>
              <a:t>Orcam</a:t>
            </a:r>
            <a:r>
              <a:rPr lang="en-US" dirty="0" smtClean="0"/>
              <a:t> My </a:t>
            </a:r>
            <a:r>
              <a:rPr lang="en-US" dirty="0"/>
              <a:t>E</a:t>
            </a:r>
            <a:r>
              <a:rPr lang="en-US" dirty="0" smtClean="0"/>
              <a:t>ye 2.0</a:t>
            </a:r>
            <a:endParaRPr lang="en-US" dirty="0"/>
          </a:p>
        </p:txBody>
      </p:sp>
    </p:spTree>
    <p:extLst>
      <p:ext uri="{BB962C8B-B14F-4D97-AF65-F5344CB8AC3E}">
        <p14:creationId xmlns:p14="http://schemas.microsoft.com/office/powerpoint/2010/main" val="392225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028343"/>
            <a:ext cx="4572000" cy="5355312"/>
          </a:xfrm>
          <a:prstGeom prst="rect">
            <a:avLst/>
          </a:prstGeom>
        </p:spPr>
        <p:txBody>
          <a:bodyPr>
            <a:spAutoFit/>
          </a:bodyPr>
          <a:lstStyle/>
          <a:p>
            <a:r>
              <a:rPr lang="en-US" dirty="0"/>
              <a:t>Access technologies help overcome barriers to employment for people with vision impairment.  This is universal across all areas of </a:t>
            </a:r>
            <a:r>
              <a:rPr lang="en-US" dirty="0" smtClean="0"/>
              <a:t>employment, and are task-specific and goal-oriented.</a:t>
            </a:r>
          </a:p>
          <a:p>
            <a:endParaRPr lang="en-US" dirty="0"/>
          </a:p>
          <a:p>
            <a:r>
              <a:rPr lang="en-US" dirty="0" smtClean="0"/>
              <a:t>This </a:t>
            </a:r>
            <a:r>
              <a:rPr lang="en-US" dirty="0"/>
              <a:t>session, presented jointly with a Certified Low </a:t>
            </a:r>
            <a:r>
              <a:rPr lang="en-US" dirty="0" smtClean="0"/>
              <a:t>Vision Therapist/Occupational </a:t>
            </a:r>
            <a:r>
              <a:rPr lang="en-US" dirty="0"/>
              <a:t>Therapist and Access Technology/Employment Specialist will present </a:t>
            </a:r>
            <a:r>
              <a:rPr lang="en-US" dirty="0" smtClean="0"/>
              <a:t>via case studies various </a:t>
            </a:r>
            <a:r>
              <a:rPr lang="en-US" dirty="0"/>
              <a:t>types of tools, technology, techniques, and training available for people with vision impairment seeking employment or to maintain their current work status.  </a:t>
            </a:r>
            <a:endParaRPr lang="en-US" dirty="0" smtClean="0"/>
          </a:p>
          <a:p>
            <a:endParaRPr lang="en-US" dirty="0"/>
          </a:p>
          <a:p>
            <a:r>
              <a:rPr lang="en-US" dirty="0" smtClean="0"/>
              <a:t>As you will see in the case studies, often solutions are not high-tech, but simple low-tech modifications</a:t>
            </a:r>
            <a:endParaRPr lang="en-US" dirty="0"/>
          </a:p>
        </p:txBody>
      </p:sp>
    </p:spTree>
    <p:extLst>
      <p:ext uri="{BB962C8B-B14F-4D97-AF65-F5344CB8AC3E}">
        <p14:creationId xmlns:p14="http://schemas.microsoft.com/office/powerpoint/2010/main" val="1841108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www.youtube.com/watch?v=3M3WKZ6_Z14&amp;t=38s</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err="1" smtClean="0"/>
              <a:t>Orcam</a:t>
            </a:r>
            <a:r>
              <a:rPr lang="en-US" dirty="0" smtClean="0"/>
              <a:t> Demo</a:t>
            </a:r>
            <a:endParaRPr lang="en-US" dirty="0"/>
          </a:p>
        </p:txBody>
      </p:sp>
    </p:spTree>
    <p:extLst>
      <p:ext uri="{BB962C8B-B14F-4D97-AF65-F5344CB8AC3E}">
        <p14:creationId xmlns:p14="http://schemas.microsoft.com/office/powerpoint/2010/main" val="3130057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Using augmented reality, </a:t>
            </a:r>
            <a:r>
              <a:rPr lang="en-US" dirty="0" err="1"/>
              <a:t>Aira</a:t>
            </a:r>
            <a:r>
              <a:rPr lang="en-US" dirty="0"/>
              <a:t> connects people who are blind or low vision to a trained professional agent who is dedicated to further enhancing their everyday experience -- completely hands-free assistance at the touch of a button</a:t>
            </a:r>
            <a:r>
              <a:rPr lang="en-US" dirty="0" smtClean="0"/>
              <a:t>.</a:t>
            </a:r>
          </a:p>
          <a:p>
            <a:r>
              <a:rPr lang="en-US" dirty="0" smtClean="0"/>
              <a:t>From the </a:t>
            </a:r>
            <a:r>
              <a:rPr lang="en-US" dirty="0" err="1" smtClean="0"/>
              <a:t>Aira</a:t>
            </a:r>
            <a:r>
              <a:rPr lang="en-US" dirty="0" smtClean="0"/>
              <a:t> website:</a:t>
            </a:r>
          </a:p>
          <a:p>
            <a:r>
              <a:rPr lang="en-US" dirty="0"/>
              <a:t>Using either the </a:t>
            </a:r>
            <a:r>
              <a:rPr lang="en-US" dirty="0" err="1"/>
              <a:t>Aira</a:t>
            </a:r>
            <a:r>
              <a:rPr lang="en-US" dirty="0"/>
              <a:t> mobile app or wearable technology (or both!), with just one tap of a button or a voice command, we instantly connect our users with a trained, professional agent who can offer immediate assistance with virtually any task anytime, anywhere. </a:t>
            </a:r>
          </a:p>
        </p:txBody>
      </p:sp>
      <p:sp>
        <p:nvSpPr>
          <p:cNvPr id="2" name="Title 1"/>
          <p:cNvSpPr>
            <a:spLocks noGrp="1"/>
          </p:cNvSpPr>
          <p:nvPr>
            <p:ph type="title"/>
          </p:nvPr>
        </p:nvSpPr>
        <p:spPr/>
        <p:txBody>
          <a:bodyPr/>
          <a:lstStyle/>
          <a:p>
            <a:r>
              <a:rPr lang="en-US" dirty="0" err="1" smtClean="0"/>
              <a:t>Aira</a:t>
            </a:r>
            <a:endParaRPr lang="en-US" dirty="0"/>
          </a:p>
        </p:txBody>
      </p:sp>
    </p:spTree>
    <p:extLst>
      <p:ext uri="{BB962C8B-B14F-4D97-AF65-F5344CB8AC3E}">
        <p14:creationId xmlns:p14="http://schemas.microsoft.com/office/powerpoint/2010/main" val="3950494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hlinkClick r:id="rId2"/>
              </a:rPr>
              <a:t>https://</a:t>
            </a:r>
            <a:r>
              <a:rPr lang="en-US" dirty="0" smtClean="0">
                <a:hlinkClick r:id="rId2"/>
              </a:rPr>
              <a:t>go.aira.io/employment</a:t>
            </a:r>
            <a:endParaRPr lang="en-US" dirty="0" smtClean="0"/>
          </a:p>
          <a:p>
            <a:r>
              <a:rPr lang="en-US" dirty="0" err="1" smtClean="0"/>
              <a:t>Aira</a:t>
            </a:r>
            <a:r>
              <a:rPr lang="en-US" dirty="0" smtClean="0"/>
              <a:t> supports employment seekers, as explained in above linked article.  The highlights are:</a:t>
            </a:r>
            <a:endParaRPr lang="en-US" dirty="0"/>
          </a:p>
          <a:p>
            <a:r>
              <a:rPr lang="en-US" dirty="0" smtClean="0"/>
              <a:t>All </a:t>
            </a:r>
            <a:r>
              <a:rPr lang="en-US" dirty="0"/>
              <a:t>users of </a:t>
            </a:r>
            <a:r>
              <a:rPr lang="en-US" dirty="0" err="1" smtClean="0"/>
              <a:t>Aira</a:t>
            </a:r>
            <a:r>
              <a:rPr lang="en-US" dirty="0" smtClean="0"/>
              <a:t> </a:t>
            </a:r>
            <a:r>
              <a:rPr lang="en-US" dirty="0"/>
              <a:t>have access to this program.</a:t>
            </a:r>
          </a:p>
          <a:p>
            <a:r>
              <a:rPr lang="en-US" dirty="0" smtClean="0"/>
              <a:t>While </a:t>
            </a:r>
            <a:r>
              <a:rPr lang="en-US" dirty="0"/>
              <a:t>completing employment seeking tasks, minutes used will not be deducted from the client’s available sum.</a:t>
            </a:r>
          </a:p>
          <a:p>
            <a:r>
              <a:rPr lang="en-US" dirty="0" smtClean="0"/>
              <a:t>This </a:t>
            </a:r>
            <a:r>
              <a:rPr lang="en-US" dirty="0"/>
              <a:t>includes picking out an interview outfit, filling out applications, getting to interviews, updating a resume, ETC.</a:t>
            </a:r>
          </a:p>
          <a:p>
            <a:r>
              <a:rPr lang="en-US" dirty="0" smtClean="0"/>
              <a:t>An </a:t>
            </a:r>
            <a:r>
              <a:rPr lang="en-US" dirty="0" err="1" smtClean="0"/>
              <a:t>Aira</a:t>
            </a:r>
            <a:r>
              <a:rPr lang="en-US" dirty="0" smtClean="0"/>
              <a:t> </a:t>
            </a:r>
            <a:r>
              <a:rPr lang="en-US" dirty="0"/>
              <a:t>user must have a current paid plan of any amount</a:t>
            </a:r>
            <a:r>
              <a:rPr lang="en-US" dirty="0" smtClean="0"/>
              <a:t>.</a:t>
            </a:r>
            <a:endParaRPr lang="en-US" dirty="0"/>
          </a:p>
          <a:p>
            <a:endParaRPr lang="en-US" dirty="0"/>
          </a:p>
        </p:txBody>
      </p:sp>
      <p:sp>
        <p:nvSpPr>
          <p:cNvPr id="2" name="Title 1"/>
          <p:cNvSpPr>
            <a:spLocks noGrp="1"/>
          </p:cNvSpPr>
          <p:nvPr>
            <p:ph type="title"/>
          </p:nvPr>
        </p:nvSpPr>
        <p:spPr/>
        <p:txBody>
          <a:bodyPr/>
          <a:lstStyle/>
          <a:p>
            <a:r>
              <a:rPr lang="en-US" dirty="0" err="1" smtClean="0"/>
              <a:t>Aira</a:t>
            </a:r>
            <a:endParaRPr lang="en-US" dirty="0"/>
          </a:p>
        </p:txBody>
      </p:sp>
    </p:spTree>
    <p:extLst>
      <p:ext uri="{BB962C8B-B14F-4D97-AF65-F5344CB8AC3E}">
        <p14:creationId xmlns:p14="http://schemas.microsoft.com/office/powerpoint/2010/main" val="2008269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Lighting options:</a:t>
            </a:r>
          </a:p>
          <a:p>
            <a:r>
              <a:rPr lang="en-US" dirty="0" smtClean="0"/>
              <a:t>LED task lamps, such as the new Stella  lamp with 3 modes and dimmer , comes in floor, desk, or clamp options</a:t>
            </a:r>
          </a:p>
          <a:p>
            <a:r>
              <a:rPr lang="en-US" dirty="0" smtClean="0"/>
              <a:t>Head lamps to provide hands-free option</a:t>
            </a:r>
          </a:p>
          <a:p>
            <a:r>
              <a:rPr lang="en-US" dirty="0" smtClean="0"/>
              <a:t>Traditional gooseneck lamps with appropriate bulb selection for the individual’s identified lighting needs</a:t>
            </a:r>
          </a:p>
          <a:p>
            <a:r>
              <a:rPr lang="en-US" dirty="0" smtClean="0"/>
              <a:t>Task lighting assessment can be done through the Low Vision Clinic </a:t>
            </a:r>
            <a:endParaRPr lang="en-US" dirty="0"/>
          </a:p>
        </p:txBody>
      </p:sp>
      <p:sp>
        <p:nvSpPr>
          <p:cNvPr id="2" name="Title 1"/>
          <p:cNvSpPr>
            <a:spLocks noGrp="1"/>
          </p:cNvSpPr>
          <p:nvPr>
            <p:ph type="title"/>
          </p:nvPr>
        </p:nvSpPr>
        <p:spPr/>
        <p:txBody>
          <a:bodyPr/>
          <a:lstStyle/>
          <a:p>
            <a:r>
              <a:rPr lang="en-US" dirty="0" smtClean="0"/>
              <a:t>Low Tech: Lighting</a:t>
            </a:r>
            <a:endParaRPr lang="en-US" dirty="0"/>
          </a:p>
        </p:txBody>
      </p:sp>
    </p:spTree>
    <p:extLst>
      <p:ext uri="{BB962C8B-B14F-4D97-AF65-F5344CB8AC3E}">
        <p14:creationId xmlns:p14="http://schemas.microsoft.com/office/powerpoint/2010/main" val="350344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554692" y="1481138"/>
            <a:ext cx="6034616"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Stella Lamp</a:t>
            </a:r>
            <a:endParaRPr lang="en-US" dirty="0"/>
          </a:p>
        </p:txBody>
      </p:sp>
    </p:spTree>
    <p:extLst>
      <p:ext uri="{BB962C8B-B14F-4D97-AF65-F5344CB8AC3E}">
        <p14:creationId xmlns:p14="http://schemas.microsoft.com/office/powerpoint/2010/main" val="3788017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Specialized sun lenses selected after assessment of indoor/low light and outdoor/bright light environmental needs</a:t>
            </a:r>
          </a:p>
          <a:p>
            <a:r>
              <a:rPr lang="en-US" dirty="0" smtClean="0"/>
              <a:t>A variety of colors, tints, frames available, and individuals often need a set of </a:t>
            </a:r>
            <a:r>
              <a:rPr lang="en-US" dirty="0" err="1" smtClean="0"/>
              <a:t>sunlenses</a:t>
            </a:r>
            <a:r>
              <a:rPr lang="en-US" dirty="0" smtClean="0"/>
              <a:t> to be used in different lighting conditions.</a:t>
            </a:r>
          </a:p>
          <a:p>
            <a:r>
              <a:rPr lang="en-US" dirty="0" smtClean="0"/>
              <a:t>Visors, hats with wide brim</a:t>
            </a:r>
          </a:p>
          <a:p>
            <a:r>
              <a:rPr lang="en-US" dirty="0" smtClean="0"/>
              <a:t>Shades, environmental modifications, positioning of work station away from windows</a:t>
            </a:r>
            <a:endParaRPr lang="en-US" dirty="0"/>
          </a:p>
        </p:txBody>
      </p:sp>
      <p:sp>
        <p:nvSpPr>
          <p:cNvPr id="2" name="Title 1"/>
          <p:cNvSpPr>
            <a:spLocks noGrp="1"/>
          </p:cNvSpPr>
          <p:nvPr>
            <p:ph type="title"/>
          </p:nvPr>
        </p:nvSpPr>
        <p:spPr/>
        <p:txBody>
          <a:bodyPr/>
          <a:lstStyle/>
          <a:p>
            <a:r>
              <a:rPr lang="en-US" dirty="0" smtClean="0"/>
              <a:t>Low Tech: Glare </a:t>
            </a:r>
            <a:r>
              <a:rPr lang="en-US" dirty="0"/>
              <a:t>R</a:t>
            </a:r>
            <a:r>
              <a:rPr lang="en-US" dirty="0" smtClean="0"/>
              <a:t>eduction</a:t>
            </a:r>
            <a:endParaRPr lang="en-US" dirty="0"/>
          </a:p>
        </p:txBody>
      </p:sp>
    </p:spTree>
    <p:extLst>
      <p:ext uri="{BB962C8B-B14F-4D97-AF65-F5344CB8AC3E}">
        <p14:creationId xmlns:p14="http://schemas.microsoft.com/office/powerpoint/2010/main" val="2580469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889797" y="1791357"/>
            <a:ext cx="5364406" cy="4372495"/>
          </a:xfrm>
        </p:spPr>
      </p:pic>
      <p:sp>
        <p:nvSpPr>
          <p:cNvPr id="2" name="Title 1"/>
          <p:cNvSpPr>
            <a:spLocks noGrp="1"/>
          </p:cNvSpPr>
          <p:nvPr>
            <p:ph type="title"/>
          </p:nvPr>
        </p:nvSpPr>
        <p:spPr/>
        <p:txBody>
          <a:bodyPr/>
          <a:lstStyle/>
          <a:p>
            <a:r>
              <a:rPr lang="en-US" dirty="0" smtClean="0"/>
              <a:t>Glare Reduction: Sun </a:t>
            </a:r>
            <a:r>
              <a:rPr lang="en-US" dirty="0"/>
              <a:t>L</a:t>
            </a:r>
            <a:r>
              <a:rPr lang="en-US" dirty="0" smtClean="0"/>
              <a:t>enses</a:t>
            </a:r>
            <a:endParaRPr lang="en-US" dirty="0"/>
          </a:p>
        </p:txBody>
      </p:sp>
    </p:spTree>
    <p:extLst>
      <p:ext uri="{BB962C8B-B14F-4D97-AF65-F5344CB8AC3E}">
        <p14:creationId xmlns:p14="http://schemas.microsoft.com/office/powerpoint/2010/main" val="1878424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227440" y="1481138"/>
            <a:ext cx="668912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Glare Reduction: Sun </a:t>
            </a:r>
            <a:r>
              <a:rPr lang="en-US" dirty="0"/>
              <a:t>L</a:t>
            </a:r>
            <a:r>
              <a:rPr lang="en-US" dirty="0" smtClean="0"/>
              <a:t>enses</a:t>
            </a:r>
            <a:endParaRPr lang="en-US" dirty="0"/>
          </a:p>
        </p:txBody>
      </p:sp>
    </p:spTree>
    <p:extLst>
      <p:ext uri="{BB962C8B-B14F-4D97-AF65-F5344CB8AC3E}">
        <p14:creationId xmlns:p14="http://schemas.microsoft.com/office/powerpoint/2010/main" val="915340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High contrast or tactile marking: can mark small items such as remote controls or larger items like the lobster buoy</a:t>
            </a:r>
          </a:p>
          <a:p>
            <a:r>
              <a:rPr lang="en-US" dirty="0" smtClean="0"/>
              <a:t>High contrast and tactile marking tape, tactile paint, bump dots</a:t>
            </a:r>
          </a:p>
          <a:p>
            <a:r>
              <a:rPr lang="en-US" dirty="0" smtClean="0"/>
              <a:t>Contrasting paint on door frames, stairs, cabinets for safety with navigation</a:t>
            </a:r>
          </a:p>
          <a:p>
            <a:r>
              <a:rPr lang="en-US" dirty="0" smtClean="0"/>
              <a:t>Assessing environment for safety to be free of fall hazards</a:t>
            </a:r>
          </a:p>
          <a:p>
            <a:pPr marL="114300" indent="0">
              <a:buNone/>
            </a:pPr>
            <a:endParaRPr lang="en-US" dirty="0" smtClean="0"/>
          </a:p>
          <a:p>
            <a:endParaRPr lang="en-US" dirty="0"/>
          </a:p>
        </p:txBody>
      </p:sp>
      <p:sp>
        <p:nvSpPr>
          <p:cNvPr id="2" name="Title 1"/>
          <p:cNvSpPr>
            <a:spLocks noGrp="1"/>
          </p:cNvSpPr>
          <p:nvPr>
            <p:ph type="title"/>
          </p:nvPr>
        </p:nvSpPr>
        <p:spPr/>
        <p:txBody>
          <a:bodyPr>
            <a:normAutofit fontScale="90000"/>
          </a:bodyPr>
          <a:lstStyle/>
          <a:p>
            <a:r>
              <a:rPr lang="en-US" dirty="0" smtClean="0"/>
              <a:t>Low Tech: Environmental </a:t>
            </a:r>
            <a:r>
              <a:rPr lang="en-US" dirty="0"/>
              <a:t>M</a:t>
            </a:r>
            <a:r>
              <a:rPr lang="en-US" dirty="0" smtClean="0"/>
              <a:t>odifications</a:t>
            </a:r>
            <a:endParaRPr lang="en-US" dirty="0"/>
          </a:p>
        </p:txBody>
      </p:sp>
    </p:spTree>
    <p:extLst>
      <p:ext uri="{BB962C8B-B14F-4D97-AF65-F5344CB8AC3E}">
        <p14:creationId xmlns:p14="http://schemas.microsoft.com/office/powerpoint/2010/main" val="40759779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481138"/>
            <a:ext cx="3394471" cy="4525962"/>
          </a:xfrm>
        </p:spPr>
      </p:pic>
      <p:sp>
        <p:nvSpPr>
          <p:cNvPr id="2" name="Title 1"/>
          <p:cNvSpPr>
            <a:spLocks noGrp="1"/>
          </p:cNvSpPr>
          <p:nvPr>
            <p:ph type="title"/>
          </p:nvPr>
        </p:nvSpPr>
        <p:spPr/>
        <p:txBody>
          <a:bodyPr/>
          <a:lstStyle/>
          <a:p>
            <a:r>
              <a:rPr lang="en-US" dirty="0" smtClean="0"/>
              <a:t>Tactile Marking</a:t>
            </a:r>
            <a:endParaRPr lang="en-US" dirty="0"/>
          </a:p>
        </p:txBody>
      </p:sp>
    </p:spTree>
    <p:extLst>
      <p:ext uri="{BB962C8B-B14F-4D97-AF65-F5344CB8AC3E}">
        <p14:creationId xmlns:p14="http://schemas.microsoft.com/office/powerpoint/2010/main" val="280582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A lobsterman who lived on one of the outer islands in Casco Bay was legally blind due to macular degeneration, a progressive eye condition. His ophthalmologist referred him to the Division for the Blind and Visually </a:t>
            </a:r>
            <a:r>
              <a:rPr lang="en-US" dirty="0" smtClean="0"/>
              <a:t>Impaired (DBVI), </a:t>
            </a:r>
            <a:r>
              <a:rPr lang="en-US" dirty="0"/>
              <a:t>Maine’s vocational rehabilitation agency for people with vision loss. A Rehabilitation Counselor from that agency made several trips to meet with this </a:t>
            </a:r>
            <a:r>
              <a:rPr lang="en-US" dirty="0" smtClean="0"/>
              <a:t>man (we </a:t>
            </a:r>
            <a:r>
              <a:rPr lang="en-US" dirty="0"/>
              <a:t>will call him </a:t>
            </a:r>
            <a:r>
              <a:rPr lang="en-US" dirty="0" smtClean="0"/>
              <a:t>Jim) at </a:t>
            </a:r>
            <a:r>
              <a:rPr lang="en-US" dirty="0"/>
              <a:t>his island home and on the lobster boat. Jim told her that he could no longer work and he asked for information about Social Security Disability. </a:t>
            </a:r>
          </a:p>
          <a:p>
            <a:endParaRPr lang="en-US" dirty="0"/>
          </a:p>
          <a:p>
            <a:endParaRPr lang="en-US" dirty="0"/>
          </a:p>
        </p:txBody>
      </p:sp>
      <p:sp>
        <p:nvSpPr>
          <p:cNvPr id="2" name="Title 1"/>
          <p:cNvSpPr>
            <a:spLocks noGrp="1"/>
          </p:cNvSpPr>
          <p:nvPr>
            <p:ph type="title"/>
          </p:nvPr>
        </p:nvSpPr>
        <p:spPr/>
        <p:txBody>
          <a:bodyPr>
            <a:normAutofit/>
          </a:bodyPr>
          <a:lstStyle/>
          <a:p>
            <a:r>
              <a:rPr lang="en-US" dirty="0" smtClean="0"/>
              <a:t>Case Study 1: The Lobsterman</a:t>
            </a:r>
            <a:endParaRPr lang="en-US" dirty="0"/>
          </a:p>
        </p:txBody>
      </p:sp>
    </p:spTree>
    <p:extLst>
      <p:ext uri="{BB962C8B-B14F-4D97-AF65-F5344CB8AC3E}">
        <p14:creationId xmlns:p14="http://schemas.microsoft.com/office/powerpoint/2010/main" val="3856333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altLang="en-US" dirty="0"/>
              <a:t>Training on use of recommended optical devices, incorporating into functional daily tasks identified during </a:t>
            </a:r>
            <a:r>
              <a:rPr lang="en-US" altLang="en-US" dirty="0" smtClean="0"/>
              <a:t>low vision exam</a:t>
            </a:r>
            <a:endParaRPr lang="en-US" altLang="en-US" dirty="0"/>
          </a:p>
          <a:p>
            <a:r>
              <a:rPr lang="en-US" altLang="en-US" dirty="0"/>
              <a:t>Optical devices include magnifiers, glasses, </a:t>
            </a:r>
            <a:r>
              <a:rPr lang="en-US" altLang="en-US" dirty="0" smtClean="0"/>
              <a:t>telescopes, and </a:t>
            </a:r>
            <a:r>
              <a:rPr lang="en-US" altLang="en-US" dirty="0"/>
              <a:t>video magnifiers as </a:t>
            </a:r>
            <a:r>
              <a:rPr lang="en-US" altLang="en-US" dirty="0" smtClean="0"/>
              <a:t>recommended from low vision exam</a:t>
            </a:r>
            <a:endParaRPr lang="en-US" altLang="en-US" dirty="0"/>
          </a:p>
          <a:p>
            <a:r>
              <a:rPr lang="en-US" altLang="en-US" dirty="0"/>
              <a:t>Non-optical aids useful for ADL/IADL tasks (i.e. LP checks/registers, LP address book and calendar, felt tip marker, bold lined paper</a:t>
            </a:r>
            <a:r>
              <a:rPr lang="en-US" altLang="en-US" dirty="0" smtClean="0"/>
              <a:t>)</a:t>
            </a:r>
          </a:p>
          <a:p>
            <a:r>
              <a:rPr lang="en-US" dirty="0" smtClean="0"/>
              <a:t>Talking devices- </a:t>
            </a:r>
            <a:r>
              <a:rPr lang="en-US" altLang="en-US" dirty="0"/>
              <a:t>including talking </a:t>
            </a:r>
            <a:r>
              <a:rPr lang="en-US" altLang="en-US" dirty="0" smtClean="0"/>
              <a:t>clock/watch, calculator, scale, telephone </a:t>
            </a:r>
            <a:r>
              <a:rPr lang="en-US" altLang="en-US" dirty="0"/>
              <a:t>keys/caller ID</a:t>
            </a:r>
            <a:endParaRPr lang="en-US" dirty="0"/>
          </a:p>
        </p:txBody>
      </p:sp>
      <p:sp>
        <p:nvSpPr>
          <p:cNvPr id="2" name="Title 1"/>
          <p:cNvSpPr>
            <a:spLocks noGrp="1"/>
          </p:cNvSpPr>
          <p:nvPr>
            <p:ph type="title"/>
          </p:nvPr>
        </p:nvSpPr>
        <p:spPr/>
        <p:txBody>
          <a:bodyPr>
            <a:normAutofit fontScale="90000"/>
          </a:bodyPr>
          <a:lstStyle/>
          <a:p>
            <a:r>
              <a:rPr lang="en-US" dirty="0" smtClean="0"/>
              <a:t>Training on Optical and Non-Optical </a:t>
            </a:r>
            <a:r>
              <a:rPr lang="en-US" dirty="0"/>
              <a:t>D</a:t>
            </a:r>
            <a:r>
              <a:rPr lang="en-US" dirty="0" smtClean="0"/>
              <a:t>evices</a:t>
            </a:r>
            <a:endParaRPr lang="en-US" dirty="0"/>
          </a:p>
        </p:txBody>
      </p:sp>
    </p:spTree>
    <p:extLst>
      <p:ext uri="{BB962C8B-B14F-4D97-AF65-F5344CB8AC3E}">
        <p14:creationId xmlns:p14="http://schemas.microsoft.com/office/powerpoint/2010/main" val="4034229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In summary, working as a team to address all aspects of employment, whether in a traditional or non-traditional work setting, is vital to the success of the individual’s employment goals.</a:t>
            </a:r>
          </a:p>
          <a:p>
            <a:r>
              <a:rPr lang="en-US" dirty="0" smtClean="0"/>
              <a:t>Addressing individual employment tasks via high tech or low tech options available and appropriate to the situation.</a:t>
            </a:r>
          </a:p>
          <a:p>
            <a:r>
              <a:rPr lang="en-US" dirty="0" smtClean="0"/>
              <a:t>Environmental modifications, adaptive techniques and training to complete specific job tasks</a:t>
            </a:r>
          </a:p>
          <a:p>
            <a:r>
              <a:rPr lang="en-US" dirty="0" smtClean="0"/>
              <a:t>Low vision therapist/OT, </a:t>
            </a:r>
            <a:r>
              <a:rPr lang="en-US" dirty="0"/>
              <a:t>A</a:t>
            </a:r>
            <a:r>
              <a:rPr lang="en-US" dirty="0" smtClean="0"/>
              <a:t>ccess </a:t>
            </a:r>
            <a:r>
              <a:rPr lang="en-US" dirty="0"/>
              <a:t>T</a:t>
            </a:r>
            <a:r>
              <a:rPr lang="en-US" dirty="0" smtClean="0"/>
              <a:t>echnology specialist, and Vocational Rehabilitation counselor work together with the individual to meet employment goals.</a:t>
            </a:r>
          </a:p>
          <a:p>
            <a:pPr marL="114300" indent="0">
              <a:buNone/>
            </a:pPr>
            <a:endParaRPr lang="en-US" dirty="0"/>
          </a:p>
        </p:txBody>
      </p:sp>
      <p:sp>
        <p:nvSpPr>
          <p:cNvPr id="2" name="Title 1"/>
          <p:cNvSpPr>
            <a:spLocks noGrp="1"/>
          </p:cNvSpPr>
          <p:nvPr>
            <p:ph type="title"/>
          </p:nvPr>
        </p:nvSpPr>
        <p:spPr/>
        <p:txBody>
          <a:bodyPr/>
          <a:lstStyle/>
          <a:p>
            <a:r>
              <a:rPr lang="en-US" dirty="0"/>
              <a:t>C</a:t>
            </a:r>
            <a:r>
              <a:rPr lang="en-US" dirty="0" smtClean="0"/>
              <a:t>onclusion</a:t>
            </a:r>
            <a:endParaRPr lang="en-US" dirty="0"/>
          </a:p>
        </p:txBody>
      </p:sp>
    </p:spTree>
    <p:extLst>
      <p:ext uri="{BB962C8B-B14F-4D97-AF65-F5344CB8AC3E}">
        <p14:creationId xmlns:p14="http://schemas.microsoft.com/office/powerpoint/2010/main" val="132070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Keeping current on new technology available is important to be knowledgeable for clients’ future needs</a:t>
            </a:r>
          </a:p>
          <a:p>
            <a:r>
              <a:rPr lang="en-US" dirty="0" smtClean="0"/>
              <a:t>Planning ahead re: progressive vision loss is also important in selecting the appropriate tools/technology for employment tasks.  What currently works for the client using remaining vision may not work in the future, so training on technology that may include screen reader/text to speech may need to be incorporated. </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1785955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Special thanks to Susan Anderson, CRC, who is a former Vocational Rehabilitation Counselor with DBVI and Employment Specialist at the Iris Network, for her input and valuable case study information for this presentation.</a:t>
            </a:r>
            <a:endParaRPr lang="en-US" dirty="0"/>
          </a:p>
        </p:txBody>
      </p:sp>
      <p:sp>
        <p:nvSpPr>
          <p:cNvPr id="2" name="Title 1"/>
          <p:cNvSpPr>
            <a:spLocks noGrp="1"/>
          </p:cNvSpPr>
          <p:nvPr>
            <p:ph type="title"/>
          </p:nvPr>
        </p:nvSpPr>
        <p:spPr/>
        <p:txBody>
          <a:bodyPr/>
          <a:lstStyle/>
          <a:p>
            <a:r>
              <a:rPr lang="en-US" dirty="0"/>
              <a:t>A</a:t>
            </a:r>
            <a:r>
              <a:rPr lang="en-US" dirty="0" smtClean="0"/>
              <a:t>cknowledgement</a:t>
            </a:r>
            <a:endParaRPr lang="en-US" dirty="0"/>
          </a:p>
        </p:txBody>
      </p:sp>
    </p:spTree>
    <p:extLst>
      <p:ext uri="{BB962C8B-B14F-4D97-AF65-F5344CB8AC3E}">
        <p14:creationId xmlns:p14="http://schemas.microsoft.com/office/powerpoint/2010/main" val="696519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280794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103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249513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Through interview and observation, the Rehabilitation Counselor helped him identify the following barriers to continued employment as a lobsterman – </a:t>
            </a:r>
            <a:r>
              <a:rPr lang="en-US" dirty="0" smtClean="0"/>
              <a:t> </a:t>
            </a:r>
            <a:endParaRPr lang="en-US" dirty="0"/>
          </a:p>
          <a:p>
            <a:pPr lvl="0"/>
            <a:r>
              <a:rPr lang="en-US" dirty="0"/>
              <a:t>Inability to distinguish his lobster buoys from those of other lobstermen, putting him at risk of being shot at by his competitors! </a:t>
            </a:r>
          </a:p>
          <a:p>
            <a:pPr lvl="0"/>
            <a:r>
              <a:rPr lang="en-US" dirty="0"/>
              <a:t>Inability to locate his lobster buoys, particularly when hauling traps in the morning, and</a:t>
            </a:r>
          </a:p>
          <a:p>
            <a:pPr lvl="0"/>
            <a:r>
              <a:rPr lang="en-US" dirty="0"/>
              <a:t>Inability to read and complete the paperwork required to run his business.</a:t>
            </a:r>
          </a:p>
          <a:p>
            <a:endParaRPr lang="en-US" dirty="0"/>
          </a:p>
        </p:txBody>
      </p:sp>
      <p:sp>
        <p:nvSpPr>
          <p:cNvPr id="2" name="Title 1"/>
          <p:cNvSpPr>
            <a:spLocks noGrp="1"/>
          </p:cNvSpPr>
          <p:nvPr>
            <p:ph type="title"/>
          </p:nvPr>
        </p:nvSpPr>
        <p:spPr/>
        <p:txBody>
          <a:bodyPr/>
          <a:lstStyle/>
          <a:p>
            <a:r>
              <a:rPr lang="en-US" dirty="0"/>
              <a:t>L</a:t>
            </a:r>
            <a:r>
              <a:rPr lang="en-US" dirty="0" smtClean="0"/>
              <a:t>obsterman</a:t>
            </a:r>
            <a:endParaRPr lang="en-US" dirty="0"/>
          </a:p>
        </p:txBody>
      </p:sp>
    </p:spTree>
    <p:extLst>
      <p:ext uri="{BB962C8B-B14F-4D97-AF65-F5344CB8AC3E}">
        <p14:creationId xmlns:p14="http://schemas.microsoft.com/office/powerpoint/2010/main" val="418307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These barriers were directly related to vision loss caused by macular degeneration. Common symptoms of macular degeneration are a central loss of sharp, detail vision and sensitivity to bright light. In Jim’s occupation, this light sensitivity was made worse by the harsh glare of the sun reflecting off the ocean. Jim was referred to the Iris Network Low Vision Clinic for an examination and treatment.</a:t>
            </a:r>
          </a:p>
          <a:p>
            <a:pPr marL="114300" indent="0">
              <a:buNone/>
            </a:pPr>
            <a:r>
              <a:rPr lang="en-US" dirty="0"/>
              <a:t> </a:t>
            </a:r>
          </a:p>
          <a:p>
            <a:endParaRPr lang="en-US" dirty="0"/>
          </a:p>
        </p:txBody>
      </p:sp>
      <p:sp>
        <p:nvSpPr>
          <p:cNvPr id="2" name="Title 1"/>
          <p:cNvSpPr>
            <a:spLocks noGrp="1"/>
          </p:cNvSpPr>
          <p:nvPr>
            <p:ph type="title"/>
          </p:nvPr>
        </p:nvSpPr>
        <p:spPr/>
        <p:txBody>
          <a:bodyPr/>
          <a:lstStyle/>
          <a:p>
            <a:r>
              <a:rPr lang="en-US" dirty="0"/>
              <a:t>L</a:t>
            </a:r>
            <a:r>
              <a:rPr lang="en-US" dirty="0" smtClean="0"/>
              <a:t>obsterman</a:t>
            </a:r>
            <a:endParaRPr lang="en-US" dirty="0"/>
          </a:p>
        </p:txBody>
      </p:sp>
    </p:spTree>
    <p:extLst>
      <p:ext uri="{BB962C8B-B14F-4D97-AF65-F5344CB8AC3E}">
        <p14:creationId xmlns:p14="http://schemas.microsoft.com/office/powerpoint/2010/main" val="286224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b="1" dirty="0"/>
              <a:t>INTERVENTION</a:t>
            </a:r>
            <a:endParaRPr lang="en-US" dirty="0"/>
          </a:p>
          <a:p>
            <a:pPr marL="114300" indent="0">
              <a:buNone/>
            </a:pPr>
            <a:r>
              <a:rPr lang="en-US" b="1" dirty="0"/>
              <a:t> </a:t>
            </a:r>
            <a:endParaRPr lang="en-US" dirty="0"/>
          </a:p>
          <a:p>
            <a:r>
              <a:rPr lang="en-US" dirty="0"/>
              <a:t>1. </a:t>
            </a:r>
            <a:r>
              <a:rPr lang="en-US" b="1" dirty="0"/>
              <a:t>Glare Sensitivity</a:t>
            </a:r>
            <a:r>
              <a:rPr lang="en-US" dirty="0"/>
              <a:t> - Jim’s sensitivity to glare and his outdoor occupation made him a complicated low vision patient. Each task had to be evaluated under each lighting condition- full sun, overcast, dim light and the often-present fog. Jim needed a variety of sun lenses and a carrying case to keep them organized and safe. His own solution of wearing a brimmed hat was a good one and he continued to wear his Red Sox cap. Sun lenses from the clinic were a great help in cutting glare and helped Jim save time – he no longer had to constantly reposition his boat to keep the sun behind him.</a:t>
            </a:r>
          </a:p>
          <a:p>
            <a:endParaRPr lang="en-US" dirty="0"/>
          </a:p>
        </p:txBody>
      </p:sp>
      <p:sp>
        <p:nvSpPr>
          <p:cNvPr id="2" name="Title 1"/>
          <p:cNvSpPr>
            <a:spLocks noGrp="1"/>
          </p:cNvSpPr>
          <p:nvPr>
            <p:ph type="title"/>
          </p:nvPr>
        </p:nvSpPr>
        <p:spPr/>
        <p:txBody>
          <a:bodyPr/>
          <a:lstStyle/>
          <a:p>
            <a:r>
              <a:rPr lang="en-US" dirty="0"/>
              <a:t>L</a:t>
            </a:r>
            <a:r>
              <a:rPr lang="en-US" dirty="0" smtClean="0"/>
              <a:t>obsterman</a:t>
            </a:r>
            <a:endParaRPr lang="en-US" dirty="0"/>
          </a:p>
        </p:txBody>
      </p:sp>
    </p:spTree>
    <p:extLst>
      <p:ext uri="{BB962C8B-B14F-4D97-AF65-F5344CB8AC3E}">
        <p14:creationId xmlns:p14="http://schemas.microsoft.com/office/powerpoint/2010/main" val="2763832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2. </a:t>
            </a:r>
            <a:r>
              <a:rPr lang="en-US" b="1" dirty="0"/>
              <a:t>Color discrimination</a:t>
            </a:r>
            <a:r>
              <a:rPr lang="en-US" dirty="0"/>
              <a:t> – people with macular degeneration frequently have trouble discerning colors, and Jim could not distinguish the colors of his lobster buoys from others. Through testing in the clinic and on the ocean, Jim learned that he could identify his lobster buoys best if they were painted a combination of neon green and black. The Rehabilitation Counselor contacted the Maine Department of Marine Resources and learned that Jim could change his buoy colors after making sure no one in the area had similar colors or color patterns. Each of his buoys was already clearly marked with his lobster fisherman license number.</a:t>
            </a:r>
          </a:p>
          <a:p>
            <a:endParaRPr lang="en-US" dirty="0"/>
          </a:p>
        </p:txBody>
      </p:sp>
      <p:sp>
        <p:nvSpPr>
          <p:cNvPr id="2" name="Title 1"/>
          <p:cNvSpPr>
            <a:spLocks noGrp="1"/>
          </p:cNvSpPr>
          <p:nvPr>
            <p:ph type="title"/>
          </p:nvPr>
        </p:nvSpPr>
        <p:spPr/>
        <p:txBody>
          <a:bodyPr/>
          <a:lstStyle/>
          <a:p>
            <a:r>
              <a:rPr lang="en-US" dirty="0"/>
              <a:t>L</a:t>
            </a:r>
            <a:r>
              <a:rPr lang="en-US" dirty="0" smtClean="0"/>
              <a:t>obsterman</a:t>
            </a:r>
            <a:endParaRPr lang="en-US" dirty="0"/>
          </a:p>
        </p:txBody>
      </p:sp>
    </p:spTree>
    <p:extLst>
      <p:ext uri="{BB962C8B-B14F-4D97-AF65-F5344CB8AC3E}">
        <p14:creationId xmlns:p14="http://schemas.microsoft.com/office/powerpoint/2010/main" val="166265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3. </a:t>
            </a:r>
            <a:r>
              <a:rPr lang="en-US" b="1" dirty="0"/>
              <a:t>Loss of central vision</a:t>
            </a:r>
            <a:r>
              <a:rPr lang="en-US" dirty="0"/>
              <a:t>- Macular degeneration affects the parts of the eye necessary for seeing fine detail such as reading a book and writing checks. A video magnifier proved to be a great help in managing the paper work required in his business</a:t>
            </a:r>
            <a:r>
              <a:rPr lang="en-US" dirty="0" smtClean="0"/>
              <a:t>.</a:t>
            </a:r>
            <a:r>
              <a:rPr lang="en-US" dirty="0"/>
              <a:t> </a:t>
            </a:r>
          </a:p>
          <a:p>
            <a:r>
              <a:rPr lang="en-US" dirty="0"/>
              <a:t>The central scotoma or blind spot – Jim had a real problem finding his freshly painted buoys among all the buoys and channel markers in the bay. Several telescopes were tried but he had best success with a spotting scope from the LL Bean hunting department.</a:t>
            </a:r>
          </a:p>
          <a:p>
            <a:endParaRPr lang="en-US" dirty="0"/>
          </a:p>
          <a:p>
            <a:endParaRPr lang="en-US" dirty="0"/>
          </a:p>
        </p:txBody>
      </p:sp>
      <p:sp>
        <p:nvSpPr>
          <p:cNvPr id="2" name="Title 1"/>
          <p:cNvSpPr>
            <a:spLocks noGrp="1"/>
          </p:cNvSpPr>
          <p:nvPr>
            <p:ph type="title"/>
          </p:nvPr>
        </p:nvSpPr>
        <p:spPr/>
        <p:txBody>
          <a:bodyPr/>
          <a:lstStyle/>
          <a:p>
            <a:r>
              <a:rPr lang="en-US" dirty="0"/>
              <a:t>L</a:t>
            </a:r>
            <a:r>
              <a:rPr lang="en-US" dirty="0" smtClean="0"/>
              <a:t>obsterman</a:t>
            </a:r>
            <a:endParaRPr lang="en-US" dirty="0"/>
          </a:p>
        </p:txBody>
      </p:sp>
    </p:spTree>
    <p:extLst>
      <p:ext uri="{BB962C8B-B14F-4D97-AF65-F5344CB8AC3E}">
        <p14:creationId xmlns:p14="http://schemas.microsoft.com/office/powerpoint/2010/main" val="3195094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311</TotalTime>
  <Words>2461</Words>
  <Application>Microsoft Office PowerPoint</Application>
  <PresentationFormat>On-screen Show (4:3)</PresentationFormat>
  <Paragraphs>145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Concourse</vt:lpstr>
      <vt:lpstr>Access Technology and Employment Services for the Visually Impaired: What is New and Exciting? </vt:lpstr>
      <vt:lpstr>PowerPoint Presentation</vt:lpstr>
      <vt:lpstr>PowerPoint Presentation</vt:lpstr>
      <vt:lpstr>Case Study 1: The Lobsterman</vt:lpstr>
      <vt:lpstr>Lobsterman</vt:lpstr>
      <vt:lpstr>Lobsterman</vt:lpstr>
      <vt:lpstr>Lobsterman</vt:lpstr>
      <vt:lpstr>Lobsterman</vt:lpstr>
      <vt:lpstr>Lobsterman</vt:lpstr>
      <vt:lpstr>Case Study 2: Master Maine Guide</vt:lpstr>
      <vt:lpstr>Master Maine Guide</vt:lpstr>
      <vt:lpstr>Master Maine Guide</vt:lpstr>
      <vt:lpstr>Master Maine Guide</vt:lpstr>
      <vt:lpstr>Master Maine Guide</vt:lpstr>
      <vt:lpstr>Case Study 3: Horse Farm</vt:lpstr>
      <vt:lpstr>Horse Farm</vt:lpstr>
      <vt:lpstr>Horse Farm</vt:lpstr>
      <vt:lpstr>Horse Farm</vt:lpstr>
      <vt:lpstr>Case Study 4: Oyster Farmer</vt:lpstr>
      <vt:lpstr>Oyster Farmer</vt:lpstr>
      <vt:lpstr>Oyster Farmer</vt:lpstr>
      <vt:lpstr>Oyster Farmer</vt:lpstr>
      <vt:lpstr>JAWS</vt:lpstr>
      <vt:lpstr>New Technology Options</vt:lpstr>
      <vt:lpstr>New Technology </vt:lpstr>
      <vt:lpstr>Jordy</vt:lpstr>
      <vt:lpstr>Iris Vision</vt:lpstr>
      <vt:lpstr>Iris Vision Demo</vt:lpstr>
      <vt:lpstr>Orcam My Eye 2.0</vt:lpstr>
      <vt:lpstr>Orcam Demo</vt:lpstr>
      <vt:lpstr>Aira</vt:lpstr>
      <vt:lpstr>Aira</vt:lpstr>
      <vt:lpstr>Low Tech: Lighting</vt:lpstr>
      <vt:lpstr>Stella Lamp</vt:lpstr>
      <vt:lpstr>Low Tech: Glare Reduction</vt:lpstr>
      <vt:lpstr>Glare Reduction: Sun Lenses</vt:lpstr>
      <vt:lpstr>Glare Reduction: Sun Lenses</vt:lpstr>
      <vt:lpstr>Low Tech: Environmental Modifications</vt:lpstr>
      <vt:lpstr>Tactile Marking</vt:lpstr>
      <vt:lpstr>Training on Optical and Non-Optical Devices</vt:lpstr>
      <vt:lpstr>Conclusion</vt:lpstr>
      <vt:lpstr>Conclusion</vt:lpstr>
      <vt:lpstr>Acknowledgement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Technology and Employment Services for the Visually Impaired: What is New and Exciting?</dc:title>
  <dc:creator>Sherry Boothby</dc:creator>
  <cp:lastModifiedBy>Theresa McKeel</cp:lastModifiedBy>
  <cp:revision>25</cp:revision>
  <cp:lastPrinted>1601-01-01T00:00:00Z</cp:lastPrinted>
  <dcterms:created xsi:type="dcterms:W3CDTF">2018-01-29T17:56:14Z</dcterms:created>
  <dcterms:modified xsi:type="dcterms:W3CDTF">2018-03-14T01:15:14Z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TC010721571033</vt:lpwstr>
  </property>
</Properties>
</file>