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11" r:id="rId3"/>
    <p:sldId id="336" r:id="rId4"/>
    <p:sldId id="337" r:id="rId5"/>
    <p:sldId id="294" r:id="rId6"/>
    <p:sldId id="295" r:id="rId7"/>
    <p:sldId id="312" r:id="rId8"/>
    <p:sldId id="296" r:id="rId9"/>
    <p:sldId id="297" r:id="rId10"/>
    <p:sldId id="298" r:id="rId11"/>
    <p:sldId id="299" r:id="rId12"/>
    <p:sldId id="300" r:id="rId13"/>
    <p:sldId id="301" r:id="rId14"/>
    <p:sldId id="302" r:id="rId15"/>
    <p:sldId id="338" r:id="rId16"/>
    <p:sldId id="339" r:id="rId17"/>
    <p:sldId id="340" r:id="rId18"/>
    <p:sldId id="341" r:id="rId19"/>
    <p:sldId id="342" r:id="rId20"/>
    <p:sldId id="343" r:id="rId21"/>
    <p:sldId id="344" r:id="rId22"/>
    <p:sldId id="345" r:id="rId23"/>
    <p:sldId id="347" r:id="rId24"/>
    <p:sldId id="346" r:id="rId25"/>
    <p:sldId id="348" r:id="rId26"/>
    <p:sldId id="349" r:id="rId27"/>
    <p:sldId id="350" r:id="rId28"/>
    <p:sldId id="351" r:id="rId29"/>
    <p:sldId id="364" r:id="rId30"/>
    <p:sldId id="365" r:id="rId31"/>
    <p:sldId id="310" r:id="rId32"/>
    <p:sldId id="363" r:id="rId33"/>
    <p:sldId id="362" r:id="rId34"/>
    <p:sldId id="366" r:id="rId35"/>
    <p:sldId id="367" r:id="rId36"/>
    <p:sldId id="352" r:id="rId37"/>
    <p:sldId id="353" r:id="rId38"/>
    <p:sldId id="354" r:id="rId39"/>
    <p:sldId id="355" r:id="rId40"/>
    <p:sldId id="356" r:id="rId41"/>
    <p:sldId id="357" r:id="rId42"/>
    <p:sldId id="358" r:id="rId43"/>
    <p:sldId id="359" r:id="rId44"/>
    <p:sldId id="360" r:id="rId45"/>
    <p:sldId id="361" r:id="rId46"/>
  </p:sldIdLst>
  <p:sldSz cx="9144000" cy="6858000" type="screen4x3"/>
  <p:notesSz cx="7010400" cy="9296400"/>
  <p:custDataLst>
    <p:tags r:id="rId4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2" y="12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045B7BA0-1B0B-41CB-96DE-8FE548FCC105}" type="datetimeFigureOut">
              <a:rPr lang="en-US"/>
              <a:pPr>
                <a:defRPr/>
              </a:pPr>
              <a:t>3/29/2016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56BA8B-0074-4BC3-8A0B-A1CF2990EEF4}" type="slidenum">
              <a:rPr lang="en-US" altLang="en-US"/>
              <a:pPr>
                <a:defRPr/>
              </a:pPr>
              <a:t>‹#›</a:t>
            </a:fld>
            <a:endParaRPr lang="en-US" altLang="en-US" dirty="0"/>
          </a:p>
        </p:txBody>
      </p:sp>
    </p:spTree>
    <p:extLst>
      <p:ext uri="{BB962C8B-B14F-4D97-AF65-F5344CB8AC3E}">
        <p14:creationId xmlns:p14="http://schemas.microsoft.com/office/powerpoint/2010/main" val="3811288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56BA8B-0074-4BC3-8A0B-A1CF2990EEF4}" type="slidenum">
              <a:rPr lang="en-US" altLang="en-US" smtClean="0"/>
              <a:pPr>
                <a:defRPr/>
              </a:pPr>
              <a:t>1</a:t>
            </a:fld>
            <a:endParaRPr lang="en-US" altLang="en-US" dirty="0"/>
          </a:p>
        </p:txBody>
      </p:sp>
    </p:spTree>
    <p:extLst>
      <p:ext uri="{BB962C8B-B14F-4D97-AF65-F5344CB8AC3E}">
        <p14:creationId xmlns:p14="http://schemas.microsoft.com/office/powerpoint/2010/main" val="341527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56BA8B-0074-4BC3-8A0B-A1CF2990EEF4}" type="slidenum">
              <a:rPr lang="en-US" altLang="en-US" smtClean="0"/>
              <a:pPr>
                <a:defRPr/>
              </a:pPr>
              <a:t>4</a:t>
            </a:fld>
            <a:endParaRPr lang="en-US" altLang="en-US" dirty="0"/>
          </a:p>
        </p:txBody>
      </p:sp>
    </p:spTree>
    <p:extLst>
      <p:ext uri="{BB962C8B-B14F-4D97-AF65-F5344CB8AC3E}">
        <p14:creationId xmlns:p14="http://schemas.microsoft.com/office/powerpoint/2010/main" val="15754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56BA8B-0074-4BC3-8A0B-A1CF2990EEF4}" type="slidenum">
              <a:rPr lang="en-US" altLang="en-US" smtClean="0"/>
              <a:pPr>
                <a:defRPr/>
              </a:pPr>
              <a:t>22</a:t>
            </a:fld>
            <a:endParaRPr lang="en-US" altLang="en-US" dirty="0"/>
          </a:p>
        </p:txBody>
      </p:sp>
    </p:spTree>
    <p:extLst>
      <p:ext uri="{BB962C8B-B14F-4D97-AF65-F5344CB8AC3E}">
        <p14:creationId xmlns:p14="http://schemas.microsoft.com/office/powerpoint/2010/main" val="319096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FF3BBC1-F5FA-4A19-997D-F174638A74F9}" type="datetime1">
              <a:rPr lang="en-US"/>
              <a:pPr>
                <a:defRPr/>
              </a:pPr>
              <a:t>3/29/2016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187C1F-8D4F-465E-AF96-1ACD2CE19526}" type="slidenum">
              <a:rPr lang="en-US" altLang="en-US"/>
              <a:pPr>
                <a:defRPr/>
              </a:pPr>
              <a:t>‹#›</a:t>
            </a:fld>
            <a:endParaRPr lang="en-US" altLang="en-US" dirty="0"/>
          </a:p>
        </p:txBody>
      </p:sp>
    </p:spTree>
    <p:extLst>
      <p:ext uri="{BB962C8B-B14F-4D97-AF65-F5344CB8AC3E}">
        <p14:creationId xmlns:p14="http://schemas.microsoft.com/office/powerpoint/2010/main" val="235725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1A43E2-5395-451A-8C73-ECE2ED8DA6DB}" type="datetime1">
              <a:rPr lang="en-US"/>
              <a:pPr>
                <a:defRPr/>
              </a:pPr>
              <a:t>3/29/2016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128C42-9165-435F-A5C2-DB2DC6EE24B6}" type="slidenum">
              <a:rPr lang="en-US" altLang="en-US"/>
              <a:pPr>
                <a:defRPr/>
              </a:pPr>
              <a:t>‹#›</a:t>
            </a:fld>
            <a:endParaRPr lang="en-US" altLang="en-US" dirty="0"/>
          </a:p>
        </p:txBody>
      </p:sp>
    </p:spTree>
    <p:extLst>
      <p:ext uri="{BB962C8B-B14F-4D97-AF65-F5344CB8AC3E}">
        <p14:creationId xmlns:p14="http://schemas.microsoft.com/office/powerpoint/2010/main" val="369441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2F0632-08C2-47DF-B75B-FD5C808294EE}" type="datetime1">
              <a:rPr lang="en-US"/>
              <a:pPr>
                <a:defRPr/>
              </a:pPr>
              <a:t>3/29/2016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069633-5ABD-4AD8-A44A-20C707B29FA1}" type="slidenum">
              <a:rPr lang="en-US" altLang="en-US"/>
              <a:pPr>
                <a:defRPr/>
              </a:pPr>
              <a:t>‹#›</a:t>
            </a:fld>
            <a:endParaRPr lang="en-US" altLang="en-US" dirty="0"/>
          </a:p>
        </p:txBody>
      </p:sp>
    </p:spTree>
    <p:extLst>
      <p:ext uri="{BB962C8B-B14F-4D97-AF65-F5344CB8AC3E}">
        <p14:creationId xmlns:p14="http://schemas.microsoft.com/office/powerpoint/2010/main" val="421773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73152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1371600" y="2438401"/>
            <a:ext cx="7315200" cy="3428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01884B-BFFF-4CD3-84C2-5B97C544F0D9}" type="datetime1">
              <a:rPr lang="en-US"/>
              <a:pPr>
                <a:defRPr/>
              </a:pPr>
              <a:t>3/29/2016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1EBEE7-7B0E-40DD-8778-829228DFCF4A}" type="slidenum">
              <a:rPr lang="en-US" altLang="en-US"/>
              <a:pPr>
                <a:defRPr/>
              </a:pPr>
              <a:t>‹#›</a:t>
            </a:fld>
            <a:endParaRPr lang="en-US" altLang="en-US" dirty="0"/>
          </a:p>
        </p:txBody>
      </p:sp>
    </p:spTree>
    <p:extLst>
      <p:ext uri="{BB962C8B-B14F-4D97-AF65-F5344CB8AC3E}">
        <p14:creationId xmlns:p14="http://schemas.microsoft.com/office/powerpoint/2010/main" val="173091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6399" y="3709987"/>
            <a:ext cx="68183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76399" y="2209800"/>
            <a:ext cx="68183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479011-A440-4872-88E1-DBDC34F07BC2}" type="datetime1">
              <a:rPr lang="en-US"/>
              <a:pPr>
                <a:defRPr/>
              </a:pPr>
              <a:t>3/29/2016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B6369F-F477-4177-AFCE-6444F5227EDD}" type="slidenum">
              <a:rPr lang="en-US" altLang="en-US"/>
              <a:pPr>
                <a:defRPr/>
              </a:pPr>
              <a:t>‹#›</a:t>
            </a:fld>
            <a:endParaRPr lang="en-US" altLang="en-US" dirty="0"/>
          </a:p>
        </p:txBody>
      </p:sp>
    </p:spTree>
    <p:extLst>
      <p:ext uri="{BB962C8B-B14F-4D97-AF65-F5344CB8AC3E}">
        <p14:creationId xmlns:p14="http://schemas.microsoft.com/office/powerpoint/2010/main" val="99992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990600"/>
            <a:ext cx="7467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19200" y="2362199"/>
            <a:ext cx="3505200" cy="3505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362199"/>
            <a:ext cx="3581400" cy="3505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D5C9F4A-9D0A-4550-BAD9-A37CACE8D166}" type="datetime1">
              <a:rPr lang="en-US"/>
              <a:pPr>
                <a:defRPr/>
              </a:pPr>
              <a:t>3/29/2016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213556-57E8-4467-9CFD-E33B21852FD2}" type="slidenum">
              <a:rPr lang="en-US" altLang="en-US"/>
              <a:pPr>
                <a:defRPr/>
              </a:pPr>
              <a:t>‹#›</a:t>
            </a:fld>
            <a:endParaRPr lang="en-US" altLang="en-US" dirty="0"/>
          </a:p>
        </p:txBody>
      </p:sp>
    </p:spTree>
    <p:extLst>
      <p:ext uri="{BB962C8B-B14F-4D97-AF65-F5344CB8AC3E}">
        <p14:creationId xmlns:p14="http://schemas.microsoft.com/office/powerpoint/2010/main" val="379441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7467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2157673"/>
            <a:ext cx="3581400" cy="509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2667000"/>
            <a:ext cx="3581400" cy="3124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29200" y="2027238"/>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666999"/>
            <a:ext cx="3657600" cy="3124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1751545-0F80-4151-9633-4CECE762431E}" type="datetime1">
              <a:rPr lang="en-US"/>
              <a:pPr>
                <a:defRPr/>
              </a:pPr>
              <a:t>3/29/2016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662A704-EF1C-4DE3-95B7-32E16863E6A1}" type="slidenum">
              <a:rPr lang="en-US" altLang="en-US"/>
              <a:pPr>
                <a:defRPr/>
              </a:pPr>
              <a:t>‹#›</a:t>
            </a:fld>
            <a:endParaRPr lang="en-US" altLang="en-US" dirty="0"/>
          </a:p>
        </p:txBody>
      </p:sp>
    </p:spTree>
    <p:extLst>
      <p:ext uri="{BB962C8B-B14F-4D97-AF65-F5344CB8AC3E}">
        <p14:creationId xmlns:p14="http://schemas.microsoft.com/office/powerpoint/2010/main" val="70023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75438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F8B7C0-ECB8-435D-BF3D-0E6956D0F568}" type="datetime1">
              <a:rPr lang="en-US"/>
              <a:pPr>
                <a:defRPr/>
              </a:pPr>
              <a:t>3/29/2016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CDB0002-6FA9-499D-A5E0-7FA9FE8CB042}" type="slidenum">
              <a:rPr lang="en-US" altLang="en-US"/>
              <a:pPr>
                <a:defRPr/>
              </a:pPr>
              <a:t>‹#›</a:t>
            </a:fld>
            <a:endParaRPr lang="en-US" altLang="en-US" dirty="0"/>
          </a:p>
        </p:txBody>
      </p:sp>
    </p:spTree>
    <p:extLst>
      <p:ext uri="{BB962C8B-B14F-4D97-AF65-F5344CB8AC3E}">
        <p14:creationId xmlns:p14="http://schemas.microsoft.com/office/powerpoint/2010/main" val="71677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82D5A9-F4C1-4C71-929D-133F0B1745B7}" type="datetime1">
              <a:rPr lang="en-US"/>
              <a:pPr>
                <a:defRPr/>
              </a:pPr>
              <a:t>3/29/2016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8DACD7-ACE0-4990-AD44-43EACCD8A571}" type="slidenum">
              <a:rPr lang="en-US" altLang="en-US"/>
              <a:pPr>
                <a:defRPr/>
              </a:pPr>
              <a:t>‹#›</a:t>
            </a:fld>
            <a:endParaRPr lang="en-US" altLang="en-US" dirty="0"/>
          </a:p>
        </p:txBody>
      </p:sp>
    </p:spTree>
    <p:extLst>
      <p:ext uri="{BB962C8B-B14F-4D97-AF65-F5344CB8AC3E}">
        <p14:creationId xmlns:p14="http://schemas.microsoft.com/office/powerpoint/2010/main" val="149122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AA6FE8-9AC3-4DD1-9BDB-989A2CAD20C2}" type="datetime1">
              <a:rPr lang="en-US"/>
              <a:pPr>
                <a:defRPr/>
              </a:pPr>
              <a:t>3/29/2016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5973194-9067-471D-88E0-8E36EEBAC800}" type="slidenum">
              <a:rPr lang="en-US" altLang="en-US"/>
              <a:pPr>
                <a:defRPr/>
              </a:pPr>
              <a:t>‹#›</a:t>
            </a:fld>
            <a:endParaRPr lang="en-US" altLang="en-US" dirty="0"/>
          </a:p>
        </p:txBody>
      </p:sp>
    </p:spTree>
    <p:extLst>
      <p:ext uri="{BB962C8B-B14F-4D97-AF65-F5344CB8AC3E}">
        <p14:creationId xmlns:p14="http://schemas.microsoft.com/office/powerpoint/2010/main" val="183985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2DC50D-DCE6-407E-9355-55215EF98D11}" type="datetime1">
              <a:rPr lang="en-US"/>
              <a:pPr>
                <a:defRPr/>
              </a:pPr>
              <a:t>3/29/2016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52EB685-B15F-47FD-928A-04218CEB15D4}" type="slidenum">
              <a:rPr lang="en-US" altLang="en-US"/>
              <a:pPr>
                <a:defRPr/>
              </a:pPr>
              <a:t>‹#›</a:t>
            </a:fld>
            <a:endParaRPr lang="en-US" altLang="en-US" dirty="0"/>
          </a:p>
        </p:txBody>
      </p:sp>
    </p:spTree>
    <p:extLst>
      <p:ext uri="{BB962C8B-B14F-4D97-AF65-F5344CB8AC3E}">
        <p14:creationId xmlns:p14="http://schemas.microsoft.com/office/powerpoint/2010/main" val="126255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BC95D4B-F381-4B44-B7AE-9BCABD4128F0}" type="datetime1">
              <a:rPr lang="en-US"/>
              <a:pPr>
                <a:defRPr/>
              </a:pPr>
              <a:t>3/29/2016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A0DB1BC-3DA6-4142-908F-E34231522210}" type="slidenum">
              <a:rPr lang="en-US" altLang="en-US"/>
              <a:pPr>
                <a:defRPr/>
              </a:pPr>
              <a:t>‹#›</a:t>
            </a:fld>
            <a:endParaRPr lang="en-US" altLang="en-US" dirty="0"/>
          </a:p>
        </p:txBody>
      </p:sp>
      <p:pic>
        <p:nvPicPr>
          <p:cNvPr id="1031" name="Picture 7" descr="agr_LG.jpg"/>
          <p:cNvPicPr>
            <a:picLocks noChangeAspect="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5403850" y="152400"/>
            <a:ext cx="35115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blackwelder.identity 600.tif"/>
          <p:cNvPicPr>
            <a:picLocks noChangeAspect="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152400" y="46038"/>
            <a:ext cx="26066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skjan.org/"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tinyurl.com/ada-chec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da.gov/" TargetMode="External"/><Relationship Id="rId2" Type="http://schemas.openxmlformats.org/officeDocument/2006/relationships/hyperlink" Target="http://www.adata.org/" TargetMode="External"/><Relationship Id="rId1" Type="http://schemas.openxmlformats.org/officeDocument/2006/relationships/slideLayout" Target="../slideLayouts/slideLayout2.xml"/><Relationship Id="rId4" Type="http://schemas.openxmlformats.org/officeDocument/2006/relationships/hyperlink" Target="http://tinyurl.com/temporary-event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eoc.gov/" TargetMode="External"/><Relationship Id="rId2" Type="http://schemas.openxmlformats.org/officeDocument/2006/relationships/hyperlink" Target="http://www.askja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ae20.cita.illinois.edu/" TargetMode="External"/><Relationship Id="rId2" Type="http://schemas.openxmlformats.org/officeDocument/2006/relationships/hyperlink" Target="http://wave.webaim.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grability.org/toolbo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www.agrability.org/Resources/youth"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www.agrability.or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0"/>
            <a:ext cx="2971800" cy="1025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257800" y="96844"/>
            <a:ext cx="3733800" cy="1025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04804"/>
            <a:ext cx="4953000" cy="62245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074" name="Title 1"/>
          <p:cNvSpPr>
            <a:spLocks noGrp="1"/>
          </p:cNvSpPr>
          <p:nvPr>
            <p:ph type="ctrTitle"/>
          </p:nvPr>
        </p:nvSpPr>
        <p:spPr>
          <a:xfrm>
            <a:off x="2971800" y="4724400"/>
            <a:ext cx="6019800" cy="2286000"/>
          </a:xfrm>
        </p:spPr>
        <p:txBody>
          <a:bodyPr/>
          <a:lstStyle/>
          <a:p>
            <a:pPr algn="r" eaLnBrk="1" hangingPunct="1"/>
            <a:r>
              <a:rPr lang="en-US" altLang="en-US" sz="2400" b="1" dirty="0">
                <a:solidFill>
                  <a:srgbClr val="FF0000"/>
                </a:solidFill>
                <a:latin typeface="Arial Narrow" panose="020B0606020202030204" pitchFamily="34" charset="0"/>
              </a:rPr>
              <a:t>Paul Jones &amp; Stephen Swain</a:t>
            </a:r>
            <a:br>
              <a:rPr lang="en-US" altLang="en-US" sz="2400" b="1" dirty="0">
                <a:solidFill>
                  <a:srgbClr val="FF0000"/>
                </a:solidFill>
                <a:latin typeface="Arial Narrow" panose="020B0606020202030204" pitchFamily="34" charset="0"/>
              </a:rPr>
            </a:br>
            <a:r>
              <a:rPr lang="en-US" altLang="en-US" sz="2400" b="1" dirty="0">
                <a:solidFill>
                  <a:srgbClr val="FF0000"/>
                </a:solidFill>
                <a:latin typeface="Arial Narrow" panose="020B0606020202030204" pitchFamily="34" charset="0"/>
              </a:rPr>
              <a:t>National AgrAbility Project</a:t>
            </a:r>
            <a:br>
              <a:rPr lang="en-US" altLang="en-US" sz="2400" b="1" dirty="0">
                <a:solidFill>
                  <a:srgbClr val="FF0000"/>
                </a:solidFill>
                <a:latin typeface="Arial Narrow" panose="020B0606020202030204" pitchFamily="34" charset="0"/>
              </a:rPr>
            </a:br>
            <a:r>
              <a:rPr lang="en-US" altLang="en-US" sz="2400" b="1" dirty="0">
                <a:solidFill>
                  <a:srgbClr val="FF0000"/>
                </a:solidFill>
                <a:latin typeface="Arial Narrow" panose="020B0606020202030204" pitchFamily="34" charset="0"/>
              </a:rPr>
              <a:t>Purdue University</a:t>
            </a:r>
            <a:r>
              <a:rPr lang="en-US" altLang="en-US" sz="2800" i="1" dirty="0" smtClean="0"/>
              <a:t/>
            </a:r>
            <a:br>
              <a:rPr lang="en-US" altLang="en-US" sz="2800" i="1" dirty="0" smtClean="0"/>
            </a:br>
            <a:r>
              <a:rPr lang="en-US" altLang="en-US" sz="1100" i="1" dirty="0" smtClean="0"/>
              <a:t/>
            </a:r>
            <a:br>
              <a:rPr lang="en-US" altLang="en-US" sz="1100" i="1" dirty="0" smtClean="0"/>
            </a:br>
            <a:r>
              <a:rPr lang="en-US" altLang="en-US" sz="2400" b="1" dirty="0" smtClean="0">
                <a:solidFill>
                  <a:srgbClr val="FF0000"/>
                </a:solidFill>
                <a:latin typeface="Arial Narrow" panose="020B0606020202030204" pitchFamily="34" charset="0"/>
              </a:rPr>
              <a:t>March 31, 2016</a:t>
            </a:r>
            <a:br>
              <a:rPr lang="en-US" altLang="en-US" sz="2400" b="1" dirty="0" smtClean="0">
                <a:solidFill>
                  <a:srgbClr val="FF0000"/>
                </a:solidFill>
                <a:latin typeface="Arial Narrow" panose="020B0606020202030204" pitchFamily="34" charset="0"/>
              </a:rPr>
            </a:br>
            <a:r>
              <a:rPr lang="en-US" altLang="en-US" sz="2400" b="1" dirty="0">
                <a:solidFill>
                  <a:srgbClr val="FF0000"/>
                </a:solidFill>
                <a:latin typeface="Arial Narrow" panose="020B0606020202030204" pitchFamily="34" charset="0"/>
              </a:rPr>
              <a:t/>
            </a:r>
            <a:br>
              <a:rPr lang="en-US" altLang="en-US" sz="2400" b="1" dirty="0">
                <a:solidFill>
                  <a:srgbClr val="FF0000"/>
                </a:solidFill>
                <a:latin typeface="Arial Narrow" panose="020B0606020202030204" pitchFamily="34" charset="0"/>
              </a:rPr>
            </a:br>
            <a:endParaRPr lang="en-US" altLang="en-US" sz="2400" b="1" dirty="0" smtClean="0">
              <a:solidFill>
                <a:srgbClr val="FF000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295400"/>
            <a:ext cx="9144000" cy="914400"/>
          </a:xfrm>
        </p:spPr>
        <p:txBody>
          <a:bodyPr/>
          <a:lstStyle/>
          <a:p>
            <a:pPr eaLnBrk="1" hangingPunct="1"/>
            <a:r>
              <a:rPr lang="en-US" altLang="en-US" dirty="0" smtClean="0"/>
              <a:t>Cognitive/Intellectual Disabilities</a:t>
            </a:r>
          </a:p>
        </p:txBody>
      </p:sp>
      <p:sp>
        <p:nvSpPr>
          <p:cNvPr id="3" name="Content Placeholder 2"/>
          <p:cNvSpPr>
            <a:spLocks noGrp="1"/>
          </p:cNvSpPr>
          <p:nvPr>
            <p:ph idx="1"/>
          </p:nvPr>
        </p:nvSpPr>
        <p:spPr>
          <a:xfrm>
            <a:off x="609600" y="2494722"/>
            <a:ext cx="7315200" cy="3429000"/>
          </a:xfrm>
        </p:spPr>
        <p:txBody>
          <a:bodyPr/>
          <a:lstStyle/>
          <a:p>
            <a:pPr eaLnBrk="1" hangingPunct="1"/>
            <a:r>
              <a:rPr lang="en-US" altLang="en-US" dirty="0" smtClean="0"/>
              <a:t>Learning disabilities</a:t>
            </a:r>
          </a:p>
          <a:p>
            <a:pPr eaLnBrk="1" hangingPunct="1"/>
            <a:r>
              <a:rPr lang="en-US" altLang="en-US" dirty="0" smtClean="0"/>
              <a:t>Autism</a:t>
            </a:r>
          </a:p>
          <a:p>
            <a:pPr eaLnBrk="1" hangingPunct="1"/>
            <a:r>
              <a:rPr lang="en-US" altLang="en-US" dirty="0" smtClean="0"/>
              <a:t>Intellectual disabilities                                    (“mental retardation”)</a:t>
            </a:r>
          </a:p>
          <a:p>
            <a:pPr eaLnBrk="1" hangingPunct="1"/>
            <a:r>
              <a:rPr lang="en-US" altLang="en-US" dirty="0"/>
              <a:t>Many others</a:t>
            </a:r>
          </a:p>
          <a:p>
            <a:pPr marL="0" indent="0" eaLnBrk="1" hangingPunct="1">
              <a:buNone/>
            </a:pPr>
            <a:endParaRPr lang="en-US" altLang="en-US" dirty="0" smtClean="0"/>
          </a:p>
          <a:p>
            <a:pPr eaLnBrk="1" hangingPunct="1">
              <a:buFont typeface="Arial" panose="020B0604020202020204" pitchFamily="34" charset="0"/>
              <a:buNone/>
            </a:pPr>
            <a:endParaRPr lang="en-US" altLang="en-US" dirty="0" smtClean="0"/>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3000" y="3821044"/>
            <a:ext cx="3983934" cy="2655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295400"/>
            <a:ext cx="9144000" cy="914400"/>
          </a:xfrm>
        </p:spPr>
        <p:txBody>
          <a:bodyPr/>
          <a:lstStyle/>
          <a:p>
            <a:pPr eaLnBrk="1" hangingPunct="1"/>
            <a:r>
              <a:rPr lang="en-US" altLang="en-US" dirty="0" smtClean="0"/>
              <a:t>Psychological/Emotional Disabilities</a:t>
            </a:r>
          </a:p>
        </p:txBody>
      </p:sp>
      <p:sp>
        <p:nvSpPr>
          <p:cNvPr id="3" name="Content Placeholder 2"/>
          <p:cNvSpPr>
            <a:spLocks noGrp="1"/>
          </p:cNvSpPr>
          <p:nvPr>
            <p:ph idx="1"/>
          </p:nvPr>
        </p:nvSpPr>
        <p:spPr>
          <a:xfrm>
            <a:off x="685800" y="2362200"/>
            <a:ext cx="7315200" cy="3429000"/>
          </a:xfrm>
        </p:spPr>
        <p:txBody>
          <a:bodyPr/>
          <a:lstStyle/>
          <a:p>
            <a:pPr eaLnBrk="1" hangingPunct="1"/>
            <a:r>
              <a:rPr lang="en-US" altLang="en-US" dirty="0" smtClean="0"/>
              <a:t>Schizophrenia</a:t>
            </a:r>
          </a:p>
          <a:p>
            <a:pPr eaLnBrk="1" hangingPunct="1"/>
            <a:r>
              <a:rPr lang="en-US" altLang="en-US" dirty="0" smtClean="0"/>
              <a:t>Major depression</a:t>
            </a:r>
          </a:p>
          <a:p>
            <a:pPr eaLnBrk="1" hangingPunct="1"/>
            <a:r>
              <a:rPr lang="en-US" altLang="en-US" dirty="0" smtClean="0"/>
              <a:t>Bipolar disorder</a:t>
            </a:r>
          </a:p>
          <a:p>
            <a:pPr eaLnBrk="1" hangingPunct="1"/>
            <a:r>
              <a:rPr lang="en-US" altLang="en-US" dirty="0" smtClean="0"/>
              <a:t>Anxiety disorders</a:t>
            </a:r>
          </a:p>
          <a:p>
            <a:pPr eaLnBrk="1" hangingPunct="1"/>
            <a:r>
              <a:rPr lang="en-US" altLang="en-US" dirty="0"/>
              <a:t>Many others</a:t>
            </a:r>
          </a:p>
          <a:p>
            <a:pPr eaLnBrk="1" hangingPunct="1"/>
            <a:endParaRPr lang="en-US" altLang="en-US" dirty="0" smtClean="0"/>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67200" y="3505200"/>
            <a:ext cx="4648200" cy="309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295400"/>
            <a:ext cx="9144000" cy="914400"/>
          </a:xfrm>
        </p:spPr>
        <p:txBody>
          <a:bodyPr/>
          <a:lstStyle/>
          <a:p>
            <a:pPr eaLnBrk="1" hangingPunct="1"/>
            <a:r>
              <a:rPr lang="en-US" altLang="en-US" dirty="0" smtClean="0"/>
              <a:t>Chronic Diseases</a:t>
            </a:r>
          </a:p>
        </p:txBody>
      </p:sp>
      <p:sp>
        <p:nvSpPr>
          <p:cNvPr id="3" name="Content Placeholder 2"/>
          <p:cNvSpPr>
            <a:spLocks noGrp="1"/>
          </p:cNvSpPr>
          <p:nvPr>
            <p:ph idx="1"/>
          </p:nvPr>
        </p:nvSpPr>
        <p:spPr>
          <a:xfrm>
            <a:off x="762000" y="2236304"/>
            <a:ext cx="7315200" cy="3429000"/>
          </a:xfrm>
        </p:spPr>
        <p:txBody>
          <a:bodyPr/>
          <a:lstStyle/>
          <a:p>
            <a:pPr eaLnBrk="1" hangingPunct="1"/>
            <a:r>
              <a:rPr lang="en-US" altLang="en-US" dirty="0" smtClean="0"/>
              <a:t>Diabetes</a:t>
            </a:r>
          </a:p>
          <a:p>
            <a:pPr eaLnBrk="1" hangingPunct="1"/>
            <a:r>
              <a:rPr lang="en-US" altLang="en-US" dirty="0" smtClean="0"/>
              <a:t>Multiple sclerosis</a:t>
            </a:r>
          </a:p>
          <a:p>
            <a:pPr eaLnBrk="1" hangingPunct="1"/>
            <a:r>
              <a:rPr lang="en-US" altLang="en-US" dirty="0" smtClean="0"/>
              <a:t>Muscular dystrophy</a:t>
            </a:r>
          </a:p>
          <a:p>
            <a:pPr eaLnBrk="1" hangingPunct="1"/>
            <a:r>
              <a:rPr lang="en-US" altLang="en-US" dirty="0" smtClean="0"/>
              <a:t>Cancer</a:t>
            </a:r>
          </a:p>
          <a:p>
            <a:pPr eaLnBrk="1" hangingPunct="1"/>
            <a:r>
              <a:rPr lang="en-US" altLang="en-US" dirty="0" smtClean="0"/>
              <a:t>COPD</a:t>
            </a:r>
          </a:p>
          <a:p>
            <a:pPr eaLnBrk="1" hangingPunct="1"/>
            <a:r>
              <a:rPr lang="en-US" altLang="en-US" dirty="0"/>
              <a:t>Many others</a:t>
            </a:r>
          </a:p>
          <a:p>
            <a:pPr eaLnBrk="1" hangingPunct="1"/>
            <a:endParaRPr lang="en-US" altLang="en-US" dirty="0" smtClean="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r="19251"/>
          <a:stretch/>
        </p:blipFill>
        <p:spPr>
          <a:xfrm>
            <a:off x="4648200" y="2819400"/>
            <a:ext cx="4262278"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295400"/>
            <a:ext cx="9144000" cy="914400"/>
          </a:xfrm>
        </p:spPr>
        <p:txBody>
          <a:bodyPr/>
          <a:lstStyle/>
          <a:p>
            <a:pPr eaLnBrk="1" hangingPunct="1"/>
            <a:r>
              <a:rPr lang="en-US" altLang="en-US" dirty="0" smtClean="0"/>
              <a:t>Developmental Disabilities</a:t>
            </a:r>
          </a:p>
        </p:txBody>
      </p:sp>
      <p:sp>
        <p:nvSpPr>
          <p:cNvPr id="3" name="Content Placeholder 2"/>
          <p:cNvSpPr>
            <a:spLocks noGrp="1"/>
          </p:cNvSpPr>
          <p:nvPr>
            <p:ph idx="1"/>
          </p:nvPr>
        </p:nvSpPr>
        <p:spPr>
          <a:xfrm>
            <a:off x="914400" y="2286000"/>
            <a:ext cx="7315200" cy="3429000"/>
          </a:xfrm>
        </p:spPr>
        <p:txBody>
          <a:bodyPr rtlCol="0">
            <a:normAutofit lnSpcReduction="10000"/>
          </a:bodyPr>
          <a:lstStyle/>
          <a:p>
            <a:pPr eaLnBrk="1" fontAlgn="auto" hangingPunct="1">
              <a:spcAft>
                <a:spcPts val="0"/>
              </a:spcAft>
              <a:defRPr/>
            </a:pPr>
            <a:r>
              <a:rPr lang="en-US" dirty="0" smtClean="0"/>
              <a:t>Developmental disabilities are life-long physical and/or mental disabilities that occur before the age of 18. They include:</a:t>
            </a:r>
          </a:p>
          <a:p>
            <a:pPr lvl="1" eaLnBrk="1" fontAlgn="auto" hangingPunct="1">
              <a:spcAft>
                <a:spcPts val="0"/>
              </a:spcAft>
              <a:defRPr/>
            </a:pPr>
            <a:r>
              <a:rPr lang="en-US" dirty="0" smtClean="0"/>
              <a:t>Cerebral palsy</a:t>
            </a:r>
          </a:p>
          <a:p>
            <a:pPr lvl="1" eaLnBrk="1" fontAlgn="auto" hangingPunct="1">
              <a:spcAft>
                <a:spcPts val="0"/>
              </a:spcAft>
              <a:defRPr/>
            </a:pPr>
            <a:r>
              <a:rPr lang="en-US" dirty="0" smtClean="0"/>
              <a:t>Down syndrome</a:t>
            </a:r>
          </a:p>
          <a:p>
            <a:pPr lvl="1" eaLnBrk="1" fontAlgn="auto" hangingPunct="1">
              <a:spcAft>
                <a:spcPts val="0"/>
              </a:spcAft>
              <a:defRPr/>
            </a:pPr>
            <a:r>
              <a:rPr lang="en-US" dirty="0" smtClean="0"/>
              <a:t>Autism</a:t>
            </a:r>
          </a:p>
          <a:p>
            <a:pPr lvl="1" eaLnBrk="1" fontAlgn="auto" hangingPunct="1">
              <a:spcAft>
                <a:spcPts val="0"/>
              </a:spcAft>
              <a:defRPr/>
            </a:pPr>
            <a:r>
              <a:rPr lang="en-US" dirty="0" smtClean="0"/>
              <a:t>Many others</a:t>
            </a:r>
          </a:p>
          <a:p>
            <a:pPr lvl="1" eaLnBrk="1" fontAlgn="auto" hangingPunct="1">
              <a:spcAft>
                <a:spcPts val="0"/>
              </a:spcAft>
              <a:defRPr/>
            </a:pPr>
            <a:endParaRPr lang="en-US" dirty="0" smtClean="0"/>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799585" y="3886200"/>
            <a:ext cx="4115815" cy="2731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447800"/>
            <a:ext cx="9144000" cy="914400"/>
          </a:xfrm>
        </p:spPr>
        <p:txBody>
          <a:bodyPr/>
          <a:lstStyle/>
          <a:p>
            <a:pPr eaLnBrk="1" hangingPunct="1"/>
            <a:r>
              <a:rPr lang="en-US" altLang="en-US" dirty="0" smtClean="0"/>
              <a:t>Disability Prevalence 2010</a:t>
            </a:r>
            <a:br>
              <a:rPr lang="en-US" altLang="en-US" dirty="0" smtClean="0"/>
            </a:br>
            <a:r>
              <a:rPr lang="en-US" altLang="en-US" dirty="0" smtClean="0"/>
              <a:t>U.S. Census Bureau</a:t>
            </a:r>
          </a:p>
        </p:txBody>
      </p:sp>
      <p:sp>
        <p:nvSpPr>
          <p:cNvPr id="15363" name="Content Placeholder 2"/>
          <p:cNvSpPr>
            <a:spLocks noGrp="1"/>
          </p:cNvSpPr>
          <p:nvPr>
            <p:ph idx="1"/>
          </p:nvPr>
        </p:nvSpPr>
        <p:spPr>
          <a:xfrm>
            <a:off x="1371600" y="2819400"/>
            <a:ext cx="7315200" cy="3429000"/>
          </a:xfrm>
        </p:spPr>
        <p:txBody>
          <a:bodyPr/>
          <a:lstStyle/>
          <a:p>
            <a:pPr eaLnBrk="1" hangingPunct="1"/>
            <a:r>
              <a:rPr lang="en-US" altLang="en-US" dirty="0" smtClean="0"/>
              <a:t>According to the U.S. Census Bureau, in 2010, 56.7 million Americans (18.7 percent) of the civilian non-institution-alized population reported a disability. About 38.3 million, (12.6 percent) had a severe disability.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20" y="914400"/>
            <a:ext cx="7924800" cy="914400"/>
          </a:xfrm>
        </p:spPr>
        <p:txBody>
          <a:bodyPr/>
          <a:lstStyle/>
          <a:p>
            <a:r>
              <a:rPr lang="en-US" dirty="0" smtClean="0"/>
              <a:t>Disability vs. Functional Limitation</a:t>
            </a:r>
            <a:endParaRPr lang="en-US" dirty="0"/>
          </a:p>
        </p:txBody>
      </p:sp>
      <p:sp>
        <p:nvSpPr>
          <p:cNvPr id="3" name="Content Placeholder 2"/>
          <p:cNvSpPr>
            <a:spLocks noGrp="1"/>
          </p:cNvSpPr>
          <p:nvPr>
            <p:ph idx="1"/>
          </p:nvPr>
        </p:nvSpPr>
        <p:spPr>
          <a:xfrm>
            <a:off x="990600" y="1752600"/>
            <a:ext cx="7315200" cy="3428999"/>
          </a:xfrm>
        </p:spPr>
        <p:txBody>
          <a:bodyPr/>
          <a:lstStyle/>
          <a:p>
            <a:r>
              <a:rPr lang="en-US" dirty="0" smtClean="0"/>
              <a:t>Not all limitations rise to the level of an ADA-defined disability, but they can still affect daily life.</a:t>
            </a:r>
          </a:p>
          <a:p>
            <a:pPr lvl="1"/>
            <a:r>
              <a:rPr lang="en-US" dirty="0" smtClean="0"/>
              <a:t>Arthritis </a:t>
            </a:r>
          </a:p>
          <a:p>
            <a:pPr lvl="1"/>
            <a:r>
              <a:rPr lang="en-US" dirty="0" smtClean="0"/>
              <a:t>Back problems</a:t>
            </a:r>
          </a:p>
          <a:p>
            <a:pPr lvl="1"/>
            <a:r>
              <a:rPr lang="en-US" dirty="0" smtClean="0"/>
              <a:t>“Non-severe”                                                       emotional issues</a:t>
            </a:r>
          </a:p>
          <a:p>
            <a:pPr lvl="1"/>
            <a:r>
              <a:rPr lang="en-US" dirty="0" smtClean="0"/>
              <a:t>Affects of aging</a:t>
            </a:r>
          </a:p>
          <a:p>
            <a:pPr lvl="2"/>
            <a:r>
              <a:rPr lang="en-US" dirty="0" smtClean="0"/>
              <a:t>Vision</a:t>
            </a:r>
          </a:p>
          <a:p>
            <a:pPr lvl="2"/>
            <a:r>
              <a:rPr lang="en-US" dirty="0" smtClean="0"/>
              <a:t>Hearing</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70820" y="3581401"/>
            <a:ext cx="436838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7648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7315200" cy="914400"/>
          </a:xfrm>
        </p:spPr>
        <p:txBody>
          <a:bodyPr/>
          <a:lstStyle/>
          <a:p>
            <a:r>
              <a:rPr lang="en-US" dirty="0" smtClean="0"/>
              <a:t>Extension Employees</a:t>
            </a:r>
            <a:endParaRPr lang="en-US" dirty="0"/>
          </a:p>
        </p:txBody>
      </p:sp>
      <p:sp>
        <p:nvSpPr>
          <p:cNvPr id="3" name="Content Placeholder 2"/>
          <p:cNvSpPr>
            <a:spLocks noGrp="1"/>
          </p:cNvSpPr>
          <p:nvPr>
            <p:ph idx="1"/>
          </p:nvPr>
        </p:nvSpPr>
        <p:spPr>
          <a:xfrm>
            <a:off x="457200" y="1828800"/>
            <a:ext cx="7315200" cy="4114799"/>
          </a:xfrm>
        </p:spPr>
        <p:txBody>
          <a:bodyPr/>
          <a:lstStyle/>
          <a:p>
            <a:r>
              <a:rPr lang="en-US" dirty="0" smtClean="0"/>
              <a:t>ADA Title I: Employment</a:t>
            </a:r>
          </a:p>
          <a:p>
            <a:pPr lvl="1"/>
            <a:r>
              <a:rPr lang="en-US" dirty="0" smtClean="0"/>
              <a:t>Qualified to perform the essential functions of the job</a:t>
            </a:r>
          </a:p>
          <a:p>
            <a:pPr lvl="1"/>
            <a:r>
              <a:rPr lang="en-US" dirty="0" smtClean="0"/>
              <a:t>Obligation to provide reasonable accommodation for employees with disabilities.</a:t>
            </a:r>
          </a:p>
          <a:p>
            <a:pPr lvl="2"/>
            <a:r>
              <a:rPr lang="en-US" dirty="0" smtClean="0"/>
              <a:t>Technology</a:t>
            </a:r>
          </a:p>
          <a:p>
            <a:pPr lvl="2"/>
            <a:r>
              <a:rPr lang="en-US" dirty="0" smtClean="0"/>
              <a:t>Schedule</a:t>
            </a:r>
          </a:p>
          <a:p>
            <a:pPr lvl="2"/>
            <a:r>
              <a:rPr lang="en-US" dirty="0" smtClean="0"/>
              <a:t>Many others</a:t>
            </a:r>
          </a:p>
          <a:p>
            <a:pPr lvl="1"/>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953000" y="4419600"/>
            <a:ext cx="3962400" cy="222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7108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Accommodation</a:t>
            </a:r>
            <a:endParaRPr lang="en-US" dirty="0"/>
          </a:p>
        </p:txBody>
      </p:sp>
      <p:sp>
        <p:nvSpPr>
          <p:cNvPr id="3" name="Content Placeholder 2"/>
          <p:cNvSpPr>
            <a:spLocks noGrp="1"/>
          </p:cNvSpPr>
          <p:nvPr>
            <p:ph idx="1"/>
          </p:nvPr>
        </p:nvSpPr>
        <p:spPr>
          <a:xfrm>
            <a:off x="533400" y="2362200"/>
            <a:ext cx="6096000" cy="3733800"/>
          </a:xfrm>
        </p:spPr>
        <p:txBody>
          <a:bodyPr/>
          <a:lstStyle/>
          <a:p>
            <a:r>
              <a:rPr lang="en-US" dirty="0" smtClean="0"/>
              <a:t>Any time an employee indicates that he/she is having a problem and the problem is related to a medical condition, the employer should consider whether the employee is making a request for accommodation under the ADA.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267200"/>
            <a:ext cx="22098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038600" y="6055668"/>
            <a:ext cx="4191000" cy="461665"/>
          </a:xfrm>
          <a:prstGeom prst="rect">
            <a:avLst/>
          </a:prstGeom>
          <a:noFill/>
        </p:spPr>
        <p:txBody>
          <a:bodyPr wrap="square" rtlCol="0">
            <a:spAutoFit/>
          </a:bodyPr>
          <a:lstStyle/>
          <a:p>
            <a:r>
              <a:rPr lang="en-US" sz="2400" dirty="0" smtClean="0">
                <a:hlinkClick r:id="rId3"/>
              </a:rPr>
              <a:t>www.askjan.org</a:t>
            </a:r>
            <a:r>
              <a:rPr lang="en-US" sz="2400" dirty="0" smtClean="0"/>
              <a:t> </a:t>
            </a:r>
            <a:endParaRPr lang="en-US" sz="2400" dirty="0"/>
          </a:p>
        </p:txBody>
      </p:sp>
    </p:spTree>
    <p:extLst>
      <p:ext uri="{BB962C8B-B14F-4D97-AF65-F5344CB8AC3E}">
        <p14:creationId xmlns:p14="http://schemas.microsoft.com/office/powerpoint/2010/main" val="2153185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426" y="1295400"/>
            <a:ext cx="7315200" cy="914400"/>
          </a:xfrm>
        </p:spPr>
        <p:txBody>
          <a:bodyPr/>
          <a:lstStyle/>
          <a:p>
            <a:r>
              <a:rPr lang="en-US" dirty="0" smtClean="0"/>
              <a:t>Physical Access</a:t>
            </a:r>
            <a:endParaRPr lang="en-US" dirty="0"/>
          </a:p>
        </p:txBody>
      </p:sp>
      <p:sp>
        <p:nvSpPr>
          <p:cNvPr id="3" name="Content Placeholder 2"/>
          <p:cNvSpPr>
            <a:spLocks noGrp="1"/>
          </p:cNvSpPr>
          <p:nvPr>
            <p:ph idx="1"/>
          </p:nvPr>
        </p:nvSpPr>
        <p:spPr>
          <a:xfrm>
            <a:off x="4038600" y="2216499"/>
            <a:ext cx="4648200" cy="3428999"/>
          </a:xfrm>
        </p:spPr>
        <p:txBody>
          <a:bodyPr/>
          <a:lstStyle/>
          <a:p>
            <a:r>
              <a:rPr lang="en-US" sz="2800" dirty="0" smtClean="0"/>
              <a:t>Programs, services, and activities, when viewed in their entirety, are accessible to people with disabilities.</a:t>
            </a:r>
          </a:p>
          <a:p>
            <a:r>
              <a:rPr lang="en-US" sz="2800" dirty="0" smtClean="0"/>
              <a:t>Generally does not require that a </a:t>
            </a:r>
            <a:r>
              <a:rPr lang="en-US" sz="2800" dirty="0" smtClean="0"/>
              <a:t>(city government) </a:t>
            </a:r>
            <a:r>
              <a:rPr lang="en-US" sz="2800" dirty="0" smtClean="0"/>
              <a:t>make each facility, or each part of a facility, accessible.</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57200" y="1600200"/>
            <a:ext cx="3435381"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0282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Access</a:t>
            </a:r>
            <a:endParaRPr lang="en-US" dirty="0"/>
          </a:p>
        </p:txBody>
      </p:sp>
      <p:sp>
        <p:nvSpPr>
          <p:cNvPr id="3" name="Content Placeholder 2"/>
          <p:cNvSpPr>
            <a:spLocks noGrp="1"/>
          </p:cNvSpPr>
          <p:nvPr>
            <p:ph idx="1"/>
          </p:nvPr>
        </p:nvSpPr>
        <p:spPr/>
        <p:txBody>
          <a:bodyPr/>
          <a:lstStyle/>
          <a:p>
            <a:r>
              <a:rPr lang="en-US" dirty="0" smtClean="0"/>
              <a:t>Can move public meetings to accessible buildings and can relocate services for individuals with disabilities to accessible levels or parts of buildings.</a:t>
            </a:r>
          </a:p>
          <a:p>
            <a:r>
              <a:rPr lang="en-US" dirty="0" smtClean="0"/>
              <a:t>There is no "grandfather" clause in the ADA.</a:t>
            </a:r>
            <a:endParaRPr lang="en-US" dirty="0"/>
          </a:p>
        </p:txBody>
      </p:sp>
    </p:spTree>
    <p:extLst>
      <p:ext uri="{BB962C8B-B14F-4D97-AF65-F5344CB8AC3E}">
        <p14:creationId xmlns:p14="http://schemas.microsoft.com/office/powerpoint/2010/main" val="3009180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04800" y="1295400"/>
            <a:ext cx="8077200" cy="5135563"/>
          </a:xfrm>
        </p:spPr>
        <p:txBody>
          <a:bodyPr rtlCol="0">
            <a:normAutofit/>
          </a:bodyPr>
          <a:lstStyle/>
          <a:p>
            <a:pPr eaLnBrk="1" fontAlgn="auto" hangingPunct="1">
              <a:lnSpc>
                <a:spcPct val="110000"/>
              </a:lnSpc>
              <a:spcAft>
                <a:spcPts val="0"/>
              </a:spcAft>
              <a:defRPr/>
            </a:pPr>
            <a:r>
              <a:rPr lang="en-US" sz="3000" b="1" dirty="0">
                <a:solidFill>
                  <a:schemeClr val="accent6">
                    <a:lumMod val="50000"/>
                  </a:schemeClr>
                </a:solidFill>
                <a:latin typeface="Lucida Sans Unicode" panose="020B0602030504020204" pitchFamily="34" charset="0"/>
                <a:cs typeface="Lucida Sans Unicode" panose="020B0602030504020204" pitchFamily="34" charset="0"/>
              </a:rPr>
              <a:t>AgrAbility: USDA-sponsored program that assists farmers, ranchers, and other agricultural workers with disabilities</a:t>
            </a:r>
            <a:r>
              <a:rPr lang="en-US" sz="3000" b="1" dirty="0" smtClean="0">
                <a:solidFill>
                  <a:schemeClr val="accent6">
                    <a:lumMod val="50000"/>
                  </a:schemeClr>
                </a:solidFill>
                <a:latin typeface="Lucida Sans Unicode" panose="020B0602030504020204" pitchFamily="34" charset="0"/>
                <a:cs typeface="Lucida Sans Unicode" panose="020B0602030504020204" pitchFamily="34" charset="0"/>
              </a:rPr>
              <a:t>.</a:t>
            </a:r>
            <a:endParaRPr lang="en-US" sz="3000" b="1" dirty="0">
              <a:solidFill>
                <a:schemeClr val="accent6">
                  <a:lumMod val="50000"/>
                </a:schemeClr>
              </a:solidFill>
              <a:latin typeface="Lucida Sans Unicode" panose="020B0602030504020204" pitchFamily="34" charset="0"/>
              <a:cs typeface="Lucida Sans Unicode" panose="020B0602030504020204" pitchFamily="34" charset="0"/>
            </a:endParaRPr>
          </a:p>
        </p:txBody>
      </p:sp>
      <p:sp>
        <p:nvSpPr>
          <p:cNvPr id="2" name="TextBox 1"/>
          <p:cNvSpPr txBox="1"/>
          <p:nvPr/>
        </p:nvSpPr>
        <p:spPr>
          <a:xfrm>
            <a:off x="304800" y="2971800"/>
            <a:ext cx="5715000" cy="3721019"/>
          </a:xfrm>
          <a:prstGeom prst="rect">
            <a:avLst/>
          </a:prstGeom>
          <a:noFill/>
        </p:spPr>
        <p:txBody>
          <a:bodyPr wrap="square" rtlCol="0">
            <a:spAutoFit/>
          </a:bodyPr>
          <a:lstStyle/>
          <a:p>
            <a:pPr marL="800100" lvl="1" indent="-342900" eaLnBrk="1" fontAlgn="auto" hangingPunct="1">
              <a:lnSpc>
                <a:spcPct val="110000"/>
              </a:lnSpc>
              <a:spcAft>
                <a:spcPts val="0"/>
              </a:spcAft>
              <a:buFont typeface="Arial" panose="020B0604020202020204" pitchFamily="34" charset="0"/>
              <a:buChar char="•"/>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organizations </a:t>
            </a:r>
          </a:p>
          <a:p>
            <a:pPr marL="800100" lvl="1" indent="-342900" eaLnBrk="1" fontAlgn="auto" hangingPunct="1">
              <a:lnSpc>
                <a:spcPct val="110000"/>
              </a:lnSpc>
              <a:spcAft>
                <a:spcPts val="0"/>
              </a:spcAft>
              <a:buFont typeface="Arial" panose="020B0604020202020204" pitchFamily="34" charset="0"/>
              <a:buChar char="•"/>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Currently 20 state projects</a:t>
            </a:r>
          </a:p>
          <a:p>
            <a:pPr marL="800100" lvl="1" indent="-342900" eaLnBrk="1" fontAlgn="auto" hangingPunct="1">
              <a:lnSpc>
                <a:spcPct val="110000"/>
              </a:lnSpc>
              <a:spcAft>
                <a:spcPts val="0"/>
              </a:spcAft>
              <a:buFont typeface="Arial" panose="020B0604020202020204" pitchFamily="34" charset="0"/>
              <a:buChar char="•"/>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Ground Resource Center </a:t>
            </a:r>
          </a:p>
          <a:p>
            <a:pPr marL="800100" lvl="1" indent="-342900" eaLnBrk="1" fontAlgn="auto" hangingPunct="1">
              <a:lnSpc>
                <a:spcPct val="110000"/>
              </a:lnSpc>
              <a:spcAft>
                <a:spcPts val="0"/>
              </a:spcAft>
              <a:buFont typeface="Arial" panose="020B0604020202020204" pitchFamily="34" charset="0"/>
              <a:buChar char="•"/>
              <a:defRPr/>
            </a:pPr>
            <a:r>
              <a:rPr lang="en-US" sz="2200" dirty="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sz="2200" dirty="0">
                <a:latin typeface="Lucida Sans Unicode" panose="020B0602030504020204" pitchFamily="34" charset="0"/>
                <a:cs typeface="Lucida Sans Unicode" panose="020B0602030504020204" pitchFamily="34" charset="0"/>
                <a:hlinkClick r:id="rId2"/>
              </a:rPr>
              <a:t>www.agrability.org</a:t>
            </a:r>
            <a:endParaRPr lang="en-US" sz="2200" dirty="0">
              <a:latin typeface="Lucida Sans Unicode" panose="020B0602030504020204" pitchFamily="34" charset="0"/>
              <a:cs typeface="Lucida Sans Unicode" panose="020B0602030504020204" pitchFamily="34" charset="0"/>
            </a:endParaRP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87864"/>
            <a:ext cx="2819400" cy="3588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Issues Related to Physical Access</a:t>
            </a:r>
            <a:endParaRPr lang="en-US" dirty="0"/>
          </a:p>
        </p:txBody>
      </p:sp>
      <p:sp>
        <p:nvSpPr>
          <p:cNvPr id="3" name="Content Placeholder 2"/>
          <p:cNvSpPr>
            <a:spLocks noGrp="1"/>
          </p:cNvSpPr>
          <p:nvPr>
            <p:ph idx="1"/>
          </p:nvPr>
        </p:nvSpPr>
        <p:spPr>
          <a:xfrm>
            <a:off x="762000" y="2663685"/>
            <a:ext cx="7315200" cy="3428999"/>
          </a:xfrm>
        </p:spPr>
        <p:txBody>
          <a:bodyPr/>
          <a:lstStyle/>
          <a:p>
            <a:r>
              <a:rPr lang="en-US" dirty="0" smtClean="0"/>
              <a:t>Parking</a:t>
            </a:r>
          </a:p>
          <a:p>
            <a:r>
              <a:rPr lang="en-US" dirty="0" smtClean="0"/>
              <a:t>Curb ramps</a:t>
            </a:r>
          </a:p>
          <a:p>
            <a:r>
              <a:rPr lang="en-US" dirty="0" smtClean="0"/>
              <a:t>Ramps into building(s)</a:t>
            </a:r>
          </a:p>
          <a:p>
            <a:r>
              <a:rPr lang="en-US" dirty="0" smtClean="0"/>
              <a:t>Restrooms </a:t>
            </a:r>
            <a:endParaRPr lang="en-US" dirty="0"/>
          </a:p>
        </p:txBody>
      </p:sp>
      <p:sp>
        <p:nvSpPr>
          <p:cNvPr id="4" name="TextBox 3"/>
          <p:cNvSpPr txBox="1"/>
          <p:nvPr/>
        </p:nvSpPr>
        <p:spPr>
          <a:xfrm>
            <a:off x="1364974" y="5680499"/>
            <a:ext cx="6400800" cy="830997"/>
          </a:xfrm>
          <a:prstGeom prst="rect">
            <a:avLst/>
          </a:prstGeom>
          <a:noFill/>
        </p:spPr>
        <p:txBody>
          <a:bodyPr wrap="square" rtlCol="0">
            <a:spAutoFit/>
          </a:bodyPr>
          <a:lstStyle/>
          <a:p>
            <a:r>
              <a:rPr lang="en-US" sz="2400" dirty="0" smtClean="0"/>
              <a:t>2010 ADA Checklist for Existing Facilities</a:t>
            </a:r>
          </a:p>
          <a:p>
            <a:r>
              <a:rPr lang="en-US" sz="2400" b="1" dirty="0" smtClean="0">
                <a:hlinkClick r:id="rId2"/>
              </a:rPr>
              <a:t>www.tinyurl.com/ada-check</a:t>
            </a:r>
            <a:r>
              <a:rPr lang="en-US" sz="2400" b="1" dirty="0" smtClean="0"/>
              <a:t>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670594"/>
            <a:ext cx="3759245" cy="2815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7420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95400"/>
            <a:ext cx="7467600" cy="914400"/>
          </a:xfrm>
        </p:spPr>
        <p:txBody>
          <a:bodyPr/>
          <a:lstStyle/>
          <a:p>
            <a:r>
              <a:rPr lang="en-US" dirty="0" smtClean="0"/>
              <a:t>Program Access </a:t>
            </a:r>
            <a:br>
              <a:rPr lang="en-US" dirty="0" smtClean="0"/>
            </a:br>
            <a:r>
              <a:rPr lang="en-US" dirty="0" smtClean="0"/>
              <a:t>for Extension Customers</a:t>
            </a:r>
            <a:endParaRPr lang="en-US" dirty="0"/>
          </a:p>
        </p:txBody>
      </p:sp>
      <p:sp>
        <p:nvSpPr>
          <p:cNvPr id="3" name="Content Placeholder 2"/>
          <p:cNvSpPr>
            <a:spLocks noGrp="1"/>
          </p:cNvSpPr>
          <p:nvPr>
            <p:ph idx="1"/>
          </p:nvPr>
        </p:nvSpPr>
        <p:spPr>
          <a:xfrm>
            <a:off x="228600" y="2590800"/>
            <a:ext cx="4953000" cy="3428999"/>
          </a:xfrm>
        </p:spPr>
        <p:txBody>
          <a:bodyPr/>
          <a:lstStyle/>
          <a:p>
            <a:r>
              <a:rPr lang="en-US" dirty="0" smtClean="0"/>
              <a:t>Title II: Program Access. Public services cannot deny services to people with disabilities or deny participation in programs or activities that are available to people without disabilities.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l="17460" t="-2783" r="9523" b="2783"/>
          <a:stretch/>
        </p:blipFill>
        <p:spPr>
          <a:xfrm>
            <a:off x="5029200" y="2850886"/>
            <a:ext cx="3872001" cy="3549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536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7467600" cy="914400"/>
          </a:xfrm>
        </p:spPr>
        <p:txBody>
          <a:bodyPr/>
          <a:lstStyle/>
          <a:p>
            <a:r>
              <a:rPr lang="en-US" dirty="0"/>
              <a:t>Program Access </a:t>
            </a:r>
            <a:br>
              <a:rPr lang="en-US" dirty="0"/>
            </a:br>
            <a:r>
              <a:rPr lang="en-US" dirty="0"/>
              <a:t>for Extension Customers</a:t>
            </a:r>
          </a:p>
        </p:txBody>
      </p:sp>
      <p:sp>
        <p:nvSpPr>
          <p:cNvPr id="3" name="Content Placeholder 2"/>
          <p:cNvSpPr>
            <a:spLocks noGrp="1"/>
          </p:cNvSpPr>
          <p:nvPr>
            <p:ph idx="1"/>
          </p:nvPr>
        </p:nvSpPr>
        <p:spPr>
          <a:xfrm>
            <a:off x="381000" y="2438400"/>
            <a:ext cx="8458200" cy="3428999"/>
          </a:xfrm>
        </p:spPr>
        <p:txBody>
          <a:bodyPr/>
          <a:lstStyle/>
          <a:p>
            <a:r>
              <a:rPr lang="en-US" dirty="0" smtClean="0"/>
              <a:t>Not required to take any action that would result in a fundamental alteration to the nature of the service, program, or activity in question or that would result in undue financial and administrative burdens. </a:t>
            </a:r>
          </a:p>
          <a:p>
            <a:pPr lvl="1"/>
            <a:r>
              <a:rPr lang="en-US" sz="2000" dirty="0"/>
              <a:t>A wilderness tour company may require all participants to take a swim test in order to participate in a rafting expedition. Even if some people with disabilities might not pass the test, the policy is legitimate because of the actual risk of harm to people who would not be able to swim to safety if the raft capsized.</a:t>
            </a:r>
          </a:p>
        </p:txBody>
      </p:sp>
    </p:spTree>
    <p:extLst>
      <p:ext uri="{BB962C8B-B14F-4D97-AF65-F5344CB8AC3E}">
        <p14:creationId xmlns:p14="http://schemas.microsoft.com/office/powerpoint/2010/main" val="2705301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7315200" cy="914400"/>
          </a:xfrm>
        </p:spPr>
        <p:txBody>
          <a:bodyPr/>
          <a:lstStyle/>
          <a:p>
            <a:r>
              <a:rPr lang="en-US" dirty="0" smtClean="0"/>
              <a:t>Examples of Accessibility Accommodations</a:t>
            </a:r>
            <a:endParaRPr lang="en-US" dirty="0"/>
          </a:p>
        </p:txBody>
      </p:sp>
      <p:sp>
        <p:nvSpPr>
          <p:cNvPr id="3" name="Content Placeholder 2"/>
          <p:cNvSpPr>
            <a:spLocks noGrp="1"/>
          </p:cNvSpPr>
          <p:nvPr>
            <p:ph idx="1"/>
          </p:nvPr>
        </p:nvSpPr>
        <p:spPr>
          <a:xfrm>
            <a:off x="381000" y="2438399"/>
            <a:ext cx="7315200" cy="3428999"/>
          </a:xfrm>
        </p:spPr>
        <p:txBody>
          <a:bodyPr/>
          <a:lstStyle/>
          <a:p>
            <a:r>
              <a:rPr lang="en-US" dirty="0" smtClean="0"/>
              <a:t>Sign language (ASL) interpreters</a:t>
            </a:r>
          </a:p>
          <a:p>
            <a:r>
              <a:rPr lang="en-US" dirty="0" smtClean="0"/>
              <a:t>Website accessibility</a:t>
            </a:r>
          </a:p>
          <a:p>
            <a:r>
              <a:rPr lang="en-US" dirty="0" smtClean="0"/>
              <a:t>Assistive listening systems</a:t>
            </a:r>
          </a:p>
          <a:p>
            <a:r>
              <a:rPr lang="en-US" dirty="0" smtClean="0"/>
              <a:t>Large print</a:t>
            </a:r>
          </a:p>
          <a:p>
            <a:r>
              <a:rPr lang="en-US" dirty="0" smtClean="0"/>
              <a:t>Service animals (dogs)</a:t>
            </a:r>
          </a:p>
          <a:p>
            <a:pPr lvl="1"/>
            <a:r>
              <a:rPr lang="en-US" sz="2400" dirty="0" smtClean="0"/>
              <a:t>(1) is the dog a service animal required because of a disability? and (2) what work or task has the dog been trained to perform?</a:t>
            </a:r>
            <a:endParaRPr lang="en-US" sz="24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l="40467" r="-359"/>
          <a:stretch/>
        </p:blipFill>
        <p:spPr>
          <a:xfrm>
            <a:off x="6400800" y="2886332"/>
            <a:ext cx="2514873" cy="2361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5894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7315200" cy="914400"/>
          </a:xfrm>
        </p:spPr>
        <p:txBody>
          <a:bodyPr/>
          <a:lstStyle/>
          <a:p>
            <a:r>
              <a:rPr lang="en-US" dirty="0" smtClean="0"/>
              <a:t>Principles</a:t>
            </a:r>
            <a:endParaRPr lang="en-US" dirty="0"/>
          </a:p>
        </p:txBody>
      </p:sp>
      <p:sp>
        <p:nvSpPr>
          <p:cNvPr id="3" name="Content Placeholder 2"/>
          <p:cNvSpPr>
            <a:spLocks noGrp="1"/>
          </p:cNvSpPr>
          <p:nvPr>
            <p:ph idx="1"/>
          </p:nvPr>
        </p:nvSpPr>
        <p:spPr>
          <a:xfrm>
            <a:off x="290565" y="2438400"/>
            <a:ext cx="3962400" cy="3428999"/>
          </a:xfrm>
        </p:spPr>
        <p:txBody>
          <a:bodyPr/>
          <a:lstStyle/>
          <a:p>
            <a:r>
              <a:rPr lang="en-US" dirty="0" smtClean="0"/>
              <a:t>Treat individuals as individuals.</a:t>
            </a:r>
          </a:p>
          <a:p>
            <a:r>
              <a:rPr lang="en-US" dirty="0" smtClean="0"/>
              <a:t>Ask an expert if you have questions.</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l="11842" r="14474"/>
          <a:stretch/>
        </p:blipFill>
        <p:spPr>
          <a:xfrm>
            <a:off x="4228680" y="2438400"/>
            <a:ext cx="4666471" cy="3562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378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914400"/>
          </a:xfrm>
        </p:spPr>
        <p:txBody>
          <a:bodyPr/>
          <a:lstStyle/>
          <a:p>
            <a:r>
              <a:rPr lang="en-US" dirty="0" smtClean="0"/>
              <a:t>Cautions</a:t>
            </a:r>
            <a:endParaRPr lang="en-US" dirty="0"/>
          </a:p>
        </p:txBody>
      </p:sp>
      <p:sp>
        <p:nvSpPr>
          <p:cNvPr id="3" name="Content Placeholder 2"/>
          <p:cNvSpPr>
            <a:spLocks noGrp="1"/>
          </p:cNvSpPr>
          <p:nvPr>
            <p:ph idx="1"/>
          </p:nvPr>
        </p:nvSpPr>
        <p:spPr>
          <a:xfrm>
            <a:off x="1066800" y="2362200"/>
            <a:ext cx="7315200" cy="3428999"/>
          </a:xfrm>
        </p:spPr>
        <p:txBody>
          <a:bodyPr/>
          <a:lstStyle/>
          <a:p>
            <a:r>
              <a:rPr lang="en-US" dirty="0" smtClean="0"/>
              <a:t>Paternalism</a:t>
            </a:r>
          </a:p>
          <a:p>
            <a:pPr lvl="1"/>
            <a:r>
              <a:rPr lang="en-US" dirty="0" smtClean="0"/>
              <a:t>Overprotecting people from disabilities</a:t>
            </a:r>
          </a:p>
          <a:p>
            <a:pPr lvl="2"/>
            <a:r>
              <a:rPr lang="en-US" dirty="0" smtClean="0"/>
              <a:t>Overprotecting yourself from liability?</a:t>
            </a:r>
          </a:p>
          <a:p>
            <a:pPr lvl="2"/>
            <a:r>
              <a:rPr lang="en-US" dirty="0" smtClean="0"/>
              <a:t>§ 35.139 Direct threat.</a:t>
            </a:r>
          </a:p>
          <a:p>
            <a:pPr marL="914400" lvl="2" indent="0">
              <a:buNone/>
            </a:pPr>
            <a:r>
              <a:rPr lang="en-US" dirty="0" smtClean="0"/>
              <a:t>(a) This part does not require a public entity to permit an individual to participate in or benefit from the services, programs, or activities of that public entity when that individual poses a direct threat to the health or safety </a:t>
            </a:r>
            <a:r>
              <a:rPr lang="en-US" u="sng" dirty="0" smtClean="0"/>
              <a:t>of others</a:t>
            </a:r>
            <a:r>
              <a:rPr lang="en-US" dirty="0" smtClean="0"/>
              <a:t>. </a:t>
            </a:r>
            <a:endParaRPr lang="en-US" dirty="0"/>
          </a:p>
        </p:txBody>
      </p:sp>
    </p:spTree>
    <p:extLst>
      <p:ext uri="{BB962C8B-B14F-4D97-AF65-F5344CB8AC3E}">
        <p14:creationId xmlns:p14="http://schemas.microsoft.com/office/powerpoint/2010/main" val="598341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a:t>
            </a:r>
            <a:endParaRPr lang="en-US" dirty="0"/>
          </a:p>
        </p:txBody>
      </p:sp>
      <p:sp>
        <p:nvSpPr>
          <p:cNvPr id="3" name="Content Placeholder 2"/>
          <p:cNvSpPr>
            <a:spLocks noGrp="1"/>
          </p:cNvSpPr>
          <p:nvPr>
            <p:ph idx="1"/>
          </p:nvPr>
        </p:nvSpPr>
        <p:spPr>
          <a:xfrm>
            <a:off x="609600" y="2438400"/>
            <a:ext cx="4953000" cy="3428999"/>
          </a:xfrm>
        </p:spPr>
        <p:txBody>
          <a:bodyPr/>
          <a:lstStyle/>
          <a:p>
            <a:r>
              <a:rPr lang="en-US" dirty="0" smtClean="0"/>
              <a:t>Not letting 4-Hs with disabilities show animals in ring</a:t>
            </a:r>
          </a:p>
          <a:p>
            <a:r>
              <a:rPr lang="en-US" dirty="0" smtClean="0"/>
              <a:t>“Woman sues K_____ County Fair for wheelchair, ADA non-compliance”</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91200" y="2514600"/>
            <a:ext cx="3140010" cy="3276600"/>
          </a:xfrm>
          <a:prstGeom prst="rect">
            <a:avLst/>
          </a:prstGeom>
        </p:spPr>
      </p:pic>
    </p:spTree>
    <p:extLst>
      <p:ext uri="{BB962C8B-B14F-4D97-AF65-F5344CB8AC3E}">
        <p14:creationId xmlns:p14="http://schemas.microsoft.com/office/powerpoint/2010/main" val="317595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295400"/>
            <a:ext cx="7315200" cy="914400"/>
          </a:xfrm>
        </p:spPr>
        <p:txBody>
          <a:bodyPr/>
          <a:lstStyle/>
          <a:p>
            <a:r>
              <a:rPr lang="en-US" dirty="0" smtClean="0"/>
              <a:t>Recent Related Examples</a:t>
            </a:r>
            <a:endParaRPr lang="en-US" dirty="0"/>
          </a:p>
        </p:txBody>
      </p:sp>
      <p:sp>
        <p:nvSpPr>
          <p:cNvPr id="3" name="Content Placeholder 2"/>
          <p:cNvSpPr>
            <a:spLocks noGrp="1"/>
          </p:cNvSpPr>
          <p:nvPr>
            <p:ph idx="1"/>
          </p:nvPr>
        </p:nvSpPr>
        <p:spPr>
          <a:xfrm>
            <a:off x="914400" y="2209800"/>
            <a:ext cx="7924800" cy="3428999"/>
          </a:xfrm>
        </p:spPr>
        <p:txBody>
          <a:bodyPr/>
          <a:lstStyle/>
          <a:p>
            <a:r>
              <a:rPr lang="en-US" dirty="0" smtClean="0"/>
              <a:t>FFA Soil Judging</a:t>
            </a:r>
          </a:p>
          <a:p>
            <a:pPr lvl="1"/>
            <a:r>
              <a:rPr lang="en-US" dirty="0" smtClean="0"/>
              <a:t>Student who uses wheelchair wants to participate, but judging is done in soil pit.</a:t>
            </a:r>
          </a:p>
          <a:p>
            <a:r>
              <a:rPr lang="en-US" dirty="0" smtClean="0"/>
              <a:t>Haunted Corn Maze</a:t>
            </a:r>
          </a:p>
          <a:p>
            <a:pPr lvl="1"/>
            <a:r>
              <a:rPr lang="en-US" dirty="0" smtClean="0"/>
              <a:t>Can the owner prohibit a service dog from accompanying person with a disability since part of the activities are designed to scare the participants (and thereby, possibly, the dog)?</a:t>
            </a:r>
          </a:p>
          <a:p>
            <a:pPr marL="457200" lvl="1" indent="0">
              <a:buNone/>
            </a:pPr>
            <a:endParaRPr lang="en-US" dirty="0"/>
          </a:p>
        </p:txBody>
      </p:sp>
    </p:spTree>
    <p:extLst>
      <p:ext uri="{BB962C8B-B14F-4D97-AF65-F5344CB8AC3E}">
        <p14:creationId xmlns:p14="http://schemas.microsoft.com/office/powerpoint/2010/main" val="3291971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315200" cy="914400"/>
          </a:xfrm>
        </p:spPr>
        <p:txBody>
          <a:bodyPr/>
          <a:lstStyle/>
          <a:p>
            <a:r>
              <a:rPr lang="en-US" dirty="0" smtClean="0"/>
              <a:t>Resources </a:t>
            </a:r>
            <a:endParaRPr lang="en-US" dirty="0"/>
          </a:p>
        </p:txBody>
      </p:sp>
      <p:sp>
        <p:nvSpPr>
          <p:cNvPr id="3" name="Content Placeholder 2"/>
          <p:cNvSpPr>
            <a:spLocks noGrp="1"/>
          </p:cNvSpPr>
          <p:nvPr>
            <p:ph idx="1"/>
          </p:nvPr>
        </p:nvSpPr>
        <p:spPr>
          <a:xfrm>
            <a:off x="609600" y="1981201"/>
            <a:ext cx="8305800" cy="3428999"/>
          </a:xfrm>
        </p:spPr>
        <p:txBody>
          <a:bodyPr/>
          <a:lstStyle/>
          <a:p>
            <a:r>
              <a:rPr lang="en-US" dirty="0" smtClean="0"/>
              <a:t>Your own Extension guidelines</a:t>
            </a:r>
          </a:p>
          <a:p>
            <a:r>
              <a:rPr lang="en-US" dirty="0" smtClean="0"/>
              <a:t>ADA </a:t>
            </a:r>
            <a:r>
              <a:rPr lang="en-US" dirty="0"/>
              <a:t>National Network</a:t>
            </a:r>
          </a:p>
          <a:p>
            <a:pPr lvl="1"/>
            <a:r>
              <a:rPr lang="en-US" dirty="0">
                <a:hlinkClick r:id="rId2"/>
              </a:rPr>
              <a:t>www.adata.org</a:t>
            </a:r>
            <a:endParaRPr lang="en-US" dirty="0"/>
          </a:p>
          <a:p>
            <a:pPr lvl="1"/>
            <a:r>
              <a:rPr lang="en-US" dirty="0"/>
              <a:t>1-800-949-4232</a:t>
            </a:r>
          </a:p>
          <a:p>
            <a:r>
              <a:rPr lang="en-US" dirty="0"/>
              <a:t>Department of Justice</a:t>
            </a:r>
            <a:endParaRPr lang="en-US" dirty="0">
              <a:hlinkClick r:id="rId3"/>
            </a:endParaRPr>
          </a:p>
          <a:p>
            <a:pPr lvl="1"/>
            <a:r>
              <a:rPr lang="en-US" dirty="0">
                <a:hlinkClick r:id="rId3"/>
              </a:rPr>
              <a:t>www.ada.gov</a:t>
            </a:r>
            <a:endParaRPr lang="en-US" dirty="0"/>
          </a:p>
          <a:p>
            <a:r>
              <a:rPr lang="en-US" dirty="0" smtClean="0"/>
              <a:t>Accessible </a:t>
            </a:r>
            <a:r>
              <a:rPr lang="en-US" dirty="0"/>
              <a:t>Temporary Events, A Planning Guide</a:t>
            </a:r>
            <a:endParaRPr lang="en-US" dirty="0">
              <a:hlinkClick r:id="rId4"/>
            </a:endParaRPr>
          </a:p>
          <a:p>
            <a:pPr lvl="1"/>
            <a:r>
              <a:rPr lang="en-US" dirty="0">
                <a:hlinkClick r:id="rId4"/>
              </a:rPr>
              <a:t>http://tinyurl.com/temporary-events</a:t>
            </a:r>
            <a:r>
              <a:rPr lang="en-US" dirty="0"/>
              <a:t>  </a:t>
            </a:r>
          </a:p>
        </p:txBody>
      </p:sp>
    </p:spTree>
    <p:extLst>
      <p:ext uri="{BB962C8B-B14F-4D97-AF65-F5344CB8AC3E}">
        <p14:creationId xmlns:p14="http://schemas.microsoft.com/office/powerpoint/2010/main" val="3409626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400"/>
            <a:ext cx="7315200" cy="914400"/>
          </a:xfrm>
        </p:spPr>
        <p:txBody>
          <a:bodyPr/>
          <a:lstStyle/>
          <a:p>
            <a:r>
              <a:rPr lang="en-US" dirty="0" smtClean="0"/>
              <a:t>Resources - Employees</a:t>
            </a:r>
            <a:endParaRPr lang="en-US" dirty="0"/>
          </a:p>
        </p:txBody>
      </p:sp>
      <p:sp>
        <p:nvSpPr>
          <p:cNvPr id="3" name="Content Placeholder 2"/>
          <p:cNvSpPr>
            <a:spLocks noGrp="1"/>
          </p:cNvSpPr>
          <p:nvPr>
            <p:ph idx="1"/>
          </p:nvPr>
        </p:nvSpPr>
        <p:spPr/>
        <p:txBody>
          <a:bodyPr/>
          <a:lstStyle/>
          <a:p>
            <a:r>
              <a:rPr lang="en-US" dirty="0"/>
              <a:t>Job Accommodation </a:t>
            </a:r>
            <a:r>
              <a:rPr lang="en-US" dirty="0" smtClean="0"/>
              <a:t>Network</a:t>
            </a:r>
          </a:p>
          <a:p>
            <a:pPr lvl="1"/>
            <a:r>
              <a:rPr lang="en-US" dirty="0" smtClean="0">
                <a:hlinkClick r:id="rId2"/>
              </a:rPr>
              <a:t>www.askjan.org</a:t>
            </a:r>
            <a:r>
              <a:rPr lang="en-US" dirty="0" smtClean="0"/>
              <a:t> </a:t>
            </a:r>
            <a:endParaRPr lang="en-US" dirty="0"/>
          </a:p>
          <a:p>
            <a:r>
              <a:rPr lang="en-US" dirty="0"/>
              <a:t>Equal Employment </a:t>
            </a:r>
            <a:r>
              <a:rPr lang="en-US" dirty="0" smtClean="0"/>
              <a:t>Opportunity </a:t>
            </a:r>
            <a:r>
              <a:rPr lang="en-US" dirty="0"/>
              <a:t>Commission</a:t>
            </a:r>
            <a:endParaRPr lang="en-US" dirty="0">
              <a:hlinkClick r:id="rId3"/>
            </a:endParaRPr>
          </a:p>
          <a:p>
            <a:pPr lvl="1"/>
            <a:r>
              <a:rPr lang="en-US" dirty="0">
                <a:hlinkClick r:id="rId3"/>
              </a:rPr>
              <a:t>www.eeoc.gov</a:t>
            </a:r>
            <a:r>
              <a:rPr lang="en-US" dirty="0"/>
              <a:t> </a:t>
            </a:r>
          </a:p>
        </p:txBody>
      </p:sp>
    </p:spTree>
    <p:extLst>
      <p:ext uri="{BB962C8B-B14F-4D97-AF65-F5344CB8AC3E}">
        <p14:creationId xmlns:p14="http://schemas.microsoft.com/office/powerpoint/2010/main" val="2719301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914400"/>
          </a:xfrm>
        </p:spPr>
        <p:txBody>
          <a:bodyPr/>
          <a:lstStyle/>
          <a:p>
            <a:r>
              <a:rPr lang="en-US" dirty="0" smtClean="0"/>
              <a:t>Session Overview</a:t>
            </a:r>
            <a:endParaRPr lang="en-US" dirty="0"/>
          </a:p>
        </p:txBody>
      </p:sp>
      <p:sp>
        <p:nvSpPr>
          <p:cNvPr id="3" name="Content Placeholder 2"/>
          <p:cNvSpPr>
            <a:spLocks noGrp="1"/>
          </p:cNvSpPr>
          <p:nvPr>
            <p:ph idx="1"/>
          </p:nvPr>
        </p:nvSpPr>
        <p:spPr>
          <a:xfrm>
            <a:off x="1219200" y="2133600"/>
            <a:ext cx="7315200" cy="2438400"/>
          </a:xfrm>
        </p:spPr>
        <p:txBody>
          <a:bodyPr/>
          <a:lstStyle/>
          <a:p>
            <a:r>
              <a:rPr lang="en-US" dirty="0" smtClean="0"/>
              <a:t>Defining disability (vs. functional limitation)</a:t>
            </a:r>
          </a:p>
          <a:p>
            <a:r>
              <a:rPr lang="en-US" dirty="0" smtClean="0"/>
              <a:t>Access for Extension employees</a:t>
            </a:r>
          </a:p>
          <a:p>
            <a:r>
              <a:rPr lang="en-US" dirty="0" smtClean="0"/>
              <a:t>Access to Extension facilities</a:t>
            </a:r>
          </a:p>
          <a:p>
            <a:r>
              <a:rPr lang="en-US" dirty="0" smtClean="0"/>
              <a:t>Access for Extension customers	</a:t>
            </a:r>
          </a:p>
          <a:p>
            <a:pPr lvl="1"/>
            <a:r>
              <a:rPr lang="en-US" dirty="0" smtClean="0"/>
              <a:t>Program examples</a:t>
            </a:r>
          </a:p>
          <a:p>
            <a:endParaRPr lang="en-US" dirty="0" smtClean="0"/>
          </a:p>
          <a:p>
            <a:pPr marL="0" indent="0">
              <a:buNone/>
            </a:pPr>
            <a:endParaRPr lang="en-US" dirty="0"/>
          </a:p>
        </p:txBody>
      </p:sp>
      <p:sp>
        <p:nvSpPr>
          <p:cNvPr id="4" name="TextBox 3"/>
          <p:cNvSpPr txBox="1"/>
          <p:nvPr/>
        </p:nvSpPr>
        <p:spPr>
          <a:xfrm>
            <a:off x="1219200" y="5553670"/>
            <a:ext cx="6705600" cy="923330"/>
          </a:xfrm>
          <a:prstGeom prst="rect">
            <a:avLst/>
          </a:prstGeom>
          <a:noFill/>
        </p:spPr>
        <p:txBody>
          <a:bodyPr wrap="square" rtlCol="0">
            <a:spAutoFit/>
          </a:bodyPr>
          <a:lstStyle/>
          <a:p>
            <a:r>
              <a:rPr lang="en-US" dirty="0" smtClean="0"/>
              <a:t>Information shared during this session should not be construed as legal advice. Always consult with a legal professional for questions related to the ADA and other statutes.</a:t>
            </a:r>
            <a:endParaRPr lang="en-US" dirty="0"/>
          </a:p>
        </p:txBody>
      </p:sp>
    </p:spTree>
    <p:extLst>
      <p:ext uri="{BB962C8B-B14F-4D97-AF65-F5344CB8AC3E}">
        <p14:creationId xmlns:p14="http://schemas.microsoft.com/office/powerpoint/2010/main" val="2697448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1"/>
            <a:ext cx="7315200" cy="914400"/>
          </a:xfrm>
        </p:spPr>
        <p:txBody>
          <a:bodyPr/>
          <a:lstStyle/>
          <a:p>
            <a:r>
              <a:rPr lang="en-US" dirty="0"/>
              <a:t>Resources: Web compliance</a:t>
            </a:r>
            <a:br>
              <a:rPr lang="en-US" dirty="0"/>
            </a:br>
            <a:endParaRPr lang="en-US" dirty="0"/>
          </a:p>
        </p:txBody>
      </p:sp>
      <p:sp>
        <p:nvSpPr>
          <p:cNvPr id="3" name="Content Placeholder 2"/>
          <p:cNvSpPr>
            <a:spLocks noGrp="1"/>
          </p:cNvSpPr>
          <p:nvPr>
            <p:ph idx="1"/>
          </p:nvPr>
        </p:nvSpPr>
        <p:spPr/>
        <p:txBody>
          <a:bodyPr/>
          <a:lstStyle/>
          <a:p>
            <a:pPr lvl="1"/>
            <a:r>
              <a:rPr lang="en-US" dirty="0" smtClean="0"/>
              <a:t>WAVE by WebAIM.org, </a:t>
            </a:r>
            <a:r>
              <a:rPr lang="en-US" dirty="0" smtClean="0">
                <a:hlinkClick r:id="rId2"/>
              </a:rPr>
              <a:t>http://wave.webaim.org/</a:t>
            </a:r>
            <a:r>
              <a:rPr lang="en-US" dirty="0" smtClean="0"/>
              <a:t> </a:t>
            </a:r>
          </a:p>
          <a:p>
            <a:pPr lvl="1"/>
            <a:r>
              <a:rPr lang="en-US" dirty="0" smtClean="0"/>
              <a:t>Functional Accessibility Evaluator (FAE), </a:t>
            </a:r>
            <a:r>
              <a:rPr lang="en-US" dirty="0" smtClean="0">
                <a:hlinkClick r:id="rId3"/>
              </a:rPr>
              <a:t>http://fae20.cita.illinois.edu/</a:t>
            </a:r>
            <a:r>
              <a:rPr lang="en-US" dirty="0" smtClean="0"/>
              <a:t> </a:t>
            </a:r>
            <a:endParaRPr lang="en-US" dirty="0"/>
          </a:p>
        </p:txBody>
      </p:sp>
    </p:spTree>
    <p:extLst>
      <p:ext uri="{BB962C8B-B14F-4D97-AF65-F5344CB8AC3E}">
        <p14:creationId xmlns:p14="http://schemas.microsoft.com/office/powerpoint/2010/main" val="4252641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143000"/>
            <a:ext cx="9144000" cy="914400"/>
          </a:xfrm>
        </p:spPr>
        <p:txBody>
          <a:bodyPr/>
          <a:lstStyle/>
          <a:p>
            <a:r>
              <a:rPr lang="en-US" altLang="en-US" dirty="0" smtClean="0"/>
              <a:t>Assistive Technology in Agriculture</a:t>
            </a:r>
          </a:p>
        </p:txBody>
      </p:sp>
      <p:sp>
        <p:nvSpPr>
          <p:cNvPr id="18435" name="Content Placeholder 2"/>
          <p:cNvSpPr>
            <a:spLocks noGrp="1"/>
          </p:cNvSpPr>
          <p:nvPr>
            <p:ph idx="1"/>
          </p:nvPr>
        </p:nvSpPr>
        <p:spPr>
          <a:xfrm>
            <a:off x="0" y="2057400"/>
            <a:ext cx="9144000" cy="3429000"/>
          </a:xfrm>
        </p:spPr>
        <p:txBody>
          <a:bodyPr/>
          <a:lstStyle/>
          <a:p>
            <a:pPr marL="0" indent="0" algn="ctr">
              <a:buNone/>
            </a:pPr>
            <a:r>
              <a:rPr lang="en-US" altLang="en-US" dirty="0" smtClean="0"/>
              <a:t>The Toolbox Assistive Technology Database </a:t>
            </a:r>
            <a:r>
              <a:rPr lang="en-US" altLang="en-US" dirty="0" smtClean="0">
                <a:hlinkClick r:id="rId2"/>
              </a:rPr>
              <a:t>www.agrability.org/toolbox</a:t>
            </a:r>
            <a:endParaRPr lang="en-US" altLang="en-US" dirty="0" smtClean="0"/>
          </a:p>
        </p:txBody>
      </p:sp>
      <p:pic>
        <p:nvPicPr>
          <p:cNvPr id="18436" name="Picture 6" descr="Toolbox CD cove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000" y="3352800"/>
            <a:ext cx="3121025" cy="3103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 y="1066800"/>
            <a:ext cx="9150626" cy="914400"/>
          </a:xfrm>
        </p:spPr>
        <p:txBody>
          <a:bodyPr/>
          <a:lstStyle/>
          <a:p>
            <a:r>
              <a:rPr lang="en-US" dirty="0" smtClean="0"/>
              <a:t>Arthritis and Gardening</a:t>
            </a:r>
            <a:endParaRPr lang="en-US"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066800" y="1981200"/>
            <a:ext cx="3124200" cy="4551418"/>
          </a:xfrm>
        </p:spPr>
      </p:pic>
      <p:sp>
        <p:nvSpPr>
          <p:cNvPr id="3" name="TextBox 2"/>
          <p:cNvSpPr txBox="1"/>
          <p:nvPr/>
        </p:nvSpPr>
        <p:spPr>
          <a:xfrm>
            <a:off x="4800600" y="2133600"/>
            <a:ext cx="3505200" cy="3785652"/>
          </a:xfrm>
          <a:prstGeom prst="rect">
            <a:avLst/>
          </a:prstGeom>
          <a:noFill/>
        </p:spPr>
        <p:txBody>
          <a:bodyPr wrap="square" rtlCol="0">
            <a:spAutoFit/>
          </a:bodyPr>
          <a:lstStyle/>
          <a:p>
            <a:r>
              <a:rPr lang="en-US" sz="2400" dirty="0"/>
              <a:t>Arthritis and Gardening is a 24-page booklet. Topics covered include arthritis basics, gardening pre-planning, tools and accessories, overall health, pain management, and small scale fruit and vegetable production.</a:t>
            </a:r>
          </a:p>
        </p:txBody>
      </p:sp>
    </p:spTree>
    <p:extLst>
      <p:ext uri="{BB962C8B-B14F-4D97-AF65-F5344CB8AC3E}">
        <p14:creationId xmlns:p14="http://schemas.microsoft.com/office/powerpoint/2010/main" val="1457031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914400"/>
          </a:xfrm>
        </p:spPr>
        <p:txBody>
          <a:bodyPr/>
          <a:lstStyle/>
          <a:p>
            <a:r>
              <a:rPr lang="en-US" sz="4800" dirty="0" smtClean="0"/>
              <a:t>Some Accessibility-Friendly </a:t>
            </a:r>
            <a:br>
              <a:rPr lang="en-US" sz="4800" dirty="0" smtClean="0"/>
            </a:br>
            <a:r>
              <a:rPr lang="en-US" sz="4800" dirty="0" smtClean="0"/>
              <a:t>Extension Programming</a:t>
            </a:r>
            <a:endParaRPr lang="en-US" sz="4800" dirty="0"/>
          </a:p>
        </p:txBody>
      </p:sp>
    </p:spTree>
    <p:extLst>
      <p:ext uri="{BB962C8B-B14F-4D97-AF65-F5344CB8AC3E}">
        <p14:creationId xmlns:p14="http://schemas.microsoft.com/office/powerpoint/2010/main" val="1852664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81000" y="1143000"/>
            <a:ext cx="3429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200400"/>
            <a:ext cx="4757854"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2667000" y="6019800"/>
            <a:ext cx="4876800" cy="369332"/>
          </a:xfrm>
          <a:prstGeom prst="rect">
            <a:avLst/>
          </a:prstGeom>
          <a:noFill/>
        </p:spPr>
        <p:txBody>
          <a:bodyPr wrap="square" rtlCol="0">
            <a:spAutoFit/>
          </a:bodyPr>
          <a:lstStyle/>
          <a:p>
            <a:r>
              <a:rPr lang="en-US" dirty="0" smtClean="0">
                <a:hlinkClick r:id="rId4"/>
              </a:rPr>
              <a:t>www.agrability.org/Resources/youth</a:t>
            </a:r>
            <a:r>
              <a:rPr lang="en-US" dirty="0" smtClean="0"/>
              <a:t> </a:t>
            </a:r>
            <a:endParaRPr lang="en-US" dirty="0"/>
          </a:p>
        </p:txBody>
      </p:sp>
    </p:spTree>
    <p:extLst>
      <p:ext uri="{BB962C8B-B14F-4D97-AF65-F5344CB8AC3E}">
        <p14:creationId xmlns:p14="http://schemas.microsoft.com/office/powerpoint/2010/main" val="459872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295400"/>
            <a:ext cx="3455316"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4639706" y="3276600"/>
            <a:ext cx="4148297" cy="3200400"/>
          </a:xfrm>
        </p:spPr>
      </p:pic>
    </p:spTree>
    <p:extLst>
      <p:ext uri="{BB962C8B-B14F-4D97-AF65-F5344CB8AC3E}">
        <p14:creationId xmlns:p14="http://schemas.microsoft.com/office/powerpoint/2010/main" val="3332098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219200"/>
            <a:ext cx="7772400" cy="1371600"/>
          </a:xfrm>
        </p:spPr>
        <p:txBody>
          <a:bodyPr/>
          <a:lstStyle/>
          <a:p>
            <a:r>
              <a:rPr lang="en-US" altLang="en-US" dirty="0" smtClean="0"/>
              <a:t>County Fairgrounds Accessibility</a:t>
            </a:r>
          </a:p>
        </p:txBody>
      </p:sp>
      <p:pic>
        <p:nvPicPr>
          <p:cNvPr id="4099" name="Content Placeholder 1"/>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4699000" y="2819400"/>
            <a:ext cx="40640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dirty="0" smtClean="0"/>
              <a:t>Purdue University is an Equal Opportunity/Equal Access institution.</a:t>
            </a:r>
            <a:endParaRPr lang="en-US" altLang="en-US" sz="1400" dirty="0" smtClean="0"/>
          </a:p>
        </p:txBody>
      </p:sp>
      <p:pic>
        <p:nvPicPr>
          <p:cNvPr id="4101" name="Picture 5" descr="Pulaski County Home Economics Builsing 00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71475" y="2819400"/>
            <a:ext cx="4048125"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Farm Accessibility</a:t>
            </a:r>
          </a:p>
        </p:txBody>
      </p:sp>
      <p:pic>
        <p:nvPicPr>
          <p:cNvPr id="5123" name="Content Placeholder 1"/>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228600" y="2743200"/>
            <a:ext cx="41656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dirty="0" smtClean="0"/>
              <a:t>Purdue University is an Equal Opportunity/Equal Access institution.</a:t>
            </a:r>
            <a:endParaRPr lang="en-US" altLang="en-US" sz="1400" dirty="0" smtClean="0"/>
          </a:p>
        </p:txBody>
      </p:sp>
      <p:pic>
        <p:nvPicPr>
          <p:cNvPr id="5125" name="Picture 2"/>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13288" y="2743200"/>
            <a:ext cx="41656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1143000"/>
            <a:ext cx="7315200" cy="914400"/>
          </a:xfrm>
        </p:spPr>
        <p:txBody>
          <a:bodyPr/>
          <a:lstStyle/>
          <a:p>
            <a:r>
              <a:rPr lang="en-US" altLang="en-US" dirty="0" smtClean="0"/>
              <a:t>Farm Accessibility</a:t>
            </a:r>
          </a:p>
        </p:txBody>
      </p:sp>
      <p:pic>
        <p:nvPicPr>
          <p:cNvPr id="6147" name="Content Placeholder 4"/>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381000" y="2438400"/>
            <a:ext cx="28575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dirty="0" smtClean="0"/>
              <a:t>Purdue University is an Equal Opportunity/Equal Access institution.</a:t>
            </a:r>
            <a:endParaRPr lang="en-US" altLang="en-US" sz="1400" dirty="0" smtClean="0"/>
          </a:p>
        </p:txBody>
      </p:sp>
      <p:pic>
        <p:nvPicPr>
          <p:cNvPr id="6149" name="Picture 5"/>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30550" y="3962400"/>
            <a:ext cx="34544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50" name="Picture 6"/>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77000" y="2057400"/>
            <a:ext cx="2484438" cy="3311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295400"/>
            <a:ext cx="7772400" cy="1295400"/>
          </a:xfrm>
        </p:spPr>
        <p:txBody>
          <a:bodyPr/>
          <a:lstStyle/>
          <a:p>
            <a:r>
              <a:rPr lang="en-US" altLang="en-US" dirty="0" smtClean="0"/>
              <a:t>Accessible Gardening</a:t>
            </a:r>
            <a:br>
              <a:rPr lang="en-US" altLang="en-US" dirty="0" smtClean="0"/>
            </a:br>
            <a:r>
              <a:rPr lang="en-US" altLang="en-US" dirty="0" smtClean="0"/>
              <a:t>Master Gardener Training</a:t>
            </a:r>
          </a:p>
        </p:txBody>
      </p:sp>
      <p:sp>
        <p:nvSpPr>
          <p:cNvPr id="71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dirty="0" smtClean="0"/>
              <a:t>Purdue University is an Equal Opportunity/Equal Access institution.</a:t>
            </a:r>
            <a:endParaRPr lang="en-US" altLang="en-US" sz="1400" dirty="0" smtClean="0"/>
          </a:p>
        </p:txBody>
      </p:sp>
      <p:pic>
        <p:nvPicPr>
          <p:cNvPr id="7172" name="Content Placeholder 4" descr="Low-cost Gardening Techniques.jpg"/>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419100" y="2819400"/>
            <a:ext cx="400367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3" name="Picture 5" descr="Vertical Gardening.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49800" y="2819400"/>
            <a:ext cx="38608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r>
              <a:rPr lang="en-US" dirty="0" smtClean="0"/>
              <a:t>The Americans with Disabilities Act</a:t>
            </a:r>
            <a:endParaRPr lang="en-US" dirty="0"/>
          </a:p>
        </p:txBody>
      </p:sp>
      <p:sp>
        <p:nvSpPr>
          <p:cNvPr id="3" name="Content Placeholder 2"/>
          <p:cNvSpPr>
            <a:spLocks noGrp="1"/>
          </p:cNvSpPr>
          <p:nvPr>
            <p:ph idx="1"/>
          </p:nvPr>
        </p:nvSpPr>
        <p:spPr>
          <a:xfrm>
            <a:off x="304800" y="3276601"/>
            <a:ext cx="7620000" cy="4190999"/>
          </a:xfrm>
        </p:spPr>
        <p:txBody>
          <a:bodyPr/>
          <a:lstStyle/>
          <a:p>
            <a:pPr marL="514350" indent="-514350">
              <a:buFont typeface="+mj-lt"/>
              <a:buAutoNum type="arabicPeriod"/>
            </a:pPr>
            <a:r>
              <a:rPr lang="en-US" sz="2600" dirty="0" smtClean="0"/>
              <a:t>Employment (Title I)</a:t>
            </a:r>
          </a:p>
          <a:p>
            <a:pPr marL="514350" indent="-514350">
              <a:buFont typeface="+mj-lt"/>
              <a:buAutoNum type="arabicPeriod"/>
            </a:pPr>
            <a:r>
              <a:rPr lang="en-US" sz="2600" dirty="0" smtClean="0"/>
              <a:t>Public Services (Title II)</a:t>
            </a:r>
          </a:p>
          <a:p>
            <a:pPr marL="514350" indent="-514350">
              <a:buFont typeface="+mj-lt"/>
              <a:buAutoNum type="arabicPeriod"/>
            </a:pPr>
            <a:r>
              <a:rPr lang="en-US" sz="2600" dirty="0" smtClean="0"/>
              <a:t>Public Accommodations </a:t>
            </a:r>
            <a:r>
              <a:rPr lang="en-US" sz="2600" dirty="0" smtClean="0"/>
              <a:t>                                                (</a:t>
            </a:r>
            <a:r>
              <a:rPr lang="en-US" sz="2600" dirty="0" smtClean="0"/>
              <a:t>Title III)</a:t>
            </a:r>
          </a:p>
          <a:p>
            <a:pPr marL="514350" indent="-514350">
              <a:buFont typeface="+mj-lt"/>
              <a:buAutoNum type="arabicPeriod"/>
            </a:pPr>
            <a:r>
              <a:rPr lang="en-US" sz="2600" dirty="0" smtClean="0"/>
              <a:t>Telecommunications </a:t>
            </a:r>
            <a:r>
              <a:rPr lang="en-US" sz="2600" dirty="0" smtClean="0"/>
              <a:t>                                                            (</a:t>
            </a:r>
            <a:r>
              <a:rPr lang="en-US" sz="2600" dirty="0" smtClean="0"/>
              <a:t>Title IV)</a:t>
            </a:r>
          </a:p>
          <a:p>
            <a:pPr marL="514350" indent="-514350">
              <a:buFont typeface="+mj-lt"/>
              <a:buAutoNum type="arabicPeriod"/>
            </a:pPr>
            <a:r>
              <a:rPr lang="en-US" sz="2600" dirty="0" smtClean="0"/>
              <a:t>Miscellaneous (Title V)</a:t>
            </a:r>
            <a:endParaRPr lang="en-US" sz="2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16188" y="3657600"/>
            <a:ext cx="4170612" cy="2375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09600" y="1905000"/>
            <a:ext cx="8153400" cy="1200329"/>
          </a:xfrm>
          <a:prstGeom prst="rect">
            <a:avLst/>
          </a:prstGeom>
          <a:noFill/>
        </p:spPr>
        <p:txBody>
          <a:bodyPr wrap="square" rtlCol="0">
            <a:spAutoFit/>
          </a:bodyPr>
          <a:lstStyle/>
          <a:p>
            <a:r>
              <a:rPr lang="en-US" sz="2400" dirty="0" smtClean="0"/>
              <a:t>The ADA helps us understand what disability means and how best to improve access for those affected by various types of limitations. </a:t>
            </a:r>
            <a:endParaRPr lang="en-US" sz="2400" dirty="0"/>
          </a:p>
        </p:txBody>
      </p:sp>
    </p:spTree>
    <p:extLst>
      <p:ext uri="{BB962C8B-B14F-4D97-AF65-F5344CB8AC3E}">
        <p14:creationId xmlns:p14="http://schemas.microsoft.com/office/powerpoint/2010/main" val="2036945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Home Accessibility</a:t>
            </a:r>
          </a:p>
        </p:txBody>
      </p:sp>
      <p:pic>
        <p:nvPicPr>
          <p:cNvPr id="8195" name="Content Placeholder 1"/>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381000" y="2590800"/>
            <a:ext cx="3937000" cy="295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7" name="Picture 2"/>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00600" y="2276475"/>
            <a:ext cx="3151188" cy="4200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Home Accessibility</a:t>
            </a:r>
          </a:p>
        </p:txBody>
      </p:sp>
      <p:pic>
        <p:nvPicPr>
          <p:cNvPr id="9219" name="Content Placeholder 4"/>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345016" y="2590800"/>
            <a:ext cx="3922184" cy="2941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dirty="0" smtClean="0"/>
              <a:t>Purdue University is an Equal Opportunity/Equal Access institution.</a:t>
            </a:r>
            <a:endParaRPr lang="en-US" altLang="en-US" sz="1400" dirty="0" smtClean="0"/>
          </a:p>
        </p:txBody>
      </p:sp>
      <p:pic>
        <p:nvPicPr>
          <p:cNvPr id="9221" name="Picture 5"/>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65675" y="2590800"/>
            <a:ext cx="3921125" cy="2941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1371600"/>
            <a:ext cx="7772400" cy="944563"/>
          </a:xfrm>
        </p:spPr>
        <p:txBody>
          <a:bodyPr/>
          <a:lstStyle/>
          <a:p>
            <a:r>
              <a:rPr lang="en-US" altLang="en-US" dirty="0" smtClean="0"/>
              <a:t>Beginning Farmer</a:t>
            </a:r>
            <a:br>
              <a:rPr lang="en-US" altLang="en-US" dirty="0" smtClean="0"/>
            </a:br>
            <a:r>
              <a:rPr lang="en-US" altLang="en-US" dirty="0" smtClean="0"/>
              <a:t>Veteran Training</a:t>
            </a:r>
          </a:p>
        </p:txBody>
      </p:sp>
      <p:pic>
        <p:nvPicPr>
          <p:cNvPr id="10243" name="Content Placeholder 1"/>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1930400" y="2514600"/>
            <a:ext cx="29464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5" name="Picture 2"/>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15000" y="2514600"/>
            <a:ext cx="3251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6" name="Picture 3"/>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76800" y="4495800"/>
            <a:ext cx="2819400" cy="211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7" name="Picture 4"/>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52400" y="4057650"/>
            <a:ext cx="3429000"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Senior Capstone Projects</a:t>
            </a:r>
          </a:p>
        </p:txBody>
      </p:sp>
      <p:pic>
        <p:nvPicPr>
          <p:cNvPr id="11267" name="Content Placeholder 1"/>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228600" y="2209800"/>
            <a:ext cx="345440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700" dirty="0" smtClean="0"/>
              <a:t>Purdue University is an Equal Opportunity/Equal Access institution.</a:t>
            </a:r>
            <a:endParaRPr lang="en-US" altLang="en-US" sz="1400" dirty="0" smtClean="0"/>
          </a:p>
        </p:txBody>
      </p:sp>
      <p:pic>
        <p:nvPicPr>
          <p:cNvPr id="11269" name="Picture 1"/>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62400" y="2560638"/>
            <a:ext cx="2468563" cy="2468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270" name="Picture 2"/>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240463" y="3886200"/>
            <a:ext cx="2598737" cy="2598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90600" y="1120604"/>
            <a:ext cx="7315200" cy="914400"/>
          </a:xfrm>
        </p:spPr>
        <p:txBody>
          <a:bodyPr/>
          <a:lstStyle/>
          <a:p>
            <a:r>
              <a:rPr lang="en-US" altLang="en-US" dirty="0" smtClean="0"/>
              <a:t>Bridging Horizons</a:t>
            </a:r>
          </a:p>
        </p:txBody>
      </p:sp>
      <p:pic>
        <p:nvPicPr>
          <p:cNvPr id="12292" name="Content Placeholder 2"/>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304800" y="2081213"/>
            <a:ext cx="2743200" cy="2852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3" name="Picture 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49563" y="3041650"/>
            <a:ext cx="3171825" cy="2368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4" name="Picture 5"/>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15000" y="4267200"/>
            <a:ext cx="3122613" cy="2351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352800"/>
            <a:ext cx="7772400" cy="762000"/>
          </a:xfrm>
        </p:spPr>
        <p:txBody>
          <a:bodyPr/>
          <a:lstStyle/>
          <a:p>
            <a:r>
              <a:rPr lang="en-US" altLang="en-US" sz="6600" dirty="0" smtClean="0"/>
              <a:t>Thank You!</a:t>
            </a:r>
            <a:br>
              <a:rPr lang="en-US" altLang="en-US" sz="6600" dirty="0" smtClean="0"/>
            </a:br>
            <a:r>
              <a:rPr lang="en-US" altLang="en-US" sz="6600" dirty="0" smtClean="0"/>
              <a:t>Questions?</a:t>
            </a:r>
            <a:br>
              <a:rPr lang="en-US" altLang="en-US" sz="6600" dirty="0" smtClean="0"/>
            </a:br>
            <a:r>
              <a:rPr lang="en-US" altLang="en-US" sz="3200" dirty="0" smtClean="0"/>
              <a:t/>
            </a:r>
            <a:br>
              <a:rPr lang="en-US" altLang="en-US" sz="3200" dirty="0" smtClean="0"/>
            </a:br>
            <a:r>
              <a:rPr lang="en-US" altLang="en-US" dirty="0" smtClean="0">
                <a:hlinkClick r:id="rId2"/>
              </a:rPr>
              <a:t>www.agrability.org</a:t>
            </a:r>
            <a:r>
              <a:rPr lang="en-US" altLang="en-US" dirty="0" smtClean="0"/>
              <a:t/>
            </a:r>
            <a:br>
              <a:rPr lang="en-US" altLang="en-US" dirty="0" smtClean="0"/>
            </a:br>
            <a:r>
              <a:rPr lang="en-US" altLang="en-US" dirty="0" smtClean="0">
                <a:hlinkClick r:id="rId3"/>
              </a:rPr>
              <a:t>agrability@agrability.org</a:t>
            </a:r>
            <a:r>
              <a:rPr lang="en-US" altLang="en-US" dirty="0" smtClean="0"/>
              <a:t> </a:t>
            </a:r>
          </a:p>
        </p:txBody>
      </p:sp>
      <p:sp>
        <p:nvSpPr>
          <p:cNvPr id="4" name="TextBox 3"/>
          <p:cNvSpPr txBox="1"/>
          <p:nvPr/>
        </p:nvSpPr>
        <p:spPr>
          <a:xfrm>
            <a:off x="0" y="6400800"/>
            <a:ext cx="9144000" cy="230832"/>
          </a:xfrm>
          <a:prstGeom prst="rect">
            <a:avLst/>
          </a:prstGeom>
          <a:noFill/>
        </p:spPr>
        <p:txBody>
          <a:bodyPr wrap="square" rtlCol="0">
            <a:spAutoFit/>
          </a:bodyPr>
          <a:lstStyle/>
          <a:p>
            <a:pPr algn="ctr"/>
            <a:r>
              <a:rPr lang="en-US" sz="900" dirty="0"/>
              <a:t>The National AgrAbility Project is supported by AgrAbility Project, USDA/NIFA Special Project 2012-41590-20173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8382000" cy="381000"/>
          </a:xfrm>
        </p:spPr>
        <p:txBody>
          <a:bodyPr rtlCol="0">
            <a:normAutofit fontScale="90000"/>
          </a:bodyPr>
          <a:lstStyle/>
          <a:p>
            <a:pPr algn="l" eaLnBrk="1" fontAlgn="auto" hangingPunct="1">
              <a:spcAft>
                <a:spcPts val="0"/>
              </a:spcAft>
              <a:defRPr/>
            </a:pPr>
            <a:r>
              <a:rPr lang="en-US" i="1" dirty="0" smtClean="0"/>
              <a:t>Americans with Disabilities Act (ADA) </a:t>
            </a:r>
            <a:br>
              <a:rPr lang="en-US" i="1" dirty="0" smtClean="0"/>
            </a:br>
            <a:r>
              <a:rPr lang="en-US" dirty="0" smtClean="0"/>
              <a:t>The term "disability" means, with respect to an individual:</a:t>
            </a:r>
            <a:br>
              <a:rPr lang="en-US" dirty="0" smtClean="0"/>
            </a:br>
            <a:endParaRPr lang="en-US" dirty="0"/>
          </a:p>
        </p:txBody>
      </p:sp>
      <p:sp>
        <p:nvSpPr>
          <p:cNvPr id="6147" name="Content Placeholder 2"/>
          <p:cNvSpPr>
            <a:spLocks noGrp="1"/>
          </p:cNvSpPr>
          <p:nvPr>
            <p:ph idx="1"/>
          </p:nvPr>
        </p:nvSpPr>
        <p:spPr>
          <a:xfrm>
            <a:off x="1219200" y="2971800"/>
            <a:ext cx="7315200" cy="3429000"/>
          </a:xfrm>
        </p:spPr>
        <p:txBody>
          <a:bodyPr/>
          <a:lstStyle/>
          <a:p>
            <a:pPr eaLnBrk="1" hangingPunct="1"/>
            <a:r>
              <a:rPr lang="en-US" altLang="en-US" dirty="0" smtClean="0"/>
              <a:t>a physical or mental impairment that substantially limits one or more major life activities of such individual;</a:t>
            </a:r>
          </a:p>
          <a:p>
            <a:pPr eaLnBrk="1" hangingPunct="1"/>
            <a:r>
              <a:rPr lang="en-US" altLang="en-US" dirty="0" smtClean="0"/>
              <a:t>a record of such an impairment; or</a:t>
            </a:r>
          </a:p>
          <a:p>
            <a:pPr eaLnBrk="1" hangingPunct="1"/>
            <a:r>
              <a:rPr lang="en-US" altLang="en-US" dirty="0" smtClean="0"/>
              <a:t>being regarded as having such an impairment</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533400"/>
          </a:xfrm>
        </p:spPr>
        <p:txBody>
          <a:bodyPr rtlCol="0">
            <a:normAutofit fontScale="90000"/>
          </a:bodyPr>
          <a:lstStyle/>
          <a:p>
            <a:pPr eaLnBrk="1" fontAlgn="auto" hangingPunct="1">
              <a:spcAft>
                <a:spcPts val="0"/>
              </a:spcAft>
              <a:defRPr/>
            </a:pPr>
            <a:r>
              <a:rPr lang="en-US" i="1" dirty="0" smtClean="0"/>
              <a:t>What the ADA says about </a:t>
            </a:r>
            <a:br>
              <a:rPr lang="en-US" i="1" dirty="0" smtClean="0"/>
            </a:br>
            <a:r>
              <a:rPr lang="en-US" i="1" dirty="0" smtClean="0"/>
              <a:t>“major life activities”</a:t>
            </a:r>
            <a:r>
              <a:rPr lang="en-US" dirty="0" smtClean="0"/>
              <a:t/>
            </a:r>
            <a:br>
              <a:rPr lang="en-US" dirty="0" smtClean="0"/>
            </a:br>
            <a:endParaRPr lang="en-US" dirty="0"/>
          </a:p>
        </p:txBody>
      </p:sp>
      <p:sp>
        <p:nvSpPr>
          <p:cNvPr id="3" name="Content Placeholder 2"/>
          <p:cNvSpPr>
            <a:spLocks noGrp="1"/>
          </p:cNvSpPr>
          <p:nvPr>
            <p:ph idx="1"/>
          </p:nvPr>
        </p:nvSpPr>
        <p:spPr>
          <a:xfrm>
            <a:off x="914400" y="2819400"/>
            <a:ext cx="7315200" cy="3429000"/>
          </a:xfrm>
        </p:spPr>
        <p:txBody>
          <a:bodyPr rtlCol="0">
            <a:normAutofit/>
          </a:bodyPr>
          <a:lstStyle/>
          <a:p>
            <a:pPr eaLnBrk="1" fontAlgn="auto" hangingPunct="1">
              <a:spcAft>
                <a:spcPts val="0"/>
              </a:spcAft>
              <a:defRPr/>
            </a:pPr>
            <a:r>
              <a:rPr lang="en-US" sz="2800" dirty="0" smtClean="0"/>
              <a:t>Major life activities include, but are not limited to, caring for oneself, performing manual tasks, seeing, hearing, eating, sleeping, walking, standing, lifting, bending, speaking, breathing, learning, reading, concentrating, thinking, communicating, and working.</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700" y="1371600"/>
            <a:ext cx="9144000" cy="914400"/>
          </a:xfrm>
        </p:spPr>
        <p:txBody>
          <a:bodyPr/>
          <a:lstStyle/>
          <a:p>
            <a:r>
              <a:rPr lang="en-US" altLang="en-US" dirty="0" smtClean="0"/>
              <a:t>There are many ways </a:t>
            </a:r>
            <a:br>
              <a:rPr lang="en-US" altLang="en-US" dirty="0" smtClean="0"/>
            </a:br>
            <a:r>
              <a:rPr lang="en-US" altLang="en-US" dirty="0" smtClean="0"/>
              <a:t>to categorize disabilities</a:t>
            </a:r>
          </a:p>
        </p:txBody>
      </p:sp>
      <p:sp>
        <p:nvSpPr>
          <p:cNvPr id="8195" name="Content Placeholder 2"/>
          <p:cNvSpPr>
            <a:spLocks noGrp="1"/>
          </p:cNvSpPr>
          <p:nvPr>
            <p:ph idx="1"/>
          </p:nvPr>
        </p:nvSpPr>
        <p:spPr>
          <a:xfrm>
            <a:off x="1371600" y="2743200"/>
            <a:ext cx="7315200" cy="3429000"/>
          </a:xfrm>
        </p:spPr>
        <p:txBody>
          <a:bodyPr/>
          <a:lstStyle/>
          <a:p>
            <a:r>
              <a:rPr lang="en-US" altLang="en-US" dirty="0" smtClean="0"/>
              <a:t>Physical</a:t>
            </a:r>
          </a:p>
          <a:p>
            <a:r>
              <a:rPr lang="en-US" altLang="en-US" dirty="0" smtClean="0"/>
              <a:t>Sensory</a:t>
            </a:r>
          </a:p>
          <a:p>
            <a:r>
              <a:rPr lang="en-US" altLang="en-US" dirty="0" smtClean="0"/>
              <a:t>Cognitive/Intellectual</a:t>
            </a:r>
          </a:p>
          <a:p>
            <a:r>
              <a:rPr lang="en-US" altLang="en-US" dirty="0" smtClean="0"/>
              <a:t>Psychological/Emotional</a:t>
            </a:r>
          </a:p>
          <a:p>
            <a:r>
              <a:rPr lang="en-US" altLang="en-US" dirty="0" smtClean="0"/>
              <a:t>Chronic Diseases</a:t>
            </a:r>
          </a:p>
          <a:p>
            <a:r>
              <a:rPr lang="en-US" altLang="en-US" dirty="0" smtClean="0"/>
              <a:t>Developmental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295400"/>
            <a:ext cx="9144000" cy="914400"/>
          </a:xfrm>
        </p:spPr>
        <p:txBody>
          <a:bodyPr/>
          <a:lstStyle/>
          <a:p>
            <a:pPr eaLnBrk="1" hangingPunct="1"/>
            <a:r>
              <a:rPr lang="en-US" altLang="en-US" dirty="0" smtClean="0"/>
              <a:t>Physical Disabilities</a:t>
            </a:r>
          </a:p>
        </p:txBody>
      </p:sp>
      <p:sp>
        <p:nvSpPr>
          <p:cNvPr id="3" name="Content Placeholder 2"/>
          <p:cNvSpPr>
            <a:spLocks noGrp="1"/>
          </p:cNvSpPr>
          <p:nvPr>
            <p:ph idx="1"/>
          </p:nvPr>
        </p:nvSpPr>
        <p:spPr>
          <a:xfrm>
            <a:off x="838200" y="2438400"/>
            <a:ext cx="7315200" cy="3429000"/>
          </a:xfrm>
        </p:spPr>
        <p:txBody>
          <a:bodyPr/>
          <a:lstStyle/>
          <a:p>
            <a:pPr eaLnBrk="1" hangingPunct="1"/>
            <a:r>
              <a:rPr lang="en-US" altLang="en-US" dirty="0" smtClean="0"/>
              <a:t>Paralysis </a:t>
            </a:r>
          </a:p>
          <a:p>
            <a:pPr eaLnBrk="1" hangingPunct="1"/>
            <a:r>
              <a:rPr lang="en-US" altLang="en-US" dirty="0" smtClean="0"/>
              <a:t>Amputations </a:t>
            </a:r>
          </a:p>
          <a:p>
            <a:pPr eaLnBrk="1" hangingPunct="1"/>
            <a:r>
              <a:rPr lang="en-US" altLang="en-US" dirty="0" smtClean="0"/>
              <a:t>Severe arthritis</a:t>
            </a:r>
          </a:p>
          <a:p>
            <a:pPr eaLnBrk="1" hangingPunct="1"/>
            <a:r>
              <a:rPr lang="en-US" altLang="en-US" dirty="0" smtClean="0"/>
              <a:t>Many others</a:t>
            </a:r>
          </a:p>
          <a:p>
            <a:pPr eaLnBrk="1" hangingPunct="1"/>
            <a:endParaRPr lang="en-US" altLang="en-US" dirty="0" smtClean="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67200" y="3352800"/>
            <a:ext cx="45720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295400"/>
            <a:ext cx="9144000" cy="914400"/>
          </a:xfrm>
        </p:spPr>
        <p:txBody>
          <a:bodyPr/>
          <a:lstStyle/>
          <a:p>
            <a:pPr eaLnBrk="1" hangingPunct="1"/>
            <a:r>
              <a:rPr lang="en-US" altLang="en-US" dirty="0" smtClean="0"/>
              <a:t>Sensory Disabilities</a:t>
            </a:r>
          </a:p>
        </p:txBody>
      </p:sp>
      <p:sp>
        <p:nvSpPr>
          <p:cNvPr id="3" name="Content Placeholder 2"/>
          <p:cNvSpPr>
            <a:spLocks noGrp="1"/>
          </p:cNvSpPr>
          <p:nvPr>
            <p:ph idx="1"/>
          </p:nvPr>
        </p:nvSpPr>
        <p:spPr>
          <a:xfrm>
            <a:off x="838200" y="2514600"/>
            <a:ext cx="7315200" cy="3429000"/>
          </a:xfrm>
        </p:spPr>
        <p:txBody>
          <a:bodyPr/>
          <a:lstStyle/>
          <a:p>
            <a:pPr eaLnBrk="1" hangingPunct="1"/>
            <a:r>
              <a:rPr lang="en-US" altLang="en-US" dirty="0" smtClean="0"/>
              <a:t>Deafness</a:t>
            </a:r>
          </a:p>
          <a:p>
            <a:pPr eaLnBrk="1" hangingPunct="1"/>
            <a:r>
              <a:rPr lang="en-US" altLang="en-US" dirty="0" smtClean="0"/>
              <a:t>Blindness</a:t>
            </a:r>
          </a:p>
          <a:p>
            <a:pPr eaLnBrk="1" hangingPunct="1"/>
            <a:r>
              <a:rPr lang="en-US" altLang="en-US" dirty="0" smtClean="0"/>
              <a:t>Loss of touch/                                           ability to feel pain</a:t>
            </a:r>
          </a:p>
          <a:p>
            <a:pPr eaLnBrk="1" hangingPunct="1"/>
            <a:r>
              <a:rPr lang="en-US" altLang="en-US" dirty="0"/>
              <a:t>Many others</a:t>
            </a:r>
          </a:p>
          <a:p>
            <a:pPr eaLnBrk="1" hangingPunct="1"/>
            <a:endParaRPr lang="en-US" altLang="en-US" dirty="0" smtClean="0"/>
          </a:p>
          <a:p>
            <a:pPr eaLnBrk="1" hangingPunct="1"/>
            <a:endParaRPr lang="en-US" altLang="en-US" dirty="0" smtClean="0"/>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r="19003"/>
          <a:stretch/>
        </p:blipFill>
        <p:spPr>
          <a:xfrm>
            <a:off x="4800600" y="3048000"/>
            <a:ext cx="4038600" cy="3466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nderstanding Disabilities&amp;#x0D;&amp;#x0A;AGR 201 &amp;#x0D;&amp;#x0A;Communicating Across Cultures&amp;#x0D;&amp;#x0A;November 21, 2013&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471&quot;&gt;&lt;property id=&quot;20148&quot; value=&quot;5&quot;/&gt;&lt;property id=&quot;20300&quot; value=&quot;Slide 3 - &amp;quot;Americans with Disabilities Act (ADA) &amp;#x0D;&amp;#x0A;The term &amp;quot;disability&amp;quot; means, with respect to an individual:&amp;#x0D;&amp;#x0A;&amp;quot;&quot;/&gt;&lt;property id=&quot;20307&quot; value=&quot;294&quot;/&gt;&lt;/object&gt;&lt;object type=&quot;3&quot; unique_id=&quot;10472&quot;&gt;&lt;property id=&quot;20148&quot; value=&quot;5&quot;/&gt;&lt;property id=&quot;20300&quot; value=&quot;Slide 4 - &amp;quot;What the ADA says about &amp;#x0D;&amp;#x0A;“major life activities”&amp;#x0D;&amp;#x0A;&amp;quot;&quot;/&gt;&lt;property id=&quot;20307&quot; value=&quot;295&quot;/&gt;&lt;/object&gt;&lt;object type=&quot;3&quot; unique_id=&quot;10473&quot;&gt;&lt;property id=&quot;20148&quot; value=&quot;5&quot;/&gt;&lt;property id=&quot;20300&quot; value=&quot;Slide 5 - &amp;quot;Physical Disabilities&amp;quot;&quot;/&gt;&lt;property id=&quot;20307&quot; value=&quot;296&quot;/&gt;&lt;/object&gt;&lt;object type=&quot;3&quot; unique_id=&quot;10474&quot;&gt;&lt;property id=&quot;20148&quot; value=&quot;5&quot;/&gt;&lt;property id=&quot;20300&quot; value=&quot;Slide 6 - &amp;quot;Sensory Disabilities&amp;quot;&quot;/&gt;&lt;property id=&quot;20307&quot; value=&quot;297&quot;/&gt;&lt;/object&gt;&lt;object type=&quot;3&quot; unique_id=&quot;10475&quot;&gt;&lt;property id=&quot;20148&quot; value=&quot;5&quot;/&gt;&lt;property id=&quot;20300&quot; value=&quot;Slide 7 - &amp;quot;Cognitive/Intellectual Disabilities&amp;quot;&quot;/&gt;&lt;property id=&quot;20307&quot; value=&quot;298&quot;/&gt;&lt;/object&gt;&lt;object type=&quot;3&quot; unique_id=&quot;10476&quot;&gt;&lt;property id=&quot;20148&quot; value=&quot;5&quot;/&gt;&lt;property id=&quot;20300&quot; value=&quot;Slide 8 - &amp;quot;Psychological Disabilities&amp;quot;&quot;/&gt;&lt;property id=&quot;20307&quot; value=&quot;299&quot;/&gt;&lt;/object&gt;&lt;object type=&quot;3&quot; unique_id=&quot;10477&quot;&gt;&lt;property id=&quot;20148&quot; value=&quot;5&quot;/&gt;&lt;property id=&quot;20300&quot; value=&quot;Slide 9 - &amp;quot;Chronic Diseases&amp;quot;&quot;/&gt;&lt;property id=&quot;20307&quot; value=&quot;300&quot;/&gt;&lt;/object&gt;&lt;object type=&quot;3&quot; unique_id=&quot;10478&quot;&gt;&lt;property id=&quot;20148&quot; value=&quot;5&quot;/&gt;&lt;property id=&quot;20300&quot; value=&quot;Slide 10 - &amp;quot;Developmental Disabilities&amp;quot;&quot;/&gt;&lt;property id=&quot;20307&quot; value=&quot;301&quot;/&gt;&lt;/object&gt;&lt;object type=&quot;3&quot; unique_id=&quot;10479&quot;&gt;&lt;property id=&quot;20148&quot; value=&quot;5&quot;/&gt;&lt;property id=&quot;20300&quot; value=&quot;Slide 11 - &amp;quot;Disability Prevalence&amp;quot;&quot;/&gt;&lt;property id=&quot;20307&quot; value=&quot;302&quot;/&gt;&lt;/object&gt;&lt;object type=&quot;3&quot; unique_id=&quot;10480&quot;&gt;&lt;property id=&quot;20148&quot; value=&quot;5&quot;/&gt;&lt;property id=&quot;20300&quot; value=&quot;Slide 12 - &amp;quot;The percentage of the agricultural population who report disabilities is slightly higher. It is estimated that 15-&quot;/&gt;&lt;property id=&quot;20307&quot; value=&quot;303&quot;/&gt;&lt;/object&gt;&lt;object type=&quot;3&quot; unique_id=&quot;10481&quot;&gt;&lt;property id=&quot;20148&quot; value=&quot;5&quot;/&gt;&lt;property id=&quot;20300&quot; value=&quot;Slide 15 - &amp;quot;“People First” Language&amp;quot;&quot;/&gt;&lt;property id=&quot;20307&quot; value=&quot;304&quot;/&gt;&lt;/object&gt;&lt;object type=&quot;3&quot; unique_id=&quot;10482&quot;&gt;&lt;property id=&quot;20148&quot; value=&quot;5&quot;/&gt;&lt;property id=&quot;20300&quot; value=&quot;Slide 16 - &amp;quot;Famous People with Disabilities&amp;quot;&quot;/&gt;&lt;property id=&quot;20307&quot; value=&quot;305&quot;/&gt;&lt;/object&gt;&lt;object type=&quot;3&quot; unique_id=&quot;10742&quot;&gt;&lt;property id=&quot;20148&quot; value=&quot;5&quot;/&gt;&lt;property id=&quot;20300&quot; value=&quot;Slide 13&quot;/&gt;&lt;property id=&quot;20307&quot; value=&quot;308&quot;/&gt;&lt;/object&gt;&lt;object type=&quot;3&quot; unique_id=&quot;10932&quot;&gt;&lt;property id=&quot;20148&quot; value=&quot;5&quot;/&gt;&lt;property id=&quot;20300&quot; value=&quot;Slide 17&quot;/&gt;&lt;property id=&quot;20307&quot; value=&quot;309&quot;/&gt;&lt;/object&gt;&lt;object type=&quot;3&quot; unique_id=&quot;10987&quot;&gt;&lt;property id=&quot;20148&quot; value=&quot;5&quot;/&gt;&lt;property id=&quot;20300&quot; value=&quot;Slide 14 - &amp;quot;Assistive Technology in Agriculture&amp;quot;&quot;/&gt;&lt;property id=&quot;20307&quot; value=&quot;310&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1149</Words>
  <Application>Microsoft Office PowerPoint</Application>
  <PresentationFormat>On-screen Show (4:3)</PresentationFormat>
  <Paragraphs>172</Paragraphs>
  <Slides>45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Arial Narrow</vt:lpstr>
      <vt:lpstr>Calibri</vt:lpstr>
      <vt:lpstr>Lucida Sans Unicode</vt:lpstr>
      <vt:lpstr>Office Theme</vt:lpstr>
      <vt:lpstr>Paul Jones &amp; Stephen Swain National AgrAbility Project Purdue University  March 31, 2016  </vt:lpstr>
      <vt:lpstr>PowerPoint Presentation</vt:lpstr>
      <vt:lpstr>Session Overview</vt:lpstr>
      <vt:lpstr>The Americans with Disabilities Act</vt:lpstr>
      <vt:lpstr>Americans with Disabilities Act (ADA)  The term "disability" means, with respect to an individual: </vt:lpstr>
      <vt:lpstr>What the ADA says about  “major life activities” </vt:lpstr>
      <vt:lpstr>There are many ways  to categorize disabilities</vt:lpstr>
      <vt:lpstr>Physical Disabilities</vt:lpstr>
      <vt:lpstr>Sensory Disabilities</vt:lpstr>
      <vt:lpstr>Cognitive/Intellectual Disabilities</vt:lpstr>
      <vt:lpstr>Psychological/Emotional Disabilities</vt:lpstr>
      <vt:lpstr>Chronic Diseases</vt:lpstr>
      <vt:lpstr>Developmental Disabilities</vt:lpstr>
      <vt:lpstr>Disability Prevalence 2010 U.S. Census Bureau</vt:lpstr>
      <vt:lpstr>Disability vs. Functional Limitation</vt:lpstr>
      <vt:lpstr>Extension Employees</vt:lpstr>
      <vt:lpstr>Reasonable Accommodation</vt:lpstr>
      <vt:lpstr>Physical Access</vt:lpstr>
      <vt:lpstr>Physical Access</vt:lpstr>
      <vt:lpstr>Common Issues Related to Physical Access</vt:lpstr>
      <vt:lpstr>Program Access  for Extension Customers</vt:lpstr>
      <vt:lpstr>Program Access  for Extension Customers</vt:lpstr>
      <vt:lpstr>Examples of Accessibility Accommodations</vt:lpstr>
      <vt:lpstr>Principles</vt:lpstr>
      <vt:lpstr>Cautions</vt:lpstr>
      <vt:lpstr>Cautions</vt:lpstr>
      <vt:lpstr>Recent Related Examples</vt:lpstr>
      <vt:lpstr>Resources </vt:lpstr>
      <vt:lpstr>Resources - Employees</vt:lpstr>
      <vt:lpstr>Resources: Web compliance </vt:lpstr>
      <vt:lpstr>Assistive Technology in Agriculture</vt:lpstr>
      <vt:lpstr>Arthritis and Gardening</vt:lpstr>
      <vt:lpstr>Some Accessibility-Friendly  Extension Programming</vt:lpstr>
      <vt:lpstr>PowerPoint Presentation</vt:lpstr>
      <vt:lpstr>PowerPoint Presentation</vt:lpstr>
      <vt:lpstr>County Fairgrounds Accessibility</vt:lpstr>
      <vt:lpstr>Farm Accessibility</vt:lpstr>
      <vt:lpstr>Farm Accessibility</vt:lpstr>
      <vt:lpstr>Accessible Gardening Master Gardener Training</vt:lpstr>
      <vt:lpstr>Home Accessibility</vt:lpstr>
      <vt:lpstr>Home Accessibility</vt:lpstr>
      <vt:lpstr>Beginning Farmer Veteran Training</vt:lpstr>
      <vt:lpstr>Senior Capstone Projects</vt:lpstr>
      <vt:lpstr>Bridging Horizons</vt:lpstr>
      <vt:lpstr>Thank You! Questions?  www.agrability.org agrability@agrability.org </vt:lpstr>
    </vt:vector>
  </TitlesOfParts>
  <Company>Engineering Computer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Tools, Techologies, and Innovative Work Practices in Agriculuture</dc:title>
  <dc:creator>paul</dc:creator>
  <cp:lastModifiedBy>Jones, Paul J</cp:lastModifiedBy>
  <cp:revision>152</cp:revision>
  <dcterms:created xsi:type="dcterms:W3CDTF">2009-07-08T20:05:37Z</dcterms:created>
  <dcterms:modified xsi:type="dcterms:W3CDTF">2016-03-29T20:19:10Z</dcterms:modified>
</cp:coreProperties>
</file>