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5" r:id="rId2"/>
    <p:sldId id="316" r:id="rId3"/>
    <p:sldId id="317" r:id="rId4"/>
    <p:sldId id="318" r:id="rId5"/>
    <p:sldId id="319" r:id="rId6"/>
    <p:sldId id="287" r:id="rId7"/>
    <p:sldId id="291" r:id="rId8"/>
    <p:sldId id="292" r:id="rId9"/>
    <p:sldId id="286" r:id="rId10"/>
    <p:sldId id="285" r:id="rId11"/>
    <p:sldId id="300" r:id="rId12"/>
    <p:sldId id="302" r:id="rId13"/>
    <p:sldId id="305" r:id="rId14"/>
    <p:sldId id="310" r:id="rId15"/>
    <p:sldId id="295" r:id="rId16"/>
    <p:sldId id="290" r:id="rId17"/>
    <p:sldId id="314" r:id="rId18"/>
    <p:sldId id="289" r:id="rId19"/>
    <p:sldId id="297" r:id="rId20"/>
    <p:sldId id="303" r:id="rId21"/>
    <p:sldId id="312" r:id="rId22"/>
    <p:sldId id="313" r:id="rId23"/>
    <p:sldId id="293" r:id="rId24"/>
    <p:sldId id="261" r:id="rId25"/>
    <p:sldId id="263" r:id="rId26"/>
    <p:sldId id="280" r:id="rId27"/>
    <p:sldId id="275" r:id="rId28"/>
    <p:sldId id="276"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36" autoAdjust="0"/>
    <p:restoredTop sz="86346" autoAdjust="0"/>
  </p:normalViewPr>
  <p:slideViewPr>
    <p:cSldViewPr snapToGrid="0" snapToObjects="1">
      <p:cViewPr varScale="1">
        <p:scale>
          <a:sx n="59" d="100"/>
          <a:sy n="59" d="100"/>
        </p:scale>
        <p:origin x="-5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936E4-FD4D-4F79-A4C5-867ADEE29EBC}" type="datetimeFigureOut">
              <a:rPr lang="en-US" smtClean="0"/>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B7589-0276-46A9-9932-F4584FE0D740}" type="slidenum">
              <a:rPr lang="en-US" smtClean="0"/>
              <a:t>‹#›</a:t>
            </a:fld>
            <a:endParaRPr lang="en-US"/>
          </a:p>
        </p:txBody>
      </p:sp>
    </p:spTree>
    <p:extLst>
      <p:ext uri="{BB962C8B-B14F-4D97-AF65-F5344CB8AC3E}">
        <p14:creationId xmlns:p14="http://schemas.microsoft.com/office/powerpoint/2010/main" val="74736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994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42" indent="-285708">
              <a:defRPr sz="2000">
                <a:solidFill>
                  <a:schemeClr val="tx1"/>
                </a:solidFill>
                <a:latin typeface="Arial" charset="0"/>
                <a:ea typeface="ＭＳ Ｐゴシック" pitchFamily="34" charset="-128"/>
              </a:defRPr>
            </a:lvl2pPr>
            <a:lvl3pPr marL="1142835" indent="-228567">
              <a:defRPr sz="2000">
                <a:solidFill>
                  <a:schemeClr val="tx1"/>
                </a:solidFill>
                <a:latin typeface="Arial" charset="0"/>
                <a:ea typeface="ＭＳ Ｐゴシック" pitchFamily="34" charset="-128"/>
              </a:defRPr>
            </a:lvl3pPr>
            <a:lvl4pPr marL="1599968" indent="-228567">
              <a:defRPr sz="2000">
                <a:solidFill>
                  <a:schemeClr val="tx1"/>
                </a:solidFill>
                <a:latin typeface="Arial" charset="0"/>
                <a:ea typeface="ＭＳ Ｐゴシック" pitchFamily="34" charset="-128"/>
              </a:defRPr>
            </a:lvl4pPr>
            <a:lvl5pPr marL="2057103" indent="-228567">
              <a:defRPr sz="2000">
                <a:solidFill>
                  <a:schemeClr val="tx1"/>
                </a:solidFill>
                <a:latin typeface="Arial" charset="0"/>
                <a:ea typeface="ＭＳ Ｐゴシック" pitchFamily="34" charset="-128"/>
              </a:defRPr>
            </a:lvl5pPr>
            <a:lvl6pPr marL="2514237" indent="-228567" eaLnBrk="0" fontAlgn="base" hangingPunct="0">
              <a:spcBef>
                <a:spcPct val="0"/>
              </a:spcBef>
              <a:spcAft>
                <a:spcPct val="0"/>
              </a:spcAft>
              <a:defRPr sz="2000">
                <a:solidFill>
                  <a:schemeClr val="tx1"/>
                </a:solidFill>
                <a:latin typeface="Arial" charset="0"/>
                <a:ea typeface="ＭＳ Ｐゴシック" pitchFamily="34" charset="-128"/>
              </a:defRPr>
            </a:lvl6pPr>
            <a:lvl7pPr marL="2971371" indent="-228567" eaLnBrk="0" fontAlgn="base" hangingPunct="0">
              <a:spcBef>
                <a:spcPct val="0"/>
              </a:spcBef>
              <a:spcAft>
                <a:spcPct val="0"/>
              </a:spcAft>
              <a:defRPr sz="2000">
                <a:solidFill>
                  <a:schemeClr val="tx1"/>
                </a:solidFill>
                <a:latin typeface="Arial" charset="0"/>
                <a:ea typeface="ＭＳ Ｐゴシック" pitchFamily="34" charset="-128"/>
              </a:defRPr>
            </a:lvl7pPr>
            <a:lvl8pPr marL="3428505" indent="-228567" eaLnBrk="0" fontAlgn="base" hangingPunct="0">
              <a:spcBef>
                <a:spcPct val="0"/>
              </a:spcBef>
              <a:spcAft>
                <a:spcPct val="0"/>
              </a:spcAft>
              <a:defRPr sz="2000">
                <a:solidFill>
                  <a:schemeClr val="tx1"/>
                </a:solidFill>
                <a:latin typeface="Arial" charset="0"/>
                <a:ea typeface="ＭＳ Ｐゴシック" pitchFamily="34" charset="-128"/>
              </a:defRPr>
            </a:lvl8pPr>
            <a:lvl9pPr marL="3885639" indent="-228567" eaLnBrk="0" fontAlgn="base" hangingPunct="0">
              <a:spcBef>
                <a:spcPct val="0"/>
              </a:spcBef>
              <a:spcAft>
                <a:spcPct val="0"/>
              </a:spcAft>
              <a:defRPr sz="2000">
                <a:solidFill>
                  <a:schemeClr val="tx1"/>
                </a:solidFill>
                <a:latin typeface="Arial" charset="0"/>
                <a:ea typeface="ＭＳ Ｐゴシック" pitchFamily="34" charset="-128"/>
              </a:defRPr>
            </a:lvl9pPr>
          </a:lstStyle>
          <a:p>
            <a:fld id="{109FC998-F894-46FC-ACB8-788B462AA529}" type="slidenum">
              <a:rPr lang="en-US" sz="1200">
                <a:solidFill>
                  <a:prstClr val="black"/>
                </a:solidFill>
              </a:rPr>
              <a:pPr/>
              <a:t>20</a:t>
            </a:fld>
            <a:endParaRPr lang="en-US" sz="1200">
              <a:solidFill>
                <a:prstClr val="black"/>
              </a:solidFill>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xfrm>
            <a:off x="914400" y="4191002"/>
            <a:ext cx="5029200" cy="4799975"/>
          </a:xfrm>
        </p:spPr>
        <p:txBody>
          <a:bodyPr>
            <a:normAutofit fontScale="92500"/>
          </a:bodyPr>
          <a:lstStyle/>
          <a:p>
            <a:pPr>
              <a:spcAft>
                <a:spcPts val="1500"/>
              </a:spcAft>
            </a:pPr>
            <a:r>
              <a:rPr lang="en-US" sz="1000" dirty="0"/>
              <a:t>Everyone is different…what may work for someone else may not necessarily work for you…</a:t>
            </a:r>
          </a:p>
          <a:p>
            <a:pPr>
              <a:spcAft>
                <a:spcPts val="1500"/>
              </a:spcAft>
            </a:pPr>
            <a:r>
              <a:rPr lang="en-US" sz="1000" dirty="0"/>
              <a:t>~Some of the specific diets that are known to have harmful side effects include those that rely on large doses of alfalfa, copper salts or zinc, the low </a:t>
            </a:r>
            <a:r>
              <a:rPr lang="en-US" sz="1000" dirty="0" err="1"/>
              <a:t>cal</a:t>
            </a:r>
            <a:r>
              <a:rPr lang="en-US" sz="1000" dirty="0"/>
              <a:t>, low fat, low protein diet.</a:t>
            </a:r>
          </a:p>
          <a:p>
            <a:pPr>
              <a:spcAft>
                <a:spcPts val="1500"/>
              </a:spcAft>
            </a:pPr>
            <a:endParaRPr lang="en-US" sz="1000" dirty="0"/>
          </a:p>
          <a:p>
            <a:pPr>
              <a:spcAft>
                <a:spcPts val="1500"/>
              </a:spcAft>
            </a:pPr>
            <a:r>
              <a:rPr lang="en-US" sz="900" dirty="0"/>
              <a:t>Questions to ask about diets:</a:t>
            </a:r>
          </a:p>
          <a:p>
            <a:pPr>
              <a:spcAft>
                <a:spcPts val="1500"/>
              </a:spcAft>
            </a:pPr>
            <a:r>
              <a:rPr lang="en-US" sz="900" dirty="0"/>
              <a:t>	Does the diet completely eliminate any group of foods from the basic food groups?</a:t>
            </a:r>
          </a:p>
          <a:p>
            <a:pPr>
              <a:spcAft>
                <a:spcPts val="1500"/>
              </a:spcAft>
            </a:pPr>
            <a:r>
              <a:rPr lang="en-US" sz="900" dirty="0"/>
              <a:t>	Does the diet stress only a few foods or eliminate others?</a:t>
            </a:r>
          </a:p>
          <a:p>
            <a:pPr>
              <a:spcAft>
                <a:spcPts val="1500"/>
              </a:spcAft>
            </a:pPr>
            <a:r>
              <a:rPr lang="en-US" sz="900" dirty="0"/>
              <a:t>	Does the diet have any potentially harmful effects?</a:t>
            </a:r>
          </a:p>
          <a:p>
            <a:pPr>
              <a:spcAft>
                <a:spcPts val="1500"/>
              </a:spcAft>
            </a:pPr>
            <a:r>
              <a:rPr lang="en-US" sz="900" dirty="0"/>
              <a:t>	Does the diet have only personal testimonials, rather than scientific evidence to support it?</a:t>
            </a:r>
          </a:p>
          <a:p>
            <a:pPr>
              <a:spcAft>
                <a:spcPts val="1500"/>
              </a:spcAft>
            </a:pPr>
            <a:r>
              <a:rPr lang="en-US" sz="900" dirty="0"/>
              <a:t>If you answer yes to any of these, it is probably an unproven diet.</a:t>
            </a:r>
          </a:p>
          <a:p>
            <a:pPr>
              <a:spcAft>
                <a:spcPts val="1500"/>
              </a:spcAft>
            </a:pPr>
            <a:r>
              <a:rPr lang="en-US" sz="900" dirty="0"/>
              <a:t>Creating a personal diet should be with the help of your primary care physician or a registered dietitian.</a:t>
            </a:r>
          </a:p>
          <a:p>
            <a:pPr>
              <a:spcAft>
                <a:spcPts val="1500"/>
              </a:spcAft>
            </a:pPr>
            <a:r>
              <a:rPr lang="en-US" sz="900" dirty="0"/>
              <a:t>**Elimination of foods should only happen with the direction of your physician or specialist)</a:t>
            </a:r>
          </a:p>
          <a:p>
            <a:pPr>
              <a:spcAft>
                <a:spcPts val="1500"/>
              </a:spcAft>
            </a:pPr>
            <a:endParaRPr lang="en-US" sz="900" b="1" dirty="0"/>
          </a:p>
          <a:p>
            <a:pPr>
              <a:spcAft>
                <a:spcPts val="1500"/>
              </a:spcAft>
            </a:pPr>
            <a:r>
              <a:rPr lang="en-US" sz="900" b="1" dirty="0"/>
              <a:t>Gluten Free diets</a:t>
            </a:r>
            <a:r>
              <a:rPr lang="en-US" sz="900" dirty="0"/>
              <a:t>: While eliminating gluten is essential for people with celiac disease, an autoimmune disease, not everyone who goes gluten-free will find joint pain relief, and some might not benefit at all. The most accredited theory is that gut inflammation triggered by gluten causes activation of T-lymphocytes that can eventually migrate to joints, causing local inflammation and therefore joint pain. This theory is in line with the fact that celiac disease is now defined as a systemic disease that can affect any organ or tissue, including joints.”  Joint pain can occur in both celiac disease and gluten sensitivity.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42" indent="-285708">
              <a:defRPr sz="2000">
                <a:solidFill>
                  <a:schemeClr val="tx1"/>
                </a:solidFill>
                <a:latin typeface="Arial" charset="0"/>
                <a:ea typeface="ＭＳ Ｐゴシック" pitchFamily="34" charset="-128"/>
              </a:defRPr>
            </a:lvl2pPr>
            <a:lvl3pPr marL="1142835" indent="-228567">
              <a:defRPr sz="2000">
                <a:solidFill>
                  <a:schemeClr val="tx1"/>
                </a:solidFill>
                <a:latin typeface="Arial" charset="0"/>
                <a:ea typeface="ＭＳ Ｐゴシック" pitchFamily="34" charset="-128"/>
              </a:defRPr>
            </a:lvl3pPr>
            <a:lvl4pPr marL="1599968" indent="-228567">
              <a:defRPr sz="2000">
                <a:solidFill>
                  <a:schemeClr val="tx1"/>
                </a:solidFill>
                <a:latin typeface="Arial" charset="0"/>
                <a:ea typeface="ＭＳ Ｐゴシック" pitchFamily="34" charset="-128"/>
              </a:defRPr>
            </a:lvl4pPr>
            <a:lvl5pPr marL="2057103" indent="-228567">
              <a:defRPr sz="2000">
                <a:solidFill>
                  <a:schemeClr val="tx1"/>
                </a:solidFill>
                <a:latin typeface="Arial" charset="0"/>
                <a:ea typeface="ＭＳ Ｐゴシック" pitchFamily="34" charset="-128"/>
              </a:defRPr>
            </a:lvl5pPr>
            <a:lvl6pPr marL="2514237" indent="-228567" eaLnBrk="0" fontAlgn="base" hangingPunct="0">
              <a:spcBef>
                <a:spcPct val="0"/>
              </a:spcBef>
              <a:spcAft>
                <a:spcPct val="0"/>
              </a:spcAft>
              <a:defRPr sz="2000">
                <a:solidFill>
                  <a:schemeClr val="tx1"/>
                </a:solidFill>
                <a:latin typeface="Arial" charset="0"/>
                <a:ea typeface="ＭＳ Ｐゴシック" pitchFamily="34" charset="-128"/>
              </a:defRPr>
            </a:lvl6pPr>
            <a:lvl7pPr marL="2971371" indent="-228567" eaLnBrk="0" fontAlgn="base" hangingPunct="0">
              <a:spcBef>
                <a:spcPct val="0"/>
              </a:spcBef>
              <a:spcAft>
                <a:spcPct val="0"/>
              </a:spcAft>
              <a:defRPr sz="2000">
                <a:solidFill>
                  <a:schemeClr val="tx1"/>
                </a:solidFill>
                <a:latin typeface="Arial" charset="0"/>
                <a:ea typeface="ＭＳ Ｐゴシック" pitchFamily="34" charset="-128"/>
              </a:defRPr>
            </a:lvl7pPr>
            <a:lvl8pPr marL="3428505" indent="-228567" eaLnBrk="0" fontAlgn="base" hangingPunct="0">
              <a:spcBef>
                <a:spcPct val="0"/>
              </a:spcBef>
              <a:spcAft>
                <a:spcPct val="0"/>
              </a:spcAft>
              <a:defRPr sz="2000">
                <a:solidFill>
                  <a:schemeClr val="tx1"/>
                </a:solidFill>
                <a:latin typeface="Arial" charset="0"/>
                <a:ea typeface="ＭＳ Ｐゴシック" pitchFamily="34" charset="-128"/>
              </a:defRPr>
            </a:lvl8pPr>
            <a:lvl9pPr marL="3885639" indent="-228567" eaLnBrk="0" fontAlgn="base" hangingPunct="0">
              <a:spcBef>
                <a:spcPct val="0"/>
              </a:spcBef>
              <a:spcAft>
                <a:spcPct val="0"/>
              </a:spcAft>
              <a:defRPr sz="2000">
                <a:solidFill>
                  <a:schemeClr val="tx1"/>
                </a:solidFill>
                <a:latin typeface="Arial" charset="0"/>
                <a:ea typeface="ＭＳ Ｐゴシック" pitchFamily="34" charset="-128"/>
              </a:defRPr>
            </a:lvl9pPr>
          </a:lstStyle>
          <a:p>
            <a:fld id="{AC0B9EEE-0375-41AB-9A0D-44B2FF8BA014}" type="slidenum">
              <a:rPr lang="en-US" sz="1200">
                <a:solidFill>
                  <a:prstClr val="black"/>
                </a:solidFill>
              </a:rPr>
              <a:pPr/>
              <a:t>21</a:t>
            </a:fld>
            <a:endParaRPr lang="en-US" sz="1200">
              <a:solidFill>
                <a:prstClr val="black"/>
              </a:solidFill>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p:txBody>
          <a:bodyPr/>
          <a:lstStyle/>
          <a:p>
            <a:pPr eaLnBrk="1" hangingPunct="1">
              <a:defRPr/>
            </a:pPr>
            <a:r>
              <a:rPr lang="en-US" sz="1000" dirty="0"/>
              <a:t>Overall, losing excess weight is beneficial to anyone, particularly those people living with arthritis. Not only because it helps to reduce inflammation, but also increases heart health, and may lower a person’s risk of developing chronic illness. When it comes to diet, there is miracle elixir, or magic combination, so make sure to consult your doctor before making any drastic dietary changes that may have interactions with your lifestyle or medications </a:t>
            </a:r>
          </a:p>
          <a:p>
            <a:pPr eaLnBrk="1" hangingPunct="1">
              <a:defRPr/>
            </a:pPr>
            <a:endParaRPr lang="en-US" sz="1000" dirty="0"/>
          </a:p>
          <a:p>
            <a:pPr eaLnBrk="1" hangingPunct="1">
              <a:defRPr/>
            </a:pPr>
            <a:r>
              <a:rPr lang="en-US" sz="1000" dirty="0"/>
              <a:t>Not only that, but eating a healthy, balanced diet will help increase vitality and energy so that you feel great and can truly live life.</a:t>
            </a:r>
          </a:p>
          <a:p>
            <a:pPr eaLnBrk="1" hangingPunct="1">
              <a:defRPr/>
            </a:pP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A654A-8295-49D5-924B-AE97C6C25FCC}" type="slidenum">
              <a:rPr lang="en-US" smtClean="0"/>
              <a:t>22</a:t>
            </a:fld>
            <a:endParaRPr lang="en-US"/>
          </a:p>
        </p:txBody>
      </p:sp>
    </p:spTree>
    <p:extLst>
      <p:ext uri="{BB962C8B-B14F-4D97-AF65-F5344CB8AC3E}">
        <p14:creationId xmlns:p14="http://schemas.microsoft.com/office/powerpoint/2010/main" val="308664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Arthritis Foundation focuses on breaking down barriers to care and advancing scientific discoveries.</a:t>
            </a:r>
            <a:r>
              <a:rPr lang="en-US" baseline="0" dirty="0" smtClean="0"/>
              <a:t>  We also connect people with arthritis to tools, resources and a wider community of support.</a:t>
            </a:r>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leading the way on many fronts in the fight against</a:t>
            </a:r>
            <a:r>
              <a:rPr lang="en-US" baseline="0" dirty="0" smtClean="0"/>
              <a:t> arthritis, the Arthritis Foundation improves quality of life, helping people say Yes to things important to them.</a:t>
            </a:r>
          </a:p>
          <a:p>
            <a:endParaRPr lang="en-US" baseline="0" dirty="0" smtClean="0"/>
          </a:p>
          <a:p>
            <a:r>
              <a:rPr lang="en-US" baseline="0" dirty="0" smtClean="0"/>
              <a:t>We’re making a difference for the one in five Americans who has arthritis – more than 50 million people, including 300,000 children and their families.  We’re helping save millions of dollars in health care costs.</a:t>
            </a:r>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5" marR="0" lvl="1" indent="-228585"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charset="0"/>
                <a:ea typeface="ＭＳ Ｐゴシック" pitchFamily="34" charset="-128"/>
              </a:rPr>
              <a:t>Section</a:t>
            </a:r>
            <a:r>
              <a:rPr lang="en-US" altLang="en-US" b="1" baseline="0" dirty="0" smtClean="0">
                <a:latin typeface="Arial" charset="0"/>
                <a:ea typeface="ＭＳ Ｐゴシック" pitchFamily="34" charset="-128"/>
              </a:rPr>
              <a:t> 2/Question 4 and 5</a:t>
            </a:r>
            <a:r>
              <a:rPr lang="en-US" altLang="en-US" b="0" baseline="0" dirty="0" smtClean="0">
                <a:latin typeface="Arial" charset="0"/>
                <a:ea typeface="ＭＳ Ｐゴシック" pitchFamily="34" charset="-128"/>
              </a:rPr>
              <a:t>:  </a:t>
            </a:r>
            <a:r>
              <a:rPr lang="en-US" sz="1200" b="1" kern="1200" dirty="0" smtClean="0">
                <a:solidFill>
                  <a:schemeClr val="tx1"/>
                </a:solidFill>
                <a:effectLst/>
                <a:latin typeface="+mn-lt"/>
                <a:ea typeface="+mn-ea"/>
                <a:cs typeface="+mn-cs"/>
              </a:rPr>
              <a:t>What are some ways you can manage your pain? What should you do if you think you might have arthritis?</a:t>
            </a:r>
          </a:p>
          <a:p>
            <a:pPr marL="228585" marR="0" lvl="1" indent="-228585"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228585" indent="-228585"/>
            <a:r>
              <a:rPr lang="en-US" altLang="en-US" b="1" dirty="0" smtClean="0">
                <a:latin typeface="Arial" charset="0"/>
                <a:ea typeface="ＭＳ Ｐゴシック" pitchFamily="34" charset="-128"/>
              </a:rPr>
              <a:t>Control symptoms:</a:t>
            </a:r>
            <a:r>
              <a:rPr lang="en-US" altLang="en-US" dirty="0" smtClean="0">
                <a:latin typeface="Arial" charset="0"/>
                <a:ea typeface="ＭＳ Ｐゴシック" pitchFamily="34" charset="-128"/>
              </a:rPr>
              <a:t> Manage pain and limited mobility. </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Get moving:</a:t>
            </a:r>
            <a:r>
              <a:rPr lang="en-US" altLang="en-US" dirty="0" smtClean="0">
                <a:latin typeface="Arial" charset="0"/>
                <a:ea typeface="ＭＳ Ｐゴシック" pitchFamily="34" charset="-128"/>
              </a:rPr>
              <a:t> Physical activity keeps joints flexible and enhances overall health.</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Maintain a healthy weight:</a:t>
            </a:r>
            <a:r>
              <a:rPr lang="en-US" altLang="en-US" dirty="0" smtClean="0">
                <a:latin typeface="Arial" charset="0"/>
                <a:ea typeface="ＭＳ Ｐゴシック" pitchFamily="34" charset="-128"/>
              </a:rPr>
              <a:t> Extra pounds put added strain on joints.</a:t>
            </a:r>
          </a:p>
          <a:p>
            <a:pPr marL="228585" indent="-228585"/>
            <a:endParaRPr lang="en-US" altLang="en-US" sz="1400" dirty="0" smtClean="0">
              <a:latin typeface="Arial" charset="0"/>
              <a:ea typeface="ＭＳ Ｐゴシック" pitchFamily="34" charset="-128"/>
            </a:endParaRPr>
          </a:p>
          <a:p>
            <a:pPr marL="228585" indent="-228585"/>
            <a:r>
              <a:rPr lang="en-US" altLang="en-US" sz="1400" b="1" dirty="0" smtClean="0">
                <a:latin typeface="Arial" charset="0"/>
                <a:ea typeface="ＭＳ Ｐゴシック" pitchFamily="34" charset="-128"/>
              </a:rPr>
              <a:t>Othe</a:t>
            </a:r>
            <a:r>
              <a:rPr lang="en-US" altLang="en-US" sz="1400" b="1" baseline="0" dirty="0" smtClean="0">
                <a:latin typeface="Arial" charset="0"/>
                <a:ea typeface="ＭＳ Ｐゴシック" pitchFamily="34" charset="-128"/>
              </a:rPr>
              <a:t>r options include:  </a:t>
            </a:r>
            <a:r>
              <a:rPr lang="en-US" altLang="en-US" sz="1400" baseline="0" dirty="0" smtClean="0">
                <a:latin typeface="Arial" charset="0"/>
                <a:ea typeface="ＭＳ Ｐゴシック" pitchFamily="34" charset="-128"/>
              </a:rPr>
              <a:t>medications (OTC and prescription); Massage, Physical Therapy</a:t>
            </a:r>
          </a:p>
          <a:p>
            <a:pPr marL="228585" indent="-228585"/>
            <a:endParaRPr lang="en-US" altLang="en-US" sz="1400" baseline="0" dirty="0" smtClean="0">
              <a:latin typeface="Arial" charset="0"/>
              <a:ea typeface="ＭＳ Ｐゴシック" pitchFamily="34" charset="-128"/>
            </a:endParaRPr>
          </a:p>
          <a:p>
            <a:pPr marL="228585" indent="-228585"/>
            <a:r>
              <a:rPr lang="en-US" altLang="en-US" sz="1400" b="1" baseline="0" dirty="0" smtClean="0">
                <a:latin typeface="Arial" charset="0"/>
                <a:ea typeface="ＭＳ Ｐゴシック" pitchFamily="34" charset="-128"/>
              </a:rPr>
              <a:t>Question 5:  </a:t>
            </a:r>
            <a:r>
              <a:rPr lang="en-US" altLang="en-US" sz="1400" b="0" baseline="0" dirty="0" smtClean="0">
                <a:latin typeface="Arial" charset="0"/>
                <a:ea typeface="ＭＳ Ｐゴシック" pitchFamily="34" charset="-128"/>
              </a:rPr>
              <a:t>Discuss signs/symptoms with your physician.  Don’t hesitate as if you have arthritis it’s important to receive the diagnosis, schedule an appointment with a Rheumatologist (specializes in the disease) and form a treatment plan to prevent disease progression.  </a:t>
            </a:r>
            <a:endParaRPr lang="en-US" altLang="en-US" sz="1400" b="1" dirty="0" smtClean="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26</a:t>
            </a:fld>
            <a:endParaRPr lang="en-US"/>
          </a:p>
        </p:txBody>
      </p:sp>
    </p:spTree>
    <p:extLst>
      <p:ext uri="{BB962C8B-B14F-4D97-AF65-F5344CB8AC3E}">
        <p14:creationId xmlns:p14="http://schemas.microsoft.com/office/powerpoint/2010/main" val="275023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29</a:t>
            </a:fld>
            <a:endParaRPr lang="en-US"/>
          </a:p>
        </p:txBody>
      </p:sp>
    </p:spTree>
    <p:extLst>
      <p:ext uri="{BB962C8B-B14F-4D97-AF65-F5344CB8AC3E}">
        <p14:creationId xmlns:p14="http://schemas.microsoft.com/office/powerpoint/2010/main" val="203451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479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5" marR="0" lvl="1" indent="-228585"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charset="0"/>
                <a:ea typeface="ＭＳ Ｐゴシック" pitchFamily="34" charset="-128"/>
              </a:rPr>
              <a:t>Section</a:t>
            </a:r>
            <a:r>
              <a:rPr lang="en-US" altLang="en-US" b="1" baseline="0" dirty="0" smtClean="0">
                <a:latin typeface="Arial" charset="0"/>
                <a:ea typeface="ＭＳ Ｐゴシック" pitchFamily="34" charset="-128"/>
              </a:rPr>
              <a:t> 2/Question 4 and 5</a:t>
            </a:r>
            <a:r>
              <a:rPr lang="en-US" altLang="en-US" b="0" baseline="0" dirty="0" smtClean="0">
                <a:latin typeface="Arial" charset="0"/>
                <a:ea typeface="ＭＳ Ｐゴシック" pitchFamily="34" charset="-128"/>
              </a:rPr>
              <a:t>:  </a:t>
            </a:r>
            <a:r>
              <a:rPr lang="en-US" sz="1200" b="1" kern="1200" dirty="0" smtClean="0">
                <a:solidFill>
                  <a:schemeClr val="tx1"/>
                </a:solidFill>
                <a:effectLst/>
                <a:latin typeface="+mn-lt"/>
                <a:ea typeface="+mn-ea"/>
                <a:cs typeface="+mn-cs"/>
              </a:rPr>
              <a:t>What are some ways you can manage your pain? What should you do if you think you might have arthritis?</a:t>
            </a:r>
          </a:p>
          <a:p>
            <a:pPr marL="228585" marR="0" lvl="1" indent="-228585"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228585" indent="-228585"/>
            <a:r>
              <a:rPr lang="en-US" altLang="en-US" b="1" dirty="0" smtClean="0">
                <a:latin typeface="Arial" charset="0"/>
                <a:ea typeface="ＭＳ Ｐゴシック" pitchFamily="34" charset="-128"/>
              </a:rPr>
              <a:t>Control symptoms:</a:t>
            </a:r>
            <a:r>
              <a:rPr lang="en-US" altLang="en-US" dirty="0" smtClean="0">
                <a:latin typeface="Arial" charset="0"/>
                <a:ea typeface="ＭＳ Ｐゴシック" pitchFamily="34" charset="-128"/>
              </a:rPr>
              <a:t> Manage pain and limited mobility. </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Get moving:</a:t>
            </a:r>
            <a:r>
              <a:rPr lang="en-US" altLang="en-US" dirty="0" smtClean="0">
                <a:latin typeface="Arial" charset="0"/>
                <a:ea typeface="ＭＳ Ｐゴシック" pitchFamily="34" charset="-128"/>
              </a:rPr>
              <a:t> Physical activity keeps joints flexible and enhances overall health.</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Maintain a healthy weight:</a:t>
            </a:r>
            <a:r>
              <a:rPr lang="en-US" altLang="en-US" dirty="0" smtClean="0">
                <a:latin typeface="Arial" charset="0"/>
                <a:ea typeface="ＭＳ Ｐゴシック" pitchFamily="34" charset="-128"/>
              </a:rPr>
              <a:t> Extra pounds put added strain on joints.</a:t>
            </a:r>
          </a:p>
          <a:p>
            <a:pPr marL="228585" indent="-228585"/>
            <a:endParaRPr lang="en-US" altLang="en-US" sz="1400" dirty="0" smtClean="0">
              <a:latin typeface="Arial" charset="0"/>
              <a:ea typeface="ＭＳ Ｐゴシック" pitchFamily="34" charset="-128"/>
            </a:endParaRPr>
          </a:p>
          <a:p>
            <a:pPr marL="228585" indent="-228585"/>
            <a:r>
              <a:rPr lang="en-US" altLang="en-US" sz="1400" b="1" dirty="0" smtClean="0">
                <a:latin typeface="Arial" charset="0"/>
                <a:ea typeface="ＭＳ Ｐゴシック" pitchFamily="34" charset="-128"/>
              </a:rPr>
              <a:t>Othe</a:t>
            </a:r>
            <a:r>
              <a:rPr lang="en-US" altLang="en-US" sz="1400" b="1" baseline="0" dirty="0" smtClean="0">
                <a:latin typeface="Arial" charset="0"/>
                <a:ea typeface="ＭＳ Ｐゴシック" pitchFamily="34" charset="-128"/>
              </a:rPr>
              <a:t>r options include:  </a:t>
            </a:r>
            <a:r>
              <a:rPr lang="en-US" altLang="en-US" sz="1400" baseline="0" dirty="0" smtClean="0">
                <a:latin typeface="Arial" charset="0"/>
                <a:ea typeface="ＭＳ Ｐゴシック" pitchFamily="34" charset="-128"/>
              </a:rPr>
              <a:t>medications (OTC and prescription); Massage, Physical Therapy</a:t>
            </a:r>
          </a:p>
          <a:p>
            <a:pPr marL="228585" indent="-228585"/>
            <a:endParaRPr lang="en-US" altLang="en-US" sz="1400" baseline="0" dirty="0" smtClean="0">
              <a:latin typeface="Arial" charset="0"/>
              <a:ea typeface="ＭＳ Ｐゴシック" pitchFamily="34" charset="-128"/>
            </a:endParaRPr>
          </a:p>
          <a:p>
            <a:pPr marL="228585" indent="-228585"/>
            <a:r>
              <a:rPr lang="en-US" altLang="en-US" sz="1400" b="1" baseline="0" dirty="0" smtClean="0">
                <a:latin typeface="Arial" charset="0"/>
                <a:ea typeface="ＭＳ Ｐゴシック" pitchFamily="34" charset="-128"/>
              </a:rPr>
              <a:t>Question 5:  </a:t>
            </a:r>
            <a:r>
              <a:rPr lang="en-US" altLang="en-US" sz="1400" b="0" baseline="0" dirty="0" smtClean="0">
                <a:latin typeface="Arial" charset="0"/>
                <a:ea typeface="ＭＳ Ｐゴシック" pitchFamily="34" charset="-128"/>
              </a:rPr>
              <a:t>Discuss signs/symptoms with your physician.  Don’t hesitate as if you have arthritis it’s important to receive the diagnosis, schedule an appointment with a Rheumatologist (specializes in the disease) and form a treatment plan to prevent disease progression.  </a:t>
            </a:r>
            <a:endParaRPr lang="en-US" altLang="en-US" sz="1400" b="1" dirty="0" smtClean="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10</a:t>
            </a:fld>
            <a:endParaRPr lang="en-US"/>
          </a:p>
        </p:txBody>
      </p:sp>
    </p:spTree>
    <p:extLst>
      <p:ext uri="{BB962C8B-B14F-4D97-AF65-F5344CB8AC3E}">
        <p14:creationId xmlns:p14="http://schemas.microsoft.com/office/powerpoint/2010/main" val="275023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A654A-8295-49D5-924B-AE97C6C25FCC}" type="slidenum">
              <a:rPr lang="en-US" smtClean="0"/>
              <a:t>11</a:t>
            </a:fld>
            <a:endParaRPr lang="en-US"/>
          </a:p>
        </p:txBody>
      </p:sp>
    </p:spTree>
    <p:extLst>
      <p:ext uri="{BB962C8B-B14F-4D97-AF65-F5344CB8AC3E}">
        <p14:creationId xmlns:p14="http://schemas.microsoft.com/office/powerpoint/2010/main" val="185369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42" indent="-285708">
              <a:defRPr sz="2000">
                <a:solidFill>
                  <a:schemeClr val="tx1"/>
                </a:solidFill>
                <a:latin typeface="Arial" charset="0"/>
                <a:ea typeface="ＭＳ Ｐゴシック" pitchFamily="34" charset="-128"/>
              </a:defRPr>
            </a:lvl2pPr>
            <a:lvl3pPr marL="1142835" indent="-228567">
              <a:defRPr sz="2000">
                <a:solidFill>
                  <a:schemeClr val="tx1"/>
                </a:solidFill>
                <a:latin typeface="Arial" charset="0"/>
                <a:ea typeface="ＭＳ Ｐゴシック" pitchFamily="34" charset="-128"/>
              </a:defRPr>
            </a:lvl3pPr>
            <a:lvl4pPr marL="1599968" indent="-228567">
              <a:defRPr sz="2000">
                <a:solidFill>
                  <a:schemeClr val="tx1"/>
                </a:solidFill>
                <a:latin typeface="Arial" charset="0"/>
                <a:ea typeface="ＭＳ Ｐゴシック" pitchFamily="34" charset="-128"/>
              </a:defRPr>
            </a:lvl4pPr>
            <a:lvl5pPr marL="2057103" indent="-228567">
              <a:defRPr sz="2000">
                <a:solidFill>
                  <a:schemeClr val="tx1"/>
                </a:solidFill>
                <a:latin typeface="Arial" charset="0"/>
                <a:ea typeface="ＭＳ Ｐゴシック" pitchFamily="34" charset="-128"/>
              </a:defRPr>
            </a:lvl5pPr>
            <a:lvl6pPr marL="2514237" indent="-228567" eaLnBrk="0" fontAlgn="base" hangingPunct="0">
              <a:spcBef>
                <a:spcPct val="0"/>
              </a:spcBef>
              <a:spcAft>
                <a:spcPct val="0"/>
              </a:spcAft>
              <a:defRPr sz="2000">
                <a:solidFill>
                  <a:schemeClr val="tx1"/>
                </a:solidFill>
                <a:latin typeface="Arial" charset="0"/>
                <a:ea typeface="ＭＳ Ｐゴシック" pitchFamily="34" charset="-128"/>
              </a:defRPr>
            </a:lvl6pPr>
            <a:lvl7pPr marL="2971371" indent="-228567" eaLnBrk="0" fontAlgn="base" hangingPunct="0">
              <a:spcBef>
                <a:spcPct val="0"/>
              </a:spcBef>
              <a:spcAft>
                <a:spcPct val="0"/>
              </a:spcAft>
              <a:defRPr sz="2000">
                <a:solidFill>
                  <a:schemeClr val="tx1"/>
                </a:solidFill>
                <a:latin typeface="Arial" charset="0"/>
                <a:ea typeface="ＭＳ Ｐゴシック" pitchFamily="34" charset="-128"/>
              </a:defRPr>
            </a:lvl7pPr>
            <a:lvl8pPr marL="3428505" indent="-228567" eaLnBrk="0" fontAlgn="base" hangingPunct="0">
              <a:spcBef>
                <a:spcPct val="0"/>
              </a:spcBef>
              <a:spcAft>
                <a:spcPct val="0"/>
              </a:spcAft>
              <a:defRPr sz="2000">
                <a:solidFill>
                  <a:schemeClr val="tx1"/>
                </a:solidFill>
                <a:latin typeface="Arial" charset="0"/>
                <a:ea typeface="ＭＳ Ｐゴシック" pitchFamily="34" charset="-128"/>
              </a:defRPr>
            </a:lvl8pPr>
            <a:lvl9pPr marL="3885639" indent="-228567" eaLnBrk="0" fontAlgn="base" hangingPunct="0">
              <a:spcBef>
                <a:spcPct val="0"/>
              </a:spcBef>
              <a:spcAft>
                <a:spcPct val="0"/>
              </a:spcAft>
              <a:defRPr sz="2000">
                <a:solidFill>
                  <a:schemeClr val="tx1"/>
                </a:solidFill>
                <a:latin typeface="Arial" charset="0"/>
                <a:ea typeface="ＭＳ Ｐゴシック" pitchFamily="34" charset="-128"/>
              </a:defRPr>
            </a:lvl9pPr>
          </a:lstStyle>
          <a:p>
            <a:fld id="{109FC998-F894-46FC-ACB8-788B462AA529}" type="slidenum">
              <a:rPr lang="en-US" sz="1200">
                <a:solidFill>
                  <a:prstClr val="black"/>
                </a:solidFill>
              </a:rPr>
              <a:pPr/>
              <a:t>12</a:t>
            </a:fld>
            <a:endParaRPr lang="en-US" sz="1200">
              <a:solidFill>
                <a:prstClr val="black"/>
              </a:solidFill>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xfrm>
            <a:off x="914400" y="4191002"/>
            <a:ext cx="5029200" cy="4799975"/>
          </a:xfrm>
        </p:spPr>
        <p:txBody>
          <a:bodyPr>
            <a:normAutofit fontScale="92500"/>
          </a:bodyPr>
          <a:lstStyle/>
          <a:p>
            <a:pPr defTabSz="914350">
              <a:defRPr/>
            </a:pPr>
            <a:r>
              <a:rPr lang="en-US" sz="900" dirty="0"/>
              <a:t>It can be scary and frustrating when medications do not offer relief from arthritis pain.</a:t>
            </a:r>
          </a:p>
          <a:p>
            <a:pPr>
              <a:defRPr/>
            </a:pPr>
            <a:r>
              <a:rPr lang="en-US" sz="900" dirty="0"/>
              <a:t>A common question from many people with arthritis is “What can I eat to help my joints?”</a:t>
            </a:r>
          </a:p>
          <a:p>
            <a:pPr>
              <a:defRPr/>
            </a:pPr>
            <a:endParaRPr lang="en-US" sz="1000" dirty="0"/>
          </a:p>
          <a:p>
            <a:pPr>
              <a:defRPr/>
            </a:pPr>
            <a:r>
              <a:rPr lang="en-US" sz="1000" dirty="0"/>
              <a:t>While there is no specific diet that people with arthritis should follow, researchers have identified several foods that can help manage the pains and complications associated with arthritis.</a:t>
            </a:r>
          </a:p>
          <a:p>
            <a:pPr>
              <a:defRPr/>
            </a:pPr>
            <a:endParaRPr lang="en-US" sz="1000" dirty="0"/>
          </a:p>
          <a:p>
            <a:pPr>
              <a:defRPr/>
            </a:pPr>
            <a:r>
              <a:rPr lang="en-US" sz="1000" b="1" dirty="0"/>
              <a:t>Symptom reduction</a:t>
            </a:r>
            <a:r>
              <a:rPr lang="en-US" sz="1000" dirty="0"/>
              <a:t>: </a:t>
            </a:r>
          </a:p>
          <a:p>
            <a:pPr>
              <a:defRPr/>
            </a:pPr>
            <a:r>
              <a:rPr lang="en-US" sz="1000" dirty="0"/>
              <a:t>Good Nutrition is essential in easing arthritis pain and inflammation.</a:t>
            </a:r>
            <a:endParaRPr lang="en-US" sz="1100" dirty="0"/>
          </a:p>
          <a:p>
            <a:pPr>
              <a:spcAft>
                <a:spcPts val="1500"/>
              </a:spcAft>
            </a:pPr>
            <a:r>
              <a:rPr lang="en-US" sz="1000" dirty="0"/>
              <a:t>Eating a healthy diet can help to reduce symptoms of arthritis such as joint swelling or pain, morning stiffness, and fatigue. </a:t>
            </a:r>
          </a:p>
          <a:p>
            <a:pPr>
              <a:spcAft>
                <a:spcPts val="1500"/>
              </a:spcAft>
            </a:pPr>
            <a:r>
              <a:rPr lang="en-US" sz="1000" dirty="0"/>
              <a:t>Reduces cytokine production, which is trigger for inflammation. (Cytokines are one of the inflammatory chemicals produced by fat tissue.)</a:t>
            </a:r>
          </a:p>
          <a:p>
            <a:pPr>
              <a:spcAft>
                <a:spcPts val="1500"/>
              </a:spcAft>
            </a:pPr>
            <a:endParaRPr lang="en-US" sz="1000" dirty="0"/>
          </a:p>
          <a:p>
            <a:pPr>
              <a:spcAft>
                <a:spcPts val="1500"/>
              </a:spcAft>
            </a:pPr>
            <a:r>
              <a:rPr lang="en-US" sz="1000" b="1" dirty="0"/>
              <a:t>Weight control</a:t>
            </a:r>
            <a:r>
              <a:rPr lang="en-US" sz="1000" dirty="0"/>
              <a:t>: One of the most beneficial aspects of eating a healthy diet is weight control, especially since excess weight is one of the primary causes of worsened arthritis pain. 1 pound of extra weight put 4 extra pounds of pressure on your weight bearing joints. </a:t>
            </a:r>
          </a:p>
          <a:p>
            <a:pPr>
              <a:spcAft>
                <a:spcPts val="1500"/>
              </a:spcAft>
            </a:pPr>
            <a:endParaRPr lang="en-US" sz="1000" dirty="0"/>
          </a:p>
          <a:p>
            <a:pPr>
              <a:spcAft>
                <a:spcPts val="1500"/>
              </a:spcAft>
            </a:pPr>
            <a:r>
              <a:rPr lang="en-US" sz="1000" b="1" dirty="0"/>
              <a:t>Immune system support</a:t>
            </a:r>
            <a:r>
              <a:rPr lang="en-US" sz="1000" dirty="0"/>
              <a:t>: Certain foods can assist in the immune-system support to help fight off inflammation.</a:t>
            </a:r>
          </a:p>
          <a:p>
            <a:pPr>
              <a:spcAft>
                <a:spcPts val="1500"/>
              </a:spcAft>
            </a:pPr>
            <a:endParaRPr lang="en-US" sz="1000" dirty="0"/>
          </a:p>
          <a:p>
            <a:pPr>
              <a:spcAft>
                <a:spcPts val="1500"/>
              </a:spcAft>
            </a:pPr>
            <a:r>
              <a:rPr lang="en-US" sz="1000" b="1" dirty="0"/>
              <a:t>Protection from chronic illness</a:t>
            </a:r>
            <a:r>
              <a:rPr lang="en-US" sz="1000" dirty="0"/>
              <a:t>: Finally, eating a healthy diet can help to protect you from other chronic illnesses such as cancer, heart disease, and diabetes, all of which can worsen symptoms of arthritis.</a:t>
            </a:r>
          </a:p>
          <a:p>
            <a:pPr>
              <a:spcAft>
                <a:spcPts val="1500"/>
              </a:spcAft>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a:t>
            </a:r>
            <a:r>
              <a:rPr lang="en-US" baseline="0" dirty="0" smtClean="0"/>
              <a:t> rainbow” food of a variety of color</a:t>
            </a:r>
          </a:p>
          <a:p>
            <a:r>
              <a:rPr lang="en-US" baseline="0" dirty="0" smtClean="0"/>
              <a:t>Sugar is considered an inflammatory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3A654A-8295-49D5-924B-AE97C6C25FCC}" type="slidenum">
              <a:rPr lang="en-US" smtClean="0"/>
              <a:t>13</a:t>
            </a:fld>
            <a:endParaRPr lang="en-US"/>
          </a:p>
        </p:txBody>
      </p:sp>
    </p:spTree>
    <p:extLst>
      <p:ext uri="{BB962C8B-B14F-4D97-AF65-F5344CB8AC3E}">
        <p14:creationId xmlns:p14="http://schemas.microsoft.com/office/powerpoint/2010/main" val="143028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of hands…how many of us drink water on a regular basis?</a:t>
            </a:r>
          </a:p>
          <a:p>
            <a:r>
              <a:rPr lang="en-US" dirty="0" smtClean="0"/>
              <a:t>Ways to increase water intake…add herbs, cucumbers,</a:t>
            </a:r>
            <a:r>
              <a:rPr lang="en-US" baseline="0" dirty="0" smtClean="0"/>
              <a:t> lemon, lime, etc.</a:t>
            </a:r>
          </a:p>
          <a:p>
            <a:r>
              <a:rPr lang="en-US" b="1" baseline="0" dirty="0" smtClean="0"/>
              <a:t>Sweeteners: </a:t>
            </a:r>
            <a:r>
              <a:rPr lang="en-US" b="0" baseline="0" dirty="0" smtClean="0"/>
              <a:t>artificial sweeteners have been shown to be pro-inflammatory (aspartame, </a:t>
            </a:r>
            <a:r>
              <a:rPr lang="en-US" b="0" baseline="0" dirty="0" err="1" smtClean="0"/>
              <a:t>Nutrasweet</a:t>
            </a:r>
            <a:r>
              <a:rPr lang="en-US" b="0" baseline="0" dirty="0" smtClean="0"/>
              <a:t>)</a:t>
            </a:r>
          </a:p>
          <a:p>
            <a:endParaRPr lang="en-US" b="1" dirty="0"/>
          </a:p>
        </p:txBody>
      </p:sp>
      <p:sp>
        <p:nvSpPr>
          <p:cNvPr id="4" name="Slide Number Placeholder 3"/>
          <p:cNvSpPr>
            <a:spLocks noGrp="1"/>
          </p:cNvSpPr>
          <p:nvPr>
            <p:ph type="sldNum" sz="quarter" idx="10"/>
          </p:nvPr>
        </p:nvSpPr>
        <p:spPr/>
        <p:txBody>
          <a:bodyPr/>
          <a:lstStyle/>
          <a:p>
            <a:fld id="{473A654A-8295-49D5-924B-AE97C6C25FCC}" type="slidenum">
              <a:rPr lang="en-US" smtClean="0"/>
              <a:t>14</a:t>
            </a:fld>
            <a:endParaRPr lang="en-US"/>
          </a:p>
        </p:txBody>
      </p:sp>
    </p:spTree>
    <p:extLst>
      <p:ext uri="{BB962C8B-B14F-4D97-AF65-F5344CB8AC3E}">
        <p14:creationId xmlns:p14="http://schemas.microsoft.com/office/powerpoint/2010/main" val="222641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5" marR="0" lvl="1" indent="-228585"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charset="0"/>
                <a:ea typeface="ＭＳ Ｐゴシック" pitchFamily="34" charset="-128"/>
              </a:rPr>
              <a:t>Section</a:t>
            </a:r>
            <a:r>
              <a:rPr lang="en-US" altLang="en-US" b="1" baseline="0" dirty="0" smtClean="0">
                <a:latin typeface="Arial" charset="0"/>
                <a:ea typeface="ＭＳ Ｐゴシック" pitchFamily="34" charset="-128"/>
              </a:rPr>
              <a:t> 2/Question 4 and 5</a:t>
            </a:r>
            <a:r>
              <a:rPr lang="en-US" altLang="en-US" b="0" baseline="0" dirty="0" smtClean="0">
                <a:latin typeface="Arial" charset="0"/>
                <a:ea typeface="ＭＳ Ｐゴシック" pitchFamily="34" charset="-128"/>
              </a:rPr>
              <a:t>:  </a:t>
            </a:r>
            <a:r>
              <a:rPr lang="en-US" sz="1200" b="1" kern="1200" dirty="0" smtClean="0">
                <a:solidFill>
                  <a:schemeClr val="tx1"/>
                </a:solidFill>
                <a:effectLst/>
                <a:latin typeface="+mn-lt"/>
                <a:ea typeface="+mn-ea"/>
                <a:cs typeface="+mn-cs"/>
              </a:rPr>
              <a:t>What are some ways you can manage your pain? What should you do if you think you might have arthritis?</a:t>
            </a:r>
          </a:p>
          <a:p>
            <a:pPr marL="228585" marR="0" lvl="1" indent="-228585"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228585" indent="-228585"/>
            <a:r>
              <a:rPr lang="en-US" altLang="en-US" b="1" dirty="0" smtClean="0">
                <a:latin typeface="Arial" charset="0"/>
                <a:ea typeface="ＭＳ Ｐゴシック" pitchFamily="34" charset="-128"/>
              </a:rPr>
              <a:t>Control symptoms:</a:t>
            </a:r>
            <a:r>
              <a:rPr lang="en-US" altLang="en-US" dirty="0" smtClean="0">
                <a:latin typeface="Arial" charset="0"/>
                <a:ea typeface="ＭＳ Ｐゴシック" pitchFamily="34" charset="-128"/>
              </a:rPr>
              <a:t> Manage pain and limited mobility. </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Get moving:</a:t>
            </a:r>
            <a:r>
              <a:rPr lang="en-US" altLang="en-US" dirty="0" smtClean="0">
                <a:latin typeface="Arial" charset="0"/>
                <a:ea typeface="ＭＳ Ｐゴシック" pitchFamily="34" charset="-128"/>
              </a:rPr>
              <a:t> Physical activity keeps joints flexible and enhances overall health.</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Maintain a healthy weight:</a:t>
            </a:r>
            <a:r>
              <a:rPr lang="en-US" altLang="en-US" dirty="0" smtClean="0">
                <a:latin typeface="Arial" charset="0"/>
                <a:ea typeface="ＭＳ Ｐゴシック" pitchFamily="34" charset="-128"/>
              </a:rPr>
              <a:t> Extra pounds put added strain on joints.</a:t>
            </a:r>
          </a:p>
          <a:p>
            <a:pPr marL="228585" indent="-228585"/>
            <a:endParaRPr lang="en-US" altLang="en-US" sz="1400" dirty="0" smtClean="0">
              <a:latin typeface="Arial" charset="0"/>
              <a:ea typeface="ＭＳ Ｐゴシック" pitchFamily="34" charset="-128"/>
            </a:endParaRPr>
          </a:p>
          <a:p>
            <a:pPr marL="228585" indent="-228585"/>
            <a:r>
              <a:rPr lang="en-US" altLang="en-US" sz="1400" b="1" dirty="0" smtClean="0">
                <a:latin typeface="Arial" charset="0"/>
                <a:ea typeface="ＭＳ Ｐゴシック" pitchFamily="34" charset="-128"/>
              </a:rPr>
              <a:t>Othe</a:t>
            </a:r>
            <a:r>
              <a:rPr lang="en-US" altLang="en-US" sz="1400" b="1" baseline="0" dirty="0" smtClean="0">
                <a:latin typeface="Arial" charset="0"/>
                <a:ea typeface="ＭＳ Ｐゴシック" pitchFamily="34" charset="-128"/>
              </a:rPr>
              <a:t>r options include:  </a:t>
            </a:r>
            <a:r>
              <a:rPr lang="en-US" altLang="en-US" sz="1400" baseline="0" dirty="0" smtClean="0">
                <a:latin typeface="Arial" charset="0"/>
                <a:ea typeface="ＭＳ Ｐゴシック" pitchFamily="34" charset="-128"/>
              </a:rPr>
              <a:t>medications (OTC and prescription); Massage, Physical Therapy</a:t>
            </a:r>
          </a:p>
          <a:p>
            <a:pPr marL="228585" indent="-228585"/>
            <a:endParaRPr lang="en-US" altLang="en-US" sz="1400" baseline="0" dirty="0" smtClean="0">
              <a:latin typeface="Arial" charset="0"/>
              <a:ea typeface="ＭＳ Ｐゴシック" pitchFamily="34" charset="-128"/>
            </a:endParaRPr>
          </a:p>
          <a:p>
            <a:pPr marL="228585" indent="-228585"/>
            <a:r>
              <a:rPr lang="en-US" altLang="en-US" sz="1400" b="1" baseline="0" dirty="0" smtClean="0">
                <a:latin typeface="Arial" charset="0"/>
                <a:ea typeface="ＭＳ Ｐゴシック" pitchFamily="34" charset="-128"/>
              </a:rPr>
              <a:t>Question 5:  </a:t>
            </a:r>
            <a:r>
              <a:rPr lang="en-US" altLang="en-US" sz="1400" b="0" baseline="0" dirty="0" smtClean="0">
                <a:latin typeface="Arial" charset="0"/>
                <a:ea typeface="ＭＳ Ｐゴシック" pitchFamily="34" charset="-128"/>
              </a:rPr>
              <a:t>Discuss signs/symptoms with your physician.  Don’t hesitate as if you have arthritis it’s important to receive the diagnosis, schedule an appointment with a Rheumatologist (specializes in the disease) and form a treatment plan to prevent disease progression.  </a:t>
            </a:r>
            <a:endParaRPr lang="en-US" altLang="en-US" sz="1400" b="1" dirty="0" smtClean="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15</a:t>
            </a:fld>
            <a:endParaRPr lang="en-US"/>
          </a:p>
        </p:txBody>
      </p:sp>
    </p:spTree>
    <p:extLst>
      <p:ext uri="{BB962C8B-B14F-4D97-AF65-F5344CB8AC3E}">
        <p14:creationId xmlns:p14="http://schemas.microsoft.com/office/powerpoint/2010/main" val="275023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5" marR="0" lvl="1" indent="-228585"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charset="0"/>
                <a:ea typeface="ＭＳ Ｐゴシック" pitchFamily="34" charset="-128"/>
              </a:rPr>
              <a:t>Section</a:t>
            </a:r>
            <a:r>
              <a:rPr lang="en-US" altLang="en-US" b="1" baseline="0" dirty="0" smtClean="0">
                <a:latin typeface="Arial" charset="0"/>
                <a:ea typeface="ＭＳ Ｐゴシック" pitchFamily="34" charset="-128"/>
              </a:rPr>
              <a:t> 2/Question 4 and 5</a:t>
            </a:r>
            <a:r>
              <a:rPr lang="en-US" altLang="en-US" b="0" baseline="0" dirty="0" smtClean="0">
                <a:latin typeface="Arial" charset="0"/>
                <a:ea typeface="ＭＳ Ｐゴシック" pitchFamily="34" charset="-128"/>
              </a:rPr>
              <a:t>:  </a:t>
            </a:r>
            <a:r>
              <a:rPr lang="en-US" sz="1200" b="1" kern="1200" dirty="0" smtClean="0">
                <a:solidFill>
                  <a:schemeClr val="tx1"/>
                </a:solidFill>
                <a:effectLst/>
                <a:latin typeface="+mn-lt"/>
                <a:ea typeface="+mn-ea"/>
                <a:cs typeface="+mn-cs"/>
              </a:rPr>
              <a:t>What are some ways you can manage your pain? What should you do if you think you might have arthritis?</a:t>
            </a:r>
          </a:p>
          <a:p>
            <a:pPr marL="228585" marR="0" lvl="1" indent="-228585"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228585" indent="-228585"/>
            <a:r>
              <a:rPr lang="en-US" altLang="en-US" b="1" dirty="0" smtClean="0">
                <a:latin typeface="Arial" charset="0"/>
                <a:ea typeface="ＭＳ Ｐゴシック" pitchFamily="34" charset="-128"/>
              </a:rPr>
              <a:t>Control symptoms:</a:t>
            </a:r>
            <a:r>
              <a:rPr lang="en-US" altLang="en-US" dirty="0" smtClean="0">
                <a:latin typeface="Arial" charset="0"/>
                <a:ea typeface="ＭＳ Ｐゴシック" pitchFamily="34" charset="-128"/>
              </a:rPr>
              <a:t> Manage pain and limited mobility. </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Get moving:</a:t>
            </a:r>
            <a:r>
              <a:rPr lang="en-US" altLang="en-US" dirty="0" smtClean="0">
                <a:latin typeface="Arial" charset="0"/>
                <a:ea typeface="ＭＳ Ｐゴシック" pitchFamily="34" charset="-128"/>
              </a:rPr>
              <a:t> Physical activity keeps joints flexible and enhances overall health.</a:t>
            </a:r>
          </a:p>
          <a:p>
            <a:pPr marL="228585" indent="-228585"/>
            <a:endParaRPr lang="en-US" altLang="en-US" dirty="0" smtClean="0">
              <a:latin typeface="Arial" charset="0"/>
              <a:ea typeface="ＭＳ Ｐゴシック" pitchFamily="34" charset="-128"/>
            </a:endParaRPr>
          </a:p>
          <a:p>
            <a:pPr marL="228585" indent="-228585"/>
            <a:r>
              <a:rPr lang="en-US" altLang="en-US" b="1" dirty="0" smtClean="0">
                <a:latin typeface="Arial" charset="0"/>
                <a:ea typeface="ＭＳ Ｐゴシック" pitchFamily="34" charset="-128"/>
              </a:rPr>
              <a:t>Maintain a healthy weight:</a:t>
            </a:r>
            <a:r>
              <a:rPr lang="en-US" altLang="en-US" dirty="0" smtClean="0">
                <a:latin typeface="Arial" charset="0"/>
                <a:ea typeface="ＭＳ Ｐゴシック" pitchFamily="34" charset="-128"/>
              </a:rPr>
              <a:t> Extra pounds put added strain on joints.</a:t>
            </a:r>
          </a:p>
          <a:p>
            <a:pPr marL="228585" indent="-228585"/>
            <a:endParaRPr lang="en-US" altLang="en-US" sz="1400" dirty="0" smtClean="0">
              <a:latin typeface="Arial" charset="0"/>
              <a:ea typeface="ＭＳ Ｐゴシック" pitchFamily="34" charset="-128"/>
            </a:endParaRPr>
          </a:p>
          <a:p>
            <a:pPr marL="228585" indent="-228585"/>
            <a:r>
              <a:rPr lang="en-US" altLang="en-US" sz="1400" b="1" dirty="0" smtClean="0">
                <a:latin typeface="Arial" charset="0"/>
                <a:ea typeface="ＭＳ Ｐゴシック" pitchFamily="34" charset="-128"/>
              </a:rPr>
              <a:t>Othe</a:t>
            </a:r>
            <a:r>
              <a:rPr lang="en-US" altLang="en-US" sz="1400" b="1" baseline="0" dirty="0" smtClean="0">
                <a:latin typeface="Arial" charset="0"/>
                <a:ea typeface="ＭＳ Ｐゴシック" pitchFamily="34" charset="-128"/>
              </a:rPr>
              <a:t>r options include:  </a:t>
            </a:r>
            <a:r>
              <a:rPr lang="en-US" altLang="en-US" sz="1400" baseline="0" dirty="0" smtClean="0">
                <a:latin typeface="Arial" charset="0"/>
                <a:ea typeface="ＭＳ Ｐゴシック" pitchFamily="34" charset="-128"/>
              </a:rPr>
              <a:t>medications (OTC and prescription); Massage, Physical Therapy</a:t>
            </a:r>
          </a:p>
          <a:p>
            <a:pPr marL="228585" indent="-228585"/>
            <a:endParaRPr lang="en-US" altLang="en-US" sz="1400" baseline="0" dirty="0" smtClean="0">
              <a:latin typeface="Arial" charset="0"/>
              <a:ea typeface="ＭＳ Ｐゴシック" pitchFamily="34" charset="-128"/>
            </a:endParaRPr>
          </a:p>
          <a:p>
            <a:pPr marL="228585" indent="-228585"/>
            <a:r>
              <a:rPr lang="en-US" altLang="en-US" sz="1400" b="1" baseline="0" dirty="0" smtClean="0">
                <a:latin typeface="Arial" charset="0"/>
                <a:ea typeface="ＭＳ Ｐゴシック" pitchFamily="34" charset="-128"/>
              </a:rPr>
              <a:t>Question 5:  </a:t>
            </a:r>
            <a:r>
              <a:rPr lang="en-US" altLang="en-US" sz="1400" b="0" baseline="0" dirty="0" smtClean="0">
                <a:latin typeface="Arial" charset="0"/>
                <a:ea typeface="ＭＳ Ｐゴシック" pitchFamily="34" charset="-128"/>
              </a:rPr>
              <a:t>Discuss signs/symptoms with your physician.  Don’t hesitate as if you have arthritis it’s important to receive the diagnosis, schedule an appointment with a Rheumatologist (specializes in the disease) and form a treatment plan to prevent disease progression.  </a:t>
            </a:r>
            <a:endParaRPr lang="en-US" altLang="en-US" sz="1400" b="1" dirty="0" smtClean="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75B7589-0276-46A9-9932-F4584FE0D740}" type="slidenum">
              <a:rPr lang="en-US" smtClean="0"/>
              <a:t>19</a:t>
            </a:fld>
            <a:endParaRPr lang="en-US"/>
          </a:p>
        </p:txBody>
      </p:sp>
    </p:spTree>
    <p:extLst>
      <p:ext uri="{BB962C8B-B14F-4D97-AF65-F5344CB8AC3E}">
        <p14:creationId xmlns:p14="http://schemas.microsoft.com/office/powerpoint/2010/main" val="275023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7009E-D71C-E34A-8923-DDC578DE1CA7}" type="datetimeFigureOut">
              <a:rPr lang="en-US" smtClean="0"/>
              <a:pPr/>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55520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7009E-D71C-E34A-8923-DDC578DE1CA7}" type="datetimeFigureOut">
              <a:rPr lang="en-US" smtClean="0"/>
              <a:pPr/>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102328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7009E-D71C-E34A-8923-DDC578DE1CA7}" type="datetimeFigureOut">
              <a:rPr lang="en-US" smtClean="0"/>
              <a:pPr/>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50322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2" y="593369"/>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2"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4699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7009E-D71C-E34A-8923-DDC578DE1CA7}" type="datetimeFigureOut">
              <a:rPr lang="en-US" smtClean="0"/>
              <a:pPr/>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280525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7009E-D71C-E34A-8923-DDC578DE1CA7}" type="datetimeFigureOut">
              <a:rPr lang="en-US" smtClean="0"/>
              <a:pPr/>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2509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7009E-D71C-E34A-8923-DDC578DE1CA7}" type="datetimeFigureOut">
              <a:rPr lang="en-US" smtClean="0"/>
              <a:pPr/>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238324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7009E-D71C-E34A-8923-DDC578DE1CA7}" type="datetimeFigureOut">
              <a:rPr lang="en-US" smtClean="0"/>
              <a:pPr/>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351507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7009E-D71C-E34A-8923-DDC578DE1CA7}" type="datetimeFigureOut">
              <a:rPr lang="en-US" smtClean="0"/>
              <a:pPr/>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124973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7009E-D71C-E34A-8923-DDC578DE1CA7}" type="datetimeFigureOut">
              <a:rPr lang="en-US" smtClean="0"/>
              <a:pPr/>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318515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7009E-D71C-E34A-8923-DDC578DE1CA7}" type="datetimeFigureOut">
              <a:rPr lang="en-US" smtClean="0"/>
              <a:pPr/>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117854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7009E-D71C-E34A-8923-DDC578DE1CA7}" type="datetimeFigureOut">
              <a:rPr lang="en-US" smtClean="0"/>
              <a:pPr/>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90FE5-F82C-C54B-A0AD-EEDA23D03107}" type="slidenum">
              <a:rPr lang="en-US" smtClean="0"/>
              <a:pPr/>
              <a:t>‹#›</a:t>
            </a:fld>
            <a:endParaRPr lang="en-US"/>
          </a:p>
        </p:txBody>
      </p:sp>
    </p:spTree>
    <p:extLst>
      <p:ext uri="{BB962C8B-B14F-4D97-AF65-F5344CB8AC3E}">
        <p14:creationId xmlns:p14="http://schemas.microsoft.com/office/powerpoint/2010/main" val="148866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7009E-D71C-E34A-8923-DDC578DE1CA7}" type="datetimeFigureOut">
              <a:rPr lang="en-US" smtClean="0"/>
              <a:pPr/>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90FE5-F82C-C54B-A0AD-EEDA23D03107}" type="slidenum">
              <a:rPr lang="en-US" smtClean="0"/>
              <a:pPr/>
              <a:t>‹#›</a:t>
            </a:fld>
            <a:endParaRPr lang="en-US"/>
          </a:p>
        </p:txBody>
      </p:sp>
    </p:spTree>
    <p:extLst>
      <p:ext uri="{BB962C8B-B14F-4D97-AF65-F5344CB8AC3E}">
        <p14:creationId xmlns:p14="http://schemas.microsoft.com/office/powerpoint/2010/main" val="426895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betterlivingtoolkit.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9169"/>
            <a:ext cx="9144000" cy="763599"/>
          </a:xfrm>
        </p:spPr>
        <p:txBody>
          <a:bodyPr>
            <a:normAutofit fontScale="90000"/>
          </a:bodyPr>
          <a:lstStyle/>
          <a:p>
            <a:r>
              <a:rPr lang="en-US" sz="3600" b="1" dirty="0" smtClean="0">
                <a:solidFill>
                  <a:srgbClr val="FF0000"/>
                </a:solidFill>
              </a:rPr>
              <a:t>Arthritis and Nutrition: Tips on Eating Well </a:t>
            </a:r>
            <a:br>
              <a:rPr lang="en-US" sz="3600" b="1" dirty="0" smtClean="0">
                <a:solidFill>
                  <a:srgbClr val="FF0000"/>
                </a:solidFill>
              </a:rPr>
            </a:br>
            <a:r>
              <a:rPr lang="en-US" sz="3600" b="1" dirty="0" smtClean="0">
                <a:solidFill>
                  <a:srgbClr val="FF0000"/>
                </a:solidFill>
              </a:rPr>
              <a:t>and Feeling Better</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100" b="1" dirty="0" smtClean="0">
                <a:solidFill>
                  <a:schemeClr val="bg1">
                    <a:lumMod val="50000"/>
                  </a:schemeClr>
                </a:solidFill>
              </a:rPr>
              <a:t>Amber D. Wolfe, M.S.</a:t>
            </a:r>
            <a:br>
              <a:rPr lang="en-US" sz="3100" b="1" dirty="0" smtClean="0">
                <a:solidFill>
                  <a:schemeClr val="bg1">
                    <a:lumMod val="50000"/>
                  </a:schemeClr>
                </a:solidFill>
              </a:rPr>
            </a:br>
            <a:r>
              <a:rPr lang="en-US" sz="3100" b="1" dirty="0" smtClean="0">
                <a:solidFill>
                  <a:schemeClr val="bg1">
                    <a:lumMod val="50000"/>
                  </a:schemeClr>
                </a:solidFill>
              </a:rPr>
              <a:t>Arthritis Foundation, Heartland Region</a:t>
            </a:r>
            <a:br>
              <a:rPr lang="en-US" sz="3100" b="1" dirty="0" smtClean="0">
                <a:solidFill>
                  <a:schemeClr val="bg1">
                    <a:lumMod val="50000"/>
                  </a:schemeClr>
                </a:solidFill>
              </a:rPr>
            </a:br>
            <a:r>
              <a:rPr lang="en-US" sz="2700" b="1" dirty="0" smtClean="0">
                <a:solidFill>
                  <a:schemeClr val="bg1">
                    <a:lumMod val="50000"/>
                  </a:schemeClr>
                </a:solidFill>
              </a:rPr>
              <a:t/>
            </a:r>
            <a:br>
              <a:rPr lang="en-US" sz="2700" b="1" dirty="0" smtClean="0">
                <a:solidFill>
                  <a:schemeClr val="bg1">
                    <a:lumMod val="50000"/>
                  </a:schemeClr>
                </a:solidFill>
              </a:rPr>
            </a:br>
            <a:r>
              <a:rPr lang="en-US" sz="2200" b="1" dirty="0">
                <a:solidFill>
                  <a:schemeClr val="bg1">
                    <a:lumMod val="50000"/>
                  </a:schemeClr>
                </a:solidFill>
              </a:rPr>
              <a:t>Thursday, May 26</a:t>
            </a:r>
            <a:br>
              <a:rPr lang="en-US" sz="2200" b="1" dirty="0">
                <a:solidFill>
                  <a:schemeClr val="bg1">
                    <a:lumMod val="50000"/>
                  </a:schemeClr>
                </a:solidFill>
              </a:rPr>
            </a:br>
            <a:r>
              <a:rPr lang="en-US" sz="2200" b="1" dirty="0">
                <a:solidFill>
                  <a:schemeClr val="bg1">
                    <a:lumMod val="50000"/>
                  </a:schemeClr>
                </a:solidFill>
              </a:rPr>
              <a:t>3:00 p.m. EDT</a:t>
            </a:r>
            <a:r>
              <a:rPr lang="en-US" b="1" dirty="0" smtClean="0">
                <a:latin typeface="+mj-lt"/>
              </a:rPr>
              <a:t/>
            </a:r>
            <a:br>
              <a:rPr lang="en-US" b="1" dirty="0" smtClean="0">
                <a:latin typeface="+mj-lt"/>
              </a:rPr>
            </a:br>
            <a:endParaRPr 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08" y="342033"/>
            <a:ext cx="6510528" cy="1422400"/>
          </a:xfrm>
          <a:prstGeom prst="rect">
            <a:avLst/>
          </a:prstGeom>
        </p:spPr>
      </p:pic>
    </p:spTree>
    <p:extLst>
      <p:ext uri="{BB962C8B-B14F-4D97-AF65-F5344CB8AC3E}">
        <p14:creationId xmlns:p14="http://schemas.microsoft.com/office/powerpoint/2010/main" val="348029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idx="4294967295"/>
          </p:nvPr>
        </p:nvSpPr>
        <p:spPr>
          <a:xfrm>
            <a:off x="457200" y="457200"/>
            <a:ext cx="8229600" cy="1143000"/>
          </a:xfrm>
          <a:prstGeom prst="rect">
            <a:avLst/>
          </a:prstGeom>
        </p:spPr>
        <p:txBody>
          <a:bodyPr>
            <a:normAutofit/>
          </a:bodyPr>
          <a:lstStyle/>
          <a:p>
            <a:pPr eaLnBrk="1" hangingPunct="1"/>
            <a:r>
              <a:rPr lang="en-US" altLang="en-US" sz="6000" b="1" dirty="0" smtClean="0">
                <a:solidFill>
                  <a:srgbClr val="00B050"/>
                </a:solidFill>
              </a:rPr>
              <a:t>Managing Arthritis</a:t>
            </a:r>
          </a:p>
        </p:txBody>
      </p:sp>
      <p:sp>
        <p:nvSpPr>
          <p:cNvPr id="4" name="Rectangle 14"/>
          <p:cNvSpPr txBox="1">
            <a:spLocks noChangeArrowheads="1"/>
          </p:cNvSpPr>
          <p:nvPr/>
        </p:nvSpPr>
        <p:spPr>
          <a:xfrm>
            <a:off x="457200" y="2133600"/>
            <a:ext cx="4419600" cy="3763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entury Gothic B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B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B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altLang="en-US" b="1" smtClean="0"/>
              <a:t>Three main tactics:</a:t>
            </a:r>
          </a:p>
          <a:p>
            <a:pPr>
              <a:lnSpc>
                <a:spcPct val="80000"/>
              </a:lnSpc>
            </a:pPr>
            <a:endParaRPr lang="en-US" altLang="en-US" b="1" smtClean="0"/>
          </a:p>
          <a:p>
            <a:pPr>
              <a:lnSpc>
                <a:spcPct val="80000"/>
              </a:lnSpc>
            </a:pPr>
            <a:r>
              <a:rPr lang="en-US" altLang="en-US" smtClean="0"/>
              <a:t>Control symptoms</a:t>
            </a:r>
          </a:p>
          <a:p>
            <a:pPr>
              <a:lnSpc>
                <a:spcPct val="80000"/>
              </a:lnSpc>
            </a:pPr>
            <a:endParaRPr lang="en-US" altLang="en-US" sz="1400" smtClean="0"/>
          </a:p>
          <a:p>
            <a:pPr>
              <a:lnSpc>
                <a:spcPct val="80000"/>
              </a:lnSpc>
            </a:pPr>
            <a:r>
              <a:rPr lang="en-US" altLang="en-US" smtClean="0"/>
              <a:t>Get moving</a:t>
            </a:r>
          </a:p>
          <a:p>
            <a:pPr>
              <a:lnSpc>
                <a:spcPct val="80000"/>
              </a:lnSpc>
            </a:pPr>
            <a:endParaRPr lang="en-US" altLang="en-US" sz="1400" smtClean="0"/>
          </a:p>
          <a:p>
            <a:pPr>
              <a:lnSpc>
                <a:spcPct val="80000"/>
              </a:lnSpc>
            </a:pPr>
            <a:r>
              <a:rPr lang="en-US" altLang="en-US" smtClean="0"/>
              <a:t>Maintain a healthy weight</a:t>
            </a:r>
            <a:endParaRPr lang="en-US" altLang="en-US" dirty="0" smtClean="0"/>
          </a:p>
        </p:txBody>
      </p:sp>
      <p:pic>
        <p:nvPicPr>
          <p:cNvPr id="4098" name="Picture 2" descr="http://www.arthritis.org/images/slideshows/best-foods-for-arthritis/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54287"/>
            <a:ext cx="3909622" cy="294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5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B050"/>
                </a:solidFill>
              </a:rPr>
              <a:t>What Causes Inflammation?</a:t>
            </a:r>
            <a:endParaRPr lang="en-US" sz="4800" b="1" dirty="0">
              <a:solidFill>
                <a:srgbClr val="00B050"/>
              </a:solidFill>
            </a:endParaRPr>
          </a:p>
        </p:txBody>
      </p:sp>
      <p:sp>
        <p:nvSpPr>
          <p:cNvPr id="3" name="Content Placeholder 2"/>
          <p:cNvSpPr>
            <a:spLocks noGrp="1"/>
          </p:cNvSpPr>
          <p:nvPr>
            <p:ph idx="1"/>
          </p:nvPr>
        </p:nvSpPr>
        <p:spPr/>
        <p:txBody>
          <a:bodyPr/>
          <a:lstStyle/>
          <a:p>
            <a:r>
              <a:rPr lang="en-US" dirty="0" smtClean="0"/>
              <a:t>Obesity</a:t>
            </a:r>
          </a:p>
          <a:p>
            <a:r>
              <a:rPr lang="en-US" dirty="0" smtClean="0"/>
              <a:t>Genetics and family history</a:t>
            </a:r>
          </a:p>
          <a:p>
            <a:r>
              <a:rPr lang="en-US" dirty="0" smtClean="0"/>
              <a:t>Lack of moderate exercise</a:t>
            </a:r>
          </a:p>
          <a:p>
            <a:r>
              <a:rPr lang="en-US" dirty="0" smtClean="0"/>
              <a:t>Stress</a:t>
            </a:r>
          </a:p>
          <a:p>
            <a:r>
              <a:rPr lang="en-US" dirty="0" smtClean="0"/>
              <a:t>Diet</a:t>
            </a:r>
          </a:p>
          <a:p>
            <a:r>
              <a:rPr lang="en-US" dirty="0" smtClean="0"/>
              <a:t>Age</a:t>
            </a:r>
          </a:p>
          <a:p>
            <a:endParaRPr lang="en-US" dirty="0"/>
          </a:p>
        </p:txBody>
      </p:sp>
    </p:spTree>
    <p:extLst>
      <p:ext uri="{BB962C8B-B14F-4D97-AF65-F5344CB8AC3E}">
        <p14:creationId xmlns:p14="http://schemas.microsoft.com/office/powerpoint/2010/main" val="3501585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457200" y="469510"/>
            <a:ext cx="8229600" cy="1143000"/>
          </a:xfrm>
        </p:spPr>
        <p:txBody>
          <a:bodyPr>
            <a:noAutofit/>
          </a:bodyPr>
          <a:lstStyle/>
          <a:p>
            <a:pPr eaLnBrk="1" hangingPunct="1"/>
            <a:r>
              <a:rPr lang="en-US" sz="4800" b="1" dirty="0" smtClean="0">
                <a:solidFill>
                  <a:srgbClr val="00B050"/>
                </a:solidFill>
              </a:rPr>
              <a:t>How Does A Healthy  Diet Affect Arthritis?</a:t>
            </a:r>
          </a:p>
        </p:txBody>
      </p:sp>
      <p:sp>
        <p:nvSpPr>
          <p:cNvPr id="3076" name="Rectangle 4"/>
          <p:cNvSpPr>
            <a:spLocks noGrp="1" noChangeArrowheads="1"/>
          </p:cNvSpPr>
          <p:nvPr>
            <p:ph idx="1"/>
          </p:nvPr>
        </p:nvSpPr>
        <p:spPr>
          <a:xfrm>
            <a:off x="457200" y="2122866"/>
            <a:ext cx="8229600" cy="3558408"/>
          </a:xfrm>
        </p:spPr>
        <p:txBody>
          <a:bodyPr/>
          <a:lstStyle/>
          <a:p>
            <a:pPr eaLnBrk="1" hangingPunct="1">
              <a:spcAft>
                <a:spcPts val="1500"/>
              </a:spcAft>
            </a:pPr>
            <a:r>
              <a:rPr lang="en-US" dirty="0" smtClean="0"/>
              <a:t>Symptom reduction</a:t>
            </a:r>
          </a:p>
          <a:p>
            <a:pPr eaLnBrk="1" hangingPunct="1">
              <a:spcAft>
                <a:spcPts val="1500"/>
              </a:spcAft>
            </a:pPr>
            <a:r>
              <a:rPr lang="en-US" dirty="0" smtClean="0"/>
              <a:t>Weight control</a:t>
            </a:r>
          </a:p>
          <a:p>
            <a:pPr eaLnBrk="1" hangingPunct="1">
              <a:spcAft>
                <a:spcPts val="1500"/>
              </a:spcAft>
            </a:pPr>
            <a:r>
              <a:rPr lang="en-US" dirty="0" smtClean="0"/>
              <a:t>Immune system support</a:t>
            </a:r>
          </a:p>
          <a:p>
            <a:pPr eaLnBrk="1" hangingPunct="1">
              <a:spcAft>
                <a:spcPts val="1500"/>
              </a:spcAft>
            </a:pPr>
            <a:r>
              <a:rPr lang="en-US" dirty="0" smtClean="0"/>
              <a:t>Protection from chronic illness</a:t>
            </a:r>
          </a:p>
          <a:p>
            <a:pPr eaLnBrk="1" hangingPunct="1"/>
            <a:endParaRPr lang="en-US" dirty="0" smtClean="0"/>
          </a:p>
        </p:txBody>
      </p:sp>
      <p:pic>
        <p:nvPicPr>
          <p:cNvPr id="4" name="Picture 2" descr="http://www.choosemyplate.gov/images/MyPlateImages/JPG/myplate_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806" y="2133600"/>
            <a:ext cx="2369993" cy="215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rPr>
              <a:t>What is a “Good” Diet</a:t>
            </a:r>
            <a:endParaRPr lang="en-US" sz="6000" b="1" dirty="0">
              <a:solidFill>
                <a:srgbClr val="00B050"/>
              </a:solidFill>
            </a:endParaRPr>
          </a:p>
        </p:txBody>
      </p:sp>
      <p:sp>
        <p:nvSpPr>
          <p:cNvPr id="3" name="Content Placeholder 2"/>
          <p:cNvSpPr>
            <a:spLocks noGrp="1"/>
          </p:cNvSpPr>
          <p:nvPr>
            <p:ph idx="1"/>
          </p:nvPr>
        </p:nvSpPr>
        <p:spPr>
          <a:xfrm>
            <a:off x="457200" y="1410885"/>
            <a:ext cx="8229600" cy="4607719"/>
          </a:xfrm>
        </p:spPr>
        <p:txBody>
          <a:bodyPr>
            <a:normAutofit fontScale="92500"/>
          </a:bodyPr>
          <a:lstStyle/>
          <a:p>
            <a:r>
              <a:rPr lang="en-US" dirty="0" smtClean="0"/>
              <a:t>Eat a variety of healthy foods</a:t>
            </a:r>
          </a:p>
          <a:p>
            <a:r>
              <a:rPr lang="en-US" dirty="0" smtClean="0"/>
              <a:t>Maintain a healthy weight</a:t>
            </a:r>
          </a:p>
          <a:p>
            <a:r>
              <a:rPr lang="en-US" dirty="0" smtClean="0"/>
              <a:t>Eat fat and cholesterol in moderation</a:t>
            </a:r>
          </a:p>
          <a:p>
            <a:r>
              <a:rPr lang="en-US" dirty="0" smtClean="0"/>
              <a:t>Eat plenty of vegetables, fruits, and whole-grains</a:t>
            </a:r>
          </a:p>
          <a:p>
            <a:r>
              <a:rPr lang="en-US" dirty="0" smtClean="0"/>
              <a:t>Use sugar and salt in moderation</a:t>
            </a:r>
          </a:p>
          <a:p>
            <a:r>
              <a:rPr lang="en-US" dirty="0" smtClean="0"/>
              <a:t>Drink alcohol in moderation</a:t>
            </a:r>
          </a:p>
          <a:p>
            <a:r>
              <a:rPr lang="en-US" dirty="0" smtClean="0"/>
              <a:t>Consume your daily requirements of vitamins and minerals.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5351684"/>
            <a:ext cx="56578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953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rPr>
              <a:t>Water</a:t>
            </a:r>
            <a:endParaRPr lang="en-US" sz="6000" b="1" dirty="0">
              <a:solidFill>
                <a:srgbClr val="00B050"/>
              </a:solidFill>
            </a:endParaRPr>
          </a:p>
        </p:txBody>
      </p:sp>
      <p:sp>
        <p:nvSpPr>
          <p:cNvPr id="3" name="Content Placeholder 2"/>
          <p:cNvSpPr>
            <a:spLocks noGrp="1"/>
          </p:cNvSpPr>
          <p:nvPr>
            <p:ph idx="1"/>
          </p:nvPr>
        </p:nvSpPr>
        <p:spPr/>
        <p:txBody>
          <a:bodyPr/>
          <a:lstStyle/>
          <a:p>
            <a:r>
              <a:rPr lang="en-US" dirty="0" smtClean="0"/>
              <a:t>Delivers nutrients to joints</a:t>
            </a:r>
          </a:p>
          <a:p>
            <a:r>
              <a:rPr lang="en-US" dirty="0" smtClean="0"/>
              <a:t>Helps excrete toxins</a:t>
            </a:r>
          </a:p>
          <a:p>
            <a:r>
              <a:rPr lang="en-US" dirty="0" smtClean="0"/>
              <a:t>6 or more 8 oz. glasses per day, more if you exercise regularly</a:t>
            </a:r>
          </a:p>
          <a:p>
            <a:r>
              <a:rPr lang="en-US" dirty="0" smtClean="0"/>
              <a:t>Avoid adding sweeteners</a:t>
            </a:r>
          </a:p>
          <a:p>
            <a:r>
              <a:rPr lang="en-US" dirty="0" smtClean="0"/>
              <a:t>With certain medications, needs are higher</a:t>
            </a:r>
            <a:endParaRPr lang="en-US" dirty="0"/>
          </a:p>
        </p:txBody>
      </p:sp>
    </p:spTree>
    <p:extLst>
      <p:ext uri="{BB962C8B-B14F-4D97-AF65-F5344CB8AC3E}">
        <p14:creationId xmlns:p14="http://schemas.microsoft.com/office/powerpoint/2010/main" val="1185302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idx="4294967295"/>
          </p:nvPr>
        </p:nvSpPr>
        <p:spPr>
          <a:xfrm>
            <a:off x="457200" y="457200"/>
            <a:ext cx="8229600" cy="1143000"/>
          </a:xfrm>
          <a:prstGeom prst="rect">
            <a:avLst/>
          </a:prstGeom>
        </p:spPr>
        <p:txBody>
          <a:bodyPr>
            <a:normAutofit/>
          </a:bodyPr>
          <a:lstStyle/>
          <a:p>
            <a:pPr eaLnBrk="1" hangingPunct="1"/>
            <a:r>
              <a:rPr lang="en-US" altLang="en-US" sz="6000" b="1" dirty="0" smtClean="0">
                <a:solidFill>
                  <a:srgbClr val="00B050"/>
                </a:solidFill>
              </a:rPr>
              <a:t>Diet and Inflammation</a:t>
            </a:r>
          </a:p>
        </p:txBody>
      </p:sp>
      <p:sp>
        <p:nvSpPr>
          <p:cNvPr id="4" name="Rectangle 14"/>
          <p:cNvSpPr txBox="1">
            <a:spLocks noChangeArrowheads="1"/>
          </p:cNvSpPr>
          <p:nvPr/>
        </p:nvSpPr>
        <p:spPr>
          <a:xfrm>
            <a:off x="457200" y="2133600"/>
            <a:ext cx="4419600" cy="3763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entury Gothic B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B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B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endParaRPr lang="en-US" altLang="en-US" b="1" dirty="0" smtClean="0"/>
          </a:p>
        </p:txBody>
      </p:sp>
      <p:sp>
        <p:nvSpPr>
          <p:cNvPr id="5" name="Content Placeholder 2"/>
          <p:cNvSpPr>
            <a:spLocks noGrp="1"/>
          </p:cNvSpPr>
          <p:nvPr>
            <p:ph idx="1"/>
          </p:nvPr>
        </p:nvSpPr>
        <p:spPr>
          <a:xfrm>
            <a:off x="457200" y="1600200"/>
            <a:ext cx="8229600" cy="4525963"/>
          </a:xfrm>
        </p:spPr>
        <p:txBody>
          <a:bodyPr/>
          <a:lstStyle/>
          <a:p>
            <a:r>
              <a:rPr lang="en-US" dirty="0" smtClean="0"/>
              <a:t>Pro-Inflammatory Foods</a:t>
            </a:r>
          </a:p>
          <a:p>
            <a:pPr lvl="1"/>
            <a:r>
              <a:rPr lang="en-US" dirty="0" smtClean="0"/>
              <a:t>“damaged fats”</a:t>
            </a:r>
          </a:p>
          <a:p>
            <a:pPr lvl="1"/>
            <a:r>
              <a:rPr lang="en-US" dirty="0" smtClean="0"/>
              <a:t>Foods high on the glycemic index</a:t>
            </a:r>
          </a:p>
          <a:p>
            <a:endParaRPr lang="en-US" dirty="0"/>
          </a:p>
          <a:p>
            <a:r>
              <a:rPr lang="en-US" dirty="0" smtClean="0"/>
              <a:t>Anti-Inflammatory Foods</a:t>
            </a:r>
          </a:p>
          <a:p>
            <a:pPr lvl="1"/>
            <a:r>
              <a:rPr lang="en-US" dirty="0" smtClean="0"/>
              <a:t>Healthy fats</a:t>
            </a:r>
          </a:p>
          <a:p>
            <a:pPr lvl="1"/>
            <a:r>
              <a:rPr lang="en-US" dirty="0" smtClean="0"/>
              <a:t>Whole foods</a:t>
            </a:r>
          </a:p>
          <a:p>
            <a:pPr lvl="1"/>
            <a:r>
              <a:rPr lang="en-US" dirty="0" smtClean="0"/>
              <a:t>Vitamin D</a:t>
            </a:r>
            <a:endParaRPr lang="en-US" dirty="0"/>
          </a:p>
        </p:txBody>
      </p:sp>
    </p:spTree>
    <p:extLst>
      <p:ext uri="{BB962C8B-B14F-4D97-AF65-F5344CB8AC3E}">
        <p14:creationId xmlns:p14="http://schemas.microsoft.com/office/powerpoint/2010/main" val="292056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health.harvard.edu/media/content/images/Foods%20that%20fight%20inflammation-info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49904"/>
            <a:ext cx="4646175" cy="65057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cx.images-amazon.com/images/I/51adPXOhR6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369" y="419727"/>
            <a:ext cx="3983135" cy="596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66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471"/>
            <a:ext cx="8229600" cy="1143000"/>
          </a:xfrm>
        </p:spPr>
        <p:txBody>
          <a:bodyPr>
            <a:noAutofit/>
          </a:bodyPr>
          <a:lstStyle/>
          <a:p>
            <a:r>
              <a:rPr lang="en-US" sz="6000" b="1" dirty="0" smtClean="0">
                <a:solidFill>
                  <a:srgbClr val="00B050"/>
                </a:solidFill>
              </a:rPr>
              <a:t>Foods That Inflame</a:t>
            </a:r>
            <a:endParaRPr lang="en-US" sz="6000" b="1" dirty="0">
              <a:solidFill>
                <a:srgbClr val="00B050"/>
              </a:solidFill>
            </a:endParaRPr>
          </a:p>
        </p:txBody>
      </p:sp>
      <p:sp>
        <p:nvSpPr>
          <p:cNvPr id="3" name="Content Placeholder 2"/>
          <p:cNvSpPr>
            <a:spLocks noGrp="1"/>
          </p:cNvSpPr>
          <p:nvPr>
            <p:ph idx="1"/>
          </p:nvPr>
        </p:nvSpPr>
        <p:spPr>
          <a:xfrm>
            <a:off x="457200" y="1672471"/>
            <a:ext cx="8229600" cy="4908211"/>
          </a:xfrm>
        </p:spPr>
        <p:txBody>
          <a:bodyPr>
            <a:normAutofit fontScale="77500" lnSpcReduction="20000"/>
          </a:bodyPr>
          <a:lstStyle/>
          <a:p>
            <a:pPr marL="0" indent="0" fontAlgn="t">
              <a:buNone/>
            </a:pPr>
            <a:endParaRPr lang="en-US" dirty="0" smtClean="0"/>
          </a:p>
          <a:p>
            <a:pPr fontAlgn="t"/>
            <a:r>
              <a:rPr lang="en-US" b="1" dirty="0">
                <a:solidFill>
                  <a:srgbClr val="3B3B3B"/>
                </a:solidFill>
              </a:rPr>
              <a:t>refined carbohydrates</a:t>
            </a:r>
            <a:r>
              <a:rPr lang="en-US" dirty="0"/>
              <a:t>, such as white bread and </a:t>
            </a:r>
            <a:r>
              <a:rPr lang="en-US" dirty="0" smtClean="0"/>
              <a:t>pastries</a:t>
            </a:r>
          </a:p>
          <a:p>
            <a:pPr marL="0" indent="0" fontAlgn="t">
              <a:buNone/>
            </a:pPr>
            <a:endParaRPr lang="en-US" dirty="0"/>
          </a:p>
          <a:p>
            <a:pPr fontAlgn="t"/>
            <a:r>
              <a:rPr lang="en-US" b="1" dirty="0">
                <a:solidFill>
                  <a:srgbClr val="3B3B3B"/>
                </a:solidFill>
              </a:rPr>
              <a:t>French fries</a:t>
            </a:r>
            <a:r>
              <a:rPr lang="en-US" dirty="0"/>
              <a:t> and other fried </a:t>
            </a:r>
            <a:r>
              <a:rPr lang="en-US" dirty="0" smtClean="0"/>
              <a:t>foods</a:t>
            </a:r>
          </a:p>
          <a:p>
            <a:pPr fontAlgn="t"/>
            <a:endParaRPr lang="en-US" dirty="0"/>
          </a:p>
          <a:p>
            <a:pPr fontAlgn="t"/>
            <a:r>
              <a:rPr lang="en-US" b="1" dirty="0">
                <a:solidFill>
                  <a:srgbClr val="3B3B3B"/>
                </a:solidFill>
              </a:rPr>
              <a:t>soda</a:t>
            </a:r>
            <a:r>
              <a:rPr lang="en-US" dirty="0"/>
              <a:t> and other sugar-sweetened </a:t>
            </a:r>
            <a:r>
              <a:rPr lang="en-US" dirty="0" smtClean="0"/>
              <a:t>beverages</a:t>
            </a:r>
          </a:p>
          <a:p>
            <a:pPr fontAlgn="t"/>
            <a:endParaRPr lang="en-US" dirty="0"/>
          </a:p>
          <a:p>
            <a:pPr fontAlgn="t"/>
            <a:r>
              <a:rPr lang="en-US" b="1" dirty="0">
                <a:solidFill>
                  <a:srgbClr val="3B3B3B"/>
                </a:solidFill>
              </a:rPr>
              <a:t>red meat</a:t>
            </a:r>
            <a:r>
              <a:rPr lang="en-US" dirty="0"/>
              <a:t> (burgers, steaks) and processed meat (hot dogs, sausage</a:t>
            </a:r>
            <a:r>
              <a:rPr lang="en-US" dirty="0" smtClean="0"/>
              <a:t>)</a:t>
            </a:r>
          </a:p>
          <a:p>
            <a:pPr fontAlgn="t"/>
            <a:endParaRPr lang="en-US" dirty="0" smtClean="0"/>
          </a:p>
          <a:p>
            <a:pPr fontAlgn="t"/>
            <a:r>
              <a:rPr lang="en-US" b="1" dirty="0" smtClean="0">
                <a:solidFill>
                  <a:srgbClr val="3B3B3B"/>
                </a:solidFill>
              </a:rPr>
              <a:t>margarine</a:t>
            </a:r>
            <a:r>
              <a:rPr lang="en-US" dirty="0"/>
              <a:t>, shortening, and </a:t>
            </a:r>
            <a:r>
              <a:rPr lang="en-US" dirty="0" smtClean="0"/>
              <a:t>lard</a:t>
            </a:r>
            <a:r>
              <a:rPr lang="en-US" dirty="0"/>
              <a:t/>
            </a:r>
            <a:br>
              <a:rPr lang="en-US" dirty="0"/>
            </a:br>
            <a:endParaRPr lang="en-US" dirty="0"/>
          </a:p>
        </p:txBody>
      </p:sp>
    </p:spTree>
    <p:extLst>
      <p:ext uri="{BB962C8B-B14F-4D97-AF65-F5344CB8AC3E}">
        <p14:creationId xmlns:p14="http://schemas.microsoft.com/office/powerpoint/2010/main" val="410836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659"/>
            <a:ext cx="8229600" cy="1143000"/>
          </a:xfrm>
        </p:spPr>
        <p:txBody>
          <a:bodyPr>
            <a:noAutofit/>
          </a:bodyPr>
          <a:lstStyle/>
          <a:p>
            <a:pPr>
              <a:lnSpc>
                <a:spcPts val="6600"/>
              </a:lnSpc>
            </a:pPr>
            <a:r>
              <a:rPr lang="en-US" sz="6000" b="1" dirty="0" smtClean="0">
                <a:solidFill>
                  <a:srgbClr val="00B050"/>
                </a:solidFill>
              </a:rPr>
              <a:t>Foods That Combat Inflammation</a:t>
            </a:r>
            <a:endParaRPr lang="en-US" sz="6000" b="1" dirty="0">
              <a:solidFill>
                <a:srgbClr val="00B050"/>
              </a:solidFill>
            </a:endParaRPr>
          </a:p>
        </p:txBody>
      </p:sp>
      <p:sp>
        <p:nvSpPr>
          <p:cNvPr id="3" name="Content Placeholder 2"/>
          <p:cNvSpPr>
            <a:spLocks noGrp="1"/>
          </p:cNvSpPr>
          <p:nvPr>
            <p:ph idx="1"/>
          </p:nvPr>
        </p:nvSpPr>
        <p:spPr>
          <a:xfrm>
            <a:off x="457200" y="1826427"/>
            <a:ext cx="8229600" cy="4864308"/>
          </a:xfrm>
        </p:spPr>
        <p:txBody>
          <a:bodyPr>
            <a:normAutofit fontScale="85000" lnSpcReduction="10000"/>
          </a:bodyPr>
          <a:lstStyle/>
          <a:p>
            <a:pPr fontAlgn="t"/>
            <a:r>
              <a:rPr lang="en-US" b="1" dirty="0" smtClean="0"/>
              <a:t>tomatoes and other yellow/orange/red vegetables</a:t>
            </a:r>
            <a:endParaRPr lang="en-US" dirty="0"/>
          </a:p>
          <a:p>
            <a:pPr fontAlgn="t"/>
            <a:r>
              <a:rPr lang="en-US" b="1" dirty="0"/>
              <a:t>olive </a:t>
            </a:r>
            <a:r>
              <a:rPr lang="en-US" b="1" dirty="0" smtClean="0"/>
              <a:t>oil and other Omega-3 fatty acids</a:t>
            </a:r>
            <a:endParaRPr lang="en-US" dirty="0"/>
          </a:p>
          <a:p>
            <a:pPr fontAlgn="t"/>
            <a:r>
              <a:rPr lang="en-US" b="1" dirty="0"/>
              <a:t>d</a:t>
            </a:r>
            <a:r>
              <a:rPr lang="en-US" b="1" dirty="0" smtClean="0"/>
              <a:t>ark green </a:t>
            </a:r>
            <a:r>
              <a:rPr lang="en-US" b="1" dirty="0"/>
              <a:t>leafy vegetables</a:t>
            </a:r>
            <a:r>
              <a:rPr lang="en-US" dirty="0"/>
              <a:t>, such as spinach, kale, and </a:t>
            </a:r>
            <a:r>
              <a:rPr lang="en-US" dirty="0" smtClean="0"/>
              <a:t>collards</a:t>
            </a:r>
            <a:endParaRPr lang="en-US" dirty="0"/>
          </a:p>
          <a:p>
            <a:pPr fontAlgn="t"/>
            <a:r>
              <a:rPr lang="en-US" b="1" dirty="0"/>
              <a:t>n</a:t>
            </a:r>
            <a:r>
              <a:rPr lang="en-US" b="1" dirty="0" smtClean="0"/>
              <a:t>uts and seeds</a:t>
            </a:r>
            <a:r>
              <a:rPr lang="en-US" dirty="0"/>
              <a:t> like almonds and </a:t>
            </a:r>
            <a:r>
              <a:rPr lang="en-US" dirty="0" smtClean="0"/>
              <a:t>walnuts</a:t>
            </a:r>
          </a:p>
          <a:p>
            <a:pPr fontAlgn="t"/>
            <a:r>
              <a:rPr lang="en-US" b="1" dirty="0" smtClean="0"/>
              <a:t>beans</a:t>
            </a:r>
            <a:endParaRPr lang="en-US" b="1" dirty="0"/>
          </a:p>
          <a:p>
            <a:pPr fontAlgn="t"/>
            <a:r>
              <a:rPr lang="en-US" b="1" dirty="0"/>
              <a:t>fatty fish</a:t>
            </a:r>
            <a:r>
              <a:rPr lang="en-US" dirty="0"/>
              <a:t> like salmon, mackerel, tuna, and </a:t>
            </a:r>
            <a:r>
              <a:rPr lang="en-US" dirty="0" smtClean="0"/>
              <a:t>sardines</a:t>
            </a:r>
            <a:endParaRPr lang="en-US" dirty="0"/>
          </a:p>
          <a:p>
            <a:pPr fontAlgn="t"/>
            <a:r>
              <a:rPr lang="en-US" b="1" dirty="0"/>
              <a:t>c</a:t>
            </a:r>
            <a:r>
              <a:rPr lang="en-US" b="1" dirty="0" smtClean="0"/>
              <a:t>itrus and other fruits </a:t>
            </a:r>
            <a:r>
              <a:rPr lang="en-US" b="1" dirty="0"/>
              <a:t>such as</a:t>
            </a:r>
            <a:r>
              <a:rPr lang="en-US" dirty="0"/>
              <a:t> strawberries, blueberries, cherries, and </a:t>
            </a:r>
            <a:r>
              <a:rPr lang="en-US" dirty="0" smtClean="0"/>
              <a:t>oranges</a:t>
            </a:r>
            <a:endParaRPr lang="en-US" dirty="0"/>
          </a:p>
          <a:p>
            <a:pPr fontAlgn="t"/>
            <a:r>
              <a:rPr lang="en-US" b="1" dirty="0"/>
              <a:t>d</a:t>
            </a:r>
            <a:r>
              <a:rPr lang="en-US" b="1" dirty="0" smtClean="0"/>
              <a:t>ark chocolate</a:t>
            </a:r>
          </a:p>
          <a:p>
            <a:pPr fontAlgn="t"/>
            <a:r>
              <a:rPr lang="en-US" b="1" dirty="0"/>
              <a:t>w</a:t>
            </a:r>
            <a:r>
              <a:rPr lang="en-US" b="1" dirty="0" smtClean="0"/>
              <a:t>hole grains</a:t>
            </a:r>
            <a:endParaRPr lang="en-US" b="1" dirty="0"/>
          </a:p>
        </p:txBody>
      </p:sp>
    </p:spTree>
    <p:extLst>
      <p:ext uri="{BB962C8B-B14F-4D97-AF65-F5344CB8AC3E}">
        <p14:creationId xmlns:p14="http://schemas.microsoft.com/office/powerpoint/2010/main" val="66284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idx="4294967295"/>
          </p:nvPr>
        </p:nvSpPr>
        <p:spPr>
          <a:xfrm>
            <a:off x="487181" y="367259"/>
            <a:ext cx="8229600" cy="1143000"/>
          </a:xfrm>
          <a:prstGeom prst="rect">
            <a:avLst/>
          </a:prstGeom>
        </p:spPr>
        <p:txBody>
          <a:bodyPr>
            <a:normAutofit/>
          </a:bodyPr>
          <a:lstStyle/>
          <a:p>
            <a:pPr eaLnBrk="1" hangingPunct="1"/>
            <a:r>
              <a:rPr lang="en-US" altLang="en-US" sz="6000" b="1" dirty="0" smtClean="0">
                <a:solidFill>
                  <a:srgbClr val="00B050"/>
                </a:solidFill>
              </a:rPr>
              <a:t>“Good” Supplements</a:t>
            </a:r>
          </a:p>
        </p:txBody>
      </p:sp>
      <p:sp>
        <p:nvSpPr>
          <p:cNvPr id="4" name="Rectangle 14"/>
          <p:cNvSpPr txBox="1">
            <a:spLocks noChangeArrowheads="1"/>
          </p:cNvSpPr>
          <p:nvPr/>
        </p:nvSpPr>
        <p:spPr>
          <a:xfrm>
            <a:off x="457200" y="2133600"/>
            <a:ext cx="4419600" cy="3763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entury Gothic B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B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B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B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endParaRPr lang="en-US" altLang="en-US" b="1" dirty="0" smtClean="0"/>
          </a:p>
        </p:txBody>
      </p:sp>
      <p:sp>
        <p:nvSpPr>
          <p:cNvPr id="5" name="Rectangle 4"/>
          <p:cNvSpPr>
            <a:spLocks noGrp="1" noChangeArrowheads="1"/>
          </p:cNvSpPr>
          <p:nvPr>
            <p:ph idx="1"/>
          </p:nvPr>
        </p:nvSpPr>
        <p:spPr>
          <a:xfrm>
            <a:off x="457200" y="1708879"/>
            <a:ext cx="8229600" cy="4931764"/>
          </a:xfrm>
        </p:spPr>
        <p:txBody>
          <a:bodyPr>
            <a:normAutofit fontScale="62500" lnSpcReduction="20000"/>
          </a:bodyPr>
          <a:lstStyle/>
          <a:p>
            <a:pPr eaLnBrk="1" hangingPunct="1">
              <a:spcAft>
                <a:spcPts val="1500"/>
              </a:spcAft>
            </a:pPr>
            <a:r>
              <a:rPr lang="en-US" dirty="0" smtClean="0"/>
              <a:t>Turmeric Powder</a:t>
            </a:r>
            <a:endParaRPr lang="en-US" dirty="0"/>
          </a:p>
          <a:p>
            <a:pPr eaLnBrk="1" hangingPunct="1">
              <a:spcAft>
                <a:spcPts val="1500"/>
              </a:spcAft>
            </a:pPr>
            <a:r>
              <a:rPr lang="en-US" dirty="0" smtClean="0"/>
              <a:t>Fish Oil</a:t>
            </a:r>
          </a:p>
          <a:p>
            <a:pPr eaLnBrk="1" hangingPunct="1">
              <a:spcAft>
                <a:spcPts val="1500"/>
              </a:spcAft>
            </a:pPr>
            <a:r>
              <a:rPr lang="en-US" dirty="0" smtClean="0"/>
              <a:t>Avocado-Soybean Oil</a:t>
            </a:r>
          </a:p>
          <a:p>
            <a:pPr eaLnBrk="1" hangingPunct="1">
              <a:spcAft>
                <a:spcPts val="1500"/>
              </a:spcAft>
            </a:pPr>
            <a:r>
              <a:rPr lang="en-US" dirty="0" smtClean="0"/>
              <a:t>Flaxseed</a:t>
            </a:r>
          </a:p>
          <a:p>
            <a:pPr eaLnBrk="1" hangingPunct="1">
              <a:spcAft>
                <a:spcPts val="1500"/>
              </a:spcAft>
            </a:pPr>
            <a:r>
              <a:rPr lang="en-US" dirty="0" smtClean="0"/>
              <a:t>Ginger Root Powder</a:t>
            </a:r>
          </a:p>
          <a:p>
            <a:pPr eaLnBrk="1" hangingPunct="1">
              <a:spcAft>
                <a:spcPts val="1500"/>
              </a:spcAft>
            </a:pPr>
            <a:r>
              <a:rPr lang="en-US" dirty="0" smtClean="0"/>
              <a:t>Pine Bark Powder</a:t>
            </a:r>
          </a:p>
          <a:p>
            <a:pPr eaLnBrk="1" hangingPunct="1">
              <a:spcAft>
                <a:spcPts val="1500"/>
              </a:spcAft>
            </a:pPr>
            <a:r>
              <a:rPr lang="en-US" dirty="0" smtClean="0"/>
              <a:t>Rose Hips</a:t>
            </a:r>
          </a:p>
          <a:p>
            <a:pPr>
              <a:spcAft>
                <a:spcPts val="1500"/>
              </a:spcAft>
            </a:pPr>
            <a:r>
              <a:rPr lang="en-US" dirty="0"/>
              <a:t>FDA “ </a:t>
            </a:r>
            <a:r>
              <a:rPr lang="en-US" dirty="0" smtClean="0"/>
              <a:t>Approval” vs. “Regulation”                                                                                                     - do your homework!</a:t>
            </a:r>
          </a:p>
          <a:p>
            <a:pPr eaLnBrk="1" hangingPunct="1">
              <a:spcAft>
                <a:spcPts val="1500"/>
              </a:spcAft>
            </a:pPr>
            <a:r>
              <a:rPr lang="en-US" dirty="0" smtClean="0"/>
              <a:t>Arthritis Foundation Supplement Guide</a:t>
            </a:r>
          </a:p>
          <a:p>
            <a:pPr eaLnBrk="1" hangingPunct="1"/>
            <a:endParaRPr lang="en-US" dirty="0" smtClean="0"/>
          </a:p>
        </p:txBody>
      </p:sp>
      <p:pic>
        <p:nvPicPr>
          <p:cNvPr id="1028" name="Picture 4" descr="https://s-media-cache-ak0.pinimg.com/736x/ea/7f/fe/ea7ffe2b7a229d4ff4f2328f43c16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99" y="1912358"/>
            <a:ext cx="3189887" cy="420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0264" y="2261841"/>
            <a:ext cx="8382000" cy="4191000"/>
          </a:xfrm>
        </p:spPr>
        <p:txBody>
          <a:bodyPr/>
          <a:lstStyle/>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800" dirty="0" smtClean="0">
                <a:latin typeface="Lucida Sans Unicode" panose="020B0602030504020204" pitchFamily="34" charset="0"/>
                <a:ea typeface="Lucida Sans Unicode" panose="020B0602030504020204" pitchFamily="34" charset="0"/>
                <a:cs typeface="Lucida Sans Unicode" panose="020B0602030504020204" pitchFamily="34" charset="0"/>
              </a:rPr>
              <a:t>Audio menu at top left</a:t>
            </a:r>
            <a:endPar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8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571501"/>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1341" y="1224320"/>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25243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normAutofit/>
          </a:bodyPr>
          <a:lstStyle/>
          <a:p>
            <a:pPr eaLnBrk="1" hangingPunct="1"/>
            <a:r>
              <a:rPr lang="en-US" sz="6000" b="1" dirty="0" smtClean="0">
                <a:solidFill>
                  <a:srgbClr val="00B050"/>
                </a:solidFill>
              </a:rPr>
              <a:t>Specific Arthritis Diets</a:t>
            </a:r>
          </a:p>
        </p:txBody>
      </p:sp>
      <p:sp>
        <p:nvSpPr>
          <p:cNvPr id="3076" name="Rectangle 4"/>
          <p:cNvSpPr>
            <a:spLocks noGrp="1" noChangeArrowheads="1"/>
          </p:cNvSpPr>
          <p:nvPr>
            <p:ph idx="1"/>
          </p:nvPr>
        </p:nvSpPr>
        <p:spPr>
          <a:xfrm>
            <a:off x="457200" y="1592705"/>
            <a:ext cx="8229600" cy="4607719"/>
          </a:xfrm>
        </p:spPr>
        <p:txBody>
          <a:bodyPr/>
          <a:lstStyle/>
          <a:p>
            <a:pPr eaLnBrk="1" hangingPunct="1">
              <a:spcAft>
                <a:spcPts val="1500"/>
              </a:spcAft>
            </a:pPr>
            <a:r>
              <a:rPr lang="en-US" dirty="0" smtClean="0"/>
              <a:t>There are no scientifically claimed “cure-all” diets and nutritional supplements</a:t>
            </a:r>
          </a:p>
          <a:p>
            <a:pPr eaLnBrk="1" hangingPunct="1">
              <a:spcAft>
                <a:spcPts val="1500"/>
              </a:spcAft>
            </a:pPr>
            <a:r>
              <a:rPr lang="en-US" dirty="0" smtClean="0"/>
              <a:t>Watch out for diet and supplement frauds</a:t>
            </a:r>
          </a:p>
          <a:p>
            <a:pPr eaLnBrk="1" hangingPunct="1">
              <a:spcAft>
                <a:spcPts val="1500"/>
              </a:spcAft>
            </a:pPr>
            <a:r>
              <a:rPr lang="en-US" dirty="0" smtClean="0"/>
              <a:t>Ask specific questions about when determining whether or not a diet is appropriate</a:t>
            </a:r>
          </a:p>
          <a:p>
            <a:pPr eaLnBrk="1" hangingPunct="1">
              <a:spcAft>
                <a:spcPts val="1500"/>
              </a:spcAft>
            </a:pPr>
            <a:r>
              <a:rPr lang="en-US" dirty="0" smtClean="0"/>
              <a:t>Everyone is different</a:t>
            </a:r>
          </a:p>
          <a:p>
            <a:pPr eaLnBrk="1" hangingPunct="1"/>
            <a:endParaRPr lang="en-US" dirty="0" smtClean="0"/>
          </a:p>
        </p:txBody>
      </p:sp>
    </p:spTree>
    <p:extLst>
      <p:ext uri="{BB962C8B-B14F-4D97-AF65-F5344CB8AC3E}">
        <p14:creationId xmlns:p14="http://schemas.microsoft.com/office/powerpoint/2010/main" val="363991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457200" y="305010"/>
            <a:ext cx="8229600" cy="1461427"/>
          </a:xfrm>
        </p:spPr>
        <p:txBody>
          <a:bodyPr>
            <a:normAutofit fontScale="90000"/>
          </a:bodyPr>
          <a:lstStyle/>
          <a:p>
            <a:pPr eaLnBrk="1" hangingPunct="1"/>
            <a:r>
              <a:rPr lang="en-US" sz="5400" b="1" dirty="0" smtClean="0">
                <a:solidFill>
                  <a:srgbClr val="00B050"/>
                </a:solidFill>
              </a:rPr>
              <a:t>Why Start Eating Better Now?</a:t>
            </a:r>
            <a:r>
              <a:rPr lang="en-US" sz="3600" b="1" dirty="0" smtClean="0"/>
              <a:t/>
            </a:r>
            <a:br>
              <a:rPr lang="en-US" sz="3600" b="1" dirty="0" smtClean="0"/>
            </a:br>
            <a:endParaRPr lang="en-US" sz="3200" dirty="0" smtClean="0"/>
          </a:p>
        </p:txBody>
      </p:sp>
      <p:sp>
        <p:nvSpPr>
          <p:cNvPr id="20484" name="Rectangle 4"/>
          <p:cNvSpPr>
            <a:spLocks noGrp="1" noChangeArrowheads="1"/>
          </p:cNvSpPr>
          <p:nvPr>
            <p:ph idx="1"/>
          </p:nvPr>
        </p:nvSpPr>
        <p:spPr/>
        <p:txBody>
          <a:bodyPr/>
          <a:lstStyle/>
          <a:p>
            <a:pPr>
              <a:lnSpc>
                <a:spcPct val="150000"/>
              </a:lnSpc>
            </a:pPr>
            <a:r>
              <a:rPr lang="en-US" dirty="0"/>
              <a:t>R</a:t>
            </a:r>
            <a:r>
              <a:rPr lang="en-US" dirty="0" smtClean="0"/>
              <a:t>educed </a:t>
            </a:r>
            <a:r>
              <a:rPr lang="en-US" dirty="0"/>
              <a:t>inflammation </a:t>
            </a:r>
          </a:p>
          <a:p>
            <a:pPr>
              <a:lnSpc>
                <a:spcPct val="150000"/>
              </a:lnSpc>
            </a:pPr>
            <a:r>
              <a:rPr lang="en-US" dirty="0" smtClean="0"/>
              <a:t>Increased heart health</a:t>
            </a:r>
          </a:p>
          <a:p>
            <a:pPr>
              <a:lnSpc>
                <a:spcPct val="150000"/>
              </a:lnSpc>
            </a:pPr>
            <a:r>
              <a:rPr lang="en-US" dirty="0" smtClean="0"/>
              <a:t>Lower risk of </a:t>
            </a:r>
            <a:r>
              <a:rPr lang="en-US" dirty="0"/>
              <a:t>chronic illness</a:t>
            </a:r>
          </a:p>
          <a:p>
            <a:pPr>
              <a:lnSpc>
                <a:spcPct val="150000"/>
              </a:lnSpc>
            </a:pPr>
            <a:r>
              <a:rPr lang="en-US" dirty="0" smtClean="0"/>
              <a:t>Vitality</a:t>
            </a:r>
          </a:p>
          <a:p>
            <a:pPr>
              <a:lnSpc>
                <a:spcPct val="150000"/>
              </a:lnSpc>
            </a:pPr>
            <a:r>
              <a:rPr lang="en-US" dirty="0" smtClean="0"/>
              <a:t>Energy</a:t>
            </a:r>
          </a:p>
          <a:p>
            <a:pPr eaLnBrk="1" hangingPunct="1">
              <a:buFontTx/>
              <a:buNone/>
            </a:pPr>
            <a:endParaRPr lang="en-US" dirty="0" smtClean="0"/>
          </a:p>
        </p:txBody>
      </p:sp>
      <p:pic>
        <p:nvPicPr>
          <p:cNvPr id="7" name="Content Placeholder 3"/>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backgroundMark x1="29661" y1="15506" x2="22203" y2="23820"/>
                        <a14:backgroundMark x1="21864" y1="26517" x2="20169" y2="33708"/>
                        <a14:backgroundMark x1="17797" y1="55730" x2="18136" y2="61348"/>
                        <a14:backgroundMark x1="23559" y1="73933" x2="26949" y2="80674"/>
                        <a14:backgroundMark x1="28814" y1="81798" x2="34407" y2="87416"/>
                        <a14:backgroundMark x1="45085" y1="92360" x2="50678" y2="94607"/>
                        <a14:backgroundMark x1="55593" y1="93708" x2="62542" y2="93708"/>
                        <a14:backgroundMark x1="52203" y1="94382" x2="57966" y2="93258"/>
                        <a14:backgroundMark x1="60508" y1="92135" x2="65424" y2="89213"/>
                        <a14:backgroundMark x1="67119" y1="88539" x2="73729" y2="84045"/>
                        <a14:backgroundMark x1="74068" y1="83371" x2="78475" y2="76404"/>
                        <a14:backgroundMark x1="78644" y1="76180" x2="82203" y2="66742"/>
                        <a14:backgroundMark x1="82712" y1="65393" x2="83898" y2="56404"/>
                        <a14:backgroundMark x1="84237" y1="54831" x2="84237" y2="43371"/>
                        <a14:backgroundMark x1="84237" y1="41573" x2="82542" y2="32809"/>
                        <a14:backgroundMark x1="82034" y1="30337" x2="76949" y2="18202"/>
                        <a14:backgroundMark x1="76780" y1="17753" x2="68305" y2="11011"/>
                        <a14:backgroundMark x1="66610" y1="10787" x2="57966" y2="6517"/>
                        <a14:backgroundMark x1="56441" y1="6517" x2="48475" y2="5169"/>
                        <a14:backgroundMark x1="47288" y1="5169" x2="39492" y2="9213"/>
                        <a14:backgroundMark x1="36780" y1="10787" x2="29492" y2="15056"/>
                        <a14:backgroundMark x1="41017" y1="7640" x2="33559" y2="11236"/>
                        <a14:backgroundMark x1="22881" y1="23596" x2="21525" y2="27640"/>
                        <a14:backgroundMark x1="21186" y1="26966" x2="19661" y2="35730"/>
                        <a14:backgroundMark x1="17797" y1="49663" x2="17458" y2="58652"/>
                        <a14:backgroundMark x1="19831" y1="34607" x2="18305" y2="40449"/>
                        <a14:backgroundMark x1="18136" y1="41124" x2="18136" y2="46517"/>
                        <a14:backgroundMark x1="18136" y1="46517" x2="17966" y2="52584"/>
                        <a14:backgroundMark x1="18136" y1="59551" x2="20169" y2="68539"/>
                        <a14:backgroundMark x1="19661" y1="66742" x2="24576" y2="76404"/>
                        <a14:backgroundMark x1="26271" y1="79101" x2="30508" y2="84494"/>
                        <a14:backgroundMark x1="34407" y1="88315" x2="39661" y2="92135"/>
                        <a14:backgroundMark x1="39661" y1="92135" x2="45593" y2="92360"/>
                        <a14:backgroundMark x1="29831" y1="83596" x2="35932" y2="89888"/>
                        <a14:backgroundMark x1="49492" y1="93933" x2="52712" y2="93708"/>
                        <a14:backgroundMark x1="57458" y1="93258" x2="61695" y2="91461"/>
                        <a14:backgroundMark x1="84237" y1="53258" x2="83051" y2="60225"/>
                        <a14:backgroundMark x1="82712" y1="62921" x2="80847" y2="68764"/>
                        <a14:backgroundMark x1="83390" y1="40449" x2="83559" y2="46966"/>
                        <a14:backgroundMark x1="81695" y1="29438" x2="83051" y2="37753"/>
                        <a14:backgroundMark x1="65763" y1="11011" x2="71017" y2="13034"/>
                        <a14:backgroundMark x1="70508" y1="13258" x2="76441" y2="19775"/>
                        <a14:backgroundMark x1="76780" y1="19775" x2="81017" y2="30337"/>
                        <a14:backgroundMark x1="80508" y1="29438" x2="82881" y2="37753"/>
                        <a14:backgroundMark x1="55932" y1="6517" x2="59661" y2="6742"/>
                        <a14:backgroundMark x1="66610" y1="11236" x2="72373" y2="13258"/>
                        <a14:backgroundMark x1="67797" y1="11910" x2="75254" y2="18876"/>
                        <a14:backgroundMark x1="40169" y1="7865" x2="49153" y2="5169"/>
                      </a14:backgroundRemoval>
                    </a14:imgEffect>
                  </a14:imgLayer>
                </a14:imgProps>
              </a:ext>
              <a:ext uri="{28A0092B-C50C-407E-A947-70E740481C1C}">
                <a14:useLocalDpi xmlns:a14="http://schemas.microsoft.com/office/drawing/2010/main" val="0"/>
              </a:ext>
            </a:extLst>
          </a:blip>
          <a:stretch>
            <a:fillRect/>
          </a:stretch>
        </p:blipFill>
        <p:spPr bwMode="auto">
          <a:xfrm>
            <a:off x="4794608" y="2209800"/>
            <a:ext cx="5111392" cy="38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08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rPr>
              <a:t>What Can You Do?</a:t>
            </a:r>
            <a:endParaRPr lang="en-US" sz="6000" b="1" dirty="0">
              <a:solidFill>
                <a:srgbClr val="00B050"/>
              </a:solidFill>
            </a:endParaRPr>
          </a:p>
        </p:txBody>
      </p:sp>
      <p:sp>
        <p:nvSpPr>
          <p:cNvPr id="3" name="Content Placeholder 2"/>
          <p:cNvSpPr>
            <a:spLocks noGrp="1"/>
          </p:cNvSpPr>
          <p:nvPr>
            <p:ph idx="1"/>
          </p:nvPr>
        </p:nvSpPr>
        <p:spPr/>
        <p:txBody>
          <a:bodyPr/>
          <a:lstStyle/>
          <a:p>
            <a:r>
              <a:rPr lang="en-US" dirty="0" smtClean="0"/>
              <a:t>Be aware of what affects you</a:t>
            </a:r>
          </a:p>
          <a:p>
            <a:r>
              <a:rPr lang="en-US" dirty="0" smtClean="0"/>
              <a:t>Seek advise from a Registered Dietitian or Nutritionist</a:t>
            </a:r>
          </a:p>
          <a:p>
            <a:r>
              <a:rPr lang="en-US" dirty="0" smtClean="0"/>
              <a:t>Talk to friends and family about diet changes and need of support</a:t>
            </a:r>
          </a:p>
          <a:p>
            <a:r>
              <a:rPr lang="en-US" dirty="0" smtClean="0"/>
              <a:t>Use food to nourish rather than to stimulate or entertain</a:t>
            </a:r>
            <a:endParaRPr lang="en-US" dirty="0"/>
          </a:p>
        </p:txBody>
      </p:sp>
    </p:spTree>
    <p:extLst>
      <p:ext uri="{BB962C8B-B14F-4D97-AF65-F5344CB8AC3E}">
        <p14:creationId xmlns:p14="http://schemas.microsoft.com/office/powerpoint/2010/main" val="238422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7947"/>
            <a:ext cx="7772400" cy="1470025"/>
          </a:xfrm>
        </p:spPr>
        <p:txBody>
          <a:bodyPr>
            <a:noAutofit/>
          </a:bodyPr>
          <a:lstStyle/>
          <a:p>
            <a:r>
              <a:rPr lang="en-US" sz="7200" b="1" dirty="0" smtClean="0">
                <a:solidFill>
                  <a:srgbClr val="00B050"/>
                </a:solidFill>
              </a:rPr>
              <a:t>Additional Information and Resources from the</a:t>
            </a:r>
            <a:endParaRPr lang="en-US" sz="7200" b="1" dirty="0">
              <a:solidFill>
                <a:srgbClr val="00B05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36" y="4513496"/>
            <a:ext cx="4677658" cy="162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185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_MissionDeck_revised_Page_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195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_MissionDeck_revised_Page_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093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idx="4294967295"/>
          </p:nvPr>
        </p:nvSpPr>
        <p:spPr>
          <a:xfrm>
            <a:off x="457200" y="457200"/>
            <a:ext cx="8229600" cy="1143000"/>
          </a:xfrm>
          <a:prstGeom prst="rect">
            <a:avLst/>
          </a:prstGeom>
        </p:spPr>
        <p:txBody>
          <a:bodyPr>
            <a:normAutofit/>
          </a:bodyPr>
          <a:lstStyle/>
          <a:p>
            <a:pPr eaLnBrk="1" hangingPunct="1"/>
            <a:r>
              <a:rPr lang="en-US" altLang="en-US" sz="6000" b="1" dirty="0" smtClean="0">
                <a:solidFill>
                  <a:srgbClr val="00B050"/>
                </a:solidFill>
              </a:rPr>
              <a:t>Better Living Toolkit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393" y="1684455"/>
            <a:ext cx="5340895" cy="3381857"/>
          </a:xfrm>
          <a:prstGeom prst="rect">
            <a:avLst/>
          </a:prstGeom>
        </p:spPr>
      </p:pic>
      <p:sp>
        <p:nvSpPr>
          <p:cNvPr id="8" name="TextBox 7"/>
          <p:cNvSpPr txBox="1"/>
          <p:nvPr/>
        </p:nvSpPr>
        <p:spPr>
          <a:xfrm>
            <a:off x="457200" y="5201587"/>
            <a:ext cx="7592518" cy="1200329"/>
          </a:xfrm>
          <a:prstGeom prst="rect">
            <a:avLst/>
          </a:prstGeom>
          <a:noFill/>
        </p:spPr>
        <p:txBody>
          <a:bodyPr wrap="square" rtlCol="0">
            <a:spAutoFit/>
          </a:bodyPr>
          <a:lstStyle/>
          <a:p>
            <a:pPr algn="ctr"/>
            <a:r>
              <a:rPr lang="en-US" sz="3600" dirty="0" smtClean="0">
                <a:hlinkClick r:id="rId4"/>
              </a:rPr>
              <a:t>http://betterlivingtoolkit.org</a:t>
            </a:r>
            <a:endParaRPr lang="en-US" sz="3600" dirty="0" smtClean="0"/>
          </a:p>
          <a:p>
            <a:pPr algn="ctr"/>
            <a:r>
              <a:rPr lang="en-US" sz="3600" dirty="0" smtClean="0"/>
              <a:t>1-800-283-7800</a:t>
            </a:r>
            <a:endParaRPr lang="en-US" sz="3600" dirty="0"/>
          </a:p>
        </p:txBody>
      </p:sp>
    </p:spTree>
    <p:extLst>
      <p:ext uri="{BB962C8B-B14F-4D97-AF65-F5344CB8AC3E}">
        <p14:creationId xmlns:p14="http://schemas.microsoft.com/office/powerpoint/2010/main" val="232974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36223"/>
            <a:ext cx="8229600" cy="1143000"/>
          </a:xfrm>
        </p:spPr>
        <p:txBody>
          <a:bodyPr anchor="t">
            <a:normAutofit/>
          </a:bodyPr>
          <a:lstStyle/>
          <a:p>
            <a:pPr algn="l"/>
            <a:r>
              <a:rPr lang="en-US" sz="6000" b="1" dirty="0" smtClean="0">
                <a:solidFill>
                  <a:srgbClr val="16A147"/>
                </a:solidFill>
              </a:rPr>
              <a:t>Your Exercise Solution </a:t>
            </a:r>
            <a:endParaRPr lang="en-US" sz="6000" b="1" dirty="0">
              <a:solidFill>
                <a:srgbClr val="16A147"/>
              </a:solidFill>
            </a:endParaRPr>
          </a:p>
        </p:txBody>
      </p:sp>
      <p:sp>
        <p:nvSpPr>
          <p:cNvPr id="5" name="Content Placeholder 2"/>
          <p:cNvSpPr>
            <a:spLocks noGrp="1"/>
          </p:cNvSpPr>
          <p:nvPr>
            <p:ph idx="1"/>
          </p:nvPr>
        </p:nvSpPr>
        <p:spPr>
          <a:xfrm>
            <a:off x="536579" y="1779223"/>
            <a:ext cx="8229600" cy="4525963"/>
          </a:xfrm>
        </p:spPr>
        <p:txBody>
          <a:bodyPr>
            <a:normAutofit/>
          </a:bodyPr>
          <a:lstStyle/>
          <a:p>
            <a:pPr marL="0" indent="0">
              <a:lnSpc>
                <a:spcPct val="110000"/>
              </a:lnSpc>
              <a:buNone/>
            </a:pPr>
            <a:endParaRPr lang="en-US" sz="2800" b="1" dirty="0"/>
          </a:p>
          <a:p>
            <a:pPr lvl="1">
              <a:lnSpc>
                <a:spcPct val="110000"/>
              </a:lnSpc>
            </a:pPr>
            <a:endParaRPr lang="en-US" sz="2400" b="1" dirty="0" smtClean="0"/>
          </a:p>
          <a:p>
            <a:pPr>
              <a:lnSpc>
                <a:spcPct val="110000"/>
              </a:lnSpc>
            </a:pPr>
            <a:endParaRPr lang="en-US" sz="2800" b="1" dirty="0" smtClean="0"/>
          </a:p>
        </p:txBody>
      </p:sp>
      <p:pic>
        <p:nvPicPr>
          <p:cNvPr id="2051" name="Picture 3" descr="where-it-hurt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800" y="2133236"/>
            <a:ext cx="1905000" cy="4171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729" y="1779223"/>
            <a:ext cx="5862181" cy="3139321"/>
          </a:xfrm>
          <a:prstGeom prst="rect">
            <a:avLst/>
          </a:prstGeom>
        </p:spPr>
        <p:txBody>
          <a:bodyPr wrap="square">
            <a:spAutoFit/>
          </a:bodyPr>
          <a:lstStyle/>
          <a:p>
            <a:r>
              <a:rPr lang="en-US" b="1" dirty="0">
                <a:latin typeface="Century Gothic" panose="020B0502020202020204" pitchFamily="34" charset="0"/>
              </a:rPr>
              <a:t>How it Works</a:t>
            </a:r>
          </a:p>
          <a:p>
            <a:r>
              <a:rPr lang="en-US" dirty="0">
                <a:latin typeface="Century Gothic" panose="020B0502020202020204" pitchFamily="34" charset="0"/>
              </a:rPr>
              <a:t>Exercise can help ease arthritis pain – but which one is best? The answer is as unique as you are. Your Exercise </a:t>
            </a:r>
            <a:r>
              <a:rPr lang="en-US" dirty="0" err="1">
                <a:latin typeface="Century Gothic" panose="020B0502020202020204" pitchFamily="34" charset="0"/>
              </a:rPr>
              <a:t>SolutionSM</a:t>
            </a:r>
            <a:r>
              <a:rPr lang="en-US" dirty="0">
                <a:latin typeface="Century Gothic" panose="020B0502020202020204" pitchFamily="34" charset="0"/>
              </a:rPr>
              <a:t> tool provides a personalized exercise plan. Once you login, you will be able to:</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Identify where you have pain</a:t>
            </a:r>
          </a:p>
          <a:p>
            <a:pPr marL="285750" indent="-285750">
              <a:buFont typeface="Arial" panose="020B0604020202020204" pitchFamily="34" charset="0"/>
              <a:buChar char="•"/>
            </a:pPr>
            <a:r>
              <a:rPr lang="en-US" dirty="0">
                <a:latin typeface="Century Gothic" panose="020B0502020202020204" pitchFamily="34" charset="0"/>
              </a:rPr>
              <a:t>Select your current fitness level</a:t>
            </a:r>
          </a:p>
          <a:p>
            <a:pPr marL="285750" indent="-285750">
              <a:buFont typeface="Arial" panose="020B0604020202020204" pitchFamily="34" charset="0"/>
              <a:buChar char="•"/>
            </a:pPr>
            <a:r>
              <a:rPr lang="en-US" dirty="0">
                <a:latin typeface="Century Gothic" panose="020B0502020202020204" pitchFamily="34" charset="0"/>
              </a:rPr>
              <a:t>Choose an activity that is right for you</a:t>
            </a:r>
          </a:p>
          <a:p>
            <a:pPr marL="285750" indent="-285750">
              <a:buFont typeface="Arial" panose="020B0604020202020204" pitchFamily="34" charset="0"/>
              <a:buChar char="•"/>
            </a:pPr>
            <a:r>
              <a:rPr lang="en-US" dirty="0">
                <a:latin typeface="Century Gothic" panose="020B0502020202020204" pitchFamily="34" charset="0"/>
              </a:rPr>
              <a:t>Learn modifications that let you exercise safely</a:t>
            </a:r>
          </a:p>
        </p:txBody>
      </p:sp>
    </p:spTree>
    <p:extLst>
      <p:ext uri="{BB962C8B-B14F-4D97-AF65-F5344CB8AC3E}">
        <p14:creationId xmlns:p14="http://schemas.microsoft.com/office/powerpoint/2010/main" val="163263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36223"/>
            <a:ext cx="8229600" cy="1143000"/>
          </a:xfrm>
        </p:spPr>
        <p:txBody>
          <a:bodyPr anchor="t">
            <a:normAutofit/>
          </a:bodyPr>
          <a:lstStyle/>
          <a:p>
            <a:pPr algn="l"/>
            <a:r>
              <a:rPr lang="en-US" sz="6000" b="1" dirty="0" smtClean="0">
                <a:solidFill>
                  <a:srgbClr val="16A147"/>
                </a:solidFill>
              </a:rPr>
              <a:t>Finding Services</a:t>
            </a:r>
            <a:endParaRPr lang="en-US" sz="6000" b="1" dirty="0">
              <a:solidFill>
                <a:srgbClr val="16A147"/>
              </a:solidFill>
            </a:endParaRPr>
          </a:p>
        </p:txBody>
      </p:sp>
      <p:sp>
        <p:nvSpPr>
          <p:cNvPr id="5" name="Content Placeholder 2"/>
          <p:cNvSpPr>
            <a:spLocks noGrp="1"/>
          </p:cNvSpPr>
          <p:nvPr>
            <p:ph idx="1"/>
          </p:nvPr>
        </p:nvSpPr>
        <p:spPr>
          <a:xfrm>
            <a:off x="176815" y="1779223"/>
            <a:ext cx="6452635" cy="4525963"/>
          </a:xfrm>
        </p:spPr>
        <p:txBody>
          <a:bodyPr>
            <a:normAutofit/>
          </a:bodyPr>
          <a:lstStyle/>
          <a:p>
            <a:pPr marL="0" indent="0" algn="ctr">
              <a:lnSpc>
                <a:spcPct val="110000"/>
              </a:lnSpc>
              <a:buNone/>
            </a:pPr>
            <a:r>
              <a:rPr lang="en-US" sz="2800" b="1" dirty="0" smtClean="0"/>
              <a:t>Arthritis Foundation Resource Finder</a:t>
            </a:r>
          </a:p>
          <a:p>
            <a:pPr marL="0" indent="0">
              <a:lnSpc>
                <a:spcPct val="110000"/>
              </a:lnSpc>
              <a:buNone/>
            </a:pPr>
            <a:endParaRPr lang="en-US" sz="2800" b="1" dirty="0"/>
          </a:p>
          <a:p>
            <a:pPr marL="0" indent="0" algn="ctr">
              <a:lnSpc>
                <a:spcPct val="110000"/>
              </a:lnSpc>
              <a:buNone/>
            </a:pPr>
            <a:r>
              <a:rPr lang="en-US" sz="2800" b="1" dirty="0"/>
              <a:t>http://resourcefinder.arthritis.org/</a:t>
            </a:r>
            <a:endParaRPr lang="en-US" sz="2800" b="1" dirty="0" smtClean="0"/>
          </a:p>
          <a:p>
            <a:pPr marL="0" indent="0">
              <a:lnSpc>
                <a:spcPct val="110000"/>
              </a:lnSpc>
              <a:buNone/>
            </a:pPr>
            <a:endParaRPr lang="en-US" sz="28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39193"/>
            <a:ext cx="9143999" cy="261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afstore.org/835-7036-II.jpg?resizeid=-2&amp;resizeh=240&amp;resizew=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50" y="779487"/>
            <a:ext cx="2271009" cy="302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4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6A14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16A147"/>
              </a:solidFill>
              <a:latin typeface="Calibri"/>
            </a:endParaRPr>
          </a:p>
        </p:txBody>
      </p:sp>
      <p:pic>
        <p:nvPicPr>
          <p:cNvPr id="7" name="Picture 6" descr="AF_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102" y="4757402"/>
            <a:ext cx="3150898" cy="2100598"/>
          </a:xfrm>
          <a:prstGeom prst="rect">
            <a:avLst/>
          </a:prstGeom>
        </p:spPr>
      </p:pic>
      <p:sp>
        <p:nvSpPr>
          <p:cNvPr id="8" name="Title 1"/>
          <p:cNvSpPr>
            <a:spLocks noGrp="1"/>
          </p:cNvSpPr>
          <p:nvPr>
            <p:ph type="title"/>
          </p:nvPr>
        </p:nvSpPr>
        <p:spPr>
          <a:xfrm>
            <a:off x="0" y="324508"/>
            <a:ext cx="9144000" cy="5184255"/>
          </a:xfrm>
        </p:spPr>
        <p:txBody>
          <a:bodyPr>
            <a:normAutofit/>
          </a:bodyPr>
          <a:lstStyle/>
          <a:p>
            <a:r>
              <a:rPr lang="en-US" sz="9600" b="1" dirty="0" smtClean="0">
                <a:solidFill>
                  <a:schemeClr val="bg1"/>
                </a:solidFill>
                <a:latin typeface="Century Gothic" panose="020B0502020202020204" pitchFamily="34" charset="0"/>
              </a:rPr>
              <a:t>Questions?</a:t>
            </a:r>
            <a:endParaRPr lang="en-US" sz="8800" b="1" dirty="0">
              <a:solidFill>
                <a:schemeClr val="bg1"/>
              </a:solidFill>
              <a:latin typeface="Century Gothic" panose="020B0502020202020204" pitchFamily="34" charset="0"/>
            </a:endParaRPr>
          </a:p>
        </p:txBody>
      </p:sp>
      <p:sp>
        <p:nvSpPr>
          <p:cNvPr id="2" name="TextBox 1"/>
          <p:cNvSpPr txBox="1"/>
          <p:nvPr/>
        </p:nvSpPr>
        <p:spPr>
          <a:xfrm>
            <a:off x="0" y="4041150"/>
            <a:ext cx="9144000" cy="830997"/>
          </a:xfrm>
          <a:prstGeom prst="rect">
            <a:avLst/>
          </a:prstGeom>
          <a:noFill/>
        </p:spPr>
        <p:txBody>
          <a:bodyPr wrap="square" rtlCol="0">
            <a:spAutoFit/>
          </a:bodyPr>
          <a:lstStyle/>
          <a:p>
            <a:pPr algn="ctr"/>
            <a:r>
              <a:rPr lang="en-US" sz="4800" b="1" dirty="0">
                <a:solidFill>
                  <a:schemeClr val="bg1"/>
                </a:solidFill>
                <a:latin typeface="Century Gothic" panose="020B0502020202020204" pitchFamily="34" charset="0"/>
                <a:ea typeface="+mj-ea"/>
                <a:cs typeface="+mj-cs"/>
              </a:rPr>
              <a:t>awolfe@arthritis.org</a:t>
            </a:r>
          </a:p>
        </p:txBody>
      </p:sp>
    </p:spTree>
    <p:extLst>
      <p:ext uri="{BB962C8B-B14F-4D97-AF65-F5344CB8AC3E}">
        <p14:creationId xmlns:p14="http://schemas.microsoft.com/office/powerpoint/2010/main" val="413079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00065" y="2302008"/>
            <a:ext cx="8186737" cy="3962400"/>
          </a:xfrm>
        </p:spPr>
        <p:txBody>
          <a:bodyPr/>
          <a:lstStyle/>
          <a:p>
            <a:pPr marL="401629" indent="-401629">
              <a:lnSpc>
                <a:spcPts val="2900"/>
              </a:lnSpc>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400" dirty="0" smtClean="0">
                <a:latin typeface="Lucida Sans Unicode" panose="020B0602030504020204" pitchFamily="34" charset="0"/>
                <a:ea typeface="Lucida Sans Unicode" panose="020B0602030504020204" pitchFamily="34" charset="0"/>
                <a:cs typeface="Lucida Sans Unicode" panose="020B0602030504020204" pitchFamily="34" charset="0"/>
              </a:rPr>
              <a:t>. Please don’t use Q &amp; A option.)</a:t>
            </a:r>
            <a:endPar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lvl="1" indent="-401629">
              <a:lnSpc>
                <a:spcPts val="2900"/>
              </a:lnSpc>
              <a:buFont typeface="Arial" panose="020B0604020202020204" pitchFamily="34" charset="0"/>
              <a:buChar char="•"/>
            </a:pPr>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a:t>
            </a:r>
            <a:r>
              <a:rPr lang="en-US" altLang="en-US" sz="24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571501"/>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27050" y="1230725"/>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40026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667000"/>
            <a:ext cx="8458200" cy="4267200"/>
          </a:xfrm>
        </p:spPr>
        <p:txBody>
          <a:bodyPr rtlCol="0">
            <a:normAutofit/>
          </a:bodyPr>
          <a:lstStyle/>
          <a:p>
            <a:pPr marL="401813" indent="-401813">
              <a:lnSpc>
                <a:spcPts val="2900"/>
              </a:lnSpc>
              <a:defRPr/>
            </a:pPr>
            <a:r>
              <a:rPr lang="en-US" sz="28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800" dirty="0">
                <a:latin typeface="Lucida Sans Unicode" panose="020B0602030504020204" pitchFamily="34" charset="0"/>
                <a:cs typeface="Lucida Sans Unicode" panose="020B0602030504020204" pitchFamily="34" charset="0"/>
              </a:rPr>
              <a:t>Session recorded and archived with PowerPoint files at </a:t>
            </a:r>
            <a:r>
              <a:rPr lang="en-US" sz="2800" dirty="0">
                <a:latin typeface="Lucida Sans Unicode" panose="020B0602030504020204" pitchFamily="34" charset="0"/>
                <a:cs typeface="Lucida Sans Unicode" panose="020B0602030504020204" pitchFamily="34" charset="0"/>
                <a:hlinkClick r:id="rId2"/>
              </a:rPr>
              <a:t>www.agrability.org/Online-Training/archived</a:t>
            </a:r>
            <a:r>
              <a:rPr lang="en-US" sz="2800" dirty="0">
                <a:latin typeface="Lucida Sans Unicode" panose="020B0602030504020204" pitchFamily="34" charset="0"/>
                <a:cs typeface="Lucida Sans Unicode" panose="020B0602030504020204" pitchFamily="34" charset="0"/>
              </a:rPr>
              <a:t> </a:t>
            </a:r>
          </a:p>
          <a:p>
            <a:pPr marL="401813" indent="-401813">
              <a:lnSpc>
                <a:spcPts val="2900"/>
              </a:lnSpc>
              <a:defRPr/>
            </a:pPr>
            <a:r>
              <a:rPr lang="en-US" sz="28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0">
              <a:lnSpc>
                <a:spcPts val="2900"/>
              </a:lnSpc>
              <a:defRPr/>
            </a:pPr>
            <a:endParaRPr lang="en-US" dirty="0" smtClean="0"/>
          </a:p>
        </p:txBody>
      </p:sp>
      <p:sp>
        <p:nvSpPr>
          <p:cNvPr id="51202" name="Title 1"/>
          <p:cNvSpPr>
            <a:spLocks noGrp="1"/>
          </p:cNvSpPr>
          <p:nvPr>
            <p:ph type="title"/>
          </p:nvPr>
        </p:nvSpPr>
        <p:spPr>
          <a:xfrm>
            <a:off x="527050" y="1295400"/>
            <a:ext cx="9150351" cy="1143000"/>
          </a:xfrm>
        </p:spPr>
        <p:txBody>
          <a:bodyPr rtlCol="0">
            <a:normAutofit/>
          </a:bodyPr>
          <a:lstStyle/>
          <a:p>
            <a:pPr>
              <a:defRPr/>
            </a:pPr>
            <a:r>
              <a:rPr lang="en-US" b="1" dirty="0">
                <a:solidFill>
                  <a:schemeClr val="accent6">
                    <a:lumMod val="50000"/>
                  </a:schemeClr>
                </a:solidFill>
                <a:latin typeface="+mn-lt"/>
              </a:rPr>
              <a:t>Basic Webinar Instructions</a:t>
            </a:r>
          </a:p>
        </p:txBody>
      </p:sp>
      <p:pic>
        <p:nvPicPr>
          <p:cNvPr id="11268"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7" y="609601"/>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8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570037"/>
            <a:ext cx="8458200" cy="5135563"/>
          </a:xfrm>
        </p:spPr>
        <p:txBody>
          <a:bodyPr rtlCol="0">
            <a:normAutofit fontScale="92500" lnSpcReduction="20000"/>
          </a:bodyPr>
          <a:lstStyle/>
          <a:p>
            <a:pPr>
              <a:defRPr/>
            </a:pPr>
            <a:r>
              <a:rPr lang="en-US" sz="30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667"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p>
          <a:p>
            <a:pPr>
              <a:defRPr/>
            </a:pPr>
            <a:endParaRPr lang="en-US" sz="1200" dirty="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sz="2667"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Currently 20 state projects</a:t>
            </a:r>
          </a:p>
          <a:p>
            <a:pPr lvl="1">
              <a:defRPr/>
            </a:pPr>
            <a:r>
              <a:rPr lang="en-US" sz="2667"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p>
          <a:p>
            <a:pPr lvl="1">
              <a:defRPr/>
            </a:pPr>
            <a:endParaRPr lang="en-US" sz="1200" dirty="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sz="2667"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defRPr/>
            </a:pPr>
            <a:r>
              <a:rPr lang="en-US" sz="19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defRPr/>
            </a:pPr>
            <a:r>
              <a:rPr lang="en-US" sz="1900" dirty="0">
                <a:solidFill>
                  <a:schemeClr val="accent6">
                    <a:lumMod val="50000"/>
                  </a:schemeClr>
                </a:solidFill>
                <a:latin typeface="Lucida Sans Unicode" panose="020B0602030504020204" pitchFamily="34" charset="0"/>
                <a:cs typeface="Lucida Sans Unicode" panose="020B0602030504020204" pitchFamily="34" charset="0"/>
              </a:rPr>
              <a:t>The Arthritis Foundation, Heartland Region</a:t>
            </a:r>
          </a:p>
          <a:p>
            <a:pPr lvl="2">
              <a:defRPr/>
            </a:pPr>
            <a:r>
              <a:rPr lang="en-US" sz="1900" dirty="0">
                <a:solidFill>
                  <a:schemeClr val="accent6">
                    <a:lumMod val="50000"/>
                  </a:schemeClr>
                </a:solidFill>
                <a:latin typeface="Lucida Sans Unicode" panose="020B0602030504020204" pitchFamily="34" charset="0"/>
                <a:cs typeface="Lucida Sans Unicode" panose="020B0602030504020204" pitchFamily="34" charset="0"/>
              </a:rPr>
              <a:t>University of Illinois at Urbana-Champaign</a:t>
            </a:r>
          </a:p>
          <a:p>
            <a:pPr lvl="2">
              <a:defRPr/>
            </a:pPr>
            <a:r>
              <a:rPr lang="en-US" sz="1900" dirty="0">
                <a:solidFill>
                  <a:schemeClr val="accent6">
                    <a:lumMod val="50000"/>
                  </a:schemeClr>
                </a:solidFill>
                <a:latin typeface="Lucida Sans Unicode" panose="020B0602030504020204" pitchFamily="34" charset="0"/>
                <a:cs typeface="Lucida Sans Unicode" panose="020B0602030504020204" pitchFamily="34" charset="0"/>
              </a:rPr>
              <a:t>Colorado State University</a:t>
            </a:r>
          </a:p>
          <a:p>
            <a:pPr lvl="2">
              <a:defRPr/>
            </a:pPr>
            <a:endParaRPr lang="en-US" sz="1900" dirty="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sz="19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1900" dirty="0">
                <a:latin typeface="Lucida Sans Unicode" panose="020B0602030504020204" pitchFamily="34" charset="0"/>
                <a:cs typeface="Lucida Sans Unicode" panose="020B0602030504020204" pitchFamily="34" charset="0"/>
                <a:hlinkClick r:id="rId3"/>
              </a:rPr>
              <a:t>www.agrability.org</a:t>
            </a:r>
            <a:endParaRPr lang="en-US" sz="1900" dirty="0">
              <a:latin typeface="Lucida Sans Unicode" panose="020B0602030504020204" pitchFamily="34" charset="0"/>
              <a:cs typeface="Lucida Sans Unicode" panose="020B0602030504020204" pitchFamily="34" charset="0"/>
            </a:endParaRPr>
          </a:p>
        </p:txBody>
      </p:sp>
      <p:pic>
        <p:nvPicPr>
          <p:cNvPr id="13315"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42608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20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04"/>
            <a:ext cx="7772400" cy="1470025"/>
          </a:xfrm>
        </p:spPr>
        <p:txBody>
          <a:bodyPr>
            <a:normAutofit fontScale="90000"/>
          </a:bodyPr>
          <a:lstStyle/>
          <a:p>
            <a:r>
              <a:rPr lang="en-US" sz="5300" b="1" dirty="0" smtClean="0"/>
              <a:t>Nutrition and Your Arthritis</a:t>
            </a:r>
            <a:br>
              <a:rPr lang="en-US" sz="5300" b="1" dirty="0" smtClean="0"/>
            </a:br>
            <a:r>
              <a:rPr lang="en-US" sz="3600" dirty="0" smtClean="0"/>
              <a:t>Get Tips on Eating Well and Feeling Better!</a:t>
            </a:r>
            <a:endParaRPr lang="en-US" sz="3600" dirty="0"/>
          </a:p>
        </p:txBody>
      </p:sp>
      <p:sp>
        <p:nvSpPr>
          <p:cNvPr id="3" name="Subtitle 2"/>
          <p:cNvSpPr>
            <a:spLocks noGrp="1"/>
          </p:cNvSpPr>
          <p:nvPr>
            <p:ph type="subTitle" idx="1"/>
          </p:nvPr>
        </p:nvSpPr>
        <p:spPr>
          <a:xfrm>
            <a:off x="1251678" y="4245963"/>
            <a:ext cx="6738079" cy="1752600"/>
          </a:xfrm>
        </p:spPr>
        <p:txBody>
          <a:bodyPr/>
          <a:lstStyle/>
          <a:p>
            <a:r>
              <a:rPr lang="en-US" b="1" dirty="0" smtClean="0">
                <a:solidFill>
                  <a:srgbClr val="00B050"/>
                </a:solidFill>
              </a:rPr>
              <a:t>Amber D. Wolfe, M.S.</a:t>
            </a:r>
          </a:p>
          <a:p>
            <a:r>
              <a:rPr lang="en-US" b="1" dirty="0" smtClean="0">
                <a:solidFill>
                  <a:srgbClr val="00B050"/>
                </a:solidFill>
              </a:rPr>
              <a:t>Arthritis Foundation, Heartland Region</a:t>
            </a:r>
            <a:endParaRPr lang="en-US"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6" y="505137"/>
            <a:ext cx="4677658" cy="162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ntegrativemedicine.arizona.edu/file/16897/ai_d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361" y="505136"/>
            <a:ext cx="3032750" cy="192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0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459" y="450265"/>
            <a:ext cx="7435121" cy="6124754"/>
          </a:xfrm>
          <a:prstGeom prst="rect">
            <a:avLst/>
          </a:prstGeom>
        </p:spPr>
        <p:txBody>
          <a:bodyPr wrap="square">
            <a:spAutoFit/>
          </a:bodyPr>
          <a:lstStyle/>
          <a:p>
            <a:r>
              <a:rPr lang="en-US" sz="2800" b="1" dirty="0">
                <a:solidFill>
                  <a:srgbClr val="00B050"/>
                </a:solidFill>
              </a:rPr>
              <a:t>Arthritis is the leading cause of disability in the United States, affecting over 50 million adults and 300,000 children.  </a:t>
            </a:r>
            <a:endParaRPr lang="en-US" sz="2800" b="1" dirty="0" smtClean="0">
              <a:solidFill>
                <a:srgbClr val="00B050"/>
              </a:solidFill>
            </a:endParaRPr>
          </a:p>
          <a:p>
            <a:endParaRPr lang="en-US" sz="2800" b="1" dirty="0">
              <a:solidFill>
                <a:srgbClr val="00B050"/>
              </a:solidFill>
            </a:endParaRPr>
          </a:p>
          <a:p>
            <a:r>
              <a:rPr lang="en-US" sz="2800" b="1" dirty="0" smtClean="0">
                <a:solidFill>
                  <a:srgbClr val="00B050"/>
                </a:solidFill>
              </a:rPr>
              <a:t>Can </a:t>
            </a:r>
            <a:r>
              <a:rPr lang="en-US" sz="2800" b="1" dirty="0">
                <a:solidFill>
                  <a:srgbClr val="00B050"/>
                </a:solidFill>
              </a:rPr>
              <a:t>the foods you eat cause or affect your arthritis?  That is a very common question posed to the Arthritis Foundation, and this webinar will address some of the issues related to diet and overall nutrition.  </a:t>
            </a:r>
            <a:endParaRPr lang="en-US" sz="2800" b="1" dirty="0" smtClean="0">
              <a:solidFill>
                <a:srgbClr val="00B050"/>
              </a:solidFill>
            </a:endParaRPr>
          </a:p>
          <a:p>
            <a:endParaRPr lang="en-US" sz="2800" b="1" dirty="0">
              <a:solidFill>
                <a:srgbClr val="00B050"/>
              </a:solidFill>
            </a:endParaRPr>
          </a:p>
          <a:p>
            <a:r>
              <a:rPr lang="en-US" sz="2800" b="1" dirty="0" smtClean="0">
                <a:solidFill>
                  <a:srgbClr val="00B050"/>
                </a:solidFill>
              </a:rPr>
              <a:t>Because </a:t>
            </a:r>
            <a:r>
              <a:rPr lang="en-US" sz="2800" b="1" dirty="0">
                <a:solidFill>
                  <a:srgbClr val="00B050"/>
                </a:solidFill>
              </a:rPr>
              <a:t>symptoms of arthritis can vary from day to day, it is natural to think that what you ate yesterday might have caused or reduced the pain you feel today.</a:t>
            </a:r>
          </a:p>
        </p:txBody>
      </p:sp>
    </p:spTree>
    <p:extLst>
      <p:ext uri="{BB962C8B-B14F-4D97-AF65-F5344CB8AC3E}">
        <p14:creationId xmlns:p14="http://schemas.microsoft.com/office/powerpoint/2010/main" val="2420555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302" y="764420"/>
            <a:ext cx="7180288" cy="5262979"/>
          </a:xfrm>
          <a:prstGeom prst="rect">
            <a:avLst/>
          </a:prstGeom>
        </p:spPr>
        <p:txBody>
          <a:bodyPr wrap="square">
            <a:spAutoFit/>
          </a:bodyPr>
          <a:lstStyle/>
          <a:p>
            <a:r>
              <a:rPr lang="en-US" sz="2800" b="1" dirty="0">
                <a:solidFill>
                  <a:srgbClr val="00B050"/>
                </a:solidFill>
              </a:rPr>
              <a:t>The goal of this one-hour webinar is </a:t>
            </a:r>
            <a:r>
              <a:rPr lang="en-US" sz="2800" b="1" dirty="0" smtClean="0">
                <a:solidFill>
                  <a:srgbClr val="00B050"/>
                </a:solidFill>
              </a:rPr>
              <a:t>to:</a:t>
            </a:r>
          </a:p>
          <a:p>
            <a:endParaRPr lang="en-US" sz="2800" b="1" dirty="0">
              <a:solidFill>
                <a:srgbClr val="00B050"/>
              </a:solidFill>
            </a:endParaRPr>
          </a:p>
          <a:p>
            <a:r>
              <a:rPr lang="en-US" sz="2800" b="1" dirty="0" smtClean="0">
                <a:solidFill>
                  <a:srgbClr val="00B050"/>
                </a:solidFill>
              </a:rPr>
              <a:t>**identify </a:t>
            </a:r>
            <a:r>
              <a:rPr lang="en-US" sz="2800" b="1" dirty="0">
                <a:solidFill>
                  <a:srgbClr val="00B050"/>
                </a:solidFill>
              </a:rPr>
              <a:t>the roles foods may play in arthritis, </a:t>
            </a:r>
            <a:endParaRPr lang="en-US" sz="2800" b="1" dirty="0" smtClean="0">
              <a:solidFill>
                <a:srgbClr val="00B050"/>
              </a:solidFill>
            </a:endParaRPr>
          </a:p>
          <a:p>
            <a:endParaRPr lang="en-US" sz="2800" b="1" dirty="0">
              <a:solidFill>
                <a:srgbClr val="00B050"/>
              </a:solidFill>
            </a:endParaRPr>
          </a:p>
          <a:p>
            <a:r>
              <a:rPr lang="en-US" sz="2800" b="1" dirty="0" smtClean="0">
                <a:solidFill>
                  <a:srgbClr val="00B050"/>
                </a:solidFill>
              </a:rPr>
              <a:t>**to </a:t>
            </a:r>
            <a:r>
              <a:rPr lang="en-US" sz="2800" b="1" dirty="0">
                <a:solidFill>
                  <a:srgbClr val="00B050"/>
                </a:solidFill>
              </a:rPr>
              <a:t>understand obesity as it affects the weight-bearing joints, </a:t>
            </a:r>
            <a:endParaRPr lang="en-US" sz="2800" b="1" dirty="0" smtClean="0">
              <a:solidFill>
                <a:srgbClr val="00B050"/>
              </a:solidFill>
            </a:endParaRPr>
          </a:p>
          <a:p>
            <a:endParaRPr lang="en-US" sz="2800" b="1" dirty="0">
              <a:solidFill>
                <a:srgbClr val="00B050"/>
              </a:solidFill>
            </a:endParaRPr>
          </a:p>
          <a:p>
            <a:r>
              <a:rPr lang="en-US" sz="2800" b="1" dirty="0" smtClean="0">
                <a:solidFill>
                  <a:srgbClr val="00B050"/>
                </a:solidFill>
              </a:rPr>
              <a:t>**how </a:t>
            </a:r>
            <a:r>
              <a:rPr lang="en-US" sz="2800" b="1" dirty="0">
                <a:solidFill>
                  <a:srgbClr val="00B050"/>
                </a:solidFill>
              </a:rPr>
              <a:t>to find a healthy-well-balanced diet, explore supplements, and to </a:t>
            </a:r>
            <a:endParaRPr lang="en-US" sz="2800" b="1" dirty="0" smtClean="0">
              <a:solidFill>
                <a:srgbClr val="00B050"/>
              </a:solidFill>
            </a:endParaRPr>
          </a:p>
          <a:p>
            <a:endParaRPr lang="en-US" sz="2800" b="1" dirty="0">
              <a:solidFill>
                <a:srgbClr val="00B050"/>
              </a:solidFill>
            </a:endParaRPr>
          </a:p>
          <a:p>
            <a:r>
              <a:rPr lang="en-US" sz="2800" b="1" dirty="0" smtClean="0">
                <a:solidFill>
                  <a:srgbClr val="00B050"/>
                </a:solidFill>
              </a:rPr>
              <a:t>**introduce </a:t>
            </a:r>
            <a:r>
              <a:rPr lang="en-US" sz="2800" b="1" dirty="0">
                <a:solidFill>
                  <a:srgbClr val="00B050"/>
                </a:solidFill>
              </a:rPr>
              <a:t>several educational resources that are available for use in these areas.</a:t>
            </a:r>
          </a:p>
        </p:txBody>
      </p:sp>
    </p:spTree>
    <p:extLst>
      <p:ext uri="{BB962C8B-B14F-4D97-AF65-F5344CB8AC3E}">
        <p14:creationId xmlns:p14="http://schemas.microsoft.com/office/powerpoint/2010/main" val="46622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rPr>
              <a:t>Webinar Topics</a:t>
            </a:r>
            <a:endParaRPr lang="en-US" sz="6000" b="1" dirty="0">
              <a:solidFill>
                <a:srgbClr val="00B050"/>
              </a:solidFill>
            </a:endParaRPr>
          </a:p>
        </p:txBody>
      </p:sp>
      <p:sp>
        <p:nvSpPr>
          <p:cNvPr id="3" name="Content Placeholder 2"/>
          <p:cNvSpPr>
            <a:spLocks noGrp="1"/>
          </p:cNvSpPr>
          <p:nvPr>
            <p:ph idx="1"/>
          </p:nvPr>
        </p:nvSpPr>
        <p:spPr/>
        <p:txBody>
          <a:bodyPr>
            <a:normAutofit/>
          </a:bodyPr>
          <a:lstStyle/>
          <a:p>
            <a:pPr lvl="0"/>
            <a:r>
              <a:rPr lang="en-US" dirty="0" smtClean="0"/>
              <a:t>Arthritis-Food Connection</a:t>
            </a:r>
            <a:endParaRPr lang="en-US" dirty="0"/>
          </a:p>
          <a:p>
            <a:pPr lvl="0"/>
            <a:r>
              <a:rPr lang="en-US" dirty="0"/>
              <a:t>Diet and </a:t>
            </a:r>
            <a:r>
              <a:rPr lang="en-US" dirty="0" smtClean="0"/>
              <a:t>Inflammation</a:t>
            </a:r>
          </a:p>
          <a:p>
            <a:pPr lvl="0"/>
            <a:r>
              <a:rPr lang="en-US" dirty="0" smtClean="0"/>
              <a:t>Guide </a:t>
            </a:r>
            <a:r>
              <a:rPr lang="en-US" dirty="0"/>
              <a:t>to a Healthy Diet</a:t>
            </a:r>
          </a:p>
          <a:p>
            <a:pPr lvl="0"/>
            <a:r>
              <a:rPr lang="en-US" dirty="0"/>
              <a:t>Good Supplements vs. Unproven Diet </a:t>
            </a:r>
            <a:r>
              <a:rPr lang="en-US" dirty="0" smtClean="0"/>
              <a:t>Claims</a:t>
            </a:r>
          </a:p>
          <a:p>
            <a:pPr lvl="0"/>
            <a:r>
              <a:rPr lang="en-US" dirty="0" smtClean="0"/>
              <a:t>Arthritis Foundation Resources</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243540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1948</Words>
  <Application>Microsoft Office PowerPoint</Application>
  <PresentationFormat>On-screen Show (4:3)</PresentationFormat>
  <Paragraphs>259</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Arthritis and Nutrition: Tips on Eating Well  and Feeling Better  Amber D. Wolfe, M.S. Arthritis Foundation, Heartland Region  Thursday, May 26 3:00 p.m. EDT </vt:lpstr>
      <vt:lpstr>Basic Webinar Instructions</vt:lpstr>
      <vt:lpstr>Basic Webinar Instructions</vt:lpstr>
      <vt:lpstr>Basic Webinar Instructions</vt:lpstr>
      <vt:lpstr>PowerPoint Presentation</vt:lpstr>
      <vt:lpstr>Nutrition and Your Arthritis Get Tips on Eating Well and Feeling Better!</vt:lpstr>
      <vt:lpstr>PowerPoint Presentation</vt:lpstr>
      <vt:lpstr>PowerPoint Presentation</vt:lpstr>
      <vt:lpstr>Webinar Topics</vt:lpstr>
      <vt:lpstr>Managing Arthritis</vt:lpstr>
      <vt:lpstr>What Causes Inflammation?</vt:lpstr>
      <vt:lpstr>How Does A Healthy  Diet Affect Arthritis?</vt:lpstr>
      <vt:lpstr>What is a “Good” Diet</vt:lpstr>
      <vt:lpstr>Water</vt:lpstr>
      <vt:lpstr>Diet and Inflammation</vt:lpstr>
      <vt:lpstr>PowerPoint Presentation</vt:lpstr>
      <vt:lpstr>Foods That Inflame</vt:lpstr>
      <vt:lpstr>Foods That Combat Inflammation</vt:lpstr>
      <vt:lpstr>“Good” Supplements</vt:lpstr>
      <vt:lpstr>Specific Arthritis Diets</vt:lpstr>
      <vt:lpstr>Why Start Eating Better Now? </vt:lpstr>
      <vt:lpstr>What Can You Do?</vt:lpstr>
      <vt:lpstr>Additional Information and Resources from the</vt:lpstr>
      <vt:lpstr>PowerPoint Presentation</vt:lpstr>
      <vt:lpstr>PowerPoint Presentation</vt:lpstr>
      <vt:lpstr>Better Living Toolkit</vt:lpstr>
      <vt:lpstr>Your Exercise Solution </vt:lpstr>
      <vt:lpstr>Finding Services</vt:lpstr>
      <vt:lpstr>Questions?</vt:lpstr>
    </vt:vector>
  </TitlesOfParts>
  <Company>Arthritis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Malone</dc:creator>
  <cp:lastModifiedBy>bngadmin</cp:lastModifiedBy>
  <cp:revision>19</cp:revision>
  <dcterms:created xsi:type="dcterms:W3CDTF">2015-04-22T16:00:32Z</dcterms:created>
  <dcterms:modified xsi:type="dcterms:W3CDTF">2016-05-26T18:27:47Z</dcterms:modified>
</cp:coreProperties>
</file>