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306" r:id="rId3"/>
    <p:sldId id="307" r:id="rId4"/>
    <p:sldId id="308" r:id="rId5"/>
    <p:sldId id="266" r:id="rId6"/>
    <p:sldId id="267" r:id="rId7"/>
    <p:sldId id="257" r:id="rId8"/>
    <p:sldId id="259" r:id="rId9"/>
    <p:sldId id="280" r:id="rId10"/>
    <p:sldId id="275" r:id="rId11"/>
    <p:sldId id="276" r:id="rId12"/>
    <p:sldId id="269" r:id="rId13"/>
    <p:sldId id="277" r:id="rId14"/>
    <p:sldId id="258" r:id="rId15"/>
    <p:sldId id="278" r:id="rId16"/>
    <p:sldId id="281" r:id="rId17"/>
    <p:sldId id="279" r:id="rId18"/>
    <p:sldId id="282" r:id="rId19"/>
    <p:sldId id="283" r:id="rId20"/>
    <p:sldId id="284" r:id="rId21"/>
    <p:sldId id="285" r:id="rId22"/>
    <p:sldId id="286" r:id="rId23"/>
    <p:sldId id="288" r:id="rId24"/>
    <p:sldId id="303" r:id="rId25"/>
    <p:sldId id="304" r:id="rId26"/>
    <p:sldId id="287" r:id="rId27"/>
    <p:sldId id="289" r:id="rId28"/>
    <p:sldId id="261" r:id="rId29"/>
    <p:sldId id="270" r:id="rId30"/>
    <p:sldId id="271" r:id="rId31"/>
    <p:sldId id="290" r:id="rId32"/>
    <p:sldId id="291" r:id="rId33"/>
    <p:sldId id="292" r:id="rId34"/>
    <p:sldId id="293" r:id="rId35"/>
    <p:sldId id="294" r:id="rId36"/>
    <p:sldId id="305" r:id="rId37"/>
    <p:sldId id="295" r:id="rId38"/>
    <p:sldId id="296" r:id="rId39"/>
    <p:sldId id="297" r:id="rId40"/>
    <p:sldId id="298" r:id="rId41"/>
    <p:sldId id="273" r:id="rId42"/>
    <p:sldId id="300" r:id="rId43"/>
    <p:sldId id="299" r:id="rId44"/>
    <p:sldId id="274" r:id="rId45"/>
    <p:sldId id="265" r:id="rId46"/>
    <p:sldId id="301" r:id="rId47"/>
    <p:sldId id="264" r:id="rId48"/>
    <p:sldId id="302" r:id="rId49"/>
  </p:sldIdLst>
  <p:sldSz cx="9144000" cy="6858000" type="screen4x3"/>
  <p:notesSz cx="7010400" cy="9296400"/>
  <p:custDataLst>
    <p:tags r:id="rId5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1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96" y="-684"/>
      </p:cViewPr>
      <p:guideLst>
        <p:guide orient="horz" pos="346"/>
        <p:guide pos="3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192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7" y="1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A4CBC2A0-3995-4474-AB49-499E463459EC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6553CE6D-C611-416C-A75E-60A4C6C086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93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1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E0C70342-4879-4B68-88CA-FE1877337C88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8" rIns="93176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6" tIns="46588" rIns="93176" bIns="4658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BA08ACFA-EE51-4066-A5D6-B6D4BAF54D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6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8ACFA-EE51-4066-A5D6-B6D4BAF54DB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Bounce rate – A single page view and then exit the whole site ending the session.</a:t>
            </a:r>
          </a:p>
          <a:p>
            <a:pPr>
              <a:buFont typeface="Arial" charset="0"/>
              <a:buChar char="•"/>
            </a:pPr>
            <a:endParaRPr lang="en-US" sz="1600" dirty="0"/>
          </a:p>
          <a:p>
            <a:r>
              <a:rPr lang="en-US" sz="1600" dirty="0"/>
              <a:t> Beef cattle handling safety</a:t>
            </a:r>
          </a:p>
          <a:p>
            <a:pPr lvl="1"/>
            <a:r>
              <a:rPr lang="en-US" sz="1600" dirty="0"/>
              <a:t>119 page views, 90 were unique</a:t>
            </a:r>
          </a:p>
          <a:p>
            <a:pPr lvl="1"/>
            <a:r>
              <a:rPr lang="en-US" sz="1600" dirty="0"/>
              <a:t>51 entered from this page</a:t>
            </a:r>
          </a:p>
          <a:p>
            <a:pPr lvl="1"/>
            <a:r>
              <a:rPr lang="en-US" sz="1600" dirty="0"/>
              <a:t>Time on page was 2 minutes and 10 seconds</a:t>
            </a:r>
          </a:p>
          <a:p>
            <a:pPr lvl="1"/>
            <a:r>
              <a:rPr lang="en-US" sz="1600" dirty="0"/>
              <a:t>64% bounce rate, 50% exit rate</a:t>
            </a:r>
          </a:p>
          <a:p>
            <a:pPr lvl="1"/>
            <a:endParaRPr lang="en-US" sz="1600" dirty="0"/>
          </a:p>
          <a:p>
            <a:r>
              <a:rPr lang="en-US" sz="1600" dirty="0"/>
              <a:t>Anhydrous ammonia safety</a:t>
            </a:r>
          </a:p>
          <a:p>
            <a:pPr lvl="1"/>
            <a:r>
              <a:rPr lang="en-US" sz="1600" dirty="0"/>
              <a:t>98 page views, 78 were unique</a:t>
            </a:r>
          </a:p>
          <a:p>
            <a:pPr lvl="1"/>
            <a:r>
              <a:rPr lang="en-US" sz="1600" dirty="0"/>
              <a:t>70 entered from this page</a:t>
            </a:r>
          </a:p>
          <a:p>
            <a:pPr lvl="1"/>
            <a:r>
              <a:rPr lang="en-US" sz="1600" dirty="0"/>
              <a:t>Time on page was 13 minutes and 28 seconds</a:t>
            </a:r>
          </a:p>
          <a:p>
            <a:pPr lvl="1"/>
            <a:r>
              <a:rPr lang="en-US" sz="1600" dirty="0"/>
              <a:t>74% bounce rate, 71% exit rate</a:t>
            </a:r>
          </a:p>
          <a:p>
            <a:pPr>
              <a:buFont typeface="Arial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8ACFA-EE51-4066-A5D6-B6D4BAF54DB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8ACFA-EE51-4066-A5D6-B6D4BAF54DB8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buFont typeface="Arial" charset="0"/>
              <a:buChar char="•"/>
            </a:pPr>
            <a:r>
              <a:rPr lang="en-US" sz="1800" dirty="0"/>
              <a:t> Send me an email and I will send you and invitation to join through </a:t>
            </a:r>
            <a:r>
              <a:rPr lang="en-US" sz="1800" dirty="0" err="1"/>
              <a:t>eXtension</a:t>
            </a:r>
            <a:endParaRPr lang="en-US" sz="1800" dirty="0"/>
          </a:p>
          <a:p>
            <a:endParaRPr lang="en-US" sz="1800" dirty="0"/>
          </a:p>
          <a:p>
            <a:pPr>
              <a:buFont typeface="Arial" charset="0"/>
              <a:buChar char="•"/>
            </a:pPr>
            <a:r>
              <a:rPr lang="en-US" sz="1800" dirty="0"/>
              <a:t> After joining the </a:t>
            </a:r>
            <a:r>
              <a:rPr lang="en-US" sz="1800" dirty="0" err="1"/>
              <a:t>CoP</a:t>
            </a:r>
            <a:r>
              <a:rPr lang="en-US" sz="1800" dirty="0"/>
              <a:t>, you will receive a Doodle poll from me so you can indicate your areas of expertise.</a:t>
            </a:r>
          </a:p>
          <a:p>
            <a:endParaRPr lang="en-US" sz="1800" dirty="0"/>
          </a:p>
          <a:p>
            <a:pPr>
              <a:buFont typeface="Arial" charset="0"/>
              <a:buChar char="•"/>
            </a:pPr>
            <a:r>
              <a:rPr lang="en-US" sz="1800" dirty="0"/>
              <a:t> You will be asked to review articles and FAQs before they go to copy editing. </a:t>
            </a:r>
          </a:p>
          <a:p>
            <a:endParaRPr lang="en-US" sz="1800" dirty="0"/>
          </a:p>
          <a:p>
            <a:pPr>
              <a:buFont typeface="Arial" charset="0"/>
              <a:buChar char="•"/>
            </a:pPr>
            <a:r>
              <a:rPr lang="en-US" sz="1800" dirty="0"/>
              <a:t> If you have an event or hosting a webinar, email me the details and I will post it on </a:t>
            </a:r>
            <a:r>
              <a:rPr lang="en-US" sz="1800" dirty="0" err="1"/>
              <a:t>FReSH</a:t>
            </a:r>
            <a:r>
              <a:rPr lang="en-US" sz="1800" dirty="0"/>
              <a:t> to promote your event. </a:t>
            </a:r>
          </a:p>
          <a:p>
            <a:endParaRPr lang="en-US" sz="1800" dirty="0"/>
          </a:p>
          <a:p>
            <a:pPr>
              <a:buFont typeface="Arial" charset="0"/>
              <a:buChar char="•"/>
            </a:pPr>
            <a:r>
              <a:rPr lang="en-US" sz="1800" dirty="0"/>
              <a:t> If you have done a presentation or developed curriculum, </a:t>
            </a:r>
            <a:r>
              <a:rPr lang="en-US" sz="1800" dirty="0" err="1"/>
              <a:t>FReSH</a:t>
            </a:r>
            <a:r>
              <a:rPr lang="en-US" sz="1800" dirty="0"/>
              <a:t> can be an outlet for you.</a:t>
            </a:r>
          </a:p>
          <a:p>
            <a:r>
              <a:rPr lang="en-US" sz="1800" dirty="0"/>
              <a:t> </a:t>
            </a:r>
          </a:p>
          <a:p>
            <a:pPr>
              <a:buFont typeface="Arial" charset="0"/>
              <a:buChar char="•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8ACFA-EE51-4066-A5D6-B6D4BAF54DB8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000" dirty="0"/>
              <a:t> There are over 50 Communities of Practice that are currently ‘live’. </a:t>
            </a:r>
          </a:p>
          <a:p>
            <a:pPr>
              <a:buFont typeface="Arial" charset="0"/>
              <a:buChar char="•"/>
            </a:pPr>
            <a:endParaRPr lang="en-US" sz="2000" dirty="0"/>
          </a:p>
          <a:p>
            <a:pPr>
              <a:buFont typeface="Arial" charset="0"/>
              <a:buChar char="•"/>
            </a:pPr>
            <a:r>
              <a:rPr lang="en-US" sz="2000" dirty="0"/>
              <a:t> More </a:t>
            </a:r>
            <a:r>
              <a:rPr lang="en-US" sz="2000" dirty="0" err="1"/>
              <a:t>CoPs</a:t>
            </a:r>
            <a:r>
              <a:rPr lang="en-US" sz="2000" dirty="0"/>
              <a:t> can be added.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8ACFA-EE51-4066-A5D6-B6D4BAF54DB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1800" dirty="0"/>
              <a:t>NCERA 197 used to be NCR 197 and began in 2000 to develop strategies to use the Land Grant system’s research and extension capability and the experience of </a:t>
            </a:r>
            <a:r>
              <a:rPr lang="en-US" sz="1800" dirty="0" err="1"/>
              <a:t>ag</a:t>
            </a:r>
            <a:r>
              <a:rPr lang="en-US" sz="1800" dirty="0"/>
              <a:t> producers to reduce work-related injuries, illness, and deaths. </a:t>
            </a:r>
          </a:p>
          <a:p>
            <a:endParaRPr lang="en-US" sz="1800" dirty="0"/>
          </a:p>
          <a:p>
            <a:pPr>
              <a:buFont typeface="Arial" charset="0"/>
              <a:buChar char="•"/>
            </a:pPr>
            <a:r>
              <a:rPr lang="en-US" sz="1800" dirty="0"/>
              <a:t> NCERA meets annual via conference call in the fall and F2F in the spring. </a:t>
            </a:r>
          </a:p>
          <a:p>
            <a:endParaRPr lang="en-US" sz="1800" dirty="0"/>
          </a:p>
          <a:p>
            <a:pPr>
              <a:buFont typeface="Arial" charset="0"/>
              <a:buChar char="•"/>
            </a:pPr>
            <a:r>
              <a:rPr lang="en-US" sz="1800" dirty="0"/>
              <a:t> NCERA 197 developed a National Agenda for Action which was the first </a:t>
            </a:r>
            <a:r>
              <a:rPr lang="en-US" sz="1800" dirty="0" err="1"/>
              <a:t>ag</a:t>
            </a:r>
            <a:r>
              <a:rPr lang="en-US" sz="1800" dirty="0"/>
              <a:t> safety agenda since 1943.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8ACFA-EE51-4066-A5D6-B6D4BAF54DB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000" dirty="0"/>
              <a:t> Original funding received by USDA-NIFA</a:t>
            </a:r>
          </a:p>
          <a:p>
            <a:endParaRPr lang="en-US" sz="2000" dirty="0"/>
          </a:p>
          <a:p>
            <a:pPr>
              <a:buFont typeface="Arial" charset="0"/>
              <a:buChar char="•"/>
            </a:pPr>
            <a:r>
              <a:rPr lang="en-US" sz="2000" dirty="0"/>
              <a:t> Additional funding by CHS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8ACFA-EE51-4066-A5D6-B6D4BAF54DB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8ACFA-EE51-4066-A5D6-B6D4BAF54DB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1400" dirty="0"/>
              <a:t>66 </a:t>
            </a:r>
            <a:r>
              <a:rPr lang="en-US" sz="1400" dirty="0" err="1"/>
              <a:t>CoP</a:t>
            </a:r>
            <a:r>
              <a:rPr lang="en-US" sz="1400" dirty="0"/>
              <a:t> members – Upon joining the </a:t>
            </a:r>
            <a:r>
              <a:rPr lang="en-US" sz="1400" dirty="0" err="1"/>
              <a:t>CoP</a:t>
            </a:r>
            <a:r>
              <a:rPr lang="en-US" sz="1400" dirty="0"/>
              <a:t>, members are asked their areas of expertise during the review process of articles and FAQs. </a:t>
            </a:r>
          </a:p>
          <a:p>
            <a:endParaRPr lang="en-US" sz="1400" dirty="0"/>
          </a:p>
          <a:p>
            <a:pPr>
              <a:buFont typeface="Arial" charset="0"/>
              <a:buChar char="•"/>
            </a:pPr>
            <a:r>
              <a:rPr lang="en-US" sz="1400" dirty="0"/>
              <a:t>Review process: </a:t>
            </a:r>
          </a:p>
          <a:p>
            <a:pPr>
              <a:buFont typeface="Arial" charset="0"/>
              <a:buChar char="•"/>
            </a:pPr>
            <a:r>
              <a:rPr lang="en-US" sz="1400" dirty="0"/>
              <a:t>Topic pages – 4-5 people.</a:t>
            </a:r>
          </a:p>
          <a:p>
            <a:pPr>
              <a:buFont typeface="Arial" charset="0"/>
              <a:buChar char="•"/>
            </a:pPr>
            <a:r>
              <a:rPr lang="en-US" sz="1400" dirty="0"/>
              <a:t> Programs – At least 2 people</a:t>
            </a:r>
          </a:p>
          <a:p>
            <a:pPr>
              <a:buFont typeface="Arial" charset="0"/>
              <a:buChar char="•"/>
            </a:pPr>
            <a:r>
              <a:rPr lang="en-US" sz="1400" dirty="0"/>
              <a:t> National reference – At least 2 people</a:t>
            </a:r>
          </a:p>
          <a:p>
            <a:pPr>
              <a:buFont typeface="Arial" charset="0"/>
              <a:buChar char="•"/>
            </a:pPr>
            <a:r>
              <a:rPr lang="en-US" sz="1400" dirty="0"/>
              <a:t> National organization – At least 2 people (1 from the org if </a:t>
            </a:r>
            <a:r>
              <a:rPr lang="en-US" sz="1400" dirty="0" err="1"/>
              <a:t>poss</a:t>
            </a:r>
            <a:r>
              <a:rPr lang="en-US" sz="1400" dirty="0"/>
              <a:t>)</a:t>
            </a:r>
          </a:p>
          <a:p>
            <a:pPr>
              <a:buFont typeface="Arial" charset="0"/>
              <a:buChar char="•"/>
            </a:pPr>
            <a:r>
              <a:rPr lang="en-US" sz="1400" dirty="0"/>
              <a:t> Presentations – At least 2 people (1 involved with the program)</a:t>
            </a:r>
          </a:p>
          <a:p>
            <a:endParaRPr lang="en-US" sz="1400" dirty="0"/>
          </a:p>
          <a:p>
            <a:pPr>
              <a:buFont typeface="Arial" charset="0"/>
              <a:buChar char="•"/>
            </a:pPr>
            <a:r>
              <a:rPr lang="en-US" sz="1400" dirty="0"/>
              <a:t> FAQS – All FAQs are reviewed by at least 2 people. </a:t>
            </a:r>
          </a:p>
          <a:p>
            <a:pPr>
              <a:buFont typeface="Arial" charset="0"/>
              <a:buChar char="•"/>
            </a:pPr>
            <a:r>
              <a:rPr lang="en-US" sz="1400" dirty="0"/>
              <a:t>Ask the Expert – If a person has an unanswered question, they can submit a question to be answered by an expert.  </a:t>
            </a:r>
          </a:p>
          <a:p>
            <a:pPr>
              <a:buFont typeface="Arial" charset="0"/>
              <a:buChar char="•"/>
            </a:pPr>
            <a:r>
              <a:rPr lang="en-US" sz="1400" dirty="0"/>
              <a:t> Event Calendar – Post just about everything that I see come through my email through different ASH </a:t>
            </a:r>
            <a:r>
              <a:rPr lang="en-US" sz="1400" dirty="0" err="1"/>
              <a:t>listservs</a:t>
            </a:r>
            <a:r>
              <a:rPr lang="en-US" sz="1400" dirty="0"/>
              <a:t>.</a:t>
            </a:r>
          </a:p>
          <a:p>
            <a:pPr>
              <a:buFont typeface="Arial" charset="0"/>
              <a:buChar char="•"/>
            </a:pPr>
            <a:r>
              <a:rPr lang="en-US" sz="1400" dirty="0"/>
              <a:t> AgSafety4u is the only certification program on the site at this time but other programs can be added.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8ACFA-EE51-4066-A5D6-B6D4BAF54DB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1800" dirty="0"/>
              <a:t> When people access the </a:t>
            </a:r>
            <a:r>
              <a:rPr lang="en-US" sz="1800" dirty="0" err="1"/>
              <a:t>FReSH</a:t>
            </a:r>
            <a:r>
              <a:rPr lang="en-US" sz="1800" dirty="0"/>
              <a:t> site, their local Land Grant university will appear at the top.</a:t>
            </a:r>
          </a:p>
          <a:p>
            <a:pPr>
              <a:buFont typeface="Arial" charset="0"/>
              <a:buChar char="•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8ACFA-EE51-4066-A5D6-B6D4BAF54DB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8ACFA-EE51-4066-A5D6-B6D4BAF54DB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1800" dirty="0"/>
              <a:t> When people access the </a:t>
            </a:r>
            <a:r>
              <a:rPr lang="en-US" sz="1800" dirty="0" err="1"/>
              <a:t>FReSH</a:t>
            </a:r>
            <a:r>
              <a:rPr lang="en-US" sz="1800" dirty="0"/>
              <a:t> site, their local Land Grant university will appear at the top.</a:t>
            </a:r>
          </a:p>
          <a:p>
            <a:pPr>
              <a:buFont typeface="Arial" charset="0"/>
              <a:buChar char="•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8ACFA-EE51-4066-A5D6-B6D4BAF54DB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w/ Industry Thumbnails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385" y="4203192"/>
            <a:ext cx="7412166" cy="1359408"/>
          </a:xfrm>
        </p:spPr>
        <p:txBody>
          <a:bodyPr lIns="0" tIns="0" rIns="0" bIns="0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8705" y="2717292"/>
            <a:ext cx="7387845" cy="1500187"/>
          </a:xfrm>
        </p:spPr>
        <p:txBody>
          <a:bodyPr lIns="0" tIns="0" rIns="0"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1968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 Bottom Bar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654690" y="1271000"/>
            <a:ext cx="3955715" cy="45338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1"/>
          </p:nvPr>
        </p:nvSpPr>
        <p:spPr>
          <a:xfrm>
            <a:off x="4802430" y="1278320"/>
            <a:ext cx="3955715" cy="45338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54690" y="353568"/>
            <a:ext cx="8077830" cy="731838"/>
          </a:xfrm>
        </p:spPr>
        <p:txBody>
          <a:bodyPr lIns="0" tIns="0" rIns="0" bIns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00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/ Top Bar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546" y="932675"/>
            <a:ext cx="8151004" cy="731838"/>
          </a:xfrm>
        </p:spPr>
        <p:txBody>
          <a:bodyPr lIns="0" rIns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856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/ Bottom Bar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56214" y="356600"/>
            <a:ext cx="8077830" cy="731838"/>
          </a:xfrm>
        </p:spPr>
        <p:txBody>
          <a:bodyPr lIns="0" tIns="0" rIns="0" bIns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382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CAE1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382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 Science Thumbnails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84385" y="4203192"/>
            <a:ext cx="7412166" cy="1359408"/>
          </a:xfrm>
        </p:spPr>
        <p:txBody>
          <a:bodyPr lIns="0" tIns="0" rIns="0" bIns="0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408705" y="2717292"/>
            <a:ext cx="7387845" cy="1500187"/>
          </a:xfrm>
        </p:spPr>
        <p:txBody>
          <a:bodyPr lIns="0" tIns="0" rIns="0"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1968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 4H Thumbnails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84385" y="4203192"/>
            <a:ext cx="7412166" cy="1359408"/>
          </a:xfrm>
        </p:spPr>
        <p:txBody>
          <a:bodyPr lIns="0" tIns="0" rIns="0" bIns="0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408705" y="2717292"/>
            <a:ext cx="7387845" cy="1500187"/>
          </a:xfrm>
        </p:spPr>
        <p:txBody>
          <a:bodyPr lIns="0" tIns="0" rIns="0"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9140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People Thumbnails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84385" y="4203192"/>
            <a:ext cx="7412166" cy="1359408"/>
          </a:xfrm>
        </p:spPr>
        <p:txBody>
          <a:bodyPr lIns="0" tIns="0" rIns="0" bIns="0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408705" y="2717292"/>
            <a:ext cx="7387845" cy="1500187"/>
          </a:xfrm>
        </p:spPr>
        <p:txBody>
          <a:bodyPr lIns="0" tIns="0" rIns="0"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6236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/ Top Bar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546" y="971080"/>
            <a:ext cx="8112599" cy="731838"/>
          </a:xfrm>
        </p:spPr>
        <p:txBody>
          <a:bodyPr lIns="0" tIns="0" rIns="0" bIns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022" y="1733080"/>
            <a:ext cx="8114123" cy="46771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365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Bottom Bar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56214" y="353568"/>
            <a:ext cx="8077830" cy="731838"/>
          </a:xfrm>
        </p:spPr>
        <p:txBody>
          <a:bodyPr lIns="0" tIns="0" rIns="0" bIns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54690" y="1115568"/>
            <a:ext cx="8077830" cy="47137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7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w/ Top Bar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573" y="2707005"/>
            <a:ext cx="7969952" cy="1362075"/>
          </a:xfrm>
        </p:spPr>
        <p:txBody>
          <a:bodyPr lIns="0" tIns="0" rIns="0" bIns="0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861" y="1206818"/>
            <a:ext cx="7951664" cy="1500187"/>
          </a:xfrm>
        </p:spPr>
        <p:txBody>
          <a:bodyPr lIns="0" tIns="0" rIns="0"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5081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/ Botton Bar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65662" y="2699305"/>
            <a:ext cx="8015673" cy="1362075"/>
          </a:xfrm>
        </p:spPr>
        <p:txBody>
          <a:bodyPr lIns="0" tIns="0" rIns="0" bIns="0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83951" y="1199118"/>
            <a:ext cx="7997384" cy="1500187"/>
          </a:xfrm>
        </p:spPr>
        <p:txBody>
          <a:bodyPr lIns="0" tIns="0" rIns="0"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6921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 Top Bar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546" y="971080"/>
            <a:ext cx="8112599" cy="731838"/>
          </a:xfrm>
        </p:spPr>
        <p:txBody>
          <a:bodyPr lIns="0" tIns="0" rIns="0" bIns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4690" y="1885480"/>
            <a:ext cx="3955715" cy="45338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802430" y="1892800"/>
            <a:ext cx="3955715" cy="45338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6AB9AF-1185-4ECD-BA84-5D162B28D68E}" type="datetimeFigureOut">
              <a:rPr lang="en-US"/>
              <a:pPr>
                <a:defRPr/>
              </a:pPr>
              <a:t>11/27/2012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64EBF3-1474-4063-B1F5-F9DB89D33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812" r:id="rId2"/>
    <p:sldLayoutId id="2147483814" r:id="rId3"/>
    <p:sldLayoutId id="2147483815" r:id="rId4"/>
    <p:sldLayoutId id="2147483764" r:id="rId5"/>
    <p:sldLayoutId id="2147483786" r:id="rId6"/>
    <p:sldLayoutId id="2147483792" r:id="rId7"/>
    <p:sldLayoutId id="2147483794" r:id="rId8"/>
    <p:sldLayoutId id="2147483797" r:id="rId9"/>
    <p:sldLayoutId id="2147483798" r:id="rId10"/>
    <p:sldLayoutId id="2147483802" r:id="rId11"/>
    <p:sldLayoutId id="2147483803" r:id="rId12"/>
    <p:sldLayoutId id="2147483813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eXtension.org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tension.org/farm_safety_and_health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tension.org/farm_safety_and_health/faq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campus.extension.org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jonesp@purdue.edu" TargetMode="External"/><Relationship Id="rId2" Type="http://schemas.openxmlformats.org/officeDocument/2006/relationships/hyperlink" Target="http://www.agrability.org/" TargetMode="Externa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ayoder@psu.ed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lmf8@psu.ed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lmf8@psu.edu" TargetMode="External"/><Relationship Id="rId2" Type="http://schemas.openxmlformats.org/officeDocument/2006/relationships/hyperlink" Target="mailto:ayoder@psu.edu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ampus.extension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Developing a partnership between </a:t>
            </a:r>
            <a:r>
              <a:rPr lang="en-US" cap="none" dirty="0" err="1" smtClean="0"/>
              <a:t>AgrAbility</a:t>
            </a:r>
            <a:r>
              <a:rPr lang="en-US" cap="none" dirty="0" smtClean="0"/>
              <a:t> and eXtension.org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AgrAbility – National Training Workshop – Wednesday, November 28, 2012</a:t>
            </a:r>
            <a:endParaRPr 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www.eXtension.org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" r="325"/>
          <a:stretch>
            <a:fillRect/>
          </a:stretch>
        </p:blipFill>
        <p:spPr>
          <a:xfrm>
            <a:off x="10694" y="1219200"/>
            <a:ext cx="9010189" cy="5257800"/>
          </a:xfrm>
        </p:spPr>
      </p:pic>
    </p:spTree>
    <p:extLst>
      <p:ext uri="{BB962C8B-B14F-4D97-AF65-F5344CB8AC3E}">
        <p14:creationId xmlns:p14="http://schemas.microsoft.com/office/powerpoint/2010/main" val="3778318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Click on </a:t>
            </a:r>
            <a:r>
              <a:rPr lang="en-US" sz="3600" dirty="0" smtClean="0">
                <a:solidFill>
                  <a:srgbClr val="FF0000"/>
                </a:solidFill>
              </a:rPr>
              <a:t>Farm</a:t>
            </a:r>
            <a:r>
              <a:rPr lang="en-US" sz="3600" dirty="0" smtClean="0"/>
              <a:t> then </a:t>
            </a:r>
            <a:r>
              <a:rPr lang="en-US" sz="3600" dirty="0" smtClean="0">
                <a:solidFill>
                  <a:srgbClr val="FF0000"/>
                </a:solidFill>
              </a:rPr>
              <a:t>Farm Safety and Health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" r="325"/>
          <a:stretch>
            <a:fillRect/>
          </a:stretch>
        </p:blipFill>
        <p:spPr>
          <a:xfrm>
            <a:off x="21388" y="990599"/>
            <a:ext cx="9122611" cy="5323403"/>
          </a:xfrm>
        </p:spPr>
      </p:pic>
      <p:sp>
        <p:nvSpPr>
          <p:cNvPr id="5" name="Left Arrow 4"/>
          <p:cNvSpPr/>
          <p:nvPr/>
        </p:nvSpPr>
        <p:spPr>
          <a:xfrm>
            <a:off x="6477000" y="3048000"/>
            <a:ext cx="533400" cy="2286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7086600" y="4953000"/>
            <a:ext cx="533400" cy="2286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52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hlinkClick r:id="rId3"/>
              </a:rPr>
              <a:t>http://www.extension.org/</a:t>
            </a:r>
            <a:r>
              <a:rPr lang="en-US" sz="2800" dirty="0" smtClean="0">
                <a:hlinkClick r:id="rId3"/>
              </a:rPr>
              <a:t>farm_safety_and_health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0699"/>
            <a:ext cx="9144000" cy="53001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" r="325"/>
          <a:stretch>
            <a:fillRect/>
          </a:stretch>
        </p:blipFill>
        <p:spPr>
          <a:xfrm>
            <a:off x="0" y="1115568"/>
            <a:ext cx="9144000" cy="5335884"/>
          </a:xfrm>
        </p:spPr>
      </p:pic>
      <p:sp>
        <p:nvSpPr>
          <p:cNvPr id="5" name="Left Arrow 4"/>
          <p:cNvSpPr/>
          <p:nvPr/>
        </p:nvSpPr>
        <p:spPr>
          <a:xfrm rot="10800000">
            <a:off x="1219200" y="1981200"/>
            <a:ext cx="533400" cy="2286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48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 smtClean="0"/>
              <a:t>Animals</a:t>
            </a:r>
          </a:p>
          <a:p>
            <a:r>
              <a:rPr lang="en-US" dirty="0" smtClean="0"/>
              <a:t>Behavioral Health</a:t>
            </a:r>
          </a:p>
          <a:p>
            <a:r>
              <a:rPr lang="en-US" dirty="0" smtClean="0"/>
              <a:t>Confined Spaces	</a:t>
            </a:r>
          </a:p>
          <a:p>
            <a:r>
              <a:rPr lang="en-US" dirty="0" smtClean="0"/>
              <a:t>Crops &amp; Feed</a:t>
            </a:r>
          </a:p>
          <a:p>
            <a:r>
              <a:rPr lang="en-US" dirty="0" smtClean="0"/>
              <a:t>Chemicals</a:t>
            </a:r>
          </a:p>
          <a:p>
            <a:r>
              <a:rPr lang="en-US" dirty="0" smtClean="0"/>
              <a:t>Emergency Response</a:t>
            </a:r>
          </a:p>
          <a:p>
            <a:r>
              <a:rPr lang="en-US" dirty="0" smtClean="0"/>
              <a:t>General</a:t>
            </a:r>
          </a:p>
          <a:p>
            <a:pPr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4802430" y="1257301"/>
            <a:ext cx="3955715" cy="4533899"/>
          </a:xfrm>
        </p:spPr>
        <p:txBody>
          <a:bodyPr/>
          <a:lstStyle/>
          <a:p>
            <a:r>
              <a:rPr lang="en-US" dirty="0" smtClean="0"/>
              <a:t>Green Industry</a:t>
            </a:r>
          </a:p>
          <a:p>
            <a:r>
              <a:rPr lang="en-US" dirty="0" smtClean="0"/>
              <a:t>Machinery &amp; Equipment</a:t>
            </a:r>
          </a:p>
          <a:p>
            <a:r>
              <a:rPr lang="en-US" dirty="0" smtClean="0"/>
              <a:t>Occupational Health</a:t>
            </a:r>
          </a:p>
          <a:p>
            <a:r>
              <a:rPr lang="en-US" dirty="0" smtClean="0"/>
              <a:t>Research	</a:t>
            </a:r>
          </a:p>
          <a:p>
            <a:r>
              <a:rPr lang="en-US" dirty="0" smtClean="0"/>
              <a:t>Special Populations</a:t>
            </a:r>
          </a:p>
          <a:p>
            <a:r>
              <a:rPr lang="en-US" dirty="0" smtClean="0"/>
              <a:t>Structure &amp; Landscape</a:t>
            </a:r>
          </a:p>
          <a:p>
            <a:r>
              <a:rPr lang="en-US" dirty="0" smtClean="0"/>
              <a:t>Traumatic Injury	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Topics Covered in </a:t>
            </a:r>
            <a:r>
              <a:rPr lang="en-US" b="1" dirty="0" err="1" smtClean="0"/>
              <a:t>FReSH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" r="325"/>
          <a:stretch>
            <a:fillRect/>
          </a:stretch>
        </p:blipFill>
        <p:spPr>
          <a:xfrm>
            <a:off x="-16501" y="1066801"/>
            <a:ext cx="9160502" cy="5345514"/>
          </a:xfrm>
        </p:spPr>
      </p:pic>
    </p:spTree>
    <p:extLst>
      <p:ext uri="{BB962C8B-B14F-4D97-AF65-F5344CB8AC3E}">
        <p14:creationId xmlns:p14="http://schemas.microsoft.com/office/powerpoint/2010/main" val="67789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hlinkClick r:id="rId3"/>
              </a:rPr>
              <a:t>http://www.extension.org/farm_safety_and_health/</a:t>
            </a:r>
            <a:r>
              <a:rPr lang="en-US" sz="2400" dirty="0" smtClean="0">
                <a:hlinkClick r:id="rId3"/>
              </a:rPr>
              <a:t>faqs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6899"/>
            <a:ext cx="9144000" cy="53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95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" r="325"/>
          <a:stretch>
            <a:fillRect/>
          </a:stretch>
        </p:blipFill>
        <p:spPr>
          <a:xfrm>
            <a:off x="-63513" y="1115567"/>
            <a:ext cx="9207513" cy="5372947"/>
          </a:xfrm>
        </p:spPr>
      </p:pic>
    </p:spTree>
    <p:extLst>
      <p:ext uri="{BB962C8B-B14F-4D97-AF65-F5344CB8AC3E}">
        <p14:creationId xmlns:p14="http://schemas.microsoft.com/office/powerpoint/2010/main" val="750434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Ask an Expert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0699"/>
            <a:ext cx="9144000" cy="5300101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7391400" y="2667000"/>
            <a:ext cx="533400" cy="2286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4267200" y="2895600"/>
            <a:ext cx="533400" cy="2286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1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4700"/>
            <a:ext cx="9144000" cy="53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3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5410200"/>
          </a:xfrm>
        </p:spPr>
        <p:txBody>
          <a:bodyPr>
            <a:normAutofit/>
          </a:bodyPr>
          <a:lstStyle/>
          <a:p>
            <a:pPr>
              <a:lnSpc>
                <a:spcPts val="2900"/>
              </a:lnSpc>
            </a:pPr>
            <a:r>
              <a:rPr lang="en-US" sz="3000" dirty="0" smtClean="0"/>
              <a:t>Need speakers or headphones to hear the presentation</a:t>
            </a:r>
          </a:p>
          <a:p>
            <a:pPr>
              <a:lnSpc>
                <a:spcPts val="2900"/>
              </a:lnSpc>
            </a:pPr>
            <a:r>
              <a:rPr lang="en-US" sz="3000" dirty="0" smtClean="0"/>
              <a:t>Meeting &gt; Manage My Settings &gt; My Connection Speed</a:t>
            </a:r>
          </a:p>
          <a:p>
            <a:pPr lvl="1">
              <a:lnSpc>
                <a:spcPts val="2900"/>
              </a:lnSpc>
            </a:pPr>
            <a:r>
              <a:rPr lang="en-US" sz="3000" i="1" dirty="0" smtClean="0"/>
              <a:t>Dial-up not recommended</a:t>
            </a:r>
          </a:p>
          <a:p>
            <a:pPr>
              <a:lnSpc>
                <a:spcPts val="2900"/>
              </a:lnSpc>
            </a:pPr>
            <a:r>
              <a:rPr lang="en-US" sz="3000" dirty="0" smtClean="0"/>
              <a:t>Questions about presentation </a:t>
            </a:r>
          </a:p>
          <a:p>
            <a:pPr lvl="1">
              <a:lnSpc>
                <a:spcPts val="2900"/>
              </a:lnSpc>
            </a:pPr>
            <a:r>
              <a:rPr lang="en-US" sz="2600" dirty="0" smtClean="0"/>
              <a:t>If you have a web cam/microphone, click the “Raise Hand” icon to indicate that you have a question</a:t>
            </a:r>
          </a:p>
          <a:p>
            <a:pPr lvl="2">
              <a:lnSpc>
                <a:spcPts val="2900"/>
              </a:lnSpc>
            </a:pPr>
            <a:r>
              <a:rPr lang="en-US" sz="2400" dirty="0" smtClean="0"/>
              <a:t>We will activate your microphone</a:t>
            </a:r>
          </a:p>
          <a:p>
            <a:pPr lvl="1">
              <a:lnSpc>
                <a:spcPts val="2900"/>
              </a:lnSpc>
            </a:pPr>
            <a:r>
              <a:rPr lang="en-US" sz="2600" dirty="0" smtClean="0"/>
              <a:t>If you don’t have a microphone, type into chat window and hit return</a:t>
            </a:r>
          </a:p>
        </p:txBody>
      </p:sp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839200" cy="1143000"/>
          </a:xfrm>
        </p:spPr>
        <p:txBody>
          <a:bodyPr/>
          <a:lstStyle/>
          <a:p>
            <a:r>
              <a:rPr lang="en-US" b="1" dirty="0" smtClean="0"/>
              <a:t>Basic Webinar Instructions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campus.extension.org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6899"/>
            <a:ext cx="9144000" cy="5300101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2590800" y="5334000"/>
            <a:ext cx="533400" cy="2286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38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5899"/>
            <a:ext cx="9144000" cy="5300101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2590800" y="3657600"/>
            <a:ext cx="533400" cy="2286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17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4700"/>
            <a:ext cx="9144000" cy="5300101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3352800" y="4648200"/>
            <a:ext cx="533400" cy="2286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53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6100"/>
            <a:ext cx="9144000" cy="576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20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4700"/>
            <a:ext cx="9144000" cy="5300101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3048000" y="4800600"/>
            <a:ext cx="533400" cy="2286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0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4700"/>
            <a:ext cx="9144000" cy="529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31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4700"/>
            <a:ext cx="9144000" cy="5300101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2971800" y="3276600"/>
            <a:ext cx="533400" cy="2286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34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6100"/>
            <a:ext cx="9144000" cy="576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16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>
          <a:xfrm>
            <a:off x="228600" y="2133600"/>
            <a:ext cx="4419600" cy="3695699"/>
          </a:xfrm>
        </p:spPr>
        <p:txBody>
          <a:bodyPr/>
          <a:lstStyle/>
          <a:p>
            <a:r>
              <a:rPr lang="en-US" dirty="0" smtClean="0"/>
              <a:t>7,680 visits</a:t>
            </a:r>
          </a:p>
          <a:p>
            <a:r>
              <a:rPr lang="en-US" sz="2800" dirty="0" smtClean="0"/>
              <a:t>6,720 unique visitors</a:t>
            </a:r>
          </a:p>
          <a:p>
            <a:r>
              <a:rPr lang="en-US" sz="2800" dirty="0" smtClean="0"/>
              <a:t>37,160 page views</a:t>
            </a:r>
          </a:p>
          <a:p>
            <a:r>
              <a:rPr lang="en-US" sz="2800" dirty="0" smtClean="0"/>
              <a:t>4.84 pages/visit</a:t>
            </a:r>
          </a:p>
          <a:p>
            <a:r>
              <a:rPr lang="en-US" sz="2800" dirty="0" smtClean="0"/>
              <a:t>Bounce rate of 56%</a:t>
            </a:r>
          </a:p>
          <a:p>
            <a:r>
              <a:rPr lang="en-US" dirty="0" smtClean="0"/>
              <a:t>Majority of visits are   from the United States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1"/>
          </p:nvPr>
        </p:nvSpPr>
        <p:spPr>
          <a:xfrm>
            <a:off x="4267200" y="2095501"/>
            <a:ext cx="4724400" cy="3695699"/>
          </a:xfrm>
        </p:spPr>
        <p:txBody>
          <a:bodyPr/>
          <a:lstStyle/>
          <a:p>
            <a:r>
              <a:rPr lang="en-US" dirty="0" smtClean="0"/>
              <a:t>Utilized less by mobile devices</a:t>
            </a:r>
          </a:p>
          <a:p>
            <a:r>
              <a:rPr lang="en-US" dirty="0" smtClean="0"/>
              <a:t>Internet Explorer is most popular browser</a:t>
            </a:r>
          </a:p>
          <a:p>
            <a:r>
              <a:rPr lang="en-US" dirty="0" smtClean="0"/>
              <a:t>Most viewed articles: respiratory protection (591 views) and round bale handling safety (591 views)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FReSH</a:t>
            </a:r>
            <a:r>
              <a:rPr lang="en-US" b="1" dirty="0" smtClean="0"/>
              <a:t> – </a:t>
            </a:r>
            <a:r>
              <a:rPr lang="en-US" b="1" dirty="0" err="1" smtClean="0"/>
              <a:t>GoogleAnalytics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138178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March 1, 2012 – October 31, 2012</a:t>
            </a:r>
            <a:endParaRPr lang="en-US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Impact for AgrAbility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Source of current </a:t>
            </a:r>
            <a:r>
              <a:rPr lang="en-US" dirty="0" err="1" smtClean="0"/>
              <a:t>ag</a:t>
            </a:r>
            <a:r>
              <a:rPr lang="en-US" dirty="0" smtClean="0"/>
              <a:t> safety and health info</a:t>
            </a:r>
          </a:p>
          <a:p>
            <a:r>
              <a:rPr lang="en-US" dirty="0" smtClean="0"/>
              <a:t>Strengthens the link between AgrAbility and </a:t>
            </a:r>
            <a:r>
              <a:rPr lang="en-US" dirty="0" err="1" smtClean="0"/>
              <a:t>eXtension</a:t>
            </a:r>
            <a:r>
              <a:rPr lang="en-US" dirty="0" smtClean="0"/>
              <a:t> system</a:t>
            </a:r>
          </a:p>
          <a:p>
            <a:r>
              <a:rPr lang="en-US" dirty="0" smtClean="0"/>
              <a:t>Partner with other AgrAbility staff to write, review, and post articles about rural rehab topics</a:t>
            </a:r>
          </a:p>
          <a:p>
            <a:r>
              <a:rPr lang="en-US" dirty="0" smtClean="0"/>
              <a:t>Develop online courses and use </a:t>
            </a:r>
            <a:r>
              <a:rPr lang="en-US" dirty="0" err="1" smtClean="0"/>
              <a:t>Moodle</a:t>
            </a:r>
            <a:r>
              <a:rPr lang="en-US" dirty="0" smtClean="0"/>
              <a:t> through </a:t>
            </a:r>
            <a:r>
              <a:rPr lang="en-US" dirty="0" err="1" smtClean="0"/>
              <a:t>eXtension</a:t>
            </a:r>
            <a:r>
              <a:rPr lang="en-US" dirty="0" smtClean="0"/>
              <a:t> to host your program.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458200" cy="5029200"/>
          </a:xfrm>
        </p:spPr>
        <p:txBody>
          <a:bodyPr>
            <a:normAutofit/>
          </a:bodyPr>
          <a:lstStyle/>
          <a:p>
            <a:pPr>
              <a:lnSpc>
                <a:spcPts val="2900"/>
              </a:lnSpc>
            </a:pPr>
            <a:r>
              <a:rPr lang="en-US" dirty="0" smtClean="0"/>
              <a:t>4 quick survey questions</a:t>
            </a:r>
          </a:p>
          <a:p>
            <a:pPr>
              <a:lnSpc>
                <a:spcPts val="2900"/>
              </a:lnSpc>
            </a:pPr>
            <a:r>
              <a:rPr lang="en-US" dirty="0" smtClean="0"/>
              <a:t>Session recorded and archived with PowerPoint files at </a:t>
            </a:r>
            <a:r>
              <a:rPr lang="en-US" dirty="0" smtClean="0">
                <a:hlinkClick r:id="rId2"/>
              </a:rPr>
              <a:t>www.agrability.org</a:t>
            </a:r>
            <a:endParaRPr lang="en-US" dirty="0" smtClean="0"/>
          </a:p>
          <a:p>
            <a:pPr marL="365760" lvl="1" indent="-256032">
              <a:lnSpc>
                <a:spcPts val="29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3200" dirty="0"/>
              <a:t>Problems: use chat window or email </a:t>
            </a:r>
            <a:r>
              <a:rPr lang="en-US" sz="3200" dirty="0" smtClean="0">
                <a:solidFill>
                  <a:schemeClr val="accent2"/>
                </a:solidFill>
                <a:hlinkClick r:id="rId3"/>
              </a:rPr>
              <a:t>jonesp@purdue.edu</a:t>
            </a:r>
            <a:r>
              <a:rPr lang="en-US" sz="3200" dirty="0" smtClean="0">
                <a:solidFill>
                  <a:schemeClr val="accent2"/>
                </a:solidFill>
              </a:rPr>
              <a:t> </a:t>
            </a:r>
            <a:r>
              <a:rPr lang="en-US" sz="3200" dirty="0" smtClean="0"/>
              <a:t>  </a:t>
            </a:r>
            <a:endParaRPr lang="en-US" sz="3200" dirty="0"/>
          </a:p>
          <a:p>
            <a:pPr marL="109728" indent="0">
              <a:lnSpc>
                <a:spcPts val="2900"/>
              </a:lnSpc>
              <a:buNone/>
            </a:pPr>
            <a:endParaRPr lang="en-US" dirty="0" smtClean="0"/>
          </a:p>
        </p:txBody>
      </p:sp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839200" cy="1143000"/>
          </a:xfrm>
        </p:spPr>
        <p:txBody>
          <a:bodyPr/>
          <a:lstStyle/>
          <a:p>
            <a:r>
              <a:rPr lang="en-US" b="1" dirty="0" smtClean="0"/>
              <a:t>Basic Webinar Instructions</a:t>
            </a:r>
          </a:p>
        </p:txBody>
      </p:sp>
    </p:spTree>
    <p:extLst>
      <p:ext uri="{BB962C8B-B14F-4D97-AF65-F5344CB8AC3E}">
        <p14:creationId xmlns:p14="http://schemas.microsoft.com/office/powerpoint/2010/main" val="2856287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How to Create/Edit an Article or FAQ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0699"/>
            <a:ext cx="9144000" cy="5300101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7239000" y="3810000"/>
            <a:ext cx="533400" cy="2286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84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2099"/>
            <a:ext cx="9144000" cy="5300101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6553200" y="3124200"/>
            <a:ext cx="533400" cy="2286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26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4700"/>
            <a:ext cx="9144000" cy="5300101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1524000" y="3505200"/>
            <a:ext cx="533400" cy="2286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245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4700"/>
            <a:ext cx="9144000" cy="53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70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4700"/>
            <a:ext cx="9144000" cy="53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90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4700"/>
            <a:ext cx="9144000" cy="53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830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4700"/>
            <a:ext cx="9144000" cy="53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907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Editing Articles and FAQs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0699"/>
            <a:ext cx="9144000" cy="5300101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7010400" y="3505200"/>
            <a:ext cx="533400" cy="2286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9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4700"/>
            <a:ext cx="9144000" cy="5300101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3657600" y="5105400"/>
            <a:ext cx="533400" cy="2286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75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4700"/>
            <a:ext cx="9144000" cy="53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39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Increased interactivity = increased technical issues</a:t>
            </a:r>
          </a:p>
          <a:p>
            <a:pPr lvl="1"/>
            <a:r>
              <a:rPr lang="en-US" sz="2800" dirty="0" smtClean="0"/>
              <a:t>Be patient while we push our boundaries</a:t>
            </a:r>
          </a:p>
          <a:p>
            <a:pPr lvl="1"/>
            <a:r>
              <a:rPr lang="en-US" sz="2800" dirty="0" smtClean="0"/>
              <a:t>Meeting &gt; Audio Setup Wizard</a:t>
            </a:r>
          </a:p>
          <a:p>
            <a:r>
              <a:rPr lang="en-US" sz="3000" dirty="0" smtClean="0"/>
              <a:t>Disconnection with presenters</a:t>
            </a:r>
          </a:p>
          <a:p>
            <a:pPr lvl="1"/>
            <a:r>
              <a:rPr lang="en-US" sz="2800" dirty="0"/>
              <a:t>Hang on – we’ll reconnect as soon as possible</a:t>
            </a:r>
          </a:p>
          <a:p>
            <a:r>
              <a:rPr lang="en-US" sz="3000" dirty="0" smtClean="0"/>
              <a:t>Disconnection with participants</a:t>
            </a:r>
          </a:p>
          <a:p>
            <a:pPr lvl="1"/>
            <a:r>
              <a:rPr lang="en-US" sz="2800" dirty="0"/>
              <a:t>Log in again</a:t>
            </a:r>
          </a:p>
          <a:p>
            <a:pPr marL="393192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r>
              <a:rPr lang="en-US" b="1" dirty="0" smtClean="0"/>
              <a:t>Known Webinar Issues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8925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4700"/>
            <a:ext cx="9144000" cy="53001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600200"/>
            <a:ext cx="2451100" cy="1905000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>
            <a:off x="4038600" y="1676400"/>
            <a:ext cx="533400" cy="2286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994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214" y="152400"/>
            <a:ext cx="8077830" cy="731838"/>
          </a:xfrm>
        </p:spPr>
        <p:txBody>
          <a:bodyPr/>
          <a:lstStyle/>
          <a:p>
            <a:r>
              <a:rPr lang="en-US" dirty="0" smtClean="0"/>
              <a:t>How to Answer an </a:t>
            </a:r>
            <a:r>
              <a:rPr lang="en-US" dirty="0" err="1" smtClean="0"/>
              <a:t>AaE</a:t>
            </a:r>
            <a:r>
              <a:rPr lang="en-US" dirty="0" smtClean="0"/>
              <a:t> Question</a:t>
            </a:r>
            <a:endParaRPr lang="en-US" dirty="0"/>
          </a:p>
        </p:txBody>
      </p:sp>
      <p:pic>
        <p:nvPicPr>
          <p:cNvPr id="4" name="Picture 3" descr="Captur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066800"/>
            <a:ext cx="6781800" cy="5041231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3200400" y="2895600"/>
            <a:ext cx="533400" cy="2286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492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4700"/>
            <a:ext cx="9144000" cy="53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787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144000" cy="53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527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Create an Online Course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4499"/>
            <a:ext cx="9144000" cy="53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764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FReSH</a:t>
            </a:r>
            <a:r>
              <a:rPr lang="en-US" b="1" dirty="0" smtClean="0"/>
              <a:t> and Federal Grants	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15568"/>
            <a:ext cx="8534400" cy="4713732"/>
          </a:xfrm>
        </p:spPr>
        <p:txBody>
          <a:bodyPr/>
          <a:lstStyle/>
          <a:p>
            <a:r>
              <a:rPr lang="en-US" sz="2800" dirty="0" smtClean="0"/>
              <a:t>Federal grants encouraging applicants to work with </a:t>
            </a:r>
            <a:r>
              <a:rPr lang="en-US" sz="2800" dirty="0" err="1" smtClean="0"/>
              <a:t>eXtension</a:t>
            </a:r>
            <a:endParaRPr lang="en-US" sz="2800" dirty="0" smtClean="0"/>
          </a:p>
          <a:p>
            <a:r>
              <a:rPr lang="en-US" sz="2800" dirty="0" smtClean="0"/>
              <a:t>Contact Aaron Yoder at </a:t>
            </a:r>
            <a:r>
              <a:rPr lang="en-US" sz="2800" dirty="0" smtClean="0">
                <a:hlinkClick r:id="rId3"/>
              </a:rPr>
              <a:t>ayoder@psu.edu</a:t>
            </a:r>
            <a:r>
              <a:rPr lang="en-US" sz="2800" dirty="0" smtClean="0"/>
              <a:t> to discuss the benefits of working with </a:t>
            </a:r>
            <a:r>
              <a:rPr lang="en-US" sz="2800" dirty="0" err="1" smtClean="0"/>
              <a:t>FReSH</a:t>
            </a:r>
            <a:r>
              <a:rPr lang="en-US" sz="2800" dirty="0" smtClean="0"/>
              <a:t> and to obtain a letter of support. </a:t>
            </a:r>
          </a:p>
          <a:p>
            <a:pPr lvl="1"/>
            <a:r>
              <a:rPr lang="en-US" dirty="0" smtClean="0"/>
              <a:t>Dissemination of information</a:t>
            </a:r>
          </a:p>
          <a:p>
            <a:pPr lvl="1"/>
            <a:r>
              <a:rPr lang="en-US" dirty="0" smtClean="0"/>
              <a:t>Hosting webinars</a:t>
            </a:r>
          </a:p>
          <a:p>
            <a:pPr lvl="1"/>
            <a:r>
              <a:rPr lang="en-US" dirty="0" smtClean="0"/>
              <a:t>Track information usage</a:t>
            </a:r>
          </a:p>
          <a:p>
            <a:pPr lvl="1"/>
            <a:r>
              <a:rPr lang="en-US" dirty="0" smtClean="0"/>
              <a:t> Development of online training programs through </a:t>
            </a:r>
            <a:r>
              <a:rPr lang="en-US" dirty="0" err="1" smtClean="0"/>
              <a:t>Moodle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4700"/>
            <a:ext cx="9144000" cy="53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173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Getting Involved in </a:t>
            </a:r>
            <a:r>
              <a:rPr lang="en-US" b="1" dirty="0" err="1" smtClean="0"/>
              <a:t>FReSH</a:t>
            </a:r>
            <a:r>
              <a:rPr lang="en-US" b="1" dirty="0" smtClean="0"/>
              <a:t>: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smtClean="0"/>
              <a:t>Join as a </a:t>
            </a:r>
            <a:r>
              <a:rPr lang="en-US" sz="3000" dirty="0" err="1" smtClean="0"/>
              <a:t>CoP</a:t>
            </a:r>
            <a:r>
              <a:rPr lang="en-US" sz="3000" dirty="0" smtClean="0"/>
              <a:t> member (contact Linda at </a:t>
            </a:r>
            <a:r>
              <a:rPr lang="en-US" sz="3000" dirty="0" smtClean="0">
                <a:hlinkClick r:id="rId3"/>
              </a:rPr>
              <a:t>lmf8@psu.edu</a:t>
            </a:r>
            <a:r>
              <a:rPr lang="en-US" sz="3000" dirty="0" smtClean="0"/>
              <a:t> to join)</a:t>
            </a:r>
          </a:p>
          <a:p>
            <a:r>
              <a:rPr lang="en-US" sz="3000" dirty="0" smtClean="0"/>
              <a:t>Review articles and FAQs</a:t>
            </a:r>
          </a:p>
          <a:p>
            <a:r>
              <a:rPr lang="en-US" sz="3000" dirty="0" smtClean="0"/>
              <a:t>Write articles and FAQs</a:t>
            </a:r>
          </a:p>
          <a:p>
            <a:r>
              <a:rPr lang="en-US" sz="3000" dirty="0" smtClean="0"/>
              <a:t>Promote the use of </a:t>
            </a:r>
            <a:r>
              <a:rPr lang="en-US" sz="3000" dirty="0" err="1" smtClean="0"/>
              <a:t>FReSH</a:t>
            </a:r>
            <a:r>
              <a:rPr lang="en-US" sz="3000" dirty="0" smtClean="0"/>
              <a:t> </a:t>
            </a:r>
          </a:p>
          <a:p>
            <a:r>
              <a:rPr lang="en-US" sz="3000" dirty="0" smtClean="0"/>
              <a:t>Use </a:t>
            </a:r>
            <a:r>
              <a:rPr lang="en-US" sz="3000" dirty="0" err="1" smtClean="0"/>
              <a:t>FReSH</a:t>
            </a:r>
            <a:r>
              <a:rPr lang="en-US" sz="3000" dirty="0" smtClean="0"/>
              <a:t> as a way to share your information (e.g., </a:t>
            </a:r>
            <a:r>
              <a:rPr lang="en-US" sz="3000" dirty="0" err="1" smtClean="0"/>
              <a:t>PowerPoints</a:t>
            </a:r>
            <a:r>
              <a:rPr lang="en-US" sz="3000" dirty="0" smtClean="0"/>
              <a:t>, webinars, curriculum, etc.) </a:t>
            </a:r>
            <a:endParaRPr lang="en-US" sz="30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7412166" cy="1359408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Aaron Yoder – </a:t>
            </a:r>
            <a:r>
              <a:rPr lang="en-US" sz="2800" dirty="0" smtClean="0">
                <a:hlinkClick r:id="rId2"/>
              </a:rPr>
              <a:t>ayoder@psu.edu</a:t>
            </a:r>
            <a:endParaRPr lang="en-US" sz="2800" dirty="0" smtClean="0"/>
          </a:p>
          <a:p>
            <a:r>
              <a:rPr lang="en-US" sz="2800" dirty="0" smtClean="0"/>
              <a:t>Linda </a:t>
            </a:r>
            <a:r>
              <a:rPr lang="en-US" sz="2800" dirty="0" err="1" smtClean="0"/>
              <a:t>Fetzer</a:t>
            </a:r>
            <a:r>
              <a:rPr lang="en-US" sz="2800" dirty="0" smtClean="0"/>
              <a:t> – </a:t>
            </a:r>
            <a:r>
              <a:rPr lang="en-US" sz="2800" dirty="0" smtClean="0">
                <a:hlinkClick r:id="rId3"/>
              </a:rPr>
              <a:t>lmf8@psu.edu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06901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is </a:t>
            </a:r>
            <a:r>
              <a:rPr lang="en-US" b="1" dirty="0" err="1" smtClean="0"/>
              <a:t>eXtension</a:t>
            </a:r>
            <a:r>
              <a:rPr lang="en-US" b="1" dirty="0" smtClean="0"/>
              <a:t>?</a:t>
            </a:r>
            <a:endParaRPr lang="en-US" b="1" dirty="0"/>
          </a:p>
        </p:txBody>
      </p:sp>
      <p:pic>
        <p:nvPicPr>
          <p:cNvPr id="4" name="Content Placeholder 3" descr="eXtension logo croppe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45694" y="228600"/>
            <a:ext cx="2912532" cy="1219200"/>
          </a:xfrm>
        </p:spPr>
      </p:pic>
      <p:sp>
        <p:nvSpPr>
          <p:cNvPr id="5" name="TextBox 4"/>
          <p:cNvSpPr txBox="1"/>
          <p:nvPr/>
        </p:nvSpPr>
        <p:spPr>
          <a:xfrm>
            <a:off x="533400" y="1624548"/>
            <a:ext cx="7924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000" dirty="0" smtClean="0"/>
              <a:t> An interactive learning environment delivering research knowledge from 74 universities from across the United States. </a:t>
            </a:r>
            <a:r>
              <a:rPr lang="en-US" sz="3000" dirty="0" err="1" smtClean="0"/>
              <a:t>eXtension</a:t>
            </a:r>
            <a:r>
              <a:rPr lang="en-US" sz="3000" dirty="0" smtClean="0"/>
              <a:t> offers: </a:t>
            </a:r>
          </a:p>
          <a:p>
            <a:pPr lvl="1">
              <a:buFont typeface="Arial" pitchFamily="34" charset="0"/>
              <a:buChar char="•"/>
            </a:pPr>
            <a:r>
              <a:rPr lang="en-US" sz="3000" dirty="0" smtClean="0"/>
              <a:t> Credible expertise</a:t>
            </a:r>
          </a:p>
          <a:p>
            <a:pPr lvl="1">
              <a:buFont typeface="Arial" pitchFamily="34" charset="0"/>
              <a:buChar char="•"/>
            </a:pPr>
            <a:r>
              <a:rPr lang="en-US" sz="3000" dirty="0" smtClean="0"/>
              <a:t> Peer reviewed user friendly resources</a:t>
            </a:r>
          </a:p>
          <a:p>
            <a:pPr lvl="1">
              <a:buFont typeface="Arial" pitchFamily="34" charset="0"/>
              <a:buChar char="•"/>
            </a:pPr>
            <a:r>
              <a:rPr lang="en-US" sz="3000" dirty="0" smtClean="0"/>
              <a:t> Reliable answers based upon sound research</a:t>
            </a:r>
          </a:p>
          <a:p>
            <a:pPr lvl="1">
              <a:buFont typeface="Arial" pitchFamily="34" charset="0"/>
              <a:buChar char="•"/>
            </a:pPr>
            <a:r>
              <a:rPr lang="en-US" sz="3000" dirty="0" smtClean="0"/>
              <a:t> 24/7/365 access</a:t>
            </a:r>
          </a:p>
          <a:p>
            <a:pPr lvl="1">
              <a:buFont typeface="Arial" pitchFamily="34" charset="0"/>
              <a:buChar char="•"/>
            </a:pPr>
            <a:r>
              <a:rPr lang="en-US" sz="3000" dirty="0" smtClean="0"/>
              <a:t> Customized answers to users’ specific needs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Formation of </a:t>
            </a:r>
            <a:r>
              <a:rPr lang="en-US" b="1" dirty="0" err="1" smtClean="0"/>
              <a:t>FReSH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err="1" smtClean="0"/>
              <a:t>FReSH</a:t>
            </a:r>
            <a:r>
              <a:rPr lang="en-US" sz="3000" dirty="0" smtClean="0"/>
              <a:t> was formed from members of the North Central Extension/Education Research Activity (NCERA 197) Committee</a:t>
            </a:r>
          </a:p>
          <a:p>
            <a:r>
              <a:rPr lang="en-US" sz="3000" dirty="0" err="1" smtClean="0"/>
              <a:t>FReSH</a:t>
            </a:r>
            <a:r>
              <a:rPr lang="en-US" sz="3000" dirty="0" smtClean="0"/>
              <a:t> addresses one of the NCERA 197 agenda goals to increase infrastructure support for agricultural safety and health</a:t>
            </a:r>
          </a:p>
          <a:p>
            <a:r>
              <a:rPr lang="en-US" sz="3000" dirty="0" smtClean="0"/>
              <a:t>Grant received in 2011 and official launch was March 1, 2012.</a:t>
            </a:r>
            <a:endParaRPr lang="en-US" sz="3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Funding Sources</a:t>
            </a:r>
            <a:endParaRPr lang="en-US" b="1" dirty="0"/>
          </a:p>
        </p:txBody>
      </p:sp>
      <p:pic>
        <p:nvPicPr>
          <p:cNvPr id="9" name="Content Placeholder 8" descr="CHS_LOGO_2C_pc.eps"/>
          <p:cNvPicPr>
            <a:picLocks noGrp="1" noChangeAspect="1"/>
          </p:cNvPicPr>
          <p:nvPr>
            <p:ph sz="half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2057400"/>
            <a:ext cx="3956050" cy="2265549"/>
          </a:xfrm>
        </p:spPr>
      </p:pic>
      <p:pic>
        <p:nvPicPr>
          <p:cNvPr id="7" name="Picture 6" descr="usda_New nifa_c_rgb_30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77" y="2057400"/>
            <a:ext cx="3822872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Leadership Team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15568"/>
            <a:ext cx="8305800" cy="4713732"/>
          </a:xfrm>
        </p:spPr>
        <p:txBody>
          <a:bodyPr/>
          <a:lstStyle/>
          <a:p>
            <a:r>
              <a:rPr lang="en-US" sz="2200" dirty="0" smtClean="0"/>
              <a:t>Richard </a:t>
            </a:r>
            <a:r>
              <a:rPr lang="en-US" sz="2200" dirty="0" err="1" smtClean="0"/>
              <a:t>Brzozowski</a:t>
            </a:r>
            <a:r>
              <a:rPr lang="en-US" sz="2200" dirty="0" smtClean="0"/>
              <a:t> – University of Maine</a:t>
            </a:r>
          </a:p>
          <a:p>
            <a:r>
              <a:rPr lang="en-US" sz="2200" dirty="0" smtClean="0"/>
              <a:t>Linda Fetzer – Pennsylvania State University</a:t>
            </a:r>
          </a:p>
          <a:p>
            <a:r>
              <a:rPr lang="en-US" sz="2200" dirty="0" smtClean="0"/>
              <a:t>Karen Funkenbusch – University of Missouri</a:t>
            </a:r>
          </a:p>
          <a:p>
            <a:r>
              <a:rPr lang="en-US" sz="2200" dirty="0" smtClean="0"/>
              <a:t>Kitty Hendricks – National Institute for Occupational Safety &amp; Health</a:t>
            </a:r>
          </a:p>
          <a:p>
            <a:r>
              <a:rPr lang="en-US" sz="2200" dirty="0" smtClean="0"/>
              <a:t>Dee Jepsen – The Ohio State University</a:t>
            </a:r>
          </a:p>
          <a:p>
            <a:r>
              <a:rPr lang="en-US" sz="2200" dirty="0" smtClean="0"/>
              <a:t>Carol Jones – Oklahoma State University</a:t>
            </a:r>
          </a:p>
          <a:p>
            <a:r>
              <a:rPr lang="en-US" sz="2200" dirty="0" smtClean="0"/>
              <a:t>Dennis Murphy – Pennsylvania State University</a:t>
            </a:r>
          </a:p>
          <a:p>
            <a:r>
              <a:rPr lang="en-US" sz="2200" dirty="0" smtClean="0"/>
              <a:t>Michael Pate – Utah State University</a:t>
            </a:r>
          </a:p>
          <a:p>
            <a:r>
              <a:rPr lang="en-US" sz="2200" dirty="0" smtClean="0"/>
              <a:t>Cliff Racz – Purdue University</a:t>
            </a:r>
          </a:p>
          <a:p>
            <a:r>
              <a:rPr lang="en-US" sz="2200" dirty="0" smtClean="0"/>
              <a:t>Charles Schwab – Iowa State University</a:t>
            </a:r>
          </a:p>
          <a:p>
            <a:r>
              <a:rPr lang="en-US" sz="2200" dirty="0" smtClean="0"/>
              <a:t>Aaron Yoder – Pennsylvania State University</a:t>
            </a:r>
          </a:p>
          <a:p>
            <a:endParaRPr lang="en-US" sz="2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Content on </a:t>
            </a:r>
            <a:r>
              <a:rPr lang="en-US" b="1" dirty="0" err="1" smtClean="0"/>
              <a:t>FReSH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15568"/>
            <a:ext cx="8382000" cy="4713732"/>
          </a:xfrm>
        </p:spPr>
        <p:txBody>
          <a:bodyPr/>
          <a:lstStyle/>
          <a:p>
            <a:r>
              <a:rPr lang="en-US" sz="2400" dirty="0" smtClean="0"/>
              <a:t>Articles </a:t>
            </a:r>
          </a:p>
          <a:p>
            <a:pPr lvl="1"/>
            <a:r>
              <a:rPr lang="en-US" sz="2400" dirty="0" smtClean="0"/>
              <a:t>Categories include 1) topics (subject matter), 2) educational and training programs, 3) national reference documents and visuals, 4) national resource organizations, and 5) education and training presentations (programs without evaluation). </a:t>
            </a:r>
          </a:p>
          <a:p>
            <a:r>
              <a:rPr lang="en-US" sz="2400" dirty="0" smtClean="0"/>
              <a:t>Frequently Asked Questions</a:t>
            </a:r>
          </a:p>
          <a:p>
            <a:r>
              <a:rPr lang="en-US" sz="2400" dirty="0" smtClean="0"/>
              <a:t>Ask the Expert</a:t>
            </a:r>
          </a:p>
          <a:p>
            <a:r>
              <a:rPr lang="en-US" sz="2400" dirty="0" smtClean="0"/>
              <a:t>Online Certificate Course (e.g., AgSafety4u at </a:t>
            </a:r>
            <a:r>
              <a:rPr lang="en-US" sz="2400" dirty="0" smtClean="0">
                <a:hlinkClick r:id="rId3"/>
              </a:rPr>
              <a:t>http://campus.extension.org/</a:t>
            </a:r>
            <a:r>
              <a:rPr lang="en-US" sz="2400" dirty="0" smtClean="0"/>
              <a:t>)</a:t>
            </a:r>
          </a:p>
          <a:p>
            <a:endParaRPr lang="en-US" sz="2400" dirty="0" smtClean="0"/>
          </a:p>
          <a:p>
            <a:pPr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18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7.0&quot;&gt;&lt;object type=&quot;1&quot; unique_id=&quot;10001&quot;&gt;&lt;object type=&quot;8&quot; unique_id=&quot;10002&quot;&gt;&lt;/object&gt;&lt;object type=&quot;2&quot; unique_id=&quot;1000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Extension-Template-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Extension-Template-Green</Template>
  <TotalTime>4551</TotalTime>
  <Words>1176</Words>
  <Application>Microsoft Office PowerPoint</Application>
  <PresentationFormat>On-screen Show (4:3)</PresentationFormat>
  <Paragraphs>172</Paragraphs>
  <Slides>48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Extension-Template-Green</vt:lpstr>
      <vt:lpstr>Developing a partnership between AgrAbility and eXtension.org</vt:lpstr>
      <vt:lpstr>Basic Webinar Instructions</vt:lpstr>
      <vt:lpstr>Basic Webinar Instructions</vt:lpstr>
      <vt:lpstr>Known Webinar Issues</vt:lpstr>
      <vt:lpstr>What is eXtension?</vt:lpstr>
      <vt:lpstr>Formation of FReSH</vt:lpstr>
      <vt:lpstr>Funding Sources</vt:lpstr>
      <vt:lpstr>Leadership Team</vt:lpstr>
      <vt:lpstr>Content on FReSH</vt:lpstr>
      <vt:lpstr>www.eXtension.org  </vt:lpstr>
      <vt:lpstr>Click on Farm then Farm Safety and Health </vt:lpstr>
      <vt:lpstr>http://www.extension.org/farm_safety_and_health </vt:lpstr>
      <vt:lpstr>PowerPoint Presentation</vt:lpstr>
      <vt:lpstr>Topics Covered in FReSH</vt:lpstr>
      <vt:lpstr>PowerPoint Presentation</vt:lpstr>
      <vt:lpstr>http://www.extension.org/farm_safety_and_health/faqs </vt:lpstr>
      <vt:lpstr>PowerPoint Presentation</vt:lpstr>
      <vt:lpstr>Ask an Expert</vt:lpstr>
      <vt:lpstr>PowerPoint Presentation</vt:lpstr>
      <vt:lpstr>http://campus.extension.org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FReSH – GoogleAnalytics </vt:lpstr>
      <vt:lpstr>Impact for AgrAbility</vt:lpstr>
      <vt:lpstr>How to Create/Edit an Article or FAQ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Editing Articles and FAQs</vt:lpstr>
      <vt:lpstr>PowerPoint Presentation</vt:lpstr>
      <vt:lpstr>PowerPoint Presentation</vt:lpstr>
      <vt:lpstr>PowerPoint Presentation</vt:lpstr>
      <vt:lpstr>How to Answer an AaE Question</vt:lpstr>
      <vt:lpstr>PowerPoint Presentation</vt:lpstr>
      <vt:lpstr>PowerPoint Presentation</vt:lpstr>
      <vt:lpstr>How to Create an Online Course</vt:lpstr>
      <vt:lpstr>FReSH and Federal Grants </vt:lpstr>
      <vt:lpstr>PowerPoint Presentation</vt:lpstr>
      <vt:lpstr>Getting Involved in FReSH: </vt:lpstr>
      <vt:lpstr>Questions?</vt:lpstr>
    </vt:vector>
  </TitlesOfParts>
  <Company>The Pennsylvania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 and Ranch Extension in Safety and Health</dc:title>
  <dc:creator>PSU User</dc:creator>
  <cp:lastModifiedBy>Jones, Paul J</cp:lastModifiedBy>
  <cp:revision>209</cp:revision>
  <dcterms:created xsi:type="dcterms:W3CDTF">2012-06-06T19:39:41Z</dcterms:created>
  <dcterms:modified xsi:type="dcterms:W3CDTF">2012-11-27T22:00:41Z</dcterms:modified>
</cp:coreProperties>
</file>