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handoutMasterIdLst>
    <p:handoutMasterId r:id="rId34"/>
  </p:handoutMasterIdLst>
  <p:sldIdLst>
    <p:sldId id="312" r:id="rId2"/>
    <p:sldId id="313" r:id="rId3"/>
    <p:sldId id="314" r:id="rId4"/>
    <p:sldId id="315" r:id="rId5"/>
    <p:sldId id="316" r:id="rId6"/>
    <p:sldId id="317" r:id="rId7"/>
    <p:sldId id="278" r:id="rId8"/>
    <p:sldId id="279" r:id="rId9"/>
    <p:sldId id="256" r:id="rId10"/>
    <p:sldId id="268" r:id="rId11"/>
    <p:sldId id="293" r:id="rId12"/>
    <p:sldId id="257" r:id="rId13"/>
    <p:sldId id="297" r:id="rId14"/>
    <p:sldId id="300" r:id="rId15"/>
    <p:sldId id="258" r:id="rId16"/>
    <p:sldId id="299" r:id="rId17"/>
    <p:sldId id="301" r:id="rId18"/>
    <p:sldId id="302" r:id="rId19"/>
    <p:sldId id="303" r:id="rId20"/>
    <p:sldId id="259" r:id="rId21"/>
    <p:sldId id="296" r:id="rId22"/>
    <p:sldId id="294" r:id="rId23"/>
    <p:sldId id="304" r:id="rId24"/>
    <p:sldId id="305" r:id="rId25"/>
    <p:sldId id="309" r:id="rId26"/>
    <p:sldId id="310" r:id="rId27"/>
    <p:sldId id="311" r:id="rId28"/>
    <p:sldId id="276" r:id="rId29"/>
    <p:sldId id="277" r:id="rId30"/>
    <p:sldId id="290"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8" autoAdjust="0"/>
    <p:restoredTop sz="73712" autoAdjust="0"/>
  </p:normalViewPr>
  <p:slideViewPr>
    <p:cSldViewPr>
      <p:cViewPr varScale="1">
        <p:scale>
          <a:sx n="75" d="100"/>
          <a:sy n="75" d="100"/>
        </p:scale>
        <p:origin x="61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5A1D30-D468-455D-A6E4-AB2FF8684265}" type="datetimeFigureOut">
              <a:rPr lang="en-US" smtClean="0"/>
              <a:pPr/>
              <a:t>12/2/2015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9473ED-2FA6-4154-8618-59E7F37557D8}" type="slidenum">
              <a:rPr lang="en-US" smtClean="0"/>
              <a:pPr/>
              <a:t>‹#›</a:t>
            </a:fld>
            <a:endParaRPr lang="en-US"/>
          </a:p>
        </p:txBody>
      </p:sp>
    </p:spTree>
    <p:extLst>
      <p:ext uri="{BB962C8B-B14F-4D97-AF65-F5344CB8AC3E}">
        <p14:creationId xmlns:p14="http://schemas.microsoft.com/office/powerpoint/2010/main" val="98779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C33CB-E93B-4FA3-AA59-1084E7AA3AD9}" type="datetimeFigureOut">
              <a:rPr lang="en-US" smtClean="0"/>
              <a:pPr/>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23C7D-E477-4E02-BCA6-A6C721BA8A36}" type="slidenum">
              <a:rPr lang="en-US" smtClean="0"/>
              <a:pPr/>
              <a:t>‹#›</a:t>
            </a:fld>
            <a:endParaRPr lang="en-US"/>
          </a:p>
        </p:txBody>
      </p:sp>
    </p:spTree>
    <p:extLst>
      <p:ext uri="{BB962C8B-B14F-4D97-AF65-F5344CB8AC3E}">
        <p14:creationId xmlns:p14="http://schemas.microsoft.com/office/powerpoint/2010/main" val="38882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1</a:t>
            </a:fld>
            <a:endParaRPr lang="en-US"/>
          </a:p>
        </p:txBody>
      </p:sp>
    </p:spTree>
    <p:extLst>
      <p:ext uri="{BB962C8B-B14F-4D97-AF65-F5344CB8AC3E}">
        <p14:creationId xmlns:p14="http://schemas.microsoft.com/office/powerpoint/2010/main" val="322563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B23C7D-E477-4E02-BCA6-A6C721BA8A36}" type="slidenum">
              <a:rPr lang="en-US" smtClean="0"/>
              <a:pPr/>
              <a:t>15</a:t>
            </a:fld>
            <a:endParaRPr lang="en-US"/>
          </a:p>
        </p:txBody>
      </p:sp>
    </p:spTree>
    <p:extLst>
      <p:ext uri="{BB962C8B-B14F-4D97-AF65-F5344CB8AC3E}">
        <p14:creationId xmlns:p14="http://schemas.microsoft.com/office/powerpoint/2010/main" val="140553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B23C7D-E477-4E02-BCA6-A6C721BA8A36}" type="slidenum">
              <a:rPr lang="en-US" smtClean="0"/>
              <a:pPr/>
              <a:t>16</a:t>
            </a:fld>
            <a:endParaRPr lang="en-US"/>
          </a:p>
        </p:txBody>
      </p:sp>
    </p:spTree>
    <p:extLst>
      <p:ext uri="{BB962C8B-B14F-4D97-AF65-F5344CB8AC3E}">
        <p14:creationId xmlns:p14="http://schemas.microsoft.com/office/powerpoint/2010/main" val="180596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CBT – Relationship between thoughts,</a:t>
            </a:r>
            <a:r>
              <a:rPr lang="en-US" baseline="0" dirty="0" smtClean="0"/>
              <a:t> feelings, and behavior</a:t>
            </a:r>
          </a:p>
          <a:p>
            <a:r>
              <a:rPr lang="en-US" baseline="0" dirty="0" err="1" smtClean="0"/>
              <a:t>CPT</a:t>
            </a:r>
            <a:r>
              <a:rPr lang="en-US" baseline="0" dirty="0" smtClean="0"/>
              <a:t> – Adaptive CBT which focuses on </a:t>
            </a:r>
            <a:r>
              <a:rPr lang="en-US" baseline="0" dirty="0" err="1" smtClean="0"/>
              <a:t>PTSD</a:t>
            </a:r>
            <a:endParaRPr lang="en-US" baseline="0" dirty="0" smtClean="0"/>
          </a:p>
          <a:p>
            <a:r>
              <a:rPr lang="en-US" baseline="0" dirty="0" smtClean="0"/>
              <a:t>PE – characterized by re-experiencing the traumatic event engaging it rather then avoiding it and address the triggers.</a:t>
            </a:r>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17</a:t>
            </a:fld>
            <a:endParaRPr lang="en-US"/>
          </a:p>
        </p:txBody>
      </p:sp>
    </p:spTree>
    <p:extLst>
      <p:ext uri="{BB962C8B-B14F-4D97-AF65-F5344CB8AC3E}">
        <p14:creationId xmlns:p14="http://schemas.microsoft.com/office/powerpoint/2010/main" val="207795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20</a:t>
            </a:fld>
            <a:endParaRPr lang="en-US"/>
          </a:p>
        </p:txBody>
      </p:sp>
    </p:spTree>
    <p:extLst>
      <p:ext uri="{BB962C8B-B14F-4D97-AF65-F5344CB8AC3E}">
        <p14:creationId xmlns:p14="http://schemas.microsoft.com/office/powerpoint/2010/main" val="64913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26</a:t>
            </a:fld>
            <a:endParaRPr lang="en-US"/>
          </a:p>
        </p:txBody>
      </p:sp>
    </p:spTree>
    <p:extLst>
      <p:ext uri="{BB962C8B-B14F-4D97-AF65-F5344CB8AC3E}">
        <p14:creationId xmlns:p14="http://schemas.microsoft.com/office/powerpoint/2010/main" val="143607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2352F61E-1BA9-42BF-9DFD-A8D028C0E9CA}" type="slidenum">
              <a:rPr lang="en-US" altLang="en-US" sz="1200" u="none">
                <a:latin typeface="Calibri" panose="020F0502020204030204" pitchFamily="34" charset="0"/>
                <a:cs typeface="Arial" panose="020B0604020202020204" pitchFamily="34" charset="0"/>
              </a:rPr>
              <a:pPr/>
              <a:t>2</a:t>
            </a:fld>
            <a:endParaRPr lang="en-US" altLang="en-US" sz="1200" u="none">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341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C1044C7B-A749-4955-AC9B-C349F6F1A307}" type="slidenum">
              <a:rPr lang="en-US" altLang="en-US" sz="1200" u="none">
                <a:latin typeface="Calibri" panose="020F0502020204030204" pitchFamily="34" charset="0"/>
                <a:cs typeface="Arial" panose="020B0604020202020204" pitchFamily="34" charset="0"/>
              </a:rPr>
              <a:pPr/>
              <a:t>6</a:t>
            </a:fld>
            <a:endParaRPr lang="en-US" altLang="en-US" sz="1200" u="none">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0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B23C7D-E477-4E02-BCA6-A6C721BA8A36}" type="slidenum">
              <a:rPr lang="en-US" smtClean="0"/>
              <a:pPr/>
              <a:t>7</a:t>
            </a:fld>
            <a:endParaRPr lang="en-US"/>
          </a:p>
        </p:txBody>
      </p:sp>
    </p:spTree>
    <p:extLst>
      <p:ext uri="{BB962C8B-B14F-4D97-AF65-F5344CB8AC3E}">
        <p14:creationId xmlns:p14="http://schemas.microsoft.com/office/powerpoint/2010/main" val="59495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ATTENTION GAINER</a:t>
            </a:r>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8</a:t>
            </a:fld>
            <a:endParaRPr lang="en-US"/>
          </a:p>
        </p:txBody>
      </p:sp>
    </p:spTree>
    <p:extLst>
      <p:ext uri="{BB962C8B-B14F-4D97-AF65-F5344CB8AC3E}">
        <p14:creationId xmlns:p14="http://schemas.microsoft.com/office/powerpoint/2010/main" val="6229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9</a:t>
            </a:fld>
            <a:endParaRPr lang="en-US"/>
          </a:p>
        </p:txBody>
      </p:sp>
    </p:spTree>
    <p:extLst>
      <p:ext uri="{BB962C8B-B14F-4D97-AF65-F5344CB8AC3E}">
        <p14:creationId xmlns:p14="http://schemas.microsoft.com/office/powerpoint/2010/main" val="106028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10</a:t>
            </a:fld>
            <a:endParaRPr lang="en-US"/>
          </a:p>
        </p:txBody>
      </p:sp>
    </p:spTree>
    <p:extLst>
      <p:ext uri="{BB962C8B-B14F-4D97-AF65-F5344CB8AC3E}">
        <p14:creationId xmlns:p14="http://schemas.microsoft.com/office/powerpoint/2010/main" val="34795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DSM – Diagnostic and Statistical</a:t>
            </a:r>
            <a:r>
              <a:rPr lang="en-US" baseline="0" dirty="0" smtClean="0"/>
              <a:t> Manual of Mental Health Disorders</a:t>
            </a:r>
          </a:p>
          <a:p>
            <a:r>
              <a:rPr lang="en-US" dirty="0" err="1" smtClean="0"/>
              <a:t>CFR</a:t>
            </a:r>
            <a:r>
              <a:rPr lang="en-US" dirty="0" smtClean="0"/>
              <a:t> – Code of Federal Regulation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12</a:t>
            </a:fld>
            <a:endParaRPr lang="en-US"/>
          </a:p>
        </p:txBody>
      </p:sp>
    </p:spTree>
    <p:extLst>
      <p:ext uri="{BB962C8B-B14F-4D97-AF65-F5344CB8AC3E}">
        <p14:creationId xmlns:p14="http://schemas.microsoft.com/office/powerpoint/2010/main" val="50414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13</a:t>
            </a:fld>
            <a:endParaRPr lang="en-US"/>
          </a:p>
        </p:txBody>
      </p:sp>
    </p:spTree>
    <p:extLst>
      <p:ext uri="{BB962C8B-B14F-4D97-AF65-F5344CB8AC3E}">
        <p14:creationId xmlns:p14="http://schemas.microsoft.com/office/powerpoint/2010/main" val="382896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16" name="Slide Number Placeholder 15"/>
          <p:cNvSpPr>
            <a:spLocks noGrp="1"/>
          </p:cNvSpPr>
          <p:nvPr>
            <p:ph type="sldNum" sz="quarter" idx="11"/>
          </p:nvPr>
        </p:nvSpPr>
        <p:spPr/>
        <p:txBody>
          <a:bodyPr/>
          <a:lstStyle/>
          <a:p>
            <a:fld id="{FA41661D-033A-4A46-9118-3F4B1916B061}"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661D-033A-4A46-9118-3F4B1916B0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661D-033A-4A46-9118-3F4B1916B0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002953A-B696-4CFB-92FF-1B6918C00649}" type="datetimeFigureOut">
              <a:rPr lang="en-US" smtClean="0"/>
              <a:pPr/>
              <a:t>12/2/2015</a:t>
            </a:fld>
            <a:endParaRPr lang="en-US" dirty="0"/>
          </a:p>
        </p:txBody>
      </p:sp>
      <p:sp>
        <p:nvSpPr>
          <p:cNvPr id="15" name="Slide Number Placeholder 14"/>
          <p:cNvSpPr>
            <a:spLocks noGrp="1"/>
          </p:cNvSpPr>
          <p:nvPr>
            <p:ph type="sldNum" sz="quarter" idx="15"/>
          </p:nvPr>
        </p:nvSpPr>
        <p:spPr/>
        <p:txBody>
          <a:bodyPr/>
          <a:lstStyle>
            <a:lvl1pPr algn="ctr">
              <a:defRPr/>
            </a:lvl1pPr>
          </a:lstStyle>
          <a:p>
            <a:fld id="{FA41661D-033A-4A46-9118-3F4B1916B061}"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661D-033A-4A46-9118-3F4B1916B061}"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41661D-033A-4A46-9118-3F4B1916B061}"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A41661D-033A-4A46-9118-3F4B1916B061}"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41661D-033A-4A46-9118-3F4B1916B061}"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41661D-033A-4A46-9118-3F4B1916B0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002953A-B696-4CFB-92FF-1B6918C00649}" type="datetimeFigureOut">
              <a:rPr lang="en-US" smtClean="0"/>
              <a:pPr/>
              <a:t>12/2/2015</a:t>
            </a:fld>
            <a:endParaRPr lang="en-US" dirty="0"/>
          </a:p>
        </p:txBody>
      </p:sp>
      <p:sp>
        <p:nvSpPr>
          <p:cNvPr id="9" name="Slide Number Placeholder 8"/>
          <p:cNvSpPr>
            <a:spLocks noGrp="1"/>
          </p:cNvSpPr>
          <p:nvPr>
            <p:ph type="sldNum" sz="quarter" idx="15"/>
          </p:nvPr>
        </p:nvSpPr>
        <p:spPr/>
        <p:txBody>
          <a:bodyPr/>
          <a:lstStyle/>
          <a:p>
            <a:fld id="{FA41661D-033A-4A46-9118-3F4B1916B061}"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002953A-B696-4CFB-92FF-1B6918C00649}" type="datetimeFigureOut">
              <a:rPr lang="en-US" smtClean="0"/>
              <a:pPr/>
              <a:t>12/2/2015</a:t>
            </a:fld>
            <a:endParaRPr lang="en-US" dirty="0"/>
          </a:p>
        </p:txBody>
      </p:sp>
      <p:sp>
        <p:nvSpPr>
          <p:cNvPr id="9" name="Slide Number Placeholder 8"/>
          <p:cNvSpPr>
            <a:spLocks noGrp="1"/>
          </p:cNvSpPr>
          <p:nvPr>
            <p:ph type="sldNum" sz="quarter" idx="11"/>
          </p:nvPr>
        </p:nvSpPr>
        <p:spPr/>
        <p:txBody>
          <a:bodyPr/>
          <a:lstStyle/>
          <a:p>
            <a:fld id="{FA41661D-033A-4A46-9118-3F4B1916B061}"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002953A-B696-4CFB-92FF-1B6918C00649}" type="datetimeFigureOut">
              <a:rPr lang="en-US" smtClean="0"/>
              <a:pPr/>
              <a:t>12/2/2015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A41661D-033A-4A46-9118-3F4B1916B061}"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PowerPoint_Presentation1.ppt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 name="Title 1"/>
          <p:cNvSpPr>
            <a:spLocks noGrp="1"/>
          </p:cNvSpPr>
          <p:nvPr>
            <p:ph type="ctrTitle"/>
          </p:nvPr>
        </p:nvSpPr>
        <p:spPr>
          <a:xfrm>
            <a:off x="685800" y="2130425"/>
            <a:ext cx="7772400" cy="1470025"/>
          </a:xfrm>
        </p:spPr>
        <p:txBody>
          <a:bodyPr>
            <a:normAutofit/>
          </a:bodyPr>
          <a:lstStyle/>
          <a:p>
            <a:pPr>
              <a:defRPr/>
            </a:pPr>
            <a:r>
              <a:rPr lang="en-US" sz="4400" b="1" spc="100" dirty="0">
                <a:solidFill>
                  <a:schemeClr val="bg1"/>
                </a:solidFill>
                <a:latin typeface="+mn-lt"/>
                <a:ea typeface="+mn-ea"/>
                <a:cs typeface="+mn-cs"/>
              </a:rPr>
              <a:t>PTSD and the Disabilities of the Post 9/11 War Veteran</a:t>
            </a:r>
            <a:endParaRPr lang="en-US" altLang="en-US" sz="4400" b="1" spc="100" dirty="0">
              <a:solidFill>
                <a:schemeClr val="bg1"/>
              </a:solidFill>
              <a:latin typeface="+mn-lt"/>
              <a:ea typeface="+mn-ea"/>
              <a:cs typeface="+mn-cs"/>
            </a:endParaRPr>
          </a:p>
        </p:txBody>
      </p:sp>
      <p:sp>
        <p:nvSpPr>
          <p:cNvPr id="3" name="Subtitle 2"/>
          <p:cNvSpPr>
            <a:spLocks noGrp="1"/>
          </p:cNvSpPr>
          <p:nvPr>
            <p:ph type="subTitle" idx="1"/>
          </p:nvPr>
        </p:nvSpPr>
        <p:spPr>
          <a:xfrm>
            <a:off x="0" y="3810000"/>
            <a:ext cx="9144000" cy="2286000"/>
          </a:xfrm>
        </p:spPr>
        <p:txBody>
          <a:bodyPr>
            <a:normAutofit/>
          </a:bodyPr>
          <a:lstStyle/>
          <a:p>
            <a:pPr>
              <a:defRPr/>
            </a:pPr>
            <a:endParaRPr lang="en-US" dirty="0" smtClean="0">
              <a:solidFill>
                <a:schemeClr val="bg1"/>
              </a:solidFill>
            </a:endParaRPr>
          </a:p>
          <a:p>
            <a:pPr>
              <a:defRPr/>
            </a:pPr>
            <a:r>
              <a:rPr lang="en-US" sz="2800" dirty="0" smtClean="0">
                <a:solidFill>
                  <a:schemeClr val="bg1"/>
                </a:solidFill>
              </a:rPr>
              <a:t>Captain Guy </a:t>
            </a:r>
            <a:r>
              <a:rPr lang="en-US" sz="2800" dirty="0" err="1" smtClean="0">
                <a:solidFill>
                  <a:schemeClr val="bg1"/>
                </a:solidFill>
              </a:rPr>
              <a:t>Zierk</a:t>
            </a:r>
            <a:endParaRPr lang="en-US" sz="2800" dirty="0" smtClean="0">
              <a:solidFill>
                <a:schemeClr val="bg1"/>
              </a:solidFill>
            </a:endParaRPr>
          </a:p>
          <a:p>
            <a:pPr>
              <a:defRPr/>
            </a:pPr>
            <a:r>
              <a:rPr lang="en-US" sz="2400" dirty="0">
                <a:solidFill>
                  <a:schemeClr val="bg1"/>
                </a:solidFill>
              </a:rPr>
              <a:t>Marine Corps Wounded Warrior Regiment </a:t>
            </a:r>
            <a:endParaRPr lang="en-US" sz="2400" dirty="0" smtClean="0">
              <a:solidFill>
                <a:schemeClr val="bg1"/>
              </a:solidFill>
            </a:endParaRPr>
          </a:p>
          <a:p>
            <a:pPr>
              <a:defRPr/>
            </a:pPr>
            <a:r>
              <a:rPr lang="en-US" sz="2800" dirty="0" smtClean="0">
                <a:solidFill>
                  <a:schemeClr val="bg1"/>
                </a:solidFill>
              </a:rPr>
              <a:t>Wednesday, December 2, </a:t>
            </a:r>
            <a:r>
              <a:rPr lang="en-US" sz="2800" dirty="0">
                <a:solidFill>
                  <a:schemeClr val="bg1"/>
                </a:solidFill>
              </a:rPr>
              <a:t>2015</a:t>
            </a:r>
            <a:r>
              <a:rPr lang="en-US" b="1" dirty="0"/>
              <a:t/>
            </a:r>
            <a:br>
              <a:rPr lang="en-US" b="1" dirty="0"/>
            </a:br>
            <a:endParaRPr lang="en-US" dirty="0"/>
          </a:p>
        </p:txBody>
      </p:sp>
      <p:pic>
        <p:nvPicPr>
          <p:cNvPr id="7173"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endParaRPr lang="en-US" sz="2800" dirty="0" smtClean="0"/>
          </a:p>
          <a:p>
            <a:pPr>
              <a:lnSpc>
                <a:spcPct val="150000"/>
              </a:lnSpc>
            </a:pPr>
            <a:r>
              <a:rPr lang="en-US" sz="2800" dirty="0" smtClean="0"/>
              <a:t>Define </a:t>
            </a:r>
            <a:r>
              <a:rPr lang="en-US" sz="2800" dirty="0" err="1" smtClean="0"/>
              <a:t>PTSD</a:t>
            </a:r>
            <a:endParaRPr lang="en-US" sz="2800" dirty="0" smtClean="0"/>
          </a:p>
          <a:p>
            <a:pPr>
              <a:lnSpc>
                <a:spcPct val="150000"/>
              </a:lnSpc>
            </a:pPr>
            <a:r>
              <a:rPr lang="en-US" sz="2800" dirty="0" smtClean="0"/>
              <a:t>Dispel the myths about </a:t>
            </a:r>
            <a:r>
              <a:rPr lang="en-US" sz="2800" dirty="0" err="1" smtClean="0"/>
              <a:t>PTSD</a:t>
            </a:r>
            <a:endParaRPr lang="en-US" sz="2800" dirty="0" smtClean="0"/>
          </a:p>
          <a:p>
            <a:pPr>
              <a:lnSpc>
                <a:spcPct val="150000"/>
              </a:lnSpc>
            </a:pPr>
            <a:r>
              <a:rPr lang="en-US" sz="2800" dirty="0" smtClean="0"/>
              <a:t>Identify the symptoms of </a:t>
            </a:r>
            <a:r>
              <a:rPr lang="en-US" sz="2800" dirty="0" err="1" smtClean="0"/>
              <a:t>PTSD</a:t>
            </a:r>
            <a:endParaRPr lang="en-US" sz="2800" dirty="0" smtClean="0"/>
          </a:p>
          <a:p>
            <a:pPr>
              <a:lnSpc>
                <a:spcPct val="150000"/>
              </a:lnSpc>
            </a:pPr>
            <a:r>
              <a:rPr lang="en-US" sz="2800" dirty="0" smtClean="0"/>
              <a:t>Learn how to support a Veteran with </a:t>
            </a:r>
            <a:r>
              <a:rPr lang="en-US" sz="2800" dirty="0" err="1" smtClean="0"/>
              <a:t>PTSD</a:t>
            </a:r>
            <a:endParaRPr lang="en-US" sz="2800" dirty="0" smtClean="0"/>
          </a:p>
          <a:p>
            <a:pPr>
              <a:lnSpc>
                <a:spcPct val="150000"/>
              </a:lnSpc>
            </a:pPr>
            <a:r>
              <a:rPr lang="en-US" sz="2800" dirty="0" smtClean="0"/>
              <a:t>Introduction into the Veterans Administration</a:t>
            </a:r>
          </a:p>
          <a:p>
            <a:pPr>
              <a:lnSpc>
                <a:spcPct val="150000"/>
              </a:lnSpc>
            </a:pPr>
            <a:endParaRPr lang="en-US" sz="2800" dirty="0" smtClean="0"/>
          </a:p>
          <a:p>
            <a:pPr>
              <a:lnSpc>
                <a:spcPct val="150000"/>
              </a:lnSpc>
              <a:buNone/>
            </a:pPr>
            <a:endParaRPr lang="en-US" sz="2800" dirty="0" smtClean="0"/>
          </a:p>
          <a:p>
            <a:pPr>
              <a:buNone/>
            </a:pPr>
            <a:endParaRPr lang="en-US" dirty="0" smtClean="0"/>
          </a:p>
          <a:p>
            <a:pPr marL="0" indent="0">
              <a:buNone/>
            </a:pPr>
            <a:endParaRPr lang="en-US" dirty="0"/>
          </a:p>
        </p:txBody>
      </p:sp>
      <p:sp>
        <p:nvSpPr>
          <p:cNvPr id="3" name="Title 2"/>
          <p:cNvSpPr>
            <a:spLocks noGrp="1"/>
          </p:cNvSpPr>
          <p:nvPr>
            <p:ph type="title"/>
          </p:nvPr>
        </p:nvSpPr>
        <p:spPr/>
        <p:txBody>
          <a:bodyPr/>
          <a:lstStyle/>
          <a:p>
            <a:pPr algn="ctr"/>
            <a:r>
              <a:rPr lang="en-US" dirty="0" smtClean="0"/>
              <a:t>Today we are going to…	</a:t>
            </a:r>
            <a:endParaRPr lang="en-US" dirty="0"/>
          </a:p>
        </p:txBody>
      </p:sp>
    </p:spTree>
    <p:extLst>
      <p:ext uri="{BB962C8B-B14F-4D97-AF65-F5344CB8AC3E}">
        <p14:creationId xmlns:p14="http://schemas.microsoft.com/office/powerpoint/2010/main" val="2983195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Psychotic Disorder</a:t>
            </a:r>
          </a:p>
          <a:p>
            <a:pPr lvl="1"/>
            <a:r>
              <a:rPr lang="en-US" dirty="0" smtClean="0"/>
              <a:t>Hear  voices other do not</a:t>
            </a:r>
          </a:p>
          <a:p>
            <a:pPr lvl="1"/>
            <a:r>
              <a:rPr lang="en-US" dirty="0" smtClean="0"/>
              <a:t>Believe they are being controlled</a:t>
            </a:r>
          </a:p>
          <a:p>
            <a:pPr lvl="1"/>
            <a:endParaRPr lang="en-US" dirty="0" smtClean="0"/>
          </a:p>
          <a:p>
            <a:r>
              <a:rPr lang="en-US" dirty="0" smtClean="0"/>
              <a:t>Cognitive Disorder</a:t>
            </a:r>
          </a:p>
          <a:p>
            <a:pPr lvl="1"/>
            <a:r>
              <a:rPr lang="en-US" dirty="0" smtClean="0"/>
              <a:t>Loss of Memory </a:t>
            </a:r>
          </a:p>
          <a:p>
            <a:pPr lvl="1"/>
            <a:r>
              <a:rPr lang="en-US" dirty="0" smtClean="0"/>
              <a:t>Inability to learn</a:t>
            </a:r>
          </a:p>
          <a:p>
            <a:endParaRPr lang="en-US" dirty="0" smtClean="0"/>
          </a:p>
          <a:p>
            <a:r>
              <a:rPr lang="en-US" dirty="0" smtClean="0"/>
              <a:t>Mood Disorder  - Severe Depression</a:t>
            </a:r>
          </a:p>
          <a:p>
            <a:r>
              <a:rPr lang="en-US" dirty="0" smtClean="0"/>
              <a:t>Somatoform Disorder  -  Symptoms of pain</a:t>
            </a:r>
          </a:p>
          <a:p>
            <a:r>
              <a:rPr lang="en-US" dirty="0" smtClean="0"/>
              <a:t>Adjustment Disorder  -  Chronic coping issues</a:t>
            </a:r>
          </a:p>
          <a:p>
            <a:endParaRPr lang="en-US" dirty="0" smtClean="0"/>
          </a:p>
          <a:p>
            <a:pPr lvl="1">
              <a:buNone/>
            </a:pPr>
            <a:endParaRPr lang="en-US" dirty="0" smtClean="0"/>
          </a:p>
          <a:p>
            <a:endParaRPr lang="en-US" dirty="0" smtClean="0"/>
          </a:p>
          <a:p>
            <a:endParaRPr lang="en-US" dirty="0" smtClean="0"/>
          </a:p>
          <a:p>
            <a:pPr lvl="1">
              <a:buNone/>
            </a:pPr>
            <a:endParaRPr lang="en-US" dirty="0" smtClean="0"/>
          </a:p>
          <a:p>
            <a:pPr lvl="1"/>
            <a:endParaRPr lang="en-US" dirty="0" smtClean="0"/>
          </a:p>
        </p:txBody>
      </p:sp>
      <p:sp>
        <p:nvSpPr>
          <p:cNvPr id="3" name="Title 2"/>
          <p:cNvSpPr>
            <a:spLocks noGrp="1"/>
          </p:cNvSpPr>
          <p:nvPr>
            <p:ph type="title"/>
          </p:nvPr>
        </p:nvSpPr>
        <p:spPr/>
        <p:txBody>
          <a:bodyPr>
            <a:normAutofit/>
          </a:bodyPr>
          <a:lstStyle/>
          <a:p>
            <a:pPr algn="ctr"/>
            <a:r>
              <a:rPr lang="en-US" dirty="0" err="1" smtClean="0"/>
              <a:t>PTSD</a:t>
            </a:r>
            <a:r>
              <a:rPr lang="en-US" dirty="0" smtClean="0"/>
              <a:t> is not a…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Anxiety Disorder</a:t>
            </a:r>
          </a:p>
          <a:p>
            <a:pPr>
              <a:buNone/>
            </a:pPr>
            <a:endParaRPr lang="en-US" dirty="0" smtClean="0"/>
          </a:p>
          <a:p>
            <a:r>
              <a:rPr lang="en-US" dirty="0" smtClean="0"/>
              <a:t>Signs &amp; Symptoms  cluster  around excessive irrational fear and dread.</a:t>
            </a:r>
          </a:p>
          <a:p>
            <a:pPr>
              <a:buNone/>
            </a:pPr>
            <a:endParaRPr lang="en-US" dirty="0" smtClean="0"/>
          </a:p>
          <a:p>
            <a:r>
              <a:rPr lang="en-US" dirty="0" smtClean="0"/>
              <a:t>It is treatable though the use of medications &amp; behavioral therapies.  </a:t>
            </a:r>
          </a:p>
          <a:p>
            <a:endParaRPr lang="en-US" dirty="0" smtClean="0"/>
          </a:p>
          <a:p>
            <a:r>
              <a:rPr lang="en-US" dirty="0" smtClean="0"/>
              <a:t>Mental Health Professionals – DSM-5</a:t>
            </a:r>
          </a:p>
          <a:p>
            <a:r>
              <a:rPr lang="en-US" dirty="0" smtClean="0"/>
              <a:t>Veterans Benefits Administration -  38-CFR</a:t>
            </a:r>
          </a:p>
        </p:txBody>
      </p:sp>
      <p:sp>
        <p:nvSpPr>
          <p:cNvPr id="3" name="Title 2"/>
          <p:cNvSpPr>
            <a:spLocks noGrp="1"/>
          </p:cNvSpPr>
          <p:nvPr>
            <p:ph type="title"/>
          </p:nvPr>
        </p:nvSpPr>
        <p:spPr/>
        <p:txBody>
          <a:bodyPr>
            <a:normAutofit/>
          </a:bodyPr>
          <a:lstStyle/>
          <a:p>
            <a:pPr algn="ctr"/>
            <a:r>
              <a:rPr lang="en-US" dirty="0" err="1" smtClean="0"/>
              <a:t>PTSD</a:t>
            </a:r>
            <a:r>
              <a:rPr lang="en-US" dirty="0" smtClean="0"/>
              <a:t> defined…</a:t>
            </a:r>
            <a:endParaRPr lang="en-US" dirty="0"/>
          </a:p>
        </p:txBody>
      </p:sp>
    </p:spTree>
    <p:extLst>
      <p:ext uri="{BB962C8B-B14F-4D97-AF65-F5344CB8AC3E}">
        <p14:creationId xmlns:p14="http://schemas.microsoft.com/office/powerpoint/2010/main" val="2050044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r>
              <a:rPr lang="en-US" dirty="0" smtClean="0"/>
              <a:t>It </a:t>
            </a:r>
            <a:r>
              <a:rPr lang="en-US" u="sng" dirty="0" smtClean="0"/>
              <a:t>can</a:t>
            </a:r>
            <a:r>
              <a:rPr lang="en-US" dirty="0" smtClean="0"/>
              <a:t> occur after the exposure to a TRAUMATIC event.</a:t>
            </a:r>
          </a:p>
          <a:p>
            <a:pPr>
              <a:buNone/>
            </a:pPr>
            <a:endParaRPr lang="en-US" dirty="0" smtClean="0"/>
          </a:p>
          <a:p>
            <a:r>
              <a:rPr lang="en-US" dirty="0" smtClean="0"/>
              <a:t>It </a:t>
            </a:r>
            <a:r>
              <a:rPr lang="en-US" u="sng" dirty="0" smtClean="0"/>
              <a:t>can</a:t>
            </a:r>
            <a:r>
              <a:rPr lang="en-US" dirty="0" smtClean="0"/>
              <a:t> affect a persons thoughts, feelings, and behavior.</a:t>
            </a:r>
          </a:p>
          <a:p>
            <a:pPr>
              <a:buNone/>
            </a:pPr>
            <a:endParaRPr lang="en-US" dirty="0" smtClean="0"/>
          </a:p>
          <a:p>
            <a:r>
              <a:rPr lang="en-US" dirty="0" smtClean="0"/>
              <a:t>Sever cases gone untreated it can severely effect one’s life.</a:t>
            </a:r>
          </a:p>
          <a:p>
            <a:pPr>
              <a:buNone/>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What is </a:t>
            </a:r>
            <a:r>
              <a:rPr lang="en-US" dirty="0" err="1" smtClean="0"/>
              <a:t>PTSD</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2700" dirty="0" smtClean="0"/>
              <a:t>“Only weak people get </a:t>
            </a:r>
            <a:r>
              <a:rPr lang="en-US" sz="2700" dirty="0" err="1" smtClean="0"/>
              <a:t>PTSD</a:t>
            </a:r>
            <a:r>
              <a:rPr lang="en-US" sz="2700" dirty="0" smtClean="0"/>
              <a:t>.” </a:t>
            </a:r>
          </a:p>
          <a:p>
            <a:pPr>
              <a:buNone/>
            </a:pPr>
            <a:endParaRPr lang="en-US" dirty="0" smtClean="0"/>
          </a:p>
          <a:p>
            <a:r>
              <a:rPr lang="en-US" dirty="0" err="1" smtClean="0"/>
              <a:t>PTSD</a:t>
            </a:r>
            <a:r>
              <a:rPr lang="en-US" dirty="0" smtClean="0"/>
              <a:t> changes how an individual responds to the environment.</a:t>
            </a:r>
          </a:p>
          <a:p>
            <a:endParaRPr lang="en-US" dirty="0" smtClean="0"/>
          </a:p>
          <a:p>
            <a:r>
              <a:rPr lang="en-US" dirty="0" smtClean="0"/>
              <a:t>Military leaders and Medal of Honor recipients have come forward and shared their struggles with </a:t>
            </a:r>
            <a:r>
              <a:rPr lang="en-US" dirty="0" err="1" smtClean="0"/>
              <a:t>PTSD</a:t>
            </a:r>
            <a:r>
              <a:rPr lang="en-US" dirty="0" smtClean="0"/>
              <a:t> and how they are recovering. </a:t>
            </a:r>
          </a:p>
          <a:p>
            <a:pPr>
              <a:buNone/>
            </a:pPr>
            <a:endParaRPr lang="en-US" dirty="0" smtClean="0"/>
          </a:p>
          <a:p>
            <a:pPr>
              <a:buNone/>
            </a:pPr>
            <a:endParaRPr lang="en-US" dirty="0"/>
          </a:p>
        </p:txBody>
      </p:sp>
      <p:sp>
        <p:nvSpPr>
          <p:cNvPr id="3" name="Title 2"/>
          <p:cNvSpPr>
            <a:spLocks noGrp="1"/>
          </p:cNvSpPr>
          <p:nvPr>
            <p:ph type="title"/>
          </p:nvPr>
        </p:nvSpPr>
        <p:spPr/>
        <p:txBody>
          <a:bodyPr/>
          <a:lstStyle/>
          <a:p>
            <a:pPr algn="ctr"/>
            <a:r>
              <a:rPr lang="en-US" dirty="0" smtClean="0"/>
              <a:t>Myths about </a:t>
            </a:r>
            <a:r>
              <a:rPr lang="en-US" dirty="0" err="1" smtClean="0"/>
              <a:t>PTSD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None/>
            </a:pPr>
            <a:r>
              <a:rPr lang="en-US" dirty="0" smtClean="0"/>
              <a:t>“People who weren’t wounded shouldn’t have </a:t>
            </a:r>
            <a:r>
              <a:rPr lang="en-US" dirty="0" err="1" smtClean="0"/>
              <a:t>PTSD</a:t>
            </a:r>
            <a:r>
              <a:rPr lang="en-US" dirty="0" smtClean="0"/>
              <a:t>.”</a:t>
            </a:r>
          </a:p>
          <a:p>
            <a:pPr>
              <a:lnSpc>
                <a:spcPct val="150000"/>
              </a:lnSpc>
            </a:pPr>
            <a:endParaRPr lang="en-US" dirty="0" smtClean="0"/>
          </a:p>
          <a:p>
            <a:pPr>
              <a:lnSpc>
                <a:spcPct val="150000"/>
              </a:lnSpc>
            </a:pPr>
            <a:r>
              <a:rPr lang="en-US" dirty="0" smtClean="0"/>
              <a:t>Traumatic events DO NOT have to be physically damaging.</a:t>
            </a:r>
          </a:p>
          <a:p>
            <a:pPr>
              <a:lnSpc>
                <a:spcPct val="150000"/>
              </a:lnSpc>
            </a:pPr>
            <a:r>
              <a:rPr lang="en-US" dirty="0" smtClean="0"/>
              <a:t>Seeing other injured, responding to those injured, or being subjected to a danger can be equally damaging.</a:t>
            </a:r>
          </a:p>
        </p:txBody>
      </p:sp>
      <p:sp>
        <p:nvSpPr>
          <p:cNvPr id="3" name="Title 2"/>
          <p:cNvSpPr>
            <a:spLocks noGrp="1"/>
          </p:cNvSpPr>
          <p:nvPr>
            <p:ph type="title"/>
          </p:nvPr>
        </p:nvSpPr>
        <p:spPr/>
        <p:txBody>
          <a:bodyPr>
            <a:normAutofit/>
          </a:bodyPr>
          <a:lstStyle/>
          <a:p>
            <a:pPr algn="ctr"/>
            <a:r>
              <a:rPr lang="en-US" dirty="0" smtClean="0"/>
              <a:t>Myths about </a:t>
            </a:r>
            <a:r>
              <a:rPr lang="en-US" dirty="0" err="1" smtClean="0"/>
              <a:t>PTSD</a:t>
            </a:r>
            <a:r>
              <a:rPr lang="en-US" dirty="0" smtClean="0"/>
              <a:t>	</a:t>
            </a:r>
            <a:endParaRPr lang="en-US" dirty="0"/>
          </a:p>
        </p:txBody>
      </p:sp>
    </p:spTree>
    <p:extLst>
      <p:ext uri="{BB962C8B-B14F-4D97-AF65-F5344CB8AC3E}">
        <p14:creationId xmlns:p14="http://schemas.microsoft.com/office/powerpoint/2010/main" val="363526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buNone/>
            </a:pPr>
            <a:r>
              <a:rPr lang="en-US" dirty="0" smtClean="0"/>
              <a:t>“If </a:t>
            </a:r>
            <a:r>
              <a:rPr lang="en-US" dirty="0" err="1" smtClean="0"/>
              <a:t>PTSD</a:t>
            </a:r>
            <a:r>
              <a:rPr lang="en-US" dirty="0" smtClean="0"/>
              <a:t> were real… everyone would have it”</a:t>
            </a:r>
          </a:p>
          <a:p>
            <a:pPr>
              <a:lnSpc>
                <a:spcPct val="150000"/>
              </a:lnSpc>
            </a:pPr>
            <a:endParaRPr lang="en-US" dirty="0" smtClean="0"/>
          </a:p>
          <a:p>
            <a:pPr>
              <a:lnSpc>
                <a:spcPct val="150000"/>
              </a:lnSpc>
            </a:pPr>
            <a:r>
              <a:rPr lang="en-US" dirty="0" smtClean="0"/>
              <a:t>Individuals exposed to trauma react differently.</a:t>
            </a:r>
          </a:p>
          <a:p>
            <a:pPr>
              <a:lnSpc>
                <a:spcPct val="150000"/>
              </a:lnSpc>
            </a:pPr>
            <a:r>
              <a:rPr lang="en-US" dirty="0" smtClean="0"/>
              <a:t>Genetics, past history, and degree or durations of exposure all are factors. </a:t>
            </a:r>
          </a:p>
        </p:txBody>
      </p:sp>
      <p:sp>
        <p:nvSpPr>
          <p:cNvPr id="3" name="Title 2"/>
          <p:cNvSpPr>
            <a:spLocks noGrp="1"/>
          </p:cNvSpPr>
          <p:nvPr>
            <p:ph type="title"/>
          </p:nvPr>
        </p:nvSpPr>
        <p:spPr/>
        <p:txBody>
          <a:bodyPr>
            <a:normAutofit/>
          </a:bodyPr>
          <a:lstStyle/>
          <a:p>
            <a:pPr algn="ctr"/>
            <a:r>
              <a:rPr lang="en-US" dirty="0" smtClean="0"/>
              <a:t>Myths about </a:t>
            </a:r>
            <a:r>
              <a:rPr lang="en-US" dirty="0" err="1" smtClean="0"/>
              <a:t>PTSD</a:t>
            </a:r>
            <a:r>
              <a:rPr lang="en-US" dirty="0" smtClean="0"/>
              <a:t>	</a:t>
            </a:r>
            <a:endParaRPr lang="en-US" dirty="0"/>
          </a:p>
        </p:txBody>
      </p:sp>
    </p:spTree>
    <p:extLst>
      <p:ext uri="{BB962C8B-B14F-4D97-AF65-F5344CB8AC3E}">
        <p14:creationId xmlns:p14="http://schemas.microsoft.com/office/powerpoint/2010/main" val="3635268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buNone/>
            </a:pPr>
            <a:r>
              <a:rPr lang="en-US" dirty="0" smtClean="0"/>
              <a:t>“Treatment does not work”</a:t>
            </a:r>
          </a:p>
          <a:p>
            <a:pPr>
              <a:buNone/>
            </a:pPr>
            <a:endParaRPr lang="en-US" dirty="0" smtClean="0"/>
          </a:p>
          <a:p>
            <a:r>
              <a:rPr lang="en-US" dirty="0" smtClean="0"/>
              <a:t>There are many types of treatment and medications that have been proven to reduce the symptoms.</a:t>
            </a:r>
          </a:p>
          <a:p>
            <a:pPr>
              <a:buNone/>
            </a:pPr>
            <a:endParaRPr lang="en-US" dirty="0" smtClean="0"/>
          </a:p>
          <a:p>
            <a:pPr>
              <a:buNone/>
            </a:pPr>
            <a:r>
              <a:rPr lang="en-US" dirty="0" smtClean="0"/>
              <a:t>Cognitive Behavior/Processing Therapy </a:t>
            </a:r>
          </a:p>
          <a:p>
            <a:pPr>
              <a:buNone/>
            </a:pPr>
            <a:r>
              <a:rPr lang="en-US" dirty="0" smtClean="0"/>
              <a:t>Prolonged/Narrative Exposure Therapy</a:t>
            </a:r>
          </a:p>
          <a:p>
            <a:pPr>
              <a:buNone/>
            </a:pPr>
            <a:r>
              <a:rPr lang="en-US" dirty="0" smtClean="0"/>
              <a:t>Eye Movement Desensitization &amp; Reprocessing </a:t>
            </a:r>
          </a:p>
          <a:p>
            <a:pPr>
              <a:buNone/>
            </a:pPr>
            <a:r>
              <a:rPr lang="en-US" dirty="0" smtClean="0"/>
              <a:t>Medication </a:t>
            </a:r>
          </a:p>
          <a:p>
            <a:pPr>
              <a:buNone/>
            </a:pPr>
            <a:r>
              <a:rPr lang="en-US" dirty="0" smtClean="0"/>
              <a:t>Group Therapy - Alpha-</a:t>
            </a:r>
            <a:r>
              <a:rPr lang="en-US" dirty="0" err="1" smtClean="0"/>
              <a:t>Stim</a:t>
            </a:r>
            <a:r>
              <a:rPr lang="en-US" dirty="0" smtClean="0"/>
              <a:t> – Yoga – Meditation </a:t>
            </a:r>
          </a:p>
        </p:txBody>
      </p:sp>
      <p:sp>
        <p:nvSpPr>
          <p:cNvPr id="3" name="Title 2"/>
          <p:cNvSpPr>
            <a:spLocks noGrp="1"/>
          </p:cNvSpPr>
          <p:nvPr>
            <p:ph type="title"/>
          </p:nvPr>
        </p:nvSpPr>
        <p:spPr/>
        <p:txBody>
          <a:bodyPr/>
          <a:lstStyle/>
          <a:p>
            <a:pPr algn="ctr"/>
            <a:r>
              <a:rPr lang="en-US" dirty="0" smtClean="0"/>
              <a:t>Myths about </a:t>
            </a:r>
            <a:r>
              <a:rPr lang="en-US" dirty="0" err="1" smtClean="0"/>
              <a:t>PTSD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smtClean="0"/>
              <a:t>“If I have it they will take my guns”</a:t>
            </a:r>
          </a:p>
          <a:p>
            <a:pPr>
              <a:buNone/>
            </a:pPr>
            <a:endParaRPr lang="en-US" dirty="0" smtClean="0"/>
          </a:p>
          <a:p>
            <a:r>
              <a:rPr lang="en-US" dirty="0" smtClean="0"/>
              <a:t>Only  if one has been deemed incompetent</a:t>
            </a:r>
          </a:p>
          <a:p>
            <a:pPr>
              <a:buNone/>
            </a:pPr>
            <a:endParaRPr lang="en-US" dirty="0"/>
          </a:p>
        </p:txBody>
      </p:sp>
      <p:sp>
        <p:nvSpPr>
          <p:cNvPr id="3" name="Title 2"/>
          <p:cNvSpPr>
            <a:spLocks noGrp="1"/>
          </p:cNvSpPr>
          <p:nvPr>
            <p:ph type="title"/>
          </p:nvPr>
        </p:nvSpPr>
        <p:spPr/>
        <p:txBody>
          <a:bodyPr/>
          <a:lstStyle/>
          <a:p>
            <a:pPr algn="ctr"/>
            <a:r>
              <a:rPr lang="en-US" dirty="0" smtClean="0"/>
              <a:t>Myths about </a:t>
            </a:r>
            <a:r>
              <a:rPr lang="en-US" dirty="0" err="1" smtClean="0"/>
              <a:t>PTSD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 common disorder… even more common after combat.</a:t>
            </a:r>
          </a:p>
          <a:p>
            <a:endParaRPr lang="en-US" dirty="0" smtClean="0"/>
          </a:p>
          <a:p>
            <a:r>
              <a:rPr lang="en-US" dirty="0" smtClean="0"/>
              <a:t>It can affect anyone…  From a private to a General</a:t>
            </a:r>
          </a:p>
          <a:p>
            <a:endParaRPr lang="en-US" dirty="0" smtClean="0"/>
          </a:p>
          <a:p>
            <a:r>
              <a:rPr lang="en-US" dirty="0" smtClean="0"/>
              <a:t>Nearly 8% of Americans are diagnosed with </a:t>
            </a:r>
            <a:r>
              <a:rPr lang="en-US" dirty="0" err="1" smtClean="0"/>
              <a:t>PTSD</a:t>
            </a:r>
            <a:r>
              <a:rPr lang="en-US" dirty="0" smtClean="0"/>
              <a:t>.</a:t>
            </a:r>
          </a:p>
          <a:p>
            <a:endParaRPr lang="en-US" dirty="0" smtClean="0"/>
          </a:p>
          <a:p>
            <a:r>
              <a:rPr lang="en-US" dirty="0" err="1" smtClean="0"/>
              <a:t>PTSD</a:t>
            </a:r>
            <a:r>
              <a:rPr lang="en-US" dirty="0" smtClean="0"/>
              <a:t> though not “curable” is treatable with many different options of treatment.</a:t>
            </a:r>
          </a:p>
          <a:p>
            <a:endParaRPr lang="en-US" dirty="0"/>
          </a:p>
        </p:txBody>
      </p:sp>
      <p:sp>
        <p:nvSpPr>
          <p:cNvPr id="3" name="Title 2"/>
          <p:cNvSpPr>
            <a:spLocks noGrp="1"/>
          </p:cNvSpPr>
          <p:nvPr>
            <p:ph type="title"/>
          </p:nvPr>
        </p:nvSpPr>
        <p:spPr/>
        <p:txBody>
          <a:bodyPr/>
          <a:lstStyle/>
          <a:p>
            <a:pPr algn="ctr"/>
            <a:r>
              <a:rPr lang="en-US" dirty="0" smtClean="0"/>
              <a:t>Facts about </a:t>
            </a:r>
            <a:r>
              <a:rPr lang="en-US" dirty="0" err="1" smtClean="0"/>
              <a:t>PTSD</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81000" y="1905000"/>
            <a:ext cx="8382000" cy="4191000"/>
          </a:xfrm>
        </p:spPr>
        <p:txBody>
          <a:bodyPr/>
          <a:lstStyle/>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Check sound via </a:t>
            </a:r>
            <a:r>
              <a:rPr lang="en-US" altLang="en-US" sz="2800" dirty="0" smtClean="0">
                <a:latin typeface="Lucida Sans Unicode" panose="020B0602030504020204" pitchFamily="34" charset="0"/>
                <a:cs typeface="Lucida Sans Unicode" panose="020B0602030504020204" pitchFamily="34" charset="0"/>
              </a:rPr>
              <a:t>Audio&gt;Computer Audio Settings.</a:t>
            </a:r>
            <a:endParaRPr lang="en-US" altLang="en-US" sz="2800" dirty="0" smtClean="0">
              <a:latin typeface="Lucida Sans Unicode" panose="020B0602030504020204" pitchFamily="34" charset="0"/>
              <a:cs typeface="Lucida Sans Unicode" panose="020B0602030504020204" pitchFamily="34" charset="0"/>
            </a:endParaRP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Please don’t activate camera.</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Closed captions: use arrow to expand the Closed Captions window to view.</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Expand/contract any of the windows in the right-hand column with the arrows.</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0850" y="6096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200000"/>
              </a:lnSpc>
            </a:pPr>
            <a:r>
              <a:rPr lang="en-US" sz="2800" dirty="0" smtClean="0"/>
              <a:t>“Since they came home he is different…”</a:t>
            </a:r>
          </a:p>
          <a:p>
            <a:pPr>
              <a:lnSpc>
                <a:spcPct val="200000"/>
              </a:lnSpc>
            </a:pPr>
            <a:r>
              <a:rPr lang="en-US" sz="2800" dirty="0" smtClean="0"/>
              <a:t>It is more then just having a “bad attitude”…</a:t>
            </a:r>
          </a:p>
          <a:p>
            <a:pPr>
              <a:lnSpc>
                <a:spcPct val="200000"/>
              </a:lnSpc>
            </a:pPr>
            <a:r>
              <a:rPr lang="en-US" sz="2800" dirty="0" smtClean="0"/>
              <a:t>Very few of the symptoms are visible to others.</a:t>
            </a:r>
          </a:p>
          <a:p>
            <a:pPr>
              <a:lnSpc>
                <a:spcPct val="200000"/>
              </a:lnSpc>
            </a:pPr>
            <a:r>
              <a:rPr lang="en-US" sz="2800" dirty="0" smtClean="0"/>
              <a:t>Support persons need to look beyond the surface.</a:t>
            </a:r>
          </a:p>
          <a:p>
            <a:pPr>
              <a:lnSpc>
                <a:spcPct val="200000"/>
              </a:lnSpc>
              <a:buNone/>
            </a:pPr>
            <a:r>
              <a:rPr lang="en-US" sz="2800" i="1" dirty="0" smtClean="0"/>
              <a:t>Google: Vet Center anonymous </a:t>
            </a:r>
            <a:r>
              <a:rPr lang="en-US" sz="2800" i="1" dirty="0" err="1" smtClean="0"/>
              <a:t>PTSD</a:t>
            </a:r>
            <a:r>
              <a:rPr lang="en-US" sz="2800" i="1" dirty="0" smtClean="0"/>
              <a:t> screener</a:t>
            </a:r>
          </a:p>
        </p:txBody>
      </p:sp>
      <p:sp>
        <p:nvSpPr>
          <p:cNvPr id="3" name="Title 2"/>
          <p:cNvSpPr>
            <a:spLocks noGrp="1"/>
          </p:cNvSpPr>
          <p:nvPr>
            <p:ph type="title"/>
          </p:nvPr>
        </p:nvSpPr>
        <p:spPr/>
        <p:txBody>
          <a:bodyPr>
            <a:normAutofit/>
          </a:bodyPr>
          <a:lstStyle/>
          <a:p>
            <a:pPr algn="ctr"/>
            <a:r>
              <a:rPr lang="en-US" dirty="0" smtClean="0"/>
              <a:t>Indicators of </a:t>
            </a:r>
            <a:r>
              <a:rPr lang="en-US" dirty="0" err="1" smtClean="0"/>
              <a:t>PTSD</a:t>
            </a:r>
            <a:r>
              <a:rPr lang="en-US" dirty="0" smtClean="0"/>
              <a:t>… </a:t>
            </a:r>
            <a:endParaRPr lang="en-US" dirty="0"/>
          </a:p>
        </p:txBody>
      </p:sp>
    </p:spTree>
    <p:extLst>
      <p:ext uri="{BB962C8B-B14F-4D97-AF65-F5344CB8AC3E}">
        <p14:creationId xmlns:p14="http://schemas.microsoft.com/office/powerpoint/2010/main" val="2271578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4953001" cy="4572000"/>
          </a:xfrm>
        </p:spPr>
        <p:txBody>
          <a:bodyPr/>
          <a:lstStyle/>
          <a:p>
            <a:endParaRPr lang="en-US" dirty="0"/>
          </a:p>
        </p:txBody>
      </p:sp>
      <p:sp>
        <p:nvSpPr>
          <p:cNvPr id="3" name="Title 2"/>
          <p:cNvSpPr>
            <a:spLocks noGrp="1"/>
          </p:cNvSpPr>
          <p:nvPr>
            <p:ph type="title"/>
          </p:nvPr>
        </p:nvSpPr>
        <p:spPr/>
        <p:txBody>
          <a:bodyPr/>
          <a:lstStyle/>
          <a:p>
            <a:pPr algn="ctr"/>
            <a:r>
              <a:rPr lang="en-US" dirty="0" smtClean="0"/>
              <a:t>Symptoms of </a:t>
            </a:r>
            <a:r>
              <a:rPr lang="en-US" dirty="0" err="1" smtClean="0"/>
              <a:t>PTSD</a:t>
            </a:r>
            <a:endParaRPr lang="en-US" dirty="0"/>
          </a:p>
        </p:txBody>
      </p:sp>
      <p:pic>
        <p:nvPicPr>
          <p:cNvPr id="1028" name="Picture 4" descr="C:\Users\Guy Zierk\AppData\Local\Microsoft\Windows\Temporary Internet Files\Content.IE5\1PY6CL0S\iceberg[1].jpg"/>
          <p:cNvPicPr>
            <a:picLocks noChangeAspect="1" noChangeArrowheads="1"/>
          </p:cNvPicPr>
          <p:nvPr/>
        </p:nvPicPr>
        <p:blipFill>
          <a:blip r:embed="rId2" cstate="print"/>
          <a:srcRect/>
          <a:stretch>
            <a:fillRect/>
          </a:stretch>
        </p:blipFill>
        <p:spPr bwMode="auto">
          <a:xfrm>
            <a:off x="457200" y="1482090"/>
            <a:ext cx="4876800" cy="4918710"/>
          </a:xfrm>
          <a:prstGeom prst="rect">
            <a:avLst/>
          </a:prstGeom>
          <a:noFill/>
        </p:spPr>
      </p:pic>
      <p:sp>
        <p:nvSpPr>
          <p:cNvPr id="7" name="TextBox 6"/>
          <p:cNvSpPr txBox="1"/>
          <p:nvPr/>
        </p:nvSpPr>
        <p:spPr>
          <a:xfrm>
            <a:off x="5410200" y="1600200"/>
            <a:ext cx="3733800" cy="4093428"/>
          </a:xfrm>
          <a:prstGeom prst="rect">
            <a:avLst/>
          </a:prstGeom>
          <a:noFill/>
        </p:spPr>
        <p:txBody>
          <a:bodyPr wrap="square" rtlCol="0">
            <a:spAutoFit/>
          </a:bodyPr>
          <a:lstStyle/>
          <a:p>
            <a:pPr>
              <a:buFont typeface="Arial" pitchFamily="34" charset="0"/>
              <a:buChar char="•"/>
            </a:pPr>
            <a:r>
              <a:rPr lang="en-US" sz="2000" dirty="0" smtClean="0"/>
              <a:t> Irritable</a:t>
            </a:r>
          </a:p>
          <a:p>
            <a:pPr>
              <a:buFont typeface="Arial" pitchFamily="34" charset="0"/>
              <a:buChar char="•"/>
            </a:pPr>
            <a:r>
              <a:rPr lang="en-US" sz="2000" dirty="0" smtClean="0"/>
              <a:t> Easily Startled</a:t>
            </a:r>
          </a:p>
          <a:p>
            <a:pPr>
              <a:buFont typeface="Arial" pitchFamily="34" charset="0"/>
              <a:buChar char="•"/>
            </a:pPr>
            <a:r>
              <a:rPr lang="en-US" sz="2000" dirty="0" smtClean="0"/>
              <a:t> Hyper –Alert -Triggers</a:t>
            </a:r>
          </a:p>
          <a:p>
            <a:pPr>
              <a:buFont typeface="Arial" pitchFamily="34" charset="0"/>
              <a:buChar char="•"/>
            </a:pPr>
            <a:r>
              <a:rPr lang="en-US" sz="2000" dirty="0" smtClean="0"/>
              <a:t> Avoid Crowds – Triggers</a:t>
            </a:r>
          </a:p>
          <a:p>
            <a:endParaRPr lang="en-US" sz="2000" dirty="0" smtClean="0"/>
          </a:p>
          <a:p>
            <a:pPr>
              <a:buFont typeface="Arial" pitchFamily="34" charset="0"/>
              <a:buChar char="•"/>
            </a:pPr>
            <a:r>
              <a:rPr lang="en-US" sz="2000" dirty="0" smtClean="0"/>
              <a:t> Anxiety Attacks</a:t>
            </a:r>
          </a:p>
          <a:p>
            <a:pPr>
              <a:buFont typeface="Arial" pitchFamily="34" charset="0"/>
              <a:buChar char="•"/>
            </a:pPr>
            <a:r>
              <a:rPr lang="en-US" sz="2000" dirty="0" smtClean="0"/>
              <a:t> Dissociation </a:t>
            </a:r>
          </a:p>
          <a:p>
            <a:pPr>
              <a:buFont typeface="Arial" pitchFamily="34" charset="0"/>
              <a:buChar char="•"/>
            </a:pPr>
            <a:r>
              <a:rPr lang="en-US" sz="2000" dirty="0" smtClean="0"/>
              <a:t> Nightmares</a:t>
            </a:r>
          </a:p>
          <a:p>
            <a:pPr>
              <a:buFont typeface="Arial" pitchFamily="34" charset="0"/>
              <a:buChar char="•"/>
            </a:pPr>
            <a:r>
              <a:rPr lang="en-US" sz="2000" dirty="0" smtClean="0"/>
              <a:t> Strong Reactions - Triggers</a:t>
            </a:r>
          </a:p>
          <a:p>
            <a:pPr>
              <a:buFont typeface="Arial" pitchFamily="34" charset="0"/>
              <a:buChar char="•"/>
            </a:pPr>
            <a:r>
              <a:rPr lang="en-US" sz="2000" dirty="0" smtClean="0"/>
              <a:t> Fatigue</a:t>
            </a:r>
          </a:p>
          <a:p>
            <a:pPr>
              <a:buFont typeface="Arial" pitchFamily="34" charset="0"/>
              <a:buChar char="•"/>
            </a:pPr>
            <a:r>
              <a:rPr lang="en-US" sz="2000" dirty="0" smtClean="0"/>
              <a:t> Avoidance  - Triggers</a:t>
            </a:r>
          </a:p>
          <a:p>
            <a:pPr>
              <a:buFont typeface="Arial" pitchFamily="34" charset="0"/>
              <a:buChar char="•"/>
            </a:pPr>
            <a:r>
              <a:rPr lang="en-US" sz="2000" dirty="0" smtClean="0"/>
              <a:t> Insomnia</a:t>
            </a:r>
          </a:p>
          <a:p>
            <a:pPr>
              <a:buFont typeface="Arial" pitchFamily="34" charset="0"/>
              <a:buChar char="•"/>
            </a:pPr>
            <a:r>
              <a:rPr lang="en-US" sz="2000" dirty="0" smtClean="0"/>
              <a:t> Poor Concentration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Substance Abuse – Self medication</a:t>
            </a:r>
          </a:p>
          <a:p>
            <a:endParaRPr lang="en-US" dirty="0" smtClean="0"/>
          </a:p>
          <a:p>
            <a:r>
              <a:rPr lang="en-US" dirty="0" smtClean="0"/>
              <a:t>Anger Management Issues</a:t>
            </a:r>
          </a:p>
          <a:p>
            <a:endParaRPr lang="en-US" dirty="0" smtClean="0"/>
          </a:p>
          <a:p>
            <a:r>
              <a:rPr lang="en-US" dirty="0" smtClean="0"/>
              <a:t>Loneliness – Isolation</a:t>
            </a:r>
          </a:p>
          <a:p>
            <a:endParaRPr lang="en-US" dirty="0" smtClean="0"/>
          </a:p>
          <a:p>
            <a:r>
              <a:rPr lang="en-US" dirty="0" smtClean="0"/>
              <a:t>Severe Depression – Ideations of harming one’s self</a:t>
            </a:r>
          </a:p>
          <a:p>
            <a:endParaRPr lang="en-US" dirty="0"/>
          </a:p>
        </p:txBody>
      </p:sp>
      <p:sp>
        <p:nvSpPr>
          <p:cNvPr id="3" name="Title 2"/>
          <p:cNvSpPr>
            <a:spLocks noGrp="1"/>
          </p:cNvSpPr>
          <p:nvPr>
            <p:ph type="title"/>
          </p:nvPr>
        </p:nvSpPr>
        <p:spPr/>
        <p:txBody>
          <a:bodyPr/>
          <a:lstStyle/>
          <a:p>
            <a:pPr algn="ctr"/>
            <a:r>
              <a:rPr lang="en-US" dirty="0" err="1" smtClean="0"/>
              <a:t>PTSD</a:t>
            </a:r>
            <a:r>
              <a:rPr lang="en-US" dirty="0" smtClean="0"/>
              <a:t> gone untreated can lead to…</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dirty="0" smtClean="0"/>
              <a:t>“A Marine needs to want help in order to get help”</a:t>
            </a:r>
          </a:p>
          <a:p>
            <a:endParaRPr lang="en-US" dirty="0" smtClean="0"/>
          </a:p>
          <a:p>
            <a:r>
              <a:rPr lang="en-US" dirty="0" smtClean="0"/>
              <a:t>Know  your Veteran – Baseline and Anniversaries. </a:t>
            </a:r>
          </a:p>
          <a:p>
            <a:pPr>
              <a:buNone/>
            </a:pPr>
            <a:endParaRPr lang="en-US" dirty="0" smtClean="0"/>
          </a:p>
          <a:p>
            <a:r>
              <a:rPr lang="en-US" dirty="0" smtClean="0"/>
              <a:t>Give your Veteran the “benefit of the doubt”</a:t>
            </a:r>
          </a:p>
          <a:p>
            <a:pPr>
              <a:buNone/>
            </a:pPr>
            <a:endParaRPr lang="en-US" dirty="0" smtClean="0"/>
          </a:p>
          <a:p>
            <a:r>
              <a:rPr lang="en-US" dirty="0" smtClean="0"/>
              <a:t>Know the symptoms of </a:t>
            </a:r>
            <a:r>
              <a:rPr lang="en-US" dirty="0" err="1" smtClean="0"/>
              <a:t>PTSD</a:t>
            </a:r>
            <a:r>
              <a:rPr lang="en-US" dirty="0" smtClean="0"/>
              <a:t> &amp; don’t be afraid to ask.</a:t>
            </a:r>
          </a:p>
          <a:p>
            <a:pPr>
              <a:buNone/>
            </a:pPr>
            <a:endParaRPr lang="en-US" dirty="0" smtClean="0"/>
          </a:p>
          <a:p>
            <a:r>
              <a:rPr lang="en-US" dirty="0" smtClean="0"/>
              <a:t>Encourage your Veteran to seek help &amp; be available. </a:t>
            </a:r>
          </a:p>
          <a:p>
            <a:pPr>
              <a:buNone/>
            </a:pPr>
            <a:endParaRPr lang="en-US" dirty="0" smtClean="0"/>
          </a:p>
        </p:txBody>
      </p:sp>
      <p:sp>
        <p:nvSpPr>
          <p:cNvPr id="3" name="Title 2"/>
          <p:cNvSpPr>
            <a:spLocks noGrp="1"/>
          </p:cNvSpPr>
          <p:nvPr>
            <p:ph type="title"/>
          </p:nvPr>
        </p:nvSpPr>
        <p:spPr/>
        <p:txBody>
          <a:bodyPr/>
          <a:lstStyle/>
          <a:p>
            <a:pPr algn="ctr"/>
            <a:r>
              <a:rPr lang="en-US" dirty="0" smtClean="0"/>
              <a:t>How can you support…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dirty="0" smtClean="0"/>
              <a:t>“Working harder then the Veteran you are supporting”</a:t>
            </a:r>
          </a:p>
          <a:p>
            <a:pPr>
              <a:buNone/>
            </a:pPr>
            <a:endParaRPr lang="en-US" dirty="0" smtClean="0"/>
          </a:p>
          <a:p>
            <a:r>
              <a:rPr lang="en-US" dirty="0" smtClean="0"/>
              <a:t>Acting as a counselor or therapist.</a:t>
            </a:r>
          </a:p>
          <a:p>
            <a:pPr>
              <a:buNone/>
            </a:pPr>
            <a:r>
              <a:rPr lang="en-US" dirty="0" smtClean="0"/>
              <a:t> </a:t>
            </a:r>
          </a:p>
          <a:p>
            <a:r>
              <a:rPr lang="en-US" dirty="0" smtClean="0"/>
              <a:t>Ignoring a problem – Hold them accountable</a:t>
            </a:r>
          </a:p>
          <a:p>
            <a:pPr>
              <a:buNone/>
            </a:pPr>
            <a:endParaRPr lang="en-US" dirty="0" smtClean="0"/>
          </a:p>
          <a:p>
            <a:r>
              <a:rPr lang="en-US" dirty="0" smtClean="0"/>
              <a:t>Leaving a Veteran alone who is suicidal</a:t>
            </a:r>
          </a:p>
          <a:p>
            <a:pPr>
              <a:buNone/>
            </a:pPr>
            <a:endParaRPr lang="en-US" dirty="0" smtClean="0"/>
          </a:p>
          <a:p>
            <a:r>
              <a:rPr lang="en-US" dirty="0" smtClean="0"/>
              <a:t>“discussing” your Veterans issues</a:t>
            </a:r>
          </a:p>
          <a:p>
            <a:pPr>
              <a:buNone/>
            </a:pPr>
            <a:endParaRPr lang="en-US" dirty="0"/>
          </a:p>
        </p:txBody>
      </p:sp>
      <p:sp>
        <p:nvSpPr>
          <p:cNvPr id="3" name="Title 2"/>
          <p:cNvSpPr>
            <a:spLocks noGrp="1"/>
          </p:cNvSpPr>
          <p:nvPr>
            <p:ph type="title"/>
          </p:nvPr>
        </p:nvSpPr>
        <p:spPr/>
        <p:txBody>
          <a:bodyPr/>
          <a:lstStyle/>
          <a:p>
            <a:pPr algn="ctr"/>
            <a:r>
              <a:rPr lang="en-US" dirty="0" smtClean="0"/>
              <a:t>Things to avoid…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219200"/>
          <a:ext cx="6858000" cy="5142904"/>
        </p:xfrm>
        <a:graphic>
          <a:graphicData uri="http://schemas.openxmlformats.org/presentationml/2006/ole">
            <mc:AlternateContent xmlns:mc="http://schemas.openxmlformats.org/markup-compatibility/2006">
              <mc:Choice xmlns:v="urn:schemas-microsoft-com:vml" Requires="v">
                <p:oleObj spid="_x0000_s1028" name="Presentation" r:id="rId4" imgW="4570544" imgH="3427517" progId="PowerPoint.Show.12">
                  <p:embed/>
                </p:oleObj>
              </mc:Choice>
              <mc:Fallback>
                <p:oleObj name="Presentation" r:id="rId4" imgW="4570544" imgH="3427517" progId="PowerPoint.Show.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19200"/>
                        <a:ext cx="6858000" cy="514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 name="Rectangle 121"/>
          <p:cNvSpPr/>
          <p:nvPr/>
        </p:nvSpPr>
        <p:spPr>
          <a:xfrm>
            <a:off x="1219200" y="533400"/>
            <a:ext cx="6781800" cy="707886"/>
          </a:xfrm>
          <a:prstGeom prst="rect">
            <a:avLst/>
          </a:prstGeom>
        </p:spPr>
        <p:txBody>
          <a:bodyPr wrap="square">
            <a:spAutoFit/>
          </a:bodyPr>
          <a:lstStyle/>
          <a:p>
            <a:pPr algn="ctr"/>
            <a:r>
              <a:rPr lang="en-US" sz="4000" dirty="0" smtClean="0"/>
              <a:t>Warrior Care System</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Navigating the VA</a:t>
            </a:r>
            <a:endParaRPr lang="en-US" dirty="0"/>
          </a:p>
        </p:txBody>
      </p:sp>
      <p:sp>
        <p:nvSpPr>
          <p:cNvPr id="3" name="Slide Number Placeholder 3"/>
          <p:cNvSpPr>
            <a:spLocks noGrp="1"/>
          </p:cNvSpPr>
          <p:nvPr>
            <p:ph type="sldNum" sz="quarter" idx="10"/>
          </p:nvPr>
        </p:nvSpPr>
        <p:spPr>
          <a:xfrm>
            <a:off x="8329613" y="6572250"/>
            <a:ext cx="2033587" cy="361950"/>
          </a:xfrm>
          <a:noFill/>
        </p:spPr>
        <p:txBody>
          <a:bodyPr/>
          <a:lstStyle/>
          <a:p>
            <a:r>
              <a:rPr lang="en-US" smtClean="0"/>
              <a:t>Slide </a:t>
            </a:r>
            <a:fld id="{038B219C-D362-43EA-B856-8A08ACE6BBEA}" type="slidenum">
              <a:rPr lang="en-US" smtClean="0"/>
              <a:pPr/>
              <a:t>26</a:t>
            </a:fld>
            <a:endParaRPr lang="en-US" smtClean="0"/>
          </a:p>
        </p:txBody>
      </p:sp>
      <p:sp>
        <p:nvSpPr>
          <p:cNvPr id="5" name="TextBox 62"/>
          <p:cNvSpPr txBox="1">
            <a:spLocks noChangeArrowheads="1"/>
          </p:cNvSpPr>
          <p:nvPr/>
        </p:nvSpPr>
        <p:spPr bwMode="auto">
          <a:xfrm>
            <a:off x="609600" y="3364190"/>
            <a:ext cx="1981200" cy="369332"/>
          </a:xfrm>
          <a:prstGeom prst="rect">
            <a:avLst/>
          </a:prstGeom>
          <a:noFill/>
          <a:ln w="25400">
            <a:solidFill>
              <a:schemeClr val="tx1"/>
            </a:solidFill>
            <a:miter lim="800000"/>
            <a:headEnd/>
            <a:tailEnd/>
          </a:ln>
        </p:spPr>
        <p:txBody>
          <a:bodyPr anchor="ctr">
            <a:spAutoFit/>
          </a:bodyPr>
          <a:lstStyle/>
          <a:p>
            <a:pPr algn="ctr">
              <a:buFontTx/>
              <a:buNone/>
            </a:pPr>
            <a:r>
              <a:rPr lang="en-US" b="1" dirty="0">
                <a:solidFill>
                  <a:srgbClr val="FF0000"/>
                </a:solidFill>
              </a:rPr>
              <a:t>VETERAN</a:t>
            </a:r>
          </a:p>
        </p:txBody>
      </p:sp>
      <p:sp>
        <p:nvSpPr>
          <p:cNvPr id="6" name="TextBox 67"/>
          <p:cNvSpPr txBox="1">
            <a:spLocks noChangeArrowheads="1"/>
          </p:cNvSpPr>
          <p:nvPr/>
        </p:nvSpPr>
        <p:spPr bwMode="auto">
          <a:xfrm>
            <a:off x="609600" y="4724400"/>
            <a:ext cx="1981200" cy="425450"/>
          </a:xfrm>
          <a:prstGeom prst="rect">
            <a:avLst/>
          </a:prstGeom>
          <a:noFill/>
          <a:ln w="9525">
            <a:solidFill>
              <a:schemeClr val="tx1"/>
            </a:solidFill>
            <a:miter lim="800000"/>
            <a:headEnd/>
            <a:tailEnd/>
          </a:ln>
        </p:spPr>
        <p:txBody>
          <a:bodyPr>
            <a:spAutoFit/>
          </a:bodyPr>
          <a:lstStyle/>
          <a:p>
            <a:pPr algn="ctr">
              <a:buFontTx/>
              <a:buNone/>
            </a:pPr>
            <a:r>
              <a:rPr lang="en-US"/>
              <a:t>NPOs</a:t>
            </a:r>
          </a:p>
        </p:txBody>
      </p:sp>
      <p:sp>
        <p:nvSpPr>
          <p:cNvPr id="7" name="TextBox 70"/>
          <p:cNvSpPr txBox="1">
            <a:spLocks noChangeArrowheads="1"/>
          </p:cNvSpPr>
          <p:nvPr/>
        </p:nvSpPr>
        <p:spPr bwMode="auto">
          <a:xfrm>
            <a:off x="609600" y="5181600"/>
            <a:ext cx="1981200" cy="425450"/>
          </a:xfrm>
          <a:prstGeom prst="rect">
            <a:avLst/>
          </a:prstGeom>
          <a:noFill/>
          <a:ln w="9525">
            <a:solidFill>
              <a:schemeClr val="tx1"/>
            </a:solidFill>
            <a:miter lim="800000"/>
            <a:headEnd/>
            <a:tailEnd/>
          </a:ln>
        </p:spPr>
        <p:txBody>
          <a:bodyPr>
            <a:spAutoFit/>
          </a:bodyPr>
          <a:lstStyle/>
          <a:p>
            <a:pPr algn="ctr">
              <a:buFontTx/>
              <a:buNone/>
            </a:pPr>
            <a:r>
              <a:rPr lang="en-US"/>
              <a:t>Federal</a:t>
            </a:r>
          </a:p>
        </p:txBody>
      </p:sp>
      <p:sp>
        <p:nvSpPr>
          <p:cNvPr id="8" name="TextBox 71"/>
          <p:cNvSpPr txBox="1">
            <a:spLocks noChangeArrowheads="1"/>
          </p:cNvSpPr>
          <p:nvPr/>
        </p:nvSpPr>
        <p:spPr bwMode="auto">
          <a:xfrm rot="5400000">
            <a:off x="2894013" y="3576122"/>
            <a:ext cx="4743450" cy="369332"/>
          </a:xfrm>
          <a:prstGeom prst="rect">
            <a:avLst/>
          </a:prstGeom>
          <a:noFill/>
          <a:ln w="9525">
            <a:solidFill>
              <a:schemeClr val="tx1"/>
            </a:solidFill>
            <a:miter lim="800000"/>
            <a:headEnd/>
            <a:tailEnd/>
          </a:ln>
        </p:spPr>
        <p:txBody>
          <a:bodyPr anchor="ctr">
            <a:spAutoFit/>
          </a:bodyPr>
          <a:lstStyle/>
          <a:p>
            <a:pPr algn="ctr">
              <a:buFontTx/>
              <a:buNone/>
            </a:pPr>
            <a:r>
              <a:rPr lang="en-US" b="1" dirty="0" smtClean="0"/>
              <a:t>DEPARTMENT  OF  VETERANS  </a:t>
            </a:r>
            <a:r>
              <a:rPr lang="en-US" b="1" dirty="0"/>
              <a:t>AFFAIRS</a:t>
            </a:r>
          </a:p>
        </p:txBody>
      </p:sp>
      <p:sp>
        <p:nvSpPr>
          <p:cNvPr id="9" name="Right Arrow 74"/>
          <p:cNvSpPr>
            <a:spLocks noChangeArrowheads="1"/>
          </p:cNvSpPr>
          <p:nvPr/>
        </p:nvSpPr>
        <p:spPr bwMode="auto">
          <a:xfrm>
            <a:off x="2895600" y="3336925"/>
            <a:ext cx="1981200" cy="423863"/>
          </a:xfrm>
          <a:prstGeom prst="rightArrow">
            <a:avLst>
              <a:gd name="adj1" fmla="val 50000"/>
              <a:gd name="adj2" fmla="val 50096"/>
            </a:avLst>
          </a:prstGeom>
          <a:solidFill>
            <a:srgbClr val="FF0000">
              <a:alpha val="31000"/>
            </a:srgbClr>
          </a:solidFill>
          <a:ln w="25400" algn="ctr">
            <a:solidFill>
              <a:schemeClr val="tx1"/>
            </a:solidFill>
            <a:round/>
            <a:headEnd type="triangle" w="med" len="med"/>
            <a:tailEnd type="triangle" w="med" len="med"/>
          </a:ln>
        </p:spPr>
        <p:txBody>
          <a:bodyPr/>
          <a:lstStyle/>
          <a:p>
            <a:pPr marL="742950" indent="-285750"/>
            <a:endParaRPr lang="en-US"/>
          </a:p>
        </p:txBody>
      </p:sp>
      <p:sp>
        <p:nvSpPr>
          <p:cNvPr id="10" name="TextBox 9"/>
          <p:cNvSpPr txBox="1"/>
          <p:nvPr/>
        </p:nvSpPr>
        <p:spPr>
          <a:xfrm>
            <a:off x="2895600" y="2286000"/>
            <a:ext cx="1828800" cy="950913"/>
          </a:xfrm>
          <a:prstGeom prst="rect">
            <a:avLst/>
          </a:prstGeom>
          <a:noFill/>
          <a:ln w="31750">
            <a:solidFill>
              <a:schemeClr val="tx1"/>
            </a:solidFill>
          </a:ln>
        </p:spPr>
        <p:txBody>
          <a:bodyPr>
            <a:spAutoFit/>
          </a:bodyPr>
          <a:lstStyle/>
          <a:p>
            <a:pPr algn="ctr">
              <a:buFontTx/>
              <a:buNone/>
              <a:defRPr/>
            </a:pPr>
            <a:r>
              <a:rPr lang="en-US" sz="1800" b="1" dirty="0"/>
              <a:t>VETERANS </a:t>
            </a:r>
          </a:p>
          <a:p>
            <a:pPr algn="ctr">
              <a:buFontTx/>
              <a:buNone/>
              <a:defRPr/>
            </a:pPr>
            <a:r>
              <a:rPr lang="en-US" sz="1800" b="1" dirty="0"/>
              <a:t>SERVICE</a:t>
            </a:r>
          </a:p>
          <a:p>
            <a:pPr algn="ctr">
              <a:buFontTx/>
              <a:buNone/>
              <a:defRPr/>
            </a:pPr>
            <a:r>
              <a:rPr lang="en-US" sz="1800" b="1" dirty="0"/>
              <a:t>OFFICERS</a:t>
            </a:r>
          </a:p>
        </p:txBody>
      </p:sp>
      <p:grpSp>
        <p:nvGrpSpPr>
          <p:cNvPr id="11" name="Group 16"/>
          <p:cNvGrpSpPr>
            <a:grpSpLocks/>
          </p:cNvGrpSpPr>
          <p:nvPr/>
        </p:nvGrpSpPr>
        <p:grpSpPr bwMode="auto">
          <a:xfrm>
            <a:off x="5715000" y="3236913"/>
            <a:ext cx="3276600" cy="1255712"/>
            <a:chOff x="5715000" y="3133724"/>
            <a:chExt cx="3276600" cy="1254995"/>
          </a:xfrm>
        </p:grpSpPr>
        <p:sp>
          <p:nvSpPr>
            <p:cNvPr id="12" name="TextBox 66"/>
            <p:cNvSpPr txBox="1">
              <a:spLocks noChangeArrowheads="1"/>
            </p:cNvSpPr>
            <p:nvPr/>
          </p:nvSpPr>
          <p:spPr bwMode="auto">
            <a:xfrm flipH="1">
              <a:off x="6172200" y="3133724"/>
              <a:ext cx="2438400" cy="830263"/>
            </a:xfrm>
            <a:prstGeom prst="rect">
              <a:avLst/>
            </a:prstGeom>
            <a:noFill/>
            <a:ln w="31750">
              <a:solidFill>
                <a:schemeClr val="tx1"/>
              </a:solidFill>
              <a:miter lim="800000"/>
              <a:headEnd/>
              <a:tailEnd/>
            </a:ln>
          </p:spPr>
          <p:txBody>
            <a:bodyPr>
              <a:spAutoFit/>
            </a:bodyPr>
            <a:lstStyle/>
            <a:p>
              <a:pPr algn="ctr">
                <a:buFontTx/>
                <a:buNone/>
              </a:pPr>
              <a:r>
                <a:rPr lang="en-US" b="1" dirty="0" err="1"/>
                <a:t>OEF</a:t>
              </a:r>
              <a:r>
                <a:rPr lang="en-US" b="1" dirty="0"/>
                <a:t>/</a:t>
              </a:r>
              <a:r>
                <a:rPr lang="en-US" b="1" dirty="0" err="1"/>
                <a:t>OIF</a:t>
              </a:r>
              <a:r>
                <a:rPr lang="en-US" b="1" dirty="0"/>
                <a:t>/</a:t>
              </a:r>
              <a:r>
                <a:rPr lang="en-US" b="1" dirty="0" err="1"/>
                <a:t>OND</a:t>
              </a:r>
              <a:endParaRPr lang="en-US" b="1" dirty="0"/>
            </a:p>
            <a:p>
              <a:pPr algn="ctr">
                <a:buFontTx/>
                <a:buNone/>
              </a:pPr>
              <a:r>
                <a:rPr lang="en-US" b="1" dirty="0"/>
                <a:t>TEAMS</a:t>
              </a:r>
            </a:p>
          </p:txBody>
        </p:sp>
        <p:sp>
          <p:nvSpPr>
            <p:cNvPr id="13" name="TextBox 13"/>
            <p:cNvSpPr txBox="1">
              <a:spLocks noChangeArrowheads="1"/>
            </p:cNvSpPr>
            <p:nvPr/>
          </p:nvSpPr>
          <p:spPr bwMode="auto">
            <a:xfrm>
              <a:off x="5715000" y="3963987"/>
              <a:ext cx="3276600" cy="424732"/>
            </a:xfrm>
            <a:prstGeom prst="rect">
              <a:avLst/>
            </a:prstGeom>
            <a:noFill/>
            <a:ln w="9525">
              <a:noFill/>
              <a:miter lim="800000"/>
              <a:headEnd/>
              <a:tailEnd/>
            </a:ln>
          </p:spPr>
          <p:txBody>
            <a:bodyPr>
              <a:spAutoFit/>
            </a:bodyPr>
            <a:lstStyle/>
            <a:p>
              <a:pPr algn="ctr">
                <a:buFontTx/>
                <a:buNone/>
              </a:pPr>
              <a:r>
                <a:rPr lang="en-US"/>
                <a:t>PM / CM / RN / TPA</a:t>
              </a:r>
            </a:p>
          </p:txBody>
        </p:sp>
      </p:grpSp>
      <p:grpSp>
        <p:nvGrpSpPr>
          <p:cNvPr id="14" name="Group 17"/>
          <p:cNvGrpSpPr>
            <a:grpSpLocks/>
          </p:cNvGrpSpPr>
          <p:nvPr/>
        </p:nvGrpSpPr>
        <p:grpSpPr bwMode="auto">
          <a:xfrm>
            <a:off x="5562600" y="4648201"/>
            <a:ext cx="3276600" cy="1415423"/>
            <a:chOff x="5562600" y="4648200"/>
            <a:chExt cx="3276600" cy="1415120"/>
          </a:xfrm>
        </p:grpSpPr>
        <p:sp>
          <p:nvSpPr>
            <p:cNvPr id="15" name="TextBox 65"/>
            <p:cNvSpPr txBox="1">
              <a:spLocks noChangeArrowheads="1"/>
            </p:cNvSpPr>
            <p:nvPr/>
          </p:nvSpPr>
          <p:spPr bwMode="auto">
            <a:xfrm flipH="1">
              <a:off x="6172200" y="4648200"/>
              <a:ext cx="2438400" cy="923132"/>
            </a:xfrm>
            <a:prstGeom prst="rect">
              <a:avLst/>
            </a:prstGeom>
            <a:noFill/>
            <a:ln w="31750">
              <a:solidFill>
                <a:schemeClr val="tx1"/>
              </a:solidFill>
              <a:miter lim="800000"/>
              <a:headEnd/>
              <a:tailEnd/>
            </a:ln>
          </p:spPr>
          <p:txBody>
            <a:bodyPr wrap="square">
              <a:spAutoFit/>
            </a:bodyPr>
            <a:lstStyle/>
            <a:p>
              <a:pPr algn="ctr">
                <a:buFontTx/>
                <a:buNone/>
              </a:pPr>
              <a:r>
                <a:rPr lang="en-US" b="1" dirty="0"/>
                <a:t>VETERAN</a:t>
              </a:r>
            </a:p>
            <a:p>
              <a:pPr algn="ctr">
                <a:buFontTx/>
                <a:buNone/>
              </a:pPr>
              <a:r>
                <a:rPr lang="en-US" b="1" dirty="0"/>
                <a:t>BENEFITS</a:t>
              </a:r>
            </a:p>
            <a:p>
              <a:pPr algn="ctr">
                <a:buFontTx/>
                <a:buNone/>
              </a:pPr>
              <a:r>
                <a:rPr lang="en-US" b="1" dirty="0"/>
                <a:t>ADMIN</a:t>
              </a:r>
            </a:p>
          </p:txBody>
        </p:sp>
        <p:sp>
          <p:nvSpPr>
            <p:cNvPr id="16" name="TextBox 14"/>
            <p:cNvSpPr txBox="1">
              <a:spLocks noChangeArrowheads="1"/>
            </p:cNvSpPr>
            <p:nvPr/>
          </p:nvSpPr>
          <p:spPr bwMode="auto">
            <a:xfrm>
              <a:off x="5562600" y="5638588"/>
              <a:ext cx="3276600" cy="424732"/>
            </a:xfrm>
            <a:prstGeom prst="rect">
              <a:avLst/>
            </a:prstGeom>
            <a:noFill/>
            <a:ln w="9525">
              <a:noFill/>
              <a:miter lim="800000"/>
              <a:headEnd/>
              <a:tailEnd/>
            </a:ln>
          </p:spPr>
          <p:txBody>
            <a:bodyPr>
              <a:spAutoFit/>
            </a:bodyPr>
            <a:lstStyle/>
            <a:p>
              <a:pPr algn="ctr">
                <a:buFontTx/>
                <a:buNone/>
              </a:pPr>
              <a:r>
                <a:rPr lang="en-US" dirty="0"/>
                <a:t>$$$ / </a:t>
              </a:r>
              <a:r>
                <a:rPr lang="en-US" dirty="0" err="1"/>
                <a:t>GIB</a:t>
              </a:r>
              <a:r>
                <a:rPr lang="en-US" dirty="0"/>
                <a:t> / </a:t>
              </a:r>
              <a:r>
                <a:rPr lang="en-US" dirty="0" err="1"/>
                <a:t>VRE</a:t>
              </a:r>
              <a:endParaRPr lang="en-US" dirty="0"/>
            </a:p>
          </p:txBody>
        </p:sp>
      </p:grpSp>
      <p:grpSp>
        <p:nvGrpSpPr>
          <p:cNvPr id="17" name="Group 18"/>
          <p:cNvGrpSpPr>
            <a:grpSpLocks/>
          </p:cNvGrpSpPr>
          <p:nvPr/>
        </p:nvGrpSpPr>
        <p:grpSpPr bwMode="auto">
          <a:xfrm>
            <a:off x="5715000" y="1600199"/>
            <a:ext cx="3276600" cy="1433513"/>
            <a:chOff x="5715000" y="1600101"/>
            <a:chExt cx="3276600" cy="1432894"/>
          </a:xfrm>
        </p:grpSpPr>
        <p:sp>
          <p:nvSpPr>
            <p:cNvPr id="18" name="TextBox 64"/>
            <p:cNvSpPr txBox="1">
              <a:spLocks noChangeArrowheads="1"/>
            </p:cNvSpPr>
            <p:nvPr/>
          </p:nvSpPr>
          <p:spPr bwMode="auto">
            <a:xfrm flipH="1">
              <a:off x="6172200" y="1600101"/>
              <a:ext cx="2438400" cy="922931"/>
            </a:xfrm>
            <a:prstGeom prst="rect">
              <a:avLst/>
            </a:prstGeom>
            <a:noFill/>
            <a:ln w="31750">
              <a:solidFill>
                <a:schemeClr val="tx1"/>
              </a:solidFill>
              <a:miter lim="800000"/>
              <a:headEnd/>
              <a:tailEnd/>
            </a:ln>
          </p:spPr>
          <p:txBody>
            <a:bodyPr wrap="square">
              <a:spAutoFit/>
            </a:bodyPr>
            <a:lstStyle/>
            <a:p>
              <a:pPr algn="ctr">
                <a:buFontTx/>
                <a:buNone/>
              </a:pPr>
              <a:r>
                <a:rPr lang="en-US" b="1" dirty="0"/>
                <a:t>VETERAN</a:t>
              </a:r>
            </a:p>
            <a:p>
              <a:pPr algn="ctr">
                <a:buFontTx/>
                <a:buNone/>
              </a:pPr>
              <a:r>
                <a:rPr lang="en-US" b="1" dirty="0"/>
                <a:t>HEALTH </a:t>
              </a:r>
            </a:p>
            <a:p>
              <a:pPr algn="ctr">
                <a:buFontTx/>
                <a:buNone/>
              </a:pPr>
              <a:r>
                <a:rPr lang="en-US" b="1" dirty="0"/>
                <a:t>ADMIN</a:t>
              </a:r>
            </a:p>
          </p:txBody>
        </p:sp>
        <p:sp>
          <p:nvSpPr>
            <p:cNvPr id="19" name="TextBox 15"/>
            <p:cNvSpPr txBox="1">
              <a:spLocks noChangeArrowheads="1"/>
            </p:cNvSpPr>
            <p:nvPr/>
          </p:nvSpPr>
          <p:spPr bwMode="auto">
            <a:xfrm>
              <a:off x="5715000" y="2608263"/>
              <a:ext cx="3276600" cy="424732"/>
            </a:xfrm>
            <a:prstGeom prst="rect">
              <a:avLst/>
            </a:prstGeom>
            <a:noFill/>
            <a:ln w="9525">
              <a:noFill/>
              <a:miter lim="800000"/>
              <a:headEnd/>
              <a:tailEnd/>
            </a:ln>
          </p:spPr>
          <p:txBody>
            <a:bodyPr>
              <a:spAutoFit/>
            </a:bodyPr>
            <a:lstStyle/>
            <a:p>
              <a:pPr algn="ctr">
                <a:buFontTx/>
                <a:buNone/>
              </a:pPr>
              <a:r>
                <a:rPr lang="en-US"/>
                <a:t>Dr / Meds / PT-OT-ST</a:t>
              </a:r>
            </a:p>
          </p:txBody>
        </p:sp>
      </p:grpSp>
      <p:sp>
        <p:nvSpPr>
          <p:cNvPr id="20" name="TextBox 70"/>
          <p:cNvSpPr txBox="1">
            <a:spLocks noChangeArrowheads="1"/>
          </p:cNvSpPr>
          <p:nvPr/>
        </p:nvSpPr>
        <p:spPr bwMode="auto">
          <a:xfrm>
            <a:off x="609600" y="5638800"/>
            <a:ext cx="1981200" cy="425450"/>
          </a:xfrm>
          <a:prstGeom prst="rect">
            <a:avLst/>
          </a:prstGeom>
          <a:noFill/>
          <a:ln w="9525">
            <a:solidFill>
              <a:schemeClr val="tx1"/>
            </a:solidFill>
            <a:miter lim="800000"/>
            <a:headEnd/>
            <a:tailEnd/>
          </a:ln>
        </p:spPr>
        <p:txBody>
          <a:bodyPr>
            <a:spAutoFit/>
          </a:bodyPr>
          <a:lstStyle/>
          <a:p>
            <a:pPr algn="ctr">
              <a:buFontTx/>
              <a:buNone/>
            </a:pPr>
            <a:r>
              <a:rPr lang="en-US"/>
              <a:t>State</a:t>
            </a:r>
          </a:p>
        </p:txBody>
      </p:sp>
      <p:sp>
        <p:nvSpPr>
          <p:cNvPr id="21" name="TextBox 70"/>
          <p:cNvSpPr txBox="1">
            <a:spLocks noChangeArrowheads="1"/>
          </p:cNvSpPr>
          <p:nvPr/>
        </p:nvSpPr>
        <p:spPr bwMode="auto">
          <a:xfrm>
            <a:off x="609600" y="4267200"/>
            <a:ext cx="1981200" cy="423862"/>
          </a:xfrm>
          <a:prstGeom prst="rect">
            <a:avLst/>
          </a:prstGeom>
          <a:noFill/>
          <a:ln w="9525">
            <a:solidFill>
              <a:schemeClr val="tx1"/>
            </a:solidFill>
            <a:miter lim="800000"/>
            <a:headEnd/>
            <a:tailEnd/>
          </a:ln>
        </p:spPr>
        <p:txBody>
          <a:bodyPr>
            <a:spAutoFit/>
          </a:bodyPr>
          <a:lstStyle/>
          <a:p>
            <a:pPr algn="ctr">
              <a:buFontTx/>
              <a:buNone/>
            </a:pPr>
            <a:r>
              <a:rPr lang="en-US"/>
              <a:t>DoD</a:t>
            </a:r>
          </a:p>
        </p:txBody>
      </p:sp>
      <p:sp>
        <p:nvSpPr>
          <p:cNvPr id="22" name="TextBox 21"/>
          <p:cNvSpPr txBox="1">
            <a:spLocks noChangeArrowheads="1"/>
          </p:cNvSpPr>
          <p:nvPr/>
        </p:nvSpPr>
        <p:spPr bwMode="auto">
          <a:xfrm>
            <a:off x="2743200" y="4343400"/>
            <a:ext cx="1981200" cy="285750"/>
          </a:xfrm>
          <a:prstGeom prst="rect">
            <a:avLst/>
          </a:prstGeom>
          <a:noFill/>
          <a:ln w="9525">
            <a:noFill/>
            <a:miter lim="800000"/>
            <a:headEnd/>
            <a:tailEnd/>
          </a:ln>
        </p:spPr>
        <p:txBody>
          <a:bodyPr>
            <a:spAutoFit/>
          </a:bodyPr>
          <a:lstStyle/>
          <a:p>
            <a:pPr>
              <a:buFontTx/>
              <a:buNone/>
            </a:pPr>
            <a:r>
              <a:rPr lang="en-US" sz="1400" dirty="0"/>
              <a:t>WWR / AW2</a:t>
            </a:r>
          </a:p>
        </p:txBody>
      </p:sp>
      <p:sp>
        <p:nvSpPr>
          <p:cNvPr id="23" name="TextBox 22"/>
          <p:cNvSpPr txBox="1">
            <a:spLocks noChangeArrowheads="1"/>
          </p:cNvSpPr>
          <p:nvPr/>
        </p:nvSpPr>
        <p:spPr bwMode="auto">
          <a:xfrm>
            <a:off x="2743200" y="4800600"/>
            <a:ext cx="1981200" cy="285750"/>
          </a:xfrm>
          <a:prstGeom prst="rect">
            <a:avLst/>
          </a:prstGeom>
          <a:noFill/>
          <a:ln w="9525">
            <a:noFill/>
            <a:miter lim="800000"/>
            <a:headEnd/>
            <a:tailEnd/>
          </a:ln>
        </p:spPr>
        <p:txBody>
          <a:bodyPr>
            <a:spAutoFit/>
          </a:bodyPr>
          <a:lstStyle/>
          <a:p>
            <a:pPr>
              <a:buFontTx/>
              <a:buNone/>
            </a:pPr>
            <a:r>
              <a:rPr lang="en-US" sz="1400" dirty="0"/>
              <a:t>WWP / </a:t>
            </a:r>
            <a:r>
              <a:rPr lang="en-US" sz="1400" dirty="0" err="1"/>
              <a:t>SFF</a:t>
            </a:r>
            <a:r>
              <a:rPr lang="en-US" sz="1400" dirty="0"/>
              <a:t> / GY6 </a:t>
            </a:r>
          </a:p>
        </p:txBody>
      </p:sp>
      <p:sp>
        <p:nvSpPr>
          <p:cNvPr id="24" name="TextBox 23"/>
          <p:cNvSpPr txBox="1">
            <a:spLocks noChangeArrowheads="1"/>
          </p:cNvSpPr>
          <p:nvPr/>
        </p:nvSpPr>
        <p:spPr bwMode="auto">
          <a:xfrm>
            <a:off x="2743200" y="5257800"/>
            <a:ext cx="1981200" cy="285750"/>
          </a:xfrm>
          <a:prstGeom prst="rect">
            <a:avLst/>
          </a:prstGeom>
          <a:noFill/>
          <a:ln w="9525">
            <a:noFill/>
            <a:miter lim="800000"/>
            <a:headEnd/>
            <a:tailEnd/>
          </a:ln>
        </p:spPr>
        <p:txBody>
          <a:bodyPr>
            <a:spAutoFit/>
          </a:bodyPr>
          <a:lstStyle/>
          <a:p>
            <a:pPr>
              <a:buFontTx/>
              <a:buNone/>
            </a:pPr>
            <a:r>
              <a:rPr lang="en-US" sz="1400" dirty="0" err="1"/>
              <a:t>DoL</a:t>
            </a:r>
            <a:r>
              <a:rPr lang="en-US" sz="1400" dirty="0"/>
              <a:t> / </a:t>
            </a:r>
            <a:r>
              <a:rPr lang="en-US" sz="1400" dirty="0" err="1"/>
              <a:t>SSA</a:t>
            </a:r>
            <a:r>
              <a:rPr lang="en-US" sz="1400" dirty="0"/>
              <a:t> / </a:t>
            </a:r>
            <a:r>
              <a:rPr lang="en-US" sz="1400" dirty="0" err="1"/>
              <a:t>DFAS</a:t>
            </a:r>
            <a:endParaRPr lang="en-US" sz="1400" dirty="0"/>
          </a:p>
        </p:txBody>
      </p:sp>
      <p:sp>
        <p:nvSpPr>
          <p:cNvPr id="25" name="TextBox 24"/>
          <p:cNvSpPr txBox="1">
            <a:spLocks noChangeArrowheads="1"/>
          </p:cNvSpPr>
          <p:nvPr/>
        </p:nvSpPr>
        <p:spPr bwMode="auto">
          <a:xfrm>
            <a:off x="2743200" y="5757863"/>
            <a:ext cx="1981200" cy="285750"/>
          </a:xfrm>
          <a:prstGeom prst="rect">
            <a:avLst/>
          </a:prstGeom>
          <a:noFill/>
          <a:ln w="9525">
            <a:noFill/>
            <a:miter lim="800000"/>
            <a:headEnd/>
            <a:tailEnd/>
          </a:ln>
        </p:spPr>
        <p:txBody>
          <a:bodyPr>
            <a:spAutoFit/>
          </a:bodyPr>
          <a:lstStyle/>
          <a:p>
            <a:pPr>
              <a:buFontTx/>
              <a:buNone/>
            </a:pPr>
            <a:r>
              <a:rPr lang="en-US" sz="1400"/>
              <a:t>ODVS / ORS / CVSC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699804"/>
            <a:ext cx="8305800" cy="1938996"/>
          </a:xfrm>
        </p:spPr>
        <p:txBody>
          <a:bodyPr/>
          <a:lstStyle/>
          <a:p>
            <a:r>
              <a:rPr lang="en-US" dirty="0" smtClean="0"/>
              <a:t>guy.zierk@usmc.mil  - (614) 975-7079</a:t>
            </a:r>
          </a:p>
          <a:p>
            <a:endParaRPr lang="en-US" dirty="0" smtClean="0"/>
          </a:p>
          <a:p>
            <a:r>
              <a:rPr lang="en-US" dirty="0" smtClean="0"/>
              <a:t>www.woundedwarriorregiment.org</a:t>
            </a:r>
          </a:p>
          <a:p>
            <a:r>
              <a:rPr lang="en-US" dirty="0" smtClean="0"/>
              <a:t>Wounded Warrior Call Center -(877) 487-6299 </a:t>
            </a:r>
          </a:p>
          <a:p>
            <a:endParaRPr lang="en-US" dirty="0" smtClean="0"/>
          </a:p>
        </p:txBody>
      </p:sp>
      <p:sp>
        <p:nvSpPr>
          <p:cNvPr id="3" name="Title 2"/>
          <p:cNvSpPr>
            <a:spLocks noGrp="1"/>
          </p:cNvSpPr>
          <p:nvPr>
            <p:ph type="ctrTitle"/>
          </p:nvPr>
        </p:nvSpPr>
        <p:spPr>
          <a:xfrm>
            <a:off x="457200" y="1433732"/>
            <a:ext cx="8305800" cy="1461868"/>
          </a:xfrm>
        </p:spPr>
        <p:txBody>
          <a:bodyPr/>
          <a:lstStyle/>
          <a:p>
            <a:r>
              <a:rPr lang="en-US" dirty="0" smtClean="0"/>
              <a:t>Questions?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Thank them for their service </a:t>
            </a:r>
          </a:p>
          <a:p>
            <a:r>
              <a:rPr lang="en-US" dirty="0" smtClean="0"/>
              <a:t>HOW ARE YOU DOING?</a:t>
            </a:r>
          </a:p>
          <a:p>
            <a:r>
              <a:rPr lang="en-US" dirty="0" smtClean="0"/>
              <a:t>Listen non-judgmentally</a:t>
            </a:r>
          </a:p>
          <a:p>
            <a:r>
              <a:rPr lang="en-US" dirty="0" smtClean="0"/>
              <a:t>Ask open-ended questions about their service and symptoms/disabilities, issues</a:t>
            </a:r>
          </a:p>
          <a:p>
            <a:r>
              <a:rPr lang="en-US" dirty="0" smtClean="0"/>
              <a:t>Be aware of the veterans feelings about shame, survivor’s guilt, problems dealing with stress and civilian life, etc.</a:t>
            </a:r>
          </a:p>
          <a:p>
            <a:r>
              <a:rPr lang="en-US" dirty="0" smtClean="0"/>
              <a:t>Must follow through with offers of help</a:t>
            </a:r>
          </a:p>
          <a:p>
            <a:r>
              <a:rPr lang="en-US" dirty="0" smtClean="0"/>
              <a:t>Ensure their families are involved and know of services available to them also</a:t>
            </a:r>
            <a:endParaRPr lang="en-US" dirty="0"/>
          </a:p>
        </p:txBody>
      </p:sp>
      <p:sp>
        <p:nvSpPr>
          <p:cNvPr id="3" name="Title 2"/>
          <p:cNvSpPr>
            <a:spLocks noGrp="1"/>
          </p:cNvSpPr>
          <p:nvPr>
            <p:ph type="title"/>
          </p:nvPr>
        </p:nvSpPr>
        <p:spPr/>
        <p:txBody>
          <a:bodyPr/>
          <a:lstStyle/>
          <a:p>
            <a:r>
              <a:rPr lang="en-US" dirty="0" smtClean="0"/>
              <a:t>How to talk to a Veteran</a:t>
            </a:r>
            <a:endParaRPr lang="en-US" dirty="0"/>
          </a:p>
        </p:txBody>
      </p:sp>
    </p:spTree>
    <p:extLst>
      <p:ext uri="{BB962C8B-B14F-4D97-AF65-F5344CB8AC3E}">
        <p14:creationId xmlns:p14="http://schemas.microsoft.com/office/powerpoint/2010/main" val="3865523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Don’t act like you know how he/she is feeling</a:t>
            </a:r>
          </a:p>
          <a:p>
            <a:r>
              <a:rPr lang="en-US" sz="2800" dirty="0" smtClean="0"/>
              <a:t>Do not get into a discussion on your political analysis of the war</a:t>
            </a:r>
          </a:p>
          <a:p>
            <a:r>
              <a:rPr lang="en-US" sz="2800" dirty="0" smtClean="0"/>
              <a:t>Do not rush the veteran into anything (unless suicidal)</a:t>
            </a:r>
          </a:p>
          <a:p>
            <a:r>
              <a:rPr lang="en-US" sz="2800" dirty="0" smtClean="0"/>
              <a:t>Don’t press for detailed accounts of traumatic events </a:t>
            </a:r>
          </a:p>
          <a:p>
            <a:r>
              <a:rPr lang="en-US" sz="2800" dirty="0" smtClean="0"/>
              <a:t>Don’t tell them that they were lucky</a:t>
            </a:r>
          </a:p>
          <a:p>
            <a:r>
              <a:rPr lang="en-US" sz="2800" dirty="0" smtClean="0"/>
              <a:t>Don’t make decisions for them</a:t>
            </a:r>
            <a:endParaRPr lang="en-US" sz="2800" dirty="0"/>
          </a:p>
        </p:txBody>
      </p:sp>
      <p:sp>
        <p:nvSpPr>
          <p:cNvPr id="3" name="Title 2"/>
          <p:cNvSpPr>
            <a:spLocks noGrp="1"/>
          </p:cNvSpPr>
          <p:nvPr>
            <p:ph type="title"/>
          </p:nvPr>
        </p:nvSpPr>
        <p:spPr/>
        <p:txBody>
          <a:bodyPr/>
          <a:lstStyle/>
          <a:p>
            <a:r>
              <a:rPr lang="en-US" dirty="0" smtClean="0"/>
              <a:t>How NOT to talk to a Veteran	</a:t>
            </a:r>
            <a:endParaRPr lang="en-US" dirty="0"/>
          </a:p>
        </p:txBody>
      </p:sp>
    </p:spTree>
    <p:extLst>
      <p:ext uri="{BB962C8B-B14F-4D97-AF65-F5344CB8AC3E}">
        <p14:creationId xmlns:p14="http://schemas.microsoft.com/office/powerpoint/2010/main" val="150462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00063" y="2209800"/>
            <a:ext cx="8186737" cy="3962400"/>
          </a:xfrm>
        </p:spPr>
        <p:txBody>
          <a:bodyPr/>
          <a:lstStyle/>
          <a:p>
            <a:pPr marL="401638" indent="-401638" eaLnBrk="1" hangingPunct="1">
              <a:lnSpc>
                <a:spcPts val="2900"/>
              </a:lnSpc>
            </a:pPr>
            <a:r>
              <a:rPr lang="en-US" altLang="en-US" sz="2800" smtClean="0">
                <a:latin typeface="Lucida Sans Unicode" panose="020B0602030504020204" pitchFamily="34" charset="0"/>
                <a:cs typeface="Lucida Sans Unicode" panose="020B0602030504020204" pitchFamily="34" charset="0"/>
              </a:rPr>
              <a:t>Questions and comments</a:t>
            </a:r>
          </a:p>
          <a:p>
            <a:pPr marL="401638" lvl="1" indent="-401638" eaLnBrk="1" hangingPunct="1">
              <a:lnSpc>
                <a:spcPts val="2900"/>
              </a:lnSpc>
              <a:buFont typeface="Arial" panose="020B0604020202020204" pitchFamily="34" charset="0"/>
              <a:buChar char="•"/>
            </a:pPr>
            <a:r>
              <a:rPr lang="en-US" altLang="en-US" smtClean="0">
                <a:latin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p>
          <a:p>
            <a:pPr marL="401638" lvl="1" indent="-401638" eaLnBrk="1" hangingPunct="1">
              <a:lnSpc>
                <a:spcPts val="2900"/>
              </a:lnSpc>
              <a:buFont typeface="Arial" panose="020B0604020202020204" pitchFamily="34" charset="0"/>
              <a:buChar char="•"/>
            </a:pPr>
            <a:r>
              <a:rPr lang="en-US" altLang="en-US" smtClean="0">
                <a:latin typeface="Lucida Sans Unicode" panose="020B0602030504020204" pitchFamily="34" charset="0"/>
                <a:cs typeface="Lucida Sans Unicode" panose="020B0602030504020204" pitchFamily="34" charset="0"/>
              </a:rPr>
              <a:t>In addition, during the Q &amp; A period, if you have a web microphone, click the “Raise Hand” icon to indicate that you have a question. We will enable your microphone</a:t>
            </a:r>
          </a:p>
        </p:txBody>
      </p:sp>
      <p:pic>
        <p:nvPicPr>
          <p:cNvPr id="10243"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27050" y="10668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County Veteran Service Officers (CVSOs)</a:t>
            </a:r>
          </a:p>
          <a:p>
            <a:r>
              <a:rPr lang="en-US" dirty="0"/>
              <a:t>Educational Institutions	</a:t>
            </a:r>
          </a:p>
          <a:p>
            <a:r>
              <a:rPr lang="en-US" dirty="0"/>
              <a:t>Veteran Service Organization (VSOs) such as American Legion, Veterans of Foreign Wars (VFW), Disabled American Veterans (DAV), American Veterans (AMVETS)</a:t>
            </a:r>
          </a:p>
          <a:p>
            <a:r>
              <a:rPr lang="en-US" dirty="0"/>
              <a:t>Active Duty or National Guard installations</a:t>
            </a:r>
          </a:p>
          <a:p>
            <a:r>
              <a:rPr lang="en-US" dirty="0"/>
              <a:t>Job Fairs, especially those focusing on veterans</a:t>
            </a:r>
          </a:p>
          <a:p>
            <a:r>
              <a:rPr lang="en-US" dirty="0"/>
              <a:t>Community Based Outpatient Clinics (CBOC)</a:t>
            </a:r>
          </a:p>
          <a:p>
            <a:r>
              <a:rPr lang="en-US" dirty="0"/>
              <a:t>Warrior Transition </a:t>
            </a:r>
            <a:r>
              <a:rPr lang="en-US" dirty="0" smtClean="0"/>
              <a:t>Units</a:t>
            </a:r>
            <a:endParaRPr lang="en-US" dirty="0"/>
          </a:p>
        </p:txBody>
      </p:sp>
      <p:sp>
        <p:nvSpPr>
          <p:cNvPr id="3" name="Title 2"/>
          <p:cNvSpPr>
            <a:spLocks noGrp="1"/>
          </p:cNvSpPr>
          <p:nvPr>
            <p:ph type="title"/>
          </p:nvPr>
        </p:nvSpPr>
        <p:spPr/>
        <p:txBody>
          <a:bodyPr/>
          <a:lstStyle/>
          <a:p>
            <a:r>
              <a:rPr lang="en-US" dirty="0" smtClean="0"/>
              <a:t>Veterans Outreach</a:t>
            </a:r>
            <a:endParaRPr lang="en-US" dirty="0"/>
          </a:p>
        </p:txBody>
      </p:sp>
    </p:spTree>
    <p:extLst>
      <p:ext uri="{BB962C8B-B14F-4D97-AF65-F5344CB8AC3E}">
        <p14:creationId xmlns:p14="http://schemas.microsoft.com/office/powerpoint/2010/main" val="575310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Veterans Health Administration (VHA) – Disabled Veterans Outreach coordinators (DVOPs) </a:t>
            </a:r>
          </a:p>
          <a:p>
            <a:r>
              <a:rPr lang="en-US" dirty="0"/>
              <a:t>Veterans Rural Health Resource Centers</a:t>
            </a:r>
          </a:p>
          <a:p>
            <a:r>
              <a:rPr lang="en-US" dirty="0"/>
              <a:t>Farmer Veteran Coalition</a:t>
            </a:r>
          </a:p>
          <a:p>
            <a:r>
              <a:rPr lang="en-US" dirty="0"/>
              <a:t>Senior Centers or Homeless Shelters</a:t>
            </a:r>
          </a:p>
          <a:p>
            <a:r>
              <a:rPr lang="en-US" dirty="0"/>
              <a:t>Vocational Rehab (state and/or VA)</a:t>
            </a:r>
          </a:p>
          <a:p>
            <a:r>
              <a:rPr lang="en-US" dirty="0"/>
              <a:t>Posters/newsletters</a:t>
            </a:r>
          </a:p>
          <a:p>
            <a:r>
              <a:rPr lang="en-US" dirty="0"/>
              <a:t>Yellow Ribbon events</a:t>
            </a:r>
          </a:p>
          <a:p>
            <a:r>
              <a:rPr lang="en-US" dirty="0"/>
              <a:t>Blue Star or Gold Star Mothers</a:t>
            </a:r>
          </a:p>
          <a:p>
            <a:r>
              <a:rPr lang="en-US" dirty="0"/>
              <a:t>Other veterans</a:t>
            </a:r>
          </a:p>
          <a:p>
            <a:r>
              <a:rPr lang="en-US" dirty="0"/>
              <a:t>Social Networking</a:t>
            </a:r>
          </a:p>
          <a:p>
            <a:endParaRPr lang="en-US" dirty="0"/>
          </a:p>
        </p:txBody>
      </p:sp>
      <p:sp>
        <p:nvSpPr>
          <p:cNvPr id="3" name="Title 2"/>
          <p:cNvSpPr>
            <a:spLocks noGrp="1"/>
          </p:cNvSpPr>
          <p:nvPr>
            <p:ph type="title"/>
          </p:nvPr>
        </p:nvSpPr>
        <p:spPr/>
        <p:txBody>
          <a:bodyPr/>
          <a:lstStyle/>
          <a:p>
            <a:r>
              <a:rPr lang="en-US" dirty="0" smtClean="0"/>
              <a:t>Veteran’s Outreach (</a:t>
            </a:r>
            <a:r>
              <a:rPr lang="en-US" dirty="0" err="1" smtClean="0"/>
              <a:t>cont</a:t>
            </a:r>
            <a:r>
              <a:rPr lang="en-US" dirty="0" smtClean="0"/>
              <a:t>)</a:t>
            </a:r>
            <a:endParaRPr lang="en-US" dirty="0"/>
          </a:p>
        </p:txBody>
      </p:sp>
    </p:spTree>
    <p:extLst>
      <p:ext uri="{BB962C8B-B14F-4D97-AF65-F5344CB8AC3E}">
        <p14:creationId xmlns:p14="http://schemas.microsoft.com/office/powerpoint/2010/main" val="43783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667000"/>
            <a:ext cx="8458200" cy="4267200"/>
          </a:xfrm>
        </p:spPr>
        <p:txBody>
          <a:bodyPr rtlCol="0">
            <a:normAutofit/>
          </a:bodyPr>
          <a:lstStyle/>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5 quick survey questions + opportunity to share comments</a:t>
            </a: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Session recorded and archived with PowerPoint files at </a:t>
            </a:r>
            <a:r>
              <a:rPr lang="en-US" sz="2800" dirty="0">
                <a:latin typeface="Lucida Sans Unicode" panose="020B0602030504020204" pitchFamily="34" charset="0"/>
                <a:cs typeface="Lucida Sans Unicode" panose="020B0602030504020204" pitchFamily="34" charset="0"/>
                <a:hlinkClick r:id="rId2"/>
              </a:rPr>
              <a:t>www.agrability.org/Online-Training/archived</a:t>
            </a:r>
            <a:r>
              <a:rPr lang="en-US" sz="2800" dirty="0">
                <a:latin typeface="Lucida Sans Unicode" panose="020B0602030504020204" pitchFamily="34" charset="0"/>
                <a:cs typeface="Lucida Sans Unicode" panose="020B0602030504020204" pitchFamily="34" charset="0"/>
              </a:rPr>
              <a:t> </a:t>
            </a:r>
            <a:endParaRPr lang="en-US" sz="2800" dirty="0" smtClean="0">
              <a:latin typeface="Lucida Sans Unicode" panose="020B0602030504020204" pitchFamily="34" charset="0"/>
              <a:cs typeface="Lucida Sans Unicode" panose="020B0602030504020204" pitchFamily="34" charset="0"/>
            </a:endParaRP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Problems: use chat window or email </a:t>
            </a:r>
            <a:r>
              <a:rPr lang="en-US" sz="3000" dirty="0">
                <a:solidFill>
                  <a:schemeClr val="accent2"/>
                </a:solidFill>
                <a:latin typeface="Lucida Sans Unicode" panose="020B0602030504020204" pitchFamily="34" charset="0"/>
                <a:cs typeface="Lucida Sans Unicode" panose="020B0602030504020204" pitchFamily="34" charset="0"/>
                <a:hlinkClick r:id="rId3"/>
              </a:rPr>
              <a:t>agrability@agrability.org</a:t>
            </a:r>
            <a:r>
              <a:rPr lang="en-US" sz="3000" dirty="0">
                <a:solidFill>
                  <a:schemeClr val="accent2"/>
                </a:solidFill>
                <a:latin typeface="Lucida Sans Unicode" panose="020B0602030504020204" pitchFamily="34" charset="0"/>
                <a:cs typeface="Lucida Sans Unicode" panose="020B0602030504020204" pitchFamily="34" charset="0"/>
              </a:rPr>
              <a:t> </a:t>
            </a:r>
            <a:r>
              <a:rPr lang="en-US" sz="3000" dirty="0">
                <a:latin typeface="Lucida Sans Unicode" panose="020B0602030504020204" pitchFamily="34" charset="0"/>
                <a:cs typeface="Lucida Sans Unicode" panose="020B0602030504020204" pitchFamily="34" charset="0"/>
              </a:rPr>
              <a:t>  </a:t>
            </a:r>
          </a:p>
          <a:p>
            <a:pPr marL="109722" eaLnBrk="1" fontAlgn="auto" hangingPunct="1">
              <a:lnSpc>
                <a:spcPts val="2900"/>
              </a:lnSpc>
              <a:spcAft>
                <a:spcPts val="0"/>
              </a:spcAft>
              <a:defRPr/>
            </a:pPr>
            <a:endParaRPr lang="en-US" dirty="0" smtClean="0"/>
          </a:p>
        </p:txBody>
      </p:sp>
      <p:sp>
        <p:nvSpPr>
          <p:cNvPr id="51202" name="Title 1"/>
          <p:cNvSpPr>
            <a:spLocks noGrp="1"/>
          </p:cNvSpPr>
          <p:nvPr>
            <p:ph type="title"/>
          </p:nvPr>
        </p:nvSpPr>
        <p:spPr>
          <a:xfrm>
            <a:off x="527050" y="12954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pic>
        <p:nvPicPr>
          <p:cNvPr id="11268"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03438"/>
            <a:ext cx="8229600" cy="4525962"/>
          </a:xfrm>
        </p:spPr>
        <p:txBody>
          <a:bodyPr rtlCol="0">
            <a:normAutofit/>
          </a:bodyPr>
          <a:lstStyle/>
          <a:p>
            <a:pPr marL="401822" indent="-401822" eaLnBrk="1" fontAlgn="auto" hangingPunct="1">
              <a:lnSpc>
                <a:spcPts val="2900"/>
              </a:lnSpc>
              <a:spcAft>
                <a:spcPts val="0"/>
              </a:spcAft>
              <a:defRPr/>
            </a:pPr>
            <a:r>
              <a:rPr lang="en-US" sz="3000" dirty="0" smtClean="0">
                <a:latin typeface="Lucida Sans Unicode" panose="020B0602030504020204" pitchFamily="34" charset="0"/>
                <a:cs typeface="Lucida Sans Unicode" panose="020B0602030504020204" pitchFamily="34" charset="0"/>
              </a:rPr>
              <a:t>Audio </a:t>
            </a:r>
            <a:r>
              <a:rPr lang="en-US" sz="3000" dirty="0">
                <a:latin typeface="Lucida Sans Unicode" panose="020B0602030504020204" pitchFamily="34" charset="0"/>
                <a:cs typeface="Lucida Sans Unicode" panose="020B0602030504020204" pitchFamily="34" charset="0"/>
              </a:rPr>
              <a:t>continues, but slides don’t advance</a:t>
            </a:r>
          </a:p>
          <a:p>
            <a:pPr marL="703765" lvl="1" indent="-401822">
              <a:buFont typeface="Arial" panose="020B0604020202020204" pitchFamily="34" charset="0"/>
              <a:buChar char="•"/>
              <a:defRPr/>
            </a:pPr>
            <a:r>
              <a:rPr lang="en-US" sz="3000" dirty="0" smtClean="0">
                <a:latin typeface="Lucida Sans Unicode" panose="020B0602030504020204" pitchFamily="34" charset="0"/>
                <a:cs typeface="Lucida Sans Unicode" panose="020B0602030504020204" pitchFamily="34" charset="0"/>
              </a:rPr>
              <a:t>Move your mouse or hit Enter</a:t>
            </a:r>
          </a:p>
          <a:p>
            <a:pPr marL="401822" indent="-401822" eaLnBrk="1" fontAlgn="auto" hangingPunct="1">
              <a:lnSpc>
                <a:spcPts val="2900"/>
              </a:lnSpc>
              <a:spcAft>
                <a:spcPts val="0"/>
              </a:spcAft>
              <a:defRPr/>
            </a:pPr>
            <a:r>
              <a:rPr lang="en-US" sz="3000" dirty="0">
                <a:latin typeface="Lucida Sans Unicode" panose="020B0602030504020204" pitchFamily="34" charset="0"/>
                <a:cs typeface="Lucida Sans Unicode" panose="020B0602030504020204" pitchFamily="34" charset="0"/>
              </a:rPr>
              <a:t>Disconnection with presenters</a:t>
            </a:r>
          </a:p>
          <a:p>
            <a:pPr marL="801872" lvl="1" indent="-401822" eaLnBrk="1" fontAlgn="auto" hangingPunct="1">
              <a:spcAft>
                <a:spcPts val="0"/>
              </a:spcAft>
              <a:defRPr/>
            </a:pPr>
            <a:r>
              <a:rPr lang="en-US" sz="3000" dirty="0" smtClean="0">
                <a:latin typeface="Lucida Sans Unicode" panose="020B0602030504020204" pitchFamily="34" charset="0"/>
                <a:cs typeface="Lucida Sans Unicode" panose="020B0602030504020204" pitchFamily="34" charset="0"/>
              </a:rPr>
              <a:t>Hang </a:t>
            </a:r>
            <a:r>
              <a:rPr lang="en-US" sz="3000" dirty="0">
                <a:latin typeface="Lucida Sans Unicode" panose="020B0602030504020204" pitchFamily="34" charset="0"/>
                <a:cs typeface="Lucida Sans Unicode" panose="020B0602030504020204" pitchFamily="34" charset="0"/>
              </a:rPr>
              <a:t>on – we’ll reconnect as soon </a:t>
            </a:r>
            <a:r>
              <a:rPr lang="en-US" sz="3000" dirty="0" smtClean="0">
                <a:latin typeface="Lucida Sans Unicode" panose="020B0602030504020204" pitchFamily="34" charset="0"/>
                <a:cs typeface="Lucida Sans Unicode" panose="020B0602030504020204" pitchFamily="34" charset="0"/>
              </a:rPr>
              <a:t>as </a:t>
            </a:r>
            <a:r>
              <a:rPr lang="en-US" sz="3000" dirty="0">
                <a:latin typeface="Lucida Sans Unicode" panose="020B0602030504020204" pitchFamily="34" charset="0"/>
                <a:cs typeface="Lucida Sans Unicode" panose="020B0602030504020204" pitchFamily="34" charset="0"/>
              </a:rPr>
              <a:t>possible</a:t>
            </a:r>
          </a:p>
          <a:p>
            <a:pPr marL="401822" indent="-401822" eaLnBrk="1" fontAlgn="auto" hangingPunct="1">
              <a:lnSpc>
                <a:spcPts val="2900"/>
              </a:lnSpc>
              <a:spcAft>
                <a:spcPts val="0"/>
              </a:spcAft>
              <a:defRPr/>
            </a:pPr>
            <a:r>
              <a:rPr lang="en-US" sz="3000" dirty="0">
                <a:latin typeface="Lucida Sans Unicode" panose="020B0602030504020204" pitchFamily="34" charset="0"/>
                <a:cs typeface="Lucida Sans Unicode" panose="020B0602030504020204" pitchFamily="34" charset="0"/>
              </a:rPr>
              <a:t>Disconnection with participants</a:t>
            </a:r>
          </a:p>
          <a:p>
            <a:pPr marL="801872" lvl="1" indent="-401822" eaLnBrk="1" fontAlgn="auto" hangingPunct="1">
              <a:spcAft>
                <a:spcPts val="0"/>
              </a:spcAft>
              <a:defRPr/>
            </a:pPr>
            <a:r>
              <a:rPr lang="en-US" sz="3000" dirty="0" smtClean="0">
                <a:latin typeface="Lucida Sans Unicode" panose="020B0602030504020204" pitchFamily="34" charset="0"/>
                <a:cs typeface="Lucida Sans Unicode" panose="020B0602030504020204" pitchFamily="34" charset="0"/>
              </a:rPr>
              <a:t>Log </a:t>
            </a:r>
            <a:r>
              <a:rPr lang="en-US" sz="3000" dirty="0">
                <a:latin typeface="Lucida Sans Unicode" panose="020B0602030504020204" pitchFamily="34" charset="0"/>
                <a:cs typeface="Lucida Sans Unicode" panose="020B0602030504020204" pitchFamily="34" charset="0"/>
              </a:rPr>
              <a:t>in again</a:t>
            </a:r>
          </a:p>
          <a:p>
            <a:pPr marL="393172" lvl="1" indent="0" eaLnBrk="1" fontAlgn="auto" hangingPunct="1">
              <a:spcAft>
                <a:spcPts val="0"/>
              </a:spcAft>
              <a:defRPr/>
            </a:pPr>
            <a:endParaRPr lang="en-US" dirty="0">
              <a:solidFill>
                <a:schemeClr val="bg1"/>
              </a:solidFill>
            </a:endParaRPr>
          </a:p>
        </p:txBody>
      </p:sp>
      <p:sp>
        <p:nvSpPr>
          <p:cNvPr id="3" name="Title 2"/>
          <p:cNvSpPr>
            <a:spLocks noGrp="1"/>
          </p:cNvSpPr>
          <p:nvPr>
            <p:ph type="title"/>
          </p:nvPr>
        </p:nvSpPr>
        <p:spPr>
          <a:xfrm>
            <a:off x="673100" y="914400"/>
            <a:ext cx="8229600" cy="1143000"/>
          </a:xfrm>
        </p:spPr>
        <p:txBody>
          <a:bodyPr rtlCol="0">
            <a:normAutofit/>
          </a:bodyPr>
          <a:lstStyle/>
          <a:p>
            <a:pPr eaLnBrk="1" fontAlgn="auto" hangingPunct="1">
              <a:spcAft>
                <a:spcPts val="0"/>
              </a:spcAft>
              <a:defRPr/>
            </a:pPr>
            <a:r>
              <a:rPr lang="en-US" b="1" dirty="0" smtClean="0">
                <a:solidFill>
                  <a:schemeClr val="accent6">
                    <a:lumMod val="50000"/>
                  </a:schemeClr>
                </a:solidFill>
                <a:latin typeface="+mn-lt"/>
              </a:rPr>
              <a:t>Potential Webinar </a:t>
            </a:r>
            <a:r>
              <a:rPr lang="en-US" b="1" dirty="0">
                <a:solidFill>
                  <a:schemeClr val="accent6">
                    <a:lumMod val="50000"/>
                  </a:schemeClr>
                </a:solidFill>
                <a:latin typeface="+mn-lt"/>
              </a:rPr>
              <a:t>Issues</a:t>
            </a:r>
          </a:p>
        </p:txBody>
      </p:sp>
      <p:pic>
        <p:nvPicPr>
          <p:cNvPr id="12292"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570038"/>
            <a:ext cx="8458200" cy="5135562"/>
          </a:xfrm>
        </p:spPr>
        <p:txBody>
          <a:bodyPr rtlCol="0">
            <a:normAutofit lnSpcReduction="10000"/>
          </a:bodyPr>
          <a:lstStyle/>
          <a:p>
            <a:pPr eaLnBrk="1" fontAlgn="auto" hangingPunct="1">
              <a:spcAft>
                <a:spcPts val="0"/>
              </a:spcAft>
              <a:defRPr/>
            </a:pPr>
            <a:r>
              <a:rPr lang="en-US" sz="3000" b="1" dirty="0">
                <a:latin typeface="Lucida Sans Unicode" panose="020B0602030504020204" pitchFamily="34" charset="0"/>
                <a:cs typeface="Lucida Sans Unicode" panose="020B0602030504020204" pitchFamily="34" charset="0"/>
              </a:rPr>
              <a:t>AgrAbility: USDA-sponsored program that assists farmers, ranchers, and other agricultural workers with disabilities.</a:t>
            </a:r>
          </a:p>
          <a:p>
            <a:pPr lvl="1" eaLnBrk="1" fontAlgn="auto" hangingPunct="1">
              <a:spcAft>
                <a:spcPts val="0"/>
              </a:spcAft>
              <a:defRPr/>
            </a:pPr>
            <a:r>
              <a:rPr lang="en-US" sz="2400" dirty="0">
                <a:solidFill>
                  <a:schemeClr val="tx1"/>
                </a:solidFill>
                <a:latin typeface="Lucida Sans Unicode" panose="020B0602030504020204" pitchFamily="34" charset="0"/>
                <a:cs typeface="Lucida Sans Unicode" panose="020B0602030504020204" pitchFamily="34" charset="0"/>
              </a:rPr>
              <a:t>Partners land grant universities with disability services </a:t>
            </a:r>
            <a:r>
              <a:rPr lang="en-US" sz="2400" dirty="0" smtClean="0">
                <a:solidFill>
                  <a:schemeClr val="tx1"/>
                </a:solidFill>
                <a:latin typeface="Lucida Sans Unicode" panose="020B0602030504020204" pitchFamily="34" charset="0"/>
                <a:cs typeface="Lucida Sans Unicode" panose="020B0602030504020204" pitchFamily="34" charset="0"/>
              </a:rPr>
              <a:t>organizations</a:t>
            </a:r>
            <a:r>
              <a:rPr lang="en-US" sz="2400" dirty="0">
                <a:solidFill>
                  <a:schemeClr val="tx1"/>
                </a:solidFill>
                <a:latin typeface="Lucida Sans Unicode" panose="020B0602030504020204" pitchFamily="34" charset="0"/>
                <a:cs typeface="Lucida Sans Unicode" panose="020B0602030504020204" pitchFamily="34" charset="0"/>
              </a:rPr>
              <a:t>. Currently 20 </a:t>
            </a:r>
            <a:r>
              <a:rPr lang="en-US" sz="2400" dirty="0" smtClean="0">
                <a:solidFill>
                  <a:schemeClr val="tx1"/>
                </a:solidFill>
                <a:latin typeface="Lucida Sans Unicode" panose="020B0602030504020204" pitchFamily="34" charset="0"/>
                <a:cs typeface="Lucida Sans Unicode" panose="020B0602030504020204" pitchFamily="34" charset="0"/>
              </a:rPr>
              <a:t>state projects</a:t>
            </a:r>
            <a:endParaRPr lang="en-US" sz="2400" dirty="0">
              <a:solidFill>
                <a:schemeClr val="tx1"/>
              </a:solidFill>
              <a:latin typeface="Lucida Sans Unicode" panose="020B0602030504020204" pitchFamily="34" charset="0"/>
              <a:cs typeface="Lucida Sans Unicode" panose="020B0602030504020204" pitchFamily="34" charset="0"/>
            </a:endParaRPr>
          </a:p>
          <a:p>
            <a:pPr lvl="1" eaLnBrk="1" fontAlgn="auto" hangingPunct="1">
              <a:spcAft>
                <a:spcPts val="0"/>
              </a:spcAft>
              <a:defRPr/>
            </a:pPr>
            <a:r>
              <a:rPr lang="en-US" sz="2400" dirty="0">
                <a:solidFill>
                  <a:schemeClr val="tx1"/>
                </a:solidFill>
                <a:latin typeface="Lucida Sans Unicode" panose="020B0602030504020204" pitchFamily="34" charset="0"/>
                <a:cs typeface="Lucida Sans Unicode" panose="020B0602030504020204" pitchFamily="34" charset="0"/>
              </a:rPr>
              <a:t>National AgrAbility Project: Led by Purdue’s Breaking New </a:t>
            </a:r>
            <a:r>
              <a:rPr lang="en-US" sz="2400" dirty="0" smtClean="0">
                <a:solidFill>
                  <a:schemeClr val="tx1"/>
                </a:solidFill>
                <a:latin typeface="Lucida Sans Unicode" panose="020B0602030504020204" pitchFamily="34" charset="0"/>
                <a:cs typeface="Lucida Sans Unicode" panose="020B0602030504020204" pitchFamily="34" charset="0"/>
              </a:rPr>
              <a:t>Ground </a:t>
            </a:r>
            <a:r>
              <a:rPr lang="en-US" sz="2400" dirty="0">
                <a:solidFill>
                  <a:schemeClr val="tx1"/>
                </a:solidFill>
                <a:latin typeface="Lucida Sans Unicode" panose="020B0602030504020204" pitchFamily="34" charset="0"/>
                <a:cs typeface="Lucida Sans Unicode" panose="020B0602030504020204" pitchFamily="34" charset="0"/>
              </a:rPr>
              <a:t>Resource Center. Partners include:</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Goodwill </a:t>
            </a:r>
            <a:r>
              <a:rPr lang="en-US" dirty="0">
                <a:latin typeface="Lucida Sans Unicode" panose="020B0602030504020204" pitchFamily="34" charset="0"/>
                <a:cs typeface="Lucida Sans Unicode" panose="020B0602030504020204" pitchFamily="34" charset="0"/>
              </a:rPr>
              <a:t>of the Finger Lakes</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The </a:t>
            </a:r>
            <a:r>
              <a:rPr lang="en-US" dirty="0">
                <a:latin typeface="Lucida Sans Unicode" panose="020B0602030504020204" pitchFamily="34" charset="0"/>
                <a:cs typeface="Lucida Sans Unicode" panose="020B0602030504020204" pitchFamily="34" charset="0"/>
              </a:rPr>
              <a:t>Arthritis Foundation, Heartland Region</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University </a:t>
            </a:r>
            <a:r>
              <a:rPr lang="en-US" dirty="0">
                <a:latin typeface="Lucida Sans Unicode" panose="020B0602030504020204" pitchFamily="34" charset="0"/>
                <a:cs typeface="Lucida Sans Unicode" panose="020B0602030504020204" pitchFamily="34" charset="0"/>
              </a:rPr>
              <a:t>of Illinois at Urbana-Champaign</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Colorado </a:t>
            </a:r>
            <a:r>
              <a:rPr lang="en-US" dirty="0">
                <a:latin typeface="Lucida Sans Unicode" panose="020B0602030504020204" pitchFamily="34" charset="0"/>
                <a:cs typeface="Lucida Sans Unicode" panose="020B0602030504020204" pitchFamily="34" charset="0"/>
              </a:rPr>
              <a:t>State University</a:t>
            </a:r>
          </a:p>
          <a:p>
            <a:pPr lvl="2" eaLnBrk="1" fontAlgn="auto" hangingPunct="1">
              <a:spcAft>
                <a:spcPts val="0"/>
              </a:spcAft>
              <a:defRPr/>
            </a:pPr>
            <a:endParaRPr lang="en-US" sz="900" dirty="0">
              <a:latin typeface="Lucida Sans Unicode" panose="020B0602030504020204" pitchFamily="34" charset="0"/>
              <a:cs typeface="Lucida Sans Unicode" panose="020B0602030504020204" pitchFamily="34" charset="0"/>
            </a:endParaRPr>
          </a:p>
          <a:p>
            <a:pPr lvl="1" eaLnBrk="1" fontAlgn="auto" hangingPunct="1">
              <a:spcAft>
                <a:spcPts val="0"/>
              </a:spcAft>
              <a:defRPr/>
            </a:pPr>
            <a:r>
              <a:rPr lang="en-US" dirty="0" smtClean="0">
                <a:solidFill>
                  <a:schemeClr val="tx1"/>
                </a:solidFill>
                <a:latin typeface="Lucida Sans Unicode" panose="020B0602030504020204" pitchFamily="34" charset="0"/>
                <a:cs typeface="Lucida Sans Unicode" panose="020B0602030504020204" pitchFamily="34" charset="0"/>
              </a:rPr>
              <a:t>More information available at </a:t>
            </a:r>
            <a:r>
              <a:rPr lang="en-US" dirty="0" smtClean="0">
                <a:solidFill>
                  <a:schemeClr val="tx1"/>
                </a:solidFill>
                <a:latin typeface="Lucida Sans Unicode" panose="020B0602030504020204" pitchFamily="34" charset="0"/>
                <a:cs typeface="Lucida Sans Unicode" panose="020B0602030504020204" pitchFamily="34" charset="0"/>
                <a:hlinkClick r:id="rId3"/>
              </a:rPr>
              <a:t>www.agrability.org</a:t>
            </a:r>
            <a:endParaRPr lang="en-US" dirty="0" smtClean="0">
              <a:solidFill>
                <a:schemeClr val="tx1"/>
              </a:solidFill>
              <a:latin typeface="Lucida Sans Unicode" panose="020B0602030504020204" pitchFamily="34" charset="0"/>
              <a:cs typeface="Lucida Sans Unicode" panose="020B0602030504020204" pitchFamily="34" charset="0"/>
            </a:endParaRPr>
          </a:p>
        </p:txBody>
      </p:sp>
      <p:pic>
        <p:nvPicPr>
          <p:cNvPr id="13315"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smtClean="0"/>
              <a:t>District Injured Support Coordinator</a:t>
            </a:r>
          </a:p>
          <a:p>
            <a:r>
              <a:rPr lang="en-US" sz="3200" dirty="0" smtClean="0"/>
              <a:t>Veteran Integrated Service Network - Ten</a:t>
            </a:r>
          </a:p>
          <a:p>
            <a:r>
              <a:rPr lang="en-US" sz="3200" dirty="0" smtClean="0"/>
              <a:t>United States Marine Corps</a:t>
            </a:r>
          </a:p>
          <a:p>
            <a:r>
              <a:rPr lang="en-US" sz="3200" dirty="0" smtClean="0"/>
              <a:t>Wounded Warrior Regiment</a:t>
            </a:r>
          </a:p>
          <a:p>
            <a:endParaRPr lang="en-US" sz="3200" dirty="0"/>
          </a:p>
        </p:txBody>
      </p:sp>
      <p:sp>
        <p:nvSpPr>
          <p:cNvPr id="3" name="Title 2"/>
          <p:cNvSpPr>
            <a:spLocks noGrp="1"/>
          </p:cNvSpPr>
          <p:nvPr>
            <p:ph type="ctrTitle"/>
          </p:nvPr>
        </p:nvSpPr>
        <p:spPr/>
        <p:txBody>
          <a:bodyPr/>
          <a:lstStyle/>
          <a:p>
            <a:r>
              <a:rPr lang="en-US" dirty="0" smtClean="0"/>
              <a:t>Capt Guy A. “NEO” Zierk</a:t>
            </a:r>
            <a:endParaRPr lang="en-US" dirty="0"/>
          </a:p>
        </p:txBody>
      </p:sp>
    </p:spTree>
    <p:extLst>
      <p:ext uri="{BB962C8B-B14F-4D97-AF65-F5344CB8AC3E}">
        <p14:creationId xmlns:p14="http://schemas.microsoft.com/office/powerpoint/2010/main" val="4230316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Marjah</a:t>
            </a:r>
            <a:r>
              <a:rPr lang="en-US" dirty="0" smtClean="0"/>
              <a:t>, Afghanistan – Nov 26</a:t>
            </a:r>
            <a:r>
              <a:rPr lang="en-US" baseline="30000" dirty="0" smtClean="0"/>
              <a:t>th</a:t>
            </a:r>
            <a:r>
              <a:rPr lang="en-US" dirty="0" smtClean="0"/>
              <a:t> 2010</a:t>
            </a:r>
            <a:endParaRPr lang="en-US" dirty="0"/>
          </a:p>
        </p:txBody>
      </p:sp>
      <p:pic>
        <p:nvPicPr>
          <p:cNvPr id="5" name="Picture 4" descr="IMG_5638.JPG"/>
          <p:cNvPicPr>
            <a:picLocks noChangeAspect="1"/>
          </p:cNvPicPr>
          <p:nvPr/>
        </p:nvPicPr>
        <p:blipFill>
          <a:blip r:embed="rId3" cstate="print"/>
          <a:stretch>
            <a:fillRect/>
          </a:stretch>
        </p:blipFill>
        <p:spPr>
          <a:xfrm>
            <a:off x="1295400" y="1752600"/>
            <a:ext cx="6858000" cy="4572000"/>
          </a:xfrm>
          <a:prstGeom prst="rect">
            <a:avLst/>
          </a:prstGeom>
        </p:spPr>
      </p:pic>
    </p:spTree>
    <p:extLst>
      <p:ext uri="{BB962C8B-B14F-4D97-AF65-F5344CB8AC3E}">
        <p14:creationId xmlns:p14="http://schemas.microsoft.com/office/powerpoint/2010/main" val="349104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886200"/>
            <a:ext cx="8305800" cy="1905000"/>
          </a:xfrm>
        </p:spPr>
        <p:txBody>
          <a:bodyPr/>
          <a:lstStyle/>
          <a:p>
            <a:pPr marL="342900" indent="-342900"/>
            <a:r>
              <a:rPr lang="en-US" sz="4000" dirty="0" err="1" smtClean="0"/>
              <a:t>PTSD</a:t>
            </a:r>
            <a:r>
              <a:rPr lang="en-US" sz="4000" dirty="0" smtClean="0"/>
              <a:t>/PTS </a:t>
            </a:r>
          </a:p>
          <a:p>
            <a:pPr marL="342900" indent="-342900"/>
            <a:r>
              <a:rPr lang="en-US" sz="2400" dirty="0" smtClean="0"/>
              <a:t>Post Traumatic Stress Disorder</a:t>
            </a:r>
          </a:p>
          <a:p>
            <a:pPr marL="342900" indent="-342900"/>
            <a:r>
              <a:rPr lang="en-US" sz="4000" dirty="0" err="1" smtClean="0"/>
              <a:t>TBI</a:t>
            </a:r>
            <a:endParaRPr lang="en-US" sz="4000" dirty="0" smtClean="0"/>
          </a:p>
          <a:p>
            <a:pPr marL="342900" indent="-342900"/>
            <a:r>
              <a:rPr lang="en-US" sz="2400" dirty="0" smtClean="0"/>
              <a:t>Traumatic Brain Injury</a:t>
            </a:r>
          </a:p>
        </p:txBody>
      </p:sp>
      <p:sp>
        <p:nvSpPr>
          <p:cNvPr id="2" name="Title 1"/>
          <p:cNvSpPr>
            <a:spLocks noGrp="1"/>
          </p:cNvSpPr>
          <p:nvPr>
            <p:ph type="ctrTitle"/>
          </p:nvPr>
        </p:nvSpPr>
        <p:spPr>
          <a:xfrm>
            <a:off x="457200" y="1433732"/>
            <a:ext cx="8305800" cy="2223868"/>
          </a:xfrm>
        </p:spPr>
        <p:txBody>
          <a:bodyPr/>
          <a:lstStyle/>
          <a:p>
            <a:r>
              <a:rPr lang="en-US" dirty="0" smtClean="0"/>
              <a:t>Understanding the Invisible Wounds of War</a:t>
            </a:r>
            <a:br>
              <a:rPr lang="en-US" dirty="0" smtClean="0"/>
            </a:br>
            <a:r>
              <a:rPr lang="en-US" sz="3200" dirty="0" smtClean="0"/>
              <a:t/>
            </a:r>
            <a:br>
              <a:rPr lang="en-US" sz="3200" dirty="0" smtClean="0"/>
            </a:br>
            <a:endParaRPr lang="en-US" sz="3200" dirty="0"/>
          </a:p>
        </p:txBody>
      </p:sp>
    </p:spTree>
    <p:extLst>
      <p:ext uri="{BB962C8B-B14F-4D97-AF65-F5344CB8AC3E}">
        <p14:creationId xmlns:p14="http://schemas.microsoft.com/office/powerpoint/2010/main" val="736810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2191</TotalTime>
  <Words>1286</Words>
  <Application>Microsoft Office PowerPoint</Application>
  <PresentationFormat>On-screen Show (4:3)</PresentationFormat>
  <Paragraphs>262</Paragraphs>
  <Slides>31</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Constantia</vt:lpstr>
      <vt:lpstr>Lucida Sans Unicode</vt:lpstr>
      <vt:lpstr>Times</vt:lpstr>
      <vt:lpstr>Wingdings 2</vt:lpstr>
      <vt:lpstr>Paper</vt:lpstr>
      <vt:lpstr>Presentation</vt:lpstr>
      <vt:lpstr>PTSD and the Disabilities of the Post 9/11 War Veteran</vt:lpstr>
      <vt:lpstr>Basic Webinar Instructions</vt:lpstr>
      <vt:lpstr>Basic Webinar Instructions</vt:lpstr>
      <vt:lpstr>Basic Webinar Instructions</vt:lpstr>
      <vt:lpstr>Potential Webinar Issues</vt:lpstr>
      <vt:lpstr>PowerPoint Presentation</vt:lpstr>
      <vt:lpstr>Capt Guy A. “NEO” Zierk</vt:lpstr>
      <vt:lpstr>Marjah, Afghanistan – Nov 26th 2010</vt:lpstr>
      <vt:lpstr>Understanding the Invisible Wounds of War  </vt:lpstr>
      <vt:lpstr>Today we are going to… </vt:lpstr>
      <vt:lpstr>PTSD is not a… </vt:lpstr>
      <vt:lpstr>PTSD defined…</vt:lpstr>
      <vt:lpstr>What is PTSD…</vt:lpstr>
      <vt:lpstr>Myths about PTSD</vt:lpstr>
      <vt:lpstr>Myths about PTSD </vt:lpstr>
      <vt:lpstr>Myths about PTSD </vt:lpstr>
      <vt:lpstr>Myths about PTSD</vt:lpstr>
      <vt:lpstr>Myths about PTSD</vt:lpstr>
      <vt:lpstr>Facts about PTSD… </vt:lpstr>
      <vt:lpstr>Indicators of PTSD… </vt:lpstr>
      <vt:lpstr>Symptoms of PTSD</vt:lpstr>
      <vt:lpstr>PTSD gone untreated can lead to…</vt:lpstr>
      <vt:lpstr>How can you support… </vt:lpstr>
      <vt:lpstr>Things to avoid… </vt:lpstr>
      <vt:lpstr>PowerPoint Presentation</vt:lpstr>
      <vt:lpstr>Navigating the VA</vt:lpstr>
      <vt:lpstr>Questions?</vt:lpstr>
      <vt:lpstr>How to talk to a Veteran</vt:lpstr>
      <vt:lpstr>How NOT to talk to a Veteran </vt:lpstr>
      <vt:lpstr>Veterans Outreach</vt:lpstr>
      <vt:lpstr>Veteran’s Outreach (cont)</vt:lpstr>
    </vt:vector>
  </TitlesOfParts>
  <Company>Engineering Computer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Military Culture and why is that important?</dc:title>
  <dc:creator>Chastain, Cindy</dc:creator>
  <cp:lastModifiedBy>Jones, Paul J</cp:lastModifiedBy>
  <cp:revision>18</cp:revision>
  <dcterms:created xsi:type="dcterms:W3CDTF">2014-10-14T19:22:33Z</dcterms:created>
  <dcterms:modified xsi:type="dcterms:W3CDTF">2015-12-02T13:49:56Z</dcterms:modified>
</cp:coreProperties>
</file>