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87" r:id="rId2"/>
    <p:sldId id="288" r:id="rId3"/>
    <p:sldId id="289" r:id="rId4"/>
    <p:sldId id="290" r:id="rId5"/>
    <p:sldId id="291" r:id="rId6"/>
    <p:sldId id="256" r:id="rId7"/>
    <p:sldId id="257" r:id="rId8"/>
    <p:sldId id="258" r:id="rId9"/>
    <p:sldId id="259" r:id="rId10"/>
    <p:sldId id="260" r:id="rId11"/>
    <p:sldId id="261" r:id="rId12"/>
    <p:sldId id="29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76" y="-12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2841733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43000" y="685800"/>
            <a:ext cx="4572000" cy="3429000"/>
          </a:xfrm>
          <a:prstGeom prst="rect">
            <a:avLst/>
          </a:prstGeom>
          <a:ln/>
        </p:spPr>
      </p:sp>
      <p:sp>
        <p:nvSpPr>
          <p:cNvPr id="4099" name="Rectangle 3"/>
          <p:cNvSpPr>
            <a:spLocks noGrp="1" noChangeArrowheads="1"/>
          </p:cNvSpPr>
          <p:nvPr>
            <p:ph type="body" idx="1"/>
          </p:nvPr>
        </p:nvSpPr>
        <p:spPr>
          <a:xfrm>
            <a:off x="685800" y="4343400"/>
            <a:ext cx="5486400" cy="4114800"/>
          </a:xfrm>
          <a:prstGeom prst="rect">
            <a:avLst/>
          </a:prstGeom>
          <a:noFill/>
          <a:ln/>
        </p:spPr>
        <p:txBody>
          <a:bodyPr lIns="91435" tIns="45718" rIns="91435" bIns="45718"/>
          <a:lstStyle/>
          <a:p>
            <a:pPr eaLnBrk="1" hangingPunct="1"/>
            <a:endParaRPr lang="en-US" smtClean="0"/>
          </a:p>
        </p:txBody>
      </p:sp>
    </p:spTree>
    <p:extLst>
      <p:ext uri="{BB962C8B-B14F-4D97-AF65-F5344CB8AC3E}">
        <p14:creationId xmlns:p14="http://schemas.microsoft.com/office/powerpoint/2010/main" val="69553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pPr lvl="0"/>
            <a:endParaRPr/>
          </a:p>
        </p:txBody>
      </p:sp>
      <p:sp>
        <p:nvSpPr>
          <p:cNvPr id="149" name="Shape 149"/>
          <p:cNvSpPr>
            <a:spLocks noGrp="1"/>
          </p:cNvSpPr>
          <p:nvPr>
            <p:ph type="body" sz="quarter" idx="1"/>
          </p:nvPr>
        </p:nvSpPr>
        <p:spPr>
          <a:prstGeom prst="rect">
            <a:avLst/>
          </a:prstGeom>
        </p:spPr>
        <p:txBody>
          <a:bodyPr/>
          <a:lstStyle/>
          <a:p>
            <a:pPr lvl="0">
              <a:defRPr sz="1800"/>
            </a:pPr>
            <a:r>
              <a:rPr sz="2400"/>
              <a:t>kits intended more for auto industry, and may not be a robust as ag specific brand.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400"/>
              <a:t>limited range of motion due to neck injury, and poor depth perception due to vision loss in one eye. </a:t>
            </a:r>
          </a:p>
          <a:p>
            <a:pPr lvl="0">
              <a:defRPr sz="1800"/>
            </a:pPr>
            <a:r>
              <a:rPr sz="2400"/>
              <a:t>Uses UTV to check fields and horses. Afraid of backing into something or someone due to frequent visits from grandchildren.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pPr lvl="0"/>
            <a:endParaRPr/>
          </a:p>
        </p:txBody>
      </p:sp>
      <p:sp>
        <p:nvSpPr>
          <p:cNvPr id="166" name="Shape 166"/>
          <p:cNvSpPr>
            <a:spLocks noGrp="1"/>
          </p:cNvSpPr>
          <p:nvPr>
            <p:ph type="body" sz="quarter" idx="1"/>
          </p:nvPr>
        </p:nvSpPr>
        <p:spPr>
          <a:prstGeom prst="rect">
            <a:avLst/>
          </a:prstGeom>
        </p:spPr>
        <p:txBody>
          <a:bodyPr/>
          <a:lstStyle/>
          <a:p>
            <a:pPr lvl="0">
              <a:defRPr sz="1800"/>
            </a:pPr>
            <a:r>
              <a:rPr sz="2400"/>
              <a:t>Camera has grid lines to indicate distance to an object to the rear.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lvl="0">
              <a:defRPr sz="1800"/>
            </a:pPr>
            <a:r>
              <a:rPr sz="2400"/>
              <a:t>*Any instrument that aids in the observation of an individual’s surrounding area.</a:t>
            </a:r>
          </a:p>
          <a:p>
            <a:pPr lvl="0">
              <a:defRPr sz="1800"/>
            </a:pPr>
            <a:r>
              <a:rPr sz="2400"/>
              <a:t>*Through ergonomic equipment design, mirrors, cameras, etc. individually and collectively working together to improve visibility and minimize blind-spots. </a:t>
            </a:r>
          </a:p>
          <a:p>
            <a:pPr lvl="0">
              <a:defRPr sz="1800"/>
            </a:pPr>
            <a:r>
              <a:rPr sz="2400"/>
              <a:t>*Lighting: 60 yr old persons eyes receive about 40% of the same light as a 20yr old</a:t>
            </a:r>
          </a:p>
          <a:p>
            <a:pPr marL="271669" lvl="0" indent="-271669">
              <a:buClr>
                <a:srgbClr val="535353"/>
              </a:buClr>
              <a:buSzPct val="82000"/>
              <a:buChar char="*"/>
              <a:defRPr sz="1800"/>
            </a:pPr>
            <a:r>
              <a:rPr sz="2400"/>
              <a:t>360 degree exterior lighting</a:t>
            </a:r>
          </a:p>
          <a:p>
            <a:pPr marL="271669" lvl="0" indent="-271669">
              <a:buClr>
                <a:srgbClr val="535353"/>
              </a:buClr>
              <a:buSzPct val="82000"/>
              <a:buChar char="*"/>
              <a:defRPr sz="1800"/>
            </a:pPr>
            <a:r>
              <a:rPr sz="2400"/>
              <a:t>Light types: Halogen (2000hrs), Xenon (10x life, 4x output, @ 35% less power), and LED (44x life, @ 57% less power)</a:t>
            </a:r>
          </a:p>
          <a:p>
            <a:pPr marL="271669" lvl="0" indent="-271669">
              <a:buClr>
                <a:srgbClr val="535353"/>
              </a:buClr>
              <a:buSzPct val="82000"/>
              <a:buChar char="*"/>
              <a:defRPr sz="1800"/>
            </a:pPr>
            <a:r>
              <a:rPr sz="2400"/>
              <a:t>Lights positioned in direct line of the operators line of sight create maximum illumination of dust particles from operators perspective (Templeton et al ’98)</a:t>
            </a:r>
          </a:p>
          <a:p>
            <a:pPr marL="271669" lvl="0" indent="-271669">
              <a:buClr>
                <a:srgbClr val="535353"/>
              </a:buClr>
              <a:buSzPct val="82000"/>
              <a:buChar char="*"/>
              <a:defRPr sz="1800"/>
            </a:pPr>
            <a:r>
              <a:rPr sz="2400"/>
              <a:t>Cab: “visual obstructions parallel to the eye plane are most intrusive (Templeton)</a:t>
            </a:r>
          </a:p>
          <a:p>
            <a:pPr marL="271669" lvl="0" indent="-271669">
              <a:buClr>
                <a:srgbClr val="535353"/>
              </a:buClr>
              <a:buSzPct val="82000"/>
              <a:buChar char="*"/>
              <a:defRPr sz="1800"/>
            </a:pPr>
            <a:r>
              <a:rPr sz="2400"/>
              <a:t>Hood: wasp like, allows for tight turns and increased visibility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a:p>
        </p:txBody>
      </p:sp>
      <p:sp>
        <p:nvSpPr>
          <p:cNvPr id="69" name="Shape 69"/>
          <p:cNvSpPr>
            <a:spLocks noGrp="1"/>
          </p:cNvSpPr>
          <p:nvPr>
            <p:ph type="body" sz="quarter" idx="1"/>
          </p:nvPr>
        </p:nvSpPr>
        <p:spPr>
          <a:prstGeom prst="rect">
            <a:avLst/>
          </a:prstGeom>
        </p:spPr>
        <p:txBody>
          <a:bodyPr/>
          <a:lstStyle/>
          <a:p>
            <a:pPr lvl="0">
              <a:defRPr sz="1800"/>
            </a:pPr>
            <a:r>
              <a:rPr sz="2400"/>
              <a:t>Digital instrumentation can be overwhelming in the amount of data displayed, but operator can select specific parameters to focus on should they choose.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defRPr sz="1800"/>
            </a:pPr>
            <a:r>
              <a:rPr sz="2400"/>
              <a:t>Avg human can turn their head 60-80 deg in either direction. </a:t>
            </a:r>
          </a:p>
          <a:p>
            <a:pPr lvl="0">
              <a:defRPr sz="1800"/>
            </a:pPr>
            <a:r>
              <a:rPr sz="2400"/>
              <a:t>Operators with impairments require assistive devices to obtain safe awareness of the surrounding area. </a:t>
            </a:r>
          </a:p>
          <a:p>
            <a:pPr lvl="0">
              <a:defRPr sz="1800"/>
            </a:pPr>
            <a:r>
              <a:rPr sz="2400"/>
              <a:t>Operator controls that move with the seat allow operators to maintain an anchored orientation in full range of motion of the seat. Can lead to improved reaction time to a given situation.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pPr lvl="0"/>
            <a:endParaRPr/>
          </a:p>
        </p:txBody>
      </p:sp>
      <p:sp>
        <p:nvSpPr>
          <p:cNvPr id="93" name="Shape 93"/>
          <p:cNvSpPr>
            <a:spLocks noGrp="1"/>
          </p:cNvSpPr>
          <p:nvPr>
            <p:ph type="body" sz="quarter" idx="1"/>
          </p:nvPr>
        </p:nvSpPr>
        <p:spPr>
          <a:prstGeom prst="rect">
            <a:avLst/>
          </a:prstGeom>
        </p:spPr>
        <p:txBody>
          <a:bodyPr/>
          <a:lstStyle/>
          <a:p>
            <a:pPr lvl="0">
              <a:defRPr sz="1800"/>
            </a:pPr>
            <a:r>
              <a:rPr sz="2400"/>
              <a:t>Mirrors can have image distortion due to insufficient vibration isolation and can be prone to breakage due to location. Operators have also complained of image distortion due to the convex design of the mirrors intended to allow for a larger field of view.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pPr lvl="0"/>
            <a:endParaRPr/>
          </a:p>
        </p:txBody>
      </p:sp>
      <p:sp>
        <p:nvSpPr>
          <p:cNvPr id="106" name="Shape 106"/>
          <p:cNvSpPr>
            <a:spLocks noGrp="1"/>
          </p:cNvSpPr>
          <p:nvPr>
            <p:ph type="body" sz="quarter" idx="1"/>
          </p:nvPr>
        </p:nvSpPr>
        <p:spPr>
          <a:prstGeom prst="rect">
            <a:avLst/>
          </a:prstGeom>
        </p:spPr>
        <p:txBody>
          <a:bodyPr/>
          <a:lstStyle/>
          <a:p>
            <a:pPr lvl="0">
              <a:defRPr sz="1800"/>
            </a:pPr>
            <a:r>
              <a:rPr sz="2400"/>
              <a:t>Push in the Auto industry equip vehicles with camera technology, and we have seen some adaption in the Ag industry as well. </a:t>
            </a:r>
          </a:p>
          <a:p>
            <a:pPr lvl="0">
              <a:defRPr sz="1800"/>
            </a:pPr>
            <a:r>
              <a:rPr sz="2400"/>
              <a:t>Kits can be wired or wireless.</a:t>
            </a:r>
          </a:p>
          <a:p>
            <a:pPr lvl="0">
              <a:defRPr sz="1800"/>
            </a:pPr>
            <a:r>
              <a:rPr sz="2400"/>
              <a:t>*wired is more reliable due to tendency of wireless to have interference if not in a clear line of sight.  </a:t>
            </a:r>
          </a:p>
          <a:p>
            <a:pPr lvl="0">
              <a:defRPr sz="1800"/>
            </a:pPr>
            <a:r>
              <a:rPr sz="2400"/>
              <a:t>*Cameras typically magnetic base and can be easily moved to various applications. </a:t>
            </a:r>
          </a:p>
          <a:p>
            <a:pPr lvl="0">
              <a:defRPr sz="1800"/>
            </a:pPr>
            <a:r>
              <a:rPr sz="2400"/>
              <a:t>Reducing clutter of multiple monitors, video inputs are available on most precision monitors. Some equipment mfg.’s come pre-wired for video input.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defRPr sz="1800"/>
            </a:pPr>
            <a:r>
              <a:rPr sz="2400"/>
              <a:t>Hitching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prstGeom prst="rect">
            <a:avLst/>
          </a:prstGeom>
        </p:spPr>
        <p:txBody>
          <a:bodyPr/>
          <a:lstStyle/>
          <a:p>
            <a:pPr lvl="0"/>
            <a:endParaRPr/>
          </a:p>
        </p:txBody>
      </p:sp>
      <p:sp>
        <p:nvSpPr>
          <p:cNvPr id="114" name="Shape 114"/>
          <p:cNvSpPr>
            <a:spLocks noGrp="1"/>
          </p:cNvSpPr>
          <p:nvPr>
            <p:ph type="body" sz="quarter" idx="1"/>
          </p:nvPr>
        </p:nvSpPr>
        <p:spPr>
          <a:prstGeom prst="rect">
            <a:avLst/>
          </a:prstGeom>
        </p:spPr>
        <p:txBody>
          <a:bodyPr/>
          <a:lstStyle/>
          <a:p>
            <a:pPr lvl="0">
              <a:defRPr sz="1800"/>
            </a:pPr>
            <a:r>
              <a:rPr sz="2400"/>
              <a:t>Operators can monitor field operation while maintaining a forward posture</a:t>
            </a:r>
          </a:p>
          <a:p>
            <a:pPr lvl="0">
              <a:defRPr sz="1800"/>
            </a:pPr>
            <a:r>
              <a:rPr sz="2400"/>
              <a:t>Equipment monitoring: hay, silage, combine harvesters, gauge status (pressure, flow, temperature). </a:t>
            </a:r>
          </a:p>
          <a:p>
            <a:pPr lvl="0">
              <a:defRPr sz="1800"/>
            </a:pPr>
            <a:r>
              <a:rPr sz="2400"/>
              <a:t>Studies show that in some field operations the operator spends up to 40% of their time looking backwards.</a:t>
            </a:r>
          </a:p>
          <a:p>
            <a:pPr lvl="0">
              <a:defRPr sz="1800"/>
            </a:pPr>
            <a:endParaRPr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defRPr sz="1800"/>
            </a:pPr>
            <a:r>
              <a:rPr sz="2400"/>
              <a:t>Ad from 1991:</a:t>
            </a:r>
          </a:p>
          <a:p>
            <a:pPr lvl="0">
              <a:defRPr sz="1800"/>
            </a:pPr>
            <a:r>
              <a:rPr sz="2400"/>
              <a:t>Cost of technology has drastically decreased </a:t>
            </a:r>
          </a:p>
          <a:p>
            <a:pPr lvl="0">
              <a:defRPr sz="1800"/>
            </a:pPr>
            <a:r>
              <a:rPr sz="2400"/>
              <a:t>Over $5000 in present day dollars</a:t>
            </a:r>
          </a:p>
          <a:p>
            <a:pPr lvl="0">
              <a:defRPr sz="1800"/>
            </a:pPr>
            <a:r>
              <a:rPr sz="2400"/>
              <a:t>Function of every item in ad can be accomplished by a $100 smart phone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Shape 10"/>
          <p:cNvSpPr>
            <a:spLocks noGrp="1"/>
          </p:cNvSpPr>
          <p:nvPr>
            <p:ph type="title"/>
          </p:nvPr>
        </p:nvSpPr>
        <p:spPr>
          <a:xfrm>
            <a:off x="355600" y="2044700"/>
            <a:ext cx="12293600" cy="3238500"/>
          </a:xfrm>
          <a:prstGeom prst="rect">
            <a:avLst/>
          </a:prstGeom>
        </p:spPr>
        <p:txBody>
          <a:bodyPr lIns="0" tIns="0" rIns="0" bIns="0" anchor="b">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
        <p:nvSpPr>
          <p:cNvPr id="11" name="Shape 11"/>
          <p:cNvSpPr>
            <a:spLocks noGrp="1"/>
          </p:cNvSpPr>
          <p:nvPr>
            <p:ph type="body" idx="1"/>
          </p:nvPr>
        </p:nvSpPr>
        <p:spPr>
          <a:xfrm>
            <a:off x="355600" y="5270500"/>
            <a:ext cx="12293600" cy="1295400"/>
          </a:xfrm>
          <a:prstGeom prst="rect">
            <a:avLst/>
          </a:prstGeom>
        </p:spPr>
        <p:txBody>
          <a:bodyPr lIns="0" tIns="0" rIns="0" bIns="0">
            <a:normAutofit/>
          </a:bodyPr>
          <a:lstStyle>
            <a:lvl1pPr algn="ctr" defTabSz="584200">
              <a:spcBef>
                <a:spcPts val="0"/>
              </a:spcBef>
              <a:defRPr sz="3800" b="0" cap="none">
                <a:solidFill>
                  <a:srgbClr val="535353"/>
                </a:solidFill>
                <a:latin typeface="+mn-lt"/>
                <a:ea typeface="+mn-ea"/>
                <a:cs typeface="+mn-cs"/>
                <a:sym typeface="Gill Sans Light"/>
              </a:defRPr>
            </a:lvl1pPr>
            <a:lvl2pPr indent="228600" algn="ctr" defTabSz="584200">
              <a:spcBef>
                <a:spcPts val="0"/>
              </a:spcBef>
              <a:defRPr sz="3800" b="0" cap="none">
                <a:solidFill>
                  <a:srgbClr val="535353"/>
                </a:solidFill>
                <a:latin typeface="+mn-lt"/>
                <a:ea typeface="+mn-ea"/>
                <a:cs typeface="+mn-cs"/>
                <a:sym typeface="Gill Sans Light"/>
              </a:defRPr>
            </a:lvl2pPr>
            <a:lvl3pPr indent="457200" algn="ctr" defTabSz="584200">
              <a:spcBef>
                <a:spcPts val="0"/>
              </a:spcBef>
              <a:defRPr sz="3800" b="0" cap="none">
                <a:solidFill>
                  <a:srgbClr val="535353"/>
                </a:solidFill>
                <a:latin typeface="+mn-lt"/>
                <a:ea typeface="+mn-ea"/>
                <a:cs typeface="+mn-cs"/>
                <a:sym typeface="Gill Sans Light"/>
              </a:defRPr>
            </a:lvl3pPr>
            <a:lvl4pPr indent="685800" algn="ctr" defTabSz="584200">
              <a:spcBef>
                <a:spcPts val="0"/>
              </a:spcBef>
              <a:defRPr sz="3800" b="0" cap="none">
                <a:solidFill>
                  <a:srgbClr val="535353"/>
                </a:solidFill>
                <a:latin typeface="+mn-lt"/>
                <a:ea typeface="+mn-ea"/>
                <a:cs typeface="+mn-cs"/>
                <a:sym typeface="Gill Sans Light"/>
              </a:defRPr>
            </a:lvl4pPr>
            <a:lvl5pPr indent="914400" algn="ctr" defTabSz="584200">
              <a:spcBef>
                <a:spcPts val="0"/>
              </a:spcBef>
              <a:defRPr sz="3800" b="0" cap="none">
                <a:solidFill>
                  <a:srgbClr val="535353"/>
                </a:solidFill>
                <a:latin typeface="+mn-lt"/>
                <a:ea typeface="+mn-ea"/>
                <a:cs typeface="+mn-cs"/>
                <a:sym typeface="Gill Sans Light"/>
              </a:defRPr>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ext Only">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b="0" cap="none">
                <a:solidFill>
                  <a:srgbClr val="000000"/>
                </a:solidFill>
              </a:defRPr>
            </a:pPr>
            <a:r>
              <a:rPr sz="6200" b="1" cap="all">
                <a:solidFill>
                  <a:srgbClr val="FFFFFF"/>
                </a:solidFill>
              </a:rPr>
              <a:t>Title Text</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7" name="Shape 37"/>
          <p:cNvSpPr>
            <a:spLocks noGrp="1"/>
          </p:cNvSpPr>
          <p:nvPr>
            <p:ph type="body" idx="1"/>
          </p:nvPr>
        </p:nvSpPr>
        <p:spPr>
          <a:prstGeom prst="rect">
            <a:avLst/>
          </a:prstGeom>
        </p:spPr>
        <p:txBody>
          <a:bodyPr/>
          <a:lstStyle/>
          <a:p>
            <a:pPr lvl="0">
              <a:defRPr sz="1800" b="0" cap="none">
                <a:solidFill>
                  <a:srgbClr val="000000"/>
                </a:solidFill>
              </a:defRPr>
            </a:pPr>
            <a:r>
              <a:rPr sz="2400" b="1" cap="all">
                <a:solidFill>
                  <a:srgbClr val="756C66"/>
                </a:solidFill>
              </a:rPr>
              <a:t>Body Level One</a:t>
            </a:r>
          </a:p>
          <a:p>
            <a:pPr lvl="1">
              <a:defRPr sz="1800" b="0" cap="none">
                <a:solidFill>
                  <a:srgbClr val="000000"/>
                </a:solidFill>
              </a:defRPr>
            </a:pPr>
            <a:r>
              <a:rPr sz="2400" b="1" cap="all">
                <a:solidFill>
                  <a:srgbClr val="756C66"/>
                </a:solidFill>
              </a:rPr>
              <a:t>Body Level Two</a:t>
            </a:r>
          </a:p>
          <a:p>
            <a:pPr lvl="2">
              <a:defRPr sz="1800" b="0" cap="none">
                <a:solidFill>
                  <a:srgbClr val="000000"/>
                </a:solidFill>
              </a:defRPr>
            </a:pPr>
            <a:r>
              <a:rPr sz="2400" b="1" cap="all">
                <a:solidFill>
                  <a:srgbClr val="756C66"/>
                </a:solidFill>
              </a:rPr>
              <a:t>Body Level Three</a:t>
            </a:r>
          </a:p>
          <a:p>
            <a:pPr lvl="3">
              <a:defRPr sz="1800" b="0" cap="none">
                <a:solidFill>
                  <a:srgbClr val="000000"/>
                </a:solidFill>
              </a:defRPr>
            </a:pPr>
            <a:r>
              <a:rPr sz="2400" b="1" cap="all">
                <a:solidFill>
                  <a:srgbClr val="756C66"/>
                </a:solidFill>
              </a:rPr>
              <a:t>Body Level Four</a:t>
            </a:r>
          </a:p>
          <a:p>
            <a:pPr lvl="4">
              <a:defRPr sz="1800" b="0" cap="none">
                <a:solidFill>
                  <a:srgbClr val="000000"/>
                </a:solidFill>
              </a:defRPr>
            </a:pPr>
            <a:r>
              <a:rPr sz="2400" b="1" cap="all">
                <a:solidFill>
                  <a:srgbClr val="756C66"/>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6633454"/>
            <a:ext cx="1301488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algn="ctr" eaLnBrk="1" latinLnBrk="0" hangingPunct="1"/>
            <a:endParaRPr kumimoji="0" lang="en-US"/>
          </a:p>
        </p:txBody>
      </p:sp>
      <p:sp>
        <p:nvSpPr>
          <p:cNvPr id="9" name="Title 8"/>
          <p:cNvSpPr>
            <a:spLocks noGrp="1"/>
          </p:cNvSpPr>
          <p:nvPr>
            <p:ph type="ctrTitle"/>
          </p:nvPr>
        </p:nvSpPr>
        <p:spPr>
          <a:xfrm>
            <a:off x="975360" y="2492589"/>
            <a:ext cx="11054080" cy="2602327"/>
          </a:xfrm>
        </p:spPr>
        <p:txBody>
          <a:bodyPr vert="horz" anchor="b">
            <a:normAutofit/>
            <a:scene3d>
              <a:camera prst="orthographicFront"/>
              <a:lightRig rig="soft" dir="t"/>
            </a:scene3d>
            <a:sp3d prstMaterial="softEdge">
              <a:bevelT w="25400" h="25400"/>
            </a:sp3d>
          </a:bodyPr>
          <a:lstStyle>
            <a:lvl1pPr algn="r">
              <a:defRPr sz="6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75360" y="5136508"/>
            <a:ext cx="11054080" cy="1706246"/>
          </a:xfrm>
        </p:spPr>
        <p:txBody>
          <a:bodyPr lIns="65023" rIns="65023"/>
          <a:lstStyle>
            <a:lvl1pPr marL="0" marR="91032" indent="0" algn="r">
              <a:buNone/>
              <a:defRPr>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extLst/>
          </a:lstStyle>
          <a:p>
            <a:r>
              <a:rPr kumimoji="0" lang="en-US" smtClean="0"/>
              <a:t>Click to edit Master subtitle style</a:t>
            </a:r>
            <a:endParaRPr kumimoji="0" lang="en-US"/>
          </a:p>
        </p:txBody>
      </p:sp>
      <p:grpSp>
        <p:nvGrpSpPr>
          <p:cNvPr id="2" name="Group 1"/>
          <p:cNvGrpSpPr/>
          <p:nvPr/>
        </p:nvGrpSpPr>
        <p:grpSpPr>
          <a:xfrm>
            <a:off x="-5354" y="7044267"/>
            <a:ext cx="13010155" cy="2719414"/>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9567334" y="9113520"/>
            <a:ext cx="2731008" cy="520192"/>
          </a:xfrm>
          <a:prstGeom prst="rect">
            <a:avLst/>
          </a:prstGeom>
        </p:spPr>
        <p:txBody>
          <a:bodyPr lIns="130046" tIns="65023" rIns="130046" bIns="65023"/>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a:xfrm>
            <a:off x="6229436" y="9113521"/>
            <a:ext cx="3343191" cy="519289"/>
          </a:xfrm>
          <a:prstGeom prst="rect">
            <a:avLst/>
          </a:prstGeom>
        </p:spPr>
        <p:txBody>
          <a:bodyPr lIns="130046" tIns="65023" rIns="130046" bIns="65023"/>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a:xfrm>
            <a:off x="522140" y="9111018"/>
            <a:ext cx="3034454" cy="377537"/>
          </a:xfrm>
        </p:spPr>
        <p:txBody>
          <a:bodyPr/>
          <a:lstStyle>
            <a:lvl1pPr>
              <a:defRPr>
                <a:solidFill>
                  <a:srgbClr val="FFFFFF"/>
                </a:solidFill>
              </a:defRPr>
            </a:lvl1pPr>
            <a:extLst/>
          </a:lstStyle>
          <a:p>
            <a:pPr>
              <a:defRPr/>
            </a:pPr>
            <a:fld id="{63589DF9-47D9-4500-907A-E0A17FE7AAB1}"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30046" tIns="65023" rIns="130046" bIns="65023"/>
          <a:lstStyle>
            <a:extLst/>
          </a:lstStyle>
          <a:p>
            <a:pPr>
              <a:defRPr/>
            </a:pPr>
            <a:endParaRPr lang="en-US" dirty="0"/>
          </a:p>
        </p:txBody>
      </p:sp>
      <p:sp>
        <p:nvSpPr>
          <p:cNvPr id="5" name="Footer Placeholder 4"/>
          <p:cNvSpPr>
            <a:spLocks noGrp="1"/>
          </p:cNvSpPr>
          <p:nvPr>
            <p:ph type="ftr" sz="quarter" idx="11"/>
          </p:nvPr>
        </p:nvSpPr>
        <p:spPr>
          <a:xfrm>
            <a:off x="6229436" y="9113521"/>
            <a:ext cx="3343191" cy="519289"/>
          </a:xfrm>
          <a:prstGeom prst="rect">
            <a:avLst/>
          </a:prstGeom>
        </p:spPr>
        <p:txBody>
          <a:bodyPr lIns="130046" tIns="65023" rIns="130046" bIns="65023"/>
          <a:lstStyle>
            <a:extLst/>
          </a:lstStyle>
          <a:p>
            <a:pPr>
              <a:defRPr/>
            </a:pPr>
            <a:endParaRPr lang="en-US" dirty="0"/>
          </a:p>
        </p:txBody>
      </p:sp>
      <p:sp>
        <p:nvSpPr>
          <p:cNvPr id="6" name="Slide Number Placeholder 5"/>
          <p:cNvSpPr>
            <a:spLocks noGrp="1"/>
          </p:cNvSpPr>
          <p:nvPr>
            <p:ph type="sldNum" sz="quarter" idx="12"/>
          </p:nvPr>
        </p:nvSpPr>
        <p:spPr>
          <a:xfrm>
            <a:off x="522140" y="9111018"/>
            <a:ext cx="3034454" cy="377537"/>
          </a:xfrm>
        </p:spPr>
        <p:txBody>
          <a:bodyPr/>
          <a:lstStyle>
            <a:extLst/>
          </a:lstStyle>
          <a:p>
            <a:pPr>
              <a:defRPr/>
            </a:pPr>
            <a:fld id="{2FF0B33D-426E-46CE-8C87-56B8F1649364}"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1270000" y="6908800"/>
            <a:ext cx="10464800" cy="1282700"/>
          </a:xfrm>
          <a:prstGeom prst="rect">
            <a:avLst/>
          </a:prstGeom>
        </p:spPr>
        <p:txBody>
          <a:bodyPr lIns="0" tIns="0" rIns="0" bIns="0" anchor="ctr">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
        <p:nvSpPr>
          <p:cNvPr id="14" name="Shape 14"/>
          <p:cNvSpPr>
            <a:spLocks noGrp="1"/>
          </p:cNvSpPr>
          <p:nvPr>
            <p:ph type="body" idx="1"/>
          </p:nvPr>
        </p:nvSpPr>
        <p:spPr>
          <a:xfrm>
            <a:off x="1270000" y="8191500"/>
            <a:ext cx="10464800" cy="1130300"/>
          </a:xfrm>
          <a:prstGeom prst="rect">
            <a:avLst/>
          </a:prstGeom>
        </p:spPr>
        <p:txBody>
          <a:bodyPr lIns="0" tIns="0" rIns="0" bIns="0">
            <a:normAutofit/>
          </a:bodyPr>
          <a:lstStyle>
            <a:lvl1pPr algn="ctr" defTabSz="584200">
              <a:spcBef>
                <a:spcPts val="0"/>
              </a:spcBef>
              <a:defRPr sz="3800" b="0" cap="none">
                <a:solidFill>
                  <a:srgbClr val="535353"/>
                </a:solidFill>
                <a:latin typeface="+mn-lt"/>
                <a:ea typeface="+mn-ea"/>
                <a:cs typeface="+mn-cs"/>
                <a:sym typeface="Gill Sans Light"/>
              </a:defRPr>
            </a:lvl1pPr>
            <a:lvl2pPr indent="228600" algn="ctr" defTabSz="584200">
              <a:spcBef>
                <a:spcPts val="0"/>
              </a:spcBef>
              <a:defRPr sz="3800" b="0" cap="none">
                <a:solidFill>
                  <a:srgbClr val="535353"/>
                </a:solidFill>
                <a:latin typeface="+mn-lt"/>
                <a:ea typeface="+mn-ea"/>
                <a:cs typeface="+mn-cs"/>
                <a:sym typeface="Gill Sans Light"/>
              </a:defRPr>
            </a:lvl2pPr>
            <a:lvl3pPr indent="457200" algn="ctr" defTabSz="584200">
              <a:spcBef>
                <a:spcPts val="0"/>
              </a:spcBef>
              <a:defRPr sz="3800" b="0" cap="none">
                <a:solidFill>
                  <a:srgbClr val="535353"/>
                </a:solidFill>
                <a:latin typeface="+mn-lt"/>
                <a:ea typeface="+mn-ea"/>
                <a:cs typeface="+mn-cs"/>
                <a:sym typeface="Gill Sans Light"/>
              </a:defRPr>
            </a:lvl3pPr>
            <a:lvl4pPr indent="685800" algn="ctr" defTabSz="584200">
              <a:spcBef>
                <a:spcPts val="0"/>
              </a:spcBef>
              <a:defRPr sz="3800" b="0" cap="none">
                <a:solidFill>
                  <a:srgbClr val="535353"/>
                </a:solidFill>
                <a:latin typeface="+mn-lt"/>
                <a:ea typeface="+mn-ea"/>
                <a:cs typeface="+mn-cs"/>
                <a:sym typeface="Gill Sans Light"/>
              </a:defRPr>
            </a:lvl4pPr>
            <a:lvl5pPr indent="914400" algn="ctr" defTabSz="584200">
              <a:spcBef>
                <a:spcPts val="0"/>
              </a:spcBef>
              <a:defRPr sz="3800" b="0" cap="none">
                <a:solidFill>
                  <a:srgbClr val="535353"/>
                </a:solidFill>
                <a:latin typeface="+mn-lt"/>
                <a:ea typeface="+mn-ea"/>
                <a:cs typeface="+mn-cs"/>
                <a:sym typeface="Gill Sans Light"/>
              </a:defRPr>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xfrm>
            <a:off x="355600" y="3251200"/>
            <a:ext cx="12293600" cy="3238500"/>
          </a:xfrm>
          <a:prstGeom prst="rect">
            <a:avLst/>
          </a:prstGeom>
        </p:spPr>
        <p:txBody>
          <a:bodyPr lIns="0" tIns="0" rIns="0" bIns="0" anchor="ctr">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355600" y="1016000"/>
            <a:ext cx="5892800" cy="3886200"/>
          </a:xfrm>
          <a:prstGeom prst="rect">
            <a:avLst/>
          </a:prstGeom>
        </p:spPr>
        <p:txBody>
          <a:bodyPr lIns="0" tIns="0" rIns="0" bIns="0" anchor="b">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
        <p:nvSpPr>
          <p:cNvPr id="19" name="Shape 19"/>
          <p:cNvSpPr>
            <a:spLocks noGrp="1"/>
          </p:cNvSpPr>
          <p:nvPr>
            <p:ph type="body" idx="1"/>
          </p:nvPr>
        </p:nvSpPr>
        <p:spPr>
          <a:xfrm>
            <a:off x="355600" y="4889500"/>
            <a:ext cx="5892800" cy="3886200"/>
          </a:xfrm>
          <a:prstGeom prst="rect">
            <a:avLst/>
          </a:prstGeom>
        </p:spPr>
        <p:txBody>
          <a:bodyPr lIns="0" tIns="0" rIns="0" bIns="0">
            <a:normAutofit/>
          </a:bodyPr>
          <a:lstStyle>
            <a:lvl1pPr algn="ctr" defTabSz="584200">
              <a:spcBef>
                <a:spcPts val="0"/>
              </a:spcBef>
              <a:defRPr sz="3800" b="0" cap="none">
                <a:solidFill>
                  <a:srgbClr val="535353"/>
                </a:solidFill>
                <a:latin typeface="+mn-lt"/>
                <a:ea typeface="+mn-ea"/>
                <a:cs typeface="+mn-cs"/>
                <a:sym typeface="Gill Sans Light"/>
              </a:defRPr>
            </a:lvl1pPr>
            <a:lvl2pPr indent="228600" algn="ctr" defTabSz="584200">
              <a:spcBef>
                <a:spcPts val="0"/>
              </a:spcBef>
              <a:defRPr sz="3800" b="0" cap="none">
                <a:solidFill>
                  <a:srgbClr val="535353"/>
                </a:solidFill>
                <a:latin typeface="+mn-lt"/>
                <a:ea typeface="+mn-ea"/>
                <a:cs typeface="+mn-cs"/>
                <a:sym typeface="Gill Sans Light"/>
              </a:defRPr>
            </a:lvl2pPr>
            <a:lvl3pPr indent="457200" algn="ctr" defTabSz="584200">
              <a:spcBef>
                <a:spcPts val="0"/>
              </a:spcBef>
              <a:defRPr sz="3800" b="0" cap="none">
                <a:solidFill>
                  <a:srgbClr val="535353"/>
                </a:solidFill>
                <a:latin typeface="+mn-lt"/>
                <a:ea typeface="+mn-ea"/>
                <a:cs typeface="+mn-cs"/>
                <a:sym typeface="Gill Sans Light"/>
              </a:defRPr>
            </a:lvl3pPr>
            <a:lvl4pPr indent="685800" algn="ctr" defTabSz="584200">
              <a:spcBef>
                <a:spcPts val="0"/>
              </a:spcBef>
              <a:defRPr sz="3800" b="0" cap="none">
                <a:solidFill>
                  <a:srgbClr val="535353"/>
                </a:solidFill>
                <a:latin typeface="+mn-lt"/>
                <a:ea typeface="+mn-ea"/>
                <a:cs typeface="+mn-cs"/>
                <a:sym typeface="Gill Sans Light"/>
              </a:defRPr>
            </a:lvl4pPr>
            <a:lvl5pPr indent="914400" algn="ctr" defTabSz="584200">
              <a:spcBef>
                <a:spcPts val="0"/>
              </a:spcBef>
              <a:defRPr sz="3800" b="0" cap="none">
                <a:solidFill>
                  <a:srgbClr val="535353"/>
                </a:solidFill>
                <a:latin typeface="+mn-lt"/>
                <a:ea typeface="+mn-ea"/>
                <a:cs typeface="+mn-cs"/>
                <a:sym typeface="Gill Sans Light"/>
              </a:defRPr>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355600" y="254000"/>
            <a:ext cx="12293600" cy="2438400"/>
          </a:xfrm>
          <a:prstGeom prst="rect">
            <a:avLst/>
          </a:prstGeom>
        </p:spPr>
        <p:txBody>
          <a:bodyPr lIns="0" tIns="0" rIns="0" bIns="0" anchor="ctr">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355600" y="254000"/>
            <a:ext cx="12293600" cy="2438400"/>
          </a:xfrm>
          <a:prstGeom prst="rect">
            <a:avLst/>
          </a:prstGeom>
        </p:spPr>
        <p:txBody>
          <a:bodyPr lIns="0" tIns="0" rIns="0" bIns="0" anchor="ctr">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
        <p:nvSpPr>
          <p:cNvPr id="24" name="Shape 24"/>
          <p:cNvSpPr>
            <a:spLocks noGrp="1"/>
          </p:cNvSpPr>
          <p:nvPr>
            <p:ph type="body" idx="1"/>
          </p:nvPr>
        </p:nvSpPr>
        <p:spPr>
          <a:xfrm>
            <a:off x="355600" y="2730500"/>
            <a:ext cx="12293600" cy="6299200"/>
          </a:xfrm>
          <a:prstGeom prst="rect">
            <a:avLst/>
          </a:prstGeom>
        </p:spPr>
        <p:txBody>
          <a:bodyPr lIns="0" tIns="0" rIns="0" bIns="0" anchor="ctr">
            <a:normAutofit/>
          </a:bodyPr>
          <a:lstStyle>
            <a:lvl1pPr marL="5207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5p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xfrm>
            <a:off x="355600" y="254000"/>
            <a:ext cx="12293600" cy="2438400"/>
          </a:xfrm>
          <a:prstGeom prst="rect">
            <a:avLst/>
          </a:prstGeom>
        </p:spPr>
        <p:txBody>
          <a:bodyPr lIns="0" tIns="0" rIns="0" bIns="0" anchor="ctr">
            <a:normAutofit/>
          </a:bodyPr>
          <a:lstStyle>
            <a:lvl1pPr algn="ctr" defTabSz="584200">
              <a:defRPr sz="7200" b="0">
                <a:solidFill>
                  <a:srgbClr val="535353"/>
                </a:solidFill>
                <a:latin typeface="+mn-lt"/>
                <a:ea typeface="+mn-ea"/>
                <a:cs typeface="+mn-cs"/>
                <a:sym typeface="Gill Sans Light"/>
              </a:defRPr>
            </a:lvl1pPr>
          </a:lstStyle>
          <a:p>
            <a:pPr lvl="0">
              <a:defRPr sz="1800" cap="none">
                <a:solidFill>
                  <a:srgbClr val="000000"/>
                </a:solidFill>
              </a:defRPr>
            </a:pPr>
            <a:r>
              <a:rPr sz="7200" cap="all">
                <a:solidFill>
                  <a:srgbClr val="535353"/>
                </a:solidFill>
              </a:rPr>
              <a:t>Title Text</a:t>
            </a:r>
          </a:p>
        </p:txBody>
      </p:sp>
      <p:sp>
        <p:nvSpPr>
          <p:cNvPr id="27" name="Shape 27"/>
          <p:cNvSpPr>
            <a:spLocks noGrp="1"/>
          </p:cNvSpPr>
          <p:nvPr>
            <p:ph type="body" idx="1"/>
          </p:nvPr>
        </p:nvSpPr>
        <p:spPr>
          <a:xfrm>
            <a:off x="355600" y="2730500"/>
            <a:ext cx="5892800" cy="6299200"/>
          </a:xfrm>
          <a:prstGeom prst="rect">
            <a:avLst/>
          </a:prstGeom>
        </p:spPr>
        <p:txBody>
          <a:bodyPr lIns="0" tIns="0" rIns="0" bIns="0" anchor="ctr">
            <a:normAutofit/>
          </a:bodyPr>
          <a:lstStyle>
            <a:lvl1pPr marL="431800" indent="-431800" defTabSz="584200">
              <a:spcBef>
                <a:spcPts val="3800"/>
              </a:spcBef>
              <a:buSzPct val="82000"/>
              <a:buChar char="•"/>
              <a:defRPr sz="3800" b="0" cap="none">
                <a:solidFill>
                  <a:srgbClr val="535353"/>
                </a:solidFill>
                <a:latin typeface="+mn-lt"/>
                <a:ea typeface="+mn-ea"/>
                <a:cs typeface="+mn-cs"/>
                <a:sym typeface="Gill Sans Light"/>
              </a:defRPr>
            </a:lvl1pPr>
            <a:lvl2pPr marL="863600" indent="-431800" defTabSz="584200">
              <a:spcBef>
                <a:spcPts val="3800"/>
              </a:spcBef>
              <a:buSzPct val="82000"/>
              <a:buChar char="•"/>
              <a:defRPr sz="3800" b="0" cap="none">
                <a:solidFill>
                  <a:srgbClr val="535353"/>
                </a:solidFill>
                <a:latin typeface="+mn-lt"/>
                <a:ea typeface="+mn-ea"/>
                <a:cs typeface="+mn-cs"/>
                <a:sym typeface="Gill Sans Light"/>
              </a:defRPr>
            </a:lvl2pPr>
            <a:lvl3pPr marL="1295400" indent="-431800" defTabSz="584200">
              <a:spcBef>
                <a:spcPts val="3800"/>
              </a:spcBef>
              <a:buSzPct val="82000"/>
              <a:buChar char="•"/>
              <a:defRPr sz="3800" b="0" cap="none">
                <a:solidFill>
                  <a:srgbClr val="535353"/>
                </a:solidFill>
                <a:latin typeface="+mn-lt"/>
                <a:ea typeface="+mn-ea"/>
                <a:cs typeface="+mn-cs"/>
                <a:sym typeface="Gill Sans Light"/>
              </a:defRPr>
            </a:lvl3pPr>
            <a:lvl4pPr marL="1727200" indent="-431800" defTabSz="584200">
              <a:spcBef>
                <a:spcPts val="3800"/>
              </a:spcBef>
              <a:buSzPct val="82000"/>
              <a:buChar char="•"/>
              <a:defRPr sz="3800" b="0" cap="none">
                <a:solidFill>
                  <a:srgbClr val="535353"/>
                </a:solidFill>
                <a:latin typeface="+mn-lt"/>
                <a:ea typeface="+mn-ea"/>
                <a:cs typeface="+mn-cs"/>
                <a:sym typeface="Gill Sans Light"/>
              </a:defRPr>
            </a:lvl4pPr>
            <a:lvl5pPr marL="2159000" indent="-431800" defTabSz="584200">
              <a:spcBef>
                <a:spcPts val="3800"/>
              </a:spcBef>
              <a:buSzPct val="82000"/>
              <a:buChar char="•"/>
              <a:defRPr sz="3800" b="0" cap="none">
                <a:solidFill>
                  <a:srgbClr val="535353"/>
                </a:solidFill>
                <a:latin typeface="+mn-lt"/>
                <a:ea typeface="+mn-ea"/>
                <a:cs typeface="+mn-cs"/>
                <a:sym typeface="Gill Sans Light"/>
              </a:defRPr>
            </a:lvl5pPr>
          </a:lstStyle>
          <a:p>
            <a:pPr lvl="0">
              <a:defRPr sz="1800">
                <a:solidFill>
                  <a:srgbClr val="000000"/>
                </a:solidFill>
              </a:defRPr>
            </a:pPr>
            <a:r>
              <a:rPr sz="3800">
                <a:solidFill>
                  <a:srgbClr val="535353"/>
                </a:solidFill>
              </a:rPr>
              <a:t>Body Level One</a:t>
            </a:r>
          </a:p>
          <a:p>
            <a:pPr lvl="1">
              <a:defRPr sz="1800">
                <a:solidFill>
                  <a:srgbClr val="000000"/>
                </a:solidFill>
              </a:defRPr>
            </a:pPr>
            <a:r>
              <a:rPr sz="3800">
                <a:solidFill>
                  <a:srgbClr val="535353"/>
                </a:solidFill>
              </a:rPr>
              <a:t>Body Level Two</a:t>
            </a:r>
          </a:p>
          <a:p>
            <a:pPr lvl="2">
              <a:defRPr sz="1800">
                <a:solidFill>
                  <a:srgbClr val="000000"/>
                </a:solidFill>
              </a:defRPr>
            </a:pPr>
            <a:r>
              <a:rPr sz="3800">
                <a:solidFill>
                  <a:srgbClr val="535353"/>
                </a:solidFill>
              </a:rPr>
              <a:t>Body Level Three</a:t>
            </a:r>
          </a:p>
          <a:p>
            <a:pPr lvl="3">
              <a:defRPr sz="1800">
                <a:solidFill>
                  <a:srgbClr val="000000"/>
                </a:solidFill>
              </a:defRPr>
            </a:pPr>
            <a:r>
              <a:rPr sz="3800">
                <a:solidFill>
                  <a:srgbClr val="535353"/>
                </a:solidFill>
              </a:rPr>
              <a:t>Body Level Four</a:t>
            </a:r>
          </a:p>
          <a:p>
            <a:pPr lvl="4">
              <a:defRPr sz="1800">
                <a:solidFill>
                  <a:srgbClr val="000000"/>
                </a:solidFill>
              </a:defRPr>
            </a:pPr>
            <a:r>
              <a:rPr sz="3800">
                <a:solidFill>
                  <a:srgbClr val="535353"/>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Shape 29"/>
          <p:cNvSpPr>
            <a:spLocks noGrp="1"/>
          </p:cNvSpPr>
          <p:nvPr>
            <p:ph type="body" idx="1"/>
          </p:nvPr>
        </p:nvSpPr>
        <p:spPr>
          <a:xfrm>
            <a:off x="762000" y="762000"/>
            <a:ext cx="11468100" cy="8216900"/>
          </a:xfrm>
          <a:prstGeom prst="rect">
            <a:avLst/>
          </a:prstGeom>
        </p:spPr>
        <p:txBody>
          <a:bodyPr lIns="0" tIns="0" rIns="0" bIns="0" anchor="ctr">
            <a:normAutofit/>
          </a:bodyPr>
          <a:lstStyle>
            <a:lvl1pPr marL="5207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b="0" cap="none">
                <a:solidFill>
                  <a:srgbClr val="535353"/>
                </a:solidFill>
                <a:latin typeface="+mn-lt"/>
                <a:ea typeface="+mn-ea"/>
                <a:cs typeface="+mn-cs"/>
                <a:sym typeface="Gill Sans Light"/>
              </a:defRPr>
            </a:lvl5pPr>
          </a:lstStyle>
          <a:p>
            <a:pPr lvl="0">
              <a:defRPr sz="1800">
                <a:solidFill>
                  <a:srgbClr val="000000"/>
                </a:solidFill>
              </a:defRPr>
            </a:pPr>
            <a:r>
              <a:rPr sz="4600">
                <a:solidFill>
                  <a:srgbClr val="535353"/>
                </a:solidFill>
              </a:rPr>
              <a:t>Body Level One</a:t>
            </a:r>
          </a:p>
          <a:p>
            <a:pPr lvl="1">
              <a:defRPr sz="1800">
                <a:solidFill>
                  <a:srgbClr val="000000"/>
                </a:solidFill>
              </a:defRPr>
            </a:pPr>
            <a:r>
              <a:rPr sz="4600">
                <a:solidFill>
                  <a:srgbClr val="535353"/>
                </a:solidFill>
              </a:rPr>
              <a:t>Body Level Two</a:t>
            </a:r>
          </a:p>
          <a:p>
            <a:pPr lvl="2">
              <a:defRPr sz="1800">
                <a:solidFill>
                  <a:srgbClr val="000000"/>
                </a:solidFill>
              </a:defRPr>
            </a:pPr>
            <a:r>
              <a:rPr sz="4600">
                <a:solidFill>
                  <a:srgbClr val="535353"/>
                </a:solidFill>
              </a:rPr>
              <a:t>Body Level Three</a:t>
            </a:r>
          </a:p>
          <a:p>
            <a:pPr lvl="3">
              <a:defRPr sz="1800">
                <a:solidFill>
                  <a:srgbClr val="000000"/>
                </a:solidFill>
              </a:defRPr>
            </a:pPr>
            <a:r>
              <a:rPr sz="4600">
                <a:solidFill>
                  <a:srgbClr val="535353"/>
                </a:solidFill>
              </a:rPr>
              <a:t>Body Level Four</a:t>
            </a:r>
          </a:p>
          <a:p>
            <a:pPr lvl="4">
              <a:defRPr sz="1800">
                <a:solidFill>
                  <a:srgbClr val="000000"/>
                </a:solidFill>
              </a:defRPr>
            </a:pPr>
            <a:r>
              <a:rPr sz="4600">
                <a:solidFill>
                  <a:srgbClr val="535353"/>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171115"/>
            <a:ext cx="13004801" cy="1060006"/>
          </a:xfrm>
          <a:prstGeom prst="rect">
            <a:avLst/>
          </a:prstGeom>
          <a:solidFill>
            <a:srgbClr val="E3AE24"/>
          </a:solidFill>
          <a:ln w="12700">
            <a:miter lim="400000"/>
          </a:ln>
        </p:spPr>
        <p:txBody>
          <a:bodyPr lIns="65023" tIns="65023" rIns="65023" bIns="65023" anchor="ctr"/>
          <a:lstStyle/>
          <a:p>
            <a:pPr lvl="0" defTabSz="457200">
              <a:defRPr sz="2400">
                <a:solidFill>
                  <a:srgbClr val="FFFFFF"/>
                </a:solidFill>
                <a:latin typeface="Calibri"/>
                <a:ea typeface="Calibri"/>
                <a:cs typeface="Calibri"/>
                <a:sym typeface="Calibri"/>
              </a:defRPr>
            </a:pPr>
            <a:endParaRPr/>
          </a:p>
        </p:txBody>
      </p:sp>
      <p:pic>
        <p:nvPicPr>
          <p:cNvPr id="3" name="image1.pdf" descr="h2_lines_white.pdf"/>
          <p:cNvPicPr/>
          <p:nvPr/>
        </p:nvPicPr>
        <p:blipFill>
          <a:blip r:embed="rId17" cstate="email">
            <a:extLst>
              <a:ext uri="{28A0092B-C50C-407E-A947-70E740481C1C}">
                <a14:useLocalDpi xmlns:a14="http://schemas.microsoft.com/office/drawing/2010/main"/>
              </a:ext>
            </a:extLst>
          </a:blip>
          <a:srcRect/>
          <a:stretch>
            <a:fillRect/>
          </a:stretch>
        </p:blipFill>
        <p:spPr>
          <a:xfrm>
            <a:off x="0" y="193252"/>
            <a:ext cx="13004800" cy="1037871"/>
          </a:xfrm>
          <a:prstGeom prst="rect">
            <a:avLst/>
          </a:prstGeom>
          <a:ln w="12700">
            <a:miter lim="400000"/>
          </a:ln>
        </p:spPr>
      </p:pic>
      <p:sp>
        <p:nvSpPr>
          <p:cNvPr id="4" name="Shape 4"/>
          <p:cNvSpPr/>
          <p:nvPr/>
        </p:nvSpPr>
        <p:spPr>
          <a:xfrm>
            <a:off x="-1" y="-1"/>
            <a:ext cx="13004801" cy="171117"/>
          </a:xfrm>
          <a:prstGeom prst="rect">
            <a:avLst/>
          </a:prstGeom>
          <a:solidFill/>
          <a:ln w="12700">
            <a:miter lim="400000"/>
          </a:ln>
        </p:spPr>
        <p:txBody>
          <a:bodyPr lIns="65023" tIns="65023" rIns="65023" bIns="65023" anchor="ctr"/>
          <a:lstStyle/>
          <a:p>
            <a:pPr lvl="0" defTabSz="457200">
              <a:defRPr sz="2400">
                <a:solidFill>
                  <a:srgbClr val="FFFFFF"/>
                </a:solidFill>
                <a:latin typeface="Calibri"/>
                <a:ea typeface="Calibri"/>
                <a:cs typeface="Calibri"/>
                <a:sym typeface="Calibri"/>
              </a:defRPr>
            </a:pPr>
            <a:endParaRPr/>
          </a:p>
        </p:txBody>
      </p:sp>
      <p:pic>
        <p:nvPicPr>
          <p:cNvPr id="5" name="image2.pdf" descr="PU_sig132.eps"/>
          <p:cNvPicPr/>
          <p:nvPr/>
        </p:nvPicPr>
        <p:blipFill>
          <a:blip r:embed="rId18" cstate="email">
            <a:extLst>
              <a:ext uri="{28A0092B-C50C-407E-A947-70E740481C1C}">
                <a14:useLocalDpi xmlns:a14="http://schemas.microsoft.com/office/drawing/2010/main"/>
              </a:ext>
            </a:extLst>
          </a:blip>
          <a:stretch>
            <a:fillRect/>
          </a:stretch>
        </p:blipFill>
        <p:spPr>
          <a:xfrm>
            <a:off x="10370364" y="8756780"/>
            <a:ext cx="2432324" cy="947562"/>
          </a:xfrm>
          <a:prstGeom prst="rect">
            <a:avLst/>
          </a:prstGeom>
          <a:ln w="12700">
            <a:miter lim="400000"/>
          </a:ln>
        </p:spPr>
      </p:pic>
      <p:sp>
        <p:nvSpPr>
          <p:cNvPr id="6" name="Shape 6"/>
          <p:cNvSpPr>
            <a:spLocks noGrp="1"/>
          </p:cNvSpPr>
          <p:nvPr>
            <p:ph type="title"/>
          </p:nvPr>
        </p:nvSpPr>
        <p:spPr>
          <a:xfrm>
            <a:off x="522140" y="377786"/>
            <a:ext cx="11841452" cy="1064935"/>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lvl="0">
              <a:defRPr sz="1800" b="0" cap="none">
                <a:solidFill>
                  <a:srgbClr val="000000"/>
                </a:solidFill>
              </a:defRPr>
            </a:pPr>
            <a:r>
              <a:rPr sz="6200" b="1" cap="all">
                <a:solidFill>
                  <a:srgbClr val="FFFFFF"/>
                </a:solidFill>
              </a:rPr>
              <a:t>Title Text</a:t>
            </a:r>
          </a:p>
        </p:txBody>
      </p:sp>
      <p:sp>
        <p:nvSpPr>
          <p:cNvPr id="7" name="Shape 7"/>
          <p:cNvSpPr>
            <a:spLocks noGrp="1"/>
          </p:cNvSpPr>
          <p:nvPr>
            <p:ph type="sldNum" sz="quarter" idx="2"/>
          </p:nvPr>
        </p:nvSpPr>
        <p:spPr>
          <a:xfrm>
            <a:off x="522140" y="9123786"/>
            <a:ext cx="3034454" cy="352001"/>
          </a:xfrm>
          <a:prstGeom prst="rect">
            <a:avLst/>
          </a:prstGeom>
          <a:ln w="12700">
            <a:miter lim="400000"/>
          </a:ln>
        </p:spPr>
        <p:txBody>
          <a:bodyPr lIns="65023" tIns="65023" rIns="65023" bIns="65023" anchor="ctr">
            <a:spAutoFit/>
          </a:bodyPr>
          <a:lstStyle>
            <a:lvl1pPr algn="l" defTabSz="457200">
              <a:defRPr sz="1600">
                <a:solidFill>
                  <a:srgbClr val="888888"/>
                </a:solidFill>
                <a:latin typeface="Arial"/>
                <a:ea typeface="Arial"/>
                <a:cs typeface="Arial"/>
                <a:sym typeface="Arial"/>
              </a:defRPr>
            </a:lvl1pPr>
          </a:lstStyle>
          <a:p>
            <a:pPr lvl="0"/>
            <a:fld id="{86CB4B4D-7CA3-9044-876B-883B54F8677D}" type="slidenum">
              <a:t>‹#›</a:t>
            </a:fld>
            <a:endParaRPr/>
          </a:p>
        </p:txBody>
      </p:sp>
      <p:sp>
        <p:nvSpPr>
          <p:cNvPr id="8" name="Shape 8"/>
          <p:cNvSpPr>
            <a:spLocks noGrp="1"/>
          </p:cNvSpPr>
          <p:nvPr>
            <p:ph type="body" idx="1"/>
          </p:nvPr>
        </p:nvSpPr>
        <p:spPr>
          <a:xfrm>
            <a:off x="522140" y="1316479"/>
            <a:ext cx="11832420" cy="62992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lvl="0">
              <a:defRPr sz="1800" b="0" cap="none">
                <a:solidFill>
                  <a:srgbClr val="000000"/>
                </a:solidFill>
              </a:defRPr>
            </a:pPr>
            <a:r>
              <a:rPr sz="2400" b="1" cap="all">
                <a:solidFill>
                  <a:srgbClr val="756C66"/>
                </a:solidFill>
              </a:rPr>
              <a:t>Body Level One</a:t>
            </a:r>
          </a:p>
          <a:p>
            <a:pPr lvl="1">
              <a:defRPr sz="1800" b="0" cap="none">
                <a:solidFill>
                  <a:srgbClr val="000000"/>
                </a:solidFill>
              </a:defRPr>
            </a:pPr>
            <a:r>
              <a:rPr sz="2400" b="1" cap="all">
                <a:solidFill>
                  <a:srgbClr val="756C66"/>
                </a:solidFill>
              </a:rPr>
              <a:t>Body Level Two</a:t>
            </a:r>
          </a:p>
          <a:p>
            <a:pPr lvl="2">
              <a:defRPr sz="1800" b="0" cap="none">
                <a:solidFill>
                  <a:srgbClr val="000000"/>
                </a:solidFill>
              </a:defRPr>
            </a:pPr>
            <a:r>
              <a:rPr sz="2400" b="1" cap="all">
                <a:solidFill>
                  <a:srgbClr val="756C66"/>
                </a:solidFill>
              </a:rPr>
              <a:t>Body Level Three</a:t>
            </a:r>
          </a:p>
          <a:p>
            <a:pPr lvl="3">
              <a:defRPr sz="1800" b="0" cap="none">
                <a:solidFill>
                  <a:srgbClr val="000000"/>
                </a:solidFill>
              </a:defRPr>
            </a:pPr>
            <a:r>
              <a:rPr sz="2400" b="1" cap="all">
                <a:solidFill>
                  <a:srgbClr val="756C66"/>
                </a:solidFill>
              </a:rPr>
              <a:t>Body Level Four</a:t>
            </a:r>
          </a:p>
          <a:p>
            <a:pPr lvl="4">
              <a:defRPr sz="1800" b="0" cap="none">
                <a:solidFill>
                  <a:srgbClr val="000000"/>
                </a:solidFill>
              </a:defRPr>
            </a:pPr>
            <a:r>
              <a:rPr sz="2400" b="1" cap="all">
                <a:solidFill>
                  <a:srgbClr val="756C66"/>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defTabSz="457200">
        <a:defRPr sz="6200" b="1" cap="all">
          <a:solidFill>
            <a:srgbClr val="FFFFFF"/>
          </a:solidFill>
          <a:latin typeface="Impact"/>
          <a:ea typeface="Impact"/>
          <a:cs typeface="Impact"/>
          <a:sym typeface="Impact"/>
        </a:defRPr>
      </a:lvl1pPr>
      <a:lvl2pPr defTabSz="457200">
        <a:defRPr sz="6200" b="1" cap="all">
          <a:solidFill>
            <a:srgbClr val="FFFFFF"/>
          </a:solidFill>
          <a:latin typeface="Impact"/>
          <a:ea typeface="Impact"/>
          <a:cs typeface="Impact"/>
          <a:sym typeface="Impact"/>
        </a:defRPr>
      </a:lvl2pPr>
      <a:lvl3pPr defTabSz="457200">
        <a:defRPr sz="6200" b="1" cap="all">
          <a:solidFill>
            <a:srgbClr val="FFFFFF"/>
          </a:solidFill>
          <a:latin typeface="Impact"/>
          <a:ea typeface="Impact"/>
          <a:cs typeface="Impact"/>
          <a:sym typeface="Impact"/>
        </a:defRPr>
      </a:lvl3pPr>
      <a:lvl4pPr defTabSz="457200">
        <a:defRPr sz="6200" b="1" cap="all">
          <a:solidFill>
            <a:srgbClr val="FFFFFF"/>
          </a:solidFill>
          <a:latin typeface="Impact"/>
          <a:ea typeface="Impact"/>
          <a:cs typeface="Impact"/>
          <a:sym typeface="Impact"/>
        </a:defRPr>
      </a:lvl4pPr>
      <a:lvl5pPr defTabSz="457200">
        <a:defRPr sz="6200" b="1" cap="all">
          <a:solidFill>
            <a:srgbClr val="FFFFFF"/>
          </a:solidFill>
          <a:latin typeface="Impact"/>
          <a:ea typeface="Impact"/>
          <a:cs typeface="Impact"/>
          <a:sym typeface="Impact"/>
        </a:defRPr>
      </a:lvl5pPr>
      <a:lvl6pPr defTabSz="457200">
        <a:defRPr sz="6200" b="1" cap="all">
          <a:solidFill>
            <a:srgbClr val="FFFFFF"/>
          </a:solidFill>
          <a:latin typeface="Impact"/>
          <a:ea typeface="Impact"/>
          <a:cs typeface="Impact"/>
          <a:sym typeface="Impact"/>
        </a:defRPr>
      </a:lvl6pPr>
      <a:lvl7pPr defTabSz="457200">
        <a:defRPr sz="6200" b="1" cap="all">
          <a:solidFill>
            <a:srgbClr val="FFFFFF"/>
          </a:solidFill>
          <a:latin typeface="Impact"/>
          <a:ea typeface="Impact"/>
          <a:cs typeface="Impact"/>
          <a:sym typeface="Impact"/>
        </a:defRPr>
      </a:lvl7pPr>
      <a:lvl8pPr defTabSz="457200">
        <a:defRPr sz="6200" b="1" cap="all">
          <a:solidFill>
            <a:srgbClr val="FFFFFF"/>
          </a:solidFill>
          <a:latin typeface="Impact"/>
          <a:ea typeface="Impact"/>
          <a:cs typeface="Impact"/>
          <a:sym typeface="Impact"/>
        </a:defRPr>
      </a:lvl8pPr>
      <a:lvl9pPr defTabSz="457200">
        <a:defRPr sz="6200" b="1" cap="all">
          <a:solidFill>
            <a:srgbClr val="FFFFFF"/>
          </a:solidFill>
          <a:latin typeface="Impact"/>
          <a:ea typeface="Impact"/>
          <a:cs typeface="Impact"/>
          <a:sym typeface="Impact"/>
        </a:defRPr>
      </a:lvl9pPr>
    </p:titleStyle>
    <p:bodyStyle>
      <a:lvl1pPr defTabSz="457200">
        <a:spcBef>
          <a:spcPts val="400"/>
        </a:spcBef>
        <a:defRPr sz="2400" b="1" cap="all">
          <a:solidFill>
            <a:srgbClr val="756C66"/>
          </a:solidFill>
          <a:latin typeface="Impact"/>
          <a:ea typeface="Impact"/>
          <a:cs typeface="Impact"/>
          <a:sym typeface="Impact"/>
        </a:defRPr>
      </a:lvl1pPr>
      <a:lvl2pPr indent="457200" defTabSz="457200">
        <a:spcBef>
          <a:spcPts val="400"/>
        </a:spcBef>
        <a:defRPr sz="2400" b="1" cap="all">
          <a:solidFill>
            <a:srgbClr val="756C66"/>
          </a:solidFill>
          <a:latin typeface="Impact"/>
          <a:ea typeface="Impact"/>
          <a:cs typeface="Impact"/>
          <a:sym typeface="Impact"/>
        </a:defRPr>
      </a:lvl2pPr>
      <a:lvl3pPr indent="914400" defTabSz="457200">
        <a:spcBef>
          <a:spcPts val="400"/>
        </a:spcBef>
        <a:defRPr sz="2400" b="1" cap="all">
          <a:solidFill>
            <a:srgbClr val="756C66"/>
          </a:solidFill>
          <a:latin typeface="Impact"/>
          <a:ea typeface="Impact"/>
          <a:cs typeface="Impact"/>
          <a:sym typeface="Impact"/>
        </a:defRPr>
      </a:lvl3pPr>
      <a:lvl4pPr indent="1371600" defTabSz="457200">
        <a:spcBef>
          <a:spcPts val="400"/>
        </a:spcBef>
        <a:defRPr sz="2400" b="1" cap="all">
          <a:solidFill>
            <a:srgbClr val="756C66"/>
          </a:solidFill>
          <a:latin typeface="Impact"/>
          <a:ea typeface="Impact"/>
          <a:cs typeface="Impact"/>
          <a:sym typeface="Impact"/>
        </a:defRPr>
      </a:lvl4pPr>
      <a:lvl5pPr indent="1828800" defTabSz="457200">
        <a:spcBef>
          <a:spcPts val="400"/>
        </a:spcBef>
        <a:defRPr sz="2400" b="1" cap="all">
          <a:solidFill>
            <a:srgbClr val="756C66"/>
          </a:solidFill>
          <a:latin typeface="Impact"/>
          <a:ea typeface="Impact"/>
          <a:cs typeface="Impact"/>
          <a:sym typeface="Impact"/>
        </a:defRPr>
      </a:lvl5pPr>
      <a:lvl6pPr indent="2286000" defTabSz="457200">
        <a:spcBef>
          <a:spcPts val="400"/>
        </a:spcBef>
        <a:defRPr sz="2400" b="1" cap="all">
          <a:solidFill>
            <a:srgbClr val="756C66"/>
          </a:solidFill>
          <a:latin typeface="Impact"/>
          <a:ea typeface="Impact"/>
          <a:cs typeface="Impact"/>
          <a:sym typeface="Impact"/>
        </a:defRPr>
      </a:lvl6pPr>
      <a:lvl7pPr indent="2743200" defTabSz="457200">
        <a:spcBef>
          <a:spcPts val="400"/>
        </a:spcBef>
        <a:defRPr sz="2400" b="1" cap="all">
          <a:solidFill>
            <a:srgbClr val="756C66"/>
          </a:solidFill>
          <a:latin typeface="Impact"/>
          <a:ea typeface="Impact"/>
          <a:cs typeface="Impact"/>
          <a:sym typeface="Impact"/>
        </a:defRPr>
      </a:lvl7pPr>
      <a:lvl8pPr indent="3200400" defTabSz="457200">
        <a:spcBef>
          <a:spcPts val="400"/>
        </a:spcBef>
        <a:defRPr sz="2400" b="1" cap="all">
          <a:solidFill>
            <a:srgbClr val="756C66"/>
          </a:solidFill>
          <a:latin typeface="Impact"/>
          <a:ea typeface="Impact"/>
          <a:cs typeface="Impact"/>
          <a:sym typeface="Impact"/>
        </a:defRPr>
      </a:lvl8pPr>
      <a:lvl9pPr indent="3657600" defTabSz="457200">
        <a:spcBef>
          <a:spcPts val="400"/>
        </a:spcBef>
        <a:defRPr sz="2400" b="1" cap="all">
          <a:solidFill>
            <a:srgbClr val="756C66"/>
          </a:solidFill>
          <a:latin typeface="Impact"/>
          <a:ea typeface="Impact"/>
          <a:cs typeface="Impact"/>
          <a:sym typeface="Impact"/>
        </a:defRPr>
      </a:lvl9pPr>
    </p:bodyStyle>
    <p:otherStyle>
      <a:lvl1pPr defTabSz="457200">
        <a:defRPr sz="1600">
          <a:solidFill>
            <a:schemeClr val="tx1"/>
          </a:solidFill>
          <a:latin typeface="+mn-lt"/>
          <a:ea typeface="+mn-ea"/>
          <a:cs typeface="+mn-cs"/>
          <a:sym typeface="Arial"/>
        </a:defRPr>
      </a:lvl1pPr>
      <a:lvl2pPr indent="457200" defTabSz="457200">
        <a:defRPr sz="1600">
          <a:solidFill>
            <a:schemeClr val="tx1"/>
          </a:solidFill>
          <a:latin typeface="+mn-lt"/>
          <a:ea typeface="+mn-ea"/>
          <a:cs typeface="+mn-cs"/>
          <a:sym typeface="Arial"/>
        </a:defRPr>
      </a:lvl2pPr>
      <a:lvl3pPr indent="914400" defTabSz="457200">
        <a:defRPr sz="1600">
          <a:solidFill>
            <a:schemeClr val="tx1"/>
          </a:solidFill>
          <a:latin typeface="+mn-lt"/>
          <a:ea typeface="+mn-ea"/>
          <a:cs typeface="+mn-cs"/>
          <a:sym typeface="Arial"/>
        </a:defRPr>
      </a:lvl3pPr>
      <a:lvl4pPr indent="1371600" defTabSz="457200">
        <a:defRPr sz="1600">
          <a:solidFill>
            <a:schemeClr val="tx1"/>
          </a:solidFill>
          <a:latin typeface="+mn-lt"/>
          <a:ea typeface="+mn-ea"/>
          <a:cs typeface="+mn-cs"/>
          <a:sym typeface="Arial"/>
        </a:defRPr>
      </a:lvl4pPr>
      <a:lvl5pPr indent="1828800" defTabSz="457200">
        <a:defRPr sz="1600">
          <a:solidFill>
            <a:schemeClr val="tx1"/>
          </a:solidFill>
          <a:latin typeface="+mn-lt"/>
          <a:ea typeface="+mn-ea"/>
          <a:cs typeface="+mn-cs"/>
          <a:sym typeface="Arial"/>
        </a:defRPr>
      </a:lvl5pPr>
      <a:lvl6pPr indent="2286000" defTabSz="457200">
        <a:defRPr sz="1600">
          <a:solidFill>
            <a:schemeClr val="tx1"/>
          </a:solidFill>
          <a:latin typeface="+mn-lt"/>
          <a:ea typeface="+mn-ea"/>
          <a:cs typeface="+mn-cs"/>
          <a:sym typeface="Arial"/>
        </a:defRPr>
      </a:lvl6pPr>
      <a:lvl7pPr indent="2743200" defTabSz="457200">
        <a:defRPr sz="1600">
          <a:solidFill>
            <a:schemeClr val="tx1"/>
          </a:solidFill>
          <a:latin typeface="+mn-lt"/>
          <a:ea typeface="+mn-ea"/>
          <a:cs typeface="+mn-cs"/>
          <a:sym typeface="Arial"/>
        </a:defRPr>
      </a:lvl7pPr>
      <a:lvl8pPr indent="3200400" defTabSz="457200">
        <a:defRPr sz="1600">
          <a:solidFill>
            <a:schemeClr val="tx1"/>
          </a:solidFill>
          <a:latin typeface="+mn-lt"/>
          <a:ea typeface="+mn-ea"/>
          <a:cs typeface="+mn-cs"/>
          <a:sym typeface="Arial"/>
        </a:defRPr>
      </a:lvl8pPr>
      <a:lvl9pPr indent="3657600" defTabSz="457200">
        <a:defRPr sz="16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8.png"/><Relationship Id="rId4" Type="http://schemas.openxmlformats.org/officeDocument/2006/relationships/image" Target="../media/image47.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grability.or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p:cNvSpPr>
          <p:nvPr>
            <p:ph type="ctrTitle"/>
          </p:nvPr>
        </p:nvSpPr>
        <p:spPr>
          <a:xfrm>
            <a:off x="0" y="2600961"/>
            <a:ext cx="13004800" cy="2090702"/>
          </a:xfrm>
        </p:spPr>
        <p:txBody>
          <a:bodyPr>
            <a:normAutofit/>
          </a:bodyPr>
          <a:lstStyle/>
          <a:p>
            <a:pPr algn="ctr"/>
            <a:r>
              <a:rPr lang="en-US" sz="5100" cap="none"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Increasing Visual Accessibility </a:t>
            </a:r>
            <a:r>
              <a:rPr lang="en-US" sz="5100" cap="none"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en-US" sz="5100" cap="none"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5100" cap="none"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on </a:t>
            </a:r>
            <a:r>
              <a:rPr lang="en-US" sz="5100" cap="none"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Agricultural Machinery</a:t>
            </a:r>
            <a:endParaRPr lang="en-US" sz="5100" cap="none"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26628" name="Rectangle 4"/>
          <p:cNvSpPr>
            <a:spLocks noGrp="1"/>
          </p:cNvSpPr>
          <p:nvPr>
            <p:ph type="subTitle" idx="1"/>
          </p:nvPr>
        </p:nvSpPr>
        <p:spPr>
          <a:xfrm>
            <a:off x="2054578" y="5743787"/>
            <a:ext cx="9103360" cy="541867"/>
          </a:xfrm>
        </p:spPr>
        <p:txBody>
          <a:bodyPr>
            <a:noAutofit/>
          </a:bodyPr>
          <a:lstStyle/>
          <a:p>
            <a:pPr algn="ctr">
              <a:lnSpc>
                <a:spcPct val="80000"/>
              </a:lnSpc>
              <a:defRPr/>
            </a:pPr>
            <a:r>
              <a:rPr lang="en-US" sz="3400" cap="none" dirty="0">
                <a:solidFill>
                  <a:schemeClr val="tx1"/>
                </a:solidFill>
                <a:latin typeface="Lucida Sans Unicode" panose="020B0602030504020204" pitchFamily="34" charset="0"/>
                <a:cs typeface="Lucida Sans Unicode" panose="020B0602030504020204" pitchFamily="34" charset="0"/>
              </a:rPr>
              <a:t>AgrAbility Webinar Series</a:t>
            </a:r>
          </a:p>
          <a:p>
            <a:pPr algn="ctr">
              <a:lnSpc>
                <a:spcPct val="80000"/>
              </a:lnSpc>
              <a:defRPr/>
            </a:pPr>
            <a:r>
              <a:rPr lang="en-US" sz="3400" cap="none" dirty="0" smtClean="0">
                <a:solidFill>
                  <a:schemeClr val="tx1"/>
                </a:solidFill>
                <a:latin typeface="Lucida Sans Unicode" panose="020B0602030504020204" pitchFamily="34" charset="0"/>
                <a:cs typeface="Lucida Sans Unicode" panose="020B0602030504020204" pitchFamily="34" charset="0"/>
              </a:rPr>
              <a:t>July 23, </a:t>
            </a:r>
            <a:r>
              <a:rPr lang="en-US" sz="3400" cap="none" dirty="0">
                <a:solidFill>
                  <a:schemeClr val="tx1"/>
                </a:solidFill>
                <a:latin typeface="Lucida Sans Unicode" panose="020B0602030504020204" pitchFamily="34" charset="0"/>
                <a:cs typeface="Lucida Sans Unicode" panose="020B0602030504020204" pitchFamily="34" charset="0"/>
              </a:rPr>
              <a:t>2014</a:t>
            </a:r>
          </a:p>
          <a:p>
            <a:pPr algn="ctr">
              <a:lnSpc>
                <a:spcPct val="80000"/>
              </a:lnSpc>
              <a:defRPr/>
            </a:pPr>
            <a:r>
              <a:rPr lang="en-US" sz="3400" cap="none" dirty="0">
                <a:solidFill>
                  <a:schemeClr val="tx1"/>
                </a:solidFill>
                <a:latin typeface="Lucida Sans Unicode" panose="020B0602030504020204" pitchFamily="34" charset="0"/>
                <a:cs typeface="Lucida Sans Unicode" panose="020B0602030504020204" pitchFamily="34" charset="0"/>
              </a:rPr>
              <a:t>2:00 p.m. EDT</a:t>
            </a:r>
          </a:p>
        </p:txBody>
      </p:sp>
      <p:pic>
        <p:nvPicPr>
          <p:cNvPr id="2052" name="Picture 5" descr="agrMDn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6320" y="433493"/>
            <a:ext cx="6059876"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355600" y="254000"/>
            <a:ext cx="12293600" cy="1503297"/>
          </a:xfrm>
          <a:prstGeom prst="rect">
            <a:avLst/>
          </a:prstGeom>
        </p:spPr>
        <p:txBody>
          <a:bodyPr/>
          <a:lstStyle/>
          <a:p>
            <a:pPr lvl="0">
              <a:defRPr sz="1800" cap="none">
                <a:solidFill>
                  <a:srgbClr val="000000"/>
                </a:solidFill>
              </a:defRPr>
            </a:pPr>
            <a:r>
              <a:rPr sz="7200" cap="all">
                <a:solidFill>
                  <a:srgbClr val="535353"/>
                </a:solidFill>
              </a:rPr>
              <a:t>Interior visibility cont. </a:t>
            </a:r>
          </a:p>
        </p:txBody>
      </p:sp>
      <p:pic>
        <p:nvPicPr>
          <p:cNvPr id="72" name="pasted-image.pdf"/>
          <p:cNvPicPr/>
          <p:nvPr/>
        </p:nvPicPr>
        <p:blipFill>
          <a:blip r:embed="rId3">
            <a:extLst/>
          </a:blip>
          <a:stretch>
            <a:fillRect/>
          </a:stretch>
        </p:blipFill>
        <p:spPr>
          <a:xfrm rot="10800000">
            <a:off x="1459227" y="1711938"/>
            <a:ext cx="3468692" cy="2499020"/>
          </a:xfrm>
          <a:prstGeom prst="rect">
            <a:avLst/>
          </a:prstGeom>
          <a:ln w="12700">
            <a:miter lim="400000"/>
          </a:ln>
        </p:spPr>
      </p:pic>
      <p:pic>
        <p:nvPicPr>
          <p:cNvPr id="73" name="pasted-image.pdf"/>
          <p:cNvPicPr/>
          <p:nvPr/>
        </p:nvPicPr>
        <p:blipFill>
          <a:blip r:embed="rId4">
            <a:extLst/>
          </a:blip>
          <a:stretch>
            <a:fillRect/>
          </a:stretch>
        </p:blipFill>
        <p:spPr>
          <a:xfrm>
            <a:off x="6379163" y="1873155"/>
            <a:ext cx="6101965" cy="4366216"/>
          </a:xfrm>
          <a:prstGeom prst="rect">
            <a:avLst/>
          </a:prstGeom>
          <a:ln w="12700">
            <a:miter lim="400000"/>
          </a:ln>
        </p:spPr>
      </p:pic>
      <p:pic>
        <p:nvPicPr>
          <p:cNvPr id="74" name="pasted-image.pdf"/>
          <p:cNvPicPr/>
          <p:nvPr/>
        </p:nvPicPr>
        <p:blipFill>
          <a:blip r:embed="rId5">
            <a:extLst/>
          </a:blip>
          <a:stretch>
            <a:fillRect/>
          </a:stretch>
        </p:blipFill>
        <p:spPr>
          <a:xfrm>
            <a:off x="601133" y="4540718"/>
            <a:ext cx="5184881" cy="4366216"/>
          </a:xfrm>
          <a:prstGeom prst="rect">
            <a:avLst/>
          </a:prstGeom>
          <a:ln w="12700">
            <a:miter lim="400000"/>
          </a:ln>
        </p:spPr>
      </p:pic>
      <p:sp>
        <p:nvSpPr>
          <p:cNvPr id="75" name="Shape 75"/>
          <p:cNvSpPr/>
          <p:nvPr/>
        </p:nvSpPr>
        <p:spPr>
          <a:xfrm>
            <a:off x="7163009" y="6355229"/>
            <a:ext cx="4534273" cy="1143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40 degree rotating seat </a:t>
            </a:r>
          </a:p>
          <a:p>
            <a:pPr lvl="0">
              <a:defRPr sz="1800">
                <a:solidFill>
                  <a:srgbClr val="000000"/>
                </a:solidFill>
              </a:defRPr>
            </a:pPr>
            <a:r>
              <a:rPr sz="3600">
                <a:solidFill>
                  <a:srgbClr val="535353"/>
                </a:solidFill>
              </a:rPr>
              <a:t>with command arm</a:t>
            </a:r>
          </a:p>
        </p:txBody>
      </p:sp>
      <p:pic>
        <p:nvPicPr>
          <p:cNvPr id="76" name="pasted-image.tif"/>
          <p:cNvPicPr/>
          <p:nvPr/>
        </p:nvPicPr>
        <p:blipFill>
          <a:blip r:embed="rId6">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355600" y="254000"/>
            <a:ext cx="12293600" cy="1471944"/>
          </a:xfrm>
          <a:prstGeom prst="rect">
            <a:avLst/>
          </a:prstGeom>
        </p:spPr>
        <p:txBody>
          <a:bodyPr/>
          <a:lstStyle/>
          <a:p>
            <a:pPr lvl="0">
              <a:defRPr sz="1800" cap="none">
                <a:solidFill>
                  <a:srgbClr val="000000"/>
                </a:solidFill>
              </a:defRPr>
            </a:pPr>
            <a:r>
              <a:rPr sz="7200" cap="all">
                <a:solidFill>
                  <a:srgbClr val="535353"/>
                </a:solidFill>
              </a:rPr>
              <a:t>Available technology</a:t>
            </a:r>
          </a:p>
        </p:txBody>
      </p:sp>
      <p:sp>
        <p:nvSpPr>
          <p:cNvPr id="81" name="Shape 81"/>
          <p:cNvSpPr>
            <a:spLocks noGrp="1"/>
          </p:cNvSpPr>
          <p:nvPr>
            <p:ph type="body" idx="1"/>
          </p:nvPr>
        </p:nvSpPr>
        <p:spPr>
          <a:xfrm>
            <a:off x="729141" y="2542369"/>
            <a:ext cx="5353448" cy="2530608"/>
          </a:xfrm>
          <a:prstGeom prst="rect">
            <a:avLst/>
          </a:prstGeom>
        </p:spPr>
        <p:txBody>
          <a:bodyPr>
            <a:normAutofit lnSpcReduction="10000"/>
          </a:bodyPr>
          <a:lstStyle/>
          <a:p>
            <a:pPr marL="364489" lvl="0" indent="-364489" defTabSz="408940">
              <a:spcBef>
                <a:spcPts val="3200"/>
              </a:spcBef>
              <a:defRPr sz="1800">
                <a:solidFill>
                  <a:srgbClr val="000000"/>
                </a:solidFill>
              </a:defRPr>
            </a:pPr>
            <a:r>
              <a:rPr sz="3220">
                <a:solidFill>
                  <a:srgbClr val="535353"/>
                </a:solidFill>
              </a:rPr>
              <a:t>Extended-arm mirrors</a:t>
            </a:r>
          </a:p>
          <a:p>
            <a:pPr marL="364489" lvl="0" indent="-364489" defTabSz="408940">
              <a:spcBef>
                <a:spcPts val="3200"/>
              </a:spcBef>
              <a:defRPr sz="1800">
                <a:solidFill>
                  <a:srgbClr val="000000"/>
                </a:solidFill>
              </a:defRPr>
            </a:pPr>
            <a:r>
              <a:rPr sz="3220">
                <a:solidFill>
                  <a:srgbClr val="535353"/>
                </a:solidFill>
              </a:rPr>
              <a:t>Interior mirror</a:t>
            </a:r>
          </a:p>
          <a:p>
            <a:pPr marL="364489" lvl="0" indent="-364489" defTabSz="408940">
              <a:spcBef>
                <a:spcPts val="3200"/>
              </a:spcBef>
              <a:defRPr sz="1800">
                <a:solidFill>
                  <a:srgbClr val="000000"/>
                </a:solidFill>
              </a:defRPr>
            </a:pPr>
            <a:r>
              <a:rPr sz="3220">
                <a:solidFill>
                  <a:srgbClr val="535353"/>
                </a:solidFill>
              </a:rPr>
              <a:t>Hitching mirror</a:t>
            </a:r>
          </a:p>
        </p:txBody>
      </p:sp>
      <p:pic>
        <p:nvPicPr>
          <p:cNvPr id="82" name="IMG_1058.jpeg"/>
          <p:cNvPicPr/>
          <p:nvPr/>
        </p:nvPicPr>
        <p:blipFill>
          <a:blip r:embed="rId3" cstate="email">
            <a:extLst>
              <a:ext uri="{28A0092B-C50C-407E-A947-70E740481C1C}">
                <a14:useLocalDpi xmlns:a14="http://schemas.microsoft.com/office/drawing/2010/main"/>
              </a:ext>
            </a:extLst>
          </a:blip>
          <a:stretch>
            <a:fillRect/>
          </a:stretch>
        </p:blipFill>
        <p:spPr>
          <a:xfrm>
            <a:off x="7005870" y="5889402"/>
            <a:ext cx="5152264" cy="3864198"/>
          </a:xfrm>
          <a:prstGeom prst="rect">
            <a:avLst/>
          </a:prstGeom>
          <a:ln w="12700">
            <a:miter lim="400000"/>
          </a:ln>
        </p:spPr>
      </p:pic>
      <p:pic>
        <p:nvPicPr>
          <p:cNvPr id="83" name="IMG_0945.jpeg"/>
          <p:cNvPicPr/>
          <p:nvPr/>
        </p:nvPicPr>
        <p:blipFill>
          <a:blip r:embed="rId4" cstate="email">
            <a:extLst>
              <a:ext uri="{28A0092B-C50C-407E-A947-70E740481C1C}">
                <a14:useLocalDpi xmlns:a14="http://schemas.microsoft.com/office/drawing/2010/main"/>
              </a:ext>
            </a:extLst>
          </a:blip>
          <a:srcRect/>
          <a:stretch>
            <a:fillRect/>
          </a:stretch>
        </p:blipFill>
        <p:spPr>
          <a:xfrm>
            <a:off x="8649742" y="1385646"/>
            <a:ext cx="3490220" cy="4452121"/>
          </a:xfrm>
          <a:prstGeom prst="rect">
            <a:avLst/>
          </a:prstGeom>
          <a:ln w="12700">
            <a:miter lim="400000"/>
          </a:ln>
        </p:spPr>
      </p:pic>
      <p:pic>
        <p:nvPicPr>
          <p:cNvPr id="84" name="IMG_0904.jpeg"/>
          <p:cNvPicPr/>
          <p:nvPr/>
        </p:nvPicPr>
        <p:blipFill>
          <a:blip r:embed="rId5" cstate="email">
            <a:extLst>
              <a:ext uri="{28A0092B-C50C-407E-A947-70E740481C1C}">
                <a14:useLocalDpi xmlns:a14="http://schemas.microsoft.com/office/drawing/2010/main"/>
              </a:ext>
            </a:extLst>
          </a:blip>
          <a:stretch>
            <a:fillRect/>
          </a:stretch>
        </p:blipFill>
        <p:spPr>
          <a:xfrm>
            <a:off x="829733" y="5889402"/>
            <a:ext cx="5152264" cy="3864198"/>
          </a:xfrm>
          <a:prstGeom prst="rect">
            <a:avLst/>
          </a:prstGeom>
          <a:ln w="12700">
            <a:miter lim="400000"/>
          </a:ln>
        </p:spPr>
      </p:pic>
      <p:pic>
        <p:nvPicPr>
          <p:cNvPr id="85" name="pasted-image.pdf"/>
          <p:cNvPicPr/>
          <p:nvPr/>
        </p:nvPicPr>
        <p:blipFill>
          <a:blip r:embed="rId6">
            <a:extLst/>
          </a:blip>
          <a:stretch>
            <a:fillRect/>
          </a:stretch>
        </p:blipFill>
        <p:spPr>
          <a:xfrm>
            <a:off x="5047672" y="2304129"/>
            <a:ext cx="2909456" cy="3007088"/>
          </a:xfrm>
          <a:prstGeom prst="rect">
            <a:avLst/>
          </a:prstGeom>
          <a:ln w="12700">
            <a:miter lim="400000"/>
          </a:ln>
        </p:spPr>
      </p:pic>
      <p:sp>
        <p:nvSpPr>
          <p:cNvPr id="86" name="Shape 86"/>
          <p:cNvSpPr/>
          <p:nvPr/>
        </p:nvSpPr>
        <p:spPr>
          <a:xfrm>
            <a:off x="8437083" y="1558202"/>
            <a:ext cx="3246174" cy="3591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87" name="Shape 87"/>
          <p:cNvSpPr/>
          <p:nvPr/>
        </p:nvSpPr>
        <p:spPr>
          <a:xfrm>
            <a:off x="1357280" y="5770992"/>
            <a:ext cx="5088764" cy="3591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88" name="Shape 88"/>
          <p:cNvSpPr/>
          <p:nvPr/>
        </p:nvSpPr>
        <p:spPr>
          <a:xfrm>
            <a:off x="4903522" y="1863647"/>
            <a:ext cx="3246174" cy="31267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89" name="Shape 89"/>
          <p:cNvSpPr/>
          <p:nvPr/>
        </p:nvSpPr>
        <p:spPr>
          <a:xfrm>
            <a:off x="10758024" y="6542716"/>
            <a:ext cx="1818086" cy="18074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90" name="Shape 90"/>
          <p:cNvSpPr/>
          <p:nvPr/>
        </p:nvSpPr>
        <p:spPr>
          <a:xfrm>
            <a:off x="6482357" y="6542716"/>
            <a:ext cx="1818086" cy="18074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pic>
        <p:nvPicPr>
          <p:cNvPr id="91" name="pasted-image.tif"/>
          <p:cNvPicPr/>
          <p:nvPr/>
        </p:nvPicPr>
        <p:blipFill>
          <a:blip r:embed="rId7">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1">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8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3" nodeType="afterEffect">
                                  <p:stCondLst>
                                    <p:cond delay="0"/>
                                  </p:stCondLst>
                                  <p:iterate>
                                    <p:tmAbs val="0"/>
                                  </p:iterate>
                                  <p:childTnLst>
                                    <p:set>
                                      <p:cBhvr>
                                        <p:cTn id="14" fill="hold"/>
                                        <p:tgtEl>
                                          <p:spTgt spid="9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8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81">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5" nodeType="afterEffect">
                                  <p:stCondLst>
                                    <p:cond delay="0"/>
                                  </p:stCondLst>
                                  <p:iterate>
                                    <p:tmAbs val="0"/>
                                  </p:iterate>
                                  <p:childTnLst>
                                    <p:set>
                                      <p:cBhvr>
                                        <p:cTn id="24" fill="hold"/>
                                        <p:tgtEl>
                                          <p:spTgt spid="87"/>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6" nodeType="afterEffect">
                                  <p:stCondLst>
                                    <p:cond delay="0"/>
                                  </p:stCondLst>
                                  <p:iterate>
                                    <p:tmAbs val="0"/>
                                  </p:iterate>
                                  <p:childTnLst>
                                    <p:set>
                                      <p:cBhvr>
                                        <p:cTn id="27" fill="hold">
                                          <p:stCondLst>
                                            <p:cond delay="0"/>
                                          </p:stCondLst>
                                        </p:cTn>
                                        <p:tgtEl>
                                          <p:spTgt spid="86"/>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7" nodeType="afterEffect">
                                  <p:stCondLst>
                                    <p:cond delay="0"/>
                                  </p:stCondLst>
                                  <p:iterate>
                                    <p:tmAbs val="0"/>
                                  </p:iterate>
                                  <p:childTnLst>
                                    <p:set>
                                      <p:cBhvr>
                                        <p:cTn id="30" fill="hold">
                                          <p:stCondLst>
                                            <p:cond delay="0"/>
                                          </p:stCondLst>
                                        </p:cTn>
                                        <p:tgtEl>
                                          <p:spTgt spid="90"/>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grpId="8" nodeType="afterEffect">
                                  <p:stCondLst>
                                    <p:cond delay="0"/>
                                  </p:stCondLst>
                                  <p:iterate>
                                    <p:tmAbs val="0"/>
                                  </p:iterate>
                                  <p:childTnLst>
                                    <p:set>
                                      <p:cBhvr>
                                        <p:cTn id="33" fill="hold">
                                          <p:stCondLst>
                                            <p:cond delay="0"/>
                                          </p:stCondLst>
                                        </p:cTn>
                                        <p:tgtEl>
                                          <p:spTgt spid="8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iterate>
                                    <p:tmAbs val="0"/>
                                  </p:iterate>
                                  <p:childTnLst>
                                    <p:set>
                                      <p:cBhvr>
                                        <p:cTn id="37" fill="hold"/>
                                        <p:tgtEl>
                                          <p:spTgt spid="81">
                                            <p:txEl>
                                              <p:pRg st="2" end="2"/>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9" nodeType="afterEffect">
                                  <p:stCondLst>
                                    <p:cond delay="0"/>
                                  </p:stCondLst>
                                  <p:iterate>
                                    <p:tmAbs val="0"/>
                                  </p:iterate>
                                  <p:childTnLst>
                                    <p:set>
                                      <p:cBhvr>
                                        <p:cTn id="40" fill="hold"/>
                                        <p:tgtEl>
                                          <p:spTgt spid="88"/>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0" nodeType="afterEffect">
                                  <p:stCondLst>
                                    <p:cond delay="0"/>
                                  </p:stCondLst>
                                  <p:iterate>
                                    <p:tmAbs val="0"/>
                                  </p:iterate>
                                  <p:childTnLst>
                                    <p:set>
                                      <p:cBhvr>
                                        <p:cTn id="43"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bldLvl="5" animBg="1" advAuto="0"/>
      <p:bldP spid="86" grpId="2" animBg="1" advAuto="0"/>
      <p:bldP spid="86" grpId="6" animBg="1" advAuto="0"/>
      <p:bldP spid="87" grpId="5" animBg="1" advAuto="0"/>
      <p:bldP spid="87" grpId="10" animBg="1" advAuto="0"/>
      <p:bldP spid="88" grpId="9" animBg="1" advAuto="0"/>
      <p:bldP spid="89" grpId="4" animBg="1" advAuto="0"/>
      <p:bldP spid="89" grpId="8" animBg="1" advAuto="0"/>
      <p:bldP spid="90" grpId="3" animBg="1" advAuto="0"/>
      <p:bldP spid="90"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066800"/>
            <a:ext cx="11658600" cy="7442200"/>
          </a:xfrm>
        </p:spPr>
        <p:txBody>
          <a:bodyPr>
            <a:normAutofit/>
          </a:bodyPr>
          <a:lstStyle/>
          <a:p>
            <a:pPr marL="0" marR="0" lvl="0" indent="0" algn="l" defTabSz="457200" eaLnBrk="1" fontAlgn="auto" latinLnBrk="0" hangingPunct="1">
              <a:lnSpc>
                <a:spcPct val="125000"/>
              </a:lnSpc>
              <a:spcBef>
                <a:spcPts val="0"/>
              </a:spcBef>
              <a:spcAft>
                <a:spcPts val="0"/>
              </a:spcAft>
              <a:tabLst/>
              <a:defRPr sz="1800"/>
            </a:pPr>
            <a:r>
              <a:rPr lang="en-US" sz="4800" cap="none" dirty="0">
                <a:solidFill>
                  <a:sysClr val="windowText" lastClr="000000"/>
                </a:solidFill>
                <a:latin typeface="Avenir Roman"/>
                <a:sym typeface="Avenir Roman"/>
              </a:rPr>
              <a:t>Commercial promoting regulation proposed by the </a:t>
            </a:r>
            <a:r>
              <a:rPr lang="en-US" sz="4800" cap="none" dirty="0" smtClean="0">
                <a:solidFill>
                  <a:sysClr val="windowText" lastClr="000000"/>
                </a:solidFill>
                <a:latin typeface="Avenir Roman"/>
                <a:sym typeface="Avenir Roman"/>
              </a:rPr>
              <a:t>National Highway Traffic Safety Administration requiring </a:t>
            </a:r>
            <a:r>
              <a:rPr lang="en-US" sz="4800" cap="none" dirty="0">
                <a:solidFill>
                  <a:sysClr val="windowText" lastClr="000000"/>
                </a:solidFill>
                <a:latin typeface="Avenir Roman"/>
                <a:sym typeface="Avenir Roman"/>
              </a:rPr>
              <a:t>all new vehicles under 10,000 </a:t>
            </a:r>
            <a:r>
              <a:rPr lang="en-US" sz="4800" cap="none" dirty="0" smtClean="0">
                <a:solidFill>
                  <a:sysClr val="windowText" lastClr="000000"/>
                </a:solidFill>
                <a:latin typeface="Avenir Roman"/>
                <a:sym typeface="Avenir Roman"/>
              </a:rPr>
              <a:t>lb. </a:t>
            </a:r>
            <a:r>
              <a:rPr lang="en-US" sz="4800" cap="none" dirty="0">
                <a:solidFill>
                  <a:sysClr val="windowText" lastClr="000000"/>
                </a:solidFill>
                <a:latin typeface="Avenir Roman"/>
                <a:sym typeface="Avenir Roman"/>
              </a:rPr>
              <a:t>to have a backup camera by May, 2018</a:t>
            </a:r>
            <a:br>
              <a:rPr lang="en-US" sz="4800" cap="none" dirty="0">
                <a:solidFill>
                  <a:sysClr val="windowText" lastClr="000000"/>
                </a:solidFill>
                <a:latin typeface="Avenir Roman"/>
                <a:sym typeface="Avenir Roman"/>
              </a:rPr>
            </a:br>
            <a:endParaRPr lang="en-US" sz="4800" dirty="0"/>
          </a:p>
        </p:txBody>
      </p:sp>
      <p:pic>
        <p:nvPicPr>
          <p:cNvPr id="1027" name="Picture 3" descr="C:\Users\jonesp\AppData\Local\Microsoft\Windows\Temporary Internet Files\Content.IE5\NVE3E8O5\MC900434799[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12400" y="9144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9673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355600" y="254000"/>
            <a:ext cx="12293600" cy="1166482"/>
          </a:xfrm>
          <a:prstGeom prst="rect">
            <a:avLst/>
          </a:prstGeom>
        </p:spPr>
        <p:txBody>
          <a:bodyPr/>
          <a:lstStyle/>
          <a:p>
            <a:pPr lvl="0">
              <a:defRPr sz="1800" cap="none">
                <a:solidFill>
                  <a:srgbClr val="000000"/>
                </a:solidFill>
              </a:defRPr>
            </a:pPr>
            <a:r>
              <a:rPr sz="7200" cap="all">
                <a:solidFill>
                  <a:srgbClr val="535353"/>
                </a:solidFill>
              </a:rPr>
              <a:t>Available technology</a:t>
            </a:r>
          </a:p>
        </p:txBody>
      </p:sp>
      <p:sp>
        <p:nvSpPr>
          <p:cNvPr id="100" name="Shape 100"/>
          <p:cNvSpPr>
            <a:spLocks noGrp="1"/>
          </p:cNvSpPr>
          <p:nvPr>
            <p:ph type="body" idx="1"/>
          </p:nvPr>
        </p:nvSpPr>
        <p:spPr>
          <a:xfrm>
            <a:off x="139700" y="2153807"/>
            <a:ext cx="7238670" cy="2080287"/>
          </a:xfrm>
          <a:prstGeom prst="rect">
            <a:avLst/>
          </a:prstGeom>
        </p:spPr>
        <p:txBody>
          <a:bodyPr>
            <a:normAutofit lnSpcReduction="10000"/>
          </a:bodyPr>
          <a:lstStyle/>
          <a:p>
            <a:pPr marL="359282" lvl="0" indent="-359282" defTabSz="403097">
              <a:spcBef>
                <a:spcPts val="3100"/>
              </a:spcBef>
              <a:defRPr sz="1800">
                <a:solidFill>
                  <a:srgbClr val="000000"/>
                </a:solidFill>
              </a:defRPr>
            </a:pPr>
            <a:r>
              <a:rPr sz="3174">
                <a:solidFill>
                  <a:srgbClr val="535353"/>
                </a:solidFill>
              </a:rPr>
              <a:t>Kit: LCD display w/ camera </a:t>
            </a:r>
          </a:p>
          <a:p>
            <a:pPr marL="359282" lvl="0" indent="-359282" defTabSz="403097">
              <a:spcBef>
                <a:spcPts val="3100"/>
              </a:spcBef>
              <a:defRPr sz="1800">
                <a:solidFill>
                  <a:srgbClr val="000000"/>
                </a:solidFill>
              </a:defRPr>
            </a:pPr>
            <a:r>
              <a:rPr sz="3174">
                <a:solidFill>
                  <a:srgbClr val="535353"/>
                </a:solidFill>
              </a:rPr>
              <a:t>Existing precision monitor with video input</a:t>
            </a:r>
          </a:p>
        </p:txBody>
      </p:sp>
      <p:pic>
        <p:nvPicPr>
          <p:cNvPr id="101" name="pasted-image.pdf"/>
          <p:cNvPicPr/>
          <p:nvPr/>
        </p:nvPicPr>
        <p:blipFill>
          <a:blip r:embed="rId3">
            <a:extLst/>
          </a:blip>
          <a:stretch>
            <a:fillRect/>
          </a:stretch>
        </p:blipFill>
        <p:spPr>
          <a:xfrm>
            <a:off x="201083" y="6811433"/>
            <a:ext cx="3501293" cy="2844801"/>
          </a:xfrm>
          <a:prstGeom prst="rect">
            <a:avLst/>
          </a:prstGeom>
          <a:ln w="12700">
            <a:miter lim="400000"/>
          </a:ln>
        </p:spPr>
      </p:pic>
      <p:pic>
        <p:nvPicPr>
          <p:cNvPr id="102" name="IMG_1065.jpeg"/>
          <p:cNvPicPr/>
          <p:nvPr/>
        </p:nvPicPr>
        <p:blipFill>
          <a:blip r:embed="rId4" cstate="email">
            <a:extLst>
              <a:ext uri="{28A0092B-C50C-407E-A947-70E740481C1C}">
                <a14:useLocalDpi xmlns:a14="http://schemas.microsoft.com/office/drawing/2010/main"/>
              </a:ext>
            </a:extLst>
          </a:blip>
          <a:srcRect/>
          <a:stretch>
            <a:fillRect/>
          </a:stretch>
        </p:blipFill>
        <p:spPr>
          <a:xfrm>
            <a:off x="7388221" y="2819796"/>
            <a:ext cx="5278725" cy="6581286"/>
          </a:xfrm>
          <a:prstGeom prst="rect">
            <a:avLst/>
          </a:prstGeom>
          <a:ln w="12700">
            <a:miter lim="400000"/>
          </a:ln>
        </p:spPr>
      </p:pic>
      <p:pic>
        <p:nvPicPr>
          <p:cNvPr id="103" name="pasted-image.pdf"/>
          <p:cNvPicPr/>
          <p:nvPr/>
        </p:nvPicPr>
        <p:blipFill>
          <a:blip r:embed="rId5">
            <a:extLst/>
          </a:blip>
          <a:stretch>
            <a:fillRect/>
          </a:stretch>
        </p:blipFill>
        <p:spPr>
          <a:xfrm>
            <a:off x="3681181" y="4496395"/>
            <a:ext cx="3693948" cy="2767372"/>
          </a:xfrm>
          <a:prstGeom prst="rect">
            <a:avLst/>
          </a:prstGeom>
          <a:ln w="12700">
            <a:miter lim="400000"/>
          </a:ln>
        </p:spPr>
      </p:pic>
      <p:pic>
        <p:nvPicPr>
          <p:cNvPr id="104" name="pasted-image.tif"/>
          <p:cNvPicPr/>
          <p:nvPr/>
        </p:nvPicPr>
        <p:blipFill>
          <a:blip r:embed="rId6">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799" y="381000"/>
            <a:ext cx="11806217" cy="8763000"/>
          </a:xfrm>
          <a:prstGeom prst="rect">
            <a:avLst/>
          </a:prstGeom>
        </p:spPr>
      </p:pic>
    </p:spTree>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200" y="228600"/>
            <a:ext cx="12263373" cy="9220200"/>
          </a:xfrm>
          <a:prstGeom prst="rect">
            <a:avLst/>
          </a:prstGeom>
        </p:spPr>
      </p:pic>
    </p:spTree>
  </p:cSld>
  <p:clrMapOvr>
    <a:masterClrMapping/>
  </p:clrMapOvr>
  <p:transition spd="med"/>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asted-image.pdf"/>
          <p:cNvPicPr/>
          <p:nvPr/>
        </p:nvPicPr>
        <p:blipFill>
          <a:blip r:embed="rId3">
            <a:extLst/>
          </a:blip>
          <a:stretch>
            <a:fillRect/>
          </a:stretch>
        </p:blipFill>
        <p:spPr>
          <a:xfrm>
            <a:off x="3085323" y="193832"/>
            <a:ext cx="6834154" cy="9365936"/>
          </a:xfrm>
          <a:prstGeom prst="rect">
            <a:avLst/>
          </a:prstGeom>
          <a:ln w="12700">
            <a:miter lim="400000"/>
          </a:ln>
        </p:spPr>
      </p:pic>
      <p:pic>
        <p:nvPicPr>
          <p:cNvPr id="117" name="pasted-image.tif"/>
          <p:cNvPicPr/>
          <p:nvPr/>
        </p:nvPicPr>
        <p:blipFill>
          <a:blip r:embed="rId4">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355600" y="254000"/>
            <a:ext cx="12293600" cy="1143000"/>
          </a:xfrm>
          <a:prstGeom prst="rect">
            <a:avLst/>
          </a:prstGeom>
        </p:spPr>
        <p:txBody>
          <a:bodyPr/>
          <a:lstStyle/>
          <a:p>
            <a:pPr lvl="0">
              <a:defRPr sz="1800" cap="none">
                <a:solidFill>
                  <a:srgbClr val="000000"/>
                </a:solidFill>
              </a:defRPr>
            </a:pPr>
            <a:r>
              <a:rPr sz="7200" cap="all">
                <a:solidFill>
                  <a:srgbClr val="535353"/>
                </a:solidFill>
              </a:rPr>
              <a:t>Camera Kits</a:t>
            </a:r>
          </a:p>
        </p:txBody>
      </p:sp>
      <p:pic>
        <p:nvPicPr>
          <p:cNvPr id="122" name="pasted-image.pdf"/>
          <p:cNvPicPr/>
          <p:nvPr/>
        </p:nvPicPr>
        <p:blipFill>
          <a:blip r:embed="rId2">
            <a:extLst/>
          </a:blip>
          <a:stretch>
            <a:fillRect/>
          </a:stretch>
        </p:blipFill>
        <p:spPr>
          <a:xfrm>
            <a:off x="972017" y="1617976"/>
            <a:ext cx="3502264" cy="2622842"/>
          </a:xfrm>
          <a:prstGeom prst="rect">
            <a:avLst/>
          </a:prstGeom>
          <a:ln w="12700">
            <a:miter lim="400000"/>
          </a:ln>
        </p:spPr>
      </p:pic>
      <p:pic>
        <p:nvPicPr>
          <p:cNvPr id="123" name="pasted-image.pdf"/>
          <p:cNvPicPr/>
          <p:nvPr/>
        </p:nvPicPr>
        <p:blipFill>
          <a:blip r:embed="rId3">
            <a:extLst/>
          </a:blip>
          <a:stretch>
            <a:fillRect/>
          </a:stretch>
        </p:blipFill>
        <p:spPr>
          <a:xfrm>
            <a:off x="5111004" y="1827064"/>
            <a:ext cx="2826657" cy="2204666"/>
          </a:xfrm>
          <a:prstGeom prst="rect">
            <a:avLst/>
          </a:prstGeom>
          <a:ln w="12700">
            <a:miter lim="400000"/>
          </a:ln>
        </p:spPr>
      </p:pic>
      <p:pic>
        <p:nvPicPr>
          <p:cNvPr id="124" name="pasted-image.pdf"/>
          <p:cNvPicPr/>
          <p:nvPr/>
        </p:nvPicPr>
        <p:blipFill>
          <a:blip r:embed="rId4">
            <a:extLst/>
          </a:blip>
          <a:stretch>
            <a:fillRect/>
          </a:stretch>
        </p:blipFill>
        <p:spPr>
          <a:xfrm>
            <a:off x="9027093" y="1736162"/>
            <a:ext cx="3051585" cy="2386470"/>
          </a:xfrm>
          <a:prstGeom prst="rect">
            <a:avLst/>
          </a:prstGeom>
          <a:ln w="12700">
            <a:miter lim="400000"/>
          </a:ln>
        </p:spPr>
      </p:pic>
      <p:pic>
        <p:nvPicPr>
          <p:cNvPr id="125" name="pasted-image.pdf"/>
          <p:cNvPicPr/>
          <p:nvPr/>
        </p:nvPicPr>
        <p:blipFill>
          <a:blip r:embed="rId5">
            <a:extLst/>
          </a:blip>
          <a:stretch>
            <a:fillRect/>
          </a:stretch>
        </p:blipFill>
        <p:spPr>
          <a:xfrm>
            <a:off x="1053679" y="5801364"/>
            <a:ext cx="3338940" cy="2511592"/>
          </a:xfrm>
          <a:prstGeom prst="rect">
            <a:avLst/>
          </a:prstGeom>
          <a:ln w="12700">
            <a:miter lim="400000"/>
          </a:ln>
        </p:spPr>
      </p:pic>
      <p:pic>
        <p:nvPicPr>
          <p:cNvPr id="126" name="pasted-image.pdf"/>
          <p:cNvPicPr/>
          <p:nvPr/>
        </p:nvPicPr>
        <p:blipFill>
          <a:blip r:embed="rId6">
            <a:extLst/>
          </a:blip>
          <a:stretch>
            <a:fillRect/>
          </a:stretch>
        </p:blipFill>
        <p:spPr>
          <a:xfrm>
            <a:off x="5272390" y="5721870"/>
            <a:ext cx="2869697" cy="2622841"/>
          </a:xfrm>
          <a:prstGeom prst="rect">
            <a:avLst/>
          </a:prstGeom>
          <a:ln w="12700">
            <a:miter lim="400000"/>
          </a:ln>
        </p:spPr>
      </p:pic>
      <p:pic>
        <p:nvPicPr>
          <p:cNvPr id="127" name="pasted-image.pdf"/>
          <p:cNvPicPr/>
          <p:nvPr/>
        </p:nvPicPr>
        <p:blipFill>
          <a:blip r:embed="rId7">
            <a:extLst/>
          </a:blip>
          <a:stretch>
            <a:fillRect/>
          </a:stretch>
        </p:blipFill>
        <p:spPr>
          <a:xfrm>
            <a:off x="9021859" y="5903860"/>
            <a:ext cx="3062053" cy="2306601"/>
          </a:xfrm>
          <a:prstGeom prst="rect">
            <a:avLst/>
          </a:prstGeom>
          <a:ln w="12700">
            <a:miter lim="400000"/>
          </a:ln>
        </p:spPr>
      </p:pic>
      <p:sp>
        <p:nvSpPr>
          <p:cNvPr id="128" name="Shape 128"/>
          <p:cNvSpPr/>
          <p:nvPr/>
        </p:nvSpPr>
        <p:spPr>
          <a:xfrm>
            <a:off x="972016" y="4299934"/>
            <a:ext cx="350226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Vision Works 7” high res $250</a:t>
            </a:r>
          </a:p>
        </p:txBody>
      </p:sp>
      <p:sp>
        <p:nvSpPr>
          <p:cNvPr id="129" name="Shape 129"/>
          <p:cNvSpPr/>
          <p:nvPr/>
        </p:nvSpPr>
        <p:spPr>
          <a:xfrm>
            <a:off x="4751268" y="4305300"/>
            <a:ext cx="3502264"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CabCam Wireless $545</a:t>
            </a:r>
          </a:p>
        </p:txBody>
      </p:sp>
      <p:sp>
        <p:nvSpPr>
          <p:cNvPr id="130" name="Shape 130"/>
          <p:cNvSpPr/>
          <p:nvPr/>
        </p:nvSpPr>
        <p:spPr>
          <a:xfrm>
            <a:off x="8801753" y="4305300"/>
            <a:ext cx="350226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Cab Cam B&amp;W $180</a:t>
            </a:r>
          </a:p>
        </p:txBody>
      </p:sp>
      <p:sp>
        <p:nvSpPr>
          <p:cNvPr id="131" name="Shape 131"/>
          <p:cNvSpPr/>
          <p:nvPr/>
        </p:nvSpPr>
        <p:spPr>
          <a:xfrm>
            <a:off x="8801753" y="8356600"/>
            <a:ext cx="350226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Cab Cam color $342</a:t>
            </a:r>
          </a:p>
        </p:txBody>
      </p:sp>
      <p:sp>
        <p:nvSpPr>
          <p:cNvPr id="132" name="Shape 132"/>
          <p:cNvSpPr/>
          <p:nvPr/>
        </p:nvSpPr>
        <p:spPr>
          <a:xfrm>
            <a:off x="4773200" y="8356600"/>
            <a:ext cx="350226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Vision Works wireless kit $99</a:t>
            </a:r>
          </a:p>
        </p:txBody>
      </p:sp>
      <p:sp>
        <p:nvSpPr>
          <p:cNvPr id="133" name="Shape 133"/>
          <p:cNvSpPr/>
          <p:nvPr/>
        </p:nvSpPr>
        <p:spPr>
          <a:xfrm>
            <a:off x="972016" y="8356600"/>
            <a:ext cx="350226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Vision Works 4” $150</a:t>
            </a:r>
          </a:p>
        </p:txBody>
      </p:sp>
      <p:pic>
        <p:nvPicPr>
          <p:cNvPr id="134" name="pasted-image.tif"/>
          <p:cNvPicPr/>
          <p:nvPr/>
        </p:nvPicPr>
        <p:blipFill>
          <a:blip r:embed="rId8">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asted-image.pdf"/>
          <p:cNvPicPr/>
          <p:nvPr/>
        </p:nvPicPr>
        <p:blipFill>
          <a:blip r:embed="rId3">
            <a:extLst/>
          </a:blip>
          <a:stretch>
            <a:fillRect/>
          </a:stretch>
        </p:blipFill>
        <p:spPr>
          <a:xfrm>
            <a:off x="990763" y="1702618"/>
            <a:ext cx="3974606" cy="2409333"/>
          </a:xfrm>
          <a:prstGeom prst="rect">
            <a:avLst/>
          </a:prstGeom>
          <a:ln w="12700">
            <a:miter lim="400000"/>
          </a:ln>
        </p:spPr>
      </p:pic>
      <p:pic>
        <p:nvPicPr>
          <p:cNvPr id="137" name="pasted-image.pdf"/>
          <p:cNvPicPr/>
          <p:nvPr/>
        </p:nvPicPr>
        <p:blipFill>
          <a:blip r:embed="rId4">
            <a:extLst/>
          </a:blip>
          <a:stretch>
            <a:fillRect/>
          </a:stretch>
        </p:blipFill>
        <p:spPr>
          <a:xfrm>
            <a:off x="9047350" y="1610340"/>
            <a:ext cx="2805908" cy="2531270"/>
          </a:xfrm>
          <a:prstGeom prst="rect">
            <a:avLst/>
          </a:prstGeom>
          <a:ln w="12700">
            <a:miter lim="400000"/>
          </a:ln>
        </p:spPr>
      </p:pic>
      <p:pic>
        <p:nvPicPr>
          <p:cNvPr id="138" name="pasted-image.pdf"/>
          <p:cNvPicPr/>
          <p:nvPr/>
        </p:nvPicPr>
        <p:blipFill>
          <a:blip r:embed="rId5">
            <a:extLst/>
          </a:blip>
          <a:stretch>
            <a:fillRect/>
          </a:stretch>
        </p:blipFill>
        <p:spPr>
          <a:xfrm>
            <a:off x="1585842" y="5846189"/>
            <a:ext cx="2107456" cy="2274180"/>
          </a:xfrm>
          <a:prstGeom prst="rect">
            <a:avLst/>
          </a:prstGeom>
          <a:ln w="12700">
            <a:miter lim="400000"/>
          </a:ln>
        </p:spPr>
      </p:pic>
      <p:pic>
        <p:nvPicPr>
          <p:cNvPr id="139" name="pasted-image.pdf"/>
          <p:cNvPicPr/>
          <p:nvPr/>
        </p:nvPicPr>
        <p:blipFill>
          <a:blip r:embed="rId6">
            <a:extLst/>
          </a:blip>
          <a:stretch>
            <a:fillRect/>
          </a:stretch>
        </p:blipFill>
        <p:spPr>
          <a:xfrm>
            <a:off x="8789592" y="6293393"/>
            <a:ext cx="3321424" cy="1379771"/>
          </a:xfrm>
          <a:prstGeom prst="rect">
            <a:avLst/>
          </a:prstGeom>
          <a:ln w="12700">
            <a:miter lim="400000"/>
          </a:ln>
        </p:spPr>
      </p:pic>
      <p:pic>
        <p:nvPicPr>
          <p:cNvPr id="140" name="pasted-image.pdf"/>
          <p:cNvPicPr/>
          <p:nvPr/>
        </p:nvPicPr>
        <p:blipFill>
          <a:blip r:embed="rId7">
            <a:extLst/>
          </a:blip>
          <a:stretch>
            <a:fillRect/>
          </a:stretch>
        </p:blipFill>
        <p:spPr>
          <a:xfrm>
            <a:off x="5239888" y="6006596"/>
            <a:ext cx="2525023" cy="1953366"/>
          </a:xfrm>
          <a:prstGeom prst="rect">
            <a:avLst/>
          </a:prstGeom>
          <a:ln w="12700">
            <a:miter lim="400000"/>
          </a:ln>
        </p:spPr>
      </p:pic>
      <p:sp>
        <p:nvSpPr>
          <p:cNvPr id="141" name="Shape 141"/>
          <p:cNvSpPr/>
          <p:nvPr/>
        </p:nvSpPr>
        <p:spPr>
          <a:xfrm>
            <a:off x="355600" y="254000"/>
            <a:ext cx="122936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7200" cap="all"/>
            </a:lvl1pPr>
          </a:lstStyle>
          <a:p>
            <a:pPr lvl="0">
              <a:defRPr sz="1800" cap="none">
                <a:solidFill>
                  <a:srgbClr val="000000"/>
                </a:solidFill>
              </a:defRPr>
            </a:pPr>
            <a:r>
              <a:rPr sz="7200" cap="all">
                <a:solidFill>
                  <a:srgbClr val="535353"/>
                </a:solidFill>
              </a:rPr>
              <a:t>Camera Kits Cont.</a:t>
            </a:r>
          </a:p>
        </p:txBody>
      </p:sp>
      <p:sp>
        <p:nvSpPr>
          <p:cNvPr id="142" name="Shape 142"/>
          <p:cNvSpPr/>
          <p:nvPr/>
        </p:nvSpPr>
        <p:spPr>
          <a:xfrm>
            <a:off x="1185413" y="4305300"/>
            <a:ext cx="3585305"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7” Window mount with scale lines $78</a:t>
            </a:r>
          </a:p>
        </p:txBody>
      </p:sp>
      <p:sp>
        <p:nvSpPr>
          <p:cNvPr id="143" name="Shape 143"/>
          <p:cNvSpPr/>
          <p:nvPr/>
        </p:nvSpPr>
        <p:spPr>
          <a:xfrm>
            <a:off x="8657652" y="4305300"/>
            <a:ext cx="3585304"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170deg HD license plate cam $14</a:t>
            </a:r>
          </a:p>
        </p:txBody>
      </p:sp>
      <p:sp>
        <p:nvSpPr>
          <p:cNvPr id="144" name="Shape 144"/>
          <p:cNvSpPr/>
          <p:nvPr/>
        </p:nvSpPr>
        <p:spPr>
          <a:xfrm>
            <a:off x="846918" y="8247757"/>
            <a:ext cx="3585304"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7” LCD color monitor $32</a:t>
            </a:r>
          </a:p>
        </p:txBody>
      </p:sp>
      <p:sp>
        <p:nvSpPr>
          <p:cNvPr id="145" name="Shape 145"/>
          <p:cNvSpPr/>
          <p:nvPr/>
        </p:nvSpPr>
        <p:spPr>
          <a:xfrm>
            <a:off x="4709748" y="8247757"/>
            <a:ext cx="3585304"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2.5G 10M wireless kit $15</a:t>
            </a:r>
          </a:p>
        </p:txBody>
      </p:sp>
      <p:sp>
        <p:nvSpPr>
          <p:cNvPr id="146" name="Shape 146"/>
          <p:cNvSpPr/>
          <p:nvPr/>
        </p:nvSpPr>
        <p:spPr>
          <a:xfrm>
            <a:off x="8657652" y="8247757"/>
            <a:ext cx="3585304"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170deg HD cam $15</a:t>
            </a:r>
          </a:p>
        </p:txBody>
      </p:sp>
      <p:pic>
        <p:nvPicPr>
          <p:cNvPr id="147" name="pasted-image.tif"/>
          <p:cNvPicPr/>
          <p:nvPr/>
        </p:nvPicPr>
        <p:blipFill>
          <a:blip r:embed="rId8">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355600" y="254000"/>
            <a:ext cx="12293600" cy="1246227"/>
          </a:xfrm>
          <a:prstGeom prst="rect">
            <a:avLst/>
          </a:prstGeom>
        </p:spPr>
        <p:txBody>
          <a:bodyPr/>
          <a:lstStyle/>
          <a:p>
            <a:pPr lvl="0">
              <a:defRPr sz="1800" cap="none">
                <a:solidFill>
                  <a:srgbClr val="000000"/>
                </a:solidFill>
              </a:defRPr>
            </a:pPr>
            <a:r>
              <a:rPr sz="7200" cap="all">
                <a:solidFill>
                  <a:srgbClr val="535353"/>
                </a:solidFill>
              </a:rPr>
              <a:t>UTV Application</a:t>
            </a:r>
          </a:p>
        </p:txBody>
      </p:sp>
      <p:pic>
        <p:nvPicPr>
          <p:cNvPr id="152" name="IMG_0885.jpeg"/>
          <p:cNvPicPr/>
          <p:nvPr/>
        </p:nvPicPr>
        <p:blipFill>
          <a:blip r:embed="rId3" cstate="email">
            <a:extLst>
              <a:ext uri="{28A0092B-C50C-407E-A947-70E740481C1C}">
                <a14:useLocalDpi xmlns:a14="http://schemas.microsoft.com/office/drawing/2010/main"/>
              </a:ext>
            </a:extLst>
          </a:blip>
          <a:srcRect/>
          <a:stretch>
            <a:fillRect/>
          </a:stretch>
        </p:blipFill>
        <p:spPr>
          <a:xfrm>
            <a:off x="985440" y="1535878"/>
            <a:ext cx="11034116" cy="8217731"/>
          </a:xfrm>
          <a:prstGeom prst="rect">
            <a:avLst/>
          </a:prstGeom>
          <a:ln w="12700">
            <a:miter lim="400000"/>
          </a:ln>
        </p:spPr>
      </p:pic>
      <p:pic>
        <p:nvPicPr>
          <p:cNvPr id="153" name="pasted-image.tif"/>
          <p:cNvPicPr/>
          <p:nvPr/>
        </p:nvPicPr>
        <p:blipFill>
          <a:blip r:embed="rId4">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11200" y="3048000"/>
            <a:ext cx="11379200" cy="5743787"/>
          </a:xfrm>
        </p:spPr>
        <p:txBody>
          <a:bodyPr/>
          <a:lstStyle/>
          <a:p>
            <a:pPr marL="571500" indent="-571500">
              <a:lnSpc>
                <a:spcPts val="4124"/>
              </a:lnSpc>
              <a:buFont typeface="Arial" panose="020B0604020202020204" pitchFamily="34" charset="0"/>
              <a:buChar char="•"/>
            </a:pPr>
            <a:r>
              <a:rPr lang="en-US" sz="4400" b="0" cap="none" dirty="0">
                <a:latin typeface="Lucida Sans Unicode" panose="020B0602030504020204" pitchFamily="34" charset="0"/>
                <a:cs typeface="Lucida Sans Unicode" panose="020B0602030504020204" pitchFamily="34" charset="0"/>
              </a:rPr>
              <a:t>Need speakers or headphones to hear the presentation. No phone connection.</a:t>
            </a:r>
          </a:p>
          <a:p>
            <a:pPr marL="571500" indent="-571500">
              <a:lnSpc>
                <a:spcPts val="4124"/>
              </a:lnSpc>
              <a:buFont typeface="Arial" panose="020B0604020202020204" pitchFamily="34" charset="0"/>
              <a:buChar char="•"/>
            </a:pPr>
            <a:r>
              <a:rPr lang="en-US" sz="4400" b="0" cap="none" dirty="0">
                <a:latin typeface="Lucida Sans Unicode" panose="020B0602030504020204" pitchFamily="34" charset="0"/>
                <a:cs typeface="Lucida Sans Unicode" panose="020B0602030504020204" pitchFamily="34" charset="0"/>
              </a:rPr>
              <a:t>Check sound via Meeting &gt; Audio Setup Wizard</a:t>
            </a:r>
          </a:p>
          <a:p>
            <a:pPr marL="571500" indent="-571500">
              <a:lnSpc>
                <a:spcPts val="4124"/>
              </a:lnSpc>
              <a:buFont typeface="Arial" panose="020B0604020202020204" pitchFamily="34" charset="0"/>
              <a:buChar char="•"/>
            </a:pPr>
            <a:r>
              <a:rPr lang="en-US" sz="4400" b="0" cap="none" dirty="0">
                <a:latin typeface="Lucida Sans Unicode" panose="020B0602030504020204" pitchFamily="34" charset="0"/>
                <a:cs typeface="Lucida Sans Unicode" panose="020B0602030504020204" pitchFamily="34" charset="0"/>
              </a:rPr>
              <a:t>Questions about presentation </a:t>
            </a:r>
          </a:p>
          <a:p>
            <a:pPr lvl="2" indent="0">
              <a:lnSpc>
                <a:spcPts val="4124"/>
              </a:lnSpc>
            </a:pPr>
            <a:r>
              <a:rPr lang="en-US" sz="3700" b="0" cap="none" dirty="0" smtClean="0">
                <a:latin typeface="Lucida Sans Unicode" panose="020B0602030504020204" pitchFamily="34" charset="0"/>
                <a:cs typeface="Lucida Sans Unicode" panose="020B0602030504020204" pitchFamily="34" charset="0"/>
              </a:rPr>
              <a:t>		Type </a:t>
            </a:r>
            <a:r>
              <a:rPr lang="en-US" sz="3700" b="0" cap="none" dirty="0">
                <a:latin typeface="Lucida Sans Unicode" panose="020B0602030504020204" pitchFamily="34" charset="0"/>
                <a:cs typeface="Lucida Sans Unicode" panose="020B0602030504020204" pitchFamily="34" charset="0"/>
              </a:rPr>
              <a:t>into chat window and hit return.</a:t>
            </a:r>
          </a:p>
          <a:p>
            <a:pPr lvl="1" indent="0">
              <a:lnSpc>
                <a:spcPts val="4124"/>
              </a:lnSpc>
            </a:pPr>
            <a:r>
              <a:rPr lang="en-US" sz="3700" b="0" cap="none" dirty="0" smtClean="0">
                <a:latin typeface="Lucida Sans Unicode" panose="020B0602030504020204" pitchFamily="34" charset="0"/>
                <a:cs typeface="Lucida Sans Unicode" panose="020B0602030504020204" pitchFamily="34" charset="0"/>
              </a:rPr>
              <a:t>		During </a:t>
            </a:r>
            <a:r>
              <a:rPr lang="en-US" sz="3700" b="0" cap="none" dirty="0">
                <a:latin typeface="Lucida Sans Unicode" panose="020B0602030504020204" pitchFamily="34" charset="0"/>
                <a:cs typeface="Lucida Sans Unicode" panose="020B0602030504020204" pitchFamily="34" charset="0"/>
              </a:rPr>
              <a:t>the Q &amp; A period, if you have a </a:t>
            </a:r>
            <a:r>
              <a:rPr lang="en-US" sz="3700" b="0" cap="none" dirty="0" smtClean="0">
                <a:latin typeface="Lucida Sans Unicode" panose="020B0602030504020204" pitchFamily="34" charset="0"/>
                <a:cs typeface="Lucida Sans Unicode" panose="020B0602030504020204" pitchFamily="34" charset="0"/>
              </a:rPr>
              <a:t>web 			cam/microphone</a:t>
            </a:r>
            <a:r>
              <a:rPr lang="en-US" sz="3700" b="0" cap="none" dirty="0">
                <a:latin typeface="Lucida Sans Unicode" panose="020B0602030504020204" pitchFamily="34" charset="0"/>
                <a:cs typeface="Lucida Sans Unicode" panose="020B0602030504020204" pitchFamily="34" charset="0"/>
              </a:rPr>
              <a:t>, click the “Raise Hand” icon </a:t>
            </a:r>
            <a:r>
              <a:rPr lang="en-US" sz="3700" b="0" cap="none" dirty="0" smtClean="0">
                <a:latin typeface="Lucida Sans Unicode" panose="020B0602030504020204" pitchFamily="34" charset="0"/>
                <a:cs typeface="Lucida Sans Unicode" panose="020B0602030504020204" pitchFamily="34" charset="0"/>
              </a:rPr>
              <a:t>		to indicate </a:t>
            </a:r>
            <a:r>
              <a:rPr lang="en-US" sz="3700" b="0" cap="none" dirty="0">
                <a:latin typeface="Lucida Sans Unicode" panose="020B0602030504020204" pitchFamily="34" charset="0"/>
                <a:cs typeface="Lucida Sans Unicode" panose="020B0602030504020204" pitchFamily="34" charset="0"/>
              </a:rPr>
              <a:t>that you have a </a:t>
            </a:r>
            <a:r>
              <a:rPr lang="en-US" sz="3700" b="0" cap="none" dirty="0" smtClean="0">
                <a:latin typeface="Lucida Sans Unicode" panose="020B0602030504020204" pitchFamily="34" charset="0"/>
                <a:cs typeface="Lucida Sans Unicode" panose="020B0602030504020204" pitchFamily="34" charset="0"/>
              </a:rPr>
              <a:t>question.</a:t>
            </a:r>
            <a:endParaRPr lang="en-US" sz="3700" b="0" cap="none" dirty="0">
              <a:latin typeface="Lucida Sans Unicode" panose="020B0602030504020204" pitchFamily="34" charset="0"/>
              <a:cs typeface="Lucida Sans Unicode" panose="020B0602030504020204" pitchFamily="34" charset="0"/>
            </a:endParaRPr>
          </a:p>
          <a:p>
            <a:pPr lvl="2" indent="0">
              <a:lnSpc>
                <a:spcPts val="4124"/>
              </a:lnSpc>
            </a:pPr>
            <a:r>
              <a:rPr lang="en-US" sz="3400" b="0" cap="none" dirty="0" smtClean="0">
                <a:latin typeface="Lucida Sans Unicode" panose="020B0602030504020204" pitchFamily="34" charset="0"/>
                <a:cs typeface="Lucida Sans Unicode" panose="020B0602030504020204" pitchFamily="34" charset="0"/>
              </a:rPr>
              <a:t>			We </a:t>
            </a:r>
            <a:r>
              <a:rPr lang="en-US" sz="3400" b="0" cap="none" dirty="0">
                <a:latin typeface="Lucida Sans Unicode" panose="020B0602030504020204" pitchFamily="34" charset="0"/>
                <a:cs typeface="Lucida Sans Unicode" panose="020B0602030504020204" pitchFamily="34" charset="0"/>
              </a:rPr>
              <a:t>will enable your microphone</a:t>
            </a:r>
          </a:p>
        </p:txBody>
      </p:sp>
      <p:pic>
        <p:nvPicPr>
          <p:cNvPr id="9220" name="Picture 5" descr="agrMDn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6854" y="812800"/>
            <a:ext cx="3029938" cy="812800"/>
          </a:xfrm>
          <a:prstGeom prst="rect">
            <a:avLst/>
          </a:prstGeom>
          <a:noFill/>
          <a:ln w="9525">
            <a:noFill/>
            <a:miter lim="800000"/>
            <a:headEnd/>
            <a:tailEnd/>
          </a:ln>
        </p:spPr>
      </p:pic>
      <p:sp>
        <p:nvSpPr>
          <p:cNvPr id="6" name="Title 1"/>
          <p:cNvSpPr txBox="1">
            <a:spLocks/>
          </p:cNvSpPr>
          <p:nvPr/>
        </p:nvSpPr>
        <p:spPr>
          <a:xfrm>
            <a:off x="255693" y="1727200"/>
            <a:ext cx="12571307" cy="1625600"/>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rtlCol="0">
            <a:normAutofit fontScale="97500"/>
          </a:bodyPr>
          <a:lstStyle>
            <a:lvl1pPr defTabSz="457200">
              <a:defRPr sz="6200" b="1" cap="all">
                <a:solidFill>
                  <a:srgbClr val="FFFFFF"/>
                </a:solidFill>
                <a:latin typeface="Impact"/>
                <a:ea typeface="Impact"/>
                <a:cs typeface="Impact"/>
                <a:sym typeface="Impact"/>
              </a:defRPr>
            </a:lvl1pPr>
            <a:lvl2pPr defTabSz="457200">
              <a:defRPr sz="6200" b="1" cap="all">
                <a:solidFill>
                  <a:srgbClr val="FFFFFF"/>
                </a:solidFill>
                <a:latin typeface="Impact"/>
                <a:ea typeface="Impact"/>
                <a:cs typeface="Impact"/>
                <a:sym typeface="Impact"/>
              </a:defRPr>
            </a:lvl2pPr>
            <a:lvl3pPr defTabSz="457200">
              <a:defRPr sz="6200" b="1" cap="all">
                <a:solidFill>
                  <a:srgbClr val="FFFFFF"/>
                </a:solidFill>
                <a:latin typeface="Impact"/>
                <a:ea typeface="Impact"/>
                <a:cs typeface="Impact"/>
                <a:sym typeface="Impact"/>
              </a:defRPr>
            </a:lvl3pPr>
            <a:lvl4pPr defTabSz="457200">
              <a:defRPr sz="6200" b="1" cap="all">
                <a:solidFill>
                  <a:srgbClr val="FFFFFF"/>
                </a:solidFill>
                <a:latin typeface="Impact"/>
                <a:ea typeface="Impact"/>
                <a:cs typeface="Impact"/>
                <a:sym typeface="Impact"/>
              </a:defRPr>
            </a:lvl4pPr>
            <a:lvl5pPr defTabSz="457200">
              <a:defRPr sz="6200" b="1" cap="all">
                <a:solidFill>
                  <a:srgbClr val="FFFFFF"/>
                </a:solidFill>
                <a:latin typeface="Impact"/>
                <a:ea typeface="Impact"/>
                <a:cs typeface="Impact"/>
                <a:sym typeface="Impact"/>
              </a:defRPr>
            </a:lvl5pPr>
            <a:lvl6pPr defTabSz="457200">
              <a:defRPr sz="6200" b="1" cap="all">
                <a:solidFill>
                  <a:srgbClr val="FFFFFF"/>
                </a:solidFill>
                <a:latin typeface="Impact"/>
                <a:ea typeface="Impact"/>
                <a:cs typeface="Impact"/>
                <a:sym typeface="Impact"/>
              </a:defRPr>
            </a:lvl6pPr>
            <a:lvl7pPr defTabSz="457200">
              <a:defRPr sz="6200" b="1" cap="all">
                <a:solidFill>
                  <a:srgbClr val="FFFFFF"/>
                </a:solidFill>
                <a:latin typeface="Impact"/>
                <a:ea typeface="Impact"/>
                <a:cs typeface="Impact"/>
                <a:sym typeface="Impact"/>
              </a:defRPr>
            </a:lvl7pPr>
            <a:lvl8pPr defTabSz="457200">
              <a:defRPr sz="6200" b="1" cap="all">
                <a:solidFill>
                  <a:srgbClr val="FFFFFF"/>
                </a:solidFill>
                <a:latin typeface="Impact"/>
                <a:ea typeface="Impact"/>
                <a:cs typeface="Impact"/>
                <a:sym typeface="Impact"/>
              </a:defRPr>
            </a:lvl8pPr>
            <a:lvl9pPr defTabSz="457200">
              <a:defRPr sz="6200" b="1" cap="all">
                <a:solidFill>
                  <a:srgbClr val="FFFFFF"/>
                </a:solidFill>
                <a:latin typeface="Impact"/>
                <a:ea typeface="Impact"/>
                <a:cs typeface="Impact"/>
                <a:sym typeface="Impact"/>
              </a:defRPr>
            </a:lvl9pPr>
          </a:lstStyle>
          <a:p>
            <a:pPr>
              <a:defRPr/>
            </a:pPr>
            <a:r>
              <a:rPr lang="en-US" sz="5600" dirty="0" smtClean="0">
                <a:solidFill>
                  <a:schemeClr val="accent6">
                    <a:lumMod val="50000"/>
                  </a:schemeClr>
                </a:solidFill>
                <a:latin typeface="+mn-lt"/>
              </a:rPr>
              <a:t>Basic Webinar Instructions</a:t>
            </a:r>
            <a:endParaRPr lang="en-US" sz="5600" dirty="0">
              <a:solidFill>
                <a:schemeClr val="accent6">
                  <a:lumMod val="50000"/>
                </a:schemeClr>
              </a:solidFill>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pdf"/>
          <p:cNvPicPr/>
          <p:nvPr/>
        </p:nvPicPr>
        <p:blipFill>
          <a:blip r:embed="rId2">
            <a:extLst/>
          </a:blip>
          <a:stretch>
            <a:fillRect/>
          </a:stretch>
        </p:blipFill>
        <p:spPr>
          <a:xfrm>
            <a:off x="-10255" y="18961"/>
            <a:ext cx="13025310" cy="9793103"/>
          </a:xfrm>
          <a:prstGeom prst="rect">
            <a:avLst/>
          </a:prstGeom>
          <a:ln w="12700">
            <a:miter lim="400000"/>
          </a:ln>
        </p:spPr>
      </p:pic>
      <p:pic>
        <p:nvPicPr>
          <p:cNvPr id="158" name="pasted-image.tif"/>
          <p:cNvPicPr/>
          <p:nvPr/>
        </p:nvPicPr>
        <p:blipFill>
          <a:blip r:embed="rId3">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355600" y="254000"/>
            <a:ext cx="12293600" cy="1847273"/>
          </a:xfrm>
          <a:prstGeom prst="rect">
            <a:avLst/>
          </a:prstGeom>
        </p:spPr>
        <p:txBody>
          <a:bodyPr/>
          <a:lstStyle>
            <a:lvl1pPr defTabSz="490727">
              <a:defRPr sz="6048"/>
            </a:lvl1pPr>
          </a:lstStyle>
          <a:p>
            <a:pPr lvl="0">
              <a:defRPr sz="1800" cap="none">
                <a:solidFill>
                  <a:srgbClr val="000000"/>
                </a:solidFill>
              </a:defRPr>
            </a:pPr>
            <a:r>
              <a:rPr sz="6048" cap="all">
                <a:solidFill>
                  <a:srgbClr val="535353"/>
                </a:solidFill>
              </a:rPr>
              <a:t>UTV extended arm Mirrors and Camera</a:t>
            </a:r>
          </a:p>
        </p:txBody>
      </p:sp>
      <p:pic>
        <p:nvPicPr>
          <p:cNvPr id="161" name="pasted-image.pdf"/>
          <p:cNvPicPr/>
          <p:nvPr/>
        </p:nvPicPr>
        <p:blipFill>
          <a:blip r:embed="rId3">
            <a:extLst/>
          </a:blip>
          <a:stretch>
            <a:fillRect/>
          </a:stretch>
        </p:blipFill>
        <p:spPr>
          <a:xfrm>
            <a:off x="3818383" y="2249717"/>
            <a:ext cx="5368034" cy="5254166"/>
          </a:xfrm>
          <a:prstGeom prst="rect">
            <a:avLst/>
          </a:prstGeom>
          <a:ln w="12700">
            <a:miter lim="400000"/>
          </a:ln>
        </p:spPr>
      </p:pic>
      <p:pic>
        <p:nvPicPr>
          <p:cNvPr id="162" name="pasted-image.pdf"/>
          <p:cNvPicPr/>
          <p:nvPr/>
        </p:nvPicPr>
        <p:blipFill>
          <a:blip r:embed="rId4" cstate="email">
            <a:extLst>
              <a:ext uri="{28A0092B-C50C-407E-A947-70E740481C1C}">
                <a14:useLocalDpi xmlns:a14="http://schemas.microsoft.com/office/drawing/2010/main"/>
              </a:ext>
            </a:extLst>
          </a:blip>
          <a:srcRect/>
          <a:stretch>
            <a:fillRect/>
          </a:stretch>
        </p:blipFill>
        <p:spPr>
          <a:xfrm>
            <a:off x="-3168" y="1938734"/>
            <a:ext cx="3770364" cy="5875952"/>
          </a:xfrm>
          <a:prstGeom prst="rect">
            <a:avLst/>
          </a:prstGeom>
          <a:ln w="12700">
            <a:miter lim="400000"/>
          </a:ln>
        </p:spPr>
      </p:pic>
      <p:pic>
        <p:nvPicPr>
          <p:cNvPr id="163" name="pasted-image.pdf"/>
          <p:cNvPicPr/>
          <p:nvPr/>
        </p:nvPicPr>
        <p:blipFill>
          <a:blip r:embed="rId5">
            <a:extLst/>
          </a:blip>
          <a:stretch>
            <a:fillRect/>
          </a:stretch>
        </p:blipFill>
        <p:spPr>
          <a:xfrm>
            <a:off x="9250329" y="1877646"/>
            <a:ext cx="3810001" cy="5998308"/>
          </a:xfrm>
          <a:prstGeom prst="rect">
            <a:avLst/>
          </a:prstGeom>
          <a:ln w="12700">
            <a:miter lim="400000"/>
          </a:ln>
        </p:spPr>
      </p:pic>
      <p:pic>
        <p:nvPicPr>
          <p:cNvPr id="164" name="pasted-image.tif"/>
          <p:cNvPicPr/>
          <p:nvPr/>
        </p:nvPicPr>
        <p:blipFill>
          <a:blip r:embed="rId6">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355600" y="254000"/>
            <a:ext cx="12293600" cy="1608912"/>
          </a:xfrm>
          <a:prstGeom prst="rect">
            <a:avLst/>
          </a:prstGeom>
        </p:spPr>
        <p:txBody>
          <a:bodyPr>
            <a:normAutofit fontScale="90000"/>
          </a:bodyPr>
          <a:lstStyle>
            <a:lvl1pPr defTabSz="455675">
              <a:defRPr sz="5615"/>
            </a:lvl1pPr>
          </a:lstStyle>
          <a:p>
            <a:pPr lvl="0">
              <a:defRPr sz="1800" cap="none">
                <a:solidFill>
                  <a:srgbClr val="000000"/>
                </a:solidFill>
              </a:defRPr>
            </a:pPr>
            <a:r>
              <a:rPr sz="5615" cap="all">
                <a:solidFill>
                  <a:srgbClr val="535353"/>
                </a:solidFill>
              </a:rPr>
              <a:t>UTV camera mounting Location</a:t>
            </a:r>
          </a:p>
        </p:txBody>
      </p:sp>
      <p:pic>
        <p:nvPicPr>
          <p:cNvPr id="169" name="pasted-image.pdf"/>
          <p:cNvPicPr/>
          <p:nvPr/>
        </p:nvPicPr>
        <p:blipFill>
          <a:blip r:embed="rId2">
            <a:extLst/>
          </a:blip>
          <a:stretch>
            <a:fillRect/>
          </a:stretch>
        </p:blipFill>
        <p:spPr>
          <a:xfrm>
            <a:off x="1002068" y="1825493"/>
            <a:ext cx="11000664" cy="5240595"/>
          </a:xfrm>
          <a:prstGeom prst="rect">
            <a:avLst/>
          </a:prstGeom>
          <a:ln w="12700">
            <a:miter lim="400000"/>
          </a:ln>
        </p:spPr>
      </p:pic>
      <p:pic>
        <p:nvPicPr>
          <p:cNvPr id="170" name="pasted-image.pdf"/>
          <p:cNvPicPr/>
          <p:nvPr/>
        </p:nvPicPr>
        <p:blipFill>
          <a:blip r:embed="rId3">
            <a:extLst/>
          </a:blip>
          <a:stretch>
            <a:fillRect/>
          </a:stretch>
        </p:blipFill>
        <p:spPr>
          <a:xfrm>
            <a:off x="5891593" y="5002802"/>
            <a:ext cx="1409701" cy="2730501"/>
          </a:xfrm>
          <a:prstGeom prst="rect">
            <a:avLst/>
          </a:prstGeom>
          <a:ln w="12700">
            <a:miter lim="400000"/>
          </a:ln>
        </p:spPr>
      </p:pic>
      <p:pic>
        <p:nvPicPr>
          <p:cNvPr id="171" name="pasted-image.pdf"/>
          <p:cNvPicPr/>
          <p:nvPr/>
        </p:nvPicPr>
        <p:blipFill>
          <a:blip r:embed="rId4">
            <a:extLst/>
          </a:blip>
          <a:stretch>
            <a:fillRect/>
          </a:stretch>
        </p:blipFill>
        <p:spPr>
          <a:xfrm>
            <a:off x="4635500" y="7521863"/>
            <a:ext cx="3733800" cy="1803401"/>
          </a:xfrm>
          <a:prstGeom prst="rect">
            <a:avLst/>
          </a:prstGeom>
          <a:ln w="12700">
            <a:miter lim="400000"/>
          </a:ln>
        </p:spPr>
      </p:pic>
      <p:pic>
        <p:nvPicPr>
          <p:cNvPr id="172" name="pasted-image.tif"/>
          <p:cNvPicPr/>
          <p:nvPr/>
        </p:nvPicPr>
        <p:blipFill>
          <a:blip r:embed="rId5">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Assessing equipment visibility</a:t>
            </a:r>
          </a:p>
        </p:txBody>
      </p:sp>
      <p:sp>
        <p:nvSpPr>
          <p:cNvPr id="175" name="Shape 175"/>
          <p:cNvSpPr>
            <a:spLocks noGrp="1"/>
          </p:cNvSpPr>
          <p:nvPr>
            <p:ph type="body" idx="1"/>
          </p:nvPr>
        </p:nvSpPr>
        <p:spPr>
          <a:xfrm>
            <a:off x="355600" y="3027759"/>
            <a:ext cx="6578270" cy="2438401"/>
          </a:xfrm>
          <a:prstGeom prst="rect">
            <a:avLst/>
          </a:prstGeom>
        </p:spPr>
        <p:txBody>
          <a:bodyPr/>
          <a:lstStyle/>
          <a:p>
            <a:pPr lvl="0">
              <a:defRPr sz="1800">
                <a:solidFill>
                  <a:srgbClr val="000000"/>
                </a:solidFill>
              </a:defRPr>
            </a:pPr>
            <a:r>
              <a:rPr sz="3800">
                <a:solidFill>
                  <a:srgbClr val="535353"/>
                </a:solidFill>
              </a:rPr>
              <a:t>25’x25’ grid with cell size of 5’x5’</a:t>
            </a:r>
          </a:p>
        </p:txBody>
      </p:sp>
      <p:graphicFrame>
        <p:nvGraphicFramePr>
          <p:cNvPr id="176" name="Table 176"/>
          <p:cNvGraphicFramePr/>
          <p:nvPr/>
        </p:nvGraphicFramePr>
        <p:xfrm>
          <a:off x="7010400" y="3932766"/>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Assessing equipment visibility</a:t>
            </a:r>
          </a:p>
        </p:txBody>
      </p:sp>
      <p:graphicFrame>
        <p:nvGraphicFramePr>
          <p:cNvPr id="179" name="Table 179"/>
          <p:cNvGraphicFramePr/>
          <p:nvPr/>
        </p:nvGraphicFramePr>
        <p:xfrm>
          <a:off x="7010400" y="3932766"/>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1800">
                          <a:solidFill>
                            <a:srgbClr val="000000"/>
                          </a:solidFill>
                        </a:defRPr>
                      </a:pPr>
                      <a:r>
                        <a:rPr sz="3000" b="1">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9CCED5"/>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D9971A"/>
                    </a:solidFill>
                  </a:tcPr>
                </a:tc>
              </a:tr>
            </a:tbl>
          </a:graphicData>
        </a:graphic>
      </p:graphicFrame>
      <p:sp>
        <p:nvSpPr>
          <p:cNvPr id="180" name="Shape 180"/>
          <p:cNvSpPr>
            <a:spLocks noGrp="1"/>
          </p:cNvSpPr>
          <p:nvPr>
            <p:ph type="body" idx="1"/>
          </p:nvPr>
        </p:nvSpPr>
        <p:spPr>
          <a:xfrm>
            <a:off x="355600" y="3027759"/>
            <a:ext cx="6578270" cy="2438401"/>
          </a:xfrm>
          <a:prstGeom prst="rect">
            <a:avLst/>
          </a:prstGeom>
        </p:spPr>
        <p:txBody>
          <a:bodyPr/>
          <a:lstStyle/>
          <a:p>
            <a:pPr lvl="0">
              <a:defRPr sz="1800">
                <a:solidFill>
                  <a:srgbClr val="000000"/>
                </a:solidFill>
              </a:defRPr>
            </a:pPr>
            <a:r>
              <a:rPr sz="3800">
                <a:solidFill>
                  <a:srgbClr val="535353"/>
                </a:solidFill>
              </a:rPr>
              <a:t>25’x25’ grid with cell size of 5’x5’</a:t>
            </a:r>
          </a:p>
        </p:txBody>
      </p:sp>
      <p:sp>
        <p:nvSpPr>
          <p:cNvPr id="181" name="Shape 181"/>
          <p:cNvSpPr/>
          <p:nvPr/>
        </p:nvSpPr>
        <p:spPr>
          <a:xfrm>
            <a:off x="355600" y="5610092"/>
            <a:ext cx="6578270" cy="2438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lnSpcReduction="10000"/>
          </a:bodyPr>
          <a:lstStyle>
            <a:lvl1pPr marL="427481" indent="-427481" algn="l" defTabSz="578358">
              <a:spcBef>
                <a:spcPts val="3700"/>
              </a:spcBef>
              <a:buSzPct val="82000"/>
              <a:buChar char="•"/>
              <a:defRPr sz="3762"/>
            </a:lvl1pPr>
          </a:lstStyle>
          <a:p>
            <a:pPr lvl="0">
              <a:defRPr sz="1800">
                <a:solidFill>
                  <a:srgbClr val="000000"/>
                </a:solidFill>
              </a:defRPr>
            </a:pPr>
            <a:r>
              <a:rPr sz="3762">
                <a:solidFill>
                  <a:srgbClr val="535353"/>
                </a:solidFill>
              </a:rPr>
              <a:t>Midpoint of each cell has indicator flags representing the average height of an American man, woman and 10-yr old child</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355600" y="254000"/>
            <a:ext cx="12293600" cy="1863303"/>
          </a:xfrm>
          <a:prstGeom prst="rect">
            <a:avLst/>
          </a:prstGeom>
        </p:spPr>
        <p:txBody>
          <a:bodyPr>
            <a:normAutofit fontScale="90000"/>
          </a:bodyPr>
          <a:lstStyle>
            <a:lvl1pPr defTabSz="531622">
              <a:defRPr sz="6552"/>
            </a:lvl1pPr>
          </a:lstStyle>
          <a:p>
            <a:pPr lvl="0">
              <a:defRPr sz="1800" cap="none">
                <a:solidFill>
                  <a:srgbClr val="000000"/>
                </a:solidFill>
              </a:defRPr>
            </a:pPr>
            <a:r>
              <a:rPr sz="6552" cap="all">
                <a:solidFill>
                  <a:srgbClr val="535353"/>
                </a:solidFill>
              </a:rPr>
              <a:t>ASSESSING EQUIPMENT VISIBILITY</a:t>
            </a:r>
          </a:p>
        </p:txBody>
      </p:sp>
      <p:graphicFrame>
        <p:nvGraphicFramePr>
          <p:cNvPr id="184" name="Table 184"/>
          <p:cNvGraphicFramePr/>
          <p:nvPr/>
        </p:nvGraphicFramePr>
        <p:xfrm>
          <a:off x="9431866" y="2641600"/>
          <a:ext cx="2540000" cy="2794000"/>
        </p:xfrm>
        <a:graphic>
          <a:graphicData uri="http://schemas.openxmlformats.org/drawingml/2006/table">
            <a:tbl>
              <a:tblPr>
                <a:tableStyleId>{4C3C2611-4C71-4FC5-86AE-919BDF0F9419}</a:tableStyleId>
              </a:tblPr>
              <a:tblGrid>
                <a:gridCol w="508000"/>
                <a:gridCol w="508000"/>
                <a:gridCol w="508000"/>
                <a:gridCol w="508000"/>
                <a:gridCol w="508000"/>
              </a:tblGrid>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bl>
          </a:graphicData>
        </a:graphic>
      </p:graphicFrame>
      <p:graphicFrame>
        <p:nvGraphicFramePr>
          <p:cNvPr id="185" name="Table 185"/>
          <p:cNvGraphicFramePr/>
          <p:nvPr/>
        </p:nvGraphicFramePr>
        <p:xfrm>
          <a:off x="6366933" y="6663266"/>
          <a:ext cx="2540000" cy="2794000"/>
        </p:xfrm>
        <a:graphic>
          <a:graphicData uri="http://schemas.openxmlformats.org/drawingml/2006/table">
            <a:tbl>
              <a:tblPr>
                <a:tableStyleId>{4C3C2611-4C71-4FC5-86AE-919BDF0F9419}</a:tableStyleId>
              </a:tblPr>
              <a:tblGrid>
                <a:gridCol w="508000"/>
                <a:gridCol w="508000"/>
                <a:gridCol w="508000"/>
                <a:gridCol w="508000"/>
                <a:gridCol w="508000"/>
              </a:tblGrid>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r h="508000">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c>
                  <a:txBody>
                    <a:bodyPr/>
                    <a:lstStyle/>
                    <a:p>
                      <a:pPr lvl="0" algn="ctr" defTabSz="584200">
                        <a:defRPr sz="1800">
                          <a:solidFill>
                            <a:srgbClr val="000000"/>
                          </a:solidFill>
                        </a:defRPr>
                      </a:pPr>
                      <a:r>
                        <a:rPr sz="3000">
                          <a:solidFill>
                            <a:srgbClr val="5A5F5E"/>
                          </a:solidFill>
                          <a:sym typeface="Gill Sans Light"/>
                        </a:rPr>
                        <a:t>X</a:t>
                      </a: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tcPr>
                </a:tc>
              </a:tr>
            </a:tbl>
          </a:graphicData>
        </a:graphic>
      </p:graphicFrame>
      <p:pic>
        <p:nvPicPr>
          <p:cNvPr id="186" name="pasted-image.pdf"/>
          <p:cNvPicPr/>
          <p:nvPr/>
        </p:nvPicPr>
        <p:blipFill>
          <a:blip r:embed="rId2">
            <a:extLst/>
          </a:blip>
          <a:stretch>
            <a:fillRect/>
          </a:stretch>
        </p:blipFill>
        <p:spPr>
          <a:xfrm>
            <a:off x="6768065" y="3114506"/>
            <a:ext cx="2578101" cy="1517988"/>
          </a:xfrm>
          <a:prstGeom prst="rect">
            <a:avLst/>
          </a:prstGeom>
          <a:ln w="12700">
            <a:miter lim="400000"/>
          </a:ln>
        </p:spPr>
      </p:pic>
      <p:pic>
        <p:nvPicPr>
          <p:cNvPr id="187" name="pasted-image.pdf"/>
          <p:cNvPicPr/>
          <p:nvPr/>
        </p:nvPicPr>
        <p:blipFill>
          <a:blip r:embed="rId3">
            <a:extLst/>
          </a:blip>
          <a:stretch>
            <a:fillRect/>
          </a:stretch>
        </p:blipFill>
        <p:spPr>
          <a:xfrm>
            <a:off x="1061321" y="7174362"/>
            <a:ext cx="5192573" cy="1517809"/>
          </a:xfrm>
          <a:prstGeom prst="rect">
            <a:avLst/>
          </a:prstGeom>
          <a:ln w="12700">
            <a:miter lim="400000"/>
          </a:ln>
        </p:spPr>
      </p:pic>
      <p:pic>
        <p:nvPicPr>
          <p:cNvPr id="188" name="pasted-image.pdf"/>
          <p:cNvPicPr/>
          <p:nvPr/>
        </p:nvPicPr>
        <p:blipFill>
          <a:blip r:embed="rId4">
            <a:extLst/>
          </a:blip>
          <a:stretch>
            <a:fillRect/>
          </a:stretch>
        </p:blipFill>
        <p:spPr>
          <a:xfrm>
            <a:off x="8062383" y="1949450"/>
            <a:ext cx="4432301" cy="1460500"/>
          </a:xfrm>
          <a:prstGeom prst="rect">
            <a:avLst/>
          </a:prstGeom>
          <a:ln w="12700">
            <a:miter lim="400000"/>
          </a:ln>
        </p:spPr>
      </p:pic>
      <p:pic>
        <p:nvPicPr>
          <p:cNvPr id="189" name="pasted-image.pdf"/>
          <p:cNvPicPr/>
          <p:nvPr/>
        </p:nvPicPr>
        <p:blipFill>
          <a:blip r:embed="rId4">
            <a:extLst/>
          </a:blip>
          <a:stretch>
            <a:fillRect/>
          </a:stretch>
        </p:blipFill>
        <p:spPr>
          <a:xfrm>
            <a:off x="2347383" y="5265630"/>
            <a:ext cx="6633039" cy="2185673"/>
          </a:xfrm>
          <a:prstGeom prst="rect">
            <a:avLst/>
          </a:prstGeom>
          <a:ln w="12700">
            <a:miter lim="400000"/>
          </a:ln>
        </p:spPr>
      </p:pic>
      <p:pic>
        <p:nvPicPr>
          <p:cNvPr id="190" name="pasted-image.pdf"/>
          <p:cNvPicPr/>
          <p:nvPr/>
        </p:nvPicPr>
        <p:blipFill>
          <a:blip r:embed="rId5">
            <a:extLst/>
          </a:blip>
          <a:stretch>
            <a:fillRect/>
          </a:stretch>
        </p:blipFill>
        <p:spPr>
          <a:xfrm>
            <a:off x="2383366" y="8432456"/>
            <a:ext cx="6633039" cy="2312088"/>
          </a:xfrm>
          <a:prstGeom prst="rect">
            <a:avLst/>
          </a:prstGeom>
          <a:ln w="12700">
            <a:miter lim="400000"/>
          </a:ln>
        </p:spPr>
      </p:pic>
      <p:pic>
        <p:nvPicPr>
          <p:cNvPr id="191" name="pasted-image.pdf"/>
          <p:cNvPicPr/>
          <p:nvPr/>
        </p:nvPicPr>
        <p:blipFill>
          <a:blip r:embed="rId6">
            <a:extLst/>
          </a:blip>
          <a:stretch>
            <a:fillRect/>
          </a:stretch>
        </p:blipFill>
        <p:spPr>
          <a:xfrm>
            <a:off x="8079316" y="4400550"/>
            <a:ext cx="4432301" cy="1562100"/>
          </a:xfrm>
          <a:prstGeom prst="rect">
            <a:avLst/>
          </a:prstGeom>
          <a:ln w="12700">
            <a:miter lim="400000"/>
          </a:ln>
        </p:spPr>
      </p:pic>
      <p:pic>
        <p:nvPicPr>
          <p:cNvPr id="192" name="pasted-image.pdf"/>
          <p:cNvPicPr/>
          <p:nvPr/>
        </p:nvPicPr>
        <p:blipFill>
          <a:blip r:embed="rId7">
            <a:extLst/>
          </a:blip>
          <a:stretch>
            <a:fillRect/>
          </a:stretch>
        </p:blipFill>
        <p:spPr>
          <a:xfrm>
            <a:off x="1504950" y="3164416"/>
            <a:ext cx="2171700" cy="1054101"/>
          </a:xfrm>
          <a:prstGeom prst="rect">
            <a:avLst/>
          </a:prstGeom>
          <a:ln w="12700">
            <a:miter lim="400000"/>
          </a:ln>
        </p:spPr>
      </p:pic>
      <p:sp>
        <p:nvSpPr>
          <p:cNvPr id="193" name="Shape 193"/>
          <p:cNvSpPr/>
          <p:nvPr/>
        </p:nvSpPr>
        <p:spPr>
          <a:xfrm rot="2820000">
            <a:off x="9414237" y="2850526"/>
            <a:ext cx="2302275" cy="2185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A254">
              <a:alpha val="50491"/>
            </a:srgbClr>
          </a:solidFill>
          <a:ln w="12700">
            <a:miter lim="400000"/>
          </a:ln>
        </p:spPr>
        <p:txBody>
          <a:bodyPr lIns="0" tIns="0" rIns="0" bIns="0" anchor="ctr"/>
          <a:lstStyle/>
          <a:p>
            <a:pPr lvl="0">
              <a:defRPr>
                <a:solidFill>
                  <a:srgbClr val="FFFFFF"/>
                </a:solidFill>
              </a:defRPr>
            </a:pPr>
            <a:endParaRPr/>
          </a:p>
        </p:txBody>
      </p:sp>
      <p:sp>
        <p:nvSpPr>
          <p:cNvPr id="194" name="Shape 194"/>
          <p:cNvSpPr/>
          <p:nvPr/>
        </p:nvSpPr>
        <p:spPr>
          <a:xfrm rot="2760000">
            <a:off x="6273104" y="6872689"/>
            <a:ext cx="2302274" cy="2185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A254">
              <a:alpha val="50491"/>
            </a:srgbClr>
          </a:solidFill>
          <a:ln w="12700">
            <a:miter lim="400000"/>
          </a:ln>
        </p:spPr>
        <p:txBody>
          <a:bodyPr lIns="0" tIns="0" rIns="0" bIns="0" anchor="ctr"/>
          <a:lstStyle/>
          <a:p>
            <a:pPr lvl="0">
              <a:defRPr>
                <a:solidFill>
                  <a:srgbClr val="FFFFFF"/>
                </a:solidFill>
              </a:defRPr>
            </a:pPr>
            <a:endParaRPr/>
          </a:p>
        </p:txBody>
      </p:sp>
      <p:sp>
        <p:nvSpPr>
          <p:cNvPr id="195" name="Shape 195"/>
          <p:cNvSpPr/>
          <p:nvPr/>
        </p:nvSpPr>
        <p:spPr>
          <a:xfrm>
            <a:off x="1504950" y="4546600"/>
            <a:ext cx="2171700" cy="1054101"/>
          </a:xfrm>
          <a:prstGeom prst="rect">
            <a:avLst/>
          </a:prstGeom>
          <a:solidFill>
            <a:srgbClr val="FFA254">
              <a:alpha val="50076"/>
            </a:srgbClr>
          </a:solidFill>
          <a:ln w="12700">
            <a:miter lim="400000"/>
          </a:ln>
        </p:spPr>
        <p:txBody>
          <a:bodyPr lIns="0" tIns="0" rIns="0" bIns="0" anchor="ctr"/>
          <a:lstStyle/>
          <a:p>
            <a:pPr lvl="0">
              <a:defRPr>
                <a:solidFill>
                  <a:srgbClr val="FFFFFF"/>
                </a:solidFill>
              </a:defRPr>
            </a:pPr>
            <a:endParaRPr/>
          </a:p>
        </p:txBody>
      </p:sp>
      <p:sp>
        <p:nvSpPr>
          <p:cNvPr id="196" name="Shape 196"/>
          <p:cNvSpPr/>
          <p:nvPr/>
        </p:nvSpPr>
        <p:spPr>
          <a:xfrm>
            <a:off x="7414683" y="6404193"/>
            <a:ext cx="2171701" cy="3126173"/>
          </a:xfrm>
          <a:prstGeom prst="rect">
            <a:avLst/>
          </a:prstGeom>
          <a:solidFill>
            <a:srgbClr val="FFA254">
              <a:alpha val="50076"/>
            </a:srgbClr>
          </a:solidFill>
          <a:ln w="12700">
            <a:miter lim="400000"/>
          </a:ln>
        </p:spPr>
        <p:txBody>
          <a:bodyPr lIns="0" tIns="0" rIns="0" bIns="0" anchor="ctr"/>
          <a:lstStyle/>
          <a:p>
            <a:pPr lvl="0">
              <a:defRPr>
                <a:solidFill>
                  <a:srgbClr val="FFFFFF"/>
                </a:solidFill>
              </a:defRPr>
            </a:pPr>
            <a:endParaRPr/>
          </a:p>
        </p:txBody>
      </p:sp>
      <p:sp>
        <p:nvSpPr>
          <p:cNvPr id="197" name="Shape 197"/>
          <p:cNvSpPr/>
          <p:nvPr/>
        </p:nvSpPr>
        <p:spPr>
          <a:xfrm>
            <a:off x="10555816" y="2380263"/>
            <a:ext cx="2171701" cy="3126174"/>
          </a:xfrm>
          <a:prstGeom prst="rect">
            <a:avLst/>
          </a:prstGeom>
          <a:solidFill>
            <a:srgbClr val="FFA254">
              <a:alpha val="50076"/>
            </a:srgbClr>
          </a:solidFill>
          <a:ln w="12700">
            <a:miter lim="400000"/>
          </a:ln>
        </p:spPr>
        <p:txBody>
          <a:bodyPr lIns="0" tIns="0" rIns="0" bIns="0" anchor="ctr"/>
          <a:lstStyle/>
          <a:p>
            <a:pPr lvl="0">
              <a:defRPr>
                <a:solidFill>
                  <a:srgbClr val="FFFFFF"/>
                </a:solidFill>
              </a:defRPr>
            </a:pPr>
            <a:endParaRPr/>
          </a:p>
        </p:txBody>
      </p:sp>
      <p:pic>
        <p:nvPicPr>
          <p:cNvPr id="198" name="pasted-image.pdf"/>
          <p:cNvPicPr/>
          <p:nvPr/>
        </p:nvPicPr>
        <p:blipFill>
          <a:blip r:embed="rId8">
            <a:extLst/>
          </a:blip>
          <a:stretch>
            <a:fillRect/>
          </a:stretch>
        </p:blipFill>
        <p:spPr>
          <a:xfrm>
            <a:off x="10248900" y="3127375"/>
            <a:ext cx="2578100" cy="1657350"/>
          </a:xfrm>
          <a:prstGeom prst="rect">
            <a:avLst/>
          </a:prstGeom>
          <a:ln w="12700">
            <a:miter lim="400000"/>
          </a:ln>
        </p:spPr>
      </p:pic>
      <p:pic>
        <p:nvPicPr>
          <p:cNvPr id="199" name="pasted-image.pdf"/>
          <p:cNvPicPr/>
          <p:nvPr/>
        </p:nvPicPr>
        <p:blipFill>
          <a:blip r:embed="rId9" cstate="email">
            <a:extLst>
              <a:ext uri="{28A0092B-C50C-407E-A947-70E740481C1C}">
                <a14:useLocalDpi xmlns:a14="http://schemas.microsoft.com/office/drawing/2010/main"/>
              </a:ext>
            </a:extLst>
          </a:blip>
          <a:srcRect/>
          <a:stretch>
            <a:fillRect/>
          </a:stretch>
        </p:blipFill>
        <p:spPr>
          <a:xfrm>
            <a:off x="3975099" y="7038214"/>
            <a:ext cx="739908" cy="1803713"/>
          </a:xfrm>
          <a:prstGeom prst="rect">
            <a:avLst/>
          </a:prstGeom>
          <a:ln w="12700">
            <a:miter lim="400000"/>
          </a:ln>
        </p:spPr>
      </p:pic>
      <p:sp>
        <p:nvSpPr>
          <p:cNvPr id="200" name="Shape 200"/>
          <p:cNvSpPr/>
          <p:nvPr/>
        </p:nvSpPr>
        <p:spPr>
          <a:xfrm>
            <a:off x="1622487" y="3380316"/>
            <a:ext cx="1936626"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MIRRORS</a:t>
            </a:r>
          </a:p>
        </p:txBody>
      </p:sp>
      <p:sp>
        <p:nvSpPr>
          <p:cNvPr id="201" name="Shape 201"/>
          <p:cNvSpPr/>
          <p:nvPr/>
        </p:nvSpPr>
        <p:spPr>
          <a:xfrm>
            <a:off x="1642132" y="4762499"/>
            <a:ext cx="1897336"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CAMERA</a:t>
            </a:r>
          </a:p>
        </p:txBody>
      </p:sp>
      <p:pic>
        <p:nvPicPr>
          <p:cNvPr id="202" name="pasted-image.tif"/>
          <p:cNvPicPr/>
          <p:nvPr/>
        </p:nvPicPr>
        <p:blipFill>
          <a:blip r:embed="rId10">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9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9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19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5" nodeType="afterEffect">
                                  <p:stCondLst>
                                    <p:cond delay="0"/>
                                  </p:stCondLst>
                                  <p:iterate>
                                    <p:tmAbs val="0"/>
                                  </p:iterate>
                                  <p:childTnLst>
                                    <p:set>
                                      <p:cBhvr>
                                        <p:cTn id="18" fill="hold"/>
                                        <p:tgtEl>
                                          <p:spTgt spid="18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6" nodeType="afterEffect">
                                  <p:stCondLst>
                                    <p:cond delay="0"/>
                                  </p:stCondLst>
                                  <p:iterate>
                                    <p:tmAbs val="0"/>
                                  </p:iterate>
                                  <p:childTnLst>
                                    <p:set>
                                      <p:cBhvr>
                                        <p:cTn id="21" fill="hold"/>
                                        <p:tgtEl>
                                          <p:spTgt spid="19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7" nodeType="afterEffect">
                                  <p:stCondLst>
                                    <p:cond delay="0"/>
                                  </p:stCondLst>
                                  <p:iterate>
                                    <p:tmAbs val="0"/>
                                  </p:iterate>
                                  <p:childTnLst>
                                    <p:set>
                                      <p:cBhvr>
                                        <p:cTn id="24" fill="hold"/>
                                        <p:tgtEl>
                                          <p:spTgt spid="19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8" nodeType="afterEffect">
                                  <p:stCondLst>
                                    <p:cond delay="0"/>
                                  </p:stCondLst>
                                  <p:iterate>
                                    <p:tmAbs val="0"/>
                                  </p:iterate>
                                  <p:childTnLst>
                                    <p:set>
                                      <p:cBhvr>
                                        <p:cTn id="27" fill="hold"/>
                                        <p:tgtEl>
                                          <p:spTgt spid="20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9" nodeType="clickEffect">
                                  <p:stCondLst>
                                    <p:cond delay="0"/>
                                  </p:stCondLst>
                                  <p:iterate>
                                    <p:tmAbs val="0"/>
                                  </p:iterate>
                                  <p:childTnLst>
                                    <p:set>
                                      <p:cBhvr>
                                        <p:cTn id="31" fill="hold"/>
                                        <p:tgtEl>
                                          <p:spTgt spid="19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19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19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2" nodeType="afterEffect">
                                  <p:stCondLst>
                                    <p:cond delay="0"/>
                                  </p:stCondLst>
                                  <p:iterate>
                                    <p:tmAbs val="0"/>
                                  </p:iterate>
                                  <p:childTnLst>
                                    <p:set>
                                      <p:cBhvr>
                                        <p:cTn id="40" fill="hold"/>
                                        <p:tgtEl>
                                          <p:spTgt spid="19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3" nodeType="afterEffect">
                                  <p:stCondLst>
                                    <p:cond delay="0"/>
                                  </p:stCondLst>
                                  <p:iterate>
                                    <p:tmAbs val="0"/>
                                  </p:iterate>
                                  <p:childTnLst>
                                    <p:set>
                                      <p:cBhvr>
                                        <p:cTn id="43" fill="hold"/>
                                        <p:tgtEl>
                                          <p:spTgt spid="19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4" nodeType="afterEffect">
                                  <p:stCondLst>
                                    <p:cond delay="0"/>
                                  </p:stCondLst>
                                  <p:iterate>
                                    <p:tmAbs val="0"/>
                                  </p:iterate>
                                  <p:childTnLst>
                                    <p:set>
                                      <p:cBhvr>
                                        <p:cTn id="46" fill="hold"/>
                                        <p:tgtEl>
                                          <p:spTgt spid="201"/>
                                        </p:tgtEl>
                                        <p:attrNameLst>
                                          <p:attrName>style.visibility</p:attrName>
                                        </p:attrNameLst>
                                      </p:cBhvr>
                                      <p:to>
                                        <p:strVal val="visible"/>
                                      </p:to>
                                    </p:set>
                                  </p:childTnLst>
                                </p:cTn>
                              </p:par>
                            </p:childTnLst>
                          </p:cTn>
                        </p:par>
                        <p:par>
                          <p:cTn id="47" fill="hold">
                            <p:stCondLst>
                              <p:cond delay="0"/>
                            </p:stCondLst>
                            <p:childTnLst>
                              <p:par>
                                <p:cTn id="48" presetID="1" presetClass="exit" presetSubtype="0" fill="hold" grpId="15" nodeType="afterEffect">
                                  <p:stCondLst>
                                    <p:cond delay="0"/>
                                  </p:stCondLst>
                                  <p:iterate>
                                    <p:tmAbs val="0"/>
                                  </p:iterate>
                                  <p:childTnLst>
                                    <p:set>
                                      <p:cBhvr>
                                        <p:cTn id="49" fill="hold">
                                          <p:stCondLst>
                                            <p:cond delay="0"/>
                                          </p:stCondLst>
                                        </p:cTn>
                                        <p:tgtEl>
                                          <p:spTgt spid="188"/>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6" nodeType="afterEffect">
                                  <p:stCondLst>
                                    <p:cond delay="0"/>
                                  </p:stCondLst>
                                  <p:iterate>
                                    <p:tmAbs val="0"/>
                                  </p:iterate>
                                  <p:childTnLst>
                                    <p:set>
                                      <p:cBhvr>
                                        <p:cTn id="52" fill="hold">
                                          <p:stCondLst>
                                            <p:cond delay="0"/>
                                          </p:stCondLst>
                                        </p:cTn>
                                        <p:tgtEl>
                                          <p:spTgt spid="198"/>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7" nodeType="afterEffect">
                                  <p:stCondLst>
                                    <p:cond delay="0"/>
                                  </p:stCondLst>
                                  <p:iterate>
                                    <p:tmAbs val="0"/>
                                  </p:iterate>
                                  <p:childTnLst>
                                    <p:set>
                                      <p:cBhvr>
                                        <p:cTn id="55" fill="hold">
                                          <p:stCondLst>
                                            <p:cond delay="0"/>
                                          </p:stCondLst>
                                        </p:cTn>
                                        <p:tgtEl>
                                          <p:spTgt spid="191"/>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grpId="18" nodeType="afterEffect">
                                  <p:stCondLst>
                                    <p:cond delay="0"/>
                                  </p:stCondLst>
                                  <p:iterate>
                                    <p:tmAbs val="0"/>
                                  </p:iterate>
                                  <p:childTnLst>
                                    <p:set>
                                      <p:cBhvr>
                                        <p:cTn id="58" fill="hold">
                                          <p:stCondLst>
                                            <p:cond delay="0"/>
                                          </p:stCondLst>
                                        </p:cTn>
                                        <p:tgtEl>
                                          <p:spTgt spid="189"/>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19" nodeType="afterEffect">
                                  <p:stCondLst>
                                    <p:cond delay="0"/>
                                  </p:stCondLst>
                                  <p:iterate>
                                    <p:tmAbs val="0"/>
                                  </p:iterate>
                                  <p:childTnLst>
                                    <p:set>
                                      <p:cBhvr>
                                        <p:cTn id="61" fill="hold">
                                          <p:stCondLst>
                                            <p:cond delay="0"/>
                                          </p:stCondLst>
                                        </p:cTn>
                                        <p:tgtEl>
                                          <p:spTgt spid="199"/>
                                        </p:tgtEl>
                                        <p:attrNameLst>
                                          <p:attrName>style.visibility</p:attrName>
                                        </p:attrNameLst>
                                      </p:cBhvr>
                                      <p:to>
                                        <p:strVal val="hidden"/>
                                      </p:to>
                                    </p:set>
                                  </p:childTnLst>
                                </p:cTn>
                              </p:par>
                            </p:childTnLst>
                          </p:cTn>
                        </p:par>
                        <p:par>
                          <p:cTn id="62" fill="hold">
                            <p:stCondLst>
                              <p:cond delay="0"/>
                            </p:stCondLst>
                            <p:childTnLst>
                              <p:par>
                                <p:cTn id="63" presetID="1" presetClass="exit" presetSubtype="0" fill="hold" grpId="20" nodeType="afterEffect">
                                  <p:stCondLst>
                                    <p:cond delay="0"/>
                                  </p:stCondLst>
                                  <p:iterate>
                                    <p:tmAbs val="0"/>
                                  </p:iterate>
                                  <p:childTnLst>
                                    <p:set>
                                      <p:cBhvr>
                                        <p:cTn id="64" fill="hold">
                                          <p:stCondLst>
                                            <p:cond delay="0"/>
                                          </p:stCondLst>
                                        </p:cTn>
                                        <p:tgtEl>
                                          <p:spTgt spid="190"/>
                                        </p:tgtEl>
                                        <p:attrNameLst>
                                          <p:attrName>style.visibility</p:attrName>
                                        </p:attrNameLst>
                                      </p:cBhvr>
                                      <p:to>
                                        <p:strVal val="hidden"/>
                                      </p:to>
                                    </p:set>
                                  </p:childTnLst>
                                </p:cTn>
                              </p:par>
                            </p:childTnLst>
                          </p:cTn>
                        </p:par>
                        <p:par>
                          <p:cTn id="65" fill="hold">
                            <p:stCondLst>
                              <p:cond delay="0"/>
                            </p:stCondLst>
                            <p:childTnLst>
                              <p:par>
                                <p:cTn id="66" presetID="1" presetClass="exit" presetSubtype="0" fill="hold" grpId="21" nodeType="afterEffect">
                                  <p:stCondLst>
                                    <p:cond delay="0"/>
                                  </p:stCondLst>
                                  <p:iterate>
                                    <p:tmAbs val="0"/>
                                  </p:iterate>
                                  <p:childTnLst>
                                    <p:set>
                                      <p:cBhvr>
                                        <p:cTn id="67" fill="hold">
                                          <p:stCondLst>
                                            <p:cond delay="0"/>
                                          </p:stCondLst>
                                        </p:cTn>
                                        <p:tgtEl>
                                          <p:spTgt spid="192"/>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grpId="22" nodeType="afterEffect">
                                  <p:stCondLst>
                                    <p:cond delay="0"/>
                                  </p:stCondLst>
                                  <p:iterate>
                                    <p:tmAbs val="0"/>
                                  </p:iterate>
                                  <p:childTnLst>
                                    <p:set>
                                      <p:cBhvr>
                                        <p:cTn id="70" fill="hold">
                                          <p:stCondLst>
                                            <p:cond delay="0"/>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P spid="188" grpId="15" animBg="1" advAuto="0"/>
      <p:bldP spid="189" grpId="5" animBg="1" advAuto="0"/>
      <p:bldP spid="189" grpId="18" animBg="1" advAuto="0"/>
      <p:bldP spid="190" grpId="7" animBg="1" advAuto="0"/>
      <p:bldP spid="190" grpId="20" animBg="1" advAuto="0"/>
      <p:bldP spid="191" grpId="4" animBg="1" advAuto="0"/>
      <p:bldP spid="191" grpId="17" animBg="1" advAuto="0"/>
      <p:bldP spid="192" grpId="3" animBg="1" advAuto="0"/>
      <p:bldP spid="192" grpId="21" animBg="1" advAuto="0"/>
      <p:bldP spid="193" grpId="9" animBg="1" advAuto="0"/>
      <p:bldP spid="194" grpId="12" animBg="1" advAuto="0"/>
      <p:bldP spid="195" grpId="10" animBg="1" advAuto="0"/>
      <p:bldP spid="196" grpId="11" animBg="1" advAuto="0"/>
      <p:bldP spid="197" grpId="13" animBg="1" advAuto="0"/>
      <p:bldP spid="198" grpId="2" animBg="1" advAuto="0"/>
      <p:bldP spid="198" grpId="16" animBg="1" advAuto="0"/>
      <p:bldP spid="199" grpId="6" animBg="1" advAuto="0"/>
      <p:bldP spid="199" grpId="19" animBg="1" advAuto="0"/>
      <p:bldP spid="200" grpId="8" animBg="1" advAuto="0"/>
      <p:bldP spid="200" grpId="22" animBg="1" advAuto="0"/>
      <p:bldP spid="201" grpId="1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G_1053.jpeg"/>
          <p:cNvPicPr/>
          <p:nvPr/>
        </p:nvPicPr>
        <p:blipFill>
          <a:blip r:embed="rId2" cstate="email">
            <a:extLst>
              <a:ext uri="{28A0092B-C50C-407E-A947-70E740481C1C}">
                <a14:useLocalDpi xmlns:a14="http://schemas.microsoft.com/office/drawing/2010/main"/>
              </a:ext>
            </a:extLst>
          </a:blip>
          <a:srcRect/>
          <a:stretch>
            <a:fillRect/>
          </a:stretch>
        </p:blipFill>
        <p:spPr>
          <a:xfrm>
            <a:off x="-280387" y="-36"/>
            <a:ext cx="13565410" cy="9753636"/>
          </a:xfrm>
          <a:prstGeom prst="rect">
            <a:avLst/>
          </a:prstGeom>
          <a:ln w="12700">
            <a:miter lim="400000"/>
          </a:ln>
        </p:spPr>
      </p:pic>
      <p:pic>
        <p:nvPicPr>
          <p:cNvPr id="205" name="pasted-image.tif"/>
          <p:cNvPicPr/>
          <p:nvPr/>
        </p:nvPicPr>
        <p:blipFill>
          <a:blip r:embed="rId3">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 name="Table 207"/>
          <p:cNvGraphicFramePr/>
          <p:nvPr/>
        </p:nvGraphicFramePr>
        <p:xfrm>
          <a:off x="6891866"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08" name="Table 208"/>
          <p:cNvGraphicFramePr/>
          <p:nvPr/>
        </p:nvGraphicFramePr>
        <p:xfrm>
          <a:off x="584200"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bl>
          </a:graphicData>
        </a:graphic>
      </p:graphicFrame>
      <p:graphicFrame>
        <p:nvGraphicFramePr>
          <p:cNvPr id="209" name="Table 209"/>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10" name="Table 210"/>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11" name="Shape 211"/>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12"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13" name="Shape 213"/>
          <p:cNvSpPr/>
          <p:nvPr/>
        </p:nvSpPr>
        <p:spPr>
          <a:xfrm>
            <a:off x="5609319" y="306846"/>
            <a:ext cx="1786162"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Combine</a:t>
            </a:r>
          </a:p>
        </p:txBody>
      </p:sp>
      <p:sp>
        <p:nvSpPr>
          <p:cNvPr id="214" name="Shape 214"/>
          <p:cNvSpPr/>
          <p:nvPr/>
        </p:nvSpPr>
        <p:spPr>
          <a:xfrm>
            <a:off x="565149"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Left extended arm mirror 75% obstructed view</a:t>
            </a:r>
          </a:p>
        </p:txBody>
      </p:sp>
      <p:sp>
        <p:nvSpPr>
          <p:cNvPr id="215" name="Shape 215"/>
          <p:cNvSpPr/>
          <p:nvPr/>
        </p:nvSpPr>
        <p:spPr>
          <a:xfrm>
            <a:off x="6872816"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Right extended arm mirror 75% obstructed view</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 name="Table 217"/>
          <p:cNvGraphicFramePr/>
          <p:nvPr/>
        </p:nvGraphicFramePr>
        <p:xfrm>
          <a:off x="3678766" y="27304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40FF"/>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40FF"/>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40FF"/>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18" name="Table 218"/>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19" name="Table 219"/>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20" name="Shape 220"/>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21"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22" name="Shape 222"/>
          <p:cNvSpPr/>
          <p:nvPr/>
        </p:nvSpPr>
        <p:spPr>
          <a:xfrm>
            <a:off x="5609319" y="306846"/>
            <a:ext cx="1786162"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Combine</a:t>
            </a:r>
          </a:p>
        </p:txBody>
      </p:sp>
      <p:graphicFrame>
        <p:nvGraphicFramePr>
          <p:cNvPr id="223" name="Table 223"/>
          <p:cNvGraphicFramePr/>
          <p:nvPr/>
        </p:nvGraphicFramePr>
        <p:xfrm>
          <a:off x="11394944" y="1862386"/>
          <a:ext cx="1276245" cy="1381760"/>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2800" b="1">
                          <a:solidFill>
                            <a:srgbClr val="5A5F5E"/>
                          </a:solidFill>
                          <a:sym typeface="Gill Sans Light"/>
                        </a:rPr>
                        <a:t>Child </a:t>
                      </a:r>
                      <a:r>
                        <a:rPr sz="2800" b="1" u="sng">
                          <a:solidFill>
                            <a:srgbClr val="5A5F5E"/>
                          </a:solidFill>
                          <a:sym typeface="Gill Sans Light"/>
                        </a:rPr>
                        <a:t>not</a:t>
                      </a:r>
                      <a:r>
                        <a:rPr sz="2800" b="1">
                          <a:solidFill>
                            <a:srgbClr val="5A5F5E"/>
                          </a:solidFill>
                          <a:sym typeface="Gill Sans Light"/>
                        </a:rPr>
                        <a:t> visible</a:t>
                      </a:r>
                    </a:p>
                  </a:txBody>
                  <a:tcPr marL="50800" marR="50800" marT="50800" marB="50800" anchor="ctr" horzOverflow="overflow">
                    <a:lnL w="12700">
                      <a:miter lim="400000"/>
                    </a:lnL>
                    <a:lnR w="12700">
                      <a:miter lim="400000"/>
                    </a:lnR>
                    <a:lnT w="12700">
                      <a:miter lim="400000"/>
                    </a:lnT>
                    <a:lnB w="12700">
                      <a:miter lim="400000"/>
                    </a:lnB>
                    <a:solidFill>
                      <a:srgbClr val="FF40FF"/>
                    </a:solidFill>
                  </a:tcPr>
                </a:tc>
              </a:tr>
            </a:tbl>
          </a:graphicData>
        </a:graphic>
      </p:graphicFrame>
      <p:sp>
        <p:nvSpPr>
          <p:cNvPr id="224" name="Shape 224"/>
          <p:cNvSpPr/>
          <p:nvPr/>
        </p:nvSpPr>
        <p:spPr>
          <a:xfrm>
            <a:off x="3659716" y="8268539"/>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Camera mounted high on rear panel 28% obstructed view</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G_0891.jpeg"/>
          <p:cNvPicPr/>
          <p:nvPr/>
        </p:nvPicPr>
        <p:blipFill>
          <a:blip r:embed="rId2" cstate="email">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pic>
        <p:nvPicPr>
          <p:cNvPr id="227" name="pasted-image.tif"/>
          <p:cNvPicPr/>
          <p:nvPr/>
        </p:nvPicPr>
        <p:blipFill>
          <a:blip r:embed="rId3">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650240" y="3359573"/>
            <a:ext cx="12029440" cy="6068907"/>
          </a:xfrm>
        </p:spPr>
        <p:txBody>
          <a:bodyPr>
            <a:normAutofit/>
          </a:bodyPr>
          <a:lstStyle/>
          <a:p>
            <a:pPr marL="571500" indent="-571500">
              <a:lnSpc>
                <a:spcPts val="4124"/>
              </a:lnSpc>
              <a:buFont typeface="Arial" panose="020B0604020202020204" pitchFamily="34" charset="0"/>
              <a:buChar char="•"/>
              <a:defRPr/>
            </a:pPr>
            <a:r>
              <a:rPr lang="en-US" sz="4300" b="0" cap="none" dirty="0">
                <a:latin typeface="Lucida Sans Unicode" panose="020B0602030504020204" pitchFamily="34" charset="0"/>
                <a:cs typeface="Lucida Sans Unicode" panose="020B0602030504020204" pitchFamily="34" charset="0"/>
              </a:rPr>
              <a:t>4 quick survey questions</a:t>
            </a:r>
          </a:p>
          <a:p>
            <a:pPr marL="571500" indent="-571500">
              <a:lnSpc>
                <a:spcPts val="4124"/>
              </a:lnSpc>
              <a:buFont typeface="Arial" panose="020B0604020202020204" pitchFamily="34" charset="0"/>
              <a:buChar char="•"/>
              <a:defRPr/>
            </a:pPr>
            <a:r>
              <a:rPr lang="en-US" sz="4300" b="0" cap="none" dirty="0">
                <a:latin typeface="Lucida Sans Unicode" panose="020B0602030504020204" pitchFamily="34" charset="0"/>
                <a:cs typeface="Lucida Sans Unicode" panose="020B0602030504020204" pitchFamily="34" charset="0"/>
              </a:rPr>
              <a:t>Session recorded and archived with PowerPoint files at </a:t>
            </a:r>
            <a:r>
              <a:rPr lang="en-US" sz="4300" b="0" cap="none" dirty="0">
                <a:latin typeface="Lucida Sans Unicode" panose="020B0602030504020204" pitchFamily="34" charset="0"/>
                <a:cs typeface="Lucida Sans Unicode" panose="020B0602030504020204" pitchFamily="34" charset="0"/>
                <a:hlinkClick r:id="rId2"/>
              </a:rPr>
              <a:t>www.agrability.org/Online-Training/archived</a:t>
            </a:r>
            <a:r>
              <a:rPr lang="en-US" sz="4300" b="0" cap="none" dirty="0">
                <a:latin typeface="Lucida Sans Unicode" panose="020B0602030504020204" pitchFamily="34" charset="0"/>
                <a:cs typeface="Lucida Sans Unicode" panose="020B0602030504020204" pitchFamily="34" charset="0"/>
              </a:rPr>
              <a:t> along with resource materials</a:t>
            </a:r>
          </a:p>
          <a:p>
            <a:pPr marL="571500" indent="-571500">
              <a:lnSpc>
                <a:spcPts val="4124"/>
              </a:lnSpc>
              <a:buFont typeface="Arial" panose="020B0604020202020204" pitchFamily="34" charset="0"/>
              <a:buChar char="•"/>
              <a:defRPr/>
            </a:pPr>
            <a:r>
              <a:rPr lang="en-US" sz="4300" b="0" cap="none" dirty="0">
                <a:latin typeface="Lucida Sans Unicode" panose="020B0602030504020204" pitchFamily="34" charset="0"/>
                <a:cs typeface="Lucida Sans Unicode" panose="020B0602030504020204" pitchFamily="34" charset="0"/>
              </a:rPr>
              <a:t>Problems</a:t>
            </a:r>
            <a:r>
              <a:rPr lang="en-US" sz="4300" b="0" cap="none" dirty="0">
                <a:latin typeface="Lucida Sans Unicode" panose="020B0602030504020204" pitchFamily="34" charset="0"/>
                <a:cs typeface="Lucida Sans Unicode" panose="020B0602030504020204" pitchFamily="34" charset="0"/>
              </a:rPr>
              <a:t>: use chat window or email </a:t>
            </a:r>
            <a:r>
              <a:rPr lang="en-US" sz="4300" b="0" cap="none"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4300" b="0" cap="none" dirty="0">
                <a:solidFill>
                  <a:schemeClr val="accent2"/>
                </a:solidFill>
                <a:latin typeface="Lucida Sans Unicode" panose="020B0602030504020204" pitchFamily="34" charset="0"/>
                <a:cs typeface="Lucida Sans Unicode" panose="020B0602030504020204" pitchFamily="34" charset="0"/>
              </a:rPr>
              <a:t> </a:t>
            </a:r>
            <a:r>
              <a:rPr lang="en-US" sz="4300" b="0" cap="none" dirty="0">
                <a:latin typeface="Lucida Sans Unicode" panose="020B0602030504020204" pitchFamily="34" charset="0"/>
                <a:cs typeface="Lucida Sans Unicode" panose="020B0602030504020204" pitchFamily="34" charset="0"/>
              </a:rPr>
              <a:t>  </a:t>
            </a:r>
            <a:endParaRPr lang="en-US" sz="4300" b="0" cap="none" dirty="0">
              <a:latin typeface="Lucida Sans Unicode" panose="020B0602030504020204" pitchFamily="34" charset="0"/>
              <a:cs typeface="Lucida Sans Unicode" panose="020B0602030504020204" pitchFamily="34" charset="0"/>
            </a:endParaRPr>
          </a:p>
          <a:p>
            <a:pPr marL="156055">
              <a:lnSpc>
                <a:spcPts val="4124"/>
              </a:lnSpc>
              <a:defRPr/>
            </a:pPr>
            <a:endParaRPr lang="en-US" dirty="0" smtClean="0"/>
          </a:p>
        </p:txBody>
      </p:sp>
      <p:sp>
        <p:nvSpPr>
          <p:cNvPr id="51202" name="Title 1"/>
          <p:cNvSpPr>
            <a:spLocks noGrp="1"/>
          </p:cNvSpPr>
          <p:nvPr>
            <p:ph type="title"/>
          </p:nvPr>
        </p:nvSpPr>
        <p:spPr>
          <a:xfrm>
            <a:off x="711200" y="1905000"/>
            <a:ext cx="12571307" cy="1625600"/>
          </a:xfrm>
        </p:spPr>
        <p:txBody>
          <a:bodyPr>
            <a:normAutofit fontScale="90000"/>
          </a:bodyPr>
          <a:lstStyle/>
          <a:p>
            <a:pPr>
              <a:defRPr/>
            </a:pPr>
            <a:r>
              <a:rPr lang="en-US" b="1" dirty="0">
                <a:solidFill>
                  <a:schemeClr val="accent6">
                    <a:lumMod val="50000"/>
                  </a:schemeClr>
                </a:solidFill>
                <a:latin typeface="+mn-lt"/>
              </a:rPr>
              <a:t>Basic Webinar Instructions</a:t>
            </a:r>
          </a:p>
        </p:txBody>
      </p:sp>
      <p:pic>
        <p:nvPicPr>
          <p:cNvPr id="10244" name="Picture 5" descr="agrMDn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3618" y="866987"/>
            <a:ext cx="3029938" cy="81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 name="Table 229"/>
          <p:cNvGraphicFramePr/>
          <p:nvPr/>
        </p:nvGraphicFramePr>
        <p:xfrm>
          <a:off x="6891866"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bl>
          </a:graphicData>
        </a:graphic>
      </p:graphicFrame>
      <p:graphicFrame>
        <p:nvGraphicFramePr>
          <p:cNvPr id="230" name="Table 230"/>
          <p:cNvGraphicFramePr/>
          <p:nvPr/>
        </p:nvGraphicFramePr>
        <p:xfrm>
          <a:off x="584200"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bl>
          </a:graphicData>
        </a:graphic>
      </p:graphicFrame>
      <p:graphicFrame>
        <p:nvGraphicFramePr>
          <p:cNvPr id="231" name="Table 231"/>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32" name="Table 232"/>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33" name="Shape 233"/>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34"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35" name="Shape 235"/>
          <p:cNvSpPr/>
          <p:nvPr/>
        </p:nvSpPr>
        <p:spPr>
          <a:xfrm>
            <a:off x="5587218" y="306846"/>
            <a:ext cx="183036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Quadtrac</a:t>
            </a:r>
          </a:p>
        </p:txBody>
      </p:sp>
      <p:sp>
        <p:nvSpPr>
          <p:cNvPr id="236" name="Shape 236"/>
          <p:cNvSpPr/>
          <p:nvPr/>
        </p:nvSpPr>
        <p:spPr>
          <a:xfrm>
            <a:off x="565149"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Left extended arm mirror 60% obstructed view</a:t>
            </a:r>
          </a:p>
        </p:txBody>
      </p:sp>
      <p:sp>
        <p:nvSpPr>
          <p:cNvPr id="237" name="Shape 237"/>
          <p:cNvSpPr/>
          <p:nvPr/>
        </p:nvSpPr>
        <p:spPr>
          <a:xfrm>
            <a:off x="6872816"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Right extended arm mirror 68% obstructed view</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 name="Table 239"/>
          <p:cNvGraphicFramePr/>
          <p:nvPr/>
        </p:nvGraphicFramePr>
        <p:xfrm>
          <a:off x="3678766" y="27304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40" name="Table 240"/>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41" name="Table 241"/>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42" name="Shape 242"/>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43"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44" name="Shape 244"/>
          <p:cNvSpPr/>
          <p:nvPr/>
        </p:nvSpPr>
        <p:spPr>
          <a:xfrm>
            <a:off x="5587218" y="306846"/>
            <a:ext cx="183036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Quadtrac</a:t>
            </a:r>
          </a:p>
        </p:txBody>
      </p:sp>
      <p:sp>
        <p:nvSpPr>
          <p:cNvPr id="245" name="Shape 245"/>
          <p:cNvSpPr/>
          <p:nvPr/>
        </p:nvSpPr>
        <p:spPr>
          <a:xfrm>
            <a:off x="3659716" y="8268539"/>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Camera mounted above PTO shield 35% obstructed view</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 name="Table 247"/>
          <p:cNvGraphicFramePr/>
          <p:nvPr/>
        </p:nvGraphicFramePr>
        <p:xfrm>
          <a:off x="3678766" y="27304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48" name="Table 248"/>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49" name="Table 249"/>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50" name="Shape 250"/>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51"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52" name="Shape 252"/>
          <p:cNvSpPr/>
          <p:nvPr/>
        </p:nvSpPr>
        <p:spPr>
          <a:xfrm>
            <a:off x="5587218" y="306846"/>
            <a:ext cx="183036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Quadtrac</a:t>
            </a:r>
          </a:p>
        </p:txBody>
      </p:sp>
      <p:sp>
        <p:nvSpPr>
          <p:cNvPr id="253" name="Shape 253"/>
          <p:cNvSpPr/>
          <p:nvPr/>
        </p:nvSpPr>
        <p:spPr>
          <a:xfrm>
            <a:off x="3659716" y="8033589"/>
            <a:ext cx="5685368" cy="1663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Combination of camera and extended arm mirrors 24% obstructed view</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IMG_0930.jpeg"/>
          <p:cNvPicPr/>
          <p:nvPr/>
        </p:nvPicPr>
        <p:blipFill>
          <a:blip r:embed="rId2" cstate="email">
            <a:extLst>
              <a:ext uri="{28A0092B-C50C-407E-A947-70E740481C1C}">
                <a14:useLocalDpi xmlns:a14="http://schemas.microsoft.com/office/drawing/2010/main"/>
              </a:ext>
            </a:extLst>
          </a:blip>
          <a:srcRect/>
          <a:stretch>
            <a:fillRect/>
          </a:stretch>
        </p:blipFill>
        <p:spPr>
          <a:xfrm>
            <a:off x="0" y="0"/>
            <a:ext cx="13004845" cy="9964837"/>
          </a:xfrm>
          <a:prstGeom prst="rect">
            <a:avLst/>
          </a:prstGeom>
          <a:ln w="12700">
            <a:miter lim="400000"/>
          </a:ln>
        </p:spPr>
      </p:pic>
      <p:pic>
        <p:nvPicPr>
          <p:cNvPr id="256" name="pasted-image.tif"/>
          <p:cNvPicPr/>
          <p:nvPr/>
        </p:nvPicPr>
        <p:blipFill>
          <a:blip r:embed="rId3">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 name="Table 258"/>
          <p:cNvGraphicFramePr/>
          <p:nvPr/>
        </p:nvGraphicFramePr>
        <p:xfrm>
          <a:off x="6891866"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59" name="Table 259"/>
          <p:cNvGraphicFramePr/>
          <p:nvPr/>
        </p:nvGraphicFramePr>
        <p:xfrm>
          <a:off x="584200" y="27812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bl>
          </a:graphicData>
        </a:graphic>
      </p:graphicFrame>
      <p:graphicFrame>
        <p:nvGraphicFramePr>
          <p:cNvPr id="260" name="Table 260"/>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61" name="Table 261"/>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62" name="Shape 262"/>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63"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64" name="Shape 264"/>
          <p:cNvSpPr/>
          <p:nvPr/>
        </p:nvSpPr>
        <p:spPr>
          <a:xfrm>
            <a:off x="6029573" y="306846"/>
            <a:ext cx="94565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Cart</a:t>
            </a:r>
          </a:p>
        </p:txBody>
      </p:sp>
      <p:sp>
        <p:nvSpPr>
          <p:cNvPr id="265" name="Shape 265"/>
          <p:cNvSpPr/>
          <p:nvPr/>
        </p:nvSpPr>
        <p:spPr>
          <a:xfrm>
            <a:off x="565149"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Left extended arm mirror 84% obstructed view</a:t>
            </a:r>
          </a:p>
        </p:txBody>
      </p:sp>
      <p:sp>
        <p:nvSpPr>
          <p:cNvPr id="266" name="Shape 266"/>
          <p:cNvSpPr/>
          <p:nvPr/>
        </p:nvSpPr>
        <p:spPr>
          <a:xfrm>
            <a:off x="6872816" y="8201366"/>
            <a:ext cx="5685368" cy="1143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Right extended arm mirror 84% obstructed view</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 name="Table 268"/>
          <p:cNvGraphicFramePr/>
          <p:nvPr/>
        </p:nvGraphicFramePr>
        <p:xfrm>
          <a:off x="3678766" y="2730499"/>
          <a:ext cx="5647265" cy="5384800"/>
        </p:xfrm>
        <a:graphic>
          <a:graphicData uri="http://schemas.openxmlformats.org/drawingml/2006/table">
            <a:tbl>
              <a:tblPr>
                <a:tableStyleId>{4C3C2611-4C71-4FC5-86AE-919BDF0F9419}</a:tableStyleId>
              </a:tblPr>
              <a:tblGrid>
                <a:gridCol w="1129453"/>
                <a:gridCol w="1129453"/>
                <a:gridCol w="1129453"/>
                <a:gridCol w="1129453"/>
                <a:gridCol w="1129453"/>
              </a:tblGrid>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FF26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r h="1076960">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c>
                  <a:txBody>
                    <a:bodyPr/>
                    <a:lstStyle/>
                    <a:p>
                      <a:pPr lvl="0" algn="ctr" defTabSz="584200">
                        <a:defRPr sz="3000">
                          <a:sym typeface="Gill Sans Light"/>
                        </a:defRPr>
                      </a:pPr>
                      <a:endParaRPr/>
                    </a:p>
                  </a:txBody>
                  <a:tcPr marL="50800" marR="50800" marT="50800" marB="50800" anchor="ctr" horzOverflow="overflow">
                    <a:lnL w="38100">
                      <a:solidFill>
                        <a:srgbClr val="414141"/>
                      </a:solidFill>
                      <a:miter lim="400000"/>
                    </a:lnL>
                    <a:lnR w="38100">
                      <a:solidFill>
                        <a:srgbClr val="414141"/>
                      </a:solidFill>
                      <a:miter lim="400000"/>
                    </a:lnR>
                    <a:lnT w="38100">
                      <a:solidFill>
                        <a:srgbClr val="414141"/>
                      </a:solidFill>
                      <a:miter lim="400000"/>
                    </a:lnT>
                    <a:lnB w="38100">
                      <a:solidFill>
                        <a:srgbClr val="414141"/>
                      </a:solidFill>
                      <a:miter lim="400000"/>
                    </a:lnB>
                    <a:solidFill>
                      <a:srgbClr val="00F900"/>
                    </a:solidFill>
                  </a:tcPr>
                </a:tc>
              </a:tr>
            </a:tbl>
          </a:graphicData>
        </a:graphic>
      </p:graphicFrame>
      <p:graphicFrame>
        <p:nvGraphicFramePr>
          <p:cNvPr id="269" name="Table 269"/>
          <p:cNvGraphicFramePr/>
          <p:nvPr/>
        </p:nvGraphicFramePr>
        <p:xfrm>
          <a:off x="9776690"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b="1">
                          <a:solidFill>
                            <a:srgbClr val="5A5F5E"/>
                          </a:solidFill>
                          <a:sym typeface="Gill Sans Light"/>
                        </a:rPr>
                        <a:t>Obstructed</a:t>
                      </a:r>
                    </a:p>
                  </a:txBody>
                  <a:tcPr marL="50800" marR="50800" marT="50800" marB="50800" anchor="ctr" horzOverflow="overflow">
                    <a:lnL w="12700">
                      <a:miter lim="400000"/>
                    </a:lnL>
                    <a:lnR w="12700">
                      <a:miter lim="400000"/>
                    </a:lnR>
                    <a:lnT w="12700">
                      <a:miter lim="400000"/>
                    </a:lnT>
                    <a:lnB w="12700">
                      <a:miter lim="400000"/>
                    </a:lnB>
                    <a:solidFill>
                      <a:srgbClr val="FF2600"/>
                    </a:solidFill>
                  </a:tcPr>
                </a:tc>
              </a:tr>
            </a:tbl>
          </a:graphicData>
        </a:graphic>
      </p:graphicFrame>
      <p:graphicFrame>
        <p:nvGraphicFramePr>
          <p:cNvPr id="270" name="Table 270"/>
          <p:cNvGraphicFramePr/>
          <p:nvPr/>
        </p:nvGraphicFramePr>
        <p:xfrm>
          <a:off x="11394944" y="244133"/>
          <a:ext cx="1276245" cy="1265749"/>
        </p:xfrm>
        <a:graphic>
          <a:graphicData uri="http://schemas.openxmlformats.org/drawingml/2006/table">
            <a:tbl>
              <a:tblPr>
                <a:tableStyleId>{4C3C2611-4C71-4FC5-86AE-919BDF0F9419}</a:tableStyleId>
              </a:tblPr>
              <a:tblGrid>
                <a:gridCol w="1276245"/>
              </a:tblGrid>
              <a:tr h="1265749">
                <a:tc>
                  <a:txBody>
                    <a:bodyPr/>
                    <a:lstStyle/>
                    <a:p>
                      <a:pPr lvl="0" algn="ctr" defTabSz="584200">
                        <a:defRPr sz="1800">
                          <a:solidFill>
                            <a:srgbClr val="000000"/>
                          </a:solidFill>
                        </a:defRPr>
                      </a:pPr>
                      <a:r>
                        <a:rPr sz="3000">
                          <a:solidFill>
                            <a:srgbClr val="5A5F5E"/>
                          </a:solidFill>
                          <a:sym typeface="Gill Sans Light"/>
                        </a:rPr>
                        <a:t>Visible</a:t>
                      </a:r>
                    </a:p>
                  </a:txBody>
                  <a:tcPr marL="50800" marR="50800" marT="50800" marB="50800" anchor="ctr" horzOverflow="overflow">
                    <a:lnL w="12700">
                      <a:miter lim="400000"/>
                    </a:lnL>
                    <a:lnR w="12700">
                      <a:miter lim="400000"/>
                    </a:lnR>
                    <a:lnT w="12700">
                      <a:miter lim="400000"/>
                    </a:lnT>
                    <a:lnB w="12700">
                      <a:miter lim="400000"/>
                    </a:lnB>
                    <a:solidFill>
                      <a:srgbClr val="00F900"/>
                    </a:solidFill>
                  </a:tcPr>
                </a:tc>
              </a:tr>
            </a:tbl>
          </a:graphicData>
        </a:graphic>
      </p:graphicFrame>
      <p:sp>
        <p:nvSpPr>
          <p:cNvPr id="271" name="Shape 271"/>
          <p:cNvSpPr/>
          <p:nvPr/>
        </p:nvSpPr>
        <p:spPr>
          <a:xfrm>
            <a:off x="8593605" y="565858"/>
            <a:ext cx="847429"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Key:</a:t>
            </a:r>
          </a:p>
        </p:txBody>
      </p:sp>
      <p:pic>
        <p:nvPicPr>
          <p:cNvPr id="272" name="pasted-image.pdf"/>
          <p:cNvPicPr/>
          <p:nvPr/>
        </p:nvPicPr>
        <p:blipFill>
          <a:blip r:embed="rId2">
            <a:extLst/>
          </a:blip>
          <a:stretch>
            <a:fillRect/>
          </a:stretch>
        </p:blipFill>
        <p:spPr>
          <a:xfrm>
            <a:off x="5799373" y="1052184"/>
            <a:ext cx="1406054" cy="1406054"/>
          </a:xfrm>
          <a:prstGeom prst="rect">
            <a:avLst/>
          </a:prstGeom>
          <a:ln w="12700">
            <a:miter lim="400000"/>
          </a:ln>
        </p:spPr>
      </p:pic>
      <p:sp>
        <p:nvSpPr>
          <p:cNvPr id="273" name="Shape 273"/>
          <p:cNvSpPr/>
          <p:nvPr/>
        </p:nvSpPr>
        <p:spPr>
          <a:xfrm>
            <a:off x="6029573" y="306846"/>
            <a:ext cx="94565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535353"/>
                </a:solidFill>
              </a:rPr>
              <a:t>Cart</a:t>
            </a:r>
          </a:p>
        </p:txBody>
      </p:sp>
      <p:sp>
        <p:nvSpPr>
          <p:cNvPr id="274" name="Shape 274"/>
          <p:cNvSpPr/>
          <p:nvPr/>
        </p:nvSpPr>
        <p:spPr>
          <a:xfrm>
            <a:off x="3659716" y="8046289"/>
            <a:ext cx="5685368" cy="1663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3600">
                <a:solidFill>
                  <a:srgbClr val="535353"/>
                </a:solidFill>
              </a:rPr>
              <a:t>Camera mounted on frame cross member 4% obstructed view</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Thank you</a:t>
            </a:r>
          </a:p>
        </p:txBody>
      </p:sp>
      <p:sp>
        <p:nvSpPr>
          <p:cNvPr id="277" name="Shape 277"/>
          <p:cNvSpPr>
            <a:spLocks noGrp="1"/>
          </p:cNvSpPr>
          <p:nvPr>
            <p:ph type="body" idx="1"/>
          </p:nvPr>
        </p:nvSpPr>
        <p:spPr>
          <a:prstGeom prst="rect">
            <a:avLst/>
          </a:prstGeom>
        </p:spPr>
        <p:txBody>
          <a:bodyPr/>
          <a:lstStyle/>
          <a:p>
            <a:pPr marL="0" lvl="0" indent="0">
              <a:buSzTx/>
              <a:buNone/>
              <a:defRPr sz="1800">
                <a:solidFill>
                  <a:srgbClr val="000000"/>
                </a:solidFill>
              </a:defRPr>
            </a:pPr>
            <a:r>
              <a:rPr sz="3800" b="1">
                <a:solidFill>
                  <a:srgbClr val="535353"/>
                </a:solidFill>
              </a:rPr>
              <a:t>Special thanks to:</a:t>
            </a:r>
          </a:p>
          <a:p>
            <a:pPr marL="0" lvl="0" indent="0">
              <a:buSzTx/>
              <a:buNone/>
              <a:defRPr sz="1800">
                <a:solidFill>
                  <a:srgbClr val="000000"/>
                </a:solidFill>
              </a:defRPr>
            </a:pPr>
            <a:r>
              <a:rPr sz="3800">
                <a:solidFill>
                  <a:srgbClr val="535353"/>
                </a:solidFill>
              </a:rPr>
              <a:t>Dr. Bill Field </a:t>
            </a:r>
          </a:p>
          <a:p>
            <a:pPr marL="0" lvl="0" indent="0">
              <a:buSzTx/>
              <a:buNone/>
              <a:defRPr sz="1800">
                <a:solidFill>
                  <a:srgbClr val="000000"/>
                </a:solidFill>
              </a:defRPr>
            </a:pPr>
            <a:r>
              <a:rPr sz="3800">
                <a:solidFill>
                  <a:srgbClr val="535353"/>
                </a:solidFill>
              </a:rPr>
              <a:t>Dave N. </a:t>
            </a:r>
          </a:p>
          <a:p>
            <a:pPr marL="0" lvl="0" indent="0">
              <a:buSzTx/>
              <a:buNone/>
              <a:defRPr sz="1800">
                <a:solidFill>
                  <a:srgbClr val="000000"/>
                </a:solidFill>
              </a:defRPr>
            </a:pPr>
            <a:r>
              <a:rPr sz="3800">
                <a:solidFill>
                  <a:srgbClr val="535353"/>
                </a:solidFill>
              </a:rPr>
              <a:t>Vision Works Cameras (Mr. Rob Smucker &amp; Mr. Mark Riley)</a:t>
            </a:r>
          </a:p>
        </p:txBody>
      </p:sp>
      <p:pic>
        <p:nvPicPr>
          <p:cNvPr id="278" name="pasted-image.pdf"/>
          <p:cNvPicPr/>
          <p:nvPr/>
        </p:nvPicPr>
        <p:blipFill>
          <a:blip r:embed="rId2">
            <a:extLst/>
          </a:blip>
          <a:stretch>
            <a:fillRect/>
          </a:stretch>
        </p:blipFill>
        <p:spPr>
          <a:xfrm>
            <a:off x="6775756" y="3237228"/>
            <a:ext cx="5473087" cy="5285744"/>
          </a:xfrm>
          <a:prstGeom prst="rect">
            <a:avLst/>
          </a:prstGeom>
          <a:ln w="12700">
            <a:miter lim="400000"/>
          </a:ln>
        </p:spPr>
      </p:pic>
      <p:pic>
        <p:nvPicPr>
          <p:cNvPr id="279" name="pasted-image.tif"/>
          <p:cNvPicPr/>
          <p:nvPr/>
        </p:nvPicPr>
        <p:blipFill>
          <a:blip r:embed="rId3">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240" y="3208303"/>
            <a:ext cx="11704320" cy="6436924"/>
          </a:xfrm>
        </p:spPr>
        <p:txBody>
          <a:bodyPr>
            <a:normAutofit/>
          </a:bodyPr>
          <a:lstStyle/>
          <a:p>
            <a:pPr marL="571500" indent="-571500">
              <a:buFont typeface="Arial" panose="020B0604020202020204" pitchFamily="34" charset="0"/>
              <a:buChar char="•"/>
              <a:defRPr/>
            </a:pPr>
            <a:r>
              <a:rPr lang="en-US" sz="4300" cap="none" dirty="0" smtClean="0">
                <a:latin typeface="Lucida Sans Unicode" panose="020B0602030504020204" pitchFamily="34" charset="0"/>
                <a:cs typeface="Lucida Sans Unicode" panose="020B0602030504020204" pitchFamily="34" charset="0"/>
              </a:rPr>
              <a:t>Echo</a:t>
            </a:r>
          </a:p>
          <a:p>
            <a:pPr lvl="2" indent="0">
              <a:defRPr/>
            </a:pPr>
            <a:r>
              <a:rPr lang="en-US" sz="4300" cap="none" dirty="0" smtClean="0">
                <a:latin typeface="Lucida Sans Unicode" panose="020B0602030504020204" pitchFamily="34" charset="0"/>
                <a:cs typeface="Lucida Sans Unicode" panose="020B0602030504020204" pitchFamily="34" charset="0"/>
              </a:rPr>
              <a:t>		Check </a:t>
            </a:r>
            <a:r>
              <a:rPr lang="en-US" sz="4300" cap="none" dirty="0">
                <a:latin typeface="Lucida Sans Unicode" panose="020B0602030504020204" pitchFamily="34" charset="0"/>
                <a:cs typeface="Lucida Sans Unicode" panose="020B0602030504020204" pitchFamily="34" charset="0"/>
              </a:rPr>
              <a:t>to see if you are logged in twice</a:t>
            </a:r>
          </a:p>
          <a:p>
            <a:pPr marL="571500" indent="-571500">
              <a:buFont typeface="Arial" panose="020B0604020202020204" pitchFamily="34" charset="0"/>
              <a:buChar char="•"/>
              <a:defRPr/>
            </a:pPr>
            <a:r>
              <a:rPr lang="en-US" sz="4300" cap="none" dirty="0">
                <a:latin typeface="Lucida Sans Unicode" panose="020B0602030504020204" pitchFamily="34" charset="0"/>
                <a:cs typeface="Lucida Sans Unicode" panose="020B0602030504020204" pitchFamily="34" charset="0"/>
              </a:rPr>
              <a:t>Disconnection with </a:t>
            </a:r>
            <a:r>
              <a:rPr lang="en-US" sz="4300" cap="none" dirty="0" smtClean="0">
                <a:latin typeface="Lucida Sans Unicode" panose="020B0602030504020204" pitchFamily="34" charset="0"/>
                <a:cs typeface="Lucida Sans Unicode" panose="020B0602030504020204" pitchFamily="34" charset="0"/>
              </a:rPr>
              <a:t>presenters</a:t>
            </a:r>
          </a:p>
          <a:p>
            <a:pPr>
              <a:defRPr/>
            </a:pPr>
            <a:r>
              <a:rPr lang="en-US" sz="4300" cap="none" dirty="0">
                <a:latin typeface="Lucida Sans Unicode" panose="020B0602030504020204" pitchFamily="34" charset="0"/>
                <a:cs typeface="Lucida Sans Unicode" panose="020B0602030504020204" pitchFamily="34" charset="0"/>
              </a:rPr>
              <a:t>	</a:t>
            </a:r>
            <a:r>
              <a:rPr lang="en-US" sz="4300" cap="none" dirty="0" smtClean="0">
                <a:latin typeface="Lucida Sans Unicode" panose="020B0602030504020204" pitchFamily="34" charset="0"/>
                <a:cs typeface="Lucida Sans Unicode" panose="020B0602030504020204" pitchFamily="34" charset="0"/>
              </a:rPr>
              <a:t>	Hang </a:t>
            </a:r>
            <a:r>
              <a:rPr lang="en-US" sz="4300" cap="none" dirty="0">
                <a:latin typeface="Lucida Sans Unicode" panose="020B0602030504020204" pitchFamily="34" charset="0"/>
                <a:cs typeface="Lucida Sans Unicode" panose="020B0602030504020204" pitchFamily="34" charset="0"/>
              </a:rPr>
              <a:t>on – we’ll reconnect as soon as </a:t>
            </a:r>
            <a:endParaRPr lang="en-US" sz="4300" cap="none" dirty="0">
              <a:latin typeface="Lucida Sans Unicode" panose="020B0602030504020204" pitchFamily="34" charset="0"/>
              <a:cs typeface="Lucida Sans Unicode" panose="020B0602030504020204" pitchFamily="34" charset="0"/>
            </a:endParaRPr>
          </a:p>
          <a:p>
            <a:pPr>
              <a:defRPr/>
            </a:pPr>
            <a:r>
              <a:rPr lang="en-US" sz="4300" cap="none" dirty="0" smtClean="0">
                <a:latin typeface="Lucida Sans Unicode" panose="020B0602030504020204" pitchFamily="34" charset="0"/>
                <a:cs typeface="Lucida Sans Unicode" panose="020B0602030504020204" pitchFamily="34" charset="0"/>
              </a:rPr>
              <a:t>		possible</a:t>
            </a:r>
            <a:endParaRPr lang="en-US" sz="4300" cap="none" dirty="0">
              <a:latin typeface="Lucida Sans Unicode" panose="020B0602030504020204" pitchFamily="34" charset="0"/>
              <a:cs typeface="Lucida Sans Unicode" panose="020B0602030504020204" pitchFamily="34" charset="0"/>
            </a:endParaRPr>
          </a:p>
          <a:p>
            <a:pPr marL="571500" indent="-571500">
              <a:buFont typeface="Arial" panose="020B0604020202020204" pitchFamily="34" charset="0"/>
              <a:buChar char="•"/>
              <a:defRPr/>
            </a:pPr>
            <a:r>
              <a:rPr lang="en-US" sz="4300" cap="none" dirty="0">
                <a:latin typeface="Lucida Sans Unicode" panose="020B0602030504020204" pitchFamily="34" charset="0"/>
                <a:cs typeface="Lucida Sans Unicode" panose="020B0602030504020204" pitchFamily="34" charset="0"/>
              </a:rPr>
              <a:t>Disconnection with </a:t>
            </a:r>
            <a:r>
              <a:rPr lang="en-US" sz="4300" cap="none" dirty="0" smtClean="0">
                <a:latin typeface="Lucida Sans Unicode" panose="020B0602030504020204" pitchFamily="34" charset="0"/>
                <a:cs typeface="Lucida Sans Unicode" panose="020B0602030504020204" pitchFamily="34" charset="0"/>
              </a:rPr>
              <a:t>participants</a:t>
            </a:r>
          </a:p>
          <a:p>
            <a:pPr>
              <a:defRPr/>
            </a:pPr>
            <a:r>
              <a:rPr lang="en-US" sz="4300" cap="none" dirty="0">
                <a:latin typeface="Lucida Sans Unicode" panose="020B0602030504020204" pitchFamily="34" charset="0"/>
                <a:cs typeface="Lucida Sans Unicode" panose="020B0602030504020204" pitchFamily="34" charset="0"/>
              </a:rPr>
              <a:t>	</a:t>
            </a:r>
            <a:r>
              <a:rPr lang="en-US" sz="4300" cap="none" dirty="0" smtClean="0">
                <a:latin typeface="Lucida Sans Unicode" panose="020B0602030504020204" pitchFamily="34" charset="0"/>
                <a:cs typeface="Lucida Sans Unicode" panose="020B0602030504020204" pitchFamily="34" charset="0"/>
              </a:rPr>
              <a:t>	Log </a:t>
            </a:r>
            <a:r>
              <a:rPr lang="en-US" sz="4300" cap="none" dirty="0">
                <a:latin typeface="Lucida Sans Unicode" panose="020B0602030504020204" pitchFamily="34" charset="0"/>
                <a:cs typeface="Lucida Sans Unicode" panose="020B0602030504020204" pitchFamily="34" charset="0"/>
              </a:rPr>
              <a:t>in again</a:t>
            </a:r>
          </a:p>
          <a:p>
            <a:pPr marL="559198" lvl="1" indent="0">
              <a:defRPr/>
            </a:pPr>
            <a:endParaRPr lang="en-US" dirty="0"/>
          </a:p>
        </p:txBody>
      </p:sp>
      <p:sp>
        <p:nvSpPr>
          <p:cNvPr id="3" name="Title 2"/>
          <p:cNvSpPr>
            <a:spLocks noGrp="1"/>
          </p:cNvSpPr>
          <p:nvPr>
            <p:ph type="title"/>
          </p:nvPr>
        </p:nvSpPr>
        <p:spPr>
          <a:xfrm>
            <a:off x="958145" y="1828800"/>
            <a:ext cx="11704320" cy="1625600"/>
          </a:xfrm>
        </p:spPr>
        <p:txBody>
          <a:bodyPr>
            <a:normAutofit/>
          </a:bodyPr>
          <a:lstStyle/>
          <a:p>
            <a:pPr>
              <a:defRPr/>
            </a:pPr>
            <a:r>
              <a:rPr lang="en-US" sz="5600" dirty="0" smtClean="0">
                <a:solidFill>
                  <a:schemeClr val="accent6">
                    <a:lumMod val="50000"/>
                  </a:schemeClr>
                </a:solidFill>
                <a:latin typeface="+mn-lt"/>
              </a:rPr>
              <a:t>Known Webinar Issues</a:t>
            </a:r>
            <a:endParaRPr lang="en-US" sz="5600" dirty="0">
              <a:solidFill>
                <a:schemeClr val="accent6">
                  <a:lumMod val="50000"/>
                </a:schemeClr>
              </a:solidFill>
              <a:latin typeface="+mn-lt"/>
            </a:endParaRPr>
          </a:p>
        </p:txBody>
      </p:sp>
      <p:pic>
        <p:nvPicPr>
          <p:cNvPr id="11268" name="Picture 5" descr="agrMDn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45227" y="866987"/>
            <a:ext cx="3029938" cy="81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650240" y="2059093"/>
            <a:ext cx="11921067" cy="6870417"/>
          </a:xfrm>
        </p:spPr>
        <p:txBody>
          <a:bodyPr>
            <a:normAutofit/>
          </a:bodyPr>
          <a:lstStyle/>
          <a:p>
            <a:pPr>
              <a:defRPr/>
            </a:pPr>
            <a:r>
              <a:rPr lang="en-US" sz="4300" cap="none" dirty="0">
                <a:solidFill>
                  <a:schemeClr val="accent6">
                    <a:lumMod val="50000"/>
                  </a:schemeClr>
                </a:solidFill>
                <a:latin typeface="Lucida Sans Unicode" panose="020B0602030504020204" pitchFamily="34" charset="0"/>
                <a:cs typeface="Lucida Sans Unicode" panose="020B0602030504020204" pitchFamily="34" charset="0"/>
              </a:rPr>
              <a:t>AgrAbility: </a:t>
            </a:r>
            <a:r>
              <a:rPr lang="en-US" sz="4300" b="0" cap="none" dirty="0">
                <a:solidFill>
                  <a:schemeClr val="accent6">
                    <a:lumMod val="50000"/>
                  </a:schemeClr>
                </a:solidFill>
                <a:latin typeface="Lucida Sans Unicode" panose="020B0602030504020204" pitchFamily="34" charset="0"/>
                <a:cs typeface="Lucida Sans Unicode" panose="020B0602030504020204" pitchFamily="34" charset="0"/>
              </a:rPr>
              <a:t>USDA-sponsored program that assists farmers, ranchers, and other agricultural workers with disabilities.</a:t>
            </a:r>
          </a:p>
          <a:p>
            <a:pPr lvl="1">
              <a:defRPr/>
            </a:pP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a:t>
            </a:r>
            <a:endPar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Organizations. Currently </a:t>
            </a: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20 projects covering 22 states</a:t>
            </a:r>
          </a:p>
          <a:p>
            <a:pPr lvl="1">
              <a:defRPr/>
            </a:pP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a:t>
            </a:r>
            <a:endPar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Ground </a:t>
            </a: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Resource </a:t>
            </a: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Center</a:t>
            </a: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 Partners include:</a:t>
            </a:r>
          </a:p>
          <a:p>
            <a:pPr lvl="2">
              <a:defRPr/>
            </a:pPr>
            <a:r>
              <a:rPr lang="en-US" sz="2800" b="0" cap="none" dirty="0">
                <a:solidFill>
                  <a:schemeClr val="accent6">
                    <a:lumMod val="50000"/>
                  </a:schemeClr>
                </a:solidFill>
                <a:latin typeface="Lucida Sans Unicode" panose="020B0602030504020204" pitchFamily="34" charset="0"/>
                <a:cs typeface="Lucida Sans Unicode" panose="020B0602030504020204" pitchFamily="34" charset="0"/>
              </a:rPr>
              <a:t>Goodwill of the Finger Lakes</a:t>
            </a:r>
          </a:p>
          <a:p>
            <a:pPr lvl="2">
              <a:defRPr/>
            </a:pPr>
            <a:r>
              <a:rPr lang="en-US" sz="2800" b="0" cap="none" dirty="0">
                <a:solidFill>
                  <a:schemeClr val="accent6">
                    <a:lumMod val="50000"/>
                  </a:schemeClr>
                </a:solidFill>
                <a:latin typeface="Lucida Sans Unicode" panose="020B0602030504020204" pitchFamily="34" charset="0"/>
                <a:cs typeface="Lucida Sans Unicode" panose="020B0602030504020204" pitchFamily="34" charset="0"/>
              </a:rPr>
              <a:t>The Arthritis Foundation, Heartland Region</a:t>
            </a:r>
          </a:p>
          <a:p>
            <a:pPr lvl="2">
              <a:defRPr/>
            </a:pPr>
            <a:r>
              <a:rPr lang="en-US" sz="2800" b="0" cap="none" dirty="0">
                <a:solidFill>
                  <a:schemeClr val="accent6">
                    <a:lumMod val="50000"/>
                  </a:schemeClr>
                </a:solidFill>
                <a:latin typeface="Lucida Sans Unicode" panose="020B0602030504020204" pitchFamily="34" charset="0"/>
                <a:cs typeface="Lucida Sans Unicode" panose="020B0602030504020204" pitchFamily="34" charset="0"/>
              </a:rPr>
              <a:t>The University of Illinois at Urbana-Champaign</a:t>
            </a:r>
          </a:p>
          <a:p>
            <a:pPr lvl="2">
              <a:defRPr/>
            </a:pPr>
            <a:r>
              <a:rPr lang="en-US" sz="2800" b="0" cap="none" dirty="0">
                <a:solidFill>
                  <a:schemeClr val="accent6">
                    <a:lumMod val="50000"/>
                  </a:schemeClr>
                </a:solidFill>
                <a:latin typeface="Lucida Sans Unicode" panose="020B0602030504020204" pitchFamily="34" charset="0"/>
                <a:cs typeface="Lucida Sans Unicode" panose="020B0602030504020204" pitchFamily="34" charset="0"/>
              </a:rPr>
              <a:t>Colorado State </a:t>
            </a:r>
            <a:r>
              <a:rPr lang="en-US" sz="2800" b="0" cap="none"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p>
          <a:p>
            <a:pPr lvl="2">
              <a:defRPr/>
            </a:pPr>
            <a:endParaRPr lang="en-US" sz="2800" b="0" cap="none" dirty="0">
              <a:solidFill>
                <a:schemeClr val="accent6">
                  <a:lumMod val="50000"/>
                </a:schemeClr>
              </a:solidFill>
              <a:latin typeface="Lucida Sans Unicode" panose="020B0602030504020204" pitchFamily="34" charset="0"/>
              <a:cs typeface="Lucida Sans Unicode" panose="020B0602030504020204" pitchFamily="34" charset="0"/>
            </a:endParaRPr>
          </a:p>
          <a:p>
            <a:pPr lvl="1">
              <a:defRPr/>
            </a:pPr>
            <a:r>
              <a:rPr lang="en-US" b="0" cap="none" dirty="0" smtClean="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b="0" cap="none" dirty="0" smtClean="0">
                <a:latin typeface="Lucida Sans Unicode" panose="020B0602030504020204" pitchFamily="34" charset="0"/>
                <a:cs typeface="Lucida Sans Unicode" panose="020B0602030504020204" pitchFamily="34" charset="0"/>
                <a:hlinkClick r:id="rId2"/>
              </a:rPr>
              <a:t>www.agrability.org</a:t>
            </a:r>
            <a:endParaRPr lang="en-US" b="0" cap="none" dirty="0" smtClean="0">
              <a:latin typeface="Lucida Sans Unicode" panose="020B0602030504020204" pitchFamily="34" charset="0"/>
              <a:cs typeface="Lucida Sans Unicode" panose="020B0602030504020204" pitchFamily="34" charset="0"/>
            </a:endParaRPr>
          </a:p>
        </p:txBody>
      </p:sp>
      <p:pic>
        <p:nvPicPr>
          <p:cNvPr id="12291" name="Picture 5" descr="agrMDn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6320" y="325120"/>
            <a:ext cx="6059876" cy="162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normAutofit fontScale="90000"/>
          </a:bodyPr>
          <a:lstStyle/>
          <a:p>
            <a:pPr lvl="0">
              <a:defRPr sz="1800" cap="none">
                <a:solidFill>
                  <a:srgbClr val="000000"/>
                </a:solidFill>
              </a:defRPr>
            </a:pPr>
            <a:r>
              <a:rPr sz="7200" cap="all">
                <a:solidFill>
                  <a:srgbClr val="535353"/>
                </a:solidFill>
              </a:rPr>
              <a:t>Assistive Viewing Technology to Improve Agricultural Safety</a:t>
            </a:r>
          </a:p>
        </p:txBody>
      </p:sp>
      <p:sp>
        <p:nvSpPr>
          <p:cNvPr id="42" name="Shape 42"/>
          <p:cNvSpPr>
            <a:spLocks noGrp="1"/>
          </p:cNvSpPr>
          <p:nvPr>
            <p:ph type="body" idx="1"/>
          </p:nvPr>
        </p:nvSpPr>
        <p:spPr>
          <a:xfrm>
            <a:off x="698500" y="6083300"/>
            <a:ext cx="5591771" cy="2823171"/>
          </a:xfrm>
          <a:prstGeom prst="rect">
            <a:avLst/>
          </a:prstGeom>
        </p:spPr>
        <p:txBody>
          <a:bodyPr/>
          <a:lstStyle/>
          <a:p>
            <a:pPr lvl="0" algn="l" defTabSz="315468">
              <a:defRPr sz="1800">
                <a:solidFill>
                  <a:srgbClr val="000000"/>
                </a:solidFill>
              </a:defRPr>
            </a:pPr>
            <a:r>
              <a:rPr sz="2268" b="1">
                <a:solidFill>
                  <a:srgbClr val="535353"/>
                </a:solidFill>
              </a:rPr>
              <a:t>Presenter Name:</a:t>
            </a:r>
          </a:p>
          <a:p>
            <a:pPr lvl="0" algn="l" defTabSz="315468">
              <a:defRPr sz="1800">
                <a:solidFill>
                  <a:srgbClr val="000000"/>
                </a:solidFill>
              </a:defRPr>
            </a:pPr>
            <a:endParaRPr sz="2268">
              <a:solidFill>
                <a:srgbClr val="535353"/>
              </a:solidFill>
            </a:endParaRPr>
          </a:p>
          <a:p>
            <a:pPr lvl="0" algn="l" defTabSz="315468">
              <a:defRPr sz="1800">
                <a:solidFill>
                  <a:srgbClr val="000000"/>
                </a:solidFill>
              </a:defRPr>
            </a:pPr>
            <a:r>
              <a:rPr sz="2052">
                <a:solidFill>
                  <a:srgbClr val="535353"/>
                </a:solidFill>
              </a:rPr>
              <a:t>Shawn G. Ehlers</a:t>
            </a:r>
          </a:p>
          <a:p>
            <a:pPr lvl="0" algn="l" defTabSz="315468">
              <a:defRPr sz="1800">
                <a:solidFill>
                  <a:srgbClr val="000000"/>
                </a:solidFill>
              </a:defRPr>
            </a:pPr>
            <a:r>
              <a:rPr sz="2052">
                <a:solidFill>
                  <a:srgbClr val="535353"/>
                </a:solidFill>
              </a:rPr>
              <a:t>Doctoral Student</a:t>
            </a:r>
          </a:p>
          <a:p>
            <a:pPr lvl="0" algn="l" defTabSz="315468">
              <a:defRPr sz="1800">
                <a:solidFill>
                  <a:srgbClr val="000000"/>
                </a:solidFill>
              </a:defRPr>
            </a:pPr>
            <a:r>
              <a:rPr sz="2052">
                <a:solidFill>
                  <a:srgbClr val="535353"/>
                </a:solidFill>
              </a:rPr>
              <a:t>Agricultural and Biological Engineering </a:t>
            </a:r>
          </a:p>
          <a:p>
            <a:pPr lvl="0" algn="l" defTabSz="315468">
              <a:defRPr sz="1800">
                <a:solidFill>
                  <a:srgbClr val="000000"/>
                </a:solidFill>
              </a:defRPr>
            </a:pPr>
            <a:r>
              <a:rPr sz="2052">
                <a:solidFill>
                  <a:srgbClr val="535353"/>
                </a:solidFill>
              </a:rPr>
              <a:t>Purdue University </a:t>
            </a:r>
          </a:p>
          <a:p>
            <a:pPr lvl="0" algn="l" defTabSz="315468">
              <a:defRPr sz="1800">
                <a:solidFill>
                  <a:srgbClr val="000000"/>
                </a:solidFill>
              </a:defRPr>
            </a:pPr>
            <a:r>
              <a:rPr sz="2052">
                <a:solidFill>
                  <a:srgbClr val="535353"/>
                </a:solidFill>
              </a:rPr>
              <a:t>West Lafayette, IN</a:t>
            </a:r>
          </a:p>
          <a:p>
            <a:pPr lvl="0" defTabSz="315468">
              <a:defRPr sz="1800">
                <a:solidFill>
                  <a:srgbClr val="000000"/>
                </a:solidFill>
              </a:defRPr>
            </a:pPr>
            <a:endParaRPr sz="2052">
              <a:solidFill>
                <a:srgbClr val="535353"/>
              </a:solidFill>
            </a:endParaRPr>
          </a:p>
        </p:txBody>
      </p:sp>
      <p:pic>
        <p:nvPicPr>
          <p:cNvPr id="43" name="pasted-image.tif"/>
          <p:cNvPicPr/>
          <p:nvPr/>
        </p:nvPicPr>
        <p:blipFill>
          <a:blip r:embed="rId2" cstate="email">
            <a:extLst>
              <a:ext uri="{28A0092B-C50C-407E-A947-70E740481C1C}">
                <a14:useLocalDpi xmlns:a14="http://schemas.microsoft.com/office/drawing/2010/main"/>
              </a:ext>
            </a:extLst>
          </a:blip>
          <a:stretch>
            <a:fillRect/>
          </a:stretch>
        </p:blipFill>
        <p:spPr>
          <a:xfrm>
            <a:off x="10365209" y="8758252"/>
            <a:ext cx="2364855" cy="7442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cap="none">
                <a:solidFill>
                  <a:srgbClr val="000000"/>
                </a:solidFill>
              </a:defRPr>
            </a:pPr>
            <a:r>
              <a:rPr sz="7200" cap="all">
                <a:solidFill>
                  <a:srgbClr val="535353"/>
                </a:solidFill>
              </a:rPr>
              <a:t>Outline</a:t>
            </a:r>
          </a:p>
        </p:txBody>
      </p:sp>
      <p:sp>
        <p:nvSpPr>
          <p:cNvPr id="46" name="Shape 46"/>
          <p:cNvSpPr>
            <a:spLocks noGrp="1"/>
          </p:cNvSpPr>
          <p:nvPr>
            <p:ph type="body" idx="1"/>
          </p:nvPr>
        </p:nvSpPr>
        <p:spPr>
          <a:prstGeom prst="rect">
            <a:avLst/>
          </a:prstGeom>
        </p:spPr>
        <p:txBody>
          <a:bodyPr/>
          <a:lstStyle/>
          <a:p>
            <a:pPr lvl="0">
              <a:defRPr sz="1800">
                <a:solidFill>
                  <a:srgbClr val="000000"/>
                </a:solidFill>
              </a:defRPr>
            </a:pPr>
            <a:r>
              <a:rPr sz="4600">
                <a:solidFill>
                  <a:srgbClr val="535353"/>
                </a:solidFill>
              </a:rPr>
              <a:t>What is assistive viewing technology?</a:t>
            </a:r>
          </a:p>
          <a:p>
            <a:pPr lvl="0">
              <a:defRPr sz="1800">
                <a:solidFill>
                  <a:srgbClr val="000000"/>
                </a:solidFill>
              </a:defRPr>
            </a:pPr>
            <a:r>
              <a:rPr sz="4600">
                <a:solidFill>
                  <a:srgbClr val="535353"/>
                </a:solidFill>
              </a:rPr>
              <a:t>Agricultural equipment design </a:t>
            </a:r>
          </a:p>
          <a:p>
            <a:pPr lvl="0">
              <a:defRPr sz="1800">
                <a:solidFill>
                  <a:srgbClr val="000000"/>
                </a:solidFill>
              </a:defRPr>
            </a:pPr>
            <a:r>
              <a:rPr sz="4600">
                <a:solidFill>
                  <a:srgbClr val="535353"/>
                </a:solidFill>
              </a:rPr>
              <a:t>Advances in viewing technology</a:t>
            </a:r>
          </a:p>
          <a:p>
            <a:pPr lvl="0">
              <a:defRPr sz="1800">
                <a:solidFill>
                  <a:srgbClr val="000000"/>
                </a:solidFill>
              </a:defRPr>
            </a:pPr>
            <a:r>
              <a:rPr sz="4600">
                <a:solidFill>
                  <a:srgbClr val="535353"/>
                </a:solidFill>
              </a:rPr>
              <a:t>Assessment of agricultural equipment visibility </a:t>
            </a:r>
          </a:p>
        </p:txBody>
      </p:sp>
      <p:pic>
        <p:nvPicPr>
          <p:cNvPr id="47" name="pasted-image.tif"/>
          <p:cNvPicPr/>
          <p:nvPr/>
        </p:nvPicPr>
        <p:blipFill>
          <a:blip r:embed="rId2">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355600" y="254000"/>
            <a:ext cx="12293600" cy="1626196"/>
          </a:xfrm>
          <a:prstGeom prst="rect">
            <a:avLst/>
          </a:prstGeom>
        </p:spPr>
        <p:txBody>
          <a:bodyPr>
            <a:normAutofit fontScale="90000"/>
          </a:bodyPr>
          <a:lstStyle>
            <a:lvl1pPr defTabSz="514095">
              <a:defRPr sz="6336"/>
            </a:lvl1pPr>
          </a:lstStyle>
          <a:p>
            <a:pPr lvl="0">
              <a:defRPr sz="1800" cap="none">
                <a:solidFill>
                  <a:srgbClr val="000000"/>
                </a:solidFill>
              </a:defRPr>
            </a:pPr>
            <a:r>
              <a:rPr sz="6336" cap="all">
                <a:solidFill>
                  <a:srgbClr val="535353"/>
                </a:solidFill>
              </a:rPr>
              <a:t>Exterior Visibility Comparison</a:t>
            </a:r>
          </a:p>
        </p:txBody>
      </p:sp>
      <p:sp>
        <p:nvSpPr>
          <p:cNvPr id="50" name="Shape 50"/>
          <p:cNvSpPr>
            <a:spLocks noGrp="1"/>
          </p:cNvSpPr>
          <p:nvPr>
            <p:ph type="body" idx="1"/>
          </p:nvPr>
        </p:nvSpPr>
        <p:spPr>
          <a:xfrm>
            <a:off x="771723" y="1928349"/>
            <a:ext cx="5060554" cy="3304320"/>
          </a:xfrm>
          <a:prstGeom prst="rect">
            <a:avLst/>
          </a:prstGeom>
        </p:spPr>
        <p:txBody>
          <a:bodyPr/>
          <a:lstStyle/>
          <a:p>
            <a:pPr lvl="1">
              <a:defRPr sz="1800">
                <a:solidFill>
                  <a:srgbClr val="000000"/>
                </a:solidFill>
              </a:defRPr>
            </a:pPr>
            <a:r>
              <a:rPr sz="3800">
                <a:solidFill>
                  <a:srgbClr val="535353"/>
                </a:solidFill>
              </a:rPr>
              <a:t>Lighting</a:t>
            </a:r>
          </a:p>
          <a:p>
            <a:pPr lvl="1">
              <a:defRPr sz="1800">
                <a:solidFill>
                  <a:srgbClr val="000000"/>
                </a:solidFill>
              </a:defRPr>
            </a:pPr>
            <a:r>
              <a:rPr sz="3800">
                <a:solidFill>
                  <a:srgbClr val="535353"/>
                </a:solidFill>
              </a:rPr>
              <a:t>Air intake &amp; exhaust location</a:t>
            </a:r>
          </a:p>
        </p:txBody>
      </p:sp>
      <p:pic>
        <p:nvPicPr>
          <p:cNvPr id="51" name="pasted-image.pdf"/>
          <p:cNvPicPr/>
          <p:nvPr/>
        </p:nvPicPr>
        <p:blipFill>
          <a:blip r:embed="rId3">
            <a:extLst/>
          </a:blip>
          <a:stretch>
            <a:fillRect/>
          </a:stretch>
        </p:blipFill>
        <p:spPr>
          <a:xfrm>
            <a:off x="7083789" y="5135884"/>
            <a:ext cx="5230813" cy="3733414"/>
          </a:xfrm>
          <a:prstGeom prst="rect">
            <a:avLst/>
          </a:prstGeom>
          <a:ln w="25400">
            <a:miter lim="400000"/>
          </a:ln>
          <a:effectLst>
            <a:outerShdw blurRad="127000" dist="76200" dir="5520000" rotWithShape="0">
              <a:srgbClr val="000000">
                <a:alpha val="60000"/>
              </a:srgbClr>
            </a:outerShdw>
            <a:reflection stA="50000" endPos="40000" dir="5400000" sy="-100000" algn="bl" rotWithShape="0"/>
          </a:effectLst>
        </p:spPr>
      </p:pic>
      <p:pic>
        <p:nvPicPr>
          <p:cNvPr id="52" name="pasted-image.pdf"/>
          <p:cNvPicPr/>
          <p:nvPr/>
        </p:nvPicPr>
        <p:blipFill>
          <a:blip r:embed="rId4">
            <a:extLst/>
          </a:blip>
          <a:stretch>
            <a:fillRect/>
          </a:stretch>
        </p:blipFill>
        <p:spPr>
          <a:xfrm>
            <a:off x="349137" y="4889651"/>
            <a:ext cx="5231023" cy="3968354"/>
          </a:xfrm>
          <a:prstGeom prst="rect">
            <a:avLst/>
          </a:prstGeom>
          <a:ln w="25400">
            <a:miter lim="400000"/>
          </a:ln>
          <a:effectLst>
            <a:outerShdw blurRad="127000" dist="76200" dir="5520000" rotWithShape="0">
              <a:srgbClr val="000000">
                <a:alpha val="60000"/>
              </a:srgbClr>
            </a:outerShdw>
            <a:reflection stA="50000" endPos="40000" dir="5400000" sy="-100000" algn="bl" rotWithShape="0"/>
          </a:effectLst>
        </p:spPr>
      </p:pic>
      <p:sp>
        <p:nvSpPr>
          <p:cNvPr id="53" name="Shape 53"/>
          <p:cNvSpPr/>
          <p:nvPr/>
        </p:nvSpPr>
        <p:spPr>
          <a:xfrm>
            <a:off x="7256727" y="1928349"/>
            <a:ext cx="4884937" cy="33043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863600" lvl="1" indent="-431800" algn="l">
              <a:spcBef>
                <a:spcPts val="3800"/>
              </a:spcBef>
              <a:buSzPct val="82000"/>
              <a:buChar char="•"/>
              <a:defRPr sz="1800">
                <a:solidFill>
                  <a:srgbClr val="000000"/>
                </a:solidFill>
              </a:defRPr>
            </a:pPr>
            <a:r>
              <a:rPr sz="3800">
                <a:solidFill>
                  <a:srgbClr val="535353"/>
                </a:solidFill>
              </a:rPr>
              <a:t>Cab design</a:t>
            </a:r>
          </a:p>
          <a:p>
            <a:pPr marL="863600" lvl="1" indent="-431800" algn="l">
              <a:spcBef>
                <a:spcPts val="3800"/>
              </a:spcBef>
              <a:buSzPct val="82000"/>
              <a:buChar char="•"/>
              <a:defRPr sz="1800">
                <a:solidFill>
                  <a:srgbClr val="000000"/>
                </a:solidFill>
              </a:defRPr>
            </a:pPr>
            <a:r>
              <a:rPr sz="3800">
                <a:solidFill>
                  <a:srgbClr val="535353"/>
                </a:solidFill>
              </a:rPr>
              <a:t>Hood design</a:t>
            </a:r>
          </a:p>
          <a:p>
            <a:pPr marL="863600" lvl="1" indent="-431800" algn="l">
              <a:spcBef>
                <a:spcPts val="3800"/>
              </a:spcBef>
              <a:buSzPct val="82000"/>
              <a:buChar char="•"/>
              <a:defRPr sz="1800">
                <a:solidFill>
                  <a:srgbClr val="000000"/>
                </a:solidFill>
              </a:defRPr>
            </a:pPr>
            <a:r>
              <a:rPr sz="3800">
                <a:solidFill>
                  <a:srgbClr val="535353"/>
                </a:solidFill>
              </a:rPr>
              <a:t>Mirrors</a:t>
            </a:r>
          </a:p>
        </p:txBody>
      </p:sp>
      <p:pic>
        <p:nvPicPr>
          <p:cNvPr id="54" name="pasted-image.tif"/>
          <p:cNvPicPr/>
          <p:nvPr/>
        </p:nvPicPr>
        <p:blipFill>
          <a:blip r:embed="rId5">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53">
                                            <p:bg/>
                                          </p:spTgt>
                                        </p:tgtEl>
                                        <p:attrNameLst>
                                          <p:attrName>style.visibility</p:attrName>
                                        </p:attrNameLst>
                                      </p:cBhvr>
                                      <p:to>
                                        <p:strVal val="visible"/>
                                      </p:to>
                                    </p:set>
                                  </p:childTnLst>
                                </p:cTn>
                              </p:par>
                              <p:par>
                                <p:cTn id="17" presetID="1" presetClass="entr" presetSubtype="0" fill="hold" grpId="2">
                                  <p:stCondLst>
                                    <p:cond delay="0"/>
                                  </p:stCondLst>
                                  <p:iterate>
                                    <p:tmAbs val="0"/>
                                  </p:iterate>
                                  <p:childTnLst>
                                    <p:set>
                                      <p:cBhvr>
                                        <p:cTn id="18" fill="hold"/>
                                        <p:tgtEl>
                                          <p:spTgt spid="5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iterate>
                                    <p:tmAbs val="0"/>
                                  </p:iterate>
                                  <p:childTnLst>
                                    <p:set>
                                      <p:cBhvr>
                                        <p:cTn id="22" fill="hold"/>
                                        <p:tgtEl>
                                          <p:spTgt spid="5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iterate>
                                    <p:tmAbs val="0"/>
                                  </p:iterate>
                                  <p:childTnLst>
                                    <p:set>
                                      <p:cBhvr>
                                        <p:cTn id="26" fill="hold"/>
                                        <p:tgtEl>
                                          <p:spTgt spid="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uild="p" bldLvl="5" animBg="1" advAuto="0"/>
      <p:bldP spid="53" grpId="2"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355600" y="254000"/>
            <a:ext cx="12293600" cy="1703983"/>
          </a:xfrm>
          <a:prstGeom prst="rect">
            <a:avLst/>
          </a:prstGeom>
        </p:spPr>
        <p:txBody>
          <a:bodyPr>
            <a:normAutofit fontScale="90000"/>
          </a:bodyPr>
          <a:lstStyle>
            <a:lvl1pPr defTabSz="490727">
              <a:defRPr sz="6048"/>
            </a:lvl1pPr>
          </a:lstStyle>
          <a:p>
            <a:pPr lvl="0">
              <a:defRPr sz="1800" cap="none">
                <a:solidFill>
                  <a:srgbClr val="000000"/>
                </a:solidFill>
              </a:defRPr>
            </a:pPr>
            <a:r>
              <a:rPr sz="6048" cap="all">
                <a:solidFill>
                  <a:srgbClr val="535353"/>
                </a:solidFill>
              </a:rPr>
              <a:t>Interior visibility improvements</a:t>
            </a:r>
          </a:p>
        </p:txBody>
      </p:sp>
      <p:sp>
        <p:nvSpPr>
          <p:cNvPr id="59" name="Shape 59"/>
          <p:cNvSpPr>
            <a:spLocks noGrp="1"/>
          </p:cNvSpPr>
          <p:nvPr>
            <p:ph type="body" idx="1"/>
          </p:nvPr>
        </p:nvSpPr>
        <p:spPr>
          <a:xfrm>
            <a:off x="1200415" y="1868586"/>
            <a:ext cx="5422370" cy="2624073"/>
          </a:xfrm>
          <a:prstGeom prst="rect">
            <a:avLst/>
          </a:prstGeom>
        </p:spPr>
        <p:txBody>
          <a:bodyPr>
            <a:normAutofit fontScale="92500" lnSpcReduction="10000"/>
          </a:bodyPr>
          <a:lstStyle/>
          <a:p>
            <a:pPr marL="379984" lvl="0" indent="-379984" defTabSz="514095">
              <a:spcBef>
                <a:spcPts val="3300"/>
              </a:spcBef>
              <a:defRPr sz="1800">
                <a:solidFill>
                  <a:srgbClr val="000000"/>
                </a:solidFill>
              </a:defRPr>
            </a:pPr>
            <a:r>
              <a:rPr sz="3343">
                <a:solidFill>
                  <a:srgbClr val="535353"/>
                </a:solidFill>
              </a:rPr>
              <a:t>Ergonomic control positioning</a:t>
            </a:r>
          </a:p>
          <a:p>
            <a:pPr marL="379984" lvl="0" indent="-379984" defTabSz="514095">
              <a:spcBef>
                <a:spcPts val="3300"/>
              </a:spcBef>
              <a:defRPr sz="1800">
                <a:solidFill>
                  <a:srgbClr val="000000"/>
                </a:solidFill>
              </a:defRPr>
            </a:pPr>
            <a:r>
              <a:rPr sz="3343">
                <a:solidFill>
                  <a:srgbClr val="535353"/>
                </a:solidFill>
              </a:rPr>
              <a:t>Readable and understandable instrumentation</a:t>
            </a:r>
          </a:p>
        </p:txBody>
      </p:sp>
      <p:pic>
        <p:nvPicPr>
          <p:cNvPr id="60" name="pasted-image.pdf"/>
          <p:cNvPicPr/>
          <p:nvPr/>
        </p:nvPicPr>
        <p:blipFill>
          <a:blip r:embed="rId3">
            <a:extLst/>
          </a:blip>
          <a:stretch>
            <a:fillRect/>
          </a:stretch>
        </p:blipFill>
        <p:spPr>
          <a:xfrm>
            <a:off x="1193349" y="4588933"/>
            <a:ext cx="10618102" cy="5167746"/>
          </a:xfrm>
          <a:prstGeom prst="rect">
            <a:avLst/>
          </a:prstGeom>
          <a:ln w="12700">
            <a:miter lim="400000"/>
          </a:ln>
        </p:spPr>
      </p:pic>
      <p:sp>
        <p:nvSpPr>
          <p:cNvPr id="61" name="Shape 61"/>
          <p:cNvSpPr/>
          <p:nvPr/>
        </p:nvSpPr>
        <p:spPr>
          <a:xfrm>
            <a:off x="7342982" y="1868586"/>
            <a:ext cx="5422370" cy="26240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45440" lvl="0" indent="-345440" algn="l" defTabSz="467359">
              <a:spcBef>
                <a:spcPts val="3000"/>
              </a:spcBef>
              <a:buSzPct val="82000"/>
              <a:buChar char="•"/>
              <a:defRPr sz="1800">
                <a:solidFill>
                  <a:srgbClr val="000000"/>
                </a:solidFill>
              </a:defRPr>
            </a:pPr>
            <a:r>
              <a:rPr sz="3040">
                <a:solidFill>
                  <a:srgbClr val="535353"/>
                </a:solidFill>
              </a:rPr>
              <a:t>Entry/exit visibility</a:t>
            </a:r>
          </a:p>
          <a:p>
            <a:pPr marL="345440" lvl="0" indent="-345440" algn="l" defTabSz="467359">
              <a:spcBef>
                <a:spcPts val="3000"/>
              </a:spcBef>
              <a:buSzPct val="82000"/>
              <a:buChar char="•"/>
              <a:defRPr sz="1800">
                <a:solidFill>
                  <a:srgbClr val="000000"/>
                </a:solidFill>
              </a:defRPr>
            </a:pPr>
            <a:r>
              <a:rPr sz="3040">
                <a:solidFill>
                  <a:srgbClr val="535353"/>
                </a:solidFill>
              </a:rPr>
              <a:t>Interior mirror with exterior extended arm mirrors</a:t>
            </a:r>
          </a:p>
          <a:p>
            <a:pPr marL="345440" lvl="0" indent="-345440" algn="l" defTabSz="467359">
              <a:spcBef>
                <a:spcPts val="3000"/>
              </a:spcBef>
              <a:buSzPct val="82000"/>
              <a:buChar char="•"/>
              <a:defRPr sz="1800">
                <a:solidFill>
                  <a:srgbClr val="000000"/>
                </a:solidFill>
              </a:defRPr>
            </a:pPr>
            <a:r>
              <a:rPr sz="3040">
                <a:solidFill>
                  <a:srgbClr val="535353"/>
                </a:solidFill>
              </a:rPr>
              <a:t>Re-designed forward view</a:t>
            </a:r>
          </a:p>
        </p:txBody>
      </p:sp>
      <p:sp>
        <p:nvSpPr>
          <p:cNvPr id="62" name="Shape 62"/>
          <p:cNvSpPr/>
          <p:nvPr/>
        </p:nvSpPr>
        <p:spPr>
          <a:xfrm>
            <a:off x="8182901" y="7699639"/>
            <a:ext cx="1818085" cy="20200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63" name="Shape 63"/>
          <p:cNvSpPr/>
          <p:nvPr/>
        </p:nvSpPr>
        <p:spPr>
          <a:xfrm>
            <a:off x="7604985" y="6421172"/>
            <a:ext cx="2558720" cy="24389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64" name="Shape 64"/>
          <p:cNvSpPr/>
          <p:nvPr/>
        </p:nvSpPr>
        <p:spPr>
          <a:xfrm>
            <a:off x="10064353" y="4976382"/>
            <a:ext cx="1818086" cy="18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65" name="Shape 65"/>
          <p:cNvSpPr/>
          <p:nvPr/>
        </p:nvSpPr>
        <p:spPr>
          <a:xfrm>
            <a:off x="7683963" y="4537323"/>
            <a:ext cx="1700809" cy="1133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sp>
        <p:nvSpPr>
          <p:cNvPr id="66" name="Shape 66"/>
          <p:cNvSpPr/>
          <p:nvPr/>
        </p:nvSpPr>
        <p:spPr>
          <a:xfrm>
            <a:off x="2392957" y="4976382"/>
            <a:ext cx="1818086" cy="180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EB3D44"/>
            </a:solidFill>
            <a:miter lim="400000"/>
          </a:ln>
        </p:spPr>
        <p:txBody>
          <a:bodyPr lIns="0" tIns="0" rIns="0" bIns="0" anchor="ctr"/>
          <a:lstStyle/>
          <a:p>
            <a:pPr lvl="0">
              <a:defRPr>
                <a:solidFill>
                  <a:srgbClr val="FFFFFF"/>
                </a:solidFill>
              </a:defRPr>
            </a:pPr>
            <a:endParaRPr/>
          </a:p>
        </p:txBody>
      </p:sp>
      <p:pic>
        <p:nvPicPr>
          <p:cNvPr id="67" name="pasted-image.tif"/>
          <p:cNvPicPr/>
          <p:nvPr/>
        </p:nvPicPr>
        <p:blipFill>
          <a:blip r:embed="rId4">
            <a:extLst/>
          </a:blip>
          <a:stretch>
            <a:fillRect/>
          </a:stretch>
        </p:blipFill>
        <p:spPr>
          <a:xfrm>
            <a:off x="11943804" y="9010660"/>
            <a:ext cx="895719" cy="4754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9">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59">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grpId="3" nodeType="afterEffect">
                                  <p:stCondLst>
                                    <p:cond delay="0"/>
                                  </p:stCondLst>
                                  <p:iterate>
                                    <p:tmAbs val="0"/>
                                  </p:iterate>
                                  <p:childTnLst>
                                    <p:set>
                                      <p:cBhvr>
                                        <p:cTn id="18" fill="hold">
                                          <p:stCondLst>
                                            <p:cond delay="0"/>
                                          </p:stCondLst>
                                        </p:cTn>
                                        <p:tgtEl>
                                          <p:spTgt spid="6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4" nodeType="afterEffect">
                                  <p:stCondLst>
                                    <p:cond delay="0"/>
                                  </p:stCondLst>
                                  <p:iterate>
                                    <p:tmAbs val="0"/>
                                  </p:iterate>
                                  <p:childTnLst>
                                    <p:set>
                                      <p:cBhvr>
                                        <p:cTn id="21" fill="hold"/>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5" nodeType="clickEffect">
                                  <p:stCondLst>
                                    <p:cond delay="0"/>
                                  </p:stCondLst>
                                  <p:iterate>
                                    <p:tmAbs val="0"/>
                                  </p:iterate>
                                  <p:childTnLst>
                                    <p:set>
                                      <p:cBhvr>
                                        <p:cTn id="25" fill="hold"/>
                                        <p:tgtEl>
                                          <p:spTgt spid="61">
                                            <p:bg/>
                                          </p:spTgt>
                                        </p:tgtEl>
                                        <p:attrNameLst>
                                          <p:attrName>style.visibility</p:attrName>
                                        </p:attrNameLst>
                                      </p:cBhvr>
                                      <p:to>
                                        <p:strVal val="visible"/>
                                      </p:to>
                                    </p:set>
                                  </p:childTnLst>
                                </p:cTn>
                              </p:par>
                              <p:par>
                                <p:cTn id="26" presetID="1" presetClass="entr" presetSubtype="0" fill="hold" grpId="5">
                                  <p:stCondLst>
                                    <p:cond delay="0"/>
                                  </p:stCondLst>
                                  <p:iterate>
                                    <p:tmAbs val="0"/>
                                  </p:iterate>
                                  <p:childTnLst>
                                    <p:set>
                                      <p:cBhvr>
                                        <p:cTn id="27" fill="hold"/>
                                        <p:tgtEl>
                                          <p:spTgt spid="61">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xit" presetSubtype="0" fill="hold" grpId="6" nodeType="afterEffect">
                                  <p:stCondLst>
                                    <p:cond delay="0"/>
                                  </p:stCondLst>
                                  <p:iterate>
                                    <p:tmAbs val="0"/>
                                  </p:iterate>
                                  <p:childTnLst>
                                    <p:set>
                                      <p:cBhvr>
                                        <p:cTn id="30" fill="hold">
                                          <p:stCondLst>
                                            <p:cond delay="0"/>
                                          </p:stCondLst>
                                        </p:cTn>
                                        <p:tgtEl>
                                          <p:spTgt spid="6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5" nodeType="clickEffect">
                                  <p:stCondLst>
                                    <p:cond delay="0"/>
                                  </p:stCondLst>
                                  <p:iterate>
                                    <p:tmAbs val="0"/>
                                  </p:iterate>
                                  <p:childTnLst>
                                    <p:set>
                                      <p:cBhvr>
                                        <p:cTn id="34" fill="hold"/>
                                        <p:tgtEl>
                                          <p:spTgt spid="61">
                                            <p:txEl>
                                              <p:pRg st="1" end="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7" nodeType="afterEffect">
                                  <p:stCondLst>
                                    <p:cond delay="0"/>
                                  </p:stCondLst>
                                  <p:iterate>
                                    <p:tmAbs val="0"/>
                                  </p:iterate>
                                  <p:childTnLst>
                                    <p:set>
                                      <p:cBhvr>
                                        <p:cTn id="37" fill="hold"/>
                                        <p:tgtEl>
                                          <p:spTgt spid="6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8" nodeType="afterEffect">
                                  <p:stCondLst>
                                    <p:cond delay="0"/>
                                  </p:stCondLst>
                                  <p:iterate>
                                    <p:tmAbs val="0"/>
                                  </p:iterate>
                                  <p:childTnLst>
                                    <p:set>
                                      <p:cBhvr>
                                        <p:cTn id="40" fill="hold"/>
                                        <p:tgtEl>
                                          <p:spTgt spid="6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9" nodeType="afterEffect">
                                  <p:stCondLst>
                                    <p:cond delay="0"/>
                                  </p:stCondLst>
                                  <p:iterate>
                                    <p:tmAbs val="0"/>
                                  </p:iterate>
                                  <p:childTnLst>
                                    <p:set>
                                      <p:cBhvr>
                                        <p:cTn id="43" fill="hold"/>
                                        <p:tgtEl>
                                          <p:spTgt spid="6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0" nodeType="clickEffect">
                                  <p:stCondLst>
                                    <p:cond delay="0"/>
                                  </p:stCondLst>
                                  <p:iterate>
                                    <p:tmAbs val="0"/>
                                  </p:iterate>
                                  <p:childTnLst>
                                    <p:set>
                                      <p:cBhvr>
                                        <p:cTn id="47" fill="hold">
                                          <p:stCondLst>
                                            <p:cond delay="0"/>
                                          </p:stCondLst>
                                        </p:cTn>
                                        <p:tgtEl>
                                          <p:spTgt spid="64"/>
                                        </p:tgtEl>
                                        <p:attrNameLst>
                                          <p:attrName>style.visibility</p:attrName>
                                        </p:attrNameLst>
                                      </p:cBhvr>
                                      <p:to>
                                        <p:strVal val="hidden"/>
                                      </p:to>
                                    </p:set>
                                  </p:childTnLst>
                                </p:cTn>
                              </p:par>
                            </p:childTnLst>
                          </p:cTn>
                        </p:par>
                        <p:par>
                          <p:cTn id="48" fill="hold">
                            <p:stCondLst>
                              <p:cond delay="0"/>
                            </p:stCondLst>
                            <p:childTnLst>
                              <p:par>
                                <p:cTn id="49" presetID="1" presetClass="exit" presetSubtype="0" fill="hold" grpId="11" nodeType="afterEffect">
                                  <p:stCondLst>
                                    <p:cond delay="0"/>
                                  </p:stCondLst>
                                  <p:iterate>
                                    <p:tmAbs val="0"/>
                                  </p:iterate>
                                  <p:childTnLst>
                                    <p:set>
                                      <p:cBhvr>
                                        <p:cTn id="50" fill="hold">
                                          <p:stCondLst>
                                            <p:cond delay="0"/>
                                          </p:stCondLst>
                                        </p:cTn>
                                        <p:tgtEl>
                                          <p:spTgt spid="65"/>
                                        </p:tgtEl>
                                        <p:attrNameLst>
                                          <p:attrName>style.visibility</p:attrName>
                                        </p:attrNameLst>
                                      </p:cBhvr>
                                      <p:to>
                                        <p:strVal val="hidden"/>
                                      </p:to>
                                    </p:set>
                                  </p:childTnLst>
                                </p:cTn>
                              </p:par>
                            </p:childTnLst>
                          </p:cTn>
                        </p:par>
                        <p:par>
                          <p:cTn id="51" fill="hold">
                            <p:stCondLst>
                              <p:cond delay="0"/>
                            </p:stCondLst>
                            <p:childTnLst>
                              <p:par>
                                <p:cTn id="52" presetID="1" presetClass="exit" presetSubtype="0" fill="hold" grpId="12" nodeType="afterEffect">
                                  <p:stCondLst>
                                    <p:cond delay="0"/>
                                  </p:stCondLst>
                                  <p:iterate>
                                    <p:tmAbs val="0"/>
                                  </p:iterate>
                                  <p:childTnLst>
                                    <p:set>
                                      <p:cBhvr>
                                        <p:cTn id="53" fill="hold">
                                          <p:stCondLst>
                                            <p:cond delay="0"/>
                                          </p:stCondLst>
                                        </p:cTn>
                                        <p:tgtEl>
                                          <p:spTgt spid="66"/>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5" nodeType="afterEffect">
                                  <p:stCondLst>
                                    <p:cond delay="0"/>
                                  </p:stCondLst>
                                  <p:iterate>
                                    <p:tmAbs val="0"/>
                                  </p:iterate>
                                  <p:childTnLst>
                                    <p:set>
                                      <p:cBhvr>
                                        <p:cTn id="56" fill="hold"/>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build="p" bldLvl="5" animBg="1" advAuto="0"/>
      <p:bldP spid="61" grpId="5" build="p" bldLvl="5" animBg="1" advAuto="0"/>
      <p:bldP spid="62" grpId="2" animBg="1" advAuto="0"/>
      <p:bldP spid="62" grpId="3" animBg="1" advAuto="0"/>
      <p:bldP spid="63" grpId="4" animBg="1" advAuto="0"/>
      <p:bldP spid="63" grpId="6" animBg="1" advAuto="0"/>
      <p:bldP spid="64" grpId="9" animBg="1" advAuto="0"/>
      <p:bldP spid="64" grpId="10" animBg="1" advAuto="0"/>
      <p:bldP spid="65" grpId="7" animBg="1" advAuto="0"/>
      <p:bldP spid="65" grpId="11" animBg="1" advAuto="0"/>
      <p:bldP spid="66" grpId="8" animBg="1" advAuto="0"/>
      <p:bldP spid="66" grpId="12" animBg="1" advAuto="0"/>
    </p:bld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1159</Words>
  <Application>Microsoft Office PowerPoint</Application>
  <PresentationFormat>Custom</PresentationFormat>
  <Paragraphs>219</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Showroom</vt:lpstr>
      <vt:lpstr>Increasing Visual Accessibility  on Agricultural Machinery</vt:lpstr>
      <vt:lpstr>PowerPoint Presentation</vt:lpstr>
      <vt:lpstr>Basic Webinar Instructions</vt:lpstr>
      <vt:lpstr>Known Webinar Issues</vt:lpstr>
      <vt:lpstr>PowerPoint Presentation</vt:lpstr>
      <vt:lpstr>Assistive Viewing Technology to Improve Agricultural Safety</vt:lpstr>
      <vt:lpstr>Outline</vt:lpstr>
      <vt:lpstr>Exterior Visibility Comparison</vt:lpstr>
      <vt:lpstr>Interior visibility improvements</vt:lpstr>
      <vt:lpstr>Interior visibility cont. </vt:lpstr>
      <vt:lpstr>Available technology</vt:lpstr>
      <vt:lpstr>Commercial promoting regulation proposed by the National Highway Traffic Safety Administration requiring all new vehicles under 10,000 lb. to have a backup camera by May, 2018 </vt:lpstr>
      <vt:lpstr>Available technology</vt:lpstr>
      <vt:lpstr>PowerPoint Presentation</vt:lpstr>
      <vt:lpstr>PowerPoint Presentation</vt:lpstr>
      <vt:lpstr>PowerPoint Presentation</vt:lpstr>
      <vt:lpstr>Camera Kits</vt:lpstr>
      <vt:lpstr>PowerPoint Presentation</vt:lpstr>
      <vt:lpstr>UTV Application</vt:lpstr>
      <vt:lpstr>PowerPoint Presentation</vt:lpstr>
      <vt:lpstr>UTV extended arm Mirrors and Camera</vt:lpstr>
      <vt:lpstr>UTV camera mounting Location</vt:lpstr>
      <vt:lpstr>Assessing equipment visibility</vt:lpstr>
      <vt:lpstr>Assessing equipment visibility</vt:lpstr>
      <vt:lpstr>ASSESSING EQUIPMENT VISIBILITY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Visual Accessibility  on Agricultural Machinery</dc:title>
  <dc:creator>Jones, Paul J</dc:creator>
  <cp:lastModifiedBy>Jones, Paul J</cp:lastModifiedBy>
  <cp:revision>4</cp:revision>
  <dcterms:modified xsi:type="dcterms:W3CDTF">2014-07-21T15:21:29Z</dcterms:modified>
</cp:coreProperties>
</file>