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2"/>
  </p:notesMasterIdLst>
  <p:handoutMasterIdLst>
    <p:handoutMasterId r:id="rId53"/>
  </p:handoutMasterIdLst>
  <p:sldIdLst>
    <p:sldId id="309" r:id="rId2"/>
    <p:sldId id="310" r:id="rId3"/>
    <p:sldId id="311" r:id="rId4"/>
    <p:sldId id="312" r:id="rId5"/>
    <p:sldId id="313" r:id="rId6"/>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305" r:id="rId20"/>
    <p:sldId id="269" r:id="rId21"/>
    <p:sldId id="287" r:id="rId22"/>
    <p:sldId id="286" r:id="rId23"/>
    <p:sldId id="270" r:id="rId24"/>
    <p:sldId id="306" r:id="rId25"/>
    <p:sldId id="307" r:id="rId26"/>
    <p:sldId id="308" r:id="rId27"/>
    <p:sldId id="271" r:id="rId28"/>
    <p:sldId id="274" r:id="rId29"/>
    <p:sldId id="279"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275" r:id="rId45"/>
    <p:sldId id="278" r:id="rId46"/>
    <p:sldId id="277" r:id="rId47"/>
    <p:sldId id="280" r:id="rId48"/>
    <p:sldId id="289" r:id="rId49"/>
    <p:sldId id="288" r:id="rId50"/>
    <p:sldId id="28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08"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50C1FC-6A28-4650-A197-00F93BD49D80}" type="datetimeFigureOut">
              <a:rPr lang="en-US" smtClean="0"/>
              <a:t>2/28/2013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88520F-8EB3-418F-9F15-5202B60965AB}" type="slidenum">
              <a:rPr lang="en-US" smtClean="0"/>
              <a:t>‹#›</a:t>
            </a:fld>
            <a:endParaRPr lang="en-US" dirty="0"/>
          </a:p>
        </p:txBody>
      </p:sp>
    </p:spTree>
    <p:extLst>
      <p:ext uri="{BB962C8B-B14F-4D97-AF65-F5344CB8AC3E}">
        <p14:creationId xmlns:p14="http://schemas.microsoft.com/office/powerpoint/2010/main" val="19013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89027C-4F2E-4B16-8FD1-E3AD6E4EE32B}" type="datetimeFigureOut">
              <a:rPr lang="en-US" smtClean="0"/>
              <a:t>2/28/2013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CCFAC6-6391-47AD-A7A1-612E454E7A3B}" type="slidenum">
              <a:rPr lang="en-US" smtClean="0"/>
              <a:t>‹#›</a:t>
            </a:fld>
            <a:endParaRPr lang="en-US" dirty="0"/>
          </a:p>
        </p:txBody>
      </p:sp>
    </p:spTree>
    <p:extLst>
      <p:ext uri="{BB962C8B-B14F-4D97-AF65-F5344CB8AC3E}">
        <p14:creationId xmlns:p14="http://schemas.microsoft.com/office/powerpoint/2010/main" val="3314776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14</a:t>
            </a:fld>
            <a:endParaRPr lang="en-US" dirty="0"/>
          </a:p>
        </p:txBody>
      </p:sp>
    </p:spTree>
    <p:extLst>
      <p:ext uri="{BB962C8B-B14F-4D97-AF65-F5344CB8AC3E}">
        <p14:creationId xmlns:p14="http://schemas.microsoft.com/office/powerpoint/2010/main" val="2355489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15</a:t>
            </a:fld>
            <a:endParaRPr lang="en-US" dirty="0"/>
          </a:p>
        </p:txBody>
      </p:sp>
    </p:spTree>
    <p:extLst>
      <p:ext uri="{BB962C8B-B14F-4D97-AF65-F5344CB8AC3E}">
        <p14:creationId xmlns:p14="http://schemas.microsoft.com/office/powerpoint/2010/main" val="68996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16</a:t>
            </a:fld>
            <a:endParaRPr lang="en-US" dirty="0"/>
          </a:p>
        </p:txBody>
      </p:sp>
    </p:spTree>
    <p:extLst>
      <p:ext uri="{BB962C8B-B14F-4D97-AF65-F5344CB8AC3E}">
        <p14:creationId xmlns:p14="http://schemas.microsoft.com/office/powerpoint/2010/main" val="3000296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17</a:t>
            </a:fld>
            <a:endParaRPr lang="en-US" dirty="0"/>
          </a:p>
        </p:txBody>
      </p:sp>
    </p:spTree>
    <p:extLst>
      <p:ext uri="{BB962C8B-B14F-4D97-AF65-F5344CB8AC3E}">
        <p14:creationId xmlns:p14="http://schemas.microsoft.com/office/powerpoint/2010/main" val="1664623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18</a:t>
            </a:fld>
            <a:endParaRPr lang="en-US" dirty="0"/>
          </a:p>
        </p:txBody>
      </p:sp>
    </p:spTree>
    <p:extLst>
      <p:ext uri="{BB962C8B-B14F-4D97-AF65-F5344CB8AC3E}">
        <p14:creationId xmlns:p14="http://schemas.microsoft.com/office/powerpoint/2010/main" val="3111618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20</a:t>
            </a:fld>
            <a:endParaRPr lang="en-US" dirty="0"/>
          </a:p>
        </p:txBody>
      </p:sp>
    </p:spTree>
    <p:extLst>
      <p:ext uri="{BB962C8B-B14F-4D97-AF65-F5344CB8AC3E}">
        <p14:creationId xmlns:p14="http://schemas.microsoft.com/office/powerpoint/2010/main" val="3529742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21</a:t>
            </a:fld>
            <a:endParaRPr lang="en-US" dirty="0"/>
          </a:p>
        </p:txBody>
      </p:sp>
    </p:spTree>
    <p:extLst>
      <p:ext uri="{BB962C8B-B14F-4D97-AF65-F5344CB8AC3E}">
        <p14:creationId xmlns:p14="http://schemas.microsoft.com/office/powerpoint/2010/main" val="3663355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22</a:t>
            </a:fld>
            <a:endParaRPr lang="en-US" dirty="0"/>
          </a:p>
        </p:txBody>
      </p:sp>
    </p:spTree>
    <p:extLst>
      <p:ext uri="{BB962C8B-B14F-4D97-AF65-F5344CB8AC3E}">
        <p14:creationId xmlns:p14="http://schemas.microsoft.com/office/powerpoint/2010/main" val="236923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23</a:t>
            </a:fld>
            <a:endParaRPr lang="en-US" dirty="0"/>
          </a:p>
        </p:txBody>
      </p:sp>
    </p:spTree>
    <p:extLst>
      <p:ext uri="{BB962C8B-B14F-4D97-AF65-F5344CB8AC3E}">
        <p14:creationId xmlns:p14="http://schemas.microsoft.com/office/powerpoint/2010/main" val="1210541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24</a:t>
            </a:fld>
            <a:endParaRPr lang="en-US" dirty="0"/>
          </a:p>
        </p:txBody>
      </p:sp>
    </p:spTree>
    <p:extLst>
      <p:ext uri="{BB962C8B-B14F-4D97-AF65-F5344CB8AC3E}">
        <p14:creationId xmlns:p14="http://schemas.microsoft.com/office/powerpoint/2010/main" val="1210541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6</a:t>
            </a:fld>
            <a:endParaRPr lang="en-US" dirty="0"/>
          </a:p>
        </p:txBody>
      </p:sp>
    </p:spTree>
    <p:extLst>
      <p:ext uri="{BB962C8B-B14F-4D97-AF65-F5344CB8AC3E}">
        <p14:creationId xmlns:p14="http://schemas.microsoft.com/office/powerpoint/2010/main" val="2809985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25</a:t>
            </a:fld>
            <a:endParaRPr lang="en-US" dirty="0"/>
          </a:p>
        </p:txBody>
      </p:sp>
    </p:spTree>
    <p:extLst>
      <p:ext uri="{BB962C8B-B14F-4D97-AF65-F5344CB8AC3E}">
        <p14:creationId xmlns:p14="http://schemas.microsoft.com/office/powerpoint/2010/main" val="1210541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26</a:t>
            </a:fld>
            <a:endParaRPr lang="en-US" dirty="0"/>
          </a:p>
        </p:txBody>
      </p:sp>
    </p:spTree>
    <p:extLst>
      <p:ext uri="{BB962C8B-B14F-4D97-AF65-F5344CB8AC3E}">
        <p14:creationId xmlns:p14="http://schemas.microsoft.com/office/powerpoint/2010/main" val="1210541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27</a:t>
            </a:fld>
            <a:endParaRPr lang="en-US" dirty="0"/>
          </a:p>
        </p:txBody>
      </p:sp>
    </p:spTree>
    <p:extLst>
      <p:ext uri="{BB962C8B-B14F-4D97-AF65-F5344CB8AC3E}">
        <p14:creationId xmlns:p14="http://schemas.microsoft.com/office/powerpoint/2010/main" val="845978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28</a:t>
            </a:fld>
            <a:endParaRPr lang="en-US" dirty="0"/>
          </a:p>
        </p:txBody>
      </p:sp>
    </p:spTree>
    <p:extLst>
      <p:ext uri="{BB962C8B-B14F-4D97-AF65-F5344CB8AC3E}">
        <p14:creationId xmlns:p14="http://schemas.microsoft.com/office/powerpoint/2010/main" val="238569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29</a:t>
            </a:fld>
            <a:endParaRPr lang="en-US" dirty="0"/>
          </a:p>
        </p:txBody>
      </p:sp>
    </p:spTree>
    <p:extLst>
      <p:ext uri="{BB962C8B-B14F-4D97-AF65-F5344CB8AC3E}">
        <p14:creationId xmlns:p14="http://schemas.microsoft.com/office/powerpoint/2010/main" val="1249482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30</a:t>
            </a:fld>
            <a:endParaRPr lang="en-US" dirty="0"/>
          </a:p>
        </p:txBody>
      </p:sp>
    </p:spTree>
    <p:extLst>
      <p:ext uri="{BB962C8B-B14F-4D97-AF65-F5344CB8AC3E}">
        <p14:creationId xmlns:p14="http://schemas.microsoft.com/office/powerpoint/2010/main" val="2239034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31</a:t>
            </a:fld>
            <a:endParaRPr lang="en-US" dirty="0"/>
          </a:p>
        </p:txBody>
      </p:sp>
    </p:spTree>
    <p:extLst>
      <p:ext uri="{BB962C8B-B14F-4D97-AF65-F5344CB8AC3E}">
        <p14:creationId xmlns:p14="http://schemas.microsoft.com/office/powerpoint/2010/main" val="3515601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32</a:t>
            </a:fld>
            <a:endParaRPr lang="en-US" dirty="0"/>
          </a:p>
        </p:txBody>
      </p:sp>
    </p:spTree>
    <p:extLst>
      <p:ext uri="{BB962C8B-B14F-4D97-AF65-F5344CB8AC3E}">
        <p14:creationId xmlns:p14="http://schemas.microsoft.com/office/powerpoint/2010/main" val="2351187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33</a:t>
            </a:fld>
            <a:endParaRPr lang="en-US" dirty="0"/>
          </a:p>
        </p:txBody>
      </p:sp>
    </p:spTree>
    <p:extLst>
      <p:ext uri="{BB962C8B-B14F-4D97-AF65-F5344CB8AC3E}">
        <p14:creationId xmlns:p14="http://schemas.microsoft.com/office/powerpoint/2010/main" val="4294599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34</a:t>
            </a:fld>
            <a:endParaRPr lang="en-US" dirty="0"/>
          </a:p>
        </p:txBody>
      </p:sp>
    </p:spTree>
    <p:extLst>
      <p:ext uri="{BB962C8B-B14F-4D97-AF65-F5344CB8AC3E}">
        <p14:creationId xmlns:p14="http://schemas.microsoft.com/office/powerpoint/2010/main" val="1602594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7</a:t>
            </a:fld>
            <a:endParaRPr lang="en-US" dirty="0"/>
          </a:p>
        </p:txBody>
      </p:sp>
    </p:spTree>
    <p:extLst>
      <p:ext uri="{BB962C8B-B14F-4D97-AF65-F5344CB8AC3E}">
        <p14:creationId xmlns:p14="http://schemas.microsoft.com/office/powerpoint/2010/main" val="2100086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35</a:t>
            </a:fld>
            <a:endParaRPr lang="en-US" dirty="0"/>
          </a:p>
        </p:txBody>
      </p:sp>
    </p:spTree>
    <p:extLst>
      <p:ext uri="{BB962C8B-B14F-4D97-AF65-F5344CB8AC3E}">
        <p14:creationId xmlns:p14="http://schemas.microsoft.com/office/powerpoint/2010/main" val="660405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36</a:t>
            </a:fld>
            <a:endParaRPr lang="en-US" dirty="0"/>
          </a:p>
        </p:txBody>
      </p:sp>
    </p:spTree>
    <p:extLst>
      <p:ext uri="{BB962C8B-B14F-4D97-AF65-F5344CB8AC3E}">
        <p14:creationId xmlns:p14="http://schemas.microsoft.com/office/powerpoint/2010/main" val="2185365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37</a:t>
            </a:fld>
            <a:endParaRPr lang="en-US" dirty="0"/>
          </a:p>
        </p:txBody>
      </p:sp>
    </p:spTree>
    <p:extLst>
      <p:ext uri="{BB962C8B-B14F-4D97-AF65-F5344CB8AC3E}">
        <p14:creationId xmlns:p14="http://schemas.microsoft.com/office/powerpoint/2010/main" val="10980062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38</a:t>
            </a:fld>
            <a:endParaRPr lang="en-US" dirty="0"/>
          </a:p>
        </p:txBody>
      </p:sp>
    </p:spTree>
    <p:extLst>
      <p:ext uri="{BB962C8B-B14F-4D97-AF65-F5344CB8AC3E}">
        <p14:creationId xmlns:p14="http://schemas.microsoft.com/office/powerpoint/2010/main" val="3528589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39</a:t>
            </a:fld>
            <a:endParaRPr lang="en-US" dirty="0"/>
          </a:p>
        </p:txBody>
      </p:sp>
    </p:spTree>
    <p:extLst>
      <p:ext uri="{BB962C8B-B14F-4D97-AF65-F5344CB8AC3E}">
        <p14:creationId xmlns:p14="http://schemas.microsoft.com/office/powerpoint/2010/main" val="30416846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40</a:t>
            </a:fld>
            <a:endParaRPr lang="en-US" dirty="0"/>
          </a:p>
        </p:txBody>
      </p:sp>
    </p:spTree>
    <p:extLst>
      <p:ext uri="{BB962C8B-B14F-4D97-AF65-F5344CB8AC3E}">
        <p14:creationId xmlns:p14="http://schemas.microsoft.com/office/powerpoint/2010/main" val="21313854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41</a:t>
            </a:fld>
            <a:endParaRPr lang="en-US" dirty="0"/>
          </a:p>
        </p:txBody>
      </p:sp>
    </p:spTree>
    <p:extLst>
      <p:ext uri="{BB962C8B-B14F-4D97-AF65-F5344CB8AC3E}">
        <p14:creationId xmlns:p14="http://schemas.microsoft.com/office/powerpoint/2010/main" val="2839961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42</a:t>
            </a:fld>
            <a:endParaRPr lang="en-US" dirty="0"/>
          </a:p>
        </p:txBody>
      </p:sp>
    </p:spTree>
    <p:extLst>
      <p:ext uri="{BB962C8B-B14F-4D97-AF65-F5344CB8AC3E}">
        <p14:creationId xmlns:p14="http://schemas.microsoft.com/office/powerpoint/2010/main" val="28229312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43</a:t>
            </a:fld>
            <a:endParaRPr lang="en-US" dirty="0"/>
          </a:p>
        </p:txBody>
      </p:sp>
    </p:spTree>
    <p:extLst>
      <p:ext uri="{BB962C8B-B14F-4D97-AF65-F5344CB8AC3E}">
        <p14:creationId xmlns:p14="http://schemas.microsoft.com/office/powerpoint/2010/main" val="20647347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44</a:t>
            </a:fld>
            <a:endParaRPr lang="en-US" dirty="0"/>
          </a:p>
        </p:txBody>
      </p:sp>
    </p:spTree>
    <p:extLst>
      <p:ext uri="{BB962C8B-B14F-4D97-AF65-F5344CB8AC3E}">
        <p14:creationId xmlns:p14="http://schemas.microsoft.com/office/powerpoint/2010/main" val="1510955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8</a:t>
            </a:fld>
            <a:endParaRPr lang="en-US" dirty="0"/>
          </a:p>
        </p:txBody>
      </p:sp>
    </p:spTree>
    <p:extLst>
      <p:ext uri="{BB962C8B-B14F-4D97-AF65-F5344CB8AC3E}">
        <p14:creationId xmlns:p14="http://schemas.microsoft.com/office/powerpoint/2010/main" val="38409352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45</a:t>
            </a:fld>
            <a:endParaRPr lang="en-US" dirty="0"/>
          </a:p>
        </p:txBody>
      </p:sp>
    </p:spTree>
    <p:extLst>
      <p:ext uri="{BB962C8B-B14F-4D97-AF65-F5344CB8AC3E}">
        <p14:creationId xmlns:p14="http://schemas.microsoft.com/office/powerpoint/2010/main" val="16993418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46</a:t>
            </a:fld>
            <a:endParaRPr lang="en-US" dirty="0"/>
          </a:p>
        </p:txBody>
      </p:sp>
    </p:spTree>
    <p:extLst>
      <p:ext uri="{BB962C8B-B14F-4D97-AF65-F5344CB8AC3E}">
        <p14:creationId xmlns:p14="http://schemas.microsoft.com/office/powerpoint/2010/main" val="38805406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47</a:t>
            </a:fld>
            <a:endParaRPr lang="en-US" dirty="0"/>
          </a:p>
        </p:txBody>
      </p:sp>
    </p:spTree>
    <p:extLst>
      <p:ext uri="{BB962C8B-B14F-4D97-AF65-F5344CB8AC3E}">
        <p14:creationId xmlns:p14="http://schemas.microsoft.com/office/powerpoint/2010/main" val="11027725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48</a:t>
            </a:fld>
            <a:endParaRPr lang="en-US" dirty="0"/>
          </a:p>
        </p:txBody>
      </p:sp>
    </p:spTree>
    <p:extLst>
      <p:ext uri="{BB962C8B-B14F-4D97-AF65-F5344CB8AC3E}">
        <p14:creationId xmlns:p14="http://schemas.microsoft.com/office/powerpoint/2010/main" val="13474911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49</a:t>
            </a:fld>
            <a:endParaRPr lang="en-US" dirty="0"/>
          </a:p>
        </p:txBody>
      </p:sp>
    </p:spTree>
    <p:extLst>
      <p:ext uri="{BB962C8B-B14F-4D97-AF65-F5344CB8AC3E}">
        <p14:creationId xmlns:p14="http://schemas.microsoft.com/office/powerpoint/2010/main" val="9898655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50</a:t>
            </a:fld>
            <a:endParaRPr lang="en-US" dirty="0"/>
          </a:p>
        </p:txBody>
      </p:sp>
    </p:spTree>
    <p:extLst>
      <p:ext uri="{BB962C8B-B14F-4D97-AF65-F5344CB8AC3E}">
        <p14:creationId xmlns:p14="http://schemas.microsoft.com/office/powerpoint/2010/main" val="104386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9</a:t>
            </a:fld>
            <a:endParaRPr lang="en-US" dirty="0"/>
          </a:p>
        </p:txBody>
      </p:sp>
    </p:spTree>
    <p:extLst>
      <p:ext uri="{BB962C8B-B14F-4D97-AF65-F5344CB8AC3E}">
        <p14:creationId xmlns:p14="http://schemas.microsoft.com/office/powerpoint/2010/main" val="1559720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10</a:t>
            </a:fld>
            <a:endParaRPr lang="en-US" dirty="0"/>
          </a:p>
        </p:txBody>
      </p:sp>
    </p:spTree>
    <p:extLst>
      <p:ext uri="{BB962C8B-B14F-4D97-AF65-F5344CB8AC3E}">
        <p14:creationId xmlns:p14="http://schemas.microsoft.com/office/powerpoint/2010/main" val="510001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11</a:t>
            </a:fld>
            <a:endParaRPr lang="en-US" dirty="0"/>
          </a:p>
        </p:txBody>
      </p:sp>
    </p:spTree>
    <p:extLst>
      <p:ext uri="{BB962C8B-B14F-4D97-AF65-F5344CB8AC3E}">
        <p14:creationId xmlns:p14="http://schemas.microsoft.com/office/powerpoint/2010/main" val="3693299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12</a:t>
            </a:fld>
            <a:endParaRPr lang="en-US" dirty="0"/>
          </a:p>
        </p:txBody>
      </p:sp>
    </p:spTree>
    <p:extLst>
      <p:ext uri="{BB962C8B-B14F-4D97-AF65-F5344CB8AC3E}">
        <p14:creationId xmlns:p14="http://schemas.microsoft.com/office/powerpoint/2010/main" val="4222891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CFAC6-6391-47AD-A7A1-612E454E7A3B}" type="slidenum">
              <a:rPr lang="en-US" smtClean="0"/>
              <a:t>13</a:t>
            </a:fld>
            <a:endParaRPr lang="en-US" dirty="0"/>
          </a:p>
        </p:txBody>
      </p:sp>
    </p:spTree>
    <p:extLst>
      <p:ext uri="{BB962C8B-B14F-4D97-AF65-F5344CB8AC3E}">
        <p14:creationId xmlns:p14="http://schemas.microsoft.com/office/powerpoint/2010/main" val="2074775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CA8DCF76-BFF3-4067-97E1-162A48472714}" type="datetimeFigureOut">
              <a:rPr lang="en-US" smtClean="0"/>
              <a:t>2/28/2013</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988C760E-87AD-4030-B02A-1C213CEF28D8}"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8DCF76-BFF3-4067-97E1-162A48472714}" type="datetimeFigureOut">
              <a:rPr lang="en-US" smtClean="0"/>
              <a:t>2/28/2013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8C760E-87AD-4030-B02A-1C213CEF28D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8DCF76-BFF3-4067-97E1-162A48472714}" type="datetimeFigureOut">
              <a:rPr lang="en-US" smtClean="0"/>
              <a:t>2/28/2013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988C760E-87AD-4030-B02A-1C213CEF28D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Arial" pitchFamily="34" charset="0"/>
              <a:buChar char="•"/>
              <a:defRPr/>
            </a:lvl1pPr>
            <a:lvl2pPr marL="548640" indent="-182880">
              <a:buFont typeface="Wingdings" pitchFamily="2" charset="2"/>
              <a:buChar char="v"/>
              <a:defRPr/>
            </a:lvl2pPr>
            <a:lvl3pPr marL="822960" indent="-182880">
              <a:buFont typeface="Wingdings" pitchFamily="2" charset="2"/>
              <a:buChar char="§"/>
              <a:defRPr/>
            </a:lvl3pPr>
            <a:lvl4pPr marL="1097280" indent="-182880">
              <a:buFont typeface="Wingdings" pitchFamily="2" charset="2"/>
              <a:buChar char="q"/>
              <a:defRPr/>
            </a:lvl4pPr>
            <a:lvl5pPr marL="1280160" indent="-18288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A8DCF76-BFF3-4067-97E1-162A48472714}" type="datetimeFigureOut">
              <a:rPr lang="en-US" smtClean="0"/>
              <a:t>2/28/2013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8C760E-87AD-4030-B02A-1C213CEF28D8}"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CA8DCF76-BFF3-4067-97E1-162A48472714}" type="datetimeFigureOut">
              <a:rPr lang="en-US" smtClean="0"/>
              <a:t>2/28/2013</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988C760E-87AD-4030-B02A-1C213CEF28D8}"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8DCF76-BFF3-4067-97E1-162A48472714}" type="datetimeFigureOut">
              <a:rPr lang="en-US" smtClean="0"/>
              <a:t>2/28/2013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8C760E-87AD-4030-B02A-1C213CEF28D8}"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8DCF76-BFF3-4067-97E1-162A48472714}" type="datetimeFigureOut">
              <a:rPr lang="en-US" smtClean="0"/>
              <a:t>2/28/2013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8C760E-87AD-4030-B02A-1C213CEF28D8}"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A8DCF76-BFF3-4067-97E1-162A48472714}" type="datetimeFigureOut">
              <a:rPr lang="en-US" smtClean="0"/>
              <a:t>2/28/2013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8C760E-87AD-4030-B02A-1C213CEF28D8}"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CA8DCF76-BFF3-4067-97E1-162A48472714}" type="datetimeFigureOut">
              <a:rPr lang="en-US" smtClean="0"/>
              <a:t>2/28/2013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8C760E-87AD-4030-B02A-1C213CEF28D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DCF76-BFF3-4067-97E1-162A48472714}" type="datetimeFigureOut">
              <a:rPr lang="en-US" smtClean="0"/>
              <a:t>2/28/2013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988C760E-87AD-4030-B02A-1C213CEF28D8}" type="slidenum">
              <a:rPr lang="en-US" smtClean="0"/>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DCF76-BFF3-4067-97E1-162A48472714}" type="datetimeFigureOut">
              <a:rPr lang="en-US" smtClean="0"/>
              <a:t>2/28/2013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8C760E-87AD-4030-B02A-1C213CEF28D8}"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CA8DCF76-BFF3-4067-97E1-162A48472714}" type="datetimeFigureOut">
              <a:rPr lang="en-US" smtClean="0"/>
              <a:t>2/28/2013</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988C760E-87AD-4030-B02A-1C213CEF28D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SzPct val="125000"/>
        <a:buFont typeface="Arial" pitchFamily="34" charset="0"/>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Courier New" pitchFamily="49" charset="0"/>
        <a:buChar char="o"/>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Arial" pitchFamily="34" charset="0"/>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cookke@purdue.edu" TargetMode="External"/><Relationship Id="rId2" Type="http://schemas.openxmlformats.org/officeDocument/2006/relationships/hyperlink" Target="http://agrability.org/Online-Training/archived"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agrability.org/"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p:cNvSpPr>
          <p:nvPr>
            <p:ph type="subTitle" idx="1"/>
          </p:nvPr>
        </p:nvSpPr>
        <p:spPr>
          <a:xfrm>
            <a:off x="152400" y="5105400"/>
            <a:ext cx="6705600" cy="838200"/>
          </a:xfrm>
        </p:spPr>
        <p:txBody>
          <a:bodyPr>
            <a:normAutofit/>
          </a:bodyPr>
          <a:lstStyle/>
          <a:p>
            <a:pPr algn="ctr">
              <a:lnSpc>
                <a:spcPct val="80000"/>
              </a:lnSpc>
              <a:defRPr/>
            </a:pPr>
            <a:r>
              <a:rPr lang="en-US" sz="2400" b="1" dirty="0" smtClean="0">
                <a:solidFill>
                  <a:schemeClr val="tx1"/>
                </a:solidFill>
                <a:latin typeface="Arial" charset="0"/>
              </a:rPr>
              <a:t>November 27, 2012</a:t>
            </a:r>
            <a:endParaRPr lang="en-US" sz="2000" dirty="0" smtClean="0">
              <a:solidFill>
                <a:schemeClr val="tx1"/>
              </a:solidFill>
              <a:latin typeface="Arial" charset="0"/>
            </a:endParaRPr>
          </a:p>
        </p:txBody>
      </p:sp>
      <p:sp>
        <p:nvSpPr>
          <p:cNvPr id="2" name="Rectangle 1"/>
          <p:cNvSpPr/>
          <p:nvPr/>
        </p:nvSpPr>
        <p:spPr>
          <a:xfrm>
            <a:off x="457200" y="533400"/>
            <a:ext cx="60960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5" descr="agrMDns.jp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377950" y="685800"/>
            <a:ext cx="4260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2400" y="2286000"/>
            <a:ext cx="6705600" cy="2308324"/>
          </a:xfrm>
          <a:prstGeom prst="rect">
            <a:avLst/>
          </a:prstGeom>
          <a:noFill/>
        </p:spPr>
        <p:txBody>
          <a:bodyPr wrap="square" rtlCol="0">
            <a:spAutoFit/>
          </a:bodyPr>
          <a:lstStyle/>
          <a:p>
            <a:pPr algn="ctr"/>
            <a:r>
              <a:rPr lang="en-US" sz="3600" dirty="0" smtClean="0">
                <a:solidFill>
                  <a:schemeClr val="bg1"/>
                </a:solidFill>
              </a:rPr>
              <a:t>AgrAbility Webinar Series: </a:t>
            </a:r>
          </a:p>
          <a:p>
            <a:pPr algn="ctr"/>
            <a:r>
              <a:rPr lang="en-US" sz="3600" dirty="0" smtClean="0">
                <a:solidFill>
                  <a:schemeClr val="bg1">
                    <a:lumMod val="95000"/>
                  </a:schemeClr>
                </a:solidFill>
              </a:rPr>
              <a:t>Visual </a:t>
            </a:r>
            <a:r>
              <a:rPr lang="en-US" sz="3600" dirty="0">
                <a:solidFill>
                  <a:schemeClr val="bg1">
                    <a:lumMod val="95000"/>
                  </a:schemeClr>
                </a:solidFill>
              </a:rPr>
              <a:t>Impairments </a:t>
            </a:r>
            <a:endParaRPr lang="en-US" sz="3600" dirty="0" smtClean="0">
              <a:solidFill>
                <a:schemeClr val="bg1">
                  <a:lumMod val="95000"/>
                </a:schemeClr>
              </a:solidFill>
            </a:endParaRPr>
          </a:p>
          <a:p>
            <a:pPr algn="ctr"/>
            <a:r>
              <a:rPr lang="en-US" sz="3600" dirty="0" smtClean="0">
                <a:solidFill>
                  <a:schemeClr val="bg1">
                    <a:lumMod val="95000"/>
                  </a:schemeClr>
                </a:solidFill>
              </a:rPr>
              <a:t>and </a:t>
            </a:r>
            <a:r>
              <a:rPr lang="en-US" sz="3600" dirty="0">
                <a:solidFill>
                  <a:schemeClr val="bg1">
                    <a:lumMod val="95000"/>
                  </a:schemeClr>
                </a:solidFill>
              </a:rPr>
              <a:t>Their Relevance to Agriculture</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88620" lvl="1" indent="-342900">
              <a:buClr>
                <a:schemeClr val="accent1"/>
              </a:buClr>
            </a:pPr>
            <a:r>
              <a:rPr lang="en-US" sz="2400" b="1" dirty="0"/>
              <a:t>Low Vision Specialists </a:t>
            </a:r>
            <a:r>
              <a:rPr lang="en-US" sz="2400" dirty="0"/>
              <a:t>are specially trained doctors who examine the person’s vision and recommend devices to improve the use of remaining vision. An </a:t>
            </a:r>
            <a:r>
              <a:rPr lang="en-US" sz="2400" dirty="0" smtClean="0"/>
              <a:t>occupational </a:t>
            </a:r>
            <a:r>
              <a:rPr lang="en-US" sz="2400" dirty="0"/>
              <a:t>therapist may be involved in training the individual how to use the recommended devices.</a:t>
            </a:r>
          </a:p>
          <a:p>
            <a:pPr>
              <a:buFont typeface="Wingdings" pitchFamily="2" charset="2"/>
              <a:buChar char="v"/>
            </a:pPr>
            <a:endParaRPr lang="en-US" sz="2800" dirty="0" smtClean="0"/>
          </a:p>
          <a:p>
            <a:pPr marL="388620" lvl="1" indent="-342900">
              <a:buClr>
                <a:schemeClr val="accent1"/>
              </a:buClr>
            </a:pPr>
            <a:r>
              <a:rPr lang="en-US" sz="2400" b="1" dirty="0"/>
              <a:t>Social workers and therapists </a:t>
            </a:r>
            <a:r>
              <a:rPr lang="en-US" sz="2400" dirty="0" smtClean="0"/>
              <a:t>provide </a:t>
            </a:r>
            <a:r>
              <a:rPr lang="en-US" sz="2400" dirty="0"/>
              <a:t>support  through information, referrals, counseling and support groups.</a:t>
            </a:r>
          </a:p>
          <a:p>
            <a:endParaRPr lang="en-US" dirty="0"/>
          </a:p>
        </p:txBody>
      </p:sp>
      <p:sp>
        <p:nvSpPr>
          <p:cNvPr id="3" name="Title 2"/>
          <p:cNvSpPr>
            <a:spLocks noGrp="1"/>
          </p:cNvSpPr>
          <p:nvPr>
            <p:ph type="title"/>
          </p:nvPr>
        </p:nvSpPr>
        <p:spPr/>
        <p:txBody>
          <a:bodyPr/>
          <a:lstStyle/>
          <a:p>
            <a:r>
              <a:rPr lang="en-US" dirty="0"/>
              <a:t>What is Vision Rehabilitation?</a:t>
            </a:r>
          </a:p>
        </p:txBody>
      </p:sp>
    </p:spTree>
    <p:extLst>
      <p:ext uri="{BB962C8B-B14F-4D97-AF65-F5344CB8AC3E}">
        <p14:creationId xmlns:p14="http://schemas.microsoft.com/office/powerpoint/2010/main" val="1349918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r>
              <a:rPr lang="en-US" sz="2800" dirty="0"/>
              <a:t>Acuity</a:t>
            </a:r>
          </a:p>
          <a:p>
            <a:pPr lvl="1"/>
            <a:r>
              <a:rPr lang="en-US" sz="2400" dirty="0"/>
              <a:t>The focus or blurriness of the “picture”</a:t>
            </a:r>
          </a:p>
          <a:p>
            <a:pPr lvl="1"/>
            <a:endParaRPr lang="en-US" sz="2400" dirty="0" smtClean="0"/>
          </a:p>
          <a:p>
            <a:pPr lvl="1"/>
            <a:r>
              <a:rPr lang="en-US" sz="2400" dirty="0" smtClean="0"/>
              <a:t>A measure of clarity at a certain distance.  20/20 vision means what </a:t>
            </a:r>
            <a:r>
              <a:rPr lang="en-US" sz="2400" dirty="0"/>
              <a:t>is at 20 feet appears to be at 20 feet.  20/200  </a:t>
            </a:r>
            <a:r>
              <a:rPr lang="en-US" sz="2400" dirty="0" smtClean="0"/>
              <a:t>means what </a:t>
            </a:r>
            <a:r>
              <a:rPr lang="en-US" sz="2400" dirty="0"/>
              <a:t>is at 20 feet appears as if 200 feet </a:t>
            </a:r>
            <a:r>
              <a:rPr lang="en-US" sz="2400" dirty="0" smtClean="0"/>
              <a:t>away.  It is sometimes measured </a:t>
            </a:r>
            <a:r>
              <a:rPr lang="en-US" sz="2400" dirty="0"/>
              <a:t>in 10 foot increments such as 10/100 etc.</a:t>
            </a:r>
          </a:p>
          <a:p>
            <a:pPr lvl="1"/>
            <a:endParaRPr lang="en-US" sz="2400" dirty="0" smtClean="0"/>
          </a:p>
          <a:p>
            <a:pPr lvl="1"/>
            <a:r>
              <a:rPr lang="en-US" sz="2400" dirty="0" smtClean="0"/>
              <a:t>Glasses </a:t>
            </a:r>
            <a:r>
              <a:rPr lang="en-US" sz="2400" dirty="0"/>
              <a:t>are the most common way to correct for this, but some eye conditions and acuities can not “be fixed” with normal glasses.  This is when magnification is needed.</a:t>
            </a:r>
          </a:p>
          <a:p>
            <a:pPr lvl="1"/>
            <a:endParaRPr lang="en-US" dirty="0"/>
          </a:p>
        </p:txBody>
      </p:sp>
      <p:sp>
        <p:nvSpPr>
          <p:cNvPr id="3" name="Title 2"/>
          <p:cNvSpPr>
            <a:spLocks noGrp="1"/>
          </p:cNvSpPr>
          <p:nvPr>
            <p:ph type="title"/>
          </p:nvPr>
        </p:nvSpPr>
        <p:spPr/>
        <p:txBody>
          <a:bodyPr/>
          <a:lstStyle/>
          <a:p>
            <a:r>
              <a:rPr lang="en-US" dirty="0" smtClean="0"/>
              <a:t>Aspects of vision loss</a:t>
            </a:r>
            <a:endParaRPr lang="en-US" dirty="0"/>
          </a:p>
        </p:txBody>
      </p:sp>
    </p:spTree>
    <p:extLst>
      <p:ext uri="{BB962C8B-B14F-4D97-AF65-F5344CB8AC3E}">
        <p14:creationId xmlns:p14="http://schemas.microsoft.com/office/powerpoint/2010/main" val="3064390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57929"/>
          </a:xfrm>
        </p:spPr>
        <p:txBody>
          <a:bodyPr>
            <a:normAutofit fontScale="92500" lnSpcReduction="10000"/>
          </a:bodyPr>
          <a:lstStyle/>
          <a:p>
            <a:pPr lvl="0"/>
            <a:r>
              <a:rPr lang="en-US" sz="2800" dirty="0"/>
              <a:t>Visual Field</a:t>
            </a:r>
          </a:p>
          <a:p>
            <a:pPr lvl="1"/>
            <a:r>
              <a:rPr lang="en-US" sz="2400" dirty="0"/>
              <a:t>The size of the viewing field or how much can be seen in “the picture</a:t>
            </a:r>
            <a:r>
              <a:rPr lang="en-US" sz="2400" dirty="0" smtClean="0"/>
              <a:t>”.</a:t>
            </a:r>
            <a:endParaRPr lang="en-US" sz="2400" dirty="0"/>
          </a:p>
          <a:p>
            <a:pPr lvl="1"/>
            <a:endParaRPr lang="en-US" sz="2400" dirty="0" smtClean="0"/>
          </a:p>
          <a:p>
            <a:pPr lvl="1"/>
            <a:r>
              <a:rPr lang="en-US" sz="2400" dirty="0" smtClean="0"/>
              <a:t>Visual </a:t>
            </a:r>
            <a:r>
              <a:rPr lang="en-US" sz="2400" dirty="0"/>
              <a:t>field is measured in degrees.  A straight line is </a:t>
            </a:r>
            <a:r>
              <a:rPr lang="en-US" sz="2400" dirty="0" smtClean="0"/>
              <a:t>180 degrees</a:t>
            </a:r>
            <a:r>
              <a:rPr lang="en-US" sz="2400" dirty="0"/>
              <a:t>.  Most people have about 170 degrees of vision.  </a:t>
            </a:r>
            <a:endParaRPr lang="en-US" sz="2400" dirty="0" smtClean="0"/>
          </a:p>
          <a:p>
            <a:pPr lvl="1"/>
            <a:endParaRPr lang="en-US" sz="2400" dirty="0"/>
          </a:p>
          <a:p>
            <a:pPr lvl="1"/>
            <a:r>
              <a:rPr lang="en-US" sz="2400" dirty="0"/>
              <a:t>Some people’s visual’s fields are so restricted that it is like tunnel vision.  </a:t>
            </a:r>
            <a:endParaRPr lang="en-US" sz="2400" dirty="0" smtClean="0"/>
          </a:p>
          <a:p>
            <a:pPr marL="365760" lvl="1" indent="0">
              <a:buNone/>
            </a:pPr>
            <a:endParaRPr lang="en-US" sz="2400" dirty="0" smtClean="0"/>
          </a:p>
          <a:p>
            <a:pPr lvl="1"/>
            <a:r>
              <a:rPr lang="en-US" sz="2400" dirty="0" smtClean="0"/>
              <a:t>Some </a:t>
            </a:r>
            <a:r>
              <a:rPr lang="en-US" sz="2400" dirty="0"/>
              <a:t>people have peripheral  or side vision but don’t have vision in the center.  </a:t>
            </a:r>
          </a:p>
          <a:p>
            <a:pPr lvl="1"/>
            <a:endParaRPr lang="en-US" dirty="0"/>
          </a:p>
          <a:p>
            <a:pPr lvl="1"/>
            <a:endParaRPr lang="en-US" dirty="0"/>
          </a:p>
        </p:txBody>
      </p:sp>
      <p:sp>
        <p:nvSpPr>
          <p:cNvPr id="3" name="Title 2"/>
          <p:cNvSpPr>
            <a:spLocks noGrp="1"/>
          </p:cNvSpPr>
          <p:nvPr>
            <p:ph type="title"/>
          </p:nvPr>
        </p:nvSpPr>
        <p:spPr/>
        <p:txBody>
          <a:bodyPr/>
          <a:lstStyle/>
          <a:p>
            <a:r>
              <a:rPr lang="en-US" dirty="0" smtClean="0"/>
              <a:t>Aspects of vision loss</a:t>
            </a:r>
            <a:endParaRPr lang="en-US" dirty="0"/>
          </a:p>
        </p:txBody>
      </p:sp>
    </p:spTree>
    <p:extLst>
      <p:ext uri="{BB962C8B-B14F-4D97-AF65-F5344CB8AC3E}">
        <p14:creationId xmlns:p14="http://schemas.microsoft.com/office/powerpoint/2010/main" val="2753518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529329"/>
          </a:xfrm>
        </p:spPr>
        <p:txBody>
          <a:bodyPr>
            <a:normAutofit lnSpcReduction="10000"/>
          </a:bodyPr>
          <a:lstStyle/>
          <a:p>
            <a:pPr lvl="0"/>
            <a:r>
              <a:rPr lang="en-US" sz="2800" dirty="0"/>
              <a:t>Contrast sensitivity</a:t>
            </a:r>
          </a:p>
          <a:p>
            <a:pPr lvl="1"/>
            <a:r>
              <a:rPr lang="en-US" sz="2400" dirty="0"/>
              <a:t>Contrast refers to how well the object or viewing target stands out from the background.  White on black is high contrast.  White on grey has less contrast.  </a:t>
            </a:r>
          </a:p>
          <a:p>
            <a:pPr lvl="1"/>
            <a:endParaRPr lang="en-US" sz="2400" dirty="0" smtClean="0"/>
          </a:p>
          <a:p>
            <a:pPr lvl="1"/>
            <a:r>
              <a:rPr lang="en-US" sz="2400" dirty="0" smtClean="0"/>
              <a:t>Contrast </a:t>
            </a:r>
            <a:r>
              <a:rPr lang="en-US" sz="2400" dirty="0"/>
              <a:t>sensitivity tests measure size and contrast. </a:t>
            </a:r>
            <a:endParaRPr lang="en-US" sz="2400" dirty="0" smtClean="0"/>
          </a:p>
          <a:p>
            <a:pPr marL="365760" lvl="1" indent="0">
              <a:buNone/>
            </a:pPr>
            <a:endParaRPr lang="en-US" sz="2400" dirty="0" smtClean="0"/>
          </a:p>
          <a:p>
            <a:pPr lvl="1"/>
            <a:r>
              <a:rPr lang="en-US" sz="2400" dirty="0" smtClean="0"/>
              <a:t>A </a:t>
            </a:r>
            <a:r>
              <a:rPr lang="en-US" sz="2400" dirty="0"/>
              <a:t>person with low contrast sensitivity may not see the flame on the stove, or be able to tell which light is lit at a traffic light. Extra lighting may help. </a:t>
            </a:r>
          </a:p>
          <a:p>
            <a:pPr lvl="1"/>
            <a:endParaRPr lang="en-US" dirty="0"/>
          </a:p>
          <a:p>
            <a:pPr lvl="1"/>
            <a:endParaRPr lang="en-US" dirty="0"/>
          </a:p>
        </p:txBody>
      </p:sp>
      <p:sp>
        <p:nvSpPr>
          <p:cNvPr id="3" name="Title 2"/>
          <p:cNvSpPr>
            <a:spLocks noGrp="1"/>
          </p:cNvSpPr>
          <p:nvPr>
            <p:ph type="title"/>
          </p:nvPr>
        </p:nvSpPr>
        <p:spPr/>
        <p:txBody>
          <a:bodyPr/>
          <a:lstStyle/>
          <a:p>
            <a:r>
              <a:rPr lang="en-US" dirty="0" smtClean="0"/>
              <a:t>Aspects of vision loss</a:t>
            </a:r>
            <a:endParaRPr lang="en-US" dirty="0"/>
          </a:p>
        </p:txBody>
      </p:sp>
    </p:spTree>
    <p:extLst>
      <p:ext uri="{BB962C8B-B14F-4D97-AF65-F5344CB8AC3E}">
        <p14:creationId xmlns:p14="http://schemas.microsoft.com/office/powerpoint/2010/main" val="4238196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solidFill>
                <a:schemeClr val="accent5">
                  <a:lumMod val="60000"/>
                  <a:lumOff val="40000"/>
                </a:schemeClr>
              </a:solidFill>
            </a:endParaRPr>
          </a:p>
          <a:p>
            <a:endParaRPr lang="en-US" dirty="0">
              <a:solidFill>
                <a:schemeClr val="accent5">
                  <a:lumMod val="60000"/>
                  <a:lumOff val="40000"/>
                </a:schemeClr>
              </a:solidFill>
            </a:endParaRPr>
          </a:p>
          <a:p>
            <a:r>
              <a:rPr lang="en-US" sz="2400" dirty="0" smtClean="0">
                <a:solidFill>
                  <a:schemeClr val="accent5">
                    <a:lumMod val="60000"/>
                    <a:lumOff val="40000"/>
                  </a:schemeClr>
                </a:solidFill>
              </a:rPr>
              <a:t>This is an example of poor contrast</a:t>
            </a:r>
          </a:p>
          <a:p>
            <a:endParaRPr lang="en-US" sz="2400" dirty="0">
              <a:solidFill>
                <a:schemeClr val="accent5">
                  <a:lumMod val="60000"/>
                  <a:lumOff val="40000"/>
                </a:schemeClr>
              </a:solidFill>
            </a:endParaRPr>
          </a:p>
          <a:p>
            <a:endParaRPr lang="en-US" sz="2400" dirty="0" smtClean="0">
              <a:solidFill>
                <a:srgbClr val="002060"/>
              </a:solidFill>
            </a:endParaRPr>
          </a:p>
          <a:p>
            <a:endParaRPr lang="en-US" sz="2400" dirty="0">
              <a:solidFill>
                <a:srgbClr val="002060"/>
              </a:solidFill>
            </a:endParaRPr>
          </a:p>
          <a:p>
            <a:r>
              <a:rPr lang="en-US" sz="2400" dirty="0" smtClean="0">
                <a:solidFill>
                  <a:srgbClr val="002060"/>
                </a:solidFill>
              </a:rPr>
              <a:t>This is an example of good contrast</a:t>
            </a:r>
            <a:endParaRPr lang="en-US" sz="2400" dirty="0">
              <a:solidFill>
                <a:srgbClr val="002060"/>
              </a:solidFill>
            </a:endParaRPr>
          </a:p>
        </p:txBody>
      </p:sp>
      <p:sp>
        <p:nvSpPr>
          <p:cNvPr id="3" name="Title 2"/>
          <p:cNvSpPr>
            <a:spLocks noGrp="1"/>
          </p:cNvSpPr>
          <p:nvPr>
            <p:ph type="title"/>
          </p:nvPr>
        </p:nvSpPr>
        <p:spPr/>
        <p:txBody>
          <a:bodyPr/>
          <a:lstStyle/>
          <a:p>
            <a:r>
              <a:rPr lang="en-US" dirty="0" smtClean="0"/>
              <a:t>contrast</a:t>
            </a:r>
            <a:endParaRPr lang="en-US" dirty="0"/>
          </a:p>
        </p:txBody>
      </p:sp>
    </p:spTree>
    <p:extLst>
      <p:ext uri="{BB962C8B-B14F-4D97-AF65-F5344CB8AC3E}">
        <p14:creationId xmlns:p14="http://schemas.microsoft.com/office/powerpoint/2010/main" val="766359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57929"/>
          </a:xfrm>
        </p:spPr>
        <p:txBody>
          <a:bodyPr>
            <a:normAutofit lnSpcReduction="10000"/>
          </a:bodyPr>
          <a:lstStyle/>
          <a:p>
            <a:pPr lvl="0"/>
            <a:r>
              <a:rPr lang="en-US" sz="2400" b="1" dirty="0"/>
              <a:t>Visual </a:t>
            </a:r>
            <a:r>
              <a:rPr lang="en-US" sz="2400" b="1" dirty="0" smtClean="0"/>
              <a:t>Impairment</a:t>
            </a:r>
            <a:r>
              <a:rPr lang="en-US" sz="2400" dirty="0" smtClean="0"/>
              <a:t> </a:t>
            </a:r>
          </a:p>
          <a:p>
            <a:pPr lvl="1"/>
            <a:r>
              <a:rPr lang="en-US" sz="2000" dirty="0" smtClean="0"/>
              <a:t>Any </a:t>
            </a:r>
            <a:r>
              <a:rPr lang="en-US" sz="2000" dirty="0"/>
              <a:t>degree of vision loss that impacts an individuals’ daily activities</a:t>
            </a:r>
            <a:r>
              <a:rPr lang="en-US" sz="2000" dirty="0" smtClean="0"/>
              <a:t>.</a:t>
            </a:r>
          </a:p>
          <a:p>
            <a:pPr lvl="1"/>
            <a:r>
              <a:rPr lang="en-US" sz="2000" dirty="0" smtClean="0"/>
              <a:t>20/70 </a:t>
            </a:r>
            <a:r>
              <a:rPr lang="en-US" sz="2000" dirty="0"/>
              <a:t>is a measurement used to indicate visual impairment and may qualify the individual to receive services from a state </a:t>
            </a:r>
            <a:r>
              <a:rPr lang="en-US" sz="2000" dirty="0" smtClean="0"/>
              <a:t>agency.</a:t>
            </a:r>
          </a:p>
          <a:p>
            <a:pPr lvl="0"/>
            <a:endParaRPr lang="en-US" sz="2400" dirty="0"/>
          </a:p>
          <a:p>
            <a:pPr lvl="0"/>
            <a:r>
              <a:rPr lang="en-US" sz="2400" b="1" dirty="0" smtClean="0"/>
              <a:t>Blindness </a:t>
            </a:r>
          </a:p>
          <a:p>
            <a:pPr lvl="1"/>
            <a:r>
              <a:rPr lang="en-US" sz="2000" dirty="0" smtClean="0"/>
              <a:t>Acuity measurement </a:t>
            </a:r>
            <a:r>
              <a:rPr lang="en-US" sz="2000" dirty="0"/>
              <a:t>of 20/200 or worse, or if nothing can be read on the 20/100 line</a:t>
            </a:r>
            <a:r>
              <a:rPr lang="en-US" sz="2000" dirty="0" smtClean="0"/>
              <a:t>.</a:t>
            </a:r>
          </a:p>
          <a:p>
            <a:pPr lvl="1"/>
            <a:r>
              <a:rPr lang="en-US" sz="2000" dirty="0" smtClean="0"/>
              <a:t>Visual </a:t>
            </a:r>
            <a:r>
              <a:rPr lang="en-US" sz="2000" dirty="0"/>
              <a:t>field of less than 10 degrees from center. A visual field loss that closes in to less than 20 degrees (10 degrees from center all around) or a visual field loss that covers all of the central vision to at least 10 degrees around.</a:t>
            </a:r>
          </a:p>
          <a:p>
            <a:pPr lvl="0"/>
            <a:endParaRPr lang="en-US" dirty="0"/>
          </a:p>
        </p:txBody>
      </p:sp>
      <p:sp>
        <p:nvSpPr>
          <p:cNvPr id="3" name="Title 2"/>
          <p:cNvSpPr>
            <a:spLocks noGrp="1"/>
          </p:cNvSpPr>
          <p:nvPr>
            <p:ph type="title"/>
          </p:nvPr>
        </p:nvSpPr>
        <p:spPr/>
        <p:txBody>
          <a:bodyPr/>
          <a:lstStyle/>
          <a:p>
            <a:r>
              <a:rPr lang="en-US" dirty="0" smtClean="0"/>
              <a:t>Definitions of blindness</a:t>
            </a:r>
            <a:endParaRPr lang="en-US" dirty="0"/>
          </a:p>
        </p:txBody>
      </p:sp>
    </p:spTree>
    <p:extLst>
      <p:ext uri="{BB962C8B-B14F-4D97-AF65-F5344CB8AC3E}">
        <p14:creationId xmlns:p14="http://schemas.microsoft.com/office/powerpoint/2010/main" val="3888440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Light Perception</a:t>
            </a:r>
          </a:p>
          <a:p>
            <a:pPr lvl="1"/>
            <a:r>
              <a:rPr lang="en-US" sz="2000" dirty="0"/>
              <a:t>LP can refer to light perception – the individual can only tell if the light is turned on or off.  It can also refer to light projection which is when the individual can locate the source of the light.  </a:t>
            </a:r>
            <a:endParaRPr lang="en-US" sz="2000" dirty="0" smtClean="0"/>
          </a:p>
          <a:p>
            <a:pPr marL="365760" lvl="1" indent="0">
              <a:buNone/>
            </a:pPr>
            <a:endParaRPr lang="en-US" sz="2000" dirty="0" smtClean="0"/>
          </a:p>
          <a:p>
            <a:pPr lvl="1"/>
            <a:r>
              <a:rPr lang="en-US" sz="2000" dirty="0" smtClean="0"/>
              <a:t>NLP </a:t>
            </a:r>
            <a:r>
              <a:rPr lang="en-US" sz="2000" dirty="0"/>
              <a:t>generally stands for </a:t>
            </a:r>
            <a:r>
              <a:rPr lang="en-US" sz="2000" u="sng" dirty="0"/>
              <a:t>no</a:t>
            </a:r>
            <a:r>
              <a:rPr lang="en-US" sz="2000" dirty="0"/>
              <a:t> light perception.  The individual sees nothing and can not tell if a light is turned on or not</a:t>
            </a:r>
          </a:p>
          <a:p>
            <a:endParaRPr lang="en-US" dirty="0"/>
          </a:p>
        </p:txBody>
      </p:sp>
      <p:sp>
        <p:nvSpPr>
          <p:cNvPr id="3" name="Title 2"/>
          <p:cNvSpPr>
            <a:spLocks noGrp="1"/>
          </p:cNvSpPr>
          <p:nvPr>
            <p:ph type="title"/>
          </p:nvPr>
        </p:nvSpPr>
        <p:spPr/>
        <p:txBody>
          <a:bodyPr/>
          <a:lstStyle/>
          <a:p>
            <a:r>
              <a:rPr lang="en-US" dirty="0"/>
              <a:t>Definitions of blindness</a:t>
            </a:r>
          </a:p>
        </p:txBody>
      </p:sp>
    </p:spTree>
    <p:extLst>
      <p:ext uri="{BB962C8B-B14F-4D97-AF65-F5344CB8AC3E}">
        <p14:creationId xmlns:p14="http://schemas.microsoft.com/office/powerpoint/2010/main" val="2240978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smtClean="0"/>
              <a:t>COMS- </a:t>
            </a:r>
            <a:r>
              <a:rPr lang="en-US" sz="2400" dirty="0"/>
              <a:t>Certified Orientation and Mobility Specialists</a:t>
            </a:r>
          </a:p>
          <a:p>
            <a:pPr lvl="1"/>
            <a:r>
              <a:rPr lang="en-US" sz="2000" dirty="0" smtClean="0"/>
              <a:t>Teach </a:t>
            </a:r>
            <a:r>
              <a:rPr lang="en-US" sz="2000" dirty="0"/>
              <a:t>safe travel techniques including use of remaining vision, traveling with a long cane, orientation techniques and how to use transportation.</a:t>
            </a:r>
          </a:p>
          <a:p>
            <a:pPr lvl="2"/>
            <a:endParaRPr lang="en-US" sz="1800" dirty="0" smtClean="0"/>
          </a:p>
          <a:p>
            <a:pPr lvl="1"/>
            <a:r>
              <a:rPr lang="en-US" sz="2000" dirty="0" smtClean="0"/>
              <a:t>Certified </a:t>
            </a:r>
            <a:r>
              <a:rPr lang="en-US" sz="2000" dirty="0"/>
              <a:t>by ACVREP – the Academy for Certification of Vision Rehabilitation Professionals</a:t>
            </a:r>
          </a:p>
          <a:p>
            <a:endParaRPr lang="en-US" sz="2400" dirty="0" smtClean="0"/>
          </a:p>
          <a:p>
            <a:r>
              <a:rPr lang="en-US" sz="2400" dirty="0" smtClean="0"/>
              <a:t>Mobility </a:t>
            </a:r>
            <a:r>
              <a:rPr lang="en-US" sz="2400" dirty="0"/>
              <a:t>Instructors/Travel Trainers – individuals trained by the National Federation of the Blind to teach independent travel techniques including cane use, orientation techniques and how to use transportation. </a:t>
            </a:r>
          </a:p>
        </p:txBody>
      </p:sp>
      <p:sp>
        <p:nvSpPr>
          <p:cNvPr id="3" name="Title 2"/>
          <p:cNvSpPr>
            <a:spLocks noGrp="1"/>
          </p:cNvSpPr>
          <p:nvPr>
            <p:ph type="title"/>
          </p:nvPr>
        </p:nvSpPr>
        <p:spPr/>
        <p:txBody>
          <a:bodyPr/>
          <a:lstStyle/>
          <a:p>
            <a:r>
              <a:rPr lang="en-US" dirty="0" smtClean="0"/>
              <a:t>Orientation and mobility (O&amp;M)</a:t>
            </a:r>
            <a:endParaRPr lang="en-US" dirty="0"/>
          </a:p>
        </p:txBody>
      </p:sp>
    </p:spTree>
    <p:extLst>
      <p:ext uri="{BB962C8B-B14F-4D97-AF65-F5344CB8AC3E}">
        <p14:creationId xmlns:p14="http://schemas.microsoft.com/office/powerpoint/2010/main" val="1342957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00200"/>
            <a:ext cx="8407893" cy="4407408"/>
          </a:xfrm>
        </p:spPr>
        <p:txBody>
          <a:bodyPr/>
          <a:lstStyle/>
          <a:p>
            <a:r>
              <a:rPr lang="en-US" sz="2400" dirty="0" smtClean="0"/>
              <a:t>Orientation refers to knowing </a:t>
            </a:r>
            <a:r>
              <a:rPr lang="en-US" sz="2400" dirty="0"/>
              <a:t>where you are in relation to other people, places or </a:t>
            </a:r>
            <a:r>
              <a:rPr lang="en-US" sz="2400" dirty="0" smtClean="0"/>
              <a:t>things.</a:t>
            </a:r>
            <a:endParaRPr lang="en-US" sz="2400" dirty="0"/>
          </a:p>
          <a:p>
            <a:endParaRPr lang="en-US" sz="2400" dirty="0" smtClean="0"/>
          </a:p>
          <a:p>
            <a:r>
              <a:rPr lang="en-US" sz="2400" dirty="0" smtClean="0"/>
              <a:t>Mobility </a:t>
            </a:r>
            <a:r>
              <a:rPr lang="en-US" sz="2400" dirty="0"/>
              <a:t>refers to how an individual with reduced or no vision is going to move through the environment.  Various tools are used to move safely and efficiently.</a:t>
            </a:r>
          </a:p>
          <a:p>
            <a:pPr marL="45720" indent="0">
              <a:buNone/>
            </a:pPr>
            <a:endParaRPr lang="en-US" dirty="0"/>
          </a:p>
        </p:txBody>
      </p:sp>
      <p:sp>
        <p:nvSpPr>
          <p:cNvPr id="3" name="Title 2"/>
          <p:cNvSpPr>
            <a:spLocks noGrp="1"/>
          </p:cNvSpPr>
          <p:nvPr>
            <p:ph type="title"/>
          </p:nvPr>
        </p:nvSpPr>
        <p:spPr/>
        <p:txBody>
          <a:bodyPr/>
          <a:lstStyle/>
          <a:p>
            <a:r>
              <a:rPr lang="en-US" dirty="0"/>
              <a:t>Orientation and mobility (O&amp;M)</a:t>
            </a:r>
          </a:p>
        </p:txBody>
      </p:sp>
      <p:pic>
        <p:nvPicPr>
          <p:cNvPr id="6146" name="Picture 2" descr="Z:\Rehab\AgrAbility\Sharons Pics\DSC_0030.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0" y="4038599"/>
            <a:ext cx="3733800" cy="249923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Z:\Rehab\AgrAbility\Sharons Pics\DSC_0025.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l="10569" t="5154" r="33754"/>
          <a:stretch/>
        </p:blipFill>
        <p:spPr bwMode="auto">
          <a:xfrm>
            <a:off x="5638800" y="4038599"/>
            <a:ext cx="2209800" cy="252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977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O&amp;M Tools</a:t>
            </a:r>
            <a:endParaRPr lang="en-US" sz="2400" dirty="0"/>
          </a:p>
        </p:txBody>
      </p:sp>
      <p:sp>
        <p:nvSpPr>
          <p:cNvPr id="3" name="Title 2"/>
          <p:cNvSpPr>
            <a:spLocks noGrp="1"/>
          </p:cNvSpPr>
          <p:nvPr>
            <p:ph type="title"/>
          </p:nvPr>
        </p:nvSpPr>
        <p:spPr/>
        <p:txBody>
          <a:bodyPr/>
          <a:lstStyle/>
          <a:p>
            <a:r>
              <a:rPr lang="en-US" dirty="0" smtClean="0"/>
              <a:t>Orientation and mobility (O&amp;M)</a:t>
            </a:r>
            <a:endParaRPr lang="en-US" dirty="0"/>
          </a:p>
        </p:txBody>
      </p:sp>
      <p:pic>
        <p:nvPicPr>
          <p:cNvPr id="1026" name="Picture 2" descr="Z:\Rehab\AgrAbility\Nikki pics\ice spi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14600"/>
            <a:ext cx="4756454" cy="3822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Rehab\AgrAbility\Nikki pics\Support cane with ice spi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514600"/>
            <a:ext cx="2583714" cy="382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009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457200" y="1676400"/>
            <a:ext cx="8458200" cy="5181600"/>
          </a:xfrm>
        </p:spPr>
        <p:txBody>
          <a:bodyPr>
            <a:normAutofit/>
          </a:bodyPr>
          <a:lstStyle/>
          <a:p>
            <a:pPr>
              <a:lnSpc>
                <a:spcPts val="2900"/>
              </a:lnSpc>
            </a:pPr>
            <a:r>
              <a:rPr lang="en-US" sz="3000" dirty="0" smtClean="0"/>
              <a:t>Need speakers or headphones to hear the presentation</a:t>
            </a:r>
          </a:p>
          <a:p>
            <a:pPr>
              <a:lnSpc>
                <a:spcPts val="2900"/>
              </a:lnSpc>
            </a:pPr>
            <a:r>
              <a:rPr lang="en-US" sz="3000" dirty="0" smtClean="0"/>
              <a:t>Meeting &gt; Manage My Settings &gt; My Connection Speed</a:t>
            </a:r>
          </a:p>
          <a:p>
            <a:pPr lvl="1">
              <a:lnSpc>
                <a:spcPts val="2900"/>
              </a:lnSpc>
            </a:pPr>
            <a:r>
              <a:rPr lang="en-US" sz="3000" i="1" dirty="0" smtClean="0"/>
              <a:t>Dial-up not recommended</a:t>
            </a:r>
          </a:p>
          <a:p>
            <a:pPr>
              <a:lnSpc>
                <a:spcPts val="2900"/>
              </a:lnSpc>
            </a:pPr>
            <a:r>
              <a:rPr lang="en-US" sz="3000" dirty="0" smtClean="0"/>
              <a:t>Questions about presentation </a:t>
            </a:r>
          </a:p>
          <a:p>
            <a:pPr lvl="1">
              <a:lnSpc>
                <a:spcPts val="2900"/>
              </a:lnSpc>
            </a:pPr>
            <a:r>
              <a:rPr lang="en-US" sz="2600" dirty="0" smtClean="0"/>
              <a:t>Type </a:t>
            </a:r>
            <a:r>
              <a:rPr lang="en-US" sz="2600" dirty="0"/>
              <a:t>into chat window and hit </a:t>
            </a:r>
            <a:r>
              <a:rPr lang="en-US" sz="2600" dirty="0" smtClean="0"/>
              <a:t>return.</a:t>
            </a:r>
            <a:endParaRPr lang="en-US" sz="2600" dirty="0"/>
          </a:p>
          <a:p>
            <a:pPr lvl="1">
              <a:lnSpc>
                <a:spcPts val="2900"/>
              </a:lnSpc>
            </a:pPr>
            <a:r>
              <a:rPr lang="en-US" sz="2600" dirty="0" smtClean="0"/>
              <a:t>During the Q &amp; A period, if you have a web cam/microphone, click the “Raise Hand” icon to indicate that you have a question</a:t>
            </a:r>
          </a:p>
          <a:p>
            <a:pPr lvl="2">
              <a:lnSpc>
                <a:spcPts val="2900"/>
              </a:lnSpc>
            </a:pPr>
            <a:r>
              <a:rPr lang="en-US" sz="2400" dirty="0" smtClean="0"/>
              <a:t>We will activate your microphone</a:t>
            </a:r>
          </a:p>
        </p:txBody>
      </p:sp>
      <p:sp>
        <p:nvSpPr>
          <p:cNvPr id="51202" name="Title 1"/>
          <p:cNvSpPr>
            <a:spLocks noGrp="1"/>
          </p:cNvSpPr>
          <p:nvPr>
            <p:ph type="title"/>
          </p:nvPr>
        </p:nvSpPr>
        <p:spPr>
          <a:xfrm>
            <a:off x="304800" y="304800"/>
            <a:ext cx="8839200" cy="1143000"/>
          </a:xfrm>
        </p:spPr>
        <p:txBody>
          <a:bodyPr/>
          <a:lstStyle/>
          <a:p>
            <a:r>
              <a:rPr lang="en-US" b="1" dirty="0" smtClean="0"/>
              <a:t>Basic Webinar Instructions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Tools</a:t>
            </a:r>
          </a:p>
          <a:p>
            <a:pPr lvl="1"/>
            <a:r>
              <a:rPr lang="en-US" sz="2000" dirty="0"/>
              <a:t>Enhance vision by reducing glare, adding contrast, using a telescope, visual techniques such as scanning and tracking.</a:t>
            </a:r>
          </a:p>
          <a:p>
            <a:pPr marL="365760" lvl="1" indent="0">
              <a:buNone/>
            </a:pPr>
            <a:endParaRPr lang="en-US" dirty="0" smtClean="0"/>
          </a:p>
        </p:txBody>
      </p:sp>
      <p:sp>
        <p:nvSpPr>
          <p:cNvPr id="3" name="Title 2"/>
          <p:cNvSpPr>
            <a:spLocks noGrp="1"/>
          </p:cNvSpPr>
          <p:nvPr>
            <p:ph type="title"/>
          </p:nvPr>
        </p:nvSpPr>
        <p:spPr/>
        <p:txBody>
          <a:bodyPr/>
          <a:lstStyle/>
          <a:p>
            <a:r>
              <a:rPr lang="en-US" dirty="0"/>
              <a:t>Orientation and mobility (O&amp;M)</a:t>
            </a:r>
          </a:p>
        </p:txBody>
      </p:sp>
      <p:pic>
        <p:nvPicPr>
          <p:cNvPr id="7170" name="Picture 2" descr="Z:\Rehab\AgrAbility\Sharons Pics\DSC_0028.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21085619">
            <a:off x="698822" y="3464736"/>
            <a:ext cx="3733800" cy="249923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Z:\Rehab\AgrAbility\Sharons Pics\DSC_0034.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28233"/>
          <a:stretch/>
        </p:blipFill>
        <p:spPr bwMode="auto">
          <a:xfrm rot="657331">
            <a:off x="5019148" y="3155950"/>
            <a:ext cx="3426352" cy="194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724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sz="2000" dirty="0" smtClean="0"/>
              <a:t>Long </a:t>
            </a:r>
            <a:r>
              <a:rPr lang="en-US" sz="2000" dirty="0"/>
              <a:t>cane to preview the environment and protect the user from the waist down. </a:t>
            </a:r>
            <a:endParaRPr lang="en-US" sz="2000" dirty="0" smtClean="0"/>
          </a:p>
          <a:p>
            <a:pPr marL="365760" lvl="1" indent="0">
              <a:buNone/>
            </a:pPr>
            <a:endParaRPr lang="en-US" dirty="0" smtClean="0"/>
          </a:p>
        </p:txBody>
      </p:sp>
      <p:sp>
        <p:nvSpPr>
          <p:cNvPr id="3" name="Title 2"/>
          <p:cNvSpPr>
            <a:spLocks noGrp="1"/>
          </p:cNvSpPr>
          <p:nvPr>
            <p:ph type="title"/>
          </p:nvPr>
        </p:nvSpPr>
        <p:spPr/>
        <p:txBody>
          <a:bodyPr/>
          <a:lstStyle/>
          <a:p>
            <a:r>
              <a:rPr lang="en-US" dirty="0"/>
              <a:t>Orientation and mobility (O&amp;M)</a:t>
            </a:r>
          </a:p>
        </p:txBody>
      </p:sp>
      <p:pic>
        <p:nvPicPr>
          <p:cNvPr id="8194" name="Picture 2" descr="Z:\Rehab\AgrAbility\Sharons Pics\DSC_00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743200"/>
            <a:ext cx="6296868" cy="350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524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sz="2400" dirty="0" smtClean="0"/>
              <a:t>Dog guide specially trained from one of the nationally recognized dog guide schools.</a:t>
            </a:r>
          </a:p>
          <a:p>
            <a:pPr lvl="1"/>
            <a:endParaRPr lang="en-US" sz="2400" dirty="0" smtClean="0"/>
          </a:p>
          <a:p>
            <a:pPr lvl="1"/>
            <a:r>
              <a:rPr lang="en-US" sz="2400" dirty="0" smtClean="0"/>
              <a:t>Electronic Devices</a:t>
            </a:r>
          </a:p>
          <a:p>
            <a:pPr lvl="2"/>
            <a:r>
              <a:rPr lang="en-US" sz="2400" dirty="0" smtClean="0"/>
              <a:t>Sonar Device</a:t>
            </a:r>
          </a:p>
          <a:p>
            <a:pPr lvl="2"/>
            <a:r>
              <a:rPr lang="en-US" sz="2400" dirty="0" smtClean="0"/>
              <a:t>Talking Compass</a:t>
            </a:r>
          </a:p>
          <a:p>
            <a:pPr lvl="2"/>
            <a:r>
              <a:rPr lang="en-US" sz="2400" dirty="0" smtClean="0"/>
              <a:t>GPS</a:t>
            </a:r>
            <a:endParaRPr lang="en-US" sz="2400" dirty="0"/>
          </a:p>
        </p:txBody>
      </p:sp>
      <p:sp>
        <p:nvSpPr>
          <p:cNvPr id="3" name="Title 2"/>
          <p:cNvSpPr>
            <a:spLocks noGrp="1"/>
          </p:cNvSpPr>
          <p:nvPr>
            <p:ph type="title"/>
          </p:nvPr>
        </p:nvSpPr>
        <p:spPr/>
        <p:txBody>
          <a:bodyPr/>
          <a:lstStyle/>
          <a:p>
            <a:r>
              <a:rPr lang="en-US" dirty="0"/>
              <a:t>Orientation and mobility (O&amp;M)</a:t>
            </a:r>
          </a:p>
        </p:txBody>
      </p:sp>
    </p:spTree>
    <p:extLst>
      <p:ext uri="{BB962C8B-B14F-4D97-AF65-F5344CB8AC3E}">
        <p14:creationId xmlns:p14="http://schemas.microsoft.com/office/powerpoint/2010/main" val="14934110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Tips and Techniques</a:t>
            </a:r>
          </a:p>
          <a:p>
            <a:pPr lvl="0"/>
            <a:r>
              <a:rPr lang="en-US" sz="2400" dirty="0"/>
              <a:t>Orientation </a:t>
            </a:r>
          </a:p>
          <a:p>
            <a:pPr lvl="1"/>
            <a:r>
              <a:rPr lang="en-US" sz="2000" dirty="0"/>
              <a:t>Guide wire – run a cable from one location to the next and put a large loop of cable around it that you can slip your arm or hand through it but not have to hold it with your fingers. </a:t>
            </a:r>
          </a:p>
          <a:p>
            <a:pPr lvl="1"/>
            <a:r>
              <a:rPr lang="en-US" sz="2000" dirty="0"/>
              <a:t>Create a guide line on the ground by painting rocks or large heavy objects that will stay in place, (discarded bowling balls from bowling facilities).</a:t>
            </a:r>
          </a:p>
          <a:p>
            <a:pPr lvl="1"/>
            <a:r>
              <a:rPr lang="en-US" sz="2000" dirty="0"/>
              <a:t>Outside make paths with gravel to follow or mow a path and let the grass grow up higher along the path</a:t>
            </a:r>
            <a:r>
              <a:rPr lang="en-US" sz="2000" dirty="0" smtClean="0"/>
              <a:t>.</a:t>
            </a:r>
          </a:p>
          <a:p>
            <a:pPr lvl="1"/>
            <a:r>
              <a:rPr lang="en-US" sz="2000" dirty="0"/>
              <a:t>Inside use non slip treads or textured rubber coating to provide a textured path that you can feel through shoes and boots</a:t>
            </a:r>
            <a:r>
              <a:rPr lang="en-US" sz="2000" dirty="0" smtClean="0"/>
              <a:t>.</a:t>
            </a:r>
            <a:endParaRPr lang="en-US" sz="2000" dirty="0"/>
          </a:p>
          <a:p>
            <a:endParaRPr lang="en-US" dirty="0"/>
          </a:p>
        </p:txBody>
      </p:sp>
      <p:sp>
        <p:nvSpPr>
          <p:cNvPr id="3" name="Title 2"/>
          <p:cNvSpPr>
            <a:spLocks noGrp="1"/>
          </p:cNvSpPr>
          <p:nvPr>
            <p:ph type="title"/>
          </p:nvPr>
        </p:nvSpPr>
        <p:spPr/>
        <p:txBody>
          <a:bodyPr/>
          <a:lstStyle/>
          <a:p>
            <a:r>
              <a:rPr lang="en-US" dirty="0"/>
              <a:t>Orientation and mobility (O&amp;M)</a:t>
            </a:r>
          </a:p>
        </p:txBody>
      </p:sp>
    </p:spTree>
    <p:extLst>
      <p:ext uri="{BB962C8B-B14F-4D97-AF65-F5344CB8AC3E}">
        <p14:creationId xmlns:p14="http://schemas.microsoft.com/office/powerpoint/2010/main" val="1741303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Tips and Techniques</a:t>
            </a:r>
          </a:p>
          <a:p>
            <a:pPr lvl="1"/>
            <a:r>
              <a:rPr lang="en-US" sz="2000" dirty="0" smtClean="0"/>
              <a:t>Use </a:t>
            </a:r>
            <a:r>
              <a:rPr lang="en-US" sz="2000" dirty="0"/>
              <a:t>a bright light as a landmark or beacon to guide you to a destination. </a:t>
            </a:r>
          </a:p>
          <a:p>
            <a:pPr lvl="1"/>
            <a:r>
              <a:rPr lang="en-US" sz="2000" dirty="0"/>
              <a:t>Check the sky line to find landmarks before you need them – to help guide you. </a:t>
            </a:r>
          </a:p>
          <a:p>
            <a:pPr lvl="1"/>
            <a:r>
              <a:rPr lang="en-US" sz="2000" dirty="0"/>
              <a:t>Use brightly colored bicycle flags on tall poles to mark locations outside.</a:t>
            </a:r>
          </a:p>
          <a:p>
            <a:pPr lvl="1"/>
            <a:r>
              <a:rPr lang="en-US" sz="2000" dirty="0"/>
              <a:t>Use a compass to maintain orientation when in large open spaces.</a:t>
            </a:r>
          </a:p>
          <a:p>
            <a:pPr lvl="1"/>
            <a:r>
              <a:rPr lang="en-US" sz="2000" dirty="0"/>
              <a:t>Use GPS on your phone to mark specific destinations.  If you get lost or disoriented set the GPS on your phone to provide you with verbal directions to get to your desired destination. </a:t>
            </a:r>
          </a:p>
          <a:p>
            <a:endParaRPr lang="en-US" dirty="0"/>
          </a:p>
        </p:txBody>
      </p:sp>
      <p:sp>
        <p:nvSpPr>
          <p:cNvPr id="3" name="Title 2"/>
          <p:cNvSpPr>
            <a:spLocks noGrp="1"/>
          </p:cNvSpPr>
          <p:nvPr>
            <p:ph type="title"/>
          </p:nvPr>
        </p:nvSpPr>
        <p:spPr/>
        <p:txBody>
          <a:bodyPr/>
          <a:lstStyle/>
          <a:p>
            <a:r>
              <a:rPr lang="en-US" dirty="0"/>
              <a:t>Orientation and mobility (O&amp;M)</a:t>
            </a:r>
          </a:p>
        </p:txBody>
      </p:sp>
    </p:spTree>
    <p:extLst>
      <p:ext uri="{BB962C8B-B14F-4D97-AF65-F5344CB8AC3E}">
        <p14:creationId xmlns:p14="http://schemas.microsoft.com/office/powerpoint/2010/main" val="38068440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45720" indent="0">
              <a:buNone/>
            </a:pPr>
            <a:r>
              <a:rPr lang="en-US" sz="2400" dirty="0" smtClean="0"/>
              <a:t>Tips and Techniques</a:t>
            </a:r>
          </a:p>
          <a:p>
            <a:pPr lvl="0"/>
            <a:r>
              <a:rPr lang="en-US" sz="2400" dirty="0"/>
              <a:t>Mobility</a:t>
            </a:r>
          </a:p>
          <a:p>
            <a:pPr lvl="1"/>
            <a:r>
              <a:rPr lang="en-US" sz="2000" dirty="0"/>
              <a:t>Have a long cane in a holster or pouch so that if you need to spot check the depth of something you can use the cane to measure the distance.</a:t>
            </a:r>
          </a:p>
          <a:p>
            <a:pPr lvl="1"/>
            <a:r>
              <a:rPr lang="en-US" sz="2000" dirty="0"/>
              <a:t>Use color contrast to mark steps, drop offs, recessed troughs.</a:t>
            </a:r>
          </a:p>
          <a:p>
            <a:pPr lvl="1"/>
            <a:r>
              <a:rPr lang="en-US" sz="2000" dirty="0"/>
              <a:t>Determine best contrast by painting small boards in various colors and then lay them down on the surface where you need a guide line to determine which provides you with the best contrast.</a:t>
            </a:r>
          </a:p>
          <a:p>
            <a:pPr lvl="1"/>
            <a:r>
              <a:rPr lang="en-US" sz="2000" dirty="0"/>
              <a:t>Indoors run florescent lights overhead along the center of your path so that you can follow them to stay on the path and away from the drop offs to each side.</a:t>
            </a:r>
          </a:p>
          <a:p>
            <a:endParaRPr lang="en-US" dirty="0"/>
          </a:p>
        </p:txBody>
      </p:sp>
      <p:sp>
        <p:nvSpPr>
          <p:cNvPr id="3" name="Title 2"/>
          <p:cNvSpPr>
            <a:spLocks noGrp="1"/>
          </p:cNvSpPr>
          <p:nvPr>
            <p:ph type="title"/>
          </p:nvPr>
        </p:nvSpPr>
        <p:spPr/>
        <p:txBody>
          <a:bodyPr/>
          <a:lstStyle/>
          <a:p>
            <a:r>
              <a:rPr lang="en-US" dirty="0"/>
              <a:t>Orientation and mobility (O&amp;M)</a:t>
            </a:r>
          </a:p>
        </p:txBody>
      </p:sp>
    </p:spTree>
    <p:extLst>
      <p:ext uri="{BB962C8B-B14F-4D97-AF65-F5344CB8AC3E}">
        <p14:creationId xmlns:p14="http://schemas.microsoft.com/office/powerpoint/2010/main" val="4382602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2400" dirty="0" smtClean="0"/>
              <a:t>Tips and Techniques</a:t>
            </a:r>
          </a:p>
          <a:p>
            <a:pPr lvl="0"/>
            <a:r>
              <a:rPr lang="en-US" sz="2400" dirty="0"/>
              <a:t>General safety</a:t>
            </a:r>
          </a:p>
          <a:p>
            <a:pPr lvl="1"/>
            <a:r>
              <a:rPr lang="en-US" sz="2000" dirty="0"/>
              <a:t>Make yourself and others (co-workers) more visible by wearing a reflective safety vest.</a:t>
            </a:r>
          </a:p>
          <a:p>
            <a:pPr lvl="1"/>
            <a:r>
              <a:rPr lang="en-US" sz="2000" dirty="0"/>
              <a:t>Keep your hands free to assist with balance.  Use a back pack to carry items.</a:t>
            </a:r>
          </a:p>
          <a:p>
            <a:pPr lvl="1"/>
            <a:r>
              <a:rPr lang="en-US" sz="2000" dirty="0"/>
              <a:t>Have a head mount flashlight or one that fits behind your ear that allows you to keep your hands free but provides light where it is needed. These can be purchased at </a:t>
            </a:r>
            <a:r>
              <a:rPr lang="en-US" sz="2000" dirty="0" smtClean="0"/>
              <a:t>Wal-Mart </a:t>
            </a:r>
            <a:r>
              <a:rPr lang="en-US" sz="2000" dirty="0"/>
              <a:t>or Radio Shack and they work great when working under the hood of a car or when you need to access information on dials or buttons of equipment.</a:t>
            </a:r>
          </a:p>
          <a:p>
            <a:pPr marL="45720" indent="0">
              <a:buNone/>
            </a:pPr>
            <a:endParaRPr lang="en-US" dirty="0"/>
          </a:p>
        </p:txBody>
      </p:sp>
      <p:sp>
        <p:nvSpPr>
          <p:cNvPr id="3" name="Title 2"/>
          <p:cNvSpPr>
            <a:spLocks noGrp="1"/>
          </p:cNvSpPr>
          <p:nvPr>
            <p:ph type="title"/>
          </p:nvPr>
        </p:nvSpPr>
        <p:spPr/>
        <p:txBody>
          <a:bodyPr/>
          <a:lstStyle/>
          <a:p>
            <a:r>
              <a:rPr lang="en-US" dirty="0"/>
              <a:t>Orientation and mobility (O&amp;M)</a:t>
            </a:r>
          </a:p>
        </p:txBody>
      </p:sp>
    </p:spTree>
    <p:extLst>
      <p:ext uri="{BB962C8B-B14F-4D97-AF65-F5344CB8AC3E}">
        <p14:creationId xmlns:p14="http://schemas.microsoft.com/office/powerpoint/2010/main" val="801344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400" dirty="0" smtClean="0"/>
              <a:t>Addresses any </a:t>
            </a:r>
            <a:r>
              <a:rPr lang="en-US" sz="2400" dirty="0"/>
              <a:t>challenge due to a vision impairment, including but not limited to:</a:t>
            </a:r>
          </a:p>
          <a:p>
            <a:pPr lvl="1"/>
            <a:r>
              <a:rPr lang="en-US" sz="2000" dirty="0"/>
              <a:t>Communication and Financial skills</a:t>
            </a:r>
          </a:p>
          <a:p>
            <a:pPr lvl="1"/>
            <a:r>
              <a:rPr lang="en-US" sz="2000" dirty="0"/>
              <a:t>Meal and Home management</a:t>
            </a:r>
          </a:p>
          <a:p>
            <a:pPr lvl="1"/>
            <a:r>
              <a:rPr lang="en-US" sz="2000" dirty="0"/>
              <a:t>Personal skills and Family Care</a:t>
            </a:r>
          </a:p>
          <a:p>
            <a:pPr lvl="1"/>
            <a:r>
              <a:rPr lang="en-US" sz="2000" dirty="0" smtClean="0"/>
              <a:t>Recreation</a:t>
            </a:r>
          </a:p>
          <a:p>
            <a:pPr lvl="1"/>
            <a:endParaRPr lang="en-US" sz="2000" dirty="0"/>
          </a:p>
          <a:p>
            <a:pPr lvl="0"/>
            <a:r>
              <a:rPr lang="en-US" sz="2400" dirty="0"/>
              <a:t>Service provided in the home, work, or out in the community</a:t>
            </a:r>
          </a:p>
          <a:p>
            <a:pPr marL="45720" indent="0">
              <a:buNone/>
            </a:pPr>
            <a:endParaRPr lang="en-US" dirty="0"/>
          </a:p>
          <a:p>
            <a:endParaRPr lang="en-US" dirty="0"/>
          </a:p>
        </p:txBody>
      </p:sp>
      <p:sp>
        <p:nvSpPr>
          <p:cNvPr id="3" name="Title 2"/>
          <p:cNvSpPr>
            <a:spLocks noGrp="1"/>
          </p:cNvSpPr>
          <p:nvPr>
            <p:ph type="title"/>
          </p:nvPr>
        </p:nvSpPr>
        <p:spPr/>
        <p:txBody>
          <a:bodyPr/>
          <a:lstStyle/>
          <a:p>
            <a:r>
              <a:rPr lang="en-US" dirty="0" smtClean="0"/>
              <a:t>Vision rehabilitation therapy (VRT)</a:t>
            </a:r>
            <a:endParaRPr lang="en-US" dirty="0"/>
          </a:p>
        </p:txBody>
      </p:sp>
    </p:spTree>
    <p:extLst>
      <p:ext uri="{BB962C8B-B14F-4D97-AF65-F5344CB8AC3E}">
        <p14:creationId xmlns:p14="http://schemas.microsoft.com/office/powerpoint/2010/main" val="28219919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fontScale="92500" lnSpcReduction="20000"/>
          </a:bodyPr>
          <a:lstStyle/>
          <a:p>
            <a:pPr lvl="0"/>
            <a:r>
              <a:rPr lang="en-US" sz="2200" dirty="0"/>
              <a:t>Service starts with functional assessment</a:t>
            </a:r>
          </a:p>
          <a:p>
            <a:pPr lvl="0"/>
            <a:endParaRPr lang="en-US" sz="2200" dirty="0"/>
          </a:p>
          <a:p>
            <a:pPr lvl="0"/>
            <a:r>
              <a:rPr lang="en-US" sz="2200" dirty="0"/>
              <a:t>Work with individual, breaking down each task to determine problem area(s); incorporating task analysis</a:t>
            </a:r>
          </a:p>
          <a:p>
            <a:pPr lvl="1"/>
            <a:r>
              <a:rPr lang="en-US" sz="1900" dirty="0"/>
              <a:t>Paves way for future problem solving new challenges</a:t>
            </a:r>
          </a:p>
          <a:p>
            <a:pPr lvl="0"/>
            <a:endParaRPr lang="en-US" sz="2200" dirty="0"/>
          </a:p>
          <a:p>
            <a:pPr lvl="0"/>
            <a:r>
              <a:rPr lang="en-US" sz="2200" dirty="0"/>
              <a:t>Teaching adaptations and recommending adaptive equipment as needed for goal attainment</a:t>
            </a:r>
          </a:p>
          <a:p>
            <a:pPr lvl="0"/>
            <a:endParaRPr lang="en-US" sz="2200" dirty="0"/>
          </a:p>
          <a:p>
            <a:pPr lvl="0"/>
            <a:r>
              <a:rPr lang="en-US" sz="2200" dirty="0"/>
              <a:t>Supplement vision by use of other senses</a:t>
            </a:r>
          </a:p>
          <a:p>
            <a:pPr lvl="0"/>
            <a:endParaRPr lang="en-US" sz="2200" dirty="0"/>
          </a:p>
          <a:p>
            <a:pPr lvl="0"/>
            <a:r>
              <a:rPr lang="en-US" sz="2200" dirty="0"/>
              <a:t>Show individual ways to maximize usable vision</a:t>
            </a:r>
          </a:p>
          <a:p>
            <a:pPr lvl="1"/>
            <a:r>
              <a:rPr lang="en-US" sz="1900" dirty="0"/>
              <a:t>Increasing color contrast</a:t>
            </a:r>
          </a:p>
          <a:p>
            <a:pPr lvl="1"/>
            <a:r>
              <a:rPr lang="en-US" sz="1900" dirty="0"/>
              <a:t>Reducing glare</a:t>
            </a:r>
          </a:p>
          <a:p>
            <a:pPr lvl="1"/>
            <a:r>
              <a:rPr lang="en-US" sz="1900" dirty="0"/>
              <a:t>Adjusting lighting</a:t>
            </a:r>
          </a:p>
          <a:p>
            <a:pPr lvl="1"/>
            <a:r>
              <a:rPr lang="en-US" sz="1900" dirty="0"/>
              <a:t>Use of optical devices</a:t>
            </a:r>
          </a:p>
          <a:p>
            <a:pPr marL="45720" indent="0">
              <a:buNone/>
            </a:pPr>
            <a:endParaRPr lang="en-US" dirty="0"/>
          </a:p>
        </p:txBody>
      </p:sp>
      <p:sp>
        <p:nvSpPr>
          <p:cNvPr id="3" name="Title 2"/>
          <p:cNvSpPr>
            <a:spLocks noGrp="1"/>
          </p:cNvSpPr>
          <p:nvPr>
            <p:ph type="title"/>
          </p:nvPr>
        </p:nvSpPr>
        <p:spPr/>
        <p:txBody>
          <a:bodyPr/>
          <a:lstStyle/>
          <a:p>
            <a:r>
              <a:rPr lang="en-US" dirty="0"/>
              <a:t>Vision rehabilitation therapy (VRT)</a:t>
            </a:r>
          </a:p>
        </p:txBody>
      </p:sp>
    </p:spTree>
    <p:extLst>
      <p:ext uri="{BB962C8B-B14F-4D97-AF65-F5344CB8AC3E}">
        <p14:creationId xmlns:p14="http://schemas.microsoft.com/office/powerpoint/2010/main" val="32736325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400" dirty="0"/>
              <a:t>Cues that Vision Rehabilitation Therapy may be needed:</a:t>
            </a:r>
          </a:p>
          <a:p>
            <a:pPr lvl="1"/>
            <a:r>
              <a:rPr lang="en-US" sz="2000" dirty="0"/>
              <a:t>Holding reading material up close to the face</a:t>
            </a:r>
          </a:p>
          <a:p>
            <a:pPr lvl="1"/>
            <a:r>
              <a:rPr lang="en-US" sz="2000" dirty="0"/>
              <a:t>Bending close to an object while doing an activity</a:t>
            </a:r>
          </a:p>
          <a:p>
            <a:pPr lvl="1"/>
            <a:r>
              <a:rPr lang="en-US" sz="2000" dirty="0"/>
              <a:t>Difficulty locating items</a:t>
            </a:r>
          </a:p>
          <a:p>
            <a:pPr lvl="1"/>
            <a:r>
              <a:rPr lang="en-US" sz="2000" dirty="0"/>
              <a:t>Difficulty or no longer performing everyday activities</a:t>
            </a:r>
          </a:p>
          <a:p>
            <a:r>
              <a:rPr lang="en-US" sz="2400" dirty="0"/>
              <a:t>Resource</a:t>
            </a:r>
          </a:p>
          <a:p>
            <a:pPr lvl="1"/>
            <a:r>
              <a:rPr lang="en-US" sz="2000" dirty="0"/>
              <a:t>www.visionaware.org </a:t>
            </a:r>
          </a:p>
          <a:p>
            <a:endParaRPr lang="en-US" dirty="0"/>
          </a:p>
        </p:txBody>
      </p:sp>
      <p:sp>
        <p:nvSpPr>
          <p:cNvPr id="3" name="Title 2"/>
          <p:cNvSpPr>
            <a:spLocks noGrp="1"/>
          </p:cNvSpPr>
          <p:nvPr>
            <p:ph type="title"/>
          </p:nvPr>
        </p:nvSpPr>
        <p:spPr/>
        <p:txBody>
          <a:bodyPr/>
          <a:lstStyle/>
          <a:p>
            <a:r>
              <a:rPr lang="en-US" dirty="0"/>
              <a:t>Vision rehabilitation therapy (VRT)</a:t>
            </a:r>
          </a:p>
        </p:txBody>
      </p:sp>
    </p:spTree>
    <p:extLst>
      <p:ext uri="{BB962C8B-B14F-4D97-AF65-F5344CB8AC3E}">
        <p14:creationId xmlns:p14="http://schemas.microsoft.com/office/powerpoint/2010/main" val="2785893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457200" y="2057400"/>
            <a:ext cx="8458200" cy="4267200"/>
          </a:xfrm>
        </p:spPr>
        <p:txBody>
          <a:bodyPr>
            <a:normAutofit/>
          </a:bodyPr>
          <a:lstStyle/>
          <a:p>
            <a:pPr>
              <a:lnSpc>
                <a:spcPts val="2900"/>
              </a:lnSpc>
            </a:pPr>
            <a:r>
              <a:rPr lang="en-US" sz="3000" dirty="0" smtClean="0"/>
              <a:t>4 quick survey questions</a:t>
            </a:r>
          </a:p>
          <a:p>
            <a:pPr>
              <a:lnSpc>
                <a:spcPts val="2900"/>
              </a:lnSpc>
            </a:pPr>
            <a:r>
              <a:rPr lang="en-US" sz="3000" dirty="0" smtClean="0"/>
              <a:t>Session recorded and archived with PowerPoint files at </a:t>
            </a:r>
            <a:r>
              <a:rPr lang="en-US" sz="3000" dirty="0">
                <a:hlinkClick r:id="rId2"/>
              </a:rPr>
              <a:t>http://</a:t>
            </a:r>
            <a:r>
              <a:rPr lang="en-US" sz="3000" dirty="0" smtClean="0">
                <a:hlinkClick r:id="rId2"/>
              </a:rPr>
              <a:t>agrability.org/Online-Training/archived</a:t>
            </a:r>
            <a:r>
              <a:rPr lang="en-US" sz="3000" dirty="0" smtClean="0"/>
              <a:t> along with resource materials</a:t>
            </a:r>
          </a:p>
          <a:p>
            <a:pPr>
              <a:lnSpc>
                <a:spcPts val="2900"/>
              </a:lnSpc>
            </a:pPr>
            <a:r>
              <a:rPr lang="en-US" sz="2800" dirty="0" smtClean="0"/>
              <a:t>Problems</a:t>
            </a:r>
            <a:r>
              <a:rPr lang="en-US" sz="2800" dirty="0"/>
              <a:t>: use chat window or email </a:t>
            </a:r>
            <a:r>
              <a:rPr lang="en-US" sz="2800" dirty="0" smtClean="0">
                <a:solidFill>
                  <a:schemeClr val="accent2"/>
                </a:solidFill>
                <a:hlinkClick r:id="rId3"/>
              </a:rPr>
              <a:t>cookke@purdue.edu</a:t>
            </a:r>
            <a:r>
              <a:rPr lang="en-US" sz="2800" dirty="0" smtClean="0">
                <a:solidFill>
                  <a:schemeClr val="accent2"/>
                </a:solidFill>
              </a:rPr>
              <a:t> </a:t>
            </a:r>
            <a:r>
              <a:rPr lang="en-US" sz="2800" dirty="0" smtClean="0"/>
              <a:t>  </a:t>
            </a:r>
            <a:endParaRPr lang="en-US" sz="2800" dirty="0"/>
          </a:p>
          <a:p>
            <a:pPr marL="109728" indent="0">
              <a:lnSpc>
                <a:spcPts val="2900"/>
              </a:lnSpc>
              <a:buNone/>
            </a:pPr>
            <a:endParaRPr lang="en-US" dirty="0" smtClean="0"/>
          </a:p>
        </p:txBody>
      </p:sp>
      <p:sp>
        <p:nvSpPr>
          <p:cNvPr id="51202" name="Title 1"/>
          <p:cNvSpPr>
            <a:spLocks noGrp="1"/>
          </p:cNvSpPr>
          <p:nvPr>
            <p:ph type="title"/>
          </p:nvPr>
        </p:nvSpPr>
        <p:spPr>
          <a:xfrm>
            <a:off x="304800" y="304800"/>
            <a:ext cx="8839200" cy="1143000"/>
          </a:xfrm>
        </p:spPr>
        <p:txBody>
          <a:bodyPr/>
          <a:lstStyle/>
          <a:p>
            <a:r>
              <a:rPr lang="en-US" b="1" dirty="0" smtClean="0"/>
              <a:t>Basic Webinar Instructions</a:t>
            </a:r>
          </a:p>
        </p:txBody>
      </p:sp>
    </p:spTree>
    <p:extLst>
      <p:ext uri="{BB962C8B-B14F-4D97-AF65-F5344CB8AC3E}">
        <p14:creationId xmlns:p14="http://schemas.microsoft.com/office/powerpoint/2010/main" val="285628700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1" y="1719070"/>
            <a:ext cx="8610600" cy="4910329"/>
          </a:xfrm>
        </p:spPr>
        <p:txBody>
          <a:bodyPr/>
          <a:lstStyle/>
          <a:p>
            <a:pPr lvl="0"/>
            <a:r>
              <a:rPr lang="en-US" sz="2400" dirty="0" smtClean="0"/>
              <a:t>Adaptive Techniques</a:t>
            </a:r>
            <a:endParaRPr lang="en-US" sz="2400" dirty="0"/>
          </a:p>
          <a:p>
            <a:pPr lvl="1"/>
            <a:r>
              <a:rPr lang="en-US" sz="2000" dirty="0"/>
              <a:t>Change one or more of the steps involved in performing an activity to make it easier to do</a:t>
            </a:r>
          </a:p>
          <a:p>
            <a:pPr lvl="1"/>
            <a:r>
              <a:rPr lang="en-US" sz="2000" dirty="0" smtClean="0"/>
              <a:t>May </a:t>
            </a:r>
            <a:r>
              <a:rPr lang="en-US" sz="2000" dirty="0"/>
              <a:t>make this change in conjunction with adaptive equipment, labeling and marking materials, </a:t>
            </a:r>
            <a:r>
              <a:rPr lang="en-US" sz="2000" dirty="0" smtClean="0"/>
              <a:t>lighting, color contrast </a:t>
            </a:r>
            <a:r>
              <a:rPr lang="en-US" sz="2000" dirty="0"/>
              <a:t>and magnification </a:t>
            </a:r>
            <a:r>
              <a:rPr lang="en-US" sz="2000" dirty="0" smtClean="0"/>
              <a:t>devices</a:t>
            </a:r>
          </a:p>
          <a:p>
            <a:pPr lvl="2">
              <a:buFont typeface="Wingdings" pitchFamily="2" charset="2"/>
              <a:buChar char="ü"/>
            </a:pPr>
            <a:r>
              <a:rPr lang="en-US" sz="1800" dirty="0" smtClean="0"/>
              <a:t>Print vs. cursive</a:t>
            </a:r>
          </a:p>
          <a:p>
            <a:pPr lvl="2">
              <a:buFont typeface="Wingdings" pitchFamily="2" charset="2"/>
              <a:buChar char="ü"/>
            </a:pPr>
            <a:r>
              <a:rPr lang="en-US" sz="1800" dirty="0" smtClean="0"/>
              <a:t>Bold medium point or</a:t>
            </a:r>
          </a:p>
          <a:p>
            <a:pPr marL="640080" lvl="2" indent="0">
              <a:buNone/>
            </a:pPr>
            <a:r>
              <a:rPr lang="en-US" sz="1800" dirty="0"/>
              <a:t> </a:t>
            </a:r>
            <a:r>
              <a:rPr lang="en-US" sz="1800" dirty="0" smtClean="0"/>
              <a:t>   marking pens</a:t>
            </a:r>
          </a:p>
          <a:p>
            <a:pPr lvl="2">
              <a:buFont typeface="Wingdings" pitchFamily="2" charset="2"/>
              <a:buChar char="ü"/>
            </a:pPr>
            <a:r>
              <a:rPr lang="en-US" sz="1800" dirty="0" smtClean="0"/>
              <a:t>Color contrasting writing guides</a:t>
            </a:r>
          </a:p>
          <a:p>
            <a:pPr lvl="2">
              <a:buFont typeface="Wingdings" pitchFamily="2" charset="2"/>
              <a:buChar char="ü"/>
            </a:pPr>
            <a:r>
              <a:rPr lang="en-US" sz="1800" dirty="0"/>
              <a:t>L</a:t>
            </a:r>
            <a:r>
              <a:rPr lang="en-US" sz="1800" dirty="0" smtClean="0"/>
              <a:t>arge print (LP) check register</a:t>
            </a:r>
          </a:p>
          <a:p>
            <a:pPr lvl="2">
              <a:buFont typeface="Wingdings" pitchFamily="2" charset="2"/>
              <a:buChar char="ü"/>
            </a:pPr>
            <a:r>
              <a:rPr lang="en-US" sz="1800" dirty="0" smtClean="0"/>
              <a:t>Guide Line Checks (LP)</a:t>
            </a:r>
          </a:p>
          <a:p>
            <a:pPr marL="640080" lvl="2" indent="0">
              <a:buNone/>
            </a:pPr>
            <a:r>
              <a:rPr lang="en-US" sz="1800" dirty="0" smtClean="0"/>
              <a:t>	Purchased through bank </a:t>
            </a:r>
          </a:p>
          <a:p>
            <a:pPr marL="640080" lvl="2" indent="0">
              <a:buNone/>
            </a:pPr>
            <a:r>
              <a:rPr lang="en-US" sz="1800" dirty="0" smtClean="0"/>
              <a:t>	or by calling Deluxe Checks</a:t>
            </a:r>
            <a:r>
              <a:rPr lang="en-US" sz="1800" dirty="0"/>
              <a:t>	</a:t>
            </a:r>
          </a:p>
          <a:p>
            <a:pPr marL="45720" indent="0">
              <a:buNone/>
            </a:pPr>
            <a:endParaRPr lang="en-US" dirty="0"/>
          </a:p>
        </p:txBody>
      </p:sp>
      <p:sp>
        <p:nvSpPr>
          <p:cNvPr id="3" name="Title 2"/>
          <p:cNvSpPr>
            <a:spLocks noGrp="1"/>
          </p:cNvSpPr>
          <p:nvPr>
            <p:ph type="title"/>
          </p:nvPr>
        </p:nvSpPr>
        <p:spPr/>
        <p:txBody>
          <a:bodyPr/>
          <a:lstStyle/>
          <a:p>
            <a:r>
              <a:rPr lang="en-US" dirty="0"/>
              <a:t>Vision rehabilitation therapy (VRT)</a:t>
            </a:r>
          </a:p>
        </p:txBody>
      </p:sp>
      <p:pic>
        <p:nvPicPr>
          <p:cNvPr id="2050" name="Picture 2" descr="Z:\Rehab\AgrAbility\Sharons Pics\DSC_0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044" y="3657600"/>
            <a:ext cx="3871956" cy="2774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5039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86529"/>
          </a:xfrm>
        </p:spPr>
        <p:txBody>
          <a:bodyPr/>
          <a:lstStyle/>
          <a:p>
            <a:r>
              <a:rPr lang="en-US" dirty="0" smtClean="0"/>
              <a:t>Adaptations</a:t>
            </a:r>
            <a:r>
              <a:rPr lang="en-US" dirty="0"/>
              <a:t>: Adaptive </a:t>
            </a:r>
            <a:r>
              <a:rPr lang="en-US" dirty="0" smtClean="0"/>
              <a:t>Equipment</a:t>
            </a:r>
          </a:p>
          <a:p>
            <a:pPr lvl="1"/>
            <a:r>
              <a:rPr lang="en-US" dirty="0" smtClean="0"/>
              <a:t>Any </a:t>
            </a:r>
            <a:r>
              <a:rPr lang="en-US" dirty="0"/>
              <a:t>item that is used to change an </a:t>
            </a:r>
            <a:r>
              <a:rPr lang="en-US" dirty="0" smtClean="0"/>
              <a:t>object </a:t>
            </a:r>
            <a:r>
              <a:rPr lang="en-US" dirty="0"/>
              <a:t>making it easier to use </a:t>
            </a:r>
            <a:r>
              <a:rPr lang="en-US" dirty="0" smtClean="0"/>
              <a:t>or identify.</a:t>
            </a:r>
          </a:p>
          <a:p>
            <a:pPr lvl="1"/>
            <a:r>
              <a:rPr lang="en-US" dirty="0" smtClean="0"/>
              <a:t>As simple as a rubber band or as complex as an electronic labeling device</a:t>
            </a:r>
            <a:endParaRPr lang="en-US" dirty="0"/>
          </a:p>
          <a:p>
            <a:pPr lvl="2">
              <a:buFont typeface="Arial" pitchFamily="34" charset="0"/>
              <a:buChar char="•"/>
            </a:pPr>
            <a:r>
              <a:rPr lang="en-US" dirty="0" smtClean="0"/>
              <a:t>Examples: contrasting bump dots, large print keyboard stickers, spot n line, and example using PENfriend</a:t>
            </a:r>
          </a:p>
          <a:p>
            <a:pPr lvl="2">
              <a:buFont typeface="Wingdings" pitchFamily="2" charset="2"/>
              <a:buChar char="ü"/>
            </a:pPr>
            <a:endParaRPr lang="en-US" dirty="0" smtClean="0"/>
          </a:p>
          <a:p>
            <a:pPr marL="45720" indent="0">
              <a:buNone/>
            </a:pPr>
            <a:endParaRPr lang="en-US" dirty="0"/>
          </a:p>
        </p:txBody>
      </p:sp>
      <p:sp>
        <p:nvSpPr>
          <p:cNvPr id="3" name="Title 2"/>
          <p:cNvSpPr>
            <a:spLocks noGrp="1"/>
          </p:cNvSpPr>
          <p:nvPr>
            <p:ph type="title"/>
          </p:nvPr>
        </p:nvSpPr>
        <p:spPr/>
        <p:txBody>
          <a:bodyPr/>
          <a:lstStyle/>
          <a:p>
            <a:r>
              <a:rPr lang="en-US" dirty="0"/>
              <a:t>Vision rehabilitation therapy (VRT)</a:t>
            </a:r>
          </a:p>
        </p:txBody>
      </p:sp>
      <p:pic>
        <p:nvPicPr>
          <p:cNvPr id="1026" name="Picture 2" descr="Z:\Rehab\AgrAbility\Sharons Pics\DSC_0006.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57200" y="3940562"/>
            <a:ext cx="3733800" cy="24997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schwalm\AppData\Local\Microsoft\Windows\Temporary Internet Files\Content.Outlook\JJ5LSHWS\DSC_0041.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l="7916" t="19140" r="5461" b="16344"/>
          <a:stretch/>
        </p:blipFill>
        <p:spPr bwMode="auto">
          <a:xfrm>
            <a:off x="5638800" y="3742636"/>
            <a:ext cx="260257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7188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Clr>
                <a:srgbClr val="C66951"/>
              </a:buClr>
            </a:pPr>
            <a:r>
              <a:rPr lang="en-US" dirty="0" smtClean="0">
                <a:solidFill>
                  <a:srgbClr val="534949"/>
                </a:solidFill>
              </a:rPr>
              <a:t>Adaptations: </a:t>
            </a:r>
            <a:r>
              <a:rPr lang="en-US" dirty="0"/>
              <a:t>Adaptive </a:t>
            </a:r>
            <a:r>
              <a:rPr lang="en-US" dirty="0" smtClean="0"/>
              <a:t>Equipment</a:t>
            </a:r>
            <a:endParaRPr lang="en-US" dirty="0" smtClean="0">
              <a:solidFill>
                <a:srgbClr val="534949"/>
              </a:solidFill>
            </a:endParaRPr>
          </a:p>
          <a:p>
            <a:pPr lvl="1">
              <a:buClr>
                <a:srgbClr val="BF974D"/>
              </a:buClr>
            </a:pPr>
            <a:r>
              <a:rPr lang="en-US" dirty="0" smtClean="0">
                <a:solidFill>
                  <a:srgbClr val="534949"/>
                </a:solidFill>
              </a:rPr>
              <a:t>Or, an </a:t>
            </a:r>
            <a:r>
              <a:rPr lang="en-US" dirty="0">
                <a:solidFill>
                  <a:srgbClr val="534949"/>
                </a:solidFill>
              </a:rPr>
              <a:t>object that can be used to change how a task is performed to make it easier to </a:t>
            </a:r>
            <a:r>
              <a:rPr lang="en-US" dirty="0" smtClean="0">
                <a:solidFill>
                  <a:srgbClr val="534949"/>
                </a:solidFill>
              </a:rPr>
              <a:t>complete</a:t>
            </a:r>
          </a:p>
          <a:p>
            <a:pPr lvl="1">
              <a:buClr>
                <a:srgbClr val="BF974D"/>
              </a:buClr>
            </a:pPr>
            <a:r>
              <a:rPr lang="en-US" dirty="0" smtClean="0">
                <a:solidFill>
                  <a:srgbClr val="534949"/>
                </a:solidFill>
              </a:rPr>
              <a:t>Examples:</a:t>
            </a:r>
          </a:p>
          <a:p>
            <a:pPr lvl="2">
              <a:buClr>
                <a:srgbClr val="BF974D"/>
              </a:buClr>
              <a:buFont typeface="Arial" pitchFamily="34" charset="0"/>
              <a:buChar char="•"/>
            </a:pPr>
            <a:r>
              <a:rPr lang="en-US" dirty="0" smtClean="0">
                <a:solidFill>
                  <a:srgbClr val="534949"/>
                </a:solidFill>
              </a:rPr>
              <a:t>Low vision or talking clocks and watches </a:t>
            </a:r>
          </a:p>
          <a:p>
            <a:pPr lvl="2">
              <a:buClr>
                <a:srgbClr val="BF974D"/>
              </a:buClr>
              <a:buFont typeface="Arial" pitchFamily="34" charset="0"/>
              <a:buChar char="•"/>
            </a:pPr>
            <a:r>
              <a:rPr lang="en-US" dirty="0" smtClean="0">
                <a:solidFill>
                  <a:srgbClr val="534949"/>
                </a:solidFill>
              </a:rPr>
              <a:t>Large Print and talking calendars</a:t>
            </a:r>
          </a:p>
        </p:txBody>
      </p:sp>
      <p:sp>
        <p:nvSpPr>
          <p:cNvPr id="3" name="Title 2"/>
          <p:cNvSpPr>
            <a:spLocks noGrp="1"/>
          </p:cNvSpPr>
          <p:nvPr>
            <p:ph type="title"/>
          </p:nvPr>
        </p:nvSpPr>
        <p:spPr/>
        <p:txBody>
          <a:bodyPr/>
          <a:lstStyle/>
          <a:p>
            <a:r>
              <a:rPr lang="en-US" dirty="0"/>
              <a:t>Vision rehabilitation therapy (VRT)</a:t>
            </a:r>
          </a:p>
        </p:txBody>
      </p:sp>
      <p:pic>
        <p:nvPicPr>
          <p:cNvPr id="5" name="Picture 3" descr="Z:\Rehab\AgrAbility\Sharons Pics\DSC_0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716716"/>
            <a:ext cx="2971800" cy="28744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Z:\Rehab\AgrAbility\Sharons Pics\DSC_0003.JPG"/>
          <p:cNvPicPr>
            <a:picLocks noChangeAspect="1" noChangeArrowheads="1"/>
          </p:cNvPicPr>
          <p:nvPr/>
        </p:nvPicPr>
        <p:blipFill rotWithShape="1">
          <a:blip r:embed="rId4">
            <a:extLst>
              <a:ext uri="{28A0092B-C50C-407E-A947-70E740481C1C}">
                <a14:useLocalDpi xmlns:a14="http://schemas.microsoft.com/office/drawing/2010/main" val="0"/>
              </a:ext>
            </a:extLst>
          </a:blip>
          <a:srcRect l="11888" t="11148" b="1100"/>
          <a:stretch/>
        </p:blipFill>
        <p:spPr bwMode="auto">
          <a:xfrm>
            <a:off x="4190999" y="3799740"/>
            <a:ext cx="4572001" cy="2708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789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070"/>
            <a:ext cx="5334000" cy="4910329"/>
          </a:xfrm>
        </p:spPr>
        <p:txBody>
          <a:bodyPr/>
          <a:lstStyle/>
          <a:p>
            <a:pPr lvl="0"/>
            <a:r>
              <a:rPr lang="en-US" dirty="0">
                <a:solidFill>
                  <a:srgbClr val="534949"/>
                </a:solidFill>
              </a:rPr>
              <a:t>Adaptations: </a:t>
            </a:r>
            <a:r>
              <a:rPr lang="en-US" dirty="0" smtClean="0"/>
              <a:t>Adaptive Equipment</a:t>
            </a:r>
          </a:p>
          <a:p>
            <a:pPr lvl="0"/>
            <a:endParaRPr lang="en-US" dirty="0">
              <a:solidFill>
                <a:srgbClr val="534949"/>
              </a:solidFill>
            </a:endParaRPr>
          </a:p>
          <a:p>
            <a:endParaRPr lang="en-US" dirty="0"/>
          </a:p>
        </p:txBody>
      </p:sp>
      <p:sp>
        <p:nvSpPr>
          <p:cNvPr id="3" name="Title 2"/>
          <p:cNvSpPr>
            <a:spLocks noGrp="1"/>
          </p:cNvSpPr>
          <p:nvPr>
            <p:ph type="title"/>
          </p:nvPr>
        </p:nvSpPr>
        <p:spPr/>
        <p:txBody>
          <a:bodyPr/>
          <a:lstStyle/>
          <a:p>
            <a:r>
              <a:rPr lang="en-US" dirty="0"/>
              <a:t>Vision rehabilitation therapy (VRT)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0"/>
            <a:ext cx="2149475" cy="1802669"/>
          </a:xfrm>
          <a:prstGeom prst="rect">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 y="4311134"/>
            <a:ext cx="1997075" cy="923330"/>
          </a:xfrm>
          <a:prstGeom prst="rect">
            <a:avLst/>
          </a:prstGeom>
          <a:noFill/>
        </p:spPr>
        <p:txBody>
          <a:bodyPr wrap="square" rtlCol="0">
            <a:spAutoFit/>
          </a:bodyPr>
          <a:lstStyle/>
          <a:p>
            <a:r>
              <a:rPr lang="en-US" dirty="0" smtClean="0">
                <a:solidFill>
                  <a:schemeClr val="tx2"/>
                </a:solidFill>
              </a:rPr>
              <a:t>Digital Recorders  </a:t>
            </a:r>
          </a:p>
          <a:p>
            <a:r>
              <a:rPr lang="en-US" dirty="0" smtClean="0">
                <a:solidFill>
                  <a:schemeClr val="tx2"/>
                </a:solidFill>
              </a:rPr>
              <a:t>to record notes in the field</a:t>
            </a:r>
            <a:endParaRPr lang="en-US" dirty="0">
              <a:solidFill>
                <a:schemeClr val="tx2"/>
              </a:solidFill>
            </a:endParaRPr>
          </a:p>
        </p:txBody>
      </p:sp>
      <p:pic>
        <p:nvPicPr>
          <p:cNvPr id="1028" name="Picture 4" descr="Z:\Rehab\AgrAbility\Sharons Pics\DSC_0017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286000"/>
            <a:ext cx="2482074" cy="18430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95600" y="4311134"/>
            <a:ext cx="2819399" cy="1754326"/>
          </a:xfrm>
          <a:prstGeom prst="rect">
            <a:avLst/>
          </a:prstGeom>
          <a:noFill/>
        </p:spPr>
        <p:txBody>
          <a:bodyPr wrap="square" rtlCol="0">
            <a:spAutoFit/>
          </a:bodyPr>
          <a:lstStyle/>
          <a:p>
            <a:pPr marL="285750" indent="-285750">
              <a:buFont typeface="Wingdings" pitchFamily="2" charset="2"/>
              <a:buChar char="§"/>
            </a:pPr>
            <a:r>
              <a:rPr lang="en-US" dirty="0" smtClean="0">
                <a:solidFill>
                  <a:schemeClr val="tx2"/>
                </a:solidFill>
              </a:rPr>
              <a:t>Talking kitchen &amp; personal scales</a:t>
            </a:r>
          </a:p>
          <a:p>
            <a:pPr marL="285750" indent="-285750">
              <a:buFont typeface="Wingdings" pitchFamily="2" charset="2"/>
              <a:buChar char="§"/>
            </a:pPr>
            <a:r>
              <a:rPr lang="en-US" dirty="0" smtClean="0">
                <a:solidFill>
                  <a:schemeClr val="tx2"/>
                </a:solidFill>
              </a:rPr>
              <a:t>Talking clinical thermometer</a:t>
            </a:r>
            <a:endParaRPr lang="en-US" dirty="0">
              <a:solidFill>
                <a:schemeClr val="tx2"/>
              </a:solidFill>
            </a:endParaRPr>
          </a:p>
          <a:p>
            <a:pPr marL="285750" indent="-285750">
              <a:buFont typeface="Wingdings" pitchFamily="2" charset="2"/>
              <a:buChar char="§"/>
            </a:pPr>
            <a:r>
              <a:rPr lang="en-US" dirty="0" smtClean="0">
                <a:solidFill>
                  <a:schemeClr val="tx2"/>
                </a:solidFill>
              </a:rPr>
              <a:t>Talking Indoor-Outdoor Thermometers</a:t>
            </a:r>
            <a:endParaRPr lang="en-US" dirty="0">
              <a:solidFill>
                <a:schemeClr val="tx2"/>
              </a:solidFill>
            </a:endParaRPr>
          </a:p>
        </p:txBody>
      </p:sp>
      <p:sp>
        <p:nvSpPr>
          <p:cNvPr id="6" name="TextBox 5"/>
          <p:cNvSpPr txBox="1"/>
          <p:nvPr/>
        </p:nvSpPr>
        <p:spPr>
          <a:xfrm>
            <a:off x="5715000" y="1752600"/>
            <a:ext cx="3048000" cy="5047536"/>
          </a:xfrm>
          <a:prstGeom prst="rect">
            <a:avLst/>
          </a:prstGeom>
          <a:noFill/>
        </p:spPr>
        <p:txBody>
          <a:bodyPr wrap="square" rtlCol="0">
            <a:spAutoFit/>
          </a:bodyPr>
          <a:lstStyle/>
          <a:p>
            <a:r>
              <a:rPr lang="en-US" dirty="0" smtClean="0">
                <a:solidFill>
                  <a:schemeClr val="tx2"/>
                </a:solidFill>
              </a:rPr>
              <a:t>Talking </a:t>
            </a:r>
            <a:r>
              <a:rPr lang="en-US" dirty="0">
                <a:solidFill>
                  <a:schemeClr val="tx2"/>
                </a:solidFill>
              </a:rPr>
              <a:t>Kitchen scales can be used to weigh feed supplements,  produce, or other </a:t>
            </a:r>
            <a:r>
              <a:rPr lang="en-US" dirty="0" smtClean="0">
                <a:solidFill>
                  <a:schemeClr val="tx2"/>
                </a:solidFill>
              </a:rPr>
              <a:t>product</a:t>
            </a:r>
          </a:p>
          <a:p>
            <a:endParaRPr lang="en-US" sz="800" dirty="0">
              <a:solidFill>
                <a:schemeClr val="tx2"/>
              </a:solidFill>
            </a:endParaRPr>
          </a:p>
          <a:p>
            <a:r>
              <a:rPr lang="en-US" dirty="0">
                <a:solidFill>
                  <a:schemeClr val="tx2"/>
                </a:solidFill>
              </a:rPr>
              <a:t>A talking indoor-outdoor thermometer can provide temperatures in home, greenhouse or </a:t>
            </a:r>
            <a:r>
              <a:rPr lang="en-US" dirty="0" smtClean="0">
                <a:solidFill>
                  <a:schemeClr val="tx2"/>
                </a:solidFill>
              </a:rPr>
              <a:t>outside</a:t>
            </a:r>
          </a:p>
          <a:p>
            <a:endParaRPr lang="en-US" sz="800" dirty="0">
              <a:solidFill>
                <a:schemeClr val="tx2"/>
              </a:solidFill>
            </a:endParaRPr>
          </a:p>
          <a:p>
            <a:r>
              <a:rPr lang="en-US" dirty="0">
                <a:solidFill>
                  <a:schemeClr val="tx2"/>
                </a:solidFill>
              </a:rPr>
              <a:t>I have used LP and talking personal scale to weigh Alpaca cria (baby</a:t>
            </a:r>
            <a:r>
              <a:rPr lang="en-US" dirty="0" smtClean="0">
                <a:solidFill>
                  <a:schemeClr val="tx2"/>
                </a:solidFill>
              </a:rPr>
              <a:t>)</a:t>
            </a:r>
          </a:p>
          <a:p>
            <a:endParaRPr lang="en-US" sz="800" dirty="0">
              <a:solidFill>
                <a:schemeClr val="tx2"/>
              </a:solidFill>
            </a:endParaRPr>
          </a:p>
          <a:p>
            <a:r>
              <a:rPr lang="en-US" dirty="0">
                <a:solidFill>
                  <a:schemeClr val="tx2"/>
                </a:solidFill>
              </a:rPr>
              <a:t>One of our VRT’s had a lesson with a farmer, a cow and a talking clinical thermometer</a:t>
            </a:r>
          </a:p>
          <a:p>
            <a:endParaRPr lang="en-US" dirty="0"/>
          </a:p>
        </p:txBody>
      </p:sp>
    </p:spTree>
    <p:extLst>
      <p:ext uri="{BB962C8B-B14F-4D97-AF65-F5344CB8AC3E}">
        <p14:creationId xmlns:p14="http://schemas.microsoft.com/office/powerpoint/2010/main" val="2540487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69216"/>
            <a:ext cx="8381260" cy="1054394"/>
          </a:xfrm>
        </p:spPr>
        <p:txBody>
          <a:bodyPr/>
          <a:lstStyle/>
          <a:p>
            <a:r>
              <a:rPr lang="en-US" dirty="0"/>
              <a:t>Vision rehabilitation therapy (VRT)</a:t>
            </a:r>
          </a:p>
        </p:txBody>
      </p:sp>
      <p:sp>
        <p:nvSpPr>
          <p:cNvPr id="6" name="Content Placeholder 5"/>
          <p:cNvSpPr>
            <a:spLocks noGrp="1"/>
          </p:cNvSpPr>
          <p:nvPr>
            <p:ph idx="1"/>
          </p:nvPr>
        </p:nvSpPr>
        <p:spPr>
          <a:xfrm>
            <a:off x="380999" y="1719070"/>
            <a:ext cx="8407893" cy="4986529"/>
          </a:xfrm>
        </p:spPr>
        <p:txBody>
          <a:bodyPr/>
          <a:lstStyle/>
          <a:p>
            <a:pPr lvl="0"/>
            <a:r>
              <a:rPr lang="en-US" dirty="0">
                <a:solidFill>
                  <a:srgbClr val="534949"/>
                </a:solidFill>
              </a:rPr>
              <a:t>Adaptations: </a:t>
            </a:r>
            <a:r>
              <a:rPr lang="en-US" dirty="0"/>
              <a:t>Adaptive Equipment</a:t>
            </a:r>
          </a:p>
          <a:p>
            <a:pPr lvl="1"/>
            <a:r>
              <a:rPr lang="en-US" dirty="0" smtClean="0"/>
              <a:t>Talking kitchen scale                                                                             weighing alpaca roving</a:t>
            </a:r>
          </a:p>
          <a:p>
            <a:pPr lvl="1"/>
            <a:r>
              <a:rPr lang="en-US" dirty="0"/>
              <a:t>Large print </a:t>
            </a:r>
            <a:r>
              <a:rPr lang="en-US" dirty="0" smtClean="0"/>
              <a:t>scale                                                                            weighing alpaca yarn                                                                                            with </a:t>
            </a:r>
            <a:r>
              <a:rPr lang="en-US" dirty="0"/>
              <a:t>magnifier</a:t>
            </a:r>
          </a:p>
          <a:p>
            <a:pPr lvl="1"/>
            <a:r>
              <a:rPr lang="en-US" dirty="0"/>
              <a:t>Talking </a:t>
            </a:r>
            <a:r>
              <a:rPr lang="en-US" dirty="0" smtClean="0"/>
              <a:t>measuring tape</a:t>
            </a:r>
          </a:p>
        </p:txBody>
      </p:sp>
      <p:pic>
        <p:nvPicPr>
          <p:cNvPr id="3074" name="Picture 2" descr="C:\Users\sschwalm\AppData\Local\Microsoft\Windows\Temporary Internet Files\Content.Outlook\JJ5LSHWS\DSC_0052.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22904" t="6992" r="3548" b="3860"/>
          <a:stretch/>
        </p:blipFill>
        <p:spPr bwMode="auto">
          <a:xfrm>
            <a:off x="3758381" y="2443905"/>
            <a:ext cx="4953000" cy="401888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schwalm\AppData\Local\Microsoft\Windows\Temporary Internet Files\Content.Outlook\JJ5LSHWS\Talking tape measure p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667514"/>
            <a:ext cx="2362200" cy="1795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1583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00200"/>
            <a:ext cx="8407893" cy="5257800"/>
          </a:xfrm>
        </p:spPr>
        <p:txBody>
          <a:bodyPr/>
          <a:lstStyle/>
          <a:p>
            <a:pPr lvl="0"/>
            <a:r>
              <a:rPr lang="en-US" dirty="0"/>
              <a:t>Transferring </a:t>
            </a:r>
            <a:r>
              <a:rPr lang="en-US" dirty="0" smtClean="0"/>
              <a:t>skills</a:t>
            </a:r>
          </a:p>
          <a:p>
            <a:pPr lvl="1"/>
            <a:r>
              <a:rPr lang="en-US" dirty="0" smtClean="0"/>
              <a:t>Skills learned for one activity may work for other activities</a:t>
            </a:r>
          </a:p>
          <a:p>
            <a:pPr lvl="2">
              <a:buFont typeface="Arial" pitchFamily="34" charset="0"/>
              <a:buChar char="•"/>
            </a:pPr>
            <a:r>
              <a:rPr lang="en-US" dirty="0" smtClean="0"/>
              <a:t>Measuring using color contrast, leveling technique or talking measuring cup  in the kitchen will work to measure feed or feed supplements </a:t>
            </a:r>
          </a:p>
        </p:txBody>
      </p:sp>
      <p:sp>
        <p:nvSpPr>
          <p:cNvPr id="3" name="Title 2"/>
          <p:cNvSpPr>
            <a:spLocks noGrp="1"/>
          </p:cNvSpPr>
          <p:nvPr>
            <p:ph type="title"/>
          </p:nvPr>
        </p:nvSpPr>
        <p:spPr/>
        <p:txBody>
          <a:bodyPr/>
          <a:lstStyle/>
          <a:p>
            <a:r>
              <a:rPr lang="en-US" dirty="0"/>
              <a:t>Vision rehabilitation therapy (VRT)</a:t>
            </a:r>
          </a:p>
        </p:txBody>
      </p:sp>
      <p:pic>
        <p:nvPicPr>
          <p:cNvPr id="5122" name="Picture 2" descr="Z:\Rehab\AgrAbility\Sharons Pics\DSC_0039.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38200" y="3335594"/>
            <a:ext cx="3505200" cy="278345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1" y="3384069"/>
            <a:ext cx="2471584" cy="268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5155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0052" y="1752600"/>
            <a:ext cx="8701548" cy="838200"/>
          </a:xfrm>
        </p:spPr>
        <p:txBody>
          <a:bodyPr>
            <a:normAutofit/>
          </a:bodyPr>
          <a:lstStyle/>
          <a:p>
            <a:pPr lvl="0"/>
            <a:r>
              <a:rPr lang="en-US" dirty="0"/>
              <a:t>Color Contrast:  Increasing color contrast can improve visual performance. </a:t>
            </a:r>
          </a:p>
          <a:p>
            <a:endParaRPr lang="en-US" dirty="0"/>
          </a:p>
          <a:p>
            <a:pPr marL="45720" indent="0">
              <a:buNone/>
            </a:pPr>
            <a:endParaRPr lang="en-US" b="1" dirty="0"/>
          </a:p>
        </p:txBody>
      </p:sp>
      <p:sp>
        <p:nvSpPr>
          <p:cNvPr id="3" name="Title 2"/>
          <p:cNvSpPr>
            <a:spLocks noGrp="1"/>
          </p:cNvSpPr>
          <p:nvPr>
            <p:ph type="title"/>
          </p:nvPr>
        </p:nvSpPr>
        <p:spPr/>
        <p:txBody>
          <a:bodyPr/>
          <a:lstStyle/>
          <a:p>
            <a:r>
              <a:rPr lang="en-US" dirty="0"/>
              <a:t>Vision rehabilitation therapy (VRT)</a:t>
            </a:r>
          </a:p>
        </p:txBody>
      </p:sp>
      <p:pic>
        <p:nvPicPr>
          <p:cNvPr id="3076" name="Picture 4" descr="Z:\Rehab\AgrAbility\Sharons Pics\DSC_0023.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28736" t="34"/>
          <a:stretch/>
        </p:blipFill>
        <p:spPr bwMode="auto">
          <a:xfrm>
            <a:off x="381000" y="2571422"/>
            <a:ext cx="2221667" cy="3352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743200" y="2580968"/>
            <a:ext cx="2352368" cy="3970318"/>
          </a:xfrm>
          <a:prstGeom prst="rect">
            <a:avLst/>
          </a:prstGeom>
          <a:noFill/>
        </p:spPr>
        <p:txBody>
          <a:bodyPr wrap="square" rtlCol="0">
            <a:spAutoFit/>
          </a:bodyPr>
          <a:lstStyle/>
          <a:p>
            <a:pPr marL="285750" indent="-285750">
              <a:buFont typeface="Arial" pitchFamily="34" charset="0"/>
              <a:buChar char="•"/>
            </a:pPr>
            <a:r>
              <a:rPr lang="en-US" dirty="0" smtClean="0">
                <a:solidFill>
                  <a:schemeClr val="tx2"/>
                </a:solidFill>
              </a:rPr>
              <a:t>Surveyor’s flagging tape to secure trellising  plants and for ease of locating items (landmarks,  stakes,)</a:t>
            </a:r>
          </a:p>
          <a:p>
            <a:endParaRPr lang="en-US" dirty="0" smtClean="0">
              <a:solidFill>
                <a:schemeClr val="tx2"/>
              </a:solidFill>
            </a:endParaRPr>
          </a:p>
          <a:p>
            <a:pPr marL="285750" indent="-285750">
              <a:buFont typeface="Arial" pitchFamily="34" charset="0"/>
              <a:buChar char="•"/>
            </a:pPr>
            <a:r>
              <a:rPr lang="en-US" dirty="0" smtClean="0">
                <a:solidFill>
                  <a:schemeClr val="tx2"/>
                </a:solidFill>
              </a:rPr>
              <a:t>A tennis or bright colored foam ball placed on top of a plant stake for location and safety</a:t>
            </a:r>
          </a:p>
          <a:p>
            <a:pPr marL="285750" indent="-285750">
              <a:buFont typeface="Arial" pitchFamily="34" charset="0"/>
              <a:buChar char="•"/>
            </a:pPr>
            <a:endParaRPr lang="en-US" dirty="0">
              <a:solidFill>
                <a:schemeClr val="tx2"/>
              </a:solidFill>
            </a:endParaRPr>
          </a:p>
        </p:txBody>
      </p:sp>
      <p:sp>
        <p:nvSpPr>
          <p:cNvPr id="6" name="TextBox 5"/>
          <p:cNvSpPr txBox="1"/>
          <p:nvPr/>
        </p:nvSpPr>
        <p:spPr>
          <a:xfrm>
            <a:off x="228600" y="6017342"/>
            <a:ext cx="2514600" cy="646331"/>
          </a:xfrm>
          <a:prstGeom prst="rect">
            <a:avLst/>
          </a:prstGeom>
          <a:noFill/>
        </p:spPr>
        <p:txBody>
          <a:bodyPr wrap="square" rtlCol="0">
            <a:spAutoFit/>
          </a:bodyPr>
          <a:lstStyle/>
          <a:p>
            <a:r>
              <a:rPr lang="en-US" dirty="0" smtClean="0">
                <a:solidFill>
                  <a:schemeClr val="tx2"/>
                </a:solidFill>
              </a:rPr>
              <a:t>Paint tools contrasting colors</a:t>
            </a:r>
            <a:endParaRPr lang="en-US" dirty="0">
              <a:solidFill>
                <a:schemeClr val="tx2"/>
              </a:solidFill>
            </a:endParaRPr>
          </a:p>
        </p:txBody>
      </p:sp>
      <p:pic>
        <p:nvPicPr>
          <p:cNvPr id="4098" name="Picture 2" descr="C:\Users\sschwalm\AppData\Local\Microsoft\Windows\Temporary Internet Files\Content.Outlook\JJ5LSHWS\DSC_0057.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l="20967" t="24340" r="13710" b="18076"/>
          <a:stretch/>
        </p:blipFill>
        <p:spPr bwMode="auto">
          <a:xfrm>
            <a:off x="5095568" y="2571422"/>
            <a:ext cx="3810000" cy="22483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05400" y="5029200"/>
            <a:ext cx="3657600" cy="1477328"/>
          </a:xfrm>
          <a:prstGeom prst="rect">
            <a:avLst/>
          </a:prstGeom>
          <a:noFill/>
        </p:spPr>
        <p:txBody>
          <a:bodyPr wrap="square" rtlCol="0">
            <a:spAutoFit/>
          </a:bodyPr>
          <a:lstStyle/>
          <a:p>
            <a:pPr marL="342900" marR="0" lvl="0" indent="-342900">
              <a:spcBef>
                <a:spcPts val="0"/>
              </a:spcBef>
              <a:buFont typeface="Arial"/>
              <a:buChar char="•"/>
              <a:tabLst>
                <a:tab pos="457200" algn="l"/>
              </a:tabLst>
            </a:pPr>
            <a:r>
              <a:rPr lang="en-US" dirty="0">
                <a:solidFill>
                  <a:schemeClr val="tx2"/>
                </a:solidFill>
                <a:latin typeface="+mj-lt"/>
                <a:ea typeface="Calibri"/>
                <a:cs typeface="Times New Roman"/>
              </a:rPr>
              <a:t>Purchase color contrasting tools</a:t>
            </a:r>
          </a:p>
          <a:p>
            <a:pPr marL="342900" marR="0" lvl="0" indent="-342900">
              <a:spcBef>
                <a:spcPts val="0"/>
              </a:spcBef>
              <a:buFont typeface="Arial"/>
              <a:buChar char="•"/>
              <a:tabLst>
                <a:tab pos="457200" algn="l"/>
              </a:tabLst>
            </a:pPr>
            <a:r>
              <a:rPr lang="en-US" dirty="0">
                <a:solidFill>
                  <a:schemeClr val="tx2"/>
                </a:solidFill>
                <a:latin typeface="+mj-lt"/>
                <a:ea typeface="Calibri"/>
                <a:cs typeface="Times New Roman"/>
              </a:rPr>
              <a:t>Multi-purpose rubber dip to coat tool handles</a:t>
            </a:r>
          </a:p>
          <a:p>
            <a:pPr marL="342900" marR="0" lvl="0" indent="-342900">
              <a:spcBef>
                <a:spcPts val="0"/>
              </a:spcBef>
              <a:buFont typeface="Arial"/>
              <a:buChar char="•"/>
              <a:tabLst>
                <a:tab pos="457200" algn="l"/>
              </a:tabLst>
            </a:pPr>
            <a:r>
              <a:rPr lang="en-US" dirty="0">
                <a:solidFill>
                  <a:schemeClr val="tx2"/>
                </a:solidFill>
                <a:latin typeface="+mj-lt"/>
                <a:ea typeface="Calibri"/>
                <a:cs typeface="Times New Roman"/>
              </a:rPr>
              <a:t>Bright colored tape </a:t>
            </a:r>
            <a:endParaRPr lang="en-US" dirty="0">
              <a:solidFill>
                <a:schemeClr val="tx2"/>
              </a:solidFill>
              <a:effectLst/>
              <a:latin typeface="+mj-lt"/>
              <a:ea typeface="Calibri"/>
              <a:cs typeface="Times New Roman"/>
            </a:endParaRPr>
          </a:p>
        </p:txBody>
      </p:sp>
    </p:spTree>
    <p:extLst>
      <p:ext uri="{BB962C8B-B14F-4D97-AF65-F5344CB8AC3E}">
        <p14:creationId xmlns:p14="http://schemas.microsoft.com/office/powerpoint/2010/main" val="26991774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28799"/>
            <a:ext cx="8686800" cy="4297679"/>
          </a:xfrm>
        </p:spPr>
        <p:txBody>
          <a:bodyPr/>
          <a:lstStyle/>
          <a:p>
            <a:r>
              <a:rPr lang="en-US" dirty="0"/>
              <a:t>O</a:t>
            </a:r>
            <a:r>
              <a:rPr lang="en-US" dirty="0" smtClean="0"/>
              <a:t>ther examples of color contrast:</a:t>
            </a:r>
          </a:p>
          <a:p>
            <a:pPr marL="45720" indent="0">
              <a:buNone/>
            </a:pPr>
            <a:endParaRPr lang="en-US" dirty="0" smtClean="0"/>
          </a:p>
        </p:txBody>
      </p:sp>
      <p:sp>
        <p:nvSpPr>
          <p:cNvPr id="3" name="Title 2"/>
          <p:cNvSpPr>
            <a:spLocks noGrp="1"/>
          </p:cNvSpPr>
          <p:nvPr>
            <p:ph type="title"/>
          </p:nvPr>
        </p:nvSpPr>
        <p:spPr/>
        <p:txBody>
          <a:bodyPr/>
          <a:lstStyle/>
          <a:p>
            <a:r>
              <a:rPr lang="en-US" dirty="0"/>
              <a:t>Vision rehabilitation therapy (VRT)</a:t>
            </a:r>
          </a:p>
        </p:txBody>
      </p:sp>
      <p:pic>
        <p:nvPicPr>
          <p:cNvPr id="8194" name="Picture 2" descr="C:\Users\sschwalm\AppData\Local\Microsoft\Windows\Temporary Internet Files\Content.Outlook\JJ5LSHWS\DSC_0066.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t="3939" r="5069" b="6565"/>
          <a:stretch/>
        </p:blipFill>
        <p:spPr bwMode="auto">
          <a:xfrm>
            <a:off x="5257800" y="1828800"/>
            <a:ext cx="3352799" cy="464059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Z:\Rehab\AgrAbility\Sharons Pics\Phon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895600"/>
            <a:ext cx="4435228" cy="2971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0011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28799"/>
            <a:ext cx="8686800" cy="4297679"/>
          </a:xfrm>
        </p:spPr>
        <p:txBody>
          <a:bodyPr>
            <a:normAutofit/>
          </a:bodyPr>
          <a:lstStyle/>
          <a:p>
            <a:r>
              <a:rPr lang="en-US" sz="2400" dirty="0"/>
              <a:t>Glare Reduction:  Glare can be an issue both indoors and out. </a:t>
            </a:r>
          </a:p>
          <a:p>
            <a:pPr lvl="1"/>
            <a:r>
              <a:rPr lang="en-US" sz="2000" dirty="0"/>
              <a:t>Try sitting with your back to a window during indoor </a:t>
            </a:r>
            <a:r>
              <a:rPr lang="en-US" sz="2000" dirty="0" smtClean="0"/>
              <a:t>activities</a:t>
            </a:r>
            <a:endParaRPr lang="en-US" sz="2000" dirty="0"/>
          </a:p>
          <a:p>
            <a:pPr lvl="1"/>
            <a:r>
              <a:rPr lang="en-US" sz="2000" dirty="0"/>
              <a:t>Wear </a:t>
            </a:r>
            <a:r>
              <a:rPr lang="en-US" sz="2000" dirty="0" smtClean="0"/>
              <a:t>hats </a:t>
            </a:r>
            <a:r>
              <a:rPr lang="en-US" sz="2000" dirty="0"/>
              <a:t>with caps or visors and sunglasses while inside or </a:t>
            </a:r>
            <a:r>
              <a:rPr lang="en-US" sz="2000" dirty="0" smtClean="0"/>
              <a:t>outside</a:t>
            </a:r>
          </a:p>
          <a:p>
            <a:pPr lvl="1"/>
            <a:r>
              <a:rPr lang="en-US" sz="2000" dirty="0" smtClean="0"/>
              <a:t>Avoid bare light bulbs (Increase light and glare</a:t>
            </a:r>
          </a:p>
          <a:p>
            <a:pPr lvl="1"/>
            <a:r>
              <a:rPr lang="en-US" sz="2000" dirty="0" smtClean="0"/>
              <a:t>Anti-glare window film, shades or blinds</a:t>
            </a:r>
          </a:p>
          <a:p>
            <a:pPr lvl="1"/>
            <a:r>
              <a:rPr lang="en-US" sz="2000" dirty="0" smtClean="0"/>
              <a:t>Use flat or matte finishes on furniture</a:t>
            </a:r>
          </a:p>
          <a:p>
            <a:pPr lvl="1"/>
            <a:r>
              <a:rPr lang="en-US" sz="2000" dirty="0" smtClean="0"/>
              <a:t>Carpets and non-slip floor finishing diffuse light</a:t>
            </a:r>
          </a:p>
        </p:txBody>
      </p:sp>
      <p:sp>
        <p:nvSpPr>
          <p:cNvPr id="3" name="Title 2"/>
          <p:cNvSpPr>
            <a:spLocks noGrp="1"/>
          </p:cNvSpPr>
          <p:nvPr>
            <p:ph type="title"/>
          </p:nvPr>
        </p:nvSpPr>
        <p:spPr/>
        <p:txBody>
          <a:bodyPr/>
          <a:lstStyle/>
          <a:p>
            <a:r>
              <a:rPr lang="en-US" dirty="0"/>
              <a:t>Vision rehabilitation therapy (VRT)</a:t>
            </a:r>
          </a:p>
        </p:txBody>
      </p:sp>
    </p:spTree>
    <p:extLst>
      <p:ext uri="{BB962C8B-B14F-4D97-AF65-F5344CB8AC3E}">
        <p14:creationId xmlns:p14="http://schemas.microsoft.com/office/powerpoint/2010/main" val="33190125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19071"/>
            <a:ext cx="8762999" cy="2090930"/>
          </a:xfrm>
        </p:spPr>
        <p:txBody>
          <a:bodyPr/>
          <a:lstStyle/>
          <a:p>
            <a:pPr>
              <a:buFont typeface="Wingdings" pitchFamily="2" charset="2"/>
              <a:buChar char="§"/>
            </a:pPr>
            <a:r>
              <a:rPr lang="en-US" dirty="0" smtClean="0"/>
              <a:t>Lighting</a:t>
            </a:r>
            <a:r>
              <a:rPr lang="en-US" dirty="0"/>
              <a:t>:  </a:t>
            </a:r>
            <a:r>
              <a:rPr lang="en-US" dirty="0" smtClean="0"/>
              <a:t>Everyone’s lighting needs are different</a:t>
            </a:r>
            <a:r>
              <a:rPr lang="en-US" dirty="0"/>
              <a:t>.</a:t>
            </a:r>
            <a:r>
              <a:rPr lang="en-US" dirty="0" smtClean="0"/>
              <a:t> </a:t>
            </a:r>
            <a:endParaRPr lang="en-US" dirty="0"/>
          </a:p>
          <a:p>
            <a:pPr lvl="1">
              <a:buFont typeface="Arial" pitchFamily="34" charset="0"/>
              <a:buChar char="•"/>
            </a:pPr>
            <a:r>
              <a:rPr lang="en-US" dirty="0" smtClean="0"/>
              <a:t>Photophobic (Sensitive to light)</a:t>
            </a:r>
          </a:p>
          <a:p>
            <a:pPr lvl="1">
              <a:buFont typeface="Arial" pitchFamily="34" charset="0"/>
              <a:buChar char="•"/>
            </a:pPr>
            <a:r>
              <a:rPr lang="en-US" dirty="0" smtClean="0"/>
              <a:t>Need combination of room and task lighting</a:t>
            </a:r>
          </a:p>
          <a:p>
            <a:pPr lvl="1">
              <a:buFont typeface="Arial" pitchFamily="34" charset="0"/>
              <a:buChar char="•"/>
            </a:pPr>
            <a:r>
              <a:rPr lang="en-US" dirty="0" smtClean="0"/>
              <a:t>Some may feel there is never enough light</a:t>
            </a:r>
          </a:p>
          <a:p>
            <a:pPr lvl="0">
              <a:buClr>
                <a:srgbClr val="C66951"/>
              </a:buClr>
              <a:buFont typeface="Wingdings" pitchFamily="2" charset="2"/>
              <a:buChar char="§"/>
            </a:pPr>
            <a:r>
              <a:rPr lang="en-US" dirty="0" smtClean="0">
                <a:solidFill>
                  <a:srgbClr val="534949"/>
                </a:solidFill>
              </a:rPr>
              <a:t>Individualized lighting evaluations of the home, barn and storage buildings is essential.</a:t>
            </a:r>
            <a:endParaRPr lang="en-US" dirty="0">
              <a:solidFill>
                <a:srgbClr val="534949"/>
              </a:solidFill>
            </a:endParaRPr>
          </a:p>
          <a:p>
            <a:pPr marL="365760" lvl="1" indent="0">
              <a:buNone/>
            </a:pPr>
            <a:endParaRPr lang="en-US" dirty="0"/>
          </a:p>
          <a:p>
            <a:pPr marL="45720" indent="0">
              <a:buNone/>
            </a:pPr>
            <a:endParaRPr lang="en-US" dirty="0"/>
          </a:p>
        </p:txBody>
      </p:sp>
      <p:sp>
        <p:nvSpPr>
          <p:cNvPr id="3" name="Title 2"/>
          <p:cNvSpPr>
            <a:spLocks noGrp="1"/>
          </p:cNvSpPr>
          <p:nvPr>
            <p:ph type="title"/>
          </p:nvPr>
        </p:nvSpPr>
        <p:spPr/>
        <p:txBody>
          <a:bodyPr/>
          <a:lstStyle/>
          <a:p>
            <a:r>
              <a:rPr lang="en-US" dirty="0"/>
              <a:t>Vision rehabilitation therapy (VRT)</a:t>
            </a:r>
          </a:p>
        </p:txBody>
      </p:sp>
      <p:pic>
        <p:nvPicPr>
          <p:cNvPr id="5" name="Picture 2" descr="Z:\Rehab\AgrAbility\Sharons Pics\DSC_0040.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950974" y="3930990"/>
            <a:ext cx="3040626" cy="269895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sschwalm\AppData\Local\Microsoft\Windows\Temporary Internet Files\Content.Outlook\JJ5LSHWS\DSC_0061.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l="23908" t="3898" r="665" b="18293"/>
          <a:stretch/>
        </p:blipFill>
        <p:spPr bwMode="auto">
          <a:xfrm>
            <a:off x="152400" y="3930990"/>
            <a:ext cx="3908322" cy="26989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67200" y="3930990"/>
            <a:ext cx="1450258" cy="1754326"/>
          </a:xfrm>
          <a:prstGeom prst="rect">
            <a:avLst/>
          </a:prstGeom>
          <a:noFill/>
        </p:spPr>
        <p:txBody>
          <a:bodyPr wrap="square" rtlCol="0">
            <a:spAutoFit/>
          </a:bodyPr>
          <a:lstStyle/>
          <a:p>
            <a:r>
              <a:rPr lang="en-US" dirty="0" smtClean="0">
                <a:solidFill>
                  <a:schemeClr val="tx2"/>
                </a:solidFill>
              </a:rPr>
              <a:t>Examples of full or broad spectrum, LED and </a:t>
            </a:r>
            <a:r>
              <a:rPr lang="en-US" dirty="0">
                <a:solidFill>
                  <a:schemeClr val="tx2"/>
                </a:solidFill>
              </a:rPr>
              <a:t>Fluorescent</a:t>
            </a:r>
          </a:p>
          <a:p>
            <a:r>
              <a:rPr lang="en-US" dirty="0" smtClean="0">
                <a:solidFill>
                  <a:schemeClr val="tx2"/>
                </a:solidFill>
              </a:rPr>
              <a:t>task lighting.</a:t>
            </a:r>
            <a:endParaRPr lang="en-US" dirty="0">
              <a:solidFill>
                <a:schemeClr val="tx2"/>
              </a:solidFill>
            </a:endParaRPr>
          </a:p>
        </p:txBody>
      </p:sp>
    </p:spTree>
    <p:extLst>
      <p:ext uri="{BB962C8B-B14F-4D97-AF65-F5344CB8AC3E}">
        <p14:creationId xmlns:p14="http://schemas.microsoft.com/office/powerpoint/2010/main" val="466918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51037"/>
            <a:ext cx="8229600" cy="4525963"/>
          </a:xfrm>
        </p:spPr>
        <p:txBody>
          <a:bodyPr>
            <a:normAutofit/>
          </a:bodyPr>
          <a:lstStyle/>
          <a:p>
            <a:r>
              <a:rPr lang="en-US" sz="3000" dirty="0" smtClean="0"/>
              <a:t>Disconnection with presenters</a:t>
            </a:r>
          </a:p>
          <a:p>
            <a:pPr lvl="1"/>
            <a:r>
              <a:rPr lang="en-US" sz="2800" dirty="0"/>
              <a:t>Hang on – we’ll reconnect as soon as possible</a:t>
            </a:r>
          </a:p>
          <a:p>
            <a:r>
              <a:rPr lang="en-US" sz="3000" dirty="0" smtClean="0"/>
              <a:t>Disconnection with participants</a:t>
            </a:r>
          </a:p>
          <a:p>
            <a:pPr lvl="1"/>
            <a:r>
              <a:rPr lang="en-US" sz="2800" dirty="0"/>
              <a:t>Log in again</a:t>
            </a:r>
          </a:p>
          <a:p>
            <a:pPr marL="393192" lvl="1" indent="0">
              <a:buNone/>
            </a:pPr>
            <a:endParaRPr lang="en-US" dirty="0"/>
          </a:p>
        </p:txBody>
      </p:sp>
      <p:sp>
        <p:nvSpPr>
          <p:cNvPr id="3" name="Title 2"/>
          <p:cNvSpPr>
            <a:spLocks noGrp="1"/>
          </p:cNvSpPr>
          <p:nvPr>
            <p:ph type="title"/>
          </p:nvPr>
        </p:nvSpPr>
        <p:spPr/>
        <p:txBody>
          <a:bodyPr/>
          <a:lstStyle/>
          <a:p>
            <a:r>
              <a:rPr lang="en-US" dirty="0" smtClean="0"/>
              <a:t>Known Webinar Issues</a:t>
            </a:r>
            <a:endParaRPr lang="en-US" dirty="0"/>
          </a:p>
        </p:txBody>
      </p:sp>
    </p:spTree>
    <p:extLst>
      <p:ext uri="{BB962C8B-B14F-4D97-AF65-F5344CB8AC3E}">
        <p14:creationId xmlns:p14="http://schemas.microsoft.com/office/powerpoint/2010/main" val="40892508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00200"/>
            <a:ext cx="8915399" cy="5029199"/>
          </a:xfrm>
        </p:spPr>
        <p:txBody>
          <a:bodyPr/>
          <a:lstStyle/>
          <a:p>
            <a:r>
              <a:rPr lang="en-US" dirty="0" smtClean="0"/>
              <a:t>Optical </a:t>
            </a:r>
            <a:r>
              <a:rPr lang="en-US" dirty="0"/>
              <a:t>D</a:t>
            </a:r>
            <a:r>
              <a:rPr lang="en-US" dirty="0" smtClean="0"/>
              <a:t>evices </a:t>
            </a:r>
            <a:endParaRPr lang="en-US" dirty="0"/>
          </a:p>
          <a:p>
            <a:pPr lvl="1"/>
            <a:r>
              <a:rPr lang="en-US" dirty="0" smtClean="0"/>
              <a:t>VRT’s integrate recommended magnification devices during lessons</a:t>
            </a:r>
            <a:endParaRPr lang="en-US" sz="1000" dirty="0"/>
          </a:p>
          <a:p>
            <a:pPr lvl="1"/>
            <a:r>
              <a:rPr lang="en-US" dirty="0"/>
              <a:t> Hand </a:t>
            </a:r>
            <a:r>
              <a:rPr lang="en-US" dirty="0" smtClean="0"/>
              <a:t>and stand  illuminated magnifiers</a:t>
            </a:r>
          </a:p>
          <a:p>
            <a:pPr marL="365760" lvl="1" indent="0">
              <a:buNone/>
            </a:pPr>
            <a:r>
              <a:rPr lang="en-US" dirty="0"/>
              <a:t> </a:t>
            </a:r>
            <a:r>
              <a:rPr lang="en-US" dirty="0" smtClean="0"/>
              <a:t>    Based on curvature of the lens, the smaller</a:t>
            </a:r>
          </a:p>
          <a:p>
            <a:pPr marL="365760" lvl="1" indent="0">
              <a:buNone/>
            </a:pPr>
            <a:r>
              <a:rPr lang="en-US" dirty="0"/>
              <a:t> </a:t>
            </a:r>
            <a:r>
              <a:rPr lang="en-US" dirty="0" smtClean="0"/>
              <a:t>    the lens size, the stronger the magnification</a:t>
            </a:r>
          </a:p>
          <a:p>
            <a:pPr marL="365760" lvl="1" indent="0">
              <a:buNone/>
            </a:pPr>
            <a:endParaRPr lang="en-US" dirty="0"/>
          </a:p>
        </p:txBody>
      </p:sp>
      <p:sp>
        <p:nvSpPr>
          <p:cNvPr id="3" name="Title 2"/>
          <p:cNvSpPr>
            <a:spLocks noGrp="1"/>
          </p:cNvSpPr>
          <p:nvPr>
            <p:ph type="title"/>
          </p:nvPr>
        </p:nvSpPr>
        <p:spPr/>
        <p:txBody>
          <a:bodyPr/>
          <a:lstStyle/>
          <a:p>
            <a:r>
              <a:rPr lang="en-US" dirty="0"/>
              <a:t>Vision rehabilitation therapy (VRT)</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26774" r="8947"/>
          <a:stretch/>
        </p:blipFill>
        <p:spPr>
          <a:xfrm>
            <a:off x="5781368" y="3048000"/>
            <a:ext cx="3048000" cy="3623431"/>
          </a:xfrm>
          <a:prstGeom prst="rect">
            <a:avLst/>
          </a:prstGeo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val="0"/>
              </a:ext>
            </a:extLst>
          </a:blip>
          <a:srcRect l="6375" r="16175" b="5386"/>
          <a:stretch/>
        </p:blipFill>
        <p:spPr>
          <a:xfrm>
            <a:off x="1143000" y="3568054"/>
            <a:ext cx="3200400" cy="2920163"/>
          </a:xfrm>
          <a:prstGeom prst="rect">
            <a:avLst/>
          </a:prstGeom>
        </p:spPr>
      </p:pic>
    </p:spTree>
    <p:extLst>
      <p:ext uri="{BB962C8B-B14F-4D97-AF65-F5344CB8AC3E}">
        <p14:creationId xmlns:p14="http://schemas.microsoft.com/office/powerpoint/2010/main" val="8732261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3047999"/>
            <a:ext cx="8407893" cy="3078479"/>
          </a:xfrm>
        </p:spPr>
        <p:txBody>
          <a:bodyPr/>
          <a:lstStyle/>
          <a:p>
            <a:pPr lvl="0"/>
            <a:endParaRPr lang="en-US" dirty="0" smtClean="0"/>
          </a:p>
          <a:p>
            <a:endParaRPr lang="en-US" dirty="0"/>
          </a:p>
        </p:txBody>
      </p:sp>
      <p:sp>
        <p:nvSpPr>
          <p:cNvPr id="3" name="Title 2"/>
          <p:cNvSpPr>
            <a:spLocks noGrp="1"/>
          </p:cNvSpPr>
          <p:nvPr>
            <p:ph type="title"/>
          </p:nvPr>
        </p:nvSpPr>
        <p:spPr/>
        <p:txBody>
          <a:bodyPr/>
          <a:lstStyle/>
          <a:p>
            <a:r>
              <a:rPr lang="en-US" dirty="0"/>
              <a:t>Vision rehabilitation therapy (VRT)</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val="0"/>
              </a:ext>
            </a:extLst>
          </a:blip>
          <a:srcRect t="11918" b="7577"/>
          <a:stretch/>
        </p:blipFill>
        <p:spPr>
          <a:xfrm>
            <a:off x="4592121" y="1872734"/>
            <a:ext cx="4038600" cy="2428446"/>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val="0"/>
              </a:ext>
            </a:extLst>
          </a:blip>
          <a:srcRect t="11882"/>
          <a:stretch/>
        </p:blipFill>
        <p:spPr>
          <a:xfrm>
            <a:off x="306802" y="3962400"/>
            <a:ext cx="4263196" cy="2590800"/>
          </a:xfrm>
          <a:prstGeom prst="rect">
            <a:avLst/>
          </a:prstGeom>
        </p:spPr>
      </p:pic>
      <p:sp>
        <p:nvSpPr>
          <p:cNvPr id="7" name="TextBox 6"/>
          <p:cNvSpPr txBox="1"/>
          <p:nvPr/>
        </p:nvSpPr>
        <p:spPr>
          <a:xfrm>
            <a:off x="609600" y="1872734"/>
            <a:ext cx="3657600" cy="1508105"/>
          </a:xfrm>
          <a:prstGeom prst="rect">
            <a:avLst/>
          </a:prstGeom>
          <a:noFill/>
        </p:spPr>
        <p:txBody>
          <a:bodyPr wrap="square" rtlCol="0">
            <a:spAutoFit/>
          </a:bodyPr>
          <a:lstStyle/>
          <a:p>
            <a:pPr marL="274320" lvl="0" indent="-228600">
              <a:spcBef>
                <a:spcPct val="20000"/>
              </a:spcBef>
              <a:buClr>
                <a:srgbClr val="C66951"/>
              </a:buClr>
              <a:buFont typeface="Wingdings 2" pitchFamily="18" charset="2"/>
              <a:buChar char=""/>
            </a:pPr>
            <a:r>
              <a:rPr lang="en-US" sz="2000" spc="150" dirty="0">
                <a:solidFill>
                  <a:srgbClr val="534949"/>
                </a:solidFill>
              </a:rPr>
              <a:t>Optical Devices </a:t>
            </a:r>
            <a:endParaRPr lang="en-US" sz="2000" spc="150" dirty="0" smtClean="0">
              <a:solidFill>
                <a:srgbClr val="534949"/>
              </a:solidFill>
            </a:endParaRPr>
          </a:p>
          <a:p>
            <a:pPr marL="731520" lvl="1" indent="-228600">
              <a:spcBef>
                <a:spcPct val="20000"/>
              </a:spcBef>
              <a:buClr>
                <a:srgbClr val="C66951"/>
              </a:buClr>
              <a:buFont typeface="Wingdings 2" pitchFamily="18" charset="2"/>
              <a:buChar char=""/>
            </a:pPr>
            <a:r>
              <a:rPr lang="en-US" sz="2000" spc="150" dirty="0" smtClean="0">
                <a:solidFill>
                  <a:srgbClr val="534949"/>
                </a:solidFill>
              </a:rPr>
              <a:t>Spectacles</a:t>
            </a:r>
          </a:p>
          <a:p>
            <a:pPr marL="731520" lvl="1" indent="-228600">
              <a:spcBef>
                <a:spcPct val="20000"/>
              </a:spcBef>
              <a:buClr>
                <a:srgbClr val="C66951"/>
              </a:buClr>
              <a:buFont typeface="Wingdings 2" pitchFamily="18" charset="2"/>
              <a:buChar char=""/>
            </a:pPr>
            <a:r>
              <a:rPr lang="en-US" sz="2000" spc="150" dirty="0" smtClean="0">
                <a:solidFill>
                  <a:srgbClr val="534949"/>
                </a:solidFill>
              </a:rPr>
              <a:t>Binoculars</a:t>
            </a:r>
          </a:p>
          <a:p>
            <a:pPr marL="731520" lvl="1" indent="-228600">
              <a:spcBef>
                <a:spcPct val="20000"/>
              </a:spcBef>
              <a:buClr>
                <a:srgbClr val="C66951"/>
              </a:buClr>
              <a:buFont typeface="Wingdings 2" pitchFamily="18" charset="2"/>
              <a:buChar char=""/>
            </a:pPr>
            <a:r>
              <a:rPr lang="en-US" sz="2000" spc="150" dirty="0" smtClean="0">
                <a:solidFill>
                  <a:srgbClr val="534949"/>
                </a:solidFill>
              </a:rPr>
              <a:t>Monoculars</a:t>
            </a:r>
            <a:endParaRPr lang="en-US" sz="2000" spc="150" dirty="0">
              <a:solidFill>
                <a:srgbClr val="534949"/>
              </a:solidFill>
            </a:endParaRPr>
          </a:p>
        </p:txBody>
      </p:sp>
      <p:sp>
        <p:nvSpPr>
          <p:cNvPr id="8" name="TextBox 7"/>
          <p:cNvSpPr txBox="1"/>
          <p:nvPr/>
        </p:nvSpPr>
        <p:spPr>
          <a:xfrm>
            <a:off x="4874581" y="4724400"/>
            <a:ext cx="3276600" cy="369332"/>
          </a:xfrm>
          <a:prstGeom prst="rect">
            <a:avLst/>
          </a:prstGeom>
          <a:noFill/>
        </p:spPr>
        <p:txBody>
          <a:bodyPr wrap="square" rtlCol="0">
            <a:spAutoFit/>
          </a:bodyPr>
          <a:lstStyle/>
          <a:p>
            <a:r>
              <a:rPr lang="en-US" dirty="0" smtClean="0">
                <a:solidFill>
                  <a:schemeClr val="tx2"/>
                </a:solidFill>
              </a:rPr>
              <a:t>For distant and near tasks</a:t>
            </a:r>
            <a:endParaRPr lang="en-US" dirty="0">
              <a:solidFill>
                <a:schemeClr val="tx2"/>
              </a:solidFill>
            </a:endParaRPr>
          </a:p>
        </p:txBody>
      </p:sp>
    </p:spTree>
    <p:extLst>
      <p:ext uri="{BB962C8B-B14F-4D97-AF65-F5344CB8AC3E}">
        <p14:creationId xmlns:p14="http://schemas.microsoft.com/office/powerpoint/2010/main" val="26425714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676400"/>
            <a:ext cx="8686800" cy="5181600"/>
          </a:xfrm>
        </p:spPr>
        <p:txBody>
          <a:bodyPr/>
          <a:lstStyle/>
          <a:p>
            <a:pPr lvl="0"/>
            <a:r>
              <a:rPr lang="en-US" dirty="0" smtClean="0"/>
              <a:t>Organization</a:t>
            </a:r>
            <a:r>
              <a:rPr lang="en-US" dirty="0"/>
              <a:t>:  Organization is key to </a:t>
            </a:r>
            <a:r>
              <a:rPr lang="en-US" dirty="0" smtClean="0"/>
              <a:t>avoiding </a:t>
            </a:r>
            <a:r>
              <a:rPr lang="en-US" dirty="0"/>
              <a:t>lost </a:t>
            </a:r>
            <a:r>
              <a:rPr lang="en-US" dirty="0" smtClean="0"/>
              <a:t>items</a:t>
            </a:r>
            <a:endParaRPr lang="en-US" dirty="0"/>
          </a:p>
          <a:p>
            <a:pPr lvl="1"/>
            <a:r>
              <a:rPr lang="en-US" dirty="0" smtClean="0"/>
              <a:t>Totes</a:t>
            </a:r>
            <a:r>
              <a:rPr lang="en-US" dirty="0"/>
              <a:t>, tool buckets, color contrasting tarps/trays </a:t>
            </a:r>
            <a:r>
              <a:rPr lang="en-US" dirty="0" smtClean="0"/>
              <a:t>can be used while </a:t>
            </a:r>
            <a:r>
              <a:rPr lang="en-US" dirty="0"/>
              <a:t>working on </a:t>
            </a:r>
            <a:r>
              <a:rPr lang="en-US" dirty="0" smtClean="0"/>
              <a:t>projects</a:t>
            </a:r>
            <a:endParaRPr lang="en-US" dirty="0"/>
          </a:p>
          <a:p>
            <a:pPr lvl="1"/>
            <a:r>
              <a:rPr lang="en-US" dirty="0" smtClean="0"/>
              <a:t>A lazy </a:t>
            </a:r>
            <a:r>
              <a:rPr lang="en-US" dirty="0"/>
              <a:t>susan drilled to hold drill bits in order of size labeled </a:t>
            </a:r>
            <a:r>
              <a:rPr lang="en-US" dirty="0" smtClean="0"/>
              <a:t>appropriately</a:t>
            </a:r>
            <a:endParaRPr lang="en-US" dirty="0"/>
          </a:p>
          <a:p>
            <a:pPr lvl="1"/>
            <a:r>
              <a:rPr lang="en-US" dirty="0"/>
              <a:t>White washed peg board providing color contrasting background to hang up </a:t>
            </a:r>
            <a:r>
              <a:rPr lang="en-US" dirty="0" smtClean="0"/>
              <a:t>tools</a:t>
            </a:r>
          </a:p>
          <a:p>
            <a:pPr lvl="1"/>
            <a:r>
              <a:rPr lang="en-US" dirty="0" smtClean="0"/>
              <a:t>Contrasting colored nylon rope can </a:t>
            </a:r>
          </a:p>
          <a:p>
            <a:pPr marL="365760" lvl="1" indent="0">
              <a:buNone/>
            </a:pPr>
            <a:r>
              <a:rPr lang="en-US" dirty="0"/>
              <a:t> </a:t>
            </a:r>
            <a:r>
              <a:rPr lang="en-US" dirty="0" smtClean="0"/>
              <a:t>  replace string to mark rows for </a:t>
            </a:r>
          </a:p>
          <a:p>
            <a:pPr marL="365760" lvl="1" indent="0">
              <a:buNone/>
            </a:pPr>
            <a:r>
              <a:rPr lang="en-US" dirty="0"/>
              <a:t> </a:t>
            </a:r>
            <a:r>
              <a:rPr lang="en-US" dirty="0" smtClean="0"/>
              <a:t>  planting garden</a:t>
            </a:r>
          </a:p>
          <a:p>
            <a:pPr lvl="1"/>
            <a:r>
              <a:rPr lang="en-US" dirty="0" smtClean="0"/>
              <a:t>Using large print, Braille or</a:t>
            </a:r>
          </a:p>
          <a:p>
            <a:pPr marL="365760" lvl="1" indent="0">
              <a:buNone/>
            </a:pPr>
            <a:r>
              <a:rPr lang="en-US" dirty="0"/>
              <a:t> </a:t>
            </a:r>
            <a:r>
              <a:rPr lang="en-US" dirty="0" smtClean="0"/>
              <a:t>  PENfriend audio labels</a:t>
            </a:r>
          </a:p>
          <a:p>
            <a:pPr marL="365760" lvl="1" indent="0">
              <a:buNone/>
            </a:pPr>
            <a:r>
              <a:rPr lang="en-US" dirty="0" smtClean="0"/>
              <a:t>   to label items in the </a:t>
            </a:r>
          </a:p>
          <a:p>
            <a:pPr marL="365760" lvl="1" indent="0">
              <a:buNone/>
            </a:pPr>
            <a:r>
              <a:rPr lang="en-US" dirty="0"/>
              <a:t> </a:t>
            </a:r>
            <a:r>
              <a:rPr lang="en-US" dirty="0" smtClean="0"/>
              <a:t>  home, barn, or storage</a:t>
            </a:r>
            <a:endParaRPr lang="en-US" dirty="0"/>
          </a:p>
        </p:txBody>
      </p:sp>
      <p:sp>
        <p:nvSpPr>
          <p:cNvPr id="3" name="Title 2"/>
          <p:cNvSpPr>
            <a:spLocks noGrp="1"/>
          </p:cNvSpPr>
          <p:nvPr>
            <p:ph type="title"/>
          </p:nvPr>
        </p:nvSpPr>
        <p:spPr/>
        <p:txBody>
          <a:bodyPr/>
          <a:lstStyle/>
          <a:p>
            <a:r>
              <a:rPr lang="en-US" dirty="0"/>
              <a:t>Vision rehabilitation therapy (VRT)</a:t>
            </a:r>
          </a:p>
        </p:txBody>
      </p:sp>
      <p:pic>
        <p:nvPicPr>
          <p:cNvPr id="7170" name="Picture 2" descr="C:\Users\sschwalm\AppData\Local\Microsoft\Windows\Temporary Internet Files\Content.Outlook\JJ5LSHWS\DSC_0047.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876800" y="3733800"/>
            <a:ext cx="394546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465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a:bodyPr>
          <a:lstStyle/>
          <a:p>
            <a:pPr lvl="0"/>
            <a:r>
              <a:rPr lang="en-US" dirty="0" smtClean="0"/>
              <a:t>IOS Devices (</a:t>
            </a:r>
            <a:r>
              <a:rPr lang="en-US" dirty="0"/>
              <a:t>i</a:t>
            </a:r>
            <a:r>
              <a:rPr lang="en-US" dirty="0" smtClean="0"/>
              <a:t>phone or </a:t>
            </a:r>
            <a:r>
              <a:rPr lang="en-US" dirty="0"/>
              <a:t>i</a:t>
            </a:r>
            <a:r>
              <a:rPr lang="en-US" dirty="0" smtClean="0"/>
              <a:t>pad) with </a:t>
            </a:r>
            <a:r>
              <a:rPr lang="en-US" dirty="0"/>
              <a:t>V</a:t>
            </a:r>
            <a:r>
              <a:rPr lang="en-US" dirty="0" smtClean="0"/>
              <a:t>oice Over can be used:</a:t>
            </a:r>
          </a:p>
          <a:p>
            <a:pPr lvl="1"/>
            <a:r>
              <a:rPr lang="en-US" dirty="0" smtClean="0"/>
              <a:t>Apps for note-taking, color ID, labeling</a:t>
            </a:r>
          </a:p>
          <a:p>
            <a:pPr lvl="1"/>
            <a:r>
              <a:rPr lang="en-US" dirty="0" smtClean="0"/>
              <a:t>As GPS on the farm</a:t>
            </a:r>
          </a:p>
          <a:p>
            <a:pPr lvl="1"/>
            <a:r>
              <a:rPr lang="en-US" dirty="0" smtClean="0"/>
              <a:t>To take pictures of plant disease, insect  infestation, or sore on an animal  to enlarge for identification purposes</a:t>
            </a:r>
          </a:p>
          <a:p>
            <a:pPr lvl="2">
              <a:buFont typeface="Arial" pitchFamily="34" charset="0"/>
              <a:buChar char="•"/>
            </a:pPr>
            <a:r>
              <a:rPr lang="en-US" dirty="0" smtClean="0"/>
              <a:t>e-mail to vet or cooperative extension </a:t>
            </a:r>
          </a:p>
          <a:p>
            <a:pPr marL="45720" lvl="0" indent="0">
              <a:buNone/>
            </a:pPr>
            <a:endParaRPr lang="en-US" dirty="0" smtClean="0"/>
          </a:p>
          <a:p>
            <a:pPr lvl="0"/>
            <a:r>
              <a:rPr lang="en-US" dirty="0" smtClean="0"/>
              <a:t>VRT’s Motto:  Whatever Works for an</a:t>
            </a:r>
          </a:p>
          <a:p>
            <a:pPr marL="45720" lvl="0" indent="0">
              <a:buNone/>
            </a:pPr>
            <a:r>
              <a:rPr lang="en-US" dirty="0"/>
              <a:t>	</a:t>
            </a:r>
            <a:r>
              <a:rPr lang="en-US" dirty="0" smtClean="0"/>
              <a:t>	   individual is what is right </a:t>
            </a:r>
          </a:p>
          <a:p>
            <a:pPr marL="45720" lvl="0" indent="0">
              <a:buNone/>
            </a:pPr>
            <a:r>
              <a:rPr lang="en-US" dirty="0"/>
              <a:t>	</a:t>
            </a:r>
            <a:r>
              <a:rPr lang="en-US" dirty="0" smtClean="0"/>
              <a:t>	   for that individual.</a:t>
            </a:r>
          </a:p>
          <a:p>
            <a:pPr marL="45720" lvl="0" indent="0">
              <a:buNone/>
            </a:pPr>
            <a:endParaRPr lang="en-US" dirty="0" smtClean="0"/>
          </a:p>
          <a:p>
            <a:pPr marL="45720" lvl="0" indent="0">
              <a:buNone/>
            </a:pPr>
            <a:r>
              <a:rPr lang="en-US" dirty="0" smtClean="0"/>
              <a:t>Please remember: everyone is different  </a:t>
            </a:r>
            <a:endParaRPr lang="en-US" dirty="0"/>
          </a:p>
          <a:p>
            <a:endParaRPr lang="en-US" dirty="0"/>
          </a:p>
        </p:txBody>
      </p:sp>
      <p:sp>
        <p:nvSpPr>
          <p:cNvPr id="3" name="Title 2"/>
          <p:cNvSpPr>
            <a:spLocks noGrp="1"/>
          </p:cNvSpPr>
          <p:nvPr>
            <p:ph type="title"/>
          </p:nvPr>
        </p:nvSpPr>
        <p:spPr/>
        <p:txBody>
          <a:bodyPr/>
          <a:lstStyle/>
          <a:p>
            <a:r>
              <a:rPr lang="en-US" dirty="0"/>
              <a:t>Vision rehabilitation therapy (VRT)</a:t>
            </a:r>
          </a:p>
        </p:txBody>
      </p:sp>
      <p:pic>
        <p:nvPicPr>
          <p:cNvPr id="1026" name="Picture 2" descr="C:\Users\sschwalm\AppData\Local\Microsoft\Windows\Temporary Internet Files\Content.Outlook\JJ5LSHWS\photo (2).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5355" t="6271"/>
          <a:stretch/>
        </p:blipFill>
        <p:spPr bwMode="auto">
          <a:xfrm rot="5400000">
            <a:off x="5757183" y="3680121"/>
            <a:ext cx="3104535" cy="2449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0265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Devices or software that allows a person to access information in print or electronic format</a:t>
            </a:r>
          </a:p>
          <a:p>
            <a:endParaRPr lang="en-US" sz="2400" dirty="0"/>
          </a:p>
          <a:p>
            <a:pPr lvl="0"/>
            <a:r>
              <a:rPr lang="en-US" sz="2400" dirty="0"/>
              <a:t>Cues that it may be needed</a:t>
            </a:r>
          </a:p>
          <a:p>
            <a:pPr lvl="1"/>
            <a:r>
              <a:rPr lang="en-US" sz="2000" dirty="0"/>
              <a:t>Squinting</a:t>
            </a:r>
          </a:p>
          <a:p>
            <a:pPr lvl="1"/>
            <a:r>
              <a:rPr lang="en-US" sz="2000" dirty="0"/>
              <a:t>Sitting very close to monitor</a:t>
            </a:r>
          </a:p>
          <a:p>
            <a:pPr lvl="1"/>
            <a:r>
              <a:rPr lang="en-US" sz="2000" dirty="0"/>
              <a:t>Head/eye aches</a:t>
            </a:r>
          </a:p>
          <a:p>
            <a:endParaRPr lang="en-US" dirty="0"/>
          </a:p>
        </p:txBody>
      </p:sp>
      <p:sp>
        <p:nvSpPr>
          <p:cNvPr id="3" name="Title 2"/>
          <p:cNvSpPr>
            <a:spLocks noGrp="1"/>
          </p:cNvSpPr>
          <p:nvPr>
            <p:ph type="title"/>
          </p:nvPr>
        </p:nvSpPr>
        <p:spPr/>
        <p:txBody>
          <a:bodyPr/>
          <a:lstStyle/>
          <a:p>
            <a:r>
              <a:rPr lang="en-US" dirty="0" smtClean="0"/>
              <a:t>Adaptive technology</a:t>
            </a:r>
            <a:endParaRPr lang="en-US" dirty="0"/>
          </a:p>
        </p:txBody>
      </p:sp>
    </p:spTree>
    <p:extLst>
      <p:ext uri="{BB962C8B-B14F-4D97-AF65-F5344CB8AC3E}">
        <p14:creationId xmlns:p14="http://schemas.microsoft.com/office/powerpoint/2010/main" val="4159411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400" dirty="0"/>
              <a:t>Contrast vs. Enlargement</a:t>
            </a:r>
          </a:p>
          <a:p>
            <a:pPr lvl="1"/>
            <a:r>
              <a:rPr lang="en-US" sz="2000" dirty="0"/>
              <a:t>Good contrast can reduce eye strain</a:t>
            </a:r>
          </a:p>
          <a:p>
            <a:pPr lvl="1"/>
            <a:r>
              <a:rPr lang="en-US" sz="2000" dirty="0"/>
              <a:t>Enlargement allows information to be seen larger, but reduces the amount of information on the screen </a:t>
            </a:r>
          </a:p>
          <a:p>
            <a:endParaRPr lang="en-US" dirty="0"/>
          </a:p>
        </p:txBody>
      </p:sp>
      <p:sp>
        <p:nvSpPr>
          <p:cNvPr id="3" name="Title 2"/>
          <p:cNvSpPr>
            <a:spLocks noGrp="1"/>
          </p:cNvSpPr>
          <p:nvPr>
            <p:ph type="title"/>
          </p:nvPr>
        </p:nvSpPr>
        <p:spPr/>
        <p:txBody>
          <a:bodyPr/>
          <a:lstStyle/>
          <a:p>
            <a:r>
              <a:rPr lang="en-US" dirty="0" smtClean="0"/>
              <a:t>Adaptive technology</a:t>
            </a:r>
            <a:endParaRPr lang="en-US" dirty="0"/>
          </a:p>
        </p:txBody>
      </p:sp>
    </p:spTree>
    <p:extLst>
      <p:ext uri="{BB962C8B-B14F-4D97-AF65-F5344CB8AC3E}">
        <p14:creationId xmlns:p14="http://schemas.microsoft.com/office/powerpoint/2010/main" val="39711459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Major Devices</a:t>
            </a:r>
          </a:p>
          <a:p>
            <a:pPr lvl="1"/>
            <a:r>
              <a:rPr lang="en-US" dirty="0"/>
              <a:t>	CCTVS- Desktop and Compact </a:t>
            </a:r>
            <a:r>
              <a:rPr lang="en-US" dirty="0" smtClean="0"/>
              <a:t>Portable</a:t>
            </a:r>
            <a:endParaRPr lang="en-US" dirty="0"/>
          </a:p>
        </p:txBody>
      </p:sp>
      <p:sp>
        <p:nvSpPr>
          <p:cNvPr id="3" name="Title 2"/>
          <p:cNvSpPr>
            <a:spLocks noGrp="1"/>
          </p:cNvSpPr>
          <p:nvPr>
            <p:ph type="title"/>
          </p:nvPr>
        </p:nvSpPr>
        <p:spPr/>
        <p:txBody>
          <a:bodyPr/>
          <a:lstStyle/>
          <a:p>
            <a:r>
              <a:rPr lang="en-US" dirty="0" smtClean="0"/>
              <a:t>Adaptive technology</a:t>
            </a:r>
            <a:endParaRPr lang="en-US" dirty="0"/>
          </a:p>
        </p:txBody>
      </p:sp>
      <p:pic>
        <p:nvPicPr>
          <p:cNvPr id="2050" name="Picture 2" descr="Z:\Rehab\AgrAbility\Chris Pics\CCTV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35" y="2819400"/>
            <a:ext cx="4675447" cy="35083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Z:\Rehab\AgrAbility\Chris Pics\CCTV2.JPG"/>
          <p:cNvPicPr>
            <a:picLocks noChangeAspect="1" noChangeArrowheads="1"/>
          </p:cNvPicPr>
          <p:nvPr/>
        </p:nvPicPr>
        <p:blipFill rotWithShape="1">
          <a:blip r:embed="rId4">
            <a:extLst>
              <a:ext uri="{28A0092B-C50C-407E-A947-70E740481C1C}">
                <a14:useLocalDpi xmlns:a14="http://schemas.microsoft.com/office/drawing/2010/main" val="0"/>
              </a:ext>
            </a:extLst>
          </a:blip>
          <a:srcRect l="16639" t="14927" r="13140" b="19717"/>
          <a:stretch/>
        </p:blipFill>
        <p:spPr bwMode="auto">
          <a:xfrm>
            <a:off x="5335510" y="2819399"/>
            <a:ext cx="3277356" cy="350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8013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Major Devices</a:t>
            </a:r>
          </a:p>
          <a:p>
            <a:pPr lvl="1"/>
            <a:r>
              <a:rPr lang="en-US" dirty="0"/>
              <a:t>	Adaptive software for </a:t>
            </a:r>
            <a:r>
              <a:rPr lang="en-US" dirty="0" smtClean="0"/>
              <a:t>computers</a:t>
            </a:r>
          </a:p>
          <a:p>
            <a:pPr lvl="2"/>
            <a:r>
              <a:rPr lang="en-US" dirty="0" smtClean="0"/>
              <a:t>ZoomText, MAGic, Windows Magnifier, Apple Zoom</a:t>
            </a:r>
          </a:p>
          <a:p>
            <a:pPr lvl="2"/>
            <a:endParaRPr lang="en-US" dirty="0"/>
          </a:p>
        </p:txBody>
      </p:sp>
      <p:sp>
        <p:nvSpPr>
          <p:cNvPr id="3" name="Title 2"/>
          <p:cNvSpPr>
            <a:spLocks noGrp="1"/>
          </p:cNvSpPr>
          <p:nvPr>
            <p:ph type="title"/>
          </p:nvPr>
        </p:nvSpPr>
        <p:spPr/>
        <p:txBody>
          <a:bodyPr/>
          <a:lstStyle/>
          <a:p>
            <a:r>
              <a:rPr lang="en-US" dirty="0" smtClean="0"/>
              <a:t>Adaptive technology</a:t>
            </a:r>
            <a:endParaRPr lang="en-US" dirty="0"/>
          </a:p>
        </p:txBody>
      </p:sp>
      <p:pic>
        <p:nvPicPr>
          <p:cNvPr id="1026" name="Picture 2" descr="Z:\Rehab\AgrAbility\Chris Pics\photo.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5463" t="15043" r="4855" b="3322"/>
          <a:stretch/>
        </p:blipFill>
        <p:spPr bwMode="auto">
          <a:xfrm>
            <a:off x="380999" y="3397089"/>
            <a:ext cx="4158108" cy="28387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Rehab\AgrAbility\Chris Pics\photo4.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724400" y="3397089"/>
            <a:ext cx="3783013" cy="28387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200" y="4724400"/>
            <a:ext cx="762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7968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Large Monitor</a:t>
            </a:r>
          </a:p>
          <a:p>
            <a:endParaRPr lang="en-US" dirty="0"/>
          </a:p>
        </p:txBody>
      </p:sp>
      <p:sp>
        <p:nvSpPr>
          <p:cNvPr id="3" name="Title 2"/>
          <p:cNvSpPr>
            <a:spLocks noGrp="1"/>
          </p:cNvSpPr>
          <p:nvPr>
            <p:ph type="title"/>
          </p:nvPr>
        </p:nvSpPr>
        <p:spPr/>
        <p:txBody>
          <a:bodyPr/>
          <a:lstStyle/>
          <a:p>
            <a:r>
              <a:rPr lang="en-US" dirty="0" smtClean="0"/>
              <a:t>Adaptive technology</a:t>
            </a:r>
            <a:endParaRPr lang="en-US" dirty="0"/>
          </a:p>
        </p:txBody>
      </p:sp>
      <p:pic>
        <p:nvPicPr>
          <p:cNvPr id="2050" name="Picture 2" descr="Z:\Rehab\AgrAbility\Chris Pics\Moni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438400"/>
            <a:ext cx="4953000"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7606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Portable Devices</a:t>
            </a:r>
          </a:p>
          <a:p>
            <a:pPr lvl="1"/>
            <a:r>
              <a:rPr lang="en-US" dirty="0" smtClean="0"/>
              <a:t>iOS Devices (iPhone, iPod, iPad)</a:t>
            </a:r>
          </a:p>
          <a:p>
            <a:pPr lvl="1"/>
            <a:r>
              <a:rPr lang="en-US" dirty="0" smtClean="0"/>
              <a:t>Android Smart Phones</a:t>
            </a:r>
          </a:p>
          <a:p>
            <a:endParaRPr lang="en-US" dirty="0"/>
          </a:p>
          <a:p>
            <a:r>
              <a:rPr lang="en-US" dirty="0" smtClean="0"/>
              <a:t>Reverse colors</a:t>
            </a:r>
          </a:p>
          <a:p>
            <a:r>
              <a:rPr lang="en-US" dirty="0" smtClean="0"/>
              <a:t>Zoom in </a:t>
            </a:r>
          </a:p>
          <a:p>
            <a:r>
              <a:rPr lang="en-US" dirty="0"/>
              <a:t>L</a:t>
            </a:r>
            <a:r>
              <a:rPr lang="en-US" dirty="0" smtClean="0"/>
              <a:t>arge text</a:t>
            </a:r>
          </a:p>
          <a:p>
            <a:r>
              <a:rPr lang="en-US" dirty="0" smtClean="0"/>
              <a:t>Spoken text</a:t>
            </a:r>
          </a:p>
          <a:p>
            <a:pPr lvl="1"/>
            <a:endParaRPr lang="en-US" dirty="0" smtClean="0"/>
          </a:p>
          <a:p>
            <a:pPr marL="640080" lvl="2" indent="0">
              <a:buNone/>
            </a:pPr>
            <a:endParaRPr lang="en-US" dirty="0"/>
          </a:p>
        </p:txBody>
      </p:sp>
      <p:sp>
        <p:nvSpPr>
          <p:cNvPr id="3" name="Title 2"/>
          <p:cNvSpPr>
            <a:spLocks noGrp="1"/>
          </p:cNvSpPr>
          <p:nvPr>
            <p:ph type="title"/>
          </p:nvPr>
        </p:nvSpPr>
        <p:spPr/>
        <p:txBody>
          <a:bodyPr/>
          <a:lstStyle/>
          <a:p>
            <a:r>
              <a:rPr lang="en-US" dirty="0" smtClean="0"/>
              <a:t>Adaptive technology</a:t>
            </a:r>
            <a:endParaRPr lang="en-US" dirty="0"/>
          </a:p>
        </p:txBody>
      </p:sp>
      <p:pic>
        <p:nvPicPr>
          <p:cNvPr id="1026" name="Picture 2" descr="Z:\Rehab\AgrAbility\Chris Pics\iP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514600"/>
            <a:ext cx="4929188" cy="3419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123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457200" y="1951038"/>
            <a:ext cx="8229600" cy="4906962"/>
          </a:xfrm>
        </p:spPr>
        <p:txBody>
          <a:bodyPr>
            <a:normAutofit/>
          </a:bodyPr>
          <a:lstStyle/>
          <a:p>
            <a:r>
              <a:rPr lang="en-US" sz="2800" dirty="0" smtClean="0"/>
              <a:t>AgrAbility: USDA-sponsored program that assists farmers, ranchers, and other agricultural workers with disabilities.</a:t>
            </a:r>
          </a:p>
          <a:p>
            <a:pPr lvl="1"/>
            <a:r>
              <a:rPr lang="en-US" sz="2400" dirty="0" smtClean="0"/>
              <a:t>Partners land grant universities with disability services organizations</a:t>
            </a:r>
          </a:p>
          <a:p>
            <a:pPr lvl="1"/>
            <a:r>
              <a:rPr lang="en-US" sz="2400" dirty="0" smtClean="0"/>
              <a:t>Currently 23 projects covering 25 states</a:t>
            </a:r>
          </a:p>
          <a:p>
            <a:pPr lvl="1"/>
            <a:r>
              <a:rPr lang="en-US" sz="2400" dirty="0" smtClean="0"/>
              <a:t>National AgrAbility Project: Led by Purdue’s Breaking New Ground Resource Center</a:t>
            </a:r>
          </a:p>
          <a:p>
            <a:pPr lvl="1"/>
            <a:r>
              <a:rPr lang="en-US" sz="2400" dirty="0" smtClean="0"/>
              <a:t>Goodwill of the Finger Lakes = funded partner </a:t>
            </a:r>
          </a:p>
          <a:p>
            <a:pPr lvl="1"/>
            <a:r>
              <a:rPr lang="en-US" sz="2400" dirty="0" smtClean="0"/>
              <a:t>More information available at </a:t>
            </a:r>
            <a:r>
              <a:rPr lang="en-US" sz="2400" dirty="0" smtClean="0">
                <a:hlinkClick r:id="rId2"/>
              </a:rPr>
              <a:t>www.agrability.org</a:t>
            </a:r>
            <a:endParaRPr lang="en-US" sz="2400" dirty="0" smtClean="0"/>
          </a:p>
        </p:txBody>
      </p:sp>
      <p:pic>
        <p:nvPicPr>
          <p:cNvPr id="50180" name="Picture 5" descr="agrMDns.jpg"/>
          <p:cNvPicPr>
            <a:picLocks noChangeAspect="1"/>
          </p:cNvPicPr>
          <p:nvPr/>
        </p:nvPicPr>
        <p:blipFill>
          <a:blip r:embed="rId3" cstate="print"/>
          <a:srcRect/>
          <a:stretch>
            <a:fillRect/>
          </a:stretch>
        </p:blipFill>
        <p:spPr bwMode="auto">
          <a:xfrm>
            <a:off x="2514601" y="304800"/>
            <a:ext cx="4260850" cy="114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Additional resources are </a:t>
            </a:r>
            <a:r>
              <a:rPr lang="en-US" sz="2400" dirty="0" smtClean="0"/>
              <a:t>available on the website</a:t>
            </a:r>
            <a:endParaRPr lang="en-US" sz="2400" dirty="0"/>
          </a:p>
          <a:p>
            <a:pPr marL="45720" indent="0">
              <a:buNone/>
            </a:pPr>
            <a:endParaRPr lang="en-US" sz="2400" dirty="0" smtClean="0"/>
          </a:p>
          <a:p>
            <a:r>
              <a:rPr lang="en-US" sz="2400" dirty="0" smtClean="0"/>
              <a:t>Get connected with a Vision Rehab Agency in your region</a:t>
            </a:r>
          </a:p>
          <a:p>
            <a:endParaRPr lang="en-US" sz="2400" dirty="0" smtClean="0"/>
          </a:p>
          <a:p>
            <a:r>
              <a:rPr lang="en-US" sz="2400" dirty="0" smtClean="0"/>
              <a:t>Remember that everybody’s vision is different</a:t>
            </a:r>
          </a:p>
          <a:p>
            <a:endParaRPr lang="en-US" sz="2400" dirty="0"/>
          </a:p>
          <a:p>
            <a:r>
              <a:rPr lang="en-US" sz="2400" dirty="0" smtClean="0"/>
              <a:t>A little change can make a big difference- get creative!</a:t>
            </a:r>
          </a:p>
          <a:p>
            <a:endParaRPr lang="en-US" dirty="0"/>
          </a:p>
        </p:txBody>
      </p:sp>
      <p:sp>
        <p:nvSpPr>
          <p:cNvPr id="3" name="Title 2"/>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2953202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800" dirty="0" smtClean="0">
                <a:solidFill>
                  <a:schemeClr val="tx1"/>
                </a:solidFill>
              </a:rPr>
              <a:t>AgrAbility</a:t>
            </a:r>
            <a:endParaRPr lang="en-US" sz="2800" dirty="0">
              <a:solidFill>
                <a:schemeClr val="tx1"/>
              </a:solidFill>
            </a:endParaRPr>
          </a:p>
        </p:txBody>
      </p:sp>
      <p:sp>
        <p:nvSpPr>
          <p:cNvPr id="2" name="Title 1"/>
          <p:cNvSpPr>
            <a:spLocks noGrp="1"/>
          </p:cNvSpPr>
          <p:nvPr>
            <p:ph type="title"/>
          </p:nvPr>
        </p:nvSpPr>
        <p:spPr/>
        <p:txBody>
          <a:bodyPr/>
          <a:lstStyle/>
          <a:p>
            <a:pPr algn="l"/>
            <a:r>
              <a:rPr lang="en-US" sz="3200" cap="none" dirty="0" smtClean="0">
                <a:solidFill>
                  <a:schemeClr val="bg1">
                    <a:lumMod val="95000"/>
                  </a:schemeClr>
                </a:solidFill>
              </a:rPr>
              <a:t>Visual Impairments and Their Relevance to Agriculture</a:t>
            </a:r>
            <a:br>
              <a:rPr lang="en-US" sz="3200" cap="none" dirty="0" smtClean="0">
                <a:solidFill>
                  <a:schemeClr val="bg1">
                    <a:lumMod val="95000"/>
                  </a:schemeClr>
                </a:solidFill>
              </a:rPr>
            </a:br>
            <a:r>
              <a:rPr lang="en-US" sz="3200" cap="none" dirty="0" smtClean="0">
                <a:solidFill>
                  <a:schemeClr val="bg1">
                    <a:lumMod val="95000"/>
                  </a:schemeClr>
                </a:solidFill>
              </a:rPr>
              <a:t/>
            </a:r>
            <a:br>
              <a:rPr lang="en-US" sz="3200" cap="none" dirty="0" smtClean="0">
                <a:solidFill>
                  <a:schemeClr val="bg1">
                    <a:lumMod val="95000"/>
                  </a:schemeClr>
                </a:solidFill>
              </a:rPr>
            </a:br>
            <a:r>
              <a:rPr lang="en-US" sz="2000" i="1" cap="none" dirty="0" smtClean="0">
                <a:solidFill>
                  <a:schemeClr val="bg1">
                    <a:lumMod val="95000"/>
                  </a:schemeClr>
                </a:solidFill>
              </a:rPr>
              <a:t>ABVI-Goodwill of the Finger Lakes</a:t>
            </a:r>
            <a:br>
              <a:rPr lang="en-US" sz="2000" i="1" cap="none" dirty="0" smtClean="0">
                <a:solidFill>
                  <a:schemeClr val="bg1">
                    <a:lumMod val="95000"/>
                  </a:schemeClr>
                </a:solidFill>
              </a:rPr>
            </a:br>
            <a:r>
              <a:rPr lang="en-US" sz="2000" i="1" cap="none" dirty="0" smtClean="0">
                <a:solidFill>
                  <a:schemeClr val="bg1">
                    <a:lumMod val="95000"/>
                  </a:schemeClr>
                </a:solidFill>
              </a:rPr>
              <a:t>Vision Rehabilitation Department</a:t>
            </a:r>
            <a:endParaRPr lang="en-US" sz="2000" i="1" cap="none" dirty="0">
              <a:solidFill>
                <a:schemeClr val="bg1">
                  <a:lumMod val="95000"/>
                </a:schemeClr>
              </a:solidFill>
            </a:endParaRPr>
          </a:p>
        </p:txBody>
      </p:sp>
    </p:spTree>
    <p:extLst>
      <p:ext uri="{BB962C8B-B14F-4D97-AF65-F5344CB8AC3E}">
        <p14:creationId xmlns:p14="http://schemas.microsoft.com/office/powerpoint/2010/main" val="3724883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b="1" dirty="0" smtClean="0"/>
          </a:p>
          <a:p>
            <a:r>
              <a:rPr lang="en-US" sz="2400" b="1" dirty="0" smtClean="0"/>
              <a:t>Nikki </a:t>
            </a:r>
            <a:r>
              <a:rPr lang="en-US" sz="2400" b="1" dirty="0"/>
              <a:t>Llewellyn</a:t>
            </a:r>
            <a:r>
              <a:rPr lang="en-US" sz="2400" dirty="0"/>
              <a:t> M.S. COMS </a:t>
            </a:r>
            <a:r>
              <a:rPr lang="en-US" sz="2400" dirty="0" smtClean="0"/>
              <a:t>  </a:t>
            </a:r>
          </a:p>
          <a:p>
            <a:pPr marL="45720" indent="0">
              <a:buNone/>
            </a:pPr>
            <a:r>
              <a:rPr lang="en-US" sz="2400" u="sng" dirty="0" smtClean="0">
                <a:solidFill>
                  <a:schemeClr val="accent5">
                    <a:lumMod val="75000"/>
                  </a:schemeClr>
                </a:solidFill>
              </a:rPr>
              <a:t>nllewellyn@abvi-goodwill.com</a:t>
            </a:r>
            <a:r>
              <a:rPr lang="en-US" sz="2400" dirty="0" smtClean="0"/>
              <a:t>  </a:t>
            </a:r>
            <a:endParaRPr lang="en-US" sz="2400" dirty="0"/>
          </a:p>
          <a:p>
            <a:endParaRPr lang="en-US" sz="2400" b="1" dirty="0" smtClean="0"/>
          </a:p>
          <a:p>
            <a:r>
              <a:rPr lang="en-US" sz="2400" b="1" dirty="0" smtClean="0"/>
              <a:t>Sharon </a:t>
            </a:r>
            <a:r>
              <a:rPr lang="en-US" sz="2400" b="1" dirty="0"/>
              <a:t>Schwalm</a:t>
            </a:r>
            <a:r>
              <a:rPr lang="en-US" sz="2400" dirty="0"/>
              <a:t> M.S. CVRT </a:t>
            </a:r>
            <a:r>
              <a:rPr lang="en-US" sz="2400" dirty="0" smtClean="0"/>
              <a:t> </a:t>
            </a:r>
          </a:p>
          <a:p>
            <a:pPr marL="45720" indent="0">
              <a:buNone/>
            </a:pPr>
            <a:r>
              <a:rPr lang="en-US" sz="2400" u="sng" dirty="0" smtClean="0">
                <a:solidFill>
                  <a:schemeClr val="accent5">
                    <a:lumMod val="75000"/>
                  </a:schemeClr>
                </a:solidFill>
              </a:rPr>
              <a:t>sschwalm@abvi-goodwill.com</a:t>
            </a:r>
            <a:r>
              <a:rPr lang="en-US" sz="2400" dirty="0" smtClean="0">
                <a:solidFill>
                  <a:schemeClr val="accent5">
                    <a:lumMod val="75000"/>
                  </a:schemeClr>
                </a:solidFill>
              </a:rPr>
              <a:t> </a:t>
            </a:r>
            <a:endParaRPr lang="en-US" sz="2400" dirty="0">
              <a:solidFill>
                <a:schemeClr val="accent5">
                  <a:lumMod val="75000"/>
                </a:schemeClr>
              </a:solidFill>
            </a:endParaRPr>
          </a:p>
          <a:p>
            <a:endParaRPr lang="en-US" sz="2400" b="1" dirty="0" smtClean="0"/>
          </a:p>
          <a:p>
            <a:r>
              <a:rPr lang="en-US" sz="2400" b="1" dirty="0" smtClean="0"/>
              <a:t>Christopher </a:t>
            </a:r>
            <a:r>
              <a:rPr lang="en-US" sz="2400" b="1" dirty="0"/>
              <a:t>Frank</a:t>
            </a:r>
            <a:r>
              <a:rPr lang="en-US" sz="2400" dirty="0"/>
              <a:t> </a:t>
            </a:r>
            <a:r>
              <a:rPr lang="en-US" sz="2400" dirty="0" smtClean="0"/>
              <a:t>                </a:t>
            </a:r>
          </a:p>
          <a:p>
            <a:pPr marL="45720" indent="0">
              <a:buNone/>
            </a:pPr>
            <a:r>
              <a:rPr lang="en-US" sz="2400" u="sng" dirty="0" smtClean="0">
                <a:solidFill>
                  <a:schemeClr val="accent5">
                    <a:lumMod val="75000"/>
                  </a:schemeClr>
                </a:solidFill>
              </a:rPr>
              <a:t>cfrank@abvi-goodwill.com</a:t>
            </a:r>
            <a:endParaRPr lang="en-US" sz="2400" dirty="0">
              <a:solidFill>
                <a:schemeClr val="accent5">
                  <a:lumMod val="75000"/>
                </a:schemeClr>
              </a:solidFill>
            </a:endParaRPr>
          </a:p>
        </p:txBody>
      </p:sp>
      <p:sp>
        <p:nvSpPr>
          <p:cNvPr id="3" name="Title 2"/>
          <p:cNvSpPr>
            <a:spLocks noGrp="1"/>
          </p:cNvSpPr>
          <p:nvPr>
            <p:ph type="title"/>
          </p:nvPr>
        </p:nvSpPr>
        <p:spPr/>
        <p:txBody>
          <a:bodyPr/>
          <a:lstStyle/>
          <a:p>
            <a:r>
              <a:rPr lang="en-US" dirty="0" smtClean="0"/>
              <a:t>Introductions</a:t>
            </a:r>
            <a:endParaRPr lang="en-US" dirty="0"/>
          </a:p>
        </p:txBody>
      </p:sp>
    </p:spTree>
    <p:extLst>
      <p:ext uri="{BB962C8B-B14F-4D97-AF65-F5344CB8AC3E}">
        <p14:creationId xmlns:p14="http://schemas.microsoft.com/office/powerpoint/2010/main" val="3642049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fontScale="92500" lnSpcReduction="20000"/>
          </a:bodyPr>
          <a:lstStyle/>
          <a:p>
            <a:r>
              <a:rPr lang="en-US" sz="2600" dirty="0" smtClean="0"/>
              <a:t>Association for the Blind and Visually Impaired</a:t>
            </a:r>
          </a:p>
          <a:p>
            <a:endParaRPr lang="en-US" sz="2600" dirty="0"/>
          </a:p>
          <a:p>
            <a:r>
              <a:rPr lang="en-US" sz="2600" dirty="0" smtClean="0"/>
              <a:t>Located in Rochester, NY</a:t>
            </a:r>
          </a:p>
          <a:p>
            <a:endParaRPr lang="en-US" sz="2600" dirty="0"/>
          </a:p>
          <a:p>
            <a:r>
              <a:rPr lang="en-US" sz="2600" dirty="0" smtClean="0"/>
              <a:t>Serves a 9 county region</a:t>
            </a:r>
          </a:p>
          <a:p>
            <a:endParaRPr lang="en-US" sz="2600" dirty="0"/>
          </a:p>
          <a:p>
            <a:r>
              <a:rPr lang="en-US" sz="2600" dirty="0" smtClean="0"/>
              <a:t>Provides comprehensive vision rehabilitation services</a:t>
            </a:r>
          </a:p>
          <a:p>
            <a:endParaRPr lang="en-US" sz="2600" dirty="0"/>
          </a:p>
          <a:p>
            <a:r>
              <a:rPr lang="en-US" sz="2600" dirty="0"/>
              <a:t>Mission </a:t>
            </a:r>
            <a:r>
              <a:rPr lang="en-US" sz="2600" dirty="0" smtClean="0"/>
              <a:t>Statement:</a:t>
            </a:r>
            <a:endParaRPr lang="en-US" sz="2600" dirty="0"/>
          </a:p>
          <a:p>
            <a:pPr marL="45720" indent="0">
              <a:buNone/>
            </a:pPr>
            <a:r>
              <a:rPr lang="en-US" sz="2600" dirty="0" smtClean="0"/>
              <a:t>“</a:t>
            </a:r>
            <a:r>
              <a:rPr lang="en-US" sz="2600" dirty="0"/>
              <a:t>To prepare and empower people who are blind or visually impaired to be self sufficient and contribute to their families and </a:t>
            </a:r>
            <a:r>
              <a:rPr lang="en-US" sz="2600" dirty="0" smtClean="0"/>
              <a:t>communities</a:t>
            </a:r>
            <a:r>
              <a:rPr lang="en-US" sz="2600" dirty="0"/>
              <a:t>.”</a:t>
            </a:r>
          </a:p>
          <a:p>
            <a:endParaRPr lang="en-US" dirty="0"/>
          </a:p>
        </p:txBody>
      </p:sp>
      <p:sp>
        <p:nvSpPr>
          <p:cNvPr id="3" name="Title 2"/>
          <p:cNvSpPr>
            <a:spLocks noGrp="1"/>
          </p:cNvSpPr>
          <p:nvPr>
            <p:ph type="title"/>
          </p:nvPr>
        </p:nvSpPr>
        <p:spPr/>
        <p:txBody>
          <a:bodyPr/>
          <a:lstStyle/>
          <a:p>
            <a:r>
              <a:rPr lang="en-US" dirty="0" smtClean="0"/>
              <a:t>ABVI</a:t>
            </a:r>
            <a:endParaRPr lang="en-US" dirty="0"/>
          </a:p>
        </p:txBody>
      </p:sp>
    </p:spTree>
    <p:extLst>
      <p:ext uri="{BB962C8B-B14F-4D97-AF65-F5344CB8AC3E}">
        <p14:creationId xmlns:p14="http://schemas.microsoft.com/office/powerpoint/2010/main" val="4086754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400" dirty="0"/>
              <a:t>Vision Rehabilitation services includes a wide array of professionals and services that can restore functioning after vision loss. </a:t>
            </a:r>
            <a:endParaRPr lang="en-US" sz="2400" dirty="0" smtClean="0"/>
          </a:p>
          <a:p>
            <a:pPr marL="274320" lvl="1" indent="-228600">
              <a:buClr>
                <a:schemeClr val="accent1"/>
              </a:buClr>
              <a:buFont typeface="Wingdings 2" pitchFamily="18" charset="2"/>
              <a:buChar char=""/>
            </a:pPr>
            <a:endParaRPr lang="en-US" sz="2000" u="sng" dirty="0" smtClean="0"/>
          </a:p>
          <a:p>
            <a:pPr marL="662940" lvl="2" indent="-342900">
              <a:buClr>
                <a:schemeClr val="accent1"/>
              </a:buClr>
              <a:buFont typeface="Wingdings" pitchFamily="2" charset="2"/>
              <a:buChar char="v"/>
            </a:pPr>
            <a:r>
              <a:rPr lang="en-US" sz="2000" b="1" dirty="0" smtClean="0"/>
              <a:t>Vision </a:t>
            </a:r>
            <a:r>
              <a:rPr lang="en-US" sz="2000" b="1" dirty="0"/>
              <a:t>Rehabilitation Therapists </a:t>
            </a:r>
            <a:r>
              <a:rPr lang="en-US" sz="2000" dirty="0"/>
              <a:t>provide training on how to adapt everyday activities.</a:t>
            </a:r>
          </a:p>
          <a:p>
            <a:pPr marL="388620" lvl="1" indent="-342900">
              <a:buClr>
                <a:schemeClr val="accent1"/>
              </a:buClr>
            </a:pPr>
            <a:endParaRPr lang="en-US" sz="2400" u="sng" dirty="0" smtClean="0"/>
          </a:p>
          <a:p>
            <a:pPr marL="662940" lvl="2" indent="-342900">
              <a:buClr>
                <a:schemeClr val="accent1"/>
              </a:buClr>
              <a:buFont typeface="Wingdings" pitchFamily="2" charset="2"/>
              <a:buChar char="v"/>
            </a:pPr>
            <a:r>
              <a:rPr lang="en-US" sz="2000" b="1" dirty="0" smtClean="0"/>
              <a:t>Orientation </a:t>
            </a:r>
            <a:r>
              <a:rPr lang="en-US" sz="2000" b="1" dirty="0"/>
              <a:t>and Mobility Specialists </a:t>
            </a:r>
            <a:r>
              <a:rPr lang="en-US" sz="2000" dirty="0"/>
              <a:t>teach how to travel safely in any environment.</a:t>
            </a:r>
          </a:p>
          <a:p>
            <a:pPr marL="388620" lvl="1" indent="-342900">
              <a:buClr>
                <a:schemeClr val="accent1"/>
              </a:buClr>
            </a:pPr>
            <a:endParaRPr lang="en-US" sz="2400" u="sng" dirty="0" smtClean="0"/>
          </a:p>
          <a:p>
            <a:pPr marL="662940" lvl="2" indent="-342900">
              <a:buClr>
                <a:schemeClr val="accent1"/>
              </a:buClr>
              <a:buFont typeface="Wingdings" pitchFamily="2" charset="2"/>
              <a:buChar char="v"/>
            </a:pPr>
            <a:r>
              <a:rPr lang="en-US" sz="2000" b="1" dirty="0" smtClean="0"/>
              <a:t>Employment </a:t>
            </a:r>
            <a:r>
              <a:rPr lang="en-US" sz="2000" b="1" dirty="0"/>
              <a:t>and Training Specialists </a:t>
            </a:r>
            <a:r>
              <a:rPr lang="en-US" sz="2000" dirty="0"/>
              <a:t>help to obtain or maintain employment using individualized career services and technology </a:t>
            </a:r>
            <a:r>
              <a:rPr lang="en-US" sz="2000" dirty="0" smtClean="0"/>
              <a:t>training</a:t>
            </a:r>
          </a:p>
          <a:p>
            <a:pPr marL="274320" lvl="1" indent="-228600">
              <a:buClr>
                <a:schemeClr val="accent1"/>
              </a:buClr>
              <a:buFont typeface="Wingdings 2" pitchFamily="18" charset="2"/>
              <a:buChar char=""/>
            </a:pPr>
            <a:endParaRPr lang="en-US" dirty="0"/>
          </a:p>
          <a:p>
            <a:endParaRPr lang="en-US" dirty="0"/>
          </a:p>
        </p:txBody>
      </p:sp>
      <p:sp>
        <p:nvSpPr>
          <p:cNvPr id="3" name="Title 2"/>
          <p:cNvSpPr>
            <a:spLocks noGrp="1"/>
          </p:cNvSpPr>
          <p:nvPr>
            <p:ph type="title"/>
          </p:nvPr>
        </p:nvSpPr>
        <p:spPr/>
        <p:txBody>
          <a:bodyPr/>
          <a:lstStyle/>
          <a:p>
            <a:r>
              <a:rPr lang="en-US" dirty="0" smtClean="0"/>
              <a:t>What is Vision Rehabilitation?</a:t>
            </a:r>
            <a:endParaRPr lang="en-US" dirty="0"/>
          </a:p>
        </p:txBody>
      </p:sp>
    </p:spTree>
    <p:extLst>
      <p:ext uri="{BB962C8B-B14F-4D97-AF65-F5344CB8AC3E}">
        <p14:creationId xmlns:p14="http://schemas.microsoft.com/office/powerpoint/2010/main" val="39555022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484</TotalTime>
  <Words>2612</Words>
  <Application>Microsoft Office PowerPoint</Application>
  <PresentationFormat>On-screen Show (4:3)</PresentationFormat>
  <Paragraphs>379</Paragraphs>
  <Slides>50</Slides>
  <Notes>45</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Grid</vt:lpstr>
      <vt:lpstr>PowerPoint Presentation</vt:lpstr>
      <vt:lpstr>Basic Webinar Instructions</vt:lpstr>
      <vt:lpstr>Basic Webinar Instructions</vt:lpstr>
      <vt:lpstr>Known Webinar Issues</vt:lpstr>
      <vt:lpstr>PowerPoint Presentation</vt:lpstr>
      <vt:lpstr>Visual Impairments and Their Relevance to Agriculture  ABVI-Goodwill of the Finger Lakes Vision Rehabilitation Department</vt:lpstr>
      <vt:lpstr>Introductions</vt:lpstr>
      <vt:lpstr>ABVI</vt:lpstr>
      <vt:lpstr>What is Vision Rehabilitation?</vt:lpstr>
      <vt:lpstr>What is Vision Rehabilitation?</vt:lpstr>
      <vt:lpstr>Aspects of vision loss</vt:lpstr>
      <vt:lpstr>Aspects of vision loss</vt:lpstr>
      <vt:lpstr>Aspects of vision loss</vt:lpstr>
      <vt:lpstr>contrast</vt:lpstr>
      <vt:lpstr>Definitions of blindness</vt:lpstr>
      <vt:lpstr>Definitions of blindness</vt:lpstr>
      <vt:lpstr>Orientation and mobility (O&amp;M)</vt:lpstr>
      <vt:lpstr>Orientation and mobility (O&amp;M)</vt:lpstr>
      <vt:lpstr>Orientation and mobility (O&amp;M)</vt:lpstr>
      <vt:lpstr>Orientation and mobility (O&amp;M)</vt:lpstr>
      <vt:lpstr>Orientation and mobility (O&amp;M)</vt:lpstr>
      <vt:lpstr>Orientation and mobility (O&amp;M)</vt:lpstr>
      <vt:lpstr>Orientation and mobility (O&amp;M)</vt:lpstr>
      <vt:lpstr>Orientation and mobility (O&amp;M)</vt:lpstr>
      <vt:lpstr>Orientation and mobility (O&amp;M)</vt:lpstr>
      <vt:lpstr>Orientation and mobility (O&amp;M)</vt:lpstr>
      <vt:lpstr>Vision rehabilitation therapy (VRT)</vt:lpstr>
      <vt:lpstr>Vision rehabilitation therapy (VRT)</vt:lpstr>
      <vt:lpstr>Vision rehabilitation therapy (VRT)</vt:lpstr>
      <vt:lpstr>Vision rehabilitation therapy (VRT)</vt:lpstr>
      <vt:lpstr>Vision rehabilitation therapy (VRT)</vt:lpstr>
      <vt:lpstr>Vision rehabilitation therapy (VRT)</vt:lpstr>
      <vt:lpstr>Vision rehabilitation therapy (VRT)</vt:lpstr>
      <vt:lpstr>Vision rehabilitation therapy (VRT)</vt:lpstr>
      <vt:lpstr>Vision rehabilitation therapy (VRT)</vt:lpstr>
      <vt:lpstr>Vision rehabilitation therapy (VRT)</vt:lpstr>
      <vt:lpstr>Vision rehabilitation therapy (VRT)</vt:lpstr>
      <vt:lpstr>Vision rehabilitation therapy (VRT)</vt:lpstr>
      <vt:lpstr>Vision rehabilitation therapy (VRT)</vt:lpstr>
      <vt:lpstr>Vision rehabilitation therapy (VRT)</vt:lpstr>
      <vt:lpstr>Vision rehabilitation therapy (VRT)</vt:lpstr>
      <vt:lpstr>Vision rehabilitation therapy (VRT)</vt:lpstr>
      <vt:lpstr>Vision rehabilitation therapy (VRT)</vt:lpstr>
      <vt:lpstr>Adaptive technology</vt:lpstr>
      <vt:lpstr>Adaptive technology</vt:lpstr>
      <vt:lpstr>Adaptive technology</vt:lpstr>
      <vt:lpstr>Adaptive technology</vt:lpstr>
      <vt:lpstr>Adaptive technology</vt:lpstr>
      <vt:lpstr>Adaptive technology</vt:lpstr>
      <vt:lpstr>conclusion</vt:lpstr>
    </vt:vector>
  </TitlesOfParts>
  <Company>Abvi-Goodwill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Frank</dc:creator>
  <cp:lastModifiedBy>Jones, Paul J</cp:lastModifiedBy>
  <cp:revision>48</cp:revision>
  <dcterms:created xsi:type="dcterms:W3CDTF">2013-02-12T17:17:11Z</dcterms:created>
  <dcterms:modified xsi:type="dcterms:W3CDTF">2013-02-28T14:51:44Z</dcterms:modified>
</cp:coreProperties>
</file>