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0" r:id="rId5"/>
    <p:sldId id="263" r:id="rId6"/>
    <p:sldId id="261" r:id="rId7"/>
    <p:sldId id="262"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5C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9F745B-19CD-4E70-AA48-8D888A517B58}" type="datetimeFigureOut">
              <a:rPr lang="en-US" smtClean="0"/>
              <a:t>11/16/2012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5683A8-BFC7-4952-9F5A-ABF5C6DDA460}" type="slidenum">
              <a:rPr lang="en-US" smtClean="0"/>
              <a:t>‹#›</a:t>
            </a:fld>
            <a:endParaRPr lang="en-US"/>
          </a:p>
        </p:txBody>
      </p:sp>
    </p:spTree>
    <p:extLst>
      <p:ext uri="{BB962C8B-B14F-4D97-AF65-F5344CB8AC3E}">
        <p14:creationId xmlns:p14="http://schemas.microsoft.com/office/powerpoint/2010/main" val="3677301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5683A8-BFC7-4952-9F5A-ABF5C6DDA460}" type="slidenum">
              <a:rPr lang="en-US" smtClean="0"/>
              <a:t>8</a:t>
            </a:fld>
            <a:endParaRPr lang="en-US"/>
          </a:p>
        </p:txBody>
      </p:sp>
    </p:spTree>
    <p:extLst>
      <p:ext uri="{BB962C8B-B14F-4D97-AF65-F5344CB8AC3E}">
        <p14:creationId xmlns:p14="http://schemas.microsoft.com/office/powerpoint/2010/main" val="1602432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5683A8-BFC7-4952-9F5A-ABF5C6DDA460}" type="slidenum">
              <a:rPr lang="en-US" smtClean="0"/>
              <a:t>9</a:t>
            </a:fld>
            <a:endParaRPr lang="en-US"/>
          </a:p>
        </p:txBody>
      </p:sp>
    </p:spTree>
    <p:extLst>
      <p:ext uri="{BB962C8B-B14F-4D97-AF65-F5344CB8AC3E}">
        <p14:creationId xmlns:p14="http://schemas.microsoft.com/office/powerpoint/2010/main" val="1602432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5683A8-BFC7-4952-9F5A-ABF5C6DDA460}" type="slidenum">
              <a:rPr lang="en-US" smtClean="0"/>
              <a:t>10</a:t>
            </a:fld>
            <a:endParaRPr lang="en-US"/>
          </a:p>
        </p:txBody>
      </p:sp>
    </p:spTree>
    <p:extLst>
      <p:ext uri="{BB962C8B-B14F-4D97-AF65-F5344CB8AC3E}">
        <p14:creationId xmlns:p14="http://schemas.microsoft.com/office/powerpoint/2010/main" val="1602432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5683A8-BFC7-4952-9F5A-ABF5C6DDA460}" type="slidenum">
              <a:rPr lang="en-US" smtClean="0"/>
              <a:t>11</a:t>
            </a:fld>
            <a:endParaRPr lang="en-US"/>
          </a:p>
        </p:txBody>
      </p:sp>
    </p:spTree>
    <p:extLst>
      <p:ext uri="{BB962C8B-B14F-4D97-AF65-F5344CB8AC3E}">
        <p14:creationId xmlns:p14="http://schemas.microsoft.com/office/powerpoint/2010/main" val="1602432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5683A8-BFC7-4952-9F5A-ABF5C6DDA460}" type="slidenum">
              <a:rPr lang="en-US" smtClean="0"/>
              <a:t>12</a:t>
            </a:fld>
            <a:endParaRPr lang="en-US"/>
          </a:p>
        </p:txBody>
      </p:sp>
    </p:spTree>
    <p:extLst>
      <p:ext uri="{BB962C8B-B14F-4D97-AF65-F5344CB8AC3E}">
        <p14:creationId xmlns:p14="http://schemas.microsoft.com/office/powerpoint/2010/main" val="1602432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3B14D3-0E35-424B-96D4-9D0EE0FF3330}"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4148129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3B14D3-0E35-424B-96D4-9D0EE0FF3330}"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244523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3B14D3-0E35-424B-96D4-9D0EE0FF3330}"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2311395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3B14D3-0E35-424B-96D4-9D0EE0FF3330}"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2181697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3B14D3-0E35-424B-96D4-9D0EE0FF3330}" type="datetimeFigureOut">
              <a:rPr lang="en-US" smtClean="0"/>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1372612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3B14D3-0E35-424B-96D4-9D0EE0FF3330}" type="datetimeFigureOut">
              <a:rPr lang="en-US" smtClean="0"/>
              <a:t>11/16/2012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2808592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3B14D3-0E35-424B-96D4-9D0EE0FF3330}" type="datetimeFigureOut">
              <a:rPr lang="en-US" smtClean="0"/>
              <a:t>11/16/2012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1170625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3B14D3-0E35-424B-96D4-9D0EE0FF3330}" type="datetimeFigureOut">
              <a:rPr lang="en-US" smtClean="0"/>
              <a:t>11/16/2012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3980108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3B14D3-0E35-424B-96D4-9D0EE0FF3330}" type="datetimeFigureOut">
              <a:rPr lang="en-US" smtClean="0"/>
              <a:t>11/16/2012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520915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3B14D3-0E35-424B-96D4-9D0EE0FF3330}" type="datetimeFigureOut">
              <a:rPr lang="en-US" smtClean="0"/>
              <a:t>11/16/2012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343973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3B14D3-0E35-424B-96D4-9D0EE0FF3330}" type="datetimeFigureOut">
              <a:rPr lang="en-US" smtClean="0"/>
              <a:t>11/16/2012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440545-6EA7-4F57-A105-AD47A08CBE71}" type="slidenum">
              <a:rPr lang="en-US" smtClean="0"/>
              <a:t>‹#›</a:t>
            </a:fld>
            <a:endParaRPr lang="en-US"/>
          </a:p>
        </p:txBody>
      </p:sp>
    </p:spTree>
    <p:extLst>
      <p:ext uri="{BB962C8B-B14F-4D97-AF65-F5344CB8AC3E}">
        <p14:creationId xmlns:p14="http://schemas.microsoft.com/office/powerpoint/2010/main" val="156003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B14D3-0E35-424B-96D4-9D0EE0FF3330}" type="datetimeFigureOut">
              <a:rPr lang="en-US" smtClean="0"/>
              <a:t>11/16/2012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440545-6EA7-4F57-A105-AD47A08CBE71}" type="slidenum">
              <a:rPr lang="en-US" smtClean="0"/>
              <a:t>‹#›</a:t>
            </a:fld>
            <a:endParaRPr lang="en-US"/>
          </a:p>
        </p:txBody>
      </p:sp>
    </p:spTree>
    <p:extLst>
      <p:ext uri="{BB962C8B-B14F-4D97-AF65-F5344CB8AC3E}">
        <p14:creationId xmlns:p14="http://schemas.microsoft.com/office/powerpoint/2010/main" val="1117288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05000"/>
            <a:ext cx="7772400" cy="2133600"/>
          </a:xfrm>
        </p:spPr>
        <p:txBody>
          <a:bodyPr>
            <a:noAutofit/>
          </a:bodyPr>
          <a:lstStyle/>
          <a:p>
            <a:r>
              <a:rPr lang="en-US" sz="5200" b="1" dirty="0" smtClean="0">
                <a:solidFill>
                  <a:srgbClr val="275C9D"/>
                </a:solidFill>
                <a:latin typeface="Aharoni" pitchFamily="2" charset="-79"/>
                <a:cs typeface="Aharoni" pitchFamily="2" charset="-79"/>
              </a:rPr>
              <a:t>Goodwill … More than Stores and Great Deals!</a:t>
            </a:r>
            <a:endParaRPr lang="en-US" sz="5200" b="1" dirty="0">
              <a:solidFill>
                <a:srgbClr val="275C9D"/>
              </a:solidFill>
              <a:latin typeface="Aharoni" pitchFamily="2" charset="-79"/>
              <a:cs typeface="Aharoni" pitchFamily="2" charset="-79"/>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5943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959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28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9600" y="1295400"/>
            <a:ext cx="8001000" cy="4478149"/>
          </a:xfrm>
          <a:prstGeom prst="rect">
            <a:avLst/>
          </a:prstGeom>
          <a:noFill/>
        </p:spPr>
        <p:txBody>
          <a:bodyPr wrap="square" rtlCol="0">
            <a:spAutoFit/>
          </a:bodyPr>
          <a:lstStyle/>
          <a:p>
            <a:pPr algn="ctr"/>
            <a:r>
              <a:rPr lang="en-US" sz="2400" dirty="0" smtClean="0">
                <a:solidFill>
                  <a:srgbClr val="275C9D"/>
                </a:solidFill>
                <a:latin typeface="Aharoni" pitchFamily="2" charset="-79"/>
                <a:cs typeface="Aharoni" pitchFamily="2" charset="-79"/>
              </a:rPr>
              <a:t>Contact Center</a:t>
            </a:r>
          </a:p>
          <a:p>
            <a:pPr marL="342900" indent="-342900">
              <a:spcAft>
                <a:spcPts val="600"/>
              </a:spcAft>
              <a:buFont typeface="Arial" pitchFamily="34" charset="0"/>
              <a:buChar char="•"/>
            </a:pPr>
            <a:endParaRPr lang="en-US" sz="600" dirty="0">
              <a:solidFill>
                <a:srgbClr val="275C9D"/>
              </a:solidFill>
              <a:cs typeface="Aharoni" pitchFamily="2" charset="-79"/>
            </a:endParaRPr>
          </a:p>
          <a:p>
            <a:pPr>
              <a:spcAft>
                <a:spcPts val="600"/>
              </a:spcAft>
            </a:pPr>
            <a:r>
              <a:rPr lang="en-US" sz="2000" dirty="0" smtClean="0"/>
              <a:t>The state of the art Contact Center, housed in a LEED Gold certified facility is home to several contracts and includes 24/7 services by trained staff providing the following services:</a:t>
            </a:r>
          </a:p>
          <a:p>
            <a:pPr marL="342900" indent="-342900">
              <a:spcAft>
                <a:spcPts val="600"/>
              </a:spcAft>
              <a:buFont typeface="Arial" pitchFamily="34" charset="0"/>
              <a:buChar char="•"/>
            </a:pPr>
            <a:r>
              <a:rPr lang="en-US" sz="2000" dirty="0" smtClean="0"/>
              <a:t>AIRS Certified 211 Information &amp; Referral Services</a:t>
            </a:r>
          </a:p>
          <a:p>
            <a:pPr marL="342900" indent="-342900">
              <a:spcAft>
                <a:spcPts val="600"/>
              </a:spcAft>
              <a:buFont typeface="Arial" pitchFamily="34" charset="0"/>
              <a:buChar char="•"/>
            </a:pPr>
            <a:r>
              <a:rPr lang="en-US" sz="2000" dirty="0" smtClean="0"/>
              <a:t>AAS Certified Crisis intervention services through 211/ Life Line, as well as contracts with the Veterans Administration for work on the National Veterans Suicide Hotline</a:t>
            </a:r>
          </a:p>
          <a:p>
            <a:pPr marL="342900" indent="-342900">
              <a:spcAft>
                <a:spcPts val="600"/>
              </a:spcAft>
              <a:buFont typeface="Arial" pitchFamily="34" charset="0"/>
              <a:buChar char="•"/>
            </a:pPr>
            <a:r>
              <a:rPr lang="en-US" sz="2000" dirty="0" smtClean="0"/>
              <a:t>North American Lead Hotline</a:t>
            </a:r>
          </a:p>
          <a:p>
            <a:pPr marL="342900" indent="-342900">
              <a:spcAft>
                <a:spcPts val="600"/>
              </a:spcAft>
              <a:buFont typeface="Arial" pitchFamily="34" charset="0"/>
              <a:buChar char="•"/>
            </a:pPr>
            <a:r>
              <a:rPr lang="en-US" sz="2000" dirty="0" smtClean="0"/>
              <a:t>Health Care and Human Services Contracts</a:t>
            </a:r>
          </a:p>
          <a:p>
            <a:pPr marL="342900" indent="-342900">
              <a:spcAft>
                <a:spcPts val="600"/>
              </a:spcAft>
              <a:buFont typeface="Arial" pitchFamily="34" charset="0"/>
              <a:buChar char="•"/>
            </a:pPr>
            <a:r>
              <a:rPr lang="en-US" sz="2000" dirty="0" smtClean="0"/>
              <a:t>Several Commercial Customer Service Contracts</a:t>
            </a:r>
          </a:p>
          <a:p>
            <a:pPr marL="342900" indent="-342900">
              <a:spcAft>
                <a:spcPts val="600"/>
              </a:spcAft>
              <a:buFont typeface="Arial" pitchFamily="34" charset="0"/>
              <a:buChar char="•"/>
            </a:pPr>
            <a:endParaRPr lang="en-US" sz="2000" dirty="0" smtClean="0"/>
          </a:p>
        </p:txBody>
      </p:sp>
    </p:spTree>
    <p:extLst>
      <p:ext uri="{BB962C8B-B14F-4D97-AF65-F5344CB8AC3E}">
        <p14:creationId xmlns:p14="http://schemas.microsoft.com/office/powerpoint/2010/main" val="3967846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28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9600" y="1295400"/>
            <a:ext cx="8001000" cy="5401479"/>
          </a:xfrm>
          <a:prstGeom prst="rect">
            <a:avLst/>
          </a:prstGeom>
          <a:noFill/>
        </p:spPr>
        <p:txBody>
          <a:bodyPr wrap="square" rtlCol="0">
            <a:spAutoFit/>
          </a:bodyPr>
          <a:lstStyle/>
          <a:p>
            <a:pPr algn="ctr"/>
            <a:r>
              <a:rPr lang="en-US" sz="2400" dirty="0" smtClean="0">
                <a:solidFill>
                  <a:srgbClr val="275C9D"/>
                </a:solidFill>
                <a:latin typeface="Aharoni" pitchFamily="2" charset="-79"/>
                <a:cs typeface="Aharoni" pitchFamily="2" charset="-79"/>
              </a:rPr>
              <a:t>Contributing to the Success of </a:t>
            </a:r>
            <a:r>
              <a:rPr lang="en-US" sz="2400" dirty="0" err="1" smtClean="0">
                <a:solidFill>
                  <a:srgbClr val="275C9D"/>
                </a:solidFill>
                <a:latin typeface="Aharoni" pitchFamily="2" charset="-79"/>
                <a:cs typeface="Aharoni" pitchFamily="2" charset="-79"/>
              </a:rPr>
              <a:t>AgrAbility</a:t>
            </a:r>
            <a:endParaRPr lang="en-US" sz="2400" dirty="0" smtClean="0">
              <a:solidFill>
                <a:srgbClr val="275C9D"/>
              </a:solidFill>
              <a:latin typeface="Aharoni" pitchFamily="2" charset="-79"/>
              <a:cs typeface="Aharoni" pitchFamily="2" charset="-79"/>
            </a:endParaRPr>
          </a:p>
          <a:p>
            <a:pPr>
              <a:spcAft>
                <a:spcPts val="600"/>
              </a:spcAft>
            </a:pPr>
            <a:endParaRPr lang="en-US" sz="600" dirty="0" smtClean="0"/>
          </a:p>
          <a:p>
            <a:pPr marL="342900" indent="-342900">
              <a:spcAft>
                <a:spcPts val="600"/>
              </a:spcAft>
              <a:buFont typeface="Arial" pitchFamily="34" charset="0"/>
              <a:buChar char="•"/>
            </a:pPr>
            <a:r>
              <a:rPr lang="en-US" sz="1900" dirty="0" smtClean="0"/>
              <a:t>A solid understanding of the power of work, and assisting individuals in overcoming barriers to employment</a:t>
            </a:r>
          </a:p>
          <a:p>
            <a:pPr marL="342900" indent="-342900">
              <a:spcAft>
                <a:spcPts val="600"/>
              </a:spcAft>
              <a:buFont typeface="Arial" pitchFamily="34" charset="0"/>
              <a:buChar char="•"/>
            </a:pPr>
            <a:r>
              <a:rPr lang="en-US" sz="1900" dirty="0" smtClean="0"/>
              <a:t>Utilizing our Contact Center to provide after hours and weekend coverage for the NAP telephone line, extending service hours for potential clients </a:t>
            </a:r>
          </a:p>
          <a:p>
            <a:pPr marL="342900" indent="-342900">
              <a:spcAft>
                <a:spcPts val="600"/>
              </a:spcAft>
              <a:buFont typeface="Arial" pitchFamily="34" charset="0"/>
              <a:buChar char="•"/>
            </a:pPr>
            <a:r>
              <a:rPr lang="en-US" sz="1900" dirty="0" smtClean="0"/>
              <a:t>Utilizing the 211 network to include </a:t>
            </a:r>
            <a:r>
              <a:rPr lang="en-US" sz="1900" dirty="0" err="1" smtClean="0"/>
              <a:t>AgrAbility</a:t>
            </a:r>
            <a:r>
              <a:rPr lang="en-US" sz="1900" dirty="0" smtClean="0"/>
              <a:t> contacts within that network nationwide, allowing contacts a “one stop” location for finding resources that may be helpful</a:t>
            </a:r>
          </a:p>
          <a:p>
            <a:pPr marL="342900" indent="-342900">
              <a:spcAft>
                <a:spcPts val="600"/>
              </a:spcAft>
              <a:buFont typeface="Arial" pitchFamily="34" charset="0"/>
              <a:buChar char="•"/>
            </a:pPr>
            <a:r>
              <a:rPr lang="en-US" sz="1900" dirty="0" smtClean="0"/>
              <a:t>Expertise in low vision, an area of growing concern as a large segment of our population reaches the age where vision issues begin</a:t>
            </a:r>
          </a:p>
          <a:p>
            <a:pPr marL="342900" indent="-342900">
              <a:spcAft>
                <a:spcPts val="600"/>
              </a:spcAft>
              <a:buFont typeface="Arial" pitchFamily="34" charset="0"/>
              <a:buChar char="•"/>
            </a:pPr>
            <a:r>
              <a:rPr lang="en-US" sz="1900" dirty="0" smtClean="0"/>
              <a:t>Contact Center personnel trained in emotional health and suicide prevention, issues striking rural populations at higher rates than the general population</a:t>
            </a:r>
          </a:p>
          <a:p>
            <a:pPr marL="342900" indent="-342900">
              <a:spcAft>
                <a:spcPts val="600"/>
              </a:spcAft>
              <a:buFont typeface="Arial" pitchFamily="34" charset="0"/>
              <a:buChar char="•"/>
            </a:pPr>
            <a:r>
              <a:rPr lang="en-US" sz="1900" dirty="0" smtClean="0"/>
              <a:t>Links to our affiliate Goodwill membership where expertise exists in many areas including traumatic brain injury, physical disability and developmental disabilities as well as many others</a:t>
            </a:r>
          </a:p>
        </p:txBody>
      </p:sp>
    </p:spTree>
    <p:extLst>
      <p:ext uri="{BB962C8B-B14F-4D97-AF65-F5344CB8AC3E}">
        <p14:creationId xmlns:p14="http://schemas.microsoft.com/office/powerpoint/2010/main" val="1559850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28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47597" y="2667000"/>
            <a:ext cx="8001000" cy="1938992"/>
          </a:xfrm>
          <a:prstGeom prst="rect">
            <a:avLst/>
          </a:prstGeom>
          <a:noFill/>
        </p:spPr>
        <p:txBody>
          <a:bodyPr wrap="square" rtlCol="0">
            <a:spAutoFit/>
          </a:bodyPr>
          <a:lstStyle/>
          <a:p>
            <a:pPr algn="ctr"/>
            <a:r>
              <a:rPr lang="en-US" sz="6000" dirty="0" smtClean="0">
                <a:solidFill>
                  <a:srgbClr val="275C9D"/>
                </a:solidFill>
                <a:latin typeface="Aharoni" pitchFamily="2" charset="-79"/>
                <a:cs typeface="Aharoni" pitchFamily="2" charset="-79"/>
              </a:rPr>
              <a:t>Questions?</a:t>
            </a:r>
          </a:p>
          <a:p>
            <a:pPr>
              <a:spcAft>
                <a:spcPts val="600"/>
              </a:spcAft>
            </a:pPr>
            <a:endParaRPr lang="en-US" sz="6000" dirty="0" smtClean="0"/>
          </a:p>
        </p:txBody>
      </p:sp>
    </p:spTree>
    <p:extLst>
      <p:ext uri="{BB962C8B-B14F-4D97-AF65-F5344CB8AC3E}">
        <p14:creationId xmlns:p14="http://schemas.microsoft.com/office/powerpoint/2010/main" val="3394494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5943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800" y="609600"/>
            <a:ext cx="8458200" cy="5570756"/>
          </a:xfrm>
          <a:prstGeom prst="rect">
            <a:avLst/>
          </a:prstGeom>
          <a:noFill/>
        </p:spPr>
        <p:txBody>
          <a:bodyPr wrap="square" rtlCol="0">
            <a:spAutoFit/>
          </a:bodyPr>
          <a:lstStyle/>
          <a:p>
            <a:r>
              <a:rPr lang="en-US" sz="3200" dirty="0" smtClean="0">
                <a:solidFill>
                  <a:srgbClr val="275C9D"/>
                </a:solidFill>
              </a:rPr>
              <a:t>Goodwill Industries International is a global services enterprise that generates opportunities for people to achieve economic stability and build strong families and vibrant communities by offering job training, employment placement services and other community-based programs for people who have disabilities, those who lack education or job experience, or have other barriers and challenges in finding and maintaining employment.</a:t>
            </a:r>
          </a:p>
          <a:p>
            <a:endParaRPr lang="en-US" dirty="0"/>
          </a:p>
          <a:p>
            <a:endParaRPr lang="en-US" dirty="0"/>
          </a:p>
        </p:txBody>
      </p:sp>
    </p:spTree>
    <p:extLst>
      <p:ext uri="{BB962C8B-B14F-4D97-AF65-F5344CB8AC3E}">
        <p14:creationId xmlns:p14="http://schemas.microsoft.com/office/powerpoint/2010/main" val="3146371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5943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800" y="609600"/>
            <a:ext cx="8458200" cy="5262979"/>
          </a:xfrm>
          <a:prstGeom prst="rect">
            <a:avLst/>
          </a:prstGeom>
          <a:noFill/>
        </p:spPr>
        <p:txBody>
          <a:bodyPr wrap="square" rtlCol="0">
            <a:spAutoFit/>
          </a:bodyPr>
          <a:lstStyle/>
          <a:p>
            <a:r>
              <a:rPr lang="en-US" sz="2800" dirty="0" smtClean="0">
                <a:solidFill>
                  <a:srgbClr val="275C9D"/>
                </a:solidFill>
              </a:rPr>
              <a:t>Goodwill is a network of </a:t>
            </a:r>
            <a:r>
              <a:rPr lang="en-US" sz="2800" b="1" i="1" dirty="0" smtClean="0">
                <a:solidFill>
                  <a:srgbClr val="275C9D"/>
                </a:solidFill>
              </a:rPr>
              <a:t>165</a:t>
            </a:r>
            <a:r>
              <a:rPr lang="en-US" sz="2800" i="1" dirty="0" smtClean="0">
                <a:solidFill>
                  <a:srgbClr val="275C9D"/>
                </a:solidFill>
              </a:rPr>
              <a:t> </a:t>
            </a:r>
            <a:r>
              <a:rPr lang="en-US" sz="2800" b="1" i="1" dirty="0" smtClean="0">
                <a:solidFill>
                  <a:srgbClr val="275C9D"/>
                </a:solidFill>
              </a:rPr>
              <a:t>independent, community based Goodwill agencies </a:t>
            </a:r>
            <a:r>
              <a:rPr lang="en-US" sz="2800" dirty="0" err="1" smtClean="0">
                <a:solidFill>
                  <a:srgbClr val="275C9D"/>
                </a:solidFill>
              </a:rPr>
              <a:t>througout</a:t>
            </a:r>
            <a:r>
              <a:rPr lang="en-US" sz="2800" dirty="0" smtClean="0">
                <a:solidFill>
                  <a:srgbClr val="275C9D"/>
                </a:solidFill>
              </a:rPr>
              <a:t> the United States and Canada, as well as 14 affiliates in 13 other countries.</a:t>
            </a:r>
          </a:p>
          <a:p>
            <a:endParaRPr lang="en-US" sz="2800" dirty="0">
              <a:solidFill>
                <a:srgbClr val="275C9D"/>
              </a:solidFill>
            </a:endParaRPr>
          </a:p>
          <a:p>
            <a:r>
              <a:rPr lang="en-US" sz="2800" dirty="0" smtClean="0">
                <a:solidFill>
                  <a:srgbClr val="275C9D"/>
                </a:solidFill>
              </a:rPr>
              <a:t>Goodwill’s 2500 donated </a:t>
            </a:r>
            <a:r>
              <a:rPr lang="en-US" sz="2800" dirty="0" smtClean="0">
                <a:solidFill>
                  <a:srgbClr val="275C9D"/>
                </a:solidFill>
              </a:rPr>
              <a:t>goods, retail stores and various job centers provide a solid infrastructure and foundation for </a:t>
            </a:r>
            <a:r>
              <a:rPr lang="en-US" sz="2800" dirty="0" smtClean="0">
                <a:solidFill>
                  <a:srgbClr val="275C9D"/>
                </a:solidFill>
              </a:rPr>
              <a:t>Goodwill services.</a:t>
            </a:r>
          </a:p>
          <a:p>
            <a:endParaRPr lang="en-US" sz="2800" dirty="0">
              <a:solidFill>
                <a:srgbClr val="275C9D"/>
              </a:solidFill>
            </a:endParaRPr>
          </a:p>
          <a:p>
            <a:r>
              <a:rPr lang="en-US" sz="2800" dirty="0" smtClean="0">
                <a:solidFill>
                  <a:srgbClr val="275C9D"/>
                </a:solidFill>
              </a:rPr>
              <a:t>While Goodwill is not always THE service provider in their territory, as partners, Goodwill affiliates connect individuals to services and programs that will be beneficial for their situation.</a:t>
            </a:r>
            <a:endParaRPr lang="en-US" sz="3200" dirty="0" smtClean="0">
              <a:solidFill>
                <a:srgbClr val="275C9D"/>
              </a:solidFill>
            </a:endParaRPr>
          </a:p>
        </p:txBody>
      </p:sp>
    </p:spTree>
    <p:extLst>
      <p:ext uri="{BB962C8B-B14F-4D97-AF65-F5344CB8AC3E}">
        <p14:creationId xmlns:p14="http://schemas.microsoft.com/office/powerpoint/2010/main" val="328928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5943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800" y="379771"/>
            <a:ext cx="8458200" cy="4832092"/>
          </a:xfrm>
          <a:prstGeom prst="rect">
            <a:avLst/>
          </a:prstGeom>
          <a:noFill/>
        </p:spPr>
        <p:txBody>
          <a:bodyPr wrap="square" rtlCol="0">
            <a:spAutoFit/>
          </a:bodyPr>
          <a:lstStyle/>
          <a:p>
            <a:r>
              <a:rPr lang="en-US" sz="2800" dirty="0" smtClean="0">
                <a:solidFill>
                  <a:srgbClr val="275C9D"/>
                </a:solidFill>
              </a:rPr>
              <a:t>Member agencies leverage retail stores and online sales channels such as shopgoodwill.com to generate revenue to support programs, as well as create employment opportunities.</a:t>
            </a:r>
          </a:p>
          <a:p>
            <a:r>
              <a:rPr lang="en-US" sz="2800" dirty="0" smtClean="0">
                <a:solidFill>
                  <a:srgbClr val="275C9D"/>
                </a:solidFill>
              </a:rPr>
              <a:t> </a:t>
            </a:r>
          </a:p>
          <a:p>
            <a:r>
              <a:rPr lang="en-US" sz="2800" dirty="0" smtClean="0">
                <a:solidFill>
                  <a:srgbClr val="275C9D"/>
                </a:solidFill>
              </a:rPr>
              <a:t>Each affiliate has connections to their community in </a:t>
            </a:r>
            <a:r>
              <a:rPr lang="en-US" sz="2800" i="1" dirty="0" smtClean="0">
                <a:solidFill>
                  <a:srgbClr val="275C9D"/>
                </a:solidFill>
              </a:rPr>
              <a:t>different</a:t>
            </a:r>
            <a:r>
              <a:rPr lang="en-US" sz="2800" dirty="0" smtClean="0">
                <a:solidFill>
                  <a:srgbClr val="275C9D"/>
                </a:solidFill>
              </a:rPr>
              <a:t> ways that promote the Goodwill mission to enhance the dignity and quality of life of individuals, families and communities by eliminating barriers to opportunity and helping people in need reach their fullest potential through the power of work.</a:t>
            </a:r>
          </a:p>
        </p:txBody>
      </p:sp>
    </p:spTree>
    <p:extLst>
      <p:ext uri="{BB962C8B-B14F-4D97-AF65-F5344CB8AC3E}">
        <p14:creationId xmlns:p14="http://schemas.microsoft.com/office/powerpoint/2010/main" val="4043996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5943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800" y="379771"/>
            <a:ext cx="8458200" cy="5847755"/>
          </a:xfrm>
          <a:prstGeom prst="rect">
            <a:avLst/>
          </a:prstGeom>
          <a:noFill/>
        </p:spPr>
        <p:txBody>
          <a:bodyPr wrap="square" rtlCol="0">
            <a:spAutoFit/>
          </a:bodyPr>
          <a:lstStyle/>
          <a:p>
            <a:pPr algn="ctr"/>
            <a:r>
              <a:rPr lang="en-US" sz="2800" dirty="0" smtClean="0">
                <a:solidFill>
                  <a:srgbClr val="275C9D"/>
                </a:solidFill>
                <a:latin typeface="Aharoni" pitchFamily="2" charset="-79"/>
                <a:cs typeface="Aharoni" pitchFamily="2" charset="-79"/>
              </a:rPr>
              <a:t>Why the move from Goodwill Industries International to Goodwill of the Finger Lakes?</a:t>
            </a:r>
          </a:p>
          <a:p>
            <a:pPr algn="ctr"/>
            <a:endParaRPr lang="en-US" sz="1200" dirty="0">
              <a:solidFill>
                <a:srgbClr val="275C9D"/>
              </a:solidFill>
              <a:latin typeface="Aharoni" pitchFamily="2" charset="-79"/>
              <a:cs typeface="Aharoni" pitchFamily="2" charset="-79"/>
            </a:endParaRPr>
          </a:p>
          <a:p>
            <a:r>
              <a:rPr lang="en-US" b="1" dirty="0" smtClean="0">
                <a:solidFill>
                  <a:srgbClr val="275C9D"/>
                </a:solidFill>
                <a:latin typeface="+mj-lt"/>
                <a:cs typeface="Aharoni" pitchFamily="2" charset="-79"/>
              </a:rPr>
              <a:t>From the GII </a:t>
            </a:r>
            <a:r>
              <a:rPr lang="en-US" b="1" dirty="0" smtClean="0">
                <a:solidFill>
                  <a:srgbClr val="275C9D"/>
                </a:solidFill>
                <a:latin typeface="+mj-lt"/>
                <a:cs typeface="Aharoni" pitchFamily="2" charset="-79"/>
              </a:rPr>
              <a:t>CEO, Jim Gibbons:</a:t>
            </a:r>
          </a:p>
          <a:p>
            <a:r>
              <a:rPr lang="en-US" dirty="0" smtClean="0">
                <a:solidFill>
                  <a:srgbClr val="275C9D"/>
                </a:solidFill>
                <a:latin typeface="+mj-lt"/>
                <a:cs typeface="Aharoni" pitchFamily="2" charset="-79"/>
              </a:rPr>
              <a:t>“While GII remains in full support of the work of </a:t>
            </a:r>
            <a:r>
              <a:rPr lang="en-US" dirty="0" err="1" smtClean="0">
                <a:solidFill>
                  <a:srgbClr val="275C9D"/>
                </a:solidFill>
                <a:latin typeface="+mj-lt"/>
                <a:cs typeface="Aharoni" pitchFamily="2" charset="-79"/>
              </a:rPr>
              <a:t>AgrAbility</a:t>
            </a:r>
            <a:r>
              <a:rPr lang="en-US" dirty="0" smtClean="0">
                <a:solidFill>
                  <a:srgbClr val="275C9D"/>
                </a:solidFill>
                <a:latin typeface="+mj-lt"/>
                <a:cs typeface="Aharoni" pitchFamily="2" charset="-79"/>
              </a:rPr>
              <a:t> and Goodwill’s involvement with it, we recognize that local Goodwill involvement with </a:t>
            </a:r>
            <a:r>
              <a:rPr lang="en-US" dirty="0" err="1" smtClean="0">
                <a:solidFill>
                  <a:srgbClr val="275C9D"/>
                </a:solidFill>
                <a:latin typeface="+mj-lt"/>
                <a:cs typeface="Aharoni" pitchFamily="2" charset="-79"/>
              </a:rPr>
              <a:t>AgrAbility</a:t>
            </a:r>
            <a:r>
              <a:rPr lang="en-US" dirty="0" smtClean="0">
                <a:solidFill>
                  <a:srgbClr val="275C9D"/>
                </a:solidFill>
                <a:latin typeface="+mj-lt"/>
                <a:cs typeface="Aharoni" pitchFamily="2" charset="-79"/>
              </a:rPr>
              <a:t> is the most persuasive and compelling example of Goodwill’s commitment.  We are therefore very excited that Goodwill’s </a:t>
            </a:r>
            <a:r>
              <a:rPr lang="en-US" dirty="0" err="1" smtClean="0">
                <a:solidFill>
                  <a:srgbClr val="275C9D"/>
                </a:solidFill>
                <a:latin typeface="+mj-lt"/>
                <a:cs typeface="Aharoni" pitchFamily="2" charset="-79"/>
              </a:rPr>
              <a:t>AgrAbility</a:t>
            </a:r>
            <a:r>
              <a:rPr lang="en-US" dirty="0" smtClean="0">
                <a:solidFill>
                  <a:srgbClr val="275C9D"/>
                </a:solidFill>
                <a:latin typeface="+mj-lt"/>
                <a:cs typeface="Aharoni" pitchFamily="2" charset="-79"/>
              </a:rPr>
              <a:t> partnership will shift from GII to Goodwill of the Finger Lakes, headquartered in Rochester, NY.”</a:t>
            </a:r>
          </a:p>
          <a:p>
            <a:endParaRPr lang="en-US" dirty="0" smtClean="0">
              <a:solidFill>
                <a:srgbClr val="275C9D"/>
              </a:solidFill>
              <a:latin typeface="+mj-lt"/>
              <a:cs typeface="Aharoni" pitchFamily="2" charset="-79"/>
            </a:endParaRPr>
          </a:p>
          <a:p>
            <a:r>
              <a:rPr lang="en-US" b="1" dirty="0" smtClean="0">
                <a:solidFill>
                  <a:srgbClr val="275C9D"/>
                </a:solidFill>
                <a:latin typeface="+mj-lt"/>
                <a:cs typeface="Aharoni" pitchFamily="2" charset="-79"/>
              </a:rPr>
              <a:t>The important GII Ties we Maintain:</a:t>
            </a:r>
          </a:p>
          <a:p>
            <a:pPr marL="285750" indent="-285750">
              <a:buFont typeface="Arial" pitchFamily="34" charset="0"/>
              <a:buChar char="•"/>
            </a:pPr>
            <a:r>
              <a:rPr lang="en-US" dirty="0" smtClean="0">
                <a:solidFill>
                  <a:srgbClr val="275C9D"/>
                </a:solidFill>
                <a:latin typeface="+mj-lt"/>
                <a:cs typeface="Aharoni" pitchFamily="2" charset="-79"/>
              </a:rPr>
              <a:t>Access to all the GII team members and affiliate Goodwill staff through the </a:t>
            </a:r>
            <a:r>
              <a:rPr lang="en-US" dirty="0" err="1" smtClean="0">
                <a:solidFill>
                  <a:srgbClr val="275C9D"/>
                </a:solidFill>
                <a:latin typeface="+mj-lt"/>
                <a:cs typeface="Aharoni" pitchFamily="2" charset="-79"/>
              </a:rPr>
              <a:t>MyGoodwill</a:t>
            </a:r>
            <a:r>
              <a:rPr lang="en-US" dirty="0" smtClean="0">
                <a:solidFill>
                  <a:srgbClr val="275C9D"/>
                </a:solidFill>
                <a:latin typeface="+mj-lt"/>
                <a:cs typeface="Aharoni" pitchFamily="2" charset="-79"/>
              </a:rPr>
              <a:t> network</a:t>
            </a:r>
          </a:p>
          <a:p>
            <a:pPr marL="285750" indent="-285750">
              <a:buFont typeface="Arial" pitchFamily="34" charset="0"/>
              <a:buChar char="•"/>
            </a:pPr>
            <a:r>
              <a:rPr lang="en-US" dirty="0" smtClean="0">
                <a:solidFill>
                  <a:srgbClr val="275C9D"/>
                </a:solidFill>
                <a:latin typeface="+mj-lt"/>
                <a:cs typeface="Aharoni" pitchFamily="2" charset="-79"/>
              </a:rPr>
              <a:t>Access to publish in My Goodwill today, Working! Magazine, and e-newsletters with a potential reach of 90,000 Goodwill team members nationwide</a:t>
            </a:r>
          </a:p>
          <a:p>
            <a:pPr marL="285750" indent="-285750">
              <a:buFont typeface="Arial" pitchFamily="34" charset="0"/>
              <a:buChar char="•"/>
            </a:pPr>
            <a:r>
              <a:rPr lang="en-US" dirty="0" smtClean="0">
                <a:solidFill>
                  <a:srgbClr val="275C9D"/>
                </a:solidFill>
                <a:latin typeface="+mj-lt"/>
                <a:cs typeface="Aharoni" pitchFamily="2" charset="-79"/>
              </a:rPr>
              <a:t>Access to 165 </a:t>
            </a:r>
            <a:r>
              <a:rPr lang="en-US" dirty="0" err="1" smtClean="0">
                <a:solidFill>
                  <a:srgbClr val="275C9D"/>
                </a:solidFill>
                <a:latin typeface="+mj-lt"/>
                <a:cs typeface="Aharoni" pitchFamily="2" charset="-79"/>
              </a:rPr>
              <a:t>affliliate</a:t>
            </a:r>
            <a:r>
              <a:rPr lang="en-US" dirty="0" smtClean="0">
                <a:solidFill>
                  <a:srgbClr val="275C9D"/>
                </a:solidFill>
                <a:latin typeface="+mj-lt"/>
                <a:cs typeface="Aharoni" pitchFamily="2" charset="-79"/>
              </a:rPr>
              <a:t> members to share in their core competencies</a:t>
            </a:r>
          </a:p>
          <a:p>
            <a:pPr marL="285750" indent="-285750">
              <a:buFont typeface="Arial" pitchFamily="34" charset="0"/>
              <a:buChar char="•"/>
            </a:pPr>
            <a:r>
              <a:rPr lang="en-US" dirty="0" smtClean="0">
                <a:solidFill>
                  <a:srgbClr val="275C9D"/>
                </a:solidFill>
                <a:latin typeface="+mj-lt"/>
                <a:cs typeface="Aharoni" pitchFamily="2" charset="-79"/>
              </a:rPr>
              <a:t>National training conference presence to promote </a:t>
            </a:r>
            <a:r>
              <a:rPr lang="en-US" dirty="0" err="1" smtClean="0">
                <a:solidFill>
                  <a:srgbClr val="275C9D"/>
                </a:solidFill>
                <a:latin typeface="+mj-lt"/>
                <a:cs typeface="Aharoni" pitchFamily="2" charset="-79"/>
              </a:rPr>
              <a:t>AgrAbility</a:t>
            </a:r>
            <a:r>
              <a:rPr lang="en-US" dirty="0" smtClean="0">
                <a:solidFill>
                  <a:srgbClr val="275C9D"/>
                </a:solidFill>
                <a:latin typeface="+mj-lt"/>
                <a:cs typeface="Aharoni" pitchFamily="2" charset="-79"/>
              </a:rPr>
              <a:t> within the Goodwill community</a:t>
            </a:r>
          </a:p>
          <a:p>
            <a:pPr marL="285750" indent="-285750">
              <a:buFont typeface="Arial" pitchFamily="34" charset="0"/>
              <a:buChar char="•"/>
            </a:pPr>
            <a:r>
              <a:rPr lang="en-US" dirty="0" smtClean="0">
                <a:solidFill>
                  <a:srgbClr val="275C9D"/>
                </a:solidFill>
                <a:latin typeface="+mj-lt"/>
                <a:cs typeface="Aharoni" pitchFamily="2" charset="-79"/>
              </a:rPr>
              <a:t>Public Policy connections</a:t>
            </a:r>
          </a:p>
          <a:p>
            <a:pPr marL="285750" indent="-285750">
              <a:buFont typeface="Arial" pitchFamily="34" charset="0"/>
              <a:buChar char="•"/>
            </a:pPr>
            <a:endParaRPr lang="en-US" dirty="0" smtClean="0">
              <a:solidFill>
                <a:srgbClr val="275C9D"/>
              </a:solidFill>
              <a:latin typeface="+mj-lt"/>
              <a:cs typeface="Aharoni" pitchFamily="2" charset="-79"/>
            </a:endParaRPr>
          </a:p>
        </p:txBody>
      </p:sp>
    </p:spTree>
    <p:extLst>
      <p:ext uri="{BB962C8B-B14F-4D97-AF65-F5344CB8AC3E}">
        <p14:creationId xmlns:p14="http://schemas.microsoft.com/office/powerpoint/2010/main" val="1827703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28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81000" y="1219200"/>
            <a:ext cx="8458200" cy="1631216"/>
          </a:xfrm>
          <a:prstGeom prst="rect">
            <a:avLst/>
          </a:prstGeom>
          <a:noFill/>
        </p:spPr>
        <p:txBody>
          <a:bodyPr wrap="square" rtlCol="0">
            <a:spAutoFit/>
          </a:bodyPr>
          <a:lstStyle/>
          <a:p>
            <a:pPr marL="457200" indent="-457200">
              <a:buFont typeface="Arial" pitchFamily="34" charset="0"/>
              <a:buChar char="•"/>
            </a:pPr>
            <a:r>
              <a:rPr lang="en-US" sz="2000" dirty="0" smtClean="0">
                <a:solidFill>
                  <a:srgbClr val="275C9D"/>
                </a:solidFill>
              </a:rPr>
              <a:t>As the Association for the Blind and Visually Impaired (ABVI), providing services to individuals who are blind and visually impaired since 1911.</a:t>
            </a:r>
          </a:p>
          <a:p>
            <a:endParaRPr lang="en-US" sz="2000" dirty="0" smtClean="0">
              <a:solidFill>
                <a:srgbClr val="275C9D"/>
              </a:solidFill>
            </a:endParaRPr>
          </a:p>
          <a:p>
            <a:pPr marL="457200" indent="-457200">
              <a:buFont typeface="Arial" pitchFamily="34" charset="0"/>
              <a:buChar char="•"/>
            </a:pPr>
            <a:r>
              <a:rPr lang="en-US" sz="2000" dirty="0" smtClean="0">
                <a:solidFill>
                  <a:srgbClr val="275C9D"/>
                </a:solidFill>
              </a:rPr>
              <a:t>Affiliate Goodwill member since 1994, broadening the mission to include individuals with other disabilities and barriers.</a:t>
            </a:r>
            <a:endParaRPr lang="en-US" sz="2000" dirty="0" smtClean="0">
              <a:solidFill>
                <a:srgbClr val="275C9D"/>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4831" y="3158192"/>
            <a:ext cx="4794737" cy="3357094"/>
          </a:xfrm>
          <a:prstGeom prst="rect">
            <a:avLst/>
          </a:prstGeom>
          <a:noFill/>
          <a:ln w="38100">
            <a:solidFill>
              <a:srgbClr val="92D05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28221" y="3158192"/>
            <a:ext cx="3048000" cy="3170099"/>
          </a:xfrm>
          <a:prstGeom prst="rect">
            <a:avLst/>
          </a:prstGeom>
          <a:noFill/>
        </p:spPr>
        <p:txBody>
          <a:bodyPr wrap="square" rtlCol="0">
            <a:spAutoFit/>
          </a:bodyPr>
          <a:lstStyle/>
          <a:p>
            <a:r>
              <a:rPr lang="en-US" sz="2000" b="1" dirty="0" smtClean="0">
                <a:solidFill>
                  <a:srgbClr val="275C9D"/>
                </a:solidFill>
              </a:rPr>
              <a:t>Goodwill of the Finger Lakes consists of a 20 county territory in Upstate, NY</a:t>
            </a:r>
            <a:r>
              <a:rPr lang="en-US" sz="2000" b="1" dirty="0" smtClean="0">
                <a:solidFill>
                  <a:srgbClr val="275C9D"/>
                </a:solidFill>
              </a:rPr>
              <a:t>.  </a:t>
            </a:r>
          </a:p>
          <a:p>
            <a:r>
              <a:rPr lang="en-US" sz="2000" b="1" dirty="0" smtClean="0">
                <a:solidFill>
                  <a:srgbClr val="275C9D"/>
                </a:solidFill>
              </a:rPr>
              <a:t>Our infrastructure includes 10 retail stores, </a:t>
            </a:r>
            <a:r>
              <a:rPr lang="en-US" sz="2000" b="1" dirty="0">
                <a:solidFill>
                  <a:srgbClr val="275C9D"/>
                </a:solidFill>
              </a:rPr>
              <a:t>food service, </a:t>
            </a:r>
            <a:r>
              <a:rPr lang="en-US" sz="2000" b="1" dirty="0" smtClean="0">
                <a:solidFill>
                  <a:srgbClr val="275C9D"/>
                </a:solidFill>
              </a:rPr>
              <a:t>manufacturing, vision rehabilitation center and a state of the art Contact Center.</a:t>
            </a:r>
            <a:endParaRPr lang="en-US" sz="2000" b="1" dirty="0" smtClean="0">
              <a:solidFill>
                <a:srgbClr val="275C9D"/>
              </a:solidFill>
            </a:endParaRPr>
          </a:p>
        </p:txBody>
      </p:sp>
      <p:sp>
        <p:nvSpPr>
          <p:cNvPr id="7" name="5-Point Star 6"/>
          <p:cNvSpPr/>
          <p:nvPr/>
        </p:nvSpPr>
        <p:spPr>
          <a:xfrm>
            <a:off x="5486400" y="4038600"/>
            <a:ext cx="4572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9252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28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9600" y="1295400"/>
            <a:ext cx="8001000" cy="5016758"/>
          </a:xfrm>
          <a:prstGeom prst="rect">
            <a:avLst/>
          </a:prstGeom>
          <a:noFill/>
        </p:spPr>
        <p:txBody>
          <a:bodyPr wrap="square" rtlCol="0">
            <a:spAutoFit/>
          </a:bodyPr>
          <a:lstStyle/>
          <a:p>
            <a:pPr algn="ctr"/>
            <a:r>
              <a:rPr lang="en-US" sz="2400" dirty="0" smtClean="0">
                <a:solidFill>
                  <a:srgbClr val="275C9D"/>
                </a:solidFill>
                <a:latin typeface="Aharoni" pitchFamily="2" charset="-79"/>
                <a:cs typeface="Aharoni" pitchFamily="2" charset="-79"/>
              </a:rPr>
              <a:t>ABVI Vision Center</a:t>
            </a:r>
          </a:p>
          <a:p>
            <a:pPr marL="342900" indent="-342900">
              <a:spcAft>
                <a:spcPts val="600"/>
              </a:spcAft>
              <a:buFont typeface="Arial" pitchFamily="34" charset="0"/>
              <a:buChar char="•"/>
            </a:pPr>
            <a:endParaRPr lang="en-US" sz="600" dirty="0">
              <a:solidFill>
                <a:srgbClr val="275C9D"/>
              </a:solidFill>
              <a:cs typeface="Aharoni" pitchFamily="2" charset="-79"/>
            </a:endParaRPr>
          </a:p>
          <a:p>
            <a:pPr marL="342900" indent="-342900">
              <a:spcAft>
                <a:spcPts val="600"/>
              </a:spcAft>
              <a:buFont typeface="Arial" pitchFamily="34" charset="0"/>
              <a:buChar char="•"/>
            </a:pPr>
            <a:r>
              <a:rPr lang="en-US" sz="2000" dirty="0" smtClean="0"/>
              <a:t>Specialty trained low vision doctors working in consultation with primary eye care providers to evaluate and improve functional vision.</a:t>
            </a:r>
          </a:p>
          <a:p>
            <a:pPr marL="342900" indent="-342900">
              <a:spcAft>
                <a:spcPts val="600"/>
              </a:spcAft>
              <a:buFont typeface="Arial" pitchFamily="34" charset="0"/>
              <a:buChar char="•"/>
            </a:pPr>
            <a:r>
              <a:rPr lang="en-US" sz="2000" dirty="0" smtClean="0"/>
              <a:t>Insight shop and staff providing a resource </a:t>
            </a:r>
            <a:r>
              <a:rPr lang="en-US" sz="2000" dirty="0"/>
              <a:t>for evaluation, visual aids, and recommendations to improve </a:t>
            </a:r>
            <a:r>
              <a:rPr lang="en-US" sz="2000" dirty="0" smtClean="0"/>
              <a:t>visual </a:t>
            </a:r>
            <a:r>
              <a:rPr lang="en-US" sz="2000" dirty="0"/>
              <a:t>abilities. </a:t>
            </a:r>
            <a:endParaRPr lang="en-US" sz="2000" dirty="0"/>
          </a:p>
          <a:p>
            <a:pPr marL="342900" indent="-342900">
              <a:spcAft>
                <a:spcPts val="600"/>
              </a:spcAft>
              <a:buFont typeface="Arial" pitchFamily="34" charset="0"/>
              <a:buChar char="•"/>
            </a:pPr>
            <a:r>
              <a:rPr lang="en-US" sz="2000" dirty="0"/>
              <a:t>Vision Rehabilitation Therapists </a:t>
            </a:r>
            <a:r>
              <a:rPr lang="en-US" sz="2000" dirty="0" smtClean="0"/>
              <a:t>skilled </a:t>
            </a:r>
            <a:r>
              <a:rPr lang="en-US" sz="2000" dirty="0"/>
              <a:t>in teaching legally blind individuals how to adapt everyday </a:t>
            </a:r>
            <a:r>
              <a:rPr lang="en-US" sz="2000" dirty="0" smtClean="0"/>
              <a:t>activities through  </a:t>
            </a:r>
            <a:r>
              <a:rPr lang="en-US" sz="2000" dirty="0"/>
              <a:t>adaptive techniques and </a:t>
            </a:r>
            <a:r>
              <a:rPr lang="en-US" sz="2000" dirty="0" smtClean="0"/>
              <a:t>adaptive equipment. </a:t>
            </a:r>
          </a:p>
          <a:p>
            <a:pPr marL="342900" indent="-342900">
              <a:spcAft>
                <a:spcPts val="600"/>
              </a:spcAft>
              <a:buFont typeface="Arial" pitchFamily="34" charset="0"/>
              <a:buChar char="•"/>
            </a:pPr>
            <a:r>
              <a:rPr lang="en-US" sz="2000" dirty="0"/>
              <a:t>C</a:t>
            </a:r>
            <a:r>
              <a:rPr lang="en-US" sz="2000" dirty="0" smtClean="0"/>
              <a:t>ertified </a:t>
            </a:r>
            <a:r>
              <a:rPr lang="en-US" sz="2000" dirty="0"/>
              <a:t>Orientation and Mobility Specialists instruct individuals in safe travel skills and ways to establish and maintain orientation</a:t>
            </a:r>
            <a:r>
              <a:rPr lang="en-US" sz="2000" dirty="0" smtClean="0"/>
              <a:t>.</a:t>
            </a:r>
          </a:p>
          <a:p>
            <a:pPr marL="342900" indent="-342900">
              <a:spcAft>
                <a:spcPts val="600"/>
              </a:spcAft>
              <a:buFont typeface="Arial" pitchFamily="34" charset="0"/>
              <a:buChar char="•"/>
            </a:pPr>
            <a:r>
              <a:rPr lang="en-US" sz="2000" dirty="0"/>
              <a:t>Occupational </a:t>
            </a:r>
            <a:r>
              <a:rPr lang="en-US" sz="2000" dirty="0" smtClean="0"/>
              <a:t>Therapists trained </a:t>
            </a:r>
            <a:r>
              <a:rPr lang="en-US" sz="2000" dirty="0"/>
              <a:t>to help </a:t>
            </a:r>
            <a:r>
              <a:rPr lang="en-US" sz="2000" dirty="0" smtClean="0"/>
              <a:t>individuals </a:t>
            </a:r>
            <a:r>
              <a:rPr lang="en-US" sz="2000" dirty="0"/>
              <a:t>accomplish important daily activities despite impairment or limitations.</a:t>
            </a:r>
            <a:endParaRPr lang="en-US" sz="2000" dirty="0"/>
          </a:p>
          <a:p>
            <a:pPr marL="342900" indent="-342900">
              <a:spcAft>
                <a:spcPts val="600"/>
              </a:spcAft>
              <a:buFont typeface="Arial" pitchFamily="34" charset="0"/>
              <a:buChar char="•"/>
            </a:pPr>
            <a:r>
              <a:rPr lang="en-US" sz="2000" dirty="0" smtClean="0"/>
              <a:t>Career </a:t>
            </a:r>
            <a:r>
              <a:rPr lang="en-US" sz="2000" dirty="0"/>
              <a:t>and training programs that have provided knowledge and skills to people who are blind or visually impaired</a:t>
            </a:r>
            <a:r>
              <a:rPr lang="en-US" sz="2000" dirty="0" smtClean="0"/>
              <a:t>.</a:t>
            </a:r>
            <a:endParaRPr lang="en-US" sz="2000" dirty="0"/>
          </a:p>
        </p:txBody>
      </p:sp>
    </p:spTree>
    <p:extLst>
      <p:ext uri="{BB962C8B-B14F-4D97-AF65-F5344CB8AC3E}">
        <p14:creationId xmlns:p14="http://schemas.microsoft.com/office/powerpoint/2010/main" val="2346881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28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9600" y="1295400"/>
            <a:ext cx="8001000" cy="4862870"/>
          </a:xfrm>
          <a:prstGeom prst="rect">
            <a:avLst/>
          </a:prstGeom>
          <a:noFill/>
        </p:spPr>
        <p:txBody>
          <a:bodyPr wrap="square" rtlCol="0">
            <a:spAutoFit/>
          </a:bodyPr>
          <a:lstStyle/>
          <a:p>
            <a:pPr algn="ctr"/>
            <a:r>
              <a:rPr lang="en-US" sz="2400" dirty="0" smtClean="0">
                <a:solidFill>
                  <a:srgbClr val="275C9D"/>
                </a:solidFill>
                <a:latin typeface="Aharoni" pitchFamily="2" charset="-79"/>
                <a:cs typeface="Aharoni" pitchFamily="2" charset="-79"/>
              </a:rPr>
              <a:t>Manufacturing Division</a:t>
            </a:r>
          </a:p>
          <a:p>
            <a:pPr marL="342900" indent="-342900">
              <a:spcAft>
                <a:spcPts val="600"/>
              </a:spcAft>
              <a:buFont typeface="Arial" pitchFamily="34" charset="0"/>
              <a:buChar char="•"/>
            </a:pPr>
            <a:endParaRPr lang="en-US" sz="600" dirty="0">
              <a:solidFill>
                <a:srgbClr val="275C9D"/>
              </a:solidFill>
              <a:cs typeface="Aharoni" pitchFamily="2" charset="-79"/>
            </a:endParaRPr>
          </a:p>
          <a:p>
            <a:pPr>
              <a:spcAft>
                <a:spcPts val="600"/>
              </a:spcAft>
            </a:pPr>
            <a:r>
              <a:rPr lang="en-US" sz="2000" dirty="0" smtClean="0"/>
              <a:t>Through Ability One contract opportunities, as well as some commercial contracts, our ISO certified Manufacturing division participates in the following:</a:t>
            </a:r>
          </a:p>
          <a:p>
            <a:pPr marL="342900" indent="-342900">
              <a:spcAft>
                <a:spcPts val="600"/>
              </a:spcAft>
              <a:buFont typeface="Arial" pitchFamily="34" charset="0"/>
              <a:buChar char="•"/>
            </a:pPr>
            <a:r>
              <a:rPr lang="en-US" sz="2000" dirty="0" smtClean="0"/>
              <a:t>Post-It note production under the </a:t>
            </a:r>
            <a:r>
              <a:rPr lang="en-US" sz="2000" dirty="0" err="1" smtClean="0"/>
              <a:t>SkillCraft</a:t>
            </a:r>
            <a:r>
              <a:rPr lang="en-US" sz="2000" dirty="0" smtClean="0"/>
              <a:t> brand, which serves government and </a:t>
            </a:r>
            <a:r>
              <a:rPr lang="en-US" sz="2000" dirty="0" err="1" smtClean="0"/>
              <a:t>municpal</a:t>
            </a:r>
            <a:r>
              <a:rPr lang="en-US" sz="2000" dirty="0" smtClean="0"/>
              <a:t> contracts.</a:t>
            </a:r>
          </a:p>
          <a:p>
            <a:pPr marL="342900" indent="-342900">
              <a:spcAft>
                <a:spcPts val="600"/>
              </a:spcAft>
              <a:buFont typeface="Arial" pitchFamily="34" charset="0"/>
              <a:buChar char="•"/>
            </a:pPr>
            <a:r>
              <a:rPr lang="en-US" sz="2000" dirty="0" smtClean="0"/>
              <a:t>Sewing contracts for the United States Military </a:t>
            </a:r>
          </a:p>
          <a:p>
            <a:pPr marL="342900" indent="-342900">
              <a:spcAft>
                <a:spcPts val="600"/>
              </a:spcAft>
              <a:buFont typeface="Arial" pitchFamily="34" charset="0"/>
              <a:buChar char="•"/>
            </a:pPr>
            <a:r>
              <a:rPr lang="en-US" sz="2000" dirty="0" smtClean="0"/>
              <a:t>Notepad production for the United States Military</a:t>
            </a:r>
          </a:p>
          <a:p>
            <a:pPr marL="342900" indent="-342900">
              <a:spcAft>
                <a:spcPts val="600"/>
              </a:spcAft>
              <a:buFont typeface="Arial" pitchFamily="34" charset="0"/>
              <a:buChar char="•"/>
            </a:pPr>
            <a:r>
              <a:rPr lang="en-US" sz="2000" dirty="0" smtClean="0"/>
              <a:t>Commercial cleaning supply packaging</a:t>
            </a:r>
          </a:p>
          <a:p>
            <a:pPr marL="342900" indent="-342900">
              <a:spcAft>
                <a:spcPts val="600"/>
              </a:spcAft>
              <a:buFont typeface="Arial" pitchFamily="34" charset="0"/>
              <a:buChar char="•"/>
            </a:pPr>
            <a:r>
              <a:rPr lang="en-US" sz="2000" dirty="0" smtClean="0"/>
              <a:t>Fulfillment for the North American Lead hotline, providing mailings and brochures to individuals who have requested them through the hotline</a:t>
            </a:r>
          </a:p>
          <a:p>
            <a:pPr>
              <a:spcAft>
                <a:spcPts val="600"/>
              </a:spcAft>
            </a:pPr>
            <a:endParaRPr lang="en-US" sz="2000" dirty="0"/>
          </a:p>
          <a:p>
            <a:pPr algn="ctr">
              <a:spcAft>
                <a:spcPts val="600"/>
              </a:spcAft>
            </a:pPr>
            <a:r>
              <a:rPr lang="en-US" sz="2000" dirty="0" smtClean="0"/>
              <a:t>80% of the employees providing these services are legally blind.</a:t>
            </a:r>
          </a:p>
        </p:txBody>
      </p:sp>
    </p:spTree>
    <p:extLst>
      <p:ext uri="{BB962C8B-B14F-4D97-AF65-F5344CB8AC3E}">
        <p14:creationId xmlns:p14="http://schemas.microsoft.com/office/powerpoint/2010/main" val="2047499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28600"/>
            <a:ext cx="3581400" cy="875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9600" y="1295400"/>
            <a:ext cx="8001000" cy="4401205"/>
          </a:xfrm>
          <a:prstGeom prst="rect">
            <a:avLst/>
          </a:prstGeom>
          <a:noFill/>
        </p:spPr>
        <p:txBody>
          <a:bodyPr wrap="square" rtlCol="0">
            <a:spAutoFit/>
          </a:bodyPr>
          <a:lstStyle/>
          <a:p>
            <a:pPr algn="ctr"/>
            <a:r>
              <a:rPr lang="en-US" sz="2400" dirty="0" smtClean="0">
                <a:solidFill>
                  <a:srgbClr val="275C9D"/>
                </a:solidFill>
                <a:latin typeface="Aharoni" pitchFamily="2" charset="-79"/>
                <a:cs typeface="Aharoni" pitchFamily="2" charset="-79"/>
              </a:rPr>
              <a:t>Food Services Division</a:t>
            </a:r>
          </a:p>
          <a:p>
            <a:pPr marL="342900" indent="-342900">
              <a:spcAft>
                <a:spcPts val="600"/>
              </a:spcAft>
              <a:buFont typeface="Arial" pitchFamily="34" charset="0"/>
              <a:buChar char="•"/>
            </a:pPr>
            <a:endParaRPr lang="en-US" sz="600" dirty="0">
              <a:solidFill>
                <a:srgbClr val="275C9D"/>
              </a:solidFill>
              <a:cs typeface="Aharoni" pitchFamily="2" charset="-79"/>
            </a:endParaRPr>
          </a:p>
          <a:p>
            <a:pPr>
              <a:spcAft>
                <a:spcPts val="600"/>
              </a:spcAft>
            </a:pPr>
            <a:r>
              <a:rPr lang="en-US" sz="2000" dirty="0" smtClean="0"/>
              <a:t>The main campus for ABVI / Goodwill of the Finger Lakes hosts a food service division which provides:</a:t>
            </a:r>
          </a:p>
          <a:p>
            <a:pPr marL="342900" indent="-342900">
              <a:spcAft>
                <a:spcPts val="600"/>
              </a:spcAft>
              <a:buFont typeface="Arial" pitchFamily="34" charset="0"/>
              <a:buChar char="•"/>
            </a:pPr>
            <a:r>
              <a:rPr lang="en-US" sz="2000" dirty="0" smtClean="0"/>
              <a:t>Hot meals on-site for our employees daily, providing individuals who are blind or visually impaired an option for dining within walking distance, and in an area where they have been trained for mobility and can function independently</a:t>
            </a:r>
          </a:p>
          <a:p>
            <a:pPr marL="342900" indent="-342900">
              <a:spcAft>
                <a:spcPts val="600"/>
              </a:spcAft>
              <a:buFont typeface="Arial" pitchFamily="34" charset="0"/>
              <a:buChar char="•"/>
            </a:pPr>
            <a:r>
              <a:rPr lang="en-US" sz="2000" dirty="0" smtClean="0"/>
              <a:t>Catering services for over 1200 individuals daily in senior centers and daycare centers in the region</a:t>
            </a:r>
          </a:p>
          <a:p>
            <a:pPr marL="342900" indent="-342900">
              <a:spcAft>
                <a:spcPts val="600"/>
              </a:spcAft>
              <a:buFont typeface="Arial" pitchFamily="34" charset="0"/>
              <a:buChar char="•"/>
            </a:pPr>
            <a:r>
              <a:rPr lang="en-US" sz="2000" dirty="0" smtClean="0"/>
              <a:t>Specialized catering for on-site events</a:t>
            </a:r>
          </a:p>
          <a:p>
            <a:pPr marL="342900" indent="-342900">
              <a:spcAft>
                <a:spcPts val="600"/>
              </a:spcAft>
              <a:buFont typeface="Arial" pitchFamily="34" charset="0"/>
              <a:buChar char="•"/>
            </a:pPr>
            <a:endParaRPr lang="en-US" sz="2000" dirty="0" smtClean="0"/>
          </a:p>
          <a:p>
            <a:pPr marL="342900" indent="-342900">
              <a:spcAft>
                <a:spcPts val="600"/>
              </a:spcAft>
              <a:buFont typeface="Arial" pitchFamily="34" charset="0"/>
              <a:buChar char="•"/>
            </a:pPr>
            <a:endParaRPr lang="en-US" sz="2000" dirty="0" smtClean="0"/>
          </a:p>
        </p:txBody>
      </p:sp>
    </p:spTree>
    <p:extLst>
      <p:ext uri="{BB962C8B-B14F-4D97-AF65-F5344CB8AC3E}">
        <p14:creationId xmlns:p14="http://schemas.microsoft.com/office/powerpoint/2010/main" val="1028444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994</Words>
  <Application>Microsoft Office PowerPoint</Application>
  <PresentationFormat>On-screen Show (4:3)</PresentationFormat>
  <Paragraphs>72</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Goodwill … More than Stores and Great Deals!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Abvi-Goodwill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JoBeth Rath</dc:creator>
  <cp:lastModifiedBy>JoBeth Rath</cp:lastModifiedBy>
  <cp:revision>19</cp:revision>
  <dcterms:created xsi:type="dcterms:W3CDTF">2012-11-12T17:37:28Z</dcterms:created>
  <dcterms:modified xsi:type="dcterms:W3CDTF">2012-11-16T13:21:25Z</dcterms:modified>
</cp:coreProperties>
</file>