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80" r:id="rId2"/>
  </p:sldMasterIdLst>
  <p:notesMasterIdLst>
    <p:notesMasterId r:id="rId50"/>
  </p:notesMasterIdLst>
  <p:sldIdLst>
    <p:sldId id="256" r:id="rId3"/>
    <p:sldId id="392" r:id="rId4"/>
    <p:sldId id="393" r:id="rId5"/>
    <p:sldId id="394" r:id="rId6"/>
    <p:sldId id="270" r:id="rId7"/>
    <p:sldId id="375" r:id="rId8"/>
    <p:sldId id="337" r:id="rId9"/>
    <p:sldId id="372" r:id="rId10"/>
    <p:sldId id="341" r:id="rId11"/>
    <p:sldId id="342" r:id="rId12"/>
    <p:sldId id="376" r:id="rId13"/>
    <p:sldId id="346" r:id="rId14"/>
    <p:sldId id="347" r:id="rId15"/>
    <p:sldId id="379" r:id="rId16"/>
    <p:sldId id="352" r:id="rId17"/>
    <p:sldId id="354" r:id="rId18"/>
    <p:sldId id="353" r:id="rId19"/>
    <p:sldId id="391" r:id="rId20"/>
    <p:sldId id="355" r:id="rId21"/>
    <p:sldId id="282" r:id="rId22"/>
    <p:sldId id="356" r:id="rId23"/>
    <p:sldId id="357" r:id="rId24"/>
    <p:sldId id="374" r:id="rId25"/>
    <p:sldId id="358" r:id="rId26"/>
    <p:sldId id="360" r:id="rId27"/>
    <p:sldId id="373" r:id="rId28"/>
    <p:sldId id="334" r:id="rId29"/>
    <p:sldId id="377" r:id="rId30"/>
    <p:sldId id="309" r:id="rId31"/>
    <p:sldId id="310" r:id="rId32"/>
    <p:sldId id="378" r:id="rId33"/>
    <p:sldId id="324" r:id="rId34"/>
    <p:sldId id="383" r:id="rId35"/>
    <p:sldId id="325" r:id="rId36"/>
    <p:sldId id="363" r:id="rId37"/>
    <p:sldId id="380" r:id="rId38"/>
    <p:sldId id="365" r:id="rId39"/>
    <p:sldId id="381" r:id="rId40"/>
    <p:sldId id="367" r:id="rId41"/>
    <p:sldId id="382" r:id="rId42"/>
    <p:sldId id="388" r:id="rId43"/>
    <p:sldId id="389" r:id="rId44"/>
    <p:sldId id="390" r:id="rId45"/>
    <p:sldId id="384" r:id="rId46"/>
    <p:sldId id="385" r:id="rId47"/>
    <p:sldId id="386" r:id="rId48"/>
    <p:sldId id="370"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66"/>
    <a:srgbClr val="B98C2D"/>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111" autoAdjust="0"/>
  </p:normalViewPr>
  <p:slideViewPr>
    <p:cSldViewPr>
      <p:cViewPr>
        <p:scale>
          <a:sx n="60" d="100"/>
          <a:sy n="60" d="100"/>
        </p:scale>
        <p:origin x="-1092" y="-36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Employment by Disability Status</a:t>
            </a:r>
            <a:endParaRPr lang="en-US" dirty="0"/>
          </a:p>
        </c:rich>
      </c:tx>
      <c:overlay val="0"/>
    </c:title>
    <c:autoTitleDeleted val="0"/>
    <c:plotArea>
      <c:layout/>
      <c:barChart>
        <c:barDir val="col"/>
        <c:grouping val="clustered"/>
        <c:varyColors val="0"/>
        <c:ser>
          <c:idx val="0"/>
          <c:order val="0"/>
          <c:tx>
            <c:strRef>
              <c:f>Sheet1!$B$1</c:f>
              <c:strCache>
                <c:ptCount val="1"/>
                <c:pt idx="0">
                  <c:v>Series 1</c:v>
                </c:pt>
              </c:strCache>
            </c:strRef>
          </c:tx>
          <c:invertIfNegative val="0"/>
          <c:cat>
            <c:strRef>
              <c:f>Sheet1!$A$2:$A$6</c:f>
              <c:strCache>
                <c:ptCount val="5"/>
                <c:pt idx="0">
                  <c:v>Disabled, Total</c:v>
                </c:pt>
                <c:pt idx="1">
                  <c:v>Less than 30% Disabled</c:v>
                </c:pt>
                <c:pt idx="2">
                  <c:v>30 to 50% disabled</c:v>
                </c:pt>
                <c:pt idx="3">
                  <c:v>60% disabled or higher</c:v>
                </c:pt>
                <c:pt idx="4">
                  <c:v>Not disabled</c:v>
                </c:pt>
              </c:strCache>
            </c:strRef>
          </c:cat>
          <c:val>
            <c:numRef>
              <c:f>Sheet1!$B$2:$B$6</c:f>
              <c:numCache>
                <c:formatCode>General</c:formatCode>
                <c:ptCount val="5"/>
                <c:pt idx="0">
                  <c:v>70.7</c:v>
                </c:pt>
                <c:pt idx="1">
                  <c:v>77.3</c:v>
                </c:pt>
                <c:pt idx="2">
                  <c:v>75.7</c:v>
                </c:pt>
                <c:pt idx="3">
                  <c:v>55.8</c:v>
                </c:pt>
                <c:pt idx="4">
                  <c:v>81.900000000000006</c:v>
                </c:pt>
              </c:numCache>
            </c:numRef>
          </c:val>
        </c:ser>
        <c:dLbls>
          <c:showLegendKey val="0"/>
          <c:showVal val="0"/>
          <c:showCatName val="0"/>
          <c:showSerName val="0"/>
          <c:showPercent val="0"/>
          <c:showBubbleSize val="0"/>
        </c:dLbls>
        <c:gapWidth val="150"/>
        <c:axId val="41990400"/>
        <c:axId val="42000384"/>
      </c:barChart>
      <c:catAx>
        <c:axId val="41990400"/>
        <c:scaling>
          <c:orientation val="minMax"/>
        </c:scaling>
        <c:delete val="0"/>
        <c:axPos val="b"/>
        <c:majorTickMark val="out"/>
        <c:minorTickMark val="none"/>
        <c:tickLblPos val="nextTo"/>
        <c:crossAx val="42000384"/>
        <c:crosses val="autoZero"/>
        <c:auto val="1"/>
        <c:lblAlgn val="ctr"/>
        <c:lblOffset val="100"/>
        <c:noMultiLvlLbl val="0"/>
      </c:catAx>
      <c:valAx>
        <c:axId val="42000384"/>
        <c:scaling>
          <c:orientation val="minMax"/>
        </c:scaling>
        <c:delete val="0"/>
        <c:axPos val="l"/>
        <c:majorGridlines/>
        <c:numFmt formatCode="General" sourceLinked="1"/>
        <c:majorTickMark val="out"/>
        <c:minorTickMark val="none"/>
        <c:tickLblPos val="nextTo"/>
        <c:crossAx val="4199040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4210F2-1200-4DD6-B70E-7294E5C86352}" type="datetimeFigureOut">
              <a:rPr lang="en-US" smtClean="0"/>
              <a:pPr/>
              <a:t>8/30/2012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538532-1DEA-4B23-99C3-318548D1BFFF}" type="slidenum">
              <a:rPr lang="en-US" smtClean="0"/>
              <a:pPr/>
              <a:t>‹#›</a:t>
            </a:fld>
            <a:endParaRPr lang="en-US"/>
          </a:p>
        </p:txBody>
      </p:sp>
    </p:spTree>
    <p:extLst>
      <p:ext uri="{BB962C8B-B14F-4D97-AF65-F5344CB8AC3E}">
        <p14:creationId xmlns:p14="http://schemas.microsoft.com/office/powerpoint/2010/main" val="3379177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usatoday.com/news/health/story/2012-05-28/veteran-disability/55250092/1"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youtube.com/watch?v=Yco1deXOzN8"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brainlinemilitary.org/concussion_course/diagnosis.php"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dol.gov/vets/programs/userra/USERRA_Federal.pdf"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www.in.gov/dwd/2572.htm"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nationalguard.mil/about/arng.aspx"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www.arng.army.mil/News/publications/ApostureStatements/2012_ngps.pdf"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538532-1DEA-4B23-99C3-318548D1BFFF}" type="slidenum">
              <a:rPr lang="en-US" smtClean="0"/>
              <a:pPr/>
              <a:t>1</a:t>
            </a:fld>
            <a:endParaRPr lang="en-US"/>
          </a:p>
        </p:txBody>
      </p:sp>
    </p:spTree>
    <p:extLst>
      <p:ext uri="{BB962C8B-B14F-4D97-AF65-F5344CB8AC3E}">
        <p14:creationId xmlns:p14="http://schemas.microsoft.com/office/powerpoint/2010/main" val="1957468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b="1" dirty="0" smtClean="0"/>
          </a:p>
          <a:p>
            <a:pPr>
              <a:spcBef>
                <a:spcPct val="0"/>
              </a:spcBef>
              <a:buFont typeface="Arial" pitchFamily="34" charset="0"/>
              <a:buChar char="•"/>
            </a:pPr>
            <a:r>
              <a:rPr lang="en-US" b="0" dirty="0" smtClean="0"/>
              <a:t>9/11 began what</a:t>
            </a:r>
            <a:r>
              <a:rPr lang="en-US" b="0" baseline="0" dirty="0" smtClean="0"/>
              <a:t> has been called the Global War on Terrorism or GWOT. Since then, 2.4 million service members have been deployed to Iraq and Afghanistan. </a:t>
            </a:r>
          </a:p>
          <a:p>
            <a:pPr>
              <a:spcBef>
                <a:spcPct val="0"/>
              </a:spcBef>
              <a:buFont typeface="Arial" pitchFamily="34" charset="0"/>
              <a:buChar char="•"/>
            </a:pPr>
            <a:r>
              <a:rPr lang="en-US" b="0" baseline="0" dirty="0" smtClean="0"/>
              <a:t> 40% of the returning service members are National Guard and Reserve members. Many will be looking for work. </a:t>
            </a:r>
            <a:endParaRPr lang="en-US" b="0" dirty="0" smtClean="0"/>
          </a:p>
          <a:p>
            <a:pPr>
              <a:spcBef>
                <a:spcPct val="0"/>
              </a:spcBef>
            </a:pPr>
            <a:endParaRPr lang="en-US" b="1" dirty="0"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66A0014-46F6-4F63-84A8-AE3AACB495B1}" type="slidenum">
              <a:rPr lang="en-US" smtClean="0">
                <a:solidFill>
                  <a:prstClr val="black"/>
                </a:solidFill>
              </a:rPr>
              <a:pPr eaLnBrk="1" hangingPunct="1"/>
              <a:t>15</a:t>
            </a:fld>
            <a:endParaRPr lang="en-US" smtClean="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The consequences of war have changed drastically over time due to advances in medical care,</a:t>
            </a:r>
            <a:r>
              <a:rPr lang="en-US" baseline="0" dirty="0" smtClean="0"/>
              <a:t> improved body armor, changes in how wars are fought, etc.</a:t>
            </a:r>
          </a:p>
          <a:p>
            <a:pPr>
              <a:buFont typeface="Arial" pitchFamily="34" charset="0"/>
              <a:buChar char="•"/>
            </a:pPr>
            <a:r>
              <a:rPr lang="en-US" dirty="0" smtClean="0"/>
              <a:t>While</a:t>
            </a:r>
            <a:r>
              <a:rPr lang="en-US" baseline="0" dirty="0" smtClean="0"/>
              <a:t> fewer service members are dying, m</a:t>
            </a:r>
            <a:r>
              <a:rPr lang="en-US" dirty="0" smtClean="0"/>
              <a:t>any</a:t>
            </a:r>
            <a:r>
              <a:rPr lang="en-US" baseline="0" dirty="0" smtClean="0"/>
              <a:t> more wounded service members are coming home with various types of injuries.</a:t>
            </a:r>
          </a:p>
        </p:txBody>
      </p:sp>
      <p:sp>
        <p:nvSpPr>
          <p:cNvPr id="4" name="Slide Number Placeholder 3"/>
          <p:cNvSpPr>
            <a:spLocks noGrp="1"/>
          </p:cNvSpPr>
          <p:nvPr>
            <p:ph type="sldNum" sz="quarter" idx="10"/>
          </p:nvPr>
        </p:nvSpPr>
        <p:spPr/>
        <p:txBody>
          <a:bodyPr/>
          <a:lstStyle/>
          <a:p>
            <a:fld id="{57538532-1DEA-4B23-99C3-318548D1BFFF}" type="slidenum">
              <a:rPr lang="en-US" smtClean="0"/>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buFont typeface="Arial" pitchFamily="34" charset="0"/>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7538532-1DEA-4B23-99C3-318548D1BFFF}" type="slidenum">
              <a:rPr lang="en-US" smtClean="0"/>
              <a:pPr/>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most common source of injury</a:t>
            </a:r>
            <a:r>
              <a:rPr lang="en-US" baseline="0" dirty="0" smtClean="0"/>
              <a:t> and death in recent conflicts has been the impact of explosive devices. There are several levels on which explosive devices can cause damage and injury to the human body. Typically, being involved in a blast incident produces multiple injuries to various body systems. For example head trauma usually is accompanied by fractures or sensory deficits or other injuries like burns. </a:t>
            </a:r>
            <a:endParaRPr lang="en-US" dirty="0"/>
          </a:p>
        </p:txBody>
      </p:sp>
      <p:sp>
        <p:nvSpPr>
          <p:cNvPr id="4" name="Slide Number Placeholder 3"/>
          <p:cNvSpPr>
            <a:spLocks noGrp="1"/>
          </p:cNvSpPr>
          <p:nvPr>
            <p:ph type="sldNum" sz="quarter" idx="10"/>
          </p:nvPr>
        </p:nvSpPr>
        <p:spPr/>
        <p:txBody>
          <a:bodyPr/>
          <a:lstStyle/>
          <a:p>
            <a:fld id="{57538532-1DEA-4B23-99C3-318548D1BFFF}" type="slidenum">
              <a:rPr lang="en-US" smtClean="0"/>
              <a:pPr/>
              <a:t>18</a:t>
            </a:fld>
            <a:endParaRPr lang="en-US"/>
          </a:p>
        </p:txBody>
      </p:sp>
    </p:spTree>
    <p:extLst>
      <p:ext uri="{BB962C8B-B14F-4D97-AF65-F5344CB8AC3E}">
        <p14:creationId xmlns:p14="http://schemas.microsoft.com/office/powerpoint/2010/main" val="2632190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These are the five most common types</a:t>
            </a:r>
            <a:r>
              <a:rPr lang="en-US" baseline="0" dirty="0" smtClean="0"/>
              <a:t> of disabilities compensated for by the VA.</a:t>
            </a:r>
            <a:endParaRPr lang="en-US" dirty="0" smtClean="0"/>
          </a:p>
          <a:p>
            <a:pPr>
              <a:buFont typeface="Arial" pitchFamily="34" charset="0"/>
              <a:buChar char="•"/>
            </a:pPr>
            <a:r>
              <a:rPr lang="en-US" dirty="0" smtClean="0"/>
              <a:t>Although the disabilities</a:t>
            </a:r>
            <a:r>
              <a:rPr lang="en-US" baseline="0" dirty="0" smtClean="0"/>
              <a:t> most often talked about are mental health issues and TBI, the occurrences for which most veterans of the recent conflicts receive compensation are in the areas of musculoskeletal, skin-related and auditory wounds.</a:t>
            </a:r>
          </a:p>
          <a:p>
            <a:pPr>
              <a:buFont typeface="Arial" pitchFamily="34" charset="0"/>
              <a:buChar char="•"/>
            </a:pPr>
            <a:r>
              <a:rPr lang="en-US" baseline="0" dirty="0" smtClean="0"/>
              <a:t>However, mental health issues are the fourth most frequent disability compensation is received for. It is also suspected by many studies that mental health issues are widely underdiagnosed. </a:t>
            </a:r>
          </a:p>
          <a:p>
            <a:pPr>
              <a:buFont typeface="Arial" pitchFamily="34" charset="0"/>
              <a:buChar char="•"/>
            </a:pPr>
            <a:r>
              <a:rPr lang="en-US" baseline="0" dirty="0" smtClean="0"/>
              <a:t>Although there is always a very strong focus on amputations in media and other reports, partially because those are the most visible injuries / disabilities encountered, the overall number of major traumatic amputations for the OIF/OEF/OND service member and veteran population is comparatively low with a total of 1,288 as of September 2011 (VA Office of Inspector General, March 2012)</a:t>
            </a:r>
          </a:p>
          <a:p>
            <a:pPr>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57538532-1DEA-4B23-99C3-318548D1BFFF}" type="slidenum">
              <a:rPr lang="en-US" smtClean="0"/>
              <a:pPr/>
              <a:t>19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Physical pain is a frequent result of a variety of injuries to different body systems.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Many veterans have back, shoulder, and knee problems as a result of wearing body armor and heavy packs. (</a:t>
            </a:r>
            <a:r>
              <a:rPr lang="en-US" dirty="0" smtClean="0">
                <a:hlinkClick r:id="rId3"/>
              </a:rPr>
              <a:t>http://www.usatoday.com/news/health/story/2012-05-28/veteran-disability/55250092/1</a:t>
            </a:r>
            <a:r>
              <a:rPr lang="en-US" dirty="0" smtClean="0"/>
              <a:t>).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Some</a:t>
            </a:r>
            <a:r>
              <a:rPr lang="en-US" baseline="0" dirty="0" smtClean="0"/>
              <a:t> non-combat veterans also experience chronic pain as a result of routine activity, such as repeated heavy lifting.</a:t>
            </a:r>
            <a:endParaRPr lang="en-US" dirty="0" smtClean="0"/>
          </a:p>
          <a:p>
            <a:endParaRPr lang="en-US" dirty="0"/>
          </a:p>
        </p:txBody>
      </p:sp>
      <p:sp>
        <p:nvSpPr>
          <p:cNvPr id="4" name="Slide Number Placeholder 3"/>
          <p:cNvSpPr>
            <a:spLocks noGrp="1"/>
          </p:cNvSpPr>
          <p:nvPr>
            <p:ph type="sldNum" sz="quarter" idx="10"/>
          </p:nvPr>
        </p:nvSpPr>
        <p:spPr/>
        <p:txBody>
          <a:bodyPr/>
          <a:lstStyle/>
          <a:p>
            <a:fld id="{57538532-1DEA-4B23-99C3-318548D1BFFF}" type="slidenum">
              <a:rPr lang="en-US" smtClean="0"/>
              <a:pPr/>
              <a:t>20</a:t>
            </a:fld>
            <a:endParaRPr lang="en-US"/>
          </a:p>
        </p:txBody>
      </p:sp>
    </p:spTree>
    <p:extLst>
      <p:ext uri="{BB962C8B-B14F-4D97-AF65-F5344CB8AC3E}">
        <p14:creationId xmlns:p14="http://schemas.microsoft.com/office/powerpoint/2010/main" val="932545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smtClean="0"/>
              <a:t>Mental </a:t>
            </a:r>
            <a:r>
              <a:rPr lang="en-US" baseline="0" dirty="0" smtClean="0">
                <a:solidFill>
                  <a:srgbClr val="FF0000"/>
                </a:solidFill>
              </a:rPr>
              <a:t>health issues are also very common among service members and veterans and have been talked about quite frequently in the public and media over the past years. They are most prevalent in combat veterans.</a:t>
            </a:r>
          </a:p>
          <a:p>
            <a:pPr lvl="0">
              <a:buFont typeface="Arial" pitchFamily="34" charset="0"/>
              <a:buChar char="•"/>
            </a:pPr>
            <a:r>
              <a:rPr lang="en-US" baseline="0" dirty="0" smtClean="0">
                <a:solidFill>
                  <a:srgbClr val="FF0000"/>
                </a:solidFill>
              </a:rPr>
              <a:t>Injuries of these types are often called hidden or silent injuries because they are not always evident.  </a:t>
            </a:r>
          </a:p>
          <a:p>
            <a:pPr lvl="0">
              <a:buFont typeface="Arial" pitchFamily="34" charset="0"/>
              <a:buChar char="•"/>
            </a:pPr>
            <a:r>
              <a:rPr lang="en-US" baseline="0" dirty="0" smtClean="0">
                <a:solidFill>
                  <a:srgbClr val="FF0000"/>
                </a:solidFill>
              </a:rPr>
              <a:t>Depending on the sources, it is estimated that between 20 and 40% of all service members suffer from mental health issues</a:t>
            </a:r>
          </a:p>
          <a:p>
            <a:pPr lvl="0">
              <a:buFont typeface="Arial" pitchFamily="34" charset="0"/>
              <a:buChar char="•"/>
            </a:pPr>
            <a:r>
              <a:rPr lang="en-US" baseline="0" dirty="0" smtClean="0">
                <a:solidFill>
                  <a:srgbClr val="FF0000"/>
                </a:solidFill>
              </a:rPr>
              <a:t>There also is a high co-morbidity rate for different issues. </a:t>
            </a:r>
          </a:p>
          <a:p>
            <a:pPr lvl="0">
              <a:buFont typeface="Arial" pitchFamily="34" charset="0"/>
              <a:buChar char="•"/>
            </a:pPr>
            <a:r>
              <a:rPr lang="en-US" baseline="0" dirty="0" smtClean="0"/>
              <a:t>Although mental health issues are much less frequent among veterans than other injuries, they on average receive much higher disability ratings than musculoskeletal or auditory disabilities. (Table p.15 VA Benefits report).</a:t>
            </a:r>
          </a:p>
          <a:p>
            <a:pPr lvl="0">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57538532-1DEA-4B23-99C3-318548D1BFFF}" type="slidenum">
              <a:rPr lang="en-US" smtClean="0"/>
              <a:pPr/>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eaLnBrk="1" hangingPunct="1">
              <a:buFont typeface="Arial" pitchFamily="34" charset="0"/>
              <a:buChar char="•"/>
            </a:pPr>
            <a:r>
              <a:rPr lang="en-US" b="0" dirty="0" smtClean="0"/>
              <a:t>PTS can occur after car accidents, natural disasters, physical abuse, or combat. </a:t>
            </a:r>
          </a:p>
          <a:p>
            <a:pPr lvl="0" eaLnBrk="1" hangingPunct="1">
              <a:buFont typeface="Arial" pitchFamily="34" charset="0"/>
              <a:buChar char="•"/>
            </a:pPr>
            <a:r>
              <a:rPr lang="en-US" b="0" dirty="0" smtClean="0"/>
              <a:t>PTS does not always progress to PTSD. </a:t>
            </a:r>
          </a:p>
          <a:p>
            <a:pPr lvl="0" eaLnBrk="1" hangingPunct="1">
              <a:buFont typeface="Arial" pitchFamily="34" charset="0"/>
              <a:buChar char="•"/>
            </a:pPr>
            <a:r>
              <a:rPr lang="en-US" b="0" dirty="0" smtClean="0"/>
              <a:t>It</a:t>
            </a:r>
            <a:r>
              <a:rPr lang="en-US" b="0" baseline="0" dirty="0" smtClean="0"/>
              <a:t> is difficult to determine exactly how many service members and veterans have PTSD due to various limitations of the studies that have been conducted to date. </a:t>
            </a:r>
          </a:p>
          <a:p>
            <a:pPr lvl="0" eaLnBrk="1" hangingPunct="1">
              <a:buFont typeface="Arial" pitchFamily="34" charset="0"/>
              <a:buChar char="•"/>
            </a:pPr>
            <a:r>
              <a:rPr lang="en-US" b="0" baseline="0" dirty="0" smtClean="0"/>
              <a:t>VA more than doubled funding for PTSD research since 2005 and added more than 7,500 full-time mental health staff. (Institute of Medicine, Report Brief July 2012)</a:t>
            </a:r>
            <a:endParaRPr lang="en-US" b="0" dirty="0" smtClean="0"/>
          </a:p>
        </p:txBody>
      </p:sp>
      <p:sp>
        <p:nvSpPr>
          <p:cNvPr id="4" name="Slide Number Placeholder 3"/>
          <p:cNvSpPr>
            <a:spLocks noGrp="1"/>
          </p:cNvSpPr>
          <p:nvPr>
            <p:ph type="sldNum" sz="quarter" idx="10"/>
          </p:nvPr>
        </p:nvSpPr>
        <p:spPr/>
        <p:txBody>
          <a:bodyPr/>
          <a:lstStyle/>
          <a:p>
            <a:fld id="{57538532-1DEA-4B23-99C3-318548D1BFFF}" type="slidenum">
              <a:rPr lang="en-US" smtClean="0"/>
              <a:pPr/>
              <a:t>22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buFont typeface="Arial" pitchFamily="34" charset="0"/>
              <a:buChar char="•"/>
            </a:pPr>
            <a:r>
              <a:rPr lang="en-US" b="0" baseline="0" dirty="0" smtClean="0"/>
              <a:t>This video (</a:t>
            </a:r>
            <a:r>
              <a:rPr lang="en-US" dirty="0" smtClean="0">
                <a:latin typeface="Garamond" pitchFamily="18" charset="0"/>
                <a:hlinkClick r:id="rId3"/>
              </a:rPr>
              <a:t>http://www.youtube.com/watch?v=Yco1deXOzN8</a:t>
            </a:r>
            <a:r>
              <a:rPr lang="en-US" dirty="0" smtClean="0">
                <a:latin typeface="Garamond" pitchFamily="18" charset="0"/>
              </a:rPr>
              <a:t>) </a:t>
            </a:r>
            <a:r>
              <a:rPr lang="en-US" b="0" baseline="0" dirty="0" smtClean="0"/>
              <a:t>will give you an idea of what service members face every day, let’s watch a quick video.</a:t>
            </a:r>
            <a:endParaRPr lang="en-US" b="0" dirty="0" smtClean="0"/>
          </a:p>
        </p:txBody>
      </p:sp>
      <p:sp>
        <p:nvSpPr>
          <p:cNvPr id="4" name="Slide Number Placeholder 3"/>
          <p:cNvSpPr>
            <a:spLocks noGrp="1"/>
          </p:cNvSpPr>
          <p:nvPr>
            <p:ph type="sldNum" sz="quarter" idx="10"/>
          </p:nvPr>
        </p:nvSpPr>
        <p:spPr/>
        <p:txBody>
          <a:bodyPr/>
          <a:lstStyle/>
          <a:p>
            <a:fld id="{57538532-1DEA-4B23-99C3-318548D1BFFF}" type="slidenum">
              <a:rPr lang="en-US" smtClean="0"/>
              <a:pPr/>
              <a:t>23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US" b="0" dirty="0" smtClean="0"/>
              <a:t>PTSD</a:t>
            </a:r>
            <a:r>
              <a:rPr lang="en-US" b="0" baseline="0" dirty="0" smtClean="0"/>
              <a:t> symptoms can be divided into the three main categories shown here. However, these are not discrete states and individuals can experience symptoms from either category.</a:t>
            </a:r>
          </a:p>
        </p:txBody>
      </p:sp>
      <p:sp>
        <p:nvSpPr>
          <p:cNvPr id="4" name="Slide Number Placeholder 3"/>
          <p:cNvSpPr>
            <a:spLocks noGrp="1"/>
          </p:cNvSpPr>
          <p:nvPr>
            <p:ph type="sldNum" sz="quarter" idx="10"/>
          </p:nvPr>
        </p:nvSpPr>
        <p:spPr/>
        <p:txBody>
          <a:bodyPr/>
          <a:lstStyle/>
          <a:p>
            <a:fld id="{57538532-1DEA-4B23-99C3-318548D1BFFF}" type="slidenum">
              <a:rPr lang="en-US" smtClean="0"/>
              <a:pPr/>
              <a:t>24</a:t>
            </a:fld>
            <a:endParaRPr lang="en-US"/>
          </a:p>
        </p:txBody>
      </p:sp>
    </p:spTree>
    <p:extLst>
      <p:ext uri="{BB962C8B-B14F-4D97-AF65-F5344CB8AC3E}">
        <p14:creationId xmlns:p14="http://schemas.microsoft.com/office/powerpoint/2010/main" val="2217173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US" baseline="0" dirty="0" smtClean="0"/>
              <a:t>The presentation will take about 45 minutes and there will be time to Q&amp;A at the end. </a:t>
            </a:r>
            <a:endParaRPr lang="en-US" dirty="0"/>
          </a:p>
        </p:txBody>
      </p:sp>
      <p:sp>
        <p:nvSpPr>
          <p:cNvPr id="4" name="Slide Number Placeholder 3"/>
          <p:cNvSpPr>
            <a:spLocks noGrp="1"/>
          </p:cNvSpPr>
          <p:nvPr>
            <p:ph type="sldNum" sz="quarter" idx="10"/>
          </p:nvPr>
        </p:nvSpPr>
        <p:spPr/>
        <p:txBody>
          <a:bodyPr/>
          <a:lstStyle/>
          <a:p>
            <a:fld id="{57538532-1DEA-4B23-99C3-318548D1BFFF}" type="slidenum">
              <a:rPr lang="en-US" smtClean="0"/>
              <a:pPr/>
              <a:t>5</a:t>
            </a:fld>
            <a:endParaRPr lang="en-US"/>
          </a:p>
        </p:txBody>
      </p:sp>
    </p:spTree>
    <p:extLst>
      <p:ext uri="{BB962C8B-B14F-4D97-AF65-F5344CB8AC3E}">
        <p14:creationId xmlns:p14="http://schemas.microsoft.com/office/powerpoint/2010/main" val="20092626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TBI</a:t>
            </a:r>
            <a:r>
              <a:rPr lang="en-US" baseline="0" dirty="0" smtClean="0"/>
              <a:t> has been called the “signature injury” of the conflicts in Iraq and Afghanistan. However, about 1.4 million Americans experience a traumatic brain injury every year according to the Brain Injury Association of America.</a:t>
            </a:r>
          </a:p>
          <a:p>
            <a:pPr>
              <a:buFont typeface="Arial" pitchFamily="34" charset="0"/>
              <a:buChar char="•"/>
            </a:pPr>
            <a:r>
              <a:rPr lang="en-US" sz="1200" kern="1200" baseline="0" dirty="0" smtClean="0">
                <a:solidFill>
                  <a:schemeClr val="tx1"/>
                </a:solidFill>
                <a:latin typeface="+mn-lt"/>
                <a:ea typeface="+mn-ea"/>
                <a:cs typeface="+mn-cs"/>
              </a:rPr>
              <a:t>The total number of veterans who have experienced TBI isn’t known, both because TBI is hard to identify and because some veterans have not accessed VA health care services.</a:t>
            </a:r>
          </a:p>
          <a:p>
            <a:pPr>
              <a:buFont typeface="Arial" pitchFamily="34" charset="0"/>
              <a:buChar char="•"/>
            </a:pPr>
            <a:r>
              <a:rPr lang="en-US" dirty="0" smtClean="0"/>
              <a:t>Most of these cases have been mild (85% per </a:t>
            </a:r>
            <a:r>
              <a:rPr lang="en-US" dirty="0" smtClean="0">
                <a:hlinkClick r:id="rId3"/>
              </a:rPr>
              <a:t>http://www.brainlinemilitary.org/concussion_course/diagnosis.php</a:t>
            </a:r>
            <a:r>
              <a:rPr lang="en-US" dirty="0" smtClean="0"/>
              <a:t>), and most service members recover from TBI. But for some veterans, TBI has lasting effects. </a:t>
            </a:r>
          </a:p>
        </p:txBody>
      </p:sp>
      <p:sp>
        <p:nvSpPr>
          <p:cNvPr id="4" name="Slide Number Placeholder 3"/>
          <p:cNvSpPr>
            <a:spLocks noGrp="1"/>
          </p:cNvSpPr>
          <p:nvPr>
            <p:ph type="sldNum" sz="quarter" idx="10"/>
          </p:nvPr>
        </p:nvSpPr>
        <p:spPr/>
        <p:txBody>
          <a:bodyPr/>
          <a:lstStyle/>
          <a:p>
            <a:fld id="{57538532-1DEA-4B23-99C3-318548D1BFFF}" type="slidenum">
              <a:rPr lang="en-US" smtClean="0"/>
              <a:pPr/>
              <a:t>25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Mild TBI and TBI symptoms. Some occur right after the injury was sustained, some only occur at a later point in time, sometimes even after months. In most cases those symptoms vanish quickly but sometimes they persist</a:t>
            </a:r>
            <a:r>
              <a:rPr lang="en-US" baseline="0" dirty="0" smtClean="0"/>
              <a:t> and require further treatment.</a:t>
            </a:r>
            <a:endParaRPr lang="en-US" dirty="0" smtClean="0"/>
          </a:p>
        </p:txBody>
      </p:sp>
      <p:sp>
        <p:nvSpPr>
          <p:cNvPr id="4" name="Slide Number Placeholder 3"/>
          <p:cNvSpPr>
            <a:spLocks noGrp="1"/>
          </p:cNvSpPr>
          <p:nvPr>
            <p:ph type="sldNum" sz="quarter" idx="10"/>
          </p:nvPr>
        </p:nvSpPr>
        <p:spPr/>
        <p:txBody>
          <a:bodyPr/>
          <a:lstStyle/>
          <a:p>
            <a:fld id="{57538532-1DEA-4B23-99C3-318548D1BFFF}" type="slidenum">
              <a:rPr lang="en-US" smtClean="0"/>
              <a:pPr/>
              <a:t>26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US" dirty="0" smtClean="0"/>
              <a:t>This diagram</a:t>
            </a:r>
            <a:r>
              <a:rPr lang="en-US" baseline="0" dirty="0" smtClean="0"/>
              <a:t> shows how the signs and symptoms of PTSD and TBI overlap. Several of these symptoms could also be found in connection with other mental health issues like depression. </a:t>
            </a:r>
          </a:p>
          <a:p>
            <a:pPr>
              <a:buFont typeface="Arial" pitchFamily="34" charset="0"/>
              <a:buChar char="•"/>
            </a:pPr>
            <a:r>
              <a:rPr lang="en-US" baseline="0" dirty="0" smtClean="0"/>
              <a:t>Therefore, it is in many cases difficult to come to an exact diagnosis.</a:t>
            </a:r>
            <a:endParaRPr lang="en-US" dirty="0"/>
          </a:p>
        </p:txBody>
      </p:sp>
      <p:sp>
        <p:nvSpPr>
          <p:cNvPr id="4" name="Slide Number Placeholder 3"/>
          <p:cNvSpPr>
            <a:spLocks noGrp="1"/>
          </p:cNvSpPr>
          <p:nvPr>
            <p:ph type="sldNum" sz="quarter" idx="10"/>
          </p:nvPr>
        </p:nvSpPr>
        <p:spPr/>
        <p:txBody>
          <a:bodyPr/>
          <a:lstStyle/>
          <a:p>
            <a:fld id="{57538532-1DEA-4B23-99C3-318548D1BFFF}" type="slidenum">
              <a:rPr lang="en-US" smtClean="0"/>
              <a:pPr/>
              <a:t>27</a:t>
            </a:fld>
            <a:endParaRPr lang="en-US"/>
          </a:p>
        </p:txBody>
      </p:sp>
    </p:spTree>
    <p:extLst>
      <p:ext uri="{BB962C8B-B14F-4D97-AF65-F5344CB8AC3E}">
        <p14:creationId xmlns:p14="http://schemas.microsoft.com/office/powerpoint/2010/main" val="27730878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 </a:t>
            </a:r>
            <a:r>
              <a:rPr lang="en-US" sz="1200" dirty="0" smtClean="0"/>
              <a:t>Public concepts range from medical over tragic and pitiful to inspirational.</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 </a:t>
            </a:r>
            <a:r>
              <a:rPr lang="en-US" sz="1200" dirty="0" smtClean="0"/>
              <a:t>While in the service, military members are discouraged from showing weakness.</a:t>
            </a:r>
            <a:r>
              <a:rPr lang="en-US" sz="1200" baseline="0" dirty="0" smtClean="0"/>
              <a:t> Careers depend on being fit for duty</a:t>
            </a:r>
            <a:endParaRPr lang="en-US" sz="120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The VA rates disability.</a:t>
            </a:r>
            <a:r>
              <a:rPr lang="en-US" sz="1200" baseline="0" dirty="0" smtClean="0"/>
              <a:t> </a:t>
            </a:r>
            <a:r>
              <a:rPr lang="en-US" sz="1200" dirty="0" smtClean="0"/>
              <a:t>Extent of disability is expressed as a percentage from 0% (for conditions that exist but are not disabling to a compensable degree) to 100%, in increments of 10%. Language: Catastrophically Ill and Injured, or “CII”</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Hierarchy is from combat related to non-service</a:t>
            </a:r>
            <a:r>
              <a:rPr lang="en-US" sz="1200" baseline="0" dirty="0" smtClean="0"/>
              <a:t> related.</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57538532-1DEA-4B23-99C3-318548D1BFFF}" type="slidenum">
              <a:rPr lang="en-US" smtClean="0"/>
              <a:pPr/>
              <a:t>29</a:t>
            </a:fld>
            <a:endParaRPr lang="en-US"/>
          </a:p>
        </p:txBody>
      </p:sp>
    </p:spTree>
    <p:extLst>
      <p:ext uri="{BB962C8B-B14F-4D97-AF65-F5344CB8AC3E}">
        <p14:creationId xmlns:p14="http://schemas.microsoft.com/office/powerpoint/2010/main" val="35654500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US" dirty="0" smtClean="0"/>
              <a:t>Reluctance to identify yet the need / hope for high disability ratings with the VA as financial compensation depends on it.</a:t>
            </a:r>
          </a:p>
          <a:p>
            <a:pPr>
              <a:buFont typeface="Arial" pitchFamily="34" charset="0"/>
              <a:buChar char="•"/>
            </a:pPr>
            <a:r>
              <a:rPr lang="en-US" dirty="0" smtClean="0"/>
              <a:t>Self-management:</a:t>
            </a:r>
            <a:r>
              <a:rPr lang="en-US" baseline="0" dirty="0" smtClean="0"/>
              <a:t> L</a:t>
            </a:r>
            <a:r>
              <a:rPr lang="en-US" dirty="0" smtClean="0"/>
              <a:t>earning and practicing skills necessary to carry on active</a:t>
            </a:r>
            <a:r>
              <a:rPr lang="en-US" baseline="0" dirty="0" smtClean="0"/>
              <a:t> and emotionally satisfying life in the face of chronic condition.</a:t>
            </a:r>
          </a:p>
          <a:p>
            <a:pPr>
              <a:buFont typeface="Arial" pitchFamily="34" charset="0"/>
              <a:buChar char="•"/>
            </a:pPr>
            <a:r>
              <a:rPr lang="en-US" baseline="0" dirty="0" smtClean="0"/>
              <a:t>High levels of self-management skills are linked to higher perceived control over life and lower levels of secondary disability, including mental health issues and substance abuse. Studies have shown, that veterans show on average low self-management skills (</a:t>
            </a:r>
            <a:r>
              <a:rPr lang="en-US" baseline="0" dirty="0" err="1" smtClean="0"/>
              <a:t>Frain</a:t>
            </a:r>
            <a:r>
              <a:rPr lang="en-US" baseline="0" dirty="0" smtClean="0"/>
              <a:t>, Bethel, Bishop, 2010)</a:t>
            </a:r>
            <a:endParaRPr lang="en-US" dirty="0"/>
          </a:p>
        </p:txBody>
      </p:sp>
      <p:sp>
        <p:nvSpPr>
          <p:cNvPr id="4" name="Slide Number Placeholder 3"/>
          <p:cNvSpPr>
            <a:spLocks noGrp="1"/>
          </p:cNvSpPr>
          <p:nvPr>
            <p:ph type="sldNum" sz="quarter" idx="10"/>
          </p:nvPr>
        </p:nvSpPr>
        <p:spPr/>
        <p:txBody>
          <a:bodyPr/>
          <a:lstStyle/>
          <a:p>
            <a:fld id="{57538532-1DEA-4B23-99C3-318548D1BFFF}" type="slidenum">
              <a:rPr lang="en-US" smtClean="0"/>
              <a:pPr/>
              <a:t>30</a:t>
            </a:fld>
            <a:endParaRPr lang="en-US"/>
          </a:p>
        </p:txBody>
      </p:sp>
    </p:spTree>
    <p:extLst>
      <p:ext uri="{BB962C8B-B14F-4D97-AF65-F5344CB8AC3E}">
        <p14:creationId xmlns:p14="http://schemas.microsoft.com/office/powerpoint/2010/main" val="1192978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mn-lt"/>
                <a:ea typeface="+mn-ea"/>
                <a:cs typeface="+mn-cs"/>
              </a:rPr>
              <a:t>The following table is filled with data from the Bureau of Labor Statistics and compares male and female veterans (Gulf War Ear II – meaning those who joined after 9/11/11) and their unemployment rates in 2010 and 2011.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5C14C94-B326-468F-9EC6-073C1866AEE4}" type="slidenum">
              <a:rPr lang="en-US" smtClean="0"/>
              <a:pPr/>
              <a:t>32</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US" dirty="0" smtClean="0"/>
              <a:t>Among veterans who served since</a:t>
            </a:r>
            <a:r>
              <a:rPr lang="en-US" baseline="0" dirty="0" smtClean="0"/>
              <a:t> August 1990, those with service-connected disabilities were less likely to be employed than those without such disabilities. </a:t>
            </a:r>
          </a:p>
          <a:p>
            <a:pPr>
              <a:buFont typeface="Arial" pitchFamily="34" charset="0"/>
              <a:buChar char="•"/>
            </a:pPr>
            <a:r>
              <a:rPr lang="en-US" baseline="0" dirty="0" smtClean="0"/>
              <a:t>In August 09 70.7% of disabled veterans who served in the 10 years prior held a job compared to 81.9% veterans without disability related to their military service. </a:t>
            </a:r>
          </a:p>
          <a:p>
            <a:pPr>
              <a:buFont typeface="Arial" pitchFamily="34" charset="0"/>
              <a:buChar char="•"/>
            </a:pPr>
            <a:r>
              <a:rPr lang="en-US" baseline="0" dirty="0" smtClean="0"/>
              <a:t>On average, the greater the severity of the disability, the lower the proportion employed. See also MacLean (2010)</a:t>
            </a:r>
            <a:endParaRPr lang="en-US" dirty="0"/>
          </a:p>
        </p:txBody>
      </p:sp>
      <p:sp>
        <p:nvSpPr>
          <p:cNvPr id="4" name="Slide Number Placeholder 3"/>
          <p:cNvSpPr>
            <a:spLocks noGrp="1"/>
          </p:cNvSpPr>
          <p:nvPr>
            <p:ph type="sldNum" sz="quarter" idx="10"/>
          </p:nvPr>
        </p:nvSpPr>
        <p:spPr/>
        <p:txBody>
          <a:bodyPr/>
          <a:lstStyle/>
          <a:p>
            <a:fld id="{57538532-1DEA-4B23-99C3-318548D1BFFF}" type="slidenum">
              <a:rPr lang="en-US" smtClean="0"/>
              <a:pPr/>
              <a:t>33</a:t>
            </a:fld>
            <a:endParaRPr lang="en-US"/>
          </a:p>
        </p:txBody>
      </p:sp>
    </p:spTree>
    <p:extLst>
      <p:ext uri="{BB962C8B-B14F-4D97-AF65-F5344CB8AC3E}">
        <p14:creationId xmlns:p14="http://schemas.microsoft.com/office/powerpoint/2010/main" val="34163990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Veterans bring both hard and soft skills to the workplace.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57538532-1DEA-4B23-99C3-318548D1BFFF}" type="slidenum">
              <a:rPr lang="en-US" smtClean="0"/>
              <a:pPr/>
              <a:t>34</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US" dirty="0" smtClean="0"/>
              <a:t>USERRA: Regulates Military</a:t>
            </a:r>
            <a:r>
              <a:rPr lang="en-US" baseline="0" dirty="0" smtClean="0"/>
              <a:t> Leave of Absence, job reinstatement after deployment, seniority accumulation, health insurance, provides protection against discrimination, etc. </a:t>
            </a:r>
            <a:r>
              <a:rPr lang="en-US" sz="1200" dirty="0" smtClean="0">
                <a:latin typeface="Garamond" pitchFamily="18" charset="0"/>
              </a:rPr>
              <a:t>: </a:t>
            </a:r>
            <a:r>
              <a:rPr lang="en-US" sz="1200" dirty="0" smtClean="0">
                <a:latin typeface="Garamond" pitchFamily="18" charset="0"/>
                <a:hlinkClick r:id="rId3"/>
              </a:rPr>
              <a:t>http://www.dol.gov/vets/programs/userra/USERRA_Federal.pdf</a:t>
            </a:r>
            <a:r>
              <a:rPr lang="en-US" sz="1200" dirty="0" smtClean="0">
                <a:latin typeface="Garamond" pitchFamily="18" charset="0"/>
              </a:rPr>
              <a:t> </a:t>
            </a:r>
            <a:endParaRPr lang="en-US" baseline="0" dirty="0" smtClean="0"/>
          </a:p>
          <a:p>
            <a:pPr>
              <a:buFont typeface="Arial" pitchFamily="34" charset="0"/>
              <a:buChar char="•"/>
            </a:pPr>
            <a:r>
              <a:rPr lang="en-US" baseline="0" dirty="0" smtClean="0"/>
              <a:t>WOTC: Tax credits up to $4,800 for employees who hire disabled vets who have been recently discharged or have been unemployed for more than six months. </a:t>
            </a:r>
            <a:r>
              <a:rPr lang="en-US" sz="1200" dirty="0" smtClean="0">
                <a:latin typeface="Garamond" pitchFamily="18" charset="0"/>
                <a:hlinkClick r:id="rId4"/>
              </a:rPr>
              <a:t>http://www.in.gov/dwd/2572.htm</a:t>
            </a:r>
            <a:r>
              <a:rPr lang="en-US" sz="1200" dirty="0" smtClean="0">
                <a:latin typeface="Garamond" pitchFamily="18" charset="0"/>
              </a:rPr>
              <a:t> </a:t>
            </a:r>
          </a:p>
          <a:p>
            <a:pPr>
              <a:buFont typeface="Arial" pitchFamily="34" charset="0"/>
              <a:buChar char="•"/>
            </a:pPr>
            <a:r>
              <a:rPr lang="en-US" sz="1200" dirty="0" smtClean="0">
                <a:latin typeface="Garamond" pitchFamily="18" charset="0"/>
              </a:rPr>
              <a:t>VA </a:t>
            </a:r>
            <a:r>
              <a:rPr lang="en-US" sz="1200" dirty="0" err="1" smtClean="0">
                <a:latin typeface="Garamond" pitchFamily="18" charset="0"/>
              </a:rPr>
              <a:t>Voc</a:t>
            </a:r>
            <a:r>
              <a:rPr lang="en-US" sz="1200" dirty="0" smtClean="0">
                <a:latin typeface="Garamond" pitchFamily="18" charset="0"/>
              </a:rPr>
              <a:t> Rehab funds are by far not the only monies</a:t>
            </a:r>
            <a:r>
              <a:rPr lang="en-US" sz="1200" baseline="0" dirty="0" smtClean="0">
                <a:latin typeface="Garamond" pitchFamily="18" charset="0"/>
              </a:rPr>
              <a:t> available to veterans with disability. Chapter 33, REAP and also other, often state provided benefits can pay for licenses, certifications, credentials in postsecondary education and training.</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57538532-1DEA-4B23-99C3-318548D1BFFF}" type="slidenum">
              <a:rPr lang="en-US" smtClean="0"/>
              <a:pPr/>
              <a:t>35</a:t>
            </a:fld>
            <a:endParaRPr lang="en-US"/>
          </a:p>
        </p:txBody>
      </p:sp>
    </p:spTree>
    <p:extLst>
      <p:ext uri="{BB962C8B-B14F-4D97-AF65-F5344CB8AC3E}">
        <p14:creationId xmlns:p14="http://schemas.microsoft.com/office/powerpoint/2010/main" val="16805818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Almost 43% of</a:t>
            </a:r>
            <a:r>
              <a:rPr lang="en-US" baseline="0" dirty="0" smtClean="0"/>
              <a:t> VA patients and 15% of vets with a service connected disability are from rural and highly rural areas. Veterans from rural areas make a up a disproportionate share (32%) of OEF/OIF service members enrolled in the VA system (VHA Office of Rural Health, April 2012).</a:t>
            </a:r>
            <a:endParaRPr lang="en-US" dirty="0"/>
          </a:p>
        </p:txBody>
      </p:sp>
      <p:sp>
        <p:nvSpPr>
          <p:cNvPr id="4" name="Slide Number Placeholder 3"/>
          <p:cNvSpPr>
            <a:spLocks noGrp="1"/>
          </p:cNvSpPr>
          <p:nvPr>
            <p:ph type="sldNum" sz="quarter" idx="10"/>
          </p:nvPr>
        </p:nvSpPr>
        <p:spPr/>
        <p:txBody>
          <a:bodyPr/>
          <a:lstStyle/>
          <a:p>
            <a:fld id="{57538532-1DEA-4B23-99C3-318548D1BFFF}" type="slidenum">
              <a:rPr lang="en-US" smtClean="0"/>
              <a:pPr/>
              <a:t>36</a:t>
            </a:fld>
            <a:endParaRPr lang="en-US"/>
          </a:p>
        </p:txBody>
      </p:sp>
    </p:spTree>
    <p:extLst>
      <p:ext uri="{BB962C8B-B14F-4D97-AF65-F5344CB8AC3E}">
        <p14:creationId xmlns:p14="http://schemas.microsoft.com/office/powerpoint/2010/main" val="1695230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r>
              <a:rPr lang="en-US" b="0" dirty="0" smtClean="0"/>
              <a:t>MFRI is based at Purdue</a:t>
            </a:r>
            <a:r>
              <a:rPr lang="en-US" b="0" baseline="0" dirty="0" smtClean="0"/>
              <a:t> University and has been in existence since 2000.  We began with Department of Defense earmark funding, but as our funders grew, so did our mission.  We remain partially funded by </a:t>
            </a:r>
            <a:r>
              <a:rPr lang="en-US" b="0" baseline="0" dirty="0" err="1" smtClean="0"/>
              <a:t>DoD</a:t>
            </a:r>
            <a:r>
              <a:rPr lang="en-US" b="0" baseline="0" dirty="0" smtClean="0"/>
              <a:t>, but our primary support comes from Lilly Endowment.  MFRI is working with all branches of the military on individual projects as well as with </a:t>
            </a:r>
            <a:r>
              <a:rPr lang="en-US" b="0" baseline="0" dirty="0" err="1" smtClean="0"/>
              <a:t>DoD</a:t>
            </a:r>
            <a:r>
              <a:rPr lang="en-US" b="0" baseline="0" dirty="0" smtClean="0"/>
              <a:t> on projects stretching across branches.</a:t>
            </a:r>
            <a:endParaRPr lang="en-US" b="0" dirty="0" smtClean="0"/>
          </a:p>
          <a:p>
            <a:pPr>
              <a:defRPr/>
            </a:pPr>
            <a:endParaRPr lang="en-US" b="1"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F048AA4-DDB5-4EC5-88F8-4E75B4C27FA2}" type="slidenum">
              <a:rPr lang="en-US">
                <a:solidFill>
                  <a:prstClr val="black"/>
                </a:solidFill>
              </a:rPr>
              <a:pPr eaLnBrk="1" hangingPunct="1"/>
              <a:t>7</a:t>
            </a:fld>
            <a:endParaRPr lang="en-US">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“Rural” is defined by the US Census as “Territory, population,</a:t>
            </a:r>
            <a:r>
              <a:rPr lang="en-US" baseline="0" dirty="0" smtClean="0"/>
              <a:t> and housing units not classified as urban. “Urban” is defined by the US Census as comprising all territory, population, and housing units in urbanized areas and in places of 2,500 or more persons outside urbanized areas”. </a:t>
            </a:r>
            <a:endParaRPr lang="en-US" dirty="0"/>
          </a:p>
        </p:txBody>
      </p:sp>
      <p:sp>
        <p:nvSpPr>
          <p:cNvPr id="4" name="Slide Number Placeholder 3"/>
          <p:cNvSpPr>
            <a:spLocks noGrp="1"/>
          </p:cNvSpPr>
          <p:nvPr>
            <p:ph type="sldNum" sz="quarter" idx="10"/>
          </p:nvPr>
        </p:nvSpPr>
        <p:spPr/>
        <p:txBody>
          <a:bodyPr/>
          <a:lstStyle/>
          <a:p>
            <a:fld id="{57538532-1DEA-4B23-99C3-318548D1BFFF}" type="slidenum">
              <a:rPr lang="en-US" smtClean="0"/>
              <a:pPr/>
              <a:t>37</a:t>
            </a:fld>
            <a:endParaRPr lang="en-US"/>
          </a:p>
        </p:txBody>
      </p:sp>
    </p:spTree>
    <p:extLst>
      <p:ext uri="{BB962C8B-B14F-4D97-AF65-F5344CB8AC3E}">
        <p14:creationId xmlns:p14="http://schemas.microsoft.com/office/powerpoint/2010/main" val="23531626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“Horticultural therapy uses gardening, plants, floral materials, and vegetation to stimulate clients’ interest in their surrounding and promote the development of leisure or vocational skills.” (Morgan, 1989)</a:t>
            </a:r>
          </a:p>
          <a:p>
            <a:endParaRPr lang="en-US" dirty="0"/>
          </a:p>
        </p:txBody>
      </p:sp>
      <p:sp>
        <p:nvSpPr>
          <p:cNvPr id="4" name="Slide Number Placeholder 3"/>
          <p:cNvSpPr>
            <a:spLocks noGrp="1"/>
          </p:cNvSpPr>
          <p:nvPr>
            <p:ph type="sldNum" sz="quarter" idx="10"/>
          </p:nvPr>
        </p:nvSpPr>
        <p:spPr/>
        <p:txBody>
          <a:bodyPr/>
          <a:lstStyle/>
          <a:p>
            <a:fld id="{57538532-1DEA-4B23-99C3-318548D1BFFF}" type="slidenum">
              <a:rPr lang="en-US" smtClean="0"/>
              <a:pPr/>
              <a:t>38</a:t>
            </a:fld>
            <a:endParaRPr lang="en-US"/>
          </a:p>
        </p:txBody>
      </p:sp>
    </p:spTree>
    <p:extLst>
      <p:ext uri="{BB962C8B-B14F-4D97-AF65-F5344CB8AC3E}">
        <p14:creationId xmlns:p14="http://schemas.microsoft.com/office/powerpoint/2010/main" val="3395591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a:t>
            </a:r>
            <a:r>
              <a:rPr lang="en-US" baseline="0" dirty="0" smtClean="0"/>
              <a:t> shows </a:t>
            </a:r>
            <a:r>
              <a:rPr lang="en-US" dirty="0" smtClean="0"/>
              <a:t>some of the programs MFRI is currently</a:t>
            </a:r>
            <a:r>
              <a:rPr lang="en-US" baseline="0" dirty="0" smtClean="0"/>
              <a:t> involved in. </a:t>
            </a:r>
          </a:p>
          <a:p>
            <a:endParaRPr lang="en-US" baseline="0" dirty="0" smtClean="0"/>
          </a:p>
          <a:p>
            <a:r>
              <a:rPr lang="en-US" b="1" baseline="0" dirty="0" smtClean="0"/>
              <a:t>Passport:</a:t>
            </a:r>
          </a:p>
          <a:p>
            <a:pPr>
              <a:buFont typeface="Arial" pitchFamily="34" charset="0"/>
              <a:buChar char="•"/>
            </a:pPr>
            <a:r>
              <a:rPr lang="en-US" dirty="0" smtClean="0"/>
              <a:t>Passport Toward Success is </a:t>
            </a:r>
            <a:r>
              <a:rPr lang="en-US" baseline="0" dirty="0" smtClean="0"/>
              <a:t>d</a:t>
            </a:r>
            <a:r>
              <a:rPr lang="en-US" dirty="0" smtClean="0"/>
              <a:t>esigned to assist the children of military</a:t>
            </a:r>
            <a:r>
              <a:rPr lang="en-US" baseline="0" dirty="0" smtClean="0"/>
              <a:t> families who have been separated due to deployment. </a:t>
            </a:r>
          </a:p>
          <a:p>
            <a:pPr>
              <a:buFont typeface="Arial" pitchFamily="34" charset="0"/>
              <a:buChar char="•"/>
            </a:pPr>
            <a:r>
              <a:rPr lang="en-US" baseline="0" dirty="0" smtClean="0"/>
              <a:t>It includes activities designed to help military children reconnect with parents following a deployment. </a:t>
            </a:r>
            <a:endParaRPr lang="en-US" dirty="0" smtClean="0"/>
          </a:p>
          <a:p>
            <a:endParaRPr lang="en-US" baseline="0" dirty="0" smtClean="0"/>
          </a:p>
          <a:p>
            <a:r>
              <a:rPr lang="en-US" b="1" baseline="0" dirty="0" smtClean="0"/>
              <a:t>Sesame Workshop:</a:t>
            </a:r>
          </a:p>
          <a:p>
            <a:pPr>
              <a:buFont typeface="Arial" pitchFamily="34" charset="0"/>
              <a:buChar char="•"/>
            </a:pPr>
            <a:r>
              <a:rPr lang="en-US" baseline="0" dirty="0" smtClean="0"/>
              <a:t>Sesame Workshop is the non-profit arm of Sesame Street programs.</a:t>
            </a:r>
          </a:p>
          <a:p>
            <a:pPr>
              <a:buFont typeface="Arial" pitchFamily="34" charset="0"/>
              <a:buChar char="•"/>
            </a:pPr>
            <a:r>
              <a:rPr lang="en-US" baseline="0" dirty="0" smtClean="0"/>
              <a:t>In cooperation with the </a:t>
            </a:r>
            <a:r>
              <a:rPr lang="en-US" baseline="0" dirty="0" err="1" smtClean="0"/>
              <a:t>DoD</a:t>
            </a:r>
            <a:r>
              <a:rPr lang="en-US" baseline="0" dirty="0" smtClean="0"/>
              <a:t> and others, it created the “Talk, Listen, Connect” initiative to help military families deal with deployment, living with a wounded family members, and the death of a parent.</a:t>
            </a:r>
          </a:p>
          <a:p>
            <a:pPr>
              <a:buFont typeface="Arial" pitchFamily="34" charset="0"/>
              <a:buChar char="•"/>
            </a:pPr>
            <a:r>
              <a:rPr lang="en-US" baseline="0" dirty="0" smtClean="0"/>
              <a:t>MFRI assisted in evaluating the program’s effectiveness. </a:t>
            </a:r>
          </a:p>
          <a:p>
            <a:endParaRPr lang="en-US" baseline="0" dirty="0" smtClean="0"/>
          </a:p>
          <a:p>
            <a:r>
              <a:rPr lang="en-US" b="1" baseline="0" dirty="0" smtClean="0"/>
              <a:t>SBHP:</a:t>
            </a:r>
          </a:p>
          <a:p>
            <a:pPr>
              <a:buFont typeface="Arial" pitchFamily="34" charset="0"/>
              <a:buChar char="•"/>
            </a:pPr>
            <a:r>
              <a:rPr lang="en-US" dirty="0" smtClean="0"/>
              <a:t>It can</a:t>
            </a:r>
            <a:r>
              <a:rPr lang="en-US" baseline="0" dirty="0" smtClean="0"/>
              <a:t> be difficult </a:t>
            </a:r>
            <a:r>
              <a:rPr lang="en-US" dirty="0" smtClean="0"/>
              <a:t>for service members and military family members to find behavioral health</a:t>
            </a:r>
            <a:r>
              <a:rPr lang="en-US" baseline="0" dirty="0" smtClean="0"/>
              <a:t> providers who are knowledgeable about issues service members and military families face.</a:t>
            </a:r>
          </a:p>
          <a:p>
            <a:pPr>
              <a:buFont typeface="Arial" pitchFamily="34" charset="0"/>
              <a:buChar char="•"/>
            </a:pPr>
            <a:r>
              <a:rPr lang="en-US" dirty="0" smtClean="0"/>
              <a:t>Star Behavioral Health Providers</a:t>
            </a:r>
            <a:r>
              <a:rPr lang="en-US" baseline="0" dirty="0" smtClean="0"/>
              <a:t> is a program created by MFRI. It is a collaboration between the </a:t>
            </a:r>
            <a:r>
              <a:rPr lang="en-US" dirty="0" err="1" smtClean="0"/>
              <a:t>DoD</a:t>
            </a:r>
            <a:r>
              <a:rPr lang="en-US" dirty="0" smtClean="0"/>
              <a:t> Center for Deployment Psychology,</a:t>
            </a:r>
            <a:r>
              <a:rPr lang="en-US" baseline="0" dirty="0" smtClean="0"/>
              <a:t> the </a:t>
            </a:r>
            <a:r>
              <a:rPr lang="en-US" dirty="0" smtClean="0"/>
              <a:t>Indiana National Guard,</a:t>
            </a:r>
            <a:r>
              <a:rPr lang="en-US" baseline="0" dirty="0" smtClean="0"/>
              <a:t> and the </a:t>
            </a:r>
            <a:r>
              <a:rPr lang="en-US" dirty="0" smtClean="0"/>
              <a:t>Indiana Family Social Services Administration.</a:t>
            </a:r>
            <a:endParaRPr lang="en-US" baseline="0" dirty="0" smtClean="0"/>
          </a:p>
          <a:p>
            <a:pPr>
              <a:buFont typeface="Arial" pitchFamily="34" charset="0"/>
              <a:buChar char="•"/>
            </a:pPr>
            <a:r>
              <a:rPr lang="en-US" baseline="0" dirty="0" smtClean="0"/>
              <a:t>SBHP is designed to do two things:</a:t>
            </a:r>
          </a:p>
          <a:p>
            <a:pPr lvl="1">
              <a:buFont typeface="Arial" pitchFamily="34" charset="0"/>
              <a:buChar char="•"/>
            </a:pPr>
            <a:r>
              <a:rPr lang="en-US" baseline="0" dirty="0" smtClean="0"/>
              <a:t>Train civilian behavioral health providers to serve service members and military families. </a:t>
            </a:r>
          </a:p>
          <a:p>
            <a:pPr lvl="1">
              <a:buFont typeface="Arial" pitchFamily="34" charset="0"/>
              <a:buChar char="•"/>
            </a:pPr>
            <a:r>
              <a:rPr lang="en-US" baseline="0" dirty="0" smtClean="0"/>
              <a:t>Create a registry of these trained providers service members and others can use to locate these trained providers.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7538532-1DEA-4B23-99C3-318548D1BFFF}" type="slidenum">
              <a:rPr lang="en-US" smtClean="0"/>
              <a:pPr/>
              <a:t>8</a:t>
            </a:fld>
            <a:endParaRPr lang="en-US"/>
          </a:p>
        </p:txBody>
      </p:sp>
    </p:spTree>
    <p:extLst>
      <p:ext uri="{BB962C8B-B14F-4D97-AF65-F5344CB8AC3E}">
        <p14:creationId xmlns:p14="http://schemas.microsoft.com/office/powerpoint/2010/main" val="2009262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 typeface="Arial" pitchFamily="34" charset="0"/>
              <a:buChar char="•"/>
            </a:pPr>
            <a:r>
              <a:rPr lang="en-US" dirty="0" smtClean="0"/>
              <a:t>Shown here are two publications that represent new knowledge generated by</a:t>
            </a:r>
            <a:r>
              <a:rPr lang="en-US" baseline="0" dirty="0" smtClean="0"/>
              <a:t> MFRI.</a:t>
            </a:r>
          </a:p>
          <a:p>
            <a:pPr>
              <a:spcBef>
                <a:spcPct val="0"/>
              </a:spcBef>
              <a:buFont typeface="Arial" pitchFamily="34" charset="0"/>
              <a:buChar char="•"/>
            </a:pPr>
            <a:r>
              <a:rPr lang="en-US" baseline="0" dirty="0" smtClean="0"/>
              <a:t>The book on the left is a compilation of clinical issues and strategies related to military families designed for professionals who work with military families.</a:t>
            </a:r>
          </a:p>
          <a:p>
            <a:pPr>
              <a:spcBef>
                <a:spcPct val="0"/>
              </a:spcBef>
              <a:buFont typeface="Arial" pitchFamily="34" charset="0"/>
              <a:buChar char="•"/>
            </a:pPr>
            <a:r>
              <a:rPr lang="en-US" baseline="0" dirty="0" smtClean="0"/>
              <a:t>The book on the right is a textbook in family studies. </a:t>
            </a:r>
          </a:p>
          <a:p>
            <a:pPr>
              <a:spcBef>
                <a:spcPct val="0"/>
              </a:spcBef>
              <a:buFont typeface="Arial" pitchFamily="34" charset="0"/>
              <a:buChar char="•"/>
            </a:pPr>
            <a:r>
              <a:rPr lang="en-US" baseline="0" dirty="0" smtClean="0"/>
              <a:t>Shelley MacDermid Wadsworth is the director of MFRI. </a:t>
            </a:r>
          </a:p>
          <a:p>
            <a:pPr>
              <a:spcBef>
                <a:spcPct val="0"/>
              </a:spcBef>
            </a:pPr>
            <a:endParaRPr lang="en-US" dirty="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2110CBF-74BC-4131-8C0B-FC490D35862A}" type="slidenum">
              <a:rPr lang="en-US">
                <a:solidFill>
                  <a:prstClr val="black"/>
                </a:solidFill>
              </a:rPr>
              <a:pPr eaLnBrk="1" hangingPunct="1"/>
              <a:t>9</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Operation Diploma is part of MFRI.</a:t>
            </a:r>
          </a:p>
          <a:p>
            <a:pPr>
              <a:buFont typeface="Arial" pitchFamily="34" charset="0"/>
              <a:buChar char="•"/>
            </a:pPr>
            <a:r>
              <a:rPr lang="en-US" dirty="0" smtClean="0"/>
              <a:t>It was created in 2008 to work specifically </a:t>
            </a:r>
            <a:r>
              <a:rPr lang="en-US" sz="1200" b="0" i="0" kern="1200" dirty="0" smtClean="0">
                <a:solidFill>
                  <a:schemeClr val="tx1"/>
                </a:solidFill>
                <a:latin typeface="+mn-lt"/>
                <a:ea typeface="+mn-ea"/>
                <a:cs typeface="+mn-cs"/>
              </a:rPr>
              <a:t>with postsecondary education institutions, employers, and student veterans' organizations (SVOs).</a:t>
            </a:r>
          </a:p>
          <a:p>
            <a:pPr>
              <a:buFont typeface="Arial" pitchFamily="34" charset="0"/>
              <a:buChar char="•"/>
            </a:pPr>
            <a:endParaRPr lang="en-US" sz="1200" b="0" i="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7538532-1DEA-4B23-99C3-318548D1BFFF}"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The</a:t>
            </a:r>
            <a:r>
              <a:rPr lang="en-US" baseline="0" dirty="0" smtClean="0"/>
              <a:t> five US military branches are listed here. For the sake of this discussion, we are listing the Coast guard here, however it belongs to the Department of Homeland Security, not Defense.</a:t>
            </a:r>
          </a:p>
          <a:p>
            <a:pPr>
              <a:buFont typeface="Arial" pitchFamily="34" charset="0"/>
              <a:buChar char="•"/>
            </a:pPr>
            <a:r>
              <a:rPr lang="en-US" baseline="0" dirty="0" smtClean="0"/>
              <a:t>All of these branches have both active-duty and reserve members. </a:t>
            </a:r>
          </a:p>
          <a:p>
            <a:pPr>
              <a:buFont typeface="Arial" pitchFamily="34" charset="0"/>
              <a:buChar char="•"/>
            </a:pPr>
            <a:r>
              <a:rPr lang="en-US" baseline="0" dirty="0" smtClean="0"/>
              <a:t>The numbers shown are a snapshot in 2012. </a:t>
            </a:r>
          </a:p>
          <a:p>
            <a:pPr>
              <a:buFont typeface="Arial" pitchFamily="34" charset="0"/>
              <a:buChar char="•"/>
            </a:pPr>
            <a:r>
              <a:rPr lang="en-US" baseline="0" dirty="0" smtClean="0"/>
              <a:t>Active-duty soldiers work for the military full time; Reserve members train on a regular basis and then can be called to active duty at any time. </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57538532-1DEA-4B23-99C3-318548D1BFFF}"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0" dirty="0" smtClean="0"/>
              <a:t>In addition to the active-duty branches, we also have the National Guard. The National Guard typically is under the command of the state governor.</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t>National Guard members are considered citizen soldiers; that is, they work part time for the National Guard and hold civilian jobs as well. They can be</a:t>
            </a:r>
            <a:r>
              <a:rPr lang="en-US" sz="1200" b="0" baseline="0" dirty="0" smtClean="0"/>
              <a:t> called to active duty at any time. </a:t>
            </a:r>
            <a:endParaRPr lang="en-US" sz="1200" b="0" dirty="0" smtClean="0"/>
          </a:p>
          <a:p>
            <a:pPr>
              <a:buFont typeface="Arial" pitchFamily="34" charset="0"/>
              <a:buChar char="•"/>
            </a:pPr>
            <a:r>
              <a:rPr lang="en-US" baseline="0" dirty="0" smtClean="0"/>
              <a:t>A significant number of the service members deployed in Iraq and Afghanistan have been Guard members. (</a:t>
            </a:r>
            <a:r>
              <a:rPr lang="en-US" dirty="0" smtClean="0">
                <a:hlinkClick r:id="rId3"/>
              </a:rPr>
              <a:t>http://www.nationalguard.mil/about/arng.aspx</a:t>
            </a:r>
            <a:r>
              <a:rPr lang="en-US" dirty="0" smtClean="0"/>
              <a:t>)</a:t>
            </a:r>
            <a:r>
              <a:rPr lang="en-US" baseline="0" dirty="0" smtClean="0"/>
              <a:t> </a:t>
            </a:r>
          </a:p>
          <a:p>
            <a:pPr>
              <a:buFont typeface="Arial" pitchFamily="34" charset="0"/>
              <a:buChar char="•"/>
            </a:pPr>
            <a:r>
              <a:rPr lang="en-US" sz="1200" kern="1200" baseline="0" dirty="0" smtClean="0">
                <a:solidFill>
                  <a:schemeClr val="tx1"/>
                </a:solidFill>
                <a:latin typeface="+mn-lt"/>
                <a:ea typeface="+mn-ea"/>
                <a:cs typeface="+mn-cs"/>
              </a:rPr>
              <a:t>On average, 63,000 National Guard members are either deployed or mobilized at any given time for federal missions and about 5,800 are activated for domestic missions. (</a:t>
            </a:r>
            <a:r>
              <a:rPr lang="en-US" dirty="0" smtClean="0">
                <a:hlinkClick r:id="rId4"/>
              </a:rPr>
              <a:t>http://www.arng.army.mil/News/publications/ApostureStatements/2012_ngps.pdf</a:t>
            </a:r>
            <a:r>
              <a:rPr lang="en-US" dirty="0" smtClean="0"/>
              <a:t>)</a:t>
            </a:r>
          </a:p>
        </p:txBody>
      </p:sp>
      <p:sp>
        <p:nvSpPr>
          <p:cNvPr id="4" name="Slide Number Placeholder 3"/>
          <p:cNvSpPr>
            <a:spLocks noGrp="1"/>
          </p:cNvSpPr>
          <p:nvPr>
            <p:ph type="sldNum" sz="quarter" idx="10"/>
          </p:nvPr>
        </p:nvSpPr>
        <p:spPr/>
        <p:txBody>
          <a:bodyPr/>
          <a:lstStyle/>
          <a:p>
            <a:fld id="{57538532-1DEA-4B23-99C3-318548D1BFFF}"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Explain:</a:t>
            </a:r>
            <a:r>
              <a:rPr lang="en-US" b="1" baseline="0" dirty="0" smtClean="0"/>
              <a:t> </a:t>
            </a:r>
            <a:r>
              <a:rPr lang="en-US" b="0" baseline="0" dirty="0" smtClean="0"/>
              <a:t>Military branches have their own unique cultures. These logos give you an idea of the core values of each military branch.</a:t>
            </a:r>
          </a:p>
          <a:p>
            <a:endParaRPr lang="en-US" b="0" baseline="0" dirty="0" smtClean="0"/>
          </a:p>
          <a:p>
            <a:r>
              <a:rPr lang="en-US" b="0" baseline="0" dirty="0" smtClean="0"/>
              <a:t>(“</a:t>
            </a:r>
            <a:r>
              <a:rPr lang="en-US" b="0" baseline="0" dirty="0" err="1" smtClean="0"/>
              <a:t>Semper</a:t>
            </a:r>
            <a:r>
              <a:rPr lang="en-US" b="0" baseline="0" dirty="0" smtClean="0"/>
              <a:t> </a:t>
            </a:r>
            <a:r>
              <a:rPr lang="en-US" b="0" baseline="0" dirty="0" err="1" smtClean="0"/>
              <a:t>Paratus</a:t>
            </a:r>
            <a:r>
              <a:rPr lang="en-US" b="0" baseline="0" dirty="0" smtClean="0"/>
              <a:t>” in the Coast Guard emblem means “always ready.”)</a:t>
            </a:r>
            <a:endParaRPr lang="en-US" dirty="0"/>
          </a:p>
        </p:txBody>
      </p:sp>
      <p:sp>
        <p:nvSpPr>
          <p:cNvPr id="4" name="Slide Number Placeholder 3"/>
          <p:cNvSpPr>
            <a:spLocks noGrp="1"/>
          </p:cNvSpPr>
          <p:nvPr>
            <p:ph type="sldNum" sz="quarter" idx="10"/>
          </p:nvPr>
        </p:nvSpPr>
        <p:spPr/>
        <p:txBody>
          <a:bodyPr/>
          <a:lstStyle/>
          <a:p>
            <a:fld id="{57538532-1DEA-4B23-99C3-318548D1BFFF}"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4038600"/>
            <a:ext cx="9144000" cy="1085850"/>
          </a:xfrm>
        </p:spPr>
        <p:txBody>
          <a:bodyPr/>
          <a:lstStyle>
            <a:lvl1pPr>
              <a:defRPr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0" y="5257800"/>
            <a:ext cx="9144000" cy="1066800"/>
          </a:xfrm>
        </p:spPr>
        <p:txBody>
          <a:bodyPr/>
          <a:lstStyle>
            <a:lvl1pPr marL="0" indent="0" algn="ct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051629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r>
              <a:rPr lang="en-US" noProof="0" dirty="0" smtClean="0"/>
              <a:t>Click icon to add clip art</a:t>
            </a:r>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228600" y="6324600"/>
            <a:ext cx="1676400" cy="247650"/>
          </a:xfrm>
          <a:prstGeom prst="rect">
            <a:avLst/>
          </a:prstGeom>
          <a:ln/>
        </p:spPr>
        <p:txBody>
          <a:bodyPr/>
          <a:lstStyle>
            <a:lvl1pPr>
              <a:defRPr/>
            </a:lvl1pPr>
          </a:lstStyle>
          <a:p>
            <a:endParaRPr lang="en-US" dirty="0"/>
          </a:p>
        </p:txBody>
      </p:sp>
      <p:sp>
        <p:nvSpPr>
          <p:cNvPr id="6" name="Footer Placeholder 5"/>
          <p:cNvSpPr>
            <a:spLocks noGrp="1" noChangeArrowheads="1"/>
          </p:cNvSpPr>
          <p:nvPr>
            <p:ph type="ftr" sz="quarter" idx="11"/>
          </p:nvPr>
        </p:nvSpPr>
        <p:spPr>
          <a:xfrm>
            <a:off x="2057400" y="6324600"/>
            <a:ext cx="2895600" cy="247650"/>
          </a:xfrm>
          <a:prstGeom prst="rect">
            <a:avLst/>
          </a:prstGeom>
          <a:ln/>
        </p:spPr>
        <p:txBody>
          <a:bodyPr/>
          <a:lstStyle>
            <a:lvl1pPr>
              <a:defRPr/>
            </a:lvl1pPr>
          </a:lstStyle>
          <a:p>
            <a:endParaRPr lang="en-US" dirty="0"/>
          </a:p>
        </p:txBody>
      </p:sp>
      <p:sp>
        <p:nvSpPr>
          <p:cNvPr id="7" name="Slide Number Placeholder 6"/>
          <p:cNvSpPr>
            <a:spLocks noGrp="1" noChangeArrowheads="1"/>
          </p:cNvSpPr>
          <p:nvPr>
            <p:ph type="sldNum" sz="quarter" idx="12"/>
          </p:nvPr>
        </p:nvSpPr>
        <p:spPr>
          <a:xfrm>
            <a:off x="7772400" y="6324600"/>
            <a:ext cx="1066800" cy="247650"/>
          </a:xfrm>
          <a:prstGeom prst="rect">
            <a:avLst/>
          </a:prstGeom>
          <a:ln/>
        </p:spPr>
        <p:txBody>
          <a:bodyPr/>
          <a:lstStyle>
            <a:lvl1pPr>
              <a:defRPr/>
            </a:lvl1pPr>
          </a:lstStyle>
          <a:p>
            <a:fld id="{16966FEA-F4BA-4704-AB6E-262A743C8C25}" type="slidenum">
              <a:rPr lang="en-US" smtClean="0"/>
              <a:pPr/>
              <a:t>‹#›</a:t>
            </a:fld>
            <a:endParaRPr lang="en-US" dirty="0"/>
          </a:p>
        </p:txBody>
      </p:sp>
    </p:spTree>
    <p:extLst>
      <p:ext uri="{BB962C8B-B14F-4D97-AF65-F5344CB8AC3E}">
        <p14:creationId xmlns:p14="http://schemas.microsoft.com/office/powerpoint/2010/main" val="770414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4038600"/>
            <a:ext cx="9144000" cy="1085850"/>
          </a:xfrm>
        </p:spPr>
        <p:txBody>
          <a:bodyPr/>
          <a:lstStyle>
            <a:lvl1pPr>
              <a:defRPr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0" y="5257800"/>
            <a:ext cx="9144000" cy="1066800"/>
          </a:xfrm>
        </p:spPr>
        <p:txBody>
          <a:bodyPr/>
          <a:lstStyle>
            <a:lvl1pPr marL="0" indent="0" algn="ct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525089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3865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1624949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7352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7991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060514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40523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526374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38331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68057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r>
              <a:rPr lang="en-US" noProof="0" dirty="0" smtClean="0"/>
              <a:t>Click icon to add clip art</a:t>
            </a:r>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228600" y="6324600"/>
            <a:ext cx="1676400" cy="247650"/>
          </a:xfrm>
          <a:prstGeom prst="rect">
            <a:avLst/>
          </a:prstGeom>
          <a:ln/>
        </p:spPr>
        <p:txBody>
          <a:bodyPr/>
          <a:lstStyle>
            <a:lvl1pPr>
              <a:defRPr/>
            </a:lvl1pPr>
          </a:lstStyle>
          <a:p>
            <a:endParaRPr lang="en-US" dirty="0"/>
          </a:p>
        </p:txBody>
      </p:sp>
      <p:sp>
        <p:nvSpPr>
          <p:cNvPr id="6" name="Footer Placeholder 5"/>
          <p:cNvSpPr>
            <a:spLocks noGrp="1" noChangeArrowheads="1"/>
          </p:cNvSpPr>
          <p:nvPr>
            <p:ph type="ftr" sz="quarter" idx="11"/>
          </p:nvPr>
        </p:nvSpPr>
        <p:spPr>
          <a:xfrm>
            <a:off x="2057400" y="6324600"/>
            <a:ext cx="2895600" cy="247650"/>
          </a:xfrm>
          <a:prstGeom prst="rect">
            <a:avLst/>
          </a:prstGeom>
          <a:ln/>
        </p:spPr>
        <p:txBody>
          <a:bodyPr/>
          <a:lstStyle>
            <a:lvl1pPr>
              <a:defRPr/>
            </a:lvl1pPr>
          </a:lstStyle>
          <a:p>
            <a:endParaRPr lang="en-US" dirty="0"/>
          </a:p>
        </p:txBody>
      </p:sp>
      <p:sp>
        <p:nvSpPr>
          <p:cNvPr id="7" name="Slide Number Placeholder 6"/>
          <p:cNvSpPr>
            <a:spLocks noGrp="1" noChangeArrowheads="1"/>
          </p:cNvSpPr>
          <p:nvPr>
            <p:ph type="sldNum" sz="quarter" idx="12"/>
          </p:nvPr>
        </p:nvSpPr>
        <p:spPr>
          <a:xfrm>
            <a:off x="7772400" y="6324600"/>
            <a:ext cx="1066800" cy="247650"/>
          </a:xfrm>
          <a:prstGeom prst="rect">
            <a:avLst/>
          </a:prstGeom>
          <a:ln/>
        </p:spPr>
        <p:txBody>
          <a:bodyPr/>
          <a:lstStyle>
            <a:lvl1pPr>
              <a:defRPr/>
            </a:lvl1pPr>
          </a:lstStyle>
          <a:p>
            <a:fld id="{16966FEA-F4BA-4704-AB6E-262A743C8C25}" type="slidenum">
              <a:rPr lang="en-US" smtClean="0"/>
              <a:pPr/>
              <a:t>‹#›</a:t>
            </a:fld>
            <a:endParaRPr lang="en-US" dirty="0"/>
          </a:p>
        </p:txBody>
      </p:sp>
    </p:spTree>
    <p:extLst>
      <p:ext uri="{BB962C8B-B14F-4D97-AF65-F5344CB8AC3E}">
        <p14:creationId xmlns:p14="http://schemas.microsoft.com/office/powerpoint/2010/main" val="1919575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857589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78626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6639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06590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3037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06689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01059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8" descr="MFRI_PPT bg_2.jp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0505646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91" r:id="rId10"/>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8" descr="MFRI_PPT bg_2.jp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22508544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19.jpeg"/><Relationship Id="rId5" Type="http://schemas.openxmlformats.org/officeDocument/2006/relationships/image" Target="../media/image18.gif"/><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hyperlink" Target="http://www.va.gov/opa/pressrel/pressrelease.cfm?id=2327"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www.agrability.org/" TargetMode="External"/><Relationship Id="rId2" Type="http://schemas.openxmlformats.org/officeDocument/2006/relationships/hyperlink" Target="mailto:cookke@purdue.ed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youtube.com/watch?v=Yco1deXOzN8"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agrability.or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breakingnewground.info/vets"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hyperlink" Target="http://www.ourmilitary.mil/learn/our-services/" TargetMode="External"/><Relationship Id="rId2" Type="http://schemas.openxmlformats.org/officeDocument/2006/relationships/hyperlink" Target="https://www.mfri.purdue.edu/" TargetMode="External"/><Relationship Id="rId1" Type="http://schemas.openxmlformats.org/officeDocument/2006/relationships/slideLayout" Target="../slideLayouts/slideLayout12.xml"/><Relationship Id="rId5" Type="http://schemas.openxmlformats.org/officeDocument/2006/relationships/hyperlink" Target="http://www.dtic.mil/doctrine/dod_dictionary/" TargetMode="External"/><Relationship Id="rId4" Type="http://schemas.openxmlformats.org/officeDocument/2006/relationships/hyperlink" Target="http://deploymentpsych.org/training/training-catalog/military-cultural-competence"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ptsd.va.gov/public/index.asp" TargetMode="External"/><Relationship Id="rId2" Type="http://schemas.openxmlformats.org/officeDocument/2006/relationships/hyperlink" Target="http://www.polytrauma.va.gov/understanding-tbi/symptoms.asp" TargetMode="External"/><Relationship Id="rId1" Type="http://schemas.openxmlformats.org/officeDocument/2006/relationships/slideLayout" Target="../slideLayouts/slideLayout12.xml"/><Relationship Id="rId5" Type="http://schemas.openxmlformats.org/officeDocument/2006/relationships/hyperlink" Target="http://starproviders.org/providers/index.php" TargetMode="External"/><Relationship Id="rId4" Type="http://schemas.openxmlformats.org/officeDocument/2006/relationships/hyperlink" Target="http://www.giveanhour.org/"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www.doleta.gov/business/incentives/opptax/" TargetMode="External"/><Relationship Id="rId2" Type="http://schemas.openxmlformats.org/officeDocument/2006/relationships/hyperlink" Target="http://www.inesgr.org/Userra.htm" TargetMode="External"/><Relationship Id="rId1" Type="http://schemas.openxmlformats.org/officeDocument/2006/relationships/slideLayout" Target="../slideLayouts/slideLayout12.xml"/><Relationship Id="rId6" Type="http://schemas.openxmlformats.org/officeDocument/2006/relationships/hyperlink" Target="http://vets.syr.edu/pdfs/guidetoleadingpractices.pdf" TargetMode="External"/><Relationship Id="rId5" Type="http://schemas.openxmlformats.org/officeDocument/2006/relationships/hyperlink" Target="http://nod.org/assets/downloads/AmericasBestHiring.pdf" TargetMode="External"/><Relationship Id="rId4" Type="http://schemas.openxmlformats.org/officeDocument/2006/relationships/hyperlink" Target="http://www.vba.va.gov/bln/vre/"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www.cfra.org/veteran_farmers_project" TargetMode="External"/><Relationship Id="rId2" Type="http://schemas.openxmlformats.org/officeDocument/2006/relationships/hyperlink" Target="http://www.farmvetco.org/" TargetMode="External"/><Relationship Id="rId1" Type="http://schemas.openxmlformats.org/officeDocument/2006/relationships/slideLayout" Target="../slideLayouts/slideLayout12.xml"/><Relationship Id="rId6" Type="http://schemas.openxmlformats.org/officeDocument/2006/relationships/hyperlink" Target="http://www.ruralhealth.va.gov/index.asp" TargetMode="External"/><Relationship Id="rId5" Type="http://schemas.openxmlformats.org/officeDocument/2006/relationships/hyperlink" Target="http://liferaydemo.unl.edu/web/ncta/combatcowboyboots" TargetMode="External"/><Relationship Id="rId4" Type="http://schemas.openxmlformats.org/officeDocument/2006/relationships/hyperlink" Target="http://iat.msu.edu/iat/vets_to_ag"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www.nashia.org/pdf/tbi_among_veterans_may_2011.pdf" TargetMode="External"/><Relationship Id="rId7" Type="http://schemas.openxmlformats.org/officeDocument/2006/relationships/hyperlink" Target="http://www.iom.edu/~/media/Files/Report%20Files/2012/PTSD-Initial-Assessment/PTSD_I_RB.pdf" TargetMode="External"/><Relationship Id="rId2" Type="http://schemas.openxmlformats.org/officeDocument/2006/relationships/hyperlink" Target="http://www.acenet.edu/AM/Template.cfm?Section=Military_Programs" TargetMode="External"/><Relationship Id="rId1" Type="http://schemas.openxmlformats.org/officeDocument/2006/relationships/slideLayout" Target="../slideLayouts/slideLayout12.xml"/><Relationship Id="rId6" Type="http://schemas.openxmlformats.org/officeDocument/2006/relationships/hyperlink" Target="http://www.careerbuilder.com/share/aboutus/pressreleasesdetail.aspx?id=pr523&amp;sd=9/10/2009&amp;ed=12/31/2009" TargetMode="External"/><Relationship Id="rId5" Type="http://schemas.openxmlformats.org/officeDocument/2006/relationships/hyperlink" Target="http://www.bls.gov/news.release/vet.htm" TargetMode="External"/><Relationship Id="rId4" Type="http://schemas.openxmlformats.org/officeDocument/2006/relationships/hyperlink" Target="http://www.bls.gov/news.release/archives/vet_03112011.htm"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www.mayoclinic.com/health/post-traumatic-stress-disorder/ds00246/dsection=symptoms" TargetMode="External"/><Relationship Id="rId2" Type="http://schemas.openxmlformats.org/officeDocument/2006/relationships/hyperlink" Target="http://www.fas.org/sgp/crs/natsec/RL32492.pdf" TargetMode="External"/><Relationship Id="rId1" Type="http://schemas.openxmlformats.org/officeDocument/2006/relationships/slideLayout" Target="../slideLayouts/slideLayout12.xml"/><Relationship Id="rId6" Type="http://schemas.openxmlformats.org/officeDocument/2006/relationships/hyperlink" Target="http://www.ibiblio.org/hyperwar/USA/ref/Casualties/index.html" TargetMode="External"/><Relationship Id="rId5" Type="http://schemas.openxmlformats.org/officeDocument/2006/relationships/hyperlink" Target="http://www.springerlink.com/content/507463m555185p7l/fulltext.pdf" TargetMode="External"/><Relationship Id="rId4" Type="http://schemas.openxmlformats.org/officeDocument/2006/relationships/hyperlink" Target="http://www.arng.army.mil/News/publications/ApostureStatements/2012_ngps.pdf"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http://www.ruralhealth.va.gov/docs/ORH_GeneralFactSheet_April2012.pdf" TargetMode="External"/><Relationship Id="rId3" Type="http://schemas.openxmlformats.org/officeDocument/2006/relationships/hyperlink" Target="http://siadapp.dmdc.osd.mil/personnel/MILITARY/rg1203.pdf" TargetMode="External"/><Relationship Id="rId7" Type="http://schemas.openxmlformats.org/officeDocument/2006/relationships/hyperlink" Target="http://www.va.gov/opa/pressrel/pressrelease.cfm?id=2327" TargetMode="External"/><Relationship Id="rId2" Type="http://schemas.openxmlformats.org/officeDocument/2006/relationships/hyperlink" Target="http://www.todaysmilitary.com/service-branches" TargetMode="External"/><Relationship Id="rId1" Type="http://schemas.openxmlformats.org/officeDocument/2006/relationships/slideLayout" Target="../slideLayouts/slideLayout12.xml"/><Relationship Id="rId6" Type="http://schemas.openxmlformats.org/officeDocument/2006/relationships/hyperlink" Target="http://www.vba.va.gov/REPORTS/abr/2011_abr.pdf" TargetMode="External"/><Relationship Id="rId5" Type="http://schemas.openxmlformats.org/officeDocument/2006/relationships/hyperlink" Target="http://siadapp.dmdc.osd.mil/personnel/CASUALTY/gwot_reason.pdf" TargetMode="External"/><Relationship Id="rId4" Type="http://schemas.openxmlformats.org/officeDocument/2006/relationships/hyperlink" Target="http://www.defense.gov/news/casualty.pdf"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962400"/>
            <a:ext cx="9144000" cy="1085850"/>
          </a:xfrm>
        </p:spPr>
        <p:txBody>
          <a:bodyPr/>
          <a:lstStyle/>
          <a:p>
            <a:r>
              <a:rPr lang="en-US" dirty="0" smtClean="0"/>
              <a:t>Veterans in Agriculture</a:t>
            </a:r>
            <a:endParaRPr lang="en-US" dirty="0"/>
          </a:p>
        </p:txBody>
      </p:sp>
      <p:sp>
        <p:nvSpPr>
          <p:cNvPr id="4" name="Subtitle 3"/>
          <p:cNvSpPr>
            <a:spLocks noGrp="1"/>
          </p:cNvSpPr>
          <p:nvPr>
            <p:ph type="subTitle" idx="1"/>
          </p:nvPr>
        </p:nvSpPr>
        <p:spPr>
          <a:xfrm>
            <a:off x="0" y="5105400"/>
            <a:ext cx="9144000" cy="1066800"/>
          </a:xfrm>
        </p:spPr>
        <p:txBody>
          <a:bodyPr/>
          <a:lstStyle/>
          <a:p>
            <a:r>
              <a:rPr lang="en-US" dirty="0" smtClean="0"/>
              <a:t>Martina Mohrbacher, M.A.</a:t>
            </a:r>
          </a:p>
          <a:p>
            <a:r>
              <a:rPr lang="en-US" dirty="0" smtClean="0"/>
              <a:t>Outreach Specialist Operation Diploma</a:t>
            </a:r>
            <a:endParaRPr lang="en-US" dirty="0"/>
          </a:p>
        </p:txBody>
      </p:sp>
    </p:spTree>
    <p:extLst>
      <p:ext uri="{BB962C8B-B14F-4D97-AF65-F5344CB8AC3E}">
        <p14:creationId xmlns:p14="http://schemas.microsoft.com/office/powerpoint/2010/main" val="33828933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274638"/>
            <a:ext cx="6019800" cy="1143000"/>
          </a:xfrm>
        </p:spPr>
        <p:txBody>
          <a:bodyPr rtlCol="0">
            <a:normAutofit/>
          </a:bodyPr>
          <a:lstStyle/>
          <a:p>
            <a:pPr algn="l" eaLnBrk="1" fontAlgn="auto" hangingPunct="1">
              <a:spcAft>
                <a:spcPts val="0"/>
              </a:spcAft>
              <a:defRPr/>
            </a:pPr>
            <a:r>
              <a:rPr lang="en-US" dirty="0" smtClean="0"/>
              <a:t>Operation Diploma</a:t>
            </a:r>
            <a:endParaRPr lang="en-US" dirty="0"/>
          </a:p>
        </p:txBody>
      </p:sp>
      <p:pic>
        <p:nvPicPr>
          <p:cNvPr id="12291" name="Picture 4" descr="C:\Documents and Settings\sdunnram\Local Settings\Temporary Internet Files\Content.IE5\5Q7E7ZZD\MPj04230550000[1].jpg"/>
          <p:cNvPicPr>
            <a:picLocks noGrp="1" noChangeAspect="1" noChangeArrowheads="1"/>
          </p:cNvPicPr>
          <p:nvPr>
            <p:ph idx="1"/>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r="12946"/>
          <a:stretch>
            <a:fillRect/>
          </a:stretch>
        </p:blipFill>
        <p:spPr>
          <a:xfrm>
            <a:off x="-457200" y="30163"/>
            <a:ext cx="2743200" cy="4724400"/>
          </a:xfrm>
        </p:spPr>
      </p:pic>
      <p:pic>
        <p:nvPicPr>
          <p:cNvPr id="12292" name="Picture 10" descr="C:\Documents and Settings\sdunnram\Local Settings\Temporary Internet Files\Content.IE5\5Q7E7ZZD\MPj04393690000[1].jpg"/>
          <p:cNvPicPr>
            <a:picLocks noChangeAspect="1" noChangeArrowheads="1"/>
          </p:cNvPicPr>
          <p:nvPr/>
        </p:nvPicPr>
        <p:blipFill>
          <a:blip r:embed="rId4" cstate="print">
            <a:clrChange>
              <a:clrFrom>
                <a:srgbClr val="FEFFF9"/>
              </a:clrFrom>
              <a:clrTo>
                <a:srgbClr val="FEFFF9">
                  <a:alpha val="0"/>
                </a:srgbClr>
              </a:clrTo>
            </a:clrChange>
            <a:extLst>
              <a:ext uri="{28A0092B-C50C-407E-A947-70E740481C1C}">
                <a14:useLocalDpi xmlns:a14="http://schemas.microsoft.com/office/drawing/2010/main" val="0"/>
              </a:ext>
            </a:extLst>
          </a:blip>
          <a:srcRect l="2438" t="19377" b="14450"/>
          <a:stretch>
            <a:fillRect/>
          </a:stretch>
        </p:blipFill>
        <p:spPr bwMode="auto">
          <a:xfrm>
            <a:off x="228600" y="3810000"/>
            <a:ext cx="2720975" cy="276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5"/>
          <p:cNvSpPr>
            <a:spLocks noChangeArrowheads="1"/>
          </p:cNvSpPr>
          <p:nvPr/>
        </p:nvSpPr>
        <p:spPr bwMode="auto">
          <a:xfrm>
            <a:off x="2743200" y="2057400"/>
            <a:ext cx="5715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3600" dirty="0" smtClean="0">
                <a:solidFill>
                  <a:prstClr val="black"/>
                </a:solidFill>
                <a:cs typeface="Arial" charset="0"/>
              </a:rPr>
              <a:t>Help student service members achieve academic goals and transition into meaningful employment.</a:t>
            </a:r>
            <a:endParaRPr lang="en-US" sz="3600" dirty="0">
              <a:solidFill>
                <a:prstClr val="black"/>
              </a:solidFill>
              <a:cs typeface="Arial" charset="0"/>
            </a:endParaRPr>
          </a:p>
        </p:txBody>
      </p:sp>
    </p:spTree>
    <p:extLst>
      <p:ext uri="{BB962C8B-B14F-4D97-AF65-F5344CB8AC3E}">
        <p14:creationId xmlns:p14="http://schemas.microsoft.com/office/powerpoint/2010/main" val="1669316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1143000"/>
          </a:xfrm>
        </p:spPr>
        <p:txBody>
          <a:bodyPr/>
          <a:lstStyle/>
          <a:p>
            <a:r>
              <a:rPr lang="en-US" sz="6600" b="1" dirty="0" smtClean="0">
                <a:effectLst>
                  <a:outerShdw blurRad="38100" dist="38100" dir="2700000" algn="tl">
                    <a:srgbClr val="000000">
                      <a:alpha val="43137"/>
                    </a:srgbClr>
                  </a:outerShdw>
                </a:effectLst>
              </a:rPr>
              <a:t>US Military and Veterans of Recent Conflicts</a:t>
            </a:r>
            <a:endParaRPr lang="en-US" sz="6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880434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Military Branches</a:t>
            </a:r>
            <a:endParaRPr lang="en-US" dirty="0">
              <a:latin typeface="+mn-lt"/>
            </a:endParaRPr>
          </a:p>
        </p:txBody>
      </p:sp>
      <p:graphicFrame>
        <p:nvGraphicFramePr>
          <p:cNvPr id="5" name="Table 4"/>
          <p:cNvGraphicFramePr>
            <a:graphicFrameLocks noGrp="1"/>
          </p:cNvGraphicFramePr>
          <p:nvPr>
            <p:extLst>
              <p:ext uri="{D42A27DB-BD31-4B8C-83A1-F6EECF244321}">
                <p14:modId xmlns:p14="http://schemas.microsoft.com/office/powerpoint/2010/main" val="2836662820"/>
              </p:ext>
            </p:extLst>
          </p:nvPr>
        </p:nvGraphicFramePr>
        <p:xfrm>
          <a:off x="609600" y="1600200"/>
          <a:ext cx="7696200" cy="2743200"/>
        </p:xfrm>
        <a:graphic>
          <a:graphicData uri="http://schemas.openxmlformats.org/drawingml/2006/table">
            <a:tbl>
              <a:tblPr firstRow="1" bandRow="1">
                <a:tableStyleId>{073A0DAA-6AF3-43AB-8588-CEC1D06C72B9}</a:tableStyleId>
              </a:tblPr>
              <a:tblGrid>
                <a:gridCol w="2565400"/>
                <a:gridCol w="2565400"/>
                <a:gridCol w="2565400"/>
              </a:tblGrid>
              <a:tr h="370840">
                <a:tc>
                  <a:txBody>
                    <a:bodyPr/>
                    <a:lstStyle/>
                    <a:p>
                      <a:r>
                        <a:rPr lang="en-US" sz="2400" dirty="0" smtClean="0"/>
                        <a:t>Branch</a:t>
                      </a:r>
                      <a:endParaRPr lang="en-US" sz="2400" dirty="0"/>
                    </a:p>
                  </a:txBody>
                  <a:tcPr>
                    <a:solidFill>
                      <a:schemeClr val="bg1">
                        <a:lumMod val="50000"/>
                      </a:schemeClr>
                    </a:solidFill>
                  </a:tcPr>
                </a:tc>
                <a:tc>
                  <a:txBody>
                    <a:bodyPr/>
                    <a:lstStyle/>
                    <a:p>
                      <a:pPr algn="ctr"/>
                      <a:r>
                        <a:rPr lang="en-US" sz="2400" dirty="0" smtClean="0"/>
                        <a:t>Active Duty</a:t>
                      </a:r>
                      <a:endParaRPr lang="en-US" sz="2400" dirty="0"/>
                    </a:p>
                  </a:txBody>
                  <a:tcPr>
                    <a:solidFill>
                      <a:schemeClr val="bg1">
                        <a:lumMod val="50000"/>
                      </a:schemeClr>
                    </a:solidFill>
                  </a:tcPr>
                </a:tc>
                <a:tc>
                  <a:txBody>
                    <a:bodyPr/>
                    <a:lstStyle/>
                    <a:p>
                      <a:pPr algn="ctr"/>
                      <a:r>
                        <a:rPr lang="en-US" sz="2400" dirty="0" smtClean="0"/>
                        <a:t>Reserves</a:t>
                      </a:r>
                      <a:endParaRPr lang="en-US" sz="2400" dirty="0"/>
                    </a:p>
                  </a:txBody>
                  <a:tcPr>
                    <a:solidFill>
                      <a:schemeClr val="bg1">
                        <a:lumMod val="50000"/>
                      </a:schemeClr>
                    </a:solidFill>
                  </a:tcPr>
                </a:tc>
              </a:tr>
              <a:tr h="370840">
                <a:tc>
                  <a:txBody>
                    <a:bodyPr/>
                    <a:lstStyle/>
                    <a:p>
                      <a:r>
                        <a:rPr lang="en-US" sz="2400" dirty="0" smtClean="0"/>
                        <a:t>Army</a:t>
                      </a:r>
                      <a:endParaRPr lang="en-US" sz="2400" dirty="0"/>
                    </a:p>
                  </a:txBody>
                  <a:tcPr/>
                </a:tc>
                <a:tc>
                  <a:txBody>
                    <a:bodyPr/>
                    <a:lstStyle/>
                    <a:p>
                      <a:pPr algn="ctr"/>
                      <a:r>
                        <a:rPr lang="en-US" sz="2400" dirty="0" smtClean="0"/>
                        <a:t>558,000</a:t>
                      </a:r>
                      <a:endParaRPr lang="en-US" sz="2400" dirty="0"/>
                    </a:p>
                  </a:txBody>
                  <a:tcPr/>
                </a:tc>
                <a:tc>
                  <a:txBody>
                    <a:bodyPr/>
                    <a:lstStyle/>
                    <a:p>
                      <a:pPr algn="ctr"/>
                      <a:r>
                        <a:rPr lang="en-US" sz="2400" dirty="0" smtClean="0"/>
                        <a:t>201,000</a:t>
                      </a:r>
                      <a:endParaRPr lang="en-US" sz="2400" dirty="0"/>
                    </a:p>
                  </a:txBody>
                  <a:tcPr/>
                </a:tc>
              </a:tr>
              <a:tr h="370840">
                <a:tc>
                  <a:txBody>
                    <a:bodyPr/>
                    <a:lstStyle/>
                    <a:p>
                      <a:r>
                        <a:rPr lang="en-US" sz="2400" dirty="0" smtClean="0"/>
                        <a:t>Navy</a:t>
                      </a:r>
                      <a:endParaRPr lang="en-US" sz="2400" dirty="0"/>
                    </a:p>
                  </a:txBody>
                  <a:tcPr/>
                </a:tc>
                <a:tc>
                  <a:txBody>
                    <a:bodyPr/>
                    <a:lstStyle/>
                    <a:p>
                      <a:pPr algn="ctr"/>
                      <a:r>
                        <a:rPr lang="en-US" sz="2400" dirty="0" smtClean="0"/>
                        <a:t>321,000</a:t>
                      </a:r>
                      <a:endParaRPr lang="en-US" sz="2400" dirty="0"/>
                    </a:p>
                  </a:txBody>
                  <a:tcPr/>
                </a:tc>
                <a:tc>
                  <a:txBody>
                    <a:bodyPr/>
                    <a:lstStyle/>
                    <a:p>
                      <a:pPr algn="ctr"/>
                      <a:r>
                        <a:rPr lang="en-US" sz="2400" dirty="0" smtClean="0"/>
                        <a:t>50,000</a:t>
                      </a:r>
                      <a:endParaRPr lang="en-US" sz="2400" dirty="0"/>
                    </a:p>
                  </a:txBody>
                  <a:tcPr/>
                </a:tc>
              </a:tr>
              <a:tr h="370840">
                <a:tc>
                  <a:txBody>
                    <a:bodyPr/>
                    <a:lstStyle/>
                    <a:p>
                      <a:r>
                        <a:rPr lang="en-US" sz="2400" dirty="0" smtClean="0"/>
                        <a:t>Air Force</a:t>
                      </a:r>
                      <a:endParaRPr lang="en-US" sz="2400" dirty="0"/>
                    </a:p>
                  </a:txBody>
                  <a:tcPr/>
                </a:tc>
                <a:tc>
                  <a:txBody>
                    <a:bodyPr/>
                    <a:lstStyle/>
                    <a:p>
                      <a:pPr algn="ctr"/>
                      <a:r>
                        <a:rPr lang="en-US" sz="2400" dirty="0" smtClean="0"/>
                        <a:t>333,000</a:t>
                      </a:r>
                      <a:endParaRPr lang="en-US" sz="2400" dirty="0"/>
                    </a:p>
                  </a:txBody>
                  <a:tcPr/>
                </a:tc>
                <a:tc>
                  <a:txBody>
                    <a:bodyPr/>
                    <a:lstStyle/>
                    <a:p>
                      <a:pPr algn="ctr"/>
                      <a:r>
                        <a:rPr lang="en-US" sz="2400" dirty="0" smtClean="0"/>
                        <a:t>70,000</a:t>
                      </a:r>
                      <a:endParaRPr lang="en-US" sz="2400" dirty="0"/>
                    </a:p>
                  </a:txBody>
                  <a:tcPr/>
                </a:tc>
              </a:tr>
              <a:tr h="370840">
                <a:tc>
                  <a:txBody>
                    <a:bodyPr/>
                    <a:lstStyle/>
                    <a:p>
                      <a:r>
                        <a:rPr lang="en-US" sz="2400" dirty="0" smtClean="0"/>
                        <a:t>Marines</a:t>
                      </a:r>
                      <a:endParaRPr lang="en-US" sz="2400" dirty="0"/>
                    </a:p>
                  </a:txBody>
                  <a:tcPr/>
                </a:tc>
                <a:tc>
                  <a:txBody>
                    <a:bodyPr/>
                    <a:lstStyle/>
                    <a:p>
                      <a:pPr algn="ctr"/>
                      <a:r>
                        <a:rPr lang="en-US" sz="2400" dirty="0" smtClean="0"/>
                        <a:t>198,000</a:t>
                      </a:r>
                      <a:endParaRPr lang="en-US" sz="2400" dirty="0"/>
                    </a:p>
                  </a:txBody>
                  <a:tcPr/>
                </a:tc>
                <a:tc>
                  <a:txBody>
                    <a:bodyPr/>
                    <a:lstStyle/>
                    <a:p>
                      <a:pPr algn="ctr"/>
                      <a:r>
                        <a:rPr lang="en-US" sz="2400" dirty="0" smtClean="0"/>
                        <a:t>40,000</a:t>
                      </a:r>
                      <a:endParaRPr lang="en-US" sz="2400" dirty="0"/>
                    </a:p>
                  </a:txBody>
                  <a:tcPr/>
                </a:tc>
              </a:tr>
              <a:tr h="370840">
                <a:tc>
                  <a:txBody>
                    <a:bodyPr/>
                    <a:lstStyle/>
                    <a:p>
                      <a:r>
                        <a:rPr lang="en-US" sz="2400" dirty="0" smtClean="0"/>
                        <a:t>Coast Guard</a:t>
                      </a:r>
                      <a:endParaRPr lang="en-US" sz="2400" dirty="0"/>
                    </a:p>
                  </a:txBody>
                  <a:tcPr/>
                </a:tc>
                <a:tc>
                  <a:txBody>
                    <a:bodyPr/>
                    <a:lstStyle/>
                    <a:p>
                      <a:pPr algn="ctr"/>
                      <a:r>
                        <a:rPr lang="en-US" sz="2400" dirty="0" smtClean="0"/>
                        <a:t>43,000</a:t>
                      </a:r>
                      <a:endParaRPr lang="en-US" sz="2400" dirty="0"/>
                    </a:p>
                  </a:txBody>
                  <a:tcPr/>
                </a:tc>
                <a:tc>
                  <a:txBody>
                    <a:bodyPr/>
                    <a:lstStyle/>
                    <a:p>
                      <a:pPr algn="ctr"/>
                      <a:r>
                        <a:rPr lang="en-US" sz="2400" dirty="0" smtClean="0"/>
                        <a:t>8,000</a:t>
                      </a:r>
                      <a:endParaRPr lang="en-US" sz="2400" dirty="0"/>
                    </a:p>
                  </a:txBody>
                  <a:tcPr/>
                </a:tc>
              </a:tr>
            </a:tbl>
          </a:graphicData>
        </a:graphic>
      </p:graphicFrame>
      <p:sp>
        <p:nvSpPr>
          <p:cNvPr id="4" name="TextBox 3"/>
          <p:cNvSpPr txBox="1"/>
          <p:nvPr/>
        </p:nvSpPr>
        <p:spPr>
          <a:xfrm>
            <a:off x="152400" y="5867400"/>
            <a:ext cx="8534400" cy="430887"/>
          </a:xfrm>
          <a:prstGeom prst="rect">
            <a:avLst/>
          </a:prstGeom>
          <a:noFill/>
        </p:spPr>
        <p:txBody>
          <a:bodyPr wrap="square" rtlCol="0">
            <a:spAutoFit/>
          </a:bodyPr>
          <a:lstStyle/>
          <a:p>
            <a:r>
              <a:rPr lang="en-US" sz="1100" i="1" dirty="0" smtClean="0"/>
              <a:t>Department of Defense (March 2012) </a:t>
            </a:r>
          </a:p>
          <a:p>
            <a:r>
              <a:rPr lang="en-US" sz="1100" i="1" dirty="0" smtClean="0"/>
              <a:t>Today’s Military (August 2012)</a:t>
            </a:r>
            <a:endParaRPr lang="en-US" sz="1100" i="1" dirty="0"/>
          </a:p>
        </p:txBody>
      </p:sp>
    </p:spTree>
    <p:extLst>
      <p:ext uri="{BB962C8B-B14F-4D97-AF65-F5344CB8AC3E}">
        <p14:creationId xmlns:p14="http://schemas.microsoft.com/office/powerpoint/2010/main" val="16843993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National Guard</a:t>
            </a:r>
            <a:endParaRPr lang="en-US" dirty="0">
              <a:latin typeface="+mn-lt"/>
            </a:endParaRPr>
          </a:p>
        </p:txBody>
      </p:sp>
      <p:pic>
        <p:nvPicPr>
          <p:cNvPr id="4" name="Picture 2" descr="http://www.ng.mil/Images1/misc/logo.jpg"/>
          <p:cNvPicPr>
            <a:picLocks noChangeAspect="1" noChangeArrowheads="1"/>
          </p:cNvPicPr>
          <p:nvPr/>
        </p:nvPicPr>
        <p:blipFill>
          <a:blip r:embed="rId3" cstate="screen"/>
          <a:srcRect/>
          <a:stretch>
            <a:fillRect/>
          </a:stretch>
        </p:blipFill>
        <p:spPr bwMode="auto">
          <a:xfrm>
            <a:off x="2286000" y="4191000"/>
            <a:ext cx="4340767" cy="1066800"/>
          </a:xfrm>
          <a:prstGeom prst="rect">
            <a:avLst/>
          </a:prstGeom>
          <a:noFill/>
        </p:spPr>
      </p:pic>
      <p:graphicFrame>
        <p:nvGraphicFramePr>
          <p:cNvPr id="8" name="Table 7"/>
          <p:cNvGraphicFramePr>
            <a:graphicFrameLocks noGrp="1"/>
          </p:cNvGraphicFramePr>
          <p:nvPr/>
        </p:nvGraphicFramePr>
        <p:xfrm>
          <a:off x="609600" y="1600200"/>
          <a:ext cx="7620000" cy="1371600"/>
        </p:xfrm>
        <a:graphic>
          <a:graphicData uri="http://schemas.openxmlformats.org/drawingml/2006/table">
            <a:tbl>
              <a:tblPr firstRow="1" bandRow="1">
                <a:tableStyleId>{073A0DAA-6AF3-43AB-8588-CEC1D06C72B9}</a:tableStyleId>
              </a:tblPr>
              <a:tblGrid>
                <a:gridCol w="3810000"/>
                <a:gridCol w="3810000"/>
              </a:tblGrid>
              <a:tr h="370840">
                <a:tc>
                  <a:txBody>
                    <a:bodyPr/>
                    <a:lstStyle/>
                    <a:p>
                      <a:r>
                        <a:rPr lang="en-US" sz="2400" dirty="0" smtClean="0"/>
                        <a:t>Branch</a:t>
                      </a:r>
                      <a:endParaRPr lang="en-US" sz="2400" dirty="0"/>
                    </a:p>
                  </a:txBody>
                  <a:tcPr>
                    <a:solidFill>
                      <a:schemeClr val="bg1">
                        <a:lumMod val="50000"/>
                      </a:schemeClr>
                    </a:solidFill>
                  </a:tcPr>
                </a:tc>
                <a:tc>
                  <a:txBody>
                    <a:bodyPr/>
                    <a:lstStyle/>
                    <a:p>
                      <a:pPr algn="ctr"/>
                      <a:r>
                        <a:rPr lang="en-US" sz="2400" dirty="0" smtClean="0"/>
                        <a:t>Strength</a:t>
                      </a:r>
                      <a:endParaRPr lang="en-US" sz="2400" dirty="0"/>
                    </a:p>
                  </a:txBody>
                  <a:tcPr>
                    <a:solidFill>
                      <a:schemeClr val="bg1">
                        <a:lumMod val="50000"/>
                      </a:schemeClr>
                    </a:solidFill>
                  </a:tcPr>
                </a:tc>
              </a:tr>
              <a:tr h="370840">
                <a:tc>
                  <a:txBody>
                    <a:bodyPr/>
                    <a:lstStyle/>
                    <a:p>
                      <a:r>
                        <a:rPr lang="en-US" sz="2400" dirty="0" smtClean="0"/>
                        <a:t>Army</a:t>
                      </a:r>
                      <a:r>
                        <a:rPr lang="en-US" sz="2400" baseline="0" dirty="0" smtClean="0"/>
                        <a:t> National Guard</a:t>
                      </a:r>
                      <a:endParaRPr lang="en-US" sz="2400" dirty="0"/>
                    </a:p>
                  </a:txBody>
                  <a:tcPr/>
                </a:tc>
                <a:tc>
                  <a:txBody>
                    <a:bodyPr/>
                    <a:lstStyle/>
                    <a:p>
                      <a:pPr algn="ctr"/>
                      <a:r>
                        <a:rPr lang="en-US" sz="2400" dirty="0" smtClean="0"/>
                        <a:t>358,000</a:t>
                      </a:r>
                      <a:endParaRPr lang="en-US" sz="2400" dirty="0"/>
                    </a:p>
                  </a:txBody>
                  <a:tcPr/>
                </a:tc>
              </a:tr>
              <a:tr h="370840">
                <a:tc>
                  <a:txBody>
                    <a:bodyPr/>
                    <a:lstStyle/>
                    <a:p>
                      <a:r>
                        <a:rPr lang="en-US" sz="2400" dirty="0" smtClean="0"/>
                        <a:t>Air National Guard</a:t>
                      </a:r>
                      <a:endParaRPr lang="en-US" sz="2400" dirty="0"/>
                    </a:p>
                  </a:txBody>
                  <a:tcPr/>
                </a:tc>
                <a:tc>
                  <a:txBody>
                    <a:bodyPr/>
                    <a:lstStyle/>
                    <a:p>
                      <a:pPr algn="ctr"/>
                      <a:r>
                        <a:rPr lang="en-US" sz="2400" dirty="0" smtClean="0"/>
                        <a:t>107,000</a:t>
                      </a:r>
                      <a:endParaRPr lang="en-US" sz="2400" dirty="0"/>
                    </a:p>
                  </a:txBody>
                  <a:tcPr/>
                </a:tc>
              </a:tr>
            </a:tbl>
          </a:graphicData>
        </a:graphic>
      </p:graphicFrame>
      <p:sp>
        <p:nvSpPr>
          <p:cNvPr id="9" name="TextBox 8"/>
          <p:cNvSpPr txBox="1"/>
          <p:nvPr/>
        </p:nvSpPr>
        <p:spPr>
          <a:xfrm>
            <a:off x="381000" y="6019800"/>
            <a:ext cx="3039615" cy="261610"/>
          </a:xfrm>
          <a:prstGeom prst="rect">
            <a:avLst/>
          </a:prstGeom>
          <a:noFill/>
        </p:spPr>
        <p:txBody>
          <a:bodyPr wrap="none" rtlCol="0">
            <a:spAutoFit/>
          </a:bodyPr>
          <a:lstStyle/>
          <a:p>
            <a:r>
              <a:rPr lang="en-US" sz="1100" i="1" dirty="0" smtClean="0"/>
              <a:t>National Guard Bureau Posture Statement (2012)</a:t>
            </a:r>
            <a:endParaRPr lang="en-US" sz="1100" i="1" dirty="0"/>
          </a:p>
        </p:txBody>
      </p:sp>
    </p:spTree>
    <p:extLst>
      <p:ext uri="{BB962C8B-B14F-4D97-AF65-F5344CB8AC3E}">
        <p14:creationId xmlns:p14="http://schemas.microsoft.com/office/powerpoint/2010/main" val="33282031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Military Culture</a:t>
            </a:r>
            <a:endParaRPr lang="en-US" dirty="0">
              <a:latin typeface="+mn-lt"/>
            </a:endParaRPr>
          </a:p>
        </p:txBody>
      </p:sp>
      <p:pic>
        <p:nvPicPr>
          <p:cNvPr id="5" name="ClipArt Placeholder 4"/>
          <p:cNvPicPr>
            <a:picLocks noGrp="1" noChangeAspect="1"/>
          </p:cNvPicPr>
          <p:nvPr>
            <p:ph type="clipArt" sz="half" idx="1"/>
          </p:nvPr>
        </p:nvPicPr>
        <p:blipFill>
          <a:blip r:embed="rId3" cstate="print">
            <a:extLst>
              <a:ext uri="{28A0092B-C50C-407E-A947-70E740481C1C}">
                <a14:useLocalDpi xmlns:a14="http://schemas.microsoft.com/office/drawing/2010/main" val="0"/>
              </a:ext>
            </a:extLst>
          </a:blip>
          <a:stretch>
            <a:fillRect/>
          </a:stretch>
        </p:blipFill>
        <p:spPr>
          <a:xfrm>
            <a:off x="457200" y="1600200"/>
            <a:ext cx="2312260" cy="1371600"/>
          </a:xfrm>
          <a:ln>
            <a:solidFill>
              <a:schemeClr val="tx1"/>
            </a:solidFill>
          </a:ln>
        </p:spPr>
      </p:pic>
      <p:sp>
        <p:nvSpPr>
          <p:cNvPr id="4" name="Text Placeholder 3"/>
          <p:cNvSpPr>
            <a:spLocks noGrp="1"/>
          </p:cNvSpPr>
          <p:nvPr>
            <p:ph type="body" sz="half" idx="2"/>
          </p:nvPr>
        </p:nvSpPr>
        <p:spPr>
          <a:xfrm>
            <a:off x="5410200" y="1524000"/>
            <a:ext cx="3429000" cy="4525963"/>
          </a:xfrm>
        </p:spPr>
        <p:txBody>
          <a:bodyPr/>
          <a:lstStyle/>
          <a:p>
            <a:r>
              <a:rPr lang="en-US" dirty="0" smtClean="0"/>
              <a:t>Strong values</a:t>
            </a:r>
          </a:p>
          <a:p>
            <a:r>
              <a:rPr lang="en-US" dirty="0" smtClean="0"/>
              <a:t>High group cohesiveness</a:t>
            </a:r>
          </a:p>
          <a:p>
            <a:r>
              <a:rPr lang="en-US" dirty="0" smtClean="0"/>
              <a:t>Pride in service and branch</a:t>
            </a:r>
          </a:p>
          <a:p>
            <a:r>
              <a:rPr lang="en-US" dirty="0" smtClean="0"/>
              <a:t>Special lingo</a:t>
            </a:r>
          </a:p>
          <a:p>
            <a:endParaRPr lang="en-US" dirty="0" smtClean="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 y="3200400"/>
            <a:ext cx="1828800" cy="13716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95600" y="1600200"/>
            <a:ext cx="2180385" cy="13716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71800" y="3200400"/>
            <a:ext cx="2039509" cy="1371600"/>
          </a:xfrm>
          <a:prstGeom prst="rect">
            <a:avLst/>
          </a:prstGeom>
        </p:spPr>
      </p:pic>
      <p:pic>
        <p:nvPicPr>
          <p:cNvPr id="9" name="Picture 22" descr="http://semperparatus.com/insignia/semper-paratus_insig.jpg"/>
          <p:cNvPicPr>
            <a:picLocks noChangeAspect="1" noChangeArrowheads="1"/>
          </p:cNvPicPr>
          <p:nvPr/>
        </p:nvPicPr>
        <p:blipFill>
          <a:blip r:embed="rId7" cstate="screen"/>
          <a:srcRect/>
          <a:stretch>
            <a:fillRect/>
          </a:stretch>
        </p:blipFill>
        <p:spPr bwMode="auto">
          <a:xfrm>
            <a:off x="2057400" y="4800599"/>
            <a:ext cx="1577797" cy="1554480"/>
          </a:xfrm>
          <a:prstGeom prst="rect">
            <a:avLst/>
          </a:prstGeom>
          <a:noFill/>
        </p:spPr>
      </p:pic>
      <p:sp>
        <p:nvSpPr>
          <p:cNvPr id="3" name="Slide Number Placeholder 2"/>
          <p:cNvSpPr>
            <a:spLocks noGrp="1"/>
          </p:cNvSpPr>
          <p:nvPr>
            <p:ph type="sldNum" sz="quarter" idx="12"/>
          </p:nvPr>
        </p:nvSpPr>
        <p:spPr/>
        <p:txBody>
          <a:bodyPr/>
          <a:lstStyle/>
          <a:p>
            <a:fld id="{16966FEA-F4BA-4704-AB6E-262A743C8C25}" type="slidenum">
              <a:rPr lang="en-US" smtClean="0"/>
              <a:pPr/>
              <a:t>14</a:t>
            </a:fld>
            <a:endParaRPr lang="en-US" dirty="0"/>
          </a:p>
        </p:txBody>
      </p:sp>
    </p:spTree>
    <p:extLst>
      <p:ext uri="{BB962C8B-B14F-4D97-AF65-F5344CB8AC3E}">
        <p14:creationId xmlns:p14="http://schemas.microsoft.com/office/powerpoint/2010/main" val="41060863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4"/>
          <p:cNvSpPr>
            <a:spLocks noGrp="1"/>
          </p:cNvSpPr>
          <p:nvPr>
            <p:ph type="title"/>
          </p:nvPr>
        </p:nvSpPr>
        <p:spPr/>
        <p:txBody>
          <a:bodyPr/>
          <a:lstStyle/>
          <a:p>
            <a:pPr>
              <a:defRPr/>
            </a:pPr>
            <a:r>
              <a:rPr lang="en-US" dirty="0" smtClean="0">
                <a:latin typeface="+mn-lt"/>
              </a:rPr>
              <a:t>Our Military Since 2001</a:t>
            </a:r>
          </a:p>
        </p:txBody>
      </p:sp>
      <p:sp>
        <p:nvSpPr>
          <p:cNvPr id="8195" name="Content Placeholder 10"/>
          <p:cNvSpPr>
            <a:spLocks noGrp="1"/>
          </p:cNvSpPr>
          <p:nvPr>
            <p:ph sz="half" idx="1"/>
          </p:nvPr>
        </p:nvSpPr>
        <p:spPr>
          <a:xfrm>
            <a:off x="457200" y="1524000"/>
            <a:ext cx="5334000" cy="4216539"/>
          </a:xfrm>
        </p:spPr>
        <p:txBody>
          <a:bodyPr wrap="square">
            <a:spAutoFit/>
          </a:bodyPr>
          <a:lstStyle/>
          <a:p>
            <a:pPr>
              <a:spcBef>
                <a:spcPct val="0"/>
              </a:spcBef>
            </a:pPr>
            <a:r>
              <a:rPr lang="en-US" sz="2400" dirty="0" smtClean="0">
                <a:latin typeface="+mj-lt"/>
              </a:rPr>
              <a:t>Approximately 2.4 million US service members deployed for OIF (Iraq) and OEF (Afghanistan) since 2001.</a:t>
            </a:r>
          </a:p>
          <a:p>
            <a:pPr>
              <a:spcBef>
                <a:spcPct val="0"/>
              </a:spcBef>
            </a:pPr>
            <a:r>
              <a:rPr lang="en-US" sz="2400" dirty="0" smtClean="0">
                <a:latin typeface="+mj-lt"/>
              </a:rPr>
              <a:t>Since 2001 more than 1.4 million service members transitioned from the military to civilian employment.</a:t>
            </a:r>
          </a:p>
          <a:p>
            <a:pPr>
              <a:spcBef>
                <a:spcPct val="0"/>
              </a:spcBef>
            </a:pPr>
            <a:r>
              <a:rPr lang="en-US" sz="2400" dirty="0" smtClean="0">
                <a:latin typeface="+mj-lt"/>
              </a:rPr>
              <a:t>Of those, about 772,000 have used VA health care.</a:t>
            </a:r>
          </a:p>
          <a:p>
            <a:pPr>
              <a:spcBef>
                <a:spcPct val="0"/>
              </a:spcBef>
            </a:pPr>
            <a:r>
              <a:rPr lang="en-US" sz="2400" dirty="0" smtClean="0">
                <a:latin typeface="+mj-lt"/>
              </a:rPr>
              <a:t>More than 1 million are expected to transition over the next five years.</a:t>
            </a:r>
          </a:p>
          <a:p>
            <a:pPr lvl="1">
              <a:spcBef>
                <a:spcPct val="0"/>
              </a:spcBef>
            </a:pPr>
            <a:endParaRPr lang="en-US" sz="2800" dirty="0" smtClean="0">
              <a:latin typeface="+mj-lt"/>
            </a:endParaRPr>
          </a:p>
        </p:txBody>
      </p:sp>
      <p:sp>
        <p:nvSpPr>
          <p:cNvPr id="8196" name="Rectangle 1"/>
          <p:cNvSpPr>
            <a:spLocks noChangeArrowheads="1"/>
          </p:cNvSpPr>
          <p:nvPr/>
        </p:nvSpPr>
        <p:spPr bwMode="auto">
          <a:xfrm>
            <a:off x="520890" y="5791200"/>
            <a:ext cx="81534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en-US" sz="1100" i="1" dirty="0" smtClean="0">
                <a:solidFill>
                  <a:srgbClr val="000000"/>
                </a:solidFill>
                <a:ea typeface="ＭＳ Ｐゴシック" pitchFamily="34" charset="-128"/>
              </a:rPr>
              <a:t>US Department of Veterans Affairs, (June 2012)</a:t>
            </a:r>
            <a:endParaRPr lang="en-US" sz="1100" i="1" dirty="0" smtClean="0">
              <a:hlinkClick r:id="rId3"/>
            </a:endParaRPr>
          </a:p>
          <a:p>
            <a:pPr fontAlgn="base">
              <a:spcBef>
                <a:spcPct val="0"/>
              </a:spcBef>
              <a:spcAft>
                <a:spcPct val="0"/>
              </a:spcAft>
            </a:pPr>
            <a:r>
              <a:rPr lang="en-US" sz="1100" i="1" dirty="0" smtClean="0">
                <a:solidFill>
                  <a:srgbClr val="000000"/>
                </a:solidFill>
                <a:ea typeface="ＭＳ Ｐゴシック" pitchFamily="34" charset="-128"/>
              </a:rPr>
              <a:t>Institute for Veterans and Military Families (2012)</a:t>
            </a:r>
          </a:p>
          <a:p>
            <a:pPr fontAlgn="base">
              <a:spcBef>
                <a:spcPct val="0"/>
              </a:spcBef>
              <a:spcAft>
                <a:spcPct val="0"/>
              </a:spcAft>
            </a:pPr>
            <a:r>
              <a:rPr lang="en-US" sz="1100" dirty="0"/>
              <a:t>Spelman, J.F., Hunt, S.C., Seal, K.H. &amp; </a:t>
            </a:r>
            <a:r>
              <a:rPr lang="en-US" sz="1100" dirty="0" err="1"/>
              <a:t>Burgo</a:t>
            </a:r>
            <a:r>
              <a:rPr lang="en-US" sz="1100" dirty="0"/>
              <a:t>-Black, A.L. (</a:t>
            </a:r>
            <a:r>
              <a:rPr lang="en-US" sz="1100" dirty="0" smtClean="0"/>
              <a:t>2012)</a:t>
            </a:r>
            <a:endParaRPr lang="en-US" sz="1100" i="1" dirty="0">
              <a:solidFill>
                <a:srgbClr val="000000"/>
              </a:solidFill>
              <a:ea typeface="ＭＳ Ｐゴシック" pitchFamily="34" charset="-128"/>
              <a:hlinkClick r:id="rId3"/>
            </a:endParaRP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1524000"/>
            <a:ext cx="2821773"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2396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latin typeface="+mn-lt"/>
              </a:rPr>
              <a:t>Consequences of Deployment</a:t>
            </a:r>
            <a:endParaRPr lang="en-US" dirty="0">
              <a:latin typeface="+mn-lt"/>
            </a:endParaRPr>
          </a:p>
        </p:txBody>
      </p:sp>
      <p:pic>
        <p:nvPicPr>
          <p:cNvPr id="4" name="Content Placeholder 3"/>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l="16667" r="16667"/>
          <a:stretch>
            <a:fillRect/>
          </a:stretch>
        </p:blipFill>
        <p:spPr>
          <a:xfrm>
            <a:off x="6629400" y="1676400"/>
            <a:ext cx="2133600" cy="3200400"/>
          </a:xfrm>
          <a:prstGeom prst="rect">
            <a:avLst/>
          </a:prstGeom>
          <a:noFill/>
          <a:ln w="57150">
            <a:solidFill>
              <a:srgbClr val="B98C2D"/>
            </a:solidFill>
          </a:ln>
        </p:spPr>
      </p:pic>
      <p:graphicFrame>
        <p:nvGraphicFramePr>
          <p:cNvPr id="5" name="Table 4"/>
          <p:cNvGraphicFramePr>
            <a:graphicFrameLocks noGrp="1"/>
          </p:cNvGraphicFramePr>
          <p:nvPr>
            <p:extLst>
              <p:ext uri="{D42A27DB-BD31-4B8C-83A1-F6EECF244321}">
                <p14:modId xmlns:p14="http://schemas.microsoft.com/office/powerpoint/2010/main" val="1223569738"/>
              </p:ext>
            </p:extLst>
          </p:nvPr>
        </p:nvGraphicFramePr>
        <p:xfrm>
          <a:off x="609600" y="1905000"/>
          <a:ext cx="5562600" cy="2194560"/>
        </p:xfrm>
        <a:graphic>
          <a:graphicData uri="http://schemas.openxmlformats.org/drawingml/2006/table">
            <a:tbl>
              <a:tblPr firstRow="1" bandRow="1">
                <a:tableStyleId>{073A0DAA-6AF3-43AB-8588-CEC1D06C72B9}</a:tableStyleId>
              </a:tblPr>
              <a:tblGrid>
                <a:gridCol w="1472453"/>
                <a:gridCol w="2337547"/>
                <a:gridCol w="1752600"/>
              </a:tblGrid>
              <a:tr h="370840">
                <a:tc>
                  <a:txBody>
                    <a:bodyPr/>
                    <a:lstStyle/>
                    <a:p>
                      <a:r>
                        <a:rPr lang="en-US" sz="2400" dirty="0" smtClean="0"/>
                        <a:t>Conflict</a:t>
                      </a:r>
                      <a:endParaRPr lang="en-US" sz="2400" dirty="0"/>
                    </a:p>
                  </a:txBody>
                  <a:tcPr>
                    <a:solidFill>
                      <a:schemeClr val="bg1">
                        <a:lumMod val="50000"/>
                      </a:schemeClr>
                    </a:solidFill>
                  </a:tcPr>
                </a:tc>
                <a:tc>
                  <a:txBody>
                    <a:bodyPr/>
                    <a:lstStyle/>
                    <a:p>
                      <a:pPr algn="ctr"/>
                      <a:r>
                        <a:rPr lang="en-US" sz="2400" dirty="0" smtClean="0"/>
                        <a:t>Ratio Death/Wounded</a:t>
                      </a:r>
                      <a:endParaRPr lang="en-US" sz="2400" dirty="0"/>
                    </a:p>
                  </a:txBody>
                  <a:tcPr>
                    <a:solidFill>
                      <a:schemeClr val="bg1">
                        <a:lumMod val="50000"/>
                      </a:schemeClr>
                    </a:solidFill>
                  </a:tcPr>
                </a:tc>
                <a:tc>
                  <a:txBody>
                    <a:bodyPr/>
                    <a:lstStyle/>
                    <a:p>
                      <a:pPr algn="ctr"/>
                      <a:r>
                        <a:rPr lang="en-US" sz="2400" dirty="0" smtClean="0"/>
                        <a:t>Wounded</a:t>
                      </a:r>
                      <a:r>
                        <a:rPr lang="en-US" sz="2400" baseline="0" dirty="0" smtClean="0"/>
                        <a:t> That Died</a:t>
                      </a:r>
                      <a:endParaRPr lang="en-US" sz="2400" dirty="0"/>
                    </a:p>
                  </a:txBody>
                  <a:tcPr>
                    <a:solidFill>
                      <a:schemeClr val="bg1">
                        <a:lumMod val="50000"/>
                      </a:schemeClr>
                    </a:solidFill>
                  </a:tcPr>
                </a:tc>
              </a:tr>
              <a:tr h="370840">
                <a:tc>
                  <a:txBody>
                    <a:bodyPr/>
                    <a:lstStyle/>
                    <a:p>
                      <a:r>
                        <a:rPr lang="en-US" sz="2400" dirty="0" smtClean="0"/>
                        <a:t>WWII</a:t>
                      </a:r>
                      <a:endParaRPr lang="en-US" sz="2400" dirty="0"/>
                    </a:p>
                  </a:txBody>
                  <a:tcPr/>
                </a:tc>
                <a:tc>
                  <a:txBody>
                    <a:bodyPr/>
                    <a:lstStyle/>
                    <a:p>
                      <a:pPr algn="ctr"/>
                      <a:r>
                        <a:rPr lang="en-US" sz="2400" dirty="0" smtClean="0"/>
                        <a:t>1:2.6</a:t>
                      </a:r>
                      <a:endParaRPr lang="en-US" sz="2400" dirty="0"/>
                    </a:p>
                  </a:txBody>
                  <a:tcPr/>
                </a:tc>
                <a:tc>
                  <a:txBody>
                    <a:bodyPr/>
                    <a:lstStyle/>
                    <a:p>
                      <a:pPr algn="ctr"/>
                      <a:r>
                        <a:rPr lang="en-US" sz="2400" dirty="0" smtClean="0"/>
                        <a:t>4.5%</a:t>
                      </a:r>
                      <a:endParaRPr lang="en-US" sz="2400" dirty="0"/>
                    </a:p>
                  </a:txBody>
                  <a:tcPr/>
                </a:tc>
              </a:tr>
              <a:tr h="370840">
                <a:tc>
                  <a:txBody>
                    <a:bodyPr/>
                    <a:lstStyle/>
                    <a:p>
                      <a:r>
                        <a:rPr lang="en-US" sz="2400" dirty="0" smtClean="0"/>
                        <a:t>Vietnam</a:t>
                      </a:r>
                      <a:endParaRPr lang="en-US" sz="2400" dirty="0"/>
                    </a:p>
                  </a:txBody>
                  <a:tcPr/>
                </a:tc>
                <a:tc>
                  <a:txBody>
                    <a:bodyPr/>
                    <a:lstStyle/>
                    <a:p>
                      <a:pPr algn="ctr"/>
                      <a:r>
                        <a:rPr lang="en-US" sz="2400" dirty="0" smtClean="0"/>
                        <a:t>1:2.6</a:t>
                      </a:r>
                      <a:endParaRPr lang="en-US" sz="2400" dirty="0"/>
                    </a:p>
                  </a:txBody>
                  <a:tcPr/>
                </a:tc>
                <a:tc>
                  <a:txBody>
                    <a:bodyPr/>
                    <a:lstStyle/>
                    <a:p>
                      <a:pPr algn="ctr"/>
                      <a:r>
                        <a:rPr lang="en-US" sz="2400" dirty="0" smtClean="0"/>
                        <a:t>3.3%</a:t>
                      </a:r>
                      <a:endParaRPr lang="en-US" sz="2400" dirty="0"/>
                    </a:p>
                  </a:txBody>
                  <a:tcPr/>
                </a:tc>
              </a:tr>
              <a:tr h="370840">
                <a:tc>
                  <a:txBody>
                    <a:bodyPr/>
                    <a:lstStyle/>
                    <a:p>
                      <a:r>
                        <a:rPr lang="en-US" sz="2400" dirty="0" smtClean="0"/>
                        <a:t>OEF/OIF</a:t>
                      </a:r>
                      <a:endParaRPr lang="en-US" sz="2400" dirty="0"/>
                    </a:p>
                  </a:txBody>
                  <a:tcPr/>
                </a:tc>
                <a:tc>
                  <a:txBody>
                    <a:bodyPr/>
                    <a:lstStyle/>
                    <a:p>
                      <a:pPr algn="ctr"/>
                      <a:r>
                        <a:rPr lang="en-US" sz="2400" dirty="0" smtClean="0"/>
                        <a:t>1:6</a:t>
                      </a:r>
                      <a:endParaRPr lang="en-US" sz="2400" dirty="0"/>
                    </a:p>
                  </a:txBody>
                  <a:tcPr/>
                </a:tc>
                <a:tc>
                  <a:txBody>
                    <a:bodyPr/>
                    <a:lstStyle/>
                    <a:p>
                      <a:pPr algn="ctr"/>
                      <a:r>
                        <a:rPr lang="en-US" sz="2400" dirty="0" smtClean="0"/>
                        <a:t>2.6%</a:t>
                      </a:r>
                      <a:endParaRPr lang="en-US" sz="2400" dirty="0"/>
                    </a:p>
                  </a:txBody>
                  <a:tcPr/>
                </a:tc>
              </a:tr>
            </a:tbl>
          </a:graphicData>
        </a:graphic>
      </p:graphicFrame>
      <p:sp>
        <p:nvSpPr>
          <p:cNvPr id="6" name="TextBox 5"/>
          <p:cNvSpPr txBox="1"/>
          <p:nvPr/>
        </p:nvSpPr>
        <p:spPr>
          <a:xfrm>
            <a:off x="228600" y="5893713"/>
            <a:ext cx="8686800" cy="430887"/>
          </a:xfrm>
          <a:prstGeom prst="rect">
            <a:avLst/>
          </a:prstGeom>
          <a:noFill/>
        </p:spPr>
        <p:txBody>
          <a:bodyPr wrap="square" rtlCol="0">
            <a:spAutoFit/>
          </a:bodyPr>
          <a:lstStyle/>
          <a:p>
            <a:r>
              <a:rPr lang="en-US" sz="1100" dirty="0" smtClean="0"/>
              <a:t>Statistical and Accounting Branch Office of the Adjutant General (1953)</a:t>
            </a:r>
            <a:r>
              <a:rPr lang="en-US" sz="1100" i="1" dirty="0" smtClean="0"/>
              <a:t>  </a:t>
            </a:r>
          </a:p>
          <a:p>
            <a:r>
              <a:rPr lang="en-US" sz="1100" dirty="0" smtClean="0"/>
              <a:t>Leland, A., </a:t>
            </a:r>
            <a:r>
              <a:rPr lang="en-US" sz="1100" dirty="0" err="1" smtClean="0"/>
              <a:t>Oboroceanu</a:t>
            </a:r>
            <a:r>
              <a:rPr lang="en-US" sz="1100" dirty="0" smtClean="0"/>
              <a:t>, M-J</a:t>
            </a:r>
            <a:r>
              <a:rPr lang="en-US" sz="1100" i="1" dirty="0" smtClean="0"/>
              <a:t>. (2010) </a:t>
            </a:r>
            <a:endParaRPr lang="en-US" sz="1000" i="1" dirty="0"/>
          </a:p>
        </p:txBody>
      </p:sp>
    </p:spTree>
    <p:extLst>
      <p:ext uri="{BB962C8B-B14F-4D97-AF65-F5344CB8AC3E}">
        <p14:creationId xmlns:p14="http://schemas.microsoft.com/office/powerpoint/2010/main" val="18143862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latin typeface="+mn-lt"/>
              </a:rPr>
              <a:t>Deployments, Injuries, and Deaths</a:t>
            </a:r>
            <a:endParaRPr lang="en-US" dirty="0">
              <a:latin typeface="+mn-lt"/>
            </a:endParaRPr>
          </a:p>
        </p:txBody>
      </p:sp>
      <p:sp>
        <p:nvSpPr>
          <p:cNvPr id="3" name="Content Placeholder 2"/>
          <p:cNvSpPr>
            <a:spLocks noGrp="1"/>
          </p:cNvSpPr>
          <p:nvPr>
            <p:ph idx="1"/>
          </p:nvPr>
        </p:nvSpPr>
        <p:spPr>
          <a:xfrm>
            <a:off x="533400" y="1524000"/>
            <a:ext cx="8153400" cy="4114800"/>
          </a:xfrm>
        </p:spPr>
        <p:txBody>
          <a:bodyPr/>
          <a:lstStyle/>
          <a:p>
            <a:pPr eaLnBrk="1" hangingPunct="1">
              <a:defRPr/>
            </a:pPr>
            <a:r>
              <a:rPr lang="en-US" sz="2800" dirty="0" smtClean="0"/>
              <a:t>Operation Iraqi Freedom (OIF), Operation New Dawn (OND), &amp; Operation Enduring Freedom (OEF):</a:t>
            </a:r>
          </a:p>
          <a:p>
            <a:pPr lvl="1" eaLnBrk="1" hangingPunct="1">
              <a:defRPr/>
            </a:pPr>
            <a:r>
              <a:rPr lang="en-US" sz="2400" dirty="0" smtClean="0"/>
              <a:t>Over 3 million deployments resulting in multiple deployments for individuals</a:t>
            </a:r>
          </a:p>
          <a:p>
            <a:pPr lvl="1" eaLnBrk="1" hangingPunct="1">
              <a:defRPr/>
            </a:pPr>
            <a:r>
              <a:rPr lang="en-US" sz="2400" dirty="0" smtClean="0"/>
              <a:t>6,539 deaths (5,149 hostile)</a:t>
            </a:r>
          </a:p>
          <a:p>
            <a:pPr lvl="1" eaLnBrk="1" hangingPunct="1">
              <a:defRPr/>
            </a:pPr>
            <a:r>
              <a:rPr lang="en-US" sz="2400" dirty="0" smtClean="0"/>
              <a:t>49,322 wounded in action</a:t>
            </a:r>
          </a:p>
          <a:p>
            <a:pPr lvl="1" eaLnBrk="1" hangingPunct="1">
              <a:defRPr/>
            </a:pPr>
            <a:r>
              <a:rPr lang="en-US" sz="2400" dirty="0" smtClean="0"/>
              <a:t>70,175 medical transports</a:t>
            </a:r>
          </a:p>
          <a:p>
            <a:pPr lvl="1" eaLnBrk="1" hangingPunct="1">
              <a:defRPr/>
            </a:pPr>
            <a:r>
              <a:rPr lang="en-US" sz="2400" dirty="0"/>
              <a:t>L</a:t>
            </a:r>
            <a:r>
              <a:rPr lang="en-US" sz="2400" dirty="0" smtClean="0"/>
              <a:t>argest reason for injury or death (34,647) is </a:t>
            </a:r>
            <a:r>
              <a:rPr lang="en-US" sz="2400" b="1" dirty="0" smtClean="0"/>
              <a:t>explosive device</a:t>
            </a:r>
          </a:p>
          <a:p>
            <a:pPr marL="0" indent="0" eaLnBrk="1" hangingPunct="1">
              <a:buFont typeface="Arial" charset="0"/>
              <a:buNone/>
              <a:defRPr/>
            </a:pPr>
            <a:r>
              <a:rPr lang="en-US" sz="1800" dirty="0" smtClean="0">
                <a:latin typeface="Garamond" pitchFamily="18" charset="0"/>
              </a:rPr>
              <a:t>				</a:t>
            </a:r>
            <a:endParaRPr lang="en-US" sz="1800" dirty="0">
              <a:latin typeface="Garamond" pitchFamily="18" charset="0"/>
            </a:endParaRPr>
          </a:p>
        </p:txBody>
      </p:sp>
      <p:sp>
        <p:nvSpPr>
          <p:cNvPr id="5" name="TextBox 4"/>
          <p:cNvSpPr txBox="1"/>
          <p:nvPr/>
        </p:nvSpPr>
        <p:spPr>
          <a:xfrm>
            <a:off x="228600" y="5791200"/>
            <a:ext cx="8686800" cy="584775"/>
          </a:xfrm>
          <a:prstGeom prst="rect">
            <a:avLst/>
          </a:prstGeom>
          <a:noFill/>
        </p:spPr>
        <p:txBody>
          <a:bodyPr wrap="square" rtlCol="0">
            <a:spAutoFit/>
          </a:bodyPr>
          <a:lstStyle/>
          <a:p>
            <a:r>
              <a:rPr lang="en-US" sz="1100" i="1" dirty="0" smtClean="0"/>
              <a:t>Department of Defense</a:t>
            </a:r>
            <a:r>
              <a:rPr lang="en-US" sz="1100" i="1" dirty="0"/>
              <a:t> </a:t>
            </a:r>
            <a:r>
              <a:rPr lang="en-US" sz="1100" i="1" dirty="0" smtClean="0"/>
              <a:t>(August 2012)</a:t>
            </a:r>
          </a:p>
          <a:p>
            <a:r>
              <a:rPr lang="en-US" sz="1100" i="1" dirty="0" smtClean="0"/>
              <a:t>Department of Defense</a:t>
            </a:r>
            <a:r>
              <a:rPr lang="en-US" sz="1100" i="1" dirty="0"/>
              <a:t> </a:t>
            </a:r>
            <a:r>
              <a:rPr lang="en-US" sz="1100" i="1" dirty="0" smtClean="0"/>
              <a:t>(May 2012) </a:t>
            </a:r>
          </a:p>
          <a:p>
            <a:endParaRPr lang="en-US" sz="1000" i="1" dirty="0"/>
          </a:p>
        </p:txBody>
      </p:sp>
    </p:spTree>
    <p:extLst>
      <p:ext uri="{BB962C8B-B14F-4D97-AF65-F5344CB8AC3E}">
        <p14:creationId xmlns:p14="http://schemas.microsoft.com/office/powerpoint/2010/main" val="24541927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Mechanism of Blast Injuries</a:t>
            </a:r>
            <a:endParaRPr lang="en-US" dirty="0"/>
          </a:p>
        </p:txBody>
      </p:sp>
      <p:sp>
        <p:nvSpPr>
          <p:cNvPr id="3" name="Content Placeholder 2"/>
          <p:cNvSpPr>
            <a:spLocks noGrp="1"/>
          </p:cNvSpPr>
          <p:nvPr>
            <p:ph idx="1"/>
          </p:nvPr>
        </p:nvSpPr>
        <p:spPr/>
        <p:txBody>
          <a:bodyPr/>
          <a:lstStyle/>
          <a:p>
            <a:r>
              <a:rPr lang="en-US" dirty="0" smtClean="0"/>
              <a:t>Primary: Overpressure of “blast wave”</a:t>
            </a:r>
          </a:p>
          <a:p>
            <a:r>
              <a:rPr lang="en-US" dirty="0" smtClean="0"/>
              <a:t>Secondary: Flying debris</a:t>
            </a:r>
          </a:p>
          <a:p>
            <a:r>
              <a:rPr lang="en-US" dirty="0" smtClean="0"/>
              <a:t>Tertiary: Body displacement, victim thrown into stationary objects </a:t>
            </a:r>
          </a:p>
          <a:p>
            <a:r>
              <a:rPr lang="en-US" dirty="0" smtClean="0"/>
              <a:t>Quaternary: Any injury or disease not due to other mechanisms like burns, toxic inhalation, radiation exposure, etc.</a:t>
            </a:r>
            <a:endParaRPr lang="en-US" dirty="0"/>
          </a:p>
        </p:txBody>
      </p:sp>
      <p:sp>
        <p:nvSpPr>
          <p:cNvPr id="4" name="TextBox 3"/>
          <p:cNvSpPr txBox="1"/>
          <p:nvPr/>
        </p:nvSpPr>
        <p:spPr>
          <a:xfrm>
            <a:off x="381000" y="5943600"/>
            <a:ext cx="8458200" cy="261610"/>
          </a:xfrm>
          <a:prstGeom prst="rect">
            <a:avLst/>
          </a:prstGeom>
          <a:noFill/>
        </p:spPr>
        <p:txBody>
          <a:bodyPr wrap="square" rtlCol="0">
            <a:spAutoFit/>
          </a:bodyPr>
          <a:lstStyle/>
          <a:p>
            <a:pPr lvl="0"/>
            <a:r>
              <a:rPr lang="en-US" sz="1100" dirty="0">
                <a:solidFill>
                  <a:prstClr val="black"/>
                </a:solidFill>
              </a:rPr>
              <a:t>Center for Deployment Psychology (2012, March</a:t>
            </a:r>
            <a:r>
              <a:rPr lang="en-US" sz="1100" dirty="0" smtClean="0">
                <a:solidFill>
                  <a:prstClr val="black"/>
                </a:solidFill>
              </a:rPr>
              <a:t>) </a:t>
            </a:r>
            <a:endParaRPr lang="en-US" sz="1100" dirty="0">
              <a:solidFill>
                <a:prstClr val="black"/>
              </a:solidFill>
            </a:endParaRPr>
          </a:p>
        </p:txBody>
      </p:sp>
    </p:spTree>
    <p:extLst>
      <p:ext uri="{BB962C8B-B14F-4D97-AF65-F5344CB8AC3E}">
        <p14:creationId xmlns:p14="http://schemas.microsoft.com/office/powerpoint/2010/main" val="23155971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rPr>
              <a:t>Service-Connected Disabilities</a:t>
            </a:r>
            <a:endParaRPr lang="en-US" dirty="0">
              <a:latin typeface="+mn-lt"/>
            </a:endParaRPr>
          </a:p>
        </p:txBody>
      </p:sp>
      <p:sp>
        <p:nvSpPr>
          <p:cNvPr id="8" name="Content Placeholder 2"/>
          <p:cNvSpPr>
            <a:spLocks noGrp="1"/>
          </p:cNvSpPr>
          <p:nvPr>
            <p:ph sz="half" idx="1"/>
          </p:nvPr>
        </p:nvSpPr>
        <p:spPr>
          <a:xfrm>
            <a:off x="457200" y="1371600"/>
            <a:ext cx="5638800" cy="4754563"/>
          </a:xfrm>
        </p:spPr>
        <p:txBody>
          <a:bodyPr/>
          <a:lstStyle/>
          <a:p>
            <a:r>
              <a:rPr lang="en-US" sz="2400" dirty="0"/>
              <a:t>D</a:t>
            </a:r>
            <a:r>
              <a:rPr lang="en-US" sz="2400" dirty="0" smtClean="0"/>
              <a:t>isabilities by body system for Global War on Terror veterans receiving VA compensation at the end of fiscal year 2011: </a:t>
            </a:r>
          </a:p>
          <a:p>
            <a:pPr lvl="1"/>
            <a:r>
              <a:rPr lang="en-US" sz="2000" b="1" dirty="0" smtClean="0"/>
              <a:t>Musculoskeletal: </a:t>
            </a:r>
            <a:r>
              <a:rPr lang="en-US" sz="2000" dirty="0" smtClean="0"/>
              <a:t>Back strain, knee impairment, or tendon inflammation (45%)</a:t>
            </a:r>
          </a:p>
          <a:p>
            <a:pPr lvl="1"/>
            <a:r>
              <a:rPr lang="en-US" sz="2000" b="1" dirty="0" smtClean="0"/>
              <a:t>Skin: </a:t>
            </a:r>
            <a:r>
              <a:rPr lang="en-US" sz="2000" dirty="0" smtClean="0"/>
              <a:t>Scars and eczema (12%)</a:t>
            </a:r>
          </a:p>
          <a:p>
            <a:pPr lvl="1"/>
            <a:r>
              <a:rPr lang="en-US" sz="2000" b="1" dirty="0" smtClean="0"/>
              <a:t>Auditory: </a:t>
            </a:r>
            <a:r>
              <a:rPr lang="en-US" sz="2000" dirty="0" smtClean="0"/>
              <a:t>Tinnitus and hearing loss (10%)</a:t>
            </a:r>
          </a:p>
          <a:p>
            <a:pPr lvl="1"/>
            <a:r>
              <a:rPr lang="en-US" sz="2000" b="1" dirty="0" smtClean="0"/>
              <a:t>Mental: </a:t>
            </a:r>
            <a:r>
              <a:rPr lang="en-US" sz="2000" dirty="0" smtClean="0"/>
              <a:t>PTSD, depression, and adjustment disorder (7%)</a:t>
            </a:r>
          </a:p>
          <a:p>
            <a:pPr lvl="1"/>
            <a:r>
              <a:rPr lang="en-US" sz="2000" b="1" dirty="0" smtClean="0"/>
              <a:t>Neurological conditions </a:t>
            </a:r>
            <a:r>
              <a:rPr lang="en-US" sz="2000" dirty="0" smtClean="0"/>
              <a:t>(7%)</a:t>
            </a:r>
          </a:p>
          <a:p>
            <a:pPr lvl="1"/>
            <a:endParaRPr lang="en-US" sz="2000" dirty="0" smtClean="0"/>
          </a:p>
          <a:p>
            <a:pPr lvl="1"/>
            <a:endParaRPr lang="en-US" sz="2000" dirty="0" smtClean="0"/>
          </a:p>
          <a:p>
            <a:pPr lvl="1"/>
            <a:endParaRPr lang="en-US" sz="2000" dirty="0" smtClean="0"/>
          </a:p>
          <a:p>
            <a:endParaRPr lang="en-US" sz="2400" dirty="0" smtClean="0"/>
          </a:p>
          <a:p>
            <a:endParaRPr lang="en-US" dirty="0" smtClean="0"/>
          </a:p>
          <a:p>
            <a:endParaRPr lang="en-US" dirty="0" smtClean="0"/>
          </a:p>
          <a:p>
            <a:endParaRPr lang="en-US" dirty="0" smtClean="0"/>
          </a:p>
        </p:txBody>
      </p:sp>
      <p:pic>
        <p:nvPicPr>
          <p:cNvPr id="1026" name="Picture 2" descr="C:\Users\mmohrbac\AppData\Local\Microsoft\Windows\Temporary Internet Files\Content.IE5\A18DOK63\MP90042312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1524000"/>
            <a:ext cx="1854844" cy="2748714"/>
          </a:xfrm>
          <a:prstGeom prst="rect">
            <a:avLst/>
          </a:prstGeom>
          <a:noFill/>
          <a:ln w="57150">
            <a:solidFill>
              <a:srgbClr val="B98C2D"/>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3400" y="6019800"/>
            <a:ext cx="8077200" cy="261610"/>
          </a:xfrm>
          <a:prstGeom prst="rect">
            <a:avLst/>
          </a:prstGeom>
          <a:noFill/>
        </p:spPr>
        <p:txBody>
          <a:bodyPr wrap="square" rtlCol="0">
            <a:spAutoFit/>
          </a:bodyPr>
          <a:lstStyle/>
          <a:p>
            <a:r>
              <a:rPr lang="en-US" sz="1100" i="1" dirty="0" smtClean="0"/>
              <a:t>US Department of Veterans Affairs</a:t>
            </a:r>
            <a:r>
              <a:rPr lang="en-US" sz="1100" i="1" dirty="0"/>
              <a:t> </a:t>
            </a:r>
            <a:r>
              <a:rPr lang="en-US" sz="1100" i="1" dirty="0" smtClean="0"/>
              <a:t>(2012)</a:t>
            </a:r>
            <a:endParaRPr lang="en-US" sz="1100" i="1" dirty="0"/>
          </a:p>
        </p:txBody>
      </p:sp>
    </p:spTree>
    <p:extLst>
      <p:ext uri="{BB962C8B-B14F-4D97-AF65-F5344CB8AC3E}">
        <p14:creationId xmlns:p14="http://schemas.microsoft.com/office/powerpoint/2010/main" val="40906688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0" y="304800"/>
            <a:ext cx="9144000" cy="1143000"/>
          </a:xfrm>
        </p:spPr>
        <p:txBody>
          <a:bodyPr/>
          <a:lstStyle/>
          <a:p>
            <a:pPr algn="ctr"/>
            <a:r>
              <a:rPr lang="en-US" b="1" dirty="0" smtClean="0"/>
              <a:t>Basic Webinar Instructions</a:t>
            </a:r>
          </a:p>
        </p:txBody>
      </p:sp>
      <p:sp>
        <p:nvSpPr>
          <p:cNvPr id="51203" name="Content Placeholder 2"/>
          <p:cNvSpPr>
            <a:spLocks noGrp="1"/>
          </p:cNvSpPr>
          <p:nvPr>
            <p:ph idx="1"/>
          </p:nvPr>
        </p:nvSpPr>
        <p:spPr>
          <a:xfrm>
            <a:off x="457200" y="1219200"/>
            <a:ext cx="8458200" cy="5410200"/>
          </a:xfrm>
        </p:spPr>
        <p:txBody>
          <a:bodyPr>
            <a:normAutofit fontScale="92500"/>
          </a:bodyPr>
          <a:lstStyle/>
          <a:p>
            <a:pPr>
              <a:lnSpc>
                <a:spcPts val="2900"/>
              </a:lnSpc>
            </a:pPr>
            <a:r>
              <a:rPr lang="en-US" sz="3000" dirty="0" smtClean="0"/>
              <a:t>Need speakers or headphones to hear the presentation</a:t>
            </a:r>
          </a:p>
          <a:p>
            <a:pPr>
              <a:lnSpc>
                <a:spcPts val="2900"/>
              </a:lnSpc>
            </a:pPr>
            <a:r>
              <a:rPr lang="en-US" sz="3000" dirty="0" smtClean="0"/>
              <a:t>Meeting &gt; Manage My Settings &gt; My Connection Speed</a:t>
            </a:r>
          </a:p>
          <a:p>
            <a:pPr lvl="1">
              <a:lnSpc>
                <a:spcPts val="2900"/>
              </a:lnSpc>
            </a:pPr>
            <a:r>
              <a:rPr lang="en-US" sz="3000" i="1" dirty="0" smtClean="0"/>
              <a:t>Dial-up not recommended</a:t>
            </a:r>
          </a:p>
          <a:p>
            <a:pPr>
              <a:lnSpc>
                <a:spcPts val="2900"/>
              </a:lnSpc>
            </a:pPr>
            <a:r>
              <a:rPr lang="en-US" sz="3000" dirty="0" smtClean="0"/>
              <a:t>Questions about presentation – type into chat window and hit send icon, and they’ll be addressed at the end.</a:t>
            </a:r>
          </a:p>
          <a:p>
            <a:pPr>
              <a:lnSpc>
                <a:spcPts val="2900"/>
              </a:lnSpc>
            </a:pPr>
            <a:r>
              <a:rPr lang="en-US" sz="3000" dirty="0" smtClean="0"/>
              <a:t>Captioning pod</a:t>
            </a:r>
          </a:p>
          <a:p>
            <a:pPr>
              <a:lnSpc>
                <a:spcPts val="2900"/>
              </a:lnSpc>
            </a:pPr>
            <a:r>
              <a:rPr lang="en-US" sz="3000" dirty="0" smtClean="0"/>
              <a:t>Problems: use chat window or email </a:t>
            </a:r>
            <a:r>
              <a:rPr lang="en-US" sz="2600" dirty="0" smtClean="0">
                <a:solidFill>
                  <a:schemeClr val="accent2"/>
                </a:solidFill>
                <a:hlinkClick r:id="rId2"/>
              </a:rPr>
              <a:t>cookke@purdue.edu</a:t>
            </a:r>
            <a:r>
              <a:rPr lang="en-US" sz="3000" dirty="0" smtClean="0"/>
              <a:t>  </a:t>
            </a:r>
          </a:p>
          <a:p>
            <a:pPr>
              <a:lnSpc>
                <a:spcPts val="2900"/>
              </a:lnSpc>
            </a:pPr>
            <a:r>
              <a:rPr lang="en-US" sz="3000" dirty="0" smtClean="0"/>
              <a:t>4 quick survey questions</a:t>
            </a:r>
          </a:p>
          <a:p>
            <a:pPr>
              <a:lnSpc>
                <a:spcPts val="2900"/>
              </a:lnSpc>
            </a:pPr>
            <a:r>
              <a:rPr lang="en-US" sz="3000" dirty="0" smtClean="0"/>
              <a:t>Session recorded and archived with PowerPoint file at </a:t>
            </a:r>
            <a:r>
              <a:rPr lang="en-US" sz="3000" dirty="0" smtClean="0">
                <a:hlinkClick r:id="rId3"/>
              </a:rPr>
              <a:t>www.agrability.org</a:t>
            </a:r>
            <a:r>
              <a:rPr lang="en-US" sz="3000" dirty="0" smtClean="0"/>
              <a:t>  </a:t>
            </a:r>
            <a:r>
              <a:rPr lang="en-US" sz="3000" i="1" dirty="0" smtClean="0"/>
              <a:t>Online Training </a:t>
            </a:r>
            <a:r>
              <a:rPr lang="en-US" sz="3000" dirty="0" smtClean="0"/>
              <a:t>link</a:t>
            </a:r>
            <a:endParaRPr lang="en-US" dirty="0" smtClean="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4"/>
          <p:cNvSpPr>
            <a:spLocks noGrp="1"/>
          </p:cNvSpPr>
          <p:nvPr>
            <p:ph type="title"/>
          </p:nvPr>
        </p:nvSpPr>
        <p:spPr/>
        <p:txBody>
          <a:bodyPr/>
          <a:lstStyle/>
          <a:p>
            <a:r>
              <a:rPr lang="en-US" dirty="0" smtClean="0"/>
              <a:t>Physical Pain </a:t>
            </a:r>
          </a:p>
        </p:txBody>
      </p:sp>
      <p:sp>
        <p:nvSpPr>
          <p:cNvPr id="13315" name="Text Placeholder 6"/>
          <p:cNvSpPr>
            <a:spLocks noGrp="1"/>
          </p:cNvSpPr>
          <p:nvPr>
            <p:ph type="body" sz="half" idx="2"/>
          </p:nvPr>
        </p:nvSpPr>
        <p:spPr>
          <a:xfrm>
            <a:off x="3352800" y="1371600"/>
            <a:ext cx="5334000" cy="4525963"/>
          </a:xfrm>
        </p:spPr>
        <p:txBody>
          <a:bodyPr/>
          <a:lstStyle/>
          <a:p>
            <a:r>
              <a:rPr lang="en-US" sz="2800" dirty="0" smtClean="0"/>
              <a:t>Almost a third of OEF / OIF  veterans experience chronic pain. </a:t>
            </a:r>
          </a:p>
          <a:p>
            <a:r>
              <a:rPr lang="en-US" sz="2800" dirty="0" smtClean="0"/>
              <a:t>Service members are exposed to multiple blasts and wear 100 pounds of gear for long hours.</a:t>
            </a:r>
          </a:p>
          <a:p>
            <a:pPr lvl="1"/>
            <a:r>
              <a:rPr lang="en-US" sz="2400" dirty="0" smtClean="0"/>
              <a:t>Chronic headaches</a:t>
            </a:r>
          </a:p>
          <a:p>
            <a:pPr lvl="1"/>
            <a:r>
              <a:rPr lang="en-US" sz="2400" dirty="0" smtClean="0"/>
              <a:t>Lower back pain</a:t>
            </a:r>
          </a:p>
          <a:p>
            <a:pPr lvl="1"/>
            <a:r>
              <a:rPr lang="en-US" sz="2400" dirty="0" smtClean="0"/>
              <a:t>Shoulder, neck, wrist, and knee pain</a:t>
            </a:r>
          </a:p>
        </p:txBody>
      </p:sp>
      <p:pic>
        <p:nvPicPr>
          <p:cNvPr id="13316" name="Picture 2" descr="C:\Documents and Settings\vhaindknockh0\Local Settings\Temporary Internet Files\Content.IE5\ULKADSBP\MPj04101270000[1].jpg"/>
          <p:cNvPicPr>
            <a:picLocks noChangeAspect="1" noChangeArrowheads="1"/>
          </p:cNvPicPr>
          <p:nvPr/>
        </p:nvPicPr>
        <p:blipFill>
          <a:blip r:embed="rId3" cstate="print"/>
          <a:srcRect/>
          <a:stretch>
            <a:fillRect/>
          </a:stretch>
        </p:blipFill>
        <p:spPr bwMode="auto">
          <a:xfrm>
            <a:off x="762000" y="1524000"/>
            <a:ext cx="2283562" cy="2919412"/>
          </a:xfrm>
          <a:prstGeom prst="rect">
            <a:avLst/>
          </a:prstGeom>
          <a:noFill/>
          <a:ln w="57150">
            <a:solidFill>
              <a:srgbClr val="B98C2D"/>
            </a:solidFill>
          </a:ln>
        </p:spPr>
      </p:pic>
      <p:sp>
        <p:nvSpPr>
          <p:cNvPr id="2" name="TextBox 1"/>
          <p:cNvSpPr txBox="1"/>
          <p:nvPr/>
        </p:nvSpPr>
        <p:spPr>
          <a:xfrm>
            <a:off x="685800" y="6062990"/>
            <a:ext cx="7924800" cy="261610"/>
          </a:xfrm>
          <a:prstGeom prst="rect">
            <a:avLst/>
          </a:prstGeom>
          <a:noFill/>
        </p:spPr>
        <p:txBody>
          <a:bodyPr wrap="square" rtlCol="0">
            <a:spAutoFit/>
          </a:bodyPr>
          <a:lstStyle/>
          <a:p>
            <a:r>
              <a:rPr lang="en-US" sz="1100" dirty="0" smtClean="0"/>
              <a:t>Spelman, J.F., Hunt, S.C., Seal, K.H. &amp; </a:t>
            </a:r>
            <a:r>
              <a:rPr lang="en-US" sz="1100" dirty="0" err="1" smtClean="0"/>
              <a:t>Burgo</a:t>
            </a:r>
            <a:r>
              <a:rPr lang="en-US" sz="1100" dirty="0" smtClean="0"/>
              <a:t>-Black, A.L. (2012)</a:t>
            </a:r>
            <a:endParaRPr lang="en-US" sz="1100" dirty="0"/>
          </a:p>
        </p:txBody>
      </p:sp>
      <p:sp>
        <p:nvSpPr>
          <p:cNvPr id="3" name="Slide Number Placeholder 2"/>
          <p:cNvSpPr>
            <a:spLocks noGrp="1"/>
          </p:cNvSpPr>
          <p:nvPr>
            <p:ph type="sldNum" sz="quarter" idx="12"/>
          </p:nvPr>
        </p:nvSpPr>
        <p:spPr/>
        <p:txBody>
          <a:bodyPr/>
          <a:lstStyle/>
          <a:p>
            <a:fld id="{16966FEA-F4BA-4704-AB6E-262A743C8C25}" type="slidenum">
              <a:rPr lang="en-US" smtClean="0"/>
              <a:pPr/>
              <a:t>20</a:t>
            </a:fld>
            <a:endParaRPr lang="en-US" dirty="0"/>
          </a:p>
        </p:txBody>
      </p:sp>
    </p:spTree>
    <p:extLst>
      <p:ext uri="{BB962C8B-B14F-4D97-AF65-F5344CB8AC3E}">
        <p14:creationId xmlns:p14="http://schemas.microsoft.com/office/powerpoint/2010/main" val="24251145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rPr>
              <a:t>Mental Health Issues</a:t>
            </a:r>
            <a:endParaRPr lang="en-US" dirty="0">
              <a:latin typeface="+mn-lt"/>
            </a:endParaRPr>
          </a:p>
        </p:txBody>
      </p:sp>
      <p:sp>
        <p:nvSpPr>
          <p:cNvPr id="8" name="Content Placeholder 2"/>
          <p:cNvSpPr>
            <a:spLocks noGrp="1"/>
          </p:cNvSpPr>
          <p:nvPr>
            <p:ph sz="half" idx="1"/>
          </p:nvPr>
        </p:nvSpPr>
        <p:spPr>
          <a:xfrm>
            <a:off x="762000" y="2408237"/>
            <a:ext cx="6858000" cy="4754563"/>
          </a:xfrm>
        </p:spPr>
        <p:txBody>
          <a:bodyPr/>
          <a:lstStyle/>
          <a:p>
            <a:r>
              <a:rPr lang="en-US" sz="2400" dirty="0" smtClean="0"/>
              <a:t>PTSD</a:t>
            </a:r>
          </a:p>
          <a:p>
            <a:r>
              <a:rPr lang="en-US" sz="2400" dirty="0" smtClean="0"/>
              <a:t>Depressive disorders</a:t>
            </a:r>
          </a:p>
          <a:p>
            <a:r>
              <a:rPr lang="en-US" sz="2400" dirty="0" smtClean="0"/>
              <a:t>Suicide</a:t>
            </a:r>
          </a:p>
          <a:p>
            <a:r>
              <a:rPr lang="en-US" sz="2400" dirty="0" smtClean="0"/>
              <a:t>Substance use</a:t>
            </a:r>
          </a:p>
          <a:p>
            <a:r>
              <a:rPr lang="en-US" sz="2400" dirty="0" smtClean="0"/>
              <a:t>Sleep</a:t>
            </a:r>
          </a:p>
          <a:p>
            <a:r>
              <a:rPr lang="en-US" sz="2400" dirty="0" smtClean="0"/>
              <a:t>TBI</a:t>
            </a:r>
          </a:p>
          <a:p>
            <a:pPr marL="0" indent="0">
              <a:buNone/>
            </a:pPr>
            <a:endParaRPr lang="en-US" sz="2400" dirty="0" smtClean="0"/>
          </a:p>
          <a:p>
            <a:endParaRPr lang="en-US" sz="2400" dirty="0" smtClean="0"/>
          </a:p>
          <a:p>
            <a:endParaRPr lang="en-US" sz="2400" dirty="0" smtClean="0"/>
          </a:p>
          <a:p>
            <a:endParaRPr lang="en-US" sz="2400" dirty="0" smtClean="0"/>
          </a:p>
          <a:p>
            <a:endParaRPr lang="en-US" sz="2400" dirty="0" smtClean="0"/>
          </a:p>
          <a:p>
            <a:endParaRPr lang="en-US" dirty="0" smtClean="0"/>
          </a:p>
          <a:p>
            <a:endParaRPr lang="en-US" dirty="0" smtClean="0"/>
          </a:p>
          <a:p>
            <a:endParaRPr lang="en-US" dirty="0" smtClean="0"/>
          </a:p>
        </p:txBody>
      </p:sp>
      <p:sp>
        <p:nvSpPr>
          <p:cNvPr id="5" name="Rectangle 4"/>
          <p:cNvSpPr/>
          <p:nvPr/>
        </p:nvSpPr>
        <p:spPr>
          <a:xfrm>
            <a:off x="685800" y="5939135"/>
            <a:ext cx="8001000" cy="461665"/>
          </a:xfrm>
          <a:prstGeom prst="rect">
            <a:avLst/>
          </a:prstGeom>
        </p:spPr>
        <p:txBody>
          <a:bodyPr wrap="square">
            <a:spAutoFit/>
          </a:bodyPr>
          <a:lstStyle/>
          <a:p>
            <a:pPr lvl="0"/>
            <a:r>
              <a:rPr lang="en-US" sz="1200" dirty="0">
                <a:solidFill>
                  <a:prstClr val="black"/>
                </a:solidFill>
              </a:rPr>
              <a:t>Center for Deployment Psychology (2012, March</a:t>
            </a:r>
            <a:r>
              <a:rPr lang="en-US" sz="1200" dirty="0" smtClean="0">
                <a:solidFill>
                  <a:prstClr val="black"/>
                </a:solidFill>
              </a:rPr>
              <a:t>) </a:t>
            </a:r>
          </a:p>
          <a:p>
            <a:pPr lvl="0"/>
            <a:r>
              <a:rPr lang="en-US" sz="1200" dirty="0" err="1" smtClean="0">
                <a:solidFill>
                  <a:prstClr val="black"/>
                </a:solidFill>
              </a:rPr>
              <a:t>Tanelian</a:t>
            </a:r>
            <a:r>
              <a:rPr lang="en-US" sz="1200" dirty="0" smtClean="0">
                <a:solidFill>
                  <a:prstClr val="black"/>
                </a:solidFill>
              </a:rPr>
              <a:t>, T. &amp; </a:t>
            </a:r>
            <a:r>
              <a:rPr lang="en-US" sz="1200" dirty="0" err="1" smtClean="0">
                <a:solidFill>
                  <a:prstClr val="black"/>
                </a:solidFill>
              </a:rPr>
              <a:t>Jaycox</a:t>
            </a:r>
            <a:r>
              <a:rPr lang="en-US" sz="1200" dirty="0" smtClean="0">
                <a:solidFill>
                  <a:prstClr val="black"/>
                </a:solidFill>
              </a:rPr>
              <a:t>, L.H. (2008)</a:t>
            </a:r>
            <a:endParaRPr lang="en-US" sz="1200" dirty="0">
              <a:solidFill>
                <a:prstClr val="black"/>
              </a:solidFill>
            </a:endParaRPr>
          </a:p>
        </p:txBody>
      </p:sp>
      <p:sp>
        <p:nvSpPr>
          <p:cNvPr id="3" name="TextBox 2"/>
          <p:cNvSpPr txBox="1"/>
          <p:nvPr/>
        </p:nvSpPr>
        <p:spPr>
          <a:xfrm>
            <a:off x="457200" y="1295400"/>
            <a:ext cx="8458200" cy="1077218"/>
          </a:xfrm>
          <a:prstGeom prst="rect">
            <a:avLst/>
          </a:prstGeom>
          <a:noFill/>
        </p:spPr>
        <p:txBody>
          <a:bodyPr wrap="square" rtlCol="0">
            <a:spAutoFit/>
          </a:bodyPr>
          <a:lstStyle/>
          <a:p>
            <a:r>
              <a:rPr lang="en-US" sz="3200" dirty="0" smtClean="0"/>
              <a:t>Between 20 and 40% of combat veterans are experiencing mental health issues.</a:t>
            </a:r>
            <a:endParaRPr lang="en-US" sz="32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2667000"/>
            <a:ext cx="3048000" cy="2286000"/>
          </a:xfrm>
          <a:prstGeom prst="rect">
            <a:avLst/>
          </a:prstGeom>
          <a:noFill/>
          <a:ln w="57150">
            <a:solidFill>
              <a:srgbClr val="B98C2D"/>
            </a:solidFill>
          </a:ln>
        </p:spPr>
      </p:pic>
    </p:spTree>
    <p:extLst>
      <p:ext uri="{BB962C8B-B14F-4D97-AF65-F5344CB8AC3E}">
        <p14:creationId xmlns:p14="http://schemas.microsoft.com/office/powerpoint/2010/main" val="15418486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lstStyle/>
          <a:p>
            <a:pPr>
              <a:defRPr/>
            </a:pPr>
            <a:r>
              <a:rPr lang="en-US" dirty="0" smtClean="0">
                <a:latin typeface="+mn-lt"/>
              </a:rPr>
              <a:t>Post-traumatic Stress (Disorder)</a:t>
            </a:r>
            <a:endParaRPr lang="en-US" dirty="0">
              <a:latin typeface="+mn-lt"/>
            </a:endParaRPr>
          </a:p>
        </p:txBody>
      </p:sp>
      <p:sp>
        <p:nvSpPr>
          <p:cNvPr id="22531" name="Content Placeholder 4"/>
          <p:cNvSpPr>
            <a:spLocks noGrp="1"/>
          </p:cNvSpPr>
          <p:nvPr>
            <p:ph idx="1"/>
          </p:nvPr>
        </p:nvSpPr>
        <p:spPr>
          <a:xfrm>
            <a:off x="457200" y="1447800"/>
            <a:ext cx="8229600" cy="4191000"/>
          </a:xfrm>
        </p:spPr>
        <p:txBody>
          <a:bodyPr/>
          <a:lstStyle/>
          <a:p>
            <a:pPr eaLnBrk="1" hangingPunct="1"/>
            <a:r>
              <a:rPr lang="en-US" sz="2400" b="1" dirty="0" smtClean="0"/>
              <a:t>Post-traumatic stress </a:t>
            </a:r>
            <a:r>
              <a:rPr lang="en-US" sz="2400" dirty="0" smtClean="0"/>
              <a:t>(PTS): A normal response to exposure to extreme, emotionally charged events.  </a:t>
            </a:r>
          </a:p>
          <a:p>
            <a:pPr eaLnBrk="1" hangingPunct="1"/>
            <a:r>
              <a:rPr lang="en-US" sz="2400" b="1" dirty="0" smtClean="0"/>
              <a:t>Post traumatic stress disorder </a:t>
            </a:r>
            <a:r>
              <a:rPr lang="en-US" sz="2400" dirty="0" smtClean="0"/>
              <a:t>(PTSD): An anxiety disorder that can develop following a traumatic event. </a:t>
            </a:r>
          </a:p>
        </p:txBody>
      </p:sp>
      <p:sp>
        <p:nvSpPr>
          <p:cNvPr id="8" name="Content Placeholder 4"/>
          <p:cNvSpPr txBox="1">
            <a:spLocks/>
          </p:cNvSpPr>
          <p:nvPr/>
        </p:nvSpPr>
        <p:spPr bwMode="auto">
          <a:xfrm>
            <a:off x="990600" y="3657600"/>
            <a:ext cx="7162800" cy="1447800"/>
          </a:xfrm>
          <a:prstGeom prst="rect">
            <a:avLst/>
          </a:prstGeom>
          <a:solidFill>
            <a:srgbClr val="B98C2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i="0" u="none" strike="noStrike" kern="1200" cap="none" spc="0" normalizeH="0" baseline="0" noProof="0" dirty="0" smtClean="0">
                <a:ln>
                  <a:noFill/>
                </a:ln>
                <a:solidFill>
                  <a:schemeClr val="tx1"/>
                </a:solidFill>
                <a:effectLst/>
                <a:uLnTx/>
                <a:uFillTx/>
                <a:latin typeface="+mn-lt"/>
                <a:ea typeface="+mn-ea"/>
                <a:cs typeface="+mn-cs"/>
              </a:rPr>
              <a:t>Estimated incidence of PTSD</a:t>
            </a:r>
            <a:r>
              <a:rPr lang="en-US" sz="2400" dirty="0" smtClean="0"/>
              <a:t>:</a:t>
            </a:r>
          </a:p>
          <a:p>
            <a:pPr marL="800100" lvl="1" indent="-342900" fontAlgn="base">
              <a:spcBef>
                <a:spcPct val="20000"/>
              </a:spcBef>
              <a:spcAft>
                <a:spcPct val="0"/>
              </a:spcAft>
              <a:buFont typeface="Arial" charset="0"/>
              <a:buChar char="•"/>
              <a:defRPr/>
            </a:pPr>
            <a:r>
              <a:rPr kumimoji="0" lang="en-US" sz="2400" i="0" u="none" strike="noStrike" kern="1200" cap="none" spc="0" normalizeH="0" noProof="0" dirty="0" smtClean="0">
                <a:ln>
                  <a:noFill/>
                </a:ln>
                <a:solidFill>
                  <a:schemeClr val="tx1"/>
                </a:solidFill>
                <a:effectLst/>
                <a:uLnTx/>
                <a:uFillTx/>
                <a:latin typeface="+mn-lt"/>
                <a:ea typeface="+mn-ea"/>
                <a:cs typeface="+mn-cs"/>
              </a:rPr>
              <a:t>OEF/OIF combat troops: </a:t>
            </a:r>
            <a:r>
              <a:rPr kumimoji="0" lang="en-US" sz="2400" b="1" i="0" u="none" strike="noStrike" kern="1200" cap="none" spc="0" normalizeH="0" noProof="0" dirty="0" smtClean="0">
                <a:ln>
                  <a:noFill/>
                </a:ln>
                <a:solidFill>
                  <a:schemeClr val="tx1"/>
                </a:solidFill>
                <a:effectLst/>
                <a:uLnTx/>
                <a:uFillTx/>
                <a:latin typeface="+mn-lt"/>
                <a:ea typeface="+mn-ea"/>
                <a:cs typeface="+mn-cs"/>
              </a:rPr>
              <a:t>13–20%</a:t>
            </a:r>
          </a:p>
          <a:p>
            <a:pPr marL="800100" lvl="1" indent="-342900" fontAlgn="base">
              <a:spcBef>
                <a:spcPct val="20000"/>
              </a:spcBef>
              <a:spcAft>
                <a:spcPct val="0"/>
              </a:spcAft>
              <a:buFont typeface="Arial" charset="0"/>
              <a:buChar char="•"/>
              <a:defRPr/>
            </a:pPr>
            <a:r>
              <a:rPr lang="en-US" sz="2400" dirty="0" smtClean="0"/>
              <a:t>Civilian population: </a:t>
            </a:r>
            <a:r>
              <a:rPr lang="en-US" sz="2400" b="1" dirty="0" smtClean="0"/>
              <a:t>3–9%</a:t>
            </a:r>
            <a:endParaRPr lang="en-US" sz="1400" i="1" dirty="0" smtClean="0"/>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TextBox 8"/>
          <p:cNvSpPr txBox="1"/>
          <p:nvPr/>
        </p:nvSpPr>
        <p:spPr>
          <a:xfrm>
            <a:off x="457200" y="5800636"/>
            <a:ext cx="8458200" cy="430887"/>
          </a:xfrm>
          <a:prstGeom prst="rect">
            <a:avLst/>
          </a:prstGeom>
          <a:noFill/>
        </p:spPr>
        <p:txBody>
          <a:bodyPr wrap="square" rtlCol="0">
            <a:spAutoFit/>
          </a:bodyPr>
          <a:lstStyle/>
          <a:p>
            <a:r>
              <a:rPr lang="en-US" sz="1100" i="1" dirty="0" smtClean="0"/>
              <a:t>Institute of Medicine of the National Academies (2012)</a:t>
            </a:r>
          </a:p>
          <a:p>
            <a:r>
              <a:rPr lang="en-US" sz="1100" i="1" dirty="0" smtClean="0"/>
              <a:t>Kessler, R., Berglund, P., </a:t>
            </a:r>
            <a:r>
              <a:rPr lang="en-US" sz="1100" i="1" dirty="0" err="1" smtClean="0"/>
              <a:t>Demler</a:t>
            </a:r>
            <a:r>
              <a:rPr lang="en-US" sz="1100" i="1" dirty="0" smtClean="0"/>
              <a:t>, O., Jin, R.., </a:t>
            </a:r>
            <a:r>
              <a:rPr lang="en-US" sz="1100" i="1" dirty="0" err="1" smtClean="0"/>
              <a:t>Merikangas</a:t>
            </a:r>
            <a:r>
              <a:rPr lang="en-US" sz="1100" i="1" dirty="0" smtClean="0"/>
              <a:t>, K. &amp; Walters, E. (2005)</a:t>
            </a:r>
          </a:p>
        </p:txBody>
      </p:sp>
    </p:spTree>
    <p:extLst>
      <p:ext uri="{BB962C8B-B14F-4D97-AF65-F5344CB8AC3E}">
        <p14:creationId xmlns:p14="http://schemas.microsoft.com/office/powerpoint/2010/main" val="17959989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lstStyle/>
          <a:p>
            <a:pPr>
              <a:defRPr/>
            </a:pPr>
            <a:r>
              <a:rPr lang="en-US" dirty="0" err="1" smtClean="0">
                <a:latin typeface="+mn-lt"/>
              </a:rPr>
              <a:t>Humvee</a:t>
            </a:r>
            <a:r>
              <a:rPr lang="en-US" dirty="0" smtClean="0">
                <a:latin typeface="+mn-lt"/>
              </a:rPr>
              <a:t> Traffic Driving in Baghdad</a:t>
            </a:r>
            <a:endParaRPr lang="en-US" dirty="0">
              <a:latin typeface="+mn-lt"/>
            </a:endParaRPr>
          </a:p>
        </p:txBody>
      </p:sp>
      <p:pic>
        <p:nvPicPr>
          <p:cNvPr id="5" name="Picture 4">
            <a:hlinkClick r:id="rId3"/>
          </p:cNvPr>
          <p:cNvPicPr/>
          <p:nvPr/>
        </p:nvPicPr>
        <p:blipFill>
          <a:blip r:embed="rId4" cstate="screen"/>
          <a:srcRect/>
          <a:stretch>
            <a:fillRect/>
          </a:stretch>
        </p:blipFill>
        <p:spPr bwMode="auto">
          <a:xfrm>
            <a:off x="990600" y="1600200"/>
            <a:ext cx="3467100" cy="2314574"/>
          </a:xfrm>
          <a:prstGeom prst="rect">
            <a:avLst/>
          </a:prstGeom>
          <a:noFill/>
          <a:ln w="76200">
            <a:solidFill>
              <a:schemeClr val="tx1"/>
            </a:solidFill>
            <a:miter lim="800000"/>
            <a:headEnd/>
            <a:tailEnd/>
          </a:ln>
        </p:spPr>
      </p:pic>
    </p:spTree>
    <p:extLst>
      <p:ext uri="{BB962C8B-B14F-4D97-AF65-F5344CB8AC3E}">
        <p14:creationId xmlns:p14="http://schemas.microsoft.com/office/powerpoint/2010/main" val="18640440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t>PTS(D) Symptoms</a:t>
            </a:r>
            <a:endParaRPr lang="en-US" dirty="0"/>
          </a:p>
        </p:txBody>
      </p:sp>
      <p:sp>
        <p:nvSpPr>
          <p:cNvPr id="3" name="Content Placeholder 2"/>
          <p:cNvSpPr>
            <a:spLocks noGrp="1"/>
          </p:cNvSpPr>
          <p:nvPr>
            <p:ph idx="1"/>
          </p:nvPr>
        </p:nvSpPr>
        <p:spPr>
          <a:xfrm>
            <a:off x="457200" y="1752600"/>
            <a:ext cx="8229600" cy="4191000"/>
          </a:xfrm>
        </p:spPr>
        <p:txBody>
          <a:bodyPr/>
          <a:lstStyle/>
          <a:p>
            <a:r>
              <a:rPr lang="en-US" sz="2800" b="1" dirty="0" smtClean="0"/>
              <a:t>Intrusive memories</a:t>
            </a:r>
            <a:r>
              <a:rPr lang="en-US" sz="2800" dirty="0" smtClean="0"/>
              <a:t>: Flashbacks, reliving traumatic event, upsetting dreams, etc.</a:t>
            </a:r>
          </a:p>
          <a:p>
            <a:r>
              <a:rPr lang="en-US" sz="2800" b="1" dirty="0" smtClean="0"/>
              <a:t>Avoidance and numbing</a:t>
            </a:r>
            <a:r>
              <a:rPr lang="en-US" sz="2800" dirty="0" smtClean="0"/>
              <a:t>: Not talking about the event,  memory problems, hopelessness, emotional numbness, etc.</a:t>
            </a:r>
          </a:p>
          <a:p>
            <a:r>
              <a:rPr lang="en-US" sz="2800" b="1" dirty="0" smtClean="0"/>
              <a:t>Increased anxiety or </a:t>
            </a:r>
            <a:r>
              <a:rPr lang="en-US" sz="2800" b="1" dirty="0" err="1" smtClean="0"/>
              <a:t>hyperarousal</a:t>
            </a:r>
            <a:r>
              <a:rPr lang="en-US" sz="2800" dirty="0" smtClean="0"/>
              <a:t>: Irritability and anger, self-destructive behavior, easily startled or frightened, hearing or seeing things, etc.</a:t>
            </a:r>
            <a:endParaRPr lang="en-US" sz="2800" dirty="0"/>
          </a:p>
        </p:txBody>
      </p:sp>
      <p:sp>
        <p:nvSpPr>
          <p:cNvPr id="4" name="TextBox 3"/>
          <p:cNvSpPr txBox="1"/>
          <p:nvPr/>
        </p:nvSpPr>
        <p:spPr>
          <a:xfrm>
            <a:off x="381000" y="6019800"/>
            <a:ext cx="8458200" cy="261610"/>
          </a:xfrm>
          <a:prstGeom prst="rect">
            <a:avLst/>
          </a:prstGeom>
          <a:noFill/>
        </p:spPr>
        <p:txBody>
          <a:bodyPr wrap="square" rtlCol="0">
            <a:spAutoFit/>
          </a:bodyPr>
          <a:lstStyle/>
          <a:p>
            <a:r>
              <a:rPr lang="en-US" sz="1100" i="1" dirty="0" smtClean="0"/>
              <a:t>Mayo Clinic</a:t>
            </a:r>
            <a:r>
              <a:rPr lang="en-US" sz="1100" i="1" dirty="0"/>
              <a:t> </a:t>
            </a:r>
            <a:r>
              <a:rPr lang="en-US" sz="1100" i="1" dirty="0" smtClean="0"/>
              <a:t>(2011)  </a:t>
            </a:r>
            <a:endParaRPr lang="en-US" sz="1100" i="1" dirty="0"/>
          </a:p>
        </p:txBody>
      </p:sp>
    </p:spTree>
    <p:extLst>
      <p:ext uri="{BB962C8B-B14F-4D97-AF65-F5344CB8AC3E}">
        <p14:creationId xmlns:p14="http://schemas.microsoft.com/office/powerpoint/2010/main" val="32959085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533400"/>
            <a:ext cx="8229600" cy="1143000"/>
          </a:xfrm>
        </p:spPr>
        <p:txBody>
          <a:bodyPr/>
          <a:lstStyle/>
          <a:p>
            <a:pPr eaLnBrk="1" hangingPunct="1"/>
            <a:r>
              <a:rPr lang="en-US" dirty="0" smtClean="0"/>
              <a:t>Traumatic Brain Injury (TBI)</a:t>
            </a:r>
          </a:p>
        </p:txBody>
      </p:sp>
      <p:sp>
        <p:nvSpPr>
          <p:cNvPr id="12291" name="Rectangle 3"/>
          <p:cNvSpPr>
            <a:spLocks noGrp="1" noChangeArrowheads="1"/>
          </p:cNvSpPr>
          <p:nvPr>
            <p:ph type="body" sz="half" idx="1"/>
          </p:nvPr>
        </p:nvSpPr>
        <p:spPr>
          <a:xfrm>
            <a:off x="457200" y="1600200"/>
            <a:ext cx="7620000" cy="4525963"/>
          </a:xfrm>
        </p:spPr>
        <p:txBody>
          <a:bodyPr/>
          <a:lstStyle/>
          <a:p>
            <a:pPr eaLnBrk="1" hangingPunct="1"/>
            <a:r>
              <a:rPr lang="en-US" dirty="0" smtClean="0"/>
              <a:t>Bump, blow, or jolt to the head or a penetrating head injury that disrupts normal brain function</a:t>
            </a:r>
          </a:p>
          <a:p>
            <a:pPr eaLnBrk="1" hangingPunct="1"/>
            <a:r>
              <a:rPr lang="en-US" dirty="0" smtClean="0"/>
              <a:t>For service members, TBI often results from improvised explosive devices (IEDs), mortars, grenades, bullets, or mines. </a:t>
            </a:r>
          </a:p>
          <a:p>
            <a:pPr eaLnBrk="1" hangingPunct="1"/>
            <a:endParaRPr lang="en-US" dirty="0" smtClean="0"/>
          </a:p>
          <a:p>
            <a:pPr eaLnBrk="1" hangingPunct="1"/>
            <a:endParaRPr lang="en-US" sz="2400" dirty="0" smtClean="0"/>
          </a:p>
        </p:txBody>
      </p:sp>
      <p:sp>
        <p:nvSpPr>
          <p:cNvPr id="7" name="Content Placeholder 4"/>
          <p:cNvSpPr txBox="1">
            <a:spLocks/>
          </p:cNvSpPr>
          <p:nvPr/>
        </p:nvSpPr>
        <p:spPr bwMode="auto">
          <a:xfrm>
            <a:off x="762000" y="4114800"/>
            <a:ext cx="7848600" cy="1524000"/>
          </a:xfrm>
          <a:prstGeom prst="rect">
            <a:avLst/>
          </a:prstGeom>
          <a:solidFill>
            <a:srgbClr val="B98C2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i="0" u="none" strike="noStrike" kern="1200" cap="none" spc="0" normalizeH="0" baseline="0" noProof="0" dirty="0" smtClean="0">
                <a:ln>
                  <a:noFill/>
                </a:ln>
                <a:solidFill>
                  <a:schemeClr val="tx1"/>
                </a:solidFill>
                <a:effectLst/>
                <a:uLnTx/>
                <a:uFillTx/>
                <a:latin typeface="+mn-lt"/>
                <a:ea typeface="+mn-ea"/>
                <a:cs typeface="+mn-cs"/>
              </a:rPr>
              <a:t>Incidences of TBI</a:t>
            </a:r>
          </a:p>
          <a:p>
            <a:pPr marL="800100" lvl="1" indent="-342900" fontAlgn="base">
              <a:spcBef>
                <a:spcPct val="20000"/>
              </a:spcBef>
              <a:spcAft>
                <a:spcPct val="0"/>
              </a:spcAft>
              <a:buFont typeface="Arial" charset="0"/>
              <a:buChar char="•"/>
              <a:defRPr/>
            </a:pPr>
            <a:r>
              <a:rPr lang="en-US" sz="2400" dirty="0" smtClean="0"/>
              <a:t>OEF/OIF veterans diagnosed by VA (2010)</a:t>
            </a:r>
            <a:r>
              <a:rPr lang="en-US" sz="2400" noProof="0" dirty="0" smtClean="0"/>
              <a:t>: 45,606</a:t>
            </a:r>
          </a:p>
          <a:p>
            <a:pPr marL="800100" lvl="1" indent="-342900" fontAlgn="base">
              <a:spcBef>
                <a:spcPct val="20000"/>
              </a:spcBef>
              <a:spcAft>
                <a:spcPct val="0"/>
              </a:spcAft>
              <a:buFont typeface="Arial" charset="0"/>
              <a:buChar char="•"/>
              <a:defRPr/>
            </a:pPr>
            <a:r>
              <a:rPr lang="en-US" sz="2400" dirty="0"/>
              <a:t>T</a:t>
            </a:r>
            <a:r>
              <a:rPr kumimoji="0" lang="en-US" sz="2400" b="0" i="0" u="none" strike="noStrike" kern="1200" cap="none" spc="0" normalizeH="0" baseline="0" dirty="0" smtClean="0">
                <a:ln>
                  <a:noFill/>
                </a:ln>
                <a:solidFill>
                  <a:schemeClr val="tx1"/>
                </a:solidFill>
                <a:effectLst/>
                <a:uLnTx/>
                <a:uFillTx/>
                <a:latin typeface="+mn-lt"/>
                <a:ea typeface="+mn-ea"/>
                <a:cs typeface="+mn-cs"/>
              </a:rPr>
              <a:t>otal diagnosis </a:t>
            </a:r>
            <a:r>
              <a:rPr lang="en-US" sz="2400" dirty="0" smtClean="0"/>
              <a:t>annually in the US</a:t>
            </a:r>
            <a:r>
              <a:rPr kumimoji="0" lang="en-US" sz="2400" b="0" i="0" u="none" strike="noStrike" kern="1200" cap="none" spc="0" normalizeH="0" baseline="0" dirty="0" smtClean="0">
                <a:ln>
                  <a:noFill/>
                </a:ln>
                <a:solidFill>
                  <a:schemeClr val="tx1"/>
                </a:solidFill>
                <a:effectLst/>
                <a:uLnTx/>
                <a:uFillTx/>
                <a:latin typeface="+mn-lt"/>
                <a:ea typeface="+mn-ea"/>
                <a:cs typeface="+mn-cs"/>
              </a:rPr>
              <a:t>: 1.4 million </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TextBox 7"/>
          <p:cNvSpPr txBox="1"/>
          <p:nvPr/>
        </p:nvSpPr>
        <p:spPr>
          <a:xfrm>
            <a:off x="381000" y="6047601"/>
            <a:ext cx="8458200" cy="276999"/>
          </a:xfrm>
          <a:prstGeom prst="rect">
            <a:avLst/>
          </a:prstGeom>
          <a:noFill/>
        </p:spPr>
        <p:txBody>
          <a:bodyPr wrap="square" rtlCol="0">
            <a:spAutoFit/>
          </a:bodyPr>
          <a:lstStyle/>
          <a:p>
            <a:r>
              <a:rPr lang="en-US" sz="1200" i="1" dirty="0" err="1" smtClean="0"/>
              <a:t>Bagalman</a:t>
            </a:r>
            <a:r>
              <a:rPr lang="en-US" sz="1200" i="1" dirty="0" smtClean="0"/>
              <a:t>, E.  (2011)</a:t>
            </a:r>
            <a:endParaRPr lang="en-US" sz="1200" i="1" dirty="0"/>
          </a:p>
        </p:txBody>
      </p:sp>
    </p:spTree>
    <p:extLst>
      <p:ext uri="{BB962C8B-B14F-4D97-AF65-F5344CB8AC3E}">
        <p14:creationId xmlns:p14="http://schemas.microsoft.com/office/powerpoint/2010/main" val="23517123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533400"/>
            <a:ext cx="8229600" cy="1143000"/>
          </a:xfrm>
        </p:spPr>
        <p:txBody>
          <a:bodyPr/>
          <a:lstStyle/>
          <a:p>
            <a:pPr eaLnBrk="1" hangingPunct="1"/>
            <a:r>
              <a:rPr lang="en-US" dirty="0" smtClean="0"/>
              <a:t>(m)TBI Symptoms</a:t>
            </a:r>
          </a:p>
        </p:txBody>
      </p:sp>
      <p:sp>
        <p:nvSpPr>
          <p:cNvPr id="12291" name="Rectangle 3"/>
          <p:cNvSpPr>
            <a:spLocks noGrp="1" noChangeArrowheads="1"/>
          </p:cNvSpPr>
          <p:nvPr>
            <p:ph type="body" sz="half" idx="1"/>
          </p:nvPr>
        </p:nvSpPr>
        <p:spPr>
          <a:xfrm>
            <a:off x="457200" y="1600200"/>
            <a:ext cx="7620000" cy="4525963"/>
          </a:xfrm>
        </p:spPr>
        <p:txBody>
          <a:bodyPr/>
          <a:lstStyle/>
          <a:p>
            <a:pPr eaLnBrk="1" hangingPunct="1"/>
            <a:r>
              <a:rPr lang="en-US" sz="2400" dirty="0" smtClean="0"/>
              <a:t>Headache</a:t>
            </a:r>
          </a:p>
          <a:p>
            <a:pPr eaLnBrk="1" hangingPunct="1"/>
            <a:r>
              <a:rPr lang="en-US" sz="2400" dirty="0" smtClean="0"/>
              <a:t>Fatigue</a:t>
            </a:r>
          </a:p>
          <a:p>
            <a:pPr eaLnBrk="1" hangingPunct="1"/>
            <a:r>
              <a:rPr lang="en-US" sz="2400" dirty="0" smtClean="0"/>
              <a:t>Lethargy </a:t>
            </a:r>
          </a:p>
          <a:p>
            <a:pPr eaLnBrk="1" hangingPunct="1"/>
            <a:r>
              <a:rPr lang="en-US" sz="2400" dirty="0" smtClean="0"/>
              <a:t>Dizziness</a:t>
            </a:r>
          </a:p>
          <a:p>
            <a:pPr eaLnBrk="1" hangingPunct="1"/>
            <a:r>
              <a:rPr lang="en-US" sz="2400" dirty="0" smtClean="0"/>
              <a:t>Blurred vision</a:t>
            </a:r>
          </a:p>
          <a:p>
            <a:pPr eaLnBrk="1" hangingPunct="1"/>
            <a:r>
              <a:rPr lang="en-US" sz="2400" dirty="0" smtClean="0"/>
              <a:t>Behavioral or mood changes</a:t>
            </a:r>
          </a:p>
          <a:p>
            <a:pPr eaLnBrk="1" hangingPunct="1"/>
            <a:r>
              <a:rPr lang="en-US" sz="2400" dirty="0" smtClean="0"/>
              <a:t>Problems with memory, attention, concentration, or thinking</a:t>
            </a:r>
          </a:p>
          <a:p>
            <a:pPr eaLnBrk="1" hangingPunct="1"/>
            <a:endParaRPr lang="en-US" sz="2400" dirty="0" smtClean="0"/>
          </a:p>
        </p:txBody>
      </p:sp>
      <p:sp>
        <p:nvSpPr>
          <p:cNvPr id="6" name="TextBox 5"/>
          <p:cNvSpPr txBox="1"/>
          <p:nvPr/>
        </p:nvSpPr>
        <p:spPr>
          <a:xfrm>
            <a:off x="457200" y="5971401"/>
            <a:ext cx="8382000" cy="276999"/>
          </a:xfrm>
          <a:prstGeom prst="rect">
            <a:avLst/>
          </a:prstGeom>
          <a:noFill/>
        </p:spPr>
        <p:txBody>
          <a:bodyPr wrap="square" rtlCol="0">
            <a:spAutoFit/>
          </a:bodyPr>
          <a:lstStyle/>
          <a:p>
            <a:r>
              <a:rPr lang="en-US" sz="1200" i="1" dirty="0" smtClean="0"/>
              <a:t>Congressional Research Service</a:t>
            </a:r>
            <a:r>
              <a:rPr lang="en-US" sz="1200" i="1" dirty="0"/>
              <a:t> </a:t>
            </a:r>
            <a:r>
              <a:rPr lang="en-US" sz="1200" i="1" dirty="0" smtClean="0"/>
              <a:t>(2011) </a:t>
            </a:r>
            <a:endParaRPr lang="en-US" sz="1200" i="1" dirty="0"/>
          </a:p>
        </p:txBody>
      </p:sp>
    </p:spTree>
    <p:extLst>
      <p:ext uri="{BB962C8B-B14F-4D97-AF65-F5344CB8AC3E}">
        <p14:creationId xmlns:p14="http://schemas.microsoft.com/office/powerpoint/2010/main" val="23517123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lstStyle/>
          <a:p>
            <a:r>
              <a:rPr lang="en-US" dirty="0" smtClean="0"/>
              <a:t>Co-morbidity</a:t>
            </a:r>
            <a:endParaRPr lang="en-US" dirty="0"/>
          </a:p>
        </p:txBody>
      </p:sp>
      <p:sp>
        <p:nvSpPr>
          <p:cNvPr id="4" name="Oval 3"/>
          <p:cNvSpPr/>
          <p:nvPr/>
        </p:nvSpPr>
        <p:spPr>
          <a:xfrm>
            <a:off x="1219200" y="1447800"/>
            <a:ext cx="4267200" cy="3429000"/>
          </a:xfrm>
          <a:prstGeom prst="ellipse">
            <a:avLst/>
          </a:prstGeom>
          <a:solidFill>
            <a:srgbClr val="00666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20000"/>
                  <a:lumOff val="80000"/>
                </a:schemeClr>
              </a:solidFill>
            </a:endParaRPr>
          </a:p>
        </p:txBody>
      </p:sp>
      <p:sp>
        <p:nvSpPr>
          <p:cNvPr id="5" name="Oval 4"/>
          <p:cNvSpPr/>
          <p:nvPr/>
        </p:nvSpPr>
        <p:spPr>
          <a:xfrm flipH="1">
            <a:off x="3733800" y="1447800"/>
            <a:ext cx="4267200" cy="3429000"/>
          </a:xfrm>
          <a:prstGeom prst="ellipse">
            <a:avLst/>
          </a:prstGeom>
          <a:solidFill>
            <a:srgbClr val="660066">
              <a:alpha val="4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057400" y="2017455"/>
            <a:ext cx="2133600" cy="2554545"/>
          </a:xfrm>
          <a:prstGeom prst="rect">
            <a:avLst/>
          </a:prstGeom>
          <a:noFill/>
        </p:spPr>
        <p:txBody>
          <a:bodyPr wrap="square" rtlCol="0">
            <a:spAutoFit/>
          </a:bodyPr>
          <a:lstStyle/>
          <a:p>
            <a:r>
              <a:rPr lang="en-US" sz="1600" dirty="0" smtClean="0"/>
              <a:t>Headache</a:t>
            </a:r>
          </a:p>
          <a:p>
            <a:endParaRPr lang="en-US" sz="1600" dirty="0" smtClean="0"/>
          </a:p>
          <a:p>
            <a:r>
              <a:rPr lang="en-US" sz="1600" dirty="0" smtClean="0"/>
              <a:t>Sensitivity to light </a:t>
            </a:r>
          </a:p>
          <a:p>
            <a:r>
              <a:rPr lang="en-US" sz="1600" dirty="0" smtClean="0"/>
              <a:t>and noise</a:t>
            </a:r>
          </a:p>
          <a:p>
            <a:endParaRPr lang="en-US" sz="1600" dirty="0" smtClean="0"/>
          </a:p>
          <a:p>
            <a:r>
              <a:rPr lang="en-US" sz="1600" dirty="0" smtClean="0"/>
              <a:t>Vision problems</a:t>
            </a:r>
          </a:p>
          <a:p>
            <a:endParaRPr lang="en-US" sz="1600" dirty="0" smtClean="0"/>
          </a:p>
          <a:p>
            <a:r>
              <a:rPr lang="en-US" sz="1600" dirty="0" smtClean="0"/>
              <a:t>Dizziness</a:t>
            </a:r>
          </a:p>
          <a:p>
            <a:endParaRPr lang="en-US" sz="1600" dirty="0" smtClean="0"/>
          </a:p>
          <a:p>
            <a:r>
              <a:rPr lang="en-US" sz="1600" dirty="0" smtClean="0"/>
              <a:t>Nausea</a:t>
            </a:r>
            <a:endParaRPr lang="en-US" sz="1600" dirty="0"/>
          </a:p>
        </p:txBody>
      </p:sp>
      <p:sp>
        <p:nvSpPr>
          <p:cNvPr id="7" name="TextBox 6"/>
          <p:cNvSpPr txBox="1"/>
          <p:nvPr/>
        </p:nvSpPr>
        <p:spPr>
          <a:xfrm>
            <a:off x="5638800" y="2035076"/>
            <a:ext cx="2133600" cy="2308324"/>
          </a:xfrm>
          <a:prstGeom prst="rect">
            <a:avLst/>
          </a:prstGeom>
          <a:noFill/>
        </p:spPr>
        <p:txBody>
          <a:bodyPr wrap="square" rtlCol="0">
            <a:spAutoFit/>
          </a:bodyPr>
          <a:lstStyle/>
          <a:p>
            <a:r>
              <a:rPr lang="en-US" sz="1600" dirty="0" smtClean="0"/>
              <a:t>Avoidance</a:t>
            </a:r>
          </a:p>
          <a:p>
            <a:endParaRPr lang="en-US" sz="1600" dirty="0" smtClean="0"/>
          </a:p>
          <a:p>
            <a:r>
              <a:rPr lang="en-US" sz="1600" dirty="0" smtClean="0"/>
              <a:t>Flashbacks</a:t>
            </a:r>
          </a:p>
          <a:p>
            <a:endParaRPr lang="en-US" sz="1600" dirty="0" smtClean="0"/>
          </a:p>
          <a:p>
            <a:r>
              <a:rPr lang="en-US" sz="1600" dirty="0" err="1" smtClean="0"/>
              <a:t>Hypervigilance</a:t>
            </a:r>
            <a:endParaRPr lang="en-US" sz="1600" dirty="0" smtClean="0"/>
          </a:p>
          <a:p>
            <a:endParaRPr lang="en-US" sz="1600" dirty="0" smtClean="0"/>
          </a:p>
          <a:p>
            <a:r>
              <a:rPr lang="en-US" sz="1600" dirty="0" smtClean="0"/>
              <a:t>Nightmares</a:t>
            </a:r>
          </a:p>
          <a:p>
            <a:endParaRPr lang="en-US" sz="1600" dirty="0" smtClean="0"/>
          </a:p>
          <a:p>
            <a:r>
              <a:rPr lang="en-US" sz="1600" dirty="0" smtClean="0"/>
              <a:t>Tension</a:t>
            </a:r>
            <a:endParaRPr lang="en-US" sz="1600" dirty="0"/>
          </a:p>
        </p:txBody>
      </p:sp>
      <p:sp>
        <p:nvSpPr>
          <p:cNvPr id="8" name="TextBox 7"/>
          <p:cNvSpPr txBox="1"/>
          <p:nvPr/>
        </p:nvSpPr>
        <p:spPr>
          <a:xfrm>
            <a:off x="3962400" y="2133600"/>
            <a:ext cx="1371600" cy="2062103"/>
          </a:xfrm>
          <a:prstGeom prst="rect">
            <a:avLst/>
          </a:prstGeom>
          <a:noFill/>
        </p:spPr>
        <p:txBody>
          <a:bodyPr wrap="square" rtlCol="0">
            <a:spAutoFit/>
          </a:bodyPr>
          <a:lstStyle/>
          <a:p>
            <a:pPr algn="ctr"/>
            <a:r>
              <a:rPr lang="en-US" sz="1600" dirty="0" smtClean="0"/>
              <a:t>Fatigue</a:t>
            </a:r>
          </a:p>
          <a:p>
            <a:pPr algn="ctr"/>
            <a:endParaRPr lang="en-US" sz="1600" dirty="0" smtClean="0"/>
          </a:p>
          <a:p>
            <a:pPr algn="ctr"/>
            <a:r>
              <a:rPr lang="en-US" sz="1600" dirty="0" smtClean="0"/>
              <a:t>Insomnia</a:t>
            </a:r>
          </a:p>
          <a:p>
            <a:pPr algn="ctr"/>
            <a:endParaRPr lang="en-US" sz="1600" dirty="0" smtClean="0"/>
          </a:p>
          <a:p>
            <a:pPr algn="ctr"/>
            <a:r>
              <a:rPr lang="en-US" sz="1600" dirty="0" smtClean="0"/>
              <a:t>Cognitive deficits</a:t>
            </a:r>
          </a:p>
          <a:p>
            <a:pPr algn="ctr"/>
            <a:endParaRPr lang="en-US" sz="1600" dirty="0" smtClean="0"/>
          </a:p>
          <a:p>
            <a:pPr algn="ctr"/>
            <a:r>
              <a:rPr lang="en-US" sz="1600" dirty="0" smtClean="0"/>
              <a:t>Irritability</a:t>
            </a:r>
            <a:endParaRPr lang="en-US" sz="1600" dirty="0"/>
          </a:p>
        </p:txBody>
      </p:sp>
      <p:sp>
        <p:nvSpPr>
          <p:cNvPr id="9" name="TextBox 8"/>
          <p:cNvSpPr txBox="1"/>
          <p:nvPr/>
        </p:nvSpPr>
        <p:spPr>
          <a:xfrm>
            <a:off x="457200" y="6047601"/>
            <a:ext cx="8534400" cy="276999"/>
          </a:xfrm>
          <a:prstGeom prst="rect">
            <a:avLst/>
          </a:prstGeom>
          <a:noFill/>
        </p:spPr>
        <p:txBody>
          <a:bodyPr wrap="square" rtlCol="0">
            <a:spAutoFit/>
          </a:bodyPr>
          <a:lstStyle/>
          <a:p>
            <a:r>
              <a:rPr lang="en-US" sz="1200" dirty="0" smtClean="0"/>
              <a:t>Center for Deployment Psychology (2012, March)</a:t>
            </a:r>
          </a:p>
        </p:txBody>
      </p:sp>
      <p:sp>
        <p:nvSpPr>
          <p:cNvPr id="10" name="TextBox 9"/>
          <p:cNvSpPr txBox="1"/>
          <p:nvPr/>
        </p:nvSpPr>
        <p:spPr>
          <a:xfrm>
            <a:off x="5486400" y="1447800"/>
            <a:ext cx="990600" cy="461665"/>
          </a:xfrm>
          <a:prstGeom prst="rect">
            <a:avLst/>
          </a:prstGeom>
          <a:noFill/>
        </p:spPr>
        <p:txBody>
          <a:bodyPr wrap="square" rtlCol="0">
            <a:spAutoFit/>
          </a:bodyPr>
          <a:lstStyle/>
          <a:p>
            <a:r>
              <a:rPr lang="en-US" sz="2400" b="1" dirty="0" smtClean="0"/>
              <a:t>PTSD</a:t>
            </a:r>
            <a:endParaRPr lang="en-US" sz="2400" b="1" dirty="0"/>
          </a:p>
        </p:txBody>
      </p:sp>
      <p:sp>
        <p:nvSpPr>
          <p:cNvPr id="11" name="TextBox 10"/>
          <p:cNvSpPr txBox="1"/>
          <p:nvPr/>
        </p:nvSpPr>
        <p:spPr>
          <a:xfrm>
            <a:off x="2819400" y="1447800"/>
            <a:ext cx="990600" cy="461665"/>
          </a:xfrm>
          <a:prstGeom prst="rect">
            <a:avLst/>
          </a:prstGeom>
          <a:noFill/>
        </p:spPr>
        <p:txBody>
          <a:bodyPr wrap="square" rtlCol="0">
            <a:spAutoFit/>
          </a:bodyPr>
          <a:lstStyle/>
          <a:p>
            <a:pPr algn="ctr"/>
            <a:r>
              <a:rPr lang="en-US" sz="2400" b="1" dirty="0" smtClean="0"/>
              <a:t>TBI</a:t>
            </a:r>
            <a:endParaRPr lang="en-US" sz="2400" b="1" dirty="0"/>
          </a:p>
        </p:txBody>
      </p:sp>
    </p:spTree>
    <p:extLst>
      <p:ext uri="{BB962C8B-B14F-4D97-AF65-F5344CB8AC3E}">
        <p14:creationId xmlns:p14="http://schemas.microsoft.com/office/powerpoint/2010/main" val="15306410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1143000"/>
          </a:xfrm>
        </p:spPr>
        <p:txBody>
          <a:bodyPr/>
          <a:lstStyle/>
          <a:p>
            <a:r>
              <a:rPr lang="en-US" sz="6600" b="1" dirty="0" smtClean="0">
                <a:effectLst>
                  <a:outerShdw blurRad="38100" dist="38100" dir="2700000" algn="tl">
                    <a:srgbClr val="000000">
                      <a:alpha val="43137"/>
                    </a:srgbClr>
                  </a:outerShdw>
                </a:effectLst>
              </a:rPr>
              <a:t>Readjustment Issues and Strategies:</a:t>
            </a:r>
            <a:br>
              <a:rPr lang="en-US" sz="6600" b="1" dirty="0" smtClean="0">
                <a:effectLst>
                  <a:outerShdw blurRad="38100" dist="38100" dir="2700000" algn="tl">
                    <a:srgbClr val="000000">
                      <a:alpha val="43137"/>
                    </a:srgbClr>
                  </a:outerShdw>
                </a:effectLst>
              </a:rPr>
            </a:br>
            <a:endParaRPr lang="en-US" sz="6600" b="1" dirty="0">
              <a:effectLst>
                <a:outerShdw blurRad="38100" dist="38100" dir="2700000" algn="tl">
                  <a:srgbClr val="000000">
                    <a:alpha val="43137"/>
                  </a:srgbClr>
                </a:outerShdw>
              </a:effectLst>
            </a:endParaRPr>
          </a:p>
        </p:txBody>
      </p:sp>
      <p:sp>
        <p:nvSpPr>
          <p:cNvPr id="3" name="TextBox 2"/>
          <p:cNvSpPr txBox="1"/>
          <p:nvPr/>
        </p:nvSpPr>
        <p:spPr>
          <a:xfrm>
            <a:off x="762000" y="3503474"/>
            <a:ext cx="7467600" cy="1754326"/>
          </a:xfrm>
          <a:prstGeom prst="rect">
            <a:avLst/>
          </a:prstGeom>
          <a:noFill/>
        </p:spPr>
        <p:txBody>
          <a:bodyPr wrap="square" rtlCol="0">
            <a:spAutoFit/>
          </a:bodyPr>
          <a:lstStyle/>
          <a:p>
            <a:pPr marL="285750" indent="-285750" algn="ctr">
              <a:buFont typeface="Arial" pitchFamily="34" charset="0"/>
              <a:buChar char="•"/>
            </a:pPr>
            <a:r>
              <a:rPr lang="en-US" sz="3600" dirty="0" smtClean="0"/>
              <a:t>Dealing with disabilities</a:t>
            </a:r>
          </a:p>
          <a:p>
            <a:pPr marL="285750" indent="-285750" algn="ctr">
              <a:buFont typeface="Arial" pitchFamily="34" charset="0"/>
              <a:buChar char="•"/>
            </a:pPr>
            <a:r>
              <a:rPr lang="en-US" sz="3600" dirty="0" smtClean="0"/>
              <a:t>Employment</a:t>
            </a:r>
          </a:p>
          <a:p>
            <a:pPr marL="285750" indent="-285750" algn="ctr">
              <a:buFont typeface="Arial" pitchFamily="34" charset="0"/>
              <a:buChar char="•"/>
            </a:pPr>
            <a:r>
              <a:rPr lang="en-US" sz="3600" dirty="0" smtClean="0"/>
              <a:t>Veterans in agriculture</a:t>
            </a:r>
          </a:p>
        </p:txBody>
      </p:sp>
    </p:spTree>
    <p:extLst>
      <p:ext uri="{BB962C8B-B14F-4D97-AF65-F5344CB8AC3E}">
        <p14:creationId xmlns:p14="http://schemas.microsoft.com/office/powerpoint/2010/main" val="121933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Concepts of Disability</a:t>
            </a:r>
            <a:endParaRPr lang="en-US" dirty="0"/>
          </a:p>
        </p:txBody>
      </p:sp>
      <p:sp>
        <p:nvSpPr>
          <p:cNvPr id="3" name="Content Placeholder 2"/>
          <p:cNvSpPr>
            <a:spLocks noGrp="1"/>
          </p:cNvSpPr>
          <p:nvPr>
            <p:ph idx="1"/>
          </p:nvPr>
        </p:nvSpPr>
        <p:spPr/>
        <p:txBody>
          <a:bodyPr/>
          <a:lstStyle/>
          <a:p>
            <a:r>
              <a:rPr lang="en-US" sz="2800" dirty="0" smtClean="0"/>
              <a:t>Public / media concepts</a:t>
            </a:r>
          </a:p>
          <a:p>
            <a:r>
              <a:rPr lang="en-US" sz="2800" dirty="0" smtClean="0"/>
              <a:t>Military concept: “soldier on”</a:t>
            </a:r>
          </a:p>
          <a:p>
            <a:r>
              <a:rPr lang="en-US" sz="2800" dirty="0" smtClean="0"/>
              <a:t>VA </a:t>
            </a:r>
            <a:r>
              <a:rPr lang="en-US" sz="2800" dirty="0"/>
              <a:t>disability rating </a:t>
            </a:r>
            <a:r>
              <a:rPr lang="en-US" sz="2800" dirty="0" smtClean="0"/>
              <a:t>system</a:t>
            </a:r>
            <a:endParaRPr lang="en-US" dirty="0"/>
          </a:p>
          <a:p>
            <a:r>
              <a:rPr lang="en-US" sz="2800" dirty="0" smtClean="0"/>
              <a:t>Hierarchy of disability within the veteran community</a:t>
            </a:r>
            <a:endParaRPr lang="en-US" sz="2800" dirty="0"/>
          </a:p>
        </p:txBody>
      </p:sp>
      <p:sp>
        <p:nvSpPr>
          <p:cNvPr id="4" name="TextBox 3"/>
          <p:cNvSpPr txBox="1"/>
          <p:nvPr/>
        </p:nvSpPr>
        <p:spPr>
          <a:xfrm>
            <a:off x="457200" y="5939135"/>
            <a:ext cx="8534400" cy="276999"/>
          </a:xfrm>
          <a:prstGeom prst="rect">
            <a:avLst/>
          </a:prstGeom>
          <a:noFill/>
        </p:spPr>
        <p:txBody>
          <a:bodyPr wrap="square" rtlCol="0">
            <a:spAutoFit/>
          </a:bodyPr>
          <a:lstStyle/>
          <a:p>
            <a:r>
              <a:rPr lang="en-US" sz="1200" dirty="0" smtClean="0"/>
              <a:t>Amanda Kraus (2012)</a:t>
            </a:r>
          </a:p>
        </p:txBody>
      </p:sp>
      <p:pic>
        <p:nvPicPr>
          <p:cNvPr id="1026" name="Picture 2" descr="C:\Users\mmohrbac\Downloads\MP90044905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4038600"/>
            <a:ext cx="2749898" cy="1833265"/>
          </a:xfrm>
          <a:prstGeom prst="rect">
            <a:avLst/>
          </a:prstGeom>
          <a:noFill/>
          <a:ln w="57150">
            <a:solidFill>
              <a:srgbClr val="B98C2D"/>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2888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Content Placeholder 2"/>
          <p:cNvSpPr>
            <a:spLocks noGrp="1"/>
          </p:cNvSpPr>
          <p:nvPr>
            <p:ph idx="1"/>
          </p:nvPr>
        </p:nvSpPr>
        <p:spPr>
          <a:xfrm>
            <a:off x="457200" y="1676400"/>
            <a:ext cx="8229600" cy="4906962"/>
          </a:xfrm>
        </p:spPr>
        <p:txBody>
          <a:bodyPr>
            <a:normAutofit/>
          </a:bodyPr>
          <a:lstStyle/>
          <a:p>
            <a:r>
              <a:rPr lang="en-US" sz="2800" dirty="0" smtClean="0"/>
              <a:t>AgrAbility: USDA-sponsored program that assists farmers, ranchers, and other agricultural workers with disabilities.</a:t>
            </a:r>
          </a:p>
          <a:p>
            <a:pPr lvl="1"/>
            <a:r>
              <a:rPr lang="en-US" sz="2400" dirty="0" smtClean="0"/>
              <a:t>Partners land grant universities with disability services organizations</a:t>
            </a:r>
          </a:p>
          <a:p>
            <a:pPr lvl="1"/>
            <a:r>
              <a:rPr lang="en-US" sz="2400" dirty="0" smtClean="0"/>
              <a:t>Currently 23 projects covering 25 states</a:t>
            </a:r>
          </a:p>
          <a:p>
            <a:pPr lvl="1"/>
            <a:r>
              <a:rPr lang="en-US" sz="2400" dirty="0" smtClean="0"/>
              <a:t>National AgrAbility Project: Purdue’s Breaking New Ground Resource Center, Goodwill Industries International, the Arthritis Foundation-Indiana Chapter, University of Illinois at Urbana-Champaign</a:t>
            </a:r>
          </a:p>
          <a:p>
            <a:pPr lvl="1"/>
            <a:r>
              <a:rPr lang="en-US" sz="2400" dirty="0" smtClean="0"/>
              <a:t>More information available at </a:t>
            </a:r>
            <a:r>
              <a:rPr lang="en-US" sz="2400" dirty="0" smtClean="0">
                <a:hlinkClick r:id="rId2"/>
              </a:rPr>
              <a:t>www.agrability.org</a:t>
            </a:r>
            <a:endParaRPr lang="en-US" sz="2400" dirty="0" smtClean="0"/>
          </a:p>
        </p:txBody>
      </p:sp>
      <p:pic>
        <p:nvPicPr>
          <p:cNvPr id="50180" name="Picture 5" descr="agrMDns.jpg"/>
          <p:cNvPicPr>
            <a:picLocks noChangeAspect="1"/>
          </p:cNvPicPr>
          <p:nvPr/>
        </p:nvPicPr>
        <p:blipFill>
          <a:blip r:embed="rId3" cstate="print"/>
          <a:srcRect/>
          <a:stretch>
            <a:fillRect/>
          </a:stretch>
        </p:blipFill>
        <p:spPr bwMode="auto">
          <a:xfrm>
            <a:off x="2514601" y="533400"/>
            <a:ext cx="4260850" cy="1143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Veteran’s Attitudes</a:t>
            </a:r>
            <a:endParaRPr lang="en-US" dirty="0"/>
          </a:p>
        </p:txBody>
      </p:sp>
      <p:sp>
        <p:nvSpPr>
          <p:cNvPr id="3" name="Content Placeholder 2"/>
          <p:cNvSpPr>
            <a:spLocks noGrp="1"/>
          </p:cNvSpPr>
          <p:nvPr>
            <p:ph idx="1"/>
          </p:nvPr>
        </p:nvSpPr>
        <p:spPr/>
        <p:txBody>
          <a:bodyPr/>
          <a:lstStyle/>
          <a:p>
            <a:r>
              <a:rPr lang="en-US" dirty="0" smtClean="0"/>
              <a:t>Reluctance to identify as disabled</a:t>
            </a:r>
          </a:p>
          <a:p>
            <a:r>
              <a:rPr lang="en-US" dirty="0" smtClean="0"/>
              <a:t>Service orientation and cohort mentality</a:t>
            </a:r>
          </a:p>
          <a:p>
            <a:r>
              <a:rPr lang="en-US" dirty="0" smtClean="0"/>
              <a:t>Low self-management skills</a:t>
            </a:r>
          </a:p>
          <a:p>
            <a:r>
              <a:rPr lang="en-US" dirty="0" smtClean="0"/>
              <a:t>Language:</a:t>
            </a:r>
          </a:p>
          <a:p>
            <a:pPr lvl="1"/>
            <a:r>
              <a:rPr lang="en-US" dirty="0" smtClean="0"/>
              <a:t>Wounded warrior</a:t>
            </a:r>
          </a:p>
          <a:p>
            <a:pPr lvl="1"/>
            <a:r>
              <a:rPr lang="en-US" dirty="0" smtClean="0"/>
              <a:t>Injured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0" y="3505200"/>
            <a:ext cx="4038600" cy="2057012"/>
          </a:xfrm>
          <a:prstGeom prst="rect">
            <a:avLst/>
          </a:prstGeom>
        </p:spPr>
      </p:pic>
      <p:sp>
        <p:nvSpPr>
          <p:cNvPr id="5" name="TextBox 4"/>
          <p:cNvSpPr txBox="1"/>
          <p:nvPr/>
        </p:nvSpPr>
        <p:spPr>
          <a:xfrm>
            <a:off x="457200" y="5939135"/>
            <a:ext cx="8534400" cy="461665"/>
          </a:xfrm>
          <a:prstGeom prst="rect">
            <a:avLst/>
          </a:prstGeom>
          <a:noFill/>
        </p:spPr>
        <p:txBody>
          <a:bodyPr wrap="square" rtlCol="0">
            <a:spAutoFit/>
          </a:bodyPr>
          <a:lstStyle/>
          <a:p>
            <a:r>
              <a:rPr lang="en-US" sz="1200" dirty="0" smtClean="0"/>
              <a:t>Amanda Kraus (2012)</a:t>
            </a:r>
          </a:p>
          <a:p>
            <a:r>
              <a:rPr lang="en-US" sz="1200" dirty="0" err="1" smtClean="0"/>
              <a:t>Frain</a:t>
            </a:r>
            <a:r>
              <a:rPr lang="en-US" sz="1200" dirty="0" smtClean="0"/>
              <a:t>, M., Bethe, M. &amp; Bishop, M. (2010)</a:t>
            </a:r>
          </a:p>
        </p:txBody>
      </p:sp>
    </p:spTree>
    <p:extLst>
      <p:ext uri="{BB962C8B-B14F-4D97-AF65-F5344CB8AC3E}">
        <p14:creationId xmlns:p14="http://schemas.microsoft.com/office/powerpoint/2010/main" val="1300143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Issues</a:t>
            </a:r>
            <a:endParaRPr lang="en-US" dirty="0"/>
          </a:p>
        </p:txBody>
      </p:sp>
      <p:sp>
        <p:nvSpPr>
          <p:cNvPr id="3" name="Content Placeholder 2"/>
          <p:cNvSpPr>
            <a:spLocks noGrp="1"/>
          </p:cNvSpPr>
          <p:nvPr>
            <p:ph sz="half" idx="1"/>
          </p:nvPr>
        </p:nvSpPr>
        <p:spPr/>
        <p:txBody>
          <a:bodyPr/>
          <a:lstStyle/>
          <a:p>
            <a:r>
              <a:rPr lang="en-US" dirty="0" smtClean="0"/>
              <a:t>Disability is newly acquired.</a:t>
            </a:r>
          </a:p>
          <a:p>
            <a:r>
              <a:rPr lang="en-US" dirty="0" smtClean="0"/>
              <a:t>Lack of knowledge of accommodations and services available</a:t>
            </a:r>
          </a:p>
          <a:p>
            <a:r>
              <a:rPr lang="en-US" dirty="0" smtClean="0"/>
              <a:t>Not familiar with mitigating skills and techniques, like Braille</a:t>
            </a:r>
            <a:endParaRPr lang="en-US" dirty="0"/>
          </a:p>
        </p:txBody>
      </p:sp>
      <p:pic>
        <p:nvPicPr>
          <p:cNvPr id="2050"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1752600"/>
            <a:ext cx="3422173" cy="227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09955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36638"/>
          </a:xfrm>
        </p:spPr>
        <p:txBody>
          <a:bodyPr>
            <a:normAutofit/>
          </a:bodyPr>
          <a:lstStyle/>
          <a:p>
            <a:r>
              <a:rPr lang="en-US" dirty="0" smtClean="0"/>
              <a:t>Employment</a:t>
            </a:r>
            <a:endParaRPr lang="en-US" dirty="0"/>
          </a:p>
        </p:txBody>
      </p:sp>
      <p:graphicFrame>
        <p:nvGraphicFramePr>
          <p:cNvPr id="6" name="Table 5"/>
          <p:cNvGraphicFramePr>
            <a:graphicFrameLocks noGrp="1"/>
          </p:cNvGraphicFramePr>
          <p:nvPr/>
        </p:nvGraphicFramePr>
        <p:xfrm>
          <a:off x="609601" y="1552355"/>
          <a:ext cx="8153398" cy="2947291"/>
        </p:xfrm>
        <a:graphic>
          <a:graphicData uri="http://schemas.openxmlformats.org/drawingml/2006/table">
            <a:tbl>
              <a:tblPr firstRow="1" bandRow="1">
                <a:tableStyleId>{5C22544A-7EE6-4342-B048-85BDC9FD1C3A}</a:tableStyleId>
              </a:tblPr>
              <a:tblGrid>
                <a:gridCol w="2626152"/>
                <a:gridCol w="1481857"/>
                <a:gridCol w="1365162"/>
                <a:gridCol w="1340113"/>
                <a:gridCol w="1340114"/>
              </a:tblGrid>
              <a:tr h="428845">
                <a:tc>
                  <a:txBody>
                    <a:bodyPr/>
                    <a:lstStyle/>
                    <a:p>
                      <a:r>
                        <a:rPr lang="en-US" dirty="0" smtClean="0">
                          <a:latin typeface="+mn-lt"/>
                        </a:rPr>
                        <a:t>Group by age</a:t>
                      </a:r>
                      <a:endParaRPr lang="en-US" dirty="0">
                        <a:latin typeface="+mn-lt"/>
                      </a:endParaRPr>
                    </a:p>
                  </a:txBody>
                  <a:tcPr/>
                </a:tc>
                <a:tc gridSpan="2">
                  <a:txBody>
                    <a:bodyPr/>
                    <a:lstStyle/>
                    <a:p>
                      <a:r>
                        <a:rPr lang="en-US" dirty="0" smtClean="0">
                          <a:latin typeface="+mn-lt"/>
                        </a:rPr>
                        <a:t>2010 Unemployment</a:t>
                      </a:r>
                      <a:endParaRPr lang="en-US" dirty="0">
                        <a:latin typeface="+mn-lt"/>
                      </a:endParaRPr>
                    </a:p>
                  </a:txBody>
                  <a:tcPr/>
                </a:tc>
                <a:tc hMerge="1">
                  <a:txBody>
                    <a:bodyPr/>
                    <a:lstStyle/>
                    <a:p>
                      <a:endParaRPr lang="en-US" dirty="0"/>
                    </a:p>
                  </a:txBody>
                  <a:tcPr/>
                </a:tc>
                <a:tc gridSpan="2">
                  <a:txBody>
                    <a:bodyPr/>
                    <a:lstStyle/>
                    <a:p>
                      <a:r>
                        <a:rPr lang="en-US" dirty="0" smtClean="0">
                          <a:latin typeface="+mn-lt"/>
                        </a:rPr>
                        <a:t>2011 Unemployment</a:t>
                      </a:r>
                      <a:endParaRPr lang="en-US" dirty="0">
                        <a:latin typeface="+mn-lt"/>
                      </a:endParaRPr>
                    </a:p>
                  </a:txBody>
                  <a:tcPr/>
                </a:tc>
                <a:tc hMerge="1">
                  <a:txBody>
                    <a:bodyPr/>
                    <a:lstStyle/>
                    <a:p>
                      <a:endParaRPr lang="en-US" dirty="0"/>
                    </a:p>
                  </a:txBody>
                  <a:tcPr/>
                </a:tc>
              </a:tr>
              <a:tr h="419741">
                <a:tc>
                  <a:txBody>
                    <a:bodyPr/>
                    <a:lstStyle/>
                    <a:p>
                      <a:endParaRPr lang="en-US" sz="2000" dirty="0">
                        <a:latin typeface="+mn-lt"/>
                      </a:endParaRPr>
                    </a:p>
                  </a:txBody>
                  <a:tcPr/>
                </a:tc>
                <a:tc>
                  <a:txBody>
                    <a:bodyPr/>
                    <a:lstStyle/>
                    <a:p>
                      <a:pPr algn="ctr"/>
                      <a:r>
                        <a:rPr lang="en-US" sz="2000" dirty="0" smtClean="0">
                          <a:latin typeface="+mn-lt"/>
                        </a:rPr>
                        <a:t>Male</a:t>
                      </a:r>
                      <a:endParaRPr lang="en-US" sz="2000" dirty="0">
                        <a:latin typeface="+mn-lt"/>
                      </a:endParaRPr>
                    </a:p>
                  </a:txBody>
                  <a:tcPr/>
                </a:tc>
                <a:tc>
                  <a:txBody>
                    <a:bodyPr/>
                    <a:lstStyle/>
                    <a:p>
                      <a:pPr algn="ctr"/>
                      <a:r>
                        <a:rPr lang="en-US" sz="2000" dirty="0" smtClean="0">
                          <a:latin typeface="+mn-lt"/>
                        </a:rPr>
                        <a:t>Female</a:t>
                      </a:r>
                      <a:endParaRPr lang="en-US" sz="2000" dirty="0">
                        <a:latin typeface="+mn-lt"/>
                      </a:endParaRPr>
                    </a:p>
                  </a:txBody>
                  <a:tcPr/>
                </a:tc>
                <a:tc>
                  <a:txBody>
                    <a:bodyPr/>
                    <a:lstStyle/>
                    <a:p>
                      <a:pPr algn="ctr"/>
                      <a:r>
                        <a:rPr lang="en-US" sz="2000" dirty="0" smtClean="0">
                          <a:latin typeface="+mn-lt"/>
                        </a:rPr>
                        <a:t>Male</a:t>
                      </a:r>
                      <a:endParaRPr lang="en-US" sz="2000" dirty="0">
                        <a:latin typeface="+mn-lt"/>
                      </a:endParaRPr>
                    </a:p>
                  </a:txBody>
                  <a:tcPr/>
                </a:tc>
                <a:tc>
                  <a:txBody>
                    <a:bodyPr/>
                    <a:lstStyle/>
                    <a:p>
                      <a:pPr algn="ctr"/>
                      <a:r>
                        <a:rPr lang="en-US" sz="2000" dirty="0" smtClean="0">
                          <a:latin typeface="+mn-lt"/>
                        </a:rPr>
                        <a:t>Female</a:t>
                      </a:r>
                      <a:endParaRPr lang="en-US" sz="2000" dirty="0">
                        <a:latin typeface="+mn-lt"/>
                      </a:endParaRPr>
                    </a:p>
                  </a:txBody>
                  <a:tcPr/>
                </a:tc>
              </a:tr>
              <a:tr h="419741">
                <a:tc>
                  <a:txBody>
                    <a:bodyPr/>
                    <a:lstStyle/>
                    <a:p>
                      <a:r>
                        <a:rPr lang="en-US" sz="2000" dirty="0" err="1" smtClean="0">
                          <a:latin typeface="+mn-lt"/>
                        </a:rPr>
                        <a:t>Veteran</a:t>
                      </a:r>
                      <a:r>
                        <a:rPr lang="en-US" sz="2000" baseline="30000" dirty="0" err="1" smtClean="0">
                          <a:latin typeface="+mn-lt"/>
                          <a:ea typeface="Calibri" pitchFamily="34" charset="0"/>
                          <a:cs typeface="Times New Roman" pitchFamily="18" charset="0"/>
                        </a:rPr>
                        <a:t>a</a:t>
                      </a:r>
                      <a:r>
                        <a:rPr lang="en-US" sz="2000" dirty="0" smtClean="0">
                          <a:latin typeface="+mn-lt"/>
                        </a:rPr>
                        <a:t> 18-24 yrs</a:t>
                      </a:r>
                      <a:endParaRPr lang="en-US" sz="2000" dirty="0">
                        <a:latin typeface="+mn-lt"/>
                      </a:endParaRPr>
                    </a:p>
                  </a:txBody>
                  <a:tcPr/>
                </a:tc>
                <a:tc>
                  <a:txBody>
                    <a:bodyPr/>
                    <a:lstStyle/>
                    <a:p>
                      <a:pPr algn="ctr"/>
                      <a:r>
                        <a:rPr lang="en-US" sz="2000" dirty="0" smtClean="0">
                          <a:latin typeface="+mn-lt"/>
                        </a:rPr>
                        <a:t>21.9%</a:t>
                      </a:r>
                      <a:endParaRPr lang="en-US" sz="2000" dirty="0">
                        <a:latin typeface="+mn-lt"/>
                      </a:endParaRPr>
                    </a:p>
                  </a:txBody>
                  <a:tcPr/>
                </a:tc>
                <a:tc>
                  <a:txBody>
                    <a:bodyPr/>
                    <a:lstStyle/>
                    <a:p>
                      <a:pPr algn="ctr"/>
                      <a:r>
                        <a:rPr lang="en-US" sz="2000" dirty="0" smtClean="0">
                          <a:latin typeface="+mn-lt"/>
                        </a:rPr>
                        <a:t>15.3%</a:t>
                      </a:r>
                      <a:endParaRPr lang="en-US" sz="2000" dirty="0">
                        <a:latin typeface="+mn-lt"/>
                      </a:endParaRPr>
                    </a:p>
                  </a:txBody>
                  <a:tcPr/>
                </a:tc>
                <a:tc>
                  <a:txBody>
                    <a:bodyPr/>
                    <a:lstStyle/>
                    <a:p>
                      <a:pPr algn="ctr"/>
                      <a:r>
                        <a:rPr lang="en-US" sz="2000" dirty="0" smtClean="0">
                          <a:latin typeface="+mn-lt"/>
                        </a:rPr>
                        <a:t>29.1%</a:t>
                      </a:r>
                      <a:endParaRPr lang="en-US" sz="2000" dirty="0">
                        <a:latin typeface="+mn-lt"/>
                      </a:endParaRPr>
                    </a:p>
                  </a:txBody>
                  <a:tcPr/>
                </a:tc>
                <a:tc>
                  <a:txBody>
                    <a:bodyPr/>
                    <a:lstStyle/>
                    <a:p>
                      <a:pPr algn="ctr"/>
                      <a:r>
                        <a:rPr lang="en-US" sz="2000" dirty="0" smtClean="0">
                          <a:latin typeface="+mn-lt"/>
                        </a:rPr>
                        <a:t>36.1%</a:t>
                      </a:r>
                      <a:endParaRPr lang="en-US" sz="2000" dirty="0">
                        <a:latin typeface="+mn-lt"/>
                      </a:endParaRPr>
                    </a:p>
                  </a:txBody>
                  <a:tcPr/>
                </a:tc>
              </a:tr>
              <a:tr h="419741">
                <a:tc>
                  <a:txBody>
                    <a:bodyPr/>
                    <a:lstStyle/>
                    <a:p>
                      <a:r>
                        <a:rPr lang="en-US" sz="2000" dirty="0" smtClean="0">
                          <a:latin typeface="+mn-lt"/>
                        </a:rPr>
                        <a:t>Civilian 18-24 yrs</a:t>
                      </a:r>
                      <a:endParaRPr lang="en-US" sz="2000" dirty="0">
                        <a:latin typeface="+mn-lt"/>
                      </a:endParaRPr>
                    </a:p>
                  </a:txBody>
                  <a:tcPr/>
                </a:tc>
                <a:tc>
                  <a:txBody>
                    <a:bodyPr/>
                    <a:lstStyle/>
                    <a:p>
                      <a:pPr algn="ctr"/>
                      <a:r>
                        <a:rPr lang="en-US" sz="2000" dirty="0" smtClean="0">
                          <a:latin typeface="+mn-lt"/>
                        </a:rPr>
                        <a:t>19.7%</a:t>
                      </a:r>
                      <a:endParaRPr lang="en-US" sz="2000" dirty="0">
                        <a:latin typeface="+mn-lt"/>
                      </a:endParaRPr>
                    </a:p>
                  </a:txBody>
                  <a:tcPr/>
                </a:tc>
                <a:tc>
                  <a:txBody>
                    <a:bodyPr/>
                    <a:lstStyle/>
                    <a:p>
                      <a:pPr algn="ctr"/>
                      <a:r>
                        <a:rPr lang="en-US" sz="2000" dirty="0" smtClean="0">
                          <a:latin typeface="+mn-lt"/>
                        </a:rPr>
                        <a:t>14.6%</a:t>
                      </a:r>
                      <a:endParaRPr lang="en-US" sz="2000" dirty="0">
                        <a:latin typeface="+mn-lt"/>
                      </a:endParaRPr>
                    </a:p>
                  </a:txBody>
                  <a:tcPr/>
                </a:tc>
                <a:tc>
                  <a:txBody>
                    <a:bodyPr/>
                    <a:lstStyle/>
                    <a:p>
                      <a:pPr algn="ctr"/>
                      <a:r>
                        <a:rPr lang="en-US" sz="2000" dirty="0" smtClean="0">
                          <a:latin typeface="+mn-lt"/>
                        </a:rPr>
                        <a:t>17.6%</a:t>
                      </a:r>
                      <a:endParaRPr lang="en-US" sz="2000" dirty="0">
                        <a:latin typeface="+mn-lt"/>
                      </a:endParaRPr>
                    </a:p>
                  </a:txBody>
                  <a:tcPr/>
                </a:tc>
                <a:tc>
                  <a:txBody>
                    <a:bodyPr/>
                    <a:lstStyle/>
                    <a:p>
                      <a:pPr algn="ctr"/>
                      <a:r>
                        <a:rPr lang="en-US" sz="2000" dirty="0" smtClean="0">
                          <a:latin typeface="+mn-lt"/>
                        </a:rPr>
                        <a:t>14.5%</a:t>
                      </a:r>
                      <a:endParaRPr lang="en-US" sz="2000" dirty="0">
                        <a:latin typeface="+mn-lt"/>
                      </a:endParaRPr>
                    </a:p>
                  </a:txBody>
                  <a:tcPr/>
                </a:tc>
              </a:tr>
              <a:tr h="419741">
                <a:tc>
                  <a:txBody>
                    <a:bodyPr/>
                    <a:lstStyle/>
                    <a:p>
                      <a:endParaRPr lang="en-US" sz="2000" dirty="0">
                        <a:latin typeface="+mn-lt"/>
                      </a:endParaRPr>
                    </a:p>
                  </a:txBody>
                  <a:tcPr/>
                </a:tc>
                <a:tc>
                  <a:txBody>
                    <a:bodyPr/>
                    <a:lstStyle/>
                    <a:p>
                      <a:pPr algn="ctr"/>
                      <a:endParaRPr lang="en-US" sz="2000">
                        <a:latin typeface="+mn-lt"/>
                      </a:endParaRPr>
                    </a:p>
                  </a:txBody>
                  <a:tcPr/>
                </a:tc>
                <a:tc>
                  <a:txBody>
                    <a:bodyPr/>
                    <a:lstStyle/>
                    <a:p>
                      <a:pPr algn="ctr"/>
                      <a:endParaRPr lang="en-US" sz="2000" dirty="0">
                        <a:latin typeface="+mn-lt"/>
                      </a:endParaRPr>
                    </a:p>
                  </a:txBody>
                  <a:tcPr/>
                </a:tc>
                <a:tc>
                  <a:txBody>
                    <a:bodyPr/>
                    <a:lstStyle/>
                    <a:p>
                      <a:pPr algn="ctr"/>
                      <a:endParaRPr lang="en-US" sz="2000" dirty="0">
                        <a:latin typeface="+mn-lt"/>
                      </a:endParaRPr>
                    </a:p>
                  </a:txBody>
                  <a:tcPr/>
                </a:tc>
                <a:tc>
                  <a:txBody>
                    <a:bodyPr/>
                    <a:lstStyle/>
                    <a:p>
                      <a:pPr algn="ctr"/>
                      <a:endParaRPr lang="en-US" sz="2000" dirty="0">
                        <a:latin typeface="+mn-lt"/>
                      </a:endParaRPr>
                    </a:p>
                  </a:txBody>
                  <a:tcPr/>
                </a:tc>
              </a:tr>
              <a:tr h="4197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err="1" smtClean="0">
                          <a:latin typeface="+mn-lt"/>
                        </a:rPr>
                        <a:t>Veteran</a:t>
                      </a:r>
                      <a:r>
                        <a:rPr lang="en-US" sz="2000" baseline="30000" dirty="0" err="1" smtClean="0">
                          <a:latin typeface="+mn-lt"/>
                          <a:ea typeface="Calibri" pitchFamily="34" charset="0"/>
                          <a:cs typeface="Times New Roman" pitchFamily="18" charset="0"/>
                        </a:rPr>
                        <a:t>a</a:t>
                      </a:r>
                      <a:r>
                        <a:rPr lang="en-US" sz="2000" dirty="0" smtClean="0">
                          <a:latin typeface="+mn-lt"/>
                        </a:rPr>
                        <a:t> 25-34 yrs</a:t>
                      </a:r>
                    </a:p>
                  </a:txBody>
                  <a:tcPr/>
                </a:tc>
                <a:tc>
                  <a:txBody>
                    <a:bodyPr/>
                    <a:lstStyle/>
                    <a:p>
                      <a:pPr algn="ctr"/>
                      <a:r>
                        <a:rPr lang="en-US" sz="2000" dirty="0" smtClean="0">
                          <a:latin typeface="+mn-lt"/>
                        </a:rPr>
                        <a:t>13.0%</a:t>
                      </a:r>
                      <a:endParaRPr lang="en-US" sz="2000" dirty="0">
                        <a:latin typeface="+mn-lt"/>
                      </a:endParaRPr>
                    </a:p>
                  </a:txBody>
                  <a:tcPr/>
                </a:tc>
                <a:tc>
                  <a:txBody>
                    <a:bodyPr/>
                    <a:lstStyle/>
                    <a:p>
                      <a:pPr algn="ctr"/>
                      <a:r>
                        <a:rPr lang="en-US" sz="2000" dirty="0" smtClean="0">
                          <a:latin typeface="+mn-lt"/>
                        </a:rPr>
                        <a:t>13.6%</a:t>
                      </a:r>
                      <a:endParaRPr lang="en-US" sz="2000" dirty="0">
                        <a:latin typeface="+mn-lt"/>
                      </a:endParaRPr>
                    </a:p>
                  </a:txBody>
                  <a:tcPr/>
                </a:tc>
                <a:tc>
                  <a:txBody>
                    <a:bodyPr/>
                    <a:lstStyle/>
                    <a:p>
                      <a:pPr algn="ctr"/>
                      <a:r>
                        <a:rPr lang="en-US" sz="2000" dirty="0" smtClean="0">
                          <a:latin typeface="+mn-lt"/>
                        </a:rPr>
                        <a:t>13.4%</a:t>
                      </a:r>
                      <a:endParaRPr lang="en-US" sz="2000" dirty="0">
                        <a:latin typeface="+mn-lt"/>
                      </a:endParaRPr>
                    </a:p>
                  </a:txBody>
                  <a:tcPr/>
                </a:tc>
                <a:tc>
                  <a:txBody>
                    <a:bodyPr/>
                    <a:lstStyle/>
                    <a:p>
                      <a:pPr algn="ctr"/>
                      <a:r>
                        <a:rPr lang="en-US" sz="2000" dirty="0" smtClean="0">
                          <a:latin typeface="+mn-lt"/>
                        </a:rPr>
                        <a:t>10.6%</a:t>
                      </a:r>
                      <a:endParaRPr lang="en-US" sz="2000" dirty="0">
                        <a:latin typeface="+mn-lt"/>
                      </a:endParaRPr>
                    </a:p>
                  </a:txBody>
                  <a:tcPr/>
                </a:tc>
              </a:tr>
              <a:tr h="4197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smtClean="0">
                          <a:latin typeface="+mn-lt"/>
                        </a:rPr>
                        <a:t>Civilian  25-34 </a:t>
                      </a:r>
                      <a:r>
                        <a:rPr lang="en-US" sz="2000" dirty="0" smtClean="0">
                          <a:latin typeface="+mn-lt"/>
                        </a:rPr>
                        <a:t>yrs</a:t>
                      </a:r>
                    </a:p>
                  </a:txBody>
                  <a:tcPr/>
                </a:tc>
                <a:tc>
                  <a:txBody>
                    <a:bodyPr/>
                    <a:lstStyle/>
                    <a:p>
                      <a:pPr algn="ctr"/>
                      <a:r>
                        <a:rPr lang="en-US" sz="2000" dirty="0" smtClean="0">
                          <a:latin typeface="+mn-lt"/>
                        </a:rPr>
                        <a:t>10.7%</a:t>
                      </a:r>
                      <a:endParaRPr lang="en-US" sz="2000" dirty="0">
                        <a:latin typeface="+mn-lt"/>
                      </a:endParaRPr>
                    </a:p>
                  </a:txBody>
                  <a:tcPr/>
                </a:tc>
                <a:tc>
                  <a:txBody>
                    <a:bodyPr/>
                    <a:lstStyle/>
                    <a:p>
                      <a:pPr algn="ctr"/>
                      <a:r>
                        <a:rPr lang="en-US" sz="2000" dirty="0" smtClean="0">
                          <a:latin typeface="+mn-lt"/>
                        </a:rPr>
                        <a:t>9.1%</a:t>
                      </a:r>
                      <a:endParaRPr lang="en-US" sz="2000" dirty="0">
                        <a:latin typeface="+mn-lt"/>
                      </a:endParaRPr>
                    </a:p>
                  </a:txBody>
                  <a:tcPr/>
                </a:tc>
                <a:tc>
                  <a:txBody>
                    <a:bodyPr/>
                    <a:lstStyle/>
                    <a:p>
                      <a:pPr algn="ctr"/>
                      <a:r>
                        <a:rPr lang="en-US" sz="2000" dirty="0" smtClean="0">
                          <a:latin typeface="+mn-lt"/>
                        </a:rPr>
                        <a:t>9.5%</a:t>
                      </a:r>
                      <a:endParaRPr lang="en-US" sz="2000" dirty="0">
                        <a:latin typeface="+mn-lt"/>
                      </a:endParaRPr>
                    </a:p>
                  </a:txBody>
                  <a:tcPr/>
                </a:tc>
                <a:tc>
                  <a:txBody>
                    <a:bodyPr/>
                    <a:lstStyle/>
                    <a:p>
                      <a:pPr algn="ctr"/>
                      <a:r>
                        <a:rPr lang="en-US" sz="2000" dirty="0" smtClean="0">
                          <a:latin typeface="+mn-lt"/>
                        </a:rPr>
                        <a:t>9.1%</a:t>
                      </a:r>
                      <a:endParaRPr lang="en-US" sz="2000" dirty="0">
                        <a:latin typeface="+mn-lt"/>
                      </a:endParaRPr>
                    </a:p>
                  </a:txBody>
                  <a:tcPr/>
                </a:tc>
              </a:tr>
            </a:tbl>
          </a:graphicData>
        </a:graphic>
      </p:graphicFrame>
      <p:sp>
        <p:nvSpPr>
          <p:cNvPr id="17409" name="Rectangle 1"/>
          <p:cNvSpPr>
            <a:spLocks noChangeArrowheads="1"/>
          </p:cNvSpPr>
          <p:nvPr/>
        </p:nvSpPr>
        <p:spPr bwMode="auto">
          <a:xfrm>
            <a:off x="609600" y="4572000"/>
            <a:ext cx="690053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baseline="30000" dirty="0" smtClean="0">
                <a:ea typeface="Calibri" pitchFamily="34" charset="0"/>
                <a:cs typeface="Times New Roman" pitchFamily="18" charset="0"/>
              </a:rPr>
              <a:t>a </a:t>
            </a:r>
            <a:r>
              <a:rPr lang="en-US" dirty="0" smtClean="0">
                <a:ea typeface="Calibri" pitchFamily="34" charset="0"/>
                <a:cs typeface="Times New Roman" pitchFamily="18" charset="0"/>
              </a:rPr>
              <a:t>Defined as having served during the Gulf War Era II period.</a:t>
            </a:r>
          </a:p>
          <a:p>
            <a:pPr fontAlgn="base">
              <a:spcBef>
                <a:spcPct val="0"/>
              </a:spcBef>
              <a:spcAft>
                <a:spcPct val="0"/>
              </a:spcAft>
            </a:pPr>
            <a:r>
              <a:rPr lang="en-US" dirty="0" smtClean="0">
                <a:latin typeface="Garamond" pitchFamily="18" charset="0"/>
                <a:ea typeface="Calibri" pitchFamily="34" charset="0"/>
                <a:cs typeface="Times New Roman" pitchFamily="18" charset="0"/>
              </a:rPr>
              <a:t/>
            </a:r>
            <a:br>
              <a:rPr lang="en-US" dirty="0" smtClean="0">
                <a:latin typeface="Garamond" pitchFamily="18" charset="0"/>
                <a:ea typeface="Calibri" pitchFamily="34" charset="0"/>
                <a:cs typeface="Times New Roman" pitchFamily="18"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Box 6"/>
          <p:cNvSpPr txBox="1"/>
          <p:nvPr/>
        </p:nvSpPr>
        <p:spPr>
          <a:xfrm>
            <a:off x="457200" y="5715000"/>
            <a:ext cx="8915400" cy="461665"/>
          </a:xfrm>
          <a:prstGeom prst="rect">
            <a:avLst/>
          </a:prstGeom>
          <a:noFill/>
        </p:spPr>
        <p:txBody>
          <a:bodyPr wrap="square" rtlCol="0">
            <a:spAutoFit/>
          </a:bodyPr>
          <a:lstStyle/>
          <a:p>
            <a:r>
              <a:rPr lang="en-US" sz="1200" i="1" dirty="0" smtClean="0"/>
              <a:t>Bureau of Labor Statistics (March 2011)</a:t>
            </a:r>
            <a:br>
              <a:rPr lang="en-US" sz="1200" i="1" dirty="0" smtClean="0"/>
            </a:br>
            <a:r>
              <a:rPr lang="en-US" sz="1200" i="1" dirty="0" smtClean="0"/>
              <a:t>Bureau of Labor Statistics (March 2012)</a:t>
            </a:r>
            <a:endParaRPr lang="en-US" sz="1200" i="1" dirty="0"/>
          </a:p>
        </p:txBody>
      </p:sp>
    </p:spTree>
    <p:extLst>
      <p:ext uri="{BB962C8B-B14F-4D97-AF65-F5344CB8AC3E}">
        <p14:creationId xmlns:p14="http://schemas.microsoft.com/office/powerpoint/2010/main" val="2773631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t>
            </a:r>
            <a:r>
              <a:rPr lang="en-US" dirty="0" smtClean="0"/>
              <a:t>mployment by Disability Status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2424350"/>
              </p:ext>
            </p:extLst>
          </p:nvPr>
        </p:nvGraphicFramePr>
        <p:xfrm>
          <a:off x="457200" y="1600200"/>
          <a:ext cx="82296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04800" y="6019800"/>
            <a:ext cx="8458200" cy="261610"/>
          </a:xfrm>
          <a:prstGeom prst="rect">
            <a:avLst/>
          </a:prstGeom>
          <a:noFill/>
        </p:spPr>
        <p:txBody>
          <a:bodyPr wrap="square" rtlCol="0">
            <a:spAutoFit/>
          </a:bodyPr>
          <a:lstStyle/>
          <a:p>
            <a:r>
              <a:rPr lang="en-US" sz="1100" dirty="0" smtClean="0"/>
              <a:t>U.S. Bureau of Labor Statistics (2012</a:t>
            </a:r>
            <a:r>
              <a:rPr lang="en-US" sz="1100" dirty="0"/>
              <a:t>) </a:t>
            </a:r>
            <a:r>
              <a:rPr lang="en-US" sz="1100" dirty="0" smtClean="0"/>
              <a:t>  </a:t>
            </a:r>
            <a:endParaRPr lang="en-US" sz="1100" dirty="0"/>
          </a:p>
        </p:txBody>
      </p:sp>
    </p:spTree>
    <p:extLst>
      <p:ext uri="{BB962C8B-B14F-4D97-AF65-F5344CB8AC3E}">
        <p14:creationId xmlns:p14="http://schemas.microsoft.com/office/powerpoint/2010/main" val="6031261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Desirable Workplace Skills</a:t>
            </a:r>
            <a:endParaRPr lang="en-US" dirty="0"/>
          </a:p>
        </p:txBody>
      </p:sp>
      <p:sp>
        <p:nvSpPr>
          <p:cNvPr id="5" name="Content Placeholder 6"/>
          <p:cNvSpPr>
            <a:spLocks noGrp="1"/>
          </p:cNvSpPr>
          <p:nvPr>
            <p:ph idx="1"/>
          </p:nvPr>
        </p:nvSpPr>
        <p:spPr>
          <a:xfrm>
            <a:off x="457200" y="1371600"/>
            <a:ext cx="4038600" cy="4191000"/>
          </a:xfrm>
        </p:spPr>
        <p:txBody>
          <a:bodyPr>
            <a:normAutofit fontScale="92500"/>
          </a:bodyPr>
          <a:lstStyle/>
          <a:p>
            <a:r>
              <a:rPr lang="en-US" sz="2800" dirty="0" smtClean="0"/>
              <a:t>Organizational behavior </a:t>
            </a:r>
          </a:p>
          <a:p>
            <a:r>
              <a:rPr lang="en-US" sz="2800" dirty="0" smtClean="0"/>
              <a:t>Leadership and supervision </a:t>
            </a:r>
          </a:p>
          <a:p>
            <a:r>
              <a:rPr lang="en-US" sz="2800" dirty="0" smtClean="0"/>
              <a:t>Interpersonal communication </a:t>
            </a:r>
          </a:p>
          <a:p>
            <a:r>
              <a:rPr lang="en-US" sz="2800" dirty="0" smtClean="0"/>
              <a:t>Business communication </a:t>
            </a:r>
          </a:p>
          <a:p>
            <a:r>
              <a:rPr lang="en-US" sz="2800" dirty="0" smtClean="0"/>
              <a:t>Psychology </a:t>
            </a:r>
          </a:p>
          <a:p>
            <a:r>
              <a:rPr lang="en-US" sz="2800" dirty="0" smtClean="0"/>
              <a:t>Sociology </a:t>
            </a:r>
          </a:p>
          <a:p>
            <a:r>
              <a:rPr lang="en-US" sz="2800" dirty="0" smtClean="0"/>
              <a:t>Accounting </a:t>
            </a:r>
          </a:p>
          <a:p>
            <a:pPr marL="0" indent="0">
              <a:buNone/>
            </a:pPr>
            <a:endParaRPr lang="en-US" sz="1400" dirty="0" smtClean="0"/>
          </a:p>
        </p:txBody>
      </p:sp>
      <p:sp>
        <p:nvSpPr>
          <p:cNvPr id="4" name="TextBox 3"/>
          <p:cNvSpPr txBox="1"/>
          <p:nvPr/>
        </p:nvSpPr>
        <p:spPr>
          <a:xfrm>
            <a:off x="381000" y="5862935"/>
            <a:ext cx="8763000" cy="461665"/>
          </a:xfrm>
          <a:prstGeom prst="rect">
            <a:avLst/>
          </a:prstGeom>
          <a:noFill/>
        </p:spPr>
        <p:txBody>
          <a:bodyPr wrap="square" rtlCol="0">
            <a:spAutoFit/>
          </a:bodyPr>
          <a:lstStyle/>
          <a:p>
            <a:r>
              <a:rPr lang="en-US" sz="1200" i="1" dirty="0" smtClean="0"/>
              <a:t>American Council on Education. (July 2011)</a:t>
            </a:r>
          </a:p>
          <a:p>
            <a:r>
              <a:rPr lang="en-US" sz="1200" i="1" dirty="0" smtClean="0"/>
              <a:t>CareerBuilder (2009) </a:t>
            </a:r>
            <a:endParaRPr lang="en-US" sz="1200" i="1" dirty="0"/>
          </a:p>
        </p:txBody>
      </p:sp>
      <p:sp>
        <p:nvSpPr>
          <p:cNvPr id="7" name="Content Placeholder 6"/>
          <p:cNvSpPr txBox="1">
            <a:spLocks/>
          </p:cNvSpPr>
          <p:nvPr/>
        </p:nvSpPr>
        <p:spPr bwMode="auto">
          <a:xfrm>
            <a:off x="4495800" y="1371600"/>
            <a:ext cx="4038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Discipline</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lang="en-US" sz="2600" dirty="0" smtClean="0"/>
              <a:t>Teamwork</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Respect and integrity</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lang="en-US" sz="2600" dirty="0" smtClean="0"/>
              <a:t>Leadership</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Problem</a:t>
            </a:r>
            <a:r>
              <a:rPr kumimoji="0" lang="en-US" sz="2600" b="0" i="0" u="none" strike="noStrike" kern="1200" cap="none" spc="0" normalizeH="0" noProof="0" dirty="0" smtClean="0">
                <a:ln>
                  <a:noFill/>
                </a:ln>
                <a:solidFill>
                  <a:schemeClr val="tx1"/>
                </a:solidFill>
                <a:effectLst/>
                <a:uLnTx/>
                <a:uFillTx/>
                <a:latin typeface="+mn-lt"/>
                <a:ea typeface="+mn-ea"/>
                <a:cs typeface="+mn-cs"/>
              </a:rPr>
              <a:t> solving</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lang="en-US" sz="2600" baseline="0" dirty="0" smtClean="0"/>
              <a:t>Ability</a:t>
            </a:r>
            <a:r>
              <a:rPr lang="en-US" sz="2600" dirty="0" smtClean="0"/>
              <a:t> to perform under pressure</a:t>
            </a: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2113637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Legal Framework</a:t>
            </a:r>
            <a:endParaRPr lang="en-US" dirty="0"/>
          </a:p>
        </p:txBody>
      </p:sp>
      <p:sp>
        <p:nvSpPr>
          <p:cNvPr id="4" name="Text Placeholder 3"/>
          <p:cNvSpPr>
            <a:spLocks noGrp="1"/>
          </p:cNvSpPr>
          <p:nvPr>
            <p:ph type="body" idx="1"/>
          </p:nvPr>
        </p:nvSpPr>
        <p:spPr/>
        <p:txBody>
          <a:bodyPr/>
          <a:lstStyle/>
          <a:p>
            <a:r>
              <a:rPr lang="en-US" dirty="0" smtClean="0"/>
              <a:t>Employment</a:t>
            </a:r>
            <a:endParaRPr lang="en-US" dirty="0"/>
          </a:p>
        </p:txBody>
      </p:sp>
      <p:sp>
        <p:nvSpPr>
          <p:cNvPr id="5" name="Content Placeholder 4"/>
          <p:cNvSpPr>
            <a:spLocks noGrp="1"/>
          </p:cNvSpPr>
          <p:nvPr>
            <p:ph sz="half" idx="2"/>
          </p:nvPr>
        </p:nvSpPr>
        <p:spPr/>
        <p:txBody>
          <a:bodyPr/>
          <a:lstStyle/>
          <a:p>
            <a:r>
              <a:rPr lang="en-US" dirty="0" smtClean="0"/>
              <a:t>Uniformed Service Employment &amp; Reemployment Rights Act (USERRA)</a:t>
            </a:r>
          </a:p>
          <a:p>
            <a:r>
              <a:rPr lang="en-US" dirty="0" smtClean="0"/>
              <a:t>Work Opportunity Tax Credit (WOTC) – with special provisions for hiring veterans with a disability</a:t>
            </a:r>
            <a:endParaRPr lang="en-US" dirty="0"/>
          </a:p>
        </p:txBody>
      </p:sp>
      <p:sp>
        <p:nvSpPr>
          <p:cNvPr id="6" name="Text Placeholder 5"/>
          <p:cNvSpPr>
            <a:spLocks noGrp="1"/>
          </p:cNvSpPr>
          <p:nvPr>
            <p:ph type="body" sz="quarter" idx="3"/>
          </p:nvPr>
        </p:nvSpPr>
        <p:spPr/>
        <p:txBody>
          <a:bodyPr/>
          <a:lstStyle/>
          <a:p>
            <a:r>
              <a:rPr lang="en-US" dirty="0" smtClean="0"/>
              <a:t>Training</a:t>
            </a:r>
            <a:endParaRPr lang="en-US" dirty="0"/>
          </a:p>
        </p:txBody>
      </p:sp>
      <p:sp>
        <p:nvSpPr>
          <p:cNvPr id="7" name="Content Placeholder 6"/>
          <p:cNvSpPr>
            <a:spLocks noGrp="1"/>
          </p:cNvSpPr>
          <p:nvPr>
            <p:ph sz="quarter" idx="4"/>
          </p:nvPr>
        </p:nvSpPr>
        <p:spPr/>
        <p:txBody>
          <a:bodyPr/>
          <a:lstStyle/>
          <a:p>
            <a:r>
              <a:rPr lang="en-US" dirty="0" smtClean="0"/>
              <a:t>VA </a:t>
            </a:r>
            <a:r>
              <a:rPr lang="en-US" dirty="0" err="1" smtClean="0"/>
              <a:t>VetSuccess</a:t>
            </a:r>
            <a:r>
              <a:rPr lang="en-US" dirty="0" smtClean="0"/>
              <a:t> Program (Chapter 31 </a:t>
            </a:r>
            <a:r>
              <a:rPr lang="en-US" dirty="0" err="1" smtClean="0"/>
              <a:t>Voc</a:t>
            </a:r>
            <a:r>
              <a:rPr lang="en-US" dirty="0" smtClean="0"/>
              <a:t> Rehab)</a:t>
            </a:r>
          </a:p>
          <a:p>
            <a:r>
              <a:rPr lang="en-US" dirty="0" smtClean="0"/>
              <a:t>Post 9/11 GI Bill (Chapter 33) Funding</a:t>
            </a:r>
          </a:p>
          <a:p>
            <a:r>
              <a:rPr lang="en-US" dirty="0" smtClean="0"/>
              <a:t>REAP (Chapter 1607) for Selected Reserve, Individual Ready Reserve and National Guard</a:t>
            </a:r>
          </a:p>
          <a:p>
            <a:endParaRPr lang="en-US" dirty="0"/>
          </a:p>
        </p:txBody>
      </p:sp>
    </p:spTree>
    <p:extLst>
      <p:ext uri="{BB962C8B-B14F-4D97-AF65-F5344CB8AC3E}">
        <p14:creationId xmlns:p14="http://schemas.microsoft.com/office/powerpoint/2010/main" val="21452581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War on Rural </a:t>
            </a:r>
            <a:r>
              <a:rPr lang="en-US" dirty="0"/>
              <a:t>A</a:t>
            </a:r>
            <a:r>
              <a:rPr lang="en-US" dirty="0" smtClean="0"/>
              <a:t>reas</a:t>
            </a:r>
            <a:endParaRPr lang="en-US" dirty="0"/>
          </a:p>
        </p:txBody>
      </p:sp>
      <p:sp>
        <p:nvSpPr>
          <p:cNvPr id="3" name="Content Placeholder 2"/>
          <p:cNvSpPr>
            <a:spLocks noGrp="1"/>
          </p:cNvSpPr>
          <p:nvPr>
            <p:ph idx="1"/>
          </p:nvPr>
        </p:nvSpPr>
        <p:spPr/>
        <p:txBody>
          <a:bodyPr/>
          <a:lstStyle/>
          <a:p>
            <a:r>
              <a:rPr lang="en-US" dirty="0" smtClean="0"/>
              <a:t>High survival rate after injuries</a:t>
            </a:r>
          </a:p>
          <a:p>
            <a:r>
              <a:rPr lang="en-US" dirty="0" smtClean="0"/>
              <a:t>Disproportionally affected by consequences of recent conflicts</a:t>
            </a:r>
          </a:p>
          <a:p>
            <a:r>
              <a:rPr lang="en-US" dirty="0" smtClean="0"/>
              <a:t>Less access to medical  services like psychotherapy</a:t>
            </a:r>
          </a:p>
          <a:p>
            <a:r>
              <a:rPr lang="en-US" b="1" dirty="0" smtClean="0"/>
              <a:t>Offer therapeutic </a:t>
            </a:r>
            <a:r>
              <a:rPr lang="en-US" b="1" dirty="0"/>
              <a:t>environments for healing and reintegrating wounded warriors</a:t>
            </a:r>
          </a:p>
          <a:p>
            <a:endParaRPr lang="en-US" dirty="0" smtClean="0"/>
          </a:p>
          <a:p>
            <a:endParaRPr lang="en-US" dirty="0" smtClean="0"/>
          </a:p>
          <a:p>
            <a:endParaRPr lang="en-US" dirty="0"/>
          </a:p>
        </p:txBody>
      </p:sp>
      <p:sp>
        <p:nvSpPr>
          <p:cNvPr id="4" name="TextBox 3"/>
          <p:cNvSpPr txBox="1"/>
          <p:nvPr/>
        </p:nvSpPr>
        <p:spPr>
          <a:xfrm>
            <a:off x="381000" y="5646003"/>
            <a:ext cx="8763000" cy="830997"/>
          </a:xfrm>
          <a:prstGeom prst="rect">
            <a:avLst/>
          </a:prstGeom>
          <a:noFill/>
        </p:spPr>
        <p:txBody>
          <a:bodyPr wrap="square" rtlCol="0">
            <a:spAutoFit/>
          </a:bodyPr>
          <a:lstStyle/>
          <a:p>
            <a:r>
              <a:rPr lang="en-US" sz="1200" i="1" dirty="0" smtClean="0"/>
              <a:t>Cully , J., Jameson, J., Phillips, L., </a:t>
            </a:r>
            <a:r>
              <a:rPr lang="en-US" sz="1200" i="1" dirty="0" err="1" smtClean="0"/>
              <a:t>Kunik</a:t>
            </a:r>
            <a:r>
              <a:rPr lang="en-US" sz="1200" i="1" dirty="0" smtClean="0"/>
              <a:t>, M. &amp; Fortney, J. (2010) </a:t>
            </a:r>
          </a:p>
          <a:p>
            <a:r>
              <a:rPr lang="en-US" sz="1200" i="1" dirty="0" err="1" smtClean="0"/>
              <a:t>Frain</a:t>
            </a:r>
            <a:r>
              <a:rPr lang="en-US" sz="1200" i="1" dirty="0" smtClean="0"/>
              <a:t>, M., Bethel, M. &amp; Bishop, M. (2010) </a:t>
            </a:r>
          </a:p>
          <a:p>
            <a:r>
              <a:rPr lang="en-US" sz="1200" dirty="0" err="1" smtClean="0"/>
              <a:t>Thorsen</a:t>
            </a:r>
            <a:r>
              <a:rPr lang="en-US" sz="1200" dirty="0" smtClean="0"/>
              <a:t> </a:t>
            </a:r>
            <a:r>
              <a:rPr lang="en-US" sz="1200" dirty="0"/>
              <a:t>Gonzalez, </a:t>
            </a:r>
            <a:r>
              <a:rPr lang="en-US" sz="1200" dirty="0" err="1"/>
              <a:t>Hartig</a:t>
            </a:r>
            <a:r>
              <a:rPr lang="en-US" sz="1200" dirty="0"/>
              <a:t>, </a:t>
            </a:r>
            <a:r>
              <a:rPr lang="en-US" sz="1200" dirty="0" err="1"/>
              <a:t>Patil</a:t>
            </a:r>
            <a:r>
              <a:rPr lang="en-US" sz="1200" dirty="0"/>
              <a:t>, </a:t>
            </a:r>
            <a:r>
              <a:rPr lang="en-US" sz="1200" dirty="0" err="1"/>
              <a:t>Martinsen</a:t>
            </a:r>
            <a:r>
              <a:rPr lang="en-US" sz="1200" dirty="0"/>
              <a:t> &amp; </a:t>
            </a:r>
            <a:r>
              <a:rPr lang="en-US" sz="1200" dirty="0" err="1" smtClean="0"/>
              <a:t>Kirkevold</a:t>
            </a:r>
            <a:r>
              <a:rPr lang="en-US" sz="1200" dirty="0"/>
              <a:t> </a:t>
            </a:r>
            <a:r>
              <a:rPr lang="en-US" sz="1200" dirty="0" smtClean="0"/>
              <a:t>(2011)</a:t>
            </a:r>
            <a:endParaRPr lang="en-US" sz="1200" i="1" dirty="0" smtClean="0"/>
          </a:p>
          <a:p>
            <a:endParaRPr lang="en-US" sz="1200" i="1" dirty="0"/>
          </a:p>
        </p:txBody>
      </p:sp>
    </p:spTree>
    <p:extLst>
      <p:ext uri="{BB962C8B-B14F-4D97-AF65-F5344CB8AC3E}">
        <p14:creationId xmlns:p14="http://schemas.microsoft.com/office/powerpoint/2010/main" val="23242041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Veterans in Agriculture</a:t>
            </a:r>
            <a:endParaRPr lang="en-US" dirty="0"/>
          </a:p>
        </p:txBody>
      </p:sp>
      <p:sp>
        <p:nvSpPr>
          <p:cNvPr id="3" name="Content Placeholder 2"/>
          <p:cNvSpPr>
            <a:spLocks noGrp="1"/>
          </p:cNvSpPr>
          <p:nvPr>
            <p:ph idx="1"/>
          </p:nvPr>
        </p:nvSpPr>
        <p:spPr/>
        <p:txBody>
          <a:bodyPr/>
          <a:lstStyle/>
          <a:p>
            <a:r>
              <a:rPr lang="en-US" dirty="0" smtClean="0"/>
              <a:t>6.1 million veterans live in rural communities.</a:t>
            </a:r>
          </a:p>
          <a:p>
            <a:r>
              <a:rPr lang="en-US" dirty="0" smtClean="0"/>
              <a:t>USDA Veterans Employment Program Office</a:t>
            </a:r>
          </a:p>
          <a:p>
            <a:r>
              <a:rPr lang="en-US" dirty="0" smtClean="0"/>
              <a:t>2012 Farm Bill changes</a:t>
            </a:r>
          </a:p>
          <a:p>
            <a:r>
              <a:rPr lang="en-US" dirty="0" smtClean="0"/>
              <a:t>Variety of farming programs targeted towards veterans</a:t>
            </a:r>
          </a:p>
          <a:p>
            <a:r>
              <a:rPr lang="en-US" dirty="0" smtClean="0"/>
              <a:t>Loan programs for new farmers</a:t>
            </a:r>
          </a:p>
          <a:p>
            <a:endParaRPr lang="en-US" dirty="0"/>
          </a:p>
        </p:txBody>
      </p:sp>
      <p:sp>
        <p:nvSpPr>
          <p:cNvPr id="4" name="TextBox 3"/>
          <p:cNvSpPr txBox="1"/>
          <p:nvPr/>
        </p:nvSpPr>
        <p:spPr>
          <a:xfrm>
            <a:off x="381000" y="6096000"/>
            <a:ext cx="8458200" cy="276999"/>
          </a:xfrm>
          <a:prstGeom prst="rect">
            <a:avLst/>
          </a:prstGeom>
          <a:noFill/>
        </p:spPr>
        <p:txBody>
          <a:bodyPr wrap="square" rtlCol="0">
            <a:spAutoFit/>
          </a:bodyPr>
          <a:lstStyle/>
          <a:p>
            <a:r>
              <a:rPr lang="en-US" sz="1200" dirty="0" smtClean="0"/>
              <a:t>VHA Office of Rural Health (April 2012)</a:t>
            </a:r>
            <a:endParaRPr lang="en-US" sz="1200" dirty="0"/>
          </a:p>
        </p:txBody>
      </p:sp>
    </p:spTree>
    <p:extLst>
      <p:ext uri="{BB962C8B-B14F-4D97-AF65-F5344CB8AC3E}">
        <p14:creationId xmlns:p14="http://schemas.microsoft.com/office/powerpoint/2010/main" val="33230255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Programs and Activities</a:t>
            </a:r>
            <a:endParaRPr lang="en-US" dirty="0"/>
          </a:p>
        </p:txBody>
      </p:sp>
      <p:sp>
        <p:nvSpPr>
          <p:cNvPr id="3" name="Content Placeholder 2"/>
          <p:cNvSpPr>
            <a:spLocks noGrp="1"/>
          </p:cNvSpPr>
          <p:nvPr>
            <p:ph idx="1"/>
          </p:nvPr>
        </p:nvSpPr>
        <p:spPr>
          <a:xfrm>
            <a:off x="457200" y="1600200"/>
            <a:ext cx="5257800" cy="4191000"/>
          </a:xfrm>
        </p:spPr>
        <p:txBody>
          <a:bodyPr/>
          <a:lstStyle/>
          <a:p>
            <a:r>
              <a:rPr lang="en-US" sz="2600" dirty="0" smtClean="0"/>
              <a:t>Multitude of for-profit and not-for-profit training and educational / therapeutic programs: </a:t>
            </a:r>
          </a:p>
          <a:p>
            <a:pPr lvl="1"/>
            <a:r>
              <a:rPr lang="en-US" sz="2400" dirty="0" smtClean="0"/>
              <a:t>Archie’s Acres</a:t>
            </a:r>
          </a:p>
          <a:p>
            <a:pPr lvl="1"/>
            <a:r>
              <a:rPr lang="en-US" sz="2400" dirty="0" smtClean="0"/>
              <a:t>Veterans </a:t>
            </a:r>
            <a:r>
              <a:rPr lang="en-US" sz="2400" dirty="0"/>
              <a:t>Farmers </a:t>
            </a:r>
            <a:r>
              <a:rPr lang="en-US" sz="2400" dirty="0" smtClean="0"/>
              <a:t>Project</a:t>
            </a:r>
          </a:p>
          <a:p>
            <a:pPr lvl="1"/>
            <a:r>
              <a:rPr lang="en-US" sz="2400" dirty="0" smtClean="0"/>
              <a:t>Vets to Ag by Michigan State University </a:t>
            </a:r>
          </a:p>
          <a:p>
            <a:r>
              <a:rPr lang="en-US" sz="2600" dirty="0" smtClean="0"/>
              <a:t>Interest groups:</a:t>
            </a:r>
          </a:p>
          <a:p>
            <a:pPr lvl="1"/>
            <a:r>
              <a:rPr lang="en-US" sz="2400" dirty="0" smtClean="0"/>
              <a:t>Farmer </a:t>
            </a:r>
            <a:r>
              <a:rPr lang="en-US" sz="2400" dirty="0"/>
              <a:t>Veteran </a:t>
            </a:r>
            <a:r>
              <a:rPr lang="en-US" sz="2400" dirty="0" smtClean="0"/>
              <a:t>Coalition</a:t>
            </a:r>
            <a:endParaRPr lang="en-US" dirty="0" smtClean="0"/>
          </a:p>
          <a:p>
            <a:r>
              <a:rPr lang="en-US" sz="2600" dirty="0"/>
              <a:t>Therapeutic </a:t>
            </a:r>
            <a:r>
              <a:rPr lang="en-US" sz="2600" dirty="0" smtClean="0"/>
              <a:t>horticulture</a:t>
            </a:r>
            <a:endParaRPr lang="en-US" sz="2600" dirty="0"/>
          </a:p>
          <a:p>
            <a:pPr marL="0" indent="0">
              <a:buNone/>
            </a:pP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1676400"/>
            <a:ext cx="2854905" cy="1905000"/>
          </a:xfrm>
          <a:prstGeom prst="rect">
            <a:avLst/>
          </a:prstGeom>
          <a:noFill/>
          <a:ln w="57150">
            <a:solidFill>
              <a:srgbClr val="B98C2D"/>
            </a:solidFill>
          </a:ln>
          <a:effectLst/>
        </p:spPr>
      </p:pic>
    </p:spTree>
    <p:extLst>
      <p:ext uri="{BB962C8B-B14F-4D97-AF65-F5344CB8AC3E}">
        <p14:creationId xmlns:p14="http://schemas.microsoft.com/office/powerpoint/2010/main" val="35599073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Takeaways</a:t>
            </a:r>
            <a:endParaRPr lang="en-US" dirty="0"/>
          </a:p>
        </p:txBody>
      </p:sp>
      <p:sp>
        <p:nvSpPr>
          <p:cNvPr id="3" name="Content Placeholder 2"/>
          <p:cNvSpPr>
            <a:spLocks noGrp="1"/>
          </p:cNvSpPr>
          <p:nvPr>
            <p:ph idx="1"/>
          </p:nvPr>
        </p:nvSpPr>
        <p:spPr>
          <a:xfrm>
            <a:off x="457200" y="1371600"/>
            <a:ext cx="8534400" cy="4191000"/>
          </a:xfrm>
        </p:spPr>
        <p:txBody>
          <a:bodyPr/>
          <a:lstStyle/>
          <a:p>
            <a:r>
              <a:rPr lang="en-US" dirty="0" smtClean="0"/>
              <a:t>About one million service members will transition to veteran status over the next five years.</a:t>
            </a:r>
          </a:p>
          <a:p>
            <a:r>
              <a:rPr lang="en-US" dirty="0" smtClean="0"/>
              <a:t>Many veterans leave the service with varying degrees of disability.</a:t>
            </a:r>
          </a:p>
          <a:p>
            <a:r>
              <a:rPr lang="en-US" dirty="0" smtClean="0"/>
              <a:t>Veterans have specific reintegration issues and needs.</a:t>
            </a:r>
          </a:p>
          <a:p>
            <a:r>
              <a:rPr lang="en-US" dirty="0" smtClean="0"/>
              <a:t>The veteran unemployment rate is high. </a:t>
            </a:r>
          </a:p>
          <a:p>
            <a:r>
              <a:rPr lang="en-US" dirty="0" smtClean="0"/>
              <a:t>Rural areas are critical for veteran reintegration.</a:t>
            </a:r>
          </a:p>
          <a:p>
            <a:endParaRPr lang="en-US" dirty="0"/>
          </a:p>
        </p:txBody>
      </p:sp>
    </p:spTree>
    <p:extLst>
      <p:ext uri="{BB962C8B-B14F-4D97-AF65-F5344CB8AC3E}">
        <p14:creationId xmlns:p14="http://schemas.microsoft.com/office/powerpoint/2010/main" val="6380365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67000"/>
            <a:ext cx="7848600" cy="1143000"/>
          </a:xfrm>
        </p:spPr>
        <p:txBody>
          <a:bodyPr/>
          <a:lstStyle/>
          <a:p>
            <a:r>
              <a:rPr lang="en-US" sz="3200" b="1" dirty="0"/>
              <a:t>Veterans and Agriculture: </a:t>
            </a:r>
            <a:r>
              <a:rPr lang="en-US" sz="3200" b="1" dirty="0" smtClean="0"/>
              <a:t/>
            </a:r>
            <a:br>
              <a:rPr lang="en-US" sz="3200" b="1" dirty="0" smtClean="0"/>
            </a:br>
            <a:r>
              <a:rPr lang="en-US" sz="3200" b="1" dirty="0" smtClean="0"/>
              <a:t>Opportunities for </a:t>
            </a:r>
            <a:r>
              <a:rPr lang="en-US" sz="3200" b="1" dirty="0"/>
              <a:t>Employment, Entrepreneurship, </a:t>
            </a:r>
            <a:r>
              <a:rPr lang="en-US" sz="3200" b="1" dirty="0" smtClean="0"/>
              <a:t>and Enrichment</a:t>
            </a:r>
            <a:br>
              <a:rPr lang="en-US" sz="3200" b="1" dirty="0" smtClean="0"/>
            </a:br>
            <a:r>
              <a:rPr lang="en-US" sz="2800" dirty="0"/>
              <a:t/>
            </a:r>
            <a:br>
              <a:rPr lang="en-US" sz="2800" dirty="0"/>
            </a:br>
            <a:r>
              <a:rPr lang="en-US" sz="2800" dirty="0"/>
              <a:t>A workshop for veterans interested in agriculture and for professionals who work with </a:t>
            </a:r>
            <a:r>
              <a:rPr lang="en-US" sz="2800" dirty="0" smtClean="0"/>
              <a:t>veterans</a:t>
            </a:r>
            <a:br>
              <a:rPr lang="en-US" sz="2800" dirty="0" smtClean="0"/>
            </a:br>
            <a:r>
              <a:rPr lang="en-US" sz="2800" dirty="0"/>
              <a:t/>
            </a:r>
            <a:br>
              <a:rPr lang="en-US" sz="2800" dirty="0"/>
            </a:br>
            <a:r>
              <a:rPr lang="en-US" sz="2800" dirty="0"/>
              <a:t>November 7-8, 2012</a:t>
            </a:r>
            <a:br>
              <a:rPr lang="en-US" sz="2800" dirty="0"/>
            </a:br>
            <a:r>
              <a:rPr lang="en-US" sz="2800" dirty="0"/>
              <a:t>Beck Agricultural Center, Purdue </a:t>
            </a:r>
            <a:r>
              <a:rPr lang="en-US" sz="2800" dirty="0" smtClean="0"/>
              <a:t>University</a:t>
            </a:r>
            <a:br>
              <a:rPr lang="en-US" sz="2800" dirty="0" smtClean="0"/>
            </a:br>
            <a:r>
              <a:rPr lang="en-US" sz="2800" dirty="0" smtClean="0"/>
              <a:t/>
            </a:r>
            <a:br>
              <a:rPr lang="en-US" sz="2800" dirty="0" smtClean="0"/>
            </a:br>
            <a:r>
              <a:rPr lang="en-US" sz="2800" dirty="0" smtClean="0">
                <a:hlinkClick r:id="rId2"/>
              </a:rPr>
              <a:t>www.breakingnewground.info/vets</a:t>
            </a:r>
            <a:r>
              <a:rPr lang="en-US" sz="2800" dirty="0" smtClean="0"/>
              <a:t> </a:t>
            </a:r>
            <a:endParaRPr lang="en-US" sz="2800" dirty="0"/>
          </a:p>
        </p:txBody>
      </p:sp>
      <p:pic>
        <p:nvPicPr>
          <p:cNvPr id="1026" name="Picture 2" descr="Z:\private-web\local_copy-SRAP_site\img\vet\vet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14400"/>
            <a:ext cx="12954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Z:\private-web\local_copy-SRAP_site\img\vet\vet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8979" y="914400"/>
            <a:ext cx="1316421" cy="1316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9619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457200" y="1219200"/>
            <a:ext cx="8229600" cy="4191000"/>
          </a:xfrm>
        </p:spPr>
        <p:txBody>
          <a:bodyPr/>
          <a:lstStyle/>
          <a:p>
            <a:r>
              <a:rPr lang="en-US" dirty="0" smtClean="0"/>
              <a:t>Military </a:t>
            </a:r>
          </a:p>
          <a:p>
            <a:pPr lvl="1"/>
            <a:r>
              <a:rPr lang="en-US" sz="2400" dirty="0" smtClean="0"/>
              <a:t>The Military Family </a:t>
            </a:r>
            <a:r>
              <a:rPr lang="en-US" sz="2400" dirty="0"/>
              <a:t>Research Institute: </a:t>
            </a:r>
            <a:r>
              <a:rPr lang="en-US" sz="2400" dirty="0">
                <a:hlinkClick r:id="rId2"/>
              </a:rPr>
              <a:t>https://www.mfri.purdue.edu</a:t>
            </a:r>
            <a:r>
              <a:rPr lang="en-US" sz="2400" dirty="0" smtClean="0">
                <a:hlinkClick r:id="rId2"/>
              </a:rPr>
              <a:t>/</a:t>
            </a:r>
            <a:r>
              <a:rPr lang="en-US" sz="2400" dirty="0" smtClean="0"/>
              <a:t> </a:t>
            </a:r>
          </a:p>
          <a:p>
            <a:pPr lvl="1"/>
            <a:r>
              <a:rPr lang="en-US" sz="2400" dirty="0" smtClean="0"/>
              <a:t>General military information such as service branches, rank structure, insignia and uniforms, etc. at Ourmilitary.mil: </a:t>
            </a:r>
            <a:r>
              <a:rPr lang="en-US" sz="2400" dirty="0">
                <a:hlinkClick r:id="rId3"/>
              </a:rPr>
              <a:t>http://www.ourmilitary.mil/learn/our-services</a:t>
            </a:r>
            <a:r>
              <a:rPr lang="en-US" sz="2400" dirty="0" smtClean="0">
                <a:hlinkClick r:id="rId3"/>
              </a:rPr>
              <a:t>/</a:t>
            </a:r>
            <a:r>
              <a:rPr lang="en-US" sz="2400" dirty="0" smtClean="0"/>
              <a:t> </a:t>
            </a:r>
          </a:p>
          <a:p>
            <a:pPr lvl="1"/>
            <a:r>
              <a:rPr lang="en-US" sz="2400" dirty="0" smtClean="0"/>
              <a:t>Free online course on military competence at Center for </a:t>
            </a:r>
            <a:r>
              <a:rPr lang="en-US" sz="2400" dirty="0"/>
              <a:t>Deployment Psychology: </a:t>
            </a:r>
            <a:r>
              <a:rPr lang="en-US" sz="2400" dirty="0">
                <a:hlinkClick r:id="rId4"/>
              </a:rPr>
              <a:t>http://</a:t>
            </a:r>
            <a:r>
              <a:rPr lang="en-US" sz="2400" dirty="0" smtClean="0">
                <a:hlinkClick r:id="rId4"/>
              </a:rPr>
              <a:t>deploymentpsych.org/training/training-catalog/military-cultural-competence</a:t>
            </a:r>
            <a:r>
              <a:rPr lang="en-US" sz="2400" dirty="0" smtClean="0"/>
              <a:t> </a:t>
            </a:r>
          </a:p>
          <a:p>
            <a:pPr lvl="1"/>
            <a:r>
              <a:rPr lang="en-US" sz="2400" dirty="0" smtClean="0"/>
              <a:t>Dictionary on military terms by Department </a:t>
            </a:r>
            <a:r>
              <a:rPr lang="en-US" sz="2400" dirty="0"/>
              <a:t>of Defense: </a:t>
            </a:r>
            <a:r>
              <a:rPr lang="en-US" sz="2400" dirty="0">
                <a:hlinkClick r:id="rId5"/>
              </a:rPr>
              <a:t>http://www.dtic.mil/doctrine/dod_dictionary</a:t>
            </a:r>
            <a:r>
              <a:rPr lang="en-US" sz="2400" dirty="0" smtClean="0">
                <a:hlinkClick r:id="rId5"/>
              </a:rPr>
              <a:t>/</a:t>
            </a:r>
            <a:r>
              <a:rPr lang="en-US" sz="2400" dirty="0" smtClean="0"/>
              <a:t> </a:t>
            </a:r>
          </a:p>
          <a:p>
            <a:pPr lvl="1"/>
            <a:endParaRPr lang="en-US" sz="2400" dirty="0" smtClean="0"/>
          </a:p>
        </p:txBody>
      </p:sp>
    </p:spTree>
    <p:extLst>
      <p:ext uri="{BB962C8B-B14F-4D97-AF65-F5344CB8AC3E}">
        <p14:creationId xmlns:p14="http://schemas.microsoft.com/office/powerpoint/2010/main" val="16048696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Cont’d</a:t>
            </a:r>
            <a:endParaRPr lang="en-US" dirty="0"/>
          </a:p>
        </p:txBody>
      </p:sp>
      <p:sp>
        <p:nvSpPr>
          <p:cNvPr id="3" name="Content Placeholder 2"/>
          <p:cNvSpPr>
            <a:spLocks noGrp="1"/>
          </p:cNvSpPr>
          <p:nvPr>
            <p:ph idx="1"/>
          </p:nvPr>
        </p:nvSpPr>
        <p:spPr>
          <a:xfrm>
            <a:off x="457200" y="1447800"/>
            <a:ext cx="8229600" cy="4191000"/>
          </a:xfrm>
        </p:spPr>
        <p:txBody>
          <a:bodyPr/>
          <a:lstStyle/>
          <a:p>
            <a:r>
              <a:rPr lang="en-US" dirty="0"/>
              <a:t>Veteran’s </a:t>
            </a:r>
            <a:r>
              <a:rPr lang="en-US" dirty="0" smtClean="0"/>
              <a:t>Health</a:t>
            </a:r>
          </a:p>
          <a:p>
            <a:pPr lvl="1"/>
            <a:r>
              <a:rPr lang="en-US" sz="2400" dirty="0" smtClean="0"/>
              <a:t>VA </a:t>
            </a:r>
            <a:r>
              <a:rPr lang="en-US" sz="2400" dirty="0" err="1" smtClean="0"/>
              <a:t>Polytrauma</a:t>
            </a:r>
            <a:r>
              <a:rPr lang="en-US" sz="2400" dirty="0" smtClean="0"/>
              <a:t>/TBI </a:t>
            </a:r>
            <a:r>
              <a:rPr lang="en-US" sz="2400" dirty="0"/>
              <a:t>information: </a:t>
            </a:r>
            <a:r>
              <a:rPr lang="en-US" sz="2400" dirty="0">
                <a:hlinkClick r:id="rId2"/>
              </a:rPr>
              <a:t>http://</a:t>
            </a:r>
            <a:r>
              <a:rPr lang="en-US" sz="2400" dirty="0" smtClean="0">
                <a:hlinkClick r:id="rId2"/>
              </a:rPr>
              <a:t>www.polytrauma.va.gov/understanding-tbi/symptoms.asp</a:t>
            </a:r>
            <a:r>
              <a:rPr lang="en-US" sz="2400" dirty="0" smtClean="0"/>
              <a:t> </a:t>
            </a:r>
          </a:p>
          <a:p>
            <a:pPr lvl="1"/>
            <a:r>
              <a:rPr lang="en-US" sz="2400" dirty="0" smtClean="0"/>
              <a:t>VA </a:t>
            </a:r>
            <a:r>
              <a:rPr lang="en-US" sz="2400" dirty="0"/>
              <a:t>National </a:t>
            </a:r>
            <a:r>
              <a:rPr lang="en-US" sz="2400" dirty="0" smtClean="0"/>
              <a:t>Center </a:t>
            </a:r>
            <a:r>
              <a:rPr lang="en-US" sz="2400" dirty="0"/>
              <a:t>for PTSD: </a:t>
            </a:r>
            <a:r>
              <a:rPr lang="en-US" sz="2400" dirty="0">
                <a:hlinkClick r:id="rId3"/>
              </a:rPr>
              <a:t>http://</a:t>
            </a:r>
            <a:r>
              <a:rPr lang="en-US" sz="2400" dirty="0" smtClean="0">
                <a:hlinkClick r:id="rId3"/>
              </a:rPr>
              <a:t>www.ptsd.va.gov/public/index.asp</a:t>
            </a:r>
            <a:r>
              <a:rPr lang="en-US" sz="2400" dirty="0" smtClean="0"/>
              <a:t> </a:t>
            </a:r>
          </a:p>
          <a:p>
            <a:pPr lvl="1"/>
            <a:r>
              <a:rPr lang="en-US" sz="2400" dirty="0" smtClean="0"/>
              <a:t>Free mental health service for military personnel </a:t>
            </a:r>
            <a:r>
              <a:rPr lang="en-US" sz="2400" dirty="0"/>
              <a:t>and families: </a:t>
            </a:r>
            <a:r>
              <a:rPr lang="en-US" sz="2400" dirty="0">
                <a:hlinkClick r:id="rId4"/>
              </a:rPr>
              <a:t>http://www.giveanhour.org</a:t>
            </a:r>
            <a:r>
              <a:rPr lang="en-US" sz="2400" dirty="0" smtClean="0">
                <a:hlinkClick r:id="rId4"/>
              </a:rPr>
              <a:t>/</a:t>
            </a:r>
            <a:r>
              <a:rPr lang="en-US" sz="2400" dirty="0" smtClean="0"/>
              <a:t> </a:t>
            </a:r>
          </a:p>
          <a:p>
            <a:pPr lvl="1"/>
            <a:r>
              <a:rPr lang="en-US" sz="2400" dirty="0" smtClean="0"/>
              <a:t>Star Behavioral </a:t>
            </a:r>
            <a:r>
              <a:rPr lang="en-US" sz="2400" dirty="0"/>
              <a:t>Health Providers: </a:t>
            </a:r>
            <a:r>
              <a:rPr lang="en-US" sz="2400" dirty="0">
                <a:hlinkClick r:id="rId5"/>
              </a:rPr>
              <a:t>http://</a:t>
            </a:r>
            <a:r>
              <a:rPr lang="en-US" sz="2400" dirty="0" smtClean="0">
                <a:hlinkClick r:id="rId5"/>
              </a:rPr>
              <a:t>starproviders.org/providers/index.php</a:t>
            </a:r>
            <a:r>
              <a:rPr lang="en-US" sz="2400" dirty="0" smtClean="0"/>
              <a:t> </a:t>
            </a:r>
          </a:p>
          <a:p>
            <a:pPr lvl="1"/>
            <a:endParaRPr lang="en-US" sz="2400" dirty="0"/>
          </a:p>
          <a:p>
            <a:pPr lvl="1"/>
            <a:endParaRPr lang="en-US" sz="2400" dirty="0"/>
          </a:p>
          <a:p>
            <a:pPr marL="0" indent="0">
              <a:buNone/>
            </a:pPr>
            <a:endParaRPr lang="en-US" dirty="0"/>
          </a:p>
        </p:txBody>
      </p:sp>
    </p:spTree>
    <p:extLst>
      <p:ext uri="{BB962C8B-B14F-4D97-AF65-F5344CB8AC3E}">
        <p14:creationId xmlns:p14="http://schemas.microsoft.com/office/powerpoint/2010/main" val="3389959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Cont’d</a:t>
            </a:r>
            <a:endParaRPr lang="en-US" dirty="0"/>
          </a:p>
        </p:txBody>
      </p:sp>
      <p:sp>
        <p:nvSpPr>
          <p:cNvPr id="3" name="Content Placeholder 2"/>
          <p:cNvSpPr>
            <a:spLocks noGrp="1"/>
          </p:cNvSpPr>
          <p:nvPr>
            <p:ph idx="1"/>
          </p:nvPr>
        </p:nvSpPr>
        <p:spPr>
          <a:xfrm>
            <a:off x="457200" y="1295400"/>
            <a:ext cx="8229600" cy="4191000"/>
          </a:xfrm>
        </p:spPr>
        <p:txBody>
          <a:bodyPr/>
          <a:lstStyle/>
          <a:p>
            <a:r>
              <a:rPr lang="en-US" dirty="0"/>
              <a:t>Veteran Employment</a:t>
            </a:r>
          </a:p>
          <a:p>
            <a:pPr lvl="1"/>
            <a:r>
              <a:rPr lang="en-US" sz="2400" dirty="0"/>
              <a:t>USERRA: </a:t>
            </a:r>
            <a:r>
              <a:rPr lang="en-US" sz="2400" dirty="0">
                <a:hlinkClick r:id="rId2"/>
              </a:rPr>
              <a:t>http://www.inesgr.org/Userra.htm</a:t>
            </a:r>
            <a:endParaRPr lang="en-US" sz="2400" dirty="0"/>
          </a:p>
          <a:p>
            <a:pPr lvl="1"/>
            <a:r>
              <a:rPr lang="en-US" sz="2400" dirty="0"/>
              <a:t>WOTC: </a:t>
            </a:r>
            <a:r>
              <a:rPr lang="en-US" sz="2400" dirty="0">
                <a:hlinkClick r:id="rId3"/>
              </a:rPr>
              <a:t>http://www.doleta.gov/business/incentives/opptax/</a:t>
            </a:r>
            <a:r>
              <a:rPr lang="en-US" sz="2400" dirty="0"/>
              <a:t> </a:t>
            </a:r>
            <a:endParaRPr lang="en-US" sz="2400" dirty="0" smtClean="0"/>
          </a:p>
          <a:p>
            <a:pPr lvl="1"/>
            <a:r>
              <a:rPr lang="en-US" sz="2400" dirty="0" err="1" smtClean="0"/>
              <a:t>VetSuccess</a:t>
            </a:r>
            <a:r>
              <a:rPr lang="en-US" sz="2400" dirty="0"/>
              <a:t>: </a:t>
            </a:r>
            <a:r>
              <a:rPr lang="en-US" sz="2400" dirty="0">
                <a:hlinkClick r:id="rId4"/>
              </a:rPr>
              <a:t>http://www.vba.va.gov/bln/vre</a:t>
            </a:r>
            <a:r>
              <a:rPr lang="en-US" sz="2400" dirty="0" smtClean="0">
                <a:hlinkClick r:id="rId4"/>
              </a:rPr>
              <a:t>/</a:t>
            </a:r>
            <a:r>
              <a:rPr lang="en-US" sz="2400" dirty="0" smtClean="0"/>
              <a:t> </a:t>
            </a:r>
            <a:endParaRPr lang="en-US" sz="2400" dirty="0"/>
          </a:p>
          <a:p>
            <a:pPr lvl="1"/>
            <a:r>
              <a:rPr lang="en-US" sz="2400" dirty="0"/>
              <a:t>Workplace preparation for returning veterans: </a:t>
            </a:r>
            <a:r>
              <a:rPr lang="en-US" sz="2400" dirty="0">
                <a:hlinkClick r:id="rId5"/>
              </a:rPr>
              <a:t>http://nod.org/assets/downloads/AmericasBestHiring.pdf</a:t>
            </a:r>
            <a:endParaRPr lang="en-US" sz="2400" dirty="0"/>
          </a:p>
          <a:p>
            <a:pPr lvl="1"/>
            <a:r>
              <a:rPr lang="en-US" sz="2400" dirty="0"/>
              <a:t>Guide to veteran employment policies, </a:t>
            </a:r>
            <a:r>
              <a:rPr lang="en-US" sz="2400" dirty="0" smtClean="0"/>
              <a:t>practices, </a:t>
            </a:r>
            <a:r>
              <a:rPr lang="en-US" sz="2400" dirty="0"/>
              <a:t>and resources:   </a:t>
            </a:r>
            <a:r>
              <a:rPr lang="en-US" sz="2400" dirty="0">
                <a:hlinkClick r:id="rId6"/>
              </a:rPr>
              <a:t>http://vets.syr.edu/pdfs/guidetoleadingpractices.pdf</a:t>
            </a:r>
            <a:r>
              <a:rPr lang="en-US" sz="2400" dirty="0"/>
              <a:t> </a:t>
            </a:r>
          </a:p>
          <a:p>
            <a:endParaRPr lang="en-US" dirty="0"/>
          </a:p>
        </p:txBody>
      </p:sp>
    </p:spTree>
    <p:extLst>
      <p:ext uri="{BB962C8B-B14F-4D97-AF65-F5344CB8AC3E}">
        <p14:creationId xmlns:p14="http://schemas.microsoft.com/office/powerpoint/2010/main" val="28036953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Cont’d</a:t>
            </a:r>
            <a:endParaRPr lang="en-US" dirty="0"/>
          </a:p>
        </p:txBody>
      </p:sp>
      <p:sp>
        <p:nvSpPr>
          <p:cNvPr id="3" name="Content Placeholder 2"/>
          <p:cNvSpPr>
            <a:spLocks noGrp="1"/>
          </p:cNvSpPr>
          <p:nvPr>
            <p:ph idx="1"/>
          </p:nvPr>
        </p:nvSpPr>
        <p:spPr>
          <a:xfrm>
            <a:off x="381000" y="1371600"/>
            <a:ext cx="8305800" cy="4191000"/>
          </a:xfrm>
        </p:spPr>
        <p:txBody>
          <a:bodyPr/>
          <a:lstStyle/>
          <a:p>
            <a:r>
              <a:rPr lang="en-US" dirty="0" smtClean="0"/>
              <a:t>Veterans in Agriculture</a:t>
            </a:r>
          </a:p>
          <a:p>
            <a:pPr lvl="1"/>
            <a:r>
              <a:rPr lang="en-US" sz="2400" dirty="0" smtClean="0"/>
              <a:t>The Farmer </a:t>
            </a:r>
            <a:r>
              <a:rPr lang="en-US" sz="2400" dirty="0"/>
              <a:t>Veteran Coalition: </a:t>
            </a:r>
            <a:r>
              <a:rPr lang="en-US" sz="2400" dirty="0">
                <a:hlinkClick r:id="rId2"/>
              </a:rPr>
              <a:t>http://www.farmvetco.org</a:t>
            </a:r>
            <a:r>
              <a:rPr lang="en-US" sz="2400" dirty="0" smtClean="0">
                <a:hlinkClick r:id="rId2"/>
              </a:rPr>
              <a:t>/</a:t>
            </a:r>
            <a:r>
              <a:rPr lang="en-US" sz="2400" dirty="0" smtClean="0"/>
              <a:t> </a:t>
            </a:r>
          </a:p>
          <a:p>
            <a:pPr lvl="1"/>
            <a:r>
              <a:rPr lang="en-US" sz="2400" dirty="0" smtClean="0"/>
              <a:t>The Veteran </a:t>
            </a:r>
            <a:r>
              <a:rPr lang="en-US" sz="2400" dirty="0"/>
              <a:t>Farmers Project: </a:t>
            </a:r>
            <a:r>
              <a:rPr lang="en-US" sz="2400" dirty="0">
                <a:hlinkClick r:id="rId3"/>
              </a:rPr>
              <a:t>http://</a:t>
            </a:r>
            <a:r>
              <a:rPr lang="en-US" sz="2400" dirty="0" smtClean="0">
                <a:hlinkClick r:id="rId3"/>
              </a:rPr>
              <a:t>www.cfra.org/veteran_farmers_project</a:t>
            </a:r>
            <a:endParaRPr lang="en-US" sz="2400" dirty="0" smtClean="0"/>
          </a:p>
          <a:p>
            <a:pPr lvl="1"/>
            <a:r>
              <a:rPr lang="en-US" sz="2400" dirty="0" smtClean="0"/>
              <a:t>Michigan State University</a:t>
            </a:r>
            <a:r>
              <a:rPr lang="en-US" sz="2400" dirty="0"/>
              <a:t>, Vets to Ag:  </a:t>
            </a:r>
            <a:r>
              <a:rPr lang="en-US" sz="2400" dirty="0">
                <a:hlinkClick r:id="rId4"/>
              </a:rPr>
              <a:t>http://</a:t>
            </a:r>
            <a:r>
              <a:rPr lang="en-US" sz="2400" dirty="0" smtClean="0">
                <a:hlinkClick r:id="rId4"/>
              </a:rPr>
              <a:t>iat.msu.edu/iat/vets_to_ag</a:t>
            </a:r>
            <a:r>
              <a:rPr lang="en-US" sz="2400" dirty="0" smtClean="0"/>
              <a:t> </a:t>
            </a:r>
          </a:p>
          <a:p>
            <a:pPr lvl="1"/>
            <a:r>
              <a:rPr lang="en-US" sz="2400" dirty="0" smtClean="0"/>
              <a:t>Nebraska College of Technical Agriculture – Combat Boots to Cowboy Boots</a:t>
            </a:r>
            <a:r>
              <a:rPr lang="en-US" sz="2400" dirty="0"/>
              <a:t>: </a:t>
            </a:r>
            <a:r>
              <a:rPr lang="en-US" sz="2400" dirty="0">
                <a:hlinkClick r:id="rId5"/>
              </a:rPr>
              <a:t>http://</a:t>
            </a:r>
            <a:r>
              <a:rPr lang="en-US" sz="2400" dirty="0" smtClean="0">
                <a:hlinkClick r:id="rId5"/>
              </a:rPr>
              <a:t>liferaydemo.unl.edu/web/ncta/combatcowboyboots</a:t>
            </a:r>
            <a:r>
              <a:rPr lang="en-US" sz="2400" dirty="0" smtClean="0"/>
              <a:t> </a:t>
            </a:r>
            <a:endParaRPr lang="en-US" dirty="0"/>
          </a:p>
          <a:p>
            <a:pPr lvl="1"/>
            <a:r>
              <a:rPr lang="en-US" sz="2400" dirty="0" smtClean="0"/>
              <a:t>VHA Office </a:t>
            </a:r>
            <a:r>
              <a:rPr lang="en-US" sz="2400" dirty="0"/>
              <a:t>of </a:t>
            </a:r>
            <a:r>
              <a:rPr lang="en-US" sz="2400" dirty="0" smtClean="0"/>
              <a:t>Rural Health: </a:t>
            </a:r>
            <a:r>
              <a:rPr lang="en-US" sz="2400" dirty="0" smtClean="0">
                <a:hlinkClick r:id="rId6"/>
              </a:rPr>
              <a:t>http</a:t>
            </a:r>
            <a:r>
              <a:rPr lang="en-US" sz="2400" dirty="0">
                <a:hlinkClick r:id="rId6"/>
              </a:rPr>
              <a:t>://</a:t>
            </a:r>
            <a:r>
              <a:rPr lang="en-US" sz="2400" dirty="0" smtClean="0">
                <a:hlinkClick r:id="rId6"/>
              </a:rPr>
              <a:t>www.ruralhealth.va.gov/index.asp</a:t>
            </a:r>
            <a:r>
              <a:rPr lang="en-US" sz="2400" dirty="0" smtClean="0"/>
              <a:t>   </a:t>
            </a:r>
          </a:p>
        </p:txBody>
      </p:sp>
    </p:spTree>
    <p:extLst>
      <p:ext uri="{BB962C8B-B14F-4D97-AF65-F5344CB8AC3E}">
        <p14:creationId xmlns:p14="http://schemas.microsoft.com/office/powerpoint/2010/main" val="20221407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1371600"/>
            <a:ext cx="8229600" cy="4191000"/>
          </a:xfrm>
        </p:spPr>
        <p:txBody>
          <a:bodyPr/>
          <a:lstStyle/>
          <a:p>
            <a:pPr marL="0" marR="0" indent="0">
              <a:buNone/>
            </a:pPr>
            <a:r>
              <a:rPr lang="en-US" sz="1400" i="1" dirty="0"/>
              <a:t>American Council on Education. (July 2011), ACE Military Programs.: </a:t>
            </a:r>
            <a:r>
              <a:rPr lang="en-US" sz="1400" i="1" dirty="0">
                <a:hlinkClick r:id="rId2"/>
              </a:rPr>
              <a:t>www.acenet.edu/AM/Template.cfm?Section=Military_Programs</a:t>
            </a:r>
            <a:r>
              <a:rPr lang="en-US" sz="1400" i="1" dirty="0"/>
              <a:t>   </a:t>
            </a:r>
          </a:p>
          <a:p>
            <a:pPr marL="0" indent="0">
              <a:buNone/>
            </a:pPr>
            <a:r>
              <a:rPr lang="en-US" sz="1400" i="1" dirty="0" err="1"/>
              <a:t>Bagalman</a:t>
            </a:r>
            <a:r>
              <a:rPr lang="en-US" sz="1400" i="1" dirty="0"/>
              <a:t>, E. (2011). Traumatic Brain Injury Among Veterans. CRS Report for Congress, 7-5700. Retrieved from Congressional Research Service  : </a:t>
            </a:r>
            <a:r>
              <a:rPr lang="en-US" sz="1400" i="1" dirty="0">
                <a:hlinkClick r:id="rId3"/>
              </a:rPr>
              <a:t>http://www.nashia.org/pdf/tbi_among_veterans_may_2011.pdf</a:t>
            </a:r>
            <a:r>
              <a:rPr lang="en-US" sz="1400" i="1" dirty="0"/>
              <a:t> </a:t>
            </a:r>
          </a:p>
          <a:p>
            <a:pPr marL="0" indent="0">
              <a:buNone/>
            </a:pPr>
            <a:r>
              <a:rPr lang="en-US" sz="1400" i="1" dirty="0"/>
              <a:t>Bureau of Labor Statistics (March 2011), Employment Situation of Veterans News Release: </a:t>
            </a:r>
            <a:r>
              <a:rPr lang="en-US" sz="1400" i="1" dirty="0">
                <a:hlinkClick r:id="rId4"/>
              </a:rPr>
              <a:t>http://www.bls.gov/news.release/archives/vet_03112011.htm</a:t>
            </a:r>
            <a:endParaRPr lang="en-US" sz="1400" i="1" dirty="0"/>
          </a:p>
          <a:p>
            <a:pPr marL="0" indent="0">
              <a:buNone/>
            </a:pPr>
            <a:r>
              <a:rPr lang="en-US" sz="1400" i="1" dirty="0"/>
              <a:t>Bureau of Labor Statistics (March 2012), Employment Situation of Veterans News Release: </a:t>
            </a:r>
            <a:r>
              <a:rPr lang="en-US" sz="1400" i="1" dirty="0">
                <a:hlinkClick r:id="rId5"/>
              </a:rPr>
              <a:t>http://www.bls.gov/news.release/vet.htm</a:t>
            </a:r>
            <a:endParaRPr lang="en-US" sz="1400" i="1" dirty="0"/>
          </a:p>
          <a:p>
            <a:pPr marL="0" marR="0" indent="0">
              <a:buNone/>
            </a:pPr>
            <a:r>
              <a:rPr lang="en-US" sz="1400" i="1" dirty="0"/>
              <a:t>CareerBuilder (2009), Employers Targeting US Veterans for Hiring: </a:t>
            </a:r>
            <a:r>
              <a:rPr lang="en-US" sz="1400" i="1" dirty="0">
                <a:hlinkClick r:id="rId6"/>
              </a:rPr>
              <a:t>http://www.careerbuilder.com/share/aboutus/pressreleasesdetail.aspx?id=pr523&amp;sd=9%2F10%2F2009&amp;ed=12%2F31%2F2009</a:t>
            </a:r>
            <a:endParaRPr lang="en-US" sz="1400" i="1" dirty="0"/>
          </a:p>
          <a:p>
            <a:pPr marL="0" marR="0" indent="0">
              <a:buNone/>
            </a:pPr>
            <a:r>
              <a:rPr lang="en-US" sz="1400" i="1" dirty="0"/>
              <a:t>Center for Deployment Psychology (201</a:t>
            </a:r>
            <a:r>
              <a:rPr lang="en-US" sz="1400" dirty="0">
                <a:solidFill>
                  <a:srgbClr val="000000"/>
                </a:solidFill>
                <a:ea typeface="Times New Roman"/>
                <a:cs typeface="Times New Roman"/>
              </a:rPr>
              <a:t>2, March). </a:t>
            </a:r>
            <a:r>
              <a:rPr lang="en-US" sz="1400" i="1" dirty="0">
                <a:solidFill>
                  <a:srgbClr val="000000"/>
                </a:solidFill>
                <a:ea typeface="Times New Roman"/>
                <a:cs typeface="Times New Roman"/>
              </a:rPr>
              <a:t>Traumatic Brain Injury (TBI) in the Military.</a:t>
            </a:r>
            <a:r>
              <a:rPr lang="en-US" sz="1400" dirty="0">
                <a:solidFill>
                  <a:srgbClr val="000000"/>
                </a:solidFill>
                <a:ea typeface="Times New Roman"/>
                <a:cs typeface="Times New Roman"/>
              </a:rPr>
              <a:t> In Star Behavioral Health Providers training conducted at Purdue North Central, Portage, IN</a:t>
            </a:r>
            <a:r>
              <a:rPr lang="en-US" sz="1400" dirty="0" smtClean="0">
                <a:solidFill>
                  <a:srgbClr val="000000"/>
                </a:solidFill>
                <a:ea typeface="Times New Roman"/>
                <a:cs typeface="Times New Roman"/>
              </a:rPr>
              <a:t>.</a:t>
            </a:r>
            <a:endParaRPr lang="en-US" sz="1400" dirty="0">
              <a:latin typeface="Times New Roman"/>
              <a:ea typeface="Times New Roman"/>
            </a:endParaRPr>
          </a:p>
          <a:p>
            <a:pPr marL="0" indent="0">
              <a:buNone/>
            </a:pPr>
            <a:r>
              <a:rPr lang="en-US" sz="1400" i="1" dirty="0" smtClean="0"/>
              <a:t>Cully </a:t>
            </a:r>
            <a:r>
              <a:rPr lang="en-US" sz="1400" i="1" dirty="0"/>
              <a:t>, J., Jameson, J., Phillips, L., </a:t>
            </a:r>
            <a:r>
              <a:rPr lang="en-US" sz="1400" i="1" dirty="0" err="1"/>
              <a:t>Kunik</a:t>
            </a:r>
            <a:r>
              <a:rPr lang="en-US" sz="1400" i="1" dirty="0"/>
              <a:t>, M. &amp; Fortney, J. (2010). Use of Psychotherapy by Rural and Urban Veterans . The Journal of Rural Health, 26, 225-233. </a:t>
            </a:r>
            <a:endParaRPr lang="en-US" sz="1400" dirty="0"/>
          </a:p>
          <a:p>
            <a:pPr marL="0" indent="0">
              <a:buNone/>
            </a:pPr>
            <a:r>
              <a:rPr lang="en-US" sz="1400" i="1" dirty="0" err="1"/>
              <a:t>Frain</a:t>
            </a:r>
            <a:r>
              <a:rPr lang="en-US" sz="1400" i="1" dirty="0"/>
              <a:t>, M., Bethel, M</a:t>
            </a:r>
            <a:r>
              <a:rPr lang="en-US" sz="1400" i="1" dirty="0" smtClean="0"/>
              <a:t>. &amp; </a:t>
            </a:r>
            <a:r>
              <a:rPr lang="en-US" sz="1400" i="1" dirty="0"/>
              <a:t>Bishop, M. (2010). A Roadmap for Rehabilitation Counseling to Serve Military Veterans with Disabilities. Journal of Rehabilitation, 76, No. 1, 13-21</a:t>
            </a:r>
            <a:endParaRPr lang="en-US" sz="1400" dirty="0"/>
          </a:p>
          <a:p>
            <a:pPr marL="0" indent="0">
              <a:buNone/>
            </a:pPr>
            <a:r>
              <a:rPr lang="en-US" sz="1400" i="1" dirty="0"/>
              <a:t>Institute for Veterans and Military Families, Syracuse University. (2012). Guide to Leading Policies, Practices &amp; Resources: Supporting the Employment of Veterans &amp; Military Families.</a:t>
            </a:r>
            <a:endParaRPr lang="en-US" sz="1400" dirty="0"/>
          </a:p>
          <a:p>
            <a:pPr marL="0" indent="0">
              <a:buNone/>
            </a:pPr>
            <a:r>
              <a:rPr lang="en-US" sz="1400" i="1" dirty="0"/>
              <a:t>Institute of Medicine of the National Academies, Treatment for PTSD in Military and Veteran Populations (2012): </a:t>
            </a:r>
            <a:r>
              <a:rPr lang="en-US" sz="1400" i="1" u="sng" dirty="0">
                <a:hlinkClick r:id="rId7"/>
              </a:rPr>
              <a:t>http://www.iom.edu/~/media/Files/Report%20Files/2012/PTSD-Initial-Assessment/PTSD_I_RB.pdf</a:t>
            </a:r>
            <a:endParaRPr lang="en-US" sz="1400" dirty="0"/>
          </a:p>
          <a:p>
            <a:pPr marL="0" indent="0">
              <a:buNone/>
            </a:pPr>
            <a:endParaRPr lang="en-US" sz="1400" dirty="0"/>
          </a:p>
        </p:txBody>
      </p:sp>
    </p:spTree>
    <p:extLst>
      <p:ext uri="{BB962C8B-B14F-4D97-AF65-F5344CB8AC3E}">
        <p14:creationId xmlns:p14="http://schemas.microsoft.com/office/powerpoint/2010/main" val="29953745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r>
              <a:rPr lang="en-US" dirty="0" err="1" smtClean="0"/>
              <a:t>Con’t</a:t>
            </a:r>
            <a:endParaRPr lang="en-US" dirty="0"/>
          </a:p>
        </p:txBody>
      </p:sp>
      <p:sp>
        <p:nvSpPr>
          <p:cNvPr id="3" name="Content Placeholder 2"/>
          <p:cNvSpPr>
            <a:spLocks noGrp="1"/>
          </p:cNvSpPr>
          <p:nvPr>
            <p:ph idx="1"/>
          </p:nvPr>
        </p:nvSpPr>
        <p:spPr>
          <a:xfrm>
            <a:off x="457200" y="1371600"/>
            <a:ext cx="8229600" cy="4191000"/>
          </a:xfrm>
        </p:spPr>
        <p:txBody>
          <a:bodyPr/>
          <a:lstStyle/>
          <a:p>
            <a:pPr marL="0" indent="0">
              <a:buNone/>
            </a:pPr>
            <a:r>
              <a:rPr lang="en-US" sz="1400" dirty="0"/>
              <a:t>Kessler, R., Berglund, P., </a:t>
            </a:r>
            <a:r>
              <a:rPr lang="en-US" sz="1400" dirty="0" err="1"/>
              <a:t>Demler</a:t>
            </a:r>
            <a:r>
              <a:rPr lang="en-US" sz="1400" dirty="0"/>
              <a:t>, O., Jin, R., </a:t>
            </a:r>
            <a:r>
              <a:rPr lang="en-US" sz="1400" dirty="0" err="1"/>
              <a:t>Merikangas</a:t>
            </a:r>
            <a:r>
              <a:rPr lang="en-US" sz="1400" dirty="0"/>
              <a:t>, K.  &amp;Walters, E. (2005). "Lifetime Prevalence and Age-of-Onset Distributions of DSM-IV Disorders in the National Comorbidity Survey Replication." Archives of General Psychiatry 62: 593-602</a:t>
            </a:r>
          </a:p>
          <a:p>
            <a:pPr marL="0" indent="0">
              <a:buNone/>
            </a:pPr>
            <a:r>
              <a:rPr lang="en-US" sz="1400" dirty="0"/>
              <a:t>Kraus, A. (2012). Understanding Disability in the Student veteran Community. In A. Hamrick , C. </a:t>
            </a:r>
            <a:r>
              <a:rPr lang="en-US" sz="1400" dirty="0" err="1"/>
              <a:t>Ruman</a:t>
            </a:r>
            <a:r>
              <a:rPr lang="en-US" sz="1400" dirty="0"/>
              <a:t> (Eds.), Called to Serve: A Handbook on Student Veterans and Higher Education. Manuscript submitted for publication.</a:t>
            </a:r>
          </a:p>
          <a:p>
            <a:pPr marL="0" indent="0">
              <a:buNone/>
            </a:pPr>
            <a:r>
              <a:rPr lang="en-US" sz="1400" dirty="0"/>
              <a:t>Leland, A., </a:t>
            </a:r>
            <a:r>
              <a:rPr lang="en-US" sz="1400" dirty="0" err="1"/>
              <a:t>Oboroceanu</a:t>
            </a:r>
            <a:r>
              <a:rPr lang="en-US" sz="1400" dirty="0"/>
              <a:t>, M-J. (2010). American War and Military Operations Casualties: Lists and Statistics (CRS Report for Congress). Retrieved from Congressional Research Service website: </a:t>
            </a:r>
            <a:r>
              <a:rPr lang="en-US" sz="1400" dirty="0">
                <a:hlinkClick r:id="rId2"/>
              </a:rPr>
              <a:t>http://www.fas.org/sgp/crs/natsec/RL32492.pdf</a:t>
            </a:r>
            <a:r>
              <a:rPr lang="en-US" sz="1400" dirty="0"/>
              <a:t> </a:t>
            </a:r>
          </a:p>
          <a:p>
            <a:pPr marL="0" indent="0">
              <a:buNone/>
            </a:pPr>
            <a:r>
              <a:rPr lang="en-US" sz="1400" i="1" dirty="0"/>
              <a:t>Mayo Clinic, PTSD (2011): </a:t>
            </a:r>
            <a:r>
              <a:rPr lang="en-US" sz="1400" i="1" dirty="0" smtClean="0"/>
              <a:t> </a:t>
            </a:r>
            <a:r>
              <a:rPr lang="en-US" sz="1400" i="1" dirty="0" smtClean="0">
                <a:hlinkClick r:id="rId3"/>
              </a:rPr>
              <a:t>http</a:t>
            </a:r>
            <a:r>
              <a:rPr lang="en-US" sz="1400" i="1" dirty="0">
                <a:hlinkClick r:id="rId3"/>
              </a:rPr>
              <a:t>://</a:t>
            </a:r>
            <a:r>
              <a:rPr lang="en-US" sz="1400" i="1" dirty="0" smtClean="0">
                <a:hlinkClick r:id="rId3"/>
              </a:rPr>
              <a:t>www.mayoclinic.com/health/post-traumatic-stress-disorder/ds00246/dsection=symptoms</a:t>
            </a:r>
            <a:r>
              <a:rPr lang="en-US" sz="1400" i="1" dirty="0" smtClean="0"/>
              <a:t>     </a:t>
            </a:r>
            <a:endParaRPr lang="en-US" sz="1400" dirty="0"/>
          </a:p>
          <a:p>
            <a:pPr marL="0" indent="0">
              <a:buNone/>
            </a:pPr>
            <a:r>
              <a:rPr lang="en-US" sz="1400" i="1" dirty="0"/>
              <a:t>National Guard Bureau Posture Statement (2012): </a:t>
            </a:r>
            <a:r>
              <a:rPr lang="en-US" sz="1400" i="1" u="sng" dirty="0" smtClean="0">
                <a:hlinkClick r:id="rId4"/>
              </a:rPr>
              <a:t>http</a:t>
            </a:r>
            <a:r>
              <a:rPr lang="en-US" sz="1400" i="1" u="sng" dirty="0">
                <a:hlinkClick r:id="rId4"/>
              </a:rPr>
              <a:t>://</a:t>
            </a:r>
            <a:r>
              <a:rPr lang="en-US" sz="1400" i="1" u="sng" dirty="0" smtClean="0">
                <a:hlinkClick r:id="rId4"/>
              </a:rPr>
              <a:t>www.arng.army.mil/News/publications/ApostureStatements/2012_ngps.pdf</a:t>
            </a:r>
            <a:endParaRPr lang="en-US" sz="1400" i="1" u="sng" dirty="0" smtClean="0"/>
          </a:p>
          <a:p>
            <a:pPr marL="0" indent="0">
              <a:buNone/>
            </a:pPr>
            <a:r>
              <a:rPr lang="en-US" sz="1400" dirty="0" smtClean="0"/>
              <a:t>Spelman, J.F., Hunt, S.C., Seal, K.H. &amp; </a:t>
            </a:r>
            <a:r>
              <a:rPr lang="en-US" sz="1400" dirty="0" err="1" smtClean="0"/>
              <a:t>Burgo</a:t>
            </a:r>
            <a:r>
              <a:rPr lang="en-US" sz="1400" dirty="0" smtClean="0"/>
              <a:t>-Black, A.L. (2012). Post deployment Care for Returning Combat Veterans. Journal of General Internal Medicine, 27 (9), 1200-1209. Retrieved </a:t>
            </a:r>
            <a:r>
              <a:rPr lang="en-US" sz="1400" dirty="0"/>
              <a:t>from: </a:t>
            </a:r>
            <a:r>
              <a:rPr lang="en-US" sz="1400" dirty="0">
                <a:hlinkClick r:id="rId5"/>
              </a:rPr>
              <a:t>http://</a:t>
            </a:r>
            <a:r>
              <a:rPr lang="en-US" sz="1400" dirty="0" smtClean="0">
                <a:hlinkClick r:id="rId5"/>
              </a:rPr>
              <a:t>www.springerlink.com/content/507463m555185p7l/fulltext.pdf</a:t>
            </a:r>
            <a:r>
              <a:rPr lang="en-US" sz="1400" dirty="0" smtClean="0"/>
              <a:t> </a:t>
            </a:r>
            <a:endParaRPr lang="en-US" sz="1400" dirty="0"/>
          </a:p>
          <a:p>
            <a:pPr marL="0" indent="0">
              <a:buNone/>
            </a:pPr>
            <a:r>
              <a:rPr lang="en-US" sz="1400" dirty="0"/>
              <a:t>Statistical and Accounting Branch Office of the Adjutant General (1953)</a:t>
            </a:r>
            <a:r>
              <a:rPr lang="en-US" sz="1400" i="1" dirty="0"/>
              <a:t>. Army Battle Casualties and </a:t>
            </a:r>
            <a:r>
              <a:rPr lang="en-US" sz="1400" i="1" dirty="0" err="1"/>
              <a:t>Nonbattle</a:t>
            </a:r>
            <a:r>
              <a:rPr lang="en-US" sz="1400" i="1" dirty="0"/>
              <a:t> Deaths in World War II: Final Report 7 December 1941 – 31 December 1946</a:t>
            </a:r>
            <a:r>
              <a:rPr lang="en-US" sz="1400" dirty="0"/>
              <a:t>. Retrieved from</a:t>
            </a:r>
            <a:r>
              <a:rPr lang="en-US" sz="1400" i="1" dirty="0"/>
              <a:t>: </a:t>
            </a:r>
            <a:r>
              <a:rPr lang="en-US" sz="1400" i="1" dirty="0">
                <a:hlinkClick r:id="rId6"/>
              </a:rPr>
              <a:t>http://www.ibiblio.org/hyperwar/USA/ref/Casualties/index.html#contents</a:t>
            </a:r>
            <a:r>
              <a:rPr lang="en-US" sz="1400" i="1" dirty="0"/>
              <a:t> </a:t>
            </a:r>
            <a:endParaRPr lang="en-US" sz="1400" dirty="0" smtClean="0"/>
          </a:p>
          <a:p>
            <a:pPr marL="0" indent="0">
              <a:buNone/>
            </a:pPr>
            <a:r>
              <a:rPr lang="en-US" sz="1400" dirty="0" err="1" smtClean="0"/>
              <a:t>Tanelian</a:t>
            </a:r>
            <a:r>
              <a:rPr lang="en-US" sz="1400" dirty="0"/>
              <a:t>, T., </a:t>
            </a:r>
            <a:r>
              <a:rPr lang="en-US" sz="1400" dirty="0" err="1"/>
              <a:t>Jaycox</a:t>
            </a:r>
            <a:r>
              <a:rPr lang="en-US" sz="1400" dirty="0"/>
              <a:t>, L. H. (2008). </a:t>
            </a:r>
            <a:r>
              <a:rPr lang="en-US" sz="1400" i="1" dirty="0"/>
              <a:t>Invisible wounds of war: Psychological and cognitive injuries, their consequences, and services to assist recovery</a:t>
            </a:r>
            <a:r>
              <a:rPr lang="en-US" sz="1400" dirty="0"/>
              <a:t>. Santa Monica, CA: Center for Military Health Policy Research</a:t>
            </a:r>
            <a:r>
              <a:rPr lang="en-US" sz="1400" dirty="0" smtClean="0"/>
              <a:t>.</a:t>
            </a:r>
            <a:endParaRPr lang="en-US" sz="1400" dirty="0"/>
          </a:p>
        </p:txBody>
      </p:sp>
    </p:spTree>
    <p:extLst>
      <p:ext uri="{BB962C8B-B14F-4D97-AF65-F5344CB8AC3E}">
        <p14:creationId xmlns:p14="http://schemas.microsoft.com/office/powerpoint/2010/main" val="16230396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r>
              <a:rPr lang="en-US" dirty="0" err="1" smtClean="0"/>
              <a:t>Con’t</a:t>
            </a:r>
            <a:endParaRPr lang="en-US" dirty="0"/>
          </a:p>
        </p:txBody>
      </p:sp>
      <p:sp>
        <p:nvSpPr>
          <p:cNvPr id="3" name="Content Placeholder 2"/>
          <p:cNvSpPr>
            <a:spLocks noGrp="1"/>
          </p:cNvSpPr>
          <p:nvPr>
            <p:ph idx="1"/>
          </p:nvPr>
        </p:nvSpPr>
        <p:spPr>
          <a:xfrm>
            <a:off x="457200" y="1371600"/>
            <a:ext cx="8229600" cy="4191000"/>
          </a:xfrm>
        </p:spPr>
        <p:txBody>
          <a:bodyPr/>
          <a:lstStyle/>
          <a:p>
            <a:pPr marL="0" indent="0">
              <a:buNone/>
            </a:pPr>
            <a:r>
              <a:rPr lang="en-US" sz="1400" i="1" dirty="0" err="1"/>
              <a:t>Thorsen</a:t>
            </a:r>
            <a:r>
              <a:rPr lang="en-US" sz="1400" i="1" dirty="0"/>
              <a:t> Gonzalez, M., </a:t>
            </a:r>
            <a:r>
              <a:rPr lang="en-US" sz="1400" i="1" dirty="0" err="1"/>
              <a:t>Hartig</a:t>
            </a:r>
            <a:r>
              <a:rPr lang="en-US" sz="1400" i="1" dirty="0"/>
              <a:t>, T., </a:t>
            </a:r>
            <a:r>
              <a:rPr lang="en-US" sz="1400" i="1" dirty="0" err="1"/>
              <a:t>Grindal</a:t>
            </a:r>
            <a:r>
              <a:rPr lang="en-US" sz="1400" i="1" dirty="0"/>
              <a:t> </a:t>
            </a:r>
            <a:r>
              <a:rPr lang="en-US" sz="1400" i="1" dirty="0" err="1"/>
              <a:t>Patil</a:t>
            </a:r>
            <a:r>
              <a:rPr lang="en-US" sz="1400" i="1" dirty="0"/>
              <a:t>, G., </a:t>
            </a:r>
            <a:r>
              <a:rPr lang="en-US" sz="1400" i="1" dirty="0" err="1"/>
              <a:t>Martinsen</a:t>
            </a:r>
            <a:r>
              <a:rPr lang="en-US" sz="1400" i="1" dirty="0"/>
              <a:t>, E.W. &amp; </a:t>
            </a:r>
            <a:r>
              <a:rPr lang="en-US" sz="1400" i="1" dirty="0" err="1"/>
              <a:t>Kirkevold</a:t>
            </a:r>
            <a:r>
              <a:rPr lang="en-US" sz="1400" i="1" dirty="0"/>
              <a:t>, M. (2011) A prospective study of group cohesiveness in therapeutic horticulture for clinical depression. International Journal of Mental Health Nursing, 20, 119-129.</a:t>
            </a:r>
          </a:p>
          <a:p>
            <a:pPr marL="0" indent="0">
              <a:buNone/>
            </a:pPr>
            <a:r>
              <a:rPr lang="en-US" sz="1400" i="1" dirty="0"/>
              <a:t>Today’s Military (August 2012): </a:t>
            </a:r>
            <a:r>
              <a:rPr lang="en-US" sz="1400" i="1" dirty="0">
                <a:hlinkClick r:id="rId2"/>
              </a:rPr>
              <a:t>http://www.todaysmilitary.com/service-branches</a:t>
            </a:r>
            <a:r>
              <a:rPr lang="en-US" sz="1400" i="1" dirty="0"/>
              <a:t> </a:t>
            </a:r>
          </a:p>
          <a:p>
            <a:pPr marL="0" indent="0">
              <a:buNone/>
            </a:pPr>
            <a:r>
              <a:rPr lang="en-US" sz="1400" i="1" dirty="0"/>
              <a:t>US Department of Defense Active Duty Military Personnel by Rank/Grade (March 2012): </a:t>
            </a:r>
            <a:r>
              <a:rPr lang="en-US" sz="1400" i="1" u="sng" dirty="0">
                <a:hlinkClick r:id="rId3"/>
              </a:rPr>
              <a:t>http://</a:t>
            </a:r>
            <a:r>
              <a:rPr lang="en-US" sz="1400" i="1" u="sng" dirty="0" smtClean="0">
                <a:hlinkClick r:id="rId3"/>
              </a:rPr>
              <a:t>siadapp.dmdc.osd.mil/personnel/MILITARY/rg1203.pdf</a:t>
            </a:r>
            <a:endParaRPr lang="en-US" sz="1400" i="1" dirty="0" smtClean="0"/>
          </a:p>
          <a:p>
            <a:pPr marL="0" indent="0">
              <a:buNone/>
            </a:pPr>
            <a:r>
              <a:rPr lang="en-US" sz="1400" i="1" dirty="0" smtClean="0"/>
              <a:t>US </a:t>
            </a:r>
            <a:r>
              <a:rPr lang="en-US" sz="1400" i="1" dirty="0"/>
              <a:t>Department of Defense, Casualty Statistics (August 2012): </a:t>
            </a:r>
            <a:r>
              <a:rPr lang="en-US" sz="1400" i="1" u="sng" dirty="0">
                <a:hlinkClick r:id="rId4"/>
              </a:rPr>
              <a:t>http://www.defense.gov/news/casualty.pdf</a:t>
            </a:r>
            <a:endParaRPr lang="en-US" sz="1400" dirty="0"/>
          </a:p>
          <a:p>
            <a:pPr marL="0" indent="0">
              <a:buNone/>
            </a:pPr>
            <a:r>
              <a:rPr lang="en-US" sz="1400" i="1" dirty="0"/>
              <a:t>US Department of Defense, Global War on Terrorism Casualty by Reason (May 2012): </a:t>
            </a:r>
            <a:r>
              <a:rPr lang="en-US" sz="1400" i="1" u="sng" dirty="0">
                <a:hlinkClick r:id="rId5"/>
              </a:rPr>
              <a:t>http://siadapp.dmdc.osd.mil/personnel/CASUALTY/gwot_reason.pdf</a:t>
            </a:r>
            <a:endParaRPr lang="en-US" sz="1400" dirty="0"/>
          </a:p>
          <a:p>
            <a:pPr marL="0" indent="0">
              <a:buNone/>
            </a:pPr>
            <a:r>
              <a:rPr lang="en-US" sz="1400" i="1" dirty="0"/>
              <a:t>US Department of Veterans Affairs, Annual Benefits Report 2011 (2012): </a:t>
            </a:r>
            <a:r>
              <a:rPr lang="en-US" sz="1400" i="1" u="sng" dirty="0">
                <a:hlinkClick r:id="rId6"/>
              </a:rPr>
              <a:t>http://www.vba.va.gov/REPORTS/abr/2011_abr.pdf</a:t>
            </a:r>
            <a:endParaRPr lang="en-US" sz="1400" dirty="0"/>
          </a:p>
          <a:p>
            <a:pPr marL="0" indent="0">
              <a:buNone/>
            </a:pPr>
            <a:r>
              <a:rPr lang="en-US" sz="1400" i="1" dirty="0" smtClean="0"/>
              <a:t>US </a:t>
            </a:r>
            <a:r>
              <a:rPr lang="en-US" sz="1400" i="1" dirty="0"/>
              <a:t>Department of Veterans Affairs, VA Medical Article Discusses Specialized Iraq and Afghanistan Veteran Health Care Needs (June 2012): </a:t>
            </a:r>
            <a:r>
              <a:rPr lang="en-US" sz="1400" i="1" u="sng" dirty="0">
                <a:hlinkClick r:id="rId7"/>
              </a:rPr>
              <a:t>http://www.va.gov/opa/pressrel/pressrelease.cfm?id=2327 </a:t>
            </a:r>
            <a:endParaRPr lang="en-US" sz="1400" i="1" u="sng" dirty="0" smtClean="0"/>
          </a:p>
          <a:p>
            <a:pPr marL="0" indent="0">
              <a:buNone/>
            </a:pPr>
            <a:r>
              <a:rPr lang="en-US" sz="1400" dirty="0" smtClean="0"/>
              <a:t>US Department of Veterans Affairs, VHA Office of Rural Health. (April 2012). </a:t>
            </a:r>
            <a:r>
              <a:rPr lang="en-US" sz="1400" i="1" dirty="0" smtClean="0"/>
              <a:t>Fact Sheet</a:t>
            </a:r>
            <a:r>
              <a:rPr lang="en-US" sz="1400" dirty="0" smtClean="0"/>
              <a:t>. </a:t>
            </a:r>
            <a:r>
              <a:rPr lang="en-US" sz="1400" dirty="0"/>
              <a:t>Retrieved from: </a:t>
            </a:r>
            <a:r>
              <a:rPr lang="en-US" sz="1400" i="1" u="sng" dirty="0">
                <a:hlinkClick r:id="rId8"/>
              </a:rPr>
              <a:t>http://</a:t>
            </a:r>
            <a:r>
              <a:rPr lang="en-US" sz="1400" i="1" u="sng" dirty="0" smtClean="0">
                <a:hlinkClick r:id="rId8"/>
              </a:rPr>
              <a:t>www.ruralhealth.va.gov/docs/ORH_GeneralFactSheet_April2012.pdf</a:t>
            </a:r>
            <a:r>
              <a:rPr lang="en-US" sz="1400" i="1" u="sng" dirty="0" smtClean="0"/>
              <a:t> </a:t>
            </a:r>
          </a:p>
          <a:p>
            <a:pPr marL="0" indent="0">
              <a:buNone/>
            </a:pPr>
            <a:endParaRPr lang="en-US" sz="1400" dirty="0"/>
          </a:p>
          <a:p>
            <a:pPr marL="0" indent="0">
              <a:buNone/>
            </a:pPr>
            <a:endParaRPr lang="en-US" sz="1400" dirty="0"/>
          </a:p>
          <a:p>
            <a:pPr marL="0" indent="0">
              <a:buNone/>
            </a:pPr>
            <a:endParaRPr lang="en-US" sz="1400" dirty="0"/>
          </a:p>
        </p:txBody>
      </p:sp>
    </p:spTree>
    <p:extLst>
      <p:ext uri="{BB962C8B-B14F-4D97-AF65-F5344CB8AC3E}">
        <p14:creationId xmlns:p14="http://schemas.microsoft.com/office/powerpoint/2010/main" val="10612646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lstStyle/>
          <a:p>
            <a:pPr marL="0" indent="0" algn="ctr">
              <a:buNone/>
            </a:pPr>
            <a:r>
              <a:rPr lang="en-US" dirty="0" smtClean="0"/>
              <a:t>Lilly Endowment Inc.</a:t>
            </a:r>
          </a:p>
          <a:p>
            <a:pPr marL="0" indent="0" algn="ctr">
              <a:buNone/>
            </a:pPr>
            <a:r>
              <a:rPr lang="en-US" dirty="0" smtClean="0"/>
              <a:t>Shelley MacDermid Wadsworth, Ph.D.</a:t>
            </a:r>
          </a:p>
          <a:p>
            <a:pPr marL="0" indent="0" algn="ctr">
              <a:buNone/>
            </a:pPr>
            <a:r>
              <a:rPr lang="en-US" dirty="0" smtClean="0"/>
              <a:t>Stacie Hitt, Ph.D.</a:t>
            </a:r>
          </a:p>
          <a:p>
            <a:pPr marL="0" indent="0" algn="ctr">
              <a:buNone/>
            </a:pPr>
            <a:r>
              <a:rPr lang="en-US" dirty="0" smtClean="0"/>
              <a:t>Lynn Hegewald</a:t>
            </a:r>
            <a:endParaRPr lang="en-US" dirty="0"/>
          </a:p>
        </p:txBody>
      </p:sp>
    </p:spTree>
    <p:extLst>
      <p:ext uri="{BB962C8B-B14F-4D97-AF65-F5344CB8AC3E}">
        <p14:creationId xmlns:p14="http://schemas.microsoft.com/office/powerpoint/2010/main" val="1417271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r>
              <a:rPr lang="en-US" sz="4000" b="1" dirty="0" smtClean="0"/>
              <a:t> </a:t>
            </a:r>
            <a:endParaRPr lang="en-US" sz="4000" b="1" dirty="0"/>
          </a:p>
        </p:txBody>
      </p:sp>
      <p:sp>
        <p:nvSpPr>
          <p:cNvPr id="3" name="Content Placeholder 2"/>
          <p:cNvSpPr>
            <a:spLocks noGrp="1"/>
          </p:cNvSpPr>
          <p:nvPr>
            <p:ph idx="1"/>
          </p:nvPr>
        </p:nvSpPr>
        <p:spPr/>
        <p:txBody>
          <a:bodyPr/>
          <a:lstStyle/>
          <a:p>
            <a:r>
              <a:rPr lang="en-US" dirty="0" smtClean="0"/>
              <a:t>The Military Family Research Institute at Purdue University</a:t>
            </a:r>
          </a:p>
          <a:p>
            <a:r>
              <a:rPr lang="en-US" dirty="0" smtClean="0"/>
              <a:t>The US military and veterans of recent conflicts</a:t>
            </a:r>
          </a:p>
          <a:p>
            <a:r>
              <a:rPr lang="en-US" dirty="0" smtClean="0"/>
              <a:t>Readjustment issues and strategies</a:t>
            </a:r>
            <a:endParaRPr lang="en-US" dirty="0"/>
          </a:p>
        </p:txBody>
      </p:sp>
    </p:spTree>
    <p:extLst>
      <p:ext uri="{BB962C8B-B14F-4D97-AF65-F5344CB8AC3E}">
        <p14:creationId xmlns:p14="http://schemas.microsoft.com/office/powerpoint/2010/main" val="38097522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1143000"/>
          </a:xfrm>
        </p:spPr>
        <p:txBody>
          <a:bodyPr/>
          <a:lstStyle/>
          <a:p>
            <a:r>
              <a:rPr lang="en-US" sz="6600" b="1" dirty="0" smtClean="0">
                <a:effectLst>
                  <a:outerShdw blurRad="38100" dist="38100" dir="2700000" algn="tl">
                    <a:srgbClr val="000000">
                      <a:alpha val="43137"/>
                    </a:srgbClr>
                  </a:outerShdw>
                </a:effectLst>
              </a:rPr>
              <a:t>The Military Family Research Institute at Purdue University</a:t>
            </a:r>
            <a:endParaRPr lang="en-US" sz="6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880434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473075"/>
            <a:ext cx="8229600" cy="1143000"/>
          </a:xfrm>
        </p:spPr>
        <p:txBody>
          <a:bodyPr/>
          <a:lstStyle/>
          <a:p>
            <a:r>
              <a:rPr lang="en-US" dirty="0" smtClean="0">
                <a:latin typeface="+mn-lt"/>
              </a:rPr>
              <a:t>Military Family Research Institute </a:t>
            </a:r>
            <a:br>
              <a:rPr lang="en-US" dirty="0" smtClean="0">
                <a:latin typeface="+mn-lt"/>
              </a:rPr>
            </a:br>
            <a:r>
              <a:rPr lang="en-US" dirty="0" smtClean="0">
                <a:latin typeface="+mn-lt"/>
              </a:rPr>
              <a:t>at Purdue University</a:t>
            </a:r>
          </a:p>
        </p:txBody>
      </p:sp>
      <p:sp>
        <p:nvSpPr>
          <p:cNvPr id="5123" name="Content Placeholder 6"/>
          <p:cNvSpPr>
            <a:spLocks noGrp="1"/>
          </p:cNvSpPr>
          <p:nvPr>
            <p:ph idx="1"/>
          </p:nvPr>
        </p:nvSpPr>
        <p:spPr>
          <a:xfrm>
            <a:off x="609600" y="2286000"/>
            <a:ext cx="5418138" cy="4038600"/>
          </a:xfrm>
        </p:spPr>
        <p:txBody>
          <a:bodyPr/>
          <a:lstStyle/>
          <a:p>
            <a:pPr marL="406400" indent="-406400">
              <a:spcAft>
                <a:spcPts val="600"/>
              </a:spcAft>
              <a:buClr>
                <a:srgbClr val="53154E"/>
              </a:buClr>
              <a:buFont typeface="Calibri" pitchFamily="34" charset="0"/>
              <a:buAutoNum type="arabicPeriod"/>
            </a:pPr>
            <a:r>
              <a:rPr lang="en-US" sz="2000" dirty="0" smtClean="0">
                <a:latin typeface="Arial" charset="0"/>
                <a:cs typeface="Arial" charset="0"/>
              </a:rPr>
              <a:t>Support the military infrastructures that support military families.  </a:t>
            </a:r>
          </a:p>
          <a:p>
            <a:pPr marL="406400" indent="-406400">
              <a:spcAft>
                <a:spcPts val="600"/>
              </a:spcAft>
              <a:buClr>
                <a:srgbClr val="53154E"/>
              </a:buClr>
              <a:buFont typeface="Calibri" pitchFamily="34" charset="0"/>
              <a:buAutoNum type="arabicPeriod"/>
            </a:pPr>
            <a:r>
              <a:rPr lang="en-US" sz="2000" dirty="0" smtClean="0">
                <a:latin typeface="Arial" charset="0"/>
                <a:cs typeface="Arial" charset="0"/>
              </a:rPr>
              <a:t>Strengthen the motivation and capacity of civilian communities to support military families. </a:t>
            </a:r>
          </a:p>
          <a:p>
            <a:pPr marL="406400" indent="-406400">
              <a:spcAft>
                <a:spcPts val="600"/>
              </a:spcAft>
              <a:buClr>
                <a:srgbClr val="53154E"/>
              </a:buClr>
              <a:buFont typeface="Calibri" pitchFamily="34" charset="0"/>
              <a:buAutoNum type="arabicPeriod"/>
            </a:pPr>
            <a:r>
              <a:rPr lang="en-US" sz="2000" dirty="0" smtClean="0">
                <a:latin typeface="Arial" charset="0"/>
                <a:cs typeface="Arial" charset="0"/>
              </a:rPr>
              <a:t>Generate important new knowledge about military families. </a:t>
            </a:r>
          </a:p>
          <a:p>
            <a:pPr marL="406400" indent="-406400">
              <a:spcAft>
                <a:spcPts val="600"/>
              </a:spcAft>
              <a:buClr>
                <a:srgbClr val="53154E"/>
              </a:buClr>
              <a:buFont typeface="Calibri" pitchFamily="34" charset="0"/>
              <a:buAutoNum type="arabicPeriod"/>
            </a:pPr>
            <a:r>
              <a:rPr lang="en-US" sz="2000" dirty="0" smtClean="0">
                <a:latin typeface="Arial" charset="0"/>
                <a:cs typeface="Arial" charset="0"/>
              </a:rPr>
              <a:t>Influence policies, programs, and practices supporting military families.</a:t>
            </a:r>
          </a:p>
          <a:p>
            <a:pPr marL="406400" indent="-406400">
              <a:spcAft>
                <a:spcPts val="600"/>
              </a:spcAft>
              <a:buClr>
                <a:srgbClr val="53154E"/>
              </a:buClr>
              <a:buFont typeface="Calibri" pitchFamily="34" charset="0"/>
              <a:buAutoNum type="arabicPeriod"/>
            </a:pPr>
            <a:r>
              <a:rPr lang="en-US" sz="2000" dirty="0" smtClean="0">
                <a:latin typeface="Arial" charset="0"/>
                <a:cs typeface="Arial" charset="0"/>
              </a:rPr>
              <a:t>Create and sustain a vibrant learning organization.</a:t>
            </a:r>
          </a:p>
        </p:txBody>
      </p:sp>
      <p:pic>
        <p:nvPicPr>
          <p:cNvPr id="5124" name="Picture 8" descr="090809-F-5924C-003.jpg"/>
          <p:cNvPicPr>
            <a:picLocks noChangeAspect="1"/>
          </p:cNvPicPr>
          <p:nvPr/>
        </p:nvPicPr>
        <p:blipFill>
          <a:blip r:embed="rId3" cstate="print">
            <a:extLst>
              <a:ext uri="{28A0092B-C50C-407E-A947-70E740481C1C}">
                <a14:useLocalDpi xmlns:a14="http://schemas.microsoft.com/office/drawing/2010/main" val="0"/>
              </a:ext>
            </a:extLst>
          </a:blip>
          <a:srcRect r="2223"/>
          <a:stretch>
            <a:fillRect/>
          </a:stretch>
        </p:blipFill>
        <p:spPr bwMode="auto">
          <a:xfrm>
            <a:off x="6215063" y="2159000"/>
            <a:ext cx="2166937"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9" descr="IMG_7142.jpg"/>
          <p:cNvPicPr>
            <a:picLocks noChangeAspect="1"/>
          </p:cNvPicPr>
          <p:nvPr/>
        </p:nvPicPr>
        <p:blipFill>
          <a:blip r:embed="rId4" cstate="print">
            <a:extLst>
              <a:ext uri="{28A0092B-C50C-407E-A947-70E740481C1C}">
                <a14:useLocalDpi xmlns:a14="http://schemas.microsoft.com/office/drawing/2010/main" val="0"/>
              </a:ext>
            </a:extLst>
          </a:blip>
          <a:srcRect l="3000" t="1500" b="19000"/>
          <a:stretch>
            <a:fillRect/>
          </a:stretch>
        </p:blipFill>
        <p:spPr bwMode="auto">
          <a:xfrm>
            <a:off x="6197600" y="3683000"/>
            <a:ext cx="2190750"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p:nvCxnSpPr>
        <p:spPr>
          <a:xfrm rot="5400000">
            <a:off x="4064000" y="4267200"/>
            <a:ext cx="4300538" cy="1588"/>
          </a:xfrm>
          <a:prstGeom prst="line">
            <a:avLst/>
          </a:prstGeom>
          <a:ln w="38100" cap="flat" cmpd="sng" algn="ctr">
            <a:solidFill>
              <a:srgbClr val="B98C2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5400000">
            <a:off x="6231732" y="4283869"/>
            <a:ext cx="4300537" cy="3175"/>
          </a:xfrm>
          <a:prstGeom prst="line">
            <a:avLst/>
          </a:prstGeom>
          <a:ln w="38100" cap="flat" cmpd="sng" algn="ctr">
            <a:solidFill>
              <a:srgbClr val="B98C2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0" y="1778000"/>
            <a:ext cx="9144000" cy="381000"/>
          </a:xfrm>
          <a:prstGeom prst="rect">
            <a:avLst/>
          </a:prstGeom>
          <a:solidFill>
            <a:srgbClr val="006C64"/>
          </a:solidFill>
          <a:ln>
            <a:noFill/>
          </a:ln>
        </p:spPr>
        <p:txBody>
          <a:bodyPr>
            <a:spAutoFit/>
          </a:bodyPr>
          <a:lstStyle/>
          <a:p>
            <a:pPr algn="ctr" fontAlgn="base">
              <a:spcBef>
                <a:spcPct val="0"/>
              </a:spcBef>
              <a:spcAft>
                <a:spcPct val="0"/>
              </a:spcAft>
              <a:defRPr/>
            </a:pPr>
            <a:r>
              <a:rPr lang="en-US" cap="all" spc="300" dirty="0">
                <a:solidFill>
                  <a:prstClr val="white"/>
                </a:solidFill>
                <a:latin typeface="Arial"/>
                <a:cs typeface="Arial"/>
              </a:rPr>
              <a:t>Making a difference for families who serve</a:t>
            </a:r>
          </a:p>
        </p:txBody>
      </p:sp>
    </p:spTree>
    <p:extLst>
      <p:ext uri="{BB962C8B-B14F-4D97-AF65-F5344CB8AC3E}">
        <p14:creationId xmlns:p14="http://schemas.microsoft.com/office/powerpoint/2010/main" val="4170174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Programs</a:t>
            </a:r>
            <a:r>
              <a:rPr lang="en-US" sz="4000" b="1" dirty="0" smtClean="0"/>
              <a:t> </a:t>
            </a:r>
            <a:endParaRPr lang="en-US" sz="4000" b="1" dirty="0"/>
          </a:p>
        </p:txBody>
      </p:sp>
      <p:pic>
        <p:nvPicPr>
          <p:cNvPr id="5" name="Picture 2" descr="PassportTowardSuccessLogo.T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600200"/>
            <a:ext cx="3657600" cy="1556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1600200"/>
            <a:ext cx="2098822"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a:xfrm>
            <a:off x="762000" y="3733800"/>
            <a:ext cx="3657600" cy="1534886"/>
          </a:xfrm>
        </p:spPr>
      </p:pic>
    </p:spTree>
    <p:extLst>
      <p:ext uri="{BB962C8B-B14F-4D97-AF65-F5344CB8AC3E}">
        <p14:creationId xmlns:p14="http://schemas.microsoft.com/office/powerpoint/2010/main" val="38097522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b="3815"/>
          <a:stretch>
            <a:fillRect/>
          </a:stretch>
        </p:blipFill>
        <p:spPr bwMode="auto">
          <a:xfrm>
            <a:off x="1447800" y="1752600"/>
            <a:ext cx="2600326" cy="407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457200" y="473075"/>
            <a:ext cx="8229600" cy="1143000"/>
          </a:xfrm>
        </p:spPr>
        <p:txBody>
          <a:bodyPr/>
          <a:lstStyle/>
          <a:p>
            <a:r>
              <a:rPr lang="en-US" dirty="0" smtClean="0">
                <a:latin typeface="+mn-lt"/>
              </a:rPr>
              <a:t>Generating New Knowledge</a:t>
            </a:r>
          </a:p>
        </p:txBody>
      </p:sp>
      <p:pic>
        <p:nvPicPr>
          <p:cNvPr id="16" name="Picture 15" descr="511Buh7W3nL._SL500_AA300_.jpg"/>
          <p:cNvPicPr>
            <a:picLocks noChangeAspect="1"/>
          </p:cNvPicPr>
          <p:nvPr/>
        </p:nvPicPr>
        <p:blipFill>
          <a:blip r:embed="rId4" cstate="print"/>
          <a:srcRect l="15333" r="15333"/>
          <a:stretch>
            <a:fillRect/>
          </a:stretch>
        </p:blipFill>
        <p:spPr>
          <a:xfrm>
            <a:off x="4419600" y="1752600"/>
            <a:ext cx="2827569" cy="4078224"/>
          </a:xfrm>
          <a:prstGeom prst="rect">
            <a:avLst/>
          </a:prstGeom>
        </p:spPr>
      </p:pic>
    </p:spTree>
    <p:extLst>
      <p:ext uri="{BB962C8B-B14F-4D97-AF65-F5344CB8AC3E}">
        <p14:creationId xmlns:p14="http://schemas.microsoft.com/office/powerpoint/2010/main" val="123929869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pDip_Landscape_ICHE_DRAF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pDip_Landscape_ICHE_DRAF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4834</TotalTime>
  <Words>4667</Words>
  <Application>Microsoft Office PowerPoint</Application>
  <PresentationFormat>On-screen Show (4:3)</PresentationFormat>
  <Paragraphs>494</Paragraphs>
  <Slides>47</Slides>
  <Notes>31</Notes>
  <HiddenSlides>0</HiddenSlides>
  <MMClips>0</MMClips>
  <ScaleCrop>false</ScaleCrop>
  <HeadingPairs>
    <vt:vector size="4" baseType="variant">
      <vt:variant>
        <vt:lpstr>Theme</vt:lpstr>
      </vt:variant>
      <vt:variant>
        <vt:i4>2</vt:i4>
      </vt:variant>
      <vt:variant>
        <vt:lpstr>Slide Titles</vt:lpstr>
      </vt:variant>
      <vt:variant>
        <vt:i4>47</vt:i4>
      </vt:variant>
    </vt:vector>
  </HeadingPairs>
  <TitlesOfParts>
    <vt:vector size="49" baseType="lpstr">
      <vt:lpstr>OpDip_Landscape_ICHE_DRAFT</vt:lpstr>
      <vt:lpstr>2_OpDip_Landscape_ICHE_DRAFT</vt:lpstr>
      <vt:lpstr>Veterans in Agriculture</vt:lpstr>
      <vt:lpstr>Basic Webinar Instructions</vt:lpstr>
      <vt:lpstr>PowerPoint Presentation</vt:lpstr>
      <vt:lpstr>Veterans and Agriculture:  Opportunities for Employment, Entrepreneurship, and Enrichment  A workshop for veterans interested in agriculture and for professionals who work with veterans  November 7-8, 2012 Beck Agricultural Center, Purdue University  www.breakingnewground.info/vets </vt:lpstr>
      <vt:lpstr>Overview </vt:lpstr>
      <vt:lpstr>The Military Family Research Institute at Purdue University</vt:lpstr>
      <vt:lpstr>Military Family Research Institute  at Purdue University</vt:lpstr>
      <vt:lpstr>Programs </vt:lpstr>
      <vt:lpstr>Generating New Knowledge</vt:lpstr>
      <vt:lpstr>Operation Diploma</vt:lpstr>
      <vt:lpstr>US Military and Veterans of Recent Conflicts</vt:lpstr>
      <vt:lpstr>Military Branches</vt:lpstr>
      <vt:lpstr>National Guard</vt:lpstr>
      <vt:lpstr>Military Culture</vt:lpstr>
      <vt:lpstr>Our Military Since 2001</vt:lpstr>
      <vt:lpstr>Consequences of Deployment</vt:lpstr>
      <vt:lpstr>Deployments, Injuries, and Deaths</vt:lpstr>
      <vt:lpstr>Mechanism of Blast Injuries</vt:lpstr>
      <vt:lpstr>Service-Connected Disabilities</vt:lpstr>
      <vt:lpstr>Physical Pain </vt:lpstr>
      <vt:lpstr>Mental Health Issues</vt:lpstr>
      <vt:lpstr>Post-traumatic Stress (Disorder)</vt:lpstr>
      <vt:lpstr>Humvee Traffic Driving in Baghdad</vt:lpstr>
      <vt:lpstr>PTS(D) Symptoms</vt:lpstr>
      <vt:lpstr>Traumatic Brain Injury (TBI)</vt:lpstr>
      <vt:lpstr>(m)TBI Symptoms</vt:lpstr>
      <vt:lpstr>Co-morbidity</vt:lpstr>
      <vt:lpstr>Readjustment Issues and Strategies: </vt:lpstr>
      <vt:lpstr>Concepts of Disability</vt:lpstr>
      <vt:lpstr>Veteran’s Attitudes</vt:lpstr>
      <vt:lpstr>Specific Issues</vt:lpstr>
      <vt:lpstr>Employment</vt:lpstr>
      <vt:lpstr>Employment by Disability Status</vt:lpstr>
      <vt:lpstr>Desirable Workplace Skills</vt:lpstr>
      <vt:lpstr>The Legal Framework</vt:lpstr>
      <vt:lpstr>Impact of War on Rural Areas</vt:lpstr>
      <vt:lpstr>Veterans in Agriculture</vt:lpstr>
      <vt:lpstr>Programs and Activities</vt:lpstr>
      <vt:lpstr>Takeaways</vt:lpstr>
      <vt:lpstr>Resources</vt:lpstr>
      <vt:lpstr>Resources, Cont’d</vt:lpstr>
      <vt:lpstr>Resources, Cont’d</vt:lpstr>
      <vt:lpstr>Resources, Cont’d</vt:lpstr>
      <vt:lpstr>References</vt:lpstr>
      <vt:lpstr>References, Con’t</vt:lpstr>
      <vt:lpstr>References, Con’t</vt:lpstr>
      <vt:lpstr>Acknowledgements</vt:lpstr>
    </vt:vector>
  </TitlesOfParts>
  <Company>Purdue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Veterans in Agriculture: Military 101</dc:title>
  <dc:creator>mmohrbac</dc:creator>
  <cp:lastModifiedBy>Jones, Paul J</cp:lastModifiedBy>
  <cp:revision>216</cp:revision>
  <dcterms:created xsi:type="dcterms:W3CDTF">2012-07-23T19:26:03Z</dcterms:created>
  <dcterms:modified xsi:type="dcterms:W3CDTF">2012-08-30T12:59:38Z</dcterms:modified>
</cp:coreProperties>
</file>