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312"/>
    <a:srgbClr val="66FF33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94186" autoAdjust="0"/>
  </p:normalViewPr>
  <p:slideViewPr>
    <p:cSldViewPr>
      <p:cViewPr varScale="1">
        <p:scale>
          <a:sx n="67" d="100"/>
          <a:sy n="67" d="100"/>
        </p:scale>
        <p:origin x="4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5B153D6-79BB-44D9-83E4-93FDA525887D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A22E3D2-7C4F-42EA-8693-785A282F4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2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539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21B99-9917-4F94-AED0-D04FEAFC3854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13D4-2158-4048-9835-FA983F951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FA718-5A17-459B-ABD4-78FA6ABD175F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C32E-7AA5-47D9-A0E1-F8C6C8E25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E149E-EE23-4878-8B57-7FFE49DEC5A2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A134-98F1-4C02-BF7D-AE730BD1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8ED8-1CF8-47F5-BA6F-FBC62971B4F5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61796-C6FC-409C-B147-0814DE5FC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522F-2E24-45DB-92A1-10786C4AB448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6A064-691E-4777-B506-7A80A3833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1A87-F050-445E-A924-84CB9B28421F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BF6D9-DD5F-4732-A76A-E4E46DFB7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CBCF3-E39C-4C77-9E4C-DB126868D846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721EA-97F3-4C0B-8365-ADA8B3F6B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7E1F6-0431-45CA-8710-7E881AA24D97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2C842-9FFB-4AB9-9772-C870E50ED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16A86-1092-49EF-8C11-F20DFB92F5F9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EF49-9661-4E36-8691-C7C720432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5EEEC-520A-46A1-8DCF-09B3AFEEBA89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0103B-311E-4ECA-8CFE-1E50812F8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F632-5BFB-4DD8-A394-39F3411CAEB1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5385-DF63-412B-A751-262142A1B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168B5-F345-40B5-8824-DF6DAF50E141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3AD2F5-5C77-4217-95D1-BAC7C0264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/>
          </p:cNvSpPr>
          <p:nvPr>
            <p:ph type="ctrTitle"/>
          </p:nvPr>
        </p:nvSpPr>
        <p:spPr>
          <a:xfrm>
            <a:off x="304800" y="3276600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Sustaining </a:t>
            </a:r>
            <a:r>
              <a:rPr lang="en-US" sz="4800" b="1" dirty="0" err="1" smtClean="0"/>
              <a:t>AgrAbility</a:t>
            </a:r>
            <a:r>
              <a:rPr lang="en-US" sz="4800" b="1" dirty="0" smtClean="0"/>
              <a:t> Services</a:t>
            </a:r>
            <a:br>
              <a:rPr lang="en-US" sz="4800" b="1" dirty="0" smtClean="0"/>
            </a:br>
            <a:r>
              <a:rPr lang="en-US" sz="4800" b="1" dirty="0" smtClean="0"/>
              <a:t> During Difficult Times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endParaRPr lang="en-US" sz="6000" b="1" dirty="0" smtClean="0"/>
          </a:p>
        </p:txBody>
      </p:sp>
      <p:sp>
        <p:nvSpPr>
          <p:cNvPr id="26628" name="Rectangle 4"/>
          <p:cNvSpPr>
            <a:spLocks noGrp="1"/>
          </p:cNvSpPr>
          <p:nvPr>
            <p:ph type="subTitle" idx="1"/>
          </p:nvPr>
        </p:nvSpPr>
        <p:spPr>
          <a:xfrm>
            <a:off x="1444625" y="5181600"/>
            <a:ext cx="6400800" cy="381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National </a:t>
            </a:r>
            <a:r>
              <a:rPr lang="en-US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AgrAbility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Project Webinar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September 23, 2013</a:t>
            </a:r>
          </a:p>
        </p:txBody>
      </p:sp>
      <p:pic>
        <p:nvPicPr>
          <p:cNvPr id="2052" name="Picture 5" descr="agrMDn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04800"/>
            <a:ext cx="4260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b="1" dirty="0" smtClean="0"/>
              <a:t>Evaluate from these activities the level of concrete support to keep </a:t>
            </a:r>
            <a:r>
              <a:rPr lang="en-US" b="1" dirty="0" err="1" smtClean="0"/>
              <a:t>AgrAbility</a:t>
            </a:r>
            <a:r>
              <a:rPr lang="en-US" b="1" dirty="0" smtClean="0"/>
              <a:t> services available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Respond accordingly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2294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Discussion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4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Adversity Provides An Opportunity to Reassess Priorities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458200" cy="419100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900"/>
              </a:lnSpc>
              <a:buNone/>
            </a:pPr>
            <a:r>
              <a:rPr lang="en-US" sz="4400" b="1" dirty="0" smtClean="0"/>
              <a:t>– A Decision Needs to be Made –</a:t>
            </a:r>
          </a:p>
          <a:p>
            <a:pPr algn="ctr">
              <a:lnSpc>
                <a:spcPts val="2900"/>
              </a:lnSpc>
              <a:buFontTx/>
              <a:buChar char="-"/>
            </a:pPr>
            <a:endParaRPr lang="en-US" sz="4400" b="1" dirty="0" smtClean="0"/>
          </a:p>
          <a:p>
            <a:pPr marL="0" indent="0" algn="ctr">
              <a:lnSpc>
                <a:spcPts val="2900"/>
              </a:lnSpc>
              <a:buNone/>
            </a:pPr>
            <a:endParaRPr lang="en-US" sz="4400" b="1" dirty="0"/>
          </a:p>
          <a:p>
            <a:pPr marL="0" indent="0" algn="ctr">
              <a:lnSpc>
                <a:spcPts val="2900"/>
              </a:lnSpc>
              <a:buNone/>
            </a:pPr>
            <a:r>
              <a:rPr lang="en-US" sz="4400" b="1" dirty="0" smtClean="0"/>
              <a:t>– No Decision is a </a:t>
            </a:r>
            <a:r>
              <a:rPr lang="en-US" sz="4400" b="1" dirty="0"/>
              <a:t>Decision –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Important is it TO YOU: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4525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To Continue Providing </a:t>
            </a:r>
            <a:r>
              <a:rPr lang="en-US" sz="4800" b="1" dirty="0" err="1" smtClean="0"/>
              <a:t>AgrAbility</a:t>
            </a:r>
            <a:r>
              <a:rPr lang="en-US" sz="4800" b="1" dirty="0" smtClean="0"/>
              <a:t> Services?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With eliminated or diminished sources of funding it becomes important to redefine the mission</a:t>
            </a:r>
          </a:p>
          <a:p>
            <a:r>
              <a:rPr lang="en-US" sz="4000" b="1" dirty="0" smtClean="0"/>
              <a:t>You need to consider what is the most important services to maintain</a:t>
            </a:r>
          </a:p>
          <a:p>
            <a:r>
              <a:rPr lang="en-US" sz="4000" b="1" dirty="0" smtClean="0"/>
              <a:t>You can’t do it all</a:t>
            </a:r>
          </a:p>
        </p:txBody>
      </p:sp>
    </p:spTree>
    <p:extLst>
      <p:ext uri="{BB962C8B-B14F-4D97-AF65-F5344CB8AC3E}">
        <p14:creationId xmlns:p14="http://schemas.microsoft.com/office/powerpoint/2010/main" val="3244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Do an assessment of services and identify those that best fit your resources (funding, skills, interests)</a:t>
            </a:r>
          </a:p>
          <a:p>
            <a:r>
              <a:rPr lang="en-US" sz="4000" b="1" dirty="0" smtClean="0"/>
              <a:t>Refocus your mission statement</a:t>
            </a:r>
          </a:p>
          <a:p>
            <a:r>
              <a:rPr lang="en-US" sz="4000" b="1" dirty="0" smtClean="0"/>
              <a:t>Summarize the most significant accomplishments into brief impact statements</a:t>
            </a:r>
          </a:p>
        </p:txBody>
      </p:sp>
    </p:spTree>
    <p:extLst>
      <p:ext uri="{BB962C8B-B14F-4D97-AF65-F5344CB8AC3E}">
        <p14:creationId xmlns:p14="http://schemas.microsoft.com/office/powerpoint/2010/main" val="8247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Develop a Brief Business Plan to Present to Your: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Department Head</a:t>
            </a:r>
          </a:p>
          <a:p>
            <a:r>
              <a:rPr lang="en-US" sz="4000" b="1" dirty="0" smtClean="0"/>
              <a:t>Director of Extension</a:t>
            </a:r>
          </a:p>
          <a:p>
            <a:r>
              <a:rPr lang="en-US" sz="4000" b="1" dirty="0" smtClean="0"/>
              <a:t>Dean</a:t>
            </a:r>
          </a:p>
          <a:p>
            <a:r>
              <a:rPr lang="en-US" sz="4000" b="1" dirty="0" smtClean="0"/>
              <a:t>Key supporters and stakeholders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7250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Explore Potential Alternative Sources of “Bridge Funding”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Farm organizations</a:t>
            </a:r>
          </a:p>
          <a:p>
            <a:r>
              <a:rPr lang="en-US" sz="4000" b="1" dirty="0" smtClean="0"/>
              <a:t>Disability groups</a:t>
            </a:r>
          </a:p>
          <a:p>
            <a:r>
              <a:rPr lang="en-US" sz="4000" b="1" dirty="0" smtClean="0"/>
              <a:t>University development office</a:t>
            </a:r>
          </a:p>
          <a:p>
            <a:r>
              <a:rPr lang="en-US" sz="4000" b="1" dirty="0" smtClean="0"/>
              <a:t>Individuals</a:t>
            </a:r>
          </a:p>
          <a:p>
            <a:r>
              <a:rPr lang="en-US" sz="4000" b="1" dirty="0" smtClean="0"/>
              <a:t>State agencies (VR Ag Department)</a:t>
            </a:r>
          </a:p>
          <a:p>
            <a:r>
              <a:rPr lang="en-US" sz="4000" b="1" dirty="0" smtClean="0"/>
              <a:t>University student groups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5103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Communicate Your Needs to Everyone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Past clients</a:t>
            </a:r>
          </a:p>
          <a:p>
            <a:r>
              <a:rPr lang="en-US" sz="4400" b="1" dirty="0" smtClean="0"/>
              <a:t>Advisory committee members</a:t>
            </a:r>
          </a:p>
          <a:p>
            <a:r>
              <a:rPr lang="en-US" sz="4400" b="1" dirty="0" smtClean="0"/>
              <a:t>Stakeholders</a:t>
            </a:r>
          </a:p>
          <a:p>
            <a:r>
              <a:rPr lang="en-US" sz="4400" b="1" dirty="0" smtClean="0"/>
              <a:t>Participants in recent project sponsored events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1373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Host a Fund Raising Event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Dinner</a:t>
            </a:r>
          </a:p>
          <a:p>
            <a:r>
              <a:rPr lang="en-US" sz="4400" b="1" dirty="0" smtClean="0"/>
              <a:t>Fund drive</a:t>
            </a:r>
          </a:p>
          <a:p>
            <a:r>
              <a:rPr lang="en-US" sz="4400" b="1" dirty="0" smtClean="0"/>
              <a:t>Student activity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653090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iscal Sustainability and AgrAbility Projects&amp;#x0D;&amp;#x0A;Bill Field&amp;#x0D;&amp;#x0A;Ned Stoller&amp;#x0D;&amp;#x0A;Bob Aherin&amp;quot;&quot;/&gt;&lt;property id=&quot;20307&quot; value=&quot;270&quot;/&gt;&lt;/object&gt;&lt;object type=&quot;3&quot; unique_id=&quot;10005&quot;&gt;&lt;property id=&quot;20148&quot; value=&quot;5&quot;/&gt;&lt;property id=&quot;20300&quot; value=&quot;Slide 2 - &amp;quot;Basic Webinar Instructions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Basic Webinar Instructions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Known Webinar Issues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Sustaining AgrAbility Services&amp;#x0D;&amp;#x0A; During Difficult Times&amp;#x0D;&amp;#x0A;&amp;quot;&quot;/&gt;&lt;property id=&quot;20307&quot; value=&quot;274&quot;/&gt;&lt;/object&gt;&lt;object type=&quot;3&quot; unique_id=&quot;10009&quot;&gt;&lt;property id=&quot;20148&quot; value=&quot;5&quot;/&gt;&lt;property id=&quot;20300&quot; value=&quot;Slide 6 - &amp;quot;Adversity Provides An Opportunity to Reassess Priorities&amp;quot;&quot;/&gt;&lt;property id=&quot;20307&quot; value=&quot;275&quot;/&gt;&lt;/object&gt;&lt;object type=&quot;3&quot; unique_id=&quot;10010&quot;&gt;&lt;property id=&quot;20148&quot; value=&quot;5&quot;/&gt;&lt;property id=&quot;20300&quot; value=&quot;Slide 7 - &amp;quot;How Important is it TO YOU:&amp;quot;&quot;/&gt;&lt;property id=&quot;20307&quot; value=&quot;276&quot;/&gt;&lt;/object&gt;&lt;object type=&quot;3&quot; unique_id=&quot;10011&quot;&gt;&lt;property id=&quot;20148&quot; value=&quot;5&quot;/&gt;&lt;property id=&quot;20300&quot; value=&quot;Slide 8&quot;/&gt;&lt;property id=&quot;20307&quot; value=&quot;277&quot;/&gt;&lt;/object&gt;&lt;object type=&quot;3&quot; unique_id=&quot;10012&quot;&gt;&lt;property id=&quot;20148&quot; value=&quot;5&quot;/&gt;&lt;property id=&quot;20300&quot; value=&quot;Slide 9&quot;/&gt;&lt;property id=&quot;20307&quot; value=&quot;278&quot;/&gt;&lt;/object&gt;&lt;object type=&quot;3&quot; unique_id=&quot;10013&quot;&gt;&lt;property id=&quot;20148&quot; value=&quot;5&quot;/&gt;&lt;property id=&quot;20300&quot; value=&quot;Slide 10 - &amp;quot;Develop a Brief Business Plan to Present to Your: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Explore Potential Alternative Sources of “Bridge Funding”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Communicate Your Needs to Everyone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Host a Fund Raising Event&amp;quot;&quot;/&gt;&lt;property id=&quot;20307&quot; value=&quot;282&quot;/&gt;&lt;/object&gt;&lt;object type=&quot;3&quot; unique_id=&quot;10017&quot;&gt;&lt;property id=&quot;20148&quot; value=&quot;5&quot;/&gt;&lt;property id=&quot;20300&quot; value=&quot;Slide 14 - &amp;quot;Evaluate from these activities the level of concrete support to keep AgrAbility services available&amp;quot;&quot;/&gt;&lt;property id=&quot;20307&quot; value=&quot;283&quot;/&gt;&lt;/object&gt;&lt;object type=&quot;3&quot; unique_id=&quot;10018&quot;&gt;&lt;property id=&quot;20148&quot; value=&quot;5&quot;/&gt;&lt;property id=&quot;20300&quot; value=&quot;Slide 15 - &amp;quot;Discussion&amp;quot;&quot;/&gt;&lt;property id=&quot;20307&quot; value=&quot;284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201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Sustaining AgrAbility Services  During Difficult Times </vt:lpstr>
      <vt:lpstr>Adversity Provides An Opportunity to Reassess Priorities</vt:lpstr>
      <vt:lpstr>How Important is it TO YOU:</vt:lpstr>
      <vt:lpstr>PowerPoint Presentation</vt:lpstr>
      <vt:lpstr>PowerPoint Presentation</vt:lpstr>
      <vt:lpstr>Develop a Brief Business Plan to Present to Your:</vt:lpstr>
      <vt:lpstr>Explore Potential Alternative Sources of “Bridge Funding”</vt:lpstr>
      <vt:lpstr>Communicate Your Needs to Everyone</vt:lpstr>
      <vt:lpstr>Host a Fund Raising Event</vt:lpstr>
      <vt:lpstr>Evaluate from these activities the level of concrete support to keep AgrAbility services available</vt:lpstr>
      <vt:lpstr>Discussion</vt:lpstr>
    </vt:vector>
  </TitlesOfParts>
  <Company>Engineering Computer Network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Tools  Robert Stuthridge Ergonomist National AgrAbility Project</dc:title>
  <dc:creator>rstuthri</dc:creator>
  <cp:lastModifiedBy>Jones, Paul J</cp:lastModifiedBy>
  <cp:revision>98</cp:revision>
  <dcterms:created xsi:type="dcterms:W3CDTF">2010-01-14T16:00:57Z</dcterms:created>
  <dcterms:modified xsi:type="dcterms:W3CDTF">2013-10-08T21:15:26Z</dcterms:modified>
</cp:coreProperties>
</file>