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Lst>
  <p:notesMasterIdLst>
    <p:notesMasterId r:id="rId45"/>
  </p:notesMasterIdLst>
  <p:handoutMasterIdLst>
    <p:handoutMasterId r:id="rId46"/>
  </p:handoutMasterIdLst>
  <p:sldIdLst>
    <p:sldId id="1066" r:id="rId2"/>
    <p:sldId id="1067" r:id="rId3"/>
    <p:sldId id="1068" r:id="rId4"/>
    <p:sldId id="1069" r:id="rId5"/>
    <p:sldId id="1070" r:id="rId6"/>
    <p:sldId id="782" r:id="rId7"/>
    <p:sldId id="1047" r:id="rId8"/>
    <p:sldId id="1044" r:id="rId9"/>
    <p:sldId id="991" r:id="rId10"/>
    <p:sldId id="821" r:id="rId11"/>
    <p:sldId id="823" r:id="rId12"/>
    <p:sldId id="824" r:id="rId13"/>
    <p:sldId id="960" r:id="rId14"/>
    <p:sldId id="852" r:id="rId15"/>
    <p:sldId id="853" r:id="rId16"/>
    <p:sldId id="1065" r:id="rId17"/>
    <p:sldId id="789" r:id="rId18"/>
    <p:sldId id="790" r:id="rId19"/>
    <p:sldId id="791" r:id="rId20"/>
    <p:sldId id="966" r:id="rId21"/>
    <p:sldId id="825" r:id="rId22"/>
    <p:sldId id="1027" r:id="rId23"/>
    <p:sldId id="1032" r:id="rId24"/>
    <p:sldId id="1028" r:id="rId25"/>
    <p:sldId id="1029" r:id="rId26"/>
    <p:sldId id="1030" r:id="rId27"/>
    <p:sldId id="1031" r:id="rId28"/>
    <p:sldId id="1033" r:id="rId29"/>
    <p:sldId id="1052" r:id="rId30"/>
    <p:sldId id="1048" r:id="rId31"/>
    <p:sldId id="1055" r:id="rId32"/>
    <p:sldId id="1056" r:id="rId33"/>
    <p:sldId id="1057" r:id="rId34"/>
    <p:sldId id="1058" r:id="rId35"/>
    <p:sldId id="1059" r:id="rId36"/>
    <p:sldId id="1060" r:id="rId37"/>
    <p:sldId id="1061" r:id="rId38"/>
    <p:sldId id="1064" r:id="rId39"/>
    <p:sldId id="1063" r:id="rId40"/>
    <p:sldId id="1062" r:id="rId41"/>
    <p:sldId id="1040" r:id="rId42"/>
    <p:sldId id="1042" r:id="rId43"/>
    <p:sldId id="1049" r:id="rId4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77327" autoAdjust="0"/>
  </p:normalViewPr>
  <p:slideViewPr>
    <p:cSldViewPr>
      <p:cViewPr varScale="1">
        <p:scale>
          <a:sx n="64" d="100"/>
          <a:sy n="64" d="100"/>
        </p:scale>
        <p:origin x="-74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eaLnBrk="0" hangingPunct="0">
              <a:defRPr sz="1200" dirty="0">
                <a:latin typeface="Times New Roman" charset="0"/>
              </a:defRPr>
            </a:lvl1pPr>
          </a:lstStyle>
          <a:p>
            <a:pPr>
              <a:defRPr/>
            </a:pPr>
            <a:endParaRPr lang="en-US" dirty="0"/>
          </a:p>
        </p:txBody>
      </p:sp>
      <p:sp>
        <p:nvSpPr>
          <p:cNvPr id="192515" name="Rectangle 3"/>
          <p:cNvSpPr>
            <a:spLocks noGrp="1" noChangeArrowheads="1"/>
          </p:cNvSpPr>
          <p:nvPr>
            <p:ph type="dt" sz="quarter" idx="1"/>
          </p:nvPr>
        </p:nvSpPr>
        <p:spPr bwMode="auto">
          <a:xfrm>
            <a:off x="3970339" y="1"/>
            <a:ext cx="3038475" cy="464980"/>
          </a:xfrm>
          <a:prstGeom prst="rect">
            <a:avLst/>
          </a:prstGeom>
          <a:noFill/>
          <a:ln w="9525">
            <a:noFill/>
            <a:miter lim="800000"/>
            <a:headEnd/>
            <a:tailEnd/>
          </a:ln>
          <a:effectLst/>
        </p:spPr>
        <p:txBody>
          <a:bodyPr vert="horz" wrap="square" lIns="92818" tIns="46409" rIns="92818" bIns="46409" numCol="1" anchor="t" anchorCtr="0" compatLnSpc="1">
            <a:prstTxWarp prst="textNoShape">
              <a:avLst/>
            </a:prstTxWarp>
          </a:bodyPr>
          <a:lstStyle>
            <a:lvl1pPr algn="r" eaLnBrk="0" hangingPunct="0">
              <a:defRPr sz="1200" dirty="0">
                <a:latin typeface="Times New Roman" charset="0"/>
              </a:defRPr>
            </a:lvl1pPr>
          </a:lstStyle>
          <a:p>
            <a:pPr>
              <a:defRPr/>
            </a:pPr>
            <a:endParaRPr lang="en-US" dirty="0"/>
          </a:p>
        </p:txBody>
      </p:sp>
      <p:sp>
        <p:nvSpPr>
          <p:cNvPr id="192516" name="Rectangle 4"/>
          <p:cNvSpPr>
            <a:spLocks noGrp="1" noChangeArrowheads="1"/>
          </p:cNvSpPr>
          <p:nvPr>
            <p:ph type="ftr" sz="quarter" idx="2"/>
          </p:nvPr>
        </p:nvSpPr>
        <p:spPr bwMode="auto">
          <a:xfrm>
            <a:off x="1" y="8829823"/>
            <a:ext cx="3038475" cy="46498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eaLnBrk="0" hangingPunct="0">
              <a:defRPr sz="1200" dirty="0">
                <a:latin typeface="Times New Roman" charset="0"/>
              </a:defRPr>
            </a:lvl1pPr>
          </a:lstStyle>
          <a:p>
            <a:pPr>
              <a:defRPr/>
            </a:pPr>
            <a:endParaRPr lang="en-US" dirty="0"/>
          </a:p>
        </p:txBody>
      </p:sp>
      <p:sp>
        <p:nvSpPr>
          <p:cNvPr id="192517" name="Rectangle 5"/>
          <p:cNvSpPr>
            <a:spLocks noGrp="1" noChangeArrowheads="1"/>
          </p:cNvSpPr>
          <p:nvPr>
            <p:ph type="sldNum" sz="quarter" idx="3"/>
          </p:nvPr>
        </p:nvSpPr>
        <p:spPr bwMode="auto">
          <a:xfrm>
            <a:off x="3970339" y="8829823"/>
            <a:ext cx="3038475" cy="464980"/>
          </a:xfrm>
          <a:prstGeom prst="rect">
            <a:avLst/>
          </a:prstGeom>
          <a:noFill/>
          <a:ln w="9525">
            <a:noFill/>
            <a:miter lim="800000"/>
            <a:headEnd/>
            <a:tailEnd/>
          </a:ln>
          <a:effectLst/>
        </p:spPr>
        <p:txBody>
          <a:bodyPr vert="horz" wrap="square" lIns="92818" tIns="46409" rIns="92818" bIns="46409" numCol="1" anchor="b" anchorCtr="0" compatLnSpc="1">
            <a:prstTxWarp prst="textNoShape">
              <a:avLst/>
            </a:prstTxWarp>
          </a:bodyPr>
          <a:lstStyle>
            <a:lvl1pPr algn="r" eaLnBrk="0" hangingPunct="0">
              <a:defRPr sz="1200">
                <a:latin typeface="Times New Roman" charset="0"/>
              </a:defRPr>
            </a:lvl1pPr>
          </a:lstStyle>
          <a:p>
            <a:pPr>
              <a:defRPr/>
            </a:pPr>
            <a:fld id="{65CAABA9-0AC6-4F71-B6E6-18C0901AF492}" type="slidenum">
              <a:rPr lang="en-US"/>
              <a:pPr>
                <a:defRPr/>
              </a:pPr>
              <a:t>‹#›</a:t>
            </a:fld>
            <a:endParaRPr lang="en-US" dirty="0"/>
          </a:p>
        </p:txBody>
      </p:sp>
    </p:spTree>
    <p:extLst>
      <p:ext uri="{BB962C8B-B14F-4D97-AF65-F5344CB8AC3E}">
        <p14:creationId xmlns:p14="http://schemas.microsoft.com/office/powerpoint/2010/main" val="361511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285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1100" y="696913"/>
            <a:ext cx="4648200" cy="3486150"/>
          </a:xfrm>
          <a:prstGeom prst="rect">
            <a:avLst/>
          </a:prstGeom>
          <a:ln/>
        </p:spPr>
      </p:sp>
      <p:sp>
        <p:nvSpPr>
          <p:cNvPr id="4099" name="Rectangle 3"/>
          <p:cNvSpPr>
            <a:spLocks noGrp="1" noChangeArrowheads="1"/>
          </p:cNvSpPr>
          <p:nvPr>
            <p:ph type="body" idx="1"/>
          </p:nvPr>
        </p:nvSpPr>
        <p:spPr>
          <a:xfrm>
            <a:off x="701040" y="4415790"/>
            <a:ext cx="5608320" cy="4183380"/>
          </a:xfrm>
          <a:prstGeom prst="rect">
            <a:avLst/>
          </a:prstGeom>
          <a:noFill/>
          <a:ln/>
        </p:spPr>
        <p:txBody>
          <a:bodyPr lIns="93177" tIns="46589" rIns="93177" bIns="46589"/>
          <a:lstStyle/>
          <a:p>
            <a:pPr eaLnBrk="1" hangingPunct="1"/>
            <a:endParaRPr lang="en-US" smtClean="0"/>
          </a:p>
        </p:txBody>
      </p:sp>
    </p:spTree>
    <p:extLst>
      <p:ext uri="{BB962C8B-B14F-4D97-AF65-F5344CB8AC3E}">
        <p14:creationId xmlns:p14="http://schemas.microsoft.com/office/powerpoint/2010/main" val="69553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369894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2641913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366047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4351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353635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209283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87043"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endParaRPr lang="en-US" altLang="en-US" dirty="0" smtClean="0">
              <a:latin typeface="Times New Roman" pitchFamily="18" charset="0"/>
            </a:endParaRPr>
          </a:p>
        </p:txBody>
      </p:sp>
      <p:sp>
        <p:nvSpPr>
          <p:cNvPr id="87044"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1F5EA198-4E44-4B63-BA31-F885881EC198}" type="slidenum">
              <a:rPr lang="en-US" altLang="en-US" sz="1200"/>
              <a:pPr algn="r" eaLnBrk="1" hangingPunct="1"/>
              <a:t>20</a:t>
            </a:fld>
            <a:endParaRPr lang="en-US" altLang="en-US" sz="1200" dirty="0"/>
          </a:p>
        </p:txBody>
      </p:sp>
    </p:spTree>
    <p:extLst>
      <p:ext uri="{BB962C8B-B14F-4D97-AF65-F5344CB8AC3E}">
        <p14:creationId xmlns:p14="http://schemas.microsoft.com/office/powerpoint/2010/main" val="198974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88067"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endParaRPr lang="en-US" altLang="en-US" dirty="0" smtClean="0">
              <a:latin typeface="Times New Roman" pitchFamily="18" charset="0"/>
            </a:endParaRPr>
          </a:p>
        </p:txBody>
      </p:sp>
      <p:sp>
        <p:nvSpPr>
          <p:cNvPr id="88068"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52D899EC-D044-4ED3-973F-ABFA0C44BAD4}" type="slidenum">
              <a:rPr lang="en-US" altLang="en-US" sz="1200"/>
              <a:pPr algn="r" eaLnBrk="1" hangingPunct="1"/>
              <a:t>21</a:t>
            </a:fld>
            <a:endParaRPr lang="en-US" altLang="en-US" sz="1200" dirty="0"/>
          </a:p>
        </p:txBody>
      </p:sp>
    </p:spTree>
    <p:extLst>
      <p:ext uri="{BB962C8B-B14F-4D97-AF65-F5344CB8AC3E}">
        <p14:creationId xmlns:p14="http://schemas.microsoft.com/office/powerpoint/2010/main" val="381381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60899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201457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18655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7AA7BE8C-25AC-46A2-A43F-A90907FDD898}" type="slidenum">
              <a:rPr lang="en-US" altLang="en-US" sz="1200"/>
              <a:pPr algn="r" eaLnBrk="1" hangingPunct="1"/>
              <a:t>24</a:t>
            </a:fld>
            <a:endParaRPr lang="en-US" altLang="en-US" sz="1200" dirty="0"/>
          </a:p>
        </p:txBody>
      </p:sp>
      <p:sp>
        <p:nvSpPr>
          <p:cNvPr id="89091" name="Rectangle 2"/>
          <p:cNvSpPr>
            <a:spLocks noGrp="1" noRot="1" noChangeAspect="1" noChangeArrowheads="1" noTextEdit="1"/>
          </p:cNvSpPr>
          <p:nvPr>
            <p:ph type="sldImg"/>
          </p:nvPr>
        </p:nvSpPr>
        <p:spPr bwMode="auto">
          <a:xfrm>
            <a:off x="1181100" y="695325"/>
            <a:ext cx="4625975" cy="3470275"/>
          </a:xfrm>
          <a:prstGeom prst="rect">
            <a:avLst/>
          </a:prstGeom>
          <a:solidFill>
            <a:srgbClr val="FFFFFF"/>
          </a:solidFill>
          <a:ln>
            <a:solidFill>
              <a:srgbClr val="000000"/>
            </a:solidFill>
            <a:miter lim="800000"/>
            <a:headEnd/>
            <a:tailEnd/>
          </a:ln>
        </p:spPr>
      </p:sp>
      <p:sp>
        <p:nvSpPr>
          <p:cNvPr id="89092" name="Rectangle 3"/>
          <p:cNvSpPr>
            <a:spLocks noGrp="1" noChangeArrowheads="1"/>
          </p:cNvSpPr>
          <p:nvPr>
            <p:ph type="body" idx="1"/>
          </p:nvPr>
        </p:nvSpPr>
        <p:spPr bwMode="auto">
          <a:xfrm>
            <a:off x="911226" y="4395737"/>
            <a:ext cx="5159375" cy="4242341"/>
          </a:xfrm>
          <a:prstGeom prst="rect">
            <a:avLst/>
          </a:prstGeom>
          <a:solidFill>
            <a:srgbClr val="FFFFFF"/>
          </a:solidFill>
          <a:ln>
            <a:solidFill>
              <a:srgbClr val="000000"/>
            </a:solidFill>
            <a:miter lim="800000"/>
            <a:headEnd/>
            <a:tailEnd/>
          </a:ln>
        </p:spPr>
        <p:txBody>
          <a:bodyPr lIns="92704" tIns="46352" rIns="92704" bIns="46352"/>
          <a:lstStyle/>
          <a:p>
            <a:pPr eaLnBrk="1" hangingPunct="1"/>
            <a:r>
              <a:rPr lang="en-US" altLang="en-US" dirty="0" smtClean="0">
                <a:latin typeface="Times New Roman" pitchFamily="18" charset="0"/>
              </a:rPr>
              <a:t>This slide shows the U.S. suicide rates by age, gender, and racial group.  Most noteworthy is the rapidly increasing risk for white males aged 75 and older.  The older they are, the higher the suicide rate from approximately 30 to 54 per 100,000 (as compared with the overall U.S. suicide rate of 10.93 per 100,000 in 2002).  White males who are widowed/single and unemployed are especially at risk of suicide.</a:t>
            </a:r>
          </a:p>
        </p:txBody>
      </p:sp>
    </p:spTree>
    <p:extLst>
      <p:ext uri="{BB962C8B-B14F-4D97-AF65-F5344CB8AC3E}">
        <p14:creationId xmlns:p14="http://schemas.microsoft.com/office/powerpoint/2010/main" val="4051330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The overall suicide rate in the U.S. was 12.43 in 2010, the latest year for which statistics</a:t>
            </a:r>
            <a:r>
              <a:rPr lang="en-US" baseline="0" dirty="0" smtClean="0"/>
              <a:t> are available.</a:t>
            </a:r>
          </a:p>
          <a:p>
            <a:r>
              <a:rPr lang="en-US" baseline="0" dirty="0" smtClean="0"/>
              <a:t>The U.S. suicide rate has been rising steadily from 10.48 in 1999 to 12.43 in 2010.</a:t>
            </a:r>
          </a:p>
          <a:p>
            <a:r>
              <a:rPr lang="en-US" baseline="0" dirty="0" smtClean="0"/>
              <a:t>The CO suicide rate rose from 13.71 in 1999 to 17.2 in 2010.</a:t>
            </a:r>
          </a:p>
          <a:p>
            <a:r>
              <a:rPr lang="en-US" baseline="0" dirty="0" smtClean="0"/>
              <a:t>“Since that crisis [the 1980s farm crisis], the suicide rate for male farmers has remained high: just under two times that of the general population.”  Kutner, Max.  (2014, April 10).  Death on the farm.  Newsweek, p. 3 of 12.  Available from http://www.newsweek.com/death-farm-248127</a:t>
            </a:r>
            <a:endParaRPr lang="en-US" dirty="0"/>
          </a:p>
        </p:txBody>
      </p:sp>
    </p:spTree>
    <p:extLst>
      <p:ext uri="{BB962C8B-B14F-4D97-AF65-F5344CB8AC3E}">
        <p14:creationId xmlns:p14="http://schemas.microsoft.com/office/powerpoint/2010/main" val="294008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91139"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endParaRPr lang="en-US" altLang="en-US" dirty="0" smtClean="0">
              <a:latin typeface="Times New Roman" pitchFamily="18" charset="0"/>
            </a:endParaRPr>
          </a:p>
        </p:txBody>
      </p:sp>
      <p:sp>
        <p:nvSpPr>
          <p:cNvPr id="91140"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C241068C-033D-4D0A-8A38-440423EF5E60}" type="slidenum">
              <a:rPr lang="en-US" altLang="en-US" sz="1200"/>
              <a:pPr algn="r" eaLnBrk="1" hangingPunct="1"/>
              <a:t>26</a:t>
            </a:fld>
            <a:endParaRPr lang="en-US" altLang="en-US" sz="1200" dirty="0"/>
          </a:p>
        </p:txBody>
      </p:sp>
    </p:spTree>
    <p:extLst>
      <p:ext uri="{BB962C8B-B14F-4D97-AF65-F5344CB8AC3E}">
        <p14:creationId xmlns:p14="http://schemas.microsoft.com/office/powerpoint/2010/main" val="1876672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xfrm>
            <a:off x="935039" y="4416510"/>
            <a:ext cx="5140325" cy="41832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8" tIns="46409" rIns="92818" bIns="46409"/>
          <a:lstStyle/>
          <a:p>
            <a:r>
              <a:rPr lang="en-US" altLang="en-US" dirty="0" smtClean="0">
                <a:latin typeface="Times New Roman" pitchFamily="18" charset="0"/>
              </a:rPr>
              <a:t>I wonder if there could be a #5.  When you’re hurting, don’t tell anyone.  What do you think?</a:t>
            </a:r>
          </a:p>
          <a:p>
            <a:r>
              <a:rPr lang="en-US" altLang="en-US" dirty="0" smtClean="0">
                <a:latin typeface="Times New Roman" pitchFamily="18" charset="0"/>
              </a:rPr>
              <a:t>In CO, where ¾ suicides are committed by men, we think the problem has to do with Masculine “Scripts.”</a:t>
            </a:r>
          </a:p>
          <a:p>
            <a:r>
              <a:rPr lang="en-US" altLang="en-US" i="1" dirty="0" smtClean="0">
                <a:latin typeface="Times New Roman" pitchFamily="18" charset="0"/>
              </a:rPr>
              <a:t>Do you think this might be true for men and/or women in your state too?</a:t>
            </a:r>
          </a:p>
          <a:p>
            <a:r>
              <a:rPr lang="en-US" altLang="en-US" i="1" dirty="0" smtClean="0">
                <a:latin typeface="Times New Roman" pitchFamily="18" charset="0"/>
              </a:rPr>
              <a:t>If so, what do we do to address this issue?</a:t>
            </a:r>
          </a:p>
        </p:txBody>
      </p:sp>
    </p:spTree>
    <p:extLst>
      <p:ext uri="{BB962C8B-B14F-4D97-AF65-F5344CB8AC3E}">
        <p14:creationId xmlns:p14="http://schemas.microsoft.com/office/powerpoint/2010/main" val="781789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3346399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2424633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3044938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Anyone is at risk.</a:t>
            </a:r>
          </a:p>
          <a:p>
            <a:r>
              <a:rPr lang="en-US" dirty="0" smtClean="0"/>
              <a:t>Statistic</a:t>
            </a:r>
            <a:r>
              <a:rPr lang="en-US" baseline="0" dirty="0" smtClean="0"/>
              <a:t>s are helpful in prevention efforts</a:t>
            </a:r>
          </a:p>
          <a:p>
            <a:r>
              <a:rPr lang="en-US" baseline="0" dirty="0" smtClean="0"/>
              <a:t>Statistics are helpful to get us thinking</a:t>
            </a:r>
          </a:p>
          <a:p>
            <a:r>
              <a:rPr lang="en-US" baseline="0" dirty="0" smtClean="0"/>
              <a:t>But people aren’t statistics.</a:t>
            </a:r>
          </a:p>
          <a:p>
            <a:r>
              <a:rPr lang="en-US" baseline="0" dirty="0" smtClean="0"/>
              <a:t>The person at risk might not be the farmer or the veteran but the wife, or the child</a:t>
            </a:r>
          </a:p>
          <a:p>
            <a:endParaRPr lang="en-US" dirty="0" smtClean="0"/>
          </a:p>
          <a:p>
            <a:r>
              <a:rPr lang="en-US" dirty="0" smtClean="0"/>
              <a:t>Invitations:</a:t>
            </a:r>
          </a:p>
          <a:p>
            <a:r>
              <a:rPr lang="en-US" dirty="0" smtClean="0"/>
              <a:t>People at risk</a:t>
            </a:r>
            <a:r>
              <a:rPr lang="en-US" baseline="0" dirty="0" smtClean="0"/>
              <a:t> usually give some kind of signal that they are distressed.  </a:t>
            </a:r>
          </a:p>
          <a:p>
            <a:r>
              <a:rPr lang="en-US" baseline="0" dirty="0" smtClean="0"/>
              <a:t>These signals are our invitations to explore further whether suicide is on their mind</a:t>
            </a:r>
          </a:p>
          <a:p>
            <a:r>
              <a:rPr lang="en-US" baseline="0" dirty="0" smtClean="0"/>
              <a:t>Some invitations are overt and obvious (I’m going to kill myself, I just wish I was dead)</a:t>
            </a:r>
          </a:p>
          <a:p>
            <a:r>
              <a:rPr lang="en-US" baseline="0" dirty="0" smtClean="0"/>
              <a:t>Some invitations are subtle.  Some invitations are nearly impossible to see.</a:t>
            </a:r>
          </a:p>
          <a:p>
            <a:r>
              <a:rPr lang="en-US" baseline="0" dirty="0" smtClean="0"/>
              <a:t>Invitations can be verbal, physical, changes in behavior </a:t>
            </a:r>
          </a:p>
        </p:txBody>
      </p:sp>
    </p:spTree>
    <p:extLst>
      <p:ext uri="{BB962C8B-B14F-4D97-AF65-F5344CB8AC3E}">
        <p14:creationId xmlns:p14="http://schemas.microsoft.com/office/powerpoint/2010/main" val="667482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Be respectful</a:t>
            </a:r>
            <a:r>
              <a:rPr lang="en-US" baseline="0" dirty="0" smtClean="0"/>
              <a:t> and sincere</a:t>
            </a:r>
          </a:p>
          <a:p>
            <a:r>
              <a:rPr lang="en-US" baseline="0" dirty="0" smtClean="0"/>
              <a:t>Ask about what is concerning you</a:t>
            </a:r>
          </a:p>
          <a:p>
            <a:r>
              <a:rPr lang="en-US" baseline="0" dirty="0" smtClean="0"/>
              <a:t>Ask open questions to hear more of the story</a:t>
            </a:r>
          </a:p>
          <a:p>
            <a:r>
              <a:rPr lang="en-US" baseline="0" dirty="0" smtClean="0"/>
              <a:t>Use reflective statements (“Sounds like you feel hopeless...”)</a:t>
            </a:r>
          </a:p>
          <a:p>
            <a:endParaRPr lang="en-US" dirty="0"/>
          </a:p>
        </p:txBody>
      </p:sp>
    </p:spTree>
    <p:extLst>
      <p:ext uri="{BB962C8B-B14F-4D97-AF65-F5344CB8AC3E}">
        <p14:creationId xmlns:p14="http://schemas.microsoft.com/office/powerpoint/2010/main" val="1744992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If you hear direct</a:t>
            </a:r>
            <a:r>
              <a:rPr lang="en-US" baseline="0" dirty="0" smtClean="0"/>
              <a:t> statements about dying or the person seems to be feeling helpless or hopeless about their situation or other invitations make you concerned about suicide, ASK the person if they are thinking about suicide</a:t>
            </a:r>
          </a:p>
          <a:p>
            <a:r>
              <a:rPr lang="en-US" baseline="0" dirty="0" smtClean="0"/>
              <a:t>Ask with context if possible</a:t>
            </a:r>
          </a:p>
          <a:p>
            <a:r>
              <a:rPr lang="en-US" baseline="0" dirty="0" smtClean="0"/>
              <a:t>Asking does NOT plant the idea in anyone’s head</a:t>
            </a:r>
          </a:p>
          <a:p>
            <a:r>
              <a:rPr lang="en-US" baseline="0" dirty="0" smtClean="0"/>
              <a:t>Ask directly, concretely and openly</a:t>
            </a:r>
          </a:p>
        </p:txBody>
      </p:sp>
    </p:spTree>
    <p:extLst>
      <p:ext uri="{BB962C8B-B14F-4D97-AF65-F5344CB8AC3E}">
        <p14:creationId xmlns:p14="http://schemas.microsoft.com/office/powerpoint/2010/main" val="314059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560044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Listen</a:t>
            </a:r>
            <a:r>
              <a:rPr lang="en-US" baseline="0" dirty="0" smtClean="0"/>
              <a:t> to the person at risk’s story/pain</a:t>
            </a:r>
          </a:p>
          <a:p>
            <a:r>
              <a:rPr lang="en-US" baseline="0" dirty="0" smtClean="0"/>
              <a:t>Validate their feelings</a:t>
            </a:r>
          </a:p>
          <a:p>
            <a:r>
              <a:rPr lang="en-US" baseline="0" dirty="0" smtClean="0"/>
              <a:t>DON’T judge</a:t>
            </a:r>
          </a:p>
          <a:p>
            <a:r>
              <a:rPr lang="en-US" baseline="0" dirty="0" smtClean="0"/>
              <a:t>DON’T minimize</a:t>
            </a:r>
          </a:p>
          <a:p>
            <a:r>
              <a:rPr lang="en-US" baseline="0" dirty="0" smtClean="0"/>
              <a:t>DON’T Try to fix it or solve it or tell them why not to do it (yet!)</a:t>
            </a:r>
          </a:p>
        </p:txBody>
      </p:sp>
    </p:spTree>
    <p:extLst>
      <p:ext uri="{BB962C8B-B14F-4D97-AF65-F5344CB8AC3E}">
        <p14:creationId xmlns:p14="http://schemas.microsoft.com/office/powerpoint/2010/main" val="1659376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Listen for a “BUT” or a turning point.  “But what</a:t>
            </a:r>
            <a:r>
              <a:rPr lang="en-US" baseline="0" dirty="0" smtClean="0"/>
              <a:t> about my children?”</a:t>
            </a:r>
          </a:p>
          <a:p>
            <a:r>
              <a:rPr lang="en-US" baseline="0" dirty="0" smtClean="0"/>
              <a:t>Point out the ambivalence you hear</a:t>
            </a:r>
          </a:p>
          <a:p>
            <a:r>
              <a:rPr lang="en-US" baseline="0" dirty="0" smtClean="0"/>
              <a:t>Explore reasons to live</a:t>
            </a:r>
          </a:p>
          <a:p>
            <a:r>
              <a:rPr lang="en-US" baseline="0" dirty="0" smtClean="0"/>
              <a:t>Some people will have many reasons to want to live</a:t>
            </a:r>
          </a:p>
          <a:p>
            <a:r>
              <a:rPr lang="en-US" baseline="0" dirty="0" smtClean="0"/>
              <a:t>Others will have few or even seemingly none, but even wanting to have reasons to live is a reason not to choose suicide right now – to give the part of you that wants to live a chance</a:t>
            </a:r>
          </a:p>
          <a:p>
            <a:r>
              <a:rPr lang="en-US" baseline="0" dirty="0" smtClean="0"/>
              <a:t>Make an agreement to focus on safety – “safety for now”</a:t>
            </a:r>
          </a:p>
          <a:p>
            <a:endParaRPr lang="en-US" baseline="0" dirty="0" smtClean="0"/>
          </a:p>
        </p:txBody>
      </p:sp>
    </p:spTree>
    <p:extLst>
      <p:ext uri="{BB962C8B-B14F-4D97-AF65-F5344CB8AC3E}">
        <p14:creationId xmlns:p14="http://schemas.microsoft.com/office/powerpoint/2010/main" val="4151191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Safety Plan</a:t>
            </a:r>
          </a:p>
          <a:p>
            <a:r>
              <a:rPr lang="en-US" dirty="0" smtClean="0"/>
              <a:t>MUST</a:t>
            </a:r>
            <a:r>
              <a:rPr lang="en-US" baseline="0" dirty="0" smtClean="0"/>
              <a:t> be collaborative, directed by person at risk whenever possible</a:t>
            </a:r>
          </a:p>
          <a:p>
            <a:r>
              <a:rPr lang="en-US" baseline="0" dirty="0" smtClean="0"/>
              <a:t>Safety plan should address RISKS such as any suicide plan, previous history of suicide attempts, lack of resources and supports, mental health diagnosis</a:t>
            </a:r>
          </a:p>
          <a:p>
            <a:r>
              <a:rPr lang="en-US" baseline="0" dirty="0" smtClean="0"/>
              <a:t>If you don’t know about these risks already from hearing the story, you can ask during safety planning.</a:t>
            </a:r>
          </a:p>
        </p:txBody>
      </p:sp>
    </p:spTree>
    <p:extLst>
      <p:ext uri="{BB962C8B-B14F-4D97-AF65-F5344CB8AC3E}">
        <p14:creationId xmlns:p14="http://schemas.microsoft.com/office/powerpoint/2010/main" val="1494559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Are</a:t>
            </a:r>
            <a:r>
              <a:rPr lang="en-US" baseline="0" dirty="0" smtClean="0"/>
              <a:t> there specific events or feelings that are a trigger for thoughts of suicide? </a:t>
            </a:r>
          </a:p>
          <a:p>
            <a:r>
              <a:rPr lang="en-US" baseline="0" dirty="0" smtClean="0"/>
              <a:t>If we can identify triggers we can plan for them</a:t>
            </a:r>
          </a:p>
          <a:p>
            <a:endParaRPr lang="en-US" baseline="0" dirty="0" smtClean="0"/>
          </a:p>
          <a:p>
            <a:r>
              <a:rPr lang="en-US" baseline="0" dirty="0" smtClean="0"/>
              <a:t>Internal coping strategies – activities that help address negative feelings.</a:t>
            </a:r>
          </a:p>
          <a:p>
            <a:endParaRPr lang="en-US" baseline="0" dirty="0" smtClean="0"/>
          </a:p>
          <a:p>
            <a:r>
              <a:rPr lang="en-US" baseline="0" dirty="0" smtClean="0"/>
              <a:t>Distraction is also valid and important, discuss acute nature of impulse to act</a:t>
            </a:r>
          </a:p>
          <a:p>
            <a:endParaRPr lang="en-US" baseline="0" dirty="0" smtClean="0"/>
          </a:p>
          <a:p>
            <a:r>
              <a:rPr lang="en-US" baseline="0" dirty="0" smtClean="0"/>
              <a:t>Assess support network, identify connections, rebuild old ones</a:t>
            </a:r>
          </a:p>
          <a:p>
            <a:pPr>
              <a:buFont typeface="Wingdings" pitchFamily="2" charset="2"/>
              <a:buNone/>
            </a:pPr>
            <a:r>
              <a:rPr lang="en-US" altLang="en-US" dirty="0" smtClean="0"/>
              <a:t>Linking</a:t>
            </a:r>
            <a:r>
              <a:rPr lang="en-US" altLang="en-US" baseline="0" dirty="0" smtClean="0"/>
              <a:t> to professional resources</a:t>
            </a:r>
          </a:p>
          <a:p>
            <a:pPr marL="171450" indent="-171450">
              <a:buFont typeface="Arial" panose="020B0604020202020204" pitchFamily="34" charset="0"/>
              <a:buChar char="•"/>
            </a:pPr>
            <a:r>
              <a:rPr lang="en-US" altLang="en-US" dirty="0" smtClean="0"/>
              <a:t>Be aware of the agencies and resources available in your community—what services they offer and what their limitations are.</a:t>
            </a:r>
          </a:p>
          <a:p>
            <a:pPr marL="171450" lvl="0" indent="-171450">
              <a:buFont typeface="Arial" panose="020B0604020202020204" pitchFamily="34" charset="0"/>
              <a:buChar char="•"/>
            </a:pPr>
            <a:r>
              <a:rPr lang="en-US" altLang="en-US" dirty="0" smtClean="0"/>
              <a:t>Listen for signs and symptoms that the person or family needs help which you cannot provide, i.e., financial, legal or personal counseling.</a:t>
            </a:r>
          </a:p>
          <a:p>
            <a:pPr>
              <a:buFont typeface="Wingdings" pitchFamily="2" charset="2"/>
              <a:buChar char="§"/>
            </a:pPr>
            <a:r>
              <a:rPr lang="en-US" altLang="en-US" baseline="0" dirty="0" smtClean="0"/>
              <a:t> </a:t>
            </a:r>
            <a:r>
              <a:rPr lang="en-US" altLang="en-US" dirty="0" smtClean="0"/>
              <a:t>Assess what agency or community resource would be most appropriate to address the person’s/family’s problems.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2-1-1 or NSPL are always</a:t>
            </a:r>
            <a:r>
              <a:rPr lang="en-US" altLang="en-US" baseline="0" dirty="0" smtClean="0"/>
              <a:t> good places to start when you don’t know for sure what’s available, or what the person needs exactly, or their needs are outside the bounds of your knowledge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 </a:t>
            </a:r>
            <a:r>
              <a:rPr lang="en-US" altLang="en-US" dirty="0" smtClean="0"/>
              <a:t>Discuss the referral with the person/family.  “It sounds/looks like you’re feeling _____.  I think _____, _____, or _____ could help you deal with your situation.”</a:t>
            </a:r>
            <a:endParaRPr lang="en-US" altLang="en-US" baseline="0"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Plan around barriers to connecting with resources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aseline="0" dirty="0" smtClean="0"/>
              <a:t>Follow-Up on connections made</a:t>
            </a:r>
            <a:endParaRPr lang="en-US" altLang="en-US" dirty="0" smtClean="0"/>
          </a:p>
          <a:p>
            <a:endParaRPr lang="en-US" baseline="0" dirty="0" smtClean="0"/>
          </a:p>
          <a:p>
            <a:r>
              <a:rPr lang="en-US" baseline="0" dirty="0" smtClean="0"/>
              <a:t>Safety of Environment</a:t>
            </a:r>
          </a:p>
          <a:p>
            <a:r>
              <a:rPr lang="en-US" baseline="0" dirty="0" smtClean="0"/>
              <a:t>Disable the suicide plan or available impulse means</a:t>
            </a:r>
          </a:p>
          <a:p>
            <a:r>
              <a:rPr lang="en-US" baseline="0" dirty="0" smtClean="0"/>
              <a:t>Gun safety vs. pills vs. other methods</a:t>
            </a:r>
          </a:p>
          <a:p>
            <a:r>
              <a:rPr lang="en-US" baseline="0" dirty="0" smtClean="0"/>
              <a:t>Collaborative plan</a:t>
            </a:r>
          </a:p>
          <a:p>
            <a:r>
              <a:rPr lang="en-US" baseline="0" dirty="0" smtClean="0"/>
              <a:t>Involve family</a:t>
            </a:r>
          </a:p>
        </p:txBody>
      </p:sp>
    </p:spTree>
    <p:extLst>
      <p:ext uri="{BB962C8B-B14F-4D97-AF65-F5344CB8AC3E}">
        <p14:creationId xmlns:p14="http://schemas.microsoft.com/office/powerpoint/2010/main" val="190937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908126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When to</a:t>
            </a:r>
            <a:r>
              <a:rPr lang="en-US" baseline="0" dirty="0" smtClean="0"/>
              <a:t> involve emergency services?</a:t>
            </a:r>
          </a:p>
          <a:p>
            <a:r>
              <a:rPr lang="en-US" baseline="0" dirty="0" smtClean="0"/>
              <a:t>Attempt in progress</a:t>
            </a:r>
          </a:p>
          <a:p>
            <a:r>
              <a:rPr lang="en-US" baseline="0" dirty="0" smtClean="0"/>
              <a:t>Imminent risk (specific, available, lethal plan in the near future)</a:t>
            </a:r>
          </a:p>
          <a:p>
            <a:r>
              <a:rPr lang="en-US" baseline="0" dirty="0" smtClean="0"/>
              <a:t>Person at risk is unwilling/unable to collaborate for their own safety</a:t>
            </a:r>
            <a:endParaRPr lang="en-US" dirty="0"/>
          </a:p>
        </p:txBody>
      </p:sp>
    </p:spTree>
    <p:extLst>
      <p:ext uri="{BB962C8B-B14F-4D97-AF65-F5344CB8AC3E}">
        <p14:creationId xmlns:p14="http://schemas.microsoft.com/office/powerpoint/2010/main" val="2486729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r>
              <a:rPr lang="en-US" dirty="0" smtClean="0"/>
              <a:t>Remember</a:t>
            </a:r>
            <a:r>
              <a:rPr lang="en-US" baseline="0" dirty="0" smtClean="0"/>
              <a:t>, ultimately you can only be responsible TO the people you serve/care about/come in contact with – you cannot be responsible FOR them</a:t>
            </a:r>
          </a:p>
          <a:p>
            <a:endParaRPr lang="en-US" baseline="0" dirty="0" smtClean="0"/>
          </a:p>
          <a:p>
            <a:r>
              <a:rPr lang="en-US" baseline="0" dirty="0" smtClean="0"/>
              <a:t>Seek help yourself if you are overwhelmed with trying to help</a:t>
            </a:r>
          </a:p>
          <a:p>
            <a:r>
              <a:rPr lang="en-US" baseline="0" dirty="0" smtClean="0"/>
              <a:t>You don’t have to do it alone, there are people you can safely pass the baton of care to</a:t>
            </a:r>
          </a:p>
          <a:p>
            <a:r>
              <a:rPr lang="en-US" baseline="0" dirty="0" smtClean="0"/>
              <a:t>Mobile crisis teams</a:t>
            </a:r>
          </a:p>
          <a:p>
            <a:endParaRPr lang="en-US" dirty="0" smtClean="0"/>
          </a:p>
          <a:p>
            <a:endParaRPr lang="en-US" dirty="0"/>
          </a:p>
        </p:txBody>
      </p:sp>
    </p:spTree>
    <p:extLst>
      <p:ext uri="{BB962C8B-B14F-4D97-AF65-F5344CB8AC3E}">
        <p14:creationId xmlns:p14="http://schemas.microsoft.com/office/powerpoint/2010/main" val="2658341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2578343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2014519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701675" y="4416510"/>
            <a:ext cx="5607050" cy="4183220"/>
          </a:xfrm>
          <a:prstGeom prst="rect">
            <a:avLst/>
          </a:prstGeom>
        </p:spPr>
        <p:txBody>
          <a:bodyPr/>
          <a:lstStyle/>
          <a:p>
            <a:endParaRPr lang="en-US" dirty="0"/>
          </a:p>
        </p:txBody>
      </p:sp>
    </p:spTree>
    <p:extLst>
      <p:ext uri="{BB962C8B-B14F-4D97-AF65-F5344CB8AC3E}">
        <p14:creationId xmlns:p14="http://schemas.microsoft.com/office/powerpoint/2010/main" val="76688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78851"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r>
              <a:rPr lang="en-US" altLang="en-US" dirty="0" smtClean="0">
                <a:latin typeface="Times New Roman" pitchFamily="18" charset="0"/>
              </a:rPr>
              <a:t>DONE</a:t>
            </a:r>
          </a:p>
          <a:p>
            <a:endParaRPr lang="en-US" altLang="en-US" dirty="0" smtClean="0">
              <a:latin typeface="Times New Roman" pitchFamily="18" charset="0"/>
            </a:endParaRPr>
          </a:p>
          <a:p>
            <a:r>
              <a:rPr lang="en-US" altLang="en-US" dirty="0" smtClean="0">
                <a:latin typeface="Times New Roman" pitchFamily="18" charset="0"/>
              </a:rPr>
              <a:t>Colorado’s suicide rate at 17.3/100,000 was over 1.5 times the national rate at 11.0/100,000 in 2004, which makes it 6th highest in the nation at roughly 720 deaths each year from suicide </a:t>
            </a:r>
          </a:p>
        </p:txBody>
      </p:sp>
      <p:sp>
        <p:nvSpPr>
          <p:cNvPr id="78852"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57A6A254-7C18-437B-8565-C979B7652C59}" type="slidenum">
              <a:rPr lang="en-US" altLang="en-US" sz="1200"/>
              <a:pPr algn="r" eaLnBrk="1" hangingPunct="1"/>
              <a:t>8</a:t>
            </a:fld>
            <a:endParaRPr lang="en-US" altLang="en-US" sz="1200" dirty="0"/>
          </a:p>
        </p:txBody>
      </p:sp>
    </p:spTree>
    <p:extLst>
      <p:ext uri="{BB962C8B-B14F-4D97-AF65-F5344CB8AC3E}">
        <p14:creationId xmlns:p14="http://schemas.microsoft.com/office/powerpoint/2010/main" val="395756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81923"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r>
              <a:rPr lang="en-US" altLang="en-US" dirty="0" smtClean="0">
                <a:latin typeface="Times New Roman" pitchFamily="18" charset="0"/>
              </a:rPr>
              <a:t>Discuss some of my research regarding overall perception of financial situation.</a:t>
            </a:r>
          </a:p>
          <a:p>
            <a:r>
              <a:rPr lang="en-US" altLang="en-US" dirty="0" smtClean="0">
                <a:latin typeface="Times New Roman" pitchFamily="18" charset="0"/>
              </a:rPr>
              <a:t>Difficulty with money has been reported as one of the leading causes of marital stress and divorce (Benjamin,</a:t>
            </a:r>
            <a:r>
              <a:rPr lang="en-US" altLang="en-US" baseline="0" dirty="0" smtClean="0">
                <a:latin typeface="Times New Roman" pitchFamily="18" charset="0"/>
              </a:rPr>
              <a:t> 2001).</a:t>
            </a:r>
          </a:p>
          <a:p>
            <a:r>
              <a:rPr lang="en-US" altLang="en-US" baseline="0" dirty="0" smtClean="0">
                <a:latin typeface="Times New Roman" pitchFamily="18" charset="0"/>
              </a:rPr>
              <a:t>Increasing debt contributes to negative marital quality (Skogrand et al., 2005).</a:t>
            </a:r>
            <a:endParaRPr lang="en-US" altLang="en-US" dirty="0" smtClean="0">
              <a:latin typeface="Times New Roman" pitchFamily="18" charset="0"/>
            </a:endParaRPr>
          </a:p>
        </p:txBody>
      </p:sp>
      <p:sp>
        <p:nvSpPr>
          <p:cNvPr id="81924"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48D076F5-BE96-4CED-9EB9-4E0A69B4EE18}" type="slidenum">
              <a:rPr lang="en-US" altLang="en-US" sz="1200"/>
              <a:pPr algn="r" eaLnBrk="1" hangingPunct="1"/>
              <a:t>9</a:t>
            </a:fld>
            <a:endParaRPr lang="en-US" altLang="en-US" sz="1200" dirty="0"/>
          </a:p>
        </p:txBody>
      </p:sp>
    </p:spTree>
    <p:extLst>
      <p:ext uri="{BB962C8B-B14F-4D97-AF65-F5344CB8AC3E}">
        <p14:creationId xmlns:p14="http://schemas.microsoft.com/office/powerpoint/2010/main" val="27607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82947"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r>
              <a:rPr lang="en-US" altLang="en-US" dirty="0" smtClean="0">
                <a:latin typeface="Times New Roman" pitchFamily="18" charset="0"/>
              </a:rPr>
              <a:t>DONE</a:t>
            </a:r>
          </a:p>
          <a:p>
            <a:endParaRPr lang="en-US" altLang="en-US" dirty="0" smtClean="0">
              <a:latin typeface="Times New Roman" pitchFamily="18" charset="0"/>
            </a:endParaRPr>
          </a:p>
          <a:p>
            <a:endParaRPr lang="en-US" altLang="en-US" dirty="0" smtClean="0">
              <a:latin typeface="Times New Roman" pitchFamily="18" charset="0"/>
            </a:endParaRPr>
          </a:p>
        </p:txBody>
      </p:sp>
      <p:sp>
        <p:nvSpPr>
          <p:cNvPr id="82948"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3402B988-2975-498B-9915-DA8558C70D5F}" type="slidenum">
              <a:rPr lang="en-US" altLang="en-US" sz="1200"/>
              <a:pPr algn="r" eaLnBrk="1" hangingPunct="1"/>
              <a:t>10</a:t>
            </a:fld>
            <a:endParaRPr lang="en-US" altLang="en-US" sz="1200" dirty="0"/>
          </a:p>
        </p:txBody>
      </p:sp>
    </p:spTree>
    <p:extLst>
      <p:ext uri="{BB962C8B-B14F-4D97-AF65-F5344CB8AC3E}">
        <p14:creationId xmlns:p14="http://schemas.microsoft.com/office/powerpoint/2010/main" val="305991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83971"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r>
              <a:rPr lang="en-US" altLang="en-US" dirty="0" smtClean="0">
                <a:latin typeface="Times New Roman" pitchFamily="18" charset="0"/>
              </a:rPr>
              <a:t>DONE</a:t>
            </a:r>
          </a:p>
          <a:p>
            <a:endParaRPr lang="en-US" altLang="en-US" dirty="0" smtClean="0">
              <a:latin typeface="Times New Roman" pitchFamily="18" charset="0"/>
            </a:endParaRPr>
          </a:p>
          <a:p>
            <a:endParaRPr lang="en-US" altLang="en-US" dirty="0" smtClean="0">
              <a:latin typeface="Times New Roman" pitchFamily="18" charset="0"/>
            </a:endParaRPr>
          </a:p>
        </p:txBody>
      </p:sp>
      <p:sp>
        <p:nvSpPr>
          <p:cNvPr id="83972"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9F9FBEAF-8F83-42E0-9498-0379B1C9F334}" type="slidenum">
              <a:rPr lang="en-US" altLang="en-US" sz="1200"/>
              <a:pPr algn="r" eaLnBrk="1" hangingPunct="1"/>
              <a:t>11</a:t>
            </a:fld>
            <a:endParaRPr lang="en-US" altLang="en-US" sz="1200" dirty="0"/>
          </a:p>
        </p:txBody>
      </p:sp>
    </p:spTree>
    <p:extLst>
      <p:ext uri="{BB962C8B-B14F-4D97-AF65-F5344CB8AC3E}">
        <p14:creationId xmlns:p14="http://schemas.microsoft.com/office/powerpoint/2010/main" val="423838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84995"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r>
              <a:rPr lang="en-US" altLang="en-US" dirty="0" smtClean="0">
                <a:latin typeface="Times New Roman" pitchFamily="18" charset="0"/>
              </a:rPr>
              <a:t>Discuss some of my research regarding overall perception of financial situation.</a:t>
            </a:r>
          </a:p>
          <a:p>
            <a:endParaRPr lang="en-US" altLang="en-US" dirty="0" smtClean="0">
              <a:latin typeface="Times New Roman" pitchFamily="18" charset="0"/>
            </a:endParaRPr>
          </a:p>
          <a:p>
            <a:endParaRPr lang="en-US" altLang="en-US" dirty="0" smtClean="0">
              <a:latin typeface="Times New Roman" pitchFamily="18" charset="0"/>
            </a:endParaRPr>
          </a:p>
        </p:txBody>
      </p:sp>
      <p:sp>
        <p:nvSpPr>
          <p:cNvPr id="84996"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F74EA8B4-9BF7-47EF-9F99-C35DE5715E34}" type="slidenum">
              <a:rPr lang="en-US" altLang="en-US" sz="1200"/>
              <a:pPr algn="r" eaLnBrk="1" hangingPunct="1"/>
              <a:t>12</a:t>
            </a:fld>
            <a:endParaRPr lang="en-US" altLang="en-US" sz="1200" dirty="0"/>
          </a:p>
        </p:txBody>
      </p:sp>
    </p:spTree>
    <p:extLst>
      <p:ext uri="{BB962C8B-B14F-4D97-AF65-F5344CB8AC3E}">
        <p14:creationId xmlns:p14="http://schemas.microsoft.com/office/powerpoint/2010/main" val="299816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81100" y="693738"/>
            <a:ext cx="4625975" cy="3470275"/>
          </a:xfrm>
          <a:prstGeom prst="rect">
            <a:avLst/>
          </a:prstGeom>
          <a:solidFill>
            <a:srgbClr val="FFFFFF"/>
          </a:solidFill>
          <a:ln>
            <a:solidFill>
              <a:srgbClr val="000000"/>
            </a:solidFill>
            <a:miter lim="800000"/>
            <a:headEnd/>
            <a:tailEnd/>
          </a:ln>
        </p:spPr>
      </p:sp>
      <p:sp>
        <p:nvSpPr>
          <p:cNvPr id="86019" name="Notes Placeholder 2"/>
          <p:cNvSpPr>
            <a:spLocks noGrp="1"/>
          </p:cNvSpPr>
          <p:nvPr>
            <p:ph type="body" idx="1"/>
          </p:nvPr>
        </p:nvSpPr>
        <p:spPr bwMode="auto">
          <a:xfrm>
            <a:off x="911226" y="4395737"/>
            <a:ext cx="5159375" cy="424234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082" tIns="45541" rIns="91082" bIns="45541"/>
          <a:lstStyle/>
          <a:p>
            <a:endParaRPr lang="en-US" altLang="en-US" dirty="0" smtClean="0">
              <a:latin typeface="Times New Roman" pitchFamily="18" charset="0"/>
            </a:endParaRPr>
          </a:p>
        </p:txBody>
      </p:sp>
      <p:sp>
        <p:nvSpPr>
          <p:cNvPr id="86020" name="Slide Number Placeholder 3"/>
          <p:cNvSpPr txBox="1">
            <a:spLocks noGrp="1"/>
          </p:cNvSpPr>
          <p:nvPr/>
        </p:nvSpPr>
        <p:spPr bwMode="auto">
          <a:xfrm>
            <a:off x="3946525" y="8868172"/>
            <a:ext cx="3035300" cy="46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2" tIns="45541" rIns="91082" bIns="45541" anchor="b"/>
          <a:lstStyle>
            <a:lvl1pPr defTabSz="896938" eaLnBrk="0" hangingPunct="0">
              <a:defRPr sz="2400">
                <a:solidFill>
                  <a:schemeClr val="tx1"/>
                </a:solidFill>
                <a:latin typeface="Times New Roman" pitchFamily="18" charset="0"/>
              </a:defRPr>
            </a:lvl1pPr>
            <a:lvl2pPr marL="742950" indent="-285750" defTabSz="896938" eaLnBrk="0" hangingPunct="0">
              <a:defRPr sz="2400">
                <a:solidFill>
                  <a:schemeClr val="tx1"/>
                </a:solidFill>
                <a:latin typeface="Times New Roman" pitchFamily="18" charset="0"/>
              </a:defRPr>
            </a:lvl2pPr>
            <a:lvl3pPr marL="1143000" indent="-228600" defTabSz="896938" eaLnBrk="0" hangingPunct="0">
              <a:defRPr sz="2400">
                <a:solidFill>
                  <a:schemeClr val="tx1"/>
                </a:solidFill>
                <a:latin typeface="Times New Roman" pitchFamily="18" charset="0"/>
              </a:defRPr>
            </a:lvl3pPr>
            <a:lvl4pPr marL="1600200" indent="-228600" defTabSz="896938" eaLnBrk="0" hangingPunct="0">
              <a:defRPr sz="2400">
                <a:solidFill>
                  <a:schemeClr val="tx1"/>
                </a:solidFill>
                <a:latin typeface="Times New Roman" pitchFamily="18" charset="0"/>
              </a:defRPr>
            </a:lvl4pPr>
            <a:lvl5pPr marL="2057400" indent="-228600" defTabSz="896938" eaLnBrk="0" hangingPunct="0">
              <a:defRPr sz="2400">
                <a:solidFill>
                  <a:schemeClr val="tx1"/>
                </a:solidFill>
                <a:latin typeface="Times New Roman" pitchFamily="18" charset="0"/>
              </a:defRPr>
            </a:lvl5pPr>
            <a:lvl6pPr marL="2514600" indent="-228600" defTabSz="896938" eaLnBrk="0" fontAlgn="base" hangingPunct="0">
              <a:spcBef>
                <a:spcPct val="0"/>
              </a:spcBef>
              <a:spcAft>
                <a:spcPct val="0"/>
              </a:spcAft>
              <a:defRPr sz="2400">
                <a:solidFill>
                  <a:schemeClr val="tx1"/>
                </a:solidFill>
                <a:latin typeface="Times New Roman" pitchFamily="18" charset="0"/>
              </a:defRPr>
            </a:lvl6pPr>
            <a:lvl7pPr marL="2971800" indent="-228600" defTabSz="896938" eaLnBrk="0" fontAlgn="base" hangingPunct="0">
              <a:spcBef>
                <a:spcPct val="0"/>
              </a:spcBef>
              <a:spcAft>
                <a:spcPct val="0"/>
              </a:spcAft>
              <a:defRPr sz="2400">
                <a:solidFill>
                  <a:schemeClr val="tx1"/>
                </a:solidFill>
                <a:latin typeface="Times New Roman" pitchFamily="18" charset="0"/>
              </a:defRPr>
            </a:lvl7pPr>
            <a:lvl8pPr marL="3429000" indent="-228600" defTabSz="896938" eaLnBrk="0" fontAlgn="base" hangingPunct="0">
              <a:spcBef>
                <a:spcPct val="0"/>
              </a:spcBef>
              <a:spcAft>
                <a:spcPct val="0"/>
              </a:spcAft>
              <a:defRPr sz="2400">
                <a:solidFill>
                  <a:schemeClr val="tx1"/>
                </a:solidFill>
                <a:latin typeface="Times New Roman" pitchFamily="18" charset="0"/>
              </a:defRPr>
            </a:lvl8pPr>
            <a:lvl9pPr marL="3886200" indent="-228600" defTabSz="896938" eaLnBrk="0" fontAlgn="base" hangingPunct="0">
              <a:spcBef>
                <a:spcPct val="0"/>
              </a:spcBef>
              <a:spcAft>
                <a:spcPct val="0"/>
              </a:spcAft>
              <a:defRPr sz="2400">
                <a:solidFill>
                  <a:schemeClr val="tx1"/>
                </a:solidFill>
                <a:latin typeface="Times New Roman" pitchFamily="18" charset="0"/>
              </a:defRPr>
            </a:lvl9pPr>
          </a:lstStyle>
          <a:p>
            <a:pPr algn="r" eaLnBrk="1" hangingPunct="1"/>
            <a:fld id="{4BCDFD7B-C000-476E-A113-F2C6A9CD4D6E}" type="slidenum">
              <a:rPr lang="en-US" altLang="en-US" sz="1200"/>
              <a:pPr algn="r" eaLnBrk="1" hangingPunct="1"/>
              <a:t>13</a:t>
            </a:fld>
            <a:endParaRPr lang="en-US" altLang="en-US" sz="1200" dirty="0"/>
          </a:p>
        </p:txBody>
      </p:sp>
    </p:spTree>
    <p:extLst>
      <p:ext uri="{BB962C8B-B14F-4D97-AF65-F5344CB8AC3E}">
        <p14:creationId xmlns:p14="http://schemas.microsoft.com/office/powerpoint/2010/main" val="134296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63589DF9-47D9-4500-907A-E0A17FE7AAB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5AAB9E74-2DED-47F5-8868-B1D853EB560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022CB848-C60B-4BBE-B4A8-87F2ED84A3B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2FF0B33D-426E-46CE-8C87-56B8F1649364}"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7847A11-C9C8-4EAC-B6EC-92125354095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CDA5BD3E-73E3-46B1-A324-BD93C1779BD4}"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0D9059E3-80B1-438C-8A49-B682C98E5F7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66A097D5-19C8-47F6-97B7-4FFEFB51F1A8}"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17CC1C6C-3BED-411E-A439-9B4B0CFD714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4CFCFE23-149C-41DF-BCA9-D49370F89ED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D1A0AE43-D1AD-48F2-952C-5AA056777FEF}"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3589DF9-47D9-4500-907A-E0A17FE7AAB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pharmaqbd.com/wp-content/uploads/2013/06/You-Are-Invited1.jpg"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gzejjd5PCXH2hM&amp;tbnid=MzLu3NZQa6ZhGM:&amp;ved=0CAUQjRw&amp;url=http://careerchasse.blogspot.com/2013/11/november-perfect-time-to-explore-careers.html&amp;ei=rduoU-CxL42lyAT5kYC4DQ&amp;bvm=bv.69620078,d.aWw&amp;psig=AFQjCNGYYoxF5gCCB_B7yuusPv3c8Y1qkQ&amp;ust=140366156699852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FJFpWjy2-p664M&amp;tbnid=XUtCXOruikp-sM:&amp;ved=0CAUQjRw&amp;url=http://bob-baker.com/buzz/get-your-ask-out-there/&amp;ei=pNyoU9XZDYSRyAS_7IHgBw&amp;bvm=bv.69620078,d.aWw&amp;psig=AFQjCNHtF3x8nA35bWat8V49XAe4rOkxzw&amp;ust=1403661823996066"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80RYoS_qWIrdhM&amp;tbnid=3vq4iOmvGdSXCM:&amp;ved=0CAUQjRw&amp;url=http://lvbandmore.blogspot.com/2011/06/620-listening-to-music.html&amp;ei=c96oU_iCLoGHyASZ5ICQBg&amp;bvm=bv.69620078,d.aWw&amp;psig=AFQjCNHKJv7fHBF1D3wQP4EJCesXfUGSgA&amp;ust=1403662269626244"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EfMETk5HqLzyRM&amp;tbnid=u4l-zQ5t8KE6iM:&amp;ved=0CAUQjRw&amp;url=http://shamptonindustries.com/category/her-tags/wednesday-words&amp;ei=DOCoU5izPNGKyASzuYAo&amp;bvm=bv.69620078,d.aWw&amp;psig=AFQjCNFuHl1E5Y8AdPq9-tHWrvuzaO_nkg&amp;ust=140366269843727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FHPDSwZia4-71M&amp;tbnid=je1eV9e6nxyaHM:&amp;ved=0CAUQjRw&amp;url=http://www.thehotline.org/2013/04/safety-planning-with-children/&amp;ei=T-OoU-uBBM-NyATH0IKQBw&amp;bvm=bv.69620078,d.aWw&amp;psig=AFQjCNECUQ4bSp_v-B4vH8a4uha5bUcDCA&amp;ust=140366352758855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211.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www.google.com/url?sa=i&amp;source=images&amp;cd=&amp;cad=rja&amp;uact=8&amp;docid=ykpGXzERg7o_vM&amp;tbnid=6COSAmEGteKvxM&amp;ved=0CAgQjRw&amp;url=http://www.bathcountyva.org/community-resources.html&amp;ei=CPWoU8yaPMKYyASro4HoDg&amp;psig=AFQjCNFjubLOHxPf9Mk4xoHVcmy8FEJZdQ&amp;ust=1403668105054593" TargetMode="External"/><Relationship Id="rId4" Type="http://schemas.openxmlformats.org/officeDocument/2006/relationships/hyperlink" Target="http://www.suicidepreventionlifeline.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4Fp-wdtwtbDxWM&amp;tbnid=2PKOLPqDuoMX3M:&amp;ved=0CAUQjRw&amp;url=http://tulane.edu/emergency/preparedness/&amp;ei=ZuyoU421Hs-ayATg-ILIBg&amp;bvm=bv.69620078,d.aWw&amp;psig=AFQjCNE5_I4KP-r4QD4glDmao1ou4ifPSA&amp;ust=1403665883744149"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ogle.com/imgres?imgurl&amp;imgrefurl=http://julieamarxhausen.wordpress.com/2011/03/16/when-you-trip-and-fall-consider-take-responsibility-get-free-things-dont-have-to-just-happen/&amp;h=0&amp;w=0&amp;tbnid=iBSmaV6fFBpl-M&amp;zoom=1&amp;tbnh=160&amp;tbnw=315&amp;docid=sprVF8zVrUMHGM&amp;tbm=isch&amp;ei=ouqoU8XZOtauyAThqoCABA&amp;ved=0CAUQsCUoAQ"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p:cNvSpPr>
          <p:nvPr>
            <p:ph type="ctrTitle"/>
          </p:nvPr>
        </p:nvSpPr>
        <p:spPr>
          <a:xfrm>
            <a:off x="0" y="1828800"/>
            <a:ext cx="9144000" cy="1470025"/>
          </a:xfrm>
        </p:spPr>
        <p:txBody>
          <a:bodyPr>
            <a:normAutofit fontScale="90000"/>
          </a:bodyPr>
          <a:lstStyle/>
          <a:p>
            <a:pPr algn="ctr"/>
            <a:r>
              <a:rPr lang="en-US" sz="3600" b="1" dirty="0"/>
              <a:t>Suicide Awareness with a Focus on Veterans </a:t>
            </a:r>
            <a:br>
              <a:rPr lang="en-US" sz="3600" b="1" dirty="0"/>
            </a:br>
            <a:r>
              <a:rPr lang="en-US" sz="3600" b="1" dirty="0"/>
              <a:t>and Rural Americans</a:t>
            </a:r>
          </a:p>
        </p:txBody>
      </p:sp>
      <p:sp>
        <p:nvSpPr>
          <p:cNvPr id="26628" name="Rectangle 4"/>
          <p:cNvSpPr>
            <a:spLocks noGrp="1"/>
          </p:cNvSpPr>
          <p:nvPr>
            <p:ph type="subTitle" idx="1"/>
          </p:nvPr>
        </p:nvSpPr>
        <p:spPr>
          <a:xfrm>
            <a:off x="1444625" y="4038600"/>
            <a:ext cx="6400800" cy="381000"/>
          </a:xfrm>
        </p:spPr>
        <p:txBody>
          <a:bodyPr>
            <a:noAutofit/>
          </a:bodyPr>
          <a:lstStyle/>
          <a:p>
            <a:pPr algn="ctr">
              <a:lnSpc>
                <a:spcPct val="80000"/>
              </a:lnSpc>
              <a:defRPr/>
            </a:pPr>
            <a:r>
              <a:rPr lang="en-US" sz="2400" dirty="0" smtClean="0">
                <a:solidFill>
                  <a:schemeClr val="tx1"/>
                </a:solidFill>
                <a:latin typeface="Arial" charset="0"/>
              </a:rPr>
              <a:t>AgrAbility Webinar Series</a:t>
            </a:r>
          </a:p>
          <a:p>
            <a:pPr algn="ctr">
              <a:lnSpc>
                <a:spcPct val="80000"/>
              </a:lnSpc>
              <a:defRPr/>
            </a:pPr>
            <a:r>
              <a:rPr lang="en-US" sz="2400" dirty="0" smtClean="0">
                <a:solidFill>
                  <a:schemeClr val="tx1"/>
                </a:solidFill>
                <a:latin typeface="Arial" charset="0"/>
              </a:rPr>
              <a:t>June 26, 2014</a:t>
            </a:r>
          </a:p>
          <a:p>
            <a:pPr algn="ctr">
              <a:lnSpc>
                <a:spcPct val="80000"/>
              </a:lnSpc>
              <a:defRPr/>
            </a:pPr>
            <a:r>
              <a:rPr lang="en-US" sz="2400" dirty="0" smtClean="0">
                <a:solidFill>
                  <a:schemeClr val="tx1"/>
                </a:solidFill>
                <a:latin typeface="Arial" charset="0"/>
              </a:rPr>
              <a:t>2:00 p.m. EDT</a:t>
            </a:r>
          </a:p>
        </p:txBody>
      </p:sp>
      <p:pic>
        <p:nvPicPr>
          <p:cNvPr id="2052" name="Picture 5" descr="agrMDns.jpg"/>
          <p:cNvPicPr>
            <a:picLocks noChangeAspect="1"/>
          </p:cNvPicPr>
          <p:nvPr/>
        </p:nvPicPr>
        <p:blipFill>
          <a:blip r:embed="rId3" cstate="print"/>
          <a:srcRect/>
          <a:stretch>
            <a:fillRect/>
          </a:stretch>
        </p:blipFill>
        <p:spPr bwMode="auto">
          <a:xfrm>
            <a:off x="2514600" y="304800"/>
            <a:ext cx="42608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lIns="91440" tIns="45720" rIns="91440" bIns="45720"/>
          <a:lstStyle/>
          <a:p>
            <a:pPr eaLnBrk="1" hangingPunct="1">
              <a:buFont typeface="Wingdings" pitchFamily="2" charset="2"/>
              <a:buChar char="§"/>
            </a:pPr>
            <a:r>
              <a:rPr lang="en-US" altLang="en-US" sz="3600" dirty="0" smtClean="0"/>
              <a:t>Many farmers/ranchers struggle with depression.</a:t>
            </a:r>
          </a:p>
          <a:p>
            <a:pPr eaLnBrk="1" hangingPunct="1">
              <a:buFont typeface="Wingdings" pitchFamily="2" charset="2"/>
              <a:buChar char="§"/>
            </a:pPr>
            <a:r>
              <a:rPr lang="en-US" altLang="en-US" sz="3600" dirty="0" smtClean="0"/>
              <a:t>It is not clear whether they experience lower/higher levels of depression and other mental health issues as does the general population.</a:t>
            </a:r>
            <a:endParaRPr lang="en-US" altLang="en-US" sz="3600" dirty="0" smtClean="0">
              <a:cs typeface="Arial" pitchFamily="34" charset="0"/>
            </a:endParaRPr>
          </a:p>
        </p:txBody>
      </p:sp>
      <p:sp>
        <p:nvSpPr>
          <p:cNvPr id="31746" name="Rectangle 2"/>
          <p:cNvSpPr>
            <a:spLocks noGrp="1" noChangeArrowheads="1"/>
          </p:cNvSpPr>
          <p:nvPr>
            <p:ph type="title"/>
          </p:nvPr>
        </p:nvSpPr>
        <p:spPr/>
        <p:txBody>
          <a:bodyPr lIns="91440" tIns="45720" rIns="91440" bIns="45720"/>
          <a:lstStyle/>
          <a:p>
            <a:pPr eaLnBrk="1" hangingPunct="1">
              <a:defRPr/>
            </a:pPr>
            <a:r>
              <a:rPr lang="en-US" sz="3600" b="1" dirty="0" smtClean="0">
                <a:effectLst>
                  <a:outerShdw blurRad="38100" dist="38100" dir="2700000" algn="tl">
                    <a:srgbClr val="000000">
                      <a:alpha val="43137"/>
                    </a:srgbClr>
                  </a:outerShdw>
                </a:effectLst>
              </a:rPr>
              <a:t>Farm/Ranch depression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lIns="91440" tIns="45720" rIns="91440" bIns="45720">
            <a:normAutofit lnSpcReduction="10000"/>
          </a:bodyPr>
          <a:lstStyle/>
          <a:p>
            <a:pPr eaLnBrk="1" hangingPunct="1">
              <a:buFont typeface="Wingdings" pitchFamily="2" charset="2"/>
              <a:buChar char="§"/>
            </a:pPr>
            <a:r>
              <a:rPr lang="en-US" altLang="en-US" sz="3600" dirty="0" smtClean="0"/>
              <a:t>Some researchers found a relationship between exposure to pesticides and high levels of depression among CO farmers/ranchers.</a:t>
            </a:r>
          </a:p>
          <a:p>
            <a:pPr eaLnBrk="1" hangingPunct="1">
              <a:buFont typeface="Wingdings" pitchFamily="2" charset="2"/>
              <a:buChar char="§"/>
            </a:pPr>
            <a:r>
              <a:rPr lang="en-US" altLang="en-US" sz="3600" dirty="0" smtClean="0"/>
              <a:t>ND farmers’ depression levels were almost twice that of other rural populations in the past.</a:t>
            </a:r>
            <a:endParaRPr lang="en-US" altLang="en-US" sz="3600" dirty="0" smtClean="0">
              <a:cs typeface="Arial" pitchFamily="34" charset="0"/>
            </a:endParaRPr>
          </a:p>
        </p:txBody>
      </p:sp>
      <p:sp>
        <p:nvSpPr>
          <p:cNvPr id="32770" name="Rectangle 2"/>
          <p:cNvSpPr>
            <a:spLocks noGrp="1" noChangeArrowheads="1"/>
          </p:cNvSpPr>
          <p:nvPr>
            <p:ph type="title"/>
          </p:nvPr>
        </p:nvSpPr>
        <p:spPr/>
        <p:txBody>
          <a:bodyPr lIns="91440" tIns="45720" rIns="91440" bIns="45720"/>
          <a:lstStyle/>
          <a:p>
            <a:pPr eaLnBrk="1" hangingPunct="1">
              <a:defRPr/>
            </a:pPr>
            <a:r>
              <a:rPr lang="en-US" sz="3600" b="1" dirty="0" smtClean="0">
                <a:effectLst>
                  <a:outerShdw blurRad="38100" dist="38100" dir="2700000" algn="tl">
                    <a:srgbClr val="000000">
                      <a:alpha val="43137"/>
                    </a:srgbClr>
                  </a:outerShdw>
                </a:effectLst>
              </a:rPr>
              <a:t>Farm/Ranch depression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lIns="91440" tIns="45720" rIns="91440" bIns="45720">
            <a:normAutofit fontScale="92500" lnSpcReduction="10000"/>
          </a:bodyPr>
          <a:lstStyle/>
          <a:p>
            <a:pPr eaLnBrk="1" hangingPunct="1">
              <a:buFont typeface="Wingdings" pitchFamily="2" charset="2"/>
              <a:buChar char="§"/>
            </a:pPr>
            <a:r>
              <a:rPr lang="en-US" altLang="en-US" sz="3600" dirty="0" smtClean="0"/>
              <a:t>IA farm men were more likely to experience depression if within the previous year they had:</a:t>
            </a:r>
          </a:p>
          <a:p>
            <a:pPr lvl="1" eaLnBrk="1" hangingPunct="1"/>
            <a:r>
              <a:rPr lang="en-US" altLang="en-US" sz="3200" dirty="0" smtClean="0"/>
              <a:t>Lost something of sentimental value</a:t>
            </a:r>
          </a:p>
          <a:p>
            <a:pPr lvl="1" eaLnBrk="1" hangingPunct="1"/>
            <a:r>
              <a:rPr lang="en-US" altLang="en-US" sz="3200" dirty="0" smtClean="0"/>
              <a:t>Experienced substantial income decline</a:t>
            </a:r>
          </a:p>
          <a:p>
            <a:pPr lvl="1" eaLnBrk="1" hangingPunct="1"/>
            <a:r>
              <a:rPr lang="en-US" altLang="en-US" sz="3200" dirty="0" smtClean="0"/>
              <a:t>Gone deeply into debt</a:t>
            </a:r>
          </a:p>
          <a:p>
            <a:pPr lvl="1" eaLnBrk="1" hangingPunct="1"/>
            <a:r>
              <a:rPr lang="en-US" altLang="en-US" sz="3200" dirty="0" smtClean="0"/>
              <a:t>Faced legal problems</a:t>
            </a:r>
          </a:p>
          <a:p>
            <a:pPr lvl="1" eaLnBrk="1" hangingPunct="1"/>
            <a:r>
              <a:rPr lang="en-US" altLang="en-US" sz="3200" dirty="0" smtClean="0"/>
              <a:t>Or experienced an increase in health problems.</a:t>
            </a:r>
            <a:endParaRPr lang="en-US" altLang="en-US" sz="3200" dirty="0" smtClean="0">
              <a:cs typeface="Arial" pitchFamily="34" charset="0"/>
            </a:endParaRPr>
          </a:p>
        </p:txBody>
      </p:sp>
      <p:sp>
        <p:nvSpPr>
          <p:cNvPr id="33794" name="Rectangle 2"/>
          <p:cNvSpPr>
            <a:spLocks noGrp="1" noChangeArrowheads="1"/>
          </p:cNvSpPr>
          <p:nvPr>
            <p:ph type="title"/>
          </p:nvPr>
        </p:nvSpPr>
        <p:spPr/>
        <p:txBody>
          <a:bodyPr lIns="91440" tIns="45720" rIns="91440" bIns="45720"/>
          <a:lstStyle/>
          <a:p>
            <a:pPr eaLnBrk="1" hangingPunct="1">
              <a:defRPr/>
            </a:pPr>
            <a:r>
              <a:rPr lang="en-US" sz="3600" b="1" dirty="0" smtClean="0">
                <a:effectLst>
                  <a:outerShdw blurRad="38100" dist="38100" dir="2700000" algn="tl">
                    <a:srgbClr val="000000">
                      <a:alpha val="43137"/>
                    </a:srgbClr>
                  </a:outerShdw>
                </a:effectLst>
              </a:rPr>
              <a:t>Farm/Ranch depression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lIns="91440" tIns="45720" rIns="91440" bIns="45720">
            <a:normAutofit fontScale="92500" lnSpcReduction="10000"/>
          </a:bodyPr>
          <a:lstStyle/>
          <a:p>
            <a:pPr eaLnBrk="1" hangingPunct="1">
              <a:buFont typeface="Wingdings" pitchFamily="2" charset="2"/>
              <a:buChar char="§"/>
            </a:pPr>
            <a:r>
              <a:rPr lang="en-US" altLang="en-US" sz="3600" dirty="0" smtClean="0"/>
              <a:t>Unemployed individuals were more likely to experience chronic depression than employed individuals.</a:t>
            </a:r>
          </a:p>
          <a:p>
            <a:pPr eaLnBrk="1" hangingPunct="1">
              <a:buFont typeface="Wingdings" pitchFamily="2" charset="2"/>
              <a:buChar char="§"/>
            </a:pPr>
            <a:r>
              <a:rPr lang="en-US" altLang="en-US" sz="3600" dirty="0" smtClean="0">
                <a:cs typeface="Arial" pitchFamily="34" charset="0"/>
              </a:rPr>
              <a:t>Participants with no/publicly funded health insurance were more likely to experience chronic episodes than individuals with private insurance (Gilmer et al., 2005).</a:t>
            </a:r>
            <a:endParaRPr lang="en-US" altLang="en-US" dirty="0" smtClean="0">
              <a:cs typeface="Arial" pitchFamily="34" charset="0"/>
            </a:endParaRPr>
          </a:p>
        </p:txBody>
      </p:sp>
      <p:sp>
        <p:nvSpPr>
          <p:cNvPr id="33794" name="Rectangle 2"/>
          <p:cNvSpPr>
            <a:spLocks noGrp="1" noChangeArrowheads="1"/>
          </p:cNvSpPr>
          <p:nvPr>
            <p:ph type="title"/>
          </p:nvPr>
        </p:nvSpPr>
        <p:spPr/>
        <p:txBody>
          <a:bodyPr lIns="91440" tIns="45720" rIns="91440" bIns="45720"/>
          <a:lstStyle/>
          <a:p>
            <a:pPr eaLnBrk="1" hangingPunct="1">
              <a:defRPr/>
            </a:pPr>
            <a:r>
              <a:rPr lang="en-US" sz="3600" b="1" dirty="0" smtClean="0">
                <a:effectLst>
                  <a:outerShdw blurRad="38100" dist="38100" dir="2700000" algn="tl">
                    <a:srgbClr val="000000">
                      <a:alpha val="43137"/>
                    </a:srgbClr>
                  </a:outerShdw>
                </a:effectLst>
              </a:rPr>
              <a:t>Non-Farm/Ranch depression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ctrTitle"/>
          </p:nvPr>
        </p:nvSpPr>
        <p:spPr/>
        <p:txBody>
          <a:bodyPr>
            <a:normAutofit/>
          </a:bodyPr>
          <a:lstStyle/>
          <a:p>
            <a:pPr>
              <a:defRPr/>
            </a:pPr>
            <a:r>
              <a:rPr lang="en-US" sz="3600" b="1" dirty="0" smtClean="0"/>
              <a:t>What is the “common cold” of modern psychology?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a:buFont typeface="Wingdings" pitchFamily="2" charset="2"/>
              <a:buChar char="§"/>
            </a:pPr>
            <a:r>
              <a:rPr lang="en-US" altLang="en-US" sz="2800" dirty="0" smtClean="0"/>
              <a:t>A major depression interferes with your positive experience and dramatically affects your life.</a:t>
            </a:r>
          </a:p>
          <a:p>
            <a:pPr>
              <a:buFont typeface="Wingdings" pitchFamily="2" charset="2"/>
              <a:buChar char="§"/>
            </a:pPr>
            <a:r>
              <a:rPr lang="en-US" altLang="en-US" sz="2800" dirty="0" smtClean="0"/>
              <a:t>This is more than the normal “blues.”</a:t>
            </a:r>
          </a:p>
          <a:p>
            <a:pPr>
              <a:buFont typeface="Wingdings" pitchFamily="2" charset="2"/>
              <a:buChar char="§"/>
            </a:pPr>
            <a:r>
              <a:rPr lang="en-US" altLang="en-US" sz="2800" dirty="0" smtClean="0"/>
              <a:t>Every year 1/10 people experience a major depression.</a:t>
            </a:r>
          </a:p>
          <a:p>
            <a:pPr>
              <a:buFont typeface="Wingdings" pitchFamily="2" charset="2"/>
              <a:buChar char="§"/>
            </a:pPr>
            <a:r>
              <a:rPr lang="en-US" altLang="en-US" sz="2800" dirty="0" smtClean="0"/>
              <a:t>Depression is very common.</a:t>
            </a:r>
          </a:p>
          <a:p>
            <a:pPr>
              <a:buFont typeface="Monotype Sorts"/>
              <a:buNone/>
            </a:pPr>
            <a:endParaRPr lang="en-US" altLang="en-US" sz="2800" dirty="0" smtClean="0"/>
          </a:p>
          <a:p>
            <a:pPr>
              <a:buFont typeface="Monotype Sorts"/>
              <a:buNone/>
            </a:pPr>
            <a:r>
              <a:rPr lang="en-US" altLang="en-US" sz="1400" dirty="0" smtClean="0"/>
              <a:t>Source: E. Chavez (personal communication, October 16, 2005).</a:t>
            </a:r>
          </a:p>
        </p:txBody>
      </p:sp>
      <p:sp>
        <p:nvSpPr>
          <p:cNvPr id="780290" name="Rectangle 2"/>
          <p:cNvSpPr>
            <a:spLocks noGrp="1" noChangeArrowheads="1"/>
          </p:cNvSpPr>
          <p:nvPr>
            <p:ph type="title"/>
          </p:nvPr>
        </p:nvSpPr>
        <p:spPr/>
        <p:txBody>
          <a:bodyPr>
            <a:normAutofit fontScale="90000"/>
          </a:bodyPr>
          <a:lstStyle/>
          <a:p>
            <a:pPr>
              <a:defRPr/>
            </a:pPr>
            <a:r>
              <a:rPr lang="en-US" sz="3600" b="1" dirty="0" smtClean="0"/>
              <a:t>The “common cold” of modern psychology is depression.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4387" name="Rectangle 3"/>
          <p:cNvSpPr>
            <a:spLocks noGrp="1" noChangeArrowheads="1"/>
          </p:cNvSpPr>
          <p:nvPr>
            <p:ph idx="1"/>
          </p:nvPr>
        </p:nvSpPr>
        <p:spPr/>
        <p:txBody>
          <a:bodyPr/>
          <a:lstStyle/>
          <a:p>
            <a:pPr>
              <a:buFont typeface="Wingdings" pitchFamily="2" charset="2"/>
              <a:buChar char="§"/>
            </a:pPr>
            <a:r>
              <a:rPr lang="en-US" altLang="en-US" sz="3600" dirty="0" smtClean="0"/>
              <a:t>What is the best, most effective “cure” for depression?</a:t>
            </a:r>
          </a:p>
          <a:p>
            <a:pPr>
              <a:buFont typeface="Wingdings" pitchFamily="2" charset="2"/>
              <a:buChar char="§"/>
            </a:pPr>
            <a:r>
              <a:rPr lang="en-US" altLang="en-US" sz="3600" b="1" dirty="0" smtClean="0"/>
              <a:t>Combination of taking good care of yourself, counseling, and medication.</a:t>
            </a:r>
          </a:p>
          <a:p>
            <a:pPr>
              <a:buFont typeface="Monotype Sorts"/>
              <a:buNone/>
            </a:pPr>
            <a:endParaRPr lang="en-US" altLang="en-US" dirty="0" smtClean="0"/>
          </a:p>
          <a:p>
            <a:pPr>
              <a:buFont typeface="Monotype Sorts"/>
              <a:buNone/>
            </a:pPr>
            <a:endParaRPr lang="en-US" altLang="en-US" sz="1600" dirty="0" smtClean="0"/>
          </a:p>
        </p:txBody>
      </p:sp>
      <p:sp>
        <p:nvSpPr>
          <p:cNvPr id="784386" name="Rectangle 2"/>
          <p:cNvSpPr>
            <a:spLocks noGrp="1" noChangeArrowheads="1"/>
          </p:cNvSpPr>
          <p:nvPr>
            <p:ph type="title"/>
          </p:nvPr>
        </p:nvSpPr>
        <p:spPr/>
        <p:txBody>
          <a:bodyPr>
            <a:normAutofit fontScale="90000"/>
          </a:bodyPr>
          <a:lstStyle/>
          <a:p>
            <a:pPr>
              <a:defRPr/>
            </a:pPr>
            <a:r>
              <a:rPr lang="en-US" sz="3600" b="1" dirty="0" smtClean="0"/>
              <a:t>The “common cold” of modern psychology is depression.</a:t>
            </a:r>
          </a:p>
        </p:txBody>
      </p:sp>
    </p:spTree>
    <p:extLst>
      <p:ext uri="{BB962C8B-B14F-4D97-AF65-F5344CB8AC3E}">
        <p14:creationId xmlns:p14="http://schemas.microsoft.com/office/powerpoint/2010/main" val="927454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84387">
                                            <p:txEl>
                                              <p:pRg st="0" end="0"/>
                                            </p:txEl>
                                          </p:spTgt>
                                        </p:tgtEl>
                                        <p:attrNameLst>
                                          <p:attrName>style.visibility</p:attrName>
                                        </p:attrNameLst>
                                      </p:cBhvr>
                                      <p:to>
                                        <p:strVal val="visible"/>
                                      </p:to>
                                    </p:set>
                                    <p:anim calcmode="lin" valueType="num">
                                      <p:cBhvr additive="base">
                                        <p:cTn id="7" dur="500" fill="hold"/>
                                        <p:tgtEl>
                                          <p:spTgt spid="784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438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84387">
                                            <p:txEl>
                                              <p:pRg st="1" end="1"/>
                                            </p:txEl>
                                          </p:spTgt>
                                        </p:tgtEl>
                                        <p:attrNameLst>
                                          <p:attrName>style.visibility</p:attrName>
                                        </p:attrNameLst>
                                      </p:cBhvr>
                                      <p:to>
                                        <p:strVal val="visible"/>
                                      </p:to>
                                    </p:set>
                                    <p:anim calcmode="lin" valueType="num">
                                      <p:cBhvr additive="base">
                                        <p:cTn id="13" dur="500" fill="hold"/>
                                        <p:tgtEl>
                                          <p:spTgt spid="784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438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lIns="91440" tIns="45720" rIns="91440" bIns="45720">
            <a:normAutofit/>
          </a:bodyPr>
          <a:lstStyle/>
          <a:p>
            <a:pPr eaLnBrk="1" hangingPunct="1">
              <a:defRPr/>
            </a:pPr>
            <a:r>
              <a:rPr lang="en-US" sz="3200" b="1" dirty="0" smtClean="0">
                <a:effectLst>
                  <a:outerShdw blurRad="38100" dist="38100" dir="2700000" algn="tl">
                    <a:srgbClr val="000000">
                      <a:alpha val="43137"/>
                    </a:srgbClr>
                  </a:outerShdw>
                </a:effectLst>
              </a:rPr>
              <a:t>What do you think the leading external causes of death on Colorado ranches/farms have been?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9251" name="Rectangle 1027"/>
          <p:cNvSpPr>
            <a:spLocks noGrp="1" noChangeArrowheads="1"/>
          </p:cNvSpPr>
          <p:nvPr>
            <p:ph idx="1"/>
          </p:nvPr>
        </p:nvSpPr>
        <p:spPr/>
        <p:txBody>
          <a:bodyPr lIns="91440" tIns="45720" rIns="91440" bIns="45720"/>
          <a:lstStyle/>
          <a:p>
            <a:pPr marL="0" indent="0" eaLnBrk="1" hangingPunct="1">
              <a:buNone/>
            </a:pPr>
            <a:r>
              <a:rPr lang="en-US" altLang="en-US" sz="3600" dirty="0" smtClean="0"/>
              <a:t>1) Suicide</a:t>
            </a:r>
          </a:p>
          <a:p>
            <a:pPr marL="0" indent="0" eaLnBrk="1" hangingPunct="1">
              <a:buNone/>
            </a:pPr>
            <a:r>
              <a:rPr lang="en-US" altLang="en-US" sz="3600" dirty="0" smtClean="0"/>
              <a:t>2) Animals</a:t>
            </a:r>
          </a:p>
          <a:p>
            <a:pPr marL="0" indent="0" eaLnBrk="1" hangingPunct="1">
              <a:buNone/>
            </a:pPr>
            <a:r>
              <a:rPr lang="en-US" altLang="en-US" sz="3600" dirty="0" smtClean="0"/>
              <a:t>3) Tractors</a:t>
            </a:r>
          </a:p>
        </p:txBody>
      </p:sp>
      <p:sp>
        <p:nvSpPr>
          <p:cNvPr id="47106" name="Rectangle 1026"/>
          <p:cNvSpPr>
            <a:spLocks noGrp="1" noChangeArrowheads="1"/>
          </p:cNvSpPr>
          <p:nvPr>
            <p:ph type="title"/>
          </p:nvPr>
        </p:nvSpPr>
        <p:spPr/>
        <p:txBody>
          <a:bodyPr lIns="91440" tIns="45720" rIns="91440" bIns="45720">
            <a:normAutofit fontScale="90000"/>
          </a:bodyPr>
          <a:lstStyle/>
          <a:p>
            <a:pPr eaLnBrk="1" hangingPunct="1">
              <a:defRPr/>
            </a:pPr>
            <a:r>
              <a:rPr lang="en-US" sz="2800" b="1" dirty="0" smtClean="0">
                <a:effectLst>
                  <a:outerShdw blurRad="38100" dist="38100" dir="2700000" algn="tl">
                    <a:srgbClr val="000000">
                      <a:alpha val="43137"/>
                    </a:srgbClr>
                  </a:outerShdw>
                </a:effectLst>
              </a:rPr>
              <a:t>What do you think the leading external causes of death on Colorado ranches/farms have been?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49251">
                                            <p:txEl>
                                              <p:pRg st="0" end="0"/>
                                            </p:txEl>
                                          </p:spTgt>
                                        </p:tgtEl>
                                        <p:attrNameLst>
                                          <p:attrName>style.visibility</p:attrName>
                                        </p:attrNameLst>
                                      </p:cBhvr>
                                      <p:to>
                                        <p:strVal val="visible"/>
                                      </p:to>
                                    </p:set>
                                    <p:anim calcmode="lin" valueType="num">
                                      <p:cBhvr additive="base">
                                        <p:cTn id="7" dur="500" fill="hold"/>
                                        <p:tgtEl>
                                          <p:spTgt spid="949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92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49251">
                                            <p:txEl>
                                              <p:pRg st="1" end="1"/>
                                            </p:txEl>
                                          </p:spTgt>
                                        </p:tgtEl>
                                        <p:attrNameLst>
                                          <p:attrName>style.visibility</p:attrName>
                                        </p:attrNameLst>
                                      </p:cBhvr>
                                      <p:to>
                                        <p:strVal val="visible"/>
                                      </p:to>
                                    </p:set>
                                    <p:anim calcmode="lin" valueType="num">
                                      <p:cBhvr additive="base">
                                        <p:cTn id="13" dur="500" fill="hold"/>
                                        <p:tgtEl>
                                          <p:spTgt spid="949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92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49251">
                                            <p:txEl>
                                              <p:pRg st="2" end="2"/>
                                            </p:txEl>
                                          </p:spTgt>
                                        </p:tgtEl>
                                        <p:attrNameLst>
                                          <p:attrName>style.visibility</p:attrName>
                                        </p:attrNameLst>
                                      </p:cBhvr>
                                      <p:to>
                                        <p:strVal val="visible"/>
                                      </p:to>
                                    </p:set>
                                    <p:anim calcmode="lin" valueType="num">
                                      <p:cBhvr additive="base">
                                        <p:cTn id="19" dur="500" fill="hold"/>
                                        <p:tgtEl>
                                          <p:spTgt spid="949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925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051"/>
          <p:cNvSpPr>
            <a:spLocks noGrp="1" noChangeArrowheads="1"/>
          </p:cNvSpPr>
          <p:nvPr>
            <p:ph idx="1"/>
          </p:nvPr>
        </p:nvSpPr>
        <p:spPr/>
        <p:txBody>
          <a:bodyPr lIns="91440" tIns="45720" rIns="91440" bIns="45720">
            <a:normAutofit/>
          </a:bodyPr>
          <a:lstStyle/>
          <a:p>
            <a:pPr eaLnBrk="1" hangingPunct="1">
              <a:buFont typeface="Wingdings" pitchFamily="2" charset="2"/>
              <a:buChar char="§"/>
            </a:pPr>
            <a:r>
              <a:rPr lang="en-US" altLang="en-US" sz="3600" dirty="0" smtClean="0"/>
              <a:t>Historically, the leading external cause of death on Colorado farms and ranches has been: 1) suicide, 2) animal incidents, and 3) tractor rollovers (1).</a:t>
            </a:r>
          </a:p>
          <a:p>
            <a:pPr eaLnBrk="1" hangingPunct="1">
              <a:buFont typeface="Monotype Sorts"/>
              <a:buNone/>
            </a:pPr>
            <a:endParaRPr lang="en-US" altLang="en-US" sz="1600" dirty="0" smtClean="0"/>
          </a:p>
          <a:p>
            <a:pPr eaLnBrk="1" hangingPunct="1">
              <a:buFont typeface="Monotype Sorts"/>
              <a:buNone/>
            </a:pPr>
            <a:r>
              <a:rPr lang="en-US" altLang="en-US" sz="1600" dirty="0" smtClean="0"/>
              <a:t>  (1) T. Daniels (personal communication, August 22, 2000).</a:t>
            </a:r>
          </a:p>
          <a:p>
            <a:pPr eaLnBrk="1" hangingPunct="1">
              <a:buFont typeface="Monotype Sorts"/>
              <a:buNone/>
            </a:pPr>
            <a:endParaRPr lang="en-US" altLang="en-US" sz="2800" dirty="0" smtClean="0"/>
          </a:p>
        </p:txBody>
      </p:sp>
      <p:sp>
        <p:nvSpPr>
          <p:cNvPr id="48130" name="Rectangle 2050"/>
          <p:cNvSpPr>
            <a:spLocks noGrp="1" noChangeArrowheads="1"/>
          </p:cNvSpPr>
          <p:nvPr>
            <p:ph type="title"/>
          </p:nvPr>
        </p:nvSpPr>
        <p:spPr/>
        <p:txBody>
          <a:bodyPr lIns="91440" tIns="45720" rIns="91440" bIns="45720">
            <a:normAutofit/>
          </a:bodyPr>
          <a:lstStyle/>
          <a:p>
            <a:pPr eaLnBrk="1" hangingPunct="1">
              <a:defRPr/>
            </a:pPr>
            <a:r>
              <a:rPr lang="en-US" sz="3200" b="1" dirty="0" smtClean="0">
                <a:effectLst>
                  <a:outerShdw blurRad="38100" dist="38100" dir="2700000" algn="tl">
                    <a:srgbClr val="000000">
                      <a:alpha val="43137"/>
                    </a:srgbClr>
                  </a:outerShdw>
                </a:effectLst>
              </a:rPr>
              <a:t>Farming and ranching are among the most dangerous occupations in the 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85800" y="2057400"/>
            <a:ext cx="8001000" cy="4038600"/>
          </a:xfrm>
        </p:spPr>
        <p:txBody>
          <a:bodyPr/>
          <a:lstStyle/>
          <a:p>
            <a:pPr>
              <a:lnSpc>
                <a:spcPts val="2900"/>
              </a:lnSpc>
            </a:pPr>
            <a:r>
              <a:rPr lang="en-US" sz="3000" dirty="0" smtClean="0"/>
              <a:t>Need speakers or headphones to hear the presentation. No phone connection</a:t>
            </a:r>
            <a:r>
              <a:rPr lang="en-US" sz="3000" dirty="0" smtClean="0"/>
              <a:t>.</a:t>
            </a:r>
          </a:p>
          <a:p>
            <a:pPr>
              <a:lnSpc>
                <a:spcPts val="2900"/>
              </a:lnSpc>
            </a:pPr>
            <a:r>
              <a:rPr lang="en-US" sz="3000" dirty="0" smtClean="0"/>
              <a:t>Check sound </a:t>
            </a:r>
            <a:r>
              <a:rPr lang="en-US" sz="3000" dirty="0" smtClean="0"/>
              <a:t>via Meeting &gt; Audio Setup Wizard</a:t>
            </a:r>
            <a:endParaRPr lang="en-US" sz="3000" dirty="0" smtClean="0"/>
          </a:p>
          <a:p>
            <a:pPr>
              <a:lnSpc>
                <a:spcPts val="2900"/>
              </a:lnSpc>
            </a:pPr>
            <a:r>
              <a:rPr lang="en-US" sz="3000" dirty="0" smtClean="0"/>
              <a:t>Questions </a:t>
            </a:r>
            <a:r>
              <a:rPr lang="en-US" sz="3000" dirty="0" smtClean="0"/>
              <a:t>about presentation </a:t>
            </a:r>
          </a:p>
          <a:p>
            <a:pPr lvl="1">
              <a:lnSpc>
                <a:spcPts val="2900"/>
              </a:lnSpc>
            </a:pPr>
            <a:r>
              <a:rPr lang="en-US" sz="2600" dirty="0" smtClean="0"/>
              <a:t>Type into chat window and hit return.</a:t>
            </a:r>
          </a:p>
          <a:p>
            <a:pPr lvl="1">
              <a:lnSpc>
                <a:spcPts val="2900"/>
              </a:lnSpc>
            </a:pPr>
            <a:r>
              <a:rPr lang="en-US" sz="2600" dirty="0" smtClean="0"/>
              <a:t>During the Q &amp; A period, if you have a web cam/microphone, click the “Raise Hand” icon to indicate that you have a question</a:t>
            </a:r>
          </a:p>
          <a:p>
            <a:pPr lvl="2">
              <a:lnSpc>
                <a:spcPts val="2900"/>
              </a:lnSpc>
            </a:pPr>
            <a:r>
              <a:rPr lang="en-US" sz="2400" dirty="0" smtClean="0"/>
              <a:t>We will </a:t>
            </a:r>
            <a:r>
              <a:rPr lang="en-US" sz="2400" dirty="0" smtClean="0"/>
              <a:t>enable your </a:t>
            </a:r>
            <a:r>
              <a:rPr lang="en-US" sz="2400" dirty="0" smtClean="0"/>
              <a:t>microphone</a:t>
            </a:r>
          </a:p>
        </p:txBody>
      </p:sp>
      <p:sp>
        <p:nvSpPr>
          <p:cNvPr id="9219" name="Title 1"/>
          <p:cNvSpPr>
            <a:spLocks noGrp="1"/>
          </p:cNvSpPr>
          <p:nvPr>
            <p:ph type="title"/>
          </p:nvPr>
        </p:nvSpPr>
        <p:spPr>
          <a:xfrm>
            <a:off x="228600" y="990600"/>
            <a:ext cx="9144000" cy="1143000"/>
          </a:xfrm>
        </p:spPr>
        <p:txBody>
          <a:bodyPr/>
          <a:lstStyle/>
          <a:p>
            <a:r>
              <a:rPr lang="en-US" b="1" dirty="0" smtClean="0"/>
              <a:t>Basic Webinar Instructions</a:t>
            </a:r>
          </a:p>
        </p:txBody>
      </p:sp>
      <p:pic>
        <p:nvPicPr>
          <p:cNvPr id="9220" name="Picture 5" descr="agrMDns.jpg"/>
          <p:cNvPicPr>
            <a:picLocks noChangeAspect="1"/>
          </p:cNvPicPr>
          <p:nvPr/>
        </p:nvPicPr>
        <p:blipFill>
          <a:blip r:embed="rId2" cstate="print"/>
          <a:srcRect/>
          <a:stretch>
            <a:fillRect/>
          </a:stretch>
        </p:blipFill>
        <p:spPr bwMode="auto">
          <a:xfrm>
            <a:off x="6705600" y="571500"/>
            <a:ext cx="2130425"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lIns="91440" tIns="45720" rIns="91440" bIns="45720">
            <a:normAutofit/>
          </a:bodyPr>
          <a:lstStyle/>
          <a:p>
            <a:pPr eaLnBrk="1" hangingPunct="1">
              <a:lnSpc>
                <a:spcPct val="90000"/>
              </a:lnSpc>
              <a:buFont typeface="Wingdings" pitchFamily="2" charset="2"/>
              <a:buChar char="§"/>
            </a:pPr>
            <a:r>
              <a:rPr lang="en-US" altLang="en-US" sz="3600" dirty="0" smtClean="0"/>
              <a:t>Financial stress has historically been reported as a leading factor in completing suicide (Dublin &amp; Bunzel, 1933).</a:t>
            </a:r>
          </a:p>
          <a:p>
            <a:pPr eaLnBrk="1" hangingPunct="1">
              <a:lnSpc>
                <a:spcPct val="90000"/>
              </a:lnSpc>
              <a:buFont typeface="Wingdings" pitchFamily="2" charset="2"/>
              <a:buChar char="§"/>
            </a:pPr>
            <a:r>
              <a:rPr lang="en-US" altLang="en-US" sz="3600" dirty="0" smtClean="0"/>
              <a:t>Financial loss and depressive symptoms are characteristics of individuals experiencing suicidal ideation (Turvey et al., 2002).</a:t>
            </a:r>
            <a:endParaRPr lang="en-US" altLang="en-US" sz="3600" dirty="0" smtClean="0">
              <a:cs typeface="Arial" pitchFamily="34" charset="0"/>
            </a:endParaRPr>
          </a:p>
        </p:txBody>
      </p:sp>
      <p:sp>
        <p:nvSpPr>
          <p:cNvPr id="50178" name="Rectangle 2"/>
          <p:cNvSpPr>
            <a:spLocks noGrp="1" noChangeArrowheads="1"/>
          </p:cNvSpPr>
          <p:nvPr>
            <p:ph type="title"/>
          </p:nvPr>
        </p:nvSpPr>
        <p:spPr/>
        <p:txBody>
          <a:bodyPr lIns="91440" tIns="45720" rIns="91440" bIns="45720"/>
          <a:lstStyle/>
          <a:p>
            <a:pPr eaLnBrk="1" hangingPunct="1">
              <a:defRPr/>
            </a:pPr>
            <a:r>
              <a:rPr lang="en-US" sz="3200" b="1" dirty="0" smtClean="0">
                <a:effectLst>
                  <a:outerShdw blurRad="38100" dist="38100" dir="2700000" algn="tl">
                    <a:srgbClr val="000000">
                      <a:alpha val="43137"/>
                    </a:srgbClr>
                  </a:outerShdw>
                </a:effectLst>
              </a:rPr>
              <a:t>Financial stress and suicide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lIns="91440" tIns="45720" rIns="91440" bIns="45720"/>
          <a:lstStyle/>
          <a:p>
            <a:pPr eaLnBrk="1" hangingPunct="1">
              <a:buFont typeface="Wingdings" pitchFamily="2" charset="2"/>
              <a:buChar char="§"/>
            </a:pPr>
            <a:r>
              <a:rPr lang="en-US" altLang="en-US" sz="3600" dirty="0" smtClean="0"/>
              <a:t>Higher rates of suicide among farmers/ranchers have been reported in the United Kingdom, Australia, Canada, Scotland, and the U.S.</a:t>
            </a:r>
            <a:endParaRPr lang="en-US" altLang="en-US" sz="3600" dirty="0" smtClean="0">
              <a:cs typeface="Arial" pitchFamily="34" charset="0"/>
            </a:endParaRPr>
          </a:p>
        </p:txBody>
      </p:sp>
      <p:sp>
        <p:nvSpPr>
          <p:cNvPr id="45058" name="Rectangle 2"/>
          <p:cNvSpPr>
            <a:spLocks noGrp="1" noChangeArrowheads="1"/>
          </p:cNvSpPr>
          <p:nvPr>
            <p:ph type="title"/>
          </p:nvPr>
        </p:nvSpPr>
        <p:spPr/>
        <p:txBody>
          <a:bodyPr lIns="91440" tIns="45720" rIns="91440" bIns="45720"/>
          <a:lstStyle/>
          <a:p>
            <a:pPr eaLnBrk="1" hangingPunct="1">
              <a:defRPr/>
            </a:pPr>
            <a:r>
              <a:rPr lang="en-US" sz="3600" b="1" dirty="0" smtClean="0">
                <a:effectLst>
                  <a:outerShdw blurRad="38100" dist="38100" dir="2700000" algn="tl">
                    <a:srgbClr val="000000">
                      <a:alpha val="43137"/>
                    </a:srgbClr>
                  </a:outerShdw>
                </a:effectLst>
              </a:rPr>
              <a:t>Farm/Ranch suicide rates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533400" y="-304800"/>
          <a:ext cx="9677400" cy="7162800"/>
        </p:xfrm>
        <a:graphic>
          <a:graphicData uri="http://schemas.openxmlformats.org/presentationml/2006/ole">
            <mc:AlternateContent xmlns:mc="http://schemas.openxmlformats.org/markup-compatibility/2006">
              <mc:Choice xmlns:v="urn:schemas-microsoft-com:vml" Requires="v">
                <p:oleObj spid="_x0000_s1061" name="Presentation" r:id="rId5" imgW="4570378" imgH="3427437" progId="PowerPoint.Show.12">
                  <p:embed/>
                </p:oleObj>
              </mc:Choice>
              <mc:Fallback>
                <p:oleObj name="Presentation" r:id="rId5" imgW="4570378" imgH="3427437" progId="PowerPoint.Show.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04800"/>
                        <a:ext cx="9677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lIns="91440" tIns="45720" rIns="91440" bIns="45720"/>
          <a:lstStyle/>
          <a:p>
            <a:pPr eaLnBrk="1" hangingPunct="1">
              <a:lnSpc>
                <a:spcPct val="90000"/>
              </a:lnSpc>
              <a:buFont typeface="Wingdings" pitchFamily="2" charset="2"/>
              <a:buChar char="§"/>
            </a:pPr>
            <a:r>
              <a:rPr lang="en-US" altLang="en-US" dirty="0" smtClean="0"/>
              <a:t>The risk of suicide death increases among older men and is especially high for 75 years plus—especially if they lose their spouse and their dairy/farm.</a:t>
            </a:r>
          </a:p>
          <a:p>
            <a:pPr eaLnBrk="1" hangingPunct="1">
              <a:lnSpc>
                <a:spcPct val="90000"/>
              </a:lnSpc>
              <a:buFont typeface="Wingdings" pitchFamily="2" charset="2"/>
              <a:buChar char="§"/>
            </a:pPr>
            <a:r>
              <a:rPr lang="en-US" altLang="en-US" dirty="0" smtClean="0"/>
              <a:t>Most are white and not married.</a:t>
            </a:r>
          </a:p>
          <a:p>
            <a:pPr eaLnBrk="1" hangingPunct="1">
              <a:lnSpc>
                <a:spcPct val="90000"/>
              </a:lnSpc>
            </a:pPr>
            <a:endParaRPr lang="en-US" altLang="en-US" sz="1600" dirty="0" smtClean="0"/>
          </a:p>
        </p:txBody>
      </p:sp>
      <p:sp>
        <p:nvSpPr>
          <p:cNvPr id="56322" name="Rectangle 2"/>
          <p:cNvSpPr>
            <a:spLocks noGrp="1" noChangeArrowheads="1"/>
          </p:cNvSpPr>
          <p:nvPr>
            <p:ph type="title"/>
          </p:nvPr>
        </p:nvSpPr>
        <p:spPr/>
        <p:txBody>
          <a:bodyPr lIns="91440" tIns="45720" rIns="91440" bIns="45720">
            <a:normAutofit fontScale="90000"/>
          </a:bodyPr>
          <a:lstStyle/>
          <a:p>
            <a:pPr eaLnBrk="1" hangingPunct="1">
              <a:defRPr/>
            </a:pPr>
            <a:r>
              <a:rPr lang="en-US" sz="3600" b="1" dirty="0" smtClean="0">
                <a:effectLst>
                  <a:outerShdw blurRad="38100" dist="38100" dir="2700000" algn="tl">
                    <a:srgbClr val="000000">
                      <a:alpha val="43137"/>
                    </a:srgbClr>
                  </a:outerShdw>
                </a:effectLst>
              </a:rPr>
              <a:t>Western mountain states have the highest suicide death rates.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209800" y="228600"/>
            <a:ext cx="4699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2200" b="1" dirty="0">
                <a:solidFill>
                  <a:srgbClr val="FFC000"/>
                </a:solidFill>
                <a:latin typeface="Arial" pitchFamily="34" charset="0"/>
                <a:cs typeface="Times New Roman" pitchFamily="18" charset="0"/>
              </a:rPr>
              <a:t>National Institute of Mental Health</a:t>
            </a:r>
            <a:endParaRPr lang="en-US" altLang="en-US" sz="1100" dirty="0">
              <a:solidFill>
                <a:srgbClr val="FFC000"/>
              </a:solidFill>
              <a:latin typeface="Arial" pitchFamily="34" charset="0"/>
            </a:endParaRPr>
          </a:p>
          <a:p>
            <a:pPr algn="ctr"/>
            <a:r>
              <a:rPr lang="en-US" altLang="en-US" sz="2200" b="1" dirty="0">
                <a:solidFill>
                  <a:srgbClr val="FFC000"/>
                </a:solidFill>
                <a:latin typeface="Arial" pitchFamily="34" charset="0"/>
                <a:cs typeface="Times New Roman" pitchFamily="18" charset="0"/>
              </a:rPr>
              <a:t>Current Suicide Rates in U. S.</a:t>
            </a:r>
            <a:endParaRPr lang="en-US" altLang="en-US" sz="1100" dirty="0">
              <a:solidFill>
                <a:srgbClr val="FFC000"/>
              </a:solidFill>
              <a:latin typeface="Arial" pitchFamily="34" charset="0"/>
            </a:endParaRPr>
          </a:p>
          <a:p>
            <a:pPr algn="ctr"/>
            <a:endParaRPr lang="en-US" altLang="en-US" sz="1800" dirty="0">
              <a:latin typeface="Arial" pitchFamily="34" charset="0"/>
            </a:endParaRPr>
          </a:p>
        </p:txBody>
      </p:sp>
      <p:pic>
        <p:nvPicPr>
          <p:cNvPr id="54275" name="Picture 3" descr="SuicideChart2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477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0" y="6418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sz="1800" dirty="0">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3"/>
          <p:cNvGraphicFramePr>
            <a:graphicFrameLocks/>
          </p:cNvGraphicFramePr>
          <p:nvPr/>
        </p:nvGraphicFramePr>
        <p:xfrm>
          <a:off x="1498600" y="1422400"/>
          <a:ext cx="7240588" cy="4276725"/>
        </p:xfrm>
        <a:graphic>
          <a:graphicData uri="http://schemas.openxmlformats.org/presentationml/2006/ole">
            <mc:AlternateContent xmlns:mc="http://schemas.openxmlformats.org/markup-compatibility/2006">
              <mc:Choice xmlns:v="urn:schemas-microsoft-com:vml" Requires="v">
                <p:oleObj spid="_x0000_s2089" name="Worksheet" r:id="rId5" imgW="8972449" imgH="5181566" progId="Excel.Sheet.8">
                  <p:embed/>
                </p:oleObj>
              </mc:Choice>
              <mc:Fallback>
                <p:oleObj name="Worksheet" r:id="rId5" imgW="8972449" imgH="5181566" progId="Excel.Sheet.8">
                  <p:embed/>
                  <p:pic>
                    <p:nvPicPr>
                      <p:cNvPr id="0" name="Char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1422400"/>
                        <a:ext cx="724058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4"/>
          <p:cNvSpPr txBox="1">
            <a:spLocks noChangeArrowheads="1"/>
          </p:cNvSpPr>
          <p:nvPr/>
        </p:nvSpPr>
        <p:spPr bwMode="auto">
          <a:xfrm>
            <a:off x="1295400" y="152400"/>
            <a:ext cx="7086600"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dirty="0">
                <a:latin typeface="+mj-lt"/>
              </a:rPr>
              <a:t>2010 WISQARS</a:t>
            </a:r>
          </a:p>
          <a:p>
            <a:pPr algn="ctr" fontAlgn="auto">
              <a:spcBef>
                <a:spcPts val="0"/>
              </a:spcBef>
              <a:spcAft>
                <a:spcPts val="0"/>
              </a:spcAft>
              <a:defRPr/>
            </a:pPr>
            <a:r>
              <a:rPr lang="en-US" b="1" dirty="0">
                <a:latin typeface="+mj-lt"/>
              </a:rPr>
              <a:t>U.S. Suicide Rates by Age, Gender, and Racial Group</a:t>
            </a:r>
          </a:p>
        </p:txBody>
      </p:sp>
      <p:sp>
        <p:nvSpPr>
          <p:cNvPr id="4" name="TextBox 5"/>
          <p:cNvSpPr txBox="1">
            <a:spLocks noChangeArrowheads="1"/>
          </p:cNvSpPr>
          <p:nvPr/>
        </p:nvSpPr>
        <p:spPr bwMode="auto">
          <a:xfrm>
            <a:off x="304800" y="3048000"/>
            <a:ext cx="1219200" cy="1016000"/>
          </a:xfrm>
          <a:prstGeom prst="rect">
            <a:avLst/>
          </a:prstGeom>
          <a:noFill/>
          <a:ln w="9525">
            <a:noFill/>
            <a:miter lim="800000"/>
            <a:headEnd/>
            <a:tailEnd/>
          </a:ln>
        </p:spPr>
        <p:txBody>
          <a:bodyPr>
            <a:spAutoFit/>
          </a:bodyPr>
          <a:lstStyle/>
          <a:p>
            <a:pPr fontAlgn="auto">
              <a:spcBef>
                <a:spcPts val="0"/>
              </a:spcBef>
              <a:spcAft>
                <a:spcPts val="0"/>
              </a:spcAft>
              <a:defRPr/>
            </a:pPr>
            <a:r>
              <a:rPr lang="en-US" sz="2000" dirty="0">
                <a:latin typeface="+mj-lt"/>
              </a:rPr>
              <a:t>Suicide Rates per 100,000</a:t>
            </a:r>
          </a:p>
        </p:txBody>
      </p:sp>
      <p:sp>
        <p:nvSpPr>
          <p:cNvPr id="5" name="TextBox 6"/>
          <p:cNvSpPr txBox="1">
            <a:spLocks noChangeArrowheads="1"/>
          </p:cNvSpPr>
          <p:nvPr/>
        </p:nvSpPr>
        <p:spPr bwMode="auto">
          <a:xfrm>
            <a:off x="3124200" y="5868988"/>
            <a:ext cx="3200400" cy="463550"/>
          </a:xfrm>
          <a:prstGeom prst="rect">
            <a:avLst/>
          </a:prstGeom>
          <a:noFill/>
          <a:ln w="9525">
            <a:noFill/>
            <a:miter lim="800000"/>
            <a:headEnd/>
            <a:tailEnd/>
          </a:ln>
        </p:spPr>
        <p:txBody>
          <a:bodyPr>
            <a:spAutoFit/>
          </a:bodyPr>
          <a:lstStyle/>
          <a:p>
            <a:pPr fontAlgn="auto">
              <a:spcBef>
                <a:spcPts val="0"/>
              </a:spcBef>
              <a:spcAft>
                <a:spcPts val="0"/>
              </a:spcAft>
              <a:defRPr/>
            </a:pPr>
            <a:r>
              <a:rPr lang="en-US" dirty="0">
                <a:latin typeface="Calibri" pitchFamily="34" charset="0"/>
              </a:rPr>
              <a:t>       </a:t>
            </a:r>
            <a:r>
              <a:rPr lang="en-US" dirty="0">
                <a:latin typeface="+mj-lt"/>
              </a:rPr>
              <a:t>Age Groups</a:t>
            </a:r>
          </a:p>
        </p:txBody>
      </p:sp>
      <p:sp>
        <p:nvSpPr>
          <p:cNvPr id="7" name="TextBox 6"/>
          <p:cNvSpPr txBox="1"/>
          <p:nvPr/>
        </p:nvSpPr>
        <p:spPr>
          <a:xfrm>
            <a:off x="0" y="6477000"/>
            <a:ext cx="5791200" cy="276225"/>
          </a:xfrm>
          <a:prstGeom prst="rect">
            <a:avLst/>
          </a:prstGeom>
          <a:noFill/>
        </p:spPr>
        <p:txBody>
          <a:bodyPr>
            <a:spAutoFit/>
          </a:bodyPr>
          <a:lstStyle/>
          <a:p>
            <a:pPr fontAlgn="auto">
              <a:spcBef>
                <a:spcPts val="0"/>
              </a:spcBef>
              <a:spcAft>
                <a:spcPts val="0"/>
              </a:spcAft>
              <a:defRPr/>
            </a:pPr>
            <a:r>
              <a:rPr lang="en-US" sz="1200" b="1" dirty="0">
                <a:latin typeface="+mj-lt"/>
              </a:rPr>
              <a:t>Source:</a:t>
            </a:r>
            <a:r>
              <a:rPr lang="en-US" sz="1200" dirty="0">
                <a:latin typeface="+mj-lt"/>
              </a:rPr>
              <a:t> http://webappa.cdc.gov/cgi-bin/broker.exe</a:t>
            </a:r>
            <a:endParaRPr lang="en-US"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lIns="91440" tIns="45720" rIns="91440" bIns="45720"/>
          <a:lstStyle/>
          <a:p>
            <a:pPr eaLnBrk="1" hangingPunct="1">
              <a:lnSpc>
                <a:spcPct val="90000"/>
              </a:lnSpc>
              <a:buFont typeface="Wingdings" pitchFamily="2" charset="2"/>
              <a:buChar char="§"/>
            </a:pPr>
            <a:r>
              <a:rPr lang="en-US" altLang="en-US" dirty="0" smtClean="0"/>
              <a:t>It’s </a:t>
            </a:r>
            <a:r>
              <a:rPr lang="en-US" altLang="en-US" u="sng" dirty="0" smtClean="0"/>
              <a:t>not</a:t>
            </a:r>
            <a:r>
              <a:rPr lang="en-US" altLang="en-US" dirty="0" smtClean="0"/>
              <a:t> increased levels of mental health issues.</a:t>
            </a:r>
          </a:p>
          <a:p>
            <a:pPr eaLnBrk="1" hangingPunct="1">
              <a:lnSpc>
                <a:spcPct val="90000"/>
              </a:lnSpc>
              <a:buFont typeface="Wingdings" pitchFamily="2" charset="2"/>
              <a:buChar char="§"/>
            </a:pPr>
            <a:r>
              <a:rPr lang="en-US" altLang="en-US" dirty="0" smtClean="0"/>
              <a:t>It may have to do with:</a:t>
            </a:r>
          </a:p>
          <a:p>
            <a:pPr lvl="1" eaLnBrk="1" hangingPunct="1">
              <a:lnSpc>
                <a:spcPct val="90000"/>
              </a:lnSpc>
            </a:pPr>
            <a:r>
              <a:rPr lang="en-US" altLang="en-US" sz="2400" dirty="0" smtClean="0"/>
              <a:t>Demands of family farms</a:t>
            </a:r>
          </a:p>
          <a:p>
            <a:pPr lvl="1" eaLnBrk="1" hangingPunct="1">
              <a:lnSpc>
                <a:spcPct val="90000"/>
              </a:lnSpc>
            </a:pPr>
            <a:r>
              <a:rPr lang="en-US" altLang="en-US" sz="2400" dirty="0" smtClean="0"/>
              <a:t>Culture of farming communities</a:t>
            </a:r>
          </a:p>
          <a:p>
            <a:pPr lvl="1" eaLnBrk="1" hangingPunct="1">
              <a:lnSpc>
                <a:spcPct val="90000"/>
              </a:lnSpc>
            </a:pPr>
            <a:r>
              <a:rPr lang="en-US" altLang="en-US" sz="2400" dirty="0" smtClean="0"/>
              <a:t>Shortage of health care professionals in rural farming communities</a:t>
            </a:r>
          </a:p>
          <a:p>
            <a:pPr lvl="1" eaLnBrk="1" hangingPunct="1">
              <a:lnSpc>
                <a:spcPct val="90000"/>
              </a:lnSpc>
            </a:pPr>
            <a:r>
              <a:rPr lang="en-US" altLang="en-US" sz="2400" dirty="0" smtClean="0"/>
              <a:t>High accessibility to firearms</a:t>
            </a:r>
          </a:p>
          <a:p>
            <a:pPr lvl="1" eaLnBrk="1" hangingPunct="1">
              <a:lnSpc>
                <a:spcPct val="90000"/>
              </a:lnSpc>
            </a:pPr>
            <a:r>
              <a:rPr lang="en-US" altLang="en-US" sz="2400" dirty="0" smtClean="0"/>
              <a:t>Occupational stress</a:t>
            </a:r>
          </a:p>
          <a:p>
            <a:pPr lvl="1" eaLnBrk="1" hangingPunct="1">
              <a:lnSpc>
                <a:spcPct val="90000"/>
              </a:lnSpc>
            </a:pPr>
            <a:r>
              <a:rPr lang="en-US" altLang="en-US" sz="2400" dirty="0" smtClean="0"/>
              <a:t>Financial difficulties</a:t>
            </a:r>
          </a:p>
          <a:p>
            <a:pPr lvl="1" eaLnBrk="1" hangingPunct="1">
              <a:lnSpc>
                <a:spcPct val="90000"/>
              </a:lnSpc>
            </a:pPr>
            <a:r>
              <a:rPr lang="en-US" altLang="en-US" sz="2400" dirty="0" smtClean="0"/>
              <a:t>Family problems</a:t>
            </a:r>
          </a:p>
          <a:p>
            <a:pPr lvl="1" eaLnBrk="1" hangingPunct="1">
              <a:lnSpc>
                <a:spcPct val="90000"/>
              </a:lnSpc>
            </a:pPr>
            <a:r>
              <a:rPr lang="en-US" altLang="en-US" sz="2400" dirty="0" smtClean="0"/>
              <a:t>Retirement is a trying transition for farmers.</a:t>
            </a:r>
            <a:endParaRPr lang="en-US" altLang="en-US" sz="2400" dirty="0" smtClean="0">
              <a:cs typeface="Arial" pitchFamily="34" charset="0"/>
            </a:endParaRPr>
          </a:p>
        </p:txBody>
      </p:sp>
      <p:sp>
        <p:nvSpPr>
          <p:cNvPr id="54274" name="Rectangle 2"/>
          <p:cNvSpPr>
            <a:spLocks noGrp="1" noChangeArrowheads="1"/>
          </p:cNvSpPr>
          <p:nvPr>
            <p:ph type="title"/>
          </p:nvPr>
        </p:nvSpPr>
        <p:spPr/>
        <p:txBody>
          <a:bodyPr lIns="91440" tIns="45720" rIns="91440" bIns="45720">
            <a:normAutofit fontScale="90000"/>
          </a:bodyPr>
          <a:lstStyle/>
          <a:p>
            <a:pPr eaLnBrk="1" hangingPunct="1">
              <a:defRPr/>
            </a:pPr>
            <a:r>
              <a:rPr lang="en-US" sz="3600" b="1" dirty="0" smtClean="0">
                <a:effectLst>
                  <a:outerShdw blurRad="38100" dist="38100" dir="2700000" algn="tl">
                    <a:srgbClr val="000000">
                      <a:alpha val="43137"/>
                    </a:srgbClr>
                  </a:outerShdw>
                </a:effectLst>
              </a:rPr>
              <a:t>Why do farmers/ranchers commit suicide at higher rates?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lIns="91440" tIns="45720" rIns="91440" bIns="45720">
            <a:normAutofit lnSpcReduction="10000"/>
          </a:bodyPr>
          <a:lstStyle/>
          <a:p>
            <a:pPr marL="533400" indent="-533400" eaLnBrk="1" hangingPunct="1">
              <a:buFont typeface="Wingdings" pitchFamily="2" charset="2"/>
              <a:buAutoNum type="arabicPeriod"/>
            </a:pPr>
            <a:r>
              <a:rPr lang="en-US" altLang="en-US" sz="2800" dirty="0" smtClean="0"/>
              <a:t>No sissy-stuff - men are expected to distance themselves from anything feminine.</a:t>
            </a:r>
          </a:p>
          <a:p>
            <a:pPr marL="533400" indent="-533400" eaLnBrk="1" hangingPunct="1">
              <a:buFont typeface="Wingdings" pitchFamily="2" charset="2"/>
              <a:buAutoNum type="arabicPeriod"/>
            </a:pPr>
            <a:r>
              <a:rPr lang="en-US" altLang="en-US" sz="2800" dirty="0" smtClean="0"/>
              <a:t>Big wheel - men should be occupationally or financially successful.</a:t>
            </a:r>
          </a:p>
          <a:p>
            <a:pPr marL="533400" indent="-533400" eaLnBrk="1" hangingPunct="1">
              <a:buFont typeface="Wingdings" pitchFamily="2" charset="2"/>
              <a:buAutoNum type="arabicPeriod"/>
            </a:pPr>
            <a:r>
              <a:rPr lang="en-US" altLang="en-US" sz="2800" dirty="0" smtClean="0"/>
              <a:t>Sturdy oak - men should be confident and self-reliant.</a:t>
            </a:r>
          </a:p>
          <a:p>
            <a:pPr marL="533400" indent="-533400" eaLnBrk="1" hangingPunct="1">
              <a:buFont typeface="Wingdings" pitchFamily="2" charset="2"/>
              <a:buAutoNum type="arabicPeriod"/>
            </a:pPr>
            <a:r>
              <a:rPr lang="en-US" altLang="en-US" sz="2800" dirty="0" smtClean="0"/>
              <a:t>Give ‘em hell -men should do what is necessary to “make it.”</a:t>
            </a:r>
          </a:p>
          <a:p>
            <a:pPr marL="533400" indent="-533400" eaLnBrk="1" hangingPunct="1">
              <a:buFont typeface="Wingdings" pitchFamily="2" charset="2"/>
              <a:buAutoNum type="arabicPeriod"/>
            </a:pPr>
            <a:r>
              <a:rPr lang="en-US" altLang="en-US" sz="2800" dirty="0" smtClean="0"/>
              <a:t>“When you’re hurting, be a man—keep it inside and tell no one!”  (Fetsch, 2009.)</a:t>
            </a:r>
          </a:p>
        </p:txBody>
      </p:sp>
      <p:sp>
        <p:nvSpPr>
          <p:cNvPr id="55298" name="Rectangle 2"/>
          <p:cNvSpPr>
            <a:spLocks noGrp="1" noChangeArrowheads="1"/>
          </p:cNvSpPr>
          <p:nvPr>
            <p:ph type="title"/>
          </p:nvPr>
        </p:nvSpPr>
        <p:spPr/>
        <p:txBody>
          <a:bodyPr lIns="91440" tIns="45720" rIns="91440" bIns="45720" anchor="b"/>
          <a:lstStyle/>
          <a:p>
            <a:pPr eaLnBrk="1" hangingPunct="1">
              <a:defRPr/>
            </a:pPr>
            <a:r>
              <a:rPr lang="en-US" sz="3600" b="1" dirty="0" smtClean="0"/>
              <a:t>Masculine “Scripts”</a:t>
            </a:r>
            <a:r>
              <a:rPr lang="en-US" sz="3200" b="1" dirty="0" smtClean="0"/>
              <a:t> </a:t>
            </a:r>
            <a:br>
              <a:rPr lang="en-US" sz="3200" b="1" dirty="0" smtClean="0"/>
            </a:br>
            <a:r>
              <a:rPr lang="en-US" sz="3200" b="1" dirty="0" smtClean="0"/>
              <a:t>(David &amp; Brannon (1976)</a:t>
            </a:r>
            <a:endParaRPr lang="en-US"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lIns="91440" tIns="45720" rIns="91440" bIns="45720"/>
          <a:lstStyle/>
          <a:p>
            <a:pPr eaLnBrk="1" hangingPunct="1">
              <a:buFont typeface="Wingdings" pitchFamily="2" charset="2"/>
              <a:buChar char="§"/>
            </a:pPr>
            <a:r>
              <a:rPr lang="en-US" altLang="en-US" dirty="0" smtClean="0"/>
              <a:t>Being an older, white male with risk increasing with age—1/2 suicide deaths are by white males 35 years+.</a:t>
            </a:r>
          </a:p>
          <a:p>
            <a:pPr eaLnBrk="1" hangingPunct="1">
              <a:buFont typeface="Wingdings" pitchFamily="2" charset="2"/>
              <a:buChar char="§"/>
            </a:pPr>
            <a:r>
              <a:rPr lang="en-US" altLang="en-US" dirty="0" smtClean="0"/>
              <a:t>Work problems, unemployment—1/3 who commit suicide are unemployed at the time of their death.</a:t>
            </a:r>
          </a:p>
          <a:p>
            <a:pPr eaLnBrk="1" hangingPunct="1">
              <a:buFont typeface="Monotype Sorts"/>
              <a:buNone/>
            </a:pPr>
            <a:endParaRPr lang="en-US" altLang="en-US" sz="1400" dirty="0" smtClean="0"/>
          </a:p>
        </p:txBody>
      </p:sp>
      <p:sp>
        <p:nvSpPr>
          <p:cNvPr id="134146" name="Rectangle 2"/>
          <p:cNvSpPr>
            <a:spLocks noGrp="1" noChangeArrowheads="1"/>
          </p:cNvSpPr>
          <p:nvPr>
            <p:ph type="title"/>
          </p:nvPr>
        </p:nvSpPr>
        <p:spPr/>
        <p:txBody>
          <a:bodyPr lIns="91440" tIns="45720" rIns="91440" bIns="45720">
            <a:normAutofit fontScale="90000"/>
          </a:bodyPr>
          <a:lstStyle/>
          <a:p>
            <a:pPr eaLnBrk="1" hangingPunct="1">
              <a:defRPr/>
            </a:pPr>
            <a:r>
              <a:rPr lang="en-US" b="1" dirty="0" smtClean="0">
                <a:effectLst>
                  <a:outerShdw blurRad="38100" dist="38100" dir="2700000" algn="tl">
                    <a:srgbClr val="000000">
                      <a:alpha val="43137"/>
                    </a:srgbClr>
                  </a:outerShdw>
                </a:effectLst>
              </a:rPr>
              <a:t>What are common predictors of suicide? </a:t>
            </a:r>
            <a:r>
              <a:rPr lang="en-US" dirty="0" smtClean="0">
                <a:effectLst/>
              </a:rPr>
              <a:t> </a:t>
            </a:r>
            <a:r>
              <a:rPr lang="en-US" sz="1600" b="1" dirty="0" smtClean="0">
                <a:effectLst/>
              </a:rPr>
              <a:t>Source: Colorado Trust, 2002, p. 8</a:t>
            </a:r>
            <a:endParaRPr lang="en-US" dirty="0" smtClean="0">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normAutofit lnSpcReduction="10000"/>
          </a:bodyPr>
          <a:lstStyle/>
          <a:p>
            <a:pPr eaLnBrk="1" hangingPunct="1">
              <a:lnSpc>
                <a:spcPct val="80000"/>
              </a:lnSpc>
              <a:buFont typeface="Wingdings" panose="05000000000000000000" pitchFamily="2" charset="2"/>
              <a:buChar char="§"/>
            </a:pPr>
            <a:r>
              <a:rPr lang="en-US" altLang="en-US" sz="2800" dirty="0" smtClean="0"/>
              <a:t>~30,000-32,000 US deaths from suicide/ year.</a:t>
            </a:r>
          </a:p>
          <a:p>
            <a:pPr lvl="1" eaLnBrk="1" hangingPunct="1">
              <a:lnSpc>
                <a:spcPct val="80000"/>
              </a:lnSpc>
              <a:buFont typeface="Wingdings" panose="05000000000000000000" pitchFamily="2" charset="2"/>
              <a:buChar char="§"/>
            </a:pPr>
            <a:r>
              <a:rPr lang="en-US" altLang="en-US" sz="1200" dirty="0" smtClean="0"/>
              <a:t>Centers for Disease Control and Prevention </a:t>
            </a:r>
          </a:p>
          <a:p>
            <a:pPr eaLnBrk="1" hangingPunct="1">
              <a:lnSpc>
                <a:spcPct val="80000"/>
              </a:lnSpc>
              <a:buFont typeface="Wingdings" panose="05000000000000000000" pitchFamily="2" charset="2"/>
              <a:buChar char="§"/>
            </a:pPr>
            <a:r>
              <a:rPr lang="en-US" altLang="en-US" sz="2800" dirty="0" smtClean="0"/>
              <a:t>~20% are Veterans.</a:t>
            </a:r>
          </a:p>
          <a:p>
            <a:pPr lvl="1" eaLnBrk="1" hangingPunct="1">
              <a:lnSpc>
                <a:spcPct val="80000"/>
              </a:lnSpc>
              <a:buFont typeface="Wingdings" panose="05000000000000000000" pitchFamily="2" charset="2"/>
              <a:buChar char="§"/>
            </a:pPr>
            <a:r>
              <a:rPr lang="en-US" altLang="en-US" sz="1200" dirty="0" smtClean="0"/>
              <a:t>National Violent Death Reporting System</a:t>
            </a:r>
          </a:p>
          <a:p>
            <a:pPr eaLnBrk="1" hangingPunct="1">
              <a:lnSpc>
                <a:spcPct val="80000"/>
              </a:lnSpc>
              <a:buFont typeface="Wingdings" panose="05000000000000000000" pitchFamily="2" charset="2"/>
              <a:buChar char="§"/>
            </a:pPr>
            <a:r>
              <a:rPr lang="en-US" altLang="en-US" sz="2800" dirty="0" smtClean="0"/>
              <a:t>~18 deaths from suicide/day are Veterans.</a:t>
            </a:r>
          </a:p>
          <a:p>
            <a:pPr lvl="1" eaLnBrk="1" hangingPunct="1">
              <a:lnSpc>
                <a:spcPct val="80000"/>
              </a:lnSpc>
              <a:buFont typeface="Wingdings" panose="05000000000000000000" pitchFamily="2" charset="2"/>
              <a:buChar char="§"/>
            </a:pPr>
            <a:r>
              <a:rPr lang="en-US" altLang="en-US" sz="1200" dirty="0" smtClean="0"/>
              <a:t>National Violent Death Reporting System</a:t>
            </a:r>
          </a:p>
          <a:p>
            <a:pPr eaLnBrk="1" hangingPunct="1">
              <a:lnSpc>
                <a:spcPct val="80000"/>
              </a:lnSpc>
              <a:buFont typeface="Wingdings" panose="05000000000000000000" pitchFamily="2" charset="2"/>
              <a:buChar char="§"/>
            </a:pPr>
            <a:r>
              <a:rPr lang="en-US" altLang="en-US" sz="2800" dirty="0" smtClean="0"/>
              <a:t>No evidence for increased rates in OEF/OIF Veterans relative to sex, age, and race matched people in the population as a whole.</a:t>
            </a:r>
          </a:p>
          <a:p>
            <a:pPr lvl="1" eaLnBrk="1" hangingPunct="1">
              <a:lnSpc>
                <a:spcPct val="80000"/>
              </a:lnSpc>
              <a:buFont typeface="Wingdings" panose="05000000000000000000" pitchFamily="2" charset="2"/>
              <a:buChar char="§"/>
            </a:pPr>
            <a:r>
              <a:rPr lang="en-US" altLang="en-US" sz="1600" dirty="0" smtClean="0"/>
              <a:t> </a:t>
            </a:r>
            <a:r>
              <a:rPr lang="en-US" altLang="en-US" sz="1200" dirty="0" smtClean="0"/>
              <a:t>VA Office of Environmental Epidemiology</a:t>
            </a:r>
          </a:p>
          <a:p>
            <a:pPr eaLnBrk="1" hangingPunct="1">
              <a:lnSpc>
                <a:spcPct val="80000"/>
              </a:lnSpc>
              <a:buFont typeface="Wingdings" panose="05000000000000000000" pitchFamily="2" charset="2"/>
              <a:buChar char="§"/>
            </a:pPr>
            <a:r>
              <a:rPr lang="en-US" altLang="en-US" sz="2800" dirty="0" smtClean="0"/>
              <a:t>Veterans are more likely to use firearms as a means.</a:t>
            </a:r>
          </a:p>
          <a:p>
            <a:pPr lvl="1" eaLnBrk="1" hangingPunct="1">
              <a:lnSpc>
                <a:spcPct val="80000"/>
              </a:lnSpc>
              <a:buFont typeface="Wingdings" panose="05000000000000000000" pitchFamily="2" charset="2"/>
              <a:buChar char="§"/>
            </a:pPr>
            <a:r>
              <a:rPr lang="en-US" altLang="en-US" sz="1200" dirty="0" smtClean="0"/>
              <a:t>National Violent Death Reporting System</a:t>
            </a:r>
            <a:endParaRPr lang="en-US" altLang="en-US" sz="1100" dirty="0" smtClean="0"/>
          </a:p>
          <a:p>
            <a:pPr eaLnBrk="1" hangingPunct="1">
              <a:lnSpc>
                <a:spcPct val="80000"/>
              </a:lnSpc>
            </a:pPr>
            <a:endParaRPr lang="en-US" altLang="en-US" sz="1100" dirty="0" smtClean="0"/>
          </a:p>
        </p:txBody>
      </p:sp>
      <p:sp>
        <p:nvSpPr>
          <p:cNvPr id="4098" name="Rectangle 2"/>
          <p:cNvSpPr>
            <a:spLocks noGrp="1" noChangeArrowheads="1"/>
          </p:cNvSpPr>
          <p:nvPr>
            <p:ph type="title"/>
          </p:nvPr>
        </p:nvSpPr>
        <p:spPr/>
        <p:txBody>
          <a:bodyPr/>
          <a:lstStyle/>
          <a:p>
            <a:pPr eaLnBrk="1" hangingPunct="1"/>
            <a:r>
              <a:rPr lang="en-US" altLang="en-US" dirty="0" smtClean="0"/>
              <a:t>Facts about Veteran Suicide</a:t>
            </a:r>
          </a:p>
        </p:txBody>
      </p:sp>
    </p:spTree>
    <p:extLst>
      <p:ext uri="{BB962C8B-B14F-4D97-AF65-F5344CB8AC3E}">
        <p14:creationId xmlns:p14="http://schemas.microsoft.com/office/powerpoint/2010/main" val="1917049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362200"/>
            <a:ext cx="8458200" cy="4267200"/>
          </a:xfrm>
        </p:spPr>
        <p:txBody>
          <a:bodyPr>
            <a:normAutofit/>
          </a:bodyPr>
          <a:lstStyle/>
          <a:p>
            <a:pPr>
              <a:lnSpc>
                <a:spcPts val="2900"/>
              </a:lnSpc>
              <a:defRPr/>
            </a:pPr>
            <a:r>
              <a:rPr lang="en-US" sz="3000" dirty="0" smtClean="0"/>
              <a:t>4 quick survey questions</a:t>
            </a:r>
          </a:p>
          <a:p>
            <a:pPr>
              <a:lnSpc>
                <a:spcPts val="2900"/>
              </a:lnSpc>
              <a:defRPr/>
            </a:pPr>
            <a:r>
              <a:rPr lang="en-US" sz="3000" dirty="0" smtClean="0"/>
              <a:t>Session recorded and archived with PowerPoint files at </a:t>
            </a:r>
            <a:r>
              <a:rPr lang="en-US" sz="3000" dirty="0" smtClean="0">
                <a:hlinkClick r:id="rId2"/>
              </a:rPr>
              <a:t>www.agrability.org/Online-Training/archived</a:t>
            </a:r>
            <a:r>
              <a:rPr lang="en-US" sz="3000" dirty="0" smtClean="0"/>
              <a:t> </a:t>
            </a:r>
            <a:r>
              <a:rPr lang="en-US" sz="3000" dirty="0" smtClean="0"/>
              <a:t>along with resource materials</a:t>
            </a:r>
          </a:p>
          <a:p>
            <a:pPr>
              <a:lnSpc>
                <a:spcPts val="2900"/>
              </a:lnSpc>
              <a:defRPr/>
            </a:pPr>
            <a:r>
              <a:rPr lang="en-US" sz="3000" dirty="0" smtClean="0"/>
              <a:t>Problems</a:t>
            </a:r>
            <a:r>
              <a:rPr lang="en-US" sz="3000" dirty="0"/>
              <a:t>: use chat window or email </a:t>
            </a:r>
            <a:r>
              <a:rPr lang="en-US" sz="3000" dirty="0" smtClean="0">
                <a:solidFill>
                  <a:schemeClr val="accent2"/>
                </a:solidFill>
                <a:hlinkClick r:id="rId3"/>
              </a:rPr>
              <a:t>agrability@agrability.org</a:t>
            </a:r>
            <a:r>
              <a:rPr lang="en-US" sz="3000" dirty="0" smtClean="0">
                <a:solidFill>
                  <a:schemeClr val="accent2"/>
                </a:solidFill>
              </a:rPr>
              <a:t> </a:t>
            </a:r>
            <a:r>
              <a:rPr lang="en-US" sz="3000" dirty="0" smtClean="0"/>
              <a:t>  </a:t>
            </a:r>
            <a:endParaRPr lang="en-US" sz="3000" dirty="0"/>
          </a:p>
          <a:p>
            <a:pPr marL="109728" indent="0">
              <a:lnSpc>
                <a:spcPts val="2900"/>
              </a:lnSpc>
              <a:buFont typeface="Wingdings 2" pitchFamily="18" charset="2"/>
              <a:buNone/>
              <a:defRPr/>
            </a:pPr>
            <a:endParaRPr lang="en-US" dirty="0" smtClean="0"/>
          </a:p>
        </p:txBody>
      </p:sp>
      <p:sp>
        <p:nvSpPr>
          <p:cNvPr id="51202" name="Title 1"/>
          <p:cNvSpPr>
            <a:spLocks noGrp="1"/>
          </p:cNvSpPr>
          <p:nvPr>
            <p:ph type="title"/>
          </p:nvPr>
        </p:nvSpPr>
        <p:spPr>
          <a:xfrm>
            <a:off x="304800" y="990600"/>
            <a:ext cx="8839200" cy="1143000"/>
          </a:xfrm>
        </p:spPr>
        <p:txBody>
          <a:bodyPr>
            <a:normAutofit/>
          </a:bodyPr>
          <a:lstStyle/>
          <a:p>
            <a:pPr>
              <a:defRPr/>
            </a:pPr>
            <a:r>
              <a:rPr lang="en-US" b="1" dirty="0">
                <a:latin typeface="+mn-lt"/>
              </a:rPr>
              <a:t>Basic Webinar Instructions</a:t>
            </a:r>
          </a:p>
        </p:txBody>
      </p:sp>
      <p:pic>
        <p:nvPicPr>
          <p:cNvPr id="10244" name="Picture 5" descr="agrMDns.jpg"/>
          <p:cNvPicPr>
            <a:picLocks noChangeAspect="1"/>
          </p:cNvPicPr>
          <p:nvPr/>
        </p:nvPicPr>
        <p:blipFill>
          <a:blip r:embed="rId4" cstate="print"/>
          <a:srcRect/>
          <a:stretch>
            <a:fillRect/>
          </a:stretch>
        </p:blipFill>
        <p:spPr bwMode="auto">
          <a:xfrm>
            <a:off x="6759575" y="609600"/>
            <a:ext cx="2130425"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1440" tIns="45720" rIns="91440" bIns="45720">
            <a:normAutofit/>
          </a:bodyPr>
          <a:lstStyle/>
          <a:p>
            <a:pPr eaLnBrk="1" hangingPunct="1">
              <a:defRPr/>
            </a:pPr>
            <a:r>
              <a:rPr lang="en-US" sz="3200" b="1" dirty="0" smtClean="0"/>
              <a:t>What Are Some Strategies to Recognize and Assist Someone Who Might Be at Risk of Suicide?</a:t>
            </a:r>
            <a:endParaRPr lang="en-US" sz="3200" b="1" dirty="0" smtClean="0">
              <a:effectLst>
                <a:outerShdw blurRad="38100" dist="38100" dir="2700000" algn="tl">
                  <a:srgbClr val="000000">
                    <a:alpha val="43137"/>
                  </a:srgbClr>
                </a:outerShdw>
              </a:effectLst>
            </a:endParaRPr>
          </a:p>
        </p:txBody>
      </p:sp>
      <p:sp>
        <p:nvSpPr>
          <p:cNvPr id="65539" name="Rectangle 3"/>
          <p:cNvSpPr>
            <a:spLocks noGrp="1" noChangeArrowheads="1"/>
          </p:cNvSpPr>
          <p:nvPr>
            <p:ph type="body" idx="1"/>
          </p:nvPr>
        </p:nvSpPr>
        <p:spPr/>
        <p:txBody>
          <a:bodyPr lIns="91440" tIns="45720" rIns="91440" bIns="45720">
            <a:normAutofit fontScale="70000" lnSpcReduction="20000"/>
          </a:bodyPr>
          <a:lstStyle/>
          <a:p>
            <a:pPr marL="0" indent="0" algn="ctr" eaLnBrk="1" hangingPunct="1">
              <a:buFont typeface="Monotype Sorts"/>
              <a:buNone/>
            </a:pPr>
            <a:r>
              <a:rPr lang="en-US" altLang="en-US" sz="2800" dirty="0" smtClean="0"/>
              <a:t>By Shye L. Louis, M.Ed., CIRS, CRS</a:t>
            </a:r>
          </a:p>
          <a:p>
            <a:pPr marL="0" indent="0" algn="ctr" eaLnBrk="1" hangingPunct="1">
              <a:buFont typeface="Monotype Sorts"/>
              <a:buNone/>
            </a:pPr>
            <a:r>
              <a:rPr lang="en-US" altLang="en-US" sz="2800" dirty="0" smtClean="0"/>
              <a:t>2-1-1/LIFE LINE Manager</a:t>
            </a:r>
          </a:p>
          <a:p>
            <a:pPr marL="0" indent="0" algn="ctr" eaLnBrk="1" hangingPunct="1">
              <a:buFont typeface="Monotype Sorts"/>
              <a:buNone/>
            </a:pPr>
            <a:r>
              <a:rPr lang="en-US" altLang="en-US" sz="2800" dirty="0" smtClean="0"/>
              <a:t>Goodwill of the Finger Lakes,</a:t>
            </a:r>
          </a:p>
          <a:p>
            <a:pPr marL="0" indent="0" algn="ctr" eaLnBrk="1" hangingPunct="1">
              <a:buFont typeface="Monotype Sorts"/>
              <a:buNone/>
            </a:pPr>
            <a:r>
              <a:rPr lang="en-US" altLang="en-US" sz="2800" dirty="0" smtClean="0"/>
              <a:t>Rochester, NY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Suicide Risk</a:t>
            </a:r>
            <a:endParaRPr lang="en-US" dirty="0"/>
          </a:p>
        </p:txBody>
      </p:sp>
      <p:sp>
        <p:nvSpPr>
          <p:cNvPr id="3" name="Text Placeholder 2"/>
          <p:cNvSpPr>
            <a:spLocks noGrp="1"/>
          </p:cNvSpPr>
          <p:nvPr>
            <p:ph type="body" idx="1"/>
          </p:nvPr>
        </p:nvSpPr>
        <p:spPr/>
        <p:txBody>
          <a:bodyPr/>
          <a:lstStyle/>
          <a:p>
            <a:pPr algn="ctr"/>
            <a:r>
              <a:rPr lang="en-US" dirty="0" smtClean="0"/>
              <a:t>Who is at risk?</a:t>
            </a:r>
            <a:endParaRPr lang="en-US" dirty="0"/>
          </a:p>
        </p:txBody>
      </p:sp>
      <p:sp>
        <p:nvSpPr>
          <p:cNvPr id="5" name="Text Placeholder 4"/>
          <p:cNvSpPr>
            <a:spLocks noGrp="1"/>
          </p:cNvSpPr>
          <p:nvPr>
            <p:ph type="body" sz="half" idx="3"/>
          </p:nvPr>
        </p:nvSpPr>
        <p:spPr/>
        <p:txBody>
          <a:bodyPr/>
          <a:lstStyle/>
          <a:p>
            <a:pPr algn="ctr"/>
            <a:r>
              <a:rPr lang="en-US" dirty="0" smtClean="0"/>
              <a:t>How can you tell?</a:t>
            </a:r>
            <a:endParaRPr lang="en-US" dirty="0"/>
          </a:p>
        </p:txBody>
      </p:sp>
      <p:sp>
        <p:nvSpPr>
          <p:cNvPr id="4" name="Content Placeholder 3"/>
          <p:cNvSpPr>
            <a:spLocks noGrp="1"/>
          </p:cNvSpPr>
          <p:nvPr>
            <p:ph sz="quarter" idx="2"/>
          </p:nvPr>
        </p:nvSpPr>
        <p:spPr/>
        <p:txBody>
          <a:bodyPr/>
          <a:lstStyle/>
          <a:p>
            <a:pPr marL="0" marR="0" indent="0">
              <a:spcBef>
                <a:spcPts val="0"/>
              </a:spcBef>
              <a:spcAft>
                <a:spcPts val="0"/>
              </a:spcAft>
              <a:buNone/>
            </a:pPr>
            <a:endParaRPr lang="en-US" dirty="0">
              <a:solidFill>
                <a:srgbClr val="DD4B39"/>
              </a:solidFill>
            </a:endParaRPr>
          </a:p>
          <a:p>
            <a:pPr marL="0" indent="0">
              <a:buNone/>
            </a:pPr>
            <a:endParaRPr lang="en-US" dirty="0"/>
          </a:p>
        </p:txBody>
      </p:sp>
      <p:pic>
        <p:nvPicPr>
          <p:cNvPr id="21" name="Picture 2" descr="An Invitation from PMcG Consulting to Attend the 5th Evening QbD Discussion Group">
            <a:hlinkClick r:id="rId3" tooltip="An Invitation from PMcG Consulting to Attend the 5th Evening QbD Discussion Group"/>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5475287" y="2558256"/>
            <a:ext cx="2381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2286000"/>
            <a:ext cx="2510554" cy="311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324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Addressing Invitations</a:t>
            </a:r>
            <a:endParaRPr lang="en-US" dirty="0"/>
          </a:p>
        </p:txBody>
      </p:sp>
      <p:pic>
        <p:nvPicPr>
          <p:cNvPr id="8194" name="Picture 2" descr="http://3.bp.blogspot.com/-zXAebW-nzwo/UoJE4Xdg4NI/AAAAAAAAASs/Gt4L_2KTxMQ/s1600/explore-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0"/>
            <a:ext cx="7153275"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41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ob-baker.com/buzz/wp-content/uploads/2013/11/ASK-blog-graphic.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306" y="685800"/>
            <a:ext cx="4762500" cy="408622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762000" y="4772026"/>
            <a:ext cx="7772400" cy="1362075"/>
          </a:xfrm>
        </p:spPr>
        <p:txBody>
          <a:bodyPr/>
          <a:lstStyle/>
          <a:p>
            <a:pPr algn="ctr"/>
            <a:r>
              <a:rPr lang="en-US" cap="none" dirty="0" smtClean="0"/>
              <a:t>About Suicide</a:t>
            </a:r>
            <a:endParaRPr lang="en-US" cap="none" dirty="0"/>
          </a:p>
        </p:txBody>
      </p:sp>
    </p:spTree>
    <p:extLst>
      <p:ext uri="{BB962C8B-B14F-4D97-AF65-F5344CB8AC3E}">
        <p14:creationId xmlns:p14="http://schemas.microsoft.com/office/powerpoint/2010/main" val="1412064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4.bp.blogspot.com/-ieiUcFavHVw/TfvaF3zsBMI/AAAAAAAACHA/dOMso4sI8uk/s1600/listen1_Sunburst_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941" y="1143000"/>
            <a:ext cx="447675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83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Listen For:</a:t>
            </a:r>
            <a:endParaRPr lang="en-US" dirty="0"/>
          </a:p>
        </p:txBody>
      </p:sp>
      <p:pic>
        <p:nvPicPr>
          <p:cNvPr id="11268" name="Picture 4" descr="http://shamptonindustries.com/sites/shamptonindustries.com/files/photo_48_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458" y="1219200"/>
            <a:ext cx="4699095" cy="469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422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Safety Plan Together</a:t>
            </a:r>
            <a:endParaRPr lang="en-US" dirty="0"/>
          </a:p>
        </p:txBody>
      </p:sp>
      <p:pic>
        <p:nvPicPr>
          <p:cNvPr id="12292" name="Picture 4" descr="http://www.thehotline.org/wp-content/uploads/2013/04/kid-safety-pla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016" y="1905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685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772400" cy="4114800"/>
          </a:xfrm>
        </p:spPr>
        <p:txBody>
          <a:bodyPr/>
          <a:lstStyle/>
          <a:p>
            <a:pPr eaLnBrk="1" hangingPunct="1">
              <a:buFont typeface="Wingdings" panose="05000000000000000000" pitchFamily="2" charset="2"/>
              <a:buChar char="ü"/>
            </a:pPr>
            <a:r>
              <a:rPr lang="en-US" altLang="en-US" dirty="0" smtClean="0"/>
              <a:t>Triggers/Warning </a:t>
            </a:r>
            <a:r>
              <a:rPr lang="en-US" altLang="en-US" dirty="0"/>
              <a:t>Signs</a:t>
            </a:r>
          </a:p>
          <a:p>
            <a:pPr eaLnBrk="1" hangingPunct="1">
              <a:buFont typeface="Wingdings" panose="05000000000000000000" pitchFamily="2" charset="2"/>
              <a:buChar char="ü"/>
            </a:pPr>
            <a:r>
              <a:rPr lang="en-US" altLang="en-US" dirty="0" smtClean="0"/>
              <a:t>Internal </a:t>
            </a:r>
            <a:r>
              <a:rPr lang="en-US" altLang="en-US" dirty="0"/>
              <a:t>Coping Strategies</a:t>
            </a:r>
          </a:p>
          <a:p>
            <a:pPr eaLnBrk="1" hangingPunct="1">
              <a:buFont typeface="Wingdings" panose="05000000000000000000" pitchFamily="2" charset="2"/>
              <a:buChar char="ü"/>
            </a:pPr>
            <a:r>
              <a:rPr lang="en-US" altLang="en-US" dirty="0" smtClean="0"/>
              <a:t>Social </a:t>
            </a:r>
            <a:r>
              <a:rPr lang="en-US" altLang="en-US" dirty="0"/>
              <a:t>Contacts Who May Distract from the Crisis</a:t>
            </a:r>
          </a:p>
          <a:p>
            <a:pPr eaLnBrk="1" hangingPunct="1">
              <a:buFont typeface="Wingdings" panose="05000000000000000000" pitchFamily="2" charset="2"/>
              <a:buChar char="ü"/>
            </a:pPr>
            <a:r>
              <a:rPr lang="en-US" altLang="en-US" dirty="0" smtClean="0"/>
              <a:t>Family </a:t>
            </a:r>
            <a:r>
              <a:rPr lang="en-US" altLang="en-US" dirty="0"/>
              <a:t>Members or Friends</a:t>
            </a:r>
          </a:p>
          <a:p>
            <a:pPr eaLnBrk="1" hangingPunct="1">
              <a:buFont typeface="Wingdings" panose="05000000000000000000" pitchFamily="2" charset="2"/>
              <a:buChar char="ü"/>
            </a:pPr>
            <a:r>
              <a:rPr lang="en-US" altLang="en-US" dirty="0" smtClean="0"/>
              <a:t>Professionals </a:t>
            </a:r>
            <a:r>
              <a:rPr lang="en-US" altLang="en-US" dirty="0"/>
              <a:t>and Agencies to Contact for Help</a:t>
            </a:r>
          </a:p>
          <a:p>
            <a:pPr eaLnBrk="1" hangingPunct="1">
              <a:buFont typeface="Wingdings" panose="05000000000000000000" pitchFamily="2" charset="2"/>
              <a:buChar char="ü"/>
            </a:pPr>
            <a:r>
              <a:rPr lang="en-US" altLang="en-US" dirty="0" smtClean="0"/>
              <a:t>Making </a:t>
            </a:r>
            <a:r>
              <a:rPr lang="en-US" altLang="en-US" dirty="0"/>
              <a:t>the Environment </a:t>
            </a:r>
            <a:r>
              <a:rPr lang="en-US" altLang="en-US" dirty="0" smtClean="0"/>
              <a:t>Safe</a:t>
            </a:r>
            <a:endParaRPr lang="en-US" dirty="0"/>
          </a:p>
        </p:txBody>
      </p:sp>
      <p:sp>
        <p:nvSpPr>
          <p:cNvPr id="2" name="Title 1"/>
          <p:cNvSpPr>
            <a:spLocks noGrp="1"/>
          </p:cNvSpPr>
          <p:nvPr>
            <p:ph type="title"/>
          </p:nvPr>
        </p:nvSpPr>
        <p:spPr/>
        <p:txBody>
          <a:bodyPr/>
          <a:lstStyle/>
          <a:p>
            <a:r>
              <a:rPr lang="en-US" dirty="0" smtClean="0"/>
              <a:t>Safety Plan Elements</a:t>
            </a:r>
            <a:endParaRPr lang="en-US" dirty="0"/>
          </a:p>
        </p:txBody>
      </p:sp>
    </p:spTree>
    <p:extLst>
      <p:ext uri="{BB962C8B-B14F-4D97-AF65-F5344CB8AC3E}">
        <p14:creationId xmlns:p14="http://schemas.microsoft.com/office/powerpoint/2010/main" val="1633784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3581400"/>
            <a:ext cx="7772400" cy="2187575"/>
          </a:xfrm>
        </p:spPr>
        <p:txBody>
          <a:bodyPr>
            <a:normAutofit fontScale="90000"/>
          </a:bodyPr>
          <a:lstStyle/>
          <a:p>
            <a:r>
              <a:rPr lang="en-US" sz="3200" cap="none" dirty="0" smtClean="0"/>
              <a:t>2-1-1 Locator: </a:t>
            </a:r>
            <a:r>
              <a:rPr lang="en-US" sz="3200" cap="none" dirty="0" smtClean="0">
                <a:hlinkClick r:id="rId3"/>
              </a:rPr>
              <a:t>www.211.org</a:t>
            </a:r>
            <a:r>
              <a:rPr lang="en-US" sz="3200" dirty="0"/>
              <a:t/>
            </a:r>
            <a:br>
              <a:rPr lang="en-US" sz="3200" dirty="0"/>
            </a:br>
            <a:r>
              <a:rPr lang="en-US" sz="3200" cap="none" dirty="0" smtClean="0"/>
              <a:t>National Suicide Prevention Lifeline: </a:t>
            </a:r>
            <a:br>
              <a:rPr lang="en-US" sz="3200" cap="none" dirty="0" smtClean="0"/>
            </a:br>
            <a:r>
              <a:rPr lang="en-US" sz="3200" cap="none" dirty="0" smtClean="0"/>
              <a:t>1-800-273-TALK</a:t>
            </a:r>
            <a:r>
              <a:rPr lang="en-US" sz="3200" cap="none" dirty="0"/>
              <a:t> </a:t>
            </a:r>
            <a:r>
              <a:rPr lang="en-US" sz="3200" cap="none" dirty="0" smtClean="0"/>
              <a:t>(Veterans Press 1)</a:t>
            </a:r>
            <a:br>
              <a:rPr lang="en-US" sz="3200" cap="none" dirty="0" smtClean="0"/>
            </a:br>
            <a:r>
              <a:rPr lang="en-US" sz="3200" cap="none" dirty="0" smtClean="0"/>
              <a:t>Lifeline Crisis Chat: </a:t>
            </a:r>
            <a:r>
              <a:rPr lang="en-US" sz="3200" cap="none" dirty="0" smtClean="0">
                <a:hlinkClick r:id="rId4"/>
              </a:rPr>
              <a:t>www.suicidepreventionlifeline.org</a:t>
            </a:r>
            <a:endParaRPr lang="en-US" sz="3200" cap="none" dirty="0"/>
          </a:p>
        </p:txBody>
      </p:sp>
      <p:pic>
        <p:nvPicPr>
          <p:cNvPr id="3074" name="Picture 2" descr="http://t2.gstatic.com/images?q=tbn:ANd9GcR-iOVBzvB5LBFQVzmyBJLFfkIRls2uEgid7TfoR4V0F6mozLYp3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33400"/>
            <a:ext cx="5715000" cy="275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26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ulane.edu/emergency/preparedness/images/Emergency-Alerts_5.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29552"/>
            <a:ext cx="4486275"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08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55838"/>
            <a:ext cx="8229600" cy="4525962"/>
          </a:xfrm>
        </p:spPr>
        <p:txBody>
          <a:bodyPr>
            <a:normAutofit/>
          </a:bodyPr>
          <a:lstStyle/>
          <a:p>
            <a:pPr>
              <a:defRPr/>
            </a:pPr>
            <a:r>
              <a:rPr lang="en-US" sz="3000" dirty="0" smtClean="0"/>
              <a:t>Echo</a:t>
            </a:r>
          </a:p>
          <a:p>
            <a:pPr lvl="1">
              <a:defRPr/>
            </a:pPr>
            <a:r>
              <a:rPr lang="en-US" sz="3000" dirty="0" smtClean="0"/>
              <a:t>Check to see if you are logged in twice</a:t>
            </a:r>
          </a:p>
          <a:p>
            <a:pPr>
              <a:defRPr/>
            </a:pPr>
            <a:r>
              <a:rPr lang="en-US" sz="3000" dirty="0" smtClean="0"/>
              <a:t>Disconnection with presenters</a:t>
            </a:r>
          </a:p>
          <a:p>
            <a:pPr lvl="1">
              <a:defRPr/>
            </a:pPr>
            <a:r>
              <a:rPr lang="en-US" sz="3000" dirty="0" smtClean="0"/>
              <a:t>Hang on – we’ll reconnect as soon as possible</a:t>
            </a:r>
          </a:p>
          <a:p>
            <a:pPr>
              <a:defRPr/>
            </a:pPr>
            <a:r>
              <a:rPr lang="en-US" sz="3000" dirty="0" smtClean="0"/>
              <a:t>Disconnection with participants</a:t>
            </a:r>
          </a:p>
          <a:p>
            <a:pPr lvl="1">
              <a:defRPr/>
            </a:pPr>
            <a:r>
              <a:rPr lang="en-US" sz="3000" dirty="0" smtClean="0"/>
              <a:t>Log in again</a:t>
            </a:r>
          </a:p>
          <a:p>
            <a:pPr marL="393192" lvl="1" indent="0">
              <a:buFont typeface="Wingdings 2" pitchFamily="18" charset="2"/>
              <a:buNone/>
              <a:defRPr/>
            </a:pPr>
            <a:endParaRPr lang="en-US" dirty="0"/>
          </a:p>
        </p:txBody>
      </p:sp>
      <p:sp>
        <p:nvSpPr>
          <p:cNvPr id="3" name="Title 2"/>
          <p:cNvSpPr>
            <a:spLocks noGrp="1"/>
          </p:cNvSpPr>
          <p:nvPr>
            <p:ph type="title"/>
          </p:nvPr>
        </p:nvSpPr>
        <p:spPr>
          <a:xfrm>
            <a:off x="457200" y="1066800"/>
            <a:ext cx="8229600" cy="1143000"/>
          </a:xfrm>
        </p:spPr>
        <p:txBody>
          <a:bodyPr>
            <a:normAutofit/>
          </a:bodyPr>
          <a:lstStyle/>
          <a:p>
            <a:pPr>
              <a:defRPr/>
            </a:pPr>
            <a:r>
              <a:rPr lang="en-US" b="1" dirty="0" smtClean="0">
                <a:latin typeface="+mn-lt"/>
              </a:rPr>
              <a:t>Known Webinar Issues</a:t>
            </a:r>
            <a:endParaRPr lang="en-US" b="1" dirty="0">
              <a:latin typeface="+mn-lt"/>
            </a:endParaRPr>
          </a:p>
        </p:txBody>
      </p:sp>
      <p:pic>
        <p:nvPicPr>
          <p:cNvPr id="11268" name="Picture 5" descr="agrMDns.jpg"/>
          <p:cNvPicPr>
            <a:picLocks noChangeAspect="1"/>
          </p:cNvPicPr>
          <p:nvPr/>
        </p:nvPicPr>
        <p:blipFill>
          <a:blip r:embed="rId2" cstate="print"/>
          <a:srcRect/>
          <a:stretch>
            <a:fillRect/>
          </a:stretch>
        </p:blipFill>
        <p:spPr bwMode="auto">
          <a:xfrm>
            <a:off x="6781800" y="609600"/>
            <a:ext cx="213042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s://encrypted-tbn0.gstatic.com/images?q=tbn:ANd9GcRq6WqH8uKEh-llJYOC-YfnZU3k-mXaOJRmY5P0WeQorGlf2MrvO4bPU4w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004" y="1600200"/>
            <a:ext cx="6912766" cy="351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23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2133600"/>
            <a:ext cx="8229600" cy="2514600"/>
          </a:xfrm>
        </p:spPr>
        <p:txBody>
          <a:bodyPr lIns="91440" tIns="45720" rIns="91440" bIns="45720">
            <a:normAutofit/>
          </a:bodyPr>
          <a:lstStyle/>
          <a:p>
            <a:pPr algn="ctr" eaLnBrk="1" hangingPunct="1">
              <a:defRPr/>
            </a:pPr>
            <a:r>
              <a:rPr lang="en-US" sz="4400" b="1" dirty="0" smtClean="0">
                <a:effectLst>
                  <a:outerShdw blurRad="38100" dist="38100" dir="2700000" algn="tl">
                    <a:srgbClr val="000000">
                      <a:alpha val="43137"/>
                    </a:srgbClr>
                  </a:outerShdw>
                </a:effectLst>
              </a:rPr>
              <a:t>Be careful out there.</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Take good care of yourselves!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buNone/>
            </a:pPr>
            <a:r>
              <a:rPr lang="en-US" sz="2800" b="1" dirty="0">
                <a:effectLst>
                  <a:outerShdw blurRad="38100" dist="38100" dir="2700000" algn="tl">
                    <a:srgbClr val="000000">
                      <a:alpha val="43137"/>
                    </a:srgbClr>
                  </a:outerShdw>
                </a:effectLst>
              </a:rPr>
              <a:t>For More Information, Contact:</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Shye L. Louis</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585-758-1119</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slouis@abvi-goodwill.com</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or Bob </a:t>
            </a:r>
            <a:r>
              <a:rPr lang="en-US" sz="2800" b="1" dirty="0" err="1">
                <a:effectLst>
                  <a:outerShdw blurRad="38100" dist="38100" dir="2700000" algn="tl">
                    <a:srgbClr val="000000">
                      <a:alpha val="43137"/>
                    </a:srgbClr>
                  </a:outerShdw>
                </a:effectLst>
              </a:rPr>
              <a:t>Fetsch</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970-491-5648</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robert.fetsch@colostate.edu</a:t>
            </a:r>
            <a:endParaRPr lang="en-US" dirty="0"/>
          </a:p>
        </p:txBody>
      </p:sp>
      <p:sp>
        <p:nvSpPr>
          <p:cNvPr id="65538" name="Rectangle 2"/>
          <p:cNvSpPr>
            <a:spLocks noGrp="1" noChangeArrowheads="1"/>
          </p:cNvSpPr>
          <p:nvPr>
            <p:ph type="title"/>
          </p:nvPr>
        </p:nvSpPr>
        <p:spPr/>
        <p:txBody>
          <a:bodyPr lIns="91440" tIns="45720" rIns="91440" bIns="45720">
            <a:normAutofit/>
          </a:bodyPr>
          <a:lstStyle/>
          <a:p>
            <a:pPr eaLnBrk="1" hangingPunct="1">
              <a:defRPr/>
            </a:pPr>
            <a:r>
              <a:rPr lang="en-US" b="1" dirty="0" smtClean="0">
                <a:effectLst>
                  <a:outerShdw blurRad="38100" dist="38100" dir="2700000" algn="tl">
                    <a:srgbClr val="000000">
                      <a:alpha val="43137"/>
                    </a:srgbClr>
                  </a:outerShdw>
                </a:effectLst>
              </a:rPr>
              <a:t>Thank you very much!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228600" y="3733800"/>
            <a:ext cx="8382000" cy="2895600"/>
          </a:xfrm>
        </p:spPr>
        <p:txBody>
          <a:bodyPr/>
          <a:lstStyle/>
          <a:p>
            <a:pPr marL="609600" indent="-609600">
              <a:lnSpc>
                <a:spcPct val="80000"/>
              </a:lnSpc>
            </a:pPr>
            <a:endParaRPr lang="en-US" altLang="en-US" dirty="0" smtClean="0"/>
          </a:p>
          <a:p>
            <a:pPr marL="609600" indent="-609600">
              <a:lnSpc>
                <a:spcPct val="80000"/>
              </a:lnSpc>
              <a:buFont typeface="Monotype Sorts"/>
              <a:buNone/>
            </a:pPr>
            <a:r>
              <a:rPr lang="en-US" altLang="en-US" sz="900" dirty="0" smtClean="0"/>
              <a:t>	</a:t>
            </a:r>
          </a:p>
        </p:txBody>
      </p:sp>
      <p:sp>
        <p:nvSpPr>
          <p:cNvPr id="778242" name="Rectangle 2"/>
          <p:cNvSpPr>
            <a:spLocks noGrp="1" noChangeArrowheads="1"/>
          </p:cNvSpPr>
          <p:nvPr>
            <p:ph type="title"/>
          </p:nvPr>
        </p:nvSpPr>
        <p:spPr>
          <a:xfrm>
            <a:off x="609600" y="2438400"/>
            <a:ext cx="7772400" cy="914400"/>
          </a:xfrm>
        </p:spPr>
        <p:txBody>
          <a:bodyPr>
            <a:normAutofit fontScale="90000"/>
          </a:bodyPr>
          <a:lstStyle/>
          <a:p>
            <a:pPr algn="ctr">
              <a:defRPr/>
            </a:pPr>
            <a:r>
              <a:rPr lang="en-US" sz="7200" i="1" dirty="0" smtClean="0"/>
              <a:t>Questions?</a:t>
            </a:r>
            <a:endParaRPr lang="en-US" sz="7200" dirty="0" smtClean="0"/>
          </a:p>
        </p:txBody>
      </p:sp>
      <p:sp>
        <p:nvSpPr>
          <p:cNvPr id="68612" name="Text Box 4"/>
          <p:cNvSpPr txBox="1">
            <a:spLocks noChangeArrowheads="1"/>
          </p:cNvSpPr>
          <p:nvPr/>
        </p:nvSpPr>
        <p:spPr bwMode="auto">
          <a:xfrm>
            <a:off x="1066800" y="3886200"/>
            <a:ext cx="687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i="1" dirty="0">
              <a:latin typeface="Arial" pitchFamily="34" charset="0"/>
            </a:endParaRPr>
          </a:p>
        </p:txBody>
      </p:sp>
      <p:sp>
        <p:nvSpPr>
          <p:cNvPr id="68613" name="Text Box 5"/>
          <p:cNvSpPr txBox="1">
            <a:spLocks noChangeArrowheads="1"/>
          </p:cNvSpPr>
          <p:nvPr/>
        </p:nvSpPr>
        <p:spPr bwMode="auto">
          <a:xfrm>
            <a:off x="762000" y="38100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endParaRPr lang="en-US" altLang="en-US" dirty="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57200" y="1447800"/>
            <a:ext cx="8382000" cy="4830762"/>
          </a:xfrm>
        </p:spPr>
        <p:txBody>
          <a:bodyPr>
            <a:normAutofit lnSpcReduction="10000"/>
          </a:bodyPr>
          <a:lstStyle/>
          <a:p>
            <a:pPr>
              <a:defRPr/>
            </a:pPr>
            <a:r>
              <a:rPr lang="en-US" sz="3000" dirty="0" smtClean="0"/>
              <a:t>AgrAbility: USDA-sponsored program that assists farmers, ranchers, and other agricultural workers with disabilities.</a:t>
            </a:r>
          </a:p>
          <a:p>
            <a:pPr lvl="1">
              <a:defRPr/>
            </a:pPr>
            <a:r>
              <a:rPr lang="en-US" dirty="0" smtClean="0"/>
              <a:t>Partners land grant universities with disability services organizations</a:t>
            </a:r>
          </a:p>
          <a:p>
            <a:pPr lvl="1">
              <a:defRPr/>
            </a:pPr>
            <a:r>
              <a:rPr lang="en-US" dirty="0" smtClean="0"/>
              <a:t>Currently 20 projects covering 22 states</a:t>
            </a:r>
          </a:p>
          <a:p>
            <a:pPr lvl="1">
              <a:defRPr/>
            </a:pPr>
            <a:r>
              <a:rPr lang="en-US" dirty="0" smtClean="0"/>
              <a:t>National AgrAbility Project: Led by Purdue’s Breaking New Ground Resource Center. Partners include:</a:t>
            </a:r>
          </a:p>
          <a:p>
            <a:pPr lvl="2">
              <a:defRPr/>
            </a:pPr>
            <a:r>
              <a:rPr lang="en-US" sz="2000" dirty="0" smtClean="0"/>
              <a:t>Goodwill of the Finger Lakes</a:t>
            </a:r>
          </a:p>
          <a:p>
            <a:pPr lvl="2">
              <a:defRPr/>
            </a:pPr>
            <a:r>
              <a:rPr lang="en-US" sz="2000" dirty="0" smtClean="0"/>
              <a:t>The Arthritis Foundation, Heartland Region</a:t>
            </a:r>
          </a:p>
          <a:p>
            <a:pPr lvl="2">
              <a:defRPr/>
            </a:pPr>
            <a:r>
              <a:rPr lang="en-US" sz="2000" dirty="0" smtClean="0"/>
              <a:t>The University of Illinois at Urbana-Champaign</a:t>
            </a:r>
          </a:p>
          <a:p>
            <a:pPr lvl="2">
              <a:defRPr/>
            </a:pPr>
            <a:r>
              <a:rPr lang="en-US" sz="2000" dirty="0" smtClean="0"/>
              <a:t>Colorado State University</a:t>
            </a:r>
          </a:p>
          <a:p>
            <a:pPr lvl="1">
              <a:defRPr/>
            </a:pPr>
            <a:r>
              <a:rPr lang="en-US" dirty="0" smtClean="0"/>
              <a:t>More information available at </a:t>
            </a:r>
            <a:r>
              <a:rPr lang="en-US" dirty="0" smtClean="0">
                <a:hlinkClick r:id="rId2"/>
              </a:rPr>
              <a:t>www.agrability.org</a:t>
            </a:r>
            <a:endParaRPr lang="en-US" dirty="0" smtClean="0"/>
          </a:p>
        </p:txBody>
      </p:sp>
      <p:pic>
        <p:nvPicPr>
          <p:cNvPr id="12291" name="Picture 5" descr="agrMDns.jpg"/>
          <p:cNvPicPr>
            <a:picLocks noChangeAspect="1"/>
          </p:cNvPicPr>
          <p:nvPr/>
        </p:nvPicPr>
        <p:blipFill>
          <a:blip r:embed="rId3" cstate="print"/>
          <a:srcRect/>
          <a:stretch>
            <a:fillRect/>
          </a:stretch>
        </p:blipFill>
        <p:spPr bwMode="auto">
          <a:xfrm>
            <a:off x="2514600" y="228600"/>
            <a:ext cx="426085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lIns="91440" tIns="45720" rIns="91440" bIns="45720">
            <a:normAutofit/>
          </a:bodyPr>
          <a:lstStyle/>
          <a:p>
            <a:pPr marL="0" indent="0" algn="ctr" eaLnBrk="1" hangingPunct="1">
              <a:buFont typeface="Monotype Sorts"/>
              <a:buNone/>
            </a:pPr>
            <a:r>
              <a:rPr lang="en-US" altLang="en-US" sz="2800" dirty="0" smtClean="0"/>
              <a:t>Shye L. Louis, M.Ed., CIRS, CRS</a:t>
            </a:r>
          </a:p>
          <a:p>
            <a:pPr marL="0" indent="0" algn="ctr" eaLnBrk="1" hangingPunct="1">
              <a:buFont typeface="Monotype Sorts"/>
              <a:buNone/>
            </a:pPr>
            <a:r>
              <a:rPr lang="en-US" altLang="en-US" sz="2800" dirty="0" smtClean="0"/>
              <a:t>2-1-1/LIFE LINE Manager</a:t>
            </a:r>
          </a:p>
          <a:p>
            <a:pPr marL="0" indent="0" algn="ctr" eaLnBrk="1" hangingPunct="1">
              <a:buFont typeface="Monotype Sorts"/>
              <a:buNone/>
            </a:pPr>
            <a:r>
              <a:rPr lang="en-US" altLang="en-US" sz="2800" dirty="0" smtClean="0"/>
              <a:t>Goodwill of the Finger Lakes, Rochester, NY</a:t>
            </a:r>
          </a:p>
          <a:p>
            <a:pPr marL="0" indent="0" algn="ctr" eaLnBrk="1" hangingPunct="1">
              <a:buFont typeface="Monotype Sorts"/>
              <a:buNone/>
            </a:pPr>
            <a:r>
              <a:rPr lang="en-US" altLang="en-US" sz="2800" dirty="0" smtClean="0"/>
              <a:t>&amp; </a:t>
            </a:r>
          </a:p>
          <a:p>
            <a:pPr marL="0" indent="0" algn="ctr" eaLnBrk="1" hangingPunct="1">
              <a:buFont typeface="Monotype Sorts"/>
              <a:buNone/>
            </a:pPr>
            <a:r>
              <a:rPr lang="en-US" altLang="en-US" sz="2800" dirty="0" smtClean="0"/>
              <a:t>Robert J. Fetsch, Ph.D., </a:t>
            </a:r>
          </a:p>
          <a:p>
            <a:pPr marL="0" indent="0" algn="ctr" eaLnBrk="1" hangingPunct="1">
              <a:buFont typeface="Monotype Sorts"/>
              <a:buNone/>
            </a:pPr>
            <a:r>
              <a:rPr lang="en-US" altLang="en-US" sz="2800" dirty="0" smtClean="0"/>
              <a:t>Extension Specialist &amp; Professor Emeritus, </a:t>
            </a:r>
          </a:p>
          <a:p>
            <a:pPr marL="0" indent="0" algn="ctr" eaLnBrk="1" hangingPunct="1">
              <a:buFont typeface="Monotype Sorts"/>
              <a:buNone/>
            </a:pPr>
            <a:r>
              <a:rPr lang="en-US" altLang="en-US" sz="2800" dirty="0" smtClean="0"/>
              <a:t>Human Development &amp; Family Studies</a:t>
            </a:r>
          </a:p>
          <a:p>
            <a:pPr marL="0" indent="0" algn="ctr" eaLnBrk="1" hangingPunct="1">
              <a:buFont typeface="Monotype Sorts"/>
              <a:buNone/>
            </a:pPr>
            <a:r>
              <a:rPr lang="en-US" altLang="en-US" sz="2800" dirty="0" smtClean="0"/>
              <a:t>Colorado State University</a:t>
            </a:r>
          </a:p>
        </p:txBody>
      </p:sp>
      <p:sp>
        <p:nvSpPr>
          <p:cNvPr id="17410" name="Rectangle 2"/>
          <p:cNvSpPr>
            <a:spLocks noGrp="1" noChangeArrowheads="1"/>
          </p:cNvSpPr>
          <p:nvPr>
            <p:ph type="title"/>
          </p:nvPr>
        </p:nvSpPr>
        <p:spPr/>
        <p:txBody>
          <a:bodyPr lIns="91440" tIns="45720" rIns="91440" bIns="45720"/>
          <a:lstStyle/>
          <a:p>
            <a:pPr algn="ctr" eaLnBrk="1" hangingPunct="1">
              <a:defRPr/>
            </a:pPr>
            <a:r>
              <a:rPr lang="en-US" sz="3200" b="1" dirty="0" smtClean="0"/>
              <a:t>Presenters</a:t>
            </a:r>
            <a:endParaRPr lang="en-US" sz="32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57200" y="2667000"/>
            <a:ext cx="8229600" cy="3340291"/>
          </a:xfrm>
        </p:spPr>
        <p:txBody>
          <a:bodyPr lIns="91440" tIns="45720" rIns="91440" bIns="45720"/>
          <a:lstStyle/>
          <a:p>
            <a:pPr marL="0" indent="0" algn="ctr" eaLnBrk="1" hangingPunct="1">
              <a:buFont typeface="Monotype Sorts"/>
              <a:buNone/>
            </a:pPr>
            <a:r>
              <a:rPr lang="en-US" altLang="en-US" sz="2800" dirty="0" smtClean="0"/>
              <a:t>By Robert J. Fetsch, Ph.D., </a:t>
            </a:r>
          </a:p>
          <a:p>
            <a:pPr marL="0" indent="0" algn="ctr" eaLnBrk="1" hangingPunct="1">
              <a:buFont typeface="Monotype Sorts"/>
              <a:buNone/>
            </a:pPr>
            <a:r>
              <a:rPr lang="en-US" altLang="en-US" sz="2800" dirty="0" smtClean="0"/>
              <a:t>Extension Specialist &amp; Professor Emeritus, </a:t>
            </a:r>
          </a:p>
          <a:p>
            <a:pPr marL="0" indent="0" algn="ctr" eaLnBrk="1" hangingPunct="1">
              <a:buFont typeface="Monotype Sorts"/>
              <a:buNone/>
            </a:pPr>
            <a:r>
              <a:rPr lang="en-US" altLang="en-US" sz="2800" dirty="0" smtClean="0"/>
              <a:t>Human Development &amp; Family Studies</a:t>
            </a:r>
          </a:p>
          <a:p>
            <a:pPr marL="0" indent="0" algn="ctr" eaLnBrk="1" hangingPunct="1">
              <a:buFont typeface="Monotype Sorts"/>
              <a:buNone/>
            </a:pPr>
            <a:r>
              <a:rPr lang="en-US" altLang="en-US" sz="2800" dirty="0" smtClean="0"/>
              <a:t>Colorado State University</a:t>
            </a:r>
          </a:p>
        </p:txBody>
      </p:sp>
      <p:sp>
        <p:nvSpPr>
          <p:cNvPr id="17410" name="Rectangle 2"/>
          <p:cNvSpPr>
            <a:spLocks noGrp="1" noChangeArrowheads="1"/>
          </p:cNvSpPr>
          <p:nvPr>
            <p:ph type="title"/>
          </p:nvPr>
        </p:nvSpPr>
        <p:spPr>
          <a:xfrm>
            <a:off x="457200" y="533400"/>
            <a:ext cx="8229600" cy="1143000"/>
          </a:xfrm>
        </p:spPr>
        <p:txBody>
          <a:bodyPr lIns="91440" tIns="45720" rIns="91440" bIns="45720">
            <a:normAutofit fontScale="90000"/>
          </a:bodyPr>
          <a:lstStyle/>
          <a:p>
            <a:pPr eaLnBrk="1" hangingPunct="1">
              <a:defRPr/>
            </a:pPr>
            <a:r>
              <a:rPr lang="en-US" sz="3200" b="1" dirty="0" smtClean="0"/>
              <a:t>How is Suicide a Public Health Problem for Those of Us Who Work in Agriculture and in Rural Communities?</a:t>
            </a:r>
            <a:endParaRPr lang="en-US" sz="32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lIns="91440" tIns="45720" rIns="91440" bIns="45720"/>
          <a:lstStyle/>
          <a:p>
            <a:pPr eaLnBrk="1" hangingPunct="1">
              <a:buFont typeface="Wingdings" pitchFamily="2" charset="2"/>
              <a:buChar char="§"/>
            </a:pPr>
            <a:r>
              <a:rPr lang="en-US" altLang="en-US" dirty="0" smtClean="0"/>
              <a:t>Farming is one of the top 12 high stress occupations.</a:t>
            </a:r>
          </a:p>
          <a:p>
            <a:pPr eaLnBrk="1" hangingPunct="1">
              <a:buFont typeface="Wingdings" pitchFamily="2" charset="2"/>
              <a:buChar char="§"/>
            </a:pPr>
            <a:r>
              <a:rPr lang="en-US" altLang="en-US" dirty="0" smtClean="0"/>
              <a:t>According to NIOSH, farm owners were second only to laborers in the rate of death for stress-related diseases.</a:t>
            </a:r>
            <a:endParaRPr lang="en-US" altLang="en-US" sz="1600" dirty="0" smtClean="0">
              <a:cs typeface="Arial" pitchFamily="34" charset="0"/>
            </a:endParaRPr>
          </a:p>
        </p:txBody>
      </p:sp>
      <p:sp>
        <p:nvSpPr>
          <p:cNvPr id="19458" name="Rectangle 2"/>
          <p:cNvSpPr>
            <a:spLocks noGrp="1" noChangeArrowheads="1"/>
          </p:cNvSpPr>
          <p:nvPr>
            <p:ph type="title"/>
          </p:nvPr>
        </p:nvSpPr>
        <p:spPr/>
        <p:txBody>
          <a:bodyPr lIns="91440" tIns="45720" rIns="91440" bIns="45720"/>
          <a:lstStyle/>
          <a:p>
            <a:pPr eaLnBrk="1" hangingPunct="1">
              <a:defRPr/>
            </a:pPr>
            <a:r>
              <a:rPr lang="en-US" sz="3600" b="1" dirty="0" smtClean="0">
                <a:effectLst>
                  <a:outerShdw blurRad="38100" dist="38100" dir="2700000" algn="tl">
                    <a:srgbClr val="000000">
                      <a:alpha val="43137"/>
                    </a:srgbClr>
                  </a:outerShdw>
                </a:effectLst>
              </a:rPr>
              <a:t>Farm/Ranch stress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lIns="91440" tIns="45720" rIns="91440" bIns="45720"/>
          <a:lstStyle/>
          <a:p>
            <a:pPr eaLnBrk="1" hangingPunct="1">
              <a:buFont typeface="Wingdings" pitchFamily="2" charset="2"/>
              <a:buChar char="§"/>
            </a:pPr>
            <a:r>
              <a:rPr lang="en-US" altLang="en-US" dirty="0" smtClean="0"/>
              <a:t>In a study of 425 students, poverty and unemployment significantly predicted depressive symptoms even after controlling for demographic and familial risk factors (Dallaire et al., 2008)</a:t>
            </a:r>
            <a:r>
              <a:rPr lang="en-US" altLang="en-US" dirty="0" smtClean="0">
                <a:cs typeface="Arial" pitchFamily="34" charset="0"/>
              </a:rPr>
              <a:t>.</a:t>
            </a:r>
          </a:p>
          <a:p>
            <a:pPr eaLnBrk="1" hangingPunct="1">
              <a:buFont typeface="Wingdings" pitchFamily="2" charset="2"/>
              <a:buChar char="§"/>
            </a:pPr>
            <a:r>
              <a:rPr lang="en-US" altLang="en-US" dirty="0" smtClean="0">
                <a:cs typeface="Arial" pitchFamily="34" charset="0"/>
              </a:rPr>
              <a:t>Depressive symptoms in childhood predicted adolescent depression, suicide attempts, interpersonal problems and career dissatisfaction in early adulthood (Reinherz et al., 1999).</a:t>
            </a:r>
          </a:p>
          <a:p>
            <a:pPr eaLnBrk="1" hangingPunct="1"/>
            <a:endParaRPr lang="en-US" altLang="en-US" dirty="0" smtClean="0">
              <a:cs typeface="Arial" pitchFamily="34" charset="0"/>
            </a:endParaRPr>
          </a:p>
        </p:txBody>
      </p:sp>
      <p:sp>
        <p:nvSpPr>
          <p:cNvPr id="33794" name="Rectangle 2"/>
          <p:cNvSpPr>
            <a:spLocks noGrp="1" noChangeArrowheads="1"/>
          </p:cNvSpPr>
          <p:nvPr>
            <p:ph type="title"/>
          </p:nvPr>
        </p:nvSpPr>
        <p:spPr/>
        <p:txBody>
          <a:bodyPr lIns="91440" tIns="45720" rIns="91440" bIns="45720"/>
          <a:lstStyle/>
          <a:p>
            <a:pPr eaLnBrk="1" hangingPunct="1">
              <a:defRPr/>
            </a:pPr>
            <a:r>
              <a:rPr lang="en-US" sz="3600" b="1" dirty="0" smtClean="0">
                <a:effectLst>
                  <a:outerShdw blurRad="38100" dist="38100" dir="2700000" algn="tl">
                    <a:srgbClr val="000000">
                      <a:alpha val="43137"/>
                    </a:srgbClr>
                  </a:outerShdw>
                </a:effectLst>
              </a:rPr>
              <a:t>Financial stress and depression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4737</TotalTime>
  <Words>2381</Words>
  <Application>Microsoft Office PowerPoint</Application>
  <PresentationFormat>On-screen Show (4:3)</PresentationFormat>
  <Paragraphs>253</Paragraphs>
  <Slides>43</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Concourse</vt:lpstr>
      <vt:lpstr>Presentation</vt:lpstr>
      <vt:lpstr>Worksheet</vt:lpstr>
      <vt:lpstr>Suicide Awareness with a Focus on Veterans  and Rural Americans</vt:lpstr>
      <vt:lpstr>Basic Webinar Instructions</vt:lpstr>
      <vt:lpstr>Basic Webinar Instructions</vt:lpstr>
      <vt:lpstr>Known Webinar Issues</vt:lpstr>
      <vt:lpstr>PowerPoint Presentation</vt:lpstr>
      <vt:lpstr>Presenters</vt:lpstr>
      <vt:lpstr>How is Suicide a Public Health Problem for Those of Us Who Work in Agriculture and in Rural Communities?</vt:lpstr>
      <vt:lpstr>Farm/Ranch stress</vt:lpstr>
      <vt:lpstr>Financial stress and depression</vt:lpstr>
      <vt:lpstr>Farm/Ranch depression</vt:lpstr>
      <vt:lpstr>Farm/Ranch depression</vt:lpstr>
      <vt:lpstr>Farm/Ranch depression</vt:lpstr>
      <vt:lpstr>Non-Farm/Ranch depression</vt:lpstr>
      <vt:lpstr>What is the “common cold” of modern psychology?</vt:lpstr>
      <vt:lpstr>The “common cold” of modern psychology is depression.</vt:lpstr>
      <vt:lpstr>The “common cold” of modern psychology is depression.</vt:lpstr>
      <vt:lpstr>What do you think the leading external causes of death on Colorado ranches/farms have been?</vt:lpstr>
      <vt:lpstr>What do you think the leading external causes of death on Colorado ranches/farms have been?</vt:lpstr>
      <vt:lpstr>Farming and ranching are among the most dangerous occupations in the U.S.</vt:lpstr>
      <vt:lpstr>Financial stress and suicide</vt:lpstr>
      <vt:lpstr>Farm/Ranch suicide rates</vt:lpstr>
      <vt:lpstr>PowerPoint Presentation</vt:lpstr>
      <vt:lpstr>Western mountain states have the highest suicide death rates.</vt:lpstr>
      <vt:lpstr>PowerPoint Presentation</vt:lpstr>
      <vt:lpstr>PowerPoint Presentation</vt:lpstr>
      <vt:lpstr>Why do farmers/ranchers commit suicide at higher rates?</vt:lpstr>
      <vt:lpstr>Masculine “Scripts”  (David &amp; Brannon (1976)</vt:lpstr>
      <vt:lpstr>What are common predictors of suicide?  Source: Colorado Trust, 2002, p. 8</vt:lpstr>
      <vt:lpstr>Facts about Veteran Suicide</vt:lpstr>
      <vt:lpstr>What Are Some Strategies to Recognize and Assist Someone Who Might Be at Risk of Suicide?</vt:lpstr>
      <vt:lpstr>Recognizing Suicide Risk</vt:lpstr>
      <vt:lpstr>Addressing Invitations</vt:lpstr>
      <vt:lpstr>About Suicide</vt:lpstr>
      <vt:lpstr>PowerPoint Presentation</vt:lpstr>
      <vt:lpstr>Listen For:</vt:lpstr>
      <vt:lpstr>Create a Safety Plan Together</vt:lpstr>
      <vt:lpstr>Safety Plan Elements</vt:lpstr>
      <vt:lpstr>2-1-1 Locator: www.211.org National Suicide Prevention Lifeline:  1-800-273-TALK (Veterans Press 1) Lifeline Crisis Chat: www.suicidepreventionlifeline.org</vt:lpstr>
      <vt:lpstr>PowerPoint Presentation</vt:lpstr>
      <vt:lpstr>PowerPoint Presentation</vt:lpstr>
      <vt:lpstr>Be careful out there. Take good care of yourselves!</vt:lpstr>
      <vt:lpstr>Thank you very much!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Multi-Disciplinary Intervention Approach For Use With Farm Families Undergoing Crisis and Change</dc:title>
  <dc:creator>Authorized User</dc:creator>
  <cp:lastModifiedBy>Jones, Paul J</cp:lastModifiedBy>
  <cp:revision>503</cp:revision>
  <cp:lastPrinted>2014-06-24T17:38:22Z</cp:lastPrinted>
  <dcterms:created xsi:type="dcterms:W3CDTF">1995-05-28T16:28:04Z</dcterms:created>
  <dcterms:modified xsi:type="dcterms:W3CDTF">2014-06-26T13:29:38Z</dcterms:modified>
</cp:coreProperties>
</file>