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2" r:id="rId2"/>
    <p:sldId id="329" r:id="rId3"/>
    <p:sldId id="328" r:id="rId4"/>
    <p:sldId id="323" r:id="rId5"/>
    <p:sldId id="324" r:id="rId6"/>
    <p:sldId id="325" r:id="rId7"/>
    <p:sldId id="326" r:id="rId8"/>
    <p:sldId id="327" r:id="rId9"/>
    <p:sldId id="256" r:id="rId10"/>
    <p:sldId id="257" r:id="rId11"/>
    <p:sldId id="268" r:id="rId12"/>
    <p:sldId id="269" r:id="rId13"/>
    <p:sldId id="283" r:id="rId14"/>
    <p:sldId id="270" r:id="rId15"/>
    <p:sldId id="280" r:id="rId16"/>
    <p:sldId id="281" r:id="rId17"/>
    <p:sldId id="284" r:id="rId18"/>
    <p:sldId id="285" r:id="rId19"/>
    <p:sldId id="295" r:id="rId20"/>
    <p:sldId id="296" r:id="rId21"/>
    <p:sldId id="297" r:id="rId22"/>
    <p:sldId id="298" r:id="rId23"/>
    <p:sldId id="308" r:id="rId24"/>
    <p:sldId id="309" r:id="rId25"/>
    <p:sldId id="310" r:id="rId26"/>
    <p:sldId id="311" r:id="rId27"/>
    <p:sldId id="320" r:id="rId28"/>
    <p:sldId id="32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660"/>
  </p:normalViewPr>
  <p:slideViewPr>
    <p:cSldViewPr>
      <p:cViewPr varScale="1">
        <p:scale>
          <a:sx n="89" d="100"/>
          <a:sy n="89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236EB-ED3F-4917-A6A2-5039E62A118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F29F0-F507-434E-B426-26266D041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1D1385-A0EE-4C4A-A90B-4E1D1692D434}" type="slidenum">
              <a:rPr lang="en-US" altLang="en-US" sz="1200" u="non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sz="1200" u="non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1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Sensor/Group	Value</a:t>
            </a:r>
          </a:p>
          <a:p>
            <a:r>
              <a:rPr lang="en-US" dirty="0" smtClean="0"/>
              <a:t>LX210:48.48.02 S0004	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Pres.	32.75</a:t>
            </a:r>
          </a:p>
          <a:p>
            <a:r>
              <a:rPr lang="en-US" dirty="0" smtClean="0"/>
              <a:t>Peak Pres.	204.31</a:t>
            </a:r>
          </a:p>
          <a:p>
            <a:r>
              <a:rPr lang="en-US" dirty="0" smtClean="0"/>
              <a:t>Min Pres.	5.01</a:t>
            </a:r>
          </a:p>
          <a:p>
            <a:r>
              <a:rPr lang="en-US" dirty="0" smtClean="0"/>
              <a:t>Area (in^2)	159.0</a:t>
            </a:r>
          </a:p>
          <a:p>
            <a:r>
              <a:rPr lang="en-US" dirty="0" smtClean="0"/>
              <a:t>Est. Load (N)	447.93</a:t>
            </a:r>
          </a:p>
          <a:p>
            <a:r>
              <a:rPr lang="en-US" dirty="0" smtClean="0"/>
              <a:t>Variance (s²)	940.58</a:t>
            </a:r>
          </a:p>
          <a:p>
            <a:r>
              <a:rPr lang="en-US" dirty="0" smtClean="0"/>
              <a:t>Session Mean	39.62</a:t>
            </a:r>
          </a:p>
          <a:p>
            <a:r>
              <a:rPr lang="en-US" dirty="0" smtClean="0"/>
              <a:t>Session Variance (s²)	13.4</a:t>
            </a:r>
          </a:p>
          <a:p>
            <a:r>
              <a:rPr lang="en-US" dirty="0" smtClean="0"/>
              <a:t>SPD% (static)	21.92</a:t>
            </a:r>
          </a:p>
          <a:p>
            <a:r>
              <a:rPr lang="en-US" dirty="0" smtClean="0"/>
              <a:t>SPD% (dynamic)	22.58</a:t>
            </a:r>
          </a:p>
          <a:p>
            <a:r>
              <a:rPr lang="en-US" dirty="0" smtClean="0"/>
              <a:t>Center of Pressure (</a:t>
            </a:r>
            <a:r>
              <a:rPr lang="en-US" dirty="0" err="1" smtClean="0"/>
              <a:t>row;column</a:t>
            </a:r>
            <a:r>
              <a:rPr lang="en-US" dirty="0" smtClean="0"/>
              <a:t>):	24.82; 22.52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29F0-F507-434E-B426-26266D0418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Sensor/Group	Value</a:t>
            </a:r>
          </a:p>
          <a:p>
            <a:r>
              <a:rPr lang="en-US" dirty="0" smtClean="0"/>
              <a:t>LX210:48.48.02 S0004	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Pres.	30.68</a:t>
            </a:r>
          </a:p>
          <a:p>
            <a:r>
              <a:rPr lang="en-US" dirty="0" smtClean="0"/>
              <a:t>Peak Pres.	164.22</a:t>
            </a:r>
          </a:p>
          <a:p>
            <a:r>
              <a:rPr lang="en-US" dirty="0" smtClean="0"/>
              <a:t>Min Pres.	5.32</a:t>
            </a:r>
          </a:p>
          <a:p>
            <a:r>
              <a:rPr lang="en-US" dirty="0" smtClean="0"/>
              <a:t>Area (in^2)	226.5</a:t>
            </a:r>
          </a:p>
          <a:p>
            <a:r>
              <a:rPr lang="en-US" dirty="0" smtClean="0"/>
              <a:t>Est. Load (N)	597.81</a:t>
            </a:r>
          </a:p>
          <a:p>
            <a:r>
              <a:rPr lang="en-US" dirty="0" smtClean="0"/>
              <a:t>Variance (s²)	472.8</a:t>
            </a:r>
          </a:p>
          <a:p>
            <a:r>
              <a:rPr lang="en-US" dirty="0" smtClean="0"/>
              <a:t>Session Mean	32.0</a:t>
            </a:r>
          </a:p>
          <a:p>
            <a:r>
              <a:rPr lang="en-US" dirty="0" smtClean="0"/>
              <a:t>Session Variance (s²)	8.82</a:t>
            </a:r>
          </a:p>
          <a:p>
            <a:r>
              <a:rPr lang="en-US" dirty="0" smtClean="0"/>
              <a:t>SPD% (static)	12.55</a:t>
            </a:r>
          </a:p>
          <a:p>
            <a:r>
              <a:rPr lang="en-US" dirty="0" smtClean="0"/>
              <a:t>SPD% (dynamic)	20.02</a:t>
            </a:r>
          </a:p>
          <a:p>
            <a:r>
              <a:rPr lang="en-US" dirty="0" smtClean="0"/>
              <a:t>Center of Pressure (</a:t>
            </a:r>
            <a:r>
              <a:rPr lang="en-US" dirty="0" err="1" smtClean="0"/>
              <a:t>row;column</a:t>
            </a:r>
            <a:r>
              <a:rPr lang="en-US" dirty="0" smtClean="0"/>
              <a:t>):	29.04; 26.85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29F0-F507-434E-B426-26266D0418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5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Sensor/Group	Value</a:t>
            </a:r>
          </a:p>
          <a:p>
            <a:r>
              <a:rPr lang="en-US" dirty="0" smtClean="0"/>
              <a:t>LX210:48.48.02 S0004	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Pres.	34.41</a:t>
            </a:r>
          </a:p>
          <a:p>
            <a:r>
              <a:rPr lang="en-US" dirty="0" smtClean="0"/>
              <a:t>Peak Pres.	254.88</a:t>
            </a:r>
          </a:p>
          <a:p>
            <a:r>
              <a:rPr lang="en-US" dirty="0" smtClean="0"/>
              <a:t>Min Pres.	5.2</a:t>
            </a:r>
          </a:p>
          <a:p>
            <a:r>
              <a:rPr lang="en-US" dirty="0" smtClean="0"/>
              <a:t>Area (in^2)	235.0</a:t>
            </a:r>
          </a:p>
          <a:p>
            <a:r>
              <a:rPr lang="en-US" dirty="0" smtClean="0"/>
              <a:t>Est. Load (N)	695.55</a:t>
            </a:r>
          </a:p>
          <a:p>
            <a:r>
              <a:rPr lang="en-US" dirty="0" smtClean="0"/>
              <a:t>Variance (s²)	1150.79</a:t>
            </a:r>
          </a:p>
          <a:p>
            <a:r>
              <a:rPr lang="en-US" dirty="0" smtClean="0"/>
              <a:t>Session Mean	32.0</a:t>
            </a:r>
          </a:p>
          <a:p>
            <a:r>
              <a:rPr lang="en-US" dirty="0" smtClean="0"/>
              <a:t>Session Variance (s²)	8.82</a:t>
            </a:r>
          </a:p>
          <a:p>
            <a:r>
              <a:rPr lang="en-US" dirty="0" smtClean="0"/>
              <a:t>SPD% (static)	24.3</a:t>
            </a:r>
          </a:p>
          <a:p>
            <a:r>
              <a:rPr lang="en-US" dirty="0" smtClean="0"/>
              <a:t>SPD% (dynamic)	20.02</a:t>
            </a:r>
          </a:p>
          <a:p>
            <a:r>
              <a:rPr lang="en-US" dirty="0" smtClean="0"/>
              <a:t>Center of Pressure (</a:t>
            </a:r>
            <a:r>
              <a:rPr lang="en-US" dirty="0" err="1" smtClean="0"/>
              <a:t>row;column</a:t>
            </a:r>
            <a:r>
              <a:rPr lang="en-US" dirty="0" smtClean="0"/>
              <a:t>):	31.95; 25.82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29F0-F507-434E-B426-26266D0418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0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Sensor/Group	Value</a:t>
            </a:r>
          </a:p>
          <a:p>
            <a:r>
              <a:rPr lang="en-US" dirty="0" smtClean="0"/>
              <a:t>LX210:48.48.02 S0004	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Pres.	29.01</a:t>
            </a:r>
          </a:p>
          <a:p>
            <a:r>
              <a:rPr lang="en-US" dirty="0" smtClean="0"/>
              <a:t>Peak Pres.	174.7</a:t>
            </a:r>
          </a:p>
          <a:p>
            <a:r>
              <a:rPr lang="en-US" dirty="0" smtClean="0"/>
              <a:t>Min Pres.	5.2</a:t>
            </a:r>
          </a:p>
          <a:p>
            <a:r>
              <a:rPr lang="en-US" dirty="0" smtClean="0"/>
              <a:t>Area (in^2)	205.75</a:t>
            </a:r>
          </a:p>
          <a:p>
            <a:r>
              <a:rPr lang="en-US" dirty="0" smtClean="0"/>
              <a:t>Est. Load (N)	513.37</a:t>
            </a:r>
          </a:p>
          <a:p>
            <a:r>
              <a:rPr lang="en-US" dirty="0" smtClean="0"/>
              <a:t>Variance (s²)	552.93</a:t>
            </a:r>
          </a:p>
          <a:p>
            <a:r>
              <a:rPr lang="en-US" dirty="0" smtClean="0"/>
              <a:t>Session Mean	32.0</a:t>
            </a:r>
          </a:p>
          <a:p>
            <a:r>
              <a:rPr lang="en-US" dirty="0" smtClean="0"/>
              <a:t>Session Variance (s²)	8.82</a:t>
            </a:r>
          </a:p>
          <a:p>
            <a:r>
              <a:rPr lang="en-US" dirty="0" smtClean="0"/>
              <a:t>SPD% (static)	16.43</a:t>
            </a:r>
          </a:p>
          <a:p>
            <a:r>
              <a:rPr lang="en-US" dirty="0" smtClean="0"/>
              <a:t>SPD% (dynamic)	20.02</a:t>
            </a:r>
          </a:p>
          <a:p>
            <a:r>
              <a:rPr lang="en-US" dirty="0" smtClean="0"/>
              <a:t>Center of Pressure (</a:t>
            </a:r>
            <a:r>
              <a:rPr lang="en-US" dirty="0" err="1" smtClean="0"/>
              <a:t>row;column</a:t>
            </a:r>
            <a:r>
              <a:rPr lang="en-US" smtClean="0"/>
              <a:t>):	31.83; 26.14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29F0-F507-434E-B426-26266D0418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29F0-F507-434E-B426-26266D0418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29F0-F507-434E-B426-26266D0418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0ECD4-EC9C-45B6-95AE-C9A863AF3A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0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1D1385-A0EE-4C4A-A90B-4E1D1692D434}" type="slidenum">
              <a:rPr lang="en-US" altLang="en-US" sz="1200" u="non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sz="1200" u="non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8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1D1385-A0EE-4C4A-A90B-4E1D1692D434}" type="slidenum">
              <a:rPr lang="en-US" altLang="en-US" sz="1200" u="non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 sz="1200" u="non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1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1D1385-A0EE-4C4A-A90B-4E1D1692D434}" type="slidenum">
              <a:rPr lang="en-US" altLang="en-US" sz="1200" u="non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 sz="1200" u="non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4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1D1385-A0EE-4C4A-A90B-4E1D1692D434}" type="slidenum">
              <a:rPr lang="en-US" altLang="en-US" sz="1200" u="non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z="1200" u="non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1D1385-A0EE-4C4A-A90B-4E1D1692D434}" type="slidenum">
              <a:rPr lang="en-US" altLang="en-US" sz="1200" u="non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 sz="1200" u="non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71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Sensor/Group	Value</a:t>
            </a:r>
          </a:p>
          <a:p>
            <a:r>
              <a:rPr lang="en-US" dirty="0" smtClean="0"/>
              <a:t>LX210:48.48.02 S0004	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Pres.	37.82</a:t>
            </a:r>
          </a:p>
          <a:p>
            <a:r>
              <a:rPr lang="en-US" dirty="0" smtClean="0"/>
              <a:t>Peak Pres.	238.13</a:t>
            </a:r>
          </a:p>
          <a:p>
            <a:r>
              <a:rPr lang="en-US" dirty="0" smtClean="0"/>
              <a:t>Min Pres.	5.01</a:t>
            </a:r>
          </a:p>
          <a:p>
            <a:r>
              <a:rPr lang="en-US" dirty="0" smtClean="0"/>
              <a:t>Area (in^2)	147.0</a:t>
            </a:r>
          </a:p>
          <a:p>
            <a:r>
              <a:rPr lang="en-US" dirty="0" smtClean="0"/>
              <a:t>Est. Load (N)	478.26</a:t>
            </a:r>
          </a:p>
          <a:p>
            <a:r>
              <a:rPr lang="en-US" dirty="0" smtClean="0"/>
              <a:t>Variance (s²)	1363.07</a:t>
            </a:r>
          </a:p>
          <a:p>
            <a:r>
              <a:rPr lang="en-US" dirty="0" smtClean="0"/>
              <a:t>Session Mean	39.62</a:t>
            </a:r>
          </a:p>
          <a:p>
            <a:r>
              <a:rPr lang="en-US" dirty="0" smtClean="0"/>
              <a:t>Session Variance (s²)	13.4</a:t>
            </a:r>
          </a:p>
          <a:p>
            <a:r>
              <a:rPr lang="en-US" dirty="0" smtClean="0"/>
              <a:t>SPD% (static)	23.82</a:t>
            </a:r>
          </a:p>
          <a:p>
            <a:r>
              <a:rPr lang="en-US" dirty="0" smtClean="0"/>
              <a:t>SPD% (dynamic)	22.58</a:t>
            </a:r>
          </a:p>
          <a:p>
            <a:r>
              <a:rPr lang="en-US" dirty="0" smtClean="0"/>
              <a:t>Center of Pressure (</a:t>
            </a:r>
            <a:r>
              <a:rPr lang="en-US" dirty="0" err="1" smtClean="0"/>
              <a:t>row;column</a:t>
            </a:r>
            <a:r>
              <a:rPr lang="en-US" dirty="0" smtClean="0"/>
              <a:t>):	25.15; 21.93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29F0-F507-434E-B426-26266D0418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Sensor/Group	Value</a:t>
            </a:r>
          </a:p>
          <a:p>
            <a:r>
              <a:rPr lang="en-US" dirty="0" smtClean="0"/>
              <a:t>LX210:48.48.02 S0004	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Pres.	43.59</a:t>
            </a:r>
          </a:p>
          <a:p>
            <a:r>
              <a:rPr lang="en-US" dirty="0" smtClean="0"/>
              <a:t>Peak Pres.	228.71</a:t>
            </a:r>
          </a:p>
          <a:p>
            <a:r>
              <a:rPr lang="en-US" dirty="0" smtClean="0"/>
              <a:t>Min Pres.	5.01</a:t>
            </a:r>
          </a:p>
          <a:p>
            <a:r>
              <a:rPr lang="en-US" dirty="0" smtClean="0"/>
              <a:t>Area (in^2)	167.0</a:t>
            </a:r>
          </a:p>
          <a:p>
            <a:r>
              <a:rPr lang="en-US" dirty="0" smtClean="0"/>
              <a:t>Est. Load (N)	626.17</a:t>
            </a:r>
          </a:p>
          <a:p>
            <a:r>
              <a:rPr lang="en-US" dirty="0" smtClean="0"/>
              <a:t>Variance (s²)	1669.82</a:t>
            </a:r>
          </a:p>
          <a:p>
            <a:r>
              <a:rPr lang="en-US" dirty="0" smtClean="0"/>
              <a:t>Session Mean	39.62</a:t>
            </a:r>
          </a:p>
          <a:p>
            <a:r>
              <a:rPr lang="en-US" dirty="0" smtClean="0"/>
              <a:t>Session Variance (s²)	13.4</a:t>
            </a:r>
          </a:p>
          <a:p>
            <a:r>
              <a:rPr lang="en-US" dirty="0" smtClean="0"/>
              <a:t>SPD% (static)	21.97</a:t>
            </a:r>
          </a:p>
          <a:p>
            <a:r>
              <a:rPr lang="en-US" dirty="0" smtClean="0"/>
              <a:t>SPD% (dynamic)	22.58</a:t>
            </a:r>
          </a:p>
          <a:p>
            <a:r>
              <a:rPr lang="en-US" dirty="0" smtClean="0"/>
              <a:t>Center of Pressure (</a:t>
            </a:r>
            <a:r>
              <a:rPr lang="en-US" dirty="0" err="1" smtClean="0"/>
              <a:t>row;column</a:t>
            </a:r>
            <a:r>
              <a:rPr lang="en-US" dirty="0" smtClean="0"/>
              <a:t>):	23.51; 23.52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F29F0-F507-434E-B426-26266D0418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6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1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8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5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9C4F-9E97-4E65-8B38-9D0B8DA80C5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64BD-F16E-4F6A-937F-0EC67E21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bility.org/Online-Train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jonesp@purdu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4007"/>
            <a:ext cx="9143999" cy="111139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Virtual </a:t>
            </a:r>
            <a:r>
              <a:rPr lang="en-US" sz="4000" dirty="0" err="1" smtClean="0">
                <a:solidFill>
                  <a:srgbClr val="FF0000"/>
                </a:solidFill>
              </a:rPr>
              <a:t>Unconferencing</a:t>
            </a:r>
            <a:r>
              <a:rPr lang="en-US" sz="4000" dirty="0">
                <a:solidFill>
                  <a:srgbClr val="FF0000"/>
                </a:solidFill>
              </a:rPr>
              <a:t> Session: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Getting to the Bottom: AgrAbility's Discussion on Seating Issues in Agricultural Machinery 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Carla </a:t>
            </a:r>
            <a:r>
              <a:rPr lang="en-US" sz="3100" dirty="0" err="1" smtClean="0">
                <a:solidFill>
                  <a:srgbClr val="FF0000"/>
                </a:solidFill>
              </a:rPr>
              <a:t>Wilhite</a:t>
            </a: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University of New Mexico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AgrAbility </a:t>
            </a:r>
            <a:r>
              <a:rPr lang="en-US" sz="2700" dirty="0" smtClean="0">
                <a:solidFill>
                  <a:srgbClr val="FF0000"/>
                </a:solidFill>
              </a:rPr>
              <a:t>Virtual National Training Workshop</a:t>
            </a:r>
            <a:r>
              <a:rPr lang="en-US" sz="2700" dirty="0">
                <a:solidFill>
                  <a:srgbClr val="FF0000"/>
                </a:solidFill>
              </a:rPr>
              <a:t/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Thursday, February 23, 2017</a:t>
            </a:r>
            <a:r>
              <a:rPr lang="en-US" sz="2700" dirty="0">
                <a:solidFill>
                  <a:srgbClr val="FF0000"/>
                </a:solidFill>
              </a:rPr>
              <a:t/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3:00 p.m</a:t>
            </a:r>
            <a:r>
              <a:rPr lang="en-US" sz="2700" dirty="0">
                <a:solidFill>
                  <a:srgbClr val="FF0000"/>
                </a:solidFill>
              </a:rPr>
              <a:t>. ET</a:t>
            </a: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4" name="Picture 3" title="AgrAbility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33" y="513483"/>
            <a:ext cx="5251142" cy="11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ANTONIO CONTOUR SETTLE (frame 1)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754411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90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CONTOUR 300 SEC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" y="457200"/>
            <a:ext cx="7315200" cy="40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1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CONTOUR POST PRESSURE RELIEF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5 M  11 SEC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315200" cy="405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4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2 INCH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8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ANTONIO 2 INCH SETTLE (frame 1)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1504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1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2 INCH 300 SEC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27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8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2 INCH POST PRESSURE RELIEF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23045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76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ROHO LOW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4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Antonio ROHO_LOW PROFILE   SETTLE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45716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4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ROHO_LOW PROFILE  300 SEC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45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7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79572" y="2133600"/>
            <a:ext cx="8327012" cy="5105400"/>
          </a:xfrm>
        </p:spPr>
        <p:txBody>
          <a:bodyPr>
            <a:normAutofit/>
          </a:bodyPr>
          <a:lstStyle/>
          <a:p>
            <a:pPr marL="401629" indent="-401629">
              <a:lnSpc>
                <a:spcPts val="2900"/>
              </a:lnSpc>
            </a:pPr>
            <a:r>
              <a:rPr lang="en-US" altLang="en-US" sz="2600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Audio available through computer or phone.</a:t>
            </a:r>
          </a:p>
          <a:p>
            <a:pPr marL="401629" indent="-401629">
              <a:lnSpc>
                <a:spcPts val="2900"/>
              </a:lnSpc>
            </a:pPr>
            <a:r>
              <a:rPr lang="en-US" altLang="en-US" sz="2600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Check sound via </a:t>
            </a:r>
            <a:r>
              <a:rPr lang="en-US" altLang="en-US" sz="2600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Audio menu at top left</a:t>
            </a:r>
            <a:endParaRPr lang="en-US" altLang="en-US" sz="2600" dirty="0"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1629" indent="-401629">
              <a:lnSpc>
                <a:spcPts val="2900"/>
              </a:lnSpc>
            </a:pPr>
            <a:r>
              <a:rPr lang="en-US" altLang="en-US" sz="2600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Closed captions: </a:t>
            </a:r>
            <a:r>
              <a:rPr lang="en-US" altLang="en-US" sz="2600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see Chat window for URL. </a:t>
            </a:r>
            <a:r>
              <a:rPr lang="en-US" altLang="en-US" sz="2600" u="sng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Must open in a separate browser window</a:t>
            </a:r>
            <a:r>
              <a:rPr lang="en-US" altLang="en-US" sz="2600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 Put the WebEx window and captioning browser side-by-side.</a:t>
            </a:r>
            <a:endParaRPr lang="en-US" altLang="en-US" sz="2600" dirty="0"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1629" indent="-401629">
              <a:lnSpc>
                <a:spcPts val="2900"/>
              </a:lnSpc>
            </a:pPr>
            <a:r>
              <a:rPr lang="en-US" altLang="en-US" sz="2600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Expand/contract any of the windows in the right-hand column with the arrows</a:t>
            </a:r>
            <a:r>
              <a:rPr lang="en-US" altLang="en-US" sz="2600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 May need to do this to see video of presenter.</a:t>
            </a:r>
            <a:endParaRPr lang="en-US" altLang="en-US" sz="2600" dirty="0"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1629" indent="-401629">
              <a:lnSpc>
                <a:spcPts val="2900"/>
              </a:lnSpc>
            </a:pPr>
            <a:r>
              <a:rPr lang="en-US" altLang="en-US" sz="2600" dirty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Expand/contract the size of the right-hand column.</a:t>
            </a:r>
          </a:p>
        </p:txBody>
      </p:sp>
      <p:pic>
        <p:nvPicPr>
          <p:cNvPr id="8195" name="Picture 5" descr="agrMDns.jpg" title="AgrAbil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51312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5035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Basic Webinar Instructions</a:t>
            </a:r>
          </a:p>
        </p:txBody>
      </p:sp>
    </p:spTree>
    <p:extLst>
      <p:ext uri="{BB962C8B-B14F-4D97-AF65-F5344CB8AC3E}">
        <p14:creationId xmlns:p14="http://schemas.microsoft.com/office/powerpoint/2010/main" val="27400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Antonio ROHO_LOW PROFILE   POST PRESSURE RELIEF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229600" cy="455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482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ROHO MID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7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Antonio ROHO_MID PROFILE   SETTLE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45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124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ROHO_MID PROFILE  300 SEC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4800"/>
            <a:ext cx="8229600" cy="45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915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Antonio ROHO_MID PROFILE   POST PRESSURE RELIEF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229600" cy="453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909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ROHO HIGH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7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Antonio ROHO_ HIGH PROFILE   SETTLE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28600"/>
            <a:ext cx="82304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66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ROHO_ HIGH PROFILE  270 SEC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315200" cy="406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84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ROHO_ HIGH PROFILE  300 SEC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45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8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64525" cy="4267200"/>
          </a:xfrm>
        </p:spPr>
        <p:txBody>
          <a:bodyPr rtlCol="0">
            <a:normAutofit/>
          </a:bodyPr>
          <a:lstStyle/>
          <a:p>
            <a:pPr marL="401813" indent="-401813">
              <a:lnSpc>
                <a:spcPts val="2900"/>
              </a:lnSpc>
              <a:defRPr/>
            </a:pP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 quick survey questions + opportunity to share comments</a:t>
            </a:r>
          </a:p>
          <a:p>
            <a:pPr marL="401813" indent="-401813">
              <a:lnSpc>
                <a:spcPts val="2900"/>
              </a:lnSpc>
              <a:defRPr/>
            </a:pP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Session recorded and archived with PowerPoint files at </a:t>
            </a: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  <a:hlinkClick r:id="rId3"/>
              </a:rPr>
              <a:t>www.agrability.org/Online-Training</a:t>
            </a: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n-US" sz="2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1813" indent="-401813">
              <a:lnSpc>
                <a:spcPts val="2900"/>
              </a:lnSpc>
              <a:defRPr/>
            </a:pP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Problems: use chat window or email </a:t>
            </a:r>
            <a:r>
              <a:rPr lang="en-US" sz="2600" dirty="0" smtClean="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hlinkClick r:id="rId4"/>
              </a:rPr>
              <a:t>jonesp@purdue.edu</a:t>
            </a:r>
            <a:r>
              <a:rPr lang="en-US" sz="2600" dirty="0" smtClean="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endParaRPr lang="en-US" sz="2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9720">
              <a:lnSpc>
                <a:spcPts val="2900"/>
              </a:lnSpc>
              <a:defRPr/>
            </a:pPr>
            <a:endParaRPr lang="en-US" dirty="0" smtClean="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5035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Basic Webinar Instructions</a:t>
            </a:r>
          </a:p>
        </p:txBody>
      </p:sp>
      <p:pic>
        <p:nvPicPr>
          <p:cNvPr id="11268" name="Picture 5" descr="agrMDns.jpg" title="AgrAbility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6355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79572" y="2133600"/>
            <a:ext cx="8327012" cy="44365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i="1" dirty="0" smtClean="0"/>
              <a:t>The </a:t>
            </a:r>
            <a:r>
              <a:rPr lang="en-US" sz="3000" i="1" dirty="0"/>
              <a:t>sum of the expertise of the people in the audience is greater than the sum of expertise of the people on stage.</a:t>
            </a:r>
          </a:p>
          <a:p>
            <a:pPr marL="0" indent="0">
              <a:buNone/>
            </a:pPr>
            <a:r>
              <a:rPr lang="en-US" sz="3000" dirty="0"/>
              <a:t> </a:t>
            </a:r>
          </a:p>
          <a:p>
            <a:pPr marL="0" indent="0">
              <a:buNone/>
            </a:pPr>
            <a:r>
              <a:rPr lang="en-US" sz="3000" dirty="0" err="1"/>
              <a:t>Unconferencing</a:t>
            </a:r>
            <a:r>
              <a:rPr lang="en-US" sz="3000" dirty="0"/>
              <a:t> is a </a:t>
            </a:r>
            <a:r>
              <a:rPr lang="en-US" sz="3000" dirty="0" smtClean="0"/>
              <a:t>structured discussion </a:t>
            </a:r>
            <a:r>
              <a:rPr lang="en-US" sz="3000" dirty="0"/>
              <a:t>to tap everyone’s expertise so that each person receives the maximum benefit. </a:t>
            </a:r>
          </a:p>
        </p:txBody>
      </p:sp>
      <p:pic>
        <p:nvPicPr>
          <p:cNvPr id="8195" name="Picture 5" descr="agrMDns.jpg" title="AgrAbil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51312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5035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Unconferencing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Principle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18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79572" y="2133600"/>
            <a:ext cx="8327012" cy="44365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smtClean="0"/>
              <a:t>discussion </a:t>
            </a:r>
            <a:r>
              <a:rPr lang="en-US" sz="3000" smtClean="0"/>
              <a:t>leader provides </a:t>
            </a:r>
            <a:r>
              <a:rPr lang="en-US" sz="3000" dirty="0" smtClean="0"/>
              <a:t>an overview of the topic and general direction for the conversation.</a:t>
            </a:r>
          </a:p>
          <a:p>
            <a:r>
              <a:rPr lang="en-US" sz="3000" dirty="0" smtClean="0"/>
              <a:t>The participants (YOU) provide the majority of the content.</a:t>
            </a:r>
          </a:p>
          <a:p>
            <a:r>
              <a:rPr lang="en-US" sz="3000" dirty="0" smtClean="0"/>
              <a:t>Questions are welcome in addition to comments.</a:t>
            </a:r>
            <a:endParaRPr lang="en-US" sz="3000" dirty="0"/>
          </a:p>
        </p:txBody>
      </p:sp>
      <p:pic>
        <p:nvPicPr>
          <p:cNvPr id="8195" name="Picture 5" descr="agrMDns.jpg" title="AgrAbil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51312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5035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Unconferencing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Structure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2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79572" y="2133600"/>
            <a:ext cx="8327012" cy="44365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Verbally: use your web microphone or phone connection.</a:t>
            </a:r>
          </a:p>
          <a:p>
            <a:r>
              <a:rPr lang="en-US" sz="3000" dirty="0" smtClean="0"/>
              <a:t>Please keep your line muted unless you’re speaking. Use mute button on WebEx interface or on your phone.</a:t>
            </a:r>
            <a:endParaRPr lang="en-US" sz="3000" dirty="0"/>
          </a:p>
        </p:txBody>
      </p:sp>
      <p:pic>
        <p:nvPicPr>
          <p:cNvPr id="8195" name="Picture 5" descr="agrMDns.jpg" title="AgrAbil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51312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5035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Ways to Contribute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18" y="4176668"/>
            <a:ext cx="4412482" cy="21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79572" y="2133600"/>
            <a:ext cx="8327012" cy="4436584"/>
          </a:xfrm>
        </p:spPr>
        <p:txBody>
          <a:bodyPr>
            <a:normAutofit/>
          </a:bodyPr>
          <a:lstStyle/>
          <a:p>
            <a:r>
              <a:rPr lang="en-US" sz="3000" dirty="0"/>
              <a:t>The Chat option</a:t>
            </a:r>
          </a:p>
          <a:p>
            <a:pPr lvl="1"/>
            <a:r>
              <a:rPr lang="en-US" sz="2600" dirty="0"/>
              <a:t>Type your question or comment in the Chat section and click “Send”</a:t>
            </a:r>
          </a:p>
          <a:p>
            <a:r>
              <a:rPr lang="en-US" sz="3000" dirty="0" smtClean="0"/>
              <a:t>We will be taking notes on the whiteboard.</a:t>
            </a:r>
          </a:p>
        </p:txBody>
      </p:sp>
      <p:pic>
        <p:nvPicPr>
          <p:cNvPr id="8195" name="Picture 5" descr="agrMDns.jpg" title="AgrAbil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51312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5035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Ways to Contribute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36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79572" y="2133600"/>
            <a:ext cx="8327012" cy="443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</a:t>
            </a:r>
            <a:r>
              <a:rPr lang="en-US" sz="3000" dirty="0"/>
              <a:t>problems in seating are front-line AgrAbility staff seeing during farm visits?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</a:t>
            </a:r>
            <a:r>
              <a:rPr lang="en-US" sz="3000" dirty="0"/>
              <a:t>interventions are being used to improve seating for AgrAbility customers to address these problems?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How </a:t>
            </a:r>
            <a:r>
              <a:rPr lang="en-US" sz="3000" dirty="0"/>
              <a:t>are interventions currently being measured for effectiveness/outcome?</a:t>
            </a:r>
            <a:endParaRPr lang="en-US" sz="3000" dirty="0" smtClean="0"/>
          </a:p>
        </p:txBody>
      </p:sp>
      <p:pic>
        <p:nvPicPr>
          <p:cNvPr id="8195" name="Picture 5" descr="agrMDns.jpg" title="AgrAbil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51312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50351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General Topic Questions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5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199"/>
          </a:xfrm>
        </p:spPr>
        <p:txBody>
          <a:bodyPr/>
          <a:lstStyle/>
          <a:p>
            <a:r>
              <a:rPr lang="en-US" dirty="0" smtClean="0"/>
              <a:t>Antonio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1600" b="1" u="sng" dirty="0" err="1" smtClean="0"/>
              <a:t>Xsensor</a:t>
            </a:r>
            <a:r>
              <a:rPr lang="en-US" sz="1600" b="1" u="sng" dirty="0" smtClean="0"/>
              <a:t> data 9/19/15</a:t>
            </a:r>
          </a:p>
          <a:p>
            <a:pPr algn="l"/>
            <a:r>
              <a:rPr lang="en-US" sz="1600" dirty="0" smtClean="0"/>
              <a:t>Time: 14:22</a:t>
            </a:r>
          </a:p>
          <a:p>
            <a:pPr algn="l"/>
            <a:r>
              <a:rPr lang="en-US" sz="1600" dirty="0" smtClean="0"/>
              <a:t>Temp: 82.8</a:t>
            </a:r>
          </a:p>
          <a:p>
            <a:pPr algn="l"/>
            <a:r>
              <a:rPr lang="en-US" sz="1600" dirty="0" smtClean="0"/>
              <a:t>Relative humidity: 31%</a:t>
            </a:r>
          </a:p>
          <a:p>
            <a:pPr algn="l"/>
            <a:r>
              <a:rPr lang="en-US" sz="1600" dirty="0" smtClean="0"/>
              <a:t>Wind: 3 MPH </a:t>
            </a:r>
          </a:p>
          <a:p>
            <a:pPr algn="l"/>
            <a:r>
              <a:rPr lang="en-US" sz="1600" dirty="0" smtClean="0"/>
              <a:t>LUX: 18,000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Gender: M</a:t>
            </a:r>
          </a:p>
          <a:p>
            <a:pPr algn="l"/>
            <a:r>
              <a:rPr lang="en-US" sz="1600" dirty="0" smtClean="0"/>
              <a:t>Weight: 145 </a:t>
            </a:r>
            <a:r>
              <a:rPr lang="en-US" sz="1600" dirty="0" err="1" smtClean="0"/>
              <a:t>lb</a:t>
            </a:r>
            <a:endParaRPr lang="en-US" sz="1600" dirty="0" smtClean="0"/>
          </a:p>
          <a:p>
            <a:pPr algn="l"/>
            <a:r>
              <a:rPr lang="en-US" sz="1600" dirty="0" smtClean="0"/>
              <a:t>Height: 5 ‘ 08’’</a:t>
            </a:r>
          </a:p>
          <a:p>
            <a:pPr algn="l"/>
            <a:r>
              <a:rPr lang="en-US" sz="1600" dirty="0" smtClean="0"/>
              <a:t>Age: 73</a:t>
            </a:r>
          </a:p>
          <a:p>
            <a:pPr algn="l"/>
            <a:r>
              <a:rPr lang="en-US" sz="1600" dirty="0"/>
              <a:t>Major health issues: N/A</a:t>
            </a:r>
          </a:p>
          <a:p>
            <a:pPr algn="l"/>
            <a:r>
              <a:rPr lang="en-US" sz="1600" dirty="0" smtClean="0"/>
              <a:t>Clothing: jeans, boots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Minute 1: paved @ 10 MPH</a:t>
            </a:r>
          </a:p>
          <a:p>
            <a:pPr algn="l"/>
            <a:r>
              <a:rPr lang="en-US" sz="1600" dirty="0"/>
              <a:t>Minute </a:t>
            </a:r>
            <a:r>
              <a:rPr lang="en-US" sz="1600" dirty="0" smtClean="0"/>
              <a:t>2-5: dirt field @ 8MPH</a:t>
            </a:r>
          </a:p>
          <a:p>
            <a:pPr algn="l"/>
            <a:r>
              <a:rPr lang="en-US" sz="1600" dirty="0" smtClean="0"/>
              <a:t>Settle: </a:t>
            </a:r>
            <a:r>
              <a:rPr lang="en-US" sz="1600" dirty="0"/>
              <a:t>dirt field @ </a:t>
            </a:r>
            <a:r>
              <a:rPr lang="en-US" sz="1600" dirty="0" smtClean="0"/>
              <a:t>0MPH (ignition off)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End </a:t>
            </a:r>
            <a:r>
              <a:rPr lang="en-US" sz="1600" dirty="0"/>
              <a:t>Time: </a:t>
            </a:r>
            <a:r>
              <a:rPr lang="en-US" sz="1600" dirty="0" smtClean="0"/>
              <a:t>16:17</a:t>
            </a:r>
            <a:endParaRPr lang="en-US" sz="1600" dirty="0"/>
          </a:p>
          <a:p>
            <a:pPr algn="l"/>
            <a:r>
              <a:rPr lang="en-US" sz="1600" dirty="0"/>
              <a:t>Temp: </a:t>
            </a:r>
            <a:r>
              <a:rPr lang="en-US" sz="1600" dirty="0" smtClean="0"/>
              <a:t>83.3</a:t>
            </a:r>
            <a:endParaRPr lang="en-US" sz="1600" dirty="0"/>
          </a:p>
          <a:p>
            <a:pPr algn="l"/>
            <a:r>
              <a:rPr lang="en-US" sz="1600" dirty="0"/>
              <a:t>Relative humidity: </a:t>
            </a:r>
            <a:r>
              <a:rPr lang="en-US" sz="1600" dirty="0" smtClean="0"/>
              <a:t>not recorded</a:t>
            </a:r>
            <a:endParaRPr lang="en-US" sz="1600" dirty="0"/>
          </a:p>
          <a:p>
            <a:pPr algn="l"/>
            <a:r>
              <a:rPr lang="en-US" sz="1600" dirty="0"/>
              <a:t>Wind: </a:t>
            </a:r>
            <a:r>
              <a:rPr lang="en-US" sz="1600" dirty="0" smtClean="0"/>
              <a:t>3MPH </a:t>
            </a:r>
            <a:endParaRPr lang="en-US" sz="1600" dirty="0"/>
          </a:p>
          <a:p>
            <a:pPr algn="l"/>
            <a:r>
              <a:rPr lang="en-US" sz="1600" dirty="0"/>
              <a:t>LUX: not recorded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Subject Comments: </a:t>
            </a:r>
            <a:r>
              <a:rPr lang="en-US" sz="1600" dirty="0" smtClean="0"/>
              <a:t>N/A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NOTES: No pressure relief was completed during the High Profile ROHO.</a:t>
            </a:r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5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524</Words>
  <Application>Microsoft Office PowerPoint</Application>
  <PresentationFormat>On-screen Show (4:3)</PresentationFormat>
  <Paragraphs>189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Lucida Sans Unicode</vt:lpstr>
      <vt:lpstr>Times</vt:lpstr>
      <vt:lpstr>Office Theme</vt:lpstr>
      <vt:lpstr>Virtual Unconferencing Session: Getting to the Bottom: AgrAbility's Discussion on Seating Issues in Agricultural Machinery   Carla Wilhite University of New Mexico  AgrAbility Virtual National Training Workshop Thursday, February 23, 2017 3:00 p.m. ET </vt:lpstr>
      <vt:lpstr>Basic Webinar Instructions</vt:lpstr>
      <vt:lpstr>Basic Webinar Instructions</vt:lpstr>
      <vt:lpstr>The Unconferencing Principle</vt:lpstr>
      <vt:lpstr>Unconferencing Structure</vt:lpstr>
      <vt:lpstr>Ways to Contribute</vt:lpstr>
      <vt:lpstr>Ways to Contribute</vt:lpstr>
      <vt:lpstr>General Topic Questions</vt:lpstr>
      <vt:lpstr>Antonio</vt:lpstr>
      <vt:lpstr>ANTONIO CONTOUR SETTLE (frame 1)  </vt:lpstr>
      <vt:lpstr>ANTONIO CONTOUR 300 SEC</vt:lpstr>
      <vt:lpstr>ANTONIO CONTOUR POST PRESSURE RELIEF</vt:lpstr>
      <vt:lpstr>ANTONIO 2 INCH</vt:lpstr>
      <vt:lpstr>ANTONIO 2 INCH SETTLE (frame 1)  </vt:lpstr>
      <vt:lpstr>ANTONIO 2 INCH 300 SEC</vt:lpstr>
      <vt:lpstr>ANTONIO 2 INCH POST PRESSURE RELIEF</vt:lpstr>
      <vt:lpstr>Antonio ROHO LOW PROFILE</vt:lpstr>
      <vt:lpstr>Antonio ROHO_LOW PROFILE   SETTLE </vt:lpstr>
      <vt:lpstr>Antonio ROHO_LOW PROFILE  300 SEC</vt:lpstr>
      <vt:lpstr>Antonio ROHO_LOW PROFILE   POST PRESSURE RELIEF</vt:lpstr>
      <vt:lpstr>Antonio ROHO MID PROFILE</vt:lpstr>
      <vt:lpstr>Antonio ROHO_MID PROFILE   SETTLE </vt:lpstr>
      <vt:lpstr>Antonio ROHO_MID PROFILE  300 SEC</vt:lpstr>
      <vt:lpstr>Antonio ROHO_MID PROFILE   POST PRESSURE RELIEF</vt:lpstr>
      <vt:lpstr>Antonio ROHO HIGH PROFILE</vt:lpstr>
      <vt:lpstr>Antonio ROHO_ HIGH PROFILE   SETTLE </vt:lpstr>
      <vt:lpstr>Antonio ROHO_ HIGH PROFILE  270 SEC</vt:lpstr>
      <vt:lpstr>Antonio ROHO_ HIGH PROFILE  300 SEC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</dc:creator>
  <cp:lastModifiedBy>Jones, Paul J</cp:lastModifiedBy>
  <cp:revision>37</cp:revision>
  <dcterms:created xsi:type="dcterms:W3CDTF">2015-10-15T02:30:52Z</dcterms:created>
  <dcterms:modified xsi:type="dcterms:W3CDTF">2017-02-23T19:23:11Z</dcterms:modified>
</cp:coreProperties>
</file>