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0"/>
  </p:notesMasterIdLst>
  <p:sldIdLst>
    <p:sldId id="280" r:id="rId3"/>
    <p:sldId id="281" r:id="rId4"/>
    <p:sldId id="282" r:id="rId5"/>
    <p:sldId id="283" r:id="rId6"/>
    <p:sldId id="284" r:id="rId7"/>
    <p:sldId id="256" r:id="rId8"/>
    <p:sldId id="266" r:id="rId9"/>
    <p:sldId id="272" r:id="rId10"/>
    <p:sldId id="279" r:id="rId11"/>
    <p:sldId id="268" r:id="rId12"/>
    <p:sldId id="269" r:id="rId13"/>
    <p:sldId id="273" r:id="rId14"/>
    <p:sldId id="271" r:id="rId15"/>
    <p:sldId id="267" r:id="rId16"/>
    <p:sldId id="258" r:id="rId17"/>
    <p:sldId id="257" r:id="rId18"/>
    <p:sldId id="259" r:id="rId19"/>
    <p:sldId id="260" r:id="rId20"/>
    <p:sldId id="274" r:id="rId21"/>
    <p:sldId id="275" r:id="rId22"/>
    <p:sldId id="276" r:id="rId23"/>
    <p:sldId id="277" r:id="rId24"/>
    <p:sldId id="278" r:id="rId25"/>
    <p:sldId id="262" r:id="rId26"/>
    <p:sldId id="264" r:id="rId27"/>
    <p:sldId id="263"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31B"/>
    <a:srgbClr val="72AF2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82" autoAdjust="0"/>
  </p:normalViewPr>
  <p:slideViewPr>
    <p:cSldViewPr>
      <p:cViewPr>
        <p:scale>
          <a:sx n="82" d="100"/>
          <a:sy n="82" d="100"/>
        </p:scale>
        <p:origin x="355"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1B1BC-A6B1-4C1B-9B3D-D434B8E6FB00}" type="datetimeFigureOut">
              <a:rPr lang="en-US" smtClean="0"/>
              <a:t>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21741-4D48-46A4-9DB7-4EA127CAA0BC}" type="slidenum">
              <a:rPr lang="en-US" smtClean="0"/>
              <a:t>‹#›</a:t>
            </a:fld>
            <a:endParaRPr lang="en-US"/>
          </a:p>
        </p:txBody>
      </p:sp>
    </p:spTree>
    <p:extLst>
      <p:ext uri="{BB962C8B-B14F-4D97-AF65-F5344CB8AC3E}">
        <p14:creationId xmlns:p14="http://schemas.microsoft.com/office/powerpoint/2010/main" val="311274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078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ECD4-EC9C-45B6-95AE-C9A863AF3A45}" type="slidenum">
              <a:rPr lang="en-US" smtClean="0"/>
              <a:t>4</a:t>
            </a:fld>
            <a:endParaRPr lang="en-US"/>
          </a:p>
        </p:txBody>
      </p:sp>
    </p:spTree>
    <p:extLst>
      <p:ext uri="{BB962C8B-B14F-4D97-AF65-F5344CB8AC3E}">
        <p14:creationId xmlns:p14="http://schemas.microsoft.com/office/powerpoint/2010/main" val="279835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058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Ebenefits</a:t>
            </a:r>
            <a:r>
              <a:rPr lang="en-US" dirty="0" smtClean="0"/>
              <a:t>-</a:t>
            </a:r>
          </a:p>
          <a:p>
            <a:pPr marL="628650" lvl="1" indent="-171450">
              <a:buFont typeface="Arial" panose="020B0604020202020204" pitchFamily="34" charset="0"/>
              <a:buChar char="•"/>
            </a:pPr>
            <a:r>
              <a:rPr kumimoji="0" lang="en-US" sz="2000" b="0" i="0" u="none" strike="noStrike" kern="1200" cap="none" spc="0" normalizeH="0" baseline="0" noProof="0" dirty="0" smtClean="0">
                <a:ln>
                  <a:noFill/>
                </a:ln>
                <a:solidFill>
                  <a:prstClr val="white"/>
                </a:solidFill>
                <a:effectLst/>
                <a:uLnTx/>
                <a:uFillTx/>
                <a:latin typeface="+mn-lt"/>
                <a:ea typeface="Calibri"/>
                <a:cs typeface="Times New Roman"/>
              </a:rPr>
              <a:t>Every veteran should have an account on here.  It shows where to go for benefits and gives highlights of VA programs.</a:t>
            </a:r>
          </a:p>
          <a:p>
            <a:pPr marL="171450" lvl="0" indent="-171450">
              <a:buFont typeface="Arial" panose="020B0604020202020204" pitchFamily="34" charset="0"/>
              <a:buChar char="•"/>
            </a:pPr>
            <a:r>
              <a:rPr lang="en-US" dirty="0" smtClean="0"/>
              <a:t>IAVA</a:t>
            </a:r>
          </a:p>
          <a:p>
            <a:pPr marL="628650" lvl="1"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Once signed up on this website, you can request help filing for any benefits you may qualify for.</a:t>
            </a:r>
          </a:p>
          <a:p>
            <a:pPr marL="171450" lvl="0" indent="-171450">
              <a:buFont typeface="Arial" panose="020B0604020202020204" pitchFamily="34" charset="0"/>
              <a:buChar char="•"/>
            </a:pPr>
            <a:r>
              <a:rPr kumimoji="0" lang="en-US" sz="2800" b="0" i="0" u="none" strike="noStrike" kern="1200" cap="none" spc="0" normalizeH="0" baseline="0" noProof="0" dirty="0" err="1" smtClean="0">
                <a:ln>
                  <a:noFill/>
                </a:ln>
                <a:solidFill>
                  <a:prstClr val="white"/>
                </a:solidFill>
                <a:effectLst/>
                <a:uLnTx/>
                <a:uFillTx/>
                <a:latin typeface="+mn-lt"/>
                <a:ea typeface="Calibri"/>
                <a:cs typeface="Times New Roman"/>
              </a:rPr>
              <a:t>TexVet</a:t>
            </a:r>
            <a:endPar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endParaRPr>
          </a:p>
          <a:p>
            <a:pPr marL="628650" lvl="1"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This is Texas’ main  site for Veteran resources.</a:t>
            </a:r>
          </a:p>
          <a:p>
            <a:pPr marL="628650" lvl="1"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Many other states have similar sites</a:t>
            </a:r>
          </a:p>
          <a:p>
            <a:pPr marL="171450" lvl="0"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Beta</a:t>
            </a:r>
          </a:p>
          <a:p>
            <a:pPr marL="628650" lvl="1"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This site has quite a few transitional resources for those newly exiting from the military.  They can also help with mental health counseling as well.</a:t>
            </a:r>
          </a:p>
          <a:p>
            <a:pPr marL="171450" lvl="0"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DAV</a:t>
            </a:r>
          </a:p>
          <a:p>
            <a:pPr marL="628650" lvl="1"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This site allows for VA claim representation for those that have service connected disabilities and need them evaluated.  They will help you file and see it through to the end.</a:t>
            </a:r>
          </a:p>
          <a:p>
            <a:pPr marL="171450" lvl="0"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TVC</a:t>
            </a:r>
          </a:p>
          <a:p>
            <a:pPr marL="628650" lvl="1"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Texas Veteran’s Commission.  Very helpful in employment, training, and educational resources.</a:t>
            </a:r>
          </a:p>
          <a:p>
            <a:pPr marL="171450" lvl="0" indent="-171450">
              <a:buFont typeface="Arial" panose="020B0604020202020204" pitchFamily="34" charset="0"/>
              <a:buChar char="•"/>
            </a:pPr>
            <a:r>
              <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rPr>
              <a:t>RP/6</a:t>
            </a:r>
          </a:p>
          <a:p>
            <a:pPr marL="628650" lvl="1" indent="-171450">
              <a:buFont typeface="Arial" panose="020B0604020202020204" pitchFamily="34" charset="0"/>
              <a:buChar char="•"/>
            </a:pPr>
            <a:r>
              <a:rPr lang="en-US" sz="2800" b="0" i="0" dirty="0" smtClean="0">
                <a:solidFill>
                  <a:srgbClr val="676767"/>
                </a:solidFill>
                <a:effectLst/>
                <a:latin typeface="Helvetica Neue"/>
              </a:rPr>
              <a:t>A</a:t>
            </a:r>
            <a:r>
              <a:rPr lang="en-US" sz="2800" b="0" i="0" baseline="0" dirty="0" smtClean="0">
                <a:solidFill>
                  <a:srgbClr val="676767"/>
                </a:solidFill>
                <a:effectLst/>
                <a:latin typeface="Helvetica Neue"/>
              </a:rPr>
              <a:t> u</a:t>
            </a:r>
            <a:r>
              <a:rPr lang="en-US" sz="2800" b="0" i="0" dirty="0" smtClean="0">
                <a:solidFill>
                  <a:srgbClr val="676767"/>
                </a:solidFill>
                <a:effectLst/>
                <a:latin typeface="Helvetica Neue"/>
              </a:rPr>
              <a:t>nique transition model facility that in military terms can be coined a “rally point” or civilian “one-stop-shop”. They connect targeted resources for transitioning service members and their families in more efficient, effective, and positive ways. </a:t>
            </a:r>
          </a:p>
          <a:p>
            <a:pPr marL="171450" lvl="0" indent="-171450">
              <a:buFont typeface="Arial" panose="020B0604020202020204" pitchFamily="34" charset="0"/>
              <a:buChar char="•"/>
            </a:pPr>
            <a:r>
              <a:rPr kumimoji="0" lang="en-US" sz="2800" b="0" i="0" u="none" strike="noStrike" kern="1200" cap="none" spc="0" normalizeH="0" baseline="0" noProof="0" dirty="0" smtClean="0">
                <a:ln>
                  <a:noFill/>
                </a:ln>
                <a:solidFill>
                  <a:srgbClr val="676767"/>
                </a:solidFill>
                <a:effectLst/>
                <a:uLnTx/>
                <a:uFillTx/>
                <a:latin typeface="Helvetica Neue"/>
                <a:ea typeface="Calibri"/>
                <a:cs typeface="Times New Roman"/>
              </a:rPr>
              <a:t>County Service Officers</a:t>
            </a:r>
          </a:p>
          <a:p>
            <a:pPr marL="628650" lvl="1" indent="-171450">
              <a:buFont typeface="Arial" panose="020B0604020202020204" pitchFamily="34" charset="0"/>
              <a:buChar char="•"/>
            </a:pPr>
            <a:r>
              <a:rPr kumimoji="0" lang="en-US" sz="2800" b="0" i="0" u="none" strike="noStrike" kern="1200" cap="none" spc="0" normalizeH="0" baseline="0" noProof="0" dirty="0" smtClean="0">
                <a:ln>
                  <a:noFill/>
                </a:ln>
                <a:solidFill>
                  <a:srgbClr val="676767"/>
                </a:solidFill>
                <a:effectLst/>
                <a:uLnTx/>
                <a:uFillTx/>
                <a:latin typeface="Helvetica Neue"/>
                <a:ea typeface="Calibri"/>
                <a:cs typeface="Times New Roman"/>
              </a:rPr>
              <a:t>Veterans employed by the county to assist other Veterans is finding and applying for services</a:t>
            </a:r>
            <a:endPar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endParaRPr>
          </a:p>
          <a:p>
            <a:pPr marL="171450" lvl="0" indent="-171450">
              <a:buFont typeface="Arial" panose="020B0604020202020204" pitchFamily="34" charset="0"/>
              <a:buChar char="•"/>
            </a:pPr>
            <a:endParaRPr kumimoji="0" lang="en-US" sz="2800" b="0" i="0" u="none" strike="noStrike" kern="1200" cap="none" spc="0" normalizeH="0" baseline="0" noProof="0" dirty="0" smtClean="0">
              <a:ln>
                <a:noFill/>
              </a:ln>
              <a:solidFill>
                <a:prstClr val="white"/>
              </a:solidFill>
              <a:effectLst/>
              <a:uLnTx/>
              <a:uFillTx/>
              <a:latin typeface="+mn-lt"/>
              <a:ea typeface="Calibri"/>
              <a:cs typeface="Times New Roman"/>
            </a:endParaRPr>
          </a:p>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4121741-4D48-46A4-9DB7-4EA127CAA0BC}" type="slidenum">
              <a:rPr lang="en-US" smtClean="0"/>
              <a:t>9</a:t>
            </a:fld>
            <a:endParaRPr lang="en-US"/>
          </a:p>
        </p:txBody>
      </p:sp>
    </p:spTree>
    <p:extLst>
      <p:ext uri="{BB962C8B-B14F-4D97-AF65-F5344CB8AC3E}">
        <p14:creationId xmlns:p14="http://schemas.microsoft.com/office/powerpoint/2010/main" val="252725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21741-4D48-46A4-9DB7-4EA127CAA0BC}" type="slidenum">
              <a:rPr lang="en-US" smtClean="0"/>
              <a:t>24</a:t>
            </a:fld>
            <a:endParaRPr lang="en-US"/>
          </a:p>
        </p:txBody>
      </p:sp>
    </p:spTree>
    <p:extLst>
      <p:ext uri="{BB962C8B-B14F-4D97-AF65-F5344CB8AC3E}">
        <p14:creationId xmlns:p14="http://schemas.microsoft.com/office/powerpoint/2010/main" val="227094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1681014930"/>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300386577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3756336497"/>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1670" y="3276296"/>
            <a:ext cx="7772400" cy="1622730"/>
          </a:xfrm>
          <a:effectLst>
            <a:outerShdw blurRad="50800" dist="38100" dir="2700000" algn="tl" rotWithShape="0">
              <a:prstClr val="black">
                <a:alpha val="40000"/>
              </a:prstClr>
            </a:outerShdw>
          </a:effectLst>
        </p:spPr>
        <p:txBody>
          <a:bodyPr>
            <a:normAutofit/>
          </a:bodyPr>
          <a:lstStyle>
            <a:lvl1pPr algn="ctr">
              <a:defRPr sz="3600">
                <a:solidFill>
                  <a:srgbClr val="FFC000"/>
                </a:solidFill>
              </a:defRPr>
            </a:lvl1pPr>
          </a:lstStyle>
          <a:p>
            <a:r>
              <a:rPr lang="en-US"/>
              <a:t>Click to edit Master title style</a:t>
            </a:r>
            <a:endParaRPr lang="en-US" dirty="0"/>
          </a:p>
        </p:txBody>
      </p:sp>
      <p:sp>
        <p:nvSpPr>
          <p:cNvPr id="3" name="Subtitle 2"/>
          <p:cNvSpPr>
            <a:spLocks noGrp="1"/>
          </p:cNvSpPr>
          <p:nvPr>
            <p:ph type="subTitle" idx="1"/>
          </p:nvPr>
        </p:nvSpPr>
        <p:spPr>
          <a:xfrm>
            <a:off x="1365195" y="4803345"/>
            <a:ext cx="6400800" cy="610820"/>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D96E16-762D-4EAD-9F8C-F9A9629C3047}" type="datetimeFigureOut">
              <a:rPr lang="en-US"/>
              <a:pPr>
                <a:defRPr/>
              </a:pPr>
              <a:t>2/21/2017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73F8BC4-3072-4C09-93E4-26B26AEFD016}" type="slidenum">
              <a:rPr lang="en-US"/>
              <a:pPr>
                <a:defRPr/>
              </a:pPr>
              <a:t>‹#›</a:t>
            </a:fld>
            <a:endParaRPr lang="en-US"/>
          </a:p>
        </p:txBody>
      </p:sp>
    </p:spTree>
    <p:extLst>
      <p:ext uri="{BB962C8B-B14F-4D97-AF65-F5344CB8AC3E}">
        <p14:creationId xmlns:p14="http://schemas.microsoft.com/office/powerpoint/2010/main" val="1148279011"/>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ctr">
              <a:defRPr sz="3600">
                <a:solidFill>
                  <a:srgbClr val="FFC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36006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84B433-DE32-4778-B3D3-BDEC7C469AA2}" type="datetimeFigureOut">
              <a:rPr lang="en-US"/>
              <a:pPr>
                <a:defRPr/>
              </a:pPr>
              <a:t>2/21/2017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AA7B6F-95A5-45CD-94A7-40B4F8C140CB}" type="slidenum">
              <a:rPr lang="en-US"/>
              <a:pPr>
                <a:defRPr/>
              </a:pPr>
              <a:t>‹#›</a:t>
            </a:fld>
            <a:endParaRPr lang="en-US"/>
          </a:p>
        </p:txBody>
      </p:sp>
    </p:spTree>
    <p:extLst>
      <p:ext uri="{BB962C8B-B14F-4D97-AF65-F5344CB8AC3E}">
        <p14:creationId xmlns:p14="http://schemas.microsoft.com/office/powerpoint/2010/main" val="3462846584"/>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899" y="374900"/>
            <a:ext cx="7016195" cy="1143000"/>
          </a:xfrm>
        </p:spPr>
        <p:txBody>
          <a:bodyPr>
            <a:normAutofit/>
          </a:bodyPr>
          <a:lstStyle>
            <a:lvl1pPr algn="l">
              <a:defRPr sz="3600">
                <a:solidFill>
                  <a:srgbClr val="FFC000"/>
                </a:solidFill>
              </a:defRPr>
            </a:lvl1pPr>
          </a:lstStyle>
          <a:p>
            <a:r>
              <a:rPr lang="en-US"/>
              <a:t>Click to edit Master title style</a:t>
            </a:r>
            <a:endParaRPr lang="en-US" dirty="0"/>
          </a:p>
        </p:txBody>
      </p:sp>
      <p:sp>
        <p:nvSpPr>
          <p:cNvPr id="3" name="Content Placeholder 2"/>
          <p:cNvSpPr>
            <a:spLocks noGrp="1"/>
          </p:cNvSpPr>
          <p:nvPr>
            <p:ph idx="1"/>
          </p:nvPr>
        </p:nvSpPr>
        <p:spPr>
          <a:xfrm>
            <a:off x="1517900" y="1544098"/>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528F6AB-9401-4D78-A7D4-A663AFBB4D0B}" type="datetimeFigureOut">
              <a:rPr lang="en-US"/>
              <a:pPr>
                <a:defRPr/>
              </a:pPr>
              <a:t>2/21/2017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6241384-908F-481E-9047-CC2F375E727A}" type="slidenum">
              <a:rPr lang="en-US"/>
              <a:pPr>
                <a:defRPr/>
              </a:pPr>
              <a:t>‹#›</a:t>
            </a:fld>
            <a:endParaRPr lang="en-US"/>
          </a:p>
        </p:txBody>
      </p:sp>
    </p:spTree>
    <p:extLst>
      <p:ext uri="{BB962C8B-B14F-4D97-AF65-F5344CB8AC3E}">
        <p14:creationId xmlns:p14="http://schemas.microsoft.com/office/powerpoint/2010/main" val="1052602599"/>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53BD2FA-9B82-4A3A-97E0-92118E084FE2}" type="datetimeFigureOut">
              <a:rPr lang="en-US"/>
              <a:pPr>
                <a:defRPr/>
              </a:pPr>
              <a:t>2/21/2017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8DE54D-F794-4C58-B6A9-B2AF5D79E157}" type="slidenum">
              <a:rPr lang="en-US"/>
              <a:pPr>
                <a:defRPr/>
              </a:pPr>
              <a:t>‹#›</a:t>
            </a:fld>
            <a:endParaRPr lang="en-US"/>
          </a:p>
        </p:txBody>
      </p:sp>
    </p:spTree>
    <p:extLst>
      <p:ext uri="{BB962C8B-B14F-4D97-AF65-F5344CB8AC3E}">
        <p14:creationId xmlns:p14="http://schemas.microsoft.com/office/powerpoint/2010/main" val="4217764360"/>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71D1473-CF25-46AF-B2B4-DBA53853C531}" type="datetimeFigureOut">
              <a:rPr lang="en-US"/>
              <a:pPr>
                <a:defRPr/>
              </a:pPr>
              <a:t>2/21/2017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CF6320A-D9E1-4CFB-9FB4-5F1C5443A379}" type="slidenum">
              <a:rPr lang="en-US"/>
              <a:pPr>
                <a:defRPr/>
              </a:pPr>
              <a:t>‹#›</a:t>
            </a:fld>
            <a:endParaRPr lang="en-US"/>
          </a:p>
        </p:txBody>
      </p:sp>
    </p:spTree>
    <p:extLst>
      <p:ext uri="{BB962C8B-B14F-4D97-AF65-F5344CB8AC3E}">
        <p14:creationId xmlns:p14="http://schemas.microsoft.com/office/powerpoint/2010/main" val="803232672"/>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1143000"/>
          </a:xfrm>
        </p:spPr>
        <p:txBody>
          <a:bodyPr>
            <a:normAutofit/>
          </a:bodyPr>
          <a:lstStyle>
            <a:lvl1pPr algn="ctr">
              <a:defRPr sz="3600">
                <a:solidFill>
                  <a:srgbClr val="FFC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7A26FF9-1E6F-4DE9-B4CA-84476893DD50}" type="datetimeFigureOut">
              <a:rPr lang="en-US"/>
              <a:pPr>
                <a:defRPr/>
              </a:pPr>
              <a:t>2/21/2017</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111D03-17BB-42BD-99CB-09586FBD1BBA}" type="slidenum">
              <a:rPr lang="en-US"/>
              <a:pPr>
                <a:defRPr/>
              </a:pPr>
              <a:t>‹#›</a:t>
            </a:fld>
            <a:endParaRPr lang="en-US"/>
          </a:p>
        </p:txBody>
      </p:sp>
    </p:spTree>
    <p:extLst>
      <p:ext uri="{BB962C8B-B14F-4D97-AF65-F5344CB8AC3E}">
        <p14:creationId xmlns:p14="http://schemas.microsoft.com/office/powerpoint/2010/main" val="2242996293"/>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008BD5-A6E3-473F-B5E8-07D19DB4AE94}" type="datetimeFigureOut">
              <a:rPr lang="en-US"/>
              <a:pPr>
                <a:defRPr/>
              </a:pPr>
              <a:t>2/21/2017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A857DB6-DF69-4F71-897D-444D9583952A}" type="slidenum">
              <a:rPr lang="en-US"/>
              <a:pPr>
                <a:defRPr/>
              </a:pPr>
              <a:t>‹#›</a:t>
            </a:fld>
            <a:endParaRPr lang="en-US"/>
          </a:p>
        </p:txBody>
      </p:sp>
    </p:spTree>
    <p:extLst>
      <p:ext uri="{BB962C8B-B14F-4D97-AF65-F5344CB8AC3E}">
        <p14:creationId xmlns:p14="http://schemas.microsoft.com/office/powerpoint/2010/main" val="3873459868"/>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664F46D-49B7-4CD6-964C-03392656EF0A}" type="datetimeFigureOut">
              <a:rPr lang="en-US"/>
              <a:pPr>
                <a:defRPr/>
              </a:pPr>
              <a:t>2/21/2017</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F4879D-3A4A-4929-A7CB-98A11DA2F958}" type="slidenum">
              <a:rPr lang="en-US"/>
              <a:pPr>
                <a:defRPr/>
              </a:pPr>
              <a:t>‹#›</a:t>
            </a:fld>
            <a:endParaRPr lang="en-US"/>
          </a:p>
        </p:txBody>
      </p:sp>
    </p:spTree>
    <p:extLst>
      <p:ext uri="{BB962C8B-B14F-4D97-AF65-F5344CB8AC3E}">
        <p14:creationId xmlns:p14="http://schemas.microsoft.com/office/powerpoint/2010/main" val="1961534311"/>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339472017"/>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A74538-CB73-4ABA-A191-397BCE48C2C5}" type="datetimeFigureOut">
              <a:rPr lang="en-US"/>
              <a:pPr>
                <a:defRPr/>
              </a:pPr>
              <a:t>2/21/2017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3F09B3A-4926-41E2-AC92-C41C05303752}" type="slidenum">
              <a:rPr lang="en-US"/>
              <a:pPr>
                <a:defRPr/>
              </a:pPr>
              <a:t>‹#›</a:t>
            </a:fld>
            <a:endParaRPr lang="en-US"/>
          </a:p>
        </p:txBody>
      </p:sp>
    </p:spTree>
    <p:extLst>
      <p:ext uri="{BB962C8B-B14F-4D97-AF65-F5344CB8AC3E}">
        <p14:creationId xmlns:p14="http://schemas.microsoft.com/office/powerpoint/2010/main" val="3048207526"/>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69EDA3-95AE-4DEE-B116-8E3C214AB92D}" type="datetimeFigureOut">
              <a:rPr lang="en-US"/>
              <a:pPr>
                <a:defRPr/>
              </a:pPr>
              <a:t>2/21/2017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43D61CA-724F-43A0-B21D-FFE54D50572A}" type="slidenum">
              <a:rPr lang="en-US"/>
              <a:pPr>
                <a:defRPr/>
              </a:pPr>
              <a:t>‹#›</a:t>
            </a:fld>
            <a:endParaRPr lang="en-US"/>
          </a:p>
        </p:txBody>
      </p:sp>
    </p:spTree>
    <p:extLst>
      <p:ext uri="{BB962C8B-B14F-4D97-AF65-F5344CB8AC3E}">
        <p14:creationId xmlns:p14="http://schemas.microsoft.com/office/powerpoint/2010/main" val="3514491414"/>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B2AFC96-182C-473F-BDDF-E8B32FEFF749}" type="datetimeFigureOut">
              <a:rPr lang="en-US"/>
              <a:pPr>
                <a:defRPr/>
              </a:pPr>
              <a:t>2/21/2017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5016936-AE3B-4932-9A91-F79D4A3117F4}" type="slidenum">
              <a:rPr lang="en-US"/>
              <a:pPr>
                <a:defRPr/>
              </a:pPr>
              <a:t>‹#›</a:t>
            </a:fld>
            <a:endParaRPr lang="en-US"/>
          </a:p>
        </p:txBody>
      </p:sp>
    </p:spTree>
    <p:extLst>
      <p:ext uri="{BB962C8B-B14F-4D97-AF65-F5344CB8AC3E}">
        <p14:creationId xmlns:p14="http://schemas.microsoft.com/office/powerpoint/2010/main" val="1907174482"/>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3DA3F2-9A30-49D6-B50D-FF4CE391E902}" type="datetimeFigureOut">
              <a:rPr lang="en-US"/>
              <a:pPr>
                <a:defRPr/>
              </a:pPr>
              <a:t>2/21/2017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2279610-1510-4A3F-A949-835BADA36AE7}" type="slidenum">
              <a:rPr lang="en-US"/>
              <a:pPr>
                <a:defRPr/>
              </a:pPr>
              <a:t>‹#›</a:t>
            </a:fld>
            <a:endParaRPr lang="en-US"/>
          </a:p>
        </p:txBody>
      </p:sp>
    </p:spTree>
    <p:extLst>
      <p:ext uri="{BB962C8B-B14F-4D97-AF65-F5344CB8AC3E}">
        <p14:creationId xmlns:p14="http://schemas.microsoft.com/office/powerpoint/2010/main" val="78533553"/>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2" y="593369"/>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2"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6217621"/>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5085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1405417987"/>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2352187470"/>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152848101"/>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3955542923"/>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3465650926"/>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45222907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EBD6037-12D8-4B66-BCAF-4523199004B1}" type="datetimeFigureOut">
              <a:rPr lang="en-US" smtClean="0"/>
              <a:t>2/21/2017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6D4DB2E-45C7-4673-AFBA-72381CFE3874}" type="slidenum">
              <a:rPr lang="en-US" smtClean="0"/>
              <a:t>‹#›</a:t>
            </a:fld>
            <a:endParaRPr lang="en-US"/>
          </a:p>
        </p:txBody>
      </p:sp>
    </p:spTree>
    <p:extLst>
      <p:ext uri="{BB962C8B-B14F-4D97-AF65-F5344CB8AC3E}">
        <p14:creationId xmlns:p14="http://schemas.microsoft.com/office/powerpoint/2010/main" val="3273777448"/>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2EBD6037-12D8-4B66-BCAF-4523199004B1}" type="datetimeFigureOut">
              <a:rPr lang="en-US" smtClean="0"/>
              <a:t>2/21/2017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26D4DB2E-45C7-4673-AFBA-72381CFE38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ll/>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5798497B-2107-4BDA-8768-E78D942DC4F4}" type="datetimeFigureOut">
              <a:rPr lang="en-US"/>
              <a:pPr>
                <a:defRPr/>
              </a:pPr>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0799809C-9CBA-449B-9B39-409BCE3BED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slow">
    <p:pull/>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s.usda.gov/services/grant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rmcrediteast.com/knowledge-exchange/Webinar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hyperlink" Target="http://www.tvc.state.tx.us/" TargetMode="External"/><Relationship Id="rId3" Type="http://schemas.openxmlformats.org/officeDocument/2006/relationships/hyperlink" Target="http://www.ebenefits.va.gov/ebenefits/homepage" TargetMode="External"/><Relationship Id="rId7" Type="http://schemas.openxmlformats.org/officeDocument/2006/relationships/hyperlink" Target="https://www.dav.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beta.militaryonesource.mil/veteran" TargetMode="External"/><Relationship Id="rId5" Type="http://schemas.openxmlformats.org/officeDocument/2006/relationships/hyperlink" Target="http://www.texvet.org/" TargetMode="External"/><Relationship Id="rId4" Type="http://schemas.openxmlformats.org/officeDocument/2006/relationships/hyperlink" Target="http://www.iava.org/" TargetMode="External"/><Relationship Id="rId9" Type="http://schemas.openxmlformats.org/officeDocument/2006/relationships/hyperlink" Target="https://www.uso.org/programs/rp-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898507"/>
            <a:ext cx="8080375" cy="1111393"/>
          </a:xfrm>
        </p:spPr>
        <p:txBody>
          <a:bodyPr>
            <a:normAutofit fontScale="90000"/>
          </a:bodyPr>
          <a:lstStyle/>
          <a:p>
            <a:r>
              <a:rPr lang="en-US" sz="4000" dirty="0">
                <a:solidFill>
                  <a:schemeClr val="bg1"/>
                </a:solidFill>
              </a:rPr>
              <a:t> Resources for Veteran Farmers/Ranchers</a:t>
            </a: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100" dirty="0">
                <a:solidFill>
                  <a:schemeClr val="bg1"/>
                </a:solidFill>
              </a:rPr>
              <a:t>Erin </a:t>
            </a:r>
            <a:r>
              <a:rPr lang="en-US" sz="3100" dirty="0" smtClean="0">
                <a:solidFill>
                  <a:schemeClr val="bg1"/>
                </a:solidFill>
              </a:rPr>
              <a:t>Kimbrough </a:t>
            </a:r>
            <a:br>
              <a:rPr lang="en-US" sz="3100" dirty="0" smtClean="0">
                <a:solidFill>
                  <a:schemeClr val="bg1"/>
                </a:solidFill>
              </a:rPr>
            </a:br>
            <a:r>
              <a:rPr lang="en-US" sz="3100" dirty="0" smtClean="0">
                <a:solidFill>
                  <a:schemeClr val="bg1"/>
                </a:solidFill>
              </a:rPr>
              <a:t>Texas </a:t>
            </a:r>
            <a:r>
              <a:rPr lang="en-US" sz="3100" dirty="0">
                <a:solidFill>
                  <a:schemeClr val="bg1"/>
                </a:solidFill>
              </a:rPr>
              <a:t>AgrAbility</a:t>
            </a:r>
            <a:r>
              <a:rPr lang="en-US" sz="3600" b="1" dirty="0" smtClean="0">
                <a:solidFill>
                  <a:schemeClr val="bg1"/>
                </a:solidFill>
              </a:rPr>
              <a:t/>
            </a:r>
            <a:br>
              <a:rPr lang="en-US" sz="3600" b="1" dirty="0" smtClean="0">
                <a:solidFill>
                  <a:schemeClr val="bg1"/>
                </a:solidFill>
              </a:rPr>
            </a:br>
            <a:r>
              <a:rPr lang="en-US" sz="3100" b="1" dirty="0" smtClean="0">
                <a:solidFill>
                  <a:schemeClr val="bg1"/>
                </a:solidFill>
              </a:rPr>
              <a:t/>
            </a:r>
            <a:br>
              <a:rPr lang="en-US" sz="3100" b="1" dirty="0" smtClean="0">
                <a:solidFill>
                  <a:schemeClr val="bg1"/>
                </a:solidFill>
              </a:rPr>
            </a:br>
            <a:r>
              <a:rPr lang="en-US" sz="2700" dirty="0">
                <a:solidFill>
                  <a:schemeClr val="bg1"/>
                </a:solidFill>
              </a:rPr>
              <a:t>AgrAbility </a:t>
            </a:r>
            <a:r>
              <a:rPr lang="en-US" sz="2700" dirty="0" smtClean="0">
                <a:solidFill>
                  <a:schemeClr val="bg1"/>
                </a:solidFill>
              </a:rPr>
              <a:t>Virtual National Training Workshop</a:t>
            </a:r>
            <a:r>
              <a:rPr lang="en-US" sz="2700" dirty="0">
                <a:solidFill>
                  <a:schemeClr val="bg1"/>
                </a:solidFill>
              </a:rPr>
              <a:t/>
            </a:r>
            <a:br>
              <a:rPr lang="en-US" sz="2700" dirty="0">
                <a:solidFill>
                  <a:schemeClr val="bg1"/>
                </a:solidFill>
              </a:rPr>
            </a:br>
            <a:r>
              <a:rPr lang="en-US" sz="2700" dirty="0" smtClean="0">
                <a:solidFill>
                  <a:schemeClr val="bg1"/>
                </a:solidFill>
              </a:rPr>
              <a:t>Tuesday, February 20, 2017</a:t>
            </a:r>
            <a:r>
              <a:rPr lang="en-US" sz="2700" dirty="0">
                <a:solidFill>
                  <a:schemeClr val="bg1"/>
                </a:solidFill>
              </a:rPr>
              <a:t/>
            </a:r>
            <a:br>
              <a:rPr lang="en-US" sz="2700" dirty="0">
                <a:solidFill>
                  <a:schemeClr val="bg1"/>
                </a:solidFill>
              </a:rPr>
            </a:br>
            <a:r>
              <a:rPr lang="en-US" sz="2700" dirty="0" smtClean="0">
                <a:solidFill>
                  <a:schemeClr val="bg1"/>
                </a:solidFill>
              </a:rPr>
              <a:t>3:00 p.m</a:t>
            </a:r>
            <a:r>
              <a:rPr lang="en-US" sz="2700" dirty="0">
                <a:solidFill>
                  <a:schemeClr val="bg1"/>
                </a:solidFill>
              </a:rPr>
              <a:t>. ET</a:t>
            </a:r>
            <a:r>
              <a:rPr lang="en-US" b="1" dirty="0" smtClean="0">
                <a:latin typeface="+mj-lt"/>
              </a:rPr>
              <a:t/>
            </a:r>
            <a:br>
              <a:rPr lang="en-US" b="1" dirty="0" smtClean="0">
                <a:latin typeface="+mj-lt"/>
              </a:rPr>
            </a:br>
            <a:endParaRPr lang="en-US" dirty="0">
              <a:latin typeface="+mj-lt"/>
            </a:endParaRPr>
          </a:p>
        </p:txBody>
      </p:sp>
      <p:pic>
        <p:nvPicPr>
          <p:cNvPr id="4" name="Picture 3" title="AgrAbility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57541" y="457200"/>
            <a:ext cx="5251142" cy="1147253"/>
          </a:xfrm>
          <a:prstGeom prst="rect">
            <a:avLst/>
          </a:prstGeom>
        </p:spPr>
      </p:pic>
    </p:spTree>
    <p:extLst>
      <p:ext uri="{BB962C8B-B14F-4D97-AF65-F5344CB8AC3E}">
        <p14:creationId xmlns:p14="http://schemas.microsoft.com/office/powerpoint/2010/main" val="413259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National Farming/Ranching Resources</a:t>
            </a:r>
            <a:endParaRPr lang="en-US" dirty="0"/>
          </a:p>
        </p:txBody>
      </p:sp>
      <p:sp>
        <p:nvSpPr>
          <p:cNvPr id="3" name="Content Placeholder 2"/>
          <p:cNvSpPr>
            <a:spLocks noGrp="1"/>
          </p:cNvSpPr>
          <p:nvPr>
            <p:ph idx="1"/>
          </p:nvPr>
        </p:nvSpPr>
        <p:spPr>
          <a:xfrm>
            <a:off x="304800" y="2057401"/>
            <a:ext cx="8686800" cy="4221468"/>
          </a:xfrm>
        </p:spPr>
        <p:txBody>
          <a:bodyPr/>
          <a:lstStyle/>
          <a:p>
            <a:r>
              <a:rPr lang="en-US" dirty="0" smtClean="0"/>
              <a:t>USDA Natural Resources Conservation Service</a:t>
            </a:r>
          </a:p>
          <a:p>
            <a:pPr lvl="1"/>
            <a:r>
              <a:rPr lang="en-US" dirty="0" smtClean="0"/>
              <a:t>Conservation Planning</a:t>
            </a:r>
          </a:p>
          <a:p>
            <a:pPr lvl="1"/>
            <a:r>
              <a:rPr lang="en-US" dirty="0">
                <a:latin typeface="Calibri,Arial,Helvetica,sans-serif"/>
              </a:rPr>
              <a:t>Environmental Quality Incentives Program (</a:t>
            </a:r>
            <a:r>
              <a:rPr lang="en-US" dirty="0"/>
              <a:t>EQIP) </a:t>
            </a:r>
            <a:endParaRPr lang="en-US" dirty="0" smtClean="0"/>
          </a:p>
          <a:p>
            <a:pPr lvl="1"/>
            <a:r>
              <a:rPr lang="en-US" dirty="0" smtClean="0"/>
              <a:t>Conservation Stewardship Program</a:t>
            </a:r>
          </a:p>
          <a:p>
            <a:r>
              <a:rPr lang="en-US" dirty="0" smtClean="0"/>
              <a:t>USDA Farm Service Agency</a:t>
            </a:r>
          </a:p>
          <a:p>
            <a:pPr lvl="1"/>
            <a:r>
              <a:rPr lang="en-US" dirty="0" smtClean="0"/>
              <a:t>Direct and Guaranteed Home Ownership Loans</a:t>
            </a:r>
          </a:p>
          <a:p>
            <a:pPr lvl="1"/>
            <a:r>
              <a:rPr lang="en-US" dirty="0" smtClean="0"/>
              <a:t>Direct and Guaranteed Operating Loans</a:t>
            </a:r>
          </a:p>
          <a:p>
            <a:pPr lvl="1"/>
            <a:r>
              <a:rPr lang="en-US" dirty="0" smtClean="0"/>
              <a:t>Microloans</a:t>
            </a:r>
          </a:p>
          <a:p>
            <a:endParaRPr lang="en-US" dirty="0"/>
          </a:p>
        </p:txBody>
      </p:sp>
    </p:spTree>
    <p:extLst>
      <p:ext uri="{BB962C8B-B14F-4D97-AF65-F5344CB8AC3E}">
        <p14:creationId xmlns:p14="http://schemas.microsoft.com/office/powerpoint/2010/main" val="325805161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t>
            </a:r>
            <a:r>
              <a:rPr lang="en-US" dirty="0" smtClean="0"/>
              <a:t>Farming/Ranching </a:t>
            </a:r>
            <a:r>
              <a:rPr lang="en-US" dirty="0"/>
              <a:t>Resources</a:t>
            </a:r>
          </a:p>
        </p:txBody>
      </p:sp>
      <p:sp>
        <p:nvSpPr>
          <p:cNvPr id="3" name="Content Placeholder 2"/>
          <p:cNvSpPr>
            <a:spLocks noGrp="1"/>
          </p:cNvSpPr>
          <p:nvPr>
            <p:ph idx="1"/>
          </p:nvPr>
        </p:nvSpPr>
        <p:spPr>
          <a:xfrm>
            <a:off x="457200" y="2360065"/>
            <a:ext cx="8229600" cy="4193135"/>
          </a:xfrm>
          <a:ln>
            <a:solidFill>
              <a:schemeClr val="tx2">
                <a:lumMod val="20000"/>
                <a:lumOff val="80000"/>
              </a:schemeClr>
            </a:solidFill>
          </a:ln>
        </p:spPr>
        <p:txBody>
          <a:bodyPr/>
          <a:lstStyle/>
          <a:p>
            <a:r>
              <a:rPr lang="en-US" dirty="0" smtClean="0"/>
              <a:t>USDA Rural Development</a:t>
            </a:r>
          </a:p>
          <a:p>
            <a:pPr lvl="1"/>
            <a:r>
              <a:rPr lang="en-US" dirty="0" smtClean="0"/>
              <a:t>Rural Energy For America Program</a:t>
            </a:r>
          </a:p>
          <a:p>
            <a:pPr lvl="1"/>
            <a:r>
              <a:rPr lang="en-US" dirty="0" smtClean="0"/>
              <a:t>Value Added Producer Grant</a:t>
            </a:r>
          </a:p>
          <a:p>
            <a:r>
              <a:rPr lang="en-US" dirty="0" smtClean="0"/>
              <a:t>USDA New Farmers</a:t>
            </a:r>
          </a:p>
          <a:p>
            <a:pPr lvl="1"/>
            <a:r>
              <a:rPr lang="en-US" dirty="0" smtClean="0"/>
              <a:t>Discovery Tool</a:t>
            </a:r>
          </a:p>
          <a:p>
            <a:r>
              <a:rPr lang="en-US" dirty="0" smtClean="0"/>
              <a:t>USDA Agriculture Marketing Service</a:t>
            </a:r>
          </a:p>
          <a:p>
            <a:pPr lvl="1"/>
            <a:r>
              <a:rPr lang="en-US" dirty="0" smtClean="0"/>
              <a:t>Grants </a:t>
            </a:r>
            <a:r>
              <a:rPr lang="en-US" dirty="0" smtClean="0">
                <a:solidFill>
                  <a:schemeClr val="accent5">
                    <a:lumMod val="40000"/>
                    <a:lumOff val="60000"/>
                  </a:schemeClr>
                </a:solidFill>
                <a:hlinkClick r:id="rId2"/>
              </a:rPr>
              <a:t>https://www.ams.usda.gov/services/grants</a:t>
            </a:r>
            <a:r>
              <a:rPr lang="en-US" dirty="0" smtClean="0">
                <a:solidFill>
                  <a:schemeClr val="accent5">
                    <a:lumMod val="40000"/>
                    <a:lumOff val="60000"/>
                  </a:schemeClr>
                </a:solidFill>
              </a:rPr>
              <a:t> </a:t>
            </a:r>
          </a:p>
          <a:p>
            <a:r>
              <a:rPr lang="en-US" dirty="0" smtClean="0"/>
              <a:t>Department of Agriculture</a:t>
            </a:r>
          </a:p>
          <a:p>
            <a:pPr marL="0" indent="0">
              <a:buNone/>
            </a:pPr>
            <a:endParaRPr lang="en-US" dirty="0" smtClean="0"/>
          </a:p>
        </p:txBody>
      </p:sp>
    </p:spTree>
    <p:extLst>
      <p:ext uri="{BB962C8B-B14F-4D97-AF65-F5344CB8AC3E}">
        <p14:creationId xmlns:p14="http://schemas.microsoft.com/office/powerpoint/2010/main" val="409918133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a:t>National </a:t>
            </a:r>
            <a:r>
              <a:rPr lang="en-US" dirty="0" smtClean="0"/>
              <a:t>Farming/Ranching </a:t>
            </a:r>
            <a:r>
              <a:rPr lang="en-US" dirty="0"/>
              <a:t>Resources</a:t>
            </a:r>
          </a:p>
        </p:txBody>
      </p:sp>
      <p:sp>
        <p:nvSpPr>
          <p:cNvPr id="3" name="Content Placeholder 2"/>
          <p:cNvSpPr>
            <a:spLocks noGrp="1"/>
          </p:cNvSpPr>
          <p:nvPr>
            <p:ph idx="1"/>
          </p:nvPr>
        </p:nvSpPr>
        <p:spPr>
          <a:xfrm>
            <a:off x="457200" y="1905000"/>
            <a:ext cx="8534400" cy="4648200"/>
          </a:xfrm>
        </p:spPr>
        <p:txBody>
          <a:bodyPr/>
          <a:lstStyle/>
          <a:p>
            <a:pPr lvl="0"/>
            <a:r>
              <a:rPr lang="en-US" dirty="0">
                <a:solidFill>
                  <a:prstClr val="white"/>
                </a:solidFill>
              </a:rPr>
              <a:t>Sustainable Agriculture Education and Research (SARE)</a:t>
            </a:r>
          </a:p>
          <a:p>
            <a:pPr lvl="1"/>
            <a:r>
              <a:rPr lang="en-US" sz="2400" dirty="0">
                <a:solidFill>
                  <a:prstClr val="white"/>
                </a:solidFill>
              </a:rPr>
              <a:t>Grants</a:t>
            </a:r>
          </a:p>
          <a:p>
            <a:pPr lvl="1"/>
            <a:r>
              <a:rPr lang="en-US" sz="2400" dirty="0" smtClean="0">
                <a:solidFill>
                  <a:prstClr val="white"/>
                </a:solidFill>
              </a:rPr>
              <a:t>Education</a:t>
            </a:r>
          </a:p>
          <a:p>
            <a:r>
              <a:rPr lang="en-US" dirty="0" smtClean="0">
                <a:solidFill>
                  <a:prstClr val="white"/>
                </a:solidFill>
              </a:rPr>
              <a:t>Farm Credit</a:t>
            </a:r>
            <a:endParaRPr lang="en-US" dirty="0">
              <a:solidFill>
                <a:prstClr val="white"/>
              </a:solidFill>
            </a:endParaRPr>
          </a:p>
          <a:p>
            <a:pPr lvl="1"/>
            <a:r>
              <a:rPr lang="en-US" sz="2400" dirty="0" smtClean="0"/>
              <a:t>Loans</a:t>
            </a:r>
          </a:p>
          <a:p>
            <a:pPr lvl="1"/>
            <a:r>
              <a:rPr lang="en-US" sz="2400" dirty="0" smtClean="0"/>
              <a:t>Discounts on Services</a:t>
            </a:r>
          </a:p>
          <a:p>
            <a:pPr lvl="1"/>
            <a:r>
              <a:rPr lang="en-US" sz="2400" dirty="0"/>
              <a:t>Education</a:t>
            </a:r>
            <a:r>
              <a:rPr lang="en-US" sz="2400" dirty="0" smtClean="0"/>
              <a:t>:  </a:t>
            </a:r>
            <a:r>
              <a:rPr lang="en-US" sz="2400" dirty="0" smtClean="0">
                <a:hlinkClick r:id="rId2"/>
              </a:rPr>
              <a:t>https</a:t>
            </a:r>
            <a:r>
              <a:rPr lang="en-US" sz="2400" dirty="0">
                <a:hlinkClick r:id="rId2"/>
              </a:rPr>
              <a:t>://</a:t>
            </a:r>
            <a:r>
              <a:rPr lang="en-US" sz="2400" dirty="0" smtClean="0">
                <a:hlinkClick r:id="rId2"/>
              </a:rPr>
              <a:t>www.farmcrediteast.com/knowledge-exchange/Webinars</a:t>
            </a:r>
            <a:r>
              <a:rPr lang="en-US" sz="2400" dirty="0" smtClean="0"/>
              <a:t>  </a:t>
            </a:r>
          </a:p>
          <a:p>
            <a:pPr lvl="1"/>
            <a:r>
              <a:rPr lang="en-US" sz="2400" dirty="0" smtClean="0"/>
              <a:t>Business Consulting</a:t>
            </a:r>
          </a:p>
          <a:p>
            <a:pPr lvl="1"/>
            <a:r>
              <a:rPr lang="en-US" sz="2400" dirty="0" smtClean="0"/>
              <a:t>Grant Writing</a:t>
            </a:r>
            <a:endParaRPr lang="en-US" sz="2400" dirty="0"/>
          </a:p>
        </p:txBody>
      </p:sp>
    </p:spTree>
    <p:extLst>
      <p:ext uri="{BB962C8B-B14F-4D97-AF65-F5344CB8AC3E}">
        <p14:creationId xmlns:p14="http://schemas.microsoft.com/office/powerpoint/2010/main" val="53657504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a:t>National </a:t>
            </a:r>
            <a:r>
              <a:rPr lang="en-US" dirty="0" smtClean="0"/>
              <a:t>Farming/Ranching </a:t>
            </a:r>
            <a:r>
              <a:rPr lang="en-US" dirty="0"/>
              <a:t>Resources</a:t>
            </a:r>
          </a:p>
        </p:txBody>
      </p:sp>
      <p:sp>
        <p:nvSpPr>
          <p:cNvPr id="3" name="Content Placeholder 2"/>
          <p:cNvSpPr>
            <a:spLocks noGrp="1"/>
          </p:cNvSpPr>
          <p:nvPr>
            <p:ph idx="1"/>
          </p:nvPr>
        </p:nvSpPr>
        <p:spPr>
          <a:xfrm>
            <a:off x="457200" y="1752600"/>
            <a:ext cx="8534400" cy="5334000"/>
          </a:xfrm>
        </p:spPr>
        <p:txBody>
          <a:bodyPr/>
          <a:lstStyle/>
          <a:p>
            <a:pPr lvl="0"/>
            <a:r>
              <a:rPr lang="en-US" sz="2600" dirty="0" smtClean="0">
                <a:solidFill>
                  <a:prstClr val="white"/>
                </a:solidFill>
              </a:rPr>
              <a:t>Holistic </a:t>
            </a:r>
            <a:r>
              <a:rPr lang="en-US" sz="2600" dirty="0">
                <a:solidFill>
                  <a:prstClr val="white"/>
                </a:solidFill>
              </a:rPr>
              <a:t>Management </a:t>
            </a:r>
            <a:r>
              <a:rPr lang="en-US" sz="2600" dirty="0" smtClean="0">
                <a:solidFill>
                  <a:prstClr val="white"/>
                </a:solidFill>
              </a:rPr>
              <a:t>International</a:t>
            </a:r>
          </a:p>
          <a:p>
            <a:pPr lvl="1"/>
            <a:r>
              <a:rPr lang="en-US" sz="2400" dirty="0" smtClean="0">
                <a:solidFill>
                  <a:prstClr val="white"/>
                </a:solidFill>
              </a:rPr>
              <a:t>Online Courses</a:t>
            </a:r>
          </a:p>
          <a:p>
            <a:pPr lvl="1"/>
            <a:r>
              <a:rPr lang="en-US" sz="2400" dirty="0" smtClean="0">
                <a:solidFill>
                  <a:prstClr val="white"/>
                </a:solidFill>
              </a:rPr>
              <a:t>Field days</a:t>
            </a:r>
          </a:p>
          <a:p>
            <a:r>
              <a:rPr lang="en-US" sz="2600" dirty="0" smtClean="0">
                <a:solidFill>
                  <a:prstClr val="white"/>
                </a:solidFill>
              </a:rPr>
              <a:t>Cornell Small Farms Program</a:t>
            </a:r>
          </a:p>
          <a:p>
            <a:pPr lvl="1"/>
            <a:r>
              <a:rPr lang="en-US" sz="2400" dirty="0" smtClean="0">
                <a:solidFill>
                  <a:prstClr val="white"/>
                </a:solidFill>
              </a:rPr>
              <a:t>Online Courses</a:t>
            </a:r>
          </a:p>
          <a:p>
            <a:pPr lvl="1"/>
            <a:r>
              <a:rPr lang="en-US" sz="2400" dirty="0" smtClean="0">
                <a:solidFill>
                  <a:prstClr val="white"/>
                </a:solidFill>
              </a:rPr>
              <a:t>Field Days</a:t>
            </a:r>
          </a:p>
          <a:p>
            <a:r>
              <a:rPr lang="en-US" sz="2600" dirty="0" smtClean="0">
                <a:solidFill>
                  <a:prstClr val="white"/>
                </a:solidFill>
              </a:rPr>
              <a:t>National Incubator Farm Training Initiative</a:t>
            </a:r>
          </a:p>
          <a:p>
            <a:pPr lvl="1"/>
            <a:r>
              <a:rPr lang="en-US" sz="2400" dirty="0" smtClean="0">
                <a:solidFill>
                  <a:prstClr val="white"/>
                </a:solidFill>
              </a:rPr>
              <a:t>Network</a:t>
            </a:r>
          </a:p>
          <a:p>
            <a:pPr lvl="1"/>
            <a:r>
              <a:rPr lang="en-US" sz="2400" dirty="0" smtClean="0">
                <a:solidFill>
                  <a:prstClr val="white"/>
                </a:solidFill>
              </a:rPr>
              <a:t>Field School</a:t>
            </a:r>
          </a:p>
          <a:p>
            <a:pPr lvl="1"/>
            <a:r>
              <a:rPr lang="en-US" sz="2400" dirty="0" smtClean="0">
                <a:solidFill>
                  <a:prstClr val="white"/>
                </a:solidFill>
              </a:rPr>
              <a:t>Resources</a:t>
            </a:r>
            <a:endParaRPr lang="en-US" dirty="0" smtClean="0">
              <a:solidFill>
                <a:prstClr val="white"/>
              </a:solidFill>
            </a:endParaRPr>
          </a:p>
          <a:p>
            <a:r>
              <a:rPr lang="en-US" sz="2600" dirty="0" smtClean="0">
                <a:solidFill>
                  <a:prstClr val="white"/>
                </a:solidFill>
              </a:rPr>
              <a:t>Farm Answers </a:t>
            </a:r>
          </a:p>
          <a:p>
            <a:endParaRPr lang="en-US" dirty="0">
              <a:solidFill>
                <a:prstClr val="white"/>
              </a:solidFill>
            </a:endParaRPr>
          </a:p>
          <a:p>
            <a:endParaRPr lang="en-US" dirty="0"/>
          </a:p>
        </p:txBody>
      </p:sp>
    </p:spTree>
    <p:extLst>
      <p:ext uri="{BB962C8B-B14F-4D97-AF65-F5344CB8AC3E}">
        <p14:creationId xmlns:p14="http://schemas.microsoft.com/office/powerpoint/2010/main" val="321452618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392" y="1143000"/>
            <a:ext cx="1905000" cy="1905000"/>
          </a:xfrm>
          <a:prstGeom prst="rect">
            <a:avLst/>
          </a:prstGeom>
          <a:solidFill>
            <a:schemeClr val="accent2">
              <a:lumMod val="75000"/>
            </a:schemeClr>
          </a:solidFill>
          <a:ln w="12700">
            <a:solidFill>
              <a:schemeClr val="tx1"/>
            </a:solidFill>
          </a:ln>
        </p:spPr>
      </p:pic>
      <p:sp>
        <p:nvSpPr>
          <p:cNvPr id="2" name="Title 1"/>
          <p:cNvSpPr>
            <a:spLocks noGrp="1"/>
          </p:cNvSpPr>
          <p:nvPr>
            <p:ph type="ctrTitle"/>
          </p:nvPr>
        </p:nvSpPr>
        <p:spPr>
          <a:xfrm>
            <a:off x="533400" y="3077308"/>
            <a:ext cx="7772400" cy="1622730"/>
          </a:xfrm>
        </p:spPr>
        <p:txBody>
          <a:bodyPr>
            <a:normAutofit/>
          </a:bodyPr>
          <a:lstStyle/>
          <a:p>
            <a:r>
              <a:rPr lang="en-US" dirty="0" err="1" smtClean="0"/>
              <a:t>BattleGround</a:t>
            </a:r>
            <a:r>
              <a:rPr lang="en-US" dirty="0" smtClean="0"/>
              <a:t> to Breaking Ground Entrepreneurial Training Project</a:t>
            </a:r>
            <a:endParaRPr lang="en-US" dirty="0"/>
          </a:p>
        </p:txBody>
      </p:sp>
    </p:spTree>
    <p:extLst>
      <p:ext uri="{BB962C8B-B14F-4D97-AF65-F5344CB8AC3E}">
        <p14:creationId xmlns:p14="http://schemas.microsoft.com/office/powerpoint/2010/main" val="174114299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842470"/>
          </a:xfrm>
        </p:spPr>
        <p:txBody>
          <a:bodyPr>
            <a:normAutofit/>
          </a:bodyPr>
          <a:lstStyle/>
          <a:p>
            <a:r>
              <a:rPr lang="en-US" sz="4400" dirty="0">
                <a:solidFill>
                  <a:srgbClr val="FFFF00"/>
                </a:solidFill>
                <a:latin typeface="Georgia" panose="02040502050405020303" pitchFamily="18" charset="0"/>
              </a:rPr>
              <a:t>Long Term Goals</a:t>
            </a:r>
          </a:p>
        </p:txBody>
      </p:sp>
      <p:sp>
        <p:nvSpPr>
          <p:cNvPr id="3" name="Content Placeholder 2"/>
          <p:cNvSpPr>
            <a:spLocks noGrp="1"/>
          </p:cNvSpPr>
          <p:nvPr>
            <p:ph idx="1"/>
          </p:nvPr>
        </p:nvSpPr>
        <p:spPr>
          <a:xfrm>
            <a:off x="4572000" y="2514600"/>
            <a:ext cx="4495800" cy="3307069"/>
          </a:xfrm>
        </p:spPr>
        <p:txBody>
          <a:bodyPr/>
          <a:lstStyle/>
          <a:p>
            <a:pPr marL="457200" indent="-457200">
              <a:buAutoNum type="arabicParenR"/>
            </a:pPr>
            <a:r>
              <a:rPr lang="en-US" dirty="0"/>
              <a:t>Increase the number of veteran and other new and beginning farmers and ranchers in Texas </a:t>
            </a:r>
          </a:p>
          <a:p>
            <a:pPr marL="457200" indent="-457200">
              <a:buAutoNum type="arabicParenR"/>
            </a:pPr>
            <a:endParaRPr lang="en-US" dirty="0"/>
          </a:p>
          <a:p>
            <a:pPr marL="457200" indent="-457200">
              <a:buAutoNum type="arabicParenR"/>
            </a:pPr>
            <a:r>
              <a:rPr lang="en-US" dirty="0"/>
              <a:t>Enhance the sustainability of Texas’ veteran and other new and beginning farmers and ranchers</a:t>
            </a:r>
            <a:endParaRPr lang="en-US" sz="3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4800" y="2971800"/>
            <a:ext cx="3638970" cy="2243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5262523"/>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6270"/>
          </a:xfrm>
        </p:spPr>
        <p:txBody>
          <a:bodyPr>
            <a:normAutofit fontScale="90000"/>
          </a:bodyPr>
          <a:lstStyle/>
          <a:p>
            <a:r>
              <a:rPr lang="en-US" dirty="0">
                <a:solidFill>
                  <a:srgbClr val="FFFF00"/>
                </a:solidFill>
                <a:latin typeface="Georgia" panose="02040502050405020303" pitchFamily="18" charset="0"/>
              </a:rPr>
              <a:t>How the project will accomplish these goals</a:t>
            </a:r>
          </a:p>
        </p:txBody>
      </p:sp>
      <p:sp>
        <p:nvSpPr>
          <p:cNvPr id="3" name="Content Placeholder 2"/>
          <p:cNvSpPr>
            <a:spLocks noGrp="1"/>
          </p:cNvSpPr>
          <p:nvPr>
            <p:ph idx="1"/>
          </p:nvPr>
        </p:nvSpPr>
        <p:spPr>
          <a:xfrm>
            <a:off x="228600" y="2438400"/>
            <a:ext cx="8229600" cy="3810001"/>
          </a:xfrm>
        </p:spPr>
        <p:txBody>
          <a:bodyPr/>
          <a:lstStyle/>
          <a:p>
            <a:pPr marL="914400" indent="-914400">
              <a:buAutoNum type="arabicParenR"/>
            </a:pPr>
            <a:r>
              <a:rPr lang="en-US" sz="2400" dirty="0"/>
              <a:t>Provide a holistic and relevant educational experience to support farm enterprise education and sustainability through</a:t>
            </a:r>
          </a:p>
          <a:p>
            <a:pPr marL="1314450" lvl="1" indent="-914400">
              <a:buFont typeface="+mj-lt"/>
              <a:buAutoNum type="alphaLcParenR"/>
            </a:pPr>
            <a:r>
              <a:rPr lang="en-US" sz="2000" dirty="0"/>
              <a:t>Face to face and online educational training in farm management and production specific agriculture practices</a:t>
            </a:r>
          </a:p>
          <a:p>
            <a:pPr marL="1314450" lvl="1" indent="-914400">
              <a:buFont typeface="+mj-lt"/>
              <a:buAutoNum type="alphaLcParenR"/>
            </a:pPr>
            <a:r>
              <a:rPr lang="en-US" sz="2000" dirty="0"/>
              <a:t>Individualized educational planning and guidance to support diverse agriculture business interests</a:t>
            </a:r>
          </a:p>
          <a:p>
            <a:pPr marL="1314450" lvl="1" indent="-914400">
              <a:buFont typeface="+mj-lt"/>
              <a:buAutoNum type="alphaLcParenR"/>
            </a:pPr>
            <a:r>
              <a:rPr lang="en-US" sz="2000" dirty="0"/>
              <a:t>Hands-on learning opportunities connected to online course content</a:t>
            </a:r>
          </a:p>
          <a:p>
            <a:pPr marL="1314450" lvl="1" indent="-914400">
              <a:buFont typeface="+mj-lt"/>
              <a:buAutoNum type="alphaLcParenR"/>
            </a:pPr>
            <a:r>
              <a:rPr lang="en-US" sz="2000" dirty="0"/>
              <a:t>Follow-up mentor support.</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flipH="1">
            <a:off x="7239000" y="4800600"/>
            <a:ext cx="1752600" cy="1846527"/>
          </a:xfrm>
          <a:prstGeom prst="rect">
            <a:avLst/>
          </a:prstGeom>
        </p:spPr>
      </p:pic>
    </p:spTree>
    <p:extLst>
      <p:ext uri="{BB962C8B-B14F-4D97-AF65-F5344CB8AC3E}">
        <p14:creationId xmlns:p14="http://schemas.microsoft.com/office/powerpoint/2010/main" val="4174340041"/>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1130"/>
            <a:ext cx="9144000" cy="1143000"/>
          </a:xfrm>
        </p:spPr>
        <p:txBody>
          <a:bodyPr>
            <a:normAutofit/>
          </a:bodyPr>
          <a:lstStyle/>
          <a:p>
            <a:r>
              <a:rPr lang="en-US" sz="3000" dirty="0">
                <a:solidFill>
                  <a:srgbClr val="FFFF00"/>
                </a:solidFill>
                <a:latin typeface="Georgia" panose="02040502050405020303" pitchFamily="18" charset="0"/>
              </a:rPr>
              <a:t>How the project will accomplish these goals</a:t>
            </a:r>
            <a:r>
              <a:rPr lang="en-US" sz="2400" i="1" dirty="0">
                <a:solidFill>
                  <a:srgbClr val="FFFF00"/>
                </a:solidFill>
                <a:latin typeface="Georgia" panose="02040502050405020303" pitchFamily="18" charset="0"/>
              </a:rPr>
              <a:t> </a:t>
            </a:r>
            <a:r>
              <a:rPr lang="en-US" sz="2400" i="1" dirty="0">
                <a:solidFill>
                  <a:srgbClr val="FFFF00"/>
                </a:solidFill>
              </a:rPr>
              <a:t>(cont.)</a:t>
            </a:r>
            <a:endParaRPr lang="en-US" sz="3000" i="1" dirty="0">
              <a:solidFill>
                <a:srgbClr val="FFFF00"/>
              </a:solidFill>
            </a:endParaRPr>
          </a:p>
        </p:txBody>
      </p:sp>
      <p:sp>
        <p:nvSpPr>
          <p:cNvPr id="3" name="Content Placeholder 2"/>
          <p:cNvSpPr>
            <a:spLocks noGrp="1"/>
          </p:cNvSpPr>
          <p:nvPr>
            <p:ph idx="1"/>
          </p:nvPr>
        </p:nvSpPr>
        <p:spPr>
          <a:xfrm>
            <a:off x="381000" y="2408190"/>
            <a:ext cx="5410200" cy="3918803"/>
          </a:xfrm>
        </p:spPr>
        <p:txBody>
          <a:bodyPr/>
          <a:lstStyle/>
          <a:p>
            <a:pPr marL="914400" lvl="0" indent="-914400">
              <a:buNone/>
            </a:pPr>
            <a:r>
              <a:rPr lang="en-US" sz="2400" dirty="0">
                <a:solidFill>
                  <a:prstClr val="white"/>
                </a:solidFill>
              </a:rPr>
              <a:t>2)</a:t>
            </a:r>
            <a:r>
              <a:rPr lang="en-US" dirty="0">
                <a:solidFill>
                  <a:prstClr val="white"/>
                </a:solidFill>
              </a:rPr>
              <a:t>	</a:t>
            </a:r>
            <a:r>
              <a:rPr lang="en-US" sz="2400" dirty="0">
                <a:solidFill>
                  <a:prstClr val="white"/>
                </a:solidFill>
              </a:rPr>
              <a:t>Facilitate peer-to-peer learning through a knowledge-to-practice application process utilizing a structured Community of Practice experience</a:t>
            </a:r>
          </a:p>
          <a:p>
            <a:pPr marL="914400" lvl="0" indent="-914400">
              <a:buNone/>
            </a:pPr>
            <a:r>
              <a:rPr lang="en-US" sz="2400" dirty="0">
                <a:solidFill>
                  <a:prstClr val="white"/>
                </a:solidFill>
              </a:rPr>
              <a:t>3)	Offer an array of veteran transitional and disability support services; (i.e. behavioral health, personal finances, wellness, assistive technology)</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r="42266"/>
          <a:stretch/>
        </p:blipFill>
        <p:spPr>
          <a:xfrm flipH="1">
            <a:off x="5827576" y="2819400"/>
            <a:ext cx="2973726" cy="3427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8672098"/>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51" y="1066800"/>
            <a:ext cx="8229600" cy="1143000"/>
          </a:xfrm>
        </p:spPr>
        <p:txBody>
          <a:bodyPr/>
          <a:lstStyle/>
          <a:p>
            <a:r>
              <a:rPr lang="en-US" sz="4000" dirty="0">
                <a:solidFill>
                  <a:srgbClr val="FFFF00"/>
                </a:solidFill>
                <a:latin typeface="Georgia" panose="02040502050405020303" pitchFamily="18" charset="0"/>
              </a:rPr>
              <a:t>Audience</a:t>
            </a:r>
            <a:endParaRPr lang="en-US" sz="3200" dirty="0">
              <a:solidFill>
                <a:srgbClr val="FFFF00"/>
              </a:solidFill>
              <a:latin typeface="Georgia" panose="02040502050405020303" pitchFamily="18" charset="0"/>
            </a:endParaRPr>
          </a:p>
        </p:txBody>
      </p:sp>
      <p:sp>
        <p:nvSpPr>
          <p:cNvPr id="3" name="Content Placeholder 2"/>
          <p:cNvSpPr>
            <a:spLocks noGrp="1"/>
          </p:cNvSpPr>
          <p:nvPr>
            <p:ph idx="1"/>
          </p:nvPr>
        </p:nvSpPr>
        <p:spPr>
          <a:xfrm>
            <a:off x="4038600" y="2360064"/>
            <a:ext cx="4648200" cy="4193135"/>
          </a:xfrm>
        </p:spPr>
        <p:txBody>
          <a:bodyPr/>
          <a:lstStyle/>
          <a:p>
            <a:pPr marL="0" marR="198755" indent="0">
              <a:spcBef>
                <a:spcPts val="925"/>
              </a:spcBef>
              <a:spcAft>
                <a:spcPts val="0"/>
              </a:spcAft>
              <a:buNone/>
            </a:pPr>
            <a:r>
              <a:rPr lang="en-US" sz="3200" dirty="0">
                <a:ea typeface="Times New Roman"/>
                <a:cs typeface="Times New Roman"/>
              </a:rPr>
              <a:t>The</a:t>
            </a:r>
            <a:r>
              <a:rPr lang="en-US" sz="3200" spc="-10" dirty="0">
                <a:ea typeface="Times New Roman"/>
                <a:cs typeface="Times New Roman"/>
              </a:rPr>
              <a:t> </a:t>
            </a:r>
            <a:r>
              <a:rPr lang="en-US" sz="3200" dirty="0">
                <a:ea typeface="Times New Roman"/>
                <a:cs typeface="Times New Roman"/>
              </a:rPr>
              <a:t>primary</a:t>
            </a:r>
            <a:r>
              <a:rPr lang="en-US" sz="3200" spc="-25" dirty="0">
                <a:ea typeface="Times New Roman"/>
                <a:cs typeface="Times New Roman"/>
              </a:rPr>
              <a:t> </a:t>
            </a:r>
            <a:r>
              <a:rPr lang="en-US" sz="3200" spc="-5" dirty="0">
                <a:ea typeface="Times New Roman"/>
                <a:cs typeface="Times New Roman"/>
              </a:rPr>
              <a:t>audience </a:t>
            </a:r>
            <a:r>
              <a:rPr lang="en-US" sz="3200" dirty="0">
                <a:ea typeface="Times New Roman"/>
                <a:cs typeface="Times New Roman"/>
              </a:rPr>
              <a:t>is</a:t>
            </a:r>
            <a:r>
              <a:rPr lang="en-US" sz="3200" spc="10" dirty="0">
                <a:ea typeface="Times New Roman"/>
                <a:cs typeface="Times New Roman"/>
              </a:rPr>
              <a:t> </a:t>
            </a:r>
            <a:r>
              <a:rPr lang="en-US" sz="3200" spc="-5" dirty="0">
                <a:ea typeface="Times New Roman"/>
                <a:cs typeface="Times New Roman"/>
              </a:rPr>
              <a:t>new</a:t>
            </a:r>
            <a:r>
              <a:rPr lang="en-US" sz="3200" dirty="0">
                <a:ea typeface="Times New Roman"/>
                <a:cs typeface="Times New Roman"/>
              </a:rPr>
              <a:t> </a:t>
            </a:r>
            <a:r>
              <a:rPr lang="en-US" sz="3200" spc="-5" dirty="0">
                <a:ea typeface="Times New Roman"/>
                <a:cs typeface="Times New Roman"/>
              </a:rPr>
              <a:t>and</a:t>
            </a:r>
            <a:r>
              <a:rPr lang="en-US" sz="3200" dirty="0">
                <a:ea typeface="Times New Roman"/>
                <a:cs typeface="Times New Roman"/>
              </a:rPr>
              <a:t> beginning</a:t>
            </a:r>
            <a:r>
              <a:rPr lang="en-US" sz="3200" spc="-15" dirty="0">
                <a:ea typeface="Times New Roman"/>
                <a:cs typeface="Times New Roman"/>
              </a:rPr>
              <a:t> </a:t>
            </a:r>
            <a:r>
              <a:rPr lang="en-US" sz="3200" spc="-5" dirty="0">
                <a:ea typeface="Times New Roman"/>
                <a:cs typeface="Times New Roman"/>
              </a:rPr>
              <a:t>farmers/ranchers</a:t>
            </a:r>
            <a:r>
              <a:rPr lang="en-US" sz="3200" dirty="0">
                <a:ea typeface="Times New Roman"/>
                <a:cs typeface="Times New Roman"/>
              </a:rPr>
              <a:t> in </a:t>
            </a:r>
            <a:r>
              <a:rPr lang="en-US" sz="3200" spc="-5" dirty="0">
                <a:ea typeface="Times New Roman"/>
                <a:cs typeface="Times New Roman"/>
              </a:rPr>
              <a:t>Texas</a:t>
            </a:r>
            <a:r>
              <a:rPr lang="en-US" sz="3200" dirty="0">
                <a:ea typeface="Times New Roman"/>
                <a:cs typeface="Times New Roman"/>
              </a:rPr>
              <a:t> with </a:t>
            </a:r>
            <a:r>
              <a:rPr lang="en-US" sz="3200" spc="-5" dirty="0">
                <a:ea typeface="Times New Roman"/>
                <a:cs typeface="Times New Roman"/>
              </a:rPr>
              <a:t>an</a:t>
            </a:r>
            <a:r>
              <a:rPr lang="en-US" sz="3200" dirty="0">
                <a:ea typeface="Times New Roman"/>
                <a:cs typeface="Times New Roman"/>
              </a:rPr>
              <a:t> </a:t>
            </a:r>
            <a:r>
              <a:rPr lang="en-US" sz="3200" spc="-5" dirty="0">
                <a:ea typeface="Times New Roman"/>
                <a:cs typeface="Times New Roman"/>
              </a:rPr>
              <a:t>emphasis</a:t>
            </a:r>
            <a:r>
              <a:rPr lang="en-US" sz="3200" dirty="0">
                <a:ea typeface="Times New Roman"/>
                <a:cs typeface="Times New Roman"/>
              </a:rPr>
              <a:t> on</a:t>
            </a:r>
            <a:r>
              <a:rPr lang="en-US" sz="3200" spc="385" dirty="0">
                <a:ea typeface="Times New Roman"/>
                <a:cs typeface="Times New Roman"/>
              </a:rPr>
              <a:t> </a:t>
            </a:r>
            <a:r>
              <a:rPr lang="en-US" sz="3200" dirty="0">
                <a:ea typeface="Times New Roman"/>
                <a:cs typeface="Times New Roman"/>
              </a:rPr>
              <a:t>military</a:t>
            </a:r>
            <a:r>
              <a:rPr lang="en-US" sz="3200" spc="-25" dirty="0">
                <a:ea typeface="Times New Roman"/>
                <a:cs typeface="Times New Roman"/>
              </a:rPr>
              <a:t> </a:t>
            </a:r>
            <a:r>
              <a:rPr lang="en-US" sz="3200" spc="-5" dirty="0">
                <a:ea typeface="Times New Roman"/>
                <a:cs typeface="Times New Roman"/>
              </a:rPr>
              <a:t>veterans.</a:t>
            </a:r>
            <a:r>
              <a:rPr lang="en-US" sz="3200" dirty="0">
                <a:ea typeface="Times New Roman"/>
                <a:cs typeface="Times New Roman"/>
              </a:rPr>
              <a:t> 70% of </a:t>
            </a:r>
            <a:r>
              <a:rPr lang="en-US" sz="3200" spc="-5" dirty="0">
                <a:ea typeface="Times New Roman"/>
                <a:cs typeface="Times New Roman"/>
              </a:rPr>
              <a:t>funds</a:t>
            </a:r>
            <a:r>
              <a:rPr lang="en-US" sz="3200" dirty="0">
                <a:ea typeface="Times New Roman"/>
                <a:cs typeface="Times New Roman"/>
              </a:rPr>
              <a:t> </a:t>
            </a:r>
            <a:r>
              <a:rPr lang="en-US" sz="3200" spc="-5" dirty="0">
                <a:ea typeface="Times New Roman"/>
                <a:cs typeface="Times New Roman"/>
              </a:rPr>
              <a:t>are</a:t>
            </a:r>
            <a:r>
              <a:rPr lang="en-US" sz="3200" dirty="0">
                <a:ea typeface="Times New Roman"/>
                <a:cs typeface="Times New Roman"/>
              </a:rPr>
              <a:t> </a:t>
            </a:r>
            <a:r>
              <a:rPr lang="en-US" sz="3200" spc="-5" dirty="0">
                <a:ea typeface="Times New Roman"/>
                <a:cs typeface="Times New Roman"/>
              </a:rPr>
              <a:t>allocated</a:t>
            </a:r>
            <a:r>
              <a:rPr lang="en-US" sz="3200" dirty="0">
                <a:ea typeface="Times New Roman"/>
                <a:cs typeface="Times New Roman"/>
              </a:rPr>
              <a:t> to serving</a:t>
            </a:r>
            <a:r>
              <a:rPr lang="en-US" sz="3200" spc="-15" dirty="0">
                <a:ea typeface="Times New Roman"/>
                <a:cs typeface="Times New Roman"/>
              </a:rPr>
              <a:t> </a:t>
            </a:r>
            <a:r>
              <a:rPr lang="en-US" sz="3200" dirty="0">
                <a:ea typeface="Times New Roman"/>
                <a:cs typeface="Times New Roman"/>
              </a:rPr>
              <a:t>the military</a:t>
            </a:r>
            <a:r>
              <a:rPr lang="en-US" sz="3200" spc="-25" dirty="0">
                <a:ea typeface="Times New Roman"/>
                <a:cs typeface="Times New Roman"/>
              </a:rPr>
              <a:t> </a:t>
            </a:r>
            <a:r>
              <a:rPr lang="en-US" sz="3200" spc="-5" dirty="0">
                <a:ea typeface="Times New Roman"/>
                <a:cs typeface="Times New Roman"/>
              </a:rPr>
              <a:t>veteran</a:t>
            </a:r>
            <a:r>
              <a:rPr lang="en-US" sz="3200" spc="10" dirty="0">
                <a:ea typeface="Times New Roman"/>
                <a:cs typeface="Times New Roman"/>
              </a:rPr>
              <a:t> </a:t>
            </a:r>
            <a:r>
              <a:rPr lang="en-US" sz="3200" dirty="0">
                <a:ea typeface="Times New Roman"/>
                <a:cs typeface="Times New Roman"/>
              </a:rPr>
              <a:t>population.</a:t>
            </a:r>
          </a:p>
          <a:p>
            <a:pPr marL="0" indent="0">
              <a:buNone/>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9600" y="2230877"/>
            <a:ext cx="2746435"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2038012"/>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918670"/>
          </a:xfrm>
        </p:spPr>
        <p:txBody>
          <a:bodyPr/>
          <a:lstStyle/>
          <a:p>
            <a:r>
              <a:rPr lang="en-US" dirty="0" smtClean="0"/>
              <a:t>Step One- </a:t>
            </a:r>
            <a:r>
              <a:rPr lang="en-US" dirty="0" smtClean="0"/>
              <a:t>“Crawl”</a:t>
            </a:r>
            <a:endParaRPr lang="en-US" dirty="0"/>
          </a:p>
        </p:txBody>
      </p:sp>
      <p:sp>
        <p:nvSpPr>
          <p:cNvPr id="3" name="Content Placeholder 2"/>
          <p:cNvSpPr>
            <a:spLocks noGrp="1"/>
          </p:cNvSpPr>
          <p:nvPr>
            <p:ph idx="1"/>
          </p:nvPr>
        </p:nvSpPr>
        <p:spPr>
          <a:xfrm>
            <a:off x="457200" y="2209800"/>
            <a:ext cx="8229600" cy="3918803"/>
          </a:xfrm>
        </p:spPr>
        <p:txBody>
          <a:bodyPr/>
          <a:lstStyle/>
          <a:p>
            <a:r>
              <a:rPr lang="en-US" sz="3200" dirty="0"/>
              <a:t>Attend Free Ag </a:t>
            </a:r>
            <a:r>
              <a:rPr lang="en-US" sz="3200" dirty="0" smtClean="0"/>
              <a:t>Workshop</a:t>
            </a:r>
          </a:p>
          <a:p>
            <a:pPr lvl="1"/>
            <a:r>
              <a:rPr lang="en-US" sz="3200" dirty="0" smtClean="0"/>
              <a:t>Topics </a:t>
            </a:r>
            <a:r>
              <a:rPr lang="en-US" sz="3200" dirty="0"/>
              <a:t>include: </a:t>
            </a:r>
            <a:endParaRPr lang="en-US" sz="3200" dirty="0" smtClean="0"/>
          </a:p>
          <a:p>
            <a:pPr lvl="2"/>
            <a:r>
              <a:rPr lang="en-US" sz="2800" dirty="0" smtClean="0"/>
              <a:t>Parts of </a:t>
            </a:r>
            <a:r>
              <a:rPr lang="en-US" sz="2800" dirty="0"/>
              <a:t>a business plan </a:t>
            </a:r>
            <a:endParaRPr lang="en-US" sz="2800" dirty="0" smtClean="0"/>
          </a:p>
          <a:p>
            <a:pPr lvl="2"/>
            <a:r>
              <a:rPr lang="en-US" sz="2800" dirty="0" smtClean="0"/>
              <a:t>Overview </a:t>
            </a:r>
            <a:r>
              <a:rPr lang="en-US" sz="2800" dirty="0"/>
              <a:t>of available resources, services &amp; </a:t>
            </a:r>
            <a:r>
              <a:rPr lang="en-US" sz="2800" dirty="0" smtClean="0"/>
              <a:t>funding</a:t>
            </a:r>
          </a:p>
          <a:p>
            <a:pPr lvl="2"/>
            <a:r>
              <a:rPr lang="en-US" sz="2800" dirty="0" smtClean="0"/>
              <a:t>Brainstorm </a:t>
            </a:r>
            <a:r>
              <a:rPr lang="en-US" sz="2800" dirty="0"/>
              <a:t>ideas on how to make money in </a:t>
            </a:r>
            <a:r>
              <a:rPr lang="en-US" sz="2800" dirty="0" smtClean="0"/>
              <a:t>agriculture</a:t>
            </a:r>
          </a:p>
          <a:p>
            <a:pPr lvl="2"/>
            <a:r>
              <a:rPr lang="en-US" sz="2800" dirty="0" smtClean="0"/>
              <a:t>Connect </a:t>
            </a:r>
            <a:r>
              <a:rPr lang="en-US" sz="2800" dirty="0"/>
              <a:t>with other veterans</a:t>
            </a:r>
          </a:p>
        </p:txBody>
      </p:sp>
    </p:spTree>
    <p:extLst>
      <p:ext uri="{BB962C8B-B14F-4D97-AF65-F5344CB8AC3E}">
        <p14:creationId xmlns:p14="http://schemas.microsoft.com/office/powerpoint/2010/main" val="634155531"/>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40739" y="2590800"/>
            <a:ext cx="8327012" cy="4436584"/>
          </a:xfrm>
        </p:spPr>
        <p:txBody>
          <a:bodyPr>
            <a:norm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Communicate menu at top left</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May need to do this to see video of presenter.</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1" y="51312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3812" y="1380510"/>
            <a:ext cx="9120187" cy="1143000"/>
          </a:xfrm>
        </p:spPr>
        <p:txBody>
          <a:bodyPr rtlCol="0">
            <a:normAutofit/>
          </a:bodyPr>
          <a:lstStyle/>
          <a:p>
            <a:pPr>
              <a:defRPr/>
            </a:pPr>
            <a:r>
              <a:rPr lang="en-US" sz="3200" b="1" dirty="0">
                <a:solidFill>
                  <a:schemeClr val="bg1"/>
                </a:solidFill>
                <a:latin typeface="+mn-lt"/>
              </a:rPr>
              <a:t>Basic Webinar Instructions</a:t>
            </a:r>
          </a:p>
        </p:txBody>
      </p:sp>
    </p:spTree>
    <p:extLst>
      <p:ext uri="{BB962C8B-B14F-4D97-AF65-F5344CB8AC3E}">
        <p14:creationId xmlns:p14="http://schemas.microsoft.com/office/powerpoint/2010/main" val="84931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Step 2- </a:t>
            </a:r>
            <a:r>
              <a:rPr lang="en-US" dirty="0" smtClean="0"/>
              <a:t>“Walk”</a:t>
            </a:r>
            <a:endParaRPr lang="en-US" dirty="0"/>
          </a:p>
        </p:txBody>
      </p:sp>
      <p:sp>
        <p:nvSpPr>
          <p:cNvPr id="3" name="Content Placeholder 2"/>
          <p:cNvSpPr>
            <a:spLocks noGrp="1"/>
          </p:cNvSpPr>
          <p:nvPr>
            <p:ph idx="1"/>
          </p:nvPr>
        </p:nvSpPr>
        <p:spPr>
          <a:xfrm>
            <a:off x="457200" y="2329597"/>
            <a:ext cx="8229600" cy="3918803"/>
          </a:xfrm>
        </p:spPr>
        <p:txBody>
          <a:bodyPr/>
          <a:lstStyle/>
          <a:p>
            <a:r>
              <a:rPr lang="en-US" dirty="0" smtClean="0"/>
              <a:t>Apply </a:t>
            </a:r>
            <a:r>
              <a:rPr lang="en-US" dirty="0"/>
              <a:t>to Battleground to Breaking Ground Entrepreneur Training Project </a:t>
            </a:r>
            <a:endParaRPr lang="en-US" dirty="0" smtClean="0"/>
          </a:p>
          <a:p>
            <a:pPr lvl="1"/>
            <a:r>
              <a:rPr lang="en-US" dirty="0" smtClean="0"/>
              <a:t>Complete </a:t>
            </a:r>
            <a:r>
              <a:rPr lang="en-US" dirty="0"/>
              <a:t>online course training— including but not limited </a:t>
            </a:r>
            <a:r>
              <a:rPr lang="en-US" dirty="0" smtClean="0"/>
              <a:t>to:</a:t>
            </a:r>
          </a:p>
          <a:p>
            <a:pPr lvl="2"/>
            <a:r>
              <a:rPr lang="en-US" dirty="0" smtClean="0"/>
              <a:t>Planning </a:t>
            </a:r>
            <a:r>
              <a:rPr lang="en-US" dirty="0"/>
              <a:t>for Profit on Small Scale Farms </a:t>
            </a:r>
          </a:p>
          <a:p>
            <a:pPr lvl="2"/>
            <a:r>
              <a:rPr lang="en-US" dirty="0" smtClean="0"/>
              <a:t>Marketing </a:t>
            </a:r>
            <a:r>
              <a:rPr lang="en-US" dirty="0"/>
              <a:t>Basics for Small Business </a:t>
            </a:r>
          </a:p>
          <a:p>
            <a:pPr lvl="2"/>
            <a:r>
              <a:rPr lang="en-US" dirty="0" smtClean="0"/>
              <a:t>Planning </a:t>
            </a:r>
            <a:r>
              <a:rPr lang="en-US" dirty="0"/>
              <a:t>with Budgets </a:t>
            </a:r>
          </a:p>
        </p:txBody>
      </p:sp>
    </p:spTree>
    <p:extLst>
      <p:ext uri="{BB962C8B-B14F-4D97-AF65-F5344CB8AC3E}">
        <p14:creationId xmlns:p14="http://schemas.microsoft.com/office/powerpoint/2010/main" val="51754786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375870"/>
          </a:xfrm>
        </p:spPr>
        <p:txBody>
          <a:bodyPr>
            <a:normAutofit/>
          </a:bodyPr>
          <a:lstStyle/>
          <a:p>
            <a:r>
              <a:rPr lang="en-US" dirty="0" smtClean="0"/>
              <a:t>Step 2- </a:t>
            </a:r>
            <a:r>
              <a:rPr lang="en-US" dirty="0" smtClean="0"/>
              <a:t>“Walk”</a:t>
            </a:r>
            <a:r>
              <a:rPr lang="en-US" dirty="0" smtClean="0"/>
              <a:t/>
            </a:r>
            <a:br>
              <a:rPr lang="en-US" dirty="0" smtClean="0"/>
            </a:br>
            <a:r>
              <a:rPr lang="en-US" dirty="0" smtClean="0"/>
              <a:t>Continued</a:t>
            </a:r>
            <a:endParaRPr lang="en-US" dirty="0"/>
          </a:p>
        </p:txBody>
      </p:sp>
      <p:sp>
        <p:nvSpPr>
          <p:cNvPr id="3" name="Content Placeholder 2"/>
          <p:cNvSpPr>
            <a:spLocks noGrp="1"/>
          </p:cNvSpPr>
          <p:nvPr>
            <p:ph idx="1"/>
          </p:nvPr>
        </p:nvSpPr>
        <p:spPr>
          <a:xfrm>
            <a:off x="457200" y="2667000"/>
            <a:ext cx="8229600" cy="3611868"/>
          </a:xfrm>
        </p:spPr>
        <p:txBody>
          <a:bodyPr/>
          <a:lstStyle/>
          <a:p>
            <a:pPr lvl="1"/>
            <a:r>
              <a:rPr lang="en-US" dirty="0">
                <a:solidFill>
                  <a:prstClr val="white"/>
                </a:solidFill>
              </a:rPr>
              <a:t>Participate in peer-to-peer support network</a:t>
            </a:r>
          </a:p>
          <a:p>
            <a:pPr lvl="1"/>
            <a:r>
              <a:rPr lang="en-US" dirty="0">
                <a:solidFill>
                  <a:prstClr val="white"/>
                </a:solidFill>
              </a:rPr>
              <a:t>Explore additional services: </a:t>
            </a:r>
          </a:p>
          <a:p>
            <a:pPr lvl="2"/>
            <a:r>
              <a:rPr lang="en-US" dirty="0" smtClean="0">
                <a:solidFill>
                  <a:prstClr val="white"/>
                </a:solidFill>
              </a:rPr>
              <a:t>Disability support</a:t>
            </a:r>
          </a:p>
          <a:p>
            <a:pPr lvl="2"/>
            <a:r>
              <a:rPr lang="en-US" dirty="0" smtClean="0">
                <a:solidFill>
                  <a:prstClr val="white"/>
                </a:solidFill>
              </a:rPr>
              <a:t> </a:t>
            </a:r>
            <a:r>
              <a:rPr lang="en-US" dirty="0">
                <a:solidFill>
                  <a:prstClr val="white"/>
                </a:solidFill>
              </a:rPr>
              <a:t>Transition services </a:t>
            </a:r>
          </a:p>
          <a:p>
            <a:pPr lvl="2"/>
            <a:r>
              <a:rPr lang="en-US" dirty="0" smtClean="0">
                <a:solidFill>
                  <a:prstClr val="white"/>
                </a:solidFill>
              </a:rPr>
              <a:t>Financial </a:t>
            </a:r>
            <a:r>
              <a:rPr lang="en-US" dirty="0">
                <a:solidFill>
                  <a:prstClr val="white"/>
                </a:solidFill>
              </a:rPr>
              <a:t>funding sources </a:t>
            </a:r>
          </a:p>
          <a:p>
            <a:r>
              <a:rPr lang="en-US" dirty="0" smtClean="0">
                <a:solidFill>
                  <a:prstClr val="white"/>
                </a:solidFill>
              </a:rPr>
              <a:t>Develop </a:t>
            </a:r>
            <a:r>
              <a:rPr lang="en-US" dirty="0">
                <a:solidFill>
                  <a:prstClr val="white"/>
                </a:solidFill>
              </a:rPr>
              <a:t>and write a personal business plan</a:t>
            </a:r>
          </a:p>
          <a:p>
            <a:pPr marL="0" indent="0">
              <a:buNone/>
            </a:pPr>
            <a:endParaRPr lang="en-US" dirty="0"/>
          </a:p>
        </p:txBody>
      </p:sp>
    </p:spTree>
    <p:extLst>
      <p:ext uri="{BB962C8B-B14F-4D97-AF65-F5344CB8AC3E}">
        <p14:creationId xmlns:p14="http://schemas.microsoft.com/office/powerpoint/2010/main" val="150630979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“Run”</a:t>
            </a:r>
            <a:endParaRPr lang="en-US" dirty="0"/>
          </a:p>
        </p:txBody>
      </p:sp>
      <p:sp>
        <p:nvSpPr>
          <p:cNvPr id="3" name="Content Placeholder 2"/>
          <p:cNvSpPr>
            <a:spLocks noGrp="1"/>
          </p:cNvSpPr>
          <p:nvPr>
            <p:ph idx="1"/>
          </p:nvPr>
        </p:nvSpPr>
        <p:spPr/>
        <p:txBody>
          <a:bodyPr/>
          <a:lstStyle/>
          <a:p>
            <a:r>
              <a:rPr lang="en-US" dirty="0"/>
              <a:t>Complete 100 hours of hands-on training and mentorship </a:t>
            </a:r>
          </a:p>
          <a:p>
            <a:r>
              <a:rPr lang="en-US" dirty="0" smtClean="0"/>
              <a:t>Receive </a:t>
            </a:r>
            <a:r>
              <a:rPr lang="en-US" dirty="0"/>
              <a:t>a Certificate of </a:t>
            </a:r>
            <a:r>
              <a:rPr lang="en-US" dirty="0" smtClean="0"/>
              <a:t>Completion</a:t>
            </a:r>
          </a:p>
          <a:p>
            <a:pPr lvl="1"/>
            <a:r>
              <a:rPr lang="en-US" dirty="0" smtClean="0"/>
              <a:t>Provides </a:t>
            </a:r>
            <a:r>
              <a:rPr lang="en-US" dirty="0"/>
              <a:t>access to: </a:t>
            </a:r>
          </a:p>
          <a:p>
            <a:pPr lvl="2"/>
            <a:r>
              <a:rPr lang="en-US" dirty="0" smtClean="0"/>
              <a:t>Land </a:t>
            </a:r>
            <a:r>
              <a:rPr lang="en-US" dirty="0"/>
              <a:t>for lease to start operations </a:t>
            </a:r>
          </a:p>
          <a:p>
            <a:pPr lvl="2"/>
            <a:r>
              <a:rPr lang="en-US" dirty="0" smtClean="0"/>
              <a:t>Equipment </a:t>
            </a:r>
          </a:p>
          <a:p>
            <a:pPr lvl="2"/>
            <a:r>
              <a:rPr lang="en-US" dirty="0" smtClean="0"/>
              <a:t>Markets </a:t>
            </a:r>
            <a:endParaRPr lang="en-US" dirty="0"/>
          </a:p>
        </p:txBody>
      </p:sp>
    </p:spTree>
    <p:extLst>
      <p:ext uri="{BB962C8B-B14F-4D97-AF65-F5344CB8AC3E}">
        <p14:creationId xmlns:p14="http://schemas.microsoft.com/office/powerpoint/2010/main" val="416820321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a:t>
            </a:r>
            <a:endParaRPr lang="en-US" dirty="0"/>
          </a:p>
        </p:txBody>
      </p:sp>
      <p:sp>
        <p:nvSpPr>
          <p:cNvPr id="3" name="Content Placeholder 2"/>
          <p:cNvSpPr>
            <a:spLocks noGrp="1"/>
          </p:cNvSpPr>
          <p:nvPr>
            <p:ph idx="1"/>
          </p:nvPr>
        </p:nvSpPr>
        <p:spPr/>
        <p:txBody>
          <a:bodyPr/>
          <a:lstStyle/>
          <a:p>
            <a:r>
              <a:rPr lang="en-US" dirty="0" smtClean="0"/>
              <a:t>Field Days</a:t>
            </a:r>
          </a:p>
          <a:p>
            <a:pPr lvl="1"/>
            <a:r>
              <a:rPr lang="en-US" dirty="0" smtClean="0"/>
              <a:t>Anticipated Subjects</a:t>
            </a:r>
          </a:p>
          <a:p>
            <a:pPr lvl="2"/>
            <a:r>
              <a:rPr lang="en-US" dirty="0" smtClean="0"/>
              <a:t>Hydroponics</a:t>
            </a:r>
          </a:p>
          <a:p>
            <a:pPr lvl="2"/>
            <a:r>
              <a:rPr lang="en-US" dirty="0" smtClean="0"/>
              <a:t>Aquaponics</a:t>
            </a:r>
          </a:p>
          <a:p>
            <a:pPr lvl="2"/>
            <a:r>
              <a:rPr lang="en-US" dirty="0" smtClean="0"/>
              <a:t>Livestock production</a:t>
            </a:r>
          </a:p>
          <a:p>
            <a:pPr lvl="2"/>
            <a:r>
              <a:rPr lang="en-US" dirty="0" smtClean="0"/>
              <a:t>Organic Vegetable Production</a:t>
            </a:r>
          </a:p>
          <a:p>
            <a:pPr lvl="2"/>
            <a:r>
              <a:rPr lang="en-US" dirty="0" smtClean="0"/>
              <a:t>Composting</a:t>
            </a:r>
          </a:p>
          <a:p>
            <a:pPr lvl="1"/>
            <a:endParaRPr lang="en-US" dirty="0"/>
          </a:p>
        </p:txBody>
      </p:sp>
    </p:spTree>
    <p:extLst>
      <p:ext uri="{BB962C8B-B14F-4D97-AF65-F5344CB8AC3E}">
        <p14:creationId xmlns:p14="http://schemas.microsoft.com/office/powerpoint/2010/main" val="19824527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Georgia" panose="02040502050405020303" pitchFamily="18" charset="0"/>
              </a:rPr>
              <a:t>Numbers to Serve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5543188"/>
              </p:ext>
            </p:extLst>
          </p:nvPr>
        </p:nvGraphicFramePr>
        <p:xfrm>
          <a:off x="457200" y="2743200"/>
          <a:ext cx="8229601" cy="2730849"/>
        </p:xfrm>
        <a:graphic>
          <a:graphicData uri="http://schemas.openxmlformats.org/drawingml/2006/table">
            <a:tbl>
              <a:tblPr firstRow="1" firstCol="1" lastRow="1" lastCol="1" bandRow="1" bandCol="1">
                <a:tableStyleId>{5C22544A-7EE6-4342-B048-85BDC9FD1C3A}</a:tableStyleId>
              </a:tblPr>
              <a:tblGrid>
                <a:gridCol w="9144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906815">
                  <a:extLst>
                    <a:ext uri="{9D8B030D-6E8A-4147-A177-3AD203B41FA5}">
                      <a16:colId xmlns:a16="http://schemas.microsoft.com/office/drawing/2014/main" xmlns="" val="20002"/>
                    </a:ext>
                  </a:extLst>
                </a:gridCol>
                <a:gridCol w="1293585">
                  <a:extLst>
                    <a:ext uri="{9D8B030D-6E8A-4147-A177-3AD203B41FA5}">
                      <a16:colId xmlns:a16="http://schemas.microsoft.com/office/drawing/2014/main" xmlns="" val="20003"/>
                    </a:ext>
                  </a:extLst>
                </a:gridCol>
                <a:gridCol w="1724536">
                  <a:extLst>
                    <a:ext uri="{9D8B030D-6E8A-4147-A177-3AD203B41FA5}">
                      <a16:colId xmlns:a16="http://schemas.microsoft.com/office/drawing/2014/main" xmlns="" val="20004"/>
                    </a:ext>
                  </a:extLst>
                </a:gridCol>
                <a:gridCol w="942465">
                  <a:extLst>
                    <a:ext uri="{9D8B030D-6E8A-4147-A177-3AD203B41FA5}">
                      <a16:colId xmlns:a16="http://schemas.microsoft.com/office/drawing/2014/main" xmlns="" val="20005"/>
                    </a:ext>
                  </a:extLst>
                </a:gridCol>
              </a:tblGrid>
              <a:tr h="685800">
                <a:tc>
                  <a:txBody>
                    <a:bodyPr/>
                    <a:lstStyle/>
                    <a:p>
                      <a:pPr marL="61595" marR="80645">
                        <a:spcBef>
                          <a:spcPts val="0"/>
                        </a:spcBef>
                        <a:spcAft>
                          <a:spcPts val="0"/>
                        </a:spcAft>
                      </a:pPr>
                      <a:r>
                        <a:rPr lang="en-US" sz="1200" spc="-5" dirty="0">
                          <a:effectLst/>
                        </a:rPr>
                        <a:t>Grant</a:t>
                      </a:r>
                      <a:r>
                        <a:rPr lang="en-US" sz="1200" spc="120" dirty="0">
                          <a:effectLst/>
                        </a:rPr>
                        <a:t> </a:t>
                      </a:r>
                      <a:r>
                        <a:rPr lang="en-US" sz="1200" dirty="0">
                          <a:effectLst/>
                        </a:rPr>
                        <a:t>Year</a:t>
                      </a:r>
                      <a:endParaRPr lang="en-US" sz="1600" dirty="0">
                        <a:effectLst/>
                        <a:latin typeface="Calibri"/>
                        <a:ea typeface="Calibri"/>
                        <a:cs typeface="Times New Roman"/>
                      </a:endParaRPr>
                    </a:p>
                  </a:txBody>
                  <a:tcPr marL="0" marR="0" marT="0" marB="0" anchor="ctr"/>
                </a:tc>
                <a:tc>
                  <a:txBody>
                    <a:bodyPr/>
                    <a:lstStyle/>
                    <a:p>
                      <a:pPr marL="61595" marR="317500">
                        <a:spcBef>
                          <a:spcPts val="0"/>
                        </a:spcBef>
                        <a:spcAft>
                          <a:spcPts val="0"/>
                        </a:spcAft>
                      </a:pPr>
                      <a:r>
                        <a:rPr lang="en-US" sz="1200">
                          <a:effectLst/>
                        </a:rPr>
                        <a:t>Level</a:t>
                      </a:r>
                      <a:r>
                        <a:rPr lang="en-US" sz="1200" spc="-35">
                          <a:effectLst/>
                        </a:rPr>
                        <a:t> </a:t>
                      </a:r>
                      <a:r>
                        <a:rPr lang="en-US" sz="1200">
                          <a:effectLst/>
                        </a:rPr>
                        <a:t>1</a:t>
                      </a:r>
                      <a:r>
                        <a:rPr lang="en-US" sz="1200" spc="-30">
                          <a:effectLst/>
                        </a:rPr>
                        <a:t> </a:t>
                      </a:r>
                      <a:r>
                        <a:rPr lang="en-US" sz="1200" spc="-5">
                          <a:effectLst/>
                        </a:rPr>
                        <a:t>Training</a:t>
                      </a:r>
                      <a:r>
                        <a:rPr lang="en-US" sz="1200" spc="135">
                          <a:effectLst/>
                        </a:rPr>
                        <a:t> </a:t>
                      </a:r>
                      <a:r>
                        <a:rPr lang="en-US" sz="1200">
                          <a:effectLst/>
                        </a:rPr>
                        <a:t>Introductory</a:t>
                      </a:r>
                      <a:r>
                        <a:rPr lang="en-US" sz="1200" spc="105">
                          <a:effectLst/>
                        </a:rPr>
                        <a:t> </a:t>
                      </a:r>
                      <a:r>
                        <a:rPr lang="en-US" sz="1200">
                          <a:effectLst/>
                        </a:rPr>
                        <a:t>Workshops</a:t>
                      </a:r>
                      <a:endParaRPr lang="en-US" sz="1600">
                        <a:effectLst/>
                        <a:latin typeface="Calibri"/>
                        <a:ea typeface="Calibri"/>
                        <a:cs typeface="Times New Roman"/>
                      </a:endParaRPr>
                    </a:p>
                  </a:txBody>
                  <a:tcPr marL="0" marR="0" marT="0" marB="0" anchor="ctr"/>
                </a:tc>
                <a:tc>
                  <a:txBody>
                    <a:bodyPr/>
                    <a:lstStyle/>
                    <a:p>
                      <a:pPr marL="61595" marR="79375">
                        <a:spcBef>
                          <a:spcPts val="0"/>
                        </a:spcBef>
                        <a:spcAft>
                          <a:spcPts val="0"/>
                        </a:spcAft>
                      </a:pPr>
                      <a:r>
                        <a:rPr lang="en-US" sz="1200" dirty="0">
                          <a:effectLst/>
                        </a:rPr>
                        <a:t>Level</a:t>
                      </a:r>
                      <a:r>
                        <a:rPr lang="en-US" sz="1200" spc="-30" dirty="0">
                          <a:effectLst/>
                        </a:rPr>
                        <a:t> </a:t>
                      </a:r>
                      <a:r>
                        <a:rPr lang="en-US" sz="1200" dirty="0">
                          <a:effectLst/>
                        </a:rPr>
                        <a:t>2</a:t>
                      </a:r>
                      <a:r>
                        <a:rPr lang="en-US" sz="1200" spc="-25" dirty="0">
                          <a:effectLst/>
                        </a:rPr>
                        <a:t> </a:t>
                      </a:r>
                      <a:r>
                        <a:rPr lang="en-US" sz="1200" spc="-5" dirty="0">
                          <a:effectLst/>
                        </a:rPr>
                        <a:t>Training</a:t>
                      </a:r>
                    </a:p>
                    <a:p>
                      <a:pPr marL="61595" marR="79375">
                        <a:spcBef>
                          <a:spcPts val="0"/>
                        </a:spcBef>
                        <a:spcAft>
                          <a:spcPts val="0"/>
                        </a:spcAft>
                      </a:pPr>
                      <a:r>
                        <a:rPr lang="en-US" sz="1200" dirty="0">
                          <a:effectLst/>
                        </a:rPr>
                        <a:t>(FSA</a:t>
                      </a:r>
                      <a:r>
                        <a:rPr lang="en-US" sz="1200" spc="135" dirty="0">
                          <a:effectLst/>
                        </a:rPr>
                        <a:t> </a:t>
                      </a:r>
                      <a:r>
                        <a:rPr lang="en-US" sz="1200" dirty="0">
                          <a:effectLst/>
                        </a:rPr>
                        <a:t>Borrower</a:t>
                      </a:r>
                      <a:r>
                        <a:rPr lang="en-US" sz="1200" spc="-90" dirty="0">
                          <a:effectLst/>
                        </a:rPr>
                        <a:t> </a:t>
                      </a:r>
                      <a:r>
                        <a:rPr lang="en-US" sz="1200" spc="-5" dirty="0">
                          <a:effectLst/>
                        </a:rPr>
                        <a:t>Education)</a:t>
                      </a:r>
                      <a:endParaRPr lang="en-US" sz="1600" dirty="0">
                        <a:effectLst/>
                        <a:latin typeface="Calibri"/>
                        <a:ea typeface="Calibri"/>
                        <a:cs typeface="Times New Roman"/>
                      </a:endParaRPr>
                    </a:p>
                  </a:txBody>
                  <a:tcPr marL="0" marR="0" marT="0" marB="0" anchor="ctr"/>
                </a:tc>
                <a:tc>
                  <a:txBody>
                    <a:bodyPr/>
                    <a:lstStyle/>
                    <a:p>
                      <a:pPr marL="61595" marR="108585">
                        <a:spcBef>
                          <a:spcPts val="0"/>
                        </a:spcBef>
                        <a:spcAft>
                          <a:spcPts val="0"/>
                        </a:spcAft>
                      </a:pPr>
                      <a:r>
                        <a:rPr lang="en-US" sz="1200">
                          <a:effectLst/>
                        </a:rPr>
                        <a:t>Level</a:t>
                      </a:r>
                      <a:r>
                        <a:rPr lang="en-US" sz="1200" spc="-35">
                          <a:effectLst/>
                        </a:rPr>
                        <a:t> </a:t>
                      </a:r>
                      <a:r>
                        <a:rPr lang="en-US" sz="1200">
                          <a:effectLst/>
                        </a:rPr>
                        <a:t>3</a:t>
                      </a:r>
                      <a:r>
                        <a:rPr lang="en-US" sz="1200" spc="-30">
                          <a:effectLst/>
                        </a:rPr>
                        <a:t> </a:t>
                      </a:r>
                      <a:r>
                        <a:rPr lang="en-US" sz="1200" spc="-5">
                          <a:effectLst/>
                        </a:rPr>
                        <a:t>Training</a:t>
                      </a:r>
                      <a:r>
                        <a:rPr lang="en-US" sz="1200" spc="135">
                          <a:effectLst/>
                        </a:rPr>
                        <a:t> </a:t>
                      </a:r>
                      <a:r>
                        <a:rPr lang="en-US" sz="1200">
                          <a:effectLst/>
                        </a:rPr>
                        <a:t>Cohort</a:t>
                      </a:r>
                      <a:endParaRPr lang="en-US" sz="1600">
                        <a:effectLst/>
                        <a:latin typeface="Calibri"/>
                        <a:ea typeface="Calibri"/>
                        <a:cs typeface="Times New Roman"/>
                      </a:endParaRPr>
                    </a:p>
                  </a:txBody>
                  <a:tcPr marL="0" marR="0" marT="0" marB="0" anchor="ctr"/>
                </a:tc>
                <a:tc>
                  <a:txBody>
                    <a:bodyPr/>
                    <a:lstStyle/>
                    <a:p>
                      <a:pPr marL="60325" marR="163195">
                        <a:spcBef>
                          <a:spcPts val="0"/>
                        </a:spcBef>
                        <a:spcAft>
                          <a:spcPts val="0"/>
                        </a:spcAft>
                      </a:pPr>
                      <a:r>
                        <a:rPr lang="en-US" sz="1200" dirty="0">
                          <a:effectLst/>
                        </a:rPr>
                        <a:t>Continuing </a:t>
                      </a:r>
                      <a:r>
                        <a:rPr lang="en-US" sz="1200" spc="-5" dirty="0">
                          <a:effectLst/>
                        </a:rPr>
                        <a:t>Education</a:t>
                      </a:r>
                      <a:r>
                        <a:rPr lang="en-US" sz="1200" spc="-75" dirty="0">
                          <a:effectLst/>
                        </a:rPr>
                        <a:t> </a:t>
                      </a:r>
                    </a:p>
                    <a:p>
                      <a:pPr marL="60325" marR="163195">
                        <a:spcBef>
                          <a:spcPts val="0"/>
                        </a:spcBef>
                        <a:spcAft>
                          <a:spcPts val="0"/>
                        </a:spcAft>
                      </a:pPr>
                      <a:r>
                        <a:rPr lang="en-US" sz="1200" dirty="0">
                          <a:effectLst/>
                        </a:rPr>
                        <a:t>(Field</a:t>
                      </a:r>
                      <a:r>
                        <a:rPr lang="en-US" sz="1200" spc="145" dirty="0">
                          <a:effectLst/>
                        </a:rPr>
                        <a:t> </a:t>
                      </a:r>
                      <a:r>
                        <a:rPr lang="en-US" sz="1200" dirty="0">
                          <a:effectLst/>
                        </a:rPr>
                        <a:t>Days)</a:t>
                      </a:r>
                      <a:endParaRPr lang="en-US" sz="1600" dirty="0">
                        <a:effectLst/>
                        <a:latin typeface="Calibri"/>
                        <a:ea typeface="Calibri"/>
                        <a:cs typeface="Times New Roman"/>
                      </a:endParaRPr>
                    </a:p>
                  </a:txBody>
                  <a:tcPr marL="0" marR="0" marT="0" marB="0" anchor="ctr"/>
                </a:tc>
                <a:tc>
                  <a:txBody>
                    <a:bodyPr/>
                    <a:lstStyle/>
                    <a:p>
                      <a:pPr marL="59690" marR="121285">
                        <a:spcBef>
                          <a:spcPts val="0"/>
                        </a:spcBef>
                        <a:spcAft>
                          <a:spcPts val="0"/>
                        </a:spcAft>
                      </a:pPr>
                      <a:r>
                        <a:rPr lang="en-US" sz="1200" dirty="0">
                          <a:effectLst/>
                        </a:rPr>
                        <a:t>Total</a:t>
                      </a:r>
                      <a:r>
                        <a:rPr lang="en-US" sz="1200" spc="105" dirty="0">
                          <a:effectLst/>
                        </a:rPr>
                        <a:t> </a:t>
                      </a:r>
                      <a:r>
                        <a:rPr lang="en-US" sz="1200" dirty="0">
                          <a:effectLst/>
                        </a:rPr>
                        <a:t>Numbers</a:t>
                      </a:r>
                      <a:endParaRPr lang="en-US" sz="1600" dirty="0">
                        <a:effectLst/>
                        <a:latin typeface="Calibri"/>
                        <a:ea typeface="Calibri"/>
                        <a:cs typeface="Times New Roman"/>
                      </a:endParaRPr>
                    </a:p>
                  </a:txBody>
                  <a:tcPr marL="0" marR="0" marT="0" marB="0" anchor="ctr"/>
                </a:tc>
                <a:extLst>
                  <a:ext uri="{0D108BD9-81ED-4DB2-BD59-A6C34878D82A}">
                    <a16:rowId xmlns:a16="http://schemas.microsoft.com/office/drawing/2014/main" xmlns="" val="10000"/>
                  </a:ext>
                </a:extLst>
              </a:tr>
              <a:tr h="450662">
                <a:tc>
                  <a:txBody>
                    <a:bodyPr/>
                    <a:lstStyle/>
                    <a:p>
                      <a:pPr marL="61595" marR="0" algn="ctr">
                        <a:lnSpc>
                          <a:spcPts val="1135"/>
                        </a:lnSpc>
                        <a:spcBef>
                          <a:spcPts val="0"/>
                        </a:spcBef>
                        <a:spcAft>
                          <a:spcPts val="0"/>
                        </a:spcAft>
                      </a:pPr>
                      <a:r>
                        <a:rPr lang="en-US" sz="1400" b="0" dirty="0">
                          <a:effectLst/>
                        </a:rPr>
                        <a:t>1</a:t>
                      </a:r>
                      <a:endParaRPr lang="en-US" sz="1800" b="0" dirty="0">
                        <a:effectLst/>
                        <a:latin typeface="Calibri"/>
                        <a:ea typeface="Calibri"/>
                        <a:cs typeface="Times New Roman"/>
                      </a:endParaRPr>
                    </a:p>
                  </a:txBody>
                  <a:tcPr marL="0" marR="0" marT="0" marB="0" anchor="ctr"/>
                </a:tc>
                <a:tc>
                  <a:txBody>
                    <a:bodyPr/>
                    <a:lstStyle/>
                    <a:p>
                      <a:pPr marL="61595" marR="0">
                        <a:lnSpc>
                          <a:spcPts val="1110"/>
                        </a:lnSpc>
                        <a:spcBef>
                          <a:spcPts val="0"/>
                        </a:spcBef>
                        <a:spcAft>
                          <a:spcPts val="0"/>
                        </a:spcAft>
                      </a:pPr>
                      <a:r>
                        <a:rPr lang="en-US" sz="1400" b="0" spc="5">
                          <a:effectLst/>
                        </a:rPr>
                        <a:t>100</a:t>
                      </a:r>
                      <a:endParaRPr lang="en-US" sz="1800" b="0">
                        <a:effectLst/>
                        <a:latin typeface="Calibri"/>
                        <a:ea typeface="Calibri"/>
                        <a:cs typeface="Times New Roman"/>
                      </a:endParaRPr>
                    </a:p>
                  </a:txBody>
                  <a:tcPr marL="0" marR="0" marT="0" marB="0" anchor="ctr"/>
                </a:tc>
                <a:tc>
                  <a:txBody>
                    <a:bodyPr/>
                    <a:lstStyle/>
                    <a:p>
                      <a:pPr marL="61595" marR="0">
                        <a:lnSpc>
                          <a:spcPts val="1110"/>
                        </a:lnSpc>
                        <a:spcBef>
                          <a:spcPts val="0"/>
                        </a:spcBef>
                        <a:spcAft>
                          <a:spcPts val="0"/>
                        </a:spcAft>
                      </a:pPr>
                      <a:r>
                        <a:rPr lang="en-US" sz="1400" b="0" spc="5">
                          <a:effectLst/>
                        </a:rPr>
                        <a:t>25</a:t>
                      </a:r>
                      <a:endParaRPr lang="en-US" sz="1800" b="0">
                        <a:effectLst/>
                        <a:latin typeface="Calibri"/>
                        <a:ea typeface="Calibri"/>
                        <a:cs typeface="Times New Roman"/>
                      </a:endParaRPr>
                    </a:p>
                  </a:txBody>
                  <a:tcPr marL="0" marR="0" marT="0" marB="0" anchor="ctr"/>
                </a:tc>
                <a:tc>
                  <a:txBody>
                    <a:bodyPr/>
                    <a:lstStyle/>
                    <a:p>
                      <a:pPr marL="0" marR="0">
                        <a:spcBef>
                          <a:spcPts val="0"/>
                        </a:spcBef>
                        <a:spcAft>
                          <a:spcPts val="0"/>
                        </a:spcAft>
                      </a:pPr>
                      <a:r>
                        <a:rPr lang="en-US" sz="1800" b="0">
                          <a:effectLst/>
                        </a:rPr>
                        <a:t> </a:t>
                      </a:r>
                      <a:endParaRPr lang="en-US" sz="1800" b="0">
                        <a:effectLst/>
                        <a:latin typeface="Calibri"/>
                        <a:ea typeface="Calibri"/>
                        <a:cs typeface="Times New Roman"/>
                      </a:endParaRPr>
                    </a:p>
                  </a:txBody>
                  <a:tcPr marL="0" marR="0" marT="0" marB="0" anchor="ctr"/>
                </a:tc>
                <a:tc>
                  <a:txBody>
                    <a:bodyPr/>
                    <a:lstStyle/>
                    <a:p>
                      <a:pPr marL="60325" marR="0">
                        <a:lnSpc>
                          <a:spcPts val="1110"/>
                        </a:lnSpc>
                        <a:spcBef>
                          <a:spcPts val="0"/>
                        </a:spcBef>
                        <a:spcAft>
                          <a:spcPts val="0"/>
                        </a:spcAft>
                      </a:pPr>
                      <a:r>
                        <a:rPr lang="en-US" sz="1400" b="0" spc="5">
                          <a:effectLst/>
                        </a:rPr>
                        <a:t>80</a:t>
                      </a:r>
                      <a:endParaRPr lang="en-US" sz="1800" b="0">
                        <a:effectLst/>
                        <a:latin typeface="Calibri"/>
                        <a:ea typeface="Calibri"/>
                        <a:cs typeface="Times New Roman"/>
                      </a:endParaRPr>
                    </a:p>
                  </a:txBody>
                  <a:tcPr marL="0" marR="0" marT="0" marB="0" anchor="ctr"/>
                </a:tc>
                <a:tc>
                  <a:txBody>
                    <a:bodyPr/>
                    <a:lstStyle/>
                    <a:p>
                      <a:pPr marL="59690" marR="0" algn="ctr">
                        <a:lnSpc>
                          <a:spcPts val="1110"/>
                        </a:lnSpc>
                        <a:spcBef>
                          <a:spcPts val="0"/>
                        </a:spcBef>
                        <a:spcAft>
                          <a:spcPts val="0"/>
                        </a:spcAft>
                      </a:pPr>
                      <a:r>
                        <a:rPr lang="en-US" sz="1400" b="0" spc="5">
                          <a:effectLst/>
                        </a:rPr>
                        <a:t>205</a:t>
                      </a:r>
                      <a:endParaRPr lang="en-US" sz="1800" b="0">
                        <a:effectLst/>
                        <a:latin typeface="Calibri"/>
                        <a:ea typeface="Calibri"/>
                        <a:cs typeface="Times New Roman"/>
                      </a:endParaRPr>
                    </a:p>
                  </a:txBody>
                  <a:tcPr marL="0" marR="0" marT="0" marB="0" anchor="ctr"/>
                </a:tc>
                <a:extLst>
                  <a:ext uri="{0D108BD9-81ED-4DB2-BD59-A6C34878D82A}">
                    <a16:rowId xmlns:a16="http://schemas.microsoft.com/office/drawing/2014/main" xmlns="" val="10001"/>
                  </a:ext>
                </a:extLst>
              </a:tr>
              <a:tr h="426763">
                <a:tc>
                  <a:txBody>
                    <a:bodyPr/>
                    <a:lstStyle/>
                    <a:p>
                      <a:pPr marL="61595" marR="0" algn="ctr">
                        <a:lnSpc>
                          <a:spcPts val="1135"/>
                        </a:lnSpc>
                        <a:spcBef>
                          <a:spcPts val="0"/>
                        </a:spcBef>
                        <a:spcAft>
                          <a:spcPts val="0"/>
                        </a:spcAft>
                      </a:pPr>
                      <a:r>
                        <a:rPr lang="en-US" sz="1400" b="0" dirty="0">
                          <a:effectLst/>
                        </a:rPr>
                        <a:t>2</a:t>
                      </a:r>
                      <a:endParaRPr lang="en-US" sz="1800" b="0" dirty="0">
                        <a:effectLst/>
                        <a:latin typeface="Calibri"/>
                        <a:ea typeface="Calibri"/>
                        <a:cs typeface="Times New Roman"/>
                      </a:endParaRPr>
                    </a:p>
                  </a:txBody>
                  <a:tcPr marL="0" marR="0" marT="0" marB="0" anchor="ctr"/>
                </a:tc>
                <a:tc>
                  <a:txBody>
                    <a:bodyPr/>
                    <a:lstStyle/>
                    <a:p>
                      <a:pPr marL="61595" marR="0">
                        <a:lnSpc>
                          <a:spcPts val="1115"/>
                        </a:lnSpc>
                        <a:spcBef>
                          <a:spcPts val="0"/>
                        </a:spcBef>
                        <a:spcAft>
                          <a:spcPts val="0"/>
                        </a:spcAft>
                      </a:pPr>
                      <a:r>
                        <a:rPr lang="en-US" sz="1400" b="0" spc="5">
                          <a:effectLst/>
                        </a:rPr>
                        <a:t>100</a:t>
                      </a:r>
                      <a:endParaRPr lang="en-US" sz="1800" b="0">
                        <a:effectLst/>
                        <a:latin typeface="Calibri"/>
                        <a:ea typeface="Calibri"/>
                        <a:cs typeface="Times New Roman"/>
                      </a:endParaRPr>
                    </a:p>
                  </a:txBody>
                  <a:tcPr marL="0" marR="0" marT="0" marB="0" anchor="ctr"/>
                </a:tc>
                <a:tc>
                  <a:txBody>
                    <a:bodyPr/>
                    <a:lstStyle/>
                    <a:p>
                      <a:pPr marL="61595" marR="0">
                        <a:lnSpc>
                          <a:spcPts val="1115"/>
                        </a:lnSpc>
                        <a:spcBef>
                          <a:spcPts val="0"/>
                        </a:spcBef>
                        <a:spcAft>
                          <a:spcPts val="0"/>
                        </a:spcAft>
                      </a:pPr>
                      <a:r>
                        <a:rPr lang="en-US" sz="1400" b="0" spc="5">
                          <a:effectLst/>
                        </a:rPr>
                        <a:t>50</a:t>
                      </a:r>
                      <a:endParaRPr lang="en-US" sz="1800" b="0">
                        <a:effectLst/>
                        <a:latin typeface="Calibri"/>
                        <a:ea typeface="Calibri"/>
                        <a:cs typeface="Times New Roman"/>
                      </a:endParaRPr>
                    </a:p>
                  </a:txBody>
                  <a:tcPr marL="0" marR="0" marT="0" marB="0" anchor="ctr"/>
                </a:tc>
                <a:tc>
                  <a:txBody>
                    <a:bodyPr/>
                    <a:lstStyle/>
                    <a:p>
                      <a:pPr marL="61595" marR="0">
                        <a:lnSpc>
                          <a:spcPts val="1115"/>
                        </a:lnSpc>
                        <a:spcBef>
                          <a:spcPts val="0"/>
                        </a:spcBef>
                        <a:spcAft>
                          <a:spcPts val="0"/>
                        </a:spcAft>
                      </a:pPr>
                      <a:r>
                        <a:rPr lang="en-US" sz="1400" b="0" spc="5">
                          <a:effectLst/>
                        </a:rPr>
                        <a:t>40</a:t>
                      </a:r>
                      <a:endParaRPr lang="en-US" sz="1800" b="0">
                        <a:effectLst/>
                        <a:latin typeface="Calibri"/>
                        <a:ea typeface="Calibri"/>
                        <a:cs typeface="Times New Roman"/>
                      </a:endParaRPr>
                    </a:p>
                  </a:txBody>
                  <a:tcPr marL="0" marR="0" marT="0" marB="0" anchor="ctr"/>
                </a:tc>
                <a:tc>
                  <a:txBody>
                    <a:bodyPr/>
                    <a:lstStyle/>
                    <a:p>
                      <a:pPr marL="60325" marR="0">
                        <a:lnSpc>
                          <a:spcPts val="1115"/>
                        </a:lnSpc>
                        <a:spcBef>
                          <a:spcPts val="0"/>
                        </a:spcBef>
                        <a:spcAft>
                          <a:spcPts val="0"/>
                        </a:spcAft>
                      </a:pPr>
                      <a:r>
                        <a:rPr lang="en-US" sz="1400" b="0" spc="5">
                          <a:effectLst/>
                        </a:rPr>
                        <a:t>80</a:t>
                      </a:r>
                      <a:endParaRPr lang="en-US" sz="1800" b="0">
                        <a:effectLst/>
                        <a:latin typeface="Calibri"/>
                        <a:ea typeface="Calibri"/>
                        <a:cs typeface="Times New Roman"/>
                      </a:endParaRPr>
                    </a:p>
                  </a:txBody>
                  <a:tcPr marL="0" marR="0" marT="0" marB="0" anchor="ctr"/>
                </a:tc>
                <a:tc>
                  <a:txBody>
                    <a:bodyPr/>
                    <a:lstStyle/>
                    <a:p>
                      <a:pPr marL="59690" marR="0" algn="ctr">
                        <a:lnSpc>
                          <a:spcPts val="1115"/>
                        </a:lnSpc>
                        <a:spcBef>
                          <a:spcPts val="0"/>
                        </a:spcBef>
                        <a:spcAft>
                          <a:spcPts val="0"/>
                        </a:spcAft>
                      </a:pPr>
                      <a:r>
                        <a:rPr lang="en-US" sz="1400" b="0" spc="5">
                          <a:effectLst/>
                        </a:rPr>
                        <a:t>270</a:t>
                      </a:r>
                      <a:endParaRPr lang="en-US" sz="1800" b="0">
                        <a:effectLst/>
                        <a:latin typeface="Calibri"/>
                        <a:ea typeface="Calibri"/>
                        <a:cs typeface="Times New Roman"/>
                      </a:endParaRPr>
                    </a:p>
                  </a:txBody>
                  <a:tcPr marL="0" marR="0" marT="0" marB="0" anchor="ctr"/>
                </a:tc>
                <a:extLst>
                  <a:ext uri="{0D108BD9-81ED-4DB2-BD59-A6C34878D82A}">
                    <a16:rowId xmlns:a16="http://schemas.microsoft.com/office/drawing/2014/main" xmlns="" val="10002"/>
                  </a:ext>
                </a:extLst>
              </a:tr>
              <a:tr h="426763">
                <a:tc>
                  <a:txBody>
                    <a:bodyPr/>
                    <a:lstStyle/>
                    <a:p>
                      <a:pPr marL="61595" marR="0" algn="ctr">
                        <a:lnSpc>
                          <a:spcPts val="1135"/>
                        </a:lnSpc>
                        <a:spcBef>
                          <a:spcPts val="0"/>
                        </a:spcBef>
                        <a:spcAft>
                          <a:spcPts val="0"/>
                        </a:spcAft>
                      </a:pPr>
                      <a:r>
                        <a:rPr lang="en-US" sz="1400" b="0" dirty="0">
                          <a:effectLst/>
                        </a:rPr>
                        <a:t>3</a:t>
                      </a:r>
                      <a:endParaRPr lang="en-US" sz="1800" b="0" dirty="0">
                        <a:effectLst/>
                        <a:latin typeface="Calibri"/>
                        <a:ea typeface="Calibri"/>
                        <a:cs typeface="Times New Roman"/>
                      </a:endParaRPr>
                    </a:p>
                  </a:txBody>
                  <a:tcPr marL="0" marR="0" marT="0" marB="0" anchor="ctr"/>
                </a:tc>
                <a:tc>
                  <a:txBody>
                    <a:bodyPr/>
                    <a:lstStyle/>
                    <a:p>
                      <a:pPr marL="61595" marR="0">
                        <a:lnSpc>
                          <a:spcPts val="1110"/>
                        </a:lnSpc>
                        <a:spcBef>
                          <a:spcPts val="0"/>
                        </a:spcBef>
                        <a:spcAft>
                          <a:spcPts val="0"/>
                        </a:spcAft>
                      </a:pPr>
                      <a:r>
                        <a:rPr lang="en-US" sz="1400" b="0" spc="5">
                          <a:effectLst/>
                        </a:rPr>
                        <a:t>100</a:t>
                      </a:r>
                      <a:endParaRPr lang="en-US" sz="1800" b="0">
                        <a:effectLst/>
                        <a:latin typeface="Calibri"/>
                        <a:ea typeface="Calibri"/>
                        <a:cs typeface="Times New Roman"/>
                      </a:endParaRPr>
                    </a:p>
                  </a:txBody>
                  <a:tcPr marL="0" marR="0" marT="0" marB="0" anchor="ctr"/>
                </a:tc>
                <a:tc>
                  <a:txBody>
                    <a:bodyPr/>
                    <a:lstStyle/>
                    <a:p>
                      <a:pPr marL="61595" marR="0">
                        <a:lnSpc>
                          <a:spcPts val="1110"/>
                        </a:lnSpc>
                        <a:spcBef>
                          <a:spcPts val="0"/>
                        </a:spcBef>
                        <a:spcAft>
                          <a:spcPts val="0"/>
                        </a:spcAft>
                      </a:pPr>
                      <a:r>
                        <a:rPr lang="en-US" sz="1400" b="0" spc="5">
                          <a:effectLst/>
                        </a:rPr>
                        <a:t>50</a:t>
                      </a:r>
                      <a:endParaRPr lang="en-US" sz="1800" b="0">
                        <a:effectLst/>
                        <a:latin typeface="Calibri"/>
                        <a:ea typeface="Calibri"/>
                        <a:cs typeface="Times New Roman"/>
                      </a:endParaRPr>
                    </a:p>
                  </a:txBody>
                  <a:tcPr marL="0" marR="0" marT="0" marB="0" anchor="ctr"/>
                </a:tc>
                <a:tc>
                  <a:txBody>
                    <a:bodyPr/>
                    <a:lstStyle/>
                    <a:p>
                      <a:pPr marL="61595" marR="0">
                        <a:lnSpc>
                          <a:spcPts val="1110"/>
                        </a:lnSpc>
                        <a:spcBef>
                          <a:spcPts val="0"/>
                        </a:spcBef>
                        <a:spcAft>
                          <a:spcPts val="0"/>
                        </a:spcAft>
                      </a:pPr>
                      <a:r>
                        <a:rPr lang="en-US" sz="1400" b="0" spc="5">
                          <a:effectLst/>
                        </a:rPr>
                        <a:t>20</a:t>
                      </a:r>
                      <a:endParaRPr lang="en-US" sz="1800" b="0">
                        <a:effectLst/>
                        <a:latin typeface="Calibri"/>
                        <a:ea typeface="Calibri"/>
                        <a:cs typeface="Times New Roman"/>
                      </a:endParaRPr>
                    </a:p>
                  </a:txBody>
                  <a:tcPr marL="0" marR="0" marT="0" marB="0" anchor="ctr"/>
                </a:tc>
                <a:tc>
                  <a:txBody>
                    <a:bodyPr/>
                    <a:lstStyle/>
                    <a:p>
                      <a:pPr marL="60325" marR="0">
                        <a:lnSpc>
                          <a:spcPts val="1110"/>
                        </a:lnSpc>
                        <a:spcBef>
                          <a:spcPts val="0"/>
                        </a:spcBef>
                        <a:spcAft>
                          <a:spcPts val="0"/>
                        </a:spcAft>
                      </a:pPr>
                      <a:r>
                        <a:rPr lang="en-US" sz="1400" b="0" spc="5">
                          <a:effectLst/>
                        </a:rPr>
                        <a:t>80</a:t>
                      </a:r>
                      <a:endParaRPr lang="en-US" sz="1800" b="0">
                        <a:effectLst/>
                        <a:latin typeface="Calibri"/>
                        <a:ea typeface="Calibri"/>
                        <a:cs typeface="Times New Roman"/>
                      </a:endParaRPr>
                    </a:p>
                  </a:txBody>
                  <a:tcPr marL="0" marR="0" marT="0" marB="0" anchor="ctr"/>
                </a:tc>
                <a:tc>
                  <a:txBody>
                    <a:bodyPr/>
                    <a:lstStyle/>
                    <a:p>
                      <a:pPr marL="59690" marR="0" algn="ctr">
                        <a:lnSpc>
                          <a:spcPts val="1110"/>
                        </a:lnSpc>
                        <a:spcBef>
                          <a:spcPts val="0"/>
                        </a:spcBef>
                        <a:spcAft>
                          <a:spcPts val="0"/>
                        </a:spcAft>
                      </a:pPr>
                      <a:r>
                        <a:rPr lang="en-US" sz="1400" b="0" spc="5">
                          <a:effectLst/>
                        </a:rPr>
                        <a:t>250</a:t>
                      </a:r>
                      <a:endParaRPr lang="en-US" sz="1800" b="0">
                        <a:effectLst/>
                        <a:latin typeface="Calibri"/>
                        <a:ea typeface="Calibri"/>
                        <a:cs typeface="Times New Roman"/>
                      </a:endParaRPr>
                    </a:p>
                  </a:txBody>
                  <a:tcPr marL="0" marR="0" marT="0" marB="0" anchor="ctr"/>
                </a:tc>
                <a:extLst>
                  <a:ext uri="{0D108BD9-81ED-4DB2-BD59-A6C34878D82A}">
                    <a16:rowId xmlns:a16="http://schemas.microsoft.com/office/drawing/2014/main" xmlns="" val="10003"/>
                  </a:ext>
                </a:extLst>
              </a:tr>
              <a:tr h="740861">
                <a:tc>
                  <a:txBody>
                    <a:bodyPr/>
                    <a:lstStyle/>
                    <a:p>
                      <a:pPr marL="61595" marR="0" algn="ctr">
                        <a:lnSpc>
                          <a:spcPts val="1145"/>
                        </a:lnSpc>
                        <a:spcBef>
                          <a:spcPts val="0"/>
                        </a:spcBef>
                        <a:spcAft>
                          <a:spcPts val="0"/>
                        </a:spcAft>
                      </a:pPr>
                      <a:r>
                        <a:rPr lang="en-US" sz="1800" b="1" dirty="0">
                          <a:effectLst/>
                        </a:rPr>
                        <a:t>Total</a:t>
                      </a:r>
                      <a:endParaRPr lang="en-US" sz="2400" b="1" dirty="0">
                        <a:effectLst/>
                        <a:latin typeface="Calibri"/>
                        <a:ea typeface="Calibri"/>
                        <a:cs typeface="Times New Roman"/>
                      </a:endParaRPr>
                    </a:p>
                  </a:txBody>
                  <a:tcPr marL="0" marR="0" marT="0" marB="0" anchor="ctr"/>
                </a:tc>
                <a:tc>
                  <a:txBody>
                    <a:bodyPr/>
                    <a:lstStyle/>
                    <a:p>
                      <a:pPr marL="0" marR="0">
                        <a:spcBef>
                          <a:spcPts val="0"/>
                        </a:spcBef>
                        <a:spcAft>
                          <a:spcPts val="0"/>
                        </a:spcAft>
                      </a:pPr>
                      <a:r>
                        <a:rPr lang="en-US" sz="1800" b="0">
                          <a:effectLst/>
                        </a:rPr>
                        <a:t> </a:t>
                      </a:r>
                      <a:endParaRPr lang="en-US" sz="1800" b="0">
                        <a:effectLst/>
                        <a:latin typeface="Calibri"/>
                        <a:ea typeface="Calibri"/>
                        <a:cs typeface="Times New Roman"/>
                      </a:endParaRPr>
                    </a:p>
                  </a:txBody>
                  <a:tcPr marL="0" marR="0" marT="0" marB="0" anchor="ctr"/>
                </a:tc>
                <a:tc>
                  <a:txBody>
                    <a:bodyPr/>
                    <a:lstStyle/>
                    <a:p>
                      <a:pPr marL="0" marR="0">
                        <a:spcBef>
                          <a:spcPts val="0"/>
                        </a:spcBef>
                        <a:spcAft>
                          <a:spcPts val="0"/>
                        </a:spcAft>
                      </a:pPr>
                      <a:r>
                        <a:rPr lang="en-US" sz="1800" b="0">
                          <a:effectLst/>
                        </a:rPr>
                        <a:t> </a:t>
                      </a:r>
                      <a:endParaRPr lang="en-US" sz="1800" b="0">
                        <a:effectLst/>
                        <a:latin typeface="Calibri"/>
                        <a:ea typeface="Calibri"/>
                        <a:cs typeface="Times New Roman"/>
                      </a:endParaRPr>
                    </a:p>
                  </a:txBody>
                  <a:tcPr marL="0" marR="0" marT="0" marB="0" anchor="ctr"/>
                </a:tc>
                <a:tc>
                  <a:txBody>
                    <a:bodyPr/>
                    <a:lstStyle/>
                    <a:p>
                      <a:pPr marL="0" marR="0">
                        <a:spcBef>
                          <a:spcPts val="0"/>
                        </a:spcBef>
                        <a:spcAft>
                          <a:spcPts val="0"/>
                        </a:spcAft>
                      </a:pPr>
                      <a:r>
                        <a:rPr lang="en-US" sz="1800" b="0">
                          <a:effectLst/>
                        </a:rPr>
                        <a:t> </a:t>
                      </a:r>
                      <a:endParaRPr lang="en-US" sz="1800" b="0">
                        <a:effectLst/>
                        <a:latin typeface="Calibri"/>
                        <a:ea typeface="Calibri"/>
                        <a:cs typeface="Times New Roman"/>
                      </a:endParaRPr>
                    </a:p>
                  </a:txBody>
                  <a:tcPr marL="0" marR="0" marT="0" marB="0" anchor="ctr"/>
                </a:tc>
                <a:tc>
                  <a:txBody>
                    <a:bodyPr/>
                    <a:lstStyle/>
                    <a:p>
                      <a:pPr marL="0" marR="0">
                        <a:spcBef>
                          <a:spcPts val="0"/>
                        </a:spcBef>
                        <a:spcAft>
                          <a:spcPts val="0"/>
                        </a:spcAft>
                      </a:pPr>
                      <a:r>
                        <a:rPr lang="en-US" sz="1800" b="0">
                          <a:effectLst/>
                        </a:rPr>
                        <a:t> </a:t>
                      </a:r>
                      <a:endParaRPr lang="en-US" sz="1800" b="0">
                        <a:effectLst/>
                        <a:latin typeface="Calibri"/>
                        <a:ea typeface="Calibri"/>
                        <a:cs typeface="Times New Roman"/>
                      </a:endParaRPr>
                    </a:p>
                  </a:txBody>
                  <a:tcPr marL="0" marR="0" marT="0" marB="0" anchor="ctr"/>
                </a:tc>
                <a:tc>
                  <a:txBody>
                    <a:bodyPr/>
                    <a:lstStyle/>
                    <a:p>
                      <a:pPr marL="59690" marR="0" algn="ctr">
                        <a:lnSpc>
                          <a:spcPts val="1145"/>
                        </a:lnSpc>
                        <a:spcBef>
                          <a:spcPts val="0"/>
                        </a:spcBef>
                        <a:spcAft>
                          <a:spcPts val="0"/>
                        </a:spcAft>
                      </a:pPr>
                      <a:r>
                        <a:rPr lang="en-US" sz="1800" b="1" spc="5" dirty="0">
                          <a:effectLst/>
                        </a:rPr>
                        <a:t>725</a:t>
                      </a:r>
                      <a:endParaRPr lang="en-US" sz="2400" b="1" dirty="0">
                        <a:effectLst/>
                        <a:latin typeface="Calibri"/>
                        <a:ea typeface="Calibri"/>
                        <a:cs typeface="Times New Roman"/>
                      </a:endParaRPr>
                    </a:p>
                  </a:txBody>
                  <a:tcPr marL="0" marR="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4468900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385"/>
            <a:ext cx="8229600" cy="1143000"/>
          </a:xfrm>
        </p:spPr>
        <p:txBody>
          <a:bodyPr>
            <a:normAutofit/>
          </a:bodyPr>
          <a:lstStyle/>
          <a:p>
            <a:r>
              <a:rPr lang="en-US" b="1" dirty="0">
                <a:solidFill>
                  <a:srgbClr val="FFFF00"/>
                </a:solidFill>
                <a:latin typeface="Georgia" panose="02040502050405020303" pitchFamily="18" charset="0"/>
              </a:rPr>
              <a:t>Key Partners</a:t>
            </a:r>
          </a:p>
        </p:txBody>
      </p:sp>
      <p:sp>
        <p:nvSpPr>
          <p:cNvPr id="3" name="Content Placeholder 2"/>
          <p:cNvSpPr>
            <a:spLocks noGrp="1"/>
          </p:cNvSpPr>
          <p:nvPr>
            <p:ph idx="1"/>
          </p:nvPr>
        </p:nvSpPr>
        <p:spPr>
          <a:xfrm>
            <a:off x="228600" y="2264923"/>
            <a:ext cx="5638800" cy="3918803"/>
          </a:xfrm>
        </p:spPr>
        <p:txBody>
          <a:bodyPr/>
          <a:lstStyle/>
          <a:p>
            <a:pPr>
              <a:spcBef>
                <a:spcPts val="0"/>
              </a:spcBef>
              <a:spcAft>
                <a:spcPts val="0"/>
              </a:spcAft>
            </a:pPr>
            <a:r>
              <a:rPr lang="en-US" sz="2400" b="1" dirty="0"/>
              <a:t>Farmers Assisting Returning Military-Dallas Area</a:t>
            </a:r>
          </a:p>
          <a:p>
            <a:pPr lvl="1">
              <a:spcBef>
                <a:spcPts val="0"/>
              </a:spcBef>
              <a:spcAft>
                <a:spcPts val="1200"/>
              </a:spcAft>
            </a:pPr>
            <a:r>
              <a:rPr lang="en-US" sz="2400" dirty="0"/>
              <a:t>Incubator Site</a:t>
            </a:r>
          </a:p>
          <a:p>
            <a:pPr>
              <a:spcBef>
                <a:spcPts val="0"/>
              </a:spcBef>
              <a:spcAft>
                <a:spcPts val="0"/>
              </a:spcAft>
            </a:pPr>
            <a:r>
              <a:rPr lang="en-US" sz="2400" b="1" dirty="0" err="1"/>
              <a:t>Millican</a:t>
            </a:r>
            <a:r>
              <a:rPr lang="en-US" sz="2400" b="1" dirty="0"/>
              <a:t> Reserve/</a:t>
            </a:r>
            <a:r>
              <a:rPr lang="en-US" sz="2400" b="1" dirty="0" err="1"/>
              <a:t>Millican</a:t>
            </a:r>
            <a:r>
              <a:rPr lang="en-US" sz="2400" b="1" dirty="0"/>
              <a:t> Alliance-College Station</a:t>
            </a:r>
          </a:p>
          <a:p>
            <a:pPr lvl="1">
              <a:spcBef>
                <a:spcPts val="0"/>
              </a:spcBef>
              <a:spcAft>
                <a:spcPts val="1200"/>
              </a:spcAft>
            </a:pPr>
            <a:r>
              <a:rPr lang="en-US" sz="2400" dirty="0"/>
              <a:t>Incubator Site</a:t>
            </a:r>
            <a:endParaRPr lang="en-US" dirty="0"/>
          </a:p>
        </p:txBody>
      </p:sp>
      <p:pic>
        <p:nvPicPr>
          <p:cNvPr id="4" name="Picture 3"/>
          <p:cNvPicPr>
            <a:picLocks noChangeAspect="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t="2841"/>
          <a:stretch/>
        </p:blipFill>
        <p:spPr>
          <a:xfrm>
            <a:off x="5562600" y="2410838"/>
            <a:ext cx="3404781" cy="2104417"/>
          </a:xfrm>
          <a:prstGeom prst="rect">
            <a:avLst/>
          </a:prstGeom>
        </p:spPr>
      </p:pic>
      <p:sp>
        <p:nvSpPr>
          <p:cNvPr id="5" name="Content Placeholder 2"/>
          <p:cNvSpPr txBox="1">
            <a:spLocks/>
          </p:cNvSpPr>
          <p:nvPr/>
        </p:nvSpPr>
        <p:spPr bwMode="auto">
          <a:xfrm>
            <a:off x="152400" y="4724400"/>
            <a:ext cx="8915400" cy="391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r>
              <a:rPr lang="en-US" sz="2400" b="1" dirty="0"/>
              <a:t>Texas Center for Rural Entrepreneurship</a:t>
            </a:r>
          </a:p>
          <a:p>
            <a:pPr lvl="1">
              <a:spcBef>
                <a:spcPts val="0"/>
              </a:spcBef>
              <a:spcAft>
                <a:spcPts val="1200"/>
              </a:spcAft>
            </a:pPr>
            <a:r>
              <a:rPr lang="en-US" sz="2400" dirty="0"/>
              <a:t>Online courses, Community of Practice, Workshops</a:t>
            </a:r>
          </a:p>
          <a:p>
            <a:pPr>
              <a:spcBef>
                <a:spcPts val="0"/>
              </a:spcBef>
              <a:spcAft>
                <a:spcPts val="0"/>
              </a:spcAft>
            </a:pPr>
            <a:r>
              <a:rPr lang="en-US" sz="2400" b="1" dirty="0"/>
              <a:t>Vet Advisors</a:t>
            </a:r>
          </a:p>
          <a:p>
            <a:pPr lvl="1">
              <a:spcBef>
                <a:spcPts val="0"/>
              </a:spcBef>
              <a:spcAft>
                <a:spcPts val="1200"/>
              </a:spcAft>
            </a:pPr>
            <a:r>
              <a:rPr lang="en-US" sz="2400" spc="-5" dirty="0">
                <a:ea typeface="Calibri"/>
                <a:cs typeface="Times New Roman"/>
              </a:rPr>
              <a:t>Veteran</a:t>
            </a:r>
            <a:r>
              <a:rPr lang="en-US" sz="2400" dirty="0">
                <a:ea typeface="Calibri"/>
                <a:cs typeface="Times New Roman"/>
              </a:rPr>
              <a:t> transitional </a:t>
            </a:r>
            <a:r>
              <a:rPr lang="en-US" sz="2400" spc="-5" dirty="0">
                <a:ea typeface="Calibri"/>
                <a:cs typeface="Times New Roman"/>
              </a:rPr>
              <a:t>and</a:t>
            </a:r>
            <a:r>
              <a:rPr lang="en-US" sz="2400" dirty="0">
                <a:ea typeface="Calibri"/>
                <a:cs typeface="Times New Roman"/>
              </a:rPr>
              <a:t> disability</a:t>
            </a:r>
            <a:r>
              <a:rPr lang="en-US" sz="2400" spc="-40" dirty="0">
                <a:ea typeface="Calibri"/>
                <a:cs typeface="Times New Roman"/>
              </a:rPr>
              <a:t> </a:t>
            </a:r>
            <a:r>
              <a:rPr lang="en-US" sz="2400" dirty="0">
                <a:ea typeface="Calibri"/>
                <a:cs typeface="Times New Roman"/>
              </a:rPr>
              <a:t>support</a:t>
            </a:r>
            <a:r>
              <a:rPr lang="en-US" sz="2400" spc="10" dirty="0">
                <a:ea typeface="Calibri"/>
                <a:cs typeface="Times New Roman"/>
              </a:rPr>
              <a:t> </a:t>
            </a:r>
            <a:r>
              <a:rPr lang="en-US" sz="2400" spc="-5" dirty="0">
                <a:ea typeface="Calibri"/>
                <a:cs typeface="Times New Roman"/>
              </a:rPr>
              <a:t>services</a:t>
            </a:r>
            <a:r>
              <a:rPr lang="en-US" sz="2400" dirty="0">
                <a:ea typeface="Calibri"/>
                <a:cs typeface="Times New Roman"/>
              </a:rPr>
              <a:t> to </a:t>
            </a:r>
            <a:r>
              <a:rPr lang="en-US" sz="2400" spc="-5" dirty="0">
                <a:ea typeface="Calibri"/>
                <a:cs typeface="Times New Roman"/>
              </a:rPr>
              <a:t>Veterans</a:t>
            </a:r>
            <a:endParaRPr lang="en-US" sz="2400" dirty="0"/>
          </a:p>
          <a:p>
            <a:endParaRPr lang="en-US" dirty="0"/>
          </a:p>
        </p:txBody>
      </p:sp>
    </p:spTree>
    <p:extLst>
      <p:ext uri="{BB962C8B-B14F-4D97-AF65-F5344CB8AC3E}">
        <p14:creationId xmlns:p14="http://schemas.microsoft.com/office/powerpoint/2010/main" val="127494437"/>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3" y="1247356"/>
            <a:ext cx="8229600" cy="1143000"/>
          </a:xfrm>
        </p:spPr>
        <p:txBody>
          <a:bodyPr>
            <a:normAutofit/>
          </a:bodyPr>
          <a:lstStyle/>
          <a:p>
            <a:r>
              <a:rPr lang="en-US" sz="4000" b="1" dirty="0">
                <a:solidFill>
                  <a:srgbClr val="FFFF00"/>
                </a:solidFill>
                <a:latin typeface="Georgia" panose="02040502050405020303" pitchFamily="18" charset="0"/>
              </a:rPr>
              <a:t>Next Steps</a:t>
            </a:r>
          </a:p>
        </p:txBody>
      </p:sp>
      <p:sp>
        <p:nvSpPr>
          <p:cNvPr id="3" name="Content Placeholder 2"/>
          <p:cNvSpPr>
            <a:spLocks noGrp="1"/>
          </p:cNvSpPr>
          <p:nvPr>
            <p:ph idx="1"/>
          </p:nvPr>
        </p:nvSpPr>
        <p:spPr>
          <a:xfrm>
            <a:off x="4317460" y="2590800"/>
            <a:ext cx="4343400" cy="3918803"/>
          </a:xfrm>
        </p:spPr>
        <p:txBody>
          <a:bodyPr/>
          <a:lstStyle/>
          <a:p>
            <a:pPr lvl="0"/>
            <a:r>
              <a:rPr lang="en-US" sz="3200" dirty="0">
                <a:solidFill>
                  <a:prstClr val="white"/>
                </a:solidFill>
              </a:rPr>
              <a:t>Process Applications</a:t>
            </a:r>
          </a:p>
          <a:p>
            <a:pPr lvl="1"/>
            <a:r>
              <a:rPr lang="en-US" sz="2400" dirty="0">
                <a:solidFill>
                  <a:prstClr val="white"/>
                </a:solidFill>
              </a:rPr>
              <a:t>Deadline March 10</a:t>
            </a:r>
          </a:p>
          <a:p>
            <a:pPr lvl="1"/>
            <a:r>
              <a:rPr lang="en-US" sz="2400" dirty="0">
                <a:solidFill>
                  <a:prstClr val="white"/>
                </a:solidFill>
              </a:rPr>
              <a:t>Accept First </a:t>
            </a:r>
            <a:r>
              <a:rPr lang="en-US" sz="2400" dirty="0" smtClean="0">
                <a:solidFill>
                  <a:prstClr val="white"/>
                </a:solidFill>
              </a:rPr>
              <a:t>Cohort</a:t>
            </a:r>
            <a:endParaRPr lang="en-US" sz="3200" dirty="0" smtClean="0"/>
          </a:p>
          <a:p>
            <a:r>
              <a:rPr lang="en-US" sz="3200" dirty="0" smtClean="0"/>
              <a:t>Launch Events</a:t>
            </a:r>
          </a:p>
          <a:p>
            <a:pPr lvl="1"/>
            <a:r>
              <a:rPr lang="en-US" sz="2400" dirty="0" smtClean="0"/>
              <a:t>April 28, 2017 College Station</a:t>
            </a:r>
          </a:p>
          <a:p>
            <a:pPr lvl="1"/>
            <a:r>
              <a:rPr lang="en-US" sz="2400" dirty="0" smtClean="0"/>
              <a:t>June 23, 2017 Dallas </a:t>
            </a:r>
            <a:endParaRPr lang="en-US" sz="2400" dirty="0"/>
          </a:p>
          <a:p>
            <a:endParaRPr lang="en-US" sz="2000" dirty="0" smtClean="0"/>
          </a:p>
          <a:p>
            <a:endParaRPr lang="en-US"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l="8333" r="36666"/>
          <a:stretch/>
        </p:blipFill>
        <p:spPr>
          <a:xfrm>
            <a:off x="609600" y="2416296"/>
            <a:ext cx="3048000" cy="3691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5777925"/>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1631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8333"/>
          <a:stretch/>
        </p:blipFill>
        <p:spPr>
          <a:xfrm>
            <a:off x="761999" y="0"/>
            <a:ext cx="8382001" cy="6858000"/>
          </a:xfrm>
          <a:prstGeom prst="rect">
            <a:avLst/>
          </a:prstGeom>
        </p:spPr>
      </p:pic>
      <p:sp>
        <p:nvSpPr>
          <p:cNvPr id="3" name="Title 1"/>
          <p:cNvSpPr>
            <a:spLocks noGrp="1"/>
          </p:cNvSpPr>
          <p:nvPr>
            <p:ph type="title"/>
          </p:nvPr>
        </p:nvSpPr>
        <p:spPr>
          <a:xfrm>
            <a:off x="381000" y="152400"/>
            <a:ext cx="8229600" cy="990600"/>
          </a:xfrm>
        </p:spPr>
        <p:txBody>
          <a:bodyPr>
            <a:normAutofit/>
          </a:bodyPr>
          <a:lstStyle/>
          <a:p>
            <a:r>
              <a:rPr lang="en-US" dirty="0">
                <a:solidFill>
                  <a:srgbClr val="FFFF00"/>
                </a:solidFill>
                <a:latin typeface="Georgia" panose="02040502050405020303" pitchFamily="18" charset="0"/>
              </a:rPr>
              <a:t>Contact</a:t>
            </a:r>
          </a:p>
        </p:txBody>
      </p:sp>
      <p:sp>
        <p:nvSpPr>
          <p:cNvPr id="4" name="TextBox 3"/>
          <p:cNvSpPr txBox="1"/>
          <p:nvPr/>
        </p:nvSpPr>
        <p:spPr>
          <a:xfrm>
            <a:off x="1066800" y="990600"/>
            <a:ext cx="7696200" cy="6278642"/>
          </a:xfrm>
          <a:prstGeom prst="rect">
            <a:avLst/>
          </a:prstGeom>
          <a:noFill/>
        </p:spPr>
        <p:txBody>
          <a:bodyPr wrap="square" rtlCol="0">
            <a:spAutoFit/>
          </a:bodyPr>
          <a:lstStyle/>
          <a:p>
            <a:pPr lvl="0"/>
            <a:r>
              <a:rPr lang="en-US" sz="2400" b="1" u="sng" dirty="0">
                <a:solidFill>
                  <a:prstClr val="white"/>
                </a:solidFill>
              </a:rPr>
              <a:t>Erin </a:t>
            </a:r>
            <a:r>
              <a:rPr lang="en-US" sz="2400" b="1" u="sng" dirty="0" smtClean="0">
                <a:solidFill>
                  <a:prstClr val="white"/>
                </a:solidFill>
              </a:rPr>
              <a:t>Kimbrough</a:t>
            </a:r>
            <a:endParaRPr lang="en-US" sz="2400" dirty="0">
              <a:solidFill>
                <a:prstClr val="white"/>
              </a:solidFill>
            </a:endParaRPr>
          </a:p>
          <a:p>
            <a:pPr lvl="0"/>
            <a:r>
              <a:rPr lang="en-US" dirty="0">
                <a:solidFill>
                  <a:prstClr val="white"/>
                </a:solidFill>
              </a:rPr>
              <a:t>Program Coordinator</a:t>
            </a:r>
          </a:p>
          <a:p>
            <a:pPr lvl="0"/>
            <a:r>
              <a:rPr lang="en-US" dirty="0">
                <a:solidFill>
                  <a:prstClr val="white"/>
                </a:solidFill>
              </a:rPr>
              <a:t>Phone: (979) 847-6185</a:t>
            </a:r>
          </a:p>
          <a:p>
            <a:pPr lvl="0"/>
            <a:r>
              <a:rPr lang="en-US" b="1" dirty="0" smtClean="0">
                <a:solidFill>
                  <a:prstClr val="white"/>
                </a:solidFill>
              </a:rPr>
              <a:t>empilosi@ag.tamu.edu</a:t>
            </a:r>
          </a:p>
          <a:p>
            <a:pPr lvl="0"/>
            <a:endParaRPr lang="en-US" b="1" dirty="0" smtClean="0">
              <a:solidFill>
                <a:prstClr val="white"/>
              </a:solidFill>
            </a:endParaRPr>
          </a:p>
          <a:p>
            <a:pPr lvl="0"/>
            <a:r>
              <a:rPr lang="en-US" sz="2400" b="1" u="sng" dirty="0" smtClean="0">
                <a:solidFill>
                  <a:prstClr val="white"/>
                </a:solidFill>
              </a:rPr>
              <a:t>B.J. Leggett</a:t>
            </a:r>
          </a:p>
          <a:p>
            <a:pPr lvl="0"/>
            <a:r>
              <a:rPr lang="en-US" dirty="0" smtClean="0">
                <a:solidFill>
                  <a:prstClr val="white"/>
                </a:solidFill>
              </a:rPr>
              <a:t>Program Assistant</a:t>
            </a:r>
          </a:p>
          <a:p>
            <a:pPr lvl="0"/>
            <a:r>
              <a:rPr lang="en-US" dirty="0" smtClean="0">
                <a:solidFill>
                  <a:prstClr val="white"/>
                </a:solidFill>
              </a:rPr>
              <a:t>Phone (979)862-1926</a:t>
            </a:r>
          </a:p>
          <a:p>
            <a:pPr lvl="0"/>
            <a:r>
              <a:rPr lang="en-US" b="1" dirty="0">
                <a:solidFill>
                  <a:prstClr val="white"/>
                </a:solidFill>
              </a:rPr>
              <a:t>Bruce.Leggett@ag.tamu.edu</a:t>
            </a:r>
          </a:p>
          <a:p>
            <a:pPr lvl="0"/>
            <a:endParaRPr lang="en-US" dirty="0">
              <a:solidFill>
                <a:prstClr val="white"/>
              </a:solidFill>
            </a:endParaRPr>
          </a:p>
          <a:p>
            <a:r>
              <a:rPr lang="en-US" sz="2400" b="1" u="sng" dirty="0" smtClean="0">
                <a:solidFill>
                  <a:schemeClr val="bg1"/>
                </a:solidFill>
              </a:rPr>
              <a:t>Rick </a:t>
            </a:r>
            <a:r>
              <a:rPr lang="en-US" sz="2400" b="1" u="sng" dirty="0">
                <a:solidFill>
                  <a:schemeClr val="bg1"/>
                </a:solidFill>
              </a:rPr>
              <a:t>Peterson</a:t>
            </a:r>
          </a:p>
          <a:p>
            <a:r>
              <a:rPr lang="en-US" dirty="0">
                <a:solidFill>
                  <a:schemeClr val="bg1"/>
                </a:solidFill>
              </a:rPr>
              <a:t>Professor and Extension Specialist</a:t>
            </a:r>
          </a:p>
          <a:p>
            <a:r>
              <a:rPr lang="en-US" dirty="0">
                <a:solidFill>
                  <a:schemeClr val="bg1"/>
                </a:solidFill>
              </a:rPr>
              <a:t>Phone: (979) 845-1877</a:t>
            </a:r>
          </a:p>
          <a:p>
            <a:r>
              <a:rPr lang="en-US" b="1" dirty="0">
                <a:solidFill>
                  <a:schemeClr val="bg1"/>
                </a:solidFill>
              </a:rPr>
              <a:t>rlpeterson@ag.tamu.edu</a:t>
            </a:r>
            <a:endParaRPr lang="en-US" dirty="0">
              <a:solidFill>
                <a:schemeClr val="bg1"/>
              </a:solidFill>
            </a:endParaRPr>
          </a:p>
          <a:p>
            <a:endParaRPr lang="en-US" b="1" u="sng" dirty="0">
              <a:solidFill>
                <a:schemeClr val="bg1"/>
              </a:solidFill>
            </a:endParaRPr>
          </a:p>
          <a:p>
            <a:r>
              <a:rPr lang="en-US" sz="2400" b="1" u="sng" dirty="0" smtClean="0">
                <a:solidFill>
                  <a:schemeClr val="bg1"/>
                </a:solidFill>
              </a:rPr>
              <a:t>Cheryl </a:t>
            </a:r>
            <a:r>
              <a:rPr lang="en-US" sz="2400" b="1" u="sng" dirty="0">
                <a:solidFill>
                  <a:schemeClr val="bg1"/>
                </a:solidFill>
              </a:rPr>
              <a:t>Grenwelge</a:t>
            </a:r>
            <a:endParaRPr lang="en-US" sz="2400" dirty="0">
              <a:solidFill>
                <a:schemeClr val="bg1"/>
              </a:solidFill>
            </a:endParaRPr>
          </a:p>
          <a:p>
            <a:r>
              <a:rPr lang="en-US" dirty="0">
                <a:solidFill>
                  <a:schemeClr val="bg1"/>
                </a:solidFill>
              </a:rPr>
              <a:t>Assistant Professor and Extension Specialist</a:t>
            </a:r>
          </a:p>
          <a:p>
            <a:r>
              <a:rPr lang="en-US" dirty="0">
                <a:solidFill>
                  <a:schemeClr val="bg1"/>
                </a:solidFill>
              </a:rPr>
              <a:t>Phone: (979) 845-3727</a:t>
            </a:r>
          </a:p>
          <a:p>
            <a:r>
              <a:rPr lang="en-US" b="1" dirty="0">
                <a:solidFill>
                  <a:schemeClr val="bg1"/>
                </a:solidFill>
              </a:rPr>
              <a:t>chgrenwelge@ag.tamu.edu</a:t>
            </a:r>
            <a:endParaRPr lang="en-US" dirty="0">
              <a:solidFill>
                <a:schemeClr val="bg1"/>
              </a:solidFill>
            </a:endParaRPr>
          </a:p>
          <a:p>
            <a:r>
              <a:rPr lang="en-US" dirty="0"/>
              <a:t> </a:t>
            </a:r>
          </a:p>
          <a:p>
            <a:endParaRPr lang="en-US" dirty="0"/>
          </a:p>
        </p:txBody>
      </p:sp>
    </p:spTree>
    <p:extLst>
      <p:ext uri="{BB962C8B-B14F-4D97-AF65-F5344CB8AC3E}">
        <p14:creationId xmlns:p14="http://schemas.microsoft.com/office/powerpoint/2010/main" val="683225726"/>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3400" y="2438400"/>
            <a:ext cx="8251826" cy="3962400"/>
          </a:xfrm>
        </p:spPr>
        <p:txBody>
          <a:bodyPr>
            <a:no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401629" lvl="1" indent="-401629">
              <a:lnSpc>
                <a:spcPts val="2900"/>
              </a:lnSpc>
              <a:buFont typeface="Arial" panose="020B0604020202020204" pitchFamily="34" charset="0"/>
              <a:buChar char="•"/>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In </a:t>
            </a: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addition, during the Q &amp; A period, if you have a web microphone, click the “Raise Hand” icon to indicate that you have a question. We will enable your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microphone or phone connection.</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p:txBody>
      </p:sp>
      <p:pic>
        <p:nvPicPr>
          <p:cNvPr id="10243" name="Picture 5" descr="agrMDns.jpg" title="AgrAbility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8276" y="526356"/>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7461" y="1295400"/>
            <a:ext cx="9150351" cy="1143000"/>
          </a:xfrm>
        </p:spPr>
        <p:txBody>
          <a:bodyPr rtlCol="0">
            <a:normAutofit/>
          </a:bodyPr>
          <a:lstStyle/>
          <a:p>
            <a:pPr>
              <a:defRPr/>
            </a:pPr>
            <a:r>
              <a:rPr lang="en-US" sz="3200" b="1" dirty="0">
                <a:solidFill>
                  <a:schemeClr val="bg1"/>
                </a:solidFill>
                <a:latin typeface="+mn-lt"/>
              </a:rPr>
              <a:t>Basic Webinar Instructions</a:t>
            </a:r>
          </a:p>
        </p:txBody>
      </p:sp>
    </p:spTree>
    <p:extLst>
      <p:ext uri="{BB962C8B-B14F-4D97-AF65-F5344CB8AC3E}">
        <p14:creationId xmlns:p14="http://schemas.microsoft.com/office/powerpoint/2010/main" val="284624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590800"/>
            <a:ext cx="8264525" cy="4267200"/>
          </a:xfrm>
        </p:spPr>
        <p:txBody>
          <a:bodyPr rtlCol="0">
            <a:normAutofit/>
          </a:bodyPr>
          <a:lstStyle/>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4 quick survey questions + opportunity to share comments</a:t>
            </a: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Session recorded and archived with PowerPoint files at </a:t>
            </a:r>
            <a:r>
              <a:rPr lang="en-US" sz="2600" u="sng" dirty="0" smtClean="0">
                <a:latin typeface="Lucida Sans Unicode" panose="020B0602030504020204" pitchFamily="34" charset="0"/>
                <a:cs typeface="Lucida Sans Unicode" panose="020B0602030504020204" pitchFamily="34" charset="0"/>
              </a:rPr>
              <a:t>www.agrability.org/Online-Training/archived </a:t>
            </a:r>
            <a:endParaRPr lang="en-US" sz="2600" u="sng" dirty="0">
              <a:latin typeface="Lucida Sans Unicode" panose="020B0602030504020204" pitchFamily="34" charset="0"/>
              <a:cs typeface="Lucida Sans Unicode" panose="020B0602030504020204" pitchFamily="34" charset="0"/>
            </a:endParaRP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Problems: use chat window or email </a:t>
            </a:r>
            <a:r>
              <a:rPr lang="en-US" sz="2600" u="sng" dirty="0" smtClean="0">
                <a:latin typeface="Lucida Sans Unicode" panose="020B0602030504020204" pitchFamily="34" charset="0"/>
                <a:cs typeface="Lucida Sans Unicode" panose="020B0602030504020204" pitchFamily="34" charset="0"/>
              </a:rPr>
              <a:t>jonesp@purdue.edu</a:t>
            </a:r>
            <a:r>
              <a:rPr lang="en-US" sz="2600" dirty="0" smtClean="0">
                <a:latin typeface="Lucida Sans Unicode" panose="020B0602030504020204" pitchFamily="34" charset="0"/>
                <a:cs typeface="Lucida Sans Unicode" panose="020B0602030504020204" pitchFamily="34" charset="0"/>
              </a:rPr>
              <a:t>   </a:t>
            </a:r>
            <a:endParaRPr lang="en-US" sz="2600" dirty="0">
              <a:latin typeface="Lucida Sans Unicode" panose="020B0602030504020204" pitchFamily="34" charset="0"/>
              <a:cs typeface="Lucida Sans Unicode" panose="020B0602030504020204" pitchFamily="34" charset="0"/>
            </a:endParaRPr>
          </a:p>
          <a:p>
            <a:pPr marL="109720">
              <a:lnSpc>
                <a:spcPts val="2900"/>
              </a:lnSpc>
              <a:defRPr/>
            </a:pPr>
            <a:endParaRPr lang="en-US" dirty="0" smtClean="0"/>
          </a:p>
        </p:txBody>
      </p:sp>
      <p:sp>
        <p:nvSpPr>
          <p:cNvPr id="51202" name="Title 1"/>
          <p:cNvSpPr>
            <a:spLocks noGrp="1"/>
          </p:cNvSpPr>
          <p:nvPr>
            <p:ph type="title"/>
          </p:nvPr>
        </p:nvSpPr>
        <p:spPr>
          <a:xfrm>
            <a:off x="-60327" y="1371600"/>
            <a:ext cx="9150351" cy="1143000"/>
          </a:xfrm>
        </p:spPr>
        <p:txBody>
          <a:bodyPr rtlCol="0">
            <a:normAutofit/>
          </a:bodyPr>
          <a:lstStyle/>
          <a:p>
            <a:pPr>
              <a:defRPr/>
            </a:pPr>
            <a:r>
              <a:rPr lang="en-US" sz="3200" b="1" dirty="0">
                <a:solidFill>
                  <a:schemeClr val="bg1"/>
                </a:solidFill>
                <a:latin typeface="+mn-lt"/>
              </a:rPr>
              <a:t>Basic Webinar Instructions</a:t>
            </a:r>
          </a:p>
        </p:txBody>
      </p:sp>
      <p:pic>
        <p:nvPicPr>
          <p:cNvPr id="11268"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46355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063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12738" y="1447805"/>
            <a:ext cx="8374062" cy="5638795"/>
          </a:xfrm>
        </p:spPr>
        <p:txBody>
          <a:bodyPr rtlCol="0">
            <a:normAutofit/>
          </a:bodyPr>
          <a:lstStyle/>
          <a:p>
            <a:pPr>
              <a:spcBef>
                <a:spcPts val="600"/>
              </a:spcBef>
              <a:defRPr/>
            </a:pPr>
            <a:r>
              <a:rPr lang="en-US" sz="2300" b="1" dirty="0">
                <a:latin typeface="Lucida Sans Unicode" panose="020B0602030504020204" pitchFamily="34" charset="0"/>
                <a:cs typeface="Lucida Sans Unicode" panose="020B0602030504020204" pitchFamily="34" charset="0"/>
              </a:rPr>
              <a:t>AgrAbility: </a:t>
            </a:r>
            <a:r>
              <a:rPr lang="en-US" sz="2300" dirty="0">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r>
              <a:rPr lang="en-US" sz="2300" dirty="0" smtClean="0">
                <a:latin typeface="Lucida Sans Unicode" panose="020B0602030504020204" pitchFamily="34" charset="0"/>
                <a:cs typeface="Lucida Sans Unicode" panose="020B0602030504020204" pitchFamily="34" charset="0"/>
              </a:rPr>
              <a:t>.</a:t>
            </a:r>
            <a:endParaRPr lang="en-US" sz="2300" dirty="0">
              <a:latin typeface="Lucida Sans Unicode" panose="020B0602030504020204" pitchFamily="34" charset="0"/>
              <a:cs typeface="Lucida Sans Unicode" panose="020B0602030504020204" pitchFamily="34" charset="0"/>
            </a:endParaRPr>
          </a:p>
          <a:p>
            <a:pPr lvl="1">
              <a:spcBef>
                <a:spcPts val="600"/>
              </a:spcBef>
              <a:defRPr/>
            </a:pPr>
            <a:r>
              <a:rPr lang="en-US" sz="2300" dirty="0">
                <a:latin typeface="Lucida Sans Unicode" panose="020B0602030504020204" pitchFamily="34" charset="0"/>
                <a:cs typeface="Lucida Sans Unicode" panose="020B0602030504020204" pitchFamily="34" charset="0"/>
              </a:rPr>
              <a:t>Partners land grant universities with disability services organizations. </a:t>
            </a:r>
            <a:r>
              <a:rPr lang="en-US" sz="2300" dirty="0" smtClean="0">
                <a:latin typeface="Lucida Sans Unicode" panose="020B0602030504020204" pitchFamily="34" charset="0"/>
                <a:cs typeface="Lucida Sans Unicode" panose="020B0602030504020204" pitchFamily="34" charset="0"/>
              </a:rPr>
              <a:t> Currently </a:t>
            </a:r>
            <a:r>
              <a:rPr lang="en-US" sz="2300" dirty="0">
                <a:latin typeface="Lucida Sans Unicode" panose="020B0602030504020204" pitchFamily="34" charset="0"/>
                <a:cs typeface="Lucida Sans Unicode" panose="020B0602030504020204" pitchFamily="34" charset="0"/>
              </a:rPr>
              <a:t>20 state projects</a:t>
            </a:r>
          </a:p>
          <a:p>
            <a:pPr lvl="1">
              <a:spcBef>
                <a:spcPts val="600"/>
              </a:spcBef>
              <a:defRPr/>
            </a:pPr>
            <a:r>
              <a:rPr lang="en-US" sz="2300" dirty="0">
                <a:latin typeface="Lucida Sans Unicode" panose="020B0602030504020204" pitchFamily="34" charset="0"/>
                <a:cs typeface="Lucida Sans Unicode" panose="020B0602030504020204" pitchFamily="34" charset="0"/>
              </a:rPr>
              <a:t>National AgrAbility Project: Led by Purdue’s Breaking New Ground Resource Center. </a:t>
            </a:r>
          </a:p>
          <a:p>
            <a:pPr lvl="1">
              <a:spcBef>
                <a:spcPts val="600"/>
              </a:spcBef>
              <a:defRPr/>
            </a:pPr>
            <a:r>
              <a:rPr lang="en-US" sz="2300" dirty="0">
                <a:latin typeface="Lucida Sans Unicode" panose="020B0602030504020204" pitchFamily="34" charset="0"/>
                <a:cs typeface="Lucida Sans Unicode" panose="020B0602030504020204" pitchFamily="34" charset="0"/>
              </a:rPr>
              <a:t>Partners include:</a:t>
            </a:r>
          </a:p>
          <a:p>
            <a:pPr lvl="2">
              <a:spcBef>
                <a:spcPts val="600"/>
              </a:spcBef>
              <a:defRPr/>
            </a:pPr>
            <a:r>
              <a:rPr lang="en-US" sz="2300" dirty="0">
                <a:latin typeface="Lucida Sans Unicode" panose="020B0602030504020204" pitchFamily="34" charset="0"/>
                <a:cs typeface="Lucida Sans Unicode" panose="020B0602030504020204" pitchFamily="34" charset="0"/>
              </a:rPr>
              <a:t>Goodwill of the Finger Lakes</a:t>
            </a:r>
          </a:p>
          <a:p>
            <a:pPr lvl="2">
              <a:spcBef>
                <a:spcPts val="600"/>
              </a:spcBef>
              <a:defRPr/>
            </a:pPr>
            <a:r>
              <a:rPr lang="en-US" sz="2300" dirty="0" smtClean="0">
                <a:latin typeface="Lucida Sans Unicode" panose="020B0602030504020204" pitchFamily="34" charset="0"/>
                <a:cs typeface="Lucida Sans Unicode" panose="020B0602030504020204" pitchFamily="34" charset="0"/>
              </a:rPr>
              <a:t>APRIL (Association of Programs for Rural Independent Living</a:t>
            </a:r>
          </a:p>
          <a:p>
            <a:pPr lvl="2">
              <a:spcBef>
                <a:spcPts val="600"/>
              </a:spcBef>
              <a:defRPr/>
            </a:pPr>
            <a:r>
              <a:rPr lang="en-US" sz="2300" dirty="0" smtClean="0">
                <a:latin typeface="Lucida Sans Unicode" panose="020B0602030504020204" pitchFamily="34" charset="0"/>
                <a:cs typeface="Lucida Sans Unicode" panose="020B0602030504020204" pitchFamily="34" charset="0"/>
              </a:rPr>
              <a:t>Colorado </a:t>
            </a:r>
            <a:r>
              <a:rPr lang="en-US" sz="2300" dirty="0">
                <a:latin typeface="Lucida Sans Unicode" panose="020B0602030504020204" pitchFamily="34" charset="0"/>
                <a:cs typeface="Lucida Sans Unicode" panose="020B0602030504020204" pitchFamily="34" charset="0"/>
              </a:rPr>
              <a:t>State </a:t>
            </a:r>
            <a:r>
              <a:rPr lang="en-US" sz="2300" dirty="0" smtClean="0">
                <a:latin typeface="Lucida Sans Unicode" panose="020B0602030504020204" pitchFamily="34" charset="0"/>
                <a:cs typeface="Lucida Sans Unicode" panose="020B0602030504020204" pitchFamily="34" charset="0"/>
              </a:rPr>
              <a:t>University</a:t>
            </a:r>
            <a:endParaRPr lang="en-US" sz="2300" dirty="0">
              <a:latin typeface="Lucida Sans Unicode" panose="020B0602030504020204" pitchFamily="34" charset="0"/>
              <a:cs typeface="Lucida Sans Unicode" panose="020B0602030504020204" pitchFamily="34" charset="0"/>
            </a:endParaRPr>
          </a:p>
          <a:p>
            <a:pPr lvl="1">
              <a:spcBef>
                <a:spcPts val="600"/>
              </a:spcBef>
              <a:defRPr/>
            </a:pPr>
            <a:r>
              <a:rPr lang="en-US" sz="2300" dirty="0">
                <a:latin typeface="Lucida Sans Unicode" panose="020B0602030504020204" pitchFamily="34" charset="0"/>
                <a:cs typeface="Lucida Sans Unicode" panose="020B0602030504020204" pitchFamily="34" charset="0"/>
              </a:rPr>
              <a:t>More information available at </a:t>
            </a:r>
            <a:r>
              <a:rPr lang="en-US" sz="2300" u="sng" dirty="0">
                <a:latin typeface="Lucida Sans Unicode" panose="020B0602030504020204" pitchFamily="34" charset="0"/>
                <a:cs typeface="Lucida Sans Unicode" panose="020B0602030504020204" pitchFamily="34" charset="0"/>
              </a:rPr>
              <a:t>www.agrability.org</a:t>
            </a:r>
          </a:p>
        </p:txBody>
      </p:sp>
      <p:pic>
        <p:nvPicPr>
          <p:cNvPr id="13315" name="Picture 5" descr="agrMDns.jpg" title="AgrAbility logo"/>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2412" y="228600"/>
            <a:ext cx="3414713" cy="9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204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213" y="4800600"/>
            <a:ext cx="9144000" cy="2003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260" y="2057400"/>
            <a:ext cx="9067800" cy="2384426"/>
          </a:xfrm>
        </p:spPr>
        <p:txBody>
          <a:bodyPr>
            <a:noAutofit/>
          </a:bodyPr>
          <a:lstStyle/>
          <a:p>
            <a:r>
              <a:rPr lang="en-US" sz="4400" dirty="0">
                <a:latin typeface="Times New Roman"/>
                <a:ea typeface="Calibri"/>
              </a:rPr>
              <a:t>Resources for Veteran Farmer/Ranchers</a:t>
            </a:r>
            <a:endParaRPr lang="en-US" sz="4400" dirty="0">
              <a:solidFill>
                <a:srgbClr val="FFFF00"/>
              </a:solidFill>
              <a:latin typeface="Georgia" panose="02040502050405020303" pitchFamily="18"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60770" y="4920452"/>
            <a:ext cx="2658245" cy="580765"/>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29000" y="990600"/>
            <a:ext cx="2557277" cy="947930"/>
          </a:xfrm>
          <a:prstGeom prst="rect">
            <a:avLst/>
          </a:prstGeom>
        </p:spPr>
      </p:pic>
      <p:sp>
        <p:nvSpPr>
          <p:cNvPr id="5" name="TextBox 4"/>
          <p:cNvSpPr txBox="1"/>
          <p:nvPr/>
        </p:nvSpPr>
        <p:spPr>
          <a:xfrm>
            <a:off x="9727" y="6381345"/>
            <a:ext cx="9118060" cy="338554"/>
          </a:xfrm>
          <a:prstGeom prst="rect">
            <a:avLst/>
          </a:prstGeom>
          <a:noFill/>
        </p:spPr>
        <p:txBody>
          <a:bodyPr wrap="square" rtlCol="0">
            <a:spAutoFit/>
          </a:bodyPr>
          <a:lstStyle/>
          <a:p>
            <a:pPr algn="ctr"/>
            <a:r>
              <a:rPr lang="en-US" sz="800" dirty="0"/>
              <a:t>The members of Texas A&amp;M AgriLife will provide equal opportunities in programs and activities, education, and employment to all persons regardless of race, color, sex, religion, national origin, age, disability, genetic information, veteran status, sexual orientation or gender identity and will strive to achieve full and equal employment opportunity throughout Texas A&amp;M AgriLife.</a:t>
            </a:r>
          </a:p>
        </p:txBody>
      </p:sp>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3439" y="5452687"/>
            <a:ext cx="777680" cy="85544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6837" y="4868089"/>
            <a:ext cx="3014663" cy="539093"/>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510069" y="5379733"/>
            <a:ext cx="1628482" cy="1029062"/>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459916" y="5506056"/>
            <a:ext cx="1623829" cy="866539"/>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752600" y="5510530"/>
            <a:ext cx="1086583" cy="786836"/>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617301" y="5501217"/>
            <a:ext cx="1300750" cy="796149"/>
          </a:xfrm>
          <a:prstGeom prst="rect">
            <a:avLst/>
          </a:prstGeom>
        </p:spPr>
      </p:pic>
    </p:spTree>
    <p:extLst>
      <p:ext uri="{BB962C8B-B14F-4D97-AF65-F5344CB8AC3E}">
        <p14:creationId xmlns:p14="http://schemas.microsoft.com/office/powerpoint/2010/main" val="111853259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pPr lvl="0">
              <a:lnSpc>
                <a:spcPct val="115000"/>
              </a:lnSpc>
              <a:spcBef>
                <a:spcPts val="0"/>
              </a:spcBef>
              <a:spcAft>
                <a:spcPts val="1000"/>
              </a:spcAft>
              <a:buFont typeface="+mj-lt"/>
              <a:buAutoNum type="arabicPeriod"/>
            </a:pPr>
            <a:r>
              <a:rPr lang="en-US" dirty="0">
                <a:ea typeface="Calibri"/>
                <a:cs typeface="Times New Roman" panose="02020603050405020304" pitchFamily="18" charset="0"/>
              </a:rPr>
              <a:t>Identify key resources for Veterans interested in starting/operating agriculture businesses</a:t>
            </a:r>
          </a:p>
          <a:p>
            <a:pPr lvl="0">
              <a:lnSpc>
                <a:spcPct val="115000"/>
              </a:lnSpc>
              <a:spcBef>
                <a:spcPts val="0"/>
              </a:spcBef>
              <a:spcAft>
                <a:spcPts val="1000"/>
              </a:spcAft>
              <a:buFont typeface="+mj-lt"/>
              <a:buAutoNum type="arabicPeriod"/>
            </a:pPr>
            <a:r>
              <a:rPr lang="en-US" dirty="0">
                <a:ea typeface="Calibri"/>
                <a:cs typeface="Times New Roman" panose="02020603050405020304" pitchFamily="18" charset="0"/>
              </a:rPr>
              <a:t>Understand the goals of the Texas </a:t>
            </a:r>
            <a:r>
              <a:rPr lang="en-US" dirty="0" err="1">
                <a:ea typeface="Calibri"/>
                <a:cs typeface="Times New Roman" panose="02020603050405020304" pitchFamily="18" charset="0"/>
              </a:rPr>
              <a:t>AgrAbility</a:t>
            </a:r>
            <a:r>
              <a:rPr lang="en-US" dirty="0">
                <a:ea typeface="Calibri"/>
                <a:cs typeface="Times New Roman" panose="02020603050405020304" pitchFamily="18" charset="0"/>
              </a:rPr>
              <a:t> </a:t>
            </a:r>
            <a:r>
              <a:rPr lang="en-US" dirty="0" err="1">
                <a:ea typeface="Calibri"/>
                <a:cs typeface="Times New Roman" panose="02020603050405020304" pitchFamily="18" charset="0"/>
              </a:rPr>
              <a:t>BattleGround</a:t>
            </a:r>
            <a:r>
              <a:rPr lang="en-US" dirty="0">
                <a:ea typeface="Calibri"/>
                <a:cs typeface="Times New Roman" panose="02020603050405020304" pitchFamily="18" charset="0"/>
              </a:rPr>
              <a:t> to Breaking Ground Entrepreneurial Training Project</a:t>
            </a:r>
          </a:p>
          <a:p>
            <a:pPr lvl="0">
              <a:lnSpc>
                <a:spcPct val="115000"/>
              </a:lnSpc>
              <a:spcBef>
                <a:spcPts val="0"/>
              </a:spcBef>
              <a:spcAft>
                <a:spcPts val="1000"/>
              </a:spcAft>
              <a:buFont typeface="+mj-lt"/>
              <a:buAutoNum type="arabicPeriod"/>
            </a:pPr>
            <a:r>
              <a:rPr lang="en-US" dirty="0">
                <a:ea typeface="Calibri"/>
                <a:cs typeface="Times New Roman" panose="02020603050405020304" pitchFamily="18" charset="0"/>
              </a:rPr>
              <a:t>Incorporate a diverse set of resources and programs specific for Veteran/Farmer </a:t>
            </a:r>
            <a:r>
              <a:rPr lang="en-US" dirty="0" smtClean="0">
                <a:ea typeface="Calibri"/>
                <a:cs typeface="Times New Roman" panose="02020603050405020304" pitchFamily="18" charset="0"/>
              </a:rPr>
              <a:t>Ranchers</a:t>
            </a:r>
            <a:endParaRPr lang="en-US" dirty="0">
              <a:ea typeface="Calibri"/>
              <a:cs typeface="Times New Roman" panose="02020603050405020304" pitchFamily="18" charset="0"/>
            </a:endParaRPr>
          </a:p>
        </p:txBody>
      </p:sp>
    </p:spTree>
    <p:extLst>
      <p:ext uri="{BB962C8B-B14F-4D97-AF65-F5344CB8AC3E}">
        <p14:creationId xmlns:p14="http://schemas.microsoft.com/office/powerpoint/2010/main" val="163974623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a:t>
            </a:r>
            <a:r>
              <a:rPr lang="en-US" dirty="0" smtClean="0"/>
              <a:t>Farming/Ranching Resources</a:t>
            </a:r>
            <a:br>
              <a:rPr lang="en-US" dirty="0" smtClean="0"/>
            </a:br>
            <a:r>
              <a:rPr lang="en-US" dirty="0" smtClean="0"/>
              <a:t>(Veteran Specific)</a:t>
            </a:r>
            <a:endParaRPr lang="en-US" dirty="0"/>
          </a:p>
        </p:txBody>
      </p:sp>
      <p:sp>
        <p:nvSpPr>
          <p:cNvPr id="3" name="Content Placeholder 2"/>
          <p:cNvSpPr>
            <a:spLocks noGrp="1"/>
          </p:cNvSpPr>
          <p:nvPr>
            <p:ph idx="1"/>
          </p:nvPr>
        </p:nvSpPr>
        <p:spPr>
          <a:xfrm>
            <a:off x="457200" y="2414954"/>
            <a:ext cx="8229600" cy="3863914"/>
          </a:xfrm>
        </p:spPr>
        <p:txBody>
          <a:bodyPr/>
          <a:lstStyle/>
          <a:p>
            <a:pPr lvl="0"/>
            <a:r>
              <a:rPr lang="en-US" dirty="0">
                <a:solidFill>
                  <a:prstClr val="white"/>
                </a:solidFill>
              </a:rPr>
              <a:t>Farmer Veteran Coalition</a:t>
            </a:r>
          </a:p>
          <a:p>
            <a:pPr lvl="1"/>
            <a:r>
              <a:rPr lang="en-US" dirty="0">
                <a:solidFill>
                  <a:prstClr val="white"/>
                </a:solidFill>
              </a:rPr>
              <a:t>Homegrown By Heroes Label</a:t>
            </a:r>
          </a:p>
          <a:p>
            <a:pPr lvl="1"/>
            <a:r>
              <a:rPr lang="en-US" dirty="0">
                <a:solidFill>
                  <a:prstClr val="white"/>
                </a:solidFill>
              </a:rPr>
              <a:t>Fellowship </a:t>
            </a:r>
            <a:r>
              <a:rPr lang="en-US" dirty="0" smtClean="0">
                <a:solidFill>
                  <a:prstClr val="white"/>
                </a:solidFill>
              </a:rPr>
              <a:t>Funds</a:t>
            </a:r>
          </a:p>
          <a:p>
            <a:pPr lvl="1"/>
            <a:r>
              <a:rPr lang="en-US" dirty="0" smtClean="0">
                <a:solidFill>
                  <a:prstClr val="white"/>
                </a:solidFill>
              </a:rPr>
              <a:t>State Chapters</a:t>
            </a:r>
            <a:endParaRPr lang="en-US" dirty="0">
              <a:solidFill>
                <a:prstClr val="white"/>
              </a:solidFill>
            </a:endParaRPr>
          </a:p>
          <a:p>
            <a:pPr lvl="0"/>
            <a:r>
              <a:rPr lang="en-US" dirty="0">
                <a:solidFill>
                  <a:prstClr val="white"/>
                </a:solidFill>
              </a:rPr>
              <a:t>National Center for Appropriate Technology</a:t>
            </a:r>
          </a:p>
          <a:p>
            <a:pPr lvl="1"/>
            <a:r>
              <a:rPr lang="en-US" dirty="0">
                <a:solidFill>
                  <a:prstClr val="white"/>
                </a:solidFill>
              </a:rPr>
              <a:t>Armed to Farm</a:t>
            </a:r>
          </a:p>
          <a:p>
            <a:pPr lvl="1"/>
            <a:r>
              <a:rPr lang="en-US" dirty="0">
                <a:solidFill>
                  <a:prstClr val="white"/>
                </a:solidFill>
              </a:rPr>
              <a:t>ATTRA</a:t>
            </a:r>
          </a:p>
          <a:p>
            <a:pPr lvl="1"/>
            <a:r>
              <a:rPr lang="en-US" dirty="0" smtClean="0">
                <a:solidFill>
                  <a:prstClr val="white"/>
                </a:solidFill>
              </a:rPr>
              <a:t>Internships</a:t>
            </a:r>
            <a:endParaRPr lang="en-US" dirty="0">
              <a:solidFill>
                <a:prstClr val="white"/>
              </a:solidFill>
            </a:endParaRPr>
          </a:p>
        </p:txBody>
      </p:sp>
    </p:spTree>
    <p:extLst>
      <p:ext uri="{BB962C8B-B14F-4D97-AF65-F5344CB8AC3E}">
        <p14:creationId xmlns:p14="http://schemas.microsoft.com/office/powerpoint/2010/main" val="342342482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Other Veteran Specific Resources</a:t>
            </a:r>
            <a:endParaRPr lang="en-US" dirty="0"/>
          </a:p>
        </p:txBody>
      </p:sp>
      <p:sp>
        <p:nvSpPr>
          <p:cNvPr id="3" name="Content Placeholder 2"/>
          <p:cNvSpPr>
            <a:spLocks noGrp="1"/>
          </p:cNvSpPr>
          <p:nvPr>
            <p:ph idx="1"/>
          </p:nvPr>
        </p:nvSpPr>
        <p:spPr>
          <a:xfrm>
            <a:off x="457200" y="1828800"/>
            <a:ext cx="8229600" cy="4495800"/>
          </a:xfrm>
          <a:ln>
            <a:noFill/>
          </a:ln>
        </p:spPr>
        <p:txBody>
          <a:bodyPr/>
          <a:lstStyle/>
          <a:p>
            <a:pPr marL="0" marR="0">
              <a:lnSpc>
                <a:spcPct val="115000"/>
              </a:lnSpc>
              <a:spcBef>
                <a:spcPts val="0"/>
              </a:spcBef>
              <a:spcAft>
                <a:spcPts val="1000"/>
              </a:spcAft>
            </a:pPr>
            <a:r>
              <a:rPr lang="en-US" sz="2400" u="sng" dirty="0" smtClean="0">
                <a:ea typeface="Calibri"/>
                <a:cs typeface="Times New Roman"/>
                <a:hlinkClick r:id="rId3"/>
              </a:rPr>
              <a:t>www.ebenefits.va.gov/ebenefits/homepage</a:t>
            </a:r>
            <a:endParaRPr lang="en-US" sz="2400" u="sng" dirty="0" smtClean="0">
              <a:ea typeface="Calibri"/>
              <a:cs typeface="Times New Roman"/>
            </a:endParaRPr>
          </a:p>
          <a:p>
            <a:pPr marL="0" marR="0">
              <a:lnSpc>
                <a:spcPct val="115000"/>
              </a:lnSpc>
              <a:spcBef>
                <a:spcPts val="0"/>
              </a:spcBef>
              <a:spcAft>
                <a:spcPts val="1000"/>
              </a:spcAft>
            </a:pPr>
            <a:r>
              <a:rPr lang="en-US" sz="2400" u="sng" dirty="0" smtClean="0">
                <a:ea typeface="Calibri"/>
                <a:cs typeface="Times New Roman"/>
                <a:hlinkClick r:id="rId4"/>
              </a:rPr>
              <a:t>www.iava.org</a:t>
            </a:r>
            <a:endParaRPr lang="en-US" sz="2400" dirty="0">
              <a:ea typeface="Calibri"/>
              <a:cs typeface="Times New Roman"/>
            </a:endParaRPr>
          </a:p>
          <a:p>
            <a:pPr marL="0" marR="0">
              <a:lnSpc>
                <a:spcPct val="115000"/>
              </a:lnSpc>
              <a:spcBef>
                <a:spcPts val="0"/>
              </a:spcBef>
              <a:spcAft>
                <a:spcPts val="1000"/>
              </a:spcAft>
            </a:pPr>
            <a:r>
              <a:rPr lang="en-US" sz="2400" u="sng" dirty="0" smtClean="0">
                <a:ea typeface="Calibri"/>
                <a:cs typeface="Times New Roman"/>
                <a:hlinkClick r:id="rId5"/>
              </a:rPr>
              <a:t>www.texvet.org</a:t>
            </a:r>
            <a:endParaRPr lang="en-US" sz="2400" dirty="0">
              <a:ea typeface="Calibri"/>
              <a:cs typeface="Times New Roman"/>
            </a:endParaRPr>
          </a:p>
          <a:p>
            <a:pPr marL="0" marR="0">
              <a:lnSpc>
                <a:spcPct val="115000"/>
              </a:lnSpc>
              <a:spcBef>
                <a:spcPts val="0"/>
              </a:spcBef>
              <a:spcAft>
                <a:spcPts val="1000"/>
              </a:spcAft>
            </a:pPr>
            <a:r>
              <a:rPr lang="en-US" sz="2400" u="sng" dirty="0" smtClean="0">
                <a:ea typeface="Calibri"/>
                <a:cs typeface="Times New Roman"/>
                <a:hlinkClick r:id="rId6"/>
              </a:rPr>
              <a:t>http</a:t>
            </a:r>
            <a:r>
              <a:rPr lang="en-US" sz="2400" u="sng" dirty="0">
                <a:ea typeface="Calibri"/>
                <a:cs typeface="Times New Roman"/>
                <a:hlinkClick r:id="rId6"/>
              </a:rPr>
              <a:t>://beta.militaryonesource.mil/veteran</a:t>
            </a:r>
            <a:endParaRPr lang="en-US" sz="2400" dirty="0">
              <a:ea typeface="Calibri"/>
              <a:cs typeface="Times New Roman"/>
            </a:endParaRPr>
          </a:p>
          <a:p>
            <a:pPr marL="0" marR="0">
              <a:lnSpc>
                <a:spcPct val="115000"/>
              </a:lnSpc>
              <a:spcBef>
                <a:spcPts val="0"/>
              </a:spcBef>
              <a:spcAft>
                <a:spcPts val="1000"/>
              </a:spcAft>
            </a:pPr>
            <a:r>
              <a:rPr lang="en-US" sz="2400" u="sng" dirty="0" smtClean="0">
                <a:ea typeface="Calibri"/>
                <a:cs typeface="Times New Roman"/>
                <a:hlinkClick r:id="rId7"/>
              </a:rPr>
              <a:t>https</a:t>
            </a:r>
            <a:r>
              <a:rPr lang="en-US" sz="2400" u="sng" dirty="0">
                <a:ea typeface="Calibri"/>
                <a:cs typeface="Times New Roman"/>
                <a:hlinkClick r:id="rId7"/>
              </a:rPr>
              <a:t>://www.dav.org/</a:t>
            </a:r>
            <a:endParaRPr lang="en-US" sz="2400" dirty="0">
              <a:ea typeface="Calibri"/>
              <a:cs typeface="Times New Roman"/>
            </a:endParaRPr>
          </a:p>
          <a:p>
            <a:pPr marL="0" marR="0">
              <a:lnSpc>
                <a:spcPct val="115000"/>
              </a:lnSpc>
              <a:spcBef>
                <a:spcPts val="0"/>
              </a:spcBef>
              <a:spcAft>
                <a:spcPts val="1000"/>
              </a:spcAft>
            </a:pPr>
            <a:r>
              <a:rPr lang="en-US" sz="2400" u="sng" dirty="0" smtClean="0">
                <a:ea typeface="Calibri"/>
                <a:cs typeface="Times New Roman"/>
                <a:hlinkClick r:id="rId8"/>
              </a:rPr>
              <a:t>http</a:t>
            </a:r>
            <a:r>
              <a:rPr lang="en-US" sz="2400" u="sng" dirty="0">
                <a:ea typeface="Calibri"/>
                <a:cs typeface="Times New Roman"/>
                <a:hlinkClick r:id="rId8"/>
              </a:rPr>
              <a:t>://www.tvc.state.tx.us</a:t>
            </a:r>
            <a:r>
              <a:rPr lang="en-US" sz="2400" u="sng" dirty="0" smtClean="0">
                <a:ea typeface="Calibri"/>
                <a:cs typeface="Times New Roman"/>
                <a:hlinkClick r:id="rId8"/>
              </a:rPr>
              <a:t>/</a:t>
            </a:r>
            <a:endParaRPr lang="en-US" sz="2400" u="sng" dirty="0" smtClean="0">
              <a:ea typeface="Calibri"/>
              <a:cs typeface="Times New Roman"/>
            </a:endParaRPr>
          </a:p>
          <a:p>
            <a:pPr marL="0" marR="0">
              <a:lnSpc>
                <a:spcPct val="115000"/>
              </a:lnSpc>
              <a:spcBef>
                <a:spcPts val="0"/>
              </a:spcBef>
              <a:spcAft>
                <a:spcPts val="1000"/>
              </a:spcAft>
            </a:pPr>
            <a:r>
              <a:rPr lang="en-US" sz="2400" dirty="0">
                <a:ea typeface="Calibri"/>
                <a:cs typeface="Times New Roman"/>
                <a:hlinkClick r:id="rId9"/>
              </a:rPr>
              <a:t>https://</a:t>
            </a:r>
            <a:r>
              <a:rPr lang="en-US" sz="2400" dirty="0" smtClean="0">
                <a:ea typeface="Calibri"/>
                <a:cs typeface="Times New Roman"/>
                <a:hlinkClick r:id="rId9"/>
              </a:rPr>
              <a:t>www.uso.org/programs/rp-6</a:t>
            </a:r>
            <a:r>
              <a:rPr lang="en-US" sz="2400" dirty="0" smtClean="0">
                <a:ea typeface="Calibri"/>
                <a:cs typeface="Times New Roman"/>
              </a:rPr>
              <a:t> </a:t>
            </a:r>
            <a:endParaRPr lang="en-US" sz="2400" dirty="0">
              <a:ea typeface="Calibri"/>
              <a:cs typeface="Times New Roman"/>
            </a:endParaRPr>
          </a:p>
          <a:p>
            <a:pPr marL="0" marR="0">
              <a:lnSpc>
                <a:spcPct val="115000"/>
              </a:lnSpc>
              <a:spcBef>
                <a:spcPts val="0"/>
              </a:spcBef>
              <a:spcAft>
                <a:spcPts val="1000"/>
              </a:spcAft>
            </a:pPr>
            <a:r>
              <a:rPr lang="en-US" sz="2400" dirty="0" smtClean="0">
                <a:ea typeface="Calibri"/>
                <a:cs typeface="Times New Roman"/>
              </a:rPr>
              <a:t>County Service Officers</a:t>
            </a:r>
            <a:endParaRPr lang="en-US" sz="2400" dirty="0">
              <a:ea typeface="Calibri"/>
              <a:cs typeface="Times New Roman"/>
            </a:endParaRPr>
          </a:p>
          <a:p>
            <a:endParaRPr lang="en-US" dirty="0"/>
          </a:p>
        </p:txBody>
      </p:sp>
    </p:spTree>
    <p:extLst>
      <p:ext uri="{BB962C8B-B14F-4D97-AF65-F5344CB8AC3E}">
        <p14:creationId xmlns:p14="http://schemas.microsoft.com/office/powerpoint/2010/main" val="1423710359"/>
      </p:ext>
    </p:extLst>
  </p:cSld>
  <p:clrMapOvr>
    <a:masterClrMapping/>
  </p:clrMapOvr>
  <p:transition spd="slow">
    <p:pull/>
  </p:transition>
</p:sld>
</file>

<file path=ppt/theme/theme1.xml><?xml version="1.0" encoding="utf-8"?>
<a:theme xmlns:a="http://schemas.openxmlformats.org/drawingml/2006/main" name="Theme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1305</TotalTime>
  <Words>1165</Words>
  <Application>Microsoft Office PowerPoint</Application>
  <PresentationFormat>On-screen Show (4:3)</PresentationFormat>
  <Paragraphs>229</Paragraphs>
  <Slides>27</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Calibri,Arial,Helvetica,sans-serif</vt:lpstr>
      <vt:lpstr>Georgia</vt:lpstr>
      <vt:lpstr>Helvetica Neue</vt:lpstr>
      <vt:lpstr>Lucida Sans Unicode</vt:lpstr>
      <vt:lpstr>Times</vt:lpstr>
      <vt:lpstr>Times New Roman</vt:lpstr>
      <vt:lpstr>Theme1</vt:lpstr>
      <vt:lpstr>Office Theme</vt:lpstr>
      <vt:lpstr> Resources for Veteran Farmers/Ranchers  Erin Kimbrough  Texas AgrAbility  AgrAbility Virtual National Training Workshop Tuesday, February 20, 2017 3:00 p.m. ET </vt:lpstr>
      <vt:lpstr>Basic Webinar Instructions</vt:lpstr>
      <vt:lpstr>Basic Webinar Instructions</vt:lpstr>
      <vt:lpstr>Basic Webinar Instructions</vt:lpstr>
      <vt:lpstr>PowerPoint Presentation</vt:lpstr>
      <vt:lpstr>Resources for Veteran Farmer/Ranchers</vt:lpstr>
      <vt:lpstr>Learning Objectives </vt:lpstr>
      <vt:lpstr>National Farming/Ranching Resources (Veteran Specific)</vt:lpstr>
      <vt:lpstr>Other Veteran Specific Resources</vt:lpstr>
      <vt:lpstr>National Farming/Ranching Resources</vt:lpstr>
      <vt:lpstr>National Farming/Ranching Resources</vt:lpstr>
      <vt:lpstr>National Farming/Ranching Resources</vt:lpstr>
      <vt:lpstr>National Farming/Ranching Resources</vt:lpstr>
      <vt:lpstr>BattleGround to Breaking Ground Entrepreneurial Training Project</vt:lpstr>
      <vt:lpstr>Long Term Goals</vt:lpstr>
      <vt:lpstr>How the project will accomplish these goals</vt:lpstr>
      <vt:lpstr>How the project will accomplish these goals (cont.)</vt:lpstr>
      <vt:lpstr>Audience</vt:lpstr>
      <vt:lpstr>Step One- “Crawl”</vt:lpstr>
      <vt:lpstr>Step 2- “Walk”</vt:lpstr>
      <vt:lpstr>Step 2- “Walk” Continued</vt:lpstr>
      <vt:lpstr>Step 3- “Run”</vt:lpstr>
      <vt:lpstr>Additional</vt:lpstr>
      <vt:lpstr>Numbers to Serve</vt:lpstr>
      <vt:lpstr>Key Partners</vt:lpstr>
      <vt:lpstr>Next Steps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BattleGround to Breaking Ground Entrepreneurial Training Project</dc:title>
  <dc:creator>AITAdmin</dc:creator>
  <cp:lastModifiedBy>Paul Jones</cp:lastModifiedBy>
  <cp:revision>36</cp:revision>
  <dcterms:created xsi:type="dcterms:W3CDTF">2016-08-31T18:45:25Z</dcterms:created>
  <dcterms:modified xsi:type="dcterms:W3CDTF">2017-02-21T19:43:42Z</dcterms:modified>
</cp:coreProperties>
</file>