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5.xml" ContentType="application/vnd.openxmlformats-officedocument.presentationml.notesSlide+xml"/>
  <Override PartName="/ppt/charts/chart4.xml" ContentType="application/vnd.openxmlformats-officedocument.drawingml.chart+xml"/>
  <Override PartName="/ppt/notesSlides/notesSlide26.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27.xml" ContentType="application/vnd.openxmlformats-officedocument.presentationml.notesSlide+xml"/>
  <Override PartName="/ppt/charts/chart6.xml" ContentType="application/vnd.openxmlformats-officedocument.drawingml.chart+xml"/>
  <Override PartName="/ppt/notesSlides/notesSlide28.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notesSlides/notesSlide42.xml" ContentType="application/vnd.openxmlformats-officedocument.presentationml.notesSlide+xml"/>
  <Override PartName="/ppt/charts/chart9.xml" ContentType="application/vnd.openxmlformats-officedocument.drawingml.chart+xml"/>
  <Override PartName="/ppt/notesSlides/notesSlide43.xml" ContentType="application/vnd.openxmlformats-officedocument.presentationml.notesSlide+xml"/>
  <Override PartName="/ppt/charts/chart10.xml" ContentType="application/vnd.openxmlformats-officedocument.drawingml.chart+xml"/>
  <Override PartName="/ppt/notesSlides/notesSlide44.xml" ContentType="application/vnd.openxmlformats-officedocument.presentationml.notesSlide+xml"/>
  <Override PartName="/ppt/charts/chart11.xml" ContentType="application/vnd.openxmlformats-officedocument.drawingml.chart+xml"/>
  <Override PartName="/ppt/notesSlides/notesSlide45.xml" ContentType="application/vnd.openxmlformats-officedocument.presentationml.notesSlide+xml"/>
  <Override PartName="/ppt/charts/chart12.xml" ContentType="application/vnd.openxmlformats-officedocument.drawingml.chart+xml"/>
  <Override PartName="/ppt/theme/themeOverride6.xml" ContentType="application/vnd.openxmlformats-officedocument.themeOverride+xml"/>
  <Override PartName="/ppt/notesSlides/notesSlide46.xml" ContentType="application/vnd.openxmlformats-officedocument.presentationml.notesSlide+xml"/>
  <Override PartName="/ppt/charts/chart13.xml" ContentType="application/vnd.openxmlformats-officedocument.drawingml.chart+xml"/>
  <Override PartName="/ppt/theme/themeOverride7.xml" ContentType="application/vnd.openxmlformats-officedocument.themeOverride+xml"/>
  <Override PartName="/ppt/notesSlides/notesSlide47.xml" ContentType="application/vnd.openxmlformats-officedocument.presentationml.notesSlide+xml"/>
  <Override PartName="/ppt/charts/chart14.xml" ContentType="application/vnd.openxmlformats-officedocument.drawingml.chart+xml"/>
  <Override PartName="/ppt/notesSlides/notesSlide48.xml" ContentType="application/vnd.openxmlformats-officedocument.presentationml.notesSlide+xml"/>
  <Override PartName="/ppt/charts/chart15.xml" ContentType="application/vnd.openxmlformats-officedocument.drawingml.chart+xml"/>
  <Override PartName="/ppt/notesSlides/notesSlide49.xml" ContentType="application/vnd.openxmlformats-officedocument.presentationml.notesSlide+xml"/>
  <Override PartName="/ppt/charts/chart16.xml" ContentType="application/vnd.openxmlformats-officedocument.drawingml.chart+xml"/>
  <Override PartName="/ppt/theme/themeOverride8.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7.xml" ContentType="application/vnd.openxmlformats-officedocument.drawingml.chart+xml"/>
  <Override PartName="/ppt/theme/themeOverride9.xml" ContentType="application/vnd.openxmlformats-officedocument.themeOverride+xml"/>
  <Override PartName="/ppt/notesSlides/notesSlide54.xml" ContentType="application/vnd.openxmlformats-officedocument.presentationml.notesSlide+xml"/>
  <Override PartName="/ppt/charts/chart18.xml" ContentType="application/vnd.openxmlformats-officedocument.drawingml.chart+xml"/>
  <Override PartName="/ppt/theme/themeOverride10.xml" ContentType="application/vnd.openxmlformats-officedocument.themeOverride+xml"/>
  <Override PartName="/ppt/notesSlides/notesSlide55.xml" ContentType="application/vnd.openxmlformats-officedocument.presentationml.notesSlide+xml"/>
  <Override PartName="/ppt/charts/chart19.xml" ContentType="application/vnd.openxmlformats-officedocument.drawingml.chart+xml"/>
  <Override PartName="/ppt/notesSlides/notesSlide56.xml" ContentType="application/vnd.openxmlformats-officedocument.presentationml.notesSlide+xml"/>
  <Override PartName="/ppt/charts/chart20.xml" ContentType="application/vnd.openxmlformats-officedocument.drawingml.chart+xml"/>
  <Override PartName="/ppt/theme/themeOverride11.xml" ContentType="application/vnd.openxmlformats-officedocument.themeOverride+xml"/>
  <Override PartName="/ppt/notesSlides/notesSlide57.xml" ContentType="application/vnd.openxmlformats-officedocument.presentationml.notesSlide+xml"/>
  <Override PartName="/ppt/charts/chart21.xml" ContentType="application/vnd.openxmlformats-officedocument.drawingml.chart+xml"/>
  <Override PartName="/ppt/theme/themeOverride12.xml" ContentType="application/vnd.openxmlformats-officedocument.themeOverride+xml"/>
  <Override PartName="/ppt/notesSlides/notesSlide58.xml" ContentType="application/vnd.openxmlformats-officedocument.presentationml.notesSlide+xml"/>
  <Override PartName="/ppt/charts/chart22.xml" ContentType="application/vnd.openxmlformats-officedocument.drawingml.chart+xml"/>
  <Override PartName="/ppt/theme/themeOverride13.xml" ContentType="application/vnd.openxmlformats-officedocument.themeOverride+xml"/>
  <Override PartName="/ppt/charts/chart23.xml" ContentType="application/vnd.openxmlformats-officedocument.drawingml.chart+xml"/>
  <Override PartName="/ppt/drawings/drawing1.xml" ContentType="application/vnd.openxmlformats-officedocument.drawingml.chartshapes+xml"/>
  <Override PartName="/ppt/notesSlides/notesSlide59.xml" ContentType="application/vnd.openxmlformats-officedocument.presentationml.notesSlide+xml"/>
  <Override PartName="/ppt/charts/chart24.xml" ContentType="application/vnd.openxmlformats-officedocument.drawingml.chart+xml"/>
  <Override PartName="/ppt/notesSlides/notesSlide60.xml" ContentType="application/vnd.openxmlformats-officedocument.presentationml.notesSlide+xml"/>
  <Override PartName="/ppt/charts/chart25.xml" ContentType="application/vnd.openxmlformats-officedocument.drawingml.chart+xml"/>
  <Override PartName="/ppt/theme/themeOverride14.xml" ContentType="application/vnd.openxmlformats-officedocument.themeOverride+xml"/>
  <Override PartName="/ppt/notesSlides/notesSlide61.xml" ContentType="application/vnd.openxmlformats-officedocument.presentationml.notesSlide+xml"/>
  <Override PartName="/ppt/charts/chart26.xml" ContentType="application/vnd.openxmlformats-officedocument.drawingml.chart+xml"/>
  <Override PartName="/ppt/notesSlides/notesSlide62.xml" ContentType="application/vnd.openxmlformats-officedocument.presentationml.notesSlide+xml"/>
  <Override PartName="/ppt/charts/chart27.xml" ContentType="application/vnd.openxmlformats-officedocument.drawingml.chart+xml"/>
  <Override PartName="/ppt/theme/themeOverride15.xml" ContentType="application/vnd.openxmlformats-officedocument.themeOverride+xml"/>
  <Override PartName="/ppt/notesSlides/notesSlide63.xml" ContentType="application/vnd.openxmlformats-officedocument.presentationml.notesSlide+xml"/>
  <Override PartName="/ppt/charts/chart28.xml" ContentType="application/vnd.openxmlformats-officedocument.drawingml.chart+xml"/>
  <Override PartName="/ppt/theme/themeOverride16.xml" ContentType="application/vnd.openxmlformats-officedocument.themeOverr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29.xml" ContentType="application/vnd.openxmlformats-officedocument.drawingml.chart+xml"/>
  <Override PartName="/ppt/notesSlides/notesSlide66.xml" ContentType="application/vnd.openxmlformats-officedocument.presentationml.notesSlide+xml"/>
  <Override PartName="/ppt/charts/chart30.xml" ContentType="application/vnd.openxmlformats-officedocument.drawingml.chart+xml"/>
  <Override PartName="/ppt/theme/themeOverride17.xml" ContentType="application/vnd.openxmlformats-officedocument.themeOverr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0"/>
  </p:notesMasterIdLst>
  <p:handoutMasterIdLst>
    <p:handoutMasterId r:id="rId91"/>
  </p:handoutMasterIdLst>
  <p:sldIdLst>
    <p:sldId id="256" r:id="rId2"/>
    <p:sldId id="456" r:id="rId3"/>
    <p:sldId id="457" r:id="rId4"/>
    <p:sldId id="458" r:id="rId5"/>
    <p:sldId id="459" r:id="rId6"/>
    <p:sldId id="455" r:id="rId7"/>
    <p:sldId id="389" r:id="rId8"/>
    <p:sldId id="390" r:id="rId9"/>
    <p:sldId id="303" r:id="rId10"/>
    <p:sldId id="266" r:id="rId11"/>
    <p:sldId id="268" r:id="rId12"/>
    <p:sldId id="269" r:id="rId13"/>
    <p:sldId id="414" r:id="rId14"/>
    <p:sldId id="280" r:id="rId15"/>
    <p:sldId id="401" r:id="rId16"/>
    <p:sldId id="413" r:id="rId17"/>
    <p:sldId id="287" r:id="rId18"/>
    <p:sldId id="288" r:id="rId19"/>
    <p:sldId id="289" r:id="rId20"/>
    <p:sldId id="290" r:id="rId21"/>
    <p:sldId id="273" r:id="rId22"/>
    <p:sldId id="271" r:id="rId23"/>
    <p:sldId id="272" r:id="rId24"/>
    <p:sldId id="304" r:id="rId25"/>
    <p:sldId id="383" r:id="rId26"/>
    <p:sldId id="382" r:id="rId27"/>
    <p:sldId id="369" r:id="rId28"/>
    <p:sldId id="381" r:id="rId29"/>
    <p:sldId id="405" r:id="rId30"/>
    <p:sldId id="406" r:id="rId31"/>
    <p:sldId id="371" r:id="rId32"/>
    <p:sldId id="384" r:id="rId33"/>
    <p:sldId id="415" r:id="rId34"/>
    <p:sldId id="376" r:id="rId35"/>
    <p:sldId id="377" r:id="rId36"/>
    <p:sldId id="422" r:id="rId37"/>
    <p:sldId id="448" r:id="rId38"/>
    <p:sldId id="454" r:id="rId39"/>
    <p:sldId id="445" r:id="rId40"/>
    <p:sldId id="446" r:id="rId41"/>
    <p:sldId id="447" r:id="rId42"/>
    <p:sldId id="449" r:id="rId43"/>
    <p:sldId id="450" r:id="rId44"/>
    <p:sldId id="340" r:id="rId45"/>
    <p:sldId id="385" r:id="rId46"/>
    <p:sldId id="331" r:id="rId47"/>
    <p:sldId id="322" r:id="rId48"/>
    <p:sldId id="336" r:id="rId49"/>
    <p:sldId id="338" r:id="rId50"/>
    <p:sldId id="339" r:id="rId51"/>
    <p:sldId id="334" r:id="rId52"/>
    <p:sldId id="407" r:id="rId53"/>
    <p:sldId id="408" r:id="rId54"/>
    <p:sldId id="412" r:id="rId55"/>
    <p:sldId id="362" r:id="rId56"/>
    <p:sldId id="451" r:id="rId57"/>
    <p:sldId id="330" r:id="rId58"/>
    <p:sldId id="358" r:id="rId59"/>
    <p:sldId id="364" r:id="rId60"/>
    <p:sldId id="452" r:id="rId61"/>
    <p:sldId id="453" r:id="rId62"/>
    <p:sldId id="374" r:id="rId63"/>
    <p:sldId id="324" r:id="rId64"/>
    <p:sldId id="346" r:id="rId65"/>
    <p:sldId id="313" r:id="rId66"/>
    <p:sldId id="436" r:id="rId67"/>
    <p:sldId id="359" r:id="rId68"/>
    <p:sldId id="366" r:id="rId69"/>
    <p:sldId id="328" r:id="rId70"/>
    <p:sldId id="329" r:id="rId71"/>
    <p:sldId id="387" r:id="rId72"/>
    <p:sldId id="396" r:id="rId73"/>
    <p:sldId id="397" r:id="rId74"/>
    <p:sldId id="398" r:id="rId75"/>
    <p:sldId id="399" r:id="rId76"/>
    <p:sldId id="400" r:id="rId77"/>
    <p:sldId id="296" r:id="rId78"/>
    <p:sldId id="402" r:id="rId79"/>
    <p:sldId id="297" r:id="rId80"/>
    <p:sldId id="394" r:id="rId81"/>
    <p:sldId id="299" r:id="rId82"/>
    <p:sldId id="300" r:id="rId83"/>
    <p:sldId id="404" r:id="rId84"/>
    <p:sldId id="409" r:id="rId85"/>
    <p:sldId id="417" r:id="rId86"/>
    <p:sldId id="265" r:id="rId87"/>
    <p:sldId id="403" r:id="rId88"/>
    <p:sldId id="418" r:id="rId8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27C"/>
    <a:srgbClr val="3C227E"/>
    <a:srgbClr val="1A0046"/>
    <a:srgbClr val="43337C"/>
    <a:srgbClr val="391C7F"/>
    <a:srgbClr val="545454"/>
    <a:srgbClr val="6E055C"/>
    <a:srgbClr val="2308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0096" autoAdjust="0"/>
  </p:normalViewPr>
  <p:slideViewPr>
    <p:cSldViewPr snapToObjects="1">
      <p:cViewPr varScale="1">
        <p:scale>
          <a:sx n="82" d="100"/>
          <a:sy n="82" d="100"/>
        </p:scale>
        <p:origin x="-5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2" d="100"/>
        <a:sy n="72" d="100"/>
      </p:scale>
      <p:origin x="0" y="0"/>
    </p:cViewPr>
  </p:sorterViewPr>
  <p:notesViewPr>
    <p:cSldViewPr snapToGrid="0" snapToObjects="1">
      <p:cViewPr varScale="1">
        <p:scale>
          <a:sx n="80" d="100"/>
          <a:sy n="80" d="100"/>
        </p:scale>
        <p:origin x="-340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craigheckathorne:Desktop:F&amp;R_Survey_response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craigheckathorne:Desktop:F&amp;R_Survey_respons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craigheckathorne:Desktop:F&amp;R_Survey_responses.xlsx" TargetMode="External"/></Relationships>
</file>

<file path=ppt/charts/_rels/chart12.xml.rels><?xml version="1.0" encoding="UTF-8" standalone="yes"?>
<Relationships xmlns="http://schemas.openxmlformats.org/package/2006/relationships"><Relationship Id="rId2" Type="http://schemas.openxmlformats.org/officeDocument/2006/relationships/oleObject" Target="craigheckathorne:Desktop:F&amp;R_Survey_responses.xlsx" TargetMode="External"/><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oleObject" Target="craigheckathorne:Desktop:F&amp;R_Survey_responses.xlsx" TargetMode="External"/><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1" Type="http://schemas.openxmlformats.org/officeDocument/2006/relationships/oleObject" Target="craigheckathorne:Desktop:F&amp;R_Survey_response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craigheckathorne:Documents:_organized:_Lab:Projects:Projects_NIDRR:3%20Projects%20into%20the%20Future:Assessing%20Farmers%20&amp;%20Ranchers:Assessing%20Farmers%20&amp;%20Ranchers_presentations%20&amp;%20papers%20&amp;%20website:20140331_Farmers%20and%20Ranchers_NUPOC%20Webinar:F&amp;R%20Survey_responses.xlsx" TargetMode="External"/></Relationships>
</file>

<file path=ppt/charts/_rels/chart16.xml.rels><?xml version="1.0" encoding="UTF-8" standalone="yes"?>
<Relationships xmlns="http://schemas.openxmlformats.org/package/2006/relationships"><Relationship Id="rId2" Type="http://schemas.openxmlformats.org/officeDocument/2006/relationships/oleObject" Target="craigheckathorne:Documents:_organized:_Lab:Projects:Projects_NIDRR:3%20Projects%20into%20the%20Future:Assessing%20Farmers%20&amp;%20Ranchers:Assessing%20Farmers%20&amp;%20Ranchers_presentations%20&amp;%20papers%20&amp;%20website:20140331_Farmers%20and%20Ranchers_NUPOC%20Webinar:F&amp;R%20Survey_responses.xlsx" TargetMode="External"/><Relationship Id="rId1" Type="http://schemas.openxmlformats.org/officeDocument/2006/relationships/themeOverride" Target="../theme/themeOverride8.xml"/></Relationships>
</file>

<file path=ppt/charts/_rels/chart17.xml.rels><?xml version="1.0" encoding="UTF-8" standalone="yes"?>
<Relationships xmlns="http://schemas.openxmlformats.org/package/2006/relationships"><Relationship Id="rId2" Type="http://schemas.openxmlformats.org/officeDocument/2006/relationships/oleObject" Target="craigheckathorne:Desktop:F&amp;R_Survey_responses.xlsx" TargetMode="External"/><Relationship Id="rId1" Type="http://schemas.openxmlformats.org/officeDocument/2006/relationships/themeOverride" Target="../theme/themeOverride9.xml"/></Relationships>
</file>

<file path=ppt/charts/_rels/chart18.xml.rels><?xml version="1.0" encoding="UTF-8" standalone="yes"?>
<Relationships xmlns="http://schemas.openxmlformats.org/package/2006/relationships"><Relationship Id="rId2" Type="http://schemas.openxmlformats.org/officeDocument/2006/relationships/oleObject" Target="craigheckathorne:Desktop:F&amp;R_Survey_responses.xlsx" TargetMode="External"/><Relationship Id="rId1" Type="http://schemas.openxmlformats.org/officeDocument/2006/relationships/themeOverride" Target="../theme/themeOverride10.xml"/></Relationships>
</file>

<file path=ppt/charts/_rels/chart19.xml.rels><?xml version="1.0" encoding="UTF-8" standalone="yes"?>
<Relationships xmlns="http://schemas.openxmlformats.org/package/2006/relationships"><Relationship Id="rId1" Type="http://schemas.openxmlformats.org/officeDocument/2006/relationships/oleObject" Target="craigheckathorne:Desktop:F&amp;R_Survey_respons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raigheckathorne:Desktop:F&amp;R_Survey_responses.xlsx"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craigheckathorne:Desktop:F&amp;R_Survey_responses.xlsx" TargetMode="External"/><Relationship Id="rId1" Type="http://schemas.openxmlformats.org/officeDocument/2006/relationships/themeOverride" Target="../theme/themeOverride11.xml"/></Relationships>
</file>

<file path=ppt/charts/_rels/chart21.xml.rels><?xml version="1.0" encoding="UTF-8" standalone="yes"?>
<Relationships xmlns="http://schemas.openxmlformats.org/package/2006/relationships"><Relationship Id="rId2" Type="http://schemas.openxmlformats.org/officeDocument/2006/relationships/oleObject" Target="craigheckathorne:Desktop:F&amp;R_Survey_responses.xlsx" TargetMode="External"/><Relationship Id="rId1" Type="http://schemas.openxmlformats.org/officeDocument/2006/relationships/themeOverride" Target="../theme/themeOverride12.xml"/></Relationships>
</file>

<file path=ppt/charts/_rels/chart22.xml.rels><?xml version="1.0" encoding="UTF-8" standalone="yes"?>
<Relationships xmlns="http://schemas.openxmlformats.org/package/2006/relationships"><Relationship Id="rId2" Type="http://schemas.openxmlformats.org/officeDocument/2006/relationships/oleObject" Target="craigheckathorne:Desktop:F&amp;R_Survey_responses.xlsx" TargetMode="External"/><Relationship Id="rId1" Type="http://schemas.openxmlformats.org/officeDocument/2006/relationships/themeOverride" Target="../theme/themeOverride13.xm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raigheckathorne:Desktop:F&amp;R_Survey_response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craigheckathorne:Desktop:F&amp;R_Survey_responses.xlsx" TargetMode="External"/></Relationships>
</file>

<file path=ppt/charts/_rels/chart25.xml.rels><?xml version="1.0" encoding="UTF-8" standalone="yes"?>
<Relationships xmlns="http://schemas.openxmlformats.org/package/2006/relationships"><Relationship Id="rId2" Type="http://schemas.openxmlformats.org/officeDocument/2006/relationships/oleObject" Target="craigheckathorne:Desktop:F&amp;R_Survey_responses.xlsx" TargetMode="External"/><Relationship Id="rId1" Type="http://schemas.openxmlformats.org/officeDocument/2006/relationships/themeOverride" Target="../theme/themeOverride14.xml"/></Relationships>
</file>

<file path=ppt/charts/_rels/chart26.xml.rels><?xml version="1.0" encoding="UTF-8" standalone="yes"?>
<Relationships xmlns="http://schemas.openxmlformats.org/package/2006/relationships"><Relationship Id="rId1" Type="http://schemas.openxmlformats.org/officeDocument/2006/relationships/oleObject" Target="craigheckathorne:Desktop:F&amp;R_Survey_responses.xlsx" TargetMode="External"/></Relationships>
</file>

<file path=ppt/charts/_rels/chart27.xml.rels><?xml version="1.0" encoding="UTF-8" standalone="yes"?>
<Relationships xmlns="http://schemas.openxmlformats.org/package/2006/relationships"><Relationship Id="rId2" Type="http://schemas.openxmlformats.org/officeDocument/2006/relationships/oleObject" Target="craigheckathorne:Desktop:F&amp;R_Survey_responses.xlsx" TargetMode="External"/><Relationship Id="rId1" Type="http://schemas.openxmlformats.org/officeDocument/2006/relationships/themeOverride" Target="../theme/themeOverride15.xml"/></Relationships>
</file>

<file path=ppt/charts/_rels/chart28.xml.rels><?xml version="1.0" encoding="UTF-8" standalone="yes"?>
<Relationships xmlns="http://schemas.openxmlformats.org/package/2006/relationships"><Relationship Id="rId2" Type="http://schemas.openxmlformats.org/officeDocument/2006/relationships/oleObject" Target="craigheckathorne:Desktop:F&amp;R_Survey_responses.xlsx" TargetMode="External"/><Relationship Id="rId1" Type="http://schemas.openxmlformats.org/officeDocument/2006/relationships/themeOverride" Target="../theme/themeOverride16.xml"/></Relationships>
</file>

<file path=ppt/charts/_rels/chart29.xml.rels><?xml version="1.0" encoding="UTF-8" standalone="yes"?>
<Relationships xmlns="http://schemas.openxmlformats.org/package/2006/relationships"><Relationship Id="rId1" Type="http://schemas.openxmlformats.org/officeDocument/2006/relationships/oleObject" Target="craigheckathorne:Desktop:F&amp;R_Survey_response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craigheckathorne:Desktop:F&amp;R_Survey_responses.xlsx" TargetMode="External"/><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oleObject" Target="craigheckathorne:Desktop:F&amp;R_Survey_responses.xlsx" TargetMode="External"/><Relationship Id="rId1" Type="http://schemas.openxmlformats.org/officeDocument/2006/relationships/themeOverride" Target="../theme/themeOverride17.xml"/></Relationships>
</file>

<file path=ppt/charts/_rels/chart4.xml.rels><?xml version="1.0" encoding="UTF-8" standalone="yes"?>
<Relationships xmlns="http://schemas.openxmlformats.org/package/2006/relationships"><Relationship Id="rId1" Type="http://schemas.openxmlformats.org/officeDocument/2006/relationships/oleObject" Target="craigheckathorne:Documents:_organized:_Lab:Projects:Projects_NIDRR:3%20Projects%20into%20the%20Future:Assessing%20Farmers%20&amp;%20Ranchers:Assessing%20Farmers%20&amp;%20Ranchers_presentations%20&amp;%20papers%20&amp;%20website:20140331_Farmers%20and%20Ranchers_NUPOC%20Webinar:F&amp;R%20Survey_responses.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craigheckathorne:Documents:_organized:_Lab:Projects:Projects_NIDRR:3%20Projects%20into%20the%20Future:Assessing%20Farmers%20&amp;%20Ranchers:Assessing%20Farmers%20&amp;%20Ranchers_presentations%20&amp;%20papers%20&amp;%20website:20140331_Farmers%20and%20Ranchers_NUPOC%20Webinar:F&amp;R%20Survey_responses.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oleObject" Target="craigheckathorne:Desktop:F&amp;R_Survey_responses.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craigheckathorne:Desktop:F&amp;R_Survey_responses.xlsx"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craigheckathorne:Desktop:F&amp;R_Survey_responses.xlsx"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1" Type="http://schemas.openxmlformats.org/officeDocument/2006/relationships/oleObject" Target="craigheckathorne:Desktop:F&amp;R_Survey_respon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v>Lower-Limb</c:v>
          </c:tx>
          <c:spPr>
            <a:solidFill>
              <a:schemeClr val="accent2">
                <a:lumMod val="75000"/>
              </a:schemeClr>
            </a:solidFill>
            <a:ln>
              <a:solidFill>
                <a:sysClr val="windowText" lastClr="000000"/>
              </a:solidFill>
            </a:ln>
          </c:spPr>
          <c:invertIfNegative val="0"/>
          <c:cat>
            <c:strRef>
              <c:f>'UL &amp; LL'!$B$109:$B$115</c:f>
              <c:strCache>
                <c:ptCount val="7"/>
                <c:pt idx="0">
                  <c:v>18-24</c:v>
                </c:pt>
                <c:pt idx="1">
                  <c:v>25-34</c:v>
                </c:pt>
                <c:pt idx="2">
                  <c:v>35-44</c:v>
                </c:pt>
                <c:pt idx="3">
                  <c:v>45-54</c:v>
                </c:pt>
                <c:pt idx="4">
                  <c:v>55-64</c:v>
                </c:pt>
                <c:pt idx="5">
                  <c:v>65-74</c:v>
                </c:pt>
                <c:pt idx="6">
                  <c:v>75 or over</c:v>
                </c:pt>
              </c:strCache>
            </c:strRef>
          </c:cat>
          <c:val>
            <c:numRef>
              <c:f>'UL &amp; LL'!$C$109:$C$115</c:f>
              <c:numCache>
                <c:formatCode>General</c:formatCode>
                <c:ptCount val="7"/>
                <c:pt idx="0">
                  <c:v>0</c:v>
                </c:pt>
                <c:pt idx="1">
                  <c:v>0</c:v>
                </c:pt>
                <c:pt idx="2">
                  <c:v>3</c:v>
                </c:pt>
                <c:pt idx="3">
                  <c:v>5</c:v>
                </c:pt>
                <c:pt idx="4">
                  <c:v>3</c:v>
                </c:pt>
                <c:pt idx="5">
                  <c:v>1</c:v>
                </c:pt>
                <c:pt idx="6">
                  <c:v>2</c:v>
                </c:pt>
              </c:numCache>
            </c:numRef>
          </c:val>
        </c:ser>
        <c:ser>
          <c:idx val="1"/>
          <c:order val="1"/>
          <c:tx>
            <c:v>Upper-Limb</c:v>
          </c:tx>
          <c:spPr>
            <a:solidFill>
              <a:srgbClr val="9BBB59">
                <a:lumMod val="60000"/>
                <a:lumOff val="40000"/>
              </a:srgbClr>
            </a:solidFill>
            <a:ln>
              <a:solidFill>
                <a:sysClr val="windowText" lastClr="000000"/>
              </a:solidFill>
            </a:ln>
          </c:spPr>
          <c:invertIfNegative val="0"/>
          <c:cat>
            <c:strRef>
              <c:f>'UL &amp; LL'!$B$109:$B$115</c:f>
              <c:strCache>
                <c:ptCount val="7"/>
                <c:pt idx="0">
                  <c:v>18-24</c:v>
                </c:pt>
                <c:pt idx="1">
                  <c:v>25-34</c:v>
                </c:pt>
                <c:pt idx="2">
                  <c:v>35-44</c:v>
                </c:pt>
                <c:pt idx="3">
                  <c:v>45-54</c:v>
                </c:pt>
                <c:pt idx="4">
                  <c:v>55-64</c:v>
                </c:pt>
                <c:pt idx="5">
                  <c:v>65-74</c:v>
                </c:pt>
                <c:pt idx="6">
                  <c:v>75 or over</c:v>
                </c:pt>
              </c:strCache>
            </c:strRef>
          </c:cat>
          <c:val>
            <c:numRef>
              <c:f>'UL &amp; LL'!$F$109:$F$115</c:f>
              <c:numCache>
                <c:formatCode>General</c:formatCode>
                <c:ptCount val="7"/>
                <c:pt idx="0">
                  <c:v>1</c:v>
                </c:pt>
                <c:pt idx="1">
                  <c:v>1</c:v>
                </c:pt>
                <c:pt idx="2">
                  <c:v>1</c:v>
                </c:pt>
                <c:pt idx="3">
                  <c:v>4</c:v>
                </c:pt>
                <c:pt idx="4">
                  <c:v>3</c:v>
                </c:pt>
                <c:pt idx="5">
                  <c:v>3</c:v>
                </c:pt>
                <c:pt idx="6">
                  <c:v>1</c:v>
                </c:pt>
              </c:numCache>
            </c:numRef>
          </c:val>
        </c:ser>
        <c:dLbls>
          <c:showLegendKey val="0"/>
          <c:showVal val="0"/>
          <c:showCatName val="0"/>
          <c:showSerName val="0"/>
          <c:showPercent val="0"/>
          <c:showBubbleSize val="0"/>
        </c:dLbls>
        <c:gapWidth val="150"/>
        <c:overlap val="100"/>
        <c:axId val="155674496"/>
        <c:axId val="156287360"/>
      </c:barChart>
      <c:catAx>
        <c:axId val="155674496"/>
        <c:scaling>
          <c:orientation val="minMax"/>
        </c:scaling>
        <c:delete val="0"/>
        <c:axPos val="b"/>
        <c:title>
          <c:tx>
            <c:rich>
              <a:bodyPr/>
              <a:lstStyle/>
              <a:p>
                <a:pPr>
                  <a:defRPr sz="1800"/>
                </a:pPr>
                <a:r>
                  <a:rPr lang="en-US" sz="1800" dirty="0"/>
                  <a:t>Age</a:t>
                </a:r>
                <a:r>
                  <a:rPr lang="en-US" sz="1800" baseline="0" dirty="0"/>
                  <a:t> Range (years)</a:t>
                </a:r>
                <a:endParaRPr lang="en-US" sz="1800" dirty="0"/>
              </a:p>
            </c:rich>
          </c:tx>
          <c:layout>
            <c:manualLayout>
              <c:xMode val="edge"/>
              <c:yMode val="edge"/>
              <c:x val="0.33851525226013401"/>
              <c:y val="0.88549660845280498"/>
            </c:manualLayout>
          </c:layout>
          <c:overlay val="0"/>
        </c:title>
        <c:majorTickMark val="out"/>
        <c:minorTickMark val="none"/>
        <c:tickLblPos val="nextTo"/>
        <c:txPr>
          <a:bodyPr rot="-2700000"/>
          <a:lstStyle/>
          <a:p>
            <a:pPr>
              <a:defRPr sz="1600" b="1" i="0" baseline="0"/>
            </a:pPr>
            <a:endParaRPr lang="en-US"/>
          </a:p>
        </c:txPr>
        <c:crossAx val="156287360"/>
        <c:crosses val="autoZero"/>
        <c:auto val="1"/>
        <c:lblAlgn val="ctr"/>
        <c:lblOffset val="100"/>
        <c:noMultiLvlLbl val="0"/>
      </c:catAx>
      <c:valAx>
        <c:axId val="156287360"/>
        <c:scaling>
          <c:orientation val="minMax"/>
        </c:scaling>
        <c:delete val="0"/>
        <c:axPos val="l"/>
        <c:majorGridlines/>
        <c:title>
          <c:tx>
            <c:rich>
              <a:bodyPr rot="-5400000" vert="horz"/>
              <a:lstStyle/>
              <a:p>
                <a:pPr>
                  <a:defRPr/>
                </a:pPr>
                <a:r>
                  <a:rPr lang="en-US" sz="1800" dirty="0"/>
                  <a:t>Number of respondents</a:t>
                </a:r>
              </a:p>
            </c:rich>
          </c:tx>
          <c:overlay val="0"/>
        </c:title>
        <c:numFmt formatCode="General" sourceLinked="1"/>
        <c:majorTickMark val="out"/>
        <c:minorTickMark val="none"/>
        <c:tickLblPos val="nextTo"/>
        <c:txPr>
          <a:bodyPr/>
          <a:lstStyle/>
          <a:p>
            <a:pPr>
              <a:defRPr sz="1400"/>
            </a:pPr>
            <a:endParaRPr lang="en-US"/>
          </a:p>
        </c:txPr>
        <c:crossAx val="155674496"/>
        <c:crosses val="autoZero"/>
        <c:crossBetween val="between"/>
      </c:valAx>
    </c:plotArea>
    <c:legend>
      <c:legendPos val="r"/>
      <c:layout>
        <c:manualLayout>
          <c:xMode val="edge"/>
          <c:yMode val="edge"/>
          <c:x val="0.62496648009360301"/>
          <c:y val="0.16054124070516301"/>
          <c:w val="0.18277108433734901"/>
          <c:h val="0.108469860541444"/>
        </c:manualLayout>
      </c:layout>
      <c:overlay val="0"/>
      <c:spPr>
        <a:solidFill>
          <a:schemeClr val="bg1"/>
        </a:solidFill>
        <a:ln>
          <a:solidFill>
            <a:schemeClr val="tx1"/>
          </a:solidFill>
        </a:ln>
      </c:spPr>
      <c:txPr>
        <a:bodyPr/>
        <a:lstStyle/>
        <a:p>
          <a:pPr>
            <a:defRPr sz="1400"/>
          </a:pPr>
          <a:endParaRPr lang="en-US"/>
        </a:p>
      </c:txPr>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v>E-P only</c:v>
          </c:tx>
          <c:spPr>
            <a:solidFill>
              <a:schemeClr val="accent6">
                <a:lumMod val="75000"/>
              </a:schemeClr>
            </a:solidFill>
            <a:effectLst/>
          </c:spPr>
          <c:invertIfNegative val="0"/>
          <c:dLbls>
            <c:txPr>
              <a:bodyPr/>
              <a:lstStyle/>
              <a:p>
                <a:pPr>
                  <a:defRPr sz="1400"/>
                </a:pPr>
                <a:endParaRPr lang="en-US"/>
              </a:p>
            </c:txPr>
            <c:showLegendKey val="0"/>
            <c:showVal val="1"/>
            <c:showCatName val="0"/>
            <c:showSerName val="0"/>
            <c:showPercent val="0"/>
            <c:showBubbleSize val="0"/>
            <c:showLeaderLines val="0"/>
          </c:dLbls>
          <c:cat>
            <c:strRef>
              <c:f>'U-L'!$AC$101:$AC$108</c:f>
              <c:strCache>
                <c:ptCount val="8"/>
                <c:pt idx="0">
                  <c:v>Electric components get wet</c:v>
                </c:pt>
                <c:pt idx="1">
                  <c:v>Durability of components</c:v>
                </c:pt>
                <c:pt idx="2">
                  <c:v>Fit of prosthetic socket</c:v>
                </c:pt>
                <c:pt idx="3">
                  <c:v>Frequency of repairs</c:v>
                </c:pt>
                <c:pt idx="4">
                  <c:v>Ability to clean the prosthesis</c:v>
                </c:pt>
                <c:pt idx="5">
                  <c:v>Wrist wears out</c:v>
                </c:pt>
                <c:pt idx="6">
                  <c:v>Batteries don't last a whole day</c:v>
                </c:pt>
                <c:pt idx="7">
                  <c:v>Failure of suspension system</c:v>
                </c:pt>
              </c:strCache>
            </c:strRef>
          </c:cat>
          <c:val>
            <c:numRef>
              <c:f>'U-L'!$AH$101:$AH$108</c:f>
              <c:numCache>
                <c:formatCode>0.0</c:formatCode>
                <c:ptCount val="8"/>
                <c:pt idx="0">
                  <c:v>3</c:v>
                </c:pt>
                <c:pt idx="1">
                  <c:v>2.6666666666666661</c:v>
                </c:pt>
                <c:pt idx="2">
                  <c:v>2.6666666666666661</c:v>
                </c:pt>
                <c:pt idx="3">
                  <c:v>2.333333333333333</c:v>
                </c:pt>
                <c:pt idx="4">
                  <c:v>1.666666666666667</c:v>
                </c:pt>
                <c:pt idx="5">
                  <c:v>1.666666666666667</c:v>
                </c:pt>
                <c:pt idx="6">
                  <c:v>1.666666666666667</c:v>
                </c:pt>
                <c:pt idx="7">
                  <c:v>1.333333333333333</c:v>
                </c:pt>
              </c:numCache>
            </c:numRef>
          </c:val>
        </c:ser>
        <c:dLbls>
          <c:showLegendKey val="0"/>
          <c:showVal val="0"/>
          <c:showCatName val="0"/>
          <c:showSerName val="0"/>
          <c:showPercent val="0"/>
          <c:showBubbleSize val="0"/>
        </c:dLbls>
        <c:gapWidth val="150"/>
        <c:axId val="49925120"/>
        <c:axId val="127259392"/>
      </c:barChart>
      <c:catAx>
        <c:axId val="49925120"/>
        <c:scaling>
          <c:orientation val="maxMin"/>
        </c:scaling>
        <c:delete val="0"/>
        <c:axPos val="l"/>
        <c:majorTickMark val="out"/>
        <c:minorTickMark val="none"/>
        <c:tickLblPos val="nextTo"/>
        <c:txPr>
          <a:bodyPr/>
          <a:lstStyle/>
          <a:p>
            <a:pPr>
              <a:defRPr sz="1800"/>
            </a:pPr>
            <a:endParaRPr lang="en-US"/>
          </a:p>
        </c:txPr>
        <c:crossAx val="127259392"/>
        <c:crosses val="autoZero"/>
        <c:auto val="1"/>
        <c:lblAlgn val="ctr"/>
        <c:lblOffset val="100"/>
        <c:noMultiLvlLbl val="0"/>
      </c:catAx>
      <c:valAx>
        <c:axId val="127259392"/>
        <c:scaling>
          <c:orientation val="minMax"/>
          <c:max val="4"/>
          <c:min val="1"/>
        </c:scaling>
        <c:delete val="0"/>
        <c:axPos val="t"/>
        <c:majorGridlines/>
        <c:minorGridlines/>
        <c:numFmt formatCode="0.0" sourceLinked="1"/>
        <c:majorTickMark val="out"/>
        <c:minorTickMark val="none"/>
        <c:tickLblPos val="high"/>
        <c:txPr>
          <a:bodyPr/>
          <a:lstStyle/>
          <a:p>
            <a:pPr>
              <a:defRPr sz="1200"/>
            </a:pPr>
            <a:endParaRPr lang="en-US"/>
          </a:p>
        </c:txPr>
        <c:crossAx val="49925120"/>
        <c:crosses val="autoZero"/>
        <c:crossBetween val="between"/>
        <c:majorUnit val="1"/>
        <c:minorUnit val="0.5"/>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v>All U-L</c:v>
          </c:tx>
          <c:spPr>
            <a:solidFill>
              <a:schemeClr val="accent3">
                <a:lumMod val="50000"/>
              </a:schemeClr>
            </a:solidFill>
            <a:ln>
              <a:solidFill>
                <a:schemeClr val="accent3">
                  <a:lumMod val="50000"/>
                </a:schemeClr>
              </a:solidFill>
            </a:ln>
            <a:effectLst/>
          </c:spPr>
          <c:invertIfNegative val="0"/>
          <c:dLbls>
            <c:txPr>
              <a:bodyPr/>
              <a:lstStyle/>
              <a:p>
                <a:pPr>
                  <a:defRPr sz="1400"/>
                </a:pPr>
                <a:endParaRPr lang="en-US"/>
              </a:p>
            </c:txPr>
            <c:showLegendKey val="0"/>
            <c:showVal val="1"/>
            <c:showCatName val="0"/>
            <c:showSerName val="0"/>
            <c:showPercent val="0"/>
            <c:showBubbleSize val="0"/>
            <c:showLeaderLines val="0"/>
          </c:dLbls>
          <c:cat>
            <c:strRef>
              <c:f>'U-L'!$B$195:$B$202</c:f>
              <c:strCache>
                <c:ptCount val="8"/>
                <c:pt idx="0">
                  <c:v>Problems with sweat in socket</c:v>
                </c:pt>
                <c:pt idx="1">
                  <c:v>Can't grip tight enough when handling tools</c:v>
                </c:pt>
                <c:pt idx="2">
                  <c:v>Ability to perform farm or ranch tasks with prosthesis</c:v>
                </c:pt>
                <c:pt idx="3">
                  <c:v>Problems with cold weather</c:v>
                </c:pt>
                <c:pt idx="4">
                  <c:v>Have difficulty handling controls of machinery</c:v>
                </c:pt>
                <c:pt idx="5">
                  <c:v>Dust or dirt causing prosthesis to not work properly</c:v>
                </c:pt>
                <c:pt idx="6">
                  <c:v>Have difficulty driving</c:v>
                </c:pt>
                <c:pt idx="7">
                  <c:v>Prosthetic elbow can't lift enough weight</c:v>
                </c:pt>
              </c:strCache>
            </c:strRef>
          </c:cat>
          <c:val>
            <c:numRef>
              <c:f>'U-L'!$N$195:$N$202</c:f>
              <c:numCache>
                <c:formatCode>0.0</c:formatCode>
                <c:ptCount val="8"/>
                <c:pt idx="0">
                  <c:v>2.8</c:v>
                </c:pt>
                <c:pt idx="1">
                  <c:v>2.7</c:v>
                </c:pt>
                <c:pt idx="2">
                  <c:v>2.2000000000000002</c:v>
                </c:pt>
                <c:pt idx="3">
                  <c:v>2.2000000000000002</c:v>
                </c:pt>
                <c:pt idx="4">
                  <c:v>1.6</c:v>
                </c:pt>
                <c:pt idx="5">
                  <c:v>1.5</c:v>
                </c:pt>
                <c:pt idx="6">
                  <c:v>1.2</c:v>
                </c:pt>
                <c:pt idx="7">
                  <c:v>0.9</c:v>
                </c:pt>
              </c:numCache>
            </c:numRef>
          </c:val>
        </c:ser>
        <c:ser>
          <c:idx val="1"/>
          <c:order val="1"/>
          <c:tx>
            <c:v>Prox [3]</c:v>
          </c:tx>
          <c:spPr>
            <a:noFill/>
            <a:ln>
              <a:noFill/>
            </a:ln>
            <a:effectLst/>
          </c:spPr>
          <c:invertIfNegative val="0"/>
          <c:cat>
            <c:strRef>
              <c:f>'U-L'!$B$195:$B$202</c:f>
              <c:strCache>
                <c:ptCount val="8"/>
                <c:pt idx="0">
                  <c:v>Problems with sweat in socket</c:v>
                </c:pt>
                <c:pt idx="1">
                  <c:v>Can't grip tight enough when handling tools</c:v>
                </c:pt>
                <c:pt idx="2">
                  <c:v>Ability to perform farm or ranch tasks with prosthesis</c:v>
                </c:pt>
                <c:pt idx="3">
                  <c:v>Problems with cold weather</c:v>
                </c:pt>
                <c:pt idx="4">
                  <c:v>Have difficulty handling controls of machinery</c:v>
                </c:pt>
                <c:pt idx="5">
                  <c:v>Dust or dirt causing prosthesis to not work properly</c:v>
                </c:pt>
                <c:pt idx="6">
                  <c:v>Have difficulty driving</c:v>
                </c:pt>
                <c:pt idx="7">
                  <c:v>Prosthetic elbow can't lift enough weight</c:v>
                </c:pt>
              </c:strCache>
            </c:strRef>
          </c:cat>
          <c:val>
            <c:numRef>
              <c:f>'U-L'!$G$237:$G$244</c:f>
              <c:numCache>
                <c:formatCode>0.0</c:formatCode>
                <c:ptCount val="8"/>
                <c:pt idx="0">
                  <c:v>2.6666666666666661</c:v>
                </c:pt>
                <c:pt idx="1">
                  <c:v>2.333333333333333</c:v>
                </c:pt>
                <c:pt idx="2">
                  <c:v>2.333333333333333</c:v>
                </c:pt>
                <c:pt idx="3">
                  <c:v>2</c:v>
                </c:pt>
                <c:pt idx="4">
                  <c:v>1.666666666666667</c:v>
                </c:pt>
                <c:pt idx="5">
                  <c:v>1.333333333333333</c:v>
                </c:pt>
                <c:pt idx="6">
                  <c:v>1.666666666666667</c:v>
                </c:pt>
                <c:pt idx="7">
                  <c:v>3</c:v>
                </c:pt>
              </c:numCache>
            </c:numRef>
          </c:val>
        </c:ser>
        <c:ser>
          <c:idx val="2"/>
          <c:order val="2"/>
          <c:tx>
            <c:v>Dist [7]</c:v>
          </c:tx>
          <c:spPr>
            <a:noFill/>
            <a:ln>
              <a:noFill/>
            </a:ln>
            <a:effectLst/>
          </c:spPr>
          <c:invertIfNegative val="0"/>
          <c:cat>
            <c:strRef>
              <c:f>'U-L'!$B$195:$B$202</c:f>
              <c:strCache>
                <c:ptCount val="8"/>
                <c:pt idx="0">
                  <c:v>Problems with sweat in socket</c:v>
                </c:pt>
                <c:pt idx="1">
                  <c:v>Can't grip tight enough when handling tools</c:v>
                </c:pt>
                <c:pt idx="2">
                  <c:v>Ability to perform farm or ranch tasks with prosthesis</c:v>
                </c:pt>
                <c:pt idx="3">
                  <c:v>Problems with cold weather</c:v>
                </c:pt>
                <c:pt idx="4">
                  <c:v>Have difficulty handling controls of machinery</c:v>
                </c:pt>
                <c:pt idx="5">
                  <c:v>Dust or dirt causing prosthesis to not work properly</c:v>
                </c:pt>
                <c:pt idx="6">
                  <c:v>Have difficulty driving</c:v>
                </c:pt>
                <c:pt idx="7">
                  <c:v>Prosthetic elbow can't lift enough weight</c:v>
                </c:pt>
              </c:strCache>
            </c:strRef>
          </c:cat>
          <c:val>
            <c:numRef>
              <c:f>'U-L'!$K$216:$K$223</c:f>
              <c:numCache>
                <c:formatCode>0.0</c:formatCode>
                <c:ptCount val="8"/>
                <c:pt idx="0">
                  <c:v>2.8571428571428572</c:v>
                </c:pt>
                <c:pt idx="1">
                  <c:v>2.8571428571428572</c:v>
                </c:pt>
                <c:pt idx="2">
                  <c:v>2.1428571428571428</c:v>
                </c:pt>
                <c:pt idx="3">
                  <c:v>2.285714285714286</c:v>
                </c:pt>
                <c:pt idx="4">
                  <c:v>1.571428571428571</c:v>
                </c:pt>
                <c:pt idx="5">
                  <c:v>1.571428571428571</c:v>
                </c:pt>
                <c:pt idx="6">
                  <c:v>1</c:v>
                </c:pt>
                <c:pt idx="7">
                  <c:v>0</c:v>
                </c:pt>
              </c:numCache>
            </c:numRef>
          </c:val>
        </c:ser>
        <c:dLbls>
          <c:showLegendKey val="0"/>
          <c:showVal val="0"/>
          <c:showCatName val="0"/>
          <c:showSerName val="0"/>
          <c:showPercent val="0"/>
          <c:showBubbleSize val="0"/>
        </c:dLbls>
        <c:gapWidth val="100"/>
        <c:axId val="129466368"/>
        <c:axId val="129467904"/>
      </c:barChart>
      <c:catAx>
        <c:axId val="129466368"/>
        <c:scaling>
          <c:orientation val="maxMin"/>
        </c:scaling>
        <c:delete val="0"/>
        <c:axPos val="l"/>
        <c:majorTickMark val="out"/>
        <c:minorTickMark val="none"/>
        <c:tickLblPos val="nextTo"/>
        <c:txPr>
          <a:bodyPr/>
          <a:lstStyle/>
          <a:p>
            <a:pPr algn="r">
              <a:defRPr sz="1600"/>
            </a:pPr>
            <a:endParaRPr lang="en-US"/>
          </a:p>
        </c:txPr>
        <c:crossAx val="129467904"/>
        <c:crosses val="autoZero"/>
        <c:auto val="1"/>
        <c:lblAlgn val="ctr"/>
        <c:lblOffset val="100"/>
        <c:noMultiLvlLbl val="0"/>
      </c:catAx>
      <c:valAx>
        <c:axId val="129467904"/>
        <c:scaling>
          <c:orientation val="minMax"/>
          <c:max val="4"/>
          <c:min val="1"/>
        </c:scaling>
        <c:delete val="0"/>
        <c:axPos val="t"/>
        <c:majorGridlines/>
        <c:minorGridlines/>
        <c:numFmt formatCode="0.0" sourceLinked="1"/>
        <c:majorTickMark val="out"/>
        <c:minorTickMark val="none"/>
        <c:tickLblPos val="high"/>
        <c:txPr>
          <a:bodyPr/>
          <a:lstStyle/>
          <a:p>
            <a:pPr>
              <a:defRPr sz="1200"/>
            </a:pPr>
            <a:endParaRPr lang="en-US"/>
          </a:p>
        </c:txPr>
        <c:crossAx val="129466368"/>
        <c:crosses val="autoZero"/>
        <c:crossBetween val="between"/>
        <c:majorUnit val="1"/>
        <c:minorUnit val="0.5"/>
      </c:valAx>
    </c:plotArea>
    <c:legend>
      <c:legendPos val="r"/>
      <c:overlay val="0"/>
      <c:spPr>
        <a:ln>
          <a:solidFill>
            <a:srgbClr val="000000"/>
          </a:solidFill>
        </a:ln>
      </c:spPr>
      <c:txPr>
        <a:bodyPr/>
        <a:lstStyle/>
        <a:p>
          <a:pPr>
            <a:defRPr sz="1400"/>
          </a:pPr>
          <a:endParaRPr lang="en-US"/>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All U-L</c:v>
          </c:tx>
          <c:spPr>
            <a:solidFill>
              <a:srgbClr val="9BBB59">
                <a:lumMod val="50000"/>
                <a:alpha val="20000"/>
              </a:srgbClr>
            </a:solidFill>
            <a:ln>
              <a:solidFill>
                <a:srgbClr val="9BBB59">
                  <a:lumMod val="50000"/>
                  <a:alpha val="10000"/>
                </a:srgbClr>
              </a:solidFill>
            </a:ln>
            <a:effectLst/>
          </c:spPr>
          <c:invertIfNegative val="0"/>
          <c:cat>
            <c:strRef>
              <c:f>'U-L'!$B$195:$B$202</c:f>
              <c:strCache>
                <c:ptCount val="8"/>
                <c:pt idx="0">
                  <c:v>Problems with sweat in socket</c:v>
                </c:pt>
                <c:pt idx="1">
                  <c:v>Can't grip tight enough when handling tools</c:v>
                </c:pt>
                <c:pt idx="2">
                  <c:v>Ability to perform farm or ranch tasks with prosthesis</c:v>
                </c:pt>
                <c:pt idx="3">
                  <c:v>Problems with cold weather</c:v>
                </c:pt>
                <c:pt idx="4">
                  <c:v>Have difficulty handling controls of machinery</c:v>
                </c:pt>
                <c:pt idx="5">
                  <c:v>Dust or dirt causing prosthesis to not work properly</c:v>
                </c:pt>
                <c:pt idx="6">
                  <c:v>Have difficulty driving</c:v>
                </c:pt>
                <c:pt idx="7">
                  <c:v>Prosthetic elbow can't lift enough weight</c:v>
                </c:pt>
              </c:strCache>
            </c:strRef>
          </c:cat>
          <c:val>
            <c:numRef>
              <c:f>'U-L'!$N$195:$N$202</c:f>
              <c:numCache>
                <c:formatCode>0.0</c:formatCode>
                <c:ptCount val="8"/>
                <c:pt idx="0">
                  <c:v>2.8</c:v>
                </c:pt>
                <c:pt idx="1">
                  <c:v>2.7</c:v>
                </c:pt>
                <c:pt idx="2">
                  <c:v>2.2000000000000002</c:v>
                </c:pt>
                <c:pt idx="3">
                  <c:v>2.2000000000000002</c:v>
                </c:pt>
                <c:pt idx="4">
                  <c:v>1.6</c:v>
                </c:pt>
                <c:pt idx="5">
                  <c:v>1.5</c:v>
                </c:pt>
                <c:pt idx="6">
                  <c:v>1.2</c:v>
                </c:pt>
                <c:pt idx="7">
                  <c:v>0.9</c:v>
                </c:pt>
              </c:numCache>
            </c:numRef>
          </c:val>
        </c:ser>
        <c:ser>
          <c:idx val="1"/>
          <c:order val="1"/>
          <c:tx>
            <c:v>Prox [3]</c:v>
          </c:tx>
          <c:spPr>
            <a:solidFill>
              <a:schemeClr val="accent3">
                <a:lumMod val="60000"/>
                <a:lumOff val="40000"/>
              </a:schemeClr>
            </a:solidFill>
            <a:ln>
              <a:solidFill>
                <a:schemeClr val="tx1"/>
              </a:solidFill>
            </a:ln>
            <a:effectLst/>
          </c:spPr>
          <c:invertIfNegative val="0"/>
          <c:cat>
            <c:strRef>
              <c:f>'U-L'!$B$195:$B$202</c:f>
              <c:strCache>
                <c:ptCount val="8"/>
                <c:pt idx="0">
                  <c:v>Problems with sweat in socket</c:v>
                </c:pt>
                <c:pt idx="1">
                  <c:v>Can't grip tight enough when handling tools</c:v>
                </c:pt>
                <c:pt idx="2">
                  <c:v>Ability to perform farm or ranch tasks with prosthesis</c:v>
                </c:pt>
                <c:pt idx="3">
                  <c:v>Problems with cold weather</c:v>
                </c:pt>
                <c:pt idx="4">
                  <c:v>Have difficulty handling controls of machinery</c:v>
                </c:pt>
                <c:pt idx="5">
                  <c:v>Dust or dirt causing prosthesis to not work properly</c:v>
                </c:pt>
                <c:pt idx="6">
                  <c:v>Have difficulty driving</c:v>
                </c:pt>
                <c:pt idx="7">
                  <c:v>Prosthetic elbow can't lift enough weight</c:v>
                </c:pt>
              </c:strCache>
            </c:strRef>
          </c:cat>
          <c:val>
            <c:numRef>
              <c:f>'U-L'!$G$237:$G$244</c:f>
              <c:numCache>
                <c:formatCode>0.0</c:formatCode>
                <c:ptCount val="8"/>
                <c:pt idx="0">
                  <c:v>2.6666666666666661</c:v>
                </c:pt>
                <c:pt idx="1">
                  <c:v>2.333333333333333</c:v>
                </c:pt>
                <c:pt idx="2">
                  <c:v>2.333333333333333</c:v>
                </c:pt>
                <c:pt idx="3">
                  <c:v>2</c:v>
                </c:pt>
                <c:pt idx="4">
                  <c:v>1.666666666666667</c:v>
                </c:pt>
                <c:pt idx="5">
                  <c:v>1.333333333333333</c:v>
                </c:pt>
                <c:pt idx="6">
                  <c:v>1.666666666666667</c:v>
                </c:pt>
                <c:pt idx="7">
                  <c:v>3</c:v>
                </c:pt>
              </c:numCache>
            </c:numRef>
          </c:val>
        </c:ser>
        <c:ser>
          <c:idx val="2"/>
          <c:order val="2"/>
          <c:tx>
            <c:v>Dist [7]</c:v>
          </c:tx>
          <c:spPr>
            <a:noFill/>
            <a:ln>
              <a:noFill/>
            </a:ln>
            <a:effectLst/>
          </c:spPr>
          <c:invertIfNegative val="0"/>
          <c:cat>
            <c:strRef>
              <c:f>'U-L'!$B$195:$B$202</c:f>
              <c:strCache>
                <c:ptCount val="8"/>
                <c:pt idx="0">
                  <c:v>Problems with sweat in socket</c:v>
                </c:pt>
                <c:pt idx="1">
                  <c:v>Can't grip tight enough when handling tools</c:v>
                </c:pt>
                <c:pt idx="2">
                  <c:v>Ability to perform farm or ranch tasks with prosthesis</c:v>
                </c:pt>
                <c:pt idx="3">
                  <c:v>Problems with cold weather</c:v>
                </c:pt>
                <c:pt idx="4">
                  <c:v>Have difficulty handling controls of machinery</c:v>
                </c:pt>
                <c:pt idx="5">
                  <c:v>Dust or dirt causing prosthesis to not work properly</c:v>
                </c:pt>
                <c:pt idx="6">
                  <c:v>Have difficulty driving</c:v>
                </c:pt>
                <c:pt idx="7">
                  <c:v>Prosthetic elbow can't lift enough weight</c:v>
                </c:pt>
              </c:strCache>
            </c:strRef>
          </c:cat>
          <c:val>
            <c:numRef>
              <c:f>'U-L'!$K$216:$K$223</c:f>
              <c:numCache>
                <c:formatCode>0.0</c:formatCode>
                <c:ptCount val="8"/>
                <c:pt idx="0">
                  <c:v>2.8571428571428572</c:v>
                </c:pt>
                <c:pt idx="1">
                  <c:v>2.8571428571428572</c:v>
                </c:pt>
                <c:pt idx="2">
                  <c:v>2.1428571428571428</c:v>
                </c:pt>
                <c:pt idx="3">
                  <c:v>2.285714285714286</c:v>
                </c:pt>
                <c:pt idx="4">
                  <c:v>1.571428571428571</c:v>
                </c:pt>
                <c:pt idx="5">
                  <c:v>1.571428571428571</c:v>
                </c:pt>
                <c:pt idx="6">
                  <c:v>1</c:v>
                </c:pt>
                <c:pt idx="7">
                  <c:v>0</c:v>
                </c:pt>
              </c:numCache>
            </c:numRef>
          </c:val>
        </c:ser>
        <c:dLbls>
          <c:showLegendKey val="0"/>
          <c:showVal val="0"/>
          <c:showCatName val="0"/>
          <c:showSerName val="0"/>
          <c:showPercent val="0"/>
          <c:showBubbleSize val="0"/>
        </c:dLbls>
        <c:gapWidth val="100"/>
        <c:axId val="130005632"/>
        <c:axId val="130064768"/>
      </c:barChart>
      <c:catAx>
        <c:axId val="130005632"/>
        <c:scaling>
          <c:orientation val="maxMin"/>
        </c:scaling>
        <c:delete val="0"/>
        <c:axPos val="l"/>
        <c:majorTickMark val="out"/>
        <c:minorTickMark val="none"/>
        <c:tickLblPos val="nextTo"/>
        <c:txPr>
          <a:bodyPr/>
          <a:lstStyle/>
          <a:p>
            <a:pPr algn="r">
              <a:defRPr sz="1600"/>
            </a:pPr>
            <a:endParaRPr lang="en-US"/>
          </a:p>
        </c:txPr>
        <c:crossAx val="130064768"/>
        <c:crosses val="autoZero"/>
        <c:auto val="1"/>
        <c:lblAlgn val="ctr"/>
        <c:lblOffset val="100"/>
        <c:noMultiLvlLbl val="0"/>
      </c:catAx>
      <c:valAx>
        <c:axId val="130064768"/>
        <c:scaling>
          <c:orientation val="minMax"/>
          <c:max val="4"/>
          <c:min val="1"/>
        </c:scaling>
        <c:delete val="0"/>
        <c:axPos val="t"/>
        <c:majorGridlines/>
        <c:minorGridlines/>
        <c:numFmt formatCode="0.0" sourceLinked="1"/>
        <c:majorTickMark val="out"/>
        <c:minorTickMark val="none"/>
        <c:tickLblPos val="high"/>
        <c:txPr>
          <a:bodyPr/>
          <a:lstStyle/>
          <a:p>
            <a:pPr>
              <a:defRPr sz="1200"/>
            </a:pPr>
            <a:endParaRPr lang="en-US"/>
          </a:p>
        </c:txPr>
        <c:crossAx val="130005632"/>
        <c:crosses val="autoZero"/>
        <c:crossBetween val="between"/>
        <c:majorUnit val="1"/>
        <c:minorUnit val="0.5"/>
      </c:valAx>
    </c:plotArea>
    <c:legend>
      <c:legendPos val="r"/>
      <c:overlay val="0"/>
      <c:spPr>
        <a:ln>
          <a:solidFill>
            <a:srgbClr val="000000"/>
          </a:solidFill>
        </a:ln>
        <a:effectLst/>
      </c:spPr>
      <c:txPr>
        <a:bodyPr/>
        <a:lstStyle/>
        <a:p>
          <a:pPr>
            <a:defRPr sz="1400"/>
          </a:pPr>
          <a:endParaRPr lang="en-US"/>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All U-L</c:v>
          </c:tx>
          <c:spPr>
            <a:solidFill>
              <a:srgbClr val="9BBB59">
                <a:lumMod val="50000"/>
                <a:alpha val="10000"/>
              </a:srgbClr>
            </a:solidFill>
            <a:ln>
              <a:solidFill>
                <a:srgbClr val="9BBB59">
                  <a:lumMod val="50000"/>
                  <a:alpha val="20000"/>
                </a:srgbClr>
              </a:solidFill>
            </a:ln>
            <a:effectLst/>
          </c:spPr>
          <c:invertIfNegative val="0"/>
          <c:cat>
            <c:strRef>
              <c:f>'U-L'!$B$195:$B$202</c:f>
              <c:strCache>
                <c:ptCount val="8"/>
                <c:pt idx="0">
                  <c:v>Problems with sweat in socket</c:v>
                </c:pt>
                <c:pt idx="1">
                  <c:v>Can't grip tight enough when handling tools</c:v>
                </c:pt>
                <c:pt idx="2">
                  <c:v>Ability to perform farm or ranch tasks with prosthesis</c:v>
                </c:pt>
                <c:pt idx="3">
                  <c:v>Problems with cold weather</c:v>
                </c:pt>
                <c:pt idx="4">
                  <c:v>Have difficulty handling controls of machinery</c:v>
                </c:pt>
                <c:pt idx="5">
                  <c:v>Dust or dirt causing prosthesis to not work properly</c:v>
                </c:pt>
                <c:pt idx="6">
                  <c:v>Have difficulty driving</c:v>
                </c:pt>
                <c:pt idx="7">
                  <c:v>Prosthetic elbow can't lift enough weight</c:v>
                </c:pt>
              </c:strCache>
            </c:strRef>
          </c:cat>
          <c:val>
            <c:numRef>
              <c:f>'U-L'!$N$195:$N$202</c:f>
              <c:numCache>
                <c:formatCode>0.0</c:formatCode>
                <c:ptCount val="8"/>
                <c:pt idx="0">
                  <c:v>2.8</c:v>
                </c:pt>
                <c:pt idx="1">
                  <c:v>2.7</c:v>
                </c:pt>
                <c:pt idx="2">
                  <c:v>2.2000000000000002</c:v>
                </c:pt>
                <c:pt idx="3">
                  <c:v>2.2000000000000002</c:v>
                </c:pt>
                <c:pt idx="4">
                  <c:v>1.6</c:v>
                </c:pt>
                <c:pt idx="5">
                  <c:v>1.5</c:v>
                </c:pt>
                <c:pt idx="6">
                  <c:v>1.2</c:v>
                </c:pt>
                <c:pt idx="7">
                  <c:v>0.9</c:v>
                </c:pt>
              </c:numCache>
            </c:numRef>
          </c:val>
        </c:ser>
        <c:ser>
          <c:idx val="1"/>
          <c:order val="1"/>
          <c:tx>
            <c:v>Prox [3]</c:v>
          </c:tx>
          <c:spPr>
            <a:solidFill>
              <a:srgbClr val="9BBB59">
                <a:lumMod val="60000"/>
                <a:lumOff val="40000"/>
                <a:alpha val="15000"/>
              </a:srgbClr>
            </a:solidFill>
            <a:ln>
              <a:solidFill>
                <a:sysClr val="windowText" lastClr="000000">
                  <a:alpha val="15000"/>
                </a:sysClr>
              </a:solidFill>
            </a:ln>
            <a:effectLst/>
          </c:spPr>
          <c:invertIfNegative val="0"/>
          <c:cat>
            <c:strRef>
              <c:f>'U-L'!$B$195:$B$202</c:f>
              <c:strCache>
                <c:ptCount val="8"/>
                <c:pt idx="0">
                  <c:v>Problems with sweat in socket</c:v>
                </c:pt>
                <c:pt idx="1">
                  <c:v>Can't grip tight enough when handling tools</c:v>
                </c:pt>
                <c:pt idx="2">
                  <c:v>Ability to perform farm or ranch tasks with prosthesis</c:v>
                </c:pt>
                <c:pt idx="3">
                  <c:v>Problems with cold weather</c:v>
                </c:pt>
                <c:pt idx="4">
                  <c:v>Have difficulty handling controls of machinery</c:v>
                </c:pt>
                <c:pt idx="5">
                  <c:v>Dust or dirt causing prosthesis to not work properly</c:v>
                </c:pt>
                <c:pt idx="6">
                  <c:v>Have difficulty driving</c:v>
                </c:pt>
                <c:pt idx="7">
                  <c:v>Prosthetic elbow can't lift enough weight</c:v>
                </c:pt>
              </c:strCache>
            </c:strRef>
          </c:cat>
          <c:val>
            <c:numRef>
              <c:f>'U-L'!$G$237:$G$244</c:f>
              <c:numCache>
                <c:formatCode>0.0</c:formatCode>
                <c:ptCount val="8"/>
                <c:pt idx="0">
                  <c:v>2.6666666666666661</c:v>
                </c:pt>
                <c:pt idx="1">
                  <c:v>2.333333333333333</c:v>
                </c:pt>
                <c:pt idx="2">
                  <c:v>2.333333333333333</c:v>
                </c:pt>
                <c:pt idx="3">
                  <c:v>2</c:v>
                </c:pt>
                <c:pt idx="4">
                  <c:v>1.666666666666667</c:v>
                </c:pt>
                <c:pt idx="5">
                  <c:v>1.333333333333333</c:v>
                </c:pt>
                <c:pt idx="6">
                  <c:v>1.666666666666667</c:v>
                </c:pt>
                <c:pt idx="7">
                  <c:v>3</c:v>
                </c:pt>
              </c:numCache>
            </c:numRef>
          </c:val>
        </c:ser>
        <c:ser>
          <c:idx val="2"/>
          <c:order val="2"/>
          <c:tx>
            <c:v>Dist [7]</c:v>
          </c:tx>
          <c:spPr>
            <a:solidFill>
              <a:schemeClr val="accent3">
                <a:lumMod val="20000"/>
                <a:lumOff val="80000"/>
              </a:schemeClr>
            </a:solidFill>
            <a:ln>
              <a:solidFill>
                <a:schemeClr val="tx1"/>
              </a:solidFill>
            </a:ln>
            <a:effectLst/>
          </c:spPr>
          <c:invertIfNegative val="0"/>
          <c:cat>
            <c:strRef>
              <c:f>'U-L'!$B$195:$B$202</c:f>
              <c:strCache>
                <c:ptCount val="8"/>
                <c:pt idx="0">
                  <c:v>Problems with sweat in socket</c:v>
                </c:pt>
                <c:pt idx="1">
                  <c:v>Can't grip tight enough when handling tools</c:v>
                </c:pt>
                <c:pt idx="2">
                  <c:v>Ability to perform farm or ranch tasks with prosthesis</c:v>
                </c:pt>
                <c:pt idx="3">
                  <c:v>Problems with cold weather</c:v>
                </c:pt>
                <c:pt idx="4">
                  <c:v>Have difficulty handling controls of machinery</c:v>
                </c:pt>
                <c:pt idx="5">
                  <c:v>Dust or dirt causing prosthesis to not work properly</c:v>
                </c:pt>
                <c:pt idx="6">
                  <c:v>Have difficulty driving</c:v>
                </c:pt>
                <c:pt idx="7">
                  <c:v>Prosthetic elbow can't lift enough weight</c:v>
                </c:pt>
              </c:strCache>
            </c:strRef>
          </c:cat>
          <c:val>
            <c:numRef>
              <c:f>'U-L'!$K$216:$K$223</c:f>
              <c:numCache>
                <c:formatCode>0.0</c:formatCode>
                <c:ptCount val="8"/>
                <c:pt idx="0">
                  <c:v>2.8571428571428572</c:v>
                </c:pt>
                <c:pt idx="1">
                  <c:v>2.8571428571428572</c:v>
                </c:pt>
                <c:pt idx="2">
                  <c:v>2.1428571428571428</c:v>
                </c:pt>
                <c:pt idx="3">
                  <c:v>2.285714285714286</c:v>
                </c:pt>
                <c:pt idx="4">
                  <c:v>1.571428571428571</c:v>
                </c:pt>
                <c:pt idx="5">
                  <c:v>1.571428571428571</c:v>
                </c:pt>
                <c:pt idx="6">
                  <c:v>1</c:v>
                </c:pt>
                <c:pt idx="7">
                  <c:v>0</c:v>
                </c:pt>
              </c:numCache>
            </c:numRef>
          </c:val>
        </c:ser>
        <c:dLbls>
          <c:showLegendKey val="0"/>
          <c:showVal val="0"/>
          <c:showCatName val="0"/>
          <c:showSerName val="0"/>
          <c:showPercent val="0"/>
          <c:showBubbleSize val="0"/>
        </c:dLbls>
        <c:gapWidth val="100"/>
        <c:axId val="134600576"/>
        <c:axId val="134602112"/>
      </c:barChart>
      <c:catAx>
        <c:axId val="134600576"/>
        <c:scaling>
          <c:orientation val="maxMin"/>
        </c:scaling>
        <c:delete val="0"/>
        <c:axPos val="l"/>
        <c:majorTickMark val="out"/>
        <c:minorTickMark val="none"/>
        <c:tickLblPos val="nextTo"/>
        <c:txPr>
          <a:bodyPr/>
          <a:lstStyle/>
          <a:p>
            <a:pPr algn="r">
              <a:defRPr sz="1600"/>
            </a:pPr>
            <a:endParaRPr lang="en-US"/>
          </a:p>
        </c:txPr>
        <c:crossAx val="134602112"/>
        <c:crosses val="autoZero"/>
        <c:auto val="1"/>
        <c:lblAlgn val="ctr"/>
        <c:lblOffset val="100"/>
        <c:noMultiLvlLbl val="0"/>
      </c:catAx>
      <c:valAx>
        <c:axId val="134602112"/>
        <c:scaling>
          <c:orientation val="minMax"/>
          <c:max val="4"/>
          <c:min val="1"/>
        </c:scaling>
        <c:delete val="0"/>
        <c:axPos val="t"/>
        <c:majorGridlines/>
        <c:minorGridlines/>
        <c:numFmt formatCode="0.0" sourceLinked="1"/>
        <c:majorTickMark val="out"/>
        <c:minorTickMark val="none"/>
        <c:tickLblPos val="high"/>
        <c:txPr>
          <a:bodyPr/>
          <a:lstStyle/>
          <a:p>
            <a:pPr>
              <a:defRPr sz="1200"/>
            </a:pPr>
            <a:endParaRPr lang="en-US"/>
          </a:p>
        </c:txPr>
        <c:crossAx val="134600576"/>
        <c:crosses val="autoZero"/>
        <c:crossBetween val="between"/>
        <c:majorUnit val="1"/>
        <c:minorUnit val="0.5"/>
      </c:valAx>
    </c:plotArea>
    <c:legend>
      <c:legendPos val="r"/>
      <c:overlay val="0"/>
      <c:spPr>
        <a:ln>
          <a:solidFill>
            <a:srgbClr val="000000"/>
          </a:solidFill>
        </a:ln>
        <a:effectLst/>
      </c:spPr>
      <c:txPr>
        <a:bodyPr/>
        <a:lstStyle/>
        <a:p>
          <a:pPr>
            <a:defRPr sz="1400"/>
          </a:pPr>
          <a:endParaRPr lang="en-US"/>
        </a:p>
      </c:txPr>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v>All U-L</c:v>
          </c:tx>
          <c:spPr>
            <a:solidFill>
              <a:schemeClr val="accent3">
                <a:lumMod val="50000"/>
              </a:schemeClr>
            </a:solidFill>
            <a:effectLst/>
          </c:spPr>
          <c:invertIfNegative val="0"/>
          <c:dLbls>
            <c:txPr>
              <a:bodyPr/>
              <a:lstStyle/>
              <a:p>
                <a:pPr>
                  <a:defRPr sz="1400"/>
                </a:pPr>
                <a:endParaRPr lang="en-US"/>
              </a:p>
            </c:txPr>
            <c:showLegendKey val="0"/>
            <c:showVal val="1"/>
            <c:showCatName val="0"/>
            <c:showSerName val="0"/>
            <c:showPercent val="0"/>
            <c:showBubbleSize val="0"/>
            <c:showLeaderLines val="0"/>
          </c:dLbls>
          <c:cat>
            <c:strRef>
              <c:f>'U-L'!$B$153:$B$157</c:f>
              <c:strCache>
                <c:ptCount val="5"/>
                <c:pt idx="0">
                  <c:v>Time it takes to repair your prosthesis</c:v>
                </c:pt>
                <c:pt idx="1">
                  <c:v>Quality of prosthetic care you received</c:v>
                </c:pt>
                <c:pt idx="3">
                  <c:v>Information you received about your prosthesis</c:v>
                </c:pt>
                <c:pt idx="4">
                  <c:v>Training you received to use your prosthesis</c:v>
                </c:pt>
              </c:strCache>
            </c:strRef>
          </c:cat>
          <c:val>
            <c:numRef>
              <c:f>'U-L'!$N$153:$N$157</c:f>
              <c:numCache>
                <c:formatCode>0.0</c:formatCode>
                <c:ptCount val="5"/>
                <c:pt idx="0">
                  <c:v>2</c:v>
                </c:pt>
                <c:pt idx="1">
                  <c:v>1.4</c:v>
                </c:pt>
                <c:pt idx="3">
                  <c:v>1.6</c:v>
                </c:pt>
                <c:pt idx="4">
                  <c:v>1.6</c:v>
                </c:pt>
              </c:numCache>
            </c:numRef>
          </c:val>
        </c:ser>
        <c:dLbls>
          <c:showLegendKey val="0"/>
          <c:showVal val="0"/>
          <c:showCatName val="0"/>
          <c:showSerName val="0"/>
          <c:showPercent val="0"/>
          <c:showBubbleSize val="0"/>
        </c:dLbls>
        <c:gapWidth val="150"/>
        <c:axId val="148865792"/>
        <c:axId val="148867328"/>
      </c:barChart>
      <c:catAx>
        <c:axId val="148865792"/>
        <c:scaling>
          <c:orientation val="maxMin"/>
        </c:scaling>
        <c:delete val="0"/>
        <c:axPos val="l"/>
        <c:majorTickMark val="out"/>
        <c:minorTickMark val="none"/>
        <c:tickLblPos val="nextTo"/>
        <c:txPr>
          <a:bodyPr/>
          <a:lstStyle/>
          <a:p>
            <a:pPr algn="r">
              <a:defRPr sz="1800"/>
            </a:pPr>
            <a:endParaRPr lang="en-US"/>
          </a:p>
        </c:txPr>
        <c:crossAx val="148867328"/>
        <c:crosses val="autoZero"/>
        <c:auto val="1"/>
        <c:lblAlgn val="ctr"/>
        <c:lblOffset val="100"/>
        <c:noMultiLvlLbl val="0"/>
      </c:catAx>
      <c:valAx>
        <c:axId val="148867328"/>
        <c:scaling>
          <c:orientation val="minMax"/>
          <c:max val="4"/>
          <c:min val="1"/>
        </c:scaling>
        <c:delete val="0"/>
        <c:axPos val="t"/>
        <c:majorGridlines/>
        <c:minorGridlines/>
        <c:numFmt formatCode="0.0" sourceLinked="1"/>
        <c:majorTickMark val="out"/>
        <c:minorTickMark val="none"/>
        <c:tickLblPos val="high"/>
        <c:txPr>
          <a:bodyPr/>
          <a:lstStyle/>
          <a:p>
            <a:pPr>
              <a:defRPr sz="1200"/>
            </a:pPr>
            <a:endParaRPr lang="en-US"/>
          </a:p>
        </c:txPr>
        <c:crossAx val="148865792"/>
        <c:crosses val="autoZero"/>
        <c:crossBetween val="between"/>
        <c:majorUnit val="1"/>
        <c:minorUnit val="0.5"/>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v>All U-L</c:v>
          </c:tx>
          <c:spPr>
            <a:solidFill>
              <a:schemeClr val="accent3">
                <a:lumMod val="50000"/>
              </a:schemeClr>
            </a:solidFill>
            <a:effectLst/>
          </c:spPr>
          <c:invertIfNegative val="0"/>
          <c:dLbls>
            <c:txPr>
              <a:bodyPr/>
              <a:lstStyle/>
              <a:p>
                <a:pPr>
                  <a:defRPr sz="1400"/>
                </a:pPr>
                <a:endParaRPr lang="en-US"/>
              </a:p>
            </c:txPr>
            <c:showLegendKey val="0"/>
            <c:showVal val="1"/>
            <c:showCatName val="0"/>
            <c:showSerName val="0"/>
            <c:showPercent val="0"/>
            <c:showBubbleSize val="0"/>
            <c:showLeaderLines val="0"/>
          </c:dLbls>
          <c:cat>
            <c:strRef>
              <c:f>'U-L'!$B$174:$B$178</c:f>
              <c:strCache>
                <c:ptCount val="5"/>
                <c:pt idx="0">
                  <c:v>Cost of the prosthesis</c:v>
                </c:pt>
                <c:pt idx="1">
                  <c:v>Lack of a back-up prosthesis</c:v>
                </c:pt>
                <c:pt idx="2">
                  <c:v>Time it takes to repair your prosthesis</c:v>
                </c:pt>
                <c:pt idx="3">
                  <c:v>Cost of repairs</c:v>
                </c:pt>
                <c:pt idx="4">
                  <c:v>Frequency of repairs</c:v>
                </c:pt>
              </c:strCache>
            </c:strRef>
          </c:cat>
          <c:val>
            <c:numRef>
              <c:f>'U-L'!$N$174:$N$178</c:f>
              <c:numCache>
                <c:formatCode>0.0</c:formatCode>
                <c:ptCount val="5"/>
                <c:pt idx="0">
                  <c:v>2.8</c:v>
                </c:pt>
                <c:pt idx="1">
                  <c:v>2.2000000000000002</c:v>
                </c:pt>
                <c:pt idx="2">
                  <c:v>2</c:v>
                </c:pt>
                <c:pt idx="3">
                  <c:v>1.9</c:v>
                </c:pt>
                <c:pt idx="4">
                  <c:v>1.9</c:v>
                </c:pt>
              </c:numCache>
            </c:numRef>
          </c:val>
        </c:ser>
        <c:dLbls>
          <c:showLegendKey val="0"/>
          <c:showVal val="0"/>
          <c:showCatName val="0"/>
          <c:showSerName val="0"/>
          <c:showPercent val="0"/>
          <c:showBubbleSize val="0"/>
        </c:dLbls>
        <c:gapWidth val="150"/>
        <c:axId val="150947712"/>
        <c:axId val="150949248"/>
      </c:barChart>
      <c:catAx>
        <c:axId val="150947712"/>
        <c:scaling>
          <c:orientation val="maxMin"/>
        </c:scaling>
        <c:delete val="0"/>
        <c:axPos val="l"/>
        <c:majorTickMark val="out"/>
        <c:minorTickMark val="none"/>
        <c:tickLblPos val="nextTo"/>
        <c:txPr>
          <a:bodyPr/>
          <a:lstStyle/>
          <a:p>
            <a:pPr>
              <a:defRPr sz="1800"/>
            </a:pPr>
            <a:endParaRPr lang="en-US"/>
          </a:p>
        </c:txPr>
        <c:crossAx val="150949248"/>
        <c:crosses val="autoZero"/>
        <c:auto val="1"/>
        <c:lblAlgn val="ctr"/>
        <c:lblOffset val="100"/>
        <c:noMultiLvlLbl val="0"/>
      </c:catAx>
      <c:valAx>
        <c:axId val="150949248"/>
        <c:scaling>
          <c:orientation val="minMax"/>
          <c:max val="4"/>
          <c:min val="1"/>
        </c:scaling>
        <c:delete val="0"/>
        <c:axPos val="t"/>
        <c:majorGridlines/>
        <c:minorGridlines/>
        <c:numFmt formatCode="0.0" sourceLinked="1"/>
        <c:majorTickMark val="out"/>
        <c:minorTickMark val="none"/>
        <c:tickLblPos val="high"/>
        <c:txPr>
          <a:bodyPr/>
          <a:lstStyle/>
          <a:p>
            <a:pPr>
              <a:defRPr sz="1200"/>
            </a:pPr>
            <a:endParaRPr lang="en-US"/>
          </a:p>
        </c:txPr>
        <c:crossAx val="150947712"/>
        <c:crosses val="autoZero"/>
        <c:crossBetween val="between"/>
        <c:majorUnit val="1"/>
        <c:minorUnit val="0.5"/>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All U-L</c:v>
          </c:tx>
          <c:spPr>
            <a:solidFill>
              <a:schemeClr val="accent3">
                <a:lumMod val="50000"/>
              </a:schemeClr>
            </a:solidFill>
            <a:effectLst/>
          </c:spPr>
          <c:invertIfNegative val="0"/>
          <c:dLbls>
            <c:txPr>
              <a:bodyPr/>
              <a:lstStyle/>
              <a:p>
                <a:pPr>
                  <a:defRPr sz="1400"/>
                </a:pPr>
                <a:endParaRPr lang="en-US"/>
              </a:p>
            </c:txPr>
            <c:showLegendKey val="0"/>
            <c:showVal val="1"/>
            <c:showCatName val="0"/>
            <c:showSerName val="0"/>
            <c:showPercent val="0"/>
            <c:showBubbleSize val="0"/>
            <c:showLeaderLines val="0"/>
          </c:dLbls>
          <c:cat>
            <c:strRef>
              <c:f>'U-L'!$B$174:$B$178</c:f>
              <c:strCache>
                <c:ptCount val="5"/>
                <c:pt idx="0">
                  <c:v>Cost of the prosthesis</c:v>
                </c:pt>
                <c:pt idx="1">
                  <c:v>Lack of a back-up prosthesis</c:v>
                </c:pt>
                <c:pt idx="2">
                  <c:v>Time it takes to repair your prosthesis</c:v>
                </c:pt>
                <c:pt idx="3">
                  <c:v>Cost of repairs</c:v>
                </c:pt>
                <c:pt idx="4">
                  <c:v>Frequency of repairs</c:v>
                </c:pt>
              </c:strCache>
            </c:strRef>
          </c:cat>
          <c:val>
            <c:numRef>
              <c:f>'U-L'!$N$174:$N$178</c:f>
              <c:numCache>
                <c:formatCode>0.0</c:formatCode>
                <c:ptCount val="5"/>
                <c:pt idx="0">
                  <c:v>2.8</c:v>
                </c:pt>
                <c:pt idx="1">
                  <c:v>2.2000000000000002</c:v>
                </c:pt>
                <c:pt idx="2">
                  <c:v>2</c:v>
                </c:pt>
                <c:pt idx="3">
                  <c:v>1.9</c:v>
                </c:pt>
                <c:pt idx="4">
                  <c:v>1.9</c:v>
                </c:pt>
              </c:numCache>
            </c:numRef>
          </c:val>
        </c:ser>
        <c:dLbls>
          <c:showLegendKey val="0"/>
          <c:showVal val="0"/>
          <c:showCatName val="0"/>
          <c:showSerName val="0"/>
          <c:showPercent val="0"/>
          <c:showBubbleSize val="0"/>
        </c:dLbls>
        <c:gapWidth val="150"/>
        <c:axId val="156046464"/>
        <c:axId val="156048000"/>
      </c:barChart>
      <c:catAx>
        <c:axId val="156046464"/>
        <c:scaling>
          <c:orientation val="maxMin"/>
        </c:scaling>
        <c:delete val="0"/>
        <c:axPos val="l"/>
        <c:majorTickMark val="out"/>
        <c:minorTickMark val="none"/>
        <c:tickLblPos val="nextTo"/>
        <c:txPr>
          <a:bodyPr/>
          <a:lstStyle/>
          <a:p>
            <a:pPr>
              <a:defRPr sz="1800"/>
            </a:pPr>
            <a:endParaRPr lang="en-US"/>
          </a:p>
        </c:txPr>
        <c:crossAx val="156048000"/>
        <c:crosses val="autoZero"/>
        <c:auto val="1"/>
        <c:lblAlgn val="ctr"/>
        <c:lblOffset val="100"/>
        <c:noMultiLvlLbl val="0"/>
      </c:catAx>
      <c:valAx>
        <c:axId val="156048000"/>
        <c:scaling>
          <c:orientation val="minMax"/>
          <c:max val="4"/>
          <c:min val="1"/>
        </c:scaling>
        <c:delete val="0"/>
        <c:axPos val="t"/>
        <c:majorGridlines/>
        <c:minorGridlines/>
        <c:numFmt formatCode="0.0" sourceLinked="1"/>
        <c:majorTickMark val="out"/>
        <c:minorTickMark val="none"/>
        <c:tickLblPos val="high"/>
        <c:txPr>
          <a:bodyPr/>
          <a:lstStyle/>
          <a:p>
            <a:pPr>
              <a:defRPr sz="1200"/>
            </a:pPr>
            <a:endParaRPr lang="en-US"/>
          </a:p>
        </c:txPr>
        <c:crossAx val="156046464"/>
        <c:crosses val="autoZero"/>
        <c:crossBetween val="between"/>
        <c:majorUnit val="1"/>
        <c:minorUnit val="0.5"/>
      </c:valAx>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All L-L</c:v>
          </c:tx>
          <c:spPr>
            <a:solidFill>
              <a:schemeClr val="accent2">
                <a:lumMod val="50000"/>
              </a:schemeClr>
            </a:solidFill>
            <a:ln>
              <a:solidFill>
                <a:schemeClr val="accent2">
                  <a:lumMod val="50000"/>
                </a:schemeClr>
              </a:solidFill>
            </a:ln>
            <a:effectLst/>
          </c:spPr>
          <c:invertIfNegative val="0"/>
          <c:dLbls>
            <c:txPr>
              <a:bodyPr/>
              <a:lstStyle/>
              <a:p>
                <a:pPr>
                  <a:defRPr sz="1400"/>
                </a:pPr>
                <a:endParaRPr lang="en-US"/>
              </a:p>
            </c:txPr>
            <c:showLegendKey val="0"/>
            <c:showVal val="1"/>
            <c:showCatName val="0"/>
            <c:showSerName val="0"/>
            <c:showPercent val="0"/>
            <c:showBubbleSize val="0"/>
            <c:showLeaderLines val="0"/>
          </c:dLbls>
          <c:cat>
            <c:strRef>
              <c:f>'L-L'!$B$146:$B$150</c:f>
              <c:strCache>
                <c:ptCount val="5"/>
                <c:pt idx="0">
                  <c:v>Failure of suspension system</c:v>
                </c:pt>
                <c:pt idx="1">
                  <c:v>Durability of components</c:v>
                </c:pt>
                <c:pt idx="2">
                  <c:v>Fit of prosthetic socket</c:v>
                </c:pt>
                <c:pt idx="3">
                  <c:v>Frequency of repairs</c:v>
                </c:pt>
                <c:pt idx="4">
                  <c:v>Ability to clean the prosthesis</c:v>
                </c:pt>
              </c:strCache>
            </c:strRef>
          </c:cat>
          <c:val>
            <c:numRef>
              <c:f>'L-L'!$R$81:$R$85</c:f>
              <c:numCache>
                <c:formatCode>0.0</c:formatCode>
                <c:ptCount val="5"/>
                <c:pt idx="0">
                  <c:v>1.9285714285714299</c:v>
                </c:pt>
                <c:pt idx="1">
                  <c:v>1.642857142857143</c:v>
                </c:pt>
                <c:pt idx="2">
                  <c:v>1.5</c:v>
                </c:pt>
                <c:pt idx="3">
                  <c:v>1.4285714285714299</c:v>
                </c:pt>
                <c:pt idx="4">
                  <c:v>1.285714285714286</c:v>
                </c:pt>
              </c:numCache>
            </c:numRef>
          </c:val>
        </c:ser>
        <c:ser>
          <c:idx val="1"/>
          <c:order val="1"/>
          <c:tx>
            <c:v>TF [N=6]</c:v>
          </c:tx>
          <c:spPr>
            <a:noFill/>
            <a:ln>
              <a:noFill/>
            </a:ln>
            <a:effectLst/>
          </c:spPr>
          <c:invertIfNegative val="0"/>
          <c:cat>
            <c:strRef>
              <c:f>'L-L'!$B$146:$B$150</c:f>
              <c:strCache>
                <c:ptCount val="5"/>
                <c:pt idx="0">
                  <c:v>Failure of suspension system</c:v>
                </c:pt>
                <c:pt idx="1">
                  <c:v>Durability of components</c:v>
                </c:pt>
                <c:pt idx="2">
                  <c:v>Fit of prosthetic socket</c:v>
                </c:pt>
                <c:pt idx="3">
                  <c:v>Frequency of repairs</c:v>
                </c:pt>
                <c:pt idx="4">
                  <c:v>Ability to clean the prosthesis</c:v>
                </c:pt>
              </c:strCache>
            </c:strRef>
          </c:cat>
          <c:val>
            <c:numRef>
              <c:f>'L-L'!$J$211:$J$215</c:f>
              <c:numCache>
                <c:formatCode>0.0</c:formatCode>
                <c:ptCount val="5"/>
                <c:pt idx="0">
                  <c:v>1.666666666666667</c:v>
                </c:pt>
                <c:pt idx="1">
                  <c:v>1.333333333333333</c:v>
                </c:pt>
                <c:pt idx="2">
                  <c:v>1.333333333333333</c:v>
                </c:pt>
                <c:pt idx="3">
                  <c:v>1.333333333333333</c:v>
                </c:pt>
                <c:pt idx="4">
                  <c:v>1</c:v>
                </c:pt>
              </c:numCache>
            </c:numRef>
          </c:val>
        </c:ser>
        <c:ser>
          <c:idx val="2"/>
          <c:order val="2"/>
          <c:tx>
            <c:v>TT [N=8]</c:v>
          </c:tx>
          <c:spPr>
            <a:noFill/>
            <a:ln>
              <a:noFill/>
            </a:ln>
            <a:effectLst/>
          </c:spPr>
          <c:invertIfNegative val="0"/>
          <c:cat>
            <c:strRef>
              <c:f>'L-L'!$B$146:$B$150</c:f>
              <c:strCache>
                <c:ptCount val="5"/>
                <c:pt idx="0">
                  <c:v>Failure of suspension system</c:v>
                </c:pt>
                <c:pt idx="1">
                  <c:v>Durability of components</c:v>
                </c:pt>
                <c:pt idx="2">
                  <c:v>Fit of prosthetic socket</c:v>
                </c:pt>
                <c:pt idx="3">
                  <c:v>Frequency of repairs</c:v>
                </c:pt>
                <c:pt idx="4">
                  <c:v>Ability to clean the prosthesis</c:v>
                </c:pt>
              </c:strCache>
            </c:strRef>
          </c:cat>
          <c:val>
            <c:numRef>
              <c:f>'L-L'!$L$146:$L$150</c:f>
              <c:numCache>
                <c:formatCode>0.0</c:formatCode>
                <c:ptCount val="5"/>
                <c:pt idx="0">
                  <c:v>2.125</c:v>
                </c:pt>
                <c:pt idx="1">
                  <c:v>1.875</c:v>
                </c:pt>
                <c:pt idx="2">
                  <c:v>1.625</c:v>
                </c:pt>
                <c:pt idx="3">
                  <c:v>1.5</c:v>
                </c:pt>
                <c:pt idx="4">
                  <c:v>1.5</c:v>
                </c:pt>
              </c:numCache>
            </c:numRef>
          </c:val>
        </c:ser>
        <c:dLbls>
          <c:showLegendKey val="0"/>
          <c:showVal val="0"/>
          <c:showCatName val="0"/>
          <c:showSerName val="0"/>
          <c:showPercent val="0"/>
          <c:showBubbleSize val="0"/>
        </c:dLbls>
        <c:gapWidth val="100"/>
        <c:axId val="159288320"/>
        <c:axId val="159298304"/>
      </c:barChart>
      <c:catAx>
        <c:axId val="159288320"/>
        <c:scaling>
          <c:orientation val="maxMin"/>
        </c:scaling>
        <c:delete val="0"/>
        <c:axPos val="l"/>
        <c:majorTickMark val="out"/>
        <c:minorTickMark val="none"/>
        <c:tickLblPos val="nextTo"/>
        <c:txPr>
          <a:bodyPr anchor="ctr" anchorCtr="1"/>
          <a:lstStyle/>
          <a:p>
            <a:pPr>
              <a:defRPr sz="1800"/>
            </a:pPr>
            <a:endParaRPr lang="en-US"/>
          </a:p>
        </c:txPr>
        <c:crossAx val="159298304"/>
        <c:crosses val="autoZero"/>
        <c:auto val="1"/>
        <c:lblAlgn val="ctr"/>
        <c:lblOffset val="100"/>
        <c:noMultiLvlLbl val="0"/>
      </c:catAx>
      <c:valAx>
        <c:axId val="159298304"/>
        <c:scaling>
          <c:orientation val="minMax"/>
          <c:max val="4"/>
          <c:min val="1"/>
        </c:scaling>
        <c:delete val="0"/>
        <c:axPos val="t"/>
        <c:majorGridlines/>
        <c:minorGridlines/>
        <c:numFmt formatCode="0.0" sourceLinked="1"/>
        <c:majorTickMark val="out"/>
        <c:minorTickMark val="none"/>
        <c:tickLblPos val="high"/>
        <c:txPr>
          <a:bodyPr/>
          <a:lstStyle/>
          <a:p>
            <a:pPr>
              <a:defRPr sz="1200"/>
            </a:pPr>
            <a:endParaRPr lang="en-US"/>
          </a:p>
        </c:txPr>
        <c:crossAx val="159288320"/>
        <c:crosses val="autoZero"/>
        <c:crossBetween val="between"/>
        <c:majorUnit val="1"/>
        <c:minorUnit val="0.5"/>
      </c:valAx>
    </c:plotArea>
    <c:legend>
      <c:legendPos val="r"/>
      <c:overlay val="0"/>
      <c:spPr>
        <a:ln>
          <a:solidFill>
            <a:srgbClr val="000000"/>
          </a:solidFill>
        </a:ln>
      </c:spPr>
      <c:txPr>
        <a:bodyPr/>
        <a:lstStyle/>
        <a:p>
          <a:pPr>
            <a:defRPr sz="1400"/>
          </a:pPr>
          <a:endParaRPr lang="en-US"/>
        </a:p>
      </c:txPr>
    </c:legend>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All L-L</c:v>
          </c:tx>
          <c:spPr>
            <a:solidFill>
              <a:srgbClr val="C0504D">
                <a:lumMod val="50000"/>
                <a:alpha val="20000"/>
              </a:srgbClr>
            </a:solidFill>
            <a:ln>
              <a:solidFill>
                <a:srgbClr val="C0504D">
                  <a:lumMod val="50000"/>
                  <a:alpha val="20000"/>
                </a:srgbClr>
              </a:solidFill>
            </a:ln>
            <a:effectLst/>
          </c:spPr>
          <c:invertIfNegative val="0"/>
          <c:cat>
            <c:strRef>
              <c:f>'L-L'!$B$146:$B$150</c:f>
              <c:strCache>
                <c:ptCount val="5"/>
                <c:pt idx="0">
                  <c:v>Failure of suspension system</c:v>
                </c:pt>
                <c:pt idx="1">
                  <c:v>Durability of components</c:v>
                </c:pt>
                <c:pt idx="2">
                  <c:v>Fit of prosthetic socket</c:v>
                </c:pt>
                <c:pt idx="3">
                  <c:v>Frequency of repairs</c:v>
                </c:pt>
                <c:pt idx="4">
                  <c:v>Ability to clean the prosthesis</c:v>
                </c:pt>
              </c:strCache>
            </c:strRef>
          </c:cat>
          <c:val>
            <c:numRef>
              <c:f>'L-L'!$R$81:$R$85</c:f>
              <c:numCache>
                <c:formatCode>0.0</c:formatCode>
                <c:ptCount val="5"/>
                <c:pt idx="0">
                  <c:v>1.9285714285714299</c:v>
                </c:pt>
                <c:pt idx="1">
                  <c:v>1.642857142857143</c:v>
                </c:pt>
                <c:pt idx="2">
                  <c:v>1.5</c:v>
                </c:pt>
                <c:pt idx="3">
                  <c:v>1.4285714285714299</c:v>
                </c:pt>
                <c:pt idx="4">
                  <c:v>1.285714285714286</c:v>
                </c:pt>
              </c:numCache>
            </c:numRef>
          </c:val>
        </c:ser>
        <c:ser>
          <c:idx val="1"/>
          <c:order val="1"/>
          <c:tx>
            <c:v>TF [N=6]</c:v>
          </c:tx>
          <c:spPr>
            <a:solidFill>
              <a:schemeClr val="accent2">
                <a:lumMod val="60000"/>
                <a:lumOff val="40000"/>
              </a:schemeClr>
            </a:solidFill>
            <a:ln>
              <a:solidFill>
                <a:schemeClr val="tx1"/>
              </a:solidFill>
            </a:ln>
            <a:effectLst/>
          </c:spPr>
          <c:invertIfNegative val="0"/>
          <c:cat>
            <c:strRef>
              <c:f>'L-L'!$B$146:$B$150</c:f>
              <c:strCache>
                <c:ptCount val="5"/>
                <c:pt idx="0">
                  <c:v>Failure of suspension system</c:v>
                </c:pt>
                <c:pt idx="1">
                  <c:v>Durability of components</c:v>
                </c:pt>
                <c:pt idx="2">
                  <c:v>Fit of prosthetic socket</c:v>
                </c:pt>
                <c:pt idx="3">
                  <c:v>Frequency of repairs</c:v>
                </c:pt>
                <c:pt idx="4">
                  <c:v>Ability to clean the prosthesis</c:v>
                </c:pt>
              </c:strCache>
            </c:strRef>
          </c:cat>
          <c:val>
            <c:numRef>
              <c:f>'L-L'!$J$211:$J$215</c:f>
              <c:numCache>
                <c:formatCode>0.0</c:formatCode>
                <c:ptCount val="5"/>
                <c:pt idx="0">
                  <c:v>1.666666666666667</c:v>
                </c:pt>
                <c:pt idx="1">
                  <c:v>1.333333333333333</c:v>
                </c:pt>
                <c:pt idx="2">
                  <c:v>1.333333333333333</c:v>
                </c:pt>
                <c:pt idx="3">
                  <c:v>1.333333333333333</c:v>
                </c:pt>
                <c:pt idx="4">
                  <c:v>1</c:v>
                </c:pt>
              </c:numCache>
            </c:numRef>
          </c:val>
        </c:ser>
        <c:ser>
          <c:idx val="2"/>
          <c:order val="2"/>
          <c:tx>
            <c:v>TT [N=8]</c:v>
          </c:tx>
          <c:spPr>
            <a:solidFill>
              <a:schemeClr val="accent2">
                <a:lumMod val="20000"/>
                <a:lumOff val="80000"/>
              </a:schemeClr>
            </a:solidFill>
            <a:ln>
              <a:solidFill>
                <a:schemeClr val="tx1"/>
              </a:solidFill>
            </a:ln>
            <a:effectLst/>
          </c:spPr>
          <c:invertIfNegative val="0"/>
          <c:cat>
            <c:strRef>
              <c:f>'L-L'!$B$146:$B$150</c:f>
              <c:strCache>
                <c:ptCount val="5"/>
                <c:pt idx="0">
                  <c:v>Failure of suspension system</c:v>
                </c:pt>
                <c:pt idx="1">
                  <c:v>Durability of components</c:v>
                </c:pt>
                <c:pt idx="2">
                  <c:v>Fit of prosthetic socket</c:v>
                </c:pt>
                <c:pt idx="3">
                  <c:v>Frequency of repairs</c:v>
                </c:pt>
                <c:pt idx="4">
                  <c:v>Ability to clean the prosthesis</c:v>
                </c:pt>
              </c:strCache>
            </c:strRef>
          </c:cat>
          <c:val>
            <c:numRef>
              <c:f>'L-L'!$L$146:$L$150</c:f>
              <c:numCache>
                <c:formatCode>0.0</c:formatCode>
                <c:ptCount val="5"/>
                <c:pt idx="0">
                  <c:v>2.125</c:v>
                </c:pt>
                <c:pt idx="1">
                  <c:v>1.875</c:v>
                </c:pt>
                <c:pt idx="2">
                  <c:v>1.625</c:v>
                </c:pt>
                <c:pt idx="3">
                  <c:v>1.5</c:v>
                </c:pt>
                <c:pt idx="4">
                  <c:v>1.5</c:v>
                </c:pt>
              </c:numCache>
            </c:numRef>
          </c:val>
        </c:ser>
        <c:dLbls>
          <c:showLegendKey val="0"/>
          <c:showVal val="0"/>
          <c:showCatName val="0"/>
          <c:showSerName val="0"/>
          <c:showPercent val="0"/>
          <c:showBubbleSize val="0"/>
        </c:dLbls>
        <c:gapWidth val="100"/>
        <c:axId val="159762304"/>
        <c:axId val="159763840"/>
      </c:barChart>
      <c:catAx>
        <c:axId val="159762304"/>
        <c:scaling>
          <c:orientation val="maxMin"/>
        </c:scaling>
        <c:delete val="0"/>
        <c:axPos val="l"/>
        <c:majorTickMark val="out"/>
        <c:minorTickMark val="none"/>
        <c:tickLblPos val="nextTo"/>
        <c:txPr>
          <a:bodyPr/>
          <a:lstStyle/>
          <a:p>
            <a:pPr>
              <a:defRPr sz="1800"/>
            </a:pPr>
            <a:endParaRPr lang="en-US"/>
          </a:p>
        </c:txPr>
        <c:crossAx val="159763840"/>
        <c:crosses val="autoZero"/>
        <c:auto val="1"/>
        <c:lblAlgn val="ctr"/>
        <c:lblOffset val="100"/>
        <c:noMultiLvlLbl val="0"/>
      </c:catAx>
      <c:valAx>
        <c:axId val="159763840"/>
        <c:scaling>
          <c:orientation val="minMax"/>
          <c:max val="4"/>
          <c:min val="1"/>
        </c:scaling>
        <c:delete val="0"/>
        <c:axPos val="t"/>
        <c:majorGridlines/>
        <c:minorGridlines/>
        <c:numFmt formatCode="0.0" sourceLinked="1"/>
        <c:majorTickMark val="out"/>
        <c:minorTickMark val="none"/>
        <c:tickLblPos val="high"/>
        <c:txPr>
          <a:bodyPr/>
          <a:lstStyle/>
          <a:p>
            <a:pPr>
              <a:defRPr sz="1200"/>
            </a:pPr>
            <a:endParaRPr lang="en-US"/>
          </a:p>
        </c:txPr>
        <c:crossAx val="159762304"/>
        <c:crosses val="autoZero"/>
        <c:crossBetween val="between"/>
        <c:majorUnit val="1"/>
        <c:minorUnit val="0.5"/>
      </c:valAx>
    </c:plotArea>
    <c:legend>
      <c:legendPos val="r"/>
      <c:overlay val="0"/>
      <c:spPr>
        <a:ln>
          <a:solidFill>
            <a:srgbClr val="000000"/>
          </a:solidFill>
        </a:ln>
      </c:spPr>
      <c:txPr>
        <a:bodyPr/>
        <a:lstStyle/>
        <a:p>
          <a:pPr>
            <a:defRPr sz="1400"/>
          </a:pPr>
          <a:endParaRPr lang="en-US"/>
        </a:p>
      </c:txPr>
    </c:legend>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v>TT [N=8]</c:v>
          </c:tx>
          <c:spPr>
            <a:solidFill>
              <a:schemeClr val="accent2">
                <a:lumMod val="20000"/>
                <a:lumOff val="80000"/>
              </a:schemeClr>
            </a:solidFill>
            <a:ln>
              <a:solidFill>
                <a:schemeClr val="tx1"/>
              </a:solidFill>
            </a:ln>
          </c:spPr>
          <c:invertIfNegative val="0"/>
          <c:dLbls>
            <c:dLbl>
              <c:idx val="5"/>
              <c:delete val="1"/>
            </c:dLbl>
            <c:txPr>
              <a:bodyPr/>
              <a:lstStyle/>
              <a:p>
                <a:pPr>
                  <a:defRPr sz="1200"/>
                </a:pPr>
                <a:endParaRPr lang="en-US"/>
              </a:p>
            </c:txPr>
            <c:showLegendKey val="0"/>
            <c:showVal val="1"/>
            <c:showCatName val="0"/>
            <c:showSerName val="0"/>
            <c:showPercent val="0"/>
            <c:showBubbleSize val="0"/>
            <c:showLeaderLines val="0"/>
          </c:dLbls>
          <c:cat>
            <c:strRef>
              <c:f>Sheet2!$B$31:$B$36</c:f>
              <c:strCache>
                <c:ptCount val="6"/>
                <c:pt idx="0">
                  <c:v>pin locking system</c:v>
                </c:pt>
                <c:pt idx="1">
                  <c:v>vacuum system</c:v>
                </c:pt>
                <c:pt idx="2">
                  <c:v>suction </c:v>
                </c:pt>
                <c:pt idx="3">
                  <c:v>sleeve</c:v>
                </c:pt>
                <c:pt idx="4">
                  <c:v>waist belt</c:v>
                </c:pt>
                <c:pt idx="5">
                  <c:v>don't know</c:v>
                </c:pt>
              </c:strCache>
            </c:strRef>
          </c:cat>
          <c:val>
            <c:numRef>
              <c:f>Sheet2!$C$31:$C$36</c:f>
              <c:numCache>
                <c:formatCode>General</c:formatCode>
                <c:ptCount val="6"/>
                <c:pt idx="0">
                  <c:v>3</c:v>
                </c:pt>
                <c:pt idx="1">
                  <c:v>2</c:v>
                </c:pt>
                <c:pt idx="2">
                  <c:v>1</c:v>
                </c:pt>
                <c:pt idx="3">
                  <c:v>1</c:v>
                </c:pt>
                <c:pt idx="4">
                  <c:v>1</c:v>
                </c:pt>
                <c:pt idx="5">
                  <c:v>0</c:v>
                </c:pt>
              </c:numCache>
            </c:numRef>
          </c:val>
        </c:ser>
        <c:ser>
          <c:idx val="1"/>
          <c:order val="1"/>
          <c:tx>
            <c:v>TF [N=6]</c:v>
          </c:tx>
          <c:spPr>
            <a:solidFill>
              <a:schemeClr val="accent2">
                <a:lumMod val="60000"/>
                <a:lumOff val="40000"/>
              </a:schemeClr>
            </a:solidFill>
            <a:ln>
              <a:solidFill>
                <a:schemeClr val="tx1"/>
              </a:solidFill>
            </a:ln>
          </c:spPr>
          <c:invertIfNegative val="0"/>
          <c:dLbls>
            <c:dLbl>
              <c:idx val="3"/>
              <c:delete val="1"/>
            </c:dLbl>
            <c:dLbl>
              <c:idx val="4"/>
              <c:delete val="1"/>
            </c:dLbl>
            <c:txPr>
              <a:bodyPr/>
              <a:lstStyle/>
              <a:p>
                <a:pPr>
                  <a:defRPr sz="1200"/>
                </a:pPr>
                <a:endParaRPr lang="en-US"/>
              </a:p>
            </c:txPr>
            <c:showLegendKey val="0"/>
            <c:showVal val="1"/>
            <c:showCatName val="0"/>
            <c:showSerName val="0"/>
            <c:showPercent val="0"/>
            <c:showBubbleSize val="0"/>
            <c:showLeaderLines val="0"/>
          </c:dLbls>
          <c:cat>
            <c:strRef>
              <c:f>Sheet2!$B$31:$B$36</c:f>
              <c:strCache>
                <c:ptCount val="6"/>
                <c:pt idx="0">
                  <c:v>pin locking system</c:v>
                </c:pt>
                <c:pt idx="1">
                  <c:v>vacuum system</c:v>
                </c:pt>
                <c:pt idx="2">
                  <c:v>suction </c:v>
                </c:pt>
                <c:pt idx="3">
                  <c:v>sleeve</c:v>
                </c:pt>
                <c:pt idx="4">
                  <c:v>waist belt</c:v>
                </c:pt>
                <c:pt idx="5">
                  <c:v>don't know</c:v>
                </c:pt>
              </c:strCache>
            </c:strRef>
          </c:cat>
          <c:val>
            <c:numRef>
              <c:f>Sheet2!$D$31:$D$36</c:f>
              <c:numCache>
                <c:formatCode>General</c:formatCode>
                <c:ptCount val="6"/>
                <c:pt idx="0">
                  <c:v>2</c:v>
                </c:pt>
                <c:pt idx="1">
                  <c:v>2</c:v>
                </c:pt>
                <c:pt idx="2">
                  <c:v>1</c:v>
                </c:pt>
                <c:pt idx="3">
                  <c:v>0</c:v>
                </c:pt>
                <c:pt idx="4">
                  <c:v>0</c:v>
                </c:pt>
                <c:pt idx="5">
                  <c:v>1</c:v>
                </c:pt>
              </c:numCache>
            </c:numRef>
          </c:val>
        </c:ser>
        <c:dLbls>
          <c:showLegendKey val="0"/>
          <c:showVal val="1"/>
          <c:showCatName val="0"/>
          <c:showSerName val="0"/>
          <c:showPercent val="0"/>
          <c:showBubbleSize val="0"/>
        </c:dLbls>
        <c:gapWidth val="150"/>
        <c:overlap val="100"/>
        <c:axId val="159958528"/>
        <c:axId val="159960064"/>
      </c:barChart>
      <c:catAx>
        <c:axId val="159958528"/>
        <c:scaling>
          <c:orientation val="minMax"/>
        </c:scaling>
        <c:delete val="0"/>
        <c:axPos val="b"/>
        <c:majorTickMark val="out"/>
        <c:minorTickMark val="none"/>
        <c:tickLblPos val="nextTo"/>
        <c:txPr>
          <a:bodyPr rot="-2700000"/>
          <a:lstStyle/>
          <a:p>
            <a:pPr>
              <a:defRPr sz="1800" b="1" i="0" baseline="0"/>
            </a:pPr>
            <a:endParaRPr lang="en-US"/>
          </a:p>
        </c:txPr>
        <c:crossAx val="159960064"/>
        <c:crosses val="autoZero"/>
        <c:auto val="1"/>
        <c:lblAlgn val="ctr"/>
        <c:lblOffset val="100"/>
        <c:noMultiLvlLbl val="0"/>
      </c:catAx>
      <c:valAx>
        <c:axId val="159960064"/>
        <c:scaling>
          <c:orientation val="minMax"/>
        </c:scaling>
        <c:delete val="0"/>
        <c:axPos val="l"/>
        <c:majorGridlines/>
        <c:title>
          <c:tx>
            <c:rich>
              <a:bodyPr rot="-5400000" vert="horz"/>
              <a:lstStyle/>
              <a:p>
                <a:pPr>
                  <a:defRPr sz="1400"/>
                </a:pPr>
                <a:r>
                  <a:rPr lang="en-US" sz="1800" dirty="0"/>
                  <a:t>Number</a:t>
                </a:r>
                <a:r>
                  <a:rPr lang="en-US" sz="1800" baseline="0" dirty="0"/>
                  <a:t> of responses</a:t>
                </a:r>
                <a:endParaRPr lang="en-US" sz="1800" dirty="0"/>
              </a:p>
            </c:rich>
          </c:tx>
          <c:layout>
            <c:manualLayout>
              <c:xMode val="edge"/>
              <c:yMode val="edge"/>
              <c:x val="2.9613258998612501E-3"/>
              <c:y val="0.121169734592767"/>
            </c:manualLayout>
          </c:layout>
          <c:overlay val="0"/>
        </c:title>
        <c:numFmt formatCode="General" sourceLinked="1"/>
        <c:majorTickMark val="out"/>
        <c:minorTickMark val="none"/>
        <c:tickLblPos val="nextTo"/>
        <c:txPr>
          <a:bodyPr/>
          <a:lstStyle/>
          <a:p>
            <a:pPr>
              <a:defRPr sz="1200"/>
            </a:pPr>
            <a:endParaRPr lang="en-US"/>
          </a:p>
        </c:txPr>
        <c:crossAx val="159958528"/>
        <c:crosses val="autoZero"/>
        <c:crossBetween val="between"/>
      </c:valAx>
    </c:plotArea>
    <c:legend>
      <c:legendPos val="r"/>
      <c:overlay val="0"/>
      <c:spPr>
        <a:ln>
          <a:solidFill>
            <a:schemeClr val="tx1"/>
          </a:solidFill>
        </a:ln>
      </c:spPr>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v>Lower-Limb</c:v>
          </c:tx>
          <c:spPr>
            <a:solidFill>
              <a:schemeClr val="accent2">
                <a:lumMod val="75000"/>
              </a:schemeClr>
            </a:solidFill>
            <a:ln>
              <a:solidFill>
                <a:schemeClr val="tx1"/>
              </a:solidFill>
            </a:ln>
          </c:spPr>
          <c:invertIfNegative val="0"/>
          <c:cat>
            <c:strRef>
              <c:f>'UL &amp; LL'!$B$205:$B$212</c:f>
              <c:strCache>
                <c:ptCount val="8"/>
                <c:pt idx="0">
                  <c:v>beef cattle ranch</c:v>
                </c:pt>
                <c:pt idx="1">
                  <c:v>cash crop</c:v>
                </c:pt>
                <c:pt idx="2">
                  <c:v>horse farm or ranch</c:v>
                </c:pt>
                <c:pt idx="3">
                  <c:v>livestock other than cattle</c:v>
                </c:pt>
                <c:pt idx="4">
                  <c:v>other</c:v>
                </c:pt>
                <c:pt idx="5">
                  <c:v>dairy farm</c:v>
                </c:pt>
                <c:pt idx="6">
                  <c:v>tree farm</c:v>
                </c:pt>
                <c:pt idx="7">
                  <c:v>large-scale greenhouse</c:v>
                </c:pt>
              </c:strCache>
            </c:strRef>
          </c:cat>
          <c:val>
            <c:numRef>
              <c:f>'UL &amp; LL'!$C$205:$C$212</c:f>
              <c:numCache>
                <c:formatCode>General</c:formatCode>
                <c:ptCount val="8"/>
                <c:pt idx="0">
                  <c:v>9</c:v>
                </c:pt>
                <c:pt idx="1">
                  <c:v>7</c:v>
                </c:pt>
                <c:pt idx="2">
                  <c:v>5</c:v>
                </c:pt>
                <c:pt idx="3">
                  <c:v>2</c:v>
                </c:pt>
                <c:pt idx="4">
                  <c:v>2</c:v>
                </c:pt>
                <c:pt idx="5">
                  <c:v>0</c:v>
                </c:pt>
                <c:pt idx="6">
                  <c:v>1</c:v>
                </c:pt>
                <c:pt idx="7">
                  <c:v>1</c:v>
                </c:pt>
              </c:numCache>
            </c:numRef>
          </c:val>
        </c:ser>
        <c:ser>
          <c:idx val="1"/>
          <c:order val="1"/>
          <c:tx>
            <c:v>Upper-Limb</c:v>
          </c:tx>
          <c:spPr>
            <a:solidFill>
              <a:schemeClr val="accent3">
                <a:lumMod val="60000"/>
                <a:lumOff val="40000"/>
              </a:schemeClr>
            </a:solidFill>
            <a:ln>
              <a:solidFill>
                <a:schemeClr val="tx1"/>
              </a:solidFill>
            </a:ln>
          </c:spPr>
          <c:invertIfNegative val="0"/>
          <c:cat>
            <c:strRef>
              <c:f>'UL &amp; LL'!$B$205:$B$212</c:f>
              <c:strCache>
                <c:ptCount val="8"/>
                <c:pt idx="0">
                  <c:v>beef cattle ranch</c:v>
                </c:pt>
                <c:pt idx="1">
                  <c:v>cash crop</c:v>
                </c:pt>
                <c:pt idx="2">
                  <c:v>horse farm or ranch</c:v>
                </c:pt>
                <c:pt idx="3">
                  <c:v>livestock other than cattle</c:v>
                </c:pt>
                <c:pt idx="4">
                  <c:v>other</c:v>
                </c:pt>
                <c:pt idx="5">
                  <c:v>dairy farm</c:v>
                </c:pt>
                <c:pt idx="6">
                  <c:v>tree farm</c:v>
                </c:pt>
                <c:pt idx="7">
                  <c:v>large-scale greenhouse</c:v>
                </c:pt>
              </c:strCache>
            </c:strRef>
          </c:cat>
          <c:val>
            <c:numRef>
              <c:f>'UL &amp; LL'!$F$205:$F$212</c:f>
              <c:numCache>
                <c:formatCode>General</c:formatCode>
                <c:ptCount val="8"/>
                <c:pt idx="0">
                  <c:v>6</c:v>
                </c:pt>
                <c:pt idx="1">
                  <c:v>5</c:v>
                </c:pt>
                <c:pt idx="2">
                  <c:v>2</c:v>
                </c:pt>
                <c:pt idx="3">
                  <c:v>5</c:v>
                </c:pt>
                <c:pt idx="4">
                  <c:v>1</c:v>
                </c:pt>
                <c:pt idx="5">
                  <c:v>1</c:v>
                </c:pt>
                <c:pt idx="6">
                  <c:v>0</c:v>
                </c:pt>
                <c:pt idx="7">
                  <c:v>0</c:v>
                </c:pt>
              </c:numCache>
            </c:numRef>
          </c:val>
        </c:ser>
        <c:dLbls>
          <c:showLegendKey val="0"/>
          <c:showVal val="0"/>
          <c:showCatName val="0"/>
          <c:showSerName val="0"/>
          <c:showPercent val="0"/>
          <c:showBubbleSize val="0"/>
        </c:dLbls>
        <c:gapWidth val="150"/>
        <c:overlap val="100"/>
        <c:axId val="96763904"/>
        <c:axId val="96765440"/>
      </c:barChart>
      <c:catAx>
        <c:axId val="96763904"/>
        <c:scaling>
          <c:orientation val="minMax"/>
        </c:scaling>
        <c:delete val="0"/>
        <c:axPos val="b"/>
        <c:majorTickMark val="out"/>
        <c:minorTickMark val="none"/>
        <c:tickLblPos val="nextTo"/>
        <c:txPr>
          <a:bodyPr rot="-2700000"/>
          <a:lstStyle/>
          <a:p>
            <a:pPr>
              <a:defRPr sz="1600" b="1" i="0" baseline="0"/>
            </a:pPr>
            <a:endParaRPr lang="en-US"/>
          </a:p>
        </c:txPr>
        <c:crossAx val="96765440"/>
        <c:crosses val="autoZero"/>
        <c:auto val="1"/>
        <c:lblAlgn val="ctr"/>
        <c:lblOffset val="100"/>
        <c:noMultiLvlLbl val="0"/>
      </c:catAx>
      <c:valAx>
        <c:axId val="96765440"/>
        <c:scaling>
          <c:orientation val="minMax"/>
        </c:scaling>
        <c:delete val="0"/>
        <c:axPos val="l"/>
        <c:majorGridlines/>
        <c:title>
          <c:tx>
            <c:rich>
              <a:bodyPr rot="-5400000" vert="horz"/>
              <a:lstStyle/>
              <a:p>
                <a:pPr>
                  <a:defRPr/>
                </a:pPr>
                <a:r>
                  <a:rPr lang="en-US" sz="1800" dirty="0"/>
                  <a:t>Number of responses</a:t>
                </a:r>
              </a:p>
            </c:rich>
          </c:tx>
          <c:layout>
            <c:manualLayout>
              <c:xMode val="edge"/>
              <c:yMode val="edge"/>
              <c:x val="2.95964132875777E-3"/>
              <c:y val="6.5345670772783596E-2"/>
            </c:manualLayout>
          </c:layout>
          <c:overlay val="0"/>
        </c:title>
        <c:numFmt formatCode="General" sourceLinked="1"/>
        <c:majorTickMark val="out"/>
        <c:minorTickMark val="none"/>
        <c:tickLblPos val="nextTo"/>
        <c:txPr>
          <a:bodyPr/>
          <a:lstStyle/>
          <a:p>
            <a:pPr>
              <a:defRPr sz="1400"/>
            </a:pPr>
            <a:endParaRPr lang="en-US"/>
          </a:p>
        </c:txPr>
        <c:crossAx val="96763904"/>
        <c:crosses val="autoZero"/>
        <c:crossBetween val="between"/>
      </c:valAx>
    </c:plotArea>
    <c:legend>
      <c:legendPos val="r"/>
      <c:layout>
        <c:manualLayout>
          <c:xMode val="edge"/>
          <c:yMode val="edge"/>
          <c:x val="0.85225412226185104"/>
          <c:y val="0.328325959953646"/>
          <c:w val="0.134427491758739"/>
          <c:h val="0.13177751377758201"/>
        </c:manualLayout>
      </c:layout>
      <c:overlay val="0"/>
      <c:spPr>
        <a:ln>
          <a:solidFill>
            <a:schemeClr val="tx1"/>
          </a:solidFill>
        </a:ln>
      </c:spPr>
      <c:txPr>
        <a:bodyPr/>
        <a:lstStyle/>
        <a:p>
          <a:pPr>
            <a:defRPr sz="1400"/>
          </a:pPr>
          <a:endParaRPr lang="en-US"/>
        </a:p>
      </c:txPr>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v>TT [N=8]</c:v>
          </c:tx>
          <c:spPr>
            <a:solidFill>
              <a:schemeClr val="accent2">
                <a:lumMod val="20000"/>
                <a:lumOff val="80000"/>
              </a:schemeClr>
            </a:solidFill>
            <a:ln>
              <a:solidFill>
                <a:schemeClr val="tx1"/>
              </a:solidFill>
            </a:ln>
          </c:spPr>
          <c:invertIfNegative val="0"/>
          <c:dLbls>
            <c:dLbl>
              <c:idx val="5"/>
              <c:delete val="1"/>
            </c:dLbl>
            <c:txPr>
              <a:bodyPr/>
              <a:lstStyle/>
              <a:p>
                <a:pPr>
                  <a:defRPr sz="1200"/>
                </a:pPr>
                <a:endParaRPr lang="en-US"/>
              </a:p>
            </c:txPr>
            <c:showLegendKey val="0"/>
            <c:showVal val="1"/>
            <c:showCatName val="0"/>
            <c:showSerName val="0"/>
            <c:showPercent val="0"/>
            <c:showBubbleSize val="0"/>
            <c:showLeaderLines val="0"/>
          </c:dLbls>
          <c:cat>
            <c:strRef>
              <c:f>Sheet2!$B$31:$B$36</c:f>
              <c:strCache>
                <c:ptCount val="6"/>
                <c:pt idx="0">
                  <c:v>pin locking system</c:v>
                </c:pt>
                <c:pt idx="1">
                  <c:v>vacuum system</c:v>
                </c:pt>
                <c:pt idx="2">
                  <c:v>suction </c:v>
                </c:pt>
                <c:pt idx="3">
                  <c:v>sleeve</c:v>
                </c:pt>
                <c:pt idx="4">
                  <c:v>waist belt</c:v>
                </c:pt>
                <c:pt idx="5">
                  <c:v>don't know</c:v>
                </c:pt>
              </c:strCache>
            </c:strRef>
          </c:cat>
          <c:val>
            <c:numRef>
              <c:f>Sheet2!$C$31:$C$36</c:f>
              <c:numCache>
                <c:formatCode>General</c:formatCode>
                <c:ptCount val="6"/>
                <c:pt idx="0">
                  <c:v>3</c:v>
                </c:pt>
                <c:pt idx="1">
                  <c:v>2</c:v>
                </c:pt>
                <c:pt idx="2">
                  <c:v>1</c:v>
                </c:pt>
                <c:pt idx="3">
                  <c:v>1</c:v>
                </c:pt>
                <c:pt idx="4">
                  <c:v>1</c:v>
                </c:pt>
                <c:pt idx="5">
                  <c:v>0</c:v>
                </c:pt>
              </c:numCache>
            </c:numRef>
          </c:val>
        </c:ser>
        <c:ser>
          <c:idx val="1"/>
          <c:order val="1"/>
          <c:tx>
            <c:v>TF [N=6]</c:v>
          </c:tx>
          <c:spPr>
            <a:solidFill>
              <a:schemeClr val="accent2">
                <a:lumMod val="60000"/>
                <a:lumOff val="40000"/>
              </a:schemeClr>
            </a:solidFill>
            <a:ln>
              <a:solidFill>
                <a:schemeClr val="tx1"/>
              </a:solidFill>
            </a:ln>
          </c:spPr>
          <c:invertIfNegative val="0"/>
          <c:dLbls>
            <c:dLbl>
              <c:idx val="3"/>
              <c:delete val="1"/>
            </c:dLbl>
            <c:dLbl>
              <c:idx val="4"/>
              <c:delete val="1"/>
            </c:dLbl>
            <c:txPr>
              <a:bodyPr/>
              <a:lstStyle/>
              <a:p>
                <a:pPr>
                  <a:defRPr sz="1200"/>
                </a:pPr>
                <a:endParaRPr lang="en-US"/>
              </a:p>
            </c:txPr>
            <c:showLegendKey val="0"/>
            <c:showVal val="1"/>
            <c:showCatName val="0"/>
            <c:showSerName val="0"/>
            <c:showPercent val="0"/>
            <c:showBubbleSize val="0"/>
            <c:showLeaderLines val="0"/>
          </c:dLbls>
          <c:cat>
            <c:strRef>
              <c:f>Sheet2!$B$31:$B$36</c:f>
              <c:strCache>
                <c:ptCount val="6"/>
                <c:pt idx="0">
                  <c:v>pin locking system</c:v>
                </c:pt>
                <c:pt idx="1">
                  <c:v>vacuum system</c:v>
                </c:pt>
                <c:pt idx="2">
                  <c:v>suction </c:v>
                </c:pt>
                <c:pt idx="3">
                  <c:v>sleeve</c:v>
                </c:pt>
                <c:pt idx="4">
                  <c:v>waist belt</c:v>
                </c:pt>
                <c:pt idx="5">
                  <c:v>don't know</c:v>
                </c:pt>
              </c:strCache>
            </c:strRef>
          </c:cat>
          <c:val>
            <c:numRef>
              <c:f>Sheet2!$D$31:$D$36</c:f>
              <c:numCache>
                <c:formatCode>General</c:formatCode>
                <c:ptCount val="6"/>
                <c:pt idx="0">
                  <c:v>2</c:v>
                </c:pt>
                <c:pt idx="1">
                  <c:v>2</c:v>
                </c:pt>
                <c:pt idx="2">
                  <c:v>1</c:v>
                </c:pt>
                <c:pt idx="3">
                  <c:v>0</c:v>
                </c:pt>
                <c:pt idx="4">
                  <c:v>0</c:v>
                </c:pt>
                <c:pt idx="5">
                  <c:v>1</c:v>
                </c:pt>
              </c:numCache>
            </c:numRef>
          </c:val>
        </c:ser>
        <c:dLbls>
          <c:showLegendKey val="0"/>
          <c:showVal val="1"/>
          <c:showCatName val="0"/>
          <c:showSerName val="0"/>
          <c:showPercent val="0"/>
          <c:showBubbleSize val="0"/>
        </c:dLbls>
        <c:gapWidth val="150"/>
        <c:overlap val="100"/>
        <c:axId val="160058368"/>
        <c:axId val="160064256"/>
      </c:barChart>
      <c:catAx>
        <c:axId val="160058368"/>
        <c:scaling>
          <c:orientation val="minMax"/>
        </c:scaling>
        <c:delete val="0"/>
        <c:axPos val="b"/>
        <c:majorTickMark val="out"/>
        <c:minorTickMark val="none"/>
        <c:tickLblPos val="nextTo"/>
        <c:txPr>
          <a:bodyPr rot="-2700000"/>
          <a:lstStyle/>
          <a:p>
            <a:pPr>
              <a:defRPr sz="1800" b="1" i="0" baseline="0"/>
            </a:pPr>
            <a:endParaRPr lang="en-US"/>
          </a:p>
        </c:txPr>
        <c:crossAx val="160064256"/>
        <c:crosses val="autoZero"/>
        <c:auto val="1"/>
        <c:lblAlgn val="ctr"/>
        <c:lblOffset val="100"/>
        <c:noMultiLvlLbl val="0"/>
      </c:catAx>
      <c:valAx>
        <c:axId val="160064256"/>
        <c:scaling>
          <c:orientation val="minMax"/>
        </c:scaling>
        <c:delete val="0"/>
        <c:axPos val="l"/>
        <c:majorGridlines/>
        <c:title>
          <c:tx>
            <c:rich>
              <a:bodyPr rot="-5400000" vert="horz"/>
              <a:lstStyle/>
              <a:p>
                <a:pPr>
                  <a:defRPr sz="1400"/>
                </a:pPr>
                <a:r>
                  <a:rPr lang="en-US" sz="1800" dirty="0"/>
                  <a:t>Number</a:t>
                </a:r>
                <a:r>
                  <a:rPr lang="en-US" sz="1800" baseline="0" dirty="0"/>
                  <a:t> of responses</a:t>
                </a:r>
                <a:endParaRPr lang="en-US" sz="1800" dirty="0"/>
              </a:p>
            </c:rich>
          </c:tx>
          <c:layout>
            <c:manualLayout>
              <c:xMode val="edge"/>
              <c:yMode val="edge"/>
              <c:x val="2.9613258998612501E-3"/>
              <c:y val="0.121169734592767"/>
            </c:manualLayout>
          </c:layout>
          <c:overlay val="0"/>
        </c:title>
        <c:numFmt formatCode="General" sourceLinked="1"/>
        <c:majorTickMark val="out"/>
        <c:minorTickMark val="none"/>
        <c:tickLblPos val="nextTo"/>
        <c:txPr>
          <a:bodyPr/>
          <a:lstStyle/>
          <a:p>
            <a:pPr>
              <a:defRPr sz="1200"/>
            </a:pPr>
            <a:endParaRPr lang="en-US"/>
          </a:p>
        </c:txPr>
        <c:crossAx val="160058368"/>
        <c:crosses val="autoZero"/>
        <c:crossBetween val="between"/>
      </c:valAx>
    </c:plotArea>
    <c:legend>
      <c:legendPos val="r"/>
      <c:overlay val="0"/>
      <c:spPr>
        <a:ln>
          <a:solidFill>
            <a:schemeClr val="tx1"/>
          </a:solidFill>
        </a:ln>
      </c:spPr>
      <c:txPr>
        <a:bodyPr/>
        <a:lstStyle/>
        <a:p>
          <a:pPr>
            <a:defRPr sz="1400"/>
          </a:pPr>
          <a:endParaRPr lang="en-US"/>
        </a:p>
      </c:txPr>
    </c:legend>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v>TT [N=8]</c:v>
          </c:tx>
          <c:spPr>
            <a:solidFill>
              <a:schemeClr val="accent2">
                <a:lumMod val="20000"/>
                <a:lumOff val="80000"/>
              </a:schemeClr>
            </a:solidFill>
            <a:ln>
              <a:solidFill>
                <a:schemeClr val="tx1"/>
              </a:solidFill>
            </a:ln>
          </c:spPr>
          <c:invertIfNegative val="0"/>
          <c:dLbls>
            <c:dLbl>
              <c:idx val="5"/>
              <c:delete val="1"/>
            </c:dLbl>
            <c:txPr>
              <a:bodyPr/>
              <a:lstStyle/>
              <a:p>
                <a:pPr>
                  <a:defRPr sz="1200"/>
                </a:pPr>
                <a:endParaRPr lang="en-US"/>
              </a:p>
            </c:txPr>
            <c:showLegendKey val="0"/>
            <c:showVal val="1"/>
            <c:showCatName val="0"/>
            <c:showSerName val="0"/>
            <c:showPercent val="0"/>
            <c:showBubbleSize val="0"/>
            <c:showLeaderLines val="0"/>
          </c:dLbls>
          <c:cat>
            <c:strRef>
              <c:f>Sheet2!$B$31:$B$36</c:f>
              <c:strCache>
                <c:ptCount val="6"/>
                <c:pt idx="0">
                  <c:v>pin locking system</c:v>
                </c:pt>
                <c:pt idx="1">
                  <c:v>vacuum system</c:v>
                </c:pt>
                <c:pt idx="2">
                  <c:v>suction </c:v>
                </c:pt>
                <c:pt idx="3">
                  <c:v>sleeve</c:v>
                </c:pt>
                <c:pt idx="4">
                  <c:v>waist belt</c:v>
                </c:pt>
                <c:pt idx="5">
                  <c:v>don't know</c:v>
                </c:pt>
              </c:strCache>
            </c:strRef>
          </c:cat>
          <c:val>
            <c:numRef>
              <c:f>Sheet2!$C$31:$C$36</c:f>
              <c:numCache>
                <c:formatCode>General</c:formatCode>
                <c:ptCount val="6"/>
                <c:pt idx="0">
                  <c:v>3</c:v>
                </c:pt>
                <c:pt idx="1">
                  <c:v>2</c:v>
                </c:pt>
                <c:pt idx="2">
                  <c:v>1</c:v>
                </c:pt>
                <c:pt idx="3">
                  <c:v>1</c:v>
                </c:pt>
                <c:pt idx="4">
                  <c:v>1</c:v>
                </c:pt>
                <c:pt idx="5">
                  <c:v>0</c:v>
                </c:pt>
              </c:numCache>
            </c:numRef>
          </c:val>
        </c:ser>
        <c:ser>
          <c:idx val="1"/>
          <c:order val="1"/>
          <c:tx>
            <c:v>TF [N=6]</c:v>
          </c:tx>
          <c:spPr>
            <a:solidFill>
              <a:schemeClr val="accent2">
                <a:lumMod val="60000"/>
                <a:lumOff val="40000"/>
              </a:schemeClr>
            </a:solidFill>
            <a:ln>
              <a:solidFill>
                <a:schemeClr val="tx1"/>
              </a:solidFill>
            </a:ln>
          </c:spPr>
          <c:invertIfNegative val="0"/>
          <c:dLbls>
            <c:dLbl>
              <c:idx val="3"/>
              <c:delete val="1"/>
            </c:dLbl>
            <c:dLbl>
              <c:idx val="4"/>
              <c:delete val="1"/>
            </c:dLbl>
            <c:txPr>
              <a:bodyPr/>
              <a:lstStyle/>
              <a:p>
                <a:pPr>
                  <a:defRPr sz="1200"/>
                </a:pPr>
                <a:endParaRPr lang="en-US"/>
              </a:p>
            </c:txPr>
            <c:showLegendKey val="0"/>
            <c:showVal val="1"/>
            <c:showCatName val="0"/>
            <c:showSerName val="0"/>
            <c:showPercent val="0"/>
            <c:showBubbleSize val="0"/>
            <c:showLeaderLines val="0"/>
          </c:dLbls>
          <c:cat>
            <c:strRef>
              <c:f>Sheet2!$B$31:$B$36</c:f>
              <c:strCache>
                <c:ptCount val="6"/>
                <c:pt idx="0">
                  <c:v>pin locking system</c:v>
                </c:pt>
                <c:pt idx="1">
                  <c:v>vacuum system</c:v>
                </c:pt>
                <c:pt idx="2">
                  <c:v>suction </c:v>
                </c:pt>
                <c:pt idx="3">
                  <c:v>sleeve</c:v>
                </c:pt>
                <c:pt idx="4">
                  <c:v>waist belt</c:v>
                </c:pt>
                <c:pt idx="5">
                  <c:v>don't know</c:v>
                </c:pt>
              </c:strCache>
            </c:strRef>
          </c:cat>
          <c:val>
            <c:numRef>
              <c:f>Sheet2!$D$31:$D$36</c:f>
              <c:numCache>
                <c:formatCode>General</c:formatCode>
                <c:ptCount val="6"/>
                <c:pt idx="0">
                  <c:v>2</c:v>
                </c:pt>
                <c:pt idx="1">
                  <c:v>2</c:v>
                </c:pt>
                <c:pt idx="2">
                  <c:v>1</c:v>
                </c:pt>
                <c:pt idx="3">
                  <c:v>0</c:v>
                </c:pt>
                <c:pt idx="4">
                  <c:v>0</c:v>
                </c:pt>
                <c:pt idx="5">
                  <c:v>1</c:v>
                </c:pt>
              </c:numCache>
            </c:numRef>
          </c:val>
        </c:ser>
        <c:dLbls>
          <c:showLegendKey val="0"/>
          <c:showVal val="1"/>
          <c:showCatName val="0"/>
          <c:showSerName val="0"/>
          <c:showPercent val="0"/>
          <c:showBubbleSize val="0"/>
        </c:dLbls>
        <c:gapWidth val="150"/>
        <c:overlap val="100"/>
        <c:axId val="182953472"/>
        <c:axId val="182955008"/>
      </c:barChart>
      <c:catAx>
        <c:axId val="182953472"/>
        <c:scaling>
          <c:orientation val="minMax"/>
        </c:scaling>
        <c:delete val="0"/>
        <c:axPos val="b"/>
        <c:majorTickMark val="out"/>
        <c:minorTickMark val="none"/>
        <c:tickLblPos val="nextTo"/>
        <c:txPr>
          <a:bodyPr rot="-2700000"/>
          <a:lstStyle/>
          <a:p>
            <a:pPr>
              <a:defRPr sz="1800" b="1" i="0" baseline="0"/>
            </a:pPr>
            <a:endParaRPr lang="en-US"/>
          </a:p>
        </c:txPr>
        <c:crossAx val="182955008"/>
        <c:crosses val="autoZero"/>
        <c:auto val="1"/>
        <c:lblAlgn val="ctr"/>
        <c:lblOffset val="100"/>
        <c:noMultiLvlLbl val="0"/>
      </c:catAx>
      <c:valAx>
        <c:axId val="182955008"/>
        <c:scaling>
          <c:orientation val="minMax"/>
        </c:scaling>
        <c:delete val="0"/>
        <c:axPos val="l"/>
        <c:majorGridlines/>
        <c:title>
          <c:tx>
            <c:rich>
              <a:bodyPr rot="-5400000" vert="horz"/>
              <a:lstStyle/>
              <a:p>
                <a:pPr>
                  <a:defRPr sz="1400"/>
                </a:pPr>
                <a:r>
                  <a:rPr lang="en-US" sz="1800" dirty="0"/>
                  <a:t>Number</a:t>
                </a:r>
                <a:r>
                  <a:rPr lang="en-US" sz="1800" baseline="0" dirty="0"/>
                  <a:t> of responses</a:t>
                </a:r>
                <a:endParaRPr lang="en-US" sz="1800" dirty="0"/>
              </a:p>
            </c:rich>
          </c:tx>
          <c:layout>
            <c:manualLayout>
              <c:xMode val="edge"/>
              <c:yMode val="edge"/>
              <c:x val="2.9613258998612501E-3"/>
              <c:y val="0.121169734592767"/>
            </c:manualLayout>
          </c:layout>
          <c:overlay val="0"/>
        </c:title>
        <c:numFmt formatCode="General" sourceLinked="1"/>
        <c:majorTickMark val="out"/>
        <c:minorTickMark val="none"/>
        <c:tickLblPos val="nextTo"/>
        <c:txPr>
          <a:bodyPr/>
          <a:lstStyle/>
          <a:p>
            <a:pPr>
              <a:defRPr sz="1200"/>
            </a:pPr>
            <a:endParaRPr lang="en-US"/>
          </a:p>
        </c:txPr>
        <c:crossAx val="182953472"/>
        <c:crosses val="autoZero"/>
        <c:crossBetween val="between"/>
      </c:valAx>
    </c:plotArea>
    <c:legend>
      <c:legendPos val="r"/>
      <c:overlay val="0"/>
      <c:spPr>
        <a:ln>
          <a:solidFill>
            <a:schemeClr val="tx1"/>
          </a:solidFill>
        </a:ln>
      </c:spPr>
      <c:txPr>
        <a:bodyPr/>
        <a:lstStyle/>
        <a:p>
          <a:pPr>
            <a:defRPr sz="1400"/>
          </a:pPr>
          <a:endParaRPr lang="en-US"/>
        </a:p>
      </c:txPr>
    </c:legend>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v>TT [N=8]</c:v>
          </c:tx>
          <c:spPr>
            <a:solidFill>
              <a:schemeClr val="accent2">
                <a:lumMod val="20000"/>
                <a:lumOff val="80000"/>
              </a:schemeClr>
            </a:solidFill>
            <a:ln>
              <a:solidFill>
                <a:schemeClr val="tx1"/>
              </a:solidFill>
            </a:ln>
          </c:spPr>
          <c:invertIfNegative val="0"/>
          <c:dLbls>
            <c:dLbl>
              <c:idx val="5"/>
              <c:delete val="1"/>
            </c:dLbl>
            <c:txPr>
              <a:bodyPr/>
              <a:lstStyle/>
              <a:p>
                <a:pPr>
                  <a:defRPr sz="1200"/>
                </a:pPr>
                <a:endParaRPr lang="en-US"/>
              </a:p>
            </c:txPr>
            <c:showLegendKey val="0"/>
            <c:showVal val="1"/>
            <c:showCatName val="0"/>
            <c:showSerName val="0"/>
            <c:showPercent val="0"/>
            <c:showBubbleSize val="0"/>
            <c:showLeaderLines val="0"/>
          </c:dLbls>
          <c:cat>
            <c:strRef>
              <c:f>Sheet2!$B$31:$B$36</c:f>
              <c:strCache>
                <c:ptCount val="6"/>
                <c:pt idx="0">
                  <c:v>pin locking system</c:v>
                </c:pt>
                <c:pt idx="1">
                  <c:v>vacuum system</c:v>
                </c:pt>
                <c:pt idx="2">
                  <c:v>suction </c:v>
                </c:pt>
                <c:pt idx="3">
                  <c:v>sleeve</c:v>
                </c:pt>
                <c:pt idx="4">
                  <c:v>waist belt</c:v>
                </c:pt>
                <c:pt idx="5">
                  <c:v>don't know</c:v>
                </c:pt>
              </c:strCache>
            </c:strRef>
          </c:cat>
          <c:val>
            <c:numRef>
              <c:f>Sheet2!$C$31:$C$36</c:f>
              <c:numCache>
                <c:formatCode>General</c:formatCode>
                <c:ptCount val="6"/>
                <c:pt idx="0">
                  <c:v>3</c:v>
                </c:pt>
                <c:pt idx="1">
                  <c:v>2</c:v>
                </c:pt>
                <c:pt idx="2">
                  <c:v>1</c:v>
                </c:pt>
                <c:pt idx="3">
                  <c:v>1</c:v>
                </c:pt>
                <c:pt idx="4">
                  <c:v>1</c:v>
                </c:pt>
                <c:pt idx="5">
                  <c:v>0</c:v>
                </c:pt>
              </c:numCache>
            </c:numRef>
          </c:val>
        </c:ser>
        <c:ser>
          <c:idx val="1"/>
          <c:order val="1"/>
          <c:tx>
            <c:v>TF [N=6]</c:v>
          </c:tx>
          <c:spPr>
            <a:solidFill>
              <a:schemeClr val="accent2">
                <a:lumMod val="60000"/>
                <a:lumOff val="40000"/>
              </a:schemeClr>
            </a:solidFill>
            <a:ln>
              <a:solidFill>
                <a:schemeClr val="tx1"/>
              </a:solidFill>
            </a:ln>
          </c:spPr>
          <c:invertIfNegative val="0"/>
          <c:dLbls>
            <c:dLbl>
              <c:idx val="3"/>
              <c:delete val="1"/>
            </c:dLbl>
            <c:dLbl>
              <c:idx val="4"/>
              <c:delete val="1"/>
            </c:dLbl>
            <c:txPr>
              <a:bodyPr/>
              <a:lstStyle/>
              <a:p>
                <a:pPr>
                  <a:defRPr sz="1200"/>
                </a:pPr>
                <a:endParaRPr lang="en-US"/>
              </a:p>
            </c:txPr>
            <c:showLegendKey val="0"/>
            <c:showVal val="1"/>
            <c:showCatName val="0"/>
            <c:showSerName val="0"/>
            <c:showPercent val="0"/>
            <c:showBubbleSize val="0"/>
            <c:showLeaderLines val="0"/>
          </c:dLbls>
          <c:cat>
            <c:strRef>
              <c:f>Sheet2!$B$31:$B$36</c:f>
              <c:strCache>
                <c:ptCount val="6"/>
                <c:pt idx="0">
                  <c:v>pin locking system</c:v>
                </c:pt>
                <c:pt idx="1">
                  <c:v>vacuum system</c:v>
                </c:pt>
                <c:pt idx="2">
                  <c:v>suction </c:v>
                </c:pt>
                <c:pt idx="3">
                  <c:v>sleeve</c:v>
                </c:pt>
                <c:pt idx="4">
                  <c:v>waist belt</c:v>
                </c:pt>
                <c:pt idx="5">
                  <c:v>don't know</c:v>
                </c:pt>
              </c:strCache>
            </c:strRef>
          </c:cat>
          <c:val>
            <c:numRef>
              <c:f>Sheet2!$D$31:$D$36</c:f>
              <c:numCache>
                <c:formatCode>General</c:formatCode>
                <c:ptCount val="6"/>
                <c:pt idx="0">
                  <c:v>2</c:v>
                </c:pt>
                <c:pt idx="1">
                  <c:v>2</c:v>
                </c:pt>
                <c:pt idx="2">
                  <c:v>1</c:v>
                </c:pt>
                <c:pt idx="3">
                  <c:v>0</c:v>
                </c:pt>
                <c:pt idx="4">
                  <c:v>0</c:v>
                </c:pt>
                <c:pt idx="5">
                  <c:v>1</c:v>
                </c:pt>
              </c:numCache>
            </c:numRef>
          </c:val>
        </c:ser>
        <c:dLbls>
          <c:showLegendKey val="0"/>
          <c:showVal val="1"/>
          <c:showCatName val="0"/>
          <c:showSerName val="0"/>
          <c:showPercent val="0"/>
          <c:showBubbleSize val="0"/>
        </c:dLbls>
        <c:gapWidth val="150"/>
        <c:overlap val="100"/>
        <c:axId val="183190656"/>
        <c:axId val="183192192"/>
      </c:barChart>
      <c:catAx>
        <c:axId val="183190656"/>
        <c:scaling>
          <c:orientation val="minMax"/>
        </c:scaling>
        <c:delete val="0"/>
        <c:axPos val="b"/>
        <c:majorTickMark val="out"/>
        <c:minorTickMark val="none"/>
        <c:tickLblPos val="nextTo"/>
        <c:txPr>
          <a:bodyPr rot="-2700000"/>
          <a:lstStyle/>
          <a:p>
            <a:pPr>
              <a:defRPr sz="1800" b="1" i="0" baseline="0"/>
            </a:pPr>
            <a:endParaRPr lang="en-US"/>
          </a:p>
        </c:txPr>
        <c:crossAx val="183192192"/>
        <c:crosses val="autoZero"/>
        <c:auto val="1"/>
        <c:lblAlgn val="ctr"/>
        <c:lblOffset val="100"/>
        <c:noMultiLvlLbl val="0"/>
      </c:catAx>
      <c:valAx>
        <c:axId val="183192192"/>
        <c:scaling>
          <c:orientation val="minMax"/>
        </c:scaling>
        <c:delete val="0"/>
        <c:axPos val="l"/>
        <c:majorGridlines/>
        <c:title>
          <c:tx>
            <c:rich>
              <a:bodyPr rot="-5400000" vert="horz"/>
              <a:lstStyle/>
              <a:p>
                <a:pPr>
                  <a:defRPr sz="1400"/>
                </a:pPr>
                <a:r>
                  <a:rPr lang="en-US" sz="1800" dirty="0"/>
                  <a:t>Number</a:t>
                </a:r>
                <a:r>
                  <a:rPr lang="en-US" sz="1800" baseline="0" dirty="0"/>
                  <a:t> of responses</a:t>
                </a:r>
                <a:endParaRPr lang="en-US" sz="1800" dirty="0"/>
              </a:p>
            </c:rich>
          </c:tx>
          <c:layout>
            <c:manualLayout>
              <c:xMode val="edge"/>
              <c:yMode val="edge"/>
              <c:x val="2.9613258998612501E-3"/>
              <c:y val="0.121169734592767"/>
            </c:manualLayout>
          </c:layout>
          <c:overlay val="0"/>
        </c:title>
        <c:numFmt formatCode="General" sourceLinked="1"/>
        <c:majorTickMark val="out"/>
        <c:minorTickMark val="none"/>
        <c:tickLblPos val="nextTo"/>
        <c:txPr>
          <a:bodyPr/>
          <a:lstStyle/>
          <a:p>
            <a:pPr>
              <a:defRPr sz="1200"/>
            </a:pPr>
            <a:endParaRPr lang="en-US"/>
          </a:p>
        </c:txPr>
        <c:crossAx val="183190656"/>
        <c:crosses val="autoZero"/>
        <c:crossBetween val="between"/>
      </c:valAx>
    </c:plotArea>
    <c:legend>
      <c:legendPos val="r"/>
      <c:overlay val="0"/>
      <c:spPr>
        <a:ln>
          <a:solidFill>
            <a:schemeClr val="tx1"/>
          </a:solidFill>
        </a:ln>
      </c:spPr>
      <c:txPr>
        <a:bodyPr/>
        <a:lstStyle/>
        <a:p>
          <a:pPr>
            <a:defRPr sz="1400"/>
          </a:pPr>
          <a:endParaRPr lang="en-US"/>
        </a:p>
      </c:txPr>
    </c:legend>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spPr>
            <a:solidFill>
              <a:schemeClr val="accent2">
                <a:lumMod val="75000"/>
              </a:schemeClr>
            </a:solidFill>
          </c:spPr>
          <c:invertIfNegative val="0"/>
          <c:cat>
            <c:strRef>
              <c:f>'L-L'!$B$249:$B$250</c:f>
              <c:strCache>
                <c:ptCount val="2"/>
                <c:pt idx="0">
                  <c:v>pin-locking system</c:v>
                </c:pt>
                <c:pt idx="1">
                  <c:v>vacuum system</c:v>
                </c:pt>
              </c:strCache>
            </c:strRef>
          </c:cat>
          <c:val>
            <c:numRef>
              <c:f>'L-L'!$H$249:$H$250</c:f>
              <c:numCache>
                <c:formatCode>General</c:formatCode>
                <c:ptCount val="2"/>
                <c:pt idx="0">
                  <c:v>1.4</c:v>
                </c:pt>
                <c:pt idx="1">
                  <c:v>2.5</c:v>
                </c:pt>
              </c:numCache>
            </c:numRef>
          </c:val>
        </c:ser>
        <c:dLbls>
          <c:showLegendKey val="0"/>
          <c:showVal val="0"/>
          <c:showCatName val="0"/>
          <c:showSerName val="0"/>
          <c:showPercent val="0"/>
          <c:showBubbleSize val="0"/>
        </c:dLbls>
        <c:gapWidth val="150"/>
        <c:axId val="183265920"/>
        <c:axId val="183271808"/>
      </c:barChart>
      <c:catAx>
        <c:axId val="183265920"/>
        <c:scaling>
          <c:orientation val="minMax"/>
        </c:scaling>
        <c:delete val="0"/>
        <c:axPos val="l"/>
        <c:majorTickMark val="out"/>
        <c:minorTickMark val="none"/>
        <c:tickLblPos val="nextTo"/>
        <c:txPr>
          <a:bodyPr/>
          <a:lstStyle/>
          <a:p>
            <a:pPr>
              <a:defRPr sz="1800"/>
            </a:pPr>
            <a:endParaRPr lang="en-US"/>
          </a:p>
        </c:txPr>
        <c:crossAx val="183271808"/>
        <c:crosses val="autoZero"/>
        <c:auto val="1"/>
        <c:lblAlgn val="ctr"/>
        <c:lblOffset val="100"/>
        <c:noMultiLvlLbl val="0"/>
      </c:catAx>
      <c:valAx>
        <c:axId val="183271808"/>
        <c:scaling>
          <c:orientation val="minMax"/>
          <c:max val="4"/>
          <c:min val="1"/>
        </c:scaling>
        <c:delete val="0"/>
        <c:axPos val="b"/>
        <c:majorGridlines/>
        <c:numFmt formatCode="General" sourceLinked="1"/>
        <c:majorTickMark val="out"/>
        <c:minorTickMark val="none"/>
        <c:tickLblPos val="low"/>
        <c:txPr>
          <a:bodyPr/>
          <a:lstStyle/>
          <a:p>
            <a:pPr>
              <a:defRPr sz="1200"/>
            </a:pPr>
            <a:endParaRPr lang="en-US"/>
          </a:p>
        </c:txPr>
        <c:crossAx val="183265920"/>
        <c:crosses val="autoZero"/>
        <c:crossBetween val="between"/>
        <c:majorUnit val="1"/>
        <c:minorUnit val="0.5"/>
      </c:valAx>
    </c:plotArea>
    <c:plotVisOnly val="1"/>
    <c:dispBlanksAs val="gap"/>
    <c:showDLblsOverMax val="0"/>
  </c:chart>
  <c:spPr>
    <a:noFill/>
    <a:ln>
      <a:noFill/>
    </a:ln>
  </c:sp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v>All L-L</c:v>
          </c:tx>
          <c:spPr>
            <a:solidFill>
              <a:schemeClr val="accent2">
                <a:lumMod val="50000"/>
              </a:schemeClr>
            </a:solidFill>
            <a:ln>
              <a:solidFill>
                <a:schemeClr val="accent2">
                  <a:lumMod val="50000"/>
                </a:schemeClr>
              </a:solidFill>
            </a:ln>
            <a:effectLst/>
          </c:spPr>
          <c:invertIfNegative val="0"/>
          <c:dLbls>
            <c:txPr>
              <a:bodyPr/>
              <a:lstStyle/>
              <a:p>
                <a:pPr>
                  <a:defRPr sz="1400"/>
                </a:pPr>
                <a:endParaRPr lang="en-US"/>
              </a:p>
            </c:txPr>
            <c:showLegendKey val="0"/>
            <c:showVal val="1"/>
            <c:showCatName val="0"/>
            <c:showSerName val="0"/>
            <c:showPercent val="0"/>
            <c:showBubbleSize val="0"/>
            <c:showLeaderLines val="0"/>
          </c:dLbls>
          <c:cat>
            <c:strRef>
              <c:f>'L-L'!$B$154:$B$162</c:f>
              <c:strCache>
                <c:ptCount val="9"/>
                <c:pt idx="0">
                  <c:v>Problems squatting</c:v>
                </c:pt>
                <c:pt idx="1">
                  <c:v>Walking through fields with tall plants</c:v>
                </c:pt>
                <c:pt idx="2">
                  <c:v>Problems due to sweating</c:v>
                </c:pt>
                <c:pt idx="3">
                  <c:v>Problems kneeling</c:v>
                </c:pt>
                <c:pt idx="4">
                  <c:v>Walking on uneven terrain</c:v>
                </c:pt>
                <c:pt idx="5">
                  <c:v>Problems sitting comfortably</c:v>
                </c:pt>
                <c:pt idx="6">
                  <c:v>Ability to perform farm or ranch tasks</c:v>
                </c:pt>
                <c:pt idx="7">
                  <c:v>Dust or dirt causing problems</c:v>
                </c:pt>
                <c:pt idx="8">
                  <c:v>Problems due to cold weather</c:v>
                </c:pt>
              </c:strCache>
            </c:strRef>
          </c:cat>
          <c:val>
            <c:numRef>
              <c:f>'L-L'!$R$89:$R$97</c:f>
              <c:numCache>
                <c:formatCode>0.0</c:formatCode>
                <c:ptCount val="9"/>
                <c:pt idx="0">
                  <c:v>2.9285714285714279</c:v>
                </c:pt>
                <c:pt idx="1">
                  <c:v>2.785714285714286</c:v>
                </c:pt>
                <c:pt idx="2">
                  <c:v>2.5714285714285721</c:v>
                </c:pt>
                <c:pt idx="3">
                  <c:v>2.3571428571428572</c:v>
                </c:pt>
                <c:pt idx="4">
                  <c:v>2.285714285714286</c:v>
                </c:pt>
                <c:pt idx="5">
                  <c:v>2</c:v>
                </c:pt>
                <c:pt idx="6">
                  <c:v>1.642857142857143</c:v>
                </c:pt>
                <c:pt idx="7">
                  <c:v>1.642857142857143</c:v>
                </c:pt>
                <c:pt idx="8">
                  <c:v>1.285714285714286</c:v>
                </c:pt>
              </c:numCache>
            </c:numRef>
          </c:val>
        </c:ser>
        <c:ser>
          <c:idx val="1"/>
          <c:order val="1"/>
          <c:tx>
            <c:v>TF [N=6]</c:v>
          </c:tx>
          <c:spPr>
            <a:noFill/>
            <a:ln>
              <a:noFill/>
            </a:ln>
            <a:effectLst/>
          </c:spPr>
          <c:invertIfNegative val="0"/>
          <c:cat>
            <c:strRef>
              <c:f>'L-L'!$B$154:$B$162</c:f>
              <c:strCache>
                <c:ptCount val="9"/>
                <c:pt idx="0">
                  <c:v>Problems squatting</c:v>
                </c:pt>
                <c:pt idx="1">
                  <c:v>Walking through fields with tall plants</c:v>
                </c:pt>
                <c:pt idx="2">
                  <c:v>Problems due to sweating</c:v>
                </c:pt>
                <c:pt idx="3">
                  <c:v>Problems kneeling</c:v>
                </c:pt>
                <c:pt idx="4">
                  <c:v>Walking on uneven terrain</c:v>
                </c:pt>
                <c:pt idx="5">
                  <c:v>Problems sitting comfortably</c:v>
                </c:pt>
                <c:pt idx="6">
                  <c:v>Ability to perform farm or ranch tasks</c:v>
                </c:pt>
                <c:pt idx="7">
                  <c:v>Dust or dirt causing problems</c:v>
                </c:pt>
                <c:pt idx="8">
                  <c:v>Problems due to cold weather</c:v>
                </c:pt>
              </c:strCache>
            </c:strRef>
          </c:cat>
          <c:val>
            <c:numRef>
              <c:f>'L-L'!$J$219:$J$227</c:f>
              <c:numCache>
                <c:formatCode>0.0</c:formatCode>
                <c:ptCount val="9"/>
                <c:pt idx="0">
                  <c:v>2.5</c:v>
                </c:pt>
                <c:pt idx="1">
                  <c:v>2.333333333333333</c:v>
                </c:pt>
                <c:pt idx="2">
                  <c:v>1.666666666666667</c:v>
                </c:pt>
                <c:pt idx="3">
                  <c:v>1.833333333333333</c:v>
                </c:pt>
                <c:pt idx="4">
                  <c:v>2</c:v>
                </c:pt>
                <c:pt idx="5">
                  <c:v>2</c:v>
                </c:pt>
                <c:pt idx="6">
                  <c:v>1.666666666666667</c:v>
                </c:pt>
                <c:pt idx="7">
                  <c:v>1.333333333333333</c:v>
                </c:pt>
                <c:pt idx="8">
                  <c:v>1.333333333333333</c:v>
                </c:pt>
              </c:numCache>
            </c:numRef>
          </c:val>
        </c:ser>
        <c:ser>
          <c:idx val="2"/>
          <c:order val="2"/>
          <c:tx>
            <c:v>TT [N=8]</c:v>
          </c:tx>
          <c:spPr>
            <a:noFill/>
            <a:ln>
              <a:noFill/>
            </a:ln>
            <a:effectLst/>
          </c:spPr>
          <c:invertIfNegative val="0"/>
          <c:cat>
            <c:strRef>
              <c:f>'L-L'!$B$154:$B$162</c:f>
              <c:strCache>
                <c:ptCount val="9"/>
                <c:pt idx="0">
                  <c:v>Problems squatting</c:v>
                </c:pt>
                <c:pt idx="1">
                  <c:v>Walking through fields with tall plants</c:v>
                </c:pt>
                <c:pt idx="2">
                  <c:v>Problems due to sweating</c:v>
                </c:pt>
                <c:pt idx="3">
                  <c:v>Problems kneeling</c:v>
                </c:pt>
                <c:pt idx="4">
                  <c:v>Walking on uneven terrain</c:v>
                </c:pt>
                <c:pt idx="5">
                  <c:v>Problems sitting comfortably</c:v>
                </c:pt>
                <c:pt idx="6">
                  <c:v>Ability to perform farm or ranch tasks</c:v>
                </c:pt>
                <c:pt idx="7">
                  <c:v>Dust or dirt causing problems</c:v>
                </c:pt>
                <c:pt idx="8">
                  <c:v>Problems due to cold weather</c:v>
                </c:pt>
              </c:strCache>
            </c:strRef>
          </c:cat>
          <c:val>
            <c:numRef>
              <c:f>'L-L'!$L$154:$L$162</c:f>
              <c:numCache>
                <c:formatCode>0.0</c:formatCode>
                <c:ptCount val="9"/>
                <c:pt idx="0">
                  <c:v>3.25</c:v>
                </c:pt>
                <c:pt idx="1">
                  <c:v>3.125</c:v>
                </c:pt>
                <c:pt idx="2">
                  <c:v>3.25</c:v>
                </c:pt>
                <c:pt idx="3">
                  <c:v>2.75</c:v>
                </c:pt>
                <c:pt idx="4">
                  <c:v>2.5</c:v>
                </c:pt>
                <c:pt idx="5">
                  <c:v>2</c:v>
                </c:pt>
                <c:pt idx="6">
                  <c:v>1.625</c:v>
                </c:pt>
                <c:pt idx="7">
                  <c:v>1.875</c:v>
                </c:pt>
                <c:pt idx="8">
                  <c:v>1.25</c:v>
                </c:pt>
              </c:numCache>
            </c:numRef>
          </c:val>
        </c:ser>
        <c:dLbls>
          <c:showLegendKey val="0"/>
          <c:showVal val="0"/>
          <c:showCatName val="0"/>
          <c:showSerName val="0"/>
          <c:showPercent val="0"/>
          <c:showBubbleSize val="0"/>
        </c:dLbls>
        <c:gapWidth val="100"/>
        <c:axId val="204000256"/>
        <c:axId val="204010240"/>
      </c:barChart>
      <c:catAx>
        <c:axId val="204000256"/>
        <c:scaling>
          <c:orientation val="maxMin"/>
        </c:scaling>
        <c:delete val="0"/>
        <c:axPos val="l"/>
        <c:majorTickMark val="out"/>
        <c:minorTickMark val="none"/>
        <c:tickLblPos val="nextTo"/>
        <c:txPr>
          <a:bodyPr/>
          <a:lstStyle/>
          <a:p>
            <a:pPr algn="r">
              <a:defRPr sz="1600"/>
            </a:pPr>
            <a:endParaRPr lang="en-US"/>
          </a:p>
        </c:txPr>
        <c:crossAx val="204010240"/>
        <c:crosses val="autoZero"/>
        <c:auto val="1"/>
        <c:lblAlgn val="ctr"/>
        <c:lblOffset val="100"/>
        <c:noMultiLvlLbl val="0"/>
      </c:catAx>
      <c:valAx>
        <c:axId val="204010240"/>
        <c:scaling>
          <c:orientation val="minMax"/>
          <c:max val="4"/>
          <c:min val="1"/>
        </c:scaling>
        <c:delete val="0"/>
        <c:axPos val="t"/>
        <c:majorGridlines/>
        <c:minorGridlines/>
        <c:numFmt formatCode="0.0" sourceLinked="1"/>
        <c:majorTickMark val="out"/>
        <c:minorTickMark val="none"/>
        <c:tickLblPos val="high"/>
        <c:txPr>
          <a:bodyPr/>
          <a:lstStyle/>
          <a:p>
            <a:pPr>
              <a:defRPr sz="1200"/>
            </a:pPr>
            <a:endParaRPr lang="en-US"/>
          </a:p>
        </c:txPr>
        <c:crossAx val="204000256"/>
        <c:crosses val="autoZero"/>
        <c:crossBetween val="between"/>
        <c:majorUnit val="1"/>
        <c:minorUnit val="0.5"/>
      </c:valAx>
    </c:plotArea>
    <c:legend>
      <c:legendPos val="r"/>
      <c:overlay val="0"/>
      <c:spPr>
        <a:ln>
          <a:solidFill>
            <a:srgbClr val="000000"/>
          </a:solidFill>
        </a:ln>
      </c:spPr>
      <c:txPr>
        <a:bodyPr/>
        <a:lstStyle/>
        <a:p>
          <a:pPr>
            <a:defRPr sz="1400"/>
          </a:pPr>
          <a:endParaRPr lang="en-US"/>
        </a:p>
      </c:txPr>
    </c:legend>
    <c:plotVisOnly val="1"/>
    <c:dispBlanksAs val="gap"/>
    <c:showDLblsOverMax val="0"/>
  </c:chart>
  <c:spPr>
    <a:ln>
      <a:no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All L-L</c:v>
          </c:tx>
          <c:spPr>
            <a:solidFill>
              <a:srgbClr val="C0504D">
                <a:lumMod val="50000"/>
                <a:alpha val="15000"/>
              </a:srgbClr>
            </a:solidFill>
            <a:ln>
              <a:solidFill>
                <a:srgbClr val="C0504D">
                  <a:lumMod val="50000"/>
                  <a:alpha val="15000"/>
                </a:srgbClr>
              </a:solidFill>
            </a:ln>
            <a:effectLst/>
          </c:spPr>
          <c:invertIfNegative val="0"/>
          <c:cat>
            <c:strRef>
              <c:f>'L-L'!$B$154:$B$162</c:f>
              <c:strCache>
                <c:ptCount val="9"/>
                <c:pt idx="0">
                  <c:v>Problems squatting</c:v>
                </c:pt>
                <c:pt idx="1">
                  <c:v>Walking through fields with tall plants</c:v>
                </c:pt>
                <c:pt idx="2">
                  <c:v>Problems due to sweating</c:v>
                </c:pt>
                <c:pt idx="3">
                  <c:v>Problems kneeling</c:v>
                </c:pt>
                <c:pt idx="4">
                  <c:v>Walking on uneven terrain</c:v>
                </c:pt>
                <c:pt idx="5">
                  <c:v>Problems sitting comfortably</c:v>
                </c:pt>
                <c:pt idx="6">
                  <c:v>Ability to perform farm or ranch tasks</c:v>
                </c:pt>
                <c:pt idx="7">
                  <c:v>Dust or dirt causing problems</c:v>
                </c:pt>
                <c:pt idx="8">
                  <c:v>Problems due to cold weather</c:v>
                </c:pt>
              </c:strCache>
            </c:strRef>
          </c:cat>
          <c:val>
            <c:numRef>
              <c:f>'L-L'!$R$89:$R$97</c:f>
              <c:numCache>
                <c:formatCode>0.0</c:formatCode>
                <c:ptCount val="9"/>
                <c:pt idx="0">
                  <c:v>2.9285714285714279</c:v>
                </c:pt>
                <c:pt idx="1">
                  <c:v>2.785714285714286</c:v>
                </c:pt>
                <c:pt idx="2">
                  <c:v>2.5714285714285721</c:v>
                </c:pt>
                <c:pt idx="3">
                  <c:v>2.3571428571428572</c:v>
                </c:pt>
                <c:pt idx="4">
                  <c:v>2.285714285714286</c:v>
                </c:pt>
                <c:pt idx="5">
                  <c:v>2</c:v>
                </c:pt>
                <c:pt idx="6">
                  <c:v>1.642857142857143</c:v>
                </c:pt>
                <c:pt idx="7">
                  <c:v>1.642857142857143</c:v>
                </c:pt>
                <c:pt idx="8">
                  <c:v>1.285714285714286</c:v>
                </c:pt>
              </c:numCache>
            </c:numRef>
          </c:val>
        </c:ser>
        <c:ser>
          <c:idx val="1"/>
          <c:order val="1"/>
          <c:tx>
            <c:v>TF [N=6]</c:v>
          </c:tx>
          <c:spPr>
            <a:solidFill>
              <a:schemeClr val="accent2">
                <a:lumMod val="60000"/>
                <a:lumOff val="40000"/>
              </a:schemeClr>
            </a:solidFill>
            <a:ln>
              <a:solidFill>
                <a:schemeClr val="tx1"/>
              </a:solidFill>
            </a:ln>
            <a:effectLst/>
          </c:spPr>
          <c:invertIfNegative val="0"/>
          <c:cat>
            <c:strRef>
              <c:f>'L-L'!$B$154:$B$162</c:f>
              <c:strCache>
                <c:ptCount val="9"/>
                <c:pt idx="0">
                  <c:v>Problems squatting</c:v>
                </c:pt>
                <c:pt idx="1">
                  <c:v>Walking through fields with tall plants</c:v>
                </c:pt>
                <c:pt idx="2">
                  <c:v>Problems due to sweating</c:v>
                </c:pt>
                <c:pt idx="3">
                  <c:v>Problems kneeling</c:v>
                </c:pt>
                <c:pt idx="4">
                  <c:v>Walking on uneven terrain</c:v>
                </c:pt>
                <c:pt idx="5">
                  <c:v>Problems sitting comfortably</c:v>
                </c:pt>
                <c:pt idx="6">
                  <c:v>Ability to perform farm or ranch tasks</c:v>
                </c:pt>
                <c:pt idx="7">
                  <c:v>Dust or dirt causing problems</c:v>
                </c:pt>
                <c:pt idx="8">
                  <c:v>Problems due to cold weather</c:v>
                </c:pt>
              </c:strCache>
            </c:strRef>
          </c:cat>
          <c:val>
            <c:numRef>
              <c:f>'L-L'!$J$219:$J$227</c:f>
              <c:numCache>
                <c:formatCode>0.0</c:formatCode>
                <c:ptCount val="9"/>
                <c:pt idx="0">
                  <c:v>2.5</c:v>
                </c:pt>
                <c:pt idx="1">
                  <c:v>2.333333333333333</c:v>
                </c:pt>
                <c:pt idx="2">
                  <c:v>1.666666666666667</c:v>
                </c:pt>
                <c:pt idx="3">
                  <c:v>1.833333333333333</c:v>
                </c:pt>
                <c:pt idx="4">
                  <c:v>2</c:v>
                </c:pt>
                <c:pt idx="5">
                  <c:v>2</c:v>
                </c:pt>
                <c:pt idx="6">
                  <c:v>1.666666666666667</c:v>
                </c:pt>
                <c:pt idx="7">
                  <c:v>1.333333333333333</c:v>
                </c:pt>
                <c:pt idx="8">
                  <c:v>1.333333333333333</c:v>
                </c:pt>
              </c:numCache>
            </c:numRef>
          </c:val>
        </c:ser>
        <c:ser>
          <c:idx val="2"/>
          <c:order val="2"/>
          <c:tx>
            <c:v>TT [N=8]</c:v>
          </c:tx>
          <c:spPr>
            <a:solidFill>
              <a:schemeClr val="accent2">
                <a:lumMod val="20000"/>
                <a:lumOff val="80000"/>
              </a:schemeClr>
            </a:solidFill>
            <a:ln>
              <a:solidFill>
                <a:schemeClr val="tx1"/>
              </a:solidFill>
            </a:ln>
            <a:effectLst/>
          </c:spPr>
          <c:invertIfNegative val="0"/>
          <c:cat>
            <c:strRef>
              <c:f>'L-L'!$B$154:$B$162</c:f>
              <c:strCache>
                <c:ptCount val="9"/>
                <c:pt idx="0">
                  <c:v>Problems squatting</c:v>
                </c:pt>
                <c:pt idx="1">
                  <c:v>Walking through fields with tall plants</c:v>
                </c:pt>
                <c:pt idx="2">
                  <c:v>Problems due to sweating</c:v>
                </c:pt>
                <c:pt idx="3">
                  <c:v>Problems kneeling</c:v>
                </c:pt>
                <c:pt idx="4">
                  <c:v>Walking on uneven terrain</c:v>
                </c:pt>
                <c:pt idx="5">
                  <c:v>Problems sitting comfortably</c:v>
                </c:pt>
                <c:pt idx="6">
                  <c:v>Ability to perform farm or ranch tasks</c:v>
                </c:pt>
                <c:pt idx="7">
                  <c:v>Dust or dirt causing problems</c:v>
                </c:pt>
                <c:pt idx="8">
                  <c:v>Problems due to cold weather</c:v>
                </c:pt>
              </c:strCache>
            </c:strRef>
          </c:cat>
          <c:val>
            <c:numRef>
              <c:f>'L-L'!$L$154:$L$162</c:f>
              <c:numCache>
                <c:formatCode>0.0</c:formatCode>
                <c:ptCount val="9"/>
                <c:pt idx="0">
                  <c:v>3.25</c:v>
                </c:pt>
                <c:pt idx="1">
                  <c:v>3.125</c:v>
                </c:pt>
                <c:pt idx="2">
                  <c:v>3.25</c:v>
                </c:pt>
                <c:pt idx="3">
                  <c:v>2.75</c:v>
                </c:pt>
                <c:pt idx="4">
                  <c:v>2.5</c:v>
                </c:pt>
                <c:pt idx="5">
                  <c:v>2</c:v>
                </c:pt>
                <c:pt idx="6">
                  <c:v>1.625</c:v>
                </c:pt>
                <c:pt idx="7">
                  <c:v>1.875</c:v>
                </c:pt>
                <c:pt idx="8">
                  <c:v>1.25</c:v>
                </c:pt>
              </c:numCache>
            </c:numRef>
          </c:val>
        </c:ser>
        <c:dLbls>
          <c:showLegendKey val="0"/>
          <c:showVal val="0"/>
          <c:showCatName val="0"/>
          <c:showSerName val="0"/>
          <c:showPercent val="0"/>
          <c:showBubbleSize val="0"/>
        </c:dLbls>
        <c:gapWidth val="100"/>
        <c:axId val="211929344"/>
        <c:axId val="211935232"/>
      </c:barChart>
      <c:catAx>
        <c:axId val="211929344"/>
        <c:scaling>
          <c:orientation val="maxMin"/>
        </c:scaling>
        <c:delete val="0"/>
        <c:axPos val="l"/>
        <c:majorTickMark val="out"/>
        <c:minorTickMark val="none"/>
        <c:tickLblPos val="nextTo"/>
        <c:txPr>
          <a:bodyPr/>
          <a:lstStyle/>
          <a:p>
            <a:pPr algn="r">
              <a:defRPr sz="1600"/>
            </a:pPr>
            <a:endParaRPr lang="en-US"/>
          </a:p>
        </c:txPr>
        <c:crossAx val="211935232"/>
        <c:crosses val="autoZero"/>
        <c:auto val="1"/>
        <c:lblAlgn val="ctr"/>
        <c:lblOffset val="100"/>
        <c:noMultiLvlLbl val="0"/>
      </c:catAx>
      <c:valAx>
        <c:axId val="211935232"/>
        <c:scaling>
          <c:orientation val="minMax"/>
          <c:max val="4"/>
          <c:min val="1"/>
        </c:scaling>
        <c:delete val="0"/>
        <c:axPos val="t"/>
        <c:majorGridlines/>
        <c:minorGridlines/>
        <c:numFmt formatCode="0.0" sourceLinked="1"/>
        <c:majorTickMark val="out"/>
        <c:minorTickMark val="none"/>
        <c:tickLblPos val="high"/>
        <c:txPr>
          <a:bodyPr/>
          <a:lstStyle/>
          <a:p>
            <a:pPr>
              <a:defRPr sz="1200"/>
            </a:pPr>
            <a:endParaRPr lang="en-US"/>
          </a:p>
        </c:txPr>
        <c:crossAx val="211929344"/>
        <c:crosses val="autoZero"/>
        <c:crossBetween val="between"/>
        <c:majorUnit val="1"/>
        <c:minorUnit val="0.5"/>
      </c:valAx>
    </c:plotArea>
    <c:legend>
      <c:legendPos val="r"/>
      <c:overlay val="0"/>
      <c:spPr>
        <a:ln>
          <a:solidFill>
            <a:srgbClr val="000000"/>
          </a:solidFill>
        </a:ln>
      </c:spPr>
      <c:txPr>
        <a:bodyPr/>
        <a:lstStyle/>
        <a:p>
          <a:pPr>
            <a:defRPr sz="1400"/>
          </a:pPr>
          <a:endParaRPr lang="en-US"/>
        </a:p>
      </c:txPr>
    </c:legend>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solidFill>
                  <a:schemeClr val="bg1"/>
                </a:solidFill>
              </a:rPr>
              <a:t>Lower-Limb</a:t>
            </a:r>
            <a:r>
              <a:rPr lang="en-US" baseline="0" dirty="0">
                <a:solidFill>
                  <a:schemeClr val="bg1"/>
                </a:solidFill>
              </a:rPr>
              <a:t>:  </a:t>
            </a:r>
            <a:r>
              <a:rPr lang="en-US" dirty="0">
                <a:solidFill>
                  <a:schemeClr val="bg1"/>
                </a:solidFill>
              </a:rPr>
              <a:t>Causes of Falls </a:t>
            </a:r>
            <a:r>
              <a:rPr lang="en-US" baseline="0" dirty="0">
                <a:solidFill>
                  <a:schemeClr val="bg1"/>
                </a:solidFill>
              </a:rPr>
              <a:t>[N=12]</a:t>
            </a:r>
            <a:endParaRPr lang="en-US" dirty="0">
              <a:solidFill>
                <a:schemeClr val="bg1"/>
              </a:solidFill>
            </a:endParaRPr>
          </a:p>
        </c:rich>
      </c:tx>
      <c:overlay val="0"/>
    </c:title>
    <c:autoTitleDeleted val="0"/>
    <c:plotArea>
      <c:layout/>
      <c:barChart>
        <c:barDir val="col"/>
        <c:grouping val="stacked"/>
        <c:varyColors val="0"/>
        <c:ser>
          <c:idx val="1"/>
          <c:order val="0"/>
          <c:tx>
            <c:v>TT [N=7]</c:v>
          </c:tx>
          <c:spPr>
            <a:solidFill>
              <a:schemeClr val="accent2">
                <a:lumMod val="20000"/>
                <a:lumOff val="80000"/>
              </a:schemeClr>
            </a:solidFill>
            <a:ln>
              <a:solidFill>
                <a:schemeClr val="tx1"/>
              </a:solidFill>
            </a:ln>
            <a:effectLst/>
          </c:spPr>
          <c:invertIfNegative val="0"/>
          <c:dLbls>
            <c:dLbl>
              <c:idx val="4"/>
              <c:delete val="1"/>
            </c:dLbl>
            <c:dLbl>
              <c:idx val="7"/>
              <c:delete val="1"/>
            </c:dLbl>
            <c:txPr>
              <a:bodyPr/>
              <a:lstStyle/>
              <a:p>
                <a:pPr>
                  <a:defRPr sz="1200"/>
                </a:pPr>
                <a:endParaRPr lang="en-US"/>
              </a:p>
            </c:txPr>
            <c:showLegendKey val="0"/>
            <c:showVal val="1"/>
            <c:showCatName val="0"/>
            <c:showSerName val="0"/>
            <c:showPercent val="0"/>
            <c:showBubbleSize val="0"/>
            <c:showLeaderLines val="0"/>
          </c:dLbls>
          <c:cat>
            <c:strRef>
              <c:f>'L-L'!$B$195:$B$202</c:f>
              <c:strCache>
                <c:ptCount val="8"/>
                <c:pt idx="0">
                  <c:v>Tripped over object</c:v>
                </c:pt>
                <c:pt idx="1">
                  <c:v>Slipped on wet surface</c:v>
                </c:pt>
                <c:pt idx="2">
                  <c:v>Stepped on object</c:v>
                </c:pt>
                <c:pt idx="3">
                  <c:v>Slipped on ice or snow</c:v>
                </c:pt>
                <c:pt idx="4">
                  <c:v>Other</c:v>
                </c:pt>
                <c:pt idx="5">
                  <c:v>Prosthesis broke</c:v>
                </c:pt>
                <c:pt idx="6">
                  <c:v>Suspension failed</c:v>
                </c:pt>
                <c:pt idx="7">
                  <c:v>Prosthetic knee buckled</c:v>
                </c:pt>
              </c:strCache>
            </c:strRef>
          </c:cat>
          <c:val>
            <c:numRef>
              <c:f>'L-L'!$K$131:$K$138</c:f>
              <c:numCache>
                <c:formatCode>General</c:formatCode>
                <c:ptCount val="8"/>
                <c:pt idx="0">
                  <c:v>7</c:v>
                </c:pt>
                <c:pt idx="1">
                  <c:v>6</c:v>
                </c:pt>
                <c:pt idx="2">
                  <c:v>5</c:v>
                </c:pt>
                <c:pt idx="3">
                  <c:v>6</c:v>
                </c:pt>
                <c:pt idx="4">
                  <c:v>0</c:v>
                </c:pt>
                <c:pt idx="5">
                  <c:v>2</c:v>
                </c:pt>
                <c:pt idx="6">
                  <c:v>2</c:v>
                </c:pt>
                <c:pt idx="7">
                  <c:v>0</c:v>
                </c:pt>
              </c:numCache>
            </c:numRef>
          </c:val>
        </c:ser>
        <c:ser>
          <c:idx val="2"/>
          <c:order val="1"/>
          <c:tx>
            <c:v>TF [N=5]</c:v>
          </c:tx>
          <c:spPr>
            <a:solidFill>
              <a:schemeClr val="accent2">
                <a:lumMod val="60000"/>
                <a:lumOff val="40000"/>
              </a:schemeClr>
            </a:solidFill>
            <a:ln>
              <a:solidFill>
                <a:schemeClr val="tx1"/>
              </a:solidFill>
            </a:ln>
            <a:effectLst/>
          </c:spPr>
          <c:invertIfNegative val="0"/>
          <c:dLbls>
            <c:dLbl>
              <c:idx val="5"/>
              <c:delete val="1"/>
            </c:dLbl>
            <c:dLbl>
              <c:idx val="6"/>
              <c:delete val="1"/>
            </c:dLbl>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'L-L'!$B$195:$B$202</c:f>
              <c:strCache>
                <c:ptCount val="8"/>
                <c:pt idx="0">
                  <c:v>Tripped over object</c:v>
                </c:pt>
                <c:pt idx="1">
                  <c:v>Slipped on wet surface</c:v>
                </c:pt>
                <c:pt idx="2">
                  <c:v>Stepped on object</c:v>
                </c:pt>
                <c:pt idx="3">
                  <c:v>Slipped on ice or snow</c:v>
                </c:pt>
                <c:pt idx="4">
                  <c:v>Other</c:v>
                </c:pt>
                <c:pt idx="5">
                  <c:v>Prosthesis broke</c:v>
                </c:pt>
                <c:pt idx="6">
                  <c:v>Suspension failed</c:v>
                </c:pt>
                <c:pt idx="7">
                  <c:v>Prosthetic knee buckled</c:v>
                </c:pt>
              </c:strCache>
            </c:strRef>
          </c:cat>
          <c:val>
            <c:numRef>
              <c:f>'L-L'!$I$195:$I$202</c:f>
              <c:numCache>
                <c:formatCode>General</c:formatCode>
                <c:ptCount val="8"/>
                <c:pt idx="0">
                  <c:v>4</c:v>
                </c:pt>
                <c:pt idx="1">
                  <c:v>3</c:v>
                </c:pt>
                <c:pt idx="2">
                  <c:v>3</c:v>
                </c:pt>
                <c:pt idx="3">
                  <c:v>2</c:v>
                </c:pt>
                <c:pt idx="4">
                  <c:v>2</c:v>
                </c:pt>
                <c:pt idx="5">
                  <c:v>0</c:v>
                </c:pt>
                <c:pt idx="6">
                  <c:v>0</c:v>
                </c:pt>
                <c:pt idx="7">
                  <c:v>1</c:v>
                </c:pt>
              </c:numCache>
            </c:numRef>
          </c:val>
        </c:ser>
        <c:dLbls>
          <c:showLegendKey val="0"/>
          <c:showVal val="0"/>
          <c:showCatName val="0"/>
          <c:showSerName val="0"/>
          <c:showPercent val="0"/>
          <c:showBubbleSize val="0"/>
        </c:dLbls>
        <c:gapWidth val="150"/>
        <c:overlap val="100"/>
        <c:axId val="212096512"/>
        <c:axId val="212098048"/>
      </c:barChart>
      <c:catAx>
        <c:axId val="212096512"/>
        <c:scaling>
          <c:orientation val="minMax"/>
        </c:scaling>
        <c:delete val="0"/>
        <c:axPos val="b"/>
        <c:majorTickMark val="out"/>
        <c:minorTickMark val="none"/>
        <c:tickLblPos val="nextTo"/>
        <c:txPr>
          <a:bodyPr/>
          <a:lstStyle/>
          <a:p>
            <a:pPr>
              <a:defRPr sz="1800"/>
            </a:pPr>
            <a:endParaRPr lang="en-US"/>
          </a:p>
        </c:txPr>
        <c:crossAx val="212098048"/>
        <c:crosses val="autoZero"/>
        <c:auto val="1"/>
        <c:lblAlgn val="ctr"/>
        <c:lblOffset val="100"/>
        <c:noMultiLvlLbl val="0"/>
      </c:catAx>
      <c:valAx>
        <c:axId val="212098048"/>
        <c:scaling>
          <c:orientation val="minMax"/>
          <c:max val="12"/>
          <c:min val="0"/>
        </c:scaling>
        <c:delete val="0"/>
        <c:axPos val="l"/>
        <c:majorGridlines/>
        <c:title>
          <c:tx>
            <c:rich>
              <a:bodyPr rot="-5400000" vert="horz"/>
              <a:lstStyle/>
              <a:p>
                <a:pPr>
                  <a:defRPr sz="1800"/>
                </a:pPr>
                <a:r>
                  <a:rPr lang="en-US" sz="1800" dirty="0"/>
                  <a:t>Number of responses</a:t>
                </a:r>
              </a:p>
            </c:rich>
          </c:tx>
          <c:overlay val="0"/>
        </c:title>
        <c:numFmt formatCode="General" sourceLinked="1"/>
        <c:majorTickMark val="out"/>
        <c:minorTickMark val="none"/>
        <c:tickLblPos val="nextTo"/>
        <c:txPr>
          <a:bodyPr/>
          <a:lstStyle/>
          <a:p>
            <a:pPr>
              <a:defRPr sz="1400"/>
            </a:pPr>
            <a:endParaRPr lang="en-US"/>
          </a:p>
        </c:txPr>
        <c:crossAx val="212096512"/>
        <c:crosses val="autoZero"/>
        <c:crossBetween val="between"/>
        <c:majorUnit val="1"/>
        <c:minorUnit val="0.5"/>
      </c:valAx>
    </c:plotArea>
    <c:legend>
      <c:legendPos val="r"/>
      <c:overlay val="0"/>
      <c:spPr>
        <a:ln>
          <a:solidFill>
            <a:srgbClr val="000000"/>
          </a:solidFill>
        </a:ln>
      </c:spPr>
      <c:txPr>
        <a:bodyPr/>
        <a:lstStyle/>
        <a:p>
          <a:pPr>
            <a:defRPr sz="1400"/>
          </a:pPr>
          <a:endParaRPr lang="en-US"/>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solidFill>
                  <a:schemeClr val="bg1"/>
                </a:solidFill>
              </a:rPr>
              <a:t>Lower-Limb</a:t>
            </a:r>
            <a:r>
              <a:rPr lang="en-US" baseline="0" dirty="0">
                <a:solidFill>
                  <a:schemeClr val="bg1"/>
                </a:solidFill>
              </a:rPr>
              <a:t>:  </a:t>
            </a:r>
            <a:r>
              <a:rPr lang="en-US" dirty="0">
                <a:solidFill>
                  <a:schemeClr val="bg1"/>
                </a:solidFill>
              </a:rPr>
              <a:t>Causes of Falls </a:t>
            </a:r>
            <a:r>
              <a:rPr lang="en-US" baseline="0" dirty="0">
                <a:solidFill>
                  <a:schemeClr val="bg1"/>
                </a:solidFill>
              </a:rPr>
              <a:t>[N=12]</a:t>
            </a:r>
            <a:endParaRPr lang="en-US" dirty="0">
              <a:solidFill>
                <a:schemeClr val="bg1"/>
              </a:solidFill>
            </a:endParaRPr>
          </a:p>
        </c:rich>
      </c:tx>
      <c:overlay val="0"/>
    </c:title>
    <c:autoTitleDeleted val="0"/>
    <c:plotArea>
      <c:layout/>
      <c:barChart>
        <c:barDir val="col"/>
        <c:grouping val="stacked"/>
        <c:varyColors val="0"/>
        <c:ser>
          <c:idx val="1"/>
          <c:order val="0"/>
          <c:tx>
            <c:v>TT [N=7]</c:v>
          </c:tx>
          <c:spPr>
            <a:solidFill>
              <a:schemeClr val="accent2">
                <a:lumMod val="20000"/>
                <a:lumOff val="80000"/>
              </a:schemeClr>
            </a:solidFill>
            <a:ln>
              <a:solidFill>
                <a:schemeClr val="tx1"/>
              </a:solidFill>
            </a:ln>
            <a:effectLst/>
          </c:spPr>
          <c:invertIfNegative val="0"/>
          <c:dLbls>
            <c:dLbl>
              <c:idx val="4"/>
              <c:delete val="1"/>
            </c:dLbl>
            <c:dLbl>
              <c:idx val="7"/>
              <c:delete val="1"/>
            </c:dLbl>
            <c:txPr>
              <a:bodyPr/>
              <a:lstStyle/>
              <a:p>
                <a:pPr>
                  <a:defRPr sz="1200"/>
                </a:pPr>
                <a:endParaRPr lang="en-US"/>
              </a:p>
            </c:txPr>
            <c:showLegendKey val="0"/>
            <c:showVal val="1"/>
            <c:showCatName val="0"/>
            <c:showSerName val="0"/>
            <c:showPercent val="0"/>
            <c:showBubbleSize val="0"/>
            <c:showLeaderLines val="0"/>
          </c:dLbls>
          <c:cat>
            <c:strRef>
              <c:f>'L-L'!$B$195:$B$202</c:f>
              <c:strCache>
                <c:ptCount val="8"/>
                <c:pt idx="0">
                  <c:v>Tripped over object</c:v>
                </c:pt>
                <c:pt idx="1">
                  <c:v>Slipped on wet surface</c:v>
                </c:pt>
                <c:pt idx="2">
                  <c:v>Stepped on object</c:v>
                </c:pt>
                <c:pt idx="3">
                  <c:v>Slipped on ice or snow</c:v>
                </c:pt>
                <c:pt idx="4">
                  <c:v>Other</c:v>
                </c:pt>
                <c:pt idx="5">
                  <c:v>Prosthesis broke</c:v>
                </c:pt>
                <c:pt idx="6">
                  <c:v>Suspension failed</c:v>
                </c:pt>
                <c:pt idx="7">
                  <c:v>Prosthetic knee buckled</c:v>
                </c:pt>
              </c:strCache>
            </c:strRef>
          </c:cat>
          <c:val>
            <c:numRef>
              <c:f>'L-L'!$K$131:$K$138</c:f>
              <c:numCache>
                <c:formatCode>General</c:formatCode>
                <c:ptCount val="8"/>
                <c:pt idx="0">
                  <c:v>7</c:v>
                </c:pt>
                <c:pt idx="1">
                  <c:v>6</c:v>
                </c:pt>
                <c:pt idx="2">
                  <c:v>5</c:v>
                </c:pt>
                <c:pt idx="3">
                  <c:v>6</c:v>
                </c:pt>
                <c:pt idx="4">
                  <c:v>0</c:v>
                </c:pt>
                <c:pt idx="5">
                  <c:v>2</c:v>
                </c:pt>
                <c:pt idx="6">
                  <c:v>2</c:v>
                </c:pt>
                <c:pt idx="7">
                  <c:v>0</c:v>
                </c:pt>
              </c:numCache>
            </c:numRef>
          </c:val>
        </c:ser>
        <c:ser>
          <c:idx val="2"/>
          <c:order val="1"/>
          <c:tx>
            <c:v>TF [N=5]</c:v>
          </c:tx>
          <c:spPr>
            <a:solidFill>
              <a:schemeClr val="accent2">
                <a:lumMod val="60000"/>
                <a:lumOff val="40000"/>
              </a:schemeClr>
            </a:solidFill>
            <a:ln>
              <a:solidFill>
                <a:schemeClr val="tx1"/>
              </a:solidFill>
            </a:ln>
            <a:effectLst/>
          </c:spPr>
          <c:invertIfNegative val="0"/>
          <c:dLbls>
            <c:dLbl>
              <c:idx val="5"/>
              <c:delete val="1"/>
            </c:dLbl>
            <c:dLbl>
              <c:idx val="6"/>
              <c:delete val="1"/>
            </c:dLbl>
            <c:txPr>
              <a:bodyPr/>
              <a:lstStyle/>
              <a:p>
                <a:pPr>
                  <a:defRPr sz="1200">
                    <a:solidFill>
                      <a:schemeClr val="tx1"/>
                    </a:solidFill>
                  </a:defRPr>
                </a:pPr>
                <a:endParaRPr lang="en-US"/>
              </a:p>
            </c:txPr>
            <c:showLegendKey val="0"/>
            <c:showVal val="1"/>
            <c:showCatName val="0"/>
            <c:showSerName val="0"/>
            <c:showPercent val="0"/>
            <c:showBubbleSize val="0"/>
            <c:showLeaderLines val="0"/>
          </c:dLbls>
          <c:cat>
            <c:strRef>
              <c:f>'L-L'!$B$195:$B$202</c:f>
              <c:strCache>
                <c:ptCount val="8"/>
                <c:pt idx="0">
                  <c:v>Tripped over object</c:v>
                </c:pt>
                <c:pt idx="1">
                  <c:v>Slipped on wet surface</c:v>
                </c:pt>
                <c:pt idx="2">
                  <c:v>Stepped on object</c:v>
                </c:pt>
                <c:pt idx="3">
                  <c:v>Slipped on ice or snow</c:v>
                </c:pt>
                <c:pt idx="4">
                  <c:v>Other</c:v>
                </c:pt>
                <c:pt idx="5">
                  <c:v>Prosthesis broke</c:v>
                </c:pt>
                <c:pt idx="6">
                  <c:v>Suspension failed</c:v>
                </c:pt>
                <c:pt idx="7">
                  <c:v>Prosthetic knee buckled</c:v>
                </c:pt>
              </c:strCache>
            </c:strRef>
          </c:cat>
          <c:val>
            <c:numRef>
              <c:f>'L-L'!$I$195:$I$202</c:f>
              <c:numCache>
                <c:formatCode>General</c:formatCode>
                <c:ptCount val="8"/>
                <c:pt idx="0">
                  <c:v>4</c:v>
                </c:pt>
                <c:pt idx="1">
                  <c:v>3</c:v>
                </c:pt>
                <c:pt idx="2">
                  <c:v>3</c:v>
                </c:pt>
                <c:pt idx="3">
                  <c:v>2</c:v>
                </c:pt>
                <c:pt idx="4">
                  <c:v>2</c:v>
                </c:pt>
                <c:pt idx="5">
                  <c:v>0</c:v>
                </c:pt>
                <c:pt idx="6">
                  <c:v>0</c:v>
                </c:pt>
                <c:pt idx="7">
                  <c:v>1</c:v>
                </c:pt>
              </c:numCache>
            </c:numRef>
          </c:val>
        </c:ser>
        <c:dLbls>
          <c:showLegendKey val="0"/>
          <c:showVal val="0"/>
          <c:showCatName val="0"/>
          <c:showSerName val="0"/>
          <c:showPercent val="0"/>
          <c:showBubbleSize val="0"/>
        </c:dLbls>
        <c:gapWidth val="150"/>
        <c:overlap val="100"/>
        <c:axId val="212536320"/>
        <c:axId val="212546304"/>
      </c:barChart>
      <c:catAx>
        <c:axId val="212536320"/>
        <c:scaling>
          <c:orientation val="minMax"/>
        </c:scaling>
        <c:delete val="0"/>
        <c:axPos val="b"/>
        <c:majorTickMark val="out"/>
        <c:minorTickMark val="none"/>
        <c:tickLblPos val="nextTo"/>
        <c:txPr>
          <a:bodyPr/>
          <a:lstStyle/>
          <a:p>
            <a:pPr>
              <a:defRPr sz="1800"/>
            </a:pPr>
            <a:endParaRPr lang="en-US"/>
          </a:p>
        </c:txPr>
        <c:crossAx val="212546304"/>
        <c:crosses val="autoZero"/>
        <c:auto val="1"/>
        <c:lblAlgn val="ctr"/>
        <c:lblOffset val="100"/>
        <c:noMultiLvlLbl val="0"/>
      </c:catAx>
      <c:valAx>
        <c:axId val="212546304"/>
        <c:scaling>
          <c:orientation val="minMax"/>
          <c:max val="12"/>
          <c:min val="0"/>
        </c:scaling>
        <c:delete val="0"/>
        <c:axPos val="l"/>
        <c:majorGridlines/>
        <c:title>
          <c:tx>
            <c:rich>
              <a:bodyPr rot="-5400000" vert="horz"/>
              <a:lstStyle/>
              <a:p>
                <a:pPr>
                  <a:defRPr sz="1800"/>
                </a:pPr>
                <a:r>
                  <a:rPr lang="en-US" sz="1800" dirty="0"/>
                  <a:t>Number of responses</a:t>
                </a:r>
              </a:p>
            </c:rich>
          </c:tx>
          <c:overlay val="0"/>
        </c:title>
        <c:numFmt formatCode="General" sourceLinked="1"/>
        <c:majorTickMark val="out"/>
        <c:minorTickMark val="none"/>
        <c:tickLblPos val="nextTo"/>
        <c:txPr>
          <a:bodyPr/>
          <a:lstStyle/>
          <a:p>
            <a:pPr>
              <a:defRPr sz="1400"/>
            </a:pPr>
            <a:endParaRPr lang="en-US"/>
          </a:p>
        </c:txPr>
        <c:crossAx val="212536320"/>
        <c:crosses val="autoZero"/>
        <c:crossBetween val="between"/>
        <c:majorUnit val="1"/>
        <c:minorUnit val="0.5"/>
      </c:valAx>
    </c:plotArea>
    <c:legend>
      <c:legendPos val="r"/>
      <c:overlay val="0"/>
      <c:spPr>
        <a:ln>
          <a:solidFill>
            <a:srgbClr val="000000"/>
          </a:solidFill>
        </a:ln>
      </c:spPr>
      <c:txPr>
        <a:bodyPr/>
        <a:lstStyle/>
        <a:p>
          <a:pPr>
            <a:defRPr sz="1400"/>
          </a:pPr>
          <a:endParaRPr lang="en-US"/>
        </a:p>
      </c:txPr>
    </c:legend>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All L-L</c:v>
          </c:tx>
          <c:spPr>
            <a:solidFill>
              <a:srgbClr val="C0504D">
                <a:lumMod val="50000"/>
                <a:alpha val="15000"/>
              </a:srgbClr>
            </a:solidFill>
            <a:ln>
              <a:solidFill>
                <a:srgbClr val="C0504D">
                  <a:lumMod val="50000"/>
                  <a:alpha val="15000"/>
                </a:srgbClr>
              </a:solidFill>
            </a:ln>
            <a:effectLst/>
          </c:spPr>
          <c:invertIfNegative val="0"/>
          <c:cat>
            <c:strRef>
              <c:f>'L-L'!$B$101:$B$105</c:f>
              <c:strCache>
                <c:ptCount val="5"/>
                <c:pt idx="0">
                  <c:v>Time it takes to repair your prosthesis</c:v>
                </c:pt>
                <c:pt idx="1">
                  <c:v>Quality of prosthetic care you received</c:v>
                </c:pt>
                <c:pt idx="3">
                  <c:v>Training you received to use your prosthesis [*N=13]</c:v>
                </c:pt>
                <c:pt idx="4">
                  <c:v>Information you received about your prosthesis</c:v>
                </c:pt>
              </c:strCache>
            </c:strRef>
          </c:cat>
          <c:val>
            <c:numRef>
              <c:f>'L-L'!$R$101:$R$105</c:f>
              <c:numCache>
                <c:formatCode>0.0</c:formatCode>
                <c:ptCount val="5"/>
                <c:pt idx="0">
                  <c:v>1.285714285714286</c:v>
                </c:pt>
                <c:pt idx="1">
                  <c:v>1.214285714285714</c:v>
                </c:pt>
                <c:pt idx="3">
                  <c:v>1.6923076923076921</c:v>
                </c:pt>
                <c:pt idx="4">
                  <c:v>1.571428571428571</c:v>
                </c:pt>
              </c:numCache>
            </c:numRef>
          </c:val>
        </c:ser>
        <c:ser>
          <c:idx val="1"/>
          <c:order val="1"/>
          <c:tx>
            <c:v>TF [N=6]</c:v>
          </c:tx>
          <c:spPr>
            <a:solidFill>
              <a:schemeClr val="accent2">
                <a:lumMod val="60000"/>
                <a:lumOff val="40000"/>
              </a:schemeClr>
            </a:solidFill>
            <a:ln>
              <a:solidFill>
                <a:schemeClr val="tx1"/>
              </a:solidFill>
            </a:ln>
            <a:effectLst/>
          </c:spPr>
          <c:invertIfNegative val="0"/>
          <c:cat>
            <c:strRef>
              <c:f>'L-L'!$B$101:$B$105</c:f>
              <c:strCache>
                <c:ptCount val="5"/>
                <c:pt idx="0">
                  <c:v>Time it takes to repair your prosthesis</c:v>
                </c:pt>
                <c:pt idx="1">
                  <c:v>Quality of prosthetic care you received</c:v>
                </c:pt>
                <c:pt idx="3">
                  <c:v>Training you received to use your prosthesis [*N=13]</c:v>
                </c:pt>
                <c:pt idx="4">
                  <c:v>Information you received about your prosthesis</c:v>
                </c:pt>
              </c:strCache>
            </c:strRef>
          </c:cat>
          <c:val>
            <c:numRef>
              <c:f>'L-L'!$J$231:$J$235</c:f>
              <c:numCache>
                <c:formatCode>0.0</c:formatCode>
                <c:ptCount val="5"/>
                <c:pt idx="0">
                  <c:v>1.166666666666667</c:v>
                </c:pt>
                <c:pt idx="1">
                  <c:v>1</c:v>
                </c:pt>
                <c:pt idx="3">
                  <c:v>1.333333333333333</c:v>
                </c:pt>
                <c:pt idx="4">
                  <c:v>1.166666666666667</c:v>
                </c:pt>
              </c:numCache>
            </c:numRef>
          </c:val>
        </c:ser>
        <c:ser>
          <c:idx val="2"/>
          <c:order val="2"/>
          <c:tx>
            <c:v>TT [N=8]</c:v>
          </c:tx>
          <c:spPr>
            <a:solidFill>
              <a:schemeClr val="accent2">
                <a:lumMod val="20000"/>
                <a:lumOff val="80000"/>
              </a:schemeClr>
            </a:solidFill>
            <a:ln>
              <a:solidFill>
                <a:schemeClr val="tx1"/>
              </a:solidFill>
            </a:ln>
            <a:effectLst/>
          </c:spPr>
          <c:invertIfNegative val="0"/>
          <c:cat>
            <c:strRef>
              <c:f>'L-L'!$B$101:$B$105</c:f>
              <c:strCache>
                <c:ptCount val="5"/>
                <c:pt idx="0">
                  <c:v>Time it takes to repair your prosthesis</c:v>
                </c:pt>
                <c:pt idx="1">
                  <c:v>Quality of prosthetic care you received</c:v>
                </c:pt>
                <c:pt idx="3">
                  <c:v>Training you received to use your prosthesis [*N=13]</c:v>
                </c:pt>
                <c:pt idx="4">
                  <c:v>Information you received about your prosthesis</c:v>
                </c:pt>
              </c:strCache>
            </c:strRef>
          </c:cat>
          <c:val>
            <c:numRef>
              <c:f>'L-L'!$L$166:$L$170</c:f>
              <c:numCache>
                <c:formatCode>0.0</c:formatCode>
                <c:ptCount val="5"/>
                <c:pt idx="0">
                  <c:v>1.375</c:v>
                </c:pt>
                <c:pt idx="1">
                  <c:v>1.375</c:v>
                </c:pt>
                <c:pt idx="3">
                  <c:v>2</c:v>
                </c:pt>
                <c:pt idx="4">
                  <c:v>1.875</c:v>
                </c:pt>
              </c:numCache>
            </c:numRef>
          </c:val>
        </c:ser>
        <c:dLbls>
          <c:showLegendKey val="0"/>
          <c:showVal val="0"/>
          <c:showCatName val="0"/>
          <c:showSerName val="0"/>
          <c:showPercent val="0"/>
          <c:showBubbleSize val="0"/>
        </c:dLbls>
        <c:gapWidth val="150"/>
        <c:axId val="218669440"/>
        <c:axId val="218670976"/>
      </c:barChart>
      <c:catAx>
        <c:axId val="218669440"/>
        <c:scaling>
          <c:orientation val="maxMin"/>
        </c:scaling>
        <c:delete val="0"/>
        <c:axPos val="l"/>
        <c:majorTickMark val="out"/>
        <c:minorTickMark val="none"/>
        <c:tickLblPos val="nextTo"/>
        <c:txPr>
          <a:bodyPr/>
          <a:lstStyle/>
          <a:p>
            <a:pPr algn="r">
              <a:defRPr sz="1800"/>
            </a:pPr>
            <a:endParaRPr lang="en-US"/>
          </a:p>
        </c:txPr>
        <c:crossAx val="218670976"/>
        <c:crosses val="autoZero"/>
        <c:auto val="1"/>
        <c:lblAlgn val="ctr"/>
        <c:lblOffset val="100"/>
        <c:noMultiLvlLbl val="0"/>
      </c:catAx>
      <c:valAx>
        <c:axId val="218670976"/>
        <c:scaling>
          <c:orientation val="minMax"/>
          <c:max val="4"/>
          <c:min val="1"/>
        </c:scaling>
        <c:delete val="0"/>
        <c:axPos val="t"/>
        <c:majorGridlines/>
        <c:minorGridlines/>
        <c:numFmt formatCode="0.0" sourceLinked="1"/>
        <c:majorTickMark val="out"/>
        <c:minorTickMark val="none"/>
        <c:tickLblPos val="high"/>
        <c:txPr>
          <a:bodyPr/>
          <a:lstStyle/>
          <a:p>
            <a:pPr>
              <a:defRPr sz="1200"/>
            </a:pPr>
            <a:endParaRPr lang="en-US"/>
          </a:p>
        </c:txPr>
        <c:crossAx val="218669440"/>
        <c:crosses val="autoZero"/>
        <c:crossBetween val="between"/>
        <c:majorUnit val="1"/>
        <c:minorUnit val="0.5"/>
      </c:valAx>
    </c:plotArea>
    <c:legend>
      <c:legendPos val="r"/>
      <c:layout>
        <c:manualLayout>
          <c:xMode val="edge"/>
          <c:yMode val="edge"/>
          <c:x val="0.88113470191226095"/>
          <c:y val="0.157435217067666"/>
          <c:w val="0.106960536182977"/>
          <c:h val="0.21814664405600201"/>
        </c:manualLayout>
      </c:layout>
      <c:overlay val="0"/>
      <c:spPr>
        <a:ln>
          <a:solidFill>
            <a:srgbClr val="000000"/>
          </a:solidFill>
        </a:ln>
      </c:spPr>
      <c:txPr>
        <a:bodyPr/>
        <a:lstStyle/>
        <a:p>
          <a:pPr>
            <a:defRPr sz="1400"/>
          </a:pPr>
          <a:endParaRPr lang="en-US"/>
        </a:p>
      </c:txPr>
    </c:legend>
    <c:plotVisOnly val="1"/>
    <c:dispBlanksAs val="gap"/>
    <c:showDLblsOverMax val="0"/>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v>All L-L</c:v>
          </c:tx>
          <c:spPr>
            <a:solidFill>
              <a:schemeClr val="accent2">
                <a:lumMod val="50000"/>
              </a:schemeClr>
            </a:solidFill>
            <a:ln>
              <a:solidFill>
                <a:schemeClr val="accent2">
                  <a:lumMod val="50000"/>
                </a:schemeClr>
              </a:solidFill>
            </a:ln>
            <a:effectLst/>
          </c:spPr>
          <c:invertIfNegative val="0"/>
          <c:dLbls>
            <c:txPr>
              <a:bodyPr/>
              <a:lstStyle/>
              <a:p>
                <a:pPr>
                  <a:defRPr sz="1400"/>
                </a:pPr>
                <a:endParaRPr lang="en-US"/>
              </a:p>
            </c:txPr>
            <c:showLegendKey val="0"/>
            <c:showVal val="1"/>
            <c:showCatName val="0"/>
            <c:showSerName val="0"/>
            <c:showPercent val="0"/>
            <c:showBubbleSize val="0"/>
            <c:showLeaderLines val="0"/>
          </c:dLbls>
          <c:cat>
            <c:strRef>
              <c:f>'L-L'!$B$174:$B$178</c:f>
              <c:strCache>
                <c:ptCount val="5"/>
                <c:pt idx="0">
                  <c:v>Cost of the prosthesis</c:v>
                </c:pt>
                <c:pt idx="1">
                  <c:v>Cost of repairs</c:v>
                </c:pt>
                <c:pt idx="2">
                  <c:v>Lack of a back-up prosthesis</c:v>
                </c:pt>
                <c:pt idx="3">
                  <c:v>Frequency of repairs</c:v>
                </c:pt>
                <c:pt idx="4">
                  <c:v>Time it takes to repair your prosthesis</c:v>
                </c:pt>
              </c:strCache>
            </c:strRef>
          </c:cat>
          <c:val>
            <c:numRef>
              <c:f>'L-L'!$R$109:$R$113</c:f>
              <c:numCache>
                <c:formatCode>0.0</c:formatCode>
                <c:ptCount val="5"/>
                <c:pt idx="0">
                  <c:v>2.9285714285714279</c:v>
                </c:pt>
                <c:pt idx="1">
                  <c:v>1.9285714285714299</c:v>
                </c:pt>
                <c:pt idx="2">
                  <c:v>1.785714285714286</c:v>
                </c:pt>
                <c:pt idx="3">
                  <c:v>1.4285714285714299</c:v>
                </c:pt>
                <c:pt idx="4">
                  <c:v>1.285714285714286</c:v>
                </c:pt>
              </c:numCache>
            </c:numRef>
          </c:val>
        </c:ser>
        <c:ser>
          <c:idx val="1"/>
          <c:order val="1"/>
          <c:tx>
            <c:v>TF [N=6]</c:v>
          </c:tx>
          <c:spPr>
            <a:noFill/>
            <a:ln>
              <a:noFill/>
            </a:ln>
            <a:effectLst/>
          </c:spPr>
          <c:invertIfNegative val="0"/>
          <c:cat>
            <c:strRef>
              <c:f>'L-L'!$B$174:$B$178</c:f>
              <c:strCache>
                <c:ptCount val="5"/>
                <c:pt idx="0">
                  <c:v>Cost of the prosthesis</c:v>
                </c:pt>
                <c:pt idx="1">
                  <c:v>Cost of repairs</c:v>
                </c:pt>
                <c:pt idx="2">
                  <c:v>Lack of a back-up prosthesis</c:v>
                </c:pt>
                <c:pt idx="3">
                  <c:v>Frequency of repairs</c:v>
                </c:pt>
                <c:pt idx="4">
                  <c:v>Time it takes to repair your prosthesis</c:v>
                </c:pt>
              </c:strCache>
            </c:strRef>
          </c:cat>
          <c:val>
            <c:numRef>
              <c:f>'L-L'!$J$239:$J$243</c:f>
              <c:numCache>
                <c:formatCode>0.0</c:formatCode>
                <c:ptCount val="5"/>
                <c:pt idx="0">
                  <c:v>2</c:v>
                </c:pt>
                <c:pt idx="1">
                  <c:v>1.666666666666667</c:v>
                </c:pt>
                <c:pt idx="2">
                  <c:v>1.666666666666667</c:v>
                </c:pt>
                <c:pt idx="3">
                  <c:v>1.333333333333333</c:v>
                </c:pt>
                <c:pt idx="4">
                  <c:v>1.166666666666667</c:v>
                </c:pt>
              </c:numCache>
            </c:numRef>
          </c:val>
        </c:ser>
        <c:ser>
          <c:idx val="2"/>
          <c:order val="2"/>
          <c:tx>
            <c:v>TT [N=8]</c:v>
          </c:tx>
          <c:spPr>
            <a:noFill/>
            <a:ln>
              <a:noFill/>
            </a:ln>
            <a:effectLst/>
          </c:spPr>
          <c:invertIfNegative val="0"/>
          <c:cat>
            <c:strRef>
              <c:f>'L-L'!$B$174:$B$178</c:f>
              <c:strCache>
                <c:ptCount val="5"/>
                <c:pt idx="0">
                  <c:v>Cost of the prosthesis</c:v>
                </c:pt>
                <c:pt idx="1">
                  <c:v>Cost of repairs</c:v>
                </c:pt>
                <c:pt idx="2">
                  <c:v>Lack of a back-up prosthesis</c:v>
                </c:pt>
                <c:pt idx="3">
                  <c:v>Frequency of repairs</c:v>
                </c:pt>
                <c:pt idx="4">
                  <c:v>Time it takes to repair your prosthesis</c:v>
                </c:pt>
              </c:strCache>
            </c:strRef>
          </c:cat>
          <c:val>
            <c:numRef>
              <c:f>'L-L'!$L$174:$L$178</c:f>
              <c:numCache>
                <c:formatCode>0.0</c:formatCode>
                <c:ptCount val="5"/>
                <c:pt idx="0">
                  <c:v>3.625</c:v>
                </c:pt>
                <c:pt idx="1">
                  <c:v>2.125</c:v>
                </c:pt>
                <c:pt idx="2">
                  <c:v>1.875</c:v>
                </c:pt>
                <c:pt idx="3">
                  <c:v>1.5</c:v>
                </c:pt>
                <c:pt idx="4">
                  <c:v>1.375</c:v>
                </c:pt>
              </c:numCache>
            </c:numRef>
          </c:val>
        </c:ser>
        <c:dLbls>
          <c:showLegendKey val="0"/>
          <c:showVal val="0"/>
          <c:showCatName val="0"/>
          <c:showSerName val="0"/>
          <c:showPercent val="0"/>
          <c:showBubbleSize val="0"/>
        </c:dLbls>
        <c:gapWidth val="150"/>
        <c:axId val="219113344"/>
        <c:axId val="219114880"/>
      </c:barChart>
      <c:catAx>
        <c:axId val="219113344"/>
        <c:scaling>
          <c:orientation val="maxMin"/>
        </c:scaling>
        <c:delete val="0"/>
        <c:axPos val="l"/>
        <c:majorTickMark val="out"/>
        <c:minorTickMark val="none"/>
        <c:tickLblPos val="nextTo"/>
        <c:txPr>
          <a:bodyPr/>
          <a:lstStyle/>
          <a:p>
            <a:pPr algn="r">
              <a:defRPr sz="1800"/>
            </a:pPr>
            <a:endParaRPr lang="en-US"/>
          </a:p>
        </c:txPr>
        <c:crossAx val="219114880"/>
        <c:crosses val="autoZero"/>
        <c:auto val="1"/>
        <c:lblAlgn val="ctr"/>
        <c:lblOffset val="100"/>
        <c:noMultiLvlLbl val="0"/>
      </c:catAx>
      <c:valAx>
        <c:axId val="219114880"/>
        <c:scaling>
          <c:orientation val="minMax"/>
          <c:max val="4"/>
          <c:min val="1"/>
        </c:scaling>
        <c:delete val="0"/>
        <c:axPos val="t"/>
        <c:majorGridlines/>
        <c:minorGridlines/>
        <c:numFmt formatCode="0.0" sourceLinked="1"/>
        <c:majorTickMark val="out"/>
        <c:minorTickMark val="none"/>
        <c:tickLblPos val="high"/>
        <c:txPr>
          <a:bodyPr/>
          <a:lstStyle/>
          <a:p>
            <a:pPr>
              <a:defRPr sz="1200"/>
            </a:pPr>
            <a:endParaRPr lang="en-US"/>
          </a:p>
        </c:txPr>
        <c:crossAx val="219113344"/>
        <c:crosses val="autoZero"/>
        <c:crossBetween val="between"/>
        <c:majorUnit val="1"/>
        <c:minorUnit val="0.5"/>
      </c:valAx>
    </c:plotArea>
    <c:legend>
      <c:legendPos val="r"/>
      <c:overlay val="0"/>
      <c:spPr>
        <a:ln>
          <a:solidFill>
            <a:srgbClr val="000000"/>
          </a:solidFill>
        </a:ln>
      </c:spPr>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v>Lower-Limb</c:v>
          </c:tx>
          <c:spPr>
            <a:solidFill>
              <a:schemeClr val="accent2">
                <a:lumMod val="75000"/>
              </a:schemeClr>
            </a:solidFill>
            <a:ln>
              <a:solidFill>
                <a:sysClr val="windowText" lastClr="000000"/>
              </a:solidFill>
            </a:ln>
          </c:spPr>
          <c:invertIfNegative val="0"/>
          <c:cat>
            <c:strRef>
              <c:f>'UL &amp; LL'!$B$205:$B$212</c:f>
              <c:strCache>
                <c:ptCount val="8"/>
                <c:pt idx="0">
                  <c:v>beef cattle ranch</c:v>
                </c:pt>
                <c:pt idx="1">
                  <c:v>cash crop</c:v>
                </c:pt>
                <c:pt idx="2">
                  <c:v>horse farm or ranch</c:v>
                </c:pt>
                <c:pt idx="3">
                  <c:v>livestock other than cattle</c:v>
                </c:pt>
                <c:pt idx="4">
                  <c:v>other</c:v>
                </c:pt>
                <c:pt idx="5">
                  <c:v>dairy farm</c:v>
                </c:pt>
                <c:pt idx="6">
                  <c:v>tree farm</c:v>
                </c:pt>
                <c:pt idx="7">
                  <c:v>large-scale greenhouse</c:v>
                </c:pt>
              </c:strCache>
            </c:strRef>
          </c:cat>
          <c:val>
            <c:numRef>
              <c:f>'UL &amp; LL'!$C$205:$C$212</c:f>
              <c:numCache>
                <c:formatCode>General</c:formatCode>
                <c:ptCount val="8"/>
                <c:pt idx="0">
                  <c:v>9</c:v>
                </c:pt>
                <c:pt idx="1">
                  <c:v>7</c:v>
                </c:pt>
                <c:pt idx="2">
                  <c:v>5</c:v>
                </c:pt>
                <c:pt idx="3">
                  <c:v>2</c:v>
                </c:pt>
                <c:pt idx="4">
                  <c:v>2</c:v>
                </c:pt>
                <c:pt idx="5">
                  <c:v>0</c:v>
                </c:pt>
                <c:pt idx="6">
                  <c:v>1</c:v>
                </c:pt>
                <c:pt idx="7">
                  <c:v>1</c:v>
                </c:pt>
              </c:numCache>
            </c:numRef>
          </c:val>
        </c:ser>
        <c:ser>
          <c:idx val="1"/>
          <c:order val="1"/>
          <c:tx>
            <c:v>Upper-Limb</c:v>
          </c:tx>
          <c:spPr>
            <a:solidFill>
              <a:srgbClr val="9BBB59">
                <a:lumMod val="60000"/>
                <a:lumOff val="40000"/>
              </a:srgbClr>
            </a:solidFill>
            <a:ln>
              <a:solidFill>
                <a:sysClr val="windowText" lastClr="000000"/>
              </a:solidFill>
            </a:ln>
          </c:spPr>
          <c:invertIfNegative val="0"/>
          <c:cat>
            <c:strRef>
              <c:f>'UL &amp; LL'!$B$205:$B$212</c:f>
              <c:strCache>
                <c:ptCount val="8"/>
                <c:pt idx="0">
                  <c:v>beef cattle ranch</c:v>
                </c:pt>
                <c:pt idx="1">
                  <c:v>cash crop</c:v>
                </c:pt>
                <c:pt idx="2">
                  <c:v>horse farm or ranch</c:v>
                </c:pt>
                <c:pt idx="3">
                  <c:v>livestock other than cattle</c:v>
                </c:pt>
                <c:pt idx="4">
                  <c:v>other</c:v>
                </c:pt>
                <c:pt idx="5">
                  <c:v>dairy farm</c:v>
                </c:pt>
                <c:pt idx="6">
                  <c:v>tree farm</c:v>
                </c:pt>
                <c:pt idx="7">
                  <c:v>large-scale greenhouse</c:v>
                </c:pt>
              </c:strCache>
            </c:strRef>
          </c:cat>
          <c:val>
            <c:numRef>
              <c:f>'UL &amp; LL'!$F$205:$F$212</c:f>
              <c:numCache>
                <c:formatCode>General</c:formatCode>
                <c:ptCount val="8"/>
                <c:pt idx="0">
                  <c:v>6</c:v>
                </c:pt>
                <c:pt idx="1">
                  <c:v>5</c:v>
                </c:pt>
                <c:pt idx="2">
                  <c:v>2</c:v>
                </c:pt>
                <c:pt idx="3">
                  <c:v>5</c:v>
                </c:pt>
                <c:pt idx="4">
                  <c:v>1</c:v>
                </c:pt>
                <c:pt idx="5">
                  <c:v>1</c:v>
                </c:pt>
                <c:pt idx="6">
                  <c:v>0</c:v>
                </c:pt>
                <c:pt idx="7">
                  <c:v>0</c:v>
                </c:pt>
              </c:numCache>
            </c:numRef>
          </c:val>
        </c:ser>
        <c:dLbls>
          <c:showLegendKey val="0"/>
          <c:showVal val="0"/>
          <c:showCatName val="0"/>
          <c:showSerName val="0"/>
          <c:showPercent val="0"/>
          <c:showBubbleSize val="0"/>
        </c:dLbls>
        <c:gapWidth val="150"/>
        <c:overlap val="100"/>
        <c:axId val="96807552"/>
        <c:axId val="96813440"/>
      </c:barChart>
      <c:catAx>
        <c:axId val="96807552"/>
        <c:scaling>
          <c:orientation val="minMax"/>
        </c:scaling>
        <c:delete val="0"/>
        <c:axPos val="b"/>
        <c:majorTickMark val="out"/>
        <c:minorTickMark val="none"/>
        <c:tickLblPos val="nextTo"/>
        <c:txPr>
          <a:bodyPr rot="-2700000"/>
          <a:lstStyle/>
          <a:p>
            <a:pPr>
              <a:defRPr sz="1600" b="1" i="0" baseline="0"/>
            </a:pPr>
            <a:endParaRPr lang="en-US"/>
          </a:p>
        </c:txPr>
        <c:crossAx val="96813440"/>
        <c:crosses val="autoZero"/>
        <c:auto val="1"/>
        <c:lblAlgn val="ctr"/>
        <c:lblOffset val="100"/>
        <c:noMultiLvlLbl val="0"/>
      </c:catAx>
      <c:valAx>
        <c:axId val="96813440"/>
        <c:scaling>
          <c:orientation val="minMax"/>
        </c:scaling>
        <c:delete val="0"/>
        <c:axPos val="l"/>
        <c:majorGridlines/>
        <c:title>
          <c:tx>
            <c:rich>
              <a:bodyPr rot="-5400000" vert="horz"/>
              <a:lstStyle/>
              <a:p>
                <a:pPr>
                  <a:defRPr/>
                </a:pPr>
                <a:r>
                  <a:rPr lang="en-US" sz="1800" dirty="0"/>
                  <a:t>Number of responses</a:t>
                </a:r>
              </a:p>
            </c:rich>
          </c:tx>
          <c:layout>
            <c:manualLayout>
              <c:xMode val="edge"/>
              <c:yMode val="edge"/>
              <c:x val="2.95964132875777E-3"/>
              <c:y val="6.5345670772783596E-2"/>
            </c:manualLayout>
          </c:layout>
          <c:overlay val="0"/>
        </c:title>
        <c:numFmt formatCode="General" sourceLinked="1"/>
        <c:majorTickMark val="out"/>
        <c:minorTickMark val="none"/>
        <c:tickLblPos val="nextTo"/>
        <c:txPr>
          <a:bodyPr/>
          <a:lstStyle/>
          <a:p>
            <a:pPr>
              <a:defRPr sz="1400"/>
            </a:pPr>
            <a:endParaRPr lang="en-US"/>
          </a:p>
        </c:txPr>
        <c:crossAx val="96807552"/>
        <c:crosses val="autoZero"/>
        <c:crossBetween val="between"/>
      </c:valAx>
    </c:plotArea>
    <c:legend>
      <c:legendPos val="r"/>
      <c:layout>
        <c:manualLayout>
          <c:xMode val="edge"/>
          <c:yMode val="edge"/>
          <c:x val="0.85225412226185104"/>
          <c:y val="0.328325959953646"/>
          <c:w val="0.134427491758739"/>
          <c:h val="0.13177751377758201"/>
        </c:manualLayout>
      </c:layout>
      <c:overlay val="0"/>
      <c:spPr>
        <a:ln>
          <a:solidFill>
            <a:schemeClr val="tx1"/>
          </a:solidFill>
        </a:ln>
      </c:spPr>
      <c:txPr>
        <a:bodyPr/>
        <a:lstStyle/>
        <a:p>
          <a:pPr>
            <a:defRPr sz="1400"/>
          </a:pPr>
          <a:endParaRPr lang="en-US"/>
        </a:p>
      </c:txPr>
    </c:legend>
    <c:plotVisOnly val="1"/>
    <c:dispBlanksAs val="gap"/>
    <c:showDLblsOverMax val="0"/>
  </c:chart>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All L-L</c:v>
          </c:tx>
          <c:spPr>
            <a:solidFill>
              <a:srgbClr val="C0504D">
                <a:lumMod val="50000"/>
                <a:alpha val="15000"/>
              </a:srgbClr>
            </a:solidFill>
            <a:ln>
              <a:solidFill>
                <a:srgbClr val="C0504D">
                  <a:lumMod val="50000"/>
                  <a:alpha val="15000"/>
                </a:srgbClr>
              </a:solidFill>
            </a:ln>
            <a:effectLst/>
          </c:spPr>
          <c:invertIfNegative val="0"/>
          <c:cat>
            <c:strRef>
              <c:f>'L-L'!$B$174:$B$178</c:f>
              <c:strCache>
                <c:ptCount val="5"/>
                <c:pt idx="0">
                  <c:v>Cost of the prosthesis</c:v>
                </c:pt>
                <c:pt idx="1">
                  <c:v>Cost of repairs</c:v>
                </c:pt>
                <c:pt idx="2">
                  <c:v>Lack of a back-up prosthesis</c:v>
                </c:pt>
                <c:pt idx="3">
                  <c:v>Frequency of repairs</c:v>
                </c:pt>
                <c:pt idx="4">
                  <c:v>Time it takes to repair your prosthesis</c:v>
                </c:pt>
              </c:strCache>
            </c:strRef>
          </c:cat>
          <c:val>
            <c:numRef>
              <c:f>'L-L'!$R$109:$R$113</c:f>
              <c:numCache>
                <c:formatCode>0.0</c:formatCode>
                <c:ptCount val="5"/>
                <c:pt idx="0">
                  <c:v>2.9285714285714279</c:v>
                </c:pt>
                <c:pt idx="1">
                  <c:v>1.9285714285714299</c:v>
                </c:pt>
                <c:pt idx="2">
                  <c:v>1.785714285714286</c:v>
                </c:pt>
                <c:pt idx="3">
                  <c:v>1.4285714285714299</c:v>
                </c:pt>
                <c:pt idx="4">
                  <c:v>1.285714285714286</c:v>
                </c:pt>
              </c:numCache>
            </c:numRef>
          </c:val>
        </c:ser>
        <c:ser>
          <c:idx val="1"/>
          <c:order val="1"/>
          <c:tx>
            <c:v>TF [N=6]</c:v>
          </c:tx>
          <c:spPr>
            <a:solidFill>
              <a:schemeClr val="accent2">
                <a:lumMod val="60000"/>
                <a:lumOff val="40000"/>
              </a:schemeClr>
            </a:solidFill>
            <a:ln>
              <a:solidFill>
                <a:schemeClr val="tx1"/>
              </a:solidFill>
            </a:ln>
            <a:effectLst/>
          </c:spPr>
          <c:invertIfNegative val="0"/>
          <c:cat>
            <c:strRef>
              <c:f>'L-L'!$B$174:$B$178</c:f>
              <c:strCache>
                <c:ptCount val="5"/>
                <c:pt idx="0">
                  <c:v>Cost of the prosthesis</c:v>
                </c:pt>
                <c:pt idx="1">
                  <c:v>Cost of repairs</c:v>
                </c:pt>
                <c:pt idx="2">
                  <c:v>Lack of a back-up prosthesis</c:v>
                </c:pt>
                <c:pt idx="3">
                  <c:v>Frequency of repairs</c:v>
                </c:pt>
                <c:pt idx="4">
                  <c:v>Time it takes to repair your prosthesis</c:v>
                </c:pt>
              </c:strCache>
            </c:strRef>
          </c:cat>
          <c:val>
            <c:numRef>
              <c:f>'L-L'!$J$239:$J$243</c:f>
              <c:numCache>
                <c:formatCode>0.0</c:formatCode>
                <c:ptCount val="5"/>
                <c:pt idx="0">
                  <c:v>2</c:v>
                </c:pt>
                <c:pt idx="1">
                  <c:v>1.666666666666667</c:v>
                </c:pt>
                <c:pt idx="2">
                  <c:v>1.666666666666667</c:v>
                </c:pt>
                <c:pt idx="3">
                  <c:v>1.333333333333333</c:v>
                </c:pt>
                <c:pt idx="4">
                  <c:v>1.166666666666667</c:v>
                </c:pt>
              </c:numCache>
            </c:numRef>
          </c:val>
        </c:ser>
        <c:ser>
          <c:idx val="2"/>
          <c:order val="2"/>
          <c:tx>
            <c:v>TT [N=8]</c:v>
          </c:tx>
          <c:spPr>
            <a:solidFill>
              <a:schemeClr val="accent2">
                <a:lumMod val="20000"/>
                <a:lumOff val="80000"/>
              </a:schemeClr>
            </a:solidFill>
            <a:ln>
              <a:solidFill>
                <a:schemeClr val="tx1"/>
              </a:solidFill>
            </a:ln>
            <a:effectLst/>
          </c:spPr>
          <c:invertIfNegative val="0"/>
          <c:cat>
            <c:strRef>
              <c:f>'L-L'!$B$174:$B$178</c:f>
              <c:strCache>
                <c:ptCount val="5"/>
                <c:pt idx="0">
                  <c:v>Cost of the prosthesis</c:v>
                </c:pt>
                <c:pt idx="1">
                  <c:v>Cost of repairs</c:v>
                </c:pt>
                <c:pt idx="2">
                  <c:v>Lack of a back-up prosthesis</c:v>
                </c:pt>
                <c:pt idx="3">
                  <c:v>Frequency of repairs</c:v>
                </c:pt>
                <c:pt idx="4">
                  <c:v>Time it takes to repair your prosthesis</c:v>
                </c:pt>
              </c:strCache>
            </c:strRef>
          </c:cat>
          <c:val>
            <c:numRef>
              <c:f>'L-L'!$L$174:$L$178</c:f>
              <c:numCache>
                <c:formatCode>0.0</c:formatCode>
                <c:ptCount val="5"/>
                <c:pt idx="0">
                  <c:v>3.625</c:v>
                </c:pt>
                <c:pt idx="1">
                  <c:v>2.125</c:v>
                </c:pt>
                <c:pt idx="2">
                  <c:v>1.875</c:v>
                </c:pt>
                <c:pt idx="3">
                  <c:v>1.5</c:v>
                </c:pt>
                <c:pt idx="4">
                  <c:v>1.375</c:v>
                </c:pt>
              </c:numCache>
            </c:numRef>
          </c:val>
        </c:ser>
        <c:dLbls>
          <c:showLegendKey val="0"/>
          <c:showVal val="0"/>
          <c:showCatName val="0"/>
          <c:showSerName val="0"/>
          <c:showPercent val="0"/>
          <c:showBubbleSize val="0"/>
        </c:dLbls>
        <c:gapWidth val="150"/>
        <c:axId val="223196288"/>
        <c:axId val="223197824"/>
      </c:barChart>
      <c:catAx>
        <c:axId val="223196288"/>
        <c:scaling>
          <c:orientation val="maxMin"/>
        </c:scaling>
        <c:delete val="0"/>
        <c:axPos val="l"/>
        <c:majorTickMark val="out"/>
        <c:minorTickMark val="none"/>
        <c:tickLblPos val="nextTo"/>
        <c:txPr>
          <a:bodyPr/>
          <a:lstStyle/>
          <a:p>
            <a:pPr algn="r">
              <a:defRPr sz="1800"/>
            </a:pPr>
            <a:endParaRPr lang="en-US"/>
          </a:p>
        </c:txPr>
        <c:crossAx val="223197824"/>
        <c:crosses val="autoZero"/>
        <c:auto val="1"/>
        <c:lblAlgn val="ctr"/>
        <c:lblOffset val="100"/>
        <c:noMultiLvlLbl val="0"/>
      </c:catAx>
      <c:valAx>
        <c:axId val="223197824"/>
        <c:scaling>
          <c:orientation val="minMax"/>
          <c:max val="4"/>
          <c:min val="1"/>
        </c:scaling>
        <c:delete val="0"/>
        <c:axPos val="t"/>
        <c:majorGridlines/>
        <c:minorGridlines/>
        <c:numFmt formatCode="0.0" sourceLinked="1"/>
        <c:majorTickMark val="out"/>
        <c:minorTickMark val="none"/>
        <c:tickLblPos val="high"/>
        <c:txPr>
          <a:bodyPr/>
          <a:lstStyle/>
          <a:p>
            <a:pPr>
              <a:defRPr sz="1200"/>
            </a:pPr>
            <a:endParaRPr lang="en-US"/>
          </a:p>
        </c:txPr>
        <c:crossAx val="223196288"/>
        <c:crosses val="autoZero"/>
        <c:crossBetween val="between"/>
        <c:majorUnit val="1"/>
        <c:minorUnit val="0.5"/>
      </c:valAx>
    </c:plotArea>
    <c:legend>
      <c:legendPos val="r"/>
      <c:overlay val="0"/>
      <c:spPr>
        <a:ln>
          <a:solidFill>
            <a:srgbClr val="000000"/>
          </a:solidFill>
        </a:ln>
      </c:spPr>
      <c:txPr>
        <a:bodyPr/>
        <a:lstStyle/>
        <a:p>
          <a:pPr>
            <a:defRPr sz="14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v>Lower-Limb</c:v>
          </c:tx>
          <c:spPr>
            <a:solidFill>
              <a:schemeClr val="accent2">
                <a:lumMod val="75000"/>
              </a:schemeClr>
            </a:solidFill>
            <a:ln>
              <a:solidFill>
                <a:schemeClr val="tx1"/>
              </a:solidFill>
            </a:ln>
          </c:spPr>
          <c:invertIfNegative val="0"/>
          <c:cat>
            <c:strRef>
              <c:f>'UL &amp; LL'!$L$198:$L$202</c:f>
              <c:strCache>
                <c:ptCount val="5"/>
                <c:pt idx="0">
                  <c:v>Farm machinery</c:v>
                </c:pt>
                <c:pt idx="1">
                  <c:v>Other</c:v>
                </c:pt>
                <c:pt idx="2">
                  <c:v>Motor vehicle accident</c:v>
                </c:pt>
                <c:pt idx="3">
                  <c:v>Unknown</c:v>
                </c:pt>
                <c:pt idx="4">
                  <c:v>Disease</c:v>
                </c:pt>
              </c:strCache>
            </c:strRef>
          </c:cat>
          <c:val>
            <c:numRef>
              <c:f>'UL &amp; LL'!$M$198:$M$202</c:f>
              <c:numCache>
                <c:formatCode>General</c:formatCode>
                <c:ptCount val="5"/>
                <c:pt idx="0">
                  <c:v>5</c:v>
                </c:pt>
                <c:pt idx="1">
                  <c:v>4</c:v>
                </c:pt>
                <c:pt idx="2">
                  <c:v>3</c:v>
                </c:pt>
                <c:pt idx="3">
                  <c:v>1</c:v>
                </c:pt>
                <c:pt idx="4">
                  <c:v>1</c:v>
                </c:pt>
              </c:numCache>
            </c:numRef>
          </c:val>
        </c:ser>
        <c:ser>
          <c:idx val="1"/>
          <c:order val="1"/>
          <c:tx>
            <c:v>Upper-Limb</c:v>
          </c:tx>
          <c:spPr>
            <a:solidFill>
              <a:schemeClr val="accent3">
                <a:lumMod val="60000"/>
                <a:lumOff val="40000"/>
              </a:schemeClr>
            </a:solidFill>
            <a:ln>
              <a:solidFill>
                <a:schemeClr val="tx1"/>
              </a:solidFill>
            </a:ln>
          </c:spPr>
          <c:invertIfNegative val="0"/>
          <c:cat>
            <c:strRef>
              <c:f>'UL &amp; LL'!$L$198:$L$202</c:f>
              <c:strCache>
                <c:ptCount val="5"/>
                <c:pt idx="0">
                  <c:v>Farm machinery</c:v>
                </c:pt>
                <c:pt idx="1">
                  <c:v>Other</c:v>
                </c:pt>
                <c:pt idx="2">
                  <c:v>Motor vehicle accident</c:v>
                </c:pt>
                <c:pt idx="3">
                  <c:v>Unknown</c:v>
                </c:pt>
                <c:pt idx="4">
                  <c:v>Disease</c:v>
                </c:pt>
              </c:strCache>
            </c:strRef>
          </c:cat>
          <c:val>
            <c:numRef>
              <c:f>'UL &amp; LL'!$N$198:$N$202</c:f>
              <c:numCache>
                <c:formatCode>General</c:formatCode>
                <c:ptCount val="5"/>
                <c:pt idx="0">
                  <c:v>8</c:v>
                </c:pt>
                <c:pt idx="1">
                  <c:v>3</c:v>
                </c:pt>
                <c:pt idx="2">
                  <c:v>2</c:v>
                </c:pt>
                <c:pt idx="3">
                  <c:v>1</c:v>
                </c:pt>
                <c:pt idx="4">
                  <c:v>0</c:v>
                </c:pt>
              </c:numCache>
            </c:numRef>
          </c:val>
        </c:ser>
        <c:dLbls>
          <c:showLegendKey val="0"/>
          <c:showVal val="0"/>
          <c:showCatName val="0"/>
          <c:showSerName val="0"/>
          <c:showPercent val="0"/>
          <c:showBubbleSize val="0"/>
        </c:dLbls>
        <c:gapWidth val="150"/>
        <c:overlap val="100"/>
        <c:axId val="96860800"/>
        <c:axId val="96928128"/>
      </c:barChart>
      <c:catAx>
        <c:axId val="96860800"/>
        <c:scaling>
          <c:orientation val="minMax"/>
        </c:scaling>
        <c:delete val="0"/>
        <c:axPos val="b"/>
        <c:majorTickMark val="out"/>
        <c:minorTickMark val="none"/>
        <c:tickLblPos val="nextTo"/>
        <c:txPr>
          <a:bodyPr rot="-2700000"/>
          <a:lstStyle/>
          <a:p>
            <a:pPr>
              <a:defRPr sz="1800" b="1" i="0"/>
            </a:pPr>
            <a:endParaRPr lang="en-US"/>
          </a:p>
        </c:txPr>
        <c:crossAx val="96928128"/>
        <c:crosses val="autoZero"/>
        <c:auto val="1"/>
        <c:lblAlgn val="ctr"/>
        <c:lblOffset val="100"/>
        <c:noMultiLvlLbl val="0"/>
      </c:catAx>
      <c:valAx>
        <c:axId val="96928128"/>
        <c:scaling>
          <c:orientation val="minMax"/>
        </c:scaling>
        <c:delete val="0"/>
        <c:axPos val="l"/>
        <c:majorGridlines/>
        <c:title>
          <c:tx>
            <c:rich>
              <a:bodyPr rot="-5400000" vert="horz"/>
              <a:lstStyle/>
              <a:p>
                <a:pPr>
                  <a:defRPr sz="1800"/>
                </a:pPr>
                <a:r>
                  <a:rPr lang="en-US" sz="1800" dirty="0"/>
                  <a:t>Number of respondents</a:t>
                </a:r>
              </a:p>
            </c:rich>
          </c:tx>
          <c:layout>
            <c:manualLayout>
              <c:xMode val="edge"/>
              <c:yMode val="edge"/>
              <c:x val="7.4113852182431201E-3"/>
              <c:y val="6.2042655810021698E-2"/>
            </c:manualLayout>
          </c:layout>
          <c:overlay val="0"/>
        </c:title>
        <c:numFmt formatCode="General" sourceLinked="1"/>
        <c:majorTickMark val="out"/>
        <c:minorTickMark val="none"/>
        <c:tickLblPos val="nextTo"/>
        <c:txPr>
          <a:bodyPr/>
          <a:lstStyle/>
          <a:p>
            <a:pPr>
              <a:defRPr sz="1400"/>
            </a:pPr>
            <a:endParaRPr lang="en-US"/>
          </a:p>
        </c:txPr>
        <c:crossAx val="96860800"/>
        <c:crosses val="autoZero"/>
        <c:crossBetween val="between"/>
        <c:majorUnit val="1"/>
      </c:valAx>
    </c:plotArea>
    <c:legend>
      <c:legendPos val="r"/>
      <c:layout>
        <c:manualLayout>
          <c:xMode val="edge"/>
          <c:yMode val="edge"/>
          <c:x val="0.85942026160672502"/>
          <c:y val="0.34674844487338802"/>
          <c:w val="0.13465063021868001"/>
          <c:h val="0.13417161083744999"/>
        </c:manualLayout>
      </c:layout>
      <c:overlay val="0"/>
      <c:spPr>
        <a:ln>
          <a:solidFill>
            <a:schemeClr val="tx1"/>
          </a:solidFill>
        </a:ln>
      </c:spPr>
      <c:txPr>
        <a:bodyPr/>
        <a:lstStyle/>
        <a:p>
          <a:pPr>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v>Lower-Limb</c:v>
          </c:tx>
          <c:spPr>
            <a:solidFill>
              <a:schemeClr val="accent2">
                <a:lumMod val="75000"/>
              </a:schemeClr>
            </a:solidFill>
            <a:ln>
              <a:solidFill>
                <a:sysClr val="windowText" lastClr="000000"/>
              </a:solidFill>
            </a:ln>
          </c:spPr>
          <c:invertIfNegative val="0"/>
          <c:cat>
            <c:strRef>
              <c:f>'UL &amp; LL'!$L$196:$L$200</c:f>
              <c:strCache>
                <c:ptCount val="5"/>
                <c:pt idx="0">
                  <c:v>Farm machinery</c:v>
                </c:pt>
                <c:pt idx="1">
                  <c:v>Other</c:v>
                </c:pt>
                <c:pt idx="2">
                  <c:v>Motor vehicle accident</c:v>
                </c:pt>
                <c:pt idx="3">
                  <c:v>Unknown</c:v>
                </c:pt>
                <c:pt idx="4">
                  <c:v>Disease</c:v>
                </c:pt>
              </c:strCache>
            </c:strRef>
          </c:cat>
          <c:val>
            <c:numRef>
              <c:f>'UL &amp; LL'!$M$196:$M$200</c:f>
              <c:numCache>
                <c:formatCode>General</c:formatCode>
                <c:ptCount val="5"/>
                <c:pt idx="0">
                  <c:v>5</c:v>
                </c:pt>
                <c:pt idx="1">
                  <c:v>4</c:v>
                </c:pt>
                <c:pt idx="2">
                  <c:v>3</c:v>
                </c:pt>
                <c:pt idx="3">
                  <c:v>1</c:v>
                </c:pt>
                <c:pt idx="4">
                  <c:v>1</c:v>
                </c:pt>
              </c:numCache>
            </c:numRef>
          </c:val>
        </c:ser>
        <c:ser>
          <c:idx val="1"/>
          <c:order val="1"/>
          <c:tx>
            <c:v>Upper-Limb</c:v>
          </c:tx>
          <c:spPr>
            <a:solidFill>
              <a:srgbClr val="9BBB59">
                <a:lumMod val="60000"/>
                <a:lumOff val="40000"/>
              </a:srgbClr>
            </a:solidFill>
            <a:ln>
              <a:solidFill>
                <a:sysClr val="windowText" lastClr="000000"/>
              </a:solidFill>
            </a:ln>
          </c:spPr>
          <c:invertIfNegative val="0"/>
          <c:cat>
            <c:strRef>
              <c:f>'UL &amp; LL'!$L$196:$L$200</c:f>
              <c:strCache>
                <c:ptCount val="5"/>
                <c:pt idx="0">
                  <c:v>Farm machinery</c:v>
                </c:pt>
                <c:pt idx="1">
                  <c:v>Other</c:v>
                </c:pt>
                <c:pt idx="2">
                  <c:v>Motor vehicle accident</c:v>
                </c:pt>
                <c:pt idx="3">
                  <c:v>Unknown</c:v>
                </c:pt>
                <c:pt idx="4">
                  <c:v>Disease</c:v>
                </c:pt>
              </c:strCache>
            </c:strRef>
          </c:cat>
          <c:val>
            <c:numRef>
              <c:f>'UL &amp; LL'!$N$196:$N$200</c:f>
              <c:numCache>
                <c:formatCode>General</c:formatCode>
                <c:ptCount val="5"/>
                <c:pt idx="0">
                  <c:v>8</c:v>
                </c:pt>
                <c:pt idx="1">
                  <c:v>3</c:v>
                </c:pt>
                <c:pt idx="2">
                  <c:v>2</c:v>
                </c:pt>
                <c:pt idx="3">
                  <c:v>1</c:v>
                </c:pt>
                <c:pt idx="4">
                  <c:v>0</c:v>
                </c:pt>
              </c:numCache>
            </c:numRef>
          </c:val>
        </c:ser>
        <c:dLbls>
          <c:showLegendKey val="0"/>
          <c:showVal val="0"/>
          <c:showCatName val="0"/>
          <c:showSerName val="0"/>
          <c:showPercent val="0"/>
          <c:showBubbleSize val="0"/>
        </c:dLbls>
        <c:gapWidth val="150"/>
        <c:overlap val="100"/>
        <c:axId val="96955776"/>
        <c:axId val="96986240"/>
      </c:barChart>
      <c:catAx>
        <c:axId val="96955776"/>
        <c:scaling>
          <c:orientation val="minMax"/>
        </c:scaling>
        <c:delete val="0"/>
        <c:axPos val="b"/>
        <c:majorTickMark val="out"/>
        <c:minorTickMark val="none"/>
        <c:tickLblPos val="nextTo"/>
        <c:txPr>
          <a:bodyPr rot="-2700000"/>
          <a:lstStyle/>
          <a:p>
            <a:pPr>
              <a:defRPr sz="1800" b="1" i="0"/>
            </a:pPr>
            <a:endParaRPr lang="en-US"/>
          </a:p>
        </c:txPr>
        <c:crossAx val="96986240"/>
        <c:crosses val="autoZero"/>
        <c:auto val="1"/>
        <c:lblAlgn val="ctr"/>
        <c:lblOffset val="100"/>
        <c:noMultiLvlLbl val="0"/>
      </c:catAx>
      <c:valAx>
        <c:axId val="96986240"/>
        <c:scaling>
          <c:orientation val="minMax"/>
        </c:scaling>
        <c:delete val="0"/>
        <c:axPos val="l"/>
        <c:majorGridlines/>
        <c:title>
          <c:tx>
            <c:rich>
              <a:bodyPr rot="-5400000" vert="horz"/>
              <a:lstStyle/>
              <a:p>
                <a:pPr>
                  <a:defRPr sz="1800"/>
                </a:pPr>
                <a:r>
                  <a:rPr lang="en-US" sz="1800" dirty="0"/>
                  <a:t>Number of respondents</a:t>
                </a:r>
              </a:p>
            </c:rich>
          </c:tx>
          <c:layout>
            <c:manualLayout>
              <c:xMode val="edge"/>
              <c:yMode val="edge"/>
              <c:x val="7.4113852182431201E-3"/>
              <c:y val="6.2042655810021698E-2"/>
            </c:manualLayout>
          </c:layout>
          <c:overlay val="0"/>
        </c:title>
        <c:numFmt formatCode="General" sourceLinked="1"/>
        <c:majorTickMark val="out"/>
        <c:minorTickMark val="none"/>
        <c:tickLblPos val="nextTo"/>
        <c:txPr>
          <a:bodyPr/>
          <a:lstStyle/>
          <a:p>
            <a:pPr>
              <a:defRPr sz="1400"/>
            </a:pPr>
            <a:endParaRPr lang="en-US"/>
          </a:p>
        </c:txPr>
        <c:crossAx val="96955776"/>
        <c:crosses val="autoZero"/>
        <c:crossBetween val="between"/>
        <c:majorUnit val="1"/>
      </c:valAx>
    </c:plotArea>
    <c:legend>
      <c:legendPos val="r"/>
      <c:layout>
        <c:manualLayout>
          <c:xMode val="edge"/>
          <c:yMode val="edge"/>
          <c:x val="0.85942026160672502"/>
          <c:y val="0.34674844487338802"/>
          <c:w val="0.13465063021868001"/>
          <c:h val="0.13417161083744999"/>
        </c:manualLayout>
      </c:layout>
      <c:overlay val="0"/>
      <c:spPr>
        <a:ln>
          <a:solidFill>
            <a:schemeClr val="tx1"/>
          </a:solidFill>
        </a:ln>
      </c:spPr>
      <c:txPr>
        <a:bodyPr/>
        <a:lstStyle/>
        <a:p>
          <a:pPr>
            <a:defRPr sz="14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v>Lower-Limb</c:v>
          </c:tx>
          <c:spPr>
            <a:solidFill>
              <a:schemeClr val="accent2">
                <a:lumMod val="75000"/>
              </a:schemeClr>
            </a:solidFill>
            <a:ln>
              <a:solidFill>
                <a:schemeClr val="tx1"/>
              </a:solidFill>
            </a:ln>
          </c:spPr>
          <c:invertIfNegative val="0"/>
          <c:cat>
            <c:strRef>
              <c:f>'UL &amp; LL'!$B$124:$B$129</c:f>
              <c:strCache>
                <c:ptCount val="6"/>
                <c:pt idx="0">
                  <c:v>&lt; 1</c:v>
                </c:pt>
                <c:pt idx="1">
                  <c:v>1 to 3</c:v>
                </c:pt>
                <c:pt idx="2">
                  <c:v>4 to 8</c:v>
                </c:pt>
                <c:pt idx="3">
                  <c:v>9 to 15</c:v>
                </c:pt>
                <c:pt idx="4">
                  <c:v>16 to 30</c:v>
                </c:pt>
                <c:pt idx="5">
                  <c:v>&gt; 30</c:v>
                </c:pt>
              </c:strCache>
            </c:strRef>
          </c:cat>
          <c:val>
            <c:numRef>
              <c:f>'UL &amp; LL'!$C$124:$C$129</c:f>
              <c:numCache>
                <c:formatCode>General</c:formatCode>
                <c:ptCount val="6"/>
                <c:pt idx="0">
                  <c:v>0</c:v>
                </c:pt>
                <c:pt idx="1">
                  <c:v>2</c:v>
                </c:pt>
                <c:pt idx="2">
                  <c:v>3</c:v>
                </c:pt>
                <c:pt idx="3">
                  <c:v>3</c:v>
                </c:pt>
                <c:pt idx="4">
                  <c:v>0</c:v>
                </c:pt>
                <c:pt idx="5">
                  <c:v>6</c:v>
                </c:pt>
              </c:numCache>
            </c:numRef>
          </c:val>
        </c:ser>
        <c:ser>
          <c:idx val="1"/>
          <c:order val="1"/>
          <c:tx>
            <c:v>Upper-Limb</c:v>
          </c:tx>
          <c:spPr>
            <a:solidFill>
              <a:schemeClr val="accent3">
                <a:lumMod val="60000"/>
                <a:lumOff val="40000"/>
              </a:schemeClr>
            </a:solidFill>
            <a:ln>
              <a:solidFill>
                <a:schemeClr val="tx1"/>
              </a:solidFill>
            </a:ln>
          </c:spPr>
          <c:invertIfNegative val="0"/>
          <c:cat>
            <c:strRef>
              <c:f>'UL &amp; LL'!$B$124:$B$129</c:f>
              <c:strCache>
                <c:ptCount val="6"/>
                <c:pt idx="0">
                  <c:v>&lt; 1</c:v>
                </c:pt>
                <c:pt idx="1">
                  <c:v>1 to 3</c:v>
                </c:pt>
                <c:pt idx="2">
                  <c:v>4 to 8</c:v>
                </c:pt>
                <c:pt idx="3">
                  <c:v>9 to 15</c:v>
                </c:pt>
                <c:pt idx="4">
                  <c:v>16 to 30</c:v>
                </c:pt>
                <c:pt idx="5">
                  <c:v>&gt; 30</c:v>
                </c:pt>
              </c:strCache>
            </c:strRef>
          </c:cat>
          <c:val>
            <c:numRef>
              <c:f>'UL &amp; LL'!$F$124:$F$129</c:f>
              <c:numCache>
                <c:formatCode>General</c:formatCode>
                <c:ptCount val="6"/>
                <c:pt idx="0">
                  <c:v>0</c:v>
                </c:pt>
                <c:pt idx="1">
                  <c:v>3</c:v>
                </c:pt>
                <c:pt idx="2">
                  <c:v>3</c:v>
                </c:pt>
                <c:pt idx="3">
                  <c:v>1</c:v>
                </c:pt>
                <c:pt idx="4">
                  <c:v>4</c:v>
                </c:pt>
                <c:pt idx="5">
                  <c:v>3</c:v>
                </c:pt>
              </c:numCache>
            </c:numRef>
          </c:val>
        </c:ser>
        <c:dLbls>
          <c:showLegendKey val="0"/>
          <c:showVal val="0"/>
          <c:showCatName val="0"/>
          <c:showSerName val="0"/>
          <c:showPercent val="0"/>
          <c:showBubbleSize val="0"/>
        </c:dLbls>
        <c:gapWidth val="150"/>
        <c:overlap val="100"/>
        <c:axId val="97049216"/>
        <c:axId val="97055104"/>
      </c:barChart>
      <c:catAx>
        <c:axId val="97049216"/>
        <c:scaling>
          <c:orientation val="minMax"/>
        </c:scaling>
        <c:delete val="0"/>
        <c:axPos val="b"/>
        <c:majorTickMark val="out"/>
        <c:minorTickMark val="none"/>
        <c:tickLblPos val="nextTo"/>
        <c:txPr>
          <a:bodyPr/>
          <a:lstStyle/>
          <a:p>
            <a:pPr>
              <a:defRPr sz="1800"/>
            </a:pPr>
            <a:endParaRPr lang="en-US"/>
          </a:p>
        </c:txPr>
        <c:crossAx val="97055104"/>
        <c:crosses val="autoZero"/>
        <c:auto val="1"/>
        <c:lblAlgn val="ctr"/>
        <c:lblOffset val="100"/>
        <c:noMultiLvlLbl val="0"/>
      </c:catAx>
      <c:valAx>
        <c:axId val="97055104"/>
        <c:scaling>
          <c:orientation val="minMax"/>
        </c:scaling>
        <c:delete val="0"/>
        <c:axPos val="l"/>
        <c:majorGridlines/>
        <c:title>
          <c:tx>
            <c:rich>
              <a:bodyPr rot="-5400000" vert="horz"/>
              <a:lstStyle/>
              <a:p>
                <a:pPr>
                  <a:defRPr sz="1800"/>
                </a:pPr>
                <a:r>
                  <a:rPr lang="en-US" sz="1800" dirty="0"/>
                  <a:t>Number of Respondents</a:t>
                </a:r>
              </a:p>
            </c:rich>
          </c:tx>
          <c:overlay val="0"/>
        </c:title>
        <c:numFmt formatCode="General" sourceLinked="1"/>
        <c:majorTickMark val="out"/>
        <c:minorTickMark val="none"/>
        <c:tickLblPos val="nextTo"/>
        <c:txPr>
          <a:bodyPr/>
          <a:lstStyle/>
          <a:p>
            <a:pPr>
              <a:defRPr sz="1400"/>
            </a:pPr>
            <a:endParaRPr lang="en-US"/>
          </a:p>
        </c:txPr>
        <c:crossAx val="97049216"/>
        <c:crosses val="autoZero"/>
        <c:crossBetween val="between"/>
      </c:valAx>
    </c:plotArea>
    <c:legend>
      <c:legendPos val="r"/>
      <c:overlay val="0"/>
      <c:spPr>
        <a:ln>
          <a:solidFill>
            <a:schemeClr val="tx1"/>
          </a:solidFill>
        </a:ln>
      </c:spPr>
      <c:txPr>
        <a:bodyPr/>
        <a:lstStyle/>
        <a:p>
          <a:pPr>
            <a:defRPr sz="1400" baseline="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v>Lower-Limb</c:v>
          </c:tx>
          <c:spPr>
            <a:solidFill>
              <a:schemeClr val="accent2">
                <a:lumMod val="75000"/>
              </a:schemeClr>
            </a:solidFill>
            <a:ln>
              <a:solidFill>
                <a:sysClr val="windowText" lastClr="000000"/>
              </a:solidFill>
            </a:ln>
          </c:spPr>
          <c:invertIfNegative val="0"/>
          <c:cat>
            <c:strRef>
              <c:f>'UL &amp; LL'!$B$124:$B$129</c:f>
              <c:strCache>
                <c:ptCount val="6"/>
                <c:pt idx="0">
                  <c:v>&lt; 1</c:v>
                </c:pt>
                <c:pt idx="1">
                  <c:v>1 to 3</c:v>
                </c:pt>
                <c:pt idx="2">
                  <c:v>4 to 8</c:v>
                </c:pt>
                <c:pt idx="3">
                  <c:v>9 to 15</c:v>
                </c:pt>
                <c:pt idx="4">
                  <c:v>16 to 30</c:v>
                </c:pt>
                <c:pt idx="5">
                  <c:v>&gt; 30</c:v>
                </c:pt>
              </c:strCache>
            </c:strRef>
          </c:cat>
          <c:val>
            <c:numRef>
              <c:f>'UL &amp; LL'!$C$124:$C$129</c:f>
              <c:numCache>
                <c:formatCode>General</c:formatCode>
                <c:ptCount val="6"/>
                <c:pt idx="0">
                  <c:v>0</c:v>
                </c:pt>
                <c:pt idx="1">
                  <c:v>2</c:v>
                </c:pt>
                <c:pt idx="2">
                  <c:v>3</c:v>
                </c:pt>
                <c:pt idx="3">
                  <c:v>3</c:v>
                </c:pt>
                <c:pt idx="4">
                  <c:v>0</c:v>
                </c:pt>
                <c:pt idx="5">
                  <c:v>6</c:v>
                </c:pt>
              </c:numCache>
            </c:numRef>
          </c:val>
        </c:ser>
        <c:ser>
          <c:idx val="1"/>
          <c:order val="1"/>
          <c:tx>
            <c:v>Upper-Limb</c:v>
          </c:tx>
          <c:spPr>
            <a:solidFill>
              <a:srgbClr val="9BBB59">
                <a:lumMod val="60000"/>
                <a:lumOff val="40000"/>
              </a:srgbClr>
            </a:solidFill>
            <a:ln>
              <a:solidFill>
                <a:sysClr val="windowText" lastClr="000000"/>
              </a:solidFill>
            </a:ln>
          </c:spPr>
          <c:invertIfNegative val="0"/>
          <c:cat>
            <c:strRef>
              <c:f>'UL &amp; LL'!$B$124:$B$129</c:f>
              <c:strCache>
                <c:ptCount val="6"/>
                <c:pt idx="0">
                  <c:v>&lt; 1</c:v>
                </c:pt>
                <c:pt idx="1">
                  <c:v>1 to 3</c:v>
                </c:pt>
                <c:pt idx="2">
                  <c:v>4 to 8</c:v>
                </c:pt>
                <c:pt idx="3">
                  <c:v>9 to 15</c:v>
                </c:pt>
                <c:pt idx="4">
                  <c:v>16 to 30</c:v>
                </c:pt>
                <c:pt idx="5">
                  <c:v>&gt; 30</c:v>
                </c:pt>
              </c:strCache>
            </c:strRef>
          </c:cat>
          <c:val>
            <c:numRef>
              <c:f>'UL &amp; LL'!$F$124:$F$129</c:f>
              <c:numCache>
                <c:formatCode>General</c:formatCode>
                <c:ptCount val="6"/>
                <c:pt idx="0">
                  <c:v>0</c:v>
                </c:pt>
                <c:pt idx="1">
                  <c:v>3</c:v>
                </c:pt>
                <c:pt idx="2">
                  <c:v>3</c:v>
                </c:pt>
                <c:pt idx="3">
                  <c:v>1</c:v>
                </c:pt>
                <c:pt idx="4">
                  <c:v>4</c:v>
                </c:pt>
                <c:pt idx="5">
                  <c:v>3</c:v>
                </c:pt>
              </c:numCache>
            </c:numRef>
          </c:val>
        </c:ser>
        <c:dLbls>
          <c:showLegendKey val="0"/>
          <c:showVal val="0"/>
          <c:showCatName val="0"/>
          <c:showSerName val="0"/>
          <c:showPercent val="0"/>
          <c:showBubbleSize val="0"/>
        </c:dLbls>
        <c:gapWidth val="150"/>
        <c:overlap val="100"/>
        <c:axId val="97281536"/>
        <c:axId val="97283072"/>
      </c:barChart>
      <c:catAx>
        <c:axId val="97281536"/>
        <c:scaling>
          <c:orientation val="minMax"/>
        </c:scaling>
        <c:delete val="0"/>
        <c:axPos val="b"/>
        <c:majorTickMark val="out"/>
        <c:minorTickMark val="none"/>
        <c:tickLblPos val="nextTo"/>
        <c:txPr>
          <a:bodyPr/>
          <a:lstStyle/>
          <a:p>
            <a:pPr>
              <a:defRPr sz="1800"/>
            </a:pPr>
            <a:endParaRPr lang="en-US"/>
          </a:p>
        </c:txPr>
        <c:crossAx val="97283072"/>
        <c:crosses val="autoZero"/>
        <c:auto val="1"/>
        <c:lblAlgn val="ctr"/>
        <c:lblOffset val="100"/>
        <c:noMultiLvlLbl val="0"/>
      </c:catAx>
      <c:valAx>
        <c:axId val="97283072"/>
        <c:scaling>
          <c:orientation val="minMax"/>
        </c:scaling>
        <c:delete val="0"/>
        <c:axPos val="l"/>
        <c:majorGridlines/>
        <c:title>
          <c:tx>
            <c:rich>
              <a:bodyPr rot="-5400000" vert="horz"/>
              <a:lstStyle/>
              <a:p>
                <a:pPr>
                  <a:defRPr sz="1800"/>
                </a:pPr>
                <a:r>
                  <a:rPr lang="en-US" sz="1800" dirty="0"/>
                  <a:t>Number of Respondents</a:t>
                </a:r>
              </a:p>
            </c:rich>
          </c:tx>
          <c:overlay val="0"/>
        </c:title>
        <c:numFmt formatCode="General" sourceLinked="1"/>
        <c:majorTickMark val="out"/>
        <c:minorTickMark val="none"/>
        <c:tickLblPos val="nextTo"/>
        <c:txPr>
          <a:bodyPr/>
          <a:lstStyle/>
          <a:p>
            <a:pPr>
              <a:defRPr sz="1400"/>
            </a:pPr>
            <a:endParaRPr lang="en-US"/>
          </a:p>
        </c:txPr>
        <c:crossAx val="97281536"/>
        <c:crosses val="autoZero"/>
        <c:crossBetween val="between"/>
      </c:valAx>
    </c:plotArea>
    <c:legend>
      <c:legendPos val="r"/>
      <c:overlay val="0"/>
      <c:spPr>
        <a:ln>
          <a:solidFill>
            <a:schemeClr val="tx1"/>
          </a:solidFill>
        </a:ln>
      </c:spPr>
      <c:txPr>
        <a:bodyPr/>
        <a:lstStyle/>
        <a:p>
          <a:pPr>
            <a:defRPr sz="1400" baseline="0"/>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All U-L</c:v>
          </c:tx>
          <c:spPr>
            <a:solidFill>
              <a:schemeClr val="accent3">
                <a:lumMod val="50000"/>
              </a:schemeClr>
            </a:solidFill>
            <a:effectLst/>
          </c:spPr>
          <c:invertIfNegative val="0"/>
          <c:dLbls>
            <c:txPr>
              <a:bodyPr/>
              <a:lstStyle/>
              <a:p>
                <a:pPr>
                  <a:defRPr sz="1400"/>
                </a:pPr>
                <a:endParaRPr lang="en-US"/>
              </a:p>
            </c:txPr>
            <c:showLegendKey val="0"/>
            <c:showVal val="1"/>
            <c:showCatName val="0"/>
            <c:showSerName val="0"/>
            <c:showPercent val="0"/>
            <c:showBubbleSize val="0"/>
            <c:showLeaderLines val="0"/>
          </c:dLbls>
          <c:cat>
            <c:strRef>
              <c:f>'U-L'!$B$101:$B$105</c:f>
              <c:strCache>
                <c:ptCount val="5"/>
                <c:pt idx="0">
                  <c:v>Durability of components</c:v>
                </c:pt>
                <c:pt idx="1">
                  <c:v>Frequency of repairs</c:v>
                </c:pt>
                <c:pt idx="2">
                  <c:v>Fit of prosthetic socket</c:v>
                </c:pt>
                <c:pt idx="3">
                  <c:v>Ability to clean the prosthesis</c:v>
                </c:pt>
                <c:pt idx="4">
                  <c:v>Failure of suspension system</c:v>
                </c:pt>
              </c:strCache>
            </c:strRef>
          </c:cat>
          <c:val>
            <c:numRef>
              <c:f>'U-L'!$N$101:$N$105</c:f>
              <c:numCache>
                <c:formatCode>0.0</c:formatCode>
                <c:ptCount val="5"/>
                <c:pt idx="0">
                  <c:v>2</c:v>
                </c:pt>
                <c:pt idx="1">
                  <c:v>1.9</c:v>
                </c:pt>
                <c:pt idx="2">
                  <c:v>1.8</c:v>
                </c:pt>
                <c:pt idx="3">
                  <c:v>1.6</c:v>
                </c:pt>
                <c:pt idx="4">
                  <c:v>1.5</c:v>
                </c:pt>
              </c:numCache>
            </c:numRef>
          </c:val>
        </c:ser>
        <c:dLbls>
          <c:showLegendKey val="0"/>
          <c:showVal val="0"/>
          <c:showCatName val="0"/>
          <c:showSerName val="0"/>
          <c:showPercent val="0"/>
          <c:showBubbleSize val="0"/>
        </c:dLbls>
        <c:gapWidth val="150"/>
        <c:axId val="97354496"/>
        <c:axId val="97356032"/>
      </c:barChart>
      <c:catAx>
        <c:axId val="97354496"/>
        <c:scaling>
          <c:orientation val="maxMin"/>
        </c:scaling>
        <c:delete val="0"/>
        <c:axPos val="l"/>
        <c:majorTickMark val="out"/>
        <c:minorTickMark val="none"/>
        <c:tickLblPos val="nextTo"/>
        <c:txPr>
          <a:bodyPr/>
          <a:lstStyle/>
          <a:p>
            <a:pPr>
              <a:defRPr sz="1800"/>
            </a:pPr>
            <a:endParaRPr lang="en-US"/>
          </a:p>
        </c:txPr>
        <c:crossAx val="97356032"/>
        <c:crosses val="autoZero"/>
        <c:auto val="1"/>
        <c:lblAlgn val="ctr"/>
        <c:lblOffset val="100"/>
        <c:noMultiLvlLbl val="0"/>
      </c:catAx>
      <c:valAx>
        <c:axId val="97356032"/>
        <c:scaling>
          <c:orientation val="minMax"/>
          <c:max val="4"/>
          <c:min val="1"/>
        </c:scaling>
        <c:delete val="0"/>
        <c:axPos val="t"/>
        <c:majorGridlines/>
        <c:minorGridlines/>
        <c:numFmt formatCode="0.0" sourceLinked="1"/>
        <c:majorTickMark val="out"/>
        <c:minorTickMark val="none"/>
        <c:tickLblPos val="high"/>
        <c:txPr>
          <a:bodyPr/>
          <a:lstStyle/>
          <a:p>
            <a:pPr>
              <a:defRPr sz="1200"/>
            </a:pPr>
            <a:endParaRPr lang="en-US"/>
          </a:p>
        </c:txPr>
        <c:crossAx val="97354496"/>
        <c:crosses val="autoZero"/>
        <c:crossBetween val="between"/>
        <c:majorUnit val="1"/>
        <c:minorUnit val="0.5"/>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v>B-P only</c:v>
          </c:tx>
          <c:spPr>
            <a:solidFill>
              <a:schemeClr val="accent1">
                <a:lumMod val="75000"/>
              </a:schemeClr>
            </a:solidFill>
            <a:effectLst/>
          </c:spPr>
          <c:invertIfNegative val="0"/>
          <c:dLbls>
            <c:txPr>
              <a:bodyPr/>
              <a:lstStyle/>
              <a:p>
                <a:pPr>
                  <a:defRPr sz="1400"/>
                </a:pPr>
                <a:endParaRPr lang="en-US"/>
              </a:p>
            </c:txPr>
            <c:showLegendKey val="0"/>
            <c:showVal val="1"/>
            <c:showCatName val="0"/>
            <c:showSerName val="0"/>
            <c:showPercent val="0"/>
            <c:showBubbleSize val="0"/>
            <c:showLeaderLines val="0"/>
          </c:dLbls>
          <c:cat>
            <c:strRef>
              <c:f>'U-L'!$Q$101:$Q$109</c:f>
              <c:strCache>
                <c:ptCount val="9"/>
                <c:pt idx="0">
                  <c:v>Cables breaking</c:v>
                </c:pt>
                <c:pt idx="1">
                  <c:v>Harness chafes/irritates skin</c:v>
                </c:pt>
                <c:pt idx="2">
                  <c:v>Durability of components</c:v>
                </c:pt>
                <c:pt idx="3">
                  <c:v>Frequency of repairs</c:v>
                </c:pt>
                <c:pt idx="4">
                  <c:v>Ability to clean the prosthesis</c:v>
                </c:pt>
                <c:pt idx="5">
                  <c:v>Failure of suspension system</c:v>
                </c:pt>
                <c:pt idx="6">
                  <c:v>Wrist wears out</c:v>
                </c:pt>
                <c:pt idx="7">
                  <c:v>Fit of prosthetic socket</c:v>
                </c:pt>
                <c:pt idx="8">
                  <c:v>Hooks bend during use</c:v>
                </c:pt>
              </c:strCache>
            </c:strRef>
          </c:cat>
          <c:val>
            <c:numRef>
              <c:f>'U-L'!$Z$101:$Z$109</c:f>
              <c:numCache>
                <c:formatCode>0.0</c:formatCode>
                <c:ptCount val="9"/>
                <c:pt idx="0">
                  <c:v>2</c:v>
                </c:pt>
                <c:pt idx="1">
                  <c:v>1.857142857142857</c:v>
                </c:pt>
                <c:pt idx="2">
                  <c:v>1.714285714285714</c:v>
                </c:pt>
                <c:pt idx="3">
                  <c:v>1.714285714285714</c:v>
                </c:pt>
                <c:pt idx="4">
                  <c:v>1.571428571428571</c:v>
                </c:pt>
                <c:pt idx="5">
                  <c:v>1.571428571428571</c:v>
                </c:pt>
                <c:pt idx="6">
                  <c:v>1.571428571428571</c:v>
                </c:pt>
                <c:pt idx="7">
                  <c:v>1.4285714285714299</c:v>
                </c:pt>
                <c:pt idx="8">
                  <c:v>1.285714285714286</c:v>
                </c:pt>
              </c:numCache>
            </c:numRef>
          </c:val>
        </c:ser>
        <c:dLbls>
          <c:showLegendKey val="0"/>
          <c:showVal val="0"/>
          <c:showCatName val="0"/>
          <c:showSerName val="0"/>
          <c:showPercent val="0"/>
          <c:showBubbleSize val="0"/>
        </c:dLbls>
        <c:gapWidth val="150"/>
        <c:axId val="103542784"/>
        <c:axId val="103544320"/>
      </c:barChart>
      <c:catAx>
        <c:axId val="103542784"/>
        <c:scaling>
          <c:orientation val="maxMin"/>
        </c:scaling>
        <c:delete val="0"/>
        <c:axPos val="l"/>
        <c:numFmt formatCode="0.0" sourceLinked="1"/>
        <c:majorTickMark val="out"/>
        <c:minorTickMark val="none"/>
        <c:tickLblPos val="nextTo"/>
        <c:txPr>
          <a:bodyPr/>
          <a:lstStyle/>
          <a:p>
            <a:pPr>
              <a:defRPr sz="1800" baseline="0"/>
            </a:pPr>
            <a:endParaRPr lang="en-US"/>
          </a:p>
        </c:txPr>
        <c:crossAx val="103544320"/>
        <c:crosses val="autoZero"/>
        <c:auto val="1"/>
        <c:lblAlgn val="ctr"/>
        <c:lblOffset val="100"/>
        <c:noMultiLvlLbl val="0"/>
      </c:catAx>
      <c:valAx>
        <c:axId val="103544320"/>
        <c:scaling>
          <c:orientation val="minMax"/>
          <c:max val="4"/>
          <c:min val="1"/>
        </c:scaling>
        <c:delete val="0"/>
        <c:axPos val="t"/>
        <c:majorGridlines/>
        <c:minorGridlines/>
        <c:numFmt formatCode="0.0" sourceLinked="1"/>
        <c:majorTickMark val="out"/>
        <c:minorTickMark val="none"/>
        <c:tickLblPos val="high"/>
        <c:txPr>
          <a:bodyPr/>
          <a:lstStyle/>
          <a:p>
            <a:pPr>
              <a:defRPr sz="1200"/>
            </a:pPr>
            <a:endParaRPr lang="en-US"/>
          </a:p>
        </c:txPr>
        <c:crossAx val="103542784"/>
        <c:crosses val="autoZero"/>
        <c:crossBetween val="between"/>
        <c:majorUnit val="1"/>
        <c:minorUnit val="0.5"/>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cdr:y>
    </cdr:from>
    <cdr:to>
      <cdr:x>1</cdr:x>
      <cdr:y>1</cdr:y>
    </cdr:to>
    <cdr:sp macro="" textlink="">
      <cdr:nvSpPr>
        <cdr:cNvPr id="2" name="Rounded Rectangle 1"/>
        <cdr:cNvSpPr/>
      </cdr:nvSpPr>
      <cdr:spPr>
        <a:xfrm xmlns:a="http://schemas.openxmlformats.org/drawingml/2006/main">
          <a:off x="-3124200" y="0"/>
          <a:ext cx="5257800" cy="2307580"/>
        </a:xfrm>
        <a:prstGeom xmlns:a="http://schemas.openxmlformats.org/drawingml/2006/main" prst="roundRect">
          <a:avLst>
            <a:gd name="adj" fmla="val 8200"/>
          </a:avLst>
        </a:prstGeom>
        <a:noFill xmlns:a="http://schemas.openxmlformats.org/drawingml/2006/main"/>
        <a:ln xmlns:a="http://schemas.openxmlformats.org/drawingml/2006/main" w="38100" cmpd="sng">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482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r>
              <a:rPr lang="en-US" dirty="0"/>
              <a:t>Prostheses for farmers and ranchers:  What is used, what is needed?</a:t>
            </a:r>
          </a:p>
        </p:txBody>
      </p:sp>
      <p:sp>
        <p:nvSpPr>
          <p:cNvPr id="3" name="Date Placeholder 2"/>
          <p:cNvSpPr>
            <a:spLocks noGrp="1"/>
          </p:cNvSpPr>
          <p:nvPr>
            <p:ph type="dt" sz="quarter" idx="1"/>
          </p:nvPr>
        </p:nvSpPr>
        <p:spPr>
          <a:xfrm>
            <a:off x="4878387" y="8686800"/>
            <a:ext cx="1979613"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endParaRPr lang="en-US" dirty="0"/>
          </a:p>
          <a:p>
            <a:r>
              <a:rPr lang="en-US" dirty="0"/>
              <a:t>November 2014</a:t>
            </a:r>
          </a:p>
        </p:txBody>
      </p:sp>
      <p:sp>
        <p:nvSpPr>
          <p:cNvPr id="4" name="Footer Placeholder 3"/>
          <p:cNvSpPr>
            <a:spLocks noGrp="1"/>
          </p:cNvSpPr>
          <p:nvPr>
            <p:ph type="ftr" sz="quarter" idx="2"/>
          </p:nvPr>
        </p:nvSpPr>
        <p:spPr>
          <a:xfrm>
            <a:off x="0" y="8685213"/>
            <a:ext cx="3733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dirty="0"/>
              <a:t>Northwestern University Prosthetics-Orthotics Center</a:t>
            </a:r>
          </a:p>
        </p:txBody>
      </p:sp>
      <p:sp>
        <p:nvSpPr>
          <p:cNvPr id="5" name="Slide Number Placeholder 4"/>
          <p:cNvSpPr>
            <a:spLocks noGrp="1"/>
          </p:cNvSpPr>
          <p:nvPr>
            <p:ph type="sldNum" sz="quarter" idx="3"/>
          </p:nvPr>
        </p:nvSpPr>
        <p:spPr>
          <a:xfrm>
            <a:off x="4876799" y="0"/>
            <a:ext cx="1979614"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BA6B2F5B-76C1-9443-9198-EEC0EEFCCE42}" type="slidenum">
              <a:rPr lang="en-US"/>
              <a:pPr/>
              <a:t>‹#›</a:t>
            </a:fld>
            <a:endParaRPr lang="en-US" dirty="0"/>
          </a:p>
        </p:txBody>
      </p:sp>
    </p:spTree>
    <p:extLst>
      <p:ext uri="{BB962C8B-B14F-4D97-AF65-F5344CB8AC3E}">
        <p14:creationId xmlns:p14="http://schemas.microsoft.com/office/powerpoint/2010/main" val="14406206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619625"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r>
              <a:rPr lang="en-US" dirty="0"/>
              <a:t>Prostheses for farmers and ranchers:  What is used, what is needed?</a:t>
            </a:r>
          </a:p>
        </p:txBody>
      </p:sp>
      <p:sp>
        <p:nvSpPr>
          <p:cNvPr id="3" name="Date Placeholder 2"/>
          <p:cNvSpPr>
            <a:spLocks noGrp="1"/>
          </p:cNvSpPr>
          <p:nvPr>
            <p:ph type="dt" idx="1"/>
          </p:nvPr>
        </p:nvSpPr>
        <p:spPr>
          <a:xfrm>
            <a:off x="5238749" y="8685213"/>
            <a:ext cx="1617663"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r>
              <a:rPr lang="en-US" dirty="0"/>
              <a:t>November 2014</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4619624"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dirty="0"/>
              <a:t>Northwestern University Prosthetics-Orthotics Center</a:t>
            </a:r>
          </a:p>
        </p:txBody>
      </p:sp>
      <p:sp>
        <p:nvSpPr>
          <p:cNvPr id="7" name="Slide Number Placeholder 6"/>
          <p:cNvSpPr>
            <a:spLocks noGrp="1"/>
          </p:cNvSpPr>
          <p:nvPr>
            <p:ph type="sldNum" sz="quarter" idx="5"/>
          </p:nvPr>
        </p:nvSpPr>
        <p:spPr>
          <a:xfrm>
            <a:off x="5238748" y="0"/>
            <a:ext cx="1617664"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92D698BA-18EF-7141-A49B-BDB11F9A928C}" type="slidenum">
              <a:rPr lang="en-US"/>
              <a:pPr/>
              <a:t>‹#›</a:t>
            </a:fld>
            <a:endParaRPr lang="en-US" dirty="0"/>
          </a:p>
        </p:txBody>
      </p:sp>
    </p:spTree>
    <p:extLst>
      <p:ext uri="{BB962C8B-B14F-4D97-AF65-F5344CB8AC3E}">
        <p14:creationId xmlns:p14="http://schemas.microsoft.com/office/powerpoint/2010/main" val="3501594530"/>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b="0" kern="1200">
        <a:solidFill>
          <a:schemeClr val="tx1"/>
        </a:solidFill>
        <a:latin typeface="+mn-lt"/>
        <a:ea typeface="ＭＳ Ｐゴシック" charset="0"/>
        <a:cs typeface="+mn-cs"/>
      </a:defRPr>
    </a:lvl1pPr>
    <a:lvl2pPr marL="457200" algn="l" defTabSz="457200" rtl="0" eaLnBrk="0" fontAlgn="base" hangingPunct="0">
      <a:spcBef>
        <a:spcPct val="30000"/>
      </a:spcBef>
      <a:spcAft>
        <a:spcPct val="0"/>
      </a:spcAft>
      <a:defRPr sz="1200" b="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b="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b="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b="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kern="1200" dirty="0">
                <a:solidFill>
                  <a:srgbClr val="000000"/>
                </a:solidFill>
                <a:effectLst/>
                <a:latin typeface="+mn-lt"/>
                <a:ea typeface="ＭＳ Ｐゴシック" charset="0"/>
                <a:cs typeface="Apple Casual"/>
              </a:rPr>
              <a:t>"Prostheses for farmers and ranchers:  What is used, what is needed"</a:t>
            </a:r>
          </a:p>
          <a:p>
            <a:r>
              <a:rPr lang="en-US" sz="1200" b="0" kern="1200" dirty="0">
                <a:solidFill>
                  <a:srgbClr val="000000"/>
                </a:solidFill>
                <a:effectLst/>
                <a:latin typeface="+mn-lt"/>
                <a:ea typeface="ＭＳ Ｐゴシック" charset="0"/>
                <a:cs typeface="Apple Casual"/>
              </a:rPr>
              <a:t> </a:t>
            </a:r>
          </a:p>
          <a:p>
            <a:r>
              <a:rPr lang="en-US" sz="1200" b="0" kern="1200" dirty="0">
                <a:solidFill>
                  <a:srgbClr val="000000"/>
                </a:solidFill>
                <a:effectLst/>
                <a:latin typeface="+mn-lt"/>
                <a:ea typeface="ＭＳ Ｐゴシック" charset="0"/>
                <a:cs typeface="Apple Casual"/>
              </a:rPr>
              <a:t>This webinar is based on research conducted at the Northwestern University Feinberg School of Medicine Prosthetics-Orthotics Center for Education and Research with contributions by Craig Heckathorne, Kathryn Waldera, Margaret Parker, Stefania Fatone, and Steven Gard and presented by Craig Heckathorne, Project Director.</a:t>
            </a:r>
          </a:p>
          <a:p>
            <a:endParaRPr lang="en-US" sz="1200" dirty="0">
              <a:solidFill>
                <a:srgbClr val="000000"/>
              </a:solidFill>
              <a:latin typeface="+mn-lt"/>
              <a:ea typeface="ＭＳ Ｐゴシック" charset="0"/>
              <a:cs typeface="Apple Casual"/>
            </a:endParaRPr>
          </a:p>
          <a:p>
            <a:r>
              <a:rPr lang="en-US" sz="1200" dirty="0">
                <a:solidFill>
                  <a:srgbClr val="000000"/>
                </a:solidFill>
                <a:latin typeface="+mn-lt"/>
                <a:ea typeface="ＭＳ Ｐゴシック" charset="0"/>
                <a:cs typeface="Apple Casual"/>
              </a:rPr>
              <a:t>————————————————————</a:t>
            </a:r>
          </a:p>
          <a:p>
            <a:r>
              <a:rPr lang="en-US" sz="1200" dirty="0">
                <a:solidFill>
                  <a:srgbClr val="000000"/>
                </a:solidFill>
                <a:latin typeface="+mn-lt"/>
                <a:ea typeface="ＭＳ Ｐゴシック" charset="0"/>
                <a:cs typeface="Apple Casual"/>
              </a:rPr>
              <a:t>version 7</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rgbClr val="000000"/>
                </a:solidFill>
                <a:latin typeface="+mn-lt"/>
                <a:ea typeface="ＭＳ Ｐゴシック" charset="0"/>
                <a:cs typeface="Apple Casual"/>
              </a:rPr>
              <a:t>————————————————————</a:t>
            </a:r>
          </a:p>
          <a:p>
            <a:endParaRPr lang="en-US" sz="1200" dirty="0">
              <a:solidFill>
                <a:srgbClr val="000000"/>
              </a:solidFill>
              <a:latin typeface="+mn-lt"/>
              <a:ea typeface="ＭＳ Ｐゴシック" charset="0"/>
              <a:cs typeface="Apple Casual"/>
            </a:endParaRPr>
          </a:p>
          <a:p>
            <a:r>
              <a:rPr lang="en-US" sz="1200" dirty="0">
                <a:solidFill>
                  <a:srgbClr val="000000"/>
                </a:solidFill>
                <a:latin typeface="+mn-lt"/>
                <a:ea typeface="ＭＳ Ｐゴシック" charset="0"/>
                <a:cs typeface="Apple Casual"/>
              </a:rPr>
              <a:t>Heckathorne and Waldera – primary co-investigators; Waldera was Project Director until January 2012,</a:t>
            </a:r>
            <a:r>
              <a:rPr lang="en-US" sz="1200" baseline="0" dirty="0">
                <a:solidFill>
                  <a:srgbClr val="000000"/>
                </a:solidFill>
                <a:latin typeface="+mn-lt"/>
                <a:ea typeface="ＭＳ Ｐゴシック" charset="0"/>
                <a:cs typeface="Apple Casual"/>
              </a:rPr>
              <a:t> Heckathorne was Project Director from January 2012 through November 2014</a:t>
            </a:r>
            <a:endParaRPr lang="en-US" sz="1200" dirty="0">
              <a:solidFill>
                <a:srgbClr val="000000"/>
              </a:solidFill>
              <a:latin typeface="+mn-lt"/>
              <a:ea typeface="ＭＳ Ｐゴシック" charset="0"/>
              <a:cs typeface="Apple Casual"/>
            </a:endParaRPr>
          </a:p>
          <a:p>
            <a:r>
              <a:rPr lang="en-US" sz="1200" dirty="0">
                <a:solidFill>
                  <a:srgbClr val="000000"/>
                </a:solidFill>
                <a:latin typeface="+mn-lt"/>
                <a:ea typeface="ＭＳ Ｐゴシック" charset="0"/>
                <a:cs typeface="Apple Casual"/>
              </a:rPr>
              <a:t>Parker and Fatone – assisted in analysis and interpretation of data</a:t>
            </a:r>
          </a:p>
          <a:p>
            <a:r>
              <a:rPr lang="en-US" sz="1200" dirty="0">
                <a:solidFill>
                  <a:srgbClr val="000000"/>
                </a:solidFill>
                <a:latin typeface="+mn-lt"/>
                <a:ea typeface="ＭＳ Ｐゴシック" charset="0"/>
                <a:cs typeface="Apple Casual"/>
              </a:rPr>
              <a:t>     Margaret Parker, Department of Epidemiology and Biostatistics, School of Public Health, University of Illinois at Chicago</a:t>
            </a:r>
          </a:p>
          <a:p>
            <a:r>
              <a:rPr lang="en-US" sz="1200" dirty="0">
                <a:solidFill>
                  <a:srgbClr val="000000"/>
                </a:solidFill>
                <a:latin typeface="+mn-lt"/>
                <a:ea typeface="ＭＳ Ｐゴシック" charset="0"/>
                <a:cs typeface="Apple Casual"/>
              </a:rPr>
              <a:t>Steven Gard – PI on project; approved protocol</a:t>
            </a:r>
            <a:r>
              <a:rPr lang="en-US" sz="1200" baseline="0" dirty="0">
                <a:solidFill>
                  <a:srgbClr val="000000"/>
                </a:solidFill>
                <a:latin typeface="+mn-lt"/>
                <a:ea typeface="ＭＳ Ｐゴシック" charset="0"/>
                <a:cs typeface="Apple Casual"/>
              </a:rPr>
              <a:t> and all IRB-related actions</a:t>
            </a:r>
            <a:endParaRPr lang="en-US" sz="1200" dirty="0">
              <a:solidFill>
                <a:srgbClr val="000000"/>
              </a:solidFill>
              <a:latin typeface="+mn-lt"/>
              <a:cs typeface="Apple Casual"/>
            </a:endParaRPr>
          </a:p>
        </p:txBody>
      </p:sp>
      <p:sp>
        <p:nvSpPr>
          <p:cNvPr id="4" name="Slide Number Placeholder 3"/>
          <p:cNvSpPr>
            <a:spLocks noGrp="1"/>
          </p:cNvSpPr>
          <p:nvPr>
            <p:ph type="sldNum" sz="quarter" idx="10"/>
          </p:nvPr>
        </p:nvSpPr>
        <p:spPr/>
        <p:txBody>
          <a:bodyPr/>
          <a:lstStyle/>
          <a:p>
            <a:fld id="{92D698BA-18EF-7141-A49B-BDB11F9A928C}" type="slidenum">
              <a:rPr lang="en-US"/>
              <a:pPr/>
              <a:t>1</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562065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ＭＳ Ｐゴシック" charset="0"/>
                <a:cs typeface="+mn-cs"/>
              </a:rPr>
              <a:t>Five prominent themes were identified in the texts of the interviews: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Durability of the prosthetic device including the type of failure and frequency of failure;</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Cost associated with the prosthesis; both direct and indirect;</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The Environment and its influence on the ability to carry out farm and ranch tasks with an amputation and with or without prostheses;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Adaptation to the changed situation following amputation, including attitudes, routines, modifications and assistive technology;</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and Education; both the knowledge and experience of the prosthetist and the information and training provided to the farmer or rancher.</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14</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Details of the interview analysis and of the identified themes can be found in this publication of our work in the May 2013 issue of </a:t>
            </a:r>
            <a:r>
              <a:rPr lang="en-US" sz="1200" b="0" i="1" kern="1200" dirty="0">
                <a:solidFill>
                  <a:schemeClr val="tx1"/>
                </a:solidFill>
                <a:effectLst/>
                <a:latin typeface="+mn-lt"/>
                <a:ea typeface="ＭＳ Ｐゴシック" charset="0"/>
                <a:cs typeface="+mn-cs"/>
              </a:rPr>
              <a:t>Disability and Rehabilitation: Assistive Technology</a:t>
            </a:r>
            <a:r>
              <a:rPr lang="en-US" sz="1200" b="0" kern="1200" dirty="0">
                <a:solidFill>
                  <a:schemeClr val="tx1"/>
                </a:solidFill>
                <a:effectLst/>
                <a:latin typeface="+mn-lt"/>
                <a:ea typeface="ＭＳ Ｐゴシック" charset="0"/>
                <a:cs typeface="+mn-cs"/>
              </a:rPr>
              <a:t>.</a:t>
            </a:r>
          </a:p>
          <a:p>
            <a:pPr eaLnBrk="1" hangingPunct="1"/>
            <a:endParaRPr lang="en-US" sz="1200" b="0" kern="1200" dirty="0">
              <a:solidFill>
                <a:schemeClr val="tx1"/>
              </a:solidFill>
              <a:effectLst/>
              <a:latin typeface="+mn-lt"/>
              <a:ea typeface="ＭＳ Ｐゴシック" charset="0"/>
              <a:cs typeface="+mn-cs"/>
            </a:endParaRPr>
          </a:p>
          <a:p>
            <a:pPr eaLnBrk="1" hangingPunct="1"/>
            <a:r>
              <a:rPr lang="en-US" sz="1200" b="0" kern="1200" dirty="0">
                <a:solidFill>
                  <a:schemeClr val="tx1"/>
                </a:solidFill>
                <a:effectLst/>
                <a:latin typeface="+mn-lt"/>
                <a:ea typeface="ＭＳ Ｐゴシック" charset="0"/>
                <a:cs typeface="+mn-cs"/>
              </a:rPr>
              <a:t>————————————————————</a:t>
            </a:r>
            <a:endParaRPr lang="en-US" b="0" dirty="0">
              <a:latin typeface="Arial" charset="0"/>
              <a:ea typeface="ＭＳ Ｐゴシック" charset="0"/>
            </a:endParaRPr>
          </a:p>
          <a:p>
            <a:pPr>
              <a:spcAft>
                <a:spcPts val="600"/>
              </a:spcAft>
            </a:pPr>
            <a:r>
              <a:rPr lang="en-US" sz="1200" dirty="0">
                <a:solidFill>
                  <a:srgbClr val="545454"/>
                </a:solidFill>
              </a:rPr>
              <a:t>Waldera, K., Heckathorne, C., Parker, M., Fatone, S (2013). Assessing the prosthetic needs of farmers and ranchers with amputations. </a:t>
            </a:r>
            <a:r>
              <a:rPr lang="en-US" sz="1200" i="1" dirty="0">
                <a:solidFill>
                  <a:srgbClr val="545454"/>
                </a:solidFill>
              </a:rPr>
              <a:t>Disability and Rehabilitation: Assistive Technology</a:t>
            </a:r>
            <a:r>
              <a:rPr lang="en-US" sz="1200" dirty="0">
                <a:solidFill>
                  <a:srgbClr val="545454"/>
                </a:solidFill>
              </a:rPr>
              <a:t>, 8(3), 204-212. </a:t>
            </a:r>
          </a:p>
        </p:txBody>
      </p:sp>
      <p:sp>
        <p:nvSpPr>
          <p:cNvPr id="4" name="Slide Number Placeholder 3"/>
          <p:cNvSpPr>
            <a:spLocks noGrp="1"/>
          </p:cNvSpPr>
          <p:nvPr>
            <p:ph type="sldNum" sz="quarter" idx="10"/>
          </p:nvPr>
        </p:nvSpPr>
        <p:spPr/>
        <p:txBody>
          <a:bodyPr/>
          <a:lstStyle/>
          <a:p>
            <a:fld id="{92D698BA-18EF-7141-A49B-BDB11F9A928C}" type="slidenum">
              <a:rPr lang="en-US"/>
              <a:pPr/>
              <a:t>15</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ＭＳ Ｐゴシック" charset="0"/>
                <a:cs typeface="+mn-cs"/>
              </a:rPr>
              <a:t>The themes identified through our interviews formed the basis of a detailed, generally-available survey conducted from February 2013 through March 2014.  During that time, we had 28 valid respondents:  20 farmers; 7 ranchers; and 1 agricultural worker.</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b="0" kern="1200" baseline="0" dirty="0">
              <a:solidFill>
                <a:schemeClr val="tx1"/>
              </a:solidFill>
              <a:effectLst/>
              <a:latin typeface="+mn-lt"/>
              <a:ea typeface="ＭＳ Ｐゴシック" charset="0"/>
              <a:cs typeface="+mn-cs"/>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effectLst/>
                <a:latin typeface="+mn-lt"/>
                <a:ea typeface="ＭＳ Ｐゴシック" charset="0"/>
                <a:cs typeface="+mn-cs"/>
              </a:rPr>
              <a:t>————————————————————</a:t>
            </a:r>
            <a:endParaRPr lang="en-US" baseline="0" dirty="0">
              <a:latin typeface="Arial" charset="0"/>
              <a:ea typeface="ＭＳ Ｐゴシック" charset="0"/>
            </a:endParaRPr>
          </a:p>
          <a:p>
            <a:pPr eaLnBrk="1" hangingPunct="1"/>
            <a:r>
              <a:rPr lang="en-US" baseline="0" dirty="0">
                <a:latin typeface="Arial" charset="0"/>
                <a:ea typeface="ＭＳ Ｐゴシック" charset="0"/>
              </a:rPr>
              <a:t>photo:  http://www.morguefile.com/archive/display/717548  —  does not require attribution</a:t>
            </a:r>
            <a:endParaRPr lang="en-US"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16</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0" kern="1200" dirty="0">
                <a:solidFill>
                  <a:schemeClr val="tx1"/>
                </a:solidFill>
                <a:effectLst/>
                <a:latin typeface="+mn-lt"/>
                <a:ea typeface="ＭＳ Ｐゴシック" charset="0"/>
                <a:cs typeface="+mn-cs"/>
              </a:rPr>
              <a:t>The survey, which was available online and in paper format, was intended:</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to obtain details as to the types of prosthetic components being used;</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to identify the relative importance of problems with components;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to identify the relative importance of problems with the function of prostheses during work activities;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and to increase the representation of different types and levels of amputation; different types of agricultural work (in particular, recruitment of ranchers, who were represented in the interviews only through the prosthetists whom we interviewed), and expand the range of geographic regions.</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17</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The Survey was developed using the popular surveying application SurveyMonkey.  The online version of the Survey dynamically formatted the questions in response to the participant's answers.  The print Surveys were tailored to the particular type of amputation which the respondent identified as having.  Sixteen different print Surveys (eight upper-limb and eight lower-limb) were available.</a:t>
            </a:r>
            <a:r>
              <a:rPr lang="en-US" dirty="0">
                <a:effectLst/>
              </a:rPr>
              <a:t> </a:t>
            </a:r>
            <a:endParaRPr lang="en-US" b="0" dirty="0">
              <a:latin typeface="Arial" charset="0"/>
              <a:ea typeface="ＭＳ Ｐゴシック" charset="0"/>
            </a:endParaRPr>
          </a:p>
          <a:p>
            <a:pPr eaLnBrk="1" hangingPunct="1"/>
            <a:endParaRPr lang="en-US" b="0" dirty="0">
              <a:latin typeface="Arial" charset="0"/>
              <a:ea typeface="ＭＳ Ｐゴシック" charset="0"/>
            </a:endParaRPr>
          </a:p>
          <a:p>
            <a:pPr eaLnBrk="1" hangingPunct="1"/>
            <a:r>
              <a:rPr lang="en-US" b="0" dirty="0">
                <a:latin typeface="Arial" charset="0"/>
                <a:ea typeface="ＭＳ Ｐゴシック" charset="0"/>
              </a:rPr>
              <a:t>————————————————————</a:t>
            </a:r>
          </a:p>
          <a:p>
            <a:pPr eaLnBrk="1" hangingPunct="1"/>
            <a:r>
              <a:rPr lang="en-US" b="0" dirty="0">
                <a:latin typeface="Arial" charset="0"/>
                <a:ea typeface="ＭＳ Ｐゴシック" charset="0"/>
              </a:rPr>
              <a:t>https://www.surveymonkey.com/</a:t>
            </a:r>
            <a:endParaRPr lang="en-US" dirty="0">
              <a:latin typeface="Arial" charset="0"/>
              <a:ea typeface="ＭＳ Ｐゴシック" charset="0"/>
            </a:endParaRPr>
          </a:p>
          <a:p>
            <a:endParaRPr lang="en-US"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18</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To help respondents identify the type of prosthetic components they had, pictures were provided with the survey questions.  These are some of the images used in the upper-limb Survey.</a:t>
            </a:r>
            <a:r>
              <a:rPr lang="en-US" dirty="0">
                <a:effectLst/>
              </a:rPr>
              <a:t> </a:t>
            </a:r>
          </a:p>
          <a:p>
            <a:pPr eaLnBrk="1" hangingPunct="1"/>
            <a:endParaRPr lang="en-US" b="0" dirty="0">
              <a:effectLst/>
              <a:latin typeface="Arial" charset="0"/>
              <a:ea typeface="ＭＳ Ｐゴシック" charset="0"/>
            </a:endParaRPr>
          </a:p>
          <a:p>
            <a:pPr eaLnBrk="1" hangingPunct="1"/>
            <a:r>
              <a:rPr lang="en-US" b="0" dirty="0">
                <a:effectLst/>
                <a:latin typeface="Arial" charset="0"/>
                <a:ea typeface="ＭＳ Ｐゴシック" charset="0"/>
              </a:rPr>
              <a:t>————————————————————</a:t>
            </a:r>
            <a:endParaRPr lang="en-US" b="0" dirty="0">
              <a:latin typeface="Arial" charset="0"/>
              <a:ea typeface="ＭＳ Ｐゴシック" charset="0"/>
            </a:endParaRPr>
          </a:p>
          <a:p>
            <a:pPr eaLnBrk="1" hangingPunct="1"/>
            <a:r>
              <a:rPr lang="en-US" b="0" dirty="0">
                <a:latin typeface="Arial" charset="0"/>
                <a:ea typeface="ＭＳ Ｐゴシック" charset="0"/>
              </a:rPr>
              <a:t>all photos:</a:t>
            </a:r>
            <a:r>
              <a:rPr lang="en-US" b="0" baseline="0" dirty="0">
                <a:latin typeface="Arial" charset="0"/>
                <a:ea typeface="ＭＳ Ｐゴシック" charset="0"/>
              </a:rPr>
              <a:t>  copyright Northwestern University Prosthetics-Orthotics Center</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19</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ＭＳ Ｐゴシック" charset="0"/>
                <a:cs typeface="+mn-cs"/>
              </a:rPr>
              <a:t>And these are some of the images used in the lower-limb Survey.</a:t>
            </a:r>
            <a:r>
              <a:rPr lang="en-US" dirty="0">
                <a:effectLst/>
              </a:rPr>
              <a:t>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b="0" dirty="0">
              <a:effectLst/>
              <a:latin typeface="Arial" charset="0"/>
              <a:ea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b="0" dirty="0">
                <a:effectLst/>
                <a:latin typeface="Arial" charset="0"/>
                <a:ea typeface="ＭＳ Ｐゴシック" charset="0"/>
              </a:rPr>
              <a:t>————————————————————</a:t>
            </a:r>
            <a:endParaRPr lang="en-US" b="0" dirty="0">
              <a:latin typeface="Arial" charset="0"/>
              <a:ea typeface="ＭＳ Ｐゴシック" charset="0"/>
            </a:endParaRPr>
          </a:p>
          <a:p>
            <a:pPr eaLnBrk="1" hangingPunct="1"/>
            <a:r>
              <a:rPr lang="en-US" b="0" dirty="0">
                <a:latin typeface="Arial" charset="0"/>
                <a:ea typeface="ＭＳ Ｐゴシック" charset="0"/>
              </a:rPr>
              <a:t>all photos:  copyright Northwestern University Prosthetics-Orthotics Center</a:t>
            </a:r>
          </a:p>
        </p:txBody>
      </p:sp>
      <p:sp>
        <p:nvSpPr>
          <p:cNvPr id="4" name="Slide Number Placeholder 3"/>
          <p:cNvSpPr>
            <a:spLocks noGrp="1"/>
          </p:cNvSpPr>
          <p:nvPr>
            <p:ph type="sldNum" sz="quarter" idx="10"/>
          </p:nvPr>
        </p:nvSpPr>
        <p:spPr/>
        <p:txBody>
          <a:bodyPr/>
          <a:lstStyle/>
          <a:p>
            <a:fld id="{92D698BA-18EF-7141-A49B-BDB11F9A928C}" type="slidenum">
              <a:rPr lang="en-US"/>
              <a:pPr/>
              <a:t>20</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This map shows the distribution of all agricultural workers who participated in the interviews and survey.  Light green shows the number with upper-limb amputations and dark red, the number with lower-limb amputations.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Most respondents are concentrated in the central region of the country.  Of the 27 states with no representation in the interviews or the survey, only 48% have AgrAbility-related Projects.  Of the 23 states with interview or survey participants, 74% have AgrAbility-related Projects.</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21</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rgbClr val="000000"/>
                </a:solidFill>
                <a:effectLst/>
                <a:latin typeface="+mn-lt"/>
                <a:ea typeface="ＭＳ Ｐゴシック" charset="0"/>
                <a:cs typeface="Arial Black"/>
              </a:rPr>
              <a:t>Thirty-one agricultural workers with upper-limb amputations participated in the interviews and Survey.  The column of black numbers at the left is a breakdown of the different levels of amputation for all of the thirty-one (with transradial being the most common level).  The column of blue numbers represents those who use prostheses in their work.  Of the thirty-one participants, 23 use prostheses.  Among workers with amputations distal to the elbow, 95% use prostheses.  Of those with amputations proximal to the elbow, 36% use prostheses.</a:t>
            </a:r>
            <a:endParaRPr lang="en-US" sz="1200" b="0" dirty="0">
              <a:solidFill>
                <a:srgbClr val="000000"/>
              </a:solidFill>
              <a:latin typeface="+mn-lt"/>
              <a:ea typeface="ＭＳ Ｐゴシック" charset="0"/>
              <a:cs typeface="Arial Black"/>
            </a:endParaRPr>
          </a:p>
        </p:txBody>
      </p:sp>
      <p:sp>
        <p:nvSpPr>
          <p:cNvPr id="4" name="Slide Number Placeholder 3"/>
          <p:cNvSpPr>
            <a:spLocks noGrp="1"/>
          </p:cNvSpPr>
          <p:nvPr>
            <p:ph type="sldNum" sz="quarter" idx="10"/>
          </p:nvPr>
        </p:nvSpPr>
        <p:spPr/>
        <p:txBody>
          <a:bodyPr/>
          <a:lstStyle/>
          <a:p>
            <a:fld id="{92D698BA-18EF-7141-A49B-BDB11F9A928C}" type="slidenum">
              <a:rPr lang="en-US"/>
              <a:pPr/>
              <a:t>22</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Thirty-seven of the interviewed and surveyed agricultural workers had lower-limb amputations, and here is the breakdown of their levels of amputation and use of prostheses.  Note that all (100%) of the participants with lower-limb amputations used prostheses in their work, including 13 persons with transfemoral level amputations.</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23</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kern="1200" dirty="0">
                <a:solidFill>
                  <a:srgbClr val="000000"/>
                </a:solidFill>
                <a:effectLst/>
                <a:latin typeface="+mn-lt"/>
                <a:ea typeface="ＭＳ Ｐゴシック" charset="0"/>
                <a:cs typeface="Apple Casual"/>
              </a:rPr>
              <a:t>"Prostheses for farmers and ranchers:  What is used, what is needed"</a:t>
            </a:r>
          </a:p>
          <a:p>
            <a:r>
              <a:rPr lang="en-US" sz="1200" b="0" kern="1200" dirty="0">
                <a:solidFill>
                  <a:srgbClr val="000000"/>
                </a:solidFill>
                <a:effectLst/>
                <a:latin typeface="+mn-lt"/>
                <a:ea typeface="ＭＳ Ｐゴシック" charset="0"/>
                <a:cs typeface="Apple Casual"/>
              </a:rPr>
              <a:t> </a:t>
            </a:r>
          </a:p>
          <a:p>
            <a:r>
              <a:rPr lang="en-US" sz="1200" b="0" kern="1200" dirty="0">
                <a:solidFill>
                  <a:srgbClr val="000000"/>
                </a:solidFill>
                <a:effectLst/>
                <a:latin typeface="+mn-lt"/>
                <a:ea typeface="ＭＳ Ｐゴシック" charset="0"/>
                <a:cs typeface="Apple Casual"/>
              </a:rPr>
              <a:t>This webinar is based on research conducted at the Northwestern University Feinberg School of Medicine Prosthetics-Orthotics Center for Education and Research with contributions by Craig Heckathorne, Kathryn Waldera, Margaret Parker, Stefania Fatone, and Steven Gard and presented by Craig Heckathorne, Project Director.</a:t>
            </a:r>
          </a:p>
          <a:p>
            <a:endParaRPr lang="en-US" sz="1200" dirty="0">
              <a:solidFill>
                <a:srgbClr val="000000"/>
              </a:solidFill>
              <a:latin typeface="+mn-lt"/>
              <a:ea typeface="ＭＳ Ｐゴシック" charset="0"/>
              <a:cs typeface="Apple Casual"/>
            </a:endParaRPr>
          </a:p>
          <a:p>
            <a:r>
              <a:rPr lang="en-US" sz="1200" dirty="0">
                <a:solidFill>
                  <a:srgbClr val="000000"/>
                </a:solidFill>
                <a:latin typeface="+mn-lt"/>
                <a:ea typeface="ＭＳ Ｐゴシック" charset="0"/>
                <a:cs typeface="Apple Casual"/>
              </a:rPr>
              <a:t>————————————————————</a:t>
            </a:r>
          </a:p>
          <a:p>
            <a:r>
              <a:rPr lang="en-US" sz="1200" dirty="0">
                <a:solidFill>
                  <a:srgbClr val="000000"/>
                </a:solidFill>
                <a:latin typeface="+mn-lt"/>
                <a:ea typeface="ＭＳ Ｐゴシック" charset="0"/>
                <a:cs typeface="Apple Casual"/>
              </a:rPr>
              <a:t>version 7</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rgbClr val="000000"/>
                </a:solidFill>
                <a:latin typeface="+mn-lt"/>
                <a:ea typeface="ＭＳ Ｐゴシック" charset="0"/>
                <a:cs typeface="Apple Casual"/>
              </a:rPr>
              <a:t>————————————————————</a:t>
            </a:r>
          </a:p>
          <a:p>
            <a:endParaRPr lang="en-US" sz="1200" dirty="0">
              <a:solidFill>
                <a:srgbClr val="000000"/>
              </a:solidFill>
              <a:latin typeface="+mn-lt"/>
              <a:ea typeface="ＭＳ Ｐゴシック" charset="0"/>
              <a:cs typeface="Apple Casual"/>
            </a:endParaRPr>
          </a:p>
          <a:p>
            <a:r>
              <a:rPr lang="en-US" sz="1200" dirty="0">
                <a:solidFill>
                  <a:srgbClr val="000000"/>
                </a:solidFill>
                <a:latin typeface="+mn-lt"/>
                <a:ea typeface="ＭＳ Ｐゴシック" charset="0"/>
                <a:cs typeface="Apple Casual"/>
              </a:rPr>
              <a:t>Heckathorne and Waldera – primary co-investigators; Waldera was Project Director until January 2012,</a:t>
            </a:r>
            <a:r>
              <a:rPr lang="en-US" sz="1200" baseline="0" dirty="0">
                <a:solidFill>
                  <a:srgbClr val="000000"/>
                </a:solidFill>
                <a:latin typeface="+mn-lt"/>
                <a:ea typeface="ＭＳ Ｐゴシック" charset="0"/>
                <a:cs typeface="Apple Casual"/>
              </a:rPr>
              <a:t> Heckathorne was Project Director from January 2012 through November 2014</a:t>
            </a:r>
            <a:endParaRPr lang="en-US" sz="1200" dirty="0">
              <a:solidFill>
                <a:srgbClr val="000000"/>
              </a:solidFill>
              <a:latin typeface="+mn-lt"/>
              <a:ea typeface="ＭＳ Ｐゴシック" charset="0"/>
              <a:cs typeface="Apple Casual"/>
            </a:endParaRPr>
          </a:p>
          <a:p>
            <a:r>
              <a:rPr lang="en-US" sz="1200" dirty="0">
                <a:solidFill>
                  <a:srgbClr val="000000"/>
                </a:solidFill>
                <a:latin typeface="+mn-lt"/>
                <a:ea typeface="ＭＳ Ｐゴシック" charset="0"/>
                <a:cs typeface="Apple Casual"/>
              </a:rPr>
              <a:t>Parker and Fatone – assisted in analysis and interpretation of data</a:t>
            </a:r>
          </a:p>
          <a:p>
            <a:r>
              <a:rPr lang="en-US" sz="1200" dirty="0">
                <a:solidFill>
                  <a:srgbClr val="000000"/>
                </a:solidFill>
                <a:latin typeface="+mn-lt"/>
                <a:ea typeface="ＭＳ Ｐゴシック" charset="0"/>
                <a:cs typeface="Apple Casual"/>
              </a:rPr>
              <a:t>     Margaret Parker, Department of Epidemiology and Biostatistics, School of Public Health, University of Illinois at Chicago</a:t>
            </a:r>
          </a:p>
          <a:p>
            <a:r>
              <a:rPr lang="en-US" sz="1200" dirty="0">
                <a:solidFill>
                  <a:srgbClr val="000000"/>
                </a:solidFill>
                <a:latin typeface="+mn-lt"/>
                <a:ea typeface="ＭＳ Ｐゴシック" charset="0"/>
                <a:cs typeface="Apple Casual"/>
              </a:rPr>
              <a:t>Steven Gard – PI on project; approved protocol</a:t>
            </a:r>
            <a:r>
              <a:rPr lang="en-US" sz="1200" baseline="0" dirty="0">
                <a:solidFill>
                  <a:srgbClr val="000000"/>
                </a:solidFill>
                <a:latin typeface="+mn-lt"/>
                <a:ea typeface="ＭＳ Ｐゴシック" charset="0"/>
                <a:cs typeface="Apple Casual"/>
              </a:rPr>
              <a:t> and all IRB-related actions</a:t>
            </a:r>
            <a:endParaRPr lang="en-US" sz="1200" dirty="0">
              <a:solidFill>
                <a:srgbClr val="000000"/>
              </a:solidFill>
              <a:latin typeface="+mn-lt"/>
              <a:cs typeface="Apple Casual"/>
            </a:endParaRPr>
          </a:p>
        </p:txBody>
      </p:sp>
      <p:sp>
        <p:nvSpPr>
          <p:cNvPr id="4" name="Slide Number Placeholder 3"/>
          <p:cNvSpPr>
            <a:spLocks noGrp="1"/>
          </p:cNvSpPr>
          <p:nvPr>
            <p:ph type="sldNum" sz="quarter" idx="10"/>
          </p:nvPr>
        </p:nvSpPr>
        <p:spPr/>
        <p:txBody>
          <a:bodyPr/>
          <a:lstStyle/>
          <a:p>
            <a:fld id="{92D698BA-18EF-7141-A49B-BDB11F9A928C}" type="slidenum">
              <a:rPr lang="en-US"/>
              <a:pPr/>
              <a:t>6</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562065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ＭＳ Ｐゴシック" charset="0"/>
                <a:cs typeface="+mn-cs"/>
              </a:rPr>
              <a:t>Looking at just the Survey participants, we had 56 responses with 28 considered to be credible respondents.  Of those 28, twenty-seven completed the Survey on-line and one submitted a paper survey.</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The twenty-eight on-line responses that were excluded were persons who were not agricultural workers; were multiple counts of the same person (meaning that the person entered the survey and exited but eventually returned and completed the Survey); persons who were not residents of the U.S., and persons who provided insufficient information or inconsistent or contradictory answers with no contact information to determine accuracy.</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Of the twenty-eight accepted responses, there were fourteen with upper-limb amputations and fourteen with lower-limb amputations.</a:t>
            </a:r>
            <a:endParaRPr lang="en-US" baseline="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24</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ＭＳ Ｐゴシック" charset="0"/>
                <a:cs typeface="+mn-cs"/>
              </a:rPr>
              <a:t>Of the twenty-eight, twenty identified themselves as farmers, seven as ranchers, and one as an agricultural worker.  Ten were full-time in their occupation, sixteen were part-time and 2 had retired.  Part-time employment is common among farmers and ranchers in general, as noted in the 2012 Census of Agriculture conducted by the National Agricultural Statistics Service.  Twenty-five of the respondents were male.  The three female respondents all had upper-limb amputations.</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a:effectLst/>
              <a:latin typeface="Arial" charset="0"/>
              <a:ea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dirty="0">
                <a:effectLst/>
                <a:latin typeface="Arial" charset="0"/>
                <a:ea typeface="ＭＳ Ｐゴシック" charset="0"/>
              </a:rPr>
              <a:t>————————————————————</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a:solidFill>
                  <a:srgbClr val="545454"/>
                </a:solidFill>
              </a:rPr>
              <a:t>National Agricultural Statistics Service (2014). </a:t>
            </a:r>
            <a:r>
              <a:rPr lang="en-US" sz="1200" i="1" dirty="0">
                <a:solidFill>
                  <a:srgbClr val="545454"/>
                </a:solidFill>
              </a:rPr>
              <a:t>2012 Census of Agriculture</a:t>
            </a:r>
            <a:r>
              <a:rPr lang="en-US" sz="1200" dirty="0">
                <a:solidFill>
                  <a:srgbClr val="545454"/>
                </a:solidFill>
              </a:rPr>
              <a:t>. USDA-AC-12-1-51.</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25</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ＭＳ Ｐゴシック" charset="0"/>
                <a:cs typeface="+mn-cs"/>
              </a:rPr>
              <a:t>Looking at the age ranges of respondents, seventy-five percent were below the age of 64 at the time they completed the Survey, with the highest number of respondents in the age range of 45 to 54 years.</a:t>
            </a:r>
            <a:r>
              <a:rPr lang="en-US" dirty="0">
                <a:effectLst/>
              </a:rPr>
              <a:t> </a:t>
            </a:r>
          </a:p>
        </p:txBody>
      </p:sp>
      <p:sp>
        <p:nvSpPr>
          <p:cNvPr id="4" name="Slide Number Placeholder 3"/>
          <p:cNvSpPr>
            <a:spLocks noGrp="1"/>
          </p:cNvSpPr>
          <p:nvPr>
            <p:ph type="sldNum" sz="quarter" idx="10"/>
          </p:nvPr>
        </p:nvSpPr>
        <p:spPr/>
        <p:txBody>
          <a:bodyPr/>
          <a:lstStyle/>
          <a:p>
            <a:fld id="{92D698BA-18EF-7141-A49B-BDB11F9A928C}" type="slidenum">
              <a:rPr lang="en-US"/>
              <a:pPr/>
              <a:t>26</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This graph shows the type of agricultural work of the Survey participants.  The category of "other" included small-scale greenhouse and gardening, equipment service manager, and agricultural researcher.</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27</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The latter two and fourteen other respondents or 57% of the twenty-eight total selected multiple types of agricultural enterprises with the combination of cash crop and beef cattle being the most common.</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Twenty-four, or 86%, of the respondents handled some type of livestock in their work.</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28</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With respect to the cause of amputation, 46% had amputations caused by farm or ranch related machinery.  These included over half of all upper-limb amputations and over one-third of all lower-limb amputations.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The category of “Other” includes accidents not on the farm or ranch (generally at another place of employment), one fall from</a:t>
            </a:r>
            <a:r>
              <a:rPr lang="en-US" sz="1200" b="0" kern="1200" baseline="0" dirty="0">
                <a:solidFill>
                  <a:schemeClr val="tx1"/>
                </a:solidFill>
                <a:effectLst/>
                <a:latin typeface="+mn-lt"/>
                <a:ea typeface="ＭＳ Ｐゴシック" charset="0"/>
                <a:cs typeface="+mn-cs"/>
              </a:rPr>
              <a:t> a height</a:t>
            </a:r>
            <a:r>
              <a:rPr lang="en-US" sz="1200" b="0" kern="1200" dirty="0">
                <a:solidFill>
                  <a:schemeClr val="tx1"/>
                </a:solidFill>
                <a:effectLst/>
                <a:latin typeface="+mn-lt"/>
                <a:ea typeface="ＭＳ Ｐゴシック" charset="0"/>
                <a:cs typeface="+mn-cs"/>
              </a:rPr>
              <a:t>, and one person with congenital transverse limb difference.</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Fourteen percent of upper-limb amputations and 21% of lower-limb amputations were caused by motor vehicle accidents (MVAs) not related to the farm or ranch.</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29</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Farm machinery that caused amputation included augers, power take-offs, hay balers, corn pickers, a hay grinder, a combine, and one farm equipment motor vehicle accident (MVA).</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30</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Looking at the number of years since the amputation,</a:t>
            </a:r>
            <a:r>
              <a:rPr lang="en-US" dirty="0">
                <a:effectLst/>
              </a:rPr>
              <a:t> </a:t>
            </a:r>
            <a:endParaRPr lang="en-US" b="0" baseline="0" dirty="0">
              <a:latin typeface="Arial" charset="0"/>
              <a:ea typeface="ＭＳ Ｐゴシック" charset="0"/>
            </a:endParaRPr>
          </a:p>
          <a:p>
            <a:pPr eaLnBrk="1" hangingPunct="1"/>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31</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Fifty-four percent of respondents had their amputation fifteen or fewer years when completing the Survey.  Those who had had their amputations more than fifteen years included half of the respondents with upper-limb amputations and 43% of those with lower-limb amputations.</a:t>
            </a:r>
            <a:r>
              <a:rPr lang="en-US" dirty="0">
                <a:effectLst/>
              </a:rPr>
              <a:t> </a:t>
            </a:r>
            <a:endParaRPr lang="en-US" b="0" baseline="0" dirty="0">
              <a:latin typeface="Arial" charset="0"/>
              <a:ea typeface="ＭＳ Ｐゴシック" charset="0"/>
            </a:endParaRPr>
          </a:p>
          <a:p>
            <a:pPr eaLnBrk="1" hangingPunct="1"/>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32</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mn-lt"/>
                <a:ea typeface="ＭＳ Ｐゴシック" charset="0"/>
                <a:cs typeface="+mn-cs"/>
              </a:rPr>
              <a:t>I</a:t>
            </a:r>
            <a:r>
              <a:rPr lang="en-US" sz="1200" b="0" kern="1200" dirty="0">
                <a:solidFill>
                  <a:schemeClr val="tx1"/>
                </a:solidFill>
                <a:effectLst/>
                <a:latin typeface="+mn-lt"/>
                <a:ea typeface="ＭＳ Ｐゴシック" charset="0"/>
                <a:cs typeface="+mn-cs"/>
              </a:rPr>
              <a:t> would like to now look in detail, separately, at the responses from those with upper-limb amputations and those with lower-limb amputations, beginning with upper-limb.</a:t>
            </a:r>
            <a:r>
              <a:rPr lang="en-US" dirty="0">
                <a:effectLst/>
              </a:rPr>
              <a:t> </a:t>
            </a:r>
          </a:p>
          <a:p>
            <a:endParaRPr lang="en-US" dirty="0">
              <a:effectLst/>
            </a:endParaRPr>
          </a:p>
          <a:p>
            <a:r>
              <a:rPr lang="en-US" dirty="0">
                <a:effectLst/>
              </a:rPr>
              <a:t>————————————————————</a:t>
            </a:r>
            <a:endParaRPr lang="en-US" dirty="0"/>
          </a:p>
          <a:p>
            <a:r>
              <a:rPr lang="en-US" dirty="0"/>
              <a:t>photos:</a:t>
            </a:r>
          </a:p>
          <a:p>
            <a:r>
              <a:rPr lang="en-US" dirty="0"/>
              <a:t>     left:</a:t>
            </a:r>
            <a:r>
              <a:rPr lang="en-US" baseline="0" dirty="0"/>
              <a:t>  http://www.morguefile.com/archive/display/861161  —  does not require attribution</a:t>
            </a:r>
          </a:p>
          <a:p>
            <a:r>
              <a:rPr lang="en-US" baseline="0" dirty="0"/>
              <a:t>     right:  http://commons.wikimedia.org/wiki/File:FEMA_-_38644_-_Cattle_displaced_by_Hurricane_Ike_get_fresh_hay.jpg  —  public domain image of U.S. federal government agency</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33</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724268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lnSpc>
                <a:spcPct val="100000"/>
              </a:lnSpc>
              <a:spcAft>
                <a:spcPts val="0"/>
              </a:spcAft>
            </a:pPr>
            <a:r>
              <a:rPr lang="en-US" sz="1200" b="0" kern="1200" dirty="0">
                <a:solidFill>
                  <a:srgbClr val="000000"/>
                </a:solidFill>
                <a:effectLst/>
                <a:latin typeface="+mn-lt"/>
                <a:ea typeface="ＭＳ Ｐゴシック" charset="0"/>
                <a:cs typeface="Arial Black"/>
              </a:rPr>
              <a:t>In 2012, the Bureau of Labor Statistics of the U.S. Dept. of Labor ranked farming and ranching together as having the 9th highest fatality rate with the 2nd highest number of fatalities among occupations of the U.S. workforce.</a:t>
            </a:r>
          </a:p>
          <a:p>
            <a:pPr>
              <a:lnSpc>
                <a:spcPct val="100000"/>
              </a:lnSpc>
              <a:spcAft>
                <a:spcPts val="0"/>
              </a:spcAft>
            </a:pPr>
            <a:r>
              <a:rPr lang="en-US" sz="1200" b="0" kern="1200" dirty="0">
                <a:solidFill>
                  <a:srgbClr val="000000"/>
                </a:solidFill>
                <a:effectLst/>
                <a:latin typeface="+mn-lt"/>
                <a:ea typeface="ＭＳ Ｐゴシック" charset="0"/>
                <a:cs typeface="Arial Black"/>
              </a:rPr>
              <a:t> </a:t>
            </a:r>
          </a:p>
          <a:p>
            <a:pPr>
              <a:lnSpc>
                <a:spcPct val="100000"/>
              </a:lnSpc>
              <a:spcAft>
                <a:spcPts val="0"/>
              </a:spcAft>
            </a:pPr>
            <a:r>
              <a:rPr lang="en-US" sz="1200" b="0" kern="1200" dirty="0">
                <a:solidFill>
                  <a:srgbClr val="000000"/>
                </a:solidFill>
                <a:effectLst/>
                <a:latin typeface="+mn-lt"/>
                <a:ea typeface="ＭＳ Ｐゴシック" charset="0"/>
                <a:cs typeface="Arial Black"/>
              </a:rPr>
              <a:t>Occupations with a high rate of fatal injuries can be expected to also have a high incidence of non-fatal injuries, and that is indeed the case in farming and ranching.</a:t>
            </a:r>
          </a:p>
          <a:p>
            <a:pPr>
              <a:lnSpc>
                <a:spcPct val="100000"/>
              </a:lnSpc>
              <a:spcAft>
                <a:spcPts val="0"/>
              </a:spcAft>
            </a:pPr>
            <a:r>
              <a:rPr lang="en-US" sz="1200" b="0" kern="1200" dirty="0">
                <a:solidFill>
                  <a:srgbClr val="000000"/>
                </a:solidFill>
                <a:effectLst/>
                <a:latin typeface="+mn-lt"/>
                <a:ea typeface="ＭＳ Ｐゴシック" charset="0"/>
                <a:cs typeface="Arial Black"/>
              </a:rPr>
              <a:t> </a:t>
            </a:r>
          </a:p>
          <a:p>
            <a:pPr>
              <a:lnSpc>
                <a:spcPct val="100000"/>
              </a:lnSpc>
              <a:spcAft>
                <a:spcPts val="0"/>
              </a:spcAft>
            </a:pPr>
            <a:r>
              <a:rPr lang="en-US" sz="1200" b="0" kern="1200" dirty="0">
                <a:solidFill>
                  <a:srgbClr val="000000"/>
                </a:solidFill>
                <a:effectLst/>
                <a:latin typeface="+mn-lt"/>
                <a:ea typeface="ＭＳ Ｐゴシック" charset="0"/>
                <a:cs typeface="Arial Black"/>
              </a:rPr>
              <a:t>Some of these injuries result in amputation.  According to data from the National Safety Council, one out of every ten agricultural workers will experience a work-related amputation.  Most of these amputations involve parts of the fingers, especially the finger tips.  However, 5 to 6 % of these are major amputations resulting in complete loss of the hand or foot and, possibly, additional parts of the arm or leg.</a:t>
            </a:r>
          </a:p>
          <a:p>
            <a:pPr>
              <a:lnSpc>
                <a:spcPct val="100000"/>
              </a:lnSpc>
              <a:spcAft>
                <a:spcPts val="0"/>
              </a:spcAft>
            </a:pPr>
            <a:r>
              <a:rPr lang="en-US" sz="1200" b="0" kern="1200" dirty="0">
                <a:solidFill>
                  <a:srgbClr val="000000"/>
                </a:solidFill>
                <a:effectLst/>
                <a:latin typeface="+mn-lt"/>
                <a:ea typeface="ＭＳ Ｐゴシック" charset="0"/>
                <a:cs typeface="Arial Black"/>
              </a:rPr>
              <a:t> </a:t>
            </a:r>
          </a:p>
          <a:p>
            <a:pPr>
              <a:lnSpc>
                <a:spcPct val="100000"/>
              </a:lnSpc>
              <a:spcAft>
                <a:spcPts val="0"/>
              </a:spcAft>
            </a:pPr>
            <a:r>
              <a:rPr lang="en-US" sz="1200" b="0" kern="1200" dirty="0">
                <a:solidFill>
                  <a:srgbClr val="000000"/>
                </a:solidFill>
                <a:effectLst/>
                <a:latin typeface="+mn-lt"/>
                <a:ea typeface="ＭＳ Ｐゴシック" charset="0"/>
                <a:cs typeface="Arial Black"/>
              </a:rPr>
              <a:t>In other words, about 1 in 200 agricultural workers will have a major limb amputation.</a:t>
            </a:r>
          </a:p>
          <a:p>
            <a:pPr>
              <a:lnSpc>
                <a:spcPct val="100000"/>
              </a:lnSpc>
              <a:spcAft>
                <a:spcPts val="0"/>
              </a:spcAft>
            </a:pPr>
            <a:endParaRPr lang="en-US" sz="1200" b="0" kern="1200" dirty="0">
              <a:solidFill>
                <a:srgbClr val="000000"/>
              </a:solidFill>
              <a:effectLst/>
              <a:latin typeface="+mn-lt"/>
              <a:ea typeface="ＭＳ Ｐゴシック" charset="0"/>
              <a:cs typeface="Arial Black"/>
            </a:endParaRPr>
          </a:p>
          <a:p>
            <a:pPr>
              <a:lnSpc>
                <a:spcPct val="100000"/>
              </a:lnSpc>
              <a:spcAft>
                <a:spcPts val="0"/>
              </a:spcAft>
            </a:pPr>
            <a:r>
              <a:rPr lang="en-US" sz="1200" b="0" kern="1200" dirty="0">
                <a:solidFill>
                  <a:srgbClr val="000000"/>
                </a:solidFill>
                <a:effectLst/>
                <a:latin typeface="+mn-lt"/>
                <a:ea typeface="ＭＳ Ｐゴシック" charset="0"/>
                <a:cs typeface="Arial Black"/>
              </a:rPr>
              <a:t>————————————————————</a:t>
            </a:r>
          </a:p>
          <a:p>
            <a:pPr marL="0" marR="0" indent="0" algn="l" defTabSz="457200" rtl="0" eaLnBrk="0" fontAlgn="base" latinLnBrk="0" hangingPunct="0">
              <a:lnSpc>
                <a:spcPct val="100000"/>
              </a:lnSpc>
              <a:spcBef>
                <a:spcPct val="30000"/>
              </a:spcBef>
              <a:spcAft>
                <a:spcPts val="0"/>
              </a:spcAft>
              <a:buClrTx/>
              <a:buSzTx/>
              <a:buFontTx/>
              <a:buNone/>
              <a:tabLst/>
              <a:defRPr/>
            </a:pPr>
            <a:r>
              <a:rPr lang="en-US" sz="1200" dirty="0">
                <a:solidFill>
                  <a:srgbClr val="000000"/>
                </a:solidFill>
                <a:latin typeface="+mn-lt"/>
                <a:cs typeface="Arial Black"/>
              </a:rPr>
              <a:t>Bureau of Labor Statistics (2012). National Census of Fatal Occupational Injuries in 2011 (Preliminary Results). USDL-12-1888. News Release, September 20, 2012.</a:t>
            </a:r>
          </a:p>
          <a:p>
            <a:pPr marL="0" marR="0" indent="0" algn="l" defTabSz="457200" rtl="0" eaLnBrk="0" fontAlgn="base" latinLnBrk="0" hangingPunct="0">
              <a:lnSpc>
                <a:spcPct val="100000"/>
              </a:lnSpc>
              <a:spcBef>
                <a:spcPct val="30000"/>
              </a:spcBef>
              <a:spcAft>
                <a:spcPts val="0"/>
              </a:spcAft>
              <a:buClrTx/>
              <a:buSzTx/>
              <a:buFontTx/>
              <a:buNone/>
              <a:tabLst/>
              <a:defRPr/>
            </a:pPr>
            <a:endParaRPr lang="en-US" sz="1200" dirty="0">
              <a:solidFill>
                <a:srgbClr val="000000"/>
              </a:solidFill>
              <a:latin typeface="+mn-lt"/>
              <a:cs typeface="Arial Black"/>
            </a:endParaRPr>
          </a:p>
          <a:p>
            <a:pPr>
              <a:lnSpc>
                <a:spcPct val="100000"/>
              </a:lnSpc>
              <a:spcAft>
                <a:spcPts val="0"/>
              </a:spcAft>
            </a:pPr>
            <a:r>
              <a:rPr lang="en-US" sz="1200" dirty="0">
                <a:solidFill>
                  <a:srgbClr val="000000"/>
                </a:solidFill>
                <a:latin typeface="+mn-lt"/>
                <a:cs typeface="Arial Black"/>
              </a:rPr>
              <a:t>Kircher, R. (2003). Farming with an arm amputation. </a:t>
            </a:r>
            <a:r>
              <a:rPr lang="en-US" sz="1200" i="1" dirty="0">
                <a:solidFill>
                  <a:srgbClr val="000000"/>
                </a:solidFill>
                <a:latin typeface="+mn-lt"/>
                <a:cs typeface="Arial Black"/>
              </a:rPr>
              <a:t>Oklahoma AgrAbility Newsletter</a:t>
            </a:r>
            <a:r>
              <a:rPr lang="en-US" sz="1200" dirty="0">
                <a:solidFill>
                  <a:srgbClr val="000000"/>
                </a:solidFill>
                <a:latin typeface="+mn-lt"/>
                <a:cs typeface="Arial Black"/>
              </a:rPr>
              <a:t>, 2(2), 1-8.</a:t>
            </a:r>
          </a:p>
          <a:p>
            <a:pPr>
              <a:lnSpc>
                <a:spcPct val="100000"/>
              </a:lnSpc>
              <a:spcAft>
                <a:spcPts val="0"/>
              </a:spcAft>
            </a:pPr>
            <a:endParaRPr lang="en-US" sz="1200" dirty="0">
              <a:solidFill>
                <a:srgbClr val="000000"/>
              </a:solidFill>
              <a:latin typeface="+mn-lt"/>
              <a:cs typeface="Arial Black"/>
            </a:endParaRPr>
          </a:p>
          <a:p>
            <a:pPr>
              <a:lnSpc>
                <a:spcPct val="100000"/>
              </a:lnSpc>
              <a:spcAft>
                <a:spcPts val="0"/>
              </a:spcAft>
            </a:pPr>
            <a:r>
              <a:rPr lang="en-US" sz="1200" dirty="0">
                <a:solidFill>
                  <a:srgbClr val="000000"/>
                </a:solidFill>
                <a:latin typeface="+mn-lt"/>
                <a:cs typeface="Arial Black"/>
              </a:rPr>
              <a:t>Brown, J. (2003). Amputations: A Continuing Workplace Hazard. http://www.bls.gov/opub/cwc/sh20030114ar01p1.htm. Access Date: 03/21/12.</a:t>
            </a:r>
          </a:p>
        </p:txBody>
      </p:sp>
      <p:sp>
        <p:nvSpPr>
          <p:cNvPr id="4" name="Slide Number Placeholder 3"/>
          <p:cNvSpPr>
            <a:spLocks noGrp="1"/>
          </p:cNvSpPr>
          <p:nvPr>
            <p:ph type="sldNum" sz="quarter" idx="10"/>
          </p:nvPr>
        </p:nvSpPr>
        <p:spPr/>
        <p:txBody>
          <a:bodyPr/>
          <a:lstStyle/>
          <a:p>
            <a:fld id="{92D698BA-18EF-7141-A49B-BDB11F9A928C}" type="slidenum">
              <a:rPr lang="en-US"/>
              <a:pPr/>
              <a:t>7</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3404187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The fourteen Survey respondents with upper-limb amputations included eleven farmers and ranchers who used prostheses in their work.  Of these, eight used body-powered prostheses as their primary work prosthesis and here is the breakdown of their </a:t>
            </a:r>
            <a:r>
              <a:rPr lang="en-US" sz="1200" b="0" kern="1200" dirty="0" smtClean="0">
                <a:solidFill>
                  <a:schemeClr val="tx1"/>
                </a:solidFill>
                <a:effectLst/>
                <a:latin typeface="+mn-lt"/>
                <a:ea typeface="ＭＳ Ｐゴシック" charset="0"/>
                <a:cs typeface="+mn-cs"/>
              </a:rPr>
              <a:t>amputation </a:t>
            </a:r>
            <a:r>
              <a:rPr lang="en-US" sz="1200" b="0" kern="1200" dirty="0">
                <a:solidFill>
                  <a:schemeClr val="tx1"/>
                </a:solidFill>
                <a:effectLst/>
                <a:latin typeface="+mn-lt"/>
                <a:ea typeface="ＭＳ Ｐゴシック" charset="0"/>
                <a:cs typeface="+mn-cs"/>
              </a:rPr>
              <a:t>levels.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Note that of the three with bilateral amputations, the individual with bilateral transhumeral amputations used a single transhumeral prosthesis.  The other two with bilateral amputations used bilateral prostheses.</a:t>
            </a:r>
            <a:r>
              <a:rPr lang="en-US" dirty="0">
                <a:effectLst/>
              </a:rPr>
              <a:t> </a:t>
            </a:r>
          </a:p>
          <a:p>
            <a:endParaRPr lang="en-US" dirty="0"/>
          </a:p>
          <a:p>
            <a:r>
              <a:rPr lang="en-US" dirty="0"/>
              <a:t>————————————————————</a:t>
            </a:r>
          </a:p>
          <a:p>
            <a:r>
              <a:rPr lang="en-US" dirty="0"/>
              <a:t>photo:</a:t>
            </a:r>
            <a:r>
              <a:rPr lang="en-US" baseline="0" dirty="0"/>
              <a:t>  copyright Northwestern University Prosthetics-Orthotics Center</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34</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87341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Of the ten body-powered prostheses used by the eight farmers and ranchers, four prostheses were used with multiple types of prehension devices.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The most common prehension device was the Dorrance #7 Hook, sometimes referred to as the Farmer's or Carpenter's Hook.  The next most common device was the Dorrance #5 Hook.</a:t>
            </a:r>
            <a:r>
              <a:rPr lang="en-US" dirty="0">
                <a:effectLst/>
              </a:rPr>
              <a:t> </a:t>
            </a:r>
            <a:endParaRPr lang="en-US" dirty="0"/>
          </a:p>
          <a:p>
            <a:endParaRPr lang="en-US" dirty="0"/>
          </a:p>
          <a:p>
            <a:r>
              <a:rPr lang="en-US" dirty="0"/>
              <a:t>————————————————————</a:t>
            </a:r>
          </a:p>
          <a:p>
            <a:r>
              <a:rPr lang="en-US" dirty="0"/>
              <a:t>all photos:  copyright Northwestern University Prosthetics-Orthotics Center</a:t>
            </a:r>
          </a:p>
        </p:txBody>
      </p:sp>
      <p:sp>
        <p:nvSpPr>
          <p:cNvPr id="4" name="Slide Number Placeholder 3"/>
          <p:cNvSpPr>
            <a:spLocks noGrp="1"/>
          </p:cNvSpPr>
          <p:nvPr>
            <p:ph type="sldNum" sz="quarter" idx="10"/>
          </p:nvPr>
        </p:nvSpPr>
        <p:spPr/>
        <p:txBody>
          <a:bodyPr/>
          <a:lstStyle/>
          <a:p>
            <a:fld id="{92D698BA-18EF-7141-A49B-BDB11F9A928C}" type="slidenum">
              <a:rPr lang="en-US"/>
              <a:pPr/>
              <a:t>35</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87341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Wrist rotation units included five friction wrists and five locking wrists with a quick disconnect feature.</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Five prostheses were equipped with wrist flexion units, primarily for those with bilateral arm amputations.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All of the elbows used in the four transhumeral prostheses were mechanical, cable-actuated elbows.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36</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87341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Wrist rotation units included five friction wrists and five locking wrists with a quick disconnect feature.</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Five prostheses were equipped with wrist flexion units, primarily for those with bilateral arm amputations.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All of the elbows used in the four transhumeral prostheses were mechanical, cable-actuated elbows.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37</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87341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Wrist rotation units included five friction wrists and five locking wrists with a quick disconnect feature.</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Five prostheses were equipped with wrist flexion units, primarily for those with bilateral arm amputations.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All of the elbows used in the four transhumeral prostheses were mechanical, cable-actuated elbows.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38</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87341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All ten of the body-powered prostheses used a harness as the primary suspension system.</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Suspension was supplemented in one prosthesis with a self-suspending socket and supplemented in two other prostheses with a pin and lock system.</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39</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87341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All ten of the body-powered prostheses used a harness as the primary suspension system.</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Suspension was supplemented in one prosthesis with a self-suspending socket and supplemented in two other prostheses with a pin and lock system.</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40</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87341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All ten of the body-powered prostheses used a harness as the primary suspension system.</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Suspension was supplemented in one prosthesis with a self-suspending socket and supplemented in two other prostheses with a pin and lock system.</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41</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873412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Three farmers used electric-powered prostheses as their primary work prosthesis.  One had a partial hand amputation and used a four-finger i-limb digits prosthesis.  Two had transradial amputations and used an electric-powered hand or hook, electric wrist rotators and manually-positioned wrist flexion devices.  All prostheses were controlled myoelectrically.</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42</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87341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Three farmers used electric-powered prostheses as their primary work prosthesis.  One had a partial hand amputation and used a four-finger i-limb digits prosthesis.  Two had transradial amputations and used an electric-powered hand or hook, electric wrist rotators and manually-positioned wrist flexion devices.  All prostheses were controlled myoelectrically.</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43</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8734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kern="1200" dirty="0">
                <a:solidFill>
                  <a:srgbClr val="000000"/>
                </a:solidFill>
                <a:effectLst/>
                <a:latin typeface="+mn-lt"/>
                <a:ea typeface="ＭＳ Ｐゴシック" charset="0"/>
                <a:cs typeface="Arial Black"/>
              </a:rPr>
              <a:t>In addition to the relatively high incidence of amputations among agricultural workers, the National Institute on Disability and Rehabilitation Research, in 2008, identified farmers with disabilities as an underserved population with regard to assistive technology, including prosthetic devices.</a:t>
            </a:r>
          </a:p>
          <a:p>
            <a:r>
              <a:rPr lang="en-US" sz="1200" b="0" kern="1200" dirty="0">
                <a:solidFill>
                  <a:srgbClr val="000000"/>
                </a:solidFill>
                <a:effectLst/>
                <a:latin typeface="+mn-lt"/>
                <a:ea typeface="ＭＳ Ｐゴシック" charset="0"/>
                <a:cs typeface="Arial Black"/>
              </a:rPr>
              <a:t> </a:t>
            </a:r>
          </a:p>
          <a:p>
            <a:r>
              <a:rPr lang="en-US" sz="1200" b="0" kern="1200" dirty="0">
                <a:solidFill>
                  <a:srgbClr val="000000"/>
                </a:solidFill>
                <a:effectLst/>
                <a:latin typeface="+mn-lt"/>
                <a:ea typeface="ＭＳ Ｐゴシック" charset="0"/>
                <a:cs typeface="Arial Black"/>
              </a:rPr>
              <a:t>This situation arises, in part, because disabled farmers and ranchers generally live and work in settings remote from amputee clinics and prosthetics facilities, services that tend to be concentrated in urban and semi-urban environments.</a:t>
            </a:r>
          </a:p>
          <a:p>
            <a:endParaRPr lang="en-US" sz="1200" b="0" kern="1200" dirty="0">
              <a:solidFill>
                <a:srgbClr val="000000"/>
              </a:solidFill>
              <a:effectLst/>
              <a:latin typeface="+mn-lt"/>
              <a:ea typeface="ＭＳ Ｐゴシック" charset="0"/>
              <a:cs typeface="Arial Black"/>
            </a:endParaRPr>
          </a:p>
          <a:p>
            <a:r>
              <a:rPr lang="en-US" sz="1200" b="0" kern="1200" dirty="0">
                <a:solidFill>
                  <a:srgbClr val="000000"/>
                </a:solidFill>
                <a:effectLst/>
                <a:latin typeface="+mn-lt"/>
                <a:ea typeface="ＭＳ Ｐゴシック" charset="0"/>
                <a:cs typeface="Arial Black"/>
              </a:rPr>
              <a:t>————————————————————</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solidFill>
                  <a:srgbClr val="000000"/>
                </a:solidFill>
                <a:latin typeface="+mn-lt"/>
                <a:cs typeface="Arial Black"/>
              </a:rPr>
              <a:t>Office of Special Education and Rehabilitative Services (2008). National Institute on Disability and Rehabilitation Research—Disability and Rehabilitation Research Projects and Centers Program—Disability Rehabilitation Research Projects (DRRPs), Rehabilitation Research and Training Centers (RRTCs), and Rehabilitation Engineering Research Centers (RERCs). </a:t>
            </a:r>
            <a:r>
              <a:rPr lang="en-US" sz="1200" i="1" dirty="0">
                <a:solidFill>
                  <a:srgbClr val="000000"/>
                </a:solidFill>
                <a:latin typeface="+mn-lt"/>
                <a:cs typeface="Arial Black"/>
              </a:rPr>
              <a:t>Federal Register</a:t>
            </a:r>
            <a:r>
              <a:rPr lang="en-US" sz="1200" dirty="0">
                <a:solidFill>
                  <a:srgbClr val="000000"/>
                </a:solidFill>
                <a:latin typeface="+mn-lt"/>
                <a:cs typeface="Arial Black"/>
              </a:rPr>
              <a:t>, 73(22), 6132–6146.</a:t>
            </a:r>
          </a:p>
          <a:p>
            <a:endParaRPr lang="en-US" sz="1200" b="0" kern="1200" dirty="0">
              <a:solidFill>
                <a:srgbClr val="000000"/>
              </a:solidFill>
              <a:effectLst/>
              <a:latin typeface="+mn-lt"/>
              <a:ea typeface="ＭＳ Ｐゴシック" charset="0"/>
              <a:cs typeface="Arial Black"/>
            </a:endParaRPr>
          </a:p>
        </p:txBody>
      </p:sp>
      <p:sp>
        <p:nvSpPr>
          <p:cNvPr id="4" name="Slide Number Placeholder 3"/>
          <p:cNvSpPr>
            <a:spLocks noGrp="1"/>
          </p:cNvSpPr>
          <p:nvPr>
            <p:ph type="sldNum" sz="quarter" idx="10"/>
          </p:nvPr>
        </p:nvSpPr>
        <p:spPr/>
        <p:txBody>
          <a:bodyPr/>
          <a:lstStyle/>
          <a:p>
            <a:fld id="{92D698BA-18EF-7141-A49B-BDB11F9A928C}" type="slidenum">
              <a:rPr lang="en-US"/>
              <a:pPr/>
              <a:t>8</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34041876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The Survey included sections where the respondent was asked to rate certain problems or factors associated with their prosthesis or the use of their prosthesis in their work.  The items in these lists were derived from the themes and comments in the interviews that preceded the Survey.</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This is a section from one set of problems to be rated.</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For each item, the degree of “being a problem” was rated on a 4-point scale, from “not a problem” with a value of 1.0 to a “very big problem” with a value of 4.0.</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In the following slides, the ratings are reported as the average value for all respondents with a higher value indicating the factor being more of a problem.</a:t>
            </a:r>
            <a:r>
              <a:rPr lang="en-US" dirty="0">
                <a:effectLst/>
              </a:rPr>
              <a:t> </a:t>
            </a:r>
            <a:endParaRPr lang="en-US" b="0" baseline="0" dirty="0">
              <a:latin typeface="Arial" charset="0"/>
              <a:ea typeface="ＭＳ Ｐゴシック" charset="0"/>
            </a:endParaRPr>
          </a:p>
          <a:p>
            <a:pPr eaLnBrk="1" hangingPunct="1"/>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44</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With respect to design factors common to all of the upper-limb prostheses -- durability, frequency of repairs, fit of the socket, ability to clean the prosthesis and failure of the suspension system -- all factors were a problem to some extent, although, on average, no greater than "somewhat of a problem".</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“Durability of components” had the highest ranking as a problem.  However, it’s average rating of “somewhat of a problem” was unexpected given that the pre-survey interviews of 40 farmers indicated that durability was considered a primary problem.</a:t>
            </a:r>
            <a:r>
              <a:rPr lang="en-US" dirty="0">
                <a:effectLst/>
              </a:rPr>
              <a:t> </a:t>
            </a:r>
            <a:endParaRPr lang="en-US" b="0" baseline="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45</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With regard to design factors specific to body-powered prostheses in conjunction with common design factors, all factors were closer to “somewhat of a problem” except for “fit of prosthetic socket” and “hooks bend during use”, which were closer to “not a problem”.  “Cables breaking” and “harness chafes and/or irritates skin” were the factors of most concern as problems in the design of body-powered prostheses.</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46</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Looking at design factors specific to the three electric-powered prostheses along with common design factors, we found greater levels of concern.  The factors “electric components get wet”, “durability of components”, and “fit of prosthetic socket” were rated at or closer to being a “big problem”.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These concerns are reasonable.  Moisture can damage unsealed motors and electronics.  Motors, transmissions and electronics add complexity to designs and the many small, high-precision parts that they incorporate make them generally less durable, less robust, than mechanical components.  Sockets for myoelectrically-controlled prostheses have to fit more intimately than is required for body-powered systems suspended with a harness.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The factor “failure of the suspension system”, which was suction for the farmer with a partial hand and self-suspending socket designs for the two farmers with transradial prostheses, was the only factor closer to being “not a problem”.</a:t>
            </a:r>
            <a:r>
              <a:rPr lang="en-US" dirty="0">
                <a:effectLst/>
              </a:rPr>
              <a:t> </a:t>
            </a:r>
            <a:endParaRPr lang="en-US" b="0" baseline="0" dirty="0">
              <a:latin typeface="Arial" charset="0"/>
              <a:ea typeface="ＭＳ Ｐゴシック" charset="0"/>
            </a:endParaRPr>
          </a:p>
          <a:p>
            <a:pPr eaLnBrk="1" hangingPunct="1"/>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47</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Functional factors relate to the use of the prosthesis in the work of farming or ranching.</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Among the functional factors common to all-types of upper-limb prostheses “problems with sweat in socket” and “can’t grip tight enough when handling tools”, were considered the most problematic, with both closer to a “big problem”.</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An assessment of the overall "ability to perform farm or ranch tasks with a prosthesis" was rated near "somewhat of a problem".</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"Difficulty driving" was the lowest ranked functional factor with a rating near to "not a problem".</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48</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If we separate out the three respondents who had amputations proximal to the elbow -- at the unilateral transhumeral (TH), bilateral transhumeral (TH/TH) and bilateral transradial/transhumeral (TR/TH) levels -- “problems with sweat in socket” remains a factor closer to a “big problem”.</a:t>
            </a:r>
            <a:r>
              <a:rPr lang="en-US" dirty="0">
                <a:effectLst/>
              </a:rPr>
              <a:t> </a:t>
            </a: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However, the factor “prosthetic elbow can’t lift enough weight” was the functional factor with the highest average rating, at a “big problem”.</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Driving was also rated as being more problematic for persons with amputations proximal to the elbow, with an average value closer to "somewhat of a problem".</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49</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For the seven respondents with amputations distal to the elbow -- at the transradial (TR), wrist disarticulation (WD), and partial hand (PH) levels -- sweat in the socket and gripping tightly enough on tools remained the most problematic factors.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Except for driving, all other factors were closer to being “somewhat of a problem".  Driving was rated, on average, as “not a problem” (with a value of 1.0).</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50</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Factors related to service included an overall assessment of the “quality of prosthetic care”, the time needed to make repairs, and the usefulness of information received about the prosthesis and the training in the use of the prosthesis.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In general, the results do not show any great dissatisfaction, with the overall assessment of quality of prosthetic care closer to “not a problem”.  The “time it takes to repair” prostheses was the most important problem and was rated at “somewhat of a problem”.</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Both information received and training in prosthesis use were closer to “somewhat useful” rather than “very useful”, indicating that some improvement is needed in these areas.</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51</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Cost factors included direct costs (such as the cost of the prosthesis and cost of repairs) and indirect costs (factors which affect productivity, such as lack of a back-up prosthesis, frequency of repairs, and time it takes to make repairs.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"Cost of the prosthesis" was closer to a “big problem” with all other factors having average ratings at or closer to “somewhat of a problem”.</a:t>
            </a:r>
            <a:r>
              <a:rPr lang="en-US" dirty="0">
                <a:effectLst/>
              </a:rPr>
              <a:t> </a:t>
            </a:r>
            <a:endParaRPr lang="en-US" b="0" baseline="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52</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ＭＳ Ｐゴシック" charset="0"/>
                <a:cs typeface="+mn-cs"/>
              </a:rPr>
              <a:t>Interestingly, the three respondents who had back-up upper-limb prostheses rated "lack of a back-up prosthesis" closer to a "big problem" than to "somewhat of a problem.  This might reflect the importance they place of having a back-up prosthesis.</a:t>
            </a:r>
            <a:r>
              <a:rPr lang="en-US" dirty="0">
                <a:effectLst/>
              </a:rPr>
              <a:t> </a:t>
            </a:r>
            <a:endParaRPr lang="en-US" b="0" baseline="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53</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rgbClr val="000000"/>
                </a:solidFill>
                <a:effectLst/>
                <a:latin typeface="+mn-lt"/>
                <a:ea typeface="ＭＳ Ｐゴシック" charset="0"/>
                <a:cs typeface="Arial Black"/>
              </a:rPr>
              <a:t>The work environment of farmers and ranchers imposes a number of potentially harmful factors about which most people who use prostheses generally do not need to be concerned.  Such factors include:</a:t>
            </a:r>
          </a:p>
          <a:p>
            <a:r>
              <a:rPr lang="en-US" sz="1200" b="0" kern="1200" dirty="0">
                <a:solidFill>
                  <a:srgbClr val="000000"/>
                </a:solidFill>
                <a:effectLst/>
                <a:latin typeface="+mn-lt"/>
                <a:ea typeface="ＭＳ Ｐゴシック" charset="0"/>
                <a:cs typeface="Arial Black"/>
              </a:rPr>
              <a:t> </a:t>
            </a:r>
          </a:p>
          <a:p>
            <a:r>
              <a:rPr lang="en-US" sz="1200" b="0" kern="1200" dirty="0">
                <a:solidFill>
                  <a:srgbClr val="000000"/>
                </a:solidFill>
                <a:effectLst/>
                <a:latin typeface="+mn-lt"/>
                <a:ea typeface="ＭＳ Ｐゴシック" charset="0"/>
                <a:cs typeface="Arial Black"/>
              </a:rPr>
              <a:t>• exposure to adverse weather and wide ranges of temperature across seasons  — because fields and animals need routine and timely tending, farmers and ranchers often cannot choose when and in what conditions they work</a:t>
            </a:r>
          </a:p>
          <a:p>
            <a:r>
              <a:rPr lang="en-US" sz="1200" b="0" kern="1200" dirty="0">
                <a:solidFill>
                  <a:srgbClr val="000000"/>
                </a:solidFill>
                <a:effectLst/>
                <a:latin typeface="+mn-lt"/>
                <a:ea typeface="ＭＳ Ｐゴシック" charset="0"/>
                <a:cs typeface="Arial Black"/>
              </a:rPr>
              <a:t> </a:t>
            </a:r>
          </a:p>
          <a:p>
            <a:r>
              <a:rPr lang="en-US" sz="1200" b="0" kern="1200" dirty="0">
                <a:solidFill>
                  <a:srgbClr val="000000"/>
                </a:solidFill>
                <a:effectLst/>
                <a:latin typeface="+mn-lt"/>
                <a:ea typeface="ＭＳ Ｐゴシック" charset="0"/>
                <a:cs typeface="Arial Black"/>
              </a:rPr>
              <a:t>• exposure to corrosive or damaging liquids — used in the maintenance of their machinery and equipment</a:t>
            </a:r>
          </a:p>
          <a:p>
            <a:r>
              <a:rPr lang="en-US" sz="1200" b="0" kern="1200" dirty="0">
                <a:solidFill>
                  <a:srgbClr val="000000"/>
                </a:solidFill>
                <a:effectLst/>
                <a:latin typeface="+mn-lt"/>
                <a:ea typeface="ＭＳ Ｐゴシック" charset="0"/>
                <a:cs typeface="Arial Black"/>
              </a:rPr>
              <a:t> </a:t>
            </a:r>
          </a:p>
          <a:p>
            <a:r>
              <a:rPr lang="en-US" sz="1200" b="0" kern="1200" dirty="0">
                <a:solidFill>
                  <a:srgbClr val="000000"/>
                </a:solidFill>
                <a:effectLst/>
                <a:latin typeface="+mn-lt"/>
                <a:ea typeface="ＭＳ Ｐゴシック" charset="0"/>
                <a:cs typeface="Arial Black"/>
              </a:rPr>
              <a:t>• exposure to airborne particulates from fields</a:t>
            </a:r>
          </a:p>
          <a:p>
            <a:r>
              <a:rPr lang="en-US" sz="1200" b="0" kern="1200" dirty="0">
                <a:solidFill>
                  <a:srgbClr val="000000"/>
                </a:solidFill>
                <a:effectLst/>
                <a:latin typeface="+mn-lt"/>
                <a:ea typeface="ＭＳ Ｐゴシック" charset="0"/>
                <a:cs typeface="Arial Black"/>
              </a:rPr>
              <a:t> </a:t>
            </a:r>
          </a:p>
          <a:p>
            <a:r>
              <a:rPr lang="en-US" sz="1200" b="0" kern="1200" dirty="0">
                <a:solidFill>
                  <a:srgbClr val="000000"/>
                </a:solidFill>
                <a:effectLst/>
                <a:latin typeface="+mn-lt"/>
                <a:ea typeface="ＭＳ Ｐゴシック" charset="0"/>
                <a:cs typeface="Arial Black"/>
              </a:rPr>
              <a:t>• exposure to biological and chemical contaminants from animals and chemicals used in maintaining crops and pastures</a:t>
            </a:r>
          </a:p>
          <a:p>
            <a:r>
              <a:rPr lang="en-US" sz="1200" b="0" kern="1200" dirty="0">
                <a:solidFill>
                  <a:srgbClr val="000000"/>
                </a:solidFill>
                <a:effectLst/>
                <a:latin typeface="+mn-lt"/>
                <a:ea typeface="ＭＳ Ｐゴシック" charset="0"/>
                <a:cs typeface="Arial Black"/>
              </a:rPr>
              <a:t> </a:t>
            </a:r>
          </a:p>
          <a:p>
            <a:r>
              <a:rPr lang="en-US" sz="1200" b="0" kern="1200" dirty="0">
                <a:solidFill>
                  <a:srgbClr val="000000"/>
                </a:solidFill>
                <a:effectLst/>
                <a:latin typeface="+mn-lt"/>
                <a:ea typeface="ＭＳ Ｐゴシック" charset="0"/>
                <a:cs typeface="Arial Black"/>
              </a:rPr>
              <a:t>These factors can have a significant effect on the durability of prosthetic components and the health of the residual limb within the socket.  Problems with components or limb health will consequently affect the ability to do necessary work.</a:t>
            </a:r>
          </a:p>
        </p:txBody>
      </p:sp>
      <p:sp>
        <p:nvSpPr>
          <p:cNvPr id="4" name="Slide Number Placeholder 3"/>
          <p:cNvSpPr>
            <a:spLocks noGrp="1"/>
          </p:cNvSpPr>
          <p:nvPr>
            <p:ph type="sldNum" sz="quarter" idx="10"/>
          </p:nvPr>
        </p:nvSpPr>
        <p:spPr/>
        <p:txBody>
          <a:bodyPr/>
          <a:lstStyle/>
          <a:p>
            <a:fld id="{92D698BA-18EF-7141-A49B-BDB11F9A928C}" type="slidenum">
              <a:rPr lang="en-US"/>
              <a:pPr/>
              <a:t>9</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593963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Turning now to the ratings from respondents with lower-limb amputations.</a:t>
            </a:r>
            <a:r>
              <a:rPr lang="en-US" dirty="0">
                <a:effectLst/>
              </a:rPr>
              <a:t> </a:t>
            </a:r>
          </a:p>
          <a:p>
            <a:endParaRPr lang="en-US" dirty="0">
              <a:effectLst/>
            </a:endParaRPr>
          </a:p>
          <a:p>
            <a:r>
              <a:rPr lang="en-US" dirty="0">
                <a:effectLst/>
              </a:rPr>
              <a:t>————————————————————</a:t>
            </a:r>
            <a:endParaRPr lang="en-US" dirty="0"/>
          </a:p>
          <a:p>
            <a:r>
              <a:rPr lang="en-US" dirty="0"/>
              <a:t>photos:</a:t>
            </a:r>
          </a:p>
          <a:p>
            <a:r>
              <a:rPr lang="en-US" dirty="0"/>
              <a:t>     left:</a:t>
            </a:r>
            <a:r>
              <a:rPr lang="en-US" baseline="0" dirty="0"/>
              <a:t>  http://www.ars.usda.gov/is/graphics/photos/nov00/k9102-6.htm  —  public domain image of U.S. federal government agency</a:t>
            </a:r>
          </a:p>
          <a:p>
            <a:r>
              <a:rPr lang="en-US" baseline="0" dirty="0"/>
              <a:t>     right:  http://www.ars.usda.gov/is/graphics/photos/k5197-3.htm  —  public domain image of U.S. federal government agency</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54</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31759265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Of the fourteen, all of whom used prostheses, the most common type of foot was a "dynamic response" foot.</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Among the six with transfemoral amputations, four used microprocessor-controlled knees, one used a swing-and-stance-control knee, and one used a single-axis knee.</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Only one of the fourteen specifically indicated that his prosthesis incorporated a "shock absorbing component".  Four of the fourteen indicated that they had an "ankle component" but did not identify or describe it.</a:t>
            </a:r>
            <a:r>
              <a:rPr lang="en-US" dirty="0">
                <a:effectLst/>
              </a:rPr>
              <a:t> </a:t>
            </a:r>
          </a:p>
          <a:p>
            <a:endParaRPr lang="en-US" baseline="0" dirty="0">
              <a:effectLst/>
            </a:endParaRPr>
          </a:p>
          <a:p>
            <a:r>
              <a:rPr lang="en-US" baseline="0" dirty="0">
                <a:effectLst/>
              </a:rPr>
              <a:t>————————————————————</a:t>
            </a:r>
            <a:endParaRPr lang="en-US" baseline="0" dirty="0"/>
          </a:p>
          <a:p>
            <a:r>
              <a:rPr lang="en-US" baseline="0" dirty="0"/>
              <a:t>all photos:  copyright Northwestern University Prosthetics-Orthotics Center</a:t>
            </a:r>
          </a:p>
          <a:p>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55</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873412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Of the fourteen, all of whom used prostheses, the most common type of foot was a "dynamic response" foot.</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Among the six with transfemoral amputations, four used microprocessor-controlled knees, one used a swing-and-stance-control knee, and one used a single-axis knee.</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Only one of the fourteen specifically indicated that his prosthesis incorporated a "shock absorbing component".  Four of the fourteen indicated that they had an "ankle component" but did not identify or describe it.</a:t>
            </a:r>
            <a:r>
              <a:rPr lang="en-US" dirty="0">
                <a:effectLst/>
              </a:rPr>
              <a:t> </a:t>
            </a:r>
          </a:p>
          <a:p>
            <a:endParaRPr lang="en-US" baseline="0" dirty="0">
              <a:effectLst/>
            </a:endParaRPr>
          </a:p>
          <a:p>
            <a:r>
              <a:rPr lang="en-US" baseline="0" dirty="0">
                <a:effectLst/>
              </a:rPr>
              <a:t>————————————————————</a:t>
            </a:r>
            <a:endParaRPr lang="en-US" baseline="0" dirty="0"/>
          </a:p>
          <a:p>
            <a:r>
              <a:rPr lang="en-US" baseline="0" dirty="0"/>
              <a:t>all photos:  copyright Northwestern University Prosthetics-Orthotics Center</a:t>
            </a:r>
          </a:p>
          <a:p>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56</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873412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Of the design factors common to all lower-limb prostheses, “failure of suspension system” had the highest ranking as a problem, with an average rating closer to “somewhat of a problem”.</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The least problematic was the "ability to clean the prosthesis", which was closer to “not a problem”.  This factor had a lower rating than that given by users of upper-limb prostheses and may be due to lower-limb prostheses being covered by protective clothing and footwear; whereas, the prehension device and distal part of an upper-limb prosthesis are generally exposed.</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57</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The ranking of design factors was not affected by the level of leg amputation, but the magnitude of the rating was.  Persons with transtibial amputations rated all design factors as more of a problem than did persons with transfemoral amputations.  It is possible that farmers and ranchers with transtibial amputations are more active and more demanding of their prosthesis than those with transfemoral amputations and, therefore, have more problems with the prosthesis, but this is conjecture.</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“Failure of suspension system” was the most problematic design factor for both users of transtibial and transfemoral prostheses.</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58</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These are the suspension systems identified by the respondents with lower-limb amputations.  Pin-locking and vacuum suspension systems are the most common.</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fld id="{92D698BA-18EF-7141-A49B-BDB11F9A928C}" type="slidenum">
              <a:rPr lang="en-US"/>
              <a:pPr/>
              <a:t>59</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873412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These are the suspension systems identified by the respondents with lower-limb amputations.  Pin-locking and vacuum suspension systems are the most common.</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fld id="{92D698BA-18EF-7141-A49B-BDB11F9A928C}" type="slidenum">
              <a:rPr lang="en-US"/>
              <a:pPr/>
              <a:t>60</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873412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These are the suspension systems identified by the respondents with lower-limb amputations.  Pin-locking and vacuum suspension systems are the most common.</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fld id="{92D698BA-18EF-7141-A49B-BDB11F9A928C}" type="slidenum">
              <a:rPr lang="en-US"/>
              <a:pPr/>
              <a:t>61</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873412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Of the two systems, failure of suspension was considered more of a problem with the vacuum system, with an average rating closer to a “big problem”; whereas, failure of suspension for the pin-locking system had a rating closer to “not a problem”.</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62</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4873412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Of the functional factors associated with use of the lower-limb prostheses during farm and ranch work, “problems squatting”, “walking through fields with tall plants”, and “problems due to sweating”, were ranked as the most problematic factors, with ratings closer to a “big problem”.  All other functional factors were closer to “somewhat of a problem” except for “problems due to cold weather”, which was rated closer to being “not a problem”.</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63</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n-US" sz="1200" b="0" kern="1200" dirty="0">
                <a:solidFill>
                  <a:srgbClr val="000000"/>
                </a:solidFill>
                <a:effectLst/>
                <a:latin typeface="+mn-lt"/>
                <a:ea typeface="ＭＳ Ｐゴシック" charset="0"/>
                <a:cs typeface="+mn-cs"/>
              </a:rPr>
              <a:t>With the ultimate goal of increasing the ability of farmers and ranchers with amputations to do their work by improving the prosthetic options available to them, we set out to:</a:t>
            </a:r>
          </a:p>
          <a:p>
            <a:r>
              <a:rPr lang="en-US" sz="1200" b="0" kern="1200" dirty="0">
                <a:solidFill>
                  <a:srgbClr val="000000"/>
                </a:solidFill>
                <a:effectLst/>
                <a:latin typeface="+mn-lt"/>
                <a:ea typeface="ＭＳ Ｐゴシック" charset="0"/>
                <a:cs typeface="+mn-cs"/>
              </a:rPr>
              <a:t> </a:t>
            </a:r>
          </a:p>
          <a:p>
            <a:r>
              <a:rPr lang="en-US" sz="1200" b="0" kern="1200" dirty="0">
                <a:solidFill>
                  <a:srgbClr val="000000"/>
                </a:solidFill>
                <a:effectLst/>
                <a:latin typeface="+mn-lt"/>
                <a:ea typeface="ＭＳ Ｐゴシック" charset="0"/>
                <a:cs typeface="+mn-cs"/>
              </a:rPr>
              <a:t>• determine what types of prosthetic components are currently used by farmers, ranchers, and other agricultural workers,</a:t>
            </a:r>
          </a:p>
          <a:p>
            <a:r>
              <a:rPr lang="en-US" sz="1200" b="0" kern="1200" dirty="0">
                <a:solidFill>
                  <a:srgbClr val="000000"/>
                </a:solidFill>
                <a:effectLst/>
                <a:latin typeface="+mn-lt"/>
                <a:ea typeface="ＭＳ Ｐゴシック" charset="0"/>
                <a:cs typeface="+mn-cs"/>
              </a:rPr>
              <a:t> </a:t>
            </a:r>
          </a:p>
          <a:p>
            <a:r>
              <a:rPr lang="en-US" sz="1200" b="0" kern="1200" dirty="0">
                <a:solidFill>
                  <a:srgbClr val="000000"/>
                </a:solidFill>
                <a:effectLst/>
                <a:latin typeface="+mn-lt"/>
                <a:ea typeface="ＭＳ Ｐゴシック" charset="0"/>
                <a:cs typeface="+mn-cs"/>
              </a:rPr>
              <a:t>• to determine what work is helped or hindered by the use of a prosthesis,</a:t>
            </a:r>
          </a:p>
          <a:p>
            <a:r>
              <a:rPr lang="en-US" sz="1200" b="0" kern="1200" dirty="0">
                <a:solidFill>
                  <a:srgbClr val="000000"/>
                </a:solidFill>
                <a:effectLst/>
                <a:latin typeface="+mn-lt"/>
                <a:ea typeface="ＭＳ Ｐゴシック" charset="0"/>
                <a:cs typeface="+mn-cs"/>
              </a:rPr>
              <a:t> </a:t>
            </a:r>
          </a:p>
          <a:p>
            <a:r>
              <a:rPr lang="en-US" sz="1200" b="0" kern="1200" dirty="0">
                <a:solidFill>
                  <a:srgbClr val="000000"/>
                </a:solidFill>
                <a:effectLst/>
                <a:latin typeface="+mn-lt"/>
                <a:ea typeface="ＭＳ Ｐゴシック" charset="0"/>
                <a:cs typeface="+mn-cs"/>
              </a:rPr>
              <a:t>• to identify specific problems occurring with prosthetic components, </a:t>
            </a:r>
          </a:p>
          <a:p>
            <a:r>
              <a:rPr lang="en-US" sz="1200" b="0" kern="1200" dirty="0">
                <a:solidFill>
                  <a:srgbClr val="000000"/>
                </a:solidFill>
                <a:effectLst/>
                <a:latin typeface="+mn-lt"/>
                <a:ea typeface="ＭＳ Ｐゴシック" charset="0"/>
                <a:cs typeface="+mn-cs"/>
              </a:rPr>
              <a:t> </a:t>
            </a:r>
          </a:p>
          <a:p>
            <a:r>
              <a:rPr lang="en-US" sz="1200" b="0" kern="1200" dirty="0">
                <a:solidFill>
                  <a:srgbClr val="000000"/>
                </a:solidFill>
                <a:effectLst/>
                <a:latin typeface="+mn-lt"/>
                <a:ea typeface="ＭＳ Ｐゴシック" charset="0"/>
                <a:cs typeface="+mn-cs"/>
              </a:rPr>
              <a:t>• and, then, to prioritize problems as a guide for further research and development.</a:t>
            </a:r>
          </a:p>
        </p:txBody>
      </p:sp>
      <p:sp>
        <p:nvSpPr>
          <p:cNvPr id="4" name="Slide Number Placeholder 3"/>
          <p:cNvSpPr>
            <a:spLocks noGrp="1"/>
          </p:cNvSpPr>
          <p:nvPr>
            <p:ph type="sldNum" sz="quarter" idx="10"/>
          </p:nvPr>
        </p:nvSpPr>
        <p:spPr/>
        <p:txBody>
          <a:bodyPr/>
          <a:lstStyle/>
          <a:p>
            <a:fld id="{92D698BA-18EF-7141-A49B-BDB11F9A928C}" type="slidenum">
              <a:rPr lang="en-US"/>
              <a:pPr/>
              <a:t>10</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ＭＳ Ｐゴシック" charset="0"/>
                <a:cs typeface="+mn-cs"/>
              </a:rPr>
              <a:t>Separating the transfemoral respondents from the transtibial respondents showed the transfemoral respondents generally rated functional factors as less of a problem than transtibial respondents (6 of 9 “Functional Factors”).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For transfemoral respondents, only “problems squatting” was closer to a “big problem” with all other functional factors “somewhat of a problem” except for “dust or dirt causing problems” and “problems due to cold weather” which were rated closer to “not a problem”.</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For transtibial respondents, “problems squatting”. “walking through fields with tall plants”, and “problem due to sweating”, were still rated as a “big problem".  “Problems kneeling” and “walking on uneven terrain” had higher ratings for this sub-group, and were also closer to a “big problem”.</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Given the particular concerns of these two groups, both groups rated their general “ability to perform farm or ranch tasks” at average values less than but closer to “somewhat of a problem”.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64</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Twelve of the 14 survey respondents with lower-limb amputations indicated that they had fallen while using their prosthesis.  Environmental factors – tripping over or stepping on objects or slipping on wet, snowy or icy surfaces – dominate over design factors of the prosthesis – such as breakage, failure of suspension, or knee buckling.</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65</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Ten of the respondents with lower-limb amputations used ATVs to travel distances they would have walked if they did not have an amputation.</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66</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Farmers and ranchers with transtibial amputations were generally less satisfied (higher ratings) than those with transfemoral amputations.</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67</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Asked to comment on what information or training would have been more helpful, one respondent wrote that "[Having an] actual C-leg user [with me] when I got mine to help explain things with the physical therapist".</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Another commented that "My prosthetist is very patient oriented and provides me with more information than most due to distance ... taught how to perform most of my own adjustments at home if needed and troubleshooting procedures with elevated vacuum system."</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68</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As with the upper-limb respondents, the “cost of the prosthesis” was considered a “big problem” by lower-limb respondents.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Unlike upper-limb prosthesis users, lower-limb prosthesis users rated “frequency of repairs” and “time it takes to repair your prosthesis” closer to “not a problem”.</a:t>
            </a:r>
            <a:r>
              <a:rPr lang="en-US" dirty="0">
                <a:effectLst/>
              </a:rPr>
              <a:t> </a:t>
            </a:r>
            <a:endParaRPr lang="en-US" b="0" baseline="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69</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When separating the responses to cost factors by transfemoral prosthesis users from the responses by transtibial prosthesis users, the same tendency for transtibial prosthesis users to rate factors as more of a problem is evident.  For transtibial respondents, “cost of the prosthesis” was closer to being a “very big problem”; whereas, transfemoral respondents rated it as “somewhat of a problem”.</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With regard to “lack of a back-up prosthesis”, the average rating among lower-limb prosthesis users was closer to “somewhat of a problem”.</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70</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The latter point brings up some of the limitations of the Survey.</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The sample size of 28 is relatively small and the results should be considered with that in mind.</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The Survey was anonymous unless the respondent chose to provide contact information; therefore, the validity of anonymous responses must be assessed on the consistency and reasonableness of the responses.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Even with photographs as a guide, there is the possibility that respondents could mis-identify their components.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There may be differences in how people assess and interpret the problem ratings.  For example, one respondent wrote that the "Biggest problems are a part breaking too often and the prosthesis wears out too soon." and yet that person rated "durability" and "frequency of repairs" as only "somewhat of a problem".</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71</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1252272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Conclusions: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Farmers and ranchers with lower-limb amputations or upper-limb amputations distal to the elbow are more likely to use prostheses in their work than farmers and ranchers with amputations proximal to the elbow.</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The majority of survey respondents handled livestock in their work.</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Almost half of survey respondents had amputations caused by accidents involving farm machinery.</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Farmers and ranchers who used upper-limb and lower-limb prostheses rated  “durability of components”, on average, as “somewhat of a problem”.</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72</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0299940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 Survey respondents were moderately satisfied with their prosthetic service, rating related factors between "not a problem" and "somewhat of a problem" and the information and training they received as "somewhat useful".</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"Cost of the prosthesis" was rated as a "big problem" by both upper-limb and lower-limb prosthesis users.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73</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3034927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rgbClr val="000000"/>
                </a:solidFill>
                <a:effectLst/>
                <a:latin typeface="+mn-lt"/>
                <a:ea typeface="ＭＳ Ｐゴシック" charset="0"/>
                <a:cs typeface="+mn-cs"/>
              </a:rPr>
              <a:t>To facilitate access to farmers and ranchers with amputations, we established a collaboration with the National AgrAbility Project.  This project, funded by the U.S. Department of Agriculture, provides services to farmers and ranchers with disabilities, including technical assistance, information dissemination, and professional training.  The National AgrAbility Project coordinates with over two dozen State, Regional, and Affiliate Projects across the U.S.</a:t>
            </a:r>
            <a:r>
              <a:rPr lang="en-US" sz="1200" dirty="0">
                <a:solidFill>
                  <a:srgbClr val="000000"/>
                </a:solidFill>
                <a:effectLst/>
                <a:latin typeface="+mn-lt"/>
              </a:rPr>
              <a:t> </a:t>
            </a:r>
          </a:p>
          <a:p>
            <a:pPr eaLnBrk="1" hangingPunct="1"/>
            <a:endParaRPr lang="en-US" sz="1200" b="0" dirty="0">
              <a:solidFill>
                <a:srgbClr val="000000"/>
              </a:solidFill>
              <a:effectLst/>
              <a:latin typeface="+mn-lt"/>
              <a:ea typeface="ＭＳ Ｐゴシック" charset="0"/>
            </a:endParaRPr>
          </a:p>
          <a:p>
            <a:pPr eaLnBrk="1" hangingPunct="1"/>
            <a:r>
              <a:rPr lang="en-US" sz="1200" b="0" dirty="0">
                <a:solidFill>
                  <a:srgbClr val="000000"/>
                </a:solidFill>
                <a:effectLst/>
                <a:latin typeface="+mn-lt"/>
                <a:ea typeface="ＭＳ Ｐゴシック" charset="0"/>
              </a:rPr>
              <a:t>————————————————————</a:t>
            </a:r>
          </a:p>
          <a:p>
            <a:pPr eaLnBrk="1" hangingPunct="1"/>
            <a:r>
              <a:rPr lang="en-US" sz="1200" b="0" dirty="0">
                <a:solidFill>
                  <a:srgbClr val="000000"/>
                </a:solidFill>
                <a:latin typeface="+mn-lt"/>
                <a:ea typeface="ＭＳ Ｐゴシック" charset="0"/>
              </a:rPr>
              <a:t>National AgrAbility Project</a:t>
            </a:r>
          </a:p>
          <a:p>
            <a:pPr eaLnBrk="1" hangingPunct="1"/>
            <a:r>
              <a:rPr lang="en-US" sz="1200" b="0" dirty="0">
                <a:solidFill>
                  <a:srgbClr val="000000"/>
                </a:solidFill>
                <a:latin typeface="+mn-lt"/>
                <a:ea typeface="ＭＳ Ｐゴシック" charset="0"/>
              </a:rPr>
              <a:t>     http://agrability.org/index.cfm</a:t>
            </a:r>
          </a:p>
          <a:p>
            <a:pPr eaLnBrk="1" hangingPunct="1"/>
            <a:endParaRPr lang="en-US" sz="1200" b="0" dirty="0">
              <a:solidFill>
                <a:srgbClr val="000000"/>
              </a:solidFill>
              <a:latin typeface="+mn-lt"/>
              <a:ea typeface="ＭＳ Ｐゴシック" charset="0"/>
            </a:endParaRPr>
          </a:p>
          <a:p>
            <a:pPr eaLnBrk="1" hangingPunct="1"/>
            <a:r>
              <a:rPr lang="en-US" sz="1200" b="0" dirty="0">
                <a:solidFill>
                  <a:srgbClr val="000000"/>
                </a:solidFill>
                <a:latin typeface="+mn-lt"/>
                <a:ea typeface="ＭＳ Ｐゴシック" charset="0"/>
              </a:rPr>
              <a:t>28 State,</a:t>
            </a:r>
            <a:r>
              <a:rPr lang="en-US" sz="1200" b="0" baseline="0" dirty="0">
                <a:solidFill>
                  <a:srgbClr val="000000"/>
                </a:solidFill>
                <a:latin typeface="+mn-lt"/>
                <a:ea typeface="ＭＳ Ｐゴシック" charset="0"/>
              </a:rPr>
              <a:t> Regional, and Affiliate Projects – August 2014</a:t>
            </a:r>
          </a:p>
          <a:p>
            <a:pPr eaLnBrk="1" hangingPunct="1"/>
            <a:r>
              <a:rPr lang="en-US" sz="1200" b="0" baseline="0" dirty="0">
                <a:solidFill>
                  <a:srgbClr val="000000"/>
                </a:solidFill>
                <a:latin typeface="+mn-lt"/>
                <a:ea typeface="ＭＳ Ｐゴシック" charset="0"/>
              </a:rPr>
              <a:t>     http://agrability.org/Contact-lists/projectscontact.cfm</a:t>
            </a:r>
          </a:p>
        </p:txBody>
      </p:sp>
      <p:sp>
        <p:nvSpPr>
          <p:cNvPr id="4" name="Slide Number Placeholder 3"/>
          <p:cNvSpPr>
            <a:spLocks noGrp="1"/>
          </p:cNvSpPr>
          <p:nvPr>
            <p:ph type="sldNum" sz="quarter" idx="10"/>
          </p:nvPr>
        </p:nvSpPr>
        <p:spPr/>
        <p:txBody>
          <a:bodyPr/>
          <a:lstStyle/>
          <a:p>
            <a:fld id="{92D698BA-18EF-7141-A49B-BDB11F9A928C}" type="slidenum">
              <a:rPr lang="en-US"/>
              <a:pPr/>
              <a:t>11</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Specific to upper-limb prosthesis users: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The majority use body-powered systems.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Among all upper-limb prosthesis users, “problems with sweat in socket” was rated as a "big problem”.  Users with amputations distal to the elbow also rated "can't grip tight enough when handling tools" as a "big problem", and users of transhumeral body-powered prostheses also rated “prosthetic elbow can’t lift enough weight” as a "big problem".</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Respondents who used electric-powered upper-limb prostheses rated design factors of their prostheses as more problematic than did users of body-powered upper-limb prostheses.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74</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2902081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Conclusions specific to users of lower-limb prostheses for farming and ranching:</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Microprocessor-controlled knees were being used by farmers with transfemoral amputations.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Transtibial prosthesis users rated most factors as more of a problem than did transfemoral prosthesis users.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Vacuum suspension systems were considered to be more problematic than pin-locking systems.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Transtibial prosthesis users were more likely to have problems with their liners than transfemoral users.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75</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0690818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 "Problems squatting" was rated as a "big problem" by all lower-limb prosthesis users.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Most lower-limb prosthesis users have fallen while using their prosthesis due to environmental factors rather than device failure.</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And most use ATVs to traverse distances they would have walked if they had no amputation.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76</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39366666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ＭＳ Ｐゴシック" charset="0"/>
                <a:cs typeface="+mn-cs"/>
              </a:rPr>
              <a:t>The results of the Survey and of the interviews that preceded the Survey suggest a number of recommendations for prosthetics service, clinical prosthesis design, and prototype device design and development.  With respect to prosthetics service:</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Listen to the farmer or rancher and gain an understanding of the environment and types of work he or she must do.  This may not be your typical client.</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Try to arrange for peer counseling, preferably another farmer or rancher.  Contact your AgrAbility Project if you have one in your state or the peer counseling services and support groups listed on the Amputee Coalition website.</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Provide training in the use of the prosthesis with a focus on the farm or ranch work.  Teach the proper way to fall, especially if the farmer or rancher has a lower-limb amputation.</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Consider the demands of handling and caring for livestock and the unpredictable nature of animals.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Provide basic troubleshooting and repair training to minimize extended travel and down time.  And if it is practical, provide a selection of relatively inexpensive hardware and spare parts that are likely to break or be lost.</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77</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ＭＳ Ｐゴシック" charset="0"/>
                <a:cs typeface="+mn-cs"/>
              </a:rPr>
              <a:t>With respect to clinical prosthesis design:</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Simplicity and maintainability are generally preferred.  And even though more complicated equipment is typically viewed as not durable, there are examples of successful applications of electric-powered devices in the farm/ranch environment.  Consider the complete situation and all relevant options when deciding on a type of prosthesis with the client.</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Mechanical devices or sealed devices are preferred because they can be cleaned with soap and hot water.  These prostheses will often need to be cleaned, especially upper-limb prostheses, before they can be used in the home or family vehicle.</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Most farmers will attempt to do some of their own repairs or modifications.  This is both a matter of pride in self-sufficiency and a matter of the practical demands of farm or ranch work.  When the device is in for repairs, the farmer or rancher will be less productive -- time is money.  Consider providing a temporary or back-up prosthesis or refurbishing a replaced prosthesis to be used as a back-up.</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78</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For those interested in developing new prosthetic options for farmers and ranchers, consider these factors: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design for the lowest cost possible to achieve the performance necessary for the intended purpose.  Field tests -- literally -- will be both illuminating and likely humbling when designing for farmers.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use durable materials and construction</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create socket designs that promote and maintain the health of the limb</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design knowing that consistent performance will be expected over a wide temperature range</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having resistance to corrosive and damaging liquids as well as airborne particulates is important in the farm/ranch environment</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the device should be able to withstand cleansing of biological and chemical contaminants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and, the device should be designed to be maintainable by the farmer or rancher, as much as possible, with basic tools and repair methods</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79</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kern="1200" dirty="0">
                <a:solidFill>
                  <a:schemeClr val="tx1"/>
                </a:solidFill>
                <a:effectLst/>
                <a:latin typeface="+mn-lt"/>
                <a:ea typeface="ＭＳ Ｐゴシック" charset="0"/>
                <a:cs typeface="+mn-cs"/>
              </a:rPr>
              <a:t>Prosthesis designs for farmers and ranchers that incorporate lower cost and more durable and maintainable components could be of benefit to persons with amputations who work in other physically demanding occupations</a:t>
            </a:r>
            <a:r>
              <a:rPr lang="en-US" sz="1200" b="1" kern="1200" dirty="0">
                <a:solidFill>
                  <a:schemeClr val="tx1"/>
                </a:solidFill>
                <a:effectLst/>
                <a:latin typeface="+mn-lt"/>
                <a:ea typeface="ＭＳ Ｐゴシック" charset="0"/>
                <a:cs typeface="+mn-cs"/>
              </a:rPr>
              <a:t> </a:t>
            </a:r>
            <a:r>
              <a:rPr lang="en-US" sz="1200" b="0" kern="1200" dirty="0">
                <a:solidFill>
                  <a:schemeClr val="tx1"/>
                </a:solidFill>
                <a:effectLst/>
                <a:latin typeface="+mn-lt"/>
                <a:ea typeface="ＭＳ Ｐゴシック" charset="0"/>
                <a:cs typeface="+mn-cs"/>
              </a:rPr>
              <a:t>such as construction, forestry, fishing, and mining, or make these occupations more accessible to persons with amputations.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Such designs may also have application for prostheses used by military personnel or by anyone engaged in activities that routinely take them far from professional clinical services.</a:t>
            </a:r>
            <a:r>
              <a:rPr lang="en-US" dirty="0">
                <a:effectLst/>
              </a:rPr>
              <a:t> </a:t>
            </a:r>
          </a:p>
          <a:p>
            <a:endParaRPr lang="en-US" dirty="0"/>
          </a:p>
          <a:p>
            <a:r>
              <a:rPr lang="en-US" dirty="0"/>
              <a:t>————————————————————</a:t>
            </a:r>
          </a:p>
          <a:p>
            <a:r>
              <a:rPr lang="en-US" dirty="0"/>
              <a:t>Photos:</a:t>
            </a:r>
          </a:p>
          <a:p>
            <a:r>
              <a:rPr lang="en-US" dirty="0"/>
              <a:t>     left:  http://commons.wikimedia.org/wiki/File:Construction_Workers.jpg  —  Creative Commons License</a:t>
            </a:r>
          </a:p>
          <a:p>
            <a:r>
              <a:rPr lang="en-US" dirty="0"/>
              <a:t>     middle:  http://commons.wikimedia.org/wiki/File:FEMA_-_17024_-_Photograph_by_Ed_Edahl_taken_on_10-11-2005_in_Texas.jpg  —  public domain image of U.S. federal government agency</a:t>
            </a:r>
          </a:p>
          <a:p>
            <a:r>
              <a:rPr lang="en-US" dirty="0"/>
              <a:t>     right, top:  http://commons.wikimedia.org/wiki/File:Alaska_fishermen_working_with_net.jpg</a:t>
            </a:r>
            <a:r>
              <a:rPr lang="en-US" baseline="0" dirty="0"/>
              <a:t>  —  Creative Commons License</a:t>
            </a:r>
          </a:p>
          <a:p>
            <a:r>
              <a:rPr lang="en-US" baseline="0" dirty="0"/>
              <a:t>     right, bottom:  http://commons.wikimedia.org/wiki/File:Miners_at_the_Virginia-Pocahontas_Coal_Company_Mine.jpg  —  public domain image of U.S. federal government agency</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80</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9007797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I would like to acknowledge the support of the National Institute on Disability and Rehabilitation Research of the U.S. Department of Education for funding this project.</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I also want to acknowledge the National AgrAbility Project and Breaking New Ground Resource Center at Purdue University for assistance with this study and the State and regional AgrAbility Projects and Affiliated Programs for assistance in contacting farmers and ranchers.</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
            </a:r>
            <a:br>
              <a:rPr lang="en-US" sz="1200" b="0" kern="1200" dirty="0">
                <a:solidFill>
                  <a:schemeClr val="tx1"/>
                </a:solidFill>
                <a:effectLst/>
                <a:latin typeface="+mn-lt"/>
                <a:ea typeface="ＭＳ Ｐゴシック" charset="0"/>
                <a:cs typeface="+mn-cs"/>
              </a:rPr>
            </a:br>
            <a:r>
              <a:rPr lang="en-US" sz="1200" b="0" kern="1200" dirty="0">
                <a:solidFill>
                  <a:schemeClr val="tx1"/>
                </a:solidFill>
                <a:effectLst/>
                <a:latin typeface="+mn-lt"/>
                <a:ea typeface="ＭＳ Ｐゴシック" charset="0"/>
                <a:cs typeface="+mn-cs"/>
              </a:rPr>
              <a:t>The opinions expressed in this presentation are those of the researchers of the Northwestern University Prosthetics-Orthotics Center and do not necessarily reflect those of the Department of Education or the Department of Agriculture.</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81</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References for specific publications cited in this presentation are available here.</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82</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And here.</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83</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n-US" sz="1200" b="0" kern="1200" dirty="0">
                <a:solidFill>
                  <a:srgbClr val="000000"/>
                </a:solidFill>
                <a:effectLst/>
                <a:latin typeface="+mn-lt"/>
                <a:ea typeface="ＭＳ Ｐゴシック" charset="0"/>
                <a:cs typeface="+mn-cs"/>
              </a:rPr>
              <a:t>Our project was divided into two parts.</a:t>
            </a:r>
            <a:br>
              <a:rPr lang="en-US" sz="1200" b="0" kern="1200" dirty="0">
                <a:solidFill>
                  <a:srgbClr val="000000"/>
                </a:solidFill>
                <a:effectLst/>
                <a:latin typeface="+mn-lt"/>
                <a:ea typeface="ＭＳ Ｐゴシック" charset="0"/>
                <a:cs typeface="+mn-cs"/>
              </a:rPr>
            </a:br>
            <a:r>
              <a:rPr lang="en-US" sz="1200" b="0" kern="1200" dirty="0">
                <a:solidFill>
                  <a:srgbClr val="000000"/>
                </a:solidFill>
                <a:effectLst/>
                <a:latin typeface="+mn-lt"/>
                <a:ea typeface="ＭＳ Ｐゴシック" charset="0"/>
                <a:cs typeface="+mn-cs"/>
              </a:rPr>
              <a:t/>
            </a:r>
            <a:br>
              <a:rPr lang="en-US" sz="1200" b="0" kern="1200" dirty="0">
                <a:solidFill>
                  <a:srgbClr val="000000"/>
                </a:solidFill>
                <a:effectLst/>
                <a:latin typeface="+mn-lt"/>
                <a:ea typeface="ＭＳ Ｐゴシック" charset="0"/>
                <a:cs typeface="+mn-cs"/>
              </a:rPr>
            </a:br>
            <a:r>
              <a:rPr lang="en-US" sz="1200" b="0" kern="1200" dirty="0">
                <a:solidFill>
                  <a:srgbClr val="000000"/>
                </a:solidFill>
                <a:effectLst/>
                <a:latin typeface="+mn-lt"/>
                <a:ea typeface="ＭＳ Ｐゴシック" charset="0"/>
                <a:cs typeface="+mn-cs"/>
              </a:rPr>
              <a:t>The first part involved a series of phone and in-person interviews to identify the range of problems to be explored through a generally available survey.</a:t>
            </a:r>
            <a:br>
              <a:rPr lang="en-US" sz="1200" b="0" kern="1200" dirty="0">
                <a:solidFill>
                  <a:srgbClr val="000000"/>
                </a:solidFill>
                <a:effectLst/>
                <a:latin typeface="+mn-lt"/>
                <a:ea typeface="ＭＳ Ｐゴシック" charset="0"/>
                <a:cs typeface="+mn-cs"/>
              </a:rPr>
            </a:br>
            <a:endParaRPr lang="en-US" sz="1200" b="0" kern="1200" dirty="0">
              <a:solidFill>
                <a:srgbClr val="000000"/>
              </a:solidFill>
              <a:effectLst/>
              <a:latin typeface="+mn-lt"/>
              <a:ea typeface="ＭＳ Ｐゴシック" charset="0"/>
              <a:cs typeface="+mn-cs"/>
            </a:endParaRPr>
          </a:p>
          <a:p>
            <a:r>
              <a:rPr lang="en-US" sz="1200" b="0" kern="1200" dirty="0">
                <a:solidFill>
                  <a:srgbClr val="000000"/>
                </a:solidFill>
                <a:effectLst/>
                <a:latin typeface="+mn-lt"/>
                <a:ea typeface="ＭＳ Ｐゴシック" charset="0"/>
                <a:cs typeface="+mn-cs"/>
              </a:rPr>
              <a:t>The second part, the survey itself, was intended to:</a:t>
            </a:r>
            <a:br>
              <a:rPr lang="en-US" sz="1200" b="0" kern="1200" dirty="0">
                <a:solidFill>
                  <a:srgbClr val="000000"/>
                </a:solidFill>
                <a:effectLst/>
                <a:latin typeface="+mn-lt"/>
                <a:ea typeface="ＭＳ Ｐゴシック" charset="0"/>
                <a:cs typeface="+mn-cs"/>
              </a:rPr>
            </a:br>
            <a:r>
              <a:rPr lang="en-US" sz="1200" b="0" kern="1200" dirty="0">
                <a:solidFill>
                  <a:srgbClr val="000000"/>
                </a:solidFill>
                <a:effectLst/>
                <a:latin typeface="+mn-lt"/>
                <a:ea typeface="ＭＳ Ｐゴシック" charset="0"/>
                <a:cs typeface="+mn-cs"/>
              </a:rPr>
              <a:t/>
            </a:r>
            <a:br>
              <a:rPr lang="en-US" sz="1200" b="0" kern="1200" dirty="0">
                <a:solidFill>
                  <a:srgbClr val="000000"/>
                </a:solidFill>
                <a:effectLst/>
                <a:latin typeface="+mn-lt"/>
                <a:ea typeface="ＭＳ Ｐゴシック" charset="0"/>
                <a:cs typeface="+mn-cs"/>
              </a:rPr>
            </a:br>
            <a:r>
              <a:rPr lang="en-US" sz="1200" b="0" kern="1200" dirty="0">
                <a:solidFill>
                  <a:srgbClr val="000000"/>
                </a:solidFill>
                <a:effectLst/>
                <a:latin typeface="+mn-lt"/>
                <a:ea typeface="ＭＳ Ｐゴシック" charset="0"/>
                <a:cs typeface="+mn-cs"/>
              </a:rPr>
              <a:t>• detail the type of prosthetic components in use by agricultural workers,</a:t>
            </a:r>
            <a:br>
              <a:rPr lang="en-US" sz="1200" b="0" kern="1200" dirty="0">
                <a:solidFill>
                  <a:srgbClr val="000000"/>
                </a:solidFill>
                <a:effectLst/>
                <a:latin typeface="+mn-lt"/>
                <a:ea typeface="ＭＳ Ｐゴシック" charset="0"/>
                <a:cs typeface="+mn-cs"/>
              </a:rPr>
            </a:br>
            <a:r>
              <a:rPr lang="en-US" sz="1200" b="0" kern="1200" dirty="0">
                <a:solidFill>
                  <a:srgbClr val="000000"/>
                </a:solidFill>
                <a:effectLst/>
                <a:latin typeface="+mn-lt"/>
                <a:ea typeface="ＭＳ Ｐゴシック" charset="0"/>
                <a:cs typeface="+mn-cs"/>
              </a:rPr>
              <a:t/>
            </a:r>
            <a:br>
              <a:rPr lang="en-US" sz="1200" b="0" kern="1200" dirty="0">
                <a:solidFill>
                  <a:srgbClr val="000000"/>
                </a:solidFill>
                <a:effectLst/>
                <a:latin typeface="+mn-lt"/>
                <a:ea typeface="ＭＳ Ｐゴシック" charset="0"/>
                <a:cs typeface="+mn-cs"/>
              </a:rPr>
            </a:br>
            <a:r>
              <a:rPr lang="en-US" sz="1200" b="0" kern="1200" dirty="0">
                <a:solidFill>
                  <a:srgbClr val="000000"/>
                </a:solidFill>
                <a:effectLst/>
                <a:latin typeface="+mn-lt"/>
                <a:ea typeface="ＭＳ Ｐゴシック" charset="0"/>
                <a:cs typeface="+mn-cs"/>
              </a:rPr>
              <a:t>• identify the relative importance of different problems with components,</a:t>
            </a:r>
            <a:br>
              <a:rPr lang="en-US" sz="1200" b="0" kern="1200" dirty="0">
                <a:solidFill>
                  <a:srgbClr val="000000"/>
                </a:solidFill>
                <a:effectLst/>
                <a:latin typeface="+mn-lt"/>
                <a:ea typeface="ＭＳ Ｐゴシック" charset="0"/>
                <a:cs typeface="+mn-cs"/>
              </a:rPr>
            </a:br>
            <a:r>
              <a:rPr lang="en-US" sz="1200" b="0" kern="1200" dirty="0">
                <a:solidFill>
                  <a:srgbClr val="000000"/>
                </a:solidFill>
                <a:effectLst/>
                <a:latin typeface="+mn-lt"/>
                <a:ea typeface="ＭＳ Ｐゴシック" charset="0"/>
                <a:cs typeface="+mn-cs"/>
              </a:rPr>
              <a:t/>
            </a:r>
            <a:br>
              <a:rPr lang="en-US" sz="1200" b="0" kern="1200" dirty="0">
                <a:solidFill>
                  <a:srgbClr val="000000"/>
                </a:solidFill>
                <a:effectLst/>
                <a:latin typeface="+mn-lt"/>
                <a:ea typeface="ＭＳ Ｐゴシック" charset="0"/>
                <a:cs typeface="+mn-cs"/>
              </a:rPr>
            </a:br>
            <a:r>
              <a:rPr lang="en-US" sz="1200" b="0" kern="1200" dirty="0">
                <a:solidFill>
                  <a:srgbClr val="000000"/>
                </a:solidFill>
                <a:effectLst/>
                <a:latin typeface="+mn-lt"/>
                <a:ea typeface="ＭＳ Ｐゴシック" charset="0"/>
                <a:cs typeface="+mn-cs"/>
              </a:rPr>
              <a:t>• and identify the relative importance of different problems with the function of prostheses while doing the work of farming or ranching.</a:t>
            </a:r>
          </a:p>
        </p:txBody>
      </p:sp>
      <p:sp>
        <p:nvSpPr>
          <p:cNvPr id="4" name="Slide Number Placeholder 3"/>
          <p:cNvSpPr>
            <a:spLocks noGrp="1"/>
          </p:cNvSpPr>
          <p:nvPr>
            <p:ph type="sldNum" sz="quarter" idx="10"/>
          </p:nvPr>
        </p:nvSpPr>
        <p:spPr/>
        <p:txBody>
          <a:bodyPr/>
          <a:lstStyle/>
          <a:p>
            <a:fld id="{92D698BA-18EF-7141-A49B-BDB11F9A928C}" type="slidenum">
              <a:rPr lang="en-US"/>
              <a:pPr/>
              <a:t>12</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These are the websites for resources that have been mentioned.</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84</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29020811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ＭＳ Ｐゴシック" charset="0"/>
                <a:cs typeface="+mn-cs"/>
              </a:rPr>
              <a:t>Photo Credits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2D698BA-18EF-7141-A49B-BDB11F9A928C}" type="slidenum">
              <a:rPr lang="en-US"/>
              <a:pPr/>
              <a:t>85</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29020811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sz="1200" b="0" kern="1200" dirty="0">
                <a:solidFill>
                  <a:schemeClr val="tx1"/>
                </a:solidFill>
                <a:effectLst/>
                <a:latin typeface="+mn-lt"/>
                <a:ea typeface="ＭＳ Ｐゴシック" charset="0"/>
                <a:cs typeface="+mn-cs"/>
              </a:rPr>
              <a:t>Thank you for your interest in improving the prosthetics options available to </a:t>
            </a:r>
            <a:r>
              <a:rPr lang="en-US" sz="1200" b="0" kern="1200" baseline="0" dirty="0">
                <a:solidFill>
                  <a:schemeClr val="tx1"/>
                </a:solidFill>
                <a:effectLst/>
                <a:latin typeface="+mn-lt"/>
                <a:ea typeface="ＭＳ Ｐゴシック" charset="0"/>
                <a:cs typeface="+mn-cs"/>
              </a:rPr>
              <a:t>farmers, ranchers, and other agricultural workers</a:t>
            </a:r>
            <a:r>
              <a:rPr lang="en-US" sz="1200" b="0" kern="1200" dirty="0">
                <a:solidFill>
                  <a:schemeClr val="tx1"/>
                </a:solidFill>
                <a:effectLst/>
                <a:latin typeface="+mn-lt"/>
                <a:ea typeface="ＭＳ Ｐゴシック" charset="0"/>
                <a:cs typeface="+mn-cs"/>
              </a:rPr>
              <a:t>.</a:t>
            </a:r>
            <a:r>
              <a:rPr lang="en-US" dirty="0">
                <a:effectLst/>
              </a:rPr>
              <a:t> </a:t>
            </a:r>
            <a:endParaRPr lang="en-US" b="0" dirty="0">
              <a:latin typeface="Arial" charset="0"/>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86</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ＭＳ Ｐゴシック" charset="0"/>
                <a:cs typeface="+mn-cs"/>
              </a:rPr>
              <a:t>If</a:t>
            </a:r>
            <a:r>
              <a:rPr lang="en-US" sz="1200" b="0" kern="1200" baseline="0" dirty="0">
                <a:solidFill>
                  <a:schemeClr val="tx1"/>
                </a:solidFill>
                <a:effectLst/>
                <a:latin typeface="+mn-lt"/>
                <a:ea typeface="ＭＳ Ｐゴシック" charset="0"/>
                <a:cs typeface="+mn-cs"/>
              </a:rPr>
              <a:t> you have questions or comments about the content of this webinar, you are welcome to c</a:t>
            </a:r>
            <a:r>
              <a:rPr lang="en-US" sz="1200" b="0" kern="1200" dirty="0">
                <a:solidFill>
                  <a:schemeClr val="tx1"/>
                </a:solidFill>
                <a:effectLst/>
                <a:latin typeface="+mn-lt"/>
                <a:ea typeface="ＭＳ Ｐゴシック" charset="0"/>
                <a:cs typeface="+mn-cs"/>
              </a:rPr>
              <a:t>ontact thes</a:t>
            </a:r>
            <a:r>
              <a:rPr lang="en-US" sz="1200" b="0" kern="1200" baseline="0" dirty="0">
                <a:solidFill>
                  <a:schemeClr val="tx1"/>
                </a:solidFill>
                <a:effectLst/>
                <a:latin typeface="+mn-lt"/>
                <a:ea typeface="ＭＳ Ｐゴシック" charset="0"/>
                <a:cs typeface="+mn-cs"/>
              </a:rPr>
              <a:t>e individuals who participated in the research</a:t>
            </a:r>
            <a:r>
              <a:rPr lang="en-US" sz="1200" b="0" kern="1200" dirty="0">
                <a:solidFill>
                  <a:schemeClr val="tx1"/>
                </a:solidFill>
                <a:effectLst/>
                <a:latin typeface="+mn-lt"/>
                <a:ea typeface="ＭＳ Ｐゴシック" charset="0"/>
                <a:cs typeface="+mn-cs"/>
              </a:rPr>
              <a:t>.</a:t>
            </a:r>
          </a:p>
          <a:p>
            <a:pPr lvl="0"/>
            <a:endParaRPr lang="en-US" sz="1200" b="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fld id="{92D698BA-18EF-7141-A49B-BDB11F9A928C}" type="slidenum">
              <a:rPr lang="en-US"/>
              <a:pPr/>
              <a:t>87</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29020811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ＭＳ Ｐゴシック" charset="0"/>
                <a:cs typeface="+mn-cs"/>
              </a:rPr>
              <a:t>If</a:t>
            </a:r>
            <a:r>
              <a:rPr lang="en-US" sz="1200" b="0" kern="1200" baseline="0" dirty="0">
                <a:solidFill>
                  <a:schemeClr val="tx1"/>
                </a:solidFill>
                <a:effectLst/>
                <a:latin typeface="+mn-lt"/>
                <a:ea typeface="ＭＳ Ｐゴシック" charset="0"/>
                <a:cs typeface="+mn-cs"/>
              </a:rPr>
              <a:t> you would like to know more about the mission and projects of the Northwestern University Prosthetics-Orthotics Center, please contact us or visit our website</a:t>
            </a:r>
            <a:r>
              <a:rPr lang="en-US" sz="1200" b="0" kern="1200" dirty="0">
                <a:solidFill>
                  <a:schemeClr val="tx1"/>
                </a:solidFill>
                <a:effectLst/>
                <a:latin typeface="+mn-lt"/>
                <a:ea typeface="ＭＳ Ｐゴシック" charset="0"/>
                <a:cs typeface="+mn-cs"/>
              </a:rPr>
              <a:t>.</a:t>
            </a:r>
          </a:p>
          <a:p>
            <a:pPr lvl="0"/>
            <a:endParaRPr lang="en-US" sz="1200" b="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fld id="{92D698BA-18EF-7141-A49B-BDB11F9A928C}" type="slidenum">
              <a:rPr lang="en-US"/>
              <a:pPr/>
              <a:t>88</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2902081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kern="1200" dirty="0">
                <a:solidFill>
                  <a:srgbClr val="000000"/>
                </a:solidFill>
                <a:effectLst/>
                <a:latin typeface="+mn-lt"/>
                <a:ea typeface="ＭＳ Ｐゴシック" charset="0"/>
                <a:cs typeface="+mn-cs"/>
              </a:rPr>
              <a:t>The phone and in-person interviews were conducted from November 2008 through March 2011.</a:t>
            </a:r>
            <a:br>
              <a:rPr lang="en-US" sz="1200" b="0" kern="1200" dirty="0">
                <a:solidFill>
                  <a:srgbClr val="000000"/>
                </a:solidFill>
                <a:effectLst/>
                <a:latin typeface="+mn-lt"/>
                <a:ea typeface="ＭＳ Ｐゴシック" charset="0"/>
                <a:cs typeface="+mn-cs"/>
              </a:rPr>
            </a:br>
            <a:r>
              <a:rPr lang="en-US" sz="1200" b="0" kern="1200" dirty="0">
                <a:solidFill>
                  <a:srgbClr val="000000"/>
                </a:solidFill>
                <a:effectLst/>
                <a:latin typeface="+mn-lt"/>
                <a:ea typeface="ＭＳ Ｐゴシック" charset="0"/>
                <a:cs typeface="+mn-cs"/>
              </a:rPr>
              <a:t/>
            </a:r>
            <a:br>
              <a:rPr lang="en-US" sz="1200" b="0" kern="1200" dirty="0">
                <a:solidFill>
                  <a:srgbClr val="000000"/>
                </a:solidFill>
                <a:effectLst/>
                <a:latin typeface="+mn-lt"/>
                <a:ea typeface="ＭＳ Ｐゴシック" charset="0"/>
                <a:cs typeface="+mn-cs"/>
              </a:rPr>
            </a:br>
            <a:r>
              <a:rPr lang="en-US" sz="1200" b="0" kern="1200" dirty="0">
                <a:solidFill>
                  <a:srgbClr val="000000"/>
                </a:solidFill>
                <a:effectLst/>
                <a:latin typeface="+mn-lt"/>
                <a:ea typeface="ＭＳ Ｐゴシック" charset="0"/>
                <a:cs typeface="+mn-cs"/>
              </a:rPr>
              <a:t>We interviewed 40 farmers, most of whom we contacted with the assistance of one of the AgrAbility Projects.</a:t>
            </a:r>
            <a:br>
              <a:rPr lang="en-US" sz="1200" b="0" kern="1200" dirty="0">
                <a:solidFill>
                  <a:srgbClr val="000000"/>
                </a:solidFill>
                <a:effectLst/>
                <a:latin typeface="+mn-lt"/>
                <a:ea typeface="ＭＳ Ｐゴシック" charset="0"/>
                <a:cs typeface="+mn-cs"/>
              </a:rPr>
            </a:br>
            <a:r>
              <a:rPr lang="en-US" sz="1200" b="0" kern="1200" dirty="0">
                <a:solidFill>
                  <a:srgbClr val="000000"/>
                </a:solidFill>
                <a:effectLst/>
                <a:latin typeface="+mn-lt"/>
                <a:ea typeface="ＭＳ Ｐゴシック" charset="0"/>
                <a:cs typeface="+mn-cs"/>
              </a:rPr>
              <a:t/>
            </a:r>
            <a:br>
              <a:rPr lang="en-US" sz="1200" b="0" kern="1200" dirty="0">
                <a:solidFill>
                  <a:srgbClr val="000000"/>
                </a:solidFill>
                <a:effectLst/>
                <a:latin typeface="+mn-lt"/>
                <a:ea typeface="ＭＳ Ｐゴシック" charset="0"/>
                <a:cs typeface="+mn-cs"/>
              </a:rPr>
            </a:br>
            <a:r>
              <a:rPr lang="en-US" sz="1200" b="0" kern="1200" dirty="0">
                <a:solidFill>
                  <a:srgbClr val="000000"/>
                </a:solidFill>
                <a:effectLst/>
                <a:latin typeface="+mn-lt"/>
                <a:ea typeface="ＭＳ Ｐゴシック" charset="0"/>
                <a:cs typeface="+mn-cs"/>
              </a:rPr>
              <a:t>We also interviewed 26 prosthetists who serve farmers and ranchers in their clinical practice.  These were prosthetists whom we knew to be working with farmers and ranchers, or referrals from farmers or prosthetists whom we had already interviewed.</a:t>
            </a:r>
            <a:br>
              <a:rPr lang="en-US" sz="1200" b="0" kern="1200" dirty="0">
                <a:solidFill>
                  <a:srgbClr val="000000"/>
                </a:solidFill>
                <a:effectLst/>
                <a:latin typeface="+mn-lt"/>
                <a:ea typeface="ＭＳ Ｐゴシック" charset="0"/>
                <a:cs typeface="+mn-cs"/>
              </a:rPr>
            </a:br>
            <a:r>
              <a:rPr lang="en-US" sz="1200" b="0" kern="1200" dirty="0">
                <a:solidFill>
                  <a:srgbClr val="000000"/>
                </a:solidFill>
                <a:effectLst/>
                <a:latin typeface="+mn-lt"/>
                <a:ea typeface="ＭＳ Ｐゴシック" charset="0"/>
                <a:cs typeface="+mn-cs"/>
              </a:rPr>
              <a:t/>
            </a:r>
            <a:br>
              <a:rPr lang="en-US" sz="1200" b="0" kern="1200" dirty="0">
                <a:solidFill>
                  <a:srgbClr val="000000"/>
                </a:solidFill>
                <a:effectLst/>
                <a:latin typeface="+mn-lt"/>
                <a:ea typeface="ＭＳ Ｐゴシック" charset="0"/>
                <a:cs typeface="+mn-cs"/>
              </a:rPr>
            </a:br>
            <a:r>
              <a:rPr lang="en-US" sz="1200" b="0" kern="1200" dirty="0">
                <a:solidFill>
                  <a:srgbClr val="000000"/>
                </a:solidFill>
                <a:effectLst/>
                <a:latin typeface="+mn-lt"/>
                <a:ea typeface="ＭＳ Ｐゴシック" charset="0"/>
                <a:cs typeface="+mn-cs"/>
              </a:rPr>
              <a:t>Although we had a goal of interviewing 50 farmers and ranchers, we ended the interview phase at 40 farmers in order to have time for the survey phase.</a:t>
            </a:r>
            <a:r>
              <a:rPr lang="en-US" sz="1200" dirty="0">
                <a:solidFill>
                  <a:srgbClr val="000000"/>
                </a:solidFill>
                <a:effectLst/>
                <a:latin typeface="+mn-lt"/>
              </a:rPr>
              <a:t> </a:t>
            </a: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effectLst/>
              <a:latin typeface="+mn-lt"/>
              <a:ea typeface="ＭＳ Ｐゴシック" charset="0"/>
            </a:endParaRP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a:solidFill>
                  <a:srgbClr val="000000"/>
                </a:solidFill>
                <a:effectLst/>
                <a:latin typeface="+mn-lt"/>
                <a:ea typeface="ＭＳ Ｐゴシック" charset="0"/>
              </a:rPr>
              <a:t>————————————————————</a:t>
            </a:r>
            <a:endParaRPr lang="en-US" sz="1200" dirty="0">
              <a:solidFill>
                <a:srgbClr val="000000"/>
              </a:solidFill>
              <a:latin typeface="+mn-lt"/>
              <a:ea typeface="ＭＳ Ｐゴシック" charset="0"/>
            </a:endParaRPr>
          </a:p>
          <a:p>
            <a:pPr eaLnBrk="1" hangingPunct="1"/>
            <a:r>
              <a:rPr lang="en-US" sz="1200" dirty="0">
                <a:solidFill>
                  <a:srgbClr val="000000"/>
                </a:solidFill>
                <a:latin typeface="+mn-lt"/>
                <a:ea typeface="ＭＳ Ｐゴシック" charset="0"/>
              </a:rPr>
              <a:t>photo:</a:t>
            </a:r>
            <a:r>
              <a:rPr lang="en-US" sz="1200" baseline="0" dirty="0">
                <a:solidFill>
                  <a:srgbClr val="000000"/>
                </a:solidFill>
                <a:latin typeface="+mn-lt"/>
                <a:ea typeface="ＭＳ Ｐゴシック" charset="0"/>
              </a:rPr>
              <a:t>  </a:t>
            </a:r>
            <a:r>
              <a:rPr lang="en-US" sz="1200" b="0" i="0" u="none" strike="noStrike" kern="1200" baseline="0" dirty="0" smtClean="0">
                <a:solidFill>
                  <a:srgbClr val="000000"/>
                </a:solidFill>
                <a:latin typeface="+mn-lt"/>
                <a:ea typeface="ＭＳ Ｐゴシック" charset="0"/>
                <a:cs typeface="+mn-cs"/>
              </a:rPr>
              <a:t>http://www.ars.usda.gov/is/graphics/photos/k4912-11.htm  —  public domain image of U.S. federal government agency</a:t>
            </a:r>
            <a:endParaRPr lang="en-US" sz="1200" dirty="0">
              <a:solidFill>
                <a:srgbClr val="000000"/>
              </a:solidFill>
              <a:latin typeface="+mn-lt"/>
              <a:ea typeface="ＭＳ Ｐゴシック" charset="0"/>
            </a:endParaRPr>
          </a:p>
        </p:txBody>
      </p:sp>
      <p:sp>
        <p:nvSpPr>
          <p:cNvPr id="4" name="Slide Number Placeholder 3"/>
          <p:cNvSpPr>
            <a:spLocks noGrp="1"/>
          </p:cNvSpPr>
          <p:nvPr>
            <p:ph type="sldNum" sz="quarter" idx="10"/>
          </p:nvPr>
        </p:nvSpPr>
        <p:spPr/>
        <p:txBody>
          <a:bodyPr/>
          <a:lstStyle/>
          <a:p>
            <a:fld id="{92D698BA-18EF-7141-A49B-BDB11F9A928C}" type="slidenum">
              <a:rPr lang="en-US"/>
              <a:pPr/>
              <a:t>13</a:t>
            </a:fld>
            <a:endParaRPr lang="en-US" dirty="0"/>
          </a:p>
        </p:txBody>
      </p:sp>
      <p:sp>
        <p:nvSpPr>
          <p:cNvPr id="5" name="Footer Placeholder 4"/>
          <p:cNvSpPr>
            <a:spLocks noGrp="1"/>
          </p:cNvSpPr>
          <p:nvPr>
            <p:ph type="ftr" sz="quarter" idx="11"/>
          </p:nvPr>
        </p:nvSpPr>
        <p:spPr/>
        <p:txBody>
          <a:bodyPr/>
          <a:lstStyle/>
          <a:p>
            <a:pPr>
              <a:defRPr/>
            </a:pPr>
            <a:r>
              <a:rPr lang="en-US" dirty="0"/>
              <a:t>Northwestern University Prosthetics-Orthotics Center</a:t>
            </a:r>
          </a:p>
        </p:txBody>
      </p:sp>
      <p:sp>
        <p:nvSpPr>
          <p:cNvPr id="6" name="Header Placeholder 5"/>
          <p:cNvSpPr>
            <a:spLocks noGrp="1"/>
          </p:cNvSpPr>
          <p:nvPr>
            <p:ph type="hdr" sz="quarter" idx="12"/>
          </p:nvPr>
        </p:nvSpPr>
        <p:spPr/>
        <p:txBody>
          <a:bodyPr/>
          <a:lstStyle/>
          <a:p>
            <a:pPr>
              <a:defRPr/>
            </a:pPr>
            <a:r>
              <a:rPr lang="en-US" dirty="0"/>
              <a:t>Prostheses for farmers and ranchers:  What is used, what is needed?</a:t>
            </a:r>
          </a:p>
        </p:txBody>
      </p:sp>
      <p:sp>
        <p:nvSpPr>
          <p:cNvPr id="7" name="Date Placeholder 6"/>
          <p:cNvSpPr>
            <a:spLocks noGrp="1"/>
          </p:cNvSpPr>
          <p:nvPr>
            <p:ph type="dt" idx="13"/>
          </p:nvPr>
        </p:nvSpPr>
        <p:spPr/>
        <p:txBody>
          <a:bodyPr/>
          <a:lstStyle/>
          <a:p>
            <a:r>
              <a:rPr lang="en-US" dirty="0"/>
              <a:t>November 2014</a:t>
            </a:r>
          </a:p>
        </p:txBody>
      </p:sp>
    </p:spTree>
    <p:extLst>
      <p:ext uri="{BB962C8B-B14F-4D97-AF65-F5344CB8AC3E}">
        <p14:creationId xmlns:p14="http://schemas.microsoft.com/office/powerpoint/2010/main" val="123475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a:spLocks noChangeArrowheads="1"/>
          </p:cNvSpPr>
          <p:nvPr userDrawn="1"/>
        </p:nvSpPr>
        <p:spPr bwMode="auto">
          <a:xfrm>
            <a:off x="457200" y="1981201"/>
            <a:ext cx="4648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300" b="1" dirty="0" smtClean="0">
                <a:solidFill>
                  <a:srgbClr val="545454"/>
                </a:solidFill>
                <a:ea typeface="+mn-ea"/>
              </a:rPr>
              <a:t>Northwestern University Prosthetics-Orthotics Center</a:t>
            </a:r>
          </a:p>
        </p:txBody>
      </p:sp>
      <p:cxnSp>
        <p:nvCxnSpPr>
          <p:cNvPr id="6" name="Straight Connector 5"/>
          <p:cNvCxnSpPr/>
          <p:nvPr userDrawn="1"/>
        </p:nvCxnSpPr>
        <p:spPr>
          <a:xfrm>
            <a:off x="457201" y="4343400"/>
            <a:ext cx="8231188" cy="1588"/>
          </a:xfrm>
          <a:prstGeom prst="line">
            <a:avLst/>
          </a:prstGeom>
          <a:ln w="19050" cap="flat" cmpd="sng" algn="ctr">
            <a:solidFill>
              <a:srgbClr val="230872"/>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 name="Straight Connector 6"/>
          <p:cNvCxnSpPr/>
          <p:nvPr userDrawn="1"/>
        </p:nvCxnSpPr>
        <p:spPr>
          <a:xfrm>
            <a:off x="457202" y="2333625"/>
            <a:ext cx="8221663" cy="1588"/>
          </a:xfrm>
          <a:prstGeom prst="line">
            <a:avLst/>
          </a:prstGeom>
          <a:ln w="95250" cap="flat" cmpd="sng" algn="ctr">
            <a:solidFill>
              <a:srgbClr val="230872"/>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pic>
        <p:nvPicPr>
          <p:cNvPr id="8" name="Picture 14" descr="mar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01001" y="1295400"/>
            <a:ext cx="7127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943600" y="5694364"/>
            <a:ext cx="29718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2465162"/>
            <a:ext cx="8229600" cy="553998"/>
          </a:xfrm>
        </p:spPr>
        <p:txBody>
          <a:bodyPr/>
          <a:lstStyle>
            <a:lvl1pPr>
              <a:lnSpc>
                <a:spcPct val="100000"/>
              </a:lnSpc>
              <a:defRPr sz="3600" b="0" i="0">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57200" y="4572000"/>
            <a:ext cx="6400800" cy="1752600"/>
          </a:xfrm>
        </p:spPr>
        <p:txBody>
          <a:bodyPr/>
          <a:lstStyle>
            <a:lvl1pPr marL="0" indent="0" algn="l">
              <a:buNone/>
              <a:defRPr sz="2000" baseline="0">
                <a:solidFill>
                  <a:srgbClr val="23087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 Authors</a:t>
            </a:r>
          </a:p>
          <a:p>
            <a:r>
              <a:rPr lang="en-US" dirty="0" smtClean="0"/>
              <a:t>Event</a:t>
            </a:r>
          </a:p>
          <a:p>
            <a:r>
              <a:rPr lang="en-US" dirty="0" smtClean="0"/>
              <a:t>Date</a:t>
            </a:r>
            <a:endParaRPr lang="en-US" dirty="0"/>
          </a:p>
        </p:txBody>
      </p:sp>
    </p:spTree>
    <p:extLst>
      <p:ext uri="{BB962C8B-B14F-4D97-AF65-F5344CB8AC3E}">
        <p14:creationId xmlns:p14="http://schemas.microsoft.com/office/powerpoint/2010/main" val="17047948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userDrawn="1"/>
        </p:nvCxnSpPr>
        <p:spPr>
          <a:xfrm>
            <a:off x="457200" y="2333625"/>
            <a:ext cx="8248651" cy="1588"/>
          </a:xfrm>
          <a:prstGeom prst="line">
            <a:avLst/>
          </a:prstGeom>
          <a:ln w="95250" cap="flat" cmpd="sng" algn="ctr">
            <a:solidFill>
              <a:srgbClr val="230872"/>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pic>
        <p:nvPicPr>
          <p:cNvPr id="6" name="Picture 11" descr="mar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50213" y="1295400"/>
            <a:ext cx="7127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943600" y="5694364"/>
            <a:ext cx="29718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468880"/>
            <a:ext cx="8229600" cy="553998"/>
          </a:xfrm>
        </p:spPr>
        <p:txBody>
          <a:bodyPr/>
          <a:lstStyle>
            <a:lvl1pPr algn="l">
              <a:lnSpc>
                <a:spcPct val="100000"/>
              </a:lnSpc>
              <a:defRPr sz="3600" b="0" cap="none" baseline="0">
                <a:latin typeface="Arial"/>
                <a:cs typeface="Arial"/>
              </a:defRPr>
            </a:lvl1pPr>
          </a:lstStyle>
          <a:p>
            <a:r>
              <a:rPr lang="en-US" smtClean="0"/>
              <a:t>Click to edit Master title style</a:t>
            </a:r>
            <a:endParaRPr lang="en-US" dirty="0"/>
          </a:p>
        </p:txBody>
      </p:sp>
      <p:sp>
        <p:nvSpPr>
          <p:cNvPr id="17" name="Text Placeholder 16"/>
          <p:cNvSpPr>
            <a:spLocks noGrp="1"/>
          </p:cNvSpPr>
          <p:nvPr>
            <p:ph type="body" sz="quarter" idx="10"/>
          </p:nvPr>
        </p:nvSpPr>
        <p:spPr>
          <a:xfrm>
            <a:off x="476612" y="3505200"/>
            <a:ext cx="8229600" cy="19050"/>
          </a:xfrm>
          <a:solidFill>
            <a:srgbClr val="230872"/>
          </a:solidFill>
          <a:ln>
            <a:noFill/>
          </a:ln>
        </p:spPr>
        <p:txBody>
          <a:bodyPr/>
          <a:lstStyle>
            <a:lvl1pPr>
              <a:defRPr sz="200" b="0" baseline="-25000">
                <a:ln>
                  <a:noFill/>
                </a:ln>
                <a:solidFill>
                  <a:srgbClr val="3C227E"/>
                </a:solidFill>
              </a:defRPr>
            </a:lvl1pPr>
          </a:lstStyle>
          <a:p>
            <a:pPr lvl="0"/>
            <a:r>
              <a:rPr lang="en-US"/>
              <a:t>Click to edit Master text styles</a:t>
            </a:r>
          </a:p>
        </p:txBody>
      </p:sp>
    </p:spTree>
    <p:extLst>
      <p:ext uri="{BB962C8B-B14F-4D97-AF65-F5344CB8AC3E}">
        <p14:creationId xmlns:p14="http://schemas.microsoft.com/office/powerpoint/2010/main" val="59700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9" name="Text Placeholder 28"/>
          <p:cNvSpPr>
            <a:spLocks noGrp="1"/>
          </p:cNvSpPr>
          <p:nvPr>
            <p:ph type="body" sz="quarter" idx="14"/>
          </p:nvPr>
        </p:nvSpPr>
        <p:spPr>
          <a:xfrm>
            <a:off x="3819525" y="5544458"/>
            <a:ext cx="1828800" cy="45720"/>
          </a:xfrm>
          <a:solidFill>
            <a:srgbClr val="FFFFFF"/>
          </a:solidFill>
        </p:spPr>
        <p:txBody>
          <a:bodyPr/>
          <a:lstStyle>
            <a:lvl1pPr>
              <a:defRPr sz="200">
                <a:solidFill>
                  <a:srgbClr val="43327C"/>
                </a:solidFill>
              </a:defRPr>
            </a:lvl1pPr>
          </a:lstStyle>
          <a:p>
            <a:pPr lvl="0"/>
            <a:r>
              <a:rPr lang="en-US" dirty="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Content Placeholder 5"/>
          <p:cNvSpPr>
            <a:spLocks noGrp="1"/>
          </p:cNvSpPr>
          <p:nvPr>
            <p:ph sz="quarter" idx="4"/>
          </p:nvPr>
        </p:nvSpPr>
        <p:spPr>
          <a:xfrm>
            <a:off x="3819269" y="2514601"/>
            <a:ext cx="4867531" cy="2953658"/>
          </a:xfrm>
        </p:spPr>
        <p:txBody>
          <a:bodyPr/>
          <a:lstStyle>
            <a:lvl1pPr>
              <a:defRPr sz="2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31" name="Text Placeholder 30"/>
          <p:cNvSpPr>
            <a:spLocks noGrp="1"/>
          </p:cNvSpPr>
          <p:nvPr>
            <p:ph type="body" sz="quarter" idx="15"/>
          </p:nvPr>
        </p:nvSpPr>
        <p:spPr>
          <a:xfrm>
            <a:off x="3819525" y="5638800"/>
            <a:ext cx="4867275" cy="685800"/>
          </a:xfrm>
        </p:spPr>
        <p:txBody>
          <a:bodyPr/>
          <a:lstStyle>
            <a:lvl1pPr>
              <a:lnSpc>
                <a:spcPct val="100000"/>
              </a:lnSpc>
              <a:spcBef>
                <a:spcPts val="0"/>
              </a:spcBef>
              <a:spcAft>
                <a:spcPts val="0"/>
              </a:spcAft>
              <a:defRPr sz="1800" b="0">
                <a:solidFill>
                  <a:srgbClr val="545454"/>
                </a:solidFill>
                <a:latin typeface="Arial"/>
                <a:cs typeface="Arial"/>
              </a:defRPr>
            </a:lvl1pPr>
          </a:lstStyle>
          <a:p>
            <a:pPr lvl="0"/>
            <a:r>
              <a:rPr lang="en-US" dirty="0" smtClean="0"/>
              <a:t>Click to edit Master text styles</a:t>
            </a:r>
          </a:p>
        </p:txBody>
      </p:sp>
      <p:sp>
        <p:nvSpPr>
          <p:cNvPr id="33" name="Content Placeholder 32"/>
          <p:cNvSpPr>
            <a:spLocks noGrp="1"/>
          </p:cNvSpPr>
          <p:nvPr>
            <p:ph sz="quarter" idx="16"/>
          </p:nvPr>
        </p:nvSpPr>
        <p:spPr>
          <a:xfrm>
            <a:off x="457201" y="2514600"/>
            <a:ext cx="3200400" cy="3810000"/>
          </a:xfrm>
        </p:spPr>
        <p:txBody>
          <a:bodyPr/>
          <a:lstStyle>
            <a:lvl1pPr>
              <a:spcAft>
                <a:spcPts val="12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7"/>
          </p:nvPr>
        </p:nvSpPr>
        <p:spPr/>
        <p:txBody>
          <a:bodyPr/>
          <a:lstStyle>
            <a:lvl1pPr algn="l">
              <a:defRPr sz="1000" b="1"/>
            </a:lvl1pPr>
          </a:lstStyle>
          <a:p>
            <a:pPr>
              <a:defRPr/>
            </a:pPr>
            <a:r>
              <a:rPr lang="en-US" dirty="0"/>
              <a:t>©2014 Northwestern University Prosthetics-Orthotics Center for Education and Research</a:t>
            </a:r>
          </a:p>
        </p:txBody>
      </p:sp>
      <p:sp>
        <p:nvSpPr>
          <p:cNvPr id="8" name="Slide Number Placeholder 5"/>
          <p:cNvSpPr>
            <a:spLocks noGrp="1"/>
          </p:cNvSpPr>
          <p:nvPr>
            <p:ph type="sldNum" sz="quarter" idx="18"/>
          </p:nvPr>
        </p:nvSpPr>
        <p:spPr/>
        <p:txBody>
          <a:bodyPr/>
          <a:lstStyle>
            <a:lvl1pPr>
              <a:defRPr/>
            </a:lvl1pPr>
          </a:lstStyle>
          <a:p>
            <a:pPr algn="r"/>
            <a:r>
              <a:rPr lang="en-US" dirty="0"/>
              <a:t>Webinar – </a:t>
            </a:r>
            <a:fld id="{9CF797A1-568A-3042-B0F1-57E4E9F76EC2}" type="slidenum">
              <a:rPr lang="en-US"/>
              <a:pPr algn="r"/>
              <a:t>‹#›</a:t>
            </a:fld>
            <a:endParaRPr lang="en-US" dirty="0"/>
          </a:p>
        </p:txBody>
      </p:sp>
    </p:spTree>
    <p:extLst>
      <p:ext uri="{BB962C8B-B14F-4D97-AF65-F5344CB8AC3E}">
        <p14:creationId xmlns:p14="http://schemas.microsoft.com/office/powerpoint/2010/main" val="355919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3" name="Content Placeholder 32"/>
          <p:cNvSpPr>
            <a:spLocks noGrp="1"/>
          </p:cNvSpPr>
          <p:nvPr>
            <p:ph sz="quarter" idx="16"/>
          </p:nvPr>
        </p:nvSpPr>
        <p:spPr>
          <a:xfrm>
            <a:off x="457200" y="1676400"/>
            <a:ext cx="8229599" cy="3810000"/>
          </a:xfrm>
        </p:spPr>
        <p:txBody>
          <a:bodyPr/>
          <a:lstStyle>
            <a:lvl1pPr>
              <a:spcAft>
                <a:spcPts val="12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7"/>
          </p:nvPr>
        </p:nvSpPr>
        <p:spPr/>
        <p:txBody>
          <a:bodyPr/>
          <a:lstStyle>
            <a:lvl1pPr>
              <a:defRPr sz="1000"/>
            </a:lvl1pPr>
          </a:lstStyle>
          <a:p>
            <a:pPr algn="l">
              <a:defRPr/>
            </a:pPr>
            <a:r>
              <a:rPr lang="en-US" b="1" dirty="0"/>
              <a:t>©2014 Northwestern University Prosthetics-Orthotics Center for Education and Research</a:t>
            </a:r>
          </a:p>
        </p:txBody>
      </p:sp>
      <p:sp>
        <p:nvSpPr>
          <p:cNvPr id="8" name="Slide Number Placeholder 5"/>
          <p:cNvSpPr>
            <a:spLocks noGrp="1"/>
          </p:cNvSpPr>
          <p:nvPr>
            <p:ph type="sldNum" sz="quarter" idx="18"/>
          </p:nvPr>
        </p:nvSpPr>
        <p:spPr/>
        <p:txBody>
          <a:bodyPr/>
          <a:lstStyle>
            <a:lvl1pPr marL="0" marR="0" indent="0" algn="r" defTabSz="457200" rtl="0" eaLnBrk="1" fontAlgn="base" latinLnBrk="0" hangingPunct="1">
              <a:lnSpc>
                <a:spcPct val="100000"/>
              </a:lnSpc>
              <a:spcBef>
                <a:spcPct val="0"/>
              </a:spcBef>
              <a:spcAft>
                <a:spcPct val="0"/>
              </a:spcAft>
              <a:buClrTx/>
              <a:buSzTx/>
              <a:buFontTx/>
              <a:buNone/>
              <a:tabLst/>
              <a:defRPr/>
            </a:lvl1pPr>
          </a:lstStyle>
          <a:p>
            <a:r>
              <a:rPr lang="en-US" dirty="0"/>
              <a:t>Webinar – </a:t>
            </a:r>
            <a:fld id="{9CF797A1-568A-3042-B0F1-57E4E9F76EC2}" type="slidenum">
              <a:rPr lang="en-US"/>
              <a:pPr/>
              <a:t>‹#›</a:t>
            </a:fld>
            <a:endParaRPr lang="en-US" dirty="0"/>
          </a:p>
          <a:p>
            <a:endParaRPr lang="en-US" dirty="0"/>
          </a:p>
        </p:txBody>
      </p:sp>
    </p:spTree>
    <p:extLst>
      <p:ext uri="{BB962C8B-B14F-4D97-AF65-F5344CB8AC3E}">
        <p14:creationId xmlns:p14="http://schemas.microsoft.com/office/powerpoint/2010/main" val="3102243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493837"/>
            <a:ext cx="8229600" cy="4221163"/>
          </a:xfrm>
        </p:spPr>
        <p:txBody>
          <a:bodyPr/>
          <a:lstStyle>
            <a:lvl1pPr>
              <a:spcBef>
                <a:spcPts val="0"/>
              </a:spcBef>
              <a:spcAft>
                <a:spcPts val="2600"/>
              </a:spcAft>
              <a:defRPr sz="2800"/>
            </a:lvl1pPr>
            <a:lvl2pPr>
              <a:lnSpc>
                <a:spcPts val="1900"/>
              </a:lnSpc>
              <a:spcAft>
                <a:spcPts val="900"/>
              </a:spcAft>
              <a:defRPr sz="2400"/>
            </a:lvl2pPr>
            <a:lvl3pPr>
              <a:lnSpc>
                <a:spcPts val="1900"/>
              </a:lnSpc>
              <a:spcAft>
                <a:spcPts val="900"/>
              </a:spcAft>
              <a:defRPr sz="2000"/>
            </a:lvl3pPr>
            <a:lvl4pPr>
              <a:lnSpc>
                <a:spcPts val="1900"/>
              </a:lnSpc>
              <a:spcAft>
                <a:spcPts val="900"/>
              </a:spcAft>
              <a:defRPr sz="1600"/>
            </a:lvl4pPr>
            <a:lvl5pPr>
              <a:lnSpc>
                <a:spcPts val="1900"/>
              </a:lnSpc>
              <a:spcAft>
                <a:spcPts val="9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lgn="l">
              <a:defRPr sz="1000" b="1"/>
            </a:lvl1pPr>
          </a:lstStyle>
          <a:p>
            <a:pPr>
              <a:defRPr/>
            </a:pPr>
            <a:r>
              <a:rPr lang="en-US" dirty="0"/>
              <a:t>©2014 Northwestern University Prosthetics-Orthotics Center for Education and Research</a:t>
            </a:r>
          </a:p>
        </p:txBody>
      </p:sp>
      <p:sp>
        <p:nvSpPr>
          <p:cNvPr id="5" name="Slide Number Placeholder 5"/>
          <p:cNvSpPr>
            <a:spLocks noGrp="1"/>
          </p:cNvSpPr>
          <p:nvPr>
            <p:ph type="sldNum" sz="quarter" idx="11"/>
          </p:nvPr>
        </p:nvSpPr>
        <p:spPr/>
        <p:txBody>
          <a:bodyPr/>
          <a:lstStyle>
            <a:lvl1pPr marL="0" marR="0" indent="0" algn="r" defTabSz="457200" rtl="0" eaLnBrk="1" fontAlgn="base" latinLnBrk="0" hangingPunct="1">
              <a:lnSpc>
                <a:spcPct val="100000"/>
              </a:lnSpc>
              <a:spcBef>
                <a:spcPct val="0"/>
              </a:spcBef>
              <a:spcAft>
                <a:spcPct val="0"/>
              </a:spcAft>
              <a:buClrTx/>
              <a:buSzTx/>
              <a:buFontTx/>
              <a:buNone/>
              <a:tabLst/>
              <a:defRPr/>
            </a:lvl1pPr>
          </a:lstStyle>
          <a:p>
            <a:r>
              <a:rPr lang="en-US" dirty="0"/>
              <a:t>Webinar – </a:t>
            </a:r>
            <a:fld id="{9CF797A1-568A-3042-B0F1-57E4E9F76EC2}" type="slidenum">
              <a:rPr lang="en-US"/>
              <a:pPr/>
              <a:t>‹#›</a:t>
            </a:fld>
            <a:endParaRPr lang="en-US" dirty="0"/>
          </a:p>
        </p:txBody>
      </p:sp>
    </p:spTree>
    <p:extLst>
      <p:ext uri="{BB962C8B-B14F-4D97-AF65-F5344CB8AC3E}">
        <p14:creationId xmlns:p14="http://schemas.microsoft.com/office/powerpoint/2010/main" val="259096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514601"/>
            <a:ext cx="8229600" cy="3553505"/>
          </a:xfrm>
        </p:spPr>
        <p:txBody>
          <a:bodyPr/>
          <a:lstStyle>
            <a:lvl1pPr>
              <a:lnSpc>
                <a:spcPct val="100000"/>
              </a:lnSpc>
              <a:spcBef>
                <a:spcPts val="0"/>
              </a:spcBef>
              <a:spcAft>
                <a:spcPts val="1200"/>
              </a:spcAft>
              <a:defRPr sz="2800"/>
            </a:lvl1pPr>
            <a:lvl2pPr>
              <a:lnSpc>
                <a:spcPct val="100000"/>
              </a:lnSpc>
              <a:spcAft>
                <a:spcPts val="600"/>
              </a:spcAft>
              <a:defRPr sz="2000"/>
            </a:lvl2pPr>
            <a:lvl3pPr>
              <a:lnSpc>
                <a:spcPct val="100000"/>
              </a:lnSpc>
              <a:spcAft>
                <a:spcPts val="600"/>
              </a:spcAft>
              <a:defRPr sz="1600"/>
            </a:lvl3pPr>
            <a:lvl4pPr>
              <a:lnSpc>
                <a:spcPct val="100000"/>
              </a:lnSpc>
              <a:spcAft>
                <a:spcPts val="600"/>
              </a:spcAft>
              <a:defRPr sz="1600"/>
            </a:lvl4pPr>
            <a:lvl5pPr>
              <a:lnSpc>
                <a:spcPct val="100000"/>
              </a:lnSpc>
              <a:spcAft>
                <a:spcPts val="6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lgn="l">
              <a:defRPr sz="1000" b="1"/>
            </a:lvl1pPr>
          </a:lstStyle>
          <a:p>
            <a:pPr>
              <a:defRPr/>
            </a:pPr>
            <a:r>
              <a:rPr lang="en-US" dirty="0"/>
              <a:t>©2014 Northwestern University Prosthetics-Orthotics Center for Education and Research</a:t>
            </a:r>
          </a:p>
        </p:txBody>
      </p:sp>
      <p:sp>
        <p:nvSpPr>
          <p:cNvPr id="5" name="Slide Number Placeholder 5"/>
          <p:cNvSpPr>
            <a:spLocks noGrp="1"/>
          </p:cNvSpPr>
          <p:nvPr>
            <p:ph type="sldNum" sz="quarter" idx="11"/>
          </p:nvPr>
        </p:nvSpPr>
        <p:spPr/>
        <p:txBody>
          <a:bodyPr/>
          <a:lstStyle>
            <a:lvl1pPr>
              <a:defRPr/>
            </a:lvl1pPr>
          </a:lstStyle>
          <a:p>
            <a:pPr algn="r"/>
            <a:r>
              <a:rPr lang="en-US" dirty="0"/>
              <a:t>Webinar – </a:t>
            </a:r>
            <a:fld id="{9CF797A1-568A-3042-B0F1-57E4E9F76EC2}" type="slidenum">
              <a:rPr lang="en-US"/>
              <a:pPr algn="r"/>
              <a:t>‹#›</a:t>
            </a:fld>
            <a:endParaRPr lang="en-US" dirty="0"/>
          </a:p>
        </p:txBody>
      </p:sp>
    </p:spTree>
    <p:extLst>
      <p:ext uri="{BB962C8B-B14F-4D97-AF65-F5344CB8AC3E}">
        <p14:creationId xmlns:p14="http://schemas.microsoft.com/office/powerpoint/2010/main" val="2640090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lgn="l">
              <a:defRPr sz="1000" b="1"/>
            </a:lvl1pPr>
          </a:lstStyle>
          <a:p>
            <a:pPr>
              <a:defRPr/>
            </a:pPr>
            <a:r>
              <a:rPr lang="en-US" dirty="0"/>
              <a:t>©2014 Northwestern University Prosthetics-Orthotics Center for Education and Research</a:t>
            </a:r>
          </a:p>
        </p:txBody>
      </p:sp>
      <p:sp>
        <p:nvSpPr>
          <p:cNvPr id="4" name="Slide Number Placeholder 3"/>
          <p:cNvSpPr>
            <a:spLocks noGrp="1"/>
          </p:cNvSpPr>
          <p:nvPr>
            <p:ph type="sldNum" sz="quarter" idx="11"/>
          </p:nvPr>
        </p:nvSpPr>
        <p:spPr/>
        <p:txBody>
          <a:bodyPr/>
          <a:lstStyle/>
          <a:p>
            <a:pPr algn="r"/>
            <a:r>
              <a:rPr lang="en-US" dirty="0"/>
              <a:t>Webinar – </a:t>
            </a:r>
            <a:fld id="{9CF797A1-568A-3042-B0F1-57E4E9F76EC2}" type="slidenum">
              <a:rPr lang="en-US"/>
              <a:pPr algn="r"/>
              <a:t>‹#›</a:t>
            </a:fld>
            <a:endParaRPr lang="en-US" dirty="0"/>
          </a:p>
        </p:txBody>
      </p:sp>
    </p:spTree>
    <p:extLst>
      <p:ext uri="{BB962C8B-B14F-4D97-AF65-F5344CB8AC3E}">
        <p14:creationId xmlns:p14="http://schemas.microsoft.com/office/powerpoint/2010/main" val="46711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lgn="l">
              <a:defRPr sz="1000" b="1"/>
            </a:lvl1pPr>
          </a:lstStyle>
          <a:p>
            <a:pPr>
              <a:defRPr/>
            </a:pPr>
            <a:r>
              <a:rPr lang="en-US" dirty="0"/>
              <a:t>©2014 Northwestern University Prosthetics-Orthotics Center for Education and Research</a:t>
            </a:r>
          </a:p>
        </p:txBody>
      </p:sp>
      <p:sp>
        <p:nvSpPr>
          <p:cNvPr id="4" name="Slide Number Placeholder 3"/>
          <p:cNvSpPr>
            <a:spLocks noGrp="1"/>
          </p:cNvSpPr>
          <p:nvPr>
            <p:ph type="sldNum" sz="quarter" idx="11"/>
          </p:nvPr>
        </p:nvSpPr>
        <p:spPr/>
        <p:txBody>
          <a:bodyPr/>
          <a:lstStyle/>
          <a:p>
            <a:pPr algn="r"/>
            <a:r>
              <a:rPr lang="en-US" dirty="0"/>
              <a:t>Webinar – </a:t>
            </a:r>
            <a:fld id="{9CF797A1-568A-3042-B0F1-57E4E9F76EC2}" type="slidenum">
              <a:rPr lang="en-US"/>
              <a:pPr algn="r"/>
              <a:t>‹#›</a:t>
            </a:fld>
            <a:endParaRPr lang="en-US" dirty="0"/>
          </a:p>
        </p:txBody>
      </p:sp>
    </p:spTree>
    <p:extLst>
      <p:ext uri="{BB962C8B-B14F-4D97-AF65-F5344CB8AC3E}">
        <p14:creationId xmlns:p14="http://schemas.microsoft.com/office/powerpoint/2010/main" val="1213311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1"/>
            <a:ext cx="8229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1027" name="Text Placeholder 2"/>
          <p:cNvSpPr>
            <a:spLocks noGrp="1"/>
          </p:cNvSpPr>
          <p:nvPr>
            <p:ph type="body" idx="1"/>
          </p:nvPr>
        </p:nvSpPr>
        <p:spPr bwMode="auto">
          <a:xfrm>
            <a:off x="457200" y="25908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7200" y="6408739"/>
            <a:ext cx="6096000" cy="365125"/>
          </a:xfrm>
          <a:prstGeom prst="rect">
            <a:avLst/>
          </a:prstGeom>
        </p:spPr>
        <p:txBody>
          <a:bodyPr vert="horz" lIns="0" tIns="27432" rIns="0" bIns="0" rtlCol="0" anchor="t" anchorCtr="0"/>
          <a:lstStyle>
            <a:lvl1pPr algn="r" fontAlgn="auto">
              <a:spcBef>
                <a:spcPts val="0"/>
              </a:spcBef>
              <a:spcAft>
                <a:spcPts val="0"/>
              </a:spcAft>
              <a:defRPr sz="800">
                <a:solidFill>
                  <a:srgbClr val="230872"/>
                </a:solidFill>
                <a:latin typeface="Arial"/>
                <a:ea typeface="+mn-ea"/>
                <a:cs typeface="Arial"/>
              </a:defRPr>
            </a:lvl1pPr>
          </a:lstStyle>
          <a:p>
            <a:pPr algn="l">
              <a:defRPr/>
            </a:pPr>
            <a:r>
              <a:rPr lang="en-US" sz="1000" b="1" dirty="0"/>
              <a:t>©2014 Northwestern University Prosthetics-Orthotics Center for Education and Research</a:t>
            </a:r>
          </a:p>
        </p:txBody>
      </p:sp>
      <p:sp>
        <p:nvSpPr>
          <p:cNvPr id="6" name="Slide Number Placeholder 5"/>
          <p:cNvSpPr>
            <a:spLocks noGrp="1"/>
          </p:cNvSpPr>
          <p:nvPr>
            <p:ph type="sldNum" sz="quarter" idx="4"/>
          </p:nvPr>
        </p:nvSpPr>
        <p:spPr>
          <a:xfrm>
            <a:off x="6576415" y="6408739"/>
            <a:ext cx="2133600" cy="365125"/>
          </a:xfrm>
          <a:prstGeom prst="rect">
            <a:avLst/>
          </a:prstGeom>
        </p:spPr>
        <p:txBody>
          <a:bodyPr vert="horz" wrap="square" lIns="0" tIns="27432" rIns="0" bIns="0" numCol="1" anchor="t" anchorCtr="0" compatLnSpc="1">
            <a:prstTxWarp prst="textNoShape">
              <a:avLst/>
            </a:prstTxWarp>
          </a:bodyPr>
          <a:lstStyle>
            <a:lvl1pPr>
              <a:defRPr sz="1000" b="1">
                <a:solidFill>
                  <a:srgbClr val="230872"/>
                </a:solidFill>
              </a:defRPr>
            </a:lvl1pPr>
          </a:lstStyle>
          <a:p>
            <a:pPr algn="r"/>
            <a:r>
              <a:rPr lang="en-US" dirty="0"/>
              <a:t>Webinar – </a:t>
            </a:r>
            <a:fld id="{9CF797A1-568A-3042-B0F1-57E4E9F76EC2}" type="slidenum">
              <a:rPr lang="en-US"/>
              <a:pPr algn="r"/>
              <a:t>‹#›</a:t>
            </a:fld>
            <a:endParaRPr lang="en-US" dirty="0"/>
          </a:p>
        </p:txBody>
      </p:sp>
      <p:cxnSp>
        <p:nvCxnSpPr>
          <p:cNvPr id="10" name="Straight Connector 9"/>
          <p:cNvCxnSpPr/>
          <p:nvPr/>
        </p:nvCxnSpPr>
        <p:spPr>
          <a:xfrm>
            <a:off x="457200" y="6400800"/>
            <a:ext cx="8229600" cy="1588"/>
          </a:xfrm>
          <a:prstGeom prst="line">
            <a:avLst/>
          </a:prstGeom>
          <a:ln w="12700" cap="flat" cmpd="sng" algn="ctr">
            <a:solidFill>
              <a:srgbClr val="230872"/>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pic>
        <p:nvPicPr>
          <p:cNvPr id="1031" name="Picture 8" descr="mark.jpg"/>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382002" y="304801"/>
            <a:ext cx="3476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0" r:id="rId3"/>
    <p:sldLayoutId id="2147483677" r:id="rId4"/>
    <p:sldLayoutId id="2147483671" r:id="rId5"/>
    <p:sldLayoutId id="2147483672" r:id="rId6"/>
    <p:sldLayoutId id="2147483675" r:id="rId7"/>
    <p:sldLayoutId id="2147483676" r:id="rId8"/>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hf hdr="0" dt="0"/>
  <p:txStyles>
    <p:titleStyle>
      <a:lvl1pPr algn="l" defTabSz="457200" rtl="0" eaLnBrk="1" fontAlgn="base" hangingPunct="1">
        <a:spcBef>
          <a:spcPct val="0"/>
        </a:spcBef>
        <a:spcAft>
          <a:spcPct val="0"/>
        </a:spcAft>
        <a:defRPr sz="3200" b="1" kern="1200">
          <a:solidFill>
            <a:srgbClr val="230872"/>
          </a:solidFill>
          <a:latin typeface="Arial"/>
          <a:ea typeface="ＭＳ Ｐゴシック" charset="0"/>
          <a:cs typeface="Arial"/>
        </a:defRPr>
      </a:lvl1pPr>
      <a:lvl2pPr algn="l" defTabSz="457200" rtl="0" eaLnBrk="1" fontAlgn="base" hangingPunct="1">
        <a:spcBef>
          <a:spcPct val="0"/>
        </a:spcBef>
        <a:spcAft>
          <a:spcPct val="0"/>
        </a:spcAft>
        <a:defRPr sz="5000" b="1">
          <a:solidFill>
            <a:srgbClr val="230872"/>
          </a:solidFill>
          <a:latin typeface="Arial" pitchFamily="34" charset="0"/>
          <a:ea typeface="ＭＳ Ｐゴシック" charset="0"/>
          <a:cs typeface="Arial" pitchFamily="34" charset="0"/>
        </a:defRPr>
      </a:lvl2pPr>
      <a:lvl3pPr algn="l" defTabSz="457200" rtl="0" eaLnBrk="1" fontAlgn="base" hangingPunct="1">
        <a:spcBef>
          <a:spcPct val="0"/>
        </a:spcBef>
        <a:spcAft>
          <a:spcPct val="0"/>
        </a:spcAft>
        <a:defRPr sz="5000" b="1">
          <a:solidFill>
            <a:srgbClr val="230872"/>
          </a:solidFill>
          <a:latin typeface="Arial" pitchFamily="34" charset="0"/>
          <a:ea typeface="ＭＳ Ｐゴシック" charset="0"/>
          <a:cs typeface="Arial" pitchFamily="34" charset="0"/>
        </a:defRPr>
      </a:lvl3pPr>
      <a:lvl4pPr algn="l" defTabSz="457200" rtl="0" eaLnBrk="1" fontAlgn="base" hangingPunct="1">
        <a:spcBef>
          <a:spcPct val="0"/>
        </a:spcBef>
        <a:spcAft>
          <a:spcPct val="0"/>
        </a:spcAft>
        <a:defRPr sz="5000" b="1">
          <a:solidFill>
            <a:srgbClr val="230872"/>
          </a:solidFill>
          <a:latin typeface="Arial" pitchFamily="34" charset="0"/>
          <a:ea typeface="ＭＳ Ｐゴシック" charset="0"/>
          <a:cs typeface="Arial" pitchFamily="34" charset="0"/>
        </a:defRPr>
      </a:lvl4pPr>
      <a:lvl5pPr algn="l" defTabSz="457200" rtl="0" eaLnBrk="1" fontAlgn="base" hangingPunct="1">
        <a:spcBef>
          <a:spcPct val="0"/>
        </a:spcBef>
        <a:spcAft>
          <a:spcPct val="0"/>
        </a:spcAft>
        <a:defRPr sz="5000" b="1">
          <a:solidFill>
            <a:srgbClr val="230872"/>
          </a:solidFill>
          <a:latin typeface="Arial" pitchFamily="34" charset="0"/>
          <a:ea typeface="ＭＳ Ｐゴシック" charset="0"/>
          <a:cs typeface="Arial" pitchFamily="34" charset="0"/>
        </a:defRPr>
      </a:lvl5pPr>
      <a:lvl6pPr marL="457200" algn="l" defTabSz="457200" rtl="0" eaLnBrk="1" fontAlgn="base" hangingPunct="1">
        <a:spcBef>
          <a:spcPct val="0"/>
        </a:spcBef>
        <a:spcAft>
          <a:spcPct val="0"/>
        </a:spcAft>
        <a:defRPr sz="5000" b="1">
          <a:solidFill>
            <a:srgbClr val="230872"/>
          </a:solidFill>
          <a:latin typeface="Arial" pitchFamily="34" charset="0"/>
          <a:cs typeface="Arial" pitchFamily="34" charset="0"/>
        </a:defRPr>
      </a:lvl6pPr>
      <a:lvl7pPr marL="914400" algn="l" defTabSz="457200" rtl="0" eaLnBrk="1" fontAlgn="base" hangingPunct="1">
        <a:spcBef>
          <a:spcPct val="0"/>
        </a:spcBef>
        <a:spcAft>
          <a:spcPct val="0"/>
        </a:spcAft>
        <a:defRPr sz="5000" b="1">
          <a:solidFill>
            <a:srgbClr val="230872"/>
          </a:solidFill>
          <a:latin typeface="Arial" pitchFamily="34" charset="0"/>
          <a:cs typeface="Arial" pitchFamily="34" charset="0"/>
        </a:defRPr>
      </a:lvl7pPr>
      <a:lvl8pPr marL="1371600" algn="l" defTabSz="457200" rtl="0" eaLnBrk="1" fontAlgn="base" hangingPunct="1">
        <a:spcBef>
          <a:spcPct val="0"/>
        </a:spcBef>
        <a:spcAft>
          <a:spcPct val="0"/>
        </a:spcAft>
        <a:defRPr sz="5000" b="1">
          <a:solidFill>
            <a:srgbClr val="230872"/>
          </a:solidFill>
          <a:latin typeface="Arial" pitchFamily="34" charset="0"/>
          <a:cs typeface="Arial" pitchFamily="34" charset="0"/>
        </a:defRPr>
      </a:lvl8pPr>
      <a:lvl9pPr marL="1828800" algn="l" defTabSz="457200" rtl="0" eaLnBrk="1" fontAlgn="base" hangingPunct="1">
        <a:spcBef>
          <a:spcPct val="0"/>
        </a:spcBef>
        <a:spcAft>
          <a:spcPct val="0"/>
        </a:spcAft>
        <a:defRPr sz="5000" b="1">
          <a:solidFill>
            <a:srgbClr val="230872"/>
          </a:solidFill>
          <a:latin typeface="Arial" pitchFamily="34" charset="0"/>
          <a:cs typeface="Arial" pitchFamily="34" charset="0"/>
        </a:defRPr>
      </a:lvl9pPr>
    </p:titleStyle>
    <p:bodyStyle>
      <a:lvl1pPr marL="0" indent="0" algn="l" defTabSz="457200" rtl="0" eaLnBrk="1" fontAlgn="base" hangingPunct="1">
        <a:spcBef>
          <a:spcPct val="0"/>
        </a:spcBef>
        <a:spcAft>
          <a:spcPts val="1200"/>
        </a:spcAft>
        <a:buFont typeface="Arial" charset="0"/>
        <a:defRPr sz="2800" kern="1200">
          <a:solidFill>
            <a:srgbClr val="6E055C"/>
          </a:solidFill>
          <a:latin typeface="Arial"/>
          <a:ea typeface="ＭＳ Ｐゴシック" charset="0"/>
          <a:cs typeface="Arial"/>
        </a:defRPr>
      </a:lvl1pPr>
      <a:lvl2pPr marL="225425" indent="-225425" algn="l" defTabSz="457200" rtl="0" eaLnBrk="1" fontAlgn="base" hangingPunct="1">
        <a:spcBef>
          <a:spcPct val="0"/>
        </a:spcBef>
        <a:spcAft>
          <a:spcPts val="600"/>
        </a:spcAft>
        <a:buFont typeface="Arial" charset="0"/>
        <a:buChar char="•"/>
        <a:defRPr sz="2400" kern="1200">
          <a:solidFill>
            <a:srgbClr val="545454"/>
          </a:solidFill>
          <a:latin typeface="Arial"/>
          <a:ea typeface="Arial" charset="0"/>
          <a:cs typeface="Arial"/>
        </a:defRPr>
      </a:lvl2pPr>
      <a:lvl3pPr marL="457200" indent="-231775" algn="l" defTabSz="457200" rtl="0" eaLnBrk="1" fontAlgn="base" hangingPunct="1">
        <a:spcBef>
          <a:spcPct val="0"/>
        </a:spcBef>
        <a:spcAft>
          <a:spcPts val="600"/>
        </a:spcAft>
        <a:buFont typeface="Lucida Grande" charset="0"/>
        <a:buChar char="-"/>
        <a:defRPr sz="2000" kern="1200">
          <a:solidFill>
            <a:srgbClr val="545454"/>
          </a:solidFill>
          <a:latin typeface="Arial"/>
          <a:ea typeface="Arial" charset="0"/>
          <a:cs typeface="Arial"/>
        </a:defRPr>
      </a:lvl3pPr>
      <a:lvl4pPr marL="682625" indent="-222250" algn="l" defTabSz="444500" rtl="0" eaLnBrk="1" fontAlgn="base" hangingPunct="1">
        <a:spcBef>
          <a:spcPct val="0"/>
        </a:spcBef>
        <a:spcAft>
          <a:spcPts val="600"/>
        </a:spcAft>
        <a:buFont typeface="Arial" charset="0"/>
        <a:buChar char="•"/>
        <a:defRPr sz="1600" kern="1200">
          <a:solidFill>
            <a:srgbClr val="545454"/>
          </a:solidFill>
          <a:latin typeface="Arial"/>
          <a:ea typeface="Arial" charset="0"/>
          <a:cs typeface="Arial"/>
        </a:defRPr>
      </a:lvl4pPr>
      <a:lvl5pPr marL="911225" indent="-225425" algn="l" defTabSz="723900" rtl="0" eaLnBrk="1" fontAlgn="base" hangingPunct="1">
        <a:spcBef>
          <a:spcPct val="0"/>
        </a:spcBef>
        <a:spcAft>
          <a:spcPts val="600"/>
        </a:spcAft>
        <a:buFont typeface="Lucida Grande" charset="0"/>
        <a:buChar char="-"/>
        <a:defRPr sz="1600" kern="1200">
          <a:solidFill>
            <a:srgbClr val="545454"/>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agrability@agrability.org" TargetMode="External"/><Relationship Id="rId2" Type="http://schemas.openxmlformats.org/officeDocument/2006/relationships/hyperlink" Target="http://www.agrability.org/Online-Training/virtualntw" TargetMode="Externa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grability.org/" TargetMode="Externa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6.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6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chart" Target="../charts/chart23.xml"/></Relationships>
</file>

<file path=ppt/slides/_rels/slide6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6.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http://agrability.org/index.cfm"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5" Type="http://schemas.openxmlformats.org/officeDocument/2006/relationships/hyperlink" Target="http://www.amputee-coalition.org/" TargetMode="External"/><Relationship Id="rId4" Type="http://schemas.openxmlformats.org/officeDocument/2006/relationships/hyperlink" Target="http://agrability.org/Contact-lists/projectscontact.cfm"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commons.wikimedia.org/wiki/File:Construction_Workers.jpg" TargetMode="External"/><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hyperlink" Target="https://creativecommons.org/licenses/by-sa/2.0/deed.en" TargetMode="External"/><Relationship Id="rId5" Type="http://schemas.openxmlformats.org/officeDocument/2006/relationships/hyperlink" Target="http://commons.wikimedia.org/w/index.php?title=File:Alaska_fishermen_working_with_net.jpg&amp;oldid=71605943" TargetMode="External"/><Relationship Id="rId4" Type="http://schemas.openxmlformats.org/officeDocument/2006/relationships/hyperlink" Target="http://creativecommons.org/licenses/by/2.0/"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hyperlink" Target="mailto:c-heckathorne@northwestern.edu"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5" Type="http://schemas.openxmlformats.org/officeDocument/2006/relationships/hyperlink" Target="mailto:s-fatone@northwestern.edu" TargetMode="External"/><Relationship Id="rId4" Type="http://schemas.openxmlformats.org/officeDocument/2006/relationships/hyperlink" Target="mailto:sgard@northwestern.edu"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www.nupoc.northwestern.edu"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2465162"/>
            <a:ext cx="8229600" cy="1723549"/>
          </a:xfrm>
        </p:spPr>
        <p:txBody>
          <a:bodyPr/>
          <a:lstStyle/>
          <a:p>
            <a:pPr>
              <a:spcBef>
                <a:spcPts val="3600"/>
              </a:spcBef>
            </a:pPr>
            <a:r>
              <a:rPr lang="en-US" dirty="0">
                <a:latin typeface="Arial" charset="0"/>
                <a:cs typeface="Arial" charset="0"/>
              </a:rPr>
              <a:t>Prostheses: What do farmers and ranchers use; what do they want?</a:t>
            </a:r>
            <a:br>
              <a:rPr lang="en-US" dirty="0">
                <a:latin typeface="Arial" charset="0"/>
                <a:cs typeface="Arial" charset="0"/>
              </a:rPr>
            </a:br>
            <a:r>
              <a:rPr lang="en-US" sz="800" dirty="0">
                <a:latin typeface="Arial" charset="0"/>
                <a:cs typeface="Arial" charset="0"/>
              </a:rPr>
              <a:t> </a:t>
            </a:r>
            <a:r>
              <a:rPr lang="en-US" dirty="0">
                <a:latin typeface="Arial" charset="0"/>
                <a:cs typeface="Arial" charset="0"/>
              </a:rPr>
              <a:t/>
            </a:r>
            <a:br>
              <a:rPr lang="en-US" dirty="0">
                <a:latin typeface="Arial" charset="0"/>
                <a:cs typeface="Arial" charset="0"/>
              </a:rPr>
            </a:br>
            <a:r>
              <a:rPr lang="en-US" sz="2800" dirty="0">
                <a:latin typeface="Arial" charset="0"/>
                <a:cs typeface="Arial" charset="0"/>
              </a:rPr>
              <a:t>- Update with survey results</a:t>
            </a:r>
          </a:p>
        </p:txBody>
      </p:sp>
      <p:sp>
        <p:nvSpPr>
          <p:cNvPr id="3" name="Subtitle 2"/>
          <p:cNvSpPr>
            <a:spLocks noGrp="1"/>
          </p:cNvSpPr>
          <p:nvPr>
            <p:ph type="subTitle" idx="1"/>
          </p:nvPr>
        </p:nvSpPr>
        <p:spPr>
          <a:xfrm>
            <a:off x="457200" y="4572000"/>
            <a:ext cx="8382000" cy="1752600"/>
          </a:xfrm>
        </p:spPr>
        <p:txBody>
          <a:bodyPr/>
          <a:lstStyle/>
          <a:p>
            <a:r>
              <a:rPr lang="en-CA" sz="2400" b="1" dirty="0">
                <a:latin typeface="Arial" pitchFamily="34" charset="0"/>
                <a:cs typeface="Arial" pitchFamily="34" charset="0"/>
              </a:rPr>
              <a:t>Craig Heckathorne, MS</a:t>
            </a:r>
            <a:r>
              <a:rPr lang="en-CA" dirty="0">
                <a:latin typeface="Arial" pitchFamily="34" charset="0"/>
                <a:cs typeface="Arial" pitchFamily="34" charset="0"/>
              </a:rPr>
              <a:t>, Kathryn Waldera, MS, Margaret Parker, MS, Stefania Fatone, PhD, BPO(Hons)</a:t>
            </a:r>
            <a:r>
              <a:rPr lang="en-US" b="1" dirty="0">
                <a:latin typeface="Arial" pitchFamily="34" charset="0"/>
                <a:cs typeface="Arial" pitchFamily="34" charset="0"/>
              </a:rPr>
              <a:t>, </a:t>
            </a:r>
            <a:r>
              <a:rPr lang="en-US" dirty="0">
                <a:latin typeface="Arial" pitchFamily="34" charset="0"/>
                <a:cs typeface="Arial" pitchFamily="34" charset="0"/>
              </a:rPr>
              <a:t>and</a:t>
            </a:r>
            <a:r>
              <a:rPr lang="en-US" b="1" dirty="0">
                <a:latin typeface="Arial" pitchFamily="34" charset="0"/>
                <a:cs typeface="Arial" pitchFamily="34" charset="0"/>
              </a:rPr>
              <a:t> </a:t>
            </a:r>
            <a:r>
              <a:rPr lang="en-CA" dirty="0">
                <a:latin typeface="Arial" pitchFamily="34" charset="0"/>
                <a:cs typeface="Arial" pitchFamily="34" charset="0"/>
              </a:rPr>
              <a:t>Steven Gard, PhD</a:t>
            </a:r>
          </a:p>
          <a:p>
            <a:r>
              <a:rPr lang="en-US" dirty="0">
                <a:latin typeface="Lucida Grande"/>
                <a:ea typeface="Lucida Grande"/>
                <a:cs typeface="Lucida Grande"/>
              </a:rPr>
              <a:t>Webinar</a:t>
            </a:r>
          </a:p>
          <a:p>
            <a:r>
              <a:rPr lang="en-US" dirty="0">
                <a:latin typeface="Lucida Grande"/>
                <a:ea typeface="Lucida Grande"/>
                <a:cs typeface="Lucida Grande"/>
              </a:rPr>
              <a:t>2014</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pPr eaLnBrk="1" hangingPunct="1"/>
            <a:r>
              <a:rPr lang="en-US" dirty="0">
                <a:latin typeface="Arial" charset="0"/>
                <a:cs typeface="Arial" charset="0"/>
              </a:rPr>
              <a:t>Project Goals</a:t>
            </a:r>
          </a:p>
        </p:txBody>
      </p:sp>
      <p:sp>
        <p:nvSpPr>
          <p:cNvPr id="8195" name="Content Placeholder 6"/>
          <p:cNvSpPr>
            <a:spLocks noGrp="1"/>
          </p:cNvSpPr>
          <p:nvPr>
            <p:ph sz="half" idx="1"/>
          </p:nvPr>
        </p:nvSpPr>
        <p:spPr>
          <a:xfrm>
            <a:off x="457200" y="1124712"/>
            <a:ext cx="8229600" cy="3962400"/>
          </a:xfrm>
        </p:spPr>
        <p:txBody>
          <a:bodyPr/>
          <a:lstStyle/>
          <a:p>
            <a:pPr lvl="1"/>
            <a:r>
              <a:rPr lang="en-US" sz="2400" dirty="0">
                <a:latin typeface="Arial" charset="0"/>
                <a:cs typeface="Arial" charset="0"/>
              </a:rPr>
              <a:t>Determine what prosthetic components farmers, ranchers, and other agricultural workers are using</a:t>
            </a:r>
          </a:p>
          <a:p>
            <a:pPr lvl="1"/>
            <a:r>
              <a:rPr lang="en-US" sz="2400" dirty="0">
                <a:latin typeface="Arial" charset="0"/>
                <a:cs typeface="Arial" charset="0"/>
              </a:rPr>
              <a:t>Determine what work activities are helped or hindered by the use of a prosthesis</a:t>
            </a:r>
            <a:endParaRPr lang="en-US" dirty="0">
              <a:latin typeface="Arial" charset="0"/>
              <a:cs typeface="Arial" charset="0"/>
            </a:endParaRPr>
          </a:p>
          <a:p>
            <a:pPr lvl="1"/>
            <a:r>
              <a:rPr lang="en-US" sz="2400" dirty="0">
                <a:latin typeface="Arial" charset="0"/>
                <a:cs typeface="Arial" charset="0"/>
              </a:rPr>
              <a:t>Identify problems experienced with prosthetic components</a:t>
            </a:r>
          </a:p>
          <a:p>
            <a:pPr lvl="1"/>
            <a:r>
              <a:rPr lang="en-US" sz="2400" dirty="0">
                <a:latin typeface="Arial" charset="0"/>
                <a:cs typeface="Arial" charset="0"/>
              </a:rPr>
              <a:t>Prioritize problems as a guide for further research and development</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10</a:t>
            </a:fld>
            <a:endParaRPr lang="en-US" dirty="0"/>
          </a:p>
        </p:txBody>
      </p:sp>
    </p:spTree>
    <p:extLst>
      <p:ext uri="{BB962C8B-B14F-4D97-AF65-F5344CB8AC3E}">
        <p14:creationId xmlns:p14="http://schemas.microsoft.com/office/powerpoint/2010/main" val="529824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pPr eaLnBrk="1" hangingPunct="1"/>
            <a:r>
              <a:rPr lang="en-US" dirty="0">
                <a:latin typeface="Arial" charset="0"/>
                <a:cs typeface="Arial" charset="0"/>
              </a:rPr>
              <a:t>Collaboration</a:t>
            </a:r>
          </a:p>
        </p:txBody>
      </p:sp>
      <p:sp>
        <p:nvSpPr>
          <p:cNvPr id="8195" name="Content Placeholder 6"/>
          <p:cNvSpPr>
            <a:spLocks noGrp="1"/>
          </p:cNvSpPr>
          <p:nvPr>
            <p:ph sz="half" idx="1"/>
          </p:nvPr>
        </p:nvSpPr>
        <p:spPr>
          <a:xfrm>
            <a:off x="457200" y="1124712"/>
            <a:ext cx="8229600" cy="2410505"/>
          </a:xfrm>
        </p:spPr>
        <p:txBody>
          <a:bodyPr/>
          <a:lstStyle/>
          <a:p>
            <a:r>
              <a:rPr lang="en-US" dirty="0">
                <a:latin typeface="Arial" charset="0"/>
                <a:cs typeface="Arial" charset="0"/>
              </a:rPr>
              <a:t>National AgrAbility Project</a:t>
            </a:r>
          </a:p>
          <a:p>
            <a:pPr lvl="1"/>
            <a:r>
              <a:rPr lang="en-US" sz="2400" dirty="0">
                <a:latin typeface="Arial" charset="0"/>
                <a:cs typeface="Arial" charset="0"/>
              </a:rPr>
              <a:t>Funded by the U.S. Department of Agriculture</a:t>
            </a:r>
          </a:p>
          <a:p>
            <a:pPr lvl="2"/>
            <a:r>
              <a:rPr lang="en-US" dirty="0">
                <a:latin typeface="Arial" charset="0"/>
                <a:cs typeface="Arial" charset="0"/>
              </a:rPr>
              <a:t>Breaking New Ground Resource Center, Purdue University, West Lafayette, Indiana</a:t>
            </a:r>
          </a:p>
          <a:p>
            <a:pPr lvl="1"/>
            <a:r>
              <a:rPr lang="en-US" sz="2400" dirty="0">
                <a:latin typeface="Arial" charset="0"/>
                <a:cs typeface="Arial" charset="0"/>
              </a:rPr>
              <a:t>Provides services to farmers and ranchers with disabilities, including technical assistance, information dissemination and professional training to consumers and professionals</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pic>
        <p:nvPicPr>
          <p:cNvPr id="8"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2350" y="4089400"/>
            <a:ext cx="7092951"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11</a:t>
            </a:fld>
            <a:endParaRPr lang="en-US" dirty="0"/>
          </a:p>
        </p:txBody>
      </p:sp>
    </p:spTree>
    <p:extLst>
      <p:ext uri="{BB962C8B-B14F-4D97-AF65-F5344CB8AC3E}">
        <p14:creationId xmlns:p14="http://schemas.microsoft.com/office/powerpoint/2010/main" val="448089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pPr eaLnBrk="1" hangingPunct="1"/>
            <a:r>
              <a:rPr lang="en-US" dirty="0">
                <a:latin typeface="Arial" charset="0"/>
                <a:cs typeface="Arial" charset="0"/>
              </a:rPr>
              <a:t>Methods</a:t>
            </a:r>
          </a:p>
        </p:txBody>
      </p:sp>
      <p:sp>
        <p:nvSpPr>
          <p:cNvPr id="8195" name="Content Placeholder 6"/>
          <p:cNvSpPr>
            <a:spLocks noGrp="1"/>
          </p:cNvSpPr>
          <p:nvPr>
            <p:ph sz="half" idx="1"/>
          </p:nvPr>
        </p:nvSpPr>
        <p:spPr>
          <a:xfrm>
            <a:off x="457200" y="1524000"/>
            <a:ext cx="8229600" cy="3962400"/>
          </a:xfrm>
        </p:spPr>
        <p:txBody>
          <a:bodyPr/>
          <a:lstStyle/>
          <a:p>
            <a:r>
              <a:rPr lang="en-US" dirty="0">
                <a:latin typeface="Arial" charset="0"/>
                <a:cs typeface="Arial" charset="0"/>
              </a:rPr>
              <a:t>Part 1 – Phone and in-person interviews</a:t>
            </a:r>
          </a:p>
          <a:p>
            <a:pPr lvl="1">
              <a:spcAft>
                <a:spcPts val="1200"/>
              </a:spcAft>
            </a:pPr>
            <a:r>
              <a:rPr lang="en-US" sz="2400" dirty="0">
                <a:latin typeface="Arial" charset="0"/>
                <a:cs typeface="Arial" charset="0"/>
              </a:rPr>
              <a:t>Identify range of problems to explore through Survey</a:t>
            </a:r>
          </a:p>
          <a:p>
            <a:r>
              <a:rPr lang="en-US" dirty="0">
                <a:latin typeface="Arial" charset="0"/>
                <a:cs typeface="Arial" charset="0"/>
              </a:rPr>
              <a:t>Part 2 - Survey</a:t>
            </a:r>
          </a:p>
          <a:p>
            <a:pPr lvl="1"/>
            <a:r>
              <a:rPr lang="en-US" sz="2400" dirty="0">
                <a:latin typeface="Arial" charset="0"/>
                <a:cs typeface="Arial" charset="0"/>
              </a:rPr>
              <a:t>Detail types of components being used</a:t>
            </a:r>
          </a:p>
          <a:p>
            <a:pPr lvl="1"/>
            <a:r>
              <a:rPr lang="en-US" sz="2400" dirty="0">
                <a:latin typeface="Arial" charset="0"/>
                <a:cs typeface="Arial" charset="0"/>
              </a:rPr>
              <a:t>Identify relative importance of problems related to the components of a prosthesis</a:t>
            </a:r>
          </a:p>
          <a:p>
            <a:pPr lvl="1"/>
            <a:r>
              <a:rPr lang="en-US" sz="2400" dirty="0">
                <a:latin typeface="Arial" charset="0"/>
                <a:cs typeface="Arial" charset="0"/>
              </a:rPr>
              <a:t>Identify relative importance of problems related to the function of prostheses in work activities</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12</a:t>
            </a:fld>
            <a:endParaRPr lang="en-US" dirty="0"/>
          </a:p>
        </p:txBody>
      </p:sp>
    </p:spTree>
    <p:extLst>
      <p:ext uri="{BB962C8B-B14F-4D97-AF65-F5344CB8AC3E}">
        <p14:creationId xmlns:p14="http://schemas.microsoft.com/office/powerpoint/2010/main" val="388611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pPr eaLnBrk="1" hangingPunct="1"/>
            <a:r>
              <a:rPr lang="en-US" dirty="0">
                <a:latin typeface="Arial" charset="0"/>
                <a:cs typeface="Arial" charset="0"/>
              </a:rPr>
              <a:t>Methods and Participants</a:t>
            </a:r>
          </a:p>
        </p:txBody>
      </p:sp>
      <p:sp>
        <p:nvSpPr>
          <p:cNvPr id="8195" name="Content Placeholder 6"/>
          <p:cNvSpPr>
            <a:spLocks noGrp="1"/>
          </p:cNvSpPr>
          <p:nvPr>
            <p:ph sz="half" idx="1"/>
          </p:nvPr>
        </p:nvSpPr>
        <p:spPr>
          <a:xfrm>
            <a:off x="457200" y="1143000"/>
            <a:ext cx="8229600" cy="5265738"/>
          </a:xfrm>
        </p:spPr>
        <p:txBody>
          <a:bodyPr/>
          <a:lstStyle/>
          <a:p>
            <a:pPr>
              <a:spcAft>
                <a:spcPts val="600"/>
              </a:spcAft>
            </a:pPr>
            <a:r>
              <a:rPr lang="en-US" dirty="0">
                <a:latin typeface="Arial" charset="0"/>
                <a:cs typeface="Arial" charset="0"/>
              </a:rPr>
              <a:t>Phone and in-person interviews</a:t>
            </a:r>
          </a:p>
          <a:p>
            <a:pPr lvl="1">
              <a:spcAft>
                <a:spcPts val="500"/>
              </a:spcAft>
            </a:pPr>
            <a:r>
              <a:rPr lang="en-US" sz="2400" dirty="0">
                <a:latin typeface="Arial" charset="0"/>
                <a:cs typeface="Arial" charset="0"/>
              </a:rPr>
              <a:t>November 2008 through March 2011</a:t>
            </a:r>
          </a:p>
          <a:p>
            <a:pPr lvl="1">
              <a:spcAft>
                <a:spcPts val="500"/>
              </a:spcAft>
            </a:pPr>
            <a:r>
              <a:rPr lang="en-US" sz="2400" dirty="0">
                <a:latin typeface="Arial" charset="0"/>
                <a:cs typeface="Arial" charset="0"/>
              </a:rPr>
              <a:t>Respondents</a:t>
            </a:r>
          </a:p>
          <a:p>
            <a:pPr lvl="2">
              <a:spcAft>
                <a:spcPts val="500"/>
              </a:spcAft>
            </a:pPr>
            <a:r>
              <a:rPr lang="en-US" sz="2000" dirty="0">
                <a:latin typeface="Arial" charset="0"/>
                <a:cs typeface="Arial" charset="0"/>
              </a:rPr>
              <a:t>40 farmers</a:t>
            </a:r>
          </a:p>
          <a:p>
            <a:pPr lvl="3">
              <a:spcAft>
                <a:spcPts val="500"/>
              </a:spcAft>
            </a:pPr>
            <a:r>
              <a:rPr lang="en-US" dirty="0">
                <a:latin typeface="Arial" charset="0"/>
                <a:cs typeface="Arial" charset="0"/>
              </a:rPr>
              <a:t>goal: 50 farmers </a:t>
            </a:r>
            <a:r>
              <a:rPr lang="en-US" u="sng" dirty="0">
                <a:latin typeface="Arial" charset="0"/>
                <a:cs typeface="Arial" charset="0"/>
              </a:rPr>
              <a:t>and</a:t>
            </a:r>
            <a:r>
              <a:rPr lang="en-US" dirty="0">
                <a:latin typeface="Arial" charset="0"/>
                <a:cs typeface="Arial" charset="0"/>
              </a:rPr>
              <a:t> ranchers</a:t>
            </a:r>
          </a:p>
          <a:p>
            <a:pPr lvl="2">
              <a:spcAft>
                <a:spcPts val="500"/>
              </a:spcAft>
            </a:pPr>
            <a:r>
              <a:rPr lang="en-US" sz="2000" dirty="0">
                <a:latin typeface="Arial" charset="0"/>
                <a:cs typeface="Arial" charset="0"/>
              </a:rPr>
              <a:t>26 prosthetists who serve farmers and ranchers in their practice</a:t>
            </a:r>
          </a:p>
          <a:p>
            <a:pPr lvl="3">
              <a:spcAft>
                <a:spcPts val="1200"/>
              </a:spcAft>
            </a:pPr>
            <a:r>
              <a:rPr lang="en-US" dirty="0">
                <a:latin typeface="Arial" charset="0"/>
                <a:cs typeface="Arial" charset="0"/>
              </a:rPr>
              <a:t>goal: 25 prosthetists</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13</a:t>
            </a:fld>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6303" y="3720945"/>
            <a:ext cx="3683000" cy="2451497"/>
          </a:xfrm>
          <a:prstGeom prst="rect">
            <a:avLst/>
          </a:prstGeom>
        </p:spPr>
      </p:pic>
      <p:sp>
        <p:nvSpPr>
          <p:cNvPr id="3" name="TextBox 2"/>
          <p:cNvSpPr txBox="1"/>
          <p:nvPr/>
        </p:nvSpPr>
        <p:spPr>
          <a:xfrm>
            <a:off x="6789574" y="6128649"/>
            <a:ext cx="1093512" cy="230832"/>
          </a:xfrm>
          <a:prstGeom prst="rect">
            <a:avLst/>
          </a:prstGeom>
          <a:noFill/>
        </p:spPr>
        <p:txBody>
          <a:bodyPr wrap="none" rtlCol="0">
            <a:spAutoFit/>
          </a:bodyPr>
          <a:lstStyle/>
          <a:p>
            <a:r>
              <a:rPr lang="en-US" sz="900" dirty="0"/>
              <a:t>USDA/Bruce Fritz</a:t>
            </a:r>
          </a:p>
        </p:txBody>
      </p:sp>
    </p:spTree>
    <p:extLst>
      <p:ext uri="{BB962C8B-B14F-4D97-AF65-F5344CB8AC3E}">
        <p14:creationId xmlns:p14="http://schemas.microsoft.com/office/powerpoint/2010/main" val="271473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r>
              <a:rPr lang="en-US" dirty="0">
                <a:latin typeface="Arial" charset="0"/>
              </a:rPr>
              <a:t>Interview Analysis</a:t>
            </a:r>
            <a:endParaRPr lang="en-US" dirty="0">
              <a:latin typeface="Arial" charset="0"/>
              <a:cs typeface="Arial" charset="0"/>
            </a:endParaRPr>
          </a:p>
        </p:txBody>
      </p:sp>
      <p:sp>
        <p:nvSpPr>
          <p:cNvPr id="5" name="Content Placeholder 4"/>
          <p:cNvSpPr>
            <a:spLocks noGrp="1"/>
          </p:cNvSpPr>
          <p:nvPr>
            <p:ph sz="quarter" idx="16"/>
          </p:nvPr>
        </p:nvSpPr>
        <p:spPr>
          <a:xfrm>
            <a:off x="457200" y="1124712"/>
            <a:ext cx="8229599" cy="5047488"/>
          </a:xfrm>
        </p:spPr>
        <p:txBody>
          <a:bodyPr/>
          <a:lstStyle/>
          <a:p>
            <a:r>
              <a:rPr lang="en-US" dirty="0"/>
              <a:t>Common Themes</a:t>
            </a:r>
          </a:p>
          <a:p>
            <a:pPr lvl="1">
              <a:spcAft>
                <a:spcPts val="400"/>
              </a:spcAft>
            </a:pPr>
            <a:r>
              <a:rPr lang="en-US" dirty="0"/>
              <a:t>Durability</a:t>
            </a:r>
          </a:p>
          <a:p>
            <a:pPr lvl="2">
              <a:spcAft>
                <a:spcPts val="500"/>
              </a:spcAft>
            </a:pPr>
            <a:r>
              <a:rPr lang="en-US" dirty="0"/>
              <a:t>type of failure (catastrophic vs. gradual) and frequency of failure</a:t>
            </a:r>
          </a:p>
          <a:p>
            <a:pPr lvl="1">
              <a:spcAft>
                <a:spcPts val="400"/>
              </a:spcAft>
            </a:pPr>
            <a:r>
              <a:rPr lang="en-US" dirty="0"/>
              <a:t>Cost</a:t>
            </a:r>
          </a:p>
          <a:p>
            <a:pPr lvl="2">
              <a:spcAft>
                <a:spcPts val="500"/>
              </a:spcAft>
            </a:pPr>
            <a:r>
              <a:rPr lang="en-US" dirty="0"/>
              <a:t>direct (out-of-pocket expenses) and indirect (reduced productivity)</a:t>
            </a:r>
          </a:p>
          <a:p>
            <a:pPr lvl="1">
              <a:spcAft>
                <a:spcPts val="400"/>
              </a:spcAft>
            </a:pPr>
            <a:r>
              <a:rPr lang="en-US" dirty="0"/>
              <a:t>Environment</a:t>
            </a:r>
          </a:p>
          <a:p>
            <a:pPr lvl="2">
              <a:spcAft>
                <a:spcPts val="500"/>
              </a:spcAft>
            </a:pPr>
            <a:r>
              <a:rPr lang="en-US" dirty="0"/>
              <a:t>ability to carry out farm and ranch tasks under existing conditions</a:t>
            </a:r>
          </a:p>
          <a:p>
            <a:pPr lvl="1">
              <a:spcAft>
                <a:spcPts val="400"/>
              </a:spcAft>
            </a:pPr>
            <a:r>
              <a:rPr lang="en-US" dirty="0"/>
              <a:t>Adaptation</a:t>
            </a:r>
          </a:p>
          <a:p>
            <a:pPr lvl="2">
              <a:spcAft>
                <a:spcPts val="500"/>
              </a:spcAft>
            </a:pPr>
            <a:r>
              <a:rPr lang="en-US" dirty="0"/>
              <a:t>attitude, routine, modifications to farm machinery</a:t>
            </a:r>
          </a:p>
          <a:p>
            <a:pPr lvl="2">
              <a:spcAft>
                <a:spcPts val="500"/>
              </a:spcAft>
            </a:pPr>
            <a:r>
              <a:rPr lang="en-US" dirty="0"/>
              <a:t>assistive technology:  prosthesis and other equipment</a:t>
            </a:r>
          </a:p>
          <a:p>
            <a:pPr lvl="1">
              <a:spcAft>
                <a:spcPts val="400"/>
              </a:spcAft>
            </a:pPr>
            <a:r>
              <a:rPr lang="en-US" dirty="0"/>
              <a:t>Education</a:t>
            </a:r>
          </a:p>
          <a:p>
            <a:pPr lvl="2">
              <a:spcAft>
                <a:spcPts val="500"/>
              </a:spcAft>
            </a:pPr>
            <a:r>
              <a:rPr lang="en-US" dirty="0"/>
              <a:t>knowledge and experience of prosthetist</a:t>
            </a:r>
          </a:p>
          <a:p>
            <a:pPr lvl="2">
              <a:spcAft>
                <a:spcPts val="500"/>
              </a:spcAft>
            </a:pPr>
            <a:r>
              <a:rPr lang="en-US" dirty="0"/>
              <a:t>information and training provided to farmer or rancher</a:t>
            </a:r>
          </a:p>
          <a:p>
            <a:pPr lvl="1"/>
            <a:endParaRPr lang="en-US" dirty="0"/>
          </a:p>
          <a:p>
            <a:pPr lvl="1"/>
            <a:endParaRPr lang="en-US" dirty="0"/>
          </a:p>
        </p:txBody>
      </p:sp>
      <p:sp>
        <p:nvSpPr>
          <p:cNvPr id="8196" name="Footer Placeholder 3"/>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pPr algn="r"/>
            <a:r>
              <a:rPr lang="en-US" dirty="0"/>
              <a:t>Webinar – </a:t>
            </a:r>
            <a:fld id="{F918A504-9DBA-FA42-BC6A-E2D36DF8AEDE}" type="slidenum">
              <a:rPr lang="en-US"/>
              <a:pPr algn="r"/>
              <a:t>14</a:t>
            </a:fld>
            <a:endParaRPr lang="en-US" dirty="0"/>
          </a:p>
        </p:txBody>
      </p:sp>
    </p:spTree>
    <p:extLst>
      <p:ext uri="{BB962C8B-B14F-4D97-AF65-F5344CB8AC3E}">
        <p14:creationId xmlns:p14="http://schemas.microsoft.com/office/powerpoint/2010/main" val="2961478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r>
              <a:rPr lang="en-US" dirty="0">
                <a:latin typeface="Arial" charset="0"/>
              </a:rPr>
              <a:t>Interview Analysis</a:t>
            </a:r>
            <a:endParaRPr lang="en-US" dirty="0">
              <a:latin typeface="Arial" charset="0"/>
              <a:cs typeface="Arial" charset="0"/>
            </a:endParaRPr>
          </a:p>
        </p:txBody>
      </p:sp>
      <p:sp>
        <p:nvSpPr>
          <p:cNvPr id="5" name="Content Placeholder 4"/>
          <p:cNvSpPr>
            <a:spLocks noGrp="1"/>
          </p:cNvSpPr>
          <p:nvPr>
            <p:ph sz="quarter" idx="16"/>
          </p:nvPr>
        </p:nvSpPr>
        <p:spPr>
          <a:xfrm>
            <a:off x="457200" y="1124712"/>
            <a:ext cx="8229599" cy="475488"/>
          </a:xfrm>
        </p:spPr>
        <p:txBody>
          <a:bodyPr/>
          <a:lstStyle/>
          <a:p>
            <a:r>
              <a:rPr lang="en-US" dirty="0"/>
              <a:t>Publication</a:t>
            </a:r>
          </a:p>
          <a:p>
            <a:pPr lvl="1"/>
            <a:endParaRPr lang="en-US" dirty="0"/>
          </a:p>
        </p:txBody>
      </p:sp>
      <p:sp>
        <p:nvSpPr>
          <p:cNvPr id="8196" name="Footer Placeholder 3"/>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pPr algn="r"/>
            <a:r>
              <a:rPr lang="en-US" dirty="0"/>
              <a:t>Webinar – </a:t>
            </a:r>
            <a:fld id="{F918A504-9DBA-FA42-BC6A-E2D36DF8AEDE}" type="slidenum">
              <a:rPr lang="en-US"/>
              <a:pPr algn="r"/>
              <a:t>15</a:t>
            </a:fld>
            <a:endParaRPr lang="en-US" dirty="0"/>
          </a:p>
        </p:txBody>
      </p:sp>
      <p:pic>
        <p:nvPicPr>
          <p:cNvPr id="6" name="Picture 10" descr="Wadera et al_crop of first page.tiff"/>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81000" y="1641475"/>
            <a:ext cx="7202488" cy="4581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1" descr="Disability and Rehabilitation_ Assistive Technology_cover.gi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248400" y="914400"/>
            <a:ext cx="25146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6854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pPr eaLnBrk="1" hangingPunct="1"/>
            <a:r>
              <a:rPr lang="en-US" dirty="0">
                <a:latin typeface="Arial" charset="0"/>
                <a:cs typeface="Arial" charset="0"/>
              </a:rPr>
              <a:t>Methods and Participants</a:t>
            </a:r>
          </a:p>
        </p:txBody>
      </p:sp>
      <p:sp>
        <p:nvSpPr>
          <p:cNvPr id="8195" name="Content Placeholder 6"/>
          <p:cNvSpPr>
            <a:spLocks noGrp="1"/>
          </p:cNvSpPr>
          <p:nvPr>
            <p:ph sz="half" idx="1"/>
          </p:nvPr>
        </p:nvSpPr>
        <p:spPr>
          <a:xfrm>
            <a:off x="457200" y="1143000"/>
            <a:ext cx="8229600" cy="2667000"/>
          </a:xfrm>
        </p:spPr>
        <p:txBody>
          <a:bodyPr/>
          <a:lstStyle/>
          <a:p>
            <a:pPr>
              <a:spcAft>
                <a:spcPts val="600"/>
              </a:spcAft>
            </a:pPr>
            <a:r>
              <a:rPr lang="en-US" dirty="0">
                <a:latin typeface="Arial" charset="0"/>
                <a:cs typeface="Arial" charset="0"/>
              </a:rPr>
              <a:t>Survey</a:t>
            </a:r>
          </a:p>
          <a:p>
            <a:pPr lvl="1">
              <a:spcAft>
                <a:spcPts val="500"/>
              </a:spcAft>
            </a:pPr>
            <a:r>
              <a:rPr lang="en-US" sz="2400" dirty="0">
                <a:latin typeface="Arial" charset="0"/>
                <a:cs typeface="Arial" charset="0"/>
              </a:rPr>
              <a:t>February 2013 through March 2014</a:t>
            </a:r>
          </a:p>
          <a:p>
            <a:pPr lvl="1">
              <a:spcAft>
                <a:spcPts val="500"/>
              </a:spcAft>
            </a:pPr>
            <a:r>
              <a:rPr lang="en-US" sz="2400" dirty="0">
                <a:latin typeface="Arial" charset="0"/>
                <a:cs typeface="Arial" charset="0"/>
              </a:rPr>
              <a:t>Respondents</a:t>
            </a:r>
          </a:p>
          <a:p>
            <a:pPr lvl="2">
              <a:spcAft>
                <a:spcPts val="500"/>
              </a:spcAft>
            </a:pPr>
            <a:r>
              <a:rPr lang="en-US" sz="2000" dirty="0">
                <a:latin typeface="Arial" charset="0"/>
                <a:cs typeface="Arial" charset="0"/>
              </a:rPr>
              <a:t>20 farmers</a:t>
            </a:r>
          </a:p>
          <a:p>
            <a:pPr lvl="2">
              <a:spcAft>
                <a:spcPts val="500"/>
              </a:spcAft>
            </a:pPr>
            <a:r>
              <a:rPr lang="en-US" sz="2000" dirty="0">
                <a:latin typeface="Arial" charset="0"/>
                <a:cs typeface="Arial" charset="0"/>
              </a:rPr>
              <a:t>7 ranchers</a:t>
            </a:r>
          </a:p>
          <a:p>
            <a:pPr lvl="2"/>
            <a:r>
              <a:rPr lang="en-US" sz="2000" dirty="0">
                <a:latin typeface="Arial" charset="0"/>
                <a:cs typeface="Arial" charset="0"/>
              </a:rPr>
              <a:t>1 other agricultural worker</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16</a:t>
            </a:fld>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3308" y="3124200"/>
            <a:ext cx="4267200" cy="2844800"/>
          </a:xfrm>
          <a:prstGeom prst="rect">
            <a:avLst/>
          </a:prstGeom>
        </p:spPr>
      </p:pic>
    </p:spTree>
    <p:extLst>
      <p:ext uri="{BB962C8B-B14F-4D97-AF65-F5344CB8AC3E}">
        <p14:creationId xmlns:p14="http://schemas.microsoft.com/office/powerpoint/2010/main" val="835779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pPr eaLnBrk="1" hangingPunct="1"/>
            <a:r>
              <a:rPr lang="en-US" dirty="0">
                <a:latin typeface="Arial" charset="0"/>
                <a:cs typeface="Arial" charset="0"/>
              </a:rPr>
              <a:t>Survey</a:t>
            </a:r>
          </a:p>
        </p:txBody>
      </p:sp>
      <p:sp>
        <p:nvSpPr>
          <p:cNvPr id="8195" name="Content Placeholder 6"/>
          <p:cNvSpPr>
            <a:spLocks noGrp="1"/>
          </p:cNvSpPr>
          <p:nvPr>
            <p:ph sz="half" idx="1"/>
          </p:nvPr>
        </p:nvSpPr>
        <p:spPr>
          <a:xfrm>
            <a:off x="457200" y="1371600"/>
            <a:ext cx="8229600" cy="4572000"/>
          </a:xfrm>
        </p:spPr>
        <p:txBody>
          <a:bodyPr/>
          <a:lstStyle/>
          <a:p>
            <a:r>
              <a:rPr lang="en-US" dirty="0">
                <a:latin typeface="Arial" charset="0"/>
                <a:cs typeface="Arial" charset="0"/>
              </a:rPr>
              <a:t>Online and paper format</a:t>
            </a:r>
          </a:p>
          <a:p>
            <a:pPr lvl="1"/>
            <a:r>
              <a:rPr lang="en-US" sz="2400" dirty="0">
                <a:latin typeface="Arial" charset="0"/>
                <a:cs typeface="Arial" charset="0"/>
              </a:rPr>
              <a:t>Detail types of components being used</a:t>
            </a:r>
          </a:p>
          <a:p>
            <a:pPr lvl="1"/>
            <a:r>
              <a:rPr lang="en-US" sz="2400" dirty="0">
                <a:latin typeface="Arial" charset="0"/>
                <a:cs typeface="Arial" charset="0"/>
              </a:rPr>
              <a:t>Identify relative importance of different problems with components of prosthesis</a:t>
            </a:r>
          </a:p>
          <a:p>
            <a:pPr lvl="1"/>
            <a:r>
              <a:rPr lang="en-US" sz="2400" dirty="0">
                <a:latin typeface="Arial" charset="0"/>
                <a:cs typeface="Arial" charset="0"/>
              </a:rPr>
              <a:t>Identify relative importance of different problems with the function of prostheses in work activities</a:t>
            </a:r>
          </a:p>
          <a:p>
            <a:pPr lvl="1"/>
            <a:r>
              <a:rPr lang="en-US" sz="2400" dirty="0">
                <a:latin typeface="Arial" charset="0"/>
                <a:cs typeface="Arial" charset="0"/>
              </a:rPr>
              <a:t>Increase representation of:</a:t>
            </a:r>
          </a:p>
          <a:p>
            <a:pPr lvl="2"/>
            <a:r>
              <a:rPr lang="en-US" sz="1800" dirty="0">
                <a:latin typeface="Arial" charset="0"/>
                <a:cs typeface="Arial" charset="0"/>
              </a:rPr>
              <a:t>types and levels of amputation</a:t>
            </a:r>
          </a:p>
          <a:p>
            <a:pPr lvl="2"/>
            <a:r>
              <a:rPr lang="en-US" sz="1800" dirty="0">
                <a:latin typeface="Arial" charset="0"/>
                <a:cs typeface="Arial" charset="0"/>
              </a:rPr>
              <a:t>types of agricultural work</a:t>
            </a:r>
          </a:p>
          <a:p>
            <a:pPr lvl="3"/>
            <a:r>
              <a:rPr lang="en-US" sz="1800" dirty="0">
                <a:latin typeface="Arial" charset="0"/>
                <a:cs typeface="Arial" charset="0"/>
              </a:rPr>
              <a:t>ranchers</a:t>
            </a:r>
          </a:p>
          <a:p>
            <a:pPr lvl="2"/>
            <a:r>
              <a:rPr lang="en-US" sz="1800" dirty="0">
                <a:latin typeface="Arial" charset="0"/>
                <a:cs typeface="Arial" charset="0"/>
              </a:rPr>
              <a:t>geographic regions </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17</a:t>
            </a:fld>
            <a:endParaRPr lang="en-US" dirty="0"/>
          </a:p>
        </p:txBody>
      </p:sp>
    </p:spTree>
    <p:extLst>
      <p:ext uri="{BB962C8B-B14F-4D97-AF65-F5344CB8AC3E}">
        <p14:creationId xmlns:p14="http://schemas.microsoft.com/office/powerpoint/2010/main" val="372611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pPr eaLnBrk="1" hangingPunct="1"/>
            <a:r>
              <a:rPr lang="en-US" dirty="0">
                <a:latin typeface="Arial" charset="0"/>
                <a:cs typeface="Arial" charset="0"/>
              </a:rPr>
              <a:t>Survey</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pic>
        <p:nvPicPr>
          <p:cNvPr id="9" name="Picture 14" descr="Farmer Survey - Lower-limb_SurveyMonkey_webpage capture.tif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66801" y="1143001"/>
            <a:ext cx="6972300" cy="50916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18</a:t>
            </a:fld>
            <a:endParaRPr lang="en-US" dirty="0"/>
          </a:p>
        </p:txBody>
      </p:sp>
    </p:spTree>
    <p:extLst>
      <p:ext uri="{BB962C8B-B14F-4D97-AF65-F5344CB8AC3E}">
        <p14:creationId xmlns:p14="http://schemas.microsoft.com/office/powerpoint/2010/main" val="20359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pPr eaLnBrk="1" hangingPunct="1"/>
            <a:r>
              <a:rPr lang="en-US" dirty="0">
                <a:latin typeface="Arial" charset="0"/>
                <a:cs typeface="Arial" charset="0"/>
              </a:rPr>
              <a:t>Survey</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pic>
        <p:nvPicPr>
          <p:cNvPr id="2" name="Picture 1"/>
          <p:cNvPicPr>
            <a:picLocks noChangeAspect="1"/>
          </p:cNvPicPr>
          <p:nvPr/>
        </p:nvPicPr>
        <p:blipFill>
          <a:blip r:embed="rId3"/>
          <a:stretch>
            <a:fillRect/>
          </a:stretch>
        </p:blipFill>
        <p:spPr>
          <a:xfrm>
            <a:off x="102016" y="1143001"/>
            <a:ext cx="8965784" cy="5111335"/>
          </a:xfrm>
          <a:prstGeom prst="rect">
            <a:avLst/>
          </a:prstGeom>
        </p:spPr>
      </p:pic>
      <p:sp>
        <p:nvSpPr>
          <p:cNvPr id="3" name="Slide Number Placeholder 2"/>
          <p:cNvSpPr>
            <a:spLocks noGrp="1"/>
          </p:cNvSpPr>
          <p:nvPr>
            <p:ph type="sldNum" sz="quarter" idx="11"/>
          </p:nvPr>
        </p:nvSpPr>
        <p:spPr/>
        <p:txBody>
          <a:bodyPr/>
          <a:lstStyle/>
          <a:p>
            <a:pPr algn="r"/>
            <a:r>
              <a:rPr lang="en-US" dirty="0"/>
              <a:t>Webinar – </a:t>
            </a:r>
            <a:fld id="{EF436242-E80E-3A4D-9AAA-AD11DFA0DE21}" type="slidenum">
              <a:rPr lang="en-US"/>
              <a:pPr algn="r"/>
              <a:t>19</a:t>
            </a:fld>
            <a:endParaRPr lang="en-US" dirty="0"/>
          </a:p>
        </p:txBody>
      </p:sp>
    </p:spTree>
    <p:extLst>
      <p:ext uri="{BB962C8B-B14F-4D97-AF65-F5344CB8AC3E}">
        <p14:creationId xmlns:p14="http://schemas.microsoft.com/office/powerpoint/2010/main" val="1788791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80184" y="2286000"/>
            <a:ext cx="8001000" cy="4038600"/>
          </a:xfrm>
        </p:spPr>
        <p:txBody>
          <a:bodyPr rtlCol="0">
            <a:noAutofit/>
          </a:bodyPr>
          <a:lstStyle/>
          <a:p>
            <a:pPr marL="401822" indent="-401822" eaLnBrk="1" fontAlgn="auto" hangingPunct="1">
              <a:spcAft>
                <a:spcPts val="0"/>
              </a:spcAft>
              <a:buFont typeface="Arial" panose="020B0604020202020204" pitchFamily="34" charset="0"/>
              <a:buChar char="•"/>
              <a:defRPr/>
            </a:pPr>
            <a:r>
              <a:rPr lang="en-US" sz="2800" dirty="0">
                <a:latin typeface="Lucida Sans Unicode" panose="020B0602030504020204" pitchFamily="34" charset="0"/>
                <a:cs typeface="Lucida Sans Unicode" panose="020B0602030504020204" pitchFamily="34" charset="0"/>
              </a:rPr>
              <a:t>Need speakers or headphones to hear the presentation. No phone connection.</a:t>
            </a:r>
          </a:p>
          <a:p>
            <a:pPr marL="401822" indent="-401822" eaLnBrk="1" fontAlgn="auto" hangingPunct="1">
              <a:spcAft>
                <a:spcPts val="0"/>
              </a:spcAft>
              <a:buFont typeface="Arial" panose="020B0604020202020204" pitchFamily="34" charset="0"/>
              <a:buChar char="•"/>
              <a:defRPr/>
            </a:pPr>
            <a:r>
              <a:rPr lang="en-US" sz="2800" dirty="0">
                <a:latin typeface="Lucida Sans Unicode" panose="020B0602030504020204" pitchFamily="34" charset="0"/>
                <a:cs typeface="Lucida Sans Unicode" panose="020B0602030504020204" pitchFamily="34" charset="0"/>
              </a:rPr>
              <a:t>Check sound via Meeting &gt; Audio Setup Wizard</a:t>
            </a:r>
          </a:p>
          <a:p>
            <a:pPr marL="401822" indent="-401822" eaLnBrk="1" fontAlgn="auto" hangingPunct="1">
              <a:spcAft>
                <a:spcPts val="0"/>
              </a:spcAft>
              <a:buFont typeface="Arial" panose="020B0604020202020204" pitchFamily="34" charset="0"/>
              <a:buChar char="•"/>
              <a:defRPr/>
            </a:pPr>
            <a:r>
              <a:rPr lang="en-US" sz="2800" dirty="0">
                <a:latin typeface="Lucida Sans Unicode" panose="020B0602030504020204" pitchFamily="34" charset="0"/>
                <a:cs typeface="Lucida Sans Unicode" panose="020B0602030504020204" pitchFamily="34" charset="0"/>
              </a:rPr>
              <a:t>Questions about </a:t>
            </a:r>
            <a:r>
              <a:rPr lang="en-US" sz="2800" dirty="0" smtClean="0">
                <a:latin typeface="Lucida Sans Unicode" panose="020B0602030504020204" pitchFamily="34" charset="0"/>
                <a:cs typeface="Lucida Sans Unicode" panose="020B0602030504020204" pitchFamily="34" charset="0"/>
              </a:rPr>
              <a:t>presentation</a:t>
            </a:r>
          </a:p>
          <a:p>
            <a:pPr marL="801872" lvl="1" indent="-401822" eaLnBrk="1" fontAlgn="auto" hangingPunct="1">
              <a:lnSpc>
                <a:spcPct val="100000"/>
              </a:lnSpc>
              <a:spcAft>
                <a:spcPts val="0"/>
              </a:spcAft>
              <a:buFont typeface="Arial" panose="020B0604020202020204" pitchFamily="34" charset="0"/>
              <a:buChar char="–"/>
              <a:defRPr/>
            </a:pPr>
            <a:r>
              <a:rPr lang="en-US" sz="2400" dirty="0" smtClean="0">
                <a:latin typeface="Lucida Sans Unicode" panose="020B0602030504020204" pitchFamily="34" charset="0"/>
                <a:cs typeface="Lucida Sans Unicode" panose="020B0602030504020204" pitchFamily="34" charset="0"/>
              </a:rPr>
              <a:t>Type </a:t>
            </a:r>
            <a:r>
              <a:rPr lang="en-US" sz="2400" dirty="0">
                <a:latin typeface="Lucida Sans Unicode" panose="020B0602030504020204" pitchFamily="34" charset="0"/>
                <a:cs typeface="Lucida Sans Unicode" panose="020B0602030504020204" pitchFamily="34" charset="0"/>
              </a:rPr>
              <a:t>into chat window and hit </a:t>
            </a:r>
            <a:r>
              <a:rPr lang="en-US" sz="2400" dirty="0" smtClean="0">
                <a:latin typeface="Lucida Sans Unicode" panose="020B0602030504020204" pitchFamily="34" charset="0"/>
                <a:cs typeface="Lucida Sans Unicode" panose="020B0602030504020204" pitchFamily="34" charset="0"/>
              </a:rPr>
              <a:t>return.</a:t>
            </a:r>
          </a:p>
          <a:p>
            <a:pPr marL="801872" lvl="1" indent="-401822" eaLnBrk="1" fontAlgn="auto" hangingPunct="1">
              <a:lnSpc>
                <a:spcPct val="100000"/>
              </a:lnSpc>
              <a:spcAft>
                <a:spcPts val="0"/>
              </a:spcAft>
              <a:buFont typeface="Arial" panose="020B0604020202020204" pitchFamily="34" charset="0"/>
              <a:buChar char="–"/>
              <a:defRPr/>
            </a:pPr>
            <a:r>
              <a:rPr lang="en-US" sz="2400" dirty="0" smtClean="0">
                <a:latin typeface="Lucida Sans Unicode" panose="020B0602030504020204" pitchFamily="34" charset="0"/>
                <a:cs typeface="Lucida Sans Unicode" panose="020B0602030504020204" pitchFamily="34" charset="0"/>
              </a:rPr>
              <a:t>During </a:t>
            </a:r>
            <a:r>
              <a:rPr lang="en-US" sz="2400" dirty="0">
                <a:latin typeface="Lucida Sans Unicode" panose="020B0602030504020204" pitchFamily="34" charset="0"/>
                <a:cs typeface="Lucida Sans Unicode" panose="020B0602030504020204" pitchFamily="34" charset="0"/>
              </a:rPr>
              <a:t>the Q &amp; A period, if you have a </a:t>
            </a:r>
            <a:r>
              <a:rPr lang="en-US" sz="2400" dirty="0" smtClean="0">
                <a:latin typeface="Lucida Sans Unicode" panose="020B0602030504020204" pitchFamily="34" charset="0"/>
                <a:cs typeface="Lucida Sans Unicode" panose="020B0602030504020204" pitchFamily="34" charset="0"/>
              </a:rPr>
              <a:t>web cam/ microphone</a:t>
            </a:r>
            <a:r>
              <a:rPr lang="en-US" sz="2400" dirty="0">
                <a:latin typeface="Lucida Sans Unicode" panose="020B0602030504020204" pitchFamily="34" charset="0"/>
                <a:cs typeface="Lucida Sans Unicode" panose="020B0602030504020204" pitchFamily="34" charset="0"/>
              </a:rPr>
              <a:t>, click the “Raise Hand” </a:t>
            </a:r>
            <a:r>
              <a:rPr lang="en-US" sz="2400" dirty="0" smtClean="0">
                <a:latin typeface="Lucida Sans Unicode" panose="020B0602030504020204" pitchFamily="34" charset="0"/>
                <a:cs typeface="Lucida Sans Unicode" panose="020B0602030504020204" pitchFamily="34" charset="0"/>
              </a:rPr>
              <a:t>icon to </a:t>
            </a:r>
            <a:r>
              <a:rPr lang="en-US" sz="2400" dirty="0">
                <a:latin typeface="Lucida Sans Unicode" panose="020B0602030504020204" pitchFamily="34" charset="0"/>
                <a:cs typeface="Lucida Sans Unicode" panose="020B0602030504020204" pitchFamily="34" charset="0"/>
              </a:rPr>
              <a:t>indicate that you have a </a:t>
            </a:r>
            <a:r>
              <a:rPr lang="en-US" sz="2400" dirty="0" smtClean="0">
                <a:latin typeface="Lucida Sans Unicode" panose="020B0602030504020204" pitchFamily="34" charset="0"/>
                <a:cs typeface="Lucida Sans Unicode" panose="020B0602030504020204" pitchFamily="34" charset="0"/>
              </a:rPr>
              <a:t>question.</a:t>
            </a:r>
            <a:r>
              <a:rPr lang="en-US" sz="2400" dirty="0">
                <a:latin typeface="Lucida Sans Unicode" panose="020B0602030504020204" pitchFamily="34" charset="0"/>
                <a:cs typeface="Lucida Sans Unicode" panose="020B0602030504020204" pitchFamily="34" charset="0"/>
              </a:rPr>
              <a:t> </a:t>
            </a:r>
            <a:r>
              <a:rPr lang="en-US" sz="2400" dirty="0" smtClean="0">
                <a:latin typeface="Lucida Sans Unicode" panose="020B0602030504020204" pitchFamily="34" charset="0"/>
                <a:cs typeface="Lucida Sans Unicode" panose="020B0602030504020204" pitchFamily="34" charset="0"/>
              </a:rPr>
              <a:t>We </a:t>
            </a:r>
            <a:r>
              <a:rPr lang="en-US" sz="2400" dirty="0">
                <a:latin typeface="Lucida Sans Unicode" panose="020B0602030504020204" pitchFamily="34" charset="0"/>
                <a:cs typeface="Lucida Sans Unicode" panose="020B0602030504020204" pitchFamily="34" charset="0"/>
              </a:rPr>
              <a:t>will enable your microphone</a:t>
            </a:r>
          </a:p>
        </p:txBody>
      </p:sp>
      <p:pic>
        <p:nvPicPr>
          <p:cNvPr id="3075" name="Picture 5" descr="agrMD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715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752" y="1295400"/>
            <a:ext cx="9149751" cy="1143000"/>
          </a:xfrm>
        </p:spPr>
        <p:txBody>
          <a:bodyPr rtlCol="0">
            <a:normAutofit/>
          </a:bodyPr>
          <a:lstStyle/>
          <a:p>
            <a:pPr algn="ctr" eaLnBrk="1" fontAlgn="auto" hangingPunct="1">
              <a:spcAft>
                <a:spcPts val="0"/>
              </a:spcAft>
              <a:defRPr/>
            </a:pPr>
            <a:r>
              <a:rPr lang="en-US" sz="3600" b="1" dirty="0">
                <a:solidFill>
                  <a:schemeClr val="accent6">
                    <a:lumMod val="50000"/>
                  </a:schemeClr>
                </a:solidFill>
                <a:latin typeface="+mn-lt"/>
              </a:rPr>
              <a:t>Basic Webinar Instructions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pPr eaLnBrk="1" hangingPunct="1"/>
            <a:r>
              <a:rPr lang="en-US" dirty="0">
                <a:latin typeface="Arial" charset="0"/>
                <a:cs typeface="Arial" charset="0"/>
              </a:rPr>
              <a:t>Survey</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pic>
        <p:nvPicPr>
          <p:cNvPr id="3" name="Picture 2"/>
          <p:cNvPicPr>
            <a:picLocks noChangeAspect="1"/>
          </p:cNvPicPr>
          <p:nvPr/>
        </p:nvPicPr>
        <p:blipFill>
          <a:blip r:embed="rId3"/>
          <a:stretch>
            <a:fillRect/>
          </a:stretch>
        </p:blipFill>
        <p:spPr>
          <a:xfrm>
            <a:off x="1423696" y="1219201"/>
            <a:ext cx="6348704" cy="5029200"/>
          </a:xfrm>
          <a:prstGeom prst="rect">
            <a:avLst/>
          </a:prstGeom>
        </p:spPr>
      </p:pic>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20</a:t>
            </a:fld>
            <a:endParaRPr lang="en-US" dirty="0"/>
          </a:p>
        </p:txBody>
      </p:sp>
    </p:spTree>
    <p:extLst>
      <p:ext uri="{BB962C8B-B14F-4D97-AF65-F5344CB8AC3E}">
        <p14:creationId xmlns:p14="http://schemas.microsoft.com/office/powerpoint/2010/main" val="2590755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a:xfrm>
            <a:off x="457200" y="533401"/>
            <a:ext cx="8229600" cy="492443"/>
          </a:xfrm>
        </p:spPr>
        <p:txBody>
          <a:bodyPr/>
          <a:lstStyle/>
          <a:p>
            <a:r>
              <a:rPr lang="en-US" dirty="0">
                <a:latin typeface="Arial" charset="0"/>
                <a:cs typeface="Arial" charset="0"/>
              </a:rPr>
              <a:t>Participants (Interviews + Survey)</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pic>
        <p:nvPicPr>
          <p:cNvPr id="7" name="Picture 2" descr="http://www.lib.utexas.edu/maps/united_states/usa_blank.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9163" y="1463675"/>
            <a:ext cx="7372351"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600651" y="3035301"/>
            <a:ext cx="441422" cy="646331"/>
          </a:xfrm>
          <a:prstGeom prst="rect">
            <a:avLst/>
          </a:prstGeom>
          <a:noFill/>
        </p:spPr>
        <p:txBody>
          <a:bodyPr wrap="none">
            <a:spAutoFit/>
          </a:bodyPr>
          <a:lstStyle/>
          <a:p>
            <a:pPr algn="ctr" fontAlgn="auto">
              <a:spcBef>
                <a:spcPts val="0"/>
              </a:spcBef>
              <a:spcAft>
                <a:spcPts val="0"/>
              </a:spcAft>
              <a:defRPr/>
            </a:pPr>
            <a:r>
              <a:rPr lang="en-US" b="1" kern="0" dirty="0">
                <a:ln>
                  <a:solidFill>
                    <a:schemeClr val="accent3">
                      <a:lumMod val="75000"/>
                    </a:schemeClr>
                  </a:solidFill>
                </a:ln>
                <a:solidFill>
                  <a:schemeClr val="accent3">
                    <a:lumMod val="60000"/>
                    <a:lumOff val="40000"/>
                  </a:schemeClr>
                </a:solidFill>
                <a:latin typeface="Arial" pitchFamily="1" charset="0"/>
                <a:ea typeface="ＭＳ Ｐゴシック" pitchFamily="1" charset="-128"/>
                <a:cs typeface="ＭＳ Ｐゴシック" pitchFamily="1" charset="-128"/>
              </a:rPr>
              <a:t>10</a:t>
            </a:r>
          </a:p>
          <a:p>
            <a:pPr algn="ct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5</a:t>
            </a:r>
          </a:p>
        </p:txBody>
      </p:sp>
      <p:sp>
        <p:nvSpPr>
          <p:cNvPr id="9" name="TextBox 8"/>
          <p:cNvSpPr txBox="1"/>
          <p:nvPr/>
        </p:nvSpPr>
        <p:spPr>
          <a:xfrm>
            <a:off x="5322735" y="3062289"/>
            <a:ext cx="313044" cy="646331"/>
          </a:xfrm>
          <a:prstGeom prst="rect">
            <a:avLst/>
          </a:prstGeom>
          <a:noFill/>
        </p:spPr>
        <p:txBody>
          <a:bodyPr wrap="none">
            <a:spAutoFit/>
          </a:bodyPr>
          <a:lstStyle/>
          <a:p>
            <a:pPr algn="ctr" fontAlgn="auto">
              <a:spcBef>
                <a:spcPts val="0"/>
              </a:spcBef>
              <a:spcAft>
                <a:spcPts val="0"/>
              </a:spcAft>
              <a:defRPr/>
            </a:pPr>
            <a:r>
              <a:rPr lang="en-US" b="1" kern="0" dirty="0">
                <a:ln>
                  <a:solidFill>
                    <a:schemeClr val="accent3">
                      <a:lumMod val="75000"/>
                    </a:schemeClr>
                  </a:solidFill>
                </a:ln>
                <a:solidFill>
                  <a:schemeClr val="accent3">
                    <a:lumMod val="60000"/>
                    <a:lumOff val="40000"/>
                  </a:schemeClr>
                </a:solidFill>
                <a:latin typeface="Arial" pitchFamily="1" charset="0"/>
                <a:ea typeface="ＭＳ Ｐゴシック" pitchFamily="1" charset="-128"/>
                <a:cs typeface="ＭＳ Ｐゴシック" pitchFamily="1" charset="-128"/>
              </a:rPr>
              <a:t>5</a:t>
            </a:r>
          </a:p>
          <a:p>
            <a:pP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7</a:t>
            </a:r>
          </a:p>
        </p:txBody>
      </p:sp>
      <p:sp>
        <p:nvSpPr>
          <p:cNvPr id="10" name="TextBox 9"/>
          <p:cNvSpPr txBox="1"/>
          <p:nvPr/>
        </p:nvSpPr>
        <p:spPr>
          <a:xfrm>
            <a:off x="5953128" y="3497263"/>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2</a:t>
            </a:r>
          </a:p>
        </p:txBody>
      </p:sp>
      <p:sp>
        <p:nvSpPr>
          <p:cNvPr id="11" name="TextBox 10"/>
          <p:cNvSpPr txBox="1"/>
          <p:nvPr/>
        </p:nvSpPr>
        <p:spPr>
          <a:xfrm>
            <a:off x="4648200" y="2282825"/>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2</a:t>
            </a:r>
          </a:p>
        </p:txBody>
      </p:sp>
      <p:sp>
        <p:nvSpPr>
          <p:cNvPr id="12" name="TextBox 11"/>
          <p:cNvSpPr txBox="1"/>
          <p:nvPr/>
        </p:nvSpPr>
        <p:spPr>
          <a:xfrm>
            <a:off x="5995455" y="3024716"/>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3">
                      <a:lumMod val="75000"/>
                    </a:schemeClr>
                  </a:solidFill>
                </a:ln>
                <a:solidFill>
                  <a:schemeClr val="accent3">
                    <a:lumMod val="60000"/>
                    <a:lumOff val="40000"/>
                  </a:schemeClr>
                </a:solidFill>
                <a:latin typeface="Arial" pitchFamily="1" charset="0"/>
                <a:ea typeface="ＭＳ Ｐゴシック" pitchFamily="1" charset="-128"/>
                <a:cs typeface="ＭＳ Ｐゴシック" pitchFamily="1" charset="-128"/>
              </a:rPr>
              <a:t>2</a:t>
            </a:r>
          </a:p>
        </p:txBody>
      </p:sp>
      <p:sp>
        <p:nvSpPr>
          <p:cNvPr id="13" name="TextBox 12"/>
          <p:cNvSpPr txBox="1"/>
          <p:nvPr/>
        </p:nvSpPr>
        <p:spPr>
          <a:xfrm>
            <a:off x="7120688" y="2373868"/>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4</a:t>
            </a:r>
          </a:p>
        </p:txBody>
      </p:sp>
      <p:sp>
        <p:nvSpPr>
          <p:cNvPr id="14" name="TextBox 13"/>
          <p:cNvSpPr txBox="1"/>
          <p:nvPr/>
        </p:nvSpPr>
        <p:spPr>
          <a:xfrm>
            <a:off x="3962400" y="2514600"/>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1</a:t>
            </a:r>
          </a:p>
        </p:txBody>
      </p:sp>
      <p:sp>
        <p:nvSpPr>
          <p:cNvPr id="15" name="TextBox 14"/>
          <p:cNvSpPr txBox="1"/>
          <p:nvPr/>
        </p:nvSpPr>
        <p:spPr>
          <a:xfrm>
            <a:off x="2745646" y="1066801"/>
            <a:ext cx="3878135" cy="461665"/>
          </a:xfrm>
          <a:prstGeom prst="rect">
            <a:avLst/>
          </a:prstGeom>
          <a:noFill/>
        </p:spPr>
        <p:txBody>
          <a:bodyPr wrap="none">
            <a:spAutoFit/>
          </a:bodyPr>
          <a:lstStyle/>
          <a:p>
            <a:pPr fontAlgn="auto">
              <a:spcBef>
                <a:spcPts val="0"/>
              </a:spcBef>
              <a:spcAft>
                <a:spcPts val="0"/>
              </a:spcAft>
              <a:defRPr/>
            </a:pPr>
            <a:r>
              <a:rPr lang="en-US" sz="2400" b="1" kern="0" dirty="0">
                <a:ln>
                  <a:solidFill>
                    <a:schemeClr val="accent3">
                      <a:lumMod val="75000"/>
                    </a:schemeClr>
                  </a:solidFill>
                </a:ln>
                <a:solidFill>
                  <a:schemeClr val="accent3">
                    <a:lumMod val="60000"/>
                    <a:lumOff val="40000"/>
                  </a:schemeClr>
                </a:solidFill>
                <a:latin typeface="Arial" pitchFamily="1" charset="0"/>
                <a:ea typeface="ＭＳ Ｐゴシック" pitchFamily="1" charset="-128"/>
                <a:cs typeface="ＭＳ Ｐゴシック" pitchFamily="1" charset="-128"/>
              </a:rPr>
              <a:t>Upper-limb</a:t>
            </a:r>
            <a:r>
              <a:rPr lang="en-US" sz="2400" b="1" kern="0" dirty="0">
                <a:solidFill>
                  <a:srgbClr val="008000"/>
                </a:solidFill>
                <a:latin typeface="Arial" pitchFamily="1" charset="0"/>
                <a:ea typeface="ＭＳ Ｐゴシック" pitchFamily="1" charset="-128"/>
                <a:cs typeface="ＭＳ Ｐゴシック" pitchFamily="1" charset="-128"/>
              </a:rPr>
              <a:t>     </a:t>
            </a:r>
            <a:r>
              <a:rPr lang="en-US" sz="2400"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Lower-limb</a:t>
            </a:r>
          </a:p>
        </p:txBody>
      </p:sp>
      <p:sp>
        <p:nvSpPr>
          <p:cNvPr id="16" name="TextBox 15"/>
          <p:cNvSpPr txBox="1"/>
          <p:nvPr/>
        </p:nvSpPr>
        <p:spPr>
          <a:xfrm>
            <a:off x="3048000" y="1892301"/>
            <a:ext cx="313044" cy="646331"/>
          </a:xfrm>
          <a:prstGeom prst="rect">
            <a:avLst/>
          </a:prstGeom>
          <a:noFill/>
        </p:spPr>
        <p:txBody>
          <a:bodyPr wrap="none">
            <a:spAutoFit/>
          </a:bodyPr>
          <a:lstStyle/>
          <a:p>
            <a:pPr fontAlgn="auto">
              <a:spcBef>
                <a:spcPts val="0"/>
              </a:spcBef>
              <a:spcAft>
                <a:spcPts val="0"/>
              </a:spcAft>
              <a:defRPr/>
            </a:pPr>
            <a:r>
              <a:rPr lang="en-US" b="1" kern="0" dirty="0">
                <a:ln>
                  <a:solidFill>
                    <a:schemeClr val="accent3">
                      <a:lumMod val="75000"/>
                    </a:schemeClr>
                  </a:solidFill>
                </a:ln>
                <a:solidFill>
                  <a:schemeClr val="accent3">
                    <a:lumMod val="60000"/>
                    <a:lumOff val="40000"/>
                  </a:schemeClr>
                </a:solidFill>
                <a:latin typeface="Arial" pitchFamily="1" charset="0"/>
                <a:ea typeface="ＭＳ Ｐゴシック" pitchFamily="1" charset="-128"/>
                <a:cs typeface="ＭＳ Ｐゴシック" pitchFamily="1" charset="-128"/>
              </a:rPr>
              <a:t>1</a:t>
            </a:r>
          </a:p>
          <a:p>
            <a:pP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2</a:t>
            </a:r>
          </a:p>
        </p:txBody>
      </p:sp>
      <p:sp>
        <p:nvSpPr>
          <p:cNvPr id="17" name="TextBox 16"/>
          <p:cNvSpPr txBox="1"/>
          <p:nvPr/>
        </p:nvSpPr>
        <p:spPr>
          <a:xfrm>
            <a:off x="4684714" y="2894014"/>
            <a:ext cx="674687" cy="379591"/>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baseline="30000" dirty="0">
                <a:ln>
                  <a:solidFill>
                    <a:schemeClr val="accent3">
                      <a:lumMod val="75000"/>
                    </a:schemeClr>
                  </a:solidFill>
                </a:ln>
                <a:solidFill>
                  <a:schemeClr val="accent3">
                    <a:lumMod val="60000"/>
                    <a:lumOff val="40000"/>
                  </a:schemeClr>
                </a:solidFill>
              </a:rPr>
              <a:t>2</a:t>
            </a:r>
            <a:r>
              <a:rPr lang="en-US" sz="1800" b="1" dirty="0">
                <a:solidFill>
                  <a:srgbClr val="FF0000"/>
                </a:solidFill>
              </a:rPr>
              <a:t> </a:t>
            </a:r>
            <a:r>
              <a:rPr lang="en-US" sz="2800" b="1" baseline="-25000" dirty="0">
                <a:ln>
                  <a:solidFill>
                    <a:schemeClr val="accent2">
                      <a:lumMod val="75000"/>
                    </a:schemeClr>
                  </a:solidFill>
                </a:ln>
                <a:solidFill>
                  <a:schemeClr val="accent2">
                    <a:lumMod val="75000"/>
                  </a:schemeClr>
                </a:solidFill>
              </a:rPr>
              <a:t>1</a:t>
            </a:r>
            <a:endParaRPr lang="en-US" sz="1800" b="1" baseline="-25000" dirty="0">
              <a:ln>
                <a:solidFill>
                  <a:schemeClr val="accent2">
                    <a:lumMod val="75000"/>
                  </a:schemeClr>
                </a:solidFill>
              </a:ln>
              <a:solidFill>
                <a:schemeClr val="accent2">
                  <a:lumMod val="75000"/>
                </a:schemeClr>
              </a:solidFill>
            </a:endParaRPr>
          </a:p>
        </p:txBody>
      </p:sp>
      <p:sp>
        <p:nvSpPr>
          <p:cNvPr id="18" name="TextBox 17"/>
          <p:cNvSpPr txBox="1"/>
          <p:nvPr/>
        </p:nvSpPr>
        <p:spPr>
          <a:xfrm>
            <a:off x="6502918" y="2832101"/>
            <a:ext cx="510309" cy="379591"/>
          </a:xfrm>
          <a:prstGeom prst="rect">
            <a:avLst/>
          </a:prstGeom>
          <a:noFill/>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a:ln>
                  <a:solidFill>
                    <a:schemeClr val="accent3">
                      <a:lumMod val="75000"/>
                    </a:schemeClr>
                  </a:solidFill>
                </a:ln>
                <a:solidFill>
                  <a:schemeClr val="accent3">
                    <a:lumMod val="60000"/>
                    <a:lumOff val="40000"/>
                  </a:schemeClr>
                </a:solidFill>
              </a:rPr>
              <a:t>1</a:t>
            </a:r>
            <a:r>
              <a:rPr lang="en-US" sz="1800" b="1" dirty="0">
                <a:solidFill>
                  <a:srgbClr val="FF0000"/>
                </a:solidFill>
              </a:rPr>
              <a:t> </a:t>
            </a:r>
            <a:r>
              <a:rPr lang="en-US" sz="2800" b="1" baseline="-25000" dirty="0">
                <a:ln>
                  <a:solidFill>
                    <a:schemeClr val="accent2">
                      <a:lumMod val="75000"/>
                    </a:schemeClr>
                  </a:solidFill>
                </a:ln>
                <a:solidFill>
                  <a:schemeClr val="accent2">
                    <a:lumMod val="75000"/>
                  </a:schemeClr>
                </a:solidFill>
              </a:rPr>
              <a:t>2</a:t>
            </a:r>
            <a:endParaRPr lang="en-US" sz="1800" b="1" baseline="-25000" dirty="0">
              <a:ln>
                <a:solidFill>
                  <a:schemeClr val="accent2">
                    <a:lumMod val="75000"/>
                  </a:schemeClr>
                </a:solidFill>
              </a:ln>
              <a:solidFill>
                <a:schemeClr val="accent2">
                  <a:lumMod val="75000"/>
                </a:schemeClr>
              </a:solidFill>
            </a:endParaRPr>
          </a:p>
        </p:txBody>
      </p:sp>
      <p:sp>
        <p:nvSpPr>
          <p:cNvPr id="19" name="TextBox 18"/>
          <p:cNvSpPr txBox="1"/>
          <p:nvPr/>
        </p:nvSpPr>
        <p:spPr>
          <a:xfrm>
            <a:off x="4902201" y="3335867"/>
            <a:ext cx="313044" cy="646331"/>
          </a:xfrm>
          <a:prstGeom prst="rect">
            <a:avLst/>
          </a:prstGeom>
          <a:noFill/>
        </p:spPr>
        <p:txBody>
          <a:bodyPr wrap="none">
            <a:spAutoFit/>
          </a:bodyPr>
          <a:lstStyle/>
          <a:p>
            <a:pPr fontAlgn="auto">
              <a:spcBef>
                <a:spcPts val="0"/>
              </a:spcBef>
              <a:spcAft>
                <a:spcPts val="0"/>
              </a:spcAft>
              <a:defRPr/>
            </a:pPr>
            <a:r>
              <a:rPr lang="en-US" b="1" kern="0" dirty="0">
                <a:ln>
                  <a:solidFill>
                    <a:schemeClr val="accent3">
                      <a:lumMod val="75000"/>
                    </a:schemeClr>
                  </a:solidFill>
                </a:ln>
                <a:solidFill>
                  <a:schemeClr val="accent3">
                    <a:lumMod val="60000"/>
                    <a:lumOff val="40000"/>
                  </a:schemeClr>
                </a:solidFill>
                <a:latin typeface="Arial" pitchFamily="1" charset="0"/>
                <a:ea typeface="ＭＳ Ｐゴシック" pitchFamily="1" charset="-128"/>
                <a:cs typeface="ＭＳ Ｐゴシック" pitchFamily="1" charset="-128"/>
              </a:rPr>
              <a:t>1</a:t>
            </a:r>
          </a:p>
          <a:p>
            <a:pP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2</a:t>
            </a:r>
          </a:p>
        </p:txBody>
      </p:sp>
      <p:sp>
        <p:nvSpPr>
          <p:cNvPr id="20" name="TextBox 19"/>
          <p:cNvSpPr txBox="1"/>
          <p:nvPr/>
        </p:nvSpPr>
        <p:spPr>
          <a:xfrm>
            <a:off x="2633664" y="3211514"/>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1</a:t>
            </a:r>
          </a:p>
        </p:txBody>
      </p:sp>
      <p:sp>
        <p:nvSpPr>
          <p:cNvPr id="24" name="TextBox 23"/>
          <p:cNvSpPr txBox="1"/>
          <p:nvPr/>
        </p:nvSpPr>
        <p:spPr>
          <a:xfrm>
            <a:off x="2057400" y="3048001"/>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1</a:t>
            </a:r>
          </a:p>
        </p:txBody>
      </p:sp>
      <p:sp>
        <p:nvSpPr>
          <p:cNvPr id="26" name="TextBox 25"/>
          <p:cNvSpPr txBox="1"/>
          <p:nvPr/>
        </p:nvSpPr>
        <p:spPr>
          <a:xfrm>
            <a:off x="5720821" y="4157133"/>
            <a:ext cx="313044" cy="646331"/>
          </a:xfrm>
          <a:prstGeom prst="rect">
            <a:avLst/>
          </a:prstGeom>
          <a:noFill/>
        </p:spPr>
        <p:txBody>
          <a:bodyPr wrap="none">
            <a:spAutoFit/>
          </a:bodyPr>
          <a:lstStyle/>
          <a:p>
            <a:pPr fontAlgn="auto">
              <a:spcBef>
                <a:spcPts val="0"/>
              </a:spcBef>
              <a:spcAft>
                <a:spcPts val="0"/>
              </a:spcAft>
              <a:defRPr/>
            </a:pPr>
            <a:r>
              <a:rPr lang="en-US" b="1" kern="0" dirty="0">
                <a:ln>
                  <a:solidFill>
                    <a:schemeClr val="accent3">
                      <a:lumMod val="75000"/>
                    </a:schemeClr>
                  </a:solidFill>
                </a:ln>
                <a:solidFill>
                  <a:schemeClr val="accent3">
                    <a:lumMod val="60000"/>
                    <a:lumOff val="40000"/>
                  </a:schemeClr>
                </a:solidFill>
                <a:latin typeface="Arial" pitchFamily="1" charset="0"/>
                <a:ea typeface="ＭＳ Ｐゴシック" pitchFamily="1" charset="-128"/>
                <a:cs typeface="ＭＳ Ｐゴシック" pitchFamily="1" charset="-128"/>
              </a:rPr>
              <a:t>1</a:t>
            </a:r>
          </a:p>
          <a:p>
            <a:pP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1</a:t>
            </a:r>
          </a:p>
        </p:txBody>
      </p:sp>
      <p:sp>
        <p:nvSpPr>
          <p:cNvPr id="27" name="TextBox 26"/>
          <p:cNvSpPr txBox="1"/>
          <p:nvPr/>
        </p:nvSpPr>
        <p:spPr>
          <a:xfrm>
            <a:off x="5215245" y="2508779"/>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1</a:t>
            </a:r>
          </a:p>
        </p:txBody>
      </p:sp>
      <p:sp>
        <p:nvSpPr>
          <p:cNvPr id="28" name="TextBox 27"/>
          <p:cNvSpPr txBox="1"/>
          <p:nvPr/>
        </p:nvSpPr>
        <p:spPr>
          <a:xfrm>
            <a:off x="3204369" y="4038601"/>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1</a:t>
            </a:r>
          </a:p>
        </p:txBody>
      </p:sp>
      <p:sp>
        <p:nvSpPr>
          <p:cNvPr id="29" name="TextBox 28"/>
          <p:cNvSpPr txBox="1"/>
          <p:nvPr/>
        </p:nvSpPr>
        <p:spPr>
          <a:xfrm>
            <a:off x="4106861" y="2971800"/>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1</a:t>
            </a:r>
          </a:p>
        </p:txBody>
      </p:sp>
      <p:sp>
        <p:nvSpPr>
          <p:cNvPr id="30" name="TextBox 29"/>
          <p:cNvSpPr txBox="1"/>
          <p:nvPr/>
        </p:nvSpPr>
        <p:spPr>
          <a:xfrm>
            <a:off x="4118769" y="4419601"/>
            <a:ext cx="313044" cy="646331"/>
          </a:xfrm>
          <a:prstGeom prst="rect">
            <a:avLst/>
          </a:prstGeom>
          <a:noFill/>
        </p:spPr>
        <p:txBody>
          <a:bodyPr wrap="none">
            <a:spAutoFit/>
          </a:bodyPr>
          <a:lstStyle/>
          <a:p>
            <a:pPr fontAlgn="auto">
              <a:spcBef>
                <a:spcPts val="0"/>
              </a:spcBef>
              <a:spcAft>
                <a:spcPts val="0"/>
              </a:spcAft>
              <a:defRPr/>
            </a:pPr>
            <a:r>
              <a:rPr lang="en-US" b="1" kern="0" dirty="0">
                <a:ln>
                  <a:solidFill>
                    <a:schemeClr val="accent3">
                      <a:lumMod val="75000"/>
                    </a:schemeClr>
                  </a:solidFill>
                </a:ln>
                <a:solidFill>
                  <a:schemeClr val="accent3">
                    <a:lumMod val="60000"/>
                    <a:lumOff val="40000"/>
                  </a:schemeClr>
                </a:solidFill>
                <a:latin typeface="Arial" pitchFamily="1" charset="0"/>
                <a:ea typeface="ＭＳ Ｐゴシック" pitchFamily="1" charset="-128"/>
                <a:cs typeface="ＭＳ Ｐゴシック" pitchFamily="1" charset="-128"/>
              </a:rPr>
              <a:t>2</a:t>
            </a:r>
          </a:p>
          <a:p>
            <a:pP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1</a:t>
            </a:r>
          </a:p>
        </p:txBody>
      </p:sp>
      <p:sp>
        <p:nvSpPr>
          <p:cNvPr id="31" name="TextBox 30"/>
          <p:cNvSpPr txBox="1"/>
          <p:nvPr/>
        </p:nvSpPr>
        <p:spPr>
          <a:xfrm>
            <a:off x="6151824" y="3122350"/>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1</a:t>
            </a:r>
          </a:p>
        </p:txBody>
      </p:sp>
      <p:sp>
        <p:nvSpPr>
          <p:cNvPr id="32" name="TextBox 31"/>
          <p:cNvSpPr txBox="1"/>
          <p:nvPr/>
        </p:nvSpPr>
        <p:spPr>
          <a:xfrm>
            <a:off x="2379133" y="2449514"/>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3">
                      <a:lumMod val="75000"/>
                    </a:schemeClr>
                  </a:solidFill>
                </a:ln>
                <a:solidFill>
                  <a:schemeClr val="accent3">
                    <a:lumMod val="60000"/>
                    <a:lumOff val="40000"/>
                  </a:schemeClr>
                </a:solidFill>
                <a:latin typeface="Arial" pitchFamily="1" charset="0"/>
                <a:ea typeface="ＭＳ Ｐゴシック" pitchFamily="1" charset="-128"/>
                <a:cs typeface="ＭＳ Ｐゴシック" pitchFamily="1" charset="-128"/>
              </a:rPr>
              <a:t>1</a:t>
            </a:r>
          </a:p>
        </p:txBody>
      </p:sp>
      <p:sp>
        <p:nvSpPr>
          <p:cNvPr id="33" name="TextBox 32"/>
          <p:cNvSpPr txBox="1"/>
          <p:nvPr/>
        </p:nvSpPr>
        <p:spPr>
          <a:xfrm>
            <a:off x="7103532" y="2183875"/>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3">
                      <a:lumMod val="75000"/>
                    </a:schemeClr>
                  </a:solidFill>
                </a:ln>
                <a:solidFill>
                  <a:schemeClr val="accent3">
                    <a:lumMod val="60000"/>
                    <a:lumOff val="40000"/>
                  </a:schemeClr>
                </a:solidFill>
                <a:latin typeface="Arial" pitchFamily="1" charset="0"/>
                <a:ea typeface="ＭＳ Ｐゴシック" pitchFamily="1" charset="-128"/>
                <a:cs typeface="ＭＳ Ｐゴシック" pitchFamily="1" charset="-128"/>
              </a:rPr>
              <a:t>1</a:t>
            </a:r>
          </a:p>
        </p:txBody>
      </p:sp>
      <p:sp>
        <p:nvSpPr>
          <p:cNvPr id="34" name="TextBox 33"/>
          <p:cNvSpPr txBox="1"/>
          <p:nvPr/>
        </p:nvSpPr>
        <p:spPr>
          <a:xfrm>
            <a:off x="5715000" y="3569975"/>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3">
                      <a:lumMod val="75000"/>
                    </a:schemeClr>
                  </a:solidFill>
                </a:ln>
                <a:solidFill>
                  <a:schemeClr val="accent3">
                    <a:lumMod val="60000"/>
                    <a:lumOff val="40000"/>
                  </a:schemeClr>
                </a:solidFill>
                <a:latin typeface="Arial" pitchFamily="1" charset="0"/>
                <a:ea typeface="ＭＳ Ｐゴシック" pitchFamily="1" charset="-128"/>
                <a:cs typeface="ＭＳ Ｐゴシック" pitchFamily="1" charset="-128"/>
              </a:rPr>
              <a:t>1</a:t>
            </a:r>
          </a:p>
        </p:txBody>
      </p:sp>
      <p:sp>
        <p:nvSpPr>
          <p:cNvPr id="35" name="TextBox 34"/>
          <p:cNvSpPr txBox="1"/>
          <p:nvPr/>
        </p:nvSpPr>
        <p:spPr>
          <a:xfrm>
            <a:off x="6838683" y="2489199"/>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3">
                      <a:lumMod val="75000"/>
                    </a:schemeClr>
                  </a:solidFill>
                </a:ln>
                <a:solidFill>
                  <a:schemeClr val="accent3">
                    <a:lumMod val="60000"/>
                    <a:lumOff val="40000"/>
                  </a:schemeClr>
                </a:solidFill>
                <a:latin typeface="Arial" pitchFamily="1" charset="0"/>
                <a:ea typeface="ＭＳ Ｐゴシック" pitchFamily="1" charset="-128"/>
                <a:cs typeface="ＭＳ Ｐゴシック" pitchFamily="1" charset="-128"/>
              </a:rPr>
              <a:t>1</a:t>
            </a:r>
          </a:p>
        </p:txBody>
      </p:sp>
      <p:sp>
        <p:nvSpPr>
          <p:cNvPr id="36" name="TextBox 35"/>
          <p:cNvSpPr txBox="1"/>
          <p:nvPr/>
        </p:nvSpPr>
        <p:spPr>
          <a:xfrm>
            <a:off x="4338903" y="3965264"/>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3">
                      <a:lumMod val="75000"/>
                    </a:schemeClr>
                  </a:solidFill>
                </a:ln>
                <a:solidFill>
                  <a:schemeClr val="accent3">
                    <a:lumMod val="60000"/>
                    <a:lumOff val="40000"/>
                  </a:schemeClr>
                </a:solidFill>
                <a:latin typeface="Arial" pitchFamily="1" charset="0"/>
                <a:ea typeface="ＭＳ Ｐゴシック" pitchFamily="1" charset="-128"/>
                <a:cs typeface="ＭＳ Ｐゴシック" pitchFamily="1" charset="-128"/>
              </a:rPr>
              <a:t>1</a:t>
            </a:r>
          </a:p>
        </p:txBody>
      </p:sp>
      <p:sp>
        <p:nvSpPr>
          <p:cNvPr id="37" name="TextBox 36"/>
          <p:cNvSpPr txBox="1"/>
          <p:nvPr/>
        </p:nvSpPr>
        <p:spPr>
          <a:xfrm>
            <a:off x="4259261" y="3440668"/>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2">
                      <a:lumMod val="75000"/>
                    </a:schemeClr>
                  </a:solidFill>
                </a:ln>
                <a:solidFill>
                  <a:schemeClr val="accent2">
                    <a:lumMod val="75000"/>
                  </a:schemeClr>
                </a:solidFill>
                <a:latin typeface="Arial" pitchFamily="1" charset="0"/>
                <a:ea typeface="ＭＳ Ｐゴシック" pitchFamily="1" charset="-128"/>
                <a:cs typeface="ＭＳ Ｐゴシック" pitchFamily="1" charset="-128"/>
              </a:rPr>
              <a:t>1</a:t>
            </a:r>
          </a:p>
        </p:txBody>
      </p:sp>
      <p:sp>
        <p:nvSpPr>
          <p:cNvPr id="38" name="TextBox 37"/>
          <p:cNvSpPr txBox="1"/>
          <p:nvPr/>
        </p:nvSpPr>
        <p:spPr>
          <a:xfrm>
            <a:off x="5638800" y="3821668"/>
            <a:ext cx="313044" cy="369332"/>
          </a:xfrm>
          <a:prstGeom prst="rect">
            <a:avLst/>
          </a:prstGeom>
          <a:noFill/>
        </p:spPr>
        <p:txBody>
          <a:bodyPr wrap="none">
            <a:spAutoFit/>
          </a:bodyPr>
          <a:lstStyle/>
          <a:p>
            <a:pPr fontAlgn="auto">
              <a:spcBef>
                <a:spcPts val="0"/>
              </a:spcBef>
              <a:spcAft>
                <a:spcPts val="0"/>
              </a:spcAft>
              <a:defRPr/>
            </a:pPr>
            <a:r>
              <a:rPr lang="en-US" b="1" kern="0" dirty="0">
                <a:ln>
                  <a:solidFill>
                    <a:schemeClr val="accent3">
                      <a:lumMod val="75000"/>
                    </a:schemeClr>
                  </a:solidFill>
                </a:ln>
                <a:solidFill>
                  <a:schemeClr val="accent3">
                    <a:lumMod val="60000"/>
                    <a:lumOff val="40000"/>
                  </a:schemeClr>
                </a:solidFill>
                <a:latin typeface="Arial" pitchFamily="1" charset="0"/>
                <a:ea typeface="ＭＳ Ｐゴシック" pitchFamily="1" charset="-128"/>
                <a:cs typeface="ＭＳ Ｐゴシック" pitchFamily="1" charset="-128"/>
              </a:rPr>
              <a:t>1</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21</a:t>
            </a:fld>
            <a:endParaRPr lang="en-US" dirty="0"/>
          </a:p>
        </p:txBody>
      </p:sp>
    </p:spTree>
    <p:extLst>
      <p:ext uri="{BB962C8B-B14F-4D97-AF65-F5344CB8AC3E}">
        <p14:creationId xmlns:p14="http://schemas.microsoft.com/office/powerpoint/2010/main" val="913658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a:xfrm>
            <a:off x="457200" y="533401"/>
            <a:ext cx="8229600" cy="492443"/>
          </a:xfrm>
        </p:spPr>
        <p:txBody>
          <a:bodyPr/>
          <a:lstStyle/>
          <a:p>
            <a:pPr eaLnBrk="1" hangingPunct="1"/>
            <a:r>
              <a:rPr lang="en-US" dirty="0">
                <a:latin typeface="Arial" charset="0"/>
                <a:cs typeface="Arial" charset="0"/>
              </a:rPr>
              <a:t>Participants (Interviews + Survey)</a:t>
            </a:r>
          </a:p>
        </p:txBody>
      </p:sp>
      <p:sp>
        <p:nvSpPr>
          <p:cNvPr id="8195" name="Content Placeholder 6"/>
          <p:cNvSpPr>
            <a:spLocks noGrp="1"/>
          </p:cNvSpPr>
          <p:nvPr>
            <p:ph sz="half" idx="1"/>
          </p:nvPr>
        </p:nvSpPr>
        <p:spPr>
          <a:xfrm>
            <a:off x="228600" y="1143000"/>
            <a:ext cx="8229600" cy="5265738"/>
          </a:xfrm>
        </p:spPr>
        <p:txBody>
          <a:bodyPr/>
          <a:lstStyle/>
          <a:p>
            <a:pPr>
              <a:spcAft>
                <a:spcPts val="600"/>
              </a:spcAft>
            </a:pPr>
            <a:r>
              <a:rPr lang="en-US" dirty="0">
                <a:latin typeface="Arial" charset="0"/>
                <a:cs typeface="Arial" charset="0"/>
              </a:rPr>
              <a:t>Upper-limb</a:t>
            </a:r>
          </a:p>
          <a:p>
            <a:pPr marL="0" lvl="1" indent="0">
              <a:buNone/>
              <a:tabLst>
                <a:tab pos="360363" algn="r"/>
                <a:tab pos="1082675" algn="r"/>
                <a:tab pos="1428750" algn="l"/>
              </a:tabLst>
            </a:pPr>
            <a:r>
              <a:rPr lang="en-US" sz="2400" dirty="0">
                <a:latin typeface="Arial" charset="0"/>
                <a:cs typeface="Arial" charset="0"/>
              </a:rPr>
              <a:t>	3	</a:t>
            </a:r>
            <a:r>
              <a:rPr lang="en-US" sz="2400" dirty="0">
                <a:solidFill>
                  <a:srgbClr val="0000FF"/>
                </a:solidFill>
                <a:latin typeface="Arial" charset="0"/>
                <a:cs typeface="Arial" charset="0"/>
              </a:rPr>
              <a:t>2</a:t>
            </a:r>
            <a:r>
              <a:rPr lang="en-US" sz="2400" dirty="0">
                <a:latin typeface="Arial" charset="0"/>
                <a:cs typeface="Arial" charset="0"/>
              </a:rPr>
              <a:t>	Partial hand (PH)</a:t>
            </a:r>
          </a:p>
          <a:p>
            <a:pPr marL="0" lvl="1" indent="0">
              <a:buNone/>
              <a:tabLst>
                <a:tab pos="360363" algn="r"/>
                <a:tab pos="1082675" algn="r"/>
                <a:tab pos="1428750" algn="l"/>
              </a:tabLst>
            </a:pPr>
            <a:r>
              <a:rPr lang="en-US" sz="2400" dirty="0">
                <a:latin typeface="Arial" charset="0"/>
                <a:cs typeface="Arial" charset="0"/>
              </a:rPr>
              <a:t>	2	</a:t>
            </a:r>
            <a:r>
              <a:rPr lang="en-US" sz="2400" dirty="0">
                <a:solidFill>
                  <a:srgbClr val="0000FF"/>
                </a:solidFill>
                <a:latin typeface="Arial" charset="0"/>
                <a:cs typeface="Arial" charset="0"/>
              </a:rPr>
              <a:t>2</a:t>
            </a:r>
            <a:r>
              <a:rPr lang="en-US" sz="2400" dirty="0">
                <a:latin typeface="Arial" charset="0"/>
                <a:cs typeface="Arial" charset="0"/>
              </a:rPr>
              <a:t>	Wrist disarticulation (WD)</a:t>
            </a:r>
          </a:p>
          <a:p>
            <a:pPr marL="0" lvl="1" indent="0">
              <a:buNone/>
              <a:tabLst>
                <a:tab pos="360363" algn="r"/>
                <a:tab pos="1082675" algn="r"/>
                <a:tab pos="1428750" algn="l"/>
              </a:tabLst>
            </a:pPr>
            <a:r>
              <a:rPr lang="en-US" sz="2400" dirty="0">
                <a:latin typeface="Arial" charset="0"/>
                <a:cs typeface="Arial" charset="0"/>
              </a:rPr>
              <a:t>	11	</a:t>
            </a:r>
            <a:r>
              <a:rPr lang="en-US" sz="2400" dirty="0">
                <a:solidFill>
                  <a:srgbClr val="0000FF"/>
                </a:solidFill>
                <a:latin typeface="Arial" charset="0"/>
                <a:cs typeface="Arial" charset="0"/>
              </a:rPr>
              <a:t>11</a:t>
            </a:r>
            <a:r>
              <a:rPr lang="en-US" sz="2400" dirty="0">
                <a:latin typeface="Arial" charset="0"/>
                <a:cs typeface="Arial" charset="0"/>
              </a:rPr>
              <a:t>	Below elbow (BE)</a:t>
            </a:r>
          </a:p>
          <a:p>
            <a:pPr marL="0" lvl="1" indent="0">
              <a:buNone/>
              <a:tabLst>
                <a:tab pos="360363" algn="r"/>
                <a:tab pos="1082675" algn="r"/>
                <a:tab pos="1428750" algn="l"/>
              </a:tabLst>
            </a:pPr>
            <a:r>
              <a:rPr lang="en-US" sz="2400" dirty="0">
                <a:latin typeface="Arial" charset="0"/>
                <a:cs typeface="Arial" charset="0"/>
              </a:rPr>
              <a:t>	5	</a:t>
            </a:r>
            <a:r>
              <a:rPr lang="en-US" sz="2400" dirty="0">
                <a:solidFill>
                  <a:srgbClr val="0000FF"/>
                </a:solidFill>
                <a:latin typeface="Arial" charset="0"/>
                <a:cs typeface="Arial" charset="0"/>
              </a:rPr>
              <a:t>3</a:t>
            </a:r>
            <a:r>
              <a:rPr lang="en-US" sz="2400" dirty="0">
                <a:latin typeface="Arial" charset="0"/>
                <a:cs typeface="Arial" charset="0"/>
              </a:rPr>
              <a:t>	Above elbow (AE)</a:t>
            </a:r>
          </a:p>
          <a:p>
            <a:pPr marL="0" lvl="1" indent="0">
              <a:buNone/>
              <a:tabLst>
                <a:tab pos="360363" algn="r"/>
                <a:tab pos="1082675" algn="r"/>
                <a:tab pos="1428750" algn="l"/>
              </a:tabLst>
            </a:pPr>
            <a:r>
              <a:rPr lang="en-US" sz="2400" dirty="0">
                <a:latin typeface="Arial" charset="0"/>
                <a:cs typeface="Arial" charset="0"/>
              </a:rPr>
              <a:t>	3	</a:t>
            </a:r>
            <a:r>
              <a:rPr lang="en-US" sz="2400" dirty="0">
                <a:solidFill>
                  <a:srgbClr val="0000FF"/>
                </a:solidFill>
                <a:latin typeface="Arial" charset="0"/>
                <a:cs typeface="Arial" charset="0"/>
              </a:rPr>
              <a:t>0</a:t>
            </a:r>
            <a:r>
              <a:rPr lang="en-US" sz="2400" dirty="0">
                <a:latin typeface="Arial" charset="0"/>
                <a:cs typeface="Arial" charset="0"/>
              </a:rPr>
              <a:t>	Shoulder disarticulation (SD)</a:t>
            </a:r>
          </a:p>
          <a:p>
            <a:pPr marL="0" lvl="1" indent="0">
              <a:buNone/>
              <a:tabLst>
                <a:tab pos="360363" algn="r"/>
                <a:tab pos="1082675" algn="r"/>
                <a:tab pos="1428750" algn="l"/>
              </a:tabLst>
            </a:pPr>
            <a:r>
              <a:rPr lang="en-US" sz="2400" dirty="0">
                <a:latin typeface="Arial" charset="0"/>
                <a:cs typeface="Arial" charset="0"/>
              </a:rPr>
              <a:t>	1	</a:t>
            </a:r>
            <a:r>
              <a:rPr lang="en-US" sz="2400" dirty="0">
                <a:solidFill>
                  <a:srgbClr val="0000FF"/>
                </a:solidFill>
                <a:latin typeface="Arial" charset="0"/>
                <a:cs typeface="Arial" charset="0"/>
              </a:rPr>
              <a:t>0</a:t>
            </a:r>
            <a:r>
              <a:rPr lang="en-US" sz="2400" dirty="0">
                <a:latin typeface="Arial" charset="0"/>
                <a:cs typeface="Arial" charset="0"/>
              </a:rPr>
              <a:t>	Interscapulothoracic (IST)</a:t>
            </a:r>
          </a:p>
          <a:p>
            <a:pPr marL="0" lvl="1" indent="0">
              <a:buNone/>
              <a:tabLst>
                <a:tab pos="360363" algn="r"/>
                <a:tab pos="1082675" algn="r"/>
                <a:tab pos="1428750" algn="l"/>
              </a:tabLst>
            </a:pPr>
            <a:r>
              <a:rPr lang="en-US" sz="2400" dirty="0">
                <a:latin typeface="Arial" charset="0"/>
                <a:cs typeface="Arial" charset="0"/>
              </a:rPr>
              <a:t>	3	</a:t>
            </a:r>
            <a:r>
              <a:rPr lang="en-US" sz="2400" dirty="0">
                <a:solidFill>
                  <a:srgbClr val="0000FF"/>
                </a:solidFill>
                <a:latin typeface="Arial" charset="0"/>
                <a:cs typeface="Arial" charset="0"/>
              </a:rPr>
              <a:t>3</a:t>
            </a:r>
            <a:r>
              <a:rPr lang="en-US" sz="2400" dirty="0">
                <a:latin typeface="Arial" charset="0"/>
                <a:cs typeface="Arial" charset="0"/>
              </a:rPr>
              <a:t>	Bilateral BE</a:t>
            </a:r>
          </a:p>
          <a:p>
            <a:pPr marL="0" lvl="1" indent="0">
              <a:buNone/>
              <a:tabLst>
                <a:tab pos="360363" algn="r"/>
                <a:tab pos="1082675" algn="r"/>
                <a:tab pos="1428750" algn="l"/>
              </a:tabLst>
            </a:pPr>
            <a:r>
              <a:rPr lang="en-US" sz="2400" dirty="0">
                <a:latin typeface="Arial" charset="0"/>
                <a:cs typeface="Arial" charset="0"/>
              </a:rPr>
              <a:t>	1	</a:t>
            </a:r>
            <a:r>
              <a:rPr lang="en-US" sz="2400" dirty="0">
                <a:solidFill>
                  <a:srgbClr val="0000FF"/>
                </a:solidFill>
                <a:latin typeface="Arial" charset="0"/>
                <a:cs typeface="Arial" charset="0"/>
              </a:rPr>
              <a:t>1</a:t>
            </a:r>
            <a:r>
              <a:rPr lang="en-US" sz="2400" dirty="0">
                <a:latin typeface="Arial" charset="0"/>
                <a:cs typeface="Arial" charset="0"/>
              </a:rPr>
              <a:t>	BE / AE</a:t>
            </a:r>
          </a:p>
          <a:p>
            <a:pPr marL="0" lvl="1" indent="0">
              <a:buNone/>
              <a:tabLst>
                <a:tab pos="360363" algn="r"/>
                <a:tab pos="1082675" algn="r"/>
                <a:tab pos="1428750" algn="l"/>
              </a:tabLst>
            </a:pPr>
            <a:r>
              <a:rPr lang="en-US" sz="2400" dirty="0">
                <a:latin typeface="Arial" charset="0"/>
                <a:cs typeface="Arial" charset="0"/>
              </a:rPr>
              <a:t>	2	</a:t>
            </a:r>
            <a:r>
              <a:rPr lang="en-US" sz="2400" dirty="0">
                <a:solidFill>
                  <a:srgbClr val="0000FF"/>
                </a:solidFill>
                <a:latin typeface="Arial" charset="0"/>
                <a:cs typeface="Arial" charset="0"/>
              </a:rPr>
              <a:t>1</a:t>
            </a:r>
            <a:r>
              <a:rPr lang="en-US" sz="2400" dirty="0">
                <a:latin typeface="Arial" charset="0"/>
                <a:cs typeface="Arial" charset="0"/>
              </a:rPr>
              <a:t>	Bilateral AE</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Bent-Up Arrow 1"/>
          <p:cNvSpPr/>
          <p:nvPr/>
        </p:nvSpPr>
        <p:spPr>
          <a:xfrm flipH="1">
            <a:off x="1316115" y="5638800"/>
            <a:ext cx="697992" cy="457200"/>
          </a:xfrm>
          <a:prstGeom prst="bentUpArrow">
            <a:avLst>
              <a:gd name="adj1" fmla="val 20266"/>
              <a:gd name="adj2" fmla="val 29735"/>
              <a:gd name="adj3" fmla="val 50000"/>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3" name="TextBox 2"/>
          <p:cNvSpPr txBox="1"/>
          <p:nvPr/>
        </p:nvSpPr>
        <p:spPr>
          <a:xfrm>
            <a:off x="2090307" y="5852970"/>
            <a:ext cx="2045076" cy="369332"/>
          </a:xfrm>
          <a:prstGeom prst="rect">
            <a:avLst/>
          </a:prstGeom>
          <a:noFill/>
        </p:spPr>
        <p:txBody>
          <a:bodyPr wrap="none" rtlCol="0">
            <a:spAutoFit/>
          </a:bodyPr>
          <a:lstStyle/>
          <a:p>
            <a:r>
              <a:rPr lang="en-US" b="1" dirty="0">
                <a:solidFill>
                  <a:srgbClr val="0000FF"/>
                </a:solidFill>
              </a:rPr>
              <a:t>Prosthesis users</a:t>
            </a:r>
          </a:p>
        </p:txBody>
      </p:sp>
      <p:sp>
        <p:nvSpPr>
          <p:cNvPr id="4" name="TextBox 3"/>
          <p:cNvSpPr txBox="1"/>
          <p:nvPr/>
        </p:nvSpPr>
        <p:spPr>
          <a:xfrm>
            <a:off x="5638801" y="1600201"/>
            <a:ext cx="3352799" cy="1169551"/>
          </a:xfrm>
          <a:prstGeom prst="rect">
            <a:avLst/>
          </a:prstGeom>
          <a:noFill/>
          <a:ln w="19050" cmpd="sng">
            <a:solidFill>
              <a:schemeClr val="tx1"/>
            </a:solidFill>
          </a:ln>
        </p:spPr>
        <p:txBody>
          <a:bodyPr wrap="square" rtlCol="0">
            <a:spAutoFit/>
          </a:bodyPr>
          <a:lstStyle/>
          <a:p>
            <a:pPr marL="539750" indent="-539750"/>
            <a:r>
              <a:rPr lang="en-US" sz="2000" dirty="0"/>
              <a:t>31	participants with</a:t>
            </a:r>
          </a:p>
          <a:p>
            <a:pPr marL="539750" indent="-539750">
              <a:spcAft>
                <a:spcPts val="1200"/>
              </a:spcAft>
            </a:pPr>
            <a:r>
              <a:rPr lang="en-US" sz="2000" dirty="0"/>
              <a:t>	upper-limb amputation</a:t>
            </a:r>
          </a:p>
          <a:p>
            <a:pPr marL="539750" indent="-539750"/>
            <a:r>
              <a:rPr lang="en-US" sz="2000" dirty="0">
                <a:solidFill>
                  <a:srgbClr val="0000FF"/>
                </a:solidFill>
              </a:rPr>
              <a:t>23	use prostheses</a:t>
            </a:r>
          </a:p>
        </p:txBody>
      </p:sp>
      <p:grpSp>
        <p:nvGrpSpPr>
          <p:cNvPr id="8" name="Group 7"/>
          <p:cNvGrpSpPr/>
          <p:nvPr/>
        </p:nvGrpSpPr>
        <p:grpSpPr>
          <a:xfrm>
            <a:off x="5736772" y="3374570"/>
            <a:ext cx="3331028" cy="1469571"/>
            <a:chOff x="5515428" y="3374570"/>
            <a:chExt cx="3331028" cy="1469571"/>
          </a:xfrm>
        </p:grpSpPr>
        <p:sp>
          <p:nvSpPr>
            <p:cNvPr id="6" name="Rounded Rectangle 5"/>
            <p:cNvSpPr/>
            <p:nvPr/>
          </p:nvSpPr>
          <p:spPr>
            <a:xfrm>
              <a:off x="5515428" y="3374570"/>
              <a:ext cx="3259697" cy="1469571"/>
            </a:xfrm>
            <a:prstGeom prst="roundRect">
              <a:avLst/>
            </a:prstGeom>
            <a:solidFill>
              <a:schemeClr val="tx2">
                <a:lumMod val="20000"/>
                <a:lumOff val="80000"/>
              </a:schemeClr>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5631542" y="3429000"/>
              <a:ext cx="3214914" cy="1231106"/>
            </a:xfrm>
            <a:prstGeom prst="rect">
              <a:avLst/>
            </a:prstGeom>
            <a:noFill/>
          </p:spPr>
          <p:txBody>
            <a:bodyPr wrap="square" rtlCol="0">
              <a:spAutoFit/>
            </a:bodyPr>
            <a:lstStyle/>
            <a:p>
              <a:pPr>
                <a:spcAft>
                  <a:spcPts val="600"/>
                </a:spcAft>
              </a:pPr>
              <a:r>
                <a:rPr lang="en-US" sz="2400" b="1" dirty="0"/>
                <a:t>Prosthesis use:</a:t>
              </a:r>
            </a:p>
            <a:p>
              <a:pPr>
                <a:spcAft>
                  <a:spcPts val="600"/>
                </a:spcAft>
                <a:tabLst>
                  <a:tab pos="2867025" algn="r"/>
                </a:tabLst>
              </a:pPr>
              <a:r>
                <a:rPr lang="en-US" sz="2000" b="1" dirty="0"/>
                <a:t>PH, WD, BE 	95%</a:t>
              </a:r>
            </a:p>
            <a:p>
              <a:pPr>
                <a:tabLst>
                  <a:tab pos="2867025" algn="r"/>
                </a:tabLst>
              </a:pPr>
              <a:r>
                <a:rPr lang="en-US" sz="2000" b="1" dirty="0"/>
                <a:t>AE, SD, IST	36%</a:t>
              </a:r>
            </a:p>
          </p:txBody>
        </p:sp>
      </p:grpSp>
      <p:sp>
        <p:nvSpPr>
          <p:cNvPr id="7" name="Slide Number Placeholder 6"/>
          <p:cNvSpPr>
            <a:spLocks noGrp="1"/>
          </p:cNvSpPr>
          <p:nvPr>
            <p:ph type="sldNum" sz="quarter" idx="11"/>
          </p:nvPr>
        </p:nvSpPr>
        <p:spPr/>
        <p:txBody>
          <a:bodyPr/>
          <a:lstStyle/>
          <a:p>
            <a:pPr algn="r"/>
            <a:r>
              <a:rPr lang="en-US" dirty="0"/>
              <a:t>Webinar – </a:t>
            </a:r>
            <a:fld id="{EF436242-E80E-3A4D-9AAA-AD11DFA0DE21}" type="slidenum">
              <a:rPr lang="en-US"/>
              <a:pPr algn="r"/>
              <a:t>22</a:t>
            </a:fld>
            <a:endParaRPr lang="en-US" dirty="0"/>
          </a:p>
        </p:txBody>
      </p:sp>
    </p:spTree>
    <p:extLst>
      <p:ext uri="{BB962C8B-B14F-4D97-AF65-F5344CB8AC3E}">
        <p14:creationId xmlns:p14="http://schemas.microsoft.com/office/powerpoint/2010/main" val="1857529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a:xfrm>
            <a:off x="457200" y="533401"/>
            <a:ext cx="8229600" cy="492443"/>
          </a:xfrm>
        </p:spPr>
        <p:txBody>
          <a:bodyPr/>
          <a:lstStyle/>
          <a:p>
            <a:r>
              <a:rPr lang="en-US" dirty="0">
                <a:latin typeface="Arial" charset="0"/>
                <a:cs typeface="Arial" charset="0"/>
              </a:rPr>
              <a:t>Participants (Interviews + Survey)</a:t>
            </a:r>
          </a:p>
        </p:txBody>
      </p:sp>
      <p:sp>
        <p:nvSpPr>
          <p:cNvPr id="8195" name="Content Placeholder 6"/>
          <p:cNvSpPr>
            <a:spLocks noGrp="1"/>
          </p:cNvSpPr>
          <p:nvPr>
            <p:ph sz="half" idx="1"/>
          </p:nvPr>
        </p:nvSpPr>
        <p:spPr>
          <a:xfrm>
            <a:off x="457200" y="1143000"/>
            <a:ext cx="8229600" cy="5265738"/>
          </a:xfrm>
        </p:spPr>
        <p:txBody>
          <a:bodyPr/>
          <a:lstStyle/>
          <a:p>
            <a:pPr>
              <a:spcAft>
                <a:spcPts val="600"/>
              </a:spcAft>
            </a:pPr>
            <a:r>
              <a:rPr lang="en-US" dirty="0">
                <a:latin typeface="Arial" charset="0"/>
                <a:cs typeface="Arial" charset="0"/>
              </a:rPr>
              <a:t>Lower-limb</a:t>
            </a:r>
            <a:endParaRPr lang="en-US" sz="2400" dirty="0">
              <a:latin typeface="Arial" charset="0"/>
              <a:cs typeface="Arial" charset="0"/>
            </a:endParaRPr>
          </a:p>
          <a:p>
            <a:pPr marL="0" lvl="1" indent="0">
              <a:buNone/>
              <a:tabLst>
                <a:tab pos="360363" algn="r"/>
                <a:tab pos="1082675" algn="r"/>
                <a:tab pos="1428750" algn="l"/>
              </a:tabLst>
            </a:pPr>
            <a:r>
              <a:rPr lang="en-US" sz="2400" dirty="0">
                <a:latin typeface="Arial" charset="0"/>
                <a:cs typeface="Arial" charset="0"/>
              </a:rPr>
              <a:t>	</a:t>
            </a:r>
          </a:p>
          <a:p>
            <a:pPr marL="0" lvl="1" indent="0">
              <a:buNone/>
              <a:tabLst>
                <a:tab pos="360363" algn="r"/>
                <a:tab pos="1082675" algn="r"/>
                <a:tab pos="1428750" algn="l"/>
              </a:tabLst>
            </a:pPr>
            <a:r>
              <a:rPr lang="en-US" sz="2400" dirty="0">
                <a:latin typeface="Arial" charset="0"/>
                <a:cs typeface="Arial" charset="0"/>
              </a:rPr>
              <a:t>23		</a:t>
            </a:r>
            <a:r>
              <a:rPr lang="en-US" sz="2400" dirty="0">
                <a:solidFill>
                  <a:srgbClr val="0000FF"/>
                </a:solidFill>
                <a:latin typeface="Arial" charset="0"/>
                <a:cs typeface="Arial" charset="0"/>
              </a:rPr>
              <a:t>23</a:t>
            </a:r>
            <a:r>
              <a:rPr lang="en-US" sz="2400" dirty="0">
                <a:latin typeface="Arial" charset="0"/>
                <a:cs typeface="Arial" charset="0"/>
              </a:rPr>
              <a:t>	Below knee (BK)</a:t>
            </a:r>
          </a:p>
          <a:p>
            <a:pPr marL="0" lvl="1" indent="0">
              <a:buNone/>
              <a:tabLst>
                <a:tab pos="360363" algn="r"/>
                <a:tab pos="1082675" algn="r"/>
                <a:tab pos="1428750" algn="l"/>
              </a:tabLst>
            </a:pPr>
            <a:r>
              <a:rPr lang="en-US" sz="2400" dirty="0">
                <a:latin typeface="Arial" charset="0"/>
                <a:cs typeface="Arial" charset="0"/>
              </a:rPr>
              <a:t>	1	</a:t>
            </a:r>
            <a:r>
              <a:rPr lang="en-US" sz="2400" dirty="0">
                <a:solidFill>
                  <a:srgbClr val="0000FF"/>
                </a:solidFill>
                <a:latin typeface="Arial" charset="0"/>
                <a:cs typeface="Arial" charset="0"/>
              </a:rPr>
              <a:t>1</a:t>
            </a:r>
            <a:r>
              <a:rPr lang="en-US" sz="2400" dirty="0">
                <a:latin typeface="Arial" charset="0"/>
                <a:cs typeface="Arial" charset="0"/>
              </a:rPr>
              <a:t>	Knee disarticulation (KD)</a:t>
            </a:r>
          </a:p>
          <a:p>
            <a:pPr marL="0" lvl="1" indent="0">
              <a:buNone/>
              <a:tabLst>
                <a:tab pos="360363" algn="r"/>
                <a:tab pos="1082675" algn="r"/>
                <a:tab pos="1428750" algn="l"/>
              </a:tabLst>
            </a:pPr>
            <a:r>
              <a:rPr lang="en-US" sz="2400" dirty="0">
                <a:latin typeface="Arial" charset="0"/>
                <a:cs typeface="Arial" charset="0"/>
              </a:rPr>
              <a:t>	12	</a:t>
            </a:r>
            <a:r>
              <a:rPr lang="en-US" sz="2400" dirty="0">
                <a:solidFill>
                  <a:srgbClr val="0000FF"/>
                </a:solidFill>
                <a:latin typeface="Arial" charset="0"/>
                <a:cs typeface="Arial" charset="0"/>
              </a:rPr>
              <a:t>12</a:t>
            </a:r>
            <a:r>
              <a:rPr lang="en-US" sz="2400" dirty="0">
                <a:latin typeface="Arial" charset="0"/>
                <a:cs typeface="Arial" charset="0"/>
              </a:rPr>
              <a:t>	Above knee (AK)</a:t>
            </a:r>
          </a:p>
          <a:p>
            <a:pPr marL="0" lvl="1" indent="0">
              <a:buNone/>
              <a:tabLst>
                <a:tab pos="360363" algn="r"/>
                <a:tab pos="1082675" algn="r"/>
                <a:tab pos="1428750" algn="l"/>
              </a:tabLst>
            </a:pPr>
            <a:r>
              <a:rPr lang="en-US" sz="2400" dirty="0">
                <a:latin typeface="Arial" charset="0"/>
                <a:cs typeface="Arial" charset="0"/>
              </a:rPr>
              <a:t>	1	</a:t>
            </a:r>
            <a:r>
              <a:rPr lang="en-US" sz="2400" dirty="0">
                <a:solidFill>
                  <a:srgbClr val="0000FF"/>
                </a:solidFill>
                <a:latin typeface="Arial" charset="0"/>
                <a:cs typeface="Arial" charset="0"/>
              </a:rPr>
              <a:t>1</a:t>
            </a:r>
            <a:r>
              <a:rPr lang="en-US" sz="2400" dirty="0">
                <a:latin typeface="Arial" charset="0"/>
                <a:cs typeface="Arial" charset="0"/>
              </a:rPr>
              <a:t>	BK / AK</a:t>
            </a:r>
          </a:p>
          <a:p>
            <a:pPr marL="0" lvl="1" indent="0">
              <a:buNone/>
              <a:tabLst>
                <a:tab pos="360363" algn="r"/>
                <a:tab pos="1082675" algn="r"/>
                <a:tab pos="1428750" algn="l"/>
              </a:tabLst>
            </a:pPr>
            <a:r>
              <a:rPr lang="en-US" sz="2400" dirty="0">
                <a:latin typeface="Arial" charset="0"/>
                <a:cs typeface="Arial" charset="0"/>
              </a:rPr>
              <a:t>	</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Bent-Up Arrow 1"/>
          <p:cNvSpPr/>
          <p:nvPr/>
        </p:nvSpPr>
        <p:spPr>
          <a:xfrm flipH="1">
            <a:off x="1316115" y="3912298"/>
            <a:ext cx="697992" cy="457200"/>
          </a:xfrm>
          <a:prstGeom prst="bentUpArrow">
            <a:avLst>
              <a:gd name="adj1" fmla="val 20266"/>
              <a:gd name="adj2" fmla="val 29735"/>
              <a:gd name="adj3" fmla="val 50000"/>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
        <p:nvSpPr>
          <p:cNvPr id="3" name="TextBox 2"/>
          <p:cNvSpPr txBox="1"/>
          <p:nvPr/>
        </p:nvSpPr>
        <p:spPr>
          <a:xfrm>
            <a:off x="2090307" y="4126468"/>
            <a:ext cx="2045076" cy="369332"/>
          </a:xfrm>
          <a:prstGeom prst="rect">
            <a:avLst/>
          </a:prstGeom>
          <a:noFill/>
        </p:spPr>
        <p:txBody>
          <a:bodyPr wrap="none" rtlCol="0">
            <a:spAutoFit/>
          </a:bodyPr>
          <a:lstStyle/>
          <a:p>
            <a:r>
              <a:rPr lang="en-US" b="1" dirty="0">
                <a:solidFill>
                  <a:srgbClr val="0000FF"/>
                </a:solidFill>
              </a:rPr>
              <a:t>Prosthesis users</a:t>
            </a:r>
          </a:p>
        </p:txBody>
      </p:sp>
      <p:sp>
        <p:nvSpPr>
          <p:cNvPr id="7" name="TextBox 6"/>
          <p:cNvSpPr txBox="1"/>
          <p:nvPr/>
        </p:nvSpPr>
        <p:spPr>
          <a:xfrm>
            <a:off x="5476754" y="2057400"/>
            <a:ext cx="3352799" cy="1169551"/>
          </a:xfrm>
          <a:prstGeom prst="rect">
            <a:avLst/>
          </a:prstGeom>
          <a:noFill/>
          <a:ln w="19050" cmpd="sng">
            <a:solidFill>
              <a:schemeClr val="tx1"/>
            </a:solidFill>
          </a:ln>
        </p:spPr>
        <p:txBody>
          <a:bodyPr wrap="square" rtlCol="0">
            <a:spAutoFit/>
          </a:bodyPr>
          <a:lstStyle/>
          <a:p>
            <a:pPr marL="539750" indent="-539750"/>
            <a:r>
              <a:rPr lang="en-US" sz="2000" dirty="0"/>
              <a:t>37	participants with</a:t>
            </a:r>
          </a:p>
          <a:p>
            <a:pPr marL="539750" indent="-539750">
              <a:spcAft>
                <a:spcPts val="1200"/>
              </a:spcAft>
            </a:pPr>
            <a:r>
              <a:rPr lang="en-US" sz="2000" dirty="0"/>
              <a:t>	lower-limb amputation</a:t>
            </a:r>
          </a:p>
          <a:p>
            <a:pPr marL="539750" indent="-539750"/>
            <a:r>
              <a:rPr lang="en-US" sz="2000" dirty="0">
                <a:solidFill>
                  <a:srgbClr val="0000FF"/>
                </a:solidFill>
              </a:rPr>
              <a:t>37	use prostheses</a:t>
            </a:r>
          </a:p>
        </p:txBody>
      </p:sp>
      <p:grpSp>
        <p:nvGrpSpPr>
          <p:cNvPr id="4" name="Group 3"/>
          <p:cNvGrpSpPr/>
          <p:nvPr/>
        </p:nvGrpSpPr>
        <p:grpSpPr>
          <a:xfrm>
            <a:off x="5515428" y="3831770"/>
            <a:ext cx="3331028" cy="1034144"/>
            <a:chOff x="5515428" y="3374571"/>
            <a:chExt cx="3331028" cy="1034144"/>
          </a:xfrm>
        </p:grpSpPr>
        <p:sp>
          <p:nvSpPr>
            <p:cNvPr id="9" name="Rounded Rectangle 8"/>
            <p:cNvSpPr/>
            <p:nvPr/>
          </p:nvSpPr>
          <p:spPr>
            <a:xfrm>
              <a:off x="5515428" y="3374571"/>
              <a:ext cx="3259697" cy="1034144"/>
            </a:xfrm>
            <a:prstGeom prst="roundRect">
              <a:avLst/>
            </a:prstGeom>
            <a:solidFill>
              <a:schemeClr val="tx2">
                <a:lumMod val="20000"/>
                <a:lumOff val="80000"/>
              </a:schemeClr>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631542" y="3429000"/>
              <a:ext cx="3214914" cy="846386"/>
            </a:xfrm>
            <a:prstGeom prst="rect">
              <a:avLst/>
            </a:prstGeom>
            <a:noFill/>
          </p:spPr>
          <p:txBody>
            <a:bodyPr wrap="square" rtlCol="0">
              <a:spAutoFit/>
            </a:bodyPr>
            <a:lstStyle/>
            <a:p>
              <a:pPr>
                <a:spcAft>
                  <a:spcPts val="600"/>
                </a:spcAft>
              </a:pPr>
              <a:r>
                <a:rPr lang="en-US" sz="2400" b="1" dirty="0"/>
                <a:t>Prosthesis use:</a:t>
              </a:r>
              <a:endParaRPr lang="en-US" sz="2000" b="1" dirty="0"/>
            </a:p>
            <a:p>
              <a:pPr>
                <a:tabLst>
                  <a:tab pos="2867025" algn="r"/>
                </a:tabLst>
              </a:pPr>
              <a:r>
                <a:rPr lang="en-US" sz="2000" b="1" dirty="0"/>
                <a:t>100 %</a:t>
              </a:r>
            </a:p>
          </p:txBody>
        </p:sp>
      </p:grpSp>
      <p:sp>
        <p:nvSpPr>
          <p:cNvPr id="5" name="Slide Number Placeholder 4"/>
          <p:cNvSpPr>
            <a:spLocks noGrp="1"/>
          </p:cNvSpPr>
          <p:nvPr>
            <p:ph type="sldNum" sz="quarter" idx="11"/>
          </p:nvPr>
        </p:nvSpPr>
        <p:spPr/>
        <p:txBody>
          <a:bodyPr/>
          <a:lstStyle/>
          <a:p>
            <a:pPr algn="r"/>
            <a:r>
              <a:rPr lang="en-US" dirty="0"/>
              <a:t>Webinar – </a:t>
            </a:r>
            <a:fld id="{EF436242-E80E-3A4D-9AAA-AD11DFA0DE21}" type="slidenum">
              <a:rPr lang="en-US"/>
              <a:pPr algn="r"/>
              <a:t>23</a:t>
            </a:fld>
            <a:endParaRPr lang="en-US" dirty="0"/>
          </a:p>
        </p:txBody>
      </p:sp>
    </p:spTree>
    <p:extLst>
      <p:ext uri="{BB962C8B-B14F-4D97-AF65-F5344CB8AC3E}">
        <p14:creationId xmlns:p14="http://schemas.microsoft.com/office/powerpoint/2010/main" val="2644007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pPr eaLnBrk="1" hangingPunct="1"/>
            <a:r>
              <a:rPr lang="en-US" dirty="0">
                <a:latin typeface="Arial" charset="0"/>
                <a:cs typeface="Arial" charset="0"/>
              </a:rPr>
              <a:t>Survey Participants</a:t>
            </a:r>
          </a:p>
        </p:txBody>
      </p:sp>
      <p:sp>
        <p:nvSpPr>
          <p:cNvPr id="8196" name="Footer Placeholder 3"/>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8" name="Content Placeholder 3"/>
          <p:cNvSpPr>
            <a:spLocks noGrp="1"/>
          </p:cNvSpPr>
          <p:nvPr>
            <p:ph sz="quarter" idx="16"/>
          </p:nvPr>
        </p:nvSpPr>
        <p:spPr>
          <a:xfrm>
            <a:off x="457200" y="1166106"/>
            <a:ext cx="8229599" cy="5288317"/>
          </a:xfrm>
        </p:spPr>
        <p:txBody>
          <a:bodyPr/>
          <a:lstStyle/>
          <a:p>
            <a:pPr lvl="1">
              <a:spcAft>
                <a:spcPts val="500"/>
              </a:spcAft>
            </a:pPr>
            <a:r>
              <a:rPr lang="en-US" dirty="0">
                <a:latin typeface="Arial" charset="0"/>
                <a:cs typeface="Arial" charset="0"/>
              </a:rPr>
              <a:t>Survey available from February 2013 through March 2014</a:t>
            </a:r>
          </a:p>
          <a:p>
            <a:pPr lvl="1">
              <a:spcAft>
                <a:spcPts val="500"/>
              </a:spcAft>
            </a:pPr>
            <a:r>
              <a:rPr lang="en-US" dirty="0">
                <a:latin typeface="Arial" charset="0"/>
                <a:cs typeface="Arial" charset="0"/>
              </a:rPr>
              <a:t>56  respondents</a:t>
            </a:r>
          </a:p>
          <a:p>
            <a:pPr lvl="2"/>
            <a:r>
              <a:rPr lang="en-US" dirty="0"/>
              <a:t>55  on-line</a:t>
            </a:r>
          </a:p>
          <a:p>
            <a:pPr lvl="3">
              <a:spcAft>
                <a:spcPts val="400"/>
              </a:spcAft>
            </a:pPr>
            <a:r>
              <a:rPr lang="en-US" dirty="0"/>
              <a:t>28 responses excluded</a:t>
            </a:r>
          </a:p>
          <a:p>
            <a:pPr lvl="4">
              <a:spcAft>
                <a:spcPts val="400"/>
              </a:spcAft>
            </a:pPr>
            <a:r>
              <a:rPr lang="en-US" dirty="0"/>
              <a:t>not agricultural worker</a:t>
            </a:r>
          </a:p>
          <a:p>
            <a:pPr lvl="4">
              <a:spcAft>
                <a:spcPts val="400"/>
              </a:spcAft>
            </a:pPr>
            <a:r>
              <a:rPr lang="en-US" dirty="0"/>
              <a:t>multiple counts of same person who exited and re-entered survey, eventually completing it</a:t>
            </a:r>
          </a:p>
          <a:p>
            <a:pPr lvl="4">
              <a:spcAft>
                <a:spcPts val="400"/>
              </a:spcAft>
            </a:pPr>
            <a:r>
              <a:rPr lang="en-US" dirty="0"/>
              <a:t>not in U.S.A</a:t>
            </a:r>
          </a:p>
          <a:p>
            <a:pPr lvl="4"/>
            <a:r>
              <a:rPr lang="en-US" dirty="0"/>
              <a:t>insufficient information or inconsistent answers with no contact information for verification</a:t>
            </a:r>
          </a:p>
          <a:p>
            <a:pPr lvl="2"/>
            <a:r>
              <a:rPr lang="en-US" dirty="0"/>
              <a:t>1  paper (unsolicited)</a:t>
            </a:r>
          </a:p>
          <a:p>
            <a:pPr lvl="3"/>
            <a:r>
              <a:rPr lang="en-US" dirty="0"/>
              <a:t>5  paper surveys requested; none returned</a:t>
            </a:r>
          </a:p>
          <a:p>
            <a:pPr lvl="1"/>
            <a:r>
              <a:rPr lang="en-US" dirty="0"/>
              <a:t>28 responses included for analysis</a:t>
            </a:r>
          </a:p>
          <a:p>
            <a:pPr lvl="2"/>
            <a:r>
              <a:rPr lang="en-US" dirty="0"/>
              <a:t>14  with upper-limb amputations</a:t>
            </a:r>
          </a:p>
          <a:p>
            <a:pPr lvl="2"/>
            <a:r>
              <a:rPr lang="en-US" dirty="0"/>
              <a:t>14  with lower-limb amputations</a:t>
            </a:r>
          </a:p>
        </p:txBody>
      </p:sp>
      <p:sp>
        <p:nvSpPr>
          <p:cNvPr id="2" name="Slide Number Placeholder 1"/>
          <p:cNvSpPr>
            <a:spLocks noGrp="1"/>
          </p:cNvSpPr>
          <p:nvPr>
            <p:ph type="sldNum" sz="quarter" idx="18"/>
          </p:nvPr>
        </p:nvSpPr>
        <p:spPr/>
        <p:txBody>
          <a:bodyPr/>
          <a:lstStyle/>
          <a:p>
            <a:pPr algn="r"/>
            <a:r>
              <a:rPr lang="en-US" dirty="0"/>
              <a:t>Webinar – </a:t>
            </a:r>
            <a:fld id="{F918A504-9DBA-FA42-BC6A-E2D36DF8AEDE}" type="slidenum">
              <a:rPr lang="en-US"/>
              <a:pPr algn="r"/>
              <a:t>24</a:t>
            </a:fld>
            <a:endParaRPr lang="en-US" dirty="0"/>
          </a:p>
        </p:txBody>
      </p:sp>
    </p:spTree>
    <p:extLst>
      <p:ext uri="{BB962C8B-B14F-4D97-AF65-F5344CB8AC3E}">
        <p14:creationId xmlns:p14="http://schemas.microsoft.com/office/powerpoint/2010/main" val="766029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pPr eaLnBrk="1" hangingPunct="1"/>
            <a:r>
              <a:rPr lang="en-US" dirty="0">
                <a:latin typeface="Arial" charset="0"/>
                <a:cs typeface="Arial" charset="0"/>
              </a:rPr>
              <a:t>Survey Participants</a:t>
            </a:r>
          </a:p>
        </p:txBody>
      </p:sp>
      <p:sp>
        <p:nvSpPr>
          <p:cNvPr id="4" name="Content Placeholder 3"/>
          <p:cNvSpPr>
            <a:spLocks noGrp="1"/>
          </p:cNvSpPr>
          <p:nvPr>
            <p:ph sz="quarter" idx="16"/>
          </p:nvPr>
        </p:nvSpPr>
        <p:spPr>
          <a:xfrm>
            <a:off x="457200" y="1120422"/>
            <a:ext cx="8229599" cy="5288317"/>
          </a:xfrm>
        </p:spPr>
        <p:txBody>
          <a:bodyPr/>
          <a:lstStyle/>
          <a:p>
            <a:r>
              <a:rPr lang="en-US" dirty="0"/>
              <a:t>Characteristics</a:t>
            </a:r>
          </a:p>
          <a:p>
            <a:pPr lvl="1"/>
            <a:r>
              <a:rPr lang="en-US" dirty="0"/>
              <a:t>Occupation</a:t>
            </a:r>
          </a:p>
          <a:p>
            <a:pPr lvl="2"/>
            <a:r>
              <a:rPr lang="en-US" dirty="0"/>
              <a:t>20 farmers</a:t>
            </a:r>
          </a:p>
          <a:p>
            <a:pPr lvl="2"/>
            <a:r>
              <a:rPr lang="en-US" dirty="0"/>
              <a:t>7 ranchers</a:t>
            </a:r>
          </a:p>
          <a:p>
            <a:pPr lvl="2"/>
            <a:r>
              <a:rPr lang="en-US" dirty="0"/>
              <a:t>1 agricultural worker</a:t>
            </a:r>
          </a:p>
          <a:p>
            <a:pPr lvl="1"/>
            <a:r>
              <a:rPr lang="en-US" dirty="0"/>
              <a:t>Work status</a:t>
            </a:r>
          </a:p>
          <a:p>
            <a:pPr lvl="2"/>
            <a:r>
              <a:rPr lang="en-US" dirty="0"/>
              <a:t>10 full-time</a:t>
            </a:r>
          </a:p>
          <a:p>
            <a:pPr lvl="2"/>
            <a:r>
              <a:rPr lang="en-US" dirty="0"/>
              <a:t>16 part-time</a:t>
            </a:r>
          </a:p>
          <a:p>
            <a:pPr lvl="2"/>
            <a:r>
              <a:rPr lang="en-US" dirty="0"/>
              <a:t>2 retired</a:t>
            </a:r>
          </a:p>
          <a:p>
            <a:pPr lvl="1"/>
            <a:r>
              <a:rPr lang="en-US" dirty="0"/>
              <a:t>Gender</a:t>
            </a:r>
          </a:p>
          <a:p>
            <a:pPr lvl="2"/>
            <a:r>
              <a:rPr lang="en-US" dirty="0"/>
              <a:t>25 male</a:t>
            </a:r>
          </a:p>
          <a:p>
            <a:pPr lvl="2"/>
            <a:r>
              <a:rPr lang="en-US" dirty="0"/>
              <a:t>3 female</a:t>
            </a:r>
          </a:p>
          <a:p>
            <a:pPr lvl="3"/>
            <a:r>
              <a:rPr lang="en-US" dirty="0"/>
              <a:t>all with upper-limb amputation</a:t>
            </a:r>
          </a:p>
          <a:p>
            <a:pPr lvl="2"/>
            <a:endParaRPr lang="en-US" dirty="0"/>
          </a:p>
        </p:txBody>
      </p:sp>
      <p:sp>
        <p:nvSpPr>
          <p:cNvPr id="8196" name="Footer Placeholder 3"/>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pPr algn="r"/>
            <a:r>
              <a:rPr lang="en-US" dirty="0"/>
              <a:t>Webinar – </a:t>
            </a:r>
            <a:fld id="{F918A504-9DBA-FA42-BC6A-E2D36DF8AEDE}" type="slidenum">
              <a:rPr lang="en-US"/>
              <a:pPr algn="r"/>
              <a:t>25</a:t>
            </a:fld>
            <a:endParaRPr lang="en-US" dirty="0"/>
          </a:p>
        </p:txBody>
      </p:sp>
    </p:spTree>
    <p:extLst>
      <p:ext uri="{BB962C8B-B14F-4D97-AF65-F5344CB8AC3E}">
        <p14:creationId xmlns:p14="http://schemas.microsoft.com/office/powerpoint/2010/main" val="3596659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pPr eaLnBrk="1" hangingPunct="1"/>
            <a:r>
              <a:rPr lang="en-US" dirty="0">
                <a:latin typeface="Arial" charset="0"/>
                <a:cs typeface="Arial" charset="0"/>
              </a:rPr>
              <a:t>Survey Participants</a:t>
            </a:r>
          </a:p>
        </p:txBody>
      </p:sp>
      <p:sp>
        <p:nvSpPr>
          <p:cNvPr id="4" name="Content Placeholder 3"/>
          <p:cNvSpPr>
            <a:spLocks noGrp="1"/>
          </p:cNvSpPr>
          <p:nvPr>
            <p:ph sz="quarter" idx="16"/>
          </p:nvPr>
        </p:nvSpPr>
        <p:spPr>
          <a:xfrm>
            <a:off x="457200" y="1120422"/>
            <a:ext cx="8229599" cy="5288317"/>
          </a:xfrm>
        </p:spPr>
        <p:txBody>
          <a:bodyPr/>
          <a:lstStyle/>
          <a:p>
            <a:r>
              <a:rPr lang="en-US" dirty="0"/>
              <a:t>Characteristics</a:t>
            </a:r>
          </a:p>
          <a:p>
            <a:pPr lvl="1"/>
            <a:r>
              <a:rPr lang="en-US" dirty="0"/>
              <a:t>Occupation</a:t>
            </a:r>
          </a:p>
          <a:p>
            <a:pPr lvl="2"/>
            <a:r>
              <a:rPr lang="en-US" dirty="0"/>
              <a:t>20 farmers</a:t>
            </a:r>
          </a:p>
          <a:p>
            <a:pPr lvl="2"/>
            <a:r>
              <a:rPr lang="en-US" dirty="0"/>
              <a:t>7 ranchers</a:t>
            </a:r>
          </a:p>
          <a:p>
            <a:pPr lvl="2"/>
            <a:r>
              <a:rPr lang="en-US" dirty="0"/>
              <a:t>1 agricultural worker</a:t>
            </a:r>
          </a:p>
          <a:p>
            <a:pPr lvl="1"/>
            <a:r>
              <a:rPr lang="en-US" dirty="0"/>
              <a:t>Work status</a:t>
            </a:r>
          </a:p>
          <a:p>
            <a:pPr lvl="2"/>
            <a:r>
              <a:rPr lang="en-US" dirty="0"/>
              <a:t>10 full-time</a:t>
            </a:r>
          </a:p>
          <a:p>
            <a:pPr lvl="2"/>
            <a:r>
              <a:rPr lang="en-US" dirty="0"/>
              <a:t>16 part-time</a:t>
            </a:r>
          </a:p>
          <a:p>
            <a:pPr lvl="2"/>
            <a:r>
              <a:rPr lang="en-US" dirty="0"/>
              <a:t>2 retired</a:t>
            </a:r>
          </a:p>
          <a:p>
            <a:pPr lvl="1"/>
            <a:r>
              <a:rPr lang="en-US" dirty="0"/>
              <a:t>Gender</a:t>
            </a:r>
          </a:p>
          <a:p>
            <a:pPr lvl="2"/>
            <a:r>
              <a:rPr lang="en-US" dirty="0"/>
              <a:t>25 male</a:t>
            </a:r>
          </a:p>
          <a:p>
            <a:pPr lvl="2"/>
            <a:r>
              <a:rPr lang="en-US" dirty="0"/>
              <a:t>3 female</a:t>
            </a:r>
          </a:p>
          <a:p>
            <a:pPr lvl="3"/>
            <a:r>
              <a:rPr lang="en-US" dirty="0"/>
              <a:t>all with upper-limb amputation</a:t>
            </a:r>
          </a:p>
          <a:p>
            <a:pPr lvl="2"/>
            <a:endParaRPr lang="en-US" dirty="0"/>
          </a:p>
        </p:txBody>
      </p:sp>
      <p:sp>
        <p:nvSpPr>
          <p:cNvPr id="8196" name="Footer Placeholder 3"/>
          <p:cNvSpPr>
            <a:spLocks noGrp="1"/>
          </p:cNvSpPr>
          <p:nvPr>
            <p:ph type="ftr"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graphicFrame>
        <p:nvGraphicFramePr>
          <p:cNvPr id="9" name="Chart 8"/>
          <p:cNvGraphicFramePr>
            <a:graphicFrameLocks noGrp="1"/>
          </p:cNvGraphicFramePr>
          <p:nvPr>
            <p:extLst>
              <p:ext uri="{D42A27DB-BD31-4B8C-83A1-F6EECF244321}">
                <p14:modId xmlns:p14="http://schemas.microsoft.com/office/powerpoint/2010/main" val="1384907077"/>
              </p:ext>
            </p:extLst>
          </p:nvPr>
        </p:nvGraphicFramePr>
        <p:xfrm>
          <a:off x="3352800" y="1447800"/>
          <a:ext cx="6324600" cy="4822032"/>
        </p:xfrm>
        <a:graphic>
          <a:graphicData uri="http://schemas.openxmlformats.org/drawingml/2006/chart">
            <c:chart xmlns:c="http://schemas.openxmlformats.org/drawingml/2006/chart" xmlns:r="http://schemas.openxmlformats.org/officeDocument/2006/relationships" r:id="rId3"/>
          </a:graphicData>
        </a:graphic>
      </p:graphicFrame>
      <p:sp>
        <p:nvSpPr>
          <p:cNvPr id="2" name="Bent-Up Arrow 1"/>
          <p:cNvSpPr/>
          <p:nvPr/>
        </p:nvSpPr>
        <p:spPr>
          <a:xfrm rot="16200000">
            <a:off x="5374923" y="3117145"/>
            <a:ext cx="3270955" cy="208843"/>
          </a:xfrm>
          <a:prstGeom prst="bentUpArrow">
            <a:avLst/>
          </a:prstGeom>
          <a:solidFill>
            <a:schemeClr val="bg1">
              <a:lumMod val="75000"/>
            </a:schemeClr>
          </a:solidFill>
          <a:ln>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6197598" y="1447800"/>
            <a:ext cx="698003" cy="400110"/>
          </a:xfrm>
          <a:prstGeom prst="rect">
            <a:avLst/>
          </a:prstGeom>
          <a:solidFill>
            <a:schemeClr val="bg1"/>
          </a:solidFill>
        </p:spPr>
        <p:txBody>
          <a:bodyPr wrap="none" rtlCol="0">
            <a:spAutoFit/>
          </a:bodyPr>
          <a:lstStyle/>
          <a:p>
            <a:r>
              <a:rPr lang="en-US" sz="2000" dirty="0"/>
              <a:t>75%</a:t>
            </a:r>
          </a:p>
        </p:txBody>
      </p:sp>
      <p:sp>
        <p:nvSpPr>
          <p:cNvPr id="5" name="Slide Number Placeholder 4"/>
          <p:cNvSpPr>
            <a:spLocks noGrp="1"/>
          </p:cNvSpPr>
          <p:nvPr>
            <p:ph type="sldNum" sz="quarter" idx="18"/>
          </p:nvPr>
        </p:nvSpPr>
        <p:spPr/>
        <p:txBody>
          <a:bodyPr/>
          <a:lstStyle/>
          <a:p>
            <a:pPr algn="r"/>
            <a:r>
              <a:rPr lang="en-US" dirty="0"/>
              <a:t>Webinar – </a:t>
            </a:r>
            <a:fld id="{F918A504-9DBA-FA42-BC6A-E2D36DF8AEDE}" type="slidenum">
              <a:rPr lang="en-US"/>
              <a:pPr algn="r"/>
              <a:t>26</a:t>
            </a:fld>
            <a:endParaRPr lang="en-US" dirty="0"/>
          </a:p>
        </p:txBody>
      </p:sp>
    </p:spTree>
    <p:extLst>
      <p:ext uri="{BB962C8B-B14F-4D97-AF65-F5344CB8AC3E}">
        <p14:creationId xmlns:p14="http://schemas.microsoft.com/office/powerpoint/2010/main" val="199330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pPr eaLnBrk="1" hangingPunct="1"/>
            <a:r>
              <a:rPr lang="en-US" dirty="0">
                <a:latin typeface="Arial" charset="0"/>
                <a:cs typeface="Arial" charset="0"/>
              </a:rPr>
              <a:t>Survey Participants</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37" name="TextBox 36"/>
          <p:cNvSpPr txBox="1"/>
          <p:nvPr/>
        </p:nvSpPr>
        <p:spPr>
          <a:xfrm>
            <a:off x="367488" y="1018822"/>
            <a:ext cx="3158412" cy="523220"/>
          </a:xfrm>
          <a:prstGeom prst="rect">
            <a:avLst/>
          </a:prstGeom>
          <a:noFill/>
        </p:spPr>
        <p:txBody>
          <a:bodyPr wrap="none">
            <a:spAutoFit/>
          </a:bodyPr>
          <a:lstStyle/>
          <a:p>
            <a:pPr fontAlgn="auto">
              <a:spcBef>
                <a:spcPts val="0"/>
              </a:spcBef>
              <a:spcAft>
                <a:spcPts val="0"/>
              </a:spcAft>
              <a:defRPr/>
            </a:pPr>
            <a:r>
              <a:rPr lang="en-US" sz="2800" kern="0" dirty="0">
                <a:solidFill>
                  <a:srgbClr val="6E055C"/>
                </a:solidFill>
                <a:latin typeface="Arial" pitchFamily="1" charset="0"/>
                <a:ea typeface="ＭＳ Ｐゴシック" pitchFamily="1" charset="-128"/>
                <a:cs typeface="ＭＳ Ｐゴシック" pitchFamily="1" charset="-128"/>
              </a:rPr>
              <a:t>Type of agriculture</a:t>
            </a:r>
          </a:p>
        </p:txBody>
      </p:sp>
      <p:graphicFrame>
        <p:nvGraphicFramePr>
          <p:cNvPr id="15" name="Chart 14"/>
          <p:cNvGraphicFramePr>
            <a:graphicFrameLocks noGrp="1"/>
          </p:cNvGraphicFramePr>
          <p:nvPr>
            <p:extLst>
              <p:ext uri="{D42A27DB-BD31-4B8C-83A1-F6EECF244321}">
                <p14:modId xmlns:p14="http://schemas.microsoft.com/office/powerpoint/2010/main" val="2052879901"/>
              </p:ext>
            </p:extLst>
          </p:nvPr>
        </p:nvGraphicFramePr>
        <p:xfrm>
          <a:off x="280939" y="1542042"/>
          <a:ext cx="8582121" cy="4802185"/>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27</a:t>
            </a:fld>
            <a:endParaRPr lang="en-US" dirty="0"/>
          </a:p>
        </p:txBody>
      </p:sp>
    </p:spTree>
    <p:extLst>
      <p:ext uri="{BB962C8B-B14F-4D97-AF65-F5344CB8AC3E}">
        <p14:creationId xmlns:p14="http://schemas.microsoft.com/office/powerpoint/2010/main" val="85852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pPr eaLnBrk="1" hangingPunct="1"/>
            <a:r>
              <a:rPr lang="en-US" dirty="0">
                <a:latin typeface="Arial" charset="0"/>
                <a:cs typeface="Arial" charset="0"/>
              </a:rPr>
              <a:t>Survey Participants</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37" name="TextBox 36"/>
          <p:cNvSpPr txBox="1"/>
          <p:nvPr/>
        </p:nvSpPr>
        <p:spPr>
          <a:xfrm>
            <a:off x="367488" y="1018822"/>
            <a:ext cx="3158412" cy="523220"/>
          </a:xfrm>
          <a:prstGeom prst="rect">
            <a:avLst/>
          </a:prstGeom>
          <a:noFill/>
        </p:spPr>
        <p:txBody>
          <a:bodyPr wrap="none">
            <a:spAutoFit/>
          </a:bodyPr>
          <a:lstStyle/>
          <a:p>
            <a:pPr fontAlgn="auto">
              <a:spcBef>
                <a:spcPts val="0"/>
              </a:spcBef>
              <a:spcAft>
                <a:spcPts val="0"/>
              </a:spcAft>
              <a:defRPr/>
            </a:pPr>
            <a:r>
              <a:rPr lang="en-US" sz="2800" kern="0" dirty="0">
                <a:solidFill>
                  <a:srgbClr val="6E055C"/>
                </a:solidFill>
                <a:latin typeface="Arial" pitchFamily="1" charset="0"/>
                <a:ea typeface="ＭＳ Ｐゴシック" pitchFamily="1" charset="-128"/>
                <a:cs typeface="ＭＳ Ｐゴシック" pitchFamily="1" charset="-128"/>
              </a:rPr>
              <a:t>Type of agriculture</a:t>
            </a:r>
          </a:p>
        </p:txBody>
      </p:sp>
      <p:graphicFrame>
        <p:nvGraphicFramePr>
          <p:cNvPr id="15" name="Chart 14"/>
          <p:cNvGraphicFramePr>
            <a:graphicFrameLocks noGrp="1"/>
          </p:cNvGraphicFramePr>
          <p:nvPr>
            <p:extLst>
              <p:ext uri="{D42A27DB-BD31-4B8C-83A1-F6EECF244321}">
                <p14:modId xmlns:p14="http://schemas.microsoft.com/office/powerpoint/2010/main" val="1317821277"/>
              </p:ext>
            </p:extLst>
          </p:nvPr>
        </p:nvGraphicFramePr>
        <p:xfrm>
          <a:off x="280939" y="1542042"/>
          <a:ext cx="8582121" cy="4802185"/>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3276600" y="1600200"/>
            <a:ext cx="5659467" cy="1371600"/>
            <a:chOff x="3838222" y="1238956"/>
            <a:chExt cx="5659467" cy="1371600"/>
          </a:xfrm>
        </p:grpSpPr>
        <p:sp>
          <p:nvSpPr>
            <p:cNvPr id="3" name="Rounded Rectangle 2"/>
            <p:cNvSpPr/>
            <p:nvPr/>
          </p:nvSpPr>
          <p:spPr>
            <a:xfrm>
              <a:off x="3838222" y="1238956"/>
              <a:ext cx="5629079" cy="1371600"/>
            </a:xfrm>
            <a:prstGeom prst="roundRect">
              <a:avLst>
                <a:gd name="adj" fmla="val 9788"/>
              </a:avLst>
            </a:prstGeom>
            <a:solidFill>
              <a:schemeClr val="bg1"/>
            </a:solid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3962400" y="1295400"/>
              <a:ext cx="5535289" cy="1200329"/>
            </a:xfrm>
            <a:prstGeom prst="rect">
              <a:avLst/>
            </a:prstGeom>
            <a:noFill/>
            <a:ln w="38100" cmpd="dbl">
              <a:noFill/>
            </a:ln>
          </p:spPr>
          <p:txBody>
            <a:bodyPr wrap="none" rtlCol="0">
              <a:spAutoFit/>
            </a:bodyPr>
            <a:lstStyle/>
            <a:p>
              <a:r>
                <a:rPr lang="en-US" dirty="0"/>
                <a:t>57% selected multiple types of agriculture [16 of 28]</a:t>
              </a:r>
            </a:p>
            <a:p>
              <a:r>
                <a:rPr lang="en-US" dirty="0"/>
                <a:t>     -- cash crop plus beef cattle most common [N=5]</a:t>
              </a:r>
            </a:p>
            <a:p>
              <a:endParaRPr lang="en-US" dirty="0"/>
            </a:p>
            <a:p>
              <a:r>
                <a:rPr lang="en-US" dirty="0"/>
                <a:t>86% handle livestock in their work [24 of 28]</a:t>
              </a:r>
            </a:p>
          </p:txBody>
        </p:sp>
      </p:grpSp>
      <p:sp>
        <p:nvSpPr>
          <p:cNvPr id="5" name="Slide Number Placeholder 4"/>
          <p:cNvSpPr>
            <a:spLocks noGrp="1"/>
          </p:cNvSpPr>
          <p:nvPr>
            <p:ph type="sldNum" sz="quarter" idx="11"/>
          </p:nvPr>
        </p:nvSpPr>
        <p:spPr/>
        <p:txBody>
          <a:bodyPr/>
          <a:lstStyle/>
          <a:p>
            <a:pPr algn="r"/>
            <a:r>
              <a:rPr lang="en-US" dirty="0"/>
              <a:t>Webinar – </a:t>
            </a:r>
            <a:fld id="{EF436242-E80E-3A4D-9AAA-AD11DFA0DE21}" type="slidenum">
              <a:rPr lang="en-US"/>
              <a:pPr algn="r"/>
              <a:t>28</a:t>
            </a:fld>
            <a:endParaRPr lang="en-US" dirty="0"/>
          </a:p>
        </p:txBody>
      </p:sp>
    </p:spTree>
    <p:extLst>
      <p:ext uri="{BB962C8B-B14F-4D97-AF65-F5344CB8AC3E}">
        <p14:creationId xmlns:p14="http://schemas.microsoft.com/office/powerpoint/2010/main" val="1317085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noGrp="1"/>
          </p:cNvGraphicFramePr>
          <p:nvPr>
            <p:extLst>
              <p:ext uri="{D42A27DB-BD31-4B8C-83A1-F6EECF244321}">
                <p14:modId xmlns:p14="http://schemas.microsoft.com/office/powerpoint/2010/main" val="3918175133"/>
              </p:ext>
            </p:extLst>
          </p:nvPr>
        </p:nvGraphicFramePr>
        <p:xfrm>
          <a:off x="288050" y="1625220"/>
          <a:ext cx="8567899" cy="4716497"/>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pPr eaLnBrk="1" hangingPunct="1"/>
            <a:r>
              <a:rPr lang="en-US" dirty="0">
                <a:latin typeface="Arial" charset="0"/>
                <a:cs typeface="Arial" charset="0"/>
              </a:rPr>
              <a:t>Survey Participants</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37" name="TextBox 36"/>
          <p:cNvSpPr txBox="1"/>
          <p:nvPr/>
        </p:nvSpPr>
        <p:spPr>
          <a:xfrm>
            <a:off x="367488" y="1018822"/>
            <a:ext cx="3498198" cy="523220"/>
          </a:xfrm>
          <a:prstGeom prst="rect">
            <a:avLst/>
          </a:prstGeom>
          <a:noFill/>
        </p:spPr>
        <p:txBody>
          <a:bodyPr wrap="none">
            <a:spAutoFit/>
          </a:bodyPr>
          <a:lstStyle/>
          <a:p>
            <a:pPr fontAlgn="auto">
              <a:spcBef>
                <a:spcPts val="0"/>
              </a:spcBef>
              <a:spcAft>
                <a:spcPts val="0"/>
              </a:spcAft>
              <a:defRPr/>
            </a:pPr>
            <a:r>
              <a:rPr lang="en-US" sz="2800" kern="0" dirty="0">
                <a:solidFill>
                  <a:srgbClr val="6E055C"/>
                </a:solidFill>
                <a:latin typeface="Arial" pitchFamily="1" charset="0"/>
                <a:ea typeface="ＭＳ Ｐゴシック" pitchFamily="1" charset="-128"/>
                <a:cs typeface="ＭＳ Ｐゴシック" pitchFamily="1" charset="-128"/>
              </a:rPr>
              <a:t>Cause of amputation</a:t>
            </a:r>
          </a:p>
        </p:txBody>
      </p:sp>
      <p:sp>
        <p:nvSpPr>
          <p:cNvPr id="3" name="TextBox 2"/>
          <p:cNvSpPr txBox="1"/>
          <p:nvPr/>
        </p:nvSpPr>
        <p:spPr>
          <a:xfrm>
            <a:off x="1475505" y="1625220"/>
            <a:ext cx="646669" cy="369332"/>
          </a:xfrm>
          <a:prstGeom prst="rect">
            <a:avLst/>
          </a:prstGeom>
          <a:noFill/>
        </p:spPr>
        <p:txBody>
          <a:bodyPr wrap="none" rtlCol="0">
            <a:spAutoFit/>
          </a:bodyPr>
          <a:lstStyle/>
          <a:p>
            <a:r>
              <a:rPr lang="en-US" dirty="0"/>
              <a:t>46%</a:t>
            </a:r>
          </a:p>
        </p:txBody>
      </p:sp>
      <p:sp>
        <p:nvSpPr>
          <p:cNvPr id="11" name="TextBox 10"/>
          <p:cNvSpPr txBox="1"/>
          <p:nvPr/>
        </p:nvSpPr>
        <p:spPr>
          <a:xfrm>
            <a:off x="3976239" y="3118555"/>
            <a:ext cx="646669" cy="369332"/>
          </a:xfrm>
          <a:prstGeom prst="rect">
            <a:avLst/>
          </a:prstGeom>
          <a:noFill/>
        </p:spPr>
        <p:txBody>
          <a:bodyPr wrap="none" rtlCol="0">
            <a:spAutoFit/>
          </a:bodyPr>
          <a:lstStyle/>
          <a:p>
            <a:r>
              <a:rPr lang="en-US" dirty="0"/>
              <a:t>18%</a:t>
            </a:r>
          </a:p>
        </p:txBody>
      </p:sp>
      <p:sp>
        <p:nvSpPr>
          <p:cNvPr id="12" name="TextBox 11"/>
          <p:cNvSpPr txBox="1"/>
          <p:nvPr/>
        </p:nvSpPr>
        <p:spPr>
          <a:xfrm>
            <a:off x="6553200" y="3866444"/>
            <a:ext cx="518291" cy="369332"/>
          </a:xfrm>
          <a:prstGeom prst="rect">
            <a:avLst/>
          </a:prstGeom>
          <a:noFill/>
        </p:spPr>
        <p:txBody>
          <a:bodyPr wrap="none" rtlCol="0">
            <a:spAutoFit/>
          </a:bodyPr>
          <a:lstStyle/>
          <a:p>
            <a:r>
              <a:rPr lang="en-US" dirty="0"/>
              <a:t>4%</a:t>
            </a:r>
          </a:p>
        </p:txBody>
      </p:sp>
      <p:sp>
        <p:nvSpPr>
          <p:cNvPr id="13" name="TextBox 12"/>
          <p:cNvSpPr txBox="1"/>
          <p:nvPr/>
        </p:nvSpPr>
        <p:spPr>
          <a:xfrm>
            <a:off x="2728204" y="2740757"/>
            <a:ext cx="646669" cy="369332"/>
          </a:xfrm>
          <a:prstGeom prst="rect">
            <a:avLst/>
          </a:prstGeom>
          <a:noFill/>
        </p:spPr>
        <p:txBody>
          <a:bodyPr wrap="none" rtlCol="0">
            <a:spAutoFit/>
          </a:bodyPr>
          <a:lstStyle/>
          <a:p>
            <a:r>
              <a:rPr lang="en-US" dirty="0"/>
              <a:t>25%</a:t>
            </a:r>
          </a:p>
        </p:txBody>
      </p:sp>
      <p:sp>
        <p:nvSpPr>
          <p:cNvPr id="14" name="TextBox 13"/>
          <p:cNvSpPr txBox="1"/>
          <p:nvPr/>
        </p:nvSpPr>
        <p:spPr>
          <a:xfrm>
            <a:off x="5303703" y="3669268"/>
            <a:ext cx="518291" cy="369332"/>
          </a:xfrm>
          <a:prstGeom prst="rect">
            <a:avLst/>
          </a:prstGeom>
          <a:noFill/>
        </p:spPr>
        <p:txBody>
          <a:bodyPr wrap="none" rtlCol="0">
            <a:spAutoFit/>
          </a:bodyPr>
          <a:lstStyle/>
          <a:p>
            <a:r>
              <a:rPr lang="en-US" dirty="0"/>
              <a:t>7%</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29</a:t>
            </a:fld>
            <a:endParaRPr lang="en-US" dirty="0"/>
          </a:p>
        </p:txBody>
      </p:sp>
    </p:spTree>
    <p:extLst>
      <p:ext uri="{BB962C8B-B14F-4D97-AF65-F5344CB8AC3E}">
        <p14:creationId xmlns:p14="http://schemas.microsoft.com/office/powerpoint/2010/main" val="2095650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576469" y="2388704"/>
            <a:ext cx="8458200" cy="4267200"/>
          </a:xfrm>
        </p:spPr>
        <p:txBody>
          <a:bodyPr rtlCol="0">
            <a:normAutofit/>
          </a:bodyPr>
          <a:lstStyle/>
          <a:p>
            <a:pPr marL="401822" indent="-401822" eaLnBrk="1" fontAlgn="auto" hangingPunct="1">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4 quick survey </a:t>
            </a:r>
            <a:r>
              <a:rPr lang="en-US" sz="3000" dirty="0" smtClean="0">
                <a:latin typeface="Lucida Sans Unicode" panose="020B0602030504020204" pitchFamily="34" charset="0"/>
                <a:cs typeface="Lucida Sans Unicode" panose="020B0602030504020204" pitchFamily="34" charset="0"/>
              </a:rPr>
              <a:t>questions</a:t>
            </a:r>
          </a:p>
          <a:p>
            <a:pPr marL="401822" indent="-401822" eaLnBrk="1" fontAlgn="auto" hangingPunct="1">
              <a:spcAft>
                <a:spcPts val="0"/>
              </a:spcAft>
              <a:buFont typeface="Arial" panose="020B0604020202020204" pitchFamily="34" charset="0"/>
              <a:buChar char="•"/>
              <a:defRPr/>
            </a:pPr>
            <a:r>
              <a:rPr lang="en-US" sz="3000" dirty="0" smtClean="0">
                <a:latin typeface="Lucida Sans Unicode" panose="020B0602030504020204" pitchFamily="34" charset="0"/>
                <a:cs typeface="Lucida Sans Unicode" panose="020B0602030504020204" pitchFamily="34" charset="0"/>
              </a:rPr>
              <a:t>Session </a:t>
            </a:r>
            <a:r>
              <a:rPr lang="en-US" sz="3000" dirty="0">
                <a:latin typeface="Lucida Sans Unicode" panose="020B0602030504020204" pitchFamily="34" charset="0"/>
                <a:cs typeface="Lucida Sans Unicode" panose="020B0602030504020204" pitchFamily="34" charset="0"/>
              </a:rPr>
              <a:t>recorded and archived with PowerPoint files at </a:t>
            </a:r>
            <a:r>
              <a:rPr lang="en-US" sz="3000" dirty="0" smtClean="0">
                <a:latin typeface="Lucida Sans Unicode" panose="020B0602030504020204" pitchFamily="34" charset="0"/>
                <a:cs typeface="Lucida Sans Unicode" panose="020B0602030504020204" pitchFamily="34" charset="0"/>
                <a:hlinkClick r:id="rId2"/>
              </a:rPr>
              <a:t>www.agrability.org/Online-Training/virtualntw</a:t>
            </a:r>
            <a:r>
              <a:rPr lang="en-US" sz="3000" dirty="0" smtClean="0">
                <a:latin typeface="Lucida Sans Unicode" panose="020B0602030504020204" pitchFamily="34" charset="0"/>
                <a:cs typeface="Lucida Sans Unicode" panose="020B0602030504020204" pitchFamily="34" charset="0"/>
              </a:rPr>
              <a:t> along </a:t>
            </a:r>
            <a:r>
              <a:rPr lang="en-US" sz="3000" dirty="0">
                <a:latin typeface="Lucida Sans Unicode" panose="020B0602030504020204" pitchFamily="34" charset="0"/>
                <a:cs typeface="Lucida Sans Unicode" panose="020B0602030504020204" pitchFamily="34" charset="0"/>
              </a:rPr>
              <a:t>with resource materials</a:t>
            </a:r>
          </a:p>
          <a:p>
            <a:pPr marL="401822" indent="-401822" eaLnBrk="1" fontAlgn="auto" hangingPunct="1">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Problems: use chat window or email </a:t>
            </a:r>
            <a:r>
              <a:rPr lang="en-US" sz="3000" dirty="0">
                <a:solidFill>
                  <a:schemeClr val="accent2"/>
                </a:solidFill>
                <a:latin typeface="Lucida Sans Unicode" panose="020B0602030504020204" pitchFamily="34" charset="0"/>
                <a:cs typeface="Lucida Sans Unicode" panose="020B0602030504020204" pitchFamily="34" charset="0"/>
                <a:hlinkClick r:id="rId3"/>
              </a:rPr>
              <a:t>agrability@agrability.org</a:t>
            </a:r>
            <a:r>
              <a:rPr lang="en-US" sz="3000" dirty="0">
                <a:solidFill>
                  <a:schemeClr val="accent2"/>
                </a:solidFill>
                <a:latin typeface="Lucida Sans Unicode" panose="020B0602030504020204" pitchFamily="34" charset="0"/>
                <a:cs typeface="Lucida Sans Unicode" panose="020B0602030504020204" pitchFamily="34" charset="0"/>
              </a:rPr>
              <a:t> </a:t>
            </a:r>
            <a:r>
              <a:rPr lang="en-US" sz="3000" dirty="0">
                <a:latin typeface="Lucida Sans Unicode" panose="020B0602030504020204" pitchFamily="34" charset="0"/>
                <a:cs typeface="Lucida Sans Unicode" panose="020B0602030504020204" pitchFamily="34" charset="0"/>
              </a:rPr>
              <a:t>  </a:t>
            </a:r>
          </a:p>
          <a:p>
            <a:pPr marL="109722" eaLnBrk="1" fontAlgn="auto" hangingPunct="1">
              <a:lnSpc>
                <a:spcPts val="2900"/>
              </a:lnSpc>
              <a:spcAft>
                <a:spcPts val="0"/>
              </a:spcAft>
              <a:buFont typeface="Arial" panose="020B0604020202020204" pitchFamily="34" charset="0"/>
              <a:buChar char="•"/>
              <a:defRPr/>
            </a:pPr>
            <a:endParaRPr lang="en-US" dirty="0" smtClean="0"/>
          </a:p>
        </p:txBody>
      </p:sp>
      <p:sp>
        <p:nvSpPr>
          <p:cNvPr id="51202" name="Title 1"/>
          <p:cNvSpPr>
            <a:spLocks noGrp="1"/>
          </p:cNvSpPr>
          <p:nvPr>
            <p:ph type="title"/>
          </p:nvPr>
        </p:nvSpPr>
        <p:spPr>
          <a:xfrm>
            <a:off x="-5752" y="1295400"/>
            <a:ext cx="9149751" cy="1143000"/>
          </a:xfrm>
        </p:spPr>
        <p:txBody>
          <a:bodyPr rtlCol="0">
            <a:normAutofit/>
          </a:bodyPr>
          <a:lstStyle/>
          <a:p>
            <a:pPr algn="ctr" eaLnBrk="1" fontAlgn="auto" hangingPunct="1">
              <a:spcAft>
                <a:spcPts val="0"/>
              </a:spcAft>
              <a:defRPr/>
            </a:pPr>
            <a:r>
              <a:rPr lang="en-US" sz="3600" b="1" dirty="0">
                <a:solidFill>
                  <a:schemeClr val="accent6">
                    <a:lumMod val="50000"/>
                  </a:schemeClr>
                </a:solidFill>
                <a:latin typeface="+mn-lt"/>
              </a:rPr>
              <a:t>Basic Webinar Instructions</a:t>
            </a:r>
          </a:p>
        </p:txBody>
      </p:sp>
      <p:pic>
        <p:nvPicPr>
          <p:cNvPr id="4100" name="Picture 5" descr="agrMDn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9575" y="6096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noGrp="1"/>
          </p:cNvGraphicFramePr>
          <p:nvPr>
            <p:extLst>
              <p:ext uri="{D42A27DB-BD31-4B8C-83A1-F6EECF244321}">
                <p14:modId xmlns:p14="http://schemas.microsoft.com/office/powerpoint/2010/main" val="204736133"/>
              </p:ext>
            </p:extLst>
          </p:nvPr>
        </p:nvGraphicFramePr>
        <p:xfrm>
          <a:off x="288050" y="1625220"/>
          <a:ext cx="8567899" cy="4716497"/>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pPr eaLnBrk="1" hangingPunct="1"/>
            <a:r>
              <a:rPr lang="en-US" dirty="0">
                <a:latin typeface="Arial" charset="0"/>
                <a:cs typeface="Arial" charset="0"/>
              </a:rPr>
              <a:t>Survey Participants</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37" name="TextBox 36"/>
          <p:cNvSpPr txBox="1"/>
          <p:nvPr/>
        </p:nvSpPr>
        <p:spPr>
          <a:xfrm>
            <a:off x="367488" y="1018822"/>
            <a:ext cx="3498198" cy="523220"/>
          </a:xfrm>
          <a:prstGeom prst="rect">
            <a:avLst/>
          </a:prstGeom>
          <a:noFill/>
        </p:spPr>
        <p:txBody>
          <a:bodyPr wrap="none">
            <a:spAutoFit/>
          </a:bodyPr>
          <a:lstStyle/>
          <a:p>
            <a:pPr fontAlgn="auto">
              <a:spcBef>
                <a:spcPts val="0"/>
              </a:spcBef>
              <a:spcAft>
                <a:spcPts val="0"/>
              </a:spcAft>
              <a:defRPr/>
            </a:pPr>
            <a:r>
              <a:rPr lang="en-US" sz="2800" kern="0" dirty="0">
                <a:solidFill>
                  <a:srgbClr val="6E055C"/>
                </a:solidFill>
                <a:latin typeface="Arial" pitchFamily="1" charset="0"/>
                <a:ea typeface="ＭＳ Ｐゴシック" pitchFamily="1" charset="-128"/>
                <a:cs typeface="ＭＳ Ｐゴシック" pitchFamily="1" charset="-128"/>
              </a:rPr>
              <a:t>Cause of amputation</a:t>
            </a:r>
          </a:p>
        </p:txBody>
      </p:sp>
      <p:sp>
        <p:nvSpPr>
          <p:cNvPr id="3" name="TextBox 2"/>
          <p:cNvSpPr txBox="1"/>
          <p:nvPr/>
        </p:nvSpPr>
        <p:spPr>
          <a:xfrm>
            <a:off x="1475505" y="1625220"/>
            <a:ext cx="646669" cy="369332"/>
          </a:xfrm>
          <a:prstGeom prst="rect">
            <a:avLst/>
          </a:prstGeom>
          <a:noFill/>
        </p:spPr>
        <p:txBody>
          <a:bodyPr wrap="none" rtlCol="0">
            <a:spAutoFit/>
          </a:bodyPr>
          <a:lstStyle/>
          <a:p>
            <a:r>
              <a:rPr lang="en-US" dirty="0"/>
              <a:t>46%</a:t>
            </a:r>
          </a:p>
        </p:txBody>
      </p:sp>
      <p:sp>
        <p:nvSpPr>
          <p:cNvPr id="11" name="TextBox 10"/>
          <p:cNvSpPr txBox="1"/>
          <p:nvPr/>
        </p:nvSpPr>
        <p:spPr>
          <a:xfrm>
            <a:off x="3976239" y="3118555"/>
            <a:ext cx="646669" cy="369332"/>
          </a:xfrm>
          <a:prstGeom prst="rect">
            <a:avLst/>
          </a:prstGeom>
          <a:noFill/>
        </p:spPr>
        <p:txBody>
          <a:bodyPr wrap="none" rtlCol="0">
            <a:spAutoFit/>
          </a:bodyPr>
          <a:lstStyle/>
          <a:p>
            <a:r>
              <a:rPr lang="en-US" dirty="0"/>
              <a:t>18%</a:t>
            </a:r>
          </a:p>
        </p:txBody>
      </p:sp>
      <p:sp>
        <p:nvSpPr>
          <p:cNvPr id="12" name="TextBox 11"/>
          <p:cNvSpPr txBox="1"/>
          <p:nvPr/>
        </p:nvSpPr>
        <p:spPr>
          <a:xfrm>
            <a:off x="6553200" y="3866444"/>
            <a:ext cx="518291" cy="369332"/>
          </a:xfrm>
          <a:prstGeom prst="rect">
            <a:avLst/>
          </a:prstGeom>
          <a:noFill/>
        </p:spPr>
        <p:txBody>
          <a:bodyPr wrap="none" rtlCol="0">
            <a:spAutoFit/>
          </a:bodyPr>
          <a:lstStyle/>
          <a:p>
            <a:r>
              <a:rPr lang="en-US" dirty="0"/>
              <a:t>4%</a:t>
            </a:r>
          </a:p>
        </p:txBody>
      </p:sp>
      <p:sp>
        <p:nvSpPr>
          <p:cNvPr id="13" name="TextBox 12"/>
          <p:cNvSpPr txBox="1"/>
          <p:nvPr/>
        </p:nvSpPr>
        <p:spPr>
          <a:xfrm>
            <a:off x="2728204" y="2740757"/>
            <a:ext cx="646669" cy="369332"/>
          </a:xfrm>
          <a:prstGeom prst="rect">
            <a:avLst/>
          </a:prstGeom>
          <a:noFill/>
        </p:spPr>
        <p:txBody>
          <a:bodyPr wrap="none" rtlCol="0">
            <a:spAutoFit/>
          </a:bodyPr>
          <a:lstStyle/>
          <a:p>
            <a:r>
              <a:rPr lang="en-US" dirty="0"/>
              <a:t>25%</a:t>
            </a:r>
          </a:p>
        </p:txBody>
      </p:sp>
      <p:sp>
        <p:nvSpPr>
          <p:cNvPr id="14" name="TextBox 13"/>
          <p:cNvSpPr txBox="1"/>
          <p:nvPr/>
        </p:nvSpPr>
        <p:spPr>
          <a:xfrm>
            <a:off x="5303703" y="3669268"/>
            <a:ext cx="518291" cy="369332"/>
          </a:xfrm>
          <a:prstGeom prst="rect">
            <a:avLst/>
          </a:prstGeom>
          <a:noFill/>
        </p:spPr>
        <p:txBody>
          <a:bodyPr wrap="none" rtlCol="0">
            <a:spAutoFit/>
          </a:bodyPr>
          <a:lstStyle/>
          <a:p>
            <a:r>
              <a:rPr lang="en-US" dirty="0"/>
              <a:t>7%</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30</a:t>
            </a:fld>
            <a:endParaRPr lang="en-US" dirty="0"/>
          </a:p>
        </p:txBody>
      </p:sp>
      <p:grpSp>
        <p:nvGrpSpPr>
          <p:cNvPr id="16" name="Group 15"/>
          <p:cNvGrpSpPr/>
          <p:nvPr/>
        </p:nvGrpSpPr>
        <p:grpSpPr>
          <a:xfrm>
            <a:off x="2462053" y="2051668"/>
            <a:ext cx="2068309" cy="2131199"/>
            <a:chOff x="2275091" y="1755337"/>
            <a:chExt cx="2068309" cy="2131199"/>
          </a:xfrm>
        </p:grpSpPr>
        <p:sp>
          <p:nvSpPr>
            <p:cNvPr id="17" name="Rounded Rectangle 16"/>
            <p:cNvSpPr/>
            <p:nvPr/>
          </p:nvSpPr>
          <p:spPr>
            <a:xfrm>
              <a:off x="2275091" y="1755337"/>
              <a:ext cx="2068309" cy="2131199"/>
            </a:xfrm>
            <a:prstGeom prst="roundRect">
              <a:avLst>
                <a:gd name="adj" fmla="val 12984"/>
              </a:avLst>
            </a:prstGeom>
            <a:solidFill>
              <a:schemeClr val="bg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2399269" y="1826989"/>
              <a:ext cx="1915909" cy="2031325"/>
            </a:xfrm>
            <a:prstGeom prst="rect">
              <a:avLst/>
            </a:prstGeom>
            <a:noFill/>
            <a:ln>
              <a:solidFill>
                <a:srgbClr val="FFFFFF"/>
              </a:solidFill>
            </a:ln>
          </p:spPr>
          <p:txBody>
            <a:bodyPr wrap="none" rtlCol="0">
              <a:spAutoFit/>
            </a:bodyPr>
            <a:lstStyle/>
            <a:p>
              <a:r>
                <a:rPr lang="en-US" dirty="0"/>
                <a:t>4  auger</a:t>
              </a:r>
            </a:p>
            <a:p>
              <a:r>
                <a:rPr lang="en-US" dirty="0"/>
                <a:t>2  power take-off</a:t>
              </a:r>
            </a:p>
            <a:p>
              <a:r>
                <a:rPr lang="en-US" dirty="0"/>
                <a:t>2  hay baler</a:t>
              </a:r>
            </a:p>
            <a:p>
              <a:r>
                <a:rPr lang="en-US" dirty="0"/>
                <a:t>2  corn picker</a:t>
              </a:r>
            </a:p>
            <a:p>
              <a:r>
                <a:rPr lang="en-US" dirty="0"/>
                <a:t>1  hay grinder</a:t>
              </a:r>
            </a:p>
            <a:p>
              <a:r>
                <a:rPr lang="en-US" dirty="0"/>
                <a:t>1  combine</a:t>
              </a:r>
            </a:p>
            <a:p>
              <a:r>
                <a:rPr lang="en-US" dirty="0"/>
                <a:t>1  farm MVA</a:t>
              </a:r>
            </a:p>
          </p:txBody>
        </p:sp>
      </p:grpSp>
      <p:sp>
        <p:nvSpPr>
          <p:cNvPr id="19" name="Right Brace 18"/>
          <p:cNvSpPr/>
          <p:nvPr/>
        </p:nvSpPr>
        <p:spPr>
          <a:xfrm>
            <a:off x="2111717" y="2008663"/>
            <a:ext cx="324556" cy="2280355"/>
          </a:xfrm>
          <a:prstGeom prst="rightBrac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983440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315304848"/>
              </p:ext>
            </p:extLst>
          </p:nvPr>
        </p:nvGraphicFramePr>
        <p:xfrm>
          <a:off x="285750" y="1617039"/>
          <a:ext cx="8572500" cy="4728991"/>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pPr eaLnBrk="1" hangingPunct="1"/>
            <a:r>
              <a:rPr lang="en-US" dirty="0">
                <a:latin typeface="Arial" charset="0"/>
                <a:cs typeface="Arial" charset="0"/>
              </a:rPr>
              <a:t>Survey Participants</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37" name="TextBox 36"/>
          <p:cNvSpPr txBox="1"/>
          <p:nvPr/>
        </p:nvSpPr>
        <p:spPr>
          <a:xfrm>
            <a:off x="367488" y="1018822"/>
            <a:ext cx="3937045" cy="523220"/>
          </a:xfrm>
          <a:prstGeom prst="rect">
            <a:avLst/>
          </a:prstGeom>
          <a:noFill/>
        </p:spPr>
        <p:txBody>
          <a:bodyPr wrap="none">
            <a:spAutoFit/>
          </a:bodyPr>
          <a:lstStyle/>
          <a:p>
            <a:pPr fontAlgn="auto">
              <a:spcBef>
                <a:spcPts val="0"/>
              </a:spcBef>
              <a:spcAft>
                <a:spcPts val="0"/>
              </a:spcAft>
              <a:defRPr/>
            </a:pPr>
            <a:r>
              <a:rPr lang="en-US" sz="2800" kern="0" dirty="0">
                <a:solidFill>
                  <a:srgbClr val="6E055C"/>
                </a:solidFill>
                <a:latin typeface="Arial" pitchFamily="1" charset="0"/>
                <a:ea typeface="ＭＳ Ｐゴシック" pitchFamily="1" charset="-128"/>
                <a:cs typeface="ＭＳ Ｐゴシック" pitchFamily="1" charset="-128"/>
              </a:rPr>
              <a:t>Years since amputation</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31</a:t>
            </a:fld>
            <a:endParaRPr lang="en-US" dirty="0"/>
          </a:p>
        </p:txBody>
      </p:sp>
    </p:spTree>
    <p:extLst>
      <p:ext uri="{BB962C8B-B14F-4D97-AF65-F5344CB8AC3E}">
        <p14:creationId xmlns:p14="http://schemas.microsoft.com/office/powerpoint/2010/main" val="1646243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4243109901"/>
              </p:ext>
            </p:extLst>
          </p:nvPr>
        </p:nvGraphicFramePr>
        <p:xfrm>
          <a:off x="285750" y="1617039"/>
          <a:ext cx="8572500" cy="4728991"/>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pPr eaLnBrk="1" hangingPunct="1"/>
            <a:r>
              <a:rPr lang="en-US" dirty="0">
                <a:latin typeface="Arial" charset="0"/>
                <a:cs typeface="Arial" charset="0"/>
              </a:rPr>
              <a:t>Survey Participants</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37" name="TextBox 36"/>
          <p:cNvSpPr txBox="1"/>
          <p:nvPr/>
        </p:nvSpPr>
        <p:spPr>
          <a:xfrm>
            <a:off x="367488" y="1018822"/>
            <a:ext cx="3937045" cy="523220"/>
          </a:xfrm>
          <a:prstGeom prst="rect">
            <a:avLst/>
          </a:prstGeom>
          <a:noFill/>
        </p:spPr>
        <p:txBody>
          <a:bodyPr wrap="none">
            <a:spAutoFit/>
          </a:bodyPr>
          <a:lstStyle/>
          <a:p>
            <a:pPr fontAlgn="auto">
              <a:spcBef>
                <a:spcPts val="0"/>
              </a:spcBef>
              <a:spcAft>
                <a:spcPts val="0"/>
              </a:spcAft>
              <a:defRPr/>
            </a:pPr>
            <a:r>
              <a:rPr lang="en-US" sz="2800" kern="0" dirty="0">
                <a:solidFill>
                  <a:srgbClr val="6E055C"/>
                </a:solidFill>
                <a:latin typeface="Arial" pitchFamily="1" charset="0"/>
                <a:ea typeface="ＭＳ Ｐゴシック" pitchFamily="1" charset="-128"/>
                <a:cs typeface="ＭＳ Ｐゴシック" pitchFamily="1" charset="-128"/>
              </a:rPr>
              <a:t>Years since amputation</a:t>
            </a:r>
          </a:p>
        </p:txBody>
      </p:sp>
      <p:sp>
        <p:nvSpPr>
          <p:cNvPr id="4" name="Rounded Rectangle 3"/>
          <p:cNvSpPr/>
          <p:nvPr/>
        </p:nvSpPr>
        <p:spPr>
          <a:xfrm>
            <a:off x="2209800" y="3124200"/>
            <a:ext cx="3124200" cy="3221830"/>
          </a:xfrm>
          <a:prstGeom prst="roundRect">
            <a:avLst>
              <a:gd name="adj" fmla="val 8670"/>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464775" y="2695545"/>
            <a:ext cx="698003" cy="400110"/>
          </a:xfrm>
          <a:prstGeom prst="rect">
            <a:avLst/>
          </a:prstGeom>
          <a:noFill/>
        </p:spPr>
        <p:txBody>
          <a:bodyPr wrap="none" rtlCol="0">
            <a:spAutoFit/>
          </a:bodyPr>
          <a:lstStyle/>
          <a:p>
            <a:r>
              <a:rPr lang="en-US" sz="2000" dirty="0"/>
              <a:t>54%</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32</a:t>
            </a:fld>
            <a:endParaRPr lang="en-US" dirty="0"/>
          </a:p>
        </p:txBody>
      </p:sp>
    </p:spTree>
    <p:extLst>
      <p:ext uri="{BB962C8B-B14F-4D97-AF65-F5344CB8AC3E}">
        <p14:creationId xmlns:p14="http://schemas.microsoft.com/office/powerpoint/2010/main" val="2578935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charset="0"/>
                <a:cs typeface="Arial" charset="0"/>
              </a:rPr>
              <a:t>Survey – Analysis</a:t>
            </a:r>
            <a:endParaRPr lang="en-US" dirty="0"/>
          </a:p>
        </p:txBody>
      </p:sp>
      <p:sp>
        <p:nvSpPr>
          <p:cNvPr id="6" name="Content Placeholder 5"/>
          <p:cNvSpPr>
            <a:spLocks noGrp="1"/>
          </p:cNvSpPr>
          <p:nvPr>
            <p:ph idx="1"/>
          </p:nvPr>
        </p:nvSpPr>
        <p:spPr/>
        <p:txBody>
          <a:bodyPr/>
          <a:lstStyle/>
          <a:p>
            <a:r>
              <a:rPr lang="en-US" sz="4000" b="1" dirty="0">
                <a:solidFill>
                  <a:srgbClr val="230872"/>
                </a:solidFill>
              </a:rPr>
              <a:t>Upper-Limb</a:t>
            </a:r>
          </a:p>
        </p:txBody>
      </p:sp>
      <p:sp>
        <p:nvSpPr>
          <p:cNvPr id="4" name="Footer Placeholder 3"/>
          <p:cNvSpPr>
            <a:spLocks noGrp="1"/>
          </p:cNvSpPr>
          <p:nvPr>
            <p:ph type="ftr" sz="quarter" idx="10"/>
          </p:nvPr>
        </p:nvSpPr>
        <p:spPr/>
        <p:txBody>
          <a:bodyPr/>
          <a:lstStyle/>
          <a:p>
            <a:pPr>
              <a:defRPr/>
            </a:pPr>
            <a:r>
              <a:rPr lang="en-US" dirty="0"/>
              <a:t>©2014 Northwestern University Prosthetics-Orthotics Center for Education and Research</a:t>
            </a:r>
          </a:p>
        </p:txBody>
      </p:sp>
      <p:sp>
        <p:nvSpPr>
          <p:cNvPr id="2" name="Slide Number Placeholder 1"/>
          <p:cNvSpPr>
            <a:spLocks noGrp="1"/>
          </p:cNvSpPr>
          <p:nvPr>
            <p:ph type="sldNum" sz="quarter" idx="11"/>
          </p:nvPr>
        </p:nvSpPr>
        <p:spPr/>
        <p:txBody>
          <a:bodyPr/>
          <a:lstStyle/>
          <a:p>
            <a:r>
              <a:rPr lang="en-US" dirty="0"/>
              <a:t>Webinar – </a:t>
            </a:r>
            <a:fld id="{F8F31D49-5FDD-624D-89E0-0E9E328CEB4B}" type="slidenum">
              <a:rPr lang="en-US"/>
              <a:pPr/>
              <a:t>33</a:t>
            </a:fld>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407" y="3276600"/>
            <a:ext cx="4437761" cy="2706463"/>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1260" y="1919585"/>
            <a:ext cx="4572000" cy="2576215"/>
          </a:xfrm>
          <a:prstGeom prst="rect">
            <a:avLst/>
          </a:prstGeom>
        </p:spPr>
      </p:pic>
      <p:sp>
        <p:nvSpPr>
          <p:cNvPr id="8" name="TextBox 7"/>
          <p:cNvSpPr txBox="1"/>
          <p:nvPr/>
        </p:nvSpPr>
        <p:spPr>
          <a:xfrm>
            <a:off x="7357151" y="4461932"/>
            <a:ext cx="1467713" cy="230832"/>
          </a:xfrm>
          <a:prstGeom prst="rect">
            <a:avLst/>
          </a:prstGeom>
          <a:noFill/>
        </p:spPr>
        <p:txBody>
          <a:bodyPr wrap="none" rtlCol="0">
            <a:spAutoFit/>
          </a:bodyPr>
          <a:lstStyle/>
          <a:p>
            <a:r>
              <a:rPr lang="en-US" sz="900" dirty="0"/>
              <a:t>FEMA/Jocelyn Augustino</a:t>
            </a:r>
          </a:p>
        </p:txBody>
      </p:sp>
    </p:spTree>
    <p:extLst>
      <p:ext uri="{BB962C8B-B14F-4D97-AF65-F5344CB8AC3E}">
        <p14:creationId xmlns:p14="http://schemas.microsoft.com/office/powerpoint/2010/main" val="3064840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Factors</a:t>
            </a:r>
            <a:r>
              <a:rPr lang="en-US" dirty="0">
                <a:latin typeface="Arial" charset="0"/>
                <a:cs typeface="Arial" charset="0"/>
              </a:rPr>
              <a:t> – Upper-Limb</a:t>
            </a:r>
            <a:endParaRPr lang="en-US" dirty="0"/>
          </a:p>
        </p:txBody>
      </p:sp>
      <p:sp>
        <p:nvSpPr>
          <p:cNvPr id="7" name="Content Placeholder 6"/>
          <p:cNvSpPr>
            <a:spLocks noGrp="1"/>
          </p:cNvSpPr>
          <p:nvPr>
            <p:ph sz="quarter" idx="16"/>
          </p:nvPr>
        </p:nvSpPr>
        <p:spPr>
          <a:xfrm>
            <a:off x="457200" y="1114778"/>
            <a:ext cx="8229599" cy="4648200"/>
          </a:xfrm>
        </p:spPr>
        <p:txBody>
          <a:bodyPr/>
          <a:lstStyle/>
          <a:p>
            <a:r>
              <a:rPr lang="en-US" dirty="0"/>
              <a:t>Components</a:t>
            </a:r>
          </a:p>
          <a:p>
            <a:pPr lvl="1">
              <a:tabLst>
                <a:tab pos="635000" algn="l"/>
              </a:tabLst>
            </a:pPr>
            <a:r>
              <a:rPr lang="en-US" dirty="0"/>
              <a:t>11	farmers and ranchers</a:t>
            </a:r>
          </a:p>
          <a:p>
            <a:pPr lvl="1">
              <a:tabLst>
                <a:tab pos="635000" algn="l"/>
              </a:tabLst>
            </a:pPr>
            <a:r>
              <a:rPr lang="en-US" dirty="0"/>
              <a:t>8	used body-powered prostheses as their primary work prosthesis</a:t>
            </a:r>
          </a:p>
          <a:p>
            <a:pPr lvl="2"/>
            <a:r>
              <a:rPr lang="en-US" dirty="0"/>
              <a:t>1  wrist disarticulation (WD)</a:t>
            </a:r>
          </a:p>
          <a:p>
            <a:pPr lvl="2"/>
            <a:r>
              <a:rPr lang="en-US" dirty="0"/>
              <a:t>2  below elbow (BE)</a:t>
            </a:r>
          </a:p>
          <a:p>
            <a:pPr lvl="2"/>
            <a:r>
              <a:rPr lang="en-US" dirty="0"/>
              <a:t>2  above elbow (AE)</a:t>
            </a:r>
          </a:p>
          <a:p>
            <a:pPr lvl="2"/>
            <a:r>
              <a:rPr lang="en-US" dirty="0"/>
              <a:t>1  bilateral BE (bilateral prostheses)</a:t>
            </a:r>
          </a:p>
          <a:p>
            <a:pPr lvl="2"/>
            <a:r>
              <a:rPr lang="en-US" dirty="0"/>
              <a:t>1  BE / AE (bilateral prostheses)</a:t>
            </a:r>
          </a:p>
          <a:p>
            <a:pPr lvl="2"/>
            <a:r>
              <a:rPr lang="en-US" dirty="0"/>
              <a:t>1  bilateral AE (unilateral prosthesis)</a:t>
            </a:r>
          </a:p>
          <a:p>
            <a:pPr lvl="2"/>
            <a:endParaRPr lang="en-US" dirty="0"/>
          </a:p>
        </p:txBody>
      </p:sp>
      <p:sp>
        <p:nvSpPr>
          <p:cNvPr id="4" name="Footer Placeholder 3"/>
          <p:cNvSpPr>
            <a:spLocks noGrp="1"/>
          </p:cNvSpPr>
          <p:nvPr>
            <p:ph type="ftr" sz="quarter" idx="17"/>
          </p:nvPr>
        </p:nvSpPr>
        <p:spPr/>
        <p:txBody>
          <a:bodyPr/>
          <a:lstStyle/>
          <a:p>
            <a:pPr algn="l">
              <a:defRPr/>
            </a:pPr>
            <a:r>
              <a:rPr lang="en-US" b="1"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r>
              <a:rPr lang="en-US" dirty="0"/>
              <a:t>Webinar – </a:t>
            </a:r>
            <a:fld id="{F918A504-9DBA-FA42-BC6A-E2D36DF8AEDE}" type="slidenum">
              <a:rPr lang="en-US"/>
              <a:pPr/>
              <a:t>34</a:t>
            </a:fld>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67400" y="2596761"/>
            <a:ext cx="2667000" cy="1459516"/>
          </a:xfrm>
          <a:prstGeom prst="rect">
            <a:avLst/>
          </a:prstGeom>
        </p:spPr>
      </p:pic>
      <p:sp>
        <p:nvSpPr>
          <p:cNvPr id="6" name="TextBox 5"/>
          <p:cNvSpPr txBox="1"/>
          <p:nvPr/>
        </p:nvSpPr>
        <p:spPr>
          <a:xfrm>
            <a:off x="6527681" y="4056277"/>
            <a:ext cx="2110649" cy="307777"/>
          </a:xfrm>
          <a:prstGeom prst="rect">
            <a:avLst/>
          </a:prstGeom>
          <a:noFill/>
        </p:spPr>
        <p:txBody>
          <a:bodyPr wrap="none" rtlCol="0">
            <a:spAutoFit/>
          </a:bodyPr>
          <a:lstStyle/>
          <a:p>
            <a:pPr algn="r"/>
            <a:r>
              <a:rPr lang="en-US" sz="1400" dirty="0"/>
              <a:t>Below elbow prosthesis</a:t>
            </a:r>
          </a:p>
        </p:txBody>
      </p:sp>
    </p:spTree>
    <p:extLst>
      <p:ext uri="{BB962C8B-B14F-4D97-AF65-F5344CB8AC3E}">
        <p14:creationId xmlns:p14="http://schemas.microsoft.com/office/powerpoint/2010/main" val="233908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Factors</a:t>
            </a:r>
            <a:r>
              <a:rPr lang="en-US" dirty="0">
                <a:latin typeface="Arial" charset="0"/>
                <a:cs typeface="Arial" charset="0"/>
              </a:rPr>
              <a:t> – Upper-Limb</a:t>
            </a:r>
            <a:endParaRPr lang="en-US" dirty="0"/>
          </a:p>
        </p:txBody>
      </p:sp>
      <p:sp>
        <p:nvSpPr>
          <p:cNvPr id="7" name="Content Placeholder 6"/>
          <p:cNvSpPr>
            <a:spLocks noGrp="1"/>
          </p:cNvSpPr>
          <p:nvPr>
            <p:ph sz="quarter" idx="16"/>
          </p:nvPr>
        </p:nvSpPr>
        <p:spPr>
          <a:xfrm>
            <a:off x="457200" y="1114778"/>
            <a:ext cx="8229599" cy="4648200"/>
          </a:xfrm>
        </p:spPr>
        <p:txBody>
          <a:bodyPr/>
          <a:lstStyle/>
          <a:p>
            <a:r>
              <a:rPr lang="en-US" dirty="0"/>
              <a:t>Components</a:t>
            </a:r>
          </a:p>
          <a:p>
            <a:pPr lvl="1"/>
            <a:r>
              <a:rPr lang="en-US" dirty="0"/>
              <a:t>10  body-powered prostheses</a:t>
            </a:r>
          </a:p>
          <a:p>
            <a:pPr lvl="2"/>
            <a:r>
              <a:rPr lang="en-US" dirty="0"/>
              <a:t>4  prostheses used with multiple prehension devices</a:t>
            </a:r>
          </a:p>
          <a:p>
            <a:pPr lvl="2"/>
            <a:r>
              <a:rPr lang="en-US" dirty="0"/>
              <a:t>Prehension or terminal device</a:t>
            </a:r>
          </a:p>
          <a:p>
            <a:pPr lvl="3"/>
            <a:r>
              <a:rPr lang="en-US" dirty="0"/>
              <a:t>7  Dorrance #7 Hook</a:t>
            </a:r>
          </a:p>
          <a:p>
            <a:pPr lvl="3"/>
            <a:r>
              <a:rPr lang="en-US" dirty="0"/>
              <a:t>5  Dorrance #5 Hook or similar</a:t>
            </a:r>
          </a:p>
          <a:p>
            <a:pPr lvl="3"/>
            <a:r>
              <a:rPr lang="en-US" dirty="0"/>
              <a:t>1  each for:</a:t>
            </a:r>
          </a:p>
          <a:p>
            <a:pPr lvl="4"/>
            <a:r>
              <a:rPr lang="en-US" dirty="0"/>
              <a:t>other type of split hook</a:t>
            </a:r>
          </a:p>
          <a:p>
            <a:pPr lvl="4"/>
            <a:r>
              <a:rPr lang="en-US" dirty="0"/>
              <a:t>TRS GRIP</a:t>
            </a:r>
          </a:p>
          <a:p>
            <a:pPr lvl="4"/>
            <a:r>
              <a:rPr lang="en-US" dirty="0"/>
              <a:t>assorted tools</a:t>
            </a:r>
          </a:p>
          <a:p>
            <a:pPr lvl="4"/>
            <a:endParaRPr lang="en-US" dirty="0"/>
          </a:p>
        </p:txBody>
      </p:sp>
      <p:sp>
        <p:nvSpPr>
          <p:cNvPr id="4" name="Footer Placeholder 3"/>
          <p:cNvSpPr>
            <a:spLocks noGrp="1"/>
          </p:cNvSpPr>
          <p:nvPr>
            <p:ph type="ftr" sz="quarter" idx="17"/>
          </p:nvPr>
        </p:nvSpPr>
        <p:spPr/>
        <p:txBody>
          <a:bodyPr/>
          <a:lstStyle/>
          <a:p>
            <a:pPr algn="l">
              <a:defRPr/>
            </a:pPr>
            <a:r>
              <a:rPr lang="en-US" b="1"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r>
              <a:rPr lang="en-US" dirty="0"/>
              <a:t>Webinar – </a:t>
            </a:r>
            <a:fld id="{F918A504-9DBA-FA42-BC6A-E2D36DF8AEDE}" type="slidenum">
              <a:rPr lang="en-US"/>
              <a:pPr/>
              <a:t>35</a:t>
            </a:fld>
            <a:endParaRPr lang="en-US" dirty="0"/>
          </a:p>
        </p:txBody>
      </p:sp>
      <p:grpSp>
        <p:nvGrpSpPr>
          <p:cNvPr id="11" name="Group 10"/>
          <p:cNvGrpSpPr/>
          <p:nvPr/>
        </p:nvGrpSpPr>
        <p:grpSpPr>
          <a:xfrm>
            <a:off x="4192625" y="3048000"/>
            <a:ext cx="1218845" cy="2543802"/>
            <a:chOff x="5029200" y="2634053"/>
            <a:chExt cx="1218845" cy="2543802"/>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9200" y="2634053"/>
              <a:ext cx="1218845" cy="2047094"/>
            </a:xfrm>
            <a:prstGeom prst="rect">
              <a:avLst/>
            </a:prstGeom>
          </p:spPr>
        </p:pic>
        <p:sp>
          <p:nvSpPr>
            <p:cNvPr id="8" name="TextBox 7"/>
            <p:cNvSpPr txBox="1"/>
            <p:nvPr/>
          </p:nvSpPr>
          <p:spPr>
            <a:xfrm>
              <a:off x="5181600" y="4654635"/>
              <a:ext cx="923062" cy="523220"/>
            </a:xfrm>
            <a:prstGeom prst="rect">
              <a:avLst/>
            </a:prstGeom>
            <a:noFill/>
          </p:spPr>
          <p:txBody>
            <a:bodyPr wrap="none" rtlCol="0">
              <a:spAutoFit/>
            </a:bodyPr>
            <a:lstStyle/>
            <a:p>
              <a:pPr algn="r"/>
              <a:r>
                <a:rPr lang="en-US" sz="1400" dirty="0"/>
                <a:t>Dorrance</a:t>
              </a:r>
            </a:p>
            <a:p>
              <a:pPr algn="ctr"/>
              <a:r>
                <a:rPr lang="en-US" sz="1400" dirty="0"/>
                <a:t>#7 Hook</a:t>
              </a:r>
            </a:p>
          </p:txBody>
        </p:sp>
      </p:grpSp>
      <p:grpSp>
        <p:nvGrpSpPr>
          <p:cNvPr id="10" name="Group 9"/>
          <p:cNvGrpSpPr/>
          <p:nvPr/>
        </p:nvGrpSpPr>
        <p:grpSpPr>
          <a:xfrm>
            <a:off x="5742336" y="3534350"/>
            <a:ext cx="943770" cy="2256850"/>
            <a:chOff x="6694823" y="2914570"/>
            <a:chExt cx="943770" cy="2256850"/>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94823" y="2914570"/>
              <a:ext cx="942256" cy="1766577"/>
            </a:xfrm>
            <a:prstGeom prst="rect">
              <a:avLst/>
            </a:prstGeom>
          </p:spPr>
        </p:pic>
        <p:sp>
          <p:nvSpPr>
            <p:cNvPr id="9" name="TextBox 8"/>
            <p:cNvSpPr txBox="1"/>
            <p:nvPr/>
          </p:nvSpPr>
          <p:spPr>
            <a:xfrm>
              <a:off x="6715531" y="4648200"/>
              <a:ext cx="923062" cy="523220"/>
            </a:xfrm>
            <a:prstGeom prst="rect">
              <a:avLst/>
            </a:prstGeom>
            <a:noFill/>
          </p:spPr>
          <p:txBody>
            <a:bodyPr wrap="none" rtlCol="0">
              <a:spAutoFit/>
            </a:bodyPr>
            <a:lstStyle/>
            <a:p>
              <a:pPr algn="r"/>
              <a:r>
                <a:rPr lang="en-US" sz="1400" dirty="0"/>
                <a:t>Dorrance</a:t>
              </a:r>
            </a:p>
            <a:p>
              <a:pPr algn="ctr"/>
              <a:r>
                <a:rPr lang="en-US" sz="1400" dirty="0"/>
                <a:t>#5 Hook</a:t>
              </a:r>
            </a:p>
          </p:txBody>
        </p:sp>
      </p:grpSp>
      <p:grpSp>
        <p:nvGrpSpPr>
          <p:cNvPr id="16" name="Group 15"/>
          <p:cNvGrpSpPr/>
          <p:nvPr/>
        </p:nvGrpSpPr>
        <p:grpSpPr>
          <a:xfrm>
            <a:off x="7002620" y="4381523"/>
            <a:ext cx="1707395" cy="1562077"/>
            <a:chOff x="7002620" y="4381523"/>
            <a:chExt cx="1707395" cy="1562077"/>
          </a:xfrm>
        </p:grpSpPr>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02620" y="4381523"/>
              <a:ext cx="1707395" cy="1267687"/>
            </a:xfrm>
            <a:prstGeom prst="rect">
              <a:avLst/>
            </a:prstGeom>
          </p:spPr>
        </p:pic>
        <p:sp>
          <p:nvSpPr>
            <p:cNvPr id="13" name="TextBox 12"/>
            <p:cNvSpPr txBox="1"/>
            <p:nvPr/>
          </p:nvSpPr>
          <p:spPr>
            <a:xfrm>
              <a:off x="7352689" y="5635823"/>
              <a:ext cx="1029311" cy="307777"/>
            </a:xfrm>
            <a:prstGeom prst="rect">
              <a:avLst/>
            </a:prstGeom>
            <a:noFill/>
          </p:spPr>
          <p:txBody>
            <a:bodyPr wrap="none" rtlCol="0">
              <a:spAutoFit/>
            </a:bodyPr>
            <a:lstStyle/>
            <a:p>
              <a:pPr algn="r"/>
              <a:r>
                <a:rPr lang="en-US" sz="1400" dirty="0"/>
                <a:t>TRS GRIP</a:t>
              </a:r>
            </a:p>
          </p:txBody>
        </p:sp>
      </p:grpSp>
    </p:spTree>
    <p:extLst>
      <p:ext uri="{BB962C8B-B14F-4D97-AF65-F5344CB8AC3E}">
        <p14:creationId xmlns:p14="http://schemas.microsoft.com/office/powerpoint/2010/main" val="197376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Factors</a:t>
            </a:r>
            <a:r>
              <a:rPr lang="en-US" dirty="0">
                <a:latin typeface="Arial" charset="0"/>
                <a:cs typeface="Arial" charset="0"/>
              </a:rPr>
              <a:t> – Upper-Limb</a:t>
            </a:r>
            <a:endParaRPr lang="en-US" dirty="0"/>
          </a:p>
        </p:txBody>
      </p:sp>
      <p:sp>
        <p:nvSpPr>
          <p:cNvPr id="7" name="Content Placeholder 6"/>
          <p:cNvSpPr>
            <a:spLocks noGrp="1"/>
          </p:cNvSpPr>
          <p:nvPr>
            <p:ph sz="quarter" idx="16"/>
          </p:nvPr>
        </p:nvSpPr>
        <p:spPr>
          <a:xfrm>
            <a:off x="457200" y="1114778"/>
            <a:ext cx="8229599" cy="5057422"/>
          </a:xfrm>
        </p:spPr>
        <p:txBody>
          <a:bodyPr/>
          <a:lstStyle/>
          <a:p>
            <a:r>
              <a:rPr lang="en-US" dirty="0"/>
              <a:t>Components</a:t>
            </a:r>
          </a:p>
          <a:p>
            <a:pPr lvl="1"/>
            <a:r>
              <a:rPr lang="en-US" dirty="0"/>
              <a:t>10  body-powered prostheses (continued)</a:t>
            </a:r>
          </a:p>
          <a:p>
            <a:pPr lvl="2"/>
            <a:r>
              <a:rPr lang="en-US" dirty="0"/>
              <a:t>Wrist rotation units</a:t>
            </a:r>
          </a:p>
          <a:p>
            <a:pPr lvl="3"/>
            <a:r>
              <a:rPr lang="en-US" dirty="0"/>
              <a:t>5  friction</a:t>
            </a:r>
          </a:p>
          <a:p>
            <a:pPr lvl="3"/>
            <a:r>
              <a:rPr lang="en-US" dirty="0"/>
              <a:t>5  locking with quick disconnect feature for multiple terminal devices</a:t>
            </a:r>
          </a:p>
          <a:p>
            <a:pPr lvl="4"/>
            <a:r>
              <a:rPr lang="en-US" dirty="0"/>
              <a:t>3  used for quick disconnect feature</a:t>
            </a:r>
          </a:p>
          <a:p>
            <a:pPr lvl="2"/>
            <a:r>
              <a:rPr lang="en-US" dirty="0"/>
              <a:t>Wrist flexion</a:t>
            </a:r>
          </a:p>
          <a:p>
            <a:pPr lvl="3"/>
            <a:r>
              <a:rPr lang="en-US" dirty="0"/>
              <a:t>5  units</a:t>
            </a:r>
          </a:p>
          <a:p>
            <a:pPr lvl="4"/>
            <a:r>
              <a:rPr lang="en-US" dirty="0"/>
              <a:t>1  above elbow</a:t>
            </a:r>
          </a:p>
          <a:p>
            <a:pPr lvl="4"/>
            <a:r>
              <a:rPr lang="en-US" dirty="0"/>
              <a:t>1  bilateral below elbow (only 1 used)</a:t>
            </a:r>
          </a:p>
          <a:p>
            <a:pPr lvl="4"/>
            <a:r>
              <a:rPr lang="en-US" dirty="0"/>
              <a:t>1  below elbow / above elbow (2 used)</a:t>
            </a:r>
          </a:p>
          <a:p>
            <a:pPr lvl="4"/>
            <a:r>
              <a:rPr lang="en-US" dirty="0"/>
              <a:t>1  bilateral above elbow(1 used with unilateral prosthesis)</a:t>
            </a:r>
          </a:p>
          <a:p>
            <a:pPr lvl="2"/>
            <a:r>
              <a:rPr lang="en-US" dirty="0"/>
              <a:t>Elbows (4 above elbow prostheses)</a:t>
            </a:r>
          </a:p>
          <a:p>
            <a:pPr lvl="3"/>
            <a:r>
              <a:rPr lang="en-US" dirty="0"/>
              <a:t>4  mechanical</a:t>
            </a:r>
          </a:p>
        </p:txBody>
      </p:sp>
      <p:sp>
        <p:nvSpPr>
          <p:cNvPr id="4" name="Footer Placeholder 3"/>
          <p:cNvSpPr>
            <a:spLocks noGrp="1"/>
          </p:cNvSpPr>
          <p:nvPr>
            <p:ph type="ftr" sz="quarter" idx="17"/>
          </p:nvPr>
        </p:nvSpPr>
        <p:spPr/>
        <p:txBody>
          <a:bodyPr/>
          <a:lstStyle/>
          <a:p>
            <a:pPr algn="l">
              <a:defRPr/>
            </a:pPr>
            <a:r>
              <a:rPr lang="en-US" b="1"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r>
              <a:rPr lang="en-US" dirty="0"/>
              <a:t>Webinar – </a:t>
            </a:r>
            <a:fld id="{F918A504-9DBA-FA42-BC6A-E2D36DF8AEDE}" type="slidenum">
              <a:rPr lang="en-US"/>
              <a:pPr/>
              <a:t>36</a:t>
            </a:fld>
            <a:endParaRPr lang="en-US" dirty="0"/>
          </a:p>
        </p:txBody>
      </p:sp>
    </p:spTree>
    <p:extLst>
      <p:ext uri="{BB962C8B-B14F-4D97-AF65-F5344CB8AC3E}">
        <p14:creationId xmlns:p14="http://schemas.microsoft.com/office/powerpoint/2010/main" val="358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Factors</a:t>
            </a:r>
            <a:r>
              <a:rPr lang="en-US" dirty="0">
                <a:latin typeface="Arial" charset="0"/>
                <a:cs typeface="Arial" charset="0"/>
              </a:rPr>
              <a:t> – Upper-Limb</a:t>
            </a:r>
            <a:endParaRPr lang="en-US" dirty="0"/>
          </a:p>
        </p:txBody>
      </p:sp>
      <p:sp>
        <p:nvSpPr>
          <p:cNvPr id="7" name="Content Placeholder 6"/>
          <p:cNvSpPr>
            <a:spLocks noGrp="1"/>
          </p:cNvSpPr>
          <p:nvPr>
            <p:ph sz="quarter" idx="16"/>
          </p:nvPr>
        </p:nvSpPr>
        <p:spPr>
          <a:xfrm>
            <a:off x="457200" y="1114778"/>
            <a:ext cx="8229599" cy="5057422"/>
          </a:xfrm>
        </p:spPr>
        <p:txBody>
          <a:bodyPr/>
          <a:lstStyle/>
          <a:p>
            <a:r>
              <a:rPr lang="en-US" dirty="0"/>
              <a:t>Components</a:t>
            </a:r>
          </a:p>
          <a:p>
            <a:pPr lvl="1"/>
            <a:r>
              <a:rPr lang="en-US" dirty="0"/>
              <a:t>10  body-powered prostheses (continued)</a:t>
            </a:r>
          </a:p>
          <a:p>
            <a:pPr lvl="2"/>
            <a:r>
              <a:rPr lang="en-US" dirty="0"/>
              <a:t>Wrist rotation units</a:t>
            </a:r>
          </a:p>
          <a:p>
            <a:pPr lvl="3"/>
            <a:r>
              <a:rPr lang="en-US" dirty="0"/>
              <a:t>5  friction</a:t>
            </a:r>
          </a:p>
          <a:p>
            <a:pPr lvl="3"/>
            <a:r>
              <a:rPr lang="en-US" dirty="0"/>
              <a:t>5  locking with quick disconnect feature for multiple terminal devices</a:t>
            </a:r>
          </a:p>
          <a:p>
            <a:pPr lvl="4"/>
            <a:r>
              <a:rPr lang="en-US" dirty="0"/>
              <a:t>3  used for quick disconnect feature</a:t>
            </a:r>
          </a:p>
          <a:p>
            <a:pPr lvl="2"/>
            <a:r>
              <a:rPr lang="en-US" dirty="0"/>
              <a:t>Wrist flexion</a:t>
            </a:r>
          </a:p>
          <a:p>
            <a:pPr lvl="3"/>
            <a:r>
              <a:rPr lang="en-US" dirty="0"/>
              <a:t>5  units</a:t>
            </a:r>
          </a:p>
          <a:p>
            <a:pPr lvl="4"/>
            <a:r>
              <a:rPr lang="en-US" dirty="0"/>
              <a:t>1  above elbow</a:t>
            </a:r>
          </a:p>
          <a:p>
            <a:pPr lvl="4"/>
            <a:r>
              <a:rPr lang="en-US" dirty="0"/>
              <a:t>1  bilateral below elbow (only 1 used)</a:t>
            </a:r>
          </a:p>
          <a:p>
            <a:pPr lvl="4"/>
            <a:r>
              <a:rPr lang="en-US" dirty="0"/>
              <a:t>1  below elbow / above elbow (2 used)</a:t>
            </a:r>
          </a:p>
          <a:p>
            <a:pPr lvl="4"/>
            <a:r>
              <a:rPr lang="en-US" dirty="0"/>
              <a:t>1  bilateral above elbow(1 used with unilateral prosthesis)</a:t>
            </a:r>
          </a:p>
          <a:p>
            <a:pPr lvl="2"/>
            <a:r>
              <a:rPr lang="en-US" dirty="0"/>
              <a:t>Elbows (4 above elbow prostheses)</a:t>
            </a:r>
          </a:p>
          <a:p>
            <a:pPr lvl="3"/>
            <a:r>
              <a:rPr lang="en-US" dirty="0"/>
              <a:t>4  mechanical</a:t>
            </a:r>
          </a:p>
        </p:txBody>
      </p:sp>
      <p:sp>
        <p:nvSpPr>
          <p:cNvPr id="4" name="Footer Placeholder 3"/>
          <p:cNvSpPr>
            <a:spLocks noGrp="1"/>
          </p:cNvSpPr>
          <p:nvPr>
            <p:ph type="ftr" sz="quarter" idx="17"/>
          </p:nvPr>
        </p:nvSpPr>
        <p:spPr/>
        <p:txBody>
          <a:bodyPr/>
          <a:lstStyle/>
          <a:p>
            <a:pPr algn="l">
              <a:defRPr/>
            </a:pPr>
            <a:r>
              <a:rPr lang="en-US" b="1"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r>
              <a:rPr lang="en-US" dirty="0"/>
              <a:t>Webinar – </a:t>
            </a:r>
            <a:fld id="{F918A504-9DBA-FA42-BC6A-E2D36DF8AEDE}" type="slidenum">
              <a:rPr lang="en-US"/>
              <a:pPr/>
              <a:t>37</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53852" y="3352800"/>
            <a:ext cx="1237364" cy="1600200"/>
          </a:xfrm>
          <a:prstGeom prst="rect">
            <a:avLst/>
          </a:prstGeom>
        </p:spPr>
      </p:pic>
      <p:sp>
        <p:nvSpPr>
          <p:cNvPr id="9" name="TextBox 8"/>
          <p:cNvSpPr txBox="1"/>
          <p:nvPr/>
        </p:nvSpPr>
        <p:spPr>
          <a:xfrm>
            <a:off x="6781799" y="3306482"/>
            <a:ext cx="1905000" cy="830997"/>
          </a:xfrm>
          <a:prstGeom prst="rect">
            <a:avLst/>
          </a:prstGeom>
          <a:noFill/>
        </p:spPr>
        <p:txBody>
          <a:bodyPr wrap="square" rtlCol="0">
            <a:spAutoFit/>
          </a:bodyPr>
          <a:lstStyle/>
          <a:p>
            <a:r>
              <a:rPr lang="en-US" sz="1600" dirty="0"/>
              <a:t>Wrist flexion unit, showing multiple positions</a:t>
            </a:r>
          </a:p>
        </p:txBody>
      </p:sp>
    </p:spTree>
    <p:extLst>
      <p:ext uri="{BB962C8B-B14F-4D97-AF65-F5344CB8AC3E}">
        <p14:creationId xmlns:p14="http://schemas.microsoft.com/office/powerpoint/2010/main" val="896305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Factors</a:t>
            </a:r>
            <a:r>
              <a:rPr lang="en-US" dirty="0">
                <a:latin typeface="Arial" charset="0"/>
                <a:cs typeface="Arial" charset="0"/>
              </a:rPr>
              <a:t> – Upper-Limb</a:t>
            </a:r>
            <a:endParaRPr lang="en-US" dirty="0"/>
          </a:p>
        </p:txBody>
      </p:sp>
      <p:sp>
        <p:nvSpPr>
          <p:cNvPr id="7" name="Content Placeholder 6"/>
          <p:cNvSpPr>
            <a:spLocks noGrp="1"/>
          </p:cNvSpPr>
          <p:nvPr>
            <p:ph sz="quarter" idx="16"/>
          </p:nvPr>
        </p:nvSpPr>
        <p:spPr>
          <a:xfrm>
            <a:off x="457200" y="1114778"/>
            <a:ext cx="8229599" cy="5057422"/>
          </a:xfrm>
        </p:spPr>
        <p:txBody>
          <a:bodyPr/>
          <a:lstStyle/>
          <a:p>
            <a:r>
              <a:rPr lang="en-US" dirty="0"/>
              <a:t>Components</a:t>
            </a:r>
          </a:p>
          <a:p>
            <a:pPr lvl="1"/>
            <a:r>
              <a:rPr lang="en-US" dirty="0"/>
              <a:t>10  body-powered prostheses (continued)</a:t>
            </a:r>
          </a:p>
          <a:p>
            <a:pPr lvl="2"/>
            <a:r>
              <a:rPr lang="en-US" dirty="0"/>
              <a:t>Wrist rotation units</a:t>
            </a:r>
          </a:p>
          <a:p>
            <a:pPr lvl="3"/>
            <a:r>
              <a:rPr lang="en-US" dirty="0"/>
              <a:t>5  friction</a:t>
            </a:r>
          </a:p>
          <a:p>
            <a:pPr lvl="3"/>
            <a:r>
              <a:rPr lang="en-US" dirty="0"/>
              <a:t>5  locking with quick disconnect feature for multiple terminal devices</a:t>
            </a:r>
          </a:p>
          <a:p>
            <a:pPr lvl="4"/>
            <a:r>
              <a:rPr lang="en-US" dirty="0"/>
              <a:t>3  used for quick disconnect feature</a:t>
            </a:r>
          </a:p>
          <a:p>
            <a:pPr lvl="2"/>
            <a:r>
              <a:rPr lang="en-US" dirty="0"/>
              <a:t>Wrist flexion</a:t>
            </a:r>
          </a:p>
          <a:p>
            <a:pPr lvl="3"/>
            <a:r>
              <a:rPr lang="en-US" dirty="0"/>
              <a:t>5  units</a:t>
            </a:r>
          </a:p>
          <a:p>
            <a:pPr lvl="4"/>
            <a:r>
              <a:rPr lang="en-US" dirty="0"/>
              <a:t>1  above elbow</a:t>
            </a:r>
          </a:p>
          <a:p>
            <a:pPr lvl="4"/>
            <a:r>
              <a:rPr lang="en-US" dirty="0"/>
              <a:t>1  bilateral below elbow (only 1 used)</a:t>
            </a:r>
          </a:p>
          <a:p>
            <a:pPr lvl="4"/>
            <a:r>
              <a:rPr lang="en-US" dirty="0"/>
              <a:t>1  below elbow / above elbow (2 used)</a:t>
            </a:r>
          </a:p>
          <a:p>
            <a:pPr lvl="4"/>
            <a:r>
              <a:rPr lang="en-US" dirty="0"/>
              <a:t>1  bilateral above elbow(1 used with unilateral prosthesis)</a:t>
            </a:r>
          </a:p>
          <a:p>
            <a:pPr lvl="2"/>
            <a:r>
              <a:rPr lang="en-US" dirty="0"/>
              <a:t>Elbows (4 above elbow prostheses)</a:t>
            </a:r>
          </a:p>
          <a:p>
            <a:pPr lvl="3"/>
            <a:r>
              <a:rPr lang="en-US" dirty="0"/>
              <a:t>4  mechanical</a:t>
            </a:r>
          </a:p>
        </p:txBody>
      </p:sp>
      <p:sp>
        <p:nvSpPr>
          <p:cNvPr id="4" name="Footer Placeholder 3"/>
          <p:cNvSpPr>
            <a:spLocks noGrp="1"/>
          </p:cNvSpPr>
          <p:nvPr>
            <p:ph type="ftr" sz="quarter" idx="17"/>
          </p:nvPr>
        </p:nvSpPr>
        <p:spPr/>
        <p:txBody>
          <a:bodyPr/>
          <a:lstStyle/>
          <a:p>
            <a:pPr algn="l">
              <a:defRPr/>
            </a:pPr>
            <a:r>
              <a:rPr lang="en-US" b="1"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r>
              <a:rPr lang="en-US" dirty="0"/>
              <a:t>Webinar – </a:t>
            </a:r>
            <a:fld id="{F918A504-9DBA-FA42-BC6A-E2D36DF8AEDE}" type="slidenum">
              <a:rPr lang="en-US"/>
              <a:pPr/>
              <a:t>38</a:t>
            </a:fld>
            <a:endParaRPr lang="en-US" dirty="0"/>
          </a:p>
        </p:txBody>
      </p:sp>
      <p:pic>
        <p:nvPicPr>
          <p:cNvPr id="8" name="Picture 5" descr="StandElbow"/>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010400" y="4648200"/>
            <a:ext cx="1503554" cy="163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257800" y="5909846"/>
            <a:ext cx="1905000" cy="338554"/>
          </a:xfrm>
          <a:prstGeom prst="rect">
            <a:avLst/>
          </a:prstGeom>
          <a:noFill/>
        </p:spPr>
        <p:txBody>
          <a:bodyPr wrap="square" rtlCol="0">
            <a:spAutoFit/>
          </a:bodyPr>
          <a:lstStyle/>
          <a:p>
            <a:r>
              <a:rPr lang="en-US" sz="1600" dirty="0"/>
              <a:t>Mechanical elbow</a:t>
            </a:r>
          </a:p>
        </p:txBody>
      </p:sp>
    </p:spTree>
    <p:extLst>
      <p:ext uri="{BB962C8B-B14F-4D97-AF65-F5344CB8AC3E}">
        <p14:creationId xmlns:p14="http://schemas.microsoft.com/office/powerpoint/2010/main" val="49496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Factors</a:t>
            </a:r>
            <a:r>
              <a:rPr lang="en-US" dirty="0">
                <a:latin typeface="Arial" charset="0"/>
                <a:cs typeface="Arial" charset="0"/>
              </a:rPr>
              <a:t> – Upper-Limb</a:t>
            </a:r>
            <a:endParaRPr lang="en-US" dirty="0"/>
          </a:p>
        </p:txBody>
      </p:sp>
      <p:sp>
        <p:nvSpPr>
          <p:cNvPr id="7" name="Content Placeholder 6"/>
          <p:cNvSpPr>
            <a:spLocks noGrp="1"/>
          </p:cNvSpPr>
          <p:nvPr>
            <p:ph sz="quarter" idx="16"/>
          </p:nvPr>
        </p:nvSpPr>
        <p:spPr>
          <a:xfrm>
            <a:off x="457200" y="1114778"/>
            <a:ext cx="8229599" cy="4648200"/>
          </a:xfrm>
        </p:spPr>
        <p:txBody>
          <a:bodyPr/>
          <a:lstStyle/>
          <a:p>
            <a:r>
              <a:rPr lang="en-US" dirty="0"/>
              <a:t>Suspension</a:t>
            </a:r>
          </a:p>
          <a:p>
            <a:pPr lvl="1"/>
            <a:r>
              <a:rPr lang="en-US" dirty="0"/>
              <a:t>10  body-powered prostheses (continued)</a:t>
            </a:r>
          </a:p>
          <a:p>
            <a:pPr lvl="2"/>
            <a:r>
              <a:rPr lang="en-US" dirty="0"/>
              <a:t>10  with harness as primary suspension</a:t>
            </a:r>
          </a:p>
          <a:p>
            <a:pPr lvl="2"/>
            <a:r>
              <a:rPr lang="en-US" dirty="0"/>
              <a:t>1  supplemented with a self-suspending socket</a:t>
            </a:r>
          </a:p>
          <a:p>
            <a:pPr lvl="3"/>
            <a:r>
              <a:rPr lang="en-US" dirty="0"/>
              <a:t>below elbow</a:t>
            </a:r>
          </a:p>
          <a:p>
            <a:pPr lvl="2"/>
            <a:r>
              <a:rPr lang="en-US" dirty="0"/>
              <a:t>2  supplemented with a pin and lock system</a:t>
            </a:r>
          </a:p>
          <a:p>
            <a:pPr lvl="3"/>
            <a:r>
              <a:rPr lang="en-US" dirty="0"/>
              <a:t>1  below elbow</a:t>
            </a:r>
          </a:p>
          <a:p>
            <a:pPr lvl="3"/>
            <a:r>
              <a:rPr lang="en-US" dirty="0"/>
              <a:t>1  above elbow</a:t>
            </a:r>
          </a:p>
        </p:txBody>
      </p:sp>
      <p:sp>
        <p:nvSpPr>
          <p:cNvPr id="4" name="Footer Placeholder 3"/>
          <p:cNvSpPr>
            <a:spLocks noGrp="1"/>
          </p:cNvSpPr>
          <p:nvPr>
            <p:ph type="ftr" sz="quarter" idx="17"/>
          </p:nvPr>
        </p:nvSpPr>
        <p:spPr/>
        <p:txBody>
          <a:bodyPr/>
          <a:lstStyle/>
          <a:p>
            <a:pPr algn="l">
              <a:defRPr/>
            </a:pPr>
            <a:r>
              <a:rPr lang="en-US" b="1"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r>
              <a:rPr lang="en-US" dirty="0"/>
              <a:t>Webinar – </a:t>
            </a:r>
            <a:fld id="{F918A504-9DBA-FA42-BC6A-E2D36DF8AEDE}" type="slidenum">
              <a:rPr lang="en-US"/>
              <a:pPr/>
              <a:t>39</a:t>
            </a:fld>
            <a:endParaRPr lang="en-US" dirty="0"/>
          </a:p>
        </p:txBody>
      </p:sp>
      <p:pic>
        <p:nvPicPr>
          <p:cNvPr id="6" name="Picture 3" descr="tmp48A-2.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flipH="1">
            <a:off x="3748087" y="3733800"/>
            <a:ext cx="5014913" cy="2497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64616" y="5587424"/>
            <a:ext cx="2169184" cy="584776"/>
          </a:xfrm>
          <a:prstGeom prst="rect">
            <a:avLst/>
          </a:prstGeom>
          <a:noFill/>
        </p:spPr>
        <p:txBody>
          <a:bodyPr wrap="none" rtlCol="0">
            <a:spAutoFit/>
          </a:bodyPr>
          <a:lstStyle/>
          <a:p>
            <a:r>
              <a:rPr lang="en-US" sz="1600" dirty="0"/>
              <a:t>Example below elbow</a:t>
            </a:r>
          </a:p>
          <a:p>
            <a:r>
              <a:rPr lang="en-US" sz="1600" dirty="0"/>
              <a:t>harness suspension</a:t>
            </a:r>
          </a:p>
        </p:txBody>
      </p:sp>
    </p:spTree>
    <p:extLst>
      <p:ext uri="{BB962C8B-B14F-4D97-AF65-F5344CB8AC3E}">
        <p14:creationId xmlns:p14="http://schemas.microsoft.com/office/powerpoint/2010/main" val="2674478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776" y="2222310"/>
            <a:ext cx="8229600" cy="4525962"/>
          </a:xfrm>
        </p:spPr>
        <p:txBody>
          <a:bodyPr rtlCol="0">
            <a:normAutofit/>
          </a:bodyPr>
          <a:lstStyle/>
          <a:p>
            <a:pPr marL="401822" indent="-401822" eaLnBrk="1" fontAlgn="auto" hangingPunct="1">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Echo</a:t>
            </a:r>
          </a:p>
          <a:p>
            <a:pPr marL="801872" lvl="1" indent="-401822" eaLnBrk="1" fontAlgn="auto" hangingPunct="1">
              <a:lnSpc>
                <a:spcPct val="100000"/>
              </a:lnSpc>
              <a:spcAft>
                <a:spcPts val="0"/>
              </a:spcAft>
              <a:buFont typeface="Arial" panose="020B0604020202020204" pitchFamily="34" charset="0"/>
              <a:buChar char="–"/>
              <a:defRPr/>
            </a:pPr>
            <a:r>
              <a:rPr lang="en-US" sz="2600" dirty="0" smtClean="0">
                <a:latin typeface="Lucida Sans Unicode" panose="020B0602030504020204" pitchFamily="34" charset="0"/>
                <a:cs typeface="Lucida Sans Unicode" panose="020B0602030504020204" pitchFamily="34" charset="0"/>
              </a:rPr>
              <a:t>Check </a:t>
            </a:r>
            <a:r>
              <a:rPr lang="en-US" sz="2600" dirty="0">
                <a:latin typeface="Lucida Sans Unicode" panose="020B0602030504020204" pitchFamily="34" charset="0"/>
                <a:cs typeface="Lucida Sans Unicode" panose="020B0602030504020204" pitchFamily="34" charset="0"/>
              </a:rPr>
              <a:t>to see if you are logged in twice</a:t>
            </a:r>
          </a:p>
          <a:p>
            <a:pPr marL="401822" indent="-401822" eaLnBrk="1" fontAlgn="auto" hangingPunct="1">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Disconnection with </a:t>
            </a:r>
            <a:r>
              <a:rPr lang="en-US" sz="3000" dirty="0" smtClean="0">
                <a:latin typeface="Lucida Sans Unicode" panose="020B0602030504020204" pitchFamily="34" charset="0"/>
                <a:cs typeface="Lucida Sans Unicode" panose="020B0602030504020204" pitchFamily="34" charset="0"/>
              </a:rPr>
              <a:t>presenters</a:t>
            </a:r>
          </a:p>
          <a:p>
            <a:pPr marL="801872" lvl="1" indent="-401822" eaLnBrk="1" fontAlgn="auto" hangingPunct="1">
              <a:lnSpc>
                <a:spcPct val="100000"/>
              </a:lnSpc>
              <a:spcAft>
                <a:spcPts val="0"/>
              </a:spcAft>
              <a:buFont typeface="Arial" panose="020B0604020202020204" pitchFamily="34" charset="0"/>
              <a:buChar char="–"/>
              <a:defRPr/>
            </a:pPr>
            <a:r>
              <a:rPr lang="en-US" sz="2600" dirty="0" smtClean="0">
                <a:latin typeface="Lucida Sans Unicode" panose="020B0602030504020204" pitchFamily="34" charset="0"/>
                <a:cs typeface="Lucida Sans Unicode" panose="020B0602030504020204" pitchFamily="34" charset="0"/>
              </a:rPr>
              <a:t>Hang </a:t>
            </a:r>
            <a:r>
              <a:rPr lang="en-US" sz="2600" dirty="0">
                <a:latin typeface="Lucida Sans Unicode" panose="020B0602030504020204" pitchFamily="34" charset="0"/>
                <a:cs typeface="Lucida Sans Unicode" panose="020B0602030504020204" pitchFamily="34" charset="0"/>
              </a:rPr>
              <a:t>on – we’ll reconnect as soon </a:t>
            </a:r>
            <a:r>
              <a:rPr lang="en-US" sz="2600" dirty="0" smtClean="0">
                <a:latin typeface="Lucida Sans Unicode" panose="020B0602030504020204" pitchFamily="34" charset="0"/>
                <a:cs typeface="Lucida Sans Unicode" panose="020B0602030504020204" pitchFamily="34" charset="0"/>
              </a:rPr>
              <a:t>as </a:t>
            </a:r>
            <a:r>
              <a:rPr lang="en-US" sz="2600" dirty="0">
                <a:latin typeface="Lucida Sans Unicode" panose="020B0602030504020204" pitchFamily="34" charset="0"/>
                <a:cs typeface="Lucida Sans Unicode" panose="020B0602030504020204" pitchFamily="34" charset="0"/>
              </a:rPr>
              <a:t>possible</a:t>
            </a:r>
          </a:p>
          <a:p>
            <a:pPr marL="401822" indent="-401822" eaLnBrk="1" fontAlgn="auto" hangingPunct="1">
              <a:spcAft>
                <a:spcPts val="0"/>
              </a:spcAft>
              <a:buFont typeface="Arial" panose="020B0604020202020204" pitchFamily="34" charset="0"/>
              <a:buChar char="•"/>
              <a:defRPr/>
            </a:pPr>
            <a:r>
              <a:rPr lang="en-US" sz="3000" dirty="0">
                <a:latin typeface="Lucida Sans Unicode" panose="020B0602030504020204" pitchFamily="34" charset="0"/>
                <a:cs typeface="Lucida Sans Unicode" panose="020B0602030504020204" pitchFamily="34" charset="0"/>
              </a:rPr>
              <a:t>Disconnection with </a:t>
            </a:r>
            <a:r>
              <a:rPr lang="en-US" sz="3000" dirty="0" smtClean="0">
                <a:latin typeface="Lucida Sans Unicode" panose="020B0602030504020204" pitchFamily="34" charset="0"/>
                <a:cs typeface="Lucida Sans Unicode" panose="020B0602030504020204" pitchFamily="34" charset="0"/>
              </a:rPr>
              <a:t>participants</a:t>
            </a:r>
          </a:p>
          <a:p>
            <a:pPr marL="801872" lvl="1" indent="-401822" eaLnBrk="1" fontAlgn="auto" hangingPunct="1">
              <a:lnSpc>
                <a:spcPct val="100000"/>
              </a:lnSpc>
              <a:spcAft>
                <a:spcPts val="0"/>
              </a:spcAft>
              <a:buFont typeface="Arial" panose="020B0604020202020204" pitchFamily="34" charset="0"/>
              <a:buChar char="–"/>
              <a:defRPr/>
            </a:pPr>
            <a:r>
              <a:rPr lang="en-US" sz="2600" dirty="0" smtClean="0">
                <a:latin typeface="Lucida Sans Unicode" panose="020B0602030504020204" pitchFamily="34" charset="0"/>
                <a:cs typeface="Lucida Sans Unicode" panose="020B0602030504020204" pitchFamily="34" charset="0"/>
              </a:rPr>
              <a:t>Log </a:t>
            </a:r>
            <a:r>
              <a:rPr lang="en-US" sz="2600" dirty="0">
                <a:latin typeface="Lucida Sans Unicode" panose="020B0602030504020204" pitchFamily="34" charset="0"/>
                <a:cs typeface="Lucida Sans Unicode" panose="020B0602030504020204" pitchFamily="34" charset="0"/>
              </a:rPr>
              <a:t>in again</a:t>
            </a:r>
          </a:p>
          <a:p>
            <a:pPr marL="393172" lvl="1" indent="0" eaLnBrk="1" fontAlgn="auto" hangingPunct="1">
              <a:spcAft>
                <a:spcPts val="0"/>
              </a:spcAft>
              <a:buFont typeface="Arial" panose="020B0604020202020204" pitchFamily="34" charset="0"/>
              <a:buChar char="–"/>
              <a:defRPr/>
            </a:pPr>
            <a:endParaRPr lang="en-US" dirty="0"/>
          </a:p>
        </p:txBody>
      </p:sp>
      <p:sp>
        <p:nvSpPr>
          <p:cNvPr id="3" name="Title 2"/>
          <p:cNvSpPr>
            <a:spLocks noGrp="1"/>
          </p:cNvSpPr>
          <p:nvPr>
            <p:ph type="title"/>
          </p:nvPr>
        </p:nvSpPr>
        <p:spPr>
          <a:xfrm>
            <a:off x="97536" y="1285875"/>
            <a:ext cx="9046464" cy="1143000"/>
          </a:xfrm>
        </p:spPr>
        <p:txBody>
          <a:bodyPr rtlCol="0">
            <a:normAutofit/>
          </a:bodyPr>
          <a:lstStyle/>
          <a:p>
            <a:pPr algn="ctr" eaLnBrk="1" fontAlgn="auto" hangingPunct="1">
              <a:spcAft>
                <a:spcPts val="0"/>
              </a:spcAft>
              <a:defRPr/>
            </a:pPr>
            <a:r>
              <a:rPr lang="en-US" b="1" dirty="0">
                <a:solidFill>
                  <a:schemeClr val="accent6">
                    <a:lumMod val="50000"/>
                  </a:schemeClr>
                </a:solidFill>
                <a:latin typeface="+mn-lt"/>
              </a:rPr>
              <a:t>Known Webinar Issues</a:t>
            </a:r>
          </a:p>
        </p:txBody>
      </p:sp>
      <p:pic>
        <p:nvPicPr>
          <p:cNvPr id="5124" name="Picture 5" descr="agrMD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09600"/>
            <a:ext cx="21304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Factors</a:t>
            </a:r>
            <a:r>
              <a:rPr lang="en-US" dirty="0">
                <a:latin typeface="Arial" charset="0"/>
                <a:cs typeface="Arial" charset="0"/>
              </a:rPr>
              <a:t> – Upper-Limb</a:t>
            </a:r>
            <a:endParaRPr lang="en-US" dirty="0"/>
          </a:p>
        </p:txBody>
      </p:sp>
      <p:sp>
        <p:nvSpPr>
          <p:cNvPr id="7" name="Content Placeholder 6"/>
          <p:cNvSpPr>
            <a:spLocks noGrp="1"/>
          </p:cNvSpPr>
          <p:nvPr>
            <p:ph sz="quarter" idx="16"/>
          </p:nvPr>
        </p:nvSpPr>
        <p:spPr>
          <a:xfrm>
            <a:off x="457200" y="1114778"/>
            <a:ext cx="8229599" cy="4648200"/>
          </a:xfrm>
        </p:spPr>
        <p:txBody>
          <a:bodyPr/>
          <a:lstStyle/>
          <a:p>
            <a:r>
              <a:rPr lang="en-US" dirty="0"/>
              <a:t>Suspension</a:t>
            </a:r>
          </a:p>
          <a:p>
            <a:pPr lvl="1"/>
            <a:r>
              <a:rPr lang="en-US" dirty="0"/>
              <a:t>10  body-powered prostheses (continued)</a:t>
            </a:r>
          </a:p>
          <a:p>
            <a:pPr lvl="2"/>
            <a:r>
              <a:rPr lang="en-US" dirty="0"/>
              <a:t>10  with harness as primary suspension</a:t>
            </a:r>
          </a:p>
          <a:p>
            <a:pPr lvl="2"/>
            <a:r>
              <a:rPr lang="en-US" dirty="0"/>
              <a:t>1  supplemented with a self-suspending socket</a:t>
            </a:r>
          </a:p>
          <a:p>
            <a:pPr lvl="3"/>
            <a:r>
              <a:rPr lang="en-US" dirty="0"/>
              <a:t>below elbow</a:t>
            </a:r>
          </a:p>
          <a:p>
            <a:pPr lvl="2"/>
            <a:r>
              <a:rPr lang="en-US" dirty="0"/>
              <a:t>2  supplemented with a pin and lock system</a:t>
            </a:r>
          </a:p>
          <a:p>
            <a:pPr lvl="3"/>
            <a:r>
              <a:rPr lang="en-US" dirty="0"/>
              <a:t>1  below elbow</a:t>
            </a:r>
          </a:p>
          <a:p>
            <a:pPr lvl="3"/>
            <a:r>
              <a:rPr lang="en-US" dirty="0"/>
              <a:t>1  above elbow</a:t>
            </a:r>
          </a:p>
        </p:txBody>
      </p:sp>
      <p:sp>
        <p:nvSpPr>
          <p:cNvPr id="4" name="Footer Placeholder 3"/>
          <p:cNvSpPr>
            <a:spLocks noGrp="1"/>
          </p:cNvSpPr>
          <p:nvPr>
            <p:ph type="ftr" sz="quarter" idx="17"/>
          </p:nvPr>
        </p:nvSpPr>
        <p:spPr/>
        <p:txBody>
          <a:bodyPr/>
          <a:lstStyle/>
          <a:p>
            <a:pPr algn="l">
              <a:defRPr/>
            </a:pPr>
            <a:r>
              <a:rPr lang="en-US" b="1"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r>
              <a:rPr lang="en-US" dirty="0"/>
              <a:t>Webinar – </a:t>
            </a:r>
            <a:fld id="{F918A504-9DBA-FA42-BC6A-E2D36DF8AEDE}" type="slidenum">
              <a:rPr lang="en-US"/>
              <a:pPr/>
              <a:t>40</a:t>
            </a:fld>
            <a:endParaRPr lang="en-US" dirty="0"/>
          </a:p>
        </p:txBody>
      </p:sp>
      <p:sp>
        <p:nvSpPr>
          <p:cNvPr id="3" name="TextBox 2"/>
          <p:cNvSpPr txBox="1"/>
          <p:nvPr/>
        </p:nvSpPr>
        <p:spPr>
          <a:xfrm>
            <a:off x="1219200" y="5334000"/>
            <a:ext cx="2667000" cy="830997"/>
          </a:xfrm>
          <a:prstGeom prst="rect">
            <a:avLst/>
          </a:prstGeom>
          <a:noFill/>
        </p:spPr>
        <p:txBody>
          <a:bodyPr wrap="square" rtlCol="0">
            <a:spAutoFit/>
          </a:bodyPr>
          <a:lstStyle/>
          <a:p>
            <a:r>
              <a:rPr lang="en-US" sz="1600" dirty="0"/>
              <a:t>Self-suspending socket, with anatomical contouring above the elbow joint</a:t>
            </a:r>
          </a:p>
        </p:txBody>
      </p:sp>
      <p:pic>
        <p:nvPicPr>
          <p:cNvPr id="8" name="Picture 7"/>
          <p:cNvPicPr>
            <a:picLocks noChangeAspect="1"/>
          </p:cNvPicPr>
          <p:nvPr/>
        </p:nvPicPr>
        <p:blipFill>
          <a:blip r:embed="rId3"/>
          <a:stretch>
            <a:fillRect/>
          </a:stretch>
        </p:blipFill>
        <p:spPr>
          <a:xfrm>
            <a:off x="3886200" y="4495800"/>
            <a:ext cx="4800599" cy="1615215"/>
          </a:xfrm>
          <a:prstGeom prst="rect">
            <a:avLst/>
          </a:prstGeom>
        </p:spPr>
      </p:pic>
      <p:sp>
        <p:nvSpPr>
          <p:cNvPr id="9" name="Oval 8"/>
          <p:cNvSpPr/>
          <p:nvPr/>
        </p:nvSpPr>
        <p:spPr>
          <a:xfrm>
            <a:off x="4724400" y="4953000"/>
            <a:ext cx="1676400" cy="1158015"/>
          </a:xfrm>
          <a:prstGeom prst="ellipse">
            <a:avLst/>
          </a:prstGeom>
          <a:noFill/>
          <a:ln w="3810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1829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Factors</a:t>
            </a:r>
            <a:r>
              <a:rPr lang="en-US" dirty="0">
                <a:latin typeface="Arial" charset="0"/>
                <a:cs typeface="Arial" charset="0"/>
              </a:rPr>
              <a:t> – Upper-Limb</a:t>
            </a:r>
            <a:endParaRPr lang="en-US" dirty="0"/>
          </a:p>
        </p:txBody>
      </p:sp>
      <p:sp>
        <p:nvSpPr>
          <p:cNvPr id="7" name="Content Placeholder 6"/>
          <p:cNvSpPr>
            <a:spLocks noGrp="1"/>
          </p:cNvSpPr>
          <p:nvPr>
            <p:ph sz="quarter" idx="16"/>
          </p:nvPr>
        </p:nvSpPr>
        <p:spPr>
          <a:xfrm>
            <a:off x="457200" y="1114778"/>
            <a:ext cx="8229599" cy="4648200"/>
          </a:xfrm>
        </p:spPr>
        <p:txBody>
          <a:bodyPr/>
          <a:lstStyle/>
          <a:p>
            <a:r>
              <a:rPr lang="en-US" dirty="0"/>
              <a:t>Suspension</a:t>
            </a:r>
          </a:p>
          <a:p>
            <a:pPr lvl="1"/>
            <a:r>
              <a:rPr lang="en-US" dirty="0"/>
              <a:t>10  body-powered prostheses (continued)</a:t>
            </a:r>
          </a:p>
          <a:p>
            <a:pPr lvl="2"/>
            <a:r>
              <a:rPr lang="en-US" dirty="0"/>
              <a:t>10  with harness as primary suspension</a:t>
            </a:r>
          </a:p>
          <a:p>
            <a:pPr lvl="2"/>
            <a:r>
              <a:rPr lang="en-US" dirty="0"/>
              <a:t>1  supplemented with a self-suspending socket</a:t>
            </a:r>
          </a:p>
          <a:p>
            <a:pPr lvl="3"/>
            <a:r>
              <a:rPr lang="en-US" dirty="0"/>
              <a:t>below elbow</a:t>
            </a:r>
          </a:p>
          <a:p>
            <a:pPr lvl="2"/>
            <a:r>
              <a:rPr lang="en-US" dirty="0"/>
              <a:t>2  supplemented with a pin and lock system</a:t>
            </a:r>
          </a:p>
          <a:p>
            <a:pPr lvl="3"/>
            <a:r>
              <a:rPr lang="en-US" dirty="0"/>
              <a:t>1  below elbow</a:t>
            </a:r>
          </a:p>
          <a:p>
            <a:pPr lvl="3"/>
            <a:r>
              <a:rPr lang="en-US" dirty="0"/>
              <a:t>1  above elbow</a:t>
            </a:r>
          </a:p>
        </p:txBody>
      </p:sp>
      <p:sp>
        <p:nvSpPr>
          <p:cNvPr id="4" name="Footer Placeholder 3"/>
          <p:cNvSpPr>
            <a:spLocks noGrp="1"/>
          </p:cNvSpPr>
          <p:nvPr>
            <p:ph type="ftr" sz="quarter" idx="17"/>
          </p:nvPr>
        </p:nvSpPr>
        <p:spPr/>
        <p:txBody>
          <a:bodyPr/>
          <a:lstStyle/>
          <a:p>
            <a:pPr algn="l">
              <a:defRPr/>
            </a:pPr>
            <a:r>
              <a:rPr lang="en-US" b="1"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r>
              <a:rPr lang="en-US" dirty="0"/>
              <a:t>Webinar – </a:t>
            </a:r>
            <a:fld id="{F918A504-9DBA-FA42-BC6A-E2D36DF8AEDE}" type="slidenum">
              <a:rPr lang="en-US"/>
              <a:pPr/>
              <a:t>41</a:t>
            </a:fld>
            <a:endParaRPr lang="en-US" dirty="0"/>
          </a:p>
        </p:txBody>
      </p:sp>
      <p:sp>
        <p:nvSpPr>
          <p:cNvPr id="3" name="TextBox 2"/>
          <p:cNvSpPr txBox="1"/>
          <p:nvPr/>
        </p:nvSpPr>
        <p:spPr>
          <a:xfrm>
            <a:off x="3048000" y="5580221"/>
            <a:ext cx="1905000" cy="584776"/>
          </a:xfrm>
          <a:prstGeom prst="rect">
            <a:avLst/>
          </a:prstGeom>
          <a:noFill/>
        </p:spPr>
        <p:txBody>
          <a:bodyPr wrap="square" rtlCol="0">
            <a:spAutoFit/>
          </a:bodyPr>
          <a:lstStyle/>
          <a:p>
            <a:r>
              <a:rPr lang="en-US" sz="1600" dirty="0"/>
              <a:t>Elastic suspension sleeve with pin</a:t>
            </a:r>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05400" y="4590197"/>
            <a:ext cx="3124200" cy="1574800"/>
          </a:xfrm>
          <a:prstGeom prst="rect">
            <a:avLst/>
          </a:prstGeom>
        </p:spPr>
      </p:pic>
    </p:spTree>
    <p:extLst>
      <p:ext uri="{BB962C8B-B14F-4D97-AF65-F5344CB8AC3E}">
        <p14:creationId xmlns:p14="http://schemas.microsoft.com/office/powerpoint/2010/main" val="425925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Factors</a:t>
            </a:r>
            <a:r>
              <a:rPr lang="en-US" dirty="0">
                <a:latin typeface="Arial" charset="0"/>
                <a:cs typeface="Arial" charset="0"/>
              </a:rPr>
              <a:t> – Upper-Limb</a:t>
            </a:r>
            <a:endParaRPr lang="en-US" dirty="0"/>
          </a:p>
        </p:txBody>
      </p:sp>
      <p:sp>
        <p:nvSpPr>
          <p:cNvPr id="7" name="Content Placeholder 6"/>
          <p:cNvSpPr>
            <a:spLocks noGrp="1"/>
          </p:cNvSpPr>
          <p:nvPr>
            <p:ph sz="quarter" idx="16"/>
          </p:nvPr>
        </p:nvSpPr>
        <p:spPr>
          <a:xfrm>
            <a:off x="457200" y="1114778"/>
            <a:ext cx="8229599" cy="4648200"/>
          </a:xfrm>
        </p:spPr>
        <p:txBody>
          <a:bodyPr/>
          <a:lstStyle/>
          <a:p>
            <a:r>
              <a:rPr lang="en-US" dirty="0"/>
              <a:t>Components</a:t>
            </a:r>
          </a:p>
          <a:p>
            <a:pPr lvl="1"/>
            <a:r>
              <a:rPr lang="en-US" dirty="0"/>
              <a:t>3  electric-powered prostheses as primary work device</a:t>
            </a:r>
          </a:p>
          <a:p>
            <a:pPr lvl="2"/>
            <a:r>
              <a:rPr lang="en-US" dirty="0"/>
              <a:t>1  partial hand with intact thumb</a:t>
            </a:r>
          </a:p>
          <a:p>
            <a:pPr lvl="3"/>
            <a:r>
              <a:rPr lang="en-US"/>
              <a:t>i</a:t>
            </a:r>
            <a:r>
              <a:rPr lang="en-US" dirty="0"/>
              <a:t>-limb digits (four fingers)</a:t>
            </a:r>
          </a:p>
          <a:p>
            <a:pPr lvl="3"/>
            <a:r>
              <a:rPr lang="en-US" dirty="0"/>
              <a:t>suction suspension</a:t>
            </a:r>
          </a:p>
          <a:p>
            <a:pPr lvl="2"/>
            <a:r>
              <a:rPr lang="en-US" dirty="0"/>
              <a:t>2  below elbow</a:t>
            </a:r>
          </a:p>
          <a:p>
            <a:pPr lvl="3"/>
            <a:r>
              <a:rPr lang="en-US" dirty="0"/>
              <a:t>1  with electric hand</a:t>
            </a:r>
          </a:p>
          <a:p>
            <a:pPr lvl="3"/>
            <a:r>
              <a:rPr lang="en-US" dirty="0"/>
              <a:t>1  with electric hook</a:t>
            </a:r>
          </a:p>
          <a:p>
            <a:pPr lvl="3"/>
            <a:r>
              <a:rPr lang="en-US" dirty="0"/>
              <a:t>both with electric wrist rotators</a:t>
            </a:r>
          </a:p>
          <a:p>
            <a:pPr lvl="3"/>
            <a:r>
              <a:rPr lang="en-US" dirty="0"/>
              <a:t>both with manual wrist flexion units </a:t>
            </a:r>
            <a:br>
              <a:rPr lang="en-US" dirty="0"/>
            </a:br>
            <a:r>
              <a:rPr lang="en-US" dirty="0"/>
              <a:t>integral with prehension device</a:t>
            </a:r>
          </a:p>
          <a:p>
            <a:pPr lvl="3"/>
            <a:r>
              <a:rPr lang="en-US" dirty="0"/>
              <a:t>both with self-suspending sockets</a:t>
            </a:r>
          </a:p>
          <a:p>
            <a:pPr lvl="2"/>
            <a:r>
              <a:rPr lang="en-US" dirty="0"/>
              <a:t>all controlled myoelectrically</a:t>
            </a:r>
          </a:p>
        </p:txBody>
      </p:sp>
      <p:sp>
        <p:nvSpPr>
          <p:cNvPr id="4" name="Footer Placeholder 3"/>
          <p:cNvSpPr>
            <a:spLocks noGrp="1"/>
          </p:cNvSpPr>
          <p:nvPr>
            <p:ph type="ftr" sz="quarter" idx="17"/>
          </p:nvPr>
        </p:nvSpPr>
        <p:spPr/>
        <p:txBody>
          <a:bodyPr/>
          <a:lstStyle/>
          <a:p>
            <a:pPr algn="l">
              <a:defRPr/>
            </a:pPr>
            <a:r>
              <a:rPr lang="en-US" b="1"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r>
              <a:rPr lang="en-US" dirty="0"/>
              <a:t>Webinar – </a:t>
            </a:r>
            <a:fld id="{F918A504-9DBA-FA42-BC6A-E2D36DF8AEDE}" type="slidenum">
              <a:rPr lang="en-US"/>
              <a:pPr/>
              <a:t>42</a:t>
            </a:fld>
            <a:endParaRPr lang="en-US" dirty="0"/>
          </a:p>
        </p:txBody>
      </p:sp>
      <p:sp>
        <p:nvSpPr>
          <p:cNvPr id="8" name="TextBox 7"/>
          <p:cNvSpPr txBox="1"/>
          <p:nvPr/>
        </p:nvSpPr>
        <p:spPr>
          <a:xfrm>
            <a:off x="5562600" y="3926425"/>
            <a:ext cx="2743200" cy="830997"/>
          </a:xfrm>
          <a:prstGeom prst="rect">
            <a:avLst/>
          </a:prstGeom>
          <a:noFill/>
        </p:spPr>
        <p:txBody>
          <a:bodyPr wrap="square" rtlCol="0">
            <a:spAutoFit/>
          </a:bodyPr>
          <a:lstStyle/>
          <a:p>
            <a:r>
              <a:rPr lang="en-US" sz="1600" dirty="0"/>
              <a:t>Example of partial hand prosthesis with i-limb digits and intact thumb</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38800" y="2209800"/>
            <a:ext cx="2819400" cy="1716625"/>
          </a:xfrm>
          <a:prstGeom prst="rect">
            <a:avLst/>
          </a:prstGeom>
        </p:spPr>
      </p:pic>
    </p:spTree>
    <p:extLst>
      <p:ext uri="{BB962C8B-B14F-4D97-AF65-F5344CB8AC3E}">
        <p14:creationId xmlns:p14="http://schemas.microsoft.com/office/powerpoint/2010/main" val="1914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Factors</a:t>
            </a:r>
            <a:r>
              <a:rPr lang="en-US" dirty="0">
                <a:latin typeface="Arial" charset="0"/>
                <a:cs typeface="Arial" charset="0"/>
              </a:rPr>
              <a:t> – Upper-Limb</a:t>
            </a:r>
            <a:endParaRPr lang="en-US" dirty="0"/>
          </a:p>
        </p:txBody>
      </p:sp>
      <p:sp>
        <p:nvSpPr>
          <p:cNvPr id="7" name="Content Placeholder 6"/>
          <p:cNvSpPr>
            <a:spLocks noGrp="1"/>
          </p:cNvSpPr>
          <p:nvPr>
            <p:ph sz="quarter" idx="16"/>
          </p:nvPr>
        </p:nvSpPr>
        <p:spPr>
          <a:xfrm>
            <a:off x="457200" y="1114778"/>
            <a:ext cx="8229599" cy="4648200"/>
          </a:xfrm>
        </p:spPr>
        <p:txBody>
          <a:bodyPr/>
          <a:lstStyle/>
          <a:p>
            <a:r>
              <a:rPr lang="en-US" dirty="0"/>
              <a:t>Components</a:t>
            </a:r>
          </a:p>
          <a:p>
            <a:pPr lvl="1"/>
            <a:r>
              <a:rPr lang="en-US" dirty="0"/>
              <a:t>3  electric-powered prostheses as primary work device</a:t>
            </a:r>
          </a:p>
          <a:p>
            <a:pPr lvl="2"/>
            <a:r>
              <a:rPr lang="en-US" dirty="0"/>
              <a:t>1  partial hand with intact thumb</a:t>
            </a:r>
          </a:p>
          <a:p>
            <a:pPr lvl="3"/>
            <a:r>
              <a:rPr lang="en-US" dirty="0"/>
              <a:t>i-limb digits (four fingers)</a:t>
            </a:r>
          </a:p>
          <a:p>
            <a:pPr lvl="3"/>
            <a:r>
              <a:rPr lang="en-US" dirty="0"/>
              <a:t>suction suspension</a:t>
            </a:r>
          </a:p>
          <a:p>
            <a:pPr lvl="2"/>
            <a:r>
              <a:rPr lang="en-US" dirty="0"/>
              <a:t>2  below elbow</a:t>
            </a:r>
          </a:p>
          <a:p>
            <a:pPr lvl="3"/>
            <a:r>
              <a:rPr lang="en-US" dirty="0"/>
              <a:t>1  with electric hand</a:t>
            </a:r>
          </a:p>
          <a:p>
            <a:pPr lvl="3"/>
            <a:r>
              <a:rPr lang="en-US" dirty="0"/>
              <a:t>1  with electric hook</a:t>
            </a:r>
          </a:p>
          <a:p>
            <a:pPr lvl="3"/>
            <a:r>
              <a:rPr lang="en-US" dirty="0"/>
              <a:t>both with electric wrist rotators</a:t>
            </a:r>
          </a:p>
          <a:p>
            <a:pPr lvl="3"/>
            <a:r>
              <a:rPr lang="en-US" dirty="0"/>
              <a:t>both with manual wrist flexion units </a:t>
            </a:r>
            <a:br>
              <a:rPr lang="en-US" dirty="0"/>
            </a:br>
            <a:r>
              <a:rPr lang="en-US" dirty="0"/>
              <a:t>integral with prehension device</a:t>
            </a:r>
          </a:p>
          <a:p>
            <a:pPr lvl="3"/>
            <a:r>
              <a:rPr lang="en-US" dirty="0"/>
              <a:t>both with self-suspending sockets</a:t>
            </a:r>
          </a:p>
          <a:p>
            <a:pPr lvl="2"/>
            <a:r>
              <a:rPr lang="en-US" dirty="0"/>
              <a:t>all controlled myoelectrically</a:t>
            </a:r>
          </a:p>
        </p:txBody>
      </p:sp>
      <p:sp>
        <p:nvSpPr>
          <p:cNvPr id="4" name="Footer Placeholder 3"/>
          <p:cNvSpPr>
            <a:spLocks noGrp="1"/>
          </p:cNvSpPr>
          <p:nvPr>
            <p:ph type="ftr" sz="quarter" idx="17"/>
          </p:nvPr>
        </p:nvSpPr>
        <p:spPr/>
        <p:txBody>
          <a:bodyPr/>
          <a:lstStyle/>
          <a:p>
            <a:pPr algn="l">
              <a:defRPr/>
            </a:pPr>
            <a:r>
              <a:rPr lang="en-US" b="1"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r>
              <a:rPr lang="en-US" dirty="0"/>
              <a:t>Webinar – </a:t>
            </a:r>
            <a:fld id="{F918A504-9DBA-FA42-BC6A-E2D36DF8AEDE}" type="slidenum">
              <a:rPr lang="en-US"/>
              <a:pPr/>
              <a:t>43</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52999" y="3505200"/>
            <a:ext cx="3581401" cy="1628842"/>
          </a:xfrm>
          <a:prstGeom prst="rect">
            <a:avLst/>
          </a:prstGeom>
        </p:spPr>
      </p:pic>
      <p:sp>
        <p:nvSpPr>
          <p:cNvPr id="8" name="TextBox 7"/>
          <p:cNvSpPr txBox="1"/>
          <p:nvPr/>
        </p:nvSpPr>
        <p:spPr>
          <a:xfrm>
            <a:off x="5257799" y="5105400"/>
            <a:ext cx="3505201" cy="584776"/>
          </a:xfrm>
          <a:prstGeom prst="rect">
            <a:avLst/>
          </a:prstGeom>
          <a:noFill/>
        </p:spPr>
        <p:txBody>
          <a:bodyPr wrap="square" rtlCol="0">
            <a:spAutoFit/>
          </a:bodyPr>
          <a:lstStyle/>
          <a:p>
            <a:r>
              <a:rPr lang="en-US" sz="1600" dirty="0"/>
              <a:t>Example of below elbow prosthesis with electric-powered hook</a:t>
            </a:r>
          </a:p>
        </p:txBody>
      </p:sp>
    </p:spTree>
    <p:extLst>
      <p:ext uri="{BB962C8B-B14F-4D97-AF65-F5344CB8AC3E}">
        <p14:creationId xmlns:p14="http://schemas.microsoft.com/office/powerpoint/2010/main" val="2474950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r>
              <a:rPr lang="en-US" dirty="0">
                <a:latin typeface="Arial" charset="0"/>
                <a:cs typeface="Arial" charset="0"/>
              </a:rPr>
              <a:t>Survey – Ratings</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pic>
        <p:nvPicPr>
          <p:cNvPr id="17" name="Content Placeholder 16" descr="Survey_upper-limb_issues related to prosthesis.jpg"/>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t="-336"/>
          <a:stretch/>
        </p:blipFill>
        <p:spPr>
          <a:xfrm>
            <a:off x="457200" y="1377244"/>
            <a:ext cx="8229600" cy="4591756"/>
          </a:xfrm>
          <a:ln w="28575" cmpd="sng">
            <a:solidFill>
              <a:schemeClr val="tx1"/>
            </a:solidFill>
          </a:ln>
        </p:spPr>
      </p:pic>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44</a:t>
            </a:fld>
            <a:endParaRPr lang="en-US" dirty="0"/>
          </a:p>
        </p:txBody>
      </p:sp>
    </p:spTree>
    <p:extLst>
      <p:ext uri="{BB962C8B-B14F-4D97-AF65-F5344CB8AC3E}">
        <p14:creationId xmlns:p14="http://schemas.microsoft.com/office/powerpoint/2010/main" val="2711913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Grp="1"/>
          </p:cNvGraphicFramePr>
          <p:nvPr>
            <p:extLst>
              <p:ext uri="{D42A27DB-BD31-4B8C-83A1-F6EECF244321}">
                <p14:modId xmlns:p14="http://schemas.microsoft.com/office/powerpoint/2010/main" val="808188208"/>
              </p:ext>
            </p:extLst>
          </p:nvPr>
        </p:nvGraphicFramePr>
        <p:xfrm>
          <a:off x="170575" y="2057400"/>
          <a:ext cx="8534400" cy="4351339"/>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r>
              <a:rPr lang="en-US" dirty="0">
                <a:latin typeface="Arial" charset="0"/>
                <a:cs typeface="Arial" charset="0"/>
              </a:rPr>
              <a:t>Survey – Analysis – Upper-Limb</a:t>
            </a:r>
          </a:p>
        </p:txBody>
      </p:sp>
      <p:sp>
        <p:nvSpPr>
          <p:cNvPr id="5" name="Content Placeholder 4"/>
          <p:cNvSpPr>
            <a:spLocks noGrp="1"/>
          </p:cNvSpPr>
          <p:nvPr>
            <p:ph sz="half" idx="1"/>
          </p:nvPr>
        </p:nvSpPr>
        <p:spPr>
          <a:xfrm>
            <a:off x="457200" y="1143001"/>
            <a:ext cx="8229600" cy="457200"/>
          </a:xfrm>
        </p:spPr>
        <p:txBody>
          <a:bodyPr/>
          <a:lstStyle/>
          <a:p>
            <a:r>
              <a:rPr lang="en-US" sz="2200" b="1" dirty="0"/>
              <a:t>Design Factors — </a:t>
            </a:r>
            <a:r>
              <a:rPr lang="en-US" sz="2200" dirty="0"/>
              <a:t>Ranking as a problem  [N=10]</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grpSp>
        <p:nvGrpSpPr>
          <p:cNvPr id="2" name="Group 1"/>
          <p:cNvGrpSpPr/>
          <p:nvPr/>
        </p:nvGrpSpPr>
        <p:grpSpPr>
          <a:xfrm>
            <a:off x="2757311" y="1607979"/>
            <a:ext cx="6158089" cy="584776"/>
            <a:chOff x="2895600" y="1607979"/>
            <a:chExt cx="6158089" cy="584776"/>
          </a:xfrm>
        </p:grpSpPr>
        <p:sp>
          <p:nvSpPr>
            <p:cNvPr id="7" name="TextBox 6"/>
            <p:cNvSpPr txBox="1"/>
            <p:nvPr/>
          </p:nvSpPr>
          <p:spPr>
            <a:xfrm>
              <a:off x="2895600" y="1607979"/>
              <a:ext cx="925955" cy="584776"/>
            </a:xfrm>
            <a:prstGeom prst="rect">
              <a:avLst/>
            </a:prstGeom>
            <a:solidFill>
              <a:schemeClr val="bg1"/>
            </a:solidFill>
          </p:spPr>
          <p:txBody>
            <a:bodyPr wrap="none" rtlCol="0">
              <a:spAutoFit/>
            </a:bodyPr>
            <a:lstStyle/>
            <a:p>
              <a:pPr algn="ctr"/>
              <a:r>
                <a:rPr lang="en-US" sz="1600" dirty="0"/>
                <a:t>Not a</a:t>
              </a:r>
            </a:p>
            <a:p>
              <a:r>
                <a:rPr lang="en-US" sz="1600" dirty="0"/>
                <a:t>problem</a:t>
              </a:r>
            </a:p>
          </p:txBody>
        </p:sp>
        <p:sp>
          <p:nvSpPr>
            <p:cNvPr id="8" name="TextBox 7"/>
            <p:cNvSpPr txBox="1"/>
            <p:nvPr/>
          </p:nvSpPr>
          <p:spPr>
            <a:xfrm>
              <a:off x="4437775" y="1607979"/>
              <a:ext cx="1325203" cy="584776"/>
            </a:xfrm>
            <a:prstGeom prst="rect">
              <a:avLst/>
            </a:prstGeom>
            <a:solidFill>
              <a:schemeClr val="bg1"/>
            </a:solidFill>
          </p:spPr>
          <p:txBody>
            <a:bodyPr wrap="none" rtlCol="0">
              <a:spAutoFit/>
            </a:bodyPr>
            <a:lstStyle/>
            <a:p>
              <a:pPr algn="ctr"/>
              <a:r>
                <a:rPr lang="en-US" sz="1600" dirty="0"/>
                <a:t>Somewhat</a:t>
              </a:r>
            </a:p>
            <a:p>
              <a:r>
                <a:rPr lang="en-US" sz="1600" dirty="0"/>
                <a:t>of a problem</a:t>
              </a:r>
            </a:p>
          </p:txBody>
        </p:sp>
        <p:sp>
          <p:nvSpPr>
            <p:cNvPr id="11" name="TextBox 10"/>
            <p:cNvSpPr txBox="1"/>
            <p:nvPr/>
          </p:nvSpPr>
          <p:spPr>
            <a:xfrm>
              <a:off x="6375134" y="1607979"/>
              <a:ext cx="925955" cy="584776"/>
            </a:xfrm>
            <a:prstGeom prst="rect">
              <a:avLst/>
            </a:prstGeom>
            <a:solidFill>
              <a:schemeClr val="bg1"/>
            </a:solidFill>
          </p:spPr>
          <p:txBody>
            <a:bodyPr wrap="none" rtlCol="0">
              <a:spAutoFit/>
            </a:bodyPr>
            <a:lstStyle/>
            <a:p>
              <a:pPr algn="ctr"/>
              <a:r>
                <a:rPr lang="en-US" sz="1600" dirty="0"/>
                <a:t>Big</a:t>
              </a:r>
            </a:p>
            <a:p>
              <a:pPr algn="ctr"/>
              <a:r>
                <a:rPr lang="en-US" sz="1600" dirty="0"/>
                <a:t>problem</a:t>
              </a:r>
            </a:p>
          </p:txBody>
        </p:sp>
        <p:sp>
          <p:nvSpPr>
            <p:cNvPr id="12" name="TextBox 11"/>
            <p:cNvSpPr txBox="1"/>
            <p:nvPr/>
          </p:nvSpPr>
          <p:spPr>
            <a:xfrm>
              <a:off x="8104892" y="1607979"/>
              <a:ext cx="948797" cy="584776"/>
            </a:xfrm>
            <a:prstGeom prst="rect">
              <a:avLst/>
            </a:prstGeom>
            <a:solidFill>
              <a:schemeClr val="bg1"/>
            </a:solidFill>
          </p:spPr>
          <p:txBody>
            <a:bodyPr wrap="none" rtlCol="0">
              <a:spAutoFit/>
            </a:bodyPr>
            <a:lstStyle/>
            <a:p>
              <a:pPr algn="ctr"/>
              <a:r>
                <a:rPr lang="en-US" sz="1600" dirty="0"/>
                <a:t>Very Big</a:t>
              </a:r>
            </a:p>
            <a:p>
              <a:pPr algn="ctr"/>
              <a:r>
                <a:rPr lang="en-US" sz="1600" dirty="0"/>
                <a:t>problem</a:t>
              </a:r>
            </a:p>
          </p:txBody>
        </p:sp>
      </p:grpSp>
      <p:sp>
        <p:nvSpPr>
          <p:cNvPr id="3" name="Slide Number Placeholder 2"/>
          <p:cNvSpPr>
            <a:spLocks noGrp="1"/>
          </p:cNvSpPr>
          <p:nvPr>
            <p:ph type="sldNum" sz="quarter" idx="11"/>
          </p:nvPr>
        </p:nvSpPr>
        <p:spPr/>
        <p:txBody>
          <a:bodyPr/>
          <a:lstStyle/>
          <a:p>
            <a:pPr algn="r"/>
            <a:r>
              <a:rPr lang="en-US" dirty="0"/>
              <a:t>Webinar – </a:t>
            </a:r>
            <a:fld id="{EF436242-E80E-3A4D-9AAA-AD11DFA0DE21}" type="slidenum">
              <a:rPr lang="en-US"/>
              <a:pPr algn="r"/>
              <a:t>45</a:t>
            </a:fld>
            <a:endParaRPr lang="en-US" dirty="0"/>
          </a:p>
        </p:txBody>
      </p:sp>
    </p:spTree>
    <p:extLst>
      <p:ext uri="{BB962C8B-B14F-4D97-AF65-F5344CB8AC3E}">
        <p14:creationId xmlns:p14="http://schemas.microsoft.com/office/powerpoint/2010/main" val="276352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Grp="1"/>
          </p:cNvGraphicFramePr>
          <p:nvPr>
            <p:extLst>
              <p:ext uri="{D42A27DB-BD31-4B8C-83A1-F6EECF244321}">
                <p14:modId xmlns:p14="http://schemas.microsoft.com/office/powerpoint/2010/main" val="1724252505"/>
              </p:ext>
            </p:extLst>
          </p:nvPr>
        </p:nvGraphicFramePr>
        <p:xfrm>
          <a:off x="170575" y="2057400"/>
          <a:ext cx="8516224" cy="4351339"/>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r>
              <a:rPr lang="en-US" dirty="0">
                <a:latin typeface="Arial" charset="0"/>
                <a:cs typeface="Arial" charset="0"/>
              </a:rPr>
              <a:t>Survey – Analysis – Upper-Limb</a:t>
            </a:r>
          </a:p>
        </p:txBody>
      </p:sp>
      <p:sp>
        <p:nvSpPr>
          <p:cNvPr id="5" name="Content Placeholder 4"/>
          <p:cNvSpPr>
            <a:spLocks noGrp="1"/>
          </p:cNvSpPr>
          <p:nvPr>
            <p:ph sz="half" idx="1"/>
          </p:nvPr>
        </p:nvSpPr>
        <p:spPr>
          <a:xfrm>
            <a:off x="457200" y="1143001"/>
            <a:ext cx="8229600" cy="457200"/>
          </a:xfrm>
        </p:spPr>
        <p:txBody>
          <a:bodyPr/>
          <a:lstStyle/>
          <a:p>
            <a:r>
              <a:rPr lang="en-US" sz="2200" b="1" dirty="0"/>
              <a:t>Body-Power Design Factors — </a:t>
            </a:r>
            <a:r>
              <a:rPr lang="en-US" sz="2200" dirty="0"/>
              <a:t>Ranking as a problem  [N=7]</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grpSp>
        <p:nvGrpSpPr>
          <p:cNvPr id="2" name="Group 1"/>
          <p:cNvGrpSpPr/>
          <p:nvPr/>
        </p:nvGrpSpPr>
        <p:grpSpPr>
          <a:xfrm>
            <a:off x="2757311" y="1607979"/>
            <a:ext cx="6158089" cy="584776"/>
            <a:chOff x="2895600" y="1607979"/>
            <a:chExt cx="6158089" cy="584776"/>
          </a:xfrm>
        </p:grpSpPr>
        <p:sp>
          <p:nvSpPr>
            <p:cNvPr id="7" name="TextBox 6"/>
            <p:cNvSpPr txBox="1"/>
            <p:nvPr/>
          </p:nvSpPr>
          <p:spPr>
            <a:xfrm>
              <a:off x="2895600" y="1607979"/>
              <a:ext cx="925955" cy="584776"/>
            </a:xfrm>
            <a:prstGeom prst="rect">
              <a:avLst/>
            </a:prstGeom>
            <a:solidFill>
              <a:schemeClr val="bg1"/>
            </a:solidFill>
          </p:spPr>
          <p:txBody>
            <a:bodyPr wrap="none" rtlCol="0">
              <a:spAutoFit/>
            </a:bodyPr>
            <a:lstStyle/>
            <a:p>
              <a:pPr algn="ctr"/>
              <a:r>
                <a:rPr lang="en-US" sz="1600" dirty="0"/>
                <a:t>Not a</a:t>
              </a:r>
            </a:p>
            <a:p>
              <a:r>
                <a:rPr lang="en-US" sz="1600" dirty="0"/>
                <a:t>problem</a:t>
              </a:r>
            </a:p>
          </p:txBody>
        </p:sp>
        <p:sp>
          <p:nvSpPr>
            <p:cNvPr id="8" name="TextBox 7"/>
            <p:cNvSpPr txBox="1"/>
            <p:nvPr/>
          </p:nvSpPr>
          <p:spPr>
            <a:xfrm>
              <a:off x="4437775" y="1607979"/>
              <a:ext cx="1325203" cy="584776"/>
            </a:xfrm>
            <a:prstGeom prst="rect">
              <a:avLst/>
            </a:prstGeom>
            <a:solidFill>
              <a:schemeClr val="bg1"/>
            </a:solidFill>
          </p:spPr>
          <p:txBody>
            <a:bodyPr wrap="none" rtlCol="0">
              <a:spAutoFit/>
            </a:bodyPr>
            <a:lstStyle/>
            <a:p>
              <a:pPr algn="ctr"/>
              <a:r>
                <a:rPr lang="en-US" sz="1600" dirty="0"/>
                <a:t>Somewhat</a:t>
              </a:r>
            </a:p>
            <a:p>
              <a:r>
                <a:rPr lang="en-US" sz="1600" dirty="0"/>
                <a:t>of a problem</a:t>
              </a:r>
            </a:p>
          </p:txBody>
        </p:sp>
        <p:sp>
          <p:nvSpPr>
            <p:cNvPr id="11" name="TextBox 10"/>
            <p:cNvSpPr txBox="1"/>
            <p:nvPr/>
          </p:nvSpPr>
          <p:spPr>
            <a:xfrm>
              <a:off x="6375134" y="1607979"/>
              <a:ext cx="925955" cy="584776"/>
            </a:xfrm>
            <a:prstGeom prst="rect">
              <a:avLst/>
            </a:prstGeom>
            <a:solidFill>
              <a:schemeClr val="bg1"/>
            </a:solidFill>
          </p:spPr>
          <p:txBody>
            <a:bodyPr wrap="none" rtlCol="0">
              <a:spAutoFit/>
            </a:bodyPr>
            <a:lstStyle/>
            <a:p>
              <a:pPr algn="ctr"/>
              <a:r>
                <a:rPr lang="en-US" sz="1600" dirty="0"/>
                <a:t>Big</a:t>
              </a:r>
            </a:p>
            <a:p>
              <a:pPr algn="ctr"/>
              <a:r>
                <a:rPr lang="en-US" sz="1600" dirty="0"/>
                <a:t>problem</a:t>
              </a:r>
            </a:p>
          </p:txBody>
        </p:sp>
        <p:sp>
          <p:nvSpPr>
            <p:cNvPr id="12" name="TextBox 11"/>
            <p:cNvSpPr txBox="1"/>
            <p:nvPr/>
          </p:nvSpPr>
          <p:spPr>
            <a:xfrm>
              <a:off x="8104892" y="1607979"/>
              <a:ext cx="948797" cy="584776"/>
            </a:xfrm>
            <a:prstGeom prst="rect">
              <a:avLst/>
            </a:prstGeom>
            <a:solidFill>
              <a:schemeClr val="bg1"/>
            </a:solidFill>
          </p:spPr>
          <p:txBody>
            <a:bodyPr wrap="none" rtlCol="0">
              <a:spAutoFit/>
            </a:bodyPr>
            <a:lstStyle/>
            <a:p>
              <a:pPr algn="ctr"/>
              <a:r>
                <a:rPr lang="en-US" sz="1600" dirty="0"/>
                <a:t>Very Big</a:t>
              </a:r>
            </a:p>
            <a:p>
              <a:pPr algn="ctr"/>
              <a:r>
                <a:rPr lang="en-US" sz="1600" dirty="0"/>
                <a:t>problem</a:t>
              </a:r>
            </a:p>
          </p:txBody>
        </p:sp>
      </p:grpSp>
      <p:sp>
        <p:nvSpPr>
          <p:cNvPr id="3" name="Slide Number Placeholder 2"/>
          <p:cNvSpPr>
            <a:spLocks noGrp="1"/>
          </p:cNvSpPr>
          <p:nvPr>
            <p:ph type="sldNum" sz="quarter" idx="11"/>
          </p:nvPr>
        </p:nvSpPr>
        <p:spPr/>
        <p:txBody>
          <a:bodyPr/>
          <a:lstStyle/>
          <a:p>
            <a:pPr algn="r"/>
            <a:r>
              <a:rPr lang="en-US" dirty="0"/>
              <a:t>Webinar – </a:t>
            </a:r>
            <a:fld id="{EF436242-E80E-3A4D-9AAA-AD11DFA0DE21}" type="slidenum">
              <a:rPr lang="en-US"/>
              <a:pPr algn="r"/>
              <a:t>46</a:t>
            </a:fld>
            <a:endParaRPr lang="en-US" dirty="0"/>
          </a:p>
        </p:txBody>
      </p:sp>
    </p:spTree>
    <p:extLst>
      <p:ext uri="{BB962C8B-B14F-4D97-AF65-F5344CB8AC3E}">
        <p14:creationId xmlns:p14="http://schemas.microsoft.com/office/powerpoint/2010/main" val="1842554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ext uri="{D42A27DB-BD31-4B8C-83A1-F6EECF244321}">
                <p14:modId xmlns:p14="http://schemas.microsoft.com/office/powerpoint/2010/main" val="2205018216"/>
              </p:ext>
            </p:extLst>
          </p:nvPr>
        </p:nvGraphicFramePr>
        <p:xfrm>
          <a:off x="170576" y="2057401"/>
          <a:ext cx="85344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r>
              <a:rPr lang="en-US" dirty="0">
                <a:latin typeface="Arial" charset="0"/>
                <a:cs typeface="Arial" charset="0"/>
              </a:rPr>
              <a:t>Survey – Analysis – Upper-Limb</a:t>
            </a:r>
          </a:p>
        </p:txBody>
      </p:sp>
      <p:sp>
        <p:nvSpPr>
          <p:cNvPr id="5" name="Content Placeholder 4"/>
          <p:cNvSpPr>
            <a:spLocks noGrp="1"/>
          </p:cNvSpPr>
          <p:nvPr>
            <p:ph sz="half" idx="1"/>
          </p:nvPr>
        </p:nvSpPr>
        <p:spPr>
          <a:xfrm>
            <a:off x="457200" y="1143001"/>
            <a:ext cx="8229600" cy="457200"/>
          </a:xfrm>
        </p:spPr>
        <p:txBody>
          <a:bodyPr/>
          <a:lstStyle/>
          <a:p>
            <a:r>
              <a:rPr lang="en-US" sz="2200" b="1" dirty="0"/>
              <a:t>Electric-Power Design Factors — </a:t>
            </a:r>
            <a:r>
              <a:rPr lang="en-US" sz="2200" dirty="0"/>
              <a:t>Ranking as a problem  [N=3]</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grpSp>
        <p:nvGrpSpPr>
          <p:cNvPr id="3" name="Group 2"/>
          <p:cNvGrpSpPr/>
          <p:nvPr/>
        </p:nvGrpSpPr>
        <p:grpSpPr>
          <a:xfrm>
            <a:off x="2923822" y="1607979"/>
            <a:ext cx="5991578" cy="584776"/>
            <a:chOff x="2923822" y="1607979"/>
            <a:chExt cx="5991578" cy="584776"/>
          </a:xfrm>
        </p:grpSpPr>
        <p:sp>
          <p:nvSpPr>
            <p:cNvPr id="7" name="TextBox 6"/>
            <p:cNvSpPr txBox="1"/>
            <p:nvPr/>
          </p:nvSpPr>
          <p:spPr>
            <a:xfrm>
              <a:off x="2923822" y="1607979"/>
              <a:ext cx="925955" cy="584776"/>
            </a:xfrm>
            <a:prstGeom prst="rect">
              <a:avLst/>
            </a:prstGeom>
            <a:solidFill>
              <a:schemeClr val="bg1"/>
            </a:solidFill>
          </p:spPr>
          <p:txBody>
            <a:bodyPr wrap="none" rtlCol="0">
              <a:spAutoFit/>
            </a:bodyPr>
            <a:lstStyle/>
            <a:p>
              <a:pPr algn="ctr"/>
              <a:r>
                <a:rPr lang="en-US" sz="1600" dirty="0"/>
                <a:t>Not a</a:t>
              </a:r>
            </a:p>
            <a:p>
              <a:r>
                <a:rPr lang="en-US" sz="1600" dirty="0"/>
                <a:t>problem</a:t>
              </a:r>
            </a:p>
          </p:txBody>
        </p:sp>
        <p:sp>
          <p:nvSpPr>
            <p:cNvPr id="8" name="TextBox 7"/>
            <p:cNvSpPr txBox="1"/>
            <p:nvPr/>
          </p:nvSpPr>
          <p:spPr>
            <a:xfrm>
              <a:off x="4403908" y="1607979"/>
              <a:ext cx="1325203" cy="584776"/>
            </a:xfrm>
            <a:prstGeom prst="rect">
              <a:avLst/>
            </a:prstGeom>
            <a:solidFill>
              <a:schemeClr val="bg1"/>
            </a:solidFill>
          </p:spPr>
          <p:txBody>
            <a:bodyPr wrap="none" rtlCol="0">
              <a:spAutoFit/>
            </a:bodyPr>
            <a:lstStyle/>
            <a:p>
              <a:pPr algn="ctr"/>
              <a:r>
                <a:rPr lang="en-US" sz="1600" dirty="0"/>
                <a:t>Somewhat</a:t>
              </a:r>
            </a:p>
            <a:p>
              <a:r>
                <a:rPr lang="en-US" sz="1600" dirty="0"/>
                <a:t>of a problem</a:t>
              </a:r>
            </a:p>
          </p:txBody>
        </p:sp>
        <p:sp>
          <p:nvSpPr>
            <p:cNvPr id="11" name="TextBox 10"/>
            <p:cNvSpPr txBox="1"/>
            <p:nvPr/>
          </p:nvSpPr>
          <p:spPr>
            <a:xfrm>
              <a:off x="6307400" y="1607979"/>
              <a:ext cx="925955" cy="584776"/>
            </a:xfrm>
            <a:prstGeom prst="rect">
              <a:avLst/>
            </a:prstGeom>
            <a:solidFill>
              <a:schemeClr val="bg1"/>
            </a:solidFill>
          </p:spPr>
          <p:txBody>
            <a:bodyPr wrap="none" rtlCol="0">
              <a:spAutoFit/>
            </a:bodyPr>
            <a:lstStyle/>
            <a:p>
              <a:pPr algn="ctr"/>
              <a:r>
                <a:rPr lang="en-US" sz="1600" dirty="0"/>
                <a:t>Big</a:t>
              </a:r>
            </a:p>
            <a:p>
              <a:pPr algn="ctr"/>
              <a:r>
                <a:rPr lang="en-US" sz="1600" dirty="0"/>
                <a:t>problem</a:t>
              </a:r>
            </a:p>
          </p:txBody>
        </p:sp>
        <p:sp>
          <p:nvSpPr>
            <p:cNvPr id="12" name="TextBox 11"/>
            <p:cNvSpPr txBox="1"/>
            <p:nvPr/>
          </p:nvSpPr>
          <p:spPr>
            <a:xfrm>
              <a:off x="7966603" y="1607979"/>
              <a:ext cx="948797" cy="584776"/>
            </a:xfrm>
            <a:prstGeom prst="rect">
              <a:avLst/>
            </a:prstGeom>
            <a:solidFill>
              <a:schemeClr val="bg1"/>
            </a:solidFill>
          </p:spPr>
          <p:txBody>
            <a:bodyPr wrap="none" rtlCol="0">
              <a:spAutoFit/>
            </a:bodyPr>
            <a:lstStyle/>
            <a:p>
              <a:pPr algn="ctr"/>
              <a:r>
                <a:rPr lang="en-US" sz="1600" dirty="0"/>
                <a:t>Very Big</a:t>
              </a:r>
            </a:p>
            <a:p>
              <a:pPr algn="ctr"/>
              <a:r>
                <a:rPr lang="en-US" sz="1600" dirty="0"/>
                <a:t>problem</a:t>
              </a:r>
            </a:p>
          </p:txBody>
        </p:sp>
      </p:gr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47</a:t>
            </a:fld>
            <a:endParaRPr lang="en-US" dirty="0"/>
          </a:p>
        </p:txBody>
      </p:sp>
    </p:spTree>
    <p:extLst>
      <p:ext uri="{BB962C8B-B14F-4D97-AF65-F5344CB8AC3E}">
        <p14:creationId xmlns:p14="http://schemas.microsoft.com/office/powerpoint/2010/main" val="2761164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Grp="1"/>
          </p:cNvGraphicFramePr>
          <p:nvPr>
            <p:extLst>
              <p:ext uri="{D42A27DB-BD31-4B8C-83A1-F6EECF244321}">
                <p14:modId xmlns:p14="http://schemas.microsoft.com/office/powerpoint/2010/main" val="4214289373"/>
              </p:ext>
            </p:extLst>
          </p:nvPr>
        </p:nvGraphicFramePr>
        <p:xfrm>
          <a:off x="170576" y="2057399"/>
          <a:ext cx="8534400" cy="4351339"/>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r>
              <a:rPr lang="en-US" dirty="0">
                <a:latin typeface="Arial" charset="0"/>
                <a:cs typeface="Arial" charset="0"/>
              </a:rPr>
              <a:t>Survey – Analysis – Upper-Limb</a:t>
            </a:r>
          </a:p>
        </p:txBody>
      </p:sp>
      <p:sp>
        <p:nvSpPr>
          <p:cNvPr id="5" name="Content Placeholder 4"/>
          <p:cNvSpPr>
            <a:spLocks noGrp="1"/>
          </p:cNvSpPr>
          <p:nvPr>
            <p:ph sz="half" idx="1"/>
          </p:nvPr>
        </p:nvSpPr>
        <p:spPr>
          <a:xfrm>
            <a:off x="457200" y="1143001"/>
            <a:ext cx="8229600" cy="457200"/>
          </a:xfrm>
        </p:spPr>
        <p:txBody>
          <a:bodyPr/>
          <a:lstStyle/>
          <a:p>
            <a:r>
              <a:rPr lang="en-US" sz="2200" b="1" dirty="0"/>
              <a:t>Functional Factors — </a:t>
            </a:r>
            <a:r>
              <a:rPr lang="en-US" sz="2200" dirty="0"/>
              <a:t>Ranking as a problem  [N=10]</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grpSp>
        <p:nvGrpSpPr>
          <p:cNvPr id="3" name="Group 2"/>
          <p:cNvGrpSpPr/>
          <p:nvPr/>
        </p:nvGrpSpPr>
        <p:grpSpPr>
          <a:xfrm>
            <a:off x="3507756" y="1607979"/>
            <a:ext cx="4450911" cy="584776"/>
            <a:chOff x="3507756" y="1607979"/>
            <a:chExt cx="4450911" cy="584776"/>
          </a:xfrm>
        </p:grpSpPr>
        <p:sp>
          <p:nvSpPr>
            <p:cNvPr id="7" name="TextBox 6"/>
            <p:cNvSpPr txBox="1"/>
            <p:nvPr/>
          </p:nvSpPr>
          <p:spPr>
            <a:xfrm>
              <a:off x="3507756" y="1607979"/>
              <a:ext cx="925955" cy="584776"/>
            </a:xfrm>
            <a:prstGeom prst="rect">
              <a:avLst/>
            </a:prstGeom>
            <a:solidFill>
              <a:schemeClr val="bg1"/>
            </a:solidFill>
          </p:spPr>
          <p:txBody>
            <a:bodyPr wrap="none" rtlCol="0">
              <a:spAutoFit/>
            </a:bodyPr>
            <a:lstStyle/>
            <a:p>
              <a:pPr algn="ctr"/>
              <a:r>
                <a:rPr lang="en-US" sz="1600" dirty="0"/>
                <a:t>Not a</a:t>
              </a:r>
            </a:p>
            <a:p>
              <a:r>
                <a:rPr lang="en-US" sz="1600" dirty="0"/>
                <a:t>problem</a:t>
              </a:r>
            </a:p>
          </p:txBody>
        </p:sp>
        <p:sp>
          <p:nvSpPr>
            <p:cNvPr id="8" name="TextBox 7"/>
            <p:cNvSpPr txBox="1"/>
            <p:nvPr/>
          </p:nvSpPr>
          <p:spPr>
            <a:xfrm>
              <a:off x="4480108" y="1607979"/>
              <a:ext cx="1325203" cy="584776"/>
            </a:xfrm>
            <a:prstGeom prst="rect">
              <a:avLst/>
            </a:prstGeom>
            <a:solidFill>
              <a:schemeClr val="bg1"/>
            </a:solidFill>
          </p:spPr>
          <p:txBody>
            <a:bodyPr wrap="none" rtlCol="0">
              <a:spAutoFit/>
            </a:bodyPr>
            <a:lstStyle/>
            <a:p>
              <a:pPr algn="ctr"/>
              <a:r>
                <a:rPr lang="en-US" sz="1600" dirty="0"/>
                <a:t>Somewhat</a:t>
              </a:r>
            </a:p>
            <a:p>
              <a:r>
                <a:rPr lang="en-US" sz="1600" dirty="0"/>
                <a:t>of a problem</a:t>
              </a:r>
            </a:p>
          </p:txBody>
        </p:sp>
        <p:sp>
          <p:nvSpPr>
            <p:cNvPr id="11" name="TextBox 10"/>
            <p:cNvSpPr txBox="1"/>
            <p:nvPr/>
          </p:nvSpPr>
          <p:spPr>
            <a:xfrm>
              <a:off x="5853289" y="1607979"/>
              <a:ext cx="925955" cy="584776"/>
            </a:xfrm>
            <a:prstGeom prst="rect">
              <a:avLst/>
            </a:prstGeom>
            <a:solidFill>
              <a:schemeClr val="bg1"/>
            </a:solidFill>
          </p:spPr>
          <p:txBody>
            <a:bodyPr wrap="none" rtlCol="0">
              <a:spAutoFit/>
            </a:bodyPr>
            <a:lstStyle/>
            <a:p>
              <a:pPr algn="ctr"/>
              <a:r>
                <a:rPr lang="en-US" sz="1600" dirty="0"/>
                <a:t>Big</a:t>
              </a:r>
            </a:p>
            <a:p>
              <a:pPr algn="ctr"/>
              <a:r>
                <a:rPr lang="en-US" sz="1600" dirty="0"/>
                <a:t>problem</a:t>
              </a:r>
            </a:p>
          </p:txBody>
        </p:sp>
        <p:sp>
          <p:nvSpPr>
            <p:cNvPr id="12" name="TextBox 11"/>
            <p:cNvSpPr txBox="1"/>
            <p:nvPr/>
          </p:nvSpPr>
          <p:spPr>
            <a:xfrm>
              <a:off x="7009870" y="1607979"/>
              <a:ext cx="948797" cy="584776"/>
            </a:xfrm>
            <a:prstGeom prst="rect">
              <a:avLst/>
            </a:prstGeom>
            <a:solidFill>
              <a:schemeClr val="bg1"/>
            </a:solidFill>
          </p:spPr>
          <p:txBody>
            <a:bodyPr wrap="none" rtlCol="0">
              <a:spAutoFit/>
            </a:bodyPr>
            <a:lstStyle/>
            <a:p>
              <a:pPr algn="ctr"/>
              <a:r>
                <a:rPr lang="en-US" sz="1600" dirty="0"/>
                <a:t>Very Big</a:t>
              </a:r>
            </a:p>
            <a:p>
              <a:pPr algn="ctr"/>
              <a:r>
                <a:rPr lang="en-US" sz="1600" dirty="0"/>
                <a:t>problem</a:t>
              </a:r>
            </a:p>
          </p:txBody>
        </p:sp>
      </p:grpSp>
      <p:sp>
        <p:nvSpPr>
          <p:cNvPr id="6" name="TextBox 5"/>
          <p:cNvSpPr txBox="1"/>
          <p:nvPr/>
        </p:nvSpPr>
        <p:spPr>
          <a:xfrm>
            <a:off x="3914422" y="5808598"/>
            <a:ext cx="479618" cy="307777"/>
          </a:xfrm>
          <a:prstGeom prst="rect">
            <a:avLst/>
          </a:prstGeom>
          <a:noFill/>
        </p:spPr>
        <p:txBody>
          <a:bodyPr wrap="none" rtlCol="0">
            <a:spAutoFit/>
          </a:bodyPr>
          <a:lstStyle/>
          <a:p>
            <a:r>
              <a:rPr lang="en-US" sz="1400" dirty="0"/>
              <a:t>N/A</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48</a:t>
            </a:fld>
            <a:endParaRPr lang="en-US" dirty="0"/>
          </a:p>
        </p:txBody>
      </p:sp>
      <p:grpSp>
        <p:nvGrpSpPr>
          <p:cNvPr id="16" name="Group 15"/>
          <p:cNvGrpSpPr/>
          <p:nvPr/>
        </p:nvGrpSpPr>
        <p:grpSpPr>
          <a:xfrm>
            <a:off x="7315200" y="3657600"/>
            <a:ext cx="1623415" cy="1154163"/>
            <a:chOff x="7086600" y="304800"/>
            <a:chExt cx="1623415" cy="1154163"/>
          </a:xfrm>
        </p:grpSpPr>
        <p:sp>
          <p:nvSpPr>
            <p:cNvPr id="14" name="Rectangle 13"/>
            <p:cNvSpPr/>
            <p:nvPr/>
          </p:nvSpPr>
          <p:spPr>
            <a:xfrm>
              <a:off x="7086600" y="304801"/>
              <a:ext cx="1623415" cy="1154162"/>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7467600" y="304800"/>
              <a:ext cx="1190838" cy="1154162"/>
            </a:xfrm>
            <a:prstGeom prst="rect">
              <a:avLst/>
            </a:prstGeom>
            <a:noFill/>
          </p:spPr>
          <p:txBody>
            <a:bodyPr wrap="none" rtlCol="0">
              <a:spAutoFit/>
            </a:bodyPr>
            <a:lstStyle/>
            <a:p>
              <a:pPr>
                <a:spcAft>
                  <a:spcPts val="900"/>
                </a:spcAft>
              </a:pPr>
              <a:r>
                <a:rPr lang="en-US" dirty="0">
                  <a:latin typeface="+mn-lt"/>
                </a:rPr>
                <a:t>All U-L</a:t>
              </a:r>
            </a:p>
            <a:p>
              <a:pPr>
                <a:spcAft>
                  <a:spcPts val="900"/>
                </a:spcAft>
              </a:pPr>
              <a:r>
                <a:rPr lang="en-US" dirty="0">
                  <a:latin typeface="+mn-lt"/>
                </a:rPr>
                <a:t>AE [3]</a:t>
              </a:r>
            </a:p>
            <a:p>
              <a:pPr>
                <a:spcAft>
                  <a:spcPts val="900"/>
                </a:spcAft>
              </a:pPr>
              <a:r>
                <a:rPr lang="en-US" dirty="0">
                  <a:latin typeface="+mn-lt"/>
                </a:rPr>
                <a:t>WD, BE [7]</a:t>
              </a:r>
            </a:p>
          </p:txBody>
        </p:sp>
        <p:sp>
          <p:nvSpPr>
            <p:cNvPr id="9" name="Rectangle 8"/>
            <p:cNvSpPr/>
            <p:nvPr/>
          </p:nvSpPr>
          <p:spPr>
            <a:xfrm>
              <a:off x="7289799" y="423333"/>
              <a:ext cx="152400" cy="152400"/>
            </a:xfrm>
            <a:prstGeom prst="rect">
              <a:avLst/>
            </a:prstGeom>
            <a:solidFill>
              <a:schemeClr val="accent3">
                <a:lumMod val="50000"/>
              </a:schemeClr>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44168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Grp="1"/>
          </p:cNvGraphicFramePr>
          <p:nvPr>
            <p:extLst>
              <p:ext uri="{D42A27DB-BD31-4B8C-83A1-F6EECF244321}">
                <p14:modId xmlns:p14="http://schemas.microsoft.com/office/powerpoint/2010/main" val="496028245"/>
              </p:ext>
            </p:extLst>
          </p:nvPr>
        </p:nvGraphicFramePr>
        <p:xfrm>
          <a:off x="170576" y="2057399"/>
          <a:ext cx="8534400" cy="4351339"/>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r>
              <a:rPr lang="en-US" dirty="0">
                <a:latin typeface="Arial" charset="0"/>
                <a:cs typeface="Arial" charset="0"/>
              </a:rPr>
              <a:t>Survey – Analysis – Upper-Limb</a:t>
            </a:r>
          </a:p>
        </p:txBody>
      </p:sp>
      <p:sp>
        <p:nvSpPr>
          <p:cNvPr id="5" name="Content Placeholder 4"/>
          <p:cNvSpPr>
            <a:spLocks noGrp="1"/>
          </p:cNvSpPr>
          <p:nvPr>
            <p:ph sz="half" idx="1"/>
          </p:nvPr>
        </p:nvSpPr>
        <p:spPr>
          <a:xfrm>
            <a:off x="457200" y="1143001"/>
            <a:ext cx="8229600" cy="457200"/>
          </a:xfrm>
        </p:spPr>
        <p:txBody>
          <a:bodyPr/>
          <a:lstStyle/>
          <a:p>
            <a:r>
              <a:rPr lang="en-US" sz="2200" b="1" dirty="0"/>
              <a:t>Functional Factors — </a:t>
            </a:r>
            <a:r>
              <a:rPr lang="en-US" sz="2200" dirty="0"/>
              <a:t>Ranking as a problem  [N=10]</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grpSp>
        <p:nvGrpSpPr>
          <p:cNvPr id="3" name="Group 2"/>
          <p:cNvGrpSpPr/>
          <p:nvPr/>
        </p:nvGrpSpPr>
        <p:grpSpPr>
          <a:xfrm>
            <a:off x="3507756" y="1607979"/>
            <a:ext cx="4450911" cy="584776"/>
            <a:chOff x="3507756" y="1607979"/>
            <a:chExt cx="4450911" cy="584776"/>
          </a:xfrm>
        </p:grpSpPr>
        <p:sp>
          <p:nvSpPr>
            <p:cNvPr id="7" name="TextBox 6"/>
            <p:cNvSpPr txBox="1"/>
            <p:nvPr/>
          </p:nvSpPr>
          <p:spPr>
            <a:xfrm>
              <a:off x="3507756" y="1607979"/>
              <a:ext cx="925955" cy="584776"/>
            </a:xfrm>
            <a:prstGeom prst="rect">
              <a:avLst/>
            </a:prstGeom>
            <a:solidFill>
              <a:schemeClr val="bg1"/>
            </a:solidFill>
          </p:spPr>
          <p:txBody>
            <a:bodyPr wrap="none" rtlCol="0">
              <a:spAutoFit/>
            </a:bodyPr>
            <a:lstStyle/>
            <a:p>
              <a:pPr algn="ctr"/>
              <a:r>
                <a:rPr lang="en-US" sz="1600" dirty="0"/>
                <a:t>Not a</a:t>
              </a:r>
            </a:p>
            <a:p>
              <a:r>
                <a:rPr lang="en-US" sz="1600" dirty="0"/>
                <a:t>problem</a:t>
              </a:r>
            </a:p>
          </p:txBody>
        </p:sp>
        <p:sp>
          <p:nvSpPr>
            <p:cNvPr id="8" name="TextBox 7"/>
            <p:cNvSpPr txBox="1"/>
            <p:nvPr/>
          </p:nvSpPr>
          <p:spPr>
            <a:xfrm>
              <a:off x="4480108" y="1607979"/>
              <a:ext cx="1325203" cy="584776"/>
            </a:xfrm>
            <a:prstGeom prst="rect">
              <a:avLst/>
            </a:prstGeom>
            <a:solidFill>
              <a:schemeClr val="bg1"/>
            </a:solidFill>
          </p:spPr>
          <p:txBody>
            <a:bodyPr wrap="none" rtlCol="0">
              <a:spAutoFit/>
            </a:bodyPr>
            <a:lstStyle/>
            <a:p>
              <a:pPr algn="ctr"/>
              <a:r>
                <a:rPr lang="en-US" sz="1600" dirty="0"/>
                <a:t>Somewhat</a:t>
              </a:r>
            </a:p>
            <a:p>
              <a:r>
                <a:rPr lang="en-US" sz="1600" dirty="0"/>
                <a:t>of a problem</a:t>
              </a:r>
            </a:p>
          </p:txBody>
        </p:sp>
        <p:sp>
          <p:nvSpPr>
            <p:cNvPr id="11" name="TextBox 10"/>
            <p:cNvSpPr txBox="1"/>
            <p:nvPr/>
          </p:nvSpPr>
          <p:spPr>
            <a:xfrm>
              <a:off x="5853289" y="1607979"/>
              <a:ext cx="925955" cy="584776"/>
            </a:xfrm>
            <a:prstGeom prst="rect">
              <a:avLst/>
            </a:prstGeom>
            <a:solidFill>
              <a:schemeClr val="bg1"/>
            </a:solidFill>
          </p:spPr>
          <p:txBody>
            <a:bodyPr wrap="none" rtlCol="0">
              <a:spAutoFit/>
            </a:bodyPr>
            <a:lstStyle/>
            <a:p>
              <a:pPr algn="ctr"/>
              <a:r>
                <a:rPr lang="en-US" sz="1600" dirty="0"/>
                <a:t>Big</a:t>
              </a:r>
            </a:p>
            <a:p>
              <a:pPr algn="ctr"/>
              <a:r>
                <a:rPr lang="en-US" sz="1600" dirty="0"/>
                <a:t>problem</a:t>
              </a:r>
            </a:p>
          </p:txBody>
        </p:sp>
        <p:sp>
          <p:nvSpPr>
            <p:cNvPr id="12" name="TextBox 11"/>
            <p:cNvSpPr txBox="1"/>
            <p:nvPr/>
          </p:nvSpPr>
          <p:spPr>
            <a:xfrm>
              <a:off x="7009870" y="1607979"/>
              <a:ext cx="948797" cy="584776"/>
            </a:xfrm>
            <a:prstGeom prst="rect">
              <a:avLst/>
            </a:prstGeom>
            <a:solidFill>
              <a:schemeClr val="bg1"/>
            </a:solidFill>
          </p:spPr>
          <p:txBody>
            <a:bodyPr wrap="none" rtlCol="0">
              <a:spAutoFit/>
            </a:bodyPr>
            <a:lstStyle/>
            <a:p>
              <a:pPr algn="ctr"/>
              <a:r>
                <a:rPr lang="en-US" sz="1600" dirty="0"/>
                <a:t>Very Big</a:t>
              </a:r>
            </a:p>
            <a:p>
              <a:pPr algn="ctr"/>
              <a:r>
                <a:rPr lang="en-US" sz="1600" dirty="0"/>
                <a:t>problem</a:t>
              </a:r>
            </a:p>
          </p:txBody>
        </p:sp>
      </p:gr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49</a:t>
            </a:fld>
            <a:endParaRPr lang="en-US" dirty="0"/>
          </a:p>
        </p:txBody>
      </p:sp>
      <p:grpSp>
        <p:nvGrpSpPr>
          <p:cNvPr id="4" name="Group 3"/>
          <p:cNvGrpSpPr/>
          <p:nvPr/>
        </p:nvGrpSpPr>
        <p:grpSpPr>
          <a:xfrm>
            <a:off x="7391400" y="3657600"/>
            <a:ext cx="1623415" cy="1154163"/>
            <a:chOff x="8875085" y="2362200"/>
            <a:chExt cx="1623415" cy="1154163"/>
          </a:xfrm>
        </p:grpSpPr>
        <p:sp>
          <p:nvSpPr>
            <p:cNvPr id="15" name="Rectangle 14"/>
            <p:cNvSpPr/>
            <p:nvPr/>
          </p:nvSpPr>
          <p:spPr>
            <a:xfrm>
              <a:off x="8875085" y="2362201"/>
              <a:ext cx="1623415" cy="1154162"/>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9256085" y="2362200"/>
              <a:ext cx="1190838" cy="1154162"/>
            </a:xfrm>
            <a:prstGeom prst="rect">
              <a:avLst/>
            </a:prstGeom>
            <a:noFill/>
          </p:spPr>
          <p:txBody>
            <a:bodyPr wrap="none" rtlCol="0">
              <a:spAutoFit/>
            </a:bodyPr>
            <a:lstStyle/>
            <a:p>
              <a:pPr>
                <a:spcAft>
                  <a:spcPts val="900"/>
                </a:spcAft>
              </a:pPr>
              <a:r>
                <a:rPr lang="en-US" dirty="0">
                  <a:latin typeface="+mn-lt"/>
                </a:rPr>
                <a:t>All U-L</a:t>
              </a:r>
            </a:p>
            <a:p>
              <a:pPr>
                <a:spcAft>
                  <a:spcPts val="900"/>
                </a:spcAft>
              </a:pPr>
              <a:r>
                <a:rPr lang="en-US" dirty="0">
                  <a:latin typeface="+mn-lt"/>
                </a:rPr>
                <a:t>AE [3]</a:t>
              </a:r>
            </a:p>
            <a:p>
              <a:pPr>
                <a:spcAft>
                  <a:spcPts val="900"/>
                </a:spcAft>
              </a:pPr>
              <a:r>
                <a:rPr lang="en-US" dirty="0">
                  <a:latin typeface="+mn-lt"/>
                </a:rPr>
                <a:t>WD, BE [7]</a:t>
              </a:r>
            </a:p>
          </p:txBody>
        </p:sp>
        <p:sp>
          <p:nvSpPr>
            <p:cNvPr id="17" name="Rectangle 16"/>
            <p:cNvSpPr/>
            <p:nvPr/>
          </p:nvSpPr>
          <p:spPr>
            <a:xfrm>
              <a:off x="9078284" y="2480733"/>
              <a:ext cx="152400" cy="152400"/>
            </a:xfrm>
            <a:prstGeom prst="rect">
              <a:avLst/>
            </a:prstGeom>
            <a:solidFill>
              <a:schemeClr val="accent3">
                <a:lumMod val="50000"/>
                <a:alpha val="2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9078284" y="2870200"/>
              <a:ext cx="152400" cy="152400"/>
            </a:xfrm>
            <a:prstGeom prst="rect">
              <a:avLst/>
            </a:prstGeom>
            <a:solidFill>
              <a:schemeClr val="accent3">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1495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415925" y="1722438"/>
            <a:ext cx="8458200" cy="5135562"/>
          </a:xfrm>
        </p:spPr>
        <p:txBody>
          <a:bodyPr rtlCol="0">
            <a:normAutofit/>
          </a:bodyPr>
          <a:lstStyle/>
          <a:p>
            <a:pPr eaLnBrk="1" fontAlgn="auto" hangingPunct="1">
              <a:spcAft>
                <a:spcPts val="0"/>
              </a:spcAft>
              <a:buFont typeface="Arial" panose="020B0604020202020204" pitchFamily="34" charset="0"/>
              <a:buChar char="•"/>
              <a:defRPr/>
            </a:pPr>
            <a:r>
              <a:rPr lang="en-US" sz="3000" b="1" dirty="0">
                <a:solidFill>
                  <a:schemeClr val="accent6">
                    <a:lumMod val="50000"/>
                  </a:schemeClr>
                </a:solidFill>
                <a:latin typeface="Lucida Sans Unicode" panose="020B0602030504020204" pitchFamily="34" charset="0"/>
                <a:cs typeface="Lucida Sans Unicode" panose="020B0602030504020204" pitchFamily="34" charset="0"/>
              </a:rPr>
              <a:t>AgrAbility: USDA-sponsored program that assists farmers, ranchers, and other agricultural workers with disabilities</a:t>
            </a:r>
            <a:r>
              <a:rPr lang="en-US" sz="3000" b="1" dirty="0" smtClean="0">
                <a:solidFill>
                  <a:schemeClr val="accent6">
                    <a:lumMod val="50000"/>
                  </a:schemeClr>
                </a:solidFill>
                <a:latin typeface="Lucida Sans Unicode" panose="020B0602030504020204" pitchFamily="34" charset="0"/>
                <a:cs typeface="Lucida Sans Unicode" panose="020B0602030504020204" pitchFamily="34" charset="0"/>
              </a:rPr>
              <a:t>.</a:t>
            </a:r>
          </a:p>
          <a:p>
            <a:pPr lvl="1" eaLnBrk="1" fontAlgn="auto" hangingPunct="1">
              <a:lnSpc>
                <a:spcPct val="100000"/>
              </a:lnSpc>
              <a:spcAft>
                <a:spcPts val="0"/>
              </a:spcAft>
              <a:buFont typeface="Arial" panose="020B0604020202020204" pitchFamily="34" charset="0"/>
              <a:buChar char="–"/>
              <a:defRPr/>
            </a:pP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Partners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land grant universities with disability </a:t>
            </a: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services organizations</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 Currently 20 </a:t>
            </a: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state projects.</a:t>
            </a:r>
            <a:endParaRPr lang="en-US" sz="2400" dirty="0">
              <a:solidFill>
                <a:schemeClr val="accent6">
                  <a:lumMod val="50000"/>
                </a:schemeClr>
              </a:solidFill>
              <a:latin typeface="Lucida Sans Unicode" panose="020B0602030504020204" pitchFamily="34" charset="0"/>
              <a:cs typeface="Lucida Sans Unicode" panose="020B0602030504020204" pitchFamily="34" charset="0"/>
            </a:endParaRPr>
          </a:p>
          <a:p>
            <a:pPr lvl="1" eaLnBrk="1" fontAlgn="auto" hangingPunct="1">
              <a:lnSpc>
                <a:spcPct val="100000"/>
              </a:lnSpc>
              <a:spcAft>
                <a:spcPts val="0"/>
              </a:spcAft>
              <a:buFont typeface="Arial" panose="020B0604020202020204" pitchFamily="34" charset="0"/>
              <a:buChar char="–"/>
              <a:defRPr/>
            </a:pPr>
            <a:r>
              <a:rPr lang="en-US" sz="2400" dirty="0">
                <a:solidFill>
                  <a:schemeClr val="accent6">
                    <a:lumMod val="50000"/>
                  </a:schemeClr>
                </a:solidFill>
                <a:latin typeface="Lucida Sans Unicode" panose="020B0602030504020204" pitchFamily="34" charset="0"/>
                <a:cs typeface="Lucida Sans Unicode" panose="020B0602030504020204" pitchFamily="34" charset="0"/>
              </a:rPr>
              <a:t>National AgrAbility Project: Led by Purdue’s Breaking New </a:t>
            </a: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Ground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Resource Center. Partners include:</a:t>
            </a:r>
          </a:p>
          <a:p>
            <a:pPr lvl="2" eaLnBrk="1" fontAlgn="auto" hangingPunct="1">
              <a:lnSpc>
                <a:spcPct val="100000"/>
              </a:lnSpc>
              <a:spcAft>
                <a:spcPts val="0"/>
              </a:spcAft>
              <a:buFont typeface="Arial" panose="020B0604020202020204" pitchFamily="34" charset="0"/>
              <a:buChar char="•"/>
              <a:defRPr/>
            </a:pP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Goodwill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of the Finger Lakes</a:t>
            </a:r>
          </a:p>
          <a:p>
            <a:pPr lvl="2" eaLnBrk="1" fontAlgn="auto" hangingPunct="1">
              <a:lnSpc>
                <a:spcPct val="100000"/>
              </a:lnSpc>
              <a:spcAft>
                <a:spcPts val="0"/>
              </a:spcAft>
              <a:buFont typeface="Arial" panose="020B0604020202020204" pitchFamily="34" charset="0"/>
              <a:buChar char="•"/>
              <a:defRPr/>
            </a:pP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The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Arthritis Foundation, Heartland Region</a:t>
            </a:r>
          </a:p>
          <a:p>
            <a:pPr lvl="2" eaLnBrk="1" fontAlgn="auto" hangingPunct="1">
              <a:lnSpc>
                <a:spcPct val="100000"/>
              </a:lnSpc>
              <a:spcAft>
                <a:spcPts val="0"/>
              </a:spcAft>
              <a:buFont typeface="Arial" panose="020B0604020202020204" pitchFamily="34" charset="0"/>
              <a:buChar char="•"/>
              <a:defRPr/>
            </a:pP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University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of Illinois at Urbana-Champaign</a:t>
            </a:r>
          </a:p>
          <a:p>
            <a:pPr lvl="2" eaLnBrk="1" fontAlgn="auto" hangingPunct="1">
              <a:lnSpc>
                <a:spcPct val="100000"/>
              </a:lnSpc>
              <a:spcAft>
                <a:spcPts val="0"/>
              </a:spcAft>
              <a:buFont typeface="Arial" panose="020B0604020202020204" pitchFamily="34" charset="0"/>
              <a:buChar char="•"/>
              <a:defRPr/>
            </a:pP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Colorado </a:t>
            </a:r>
            <a:r>
              <a:rPr lang="en-US" sz="2400" dirty="0">
                <a:solidFill>
                  <a:schemeClr val="accent6">
                    <a:lumMod val="50000"/>
                  </a:schemeClr>
                </a:solidFill>
                <a:latin typeface="Lucida Sans Unicode" panose="020B0602030504020204" pitchFamily="34" charset="0"/>
                <a:cs typeface="Lucida Sans Unicode" panose="020B0602030504020204" pitchFamily="34" charset="0"/>
              </a:rPr>
              <a:t>State </a:t>
            </a:r>
            <a:r>
              <a:rPr lang="en-US" sz="2400" dirty="0" smtClean="0">
                <a:solidFill>
                  <a:schemeClr val="accent6">
                    <a:lumMod val="50000"/>
                  </a:schemeClr>
                </a:solidFill>
                <a:latin typeface="Lucida Sans Unicode" panose="020B0602030504020204" pitchFamily="34" charset="0"/>
                <a:cs typeface="Lucida Sans Unicode" panose="020B0602030504020204" pitchFamily="34" charset="0"/>
              </a:rPr>
              <a:t>University</a:t>
            </a:r>
            <a:endParaRPr lang="en-US" sz="2000" dirty="0">
              <a:solidFill>
                <a:schemeClr val="accent6">
                  <a:lumMod val="50000"/>
                </a:schemeClr>
              </a:solidFill>
              <a:latin typeface="Lucida Sans Unicode" panose="020B0602030504020204" pitchFamily="34" charset="0"/>
              <a:cs typeface="Lucida Sans Unicode" panose="020B0602030504020204" pitchFamily="34" charset="0"/>
            </a:endParaRPr>
          </a:p>
          <a:p>
            <a:pPr lvl="1" eaLnBrk="1" fontAlgn="auto" hangingPunct="1">
              <a:lnSpc>
                <a:spcPct val="100000"/>
              </a:lnSpc>
              <a:spcAft>
                <a:spcPts val="0"/>
              </a:spcAft>
              <a:buFont typeface="Arial" panose="020B0604020202020204" pitchFamily="34" charset="0"/>
              <a:buChar char="–"/>
              <a:defRPr/>
            </a:pPr>
            <a:r>
              <a:rPr lang="en-US" dirty="0" smtClean="0">
                <a:solidFill>
                  <a:schemeClr val="accent6">
                    <a:lumMod val="50000"/>
                  </a:schemeClr>
                </a:solidFill>
                <a:latin typeface="Lucida Sans Unicode" panose="020B0602030504020204" pitchFamily="34" charset="0"/>
                <a:cs typeface="Lucida Sans Unicode" panose="020B0602030504020204" pitchFamily="34" charset="0"/>
              </a:rPr>
              <a:t>More information available at </a:t>
            </a:r>
            <a:r>
              <a:rPr lang="en-US" dirty="0" smtClean="0">
                <a:latin typeface="Lucida Sans Unicode" panose="020B0602030504020204" pitchFamily="34" charset="0"/>
                <a:cs typeface="Lucida Sans Unicode" panose="020B0602030504020204" pitchFamily="34" charset="0"/>
                <a:hlinkClick r:id="rId2"/>
              </a:rPr>
              <a:t>www.agrability.org</a:t>
            </a:r>
            <a:endParaRPr lang="en-US" dirty="0" smtClean="0">
              <a:latin typeface="Lucida Sans Unicode" panose="020B0602030504020204" pitchFamily="34" charset="0"/>
              <a:cs typeface="Lucida Sans Unicode" panose="020B0602030504020204" pitchFamily="34" charset="0"/>
            </a:endParaRPr>
          </a:p>
        </p:txBody>
      </p:sp>
      <p:pic>
        <p:nvPicPr>
          <p:cNvPr id="6147" name="Picture 5" descr="agrMD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8600"/>
            <a:ext cx="42608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Grp="1"/>
          </p:cNvGraphicFramePr>
          <p:nvPr>
            <p:extLst>
              <p:ext uri="{D42A27DB-BD31-4B8C-83A1-F6EECF244321}">
                <p14:modId xmlns:p14="http://schemas.microsoft.com/office/powerpoint/2010/main" val="3331930325"/>
              </p:ext>
            </p:extLst>
          </p:nvPr>
        </p:nvGraphicFramePr>
        <p:xfrm>
          <a:off x="170576" y="2057399"/>
          <a:ext cx="8534400" cy="4351339"/>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r>
              <a:rPr lang="en-US" dirty="0">
                <a:latin typeface="Arial" charset="0"/>
                <a:cs typeface="Arial" charset="0"/>
              </a:rPr>
              <a:t>Survey – Analysis – Upper-Limb</a:t>
            </a:r>
          </a:p>
        </p:txBody>
      </p:sp>
      <p:sp>
        <p:nvSpPr>
          <p:cNvPr id="5" name="Content Placeholder 4"/>
          <p:cNvSpPr>
            <a:spLocks noGrp="1"/>
          </p:cNvSpPr>
          <p:nvPr>
            <p:ph sz="half" idx="1"/>
          </p:nvPr>
        </p:nvSpPr>
        <p:spPr>
          <a:xfrm>
            <a:off x="457200" y="1143001"/>
            <a:ext cx="8229600" cy="457200"/>
          </a:xfrm>
        </p:spPr>
        <p:txBody>
          <a:bodyPr/>
          <a:lstStyle/>
          <a:p>
            <a:r>
              <a:rPr lang="en-US" sz="2200" b="1" dirty="0"/>
              <a:t>Functional Factors — </a:t>
            </a:r>
            <a:r>
              <a:rPr lang="en-US" sz="2200" dirty="0"/>
              <a:t>Ranking as a problem  [N=10]</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grpSp>
        <p:nvGrpSpPr>
          <p:cNvPr id="3" name="Group 2"/>
          <p:cNvGrpSpPr/>
          <p:nvPr/>
        </p:nvGrpSpPr>
        <p:grpSpPr>
          <a:xfrm>
            <a:off x="3507756" y="1607979"/>
            <a:ext cx="4450911" cy="584776"/>
            <a:chOff x="3507756" y="1607979"/>
            <a:chExt cx="4450911" cy="584776"/>
          </a:xfrm>
        </p:grpSpPr>
        <p:sp>
          <p:nvSpPr>
            <p:cNvPr id="7" name="TextBox 6"/>
            <p:cNvSpPr txBox="1"/>
            <p:nvPr/>
          </p:nvSpPr>
          <p:spPr>
            <a:xfrm>
              <a:off x="3507756" y="1607979"/>
              <a:ext cx="925955" cy="584776"/>
            </a:xfrm>
            <a:prstGeom prst="rect">
              <a:avLst/>
            </a:prstGeom>
            <a:solidFill>
              <a:schemeClr val="bg1"/>
            </a:solidFill>
          </p:spPr>
          <p:txBody>
            <a:bodyPr wrap="none" rtlCol="0">
              <a:spAutoFit/>
            </a:bodyPr>
            <a:lstStyle/>
            <a:p>
              <a:pPr algn="ctr"/>
              <a:r>
                <a:rPr lang="en-US" sz="1600" dirty="0"/>
                <a:t>Not a</a:t>
              </a:r>
            </a:p>
            <a:p>
              <a:r>
                <a:rPr lang="en-US" sz="1600" dirty="0"/>
                <a:t>problem</a:t>
              </a:r>
            </a:p>
          </p:txBody>
        </p:sp>
        <p:sp>
          <p:nvSpPr>
            <p:cNvPr id="8" name="TextBox 7"/>
            <p:cNvSpPr txBox="1"/>
            <p:nvPr/>
          </p:nvSpPr>
          <p:spPr>
            <a:xfrm>
              <a:off x="4480108" y="1607979"/>
              <a:ext cx="1325203" cy="584776"/>
            </a:xfrm>
            <a:prstGeom prst="rect">
              <a:avLst/>
            </a:prstGeom>
            <a:solidFill>
              <a:schemeClr val="bg1"/>
            </a:solidFill>
          </p:spPr>
          <p:txBody>
            <a:bodyPr wrap="none" rtlCol="0">
              <a:spAutoFit/>
            </a:bodyPr>
            <a:lstStyle/>
            <a:p>
              <a:pPr algn="ctr"/>
              <a:r>
                <a:rPr lang="en-US" sz="1600" dirty="0"/>
                <a:t>Somewhat</a:t>
              </a:r>
            </a:p>
            <a:p>
              <a:r>
                <a:rPr lang="en-US" sz="1600" dirty="0"/>
                <a:t>of a problem</a:t>
              </a:r>
            </a:p>
          </p:txBody>
        </p:sp>
        <p:sp>
          <p:nvSpPr>
            <p:cNvPr id="11" name="TextBox 10"/>
            <p:cNvSpPr txBox="1"/>
            <p:nvPr/>
          </p:nvSpPr>
          <p:spPr>
            <a:xfrm>
              <a:off x="5853289" y="1607979"/>
              <a:ext cx="925955" cy="584776"/>
            </a:xfrm>
            <a:prstGeom prst="rect">
              <a:avLst/>
            </a:prstGeom>
            <a:solidFill>
              <a:schemeClr val="bg1"/>
            </a:solidFill>
          </p:spPr>
          <p:txBody>
            <a:bodyPr wrap="none" rtlCol="0">
              <a:spAutoFit/>
            </a:bodyPr>
            <a:lstStyle/>
            <a:p>
              <a:pPr algn="ctr"/>
              <a:r>
                <a:rPr lang="en-US" sz="1600" dirty="0"/>
                <a:t>Big</a:t>
              </a:r>
            </a:p>
            <a:p>
              <a:pPr algn="ctr"/>
              <a:r>
                <a:rPr lang="en-US" sz="1600" dirty="0"/>
                <a:t>problem</a:t>
              </a:r>
            </a:p>
          </p:txBody>
        </p:sp>
        <p:sp>
          <p:nvSpPr>
            <p:cNvPr id="12" name="TextBox 11"/>
            <p:cNvSpPr txBox="1"/>
            <p:nvPr/>
          </p:nvSpPr>
          <p:spPr>
            <a:xfrm>
              <a:off x="7009870" y="1607979"/>
              <a:ext cx="948797" cy="584776"/>
            </a:xfrm>
            <a:prstGeom prst="rect">
              <a:avLst/>
            </a:prstGeom>
            <a:solidFill>
              <a:schemeClr val="bg1"/>
            </a:solidFill>
          </p:spPr>
          <p:txBody>
            <a:bodyPr wrap="none" rtlCol="0">
              <a:spAutoFit/>
            </a:bodyPr>
            <a:lstStyle/>
            <a:p>
              <a:pPr algn="ctr"/>
              <a:r>
                <a:rPr lang="en-US" sz="1600" dirty="0"/>
                <a:t>Very Big</a:t>
              </a:r>
            </a:p>
            <a:p>
              <a:pPr algn="ctr"/>
              <a:r>
                <a:rPr lang="en-US" sz="1600" dirty="0"/>
                <a:t>problem</a:t>
              </a:r>
            </a:p>
          </p:txBody>
        </p:sp>
      </p:grpSp>
      <p:sp>
        <p:nvSpPr>
          <p:cNvPr id="4" name="TextBox 3"/>
          <p:cNvSpPr txBox="1"/>
          <p:nvPr/>
        </p:nvSpPr>
        <p:spPr>
          <a:xfrm>
            <a:off x="3900311" y="5336977"/>
            <a:ext cx="434246" cy="307777"/>
          </a:xfrm>
          <a:prstGeom prst="rect">
            <a:avLst/>
          </a:prstGeom>
          <a:noFill/>
        </p:spPr>
        <p:txBody>
          <a:bodyPr wrap="none" rtlCol="0">
            <a:spAutoFit/>
          </a:bodyPr>
          <a:lstStyle/>
          <a:p>
            <a:r>
              <a:rPr lang="en-US" sz="1400" dirty="0"/>
              <a:t>1.0</a:t>
            </a:r>
          </a:p>
        </p:txBody>
      </p:sp>
      <p:sp>
        <p:nvSpPr>
          <p:cNvPr id="6" name="TextBox 5"/>
          <p:cNvSpPr txBox="1"/>
          <p:nvPr/>
        </p:nvSpPr>
        <p:spPr>
          <a:xfrm>
            <a:off x="3914422" y="5808598"/>
            <a:ext cx="479618" cy="307777"/>
          </a:xfrm>
          <a:prstGeom prst="rect">
            <a:avLst/>
          </a:prstGeom>
          <a:noFill/>
        </p:spPr>
        <p:txBody>
          <a:bodyPr wrap="none" rtlCol="0">
            <a:spAutoFit/>
          </a:bodyPr>
          <a:lstStyle/>
          <a:p>
            <a:r>
              <a:rPr lang="en-US" sz="1400" dirty="0"/>
              <a:t>N/A</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50</a:t>
            </a:fld>
            <a:endParaRPr lang="en-US" dirty="0"/>
          </a:p>
        </p:txBody>
      </p:sp>
      <p:grpSp>
        <p:nvGrpSpPr>
          <p:cNvPr id="9" name="Group 8"/>
          <p:cNvGrpSpPr/>
          <p:nvPr/>
        </p:nvGrpSpPr>
        <p:grpSpPr>
          <a:xfrm>
            <a:off x="7315200" y="3657600"/>
            <a:ext cx="1623415" cy="1154163"/>
            <a:chOff x="8332292" y="1619932"/>
            <a:chExt cx="1623415" cy="1154163"/>
          </a:xfrm>
        </p:grpSpPr>
        <p:sp>
          <p:nvSpPr>
            <p:cNvPr id="15" name="Rectangle 14"/>
            <p:cNvSpPr/>
            <p:nvPr/>
          </p:nvSpPr>
          <p:spPr>
            <a:xfrm>
              <a:off x="8332292" y="1619933"/>
              <a:ext cx="1623415" cy="1154162"/>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8713292" y="1619932"/>
              <a:ext cx="1190838" cy="1154162"/>
            </a:xfrm>
            <a:prstGeom prst="rect">
              <a:avLst/>
            </a:prstGeom>
            <a:noFill/>
          </p:spPr>
          <p:txBody>
            <a:bodyPr wrap="none" rtlCol="0">
              <a:spAutoFit/>
            </a:bodyPr>
            <a:lstStyle/>
            <a:p>
              <a:pPr>
                <a:spcAft>
                  <a:spcPts val="900"/>
                </a:spcAft>
              </a:pPr>
              <a:r>
                <a:rPr lang="en-US" dirty="0">
                  <a:latin typeface="+mn-lt"/>
                </a:rPr>
                <a:t>All U-L</a:t>
              </a:r>
            </a:p>
            <a:p>
              <a:pPr>
                <a:spcAft>
                  <a:spcPts val="900"/>
                </a:spcAft>
              </a:pPr>
              <a:r>
                <a:rPr lang="en-US" dirty="0">
                  <a:latin typeface="+mn-lt"/>
                </a:rPr>
                <a:t>AE [3]</a:t>
              </a:r>
            </a:p>
            <a:p>
              <a:pPr>
                <a:spcAft>
                  <a:spcPts val="900"/>
                </a:spcAft>
              </a:pPr>
              <a:r>
                <a:rPr lang="en-US" dirty="0">
                  <a:latin typeface="+mn-lt"/>
                </a:rPr>
                <a:t>WD, BE [7]</a:t>
              </a:r>
            </a:p>
          </p:txBody>
        </p:sp>
        <p:sp>
          <p:nvSpPr>
            <p:cNvPr id="17" name="Rectangle 16"/>
            <p:cNvSpPr/>
            <p:nvPr/>
          </p:nvSpPr>
          <p:spPr>
            <a:xfrm>
              <a:off x="8535491" y="1738465"/>
              <a:ext cx="152400" cy="152400"/>
            </a:xfrm>
            <a:prstGeom prst="rect">
              <a:avLst/>
            </a:prstGeom>
            <a:solidFill>
              <a:schemeClr val="accent3">
                <a:lumMod val="50000"/>
                <a:alpha val="2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8535491" y="2127932"/>
              <a:ext cx="152400" cy="152400"/>
            </a:xfrm>
            <a:prstGeom prst="rect">
              <a:avLst/>
            </a:prstGeom>
            <a:solidFill>
              <a:schemeClr val="accent3">
                <a:lumMod val="60000"/>
                <a:lumOff val="40000"/>
                <a:alpha val="21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8534400" y="2514600"/>
              <a:ext cx="152400" cy="152400"/>
            </a:xfrm>
            <a:prstGeom prst="rect">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32062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Grp="1"/>
          </p:cNvGraphicFramePr>
          <p:nvPr>
            <p:extLst>
              <p:ext uri="{D42A27DB-BD31-4B8C-83A1-F6EECF244321}">
                <p14:modId xmlns:p14="http://schemas.microsoft.com/office/powerpoint/2010/main" val="54591289"/>
              </p:ext>
            </p:extLst>
          </p:nvPr>
        </p:nvGraphicFramePr>
        <p:xfrm>
          <a:off x="170576" y="2057401"/>
          <a:ext cx="85344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r>
              <a:rPr lang="en-US" dirty="0">
                <a:latin typeface="Arial" charset="0"/>
                <a:cs typeface="Arial" charset="0"/>
              </a:rPr>
              <a:t>Survey – Analysis – Upper-Limb</a:t>
            </a:r>
          </a:p>
        </p:txBody>
      </p:sp>
      <p:sp>
        <p:nvSpPr>
          <p:cNvPr id="5" name="Content Placeholder 4"/>
          <p:cNvSpPr>
            <a:spLocks noGrp="1"/>
          </p:cNvSpPr>
          <p:nvPr>
            <p:ph sz="half" idx="1"/>
          </p:nvPr>
        </p:nvSpPr>
        <p:spPr>
          <a:xfrm>
            <a:off x="457200" y="1143001"/>
            <a:ext cx="8229600" cy="457200"/>
          </a:xfrm>
        </p:spPr>
        <p:txBody>
          <a:bodyPr/>
          <a:lstStyle/>
          <a:p>
            <a:r>
              <a:rPr lang="en-US" sz="2200" b="1" dirty="0"/>
              <a:t>Service Factors — </a:t>
            </a:r>
            <a:r>
              <a:rPr lang="en-US" sz="2200" dirty="0"/>
              <a:t>Ranking as a problem  [N=10]</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grpSp>
        <p:nvGrpSpPr>
          <p:cNvPr id="3" name="Group 2"/>
          <p:cNvGrpSpPr/>
          <p:nvPr/>
        </p:nvGrpSpPr>
        <p:grpSpPr>
          <a:xfrm>
            <a:off x="3609622" y="1607979"/>
            <a:ext cx="5305778" cy="584776"/>
            <a:chOff x="3609622" y="1607979"/>
            <a:chExt cx="5305778" cy="584776"/>
          </a:xfrm>
        </p:grpSpPr>
        <p:sp>
          <p:nvSpPr>
            <p:cNvPr id="7" name="TextBox 6"/>
            <p:cNvSpPr txBox="1"/>
            <p:nvPr/>
          </p:nvSpPr>
          <p:spPr>
            <a:xfrm>
              <a:off x="3609622" y="1607979"/>
              <a:ext cx="925955" cy="584776"/>
            </a:xfrm>
            <a:prstGeom prst="rect">
              <a:avLst/>
            </a:prstGeom>
            <a:solidFill>
              <a:schemeClr val="bg1"/>
            </a:solidFill>
          </p:spPr>
          <p:txBody>
            <a:bodyPr wrap="none" rtlCol="0">
              <a:spAutoFit/>
            </a:bodyPr>
            <a:lstStyle/>
            <a:p>
              <a:pPr algn="ctr"/>
              <a:r>
                <a:rPr lang="en-US" sz="1600" dirty="0"/>
                <a:t>Not a</a:t>
              </a:r>
            </a:p>
            <a:p>
              <a:r>
                <a:rPr lang="en-US" sz="1600" dirty="0"/>
                <a:t>problem</a:t>
              </a:r>
            </a:p>
          </p:txBody>
        </p:sp>
        <p:sp>
          <p:nvSpPr>
            <p:cNvPr id="8" name="TextBox 7"/>
            <p:cNvSpPr txBox="1"/>
            <p:nvPr/>
          </p:nvSpPr>
          <p:spPr>
            <a:xfrm>
              <a:off x="4875219" y="1607979"/>
              <a:ext cx="1325203" cy="584776"/>
            </a:xfrm>
            <a:prstGeom prst="rect">
              <a:avLst/>
            </a:prstGeom>
            <a:solidFill>
              <a:schemeClr val="bg1"/>
            </a:solidFill>
          </p:spPr>
          <p:txBody>
            <a:bodyPr wrap="none" rtlCol="0">
              <a:spAutoFit/>
            </a:bodyPr>
            <a:lstStyle/>
            <a:p>
              <a:pPr algn="ctr"/>
              <a:r>
                <a:rPr lang="en-US" sz="1600" dirty="0"/>
                <a:t>Somewhat</a:t>
              </a:r>
            </a:p>
            <a:p>
              <a:r>
                <a:rPr lang="en-US" sz="1600" dirty="0"/>
                <a:t>of a problem</a:t>
              </a:r>
            </a:p>
          </p:txBody>
        </p:sp>
        <p:sp>
          <p:nvSpPr>
            <p:cNvPr id="11" name="TextBox 10"/>
            <p:cNvSpPr txBox="1"/>
            <p:nvPr/>
          </p:nvSpPr>
          <p:spPr>
            <a:xfrm>
              <a:off x="6521889" y="1607979"/>
              <a:ext cx="925955" cy="584776"/>
            </a:xfrm>
            <a:prstGeom prst="rect">
              <a:avLst/>
            </a:prstGeom>
            <a:solidFill>
              <a:schemeClr val="bg1"/>
            </a:solidFill>
          </p:spPr>
          <p:txBody>
            <a:bodyPr wrap="none" rtlCol="0">
              <a:spAutoFit/>
            </a:bodyPr>
            <a:lstStyle/>
            <a:p>
              <a:pPr algn="ctr"/>
              <a:r>
                <a:rPr lang="en-US" sz="1600" dirty="0"/>
                <a:t>Big</a:t>
              </a:r>
            </a:p>
            <a:p>
              <a:pPr algn="ctr"/>
              <a:r>
                <a:rPr lang="en-US" sz="1600" dirty="0"/>
                <a:t>problem</a:t>
              </a:r>
            </a:p>
          </p:txBody>
        </p:sp>
        <p:sp>
          <p:nvSpPr>
            <p:cNvPr id="12" name="TextBox 11"/>
            <p:cNvSpPr txBox="1"/>
            <p:nvPr/>
          </p:nvSpPr>
          <p:spPr>
            <a:xfrm>
              <a:off x="7966603" y="1607979"/>
              <a:ext cx="948797" cy="584776"/>
            </a:xfrm>
            <a:prstGeom prst="rect">
              <a:avLst/>
            </a:prstGeom>
            <a:solidFill>
              <a:schemeClr val="bg1"/>
            </a:solidFill>
          </p:spPr>
          <p:txBody>
            <a:bodyPr wrap="none" rtlCol="0">
              <a:spAutoFit/>
            </a:bodyPr>
            <a:lstStyle/>
            <a:p>
              <a:pPr algn="ctr"/>
              <a:r>
                <a:rPr lang="en-US" sz="1600" dirty="0"/>
                <a:t>Very Big</a:t>
              </a:r>
            </a:p>
            <a:p>
              <a:pPr algn="ctr"/>
              <a:r>
                <a:rPr lang="en-US" sz="1600" dirty="0"/>
                <a:t>problem</a:t>
              </a:r>
            </a:p>
          </p:txBody>
        </p:sp>
      </p:grpSp>
      <p:grpSp>
        <p:nvGrpSpPr>
          <p:cNvPr id="4" name="Group 3"/>
          <p:cNvGrpSpPr/>
          <p:nvPr/>
        </p:nvGrpSpPr>
        <p:grpSpPr>
          <a:xfrm>
            <a:off x="3699933" y="4038600"/>
            <a:ext cx="5229578" cy="584776"/>
            <a:chOff x="3699933" y="4114800"/>
            <a:chExt cx="5229578" cy="584776"/>
          </a:xfrm>
        </p:grpSpPr>
        <p:sp>
          <p:nvSpPr>
            <p:cNvPr id="15" name="TextBox 14"/>
            <p:cNvSpPr txBox="1"/>
            <p:nvPr/>
          </p:nvSpPr>
          <p:spPr>
            <a:xfrm>
              <a:off x="3699933" y="4114800"/>
              <a:ext cx="732192" cy="584776"/>
            </a:xfrm>
            <a:prstGeom prst="rect">
              <a:avLst/>
            </a:prstGeom>
            <a:solidFill>
              <a:schemeClr val="bg1"/>
            </a:solidFill>
          </p:spPr>
          <p:txBody>
            <a:bodyPr wrap="none" rtlCol="0">
              <a:spAutoFit/>
            </a:bodyPr>
            <a:lstStyle/>
            <a:p>
              <a:pPr algn="ctr"/>
              <a:r>
                <a:rPr lang="en-US" sz="1600" dirty="0"/>
                <a:t>Very</a:t>
              </a:r>
            </a:p>
            <a:p>
              <a:pPr algn="ctr"/>
              <a:r>
                <a:rPr lang="en-US" sz="1600" dirty="0"/>
                <a:t>useful</a:t>
              </a:r>
            </a:p>
          </p:txBody>
        </p:sp>
        <p:sp>
          <p:nvSpPr>
            <p:cNvPr id="16" name="TextBox 15"/>
            <p:cNvSpPr txBox="1"/>
            <p:nvPr/>
          </p:nvSpPr>
          <p:spPr>
            <a:xfrm>
              <a:off x="4956029" y="4114800"/>
              <a:ext cx="1154082" cy="584776"/>
            </a:xfrm>
            <a:prstGeom prst="rect">
              <a:avLst/>
            </a:prstGeom>
            <a:solidFill>
              <a:schemeClr val="bg1"/>
            </a:solidFill>
          </p:spPr>
          <p:txBody>
            <a:bodyPr wrap="none" rtlCol="0">
              <a:spAutoFit/>
            </a:bodyPr>
            <a:lstStyle/>
            <a:p>
              <a:pPr algn="ctr"/>
              <a:r>
                <a:rPr lang="en-US" sz="1600" dirty="0"/>
                <a:t>Somewhat</a:t>
              </a:r>
            </a:p>
            <a:p>
              <a:r>
                <a:rPr lang="en-US" sz="1600" dirty="0"/>
                <a:t>useful</a:t>
              </a:r>
            </a:p>
          </p:txBody>
        </p:sp>
        <p:sp>
          <p:nvSpPr>
            <p:cNvPr id="17" name="TextBox 16"/>
            <p:cNvSpPr txBox="1"/>
            <p:nvPr/>
          </p:nvSpPr>
          <p:spPr>
            <a:xfrm>
              <a:off x="6625341" y="4114800"/>
              <a:ext cx="732192" cy="584776"/>
            </a:xfrm>
            <a:prstGeom prst="rect">
              <a:avLst/>
            </a:prstGeom>
            <a:solidFill>
              <a:schemeClr val="bg1"/>
            </a:solidFill>
          </p:spPr>
          <p:txBody>
            <a:bodyPr wrap="none" rtlCol="0">
              <a:spAutoFit/>
            </a:bodyPr>
            <a:lstStyle/>
            <a:p>
              <a:pPr algn="ctr"/>
              <a:r>
                <a:rPr lang="en-US" sz="1600" dirty="0"/>
                <a:t>Not</a:t>
              </a:r>
            </a:p>
            <a:p>
              <a:pPr algn="ctr"/>
              <a:r>
                <a:rPr lang="en-US" sz="1600" dirty="0"/>
                <a:t>useful</a:t>
              </a:r>
            </a:p>
          </p:txBody>
        </p:sp>
        <p:sp>
          <p:nvSpPr>
            <p:cNvPr id="18" name="TextBox 17"/>
            <p:cNvSpPr txBox="1"/>
            <p:nvPr/>
          </p:nvSpPr>
          <p:spPr>
            <a:xfrm>
              <a:off x="7957771" y="4114800"/>
              <a:ext cx="971740" cy="584776"/>
            </a:xfrm>
            <a:prstGeom prst="rect">
              <a:avLst/>
            </a:prstGeom>
            <a:solidFill>
              <a:schemeClr val="bg1"/>
            </a:solidFill>
          </p:spPr>
          <p:txBody>
            <a:bodyPr wrap="none" rtlCol="0">
              <a:spAutoFit/>
            </a:bodyPr>
            <a:lstStyle/>
            <a:p>
              <a:pPr algn="ctr"/>
              <a:r>
                <a:rPr lang="en-US" sz="1600" dirty="0"/>
                <a:t>Not</a:t>
              </a:r>
            </a:p>
            <a:p>
              <a:pPr algn="ctr"/>
              <a:r>
                <a:rPr lang="en-US" sz="1600" dirty="0"/>
                <a:t>provided</a:t>
              </a:r>
            </a:p>
          </p:txBody>
        </p:sp>
      </p:gr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51</a:t>
            </a:fld>
            <a:endParaRPr lang="en-US" dirty="0"/>
          </a:p>
        </p:txBody>
      </p:sp>
    </p:spTree>
    <p:extLst>
      <p:ext uri="{BB962C8B-B14F-4D97-AF65-F5344CB8AC3E}">
        <p14:creationId xmlns:p14="http://schemas.microsoft.com/office/powerpoint/2010/main" val="1759182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ext uri="{D42A27DB-BD31-4B8C-83A1-F6EECF244321}">
                <p14:modId xmlns:p14="http://schemas.microsoft.com/office/powerpoint/2010/main" val="1584961534"/>
              </p:ext>
            </p:extLst>
          </p:nvPr>
        </p:nvGraphicFramePr>
        <p:xfrm>
          <a:off x="170577" y="2057401"/>
          <a:ext cx="85344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r>
              <a:rPr lang="en-US" dirty="0">
                <a:latin typeface="Arial" charset="0"/>
                <a:cs typeface="Arial" charset="0"/>
              </a:rPr>
              <a:t>Survey – Analysis – Upper-Limb</a:t>
            </a:r>
          </a:p>
        </p:txBody>
      </p:sp>
      <p:sp>
        <p:nvSpPr>
          <p:cNvPr id="5" name="Content Placeholder 4"/>
          <p:cNvSpPr>
            <a:spLocks noGrp="1"/>
          </p:cNvSpPr>
          <p:nvPr>
            <p:ph sz="half" idx="1"/>
          </p:nvPr>
        </p:nvSpPr>
        <p:spPr>
          <a:xfrm>
            <a:off x="457200" y="1143001"/>
            <a:ext cx="8229600" cy="457200"/>
          </a:xfrm>
        </p:spPr>
        <p:txBody>
          <a:bodyPr/>
          <a:lstStyle/>
          <a:p>
            <a:r>
              <a:rPr lang="en-US" sz="2200" b="1" dirty="0"/>
              <a:t>Cost Factors — </a:t>
            </a:r>
            <a:r>
              <a:rPr lang="en-US" sz="2200" dirty="0"/>
              <a:t>Ranking as a problem  [N=10]</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7" name="TextBox 6"/>
          <p:cNvSpPr txBox="1"/>
          <p:nvPr/>
        </p:nvSpPr>
        <p:spPr>
          <a:xfrm>
            <a:off x="3527032" y="1607979"/>
            <a:ext cx="925955" cy="584776"/>
          </a:xfrm>
          <a:prstGeom prst="rect">
            <a:avLst/>
          </a:prstGeom>
          <a:solidFill>
            <a:schemeClr val="bg1"/>
          </a:solidFill>
        </p:spPr>
        <p:txBody>
          <a:bodyPr wrap="none" rtlCol="0">
            <a:spAutoFit/>
          </a:bodyPr>
          <a:lstStyle/>
          <a:p>
            <a:pPr algn="ctr"/>
            <a:r>
              <a:rPr lang="en-US" sz="1600" dirty="0"/>
              <a:t>Not a</a:t>
            </a:r>
          </a:p>
          <a:p>
            <a:r>
              <a:rPr lang="en-US" sz="1600" dirty="0"/>
              <a:t>problem</a:t>
            </a:r>
          </a:p>
        </p:txBody>
      </p:sp>
      <p:sp>
        <p:nvSpPr>
          <p:cNvPr id="8" name="TextBox 7"/>
          <p:cNvSpPr txBox="1"/>
          <p:nvPr/>
        </p:nvSpPr>
        <p:spPr>
          <a:xfrm>
            <a:off x="4827881" y="1607979"/>
            <a:ext cx="1325203" cy="584776"/>
          </a:xfrm>
          <a:prstGeom prst="rect">
            <a:avLst/>
          </a:prstGeom>
          <a:solidFill>
            <a:schemeClr val="bg1"/>
          </a:solidFill>
        </p:spPr>
        <p:txBody>
          <a:bodyPr wrap="none" rtlCol="0">
            <a:spAutoFit/>
          </a:bodyPr>
          <a:lstStyle/>
          <a:p>
            <a:pPr algn="ctr"/>
            <a:r>
              <a:rPr lang="en-US" sz="1600" dirty="0"/>
              <a:t>Somewhat</a:t>
            </a:r>
          </a:p>
          <a:p>
            <a:r>
              <a:rPr lang="en-US" sz="1600" dirty="0"/>
              <a:t>of a problem</a:t>
            </a:r>
          </a:p>
        </p:txBody>
      </p:sp>
      <p:sp>
        <p:nvSpPr>
          <p:cNvPr id="11" name="TextBox 10"/>
          <p:cNvSpPr txBox="1"/>
          <p:nvPr/>
        </p:nvSpPr>
        <p:spPr>
          <a:xfrm>
            <a:off x="6493987" y="1607979"/>
            <a:ext cx="925955" cy="584776"/>
          </a:xfrm>
          <a:prstGeom prst="rect">
            <a:avLst/>
          </a:prstGeom>
          <a:solidFill>
            <a:schemeClr val="bg1"/>
          </a:solidFill>
        </p:spPr>
        <p:txBody>
          <a:bodyPr wrap="none" rtlCol="0">
            <a:spAutoFit/>
          </a:bodyPr>
          <a:lstStyle/>
          <a:p>
            <a:pPr algn="ctr"/>
            <a:r>
              <a:rPr lang="en-US" sz="1600" dirty="0"/>
              <a:t>Big</a:t>
            </a:r>
          </a:p>
          <a:p>
            <a:pPr algn="ctr"/>
            <a:r>
              <a:rPr lang="en-US" sz="1600" dirty="0"/>
              <a:t>problem</a:t>
            </a:r>
          </a:p>
        </p:txBody>
      </p:sp>
      <p:sp>
        <p:nvSpPr>
          <p:cNvPr id="12" name="TextBox 11"/>
          <p:cNvSpPr txBox="1"/>
          <p:nvPr/>
        </p:nvSpPr>
        <p:spPr>
          <a:xfrm>
            <a:off x="7966603" y="1607979"/>
            <a:ext cx="948797" cy="584776"/>
          </a:xfrm>
          <a:prstGeom prst="rect">
            <a:avLst/>
          </a:prstGeom>
          <a:solidFill>
            <a:schemeClr val="bg1"/>
          </a:solidFill>
        </p:spPr>
        <p:txBody>
          <a:bodyPr wrap="none" rtlCol="0">
            <a:spAutoFit/>
          </a:bodyPr>
          <a:lstStyle/>
          <a:p>
            <a:pPr algn="ctr"/>
            <a:r>
              <a:rPr lang="en-US" sz="1600" dirty="0"/>
              <a:t>Very Big</a:t>
            </a:r>
          </a:p>
          <a:p>
            <a:pPr algn="ctr"/>
            <a:r>
              <a:rPr lang="en-US" sz="1600" dirty="0"/>
              <a:t>problem</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52</a:t>
            </a:fld>
            <a:endParaRPr lang="en-US" dirty="0"/>
          </a:p>
        </p:txBody>
      </p:sp>
    </p:spTree>
    <p:extLst>
      <p:ext uri="{BB962C8B-B14F-4D97-AF65-F5344CB8AC3E}">
        <p14:creationId xmlns:p14="http://schemas.microsoft.com/office/powerpoint/2010/main" val="379428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extLst>
              <p:ext uri="{D42A27DB-BD31-4B8C-83A1-F6EECF244321}">
                <p14:modId xmlns:p14="http://schemas.microsoft.com/office/powerpoint/2010/main" val="3600304725"/>
              </p:ext>
            </p:extLst>
          </p:nvPr>
        </p:nvGraphicFramePr>
        <p:xfrm>
          <a:off x="170577" y="2057401"/>
          <a:ext cx="85344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r>
              <a:rPr lang="en-US" dirty="0">
                <a:latin typeface="Arial" charset="0"/>
                <a:cs typeface="Arial" charset="0"/>
              </a:rPr>
              <a:t>Survey – Analysis – Upper-Limb</a:t>
            </a:r>
          </a:p>
        </p:txBody>
      </p:sp>
      <p:sp>
        <p:nvSpPr>
          <p:cNvPr id="5" name="Content Placeholder 4"/>
          <p:cNvSpPr>
            <a:spLocks noGrp="1"/>
          </p:cNvSpPr>
          <p:nvPr>
            <p:ph sz="half" idx="1"/>
          </p:nvPr>
        </p:nvSpPr>
        <p:spPr>
          <a:xfrm>
            <a:off x="457200" y="1143001"/>
            <a:ext cx="8229600" cy="457200"/>
          </a:xfrm>
        </p:spPr>
        <p:txBody>
          <a:bodyPr/>
          <a:lstStyle/>
          <a:p>
            <a:r>
              <a:rPr lang="en-US" sz="2200" b="1" dirty="0"/>
              <a:t>Cost Factors — </a:t>
            </a:r>
            <a:r>
              <a:rPr lang="en-US" sz="2200" dirty="0"/>
              <a:t>Ranking as a problem  [N=10]</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7" name="TextBox 6"/>
          <p:cNvSpPr txBox="1"/>
          <p:nvPr/>
        </p:nvSpPr>
        <p:spPr>
          <a:xfrm>
            <a:off x="3527032" y="1607979"/>
            <a:ext cx="925955" cy="584776"/>
          </a:xfrm>
          <a:prstGeom prst="rect">
            <a:avLst/>
          </a:prstGeom>
          <a:solidFill>
            <a:schemeClr val="bg1"/>
          </a:solidFill>
        </p:spPr>
        <p:txBody>
          <a:bodyPr wrap="none" rtlCol="0">
            <a:spAutoFit/>
          </a:bodyPr>
          <a:lstStyle/>
          <a:p>
            <a:pPr algn="ctr"/>
            <a:r>
              <a:rPr lang="en-US" sz="1600" dirty="0"/>
              <a:t>Not a</a:t>
            </a:r>
          </a:p>
          <a:p>
            <a:r>
              <a:rPr lang="en-US" sz="1600" dirty="0"/>
              <a:t>problem</a:t>
            </a:r>
          </a:p>
        </p:txBody>
      </p:sp>
      <p:sp>
        <p:nvSpPr>
          <p:cNvPr id="8" name="TextBox 7"/>
          <p:cNvSpPr txBox="1"/>
          <p:nvPr/>
        </p:nvSpPr>
        <p:spPr>
          <a:xfrm>
            <a:off x="4827881" y="1607979"/>
            <a:ext cx="1325203" cy="584776"/>
          </a:xfrm>
          <a:prstGeom prst="rect">
            <a:avLst/>
          </a:prstGeom>
          <a:solidFill>
            <a:schemeClr val="bg1"/>
          </a:solidFill>
        </p:spPr>
        <p:txBody>
          <a:bodyPr wrap="none" rtlCol="0">
            <a:spAutoFit/>
          </a:bodyPr>
          <a:lstStyle/>
          <a:p>
            <a:pPr algn="ctr"/>
            <a:r>
              <a:rPr lang="en-US" sz="1600" dirty="0"/>
              <a:t>Somewhat</a:t>
            </a:r>
          </a:p>
          <a:p>
            <a:r>
              <a:rPr lang="en-US" sz="1600" dirty="0"/>
              <a:t>of a problem</a:t>
            </a:r>
          </a:p>
        </p:txBody>
      </p:sp>
      <p:sp>
        <p:nvSpPr>
          <p:cNvPr id="11" name="TextBox 10"/>
          <p:cNvSpPr txBox="1"/>
          <p:nvPr/>
        </p:nvSpPr>
        <p:spPr>
          <a:xfrm>
            <a:off x="6493987" y="1607979"/>
            <a:ext cx="925955" cy="584776"/>
          </a:xfrm>
          <a:prstGeom prst="rect">
            <a:avLst/>
          </a:prstGeom>
          <a:solidFill>
            <a:schemeClr val="bg1"/>
          </a:solidFill>
        </p:spPr>
        <p:txBody>
          <a:bodyPr wrap="none" rtlCol="0">
            <a:spAutoFit/>
          </a:bodyPr>
          <a:lstStyle/>
          <a:p>
            <a:pPr algn="ctr"/>
            <a:r>
              <a:rPr lang="en-US" sz="1600" dirty="0"/>
              <a:t>Big</a:t>
            </a:r>
          </a:p>
          <a:p>
            <a:pPr algn="ctr"/>
            <a:r>
              <a:rPr lang="en-US" sz="1600" dirty="0"/>
              <a:t>problem</a:t>
            </a:r>
          </a:p>
        </p:txBody>
      </p:sp>
      <p:sp>
        <p:nvSpPr>
          <p:cNvPr id="12" name="TextBox 11"/>
          <p:cNvSpPr txBox="1"/>
          <p:nvPr/>
        </p:nvSpPr>
        <p:spPr>
          <a:xfrm>
            <a:off x="7966603" y="1607979"/>
            <a:ext cx="948797" cy="584776"/>
          </a:xfrm>
          <a:prstGeom prst="rect">
            <a:avLst/>
          </a:prstGeom>
          <a:solidFill>
            <a:schemeClr val="bg1"/>
          </a:solidFill>
        </p:spPr>
        <p:txBody>
          <a:bodyPr wrap="none" rtlCol="0">
            <a:spAutoFit/>
          </a:bodyPr>
          <a:lstStyle/>
          <a:p>
            <a:pPr algn="ctr"/>
            <a:r>
              <a:rPr lang="en-US" sz="1600" dirty="0"/>
              <a:t>Very Big</a:t>
            </a:r>
          </a:p>
          <a:p>
            <a:pPr algn="ctr"/>
            <a:r>
              <a:rPr lang="en-US" sz="1600" dirty="0"/>
              <a:t>problem</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53</a:t>
            </a:fld>
            <a:endParaRPr lang="en-US" dirty="0"/>
          </a:p>
        </p:txBody>
      </p:sp>
      <p:grpSp>
        <p:nvGrpSpPr>
          <p:cNvPr id="13" name="Group 12"/>
          <p:cNvGrpSpPr/>
          <p:nvPr/>
        </p:nvGrpSpPr>
        <p:grpSpPr>
          <a:xfrm>
            <a:off x="6321779" y="3124200"/>
            <a:ext cx="2593622" cy="923330"/>
            <a:chOff x="6321779" y="3124200"/>
            <a:chExt cx="2593622" cy="923330"/>
          </a:xfrm>
        </p:grpSpPr>
        <p:sp>
          <p:nvSpPr>
            <p:cNvPr id="15" name="Rounded Rectangle 14"/>
            <p:cNvSpPr/>
            <p:nvPr/>
          </p:nvSpPr>
          <p:spPr>
            <a:xfrm>
              <a:off x="6321779" y="3138311"/>
              <a:ext cx="2593622" cy="909219"/>
            </a:xfrm>
            <a:prstGeom prst="roundRect">
              <a:avLst/>
            </a:prstGeom>
            <a:solidFill>
              <a:srgbClr val="FFFFFF"/>
            </a:solidFill>
            <a:ln w="381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368177" y="3124200"/>
              <a:ext cx="2547224" cy="923330"/>
            </a:xfrm>
            <a:prstGeom prst="rect">
              <a:avLst/>
            </a:prstGeom>
            <a:noFill/>
          </p:spPr>
          <p:txBody>
            <a:bodyPr wrap="square" rtlCol="0">
              <a:spAutoFit/>
            </a:bodyPr>
            <a:lstStyle/>
            <a:p>
              <a:r>
                <a:rPr lang="en-US" dirty="0"/>
                <a:t>3  had back-up</a:t>
              </a:r>
            </a:p>
            <a:p>
              <a:r>
                <a:rPr lang="en-US" dirty="0"/>
                <a:t>    prosthesis for work,</a:t>
              </a:r>
            </a:p>
            <a:p>
              <a:r>
                <a:rPr lang="en-US" dirty="0"/>
                <a:t>    average rating = 2.7</a:t>
              </a:r>
            </a:p>
          </p:txBody>
        </p:sp>
      </p:grpSp>
    </p:spTree>
    <p:extLst>
      <p:ext uri="{BB962C8B-B14F-4D97-AF65-F5344CB8AC3E}">
        <p14:creationId xmlns:p14="http://schemas.microsoft.com/office/powerpoint/2010/main" val="324827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charset="0"/>
                <a:cs typeface="Arial" charset="0"/>
              </a:rPr>
              <a:t>Survey – Analysis</a:t>
            </a:r>
            <a:endParaRPr lang="en-US" dirty="0"/>
          </a:p>
        </p:txBody>
      </p:sp>
      <p:sp>
        <p:nvSpPr>
          <p:cNvPr id="6" name="Content Placeholder 5"/>
          <p:cNvSpPr>
            <a:spLocks noGrp="1"/>
          </p:cNvSpPr>
          <p:nvPr>
            <p:ph idx="1"/>
          </p:nvPr>
        </p:nvSpPr>
        <p:spPr/>
        <p:txBody>
          <a:bodyPr/>
          <a:lstStyle/>
          <a:p>
            <a:r>
              <a:rPr lang="en-US" sz="4000" b="1" dirty="0">
                <a:solidFill>
                  <a:srgbClr val="230872"/>
                </a:solidFill>
              </a:rPr>
              <a:t>Lower-Limb</a:t>
            </a:r>
          </a:p>
        </p:txBody>
      </p:sp>
      <p:sp>
        <p:nvSpPr>
          <p:cNvPr id="4" name="Footer Placeholder 3"/>
          <p:cNvSpPr>
            <a:spLocks noGrp="1"/>
          </p:cNvSpPr>
          <p:nvPr>
            <p:ph type="ftr" sz="quarter" idx="10"/>
          </p:nvPr>
        </p:nvSpPr>
        <p:spPr/>
        <p:txBody>
          <a:bodyPr/>
          <a:lstStyle/>
          <a:p>
            <a:pPr>
              <a:defRPr/>
            </a:pPr>
            <a:r>
              <a:rPr lang="en-US" dirty="0"/>
              <a:t>©2014 Northwestern University Prosthetics-Orthotics Center for Education and Research</a:t>
            </a:r>
          </a:p>
        </p:txBody>
      </p:sp>
      <p:sp>
        <p:nvSpPr>
          <p:cNvPr id="2" name="Slide Number Placeholder 1"/>
          <p:cNvSpPr>
            <a:spLocks noGrp="1"/>
          </p:cNvSpPr>
          <p:nvPr>
            <p:ph type="sldNum" sz="quarter" idx="11"/>
          </p:nvPr>
        </p:nvSpPr>
        <p:spPr/>
        <p:txBody>
          <a:bodyPr/>
          <a:lstStyle/>
          <a:p>
            <a:r>
              <a:rPr lang="en-US" dirty="0"/>
              <a:t>Webinar – </a:t>
            </a:r>
            <a:fld id="{F8F31D49-5FDD-624D-89E0-0E9E328CEB4B}" type="slidenum">
              <a:rPr lang="en-US"/>
              <a:pPr/>
              <a:t>54</a:t>
            </a:fld>
            <a:endParaRPr lang="en-US" dirty="0"/>
          </a:p>
        </p:txBody>
      </p:sp>
      <p:pic>
        <p:nvPicPr>
          <p:cNvPr id="8" name="Picture 7"/>
          <p:cNvPicPr>
            <a:picLocks noChangeAspect="1"/>
          </p:cNvPicPr>
          <p:nvPr/>
        </p:nvPicPr>
        <p:blipFill>
          <a:blip r:embed="rId3"/>
          <a:stretch>
            <a:fillRect/>
          </a:stretch>
        </p:blipFill>
        <p:spPr>
          <a:xfrm>
            <a:off x="4114800" y="1769190"/>
            <a:ext cx="4597400" cy="3031410"/>
          </a:xfrm>
          <a:prstGeom prst="rect">
            <a:avLst/>
          </a:prstGeom>
        </p:spPr>
      </p:pic>
      <p:pic>
        <p:nvPicPr>
          <p:cNvPr id="7" name="Picture 6"/>
          <p:cNvPicPr>
            <a:picLocks noChangeAspect="1"/>
          </p:cNvPicPr>
          <p:nvPr/>
        </p:nvPicPr>
        <p:blipFill>
          <a:blip r:embed="rId4"/>
          <a:stretch>
            <a:fillRect/>
          </a:stretch>
        </p:blipFill>
        <p:spPr>
          <a:xfrm>
            <a:off x="457200" y="3048000"/>
            <a:ext cx="3911600" cy="2994819"/>
          </a:xfrm>
          <a:prstGeom prst="rect">
            <a:avLst/>
          </a:prstGeom>
        </p:spPr>
      </p:pic>
      <p:sp>
        <p:nvSpPr>
          <p:cNvPr id="3" name="TextBox 2"/>
          <p:cNvSpPr txBox="1"/>
          <p:nvPr/>
        </p:nvSpPr>
        <p:spPr>
          <a:xfrm>
            <a:off x="3323937" y="6008951"/>
            <a:ext cx="1146468" cy="230832"/>
          </a:xfrm>
          <a:prstGeom prst="rect">
            <a:avLst/>
          </a:prstGeom>
          <a:noFill/>
        </p:spPr>
        <p:txBody>
          <a:bodyPr wrap="none" rtlCol="0">
            <a:spAutoFit/>
          </a:bodyPr>
          <a:lstStyle/>
          <a:p>
            <a:r>
              <a:rPr lang="en-US" sz="900" dirty="0"/>
              <a:t>USDA/Scott Bauer</a:t>
            </a:r>
          </a:p>
        </p:txBody>
      </p:sp>
      <p:sp>
        <p:nvSpPr>
          <p:cNvPr id="9" name="TextBox 8"/>
          <p:cNvSpPr txBox="1"/>
          <p:nvPr/>
        </p:nvSpPr>
        <p:spPr>
          <a:xfrm>
            <a:off x="7637578" y="4766732"/>
            <a:ext cx="1159292" cy="230832"/>
          </a:xfrm>
          <a:prstGeom prst="rect">
            <a:avLst/>
          </a:prstGeom>
          <a:noFill/>
        </p:spPr>
        <p:txBody>
          <a:bodyPr wrap="none" rtlCol="0">
            <a:spAutoFit/>
          </a:bodyPr>
          <a:lstStyle/>
          <a:p>
            <a:r>
              <a:rPr lang="en-US" sz="900" dirty="0"/>
              <a:t>USDA/Keith Weller</a:t>
            </a:r>
          </a:p>
        </p:txBody>
      </p:sp>
    </p:spTree>
    <p:extLst>
      <p:ext uri="{BB962C8B-B14F-4D97-AF65-F5344CB8AC3E}">
        <p14:creationId xmlns:p14="http://schemas.microsoft.com/office/powerpoint/2010/main" val="284900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Factors</a:t>
            </a:r>
            <a:r>
              <a:rPr lang="en-US" dirty="0">
                <a:latin typeface="Arial" charset="0"/>
                <a:cs typeface="Arial" charset="0"/>
              </a:rPr>
              <a:t> – Lower-Limb</a:t>
            </a:r>
            <a:endParaRPr lang="en-US" dirty="0"/>
          </a:p>
        </p:txBody>
      </p:sp>
      <p:sp>
        <p:nvSpPr>
          <p:cNvPr id="7" name="Content Placeholder 6"/>
          <p:cNvSpPr>
            <a:spLocks noGrp="1"/>
          </p:cNvSpPr>
          <p:nvPr>
            <p:ph sz="quarter" idx="16"/>
          </p:nvPr>
        </p:nvSpPr>
        <p:spPr>
          <a:xfrm>
            <a:off x="457200" y="1114778"/>
            <a:ext cx="8229599" cy="4648200"/>
          </a:xfrm>
        </p:spPr>
        <p:txBody>
          <a:bodyPr/>
          <a:lstStyle/>
          <a:p>
            <a:r>
              <a:rPr lang="en-US" dirty="0"/>
              <a:t>Components</a:t>
            </a:r>
          </a:p>
          <a:p>
            <a:pPr lvl="1"/>
            <a:r>
              <a:rPr lang="en-US" dirty="0"/>
              <a:t>14 farmers, ranchers, and agricultural worker</a:t>
            </a:r>
          </a:p>
          <a:p>
            <a:pPr lvl="1"/>
            <a:r>
              <a:rPr lang="en-US" dirty="0"/>
              <a:t>Feet (14 below knee and above knee)</a:t>
            </a:r>
          </a:p>
          <a:p>
            <a:pPr lvl="2">
              <a:tabLst>
                <a:tab pos="687388" algn="l"/>
              </a:tabLst>
            </a:pPr>
            <a:r>
              <a:rPr lang="en-US" dirty="0"/>
              <a:t>8	dynamic response</a:t>
            </a:r>
          </a:p>
          <a:p>
            <a:pPr lvl="2">
              <a:tabLst>
                <a:tab pos="687388" algn="l"/>
              </a:tabLst>
            </a:pPr>
            <a:r>
              <a:rPr lang="en-US" dirty="0"/>
              <a:t>2	multi-axial</a:t>
            </a:r>
          </a:p>
          <a:p>
            <a:pPr lvl="2">
              <a:tabLst>
                <a:tab pos="687388" algn="l"/>
              </a:tabLst>
            </a:pPr>
            <a:r>
              <a:rPr lang="en-US" dirty="0"/>
              <a:t>2	single-axis</a:t>
            </a:r>
          </a:p>
          <a:p>
            <a:pPr lvl="2">
              <a:tabLst>
                <a:tab pos="687388" algn="l"/>
              </a:tabLst>
            </a:pPr>
            <a:r>
              <a:rPr lang="en-US" dirty="0"/>
              <a:t>1	peg (Terra Foot)</a:t>
            </a:r>
          </a:p>
          <a:p>
            <a:pPr lvl="2">
              <a:tabLst>
                <a:tab pos="687388" algn="l"/>
              </a:tabLst>
            </a:pPr>
            <a:r>
              <a:rPr lang="en-US" dirty="0"/>
              <a:t>1	unknown</a:t>
            </a:r>
          </a:p>
          <a:p>
            <a:pPr lvl="1"/>
            <a:r>
              <a:rPr lang="en-US" dirty="0"/>
              <a:t>Knees (6 above knee)</a:t>
            </a:r>
          </a:p>
          <a:p>
            <a:pPr lvl="2">
              <a:tabLst>
                <a:tab pos="687388" algn="l"/>
              </a:tabLst>
            </a:pPr>
            <a:r>
              <a:rPr lang="en-US" dirty="0"/>
              <a:t>4	microprocessor-controlled knee (MPK)</a:t>
            </a:r>
          </a:p>
          <a:p>
            <a:pPr lvl="2">
              <a:tabLst>
                <a:tab pos="687388" algn="l"/>
              </a:tabLst>
            </a:pPr>
            <a:r>
              <a:rPr lang="en-US" dirty="0"/>
              <a:t>1	swing and stance control</a:t>
            </a:r>
          </a:p>
          <a:p>
            <a:pPr lvl="2">
              <a:tabLst>
                <a:tab pos="687388" algn="l"/>
              </a:tabLst>
            </a:pPr>
            <a:r>
              <a:rPr lang="en-US" dirty="0"/>
              <a:t>1	single-axis</a:t>
            </a:r>
          </a:p>
        </p:txBody>
      </p:sp>
      <p:sp>
        <p:nvSpPr>
          <p:cNvPr id="4" name="Footer Placeholder 3"/>
          <p:cNvSpPr>
            <a:spLocks noGrp="1"/>
          </p:cNvSpPr>
          <p:nvPr>
            <p:ph type="ftr" sz="quarter" idx="17"/>
          </p:nvPr>
        </p:nvSpPr>
        <p:spPr/>
        <p:txBody>
          <a:bodyPr/>
          <a:lstStyle/>
          <a:p>
            <a:pPr algn="l">
              <a:defRPr/>
            </a:pPr>
            <a:r>
              <a:rPr lang="en-US" b="1"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r>
              <a:rPr lang="en-US" dirty="0"/>
              <a:t>Webinar – </a:t>
            </a:r>
            <a:fld id="{F918A504-9DBA-FA42-BC6A-E2D36DF8AEDE}" type="slidenum">
              <a:rPr lang="en-US"/>
              <a:pPr/>
              <a:t>55</a:t>
            </a:fld>
            <a:endParaRPr lang="en-US" dirty="0"/>
          </a:p>
        </p:txBody>
      </p:sp>
      <p:grpSp>
        <p:nvGrpSpPr>
          <p:cNvPr id="11" name="Group 10"/>
          <p:cNvGrpSpPr/>
          <p:nvPr/>
        </p:nvGrpSpPr>
        <p:grpSpPr>
          <a:xfrm>
            <a:off x="6740279" y="2835491"/>
            <a:ext cx="2160470" cy="1736248"/>
            <a:chOff x="6816478" y="2590801"/>
            <a:chExt cx="2160470" cy="1736248"/>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16478" y="2590801"/>
              <a:ext cx="2160470" cy="1448327"/>
            </a:xfrm>
            <a:prstGeom prst="rect">
              <a:avLst/>
            </a:prstGeom>
          </p:spPr>
        </p:pic>
        <p:sp>
          <p:nvSpPr>
            <p:cNvPr id="9" name="TextBox 8"/>
            <p:cNvSpPr txBox="1"/>
            <p:nvPr/>
          </p:nvSpPr>
          <p:spPr>
            <a:xfrm>
              <a:off x="7220044" y="4019272"/>
              <a:ext cx="1342097" cy="307777"/>
            </a:xfrm>
            <a:prstGeom prst="rect">
              <a:avLst/>
            </a:prstGeom>
            <a:noFill/>
          </p:spPr>
          <p:txBody>
            <a:bodyPr wrap="none" rtlCol="0">
              <a:spAutoFit/>
            </a:bodyPr>
            <a:lstStyle/>
            <a:p>
              <a:pPr algn="ctr"/>
              <a:r>
                <a:rPr lang="en-US" sz="1400" dirty="0"/>
                <a:t>Multi-axial foot</a:t>
              </a:r>
            </a:p>
          </p:txBody>
        </p:sp>
      </p:grpSp>
      <p:pic>
        <p:nvPicPr>
          <p:cNvPr id="12" name="Picture 8"/>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976818" y="4742215"/>
            <a:ext cx="885167" cy="120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015404" y="5658197"/>
            <a:ext cx="943049" cy="307777"/>
          </a:xfrm>
          <a:prstGeom prst="rect">
            <a:avLst/>
          </a:prstGeom>
          <a:noFill/>
        </p:spPr>
        <p:txBody>
          <a:bodyPr wrap="none" rtlCol="0">
            <a:spAutoFit/>
          </a:bodyPr>
          <a:lstStyle/>
          <a:p>
            <a:pPr algn="ctr"/>
            <a:r>
              <a:rPr lang="en-US" sz="1400" dirty="0"/>
              <a:t>Terra foot</a:t>
            </a:r>
          </a:p>
        </p:txBody>
      </p:sp>
      <p:pic>
        <p:nvPicPr>
          <p:cNvPr id="14" name="Pictur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92917" y="2835491"/>
            <a:ext cx="1179283" cy="1448327"/>
          </a:xfrm>
          <a:prstGeom prst="rect">
            <a:avLst/>
          </a:prstGeom>
        </p:spPr>
      </p:pic>
      <p:sp>
        <p:nvSpPr>
          <p:cNvPr id="15" name="TextBox 14"/>
          <p:cNvSpPr txBox="1"/>
          <p:nvPr/>
        </p:nvSpPr>
        <p:spPr>
          <a:xfrm>
            <a:off x="4532407" y="4263962"/>
            <a:ext cx="2020793" cy="307777"/>
          </a:xfrm>
          <a:prstGeom prst="rect">
            <a:avLst/>
          </a:prstGeom>
          <a:noFill/>
        </p:spPr>
        <p:txBody>
          <a:bodyPr wrap="none" rtlCol="0">
            <a:spAutoFit/>
          </a:bodyPr>
          <a:lstStyle/>
          <a:p>
            <a:pPr algn="ctr"/>
            <a:r>
              <a:rPr lang="en-US" sz="1400" dirty="0"/>
              <a:t>Dynamic response foot</a:t>
            </a:r>
          </a:p>
        </p:txBody>
      </p:sp>
    </p:spTree>
    <p:extLst>
      <p:ext uri="{BB962C8B-B14F-4D97-AF65-F5344CB8AC3E}">
        <p14:creationId xmlns:p14="http://schemas.microsoft.com/office/powerpoint/2010/main" val="245741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Factors</a:t>
            </a:r>
            <a:r>
              <a:rPr lang="en-US" dirty="0">
                <a:latin typeface="Arial" charset="0"/>
                <a:cs typeface="Arial" charset="0"/>
              </a:rPr>
              <a:t> – Lower-Limb</a:t>
            </a:r>
            <a:endParaRPr lang="en-US" dirty="0"/>
          </a:p>
        </p:txBody>
      </p:sp>
      <p:sp>
        <p:nvSpPr>
          <p:cNvPr id="7" name="Content Placeholder 6"/>
          <p:cNvSpPr>
            <a:spLocks noGrp="1"/>
          </p:cNvSpPr>
          <p:nvPr>
            <p:ph sz="quarter" idx="16"/>
          </p:nvPr>
        </p:nvSpPr>
        <p:spPr>
          <a:xfrm>
            <a:off x="457200" y="1114778"/>
            <a:ext cx="8229599" cy="4648200"/>
          </a:xfrm>
        </p:spPr>
        <p:txBody>
          <a:bodyPr/>
          <a:lstStyle/>
          <a:p>
            <a:r>
              <a:rPr lang="en-US" dirty="0"/>
              <a:t>Components</a:t>
            </a:r>
          </a:p>
          <a:p>
            <a:pPr lvl="1"/>
            <a:r>
              <a:rPr lang="en-US" dirty="0"/>
              <a:t>14 farmers, ranchers, and agricultural worker</a:t>
            </a:r>
          </a:p>
          <a:p>
            <a:pPr lvl="1"/>
            <a:r>
              <a:rPr lang="en-US" dirty="0"/>
              <a:t>Feet (14 below knee and above knee)</a:t>
            </a:r>
          </a:p>
          <a:p>
            <a:pPr lvl="2">
              <a:tabLst>
                <a:tab pos="687388" algn="l"/>
              </a:tabLst>
            </a:pPr>
            <a:r>
              <a:rPr lang="en-US" dirty="0"/>
              <a:t>8	dynamic response</a:t>
            </a:r>
          </a:p>
          <a:p>
            <a:pPr lvl="2">
              <a:tabLst>
                <a:tab pos="687388" algn="l"/>
              </a:tabLst>
            </a:pPr>
            <a:r>
              <a:rPr lang="en-US" dirty="0"/>
              <a:t>2	multi-axial</a:t>
            </a:r>
          </a:p>
          <a:p>
            <a:pPr lvl="2">
              <a:tabLst>
                <a:tab pos="687388" algn="l"/>
              </a:tabLst>
            </a:pPr>
            <a:r>
              <a:rPr lang="en-US" dirty="0"/>
              <a:t>2	single-axis</a:t>
            </a:r>
          </a:p>
          <a:p>
            <a:pPr lvl="2">
              <a:tabLst>
                <a:tab pos="687388" algn="l"/>
              </a:tabLst>
            </a:pPr>
            <a:r>
              <a:rPr lang="en-US" dirty="0"/>
              <a:t>1	peg (Terra Foot)</a:t>
            </a:r>
          </a:p>
          <a:p>
            <a:pPr lvl="2">
              <a:tabLst>
                <a:tab pos="687388" algn="l"/>
              </a:tabLst>
            </a:pPr>
            <a:r>
              <a:rPr lang="en-US" dirty="0"/>
              <a:t>1	unknown</a:t>
            </a:r>
          </a:p>
          <a:p>
            <a:pPr lvl="1"/>
            <a:r>
              <a:rPr lang="en-US" dirty="0"/>
              <a:t>Knees (6 above knee)</a:t>
            </a:r>
          </a:p>
          <a:p>
            <a:pPr lvl="2">
              <a:tabLst>
                <a:tab pos="687388" algn="l"/>
              </a:tabLst>
            </a:pPr>
            <a:r>
              <a:rPr lang="en-US" dirty="0"/>
              <a:t>4	microprocessor-controlled knee (MPK)</a:t>
            </a:r>
          </a:p>
          <a:p>
            <a:pPr lvl="2">
              <a:tabLst>
                <a:tab pos="687388" algn="l"/>
              </a:tabLst>
            </a:pPr>
            <a:r>
              <a:rPr lang="en-US" dirty="0"/>
              <a:t>1	swing and stance control</a:t>
            </a:r>
          </a:p>
          <a:p>
            <a:pPr lvl="2">
              <a:tabLst>
                <a:tab pos="687388" algn="l"/>
              </a:tabLst>
            </a:pPr>
            <a:r>
              <a:rPr lang="en-US" dirty="0"/>
              <a:t>1	single-axis</a:t>
            </a:r>
          </a:p>
        </p:txBody>
      </p:sp>
      <p:sp>
        <p:nvSpPr>
          <p:cNvPr id="4" name="Footer Placeholder 3"/>
          <p:cNvSpPr>
            <a:spLocks noGrp="1"/>
          </p:cNvSpPr>
          <p:nvPr>
            <p:ph type="ftr" sz="quarter" idx="17"/>
          </p:nvPr>
        </p:nvSpPr>
        <p:spPr/>
        <p:txBody>
          <a:bodyPr/>
          <a:lstStyle/>
          <a:p>
            <a:pPr algn="l">
              <a:defRPr/>
            </a:pPr>
            <a:r>
              <a:rPr lang="en-US" b="1"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r>
              <a:rPr lang="en-US" dirty="0"/>
              <a:t>Webinar – </a:t>
            </a:r>
            <a:fld id="{F918A504-9DBA-FA42-BC6A-E2D36DF8AEDE}" type="slidenum">
              <a:rPr lang="en-US"/>
              <a:pPr/>
              <a:t>56</a:t>
            </a:fld>
            <a:endParaRPr lang="en-US"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a:ext>
            </a:extLst>
          </a:blip>
          <a:srcRect l="31121" r="32093"/>
          <a:stretch/>
        </p:blipFill>
        <p:spPr>
          <a:xfrm>
            <a:off x="7345985" y="2590800"/>
            <a:ext cx="1340814" cy="3644900"/>
          </a:xfrm>
          <a:prstGeom prst="rect">
            <a:avLst/>
          </a:prstGeom>
        </p:spPr>
      </p:pic>
      <p:sp>
        <p:nvSpPr>
          <p:cNvPr id="16" name="Oval 15"/>
          <p:cNvSpPr/>
          <p:nvPr/>
        </p:nvSpPr>
        <p:spPr>
          <a:xfrm>
            <a:off x="7620000" y="3886200"/>
            <a:ext cx="990600" cy="1447800"/>
          </a:xfrm>
          <a:prstGeom prst="ellipse">
            <a:avLst/>
          </a:prstGeom>
          <a:noFill/>
          <a:ln w="28575"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5756283" y="5302544"/>
            <a:ext cx="1924197" cy="954107"/>
          </a:xfrm>
          <a:prstGeom prst="rect">
            <a:avLst/>
          </a:prstGeom>
          <a:noFill/>
        </p:spPr>
        <p:txBody>
          <a:bodyPr wrap="square" rtlCol="0">
            <a:spAutoFit/>
          </a:bodyPr>
          <a:lstStyle/>
          <a:p>
            <a:r>
              <a:rPr lang="en-US" sz="1400" dirty="0"/>
              <a:t>Example above knee prosthesis with microprocessor- controlled knee</a:t>
            </a:r>
          </a:p>
        </p:txBody>
      </p:sp>
    </p:spTree>
    <p:extLst>
      <p:ext uri="{BB962C8B-B14F-4D97-AF65-F5344CB8AC3E}">
        <p14:creationId xmlns:p14="http://schemas.microsoft.com/office/powerpoint/2010/main" val="730239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Grp="1"/>
          </p:cNvGraphicFramePr>
          <p:nvPr>
            <p:extLst>
              <p:ext uri="{D42A27DB-BD31-4B8C-83A1-F6EECF244321}">
                <p14:modId xmlns:p14="http://schemas.microsoft.com/office/powerpoint/2010/main" val="4272548901"/>
              </p:ext>
            </p:extLst>
          </p:nvPr>
        </p:nvGraphicFramePr>
        <p:xfrm>
          <a:off x="304801" y="2057400"/>
          <a:ext cx="8534400" cy="4351339"/>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r>
              <a:rPr lang="en-US" dirty="0">
                <a:latin typeface="Arial" charset="0"/>
                <a:cs typeface="Arial" charset="0"/>
              </a:rPr>
              <a:t>Survey – Analysis – Lower-Limb</a:t>
            </a:r>
          </a:p>
        </p:txBody>
      </p:sp>
      <p:sp>
        <p:nvSpPr>
          <p:cNvPr id="5" name="Content Placeholder 4"/>
          <p:cNvSpPr>
            <a:spLocks noGrp="1"/>
          </p:cNvSpPr>
          <p:nvPr>
            <p:ph sz="half" idx="1"/>
          </p:nvPr>
        </p:nvSpPr>
        <p:spPr>
          <a:xfrm>
            <a:off x="457200" y="1143001"/>
            <a:ext cx="8229600" cy="457200"/>
          </a:xfrm>
        </p:spPr>
        <p:txBody>
          <a:bodyPr/>
          <a:lstStyle/>
          <a:p>
            <a:r>
              <a:rPr lang="en-US" sz="2200" b="1" dirty="0"/>
              <a:t>Design Factors — </a:t>
            </a:r>
            <a:r>
              <a:rPr lang="en-US" sz="2200" dirty="0"/>
              <a:t>Ranking as a problem  [N=14]</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7" name="TextBox 6"/>
          <p:cNvSpPr txBox="1"/>
          <p:nvPr/>
        </p:nvSpPr>
        <p:spPr>
          <a:xfrm>
            <a:off x="2895600" y="1607979"/>
            <a:ext cx="925955" cy="584776"/>
          </a:xfrm>
          <a:prstGeom prst="rect">
            <a:avLst/>
          </a:prstGeom>
          <a:solidFill>
            <a:schemeClr val="bg1"/>
          </a:solidFill>
        </p:spPr>
        <p:txBody>
          <a:bodyPr wrap="none" rtlCol="0">
            <a:spAutoFit/>
          </a:bodyPr>
          <a:lstStyle/>
          <a:p>
            <a:pPr algn="ctr"/>
            <a:r>
              <a:rPr lang="en-US" sz="1600" dirty="0"/>
              <a:t>Not a</a:t>
            </a:r>
          </a:p>
          <a:p>
            <a:r>
              <a:rPr lang="en-US" sz="1600" dirty="0"/>
              <a:t>problem</a:t>
            </a:r>
          </a:p>
        </p:txBody>
      </p:sp>
      <p:sp>
        <p:nvSpPr>
          <p:cNvPr id="8" name="TextBox 7"/>
          <p:cNvSpPr txBox="1"/>
          <p:nvPr/>
        </p:nvSpPr>
        <p:spPr>
          <a:xfrm>
            <a:off x="4100689" y="1607979"/>
            <a:ext cx="1325203" cy="584776"/>
          </a:xfrm>
          <a:prstGeom prst="rect">
            <a:avLst/>
          </a:prstGeom>
          <a:solidFill>
            <a:schemeClr val="bg1"/>
          </a:solidFill>
        </p:spPr>
        <p:txBody>
          <a:bodyPr wrap="none" rtlCol="0">
            <a:spAutoFit/>
          </a:bodyPr>
          <a:lstStyle/>
          <a:p>
            <a:pPr algn="ctr"/>
            <a:r>
              <a:rPr lang="en-US" sz="1600" dirty="0"/>
              <a:t>Somewhat</a:t>
            </a:r>
          </a:p>
          <a:p>
            <a:r>
              <a:rPr lang="en-US" sz="1600" dirty="0"/>
              <a:t>of a problem</a:t>
            </a:r>
          </a:p>
        </p:txBody>
      </p:sp>
      <p:sp>
        <p:nvSpPr>
          <p:cNvPr id="11" name="TextBox 10"/>
          <p:cNvSpPr txBox="1"/>
          <p:nvPr/>
        </p:nvSpPr>
        <p:spPr>
          <a:xfrm>
            <a:off x="5700624" y="1607979"/>
            <a:ext cx="925955" cy="584776"/>
          </a:xfrm>
          <a:prstGeom prst="rect">
            <a:avLst/>
          </a:prstGeom>
          <a:solidFill>
            <a:schemeClr val="bg1"/>
          </a:solidFill>
        </p:spPr>
        <p:txBody>
          <a:bodyPr wrap="none" rtlCol="0">
            <a:spAutoFit/>
          </a:bodyPr>
          <a:lstStyle/>
          <a:p>
            <a:pPr algn="ctr"/>
            <a:r>
              <a:rPr lang="en-US" sz="1600" dirty="0"/>
              <a:t>Big</a:t>
            </a:r>
          </a:p>
          <a:p>
            <a:pPr algn="ctr"/>
            <a:r>
              <a:rPr lang="en-US" sz="1600" dirty="0"/>
              <a:t>problem</a:t>
            </a:r>
          </a:p>
        </p:txBody>
      </p:sp>
      <p:sp>
        <p:nvSpPr>
          <p:cNvPr id="12" name="TextBox 11"/>
          <p:cNvSpPr txBox="1"/>
          <p:nvPr/>
        </p:nvSpPr>
        <p:spPr>
          <a:xfrm>
            <a:off x="7100181" y="1607979"/>
            <a:ext cx="948797" cy="584776"/>
          </a:xfrm>
          <a:prstGeom prst="rect">
            <a:avLst/>
          </a:prstGeom>
          <a:solidFill>
            <a:schemeClr val="bg1"/>
          </a:solidFill>
        </p:spPr>
        <p:txBody>
          <a:bodyPr wrap="none" rtlCol="0">
            <a:spAutoFit/>
          </a:bodyPr>
          <a:lstStyle/>
          <a:p>
            <a:pPr algn="ctr"/>
            <a:r>
              <a:rPr lang="en-US" sz="1600" dirty="0"/>
              <a:t>Very Big</a:t>
            </a:r>
          </a:p>
          <a:p>
            <a:pPr algn="ctr"/>
            <a:r>
              <a:rPr lang="en-US" sz="1600" dirty="0"/>
              <a:t>problem</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57</a:t>
            </a:fld>
            <a:endParaRPr lang="en-US" dirty="0"/>
          </a:p>
        </p:txBody>
      </p:sp>
      <p:grpSp>
        <p:nvGrpSpPr>
          <p:cNvPr id="4" name="Group 3"/>
          <p:cNvGrpSpPr/>
          <p:nvPr/>
        </p:nvGrpSpPr>
        <p:grpSpPr>
          <a:xfrm>
            <a:off x="7460130" y="3665157"/>
            <a:ext cx="1440329" cy="1154163"/>
            <a:chOff x="7315200" y="4789437"/>
            <a:chExt cx="1440329" cy="1154163"/>
          </a:xfrm>
        </p:grpSpPr>
        <p:sp>
          <p:nvSpPr>
            <p:cNvPr id="15" name="Rectangle 14"/>
            <p:cNvSpPr/>
            <p:nvPr/>
          </p:nvSpPr>
          <p:spPr>
            <a:xfrm>
              <a:off x="7315200" y="4789438"/>
              <a:ext cx="1440329" cy="1154162"/>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7696200" y="4789437"/>
              <a:ext cx="1012867" cy="1154162"/>
            </a:xfrm>
            <a:prstGeom prst="rect">
              <a:avLst/>
            </a:prstGeom>
            <a:noFill/>
          </p:spPr>
          <p:txBody>
            <a:bodyPr wrap="none" rtlCol="0">
              <a:spAutoFit/>
            </a:bodyPr>
            <a:lstStyle/>
            <a:p>
              <a:pPr>
                <a:spcAft>
                  <a:spcPts val="900"/>
                </a:spcAft>
              </a:pPr>
              <a:r>
                <a:rPr lang="en-US" dirty="0">
                  <a:latin typeface="+mn-lt"/>
                </a:rPr>
                <a:t>All L-L</a:t>
              </a:r>
            </a:p>
            <a:p>
              <a:pPr>
                <a:spcAft>
                  <a:spcPts val="900"/>
                </a:spcAft>
              </a:pPr>
              <a:r>
                <a:rPr lang="en-US" dirty="0">
                  <a:latin typeface="+mn-lt"/>
                </a:rPr>
                <a:t>AK [N=6]</a:t>
              </a:r>
            </a:p>
            <a:p>
              <a:pPr>
                <a:spcAft>
                  <a:spcPts val="900"/>
                </a:spcAft>
              </a:pPr>
              <a:r>
                <a:rPr lang="en-US" dirty="0">
                  <a:latin typeface="+mn-lt"/>
                </a:rPr>
                <a:t>BK [N=8]</a:t>
              </a:r>
            </a:p>
          </p:txBody>
        </p:sp>
        <p:sp>
          <p:nvSpPr>
            <p:cNvPr id="17" name="Rectangle 16"/>
            <p:cNvSpPr/>
            <p:nvPr/>
          </p:nvSpPr>
          <p:spPr>
            <a:xfrm>
              <a:off x="7518399" y="4907970"/>
              <a:ext cx="152400" cy="15240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7518399" y="5297437"/>
              <a:ext cx="152400" cy="152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7517308" y="5684105"/>
              <a:ext cx="152400" cy="152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7262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Grp="1"/>
          </p:cNvGraphicFramePr>
          <p:nvPr>
            <p:extLst>
              <p:ext uri="{D42A27DB-BD31-4B8C-83A1-F6EECF244321}">
                <p14:modId xmlns:p14="http://schemas.microsoft.com/office/powerpoint/2010/main" val="89046997"/>
              </p:ext>
            </p:extLst>
          </p:nvPr>
        </p:nvGraphicFramePr>
        <p:xfrm>
          <a:off x="304801" y="2057400"/>
          <a:ext cx="8534400" cy="4351339"/>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r>
              <a:rPr lang="en-US" dirty="0">
                <a:latin typeface="Arial" charset="0"/>
                <a:cs typeface="Arial" charset="0"/>
              </a:rPr>
              <a:t>Survey – Analysis – Lower-Limb</a:t>
            </a:r>
          </a:p>
        </p:txBody>
      </p:sp>
      <p:sp>
        <p:nvSpPr>
          <p:cNvPr id="5" name="Content Placeholder 4"/>
          <p:cNvSpPr>
            <a:spLocks noGrp="1"/>
          </p:cNvSpPr>
          <p:nvPr>
            <p:ph sz="half" idx="1"/>
          </p:nvPr>
        </p:nvSpPr>
        <p:spPr>
          <a:xfrm>
            <a:off x="457200" y="1143001"/>
            <a:ext cx="8229600" cy="457200"/>
          </a:xfrm>
        </p:spPr>
        <p:txBody>
          <a:bodyPr/>
          <a:lstStyle/>
          <a:p>
            <a:r>
              <a:rPr lang="en-US" sz="2200" b="1" dirty="0"/>
              <a:t>Design Factors — </a:t>
            </a:r>
            <a:r>
              <a:rPr lang="en-US" sz="2200" dirty="0"/>
              <a:t>Ranking as a problem  [N=14]</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7" name="TextBox 6"/>
          <p:cNvSpPr txBox="1"/>
          <p:nvPr/>
        </p:nvSpPr>
        <p:spPr>
          <a:xfrm>
            <a:off x="2895600" y="1607979"/>
            <a:ext cx="925955" cy="584776"/>
          </a:xfrm>
          <a:prstGeom prst="rect">
            <a:avLst/>
          </a:prstGeom>
          <a:solidFill>
            <a:schemeClr val="bg1"/>
          </a:solidFill>
        </p:spPr>
        <p:txBody>
          <a:bodyPr wrap="none" rtlCol="0">
            <a:spAutoFit/>
          </a:bodyPr>
          <a:lstStyle/>
          <a:p>
            <a:pPr algn="ctr"/>
            <a:r>
              <a:rPr lang="en-US" sz="1600" dirty="0"/>
              <a:t>Not a</a:t>
            </a:r>
          </a:p>
          <a:p>
            <a:r>
              <a:rPr lang="en-US" sz="1600" dirty="0"/>
              <a:t>problem</a:t>
            </a:r>
          </a:p>
        </p:txBody>
      </p:sp>
      <p:sp>
        <p:nvSpPr>
          <p:cNvPr id="8" name="TextBox 7"/>
          <p:cNvSpPr txBox="1"/>
          <p:nvPr/>
        </p:nvSpPr>
        <p:spPr>
          <a:xfrm>
            <a:off x="4100689" y="1607979"/>
            <a:ext cx="1325203" cy="584776"/>
          </a:xfrm>
          <a:prstGeom prst="rect">
            <a:avLst/>
          </a:prstGeom>
          <a:solidFill>
            <a:schemeClr val="bg1"/>
          </a:solidFill>
        </p:spPr>
        <p:txBody>
          <a:bodyPr wrap="none" rtlCol="0">
            <a:spAutoFit/>
          </a:bodyPr>
          <a:lstStyle/>
          <a:p>
            <a:pPr algn="ctr"/>
            <a:r>
              <a:rPr lang="en-US" sz="1600" dirty="0"/>
              <a:t>Somewhat</a:t>
            </a:r>
          </a:p>
          <a:p>
            <a:r>
              <a:rPr lang="en-US" sz="1600" dirty="0"/>
              <a:t>of a problem</a:t>
            </a:r>
          </a:p>
        </p:txBody>
      </p:sp>
      <p:sp>
        <p:nvSpPr>
          <p:cNvPr id="11" name="TextBox 10"/>
          <p:cNvSpPr txBox="1"/>
          <p:nvPr/>
        </p:nvSpPr>
        <p:spPr>
          <a:xfrm>
            <a:off x="5700624" y="1607979"/>
            <a:ext cx="925955" cy="584776"/>
          </a:xfrm>
          <a:prstGeom prst="rect">
            <a:avLst/>
          </a:prstGeom>
          <a:solidFill>
            <a:schemeClr val="bg1"/>
          </a:solidFill>
        </p:spPr>
        <p:txBody>
          <a:bodyPr wrap="none" rtlCol="0">
            <a:spAutoFit/>
          </a:bodyPr>
          <a:lstStyle/>
          <a:p>
            <a:pPr algn="ctr"/>
            <a:r>
              <a:rPr lang="en-US" sz="1600" dirty="0"/>
              <a:t>Big</a:t>
            </a:r>
          </a:p>
          <a:p>
            <a:pPr algn="ctr"/>
            <a:r>
              <a:rPr lang="en-US" sz="1600" dirty="0"/>
              <a:t>problem</a:t>
            </a:r>
          </a:p>
        </p:txBody>
      </p:sp>
      <p:sp>
        <p:nvSpPr>
          <p:cNvPr id="12" name="TextBox 11"/>
          <p:cNvSpPr txBox="1"/>
          <p:nvPr/>
        </p:nvSpPr>
        <p:spPr>
          <a:xfrm>
            <a:off x="7108647" y="1607979"/>
            <a:ext cx="948797" cy="584776"/>
          </a:xfrm>
          <a:prstGeom prst="rect">
            <a:avLst/>
          </a:prstGeom>
          <a:solidFill>
            <a:schemeClr val="bg1"/>
          </a:solidFill>
        </p:spPr>
        <p:txBody>
          <a:bodyPr wrap="none" rtlCol="0">
            <a:spAutoFit/>
          </a:bodyPr>
          <a:lstStyle/>
          <a:p>
            <a:pPr algn="ctr"/>
            <a:r>
              <a:rPr lang="en-US" sz="1600" dirty="0"/>
              <a:t>Very Big</a:t>
            </a:r>
          </a:p>
          <a:p>
            <a:pPr algn="ctr"/>
            <a:r>
              <a:rPr lang="en-US" sz="1600" dirty="0"/>
              <a:t>problem</a:t>
            </a:r>
          </a:p>
        </p:txBody>
      </p:sp>
      <p:sp>
        <p:nvSpPr>
          <p:cNvPr id="2" name="TextBox 1"/>
          <p:cNvSpPr txBox="1"/>
          <p:nvPr/>
        </p:nvSpPr>
        <p:spPr>
          <a:xfrm>
            <a:off x="3276600" y="5500511"/>
            <a:ext cx="398592" cy="276999"/>
          </a:xfrm>
          <a:prstGeom prst="rect">
            <a:avLst/>
          </a:prstGeom>
          <a:noFill/>
        </p:spPr>
        <p:txBody>
          <a:bodyPr wrap="none" rtlCol="0">
            <a:spAutoFit/>
          </a:bodyPr>
          <a:lstStyle/>
          <a:p>
            <a:r>
              <a:rPr lang="en-US" sz="1200" dirty="0"/>
              <a:t>1.0</a:t>
            </a:r>
          </a:p>
        </p:txBody>
      </p:sp>
      <p:sp>
        <p:nvSpPr>
          <p:cNvPr id="3" name="Slide Number Placeholder 2"/>
          <p:cNvSpPr>
            <a:spLocks noGrp="1"/>
          </p:cNvSpPr>
          <p:nvPr>
            <p:ph type="sldNum" sz="quarter" idx="11"/>
          </p:nvPr>
        </p:nvSpPr>
        <p:spPr/>
        <p:txBody>
          <a:bodyPr/>
          <a:lstStyle/>
          <a:p>
            <a:pPr algn="r"/>
            <a:r>
              <a:rPr lang="en-US" dirty="0"/>
              <a:t>Webinar – </a:t>
            </a:r>
            <a:fld id="{EF436242-E80E-3A4D-9AAA-AD11DFA0DE21}" type="slidenum">
              <a:rPr lang="en-US"/>
              <a:pPr algn="r"/>
              <a:t>58</a:t>
            </a:fld>
            <a:endParaRPr lang="en-US" dirty="0"/>
          </a:p>
        </p:txBody>
      </p:sp>
      <p:grpSp>
        <p:nvGrpSpPr>
          <p:cNvPr id="4" name="Group 3"/>
          <p:cNvGrpSpPr/>
          <p:nvPr/>
        </p:nvGrpSpPr>
        <p:grpSpPr>
          <a:xfrm>
            <a:off x="7460130" y="3665157"/>
            <a:ext cx="1440329" cy="1154163"/>
            <a:chOff x="7460130" y="3665157"/>
            <a:chExt cx="1440329" cy="1154163"/>
          </a:xfrm>
        </p:grpSpPr>
        <p:sp>
          <p:nvSpPr>
            <p:cNvPr id="15" name="Rectangle 14"/>
            <p:cNvSpPr/>
            <p:nvPr/>
          </p:nvSpPr>
          <p:spPr>
            <a:xfrm>
              <a:off x="7460130" y="3665158"/>
              <a:ext cx="1440329" cy="1154162"/>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7841130" y="3665157"/>
              <a:ext cx="1012867" cy="1154162"/>
            </a:xfrm>
            <a:prstGeom prst="rect">
              <a:avLst/>
            </a:prstGeom>
            <a:noFill/>
          </p:spPr>
          <p:txBody>
            <a:bodyPr wrap="none" rtlCol="0">
              <a:spAutoFit/>
            </a:bodyPr>
            <a:lstStyle/>
            <a:p>
              <a:pPr>
                <a:spcAft>
                  <a:spcPts val="900"/>
                </a:spcAft>
              </a:pPr>
              <a:r>
                <a:rPr lang="en-US" dirty="0">
                  <a:latin typeface="+mn-lt"/>
                </a:rPr>
                <a:t>All L-L</a:t>
              </a:r>
            </a:p>
            <a:p>
              <a:pPr>
                <a:spcAft>
                  <a:spcPts val="900"/>
                </a:spcAft>
              </a:pPr>
              <a:r>
                <a:rPr lang="en-US" dirty="0">
                  <a:latin typeface="+mn-lt"/>
                </a:rPr>
                <a:t>AK [N=6]</a:t>
              </a:r>
            </a:p>
            <a:p>
              <a:pPr>
                <a:spcAft>
                  <a:spcPts val="900"/>
                </a:spcAft>
              </a:pPr>
              <a:r>
                <a:rPr lang="en-US" dirty="0">
                  <a:latin typeface="+mn-lt"/>
                </a:rPr>
                <a:t>BK [N=8]</a:t>
              </a:r>
            </a:p>
          </p:txBody>
        </p:sp>
        <p:sp>
          <p:nvSpPr>
            <p:cNvPr id="17" name="Rectangle 16"/>
            <p:cNvSpPr/>
            <p:nvPr/>
          </p:nvSpPr>
          <p:spPr>
            <a:xfrm>
              <a:off x="7663329" y="3783690"/>
              <a:ext cx="152400" cy="152400"/>
            </a:xfrm>
            <a:prstGeom prst="rect">
              <a:avLst/>
            </a:prstGeom>
            <a:solidFill>
              <a:schemeClr val="accent2">
                <a:lumMod val="50000"/>
                <a:alpha val="1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7663329" y="4173157"/>
              <a:ext cx="152400" cy="152400"/>
            </a:xfrm>
            <a:prstGeom prst="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7662238" y="4559825"/>
              <a:ext cx="152400" cy="152400"/>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73478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Factors</a:t>
            </a:r>
            <a:r>
              <a:rPr lang="en-US" dirty="0">
                <a:latin typeface="Arial" charset="0"/>
                <a:cs typeface="Arial" charset="0"/>
              </a:rPr>
              <a:t> – Lower-Limb</a:t>
            </a:r>
            <a:endParaRPr lang="en-US" dirty="0"/>
          </a:p>
        </p:txBody>
      </p:sp>
      <p:sp>
        <p:nvSpPr>
          <p:cNvPr id="7" name="Content Placeholder 6"/>
          <p:cNvSpPr>
            <a:spLocks noGrp="1"/>
          </p:cNvSpPr>
          <p:nvPr>
            <p:ph sz="quarter" idx="16"/>
          </p:nvPr>
        </p:nvSpPr>
        <p:spPr>
          <a:xfrm>
            <a:off x="457200" y="1114778"/>
            <a:ext cx="8229599" cy="533400"/>
          </a:xfrm>
        </p:spPr>
        <p:txBody>
          <a:bodyPr/>
          <a:lstStyle/>
          <a:p>
            <a:r>
              <a:rPr lang="en-US" dirty="0"/>
              <a:t>Suspension</a:t>
            </a:r>
          </a:p>
        </p:txBody>
      </p:sp>
      <p:sp>
        <p:nvSpPr>
          <p:cNvPr id="4" name="Footer Placeholder 3"/>
          <p:cNvSpPr>
            <a:spLocks noGrp="1"/>
          </p:cNvSpPr>
          <p:nvPr>
            <p:ph type="ftr" sz="quarter" idx="17"/>
          </p:nvPr>
        </p:nvSpPr>
        <p:spPr/>
        <p:txBody>
          <a:bodyPr/>
          <a:lstStyle/>
          <a:p>
            <a:pPr algn="l">
              <a:defRPr/>
            </a:pPr>
            <a:r>
              <a:rPr lang="en-US" b="1" dirty="0"/>
              <a:t>©2014 Northwestern University Prosthetics-Orthotics Center for Education and Research</a:t>
            </a:r>
          </a:p>
        </p:txBody>
      </p:sp>
      <p:graphicFrame>
        <p:nvGraphicFramePr>
          <p:cNvPr id="6" name="Chart 5"/>
          <p:cNvGraphicFramePr>
            <a:graphicFrameLocks noGrp="1"/>
          </p:cNvGraphicFramePr>
          <p:nvPr>
            <p:extLst>
              <p:ext uri="{D42A27DB-BD31-4B8C-83A1-F6EECF244321}">
                <p14:modId xmlns:p14="http://schemas.microsoft.com/office/powerpoint/2010/main" val="4129834486"/>
              </p:ext>
            </p:extLst>
          </p:nvPr>
        </p:nvGraphicFramePr>
        <p:xfrm>
          <a:off x="283380" y="1752600"/>
          <a:ext cx="8577239" cy="459550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8"/>
          </p:nvPr>
        </p:nvSpPr>
        <p:spPr/>
        <p:txBody>
          <a:bodyPr/>
          <a:lstStyle/>
          <a:p>
            <a:r>
              <a:rPr lang="en-US" dirty="0"/>
              <a:t>Webinar – </a:t>
            </a:r>
            <a:fld id="{F918A504-9DBA-FA42-BC6A-E2D36DF8AEDE}" type="slidenum">
              <a:rPr lang="en-US"/>
              <a:pPr/>
              <a:t>59</a:t>
            </a:fld>
            <a:endParaRPr lang="en-US" dirty="0"/>
          </a:p>
        </p:txBody>
      </p:sp>
      <p:grpSp>
        <p:nvGrpSpPr>
          <p:cNvPr id="3" name="Group 2"/>
          <p:cNvGrpSpPr/>
          <p:nvPr/>
        </p:nvGrpSpPr>
        <p:grpSpPr>
          <a:xfrm>
            <a:off x="7536330" y="3616950"/>
            <a:ext cx="1440329" cy="896470"/>
            <a:chOff x="7460130" y="3615766"/>
            <a:chExt cx="1440329" cy="896470"/>
          </a:xfrm>
        </p:grpSpPr>
        <p:sp>
          <p:nvSpPr>
            <p:cNvPr id="9" name="Rectangle 8"/>
            <p:cNvSpPr/>
            <p:nvPr/>
          </p:nvSpPr>
          <p:spPr>
            <a:xfrm>
              <a:off x="7460130" y="3615766"/>
              <a:ext cx="1440329" cy="896470"/>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7841130" y="3665157"/>
              <a:ext cx="1012867" cy="761747"/>
            </a:xfrm>
            <a:prstGeom prst="rect">
              <a:avLst/>
            </a:prstGeom>
            <a:noFill/>
          </p:spPr>
          <p:txBody>
            <a:bodyPr wrap="none" rtlCol="0">
              <a:spAutoFit/>
            </a:bodyPr>
            <a:lstStyle/>
            <a:p>
              <a:pPr>
                <a:spcAft>
                  <a:spcPts val="900"/>
                </a:spcAft>
              </a:pPr>
              <a:r>
                <a:rPr lang="en-US" dirty="0">
                  <a:latin typeface="+mn-lt"/>
                </a:rPr>
                <a:t>AK [N=6]</a:t>
              </a:r>
            </a:p>
            <a:p>
              <a:pPr>
                <a:spcAft>
                  <a:spcPts val="900"/>
                </a:spcAft>
              </a:pPr>
              <a:r>
                <a:rPr lang="en-US" dirty="0">
                  <a:latin typeface="+mn-lt"/>
                </a:rPr>
                <a:t>BK [N=8]</a:t>
              </a:r>
            </a:p>
          </p:txBody>
        </p:sp>
        <p:sp>
          <p:nvSpPr>
            <p:cNvPr id="12" name="Rectangle 11"/>
            <p:cNvSpPr/>
            <p:nvPr/>
          </p:nvSpPr>
          <p:spPr>
            <a:xfrm>
              <a:off x="7663329" y="3795059"/>
              <a:ext cx="152400" cy="152400"/>
            </a:xfrm>
            <a:prstGeom prst="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7662238" y="4181727"/>
              <a:ext cx="152400" cy="152400"/>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26261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2465162"/>
            <a:ext cx="8229600" cy="1723549"/>
          </a:xfrm>
        </p:spPr>
        <p:txBody>
          <a:bodyPr/>
          <a:lstStyle/>
          <a:p>
            <a:pPr>
              <a:spcBef>
                <a:spcPts val="3600"/>
              </a:spcBef>
            </a:pPr>
            <a:r>
              <a:rPr lang="en-US" dirty="0">
                <a:latin typeface="Arial" charset="0"/>
                <a:cs typeface="Arial" charset="0"/>
              </a:rPr>
              <a:t>Prostheses: What do farmers and ranchers use; what do they want?</a:t>
            </a:r>
            <a:br>
              <a:rPr lang="en-US" dirty="0">
                <a:latin typeface="Arial" charset="0"/>
                <a:cs typeface="Arial" charset="0"/>
              </a:rPr>
            </a:br>
            <a:r>
              <a:rPr lang="en-US" sz="800" dirty="0">
                <a:latin typeface="Arial" charset="0"/>
                <a:cs typeface="Arial" charset="0"/>
              </a:rPr>
              <a:t> </a:t>
            </a:r>
            <a:r>
              <a:rPr lang="en-US" dirty="0">
                <a:latin typeface="Arial" charset="0"/>
                <a:cs typeface="Arial" charset="0"/>
              </a:rPr>
              <a:t/>
            </a:r>
            <a:br>
              <a:rPr lang="en-US" dirty="0">
                <a:latin typeface="Arial" charset="0"/>
                <a:cs typeface="Arial" charset="0"/>
              </a:rPr>
            </a:br>
            <a:r>
              <a:rPr lang="en-US" sz="2800" dirty="0">
                <a:latin typeface="Arial" charset="0"/>
                <a:cs typeface="Arial" charset="0"/>
              </a:rPr>
              <a:t>- Update with survey results</a:t>
            </a:r>
          </a:p>
        </p:txBody>
      </p:sp>
      <p:sp>
        <p:nvSpPr>
          <p:cNvPr id="3" name="Subtitle 2"/>
          <p:cNvSpPr>
            <a:spLocks noGrp="1"/>
          </p:cNvSpPr>
          <p:nvPr>
            <p:ph type="subTitle" idx="1"/>
          </p:nvPr>
        </p:nvSpPr>
        <p:spPr>
          <a:xfrm>
            <a:off x="457200" y="4572000"/>
            <a:ext cx="8382000" cy="1752600"/>
          </a:xfrm>
        </p:spPr>
        <p:txBody>
          <a:bodyPr/>
          <a:lstStyle/>
          <a:p>
            <a:r>
              <a:rPr lang="en-CA" sz="2400" b="1" dirty="0">
                <a:latin typeface="Arial" pitchFamily="34" charset="0"/>
                <a:cs typeface="Arial" pitchFamily="34" charset="0"/>
              </a:rPr>
              <a:t>Craig Heckathorne, MS</a:t>
            </a:r>
            <a:r>
              <a:rPr lang="en-CA" dirty="0">
                <a:latin typeface="Arial" pitchFamily="34" charset="0"/>
                <a:cs typeface="Arial" pitchFamily="34" charset="0"/>
              </a:rPr>
              <a:t>, Kathryn Waldera, MS, Margaret Parker, MS, Stefania Fatone, PhD, BPO(Hons)</a:t>
            </a:r>
            <a:r>
              <a:rPr lang="en-US" b="1" dirty="0">
                <a:latin typeface="Arial" pitchFamily="34" charset="0"/>
                <a:cs typeface="Arial" pitchFamily="34" charset="0"/>
              </a:rPr>
              <a:t>, </a:t>
            </a:r>
            <a:r>
              <a:rPr lang="en-US" dirty="0">
                <a:latin typeface="Arial" pitchFamily="34" charset="0"/>
                <a:cs typeface="Arial" pitchFamily="34" charset="0"/>
              </a:rPr>
              <a:t>and</a:t>
            </a:r>
            <a:r>
              <a:rPr lang="en-US" b="1" dirty="0">
                <a:latin typeface="Arial" pitchFamily="34" charset="0"/>
                <a:cs typeface="Arial" pitchFamily="34" charset="0"/>
              </a:rPr>
              <a:t> </a:t>
            </a:r>
            <a:r>
              <a:rPr lang="en-CA" dirty="0">
                <a:latin typeface="Arial" pitchFamily="34" charset="0"/>
                <a:cs typeface="Arial" pitchFamily="34" charset="0"/>
              </a:rPr>
              <a:t>Steven Gard, PhD</a:t>
            </a:r>
          </a:p>
          <a:p>
            <a:r>
              <a:rPr lang="en-US" dirty="0">
                <a:latin typeface="Lucida Grande"/>
                <a:ea typeface="Lucida Grande"/>
                <a:cs typeface="Lucida Grande"/>
              </a:rPr>
              <a:t>Webinar</a:t>
            </a:r>
          </a:p>
          <a:p>
            <a:r>
              <a:rPr lang="en-US" dirty="0">
                <a:latin typeface="Lucida Grande"/>
                <a:ea typeface="Lucida Grande"/>
                <a:cs typeface="Lucida Grande"/>
              </a:rPr>
              <a:t>2014</a:t>
            </a:r>
            <a:endParaRPr lang="en-US" dirty="0"/>
          </a:p>
        </p:txBody>
      </p:sp>
    </p:spTree>
    <p:extLst>
      <p:ext uri="{BB962C8B-B14F-4D97-AF65-F5344CB8AC3E}">
        <p14:creationId xmlns:p14="http://schemas.microsoft.com/office/powerpoint/2010/main" val="3773539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Factors</a:t>
            </a:r>
            <a:r>
              <a:rPr lang="en-US" dirty="0">
                <a:latin typeface="Arial" charset="0"/>
                <a:cs typeface="Arial" charset="0"/>
              </a:rPr>
              <a:t> – Lower-Limb</a:t>
            </a:r>
            <a:endParaRPr lang="en-US" dirty="0"/>
          </a:p>
        </p:txBody>
      </p:sp>
      <p:sp>
        <p:nvSpPr>
          <p:cNvPr id="7" name="Content Placeholder 6"/>
          <p:cNvSpPr>
            <a:spLocks noGrp="1"/>
          </p:cNvSpPr>
          <p:nvPr>
            <p:ph sz="quarter" idx="16"/>
          </p:nvPr>
        </p:nvSpPr>
        <p:spPr>
          <a:xfrm>
            <a:off x="457200" y="1114778"/>
            <a:ext cx="8229599" cy="533400"/>
          </a:xfrm>
        </p:spPr>
        <p:txBody>
          <a:bodyPr/>
          <a:lstStyle/>
          <a:p>
            <a:r>
              <a:rPr lang="en-US" dirty="0"/>
              <a:t>Suspension</a:t>
            </a:r>
          </a:p>
        </p:txBody>
      </p:sp>
      <p:sp>
        <p:nvSpPr>
          <p:cNvPr id="4" name="Footer Placeholder 3"/>
          <p:cNvSpPr>
            <a:spLocks noGrp="1"/>
          </p:cNvSpPr>
          <p:nvPr>
            <p:ph type="ftr" sz="quarter" idx="17"/>
          </p:nvPr>
        </p:nvSpPr>
        <p:spPr/>
        <p:txBody>
          <a:bodyPr/>
          <a:lstStyle/>
          <a:p>
            <a:pPr algn="l">
              <a:defRPr/>
            </a:pPr>
            <a:r>
              <a:rPr lang="en-US" b="1" dirty="0"/>
              <a:t>©2014 Northwestern University Prosthetics-Orthotics Center for Education and Research</a:t>
            </a:r>
          </a:p>
        </p:txBody>
      </p:sp>
      <p:graphicFrame>
        <p:nvGraphicFramePr>
          <p:cNvPr id="6" name="Chart 5"/>
          <p:cNvGraphicFramePr>
            <a:graphicFrameLocks noGrp="1"/>
          </p:cNvGraphicFramePr>
          <p:nvPr>
            <p:extLst>
              <p:ext uri="{D42A27DB-BD31-4B8C-83A1-F6EECF244321}">
                <p14:modId xmlns:p14="http://schemas.microsoft.com/office/powerpoint/2010/main" val="2147400468"/>
              </p:ext>
            </p:extLst>
          </p:nvPr>
        </p:nvGraphicFramePr>
        <p:xfrm>
          <a:off x="283380" y="1752600"/>
          <a:ext cx="8577239" cy="459550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8"/>
          </p:nvPr>
        </p:nvSpPr>
        <p:spPr/>
        <p:txBody>
          <a:bodyPr/>
          <a:lstStyle/>
          <a:p>
            <a:r>
              <a:rPr lang="en-US" dirty="0"/>
              <a:t>Webinar – </a:t>
            </a:r>
            <a:fld id="{F918A504-9DBA-FA42-BC6A-E2D36DF8AEDE}" type="slidenum">
              <a:rPr lang="en-US"/>
              <a:pPr/>
              <a:t>60</a:t>
            </a:fld>
            <a:endParaRPr lang="en-US" dirty="0"/>
          </a:p>
        </p:txBody>
      </p:sp>
      <p:grpSp>
        <p:nvGrpSpPr>
          <p:cNvPr id="3" name="Group 2"/>
          <p:cNvGrpSpPr/>
          <p:nvPr/>
        </p:nvGrpSpPr>
        <p:grpSpPr>
          <a:xfrm>
            <a:off x="7536330" y="3616950"/>
            <a:ext cx="1440329" cy="896470"/>
            <a:chOff x="7460130" y="3615766"/>
            <a:chExt cx="1440329" cy="896470"/>
          </a:xfrm>
        </p:grpSpPr>
        <p:sp>
          <p:nvSpPr>
            <p:cNvPr id="9" name="Rectangle 8"/>
            <p:cNvSpPr/>
            <p:nvPr/>
          </p:nvSpPr>
          <p:spPr>
            <a:xfrm>
              <a:off x="7460130" y="3615766"/>
              <a:ext cx="1440329" cy="896470"/>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7841130" y="3665157"/>
              <a:ext cx="1012867" cy="761747"/>
            </a:xfrm>
            <a:prstGeom prst="rect">
              <a:avLst/>
            </a:prstGeom>
            <a:noFill/>
          </p:spPr>
          <p:txBody>
            <a:bodyPr wrap="none" rtlCol="0">
              <a:spAutoFit/>
            </a:bodyPr>
            <a:lstStyle/>
            <a:p>
              <a:pPr>
                <a:spcAft>
                  <a:spcPts val="900"/>
                </a:spcAft>
              </a:pPr>
              <a:r>
                <a:rPr lang="en-US" dirty="0">
                  <a:latin typeface="+mn-lt"/>
                </a:rPr>
                <a:t>AK [N=6]</a:t>
              </a:r>
            </a:p>
            <a:p>
              <a:pPr>
                <a:spcAft>
                  <a:spcPts val="900"/>
                </a:spcAft>
              </a:pPr>
              <a:r>
                <a:rPr lang="en-US" dirty="0">
                  <a:latin typeface="+mn-lt"/>
                </a:rPr>
                <a:t>BK [N=8]</a:t>
              </a:r>
            </a:p>
          </p:txBody>
        </p:sp>
        <p:sp>
          <p:nvSpPr>
            <p:cNvPr id="12" name="Rectangle 11"/>
            <p:cNvSpPr/>
            <p:nvPr/>
          </p:nvSpPr>
          <p:spPr>
            <a:xfrm>
              <a:off x="7663329" y="3795059"/>
              <a:ext cx="152400" cy="152400"/>
            </a:xfrm>
            <a:prstGeom prst="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7662238" y="4181727"/>
              <a:ext cx="152400" cy="152400"/>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 name="Group 14"/>
          <p:cNvGrpSpPr/>
          <p:nvPr/>
        </p:nvGrpSpPr>
        <p:grpSpPr>
          <a:xfrm>
            <a:off x="4191000" y="1219200"/>
            <a:ext cx="4211053" cy="2209800"/>
            <a:chOff x="4191000" y="1219200"/>
            <a:chExt cx="4211053" cy="2209800"/>
          </a:xfrm>
        </p:grpSpPr>
        <p:pic>
          <p:nvPicPr>
            <p:cNvPr id="8" name="Picture 7"/>
            <p:cNvPicPr>
              <a:picLocks noChangeAspect="1"/>
            </p:cNvPicPr>
            <p:nvPr/>
          </p:nvPicPr>
          <p:blipFill>
            <a:blip r:embed="rId4"/>
            <a:stretch>
              <a:fillRect/>
            </a:stretch>
          </p:blipFill>
          <p:spPr>
            <a:xfrm>
              <a:off x="5932576" y="1552198"/>
              <a:ext cx="2469477" cy="187680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91000" y="1552198"/>
              <a:ext cx="1678781" cy="1864518"/>
            </a:xfrm>
            <a:prstGeom prst="rect">
              <a:avLst/>
            </a:prstGeom>
          </p:spPr>
        </p:pic>
        <p:sp>
          <p:nvSpPr>
            <p:cNvPr id="14" name="TextBox 13"/>
            <p:cNvSpPr txBox="1"/>
            <p:nvPr/>
          </p:nvSpPr>
          <p:spPr>
            <a:xfrm>
              <a:off x="4946000" y="1219200"/>
              <a:ext cx="2978800" cy="338554"/>
            </a:xfrm>
            <a:prstGeom prst="rect">
              <a:avLst/>
            </a:prstGeom>
            <a:noFill/>
          </p:spPr>
          <p:txBody>
            <a:bodyPr wrap="none" rtlCol="0">
              <a:spAutoFit/>
            </a:bodyPr>
            <a:lstStyle/>
            <a:p>
              <a:r>
                <a:rPr lang="en-US" sz="1600" dirty="0"/>
                <a:t>Pin locking suspension system</a:t>
              </a:r>
            </a:p>
          </p:txBody>
        </p:sp>
      </p:grpSp>
    </p:spTree>
    <p:extLst>
      <p:ext uri="{BB962C8B-B14F-4D97-AF65-F5344CB8AC3E}">
        <p14:creationId xmlns:p14="http://schemas.microsoft.com/office/powerpoint/2010/main" val="2552231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Factors</a:t>
            </a:r>
            <a:r>
              <a:rPr lang="en-US" dirty="0">
                <a:latin typeface="Arial" charset="0"/>
                <a:cs typeface="Arial" charset="0"/>
              </a:rPr>
              <a:t> – Lower-Limb</a:t>
            </a:r>
            <a:endParaRPr lang="en-US" dirty="0"/>
          </a:p>
        </p:txBody>
      </p:sp>
      <p:sp>
        <p:nvSpPr>
          <p:cNvPr id="7" name="Content Placeholder 6"/>
          <p:cNvSpPr>
            <a:spLocks noGrp="1"/>
          </p:cNvSpPr>
          <p:nvPr>
            <p:ph sz="quarter" idx="16"/>
          </p:nvPr>
        </p:nvSpPr>
        <p:spPr>
          <a:xfrm>
            <a:off x="457200" y="1114778"/>
            <a:ext cx="8229599" cy="533400"/>
          </a:xfrm>
        </p:spPr>
        <p:txBody>
          <a:bodyPr/>
          <a:lstStyle/>
          <a:p>
            <a:r>
              <a:rPr lang="en-US" dirty="0"/>
              <a:t>Suspension</a:t>
            </a:r>
          </a:p>
        </p:txBody>
      </p:sp>
      <p:sp>
        <p:nvSpPr>
          <p:cNvPr id="4" name="Footer Placeholder 3"/>
          <p:cNvSpPr>
            <a:spLocks noGrp="1"/>
          </p:cNvSpPr>
          <p:nvPr>
            <p:ph type="ftr" sz="quarter" idx="17"/>
          </p:nvPr>
        </p:nvSpPr>
        <p:spPr/>
        <p:txBody>
          <a:bodyPr/>
          <a:lstStyle/>
          <a:p>
            <a:pPr algn="l">
              <a:defRPr/>
            </a:pPr>
            <a:r>
              <a:rPr lang="en-US" b="1" dirty="0"/>
              <a:t>©2014 Northwestern University Prosthetics-Orthotics Center for Education and Research</a:t>
            </a:r>
          </a:p>
        </p:txBody>
      </p:sp>
      <p:graphicFrame>
        <p:nvGraphicFramePr>
          <p:cNvPr id="6" name="Chart 5"/>
          <p:cNvGraphicFramePr>
            <a:graphicFrameLocks noGrp="1"/>
          </p:cNvGraphicFramePr>
          <p:nvPr>
            <p:extLst>
              <p:ext uri="{D42A27DB-BD31-4B8C-83A1-F6EECF244321}">
                <p14:modId xmlns:p14="http://schemas.microsoft.com/office/powerpoint/2010/main" val="1379134130"/>
              </p:ext>
            </p:extLst>
          </p:nvPr>
        </p:nvGraphicFramePr>
        <p:xfrm>
          <a:off x="283380" y="1752600"/>
          <a:ext cx="8577239" cy="459550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8"/>
          </p:nvPr>
        </p:nvSpPr>
        <p:spPr/>
        <p:txBody>
          <a:bodyPr/>
          <a:lstStyle/>
          <a:p>
            <a:r>
              <a:rPr lang="en-US" dirty="0"/>
              <a:t>Webinar – </a:t>
            </a:r>
            <a:fld id="{F918A504-9DBA-FA42-BC6A-E2D36DF8AEDE}" type="slidenum">
              <a:rPr lang="en-US"/>
              <a:pPr/>
              <a:t>61</a:t>
            </a:fld>
            <a:endParaRPr lang="en-US" dirty="0"/>
          </a:p>
        </p:txBody>
      </p:sp>
      <p:grpSp>
        <p:nvGrpSpPr>
          <p:cNvPr id="3" name="Group 2"/>
          <p:cNvGrpSpPr/>
          <p:nvPr/>
        </p:nvGrpSpPr>
        <p:grpSpPr>
          <a:xfrm>
            <a:off x="7536330" y="3616950"/>
            <a:ext cx="1440329" cy="896470"/>
            <a:chOff x="7460130" y="3615766"/>
            <a:chExt cx="1440329" cy="896470"/>
          </a:xfrm>
        </p:grpSpPr>
        <p:sp>
          <p:nvSpPr>
            <p:cNvPr id="9" name="Rectangle 8"/>
            <p:cNvSpPr/>
            <p:nvPr/>
          </p:nvSpPr>
          <p:spPr>
            <a:xfrm>
              <a:off x="7460130" y="3615766"/>
              <a:ext cx="1440329" cy="896470"/>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7841130" y="3665157"/>
              <a:ext cx="1012867" cy="761747"/>
            </a:xfrm>
            <a:prstGeom prst="rect">
              <a:avLst/>
            </a:prstGeom>
            <a:noFill/>
          </p:spPr>
          <p:txBody>
            <a:bodyPr wrap="none" rtlCol="0">
              <a:spAutoFit/>
            </a:bodyPr>
            <a:lstStyle/>
            <a:p>
              <a:pPr>
                <a:spcAft>
                  <a:spcPts val="900"/>
                </a:spcAft>
              </a:pPr>
              <a:r>
                <a:rPr lang="en-US" dirty="0">
                  <a:latin typeface="+mn-lt"/>
                </a:rPr>
                <a:t>AK [N=6]</a:t>
              </a:r>
            </a:p>
            <a:p>
              <a:pPr>
                <a:spcAft>
                  <a:spcPts val="900"/>
                </a:spcAft>
              </a:pPr>
              <a:r>
                <a:rPr lang="en-US" dirty="0">
                  <a:latin typeface="+mn-lt"/>
                </a:rPr>
                <a:t>BK [N=8]</a:t>
              </a:r>
            </a:p>
          </p:txBody>
        </p:sp>
        <p:sp>
          <p:nvSpPr>
            <p:cNvPr id="12" name="Rectangle 11"/>
            <p:cNvSpPr/>
            <p:nvPr/>
          </p:nvSpPr>
          <p:spPr>
            <a:xfrm>
              <a:off x="7663329" y="3795059"/>
              <a:ext cx="152400" cy="152400"/>
            </a:xfrm>
            <a:prstGeom prst="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7662238" y="4181727"/>
              <a:ext cx="152400" cy="152400"/>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4572000" y="1219200"/>
            <a:ext cx="2724023" cy="338554"/>
          </a:xfrm>
          <a:prstGeom prst="rect">
            <a:avLst/>
          </a:prstGeom>
          <a:noFill/>
        </p:spPr>
        <p:txBody>
          <a:bodyPr wrap="none" rtlCol="0">
            <a:spAutoFit/>
          </a:bodyPr>
          <a:lstStyle/>
          <a:p>
            <a:r>
              <a:rPr lang="en-US" sz="1600" dirty="0"/>
              <a:t>Vacuum suspension system</a:t>
            </a: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15580" y="1648178"/>
            <a:ext cx="1075620" cy="1574394"/>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a:ext>
            </a:extLst>
          </a:blip>
          <a:srcRect l="27393" t="5914" r="28116" b="6855"/>
          <a:stretch/>
        </p:blipFill>
        <p:spPr>
          <a:xfrm>
            <a:off x="5967511" y="1648178"/>
            <a:ext cx="1217807" cy="2387660"/>
          </a:xfrm>
          <a:prstGeom prst="rect">
            <a:avLst/>
          </a:prstGeom>
        </p:spPr>
      </p:pic>
      <p:sp>
        <p:nvSpPr>
          <p:cNvPr id="18" name="Oval 17"/>
          <p:cNvSpPr/>
          <p:nvPr/>
        </p:nvSpPr>
        <p:spPr>
          <a:xfrm>
            <a:off x="6355440" y="2956072"/>
            <a:ext cx="609600" cy="721350"/>
          </a:xfrm>
          <a:prstGeom prst="ellipse">
            <a:avLst/>
          </a:prstGeom>
          <a:noFill/>
          <a:ln w="28575" cmpd="sng">
            <a:solidFill>
              <a:srgbClr val="0000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0" name="Straight Arrow Connector 19"/>
          <p:cNvCxnSpPr/>
          <p:nvPr/>
        </p:nvCxnSpPr>
        <p:spPr>
          <a:xfrm flipH="1" flipV="1">
            <a:off x="5562600" y="2590800"/>
            <a:ext cx="838200" cy="533400"/>
          </a:xfrm>
          <a:prstGeom prst="straightConnector1">
            <a:avLst/>
          </a:prstGeom>
          <a:ln w="28575" cmpd="sng">
            <a:solidFill>
              <a:srgbClr val="0000FF"/>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1417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 Factors</a:t>
            </a:r>
            <a:r>
              <a:rPr lang="en-US" dirty="0">
                <a:latin typeface="Arial" charset="0"/>
                <a:cs typeface="Arial" charset="0"/>
              </a:rPr>
              <a:t> – Lower-Limb</a:t>
            </a:r>
            <a:endParaRPr lang="en-US" dirty="0"/>
          </a:p>
        </p:txBody>
      </p:sp>
      <p:sp>
        <p:nvSpPr>
          <p:cNvPr id="7" name="Content Placeholder 6"/>
          <p:cNvSpPr>
            <a:spLocks noGrp="1"/>
          </p:cNvSpPr>
          <p:nvPr>
            <p:ph sz="quarter" idx="16"/>
          </p:nvPr>
        </p:nvSpPr>
        <p:spPr>
          <a:xfrm>
            <a:off x="457200" y="1114778"/>
            <a:ext cx="8229599" cy="533400"/>
          </a:xfrm>
        </p:spPr>
        <p:txBody>
          <a:bodyPr/>
          <a:lstStyle/>
          <a:p>
            <a:r>
              <a:rPr lang="en-US" dirty="0"/>
              <a:t>Suspension</a:t>
            </a:r>
          </a:p>
        </p:txBody>
      </p:sp>
      <p:sp>
        <p:nvSpPr>
          <p:cNvPr id="4" name="Footer Placeholder 3"/>
          <p:cNvSpPr>
            <a:spLocks noGrp="1"/>
          </p:cNvSpPr>
          <p:nvPr>
            <p:ph type="ftr" sz="quarter" idx="17"/>
          </p:nvPr>
        </p:nvSpPr>
        <p:spPr/>
        <p:txBody>
          <a:bodyPr/>
          <a:lstStyle/>
          <a:p>
            <a:pPr algn="l">
              <a:defRPr/>
            </a:pPr>
            <a:r>
              <a:rPr lang="en-US" b="1" dirty="0"/>
              <a:t>©2014 Northwestern University Prosthetics-Orthotics Center for Education and Research</a:t>
            </a:r>
          </a:p>
        </p:txBody>
      </p:sp>
      <p:graphicFrame>
        <p:nvGraphicFramePr>
          <p:cNvPr id="6" name="Chart 5"/>
          <p:cNvGraphicFramePr>
            <a:graphicFrameLocks noGrp="1"/>
          </p:cNvGraphicFramePr>
          <p:nvPr>
            <p:extLst>
              <p:ext uri="{D42A27DB-BD31-4B8C-83A1-F6EECF244321}">
                <p14:modId xmlns:p14="http://schemas.microsoft.com/office/powerpoint/2010/main" val="634852189"/>
              </p:ext>
            </p:extLst>
          </p:nvPr>
        </p:nvGraphicFramePr>
        <p:xfrm>
          <a:off x="283380" y="1752600"/>
          <a:ext cx="8577239" cy="4595504"/>
        </p:xfrm>
        <a:graphic>
          <a:graphicData uri="http://schemas.openxmlformats.org/drawingml/2006/chart">
            <c:chart xmlns:c="http://schemas.openxmlformats.org/drawingml/2006/chart" xmlns:r="http://schemas.openxmlformats.org/officeDocument/2006/relationships" r:id="rId3"/>
          </a:graphicData>
        </a:graphic>
      </p:graphicFrame>
      <p:sp>
        <p:nvSpPr>
          <p:cNvPr id="14" name="Rounded Rectangle 13"/>
          <p:cNvSpPr/>
          <p:nvPr/>
        </p:nvSpPr>
        <p:spPr>
          <a:xfrm>
            <a:off x="3124198" y="1143000"/>
            <a:ext cx="5562602" cy="2383780"/>
          </a:xfrm>
          <a:prstGeom prst="roundRect">
            <a:avLst>
              <a:gd name="adj" fmla="val 9248"/>
            </a:avLst>
          </a:prstGeom>
          <a:solidFill>
            <a:schemeClr val="bg1"/>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8" name="Chart 7"/>
          <p:cNvGraphicFramePr>
            <a:graphicFrameLocks noGrp="1"/>
          </p:cNvGraphicFramePr>
          <p:nvPr>
            <p:extLst>
              <p:ext uri="{D42A27DB-BD31-4B8C-83A1-F6EECF244321}">
                <p14:modId xmlns:p14="http://schemas.microsoft.com/office/powerpoint/2010/main" val="2852165884"/>
              </p:ext>
            </p:extLst>
          </p:nvPr>
        </p:nvGraphicFramePr>
        <p:xfrm>
          <a:off x="3162299" y="1226802"/>
          <a:ext cx="5257801" cy="2307580"/>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p:cNvGrpSpPr/>
          <p:nvPr/>
        </p:nvGrpSpPr>
        <p:grpSpPr>
          <a:xfrm>
            <a:off x="4802768" y="1185021"/>
            <a:ext cx="3770166" cy="461665"/>
            <a:chOff x="4788657" y="1040443"/>
            <a:chExt cx="3770166" cy="461665"/>
          </a:xfrm>
        </p:grpSpPr>
        <p:sp>
          <p:nvSpPr>
            <p:cNvPr id="10" name="TextBox 9"/>
            <p:cNvSpPr txBox="1"/>
            <p:nvPr/>
          </p:nvSpPr>
          <p:spPr>
            <a:xfrm>
              <a:off x="4788657" y="1040443"/>
              <a:ext cx="740632" cy="461665"/>
            </a:xfrm>
            <a:prstGeom prst="rect">
              <a:avLst/>
            </a:prstGeom>
            <a:solidFill>
              <a:schemeClr val="bg1"/>
            </a:solidFill>
          </p:spPr>
          <p:txBody>
            <a:bodyPr wrap="none" rtlCol="0">
              <a:spAutoFit/>
            </a:bodyPr>
            <a:lstStyle/>
            <a:p>
              <a:pPr algn="ctr"/>
              <a:r>
                <a:rPr lang="en-US" sz="1200" dirty="0"/>
                <a:t>Not a</a:t>
              </a:r>
            </a:p>
            <a:p>
              <a:r>
                <a:rPr lang="en-US" sz="1200" dirty="0"/>
                <a:t>problem</a:t>
              </a:r>
            </a:p>
          </p:txBody>
        </p:sp>
        <p:sp>
          <p:nvSpPr>
            <p:cNvPr id="11" name="TextBox 10"/>
            <p:cNvSpPr txBox="1"/>
            <p:nvPr/>
          </p:nvSpPr>
          <p:spPr>
            <a:xfrm>
              <a:off x="5635211" y="1040443"/>
              <a:ext cx="1043876" cy="461665"/>
            </a:xfrm>
            <a:prstGeom prst="rect">
              <a:avLst/>
            </a:prstGeom>
            <a:solidFill>
              <a:schemeClr val="bg1"/>
            </a:solidFill>
          </p:spPr>
          <p:txBody>
            <a:bodyPr wrap="none" rtlCol="0">
              <a:spAutoFit/>
            </a:bodyPr>
            <a:lstStyle/>
            <a:p>
              <a:pPr algn="ctr"/>
              <a:r>
                <a:rPr lang="en-US" sz="1200" dirty="0"/>
                <a:t>Somewhat</a:t>
              </a:r>
            </a:p>
            <a:p>
              <a:r>
                <a:rPr lang="en-US" sz="1200" dirty="0"/>
                <a:t>of a problem</a:t>
              </a:r>
            </a:p>
          </p:txBody>
        </p:sp>
        <p:sp>
          <p:nvSpPr>
            <p:cNvPr id="12" name="TextBox 11"/>
            <p:cNvSpPr txBox="1"/>
            <p:nvPr/>
          </p:nvSpPr>
          <p:spPr>
            <a:xfrm>
              <a:off x="6795899" y="1040443"/>
              <a:ext cx="740632" cy="461665"/>
            </a:xfrm>
            <a:prstGeom prst="rect">
              <a:avLst/>
            </a:prstGeom>
            <a:solidFill>
              <a:schemeClr val="bg1"/>
            </a:solidFill>
          </p:spPr>
          <p:txBody>
            <a:bodyPr wrap="none" rtlCol="0">
              <a:spAutoFit/>
            </a:bodyPr>
            <a:lstStyle/>
            <a:p>
              <a:pPr algn="ctr"/>
              <a:r>
                <a:rPr lang="en-US" sz="1200" dirty="0"/>
                <a:t>Big</a:t>
              </a:r>
            </a:p>
            <a:p>
              <a:pPr algn="ctr"/>
              <a:r>
                <a:rPr lang="en-US" sz="1200" dirty="0"/>
                <a:t>problem</a:t>
              </a:r>
            </a:p>
          </p:txBody>
        </p:sp>
        <p:sp>
          <p:nvSpPr>
            <p:cNvPr id="13" name="TextBox 12"/>
            <p:cNvSpPr txBox="1"/>
            <p:nvPr/>
          </p:nvSpPr>
          <p:spPr>
            <a:xfrm>
              <a:off x="7788234" y="1040443"/>
              <a:ext cx="770589" cy="461665"/>
            </a:xfrm>
            <a:prstGeom prst="rect">
              <a:avLst/>
            </a:prstGeom>
            <a:solidFill>
              <a:schemeClr val="bg1"/>
            </a:solidFill>
          </p:spPr>
          <p:txBody>
            <a:bodyPr wrap="none" rtlCol="0">
              <a:spAutoFit/>
            </a:bodyPr>
            <a:lstStyle/>
            <a:p>
              <a:pPr algn="ctr"/>
              <a:r>
                <a:rPr lang="en-US" sz="1200" dirty="0"/>
                <a:t>Very Big</a:t>
              </a:r>
            </a:p>
            <a:p>
              <a:pPr algn="ctr"/>
              <a:r>
                <a:rPr lang="en-US" sz="1200" dirty="0"/>
                <a:t>problem</a:t>
              </a:r>
            </a:p>
          </p:txBody>
        </p:sp>
      </p:grpSp>
      <p:sp>
        <p:nvSpPr>
          <p:cNvPr id="15" name="TextBox 14"/>
          <p:cNvSpPr txBox="1"/>
          <p:nvPr/>
        </p:nvSpPr>
        <p:spPr>
          <a:xfrm>
            <a:off x="6657622" y="1656757"/>
            <a:ext cx="566782" cy="338554"/>
          </a:xfrm>
          <a:prstGeom prst="rect">
            <a:avLst/>
          </a:prstGeom>
          <a:noFill/>
        </p:spPr>
        <p:txBody>
          <a:bodyPr wrap="none" rtlCol="0">
            <a:spAutoFit/>
          </a:bodyPr>
          <a:lstStyle/>
          <a:p>
            <a:r>
              <a:rPr lang="en-US" sz="1600" dirty="0"/>
              <a:t>N=4</a:t>
            </a:r>
          </a:p>
        </p:txBody>
      </p:sp>
      <p:sp>
        <p:nvSpPr>
          <p:cNvPr id="16" name="TextBox 15"/>
          <p:cNvSpPr txBox="1"/>
          <p:nvPr/>
        </p:nvSpPr>
        <p:spPr>
          <a:xfrm>
            <a:off x="5578767" y="2534356"/>
            <a:ext cx="566782" cy="338554"/>
          </a:xfrm>
          <a:prstGeom prst="rect">
            <a:avLst/>
          </a:prstGeom>
          <a:noFill/>
        </p:spPr>
        <p:txBody>
          <a:bodyPr wrap="none" rtlCol="0">
            <a:spAutoFit/>
          </a:bodyPr>
          <a:lstStyle/>
          <a:p>
            <a:r>
              <a:rPr lang="en-US" sz="1600" dirty="0"/>
              <a:t>N=5</a:t>
            </a:r>
          </a:p>
        </p:txBody>
      </p:sp>
      <p:sp>
        <p:nvSpPr>
          <p:cNvPr id="2" name="Slide Number Placeholder 1"/>
          <p:cNvSpPr>
            <a:spLocks noGrp="1"/>
          </p:cNvSpPr>
          <p:nvPr>
            <p:ph type="sldNum" sz="quarter" idx="18"/>
          </p:nvPr>
        </p:nvSpPr>
        <p:spPr/>
        <p:txBody>
          <a:bodyPr/>
          <a:lstStyle/>
          <a:p>
            <a:r>
              <a:rPr lang="en-US" dirty="0"/>
              <a:t>Webinar – </a:t>
            </a:r>
            <a:fld id="{F918A504-9DBA-FA42-BC6A-E2D36DF8AEDE}" type="slidenum">
              <a:rPr lang="en-US"/>
              <a:pPr/>
              <a:t>62</a:t>
            </a:fld>
            <a:endParaRPr lang="en-US" dirty="0"/>
          </a:p>
        </p:txBody>
      </p:sp>
      <p:grpSp>
        <p:nvGrpSpPr>
          <p:cNvPr id="17" name="Group 16"/>
          <p:cNvGrpSpPr/>
          <p:nvPr/>
        </p:nvGrpSpPr>
        <p:grpSpPr>
          <a:xfrm>
            <a:off x="7536330" y="3616950"/>
            <a:ext cx="1440329" cy="896470"/>
            <a:chOff x="7460130" y="3615766"/>
            <a:chExt cx="1440329" cy="896470"/>
          </a:xfrm>
        </p:grpSpPr>
        <p:sp>
          <p:nvSpPr>
            <p:cNvPr id="18" name="Rectangle 17"/>
            <p:cNvSpPr/>
            <p:nvPr/>
          </p:nvSpPr>
          <p:spPr>
            <a:xfrm>
              <a:off x="7460130" y="3615766"/>
              <a:ext cx="1440329" cy="896470"/>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7841130" y="3665157"/>
              <a:ext cx="1012867" cy="761747"/>
            </a:xfrm>
            <a:prstGeom prst="rect">
              <a:avLst/>
            </a:prstGeom>
            <a:noFill/>
          </p:spPr>
          <p:txBody>
            <a:bodyPr wrap="none" rtlCol="0">
              <a:spAutoFit/>
            </a:bodyPr>
            <a:lstStyle/>
            <a:p>
              <a:pPr>
                <a:spcAft>
                  <a:spcPts val="900"/>
                </a:spcAft>
              </a:pPr>
              <a:r>
                <a:rPr lang="en-US" dirty="0">
                  <a:latin typeface="+mn-lt"/>
                </a:rPr>
                <a:t>AK [N=6]</a:t>
              </a:r>
            </a:p>
            <a:p>
              <a:pPr>
                <a:spcAft>
                  <a:spcPts val="900"/>
                </a:spcAft>
              </a:pPr>
              <a:r>
                <a:rPr lang="en-US" dirty="0">
                  <a:latin typeface="+mn-lt"/>
                </a:rPr>
                <a:t>BK [N=8]</a:t>
              </a:r>
            </a:p>
          </p:txBody>
        </p:sp>
        <p:sp>
          <p:nvSpPr>
            <p:cNvPr id="20" name="Rectangle 19"/>
            <p:cNvSpPr/>
            <p:nvPr/>
          </p:nvSpPr>
          <p:spPr>
            <a:xfrm>
              <a:off x="7663329" y="3795059"/>
              <a:ext cx="152400" cy="152400"/>
            </a:xfrm>
            <a:prstGeom prst="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7662238" y="4181727"/>
              <a:ext cx="152400" cy="152400"/>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66199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2956382369"/>
              </p:ext>
            </p:extLst>
          </p:nvPr>
        </p:nvGraphicFramePr>
        <p:xfrm>
          <a:off x="304801" y="2057400"/>
          <a:ext cx="8534400" cy="4351339"/>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r>
              <a:rPr lang="en-US" dirty="0">
                <a:latin typeface="Arial" charset="0"/>
                <a:cs typeface="Arial" charset="0"/>
              </a:rPr>
              <a:t>Survey – Analysis – Lower-Limb</a:t>
            </a:r>
          </a:p>
        </p:txBody>
      </p:sp>
      <p:sp>
        <p:nvSpPr>
          <p:cNvPr id="5" name="Content Placeholder 4"/>
          <p:cNvSpPr>
            <a:spLocks noGrp="1"/>
          </p:cNvSpPr>
          <p:nvPr>
            <p:ph sz="half" idx="1"/>
          </p:nvPr>
        </p:nvSpPr>
        <p:spPr>
          <a:xfrm>
            <a:off x="457200" y="1143001"/>
            <a:ext cx="8229600" cy="457200"/>
          </a:xfrm>
        </p:spPr>
        <p:txBody>
          <a:bodyPr/>
          <a:lstStyle/>
          <a:p>
            <a:r>
              <a:rPr lang="en-US" sz="2200" b="1" dirty="0"/>
              <a:t>Functional Factors — </a:t>
            </a:r>
            <a:r>
              <a:rPr lang="en-US" sz="2200" dirty="0"/>
              <a:t>Ranking as a problem  [N=14]</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grpSp>
        <p:nvGrpSpPr>
          <p:cNvPr id="2" name="Group 1"/>
          <p:cNvGrpSpPr/>
          <p:nvPr/>
        </p:nvGrpSpPr>
        <p:grpSpPr>
          <a:xfrm>
            <a:off x="3248378" y="1607979"/>
            <a:ext cx="4800600" cy="584776"/>
            <a:chOff x="3248378" y="1607979"/>
            <a:chExt cx="4800600" cy="584776"/>
          </a:xfrm>
        </p:grpSpPr>
        <p:sp>
          <p:nvSpPr>
            <p:cNvPr id="7" name="TextBox 6"/>
            <p:cNvSpPr txBox="1"/>
            <p:nvPr/>
          </p:nvSpPr>
          <p:spPr>
            <a:xfrm>
              <a:off x="3248378" y="1607979"/>
              <a:ext cx="925955" cy="584776"/>
            </a:xfrm>
            <a:prstGeom prst="rect">
              <a:avLst/>
            </a:prstGeom>
            <a:solidFill>
              <a:schemeClr val="bg1"/>
            </a:solidFill>
          </p:spPr>
          <p:txBody>
            <a:bodyPr wrap="none" rtlCol="0">
              <a:spAutoFit/>
            </a:bodyPr>
            <a:lstStyle/>
            <a:p>
              <a:pPr algn="ctr"/>
              <a:r>
                <a:rPr lang="en-US" sz="1600" dirty="0"/>
                <a:t>Not a</a:t>
              </a:r>
            </a:p>
            <a:p>
              <a:r>
                <a:rPr lang="en-US" sz="1600" dirty="0"/>
                <a:t>problem</a:t>
              </a:r>
            </a:p>
          </p:txBody>
        </p:sp>
        <p:sp>
          <p:nvSpPr>
            <p:cNvPr id="8" name="TextBox 7"/>
            <p:cNvSpPr txBox="1"/>
            <p:nvPr/>
          </p:nvSpPr>
          <p:spPr>
            <a:xfrm>
              <a:off x="4333353" y="1607979"/>
              <a:ext cx="1325203" cy="584776"/>
            </a:xfrm>
            <a:prstGeom prst="rect">
              <a:avLst/>
            </a:prstGeom>
            <a:solidFill>
              <a:schemeClr val="bg1"/>
            </a:solidFill>
          </p:spPr>
          <p:txBody>
            <a:bodyPr wrap="none" rtlCol="0">
              <a:spAutoFit/>
            </a:bodyPr>
            <a:lstStyle/>
            <a:p>
              <a:pPr algn="ctr"/>
              <a:r>
                <a:rPr lang="en-US" sz="1600" dirty="0"/>
                <a:t>Somewhat</a:t>
              </a:r>
            </a:p>
            <a:p>
              <a:r>
                <a:rPr lang="en-US" sz="1600" dirty="0"/>
                <a:t>of a problem</a:t>
              </a:r>
            </a:p>
          </p:txBody>
        </p:sp>
        <p:sp>
          <p:nvSpPr>
            <p:cNvPr id="11" name="TextBox 10"/>
            <p:cNvSpPr txBox="1"/>
            <p:nvPr/>
          </p:nvSpPr>
          <p:spPr>
            <a:xfrm>
              <a:off x="5827623" y="1607979"/>
              <a:ext cx="925955" cy="584776"/>
            </a:xfrm>
            <a:prstGeom prst="rect">
              <a:avLst/>
            </a:prstGeom>
            <a:solidFill>
              <a:schemeClr val="bg1"/>
            </a:solidFill>
          </p:spPr>
          <p:txBody>
            <a:bodyPr wrap="none" rtlCol="0">
              <a:spAutoFit/>
            </a:bodyPr>
            <a:lstStyle/>
            <a:p>
              <a:pPr algn="ctr"/>
              <a:r>
                <a:rPr lang="en-US" sz="1600" dirty="0"/>
                <a:t>Big</a:t>
              </a:r>
            </a:p>
            <a:p>
              <a:pPr algn="ctr"/>
              <a:r>
                <a:rPr lang="en-US" sz="1600" dirty="0"/>
                <a:t>problem</a:t>
              </a:r>
            </a:p>
          </p:txBody>
        </p:sp>
        <p:sp>
          <p:nvSpPr>
            <p:cNvPr id="12" name="TextBox 11"/>
            <p:cNvSpPr txBox="1"/>
            <p:nvPr/>
          </p:nvSpPr>
          <p:spPr>
            <a:xfrm>
              <a:off x="7100181" y="1607979"/>
              <a:ext cx="948797" cy="584776"/>
            </a:xfrm>
            <a:prstGeom prst="rect">
              <a:avLst/>
            </a:prstGeom>
            <a:solidFill>
              <a:schemeClr val="bg1"/>
            </a:solidFill>
          </p:spPr>
          <p:txBody>
            <a:bodyPr wrap="none" rtlCol="0">
              <a:spAutoFit/>
            </a:bodyPr>
            <a:lstStyle/>
            <a:p>
              <a:pPr algn="ctr"/>
              <a:r>
                <a:rPr lang="en-US" sz="1600" dirty="0"/>
                <a:t>Very Big</a:t>
              </a:r>
            </a:p>
            <a:p>
              <a:pPr algn="ctr"/>
              <a:r>
                <a:rPr lang="en-US" sz="1600" dirty="0"/>
                <a:t>problem</a:t>
              </a:r>
            </a:p>
          </p:txBody>
        </p:sp>
      </p:grpSp>
      <p:sp>
        <p:nvSpPr>
          <p:cNvPr id="3" name="Slide Number Placeholder 2"/>
          <p:cNvSpPr>
            <a:spLocks noGrp="1"/>
          </p:cNvSpPr>
          <p:nvPr>
            <p:ph type="sldNum" sz="quarter" idx="11"/>
          </p:nvPr>
        </p:nvSpPr>
        <p:spPr/>
        <p:txBody>
          <a:bodyPr/>
          <a:lstStyle/>
          <a:p>
            <a:pPr algn="r"/>
            <a:r>
              <a:rPr lang="en-US" dirty="0"/>
              <a:t>Webinar – </a:t>
            </a:r>
            <a:fld id="{EF436242-E80E-3A4D-9AAA-AD11DFA0DE21}" type="slidenum">
              <a:rPr lang="en-US"/>
              <a:pPr algn="r"/>
              <a:t>63</a:t>
            </a:fld>
            <a:endParaRPr lang="en-US" dirty="0"/>
          </a:p>
        </p:txBody>
      </p:sp>
      <p:grpSp>
        <p:nvGrpSpPr>
          <p:cNvPr id="13" name="Group 12"/>
          <p:cNvGrpSpPr/>
          <p:nvPr/>
        </p:nvGrpSpPr>
        <p:grpSpPr>
          <a:xfrm>
            <a:off x="7460130" y="3665157"/>
            <a:ext cx="1440329" cy="1154163"/>
            <a:chOff x="7315200" y="4789437"/>
            <a:chExt cx="1440329" cy="1154163"/>
          </a:xfrm>
        </p:grpSpPr>
        <p:sp>
          <p:nvSpPr>
            <p:cNvPr id="14" name="Rectangle 13"/>
            <p:cNvSpPr/>
            <p:nvPr/>
          </p:nvSpPr>
          <p:spPr>
            <a:xfrm>
              <a:off x="7315200" y="4789438"/>
              <a:ext cx="1440329" cy="1154162"/>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7696200" y="4789437"/>
              <a:ext cx="1012867" cy="1154162"/>
            </a:xfrm>
            <a:prstGeom prst="rect">
              <a:avLst/>
            </a:prstGeom>
            <a:noFill/>
          </p:spPr>
          <p:txBody>
            <a:bodyPr wrap="none" rtlCol="0">
              <a:spAutoFit/>
            </a:bodyPr>
            <a:lstStyle/>
            <a:p>
              <a:pPr>
                <a:spcAft>
                  <a:spcPts val="900"/>
                </a:spcAft>
              </a:pPr>
              <a:r>
                <a:rPr lang="en-US" dirty="0">
                  <a:latin typeface="+mn-lt"/>
                </a:rPr>
                <a:t>All L-L</a:t>
              </a:r>
            </a:p>
            <a:p>
              <a:pPr>
                <a:spcAft>
                  <a:spcPts val="900"/>
                </a:spcAft>
              </a:pPr>
              <a:r>
                <a:rPr lang="en-US" dirty="0">
                  <a:latin typeface="+mn-lt"/>
                </a:rPr>
                <a:t>AK [N=6]</a:t>
              </a:r>
            </a:p>
            <a:p>
              <a:pPr>
                <a:spcAft>
                  <a:spcPts val="900"/>
                </a:spcAft>
              </a:pPr>
              <a:r>
                <a:rPr lang="en-US" dirty="0">
                  <a:latin typeface="+mn-lt"/>
                </a:rPr>
                <a:t>BK [N=8]</a:t>
              </a:r>
            </a:p>
          </p:txBody>
        </p:sp>
        <p:sp>
          <p:nvSpPr>
            <p:cNvPr id="17" name="Rectangle 16"/>
            <p:cNvSpPr/>
            <p:nvPr/>
          </p:nvSpPr>
          <p:spPr>
            <a:xfrm>
              <a:off x="7518399" y="4907970"/>
              <a:ext cx="152400" cy="15240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7518399" y="5297437"/>
              <a:ext cx="152400" cy="152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7517308" y="5684105"/>
              <a:ext cx="152400" cy="152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37216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2406758729"/>
              </p:ext>
            </p:extLst>
          </p:nvPr>
        </p:nvGraphicFramePr>
        <p:xfrm>
          <a:off x="304801" y="2057400"/>
          <a:ext cx="8534400" cy="4351339"/>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r>
              <a:rPr lang="en-US" dirty="0">
                <a:latin typeface="Arial" charset="0"/>
                <a:cs typeface="Arial" charset="0"/>
              </a:rPr>
              <a:t>Survey – Analysis – Lower-Limb</a:t>
            </a:r>
          </a:p>
        </p:txBody>
      </p:sp>
      <p:sp>
        <p:nvSpPr>
          <p:cNvPr id="5" name="Content Placeholder 4"/>
          <p:cNvSpPr>
            <a:spLocks noGrp="1"/>
          </p:cNvSpPr>
          <p:nvPr>
            <p:ph sz="half" idx="1"/>
          </p:nvPr>
        </p:nvSpPr>
        <p:spPr>
          <a:xfrm>
            <a:off x="457200" y="1143001"/>
            <a:ext cx="8229600" cy="457200"/>
          </a:xfrm>
        </p:spPr>
        <p:txBody>
          <a:bodyPr/>
          <a:lstStyle/>
          <a:p>
            <a:r>
              <a:rPr lang="en-US" sz="2200" b="1" dirty="0"/>
              <a:t>Functional Factors — </a:t>
            </a:r>
            <a:r>
              <a:rPr lang="en-US" sz="2200" dirty="0"/>
              <a:t>Ranking as a problem  [N=14]</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7" name="TextBox 6"/>
          <p:cNvSpPr txBox="1"/>
          <p:nvPr/>
        </p:nvSpPr>
        <p:spPr>
          <a:xfrm>
            <a:off x="3248378" y="1607979"/>
            <a:ext cx="925955" cy="584776"/>
          </a:xfrm>
          <a:prstGeom prst="rect">
            <a:avLst/>
          </a:prstGeom>
          <a:solidFill>
            <a:schemeClr val="bg1"/>
          </a:solidFill>
        </p:spPr>
        <p:txBody>
          <a:bodyPr wrap="none" rtlCol="0">
            <a:spAutoFit/>
          </a:bodyPr>
          <a:lstStyle/>
          <a:p>
            <a:pPr algn="ctr"/>
            <a:r>
              <a:rPr lang="en-US" sz="1600" dirty="0"/>
              <a:t>Not a</a:t>
            </a:r>
          </a:p>
          <a:p>
            <a:r>
              <a:rPr lang="en-US" sz="1600" dirty="0"/>
              <a:t>problem</a:t>
            </a:r>
          </a:p>
        </p:txBody>
      </p:sp>
      <p:sp>
        <p:nvSpPr>
          <p:cNvPr id="8" name="TextBox 7"/>
          <p:cNvSpPr txBox="1"/>
          <p:nvPr/>
        </p:nvSpPr>
        <p:spPr>
          <a:xfrm>
            <a:off x="4333353" y="1607979"/>
            <a:ext cx="1325203" cy="584776"/>
          </a:xfrm>
          <a:prstGeom prst="rect">
            <a:avLst/>
          </a:prstGeom>
          <a:solidFill>
            <a:schemeClr val="bg1"/>
          </a:solidFill>
        </p:spPr>
        <p:txBody>
          <a:bodyPr wrap="none" rtlCol="0">
            <a:spAutoFit/>
          </a:bodyPr>
          <a:lstStyle/>
          <a:p>
            <a:pPr algn="ctr"/>
            <a:r>
              <a:rPr lang="en-US" sz="1600" dirty="0"/>
              <a:t>Somewhat</a:t>
            </a:r>
          </a:p>
          <a:p>
            <a:r>
              <a:rPr lang="en-US" sz="1600" dirty="0"/>
              <a:t>of a problem</a:t>
            </a:r>
          </a:p>
        </p:txBody>
      </p:sp>
      <p:sp>
        <p:nvSpPr>
          <p:cNvPr id="11" name="TextBox 10"/>
          <p:cNvSpPr txBox="1"/>
          <p:nvPr/>
        </p:nvSpPr>
        <p:spPr>
          <a:xfrm>
            <a:off x="5827623" y="1607979"/>
            <a:ext cx="925955" cy="584776"/>
          </a:xfrm>
          <a:prstGeom prst="rect">
            <a:avLst/>
          </a:prstGeom>
          <a:solidFill>
            <a:schemeClr val="bg1"/>
          </a:solidFill>
        </p:spPr>
        <p:txBody>
          <a:bodyPr wrap="none" rtlCol="0">
            <a:spAutoFit/>
          </a:bodyPr>
          <a:lstStyle/>
          <a:p>
            <a:pPr algn="ctr"/>
            <a:r>
              <a:rPr lang="en-US" sz="1600" dirty="0"/>
              <a:t>Big</a:t>
            </a:r>
          </a:p>
          <a:p>
            <a:pPr algn="ctr"/>
            <a:r>
              <a:rPr lang="en-US" sz="1600" dirty="0"/>
              <a:t>problem</a:t>
            </a:r>
          </a:p>
        </p:txBody>
      </p:sp>
      <p:sp>
        <p:nvSpPr>
          <p:cNvPr id="12" name="TextBox 11"/>
          <p:cNvSpPr txBox="1"/>
          <p:nvPr/>
        </p:nvSpPr>
        <p:spPr>
          <a:xfrm>
            <a:off x="7100181" y="1607979"/>
            <a:ext cx="948797" cy="584776"/>
          </a:xfrm>
          <a:prstGeom prst="rect">
            <a:avLst/>
          </a:prstGeom>
          <a:solidFill>
            <a:schemeClr val="bg1"/>
          </a:solidFill>
        </p:spPr>
        <p:txBody>
          <a:bodyPr wrap="none" rtlCol="0">
            <a:spAutoFit/>
          </a:bodyPr>
          <a:lstStyle/>
          <a:p>
            <a:pPr algn="ctr"/>
            <a:r>
              <a:rPr lang="en-US" sz="1600" dirty="0"/>
              <a:t>Very Big</a:t>
            </a:r>
          </a:p>
          <a:p>
            <a:pPr algn="ctr"/>
            <a:r>
              <a:rPr lang="en-US" sz="1600" dirty="0"/>
              <a:t>problem</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64</a:t>
            </a:fld>
            <a:endParaRPr lang="en-US" dirty="0"/>
          </a:p>
        </p:txBody>
      </p:sp>
      <p:grpSp>
        <p:nvGrpSpPr>
          <p:cNvPr id="20" name="Group 19"/>
          <p:cNvGrpSpPr/>
          <p:nvPr/>
        </p:nvGrpSpPr>
        <p:grpSpPr>
          <a:xfrm>
            <a:off x="7460130" y="3665157"/>
            <a:ext cx="1440329" cy="1154163"/>
            <a:chOff x="7460130" y="3665157"/>
            <a:chExt cx="1440329" cy="1154163"/>
          </a:xfrm>
        </p:grpSpPr>
        <p:sp>
          <p:nvSpPr>
            <p:cNvPr id="21" name="Rectangle 20"/>
            <p:cNvSpPr/>
            <p:nvPr/>
          </p:nvSpPr>
          <p:spPr>
            <a:xfrm>
              <a:off x="7460130" y="3665158"/>
              <a:ext cx="1440329" cy="1154162"/>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7841130" y="3665157"/>
              <a:ext cx="1012867" cy="1154162"/>
            </a:xfrm>
            <a:prstGeom prst="rect">
              <a:avLst/>
            </a:prstGeom>
            <a:noFill/>
          </p:spPr>
          <p:txBody>
            <a:bodyPr wrap="none" rtlCol="0">
              <a:spAutoFit/>
            </a:bodyPr>
            <a:lstStyle/>
            <a:p>
              <a:pPr>
                <a:spcAft>
                  <a:spcPts val="900"/>
                </a:spcAft>
              </a:pPr>
              <a:r>
                <a:rPr lang="en-US" dirty="0">
                  <a:latin typeface="+mn-lt"/>
                </a:rPr>
                <a:t>All L-L</a:t>
              </a:r>
            </a:p>
            <a:p>
              <a:pPr>
                <a:spcAft>
                  <a:spcPts val="900"/>
                </a:spcAft>
              </a:pPr>
              <a:r>
                <a:rPr lang="en-US" dirty="0">
                  <a:latin typeface="+mn-lt"/>
                </a:rPr>
                <a:t>AK [N=6]</a:t>
              </a:r>
            </a:p>
            <a:p>
              <a:pPr>
                <a:spcAft>
                  <a:spcPts val="900"/>
                </a:spcAft>
              </a:pPr>
              <a:r>
                <a:rPr lang="en-US" dirty="0">
                  <a:latin typeface="+mn-lt"/>
                </a:rPr>
                <a:t>BK [N=8]</a:t>
              </a:r>
            </a:p>
          </p:txBody>
        </p:sp>
        <p:sp>
          <p:nvSpPr>
            <p:cNvPr id="23" name="Rectangle 22"/>
            <p:cNvSpPr/>
            <p:nvPr/>
          </p:nvSpPr>
          <p:spPr>
            <a:xfrm>
              <a:off x="7663329" y="3783690"/>
              <a:ext cx="152400" cy="152400"/>
            </a:xfrm>
            <a:prstGeom prst="rect">
              <a:avLst/>
            </a:prstGeom>
            <a:solidFill>
              <a:schemeClr val="accent2">
                <a:lumMod val="50000"/>
                <a:alpha val="1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7663329" y="4173157"/>
              <a:ext cx="152400" cy="152400"/>
            </a:xfrm>
            <a:prstGeom prst="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7662238" y="4559825"/>
              <a:ext cx="152400" cy="152400"/>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02578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a:xfrm>
            <a:off x="457200" y="533401"/>
            <a:ext cx="8229600" cy="52799"/>
          </a:xfrm>
        </p:spPr>
        <p:txBody>
          <a:bodyPr/>
          <a:lstStyle/>
          <a:p>
            <a:r>
              <a:rPr lang="en-US" dirty="0">
                <a:latin typeface="Arial" charset="0"/>
                <a:cs typeface="Arial" charset="0"/>
              </a:rPr>
              <a:t>Survey – Analysis – Lower-Limb</a:t>
            </a:r>
          </a:p>
        </p:txBody>
      </p:sp>
      <p:sp>
        <p:nvSpPr>
          <p:cNvPr id="5" name="Content Placeholder 4"/>
          <p:cNvSpPr>
            <a:spLocks noGrp="1"/>
          </p:cNvSpPr>
          <p:nvPr>
            <p:ph sz="half" idx="1"/>
          </p:nvPr>
        </p:nvSpPr>
        <p:spPr>
          <a:xfrm>
            <a:off x="457200" y="1143001"/>
            <a:ext cx="8229600" cy="380999"/>
          </a:xfrm>
        </p:spPr>
        <p:txBody>
          <a:bodyPr/>
          <a:lstStyle/>
          <a:p>
            <a:r>
              <a:rPr lang="en-US" sz="2200" b="1" dirty="0"/>
              <a:t>Causes of falls</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graphicFrame>
        <p:nvGraphicFramePr>
          <p:cNvPr id="6" name="Chart 5"/>
          <p:cNvGraphicFramePr>
            <a:graphicFrameLocks/>
          </p:cNvGraphicFramePr>
          <p:nvPr>
            <p:extLst>
              <p:ext uri="{D42A27DB-BD31-4B8C-83A1-F6EECF244321}">
                <p14:modId xmlns:p14="http://schemas.microsoft.com/office/powerpoint/2010/main" val="1183172468"/>
              </p:ext>
            </p:extLst>
          </p:nvPr>
        </p:nvGraphicFramePr>
        <p:xfrm>
          <a:off x="228600" y="1143002"/>
          <a:ext cx="8686248" cy="519411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65</a:t>
            </a:fld>
            <a:endParaRPr lang="en-US" dirty="0"/>
          </a:p>
        </p:txBody>
      </p:sp>
      <p:grpSp>
        <p:nvGrpSpPr>
          <p:cNvPr id="7" name="Group 6"/>
          <p:cNvGrpSpPr/>
          <p:nvPr/>
        </p:nvGrpSpPr>
        <p:grpSpPr>
          <a:xfrm>
            <a:off x="7620000" y="3387166"/>
            <a:ext cx="1440329" cy="896470"/>
            <a:chOff x="7460130" y="3615766"/>
            <a:chExt cx="1440329" cy="896470"/>
          </a:xfrm>
        </p:grpSpPr>
        <p:sp>
          <p:nvSpPr>
            <p:cNvPr id="8" name="Rectangle 7"/>
            <p:cNvSpPr/>
            <p:nvPr/>
          </p:nvSpPr>
          <p:spPr>
            <a:xfrm>
              <a:off x="7460130" y="3615766"/>
              <a:ext cx="1440329" cy="896470"/>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7841130" y="3665157"/>
              <a:ext cx="1012867" cy="761747"/>
            </a:xfrm>
            <a:prstGeom prst="rect">
              <a:avLst/>
            </a:prstGeom>
            <a:noFill/>
          </p:spPr>
          <p:txBody>
            <a:bodyPr wrap="none" rtlCol="0">
              <a:spAutoFit/>
            </a:bodyPr>
            <a:lstStyle/>
            <a:p>
              <a:pPr>
                <a:spcAft>
                  <a:spcPts val="900"/>
                </a:spcAft>
              </a:pPr>
              <a:r>
                <a:rPr lang="en-US" dirty="0">
                  <a:latin typeface="+mn-lt"/>
                </a:rPr>
                <a:t>AK [N=6]</a:t>
              </a:r>
            </a:p>
            <a:p>
              <a:pPr>
                <a:spcAft>
                  <a:spcPts val="900"/>
                </a:spcAft>
              </a:pPr>
              <a:r>
                <a:rPr lang="en-US" dirty="0">
                  <a:latin typeface="+mn-lt"/>
                </a:rPr>
                <a:t>BK [N=8]</a:t>
              </a:r>
            </a:p>
          </p:txBody>
        </p:sp>
        <p:sp>
          <p:nvSpPr>
            <p:cNvPr id="10" name="Rectangle 9"/>
            <p:cNvSpPr/>
            <p:nvPr/>
          </p:nvSpPr>
          <p:spPr>
            <a:xfrm>
              <a:off x="7663329" y="3795059"/>
              <a:ext cx="152400" cy="152400"/>
            </a:xfrm>
            <a:prstGeom prst="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7662238" y="4181727"/>
              <a:ext cx="152400" cy="152400"/>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3941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r>
              <a:rPr lang="en-US" dirty="0">
                <a:latin typeface="Arial" charset="0"/>
                <a:cs typeface="Arial" charset="0"/>
              </a:rPr>
              <a:t>Survey – Analysis – Lower-Limb</a:t>
            </a:r>
          </a:p>
        </p:txBody>
      </p:sp>
      <p:sp>
        <p:nvSpPr>
          <p:cNvPr id="5" name="Content Placeholder 4"/>
          <p:cNvSpPr>
            <a:spLocks noGrp="1"/>
          </p:cNvSpPr>
          <p:nvPr>
            <p:ph sz="half" idx="1"/>
          </p:nvPr>
        </p:nvSpPr>
        <p:spPr>
          <a:xfrm>
            <a:off x="457200" y="1143001"/>
            <a:ext cx="8229600" cy="3553505"/>
          </a:xfrm>
        </p:spPr>
        <p:txBody>
          <a:bodyPr/>
          <a:lstStyle/>
          <a:p>
            <a:r>
              <a:rPr lang="en-US" sz="2200" b="1" dirty="0"/>
              <a:t>Causes of falls</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graphicFrame>
        <p:nvGraphicFramePr>
          <p:cNvPr id="6" name="Chart 5"/>
          <p:cNvGraphicFramePr>
            <a:graphicFrameLocks/>
          </p:cNvGraphicFramePr>
          <p:nvPr>
            <p:extLst>
              <p:ext uri="{D42A27DB-BD31-4B8C-83A1-F6EECF244321}">
                <p14:modId xmlns:p14="http://schemas.microsoft.com/office/powerpoint/2010/main" val="3064944560"/>
              </p:ext>
            </p:extLst>
          </p:nvPr>
        </p:nvGraphicFramePr>
        <p:xfrm>
          <a:off x="228600" y="1143002"/>
          <a:ext cx="8686248" cy="51941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545698" y="1578429"/>
            <a:ext cx="3352799" cy="1938992"/>
          </a:xfrm>
          <a:prstGeom prst="rect">
            <a:avLst/>
          </a:prstGeom>
          <a:solidFill>
            <a:srgbClr val="FFFFFF"/>
          </a:solidFill>
          <a:ln w="19050" cmpd="sng">
            <a:solidFill>
              <a:schemeClr val="tx1"/>
            </a:solidFill>
          </a:ln>
        </p:spPr>
        <p:txBody>
          <a:bodyPr wrap="square" rtlCol="0">
            <a:spAutoFit/>
          </a:bodyPr>
          <a:lstStyle/>
          <a:p>
            <a:pPr marL="539750" indent="-539750"/>
            <a:r>
              <a:rPr lang="en-US" sz="2000" dirty="0"/>
              <a:t>10	respondents with</a:t>
            </a:r>
          </a:p>
          <a:p>
            <a:pPr marL="539750" indent="-539750">
              <a:spcAft>
                <a:spcPts val="1200"/>
              </a:spcAft>
            </a:pPr>
            <a:r>
              <a:rPr lang="en-US" sz="2000" dirty="0"/>
              <a:t>	lower-limb amputation used ATVs to travel distances they would have walked without an amputation</a:t>
            </a:r>
          </a:p>
        </p:txBody>
      </p:sp>
      <p:grpSp>
        <p:nvGrpSpPr>
          <p:cNvPr id="8" name="Group 7"/>
          <p:cNvGrpSpPr/>
          <p:nvPr/>
        </p:nvGrpSpPr>
        <p:grpSpPr>
          <a:xfrm>
            <a:off x="5584372" y="3712029"/>
            <a:ext cx="3331028" cy="1469571"/>
            <a:chOff x="5515428" y="3374570"/>
            <a:chExt cx="3331028" cy="1469571"/>
          </a:xfrm>
        </p:grpSpPr>
        <p:sp>
          <p:nvSpPr>
            <p:cNvPr id="9" name="Rounded Rectangle 8"/>
            <p:cNvSpPr/>
            <p:nvPr/>
          </p:nvSpPr>
          <p:spPr>
            <a:xfrm>
              <a:off x="5515428" y="3374570"/>
              <a:ext cx="3259697" cy="1469571"/>
            </a:xfrm>
            <a:prstGeom prst="roundRect">
              <a:avLst/>
            </a:prstGeom>
            <a:solidFill>
              <a:schemeClr val="accent2">
                <a:lumMod val="40000"/>
                <a:lumOff val="60000"/>
              </a:schemeClr>
            </a:solidFill>
            <a:ln w="38100" cmpd="sng">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5631542" y="3429000"/>
              <a:ext cx="3214914" cy="1231106"/>
            </a:xfrm>
            <a:prstGeom prst="rect">
              <a:avLst/>
            </a:prstGeom>
            <a:noFill/>
          </p:spPr>
          <p:txBody>
            <a:bodyPr wrap="square" rtlCol="0">
              <a:spAutoFit/>
            </a:bodyPr>
            <a:lstStyle/>
            <a:p>
              <a:pPr>
                <a:spcAft>
                  <a:spcPts val="600"/>
                </a:spcAft>
              </a:pPr>
              <a:r>
                <a:rPr lang="en-US" sz="2400" b="1" dirty="0"/>
                <a:t>ATV use:</a:t>
              </a:r>
            </a:p>
            <a:p>
              <a:pPr>
                <a:spcAft>
                  <a:spcPts val="600"/>
                </a:spcAft>
                <a:tabLst>
                  <a:tab pos="2867025" algn="r"/>
                </a:tabLst>
              </a:pPr>
              <a:r>
                <a:rPr lang="en-US" sz="2000" b="1" dirty="0"/>
                <a:t>above knee	67%</a:t>
              </a:r>
            </a:p>
            <a:p>
              <a:pPr>
                <a:tabLst>
                  <a:tab pos="2867025" algn="r"/>
                </a:tabLst>
              </a:pPr>
              <a:r>
                <a:rPr lang="en-US" sz="2000" b="1" dirty="0"/>
                <a:t>below knee	75%</a:t>
              </a:r>
            </a:p>
          </p:txBody>
        </p:sp>
      </p:gr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66</a:t>
            </a:fld>
            <a:endParaRPr lang="en-US" dirty="0"/>
          </a:p>
        </p:txBody>
      </p:sp>
    </p:spTree>
    <p:extLst>
      <p:ext uri="{BB962C8B-B14F-4D97-AF65-F5344CB8AC3E}">
        <p14:creationId xmlns:p14="http://schemas.microsoft.com/office/powerpoint/2010/main" val="4064509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Grp="1"/>
          </p:cNvGraphicFramePr>
          <p:nvPr>
            <p:extLst>
              <p:ext uri="{D42A27DB-BD31-4B8C-83A1-F6EECF244321}">
                <p14:modId xmlns:p14="http://schemas.microsoft.com/office/powerpoint/2010/main" val="2444308143"/>
              </p:ext>
            </p:extLst>
          </p:nvPr>
        </p:nvGraphicFramePr>
        <p:xfrm>
          <a:off x="304801" y="2057400"/>
          <a:ext cx="8534400" cy="4351339"/>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r>
              <a:rPr lang="en-US" dirty="0">
                <a:latin typeface="Arial" charset="0"/>
                <a:cs typeface="Arial" charset="0"/>
              </a:rPr>
              <a:t>Survey – Analysis – Lower-Limb</a:t>
            </a:r>
          </a:p>
        </p:txBody>
      </p:sp>
      <p:sp>
        <p:nvSpPr>
          <p:cNvPr id="5" name="Content Placeholder 4"/>
          <p:cNvSpPr>
            <a:spLocks noGrp="1"/>
          </p:cNvSpPr>
          <p:nvPr>
            <p:ph sz="half" idx="1"/>
          </p:nvPr>
        </p:nvSpPr>
        <p:spPr>
          <a:xfrm>
            <a:off x="457200" y="1143001"/>
            <a:ext cx="8229600" cy="457200"/>
          </a:xfrm>
        </p:spPr>
        <p:txBody>
          <a:bodyPr/>
          <a:lstStyle/>
          <a:p>
            <a:r>
              <a:rPr lang="en-US" sz="2200" b="1" dirty="0"/>
              <a:t>Service Factors — </a:t>
            </a:r>
            <a:r>
              <a:rPr lang="en-US" sz="2200" dirty="0"/>
              <a:t>Ranking as a problem  [N=14*]</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grpSp>
        <p:nvGrpSpPr>
          <p:cNvPr id="2" name="Group 1"/>
          <p:cNvGrpSpPr/>
          <p:nvPr/>
        </p:nvGrpSpPr>
        <p:grpSpPr>
          <a:xfrm>
            <a:off x="3569845" y="1607979"/>
            <a:ext cx="4479133" cy="584776"/>
            <a:chOff x="3569845" y="1607979"/>
            <a:chExt cx="4479133" cy="584776"/>
          </a:xfrm>
        </p:grpSpPr>
        <p:sp>
          <p:nvSpPr>
            <p:cNvPr id="7" name="TextBox 6"/>
            <p:cNvSpPr txBox="1"/>
            <p:nvPr/>
          </p:nvSpPr>
          <p:spPr>
            <a:xfrm>
              <a:off x="3569845" y="1607979"/>
              <a:ext cx="925955" cy="584776"/>
            </a:xfrm>
            <a:prstGeom prst="rect">
              <a:avLst/>
            </a:prstGeom>
            <a:solidFill>
              <a:schemeClr val="bg1"/>
            </a:solidFill>
          </p:spPr>
          <p:txBody>
            <a:bodyPr wrap="none" rtlCol="0">
              <a:spAutoFit/>
            </a:bodyPr>
            <a:lstStyle/>
            <a:p>
              <a:pPr algn="ctr"/>
              <a:r>
                <a:rPr lang="en-US" sz="1600" dirty="0"/>
                <a:t>Not a</a:t>
              </a:r>
            </a:p>
            <a:p>
              <a:r>
                <a:rPr lang="en-US" sz="1600" dirty="0"/>
                <a:t>problem</a:t>
              </a:r>
            </a:p>
          </p:txBody>
        </p:sp>
        <p:sp>
          <p:nvSpPr>
            <p:cNvPr id="8" name="TextBox 7"/>
            <p:cNvSpPr txBox="1"/>
            <p:nvPr/>
          </p:nvSpPr>
          <p:spPr>
            <a:xfrm>
              <a:off x="4542197" y="1607979"/>
              <a:ext cx="1325203" cy="584776"/>
            </a:xfrm>
            <a:prstGeom prst="rect">
              <a:avLst/>
            </a:prstGeom>
            <a:solidFill>
              <a:schemeClr val="bg1"/>
            </a:solidFill>
          </p:spPr>
          <p:txBody>
            <a:bodyPr wrap="none" rtlCol="0">
              <a:spAutoFit/>
            </a:bodyPr>
            <a:lstStyle/>
            <a:p>
              <a:pPr algn="ctr"/>
              <a:r>
                <a:rPr lang="en-US" sz="1600" dirty="0"/>
                <a:t>Somewhat</a:t>
              </a:r>
            </a:p>
            <a:p>
              <a:r>
                <a:rPr lang="en-US" sz="1600" dirty="0"/>
                <a:t>of a problem</a:t>
              </a:r>
            </a:p>
          </p:txBody>
        </p:sp>
        <p:sp>
          <p:nvSpPr>
            <p:cNvPr id="11" name="TextBox 10"/>
            <p:cNvSpPr txBox="1"/>
            <p:nvPr/>
          </p:nvSpPr>
          <p:spPr>
            <a:xfrm>
              <a:off x="5917934" y="1607979"/>
              <a:ext cx="925955" cy="584776"/>
            </a:xfrm>
            <a:prstGeom prst="rect">
              <a:avLst/>
            </a:prstGeom>
            <a:solidFill>
              <a:schemeClr val="bg1"/>
            </a:solidFill>
          </p:spPr>
          <p:txBody>
            <a:bodyPr wrap="none" rtlCol="0">
              <a:spAutoFit/>
            </a:bodyPr>
            <a:lstStyle/>
            <a:p>
              <a:pPr algn="ctr"/>
              <a:r>
                <a:rPr lang="en-US" sz="1600" dirty="0"/>
                <a:t>Big</a:t>
              </a:r>
            </a:p>
            <a:p>
              <a:pPr algn="ctr"/>
              <a:r>
                <a:rPr lang="en-US" sz="1600" dirty="0"/>
                <a:t>problem</a:t>
              </a:r>
            </a:p>
          </p:txBody>
        </p:sp>
        <p:sp>
          <p:nvSpPr>
            <p:cNvPr id="12" name="TextBox 11"/>
            <p:cNvSpPr txBox="1"/>
            <p:nvPr/>
          </p:nvSpPr>
          <p:spPr>
            <a:xfrm>
              <a:off x="7100181" y="1607979"/>
              <a:ext cx="948797" cy="584776"/>
            </a:xfrm>
            <a:prstGeom prst="rect">
              <a:avLst/>
            </a:prstGeom>
            <a:solidFill>
              <a:schemeClr val="bg1"/>
            </a:solidFill>
          </p:spPr>
          <p:txBody>
            <a:bodyPr wrap="none" rtlCol="0">
              <a:spAutoFit/>
            </a:bodyPr>
            <a:lstStyle/>
            <a:p>
              <a:pPr algn="ctr"/>
              <a:r>
                <a:rPr lang="en-US" sz="1600" dirty="0"/>
                <a:t>Very Big</a:t>
              </a:r>
            </a:p>
            <a:p>
              <a:pPr algn="ctr"/>
              <a:r>
                <a:rPr lang="en-US" sz="1600" dirty="0"/>
                <a:t>problem</a:t>
              </a:r>
            </a:p>
          </p:txBody>
        </p:sp>
      </p:grpSp>
      <p:sp>
        <p:nvSpPr>
          <p:cNvPr id="14" name="TextBox 13"/>
          <p:cNvSpPr txBox="1"/>
          <p:nvPr/>
        </p:nvSpPr>
        <p:spPr>
          <a:xfrm>
            <a:off x="3944808" y="3214511"/>
            <a:ext cx="398592" cy="276999"/>
          </a:xfrm>
          <a:prstGeom prst="rect">
            <a:avLst/>
          </a:prstGeom>
          <a:noFill/>
        </p:spPr>
        <p:txBody>
          <a:bodyPr wrap="none" rtlCol="0">
            <a:spAutoFit/>
          </a:bodyPr>
          <a:lstStyle/>
          <a:p>
            <a:r>
              <a:rPr lang="en-US" sz="1200" dirty="0"/>
              <a:t>1.0</a:t>
            </a:r>
          </a:p>
        </p:txBody>
      </p:sp>
      <p:grpSp>
        <p:nvGrpSpPr>
          <p:cNvPr id="3" name="Group 2"/>
          <p:cNvGrpSpPr/>
          <p:nvPr/>
        </p:nvGrpSpPr>
        <p:grpSpPr>
          <a:xfrm>
            <a:off x="3671711" y="3987224"/>
            <a:ext cx="4386629" cy="584776"/>
            <a:chOff x="3671711" y="3987224"/>
            <a:chExt cx="4386629" cy="584776"/>
          </a:xfrm>
        </p:grpSpPr>
        <p:sp>
          <p:nvSpPr>
            <p:cNvPr id="16" name="TextBox 15"/>
            <p:cNvSpPr txBox="1"/>
            <p:nvPr/>
          </p:nvSpPr>
          <p:spPr>
            <a:xfrm>
              <a:off x="3671711" y="3987224"/>
              <a:ext cx="732192" cy="584776"/>
            </a:xfrm>
            <a:prstGeom prst="rect">
              <a:avLst/>
            </a:prstGeom>
            <a:solidFill>
              <a:schemeClr val="bg1"/>
            </a:solidFill>
          </p:spPr>
          <p:txBody>
            <a:bodyPr wrap="none" rtlCol="0">
              <a:spAutoFit/>
            </a:bodyPr>
            <a:lstStyle/>
            <a:p>
              <a:pPr algn="ctr"/>
              <a:r>
                <a:rPr lang="en-US" sz="1600" dirty="0"/>
                <a:t>Very</a:t>
              </a:r>
            </a:p>
            <a:p>
              <a:pPr algn="ctr"/>
              <a:r>
                <a:rPr lang="en-US" sz="1600" dirty="0"/>
                <a:t>useful</a:t>
              </a:r>
            </a:p>
          </p:txBody>
        </p:sp>
        <p:sp>
          <p:nvSpPr>
            <p:cNvPr id="17" name="TextBox 16"/>
            <p:cNvSpPr txBox="1"/>
            <p:nvPr/>
          </p:nvSpPr>
          <p:spPr>
            <a:xfrm>
              <a:off x="4619978" y="3987224"/>
              <a:ext cx="1154082" cy="584776"/>
            </a:xfrm>
            <a:prstGeom prst="rect">
              <a:avLst/>
            </a:prstGeom>
            <a:solidFill>
              <a:schemeClr val="bg1"/>
            </a:solidFill>
          </p:spPr>
          <p:txBody>
            <a:bodyPr wrap="none" rtlCol="0">
              <a:spAutoFit/>
            </a:bodyPr>
            <a:lstStyle/>
            <a:p>
              <a:pPr algn="ctr"/>
              <a:r>
                <a:rPr lang="en-US" sz="1600" dirty="0"/>
                <a:t>Somewhat</a:t>
              </a:r>
            </a:p>
            <a:p>
              <a:r>
                <a:rPr lang="en-US" sz="1600" dirty="0"/>
                <a:t>useful</a:t>
              </a:r>
            </a:p>
          </p:txBody>
        </p:sp>
        <p:sp>
          <p:nvSpPr>
            <p:cNvPr id="18" name="TextBox 17"/>
            <p:cNvSpPr txBox="1"/>
            <p:nvPr/>
          </p:nvSpPr>
          <p:spPr>
            <a:xfrm>
              <a:off x="6019800" y="3987224"/>
              <a:ext cx="732192" cy="584776"/>
            </a:xfrm>
            <a:prstGeom prst="rect">
              <a:avLst/>
            </a:prstGeom>
            <a:solidFill>
              <a:schemeClr val="bg1"/>
            </a:solidFill>
          </p:spPr>
          <p:txBody>
            <a:bodyPr wrap="none" rtlCol="0">
              <a:spAutoFit/>
            </a:bodyPr>
            <a:lstStyle/>
            <a:p>
              <a:pPr algn="ctr"/>
              <a:r>
                <a:rPr lang="en-US" sz="1600" dirty="0"/>
                <a:t>Not</a:t>
              </a:r>
            </a:p>
            <a:p>
              <a:pPr algn="ctr"/>
              <a:r>
                <a:rPr lang="en-US" sz="1600" dirty="0"/>
                <a:t>useful</a:t>
              </a:r>
            </a:p>
          </p:txBody>
        </p:sp>
        <p:sp>
          <p:nvSpPr>
            <p:cNvPr id="19" name="TextBox 18"/>
            <p:cNvSpPr txBox="1"/>
            <p:nvPr/>
          </p:nvSpPr>
          <p:spPr>
            <a:xfrm>
              <a:off x="7086600" y="3987224"/>
              <a:ext cx="971740" cy="584776"/>
            </a:xfrm>
            <a:prstGeom prst="rect">
              <a:avLst/>
            </a:prstGeom>
            <a:solidFill>
              <a:schemeClr val="bg1"/>
            </a:solidFill>
          </p:spPr>
          <p:txBody>
            <a:bodyPr wrap="none" rtlCol="0">
              <a:spAutoFit/>
            </a:bodyPr>
            <a:lstStyle/>
            <a:p>
              <a:pPr algn="ctr"/>
              <a:r>
                <a:rPr lang="en-US" sz="1600" dirty="0"/>
                <a:t>Not</a:t>
              </a:r>
            </a:p>
            <a:p>
              <a:pPr algn="ctr"/>
              <a:r>
                <a:rPr lang="en-US" sz="1600" dirty="0"/>
                <a:t>provided</a:t>
              </a:r>
            </a:p>
          </p:txBody>
        </p:sp>
      </p:grpSp>
      <p:sp>
        <p:nvSpPr>
          <p:cNvPr id="4" name="Slide Number Placeholder 3"/>
          <p:cNvSpPr>
            <a:spLocks noGrp="1"/>
          </p:cNvSpPr>
          <p:nvPr>
            <p:ph type="sldNum" sz="quarter" idx="11"/>
          </p:nvPr>
        </p:nvSpPr>
        <p:spPr/>
        <p:txBody>
          <a:bodyPr/>
          <a:lstStyle/>
          <a:p>
            <a:pPr algn="r"/>
            <a:r>
              <a:rPr lang="en-US" dirty="0"/>
              <a:t>Webinar – </a:t>
            </a:r>
            <a:fld id="{EF436242-E80E-3A4D-9AAA-AD11DFA0DE21}" type="slidenum">
              <a:rPr lang="en-US"/>
              <a:pPr algn="r"/>
              <a:t>67</a:t>
            </a:fld>
            <a:endParaRPr lang="en-US" dirty="0"/>
          </a:p>
        </p:txBody>
      </p:sp>
      <p:grpSp>
        <p:nvGrpSpPr>
          <p:cNvPr id="20" name="Group 19"/>
          <p:cNvGrpSpPr/>
          <p:nvPr/>
        </p:nvGrpSpPr>
        <p:grpSpPr>
          <a:xfrm>
            <a:off x="7467600" y="2590800"/>
            <a:ext cx="1440329" cy="1154163"/>
            <a:chOff x="7460130" y="3665157"/>
            <a:chExt cx="1440329" cy="1154163"/>
          </a:xfrm>
        </p:grpSpPr>
        <p:sp>
          <p:nvSpPr>
            <p:cNvPr id="21" name="Rectangle 20"/>
            <p:cNvSpPr/>
            <p:nvPr/>
          </p:nvSpPr>
          <p:spPr>
            <a:xfrm>
              <a:off x="7460130" y="3665158"/>
              <a:ext cx="1440329" cy="1154162"/>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7841130" y="3665157"/>
              <a:ext cx="1012867" cy="1154162"/>
            </a:xfrm>
            <a:prstGeom prst="rect">
              <a:avLst/>
            </a:prstGeom>
            <a:noFill/>
          </p:spPr>
          <p:txBody>
            <a:bodyPr wrap="none" rtlCol="0">
              <a:spAutoFit/>
            </a:bodyPr>
            <a:lstStyle/>
            <a:p>
              <a:pPr>
                <a:spcAft>
                  <a:spcPts val="900"/>
                </a:spcAft>
              </a:pPr>
              <a:r>
                <a:rPr lang="en-US" dirty="0">
                  <a:latin typeface="+mn-lt"/>
                </a:rPr>
                <a:t>All L-L</a:t>
              </a:r>
            </a:p>
            <a:p>
              <a:pPr>
                <a:spcAft>
                  <a:spcPts val="900"/>
                </a:spcAft>
              </a:pPr>
              <a:r>
                <a:rPr lang="en-US" dirty="0">
                  <a:latin typeface="+mn-lt"/>
                </a:rPr>
                <a:t>AK [N=6]</a:t>
              </a:r>
            </a:p>
            <a:p>
              <a:pPr>
                <a:spcAft>
                  <a:spcPts val="900"/>
                </a:spcAft>
              </a:pPr>
              <a:r>
                <a:rPr lang="en-US" dirty="0">
                  <a:latin typeface="+mn-lt"/>
                </a:rPr>
                <a:t>BK [N=8]</a:t>
              </a:r>
            </a:p>
          </p:txBody>
        </p:sp>
        <p:sp>
          <p:nvSpPr>
            <p:cNvPr id="23" name="Rectangle 22"/>
            <p:cNvSpPr/>
            <p:nvPr/>
          </p:nvSpPr>
          <p:spPr>
            <a:xfrm>
              <a:off x="7663329" y="3783690"/>
              <a:ext cx="152400" cy="152400"/>
            </a:xfrm>
            <a:prstGeom prst="rect">
              <a:avLst/>
            </a:prstGeom>
            <a:solidFill>
              <a:schemeClr val="accent2">
                <a:lumMod val="50000"/>
                <a:alpha val="1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7663329" y="4173157"/>
              <a:ext cx="152400" cy="152400"/>
            </a:xfrm>
            <a:prstGeom prst="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7662238" y="4559825"/>
              <a:ext cx="152400" cy="152400"/>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77815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r>
              <a:rPr lang="en-US" dirty="0">
                <a:latin typeface="Arial" charset="0"/>
                <a:cs typeface="Arial" charset="0"/>
              </a:rPr>
              <a:t>Service Factors – Lower-Limb</a:t>
            </a:r>
          </a:p>
        </p:txBody>
      </p:sp>
      <p:sp>
        <p:nvSpPr>
          <p:cNvPr id="5" name="Content Placeholder 4"/>
          <p:cNvSpPr>
            <a:spLocks noGrp="1"/>
          </p:cNvSpPr>
          <p:nvPr>
            <p:ph sz="half" idx="1"/>
          </p:nvPr>
        </p:nvSpPr>
        <p:spPr>
          <a:xfrm>
            <a:off x="457200" y="1114778"/>
            <a:ext cx="8229600" cy="457200"/>
          </a:xfrm>
        </p:spPr>
        <p:txBody>
          <a:bodyPr/>
          <a:lstStyle/>
          <a:p>
            <a:r>
              <a:rPr lang="en-US" sz="2400" dirty="0"/>
              <a:t>What information or training would have been more helpful?</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grpSp>
        <p:nvGrpSpPr>
          <p:cNvPr id="4" name="Group 3"/>
          <p:cNvGrpSpPr/>
          <p:nvPr/>
        </p:nvGrpSpPr>
        <p:grpSpPr>
          <a:xfrm>
            <a:off x="705554" y="2223911"/>
            <a:ext cx="4628446" cy="1052689"/>
            <a:chOff x="761998" y="1981199"/>
            <a:chExt cx="4628446" cy="1052689"/>
          </a:xfrm>
        </p:grpSpPr>
        <p:sp>
          <p:nvSpPr>
            <p:cNvPr id="21" name="Rounded Rectangular Callout 20"/>
            <p:cNvSpPr/>
            <p:nvPr/>
          </p:nvSpPr>
          <p:spPr>
            <a:xfrm flipH="1">
              <a:off x="761998" y="1981199"/>
              <a:ext cx="4628446" cy="1052689"/>
            </a:xfrm>
            <a:prstGeom prst="wedgeRoundRectCallout">
              <a:avLst>
                <a:gd name="adj1" fmla="val -42376"/>
                <a:gd name="adj2" fmla="val 68447"/>
                <a:gd name="adj3" fmla="val 16667"/>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886178" y="2024490"/>
              <a:ext cx="4483859" cy="923330"/>
            </a:xfrm>
            <a:prstGeom prst="rect">
              <a:avLst/>
            </a:prstGeom>
            <a:noFill/>
          </p:spPr>
          <p:txBody>
            <a:bodyPr wrap="square" rtlCol="0">
              <a:spAutoFit/>
            </a:bodyPr>
            <a:lstStyle/>
            <a:p>
              <a:r>
                <a:rPr lang="en-US" i="1" dirty="0"/>
                <a:t>[Having an] actual C-leg user [with me] when I got mine to help explain things with the physical therapist.</a:t>
              </a:r>
            </a:p>
          </p:txBody>
        </p:sp>
      </p:grpSp>
      <p:grpSp>
        <p:nvGrpSpPr>
          <p:cNvPr id="6" name="Group 5"/>
          <p:cNvGrpSpPr/>
          <p:nvPr/>
        </p:nvGrpSpPr>
        <p:grpSpPr>
          <a:xfrm>
            <a:off x="1564162" y="4017706"/>
            <a:ext cx="6589238" cy="1316294"/>
            <a:chOff x="1183162" y="3636706"/>
            <a:chExt cx="6589238" cy="1316294"/>
          </a:xfrm>
        </p:grpSpPr>
        <p:sp>
          <p:nvSpPr>
            <p:cNvPr id="24" name="Rounded Rectangular Callout 23"/>
            <p:cNvSpPr/>
            <p:nvPr/>
          </p:nvSpPr>
          <p:spPr>
            <a:xfrm>
              <a:off x="1183162" y="3636706"/>
              <a:ext cx="6513037" cy="1316294"/>
            </a:xfrm>
            <a:prstGeom prst="wedgeRoundRectCallout">
              <a:avLst>
                <a:gd name="adj1" fmla="val -43588"/>
                <a:gd name="adj2" fmla="val 64698"/>
                <a:gd name="adj3" fmla="val 16667"/>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1307341" y="3679996"/>
              <a:ext cx="6465059" cy="1200329"/>
            </a:xfrm>
            <a:prstGeom prst="rect">
              <a:avLst/>
            </a:prstGeom>
            <a:noFill/>
          </p:spPr>
          <p:txBody>
            <a:bodyPr wrap="square" rtlCol="0">
              <a:spAutoFit/>
            </a:bodyPr>
            <a:lstStyle/>
            <a:p>
              <a:r>
                <a:rPr lang="en-US" i="1" dirty="0"/>
                <a:t>My prosthetist is very patient oriented and provides me with more information than most due to distance ... taught how to perform most of my own adjustments at home if needed and troubleshooting procedures with elevated vacuum system.</a:t>
              </a:r>
            </a:p>
          </p:txBody>
        </p:sp>
      </p:gr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68</a:t>
            </a:fld>
            <a:endParaRPr lang="en-US" dirty="0"/>
          </a:p>
        </p:txBody>
      </p:sp>
    </p:spTree>
    <p:extLst>
      <p:ext uri="{BB962C8B-B14F-4D97-AF65-F5344CB8AC3E}">
        <p14:creationId xmlns:p14="http://schemas.microsoft.com/office/powerpoint/2010/main" val="1652497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Grp="1"/>
          </p:cNvGraphicFramePr>
          <p:nvPr>
            <p:extLst>
              <p:ext uri="{D42A27DB-BD31-4B8C-83A1-F6EECF244321}">
                <p14:modId xmlns:p14="http://schemas.microsoft.com/office/powerpoint/2010/main" val="4104351673"/>
              </p:ext>
            </p:extLst>
          </p:nvPr>
        </p:nvGraphicFramePr>
        <p:xfrm>
          <a:off x="304801" y="2057400"/>
          <a:ext cx="8534400" cy="4351339"/>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r>
              <a:rPr lang="en-US" dirty="0">
                <a:latin typeface="Arial" charset="0"/>
                <a:cs typeface="Arial" charset="0"/>
              </a:rPr>
              <a:t>Survey – Analysis – Lower-Limb</a:t>
            </a:r>
          </a:p>
        </p:txBody>
      </p:sp>
      <p:sp>
        <p:nvSpPr>
          <p:cNvPr id="5" name="Content Placeholder 4"/>
          <p:cNvSpPr>
            <a:spLocks noGrp="1"/>
          </p:cNvSpPr>
          <p:nvPr>
            <p:ph sz="half" idx="1"/>
          </p:nvPr>
        </p:nvSpPr>
        <p:spPr>
          <a:xfrm>
            <a:off x="457200" y="1143001"/>
            <a:ext cx="8229600" cy="457200"/>
          </a:xfrm>
        </p:spPr>
        <p:txBody>
          <a:bodyPr/>
          <a:lstStyle/>
          <a:p>
            <a:r>
              <a:rPr lang="en-US" sz="2200" b="1" dirty="0"/>
              <a:t>Cost Factors — </a:t>
            </a:r>
            <a:r>
              <a:rPr lang="en-US" sz="2200" dirty="0"/>
              <a:t>Ranking as a problem  [N=14]</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grpSp>
        <p:nvGrpSpPr>
          <p:cNvPr id="2" name="Group 1"/>
          <p:cNvGrpSpPr/>
          <p:nvPr/>
        </p:nvGrpSpPr>
        <p:grpSpPr>
          <a:xfrm>
            <a:off x="2743200" y="1607979"/>
            <a:ext cx="5305778" cy="584776"/>
            <a:chOff x="2743200" y="1607979"/>
            <a:chExt cx="5305778" cy="584776"/>
          </a:xfrm>
        </p:grpSpPr>
        <p:sp>
          <p:nvSpPr>
            <p:cNvPr id="7" name="TextBox 6"/>
            <p:cNvSpPr txBox="1"/>
            <p:nvPr/>
          </p:nvSpPr>
          <p:spPr>
            <a:xfrm>
              <a:off x="2743200" y="1607979"/>
              <a:ext cx="925955" cy="584776"/>
            </a:xfrm>
            <a:prstGeom prst="rect">
              <a:avLst/>
            </a:prstGeom>
            <a:solidFill>
              <a:schemeClr val="bg1"/>
            </a:solidFill>
          </p:spPr>
          <p:txBody>
            <a:bodyPr wrap="none" rtlCol="0">
              <a:spAutoFit/>
            </a:bodyPr>
            <a:lstStyle/>
            <a:p>
              <a:pPr algn="ctr"/>
              <a:r>
                <a:rPr lang="en-US" sz="1600" dirty="0"/>
                <a:t>Not a</a:t>
              </a:r>
            </a:p>
            <a:p>
              <a:r>
                <a:rPr lang="en-US" sz="1600" dirty="0"/>
                <a:t>problem</a:t>
              </a:r>
            </a:p>
          </p:txBody>
        </p:sp>
        <p:sp>
          <p:nvSpPr>
            <p:cNvPr id="8" name="TextBox 7"/>
            <p:cNvSpPr txBox="1"/>
            <p:nvPr/>
          </p:nvSpPr>
          <p:spPr>
            <a:xfrm>
              <a:off x="4008797" y="1607979"/>
              <a:ext cx="1325203" cy="584776"/>
            </a:xfrm>
            <a:prstGeom prst="rect">
              <a:avLst/>
            </a:prstGeom>
            <a:solidFill>
              <a:schemeClr val="bg1"/>
            </a:solidFill>
          </p:spPr>
          <p:txBody>
            <a:bodyPr wrap="none" rtlCol="0">
              <a:spAutoFit/>
            </a:bodyPr>
            <a:lstStyle/>
            <a:p>
              <a:pPr algn="ctr"/>
              <a:r>
                <a:rPr lang="en-US" sz="1600" dirty="0"/>
                <a:t>Somewhat</a:t>
              </a:r>
            </a:p>
            <a:p>
              <a:r>
                <a:rPr lang="en-US" sz="1600" dirty="0"/>
                <a:t>of a problem</a:t>
              </a:r>
            </a:p>
          </p:txBody>
        </p:sp>
        <p:sp>
          <p:nvSpPr>
            <p:cNvPr id="11" name="TextBox 10"/>
            <p:cNvSpPr txBox="1"/>
            <p:nvPr/>
          </p:nvSpPr>
          <p:spPr>
            <a:xfrm>
              <a:off x="5658291" y="1607979"/>
              <a:ext cx="925955" cy="584776"/>
            </a:xfrm>
            <a:prstGeom prst="rect">
              <a:avLst/>
            </a:prstGeom>
            <a:solidFill>
              <a:schemeClr val="bg1"/>
            </a:solidFill>
          </p:spPr>
          <p:txBody>
            <a:bodyPr wrap="none" rtlCol="0">
              <a:spAutoFit/>
            </a:bodyPr>
            <a:lstStyle/>
            <a:p>
              <a:pPr algn="ctr"/>
              <a:r>
                <a:rPr lang="en-US" sz="1600" dirty="0"/>
                <a:t>Big</a:t>
              </a:r>
            </a:p>
            <a:p>
              <a:pPr algn="ctr"/>
              <a:r>
                <a:rPr lang="en-US" sz="1600" dirty="0"/>
                <a:t>problem</a:t>
              </a:r>
            </a:p>
          </p:txBody>
        </p:sp>
        <p:sp>
          <p:nvSpPr>
            <p:cNvPr id="12" name="TextBox 11"/>
            <p:cNvSpPr txBox="1"/>
            <p:nvPr/>
          </p:nvSpPr>
          <p:spPr>
            <a:xfrm>
              <a:off x="7100181" y="1607979"/>
              <a:ext cx="948797" cy="584776"/>
            </a:xfrm>
            <a:prstGeom prst="rect">
              <a:avLst/>
            </a:prstGeom>
            <a:solidFill>
              <a:schemeClr val="bg1"/>
            </a:solidFill>
          </p:spPr>
          <p:txBody>
            <a:bodyPr wrap="none" rtlCol="0">
              <a:spAutoFit/>
            </a:bodyPr>
            <a:lstStyle/>
            <a:p>
              <a:pPr algn="ctr"/>
              <a:r>
                <a:rPr lang="en-US" sz="1600" dirty="0"/>
                <a:t>Very Big</a:t>
              </a:r>
            </a:p>
            <a:p>
              <a:pPr algn="ctr"/>
              <a:r>
                <a:rPr lang="en-US" sz="1600" dirty="0"/>
                <a:t>problem</a:t>
              </a:r>
            </a:p>
          </p:txBody>
        </p:sp>
      </p:grpSp>
      <p:sp>
        <p:nvSpPr>
          <p:cNvPr id="3" name="Slide Number Placeholder 2"/>
          <p:cNvSpPr>
            <a:spLocks noGrp="1"/>
          </p:cNvSpPr>
          <p:nvPr>
            <p:ph type="sldNum" sz="quarter" idx="11"/>
          </p:nvPr>
        </p:nvSpPr>
        <p:spPr/>
        <p:txBody>
          <a:bodyPr/>
          <a:lstStyle/>
          <a:p>
            <a:pPr algn="r"/>
            <a:r>
              <a:rPr lang="en-US" dirty="0"/>
              <a:t>Webinar – </a:t>
            </a:r>
            <a:fld id="{EF436242-E80E-3A4D-9AAA-AD11DFA0DE21}" type="slidenum">
              <a:rPr lang="en-US"/>
              <a:pPr algn="r"/>
              <a:t>69</a:t>
            </a:fld>
            <a:endParaRPr lang="en-US" dirty="0"/>
          </a:p>
        </p:txBody>
      </p:sp>
      <p:grpSp>
        <p:nvGrpSpPr>
          <p:cNvPr id="13" name="Group 12"/>
          <p:cNvGrpSpPr/>
          <p:nvPr/>
        </p:nvGrpSpPr>
        <p:grpSpPr>
          <a:xfrm>
            <a:off x="7460130" y="3665157"/>
            <a:ext cx="1440329" cy="1154163"/>
            <a:chOff x="7315200" y="4789437"/>
            <a:chExt cx="1440329" cy="1154163"/>
          </a:xfrm>
        </p:grpSpPr>
        <p:sp>
          <p:nvSpPr>
            <p:cNvPr id="14" name="Rectangle 13"/>
            <p:cNvSpPr/>
            <p:nvPr/>
          </p:nvSpPr>
          <p:spPr>
            <a:xfrm>
              <a:off x="7315200" y="4789438"/>
              <a:ext cx="1440329" cy="1154162"/>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7696200" y="4789437"/>
              <a:ext cx="1012867" cy="1154162"/>
            </a:xfrm>
            <a:prstGeom prst="rect">
              <a:avLst/>
            </a:prstGeom>
            <a:noFill/>
          </p:spPr>
          <p:txBody>
            <a:bodyPr wrap="none" rtlCol="0">
              <a:spAutoFit/>
            </a:bodyPr>
            <a:lstStyle/>
            <a:p>
              <a:pPr>
                <a:spcAft>
                  <a:spcPts val="900"/>
                </a:spcAft>
              </a:pPr>
              <a:r>
                <a:rPr lang="en-US" dirty="0">
                  <a:latin typeface="+mn-lt"/>
                </a:rPr>
                <a:t>All L-L</a:t>
              </a:r>
            </a:p>
            <a:p>
              <a:pPr>
                <a:spcAft>
                  <a:spcPts val="900"/>
                </a:spcAft>
              </a:pPr>
              <a:r>
                <a:rPr lang="en-US" dirty="0">
                  <a:latin typeface="+mn-lt"/>
                </a:rPr>
                <a:t>AK [N=6]</a:t>
              </a:r>
            </a:p>
            <a:p>
              <a:pPr>
                <a:spcAft>
                  <a:spcPts val="900"/>
                </a:spcAft>
              </a:pPr>
              <a:r>
                <a:rPr lang="en-US" dirty="0">
                  <a:latin typeface="+mn-lt"/>
                </a:rPr>
                <a:t>BK [N=8]</a:t>
              </a:r>
            </a:p>
          </p:txBody>
        </p:sp>
        <p:sp>
          <p:nvSpPr>
            <p:cNvPr id="16" name="Rectangle 15"/>
            <p:cNvSpPr/>
            <p:nvPr/>
          </p:nvSpPr>
          <p:spPr>
            <a:xfrm>
              <a:off x="7518399" y="4907970"/>
              <a:ext cx="152400" cy="15240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7518399" y="5297437"/>
              <a:ext cx="152400" cy="152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7517308" y="5684105"/>
              <a:ext cx="152400" cy="152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75521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Background</a:t>
            </a:r>
          </a:p>
        </p:txBody>
      </p:sp>
      <p:sp>
        <p:nvSpPr>
          <p:cNvPr id="9" name="Content Placeholder 8"/>
          <p:cNvSpPr>
            <a:spLocks noGrp="1"/>
          </p:cNvSpPr>
          <p:nvPr>
            <p:ph sz="quarter" idx="16"/>
          </p:nvPr>
        </p:nvSpPr>
        <p:spPr>
          <a:xfrm>
            <a:off x="457200" y="1124712"/>
            <a:ext cx="8229599" cy="1847088"/>
          </a:xfrm>
        </p:spPr>
        <p:txBody>
          <a:bodyPr/>
          <a:lstStyle/>
          <a:p>
            <a:r>
              <a:rPr lang="en-US" dirty="0">
                <a:latin typeface="Arial" charset="0"/>
                <a:cs typeface="Arial" charset="0"/>
              </a:rPr>
              <a:t>Bureau of Labor Statistics</a:t>
            </a:r>
          </a:p>
          <a:p>
            <a:pPr lvl="1"/>
            <a:r>
              <a:rPr lang="en-US" dirty="0"/>
              <a:t>In 2012 in the USA, farming and ranching together had the</a:t>
            </a:r>
          </a:p>
          <a:p>
            <a:pPr lvl="2"/>
            <a:r>
              <a:rPr lang="en-US" dirty="0"/>
              <a:t>9th highest fatality rate (21.3 per 100,000 FTE workers)</a:t>
            </a:r>
          </a:p>
          <a:p>
            <a:pPr lvl="2"/>
            <a:r>
              <a:rPr lang="en-US" dirty="0"/>
              <a:t>2nd highest number of fatalities</a:t>
            </a:r>
            <a:r>
              <a:rPr lang="en-US" b="1" dirty="0"/>
              <a:t> </a:t>
            </a:r>
            <a:r>
              <a:rPr lang="en-US" dirty="0"/>
              <a:t>(216)</a:t>
            </a:r>
          </a:p>
        </p:txBody>
      </p:sp>
      <p:sp>
        <p:nvSpPr>
          <p:cNvPr id="4" name="Footer Placeholder 3"/>
          <p:cNvSpPr>
            <a:spLocks noGrp="1"/>
          </p:cNvSpPr>
          <p:nvPr>
            <p:ph type="ftr" sz="quarter" idx="17"/>
          </p:nvPr>
        </p:nvSpPr>
        <p:spPr/>
        <p:txBody>
          <a:bodyPr/>
          <a:lstStyle/>
          <a:p>
            <a:pPr>
              <a:defRPr/>
            </a:pPr>
            <a:r>
              <a:rPr lang="en-US" dirty="0"/>
              <a:t>©2014 Northwestern University Prosthetics-Orthotics Center for Education and Research</a:t>
            </a:r>
          </a:p>
        </p:txBody>
      </p:sp>
      <p:sp>
        <p:nvSpPr>
          <p:cNvPr id="12" name="Content Placeholder 8"/>
          <p:cNvSpPr>
            <a:spLocks noGrp="1"/>
          </p:cNvSpPr>
          <p:nvPr>
            <p:ph sz="quarter" idx="16"/>
          </p:nvPr>
        </p:nvSpPr>
        <p:spPr>
          <a:xfrm>
            <a:off x="457200" y="3124200"/>
            <a:ext cx="8229599" cy="2136371"/>
          </a:xfrm>
        </p:spPr>
        <p:txBody>
          <a:bodyPr/>
          <a:lstStyle/>
          <a:p>
            <a:r>
              <a:rPr lang="en-US" dirty="0">
                <a:latin typeface="Arial" charset="0"/>
                <a:cs typeface="Arial" charset="0"/>
              </a:rPr>
              <a:t>National Safety Council</a:t>
            </a:r>
          </a:p>
          <a:p>
            <a:pPr lvl="1"/>
            <a:r>
              <a:rPr lang="en-US" dirty="0"/>
              <a:t>Among agricultural workers “one out of every ten… will suffer an amputation while on the job” </a:t>
            </a:r>
            <a:r>
              <a:rPr lang="en-US" sz="1800" dirty="0"/>
              <a:t>(Kircher, 2003)</a:t>
            </a:r>
          </a:p>
          <a:p>
            <a:pPr lvl="2"/>
            <a:r>
              <a:rPr lang="en-US" dirty="0"/>
              <a:t>5 to 6 % will be major amputations </a:t>
            </a:r>
            <a:r>
              <a:rPr lang="en-US" sz="1800" dirty="0"/>
              <a:t>(Brown, 2003)</a:t>
            </a:r>
          </a:p>
          <a:p>
            <a:pPr lvl="3"/>
            <a:r>
              <a:rPr lang="en-US" dirty="0"/>
              <a:t>about 1 in 200 agricultural workers</a:t>
            </a:r>
          </a:p>
        </p:txBody>
      </p:sp>
      <p:sp>
        <p:nvSpPr>
          <p:cNvPr id="2" name="Slide Number Placeholder 1"/>
          <p:cNvSpPr>
            <a:spLocks noGrp="1"/>
          </p:cNvSpPr>
          <p:nvPr>
            <p:ph type="sldNum" sz="quarter" idx="18"/>
          </p:nvPr>
        </p:nvSpPr>
        <p:spPr/>
        <p:txBody>
          <a:bodyPr/>
          <a:lstStyle/>
          <a:p>
            <a:pPr algn="r"/>
            <a:r>
              <a:rPr lang="en-US" dirty="0"/>
              <a:t>Webinar – </a:t>
            </a:r>
            <a:fld id="{F918A504-9DBA-FA42-BC6A-E2D36DF8AEDE}" type="slidenum">
              <a:rPr lang="en-US"/>
              <a:pPr algn="r"/>
              <a:t>7</a:t>
            </a:fld>
            <a:endParaRPr lang="en-US" dirty="0"/>
          </a:p>
        </p:txBody>
      </p:sp>
    </p:spTree>
    <p:extLst>
      <p:ext uri="{BB962C8B-B14F-4D97-AF65-F5344CB8AC3E}">
        <p14:creationId xmlns:p14="http://schemas.microsoft.com/office/powerpoint/2010/main" val="270639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Grp="1"/>
          </p:cNvGraphicFramePr>
          <p:nvPr>
            <p:extLst>
              <p:ext uri="{D42A27DB-BD31-4B8C-83A1-F6EECF244321}">
                <p14:modId xmlns:p14="http://schemas.microsoft.com/office/powerpoint/2010/main" val="3180142601"/>
              </p:ext>
            </p:extLst>
          </p:nvPr>
        </p:nvGraphicFramePr>
        <p:xfrm>
          <a:off x="304801" y="2057400"/>
          <a:ext cx="8534400" cy="4351339"/>
        </p:xfrm>
        <a:graphic>
          <a:graphicData uri="http://schemas.openxmlformats.org/drawingml/2006/chart">
            <c:chart xmlns:c="http://schemas.openxmlformats.org/drawingml/2006/chart" xmlns:r="http://schemas.openxmlformats.org/officeDocument/2006/relationships" r:id="rId3"/>
          </a:graphicData>
        </a:graphic>
      </p:graphicFrame>
      <p:sp>
        <p:nvSpPr>
          <p:cNvPr id="8194" name="Title 24"/>
          <p:cNvSpPr>
            <a:spLocks noGrp="1"/>
          </p:cNvSpPr>
          <p:nvPr>
            <p:ph type="title"/>
          </p:nvPr>
        </p:nvSpPr>
        <p:spPr/>
        <p:txBody>
          <a:bodyPr/>
          <a:lstStyle/>
          <a:p>
            <a:r>
              <a:rPr lang="en-US" dirty="0">
                <a:latin typeface="Arial" charset="0"/>
                <a:cs typeface="Arial" charset="0"/>
              </a:rPr>
              <a:t>Survey – Analysis – Lower-Limb</a:t>
            </a:r>
          </a:p>
        </p:txBody>
      </p:sp>
      <p:sp>
        <p:nvSpPr>
          <p:cNvPr id="5" name="Content Placeholder 4"/>
          <p:cNvSpPr>
            <a:spLocks noGrp="1"/>
          </p:cNvSpPr>
          <p:nvPr>
            <p:ph sz="half" idx="1"/>
          </p:nvPr>
        </p:nvSpPr>
        <p:spPr>
          <a:xfrm>
            <a:off x="457200" y="1143001"/>
            <a:ext cx="8229600" cy="457200"/>
          </a:xfrm>
        </p:spPr>
        <p:txBody>
          <a:bodyPr/>
          <a:lstStyle/>
          <a:p>
            <a:r>
              <a:rPr lang="en-US" sz="2200" b="1" dirty="0"/>
              <a:t>Cost Factors — </a:t>
            </a:r>
            <a:r>
              <a:rPr lang="en-US" sz="2200" dirty="0"/>
              <a:t>Ranking as a problem  [N=14]</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grpSp>
        <p:nvGrpSpPr>
          <p:cNvPr id="2" name="Group 1"/>
          <p:cNvGrpSpPr/>
          <p:nvPr/>
        </p:nvGrpSpPr>
        <p:grpSpPr>
          <a:xfrm>
            <a:off x="2743200" y="1607979"/>
            <a:ext cx="5305778" cy="584776"/>
            <a:chOff x="2743200" y="1607979"/>
            <a:chExt cx="5305778" cy="584776"/>
          </a:xfrm>
        </p:grpSpPr>
        <p:sp>
          <p:nvSpPr>
            <p:cNvPr id="7" name="TextBox 6"/>
            <p:cNvSpPr txBox="1"/>
            <p:nvPr/>
          </p:nvSpPr>
          <p:spPr>
            <a:xfrm>
              <a:off x="2743200" y="1607979"/>
              <a:ext cx="925955" cy="584776"/>
            </a:xfrm>
            <a:prstGeom prst="rect">
              <a:avLst/>
            </a:prstGeom>
            <a:solidFill>
              <a:schemeClr val="bg1"/>
            </a:solidFill>
          </p:spPr>
          <p:txBody>
            <a:bodyPr wrap="none" rtlCol="0">
              <a:spAutoFit/>
            </a:bodyPr>
            <a:lstStyle/>
            <a:p>
              <a:pPr algn="ctr"/>
              <a:r>
                <a:rPr lang="en-US" sz="1600" dirty="0"/>
                <a:t>Not a</a:t>
              </a:r>
            </a:p>
            <a:p>
              <a:r>
                <a:rPr lang="en-US" sz="1600" dirty="0"/>
                <a:t>problem</a:t>
              </a:r>
            </a:p>
          </p:txBody>
        </p:sp>
        <p:sp>
          <p:nvSpPr>
            <p:cNvPr id="8" name="TextBox 7"/>
            <p:cNvSpPr txBox="1"/>
            <p:nvPr/>
          </p:nvSpPr>
          <p:spPr>
            <a:xfrm>
              <a:off x="4008797" y="1607979"/>
              <a:ext cx="1325203" cy="584776"/>
            </a:xfrm>
            <a:prstGeom prst="rect">
              <a:avLst/>
            </a:prstGeom>
            <a:solidFill>
              <a:schemeClr val="bg1"/>
            </a:solidFill>
          </p:spPr>
          <p:txBody>
            <a:bodyPr wrap="none" rtlCol="0">
              <a:spAutoFit/>
            </a:bodyPr>
            <a:lstStyle/>
            <a:p>
              <a:pPr algn="ctr"/>
              <a:r>
                <a:rPr lang="en-US" sz="1600" dirty="0"/>
                <a:t>Somewhat</a:t>
              </a:r>
            </a:p>
            <a:p>
              <a:r>
                <a:rPr lang="en-US" sz="1600" dirty="0"/>
                <a:t>of a problem</a:t>
              </a:r>
            </a:p>
          </p:txBody>
        </p:sp>
        <p:sp>
          <p:nvSpPr>
            <p:cNvPr id="11" name="TextBox 10"/>
            <p:cNvSpPr txBox="1"/>
            <p:nvPr/>
          </p:nvSpPr>
          <p:spPr>
            <a:xfrm>
              <a:off x="5658291" y="1607979"/>
              <a:ext cx="925955" cy="584776"/>
            </a:xfrm>
            <a:prstGeom prst="rect">
              <a:avLst/>
            </a:prstGeom>
            <a:solidFill>
              <a:schemeClr val="bg1"/>
            </a:solidFill>
          </p:spPr>
          <p:txBody>
            <a:bodyPr wrap="none" rtlCol="0">
              <a:spAutoFit/>
            </a:bodyPr>
            <a:lstStyle/>
            <a:p>
              <a:pPr algn="ctr"/>
              <a:r>
                <a:rPr lang="en-US" sz="1600" dirty="0"/>
                <a:t>Big</a:t>
              </a:r>
            </a:p>
            <a:p>
              <a:pPr algn="ctr"/>
              <a:r>
                <a:rPr lang="en-US" sz="1600" dirty="0"/>
                <a:t>problem</a:t>
              </a:r>
            </a:p>
          </p:txBody>
        </p:sp>
        <p:sp>
          <p:nvSpPr>
            <p:cNvPr id="12" name="TextBox 11"/>
            <p:cNvSpPr txBox="1"/>
            <p:nvPr/>
          </p:nvSpPr>
          <p:spPr>
            <a:xfrm>
              <a:off x="7100181" y="1607979"/>
              <a:ext cx="948797" cy="584776"/>
            </a:xfrm>
            <a:prstGeom prst="rect">
              <a:avLst/>
            </a:prstGeom>
            <a:solidFill>
              <a:schemeClr val="bg1"/>
            </a:solidFill>
          </p:spPr>
          <p:txBody>
            <a:bodyPr wrap="none" rtlCol="0">
              <a:spAutoFit/>
            </a:bodyPr>
            <a:lstStyle/>
            <a:p>
              <a:pPr algn="ctr"/>
              <a:r>
                <a:rPr lang="en-US" sz="1600" dirty="0"/>
                <a:t>Very Big</a:t>
              </a:r>
            </a:p>
            <a:p>
              <a:pPr algn="ctr"/>
              <a:r>
                <a:rPr lang="en-US" sz="1600" dirty="0"/>
                <a:t>problem</a:t>
              </a:r>
            </a:p>
          </p:txBody>
        </p:sp>
      </p:grpSp>
      <p:sp>
        <p:nvSpPr>
          <p:cNvPr id="3" name="Slide Number Placeholder 2"/>
          <p:cNvSpPr>
            <a:spLocks noGrp="1"/>
          </p:cNvSpPr>
          <p:nvPr>
            <p:ph type="sldNum" sz="quarter" idx="11"/>
          </p:nvPr>
        </p:nvSpPr>
        <p:spPr/>
        <p:txBody>
          <a:bodyPr/>
          <a:lstStyle/>
          <a:p>
            <a:pPr algn="r"/>
            <a:r>
              <a:rPr lang="en-US" dirty="0"/>
              <a:t>Webinar – </a:t>
            </a:r>
            <a:fld id="{EF436242-E80E-3A4D-9AAA-AD11DFA0DE21}" type="slidenum">
              <a:rPr lang="en-US"/>
              <a:pPr algn="r"/>
              <a:t>70</a:t>
            </a:fld>
            <a:endParaRPr lang="en-US" dirty="0"/>
          </a:p>
        </p:txBody>
      </p:sp>
      <p:grpSp>
        <p:nvGrpSpPr>
          <p:cNvPr id="13" name="Group 12"/>
          <p:cNvGrpSpPr/>
          <p:nvPr/>
        </p:nvGrpSpPr>
        <p:grpSpPr>
          <a:xfrm>
            <a:off x="7460130" y="3665157"/>
            <a:ext cx="1440329" cy="1154163"/>
            <a:chOff x="7460130" y="3665157"/>
            <a:chExt cx="1440329" cy="1154163"/>
          </a:xfrm>
        </p:grpSpPr>
        <p:sp>
          <p:nvSpPr>
            <p:cNvPr id="14" name="Rectangle 13"/>
            <p:cNvSpPr/>
            <p:nvPr/>
          </p:nvSpPr>
          <p:spPr>
            <a:xfrm>
              <a:off x="7460130" y="3665158"/>
              <a:ext cx="1440329" cy="1154162"/>
            </a:xfrm>
            <a:prstGeom prst="rect">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7841130" y="3665157"/>
              <a:ext cx="1012867" cy="1154162"/>
            </a:xfrm>
            <a:prstGeom prst="rect">
              <a:avLst/>
            </a:prstGeom>
            <a:noFill/>
          </p:spPr>
          <p:txBody>
            <a:bodyPr wrap="none" rtlCol="0">
              <a:spAutoFit/>
            </a:bodyPr>
            <a:lstStyle/>
            <a:p>
              <a:pPr>
                <a:spcAft>
                  <a:spcPts val="900"/>
                </a:spcAft>
              </a:pPr>
              <a:r>
                <a:rPr lang="en-US" dirty="0">
                  <a:latin typeface="+mn-lt"/>
                </a:rPr>
                <a:t>All L-L</a:t>
              </a:r>
            </a:p>
            <a:p>
              <a:pPr>
                <a:spcAft>
                  <a:spcPts val="900"/>
                </a:spcAft>
              </a:pPr>
              <a:r>
                <a:rPr lang="en-US" dirty="0">
                  <a:latin typeface="+mn-lt"/>
                </a:rPr>
                <a:t>AK [N=6]</a:t>
              </a:r>
            </a:p>
            <a:p>
              <a:pPr>
                <a:spcAft>
                  <a:spcPts val="900"/>
                </a:spcAft>
              </a:pPr>
              <a:r>
                <a:rPr lang="en-US" dirty="0">
                  <a:latin typeface="+mn-lt"/>
                </a:rPr>
                <a:t>BK [N=8]</a:t>
              </a:r>
            </a:p>
          </p:txBody>
        </p:sp>
        <p:sp>
          <p:nvSpPr>
            <p:cNvPr id="16" name="Rectangle 15"/>
            <p:cNvSpPr/>
            <p:nvPr/>
          </p:nvSpPr>
          <p:spPr>
            <a:xfrm>
              <a:off x="7663329" y="3783690"/>
              <a:ext cx="152400" cy="152400"/>
            </a:xfrm>
            <a:prstGeom prst="rect">
              <a:avLst/>
            </a:prstGeom>
            <a:solidFill>
              <a:schemeClr val="accent2">
                <a:lumMod val="50000"/>
                <a:alpha val="1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7663329" y="4173157"/>
              <a:ext cx="152400" cy="152400"/>
            </a:xfrm>
            <a:prstGeom prst="rect">
              <a:avLst/>
            </a:prstGeom>
            <a:solidFill>
              <a:schemeClr val="accent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7662238" y="4559825"/>
              <a:ext cx="152400" cy="152400"/>
            </a:xfrm>
            <a:prstGeom prst="rect">
              <a:avLst/>
            </a:prstGeom>
            <a:solidFill>
              <a:schemeClr val="accent2">
                <a:lumMod val="20000"/>
                <a:lumOff val="8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05767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Limitations of Survey</a:t>
            </a:r>
          </a:p>
        </p:txBody>
      </p:sp>
      <p:sp>
        <p:nvSpPr>
          <p:cNvPr id="9" name="Content Placeholder 8"/>
          <p:cNvSpPr>
            <a:spLocks noGrp="1"/>
          </p:cNvSpPr>
          <p:nvPr>
            <p:ph sz="quarter" idx="16"/>
          </p:nvPr>
        </p:nvSpPr>
        <p:spPr>
          <a:xfrm>
            <a:off x="457200" y="1295400"/>
            <a:ext cx="8229599" cy="3810000"/>
          </a:xfrm>
        </p:spPr>
        <p:txBody>
          <a:bodyPr/>
          <a:lstStyle/>
          <a:p>
            <a:pPr lvl="1">
              <a:spcBef>
                <a:spcPts val="0"/>
              </a:spcBef>
            </a:pPr>
            <a:r>
              <a:rPr lang="en-US" dirty="0"/>
              <a:t>Sample size:  N=28</a:t>
            </a:r>
          </a:p>
          <a:p>
            <a:pPr lvl="1"/>
            <a:r>
              <a:rPr lang="en-US" dirty="0"/>
              <a:t>Validity of respondents who cannot be verified</a:t>
            </a:r>
          </a:p>
          <a:p>
            <a:pPr lvl="1"/>
            <a:r>
              <a:rPr lang="en-US" dirty="0"/>
              <a:t>Accuracy with which respondents can identify components</a:t>
            </a:r>
          </a:p>
          <a:p>
            <a:pPr lvl="1"/>
            <a:r>
              <a:rPr lang="en-US" dirty="0"/>
              <a:t>Interpretation of problem rating</a:t>
            </a:r>
          </a:p>
          <a:p>
            <a:pPr lvl="1"/>
            <a:endParaRPr lang="en-US" dirty="0"/>
          </a:p>
          <a:p>
            <a:pPr marL="0" lvl="1" indent="0">
              <a:buNone/>
            </a:pPr>
            <a:endParaRPr lang="en-US" dirty="0"/>
          </a:p>
          <a:p>
            <a:pPr lvl="2">
              <a:spcBef>
                <a:spcPts val="2400"/>
              </a:spcBef>
            </a:pPr>
            <a:r>
              <a:rPr lang="en-US" dirty="0"/>
              <a:t>rated both "durability" and "frequency of repairs" as "somewhat of a problem"</a:t>
            </a:r>
          </a:p>
          <a:p>
            <a:pPr lvl="1"/>
            <a:endParaRPr lang="en-US" dirty="0"/>
          </a:p>
          <a:p>
            <a:pPr lvl="1"/>
            <a:endParaRPr lang="en-US" dirty="0"/>
          </a:p>
        </p:txBody>
      </p:sp>
      <p:sp>
        <p:nvSpPr>
          <p:cNvPr id="4" name="Footer Placeholder 3"/>
          <p:cNvSpPr>
            <a:spLocks noGrp="1"/>
          </p:cNvSpPr>
          <p:nvPr>
            <p:ph type="ftr" sz="quarter" idx="17"/>
          </p:nvPr>
        </p:nvSpPr>
        <p:spPr/>
        <p:txBody>
          <a:bodyPr/>
          <a:lstStyle/>
          <a:p>
            <a:pPr>
              <a:defRPr/>
            </a:pPr>
            <a:r>
              <a:rPr lang="en-US" dirty="0"/>
              <a:t>©2014 Northwestern University Prosthetics-Orthotics Center for Education and Research</a:t>
            </a:r>
          </a:p>
        </p:txBody>
      </p:sp>
      <p:grpSp>
        <p:nvGrpSpPr>
          <p:cNvPr id="2" name="Group 1"/>
          <p:cNvGrpSpPr/>
          <p:nvPr/>
        </p:nvGrpSpPr>
        <p:grpSpPr>
          <a:xfrm>
            <a:off x="1509888" y="3200400"/>
            <a:ext cx="4890911" cy="762000"/>
            <a:chOff x="1509888" y="3200400"/>
            <a:chExt cx="4890911" cy="762000"/>
          </a:xfrm>
        </p:grpSpPr>
        <p:sp>
          <p:nvSpPr>
            <p:cNvPr id="7" name="Rounded Rectangular Callout 6"/>
            <p:cNvSpPr/>
            <p:nvPr/>
          </p:nvSpPr>
          <p:spPr>
            <a:xfrm flipH="1">
              <a:off x="1509888" y="3200400"/>
              <a:ext cx="4890911" cy="762000"/>
            </a:xfrm>
            <a:prstGeom prst="wedgeRoundRectCallout">
              <a:avLst>
                <a:gd name="adj1" fmla="val -42376"/>
                <a:gd name="adj2" fmla="val 68447"/>
                <a:gd name="adj3" fmla="val 16667"/>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634069" y="3243691"/>
              <a:ext cx="4766730" cy="646331"/>
            </a:xfrm>
            <a:prstGeom prst="rect">
              <a:avLst/>
            </a:prstGeom>
            <a:noFill/>
          </p:spPr>
          <p:txBody>
            <a:bodyPr wrap="square" rtlCol="0">
              <a:spAutoFit/>
            </a:bodyPr>
            <a:lstStyle/>
            <a:p>
              <a:r>
                <a:rPr lang="en-US" i="1" dirty="0"/>
                <a:t>Biggest problems are a part breaking too often and the prosthesis wears out too soon.</a:t>
              </a:r>
            </a:p>
          </p:txBody>
        </p:sp>
      </p:grpSp>
      <p:sp>
        <p:nvSpPr>
          <p:cNvPr id="3" name="Slide Number Placeholder 2"/>
          <p:cNvSpPr>
            <a:spLocks noGrp="1"/>
          </p:cNvSpPr>
          <p:nvPr>
            <p:ph type="sldNum" sz="quarter" idx="18"/>
          </p:nvPr>
        </p:nvSpPr>
        <p:spPr/>
        <p:txBody>
          <a:bodyPr/>
          <a:lstStyle/>
          <a:p>
            <a:pPr algn="r"/>
            <a:r>
              <a:rPr lang="en-US" dirty="0"/>
              <a:t>Webinar – </a:t>
            </a:r>
            <a:fld id="{F918A504-9DBA-FA42-BC6A-E2D36DF8AEDE}" type="slidenum">
              <a:rPr lang="en-US"/>
              <a:pPr algn="r"/>
              <a:t>71</a:t>
            </a:fld>
            <a:endParaRPr lang="en-US" dirty="0"/>
          </a:p>
        </p:txBody>
      </p:sp>
    </p:spTree>
    <p:extLst>
      <p:ext uri="{BB962C8B-B14F-4D97-AF65-F5344CB8AC3E}">
        <p14:creationId xmlns:p14="http://schemas.microsoft.com/office/powerpoint/2010/main" val="1641104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Conclusions</a:t>
            </a:r>
          </a:p>
        </p:txBody>
      </p:sp>
      <p:sp>
        <p:nvSpPr>
          <p:cNvPr id="12" name="Content Placeholder 11"/>
          <p:cNvSpPr>
            <a:spLocks noGrp="1"/>
          </p:cNvSpPr>
          <p:nvPr>
            <p:ph sz="quarter" idx="16"/>
          </p:nvPr>
        </p:nvSpPr>
        <p:spPr>
          <a:xfrm>
            <a:off x="457200" y="1124712"/>
            <a:ext cx="8229599" cy="4742688"/>
          </a:xfrm>
        </p:spPr>
        <p:txBody>
          <a:bodyPr/>
          <a:lstStyle/>
          <a:p>
            <a:r>
              <a:rPr lang="en-US" dirty="0"/>
              <a:t>Upper-limb and Lower-limb</a:t>
            </a:r>
          </a:p>
          <a:p>
            <a:pPr lvl="1"/>
            <a:r>
              <a:rPr lang="en-US" dirty="0"/>
              <a:t>Farmers and ranchers with lower-limb amputations or upper-limb amputations below the elbow joint are more likely to use prostheses in their work than those with amputations above the elbow joint.</a:t>
            </a:r>
          </a:p>
          <a:p>
            <a:pPr lvl="1"/>
            <a:r>
              <a:rPr lang="en-US" dirty="0"/>
              <a:t>The majority of survey respondents handled livestock in their work (86%).</a:t>
            </a:r>
          </a:p>
          <a:p>
            <a:pPr lvl="1"/>
            <a:r>
              <a:rPr lang="en-US" dirty="0"/>
              <a:t>Just under half of survey respondents had amputations caused by accidents involving farm machinery (46%).</a:t>
            </a:r>
          </a:p>
          <a:p>
            <a:pPr lvl="1"/>
            <a:r>
              <a:rPr lang="en-US" dirty="0"/>
              <a:t>Farmers and ranchers who used upper-limb and lower-limb prostheses on average ranked “durability of components” as “somewhat of a problem”.</a:t>
            </a:r>
          </a:p>
        </p:txBody>
      </p:sp>
      <p:sp>
        <p:nvSpPr>
          <p:cNvPr id="7" name="Footer Placeholder 6"/>
          <p:cNvSpPr>
            <a:spLocks noGrp="1"/>
          </p:cNvSpPr>
          <p:nvPr>
            <p:ph type="ftr" sz="quarter" idx="17"/>
          </p:nvPr>
        </p:nvSpPr>
        <p:spPr/>
        <p:txBody>
          <a:bodyPr/>
          <a:lstStyle/>
          <a:p>
            <a:pPr>
              <a:defRPr/>
            </a:pPr>
            <a:r>
              <a:rPr lang="en-US"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pPr algn="r"/>
            <a:r>
              <a:rPr lang="en-US" dirty="0"/>
              <a:t>Webinar – </a:t>
            </a:r>
            <a:fld id="{F918A504-9DBA-FA42-BC6A-E2D36DF8AEDE}" type="slidenum">
              <a:rPr lang="en-US"/>
              <a:pPr algn="r"/>
              <a:t>72</a:t>
            </a:fld>
            <a:endParaRPr lang="en-US" dirty="0"/>
          </a:p>
        </p:txBody>
      </p:sp>
    </p:spTree>
    <p:extLst>
      <p:ext uri="{BB962C8B-B14F-4D97-AF65-F5344CB8AC3E}">
        <p14:creationId xmlns:p14="http://schemas.microsoft.com/office/powerpoint/2010/main" val="301436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Conclusions</a:t>
            </a:r>
          </a:p>
        </p:txBody>
      </p:sp>
      <p:sp>
        <p:nvSpPr>
          <p:cNvPr id="12" name="Content Placeholder 11"/>
          <p:cNvSpPr>
            <a:spLocks noGrp="1"/>
          </p:cNvSpPr>
          <p:nvPr>
            <p:ph sz="quarter" idx="16"/>
          </p:nvPr>
        </p:nvSpPr>
        <p:spPr>
          <a:xfrm>
            <a:off x="457200" y="1124712"/>
            <a:ext cx="8229599" cy="4742688"/>
          </a:xfrm>
        </p:spPr>
        <p:txBody>
          <a:bodyPr/>
          <a:lstStyle/>
          <a:p>
            <a:r>
              <a:rPr lang="en-US" dirty="0"/>
              <a:t>Upper-limb and Lower-limb</a:t>
            </a:r>
          </a:p>
          <a:p>
            <a:pPr lvl="1"/>
            <a:r>
              <a:rPr lang="en-US" dirty="0"/>
              <a:t>Problems with sweat while wearing prostheses was rated as a “big problem” by upper-limb and below knee prosthesis users</a:t>
            </a:r>
          </a:p>
          <a:p>
            <a:pPr lvl="1"/>
            <a:r>
              <a:rPr lang="en-US" dirty="0"/>
              <a:t>Survey respondents were moderately satisfied with their prosthetic service, rating related factors between "not a problem" and "somewhat of a problem" and the information and training they received as "somewhat useful".</a:t>
            </a:r>
          </a:p>
          <a:p>
            <a:pPr lvl="1"/>
            <a:r>
              <a:rPr lang="en-US" dirty="0"/>
              <a:t>"Cost of the prosthesis" was ranked as a "big problem" by both upper-limb and lower-limb prosthesis users.</a:t>
            </a:r>
          </a:p>
          <a:p>
            <a:endParaRPr lang="en-US" dirty="0"/>
          </a:p>
        </p:txBody>
      </p:sp>
      <p:sp>
        <p:nvSpPr>
          <p:cNvPr id="7" name="Footer Placeholder 6"/>
          <p:cNvSpPr>
            <a:spLocks noGrp="1"/>
          </p:cNvSpPr>
          <p:nvPr>
            <p:ph type="ftr" sz="quarter" idx="17"/>
          </p:nvPr>
        </p:nvSpPr>
        <p:spPr/>
        <p:txBody>
          <a:bodyPr/>
          <a:lstStyle/>
          <a:p>
            <a:pPr>
              <a:defRPr/>
            </a:pPr>
            <a:r>
              <a:rPr lang="en-US"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pPr algn="r"/>
            <a:r>
              <a:rPr lang="en-US" dirty="0"/>
              <a:t>Webinar – </a:t>
            </a:r>
            <a:fld id="{F918A504-9DBA-FA42-BC6A-E2D36DF8AEDE}" type="slidenum">
              <a:rPr lang="en-US"/>
              <a:pPr algn="r"/>
              <a:t>73</a:t>
            </a:fld>
            <a:endParaRPr lang="en-US" dirty="0"/>
          </a:p>
        </p:txBody>
      </p:sp>
    </p:spTree>
    <p:extLst>
      <p:ext uri="{BB962C8B-B14F-4D97-AF65-F5344CB8AC3E}">
        <p14:creationId xmlns:p14="http://schemas.microsoft.com/office/powerpoint/2010/main" val="373268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Conclusions</a:t>
            </a:r>
          </a:p>
        </p:txBody>
      </p:sp>
      <p:sp>
        <p:nvSpPr>
          <p:cNvPr id="12" name="Content Placeholder 11"/>
          <p:cNvSpPr>
            <a:spLocks noGrp="1"/>
          </p:cNvSpPr>
          <p:nvPr>
            <p:ph sz="quarter" idx="16"/>
          </p:nvPr>
        </p:nvSpPr>
        <p:spPr>
          <a:xfrm>
            <a:off x="457200" y="1124712"/>
            <a:ext cx="8229600" cy="5047488"/>
          </a:xfrm>
        </p:spPr>
        <p:txBody>
          <a:bodyPr/>
          <a:lstStyle/>
          <a:p>
            <a:r>
              <a:rPr lang="en-US" dirty="0"/>
              <a:t>Upper-limb prosthesis users</a:t>
            </a:r>
          </a:p>
          <a:p>
            <a:pPr lvl="1"/>
            <a:r>
              <a:rPr lang="en-US" dirty="0"/>
              <a:t>The majority use body-powered systems (73%).</a:t>
            </a:r>
          </a:p>
          <a:p>
            <a:pPr lvl="1"/>
            <a:r>
              <a:rPr lang="en-US" dirty="0"/>
              <a:t>On average, “problems with sweat in socket” was rated as a "big problem”. </a:t>
            </a:r>
          </a:p>
          <a:p>
            <a:pPr lvl="2"/>
            <a:r>
              <a:rPr lang="en-US" dirty="0"/>
              <a:t>users with amputations below the elbow joint also rated “can’t grip tight enough when handling tools” as a “big problem”</a:t>
            </a:r>
          </a:p>
          <a:p>
            <a:pPr lvl="2"/>
            <a:r>
              <a:rPr lang="en-US" dirty="0"/>
              <a:t>users of above elbow body-powered prostheses also rated “prosthetic elbow can’t lift enough weight” as a "big problem”</a:t>
            </a:r>
          </a:p>
          <a:p>
            <a:pPr lvl="1"/>
            <a:r>
              <a:rPr lang="en-US" dirty="0"/>
              <a:t>Respondents who used electric-powered upper-limb prostheses rated design factors of their prostheses as more problematic than did users of body-powered upper-limb prostheses.</a:t>
            </a:r>
          </a:p>
        </p:txBody>
      </p:sp>
      <p:sp>
        <p:nvSpPr>
          <p:cNvPr id="7" name="Footer Placeholder 6"/>
          <p:cNvSpPr>
            <a:spLocks noGrp="1"/>
          </p:cNvSpPr>
          <p:nvPr>
            <p:ph type="ftr" sz="quarter" idx="17"/>
          </p:nvPr>
        </p:nvSpPr>
        <p:spPr/>
        <p:txBody>
          <a:bodyPr/>
          <a:lstStyle/>
          <a:p>
            <a:pPr>
              <a:defRPr/>
            </a:pPr>
            <a:r>
              <a:rPr lang="en-US"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pPr algn="r"/>
            <a:r>
              <a:rPr lang="en-US" dirty="0"/>
              <a:t>Webinar – </a:t>
            </a:r>
            <a:fld id="{F918A504-9DBA-FA42-BC6A-E2D36DF8AEDE}" type="slidenum">
              <a:rPr lang="en-US"/>
              <a:pPr algn="r"/>
              <a:t>74</a:t>
            </a:fld>
            <a:endParaRPr lang="en-US" dirty="0"/>
          </a:p>
        </p:txBody>
      </p:sp>
    </p:spTree>
    <p:extLst>
      <p:ext uri="{BB962C8B-B14F-4D97-AF65-F5344CB8AC3E}">
        <p14:creationId xmlns:p14="http://schemas.microsoft.com/office/powerpoint/2010/main" val="317996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Conclusions</a:t>
            </a:r>
          </a:p>
        </p:txBody>
      </p:sp>
      <p:sp>
        <p:nvSpPr>
          <p:cNvPr id="12" name="Content Placeholder 11"/>
          <p:cNvSpPr>
            <a:spLocks noGrp="1"/>
          </p:cNvSpPr>
          <p:nvPr>
            <p:ph sz="quarter" idx="16"/>
          </p:nvPr>
        </p:nvSpPr>
        <p:spPr>
          <a:xfrm>
            <a:off x="457200" y="1124712"/>
            <a:ext cx="8229599" cy="4742688"/>
          </a:xfrm>
        </p:spPr>
        <p:txBody>
          <a:bodyPr/>
          <a:lstStyle/>
          <a:p>
            <a:r>
              <a:rPr lang="en-US" dirty="0"/>
              <a:t>Lower-limb prosthesis users</a:t>
            </a:r>
          </a:p>
          <a:p>
            <a:pPr lvl="1"/>
            <a:r>
              <a:rPr lang="en-US" dirty="0"/>
              <a:t>Dynamic response feet were the most common type of foot used (8 of 14)</a:t>
            </a:r>
          </a:p>
          <a:p>
            <a:pPr lvl="1"/>
            <a:r>
              <a:rPr lang="en-US" dirty="0"/>
              <a:t>Microprocessor-controlled knees were being used by farmers with above knee amputations (4 of 6).</a:t>
            </a:r>
          </a:p>
          <a:p>
            <a:pPr lvl="1"/>
            <a:r>
              <a:rPr lang="en-US" dirty="0"/>
              <a:t>Below knee prosthesis users rated most factors as more of a problem than did above knee prosthesis users.</a:t>
            </a:r>
          </a:p>
          <a:p>
            <a:pPr lvl="1"/>
            <a:r>
              <a:rPr lang="en-US" dirty="0"/>
              <a:t>Vacuum suspension systems were considered to be more problematic than pin-locking suspension systems.</a:t>
            </a:r>
          </a:p>
        </p:txBody>
      </p:sp>
      <p:sp>
        <p:nvSpPr>
          <p:cNvPr id="7" name="Footer Placeholder 6"/>
          <p:cNvSpPr>
            <a:spLocks noGrp="1"/>
          </p:cNvSpPr>
          <p:nvPr>
            <p:ph type="ftr" sz="quarter" idx="17"/>
          </p:nvPr>
        </p:nvSpPr>
        <p:spPr/>
        <p:txBody>
          <a:bodyPr/>
          <a:lstStyle/>
          <a:p>
            <a:pPr>
              <a:defRPr/>
            </a:pPr>
            <a:r>
              <a:rPr lang="en-US"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pPr algn="r"/>
            <a:r>
              <a:rPr lang="en-US" dirty="0"/>
              <a:t>Webinar – </a:t>
            </a:r>
            <a:fld id="{F918A504-9DBA-FA42-BC6A-E2D36DF8AEDE}" type="slidenum">
              <a:rPr lang="en-US"/>
              <a:pPr algn="r"/>
              <a:t>75</a:t>
            </a:fld>
            <a:endParaRPr lang="en-US" dirty="0"/>
          </a:p>
        </p:txBody>
      </p:sp>
    </p:spTree>
    <p:extLst>
      <p:ext uri="{BB962C8B-B14F-4D97-AF65-F5344CB8AC3E}">
        <p14:creationId xmlns:p14="http://schemas.microsoft.com/office/powerpoint/2010/main" val="1094452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Conclusions</a:t>
            </a:r>
          </a:p>
        </p:txBody>
      </p:sp>
      <p:sp>
        <p:nvSpPr>
          <p:cNvPr id="12" name="Content Placeholder 11"/>
          <p:cNvSpPr>
            <a:spLocks noGrp="1"/>
          </p:cNvSpPr>
          <p:nvPr>
            <p:ph sz="quarter" idx="16"/>
          </p:nvPr>
        </p:nvSpPr>
        <p:spPr>
          <a:xfrm>
            <a:off x="457200" y="1124712"/>
            <a:ext cx="8229599" cy="4742688"/>
          </a:xfrm>
        </p:spPr>
        <p:txBody>
          <a:bodyPr/>
          <a:lstStyle/>
          <a:p>
            <a:r>
              <a:rPr lang="en-US" dirty="0"/>
              <a:t>Lower-limb prosthesis users</a:t>
            </a:r>
          </a:p>
          <a:p>
            <a:pPr lvl="1"/>
            <a:r>
              <a:rPr lang="en-US" dirty="0"/>
              <a:t>"Problems squatting" was ranked as a "big problem" by all lower-limb prosthesis users.</a:t>
            </a:r>
          </a:p>
          <a:p>
            <a:pPr lvl="1"/>
            <a:r>
              <a:rPr lang="en-US" dirty="0"/>
              <a:t>Most have fallen while using their prosthesis due to environmental factors rather than device failure.</a:t>
            </a:r>
          </a:p>
          <a:p>
            <a:pPr lvl="1"/>
            <a:r>
              <a:rPr lang="en-US" dirty="0"/>
              <a:t>Most use ATVs to traverse distances they would have walked if they had no amputation.</a:t>
            </a:r>
          </a:p>
        </p:txBody>
      </p:sp>
      <p:sp>
        <p:nvSpPr>
          <p:cNvPr id="7" name="Footer Placeholder 6"/>
          <p:cNvSpPr>
            <a:spLocks noGrp="1"/>
          </p:cNvSpPr>
          <p:nvPr>
            <p:ph type="ftr" sz="quarter" idx="17"/>
          </p:nvPr>
        </p:nvSpPr>
        <p:spPr/>
        <p:txBody>
          <a:bodyPr/>
          <a:lstStyle/>
          <a:p>
            <a:pPr>
              <a:defRPr/>
            </a:pPr>
            <a:r>
              <a:rPr lang="en-US"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pPr algn="r"/>
            <a:r>
              <a:rPr lang="en-US" dirty="0"/>
              <a:t>Webinar – </a:t>
            </a:r>
            <a:fld id="{F918A504-9DBA-FA42-BC6A-E2D36DF8AEDE}" type="slidenum">
              <a:rPr lang="en-US"/>
              <a:pPr algn="r"/>
              <a:t>76</a:t>
            </a:fld>
            <a:endParaRPr lang="en-US" dirty="0"/>
          </a:p>
        </p:txBody>
      </p:sp>
    </p:spTree>
    <p:extLst>
      <p:ext uri="{BB962C8B-B14F-4D97-AF65-F5344CB8AC3E}">
        <p14:creationId xmlns:p14="http://schemas.microsoft.com/office/powerpoint/2010/main" val="287430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a:xfrm>
            <a:off x="457200" y="533401"/>
            <a:ext cx="8229600" cy="492443"/>
          </a:xfrm>
        </p:spPr>
        <p:txBody>
          <a:bodyPr/>
          <a:lstStyle/>
          <a:p>
            <a:pPr eaLnBrk="1" hangingPunct="1"/>
            <a:r>
              <a:rPr lang="en-US" dirty="0">
                <a:latin typeface="Arial" charset="0"/>
                <a:cs typeface="Arial" charset="0"/>
              </a:rPr>
              <a:t>Recommendations</a:t>
            </a:r>
          </a:p>
        </p:txBody>
      </p:sp>
      <p:sp>
        <p:nvSpPr>
          <p:cNvPr id="5" name="Content Placeholder 4"/>
          <p:cNvSpPr>
            <a:spLocks noGrp="1"/>
          </p:cNvSpPr>
          <p:nvPr>
            <p:ph sz="half" idx="1"/>
          </p:nvPr>
        </p:nvSpPr>
        <p:spPr>
          <a:xfrm>
            <a:off x="457200" y="1124712"/>
            <a:ext cx="8229600" cy="5199888"/>
          </a:xfrm>
        </p:spPr>
        <p:txBody>
          <a:bodyPr/>
          <a:lstStyle/>
          <a:p>
            <a:pPr marL="342900" indent="-342900"/>
            <a:r>
              <a:rPr lang="en-US" dirty="0"/>
              <a:t>Prosthetics Service</a:t>
            </a:r>
          </a:p>
          <a:p>
            <a:pPr marL="236538" lvl="1" indent="-236538"/>
            <a:r>
              <a:rPr lang="en-US" sz="2400" dirty="0"/>
              <a:t>Listen to the farmer or rancher and gain an understanding of the environment and types of work he or she must do.</a:t>
            </a:r>
          </a:p>
          <a:p>
            <a:pPr marL="215900" lvl="1" indent="-236538"/>
            <a:r>
              <a:rPr lang="en-US" sz="2400" dirty="0"/>
              <a:t>Try to arrange for peer counseling, preferably another farmer or rancher.</a:t>
            </a:r>
          </a:p>
          <a:p>
            <a:pPr marL="236538" lvl="1" indent="-236538"/>
            <a:r>
              <a:rPr lang="en-US" sz="2400" dirty="0"/>
              <a:t>Provide training in the use of the prosthesis with a focus on the farm or ranch work.</a:t>
            </a:r>
          </a:p>
          <a:p>
            <a:pPr marL="236538" lvl="1" indent="-236538"/>
            <a:r>
              <a:rPr lang="en-US" sz="2400" dirty="0"/>
              <a:t>Consider the demands of handling and caring for livestock and the unpredictable nature of animals.</a:t>
            </a:r>
            <a:r>
              <a:rPr lang="en-US" sz="2400" dirty="0">
                <a:effectLst/>
              </a:rPr>
              <a:t> </a:t>
            </a:r>
            <a:endParaRPr lang="en-US" sz="2400" dirty="0"/>
          </a:p>
          <a:p>
            <a:pPr marL="236538" lvl="1" indent="-236538">
              <a:spcAft>
                <a:spcPts val="300"/>
              </a:spcAft>
            </a:pPr>
            <a:r>
              <a:rPr lang="en-US" sz="2400" dirty="0"/>
              <a:t>Provide basic troubleshooting and repair training to minimize extended travel and down time.</a:t>
            </a:r>
          </a:p>
          <a:p>
            <a:pPr marL="468313" lvl="2" indent="-236538"/>
            <a:r>
              <a:rPr lang="en-US" sz="2000" dirty="0"/>
              <a:t>When practical, provide a selection of relatively inexpensive hardware and spare parts that are likely to break or be lost.</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77</a:t>
            </a:fld>
            <a:endParaRPr lang="en-US" dirty="0"/>
          </a:p>
        </p:txBody>
      </p:sp>
    </p:spTree>
    <p:extLst>
      <p:ext uri="{BB962C8B-B14F-4D97-AF65-F5344CB8AC3E}">
        <p14:creationId xmlns:p14="http://schemas.microsoft.com/office/powerpoint/2010/main" val="1029966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a:xfrm>
            <a:off x="457200" y="533401"/>
            <a:ext cx="8229600" cy="492443"/>
          </a:xfrm>
        </p:spPr>
        <p:txBody>
          <a:bodyPr/>
          <a:lstStyle/>
          <a:p>
            <a:r>
              <a:rPr lang="en-US" dirty="0">
                <a:latin typeface="Arial" charset="0"/>
                <a:cs typeface="Arial" charset="0"/>
              </a:rPr>
              <a:t>Recommendations</a:t>
            </a:r>
          </a:p>
        </p:txBody>
      </p:sp>
      <p:sp>
        <p:nvSpPr>
          <p:cNvPr id="5" name="Content Placeholder 4"/>
          <p:cNvSpPr>
            <a:spLocks noGrp="1"/>
          </p:cNvSpPr>
          <p:nvPr>
            <p:ph sz="half" idx="1"/>
          </p:nvPr>
        </p:nvSpPr>
        <p:spPr>
          <a:xfrm>
            <a:off x="457200" y="1124712"/>
            <a:ext cx="8229600" cy="5123688"/>
          </a:xfrm>
        </p:spPr>
        <p:txBody>
          <a:bodyPr/>
          <a:lstStyle/>
          <a:p>
            <a:pPr marL="342900" indent="-342900"/>
            <a:r>
              <a:rPr lang="en-US" dirty="0"/>
              <a:t>Design of Contemporary Clincal Prostheses</a:t>
            </a:r>
          </a:p>
          <a:p>
            <a:pPr marL="236538" lvl="1" indent="-236538"/>
            <a:r>
              <a:rPr lang="en-US" sz="2400" dirty="0"/>
              <a:t>Simplicity and maintainability are generally preferred.</a:t>
            </a:r>
          </a:p>
          <a:p>
            <a:pPr marL="468313" lvl="2" indent="-236538"/>
            <a:r>
              <a:rPr lang="en-US" sz="2000" dirty="0"/>
              <a:t>More complicated equipment is generally viewed as not durable.</a:t>
            </a:r>
          </a:p>
          <a:p>
            <a:pPr marL="447675" lvl="2" indent="-236538"/>
            <a:r>
              <a:rPr lang="en-US" sz="2000" dirty="0"/>
              <a:t>However, there are examples of successful applications of electric-powered devices in the farm/ranch environment.</a:t>
            </a:r>
          </a:p>
          <a:p>
            <a:pPr marL="236538" lvl="1" indent="-236538"/>
            <a:r>
              <a:rPr lang="en-US" sz="2400" dirty="0"/>
              <a:t>Mechanical devices or sealed devices are preferred because they can be cleaned with soap and hot water.</a:t>
            </a:r>
          </a:p>
          <a:p>
            <a:pPr marL="236538" lvl="1" indent="-236538"/>
            <a:r>
              <a:rPr lang="en-US" sz="2400" dirty="0"/>
              <a:t>Most farmers will attempt to do some of their own repairs or modifications.</a:t>
            </a:r>
          </a:p>
          <a:p>
            <a:pPr marL="468313" lvl="2" indent="-236538"/>
            <a:r>
              <a:rPr lang="en-US" sz="2000" dirty="0"/>
              <a:t>pride in self-sufficiency</a:t>
            </a:r>
          </a:p>
          <a:p>
            <a:pPr marL="468313" lvl="2" indent="-236538"/>
            <a:r>
              <a:rPr lang="en-US" sz="2000" dirty="0"/>
              <a:t>practical needs of the occupation – when the device needs to be repaired “time is money”</a:t>
            </a:r>
          </a:p>
          <a:p>
            <a:pPr marL="447675" lvl="2" indent="-236538"/>
            <a:r>
              <a:rPr lang="en-US" sz="2000" dirty="0"/>
              <a:t>consider providing a back-up prosthesis</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78</a:t>
            </a:fld>
            <a:endParaRPr lang="en-US" dirty="0"/>
          </a:p>
        </p:txBody>
      </p:sp>
    </p:spTree>
    <p:extLst>
      <p:ext uri="{BB962C8B-B14F-4D97-AF65-F5344CB8AC3E}">
        <p14:creationId xmlns:p14="http://schemas.microsoft.com/office/powerpoint/2010/main" val="2001813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a:xfrm>
            <a:off x="457200" y="533401"/>
            <a:ext cx="8229600" cy="492443"/>
          </a:xfrm>
        </p:spPr>
        <p:txBody>
          <a:bodyPr/>
          <a:lstStyle/>
          <a:p>
            <a:r>
              <a:rPr lang="en-US" dirty="0">
                <a:latin typeface="Arial" charset="0"/>
                <a:cs typeface="Arial" charset="0"/>
              </a:rPr>
              <a:t>Recommendations</a:t>
            </a:r>
          </a:p>
        </p:txBody>
      </p:sp>
      <p:sp>
        <p:nvSpPr>
          <p:cNvPr id="5" name="Content Placeholder 4"/>
          <p:cNvSpPr>
            <a:spLocks noGrp="1"/>
          </p:cNvSpPr>
          <p:nvPr>
            <p:ph sz="half" idx="1"/>
          </p:nvPr>
        </p:nvSpPr>
        <p:spPr>
          <a:xfrm>
            <a:off x="457200" y="1124712"/>
            <a:ext cx="8229600" cy="4742688"/>
          </a:xfrm>
        </p:spPr>
        <p:txBody>
          <a:bodyPr/>
          <a:lstStyle/>
          <a:p>
            <a:pPr marL="342900" indent="-342900">
              <a:spcAft>
                <a:spcPts val="1800"/>
              </a:spcAft>
            </a:pPr>
            <a:r>
              <a:rPr lang="en-US" dirty="0">
                <a:latin typeface="Arial" charset="0"/>
              </a:rPr>
              <a:t>Prototype Design and Development</a:t>
            </a:r>
            <a:endParaRPr lang="en-US" dirty="0"/>
          </a:p>
          <a:p>
            <a:pPr marL="227013" lvl="1" indent="-227013"/>
            <a:r>
              <a:rPr lang="en-US" sz="2400" dirty="0"/>
              <a:t>Lowest cost possible to achieve desired performance</a:t>
            </a:r>
          </a:p>
          <a:p>
            <a:pPr marL="227013" lvl="1" indent="-227013"/>
            <a:r>
              <a:rPr lang="en-US" sz="2400" dirty="0"/>
              <a:t>Durable materials and construction</a:t>
            </a:r>
          </a:p>
          <a:p>
            <a:pPr marL="227013" lvl="1" indent="-227013"/>
            <a:r>
              <a:rPr lang="en-US" sz="2400" dirty="0"/>
              <a:t>Socket design that maintains health of limb</a:t>
            </a:r>
          </a:p>
          <a:p>
            <a:pPr marL="227013" lvl="1" indent="-227013"/>
            <a:r>
              <a:rPr lang="en-US" sz="2400" dirty="0"/>
              <a:t>Consistent performance within wide temperature range</a:t>
            </a:r>
          </a:p>
          <a:p>
            <a:pPr marL="227013" lvl="1" indent="-227013"/>
            <a:r>
              <a:rPr lang="en-US" sz="2400" dirty="0"/>
              <a:t>Resistance to corrosive or damaging liquids</a:t>
            </a:r>
          </a:p>
          <a:p>
            <a:pPr marL="227013" lvl="1" indent="-227013"/>
            <a:r>
              <a:rPr lang="en-US" sz="2400" dirty="0"/>
              <a:t>Resistance to airborne particulates</a:t>
            </a:r>
          </a:p>
          <a:p>
            <a:pPr marL="227013" lvl="1" indent="-227013"/>
            <a:r>
              <a:rPr lang="en-US" sz="2400" dirty="0"/>
              <a:t>Withstand cleansing of biological and chemical contaminants</a:t>
            </a:r>
          </a:p>
          <a:p>
            <a:pPr marL="227013" lvl="1" indent="-227013"/>
            <a:r>
              <a:rPr lang="en-US" sz="2400" dirty="0"/>
              <a:t>Maintainable, as much as practical, by farmer or rancher</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79</a:t>
            </a:fld>
            <a:endParaRPr lang="en-US" dirty="0"/>
          </a:p>
        </p:txBody>
      </p:sp>
    </p:spTree>
    <p:extLst>
      <p:ext uri="{BB962C8B-B14F-4D97-AF65-F5344CB8AC3E}">
        <p14:creationId xmlns:p14="http://schemas.microsoft.com/office/powerpoint/2010/main" val="4115719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Background</a:t>
            </a:r>
          </a:p>
        </p:txBody>
      </p:sp>
      <p:sp>
        <p:nvSpPr>
          <p:cNvPr id="9" name="Content Placeholder 8"/>
          <p:cNvSpPr>
            <a:spLocks noGrp="1"/>
          </p:cNvSpPr>
          <p:nvPr>
            <p:ph sz="quarter" idx="16"/>
          </p:nvPr>
        </p:nvSpPr>
        <p:spPr>
          <a:xfrm>
            <a:off x="457200" y="1124712"/>
            <a:ext cx="8229599" cy="3523488"/>
          </a:xfrm>
        </p:spPr>
        <p:txBody>
          <a:bodyPr/>
          <a:lstStyle/>
          <a:p>
            <a:r>
              <a:rPr lang="en-US" dirty="0">
                <a:latin typeface="Arial" charset="0"/>
                <a:cs typeface="Arial" charset="0"/>
              </a:rPr>
              <a:t>National Institute on Disability and Rehabilitation Research (NIDRR)</a:t>
            </a:r>
          </a:p>
          <a:p>
            <a:pPr lvl="1"/>
            <a:r>
              <a:rPr lang="en-US" dirty="0"/>
              <a:t>Identified farmers with disabilities as an underserved population with regard to assistive technology </a:t>
            </a:r>
            <a:r>
              <a:rPr lang="en-US" sz="1800" dirty="0"/>
              <a:t>(Office of Special Education and Rehabilitative Services, 2008)</a:t>
            </a:r>
          </a:p>
          <a:p>
            <a:pPr lvl="1"/>
            <a:r>
              <a:rPr lang="en-US" dirty="0"/>
              <a:t>Many disabled farmers and ranchers are geographically isolated, working in remote settings far away from amputee clinics and prosthetics services.</a:t>
            </a:r>
          </a:p>
        </p:txBody>
      </p:sp>
      <p:sp>
        <p:nvSpPr>
          <p:cNvPr id="4" name="Footer Placeholder 3"/>
          <p:cNvSpPr>
            <a:spLocks noGrp="1"/>
          </p:cNvSpPr>
          <p:nvPr>
            <p:ph type="ftr" sz="quarter" idx="17"/>
          </p:nvPr>
        </p:nvSpPr>
        <p:spPr/>
        <p:txBody>
          <a:bodyPr/>
          <a:lstStyle/>
          <a:p>
            <a:pPr>
              <a:defRPr/>
            </a:pPr>
            <a:r>
              <a:rPr lang="en-US"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pPr algn="r"/>
            <a:r>
              <a:rPr lang="en-US" dirty="0"/>
              <a:t>Webinar – </a:t>
            </a:r>
            <a:fld id="{F918A504-9DBA-FA42-BC6A-E2D36DF8AEDE}" type="slidenum">
              <a:rPr lang="en-US"/>
              <a:pPr algn="r"/>
              <a:t>8</a:t>
            </a:fld>
            <a:endParaRPr lang="en-US" dirty="0"/>
          </a:p>
        </p:txBody>
      </p:sp>
    </p:spTree>
    <p:extLst>
      <p:ext uri="{BB962C8B-B14F-4D97-AF65-F5344CB8AC3E}">
        <p14:creationId xmlns:p14="http://schemas.microsoft.com/office/powerpoint/2010/main" val="45262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Wider Applications</a:t>
            </a:r>
          </a:p>
        </p:txBody>
      </p:sp>
      <p:sp>
        <p:nvSpPr>
          <p:cNvPr id="3" name="Content Placeholder 2"/>
          <p:cNvSpPr>
            <a:spLocks noGrp="1"/>
          </p:cNvSpPr>
          <p:nvPr>
            <p:ph sz="half" idx="1"/>
          </p:nvPr>
        </p:nvSpPr>
        <p:spPr>
          <a:xfrm>
            <a:off x="457200" y="1124712"/>
            <a:ext cx="8229600" cy="4133088"/>
          </a:xfrm>
        </p:spPr>
        <p:txBody>
          <a:bodyPr/>
          <a:lstStyle/>
          <a:p>
            <a:r>
              <a:rPr lang="en-US" dirty="0"/>
              <a:t>Lower cost and more durable and maintainable prosthetic components for </a:t>
            </a:r>
            <a:r>
              <a:rPr lang="en-US" b="1" dirty="0"/>
              <a:t>farmers and ranchers </a:t>
            </a:r>
            <a:r>
              <a:rPr lang="en-US" dirty="0"/>
              <a:t>may also benefit persons with amputations who work in </a:t>
            </a:r>
            <a:r>
              <a:rPr lang="en-US" b="1" dirty="0"/>
              <a:t>other physically demanding occupations </a:t>
            </a:r>
            <a:r>
              <a:rPr lang="en-US" dirty="0"/>
              <a:t>such as:</a:t>
            </a:r>
          </a:p>
          <a:p>
            <a:pPr lvl="1"/>
            <a:r>
              <a:rPr lang="en-US" sz="2400" dirty="0"/>
              <a:t>Construction</a:t>
            </a:r>
          </a:p>
          <a:p>
            <a:pPr lvl="1"/>
            <a:r>
              <a:rPr lang="en-US" sz="2400" dirty="0"/>
              <a:t>Forestry</a:t>
            </a:r>
          </a:p>
          <a:p>
            <a:pPr lvl="1"/>
            <a:r>
              <a:rPr lang="en-US" sz="2400" dirty="0"/>
              <a:t>Fishing</a:t>
            </a:r>
          </a:p>
          <a:p>
            <a:pPr lvl="1"/>
            <a:r>
              <a:rPr lang="en-US" sz="2400" dirty="0"/>
              <a:t>Mining</a:t>
            </a:r>
          </a:p>
          <a:p>
            <a:pPr lvl="1"/>
            <a:endParaRPr lang="en-US" sz="2400" dirty="0"/>
          </a:p>
        </p:txBody>
      </p:sp>
      <p:sp>
        <p:nvSpPr>
          <p:cNvPr id="4" name="Footer Placeholder 3"/>
          <p:cNvSpPr>
            <a:spLocks noGrp="1"/>
          </p:cNvSpPr>
          <p:nvPr>
            <p:ph type="ftr" sz="quarter" idx="10"/>
          </p:nvPr>
        </p:nvSpPr>
        <p:spPr/>
        <p:txBody>
          <a:bodyPr/>
          <a:lstStyle/>
          <a:p>
            <a:pPr>
              <a:defRPr/>
            </a:pPr>
            <a:r>
              <a:rPr lang="en-US" dirty="0"/>
              <a:t>©2014 Northwestern University Prosthetics-Orthotics Center for Education and Research</a:t>
            </a:r>
          </a:p>
        </p:txBody>
      </p:sp>
      <p:sp>
        <p:nvSpPr>
          <p:cNvPr id="5" name="Slide Number Placeholder 4"/>
          <p:cNvSpPr>
            <a:spLocks noGrp="1"/>
          </p:cNvSpPr>
          <p:nvPr>
            <p:ph type="sldNum" sz="quarter" idx="11"/>
          </p:nvPr>
        </p:nvSpPr>
        <p:spPr/>
        <p:txBody>
          <a:bodyPr/>
          <a:lstStyle/>
          <a:p>
            <a:pPr algn="r"/>
            <a:r>
              <a:rPr lang="en-US" dirty="0"/>
              <a:t>Webinar – </a:t>
            </a:r>
            <a:fld id="{EF436242-E80E-3A4D-9AAA-AD11DFA0DE21}" type="slidenum">
              <a:rPr lang="en-US"/>
              <a:pPr algn="r"/>
              <a:t>80</a:t>
            </a:fld>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7000" y="3216520"/>
            <a:ext cx="1783131" cy="2229844"/>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3124200"/>
            <a:ext cx="1676400" cy="2017364"/>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93649" y="4754553"/>
            <a:ext cx="2057400" cy="1381550"/>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23117" y="3124200"/>
            <a:ext cx="1905000" cy="1428750"/>
          </a:xfrm>
          <a:prstGeom prst="rect">
            <a:avLst/>
          </a:prstGeom>
        </p:spPr>
      </p:pic>
      <p:sp>
        <p:nvSpPr>
          <p:cNvPr id="10" name="TextBox 9"/>
          <p:cNvSpPr txBox="1"/>
          <p:nvPr/>
        </p:nvSpPr>
        <p:spPr>
          <a:xfrm>
            <a:off x="3502285" y="5401797"/>
            <a:ext cx="1044314" cy="230832"/>
          </a:xfrm>
          <a:prstGeom prst="rect">
            <a:avLst/>
          </a:prstGeom>
          <a:noFill/>
        </p:spPr>
        <p:txBody>
          <a:bodyPr wrap="none" rtlCol="0">
            <a:spAutoFit/>
          </a:bodyPr>
          <a:lstStyle/>
          <a:p>
            <a:pPr marL="0" lvl="1"/>
            <a:r>
              <a:rPr lang="en-US" sz="900" dirty="0"/>
              <a:t>CC/Paul Keheler</a:t>
            </a:r>
          </a:p>
        </p:txBody>
      </p:sp>
      <p:sp>
        <p:nvSpPr>
          <p:cNvPr id="11" name="TextBox 10"/>
          <p:cNvSpPr txBox="1"/>
          <p:nvPr/>
        </p:nvSpPr>
        <p:spPr>
          <a:xfrm>
            <a:off x="5335771" y="5107696"/>
            <a:ext cx="1005767" cy="230832"/>
          </a:xfrm>
          <a:prstGeom prst="rect">
            <a:avLst/>
          </a:prstGeom>
          <a:noFill/>
        </p:spPr>
        <p:txBody>
          <a:bodyPr wrap="none" rtlCol="0">
            <a:spAutoFit/>
          </a:bodyPr>
          <a:lstStyle/>
          <a:p>
            <a:r>
              <a:rPr lang="en-US" sz="900" dirty="0"/>
              <a:t>FEMA/Ed Edahl</a:t>
            </a:r>
          </a:p>
        </p:txBody>
      </p:sp>
      <p:sp>
        <p:nvSpPr>
          <p:cNvPr id="12" name="TextBox 11"/>
          <p:cNvSpPr txBox="1"/>
          <p:nvPr/>
        </p:nvSpPr>
        <p:spPr>
          <a:xfrm>
            <a:off x="7428224" y="4510502"/>
            <a:ext cx="993030" cy="230832"/>
          </a:xfrm>
          <a:prstGeom prst="rect">
            <a:avLst/>
          </a:prstGeom>
          <a:noFill/>
        </p:spPr>
        <p:txBody>
          <a:bodyPr wrap="none" rtlCol="0">
            <a:spAutoFit/>
          </a:bodyPr>
          <a:lstStyle/>
          <a:p>
            <a:r>
              <a:rPr lang="en-US" sz="900" dirty="0"/>
              <a:t>CC/Doug Knuth</a:t>
            </a:r>
          </a:p>
        </p:txBody>
      </p:sp>
      <p:sp>
        <p:nvSpPr>
          <p:cNvPr id="13" name="TextBox 12"/>
          <p:cNvSpPr txBox="1"/>
          <p:nvPr/>
        </p:nvSpPr>
        <p:spPr>
          <a:xfrm>
            <a:off x="6934200" y="6093768"/>
            <a:ext cx="1627988" cy="230832"/>
          </a:xfrm>
          <a:prstGeom prst="rect">
            <a:avLst/>
          </a:prstGeom>
          <a:noFill/>
        </p:spPr>
        <p:txBody>
          <a:bodyPr wrap="none" rtlCol="0">
            <a:spAutoFit/>
          </a:bodyPr>
          <a:lstStyle/>
          <a:p>
            <a:r>
              <a:rPr lang="en-US" sz="900" dirty="0"/>
              <a:t>National Archives/Jack Corn</a:t>
            </a:r>
          </a:p>
        </p:txBody>
      </p:sp>
    </p:spTree>
    <p:extLst>
      <p:ext uri="{BB962C8B-B14F-4D97-AF65-F5344CB8AC3E}">
        <p14:creationId xmlns:p14="http://schemas.microsoft.com/office/powerpoint/2010/main" val="2430362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r>
              <a:rPr lang="en-US" dirty="0">
                <a:latin typeface="Arial" charset="0"/>
              </a:rPr>
              <a:t>Acknowledgements</a:t>
            </a:r>
            <a:endParaRPr lang="en-US" dirty="0">
              <a:latin typeface="Arial" charset="0"/>
              <a:cs typeface="Arial" charset="0"/>
            </a:endParaRPr>
          </a:p>
        </p:txBody>
      </p:sp>
      <p:sp>
        <p:nvSpPr>
          <p:cNvPr id="5" name="Content Placeholder 4"/>
          <p:cNvSpPr>
            <a:spLocks noGrp="1"/>
          </p:cNvSpPr>
          <p:nvPr>
            <p:ph sz="half" idx="1"/>
          </p:nvPr>
        </p:nvSpPr>
        <p:spPr>
          <a:xfrm>
            <a:off x="457200" y="1780496"/>
            <a:ext cx="8229600" cy="4163105"/>
          </a:xfrm>
        </p:spPr>
        <p:txBody>
          <a:bodyPr/>
          <a:lstStyle/>
          <a:p>
            <a:pPr>
              <a:spcBef>
                <a:spcPct val="0"/>
              </a:spcBef>
              <a:spcAft>
                <a:spcPts val="1800"/>
              </a:spcAft>
            </a:pPr>
            <a:r>
              <a:rPr lang="en-US" sz="2000" dirty="0">
                <a:latin typeface="Arial" charset="0"/>
              </a:rPr>
              <a:t>This research was funded by the </a:t>
            </a:r>
            <a:r>
              <a:rPr lang="en-US" sz="2000" b="1" dirty="0">
                <a:latin typeface="Arial" charset="0"/>
              </a:rPr>
              <a:t>National Institute on Disability and Rehabilitation Research </a:t>
            </a:r>
            <a:r>
              <a:rPr lang="en-US" sz="2000" dirty="0">
                <a:latin typeface="Arial" charset="0"/>
              </a:rPr>
              <a:t>(NIDRR) of the U.S. Department of Education under Grant No. H133E080009. </a:t>
            </a:r>
          </a:p>
          <a:p>
            <a:pPr>
              <a:spcBef>
                <a:spcPct val="0"/>
              </a:spcBef>
              <a:spcAft>
                <a:spcPts val="1800"/>
              </a:spcAft>
            </a:pPr>
            <a:r>
              <a:rPr lang="en-US" sz="2000" dirty="0">
                <a:latin typeface="Arial" charset="0"/>
              </a:rPr>
              <a:t>The </a:t>
            </a:r>
            <a:r>
              <a:rPr lang="en-US" sz="2000" b="1" dirty="0">
                <a:latin typeface="Arial" charset="0"/>
              </a:rPr>
              <a:t>National AgrAbility Project </a:t>
            </a:r>
            <a:r>
              <a:rPr lang="en-US" sz="2000" dirty="0">
                <a:latin typeface="Arial" charset="0"/>
              </a:rPr>
              <a:t>and </a:t>
            </a:r>
            <a:r>
              <a:rPr lang="en-US" sz="2000" b="1" dirty="0">
                <a:latin typeface="Arial" charset="0"/>
              </a:rPr>
              <a:t>Breaking New Ground Resource Center</a:t>
            </a:r>
            <a:r>
              <a:rPr lang="en-US" sz="2000" dirty="0">
                <a:latin typeface="Arial" charset="0"/>
              </a:rPr>
              <a:t> at Purdue University (supported under USDA Special Project 2012-41590-20173) for assistance with this study.</a:t>
            </a:r>
          </a:p>
          <a:p>
            <a:pPr>
              <a:spcAft>
                <a:spcPts val="2400"/>
              </a:spcAft>
            </a:pPr>
            <a:r>
              <a:rPr lang="en-US" sz="2000" b="1" dirty="0">
                <a:latin typeface="Arial" charset="0"/>
              </a:rPr>
              <a:t>State and regional AgrAbility Projects and Affiliated Programs</a:t>
            </a:r>
            <a:r>
              <a:rPr lang="en-US" sz="2000" dirty="0">
                <a:latin typeface="Arial" charset="0"/>
              </a:rPr>
              <a:t> for assistance in contacting farmers and ranchers.</a:t>
            </a:r>
          </a:p>
          <a:p>
            <a:r>
              <a:rPr lang="en-US" sz="1800" i="1" dirty="0">
                <a:solidFill>
                  <a:srgbClr val="545454"/>
                </a:solidFill>
                <a:latin typeface="Arial" charset="0"/>
              </a:rPr>
              <a:t>The opinions contained in this presentation are those of the grantee and do not necessarily reflect those of the Department of Education or the Department of Agriculture.</a:t>
            </a:r>
          </a:p>
          <a:p>
            <a:endParaRPr lang="en-US" sz="2000" dirty="0"/>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81</a:t>
            </a:fld>
            <a:endParaRPr lang="en-US" dirty="0"/>
          </a:p>
        </p:txBody>
      </p:sp>
    </p:spTree>
    <p:extLst>
      <p:ext uri="{BB962C8B-B14F-4D97-AF65-F5344CB8AC3E}">
        <p14:creationId xmlns:p14="http://schemas.microsoft.com/office/powerpoint/2010/main" val="4014878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r>
              <a:rPr lang="en-US" dirty="0">
                <a:latin typeface="Arial" charset="0"/>
              </a:rPr>
              <a:t>References</a:t>
            </a:r>
            <a:endParaRPr lang="en-US" dirty="0">
              <a:latin typeface="Arial" charset="0"/>
              <a:cs typeface="Arial" charset="0"/>
            </a:endParaRPr>
          </a:p>
        </p:txBody>
      </p:sp>
      <p:sp>
        <p:nvSpPr>
          <p:cNvPr id="5" name="Content Placeholder 4"/>
          <p:cNvSpPr>
            <a:spLocks noGrp="1"/>
          </p:cNvSpPr>
          <p:nvPr>
            <p:ph sz="half" idx="1"/>
          </p:nvPr>
        </p:nvSpPr>
        <p:spPr>
          <a:xfrm>
            <a:off x="476539" y="1247096"/>
            <a:ext cx="8229600" cy="4163105"/>
          </a:xfrm>
        </p:spPr>
        <p:txBody>
          <a:bodyPr/>
          <a:lstStyle/>
          <a:p>
            <a:pPr>
              <a:spcAft>
                <a:spcPts val="600"/>
              </a:spcAft>
            </a:pPr>
            <a:r>
              <a:rPr lang="en-US" sz="1600" dirty="0">
                <a:solidFill>
                  <a:srgbClr val="545454"/>
                </a:solidFill>
              </a:rPr>
              <a:t>Boyatzis, R. (1998). </a:t>
            </a:r>
            <a:r>
              <a:rPr lang="en-US" sz="1600" i="1" dirty="0">
                <a:solidFill>
                  <a:srgbClr val="545454"/>
                </a:solidFill>
              </a:rPr>
              <a:t>Transforming Qualitative Information: Thematic Analysis and Code Development</a:t>
            </a:r>
            <a:r>
              <a:rPr lang="en-US" sz="1600" dirty="0">
                <a:solidFill>
                  <a:srgbClr val="545454"/>
                </a:solidFill>
              </a:rPr>
              <a:t>. Thousand Oaks: SAGE Publications.</a:t>
            </a:r>
          </a:p>
          <a:p>
            <a:pPr>
              <a:spcAft>
                <a:spcPts val="600"/>
              </a:spcAft>
            </a:pPr>
            <a:r>
              <a:rPr lang="en-US" sz="1600" dirty="0">
                <a:solidFill>
                  <a:srgbClr val="545454"/>
                </a:solidFill>
              </a:rPr>
              <a:t>Brown, J. (2003). Amputations: A Continuing Workplace Hazard. http://www.bls.gov/opub/cwc/sh20030114ar01p1.htm. Access Date: 03/21/12.</a:t>
            </a:r>
          </a:p>
          <a:p>
            <a:pPr>
              <a:spcAft>
                <a:spcPts val="600"/>
              </a:spcAft>
            </a:pPr>
            <a:r>
              <a:rPr lang="en-US" sz="1600" dirty="0">
                <a:solidFill>
                  <a:srgbClr val="545454"/>
                </a:solidFill>
              </a:rPr>
              <a:t>Bureau of Labor Statistics (2012). National Census of Fatal Occupational Injuries in 2011 (Preliminary Results). USDL-12-1888. News Release, September 20, 2012.</a:t>
            </a:r>
          </a:p>
          <a:p>
            <a:pPr>
              <a:spcAft>
                <a:spcPts val="600"/>
              </a:spcAft>
            </a:pPr>
            <a:r>
              <a:rPr lang="en-US" sz="1600" dirty="0">
                <a:solidFill>
                  <a:srgbClr val="545454"/>
                </a:solidFill>
              </a:rPr>
              <a:t>Kircher, R. (2003). Farming with an arm amputation. </a:t>
            </a:r>
            <a:r>
              <a:rPr lang="en-US" sz="1600" i="1" dirty="0">
                <a:solidFill>
                  <a:srgbClr val="545454"/>
                </a:solidFill>
              </a:rPr>
              <a:t>Oklahoma AgrAbility Newsletter</a:t>
            </a:r>
            <a:r>
              <a:rPr lang="en-US" sz="1600" dirty="0">
                <a:solidFill>
                  <a:srgbClr val="545454"/>
                </a:solidFill>
              </a:rPr>
              <a:t>, 2(2), 1-8.</a:t>
            </a:r>
          </a:p>
          <a:p>
            <a:pPr>
              <a:spcAft>
                <a:spcPts val="600"/>
              </a:spcAft>
            </a:pPr>
            <a:r>
              <a:rPr lang="en-US" sz="1600" dirty="0">
                <a:solidFill>
                  <a:srgbClr val="545454"/>
                </a:solidFill>
              </a:rPr>
              <a:t>National Agricultural Statistics Service (2014). </a:t>
            </a:r>
            <a:r>
              <a:rPr lang="en-US" sz="1600" i="1" dirty="0">
                <a:solidFill>
                  <a:srgbClr val="545454"/>
                </a:solidFill>
              </a:rPr>
              <a:t>2012 Census of Agriculture</a:t>
            </a:r>
            <a:r>
              <a:rPr lang="en-US" sz="1600" dirty="0">
                <a:solidFill>
                  <a:srgbClr val="545454"/>
                </a:solidFill>
              </a:rPr>
              <a:t>. USDA-AC-12-1-51.</a:t>
            </a:r>
          </a:p>
          <a:p>
            <a:pPr>
              <a:spcAft>
                <a:spcPts val="600"/>
              </a:spcAft>
            </a:pPr>
            <a:r>
              <a:rPr lang="en-US" sz="1600" dirty="0">
                <a:solidFill>
                  <a:srgbClr val="545454"/>
                </a:solidFill>
              </a:rPr>
              <a:t>Office of Special Education and Rehabilitative Services (2008). National Institute on Disability and Rehabilitation Research—Disability and Rehabilitation Research Projects and Centers Program—Disability Rehabilitation Research Projects (DRRPs), Rehabilitation Research and Training Centers (RRTCs), and Rehabilitation Engineering Research Centers (RERCs). </a:t>
            </a:r>
            <a:r>
              <a:rPr lang="en-US" sz="1600" i="1" dirty="0">
                <a:solidFill>
                  <a:srgbClr val="545454"/>
                </a:solidFill>
              </a:rPr>
              <a:t>Federal Register</a:t>
            </a:r>
            <a:r>
              <a:rPr lang="en-US" sz="1600" dirty="0">
                <a:solidFill>
                  <a:srgbClr val="545454"/>
                </a:solidFill>
              </a:rPr>
              <a:t>, 73(22), 6132–6146.</a:t>
            </a:r>
          </a:p>
          <a:p>
            <a:pPr>
              <a:spcAft>
                <a:spcPts val="600"/>
              </a:spcAft>
            </a:pPr>
            <a:r>
              <a:rPr lang="en-US" sz="1600" dirty="0">
                <a:solidFill>
                  <a:srgbClr val="545454"/>
                </a:solidFill>
              </a:rPr>
              <a:t>Petrea, C., Brusnighan, D.A., and Schweitzer, J.M. (1996). Farming with a Lower Extremity Amputation or Impairment. Plowshares #24, Breaking New Ground Technical Report, Purdue University.</a:t>
            </a:r>
          </a:p>
          <a:p>
            <a:pPr>
              <a:spcAft>
                <a:spcPts val="600"/>
              </a:spcAft>
            </a:pPr>
            <a:endParaRPr lang="en-US" sz="2000" dirty="0"/>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82</a:t>
            </a:fld>
            <a:endParaRPr lang="en-US" dirty="0"/>
          </a:p>
        </p:txBody>
      </p:sp>
    </p:spTree>
    <p:extLst>
      <p:ext uri="{BB962C8B-B14F-4D97-AF65-F5344CB8AC3E}">
        <p14:creationId xmlns:p14="http://schemas.microsoft.com/office/powerpoint/2010/main" val="271049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r>
              <a:rPr lang="en-US" dirty="0">
                <a:latin typeface="Arial" charset="0"/>
              </a:rPr>
              <a:t>References</a:t>
            </a:r>
            <a:endParaRPr lang="en-US" dirty="0">
              <a:latin typeface="Arial" charset="0"/>
              <a:cs typeface="Arial" charset="0"/>
            </a:endParaRPr>
          </a:p>
        </p:txBody>
      </p:sp>
      <p:sp>
        <p:nvSpPr>
          <p:cNvPr id="5" name="Content Placeholder 4"/>
          <p:cNvSpPr>
            <a:spLocks noGrp="1"/>
          </p:cNvSpPr>
          <p:nvPr>
            <p:ph sz="half" idx="1"/>
          </p:nvPr>
        </p:nvSpPr>
        <p:spPr>
          <a:xfrm>
            <a:off x="476539" y="1247096"/>
            <a:ext cx="8229600" cy="4163105"/>
          </a:xfrm>
        </p:spPr>
        <p:txBody>
          <a:bodyPr/>
          <a:lstStyle/>
          <a:p>
            <a:pPr>
              <a:spcAft>
                <a:spcPts val="600"/>
              </a:spcAft>
            </a:pPr>
            <a:r>
              <a:rPr lang="en-US" sz="1600" dirty="0">
                <a:solidFill>
                  <a:srgbClr val="545454"/>
                </a:solidFill>
              </a:rPr>
              <a:t>Prosthetic Limbs Inadequate for Farmer, Rancher Use. </a:t>
            </a:r>
            <a:r>
              <a:rPr lang="en-US" sz="1600" i="1" dirty="0">
                <a:solidFill>
                  <a:srgbClr val="545454"/>
                </a:solidFill>
              </a:rPr>
              <a:t>O&amp;P Business News</a:t>
            </a:r>
            <a:r>
              <a:rPr lang="en-US" sz="1600" dirty="0">
                <a:solidFill>
                  <a:srgbClr val="545454"/>
                </a:solidFill>
              </a:rPr>
              <a:t>, 21(10), 31-32, Fall 2012.</a:t>
            </a:r>
          </a:p>
          <a:p>
            <a:pPr>
              <a:spcAft>
                <a:spcPts val="600"/>
              </a:spcAft>
            </a:pPr>
            <a:r>
              <a:rPr lang="en-US" sz="1600" dirty="0">
                <a:solidFill>
                  <a:srgbClr val="545454"/>
                </a:solidFill>
              </a:rPr>
              <a:t>Reed, D. (2004). Understanding and Meeting the Needs of Farmers with Amputations. </a:t>
            </a:r>
            <a:r>
              <a:rPr lang="en-US" sz="1600" i="1" dirty="0">
                <a:solidFill>
                  <a:srgbClr val="545454"/>
                </a:solidFill>
              </a:rPr>
              <a:t>Orthopaedic Nursing</a:t>
            </a:r>
            <a:r>
              <a:rPr lang="en-US" sz="1600" dirty="0">
                <a:solidFill>
                  <a:srgbClr val="545454"/>
                </a:solidFill>
              </a:rPr>
              <a:t>, 23(6), 397-405.</a:t>
            </a:r>
          </a:p>
          <a:p>
            <a:pPr>
              <a:spcAft>
                <a:spcPts val="600"/>
              </a:spcAft>
            </a:pPr>
            <a:r>
              <a:rPr lang="en-US" sz="1600" dirty="0">
                <a:solidFill>
                  <a:srgbClr val="545454"/>
                </a:solidFill>
              </a:rPr>
              <a:t>Reed, D.B., Claunch, D.T. (1998). Returning to Farming after Upper-extremity Loss: What the Farmers Say. </a:t>
            </a:r>
            <a:r>
              <a:rPr lang="en-US" sz="1600" i="1" dirty="0">
                <a:solidFill>
                  <a:srgbClr val="545454"/>
                </a:solidFill>
              </a:rPr>
              <a:t>Journal of Agricutural Safety and Health Special Issue </a:t>
            </a:r>
            <a:r>
              <a:rPr lang="en-US" sz="1600" dirty="0">
                <a:solidFill>
                  <a:srgbClr val="545454"/>
                </a:solidFill>
              </a:rPr>
              <a:t>(1), 129-137.</a:t>
            </a:r>
          </a:p>
          <a:p>
            <a:pPr>
              <a:spcAft>
                <a:spcPts val="600"/>
              </a:spcAft>
            </a:pPr>
            <a:r>
              <a:rPr lang="en-US" sz="1600" dirty="0">
                <a:solidFill>
                  <a:srgbClr val="545454"/>
                </a:solidFill>
              </a:rPr>
              <a:t>Waldera, K., Heckathorne, C., Parker, M., Fatone, S (2013). Assessing the prosthetic needs of farmers and ranchers with amputations. </a:t>
            </a:r>
            <a:r>
              <a:rPr lang="en-US" sz="1600" i="1" dirty="0">
                <a:solidFill>
                  <a:srgbClr val="545454"/>
                </a:solidFill>
              </a:rPr>
              <a:t>Disability and Rehabilitation: Assistive Technology</a:t>
            </a:r>
            <a:r>
              <a:rPr lang="en-US" sz="1600" dirty="0">
                <a:solidFill>
                  <a:srgbClr val="545454"/>
                </a:solidFill>
              </a:rPr>
              <a:t>, 8(3), 204-212. </a:t>
            </a:r>
          </a:p>
          <a:p>
            <a:pPr>
              <a:spcAft>
                <a:spcPts val="600"/>
              </a:spcAft>
            </a:pPr>
            <a:r>
              <a:rPr lang="en-US" sz="1600" dirty="0">
                <a:solidFill>
                  <a:srgbClr val="545454"/>
                </a:solidFill>
              </a:rPr>
              <a:t>Wilkomm, T.M., Field, W.E. (1986). Prosthetic and Worksite Modifications for Farmers with Upper Extremity Amputations. Plowshares #3, Breaking New Ground Technical Report, Purdue University.</a:t>
            </a:r>
          </a:p>
          <a:p>
            <a:pPr>
              <a:spcAft>
                <a:spcPts val="600"/>
              </a:spcAft>
            </a:pPr>
            <a:endParaRPr lang="en-US" sz="2000" dirty="0"/>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83</a:t>
            </a:fld>
            <a:endParaRPr lang="en-US" dirty="0"/>
          </a:p>
        </p:txBody>
      </p:sp>
    </p:spTree>
    <p:extLst>
      <p:ext uri="{BB962C8B-B14F-4D97-AF65-F5344CB8AC3E}">
        <p14:creationId xmlns:p14="http://schemas.microsoft.com/office/powerpoint/2010/main" val="664226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Resources</a:t>
            </a:r>
          </a:p>
        </p:txBody>
      </p:sp>
      <p:sp>
        <p:nvSpPr>
          <p:cNvPr id="12" name="Content Placeholder 11"/>
          <p:cNvSpPr>
            <a:spLocks noGrp="1"/>
          </p:cNvSpPr>
          <p:nvPr>
            <p:ph sz="quarter" idx="16"/>
          </p:nvPr>
        </p:nvSpPr>
        <p:spPr>
          <a:xfrm>
            <a:off x="457200" y="1277112"/>
            <a:ext cx="8229599" cy="4971288"/>
          </a:xfrm>
        </p:spPr>
        <p:txBody>
          <a:bodyPr/>
          <a:lstStyle/>
          <a:p>
            <a:pPr marL="0" lvl="1" indent="0">
              <a:buNone/>
            </a:pPr>
            <a:endParaRPr lang="en-US" sz="1200" dirty="0"/>
          </a:p>
          <a:p>
            <a:pPr marL="0" lvl="1" indent="0">
              <a:buNone/>
            </a:pPr>
            <a:r>
              <a:rPr lang="en-US" dirty="0"/>
              <a:t>National AgrAbility Project</a:t>
            </a:r>
          </a:p>
          <a:p>
            <a:pPr marL="0" lvl="1" indent="0">
              <a:buNone/>
            </a:pPr>
            <a:r>
              <a:rPr lang="en-US" sz="1800" dirty="0">
                <a:hlinkClick r:id="rId3"/>
              </a:rPr>
              <a:t>http://agrability.org/index.cfm</a:t>
            </a:r>
            <a:endParaRPr lang="en-US" sz="1800" dirty="0"/>
          </a:p>
          <a:p>
            <a:pPr marL="0" lvl="1" indent="0">
              <a:buNone/>
            </a:pPr>
            <a:endParaRPr lang="en-US" sz="1200" dirty="0"/>
          </a:p>
          <a:p>
            <a:pPr marL="0" lvl="1" indent="0">
              <a:buNone/>
            </a:pPr>
            <a:endParaRPr lang="en-US" sz="1200" dirty="0"/>
          </a:p>
          <a:p>
            <a:pPr marL="0" lvl="1" indent="0">
              <a:buNone/>
            </a:pPr>
            <a:r>
              <a:rPr lang="en-US" dirty="0"/>
              <a:t>State and Regional AgrAbility Projects</a:t>
            </a:r>
          </a:p>
          <a:p>
            <a:pPr marL="0" lvl="1" indent="0">
              <a:buNone/>
            </a:pPr>
            <a:r>
              <a:rPr lang="en-US" sz="1800" dirty="0">
                <a:hlinkClick r:id="rId4"/>
              </a:rPr>
              <a:t>http://agrability.org/Contact-lists/projectscontact.cfm</a:t>
            </a:r>
            <a:endParaRPr lang="en-US" sz="1800" dirty="0"/>
          </a:p>
          <a:p>
            <a:pPr marL="0" lvl="1" indent="0">
              <a:buNone/>
            </a:pPr>
            <a:endParaRPr lang="en-US" sz="1200" dirty="0"/>
          </a:p>
          <a:p>
            <a:pPr marL="0" lvl="1" indent="0">
              <a:buNone/>
            </a:pPr>
            <a:endParaRPr lang="en-US" sz="1200" dirty="0"/>
          </a:p>
          <a:p>
            <a:pPr marL="0" lvl="1" indent="0">
              <a:buNone/>
            </a:pPr>
            <a:r>
              <a:rPr lang="en-US" dirty="0"/>
              <a:t>Amputee Coalition</a:t>
            </a:r>
          </a:p>
          <a:p>
            <a:pPr marL="0" lvl="1" indent="0">
              <a:buNone/>
            </a:pPr>
            <a:r>
              <a:rPr lang="en-US" sz="1800" dirty="0">
                <a:hlinkClick r:id="rId5"/>
              </a:rPr>
              <a:t>http://www.amputee-coalition.org/</a:t>
            </a:r>
            <a:endParaRPr lang="en-US" sz="1800" dirty="0"/>
          </a:p>
          <a:p>
            <a:pPr marL="0" lvl="1" indent="0">
              <a:buNone/>
            </a:pPr>
            <a:endParaRPr lang="en-US" sz="1800" dirty="0"/>
          </a:p>
          <a:p>
            <a:pPr marL="0" lvl="1" indent="0">
              <a:buNone/>
            </a:pPr>
            <a:endParaRPr lang="en-US" sz="1800" dirty="0"/>
          </a:p>
        </p:txBody>
      </p:sp>
      <p:sp>
        <p:nvSpPr>
          <p:cNvPr id="7" name="Footer Placeholder 6"/>
          <p:cNvSpPr>
            <a:spLocks noGrp="1"/>
          </p:cNvSpPr>
          <p:nvPr>
            <p:ph type="ftr" sz="quarter" idx="17"/>
          </p:nvPr>
        </p:nvSpPr>
        <p:spPr/>
        <p:txBody>
          <a:bodyPr/>
          <a:lstStyle/>
          <a:p>
            <a:pPr>
              <a:defRPr/>
            </a:pPr>
            <a:r>
              <a:rPr lang="en-US"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pPr algn="r"/>
            <a:r>
              <a:rPr lang="en-US" dirty="0"/>
              <a:t>Webinar – </a:t>
            </a:r>
            <a:fld id="{F918A504-9DBA-FA42-BC6A-E2D36DF8AEDE}" type="slidenum">
              <a:rPr lang="en-US"/>
              <a:pPr algn="r"/>
              <a:t>84</a:t>
            </a:fld>
            <a:endParaRPr lang="en-US" dirty="0"/>
          </a:p>
        </p:txBody>
      </p:sp>
    </p:spTree>
    <p:extLst>
      <p:ext uri="{BB962C8B-B14F-4D97-AF65-F5344CB8AC3E}">
        <p14:creationId xmlns:p14="http://schemas.microsoft.com/office/powerpoint/2010/main" val="366961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Photo Credits</a:t>
            </a:r>
          </a:p>
        </p:txBody>
      </p:sp>
      <p:sp>
        <p:nvSpPr>
          <p:cNvPr id="12" name="Content Placeholder 11"/>
          <p:cNvSpPr>
            <a:spLocks noGrp="1"/>
          </p:cNvSpPr>
          <p:nvPr>
            <p:ph sz="quarter" idx="16"/>
          </p:nvPr>
        </p:nvSpPr>
        <p:spPr>
          <a:xfrm>
            <a:off x="457200" y="1143000"/>
            <a:ext cx="8229599" cy="4971288"/>
          </a:xfrm>
        </p:spPr>
        <p:txBody>
          <a:bodyPr/>
          <a:lstStyle/>
          <a:p>
            <a:pPr marL="0" lvl="1" indent="0">
              <a:buNone/>
            </a:pPr>
            <a:endParaRPr lang="en-US" sz="1200" dirty="0"/>
          </a:p>
          <a:p>
            <a:pPr marL="0" lvl="1" indent="0">
              <a:buNone/>
            </a:pPr>
            <a:r>
              <a:rPr lang="en-US" sz="1800" dirty="0"/>
              <a:t>Slide 75</a:t>
            </a:r>
          </a:p>
          <a:p>
            <a:pPr marL="463550" lvl="1" indent="-223838">
              <a:spcAft>
                <a:spcPts val="0"/>
              </a:spcAft>
              <a:buNone/>
            </a:pPr>
            <a:r>
              <a:rPr lang="en-US" sz="1600" dirty="0"/>
              <a:t>“Construction Workers” by Paul Keheler</a:t>
            </a:r>
          </a:p>
          <a:p>
            <a:pPr marL="463550" lvl="1" indent="-223838">
              <a:spcAft>
                <a:spcPts val="0"/>
              </a:spcAft>
              <a:buNone/>
            </a:pPr>
            <a:r>
              <a:rPr lang="en-US" sz="1600" dirty="0">
                <a:hlinkClick r:id="rId3"/>
              </a:rPr>
              <a:t>http://commons.wikimedia.org/wiki/File:Construction_Workers.jpg</a:t>
            </a:r>
            <a:endParaRPr lang="en-US" sz="1600" dirty="0"/>
          </a:p>
          <a:p>
            <a:pPr marL="463550" lvl="1" indent="-223838">
              <a:spcAft>
                <a:spcPts val="0"/>
              </a:spcAft>
              <a:buNone/>
            </a:pPr>
            <a:r>
              <a:rPr lang="en-US" sz="1600" dirty="0"/>
              <a:t>This work is licensed under the Creative Commons Attribution 2.0 Generic License (</a:t>
            </a:r>
            <a:r>
              <a:rPr lang="en-US" sz="1600" dirty="0">
                <a:hlinkClick r:id="rId4"/>
              </a:rPr>
              <a:t>http://creativecommons.org/licenses/by/2.0/</a:t>
            </a:r>
            <a:r>
              <a:rPr lang="en-US" sz="1600" dirty="0"/>
              <a:t>)</a:t>
            </a:r>
          </a:p>
          <a:p>
            <a:pPr marL="463550" lvl="1" indent="-223838">
              <a:spcAft>
                <a:spcPts val="0"/>
              </a:spcAft>
              <a:buNone/>
            </a:pPr>
            <a:r>
              <a:rPr lang="en-US" sz="1600" dirty="0"/>
              <a:t>The original image has been cropped.</a:t>
            </a:r>
          </a:p>
          <a:p>
            <a:pPr marL="463550" lvl="1" indent="-223838">
              <a:spcAft>
                <a:spcPts val="0"/>
              </a:spcAft>
              <a:buNone/>
            </a:pPr>
            <a:endParaRPr lang="en-US" sz="1600" dirty="0"/>
          </a:p>
          <a:p>
            <a:pPr marL="463550" lvl="1" indent="-223838">
              <a:spcAft>
                <a:spcPts val="0"/>
              </a:spcAft>
              <a:buNone/>
            </a:pPr>
            <a:r>
              <a:rPr lang="en-US" sz="1600" dirty="0"/>
              <a:t>“Alaska fishermen working with net” by Doug Knuth</a:t>
            </a:r>
          </a:p>
          <a:p>
            <a:pPr marL="463550" lvl="1" indent="-223838">
              <a:spcAft>
                <a:spcPts val="0"/>
              </a:spcAft>
              <a:buNone/>
            </a:pPr>
            <a:r>
              <a:rPr lang="en-US" sz="1600" dirty="0">
                <a:hlinkClick r:id="rId5"/>
              </a:rPr>
              <a:t>http://commons.wikimedia.org/w/index.php?title=File:Alaska_fishermen_working_with_net.jpg&amp;oldid=71605943</a:t>
            </a:r>
            <a:endParaRPr lang="en-US" sz="1600" dirty="0"/>
          </a:p>
          <a:p>
            <a:pPr marL="463550" lvl="1" indent="-223838">
              <a:spcAft>
                <a:spcPts val="0"/>
              </a:spcAft>
              <a:buNone/>
            </a:pPr>
            <a:r>
              <a:rPr lang="en-US" sz="1600" dirty="0"/>
              <a:t>This file is licensed under the Creative Commons Attribution-Share Alike 2.0 Generic</a:t>
            </a:r>
          </a:p>
          <a:p>
            <a:pPr marL="463550" lvl="1" indent="-223838">
              <a:spcAft>
                <a:spcPts val="0"/>
              </a:spcAft>
              <a:buNone/>
            </a:pPr>
            <a:r>
              <a:rPr lang="en-US" sz="1600" dirty="0"/>
              <a:t>	(</a:t>
            </a:r>
            <a:r>
              <a:rPr lang="en-US" sz="1600" dirty="0">
                <a:hlinkClick r:id="rId6"/>
              </a:rPr>
              <a:t>https://creativecommons.org/licenses/by-sa/2.0/deed.en</a:t>
            </a:r>
            <a:r>
              <a:rPr lang="en-US" sz="1600" dirty="0"/>
              <a:t>) license.</a:t>
            </a:r>
          </a:p>
          <a:p>
            <a:pPr marL="463550" lvl="1" indent="-223838">
              <a:spcAft>
                <a:spcPts val="0"/>
              </a:spcAft>
              <a:buNone/>
            </a:pPr>
            <a:r>
              <a:rPr lang="en-US" sz="1600" dirty="0"/>
              <a:t>The original image has been cropped.</a:t>
            </a:r>
          </a:p>
          <a:p>
            <a:pPr marL="463550" lvl="1" indent="-223838">
              <a:spcAft>
                <a:spcPts val="0"/>
              </a:spcAft>
              <a:buNone/>
            </a:pPr>
            <a:endParaRPr lang="en-US" sz="1600" dirty="0"/>
          </a:p>
          <a:p>
            <a:pPr marL="0" lvl="1" indent="0">
              <a:buNone/>
            </a:pPr>
            <a:r>
              <a:rPr lang="en-US" sz="1800" dirty="0"/>
              <a:t>All other images are copyrighted by Northwestern University, are free of copyright from agencies of the United States federal government, or are stock images not requiring attribution.  For specific details, contact one of the indviduals listed on the “Contact Information” slide.  </a:t>
            </a:r>
          </a:p>
          <a:p>
            <a:pPr marL="0" lvl="1" indent="0">
              <a:buNone/>
            </a:pPr>
            <a:endParaRPr lang="en-US" sz="1800" dirty="0"/>
          </a:p>
        </p:txBody>
      </p:sp>
      <p:sp>
        <p:nvSpPr>
          <p:cNvPr id="7" name="Footer Placeholder 6"/>
          <p:cNvSpPr>
            <a:spLocks noGrp="1"/>
          </p:cNvSpPr>
          <p:nvPr>
            <p:ph type="ftr" sz="quarter" idx="17"/>
          </p:nvPr>
        </p:nvSpPr>
        <p:spPr/>
        <p:txBody>
          <a:bodyPr/>
          <a:lstStyle/>
          <a:p>
            <a:pPr>
              <a:defRPr/>
            </a:pPr>
            <a:r>
              <a:rPr lang="en-US"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pPr algn="r"/>
            <a:r>
              <a:rPr lang="en-US" dirty="0"/>
              <a:t>Webinar – </a:t>
            </a:r>
            <a:fld id="{F918A504-9DBA-FA42-BC6A-E2D36DF8AEDE}" type="slidenum">
              <a:rPr lang="en-US"/>
              <a:pPr algn="r"/>
              <a:t>85</a:t>
            </a:fld>
            <a:endParaRPr lang="en-US" dirty="0"/>
          </a:p>
        </p:txBody>
      </p:sp>
    </p:spTree>
    <p:extLst>
      <p:ext uri="{BB962C8B-B14F-4D97-AF65-F5344CB8AC3E}">
        <p14:creationId xmlns:p14="http://schemas.microsoft.com/office/powerpoint/2010/main" val="2550449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4"/>
          <p:cNvSpPr>
            <a:spLocks noGrp="1"/>
          </p:cNvSpPr>
          <p:nvPr>
            <p:ph type="title"/>
          </p:nvPr>
        </p:nvSpPr>
        <p:spPr/>
        <p:txBody>
          <a:bodyPr/>
          <a:lstStyle/>
          <a:p>
            <a:pPr eaLnBrk="1" hangingPunct="1"/>
            <a:endParaRPr lang="en-US" dirty="0">
              <a:latin typeface="Arial" charset="0"/>
              <a:cs typeface="Arial" charset="0"/>
            </a:endParaRPr>
          </a:p>
        </p:txBody>
      </p:sp>
      <p:sp>
        <p:nvSpPr>
          <p:cNvPr id="8195" name="Content Placeholder 6"/>
          <p:cNvSpPr>
            <a:spLocks noGrp="1"/>
          </p:cNvSpPr>
          <p:nvPr>
            <p:ph sz="half" idx="1"/>
          </p:nvPr>
        </p:nvSpPr>
        <p:spPr>
          <a:xfrm>
            <a:off x="457200" y="1524000"/>
            <a:ext cx="8229600" cy="3962400"/>
          </a:xfrm>
        </p:spPr>
        <p:txBody>
          <a:bodyPr/>
          <a:lstStyle/>
          <a:p>
            <a:pPr marL="0" lvl="1" indent="0">
              <a:buNone/>
            </a:pPr>
            <a:endParaRPr lang="en-US" sz="7200" dirty="0">
              <a:latin typeface="Arial" charset="0"/>
              <a:cs typeface="Arial" charset="0"/>
            </a:endParaRPr>
          </a:p>
          <a:p>
            <a:pPr marL="0" lvl="1" indent="0" algn="ctr">
              <a:buNone/>
            </a:pPr>
            <a:r>
              <a:rPr lang="en-US" sz="7200" dirty="0">
                <a:solidFill>
                  <a:srgbClr val="230872"/>
                </a:solidFill>
                <a:latin typeface="Arial" charset="0"/>
                <a:cs typeface="Arial" charset="0"/>
              </a:rPr>
              <a:t>Thank you!</a:t>
            </a:r>
          </a:p>
        </p:txBody>
      </p:sp>
      <p:sp>
        <p:nvSpPr>
          <p:cNvPr id="81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0"/>
              </a:spcBef>
              <a:spcAft>
                <a:spcPct val="0"/>
              </a:spcAft>
            </a:pPr>
            <a:r>
              <a:rPr lang="en-US" dirty="0">
                <a:solidFill>
                  <a:srgbClr val="230872"/>
                </a:solidFill>
              </a:rPr>
              <a:t>©2014 Northwestern University Prosthetics-Orthotics Center for Education and Research</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86</a:t>
            </a:fld>
            <a:endParaRPr lang="en-US" dirty="0"/>
          </a:p>
        </p:txBody>
      </p:sp>
    </p:spTree>
    <p:extLst>
      <p:ext uri="{BB962C8B-B14F-4D97-AF65-F5344CB8AC3E}">
        <p14:creationId xmlns:p14="http://schemas.microsoft.com/office/powerpoint/2010/main" val="35474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Contact Information</a:t>
            </a:r>
          </a:p>
        </p:txBody>
      </p:sp>
      <p:sp>
        <p:nvSpPr>
          <p:cNvPr id="12" name="Content Placeholder 11"/>
          <p:cNvSpPr>
            <a:spLocks noGrp="1"/>
          </p:cNvSpPr>
          <p:nvPr>
            <p:ph sz="quarter" idx="16"/>
          </p:nvPr>
        </p:nvSpPr>
        <p:spPr>
          <a:xfrm>
            <a:off x="457200" y="1277112"/>
            <a:ext cx="8229599" cy="4971288"/>
          </a:xfrm>
        </p:spPr>
        <p:txBody>
          <a:bodyPr/>
          <a:lstStyle/>
          <a:p>
            <a:pPr marL="0" lvl="1" indent="0">
              <a:buNone/>
            </a:pPr>
            <a:r>
              <a:rPr lang="en-US" dirty="0"/>
              <a:t>Craig Heckathorne, MS</a:t>
            </a:r>
          </a:p>
          <a:p>
            <a:pPr marL="0" lvl="1" indent="0">
              <a:buNone/>
            </a:pPr>
            <a:r>
              <a:rPr lang="en-US" sz="1800" dirty="0"/>
              <a:t>Project Director, Assessing and Responding to the Prosthetics Needs of Farmers and Ranchers (NIDRR)</a:t>
            </a:r>
          </a:p>
          <a:p>
            <a:pPr marL="0" lvl="1" indent="0">
              <a:buNone/>
            </a:pPr>
            <a:r>
              <a:rPr lang="en-US" sz="1800" dirty="0">
                <a:hlinkClick r:id="rId3"/>
              </a:rPr>
              <a:t>c-heckathorne@northwestern.edu</a:t>
            </a:r>
            <a:endParaRPr lang="en-US" sz="1800" dirty="0"/>
          </a:p>
          <a:p>
            <a:pPr marL="0" lvl="1" indent="0">
              <a:buNone/>
            </a:pPr>
            <a:r>
              <a:rPr lang="en-US" sz="1800" dirty="0"/>
              <a:t>phone: 312-503-5700</a:t>
            </a:r>
          </a:p>
          <a:p>
            <a:pPr marL="0" lvl="1" indent="0">
              <a:buNone/>
            </a:pPr>
            <a:endParaRPr lang="en-US" sz="1200" dirty="0"/>
          </a:p>
          <a:p>
            <a:pPr marL="0" lvl="1" indent="0">
              <a:buNone/>
            </a:pPr>
            <a:r>
              <a:rPr lang="en-US" dirty="0"/>
              <a:t>Steven Gard, PhD</a:t>
            </a:r>
          </a:p>
          <a:p>
            <a:pPr marL="0" lvl="1" indent="0">
              <a:buNone/>
            </a:pPr>
            <a:r>
              <a:rPr lang="en-US" sz="1800" dirty="0"/>
              <a:t>Co-Principal Investigator</a:t>
            </a:r>
          </a:p>
          <a:p>
            <a:pPr marL="0" lvl="1" indent="0">
              <a:buNone/>
            </a:pPr>
            <a:r>
              <a:rPr lang="en-US" sz="1800" dirty="0">
                <a:hlinkClick r:id="rId4"/>
              </a:rPr>
              <a:t>sgard@northwestern.edu</a:t>
            </a:r>
            <a:endParaRPr lang="en-US" sz="1800" dirty="0"/>
          </a:p>
          <a:p>
            <a:pPr marL="0" lvl="1" indent="0">
              <a:buNone/>
            </a:pPr>
            <a:endParaRPr lang="en-US" sz="1200" dirty="0"/>
          </a:p>
          <a:p>
            <a:pPr marL="0" lvl="1" indent="0">
              <a:buNone/>
            </a:pPr>
            <a:r>
              <a:rPr lang="en-US" dirty="0"/>
              <a:t>Stefania Fatone, PhD, BPO(Hons) </a:t>
            </a:r>
          </a:p>
          <a:p>
            <a:pPr marL="0" lvl="1" indent="0">
              <a:buNone/>
            </a:pPr>
            <a:r>
              <a:rPr lang="en-US" sz="1800" dirty="0"/>
              <a:t>Co-Principal Investigator</a:t>
            </a:r>
          </a:p>
          <a:p>
            <a:pPr marL="0" lvl="1" indent="0">
              <a:buNone/>
            </a:pPr>
            <a:r>
              <a:rPr lang="en-US" sz="1800" dirty="0">
                <a:hlinkClick r:id="rId5"/>
              </a:rPr>
              <a:t>s-fatone@northwestern.edu</a:t>
            </a:r>
            <a:endParaRPr lang="en-US" sz="1800" dirty="0"/>
          </a:p>
          <a:p>
            <a:pPr marL="0" lvl="1" indent="0">
              <a:buNone/>
            </a:pPr>
            <a:endParaRPr lang="en-US" sz="1800" dirty="0"/>
          </a:p>
        </p:txBody>
      </p:sp>
      <p:sp>
        <p:nvSpPr>
          <p:cNvPr id="7" name="Footer Placeholder 6"/>
          <p:cNvSpPr>
            <a:spLocks noGrp="1"/>
          </p:cNvSpPr>
          <p:nvPr>
            <p:ph type="ftr" sz="quarter" idx="17"/>
          </p:nvPr>
        </p:nvSpPr>
        <p:spPr/>
        <p:txBody>
          <a:bodyPr/>
          <a:lstStyle/>
          <a:p>
            <a:pPr>
              <a:defRPr/>
            </a:pPr>
            <a:r>
              <a:rPr lang="en-US"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pPr algn="r"/>
            <a:r>
              <a:rPr lang="en-US" dirty="0"/>
              <a:t>Webinar – </a:t>
            </a:r>
            <a:fld id="{F918A504-9DBA-FA42-BC6A-E2D36DF8AEDE}" type="slidenum">
              <a:rPr lang="en-US"/>
              <a:pPr algn="r"/>
              <a:t>87</a:t>
            </a:fld>
            <a:endParaRPr lang="en-US" dirty="0"/>
          </a:p>
        </p:txBody>
      </p:sp>
    </p:spTree>
    <p:extLst>
      <p:ext uri="{BB962C8B-B14F-4D97-AF65-F5344CB8AC3E}">
        <p14:creationId xmlns:p14="http://schemas.microsoft.com/office/powerpoint/2010/main" val="2148920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12" name="Content Placeholder 11"/>
          <p:cNvSpPr>
            <a:spLocks noGrp="1"/>
          </p:cNvSpPr>
          <p:nvPr>
            <p:ph sz="quarter" idx="16"/>
          </p:nvPr>
        </p:nvSpPr>
        <p:spPr>
          <a:xfrm>
            <a:off x="457200" y="3048000"/>
            <a:ext cx="8229599" cy="3066288"/>
          </a:xfrm>
        </p:spPr>
        <p:txBody>
          <a:bodyPr/>
          <a:lstStyle/>
          <a:p>
            <a:pPr algn="ctr"/>
            <a:r>
              <a:rPr lang="en-US" dirty="0">
                <a:solidFill>
                  <a:srgbClr val="230872"/>
                </a:solidFill>
              </a:rPr>
              <a:t>N</a:t>
            </a:r>
            <a:r>
              <a:rPr lang="en-US" sz="2400" dirty="0">
                <a:solidFill>
                  <a:srgbClr val="230872"/>
                </a:solidFill>
              </a:rPr>
              <a:t>orthwestern </a:t>
            </a:r>
            <a:r>
              <a:rPr lang="en-US" dirty="0">
                <a:solidFill>
                  <a:srgbClr val="230872"/>
                </a:solidFill>
              </a:rPr>
              <a:t>U</a:t>
            </a:r>
            <a:r>
              <a:rPr lang="en-US" sz="2400" dirty="0">
                <a:solidFill>
                  <a:srgbClr val="230872"/>
                </a:solidFill>
              </a:rPr>
              <a:t>niversity </a:t>
            </a:r>
            <a:r>
              <a:rPr lang="en-US" dirty="0">
                <a:solidFill>
                  <a:srgbClr val="230872"/>
                </a:solidFill>
              </a:rPr>
              <a:t>P</a:t>
            </a:r>
            <a:r>
              <a:rPr lang="en-US" sz="2400" dirty="0">
                <a:solidFill>
                  <a:srgbClr val="230872"/>
                </a:solidFill>
              </a:rPr>
              <a:t>rosthetics-</a:t>
            </a:r>
            <a:r>
              <a:rPr lang="en-US" dirty="0">
                <a:solidFill>
                  <a:srgbClr val="230872"/>
                </a:solidFill>
              </a:rPr>
              <a:t>O</a:t>
            </a:r>
            <a:r>
              <a:rPr lang="en-US" sz="2400" dirty="0">
                <a:solidFill>
                  <a:srgbClr val="230872"/>
                </a:solidFill>
              </a:rPr>
              <a:t>rthotics </a:t>
            </a:r>
            <a:r>
              <a:rPr lang="en-US" dirty="0">
                <a:solidFill>
                  <a:srgbClr val="230872"/>
                </a:solidFill>
              </a:rPr>
              <a:t>C</a:t>
            </a:r>
            <a:r>
              <a:rPr lang="en-US" sz="2400" dirty="0">
                <a:solidFill>
                  <a:srgbClr val="230872"/>
                </a:solidFill>
              </a:rPr>
              <a:t>enter</a:t>
            </a:r>
          </a:p>
          <a:p>
            <a:pPr algn="ctr"/>
            <a:r>
              <a:rPr lang="en-US" sz="2400" dirty="0">
                <a:solidFill>
                  <a:srgbClr val="230872"/>
                </a:solidFill>
              </a:rPr>
              <a:t>680 North Lake Shore Drive, Suite 1100</a:t>
            </a:r>
          </a:p>
          <a:p>
            <a:pPr algn="ctr"/>
            <a:r>
              <a:rPr lang="en-US" sz="2400" dirty="0">
                <a:solidFill>
                  <a:srgbClr val="230872"/>
                </a:solidFill>
              </a:rPr>
              <a:t>Chicago, IL 60611</a:t>
            </a:r>
          </a:p>
          <a:p>
            <a:pPr algn="ctr"/>
            <a:r>
              <a:rPr lang="en-US" sz="2400" dirty="0">
                <a:solidFill>
                  <a:srgbClr val="230872"/>
                </a:solidFill>
              </a:rPr>
              <a:t>Telephone 312-503-5700</a:t>
            </a:r>
          </a:p>
          <a:p>
            <a:pPr algn="ctr"/>
            <a:r>
              <a:rPr lang="en-US" sz="2400" dirty="0">
                <a:solidFill>
                  <a:srgbClr val="230872"/>
                </a:solidFill>
              </a:rPr>
              <a:t>Fax 312-503-5760</a:t>
            </a:r>
          </a:p>
          <a:p>
            <a:pPr marL="0" lvl="1" indent="0" algn="ctr">
              <a:buNone/>
            </a:pPr>
            <a:r>
              <a:rPr lang="en-US" sz="1800" u="sng" dirty="0">
                <a:hlinkClick r:id="rId3"/>
              </a:rPr>
              <a:t>www.nupoc.northwestern.edu</a:t>
            </a:r>
            <a:endParaRPr lang="en-US" sz="1800" dirty="0"/>
          </a:p>
          <a:p>
            <a:pPr marL="0" lvl="1" indent="0">
              <a:buNone/>
            </a:pPr>
            <a:endParaRPr lang="en-US" sz="1800" dirty="0"/>
          </a:p>
        </p:txBody>
      </p:sp>
      <p:sp>
        <p:nvSpPr>
          <p:cNvPr id="7" name="Footer Placeholder 6"/>
          <p:cNvSpPr>
            <a:spLocks noGrp="1"/>
          </p:cNvSpPr>
          <p:nvPr>
            <p:ph type="ftr" sz="quarter" idx="17"/>
          </p:nvPr>
        </p:nvSpPr>
        <p:spPr/>
        <p:txBody>
          <a:bodyPr/>
          <a:lstStyle/>
          <a:p>
            <a:pPr>
              <a:defRPr/>
            </a:pPr>
            <a:r>
              <a:rPr lang="en-US" dirty="0"/>
              <a:t>©2014 Northwestern University Prosthetics-Orthotics Center for Education and Research</a:t>
            </a:r>
          </a:p>
        </p:txBody>
      </p:sp>
      <p:sp>
        <p:nvSpPr>
          <p:cNvPr id="2" name="Slide Number Placeholder 1"/>
          <p:cNvSpPr>
            <a:spLocks noGrp="1"/>
          </p:cNvSpPr>
          <p:nvPr>
            <p:ph type="sldNum" sz="quarter" idx="18"/>
          </p:nvPr>
        </p:nvSpPr>
        <p:spPr/>
        <p:txBody>
          <a:bodyPr/>
          <a:lstStyle/>
          <a:p>
            <a:pPr algn="r"/>
            <a:r>
              <a:rPr lang="en-US" dirty="0"/>
              <a:t>Webinar – </a:t>
            </a:r>
            <a:fld id="{F918A504-9DBA-FA42-BC6A-E2D36DF8AEDE}" type="slidenum">
              <a:rPr lang="en-US"/>
              <a:pPr algn="r"/>
              <a:t>88</a:t>
            </a:fld>
            <a:endParaRPr lang="en-US" dirty="0"/>
          </a:p>
        </p:txBody>
      </p:sp>
      <p:pic>
        <p:nvPicPr>
          <p:cNvPr id="6" name="Picture 5" descr="NU_Logo_purple"/>
          <p:cNvPicPr/>
          <p:nvPr/>
        </p:nvPicPr>
        <p:blipFill>
          <a:blip r:embed="rId4">
            <a:extLst>
              <a:ext uri="{28A0092B-C50C-407E-A947-70E740481C1C}">
                <a14:useLocalDpi xmlns:a14="http://schemas.microsoft.com/office/drawing/2010/main"/>
              </a:ext>
            </a:extLst>
          </a:blip>
          <a:srcRect/>
          <a:stretch>
            <a:fillRect/>
          </a:stretch>
        </p:blipFill>
        <p:spPr bwMode="auto">
          <a:xfrm>
            <a:off x="2829920" y="533400"/>
            <a:ext cx="3494680" cy="2134335"/>
          </a:xfrm>
          <a:prstGeom prst="rect">
            <a:avLst/>
          </a:prstGeom>
          <a:noFill/>
          <a:ln>
            <a:noFill/>
          </a:ln>
        </p:spPr>
      </p:pic>
    </p:spTree>
    <p:extLst>
      <p:ext uri="{BB962C8B-B14F-4D97-AF65-F5344CB8AC3E}">
        <p14:creationId xmlns:p14="http://schemas.microsoft.com/office/powerpoint/2010/main" val="369873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Arial" charset="0"/>
                <a:cs typeface="Arial" charset="0"/>
              </a:rPr>
              <a:t>Project Background</a:t>
            </a:r>
            <a:endParaRPr lang="en-US" dirty="0"/>
          </a:p>
        </p:txBody>
      </p:sp>
      <p:sp>
        <p:nvSpPr>
          <p:cNvPr id="6" name="Content Placeholder 5"/>
          <p:cNvSpPr>
            <a:spLocks noGrp="1"/>
          </p:cNvSpPr>
          <p:nvPr>
            <p:ph sz="half" idx="1"/>
          </p:nvPr>
        </p:nvSpPr>
        <p:spPr>
          <a:xfrm>
            <a:off x="456035" y="1124712"/>
            <a:ext cx="8229600" cy="5123688"/>
          </a:xfrm>
        </p:spPr>
        <p:txBody>
          <a:bodyPr/>
          <a:lstStyle/>
          <a:p>
            <a:r>
              <a:rPr lang="en-US" dirty="0"/>
              <a:t>Environmental and work factors</a:t>
            </a:r>
          </a:p>
          <a:p>
            <a:pPr lvl="1"/>
            <a:r>
              <a:rPr lang="en-US" sz="2400" dirty="0"/>
              <a:t>Exposure to adverse weather and wide temperature range across seasons</a:t>
            </a:r>
          </a:p>
          <a:p>
            <a:pPr lvl="2"/>
            <a:r>
              <a:rPr lang="en-US" sz="1800" dirty="0"/>
              <a:t>cannot choose when and in what conditions you want to work</a:t>
            </a:r>
          </a:p>
          <a:p>
            <a:pPr lvl="1"/>
            <a:r>
              <a:rPr lang="en-US" sz="2400" dirty="0"/>
              <a:t>Exposure to corrosive or damaging liquids</a:t>
            </a:r>
          </a:p>
          <a:p>
            <a:pPr lvl="1"/>
            <a:r>
              <a:rPr lang="en-US" sz="2400" dirty="0"/>
              <a:t>Exposure to airborne particulates</a:t>
            </a:r>
          </a:p>
          <a:p>
            <a:pPr lvl="1">
              <a:spcAft>
                <a:spcPts val="1800"/>
              </a:spcAft>
            </a:pPr>
            <a:r>
              <a:rPr lang="en-US" sz="2400" dirty="0"/>
              <a:t>Exposure to biological and chemical contaminants</a:t>
            </a:r>
          </a:p>
          <a:p>
            <a:r>
              <a:rPr lang="en-US" dirty="0"/>
              <a:t>Factors affect</a:t>
            </a:r>
          </a:p>
          <a:p>
            <a:pPr lvl="1"/>
            <a:r>
              <a:rPr lang="en-US" sz="2400" dirty="0"/>
              <a:t>Durability of prosthesis </a:t>
            </a:r>
          </a:p>
          <a:p>
            <a:pPr lvl="1"/>
            <a:r>
              <a:rPr lang="en-US" sz="2400" dirty="0"/>
              <a:t>Maintenance of health of the limb within the socket</a:t>
            </a:r>
          </a:p>
          <a:p>
            <a:pPr lvl="1"/>
            <a:r>
              <a:rPr lang="en-US" sz="2400" dirty="0"/>
              <a:t>Consequent ability to do work</a:t>
            </a:r>
          </a:p>
          <a:p>
            <a:pPr lvl="1"/>
            <a:endParaRPr lang="en-US" sz="2400" dirty="0"/>
          </a:p>
        </p:txBody>
      </p:sp>
      <p:sp>
        <p:nvSpPr>
          <p:cNvPr id="4" name="Footer Placeholder 3"/>
          <p:cNvSpPr>
            <a:spLocks noGrp="1"/>
          </p:cNvSpPr>
          <p:nvPr>
            <p:ph type="ftr" sz="quarter" idx="10"/>
          </p:nvPr>
        </p:nvSpPr>
        <p:spPr/>
        <p:txBody>
          <a:bodyPr/>
          <a:lstStyle/>
          <a:p>
            <a:pPr>
              <a:defRPr/>
            </a:pPr>
            <a:r>
              <a:rPr lang="en-US" dirty="0"/>
              <a:t>©2014 Northwestern University Prosthetics-Orthotics Center for Education and Research</a:t>
            </a:r>
          </a:p>
        </p:txBody>
      </p:sp>
      <p:sp>
        <p:nvSpPr>
          <p:cNvPr id="2" name="Slide Number Placeholder 1"/>
          <p:cNvSpPr>
            <a:spLocks noGrp="1"/>
          </p:cNvSpPr>
          <p:nvPr>
            <p:ph type="sldNum" sz="quarter" idx="11"/>
          </p:nvPr>
        </p:nvSpPr>
        <p:spPr/>
        <p:txBody>
          <a:bodyPr/>
          <a:lstStyle/>
          <a:p>
            <a:pPr algn="r"/>
            <a:r>
              <a:rPr lang="en-US" dirty="0"/>
              <a:t>Webinar – </a:t>
            </a:r>
            <a:fld id="{EF436242-E80E-3A4D-9AAA-AD11DFA0DE21}" type="slidenum">
              <a:rPr lang="en-US"/>
              <a:pPr algn="r"/>
              <a:t>9</a:t>
            </a:fld>
            <a:endParaRPr lang="en-US" dirty="0"/>
          </a:p>
        </p:txBody>
      </p:sp>
    </p:spTree>
    <p:extLst>
      <p:ext uri="{BB962C8B-B14F-4D97-AF65-F5344CB8AC3E}">
        <p14:creationId xmlns:p14="http://schemas.microsoft.com/office/powerpoint/2010/main" val="357803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NUPOC-white_cwh edi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NUPOC-white_cwh edits.potx</Template>
  <TotalTime>8299</TotalTime>
  <Words>9747</Words>
  <Application>Microsoft Office PowerPoint</Application>
  <PresentationFormat>On-screen Show (4:3)</PresentationFormat>
  <Paragraphs>1549</Paragraphs>
  <Slides>88</Slides>
  <Notes>84</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NUPOC-white_cwh edits</vt:lpstr>
      <vt:lpstr>Prostheses: What do farmers and ranchers use; what do they want?   - Update with survey results</vt:lpstr>
      <vt:lpstr>Basic Webinar Instructions</vt:lpstr>
      <vt:lpstr>Basic Webinar Instructions</vt:lpstr>
      <vt:lpstr>Known Webinar Issues</vt:lpstr>
      <vt:lpstr>PowerPoint Presentation</vt:lpstr>
      <vt:lpstr>Prostheses: What do farmers and ranchers use; what do they want?   - Update with survey results</vt:lpstr>
      <vt:lpstr>Project Background</vt:lpstr>
      <vt:lpstr>Project Background</vt:lpstr>
      <vt:lpstr>Project Background</vt:lpstr>
      <vt:lpstr>Project Goals</vt:lpstr>
      <vt:lpstr>Collaboration</vt:lpstr>
      <vt:lpstr>Methods</vt:lpstr>
      <vt:lpstr>Methods and Participants</vt:lpstr>
      <vt:lpstr>Interview Analysis</vt:lpstr>
      <vt:lpstr>Interview Analysis</vt:lpstr>
      <vt:lpstr>Methods and Participants</vt:lpstr>
      <vt:lpstr>Survey</vt:lpstr>
      <vt:lpstr>Survey</vt:lpstr>
      <vt:lpstr>Survey</vt:lpstr>
      <vt:lpstr>Survey</vt:lpstr>
      <vt:lpstr>Participants (Interviews + Survey)</vt:lpstr>
      <vt:lpstr>Participants (Interviews + Survey)</vt:lpstr>
      <vt:lpstr>Participants (Interviews + Survey)</vt:lpstr>
      <vt:lpstr>Survey Participants</vt:lpstr>
      <vt:lpstr>Survey Participants</vt:lpstr>
      <vt:lpstr>Survey Participants</vt:lpstr>
      <vt:lpstr>Survey Participants</vt:lpstr>
      <vt:lpstr>Survey Participants</vt:lpstr>
      <vt:lpstr>Survey Participants</vt:lpstr>
      <vt:lpstr>Survey Participants</vt:lpstr>
      <vt:lpstr>Survey Participants</vt:lpstr>
      <vt:lpstr>Survey Participants</vt:lpstr>
      <vt:lpstr>Survey – Analysis</vt:lpstr>
      <vt:lpstr>Design Factors – Upper-Limb</vt:lpstr>
      <vt:lpstr>Design Factors – Upper-Limb</vt:lpstr>
      <vt:lpstr>Design Factors – Upper-Limb</vt:lpstr>
      <vt:lpstr>Design Factors – Upper-Limb</vt:lpstr>
      <vt:lpstr>Design Factors – Upper-Limb</vt:lpstr>
      <vt:lpstr>Design Factors – Upper-Limb</vt:lpstr>
      <vt:lpstr>Design Factors – Upper-Limb</vt:lpstr>
      <vt:lpstr>Design Factors – Upper-Limb</vt:lpstr>
      <vt:lpstr>Design Factors – Upper-Limb</vt:lpstr>
      <vt:lpstr>Design Factors – Upper-Limb</vt:lpstr>
      <vt:lpstr>Survey – Ratings</vt:lpstr>
      <vt:lpstr>Survey – Analysis – Upper-Limb</vt:lpstr>
      <vt:lpstr>Survey – Analysis – Upper-Limb</vt:lpstr>
      <vt:lpstr>Survey – Analysis – Upper-Limb</vt:lpstr>
      <vt:lpstr>Survey – Analysis – Upper-Limb</vt:lpstr>
      <vt:lpstr>Survey – Analysis – Upper-Limb</vt:lpstr>
      <vt:lpstr>Survey – Analysis – Upper-Limb</vt:lpstr>
      <vt:lpstr>Survey – Analysis – Upper-Limb</vt:lpstr>
      <vt:lpstr>Survey – Analysis – Upper-Limb</vt:lpstr>
      <vt:lpstr>Survey – Analysis – Upper-Limb</vt:lpstr>
      <vt:lpstr>Survey – Analysis</vt:lpstr>
      <vt:lpstr>Design Factors – Lower-Limb</vt:lpstr>
      <vt:lpstr>Design Factors – Lower-Limb</vt:lpstr>
      <vt:lpstr>Survey – Analysis – Lower-Limb</vt:lpstr>
      <vt:lpstr>Survey – Analysis – Lower-Limb</vt:lpstr>
      <vt:lpstr>Design Factors – Lower-Limb</vt:lpstr>
      <vt:lpstr>Design Factors – Lower-Limb</vt:lpstr>
      <vt:lpstr>Design Factors – Lower-Limb</vt:lpstr>
      <vt:lpstr>Design Factors – Lower-Limb</vt:lpstr>
      <vt:lpstr>Survey – Analysis – Lower-Limb</vt:lpstr>
      <vt:lpstr>Survey – Analysis – Lower-Limb</vt:lpstr>
      <vt:lpstr>Survey – Analysis – Lower-Limb</vt:lpstr>
      <vt:lpstr>Survey – Analysis – Lower-Limb</vt:lpstr>
      <vt:lpstr>Survey – Analysis – Lower-Limb</vt:lpstr>
      <vt:lpstr>Service Factors – Lower-Limb</vt:lpstr>
      <vt:lpstr>Survey – Analysis – Lower-Limb</vt:lpstr>
      <vt:lpstr>Survey – Analysis – Lower-Limb</vt:lpstr>
      <vt:lpstr>Limitations of Survey</vt:lpstr>
      <vt:lpstr>Conclusions</vt:lpstr>
      <vt:lpstr>Conclusions</vt:lpstr>
      <vt:lpstr>Conclusions</vt:lpstr>
      <vt:lpstr>Conclusions</vt:lpstr>
      <vt:lpstr>Conclusions</vt:lpstr>
      <vt:lpstr>Recommendations</vt:lpstr>
      <vt:lpstr>Recommendations</vt:lpstr>
      <vt:lpstr>Recommendations</vt:lpstr>
      <vt:lpstr>Wider Applications</vt:lpstr>
      <vt:lpstr>Acknowledgements</vt:lpstr>
      <vt:lpstr>References</vt:lpstr>
      <vt:lpstr>References</vt:lpstr>
      <vt:lpstr>Resources</vt:lpstr>
      <vt:lpstr>Photo Credits</vt:lpstr>
      <vt:lpstr>PowerPoint Presentation</vt:lpstr>
      <vt:lpstr>Contact Information</vt:lpstr>
      <vt:lpstr>PowerPoint Presentation</vt:lpstr>
    </vt:vector>
  </TitlesOfParts>
  <Company>Feinberg School of Medicine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Feinberg School of Medicine - MASTER - color</dc:title>
  <dc:creator>Feinberg School of Medicine</dc:creator>
  <cp:lastModifiedBy>Jones, Paul J</cp:lastModifiedBy>
  <cp:revision>765</cp:revision>
  <cp:lastPrinted>2014-11-03T15:11:36Z</cp:lastPrinted>
  <dcterms:created xsi:type="dcterms:W3CDTF">2010-02-05T18:18:35Z</dcterms:created>
  <dcterms:modified xsi:type="dcterms:W3CDTF">2014-12-04T13:52:05Z</dcterms:modified>
</cp:coreProperties>
</file>