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278" r:id="rId2"/>
    <p:sldId id="279" r:id="rId3"/>
    <p:sldId id="280" r:id="rId4"/>
    <p:sldId id="281" r:id="rId5"/>
    <p:sldId id="282" r:id="rId6"/>
    <p:sldId id="256" r:id="rId7"/>
    <p:sldId id="269" r:id="rId8"/>
    <p:sldId id="271" r:id="rId9"/>
    <p:sldId id="270" r:id="rId10"/>
    <p:sldId id="257" r:id="rId11"/>
    <p:sldId id="273" r:id="rId12"/>
    <p:sldId id="258" r:id="rId13"/>
    <p:sldId id="272" r:id="rId14"/>
    <p:sldId id="260" r:id="rId15"/>
    <p:sldId id="261" r:id="rId16"/>
    <p:sldId id="262" r:id="rId17"/>
    <p:sldId id="259" r:id="rId18"/>
    <p:sldId id="263" r:id="rId19"/>
    <p:sldId id="264" r:id="rId20"/>
    <p:sldId id="274" r:id="rId21"/>
    <p:sldId id="276" r:id="rId22"/>
    <p:sldId id="275" r:id="rId23"/>
    <p:sldId id="265" r:id="rId24"/>
    <p:sldId id="267" r:id="rId25"/>
    <p:sldId id="268"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2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52E74-905E-4B99-9036-8D1FA03ADC4D}" type="datetimeFigureOut">
              <a:rPr lang="en-US" smtClean="0"/>
              <a:t>6/19/2017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D021C-E5B0-4248-9940-E93BDD9A0217}" type="slidenum">
              <a:rPr lang="en-US" smtClean="0"/>
              <a:t>‹#›</a:t>
            </a:fld>
            <a:endParaRPr lang="en-US"/>
          </a:p>
        </p:txBody>
      </p:sp>
    </p:spTree>
    <p:extLst>
      <p:ext uri="{BB962C8B-B14F-4D97-AF65-F5344CB8AC3E}">
        <p14:creationId xmlns:p14="http://schemas.microsoft.com/office/powerpoint/2010/main" val="314064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694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500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24068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5457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662362-7C8D-475A-BB83-F3287E2E2DEE}" type="datetimeFigureOut">
              <a:rPr lang="en-US" smtClean="0"/>
              <a:t>6/19/2017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B239256-C93D-454F-86B0-8253B3FE2A9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662362-7C8D-475A-BB83-F3287E2E2DEE}"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9256-C93D-454F-86B0-8253B3FE2A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662362-7C8D-475A-BB83-F3287E2E2DEE}"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9256-C93D-454F-86B0-8253B3FE2A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662362-7C8D-475A-BB83-F3287E2E2DEE}"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9256-C93D-454F-86B0-8253B3FE2A97}"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662362-7C8D-475A-BB83-F3287E2E2DEE}"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39256-C93D-454F-86B0-8253B3FE2A9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662362-7C8D-475A-BB83-F3287E2E2DEE}"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9256-C93D-454F-86B0-8253B3FE2A97}"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662362-7C8D-475A-BB83-F3287E2E2DEE}" type="datetimeFigureOut">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39256-C93D-454F-86B0-8253B3FE2A9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662362-7C8D-475A-BB83-F3287E2E2DEE}" type="datetimeFigureOut">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39256-C93D-454F-86B0-8253B3FE2A97}"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62362-7C8D-475A-BB83-F3287E2E2DEE}" type="datetimeFigureOut">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39256-C93D-454F-86B0-8253B3FE2A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C662362-7C8D-475A-BB83-F3287E2E2DEE}"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39256-C93D-454F-86B0-8253B3FE2A9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662362-7C8D-475A-BB83-F3287E2E2DEE}" type="datetimeFigureOut">
              <a:rPr lang="en-US" smtClean="0"/>
              <a:t>6/19/2017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239256-C93D-454F-86B0-8253B3FE2A9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662362-7C8D-475A-BB83-F3287E2E2DEE}" type="datetimeFigureOut">
              <a:rPr lang="en-US" smtClean="0"/>
              <a:t>6/19/2017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B239256-C93D-454F-86B0-8253B3FE2A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www.google.com/url?sa=i&amp;rct=j&amp;q=&amp;esrc=s&amp;source=images&amp;cd=&amp;cad=rja&amp;uact=8&amp;ved=0ahUKEwiMzcrdz8LUAhUDWD4KHRZxCzAQjRwIBw&amp;url=http://www.lasik.md/learnaboutlasik/visualacuitytesting.php&amp;psig=AFQjCNFiZGHvg4isTzw5199gsnFnLGJxLg&amp;ust=14977113014254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www.google.com/url?sa=i&amp;rct=j&amp;q=&amp;esrc=s&amp;source=images&amp;cd=&amp;cad=rja&amp;uact=8&amp;ved=0ahUKEwjs_qSQ1MLUAhXC8z4KHdcnCiAQjRwIBw&amp;url=http://www.perkinselearning.org/videos/webcast/visual-fields&amp;psig=AFQjCNFyTM_PPvRuK2rIxPM6s_eZJx5dBQ&amp;ust=149771185127715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www.google.com/url?sa=i&amp;rct=j&amp;q=&amp;esrc=s&amp;source=images&amp;cd=&amp;cad=rja&amp;uact=8&amp;ved=0ahUKEwiEnZ_02cLUAhVIFT4KHcDwAHcQjRwIBw&amp;url=http://www.allaboutvision.com/eye-exam/contrast-sensitivity.htm&amp;psig=AFQjCNFJOsKmrqfKvp-0KeySwLw16vYJeQ&amp;ust=149771268883647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austinchronicle.com/daily/news/2009-10-12/893241/" TargetMode="External"/><Relationship Id="rId3" Type="http://schemas.openxmlformats.org/officeDocument/2006/relationships/image" Target="../media/image13.jpeg"/><Relationship Id="rId7"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www.google.com/url?sa=i&amp;rct=j&amp;q=&amp;esrc=s&amp;source=images&amp;cd=&amp;cad=rja&amp;uact=8&amp;ved=0ahUKEwjKqZWu4MnUAhVKXD4KHQcjCuwQjRwIBw&amp;url=http://www.foldingsticks.com/White-Canes/folding-white-cane-4-section.html&amp;psig=AFQjCNH9P4UnSnDWUkFMuylMugmBDBLWGQ&amp;ust=1497956295923032" TargetMode="External"/><Relationship Id="rId5" Type="http://schemas.openxmlformats.org/officeDocument/2006/relationships/image" Target="../media/image17.png"/><Relationship Id="rId4" Type="http://schemas.openxmlformats.org/officeDocument/2006/relationships/hyperlink" Target="https://qba.asn.au/living-with-blindness/history-of-the-white-cane/" TargetMode="External"/><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hyperlink" Target="http://www.google.com/url?sa=i&amp;rct=j&amp;q=&amp;esrc=s&amp;source=images&amp;cd=&amp;cad=rja&amp;uact=8&amp;ved=0ahUKEwjQy7fG2snUAhWSZj4KHWc4AakQjRwIBw&amp;url=http://www.humanware.ca/web/en/documentation/breeze_1_0_user_guide.htm&amp;psig=AFQjCNH1ud068wWx32WRXXBi1QeUzMKk1A&amp;ust=149795472640147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www.google.com/url?sa=i&amp;rct=j&amp;q=&amp;esrc=s&amp;source=images&amp;cd=&amp;cad=rja&amp;uact=8&amp;ved=0ahUKEwi6r4S77MnUAhUDPD4KHbl2BxoQjRwIBw&amp;url=http://www.androidauthority.com/android-vs-ios-682005/&amp;psig=AFQjCNFcccG8HVIVm4SNfaPMtEC8Lpwdmg&amp;ust=149795952767657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www.google.com/url?sa=i&amp;rct=j&amp;q=&amp;esrc=s&amp;source=images&amp;cd=&amp;cad=rja&amp;uact=8&amp;ved=0ahUKEwj8r5KE78nUAhUGWz4KHWGUA5IQjRwIBw&amp;url=http://www.orcam.com/about/&amp;psig=AFQjCNFK9X8VdAcFtrenGqMGFSq9N9uapg&amp;ust=149796026159390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3.jpeg"/><Relationship Id="rId7" Type="http://schemas.openxmlformats.org/officeDocument/2006/relationships/hyperlink" Target="http://www.google.com/url?sa=i&amp;rct=j&amp;q=&amp;esrc=s&amp;source=images&amp;cd=&amp;cad=rja&amp;uact=8&amp;ved=0ahUKEwiyntes-cnUAhWHHT4KHdLzAcQQjRwIBw&amp;url=http://www.kofflersales.com/blog/reflective-tape-cat/&amp;psig=AFQjCNEAItHG02jCPo_30UQei42FVp0glg&amp;ust=1497962922055697" TargetMode="Externa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hyperlink" Target="http://www.google.com/url?sa=i&amp;rct=j&amp;q=&amp;esrc=s&amp;source=images&amp;cd=&amp;cad=rja&amp;uact=8&amp;ved=0ahUKEwi9sZT9-MnUAhXJGz4KHaLXCkUQjRwIBw&amp;url=http://www.kofflersales.com/p/safety-glow-in-the-dark-anti-slip-tape.asp&amp;psig=AFQjCNEAItHG02jCPo_30UQei42FVp0glg&amp;ust=1497962922055697" TargetMode="Externa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jbaker@goodwillfingerlakes.org" TargetMode="External"/><Relationship Id="rId7" Type="http://schemas.openxmlformats.org/officeDocument/2006/relationships/image" Target="../media/image5.jpeg"/><Relationship Id="rId2" Type="http://schemas.openxmlformats.org/officeDocument/2006/relationships/hyperlink" Target="mailto:nllewellyn@goodwillfingerlakes.org" TargetMode="External"/><Relationship Id="rId1" Type="http://schemas.openxmlformats.org/officeDocument/2006/relationships/slideLayout" Target="../slideLayouts/slideLayout1.xml"/><Relationship Id="rId6" Type="http://schemas.openxmlformats.org/officeDocument/2006/relationships/hyperlink" Target="mailto:jbrath@goodwillfingerlakes.org" TargetMode="External"/><Relationship Id="rId5" Type="http://schemas.openxmlformats.org/officeDocument/2006/relationships/hyperlink" Target="mailto:jvahey@goodwillfingerlakes.org" TargetMode="External"/><Relationship Id="rId4" Type="http://schemas.openxmlformats.org/officeDocument/2006/relationships/hyperlink" Target="mailto:jhallahan@goodwillfingerlak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rability.org/Online-Training/archiv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jonesp@purdue.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8080375" cy="1111393"/>
          </a:xfrm>
        </p:spPr>
        <p:txBody>
          <a:bodyPr>
            <a:normAutofit fontScale="90000"/>
          </a:bodyPr>
          <a:lstStyle/>
          <a:p>
            <a:pPr algn="ctr"/>
            <a:r>
              <a:rPr lang="en-US" sz="4000" dirty="0">
                <a:latin typeface="Arial Black" panose="020B0A04020102020204" pitchFamily="34" charset="0"/>
              </a:rPr>
              <a:t>Maximizing </a:t>
            </a:r>
            <a:r>
              <a:rPr lang="en-US" sz="4000" dirty="0" smtClean="0">
                <a:latin typeface="Arial Black" panose="020B0A04020102020204" pitchFamily="34" charset="0"/>
              </a:rPr>
              <a:t>Vision</a:t>
            </a:r>
            <a:br>
              <a:rPr lang="en-US" sz="4000" dirty="0" smtClean="0">
                <a:latin typeface="Arial Black" panose="020B0A04020102020204" pitchFamily="34" charset="0"/>
              </a:rPr>
            </a:br>
            <a:r>
              <a:rPr lang="en-US" sz="3600" dirty="0">
                <a:latin typeface="Arial Rounded MT Bold" panose="020F0704030504030204" pitchFamily="34" charset="0"/>
              </a:rPr>
              <a:t>Tools and Techniques for Individuals With Visual Impairments </a:t>
            </a:r>
            <a:br>
              <a:rPr lang="en-US" sz="3600" dirty="0">
                <a:latin typeface="Arial Rounded MT Bold" panose="020F0704030504030204" pitchFamily="34" charset="0"/>
              </a:rPr>
            </a:br>
            <a:r>
              <a:rPr lang="en-US" sz="2200" b="1" dirty="0" smtClean="0">
                <a:solidFill>
                  <a:srgbClr val="FF0000"/>
                </a:solidFill>
              </a:rPr>
              <a:t/>
            </a:r>
            <a:br>
              <a:rPr lang="en-US" sz="2200" b="1" dirty="0" smtClean="0">
                <a:solidFill>
                  <a:srgbClr val="FF0000"/>
                </a:solidFill>
              </a:rPr>
            </a:br>
            <a:r>
              <a:rPr lang="en-US" sz="3100" dirty="0" smtClean="0">
                <a:solidFill>
                  <a:srgbClr val="FF0000"/>
                </a:solidFill>
              </a:rPr>
              <a:t>ABVI – Goodwill of the Finger Lakers</a:t>
            </a:r>
            <a:br>
              <a:rPr lang="en-US" sz="3100" dirty="0" smtClean="0">
                <a:solidFill>
                  <a:srgbClr val="FF0000"/>
                </a:solidFill>
              </a:rPr>
            </a:br>
            <a:r>
              <a:rPr lang="en-US" sz="1300" b="1" dirty="0" smtClean="0">
                <a:solidFill>
                  <a:schemeClr val="bg1">
                    <a:lumMod val="50000"/>
                  </a:schemeClr>
                </a:solidFill>
              </a:rPr>
              <a:t/>
            </a:r>
            <a:br>
              <a:rPr lang="en-US" sz="1300" b="1" dirty="0" smtClean="0">
                <a:solidFill>
                  <a:schemeClr val="bg1">
                    <a:lumMod val="50000"/>
                  </a:schemeClr>
                </a:solidFill>
              </a:rPr>
            </a:br>
            <a:r>
              <a:rPr lang="en-US" sz="2700" dirty="0" smtClean="0">
                <a:solidFill>
                  <a:srgbClr val="FF0000"/>
                </a:solidFill>
              </a:rPr>
              <a:t>AgrAbility </a:t>
            </a:r>
            <a:r>
              <a:rPr lang="en-US" sz="2700" dirty="0" smtClean="0">
                <a:solidFill>
                  <a:srgbClr val="FF0000"/>
                </a:solidFill>
              </a:rPr>
              <a:t>Webinar Series</a:t>
            </a:r>
            <a:br>
              <a:rPr lang="en-US" sz="2700" dirty="0" smtClean="0">
                <a:solidFill>
                  <a:srgbClr val="FF0000"/>
                </a:solidFill>
              </a:rPr>
            </a:br>
            <a:r>
              <a:rPr lang="en-US" sz="2700" dirty="0" smtClean="0">
                <a:solidFill>
                  <a:srgbClr val="FF0000"/>
                </a:solidFill>
              </a:rPr>
              <a:t>Monday, June 19, </a:t>
            </a:r>
            <a:r>
              <a:rPr lang="en-US" sz="2700" dirty="0" smtClean="0">
                <a:solidFill>
                  <a:srgbClr val="FF0000"/>
                </a:solidFill>
              </a:rPr>
              <a:t>2017</a:t>
            </a:r>
            <a:br>
              <a:rPr lang="en-US" sz="2700" dirty="0" smtClean="0">
                <a:solidFill>
                  <a:srgbClr val="FF0000"/>
                </a:solidFill>
              </a:rPr>
            </a:br>
            <a:r>
              <a:rPr lang="en-US" sz="2700" dirty="0" smtClean="0">
                <a:solidFill>
                  <a:srgbClr val="FF0000"/>
                </a:solidFill>
              </a:rPr>
              <a:t>2:00 p.m</a:t>
            </a:r>
            <a:r>
              <a:rPr lang="en-US" sz="2700" dirty="0" smtClean="0">
                <a:solidFill>
                  <a:srgbClr val="FF0000"/>
                </a:solidFill>
              </a:rPr>
              <a:t>. ET</a:t>
            </a:r>
            <a:r>
              <a:rPr lang="en-US" b="1" dirty="0" smtClean="0">
                <a:latin typeface="+mj-lt"/>
              </a:rPr>
              <a:t/>
            </a:r>
            <a:br>
              <a:rPr lang="en-US" b="1" dirty="0" smtClean="0">
                <a:latin typeface="+mj-lt"/>
              </a:rPr>
            </a:br>
            <a:endParaRPr lang="en-US" dirty="0">
              <a:latin typeface="+mj-lt"/>
            </a:endParaRPr>
          </a:p>
        </p:txBody>
      </p:sp>
      <p:pic>
        <p:nvPicPr>
          <p:cNvPr id="4" name="Picture 3" title="AgrAbility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9733" y="381000"/>
            <a:ext cx="5251142" cy="1147253"/>
          </a:xfrm>
          <a:prstGeom prst="rect">
            <a:avLst/>
          </a:prstGeom>
        </p:spPr>
      </p:pic>
    </p:spTree>
    <p:extLst>
      <p:ext uri="{BB962C8B-B14F-4D97-AF65-F5344CB8AC3E}">
        <p14:creationId xmlns:p14="http://schemas.microsoft.com/office/powerpoint/2010/main" val="85808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l"/>
            <a:r>
              <a:rPr lang="en-US" sz="4000" dirty="0" smtClean="0">
                <a:latin typeface="Arial Black" panose="020B0A04020102020204" pitchFamily="34" charset="0"/>
              </a:rPr>
              <a:t>Protect What We’ve Got!</a:t>
            </a:r>
            <a:endParaRPr lang="en-US" sz="4000" dirty="0">
              <a:latin typeface="Arial Black" panose="020B0A04020102020204" pitchFamily="34" charset="0"/>
            </a:endParaRPr>
          </a:p>
        </p:txBody>
      </p:sp>
      <p:sp>
        <p:nvSpPr>
          <p:cNvPr id="3" name="Subtitle 2"/>
          <p:cNvSpPr>
            <a:spLocks noGrp="1"/>
          </p:cNvSpPr>
          <p:nvPr>
            <p:ph type="subTitle" idx="1"/>
          </p:nvPr>
        </p:nvSpPr>
        <p:spPr>
          <a:xfrm>
            <a:off x="0" y="4519256"/>
            <a:ext cx="6248400" cy="2338744"/>
          </a:xfrm>
          <a:solidFill>
            <a:schemeClr val="bg1"/>
          </a:solidFill>
        </p:spPr>
        <p:txBody>
          <a:bodyPr>
            <a:noAutofit/>
          </a:bodyPr>
          <a:lstStyle/>
          <a:p>
            <a:pPr algn="ctr"/>
            <a:r>
              <a:rPr lang="en-US" sz="2600" dirty="0" smtClean="0">
                <a:latin typeface="Arial Rounded MT Bold" panose="020F0704030504030204" pitchFamily="34" charset="0"/>
              </a:rPr>
              <a:t>Prevent Blindness America estimates 90% of eye injuries are preventable.</a:t>
            </a:r>
          </a:p>
          <a:p>
            <a:pPr algn="ctr"/>
            <a:r>
              <a:rPr lang="en-US" sz="2600" dirty="0" smtClean="0">
                <a:latin typeface="Arial Rounded MT Bold" panose="020F0704030504030204" pitchFamily="34" charset="0"/>
              </a:rPr>
              <a:t>Selecting appropriate protection from sun; particles; sparks and </a:t>
            </a:r>
          </a:p>
          <a:p>
            <a:pPr algn="ctr"/>
            <a:r>
              <a:rPr lang="en-US" sz="2600" dirty="0" smtClean="0">
                <a:latin typeface="Arial Rounded MT Bold" panose="020F0704030504030204" pitchFamily="34" charset="0"/>
              </a:rPr>
              <a:t>chemicals is key!</a:t>
            </a: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7" y="1371600"/>
            <a:ext cx="2630037"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90030"/>
            <a:ext cx="2644559" cy="16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396752"/>
            <a:ext cx="2719388" cy="178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947021"/>
            <a:ext cx="3200400" cy="15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099066"/>
            <a:ext cx="290714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Tree>
    <p:extLst>
      <p:ext uri="{BB962C8B-B14F-4D97-AF65-F5344CB8AC3E}">
        <p14:creationId xmlns:p14="http://schemas.microsoft.com/office/powerpoint/2010/main" val="343888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l"/>
            <a:r>
              <a:rPr lang="en-US" sz="4000" dirty="0" smtClean="0">
                <a:latin typeface="Arial Black" panose="020B0A04020102020204" pitchFamily="34" charset="0"/>
              </a:rPr>
              <a:t>Aspects of Vision Loss</a:t>
            </a:r>
            <a:endParaRPr lang="en-US" sz="40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
        <p:nvSpPr>
          <p:cNvPr id="4" name="TextBox 3"/>
          <p:cNvSpPr txBox="1"/>
          <p:nvPr/>
        </p:nvSpPr>
        <p:spPr>
          <a:xfrm>
            <a:off x="609600" y="1554657"/>
            <a:ext cx="5295900" cy="3200876"/>
          </a:xfrm>
          <a:prstGeom prst="rect">
            <a:avLst/>
          </a:prstGeom>
          <a:noFill/>
        </p:spPr>
        <p:txBody>
          <a:bodyPr wrap="square" rtlCol="0">
            <a:spAutoFit/>
          </a:bodyPr>
          <a:lstStyle/>
          <a:p>
            <a:r>
              <a:rPr lang="en-US" sz="2200" b="1" u="sng" dirty="0" smtClean="0">
                <a:solidFill>
                  <a:schemeClr val="tx2">
                    <a:lumMod val="60000"/>
                    <a:lumOff val="40000"/>
                  </a:schemeClr>
                </a:solidFill>
              </a:rPr>
              <a:t>Visual Acuity </a:t>
            </a:r>
          </a:p>
          <a:p>
            <a:r>
              <a:rPr lang="en-US" dirty="0" smtClean="0">
                <a:solidFill>
                  <a:schemeClr val="tx1">
                    <a:lumMod val="50000"/>
                    <a:lumOff val="50000"/>
                  </a:schemeClr>
                </a:solidFill>
              </a:rPr>
              <a:t>The sharpness </a:t>
            </a:r>
            <a:r>
              <a:rPr lang="en-US" dirty="0">
                <a:solidFill>
                  <a:schemeClr val="tx1">
                    <a:lumMod val="50000"/>
                    <a:lumOff val="50000"/>
                  </a:schemeClr>
                </a:solidFill>
              </a:rPr>
              <a:t>of vision, measured by the ability to discern letters or numbers at a given distance according to a fixed </a:t>
            </a:r>
            <a:r>
              <a:rPr lang="en-US" dirty="0" smtClean="0">
                <a:solidFill>
                  <a:schemeClr val="tx1">
                    <a:lumMod val="50000"/>
                    <a:lumOff val="50000"/>
                  </a:schemeClr>
                </a:solidFill>
              </a:rPr>
              <a:t>standard.</a:t>
            </a:r>
          </a:p>
          <a:p>
            <a:endParaRPr lang="en-US" dirty="0">
              <a:solidFill>
                <a:schemeClr val="tx1">
                  <a:lumMod val="50000"/>
                  <a:lumOff val="50000"/>
                </a:schemeClr>
              </a:solidFill>
            </a:endParaRPr>
          </a:p>
          <a:p>
            <a:r>
              <a:rPr lang="en-US" dirty="0">
                <a:solidFill>
                  <a:schemeClr val="tx1">
                    <a:lumMod val="50000"/>
                    <a:lumOff val="50000"/>
                  </a:schemeClr>
                </a:solidFill>
              </a:rPr>
              <a:t>20/20 vision means what is at 20 feet appears to be at 20 feet.  20/200  means what is at 20 feet appears as if 200 feet away</a:t>
            </a:r>
            <a:r>
              <a:rPr lang="en-US" dirty="0" smtClean="0">
                <a:solidFill>
                  <a:schemeClr val="tx1">
                    <a:lumMod val="50000"/>
                    <a:lumOff val="50000"/>
                  </a:schemeClr>
                </a:solidFill>
              </a:rPr>
              <a:t>.</a:t>
            </a:r>
          </a:p>
          <a:p>
            <a:endParaRPr lang="en-US" dirty="0">
              <a:solidFill>
                <a:schemeClr val="tx1">
                  <a:lumMod val="50000"/>
                  <a:lumOff val="50000"/>
                </a:schemeClr>
              </a:solidFill>
            </a:endParaRPr>
          </a:p>
          <a:p>
            <a:endParaRPr lang="en-US" dirty="0"/>
          </a:p>
        </p:txBody>
      </p:sp>
      <p:pic>
        <p:nvPicPr>
          <p:cNvPr id="1028" name="Picture 4" descr="Image result for visual acui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295400"/>
            <a:ext cx="2486025" cy="415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l"/>
            <a:r>
              <a:rPr lang="en-US" sz="4000" dirty="0" smtClean="0">
                <a:latin typeface="Arial Black" panose="020B0A04020102020204" pitchFamily="34" charset="0"/>
              </a:rPr>
              <a:t>Aspects of Vision Loss</a:t>
            </a:r>
            <a:endParaRPr lang="en-US" sz="40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
        <p:nvSpPr>
          <p:cNvPr id="4" name="TextBox 3"/>
          <p:cNvSpPr txBox="1"/>
          <p:nvPr/>
        </p:nvSpPr>
        <p:spPr>
          <a:xfrm>
            <a:off x="3996250" y="1676400"/>
            <a:ext cx="4783162" cy="2492990"/>
          </a:xfrm>
          <a:prstGeom prst="rect">
            <a:avLst/>
          </a:prstGeom>
          <a:noFill/>
        </p:spPr>
        <p:txBody>
          <a:bodyPr wrap="square" rtlCol="0">
            <a:spAutoFit/>
          </a:bodyPr>
          <a:lstStyle/>
          <a:p>
            <a:r>
              <a:rPr lang="en-US" sz="2200" b="1" u="sng" dirty="0" smtClean="0">
                <a:solidFill>
                  <a:schemeClr val="tx2">
                    <a:lumMod val="60000"/>
                    <a:lumOff val="40000"/>
                  </a:schemeClr>
                </a:solidFill>
              </a:rPr>
              <a:t>Visual Field</a:t>
            </a:r>
          </a:p>
          <a:p>
            <a:r>
              <a:rPr lang="en-US" sz="2000" dirty="0" smtClean="0"/>
              <a:t>Refers to </a:t>
            </a:r>
            <a:r>
              <a:rPr lang="en-US" sz="2000" dirty="0"/>
              <a:t>the total area in which objects can be seen in the side (peripheral) vision as you focus your eyes on a central point.</a:t>
            </a:r>
            <a:endParaRPr lang="en-US" sz="2000" b="1" dirty="0" smtClean="0">
              <a:solidFill>
                <a:schemeClr val="tx2">
                  <a:lumMod val="60000"/>
                  <a:lumOff val="40000"/>
                </a:schemeClr>
              </a:solidFill>
            </a:endParaRPr>
          </a:p>
          <a:p>
            <a:endParaRPr lang="en-US" b="1" dirty="0" smtClean="0">
              <a:solidFill>
                <a:schemeClr val="tx2">
                  <a:lumMod val="60000"/>
                  <a:lumOff val="40000"/>
                </a:schemeClr>
              </a:solidFill>
            </a:endParaRPr>
          </a:p>
          <a:p>
            <a:endParaRPr lang="en-US" b="1" dirty="0">
              <a:solidFill>
                <a:schemeClr val="tx2">
                  <a:lumMod val="60000"/>
                  <a:lumOff val="40000"/>
                </a:schemeClr>
              </a:solidFill>
            </a:endParaRPr>
          </a:p>
          <a:p>
            <a:endParaRPr lang="en-US" dirty="0"/>
          </a:p>
        </p:txBody>
      </p:sp>
      <p:pic>
        <p:nvPicPr>
          <p:cNvPr id="1030" name="Picture 6" descr="Image result for visual fiel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19" y="1739451"/>
            <a:ext cx="3531753" cy="235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5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l"/>
            <a:r>
              <a:rPr lang="en-US" sz="4000" dirty="0" smtClean="0">
                <a:latin typeface="Arial Black" panose="020B0A04020102020204" pitchFamily="34" charset="0"/>
              </a:rPr>
              <a:t>Aspects of Vision Loss</a:t>
            </a:r>
            <a:endParaRPr lang="en-US" sz="40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
        <p:nvSpPr>
          <p:cNvPr id="4" name="TextBox 3"/>
          <p:cNvSpPr txBox="1"/>
          <p:nvPr/>
        </p:nvSpPr>
        <p:spPr>
          <a:xfrm>
            <a:off x="685800" y="1600200"/>
            <a:ext cx="4267200" cy="1815882"/>
          </a:xfrm>
          <a:prstGeom prst="rect">
            <a:avLst/>
          </a:prstGeom>
          <a:noFill/>
        </p:spPr>
        <p:txBody>
          <a:bodyPr wrap="square" rtlCol="0">
            <a:spAutoFit/>
          </a:bodyPr>
          <a:lstStyle/>
          <a:p>
            <a:r>
              <a:rPr lang="en-US" sz="2200" b="1" u="sng" dirty="0" smtClean="0">
                <a:solidFill>
                  <a:schemeClr val="tx2">
                    <a:lumMod val="60000"/>
                    <a:lumOff val="40000"/>
                  </a:schemeClr>
                </a:solidFill>
              </a:rPr>
              <a:t>Contrast Sensitivity</a:t>
            </a:r>
          </a:p>
          <a:p>
            <a:r>
              <a:rPr lang="en-US" dirty="0" smtClean="0"/>
              <a:t>An important </a:t>
            </a:r>
            <a:r>
              <a:rPr lang="en-US" dirty="0"/>
              <a:t>measure of visual function, especially in situations of low light, fog or glare, when the </a:t>
            </a:r>
            <a:r>
              <a:rPr lang="en-US" b="1" dirty="0"/>
              <a:t>contrast</a:t>
            </a:r>
            <a:r>
              <a:rPr lang="en-US" dirty="0"/>
              <a:t> between objects and their background often is reduced. </a:t>
            </a:r>
          </a:p>
        </p:txBody>
      </p:sp>
      <p:pic>
        <p:nvPicPr>
          <p:cNvPr id="3074" name="Picture 2" descr="Image result for contrast sensitivi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75" y="1428897"/>
            <a:ext cx="3143250" cy="4095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3493322"/>
            <a:ext cx="4191000" cy="1200329"/>
          </a:xfrm>
          <a:prstGeom prst="rect">
            <a:avLst/>
          </a:prstGeom>
          <a:solidFill>
            <a:schemeClr val="tx1"/>
          </a:solidFill>
        </p:spPr>
        <p:txBody>
          <a:bodyPr wrap="square" rtlCol="0">
            <a:spAutoFit/>
          </a:bodyPr>
          <a:lstStyle/>
          <a:p>
            <a:r>
              <a:rPr lang="en-US" b="1" dirty="0">
                <a:solidFill>
                  <a:schemeClr val="bg1"/>
                </a:solidFill>
              </a:rPr>
              <a:t>Changes in contrast may improve an individual’s ability to see items and read.  Technology makes this possible in many ways</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50775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042" y="604903"/>
            <a:ext cx="4649958" cy="762000"/>
          </a:xfrm>
        </p:spPr>
        <p:txBody>
          <a:bodyPr>
            <a:normAutofit/>
          </a:bodyPr>
          <a:lstStyle/>
          <a:p>
            <a:pPr algn="l"/>
            <a:r>
              <a:rPr lang="en-US" sz="4000" dirty="0" smtClean="0">
                <a:latin typeface="Arial Black" panose="020B0A04020102020204" pitchFamily="34" charset="0"/>
              </a:rPr>
              <a:t>Cane Types </a:t>
            </a:r>
            <a:endParaRPr lang="en-US" sz="40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pic>
        <p:nvPicPr>
          <p:cNvPr id="2050" name="Picture 2" descr="Image result for white ca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981200"/>
            <a:ext cx="2639971" cy="40124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7" name="Picture 9" descr="Image result for white ca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154196"/>
            <a:ext cx="2438400" cy="346363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4" name="AutoShape 11" descr="https://image.made-in-china.com/43f34j00yBaTkmSlkZVb/New-Ultrasonic-Blind-Cane-C90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1" name="Picture 13" descr="Image result for white can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471" y="1676400"/>
            <a:ext cx="3849729" cy="288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60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l"/>
            <a:r>
              <a:rPr lang="en-US" sz="4000" dirty="0" smtClean="0">
                <a:latin typeface="Arial Black" panose="020B0A04020102020204" pitchFamily="34" charset="0"/>
              </a:rPr>
              <a:t>Cane Tips</a:t>
            </a:r>
            <a:endParaRPr lang="en-US" sz="4000" dirty="0">
              <a:latin typeface="Arial Black" panose="020B0A04020102020204" pitchFamily="34" charset="0"/>
            </a:endParaRPr>
          </a:p>
        </p:txBody>
      </p:sp>
      <p:sp>
        <p:nvSpPr>
          <p:cNvPr id="3" name="Subtitle 2"/>
          <p:cNvSpPr>
            <a:spLocks noGrp="1"/>
          </p:cNvSpPr>
          <p:nvPr>
            <p:ph type="subTitle" idx="1"/>
          </p:nvPr>
        </p:nvSpPr>
        <p:spPr>
          <a:xfrm>
            <a:off x="2743200" y="1553308"/>
            <a:ext cx="3733800" cy="1684123"/>
          </a:xfrm>
          <a:solidFill>
            <a:schemeClr val="bg1"/>
          </a:solidFill>
        </p:spPr>
        <p:txBody>
          <a:bodyPr>
            <a:noAutofit/>
          </a:bodyPr>
          <a:lstStyle/>
          <a:p>
            <a:pPr algn="l"/>
            <a:r>
              <a:rPr lang="en-US" sz="2000" b="1" dirty="0" smtClean="0">
                <a:latin typeface="Calibri" panose="020F0502020204030204" pitchFamily="34" charset="0"/>
              </a:rPr>
              <a:t>Just as different canes are appropriate in different settings, cane tips make a difference as well.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2209800" cy="367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5" y="2743200"/>
            <a:ext cx="3600450" cy="2094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s://www.maxiaids.com/Media/Thumbs/0015/0015475-ambutech-dakota-disk-cane-tip-whi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1187" y="2900211"/>
            <a:ext cx="2920413" cy="292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6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l"/>
            <a:r>
              <a:rPr lang="en-US" sz="4000" dirty="0" err="1" smtClean="0">
                <a:latin typeface="Arial Black" panose="020B0A04020102020204" pitchFamily="34" charset="0"/>
              </a:rPr>
              <a:t>iGlasses</a:t>
            </a:r>
            <a:endParaRPr lang="en-US" sz="4000" dirty="0">
              <a:latin typeface="Arial Black" panose="020B0A04020102020204" pitchFamily="34" charset="0"/>
            </a:endParaRPr>
          </a:p>
        </p:txBody>
      </p:sp>
      <p:sp>
        <p:nvSpPr>
          <p:cNvPr id="3" name="Subtitle 2"/>
          <p:cNvSpPr>
            <a:spLocks noGrp="1"/>
          </p:cNvSpPr>
          <p:nvPr>
            <p:ph type="subTitle" idx="1"/>
          </p:nvPr>
        </p:nvSpPr>
        <p:spPr>
          <a:xfrm>
            <a:off x="4953000" y="1905000"/>
            <a:ext cx="3733800" cy="3048000"/>
          </a:xfrm>
          <a:solidFill>
            <a:schemeClr val="bg1"/>
          </a:solidFill>
        </p:spPr>
        <p:txBody>
          <a:bodyPr>
            <a:noAutofit/>
          </a:bodyPr>
          <a:lstStyle/>
          <a:p>
            <a:pPr algn="ctr"/>
            <a:r>
              <a:rPr lang="en-US" sz="2600" dirty="0" smtClean="0">
                <a:latin typeface="Arial Rounded MT Bold" panose="020F0704030504030204" pitchFamily="34" charset="0"/>
              </a:rPr>
              <a:t>  </a:t>
            </a: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
        <p:nvSpPr>
          <p:cNvPr id="4" name="Rectangle 3"/>
          <p:cNvSpPr/>
          <p:nvPr/>
        </p:nvSpPr>
        <p:spPr>
          <a:xfrm>
            <a:off x="609600" y="1447800"/>
            <a:ext cx="8077200" cy="1323439"/>
          </a:xfrm>
          <a:prstGeom prst="rect">
            <a:avLst/>
          </a:prstGeom>
        </p:spPr>
        <p:txBody>
          <a:bodyPr wrap="square">
            <a:spAutoFit/>
          </a:bodyPr>
          <a:lstStyle/>
          <a:p>
            <a:r>
              <a:rPr lang="en-US" sz="2000" b="1" dirty="0" smtClean="0">
                <a:solidFill>
                  <a:schemeClr val="tx2">
                    <a:lumMod val="75000"/>
                  </a:schemeClr>
                </a:solidFill>
                <a:latin typeface="Calibri" panose="020F0502020204030204" pitchFamily="34" charset="0"/>
              </a:rPr>
              <a:t>While a cane assists with objects below the waist, </a:t>
            </a:r>
            <a:r>
              <a:rPr lang="en-US" sz="2000" b="1" dirty="0" err="1" smtClean="0">
                <a:solidFill>
                  <a:schemeClr val="tx2">
                    <a:lumMod val="75000"/>
                  </a:schemeClr>
                </a:solidFill>
                <a:latin typeface="Calibri" panose="020F0502020204030204" pitchFamily="34" charset="0"/>
              </a:rPr>
              <a:t>iGlasses</a:t>
            </a:r>
            <a:r>
              <a:rPr lang="en-US" sz="2000" b="1" dirty="0" smtClean="0">
                <a:solidFill>
                  <a:schemeClr val="tx2">
                    <a:lumMod val="75000"/>
                  </a:schemeClr>
                </a:solidFill>
                <a:latin typeface="Calibri" panose="020F0502020204030204" pitchFamily="34" charset="0"/>
              </a:rPr>
              <a:t> utilize </a:t>
            </a:r>
            <a:r>
              <a:rPr lang="en-US" sz="2000" b="1" dirty="0" err="1" smtClean="0">
                <a:solidFill>
                  <a:schemeClr val="tx2">
                    <a:lumMod val="75000"/>
                  </a:schemeClr>
                </a:solidFill>
                <a:latin typeface="Calibri" panose="020F0502020204030204" pitchFamily="34" charset="0"/>
              </a:rPr>
              <a:t>ultasonic</a:t>
            </a:r>
            <a:r>
              <a:rPr lang="en-US" sz="2000" b="1" dirty="0" smtClean="0">
                <a:solidFill>
                  <a:schemeClr val="tx2">
                    <a:lumMod val="75000"/>
                  </a:schemeClr>
                </a:solidFill>
                <a:latin typeface="Calibri" panose="020F0502020204030204" pitchFamily="34" charset="0"/>
              </a:rPr>
              <a:t> sensors to detect items above the waist such as tree branches.</a:t>
            </a:r>
          </a:p>
          <a:p>
            <a:endParaRPr lang="en-US" sz="2000" b="1" dirty="0">
              <a:solidFill>
                <a:schemeClr val="tx2">
                  <a:lumMod val="75000"/>
                </a:schemeClr>
              </a:solidFill>
              <a:latin typeface="Calibri" panose="020F0502020204030204" pitchFamily="34" charset="0"/>
            </a:endParaRPr>
          </a:p>
          <a:p>
            <a:r>
              <a:rPr lang="en-US" sz="2000" b="1" dirty="0" smtClean="0">
                <a:solidFill>
                  <a:schemeClr val="tx2">
                    <a:lumMod val="75000"/>
                  </a:schemeClr>
                </a:solidFill>
                <a:latin typeface="Calibri" panose="020F0502020204030204" pitchFamily="34" charset="0"/>
              </a:rPr>
              <a:t>As </a:t>
            </a:r>
            <a:r>
              <a:rPr lang="en-US" sz="2000" b="1" dirty="0">
                <a:solidFill>
                  <a:schemeClr val="tx2">
                    <a:lumMod val="75000"/>
                  </a:schemeClr>
                </a:solidFill>
                <a:latin typeface="Calibri" panose="020F0502020204030204" pitchFamily="34" charset="0"/>
              </a:rPr>
              <a:t>obstacles get nearer the frequency of the vibration will increase.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2771239"/>
            <a:ext cx="45148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76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1"/>
            <a:ext cx="4114800" cy="762000"/>
          </a:xfrm>
        </p:spPr>
        <p:txBody>
          <a:bodyPr>
            <a:normAutofit fontScale="90000"/>
          </a:bodyPr>
          <a:lstStyle/>
          <a:p>
            <a:pPr algn="l"/>
            <a:r>
              <a:rPr lang="en-US" sz="4000" dirty="0" smtClean="0">
                <a:latin typeface="Arial Black" panose="020B0A04020102020204" pitchFamily="34" charset="0"/>
              </a:rPr>
              <a:t>Trekker Breeze</a:t>
            </a:r>
            <a:endParaRPr lang="en-US" sz="4000" dirty="0">
              <a:latin typeface="Arial Black" panose="020B0A04020102020204" pitchFamily="34" charset="0"/>
            </a:endParaRPr>
          </a:p>
        </p:txBody>
      </p:sp>
      <p:sp>
        <p:nvSpPr>
          <p:cNvPr id="3" name="Subtitle 2"/>
          <p:cNvSpPr>
            <a:spLocks noGrp="1"/>
          </p:cNvSpPr>
          <p:nvPr>
            <p:ph type="subTitle" idx="1"/>
          </p:nvPr>
        </p:nvSpPr>
        <p:spPr>
          <a:xfrm>
            <a:off x="4953000" y="1905000"/>
            <a:ext cx="3733800" cy="3048000"/>
          </a:xfrm>
          <a:solidFill>
            <a:schemeClr val="bg1"/>
          </a:solidFill>
        </p:spPr>
        <p:txBody>
          <a:bodyPr>
            <a:noAutofit/>
          </a:bodyPr>
          <a:lstStyle/>
          <a:p>
            <a:pPr algn="ctr"/>
            <a:r>
              <a:rPr lang="en-US" sz="2600" dirty="0" smtClean="0">
                <a:latin typeface="Arial Rounded MT Bold" panose="020F0704030504030204" pitchFamily="34" charset="0"/>
              </a:rPr>
              <a:t>  </a:t>
            </a: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pic>
        <p:nvPicPr>
          <p:cNvPr id="1030" name="Picture 6" descr="Image result for trekker breez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05462"/>
            <a:ext cx="3581400" cy="4452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19600" y="685800"/>
            <a:ext cx="4343400" cy="44781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Easy-to-use </a:t>
            </a:r>
            <a:r>
              <a:rPr lang="en-US" dirty="0"/>
              <a:t>device for people who are not sophisticated computer users </a:t>
            </a:r>
            <a:endParaRPr lang="en-US" dirty="0" smtClean="0"/>
          </a:p>
          <a:p>
            <a:pPr marL="285750" indent="-285750">
              <a:spcAft>
                <a:spcPts val="600"/>
              </a:spcAft>
              <a:buFont typeface="Arial" panose="020B0604020202020204" pitchFamily="34" charset="0"/>
              <a:buChar char="•"/>
            </a:pPr>
            <a:r>
              <a:rPr lang="en-US" dirty="0" smtClean="0"/>
              <a:t>GPS technology on </a:t>
            </a:r>
            <a:r>
              <a:rPr lang="en-US" dirty="0"/>
              <a:t>which you are walking. When you are about 30 feet from an intersection--the Breeze describes the intersection, for example, "Four-way intersection, Queens Boulevard crossing </a:t>
            </a:r>
            <a:r>
              <a:rPr lang="en-US" dirty="0" err="1"/>
              <a:t>Ascan</a:t>
            </a:r>
            <a:r>
              <a:rPr lang="en-US" dirty="0"/>
              <a:t> Avenue</a:t>
            </a:r>
            <a:r>
              <a:rPr lang="en-US" dirty="0" smtClean="0"/>
              <a:t>.“</a:t>
            </a:r>
          </a:p>
          <a:p>
            <a:pPr marL="285750" indent="-285750">
              <a:spcAft>
                <a:spcPts val="600"/>
              </a:spcAft>
              <a:buFont typeface="Arial" panose="020B0604020202020204" pitchFamily="34" charset="0"/>
              <a:buChar char="•"/>
            </a:pPr>
            <a:r>
              <a:rPr lang="en-US" dirty="0" smtClean="0"/>
              <a:t>Contains </a:t>
            </a:r>
            <a:r>
              <a:rPr lang="en-US" dirty="0"/>
              <a:t>points of interest from a commercial database, including restaurants, banks, schools, and gas </a:t>
            </a:r>
            <a:r>
              <a:rPr lang="en-US" dirty="0" smtClean="0"/>
              <a:t>stations.</a:t>
            </a:r>
          </a:p>
          <a:p>
            <a:endParaRPr lang="en-US" dirty="0"/>
          </a:p>
        </p:txBody>
      </p:sp>
    </p:spTree>
    <p:extLst>
      <p:ext uri="{BB962C8B-B14F-4D97-AF65-F5344CB8AC3E}">
        <p14:creationId xmlns:p14="http://schemas.microsoft.com/office/powerpoint/2010/main" val="21189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l"/>
            <a:r>
              <a:rPr lang="en-US" sz="4000" dirty="0" smtClean="0">
                <a:latin typeface="Arial Black" panose="020B0A04020102020204" pitchFamily="34" charset="0"/>
              </a:rPr>
              <a:t>Smart Phone Technology</a:t>
            </a:r>
            <a:endParaRPr lang="en-US" sz="4000" dirty="0">
              <a:latin typeface="Arial Black" panose="020B0A04020102020204" pitchFamily="34" charset="0"/>
            </a:endParaRPr>
          </a:p>
        </p:txBody>
      </p:sp>
      <p:sp>
        <p:nvSpPr>
          <p:cNvPr id="3" name="Subtitle 2"/>
          <p:cNvSpPr>
            <a:spLocks noGrp="1"/>
          </p:cNvSpPr>
          <p:nvPr>
            <p:ph type="subTitle" idx="1"/>
          </p:nvPr>
        </p:nvSpPr>
        <p:spPr>
          <a:xfrm>
            <a:off x="4953000" y="1905000"/>
            <a:ext cx="3733800" cy="3048000"/>
          </a:xfrm>
          <a:solidFill>
            <a:schemeClr val="bg1"/>
          </a:solidFill>
        </p:spPr>
        <p:txBody>
          <a:bodyPr>
            <a:noAutofit/>
          </a:bodyPr>
          <a:lstStyle/>
          <a:p>
            <a:pPr algn="ctr"/>
            <a:r>
              <a:rPr lang="en-US" sz="2600" dirty="0" smtClean="0">
                <a:latin typeface="Arial Rounded MT Bold" panose="020F0704030504030204" pitchFamily="34" charset="0"/>
              </a:rPr>
              <a:t>  </a:t>
            </a: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pic>
        <p:nvPicPr>
          <p:cNvPr id="5122" name="Picture 2" descr="Image result for ios or android for accessibilit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540412"/>
            <a:ext cx="512445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0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52" y="152400"/>
            <a:ext cx="4412348" cy="1360591"/>
          </a:xfrm>
        </p:spPr>
        <p:txBody>
          <a:bodyPr>
            <a:normAutofit/>
          </a:bodyPr>
          <a:lstStyle/>
          <a:p>
            <a:pPr algn="ctr"/>
            <a:r>
              <a:rPr lang="en-US" sz="4000" dirty="0" smtClean="0">
                <a:latin typeface="Arial Black" panose="020B0A04020102020204" pitchFamily="34" charset="0"/>
              </a:rPr>
              <a:t>Wearable Technology</a:t>
            </a:r>
            <a:endParaRPr lang="en-US" sz="4000" dirty="0">
              <a:latin typeface="Arial Black" panose="020B0A04020102020204" pitchFamily="34" charset="0"/>
            </a:endParaRPr>
          </a:p>
        </p:txBody>
      </p:sp>
      <p:sp>
        <p:nvSpPr>
          <p:cNvPr id="3" name="Subtitle 2"/>
          <p:cNvSpPr>
            <a:spLocks noGrp="1"/>
          </p:cNvSpPr>
          <p:nvPr>
            <p:ph type="subTitle" idx="1"/>
          </p:nvPr>
        </p:nvSpPr>
        <p:spPr>
          <a:xfrm>
            <a:off x="4953000" y="1905000"/>
            <a:ext cx="3733800" cy="3048000"/>
          </a:xfrm>
          <a:solidFill>
            <a:schemeClr val="bg1"/>
          </a:solidFill>
        </p:spPr>
        <p:txBody>
          <a:bodyPr>
            <a:noAutofit/>
          </a:bodyPr>
          <a:lstStyle/>
          <a:p>
            <a:pPr algn="ctr"/>
            <a:r>
              <a:rPr lang="en-US" sz="2600" dirty="0" smtClean="0">
                <a:latin typeface="Arial Rounded MT Bold" panose="020F0704030504030204" pitchFamily="34" charset="0"/>
              </a:rPr>
              <a:t>  </a:t>
            </a: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pic>
        <p:nvPicPr>
          <p:cNvPr id="6146" name="Picture 2" descr="https://nueyes.com/wp-content/uploads/2016/04/nueyeseas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2" y="1489545"/>
            <a:ext cx="4687325" cy="2761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9488" y="533400"/>
            <a:ext cx="4144623" cy="3970318"/>
          </a:xfrm>
          <a:prstGeom prst="rect">
            <a:avLst/>
          </a:prstGeom>
          <a:noFill/>
        </p:spPr>
        <p:txBody>
          <a:bodyPr wrap="square" rtlCol="0">
            <a:spAutoFit/>
          </a:bodyPr>
          <a:lstStyle/>
          <a:p>
            <a:r>
              <a:rPr lang="en-US" b="1" dirty="0" err="1" smtClean="0"/>
              <a:t>NuEyes</a:t>
            </a:r>
            <a:r>
              <a:rPr lang="en-US" b="1" dirty="0" smtClean="0"/>
              <a:t> Pro:</a:t>
            </a:r>
            <a:endParaRPr lang="en-US" b="1" dirty="0"/>
          </a:p>
          <a:p>
            <a:pPr marL="285750" indent="-285750">
              <a:buFont typeface="Arial" panose="020B0604020202020204" pitchFamily="34" charset="0"/>
              <a:buChar char="•"/>
            </a:pPr>
            <a:r>
              <a:rPr lang="en-US" dirty="0">
                <a:solidFill>
                  <a:schemeClr val="tx2">
                    <a:lumMod val="75000"/>
                  </a:schemeClr>
                </a:solidFill>
                <a:latin typeface="Calibri" panose="020F0502020204030204" pitchFamily="34" charset="0"/>
              </a:rPr>
              <a:t>Variable Magnification from </a:t>
            </a:r>
            <a:r>
              <a:rPr lang="en-US" dirty="0" smtClean="0">
                <a:solidFill>
                  <a:schemeClr val="tx2">
                    <a:lumMod val="75000"/>
                  </a:schemeClr>
                </a:solidFill>
                <a:latin typeface="Calibri" panose="020F0502020204030204" pitchFamily="34" charset="0"/>
              </a:rPr>
              <a:t>1x-12x</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Various </a:t>
            </a:r>
            <a:r>
              <a:rPr lang="en-US" dirty="0">
                <a:solidFill>
                  <a:schemeClr val="tx2">
                    <a:lumMod val="75000"/>
                  </a:schemeClr>
                </a:solidFill>
                <a:latin typeface="Calibri" panose="020F0502020204030204" pitchFamily="34" charset="0"/>
              </a:rPr>
              <a:t>contrast and color </a:t>
            </a:r>
            <a:r>
              <a:rPr lang="en-US" dirty="0" smtClean="0">
                <a:solidFill>
                  <a:schemeClr val="tx2">
                    <a:lumMod val="75000"/>
                  </a:schemeClr>
                </a:solidFill>
                <a:latin typeface="Calibri" panose="020F0502020204030204" pitchFamily="34" charset="0"/>
              </a:rPr>
              <a:t>changes</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Voice Activated</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Wireless</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Lightweight Design</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Text-to-Speech </a:t>
            </a:r>
            <a:r>
              <a:rPr lang="en-US" dirty="0">
                <a:solidFill>
                  <a:schemeClr val="tx2">
                    <a:lumMod val="75000"/>
                  </a:schemeClr>
                </a:solidFill>
                <a:latin typeface="Calibri" panose="020F0502020204030204" pitchFamily="34" charset="0"/>
              </a:rPr>
              <a:t>(</a:t>
            </a:r>
            <a:r>
              <a:rPr lang="en-US" dirty="0" smtClean="0">
                <a:solidFill>
                  <a:schemeClr val="tx2">
                    <a:lumMod val="75000"/>
                  </a:schemeClr>
                </a:solidFill>
                <a:latin typeface="Calibri" panose="020F0502020204030204" pitchFamily="34" charset="0"/>
              </a:rPr>
              <a:t>OCR)</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Stream </a:t>
            </a:r>
            <a:r>
              <a:rPr lang="en-US" dirty="0">
                <a:solidFill>
                  <a:schemeClr val="tx2">
                    <a:lumMod val="75000"/>
                  </a:schemeClr>
                </a:solidFill>
                <a:latin typeface="Calibri" panose="020F0502020204030204" pitchFamily="34" charset="0"/>
              </a:rPr>
              <a:t>TV and Movies to the </a:t>
            </a:r>
            <a:r>
              <a:rPr lang="en-US" dirty="0" smtClean="0">
                <a:solidFill>
                  <a:schemeClr val="tx2">
                    <a:lumMod val="75000"/>
                  </a:schemeClr>
                </a:solidFill>
                <a:latin typeface="Calibri" panose="020F0502020204030204" pitchFamily="34" charset="0"/>
              </a:rPr>
              <a:t>Glasses</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Full </a:t>
            </a:r>
            <a:r>
              <a:rPr lang="en-US" dirty="0">
                <a:solidFill>
                  <a:schemeClr val="tx2">
                    <a:lumMod val="75000"/>
                  </a:schemeClr>
                </a:solidFill>
                <a:latin typeface="Calibri" panose="020F0502020204030204" pitchFamily="34" charset="0"/>
              </a:rPr>
              <a:t>Android </a:t>
            </a:r>
            <a:r>
              <a:rPr lang="en-US" dirty="0" smtClean="0">
                <a:solidFill>
                  <a:schemeClr val="tx2">
                    <a:lumMod val="75000"/>
                  </a:schemeClr>
                </a:solidFill>
                <a:latin typeface="Calibri" panose="020F0502020204030204" pitchFamily="34" charset="0"/>
              </a:rPr>
              <a:t>Computer</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Internet Browser</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Email</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Full </a:t>
            </a:r>
            <a:r>
              <a:rPr lang="en-US" dirty="0">
                <a:solidFill>
                  <a:schemeClr val="tx2">
                    <a:lumMod val="75000"/>
                  </a:schemeClr>
                </a:solidFill>
                <a:latin typeface="Calibri" panose="020F0502020204030204" pitchFamily="34" charset="0"/>
              </a:rPr>
              <a:t>functions of an Android tablet with downloadable android </a:t>
            </a:r>
            <a:r>
              <a:rPr lang="en-US" dirty="0" smtClean="0">
                <a:solidFill>
                  <a:schemeClr val="tx2">
                    <a:lumMod val="75000"/>
                  </a:schemeClr>
                </a:solidFill>
                <a:latin typeface="Calibri" panose="020F0502020204030204" pitchFamily="34" charset="0"/>
              </a:rPr>
              <a:t>apps.</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Social </a:t>
            </a:r>
            <a:r>
              <a:rPr lang="en-US" dirty="0">
                <a:solidFill>
                  <a:schemeClr val="tx2">
                    <a:lumMod val="75000"/>
                  </a:schemeClr>
                </a:solidFill>
                <a:latin typeface="Calibri" panose="020F0502020204030204" pitchFamily="34" charset="0"/>
              </a:rPr>
              <a:t>Media Applications</a:t>
            </a:r>
          </a:p>
        </p:txBody>
      </p:sp>
    </p:spTree>
    <p:extLst>
      <p:ext uri="{BB962C8B-B14F-4D97-AF65-F5344CB8AC3E}">
        <p14:creationId xmlns:p14="http://schemas.microsoft.com/office/powerpoint/2010/main" val="352646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533400" y="2057400"/>
            <a:ext cx="8173184" cy="4436584"/>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Communicate menu at top left</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1312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33400" y="838200"/>
            <a:ext cx="86169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3347027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52" y="152400"/>
            <a:ext cx="4412348" cy="1360591"/>
          </a:xfrm>
        </p:spPr>
        <p:txBody>
          <a:bodyPr>
            <a:normAutofit/>
          </a:bodyPr>
          <a:lstStyle/>
          <a:p>
            <a:pPr algn="ctr"/>
            <a:r>
              <a:rPr lang="en-US" sz="4000" dirty="0" smtClean="0">
                <a:latin typeface="Arial Black" panose="020B0A04020102020204" pitchFamily="34" charset="0"/>
              </a:rPr>
              <a:t>Wearable Technology</a:t>
            </a:r>
            <a:endParaRPr lang="en-US" sz="4000" dirty="0">
              <a:latin typeface="Arial Black" panose="020B0A04020102020204" pitchFamily="34" charset="0"/>
            </a:endParaRPr>
          </a:p>
        </p:txBody>
      </p:sp>
      <p:sp>
        <p:nvSpPr>
          <p:cNvPr id="3" name="Subtitle 2"/>
          <p:cNvSpPr>
            <a:spLocks noGrp="1"/>
          </p:cNvSpPr>
          <p:nvPr>
            <p:ph type="subTitle" idx="1"/>
          </p:nvPr>
        </p:nvSpPr>
        <p:spPr>
          <a:xfrm>
            <a:off x="4953000" y="1905000"/>
            <a:ext cx="3733800" cy="3048000"/>
          </a:xfrm>
          <a:solidFill>
            <a:schemeClr val="bg1"/>
          </a:solidFill>
        </p:spPr>
        <p:txBody>
          <a:bodyPr>
            <a:noAutofit/>
          </a:bodyPr>
          <a:lstStyle/>
          <a:p>
            <a:pPr algn="ctr"/>
            <a:r>
              <a:rPr lang="en-US" sz="2600" dirty="0" smtClean="0">
                <a:latin typeface="Arial Rounded MT Bold" panose="020F0704030504030204" pitchFamily="34" charset="0"/>
              </a:rPr>
              <a:t>  </a:t>
            </a: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
        <p:nvSpPr>
          <p:cNvPr id="4" name="TextBox 3"/>
          <p:cNvSpPr txBox="1"/>
          <p:nvPr/>
        </p:nvSpPr>
        <p:spPr>
          <a:xfrm>
            <a:off x="4572000" y="228600"/>
            <a:ext cx="4343400" cy="5078313"/>
          </a:xfrm>
          <a:prstGeom prst="rect">
            <a:avLst/>
          </a:prstGeom>
          <a:noFill/>
        </p:spPr>
        <p:txBody>
          <a:bodyPr wrap="square" rtlCol="0">
            <a:spAutoFit/>
          </a:bodyPr>
          <a:lstStyle/>
          <a:p>
            <a:r>
              <a:rPr lang="en-US" b="1" dirty="0" err="1" smtClean="0">
                <a:solidFill>
                  <a:schemeClr val="tx2">
                    <a:lumMod val="75000"/>
                  </a:schemeClr>
                </a:solidFill>
                <a:latin typeface="Calibri" panose="020F0502020204030204" pitchFamily="34" charset="0"/>
              </a:rPr>
              <a:t>OrCam</a:t>
            </a:r>
            <a:r>
              <a:rPr lang="en-US" b="1" dirty="0" smtClean="0">
                <a:solidFill>
                  <a:schemeClr val="tx2">
                    <a:lumMod val="75000"/>
                  </a:schemeClr>
                </a:solidFill>
                <a:latin typeface="Calibri" panose="020F0502020204030204" pitchFamily="34" charset="0"/>
              </a:rPr>
              <a:t> </a:t>
            </a:r>
            <a:r>
              <a:rPr lang="en-US" b="1" dirty="0" err="1" smtClean="0">
                <a:solidFill>
                  <a:schemeClr val="tx2">
                    <a:lumMod val="75000"/>
                  </a:schemeClr>
                </a:solidFill>
                <a:latin typeface="Calibri" panose="020F0502020204030204" pitchFamily="34" charset="0"/>
              </a:rPr>
              <a:t>MyEye</a:t>
            </a:r>
            <a:endParaRPr lang="en-US" b="1" dirty="0" smtClean="0">
              <a:solidFill>
                <a:schemeClr val="tx2">
                  <a:lumMod val="75000"/>
                </a:schemeClr>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 Recognizes </a:t>
            </a:r>
            <a:r>
              <a:rPr lang="en-US" dirty="0">
                <a:solidFill>
                  <a:schemeClr val="tx2">
                    <a:lumMod val="75000"/>
                  </a:schemeClr>
                </a:solidFill>
                <a:latin typeface="Calibri" panose="020F0502020204030204" pitchFamily="34" charset="0"/>
              </a:rPr>
              <a:t>text and products, and speaks to the person wearing the device via a bone-conduction earpiece</a:t>
            </a:r>
            <a:r>
              <a:rPr lang="en-US" dirty="0" smtClean="0">
                <a:solidFill>
                  <a:schemeClr val="tx2">
                    <a:lumMod val="75000"/>
                  </a:schemeClr>
                </a:solidFill>
                <a:latin typeface="Calibri" panose="020F0502020204030204" pitchFamily="34" charset="0"/>
              </a:rPr>
              <a:t>.</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With </a:t>
            </a:r>
            <a:r>
              <a:rPr lang="en-US" dirty="0">
                <a:solidFill>
                  <a:schemeClr val="tx2">
                    <a:lumMod val="75000"/>
                  </a:schemeClr>
                </a:solidFill>
                <a:latin typeface="Calibri" panose="020F0502020204030204" pitchFamily="34" charset="0"/>
              </a:rPr>
              <a:t>the point of the person's finger, the device instantly responds and will infer whether it needs to read, find an item, or recognize a product depending on the environment. </a:t>
            </a:r>
            <a:endParaRPr lang="en-US" dirty="0" smtClean="0">
              <a:solidFill>
                <a:schemeClr val="tx2">
                  <a:lumMod val="75000"/>
                </a:schemeClr>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Reads </a:t>
            </a:r>
            <a:r>
              <a:rPr lang="en-US" dirty="0">
                <a:solidFill>
                  <a:schemeClr val="tx2">
                    <a:lumMod val="75000"/>
                  </a:schemeClr>
                </a:solidFill>
                <a:latin typeface="Calibri" panose="020F0502020204030204" pitchFamily="34" charset="0"/>
              </a:rPr>
              <a:t>printed text, such as books, newspapers, food labels, restaurant menus, and street </a:t>
            </a:r>
            <a:r>
              <a:rPr lang="en-US" dirty="0" smtClean="0">
                <a:solidFill>
                  <a:schemeClr val="tx2">
                    <a:lumMod val="75000"/>
                  </a:schemeClr>
                </a:solidFill>
                <a:latin typeface="Calibri" panose="020F0502020204030204" pitchFamily="34" charset="0"/>
              </a:rPr>
              <a:t>signs.</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Reads </a:t>
            </a:r>
            <a:r>
              <a:rPr lang="en-US" dirty="0">
                <a:solidFill>
                  <a:schemeClr val="tx2">
                    <a:lumMod val="75000"/>
                  </a:schemeClr>
                </a:solidFill>
                <a:latin typeface="Calibri" panose="020F0502020204030204" pitchFamily="34" charset="0"/>
              </a:rPr>
              <a:t>most digital text, such as that on a television or </a:t>
            </a:r>
            <a:r>
              <a:rPr lang="en-US" dirty="0" smtClean="0">
                <a:solidFill>
                  <a:schemeClr val="tx2">
                    <a:lumMod val="75000"/>
                  </a:schemeClr>
                </a:solidFill>
                <a:latin typeface="Calibri" panose="020F0502020204030204" pitchFamily="34" charset="0"/>
              </a:rPr>
              <a:t>computer.</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Recognizes </a:t>
            </a:r>
            <a:r>
              <a:rPr lang="en-US" dirty="0">
                <a:solidFill>
                  <a:schemeClr val="tx2">
                    <a:lumMod val="75000"/>
                  </a:schemeClr>
                </a:solidFill>
                <a:latin typeface="Calibri" panose="020F0502020204030204" pitchFamily="34" charset="0"/>
              </a:rPr>
              <a:t>previously entered consumer products, money notes and credit cards to make shopping quicker and easier.</a:t>
            </a:r>
          </a:p>
          <a:p>
            <a:pPr marL="285750" indent="-285750">
              <a:buFont typeface="Arial" panose="020B0604020202020204" pitchFamily="34" charset="0"/>
              <a:buChar char="•"/>
            </a:pPr>
            <a:r>
              <a:rPr lang="en-US" dirty="0" smtClean="0">
                <a:solidFill>
                  <a:schemeClr val="tx2">
                    <a:lumMod val="75000"/>
                  </a:schemeClr>
                </a:solidFill>
                <a:latin typeface="Calibri" panose="020F0502020204030204" pitchFamily="34" charset="0"/>
              </a:rPr>
              <a:t>Facial Recognition</a:t>
            </a:r>
          </a:p>
        </p:txBody>
      </p:sp>
      <p:pic>
        <p:nvPicPr>
          <p:cNvPr id="7170" name="Picture 2" descr="Image result for orca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41" y="1676400"/>
            <a:ext cx="4435047" cy="296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0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52" y="152401"/>
            <a:ext cx="4412348" cy="990600"/>
          </a:xfrm>
        </p:spPr>
        <p:txBody>
          <a:bodyPr>
            <a:normAutofit/>
          </a:bodyPr>
          <a:lstStyle/>
          <a:p>
            <a:pPr algn="ctr"/>
            <a:r>
              <a:rPr lang="en-US" sz="4000" dirty="0" smtClean="0">
                <a:latin typeface="Arial Black" panose="020B0A04020102020204" pitchFamily="34" charset="0"/>
              </a:rPr>
              <a:t>Amazon Echo</a:t>
            </a:r>
            <a:endParaRPr lang="en-US" sz="4000" dirty="0">
              <a:latin typeface="Arial Black" panose="020B0A04020102020204" pitchFamily="34" charset="0"/>
            </a:endParaRPr>
          </a:p>
        </p:txBody>
      </p:sp>
      <p:sp>
        <p:nvSpPr>
          <p:cNvPr id="3" name="Subtitle 2"/>
          <p:cNvSpPr>
            <a:spLocks noGrp="1"/>
          </p:cNvSpPr>
          <p:nvPr>
            <p:ph type="subTitle" idx="1"/>
          </p:nvPr>
        </p:nvSpPr>
        <p:spPr>
          <a:xfrm>
            <a:off x="4953000" y="1905000"/>
            <a:ext cx="3733800" cy="3048000"/>
          </a:xfrm>
          <a:solidFill>
            <a:schemeClr val="bg1"/>
          </a:solidFill>
        </p:spPr>
        <p:txBody>
          <a:bodyPr>
            <a:noAutofit/>
          </a:bodyPr>
          <a:lstStyle/>
          <a:p>
            <a:pPr algn="ctr"/>
            <a:r>
              <a:rPr lang="en-US" sz="2600" dirty="0" smtClean="0">
                <a:latin typeface="Arial Rounded MT Bold" panose="020F0704030504030204" pitchFamily="34" charset="0"/>
              </a:rPr>
              <a:t>  </a:t>
            </a: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
        <p:nvSpPr>
          <p:cNvPr id="4" name="TextBox 3"/>
          <p:cNvSpPr txBox="1"/>
          <p:nvPr/>
        </p:nvSpPr>
        <p:spPr>
          <a:xfrm>
            <a:off x="399757" y="1216940"/>
            <a:ext cx="4343400" cy="2800767"/>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bg2">
                    <a:lumMod val="50000"/>
                  </a:schemeClr>
                </a:solidFill>
                <a:latin typeface="Calibri" panose="020F0502020204030204" pitchFamily="34" charset="0"/>
              </a:rPr>
              <a:t>Doesn't </a:t>
            </a:r>
            <a:r>
              <a:rPr lang="en-US" sz="2000" b="1" dirty="0">
                <a:solidFill>
                  <a:schemeClr val="bg2">
                    <a:lumMod val="50000"/>
                  </a:schemeClr>
                </a:solidFill>
                <a:latin typeface="Calibri" panose="020F0502020204030204" pitchFamily="34" charset="0"/>
              </a:rPr>
              <a:t>require using a keyboard, or learning to use a tablet </a:t>
            </a:r>
            <a:r>
              <a:rPr lang="en-US" sz="2000" b="1" dirty="0" smtClean="0">
                <a:solidFill>
                  <a:schemeClr val="bg2">
                    <a:lumMod val="50000"/>
                  </a:schemeClr>
                </a:solidFill>
                <a:latin typeface="Calibri" panose="020F0502020204030204" pitchFamily="34" charset="0"/>
              </a:rPr>
              <a:t>computer or smart phone.</a:t>
            </a:r>
          </a:p>
          <a:p>
            <a:endParaRPr lang="en-US" sz="2000" b="1" dirty="0" smtClean="0">
              <a:solidFill>
                <a:schemeClr val="bg2">
                  <a:lumMod val="50000"/>
                </a:schemeClr>
              </a:solidFill>
              <a:latin typeface="Calibri" panose="020F0502020204030204" pitchFamily="34" charset="0"/>
            </a:endParaRPr>
          </a:p>
          <a:p>
            <a:pPr marL="285750" indent="-285750">
              <a:buFont typeface="Arial" panose="020B0604020202020204" pitchFamily="34" charset="0"/>
              <a:buChar char="•"/>
            </a:pPr>
            <a:r>
              <a:rPr lang="en-US" sz="2000" b="1" dirty="0" smtClean="0">
                <a:solidFill>
                  <a:schemeClr val="bg2">
                    <a:lumMod val="50000"/>
                  </a:schemeClr>
                </a:solidFill>
                <a:latin typeface="Calibri" panose="020F0502020204030204" pitchFamily="34" charset="0"/>
              </a:rPr>
              <a:t>Could </a:t>
            </a:r>
            <a:r>
              <a:rPr lang="en-US" sz="2000" b="1" dirty="0">
                <a:solidFill>
                  <a:schemeClr val="bg2">
                    <a:lumMod val="50000"/>
                  </a:schemeClr>
                </a:solidFill>
                <a:latin typeface="Calibri" panose="020F0502020204030204" pitchFamily="34" charset="0"/>
              </a:rPr>
              <a:t>open and read a book, provide a weather report, access recent news </a:t>
            </a:r>
            <a:r>
              <a:rPr lang="en-US" sz="2000" b="1" dirty="0" smtClean="0">
                <a:solidFill>
                  <a:schemeClr val="bg2">
                    <a:lumMod val="50000"/>
                  </a:schemeClr>
                </a:solidFill>
                <a:latin typeface="Calibri" panose="020F0502020204030204" pitchFamily="34" charset="0"/>
              </a:rPr>
              <a:t>updates.</a:t>
            </a:r>
          </a:p>
          <a:p>
            <a:pPr marL="285750" indent="-285750">
              <a:buFont typeface="Arial" panose="020B0604020202020204" pitchFamily="34" charset="0"/>
              <a:buChar char="•"/>
            </a:pPr>
            <a:endParaRPr lang="en-US" dirty="0">
              <a:solidFill>
                <a:schemeClr val="tx2">
                  <a:lumMod val="75000"/>
                </a:schemeClr>
              </a:solidFill>
              <a:latin typeface="Calibri" panose="020F0502020204030204" pitchFamily="34" charset="0"/>
            </a:endParaRPr>
          </a:p>
          <a:p>
            <a:endParaRPr lang="en-US" dirty="0" smtClean="0">
              <a:solidFill>
                <a:schemeClr val="tx2">
                  <a:lumMod val="75000"/>
                </a:schemeClr>
              </a:solidFill>
              <a:latin typeface="Calibri" panose="020F050202020403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319" y="308317"/>
            <a:ext cx="2539761" cy="510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50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Talking Tools</a:t>
            </a:r>
            <a:endParaRPr lang="en-US" dirty="0"/>
          </a:p>
        </p:txBody>
      </p:sp>
      <p:sp>
        <p:nvSpPr>
          <p:cNvPr id="4" name="AutoShape 2" descr="Tape King Talking Tape Measure with Spirit Level"/>
          <p:cNvSpPr>
            <a:spLocks noChangeAspect="1" noChangeArrowheads="1"/>
          </p:cNvSpPr>
          <p:nvPr/>
        </p:nvSpPr>
        <p:spPr bwMode="auto">
          <a:xfrm>
            <a:off x="0" y="-617538"/>
            <a:ext cx="12954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ape King Talking Tape Measure with Spirit Level"/>
          <p:cNvSpPr>
            <a:spLocks noChangeAspect="1" noChangeArrowheads="1"/>
          </p:cNvSpPr>
          <p:nvPr/>
        </p:nvSpPr>
        <p:spPr bwMode="auto">
          <a:xfrm>
            <a:off x="152400" y="-465138"/>
            <a:ext cx="12954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343025"/>
            <a:ext cx="3124199" cy="176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descr="https://www.maxiaids.com/Media/Thumbs/0004/0004141-talking-liquid-j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550" y="504336"/>
            <a:ext cx="25019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2550" y="3841750"/>
            <a:ext cx="2292349" cy="229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58704">
            <a:off x="397489" y="3939189"/>
            <a:ext cx="2100622" cy="270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0"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4343400"/>
            <a:ext cx="2247900" cy="210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057" y="2082013"/>
            <a:ext cx="2163068" cy="175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1" descr="Image result for pen frie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4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28420">
            <a:off x="1991519" y="3090651"/>
            <a:ext cx="2043113" cy="1906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7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762000"/>
          </a:xfrm>
        </p:spPr>
        <p:txBody>
          <a:bodyPr>
            <a:normAutofit/>
          </a:bodyPr>
          <a:lstStyle/>
          <a:p>
            <a:pPr algn="l"/>
            <a:r>
              <a:rPr lang="en-US" sz="4000" dirty="0" smtClean="0">
                <a:latin typeface="Arial Black" panose="020B0A04020102020204" pitchFamily="34" charset="0"/>
              </a:rPr>
              <a:t>Low Tech Solutions</a:t>
            </a:r>
            <a:endParaRPr lang="en-US" sz="40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895600"/>
            <a:ext cx="4633577" cy="287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2238" y="1572161"/>
            <a:ext cx="4305300" cy="1323439"/>
          </a:xfrm>
          <a:prstGeom prst="rect">
            <a:avLst/>
          </a:prstGeom>
          <a:noFill/>
        </p:spPr>
        <p:txBody>
          <a:bodyPr wrap="square" rtlCol="0">
            <a:spAutoFit/>
          </a:bodyPr>
          <a:lstStyle/>
          <a:p>
            <a:r>
              <a:rPr lang="en-US" sz="2000" b="1" dirty="0" smtClean="0">
                <a:solidFill>
                  <a:schemeClr val="bg2">
                    <a:lumMod val="50000"/>
                  </a:schemeClr>
                </a:solidFill>
                <a:latin typeface="Calibri" panose="020F0502020204030204" pitchFamily="34" charset="0"/>
              </a:rPr>
              <a:t>High Visibility Tapes and Paints can be used to identify obstacles; mark steps; categorize tools; outline work areas, and much more!</a:t>
            </a:r>
            <a:endParaRPr lang="en-US" sz="2000" b="1" dirty="0">
              <a:solidFill>
                <a:schemeClr val="bg2">
                  <a:lumMod val="50000"/>
                </a:schemeClr>
              </a:solidFill>
              <a:latin typeface="Calibri" panose="020F0502020204030204" pitchFamily="34" charset="0"/>
            </a:endParaRPr>
          </a:p>
        </p:txBody>
      </p:sp>
      <p:pic>
        <p:nvPicPr>
          <p:cNvPr id="10244" name="Picture 4" descr="Image result for high visibility tape on step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545038"/>
            <a:ext cx="3180025" cy="222177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high visibility tape on step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099228"/>
            <a:ext cx="3394002" cy="237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6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ctr"/>
            <a:r>
              <a:rPr lang="en-US" sz="4000" dirty="0" smtClean="0">
                <a:latin typeface="Arial Black" panose="020B0A04020102020204" pitchFamily="34" charset="0"/>
              </a:rPr>
              <a:t>Career Development</a:t>
            </a:r>
            <a:endParaRPr lang="en-US" sz="40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pic>
        <p:nvPicPr>
          <p:cNvPr id="1026" name="Picture 2" descr="http://www.uc.edu/career/students/jcr%3Acontent/MainContent/image/image.img.jpg/14671531457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307" y="1371601"/>
            <a:ext cx="3692796"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355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pPr algn="ctr"/>
            <a:r>
              <a:rPr lang="en-US" sz="4000" dirty="0" smtClean="0">
                <a:latin typeface="Arial Black" panose="020B0A04020102020204" pitchFamily="34" charset="0"/>
              </a:rPr>
              <a:t>Seeing the Possibilities</a:t>
            </a:r>
            <a:endParaRPr lang="en-US" sz="4000" dirty="0">
              <a:latin typeface="Arial Black" panose="020B0A04020102020204" pitchFamily="34" charset="0"/>
            </a:endParaRPr>
          </a:p>
        </p:txBody>
      </p:sp>
      <p:sp>
        <p:nvSpPr>
          <p:cNvPr id="3" name="Subtitle 2"/>
          <p:cNvSpPr>
            <a:spLocks noGrp="1"/>
          </p:cNvSpPr>
          <p:nvPr>
            <p:ph type="subTitle" idx="1"/>
          </p:nvPr>
        </p:nvSpPr>
        <p:spPr>
          <a:xfrm>
            <a:off x="457200" y="1371601"/>
            <a:ext cx="8382000" cy="3581399"/>
          </a:xfrm>
          <a:solidFill>
            <a:schemeClr val="bg1"/>
          </a:solidFill>
        </p:spPr>
        <p:txBody>
          <a:bodyPr>
            <a:noAutofit/>
          </a:bodyPr>
          <a:lstStyle/>
          <a:p>
            <a:pPr algn="l"/>
            <a:r>
              <a:rPr lang="en-US" sz="2600" dirty="0" smtClean="0">
                <a:latin typeface="Arial Rounded MT Bold" panose="020F0704030504030204" pitchFamily="34" charset="0"/>
              </a:rPr>
              <a:t>Help change the mindsets around you for the benefit of the people who come after you.</a:t>
            </a:r>
          </a:p>
          <a:p>
            <a:pPr algn="l"/>
            <a:endParaRPr lang="en-US" sz="2600" dirty="0" smtClean="0">
              <a:latin typeface="Arial Rounded MT Bold" panose="020F0704030504030204" pitchFamily="34" charset="0"/>
            </a:endParaRPr>
          </a:p>
          <a:p>
            <a:pPr algn="l"/>
            <a:r>
              <a:rPr lang="en-US" sz="2600" dirty="0">
                <a:latin typeface="Arial Rounded MT Bold" panose="020F0704030504030204" pitchFamily="34" charset="0"/>
              </a:rPr>
              <a:t>Confidently </a:t>
            </a:r>
            <a:r>
              <a:rPr lang="en-US" sz="2600" dirty="0" smtClean="0">
                <a:latin typeface="Arial Rounded MT Bold" panose="020F0704030504030204" pitchFamily="34" charset="0"/>
              </a:rPr>
              <a:t>discuss </a:t>
            </a:r>
            <a:r>
              <a:rPr lang="en-US" sz="2600" dirty="0">
                <a:latin typeface="Arial Rounded MT Bold" panose="020F0704030504030204" pitchFamily="34" charset="0"/>
              </a:rPr>
              <a:t>and </a:t>
            </a:r>
            <a:r>
              <a:rPr lang="en-US" sz="2600" dirty="0" smtClean="0">
                <a:latin typeface="Arial Rounded MT Bold" panose="020F0704030504030204" pitchFamily="34" charset="0"/>
              </a:rPr>
              <a:t>disclose your </a:t>
            </a:r>
            <a:r>
              <a:rPr lang="en-US" sz="2600" dirty="0">
                <a:latin typeface="Arial Rounded MT Bold" panose="020F0704030504030204" pitchFamily="34" charset="0"/>
              </a:rPr>
              <a:t>disability</a:t>
            </a:r>
          </a:p>
          <a:p>
            <a:pPr algn="l"/>
            <a:endParaRPr lang="en-US" sz="2600" dirty="0" smtClean="0">
              <a:latin typeface="Arial Rounded MT Bold" panose="020F0704030504030204" pitchFamily="34" charset="0"/>
            </a:endParaRPr>
          </a:p>
          <a:p>
            <a:pPr algn="l"/>
            <a:r>
              <a:rPr lang="en-US" sz="2600" dirty="0" smtClean="0">
                <a:latin typeface="Arial Rounded MT Bold" panose="020F0704030504030204" pitchFamily="34" charset="0"/>
              </a:rPr>
              <a:t>Advocate </a:t>
            </a:r>
            <a:r>
              <a:rPr lang="en-US" sz="2600" dirty="0">
                <a:latin typeface="Arial Rounded MT Bold" panose="020F0704030504030204" pitchFamily="34" charset="0"/>
              </a:rPr>
              <a:t>for </a:t>
            </a:r>
            <a:r>
              <a:rPr lang="en-US" sz="2600" dirty="0" smtClean="0">
                <a:latin typeface="Arial Rounded MT Bold" panose="020F0704030504030204" pitchFamily="34" charset="0"/>
              </a:rPr>
              <a:t>yourself</a:t>
            </a:r>
          </a:p>
          <a:p>
            <a:pPr algn="l"/>
            <a:endParaRPr lang="en-US" sz="2600" dirty="0" smtClean="0">
              <a:latin typeface="Arial Rounded MT Bold" panose="020F0704030504030204" pitchFamily="34" charset="0"/>
            </a:endParaRPr>
          </a:p>
          <a:p>
            <a:pPr algn="l"/>
            <a:r>
              <a:rPr lang="en-US" sz="2600" dirty="0" smtClean="0">
                <a:latin typeface="Arial Rounded MT Bold" panose="020F0704030504030204" pitchFamily="34" charset="0"/>
              </a:rPr>
              <a:t>Explore the possibilities</a:t>
            </a:r>
            <a:endParaRPr lang="en-US" sz="2600" dirty="0">
              <a:latin typeface="Arial Rounded MT Bold" panose="020F0704030504030204" pitchFamily="34" charset="0"/>
            </a:endParaRPr>
          </a:p>
          <a:p>
            <a:pPr algn="ctr"/>
            <a:endParaRPr lang="en-US" sz="26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Tree>
    <p:extLst>
      <p:ext uri="{BB962C8B-B14F-4D97-AF65-F5344CB8AC3E}">
        <p14:creationId xmlns:p14="http://schemas.microsoft.com/office/powerpoint/2010/main" val="285196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610600" cy="762000"/>
          </a:xfrm>
        </p:spPr>
        <p:txBody>
          <a:bodyPr>
            <a:normAutofit fontScale="90000"/>
          </a:bodyPr>
          <a:lstStyle/>
          <a:p>
            <a:pPr algn="ctr"/>
            <a:r>
              <a:rPr lang="en-US" sz="4000" dirty="0" smtClean="0">
                <a:latin typeface="Arial Black" panose="020B0A04020102020204" pitchFamily="34" charset="0"/>
              </a:rPr>
              <a:t>Contact Us for More Information</a:t>
            </a:r>
            <a:endParaRPr lang="en-US" sz="4000" dirty="0">
              <a:latin typeface="Arial Black" panose="020B0A04020102020204" pitchFamily="34" charset="0"/>
            </a:endParaRPr>
          </a:p>
        </p:txBody>
      </p:sp>
      <p:sp>
        <p:nvSpPr>
          <p:cNvPr id="3" name="Subtitle 2"/>
          <p:cNvSpPr>
            <a:spLocks noGrp="1"/>
          </p:cNvSpPr>
          <p:nvPr>
            <p:ph type="subTitle" idx="1"/>
          </p:nvPr>
        </p:nvSpPr>
        <p:spPr>
          <a:xfrm>
            <a:off x="457200" y="1066801"/>
            <a:ext cx="8382000" cy="3886200"/>
          </a:xfrm>
          <a:solidFill>
            <a:schemeClr val="bg1"/>
          </a:solidFill>
        </p:spPr>
        <p:txBody>
          <a:bodyPr>
            <a:noAutofit/>
          </a:bodyPr>
          <a:lstStyle/>
          <a:p>
            <a:pPr algn="ctr">
              <a:spcBef>
                <a:spcPts val="0"/>
              </a:spcBef>
            </a:pPr>
            <a:r>
              <a:rPr lang="en-US" sz="2000" b="1" dirty="0">
                <a:latin typeface="Calibri" panose="020F0502020204030204" pitchFamily="34" charset="0"/>
              </a:rPr>
              <a:t>Nikki Llewellyn, M.S. COMS </a:t>
            </a:r>
            <a:endParaRPr lang="en-US" sz="2000" b="1" dirty="0" smtClean="0">
              <a:latin typeface="Calibri" panose="020F0502020204030204" pitchFamily="34" charset="0"/>
            </a:endParaRPr>
          </a:p>
          <a:p>
            <a:pPr algn="ctr">
              <a:spcBef>
                <a:spcPts val="0"/>
              </a:spcBef>
            </a:pPr>
            <a:r>
              <a:rPr lang="en-US" sz="2000" b="1" dirty="0" smtClean="0">
                <a:latin typeface="Calibri" panose="020F0502020204030204" pitchFamily="34" charset="0"/>
                <a:hlinkClick r:id="rId2"/>
              </a:rPr>
              <a:t>nllewellyn@goodwillfingerlakes.org</a:t>
            </a:r>
            <a:r>
              <a:rPr lang="en-US" sz="2000" b="1" dirty="0" smtClean="0">
                <a:latin typeface="Calibri" panose="020F0502020204030204" pitchFamily="34" charset="0"/>
              </a:rPr>
              <a:t>   </a:t>
            </a:r>
          </a:p>
          <a:p>
            <a:pPr algn="ctr">
              <a:spcBef>
                <a:spcPts val="0"/>
              </a:spcBef>
            </a:pPr>
            <a:endParaRPr lang="en-US" sz="1000" b="1" dirty="0">
              <a:latin typeface="Calibri" panose="020F0502020204030204" pitchFamily="34" charset="0"/>
            </a:endParaRPr>
          </a:p>
          <a:p>
            <a:pPr algn="ctr">
              <a:spcBef>
                <a:spcPts val="0"/>
              </a:spcBef>
            </a:pPr>
            <a:r>
              <a:rPr lang="en-US" sz="2000" b="1" dirty="0">
                <a:latin typeface="Calibri" panose="020F0502020204030204" pitchFamily="34" charset="0"/>
              </a:rPr>
              <a:t>Janie Baker, M.S. </a:t>
            </a:r>
            <a:r>
              <a:rPr lang="en-US" sz="2000" b="1" dirty="0" smtClean="0">
                <a:latin typeface="Calibri" panose="020F0502020204030204" pitchFamily="34" charset="0"/>
              </a:rPr>
              <a:t>COMS</a:t>
            </a:r>
          </a:p>
          <a:p>
            <a:pPr algn="ctr">
              <a:spcBef>
                <a:spcPts val="0"/>
              </a:spcBef>
            </a:pPr>
            <a:r>
              <a:rPr lang="en-US" sz="2000" b="1" dirty="0" smtClean="0">
                <a:latin typeface="Calibri" panose="020F0502020204030204" pitchFamily="34" charset="0"/>
                <a:hlinkClick r:id="rId3"/>
              </a:rPr>
              <a:t>jbaker@goodwillfingerlakes.org</a:t>
            </a:r>
            <a:endParaRPr lang="en-US" sz="2000" b="1" dirty="0" smtClean="0">
              <a:latin typeface="Calibri" panose="020F0502020204030204" pitchFamily="34" charset="0"/>
            </a:endParaRPr>
          </a:p>
          <a:p>
            <a:pPr algn="ctr">
              <a:spcBef>
                <a:spcPts val="0"/>
              </a:spcBef>
            </a:pPr>
            <a:endParaRPr lang="en-US" sz="1000" b="1" dirty="0">
              <a:latin typeface="Calibri" panose="020F0502020204030204" pitchFamily="34" charset="0"/>
            </a:endParaRPr>
          </a:p>
          <a:p>
            <a:pPr algn="ctr">
              <a:spcBef>
                <a:spcPts val="0"/>
              </a:spcBef>
            </a:pPr>
            <a:r>
              <a:rPr lang="en-US" sz="2000" b="1" dirty="0">
                <a:latin typeface="Calibri" panose="020F0502020204030204" pitchFamily="34" charset="0"/>
              </a:rPr>
              <a:t>James Hallahan, Assistive Technology </a:t>
            </a:r>
            <a:r>
              <a:rPr lang="en-US" sz="2000" b="1" dirty="0" smtClean="0">
                <a:latin typeface="Calibri" panose="020F0502020204030204" pitchFamily="34" charset="0"/>
              </a:rPr>
              <a:t>Instructor</a:t>
            </a:r>
          </a:p>
          <a:p>
            <a:pPr algn="ctr">
              <a:spcBef>
                <a:spcPts val="0"/>
              </a:spcBef>
            </a:pPr>
            <a:r>
              <a:rPr lang="en-US" sz="2000" b="1" dirty="0" smtClean="0">
                <a:latin typeface="Calibri" panose="020F0502020204030204" pitchFamily="34" charset="0"/>
                <a:hlinkClick r:id="rId4"/>
              </a:rPr>
              <a:t>jhallahan@goodwillfingerlakes.org</a:t>
            </a:r>
            <a:endParaRPr lang="en-US" sz="2000" b="1" dirty="0" smtClean="0">
              <a:latin typeface="Calibri" panose="020F0502020204030204" pitchFamily="34" charset="0"/>
            </a:endParaRPr>
          </a:p>
          <a:p>
            <a:pPr algn="ctr">
              <a:spcBef>
                <a:spcPts val="0"/>
              </a:spcBef>
            </a:pPr>
            <a:endParaRPr lang="en-US" sz="1000" b="1" dirty="0">
              <a:latin typeface="Calibri" panose="020F0502020204030204" pitchFamily="34" charset="0"/>
            </a:endParaRPr>
          </a:p>
          <a:p>
            <a:pPr algn="ctr">
              <a:spcBef>
                <a:spcPts val="0"/>
              </a:spcBef>
            </a:pPr>
            <a:r>
              <a:rPr lang="en-US" sz="2000" b="1" dirty="0">
                <a:latin typeface="Calibri" panose="020F0502020204030204" pitchFamily="34" charset="0"/>
              </a:rPr>
              <a:t>Joette Vahey, Career Development </a:t>
            </a:r>
            <a:r>
              <a:rPr lang="en-US" sz="2000" b="1" dirty="0" smtClean="0">
                <a:latin typeface="Calibri" panose="020F0502020204030204" pitchFamily="34" charset="0"/>
              </a:rPr>
              <a:t>Specialist</a:t>
            </a:r>
          </a:p>
          <a:p>
            <a:pPr algn="ctr">
              <a:spcBef>
                <a:spcPts val="0"/>
              </a:spcBef>
            </a:pPr>
            <a:r>
              <a:rPr lang="en-US" sz="2000" b="1" dirty="0" smtClean="0">
                <a:latin typeface="Calibri" panose="020F0502020204030204" pitchFamily="34" charset="0"/>
                <a:hlinkClick r:id="rId5"/>
              </a:rPr>
              <a:t>jvahey@goodwillfingerlakes.org</a:t>
            </a:r>
            <a:endParaRPr lang="en-US" sz="2000" b="1" dirty="0" smtClean="0">
              <a:latin typeface="Calibri" panose="020F0502020204030204" pitchFamily="34" charset="0"/>
            </a:endParaRPr>
          </a:p>
          <a:p>
            <a:pPr algn="ctr">
              <a:spcBef>
                <a:spcPts val="0"/>
              </a:spcBef>
            </a:pPr>
            <a:endParaRPr lang="en-US" sz="1000" b="1" dirty="0" smtClean="0">
              <a:latin typeface="Calibri" panose="020F0502020204030204" pitchFamily="34" charset="0"/>
            </a:endParaRPr>
          </a:p>
          <a:p>
            <a:pPr algn="ctr">
              <a:spcBef>
                <a:spcPts val="0"/>
              </a:spcBef>
            </a:pPr>
            <a:r>
              <a:rPr lang="en-US" sz="2000" b="1" dirty="0" smtClean="0">
                <a:latin typeface="Calibri" panose="020F0502020204030204" pitchFamily="34" charset="0"/>
              </a:rPr>
              <a:t>JoBeth Rath, Workforce Development Manager</a:t>
            </a:r>
          </a:p>
          <a:p>
            <a:pPr algn="ctr">
              <a:spcBef>
                <a:spcPts val="0"/>
              </a:spcBef>
            </a:pPr>
            <a:r>
              <a:rPr lang="en-US" sz="2000" b="1" dirty="0" smtClean="0">
                <a:latin typeface="Calibri" panose="020F0502020204030204" pitchFamily="34" charset="0"/>
                <a:hlinkClick r:id="rId6"/>
              </a:rPr>
              <a:t>jbrath@goodwillfingerlakes.org</a:t>
            </a:r>
            <a:endParaRPr lang="en-US" sz="2000" b="1" dirty="0" smtClean="0">
              <a:latin typeface="Calibri" panose="020F0502020204030204" pitchFamily="34" charset="0"/>
            </a:endParaRPr>
          </a:p>
          <a:p>
            <a:pPr algn="ctr">
              <a:spcBef>
                <a:spcPts val="0"/>
              </a:spcBef>
            </a:pPr>
            <a:endParaRPr lang="en-US" sz="2000" b="1" dirty="0">
              <a:latin typeface="Calibri" panose="020F0502020204030204" pitchFamily="34" charset="0"/>
            </a:endParaRPr>
          </a:p>
          <a:p>
            <a:pPr algn="ctr"/>
            <a:endParaRPr lang="en-US" sz="2600" dirty="0">
              <a:latin typeface="Arial Rounded MT Bold" panose="020F070403050403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4200" y="6158230"/>
            <a:ext cx="2209800" cy="52298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5892242"/>
            <a:ext cx="1600200" cy="802233"/>
          </a:xfrm>
          <a:prstGeom prst="rect">
            <a:avLst/>
          </a:prstGeom>
        </p:spPr>
      </p:pic>
    </p:spTree>
    <p:extLst>
      <p:ext uri="{BB962C8B-B14F-4D97-AF65-F5344CB8AC3E}">
        <p14:creationId xmlns:p14="http://schemas.microsoft.com/office/powerpoint/2010/main" val="49300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685800" y="1981200"/>
            <a:ext cx="8001000" cy="3962400"/>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buFont typeface="Arial" panose="020B0604020202020204" pitchFamily="34" charset="0"/>
              <a:buChar char="•"/>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a:t>
            </a:r>
            <a:r>
              <a:rPr lang="en-US" altLang="en-US" sz="2600" u="sng" dirty="0" smtClean="0">
                <a:latin typeface="Lucida Sans Unicode" panose="020B0602030504020204" pitchFamily="34" charset="0"/>
                <a:ea typeface="Lucida Sans Unicode" panose="020B0602030504020204" pitchFamily="34" charset="0"/>
                <a:cs typeface="Lucida Sans Unicode" panose="020B0602030504020204" pitchFamily="34" charset="0"/>
              </a:rPr>
              <a:t>Please send to “All Panelists”.</a:t>
            </a:r>
          </a:p>
          <a:p>
            <a:pPr marL="401629" lvl="1" indent="-401629">
              <a:lnSpc>
                <a:spcPts val="2900"/>
              </a:lnSpc>
              <a:buFont typeface="Arial" panose="020B0604020202020204" pitchFamily="34" charset="0"/>
              <a:buChar char="•"/>
            </a:pP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In </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addition, during the Q &amp; A period, if you have a web microphone, click the “Raise Hand” icon to indicate that you have a question. We will enable your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953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33400" y="838200"/>
            <a:ext cx="8610600"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2075386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762000" y="2438400"/>
            <a:ext cx="7959725" cy="4267200"/>
          </a:xfrm>
        </p:spPr>
        <p:txBody>
          <a:bodyPr rtlCol="0">
            <a:normAutofit/>
          </a:bodyPr>
          <a:lstStyle/>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Session recorded and archived with PowerPoint files at </a:t>
            </a:r>
            <a:r>
              <a:rPr lang="en-US" sz="2600" dirty="0" smtClean="0">
                <a:latin typeface="Lucida Sans Unicode" panose="020B0602030504020204" pitchFamily="34" charset="0"/>
                <a:cs typeface="Lucida Sans Unicode" panose="020B0602030504020204" pitchFamily="34" charset="0"/>
                <a:hlinkClick r:id="rId3"/>
              </a:rPr>
              <a:t>www.agrability.org/Online-Training</a:t>
            </a:r>
            <a:endParaRPr lang="en-US" sz="2600" dirty="0">
              <a:latin typeface="Lucida Sans Unicode" panose="020B0602030504020204" pitchFamily="34" charset="0"/>
              <a:cs typeface="Lucida Sans Unicode" panose="020B0602030504020204" pitchFamily="34" charset="0"/>
            </a:endParaRP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Problems: use chat window or email </a:t>
            </a:r>
            <a:r>
              <a:rPr lang="en-US" sz="2600" dirty="0" smtClean="0">
                <a:solidFill>
                  <a:schemeClr val="accent2"/>
                </a:solidFill>
                <a:latin typeface="Lucida Sans Unicode" panose="020B0602030504020204" pitchFamily="34" charset="0"/>
                <a:cs typeface="Lucida Sans Unicode" panose="020B0602030504020204" pitchFamily="34" charset="0"/>
                <a:hlinkClick r:id="rId4"/>
              </a:rPr>
              <a:t>jonesp@purdue.edu</a:t>
            </a:r>
            <a:r>
              <a:rPr lang="en-US" sz="2600" dirty="0" smtClean="0">
                <a:solidFill>
                  <a:schemeClr val="accent2"/>
                </a:solidFill>
                <a:latin typeface="Lucida Sans Unicode" panose="020B0602030504020204" pitchFamily="34" charset="0"/>
                <a:cs typeface="Lucida Sans Unicode" panose="020B0602030504020204" pitchFamily="34" charset="0"/>
              </a:rPr>
              <a:t> </a:t>
            </a:r>
            <a:r>
              <a:rPr lang="en-US" sz="2600" dirty="0" smtClean="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109720">
              <a:lnSpc>
                <a:spcPts val="2900"/>
              </a:lnSpc>
              <a:defRPr/>
            </a:pPr>
            <a:endParaRPr lang="en-US" dirty="0" smtClean="0"/>
          </a:p>
        </p:txBody>
      </p:sp>
      <p:sp>
        <p:nvSpPr>
          <p:cNvPr id="51202" name="Title 1"/>
          <p:cNvSpPr>
            <a:spLocks noGrp="1"/>
          </p:cNvSpPr>
          <p:nvPr>
            <p:ph type="title"/>
          </p:nvPr>
        </p:nvSpPr>
        <p:spPr>
          <a:xfrm>
            <a:off x="609600" y="838200"/>
            <a:ext cx="86931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pic>
        <p:nvPicPr>
          <p:cNvPr id="11268" name="Picture 5" descr="agrMDns.jpg" title="AgrAbilit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355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09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609600" y="1295400"/>
            <a:ext cx="8077200" cy="5802313"/>
          </a:xfrm>
        </p:spPr>
        <p:txBody>
          <a:bodyPr rtlCol="0">
            <a:normAutofit/>
          </a:bodyPr>
          <a:lstStyle/>
          <a:p>
            <a:pPr>
              <a:spcBef>
                <a:spcPts val="600"/>
              </a:spcBef>
              <a:defRPr/>
            </a:pPr>
            <a:r>
              <a:rPr lang="en-US" sz="2200" b="1"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r>
              <a:rPr lang="en-US" sz="2200" dirty="0" smtClean="0">
                <a:solidFill>
                  <a:schemeClr val="accent6">
                    <a:lumMod val="50000"/>
                  </a:schemeClr>
                </a:solidFill>
                <a:latin typeface="Lucida Sans Unicode" panose="020B0602030504020204" pitchFamily="34" charset="0"/>
                <a:cs typeface="Lucida Sans Unicode" panose="020B0602030504020204" pitchFamily="34" charset="0"/>
              </a:rPr>
              <a:t>.</a:t>
            </a:r>
            <a:endParaRPr lang="en-US" sz="22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a:t>
            </a:r>
            <a:r>
              <a:rPr lang="en-US" sz="2200" dirty="0" smtClean="0">
                <a:solidFill>
                  <a:schemeClr val="accent6">
                    <a:lumMod val="50000"/>
                  </a:schemeClr>
                </a:solidFill>
                <a:latin typeface="Lucida Sans Unicode" panose="020B0602030504020204" pitchFamily="34" charset="0"/>
                <a:cs typeface="Lucida Sans Unicode" panose="020B0602030504020204" pitchFamily="34" charset="0"/>
              </a:rPr>
              <a:t> Currently </a:t>
            </a:r>
            <a:r>
              <a:rPr lang="en-US" sz="2200" dirty="0">
                <a:solidFill>
                  <a:schemeClr val="accent6">
                    <a:lumMod val="50000"/>
                  </a:schemeClr>
                </a:solidFill>
                <a:latin typeface="Lucida Sans Unicode" panose="020B0602030504020204" pitchFamily="34" charset="0"/>
                <a:cs typeface="Lucida Sans Unicode" panose="020B0602030504020204" pitchFamily="34" charset="0"/>
              </a:rPr>
              <a:t>20 state projects</a:t>
            </a: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Partners include:</a:t>
            </a:r>
          </a:p>
          <a:p>
            <a:pPr lvl="2">
              <a:spcBef>
                <a:spcPts val="600"/>
              </a:spcBef>
              <a:defRPr/>
            </a:pPr>
            <a:r>
              <a:rPr lang="en-US" sz="2000"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APRIL (Association of Programs for Rural Independent Living</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sz="2000" dirty="0">
                <a:solidFill>
                  <a:schemeClr val="accent6">
                    <a:lumMod val="50000"/>
                  </a:schemeClr>
                </a:solidFill>
                <a:latin typeface="Lucida Sans Unicode" panose="020B0602030504020204" pitchFamily="34" charset="0"/>
                <a:cs typeface="Lucida Sans Unicode" panose="020B0602030504020204" pitchFamily="34" charset="0"/>
              </a:rPr>
              <a:t>State </a:t>
            </a: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University</a:t>
            </a:r>
            <a:endParaRPr lang="en-US" sz="18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r>
            <a:r>
              <a:rPr lang="en-US" sz="2200" dirty="0" smtClean="0">
                <a:solidFill>
                  <a:schemeClr val="accent6">
                    <a:lumMod val="50000"/>
                  </a:schemeClr>
                </a:solidFill>
                <a:latin typeface="Lucida Sans Unicode" panose="020B0602030504020204" pitchFamily="34" charset="0"/>
                <a:cs typeface="Lucida Sans Unicode" panose="020B0602030504020204" pitchFamily="34" charset="0"/>
              </a:rPr>
              <a:t>at </a:t>
            </a:r>
            <a:r>
              <a:rPr lang="en-US" sz="2200" dirty="0" smtClean="0">
                <a:solidFill>
                  <a:schemeClr val="accent6">
                    <a:lumMod val="50000"/>
                  </a:schemeClr>
                </a:solidFill>
                <a:latin typeface="Lucida Sans Unicode" panose="020B0602030504020204" pitchFamily="34" charset="0"/>
                <a:cs typeface="Lucida Sans Unicode" panose="020B0602030504020204" pitchFamily="34" charset="0"/>
                <a:hlinkClick r:id="rId3"/>
              </a:rPr>
              <a:t>www.agrability.org</a:t>
            </a:r>
            <a:endParaRPr lang="en-US" sz="2200" dirty="0">
              <a:solidFill>
                <a:schemeClr val="accent6">
                  <a:lumMod val="50000"/>
                </a:schemeClr>
              </a:solidFill>
              <a:latin typeface="Lucida Sans Unicode" panose="020B0602030504020204" pitchFamily="34" charset="0"/>
              <a:cs typeface="Lucida Sans Unicode" panose="020B0602030504020204" pitchFamily="34" charset="0"/>
            </a:endParaRPr>
          </a:p>
        </p:txBody>
      </p:sp>
      <p:pic>
        <p:nvPicPr>
          <p:cNvPr id="13315" name="Picture 5" descr="agrMDns.jpg" title="AgrAbility logo"/>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41612" y="228600"/>
            <a:ext cx="3414713" cy="9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145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829761"/>
          </a:xfrm>
        </p:spPr>
        <p:txBody>
          <a:bodyPr>
            <a:normAutofit/>
          </a:bodyPr>
          <a:lstStyle/>
          <a:p>
            <a:pPr algn="ctr"/>
            <a:r>
              <a:rPr lang="en-US" sz="5200" dirty="0" smtClean="0">
                <a:latin typeface="Arial Black" panose="020B0A04020102020204" pitchFamily="34" charset="0"/>
              </a:rPr>
              <a:t>Maximizing </a:t>
            </a:r>
            <a:r>
              <a:rPr lang="en-US" sz="5200" dirty="0" smtClean="0">
                <a:latin typeface="Arial Black" panose="020B0A04020102020204" pitchFamily="34" charset="0"/>
              </a:rPr>
              <a:t>Vision</a:t>
            </a:r>
            <a:endParaRPr lang="en-US" sz="5200" dirty="0">
              <a:latin typeface="Arial Black" panose="020B0A04020102020204" pitchFamily="34" charset="0"/>
            </a:endParaRPr>
          </a:p>
        </p:txBody>
      </p:sp>
      <p:sp>
        <p:nvSpPr>
          <p:cNvPr id="3" name="Subtitle 2"/>
          <p:cNvSpPr>
            <a:spLocks noGrp="1"/>
          </p:cNvSpPr>
          <p:nvPr>
            <p:ph type="subTitle" idx="1"/>
          </p:nvPr>
        </p:nvSpPr>
        <p:spPr>
          <a:xfrm>
            <a:off x="762000" y="3124200"/>
            <a:ext cx="7772400" cy="1306111"/>
          </a:xfrm>
        </p:spPr>
        <p:txBody>
          <a:bodyPr/>
          <a:lstStyle/>
          <a:p>
            <a:pPr algn="ctr"/>
            <a:r>
              <a:rPr lang="en-US" dirty="0" smtClean="0">
                <a:latin typeface="Arial Rounded MT Bold" panose="020F0704030504030204" pitchFamily="34" charset="0"/>
              </a:rPr>
              <a:t>Tools and Techniques for Individuals With Visual Impairments </a:t>
            </a:r>
            <a:endParaRPr lang="en-US"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158230"/>
            <a:ext cx="2209800" cy="5229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993749"/>
            <a:ext cx="2057400" cy="1031443"/>
          </a:xfrm>
          <a:prstGeom prst="rect">
            <a:avLst/>
          </a:prstGeom>
        </p:spPr>
      </p:pic>
    </p:spTree>
    <p:extLst>
      <p:ext uri="{BB962C8B-B14F-4D97-AF65-F5344CB8AC3E}">
        <p14:creationId xmlns:p14="http://schemas.microsoft.com/office/powerpoint/2010/main" val="292575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828800"/>
            <a:ext cx="7772400" cy="2906311"/>
          </a:xfrm>
        </p:spPr>
        <p:txBody>
          <a:bodyPr>
            <a:normAutofit fontScale="77500" lnSpcReduction="20000"/>
          </a:bodyPr>
          <a:lstStyle/>
          <a:p>
            <a:pPr marL="457200" indent="-457200" algn="l">
              <a:buFont typeface="Arial" panose="020B0604020202020204" pitchFamily="34" charset="0"/>
              <a:buChar char="•"/>
            </a:pPr>
            <a:r>
              <a:rPr lang="en-US" sz="2600" b="1" dirty="0">
                <a:latin typeface="Calibri" panose="020F0502020204030204" pitchFamily="34" charset="0"/>
              </a:rPr>
              <a:t>Association for the Blind and Visually </a:t>
            </a:r>
            <a:r>
              <a:rPr lang="en-US" sz="2600" b="1" dirty="0" smtClean="0">
                <a:latin typeface="Calibri" panose="020F0502020204030204" pitchFamily="34" charset="0"/>
              </a:rPr>
              <a:t>Impaired – an Affiliate of Goodwill of the Finger Lakes</a:t>
            </a:r>
            <a:endParaRPr lang="en-US" sz="2600" b="1" dirty="0">
              <a:latin typeface="Calibri" panose="020F0502020204030204" pitchFamily="34" charset="0"/>
            </a:endParaRPr>
          </a:p>
          <a:p>
            <a:pPr marL="457200" indent="-457200" algn="l">
              <a:buFont typeface="Arial" panose="020B0604020202020204" pitchFamily="34" charset="0"/>
              <a:buChar char="•"/>
            </a:pPr>
            <a:endParaRPr lang="en-US" sz="2600" b="1" dirty="0">
              <a:latin typeface="Calibri" panose="020F0502020204030204" pitchFamily="34" charset="0"/>
            </a:endParaRPr>
          </a:p>
          <a:p>
            <a:pPr marL="457200" indent="-457200" algn="l">
              <a:buFont typeface="Arial" panose="020B0604020202020204" pitchFamily="34" charset="0"/>
              <a:buChar char="•"/>
            </a:pPr>
            <a:r>
              <a:rPr lang="en-US" sz="2600" b="1" dirty="0">
                <a:latin typeface="Calibri" panose="020F0502020204030204" pitchFamily="34" charset="0"/>
              </a:rPr>
              <a:t>Located in Rochester, </a:t>
            </a:r>
            <a:r>
              <a:rPr lang="en-US" sz="2600" b="1" dirty="0" smtClean="0">
                <a:latin typeface="Calibri" panose="020F0502020204030204" pitchFamily="34" charset="0"/>
              </a:rPr>
              <a:t>NY, serving a 9 county region in Western NY</a:t>
            </a:r>
            <a:endParaRPr lang="en-US" sz="2600" b="1" dirty="0">
              <a:latin typeface="Calibri" panose="020F0502020204030204" pitchFamily="34" charset="0"/>
            </a:endParaRPr>
          </a:p>
          <a:p>
            <a:pPr marL="457200" indent="-457200" algn="l">
              <a:buFont typeface="Arial" panose="020B0604020202020204" pitchFamily="34" charset="0"/>
              <a:buChar char="•"/>
            </a:pPr>
            <a:endParaRPr lang="en-US" sz="2600" b="1" dirty="0">
              <a:latin typeface="Calibri" panose="020F0502020204030204" pitchFamily="34" charset="0"/>
            </a:endParaRPr>
          </a:p>
          <a:p>
            <a:pPr marL="457200" indent="-457200" algn="l">
              <a:buFont typeface="Arial" panose="020B0604020202020204" pitchFamily="34" charset="0"/>
              <a:buChar char="•"/>
            </a:pPr>
            <a:r>
              <a:rPr lang="en-US" sz="2600" b="1" dirty="0" smtClean="0">
                <a:latin typeface="Calibri" panose="020F0502020204030204" pitchFamily="34" charset="0"/>
              </a:rPr>
              <a:t>Provides </a:t>
            </a:r>
            <a:r>
              <a:rPr lang="en-US" sz="2600" b="1" dirty="0">
                <a:latin typeface="Calibri" panose="020F0502020204030204" pitchFamily="34" charset="0"/>
              </a:rPr>
              <a:t>comprehensive vision rehabilitation services</a:t>
            </a:r>
          </a:p>
          <a:p>
            <a:pPr marL="457200" indent="-457200" algn="l">
              <a:buFont typeface="Arial" panose="020B0604020202020204" pitchFamily="34" charset="0"/>
              <a:buChar char="•"/>
            </a:pPr>
            <a:endParaRPr lang="en-US" sz="2600" b="1" dirty="0">
              <a:latin typeface="Calibri" panose="020F0502020204030204" pitchFamily="34" charset="0"/>
            </a:endParaRPr>
          </a:p>
          <a:p>
            <a:pPr marL="457200" indent="-457200" algn="l">
              <a:buFont typeface="Arial" panose="020B0604020202020204" pitchFamily="34" charset="0"/>
              <a:buChar char="•"/>
            </a:pPr>
            <a:r>
              <a:rPr lang="en-US" sz="2600" b="1" dirty="0">
                <a:latin typeface="Calibri" panose="020F0502020204030204" pitchFamily="34" charset="0"/>
              </a:rPr>
              <a:t>Mission Statement</a:t>
            </a:r>
            <a:r>
              <a:rPr lang="en-US" sz="2600" b="1" dirty="0" smtClean="0">
                <a:latin typeface="Calibri" panose="020F0502020204030204" pitchFamily="34" charset="0"/>
              </a:rPr>
              <a:t>:</a:t>
            </a:r>
          </a:p>
          <a:p>
            <a:pPr algn="ctr"/>
            <a:r>
              <a:rPr lang="en-US" sz="2600" b="1" dirty="0" smtClean="0">
                <a:latin typeface="Calibri" panose="020F0502020204030204" pitchFamily="34" charset="0"/>
              </a:rPr>
              <a:t>“</a:t>
            </a:r>
            <a:r>
              <a:rPr lang="en-US" sz="2600" b="1" dirty="0">
                <a:latin typeface="Calibri" panose="020F0502020204030204" pitchFamily="34" charset="0"/>
              </a:rPr>
              <a:t>To prepare and empower people who are blind or visually impaired to be self sufficient and contribute to their families and communities.”</a:t>
            </a:r>
          </a:p>
          <a:p>
            <a:pPr algn="ctr"/>
            <a:endParaRPr lang="en-US"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158230"/>
            <a:ext cx="2209800" cy="5229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57199"/>
            <a:ext cx="2057400" cy="1031443"/>
          </a:xfrm>
          <a:prstGeom prst="rect">
            <a:avLst/>
          </a:prstGeom>
        </p:spPr>
      </p:pic>
    </p:spTree>
    <p:extLst>
      <p:ext uri="{BB962C8B-B14F-4D97-AF65-F5344CB8AC3E}">
        <p14:creationId xmlns:p14="http://schemas.microsoft.com/office/powerpoint/2010/main" val="321220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371600"/>
            <a:ext cx="7772400" cy="3363511"/>
          </a:xfrm>
        </p:spPr>
        <p:txBody>
          <a:bodyPr>
            <a:noAutofit/>
          </a:bodyPr>
          <a:lstStyle/>
          <a:p>
            <a:pPr algn="ctr"/>
            <a:r>
              <a:rPr lang="en-US" sz="1800" b="1" dirty="0">
                <a:solidFill>
                  <a:schemeClr val="tx2">
                    <a:lumMod val="60000"/>
                    <a:lumOff val="40000"/>
                  </a:schemeClr>
                </a:solidFill>
                <a:latin typeface="Calibri" panose="020F0502020204030204" pitchFamily="34" charset="0"/>
              </a:rPr>
              <a:t>Vision Rehabilitation services </a:t>
            </a:r>
            <a:r>
              <a:rPr lang="en-US" sz="1800" b="1" dirty="0" smtClean="0">
                <a:solidFill>
                  <a:schemeClr val="tx2">
                    <a:lumMod val="60000"/>
                    <a:lumOff val="40000"/>
                  </a:schemeClr>
                </a:solidFill>
                <a:latin typeface="Calibri" panose="020F0502020204030204" pitchFamily="34" charset="0"/>
              </a:rPr>
              <a:t>include </a:t>
            </a:r>
            <a:r>
              <a:rPr lang="en-US" sz="1800" b="1" dirty="0">
                <a:solidFill>
                  <a:schemeClr val="tx2">
                    <a:lumMod val="60000"/>
                    <a:lumOff val="40000"/>
                  </a:schemeClr>
                </a:solidFill>
                <a:latin typeface="Calibri" panose="020F0502020204030204" pitchFamily="34" charset="0"/>
              </a:rPr>
              <a:t>a wide array of professionals and services that can restore functioning after vision loss. </a:t>
            </a:r>
          </a:p>
          <a:p>
            <a:pPr marL="388620" lvl="1" indent="-342900" algn="l">
              <a:buClr>
                <a:schemeClr val="accent1"/>
              </a:buClr>
              <a:buFont typeface="Wingdings" panose="05000000000000000000" pitchFamily="2" charset="2"/>
              <a:buChar char="§"/>
            </a:pPr>
            <a:endParaRPr lang="en-US" sz="1800" b="1" u="sng" dirty="0">
              <a:solidFill>
                <a:schemeClr val="tx2">
                  <a:lumMod val="60000"/>
                  <a:lumOff val="40000"/>
                </a:schemeClr>
              </a:solidFill>
              <a:latin typeface="Calibri" panose="020F0502020204030204" pitchFamily="34" charset="0"/>
            </a:endParaRPr>
          </a:p>
          <a:p>
            <a:pPr marL="388620" lvl="1" indent="-342900" algn="l">
              <a:buClr>
                <a:schemeClr val="accent1"/>
              </a:buClr>
              <a:buFont typeface="Wingdings" panose="05000000000000000000" pitchFamily="2" charset="2"/>
              <a:buChar char="§"/>
            </a:pPr>
            <a:r>
              <a:rPr lang="en-US" sz="1800" b="1" u="sng" dirty="0">
                <a:solidFill>
                  <a:schemeClr val="tx2">
                    <a:lumMod val="60000"/>
                    <a:lumOff val="40000"/>
                  </a:schemeClr>
                </a:solidFill>
                <a:latin typeface="Calibri" panose="020F0502020204030204" pitchFamily="34" charset="0"/>
              </a:rPr>
              <a:t>Vision Rehabilitation Therapists </a:t>
            </a:r>
            <a:r>
              <a:rPr lang="en-US" sz="1800" b="1" dirty="0">
                <a:solidFill>
                  <a:schemeClr val="tx2">
                    <a:lumMod val="60000"/>
                    <a:lumOff val="40000"/>
                  </a:schemeClr>
                </a:solidFill>
                <a:latin typeface="Calibri" panose="020F0502020204030204" pitchFamily="34" charset="0"/>
              </a:rPr>
              <a:t>provide training on how to adapt everyday activities.</a:t>
            </a:r>
          </a:p>
          <a:p>
            <a:pPr marL="388620" lvl="1" indent="-342900" algn="l">
              <a:buClr>
                <a:schemeClr val="accent1"/>
              </a:buClr>
              <a:buFont typeface="Wingdings" panose="05000000000000000000" pitchFamily="2" charset="2"/>
              <a:buChar char="§"/>
            </a:pPr>
            <a:endParaRPr lang="en-US" sz="1800" b="1" u="sng" dirty="0">
              <a:solidFill>
                <a:schemeClr val="tx2">
                  <a:lumMod val="60000"/>
                  <a:lumOff val="40000"/>
                </a:schemeClr>
              </a:solidFill>
              <a:latin typeface="Calibri" panose="020F0502020204030204" pitchFamily="34" charset="0"/>
            </a:endParaRPr>
          </a:p>
          <a:p>
            <a:pPr marL="388620" lvl="1" indent="-342900" algn="l">
              <a:buClr>
                <a:schemeClr val="accent1"/>
              </a:buClr>
              <a:buFont typeface="Wingdings" panose="05000000000000000000" pitchFamily="2" charset="2"/>
              <a:buChar char="§"/>
            </a:pPr>
            <a:r>
              <a:rPr lang="en-US" sz="1800" b="1" u="sng" dirty="0">
                <a:solidFill>
                  <a:schemeClr val="tx2">
                    <a:lumMod val="60000"/>
                    <a:lumOff val="40000"/>
                  </a:schemeClr>
                </a:solidFill>
                <a:latin typeface="Calibri" panose="020F0502020204030204" pitchFamily="34" charset="0"/>
              </a:rPr>
              <a:t>Orientation and Mobility Specialists </a:t>
            </a:r>
            <a:r>
              <a:rPr lang="en-US" sz="1800" b="1" dirty="0">
                <a:solidFill>
                  <a:schemeClr val="tx2">
                    <a:lumMod val="60000"/>
                    <a:lumOff val="40000"/>
                  </a:schemeClr>
                </a:solidFill>
                <a:latin typeface="Calibri" panose="020F0502020204030204" pitchFamily="34" charset="0"/>
              </a:rPr>
              <a:t>teach how to travel safely in any environment.</a:t>
            </a:r>
          </a:p>
          <a:p>
            <a:pPr marL="388620" lvl="1" indent="-342900" algn="l">
              <a:buClr>
                <a:schemeClr val="accent1"/>
              </a:buClr>
              <a:buFont typeface="Wingdings" panose="05000000000000000000" pitchFamily="2" charset="2"/>
              <a:buChar char="§"/>
            </a:pPr>
            <a:endParaRPr lang="en-US" sz="1800" b="1" u="sng" dirty="0">
              <a:solidFill>
                <a:schemeClr val="tx2">
                  <a:lumMod val="60000"/>
                  <a:lumOff val="40000"/>
                </a:schemeClr>
              </a:solidFill>
              <a:latin typeface="Calibri" panose="020F0502020204030204" pitchFamily="34" charset="0"/>
            </a:endParaRPr>
          </a:p>
          <a:p>
            <a:pPr marL="388620" lvl="1" indent="-342900" algn="l">
              <a:buClr>
                <a:schemeClr val="accent1"/>
              </a:buClr>
              <a:buFont typeface="Wingdings" panose="05000000000000000000" pitchFamily="2" charset="2"/>
              <a:buChar char="§"/>
            </a:pPr>
            <a:r>
              <a:rPr lang="en-US" sz="1800" b="1" u="sng" dirty="0" smtClean="0">
                <a:solidFill>
                  <a:schemeClr val="tx2">
                    <a:lumMod val="60000"/>
                    <a:lumOff val="40000"/>
                  </a:schemeClr>
                </a:solidFill>
                <a:latin typeface="Calibri" panose="020F0502020204030204" pitchFamily="34" charset="0"/>
              </a:rPr>
              <a:t>Career Development Specialists </a:t>
            </a:r>
            <a:r>
              <a:rPr lang="en-US" sz="1800" b="1" dirty="0">
                <a:solidFill>
                  <a:schemeClr val="tx2">
                    <a:lumMod val="60000"/>
                    <a:lumOff val="40000"/>
                  </a:schemeClr>
                </a:solidFill>
                <a:latin typeface="Calibri" panose="020F0502020204030204" pitchFamily="34" charset="0"/>
              </a:rPr>
              <a:t>help to obtain or maintain employment using individualized career services and technology </a:t>
            </a:r>
            <a:r>
              <a:rPr lang="en-US" sz="1800" b="1" dirty="0" smtClean="0">
                <a:solidFill>
                  <a:schemeClr val="tx2">
                    <a:lumMod val="60000"/>
                    <a:lumOff val="40000"/>
                  </a:schemeClr>
                </a:solidFill>
                <a:latin typeface="Calibri" panose="020F0502020204030204" pitchFamily="34" charset="0"/>
              </a:rPr>
              <a:t>training</a:t>
            </a:r>
            <a:endParaRPr lang="en-US" sz="1800" dirty="0">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158230"/>
            <a:ext cx="2209800" cy="5229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211" y="6133211"/>
            <a:ext cx="1143000" cy="573024"/>
          </a:xfrm>
          <a:prstGeom prst="rect">
            <a:avLst/>
          </a:prstGeom>
        </p:spPr>
      </p:pic>
      <p:sp>
        <p:nvSpPr>
          <p:cNvPr id="2" name="TextBox 1"/>
          <p:cNvSpPr txBox="1"/>
          <p:nvPr/>
        </p:nvSpPr>
        <p:spPr>
          <a:xfrm>
            <a:off x="685800" y="609600"/>
            <a:ext cx="7696200" cy="461665"/>
          </a:xfrm>
          <a:prstGeom prst="rect">
            <a:avLst/>
          </a:prstGeom>
          <a:noFill/>
        </p:spPr>
        <p:txBody>
          <a:bodyPr wrap="square" rtlCol="0">
            <a:spAutoFit/>
          </a:bodyPr>
          <a:lstStyle/>
          <a:p>
            <a:r>
              <a:rPr lang="en-US" sz="2400" b="1" dirty="0" smtClean="0">
                <a:solidFill>
                  <a:schemeClr val="tx2">
                    <a:lumMod val="60000"/>
                    <a:lumOff val="40000"/>
                  </a:schemeClr>
                </a:solidFill>
              </a:rPr>
              <a:t>What is Vision Rehabilitation?</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56110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828800"/>
            <a:ext cx="7772400" cy="2906311"/>
          </a:xfrm>
        </p:spPr>
        <p:txBody>
          <a:bodyPr>
            <a:normAutofit/>
          </a:bodyPr>
          <a:lstStyle/>
          <a:p>
            <a:pPr algn="l"/>
            <a:r>
              <a:rPr lang="en-US" sz="2200" b="1" u="sng" dirty="0" smtClean="0">
                <a:latin typeface="Calibri" panose="020F0502020204030204" pitchFamily="34" charset="0"/>
              </a:rPr>
              <a:t>Today’s Presenters</a:t>
            </a:r>
            <a:r>
              <a:rPr lang="en-US" sz="2200" b="1" dirty="0" smtClean="0">
                <a:latin typeface="Calibri" panose="020F0502020204030204" pitchFamily="34" charset="0"/>
              </a:rPr>
              <a:t>:</a:t>
            </a:r>
          </a:p>
          <a:p>
            <a:pPr algn="ctr">
              <a:spcAft>
                <a:spcPts val="600"/>
              </a:spcAft>
            </a:pPr>
            <a:endParaRPr lang="en-US" sz="2200" b="1" dirty="0" smtClean="0">
              <a:latin typeface="Calibri" panose="020F0502020204030204" pitchFamily="34" charset="0"/>
            </a:endParaRPr>
          </a:p>
          <a:p>
            <a:pPr algn="ctr">
              <a:spcAft>
                <a:spcPts val="600"/>
              </a:spcAft>
            </a:pPr>
            <a:r>
              <a:rPr lang="en-US" sz="2200" b="1" dirty="0" smtClean="0">
                <a:latin typeface="Calibri" panose="020F0502020204030204" pitchFamily="34" charset="0"/>
              </a:rPr>
              <a:t>Nikki Llewellyn, </a:t>
            </a:r>
            <a:r>
              <a:rPr lang="en-US" sz="2200" b="1" dirty="0">
                <a:latin typeface="Calibri" panose="020F0502020204030204" pitchFamily="34" charset="0"/>
              </a:rPr>
              <a:t>M.S. COMS   </a:t>
            </a:r>
            <a:endParaRPr lang="en-US" sz="2200" b="1" dirty="0" smtClean="0">
              <a:latin typeface="Calibri" panose="020F0502020204030204" pitchFamily="34" charset="0"/>
            </a:endParaRPr>
          </a:p>
          <a:p>
            <a:pPr algn="ctr">
              <a:spcAft>
                <a:spcPts val="600"/>
              </a:spcAft>
            </a:pPr>
            <a:r>
              <a:rPr lang="en-US" sz="2200" b="1" dirty="0" smtClean="0">
                <a:latin typeface="Calibri" panose="020F0502020204030204" pitchFamily="34" charset="0"/>
              </a:rPr>
              <a:t>Janie Baker, M.S. COMS</a:t>
            </a:r>
          </a:p>
          <a:p>
            <a:pPr algn="ctr">
              <a:spcAft>
                <a:spcPts val="600"/>
              </a:spcAft>
            </a:pPr>
            <a:r>
              <a:rPr lang="en-US" sz="2200" b="1" dirty="0" smtClean="0">
                <a:latin typeface="Calibri" panose="020F0502020204030204" pitchFamily="34" charset="0"/>
              </a:rPr>
              <a:t>James Hallahan, Assistive Technology Instructor</a:t>
            </a:r>
          </a:p>
          <a:p>
            <a:pPr algn="ctr">
              <a:spcAft>
                <a:spcPts val="600"/>
              </a:spcAft>
            </a:pPr>
            <a:r>
              <a:rPr lang="en-US" sz="2200" b="1" dirty="0" smtClean="0">
                <a:latin typeface="Calibri" panose="020F0502020204030204" pitchFamily="34" charset="0"/>
              </a:rPr>
              <a:t>Joette Vahey, Career Development Specialist</a:t>
            </a:r>
            <a:endParaRPr lang="en-US" sz="2200" b="1" dirty="0">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158230"/>
            <a:ext cx="2209800" cy="5229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57199"/>
            <a:ext cx="2057400" cy="1031443"/>
          </a:xfrm>
          <a:prstGeom prst="rect">
            <a:avLst/>
          </a:prstGeom>
        </p:spPr>
      </p:pic>
    </p:spTree>
    <p:extLst>
      <p:ext uri="{BB962C8B-B14F-4D97-AF65-F5344CB8AC3E}">
        <p14:creationId xmlns:p14="http://schemas.microsoft.com/office/powerpoint/2010/main" val="3388609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375</TotalTime>
  <Words>1047</Words>
  <Application>Microsoft Office PowerPoint</Application>
  <PresentationFormat>On-screen Show (4:3)</PresentationFormat>
  <Paragraphs>138</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Black</vt:lpstr>
      <vt:lpstr>Arial Rounded MT Bold</vt:lpstr>
      <vt:lpstr>Calibri</vt:lpstr>
      <vt:lpstr>Lucida Sans Unicode</vt:lpstr>
      <vt:lpstr>Times</vt:lpstr>
      <vt:lpstr>Verdana</vt:lpstr>
      <vt:lpstr>Wingdings</vt:lpstr>
      <vt:lpstr>Wingdings 2</vt:lpstr>
      <vt:lpstr>Wingdings 3</vt:lpstr>
      <vt:lpstr>Concourse</vt:lpstr>
      <vt:lpstr>Maximizing Vision Tools and Techniques for Individuals With Visual Impairments   ABVI – Goodwill of the Finger Lakers  AgrAbility Webinar Series Monday, June 19, 2017 2:00 p.m. ET </vt:lpstr>
      <vt:lpstr>Basic Webinar Instructions</vt:lpstr>
      <vt:lpstr>Basic Webinar Instructions</vt:lpstr>
      <vt:lpstr>Basic Webinar Instructions</vt:lpstr>
      <vt:lpstr>PowerPoint Presentation</vt:lpstr>
      <vt:lpstr>Maximizing Vision</vt:lpstr>
      <vt:lpstr>PowerPoint Presentation</vt:lpstr>
      <vt:lpstr>PowerPoint Presentation</vt:lpstr>
      <vt:lpstr>PowerPoint Presentation</vt:lpstr>
      <vt:lpstr>Protect What We’ve Got!</vt:lpstr>
      <vt:lpstr>Aspects of Vision Loss</vt:lpstr>
      <vt:lpstr>Aspects of Vision Loss</vt:lpstr>
      <vt:lpstr>Aspects of Vision Loss</vt:lpstr>
      <vt:lpstr>Cane Types </vt:lpstr>
      <vt:lpstr>Cane Tips</vt:lpstr>
      <vt:lpstr>iGlasses</vt:lpstr>
      <vt:lpstr>Trekker Breeze</vt:lpstr>
      <vt:lpstr>Smart Phone Technology</vt:lpstr>
      <vt:lpstr>Wearable Technology</vt:lpstr>
      <vt:lpstr>Wearable Technology</vt:lpstr>
      <vt:lpstr>Amazon Echo</vt:lpstr>
      <vt:lpstr>Talking Tools</vt:lpstr>
      <vt:lpstr>Low Tech Solutions</vt:lpstr>
      <vt:lpstr>Career Development</vt:lpstr>
      <vt:lpstr>Seeing the Possibilities</vt:lpstr>
      <vt:lpstr>Contact Us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JoBeth Rath</dc:creator>
  <cp:lastModifiedBy>Jones, Paul J</cp:lastModifiedBy>
  <cp:revision>38</cp:revision>
  <dcterms:created xsi:type="dcterms:W3CDTF">2017-06-08T17:55:01Z</dcterms:created>
  <dcterms:modified xsi:type="dcterms:W3CDTF">2017-06-19T13:46:52Z</dcterms:modified>
</cp:coreProperties>
</file>