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1"/>
  </p:notesMasterIdLst>
  <p:sldIdLst>
    <p:sldId id="280" r:id="rId2"/>
    <p:sldId id="281" r:id="rId3"/>
    <p:sldId id="282" r:id="rId4"/>
    <p:sldId id="283" r:id="rId5"/>
    <p:sldId id="284" r:id="rId6"/>
    <p:sldId id="263" r:id="rId7"/>
    <p:sldId id="265" r:id="rId8"/>
    <p:sldId id="266" r:id="rId9"/>
    <p:sldId id="279" r:id="rId10"/>
    <p:sldId id="268" r:id="rId11"/>
    <p:sldId id="264" r:id="rId12"/>
    <p:sldId id="267" r:id="rId13"/>
    <p:sldId id="256" r:id="rId14"/>
    <p:sldId id="257" r:id="rId15"/>
    <p:sldId id="261" r:id="rId16"/>
    <p:sldId id="258" r:id="rId17"/>
    <p:sldId id="259" r:id="rId18"/>
    <p:sldId id="262" r:id="rId19"/>
    <p:sldId id="260" r:id="rId20"/>
    <p:sldId id="269" r:id="rId21"/>
    <p:sldId id="272" r:id="rId22"/>
    <p:sldId id="276" r:id="rId23"/>
    <p:sldId id="277" r:id="rId24"/>
    <p:sldId id="273" r:id="rId25"/>
    <p:sldId id="278" r:id="rId26"/>
    <p:sldId id="275" r:id="rId27"/>
    <p:sldId id="274" r:id="rId28"/>
    <p:sldId id="270" r:id="rId29"/>
    <p:sldId id="2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4628"/>
  </p:normalViewPr>
  <p:slideViewPr>
    <p:cSldViewPr snapToGrid="0" snapToObjects="1">
      <p:cViewPr varScale="1">
        <p:scale>
          <a:sx n="59" d="100"/>
          <a:sy n="59" d="100"/>
        </p:scale>
        <p:origin x="90" y="9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3D4C5-F1D1-DF48-A3C4-067549468F40}" type="datetimeFigureOut">
              <a:rPr lang="en-US" smtClean="0"/>
              <a:t>8/2/2018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738F6-55F1-2446-9DF4-F22C28B48C8D}" type="slidenum">
              <a:rPr lang="en-US" smtClean="0"/>
              <a:t>‹#›</a:t>
            </a:fld>
            <a:endParaRPr lang="en-US" dirty="0"/>
          </a:p>
        </p:txBody>
      </p:sp>
    </p:spTree>
    <p:extLst>
      <p:ext uri="{BB962C8B-B14F-4D97-AF65-F5344CB8AC3E}">
        <p14:creationId xmlns:p14="http://schemas.microsoft.com/office/powerpoint/2010/main" val="557265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922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7C1D1385-A0EE-4C4A-A90B-4E1D1692D434}" type="slidenum">
              <a:rPr lang="en-US" altLang="en-US" sz="1200" u="none" smtClean="0">
                <a:latin typeface="Calibri" panose="020F0502020204030204" pitchFamily="34" charset="0"/>
                <a:cs typeface="Arial" panose="020B0604020202020204" pitchFamily="34" charset="0"/>
              </a:rPr>
              <a:pPr/>
              <a:t>2</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788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6573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0ECD4-EC9C-45B6-95AE-C9A863AF3A45}" type="slidenum">
              <a:rPr lang="en-US" smtClean="0"/>
              <a:t>4</a:t>
            </a:fld>
            <a:endParaRPr lang="en-US"/>
          </a:p>
        </p:txBody>
      </p:sp>
    </p:spTree>
    <p:extLst>
      <p:ext uri="{BB962C8B-B14F-4D97-AF65-F5344CB8AC3E}">
        <p14:creationId xmlns:p14="http://schemas.microsoft.com/office/powerpoint/2010/main" val="23146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381000" y="685800"/>
            <a:ext cx="6096000" cy="3429000"/>
          </a:xfrm>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1434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13064518-3A33-4BBC-B30A-E8FEED739AF5}" type="slidenum">
              <a:rPr lang="en-US" altLang="en-US" sz="1200" u="none" smtClean="0">
                <a:latin typeface="Calibri" panose="020F0502020204030204" pitchFamily="34" charset="0"/>
                <a:cs typeface="Arial" panose="020B0604020202020204" pitchFamily="34" charset="0"/>
              </a:rPr>
              <a:pPr/>
              <a:t>5</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68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1738F6-55F1-2446-9DF4-F22C28B48C8D}" type="slidenum">
              <a:rPr lang="en-US" smtClean="0"/>
              <a:t>8</a:t>
            </a:fld>
            <a:endParaRPr lang="en-US" dirty="0"/>
          </a:p>
        </p:txBody>
      </p:sp>
    </p:spTree>
    <p:extLst>
      <p:ext uri="{BB962C8B-B14F-4D97-AF65-F5344CB8AC3E}">
        <p14:creationId xmlns:p14="http://schemas.microsoft.com/office/powerpoint/2010/main" val="83922583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B71443-4DF5-6E4F-BE42-7E5C4C6C0493}" type="datetime1">
              <a:rPr lang="en-US" smtClean="0"/>
              <a:t>8/2/2018</a:t>
            </a:fld>
            <a:endParaRPr lang="en-US" dirty="0"/>
          </a:p>
        </p:txBody>
      </p:sp>
      <p:sp>
        <p:nvSpPr>
          <p:cNvPr id="5" name="Footer Placeholder 4"/>
          <p:cNvSpPr>
            <a:spLocks noGrp="1"/>
          </p:cNvSpPr>
          <p:nvPr>
            <p:ph type="ftr" sz="quarter" idx="11"/>
          </p:nvPr>
        </p:nvSpPr>
        <p:spPr/>
        <p:txBody>
          <a:bodyPr/>
          <a:lstStyle/>
          <a:p>
            <a:r>
              <a:rPr lang="en-US" dirty="0"/>
              <a:t>Kansas AgrAbility - 800-625-3648 - www.bae.ksu.edu/extension/agrability</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164960-BA31-5746-9772-E6BB28F729C7}" type="datetime1">
              <a:rPr lang="en-US" smtClean="0"/>
              <a:t>8/2/2018</a:t>
            </a:fld>
            <a:endParaRPr lang="en-US" dirty="0"/>
          </a:p>
        </p:txBody>
      </p:sp>
      <p:sp>
        <p:nvSpPr>
          <p:cNvPr id="5" name="Footer Placeholder 4"/>
          <p:cNvSpPr>
            <a:spLocks noGrp="1"/>
          </p:cNvSpPr>
          <p:nvPr>
            <p:ph type="ftr" sz="quarter" idx="11"/>
          </p:nvPr>
        </p:nvSpPr>
        <p:spPr/>
        <p:txBody>
          <a:bodyPr/>
          <a:lstStyle/>
          <a:p>
            <a:r>
              <a:rPr lang="en-US" dirty="0"/>
              <a:t>Kansas AgrAbility - 800-625-3648 - www.bae.ksu.edu/extension/agrability</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29C7D1-A748-7C40-9B95-4740EBC870ED}" type="datetime1">
              <a:rPr lang="en-US" smtClean="0"/>
              <a:t>8/2/2018</a:t>
            </a:fld>
            <a:endParaRPr lang="en-US" dirty="0"/>
          </a:p>
        </p:txBody>
      </p:sp>
      <p:sp>
        <p:nvSpPr>
          <p:cNvPr id="5" name="Footer Placeholder 4"/>
          <p:cNvSpPr>
            <a:spLocks noGrp="1"/>
          </p:cNvSpPr>
          <p:nvPr>
            <p:ph type="ftr" sz="quarter" idx="11"/>
          </p:nvPr>
        </p:nvSpPr>
        <p:spPr/>
        <p:txBody>
          <a:bodyPr/>
          <a:lstStyle/>
          <a:p>
            <a:r>
              <a:rPr lang="en-US" dirty="0"/>
              <a:t>Kansas AgrAbility - 800-625-3648 - www.bae.ksu.edu/extension/agrability</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FE4B8C-03EC-3540-8031-7AFD176B1F45}" type="datetime1">
              <a:rPr lang="en-US" smtClean="0"/>
              <a:t>8/2/2018</a:t>
            </a:fld>
            <a:endParaRPr lang="en-US" dirty="0"/>
          </a:p>
        </p:txBody>
      </p:sp>
      <p:sp>
        <p:nvSpPr>
          <p:cNvPr id="5" name="Footer Placeholder 4"/>
          <p:cNvSpPr>
            <a:spLocks noGrp="1"/>
          </p:cNvSpPr>
          <p:nvPr>
            <p:ph type="ftr" sz="quarter" idx="11"/>
          </p:nvPr>
        </p:nvSpPr>
        <p:spPr/>
        <p:txBody>
          <a:bodyPr/>
          <a:lstStyle/>
          <a:p>
            <a:r>
              <a:rPr lang="en-US" dirty="0"/>
              <a:t>Kansas AgrAbility - 800-625-3648 - www.bae.ksu.edu/extension/agrability</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19F5A5B2-0CED-CC47-B233-ED63048EDDAF}" type="datetime1">
              <a:rPr lang="en-US" smtClean="0"/>
              <a:t>8/2/2018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dirty="0"/>
              <a:t>Kansas AgrAbility - 800-625-3648 - www.bae.ksu.edu/extension/agrability</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7F5D78-38B5-BA4F-A2DD-EEBFDF931336}" type="datetime1">
              <a:rPr lang="en-US" smtClean="0"/>
              <a:t>8/2/2018</a:t>
            </a:fld>
            <a:endParaRPr lang="en-US" dirty="0"/>
          </a:p>
        </p:txBody>
      </p:sp>
      <p:sp>
        <p:nvSpPr>
          <p:cNvPr id="6" name="Footer Placeholder 5"/>
          <p:cNvSpPr>
            <a:spLocks noGrp="1"/>
          </p:cNvSpPr>
          <p:nvPr>
            <p:ph type="ftr" sz="quarter" idx="11"/>
          </p:nvPr>
        </p:nvSpPr>
        <p:spPr/>
        <p:txBody>
          <a:bodyPr/>
          <a:lstStyle/>
          <a:p>
            <a:r>
              <a:rPr lang="en-US" dirty="0"/>
              <a:t>Kansas AgrAbility - 800-625-3648 - www.bae.ksu.edu/extension/agrability</a:t>
            </a:r>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E96F61-116F-5141-8EE4-F000E67A0009}" type="datetime1">
              <a:rPr lang="en-US" smtClean="0"/>
              <a:t>8/2/2018</a:t>
            </a:fld>
            <a:endParaRPr lang="en-US" dirty="0"/>
          </a:p>
        </p:txBody>
      </p:sp>
      <p:sp>
        <p:nvSpPr>
          <p:cNvPr id="8" name="Footer Placeholder 7"/>
          <p:cNvSpPr>
            <a:spLocks noGrp="1"/>
          </p:cNvSpPr>
          <p:nvPr>
            <p:ph type="ftr" sz="quarter" idx="11"/>
          </p:nvPr>
        </p:nvSpPr>
        <p:spPr/>
        <p:txBody>
          <a:bodyPr/>
          <a:lstStyle/>
          <a:p>
            <a:r>
              <a:rPr lang="en-US" dirty="0"/>
              <a:t>Kansas AgrAbility - 800-625-3648 - www.bae.ksu.edu/extension/agrability</a:t>
            </a:r>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9B5E10-8235-B741-803A-D3635F08A062}" type="datetime1">
              <a:rPr lang="en-US" smtClean="0"/>
              <a:t>8/2/2018</a:t>
            </a:fld>
            <a:endParaRPr lang="en-US" dirty="0"/>
          </a:p>
        </p:txBody>
      </p:sp>
      <p:sp>
        <p:nvSpPr>
          <p:cNvPr id="4" name="Footer Placeholder 3"/>
          <p:cNvSpPr>
            <a:spLocks noGrp="1"/>
          </p:cNvSpPr>
          <p:nvPr>
            <p:ph type="ftr" sz="quarter" idx="11"/>
          </p:nvPr>
        </p:nvSpPr>
        <p:spPr/>
        <p:txBody>
          <a:bodyPr/>
          <a:lstStyle/>
          <a:p>
            <a:r>
              <a:rPr lang="en-US" dirty="0"/>
              <a:t>Kansas AgrAbility - 800-625-3648 - www.bae.ksu.edu/extension/agrability</a:t>
            </a: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6F2CB-4727-4746-A276-170C10932371}" type="datetime1">
              <a:rPr lang="en-US" smtClean="0"/>
              <a:t>8/2/2018</a:t>
            </a:fld>
            <a:endParaRPr lang="en-US" dirty="0"/>
          </a:p>
        </p:txBody>
      </p:sp>
      <p:sp>
        <p:nvSpPr>
          <p:cNvPr id="3" name="Footer Placeholder 2"/>
          <p:cNvSpPr>
            <a:spLocks noGrp="1"/>
          </p:cNvSpPr>
          <p:nvPr>
            <p:ph type="ftr" sz="quarter" idx="11"/>
          </p:nvPr>
        </p:nvSpPr>
        <p:spPr/>
        <p:txBody>
          <a:bodyPr/>
          <a:lstStyle/>
          <a:p>
            <a:r>
              <a:rPr lang="en-US" dirty="0"/>
              <a:t>Kansas AgrAbility - 800-625-3648 - www.bae.ksu.edu/extension/agrability</a:t>
            </a:r>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68F9EDA-1EF9-7449-BDC7-8E46093E24C1}" type="datetime1">
              <a:rPr lang="en-US" smtClean="0"/>
              <a:t>8/2/2018</a:t>
            </a:fld>
            <a:endParaRPr lang="en-US" dirty="0"/>
          </a:p>
        </p:txBody>
      </p:sp>
      <p:sp>
        <p:nvSpPr>
          <p:cNvPr id="6" name="Footer Placeholder 5"/>
          <p:cNvSpPr>
            <a:spLocks noGrp="1"/>
          </p:cNvSpPr>
          <p:nvPr>
            <p:ph type="ftr" sz="quarter" idx="11"/>
          </p:nvPr>
        </p:nvSpPr>
        <p:spPr/>
        <p:txBody>
          <a:bodyPr/>
          <a:lstStyle/>
          <a:p>
            <a:r>
              <a:rPr lang="en-US" dirty="0"/>
              <a:t>Kansas AgrAbility - 800-625-3648 - www.bae.ksu.edu/extension/agrability</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F24FCC-D1BE-9744-AD47-F06B8AE5610F}" type="datetime1">
              <a:rPr lang="en-US" smtClean="0"/>
              <a:t>8/2/2018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2CD06E5-B779-6643-A803-7872868A4C37}" type="datetime1">
              <a:rPr lang="en-US" smtClean="0"/>
              <a:t>8/2/2018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dirty="0"/>
              <a:t>Kansas AgrAbility - 800-625-3648 - www.bae.ksu.edu/extension/agrability</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rgeringer@wilr.org"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hyperlink" Target="http://www.wilr.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ilru.org/" TargetMode="External"/><Relationship Id="rId2" Type="http://schemas.openxmlformats.org/officeDocument/2006/relationships/hyperlink" Target="mailto:April-sierra@att.ne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lru.org/topics/peer-counseling-peer-support" TargetMode="External"/><Relationship Id="rId2" Type="http://schemas.openxmlformats.org/officeDocument/2006/relationships/hyperlink" Target="https://april-rural.org/index.php/il-conversations/il-conversations-page" TargetMode="External"/><Relationship Id="rId1" Type="http://schemas.openxmlformats.org/officeDocument/2006/relationships/slideLayout" Target="../slideLayouts/slideLayout2.xml"/><Relationship Id="rId5" Type="http://schemas.openxmlformats.org/officeDocument/2006/relationships/hyperlink" Target="https://www.acl.gov/programs/aging-and-disability-networks/centers-independent-living" TargetMode="External"/><Relationship Id="rId4" Type="http://schemas.openxmlformats.org/officeDocument/2006/relationships/hyperlink" Target="http://disabilitylink.org/peer-suppor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grability.org/Online-Training/archiv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jonesp@purdue.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a:r>
            <a:br>
              <a:rPr lang="en-US" b="1" dirty="0"/>
            </a:b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54251" y="557439"/>
            <a:ext cx="5775449" cy="1261802"/>
          </a:xfrm>
          <a:prstGeom prst="rect">
            <a:avLst/>
          </a:prstGeom>
        </p:spPr>
      </p:pic>
      <p:sp>
        <p:nvSpPr>
          <p:cNvPr id="5" name="Title 1">
            <a:extLst>
              <a:ext uri="{FF2B5EF4-FFF2-40B4-BE49-F238E27FC236}">
                <a16:creationId xmlns:a16="http://schemas.microsoft.com/office/drawing/2014/main" id="{7521D257-F002-4784-9A9E-CC61569887A2}"/>
              </a:ext>
            </a:extLst>
          </p:cNvPr>
          <p:cNvSpPr txBox="1">
            <a:spLocks/>
          </p:cNvSpPr>
          <p:nvPr/>
        </p:nvSpPr>
        <p:spPr>
          <a:xfrm>
            <a:off x="0" y="1493493"/>
            <a:ext cx="12192000" cy="2799471"/>
          </a:xfrm>
          <a:prstGeom prst="rect">
            <a:avLst/>
          </a:prstGeom>
        </p:spPr>
        <p:txBody>
          <a:bodyPr vert="horz" lIns="91440" tIns="45720" rIns="91440" bIns="45720" rtlCol="0" anchor="ctr">
            <a:noAutofit/>
          </a:bodyPr>
          <a:lstStyle>
            <a:lvl1pPr algn="ctr" defTabSz="914400" rtl="0" eaLnBrk="1" latinLnBrk="0" hangingPunct="1">
              <a:lnSpc>
                <a:spcPct val="83000"/>
              </a:lnSpc>
              <a:spcBef>
                <a:spcPct val="0"/>
              </a:spcBef>
              <a:buNone/>
              <a:defRPr kumimoji="0" lang="en-US" sz="6200" b="0" i="0" u="none" strike="noStrike" kern="1200" cap="all" spc="-100" normalizeH="0" baseline="0">
                <a:ln>
                  <a:noFill/>
                </a:ln>
                <a:solidFill>
                  <a:sysClr val="window" lastClr="FFFFFF"/>
                </a:solidFill>
                <a:effectLst>
                  <a:outerShdw blurRad="38100" dist="12700" dir="2700000" algn="tl" rotWithShape="0">
                    <a:prstClr val="black">
                      <a:alpha val="40000"/>
                    </a:prstClr>
                  </a:outerShdw>
                </a:effectLst>
                <a:uLnTx/>
                <a:uFillTx/>
                <a:latin typeface="+mj-lt"/>
                <a:ea typeface="+mn-ea"/>
                <a:cs typeface="+mn-cs"/>
              </a:defRPr>
            </a:lvl1pPr>
          </a:lstStyle>
          <a:p>
            <a:r>
              <a:rPr lang="en-US" sz="4400" dirty="0">
                <a:solidFill>
                  <a:schemeClr val="tx1"/>
                </a:solidFill>
              </a:rPr>
              <a:t>Peer Support for People </a:t>
            </a:r>
            <a:r>
              <a:rPr lang="en-US" sz="4400" dirty="0" smtClean="0">
                <a:solidFill>
                  <a:schemeClr val="tx1"/>
                </a:solidFill>
              </a:rPr>
              <a:t>with </a:t>
            </a:r>
            <a:r>
              <a:rPr lang="en-US" sz="4400" dirty="0">
                <a:solidFill>
                  <a:schemeClr val="tx1"/>
                </a:solidFill>
              </a:rPr>
              <a:t>Disabilities </a:t>
            </a:r>
            <a:endParaRPr lang="en-US" sz="4400" dirty="0" smtClean="0">
              <a:solidFill>
                <a:schemeClr val="tx1"/>
              </a:solidFill>
            </a:endParaRPr>
          </a:p>
          <a:p>
            <a:r>
              <a:rPr lang="en-US" sz="4400" dirty="0" smtClean="0">
                <a:solidFill>
                  <a:schemeClr val="tx1"/>
                </a:solidFill>
              </a:rPr>
              <a:t>in </a:t>
            </a:r>
            <a:r>
              <a:rPr lang="en-US" sz="4400" dirty="0">
                <a:solidFill>
                  <a:schemeClr val="tx1"/>
                </a:solidFill>
              </a:rPr>
              <a:t>Rural </a:t>
            </a:r>
            <a:r>
              <a:rPr lang="en-US" sz="4400" dirty="0" smtClean="0">
                <a:solidFill>
                  <a:schemeClr val="tx1"/>
                </a:solidFill>
              </a:rPr>
              <a:t>and </a:t>
            </a:r>
            <a:r>
              <a:rPr lang="en-US" sz="4400" dirty="0">
                <a:solidFill>
                  <a:schemeClr val="tx1"/>
                </a:solidFill>
              </a:rPr>
              <a:t>Agricultural Communities</a:t>
            </a:r>
            <a:endParaRPr lang="en-US" sz="4400" dirty="0">
              <a:solidFill>
                <a:schemeClr val="tx1"/>
              </a:solidFill>
            </a:endParaRPr>
          </a:p>
        </p:txBody>
      </p:sp>
      <p:sp>
        <p:nvSpPr>
          <p:cNvPr id="7" name="Rectangle 6"/>
          <p:cNvSpPr/>
          <p:nvPr/>
        </p:nvSpPr>
        <p:spPr>
          <a:xfrm>
            <a:off x="0" y="3793974"/>
            <a:ext cx="12192000" cy="2385268"/>
          </a:xfrm>
          <a:prstGeom prst="rect">
            <a:avLst/>
          </a:prstGeom>
        </p:spPr>
        <p:txBody>
          <a:bodyPr wrap="square">
            <a:spAutoFit/>
          </a:bodyPr>
          <a:lstStyle/>
          <a:p>
            <a:pPr algn="ctr"/>
            <a:r>
              <a:rPr lang="en-US" sz="2000" b="1" dirty="0"/>
              <a:t>Sierra Royster, APRIL Youth Programs Coordinator</a:t>
            </a:r>
          </a:p>
          <a:p>
            <a:pPr algn="ctr"/>
            <a:r>
              <a:rPr lang="en-US" sz="2000" b="1" dirty="0"/>
              <a:t>Shari Coatney, SKIL CEO &amp; Kansas AgrAbility Co-PI </a:t>
            </a:r>
          </a:p>
          <a:p>
            <a:pPr algn="ctr"/>
            <a:r>
              <a:rPr lang="en-US" sz="2000" b="1" dirty="0"/>
              <a:t>Rick Geringer, WIL, Independent Living Specialist </a:t>
            </a:r>
          </a:p>
          <a:p>
            <a:pPr algn="ctr"/>
            <a:r>
              <a:rPr lang="en" sz="2000" b="1" dirty="0" smtClean="0">
                <a:solidFill>
                  <a:srgbClr val="3EE731"/>
                </a:solidFill>
              </a:rPr>
              <a:t/>
            </a:r>
            <a:br>
              <a:rPr lang="en" sz="2000" b="1" dirty="0" smtClean="0">
                <a:solidFill>
                  <a:srgbClr val="3EE731"/>
                </a:solidFill>
              </a:rPr>
            </a:br>
            <a:r>
              <a:rPr lang="en-US" sz="900" b="1" dirty="0" smtClean="0">
                <a:solidFill>
                  <a:schemeClr val="bg1">
                    <a:lumMod val="50000"/>
                  </a:schemeClr>
                </a:solidFill>
              </a:rPr>
              <a:t/>
            </a:r>
            <a:br>
              <a:rPr lang="en-US" sz="900" b="1" dirty="0" smtClean="0">
                <a:solidFill>
                  <a:schemeClr val="bg1">
                    <a:lumMod val="50000"/>
                  </a:schemeClr>
                </a:solidFill>
              </a:rPr>
            </a:br>
            <a:r>
              <a:rPr lang="en-US" sz="2000" b="1" dirty="0" smtClean="0"/>
              <a:t>AgrAbility Webinar Series</a:t>
            </a:r>
            <a:br>
              <a:rPr lang="en-US" sz="2000" b="1" dirty="0" smtClean="0"/>
            </a:br>
            <a:r>
              <a:rPr lang="en-US" sz="2000" b="1" dirty="0" smtClean="0"/>
              <a:t>August 2, 2018 </a:t>
            </a:r>
          </a:p>
          <a:p>
            <a:pPr algn="ctr"/>
            <a:r>
              <a:rPr lang="en-US" sz="2000" b="1" dirty="0" smtClean="0"/>
              <a:t>3:00 p.m. ET</a:t>
            </a:r>
            <a:endParaRPr lang="en-US" dirty="0"/>
          </a:p>
        </p:txBody>
      </p:sp>
    </p:spTree>
    <p:extLst>
      <p:ext uri="{BB962C8B-B14F-4D97-AF65-F5344CB8AC3E}">
        <p14:creationId xmlns:p14="http://schemas.microsoft.com/office/powerpoint/2010/main" val="64731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84048-1B24-469A-BADD-EED2FA24248F}"/>
              </a:ext>
            </a:extLst>
          </p:cNvPr>
          <p:cNvSpPr>
            <a:spLocks noGrp="1"/>
          </p:cNvSpPr>
          <p:nvPr>
            <p:ph type="title"/>
          </p:nvPr>
        </p:nvSpPr>
        <p:spPr/>
        <p:txBody>
          <a:bodyPr/>
          <a:lstStyle/>
          <a:p>
            <a:r>
              <a:rPr lang="en-US" dirty="0"/>
              <a:t>Why do we Provide peer support Continued…</a:t>
            </a:r>
          </a:p>
        </p:txBody>
      </p:sp>
      <p:sp>
        <p:nvSpPr>
          <p:cNvPr id="3" name="Content Placeholder 2">
            <a:extLst>
              <a:ext uri="{FF2B5EF4-FFF2-40B4-BE49-F238E27FC236}">
                <a16:creationId xmlns:a16="http://schemas.microsoft.com/office/drawing/2014/main" id="{CFB6A631-0F29-4019-95D1-0D6EFCEF7357}"/>
              </a:ext>
            </a:extLst>
          </p:cNvPr>
          <p:cNvSpPr>
            <a:spLocks noGrp="1"/>
          </p:cNvSpPr>
          <p:nvPr>
            <p:ph idx="1"/>
          </p:nvPr>
        </p:nvSpPr>
        <p:spPr/>
        <p:txBody>
          <a:bodyPr/>
          <a:lstStyle/>
          <a:p>
            <a:r>
              <a:rPr lang="en-US" sz="2600" dirty="0"/>
              <a:t>We know it works</a:t>
            </a:r>
          </a:p>
          <a:p>
            <a:pPr lvl="1"/>
            <a:r>
              <a:rPr lang="en-US" sz="2600" dirty="0"/>
              <a:t>Strong research supports the peer support model</a:t>
            </a:r>
          </a:p>
          <a:p>
            <a:r>
              <a:rPr lang="en-US" sz="2600" dirty="0"/>
              <a:t>Other groups have also successfully utilized peer support models</a:t>
            </a:r>
          </a:p>
          <a:p>
            <a:pPr lvl="1"/>
            <a:r>
              <a:rPr lang="en-US" sz="2600" dirty="0"/>
              <a:t>AA and other 12 Step programs</a:t>
            </a:r>
          </a:p>
          <a:p>
            <a:pPr lvl="1"/>
            <a:r>
              <a:rPr lang="en-US" sz="2600" dirty="0"/>
              <a:t>Weight Watchers</a:t>
            </a:r>
          </a:p>
          <a:p>
            <a:pPr lvl="1"/>
            <a:r>
              <a:rPr lang="en-US" sz="2600" dirty="0"/>
              <a:t>Mental health community</a:t>
            </a:r>
          </a:p>
          <a:p>
            <a:endParaRPr lang="en-US" dirty="0"/>
          </a:p>
        </p:txBody>
      </p:sp>
      <p:sp>
        <p:nvSpPr>
          <p:cNvPr id="5" name="Slide Number Placeholder 4">
            <a:extLst>
              <a:ext uri="{FF2B5EF4-FFF2-40B4-BE49-F238E27FC236}">
                <a16:creationId xmlns:a16="http://schemas.microsoft.com/office/drawing/2014/main" id="{FDB65C4F-3F16-4097-A348-6CB41D9A1063}"/>
              </a:ext>
            </a:extLst>
          </p:cNvPr>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873019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9C2F-504F-4CA4-B3C8-F2853AE5B273}"/>
              </a:ext>
            </a:extLst>
          </p:cNvPr>
          <p:cNvSpPr>
            <a:spLocks noGrp="1"/>
          </p:cNvSpPr>
          <p:nvPr>
            <p:ph type="title"/>
          </p:nvPr>
        </p:nvSpPr>
        <p:spPr>
          <a:xfrm>
            <a:off x="1066800" y="270009"/>
            <a:ext cx="10058400" cy="1609344"/>
          </a:xfrm>
        </p:spPr>
        <p:txBody>
          <a:bodyPr/>
          <a:lstStyle/>
          <a:p>
            <a:r>
              <a:rPr lang="en-US" dirty="0"/>
              <a:t>How do CILs carry out </a:t>
            </a:r>
            <a:br>
              <a:rPr lang="en-US" dirty="0"/>
            </a:br>
            <a:r>
              <a:rPr lang="en-US" dirty="0"/>
              <a:t>peer support services? </a:t>
            </a:r>
          </a:p>
        </p:txBody>
      </p:sp>
      <p:sp>
        <p:nvSpPr>
          <p:cNvPr id="3" name="Content Placeholder 2">
            <a:extLst>
              <a:ext uri="{FF2B5EF4-FFF2-40B4-BE49-F238E27FC236}">
                <a16:creationId xmlns:a16="http://schemas.microsoft.com/office/drawing/2014/main" id="{69A22C87-819D-4F62-B43C-944B497F8EC2}"/>
              </a:ext>
            </a:extLst>
          </p:cNvPr>
          <p:cNvSpPr>
            <a:spLocks noGrp="1"/>
          </p:cNvSpPr>
          <p:nvPr>
            <p:ph idx="1"/>
          </p:nvPr>
        </p:nvSpPr>
        <p:spPr>
          <a:xfrm>
            <a:off x="623455" y="1887362"/>
            <a:ext cx="11100459" cy="4888993"/>
          </a:xfrm>
        </p:spPr>
        <p:txBody>
          <a:bodyPr>
            <a:normAutofit fontScale="55000" lnSpcReduction="20000"/>
          </a:bodyPr>
          <a:lstStyle/>
          <a:p>
            <a:r>
              <a:rPr lang="en-US" sz="4400" dirty="0"/>
              <a:t>Peer support is done one on one or can be provided in a group setting with peers that have similar interests or goals. </a:t>
            </a:r>
          </a:p>
          <a:p>
            <a:r>
              <a:rPr lang="en-US" sz="4400" dirty="0"/>
              <a:t>Peer support has a purpose and a goal. </a:t>
            </a:r>
          </a:p>
          <a:p>
            <a:r>
              <a:rPr lang="en-US" sz="4400" dirty="0"/>
              <a:t>Assist others in working towards independence.</a:t>
            </a:r>
          </a:p>
          <a:p>
            <a:r>
              <a:rPr lang="en-US" sz="4400" dirty="0"/>
              <a:t>As all the services this is completed with empathy, not sympathy. </a:t>
            </a:r>
          </a:p>
          <a:p>
            <a:r>
              <a:rPr lang="en-US" sz="4400" dirty="0"/>
              <a:t>Help people help themselves. </a:t>
            </a:r>
          </a:p>
          <a:p>
            <a:r>
              <a:rPr lang="en-US" sz="4400" dirty="0"/>
              <a:t>Confidential </a:t>
            </a:r>
          </a:p>
          <a:p>
            <a:r>
              <a:rPr lang="en-US" sz="4400" dirty="0"/>
              <a:t>Provides a natural opportunity to create peer relationships that can support one another along with sharing pivotal resources. </a:t>
            </a:r>
          </a:p>
          <a:p>
            <a:r>
              <a:rPr lang="en-US" sz="4400" dirty="0"/>
              <a:t>It is carried out by: </a:t>
            </a:r>
          </a:p>
          <a:p>
            <a:pPr lvl="1"/>
            <a:r>
              <a:rPr lang="en-US" sz="4400" dirty="0"/>
              <a:t>In-person, by phone, email, social Media, e-mentoring list servs, online only groups </a:t>
            </a:r>
          </a:p>
          <a:p>
            <a:r>
              <a:rPr lang="en-US" sz="4400" dirty="0"/>
              <a:t>They are not providing medical/professional counseling or therapy. </a:t>
            </a:r>
          </a:p>
          <a:p>
            <a:endParaRPr lang="en-US" dirty="0"/>
          </a:p>
          <a:p>
            <a:endParaRPr lang="en-US" dirty="0"/>
          </a:p>
        </p:txBody>
      </p:sp>
      <p:sp>
        <p:nvSpPr>
          <p:cNvPr id="5" name="Slide Number Placeholder 4">
            <a:extLst>
              <a:ext uri="{FF2B5EF4-FFF2-40B4-BE49-F238E27FC236}">
                <a16:creationId xmlns:a16="http://schemas.microsoft.com/office/drawing/2014/main" id="{E712080F-DA6C-42A4-948E-7724C202CD77}"/>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505391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002C-656A-4782-A76F-44CB884F9700}"/>
              </a:ext>
            </a:extLst>
          </p:cNvPr>
          <p:cNvSpPr>
            <a:spLocks noGrp="1"/>
          </p:cNvSpPr>
          <p:nvPr>
            <p:ph type="title"/>
          </p:nvPr>
        </p:nvSpPr>
        <p:spPr>
          <a:xfrm>
            <a:off x="859985" y="149493"/>
            <a:ext cx="10058400" cy="1609344"/>
          </a:xfrm>
        </p:spPr>
        <p:txBody>
          <a:bodyPr/>
          <a:lstStyle/>
          <a:p>
            <a:r>
              <a:rPr lang="en-US" dirty="0"/>
              <a:t>How do CILs carry out </a:t>
            </a:r>
            <a:br>
              <a:rPr lang="en-US" dirty="0"/>
            </a:br>
            <a:r>
              <a:rPr lang="en-US" dirty="0"/>
              <a:t>peer support services continued…? </a:t>
            </a:r>
          </a:p>
        </p:txBody>
      </p:sp>
      <p:sp>
        <p:nvSpPr>
          <p:cNvPr id="3" name="Content Placeholder 2">
            <a:extLst>
              <a:ext uri="{FF2B5EF4-FFF2-40B4-BE49-F238E27FC236}">
                <a16:creationId xmlns:a16="http://schemas.microsoft.com/office/drawing/2014/main" id="{1908AF7C-DE92-4297-A620-04F1F5367EC9}"/>
              </a:ext>
            </a:extLst>
          </p:cNvPr>
          <p:cNvSpPr>
            <a:spLocks noGrp="1"/>
          </p:cNvSpPr>
          <p:nvPr>
            <p:ph idx="1"/>
          </p:nvPr>
        </p:nvSpPr>
        <p:spPr>
          <a:xfrm>
            <a:off x="240792" y="1644535"/>
            <a:ext cx="11710416" cy="5262446"/>
          </a:xfrm>
        </p:spPr>
        <p:txBody>
          <a:bodyPr>
            <a:normAutofit fontScale="85000" lnSpcReduction="20000"/>
          </a:bodyPr>
          <a:lstStyle/>
          <a:p>
            <a:r>
              <a:rPr lang="en-US" sz="2800" dirty="0"/>
              <a:t>Some provide it just through the work they do as a staff of a CIL that is also a part of the disability community. </a:t>
            </a:r>
          </a:p>
          <a:p>
            <a:pPr lvl="1"/>
            <a:r>
              <a:rPr lang="en-US" sz="2800" dirty="0"/>
              <a:t>When a person with a disability who has learned life strategies, how to be a self-advocate, and how to live independently they are able to assist their fellow brother or sister. </a:t>
            </a:r>
          </a:p>
          <a:p>
            <a:pPr lvl="1"/>
            <a:r>
              <a:rPr lang="en-US" sz="2800" dirty="0"/>
              <a:t>A person providing peer support differs from a counselor or just an advocate.  When someone is providing peer support they do not tell him/her peers how to live their life.  The person providing the service will share their own experiences, pass along encouragement and support needed for that individual receiving the services to construct their own advocacy and life strategies to bring about their desired goals.  </a:t>
            </a:r>
          </a:p>
          <a:p>
            <a:r>
              <a:rPr lang="en-US" sz="2800" dirty="0"/>
              <a:t>Peer Support Programs</a:t>
            </a:r>
          </a:p>
          <a:p>
            <a:pPr lvl="1"/>
            <a:r>
              <a:rPr lang="en-US" sz="2800" dirty="0"/>
              <a:t>An organized Volunteer Peer Mentor Program trains and supervises volunteers who act as role models and coaches for others with disabilities</a:t>
            </a:r>
          </a:p>
          <a:p>
            <a:pPr lvl="2"/>
            <a:r>
              <a:rPr lang="en-US" sz="2800" dirty="0"/>
              <a:t>This would not include part-time staff, or paid Independent Living Specialists or Advocates</a:t>
            </a:r>
          </a:p>
          <a:p>
            <a:pPr lvl="2"/>
            <a:r>
              <a:rPr lang="en-US" sz="2800" dirty="0"/>
              <a:t>This does not replace staff providing peer support as appropriate, but is an additional support for the consumers</a:t>
            </a:r>
          </a:p>
          <a:p>
            <a:endParaRPr lang="en-US" dirty="0"/>
          </a:p>
          <a:p>
            <a:endParaRPr lang="en-US" dirty="0"/>
          </a:p>
        </p:txBody>
      </p:sp>
      <p:sp>
        <p:nvSpPr>
          <p:cNvPr id="5" name="Slide Number Placeholder 4">
            <a:extLst>
              <a:ext uri="{FF2B5EF4-FFF2-40B4-BE49-F238E27FC236}">
                <a16:creationId xmlns:a16="http://schemas.microsoft.com/office/drawing/2014/main" id="{F0BB2048-0396-4540-A8E7-08AC80401104}"/>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175270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C8F8-4884-0B41-B497-369992A8EF89}"/>
              </a:ext>
            </a:extLst>
          </p:cNvPr>
          <p:cNvSpPr>
            <a:spLocks noGrp="1"/>
          </p:cNvSpPr>
          <p:nvPr>
            <p:ph type="ctrTitle"/>
          </p:nvPr>
        </p:nvSpPr>
        <p:spPr/>
        <p:txBody>
          <a:bodyPr/>
          <a:lstStyle/>
          <a:p>
            <a:r>
              <a:rPr lang="en-US" dirty="0"/>
              <a:t>Peer mentoring - KS</a:t>
            </a:r>
          </a:p>
        </p:txBody>
      </p:sp>
      <p:sp>
        <p:nvSpPr>
          <p:cNvPr id="3" name="Subtitle 2">
            <a:extLst>
              <a:ext uri="{FF2B5EF4-FFF2-40B4-BE49-F238E27FC236}">
                <a16:creationId xmlns:a16="http://schemas.microsoft.com/office/drawing/2014/main" id="{32F55B7C-9B52-2E44-BA95-2B895EF1F810}"/>
              </a:ext>
            </a:extLst>
          </p:cNvPr>
          <p:cNvSpPr>
            <a:spLocks noGrp="1"/>
          </p:cNvSpPr>
          <p:nvPr>
            <p:ph type="subTitle" idx="1"/>
          </p:nvPr>
        </p:nvSpPr>
        <p:spPr/>
        <p:txBody>
          <a:bodyPr>
            <a:normAutofit fontScale="92500" lnSpcReduction="20000"/>
          </a:bodyPr>
          <a:lstStyle/>
          <a:p>
            <a:r>
              <a:rPr lang="en-US" dirty="0"/>
              <a:t>National AgrAbility Webinar</a:t>
            </a:r>
          </a:p>
          <a:p>
            <a:r>
              <a:rPr lang="en-US" dirty="0"/>
              <a:t>August 2, 2018 </a:t>
            </a:r>
          </a:p>
          <a:p>
            <a:r>
              <a:rPr lang="en-US" dirty="0"/>
              <a:t>Shari Coatney, SKIL CEO &amp; Kansas AgrAbility Co-PI </a:t>
            </a:r>
          </a:p>
        </p:txBody>
      </p:sp>
      <p:sp>
        <p:nvSpPr>
          <p:cNvPr id="4" name="Footer Placeholder 3">
            <a:extLst>
              <a:ext uri="{FF2B5EF4-FFF2-40B4-BE49-F238E27FC236}">
                <a16:creationId xmlns:a16="http://schemas.microsoft.com/office/drawing/2014/main" id="{3B37D6CF-6297-8548-A650-E0DD38D7E320}"/>
              </a:ext>
            </a:extLst>
          </p:cNvPr>
          <p:cNvSpPr>
            <a:spLocks noGrp="1"/>
          </p:cNvSpPr>
          <p:nvPr>
            <p:ph type="ftr" sz="quarter" idx="11"/>
          </p:nvPr>
        </p:nvSpPr>
        <p:spPr/>
        <p:txBody>
          <a:bodyPr/>
          <a:lstStyle/>
          <a:p>
            <a:r>
              <a:rPr lang="en-US" dirty="0"/>
              <a:t>Kansas AgrAbility - 800-625-3648 - www.bae.ksu.edu/extension/agrability</a:t>
            </a:r>
          </a:p>
        </p:txBody>
      </p:sp>
      <p:sp>
        <p:nvSpPr>
          <p:cNvPr id="5" name="Slide Number Placeholder 4">
            <a:extLst>
              <a:ext uri="{FF2B5EF4-FFF2-40B4-BE49-F238E27FC236}">
                <a16:creationId xmlns:a16="http://schemas.microsoft.com/office/drawing/2014/main" id="{824085F3-833C-3742-BDDE-6964E8233759}"/>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1560614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A135-B334-6C48-AD63-EF87F75D6BCB}"/>
              </a:ext>
            </a:extLst>
          </p:cNvPr>
          <p:cNvSpPr>
            <a:spLocks noGrp="1"/>
          </p:cNvSpPr>
          <p:nvPr>
            <p:ph type="title"/>
          </p:nvPr>
        </p:nvSpPr>
        <p:spPr>
          <a:xfrm>
            <a:off x="1069848" y="59268"/>
            <a:ext cx="10058400" cy="905932"/>
          </a:xfrm>
        </p:spPr>
        <p:txBody>
          <a:bodyPr/>
          <a:lstStyle/>
          <a:p>
            <a:r>
              <a:rPr lang="en-US" dirty="0"/>
              <a:t>Peer mentoring</a:t>
            </a:r>
          </a:p>
        </p:txBody>
      </p:sp>
      <p:sp>
        <p:nvSpPr>
          <p:cNvPr id="3" name="Content Placeholder 2">
            <a:extLst>
              <a:ext uri="{FF2B5EF4-FFF2-40B4-BE49-F238E27FC236}">
                <a16:creationId xmlns:a16="http://schemas.microsoft.com/office/drawing/2014/main" id="{80471E2A-D023-B94D-89FE-30F6FCEFB93D}"/>
              </a:ext>
            </a:extLst>
          </p:cNvPr>
          <p:cNvSpPr>
            <a:spLocks noGrp="1"/>
          </p:cNvSpPr>
          <p:nvPr>
            <p:ph idx="1"/>
          </p:nvPr>
        </p:nvSpPr>
        <p:spPr>
          <a:xfrm>
            <a:off x="584200" y="1405467"/>
            <a:ext cx="10303933" cy="5020733"/>
          </a:xfrm>
        </p:spPr>
        <p:txBody>
          <a:bodyPr>
            <a:noAutofit/>
          </a:bodyPr>
          <a:lstStyle/>
          <a:p>
            <a:r>
              <a:rPr lang="en-US" sz="2800" dirty="0"/>
              <a:t>The best advice and assistance often comes from another person who has experience with your situation. SKIL provides avenues for individuals with disabilities or health conditions to receive information from peers through group and individual mentoring.  </a:t>
            </a:r>
          </a:p>
          <a:p>
            <a:pPr lvl="1"/>
            <a:r>
              <a:rPr lang="en-US" sz="2800" dirty="0"/>
              <a:t>Topics and issues are identified by the individual. SKIL doesn’t give people “what they don’t ask for.” </a:t>
            </a:r>
          </a:p>
        </p:txBody>
      </p:sp>
      <p:sp>
        <p:nvSpPr>
          <p:cNvPr id="4" name="Footer Placeholder 3">
            <a:extLst>
              <a:ext uri="{FF2B5EF4-FFF2-40B4-BE49-F238E27FC236}">
                <a16:creationId xmlns:a16="http://schemas.microsoft.com/office/drawing/2014/main" id="{F5C00FDF-B7F9-F04B-BA84-6845861A398E}"/>
              </a:ext>
            </a:extLst>
          </p:cNvPr>
          <p:cNvSpPr>
            <a:spLocks noGrp="1"/>
          </p:cNvSpPr>
          <p:nvPr>
            <p:ph type="ftr" sz="quarter" idx="11"/>
          </p:nvPr>
        </p:nvSpPr>
        <p:spPr/>
        <p:txBody>
          <a:bodyPr/>
          <a:lstStyle/>
          <a:p>
            <a:r>
              <a:rPr lang="en-US" dirty="0"/>
              <a:t>Kansas AgrAbility - 800-625-3648 - www.bae.ksu.edu/extension/agrability</a:t>
            </a:r>
          </a:p>
        </p:txBody>
      </p:sp>
      <p:sp>
        <p:nvSpPr>
          <p:cNvPr id="5" name="Slide Number Placeholder 4">
            <a:extLst>
              <a:ext uri="{FF2B5EF4-FFF2-40B4-BE49-F238E27FC236}">
                <a16:creationId xmlns:a16="http://schemas.microsoft.com/office/drawing/2014/main" id="{457354C7-E64A-8344-ACBE-7B5D7ECFAD8B}"/>
              </a:ext>
            </a:extLst>
          </p:cNvPr>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4215455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1A7E-B4D0-9F4C-9720-0FD7EBA8EFBE}"/>
              </a:ext>
            </a:extLst>
          </p:cNvPr>
          <p:cNvSpPr>
            <a:spLocks noGrp="1"/>
          </p:cNvSpPr>
          <p:nvPr>
            <p:ph type="title"/>
          </p:nvPr>
        </p:nvSpPr>
        <p:spPr>
          <a:xfrm>
            <a:off x="1069848" y="152400"/>
            <a:ext cx="10058400" cy="1422400"/>
          </a:xfrm>
        </p:spPr>
        <p:txBody>
          <a:bodyPr/>
          <a:lstStyle/>
          <a:p>
            <a:r>
              <a:rPr lang="en-US" dirty="0"/>
              <a:t>What can peer mentoring look like?</a:t>
            </a:r>
          </a:p>
        </p:txBody>
      </p:sp>
      <p:sp>
        <p:nvSpPr>
          <p:cNvPr id="3" name="Content Placeholder 2">
            <a:extLst>
              <a:ext uri="{FF2B5EF4-FFF2-40B4-BE49-F238E27FC236}">
                <a16:creationId xmlns:a16="http://schemas.microsoft.com/office/drawing/2014/main" id="{ECCE23AB-1A7D-EF40-8B2F-46B0B9E066AA}"/>
              </a:ext>
            </a:extLst>
          </p:cNvPr>
          <p:cNvSpPr>
            <a:spLocks noGrp="1"/>
          </p:cNvSpPr>
          <p:nvPr>
            <p:ph idx="1"/>
          </p:nvPr>
        </p:nvSpPr>
        <p:spPr>
          <a:xfrm>
            <a:off x="1069848" y="1456267"/>
            <a:ext cx="10058400" cy="4715933"/>
          </a:xfrm>
        </p:spPr>
        <p:txBody>
          <a:bodyPr>
            <a:normAutofit lnSpcReduction="10000"/>
          </a:bodyPr>
          <a:lstStyle/>
          <a:p>
            <a:pPr lvl="1"/>
            <a:r>
              <a:rPr lang="en-US" sz="2400" dirty="0"/>
              <a:t>CRO of Hope: peer group of individuals with mental health issues. The group meets to provide advice/supports for members and selects topics and skills members want to learn more about or master. </a:t>
            </a:r>
          </a:p>
          <a:p>
            <a:pPr lvl="1"/>
            <a:r>
              <a:rPr lang="en-US" sz="2400" dirty="0"/>
              <a:t>Neosho Coalition: advocacy group of people with a range of disabilities who work with local community resources to address barriers and identify ways to include people with disabilities as resources for their communities.  </a:t>
            </a:r>
          </a:p>
          <a:p>
            <a:pPr lvl="1"/>
            <a:r>
              <a:rPr lang="en-US" sz="2400" dirty="0"/>
              <a:t>Individual peer &amp; IL skills</a:t>
            </a:r>
          </a:p>
          <a:p>
            <a:pPr lvl="2"/>
            <a:r>
              <a:rPr lang="en-US" sz="2400" dirty="0"/>
              <a:t>Connecting a person with a similar disability, ability, lifestyle, job, goals.  </a:t>
            </a:r>
          </a:p>
          <a:p>
            <a:pPr lvl="2"/>
            <a:r>
              <a:rPr lang="en-US" sz="2400" dirty="0"/>
              <a:t>For example, one person with a vision loss teaches another how to manage their budget with Quick Books and screen magnification.</a:t>
            </a:r>
          </a:p>
        </p:txBody>
      </p:sp>
      <p:sp>
        <p:nvSpPr>
          <p:cNvPr id="4" name="Footer Placeholder 3">
            <a:extLst>
              <a:ext uri="{FF2B5EF4-FFF2-40B4-BE49-F238E27FC236}">
                <a16:creationId xmlns:a16="http://schemas.microsoft.com/office/drawing/2014/main" id="{084B7928-DEEA-8842-8EDB-0798E7D2FBBB}"/>
              </a:ext>
            </a:extLst>
          </p:cNvPr>
          <p:cNvSpPr>
            <a:spLocks noGrp="1"/>
          </p:cNvSpPr>
          <p:nvPr>
            <p:ph type="ftr" sz="quarter" idx="11"/>
          </p:nvPr>
        </p:nvSpPr>
        <p:spPr/>
        <p:txBody>
          <a:bodyPr/>
          <a:lstStyle/>
          <a:p>
            <a:r>
              <a:rPr lang="en-US" dirty="0"/>
              <a:t>Kansas AgrAbility - 800-625-3648 - www.bae.ksu.edu/extension/agrability</a:t>
            </a:r>
          </a:p>
        </p:txBody>
      </p:sp>
      <p:sp>
        <p:nvSpPr>
          <p:cNvPr id="5" name="Slide Number Placeholder 4">
            <a:extLst>
              <a:ext uri="{FF2B5EF4-FFF2-40B4-BE49-F238E27FC236}">
                <a16:creationId xmlns:a16="http://schemas.microsoft.com/office/drawing/2014/main" id="{A3637A09-6783-9A46-AE6C-72DD3D4CC6BF}"/>
              </a:ext>
            </a:extLst>
          </p:cNvPr>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4128014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E7B14-F9AB-5C4A-B6AE-D27B976C1582}"/>
              </a:ext>
            </a:extLst>
          </p:cNvPr>
          <p:cNvSpPr>
            <a:spLocks noGrp="1"/>
          </p:cNvSpPr>
          <p:nvPr>
            <p:ph type="title"/>
          </p:nvPr>
        </p:nvSpPr>
        <p:spPr>
          <a:xfrm>
            <a:off x="736600" y="101600"/>
            <a:ext cx="10391648" cy="1473200"/>
          </a:xfrm>
        </p:spPr>
        <p:txBody>
          <a:bodyPr>
            <a:normAutofit fontScale="90000"/>
          </a:bodyPr>
          <a:lstStyle/>
          <a:p>
            <a:r>
              <a:rPr lang="en-US" dirty="0"/>
              <a:t>Why is peer mentoring important in rural communities?</a:t>
            </a:r>
          </a:p>
        </p:txBody>
      </p:sp>
      <p:sp>
        <p:nvSpPr>
          <p:cNvPr id="3" name="Content Placeholder 2">
            <a:extLst>
              <a:ext uri="{FF2B5EF4-FFF2-40B4-BE49-F238E27FC236}">
                <a16:creationId xmlns:a16="http://schemas.microsoft.com/office/drawing/2014/main" id="{39EA42FE-A001-2B42-8691-92485E467AB8}"/>
              </a:ext>
            </a:extLst>
          </p:cNvPr>
          <p:cNvSpPr>
            <a:spLocks noGrp="1"/>
          </p:cNvSpPr>
          <p:nvPr>
            <p:ph idx="1"/>
          </p:nvPr>
        </p:nvSpPr>
        <p:spPr>
          <a:xfrm>
            <a:off x="832782" y="1763486"/>
            <a:ext cx="10058400" cy="4381282"/>
          </a:xfrm>
        </p:spPr>
        <p:txBody>
          <a:bodyPr>
            <a:normAutofit/>
          </a:bodyPr>
          <a:lstStyle/>
          <a:p>
            <a:r>
              <a:rPr lang="en-US" sz="2400" dirty="0"/>
              <a:t>Rural CILs employ local people with disabilities. </a:t>
            </a:r>
          </a:p>
          <a:p>
            <a:r>
              <a:rPr lang="en-US" sz="2400" dirty="0"/>
              <a:t>Rural residents know local resources and possible solutions in their communities. This is particularly important if you are working with a farmer or rancher but don’t know the area they live in.</a:t>
            </a:r>
          </a:p>
          <a:p>
            <a:r>
              <a:rPr lang="en-US" sz="2400" dirty="0"/>
              <a:t>CILs provide a source for advice and IL skills training that isn’t available to adults with disabilities otherwise. </a:t>
            </a:r>
          </a:p>
          <a:p>
            <a:r>
              <a:rPr lang="en-US" sz="2400" dirty="0"/>
              <a:t>CILs have many local contracts since they provide services to people with disabilities. </a:t>
            </a:r>
          </a:p>
          <a:p>
            <a:pPr lvl="1"/>
            <a:r>
              <a:rPr lang="en-US" sz="2400" dirty="0"/>
              <a:t>Many CIL staff know local contractors, have extension ties, are active in churches and civic organizations.</a:t>
            </a:r>
          </a:p>
        </p:txBody>
      </p:sp>
      <p:sp>
        <p:nvSpPr>
          <p:cNvPr id="4" name="Footer Placeholder 3">
            <a:extLst>
              <a:ext uri="{FF2B5EF4-FFF2-40B4-BE49-F238E27FC236}">
                <a16:creationId xmlns:a16="http://schemas.microsoft.com/office/drawing/2014/main" id="{24BCD3C4-67ED-234E-9357-20F71DF95FB7}"/>
              </a:ext>
            </a:extLst>
          </p:cNvPr>
          <p:cNvSpPr>
            <a:spLocks noGrp="1"/>
          </p:cNvSpPr>
          <p:nvPr>
            <p:ph type="ftr" sz="quarter" idx="11"/>
          </p:nvPr>
        </p:nvSpPr>
        <p:spPr/>
        <p:txBody>
          <a:bodyPr/>
          <a:lstStyle/>
          <a:p>
            <a:r>
              <a:rPr lang="en-US" dirty="0"/>
              <a:t>Kansas AgrAbility - 800-625-3648 - www.bae.ksu.edu/extension/agrability</a:t>
            </a:r>
          </a:p>
        </p:txBody>
      </p:sp>
      <p:sp>
        <p:nvSpPr>
          <p:cNvPr id="5" name="Slide Number Placeholder 4">
            <a:extLst>
              <a:ext uri="{FF2B5EF4-FFF2-40B4-BE49-F238E27FC236}">
                <a16:creationId xmlns:a16="http://schemas.microsoft.com/office/drawing/2014/main" id="{71EAD78A-685A-9149-AFC0-23BFDE20E1C5}"/>
              </a:ext>
            </a:extLst>
          </p:cNvPr>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854999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A253-2F6B-4440-86E0-7F5120B0414A}"/>
              </a:ext>
            </a:extLst>
          </p:cNvPr>
          <p:cNvSpPr>
            <a:spLocks noGrp="1"/>
          </p:cNvSpPr>
          <p:nvPr>
            <p:ph type="title"/>
          </p:nvPr>
        </p:nvSpPr>
        <p:spPr>
          <a:xfrm>
            <a:off x="118533" y="143933"/>
            <a:ext cx="11912600" cy="1202267"/>
          </a:xfrm>
        </p:spPr>
        <p:txBody>
          <a:bodyPr>
            <a:normAutofit/>
          </a:bodyPr>
          <a:lstStyle/>
          <a:p>
            <a:r>
              <a:rPr lang="en-US" dirty="0"/>
              <a:t>What’s peer mentoring look like in Kansas?</a:t>
            </a:r>
          </a:p>
        </p:txBody>
      </p:sp>
      <p:sp>
        <p:nvSpPr>
          <p:cNvPr id="3" name="Content Placeholder 2">
            <a:extLst>
              <a:ext uri="{FF2B5EF4-FFF2-40B4-BE49-F238E27FC236}">
                <a16:creationId xmlns:a16="http://schemas.microsoft.com/office/drawing/2014/main" id="{47927871-3798-F94D-9E89-F93C4613FA7E}"/>
              </a:ext>
            </a:extLst>
          </p:cNvPr>
          <p:cNvSpPr>
            <a:spLocks noGrp="1"/>
          </p:cNvSpPr>
          <p:nvPr>
            <p:ph idx="1"/>
          </p:nvPr>
        </p:nvSpPr>
        <p:spPr>
          <a:xfrm>
            <a:off x="261257" y="1346200"/>
            <a:ext cx="11593286" cy="5294086"/>
          </a:xfrm>
        </p:spPr>
        <p:txBody>
          <a:bodyPr>
            <a:noAutofit/>
          </a:bodyPr>
          <a:lstStyle/>
          <a:p>
            <a:r>
              <a:rPr lang="en-US" sz="2400" dirty="0"/>
              <a:t>KAP customers demographics indicates that customers may want peers for new or progressive disabilities as well as spouse/caregiver supports. </a:t>
            </a:r>
          </a:p>
          <a:p>
            <a:pPr lvl="1"/>
            <a:r>
              <a:rPr lang="en-US" sz="2400" dirty="0"/>
              <a:t>27% injuries (orthotic, spinal cord injury, amputation, etc..) </a:t>
            </a:r>
          </a:p>
          <a:p>
            <a:pPr lvl="1"/>
            <a:r>
              <a:rPr lang="en-US" sz="2400" dirty="0"/>
              <a:t>33% chronic, neurological and neuromuscular diseases (Multiple Sclerosis, arthritis, early onset Alzheimer’s, etc.) </a:t>
            </a:r>
          </a:p>
          <a:p>
            <a:pPr lvl="1"/>
            <a:r>
              <a:rPr lang="en-US" sz="2400" dirty="0"/>
              <a:t>Average KAP owner/operator age is 51 years</a:t>
            </a:r>
          </a:p>
          <a:p>
            <a:r>
              <a:rPr lang="en-US" sz="2400" dirty="0"/>
              <a:t>What do Peer Supports look like in Kansas? Virtual information to draw you in: </a:t>
            </a:r>
          </a:p>
          <a:p>
            <a:pPr lvl="1"/>
            <a:r>
              <a:rPr lang="en-US" sz="2400" dirty="0"/>
              <a:t>Online videos: KS farmers and ranchers said they wanted to hear it for themselves from other Kansas farmers and ranchers. KAP staff began to collect/edit short videos of solutions obtained for KAP customers and posted to the website, played at information booths, and shown to new customers. </a:t>
            </a:r>
          </a:p>
          <a:p>
            <a:pPr lvl="1"/>
            <a:r>
              <a:rPr lang="en-US" sz="2400" dirty="0"/>
              <a:t>Online resources: KAP adapted safety tips sheets for farming from Purdue, links to the AgrAbility Toolbox  as well as our state and national partners are posted on the KAP Resource page. </a:t>
            </a:r>
          </a:p>
        </p:txBody>
      </p:sp>
      <p:sp>
        <p:nvSpPr>
          <p:cNvPr id="5" name="Footer Placeholder 4">
            <a:extLst>
              <a:ext uri="{FF2B5EF4-FFF2-40B4-BE49-F238E27FC236}">
                <a16:creationId xmlns:a16="http://schemas.microsoft.com/office/drawing/2014/main" id="{C75B4344-C839-A448-AF1B-80C4948F8EFD}"/>
              </a:ext>
            </a:extLst>
          </p:cNvPr>
          <p:cNvSpPr>
            <a:spLocks noGrp="1"/>
          </p:cNvSpPr>
          <p:nvPr>
            <p:ph type="ftr" sz="quarter" idx="11"/>
          </p:nvPr>
        </p:nvSpPr>
        <p:spPr>
          <a:xfrm>
            <a:off x="6057900" y="6244127"/>
            <a:ext cx="6327648" cy="365125"/>
          </a:xfrm>
        </p:spPr>
        <p:txBody>
          <a:bodyPr/>
          <a:lstStyle/>
          <a:p>
            <a:r>
              <a:rPr lang="en-US" dirty="0"/>
              <a:t>Kansas AgrAbility - 800-625-3648 - www.bae.ksu.edu/extension/agrability</a:t>
            </a:r>
          </a:p>
        </p:txBody>
      </p:sp>
      <p:sp>
        <p:nvSpPr>
          <p:cNvPr id="6" name="Slide Number Placeholder 5">
            <a:extLst>
              <a:ext uri="{FF2B5EF4-FFF2-40B4-BE49-F238E27FC236}">
                <a16:creationId xmlns:a16="http://schemas.microsoft.com/office/drawing/2014/main" id="{A4D8FF41-C2FF-AC43-AA0D-F2AA49B0D326}"/>
              </a:ext>
            </a:extLst>
          </p:cNvPr>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1263941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108A0D-0B1B-0C40-93FA-A21758123A39}"/>
              </a:ext>
            </a:extLst>
          </p:cNvPr>
          <p:cNvSpPr>
            <a:spLocks noGrp="1"/>
          </p:cNvSpPr>
          <p:nvPr>
            <p:ph type="title"/>
          </p:nvPr>
        </p:nvSpPr>
        <p:spPr>
          <a:xfrm>
            <a:off x="1069848" y="97972"/>
            <a:ext cx="10447238" cy="1055913"/>
          </a:xfrm>
        </p:spPr>
        <p:txBody>
          <a:bodyPr>
            <a:normAutofit fontScale="90000"/>
          </a:bodyPr>
          <a:lstStyle/>
          <a:p>
            <a:r>
              <a:rPr lang="en-US" dirty="0"/>
              <a:t>direct KS peer mentoring opportunities</a:t>
            </a:r>
          </a:p>
        </p:txBody>
      </p:sp>
      <p:pic>
        <p:nvPicPr>
          <p:cNvPr id="8" name="Content Placeholder 7" descr="Kansas farmer talking with visitors to his farm on beginning farmer - veteran bus tour. ">
            <a:extLst>
              <a:ext uri="{FF2B5EF4-FFF2-40B4-BE49-F238E27FC236}">
                <a16:creationId xmlns:a16="http://schemas.microsoft.com/office/drawing/2014/main" id="{F3893832-8FF4-2444-A839-F40D17BF8DB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1202" y="1553690"/>
            <a:ext cx="4429653" cy="3517074"/>
          </a:xfrm>
        </p:spPr>
      </p:pic>
      <p:sp>
        <p:nvSpPr>
          <p:cNvPr id="6" name="Content Placeholder 5">
            <a:extLst>
              <a:ext uri="{FF2B5EF4-FFF2-40B4-BE49-F238E27FC236}">
                <a16:creationId xmlns:a16="http://schemas.microsoft.com/office/drawing/2014/main" id="{A01CF1EC-9A50-C441-8EDB-099DEE1E6EEF}"/>
              </a:ext>
            </a:extLst>
          </p:cNvPr>
          <p:cNvSpPr>
            <a:spLocks noGrp="1"/>
          </p:cNvSpPr>
          <p:nvPr>
            <p:ph sz="half" idx="2"/>
          </p:nvPr>
        </p:nvSpPr>
        <p:spPr>
          <a:xfrm>
            <a:off x="4440746" y="993215"/>
            <a:ext cx="7381140" cy="5377543"/>
          </a:xfrm>
        </p:spPr>
        <p:txBody>
          <a:bodyPr>
            <a:noAutofit/>
          </a:bodyPr>
          <a:lstStyle/>
          <a:p>
            <a:pPr lvl="1"/>
            <a:r>
              <a:rPr lang="en-US" sz="2200" dirty="0"/>
              <a:t>KAP sponsored workshop and/or product demo events: accessible recreation – fishing, boating, hunting; mobility solutions for rough terrain; Kansas Truck rodeo – accessible pickups and more. </a:t>
            </a:r>
          </a:p>
          <a:p>
            <a:pPr lvl="1"/>
            <a:r>
              <a:rPr lang="en-US" sz="2200" dirty="0"/>
              <a:t>Bus tours of farmers and ranchers served by KAP: veterans, active duty soldiers with injuries, and beginning farmers invited to ride along and visit 2 farms/ranchers of KAP customers who want to show their solutions and share their stories. </a:t>
            </a:r>
          </a:p>
          <a:p>
            <a:pPr lvl="1"/>
            <a:r>
              <a:rPr lang="en-US" sz="2200" dirty="0"/>
              <a:t>Peer partnerships: KAP staff ask KAP customers if they are willing to talk to another farmer or rancher who are facing a similar situation or might use a solution like theirs. Customers who agree have notes made in online records. Contact is only made after a new customer requests the chance to see a solution and the peer customer is contacted by KAP staff first. This has been successful. </a:t>
            </a:r>
          </a:p>
        </p:txBody>
      </p:sp>
      <p:sp>
        <p:nvSpPr>
          <p:cNvPr id="9" name="Footer Placeholder 8">
            <a:extLst>
              <a:ext uri="{FF2B5EF4-FFF2-40B4-BE49-F238E27FC236}">
                <a16:creationId xmlns:a16="http://schemas.microsoft.com/office/drawing/2014/main" id="{0E90789E-4CC5-1E4D-9A33-2D0F8C772B82}"/>
              </a:ext>
            </a:extLst>
          </p:cNvPr>
          <p:cNvSpPr>
            <a:spLocks noGrp="1"/>
          </p:cNvSpPr>
          <p:nvPr>
            <p:ph type="ftr" sz="quarter" idx="11"/>
          </p:nvPr>
        </p:nvSpPr>
        <p:spPr>
          <a:xfrm>
            <a:off x="0" y="6172877"/>
            <a:ext cx="6327648" cy="365125"/>
          </a:xfrm>
        </p:spPr>
        <p:txBody>
          <a:bodyPr/>
          <a:lstStyle/>
          <a:p>
            <a:r>
              <a:rPr lang="en-US" dirty="0"/>
              <a:t>Kansas AgrAbility - 800-625-3648 - www.bae.ksu.edu/extension/agrability</a:t>
            </a:r>
          </a:p>
        </p:txBody>
      </p:sp>
      <p:sp>
        <p:nvSpPr>
          <p:cNvPr id="10" name="Slide Number Placeholder 9">
            <a:extLst>
              <a:ext uri="{FF2B5EF4-FFF2-40B4-BE49-F238E27FC236}">
                <a16:creationId xmlns:a16="http://schemas.microsoft.com/office/drawing/2014/main" id="{501E9554-380A-4B43-9A94-0839E5EFD1DC}"/>
              </a:ext>
            </a:extLst>
          </p:cNvPr>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1075814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F153A-ECA7-8D4F-995A-59DC1939A965}"/>
              </a:ext>
            </a:extLst>
          </p:cNvPr>
          <p:cNvSpPr>
            <a:spLocks noGrp="1"/>
          </p:cNvSpPr>
          <p:nvPr>
            <p:ph type="title"/>
          </p:nvPr>
        </p:nvSpPr>
        <p:spPr>
          <a:xfrm>
            <a:off x="1069848" y="272143"/>
            <a:ext cx="10058400" cy="1164771"/>
          </a:xfrm>
        </p:spPr>
        <p:txBody>
          <a:bodyPr/>
          <a:lstStyle/>
          <a:p>
            <a:r>
              <a:rPr lang="en-US" dirty="0"/>
              <a:t>What else can cils offer sraps? </a:t>
            </a:r>
          </a:p>
        </p:txBody>
      </p:sp>
      <p:sp>
        <p:nvSpPr>
          <p:cNvPr id="3" name="Content Placeholder 2">
            <a:extLst>
              <a:ext uri="{FF2B5EF4-FFF2-40B4-BE49-F238E27FC236}">
                <a16:creationId xmlns:a16="http://schemas.microsoft.com/office/drawing/2014/main" id="{F3320FD0-33FF-4F43-8B7D-0E6D6A291A72}"/>
              </a:ext>
            </a:extLst>
          </p:cNvPr>
          <p:cNvSpPr>
            <a:spLocks noGrp="1"/>
          </p:cNvSpPr>
          <p:nvPr>
            <p:ph idx="1"/>
          </p:nvPr>
        </p:nvSpPr>
        <p:spPr>
          <a:xfrm>
            <a:off x="642257" y="1273627"/>
            <a:ext cx="10907486" cy="5344886"/>
          </a:xfrm>
        </p:spPr>
        <p:txBody>
          <a:bodyPr>
            <a:noAutofit/>
          </a:bodyPr>
          <a:lstStyle/>
          <a:p>
            <a:r>
              <a:rPr lang="en-US" sz="2400" dirty="0"/>
              <a:t>CILs focus on people being successful.</a:t>
            </a:r>
          </a:p>
          <a:p>
            <a:r>
              <a:rPr lang="en-US" sz="2400" dirty="0"/>
              <a:t>CILS vary from state to state – core services (peer counseling, advocacy, IL skills training, information and referral, transition) are always provided. </a:t>
            </a:r>
          </a:p>
          <a:p>
            <a:r>
              <a:rPr lang="en-US" sz="2400" dirty="0"/>
              <a:t>CIL staff know the culture of the people around them </a:t>
            </a:r>
          </a:p>
          <a:p>
            <a:r>
              <a:rPr lang="en-US" sz="2400" dirty="0"/>
              <a:t>Rural CILs serve a rural population. </a:t>
            </a:r>
          </a:p>
          <a:p>
            <a:pPr lvl="1"/>
            <a:r>
              <a:rPr lang="en-US" sz="2400" dirty="0"/>
              <a:t>CIL staff probably have rural experiences themselves – many grew up on farms and may still farm. </a:t>
            </a:r>
          </a:p>
          <a:p>
            <a:r>
              <a:rPr lang="en-US" sz="2400" dirty="0"/>
              <a:t>Great source of referrals and assistance</a:t>
            </a:r>
          </a:p>
          <a:p>
            <a:r>
              <a:rPr lang="en-US" sz="2400" dirty="0"/>
              <a:t>Specific IL skill training can be provided – something KAP staff don’t have time to do or perhaps the  knowledge. For example, how to cook with a newly acquired disability, how to transfer from WC to bed, etc. </a:t>
            </a:r>
          </a:p>
          <a:p>
            <a:r>
              <a:rPr lang="en-US" sz="2400" dirty="0"/>
              <a:t>Identifying rural youth since CILS have a strong focus on transition (FFA,4-H, high school)</a:t>
            </a:r>
          </a:p>
        </p:txBody>
      </p:sp>
      <p:sp>
        <p:nvSpPr>
          <p:cNvPr id="4" name="Footer Placeholder 3">
            <a:extLst>
              <a:ext uri="{FF2B5EF4-FFF2-40B4-BE49-F238E27FC236}">
                <a16:creationId xmlns:a16="http://schemas.microsoft.com/office/drawing/2014/main" id="{8B5BC1C5-0A59-2141-AEA2-4D6697479486}"/>
              </a:ext>
            </a:extLst>
          </p:cNvPr>
          <p:cNvSpPr>
            <a:spLocks noGrp="1"/>
          </p:cNvSpPr>
          <p:nvPr>
            <p:ph type="ftr" sz="quarter" idx="11"/>
          </p:nvPr>
        </p:nvSpPr>
        <p:spPr>
          <a:xfrm>
            <a:off x="3443409" y="6301524"/>
            <a:ext cx="6327648" cy="365125"/>
          </a:xfrm>
        </p:spPr>
        <p:txBody>
          <a:bodyPr/>
          <a:lstStyle/>
          <a:p>
            <a:r>
              <a:rPr lang="en-US" dirty="0"/>
              <a:t>Kansas AgrAbility - 800-625-3648 - www.bae.ksu.edu/extension/agrability</a:t>
            </a:r>
          </a:p>
        </p:txBody>
      </p:sp>
      <p:sp>
        <p:nvSpPr>
          <p:cNvPr id="5" name="Slide Number Placeholder 4">
            <a:extLst>
              <a:ext uri="{FF2B5EF4-FFF2-40B4-BE49-F238E27FC236}">
                <a16:creationId xmlns:a16="http://schemas.microsoft.com/office/drawing/2014/main" id="{29D5D4B7-B820-5246-9B29-D1A550AAD473}"/>
              </a:ext>
            </a:extLst>
          </p:cNvPr>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1584023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286002" y="1905000"/>
            <a:ext cx="8997041" cy="3327438"/>
          </a:xfrm>
        </p:spPr>
        <p:txBody>
          <a:bodyPr>
            <a:noAutofit/>
          </a:bodyPr>
          <a:lstStyle/>
          <a:p>
            <a:pPr marL="301222" indent="-301222"/>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Audio available through computer or phone.</a:t>
            </a:r>
          </a:p>
          <a:p>
            <a:pPr marL="301222" indent="-301222"/>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Check sound via Communicate menu at top left</a:t>
            </a:r>
          </a:p>
          <a:p>
            <a:pPr marL="301222" indent="-301222"/>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Closed captions: use arrow to expand or contact the Media Viewer window. You may have to enter some log-in information.</a:t>
            </a:r>
          </a:p>
          <a:p>
            <a:pPr marL="301222" indent="-301222"/>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any of the windows in the right-hand column with the arrows. May need to do this to see video of presenter.</a:t>
            </a:r>
          </a:p>
          <a:p>
            <a:pPr marL="301222" indent="-301222"/>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the size of the right-hand column.</a:t>
            </a:r>
          </a:p>
        </p:txBody>
      </p:sp>
      <p:sp>
        <p:nvSpPr>
          <p:cNvPr id="5" name="Title 1"/>
          <p:cNvSpPr>
            <a:spLocks noGrp="1"/>
          </p:cNvSpPr>
          <p:nvPr>
            <p:ph type="title"/>
          </p:nvPr>
        </p:nvSpPr>
        <p:spPr>
          <a:xfrm>
            <a:off x="2312896" y="857250"/>
            <a:ext cx="7076033" cy="857250"/>
          </a:xfrm>
        </p:spPr>
        <p:txBody>
          <a:bodyPr rtlCol="0">
            <a:noAutofit/>
          </a:bodyPr>
          <a:lstStyle/>
          <a:p>
            <a:pPr>
              <a:defRPr/>
            </a:pPr>
            <a:r>
              <a:rPr lang="en-US" sz="3200"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1747969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664CB4-B2D2-4732-AB2C-939321E99D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D03168EC-D910-4109-8158-A433124BB0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EB50A5-ED88-4DB9-A0A0-1370FEEE6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B8DA2-1B00-44E3-A85D-D35C414F5B33}"/>
              </a:ext>
            </a:extLst>
          </p:cNvPr>
          <p:cNvSpPr>
            <a:spLocks noGrp="1"/>
          </p:cNvSpPr>
          <p:nvPr>
            <p:ph type="ctrTitle"/>
          </p:nvPr>
        </p:nvSpPr>
        <p:spPr>
          <a:xfrm>
            <a:off x="1248156" y="1432223"/>
            <a:ext cx="5965470" cy="3357976"/>
          </a:xfrm>
        </p:spPr>
        <p:txBody>
          <a:bodyPr anchor="ctr">
            <a:normAutofit/>
          </a:bodyPr>
          <a:lstStyle/>
          <a:p>
            <a:r>
              <a:rPr lang="en-US" sz="8000"/>
              <a:t>Peer Support-WY</a:t>
            </a:r>
          </a:p>
        </p:txBody>
      </p:sp>
      <p:sp>
        <p:nvSpPr>
          <p:cNvPr id="3" name="Subtitle 2">
            <a:extLst>
              <a:ext uri="{FF2B5EF4-FFF2-40B4-BE49-F238E27FC236}">
                <a16:creationId xmlns:a16="http://schemas.microsoft.com/office/drawing/2014/main" id="{7E8121F7-65E7-4C80-A360-257366F255C4}"/>
              </a:ext>
            </a:extLst>
          </p:cNvPr>
          <p:cNvSpPr>
            <a:spLocks noGrp="1"/>
          </p:cNvSpPr>
          <p:nvPr>
            <p:ph type="subTitle" idx="1"/>
          </p:nvPr>
        </p:nvSpPr>
        <p:spPr>
          <a:xfrm>
            <a:off x="1248156" y="4790199"/>
            <a:ext cx="5965470" cy="668769"/>
          </a:xfrm>
        </p:spPr>
        <p:txBody>
          <a:bodyPr>
            <a:normAutofit/>
          </a:bodyPr>
          <a:lstStyle/>
          <a:p>
            <a:r>
              <a:rPr lang="en-US" sz="2000">
                <a:solidFill>
                  <a:srgbClr val="000000"/>
                </a:solidFill>
              </a:rPr>
              <a:t>Rick Geringer-WIL</a:t>
            </a:r>
          </a:p>
        </p:txBody>
      </p:sp>
      <p:pic>
        <p:nvPicPr>
          <p:cNvPr id="6" name="Picture 5" descr="&#10;" title="WIL Logo; Blue human character with arms uplifted in front of gray house">
            <a:extLst>
              <a:ext uri="{FF2B5EF4-FFF2-40B4-BE49-F238E27FC236}">
                <a16:creationId xmlns:a16="http://schemas.microsoft.com/office/drawing/2014/main" id="{1EB75F21-D5FB-4470-B2DA-3EBF1EBC6F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1830" y="1420336"/>
            <a:ext cx="3343299" cy="3980118"/>
          </a:xfrm>
          <a:prstGeom prst="rect">
            <a:avLst/>
          </a:prstGeom>
        </p:spPr>
      </p:pic>
      <p:sp>
        <p:nvSpPr>
          <p:cNvPr id="17" name="Rectangle 16">
            <a:extLst>
              <a:ext uri="{FF2B5EF4-FFF2-40B4-BE49-F238E27FC236}">
                <a16:creationId xmlns:a16="http://schemas.microsoft.com/office/drawing/2014/main" id="{0AA47C27-8894-42A7-8D01-C902DA9B70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8B4BD81D-EAC7-4C48-A5FD-A1156EC849E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0" name="Oval 19">
              <a:extLst>
                <a:ext uri="{FF2B5EF4-FFF2-40B4-BE49-F238E27FC236}">
                  <a16:creationId xmlns:a16="http://schemas.microsoft.com/office/drawing/2014/main" id="{9CAF43F4-8892-4C5D-A8ED-C423F51756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2D028E2F-5F35-49A4-86F5-81814931EB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lide Number Placeholder 4">
            <a:extLst>
              <a:ext uri="{FF2B5EF4-FFF2-40B4-BE49-F238E27FC236}">
                <a16:creationId xmlns:a16="http://schemas.microsoft.com/office/drawing/2014/main" id="{68AAA4C0-8F85-44C7-B950-4D59EA4D2C8D}"/>
              </a:ext>
            </a:extLst>
          </p:cNvPr>
          <p:cNvSpPr>
            <a:spLocks noGrp="1"/>
          </p:cNvSpPr>
          <p:nvPr>
            <p:ph type="sldNum" sz="quarter" idx="12"/>
          </p:nvPr>
        </p:nvSpPr>
        <p:spPr>
          <a:xfrm>
            <a:off x="9592056" y="5477256"/>
            <a:ext cx="1193868" cy="640080"/>
          </a:xfrm>
        </p:spPr>
        <p:txBody>
          <a:bodyPr>
            <a:normAutofit/>
          </a:bodyPr>
          <a:lstStyle/>
          <a:p>
            <a:pPr>
              <a:spcAft>
                <a:spcPts val="600"/>
              </a:spcAft>
            </a:pPr>
            <a:fld id="{4FAB73BC-B049-4115-A692-8D63A059BFB8}" type="slidenum">
              <a:rPr lang="en-US" smtClean="0"/>
              <a:pPr>
                <a:spcAft>
                  <a:spcPts val="600"/>
                </a:spcAft>
              </a:pPr>
              <a:t>20</a:t>
            </a:fld>
            <a:endParaRPr lang="en-US"/>
          </a:p>
        </p:txBody>
      </p:sp>
    </p:spTree>
    <p:extLst>
      <p:ext uri="{BB962C8B-B14F-4D97-AF65-F5344CB8AC3E}">
        <p14:creationId xmlns:p14="http://schemas.microsoft.com/office/powerpoint/2010/main" val="3872031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title="Image of brick wall with hole punched through to see blue sky, green field and sunlight on other side">
            <a:extLst>
              <a:ext uri="{FF2B5EF4-FFF2-40B4-BE49-F238E27FC236}">
                <a16:creationId xmlns:a16="http://schemas.microsoft.com/office/drawing/2014/main" id="{AD9B17CC-F6BA-4535-B643-5CE943CE6386}"/>
              </a:ext>
            </a:extLst>
          </p:cNvPr>
          <p:cNvPicPr>
            <a:picLocks noChangeAspect="1"/>
          </p:cNvPicPr>
          <p:nvPr/>
        </p:nvPicPr>
        <p:blipFill rotWithShape="1">
          <a:blip r:embed="rId2">
            <a:extLst>
              <a:ext uri="{28A0092B-C50C-407E-A947-70E740481C1C}">
                <a14:useLocalDpi xmlns:a14="http://schemas.microsoft.com/office/drawing/2010/main" val="0"/>
              </a:ext>
            </a:extLst>
          </a:blip>
          <a:srcRect t="4945" b="12029"/>
          <a:stretch/>
        </p:blipFill>
        <p:spPr>
          <a:xfrm>
            <a:off x="-1504" y="0"/>
            <a:ext cx="12191980" cy="6857989"/>
          </a:xfrm>
          <a:prstGeom prst="rect">
            <a:avLst/>
          </a:prstGeom>
        </p:spPr>
      </p:pic>
      <p:sp>
        <p:nvSpPr>
          <p:cNvPr id="11" name="Rectangle 10">
            <a:extLst>
              <a:ext uri="{FF2B5EF4-FFF2-40B4-BE49-F238E27FC236}">
                <a16:creationId xmlns:a16="http://schemas.microsoft.com/office/drawing/2014/main" id="{F79FF99C-BAA9-404F-9C96-6DD456B4F7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C44AFD-C72D-4D9C-84C6-73E615CED8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19A1D-21AA-4FB7-B1C1-3E4F1DE00274}"/>
              </a:ext>
            </a:extLst>
          </p:cNvPr>
          <p:cNvSpPr>
            <a:spLocks noGrp="1"/>
          </p:cNvSpPr>
          <p:nvPr>
            <p:ph type="title"/>
          </p:nvPr>
        </p:nvSpPr>
        <p:spPr>
          <a:xfrm>
            <a:off x="1069848" y="484632"/>
            <a:ext cx="10058400" cy="1609344"/>
          </a:xfrm>
        </p:spPr>
        <p:txBody>
          <a:bodyPr anchor="ctr">
            <a:normAutofit/>
          </a:bodyPr>
          <a:lstStyle/>
          <a:p>
            <a:r>
              <a:rPr lang="en-US">
                <a:solidFill>
                  <a:schemeClr val="tx1"/>
                </a:solidFill>
                <a:latin typeface="Corbel" panose="020B0503020204020204" pitchFamily="34" charset="0"/>
              </a:rPr>
              <a:t>The mission of WIL</a:t>
            </a:r>
            <a:endParaRPr lang="en-US">
              <a:solidFill>
                <a:schemeClr val="tx1"/>
              </a:solidFill>
            </a:endParaRPr>
          </a:p>
        </p:txBody>
      </p:sp>
      <p:sp>
        <p:nvSpPr>
          <p:cNvPr id="3" name="Content Placeholder 2">
            <a:extLst>
              <a:ext uri="{FF2B5EF4-FFF2-40B4-BE49-F238E27FC236}">
                <a16:creationId xmlns:a16="http://schemas.microsoft.com/office/drawing/2014/main" id="{F11D220C-C3DF-4FC1-887A-CE5A8F1843D3}"/>
              </a:ext>
            </a:extLst>
          </p:cNvPr>
          <p:cNvSpPr>
            <a:spLocks noGrp="1"/>
          </p:cNvSpPr>
          <p:nvPr>
            <p:ph idx="1"/>
          </p:nvPr>
        </p:nvSpPr>
        <p:spPr>
          <a:xfrm>
            <a:off x="1069848" y="2121408"/>
            <a:ext cx="10058400" cy="4050792"/>
          </a:xfrm>
        </p:spPr>
        <p:txBody>
          <a:bodyPr>
            <a:normAutofit/>
          </a:bodyPr>
          <a:lstStyle/>
          <a:p>
            <a:r>
              <a:rPr lang="en-US" sz="2200" i="1" dirty="0">
                <a:latin typeface="Corbel" panose="020B0503020204020204" pitchFamily="34" charset="0"/>
                <a:cs typeface="Browallia New" panose="020B0604020202020204" pitchFamily="34" charset="-34"/>
              </a:rPr>
              <a:t>Advancing independence, dignity and a world without barriers </a:t>
            </a:r>
          </a:p>
          <a:p>
            <a:endParaRPr lang="en-US" dirty="0"/>
          </a:p>
        </p:txBody>
      </p:sp>
      <p:grpSp>
        <p:nvGrpSpPr>
          <p:cNvPr id="15" name="Group 14">
            <a:extLst>
              <a:ext uri="{FF2B5EF4-FFF2-40B4-BE49-F238E27FC236}">
                <a16:creationId xmlns:a16="http://schemas.microsoft.com/office/drawing/2014/main" id="{1D25B14F-36E0-41E8-956F-CABEF1ADD65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4AFB9EA5-DE4D-4E6B-A302-F55174E4B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E44092F4-4D9B-4D0A-8832-C29E786F8F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lide Number Placeholder 4">
            <a:extLst>
              <a:ext uri="{FF2B5EF4-FFF2-40B4-BE49-F238E27FC236}">
                <a16:creationId xmlns:a16="http://schemas.microsoft.com/office/drawing/2014/main" id="{FA921C60-AB42-4291-B780-E309FD25E411}"/>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21</a:t>
            </a:fld>
            <a:endParaRPr lang="en-US"/>
          </a:p>
        </p:txBody>
      </p:sp>
    </p:spTree>
    <p:extLst>
      <p:ext uri="{BB962C8B-B14F-4D97-AF65-F5344CB8AC3E}">
        <p14:creationId xmlns:p14="http://schemas.microsoft.com/office/powerpoint/2010/main" val="28799434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3210-B716-40CB-85CF-4B9C5AC87E42}"/>
              </a:ext>
            </a:extLst>
          </p:cNvPr>
          <p:cNvSpPr>
            <a:spLocks noGrp="1"/>
          </p:cNvSpPr>
          <p:nvPr>
            <p:ph type="title"/>
          </p:nvPr>
        </p:nvSpPr>
        <p:spPr/>
        <p:txBody>
          <a:bodyPr/>
          <a:lstStyle/>
          <a:p>
            <a:r>
              <a:rPr lang="en-US" dirty="0"/>
              <a:t>Disability in Wyoming </a:t>
            </a:r>
          </a:p>
        </p:txBody>
      </p:sp>
      <p:sp>
        <p:nvSpPr>
          <p:cNvPr id="3" name="Content Placeholder 2">
            <a:extLst>
              <a:ext uri="{FF2B5EF4-FFF2-40B4-BE49-F238E27FC236}">
                <a16:creationId xmlns:a16="http://schemas.microsoft.com/office/drawing/2014/main" id="{DF3D3072-7468-42A2-944D-3C57A0805368}"/>
              </a:ext>
            </a:extLst>
          </p:cNvPr>
          <p:cNvSpPr>
            <a:spLocks noGrp="1"/>
          </p:cNvSpPr>
          <p:nvPr>
            <p:ph idx="1"/>
          </p:nvPr>
        </p:nvSpPr>
        <p:spPr>
          <a:xfrm>
            <a:off x="1069848" y="1789043"/>
            <a:ext cx="10058400" cy="4383157"/>
          </a:xfrm>
        </p:spPr>
        <p:txBody>
          <a:bodyPr>
            <a:normAutofit fontScale="92500" lnSpcReduction="10000"/>
          </a:bodyPr>
          <a:lstStyle/>
          <a:p>
            <a:pPr marL="0" indent="0">
              <a:buNone/>
            </a:pPr>
            <a:r>
              <a:rPr lang="en-US" sz="2800" dirty="0">
                <a:latin typeface="Corbel" panose="020B0503020204020204" pitchFamily="34" charset="0"/>
              </a:rPr>
              <a:t>Wyoming least in population, 10</a:t>
            </a:r>
            <a:r>
              <a:rPr lang="en-US" sz="2800" baseline="30000" dirty="0">
                <a:latin typeface="Corbel" panose="020B0503020204020204" pitchFamily="34" charset="0"/>
              </a:rPr>
              <a:t>th</a:t>
            </a:r>
            <a:r>
              <a:rPr lang="en-US" sz="2800" dirty="0">
                <a:latin typeface="Corbel" panose="020B0503020204020204" pitchFamily="34" charset="0"/>
              </a:rPr>
              <a:t> in size, 5.8 persons/square mile</a:t>
            </a:r>
          </a:p>
          <a:p>
            <a:pPr marL="0" indent="0">
              <a:buNone/>
            </a:pPr>
            <a:r>
              <a:rPr lang="en-US" sz="2800" dirty="0">
                <a:latin typeface="Corbel" panose="020B0503020204020204" pitchFamily="34" charset="0"/>
              </a:rPr>
              <a:t>Nearly 70,000 people in Wyoming experience some sort of disability. With a population of 579,315 that </a:t>
            </a:r>
          </a:p>
          <a:p>
            <a:pPr marL="0" indent="0">
              <a:buNone/>
            </a:pPr>
            <a:r>
              <a:rPr lang="en-US" sz="2800" dirty="0">
                <a:latin typeface="Corbel" panose="020B0503020204020204" pitchFamily="34" charset="0"/>
              </a:rPr>
              <a:t>equates to 12% of the state’s population.</a:t>
            </a:r>
          </a:p>
          <a:p>
            <a:pPr marL="0" indent="0">
              <a:buNone/>
            </a:pPr>
            <a:endParaRPr lang="en-US" sz="2800" dirty="0">
              <a:latin typeface="Corbel" panose="020B0503020204020204" pitchFamily="34" charset="0"/>
            </a:endParaRPr>
          </a:p>
          <a:p>
            <a:pPr marL="0" indent="0">
              <a:buNone/>
            </a:pPr>
            <a:r>
              <a:rPr lang="en-US" sz="2800" dirty="0">
                <a:latin typeface="Corbel" panose="020B0503020204020204" pitchFamily="34" charset="0"/>
              </a:rPr>
              <a:t>Disabilities can been visible or invisible</a:t>
            </a:r>
          </a:p>
          <a:p>
            <a:pPr lvl="1"/>
            <a:r>
              <a:rPr lang="en-US" sz="2800" dirty="0">
                <a:latin typeface="Corbel" panose="020B0503020204020204" pitchFamily="34" charset="0"/>
              </a:rPr>
              <a:t>Physical</a:t>
            </a:r>
          </a:p>
          <a:p>
            <a:pPr lvl="1"/>
            <a:r>
              <a:rPr lang="en-US" sz="2800" dirty="0">
                <a:latin typeface="Corbel" panose="020B0503020204020204" pitchFamily="34" charset="0"/>
              </a:rPr>
              <a:t>Intellectual</a:t>
            </a:r>
          </a:p>
          <a:p>
            <a:pPr lvl="1"/>
            <a:r>
              <a:rPr lang="en-US" sz="2800" dirty="0">
                <a:latin typeface="Corbel" panose="020B0503020204020204" pitchFamily="34" charset="0"/>
              </a:rPr>
              <a:t>Mental or Emotional</a:t>
            </a:r>
          </a:p>
          <a:p>
            <a:pPr lvl="1"/>
            <a:r>
              <a:rPr lang="en-US" sz="2800" dirty="0">
                <a:latin typeface="Corbel" panose="020B0503020204020204" pitchFamily="34" charset="0"/>
              </a:rPr>
              <a:t>Medical</a:t>
            </a:r>
          </a:p>
          <a:p>
            <a:endParaRPr lang="en-US" dirty="0"/>
          </a:p>
        </p:txBody>
      </p:sp>
      <p:sp>
        <p:nvSpPr>
          <p:cNvPr id="5" name="Slide Number Placeholder 4">
            <a:extLst>
              <a:ext uri="{FF2B5EF4-FFF2-40B4-BE49-F238E27FC236}">
                <a16:creationId xmlns:a16="http://schemas.microsoft.com/office/drawing/2014/main" id="{5B9D623E-552B-4742-859A-F58366463EB6}"/>
              </a:ext>
            </a:extLst>
          </p:cNvPr>
          <p:cNvSpPr>
            <a:spLocks noGrp="1"/>
          </p:cNvSpPr>
          <p:nvPr>
            <p:ph type="sldNum" sz="quarter" idx="12"/>
          </p:nvPr>
        </p:nvSpPr>
        <p:spPr/>
        <p:txBody>
          <a:bodyPr/>
          <a:lstStyle/>
          <a:p>
            <a:fld id="{4FAB73BC-B049-4115-A692-8D63A059BFB8}" type="slidenum">
              <a:rPr lang="en-US" smtClean="0"/>
              <a:t>22</a:t>
            </a:fld>
            <a:endParaRPr lang="en-US" dirty="0"/>
          </a:p>
        </p:txBody>
      </p:sp>
      <p:pic>
        <p:nvPicPr>
          <p:cNvPr id="6" name="Picture 5" title="Image of disablity silhouettes - back pain, walker, wheelchair, hearing impairment, heart disease, cognitive, visual, mobility">
            <a:extLst>
              <a:ext uri="{FF2B5EF4-FFF2-40B4-BE49-F238E27FC236}">
                <a16:creationId xmlns:a16="http://schemas.microsoft.com/office/drawing/2014/main" id="{1BE46348-07D8-4CEE-9E1B-3F6BFD59D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612" y="3424237"/>
            <a:ext cx="2747963" cy="2747963"/>
          </a:xfrm>
          <a:prstGeom prst="rect">
            <a:avLst/>
          </a:prstGeom>
        </p:spPr>
      </p:pic>
    </p:spTree>
    <p:extLst>
      <p:ext uri="{BB962C8B-B14F-4D97-AF65-F5344CB8AC3E}">
        <p14:creationId xmlns:p14="http://schemas.microsoft.com/office/powerpoint/2010/main" val="732161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DDF5-F2D2-48EC-8038-FEF786924B05}"/>
              </a:ext>
            </a:extLst>
          </p:cNvPr>
          <p:cNvSpPr>
            <a:spLocks noGrp="1"/>
          </p:cNvSpPr>
          <p:nvPr>
            <p:ph type="title"/>
          </p:nvPr>
        </p:nvSpPr>
        <p:spPr/>
        <p:txBody>
          <a:bodyPr/>
          <a:lstStyle/>
          <a:p>
            <a:r>
              <a:rPr lang="en-US" dirty="0"/>
              <a:t>Inclusion 		</a:t>
            </a:r>
          </a:p>
        </p:txBody>
      </p:sp>
      <p:sp>
        <p:nvSpPr>
          <p:cNvPr id="3" name="Content Placeholder 2">
            <a:extLst>
              <a:ext uri="{FF2B5EF4-FFF2-40B4-BE49-F238E27FC236}">
                <a16:creationId xmlns:a16="http://schemas.microsoft.com/office/drawing/2014/main" id="{DAA947F7-47E4-4E9A-8EA4-FB2AA815FCE0}"/>
              </a:ext>
            </a:extLst>
          </p:cNvPr>
          <p:cNvSpPr>
            <a:spLocks noGrp="1"/>
          </p:cNvSpPr>
          <p:nvPr>
            <p:ph idx="1"/>
          </p:nvPr>
        </p:nvSpPr>
        <p:spPr>
          <a:xfrm>
            <a:off x="1066800" y="2093976"/>
            <a:ext cx="10058400" cy="4050792"/>
          </a:xfrm>
        </p:spPr>
        <p:txBody>
          <a:bodyPr>
            <a:noAutofit/>
          </a:bodyPr>
          <a:lstStyle/>
          <a:p>
            <a:pPr algn="ctr"/>
            <a:r>
              <a:rPr lang="en-US" sz="2400" dirty="0"/>
              <a:t>We believe in equal Access and participation for all. </a:t>
            </a:r>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r>
              <a:rPr lang="en-US" sz="2400" dirty="0"/>
              <a:t>We value the talents and contributions of all individuals </a:t>
            </a:r>
          </a:p>
        </p:txBody>
      </p:sp>
      <p:sp>
        <p:nvSpPr>
          <p:cNvPr id="5" name="Slide Number Placeholder 4">
            <a:extLst>
              <a:ext uri="{FF2B5EF4-FFF2-40B4-BE49-F238E27FC236}">
                <a16:creationId xmlns:a16="http://schemas.microsoft.com/office/drawing/2014/main" id="{C18B9186-E22D-4B9A-A01F-EC5EBD542C82}"/>
              </a:ext>
            </a:extLst>
          </p:cNvPr>
          <p:cNvSpPr>
            <a:spLocks noGrp="1"/>
          </p:cNvSpPr>
          <p:nvPr>
            <p:ph type="sldNum" sz="quarter" idx="12"/>
          </p:nvPr>
        </p:nvSpPr>
        <p:spPr/>
        <p:txBody>
          <a:bodyPr/>
          <a:lstStyle/>
          <a:p>
            <a:fld id="{4FAB73BC-B049-4115-A692-8D63A059BFB8}" type="slidenum">
              <a:rPr lang="en-US" smtClean="0"/>
              <a:t>23</a:t>
            </a:fld>
            <a:endParaRPr lang="en-US" dirty="0"/>
          </a:p>
        </p:txBody>
      </p:sp>
      <p:pic>
        <p:nvPicPr>
          <p:cNvPr id="6" name="Picture 5" title="Image of black and blue button with text &quot;Community means everyone&quot;">
            <a:extLst>
              <a:ext uri="{FF2B5EF4-FFF2-40B4-BE49-F238E27FC236}">
                <a16:creationId xmlns:a16="http://schemas.microsoft.com/office/drawing/2014/main" id="{D93157E5-E88F-4A35-A6C3-1925098C06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3900" y="2351809"/>
            <a:ext cx="3124200" cy="3124200"/>
          </a:xfrm>
          <a:prstGeom prst="rect">
            <a:avLst/>
          </a:prstGeom>
        </p:spPr>
      </p:pic>
    </p:spTree>
    <p:extLst>
      <p:ext uri="{BB962C8B-B14F-4D97-AF65-F5344CB8AC3E}">
        <p14:creationId xmlns:p14="http://schemas.microsoft.com/office/powerpoint/2010/main" val="1732218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AF35CD-DA30-4E34-B0F3-32C27766DA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E7ECA-19A5-4DB8-857E-4127F54E2D41}"/>
              </a:ext>
            </a:extLst>
          </p:cNvPr>
          <p:cNvSpPr>
            <a:spLocks noGrp="1"/>
          </p:cNvSpPr>
          <p:nvPr>
            <p:ph type="title"/>
          </p:nvPr>
        </p:nvSpPr>
        <p:spPr>
          <a:xfrm>
            <a:off x="8156350" y="484632"/>
            <a:ext cx="3544035" cy="1609344"/>
          </a:xfrm>
          <a:ln>
            <a:noFill/>
          </a:ln>
        </p:spPr>
        <p:txBody>
          <a:bodyPr>
            <a:normAutofit/>
          </a:bodyPr>
          <a:lstStyle/>
          <a:p>
            <a:r>
              <a:rPr lang="en-US" sz="3200" dirty="0">
                <a:latin typeface="Corbel" panose="020B0503020204020204" pitchFamily="34" charset="0"/>
              </a:rPr>
              <a:t>Peer Support in WY</a:t>
            </a:r>
            <a:endParaRPr lang="en-US" sz="3200" dirty="0"/>
          </a:p>
        </p:txBody>
      </p:sp>
      <p:pic>
        <p:nvPicPr>
          <p:cNvPr id="4" name="Picture 3" descr="A group of people sitting at a table&#10;&#10;Description generated with very high confidence">
            <a:extLst>
              <a:ext uri="{FF2B5EF4-FFF2-40B4-BE49-F238E27FC236}">
                <a16:creationId xmlns:a16="http://schemas.microsoft.com/office/drawing/2014/main" id="{87753AE7-6D63-4CA4-9340-4AB176181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99" y="1137173"/>
            <a:ext cx="6882269" cy="4593914"/>
          </a:xfrm>
          <a:prstGeom prst="rect">
            <a:avLst/>
          </a:prstGeom>
        </p:spPr>
      </p:pic>
      <p:sp>
        <p:nvSpPr>
          <p:cNvPr id="11" name="Content Placeholder 10">
            <a:extLst>
              <a:ext uri="{FF2B5EF4-FFF2-40B4-BE49-F238E27FC236}">
                <a16:creationId xmlns:a16="http://schemas.microsoft.com/office/drawing/2014/main" id="{8DCBC78F-B74A-4695-91E7-962623B0603C}"/>
              </a:ext>
            </a:extLst>
          </p:cNvPr>
          <p:cNvSpPr>
            <a:spLocks noGrp="1"/>
          </p:cNvSpPr>
          <p:nvPr>
            <p:ph idx="1"/>
          </p:nvPr>
        </p:nvSpPr>
        <p:spPr>
          <a:xfrm>
            <a:off x="8156351" y="2121408"/>
            <a:ext cx="3544034" cy="4050792"/>
          </a:xfrm>
        </p:spPr>
        <p:txBody>
          <a:bodyPr>
            <a:normAutofit/>
          </a:bodyPr>
          <a:lstStyle/>
          <a:p>
            <a:r>
              <a:rPr lang="en-US" sz="2800" dirty="0"/>
              <a:t>Peer Mentors </a:t>
            </a:r>
          </a:p>
          <a:p>
            <a:r>
              <a:rPr lang="en-US" sz="2800" dirty="0"/>
              <a:t>Peer Support Groups </a:t>
            </a:r>
          </a:p>
          <a:p>
            <a:pPr lvl="1"/>
            <a:r>
              <a:rPr lang="en-US" sz="2800" dirty="0"/>
              <a:t>Living Well with a Disability </a:t>
            </a:r>
          </a:p>
        </p:txBody>
      </p:sp>
      <p:grpSp>
        <p:nvGrpSpPr>
          <p:cNvPr id="18" name="Group 17">
            <a:extLst>
              <a:ext uri="{FF2B5EF4-FFF2-40B4-BE49-F238E27FC236}">
                <a16:creationId xmlns:a16="http://schemas.microsoft.com/office/drawing/2014/main" id="{BCFC42DC-2C46-47C4-BC61-530557385D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54B91A37-AA1F-4966-8ACF-93023547D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17B17AC5-0931-432F-9A4A-DDCFAA010A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lide Number Placeholder 4">
            <a:extLst>
              <a:ext uri="{FF2B5EF4-FFF2-40B4-BE49-F238E27FC236}">
                <a16:creationId xmlns:a16="http://schemas.microsoft.com/office/drawing/2014/main" id="{9602BFF5-ED57-41D0-887C-9DE7322DBE10}"/>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24</a:t>
            </a:fld>
            <a:endParaRPr lang="en-US"/>
          </a:p>
        </p:txBody>
      </p:sp>
    </p:spTree>
    <p:extLst>
      <p:ext uri="{BB962C8B-B14F-4D97-AF65-F5344CB8AC3E}">
        <p14:creationId xmlns:p14="http://schemas.microsoft.com/office/powerpoint/2010/main" val="2553119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Content Placeholder 121"/>
          <p:cNvPicPr>
            <a:picLocks noGrp="1" noChangeAspect="1"/>
          </p:cNvPicPr>
          <p:nvPr>
            <p:ph idx="1"/>
          </p:nvPr>
        </p:nvPicPr>
        <p:blipFill rotWithShape="1">
          <a:blip r:embed="rId2"/>
          <a:srcRect l="2223" t="25564" r="37893" b="9976"/>
          <a:stretch/>
        </p:blipFill>
        <p:spPr>
          <a:xfrm>
            <a:off x="801053" y="342900"/>
            <a:ext cx="9730775" cy="5891784"/>
          </a:xfrm>
          <a:prstGeom prst="rect">
            <a:avLst/>
          </a:prstGeom>
        </p:spPr>
      </p:pic>
      <p:sp>
        <p:nvSpPr>
          <p:cNvPr id="5" name="Slide Number Placeholder 4">
            <a:extLst>
              <a:ext uri="{FF2B5EF4-FFF2-40B4-BE49-F238E27FC236}">
                <a16:creationId xmlns:a16="http://schemas.microsoft.com/office/drawing/2014/main" id="{0922F2E2-07B3-46C3-9095-5BE232EFDB4C}"/>
              </a:ext>
            </a:extLst>
          </p:cNvPr>
          <p:cNvSpPr>
            <a:spLocks noGrp="1"/>
          </p:cNvSpPr>
          <p:nvPr>
            <p:ph type="sldNum" sz="quarter" idx="12"/>
          </p:nvPr>
        </p:nvSpPr>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3198997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F37C-24D3-4751-896A-7BEC3B678528}"/>
              </a:ext>
            </a:extLst>
          </p:cNvPr>
          <p:cNvSpPr>
            <a:spLocks noGrp="1"/>
          </p:cNvSpPr>
          <p:nvPr>
            <p:ph type="title"/>
          </p:nvPr>
        </p:nvSpPr>
        <p:spPr/>
        <p:txBody>
          <a:bodyPr/>
          <a:lstStyle/>
          <a:p>
            <a:pPr algn="ctr"/>
            <a:r>
              <a:rPr lang="en-US" dirty="0"/>
              <a:t>CIL VS. </a:t>
            </a:r>
            <a:r>
              <a:rPr lang="en-US" dirty="0" err="1"/>
              <a:t>Agrability</a:t>
            </a:r>
            <a:endParaRPr lang="en-US" dirty="0"/>
          </a:p>
        </p:txBody>
      </p:sp>
      <p:sp>
        <p:nvSpPr>
          <p:cNvPr id="3" name="Content Placeholder 2">
            <a:extLst>
              <a:ext uri="{FF2B5EF4-FFF2-40B4-BE49-F238E27FC236}">
                <a16:creationId xmlns:a16="http://schemas.microsoft.com/office/drawing/2014/main" id="{BA35966E-957D-4DEF-9006-C9D075DBE5F6}"/>
              </a:ext>
            </a:extLst>
          </p:cNvPr>
          <p:cNvSpPr>
            <a:spLocks noGrp="1"/>
          </p:cNvSpPr>
          <p:nvPr>
            <p:ph idx="1"/>
          </p:nvPr>
        </p:nvSpPr>
        <p:spPr/>
        <p:txBody>
          <a:bodyPr>
            <a:normAutofit fontScale="92500" lnSpcReduction="10000"/>
          </a:bodyPr>
          <a:lstStyle/>
          <a:p>
            <a:r>
              <a:rPr lang="en-US" sz="2800" dirty="0"/>
              <a:t>How we still provide services to persons in agriculture even though we don’t have AgrAbility in WY. </a:t>
            </a:r>
          </a:p>
          <a:p>
            <a:r>
              <a:rPr lang="en-US" sz="2800" dirty="0"/>
              <a:t>Philosophy of a Center for Independent Living (CIL) and AgrAbility similar: increased independence. </a:t>
            </a:r>
          </a:p>
          <a:p>
            <a:r>
              <a:rPr lang="en-US" sz="2800" dirty="0"/>
              <a:t>An independent living center might coordinate getting a ramp installed out of a home.</a:t>
            </a:r>
          </a:p>
          <a:p>
            <a:r>
              <a:rPr lang="en-US" sz="2800" dirty="0"/>
              <a:t>In AgrAbility a farmer might need an extended step with a rail up to his windrower cab. </a:t>
            </a:r>
          </a:p>
          <a:p>
            <a:r>
              <a:rPr lang="en-US" sz="2800" dirty="0"/>
              <a:t>As an independent living specialist I could help coordinate either one. </a:t>
            </a:r>
          </a:p>
        </p:txBody>
      </p:sp>
      <p:sp>
        <p:nvSpPr>
          <p:cNvPr id="5" name="Slide Number Placeholder 4">
            <a:extLst>
              <a:ext uri="{FF2B5EF4-FFF2-40B4-BE49-F238E27FC236}">
                <a16:creationId xmlns:a16="http://schemas.microsoft.com/office/drawing/2014/main" id="{552CF89E-B6E5-4AF8-8C67-CA6F1AB8341F}"/>
              </a:ext>
            </a:extLst>
          </p:cNvPr>
          <p:cNvSpPr>
            <a:spLocks noGrp="1"/>
          </p:cNvSpPr>
          <p:nvPr>
            <p:ph type="sldNum" sz="quarter" idx="12"/>
          </p:nvPr>
        </p:nvSpPr>
        <p:spPr/>
        <p:txBody>
          <a:bodyPr/>
          <a:lstStyle/>
          <a:p>
            <a:fld id="{4FAB73BC-B049-4115-A692-8D63A059BFB8}" type="slidenum">
              <a:rPr lang="en-US" smtClean="0"/>
              <a:t>26</a:t>
            </a:fld>
            <a:endParaRPr lang="en-US" dirty="0"/>
          </a:p>
        </p:txBody>
      </p:sp>
    </p:spTree>
    <p:extLst>
      <p:ext uri="{BB962C8B-B14F-4D97-AF65-F5344CB8AC3E}">
        <p14:creationId xmlns:p14="http://schemas.microsoft.com/office/powerpoint/2010/main" val="3143009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DF7B-120C-4673-BAD2-05483ABD8693}"/>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10FCFB41-8123-4FF0-B2B5-0A85CE2427DC}"/>
              </a:ext>
            </a:extLst>
          </p:cNvPr>
          <p:cNvSpPr>
            <a:spLocks noGrp="1"/>
          </p:cNvSpPr>
          <p:nvPr>
            <p:ph idx="1"/>
          </p:nvPr>
        </p:nvSpPr>
        <p:spPr>
          <a:xfrm>
            <a:off x="1069847" y="1658411"/>
            <a:ext cx="10507109" cy="3452428"/>
          </a:xfrm>
        </p:spPr>
        <p:txBody>
          <a:bodyPr>
            <a:normAutofit/>
          </a:bodyPr>
          <a:lstStyle/>
          <a:p>
            <a:pPr marL="0" indent="0">
              <a:buNone/>
            </a:pPr>
            <a:r>
              <a:rPr lang="en-US" sz="2600" dirty="0"/>
              <a:t>If you are interested </a:t>
            </a:r>
            <a:r>
              <a:rPr lang="en-US" sz="2600" dirty="0"/>
              <a:t>in</a:t>
            </a:r>
            <a:endParaRPr lang="en-US" sz="2600" dirty="0"/>
          </a:p>
          <a:p>
            <a:r>
              <a:rPr lang="en-US" sz="2400" dirty="0"/>
              <a:t>Learning more about WIL’s programs</a:t>
            </a:r>
          </a:p>
          <a:p>
            <a:r>
              <a:rPr lang="en-US" sz="2400" dirty="0"/>
              <a:t>Participating in WIL events or activities</a:t>
            </a:r>
          </a:p>
          <a:p>
            <a:r>
              <a:rPr lang="en-US" sz="2400" dirty="0"/>
              <a:t>Talking with someone about barriers you are facing</a:t>
            </a:r>
          </a:p>
          <a:p>
            <a:r>
              <a:rPr lang="en-US" sz="2400" dirty="0"/>
              <a:t>Connecting with peers in the disability community</a:t>
            </a:r>
          </a:p>
          <a:p>
            <a:r>
              <a:rPr lang="en-US" sz="2400" dirty="0"/>
              <a:t>Sharing your story of disability and independent living</a:t>
            </a:r>
          </a:p>
          <a:p>
            <a:r>
              <a:rPr lang="en-US" sz="2400" dirty="0"/>
              <a:t>Becoming a volunteer, mentor or advocate through WIL</a:t>
            </a:r>
          </a:p>
          <a:p>
            <a:pPr marL="0" indent="0" algn="ctr">
              <a:buNone/>
            </a:pPr>
            <a:endParaRPr lang="en-US" sz="2400" dirty="0">
              <a:latin typeface="Corbel" panose="020B0503020204020204" pitchFamily="34" charset="0"/>
            </a:endParaRPr>
          </a:p>
          <a:p>
            <a:pPr marL="0" indent="0" algn="ctr">
              <a:buNone/>
            </a:pPr>
            <a:endParaRPr lang="en-US" sz="2400" dirty="0" smtClean="0">
              <a:latin typeface="Corbel" panose="020B0503020204020204" pitchFamily="34" charset="0"/>
            </a:endParaRPr>
          </a:p>
          <a:p>
            <a:pPr marL="0" indent="0" algn="ctr">
              <a:buNone/>
            </a:pPr>
            <a:endParaRPr lang="en-US" sz="2400" dirty="0" smtClean="0">
              <a:latin typeface="Corbel" panose="020B0503020204020204" pitchFamily="34" charset="0"/>
            </a:endParaRPr>
          </a:p>
          <a:p>
            <a:pPr marL="0" indent="0" algn="ctr">
              <a:buNone/>
            </a:pPr>
            <a:endParaRPr lang="en-US" sz="2400" dirty="0">
              <a:latin typeface="Corbel" panose="020B0503020204020204" pitchFamily="34" charset="0"/>
            </a:endParaRPr>
          </a:p>
          <a:p>
            <a:endParaRPr lang="en-US" dirty="0"/>
          </a:p>
        </p:txBody>
      </p:sp>
      <p:sp>
        <p:nvSpPr>
          <p:cNvPr id="5" name="Slide Number Placeholder 4">
            <a:extLst>
              <a:ext uri="{FF2B5EF4-FFF2-40B4-BE49-F238E27FC236}">
                <a16:creationId xmlns:a16="http://schemas.microsoft.com/office/drawing/2014/main" id="{25D6BE89-99D8-40BB-A716-C6123E870298}"/>
              </a:ext>
            </a:extLst>
          </p:cNvPr>
          <p:cNvSpPr>
            <a:spLocks noGrp="1"/>
          </p:cNvSpPr>
          <p:nvPr>
            <p:ph type="sldNum" sz="quarter" idx="12"/>
          </p:nvPr>
        </p:nvSpPr>
        <p:spPr/>
        <p:txBody>
          <a:bodyPr/>
          <a:lstStyle/>
          <a:p>
            <a:fld id="{4FAB73BC-B049-4115-A692-8D63A059BFB8}" type="slidenum">
              <a:rPr lang="en-US" smtClean="0"/>
              <a:t>27</a:t>
            </a:fld>
            <a:endParaRPr lang="en-US" dirty="0"/>
          </a:p>
        </p:txBody>
      </p:sp>
      <p:sp>
        <p:nvSpPr>
          <p:cNvPr id="4" name="TextBox 3"/>
          <p:cNvSpPr txBox="1"/>
          <p:nvPr/>
        </p:nvSpPr>
        <p:spPr>
          <a:xfrm>
            <a:off x="4168030" y="5092985"/>
            <a:ext cx="4310742" cy="1846659"/>
          </a:xfrm>
          <a:prstGeom prst="rect">
            <a:avLst/>
          </a:prstGeom>
          <a:noFill/>
        </p:spPr>
        <p:txBody>
          <a:bodyPr wrap="square" rtlCol="0">
            <a:spAutoFit/>
          </a:bodyPr>
          <a:lstStyle/>
          <a:p>
            <a:pPr algn="ctr"/>
            <a:r>
              <a:rPr lang="en-US" sz="2400" dirty="0">
                <a:latin typeface="Corbel" panose="020B0503020204020204" pitchFamily="34" charset="0"/>
              </a:rPr>
              <a:t>Contact Rick Geringer</a:t>
            </a:r>
          </a:p>
          <a:p>
            <a:pPr algn="ctr"/>
            <a:r>
              <a:rPr lang="en-US" sz="2400" dirty="0">
                <a:latin typeface="Corbel" panose="020B0503020204020204" pitchFamily="34" charset="0"/>
              </a:rPr>
              <a:t>307-322-9210</a:t>
            </a:r>
          </a:p>
          <a:p>
            <a:pPr algn="ctr"/>
            <a:r>
              <a:rPr lang="en-US" sz="2400" dirty="0">
                <a:latin typeface="Corbel" panose="020B0503020204020204" pitchFamily="34" charset="0"/>
                <a:hlinkClick r:id="rId3"/>
              </a:rPr>
              <a:t>rgeringer@wilr.org</a:t>
            </a:r>
            <a:endParaRPr lang="en-US" sz="2400" dirty="0">
              <a:latin typeface="Corbel" panose="020B0503020204020204" pitchFamily="34" charset="0"/>
            </a:endParaRPr>
          </a:p>
          <a:p>
            <a:pPr algn="ctr"/>
            <a:r>
              <a:rPr lang="en-US" sz="2400" dirty="0">
                <a:latin typeface="Corbel" panose="020B0503020204020204" pitchFamily="34" charset="0"/>
                <a:hlinkClick r:id="rId4"/>
              </a:rPr>
              <a:t>www.wilr.org</a:t>
            </a:r>
            <a:endParaRPr lang="en-US" sz="2400" dirty="0">
              <a:latin typeface="Corbel" panose="020B0503020204020204" pitchFamily="34" charset="0"/>
            </a:endParaRPr>
          </a:p>
          <a:p>
            <a:endParaRPr lang="en-US" dirty="0"/>
          </a:p>
        </p:txBody>
      </p:sp>
    </p:spTree>
    <p:extLst>
      <p:ext uri="{BB962C8B-B14F-4D97-AF65-F5344CB8AC3E}">
        <p14:creationId xmlns:p14="http://schemas.microsoft.com/office/powerpoint/2010/main" val="22935475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C51A-4929-4F38-91BC-C1D2F80B1409}"/>
              </a:ext>
            </a:extLst>
          </p:cNvPr>
          <p:cNvSpPr>
            <a:spLocks noGrp="1"/>
          </p:cNvSpPr>
          <p:nvPr>
            <p:ph type="title"/>
          </p:nvPr>
        </p:nvSpPr>
        <p:spPr/>
        <p:txBody>
          <a:bodyPr/>
          <a:lstStyle/>
          <a:p>
            <a:r>
              <a:rPr lang="en-US" dirty="0"/>
              <a:t>How do you get connected? </a:t>
            </a:r>
          </a:p>
        </p:txBody>
      </p:sp>
      <p:sp>
        <p:nvSpPr>
          <p:cNvPr id="3" name="Content Placeholder 2">
            <a:extLst>
              <a:ext uri="{FF2B5EF4-FFF2-40B4-BE49-F238E27FC236}">
                <a16:creationId xmlns:a16="http://schemas.microsoft.com/office/drawing/2014/main" id="{94DB52F8-2BCB-4C84-A2EA-EE256B0BF4DA}"/>
              </a:ext>
            </a:extLst>
          </p:cNvPr>
          <p:cNvSpPr>
            <a:spLocks noGrp="1"/>
          </p:cNvSpPr>
          <p:nvPr>
            <p:ph idx="1"/>
          </p:nvPr>
        </p:nvSpPr>
        <p:spPr>
          <a:xfrm>
            <a:off x="1069847" y="1714497"/>
            <a:ext cx="10441795" cy="4825438"/>
          </a:xfrm>
        </p:spPr>
        <p:txBody>
          <a:bodyPr>
            <a:normAutofit/>
          </a:bodyPr>
          <a:lstStyle/>
          <a:p>
            <a:r>
              <a:rPr lang="en-US" sz="2400" dirty="0"/>
              <a:t>Reach out to Sierra at APRIL. </a:t>
            </a:r>
          </a:p>
          <a:p>
            <a:pPr lvl="1"/>
            <a:r>
              <a:rPr lang="en-US" sz="2400" dirty="0"/>
              <a:t>Can connect you to the local CIL and assist getting the farmers/ranchers connected. </a:t>
            </a:r>
          </a:p>
          <a:p>
            <a:pPr lvl="1"/>
            <a:r>
              <a:rPr lang="en-US" sz="2400" dirty="0">
                <a:hlinkClick r:id="rId2"/>
              </a:rPr>
              <a:t>April-sierra@att.net</a:t>
            </a:r>
            <a:r>
              <a:rPr lang="en-US" sz="2400" dirty="0"/>
              <a:t> </a:t>
            </a:r>
          </a:p>
          <a:p>
            <a:r>
              <a:rPr lang="en-US" sz="2400" dirty="0"/>
              <a:t>Check out the ILRU (Independent Living Research Utilization) page to find your CIL. </a:t>
            </a:r>
          </a:p>
          <a:p>
            <a:pPr lvl="1"/>
            <a:r>
              <a:rPr lang="en-US" sz="2400" dirty="0">
                <a:hlinkClick r:id="rId3"/>
              </a:rPr>
              <a:t>www.ilru.org</a:t>
            </a:r>
            <a:endParaRPr lang="en-US" sz="2400" dirty="0"/>
          </a:p>
          <a:p>
            <a:r>
              <a:rPr lang="en-US" sz="2400" dirty="0"/>
              <a:t>If you do not think this service is being provided we can work together to learn how the CIL is carrying out that service and maybe add to it. </a:t>
            </a:r>
          </a:p>
          <a:p>
            <a:r>
              <a:rPr lang="en-US" sz="2400" dirty="0"/>
              <a:t>If you have a farmer/rancher you are working with you could always reach out the CIL if you think that individual might be a great peer for someone else to assist a future farmer/rancher. </a:t>
            </a:r>
          </a:p>
          <a:p>
            <a:endParaRPr lang="en-US" dirty="0"/>
          </a:p>
          <a:p>
            <a:endParaRPr lang="en-US" dirty="0"/>
          </a:p>
        </p:txBody>
      </p:sp>
      <p:sp>
        <p:nvSpPr>
          <p:cNvPr id="5" name="Slide Number Placeholder 4">
            <a:extLst>
              <a:ext uri="{FF2B5EF4-FFF2-40B4-BE49-F238E27FC236}">
                <a16:creationId xmlns:a16="http://schemas.microsoft.com/office/drawing/2014/main" id="{63972E67-8051-4E8D-91F4-677A13899BB7}"/>
              </a:ext>
            </a:extLst>
          </p:cNvPr>
          <p:cNvSpPr>
            <a:spLocks noGrp="1"/>
          </p:cNvSpPr>
          <p:nvPr>
            <p:ph type="sldNum" sz="quarter" idx="12"/>
          </p:nvPr>
        </p:nvSpPr>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3216193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011C-A61F-4157-9E85-BDC855CF23FC}"/>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D798A1ED-8392-48A0-9C10-931602F88719}"/>
              </a:ext>
            </a:extLst>
          </p:cNvPr>
          <p:cNvSpPr>
            <a:spLocks noGrp="1"/>
          </p:cNvSpPr>
          <p:nvPr>
            <p:ph idx="1"/>
          </p:nvPr>
        </p:nvSpPr>
        <p:spPr>
          <a:xfrm>
            <a:off x="1069847" y="1974447"/>
            <a:ext cx="10670395" cy="4393692"/>
          </a:xfrm>
        </p:spPr>
        <p:txBody>
          <a:bodyPr>
            <a:normAutofit/>
          </a:bodyPr>
          <a:lstStyle/>
          <a:p>
            <a:r>
              <a:rPr lang="en-US" sz="2400" dirty="0"/>
              <a:t>APRIL Website</a:t>
            </a:r>
          </a:p>
          <a:p>
            <a:pPr lvl="1"/>
            <a:r>
              <a:rPr lang="en-US" sz="2000" dirty="0"/>
              <a:t>Upcoming Webinar: Peer Support: Bread and Butter of Independent Living, August 15</a:t>
            </a:r>
            <a:r>
              <a:rPr lang="en-US" sz="2000" baseline="30000" dirty="0"/>
              <a:t>th</a:t>
            </a:r>
            <a:r>
              <a:rPr lang="en-US" sz="2000" dirty="0"/>
              <a:t>, 2018</a:t>
            </a:r>
          </a:p>
          <a:p>
            <a:pPr lvl="1"/>
            <a:r>
              <a:rPr lang="en-US" sz="2000" dirty="0">
                <a:hlinkClick r:id="rId2"/>
              </a:rPr>
              <a:t>https://april-rural.org/index.php/il-conversations/il-conversations-page</a:t>
            </a:r>
            <a:r>
              <a:rPr lang="en-US" sz="2000" dirty="0"/>
              <a:t> </a:t>
            </a:r>
          </a:p>
          <a:p>
            <a:r>
              <a:rPr lang="en-US" sz="2400" dirty="0"/>
              <a:t>ILRU website search topics on Peer Counseling/Peer Support </a:t>
            </a:r>
          </a:p>
          <a:p>
            <a:pPr lvl="1"/>
            <a:r>
              <a:rPr lang="en-US" sz="2000" dirty="0">
                <a:hlinkClick r:id="rId3"/>
              </a:rPr>
              <a:t>http://www.ilru.org/topics/peer-counseling-peer-support</a:t>
            </a:r>
            <a:endParaRPr lang="en-US" sz="2000" dirty="0"/>
          </a:p>
          <a:p>
            <a:r>
              <a:rPr lang="en-US" sz="2400" dirty="0"/>
              <a:t>Georgia Peer Support Training Program </a:t>
            </a:r>
          </a:p>
          <a:p>
            <a:pPr lvl="1"/>
            <a:r>
              <a:rPr lang="en-US" sz="2000" dirty="0">
                <a:hlinkClick r:id="rId4"/>
              </a:rPr>
              <a:t>http://disabilitylink.org/peer-support/</a:t>
            </a:r>
            <a:r>
              <a:rPr lang="en-US" sz="2000" dirty="0"/>
              <a:t> </a:t>
            </a:r>
          </a:p>
          <a:p>
            <a:r>
              <a:rPr lang="en-US" sz="2400" dirty="0"/>
              <a:t>Administration on Community Living</a:t>
            </a:r>
          </a:p>
          <a:p>
            <a:pPr lvl="1"/>
            <a:r>
              <a:rPr lang="en-US" sz="2000" dirty="0">
                <a:hlinkClick r:id="rId5"/>
              </a:rPr>
              <a:t>https://www.acl.gov/programs/aging-and-disability-networks/centers-independent-living</a:t>
            </a:r>
            <a:r>
              <a:rPr lang="en-US" sz="2000" dirty="0"/>
              <a:t> </a:t>
            </a:r>
          </a:p>
          <a:p>
            <a:pPr lvl="1"/>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1021E4F0-1432-4378-AD31-2CB791B64542}"/>
              </a:ext>
            </a:extLst>
          </p:cNvPr>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839325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375647" y="1979834"/>
            <a:ext cx="8401210" cy="2971800"/>
          </a:xfrm>
        </p:spPr>
        <p:txBody>
          <a:bodyPr>
            <a:noAutofit/>
          </a:bodyPr>
          <a:lstStyle/>
          <a:p>
            <a:pPr>
              <a:lnSpc>
                <a:spcPts val="2175"/>
              </a:lnSpc>
              <a:buNone/>
            </a:pPr>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Questions and comments</a:t>
            </a:r>
          </a:p>
          <a:p>
            <a:pPr marL="301222" lvl="1" indent="-301222"/>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Click Chat icon at top right of screen (it should turn blue). Enter message in box, choose who to send it to, and click send. You may enter questions about the presentation at any time. </a:t>
            </a:r>
            <a:r>
              <a:rPr lang="en-US" altLang="en-US" sz="2800" u="sng" dirty="0">
                <a:latin typeface="Lucida Sans Unicode" panose="020B0602030504020204" pitchFamily="34" charset="0"/>
                <a:ea typeface="Lucida Sans Unicode" panose="020B0602030504020204" pitchFamily="34" charset="0"/>
                <a:cs typeface="Lucida Sans Unicode" panose="020B0602030504020204" pitchFamily="34" charset="0"/>
              </a:rPr>
              <a:t>Please send to “All Panelists”.</a:t>
            </a:r>
          </a:p>
          <a:p>
            <a:pPr marL="301222" lvl="1" indent="-301222"/>
            <a:r>
              <a:rPr lang="en-US" altLang="en-US" sz="2800" dirty="0">
                <a:latin typeface="Lucida Sans Unicode" panose="020B0602030504020204" pitchFamily="34" charset="0"/>
                <a:ea typeface="Lucida Sans Unicode" panose="020B0602030504020204" pitchFamily="34" charset="0"/>
                <a:cs typeface="Lucida Sans Unicode" panose="020B0602030504020204" pitchFamily="34" charset="0"/>
              </a:rPr>
              <a:t>In addition, during the Q &amp; A period, if you have a web microphone, click the “Raise Hand” icon to indicate that you have a question. We will enable your microphone or phone connection.</a:t>
            </a:r>
          </a:p>
        </p:txBody>
      </p:sp>
      <p:sp>
        <p:nvSpPr>
          <p:cNvPr id="5" name="Title 1"/>
          <p:cNvSpPr>
            <a:spLocks noGrp="1"/>
          </p:cNvSpPr>
          <p:nvPr>
            <p:ph type="title"/>
          </p:nvPr>
        </p:nvSpPr>
        <p:spPr>
          <a:xfrm>
            <a:off x="2321858" y="843803"/>
            <a:ext cx="6985427" cy="857250"/>
          </a:xfrm>
        </p:spPr>
        <p:txBody>
          <a:bodyPr rtlCol="0">
            <a:noAutofit/>
          </a:bodyPr>
          <a:lstStyle/>
          <a:p>
            <a:pPr>
              <a:defRPr/>
            </a:pPr>
            <a:r>
              <a:rPr lang="en-US" sz="3200"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1607120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2561034" y="2062162"/>
            <a:ext cx="7497366" cy="4033838"/>
          </a:xfrm>
        </p:spPr>
        <p:txBody>
          <a:bodyPr rtlCol="0">
            <a:normAutofit/>
          </a:bodyPr>
          <a:lstStyle/>
          <a:p>
            <a:pPr marL="301360" indent="-301360">
              <a:defRPr/>
            </a:pPr>
            <a:r>
              <a:rPr lang="en-US" sz="2800" dirty="0">
                <a:latin typeface="Lucida Sans Unicode" panose="020B0602030504020204" pitchFamily="34" charset="0"/>
                <a:cs typeface="Lucida Sans Unicode" panose="020B0602030504020204" pitchFamily="34" charset="0"/>
              </a:rPr>
              <a:t>Please </a:t>
            </a:r>
            <a:r>
              <a:rPr lang="en-US" sz="2800" dirty="0">
                <a:latin typeface="Lucida Sans Unicode" panose="020B0602030504020204" pitchFamily="34" charset="0"/>
                <a:cs typeface="Lucida Sans Unicode" panose="020B0602030504020204" pitchFamily="34" charset="0"/>
              </a:rPr>
              <a:t>let me know if more than one person is viewing at your computer</a:t>
            </a:r>
          </a:p>
          <a:p>
            <a:pPr marL="301360" indent="-301360">
              <a:defRPr/>
            </a:pPr>
            <a:r>
              <a:rPr lang="en-US" sz="2800" dirty="0">
                <a:latin typeface="Lucida Sans Unicode" panose="020B0602030504020204" pitchFamily="34" charset="0"/>
                <a:cs typeface="Lucida Sans Unicode" panose="020B0602030504020204" pitchFamily="34" charset="0"/>
              </a:rPr>
              <a:t>4 quick survey questions + opportunity to share comments</a:t>
            </a:r>
          </a:p>
          <a:p>
            <a:pPr marL="301360" indent="-301360">
              <a:defRPr/>
            </a:pPr>
            <a:r>
              <a:rPr lang="en-US" sz="2800" dirty="0">
                <a:latin typeface="Lucida Sans Unicode" panose="020B0602030504020204" pitchFamily="34" charset="0"/>
                <a:cs typeface="Lucida Sans Unicode" panose="020B0602030504020204" pitchFamily="34" charset="0"/>
              </a:rPr>
              <a:t>Session recorded and archived with PowerPoint files at </a:t>
            </a:r>
            <a:r>
              <a:rPr lang="en-US" sz="2800" dirty="0">
                <a:latin typeface="Lucida Sans Unicode" panose="020B0602030504020204" pitchFamily="34" charset="0"/>
                <a:cs typeface="Lucida Sans Unicode" panose="020B0602030504020204" pitchFamily="34" charset="0"/>
                <a:hlinkClick r:id="rId3"/>
              </a:rPr>
              <a:t>www.agrability.org/Online-Training</a:t>
            </a:r>
            <a:endParaRPr lang="en-US" sz="2800" dirty="0">
              <a:latin typeface="Lucida Sans Unicode" panose="020B0602030504020204" pitchFamily="34" charset="0"/>
              <a:cs typeface="Lucida Sans Unicode" panose="020B0602030504020204" pitchFamily="34" charset="0"/>
            </a:endParaRPr>
          </a:p>
          <a:p>
            <a:pPr marL="301360" indent="-301360">
              <a:defRPr/>
            </a:pPr>
            <a:r>
              <a:rPr lang="en-US" sz="2800" dirty="0">
                <a:latin typeface="Lucida Sans Unicode" panose="020B0602030504020204" pitchFamily="34" charset="0"/>
                <a:cs typeface="Lucida Sans Unicode" panose="020B0602030504020204" pitchFamily="34" charset="0"/>
              </a:rPr>
              <a:t>Problems: use chat window or email </a:t>
            </a:r>
            <a:r>
              <a:rPr lang="en-US" sz="2800" dirty="0">
                <a:solidFill>
                  <a:schemeClr val="accent2"/>
                </a:solidFill>
                <a:latin typeface="Lucida Sans Unicode" panose="020B0602030504020204" pitchFamily="34" charset="0"/>
                <a:cs typeface="Lucida Sans Unicode" panose="020B0602030504020204" pitchFamily="34" charset="0"/>
                <a:hlinkClick r:id="rId4"/>
              </a:rPr>
              <a:t>jonesp@purdue.edu</a:t>
            </a:r>
            <a:r>
              <a:rPr lang="en-US" sz="2800" dirty="0">
                <a:solidFill>
                  <a:schemeClr val="accent2"/>
                </a:solidFill>
                <a:latin typeface="Lucida Sans Unicode" panose="020B0602030504020204" pitchFamily="34" charset="0"/>
                <a:cs typeface="Lucida Sans Unicode" panose="020B0602030504020204" pitchFamily="34" charset="0"/>
              </a:rPr>
              <a:t> </a:t>
            </a:r>
            <a:r>
              <a:rPr lang="en-US" sz="2800" dirty="0">
                <a:latin typeface="Lucida Sans Unicode" panose="020B0602030504020204" pitchFamily="34" charset="0"/>
                <a:cs typeface="Lucida Sans Unicode" panose="020B0602030504020204" pitchFamily="34" charset="0"/>
              </a:rPr>
              <a:t>  </a:t>
            </a:r>
          </a:p>
          <a:p>
            <a:pPr marL="82290">
              <a:lnSpc>
                <a:spcPts val="2175"/>
              </a:lnSpc>
              <a:defRPr/>
            </a:pPr>
            <a:endParaRPr lang="en-US" sz="2400" dirty="0"/>
          </a:p>
        </p:txBody>
      </p:sp>
      <p:sp>
        <p:nvSpPr>
          <p:cNvPr id="51202" name="Title 1"/>
          <p:cNvSpPr>
            <a:spLocks noGrp="1"/>
          </p:cNvSpPr>
          <p:nvPr>
            <p:ph type="title"/>
          </p:nvPr>
        </p:nvSpPr>
        <p:spPr>
          <a:xfrm>
            <a:off x="2312896" y="857250"/>
            <a:ext cx="6945404" cy="857250"/>
          </a:xfrm>
        </p:spPr>
        <p:txBody>
          <a:bodyPr rtlCol="0">
            <a:noAutofit/>
          </a:bodyPr>
          <a:lstStyle/>
          <a:p>
            <a:pPr>
              <a:defRPr/>
            </a:pPr>
            <a:r>
              <a:rPr lang="en-US" sz="3200"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2470955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832757" y="2157865"/>
            <a:ext cx="10793186" cy="3810000"/>
          </a:xfrm>
        </p:spPr>
        <p:txBody>
          <a:bodyPr rtlCol="0">
            <a:noAutofit/>
          </a:bodyPr>
          <a:lstStyle/>
          <a:p>
            <a:pPr marL="0" indent="0">
              <a:spcAft>
                <a:spcPts val="600"/>
              </a:spcAft>
              <a:buNone/>
              <a:defRPr/>
            </a:pPr>
            <a:r>
              <a:rPr lang="en-US" sz="2400" b="1" dirty="0">
                <a:latin typeface="Lucida Sans Unicode" panose="020B0602030504020204" pitchFamily="34" charset="0"/>
                <a:cs typeface="Lucida Sans Unicode" panose="020B0602030504020204" pitchFamily="34" charset="0"/>
              </a:rPr>
              <a:t>AgrAbility: </a:t>
            </a:r>
            <a:r>
              <a:rPr lang="en-US" sz="2400" dirty="0">
                <a:latin typeface="Lucida Sans Unicode" panose="020B0602030504020204" pitchFamily="34" charset="0"/>
                <a:cs typeface="Lucida Sans Unicode" panose="020B0602030504020204" pitchFamily="34" charset="0"/>
              </a:rPr>
              <a:t>USDA-sponsored program that assists farmers, ranchers, and other agricultural workers with disabilities.</a:t>
            </a:r>
          </a:p>
          <a:p>
            <a:pPr lvl="1">
              <a:spcBef>
                <a:spcPts val="0"/>
              </a:spcBef>
              <a:defRPr/>
            </a:pPr>
            <a:r>
              <a:rPr lang="en-US" sz="2400" dirty="0">
                <a:latin typeface="Lucida Sans Unicode" panose="020B0602030504020204" pitchFamily="34" charset="0"/>
                <a:cs typeface="Lucida Sans Unicode" panose="020B0602030504020204" pitchFamily="34" charset="0"/>
              </a:rPr>
              <a:t>Partners land-grant universities with disability services organizations.  Currently 20 state projects</a:t>
            </a:r>
          </a:p>
          <a:p>
            <a:pPr lvl="1">
              <a:spcBef>
                <a:spcPts val="0"/>
              </a:spcBef>
              <a:defRPr/>
            </a:pPr>
            <a:r>
              <a:rPr lang="en-US" sz="2400" dirty="0">
                <a:latin typeface="Lucida Sans Unicode" panose="020B0602030504020204" pitchFamily="34" charset="0"/>
                <a:cs typeface="Lucida Sans Unicode" panose="020B0602030504020204" pitchFamily="34" charset="0"/>
              </a:rPr>
              <a:t>National AgrAbility Project: Led by Purdue’s Breaking New Ground Resource Center. Partners </a:t>
            </a:r>
            <a:r>
              <a:rPr lang="en-US" sz="2400" dirty="0">
                <a:latin typeface="Lucida Sans Unicode" panose="020B0602030504020204" pitchFamily="34" charset="0"/>
                <a:cs typeface="Lucida Sans Unicode" panose="020B0602030504020204" pitchFamily="34" charset="0"/>
              </a:rPr>
              <a:t>include:</a:t>
            </a:r>
          </a:p>
          <a:p>
            <a:pPr lvl="2">
              <a:spcBef>
                <a:spcPts val="0"/>
              </a:spcBef>
              <a:defRPr/>
            </a:pPr>
            <a:r>
              <a:rPr lang="en-US" sz="2400" dirty="0">
                <a:latin typeface="Lucida Sans Unicode" panose="020B0602030504020204" pitchFamily="34" charset="0"/>
                <a:cs typeface="Lucida Sans Unicode" panose="020B0602030504020204" pitchFamily="34" charset="0"/>
              </a:rPr>
              <a:t>Goodwill </a:t>
            </a:r>
            <a:r>
              <a:rPr lang="en-US" sz="2400" dirty="0">
                <a:latin typeface="Lucida Sans Unicode" panose="020B0602030504020204" pitchFamily="34" charset="0"/>
                <a:cs typeface="Lucida Sans Unicode" panose="020B0602030504020204" pitchFamily="34" charset="0"/>
              </a:rPr>
              <a:t>of the Finger Lakes</a:t>
            </a:r>
          </a:p>
          <a:p>
            <a:pPr lvl="2">
              <a:spcBef>
                <a:spcPts val="0"/>
              </a:spcBef>
              <a:defRPr/>
            </a:pPr>
            <a:r>
              <a:rPr lang="en-US" sz="2400" dirty="0">
                <a:latin typeface="Lucida Sans Unicode" panose="020B0602030504020204" pitchFamily="34" charset="0"/>
                <a:cs typeface="Lucida Sans Unicode" panose="020B0602030504020204" pitchFamily="34" charset="0"/>
              </a:rPr>
              <a:t>APRIL (Association of Programs for Rural Independent </a:t>
            </a:r>
            <a:r>
              <a:rPr lang="en-US" sz="2400" dirty="0">
                <a:latin typeface="Lucida Sans Unicode" panose="020B0602030504020204" pitchFamily="34" charset="0"/>
                <a:cs typeface="Lucida Sans Unicode" panose="020B0602030504020204" pitchFamily="34" charset="0"/>
              </a:rPr>
              <a:t>Living)</a:t>
            </a:r>
            <a:endParaRPr lang="en-US" sz="2400" dirty="0">
              <a:latin typeface="Lucida Sans Unicode" panose="020B0602030504020204" pitchFamily="34" charset="0"/>
              <a:cs typeface="Lucida Sans Unicode" panose="020B0602030504020204" pitchFamily="34" charset="0"/>
            </a:endParaRPr>
          </a:p>
          <a:p>
            <a:pPr lvl="2">
              <a:spcBef>
                <a:spcPts val="0"/>
              </a:spcBef>
              <a:defRPr/>
            </a:pPr>
            <a:r>
              <a:rPr lang="en-US" sz="2400" dirty="0">
                <a:latin typeface="Lucida Sans Unicode" panose="020B0602030504020204" pitchFamily="34" charset="0"/>
                <a:cs typeface="Lucida Sans Unicode" panose="020B0602030504020204" pitchFamily="34" charset="0"/>
              </a:rPr>
              <a:t>Colorado State University</a:t>
            </a:r>
          </a:p>
          <a:p>
            <a:pPr lvl="2">
              <a:spcBef>
                <a:spcPts val="0"/>
              </a:spcBef>
              <a:defRPr/>
            </a:pPr>
            <a:r>
              <a:rPr lang="en-US" sz="2400" dirty="0">
                <a:latin typeface="Lucida Sans Unicode" panose="020B0602030504020204" pitchFamily="34" charset="0"/>
                <a:cs typeface="Lucida Sans Unicode" panose="020B0602030504020204" pitchFamily="34" charset="0"/>
              </a:rPr>
              <a:t>Washington State University</a:t>
            </a:r>
          </a:p>
          <a:p>
            <a:pPr lvl="1">
              <a:spcBef>
                <a:spcPts val="0"/>
              </a:spcBef>
              <a:defRPr/>
            </a:pPr>
            <a:r>
              <a:rPr lang="en-US" sz="2400" dirty="0">
                <a:latin typeface="Lucida Sans Unicode" panose="020B0602030504020204" pitchFamily="34" charset="0"/>
                <a:cs typeface="Lucida Sans Unicode" panose="020B0602030504020204" pitchFamily="34" charset="0"/>
              </a:rPr>
              <a:t>More information available at </a:t>
            </a:r>
            <a:r>
              <a:rPr lang="en-US" sz="2400" dirty="0">
                <a:latin typeface="Lucida Sans Unicode" panose="020B0602030504020204" pitchFamily="34" charset="0"/>
                <a:cs typeface="Lucida Sans Unicode" panose="020B0602030504020204" pitchFamily="34" charset="0"/>
                <a:hlinkClick r:id="rId3"/>
              </a:rPr>
              <a:t>www.agrability.org</a:t>
            </a:r>
            <a:endParaRPr lang="en-US" sz="2400" dirty="0">
              <a:latin typeface="Lucida Sans Unicode" panose="020B0602030504020204" pitchFamily="34" charset="0"/>
              <a:cs typeface="Lucida Sans Unicode" panose="020B0602030504020204"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64925" y="443753"/>
            <a:ext cx="5550248" cy="1212575"/>
          </a:xfrm>
          <a:prstGeom prst="rect">
            <a:avLst/>
          </a:prstGeom>
        </p:spPr>
      </p:pic>
    </p:spTree>
    <p:extLst>
      <p:ext uri="{BB962C8B-B14F-4D97-AF65-F5344CB8AC3E}">
        <p14:creationId xmlns:p14="http://schemas.microsoft.com/office/powerpoint/2010/main" val="3468743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459833-496E-4569-AF33-A250FBB0587D}"/>
              </a:ext>
            </a:extLst>
          </p:cNvPr>
          <p:cNvSpPr>
            <a:spLocks noGrp="1"/>
          </p:cNvSpPr>
          <p:nvPr>
            <p:ph type="ctrTitle"/>
          </p:nvPr>
        </p:nvSpPr>
        <p:spPr>
          <a:xfrm>
            <a:off x="1051560" y="1353311"/>
            <a:ext cx="10786654" cy="3035808"/>
          </a:xfrm>
        </p:spPr>
        <p:txBody>
          <a:bodyPr/>
          <a:lstStyle/>
          <a:p>
            <a:r>
              <a:rPr lang="en-US" sz="6800" dirty="0"/>
              <a:t>Peer Support for People with Disabilities in Rural and </a:t>
            </a:r>
            <a:r>
              <a:rPr lang="en-US" sz="6800" dirty="0" smtClean="0"/>
              <a:t>Agricultural </a:t>
            </a:r>
            <a:r>
              <a:rPr lang="en-US" sz="6800" dirty="0"/>
              <a:t>communities </a:t>
            </a:r>
          </a:p>
        </p:txBody>
      </p:sp>
      <p:sp>
        <p:nvSpPr>
          <p:cNvPr id="7" name="Subtitle 6">
            <a:extLst>
              <a:ext uri="{FF2B5EF4-FFF2-40B4-BE49-F238E27FC236}">
                <a16:creationId xmlns:a16="http://schemas.microsoft.com/office/drawing/2014/main" id="{B7C57B2F-D42C-47C6-B393-3F90690BC0AA}"/>
              </a:ext>
            </a:extLst>
          </p:cNvPr>
          <p:cNvSpPr>
            <a:spLocks noGrp="1"/>
          </p:cNvSpPr>
          <p:nvPr>
            <p:ph type="subTitle" idx="1"/>
          </p:nvPr>
        </p:nvSpPr>
        <p:spPr>
          <a:xfrm>
            <a:off x="1069847" y="4389119"/>
            <a:ext cx="8522885" cy="2274917"/>
          </a:xfrm>
        </p:spPr>
        <p:txBody>
          <a:bodyPr>
            <a:noAutofit/>
          </a:bodyPr>
          <a:lstStyle/>
          <a:p>
            <a:r>
              <a:rPr lang="en-US" dirty="0" smtClean="0"/>
              <a:t>August 2, </a:t>
            </a:r>
            <a:r>
              <a:rPr lang="en-US" dirty="0"/>
              <a:t>2018 </a:t>
            </a:r>
          </a:p>
          <a:p>
            <a:r>
              <a:rPr lang="en-US" dirty="0"/>
              <a:t>Sierra Royster, APRIL Youth Programs Coordinator</a:t>
            </a:r>
          </a:p>
          <a:p>
            <a:r>
              <a:rPr lang="en-US" dirty="0"/>
              <a:t>Shari Coatney, SKIL CEO &amp; Kansas AgrAbility Co-PI </a:t>
            </a:r>
          </a:p>
          <a:p>
            <a:r>
              <a:rPr lang="en-US" dirty="0"/>
              <a:t>Rick Geringer, WIL, Independent Living Specialist </a:t>
            </a:r>
          </a:p>
        </p:txBody>
      </p:sp>
    </p:spTree>
    <p:extLst>
      <p:ext uri="{BB962C8B-B14F-4D97-AF65-F5344CB8AC3E}">
        <p14:creationId xmlns:p14="http://schemas.microsoft.com/office/powerpoint/2010/main" val="1438854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9D5B-92B7-4922-B6C4-7E18927EB638}"/>
              </a:ext>
            </a:extLst>
          </p:cNvPr>
          <p:cNvSpPr>
            <a:spLocks noGrp="1"/>
          </p:cNvSpPr>
          <p:nvPr>
            <p:ph type="title"/>
          </p:nvPr>
        </p:nvSpPr>
        <p:spPr/>
        <p:txBody>
          <a:bodyPr/>
          <a:lstStyle/>
          <a:p>
            <a:r>
              <a:rPr lang="en-US" dirty="0"/>
              <a:t>Center for Independent Living (CIL)</a:t>
            </a:r>
          </a:p>
        </p:txBody>
      </p:sp>
      <p:sp>
        <p:nvSpPr>
          <p:cNvPr id="3" name="Content Placeholder 2">
            <a:extLst>
              <a:ext uri="{FF2B5EF4-FFF2-40B4-BE49-F238E27FC236}">
                <a16:creationId xmlns:a16="http://schemas.microsoft.com/office/drawing/2014/main" id="{241CFDAD-0AED-48F3-A139-897671DED006}"/>
              </a:ext>
            </a:extLst>
          </p:cNvPr>
          <p:cNvSpPr>
            <a:spLocks noGrp="1"/>
          </p:cNvSpPr>
          <p:nvPr>
            <p:ph idx="1"/>
          </p:nvPr>
        </p:nvSpPr>
        <p:spPr>
          <a:xfrm>
            <a:off x="628894" y="1665019"/>
            <a:ext cx="11416145" cy="5209309"/>
          </a:xfrm>
        </p:spPr>
        <p:txBody>
          <a:bodyPr>
            <a:normAutofit/>
          </a:bodyPr>
          <a:lstStyle/>
          <a:p>
            <a:pPr>
              <a:defRPr/>
            </a:pPr>
            <a:r>
              <a:rPr lang="en-US" sz="2400" dirty="0"/>
              <a:t>Centers for Independent Living are community-based, cross-disability, non-profit organizations that are designed and operated by people with disabilities. CILs are unique in that they operate according to a strict philosophy of consumer control, wherein people with all types of disabilities directly govern and staff the organization. Centers for Independent Living provide:</a:t>
            </a:r>
          </a:p>
          <a:p>
            <a:pPr lvl="1">
              <a:defRPr/>
            </a:pPr>
            <a:r>
              <a:rPr lang="en-US" sz="2400" b="1" u="sng" dirty="0"/>
              <a:t>Peer Support/Peer Counseling</a:t>
            </a:r>
          </a:p>
          <a:p>
            <a:pPr lvl="1">
              <a:defRPr/>
            </a:pPr>
            <a:r>
              <a:rPr lang="en-US" sz="2400" dirty="0"/>
              <a:t>Information and Referral</a:t>
            </a:r>
          </a:p>
          <a:p>
            <a:pPr lvl="1">
              <a:defRPr/>
            </a:pPr>
            <a:r>
              <a:rPr lang="en-US" sz="2400" dirty="0"/>
              <a:t>Individual and Systems Advocacy</a:t>
            </a:r>
          </a:p>
          <a:p>
            <a:pPr lvl="1">
              <a:defRPr/>
            </a:pPr>
            <a:r>
              <a:rPr lang="en-US" sz="2400" dirty="0"/>
              <a:t>Independent Living Skills Training</a:t>
            </a:r>
          </a:p>
          <a:p>
            <a:pPr lvl="1">
              <a:defRPr/>
            </a:pPr>
            <a:r>
              <a:rPr lang="en-US" sz="2400" dirty="0"/>
              <a:t>Transition</a:t>
            </a:r>
          </a:p>
          <a:p>
            <a:pPr>
              <a:defRPr/>
            </a:pPr>
            <a:r>
              <a:rPr lang="en-US" sz="2400" dirty="0"/>
              <a:t>403ish Centers for Independent Living (CILs)</a:t>
            </a:r>
          </a:p>
          <a:p>
            <a:pPr>
              <a:defRPr/>
            </a:pPr>
            <a:r>
              <a:rPr lang="en-US" sz="2400" dirty="0"/>
              <a:t>330ish branch offices</a:t>
            </a:r>
          </a:p>
          <a:p>
            <a:endParaRPr lang="en-US" dirty="0"/>
          </a:p>
        </p:txBody>
      </p:sp>
      <p:sp>
        <p:nvSpPr>
          <p:cNvPr id="5" name="Slide Number Placeholder 4">
            <a:extLst>
              <a:ext uri="{FF2B5EF4-FFF2-40B4-BE49-F238E27FC236}">
                <a16:creationId xmlns:a16="http://schemas.microsoft.com/office/drawing/2014/main" id="{680E85BE-D25D-4AF9-AD7F-D0ED1D99BDDE}"/>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1558527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B4B7-9816-4435-8687-474E506B110D}"/>
              </a:ext>
            </a:extLst>
          </p:cNvPr>
          <p:cNvSpPr>
            <a:spLocks noGrp="1"/>
          </p:cNvSpPr>
          <p:nvPr>
            <p:ph type="title"/>
          </p:nvPr>
        </p:nvSpPr>
        <p:spPr/>
        <p:txBody>
          <a:bodyPr/>
          <a:lstStyle/>
          <a:p>
            <a:r>
              <a:rPr lang="en-US" dirty="0"/>
              <a:t>Why do we do peer support? </a:t>
            </a:r>
          </a:p>
        </p:txBody>
      </p:sp>
      <p:sp>
        <p:nvSpPr>
          <p:cNvPr id="3" name="Content Placeholder 2">
            <a:extLst>
              <a:ext uri="{FF2B5EF4-FFF2-40B4-BE49-F238E27FC236}">
                <a16:creationId xmlns:a16="http://schemas.microsoft.com/office/drawing/2014/main" id="{26FB96C2-48C0-47EF-A2D1-36CE412CD506}"/>
              </a:ext>
            </a:extLst>
          </p:cNvPr>
          <p:cNvSpPr>
            <a:spLocks noGrp="1"/>
          </p:cNvSpPr>
          <p:nvPr>
            <p:ph idx="1"/>
          </p:nvPr>
        </p:nvSpPr>
        <p:spPr>
          <a:xfrm>
            <a:off x="789709" y="1848709"/>
            <a:ext cx="10338539" cy="4592782"/>
          </a:xfrm>
        </p:spPr>
        <p:txBody>
          <a:bodyPr>
            <a:normAutofit/>
          </a:bodyPr>
          <a:lstStyle/>
          <a:p>
            <a:pPr lvl="1"/>
            <a:r>
              <a:rPr lang="en-US" sz="2400" dirty="0"/>
              <a:t>Peer relationships mean relationships involving mutual support and assistance among individuals with significant disabilities who are actively pursuing IL goals.  Peer role models mean individuals with significant disabilities whose achievements can serve as a positive example for other individuals with significant disabilities. </a:t>
            </a:r>
          </a:p>
          <a:p>
            <a:pPr lvl="1"/>
            <a:endParaRPr lang="en-US" dirty="0"/>
          </a:p>
        </p:txBody>
      </p:sp>
      <p:sp>
        <p:nvSpPr>
          <p:cNvPr id="5" name="Slide Number Placeholder 4">
            <a:extLst>
              <a:ext uri="{FF2B5EF4-FFF2-40B4-BE49-F238E27FC236}">
                <a16:creationId xmlns:a16="http://schemas.microsoft.com/office/drawing/2014/main" id="{3C9D4D61-027A-47C4-9C54-C31902EAF121}"/>
              </a:ext>
            </a:extLst>
          </p:cNvPr>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1307359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E8D1-9C13-4D06-A25B-B37F8977BFAE}"/>
              </a:ext>
            </a:extLst>
          </p:cNvPr>
          <p:cNvSpPr>
            <a:spLocks noGrp="1"/>
          </p:cNvSpPr>
          <p:nvPr>
            <p:ph type="title"/>
          </p:nvPr>
        </p:nvSpPr>
        <p:spPr/>
        <p:txBody>
          <a:bodyPr/>
          <a:lstStyle/>
          <a:p>
            <a:r>
              <a:rPr lang="en-US" dirty="0"/>
              <a:t>Why do we do peer support? </a:t>
            </a:r>
          </a:p>
        </p:txBody>
      </p:sp>
      <p:sp>
        <p:nvSpPr>
          <p:cNvPr id="3" name="Content Placeholder 2">
            <a:extLst>
              <a:ext uri="{FF2B5EF4-FFF2-40B4-BE49-F238E27FC236}">
                <a16:creationId xmlns:a16="http://schemas.microsoft.com/office/drawing/2014/main" id="{E48F369C-5063-4258-BA5F-901AC7E04FFD}"/>
              </a:ext>
            </a:extLst>
          </p:cNvPr>
          <p:cNvSpPr>
            <a:spLocks noGrp="1"/>
          </p:cNvSpPr>
          <p:nvPr>
            <p:ph idx="1"/>
          </p:nvPr>
        </p:nvSpPr>
        <p:spPr>
          <a:xfrm>
            <a:off x="1069848" y="1763485"/>
            <a:ext cx="10058400" cy="4718957"/>
          </a:xfrm>
        </p:spPr>
        <p:txBody>
          <a:bodyPr>
            <a:normAutofit lnSpcReduction="10000"/>
          </a:bodyPr>
          <a:lstStyle/>
          <a:p>
            <a:r>
              <a:rPr lang="en-US" sz="2800" dirty="0"/>
              <a:t>In the Rehabilitation Act Title VII we are told what our services must include:</a:t>
            </a:r>
          </a:p>
          <a:p>
            <a:pPr lvl="1"/>
            <a:r>
              <a:rPr lang="en-US" sz="2400" dirty="0"/>
              <a:t>Cross-disability counseling included </a:t>
            </a:r>
          </a:p>
          <a:p>
            <a:pPr lvl="1"/>
            <a:r>
              <a:rPr lang="en-US" sz="2400" dirty="0"/>
              <a:t>IL services include peer counseling</a:t>
            </a:r>
          </a:p>
          <a:p>
            <a:pPr lvl="1"/>
            <a:r>
              <a:rPr lang="en-US" sz="2400" dirty="0"/>
              <a:t>The program is to promote a philosophy of peer support</a:t>
            </a:r>
          </a:p>
          <a:p>
            <a:pPr lvl="1"/>
            <a:r>
              <a:rPr lang="en-US" sz="2400" dirty="0"/>
              <a:t>The CIL shall promote the development of peer relationships and peer role models</a:t>
            </a:r>
          </a:p>
          <a:p>
            <a:pPr lvl="1">
              <a:defRPr/>
            </a:pPr>
            <a:r>
              <a:rPr lang="en-US" sz="2400" dirty="0"/>
              <a:t>Provide evidence in its annual performance report that it promotes the development of peer relationships and peer role models among individuals with significant disabilities </a:t>
            </a:r>
          </a:p>
          <a:p>
            <a:pPr lvl="2">
              <a:defRPr/>
            </a:pPr>
            <a:r>
              <a:rPr lang="en-US" sz="2400" dirty="0"/>
              <a:t>e.g. by using individuals with significant disabilities who have achieved IL goals as instructors in its training programs or as peer counselors</a:t>
            </a:r>
          </a:p>
          <a:p>
            <a:endParaRPr lang="en-US" dirty="0"/>
          </a:p>
        </p:txBody>
      </p:sp>
      <p:sp>
        <p:nvSpPr>
          <p:cNvPr id="5" name="Slide Number Placeholder 4">
            <a:extLst>
              <a:ext uri="{FF2B5EF4-FFF2-40B4-BE49-F238E27FC236}">
                <a16:creationId xmlns:a16="http://schemas.microsoft.com/office/drawing/2014/main" id="{170A319E-F975-48CA-B6B1-96C519C6ABF5}"/>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1076164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250</TotalTime>
  <Words>2188</Words>
  <Application>Microsoft Office PowerPoint</Application>
  <PresentationFormat>Widescreen</PresentationFormat>
  <Paragraphs>223</Paragraphs>
  <Slides>29</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Browallia New</vt:lpstr>
      <vt:lpstr>Calibri</vt:lpstr>
      <vt:lpstr>Corbel</vt:lpstr>
      <vt:lpstr>Lucida Sans Unicode</vt:lpstr>
      <vt:lpstr>Rockwell</vt:lpstr>
      <vt:lpstr>Rockwell Condensed</vt:lpstr>
      <vt:lpstr>Rockwell Extra Bold</vt:lpstr>
      <vt:lpstr>Times</vt:lpstr>
      <vt:lpstr>Wingdings</vt:lpstr>
      <vt:lpstr>Wood Type</vt:lpstr>
      <vt:lpstr>PowerPoint Presentation</vt:lpstr>
      <vt:lpstr>Basic Webinar Instructions</vt:lpstr>
      <vt:lpstr>Basic Webinar Instructions</vt:lpstr>
      <vt:lpstr>Basic Webinar Instructions</vt:lpstr>
      <vt:lpstr>PowerPoint Presentation</vt:lpstr>
      <vt:lpstr>Peer Support for People with Disabilities in Rural and Agricultural communities </vt:lpstr>
      <vt:lpstr>Center for Independent Living (CIL)</vt:lpstr>
      <vt:lpstr>Why do we do peer support? </vt:lpstr>
      <vt:lpstr>Why do we do peer support? </vt:lpstr>
      <vt:lpstr>Why do we Provide peer support Continued…</vt:lpstr>
      <vt:lpstr>How do CILs carry out  peer support services? </vt:lpstr>
      <vt:lpstr>How do CILs carry out  peer support services continued…? </vt:lpstr>
      <vt:lpstr>Peer mentoring - KS</vt:lpstr>
      <vt:lpstr>Peer mentoring</vt:lpstr>
      <vt:lpstr>What can peer mentoring look like?</vt:lpstr>
      <vt:lpstr>Why is peer mentoring important in rural communities?</vt:lpstr>
      <vt:lpstr>What’s peer mentoring look like in Kansas?</vt:lpstr>
      <vt:lpstr>direct KS peer mentoring opportunities</vt:lpstr>
      <vt:lpstr>What else can cils offer sraps? </vt:lpstr>
      <vt:lpstr>Peer Support-WY</vt:lpstr>
      <vt:lpstr>The mission of WIL</vt:lpstr>
      <vt:lpstr>Disability in Wyoming </vt:lpstr>
      <vt:lpstr>Inclusion   </vt:lpstr>
      <vt:lpstr>Peer Support in WY</vt:lpstr>
      <vt:lpstr>PowerPoint Presentation</vt:lpstr>
      <vt:lpstr>CIL VS. Agrability</vt:lpstr>
      <vt:lpstr>Next steps </vt:lpstr>
      <vt:lpstr>How do you get connected?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Support for People with Disabilities in Rural and Agrability communities</dc:title>
  <dc:creator>owner</dc:creator>
  <cp:lastModifiedBy>Jones, Paul J</cp:lastModifiedBy>
  <cp:revision>20</cp:revision>
  <dcterms:created xsi:type="dcterms:W3CDTF">2018-07-23T18:34:28Z</dcterms:created>
  <dcterms:modified xsi:type="dcterms:W3CDTF">2018-08-02T15:31:44Z</dcterms:modified>
</cp:coreProperties>
</file>