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47"/>
  </p:notesMasterIdLst>
  <p:sldIdLst>
    <p:sldId id="311" r:id="rId2"/>
    <p:sldId id="367" r:id="rId3"/>
    <p:sldId id="368" r:id="rId4"/>
    <p:sldId id="369" r:id="rId5"/>
    <p:sldId id="370" r:id="rId6"/>
    <p:sldId id="316" r:id="rId7"/>
    <p:sldId id="347" r:id="rId8"/>
    <p:sldId id="292" r:id="rId9"/>
    <p:sldId id="357" r:id="rId10"/>
    <p:sldId id="291" r:id="rId11"/>
    <p:sldId id="293" r:id="rId12"/>
    <p:sldId id="295" r:id="rId13"/>
    <p:sldId id="294" r:id="rId14"/>
    <p:sldId id="337" r:id="rId15"/>
    <p:sldId id="338" r:id="rId16"/>
    <p:sldId id="339" r:id="rId17"/>
    <p:sldId id="345" r:id="rId18"/>
    <p:sldId id="303" r:id="rId19"/>
    <p:sldId id="335" r:id="rId20"/>
    <p:sldId id="300" r:id="rId21"/>
    <p:sldId id="301" r:id="rId22"/>
    <p:sldId id="358" r:id="rId23"/>
    <p:sldId id="302" r:id="rId24"/>
    <p:sldId id="360" r:id="rId25"/>
    <p:sldId id="361" r:id="rId26"/>
    <p:sldId id="336" r:id="rId27"/>
    <p:sldId id="362" r:id="rId28"/>
    <p:sldId id="363" r:id="rId29"/>
    <p:sldId id="364" r:id="rId30"/>
    <p:sldId id="365" r:id="rId31"/>
    <p:sldId id="366" r:id="rId32"/>
    <p:sldId id="344" r:id="rId33"/>
    <p:sldId id="359" r:id="rId34"/>
    <p:sldId id="299" r:id="rId35"/>
    <p:sldId id="342" r:id="rId36"/>
    <p:sldId id="304" r:id="rId37"/>
    <p:sldId id="307" r:id="rId38"/>
    <p:sldId id="308" r:id="rId39"/>
    <p:sldId id="309" r:id="rId40"/>
    <p:sldId id="346" r:id="rId41"/>
    <p:sldId id="323" r:id="rId42"/>
    <p:sldId id="310" r:id="rId43"/>
    <p:sldId id="322" r:id="rId44"/>
    <p:sldId id="320" r:id="rId45"/>
    <p:sldId id="32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7620" autoAdjust="0"/>
  </p:normalViewPr>
  <p:slideViewPr>
    <p:cSldViewPr>
      <p:cViewPr>
        <p:scale>
          <a:sx n="55" d="100"/>
          <a:sy n="55" d="100"/>
        </p:scale>
        <p:origin x="-222" y="-618"/>
      </p:cViewPr>
      <p:guideLst>
        <p:guide orient="horz" pos="2160"/>
        <p:guide pos="2880"/>
      </p:guideLst>
    </p:cSldViewPr>
  </p:slideViewPr>
  <p:notesTextViewPr>
    <p:cViewPr>
      <p:scale>
        <a:sx n="1" d="1"/>
        <a:sy n="1" d="1"/>
      </p:scale>
      <p:origin x="0" y="0"/>
    </p:cViewPr>
  </p:notesTextViewPr>
  <p:sorterViewPr>
    <p:cViewPr>
      <p:scale>
        <a:sx n="100" d="100"/>
        <a:sy n="100" d="100"/>
      </p:scale>
      <p:origin x="0" y="282"/>
    </p:cViewPr>
  </p:sorterViewPr>
  <p:notesViewPr>
    <p:cSldViewPr>
      <p:cViewPr>
        <p:scale>
          <a:sx n="142" d="100"/>
          <a:sy n="142" d="100"/>
        </p:scale>
        <p:origin x="-990" y="48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DBDDD-C791-496E-9FDA-8A90666E22F6}" type="datetimeFigureOut">
              <a:rPr lang="en-US" smtClean="0"/>
              <a:t>11/18/2014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E6126-0E85-495F-B8DD-001E8472AC36}" type="slidenum">
              <a:rPr lang="en-US" smtClean="0"/>
              <a:t>‹#›</a:t>
            </a:fld>
            <a:endParaRPr lang="en-US"/>
          </a:p>
        </p:txBody>
      </p:sp>
    </p:spTree>
    <p:extLst>
      <p:ext uri="{BB962C8B-B14F-4D97-AF65-F5344CB8AC3E}">
        <p14:creationId xmlns:p14="http://schemas.microsoft.com/office/powerpoint/2010/main" val="16417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sz="2400">
                <a:solidFill>
                  <a:schemeClr val="tx1"/>
                </a:solidFill>
                <a:latin typeface="Arial" pitchFamily="34" charset="0"/>
                <a:ea typeface="ＭＳ Ｐゴシック" pitchFamily="34" charset="-128"/>
              </a:defRPr>
            </a:lvl1pPr>
            <a:lvl2pPr marL="734035" indent="-282321" defTabSz="917544" eaLnBrk="0" hangingPunct="0">
              <a:defRPr sz="2400">
                <a:solidFill>
                  <a:schemeClr val="tx1"/>
                </a:solidFill>
                <a:latin typeface="Arial" pitchFamily="34" charset="0"/>
                <a:ea typeface="ＭＳ Ｐゴシック" pitchFamily="34" charset="-128"/>
              </a:defRPr>
            </a:lvl2pPr>
            <a:lvl3pPr marL="1129284" indent="-225857" defTabSz="917544" eaLnBrk="0" hangingPunct="0">
              <a:defRPr sz="2400">
                <a:solidFill>
                  <a:schemeClr val="tx1"/>
                </a:solidFill>
                <a:latin typeface="Arial" pitchFamily="34" charset="0"/>
                <a:ea typeface="ＭＳ Ｐゴシック" pitchFamily="34" charset="-128"/>
              </a:defRPr>
            </a:lvl3pPr>
            <a:lvl4pPr marL="1580998" indent="-225857" defTabSz="917544" eaLnBrk="0" hangingPunct="0">
              <a:defRPr sz="2400">
                <a:solidFill>
                  <a:schemeClr val="tx1"/>
                </a:solidFill>
                <a:latin typeface="Arial" pitchFamily="34" charset="0"/>
                <a:ea typeface="ＭＳ Ｐゴシック" pitchFamily="34" charset="-128"/>
              </a:defRPr>
            </a:lvl4pPr>
            <a:lvl5pPr marL="2032711" indent="-225857" defTabSz="917544" eaLnBrk="0" hangingPunct="0">
              <a:defRPr sz="2400">
                <a:solidFill>
                  <a:schemeClr val="tx1"/>
                </a:solidFill>
                <a:latin typeface="Arial" pitchFamily="34" charset="0"/>
                <a:ea typeface="ＭＳ Ｐゴシック" pitchFamily="34" charset="-128"/>
              </a:defRPr>
            </a:lvl5pPr>
            <a:lvl6pPr marL="2484425"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6138"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7852"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9566"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828D61-41D6-4304-BD3C-215266366E72}" type="slidenum">
              <a:rPr lang="en-US" sz="1200"/>
              <a:pPr eaLnBrk="1" hangingPunct="1"/>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14</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15</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16</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sz="2400">
                <a:solidFill>
                  <a:schemeClr val="tx1"/>
                </a:solidFill>
                <a:latin typeface="Arial" pitchFamily="34" charset="0"/>
                <a:ea typeface="ＭＳ Ｐゴシック" pitchFamily="34" charset="-128"/>
              </a:defRPr>
            </a:lvl1pPr>
            <a:lvl2pPr marL="734035" indent="-282321" defTabSz="917544" eaLnBrk="0" hangingPunct="0">
              <a:defRPr sz="2400">
                <a:solidFill>
                  <a:schemeClr val="tx1"/>
                </a:solidFill>
                <a:latin typeface="Arial" pitchFamily="34" charset="0"/>
                <a:ea typeface="ＭＳ Ｐゴシック" pitchFamily="34" charset="-128"/>
              </a:defRPr>
            </a:lvl2pPr>
            <a:lvl3pPr marL="1129284" indent="-225857" defTabSz="917544" eaLnBrk="0" hangingPunct="0">
              <a:defRPr sz="2400">
                <a:solidFill>
                  <a:schemeClr val="tx1"/>
                </a:solidFill>
                <a:latin typeface="Arial" pitchFamily="34" charset="0"/>
                <a:ea typeface="ＭＳ Ｐゴシック" pitchFamily="34" charset="-128"/>
              </a:defRPr>
            </a:lvl3pPr>
            <a:lvl4pPr marL="1580998" indent="-225857" defTabSz="917544" eaLnBrk="0" hangingPunct="0">
              <a:defRPr sz="2400">
                <a:solidFill>
                  <a:schemeClr val="tx1"/>
                </a:solidFill>
                <a:latin typeface="Arial" pitchFamily="34" charset="0"/>
                <a:ea typeface="ＭＳ Ｐゴシック" pitchFamily="34" charset="-128"/>
              </a:defRPr>
            </a:lvl4pPr>
            <a:lvl5pPr marL="2032711" indent="-225857" defTabSz="917544" eaLnBrk="0" hangingPunct="0">
              <a:defRPr sz="2400">
                <a:solidFill>
                  <a:schemeClr val="tx1"/>
                </a:solidFill>
                <a:latin typeface="Arial" pitchFamily="34" charset="0"/>
                <a:ea typeface="ＭＳ Ｐゴシック" pitchFamily="34" charset="-128"/>
              </a:defRPr>
            </a:lvl5pPr>
            <a:lvl6pPr marL="2484425"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6138"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7852"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9566"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828D61-41D6-4304-BD3C-215266366E72}" type="slidenum">
              <a:rPr lang="en-US" sz="1200"/>
              <a:pPr eaLnBrk="1" hangingPunct="1"/>
              <a:t>17</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3EA13E48-78D4-4992-B6EC-9507383B334F}" type="slidenum">
              <a:rPr lang="en-US" sz="1200"/>
              <a:pPr/>
              <a:t>18</a:t>
            </a:fld>
            <a:endParaRPr lang="en-US" sz="1200"/>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p:spPr>
        <p:txBody>
          <a:bodyPr/>
          <a:lstStyle/>
          <a:p>
            <a:pPr eaLnBrk="1" hangingPunct="1"/>
            <a:r>
              <a:rPr lang="en-US" sz="1200" b="1" dirty="0">
                <a:cs typeface="Arial" charset="0"/>
              </a:rPr>
              <a:t>Pacing your daily activities </a:t>
            </a:r>
            <a:r>
              <a:rPr lang="en-US" sz="1200" dirty="0">
                <a:cs typeface="Arial" charset="0"/>
              </a:rPr>
              <a:t>is a simple approach that helps save energy and reduce the chance of developing joint pain. It can also help minimize the amount of strain on one group of joints and muscles. </a:t>
            </a:r>
          </a:p>
          <a:p>
            <a:pPr eaLnBrk="1" hangingPunct="1"/>
            <a:endParaRPr lang="en-US" sz="1200" dirty="0">
              <a:cs typeface="Arial" charset="0"/>
            </a:endParaRPr>
          </a:p>
          <a:p>
            <a:pPr eaLnBrk="1" hangingPunct="1"/>
            <a:r>
              <a:rPr lang="en-US" sz="1200" dirty="0">
                <a:cs typeface="Arial" charset="0"/>
              </a:rPr>
              <a:t>For example, switch between heavier tasks (like pushing a vacuum) and lighter tasks (like dusting). If possible, spread the most physically demanding things you do over several days instead of trying to get them all accomplished at once. </a:t>
            </a:r>
          </a:p>
          <a:p>
            <a:pPr eaLnBrk="1" hangingPunct="1"/>
            <a:endParaRPr lang="en-US" sz="1200" dirty="0">
              <a:cs typeface="Arial" charset="0"/>
            </a:endParaRPr>
          </a:p>
          <a:p>
            <a:pPr eaLnBrk="1" hangingPunct="1"/>
            <a:r>
              <a:rPr lang="en-US" sz="1200" dirty="0">
                <a:cs typeface="Arial" charset="0"/>
              </a:rPr>
              <a:t>Also, break up repetitive tasks that require the same movements over and over and that place strain on certain joints (such as weeding your garden) with other tasks that require different movements or joints (such as light raking). </a:t>
            </a:r>
          </a:p>
          <a:p>
            <a:pPr eaLnBrk="1" hangingPunct="1"/>
            <a:endParaRPr lang="en-US" sz="1200" dirty="0">
              <a:cs typeface="Arial" charset="0"/>
            </a:endParaRPr>
          </a:p>
          <a:p>
            <a:pPr eaLnBrk="1" hangingPunct="1"/>
            <a:r>
              <a:rPr lang="en-US" sz="1200" dirty="0">
                <a:cs typeface="Arial" charset="0"/>
              </a:rPr>
              <a:t>The easiest pacing method is to balance activity with planned rest breaks. </a:t>
            </a:r>
          </a:p>
          <a:p>
            <a:pPr eaLnBrk="1" hangingPunct="1"/>
            <a:endParaRPr lang="en-US" sz="1200" dirty="0">
              <a:cs typeface="Arial" charset="0"/>
            </a:endParaRPr>
          </a:p>
          <a:p>
            <a:pPr eaLnBrk="1" hangingPunct="1"/>
            <a:r>
              <a:rPr lang="en-US" sz="1200" dirty="0">
                <a:cs typeface="Arial" charset="0"/>
              </a:rPr>
              <a:t>Perhaps most important, learn to recognize your body’s signals that you are getting tired. Don’t keep at a task or activity and end up overdoing it.</a:t>
            </a:r>
          </a:p>
          <a:p>
            <a:pPr eaLnBrk="1" hangingPunct="1"/>
            <a:endParaRPr lang="en-US" sz="1200" dirty="0">
              <a:cs typeface="Arial" charset="0"/>
            </a:endParaRPr>
          </a:p>
          <a:p>
            <a:pPr eaLnBrk="1" hangingPunct="1"/>
            <a:endParaRPr lang="en-US" sz="1200" dirty="0">
              <a:cs typeface="Arial" charset="0"/>
            </a:endParaRPr>
          </a:p>
          <a:p>
            <a:pPr eaLnBrk="1" hangingPunct="1"/>
            <a:endParaRPr lang="en-US" sz="1200" dirty="0">
              <a:cs typeface="Arial" charset="0"/>
            </a:endParaRPr>
          </a:p>
          <a:p>
            <a:pPr eaLnBrk="1" hangingPunct="1"/>
            <a:endParaRPr lang="en-US" sz="1200"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19</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7958C5AB-FC13-45FC-B596-2E6AAA572E59}" type="slidenum">
              <a:rPr lang="en-US" sz="1200"/>
              <a:pPr/>
              <a:t>20</a:t>
            </a:fld>
            <a:endParaRPr lang="en-US" sz="1200"/>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xfrm>
            <a:off x="914400" y="4114489"/>
            <a:ext cx="5029200" cy="5029512"/>
          </a:xfrm>
        </p:spPr>
        <p:txBody>
          <a:bodyPr/>
          <a:lstStyle/>
          <a:p>
            <a:pPr eaLnBrk="1" hangingPunct="1">
              <a:defRPr/>
            </a:pPr>
            <a:r>
              <a:rPr lang="en-US" sz="1050" dirty="0">
                <a:cs typeface="Arial" charset="0"/>
              </a:rPr>
              <a:t>Putting extra weight on your joints can cause more problems than you think. As weight increases, the risk of arthritis also increases. </a:t>
            </a:r>
          </a:p>
          <a:p>
            <a:pPr eaLnBrk="1" hangingPunct="1">
              <a:defRPr/>
            </a:pPr>
            <a:endParaRPr lang="en-US" sz="1050" dirty="0">
              <a:solidFill>
                <a:srgbClr val="000000"/>
              </a:solidFill>
              <a:cs typeface="Arial" charset="0"/>
            </a:endParaRPr>
          </a:p>
          <a:p>
            <a:pPr eaLnBrk="1" hangingPunct="1">
              <a:defRPr/>
            </a:pPr>
            <a:r>
              <a:rPr lang="en-US" sz="1050" dirty="0" smtClean="0">
                <a:solidFill>
                  <a:srgbClr val="000000"/>
                </a:solidFill>
                <a:cs typeface="Arial" charset="0"/>
              </a:rPr>
              <a:t>Also</a:t>
            </a:r>
            <a:r>
              <a:rPr lang="en-US" sz="1050" dirty="0">
                <a:solidFill>
                  <a:srgbClr val="000000"/>
                </a:solidFill>
                <a:cs typeface="Arial" charset="0"/>
              </a:rPr>
              <a:t>, being overweight makes joint disease in osteoarthritis worse AND can increase the levels of pain and disability from osteoarthritis.</a:t>
            </a:r>
            <a:endParaRPr lang="en-US" sz="1050" dirty="0">
              <a:cs typeface="Arial" charset="0"/>
            </a:endParaRPr>
          </a:p>
          <a:p>
            <a:pPr eaLnBrk="1" hangingPunct="1">
              <a:defRPr/>
            </a:pPr>
            <a:endParaRPr lang="en-US" sz="1050" dirty="0">
              <a:cs typeface="Arial" charset="0"/>
            </a:endParaRPr>
          </a:p>
          <a:p>
            <a:pPr eaLnBrk="1" hangingPunct="1">
              <a:defRPr/>
            </a:pPr>
            <a:r>
              <a:rPr lang="en-US" sz="1050" dirty="0">
                <a:cs typeface="Arial" charset="0"/>
              </a:rPr>
              <a:t>The good news is that </a:t>
            </a:r>
            <a:r>
              <a:rPr lang="en-US" sz="1050" dirty="0">
                <a:solidFill>
                  <a:srgbClr val="000000"/>
                </a:solidFill>
                <a:cs typeface="Arial" charset="0"/>
              </a:rPr>
              <a:t>even modest weight loss can produce meaningful improvements in pain, physical function and disability. Weight loss of just over 5% of your total body weight, for example, is enough to bring real improvements in people with knee osteoarthritis. </a:t>
            </a:r>
          </a:p>
          <a:p>
            <a:pPr eaLnBrk="1" hangingPunct="1">
              <a:defRPr/>
            </a:pPr>
            <a:endParaRPr lang="en-US" sz="1050" dirty="0">
              <a:solidFill>
                <a:srgbClr val="000000"/>
              </a:solidFill>
              <a:cs typeface="Arial" charset="0"/>
            </a:endParaRPr>
          </a:p>
          <a:p>
            <a:pPr eaLnBrk="1" hangingPunct="1">
              <a:defRPr/>
            </a:pPr>
            <a:r>
              <a:rPr lang="en-US" sz="1050" b="1" dirty="0">
                <a:solidFill>
                  <a:srgbClr val="000000"/>
                </a:solidFill>
                <a:cs typeface="Arial" charset="0"/>
              </a:rPr>
              <a:t>For each 1 </a:t>
            </a:r>
            <a:r>
              <a:rPr lang="en-US" sz="1050" b="1" dirty="0">
                <a:cs typeface="Arial" charset="0"/>
              </a:rPr>
              <a:t>pound lost, pressure on the knees is reduced by 4 pounds. </a:t>
            </a:r>
          </a:p>
          <a:p>
            <a:pPr eaLnBrk="1" hangingPunct="1">
              <a:defRPr/>
            </a:pPr>
            <a:endParaRPr lang="en-US" sz="1050" dirty="0">
              <a:cs typeface="Arial" charset="0"/>
            </a:endParaRPr>
          </a:p>
          <a:p>
            <a:pPr eaLnBrk="1" hangingPunct="1">
              <a:defRPr/>
            </a:pPr>
            <a:r>
              <a:rPr lang="en-US" sz="1050" dirty="0">
                <a:cs typeface="Arial" charset="0"/>
              </a:rPr>
              <a:t>Losing weight is not a simple process, but gradual weight loss through a combination of regular physical activity and a nutritious, balanced diet has been shown to be the most effective and safest approach</a:t>
            </a:r>
            <a:r>
              <a:rPr lang="en-US" sz="1050" dirty="0" smtClean="0">
                <a:cs typeface="Arial" charset="0"/>
              </a:rPr>
              <a:t>.</a:t>
            </a:r>
            <a:endParaRPr lang="en-US" sz="1000" dirty="0">
              <a:latin typeface="Calibri" pitchFamily="34" charset="0"/>
            </a:endParaRPr>
          </a:p>
          <a:p>
            <a:pPr eaLnBrk="1" hangingPunct="1">
              <a:defRPr/>
            </a:pPr>
            <a:endParaRPr lang="en-US" sz="1000" dirty="0">
              <a:latin typeface="Calibri" pitchFamily="34" charset="0"/>
            </a:endParaRPr>
          </a:p>
          <a:p>
            <a:pPr eaLnBrk="1" hangingPunct="1">
              <a:defRPr/>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89015E50-BEE4-487E-B530-20AD3614ED20}" type="slidenum">
              <a:rPr lang="en-US" sz="1200"/>
              <a:pPr/>
              <a:t>21</a:t>
            </a:fld>
            <a:endParaRPr 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9"/>
          <p:cNvSpPr>
            <a:spLocks noGrp="1" noChangeArrowheads="1"/>
          </p:cNvSpPr>
          <p:nvPr>
            <p:ph type="body" idx="1"/>
          </p:nvPr>
        </p:nvSpPr>
        <p:spPr>
          <a:xfrm>
            <a:off x="914400" y="4344024"/>
            <a:ext cx="5029200" cy="4723464"/>
          </a:xfrm>
        </p:spPr>
        <p:txBody>
          <a:bodyPr/>
          <a:lstStyle/>
          <a:p>
            <a:pPr eaLnBrk="1" hangingPunct="1">
              <a:defRPr/>
            </a:pPr>
            <a:r>
              <a:rPr lang="en-US" sz="1100" dirty="0" smtClean="0">
                <a:cs typeface="Arial" charset="0"/>
              </a:rPr>
              <a:t>Moving</a:t>
            </a:r>
            <a:r>
              <a:rPr lang="en-US" sz="1100" dirty="0">
                <a:cs typeface="Arial" charset="0"/>
              </a:rPr>
              <a:t>. Try any kind of activity that moves your body—anything, as long as it is safe and appropriate for you. </a:t>
            </a:r>
          </a:p>
          <a:p>
            <a:pPr eaLnBrk="1" hangingPunct="1">
              <a:defRPr/>
            </a:pPr>
            <a:endParaRPr lang="en-US" sz="1100" dirty="0">
              <a:cs typeface="Arial" charset="0"/>
            </a:endParaRPr>
          </a:p>
          <a:p>
            <a:pPr eaLnBrk="1" hangingPunct="1">
              <a:defRPr/>
            </a:pPr>
            <a:r>
              <a:rPr lang="en-US" sz="1100" dirty="0">
                <a:cs typeface="Arial" charset="0"/>
              </a:rPr>
              <a:t>You don’t need to become an athlete. Physical activity can be as simple as taking a walk with your dog or your grandchild, dancing, or working in the garden.</a:t>
            </a:r>
          </a:p>
          <a:p>
            <a:pPr eaLnBrk="1" hangingPunct="1">
              <a:defRPr/>
            </a:pPr>
            <a:endParaRPr lang="en-US" sz="1100" dirty="0">
              <a:cs typeface="Arial" charset="0"/>
            </a:endParaRPr>
          </a:p>
          <a:p>
            <a:pPr eaLnBrk="1" hangingPunct="1">
              <a:defRPr/>
            </a:pPr>
            <a:r>
              <a:rPr lang="en-US" sz="1100" dirty="0">
                <a:cs typeface="Arial" charset="0"/>
              </a:rPr>
              <a:t>Many people fear that physical activity makes arthritis pain worse. This could be because, for a long time, doctors recommended limiting the use of joints affected by osteoarthritis</a:t>
            </a:r>
            <a:r>
              <a:rPr lang="en-US" sz="1100" dirty="0">
                <a:solidFill>
                  <a:srgbClr val="00B050"/>
                </a:solidFill>
                <a:cs typeface="Arial" charset="0"/>
              </a:rPr>
              <a:t>, </a:t>
            </a:r>
            <a:r>
              <a:rPr lang="en-US" sz="1100" dirty="0">
                <a:cs typeface="Arial" charset="0"/>
              </a:rPr>
              <a:t>not knowing this was bad advice. </a:t>
            </a:r>
            <a:r>
              <a:rPr lang="en-US" sz="1100" dirty="0" smtClean="0">
                <a:cs typeface="Arial" charset="0"/>
              </a:rPr>
              <a:t>  Instead, prolonged </a:t>
            </a:r>
            <a:r>
              <a:rPr lang="en-US" sz="1100" dirty="0">
                <a:cs typeface="Arial" charset="0"/>
              </a:rPr>
              <a:t>rest and inactivity make osteoarthritis worse by contributing to joint stiffness and muscle weakness, whereas regular physical activity improves the symptoms of osteoarthritis. </a:t>
            </a:r>
          </a:p>
          <a:p>
            <a:pPr eaLnBrk="1" hangingPunct="1">
              <a:defRPr/>
            </a:pPr>
            <a:endParaRPr lang="en-US" sz="1100" dirty="0">
              <a:cs typeface="Arial" charset="0"/>
            </a:endParaRPr>
          </a:p>
          <a:p>
            <a:pPr eaLnBrk="1" hangingPunct="1">
              <a:defRPr/>
            </a:pPr>
            <a:r>
              <a:rPr lang="en-US" sz="1100" dirty="0">
                <a:cs typeface="Arial" charset="0"/>
              </a:rPr>
              <a:t>When done safely and tailored to your capabilities and needs, physical activity helps—not hurts—joints affected by osteoarthritis. </a:t>
            </a:r>
          </a:p>
          <a:p>
            <a:pPr eaLnBrk="1" hangingPunct="1">
              <a:defRPr/>
            </a:pPr>
            <a:endParaRPr lang="en-US" sz="1100" dirty="0">
              <a:solidFill>
                <a:srgbClr val="000000"/>
              </a:solidFill>
              <a:cs typeface="Arial" charset="0"/>
            </a:endParaRPr>
          </a:p>
          <a:p>
            <a:pPr eaLnBrk="1" hangingPunct="1">
              <a:buFontTx/>
              <a:buChar char="•"/>
              <a:defRPr/>
            </a:pPr>
            <a:r>
              <a:rPr lang="en-US" sz="1100" dirty="0">
                <a:solidFill>
                  <a:srgbClr val="000000"/>
                </a:solidFill>
                <a:cs typeface="Arial" charset="0"/>
              </a:rPr>
              <a:t>Less pain</a:t>
            </a:r>
          </a:p>
          <a:p>
            <a:pPr eaLnBrk="1" hangingPunct="1">
              <a:buFontTx/>
              <a:buChar char="•"/>
              <a:defRPr/>
            </a:pPr>
            <a:r>
              <a:rPr lang="en-US" sz="1100" dirty="0">
                <a:solidFill>
                  <a:srgbClr val="000000"/>
                </a:solidFill>
                <a:cs typeface="Arial" charset="0"/>
              </a:rPr>
              <a:t>Improved ability to do activities they need or want to do</a:t>
            </a:r>
          </a:p>
          <a:p>
            <a:pPr eaLnBrk="1" hangingPunct="1">
              <a:buFontTx/>
              <a:buChar char="•"/>
              <a:defRPr/>
            </a:pPr>
            <a:r>
              <a:rPr lang="en-US" sz="1100" dirty="0">
                <a:solidFill>
                  <a:srgbClr val="000000"/>
                </a:solidFill>
                <a:cs typeface="Arial" charset="0"/>
              </a:rPr>
              <a:t>Less disability due to better strength and joint function, and </a:t>
            </a:r>
          </a:p>
          <a:p>
            <a:pPr eaLnBrk="1" hangingPunct="1">
              <a:buFontTx/>
              <a:buChar char="•"/>
              <a:defRPr/>
            </a:pPr>
            <a:r>
              <a:rPr lang="en-US" sz="1100" dirty="0">
                <a:solidFill>
                  <a:srgbClr val="000000"/>
                </a:solidFill>
                <a:cs typeface="Arial" charset="0"/>
              </a:rPr>
              <a:t>Better quality of </a:t>
            </a:r>
            <a:r>
              <a:rPr lang="en-US" sz="1100" dirty="0" smtClean="0">
                <a:solidFill>
                  <a:srgbClr val="000000"/>
                </a:solidFill>
                <a:cs typeface="Arial" charset="0"/>
              </a:rPr>
              <a:t>life</a:t>
            </a:r>
            <a:endParaRPr lang="en-US" sz="1100" dirty="0">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DCFB2-4332-4E88-A7F9-030ABE61BE04}" type="slidenum">
              <a:rPr lang="en-US" smtClean="0"/>
              <a:t>22</a:t>
            </a:fld>
            <a:endParaRPr lang="en-US"/>
          </a:p>
        </p:txBody>
      </p:sp>
    </p:spTree>
    <p:extLst>
      <p:ext uri="{BB962C8B-B14F-4D97-AF65-F5344CB8AC3E}">
        <p14:creationId xmlns:p14="http://schemas.microsoft.com/office/powerpoint/2010/main" val="30379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9299E7F4-84C8-4B56-A947-89DB883BDDB5}" type="slidenum">
              <a:rPr lang="en-US" sz="1200"/>
              <a:pPr/>
              <a:t>23</a:t>
            </a:fld>
            <a:endParaRPr lang="en-US" sz="1200"/>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p:txBody>
          <a:bodyPr/>
          <a:lstStyle/>
          <a:p>
            <a:pPr eaLnBrk="1" hangingPunct="1">
              <a:lnSpc>
                <a:spcPct val="80000"/>
              </a:lnSpc>
              <a:defRPr/>
            </a:pPr>
            <a:r>
              <a:rPr lang="en-US" sz="1100" kern="1400" dirty="0"/>
              <a:t>The Arthritis Foundation offers a series of self-management programs designed specifically for people with arthritis called Programs for Better Living. They are evidence based and have been proven to control and reduce pain through physical activity and an awareness of the disease.  Each of these programs is led by an Arthritis Foundation certified instructor who has been trained to teach you the skills you need to help you feel better.</a:t>
            </a:r>
          </a:p>
          <a:p>
            <a:pPr eaLnBrk="1" hangingPunct="1">
              <a:lnSpc>
                <a:spcPct val="80000"/>
              </a:lnSpc>
              <a:defRPr/>
            </a:pPr>
            <a:endParaRPr lang="en-US" sz="1100" kern="1400" dirty="0"/>
          </a:p>
          <a:p>
            <a:pPr eaLnBrk="1" hangingPunct="1">
              <a:lnSpc>
                <a:spcPct val="80000"/>
              </a:lnSpc>
              <a:defRPr/>
            </a:pPr>
            <a:r>
              <a:rPr lang="en-US" sz="1100" kern="1400" dirty="0"/>
              <a:t>Participants in these programs report increased flexibility and range of motion, decreased pain and better quality of life.</a:t>
            </a:r>
          </a:p>
          <a:p>
            <a:pPr eaLnBrk="1" hangingPunct="1">
              <a:lnSpc>
                <a:spcPct val="80000"/>
              </a:lnSpc>
              <a:defRPr/>
            </a:pPr>
            <a:endParaRPr lang="en-US" sz="1100" kern="1400" dirty="0"/>
          </a:p>
          <a:p>
            <a:pPr eaLnBrk="1" hangingPunct="1">
              <a:lnSpc>
                <a:spcPct val="80000"/>
              </a:lnSpc>
              <a:defRPr/>
            </a:pPr>
            <a:r>
              <a:rPr lang="en-US" sz="1100" kern="1400" dirty="0"/>
              <a:t>To find an aquatic, land exercise, Walk With Ease or tai chi program near you go to www.arthritis.org or contact your local Arthritis Foundation Office.  </a:t>
            </a:r>
            <a:endParaRPr lang="en-US" sz="1100" kern="1400" dirty="0" smtClean="0"/>
          </a:p>
          <a:p>
            <a:pPr eaLnBrk="1" hangingPunct="1">
              <a:lnSpc>
                <a:spcPct val="80000"/>
              </a:lnSpc>
              <a:defRPr/>
            </a:pPr>
            <a:endParaRPr lang="en-US" sz="1100" kern="1400" dirty="0">
              <a:solidFill>
                <a:srgbClr val="005B99"/>
              </a:solidFill>
            </a:endParaRPr>
          </a:p>
          <a:p>
            <a:pPr eaLnBrk="1" hangingPunct="1">
              <a:lnSpc>
                <a:spcPct val="80000"/>
              </a:lnSpc>
              <a:defRPr/>
            </a:pPr>
            <a:r>
              <a:rPr lang="en-US" sz="1100" kern="1400" dirty="0" smtClean="0"/>
              <a:t>You can also join your own local health care facility as it may have approved courses for arthritis.</a:t>
            </a:r>
            <a:endParaRPr lang="en-US" sz="1100" kern="1400" dirty="0"/>
          </a:p>
          <a:p>
            <a:pPr eaLnBrk="1" hangingPunct="1">
              <a:lnSpc>
                <a:spcPct val="80000"/>
              </a:lnSpc>
              <a:defRPr/>
            </a:pPr>
            <a:endParaRPr lang="en-US" sz="900" kern="1400" dirty="0"/>
          </a:p>
          <a:p>
            <a:pPr eaLnBrk="1" hangingPunct="1">
              <a:lnSpc>
                <a:spcPct val="80000"/>
              </a:lnSpc>
              <a:defRPr/>
            </a:pPr>
            <a:endParaRPr lang="en-US" sz="800" i="1" kern="1400" dirty="0"/>
          </a:p>
          <a:p>
            <a:pPr eaLnBrk="1" hangingPunct="1">
              <a:lnSpc>
                <a:spcPct val="80000"/>
              </a:lnSpc>
              <a:defRPr/>
            </a:pPr>
            <a:endParaRPr lang="en-US" sz="800" dirty="0"/>
          </a:p>
          <a:p>
            <a:pPr eaLnBrk="1" hangingPunct="1">
              <a:lnSpc>
                <a:spcPct val="80000"/>
              </a:lnSpc>
              <a:defRPr/>
            </a:pPr>
            <a:endParaRPr lang="en-US" sz="800" dirty="0"/>
          </a:p>
          <a:p>
            <a:pPr eaLnBrk="1" hangingPunct="1">
              <a:lnSpc>
                <a:spcPct val="80000"/>
              </a:lnSpc>
              <a:defRPr/>
            </a:pPr>
            <a:endParaRPr lang="en-US" sz="800" dirty="0"/>
          </a:p>
          <a:p>
            <a:pPr eaLnBrk="1" hangingPunct="1">
              <a:lnSpc>
                <a:spcPct val="80000"/>
              </a:lnSpc>
              <a:defRPr/>
            </a:pPr>
            <a:r>
              <a:rPr lang="en-US" sz="800" dirty="0"/>
              <a:t> </a:t>
            </a:r>
          </a:p>
          <a:p>
            <a:pPr eaLnBrk="1" hangingPunct="1">
              <a:lnSpc>
                <a:spcPct val="80000"/>
              </a:lnSpc>
              <a:defRPr/>
            </a:pPr>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DCFB2-4332-4E88-A7F9-030ABE61BE04}" type="slidenum">
              <a:rPr lang="en-US" smtClean="0"/>
              <a:t>6</a:t>
            </a:fld>
            <a:endParaRPr lang="en-US"/>
          </a:p>
        </p:txBody>
      </p:sp>
    </p:spTree>
    <p:extLst>
      <p:ext uri="{BB962C8B-B14F-4D97-AF65-F5344CB8AC3E}">
        <p14:creationId xmlns:p14="http://schemas.microsoft.com/office/powerpoint/2010/main" val="389538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Office workers commonly suffer from muscle tension in the neck, shoulders and back. Poor posture often plays a role. Prolonged sitting can lead to tight leg muscles, particularly in the hamstrings, and stiff joints. The exercises in this guide will help relieve muscle tension and joint stiffness and increase flexibility. </a:t>
            </a:r>
            <a:endParaRPr lang="en-US" dirty="0"/>
          </a:p>
        </p:txBody>
      </p:sp>
      <p:sp>
        <p:nvSpPr>
          <p:cNvPr id="4" name="Slide Number Placeholder 3"/>
          <p:cNvSpPr>
            <a:spLocks noGrp="1"/>
          </p:cNvSpPr>
          <p:nvPr>
            <p:ph type="sldNum" sz="quarter" idx="10"/>
          </p:nvPr>
        </p:nvSpPr>
        <p:spPr/>
        <p:txBody>
          <a:bodyPr/>
          <a:lstStyle/>
          <a:p>
            <a:fld id="{738DCFB2-4332-4E88-A7F9-030ABE61BE04}" type="slidenum">
              <a:rPr lang="en-US" smtClean="0"/>
              <a:t>24</a:t>
            </a:fld>
            <a:endParaRPr lang="en-US"/>
          </a:p>
        </p:txBody>
      </p:sp>
    </p:spTree>
    <p:extLst>
      <p:ext uri="{BB962C8B-B14F-4D97-AF65-F5344CB8AC3E}">
        <p14:creationId xmlns:p14="http://schemas.microsoft.com/office/powerpoint/2010/main" val="303799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poster – MP524, </a:t>
            </a:r>
            <a:r>
              <a:rPr lang="en-US" sz="1200" b="0" i="1" u="none" strike="noStrike" kern="1200" baseline="0" dirty="0" err="1" smtClean="0">
                <a:solidFill>
                  <a:schemeClr val="tx1"/>
                </a:solidFill>
                <a:latin typeface="+mn-lt"/>
                <a:ea typeface="+mn-ea"/>
                <a:cs typeface="+mn-cs"/>
              </a:rPr>
              <a:t>Deskercise</a:t>
            </a:r>
            <a:r>
              <a:rPr lang="en-US" sz="1200" b="0" i="1" u="none" strike="noStrike" kern="1200" baseline="0" dirty="0" smtClean="0">
                <a:solidFill>
                  <a:schemeClr val="tx1"/>
                </a:solidFill>
                <a:latin typeface="+mn-lt"/>
                <a:ea typeface="+mn-ea"/>
                <a:cs typeface="+mn-cs"/>
              </a:rPr>
              <a:t>: Sit, Stretch and Strengthen </a:t>
            </a:r>
            <a:r>
              <a:rPr lang="en-US" sz="1200" b="0" i="0" u="none" strike="noStrike" kern="1200" baseline="0" dirty="0" smtClean="0">
                <a:solidFill>
                  <a:schemeClr val="tx1"/>
                </a:solidFill>
                <a:latin typeface="+mn-lt"/>
                <a:ea typeface="+mn-ea"/>
                <a:cs typeface="+mn-cs"/>
              </a:rPr>
              <a:t>– is available to order from the University of Arkansas Division of Agriculture, Cooperative Extension Service web site at </a:t>
            </a:r>
            <a:r>
              <a:rPr lang="en-US" sz="1200" b="0" i="0" u="sng" strike="noStrike" kern="1200" baseline="0" dirty="0" smtClean="0">
                <a:solidFill>
                  <a:schemeClr val="tx1"/>
                </a:solidFill>
                <a:latin typeface="+mn-lt"/>
                <a:ea typeface="+mn-ea"/>
                <a:cs typeface="+mn-cs"/>
              </a:rPr>
              <a:t>www.uaex.edu </a:t>
            </a:r>
            <a:r>
              <a:rPr lang="en-US" sz="1200" b="0" i="0" u="none" strike="noStrike" kern="1200" baseline="0" dirty="0" smtClean="0">
                <a:solidFill>
                  <a:schemeClr val="tx1"/>
                </a:solidFill>
                <a:latin typeface="+mn-lt"/>
                <a:ea typeface="+mn-ea"/>
                <a:cs typeface="+mn-cs"/>
              </a:rPr>
              <a:t>(click the “Publications” link).   We can share it with you electronically after the presentation if you are interested (can it be archived with the webinar?)</a:t>
            </a:r>
            <a:endParaRPr lang="en-US" dirty="0"/>
          </a:p>
        </p:txBody>
      </p:sp>
      <p:sp>
        <p:nvSpPr>
          <p:cNvPr id="4" name="Slide Number Placeholder 3"/>
          <p:cNvSpPr>
            <a:spLocks noGrp="1"/>
          </p:cNvSpPr>
          <p:nvPr>
            <p:ph type="sldNum" sz="quarter" idx="10"/>
          </p:nvPr>
        </p:nvSpPr>
        <p:spPr/>
        <p:txBody>
          <a:bodyPr/>
          <a:lstStyle/>
          <a:p>
            <a:fld id="{E80E6126-0E85-495F-B8DD-001E8472AC36}" type="slidenum">
              <a:rPr lang="en-US" smtClean="0"/>
              <a:t>25</a:t>
            </a:fld>
            <a:endParaRPr lang="en-US"/>
          </a:p>
        </p:txBody>
      </p:sp>
    </p:spTree>
    <p:extLst>
      <p:ext uri="{BB962C8B-B14F-4D97-AF65-F5344CB8AC3E}">
        <p14:creationId xmlns:p14="http://schemas.microsoft.com/office/powerpoint/2010/main" val="188999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89015E50-BEE4-487E-B530-20AD3614ED20}" type="slidenum">
              <a:rPr lang="en-US" sz="1200"/>
              <a:pPr/>
              <a:t>26</a:t>
            </a:fld>
            <a:endParaRPr lang="en-US" sz="1200"/>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9"/>
          <p:cNvSpPr>
            <a:spLocks noGrp="1" noChangeArrowheads="1"/>
          </p:cNvSpPr>
          <p:nvPr>
            <p:ph type="body" idx="1"/>
          </p:nvPr>
        </p:nvSpPr>
        <p:spPr>
          <a:xfrm>
            <a:off x="914400" y="4344024"/>
            <a:ext cx="5029200" cy="4723464"/>
          </a:xfrm>
        </p:spPr>
        <p:txBody>
          <a:bodyPr/>
          <a:lstStyle/>
          <a:p>
            <a:pPr eaLnBrk="1" hangingPunct="1">
              <a:defRPr/>
            </a:pPr>
            <a:endParaRPr lang="en-US" dirty="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sz="2400">
                <a:solidFill>
                  <a:schemeClr val="tx1"/>
                </a:solidFill>
                <a:latin typeface="Arial" pitchFamily="34" charset="0"/>
                <a:ea typeface="ＭＳ Ｐゴシック" pitchFamily="34" charset="-128"/>
              </a:defRPr>
            </a:lvl1pPr>
            <a:lvl2pPr marL="734035" indent="-282321" defTabSz="917544" eaLnBrk="0" hangingPunct="0">
              <a:defRPr sz="2400">
                <a:solidFill>
                  <a:schemeClr val="tx1"/>
                </a:solidFill>
                <a:latin typeface="Arial" pitchFamily="34" charset="0"/>
                <a:ea typeface="ＭＳ Ｐゴシック" pitchFamily="34" charset="-128"/>
              </a:defRPr>
            </a:lvl2pPr>
            <a:lvl3pPr marL="1129284" indent="-225857" defTabSz="917544" eaLnBrk="0" hangingPunct="0">
              <a:defRPr sz="2400">
                <a:solidFill>
                  <a:schemeClr val="tx1"/>
                </a:solidFill>
                <a:latin typeface="Arial" pitchFamily="34" charset="0"/>
                <a:ea typeface="ＭＳ Ｐゴシック" pitchFamily="34" charset="-128"/>
              </a:defRPr>
            </a:lvl3pPr>
            <a:lvl4pPr marL="1580998" indent="-225857" defTabSz="917544" eaLnBrk="0" hangingPunct="0">
              <a:defRPr sz="2400">
                <a:solidFill>
                  <a:schemeClr val="tx1"/>
                </a:solidFill>
                <a:latin typeface="Arial" pitchFamily="34" charset="0"/>
                <a:ea typeface="ＭＳ Ｐゴシック" pitchFamily="34" charset="-128"/>
              </a:defRPr>
            </a:lvl4pPr>
            <a:lvl5pPr marL="2032711" indent="-225857" defTabSz="917544" eaLnBrk="0" hangingPunct="0">
              <a:defRPr sz="2400">
                <a:solidFill>
                  <a:schemeClr val="tx1"/>
                </a:solidFill>
                <a:latin typeface="Arial" pitchFamily="34" charset="0"/>
                <a:ea typeface="ＭＳ Ｐゴシック" pitchFamily="34" charset="-128"/>
              </a:defRPr>
            </a:lvl5pPr>
            <a:lvl6pPr marL="2484425"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6138"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7852"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9566"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828D61-41D6-4304-BD3C-215266366E72}" type="slidenum">
              <a:rPr lang="en-US" sz="1200"/>
              <a:pPr eaLnBrk="1" hangingPunct="1"/>
              <a:t>27</a:t>
            </a:fld>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28</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29</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30</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31</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endParaRPr 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sz="2400">
                <a:solidFill>
                  <a:schemeClr val="tx1"/>
                </a:solidFill>
                <a:latin typeface="Arial" pitchFamily="34" charset="0"/>
                <a:ea typeface="ＭＳ Ｐゴシック" pitchFamily="34" charset="-128"/>
              </a:defRPr>
            </a:lvl1pPr>
            <a:lvl2pPr marL="734035" indent="-282321" defTabSz="917544" eaLnBrk="0" hangingPunct="0">
              <a:defRPr sz="2400">
                <a:solidFill>
                  <a:schemeClr val="tx1"/>
                </a:solidFill>
                <a:latin typeface="Arial" pitchFamily="34" charset="0"/>
                <a:ea typeface="ＭＳ Ｐゴシック" pitchFamily="34" charset="-128"/>
              </a:defRPr>
            </a:lvl2pPr>
            <a:lvl3pPr marL="1129284" indent="-225857" defTabSz="917544" eaLnBrk="0" hangingPunct="0">
              <a:defRPr sz="2400">
                <a:solidFill>
                  <a:schemeClr val="tx1"/>
                </a:solidFill>
                <a:latin typeface="Arial" pitchFamily="34" charset="0"/>
                <a:ea typeface="ＭＳ Ｐゴシック" pitchFamily="34" charset="-128"/>
              </a:defRPr>
            </a:lvl3pPr>
            <a:lvl4pPr marL="1580998" indent="-225857" defTabSz="917544" eaLnBrk="0" hangingPunct="0">
              <a:defRPr sz="2400">
                <a:solidFill>
                  <a:schemeClr val="tx1"/>
                </a:solidFill>
                <a:latin typeface="Arial" pitchFamily="34" charset="0"/>
                <a:ea typeface="ＭＳ Ｐゴシック" pitchFamily="34" charset="-128"/>
              </a:defRPr>
            </a:lvl4pPr>
            <a:lvl5pPr marL="2032711" indent="-225857" defTabSz="917544" eaLnBrk="0" hangingPunct="0">
              <a:defRPr sz="2400">
                <a:solidFill>
                  <a:schemeClr val="tx1"/>
                </a:solidFill>
                <a:latin typeface="Arial" pitchFamily="34" charset="0"/>
                <a:ea typeface="ＭＳ Ｐゴシック" pitchFamily="34" charset="-128"/>
              </a:defRPr>
            </a:lvl5pPr>
            <a:lvl6pPr marL="2484425"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6138"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7852"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9566"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828D61-41D6-4304-BD3C-215266366E72}" type="slidenum">
              <a:rPr lang="en-US" sz="1200"/>
              <a:pPr eaLnBrk="1" hangingPunct="1"/>
              <a:t>32</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methods have been approved as safe</a:t>
            </a:r>
            <a:r>
              <a:rPr lang="en-US" baseline="0" dirty="0" smtClean="0"/>
              <a:t> by the Arthritis Foundation and the FDA, but may not have the same success rate for every person.  However, they can be helpful and are relatively low-risk for trying them on your own before seeing a doctor.</a:t>
            </a:r>
            <a:endParaRPr lang="en-US" dirty="0"/>
          </a:p>
        </p:txBody>
      </p:sp>
      <p:sp>
        <p:nvSpPr>
          <p:cNvPr id="4" name="Slide Number Placeholder 3"/>
          <p:cNvSpPr>
            <a:spLocks noGrp="1"/>
          </p:cNvSpPr>
          <p:nvPr>
            <p:ph type="sldNum" sz="quarter" idx="10"/>
          </p:nvPr>
        </p:nvSpPr>
        <p:spPr/>
        <p:txBody>
          <a:bodyPr/>
          <a:lstStyle/>
          <a:p>
            <a:fld id="{738DCFB2-4332-4E88-A7F9-030ABE61BE04}" type="slidenum">
              <a:rPr lang="en-US" smtClean="0"/>
              <a:t>33</a:t>
            </a:fld>
            <a:endParaRPr lang="en-US"/>
          </a:p>
        </p:txBody>
      </p:sp>
    </p:spTree>
    <p:extLst>
      <p:ext uri="{BB962C8B-B14F-4D97-AF65-F5344CB8AC3E}">
        <p14:creationId xmlns:p14="http://schemas.microsoft.com/office/powerpoint/2010/main" val="30379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t>Coping with pain can be the hardest part of having arthritis or a related condition.  Just as there are different types of arthritis, there are also different types of pain.  </a:t>
            </a:r>
          </a:p>
          <a:p>
            <a:endParaRPr lang="en-US" sz="1400" dirty="0" smtClean="0"/>
          </a:p>
          <a:p>
            <a:r>
              <a:rPr lang="en-US" sz="1400" dirty="0" smtClean="0"/>
              <a:t>Pain is the body’s natural alarm system, and arthritis-related pain is often chronic (long-term), causing treatment plans to vary drastically based on symptoms and conditions.  </a:t>
            </a:r>
          </a:p>
          <a:p>
            <a:endParaRPr lang="en-US" sz="1400" dirty="0" smtClean="0"/>
          </a:p>
          <a:p>
            <a:r>
              <a:rPr lang="en-US" sz="1400" dirty="0" smtClean="0"/>
              <a:t>The two most common causes of arthritis-related pain are inflammation and joint damage/injury; however, stress and fatigue can also add to the level of arthritis pain.</a:t>
            </a:r>
          </a:p>
          <a:p>
            <a:endParaRPr lang="en-US" sz="1400" dirty="0" smtClean="0"/>
          </a:p>
          <a:p>
            <a:r>
              <a:rPr lang="en-US" sz="1400" b="1" i="1" dirty="0" smtClean="0">
                <a:solidFill>
                  <a:schemeClr val="tx1"/>
                </a:solidFill>
              </a:rPr>
              <a:t>Note:</a:t>
            </a:r>
            <a:r>
              <a:rPr lang="en-US" sz="1400" b="1" dirty="0" smtClean="0">
                <a:solidFill>
                  <a:schemeClr val="tx1"/>
                </a:solidFill>
              </a:rPr>
              <a:t> pain affects individuals differently, so the topics covered in this session will be broad and designed to provide a sound foundation to understanding pain management, thus empowering individuals to work with their health care provider to determine the best course of action for their individual limitations and pain.</a:t>
            </a:r>
            <a:endParaRPr lang="en-US" sz="1400" dirty="0" smtClean="0">
              <a:solidFill>
                <a:schemeClr val="tx1"/>
              </a:solidFill>
            </a:endParaRPr>
          </a:p>
          <a:p>
            <a:endParaRPr lang="en-US"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sz="2400">
                <a:solidFill>
                  <a:schemeClr val="tx1"/>
                </a:solidFill>
                <a:latin typeface="Arial" pitchFamily="34" charset="0"/>
                <a:ea typeface="ＭＳ Ｐゴシック" pitchFamily="34" charset="-128"/>
              </a:defRPr>
            </a:lvl1pPr>
            <a:lvl2pPr marL="734035" indent="-282321" defTabSz="917544" eaLnBrk="0" hangingPunct="0">
              <a:defRPr sz="2400">
                <a:solidFill>
                  <a:schemeClr val="tx1"/>
                </a:solidFill>
                <a:latin typeface="Arial" pitchFamily="34" charset="0"/>
                <a:ea typeface="ＭＳ Ｐゴシック" pitchFamily="34" charset="-128"/>
              </a:defRPr>
            </a:lvl2pPr>
            <a:lvl3pPr marL="1129284" indent="-225857" defTabSz="917544" eaLnBrk="0" hangingPunct="0">
              <a:defRPr sz="2400">
                <a:solidFill>
                  <a:schemeClr val="tx1"/>
                </a:solidFill>
                <a:latin typeface="Arial" pitchFamily="34" charset="0"/>
                <a:ea typeface="ＭＳ Ｐゴシック" pitchFamily="34" charset="-128"/>
              </a:defRPr>
            </a:lvl3pPr>
            <a:lvl4pPr marL="1580998" indent="-225857" defTabSz="917544" eaLnBrk="0" hangingPunct="0">
              <a:defRPr sz="2400">
                <a:solidFill>
                  <a:schemeClr val="tx1"/>
                </a:solidFill>
                <a:latin typeface="Arial" pitchFamily="34" charset="0"/>
                <a:ea typeface="ＭＳ Ｐゴシック" pitchFamily="34" charset="-128"/>
              </a:defRPr>
            </a:lvl4pPr>
            <a:lvl5pPr marL="2032711" indent="-225857" defTabSz="917544" eaLnBrk="0" hangingPunct="0">
              <a:defRPr sz="2400">
                <a:solidFill>
                  <a:schemeClr val="tx1"/>
                </a:solidFill>
                <a:latin typeface="Arial" pitchFamily="34" charset="0"/>
                <a:ea typeface="ＭＳ Ｐゴシック" pitchFamily="34" charset="-128"/>
              </a:defRPr>
            </a:lvl5pPr>
            <a:lvl6pPr marL="2484425"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6138"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7852"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9566"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828D61-41D6-4304-BD3C-215266366E72}" type="slidenum">
              <a:rPr lang="en-US" sz="1200"/>
              <a:pPr eaLnBrk="1" hangingPunct="1"/>
              <a:t>7</a:t>
            </a:fld>
            <a:endParaRPr 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34</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r>
              <a:rPr lang="en-US" sz="900" dirty="0"/>
              <a:t>Applying heat or cold to affected joints is one of the easiest ways to relieve arthritis pain and stiffness on a short-term basis.  </a:t>
            </a:r>
          </a:p>
          <a:p>
            <a:pPr eaLnBrk="1" hangingPunct="1"/>
            <a:endParaRPr lang="en-US" sz="900" dirty="0"/>
          </a:p>
          <a:p>
            <a:pPr eaLnBrk="1" hangingPunct="1"/>
            <a:r>
              <a:rPr lang="en-US" sz="900" dirty="0"/>
              <a:t>Heat relaxes and eases tight muscles and joints, as well as stimulates the blood flow and increases the elasticity of connective tissues.  It also helps decrease inflammation and buildup of fluid in tissues while also increasing range of motion and reducing muscle spasms.  </a:t>
            </a:r>
          </a:p>
          <a:p>
            <a:pPr eaLnBrk="1" hangingPunct="1"/>
            <a:endParaRPr lang="en-US" sz="900" dirty="0"/>
          </a:p>
          <a:p>
            <a:pPr eaLnBrk="1" hangingPunct="1"/>
            <a:r>
              <a:rPr lang="en-US" sz="900" dirty="0"/>
              <a:t>Heat therapy is effective in relieving pain and reducing soreness and stiffness.  It can be used prior to activity to warm up the joints, ease stiffness and increase circulation.  But, be sure not to use heat on joints that are already hot and swollen. Some examples of heat are hot packs, heating pads, paraffin wax, heated pools, and warm showers.</a:t>
            </a:r>
          </a:p>
          <a:p>
            <a:pPr eaLnBrk="1" hangingPunct="1"/>
            <a:endParaRPr lang="en-US" sz="1000" dirty="0"/>
          </a:p>
          <a:p>
            <a:pPr eaLnBrk="1" hangingPunct="1"/>
            <a:r>
              <a:rPr lang="en-US" sz="900" dirty="0"/>
              <a:t>Cold therapy is helpful for people who are experiencing joint pain caused by a flare of their arthritis or who have an injury.  It works best when used immediately after an injury or after a prolonged period of activity.  </a:t>
            </a:r>
          </a:p>
          <a:p>
            <a:pPr eaLnBrk="1" hangingPunct="1"/>
            <a:endParaRPr lang="en-US" sz="900" dirty="0"/>
          </a:p>
          <a:p>
            <a:pPr eaLnBrk="1" hangingPunct="1"/>
            <a:r>
              <a:rPr lang="en-US" sz="900" dirty="0"/>
              <a:t>Cold  therapy numbs the sore area of the body and reduces inflammation and swelling by constricting blood vessels.  It also limits bleeding and swelling.  Cold therapy should be used as soon as possible following an injury or when pain occurs and is most effective when used for 48 hours in 15 to 20 minute intervals.  Cold therapies include a bag filled with ice, a bottle filled with cold water, a bag of frozen vegetables or chemical gel cold packs.</a:t>
            </a:r>
          </a:p>
          <a:p>
            <a:pPr eaLnBrk="1" hangingPunct="1"/>
            <a:endParaRPr lang="en-US" sz="900" dirty="0"/>
          </a:p>
          <a:p>
            <a:pPr eaLnBrk="1" hangingPunct="1"/>
            <a:r>
              <a:rPr lang="en-US" sz="900" dirty="0"/>
              <a:t>Neither heat nor cold should be applied for more than 20 minutes, and skin should be allowed to return to its normal temperature between applications. Also, you should always have a piece of cloth, whether a towel or clothing, between you and the heat and ice pack to help protect your skin.</a:t>
            </a:r>
          </a:p>
          <a:p>
            <a:pPr eaLnBrk="1" hangingPunct="1"/>
            <a:r>
              <a:rPr lang="en-US" sz="1000" dirty="0"/>
              <a:t> </a:t>
            </a:r>
          </a:p>
          <a:p>
            <a:pPr eaLnBrk="1" hangingPunct="1"/>
            <a:endParaRPr lang="en-US" sz="1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B1FD02-C480-419F-86C9-FA9286F035EE}" type="slidenum">
              <a:rPr lang="en-US" sz="1200"/>
              <a:pPr/>
              <a:t>35</a:t>
            </a:fld>
            <a:endParaRPr lang="en-US" sz="1200"/>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xfrm>
            <a:off x="914400" y="4344024"/>
            <a:ext cx="5029200" cy="4723464"/>
          </a:xfrm>
          <a:noFill/>
        </p:spPr>
        <p:txBody>
          <a:bodyPr/>
          <a:lstStyle/>
          <a:p>
            <a:pPr eaLnBrk="1" hangingPunct="1"/>
            <a:r>
              <a:rPr lang="en-US" sz="1000" dirty="0" smtClean="0"/>
              <a:t>Tylenol is pain only</a:t>
            </a:r>
          </a:p>
          <a:p>
            <a:pPr eaLnBrk="1" hangingPunct="1"/>
            <a:endParaRPr lang="en-US" sz="1000" dirty="0" smtClean="0"/>
          </a:p>
          <a:p>
            <a:pPr eaLnBrk="1" hangingPunct="1"/>
            <a:r>
              <a:rPr lang="en-US" sz="1000" dirty="0" smtClean="0"/>
              <a:t>Motrin/Aleve</a:t>
            </a:r>
            <a:r>
              <a:rPr lang="en-US" sz="1000" baseline="0" dirty="0" smtClean="0"/>
              <a:t> are pain and inflammation</a:t>
            </a:r>
            <a:endParaRPr lang="en-US" sz="10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B3D992CB-0B54-412D-B8C2-7311AA310E07}" type="slidenum">
              <a:rPr lang="en-US" sz="1200"/>
              <a:pPr/>
              <a:t>36</a:t>
            </a:fld>
            <a:endParaRPr lang="en-US" sz="1200"/>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p:spPr>
        <p:txBody>
          <a:bodyPr/>
          <a:lstStyle/>
          <a:p>
            <a:pPr eaLnBrk="1" hangingPunct="1"/>
            <a:r>
              <a:rPr lang="en-US" dirty="0">
                <a:cs typeface="Arial" charset="0"/>
              </a:rPr>
              <a:t>Sometimes, self-management pain strategies are not enough to battle your pain and further help is necessary to get pain under control. There are many options that might be considered and should be talked through with your healthcare provider so that together, you can decide which might be appropriate for you.  </a:t>
            </a:r>
          </a:p>
          <a:p>
            <a:pPr eaLnBrk="1" hangingPunct="1"/>
            <a:endParaRPr lang="en-US" sz="900"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98D1270A-8EB8-41CD-A265-494C228B2AED}" type="slidenum">
              <a:rPr lang="en-US" sz="1200"/>
              <a:pPr/>
              <a:t>37</a:t>
            </a:fld>
            <a:endParaRPr lang="en-US" sz="1200"/>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xfrm>
            <a:off x="228600" y="4344024"/>
            <a:ext cx="6477000" cy="4723464"/>
          </a:xfrm>
        </p:spPr>
        <p:txBody>
          <a:bodyPr/>
          <a:lstStyle/>
          <a:p>
            <a:pPr eaLnBrk="1" hangingPunct="1">
              <a:lnSpc>
                <a:spcPct val="80000"/>
              </a:lnSpc>
              <a:defRPr/>
            </a:pPr>
            <a:r>
              <a:rPr lang="en-US" sz="900" dirty="0"/>
              <a:t>Some medications are only available by prescription.  Here are some common prescription drugs used to treat arthritis. </a:t>
            </a:r>
            <a:endParaRPr lang="en-US" sz="900" dirty="0" smtClean="0"/>
          </a:p>
          <a:p>
            <a:pPr eaLnBrk="1" hangingPunct="1">
              <a:lnSpc>
                <a:spcPct val="80000"/>
              </a:lnSpc>
              <a:defRPr/>
            </a:pPr>
            <a:endParaRPr lang="en-US" sz="900" dirty="0" smtClean="0"/>
          </a:p>
          <a:p>
            <a:pPr eaLnBrk="1" hangingPunct="1">
              <a:lnSpc>
                <a:spcPct val="80000"/>
              </a:lnSpc>
              <a:defRPr/>
            </a:pPr>
            <a:r>
              <a:rPr lang="en-US" sz="900" dirty="0" err="1" smtClean="0"/>
              <a:t>Opiod</a:t>
            </a:r>
            <a:r>
              <a:rPr lang="en-US" sz="900" baseline="0" dirty="0" smtClean="0"/>
              <a:t> analgesics (definition- relief from pain)- (Morphine, Oxycodone, Fentanyl)</a:t>
            </a:r>
            <a:r>
              <a:rPr lang="en-US" sz="900" dirty="0" smtClean="0"/>
              <a:t>- interrupt pain</a:t>
            </a:r>
            <a:r>
              <a:rPr lang="en-US" sz="900" baseline="0" dirty="0" smtClean="0"/>
              <a:t> signals to the brain, short relief with more side effects</a:t>
            </a:r>
            <a:endParaRPr lang="en-US" sz="900" dirty="0"/>
          </a:p>
          <a:p>
            <a:pPr eaLnBrk="1" hangingPunct="1">
              <a:lnSpc>
                <a:spcPct val="80000"/>
              </a:lnSpc>
              <a:defRPr/>
            </a:pPr>
            <a:endParaRPr lang="en-US" sz="900" dirty="0"/>
          </a:p>
          <a:p>
            <a:pPr eaLnBrk="1" hangingPunct="1">
              <a:lnSpc>
                <a:spcPct val="80000"/>
              </a:lnSpc>
              <a:defRPr/>
            </a:pPr>
            <a:r>
              <a:rPr lang="en-US" sz="900" dirty="0"/>
              <a:t>As I have already mentioned, there are  some NSAIDS (En-</a:t>
            </a:r>
            <a:r>
              <a:rPr lang="en-US" sz="900" dirty="0" err="1"/>
              <a:t>seds</a:t>
            </a:r>
            <a:r>
              <a:rPr lang="en-US" sz="900" dirty="0"/>
              <a:t>) that are available by prescription only. COX-2 inhibitors are a type of NSAID that help with pain and inflammation associated with arthritis.  A Cox-2 Inhibitor can decrease pain and inflammation but is safer on your stomach than traditional NSAIDs.  An example of this type of drug is Celebrex.</a:t>
            </a:r>
          </a:p>
          <a:p>
            <a:pPr eaLnBrk="1" hangingPunct="1">
              <a:lnSpc>
                <a:spcPct val="80000"/>
              </a:lnSpc>
              <a:defRPr/>
            </a:pPr>
            <a:endParaRPr lang="en-US" sz="900" dirty="0"/>
          </a:p>
          <a:p>
            <a:pPr eaLnBrk="1" hangingPunct="1">
              <a:lnSpc>
                <a:spcPct val="80000"/>
              </a:lnSpc>
              <a:defRPr/>
            </a:pPr>
            <a:r>
              <a:rPr lang="en-US" sz="900" dirty="0"/>
              <a:t>Next on the list are corticosteroids. Corticosteroids are hormones produced by your body that have anti inflammatory properties. Synthetic or man-made forms such as prednisone can treat joint inflammation in arthritis. Studies have shown that joint injections into the knee joint offers some pain relief for people with osteoarthritis of the knee.</a:t>
            </a:r>
          </a:p>
          <a:p>
            <a:pPr eaLnBrk="1" hangingPunct="1">
              <a:lnSpc>
                <a:spcPct val="80000"/>
              </a:lnSpc>
              <a:defRPr/>
            </a:pPr>
            <a:endParaRPr lang="en-US" sz="900" u="sng" dirty="0"/>
          </a:p>
          <a:p>
            <a:pPr eaLnBrk="1" hangingPunct="1">
              <a:lnSpc>
                <a:spcPct val="80000"/>
              </a:lnSpc>
              <a:defRPr/>
            </a:pPr>
            <a:r>
              <a:rPr lang="en-US" sz="900" u="sng" dirty="0"/>
              <a:t>Corticosteroids </a:t>
            </a:r>
            <a:r>
              <a:rPr lang="en-US" sz="900" dirty="0"/>
              <a:t>are very effective and fast working at decreasing inflammation, so much so that it can actually spare joints, eyes and organs from suffering irreparable damage in cases of severe rheumatoid arthritis, lupus and other types of arthritis.  They are often prescribed in high doses for a short period of time and then taper off as the inflammation decreases.  Corticosteroids are very effective but they can have some negative side effects like causing  brittle bones, cataracts and elevated blood sugar.  Your doctor can further discuss the benefits and drawbacks of using corticosteroids.</a:t>
            </a:r>
          </a:p>
          <a:p>
            <a:pPr eaLnBrk="1" hangingPunct="1">
              <a:lnSpc>
                <a:spcPct val="80000"/>
              </a:lnSpc>
              <a:defRPr/>
            </a:pPr>
            <a:endParaRPr lang="en-US" sz="900" dirty="0"/>
          </a:p>
          <a:p>
            <a:pPr eaLnBrk="1" hangingPunct="1">
              <a:lnSpc>
                <a:spcPct val="80000"/>
              </a:lnSpc>
              <a:defRPr/>
            </a:pPr>
            <a:r>
              <a:rPr lang="en-US" sz="900" dirty="0"/>
              <a:t>For people with conditions such as rheumatoid arthritis, drugs called </a:t>
            </a:r>
            <a:r>
              <a:rPr lang="en-US" sz="900" u="sng" dirty="0"/>
              <a:t>disease modifying anti rheumatic drugs or DMARDS </a:t>
            </a:r>
            <a:r>
              <a:rPr lang="en-US" sz="900" dirty="0"/>
              <a:t>(Dee-</a:t>
            </a:r>
            <a:r>
              <a:rPr lang="en-US" sz="900" dirty="0" err="1"/>
              <a:t>mards</a:t>
            </a:r>
            <a:r>
              <a:rPr lang="en-US" sz="900" dirty="0"/>
              <a:t>) are often prescribed.  These drugs decrease the bone and joint damage associated with the disease to a greater extent than aspirin or other NSAIDs.  Often, they are prescribed along with other medications, like corticosteroids, as part of your treatment plan since they can take time to show results.  DMARDS can suppress the immune system to help control the disease. The earlier in the course of the disease these drugs are started, the less damage there will be. </a:t>
            </a:r>
          </a:p>
          <a:p>
            <a:pPr eaLnBrk="1" hangingPunct="1">
              <a:lnSpc>
                <a:spcPct val="80000"/>
              </a:lnSpc>
              <a:defRPr/>
            </a:pPr>
            <a:endParaRPr lang="en-US" sz="900" dirty="0"/>
          </a:p>
          <a:p>
            <a:pPr eaLnBrk="1" hangingPunct="1">
              <a:lnSpc>
                <a:spcPct val="80000"/>
              </a:lnSpc>
              <a:defRPr/>
            </a:pPr>
            <a:r>
              <a:rPr lang="en-US" sz="900" dirty="0"/>
              <a:t>DMARDS are used to treat rheumatoid arthritis, juvenile rheumatoid arthritis, </a:t>
            </a:r>
            <a:r>
              <a:rPr lang="en-US" sz="900" dirty="0" err="1"/>
              <a:t>ankylosing</a:t>
            </a:r>
            <a:r>
              <a:rPr lang="en-US" sz="900" dirty="0"/>
              <a:t> spondylitis, psoriatic arthritis and lupus.   Some commonly used DMARDS are </a:t>
            </a:r>
            <a:r>
              <a:rPr lang="en-US" sz="900" dirty="0" err="1"/>
              <a:t>hydroxychloroquine</a:t>
            </a:r>
            <a:r>
              <a:rPr lang="en-US" sz="900" dirty="0"/>
              <a:t>, </a:t>
            </a:r>
            <a:r>
              <a:rPr lang="en-US" sz="900" dirty="0" err="1"/>
              <a:t>leflunomide</a:t>
            </a:r>
            <a:r>
              <a:rPr lang="en-US" sz="900" dirty="0"/>
              <a:t> and methotrexate.</a:t>
            </a:r>
          </a:p>
          <a:p>
            <a:pPr eaLnBrk="1" hangingPunct="1">
              <a:lnSpc>
                <a:spcPct val="80000"/>
              </a:lnSpc>
              <a:defRPr/>
            </a:pPr>
            <a:endParaRPr lang="en-US" sz="900" dirty="0"/>
          </a:p>
          <a:p>
            <a:pPr eaLnBrk="1" hangingPunct="1">
              <a:lnSpc>
                <a:spcPct val="80000"/>
              </a:lnSpc>
              <a:defRPr/>
            </a:pPr>
            <a:r>
              <a:rPr lang="en-US" sz="900" dirty="0"/>
              <a:t>The newest class of drugs that have been developed are called Biologic Response Modifiers or Biologics which control disease by changing the way processes in your body work.  Biologics target parts of the immune system involved in joint inflammation that attacks tissue and can damage joints by blocking the actions of these cells and, as a result, reduce inflammation.  Biologics can be given as an injection, or shot, or as an infusion.  This class of drug has really changed the way people are living with RA and other inflammatory types of arthritis because of it’s high effectiveness.  However, it is important to note that biologics are usually very expensive and can leave patients prone to infections.  Some examples biologics you may have heard of are Enbrel, </a:t>
            </a:r>
            <a:r>
              <a:rPr lang="en-US" sz="900" dirty="0" err="1"/>
              <a:t>Remicade</a:t>
            </a:r>
            <a:r>
              <a:rPr lang="en-US" sz="900" dirty="0"/>
              <a:t> and </a:t>
            </a:r>
            <a:r>
              <a:rPr lang="en-US" sz="900" dirty="0" err="1"/>
              <a:t>Humira</a:t>
            </a:r>
            <a:r>
              <a:rPr lang="en-US" sz="900" dirty="0"/>
              <a:t>.</a:t>
            </a:r>
          </a:p>
          <a:p>
            <a:pPr eaLnBrk="1" hangingPunct="1">
              <a:lnSpc>
                <a:spcPct val="80000"/>
              </a:lnSpc>
              <a:defRPr/>
            </a:pPr>
            <a:endParaRPr lang="en-US" sz="900" dirty="0"/>
          </a:p>
          <a:p>
            <a:pPr eaLnBrk="1" hangingPunct="1">
              <a:lnSpc>
                <a:spcPct val="80000"/>
              </a:lnSpc>
              <a:defRPr/>
            </a:pPr>
            <a:r>
              <a:rPr lang="en-US" sz="900" b="1" dirty="0"/>
              <a:t>If you have any questions regarding these drugs and what might be best for you, please speak with your health care provider.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B053E112-E92B-4CEF-974A-A6132616C2AA}" type="slidenum">
              <a:rPr lang="en-US" sz="1200"/>
              <a:pPr/>
              <a:t>38</a:t>
            </a:fld>
            <a:endParaRPr lang="en-US" sz="1200"/>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p:spPr>
        <p:txBody>
          <a:bodyPr/>
          <a:lstStyle/>
          <a:p>
            <a:pPr eaLnBrk="1" hangingPunct="1"/>
            <a:r>
              <a:rPr lang="en-US" sz="1100" dirty="0"/>
              <a:t>Most people with arthritis will never need to have surgery. Occasionally, self management, like physical activity and weight loss, and medications are not effective at relieving joint pain and immobility caused by arthritis. In some cases a variety of surgical procedures can be considered. The type of surgery depends on the joint involved and the cause of the joint dysfunction and pain.</a:t>
            </a:r>
          </a:p>
          <a:p>
            <a:pPr eaLnBrk="1" hangingPunct="1"/>
            <a:endParaRPr lang="en-US" sz="1100" dirty="0"/>
          </a:p>
          <a:p>
            <a:pPr eaLnBrk="1" hangingPunct="1"/>
            <a:r>
              <a:rPr lang="en-US" sz="1100" dirty="0"/>
              <a:t>Arthroscopy is a procedure that allows a doctor to see directly into the joint through an instrument called an </a:t>
            </a:r>
            <a:r>
              <a:rPr lang="en-US" sz="1100" dirty="0" err="1"/>
              <a:t>arthroscope</a:t>
            </a:r>
            <a:r>
              <a:rPr lang="en-US" sz="1100" dirty="0"/>
              <a:t>. This type of surgery can be used to find out what kind of arthritis exists and the amount of damage. In the past, arthroscopic surgery was performed to decrease the knee pain associated with arthritis.  But a recent study has shown that arthroscopic surgery is no more effective than non-operative treatments, like physical therapy and drug therapy, to treat knee pain associated with arthritis.</a:t>
            </a:r>
          </a:p>
          <a:p>
            <a:pPr eaLnBrk="1" hangingPunct="1"/>
            <a:endParaRPr lang="en-US" sz="1100" dirty="0"/>
          </a:p>
          <a:p>
            <a:pPr eaLnBrk="1" hangingPunct="1"/>
            <a:r>
              <a:rPr lang="en-US" sz="1100" dirty="0"/>
              <a:t>Your doctor may suggest a </a:t>
            </a:r>
            <a:r>
              <a:rPr lang="en-US" sz="1100" dirty="0" err="1"/>
              <a:t>Synovectomy</a:t>
            </a:r>
            <a:r>
              <a:rPr lang="en-US" sz="1100" dirty="0"/>
              <a:t>, which is the removal of the </a:t>
            </a:r>
            <a:r>
              <a:rPr lang="en-US" sz="1100" dirty="0" err="1"/>
              <a:t>synovium</a:t>
            </a:r>
            <a:r>
              <a:rPr lang="en-US" sz="1100" dirty="0"/>
              <a:t> </a:t>
            </a:r>
            <a:r>
              <a:rPr lang="en-US" sz="1100" dirty="0">
                <a:solidFill>
                  <a:srgbClr val="00B050"/>
                </a:solidFill>
              </a:rPr>
              <a:t> </a:t>
            </a:r>
            <a:r>
              <a:rPr lang="en-US" sz="1100" dirty="0"/>
              <a:t>(the sac of fluid that surrounds the bones and joints that becomes inflamed when a joint has arthritis). This procedure may result in temporary pain relief and reduction in swelling but </a:t>
            </a:r>
            <a:r>
              <a:rPr lang="en-US" sz="1100" dirty="0" err="1"/>
              <a:t>synovium</a:t>
            </a:r>
            <a:r>
              <a:rPr lang="en-US" sz="1100" dirty="0"/>
              <a:t> can come back and cause the same pain as before the surgery. </a:t>
            </a:r>
          </a:p>
          <a:p>
            <a:pPr eaLnBrk="1" hangingPunct="1"/>
            <a:endParaRPr lang="en-US" sz="1100" dirty="0"/>
          </a:p>
          <a:p>
            <a:r>
              <a:rPr lang="en-US" sz="1100" dirty="0"/>
              <a:t>Joint replacement means that portions of the damaged joint are replaced with “material components” which can decrease pain and improve mobility.  </a:t>
            </a:r>
            <a:endParaRPr lang="en-US" dirty="0"/>
          </a:p>
          <a:p>
            <a:pPr eaLnBrk="1" hangingPunct="1"/>
            <a:r>
              <a:rPr lang="en-US" sz="1000" dirty="0"/>
              <a:t> </a:t>
            </a:r>
          </a:p>
          <a:p>
            <a:pPr eaLnBrk="1" hangingPunct="1"/>
            <a:endParaRPr lang="en-US" sz="10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C12E1D9C-22C7-415A-AD2D-C378B6888F7C}" type="slidenum">
              <a:rPr lang="en-US" sz="1200"/>
              <a:pPr/>
              <a:t>39</a:t>
            </a:fld>
            <a:endParaRPr lang="en-US" sz="1200"/>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xfrm>
            <a:off x="76200" y="4344025"/>
            <a:ext cx="6629400" cy="4500172"/>
          </a:xfrm>
        </p:spPr>
        <p:txBody>
          <a:bodyPr/>
          <a:lstStyle/>
          <a:p>
            <a:pPr eaLnBrk="1" hangingPunct="1">
              <a:defRPr/>
            </a:pPr>
            <a:r>
              <a:rPr lang="en-US" sz="900" dirty="0"/>
              <a:t>In addition to the pain management approaches we’ve talked about today, many people choose to either take a different route entirely or add on to their regular treatment routine</a:t>
            </a:r>
            <a:r>
              <a:rPr lang="en-US" sz="900" dirty="0" smtClean="0"/>
              <a:t>.  Glucosamine has been found to have the most effect on knee</a:t>
            </a:r>
            <a:r>
              <a:rPr lang="en-US" sz="900" baseline="0" dirty="0" smtClean="0"/>
              <a:t> osteoarthritis, but it is still only one possible method of pain management. </a:t>
            </a:r>
            <a:r>
              <a:rPr lang="en-US" sz="900" dirty="0" smtClean="0"/>
              <a:t> </a:t>
            </a:r>
            <a:endParaRPr lang="en-US" sz="900" dirty="0"/>
          </a:p>
          <a:p>
            <a:pPr eaLnBrk="1" hangingPunct="1">
              <a:defRPr/>
            </a:pPr>
            <a:endParaRPr lang="en-US" sz="900" dirty="0"/>
          </a:p>
          <a:p>
            <a:pPr eaLnBrk="1" hangingPunct="1">
              <a:defRPr/>
            </a:pPr>
            <a:r>
              <a:rPr lang="en-US" sz="900" dirty="0"/>
              <a:t>You’ll also find a number of dietary supplements or herbal products being sold for “joint health.” Glucosamine and chondroitin are often combined into one product. Studies show that people with moderate-to-severe knee pain and people with hand OA are most likely to get feel relief. If you try it, but don’t get relief after six months, </a:t>
            </a:r>
            <a:r>
              <a:rPr lang="en-US" sz="900" dirty="0" smtClean="0"/>
              <a:t>they</a:t>
            </a:r>
            <a:r>
              <a:rPr lang="en-US" sz="900" baseline="0" dirty="0" smtClean="0"/>
              <a:t> will probably never have a positive effect.</a:t>
            </a:r>
          </a:p>
          <a:p>
            <a:pPr eaLnBrk="1" hangingPunct="1">
              <a:defRPr/>
            </a:pPr>
            <a:endParaRPr lang="en-US" sz="900" baseline="0" dirty="0" smtClean="0"/>
          </a:p>
          <a:p>
            <a:pPr eaLnBrk="1" hangingPunct="1">
              <a:defRPr/>
            </a:pPr>
            <a:r>
              <a:rPr lang="en-US" sz="900" baseline="0" dirty="0" smtClean="0"/>
              <a:t>Glucosamine- found naturally in joints of the body- supplement will help to maintain good glucosamine levels, but will NOT rebuild or replace lost cartilage</a:t>
            </a:r>
          </a:p>
          <a:p>
            <a:pPr eaLnBrk="1" hangingPunct="1">
              <a:defRPr/>
            </a:pPr>
            <a:endParaRPr lang="en-US" sz="900" baseline="0" dirty="0" smtClean="0"/>
          </a:p>
          <a:p>
            <a:pPr eaLnBrk="1" hangingPunct="1">
              <a:defRPr/>
            </a:pPr>
            <a:r>
              <a:rPr lang="en-US" sz="900" baseline="0" dirty="0" err="1" smtClean="0"/>
              <a:t>Chondroiten</a:t>
            </a:r>
            <a:r>
              <a:rPr lang="en-US" sz="900" baseline="0" dirty="0" smtClean="0"/>
              <a:t>- found naturally in the cartilage- supplement can help slow the breakdown of natural cartilage, best in combination with glucosamine.</a:t>
            </a:r>
            <a:endParaRPr lang="en-US" sz="9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sz="2400">
                <a:solidFill>
                  <a:schemeClr val="tx1"/>
                </a:solidFill>
                <a:latin typeface="Arial" pitchFamily="34" charset="0"/>
                <a:ea typeface="ＭＳ Ｐゴシック" pitchFamily="34" charset="-128"/>
              </a:defRPr>
            </a:lvl1pPr>
            <a:lvl2pPr marL="734035" indent="-282321" defTabSz="917544" eaLnBrk="0" hangingPunct="0">
              <a:defRPr sz="2400">
                <a:solidFill>
                  <a:schemeClr val="tx1"/>
                </a:solidFill>
                <a:latin typeface="Arial" pitchFamily="34" charset="0"/>
                <a:ea typeface="ＭＳ Ｐゴシック" pitchFamily="34" charset="-128"/>
              </a:defRPr>
            </a:lvl2pPr>
            <a:lvl3pPr marL="1129284" indent="-225857" defTabSz="917544" eaLnBrk="0" hangingPunct="0">
              <a:defRPr sz="2400">
                <a:solidFill>
                  <a:schemeClr val="tx1"/>
                </a:solidFill>
                <a:latin typeface="Arial" pitchFamily="34" charset="0"/>
                <a:ea typeface="ＭＳ Ｐゴシック" pitchFamily="34" charset="-128"/>
              </a:defRPr>
            </a:lvl3pPr>
            <a:lvl4pPr marL="1580998" indent="-225857" defTabSz="917544" eaLnBrk="0" hangingPunct="0">
              <a:defRPr sz="2400">
                <a:solidFill>
                  <a:schemeClr val="tx1"/>
                </a:solidFill>
                <a:latin typeface="Arial" pitchFamily="34" charset="0"/>
                <a:ea typeface="ＭＳ Ｐゴシック" pitchFamily="34" charset="-128"/>
              </a:defRPr>
            </a:lvl4pPr>
            <a:lvl5pPr marL="2032711" indent="-225857" defTabSz="917544" eaLnBrk="0" hangingPunct="0">
              <a:defRPr sz="2400">
                <a:solidFill>
                  <a:schemeClr val="tx1"/>
                </a:solidFill>
                <a:latin typeface="Arial" pitchFamily="34" charset="0"/>
                <a:ea typeface="ＭＳ Ｐゴシック" pitchFamily="34" charset="-128"/>
              </a:defRPr>
            </a:lvl5pPr>
            <a:lvl6pPr marL="2484425"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6138"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7852"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9566"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828D61-41D6-4304-BD3C-215266366E72}" type="slidenum">
              <a:rPr lang="en-US" sz="1200"/>
              <a:pPr eaLnBrk="1" hangingPunct="1"/>
              <a:t>40</a:t>
            </a:fld>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DCFB2-4332-4E88-A7F9-030ABE61BE04}" type="slidenum">
              <a:rPr lang="en-US" smtClean="0"/>
              <a:t>41</a:t>
            </a:fld>
            <a:endParaRPr lang="en-US"/>
          </a:p>
        </p:txBody>
      </p:sp>
    </p:spTree>
    <p:extLst>
      <p:ext uri="{BB962C8B-B14F-4D97-AF65-F5344CB8AC3E}">
        <p14:creationId xmlns:p14="http://schemas.microsoft.com/office/powerpoint/2010/main" val="303799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AC703DA8-F104-476C-856A-95CDC3840279}" type="slidenum">
              <a:rPr lang="en-US" sz="1200"/>
              <a:pPr/>
              <a:t>42</a:t>
            </a:fld>
            <a:endParaRPr lang="en-US" sz="1200"/>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p:spPr>
        <p:txBody>
          <a:bodyPr/>
          <a:lstStyle/>
          <a:p>
            <a:pPr eaLnBrk="1" hangingPunct="1"/>
            <a:endParaRPr lang="en-US" sz="1000" dirty="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0E6126-0E85-495F-B8DD-001E8472AC36}" type="slidenum">
              <a:rPr lang="en-US" smtClean="0"/>
              <a:t>43</a:t>
            </a:fld>
            <a:endParaRPr lang="en-US"/>
          </a:p>
        </p:txBody>
      </p:sp>
    </p:spTree>
    <p:extLst>
      <p:ext uri="{BB962C8B-B14F-4D97-AF65-F5344CB8AC3E}">
        <p14:creationId xmlns:p14="http://schemas.microsoft.com/office/powerpoint/2010/main" val="324245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9004F2-2496-4D08-848E-98F756AF2EDE}" type="slidenum">
              <a:rPr lang="en-US" sz="1200"/>
              <a:pPr/>
              <a:t>8</a:t>
            </a:fld>
            <a:endParaRPr lang="en-US" sz="1200"/>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p:txBody>
          <a:bodyPr/>
          <a:lstStyle/>
          <a:p>
            <a:pPr eaLnBrk="1" hangingPunct="1">
              <a:lnSpc>
                <a:spcPct val="80000"/>
              </a:lnSpc>
              <a:defRPr/>
            </a:pPr>
            <a:r>
              <a:rPr lang="en-US" sz="1400" kern="900" spc="30" dirty="0" smtClean="0"/>
              <a:t>Four </a:t>
            </a:r>
            <a:r>
              <a:rPr lang="en-US" sz="1400" kern="900" spc="30" dirty="0"/>
              <a:t>key things: </a:t>
            </a:r>
          </a:p>
          <a:p>
            <a:pPr eaLnBrk="1" hangingPunct="1">
              <a:lnSpc>
                <a:spcPct val="80000"/>
              </a:lnSpc>
              <a:defRPr/>
            </a:pPr>
            <a:endParaRPr lang="en-US" sz="1400" kern="900" spc="30" dirty="0"/>
          </a:p>
          <a:p>
            <a:pPr eaLnBrk="1" hangingPunct="1">
              <a:lnSpc>
                <a:spcPct val="80000"/>
              </a:lnSpc>
              <a:defRPr/>
            </a:pPr>
            <a:r>
              <a:rPr lang="en-US" sz="1400" kern="900" spc="30" dirty="0"/>
              <a:t>Ask about your </a:t>
            </a:r>
            <a:r>
              <a:rPr lang="en-US" sz="1400" b="1" u="sng" kern="900" spc="30" dirty="0"/>
              <a:t>symptom history.</a:t>
            </a:r>
            <a:r>
              <a:rPr lang="en-US" sz="1400" b="1" kern="900" spc="30" dirty="0"/>
              <a:t>  </a:t>
            </a:r>
            <a:r>
              <a:rPr lang="en-US" sz="1400" kern="900" spc="30" dirty="0"/>
              <a:t>It can provide important clues to your health care provider.  It helps them understand the way your body feels and when it feels that way.  Writing down your symptoms- such as when you are in pain; when you are not in pain; what activities bring on the pain; and if there is anything you do that makes the pain better or worse—can help your health care provider make a diagnosis more quickly.</a:t>
            </a:r>
          </a:p>
          <a:p>
            <a:pPr eaLnBrk="1" hangingPunct="1">
              <a:lnSpc>
                <a:spcPct val="80000"/>
              </a:lnSpc>
              <a:defRPr/>
            </a:pPr>
            <a:endParaRPr lang="en-US" sz="1400" kern="900" spc="30" dirty="0"/>
          </a:p>
          <a:p>
            <a:pPr eaLnBrk="1" hangingPunct="1">
              <a:lnSpc>
                <a:spcPct val="80000"/>
              </a:lnSpc>
              <a:defRPr/>
            </a:pPr>
            <a:r>
              <a:rPr lang="en-US" sz="1400" kern="900" spc="30" dirty="0"/>
              <a:t>The doctor will also perform a </a:t>
            </a:r>
            <a:r>
              <a:rPr lang="en-US" sz="1400" b="1" u="sng" kern="900" spc="30" dirty="0"/>
              <a:t>physical examination</a:t>
            </a:r>
            <a:r>
              <a:rPr lang="en-US" sz="1400" b="1" kern="900" spc="30" dirty="0"/>
              <a:t> </a:t>
            </a:r>
            <a:r>
              <a:rPr lang="en-US" sz="1400" kern="900" spc="30" dirty="0"/>
              <a:t>to see if she can feel any deformities, swelling, heat coming from the joints and will also check for limited mobility.</a:t>
            </a:r>
          </a:p>
          <a:p>
            <a:pPr eaLnBrk="1" hangingPunct="1">
              <a:lnSpc>
                <a:spcPct val="80000"/>
              </a:lnSpc>
              <a:defRPr/>
            </a:pPr>
            <a:endParaRPr lang="en-US" sz="1400" kern="900" spc="30" dirty="0"/>
          </a:p>
          <a:p>
            <a:pPr eaLnBrk="1" hangingPunct="1">
              <a:lnSpc>
                <a:spcPct val="80000"/>
              </a:lnSpc>
              <a:defRPr/>
            </a:pPr>
            <a:r>
              <a:rPr lang="en-US" sz="1400" kern="900" spc="30" dirty="0"/>
              <a:t>Your health care provider may also order </a:t>
            </a:r>
            <a:r>
              <a:rPr lang="en-US" sz="1400" b="1" u="sng" kern="900" spc="30" dirty="0"/>
              <a:t>blood and urine tests </a:t>
            </a:r>
            <a:r>
              <a:rPr lang="en-US" sz="1400" kern="900" spc="30" dirty="0"/>
              <a:t>to look for inflammation in your blood or kidneys.</a:t>
            </a:r>
          </a:p>
          <a:p>
            <a:pPr eaLnBrk="1" hangingPunct="1">
              <a:lnSpc>
                <a:spcPct val="80000"/>
              </a:lnSpc>
              <a:defRPr/>
            </a:pPr>
            <a:endParaRPr lang="en-US" sz="1400" u="sng" kern="900" spc="30" dirty="0"/>
          </a:p>
          <a:p>
            <a:pPr eaLnBrk="1" hangingPunct="1">
              <a:lnSpc>
                <a:spcPct val="80000"/>
              </a:lnSpc>
              <a:defRPr/>
            </a:pPr>
            <a:r>
              <a:rPr lang="en-US" sz="1400" kern="900" spc="30" dirty="0"/>
              <a:t>There may also be </a:t>
            </a:r>
            <a:r>
              <a:rPr lang="en-US" sz="1400" b="1" u="sng" kern="900" spc="30" dirty="0"/>
              <a:t>X-ray or other tests</a:t>
            </a:r>
            <a:r>
              <a:rPr lang="en-US" sz="1400" b="1" kern="900" spc="30" dirty="0"/>
              <a:t> </a:t>
            </a:r>
            <a:r>
              <a:rPr lang="en-US" sz="1400" kern="900" spc="30" dirty="0"/>
              <a:t>given (space) to look for damage to the bones and to see how far the disease has progressed.</a:t>
            </a:r>
          </a:p>
          <a:p>
            <a:pPr eaLnBrk="1" hangingPunct="1">
              <a:lnSpc>
                <a:spcPct val="80000"/>
              </a:lnSpc>
              <a:defRPr/>
            </a:pPr>
            <a:endParaRPr lang="en-US" sz="1000" kern="900" spc="3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DCFB2-4332-4E88-A7F9-030ABE61BE04}" type="slidenum">
              <a:rPr lang="en-US" smtClean="0"/>
              <a:t>44</a:t>
            </a:fld>
            <a:endParaRPr lang="en-US"/>
          </a:p>
        </p:txBody>
      </p:sp>
    </p:spTree>
    <p:extLst>
      <p:ext uri="{BB962C8B-B14F-4D97-AF65-F5344CB8AC3E}">
        <p14:creationId xmlns:p14="http://schemas.microsoft.com/office/powerpoint/2010/main" val="303799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dirty="0" smtClean="0">
              <a:latin typeface="Arial"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44" eaLnBrk="0" hangingPunct="0">
              <a:defRPr sz="2400">
                <a:solidFill>
                  <a:schemeClr val="tx1"/>
                </a:solidFill>
                <a:latin typeface="Arial" pitchFamily="34" charset="0"/>
                <a:ea typeface="ＭＳ Ｐゴシック" pitchFamily="34" charset="-128"/>
              </a:defRPr>
            </a:lvl1pPr>
            <a:lvl2pPr marL="734035" indent="-282321" defTabSz="917544" eaLnBrk="0" hangingPunct="0">
              <a:defRPr sz="2400">
                <a:solidFill>
                  <a:schemeClr val="tx1"/>
                </a:solidFill>
                <a:latin typeface="Arial" pitchFamily="34" charset="0"/>
                <a:ea typeface="ＭＳ Ｐゴシック" pitchFamily="34" charset="-128"/>
              </a:defRPr>
            </a:lvl2pPr>
            <a:lvl3pPr marL="1129284" indent="-225857" defTabSz="917544" eaLnBrk="0" hangingPunct="0">
              <a:defRPr sz="2400">
                <a:solidFill>
                  <a:schemeClr val="tx1"/>
                </a:solidFill>
                <a:latin typeface="Arial" pitchFamily="34" charset="0"/>
                <a:ea typeface="ＭＳ Ｐゴシック" pitchFamily="34" charset="-128"/>
              </a:defRPr>
            </a:lvl3pPr>
            <a:lvl4pPr marL="1580998" indent="-225857" defTabSz="917544" eaLnBrk="0" hangingPunct="0">
              <a:defRPr sz="2400">
                <a:solidFill>
                  <a:schemeClr val="tx1"/>
                </a:solidFill>
                <a:latin typeface="Arial" pitchFamily="34" charset="0"/>
                <a:ea typeface="ＭＳ Ｐゴシック" pitchFamily="34" charset="-128"/>
              </a:defRPr>
            </a:lvl4pPr>
            <a:lvl5pPr marL="2032711" indent="-225857" defTabSz="917544" eaLnBrk="0" hangingPunct="0">
              <a:defRPr sz="2400">
                <a:solidFill>
                  <a:schemeClr val="tx1"/>
                </a:solidFill>
                <a:latin typeface="Arial" pitchFamily="34" charset="0"/>
                <a:ea typeface="ＭＳ Ｐゴシック" pitchFamily="34" charset="-128"/>
              </a:defRPr>
            </a:lvl5pPr>
            <a:lvl6pPr marL="2484425"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6138"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7852"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39566" indent="-225857" defTabSz="91754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828D61-41D6-4304-BD3C-215266366E72}" type="slidenum">
              <a:rPr lang="en-US" sz="1200"/>
              <a:pPr eaLnBrk="1" hangingPunct="1"/>
              <a:t>45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DCFB2-4332-4E88-A7F9-030ABE61BE04}" type="slidenum">
              <a:rPr lang="en-US" smtClean="0"/>
              <a:t>9</a:t>
            </a:fld>
            <a:endParaRPr lang="en-US"/>
          </a:p>
        </p:txBody>
      </p:sp>
    </p:spTree>
    <p:extLst>
      <p:ext uri="{BB962C8B-B14F-4D97-AF65-F5344CB8AC3E}">
        <p14:creationId xmlns:p14="http://schemas.microsoft.com/office/powerpoint/2010/main" val="30379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71C828DD-9A04-48BF-93AC-DC2F4C388C17}" type="slidenum">
              <a:rPr lang="en-US" sz="1200"/>
              <a:pPr/>
              <a:t>10</a:t>
            </a:fld>
            <a:endParaRPr lang="en-US" sz="1200"/>
          </a:p>
        </p:txBody>
      </p:sp>
      <p:sp>
        <p:nvSpPr>
          <p:cNvPr id="29699" name="Rectangle 2"/>
          <p:cNvSpPr>
            <a:spLocks noGrp="1" noRot="1" noChangeAspect="1" noChangeArrowheads="1" noTextEdit="1"/>
          </p:cNvSpPr>
          <p:nvPr>
            <p:ph type="sldImg"/>
          </p:nvPr>
        </p:nvSpPr>
        <p:spPr>
          <a:xfrm>
            <a:off x="1152525" y="685800"/>
            <a:ext cx="4570413" cy="3429000"/>
          </a:xfrm>
          <a:ln/>
        </p:spPr>
      </p:sp>
      <p:sp>
        <p:nvSpPr>
          <p:cNvPr id="29700" name="Rectangle 3"/>
          <p:cNvSpPr>
            <a:spLocks noGrp="1" noChangeArrowheads="1"/>
          </p:cNvSpPr>
          <p:nvPr>
            <p:ph type="body" idx="1"/>
          </p:nvPr>
        </p:nvSpPr>
        <p:spPr>
          <a:xfrm>
            <a:off x="914400" y="4344026"/>
            <a:ext cx="5029200" cy="4799975"/>
          </a:xfrm>
          <a:noFill/>
        </p:spPr>
        <p:txBody>
          <a:bodyPr/>
          <a:lstStyle/>
          <a:p>
            <a:pPr eaLnBrk="1" hangingPunct="1"/>
            <a:r>
              <a:rPr lang="en-US" sz="1000" dirty="0"/>
              <a:t>H</a:t>
            </a:r>
            <a:r>
              <a:rPr lang="en-US" sz="1000" dirty="0" smtClean="0"/>
              <a:t>ow </a:t>
            </a:r>
            <a:r>
              <a:rPr lang="en-US" sz="1000" dirty="0"/>
              <a:t>do you know if you have arthritis? Only a health care professional can tell you for sure if it is arthritis, but shown here are some of the things people tend to notice that may point to arthritis as a cause of joint problems. There are four important warning signs that should alert you to talk to a health care provider.  </a:t>
            </a:r>
          </a:p>
          <a:p>
            <a:pPr eaLnBrk="1" hangingPunct="1"/>
            <a:endParaRPr lang="en-US" sz="1000" dirty="0"/>
          </a:p>
          <a:p>
            <a:pPr eaLnBrk="1" hangingPunct="1"/>
            <a:r>
              <a:rPr lang="en-US" sz="1000" dirty="0"/>
              <a:t>First on our list is </a:t>
            </a:r>
            <a:r>
              <a:rPr lang="en-US" sz="1000" b="1" u="sng" dirty="0"/>
              <a:t>pain</a:t>
            </a:r>
            <a:r>
              <a:rPr lang="en-US" sz="1000" b="1" dirty="0"/>
              <a:t>.  </a:t>
            </a:r>
            <a:r>
              <a:rPr lang="en-US" sz="1000" dirty="0"/>
              <a:t>Pain is your body’s alarm system.  It is a signal that tells you something is wrong.  The signal may come from a sudden injury, such as a cut finger, or from a disease that your body is fighting, such as arthritis. Depending on what type of arthritis you may have, pain can be constant or it may come and go.  It may occur when at rest or while moving.  Pain may be in one part of the body or in many different parts.  </a:t>
            </a:r>
          </a:p>
          <a:p>
            <a:pPr eaLnBrk="1" hangingPunct="1"/>
            <a:endParaRPr lang="en-US" sz="1000" dirty="0"/>
          </a:p>
          <a:p>
            <a:pPr eaLnBrk="1" hangingPunct="1"/>
            <a:r>
              <a:rPr lang="en-US" sz="1000" dirty="0"/>
              <a:t>Many things can influence how much pain a person feels.  Some people simply have a higher sensitivity and feel more pain.  Stress, low mood or emotions, poor sleep and other factors may also make pain worse.</a:t>
            </a:r>
          </a:p>
          <a:p>
            <a:pPr eaLnBrk="1" hangingPunct="1"/>
            <a:endParaRPr lang="en-US" sz="1000" dirty="0"/>
          </a:p>
          <a:p>
            <a:pPr eaLnBrk="1" hangingPunct="1"/>
            <a:r>
              <a:rPr lang="en-US" sz="1000" dirty="0"/>
              <a:t>Second, we see </a:t>
            </a:r>
            <a:r>
              <a:rPr lang="en-US" sz="1000" b="1" u="sng" dirty="0"/>
              <a:t>swelling</a:t>
            </a:r>
            <a:r>
              <a:rPr lang="en-US" sz="1000" b="1" dirty="0"/>
              <a:t>.  </a:t>
            </a:r>
            <a:r>
              <a:rPr lang="en-US" sz="1000" dirty="0"/>
              <a:t>Some types of arthritis cause the skin over the affected joint to become red and swollen, feeling warm to the touch.</a:t>
            </a:r>
          </a:p>
          <a:p>
            <a:pPr eaLnBrk="1" hangingPunct="1"/>
            <a:endParaRPr lang="en-US" sz="1000" dirty="0"/>
          </a:p>
          <a:p>
            <a:pPr eaLnBrk="1" hangingPunct="1"/>
            <a:r>
              <a:rPr lang="en-US" sz="1000" dirty="0"/>
              <a:t>Next, your joints may feel </a:t>
            </a:r>
            <a:r>
              <a:rPr lang="en-US" sz="1000" b="1" u="sng" dirty="0"/>
              <a:t>stiff</a:t>
            </a:r>
            <a:r>
              <a:rPr lang="en-US" sz="1000" b="1" dirty="0"/>
              <a:t>, </a:t>
            </a:r>
            <a:r>
              <a:rPr lang="en-US" sz="1000" dirty="0"/>
              <a:t>especially when waking up in the morning or after sitting at a desk or riding in a car for a long time.</a:t>
            </a:r>
          </a:p>
          <a:p>
            <a:pPr eaLnBrk="1" hangingPunct="1"/>
            <a:endParaRPr lang="en-US" sz="1000" dirty="0"/>
          </a:p>
          <a:p>
            <a:pPr eaLnBrk="1" hangingPunct="1"/>
            <a:r>
              <a:rPr lang="en-US" sz="1000" dirty="0"/>
              <a:t>Finally, you may also notice </a:t>
            </a:r>
            <a:r>
              <a:rPr lang="en-US" sz="1000" b="1" u="sng" dirty="0"/>
              <a:t>difficulty moving</a:t>
            </a:r>
            <a:r>
              <a:rPr lang="en-US" sz="1000" b="1" dirty="0"/>
              <a:t> </a:t>
            </a:r>
            <a:r>
              <a:rPr lang="en-US" sz="1000" dirty="0"/>
              <a:t>a joint due to any of the three above: pain, swelling or stiffness.  </a:t>
            </a:r>
          </a:p>
          <a:p>
            <a:pPr eaLnBrk="1" hangingPunct="1"/>
            <a:endParaRPr lang="en-US" sz="1000" dirty="0"/>
          </a:p>
          <a:p>
            <a:pPr eaLnBrk="1" hangingPunct="1"/>
            <a:r>
              <a:rPr lang="en-US" sz="1000" dirty="0"/>
              <a:t>If you have any of these </a:t>
            </a:r>
            <a:r>
              <a:rPr lang="en-US" sz="1000" dirty="0" smtClean="0"/>
              <a:t>“4 warning </a:t>
            </a:r>
            <a:r>
              <a:rPr lang="en-US" sz="1000" dirty="0"/>
              <a:t>signs” in or around a joint and they </a:t>
            </a:r>
            <a:r>
              <a:rPr lang="en-US" sz="1000" b="1" dirty="0"/>
              <a:t>last more than two weeks</a:t>
            </a:r>
            <a:r>
              <a:rPr lang="en-US" sz="1000" dirty="0"/>
              <a:t>, </a:t>
            </a:r>
            <a:r>
              <a:rPr lang="en-US" sz="1000" dirty="0" smtClean="0"/>
              <a:t>seek </a:t>
            </a:r>
            <a:r>
              <a:rPr lang="en-US" sz="1000" dirty="0"/>
              <a:t>medical advice..</a:t>
            </a:r>
          </a:p>
          <a:p>
            <a:pPr eaLnBrk="1" hangingPunct="1"/>
            <a:r>
              <a:rPr lang="en-US" sz="900"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6AA393B8-40AE-48CF-B44D-23CCBE21EF5E}" type="slidenum">
              <a:rPr lang="en-US" sz="1200"/>
              <a:pPr/>
              <a:t>11</a:t>
            </a:fld>
            <a:endParaRPr lang="en-US" sz="1200"/>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p:spPr>
        <p:txBody>
          <a:bodyPr/>
          <a:lstStyle/>
          <a:p>
            <a:pPr eaLnBrk="1" hangingPunct="1"/>
            <a:r>
              <a:rPr lang="en-US" dirty="0" smtClean="0"/>
              <a:t>A </a:t>
            </a:r>
            <a:r>
              <a:rPr lang="en-US" dirty="0"/>
              <a:t>large part of understanding arthritis treatment and managing the disease comes with knowing which type of arthritis you have.  If you know you have arthritis but aren’t sure which type you have, call your health care provider or be sure to ask when you make your next visit.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CF7CE47E-0FC8-4462-8FDD-A747F43F3738}" type="slidenum">
              <a:rPr lang="en-US" sz="1200"/>
              <a:pPr/>
              <a:t>12</a:t>
            </a:fld>
            <a:endParaRPr lang="en-US" sz="1200"/>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p:txBody>
          <a:bodyPr/>
          <a:lstStyle/>
          <a:p>
            <a:pPr eaLnBrk="1" hangingPunct="1">
              <a:defRPr/>
            </a:pPr>
            <a:r>
              <a:rPr lang="en-US" sz="1100" dirty="0"/>
              <a:t>Rheumatoid arthritis is </a:t>
            </a:r>
            <a:r>
              <a:rPr lang="en-US" sz="1100" dirty="0" smtClean="0"/>
              <a:t>a common </a:t>
            </a:r>
            <a:r>
              <a:rPr lang="en-US" sz="1100" dirty="0"/>
              <a:t>form of arthritis </a:t>
            </a:r>
            <a:r>
              <a:rPr lang="en-US" sz="1100" dirty="0" smtClean="0"/>
              <a:t>(1.3 million) and </a:t>
            </a:r>
            <a:r>
              <a:rPr lang="en-US" sz="1100" dirty="0"/>
              <a:t>is very different from osteoarthritis.  </a:t>
            </a:r>
          </a:p>
          <a:p>
            <a:pPr eaLnBrk="1" hangingPunct="1">
              <a:defRPr/>
            </a:pPr>
            <a:endParaRPr lang="en-US" sz="1100" dirty="0"/>
          </a:p>
          <a:p>
            <a:pPr eaLnBrk="1" hangingPunct="1">
              <a:defRPr/>
            </a:pPr>
            <a:r>
              <a:rPr lang="en-US" sz="1100" dirty="0"/>
              <a:t>Rheumatoid arthritis involves inflammation in the lining of joints that leads to warmth, decreased range of motion, swelling and pain in the joint.  RA tends to persist for many years and typically affects many different joints throughout the body,. And as you can see from this illustration, it can cause damage to the cartilage, bone, tendons and ligaments of the joints. </a:t>
            </a:r>
          </a:p>
          <a:p>
            <a:pPr eaLnBrk="1" hangingPunct="1">
              <a:defRPr/>
            </a:pPr>
            <a:endParaRPr lang="en-US" sz="1100" dirty="0"/>
          </a:p>
          <a:p>
            <a:pPr eaLnBrk="1" hangingPunct="1">
              <a:defRPr/>
            </a:pPr>
            <a:r>
              <a:rPr lang="en-US" sz="1100" dirty="0"/>
              <a:t>In rheumatoid arthritis the immune system reacts against parts of the joint.   In very simple terms, the immune system detects something in the joint that it thinks does not belong there and will attack most joints in the body, trying to get rid of it. When this happens, joints begin a long term breakdown of cartilage and bone. </a:t>
            </a:r>
          </a:p>
          <a:p>
            <a:pPr eaLnBrk="1" hangingPunct="1">
              <a:defRPr/>
            </a:pPr>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883" indent="-285724">
              <a:defRPr sz="2000">
                <a:solidFill>
                  <a:schemeClr val="tx1"/>
                </a:solidFill>
                <a:latin typeface="Arial" charset="0"/>
                <a:ea typeface="ＭＳ Ｐゴシック" pitchFamily="34" charset="-128"/>
              </a:defRPr>
            </a:lvl2pPr>
            <a:lvl3pPr marL="1142898" indent="-228580">
              <a:defRPr sz="2000">
                <a:solidFill>
                  <a:schemeClr val="tx1"/>
                </a:solidFill>
                <a:latin typeface="Arial" charset="0"/>
                <a:ea typeface="ＭＳ Ｐゴシック" pitchFamily="34" charset="-128"/>
              </a:defRPr>
            </a:lvl3pPr>
            <a:lvl4pPr marL="1600057" indent="-228580">
              <a:defRPr sz="2000">
                <a:solidFill>
                  <a:schemeClr val="tx1"/>
                </a:solidFill>
                <a:latin typeface="Arial" charset="0"/>
                <a:ea typeface="ＭＳ Ｐゴシック" pitchFamily="34" charset="-128"/>
              </a:defRPr>
            </a:lvl4pPr>
            <a:lvl5pPr marL="2057217" indent="-228580">
              <a:defRPr sz="2000">
                <a:solidFill>
                  <a:schemeClr val="tx1"/>
                </a:solidFill>
                <a:latin typeface="Arial" charset="0"/>
                <a:ea typeface="ＭＳ Ｐゴシック" pitchFamily="34" charset="-128"/>
              </a:defRPr>
            </a:lvl5pPr>
            <a:lvl6pPr marL="2514376" indent="-228580" eaLnBrk="0" fontAlgn="base" hangingPunct="0">
              <a:spcBef>
                <a:spcPct val="0"/>
              </a:spcBef>
              <a:spcAft>
                <a:spcPct val="0"/>
              </a:spcAft>
              <a:defRPr sz="2000">
                <a:solidFill>
                  <a:schemeClr val="tx1"/>
                </a:solidFill>
                <a:latin typeface="Arial" charset="0"/>
                <a:ea typeface="ＭＳ Ｐゴシック" pitchFamily="34" charset="-128"/>
              </a:defRPr>
            </a:lvl6pPr>
            <a:lvl7pPr marL="2971535" indent="-228580" eaLnBrk="0" fontAlgn="base" hangingPunct="0">
              <a:spcBef>
                <a:spcPct val="0"/>
              </a:spcBef>
              <a:spcAft>
                <a:spcPct val="0"/>
              </a:spcAft>
              <a:defRPr sz="2000">
                <a:solidFill>
                  <a:schemeClr val="tx1"/>
                </a:solidFill>
                <a:latin typeface="Arial" charset="0"/>
                <a:ea typeface="ＭＳ Ｐゴシック" pitchFamily="34" charset="-128"/>
              </a:defRPr>
            </a:lvl7pPr>
            <a:lvl8pPr marL="3428695" indent="-228580" eaLnBrk="0" fontAlgn="base" hangingPunct="0">
              <a:spcBef>
                <a:spcPct val="0"/>
              </a:spcBef>
              <a:spcAft>
                <a:spcPct val="0"/>
              </a:spcAft>
              <a:defRPr sz="2000">
                <a:solidFill>
                  <a:schemeClr val="tx1"/>
                </a:solidFill>
                <a:latin typeface="Arial" charset="0"/>
                <a:ea typeface="ＭＳ Ｐゴシック" pitchFamily="34" charset="-128"/>
              </a:defRPr>
            </a:lvl8pPr>
            <a:lvl9pPr marL="3885854" indent="-228580" eaLnBrk="0" fontAlgn="base" hangingPunct="0">
              <a:spcBef>
                <a:spcPct val="0"/>
              </a:spcBef>
              <a:spcAft>
                <a:spcPct val="0"/>
              </a:spcAft>
              <a:defRPr sz="2000">
                <a:solidFill>
                  <a:schemeClr val="tx1"/>
                </a:solidFill>
                <a:latin typeface="Arial" charset="0"/>
                <a:ea typeface="ＭＳ Ｐゴシック" pitchFamily="34" charset="-128"/>
              </a:defRPr>
            </a:lvl9pPr>
          </a:lstStyle>
          <a:p>
            <a:fld id="{E6B5DB72-40BA-4743-A933-845065070D9B}" type="slidenum">
              <a:rPr lang="en-US" sz="1200"/>
              <a:pPr/>
              <a:t>13</a:t>
            </a:fld>
            <a:endParaRPr lang="en-US" sz="1200"/>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xfrm>
            <a:off x="914400" y="4344026"/>
            <a:ext cx="5029200" cy="4418975"/>
          </a:xfrm>
        </p:spPr>
        <p:txBody>
          <a:bodyPr/>
          <a:lstStyle/>
          <a:p>
            <a:pPr eaLnBrk="1" hangingPunct="1">
              <a:defRPr/>
            </a:pPr>
            <a:r>
              <a:rPr lang="en-US" sz="900" dirty="0"/>
              <a:t>Osteoarthritis, also called degenerative joint disease, or “OA”, is the </a:t>
            </a:r>
            <a:r>
              <a:rPr lang="en-US" sz="900" b="1" i="1" dirty="0"/>
              <a:t>most common</a:t>
            </a:r>
            <a:r>
              <a:rPr lang="en-US" sz="900" b="1" dirty="0"/>
              <a:t> </a:t>
            </a:r>
            <a:r>
              <a:rPr lang="en-US" sz="900" dirty="0"/>
              <a:t>form of arthritis.</a:t>
            </a:r>
          </a:p>
          <a:p>
            <a:pPr eaLnBrk="1" hangingPunct="1">
              <a:defRPr/>
            </a:pPr>
            <a:endParaRPr lang="en-US" sz="900" dirty="0"/>
          </a:p>
          <a:p>
            <a:pPr eaLnBrk="1" hangingPunct="1">
              <a:defRPr/>
            </a:pPr>
            <a:r>
              <a:rPr lang="en-US" sz="900" dirty="0"/>
              <a:t>It affects more than 27 million people in the United States and is more common than diabetes.</a:t>
            </a:r>
          </a:p>
          <a:p>
            <a:pPr eaLnBrk="1" hangingPunct="1">
              <a:defRPr/>
            </a:pPr>
            <a:endParaRPr lang="en-US" sz="900" dirty="0"/>
          </a:p>
          <a:p>
            <a:pPr eaLnBrk="1" hangingPunct="1">
              <a:defRPr/>
            </a:pPr>
            <a:r>
              <a:rPr lang="en-US" sz="900" dirty="0"/>
              <a:t>Because osteoarthritis is most common in people who are older than 50, many people believe it is a normal part of aging.  But it isn’t.  It is a disease.  In fact, osteoarthritis can strike at any age.  For example, it is not uncommon for people who badly injure joints when they are young to develop osteoarthritis well before their mid- 60s.</a:t>
            </a:r>
          </a:p>
          <a:p>
            <a:pPr eaLnBrk="1" hangingPunct="1">
              <a:defRPr/>
            </a:pPr>
            <a:endParaRPr lang="en-US" sz="900" dirty="0"/>
          </a:p>
          <a:p>
            <a:pPr eaLnBrk="1" hangingPunct="1">
              <a:lnSpc>
                <a:spcPct val="90000"/>
              </a:lnSpc>
              <a:defRPr/>
            </a:pPr>
            <a:r>
              <a:rPr lang="en-US" sz="900" dirty="0"/>
              <a:t>There is no single cause of osteoarthritis.  However, there are several things that could be connected with its development, some of which we do have control over and some which we do not.</a:t>
            </a:r>
          </a:p>
          <a:p>
            <a:pPr eaLnBrk="1" hangingPunct="1">
              <a:lnSpc>
                <a:spcPct val="90000"/>
              </a:lnSpc>
              <a:defRPr/>
            </a:pPr>
            <a:endParaRPr lang="en-US" sz="900" dirty="0"/>
          </a:p>
          <a:p>
            <a:pPr eaLnBrk="1" hangingPunct="1">
              <a:lnSpc>
                <a:spcPct val="90000"/>
              </a:lnSpc>
              <a:defRPr/>
            </a:pPr>
            <a:r>
              <a:rPr lang="en-US" sz="900" dirty="0"/>
              <a:t>One of the risk factors we cannot control is </a:t>
            </a:r>
            <a:r>
              <a:rPr lang="en-US" sz="900" b="1" dirty="0"/>
              <a:t> </a:t>
            </a:r>
            <a:r>
              <a:rPr lang="en-US" sz="900" u="sng" dirty="0"/>
              <a:t>Age</a:t>
            </a:r>
            <a:r>
              <a:rPr lang="en-US" sz="900" dirty="0"/>
              <a:t>.  We know that as we get older we are more likely to develop osteoarthritis.  </a:t>
            </a:r>
          </a:p>
          <a:p>
            <a:pPr eaLnBrk="1" hangingPunct="1">
              <a:lnSpc>
                <a:spcPct val="90000"/>
              </a:lnSpc>
              <a:defRPr/>
            </a:pPr>
            <a:endParaRPr lang="en-US" sz="900" dirty="0"/>
          </a:p>
          <a:p>
            <a:pPr eaLnBrk="1" hangingPunct="1">
              <a:lnSpc>
                <a:spcPct val="90000"/>
              </a:lnSpc>
              <a:defRPr/>
            </a:pPr>
            <a:r>
              <a:rPr lang="en-US" sz="900" dirty="0"/>
              <a:t>Another factor is </a:t>
            </a:r>
            <a:r>
              <a:rPr lang="en-US" sz="900" u="sng" dirty="0"/>
              <a:t>joint injury.  </a:t>
            </a:r>
            <a:r>
              <a:rPr lang="en-US" sz="900" dirty="0"/>
              <a:t>People are also more likely to be diagnosed with osteoarthritis if there has been some kind of injury or trauma to a joint earlier in life.  Something like a car accident or if we injured ourselves as kids. </a:t>
            </a:r>
          </a:p>
          <a:p>
            <a:pPr eaLnBrk="1" hangingPunct="1">
              <a:lnSpc>
                <a:spcPct val="90000"/>
              </a:lnSpc>
              <a:defRPr/>
            </a:pPr>
            <a:endParaRPr lang="en-US" sz="900" dirty="0"/>
          </a:p>
          <a:p>
            <a:pPr eaLnBrk="1" hangingPunct="1">
              <a:lnSpc>
                <a:spcPct val="90000"/>
              </a:lnSpc>
              <a:defRPr/>
            </a:pPr>
            <a:r>
              <a:rPr lang="en-US" sz="900" dirty="0"/>
              <a:t>Last,  </a:t>
            </a:r>
            <a:r>
              <a:rPr lang="en-US" sz="900" u="sng" dirty="0"/>
              <a:t>inherited traits or genetics</a:t>
            </a:r>
            <a:r>
              <a:rPr lang="en-US" sz="900" dirty="0"/>
              <a:t> from our parents are also things we cannot control but  do play a large part in deciding who gets osteoarthritis.  </a:t>
            </a:r>
            <a:endParaRPr lang="en-US" sz="900" dirty="0" smtClean="0"/>
          </a:p>
          <a:p>
            <a:pPr eaLnBrk="1" hangingPunct="1">
              <a:lnSpc>
                <a:spcPct val="90000"/>
              </a:lnSpc>
              <a:defRPr/>
            </a:pPr>
            <a:endParaRPr lang="en-US" sz="900" dirty="0"/>
          </a:p>
          <a:p>
            <a:pPr eaLnBrk="1" hangingPunct="1">
              <a:lnSpc>
                <a:spcPct val="90000"/>
              </a:lnSpc>
              <a:defRPr/>
            </a:pPr>
            <a:r>
              <a:rPr lang="en-US" sz="900" dirty="0" smtClean="0"/>
              <a:t>Because OA is the most common, that is the form that we will use in the presentation today for our examples and information.  </a:t>
            </a:r>
            <a:endParaRPr lang="en-US" sz="900" dirty="0"/>
          </a:p>
          <a:p>
            <a:pPr eaLnBrk="1" hangingPunct="1">
              <a:lnSpc>
                <a:spcPct val="90000"/>
              </a:lnSpc>
              <a:defRPr/>
            </a:pPr>
            <a:endParaRPr lang="en-US" sz="900" i="1" dirty="0"/>
          </a:p>
          <a:p>
            <a:pPr eaLnBrk="1" hangingPunct="1">
              <a:lnSpc>
                <a:spcPct val="90000"/>
              </a:lnSpc>
              <a:defRPr/>
            </a:pPr>
            <a:endParaRPr lang="en-US" sz="900" dirty="0"/>
          </a:p>
          <a:p>
            <a:pPr eaLnBrk="1" hangingPunct="1">
              <a:defRPr/>
            </a:pPr>
            <a:endParaRPr lang="en-US"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29CA16-3C6F-436E-8B4F-508AF525576E}"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CBDB0-9135-4BC7-ADF9-F3840508F6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9CA16-3C6F-436E-8B4F-508AF525576E}"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CBDB0-9135-4BC7-ADF9-F3840508F6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C29CA16-3C6F-436E-8B4F-508AF525576E}"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CBDB0-9135-4BC7-ADF9-F3840508F6D7}"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9CA16-3C6F-436E-8B4F-508AF525576E}"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CBDB0-9135-4BC7-ADF9-F3840508F6D7}"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9CA16-3C6F-436E-8B4F-508AF525576E}" type="datetimeFigureOut">
              <a:rPr lang="en-US" smtClean="0"/>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CBDB0-9135-4BC7-ADF9-F3840508F6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C29CA16-3C6F-436E-8B4F-508AF525576E}"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CBDB0-9135-4BC7-ADF9-F3840508F6D7}"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29CA16-3C6F-436E-8B4F-508AF525576E}" type="datetimeFigureOut">
              <a:rPr lang="en-US" smtClean="0"/>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CBDB0-9135-4BC7-ADF9-F3840508F6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9CA16-3C6F-436E-8B4F-508AF525576E}" type="datetimeFigureOut">
              <a:rPr lang="en-US" smtClean="0"/>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CBDB0-9135-4BC7-ADF9-F3840508F6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C29CA16-3C6F-436E-8B4F-508AF525576E}" type="datetimeFigureOut">
              <a:rPr lang="en-US" smtClean="0"/>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CBDB0-9135-4BC7-ADF9-F3840508F6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C29CA16-3C6F-436E-8B4F-508AF525576E}"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CBDB0-9135-4BC7-ADF9-F3840508F6D7}"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9CA16-3C6F-436E-8B4F-508AF525576E}" type="datetimeFigureOut">
              <a:rPr lang="en-US" smtClean="0"/>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CBDB0-9135-4BC7-ADF9-F3840508F6D7}"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C29CA16-3C6F-436E-8B4F-508AF525576E}" type="datetimeFigureOut">
              <a:rPr lang="en-US" smtClean="0"/>
              <a:t>11/18/2014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57CBDB0-9135-4BC7-ADF9-F3840508F6D7}"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rthritis.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www.ncoa.org/" TargetMode="External"/><Relationship Id="rId4" Type="http://schemas.openxmlformats.org/officeDocument/2006/relationships/hyperlink" Target="http://theacpa.org/condition/arthriti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grability.org/" TargetMode="External"/><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agrability.org/Toolbox/"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aN_6rRsnrLMk5M&amp;tbnid=QhDl6izitSA_OM:&amp;ved=0CAUQjRw&amp;url=http://ornithologyexchange.org/forums/blog/4/entry-720-now-supported-sign-in-via-facebook-or-twitter/&amp;ei=Est7UvT_BY-kkQeu4YCwDg&amp;bvm=bv.56146854,d.eW0&amp;psig=AFQjCNHWcyzNEUwD1jW-1MfO4xa-YJh0aw&amp;ust=1383931006371317" TargetMode="External"/><Relationship Id="rId3" Type="http://schemas.openxmlformats.org/officeDocument/2006/relationships/hyperlink" Target="mailto:awolfe@arthritis.org" TargetMode="External"/><Relationship Id="rId7"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7.tiff"/><Relationship Id="rId5" Type="http://schemas.openxmlformats.org/officeDocument/2006/relationships/image" Target="../media/image2.jpeg"/><Relationship Id="rId4" Type="http://schemas.openxmlformats.org/officeDocument/2006/relationships/hyperlink" Target="http://www.arthritis-ag.org/" TargetMode="External"/><Relationship Id="rId9"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5"/>
          <p:cNvSpPr txBox="1">
            <a:spLocks noChangeArrowheads="1"/>
          </p:cNvSpPr>
          <p:nvPr/>
        </p:nvSpPr>
        <p:spPr bwMode="auto">
          <a:xfrm>
            <a:off x="626918" y="4191000"/>
            <a:ext cx="78486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ts val="900"/>
              </a:spcBef>
            </a:pPr>
            <a:r>
              <a:rPr lang="en-US" sz="1800" b="1" dirty="0" smtClean="0">
                <a:latin typeface="+mn-lt"/>
              </a:rPr>
              <a:t>Amber D. Wolfe, BS</a:t>
            </a:r>
            <a:r>
              <a:rPr lang="en-US" sz="1800" dirty="0" smtClean="0">
                <a:latin typeface="+mn-lt"/>
              </a:rPr>
              <a:t>-</a:t>
            </a:r>
            <a:r>
              <a:rPr lang="en-US" sz="1800" b="1" dirty="0" smtClean="0">
                <a:latin typeface="+mn-lt"/>
              </a:rPr>
              <a:t> </a:t>
            </a:r>
            <a:r>
              <a:rPr lang="en-US" sz="1800" dirty="0" smtClean="0">
                <a:latin typeface="+mn-lt"/>
              </a:rPr>
              <a:t>AgrAbility Project Coordinator</a:t>
            </a:r>
          </a:p>
          <a:p>
            <a:pPr algn="ctr">
              <a:spcBef>
                <a:spcPts val="900"/>
              </a:spcBef>
            </a:pPr>
            <a:r>
              <a:rPr lang="en-US" sz="1800" dirty="0">
                <a:latin typeface="+mn-lt"/>
              </a:rPr>
              <a:t>Arthritis Foundation, Heartland </a:t>
            </a:r>
            <a:r>
              <a:rPr lang="en-US" sz="1800" dirty="0" smtClean="0">
                <a:latin typeface="+mn-lt"/>
              </a:rPr>
              <a:t>Region</a:t>
            </a:r>
          </a:p>
          <a:p>
            <a:pPr algn="ctr">
              <a:spcBef>
                <a:spcPts val="900"/>
              </a:spcBef>
            </a:pPr>
            <a:r>
              <a:rPr lang="en-US" sz="1800" dirty="0" smtClean="0">
                <a:latin typeface="+mn-lt"/>
              </a:rPr>
              <a:t>National </a:t>
            </a:r>
            <a:r>
              <a:rPr lang="en-US" sz="1800" dirty="0">
                <a:latin typeface="+mn-lt"/>
              </a:rPr>
              <a:t>AgrAbility </a:t>
            </a:r>
            <a:r>
              <a:rPr lang="en-US" sz="1800" dirty="0" smtClean="0">
                <a:latin typeface="+mn-lt"/>
              </a:rPr>
              <a:t>Project- Purdue University</a:t>
            </a:r>
          </a:p>
        </p:txBody>
      </p:sp>
      <p:pic>
        <p:nvPicPr>
          <p:cNvPr id="5" name="Picture 5" descr="agrMDns.jpg"/>
          <p:cNvPicPr>
            <a:picLocks noChangeAspect="1"/>
          </p:cNvPicPr>
          <p:nvPr/>
        </p:nvPicPr>
        <p:blipFill>
          <a:blip r:embed="rId3" cstate="print"/>
          <a:srcRect/>
          <a:stretch>
            <a:fillRect/>
          </a:stretch>
        </p:blipFill>
        <p:spPr bwMode="auto">
          <a:xfrm>
            <a:off x="381001" y="422731"/>
            <a:ext cx="3276600" cy="878969"/>
          </a:xfrm>
          <a:prstGeom prst="rect">
            <a:avLst/>
          </a:prstGeom>
          <a:noFill/>
          <a:ln w="9525">
            <a:noFill/>
            <a:miter lim="800000"/>
            <a:headEnd/>
            <a:tailEnd/>
          </a:ln>
        </p:spPr>
      </p:pic>
      <p:sp>
        <p:nvSpPr>
          <p:cNvPr id="6" name="Rounded Rectangle 5"/>
          <p:cNvSpPr/>
          <p:nvPr/>
        </p:nvSpPr>
        <p:spPr>
          <a:xfrm>
            <a:off x="647700" y="1600200"/>
            <a:ext cx="7848600" cy="2438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solidFill>
                  <a:schemeClr val="tx1"/>
                </a:solidFill>
                <a:latin typeface="Rockwell Condensed" pitchFamily="18" charset="0"/>
              </a:rPr>
              <a:t>Arthritis Pain Management</a:t>
            </a:r>
          </a:p>
          <a:p>
            <a:pPr algn="ctr" fontAlgn="auto">
              <a:spcBef>
                <a:spcPts val="0"/>
              </a:spcBef>
              <a:spcAft>
                <a:spcPts val="0"/>
              </a:spcAft>
              <a:defRPr/>
            </a:pPr>
            <a:endParaRPr lang="en-US" sz="800" b="1" i="1" dirty="0" smtClean="0">
              <a:solidFill>
                <a:schemeClr val="tx1"/>
              </a:solidFill>
            </a:endParaRPr>
          </a:p>
          <a:p>
            <a:pPr algn="ctr" fontAlgn="auto">
              <a:spcBef>
                <a:spcPts val="0"/>
              </a:spcBef>
              <a:spcAft>
                <a:spcPts val="0"/>
              </a:spcAft>
              <a:defRPr/>
            </a:pPr>
            <a:endParaRPr lang="en-US" sz="800" b="1" i="1" dirty="0" smtClean="0">
              <a:solidFill>
                <a:schemeClr val="tx1"/>
              </a:solidFill>
            </a:endParaRPr>
          </a:p>
          <a:p>
            <a:pPr algn="ctr" fontAlgn="auto">
              <a:spcBef>
                <a:spcPts val="0"/>
              </a:spcBef>
              <a:spcAft>
                <a:spcPts val="0"/>
              </a:spcAft>
              <a:defRPr/>
            </a:pPr>
            <a:r>
              <a:rPr lang="en-US" sz="2400" b="1" i="1" dirty="0" smtClean="0">
                <a:solidFill>
                  <a:schemeClr val="tx1"/>
                </a:solidFill>
              </a:rPr>
              <a:t>Methods of managing arthritis pain, impacts of arthritis on the quality of life, essential concepts about pain, and options for pain management.</a:t>
            </a:r>
            <a:endParaRPr lang="en-US" sz="2400" b="1" i="1" dirty="0">
              <a:solidFill>
                <a:schemeClr val="tx1"/>
              </a:solidFill>
              <a:latin typeface="Harrington" pitchFamily="8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592795"/>
            <a:ext cx="1524000" cy="59097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533699"/>
            <a:ext cx="1874520" cy="657035"/>
          </a:xfrm>
          <a:prstGeom prst="rect">
            <a:avLst/>
          </a:prstGeom>
        </p:spPr>
      </p:pic>
      <p:sp>
        <p:nvSpPr>
          <p:cNvPr id="9" name="Footer Placeholder 4"/>
          <p:cNvSpPr>
            <a:spLocks noGrp="1"/>
          </p:cNvSpPr>
          <p:nvPr>
            <p:ph type="ftr" sz="quarter" idx="11"/>
          </p:nvPr>
        </p:nvSpPr>
        <p:spPr>
          <a:xfrm>
            <a:off x="2895600" y="6356350"/>
            <a:ext cx="3581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800" dirty="0" smtClean="0"/>
              <a:t>Purdue University is an Equal Opportunity/Equal Access institution</a:t>
            </a:r>
          </a:p>
          <a:p>
            <a:r>
              <a:rPr lang="en-US" sz="800" dirty="0" smtClean="0"/>
              <a:t>USDA/NIFE Special Project 2012-41590-20173.</a:t>
            </a:r>
          </a:p>
        </p:txBody>
      </p:sp>
    </p:spTree>
    <p:extLst>
      <p:ext uri="{BB962C8B-B14F-4D97-AF65-F5344CB8AC3E}">
        <p14:creationId xmlns:p14="http://schemas.microsoft.com/office/powerpoint/2010/main" val="3558004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normAutofit/>
          </a:bodyPr>
          <a:lstStyle/>
          <a:p>
            <a:pPr eaLnBrk="1" hangingPunct="1"/>
            <a:r>
              <a:rPr lang="en-US" sz="3600" b="1" dirty="0" smtClean="0"/>
              <a:t>WARNING SIGNS OF ARTHRITIS:</a:t>
            </a:r>
            <a:br>
              <a:rPr lang="en-US" sz="3600" b="1" dirty="0" smtClean="0"/>
            </a:br>
            <a:r>
              <a:rPr lang="en-US" sz="3200" dirty="0" smtClean="0"/>
              <a:t>When to visit your health care provider</a:t>
            </a:r>
          </a:p>
        </p:txBody>
      </p:sp>
      <p:sp>
        <p:nvSpPr>
          <p:cNvPr id="2" name="Content Placeholder 1"/>
          <p:cNvSpPr>
            <a:spLocks noGrp="1"/>
          </p:cNvSpPr>
          <p:nvPr>
            <p:ph sz="quarter" idx="14"/>
          </p:nvPr>
        </p:nvSpPr>
        <p:spPr>
          <a:xfrm>
            <a:off x="381000" y="3371850"/>
            <a:ext cx="4038600" cy="2667000"/>
          </a:xfrm>
        </p:spPr>
        <p:txBody>
          <a:bodyPr>
            <a:normAutofit/>
          </a:bodyPr>
          <a:lstStyle/>
          <a:p>
            <a:pPr>
              <a:buFontTx/>
              <a:buChar char="•"/>
            </a:pPr>
            <a:r>
              <a:rPr lang="en-US" sz="2800" dirty="0">
                <a:solidFill>
                  <a:schemeClr val="tx1"/>
                </a:solidFill>
              </a:rPr>
              <a:t>Pain</a:t>
            </a:r>
          </a:p>
          <a:p>
            <a:pPr>
              <a:buFontTx/>
              <a:buChar char="•"/>
            </a:pPr>
            <a:r>
              <a:rPr lang="en-US" sz="2800" dirty="0">
                <a:solidFill>
                  <a:schemeClr val="tx1"/>
                </a:solidFill>
              </a:rPr>
              <a:t>Swelling around a </a:t>
            </a:r>
            <a:r>
              <a:rPr lang="en-US" sz="2800" dirty="0" smtClean="0">
                <a:solidFill>
                  <a:schemeClr val="tx1"/>
                </a:solidFill>
              </a:rPr>
              <a:t>joint</a:t>
            </a:r>
            <a:endParaRPr lang="en-US" sz="2800" dirty="0">
              <a:solidFill>
                <a:schemeClr val="tx1"/>
              </a:solidFill>
            </a:endParaRPr>
          </a:p>
          <a:p>
            <a:pPr>
              <a:buFontTx/>
              <a:buChar char="•"/>
            </a:pPr>
            <a:r>
              <a:rPr lang="en-US" sz="2800" dirty="0">
                <a:solidFill>
                  <a:schemeClr val="tx1"/>
                </a:solidFill>
              </a:rPr>
              <a:t>Stiffness</a:t>
            </a:r>
          </a:p>
          <a:p>
            <a:pPr>
              <a:buFontTx/>
              <a:buChar char="•"/>
            </a:pPr>
            <a:r>
              <a:rPr lang="en-US" sz="2800" dirty="0">
                <a:solidFill>
                  <a:schemeClr val="tx1"/>
                </a:solidFill>
              </a:rPr>
              <a:t>Difficulty moving a joint</a:t>
            </a:r>
          </a:p>
        </p:txBody>
      </p:sp>
      <p:pic>
        <p:nvPicPr>
          <p:cNvPr id="11266" name="Picture 2" descr="http://mntales.files.wordpress.com/2013/04/dsc_7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933700"/>
            <a:ext cx="3778451"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idx="1"/>
          </p:nvPr>
        </p:nvSpPr>
        <p:spPr>
          <a:xfrm>
            <a:off x="381000" y="2895601"/>
            <a:ext cx="7899400" cy="3962400"/>
          </a:xfrm>
        </p:spPr>
        <p:txBody>
          <a:bodyPr>
            <a:normAutofit/>
          </a:bodyPr>
          <a:lstStyle/>
          <a:p>
            <a:pPr>
              <a:buNone/>
            </a:pPr>
            <a:r>
              <a:rPr lang="en-US" b="1" dirty="0">
                <a:solidFill>
                  <a:schemeClr val="tx1"/>
                </a:solidFill>
              </a:rPr>
              <a:t> What does “arthritis” mean?</a:t>
            </a:r>
          </a:p>
          <a:p>
            <a:pPr>
              <a:buNone/>
            </a:pPr>
            <a:r>
              <a:rPr lang="en-US" dirty="0">
                <a:solidFill>
                  <a:schemeClr val="tx1"/>
                </a:solidFill>
              </a:rPr>
              <a:t>   </a:t>
            </a:r>
            <a:r>
              <a:rPr lang="en-US" dirty="0" err="1">
                <a:solidFill>
                  <a:schemeClr val="tx1"/>
                </a:solidFill>
              </a:rPr>
              <a:t>Arth</a:t>
            </a:r>
            <a:r>
              <a:rPr lang="en-US" dirty="0">
                <a:solidFill>
                  <a:schemeClr val="tx1"/>
                </a:solidFill>
              </a:rPr>
              <a:t>   +     </a:t>
            </a:r>
            <a:r>
              <a:rPr lang="en-US" dirty="0" err="1">
                <a:solidFill>
                  <a:schemeClr val="tx1"/>
                </a:solidFill>
              </a:rPr>
              <a:t>Itis</a:t>
            </a:r>
            <a:r>
              <a:rPr lang="en-US" dirty="0">
                <a:solidFill>
                  <a:schemeClr val="tx1"/>
                </a:solidFill>
              </a:rPr>
              <a:t> = </a:t>
            </a:r>
            <a:r>
              <a:rPr lang="en-US" dirty="0" smtClean="0">
                <a:solidFill>
                  <a:schemeClr val="tx1"/>
                </a:solidFill>
              </a:rPr>
              <a:t>   Inflammation </a:t>
            </a:r>
            <a:r>
              <a:rPr lang="en-US" dirty="0">
                <a:solidFill>
                  <a:schemeClr val="tx1"/>
                </a:solidFill>
              </a:rPr>
              <a:t>of joints</a:t>
            </a:r>
          </a:p>
          <a:p>
            <a:pPr>
              <a:buNone/>
            </a:pPr>
            <a:r>
              <a:rPr lang="en-US" dirty="0">
                <a:solidFill>
                  <a:schemeClr val="tx1"/>
                </a:solidFill>
              </a:rPr>
              <a:t>   (joint)  (inflammation</a:t>
            </a:r>
            <a:r>
              <a:rPr lang="en-US" dirty="0" smtClean="0">
                <a:solidFill>
                  <a:schemeClr val="tx1"/>
                </a:solidFill>
              </a:rPr>
              <a:t>)</a:t>
            </a:r>
          </a:p>
          <a:p>
            <a:pPr>
              <a:buNone/>
            </a:pPr>
            <a:endParaRPr lang="en-US" dirty="0"/>
          </a:p>
          <a:p>
            <a:pPr eaLnBrk="1" hangingPunct="1">
              <a:lnSpc>
                <a:spcPct val="90000"/>
              </a:lnSpc>
            </a:pPr>
            <a:r>
              <a:rPr lang="en-US" dirty="0" smtClean="0">
                <a:solidFill>
                  <a:schemeClr val="tx1"/>
                </a:solidFill>
              </a:rPr>
              <a:t>Osteoarthritis</a:t>
            </a:r>
          </a:p>
          <a:p>
            <a:pPr eaLnBrk="1" hangingPunct="1">
              <a:lnSpc>
                <a:spcPct val="90000"/>
              </a:lnSpc>
            </a:pPr>
            <a:endParaRPr lang="en-US" sz="1000" dirty="0" smtClean="0">
              <a:solidFill>
                <a:schemeClr val="tx1"/>
              </a:solidFill>
            </a:endParaRPr>
          </a:p>
          <a:p>
            <a:pPr eaLnBrk="1" hangingPunct="1">
              <a:lnSpc>
                <a:spcPct val="90000"/>
              </a:lnSpc>
            </a:pPr>
            <a:r>
              <a:rPr lang="en-US" dirty="0" smtClean="0">
                <a:solidFill>
                  <a:schemeClr val="tx1"/>
                </a:solidFill>
              </a:rPr>
              <a:t>Rheumatoid Arthritis</a:t>
            </a:r>
          </a:p>
          <a:p>
            <a:pPr eaLnBrk="1" hangingPunct="1">
              <a:lnSpc>
                <a:spcPct val="90000"/>
              </a:lnSpc>
            </a:pPr>
            <a:endParaRPr lang="en-US" sz="1000" dirty="0" smtClean="0">
              <a:solidFill>
                <a:schemeClr val="tx1"/>
              </a:solidFill>
            </a:endParaRPr>
          </a:p>
          <a:p>
            <a:pPr eaLnBrk="1" hangingPunct="1">
              <a:lnSpc>
                <a:spcPct val="90000"/>
              </a:lnSpc>
            </a:pPr>
            <a:r>
              <a:rPr lang="en-US" dirty="0" smtClean="0">
                <a:solidFill>
                  <a:schemeClr val="tx1"/>
                </a:solidFill>
              </a:rPr>
              <a:t>Over 100 related forms of arthritis diseases and disabilities</a:t>
            </a:r>
          </a:p>
          <a:p>
            <a:pPr eaLnBrk="1" hangingPunct="1">
              <a:lnSpc>
                <a:spcPct val="90000"/>
              </a:lnSpc>
            </a:pPr>
            <a:endParaRPr lang="en-US" sz="1000" dirty="0" smtClean="0">
              <a:solidFill>
                <a:schemeClr val="bg1"/>
              </a:solidFill>
            </a:endParaRPr>
          </a:p>
          <a:p>
            <a:pPr eaLnBrk="1" hangingPunct="1">
              <a:lnSpc>
                <a:spcPct val="90000"/>
              </a:lnSpc>
              <a:buFontTx/>
              <a:buNone/>
            </a:pPr>
            <a:endParaRPr lang="en-US" dirty="0" smtClean="0">
              <a:solidFill>
                <a:schemeClr val="bg1"/>
              </a:solidFill>
            </a:endParaRPr>
          </a:p>
          <a:p>
            <a:pPr eaLnBrk="1" hangingPunct="1">
              <a:lnSpc>
                <a:spcPct val="90000"/>
              </a:lnSpc>
            </a:pPr>
            <a:endParaRPr lang="en-US" dirty="0" smtClean="0">
              <a:solidFill>
                <a:schemeClr val="bg1"/>
              </a:solidFill>
            </a:endParaRPr>
          </a:p>
        </p:txBody>
      </p:sp>
      <p:sp>
        <p:nvSpPr>
          <p:cNvPr id="7171" name="Rectangle 3"/>
          <p:cNvSpPr>
            <a:spLocks noGrp="1" noChangeArrowheads="1"/>
          </p:cNvSpPr>
          <p:nvPr>
            <p:ph type="title"/>
          </p:nvPr>
        </p:nvSpPr>
        <p:spPr/>
        <p:txBody>
          <a:bodyPr>
            <a:normAutofit/>
          </a:bodyPr>
          <a:lstStyle/>
          <a:p>
            <a:pPr eaLnBrk="1" hangingPunct="1"/>
            <a:r>
              <a:rPr lang="en-US" sz="3600" b="1" dirty="0" smtClean="0"/>
              <a:t>COMMON TYPES OF ARTHRITIS</a:t>
            </a:r>
          </a:p>
        </p:txBody>
      </p:sp>
      <p:pic>
        <p:nvPicPr>
          <p:cNvPr id="4" name="Picture 14" descr="j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4800"/>
            <a:ext cx="3194131"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41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hotoRheum"/>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2819400"/>
            <a:ext cx="5410200" cy="3528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p:txBody>
          <a:bodyPr>
            <a:normAutofit/>
          </a:bodyPr>
          <a:lstStyle/>
          <a:p>
            <a:pPr eaLnBrk="1" hangingPunct="1"/>
            <a:r>
              <a:rPr lang="en-US" sz="3600" b="1" dirty="0" smtClean="0"/>
              <a:t>RHEUMATOID ARTHRITIS</a:t>
            </a:r>
          </a:p>
        </p:txBody>
      </p:sp>
    </p:spTree>
    <p:extLst>
      <p:ext uri="{BB962C8B-B14F-4D97-AF65-F5344CB8AC3E}">
        <p14:creationId xmlns:p14="http://schemas.microsoft.com/office/powerpoint/2010/main" val="526350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OSTEOARTHRITIS</a:t>
            </a:r>
          </a:p>
        </p:txBody>
      </p:sp>
      <p:pic>
        <p:nvPicPr>
          <p:cNvPr id="7" name="Picture 7" descr="OA slide"/>
          <p:cNvPicPr>
            <a:picLocks noChangeAspect="1" noChangeArrowheads="1"/>
          </p:cNvPicPr>
          <p:nvPr/>
        </p:nvPicPr>
        <p:blipFill rotWithShape="1">
          <a:blip r:embed="rId3">
            <a:extLst>
              <a:ext uri="{28A0092B-C50C-407E-A947-70E740481C1C}">
                <a14:useLocalDpi xmlns:a14="http://schemas.microsoft.com/office/drawing/2010/main" val="0"/>
              </a:ext>
            </a:extLst>
          </a:blip>
          <a:srcRect l="7536" t="19270" r="7970" b="31884"/>
          <a:stretch/>
        </p:blipFill>
        <p:spPr bwMode="auto">
          <a:xfrm>
            <a:off x="609600" y="2772228"/>
            <a:ext cx="8077200" cy="3502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982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idx="1"/>
          </p:nvPr>
        </p:nvSpPr>
        <p:spPr>
          <a:xfrm>
            <a:off x="457200" y="2971800"/>
            <a:ext cx="8382000" cy="3450696"/>
          </a:xfrm>
        </p:spPr>
        <p:txBody>
          <a:bodyPr>
            <a:normAutofit/>
          </a:bodyPr>
          <a:lstStyle/>
          <a:p>
            <a:pPr eaLnBrk="1" hangingPunct="1">
              <a:spcBef>
                <a:spcPct val="0"/>
              </a:spcBef>
            </a:pPr>
            <a:r>
              <a:rPr lang="en-US" dirty="0" smtClean="0">
                <a:solidFill>
                  <a:schemeClr val="tx1"/>
                </a:solidFill>
              </a:rPr>
              <a:t>Inflammation of joint tissues</a:t>
            </a:r>
          </a:p>
          <a:p>
            <a:pPr eaLnBrk="1" hangingPunct="1">
              <a:spcBef>
                <a:spcPct val="0"/>
              </a:spcBef>
            </a:pPr>
            <a:r>
              <a:rPr lang="en-US" dirty="0" smtClean="0">
                <a:solidFill>
                  <a:schemeClr val="tx1"/>
                </a:solidFill>
              </a:rPr>
              <a:t>Stress on a damaged joint when it bends and moves</a:t>
            </a:r>
          </a:p>
          <a:p>
            <a:pPr eaLnBrk="1" hangingPunct="1">
              <a:spcBef>
                <a:spcPct val="0"/>
              </a:spcBef>
            </a:pPr>
            <a:r>
              <a:rPr lang="en-US" dirty="0" smtClean="0">
                <a:solidFill>
                  <a:schemeClr val="tx1"/>
                </a:solidFill>
              </a:rPr>
              <a:t>Fatigue of the body</a:t>
            </a:r>
          </a:p>
          <a:p>
            <a:pPr eaLnBrk="1" hangingPunct="1">
              <a:spcBef>
                <a:spcPct val="0"/>
              </a:spcBef>
            </a:pPr>
            <a:r>
              <a:rPr lang="en-US" dirty="0" smtClean="0">
                <a:solidFill>
                  <a:schemeClr val="tx1"/>
                </a:solidFill>
              </a:rPr>
              <a:t>Nerves sending pain signals to brain	</a:t>
            </a:r>
          </a:p>
          <a:p>
            <a:pPr eaLnBrk="1" hangingPunct="1">
              <a:spcBef>
                <a:spcPct val="0"/>
              </a:spcBef>
            </a:pPr>
            <a:endParaRPr lang="en-US" dirty="0">
              <a:solidFill>
                <a:schemeClr val="tx1"/>
              </a:solidFill>
            </a:endParaRPr>
          </a:p>
          <a:p>
            <a:pPr eaLnBrk="1" hangingPunct="1">
              <a:spcBef>
                <a:spcPct val="0"/>
              </a:spcBef>
            </a:pPr>
            <a:r>
              <a:rPr lang="en-US" b="1" dirty="0" smtClean="0">
                <a:solidFill>
                  <a:schemeClr val="tx1"/>
                </a:solidFill>
              </a:rPr>
              <a:t>Acute Pain</a:t>
            </a:r>
            <a:r>
              <a:rPr lang="en-US" dirty="0" smtClean="0">
                <a:solidFill>
                  <a:schemeClr val="tx1"/>
                </a:solidFill>
              </a:rPr>
              <a:t>- short term, often related to an immediate injury</a:t>
            </a:r>
          </a:p>
          <a:p>
            <a:pPr eaLnBrk="1" hangingPunct="1">
              <a:spcBef>
                <a:spcPct val="0"/>
              </a:spcBef>
            </a:pPr>
            <a:endParaRPr lang="en-US" dirty="0" smtClean="0">
              <a:solidFill>
                <a:schemeClr val="tx1"/>
              </a:solidFill>
            </a:endParaRPr>
          </a:p>
          <a:p>
            <a:pPr eaLnBrk="1" hangingPunct="1">
              <a:spcBef>
                <a:spcPct val="0"/>
              </a:spcBef>
            </a:pPr>
            <a:r>
              <a:rPr lang="en-US" b="1" dirty="0" smtClean="0">
                <a:solidFill>
                  <a:schemeClr val="tx1"/>
                </a:solidFill>
              </a:rPr>
              <a:t>Chronic Pain</a:t>
            </a:r>
            <a:r>
              <a:rPr lang="en-US" dirty="0" smtClean="0">
                <a:solidFill>
                  <a:schemeClr val="tx1"/>
                </a:solidFill>
              </a:rPr>
              <a:t>- long-lasting, recurring	</a:t>
            </a:r>
            <a:r>
              <a:rPr lang="en-US" dirty="0" smtClean="0"/>
              <a:t>			</a:t>
            </a:r>
          </a:p>
        </p:txBody>
      </p:sp>
      <p:sp>
        <p:nvSpPr>
          <p:cNvPr id="13315" name="Rectangle 3"/>
          <p:cNvSpPr>
            <a:spLocks noGrp="1" noChangeArrowheads="1"/>
          </p:cNvSpPr>
          <p:nvPr>
            <p:ph type="title"/>
          </p:nvPr>
        </p:nvSpPr>
        <p:spPr/>
        <p:txBody>
          <a:bodyPr>
            <a:normAutofit/>
          </a:bodyPr>
          <a:lstStyle/>
          <a:p>
            <a:pPr eaLnBrk="1" hangingPunct="1"/>
            <a:r>
              <a:rPr lang="en-US" sz="3600" b="1" i="1" u="sng" dirty="0" smtClean="0"/>
              <a:t>WHY</a:t>
            </a:r>
            <a:r>
              <a:rPr lang="en-US" sz="3600" b="1" dirty="0" smtClean="0"/>
              <a:t> ARTHRITIS HURTS…</a:t>
            </a:r>
            <a:endParaRPr lang="en-US" sz="3200" dirty="0" smtClean="0"/>
          </a:p>
        </p:txBody>
      </p:sp>
    </p:spTree>
    <p:extLst>
      <p:ext uri="{BB962C8B-B14F-4D97-AF65-F5344CB8AC3E}">
        <p14:creationId xmlns:p14="http://schemas.microsoft.com/office/powerpoint/2010/main" val="344496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idx="1"/>
          </p:nvPr>
        </p:nvSpPr>
        <p:spPr>
          <a:xfrm>
            <a:off x="152400" y="2545023"/>
            <a:ext cx="7408333" cy="3450696"/>
          </a:xfrm>
        </p:spPr>
        <p:txBody>
          <a:bodyPr>
            <a:normAutofit/>
          </a:bodyPr>
          <a:lstStyle/>
          <a:p>
            <a:pPr eaLnBrk="1" hangingPunct="1">
              <a:spcBef>
                <a:spcPct val="0"/>
              </a:spcBef>
            </a:pPr>
            <a:r>
              <a:rPr lang="en-US" sz="2800" dirty="0" smtClean="0">
                <a:solidFill>
                  <a:schemeClr val="tx1"/>
                </a:solidFill>
              </a:rPr>
              <a:t>Loss of muscle strength</a:t>
            </a:r>
          </a:p>
          <a:p>
            <a:pPr eaLnBrk="1" hangingPunct="1">
              <a:spcBef>
                <a:spcPct val="0"/>
              </a:spcBef>
            </a:pPr>
            <a:r>
              <a:rPr lang="en-US" sz="2800" dirty="0" smtClean="0">
                <a:solidFill>
                  <a:schemeClr val="tx1"/>
                </a:solidFill>
              </a:rPr>
              <a:t>Decrease in mobility</a:t>
            </a:r>
          </a:p>
          <a:p>
            <a:pPr eaLnBrk="1" hangingPunct="1">
              <a:spcBef>
                <a:spcPct val="0"/>
              </a:spcBef>
            </a:pPr>
            <a:r>
              <a:rPr lang="en-US" sz="2800" dirty="0" smtClean="0">
                <a:solidFill>
                  <a:schemeClr val="tx1"/>
                </a:solidFill>
              </a:rPr>
              <a:t>Poor quality of sleep</a:t>
            </a:r>
          </a:p>
          <a:p>
            <a:pPr eaLnBrk="1" hangingPunct="1">
              <a:spcBef>
                <a:spcPct val="0"/>
              </a:spcBef>
            </a:pPr>
            <a:r>
              <a:rPr lang="en-US" sz="2800" dirty="0" smtClean="0">
                <a:solidFill>
                  <a:schemeClr val="tx1"/>
                </a:solidFill>
              </a:rPr>
              <a:t>Isolation</a:t>
            </a:r>
          </a:p>
          <a:p>
            <a:pPr eaLnBrk="1" hangingPunct="1">
              <a:spcBef>
                <a:spcPct val="0"/>
              </a:spcBef>
            </a:pPr>
            <a:r>
              <a:rPr lang="en-US" sz="2800" dirty="0" smtClean="0">
                <a:solidFill>
                  <a:schemeClr val="tx1"/>
                </a:solidFill>
              </a:rPr>
              <a:t>Depression	</a:t>
            </a:r>
          </a:p>
          <a:p>
            <a:pPr eaLnBrk="1" hangingPunct="1">
              <a:spcBef>
                <a:spcPct val="0"/>
              </a:spcBef>
            </a:pPr>
            <a:r>
              <a:rPr lang="en-US" sz="2800" dirty="0" smtClean="0">
                <a:solidFill>
                  <a:schemeClr val="tx1"/>
                </a:solidFill>
              </a:rPr>
              <a:t>Overall decrease in quality of life</a:t>
            </a:r>
            <a:r>
              <a:rPr lang="en-US" dirty="0" smtClean="0"/>
              <a:t>			</a:t>
            </a:r>
          </a:p>
        </p:txBody>
      </p:sp>
      <p:sp>
        <p:nvSpPr>
          <p:cNvPr id="13315" name="Rectangle 3"/>
          <p:cNvSpPr>
            <a:spLocks noGrp="1" noChangeArrowheads="1"/>
          </p:cNvSpPr>
          <p:nvPr>
            <p:ph type="title"/>
          </p:nvPr>
        </p:nvSpPr>
        <p:spPr/>
        <p:txBody>
          <a:bodyPr>
            <a:normAutofit/>
          </a:bodyPr>
          <a:lstStyle/>
          <a:p>
            <a:pPr eaLnBrk="1" hangingPunct="1"/>
            <a:r>
              <a:rPr lang="en-US" sz="3600" b="1" dirty="0" smtClean="0"/>
              <a:t>THE PITFALLS OF PAIN</a:t>
            </a:r>
            <a:endParaRPr lang="en-US" sz="3200" dirty="0" smtClean="0"/>
          </a:p>
        </p:txBody>
      </p:sp>
      <p:sp>
        <p:nvSpPr>
          <p:cNvPr id="4" name="Rectangle 3"/>
          <p:cNvSpPr/>
          <p:nvPr/>
        </p:nvSpPr>
        <p:spPr>
          <a:xfrm>
            <a:off x="2895600" y="5334000"/>
            <a:ext cx="6011582" cy="1323439"/>
          </a:xfrm>
          <a:prstGeom prst="rect">
            <a:avLst/>
          </a:prstGeom>
          <a:noFill/>
          <a:ln>
            <a:no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tx1"/>
                  </a:solidFill>
                </a:ln>
              </a:rPr>
              <a:t>Consequences of not </a:t>
            </a:r>
          </a:p>
          <a:p>
            <a:pPr algn="ctr"/>
            <a:r>
              <a:rPr lang="en-US" sz="4000" b="1" cap="none" spc="0" dirty="0" smtClean="0">
                <a:ln>
                  <a:solidFill>
                    <a:schemeClr val="tx1"/>
                  </a:solidFill>
                </a:ln>
              </a:rPr>
              <a:t>managing pain effectively!</a:t>
            </a:r>
            <a:endParaRPr lang="en-US" sz="4000" b="1" cap="none" spc="0" dirty="0">
              <a:ln>
                <a:solidFill>
                  <a:schemeClr val="tx1"/>
                </a:solidFill>
              </a:ln>
            </a:endParaRPr>
          </a:p>
        </p:txBody>
      </p:sp>
      <p:pic>
        <p:nvPicPr>
          <p:cNvPr id="7170" name="Picture 2" descr="http://unmarkedfoods.com/wp-content/uploads/2012/11/farmer2-300x1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519" y="2971800"/>
            <a:ext cx="28575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96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idx="1"/>
          </p:nvPr>
        </p:nvSpPr>
        <p:spPr>
          <a:xfrm>
            <a:off x="381000" y="2590800"/>
            <a:ext cx="4343401" cy="4267200"/>
          </a:xfrm>
        </p:spPr>
        <p:txBody>
          <a:bodyPr>
            <a:normAutofit fontScale="92500"/>
          </a:bodyPr>
          <a:lstStyle/>
          <a:p>
            <a:pPr marL="514350" indent="-514350" eaLnBrk="1" hangingPunct="1">
              <a:spcBef>
                <a:spcPct val="0"/>
              </a:spcBef>
              <a:buFont typeface="+mj-lt"/>
              <a:buAutoNum type="arabicPeriod"/>
            </a:pPr>
            <a:r>
              <a:rPr lang="en-US" sz="2600" dirty="0" smtClean="0">
                <a:solidFill>
                  <a:schemeClr val="tx1"/>
                </a:solidFill>
              </a:rPr>
              <a:t>Belief that pain is a normal part of getting older</a:t>
            </a:r>
          </a:p>
          <a:p>
            <a:pPr marL="457200" indent="-457200" eaLnBrk="1" hangingPunct="1">
              <a:spcBef>
                <a:spcPct val="0"/>
              </a:spcBef>
              <a:buFont typeface="+mj-lt"/>
              <a:buAutoNum type="arabicPeriod"/>
            </a:pPr>
            <a:endParaRPr lang="en-US" sz="1500" dirty="0" smtClean="0">
              <a:solidFill>
                <a:schemeClr val="tx1"/>
              </a:solidFill>
            </a:endParaRPr>
          </a:p>
          <a:p>
            <a:pPr marL="514350" indent="-514350" eaLnBrk="1" hangingPunct="1">
              <a:spcBef>
                <a:spcPct val="0"/>
              </a:spcBef>
              <a:buFont typeface="+mj-lt"/>
              <a:buAutoNum type="arabicPeriod"/>
            </a:pPr>
            <a:r>
              <a:rPr lang="en-US" sz="2600" dirty="0" smtClean="0">
                <a:solidFill>
                  <a:schemeClr val="tx1"/>
                </a:solidFill>
              </a:rPr>
              <a:t>Belief that nothing can be done for pain</a:t>
            </a:r>
          </a:p>
          <a:p>
            <a:pPr marL="457200" indent="-457200" eaLnBrk="1" hangingPunct="1">
              <a:spcBef>
                <a:spcPct val="0"/>
              </a:spcBef>
              <a:buFont typeface="+mj-lt"/>
              <a:buAutoNum type="arabicPeriod"/>
            </a:pPr>
            <a:endParaRPr lang="en-US" sz="1500" dirty="0" smtClean="0">
              <a:solidFill>
                <a:schemeClr val="tx1"/>
              </a:solidFill>
            </a:endParaRPr>
          </a:p>
          <a:p>
            <a:pPr marL="514350" indent="-514350" eaLnBrk="1" hangingPunct="1">
              <a:spcBef>
                <a:spcPct val="0"/>
              </a:spcBef>
              <a:buFont typeface="+mj-lt"/>
              <a:buAutoNum type="arabicPeriod"/>
            </a:pPr>
            <a:r>
              <a:rPr lang="en-US" sz="2600" dirty="0" smtClean="0">
                <a:solidFill>
                  <a:schemeClr val="tx1"/>
                </a:solidFill>
              </a:rPr>
              <a:t>Worry about pain medication and side effects</a:t>
            </a:r>
          </a:p>
          <a:p>
            <a:pPr marL="457200" indent="-457200" eaLnBrk="1" hangingPunct="1">
              <a:spcBef>
                <a:spcPct val="0"/>
              </a:spcBef>
              <a:buFont typeface="+mj-lt"/>
              <a:buAutoNum type="arabicPeriod"/>
            </a:pPr>
            <a:endParaRPr lang="en-US" sz="1500" dirty="0" smtClean="0">
              <a:solidFill>
                <a:schemeClr val="tx1"/>
              </a:solidFill>
            </a:endParaRPr>
          </a:p>
          <a:p>
            <a:pPr marL="514350" indent="-514350" eaLnBrk="1" hangingPunct="1">
              <a:spcBef>
                <a:spcPct val="0"/>
              </a:spcBef>
              <a:buFont typeface="+mj-lt"/>
              <a:buAutoNum type="arabicPeriod"/>
            </a:pPr>
            <a:r>
              <a:rPr lang="en-US" sz="2600" dirty="0" smtClean="0">
                <a:solidFill>
                  <a:schemeClr val="tx1"/>
                </a:solidFill>
              </a:rPr>
              <a:t>Fear that activity and movement will make arthritis worse	</a:t>
            </a:r>
            <a:r>
              <a:rPr lang="en-US" dirty="0" smtClean="0"/>
              <a:t>	</a:t>
            </a:r>
          </a:p>
        </p:txBody>
      </p:sp>
      <p:sp>
        <p:nvSpPr>
          <p:cNvPr id="13315" name="Rectangle 3"/>
          <p:cNvSpPr>
            <a:spLocks noGrp="1" noChangeArrowheads="1"/>
          </p:cNvSpPr>
          <p:nvPr>
            <p:ph type="title"/>
          </p:nvPr>
        </p:nvSpPr>
        <p:spPr/>
        <p:txBody>
          <a:bodyPr>
            <a:normAutofit/>
          </a:bodyPr>
          <a:lstStyle/>
          <a:p>
            <a:pPr eaLnBrk="1" hangingPunct="1"/>
            <a:r>
              <a:rPr lang="en-US" sz="3600" b="1" dirty="0" smtClean="0"/>
              <a:t>WHY SOME PEOPLE </a:t>
            </a:r>
            <a:r>
              <a:rPr lang="en-US" sz="3600" b="1" i="1" u="sng" dirty="0" smtClean="0"/>
              <a:t>DON’T</a:t>
            </a:r>
            <a:r>
              <a:rPr lang="en-US" sz="3600" b="1" dirty="0" smtClean="0"/>
              <a:t> PUT PAIN IN IT’S PLACE…</a:t>
            </a:r>
            <a:endParaRPr lang="en-US" sz="3200" dirty="0" smtClean="0"/>
          </a:p>
        </p:txBody>
      </p:sp>
      <p:pic>
        <p:nvPicPr>
          <p:cNvPr id="8194" name="Picture 2" descr="http://media.mlive.com/saginawnews/photo/2012/03/-c9af9920c96118c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0604" y="3352800"/>
            <a:ext cx="378113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96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7700" y="1447800"/>
            <a:ext cx="78486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solidFill>
                  <a:schemeClr val="tx1"/>
                </a:solidFill>
                <a:latin typeface="Rockwell Condensed" pitchFamily="18" charset="0"/>
              </a:rPr>
              <a:t>The Best Way To Beat Pain?</a:t>
            </a:r>
          </a:p>
          <a:p>
            <a:pPr algn="ctr" fontAlgn="auto">
              <a:spcBef>
                <a:spcPts val="0"/>
              </a:spcBef>
              <a:spcAft>
                <a:spcPts val="0"/>
              </a:spcAft>
              <a:defRPr/>
            </a:pPr>
            <a:endParaRPr lang="en-US" sz="2400" b="1" i="1" dirty="0">
              <a:solidFill>
                <a:schemeClr val="tx1"/>
              </a:solidFill>
              <a:latin typeface="Harrington" pitchFamily="82" charset="0"/>
            </a:endParaRPr>
          </a:p>
          <a:p>
            <a:pPr algn="ctr" fontAlgn="auto">
              <a:spcBef>
                <a:spcPts val="0"/>
              </a:spcBef>
              <a:spcAft>
                <a:spcPts val="0"/>
              </a:spcAft>
              <a:defRPr/>
            </a:pPr>
            <a:r>
              <a:rPr lang="en-US" sz="2400" b="1" i="1" dirty="0" smtClean="0">
                <a:solidFill>
                  <a:schemeClr val="tx1"/>
                </a:solidFill>
                <a:latin typeface="Harrington" pitchFamily="82" charset="0"/>
              </a:rPr>
              <a:t>Stop  It Before It Starts!</a:t>
            </a:r>
            <a:endParaRPr lang="en-US" sz="4400" b="1" i="1" dirty="0">
              <a:solidFill>
                <a:schemeClr val="tx1"/>
              </a:solidFill>
              <a:latin typeface="Rockwell Condensed" pitchFamily="18" charset="0"/>
            </a:endParaRPr>
          </a:p>
        </p:txBody>
      </p:sp>
    </p:spTree>
    <p:extLst>
      <p:ext uri="{BB962C8B-B14F-4D97-AF65-F5344CB8AC3E}">
        <p14:creationId xmlns:p14="http://schemas.microsoft.com/office/powerpoint/2010/main" val="2282977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normAutofit/>
          </a:bodyPr>
          <a:lstStyle/>
          <a:p>
            <a:pPr eaLnBrk="1" hangingPunct="1"/>
            <a:r>
              <a:rPr lang="en-US" sz="3600" b="1" dirty="0" smtClean="0"/>
              <a:t>THINGS </a:t>
            </a:r>
            <a:r>
              <a:rPr lang="en-US" sz="3600" b="1" i="1" u="sng" dirty="0" smtClean="0"/>
              <a:t>YOU</a:t>
            </a:r>
            <a:r>
              <a:rPr lang="en-US" sz="3600" b="1" dirty="0" smtClean="0"/>
              <a:t> CAN DO: </a:t>
            </a:r>
            <a:br>
              <a:rPr lang="en-US" sz="3600" b="1" dirty="0" smtClean="0"/>
            </a:br>
            <a:r>
              <a:rPr lang="en-US" sz="3200" dirty="0" smtClean="0"/>
              <a:t>Pacing your activities</a:t>
            </a:r>
          </a:p>
        </p:txBody>
      </p:sp>
      <p:sp>
        <p:nvSpPr>
          <p:cNvPr id="2" name="Content Placeholder 1"/>
          <p:cNvSpPr>
            <a:spLocks noGrp="1"/>
          </p:cNvSpPr>
          <p:nvPr>
            <p:ph sz="quarter" idx="13"/>
          </p:nvPr>
        </p:nvSpPr>
        <p:spPr>
          <a:xfrm>
            <a:off x="381000" y="3036498"/>
            <a:ext cx="3822192" cy="3447288"/>
          </a:xfrm>
        </p:spPr>
        <p:txBody>
          <a:bodyPr>
            <a:normAutofit lnSpcReduction="10000"/>
          </a:bodyPr>
          <a:lstStyle/>
          <a:p>
            <a:r>
              <a:rPr lang="en-US" dirty="0">
                <a:solidFill>
                  <a:schemeClr val="tx1"/>
                </a:solidFill>
              </a:rPr>
              <a:t>Switch between tasks</a:t>
            </a:r>
          </a:p>
          <a:p>
            <a:endParaRPr lang="en-US" dirty="0">
              <a:solidFill>
                <a:schemeClr val="tx1"/>
              </a:solidFill>
            </a:endParaRPr>
          </a:p>
          <a:p>
            <a:r>
              <a:rPr lang="en-US" dirty="0">
                <a:solidFill>
                  <a:schemeClr val="tx1"/>
                </a:solidFill>
              </a:rPr>
              <a:t>Plan rest breaks</a:t>
            </a:r>
          </a:p>
          <a:p>
            <a:endParaRPr lang="en-US" dirty="0">
              <a:solidFill>
                <a:schemeClr val="tx1"/>
              </a:solidFill>
            </a:endParaRPr>
          </a:p>
          <a:p>
            <a:r>
              <a:rPr lang="en-US" dirty="0">
                <a:solidFill>
                  <a:schemeClr val="tx1"/>
                </a:solidFill>
              </a:rPr>
              <a:t>Recognize when you need to rest</a:t>
            </a:r>
          </a:p>
          <a:p>
            <a:endParaRPr lang="en-US" dirty="0">
              <a:solidFill>
                <a:schemeClr val="tx1"/>
              </a:solidFill>
            </a:endParaRPr>
          </a:p>
          <a:p>
            <a:r>
              <a:rPr lang="en-US" dirty="0">
                <a:solidFill>
                  <a:schemeClr val="tx1"/>
                </a:solidFill>
              </a:rPr>
              <a:t>Don’t overdo it</a:t>
            </a:r>
          </a:p>
          <a:p>
            <a:endParaRPr lang="en-US" dirty="0"/>
          </a:p>
        </p:txBody>
      </p:sp>
      <p:pic>
        <p:nvPicPr>
          <p:cNvPr id="17414" name="Picture 6" descr="s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91" y="3048000"/>
            <a:ext cx="3396765" cy="3534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359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idx="1"/>
          </p:nvPr>
        </p:nvSpPr>
        <p:spPr>
          <a:xfrm>
            <a:off x="152400" y="3188486"/>
            <a:ext cx="7408333" cy="3450696"/>
          </a:xfrm>
        </p:spPr>
        <p:txBody>
          <a:bodyPr>
            <a:normAutofit/>
          </a:bodyPr>
          <a:lstStyle/>
          <a:p>
            <a:pPr eaLnBrk="1" hangingPunct="1">
              <a:spcBef>
                <a:spcPct val="0"/>
              </a:spcBef>
            </a:pPr>
            <a:r>
              <a:rPr lang="en-US" dirty="0" smtClean="0">
                <a:solidFill>
                  <a:schemeClr val="tx1"/>
                </a:solidFill>
              </a:rPr>
              <a:t>Avoid activities that stress joints</a:t>
            </a:r>
          </a:p>
          <a:p>
            <a:pPr eaLnBrk="1" hangingPunct="1">
              <a:spcBef>
                <a:spcPct val="0"/>
              </a:spcBef>
            </a:pPr>
            <a:endParaRPr lang="en-US" dirty="0" smtClean="0">
              <a:solidFill>
                <a:schemeClr val="tx1"/>
              </a:solidFill>
            </a:endParaRPr>
          </a:p>
          <a:p>
            <a:pPr eaLnBrk="1" hangingPunct="1">
              <a:spcBef>
                <a:spcPct val="0"/>
              </a:spcBef>
            </a:pPr>
            <a:r>
              <a:rPr lang="en-US" dirty="0" smtClean="0">
                <a:solidFill>
                  <a:schemeClr val="tx1"/>
                </a:solidFill>
              </a:rPr>
              <a:t>Use splints, braces, assistive devices</a:t>
            </a:r>
          </a:p>
          <a:p>
            <a:pPr eaLnBrk="1" hangingPunct="1">
              <a:spcBef>
                <a:spcPct val="0"/>
              </a:spcBef>
            </a:pPr>
            <a:endParaRPr lang="en-US" dirty="0" smtClean="0">
              <a:solidFill>
                <a:schemeClr val="tx1"/>
              </a:solidFill>
            </a:endParaRPr>
          </a:p>
          <a:p>
            <a:pPr eaLnBrk="1" hangingPunct="1">
              <a:spcBef>
                <a:spcPct val="0"/>
              </a:spcBef>
            </a:pPr>
            <a:r>
              <a:rPr lang="en-US" dirty="0" smtClean="0">
                <a:solidFill>
                  <a:schemeClr val="tx1"/>
                </a:solidFill>
              </a:rPr>
              <a:t>Know how to use joints safely</a:t>
            </a:r>
          </a:p>
          <a:p>
            <a:pPr eaLnBrk="1" hangingPunct="1">
              <a:spcBef>
                <a:spcPct val="0"/>
              </a:spcBef>
            </a:pPr>
            <a:endParaRPr lang="en-US" dirty="0" smtClean="0">
              <a:solidFill>
                <a:schemeClr val="tx1"/>
              </a:solidFill>
            </a:endParaRPr>
          </a:p>
          <a:p>
            <a:pPr eaLnBrk="1" hangingPunct="1">
              <a:spcBef>
                <a:spcPct val="0"/>
              </a:spcBef>
            </a:pPr>
            <a:r>
              <a:rPr lang="en-US" dirty="0" smtClean="0">
                <a:solidFill>
                  <a:schemeClr val="tx1"/>
                </a:solidFill>
              </a:rPr>
              <a:t>Practice good posture</a:t>
            </a:r>
            <a:r>
              <a:rPr lang="en-US" dirty="0" smtClean="0"/>
              <a:t>					</a:t>
            </a:r>
          </a:p>
        </p:txBody>
      </p:sp>
      <p:sp>
        <p:nvSpPr>
          <p:cNvPr id="13315" name="Rectangle 3"/>
          <p:cNvSpPr>
            <a:spLocks noGrp="1" noChangeArrowheads="1"/>
          </p:cNvSpPr>
          <p:nvPr>
            <p:ph type="title"/>
          </p:nvPr>
        </p:nvSpPr>
        <p:spPr/>
        <p:txBody>
          <a:bodyPr>
            <a:normAutofit/>
          </a:bodyPr>
          <a:lstStyle/>
          <a:p>
            <a:pPr eaLnBrk="1" hangingPunct="1"/>
            <a:r>
              <a:rPr lang="en-US" sz="3600" b="1" dirty="0" smtClean="0"/>
              <a:t>THINGS </a:t>
            </a:r>
            <a:r>
              <a:rPr lang="en-US" sz="3600" b="1" i="1" u="sng" dirty="0" smtClean="0"/>
              <a:t>YOU</a:t>
            </a:r>
            <a:r>
              <a:rPr lang="en-US" sz="3600" b="1" dirty="0" smtClean="0"/>
              <a:t> CAN DO: </a:t>
            </a:r>
            <a:br>
              <a:rPr lang="en-US" sz="3600" b="1" dirty="0" smtClean="0"/>
            </a:br>
            <a:r>
              <a:rPr lang="en-US" sz="3200" dirty="0" smtClean="0"/>
              <a:t>Protect Your Joints</a:t>
            </a:r>
          </a:p>
        </p:txBody>
      </p:sp>
      <p:pic>
        <p:nvPicPr>
          <p:cNvPr id="2050" name="Picture 2" descr="http://www.arthritis-ag.org/images/inside-header-b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13834"/>
            <a:ext cx="3286125" cy="14515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nqMviH1XAzg/U107Oi_EdpI/AAAAAAAAACY/K4bWiSEWA-A/s1600/John+back+bra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6262" y="2743200"/>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8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00063" y="2514600"/>
            <a:ext cx="8001000" cy="4038600"/>
          </a:xfrm>
        </p:spPr>
        <p:txBody>
          <a:bodyPr rtlCol="0">
            <a:noAutofit/>
          </a:bodyPr>
          <a:lstStyle/>
          <a:p>
            <a:pPr marL="401822" indent="-401822" eaLnBrk="1" fontAlgn="auto" hangingPunct="1">
              <a:lnSpc>
                <a:spcPts val="2900"/>
              </a:lnSpc>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Need speakers or headphones to hear the presentation. No phone connection.</a:t>
            </a:r>
          </a:p>
          <a:p>
            <a:pPr marL="401822" indent="-401822" eaLnBrk="1" fontAlgn="auto" hangingPunct="1">
              <a:lnSpc>
                <a:spcPts val="2900"/>
              </a:lnSpc>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Check sound via Meeting &gt; Audio Setup Wizard</a:t>
            </a:r>
          </a:p>
          <a:p>
            <a:pPr marL="401822" indent="-401822" eaLnBrk="1" fontAlgn="auto" hangingPunct="1">
              <a:lnSpc>
                <a:spcPts val="2900"/>
              </a:lnSpc>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Questions about </a:t>
            </a:r>
            <a:r>
              <a:rPr lang="en-US" sz="2800" dirty="0" smtClean="0">
                <a:latin typeface="Lucida Sans Unicode" panose="020B0602030504020204" pitchFamily="34" charset="0"/>
                <a:cs typeface="Lucida Sans Unicode" panose="020B0602030504020204" pitchFamily="34" charset="0"/>
              </a:rPr>
              <a:t>presentation</a:t>
            </a:r>
          </a:p>
          <a:p>
            <a:pPr marL="801872" lvl="1" indent="-401822" eaLnBrk="1" fontAlgn="auto" hangingPunct="1">
              <a:lnSpc>
                <a:spcPts val="2900"/>
              </a:lnSpc>
              <a:spcAft>
                <a:spcPts val="0"/>
              </a:spcAft>
              <a:buFont typeface="Arial" panose="020B0604020202020204" pitchFamily="34" charset="0"/>
              <a:buChar char="–"/>
              <a:defRPr/>
            </a:pPr>
            <a:r>
              <a:rPr lang="en-US" sz="2400" dirty="0" smtClean="0">
                <a:latin typeface="Lucida Sans Unicode" panose="020B0602030504020204" pitchFamily="34" charset="0"/>
                <a:cs typeface="Lucida Sans Unicode" panose="020B0602030504020204" pitchFamily="34" charset="0"/>
              </a:rPr>
              <a:t>Type </a:t>
            </a:r>
            <a:r>
              <a:rPr lang="en-US" sz="2400" dirty="0">
                <a:latin typeface="Lucida Sans Unicode" panose="020B0602030504020204" pitchFamily="34" charset="0"/>
                <a:cs typeface="Lucida Sans Unicode" panose="020B0602030504020204" pitchFamily="34" charset="0"/>
              </a:rPr>
              <a:t>into chat window and hit </a:t>
            </a:r>
            <a:r>
              <a:rPr lang="en-US" sz="2400" dirty="0" smtClean="0">
                <a:latin typeface="Lucida Sans Unicode" panose="020B0602030504020204" pitchFamily="34" charset="0"/>
                <a:cs typeface="Lucida Sans Unicode" panose="020B0602030504020204" pitchFamily="34" charset="0"/>
              </a:rPr>
              <a:t>return.</a:t>
            </a:r>
          </a:p>
          <a:p>
            <a:pPr marL="801872" lvl="1" indent="-401822" eaLnBrk="1" fontAlgn="auto" hangingPunct="1">
              <a:lnSpc>
                <a:spcPts val="2900"/>
              </a:lnSpc>
              <a:spcAft>
                <a:spcPts val="0"/>
              </a:spcAft>
              <a:buFont typeface="Arial" panose="020B0604020202020204" pitchFamily="34" charset="0"/>
              <a:buChar char="–"/>
              <a:defRPr/>
            </a:pPr>
            <a:r>
              <a:rPr lang="en-US" sz="2400" dirty="0" smtClean="0">
                <a:latin typeface="Lucida Sans Unicode" panose="020B0602030504020204" pitchFamily="34" charset="0"/>
                <a:cs typeface="Lucida Sans Unicode" panose="020B0602030504020204" pitchFamily="34" charset="0"/>
              </a:rPr>
              <a:t>During </a:t>
            </a:r>
            <a:r>
              <a:rPr lang="en-US" sz="2400" dirty="0">
                <a:latin typeface="Lucida Sans Unicode" panose="020B0602030504020204" pitchFamily="34" charset="0"/>
                <a:cs typeface="Lucida Sans Unicode" panose="020B0602030504020204" pitchFamily="34" charset="0"/>
              </a:rPr>
              <a:t>the Q &amp; A period, if you have a </a:t>
            </a:r>
            <a:r>
              <a:rPr lang="en-US" sz="2400" dirty="0" smtClean="0">
                <a:latin typeface="Lucida Sans Unicode" panose="020B0602030504020204" pitchFamily="34" charset="0"/>
                <a:cs typeface="Lucida Sans Unicode" panose="020B0602030504020204" pitchFamily="34" charset="0"/>
              </a:rPr>
              <a:t>web cam/ microphone</a:t>
            </a:r>
            <a:r>
              <a:rPr lang="en-US" sz="2400" dirty="0">
                <a:latin typeface="Lucida Sans Unicode" panose="020B0602030504020204" pitchFamily="34" charset="0"/>
                <a:cs typeface="Lucida Sans Unicode" panose="020B0602030504020204" pitchFamily="34" charset="0"/>
              </a:rPr>
              <a:t>, click the “Raise Hand” </a:t>
            </a:r>
            <a:r>
              <a:rPr lang="en-US" sz="2400" dirty="0" smtClean="0">
                <a:latin typeface="Lucida Sans Unicode" panose="020B0602030504020204" pitchFamily="34" charset="0"/>
                <a:cs typeface="Lucida Sans Unicode" panose="020B0602030504020204" pitchFamily="34" charset="0"/>
              </a:rPr>
              <a:t>icon to </a:t>
            </a:r>
            <a:r>
              <a:rPr lang="en-US" sz="2400" dirty="0">
                <a:latin typeface="Lucida Sans Unicode" panose="020B0602030504020204" pitchFamily="34" charset="0"/>
                <a:cs typeface="Lucida Sans Unicode" panose="020B0602030504020204" pitchFamily="34" charset="0"/>
              </a:rPr>
              <a:t>indicate that you have a </a:t>
            </a:r>
            <a:r>
              <a:rPr lang="en-US" sz="2400" dirty="0" smtClean="0">
                <a:latin typeface="Lucida Sans Unicode" panose="020B0602030504020204" pitchFamily="34" charset="0"/>
                <a:cs typeface="Lucida Sans Unicode" panose="020B0602030504020204" pitchFamily="34" charset="0"/>
              </a:rPr>
              <a:t>question.</a:t>
            </a:r>
            <a:r>
              <a:rPr lang="en-US" sz="2400" dirty="0">
                <a:latin typeface="Lucida Sans Unicode" panose="020B0602030504020204" pitchFamily="34" charset="0"/>
                <a:cs typeface="Lucida Sans Unicode" panose="020B0602030504020204" pitchFamily="34" charset="0"/>
              </a:rPr>
              <a:t> </a:t>
            </a:r>
            <a:r>
              <a:rPr lang="en-US" sz="2400" dirty="0" smtClean="0">
                <a:latin typeface="Lucida Sans Unicode" panose="020B0602030504020204" pitchFamily="34" charset="0"/>
                <a:cs typeface="Lucida Sans Unicode" panose="020B0602030504020204" pitchFamily="34" charset="0"/>
              </a:rPr>
              <a:t>We </a:t>
            </a:r>
            <a:r>
              <a:rPr lang="en-US" sz="2400" dirty="0">
                <a:latin typeface="Lucida Sans Unicode" panose="020B0602030504020204" pitchFamily="34" charset="0"/>
                <a:cs typeface="Lucida Sans Unicode" panose="020B0602030504020204" pitchFamily="34" charset="0"/>
              </a:rPr>
              <a:t>will enable your microphone</a:t>
            </a:r>
          </a:p>
        </p:txBody>
      </p:sp>
      <p:pic>
        <p:nvPicPr>
          <p:cNvPr id="3075"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752" y="1295400"/>
            <a:ext cx="9149751"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5132" y="3168384"/>
            <a:ext cx="7408333" cy="3450696"/>
          </a:xfrm>
        </p:spPr>
        <p:txBody>
          <a:bodyPr>
            <a:normAutofit/>
          </a:bodyPr>
          <a:lstStyle/>
          <a:p>
            <a:pPr marL="0" indent="0" eaLnBrk="1" hangingPunct="1">
              <a:buNone/>
              <a:defRPr/>
            </a:pPr>
            <a:r>
              <a:rPr lang="en-US" b="1" dirty="0"/>
              <a:t>1 pound = 4 pounds of pressure off your knees</a:t>
            </a:r>
          </a:p>
          <a:p>
            <a:pPr eaLnBrk="1" hangingPunct="1">
              <a:defRPr/>
            </a:pPr>
            <a:endParaRPr lang="en-US" dirty="0" smtClean="0"/>
          </a:p>
          <a:p>
            <a:pPr eaLnBrk="1" hangingPunct="1">
              <a:defRPr/>
            </a:pPr>
            <a:r>
              <a:rPr lang="en-US" dirty="0" smtClean="0">
                <a:solidFill>
                  <a:schemeClr val="tx1"/>
                </a:solidFill>
              </a:rPr>
              <a:t>Careful diet changes</a:t>
            </a:r>
          </a:p>
          <a:p>
            <a:pPr eaLnBrk="1" hangingPunct="1">
              <a:defRPr/>
            </a:pPr>
            <a:r>
              <a:rPr lang="en-US" dirty="0" smtClean="0">
                <a:solidFill>
                  <a:schemeClr val="tx1"/>
                </a:solidFill>
              </a:rPr>
              <a:t>Shedding extra weight:</a:t>
            </a:r>
          </a:p>
          <a:p>
            <a:pPr lvl="1" eaLnBrk="1" hangingPunct="1">
              <a:defRPr/>
            </a:pPr>
            <a:r>
              <a:rPr lang="en-US" dirty="0" smtClean="0">
                <a:solidFill>
                  <a:schemeClr val="tx1"/>
                </a:solidFill>
              </a:rPr>
              <a:t>Reduces pain</a:t>
            </a:r>
          </a:p>
          <a:p>
            <a:pPr lvl="1" eaLnBrk="1" hangingPunct="1">
              <a:defRPr/>
            </a:pPr>
            <a:r>
              <a:rPr lang="en-US" dirty="0" smtClean="0">
                <a:solidFill>
                  <a:schemeClr val="tx1"/>
                </a:solidFill>
              </a:rPr>
              <a:t>Improves function</a:t>
            </a:r>
          </a:p>
          <a:p>
            <a:pPr eaLnBrk="1" hangingPunct="1">
              <a:defRPr/>
            </a:pPr>
            <a:r>
              <a:rPr lang="en-US" dirty="0" smtClean="0">
                <a:solidFill>
                  <a:schemeClr val="tx1"/>
                </a:solidFill>
              </a:rPr>
              <a:t>How to lose weight</a:t>
            </a:r>
          </a:p>
          <a:p>
            <a:pPr lvl="1" eaLnBrk="1" hangingPunct="1">
              <a:defRPr/>
            </a:pPr>
            <a:r>
              <a:rPr lang="en-US" dirty="0" smtClean="0">
                <a:solidFill>
                  <a:schemeClr val="tx1"/>
                </a:solidFill>
              </a:rPr>
              <a:t>Physical activity + healthy diet= best success</a:t>
            </a:r>
          </a:p>
        </p:txBody>
      </p:sp>
      <p:sp>
        <p:nvSpPr>
          <p:cNvPr id="14339" name="Rectangle 6"/>
          <p:cNvSpPr>
            <a:spLocks noGrp="1" noChangeArrowheads="1"/>
          </p:cNvSpPr>
          <p:nvPr>
            <p:ph type="title"/>
          </p:nvPr>
        </p:nvSpPr>
        <p:spPr>
          <a:noFill/>
        </p:spPr>
        <p:txBody>
          <a:bodyPr>
            <a:normAutofit/>
          </a:bodyPr>
          <a:lstStyle/>
          <a:p>
            <a:pPr eaLnBrk="1" hangingPunct="1"/>
            <a:r>
              <a:rPr lang="en-US" sz="3600" b="1" dirty="0" smtClean="0"/>
              <a:t>THINGS </a:t>
            </a:r>
            <a:r>
              <a:rPr lang="en-US" sz="3600" b="1" i="1" u="sng" dirty="0" smtClean="0"/>
              <a:t>YOU</a:t>
            </a:r>
            <a:r>
              <a:rPr lang="en-US" sz="3600" b="1" dirty="0" smtClean="0"/>
              <a:t> CAN DO:</a:t>
            </a:r>
            <a:br>
              <a:rPr lang="en-US" sz="3600" b="1" dirty="0" smtClean="0"/>
            </a:br>
            <a:r>
              <a:rPr lang="en-US" sz="3200" dirty="0" smtClean="0"/>
              <a:t>Weight control </a:t>
            </a:r>
          </a:p>
        </p:txBody>
      </p:sp>
      <p:sp>
        <p:nvSpPr>
          <p:cNvPr id="14342" name="Oval 4"/>
          <p:cNvSpPr>
            <a:spLocks noChangeArrowheads="1"/>
          </p:cNvSpPr>
          <p:nvPr/>
        </p:nvSpPr>
        <p:spPr bwMode="auto">
          <a:xfrm>
            <a:off x="6553200" y="1219200"/>
            <a:ext cx="2247900" cy="1735668"/>
          </a:xfrm>
          <a:prstGeom prst="flowChartDocument">
            <a:avLst/>
          </a:prstGeom>
          <a:ln>
            <a:headEnd/>
            <a:tailEnd/>
          </a:ln>
        </p:spPr>
        <p:style>
          <a:lnRef idx="1">
            <a:schemeClr val="accent2"/>
          </a:lnRef>
          <a:fillRef idx="2">
            <a:schemeClr val="accent2"/>
          </a:fillRef>
          <a:effectRef idx="1">
            <a:schemeClr val="accent2"/>
          </a:effectRef>
          <a:fontRef idx="minor">
            <a:schemeClr val="dk1"/>
          </a:fontRef>
        </p:style>
        <p:txBody>
          <a:bodyPr/>
          <a:lstStyle/>
          <a:p>
            <a:endParaRPr lang="en-US"/>
          </a:p>
        </p:txBody>
      </p:sp>
      <p:sp>
        <p:nvSpPr>
          <p:cNvPr id="14343" name="TextBox 7"/>
          <p:cNvSpPr txBox="1">
            <a:spLocks noChangeArrowheads="1"/>
          </p:cNvSpPr>
          <p:nvPr/>
        </p:nvSpPr>
        <p:spPr bwMode="auto">
          <a:xfrm>
            <a:off x="6724650" y="1302204"/>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sz="2400" b="1" dirty="0"/>
              <a:t>Even a</a:t>
            </a:r>
          </a:p>
          <a:p>
            <a:pPr algn="ctr"/>
            <a:r>
              <a:rPr lang="en-US" sz="2400" b="1" dirty="0"/>
              <a:t>little weight</a:t>
            </a:r>
          </a:p>
          <a:p>
            <a:r>
              <a:rPr lang="en-US" sz="2400" b="1" dirty="0"/>
              <a:t>loss can help!</a:t>
            </a:r>
          </a:p>
        </p:txBody>
      </p:sp>
      <p:pic>
        <p:nvPicPr>
          <p:cNvPr id="6146" name="Picture 2" descr="http://i.lv3.hbo.com/custom-assets/enrichments/series/wotn/images/bonusshorts/header-overweight-in-the-workplace-how-wellness-programs-can-help-the-american-workfor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626" y="4114800"/>
            <a:ext cx="3915774" cy="151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56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a:normAutofit/>
          </a:bodyPr>
          <a:lstStyle/>
          <a:p>
            <a:pPr eaLnBrk="1" hangingPunct="1"/>
            <a:r>
              <a:rPr lang="en-US" sz="3600" b="1" dirty="0" smtClean="0"/>
              <a:t>THINGS </a:t>
            </a:r>
            <a:r>
              <a:rPr lang="en-US" sz="3600" b="1" i="1" u="sng" dirty="0" smtClean="0"/>
              <a:t>YOU</a:t>
            </a:r>
            <a:r>
              <a:rPr lang="en-US" sz="3600" b="1" dirty="0" smtClean="0"/>
              <a:t> CAN DO: </a:t>
            </a:r>
            <a:br>
              <a:rPr lang="en-US" sz="3600" b="1" dirty="0" smtClean="0"/>
            </a:br>
            <a:r>
              <a:rPr lang="en-US" sz="4000" b="1" dirty="0" smtClean="0"/>
              <a:t> </a:t>
            </a:r>
            <a:r>
              <a:rPr lang="en-US" sz="3200" dirty="0" smtClean="0"/>
              <a:t>Physical activity</a:t>
            </a:r>
            <a:r>
              <a:rPr lang="en-US" sz="3200" b="1" dirty="0" smtClean="0"/>
              <a:t> </a:t>
            </a:r>
          </a:p>
        </p:txBody>
      </p:sp>
      <p:sp>
        <p:nvSpPr>
          <p:cNvPr id="15364" name="Rectangle 4"/>
          <p:cNvSpPr>
            <a:spLocks noGrp="1" noChangeArrowheads="1"/>
          </p:cNvSpPr>
          <p:nvPr>
            <p:ph sz="quarter" idx="13"/>
          </p:nvPr>
        </p:nvSpPr>
        <p:spPr>
          <a:xfrm>
            <a:off x="304800" y="2621655"/>
            <a:ext cx="3822192" cy="3447288"/>
          </a:xfrm>
        </p:spPr>
        <p:txBody>
          <a:bodyPr>
            <a:normAutofit fontScale="92500" lnSpcReduction="10000"/>
          </a:bodyPr>
          <a:lstStyle/>
          <a:p>
            <a:pPr eaLnBrk="1" hangingPunct="1">
              <a:lnSpc>
                <a:spcPct val="90000"/>
              </a:lnSpc>
            </a:pPr>
            <a:r>
              <a:rPr lang="en-US" sz="2800" dirty="0" smtClean="0"/>
              <a:t>Moving is medicine!</a:t>
            </a:r>
          </a:p>
          <a:p>
            <a:pPr eaLnBrk="1" hangingPunct="1">
              <a:lnSpc>
                <a:spcPct val="90000"/>
              </a:lnSpc>
            </a:pPr>
            <a:r>
              <a:rPr lang="en-US" sz="2800" dirty="0" smtClean="0"/>
              <a:t>Any activity is better than no activity</a:t>
            </a:r>
          </a:p>
          <a:p>
            <a:pPr eaLnBrk="1" hangingPunct="1">
              <a:lnSpc>
                <a:spcPct val="90000"/>
              </a:lnSpc>
            </a:pPr>
            <a:r>
              <a:rPr lang="en-US" sz="2800" dirty="0" smtClean="0"/>
              <a:t>To get the greatest health benefits, chose activities that</a:t>
            </a:r>
          </a:p>
          <a:p>
            <a:pPr lvl="1" eaLnBrk="1" hangingPunct="1">
              <a:lnSpc>
                <a:spcPct val="90000"/>
              </a:lnSpc>
            </a:pPr>
            <a:r>
              <a:rPr lang="en-US" sz="2400" dirty="0" smtClean="0"/>
              <a:t>Build strength </a:t>
            </a:r>
          </a:p>
          <a:p>
            <a:pPr lvl="1" eaLnBrk="1" hangingPunct="1">
              <a:lnSpc>
                <a:spcPct val="90000"/>
              </a:lnSpc>
            </a:pPr>
            <a:r>
              <a:rPr lang="en-US" sz="2400" dirty="0" smtClean="0"/>
              <a:t>Increase endurance</a:t>
            </a:r>
          </a:p>
          <a:p>
            <a:pPr lvl="1" eaLnBrk="1" hangingPunct="1">
              <a:lnSpc>
                <a:spcPct val="90000"/>
              </a:lnSpc>
            </a:pPr>
            <a:r>
              <a:rPr lang="en-US" sz="2400" dirty="0" smtClean="0"/>
              <a:t>Maintain flexibility</a:t>
            </a:r>
          </a:p>
          <a:p>
            <a:pPr eaLnBrk="1" hangingPunct="1">
              <a:lnSpc>
                <a:spcPct val="90000"/>
              </a:lnSpc>
            </a:pPr>
            <a:endParaRPr lang="en-US" dirty="0" smtClean="0"/>
          </a:p>
        </p:txBody>
      </p:sp>
      <p:sp>
        <p:nvSpPr>
          <p:cNvPr id="2" name="Rectangle 1"/>
          <p:cNvSpPr/>
          <p:nvPr/>
        </p:nvSpPr>
        <p:spPr>
          <a:xfrm>
            <a:off x="548483" y="6068943"/>
            <a:ext cx="8116325"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tx1"/>
                  </a:solidFill>
                </a:ln>
              </a:rPr>
              <a:t>It’s never too late to be more active!</a:t>
            </a:r>
            <a:endParaRPr lang="en-US" sz="4000" b="1" cap="none" spc="0" dirty="0">
              <a:ln>
                <a:solidFill>
                  <a:schemeClr val="tx1"/>
                </a:solidFill>
              </a:ln>
            </a:endParaRPr>
          </a:p>
        </p:txBody>
      </p:sp>
      <p:pic>
        <p:nvPicPr>
          <p:cNvPr id="4098" name="Picture 2" descr="http://experiencelife.com/wp-content/uploads/2013/12/FarmersWalk.IMG_0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733" y="3581400"/>
            <a:ext cx="4279075" cy="176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57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67573" cy="4297363"/>
          </a:xfrm>
        </p:spPr>
        <p:txBody>
          <a:bodyPr>
            <a:normAutofit/>
          </a:bodyPr>
          <a:lstStyle/>
          <a:p>
            <a:pPr marL="0" indent="0">
              <a:buNone/>
            </a:pPr>
            <a:endParaRPr lang="en-US" sz="2400" b="1" dirty="0" smtClean="0">
              <a:latin typeface="Rockwell Condensed" panose="02060603050405020104" pitchFamily="18" charset="0"/>
            </a:endParaRPr>
          </a:p>
          <a:p>
            <a:pPr marL="0" indent="0">
              <a:buNone/>
            </a:pPr>
            <a:endParaRPr lang="en-US" sz="2400" b="1" dirty="0">
              <a:latin typeface="Rockwell Condensed" panose="02060603050405020104" pitchFamily="18" charset="0"/>
            </a:endParaRPr>
          </a:p>
          <a:p>
            <a:pPr marL="0" indent="0">
              <a:buNone/>
            </a:pPr>
            <a:r>
              <a:rPr lang="en-US" sz="2400" b="1" dirty="0" smtClean="0">
                <a:latin typeface="Rockwell Condensed" panose="02060603050405020104" pitchFamily="18" charset="0"/>
              </a:rPr>
              <a:t>                     </a:t>
            </a:r>
            <a:endParaRPr lang="en-US" sz="4400" b="1" dirty="0">
              <a:latin typeface="Rockwell Condensed" panose="02060603050405020104" pitchFamily="18" charset="0"/>
            </a:endParaRPr>
          </a:p>
        </p:txBody>
      </p:sp>
      <p:sp>
        <p:nvSpPr>
          <p:cNvPr id="2" name="Title 1"/>
          <p:cNvSpPr>
            <a:spLocks noGrp="1"/>
          </p:cNvSpPr>
          <p:nvPr>
            <p:ph type="title"/>
          </p:nvPr>
        </p:nvSpPr>
        <p:spPr>
          <a:xfrm>
            <a:off x="574964" y="457200"/>
            <a:ext cx="8229600" cy="1143000"/>
          </a:xfrm>
        </p:spPr>
        <p:txBody>
          <a:bodyPr>
            <a:normAutofit/>
          </a:bodyPr>
          <a:lstStyle/>
          <a:p>
            <a:r>
              <a:rPr lang="en-US" sz="3600" b="1" dirty="0" smtClean="0">
                <a:latin typeface="Calibri" panose="020F0502020204030204" pitchFamily="34" charset="0"/>
              </a:rPr>
              <a:t>MOVE SAFELY, WISELY, AND OFTEN</a:t>
            </a:r>
            <a:endParaRPr lang="en-US" sz="3600" b="1" dirty="0">
              <a:latin typeface="Calibri" panose="020F0502020204030204" pitchFamily="34" charset="0"/>
            </a:endParaRPr>
          </a:p>
        </p:txBody>
      </p:sp>
      <p:sp>
        <p:nvSpPr>
          <p:cNvPr id="4" name="TextBox 3"/>
          <p:cNvSpPr txBox="1"/>
          <p:nvPr/>
        </p:nvSpPr>
        <p:spPr>
          <a:xfrm>
            <a:off x="182814" y="2953925"/>
            <a:ext cx="8686800" cy="3739485"/>
          </a:xfrm>
          <a:prstGeom prst="rect">
            <a:avLst/>
          </a:prstGeom>
          <a:noFill/>
        </p:spPr>
        <p:txBody>
          <a:bodyPr wrap="square" rtlCol="0">
            <a:spAutoFit/>
          </a:bodyPr>
          <a:lstStyle/>
          <a:p>
            <a:pPr marL="342900" indent="-342900">
              <a:buFont typeface="+mj-lt"/>
              <a:buAutoNum type="arabicPeriod"/>
            </a:pPr>
            <a:r>
              <a:rPr lang="en-US" sz="2700" dirty="0" smtClean="0"/>
              <a:t>Talk to your doctor about types and amounts of activity</a:t>
            </a:r>
          </a:p>
          <a:p>
            <a:pPr marL="342900" indent="-342900">
              <a:buFont typeface="+mj-lt"/>
              <a:buAutoNum type="arabicPeriod"/>
            </a:pPr>
            <a:endParaRPr lang="en-US" sz="900" dirty="0" smtClean="0"/>
          </a:p>
          <a:p>
            <a:pPr marL="342900" indent="-342900">
              <a:buFont typeface="+mj-lt"/>
              <a:buAutoNum type="arabicPeriod"/>
            </a:pPr>
            <a:r>
              <a:rPr lang="en-US" sz="2700" dirty="0" smtClean="0"/>
              <a:t>Be as active as your fitness and health conditions allow</a:t>
            </a:r>
          </a:p>
          <a:p>
            <a:pPr marL="342900" indent="-342900">
              <a:buFont typeface="+mj-lt"/>
              <a:buAutoNum type="arabicPeriod"/>
            </a:pPr>
            <a:endParaRPr lang="en-US" sz="900" dirty="0" smtClean="0"/>
          </a:p>
          <a:p>
            <a:pPr marL="342900" indent="-342900">
              <a:buFont typeface="+mj-lt"/>
              <a:buAutoNum type="arabicPeriod"/>
            </a:pPr>
            <a:r>
              <a:rPr lang="en-US" sz="2700" dirty="0" smtClean="0"/>
              <a:t>For greatest benefit, build up to:</a:t>
            </a:r>
          </a:p>
          <a:p>
            <a:pPr marL="914400" lvl="1" indent="-457200">
              <a:buFont typeface="Arial" panose="020B0604020202020204" pitchFamily="34" charset="0"/>
              <a:buChar char="•"/>
            </a:pPr>
            <a:r>
              <a:rPr lang="en-US" sz="2400" i="1" dirty="0" smtClean="0"/>
              <a:t>Aerobic activity 30 minutes, 5 days a week</a:t>
            </a:r>
          </a:p>
          <a:p>
            <a:pPr marL="914400" lvl="1" indent="-457200">
              <a:buFont typeface="Arial" panose="020B0604020202020204" pitchFamily="34" charset="0"/>
              <a:buChar char="•"/>
            </a:pPr>
            <a:r>
              <a:rPr lang="en-US" sz="2400" i="1" dirty="0" smtClean="0"/>
              <a:t>Strengthening exercises 2 to 3 times a week</a:t>
            </a:r>
          </a:p>
          <a:p>
            <a:pPr marL="914400" lvl="1" indent="-457200">
              <a:buFont typeface="Arial" panose="020B0604020202020204" pitchFamily="34" charset="0"/>
              <a:buChar char="•"/>
            </a:pPr>
            <a:r>
              <a:rPr lang="en-US" sz="2400" i="1" dirty="0" smtClean="0"/>
              <a:t>Stretches and flexibility exercises daily</a:t>
            </a:r>
          </a:p>
          <a:p>
            <a:pPr marL="914400" lvl="1" indent="-457200">
              <a:buFont typeface="Arial" panose="020B0604020202020204" pitchFamily="34" charset="0"/>
              <a:buChar char="•"/>
            </a:pPr>
            <a:r>
              <a:rPr lang="en-US" sz="2400" i="1" dirty="0" smtClean="0"/>
              <a:t>Moves and exercises to improve balance daily</a:t>
            </a:r>
          </a:p>
          <a:p>
            <a:pPr marL="914400" lvl="1" indent="-457200">
              <a:buFont typeface="Arial" panose="020B0604020202020204" pitchFamily="34" charset="0"/>
              <a:buChar char="•"/>
            </a:pPr>
            <a:endParaRPr lang="en-US" sz="1400" b="1" i="1" dirty="0">
              <a:solidFill>
                <a:schemeClr val="bg2">
                  <a:lumMod val="50000"/>
                </a:schemeClr>
              </a:solidFill>
            </a:endParaRPr>
          </a:p>
          <a:p>
            <a:pPr lvl="1"/>
            <a:r>
              <a:rPr lang="en-US" sz="2800" b="1" i="1" dirty="0" smtClean="0">
                <a:solidFill>
                  <a:schemeClr val="bg2">
                    <a:lumMod val="50000"/>
                  </a:schemeClr>
                </a:solidFill>
              </a:rPr>
              <a:t>If you can do more, then do more!</a:t>
            </a:r>
            <a:endParaRPr lang="en-US" sz="2800" b="1" i="1" dirty="0">
              <a:solidFill>
                <a:schemeClr val="bg2">
                  <a:lumMod val="50000"/>
                </a:schemeClr>
              </a:solidFill>
            </a:endParaRPr>
          </a:p>
        </p:txBody>
      </p:sp>
      <p:pic>
        <p:nvPicPr>
          <p:cNvPr id="3074" name="Picture 2" descr="http://i.dailymail.co.uk/i/pix/2012/11/13/article-2232408-16025D92000005DC-691_468x6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319" y="4343400"/>
            <a:ext cx="168729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28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95400" y="3581400"/>
            <a:ext cx="6773221" cy="248637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3"/>
          <p:cNvSpPr>
            <a:spLocks noGrp="1" noChangeArrowheads="1"/>
          </p:cNvSpPr>
          <p:nvPr>
            <p:ph type="title"/>
          </p:nvPr>
        </p:nvSpPr>
        <p:spPr>
          <a:xfrm>
            <a:off x="457200" y="990600"/>
            <a:ext cx="8229600" cy="1883841"/>
          </a:xfrm>
        </p:spPr>
        <p:txBody>
          <a:bodyPr>
            <a:normAutofit fontScale="90000"/>
          </a:bodyPr>
          <a:lstStyle/>
          <a:p>
            <a:pPr eaLnBrk="1" hangingPunct="1"/>
            <a:r>
              <a:rPr lang="en-US" sz="3600" b="1" dirty="0" smtClean="0"/>
              <a:t>THINGS </a:t>
            </a:r>
            <a:r>
              <a:rPr lang="en-US" sz="3600" b="1" i="1" u="sng" dirty="0" smtClean="0"/>
              <a:t>YOU</a:t>
            </a:r>
            <a:r>
              <a:rPr lang="en-US" sz="3600" b="1" dirty="0" smtClean="0"/>
              <a:t> CAN DO: </a:t>
            </a:r>
            <a:br>
              <a:rPr lang="en-US" sz="3600" b="1" dirty="0" smtClean="0"/>
            </a:br>
            <a:r>
              <a:rPr lang="en-US" sz="3200" dirty="0" smtClean="0"/>
              <a:t>Arthritis Foundation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solidFill>
                  <a:schemeClr val="tx1"/>
                </a:solidFill>
                <a:latin typeface="+mn-lt"/>
              </a:rPr>
              <a:t>Programs for Better Living</a:t>
            </a:r>
            <a:endParaRPr lang="en-US" b="1" dirty="0" smtClean="0">
              <a:solidFill>
                <a:schemeClr val="tx1"/>
              </a:solidFill>
              <a:latin typeface="+mn-lt"/>
            </a:endParaRPr>
          </a:p>
        </p:txBody>
      </p:sp>
    </p:spTree>
    <p:extLst>
      <p:ext uri="{BB962C8B-B14F-4D97-AF65-F5344CB8AC3E}">
        <p14:creationId xmlns:p14="http://schemas.microsoft.com/office/powerpoint/2010/main" val="12835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1143000"/>
          </a:xfrm>
        </p:spPr>
        <p:txBody>
          <a:bodyPr>
            <a:normAutofit/>
          </a:bodyPr>
          <a:lstStyle/>
          <a:p>
            <a:r>
              <a:rPr lang="en-US" sz="3600" b="1" dirty="0" smtClean="0">
                <a:latin typeface="Calibri" panose="020F0502020204030204" pitchFamily="34" charset="0"/>
              </a:rPr>
              <a:t>           “DESKERCISE”</a:t>
            </a:r>
            <a:endParaRPr lang="en-US" sz="3600" b="1" dirty="0">
              <a:latin typeface="Calibri" panose="020F0502020204030204" pitchFamily="34" charset="0"/>
            </a:endParaRPr>
          </a:p>
        </p:txBody>
      </p:sp>
      <p:sp>
        <p:nvSpPr>
          <p:cNvPr id="4" name="TextBox 3"/>
          <p:cNvSpPr txBox="1"/>
          <p:nvPr/>
        </p:nvSpPr>
        <p:spPr>
          <a:xfrm>
            <a:off x="232913" y="2985235"/>
            <a:ext cx="4648200" cy="3693319"/>
          </a:xfrm>
          <a:prstGeom prst="rect">
            <a:avLst/>
          </a:prstGeom>
          <a:noFill/>
        </p:spPr>
        <p:txBody>
          <a:bodyPr wrap="square" rtlCol="0">
            <a:spAutoFit/>
          </a:bodyPr>
          <a:lstStyle/>
          <a:p>
            <a:r>
              <a:rPr lang="en-US" sz="2600" dirty="0" smtClean="0"/>
              <a:t>Finding times to exercise while at work or at home does not have to be difficult.  </a:t>
            </a:r>
          </a:p>
          <a:p>
            <a:endParaRPr lang="en-US" sz="2600" dirty="0"/>
          </a:p>
          <a:p>
            <a:r>
              <a:rPr lang="en-US" sz="2600" dirty="0" smtClean="0"/>
              <a:t>Some easy, seated exercises take less than 2 minutes to complete and can be done at your desk or in your favorite chair.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799"/>
            <a:ext cx="3905250" cy="523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0.gstatic.com/images?q=tbn:ANd9GcRPLzKaMQt2Ft1Q7kj9k_fUSE_-4D3_LqI9b7hVVkiXNl-z3Hlk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46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800"/>
            <a:ext cx="4381500" cy="646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86267"/>
            <a:ext cx="4427264" cy="303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386639"/>
            <a:ext cx="4412352" cy="30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984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a:normAutofit/>
          </a:bodyPr>
          <a:lstStyle/>
          <a:p>
            <a:pPr eaLnBrk="1" hangingPunct="1"/>
            <a:r>
              <a:rPr lang="en-US" sz="3600" b="1" dirty="0" smtClean="0"/>
              <a:t>THINGS </a:t>
            </a:r>
            <a:r>
              <a:rPr lang="en-US" sz="3600" b="1" i="1" u="sng" dirty="0" smtClean="0"/>
              <a:t>YOU</a:t>
            </a:r>
            <a:r>
              <a:rPr lang="en-US" sz="3600" b="1" dirty="0" smtClean="0"/>
              <a:t> CAN DO: </a:t>
            </a:r>
            <a:br>
              <a:rPr lang="en-US" sz="3600" b="1" dirty="0" smtClean="0"/>
            </a:br>
            <a:r>
              <a:rPr lang="en-US" sz="4000" b="1" dirty="0" smtClean="0"/>
              <a:t>Ways to improve sleep</a:t>
            </a:r>
            <a:endParaRPr lang="en-US" sz="3200" b="1" dirty="0" smtClean="0"/>
          </a:p>
        </p:txBody>
      </p:sp>
      <p:sp>
        <p:nvSpPr>
          <p:cNvPr id="15364" name="Rectangle 4"/>
          <p:cNvSpPr>
            <a:spLocks noGrp="1" noChangeArrowheads="1"/>
          </p:cNvSpPr>
          <p:nvPr>
            <p:ph sz="quarter" idx="13"/>
          </p:nvPr>
        </p:nvSpPr>
        <p:spPr>
          <a:xfrm>
            <a:off x="304800" y="3039894"/>
            <a:ext cx="4953000" cy="3352800"/>
          </a:xfrm>
        </p:spPr>
        <p:txBody>
          <a:bodyPr>
            <a:normAutofit/>
          </a:bodyPr>
          <a:lstStyle/>
          <a:p>
            <a:pPr eaLnBrk="1" hangingPunct="1">
              <a:lnSpc>
                <a:spcPct val="90000"/>
              </a:lnSpc>
            </a:pPr>
            <a:r>
              <a:rPr lang="en-US" dirty="0" smtClean="0">
                <a:solidFill>
                  <a:schemeClr val="tx1"/>
                </a:solidFill>
              </a:rPr>
              <a:t>Regular physical activity will aid in normal sleep patterns</a:t>
            </a:r>
          </a:p>
          <a:p>
            <a:pPr eaLnBrk="1" hangingPunct="1">
              <a:lnSpc>
                <a:spcPct val="90000"/>
              </a:lnSpc>
            </a:pPr>
            <a:r>
              <a:rPr lang="en-US" dirty="0" smtClean="0">
                <a:solidFill>
                  <a:schemeClr val="tx1"/>
                </a:solidFill>
              </a:rPr>
              <a:t>Avoid alcohol and caffeine late in the day and evening</a:t>
            </a:r>
          </a:p>
          <a:p>
            <a:pPr eaLnBrk="1" hangingPunct="1">
              <a:lnSpc>
                <a:spcPct val="90000"/>
              </a:lnSpc>
            </a:pPr>
            <a:r>
              <a:rPr lang="en-US" dirty="0" smtClean="0">
                <a:solidFill>
                  <a:schemeClr val="tx1"/>
                </a:solidFill>
              </a:rPr>
              <a:t>Set a sleep schedule- stick to it</a:t>
            </a:r>
          </a:p>
          <a:p>
            <a:pPr eaLnBrk="1" hangingPunct="1">
              <a:lnSpc>
                <a:spcPct val="90000"/>
              </a:lnSpc>
            </a:pPr>
            <a:r>
              <a:rPr lang="en-US" dirty="0" smtClean="0">
                <a:solidFill>
                  <a:schemeClr val="tx1"/>
                </a:solidFill>
              </a:rPr>
              <a:t>Take a warm bath before bed</a:t>
            </a:r>
          </a:p>
          <a:p>
            <a:pPr eaLnBrk="1" hangingPunct="1">
              <a:lnSpc>
                <a:spcPct val="90000"/>
              </a:lnSpc>
            </a:pPr>
            <a:r>
              <a:rPr lang="en-US" dirty="0" smtClean="0">
                <a:solidFill>
                  <a:schemeClr val="tx1"/>
                </a:solidFill>
              </a:rPr>
              <a:t>Avoid stress and allow your mind to relax before bed</a:t>
            </a:r>
          </a:p>
          <a:p>
            <a:pPr eaLnBrk="1" hangingPunct="1">
              <a:lnSpc>
                <a:spcPct val="90000"/>
              </a:lnSpc>
            </a:pPr>
            <a:endParaRPr lang="en-US" dirty="0" smtClean="0"/>
          </a:p>
        </p:txBody>
      </p:sp>
      <p:sp>
        <p:nvSpPr>
          <p:cNvPr id="2" name="Rectangle 1"/>
          <p:cNvSpPr/>
          <p:nvPr/>
        </p:nvSpPr>
        <p:spPr>
          <a:xfrm>
            <a:off x="3505200" y="5867400"/>
            <a:ext cx="5388013"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tx1"/>
                  </a:solidFill>
                </a:ln>
              </a:rPr>
              <a:t>Better Sleep = Less Pain</a:t>
            </a:r>
            <a:endParaRPr lang="en-US" sz="4000" b="1" cap="none" spc="0" dirty="0">
              <a:ln>
                <a:solidFill>
                  <a:schemeClr val="tx1"/>
                </a:solidFill>
              </a:ln>
            </a:endParaRPr>
          </a:p>
        </p:txBody>
      </p:sp>
      <p:pic>
        <p:nvPicPr>
          <p:cNvPr id="5122" name="Picture 2" descr="http://www.strangefunkidz.com/images/content/160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989" y="3352800"/>
            <a:ext cx="2871026" cy="195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20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7700" y="1447800"/>
            <a:ext cx="78486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solidFill>
                  <a:schemeClr val="tx1"/>
                </a:solidFill>
                <a:latin typeface="Rockwell Condensed" pitchFamily="18" charset="0"/>
              </a:rPr>
              <a:t>Assistive Technologies</a:t>
            </a:r>
          </a:p>
          <a:p>
            <a:pPr algn="ctr" fontAlgn="auto">
              <a:spcBef>
                <a:spcPts val="0"/>
              </a:spcBef>
              <a:spcAft>
                <a:spcPts val="0"/>
              </a:spcAft>
              <a:defRPr/>
            </a:pPr>
            <a:endParaRPr lang="en-US" sz="2400" b="1" i="1" dirty="0">
              <a:solidFill>
                <a:schemeClr val="tx1"/>
              </a:solidFill>
              <a:latin typeface="Harrington" pitchFamily="82" charset="0"/>
            </a:endParaRPr>
          </a:p>
          <a:p>
            <a:pPr algn="ctr" fontAlgn="auto">
              <a:spcBef>
                <a:spcPts val="0"/>
              </a:spcBef>
              <a:spcAft>
                <a:spcPts val="0"/>
              </a:spcAft>
              <a:defRPr/>
            </a:pPr>
            <a:r>
              <a:rPr lang="en-US" sz="2400" b="1" i="1" dirty="0" smtClean="0">
                <a:solidFill>
                  <a:schemeClr val="tx1"/>
                </a:solidFill>
                <a:latin typeface="Harrington" pitchFamily="82" charset="0"/>
              </a:rPr>
              <a:t>Using Tools to Help with Tasks to Lessen Pain</a:t>
            </a:r>
            <a:endParaRPr lang="en-US" sz="4400" b="1" i="1" dirty="0">
              <a:solidFill>
                <a:schemeClr val="tx1"/>
              </a:solidFill>
              <a:latin typeface="Rockwell Condensed" pitchFamily="18" charset="0"/>
            </a:endParaRPr>
          </a:p>
        </p:txBody>
      </p:sp>
      <p:pic>
        <p:nvPicPr>
          <p:cNvPr id="8194" name="Picture 2" descr="The TOOLBOX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800"/>
            <a:ext cx="2710799" cy="275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63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normAutofit/>
          </a:bodyPr>
          <a:lstStyle/>
          <a:p>
            <a:pPr eaLnBrk="1" hangingPunct="1"/>
            <a:r>
              <a:rPr lang="en-US" sz="3200" b="1" dirty="0" smtClean="0"/>
              <a:t>SEARCH THE TOOLBOX!</a:t>
            </a:r>
          </a:p>
        </p:txBody>
      </p:sp>
      <p:pic>
        <p:nvPicPr>
          <p:cNvPr id="7" name="Picture 6" descr="AgrAbility Template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1"/>
            <a:ext cx="8775698" cy="4724400"/>
          </a:xfrm>
          <a:prstGeom prst="rect">
            <a:avLst/>
          </a:prstGeom>
        </p:spPr>
      </p:pic>
    </p:spTree>
    <p:extLst>
      <p:ext uri="{BB962C8B-B14F-4D97-AF65-F5344CB8AC3E}">
        <p14:creationId xmlns:p14="http://schemas.microsoft.com/office/powerpoint/2010/main" val="2145883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normAutofit/>
          </a:bodyPr>
          <a:lstStyle/>
          <a:p>
            <a:pPr eaLnBrk="1" hangingPunct="1"/>
            <a:r>
              <a:rPr lang="en-US" sz="3200" b="1" dirty="0" smtClean="0"/>
              <a:t>WHAT TYPE OF ACTIVITY GIVES YOU PAIN?</a:t>
            </a:r>
          </a:p>
        </p:txBody>
      </p:sp>
      <p:pic>
        <p:nvPicPr>
          <p:cNvPr id="2" name="Picture 1" descr="The Toolbox: Explore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58" y="1447801"/>
            <a:ext cx="8634153" cy="4648199"/>
          </a:xfrm>
          <a:prstGeom prst="rect">
            <a:avLst/>
          </a:prstGeom>
        </p:spPr>
      </p:pic>
    </p:spTree>
    <p:extLst>
      <p:ext uri="{BB962C8B-B14F-4D97-AF65-F5344CB8AC3E}">
        <p14:creationId xmlns:p14="http://schemas.microsoft.com/office/powerpoint/2010/main" val="347131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667000"/>
            <a:ext cx="8458200" cy="4267200"/>
          </a:xfrm>
        </p:spPr>
        <p:txBody>
          <a:bodyPr rtlCol="0">
            <a:normAutofit/>
          </a:bodyPr>
          <a:lstStyle/>
          <a:p>
            <a:pPr marL="401822" indent="-401822" eaLnBrk="1" fontAlgn="auto" hangingPunct="1">
              <a:lnSpc>
                <a:spcPts val="2900"/>
              </a:lnSpc>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4 quick survey questions</a:t>
            </a:r>
          </a:p>
          <a:p>
            <a:pPr marL="401822" indent="-401822" eaLnBrk="1" fontAlgn="auto" hangingPunct="1">
              <a:lnSpc>
                <a:spcPts val="2900"/>
              </a:lnSpc>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Session recorded and archived with PowerPoint files at </a:t>
            </a:r>
            <a:r>
              <a:rPr lang="en-US" sz="3000" dirty="0">
                <a:latin typeface="Lucida Sans Unicode" panose="020B0602030504020204" pitchFamily="34" charset="0"/>
                <a:cs typeface="Lucida Sans Unicode" panose="020B0602030504020204" pitchFamily="34" charset="0"/>
                <a:hlinkClick r:id="rId2"/>
              </a:rPr>
              <a:t>www.agrability.org/Online-Training/archived</a:t>
            </a:r>
            <a:r>
              <a:rPr lang="en-US" sz="3000" dirty="0">
                <a:latin typeface="Lucida Sans Unicode" panose="020B0602030504020204" pitchFamily="34" charset="0"/>
                <a:cs typeface="Lucida Sans Unicode" panose="020B0602030504020204" pitchFamily="34" charset="0"/>
              </a:rPr>
              <a:t> along with resource materials</a:t>
            </a:r>
          </a:p>
          <a:p>
            <a:pPr marL="401822" indent="-401822" eaLnBrk="1" fontAlgn="auto" hangingPunct="1">
              <a:lnSpc>
                <a:spcPts val="2900"/>
              </a:lnSpc>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Problems: use chat window or email </a:t>
            </a:r>
            <a:r>
              <a:rPr lang="en-US" sz="3000" dirty="0">
                <a:solidFill>
                  <a:schemeClr val="accent2"/>
                </a:solidFill>
                <a:latin typeface="Lucida Sans Unicode" panose="020B0602030504020204" pitchFamily="34" charset="0"/>
                <a:cs typeface="Lucida Sans Unicode" panose="020B0602030504020204" pitchFamily="34" charset="0"/>
                <a:hlinkClick r:id="rId3"/>
              </a:rPr>
              <a:t>agrability@agrability.org</a:t>
            </a:r>
            <a:r>
              <a:rPr lang="en-US" sz="3000" dirty="0">
                <a:solidFill>
                  <a:schemeClr val="accent2"/>
                </a:solidFill>
                <a:latin typeface="Lucida Sans Unicode" panose="020B0602030504020204" pitchFamily="34" charset="0"/>
                <a:cs typeface="Lucida Sans Unicode" panose="020B0602030504020204" pitchFamily="34" charset="0"/>
              </a:rPr>
              <a:t> </a:t>
            </a:r>
            <a:r>
              <a:rPr lang="en-US" sz="3000" dirty="0">
                <a:latin typeface="Lucida Sans Unicode" panose="020B0602030504020204" pitchFamily="34" charset="0"/>
                <a:cs typeface="Lucida Sans Unicode" panose="020B0602030504020204" pitchFamily="34" charset="0"/>
              </a:rPr>
              <a:t>  </a:t>
            </a:r>
          </a:p>
          <a:p>
            <a:pPr marL="109722" eaLnBrk="1" fontAlgn="auto" hangingPunct="1">
              <a:lnSpc>
                <a:spcPts val="2900"/>
              </a:lnSpc>
              <a:spcAft>
                <a:spcPts val="0"/>
              </a:spcAft>
              <a:buFont typeface="Arial" panose="020B0604020202020204" pitchFamily="34" charset="0"/>
              <a:buChar char="•"/>
              <a:defRPr/>
            </a:pPr>
            <a:endParaRPr lang="en-US" dirty="0" smtClean="0"/>
          </a:p>
        </p:txBody>
      </p:sp>
      <p:sp>
        <p:nvSpPr>
          <p:cNvPr id="51202" name="Title 1"/>
          <p:cNvSpPr>
            <a:spLocks noGrp="1"/>
          </p:cNvSpPr>
          <p:nvPr>
            <p:ph type="title"/>
          </p:nvPr>
        </p:nvSpPr>
        <p:spPr>
          <a:xfrm>
            <a:off x="-5752" y="1295400"/>
            <a:ext cx="9149751"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pic>
        <p:nvPicPr>
          <p:cNvPr id="4100"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normAutofit/>
          </a:bodyPr>
          <a:lstStyle/>
          <a:p>
            <a:pPr eaLnBrk="1" hangingPunct="1"/>
            <a:r>
              <a:rPr lang="en-US" sz="3200" b="1" dirty="0" smtClean="0"/>
              <a:t>ARTHRITIS PAIN RELIEF TOOLS</a:t>
            </a:r>
          </a:p>
        </p:txBody>
      </p:sp>
      <p:sp>
        <p:nvSpPr>
          <p:cNvPr id="4" name="TextBox 3"/>
          <p:cNvSpPr txBox="1"/>
          <p:nvPr/>
        </p:nvSpPr>
        <p:spPr>
          <a:xfrm>
            <a:off x="228600" y="2068324"/>
            <a:ext cx="3962400" cy="4524315"/>
          </a:xfrm>
          <a:prstGeom prst="rect">
            <a:avLst/>
          </a:prstGeom>
          <a:noFill/>
        </p:spPr>
        <p:txBody>
          <a:bodyPr wrap="square" rtlCol="0">
            <a:spAutoFit/>
          </a:bodyPr>
          <a:lstStyle/>
          <a:p>
            <a:pPr marL="457200" indent="-457200">
              <a:buFont typeface="Wingdings" panose="05000000000000000000" pitchFamily="2" charset="2"/>
              <a:buChar char="q"/>
            </a:pPr>
            <a:r>
              <a:rPr lang="en-US" sz="2400" b="1" i="1" dirty="0" smtClean="0"/>
              <a:t>Decreased Grip Tools- </a:t>
            </a:r>
            <a:r>
              <a:rPr lang="en-US" sz="2400" dirty="0" smtClean="0"/>
              <a:t>CanGun1 Spray Can Tool, Tube Grip, Back Saver Grip, Action Life Gloves</a:t>
            </a:r>
          </a:p>
          <a:p>
            <a:pPr marL="457200" indent="-457200">
              <a:buFont typeface="Wingdings" panose="05000000000000000000" pitchFamily="2" charset="2"/>
              <a:buChar char="q"/>
            </a:pPr>
            <a:endParaRPr lang="en-US" sz="2400" dirty="0" smtClean="0"/>
          </a:p>
          <a:p>
            <a:pPr marL="457200" indent="-457200">
              <a:buFont typeface="Wingdings" panose="05000000000000000000" pitchFamily="2" charset="2"/>
              <a:buChar char="q"/>
            </a:pPr>
            <a:r>
              <a:rPr lang="en-US" sz="2400" b="1" i="1" dirty="0" smtClean="0"/>
              <a:t>Increased Length Tools/Bending Prevention- </a:t>
            </a:r>
            <a:r>
              <a:rPr lang="en-US" sz="2400" dirty="0" smtClean="0"/>
              <a:t>Leaf Gripper  Yard Tongs, Caulk Gun Extender, Long Handled Tools, </a:t>
            </a:r>
            <a:r>
              <a:rPr lang="en-US" sz="2400" dirty="0" err="1" smtClean="0"/>
              <a:t>Snowcaster</a:t>
            </a:r>
            <a:r>
              <a:rPr lang="en-US" sz="2400" dirty="0" smtClean="0"/>
              <a:t> Wheeled Snow Pusher</a:t>
            </a:r>
          </a:p>
        </p:txBody>
      </p:sp>
      <p:pic>
        <p:nvPicPr>
          <p:cNvPr id="9218" name="Picture 2" descr="http://www.agrability.org/Toolbox/img/thumb/1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497" y="2082700"/>
            <a:ext cx="2070149" cy="147394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lehmans.com/images/product/large/28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142" y="2082700"/>
            <a:ext cx="2322833" cy="347989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agrability.org/Toolbox/img/thumb/014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717" y="3822649"/>
            <a:ext cx="1745707" cy="279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514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normAutofit/>
          </a:bodyPr>
          <a:lstStyle/>
          <a:p>
            <a:pPr eaLnBrk="1" hangingPunct="1"/>
            <a:r>
              <a:rPr lang="en-US" sz="3200" b="1" dirty="0" smtClean="0"/>
              <a:t>ARTHRITIS PAIN RELIEF TOOLS</a:t>
            </a:r>
          </a:p>
        </p:txBody>
      </p:sp>
      <p:sp>
        <p:nvSpPr>
          <p:cNvPr id="4" name="TextBox 3"/>
          <p:cNvSpPr txBox="1"/>
          <p:nvPr/>
        </p:nvSpPr>
        <p:spPr>
          <a:xfrm>
            <a:off x="304800" y="2162165"/>
            <a:ext cx="4648200" cy="3847207"/>
          </a:xfrm>
          <a:prstGeom prst="rect">
            <a:avLst/>
          </a:prstGeom>
          <a:noFill/>
        </p:spPr>
        <p:txBody>
          <a:bodyPr wrap="square" rtlCol="0">
            <a:spAutoFit/>
          </a:bodyPr>
          <a:lstStyle/>
          <a:p>
            <a:pPr marL="457200" indent="-457200">
              <a:buFont typeface="Wingdings" panose="05000000000000000000" pitchFamily="2" charset="2"/>
              <a:buChar char="q"/>
            </a:pPr>
            <a:r>
              <a:rPr lang="en-US" sz="2400" b="1" i="1" dirty="0" smtClean="0"/>
              <a:t>Seating Aids-</a:t>
            </a:r>
            <a:r>
              <a:rPr lang="en-US" sz="2400" dirty="0" smtClean="0"/>
              <a:t> Spine Saver Ergonomic Seat Cushion, Tractor Swivel Seat, Garden Carts and Rocking Stools, etc.</a:t>
            </a:r>
          </a:p>
          <a:p>
            <a:pPr marL="457200" indent="-457200">
              <a:buFont typeface="Wingdings" panose="05000000000000000000" pitchFamily="2" charset="2"/>
              <a:buChar char="q"/>
            </a:pPr>
            <a:endParaRPr lang="en-US" sz="2400" dirty="0" smtClean="0"/>
          </a:p>
          <a:p>
            <a:pPr marL="457200" indent="-457200">
              <a:buFont typeface="Wingdings" panose="05000000000000000000" pitchFamily="2" charset="2"/>
              <a:buChar char="q"/>
            </a:pPr>
            <a:r>
              <a:rPr lang="en-US" sz="2400" b="1" i="1" dirty="0" smtClean="0"/>
              <a:t>Carrying Aids- </a:t>
            </a:r>
            <a:r>
              <a:rPr lang="en-US" sz="2400" dirty="0" smtClean="0"/>
              <a:t>Motorized Feed Cart, Lift Mates Box Lifting Tools, Wheel Pump Sprayer, Hand Trucks</a:t>
            </a:r>
          </a:p>
          <a:p>
            <a:endParaRPr lang="en-US" sz="2800" dirty="0" smtClean="0"/>
          </a:p>
        </p:txBody>
      </p:sp>
      <p:pic>
        <p:nvPicPr>
          <p:cNvPr id="12290" name="Picture 2" descr="http://www.agrability.org/Toolbox/img/thumb-overlay/05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8801"/>
            <a:ext cx="2002923" cy="176257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agrability.org/Toolbox/img/thumb-overlay/11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993" y="4419600"/>
            <a:ext cx="1870405" cy="224808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agrability.org/Toolbox/img/thumb-overlay/011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9306" y="2438400"/>
            <a:ext cx="1415093" cy="176886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agrability.org/Toolbox/img/thumb/093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810000"/>
            <a:ext cx="1078272" cy="2867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01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7700" y="1447800"/>
            <a:ext cx="78486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solidFill>
                  <a:schemeClr val="tx1"/>
                </a:solidFill>
                <a:latin typeface="Rockwell Condensed" pitchFamily="18" charset="0"/>
              </a:rPr>
              <a:t>What About </a:t>
            </a:r>
            <a:r>
              <a:rPr lang="en-US" sz="4400" b="1" dirty="0">
                <a:solidFill>
                  <a:schemeClr val="tx1"/>
                </a:solidFill>
                <a:latin typeface="Rockwell Condensed" pitchFamily="18" charset="0"/>
              </a:rPr>
              <a:t>A</a:t>
            </a:r>
            <a:r>
              <a:rPr lang="en-US" sz="4400" b="1" dirty="0" smtClean="0">
                <a:solidFill>
                  <a:schemeClr val="tx1"/>
                </a:solidFill>
                <a:latin typeface="Rockwell Condensed" pitchFamily="18" charset="0"/>
              </a:rPr>
              <a:t>fter </a:t>
            </a:r>
            <a:r>
              <a:rPr lang="en-US" sz="4400" b="1" dirty="0">
                <a:solidFill>
                  <a:schemeClr val="tx1"/>
                </a:solidFill>
                <a:latin typeface="Rockwell Condensed" pitchFamily="18" charset="0"/>
              </a:rPr>
              <a:t>T</a:t>
            </a:r>
            <a:r>
              <a:rPr lang="en-US" sz="4400" b="1" dirty="0" smtClean="0">
                <a:solidFill>
                  <a:schemeClr val="tx1"/>
                </a:solidFill>
                <a:latin typeface="Rockwell Condensed" pitchFamily="18" charset="0"/>
              </a:rPr>
              <a:t>he </a:t>
            </a:r>
            <a:r>
              <a:rPr lang="en-US" sz="4400" b="1" dirty="0">
                <a:solidFill>
                  <a:schemeClr val="tx1"/>
                </a:solidFill>
                <a:latin typeface="Rockwell Condensed" pitchFamily="18" charset="0"/>
              </a:rPr>
              <a:t>P</a:t>
            </a:r>
            <a:r>
              <a:rPr lang="en-US" sz="4400" b="1" dirty="0" smtClean="0">
                <a:solidFill>
                  <a:schemeClr val="tx1"/>
                </a:solidFill>
                <a:latin typeface="Rockwell Condensed" pitchFamily="18" charset="0"/>
              </a:rPr>
              <a:t>ain?</a:t>
            </a:r>
          </a:p>
          <a:p>
            <a:pPr algn="ctr" fontAlgn="auto">
              <a:spcBef>
                <a:spcPts val="0"/>
              </a:spcBef>
              <a:spcAft>
                <a:spcPts val="0"/>
              </a:spcAft>
              <a:defRPr/>
            </a:pPr>
            <a:endParaRPr lang="en-US" sz="2400" b="1" i="1" dirty="0">
              <a:solidFill>
                <a:schemeClr val="tx1"/>
              </a:solidFill>
              <a:latin typeface="Harrington" pitchFamily="82" charset="0"/>
            </a:endParaRPr>
          </a:p>
          <a:p>
            <a:pPr algn="ctr" fontAlgn="auto">
              <a:spcBef>
                <a:spcPts val="0"/>
              </a:spcBef>
              <a:spcAft>
                <a:spcPts val="0"/>
              </a:spcAft>
              <a:defRPr/>
            </a:pPr>
            <a:r>
              <a:rPr lang="en-US" sz="2400" b="1" i="1" dirty="0" smtClean="0">
                <a:solidFill>
                  <a:schemeClr val="tx1"/>
                </a:solidFill>
                <a:latin typeface="Harrington" pitchFamily="82" charset="0"/>
              </a:rPr>
              <a:t>Pain Relief Options</a:t>
            </a:r>
            <a:endParaRPr lang="en-US" sz="4400" b="1" i="1" dirty="0">
              <a:solidFill>
                <a:schemeClr val="tx1"/>
              </a:solidFill>
              <a:latin typeface="Rockwell Condensed" pitchFamily="18" charset="0"/>
            </a:endParaRPr>
          </a:p>
        </p:txBody>
      </p:sp>
    </p:spTree>
    <p:extLst>
      <p:ext uri="{BB962C8B-B14F-4D97-AF65-F5344CB8AC3E}">
        <p14:creationId xmlns:p14="http://schemas.microsoft.com/office/powerpoint/2010/main" val="365433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67573" cy="4297363"/>
          </a:xfrm>
        </p:spPr>
        <p:txBody>
          <a:bodyPr>
            <a:normAutofit/>
          </a:bodyPr>
          <a:lstStyle/>
          <a:p>
            <a:pPr marL="0" indent="0">
              <a:buNone/>
            </a:pPr>
            <a:endParaRPr lang="en-US" sz="2400" b="1" dirty="0" smtClean="0">
              <a:latin typeface="Rockwell Condensed" panose="02060603050405020104" pitchFamily="18" charset="0"/>
            </a:endParaRPr>
          </a:p>
          <a:p>
            <a:pPr marL="0" indent="0">
              <a:buNone/>
            </a:pPr>
            <a:endParaRPr lang="en-US" sz="2400" b="1" dirty="0">
              <a:latin typeface="Rockwell Condensed" panose="02060603050405020104" pitchFamily="18" charset="0"/>
            </a:endParaRPr>
          </a:p>
          <a:p>
            <a:pPr marL="0" indent="0">
              <a:buNone/>
            </a:pPr>
            <a:r>
              <a:rPr lang="en-US" sz="2400" b="1" dirty="0" smtClean="0">
                <a:latin typeface="Rockwell Condensed" panose="02060603050405020104" pitchFamily="18" charset="0"/>
              </a:rPr>
              <a:t>                     </a:t>
            </a:r>
            <a:endParaRPr lang="en-US" sz="4400" b="1" dirty="0">
              <a:latin typeface="Rockwell Condensed" panose="02060603050405020104" pitchFamily="18" charset="0"/>
            </a:endParaRPr>
          </a:p>
        </p:txBody>
      </p:sp>
      <p:sp>
        <p:nvSpPr>
          <p:cNvPr id="2" name="Title 1"/>
          <p:cNvSpPr>
            <a:spLocks noGrp="1"/>
          </p:cNvSpPr>
          <p:nvPr>
            <p:ph type="title"/>
          </p:nvPr>
        </p:nvSpPr>
        <p:spPr>
          <a:xfrm>
            <a:off x="574964" y="457200"/>
            <a:ext cx="8229600" cy="1143000"/>
          </a:xfrm>
        </p:spPr>
        <p:txBody>
          <a:bodyPr>
            <a:normAutofit/>
          </a:bodyPr>
          <a:lstStyle/>
          <a:p>
            <a:r>
              <a:rPr lang="en-US" sz="3600" b="1" dirty="0" smtClean="0">
                <a:latin typeface="Calibri" panose="020F0502020204030204" pitchFamily="34" charset="0"/>
              </a:rPr>
              <a:t>DO-IT-YOURSELF PAIN RELIEF</a:t>
            </a:r>
            <a:endParaRPr lang="en-US" sz="3600" b="1" dirty="0">
              <a:latin typeface="Calibri" panose="020F0502020204030204" pitchFamily="34" charset="0"/>
            </a:endParaRPr>
          </a:p>
        </p:txBody>
      </p:sp>
      <p:sp>
        <p:nvSpPr>
          <p:cNvPr id="4" name="TextBox 3"/>
          <p:cNvSpPr txBox="1"/>
          <p:nvPr/>
        </p:nvSpPr>
        <p:spPr>
          <a:xfrm>
            <a:off x="381000" y="2369968"/>
            <a:ext cx="7924800" cy="4493538"/>
          </a:xfrm>
          <a:prstGeom prst="rect">
            <a:avLst/>
          </a:prstGeom>
          <a:noFill/>
        </p:spPr>
        <p:txBody>
          <a:bodyPr wrap="square" rtlCol="0">
            <a:spAutoFit/>
          </a:bodyPr>
          <a:lstStyle/>
          <a:p>
            <a:r>
              <a:rPr lang="en-US" sz="2800" b="1" dirty="0" smtClean="0"/>
              <a:t>WHAT TO TRY:</a:t>
            </a:r>
          </a:p>
          <a:p>
            <a:endParaRPr lang="en-US" sz="1400" dirty="0"/>
          </a:p>
          <a:p>
            <a:pPr marL="342900" indent="-342900">
              <a:buFont typeface="+mj-lt"/>
              <a:buAutoNum type="arabicPeriod"/>
            </a:pPr>
            <a:r>
              <a:rPr lang="en-US" sz="2800" dirty="0" smtClean="0"/>
              <a:t>Heat and cold treatments</a:t>
            </a:r>
          </a:p>
          <a:p>
            <a:pPr marL="342900" indent="-342900">
              <a:buFont typeface="+mj-lt"/>
              <a:buAutoNum type="arabicPeriod"/>
            </a:pPr>
            <a:r>
              <a:rPr lang="en-US" sz="2800" dirty="0" smtClean="0"/>
              <a:t>Distraction</a:t>
            </a:r>
          </a:p>
          <a:p>
            <a:pPr marL="342900" indent="-342900">
              <a:buFont typeface="+mj-lt"/>
              <a:buAutoNum type="arabicPeriod"/>
            </a:pPr>
            <a:r>
              <a:rPr lang="en-US" sz="2800" dirty="0" smtClean="0"/>
              <a:t>Relaxation techniques/visualization</a:t>
            </a:r>
          </a:p>
          <a:p>
            <a:pPr marL="342900" indent="-342900">
              <a:buFont typeface="+mj-lt"/>
              <a:buAutoNum type="arabicPeriod"/>
            </a:pPr>
            <a:r>
              <a:rPr lang="en-US" sz="2800" dirty="0" smtClean="0"/>
              <a:t>Massage </a:t>
            </a:r>
          </a:p>
          <a:p>
            <a:pPr marL="342900" indent="-342900">
              <a:buFont typeface="+mj-lt"/>
              <a:buAutoNum type="arabicPeriod"/>
            </a:pPr>
            <a:r>
              <a:rPr lang="en-US" sz="2800" dirty="0" smtClean="0"/>
              <a:t>Aroma Therapy</a:t>
            </a:r>
          </a:p>
          <a:p>
            <a:pPr marL="342900" indent="-342900">
              <a:buFont typeface="+mj-lt"/>
              <a:buAutoNum type="arabicPeriod"/>
            </a:pPr>
            <a:r>
              <a:rPr lang="en-US" sz="2800" dirty="0" smtClean="0"/>
              <a:t>Diet and Exercise</a:t>
            </a:r>
          </a:p>
          <a:p>
            <a:endParaRPr lang="en-US" sz="1200" dirty="0" smtClean="0"/>
          </a:p>
          <a:p>
            <a:pPr algn="ctr"/>
            <a:r>
              <a:rPr lang="en-US" sz="2800" b="1" i="1" dirty="0" smtClean="0">
                <a:solidFill>
                  <a:schemeClr val="bg2">
                    <a:lumMod val="50000"/>
                  </a:schemeClr>
                </a:solidFill>
              </a:rPr>
              <a:t>You can try these methods at home with little-to-no risk and no need for a prescription.</a:t>
            </a:r>
            <a:endParaRPr lang="en-US" sz="2800" b="1" i="1" dirty="0">
              <a:solidFill>
                <a:schemeClr val="bg2">
                  <a:lumMod val="50000"/>
                </a:schemeClr>
              </a:solidFill>
            </a:endParaRPr>
          </a:p>
        </p:txBody>
      </p:sp>
    </p:spTree>
    <p:extLst>
      <p:ext uri="{BB962C8B-B14F-4D97-AF65-F5344CB8AC3E}">
        <p14:creationId xmlns:p14="http://schemas.microsoft.com/office/powerpoint/2010/main" val="3028725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idx="1"/>
          </p:nvPr>
        </p:nvSpPr>
        <p:spPr>
          <a:xfrm>
            <a:off x="457200" y="2901351"/>
            <a:ext cx="7408333" cy="3450696"/>
          </a:xfrm>
        </p:spPr>
        <p:txBody>
          <a:bodyPr>
            <a:normAutofit lnSpcReduction="10000"/>
          </a:bodyPr>
          <a:lstStyle/>
          <a:p>
            <a:pPr eaLnBrk="1" hangingPunct="1">
              <a:spcBef>
                <a:spcPct val="0"/>
              </a:spcBef>
            </a:pPr>
            <a:r>
              <a:rPr lang="en-US" sz="3200" dirty="0" smtClean="0">
                <a:solidFill>
                  <a:schemeClr val="tx1"/>
                </a:solidFill>
              </a:rPr>
              <a:t>Heat</a:t>
            </a:r>
          </a:p>
          <a:p>
            <a:pPr lvl="1" eaLnBrk="1" hangingPunct="1">
              <a:spcBef>
                <a:spcPct val="0"/>
              </a:spcBef>
            </a:pPr>
            <a:r>
              <a:rPr lang="en-US" sz="2800" dirty="0" smtClean="0">
                <a:solidFill>
                  <a:schemeClr val="tx1"/>
                </a:solidFill>
              </a:rPr>
              <a:t>Relaxes muscles</a:t>
            </a:r>
          </a:p>
          <a:p>
            <a:pPr eaLnBrk="1" hangingPunct="1"/>
            <a:r>
              <a:rPr lang="en-US" sz="3200" dirty="0" smtClean="0">
                <a:solidFill>
                  <a:schemeClr val="tx1"/>
                </a:solidFill>
              </a:rPr>
              <a:t>Cold</a:t>
            </a:r>
          </a:p>
          <a:p>
            <a:pPr lvl="1" eaLnBrk="1" hangingPunct="1"/>
            <a:r>
              <a:rPr lang="en-US" sz="2800" dirty="0" smtClean="0">
                <a:solidFill>
                  <a:schemeClr val="tx1"/>
                </a:solidFill>
              </a:rPr>
              <a:t>Reduces swelling, numbs</a:t>
            </a:r>
          </a:p>
          <a:p>
            <a:pPr eaLnBrk="1" hangingPunct="1"/>
            <a:r>
              <a:rPr lang="en-US" sz="3200" dirty="0" smtClean="0">
                <a:solidFill>
                  <a:schemeClr val="tx1"/>
                </a:solidFill>
              </a:rPr>
              <a:t>Comfort</a:t>
            </a:r>
          </a:p>
          <a:p>
            <a:pPr eaLnBrk="1" hangingPunct="1"/>
            <a:r>
              <a:rPr lang="en-US" sz="3200" dirty="0" smtClean="0">
                <a:solidFill>
                  <a:schemeClr val="tx1"/>
                </a:solidFill>
              </a:rPr>
              <a:t>Length of time</a:t>
            </a:r>
          </a:p>
          <a:p>
            <a:pPr eaLnBrk="1" hangingPunct="1">
              <a:buFontTx/>
              <a:buNone/>
            </a:pPr>
            <a:r>
              <a:rPr lang="en-US" dirty="0" smtClean="0"/>
              <a:t>					</a:t>
            </a:r>
          </a:p>
        </p:txBody>
      </p:sp>
      <p:sp>
        <p:nvSpPr>
          <p:cNvPr id="13315" name="Rectangle 3"/>
          <p:cNvSpPr>
            <a:spLocks noGrp="1" noChangeArrowheads="1"/>
          </p:cNvSpPr>
          <p:nvPr>
            <p:ph type="title"/>
          </p:nvPr>
        </p:nvSpPr>
        <p:spPr/>
        <p:txBody>
          <a:bodyPr>
            <a:normAutofit/>
          </a:bodyPr>
          <a:lstStyle/>
          <a:p>
            <a:pPr eaLnBrk="1" hangingPunct="1"/>
            <a:r>
              <a:rPr lang="en-US" sz="3600" b="1" dirty="0" smtClean="0"/>
              <a:t>PAIN RELIEF: </a:t>
            </a:r>
            <a:br>
              <a:rPr lang="en-US" sz="3600" b="1" dirty="0" smtClean="0"/>
            </a:br>
            <a:r>
              <a:rPr lang="en-US" sz="3200" dirty="0" smtClean="0"/>
              <a:t>Application of heat and cold </a:t>
            </a:r>
          </a:p>
        </p:txBody>
      </p:sp>
      <p:pic>
        <p:nvPicPr>
          <p:cNvPr id="13317" name="Picture 5" descr="hot_cold_com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68373"/>
            <a:ext cx="2438400" cy="345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067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idx="1"/>
          </p:nvPr>
        </p:nvSpPr>
        <p:spPr>
          <a:xfrm>
            <a:off x="152400" y="3144270"/>
            <a:ext cx="8763000" cy="3450696"/>
          </a:xfrm>
        </p:spPr>
        <p:txBody>
          <a:bodyPr>
            <a:normAutofit/>
          </a:bodyPr>
          <a:lstStyle/>
          <a:p>
            <a:pPr>
              <a:spcBef>
                <a:spcPct val="0"/>
              </a:spcBef>
            </a:pPr>
            <a:r>
              <a:rPr lang="en-US" sz="3200" b="1" i="1" dirty="0" smtClean="0">
                <a:solidFill>
                  <a:schemeClr val="tx1"/>
                </a:solidFill>
              </a:rPr>
              <a:t>Non-Prescription Drugs</a:t>
            </a:r>
          </a:p>
          <a:p>
            <a:pPr lvl="1">
              <a:spcBef>
                <a:spcPct val="0"/>
              </a:spcBef>
            </a:pPr>
            <a:r>
              <a:rPr lang="en-US" sz="2800" dirty="0" smtClean="0">
                <a:solidFill>
                  <a:schemeClr val="tx1"/>
                </a:solidFill>
              </a:rPr>
              <a:t>Aspirin-Free Pain Relievers- </a:t>
            </a:r>
            <a:r>
              <a:rPr lang="en-US" sz="2800" dirty="0" err="1" smtClean="0">
                <a:solidFill>
                  <a:schemeClr val="tx1"/>
                </a:solidFill>
              </a:rPr>
              <a:t>acetominphen</a:t>
            </a:r>
            <a:r>
              <a:rPr lang="en-US" sz="2800" dirty="0" smtClean="0">
                <a:solidFill>
                  <a:schemeClr val="tx1"/>
                </a:solidFill>
              </a:rPr>
              <a:t> (Tylenol)</a:t>
            </a:r>
          </a:p>
          <a:p>
            <a:pPr lvl="1">
              <a:spcBef>
                <a:spcPct val="0"/>
              </a:spcBef>
            </a:pPr>
            <a:r>
              <a:rPr lang="en-US" sz="2800" dirty="0" smtClean="0">
                <a:solidFill>
                  <a:schemeClr val="tx1"/>
                </a:solidFill>
              </a:rPr>
              <a:t>NSAID’s- Non-Steroidal Anti-inflammatories- ibuprofen (Motrin) or naproxen (Aleve)</a:t>
            </a:r>
          </a:p>
          <a:p>
            <a:pPr lvl="1">
              <a:spcBef>
                <a:spcPct val="0"/>
              </a:spcBef>
            </a:pPr>
            <a:r>
              <a:rPr lang="en-US" sz="2800" dirty="0" err="1" smtClean="0">
                <a:solidFill>
                  <a:schemeClr val="tx1"/>
                </a:solidFill>
              </a:rPr>
              <a:t>Topicals</a:t>
            </a:r>
            <a:r>
              <a:rPr lang="en-US" sz="2800" dirty="0" smtClean="0">
                <a:solidFill>
                  <a:schemeClr val="tx1"/>
                </a:solidFill>
              </a:rPr>
              <a:t>- rubs, gels, creams, sprays</a:t>
            </a:r>
          </a:p>
          <a:p>
            <a:pPr lvl="1">
              <a:spcBef>
                <a:spcPct val="0"/>
              </a:spcBef>
            </a:pPr>
            <a:r>
              <a:rPr lang="en-US" sz="2800" dirty="0" smtClean="0">
                <a:solidFill>
                  <a:schemeClr val="tx1"/>
                </a:solidFill>
              </a:rPr>
              <a:t>Muscle Relaxants</a:t>
            </a:r>
          </a:p>
          <a:p>
            <a:pPr lvl="1">
              <a:spcBef>
                <a:spcPct val="0"/>
              </a:spcBef>
            </a:pPr>
            <a:r>
              <a:rPr lang="en-US" sz="2800" dirty="0" smtClean="0">
                <a:solidFill>
                  <a:schemeClr val="tx1"/>
                </a:solidFill>
              </a:rPr>
              <a:t>Supplements</a:t>
            </a:r>
            <a:endParaRPr lang="en-US" dirty="0" smtClean="0"/>
          </a:p>
        </p:txBody>
      </p:sp>
      <p:sp>
        <p:nvSpPr>
          <p:cNvPr id="13315" name="Rectangle 3"/>
          <p:cNvSpPr>
            <a:spLocks noGrp="1" noChangeArrowheads="1"/>
          </p:cNvSpPr>
          <p:nvPr>
            <p:ph type="title"/>
          </p:nvPr>
        </p:nvSpPr>
        <p:spPr/>
        <p:txBody>
          <a:bodyPr>
            <a:normAutofit/>
          </a:bodyPr>
          <a:lstStyle/>
          <a:p>
            <a:pPr eaLnBrk="1" hangingPunct="1"/>
            <a:r>
              <a:rPr lang="en-US" sz="3600" b="1" dirty="0" smtClean="0"/>
              <a:t>PAIN RELIEF: </a:t>
            </a:r>
            <a:br>
              <a:rPr lang="en-US" sz="3600" b="1" dirty="0" smtClean="0"/>
            </a:br>
            <a:r>
              <a:rPr lang="en-US" sz="3200" dirty="0" smtClean="0"/>
              <a:t>From The Store</a:t>
            </a:r>
          </a:p>
        </p:txBody>
      </p:sp>
      <p:pic>
        <p:nvPicPr>
          <p:cNvPr id="4" name="Picture 10" descr="healthSocialCare_bottleOfPills"/>
          <p:cNvPicPr>
            <a:picLocks noChangeAspect="1" noChangeArrowheads="1"/>
          </p:cNvPicPr>
          <p:nvPr/>
        </p:nvPicPr>
        <p:blipFill rotWithShape="1">
          <a:blip r:embed="rId3">
            <a:extLst>
              <a:ext uri="{28A0092B-C50C-407E-A947-70E740481C1C}">
                <a14:useLocalDpi xmlns:a14="http://schemas.microsoft.com/office/drawing/2010/main" val="0"/>
              </a:ext>
            </a:extLst>
          </a:blip>
          <a:srcRect l="13273" r="7780"/>
          <a:stretch/>
        </p:blipFill>
        <p:spPr bwMode="auto">
          <a:xfrm>
            <a:off x="6477000" y="1524000"/>
            <a:ext cx="1990367" cy="1772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547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normAutofit/>
          </a:bodyPr>
          <a:lstStyle/>
          <a:p>
            <a:pPr eaLnBrk="1" hangingPunct="1"/>
            <a:r>
              <a:rPr lang="en-US" sz="3600" b="1" dirty="0" smtClean="0"/>
              <a:t>PAIN RELIEF:</a:t>
            </a:r>
            <a:br>
              <a:rPr lang="en-US" sz="3600" b="1" dirty="0" smtClean="0"/>
            </a:br>
            <a:r>
              <a:rPr lang="en-US" sz="3200" dirty="0" smtClean="0"/>
              <a:t>Things your health care provider can do</a:t>
            </a:r>
          </a:p>
        </p:txBody>
      </p:sp>
      <p:sp>
        <p:nvSpPr>
          <p:cNvPr id="18436" name="Rectangle 4"/>
          <p:cNvSpPr>
            <a:spLocks noGrp="1" noChangeArrowheads="1"/>
          </p:cNvSpPr>
          <p:nvPr>
            <p:ph sz="quarter" idx="13"/>
          </p:nvPr>
        </p:nvSpPr>
        <p:spPr>
          <a:xfrm>
            <a:off x="457200" y="3048000"/>
            <a:ext cx="4200145" cy="3447288"/>
          </a:xfrm>
        </p:spPr>
        <p:txBody>
          <a:bodyPr>
            <a:normAutofit fontScale="92500" lnSpcReduction="20000"/>
          </a:bodyPr>
          <a:lstStyle/>
          <a:p>
            <a:pPr eaLnBrk="1" hangingPunct="1"/>
            <a:r>
              <a:rPr lang="en-US" sz="2600" dirty="0" smtClean="0">
                <a:solidFill>
                  <a:schemeClr val="tx1"/>
                </a:solidFill>
              </a:rPr>
              <a:t>Joint Support/Aids</a:t>
            </a:r>
          </a:p>
          <a:p>
            <a:pPr eaLnBrk="1" hangingPunct="1"/>
            <a:r>
              <a:rPr lang="en-US" sz="2600" dirty="0" smtClean="0">
                <a:solidFill>
                  <a:schemeClr val="tx1"/>
                </a:solidFill>
              </a:rPr>
              <a:t>Physical /Occupational Therapy</a:t>
            </a:r>
          </a:p>
          <a:p>
            <a:pPr eaLnBrk="1" hangingPunct="1"/>
            <a:r>
              <a:rPr lang="en-US" sz="2600" dirty="0" smtClean="0">
                <a:solidFill>
                  <a:schemeClr val="tx1"/>
                </a:solidFill>
              </a:rPr>
              <a:t>Over-The-Counter Meds</a:t>
            </a:r>
          </a:p>
          <a:p>
            <a:pPr eaLnBrk="1" hangingPunct="1"/>
            <a:r>
              <a:rPr lang="en-US" sz="2600" dirty="0" smtClean="0">
                <a:solidFill>
                  <a:schemeClr val="tx1"/>
                </a:solidFill>
              </a:rPr>
              <a:t>Prescription medications</a:t>
            </a:r>
          </a:p>
          <a:p>
            <a:pPr eaLnBrk="1" hangingPunct="1"/>
            <a:r>
              <a:rPr lang="en-US" sz="2600" dirty="0" smtClean="0">
                <a:solidFill>
                  <a:schemeClr val="tx1"/>
                </a:solidFill>
              </a:rPr>
              <a:t>Joint Injections</a:t>
            </a:r>
          </a:p>
          <a:p>
            <a:pPr eaLnBrk="1" hangingPunct="1"/>
            <a:r>
              <a:rPr lang="en-US" sz="2600" dirty="0" smtClean="0">
                <a:solidFill>
                  <a:schemeClr val="tx1"/>
                </a:solidFill>
              </a:rPr>
              <a:t>Surgery</a:t>
            </a:r>
          </a:p>
          <a:p>
            <a:pPr eaLnBrk="1" hangingPunct="1"/>
            <a:r>
              <a:rPr lang="en-US" sz="2600" dirty="0" smtClean="0">
                <a:solidFill>
                  <a:schemeClr val="tx1"/>
                </a:solidFill>
              </a:rPr>
              <a:t>Alternative Therapies- </a:t>
            </a:r>
            <a:r>
              <a:rPr lang="en-US" sz="2600" i="1" dirty="0" smtClean="0">
                <a:solidFill>
                  <a:schemeClr val="tx1"/>
                </a:solidFill>
              </a:rPr>
              <a:t>Acupuncture</a:t>
            </a:r>
          </a:p>
          <a:p>
            <a:pPr eaLnBrk="1" hangingPunct="1"/>
            <a:endParaRPr lang="en-US" dirty="0" smtClean="0"/>
          </a:p>
        </p:txBody>
      </p:sp>
      <p:pic>
        <p:nvPicPr>
          <p:cNvPr id="9" name="Picture 3" descr="C:\Users\karcher\AppData\Local\Microsoft\Windows\Temporary Internet Files\Content.IE5\MYJ09RET\MP900422773[1].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4953000" y="3038740"/>
            <a:ext cx="3517024" cy="3303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12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idx="1"/>
          </p:nvPr>
        </p:nvSpPr>
        <p:spPr>
          <a:xfrm>
            <a:off x="152400" y="2362200"/>
            <a:ext cx="5671930" cy="4165118"/>
          </a:xfrm>
        </p:spPr>
        <p:txBody>
          <a:bodyPr>
            <a:normAutofit/>
          </a:bodyPr>
          <a:lstStyle/>
          <a:p>
            <a:pPr>
              <a:spcBef>
                <a:spcPct val="0"/>
              </a:spcBef>
            </a:pPr>
            <a:r>
              <a:rPr lang="en-US" dirty="0" smtClean="0">
                <a:solidFill>
                  <a:schemeClr val="tx1"/>
                </a:solidFill>
              </a:rPr>
              <a:t>Prescription Level Pharmacy Medicines</a:t>
            </a:r>
          </a:p>
          <a:p>
            <a:pPr lvl="1">
              <a:spcBef>
                <a:spcPct val="0"/>
              </a:spcBef>
            </a:pPr>
            <a:r>
              <a:rPr lang="en-US" dirty="0" smtClean="0">
                <a:solidFill>
                  <a:schemeClr val="tx1"/>
                </a:solidFill>
              </a:rPr>
              <a:t>Analgesics</a:t>
            </a:r>
            <a:endParaRPr lang="en-US" dirty="0">
              <a:solidFill>
                <a:schemeClr val="tx1"/>
              </a:solidFill>
            </a:endParaRPr>
          </a:p>
          <a:p>
            <a:pPr eaLnBrk="1" hangingPunct="1"/>
            <a:r>
              <a:rPr lang="en-US" dirty="0" smtClean="0">
                <a:solidFill>
                  <a:schemeClr val="tx1"/>
                </a:solidFill>
              </a:rPr>
              <a:t>Prescription NSAIDS</a:t>
            </a:r>
          </a:p>
          <a:p>
            <a:pPr lvl="1" eaLnBrk="1" hangingPunct="1"/>
            <a:r>
              <a:rPr lang="en-US" dirty="0" smtClean="0">
                <a:solidFill>
                  <a:schemeClr val="tx1"/>
                </a:solidFill>
              </a:rPr>
              <a:t>Cox 2 inhibitors (Celebrex)</a:t>
            </a:r>
          </a:p>
          <a:p>
            <a:pPr eaLnBrk="1" hangingPunct="1"/>
            <a:r>
              <a:rPr lang="en-US" dirty="0" smtClean="0">
                <a:solidFill>
                  <a:schemeClr val="tx1"/>
                </a:solidFill>
              </a:rPr>
              <a:t>Corticosteroids</a:t>
            </a:r>
          </a:p>
          <a:p>
            <a:pPr eaLnBrk="1" hangingPunct="1"/>
            <a:r>
              <a:rPr lang="en-US" dirty="0" smtClean="0">
                <a:solidFill>
                  <a:schemeClr val="tx1"/>
                </a:solidFill>
              </a:rPr>
              <a:t>Disease Modifying </a:t>
            </a:r>
          </a:p>
          <a:p>
            <a:pPr eaLnBrk="1" hangingPunct="1">
              <a:buFontTx/>
              <a:buNone/>
            </a:pPr>
            <a:r>
              <a:rPr lang="en-US" dirty="0" smtClean="0">
                <a:solidFill>
                  <a:schemeClr val="tx1"/>
                </a:solidFill>
              </a:rPr>
              <a:t>   Anti Rheumatic Drugs (DMARD’s) (Methotrexate)</a:t>
            </a:r>
          </a:p>
          <a:p>
            <a:pPr eaLnBrk="1" hangingPunct="1">
              <a:buFont typeface="Wingdings" pitchFamily="2" charset="2"/>
              <a:buChar char="§"/>
            </a:pPr>
            <a:r>
              <a:rPr lang="en-US" dirty="0" smtClean="0">
                <a:solidFill>
                  <a:schemeClr val="tx1"/>
                </a:solidFill>
              </a:rPr>
              <a:t>Biologic Response Modifiers (Biologics) (Enbrel, </a:t>
            </a:r>
            <a:r>
              <a:rPr lang="en-US" dirty="0" err="1" smtClean="0">
                <a:solidFill>
                  <a:schemeClr val="tx1"/>
                </a:solidFill>
              </a:rPr>
              <a:t>Humira</a:t>
            </a:r>
            <a:r>
              <a:rPr lang="en-US" dirty="0" smtClean="0">
                <a:solidFill>
                  <a:schemeClr val="tx1"/>
                </a:solidFill>
              </a:rPr>
              <a:t>)</a:t>
            </a:r>
          </a:p>
          <a:p>
            <a:pPr eaLnBrk="1" hangingPunct="1"/>
            <a:endParaRPr lang="en-US" dirty="0" smtClean="0"/>
          </a:p>
        </p:txBody>
      </p:sp>
      <p:sp>
        <p:nvSpPr>
          <p:cNvPr id="21507" name="Rectangle 3"/>
          <p:cNvSpPr>
            <a:spLocks noGrp="1" noChangeArrowheads="1"/>
          </p:cNvSpPr>
          <p:nvPr>
            <p:ph type="title"/>
          </p:nvPr>
        </p:nvSpPr>
        <p:spPr>
          <a:xfrm>
            <a:off x="457200" y="215801"/>
            <a:ext cx="8229600" cy="1312340"/>
          </a:xfrm>
        </p:spPr>
        <p:txBody>
          <a:bodyPr>
            <a:normAutofit/>
          </a:bodyPr>
          <a:lstStyle/>
          <a:p>
            <a:pPr eaLnBrk="1" hangingPunct="1"/>
            <a:r>
              <a:rPr lang="en-US" sz="3600" b="1" dirty="0" smtClean="0"/>
              <a:t>FROM YOUR HEALTHCARE PROVIDER:</a:t>
            </a:r>
            <a:br>
              <a:rPr lang="en-US" sz="3600" b="1" dirty="0" smtClean="0"/>
            </a:br>
            <a:r>
              <a:rPr lang="en-US" sz="3200" dirty="0" smtClean="0"/>
              <a:t>Prescription Medications</a:t>
            </a:r>
          </a:p>
        </p:txBody>
      </p:sp>
      <p:pic>
        <p:nvPicPr>
          <p:cNvPr id="10242" name="Picture 2" descr="835.7033.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28" r="12741"/>
          <a:stretch/>
        </p:blipFill>
        <p:spPr bwMode="auto">
          <a:xfrm>
            <a:off x="6172200" y="2895600"/>
            <a:ext cx="2663687" cy="336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64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idx="1"/>
          </p:nvPr>
        </p:nvSpPr>
        <p:spPr>
          <a:xfrm>
            <a:off x="457200" y="2209800"/>
            <a:ext cx="8229600" cy="4028454"/>
          </a:xfrm>
        </p:spPr>
        <p:txBody>
          <a:bodyPr/>
          <a:lstStyle/>
          <a:p>
            <a:pPr eaLnBrk="1" hangingPunct="1"/>
            <a:r>
              <a:rPr lang="en-US" dirty="0" smtClean="0">
                <a:solidFill>
                  <a:schemeClr val="tx1"/>
                </a:solidFill>
              </a:rPr>
              <a:t>Injections</a:t>
            </a:r>
          </a:p>
          <a:p>
            <a:pPr eaLnBrk="1" hangingPunct="1"/>
            <a:endParaRPr lang="en-US" dirty="0">
              <a:solidFill>
                <a:schemeClr val="tx1"/>
              </a:solidFill>
            </a:endParaRPr>
          </a:p>
          <a:p>
            <a:pPr eaLnBrk="1" hangingPunct="1"/>
            <a:r>
              <a:rPr lang="en-US" dirty="0" smtClean="0">
                <a:solidFill>
                  <a:schemeClr val="tx1"/>
                </a:solidFill>
              </a:rPr>
              <a:t>Nerve Blocks</a:t>
            </a:r>
          </a:p>
          <a:p>
            <a:pPr marL="0" indent="0" eaLnBrk="1" hangingPunct="1">
              <a:buNone/>
            </a:pPr>
            <a:endParaRPr lang="en-US" dirty="0" smtClean="0">
              <a:solidFill>
                <a:schemeClr val="tx1"/>
              </a:solidFill>
            </a:endParaRPr>
          </a:p>
          <a:p>
            <a:pPr eaLnBrk="1" hangingPunct="1"/>
            <a:r>
              <a:rPr lang="en-US" dirty="0" smtClean="0">
                <a:solidFill>
                  <a:schemeClr val="tx1"/>
                </a:solidFill>
              </a:rPr>
              <a:t>Arthroscopy</a:t>
            </a:r>
          </a:p>
          <a:p>
            <a:pPr eaLnBrk="1" hangingPunct="1">
              <a:buFontTx/>
              <a:buNone/>
            </a:pPr>
            <a:endParaRPr lang="en-US" dirty="0" smtClean="0">
              <a:solidFill>
                <a:schemeClr val="tx1"/>
              </a:solidFill>
            </a:endParaRPr>
          </a:p>
          <a:p>
            <a:pPr eaLnBrk="1" hangingPunct="1"/>
            <a:r>
              <a:rPr lang="en-US" dirty="0" err="1" smtClean="0">
                <a:solidFill>
                  <a:schemeClr val="tx1"/>
                </a:solidFill>
              </a:rPr>
              <a:t>Synovectomy</a:t>
            </a:r>
            <a:endParaRPr lang="en-US" dirty="0" smtClean="0">
              <a:solidFill>
                <a:schemeClr val="tx1"/>
              </a:solidFill>
            </a:endParaRPr>
          </a:p>
          <a:p>
            <a:pPr eaLnBrk="1" hangingPunct="1"/>
            <a:endParaRPr lang="en-US" dirty="0" smtClean="0">
              <a:solidFill>
                <a:schemeClr val="tx1"/>
              </a:solidFill>
            </a:endParaRPr>
          </a:p>
          <a:p>
            <a:pPr eaLnBrk="1" hangingPunct="1"/>
            <a:r>
              <a:rPr lang="en-US" dirty="0" smtClean="0">
                <a:solidFill>
                  <a:schemeClr val="tx1"/>
                </a:solidFill>
              </a:rPr>
              <a:t>Joint Replacement </a:t>
            </a:r>
          </a:p>
          <a:p>
            <a:pPr eaLnBrk="1" hangingPunct="1"/>
            <a:endParaRPr lang="en-US" dirty="0" smtClean="0"/>
          </a:p>
          <a:p>
            <a:pPr eaLnBrk="1" hangingPunct="1"/>
            <a:endParaRPr lang="en-US" dirty="0" smtClean="0"/>
          </a:p>
        </p:txBody>
      </p:sp>
      <p:sp>
        <p:nvSpPr>
          <p:cNvPr id="22531" name="Rectangle 3"/>
          <p:cNvSpPr>
            <a:spLocks noGrp="1" noChangeArrowheads="1"/>
          </p:cNvSpPr>
          <p:nvPr>
            <p:ph type="title"/>
          </p:nvPr>
        </p:nvSpPr>
        <p:spPr>
          <a:xfrm>
            <a:off x="457200" y="338328"/>
            <a:ext cx="8229600" cy="957072"/>
          </a:xfrm>
        </p:spPr>
        <p:txBody>
          <a:bodyPr>
            <a:normAutofit fontScale="90000"/>
          </a:bodyPr>
          <a:lstStyle/>
          <a:p>
            <a:pPr eaLnBrk="1" hangingPunct="1"/>
            <a:r>
              <a:rPr lang="en-US" sz="4000" b="1" dirty="0" smtClean="0"/>
              <a:t/>
            </a:r>
            <a:br>
              <a:rPr lang="en-US" sz="4000" b="1" dirty="0" smtClean="0"/>
            </a:br>
            <a:r>
              <a:rPr lang="en-US" sz="4000" b="1" dirty="0" smtClean="0"/>
              <a:t>FROM YOUR HEALTHCARE PROVIDER</a:t>
            </a:r>
            <a:r>
              <a:rPr lang="en-US" sz="3600" b="1" dirty="0" smtClean="0"/>
              <a:t>:</a:t>
            </a:r>
            <a:br>
              <a:rPr lang="en-US" sz="3600" b="1" dirty="0" smtClean="0"/>
            </a:br>
            <a:r>
              <a:rPr lang="en-US" sz="3200" dirty="0" smtClean="0"/>
              <a:t>Surgery</a:t>
            </a:r>
          </a:p>
        </p:txBody>
      </p:sp>
      <p:pic>
        <p:nvPicPr>
          <p:cNvPr id="22533" name="Picture 8" descr="91A81A14-3335-4566-AC3C-BA33377B0864"/>
          <p:cNvPicPr>
            <a:picLocks noChangeAspect="1" noChangeArrowheads="1"/>
          </p:cNvPicPr>
          <p:nvPr/>
        </p:nvPicPr>
        <p:blipFill rotWithShape="1">
          <a:blip r:embed="rId3">
            <a:extLst>
              <a:ext uri="{28A0092B-C50C-407E-A947-70E740481C1C}">
                <a14:useLocalDpi xmlns:a14="http://schemas.microsoft.com/office/drawing/2010/main" val="0"/>
              </a:ext>
            </a:extLst>
          </a:blip>
          <a:srcRect r="4445"/>
          <a:stretch/>
        </p:blipFill>
        <p:spPr bwMode="auto">
          <a:xfrm>
            <a:off x="4191000" y="2819400"/>
            <a:ext cx="2700130" cy="3500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481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idx="1"/>
          </p:nvPr>
        </p:nvSpPr>
        <p:spPr/>
        <p:txBody>
          <a:bodyPr/>
          <a:lstStyle/>
          <a:p>
            <a:pPr eaLnBrk="1" hangingPunct="1">
              <a:defRPr/>
            </a:pPr>
            <a:r>
              <a:rPr lang="en-US" dirty="0" smtClean="0">
                <a:solidFill>
                  <a:schemeClr val="tx1"/>
                </a:solidFill>
              </a:rPr>
              <a:t>Glucosamine/</a:t>
            </a:r>
            <a:r>
              <a:rPr lang="en-US" dirty="0" err="1" smtClean="0">
                <a:solidFill>
                  <a:schemeClr val="tx1"/>
                </a:solidFill>
              </a:rPr>
              <a:t>Osteo</a:t>
            </a:r>
            <a:r>
              <a:rPr lang="en-US" dirty="0" smtClean="0">
                <a:solidFill>
                  <a:schemeClr val="tx1"/>
                </a:solidFill>
              </a:rPr>
              <a:t> Bi-Flex</a:t>
            </a:r>
          </a:p>
          <a:p>
            <a:pPr eaLnBrk="1" hangingPunct="1">
              <a:defRPr/>
            </a:pPr>
            <a:endParaRPr lang="en-US" dirty="0" smtClean="0">
              <a:solidFill>
                <a:schemeClr val="tx1"/>
              </a:solidFill>
            </a:endParaRPr>
          </a:p>
          <a:p>
            <a:pPr eaLnBrk="1" hangingPunct="1">
              <a:defRPr/>
            </a:pPr>
            <a:r>
              <a:rPr lang="en-US" dirty="0" smtClean="0">
                <a:solidFill>
                  <a:schemeClr val="tx1"/>
                </a:solidFill>
              </a:rPr>
              <a:t>Chondroitin sulfate</a:t>
            </a:r>
          </a:p>
          <a:p>
            <a:pPr eaLnBrk="1" hangingPunct="1">
              <a:defRPr/>
            </a:pPr>
            <a:endParaRPr lang="en-US" dirty="0" smtClean="0">
              <a:solidFill>
                <a:schemeClr val="tx1"/>
              </a:solidFill>
            </a:endParaRPr>
          </a:p>
          <a:p>
            <a:pPr eaLnBrk="1" hangingPunct="1">
              <a:defRPr/>
            </a:pPr>
            <a:r>
              <a:rPr lang="en-US" dirty="0" smtClean="0">
                <a:solidFill>
                  <a:schemeClr val="tx1"/>
                </a:solidFill>
              </a:rPr>
              <a:t>Omega-3 Fatty Acids/Fish oil (AI)</a:t>
            </a:r>
          </a:p>
          <a:p>
            <a:pPr eaLnBrk="1" hangingPunct="1">
              <a:defRPr/>
            </a:pPr>
            <a:endParaRPr lang="en-US" dirty="0">
              <a:solidFill>
                <a:schemeClr val="tx1"/>
              </a:solidFill>
            </a:endParaRPr>
          </a:p>
          <a:p>
            <a:pPr eaLnBrk="1" hangingPunct="1">
              <a:defRPr/>
            </a:pPr>
            <a:r>
              <a:rPr lang="en-US" dirty="0" smtClean="0">
                <a:solidFill>
                  <a:schemeClr val="tx1"/>
                </a:solidFill>
              </a:rPr>
              <a:t>Green tea extract (AI)</a:t>
            </a:r>
          </a:p>
          <a:p>
            <a:pPr eaLnBrk="1" hangingPunct="1">
              <a:buFontTx/>
              <a:buNone/>
              <a:defRPr/>
            </a:pPr>
            <a:endParaRPr lang="en-US" dirty="0" smtClean="0"/>
          </a:p>
          <a:p>
            <a:pPr eaLnBrk="1" hangingPunct="1">
              <a:defRPr/>
            </a:pPr>
            <a:endParaRPr lang="en-US" dirty="0" smtClean="0"/>
          </a:p>
        </p:txBody>
      </p:sp>
      <p:sp>
        <p:nvSpPr>
          <p:cNvPr id="23555" name="Rectangle 3"/>
          <p:cNvSpPr>
            <a:spLocks noGrp="1" noChangeArrowheads="1"/>
          </p:cNvSpPr>
          <p:nvPr>
            <p:ph type="title"/>
          </p:nvPr>
        </p:nvSpPr>
        <p:spPr/>
        <p:txBody>
          <a:bodyPr>
            <a:normAutofit/>
          </a:bodyPr>
          <a:lstStyle/>
          <a:p>
            <a:pPr eaLnBrk="1" hangingPunct="1"/>
            <a:r>
              <a:rPr lang="en-US" sz="3600" b="1" dirty="0" smtClean="0"/>
              <a:t>ADDITIONAL PAIN RELIEF OPTIONS:</a:t>
            </a:r>
            <a:br>
              <a:rPr lang="en-US" sz="3600" b="1" dirty="0" smtClean="0"/>
            </a:br>
            <a:r>
              <a:rPr lang="en-US" sz="3200" dirty="0" smtClean="0"/>
              <a:t>Supplements and alternative therapies</a:t>
            </a:r>
          </a:p>
        </p:txBody>
      </p:sp>
      <p:pic>
        <p:nvPicPr>
          <p:cNvPr id="23557" name="Picture 6" descr="Supp-Guide-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95600"/>
            <a:ext cx="29337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136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36838"/>
            <a:ext cx="8229600" cy="4525962"/>
          </a:xfrm>
        </p:spPr>
        <p:txBody>
          <a:bodyPr rtlCol="0">
            <a:normAutofit/>
          </a:bodyPr>
          <a:lstStyle/>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Echo</a:t>
            </a:r>
          </a:p>
          <a:p>
            <a:pPr marL="801872" lvl="1" indent="-401822" eaLnBrk="1" fontAlgn="auto" hangingPunct="1">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Check </a:t>
            </a:r>
            <a:r>
              <a:rPr lang="en-US" sz="2600" dirty="0">
                <a:latin typeface="Lucida Sans Unicode" panose="020B0602030504020204" pitchFamily="34" charset="0"/>
                <a:cs typeface="Lucida Sans Unicode" panose="020B0602030504020204" pitchFamily="34" charset="0"/>
              </a:rPr>
              <a:t>to see if you are logged in twice</a:t>
            </a:r>
          </a:p>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Disconnection with </a:t>
            </a:r>
            <a:r>
              <a:rPr lang="en-US" sz="3000" dirty="0" smtClean="0">
                <a:latin typeface="Lucida Sans Unicode" panose="020B0602030504020204" pitchFamily="34" charset="0"/>
                <a:cs typeface="Lucida Sans Unicode" panose="020B0602030504020204" pitchFamily="34" charset="0"/>
              </a:rPr>
              <a:t>presenters</a:t>
            </a:r>
          </a:p>
          <a:p>
            <a:pPr marL="801872" lvl="1" indent="-401822" eaLnBrk="1" fontAlgn="auto" hangingPunct="1">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Hang </a:t>
            </a:r>
            <a:r>
              <a:rPr lang="en-US" sz="2600" dirty="0">
                <a:latin typeface="Lucida Sans Unicode" panose="020B0602030504020204" pitchFamily="34" charset="0"/>
                <a:cs typeface="Lucida Sans Unicode" panose="020B0602030504020204" pitchFamily="34" charset="0"/>
              </a:rPr>
              <a:t>on – we’ll reconnect as soon </a:t>
            </a:r>
            <a:r>
              <a:rPr lang="en-US" sz="2600" dirty="0" smtClean="0">
                <a:latin typeface="Lucida Sans Unicode" panose="020B0602030504020204" pitchFamily="34" charset="0"/>
                <a:cs typeface="Lucida Sans Unicode" panose="020B0602030504020204" pitchFamily="34" charset="0"/>
              </a:rPr>
              <a:t>as </a:t>
            </a:r>
            <a:r>
              <a:rPr lang="en-US" sz="2600" dirty="0">
                <a:latin typeface="Lucida Sans Unicode" panose="020B0602030504020204" pitchFamily="34" charset="0"/>
                <a:cs typeface="Lucida Sans Unicode" panose="020B0602030504020204" pitchFamily="34" charset="0"/>
              </a:rPr>
              <a:t>possible</a:t>
            </a:r>
          </a:p>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Disconnection with </a:t>
            </a:r>
            <a:r>
              <a:rPr lang="en-US" sz="3000" dirty="0" smtClean="0">
                <a:latin typeface="Lucida Sans Unicode" panose="020B0602030504020204" pitchFamily="34" charset="0"/>
                <a:cs typeface="Lucida Sans Unicode" panose="020B0602030504020204" pitchFamily="34" charset="0"/>
              </a:rPr>
              <a:t>participants</a:t>
            </a:r>
          </a:p>
          <a:p>
            <a:pPr marL="801872" lvl="1" indent="-401822" eaLnBrk="1" fontAlgn="auto" hangingPunct="1">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Log </a:t>
            </a:r>
            <a:r>
              <a:rPr lang="en-US" sz="2600" dirty="0">
                <a:latin typeface="Lucida Sans Unicode" panose="020B0602030504020204" pitchFamily="34" charset="0"/>
                <a:cs typeface="Lucida Sans Unicode" panose="020B0602030504020204" pitchFamily="34" charset="0"/>
              </a:rPr>
              <a:t>in again</a:t>
            </a:r>
          </a:p>
          <a:p>
            <a:pPr marL="393172" lvl="1" indent="0" eaLnBrk="1" fontAlgn="auto" hangingPunct="1">
              <a:spcAft>
                <a:spcPts val="0"/>
              </a:spcAft>
              <a:buFont typeface="Arial" panose="020B0604020202020204" pitchFamily="34" charset="0"/>
              <a:buChar char="–"/>
              <a:defRPr/>
            </a:pPr>
            <a:endParaRPr lang="en-US" dirty="0"/>
          </a:p>
        </p:txBody>
      </p:sp>
      <p:sp>
        <p:nvSpPr>
          <p:cNvPr id="3" name="Title 2"/>
          <p:cNvSpPr>
            <a:spLocks noGrp="1"/>
          </p:cNvSpPr>
          <p:nvPr>
            <p:ph type="title"/>
          </p:nvPr>
        </p:nvSpPr>
        <p:spPr>
          <a:xfrm>
            <a:off x="673100" y="1285875"/>
            <a:ext cx="822960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Known Webinar Issues</a:t>
            </a:r>
          </a:p>
        </p:txBody>
      </p:sp>
      <p:pic>
        <p:nvPicPr>
          <p:cNvPr id="5124"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7700" y="1447800"/>
            <a:ext cx="78486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solidFill>
                  <a:schemeClr val="tx1"/>
                </a:solidFill>
                <a:latin typeface="Rockwell Condensed" pitchFamily="18" charset="0"/>
              </a:rPr>
              <a:t>Put Pain In It’s Place!</a:t>
            </a:r>
          </a:p>
          <a:p>
            <a:pPr algn="ctr" fontAlgn="auto">
              <a:spcBef>
                <a:spcPts val="0"/>
              </a:spcBef>
              <a:spcAft>
                <a:spcPts val="0"/>
              </a:spcAft>
              <a:defRPr/>
            </a:pPr>
            <a:endParaRPr lang="en-US" sz="2400" b="1" i="1" dirty="0">
              <a:solidFill>
                <a:schemeClr val="tx1"/>
              </a:solidFill>
              <a:latin typeface="Harrington" pitchFamily="82" charset="0"/>
            </a:endParaRPr>
          </a:p>
          <a:p>
            <a:pPr algn="ctr" fontAlgn="auto">
              <a:spcBef>
                <a:spcPts val="0"/>
              </a:spcBef>
              <a:spcAft>
                <a:spcPts val="0"/>
              </a:spcAft>
              <a:defRPr/>
            </a:pPr>
            <a:r>
              <a:rPr lang="en-US" sz="2400" b="1" i="1" dirty="0" smtClean="0">
                <a:solidFill>
                  <a:schemeClr val="tx1"/>
                </a:solidFill>
                <a:latin typeface="Harrington" pitchFamily="82" charset="0"/>
              </a:rPr>
              <a:t>Pain Does Not Control You</a:t>
            </a:r>
            <a:endParaRPr lang="en-US" sz="4400" b="1" i="1" dirty="0">
              <a:solidFill>
                <a:schemeClr val="tx1"/>
              </a:solidFill>
              <a:latin typeface="Rockwell Condensed" pitchFamily="18" charset="0"/>
            </a:endParaRPr>
          </a:p>
        </p:txBody>
      </p:sp>
    </p:spTree>
    <p:extLst>
      <p:ext uri="{BB962C8B-B14F-4D97-AF65-F5344CB8AC3E}">
        <p14:creationId xmlns:p14="http://schemas.microsoft.com/office/powerpoint/2010/main" val="3969793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67573" cy="4297363"/>
          </a:xfrm>
        </p:spPr>
        <p:txBody>
          <a:bodyPr>
            <a:normAutofit/>
          </a:bodyPr>
          <a:lstStyle/>
          <a:p>
            <a:pPr marL="0" indent="0">
              <a:buNone/>
            </a:pPr>
            <a:endParaRPr lang="en-US" sz="2400" b="1" dirty="0" smtClean="0">
              <a:latin typeface="Rockwell Condensed" panose="02060603050405020104" pitchFamily="18" charset="0"/>
            </a:endParaRPr>
          </a:p>
          <a:p>
            <a:pPr marL="0" indent="0">
              <a:buNone/>
            </a:pPr>
            <a:endParaRPr lang="en-US" sz="2400" b="1" dirty="0">
              <a:latin typeface="Rockwell Condensed" panose="02060603050405020104" pitchFamily="18" charset="0"/>
            </a:endParaRPr>
          </a:p>
          <a:p>
            <a:pPr marL="0" indent="0">
              <a:buNone/>
            </a:pPr>
            <a:r>
              <a:rPr lang="en-US" sz="2400" b="1" dirty="0" smtClean="0">
                <a:latin typeface="Rockwell Condensed" panose="02060603050405020104" pitchFamily="18" charset="0"/>
              </a:rPr>
              <a:t>                     </a:t>
            </a:r>
            <a:endParaRPr lang="en-US" sz="4400" b="1" dirty="0">
              <a:latin typeface="Rockwell Condensed" panose="02060603050405020104" pitchFamily="18" charset="0"/>
            </a:endParaRPr>
          </a:p>
        </p:txBody>
      </p:sp>
      <p:sp>
        <p:nvSpPr>
          <p:cNvPr id="2" name="Title 1"/>
          <p:cNvSpPr>
            <a:spLocks noGrp="1"/>
          </p:cNvSpPr>
          <p:nvPr>
            <p:ph type="title"/>
          </p:nvPr>
        </p:nvSpPr>
        <p:spPr>
          <a:xfrm>
            <a:off x="574964" y="457200"/>
            <a:ext cx="8229600" cy="1143000"/>
          </a:xfrm>
        </p:spPr>
        <p:txBody>
          <a:bodyPr>
            <a:normAutofit/>
          </a:bodyPr>
          <a:lstStyle/>
          <a:p>
            <a:r>
              <a:rPr lang="en-US" sz="3600" b="1" dirty="0" smtClean="0">
                <a:latin typeface="Calibri" panose="020F0502020204030204" pitchFamily="34" charset="0"/>
              </a:rPr>
              <a:t>PAIN DOES NOT CONTROL YOU</a:t>
            </a:r>
            <a:endParaRPr lang="en-US" sz="3600" b="1" dirty="0">
              <a:latin typeface="Calibri" panose="020F0502020204030204" pitchFamily="34" charset="0"/>
            </a:endParaRPr>
          </a:p>
        </p:txBody>
      </p:sp>
      <p:sp>
        <p:nvSpPr>
          <p:cNvPr id="4" name="TextBox 3"/>
          <p:cNvSpPr txBox="1"/>
          <p:nvPr/>
        </p:nvSpPr>
        <p:spPr>
          <a:xfrm>
            <a:off x="609600" y="2819400"/>
            <a:ext cx="7924800" cy="3816429"/>
          </a:xfrm>
          <a:prstGeom prst="rect">
            <a:avLst/>
          </a:prstGeom>
          <a:noFill/>
        </p:spPr>
        <p:txBody>
          <a:bodyPr wrap="square" rtlCol="0">
            <a:spAutoFit/>
          </a:bodyPr>
          <a:lstStyle/>
          <a:p>
            <a:r>
              <a:rPr lang="en-US" sz="2800" b="1" dirty="0" smtClean="0"/>
              <a:t>Put Pain In It’s Place!</a:t>
            </a:r>
          </a:p>
          <a:p>
            <a:endParaRPr lang="en-US" dirty="0"/>
          </a:p>
          <a:p>
            <a:pPr marL="342900" indent="-342900">
              <a:buFont typeface="+mj-lt"/>
              <a:buAutoNum type="arabicPeriod"/>
            </a:pPr>
            <a:r>
              <a:rPr lang="en-US" sz="2800" dirty="0" smtClean="0"/>
              <a:t>Do something that you enjoy every day.</a:t>
            </a:r>
          </a:p>
          <a:p>
            <a:pPr marL="342900" indent="-342900">
              <a:buFont typeface="+mj-lt"/>
              <a:buAutoNum type="arabicPeriod"/>
            </a:pPr>
            <a:r>
              <a:rPr lang="en-US" sz="2800" dirty="0" smtClean="0"/>
              <a:t>Do something every day that improved your health and well-being.</a:t>
            </a:r>
          </a:p>
          <a:p>
            <a:pPr marL="342900" indent="-342900">
              <a:buFont typeface="+mj-lt"/>
              <a:buAutoNum type="arabicPeriod"/>
            </a:pPr>
            <a:r>
              <a:rPr lang="en-US" sz="2800" dirty="0" smtClean="0"/>
              <a:t>Rediscover and use your strengths.</a:t>
            </a:r>
          </a:p>
          <a:p>
            <a:endParaRPr lang="en-US" sz="2800" dirty="0" smtClean="0"/>
          </a:p>
          <a:p>
            <a:pPr algn="ctr"/>
            <a:r>
              <a:rPr lang="en-US" sz="2800" b="1" i="1" dirty="0" smtClean="0">
                <a:solidFill>
                  <a:schemeClr val="bg2">
                    <a:lumMod val="50000"/>
                  </a:schemeClr>
                </a:solidFill>
              </a:rPr>
              <a:t>Always try to be active and productive when you can, but rest and find relief when you need it.</a:t>
            </a:r>
            <a:endParaRPr lang="en-US" sz="2800" b="1" i="1" dirty="0">
              <a:solidFill>
                <a:schemeClr val="bg2">
                  <a:lumMod val="50000"/>
                </a:schemeClr>
              </a:solidFill>
            </a:endParaRPr>
          </a:p>
        </p:txBody>
      </p:sp>
    </p:spTree>
    <p:extLst>
      <p:ext uri="{BB962C8B-B14F-4D97-AF65-F5344CB8AC3E}">
        <p14:creationId xmlns:p14="http://schemas.microsoft.com/office/powerpoint/2010/main" val="333887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9"/>
          <p:cNvSpPr>
            <a:spLocks noGrp="1" noChangeArrowheads="1"/>
          </p:cNvSpPr>
          <p:nvPr>
            <p:ph idx="1"/>
          </p:nvPr>
        </p:nvSpPr>
        <p:spPr>
          <a:xfrm>
            <a:off x="228600" y="1953491"/>
            <a:ext cx="7848599" cy="47244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eaLnBrk="1" hangingPunct="1">
              <a:lnSpc>
                <a:spcPct val="80000"/>
              </a:lnSpc>
            </a:pPr>
            <a:r>
              <a:rPr lang="en-US" sz="2400" dirty="0" smtClean="0">
                <a:solidFill>
                  <a:schemeClr val="tx1"/>
                </a:solidFill>
              </a:rPr>
              <a:t>Arthritis Foundation</a:t>
            </a:r>
          </a:p>
          <a:p>
            <a:pPr eaLnBrk="1" hangingPunct="1">
              <a:lnSpc>
                <a:spcPct val="80000"/>
              </a:lnSpc>
            </a:pPr>
            <a:r>
              <a:rPr lang="en-US" sz="2400" dirty="0" smtClean="0">
                <a:solidFill>
                  <a:schemeClr val="tx1"/>
                </a:solidFill>
              </a:rPr>
              <a:t>Information and Referral Line</a:t>
            </a:r>
          </a:p>
          <a:p>
            <a:pPr lvl="1" eaLnBrk="1" hangingPunct="1">
              <a:lnSpc>
                <a:spcPct val="80000"/>
              </a:lnSpc>
            </a:pPr>
            <a:r>
              <a:rPr lang="en-US" sz="2000" dirty="0" smtClean="0"/>
              <a:t>(800) 283-7800</a:t>
            </a:r>
          </a:p>
          <a:p>
            <a:pPr lvl="1">
              <a:lnSpc>
                <a:spcPct val="80000"/>
              </a:lnSpc>
            </a:pPr>
            <a:r>
              <a:rPr lang="en-US" sz="2000" dirty="0" smtClean="0">
                <a:hlinkClick r:id="rId3"/>
              </a:rPr>
              <a:t>www.arthritis.org</a:t>
            </a:r>
            <a:endParaRPr lang="en-US" sz="2000" dirty="0" smtClean="0"/>
          </a:p>
          <a:p>
            <a:pPr lvl="1">
              <a:lnSpc>
                <a:spcPct val="80000"/>
              </a:lnSpc>
            </a:pPr>
            <a:r>
              <a:rPr lang="en-US" altLang="en-US" sz="1500" dirty="0">
                <a:solidFill>
                  <a:schemeClr val="tx1"/>
                </a:solidFill>
              </a:rPr>
              <a:t>Arthritis Pamphlets- </a:t>
            </a:r>
            <a:r>
              <a:rPr lang="en-US" altLang="en-US" sz="1500" i="1" dirty="0" smtClean="0">
                <a:solidFill>
                  <a:schemeClr val="tx1"/>
                </a:solidFill>
              </a:rPr>
              <a:t>Managing Your Pain, Back </a:t>
            </a:r>
            <a:r>
              <a:rPr lang="en-US" altLang="en-US" sz="1500" i="1" dirty="0">
                <a:solidFill>
                  <a:schemeClr val="tx1"/>
                </a:solidFill>
              </a:rPr>
              <a:t>Pain, </a:t>
            </a:r>
            <a:r>
              <a:rPr lang="en-US" altLang="en-US" sz="1500" i="1" dirty="0" smtClean="0">
                <a:solidFill>
                  <a:schemeClr val="tx1"/>
                </a:solidFill>
              </a:rPr>
              <a:t>                                                                             Nutrition</a:t>
            </a:r>
            <a:r>
              <a:rPr lang="en-US" altLang="en-US" sz="1500" i="1" dirty="0">
                <a:solidFill>
                  <a:schemeClr val="tx1"/>
                </a:solidFill>
              </a:rPr>
              <a:t>, Exercise, Managing Your Activities, </a:t>
            </a:r>
            <a:r>
              <a:rPr lang="en-US" altLang="en-US" sz="1500" i="1" dirty="0" smtClean="0">
                <a:solidFill>
                  <a:schemeClr val="tx1"/>
                </a:solidFill>
              </a:rPr>
              <a:t>                                                                                                       Hot/Cold </a:t>
            </a:r>
            <a:r>
              <a:rPr lang="en-US" altLang="en-US" sz="1500" i="1" dirty="0">
                <a:solidFill>
                  <a:schemeClr val="tx1"/>
                </a:solidFill>
              </a:rPr>
              <a:t>Therapies, Children and Arthritis, More</a:t>
            </a:r>
            <a:r>
              <a:rPr lang="en-US" altLang="en-US" sz="1500" i="1" dirty="0" smtClean="0">
                <a:solidFill>
                  <a:schemeClr val="tx1"/>
                </a:solidFill>
              </a:rPr>
              <a:t>!</a:t>
            </a:r>
          </a:p>
          <a:p>
            <a:pPr lvl="1">
              <a:lnSpc>
                <a:spcPct val="80000"/>
              </a:lnSpc>
            </a:pPr>
            <a:r>
              <a:rPr lang="en-US" sz="1500" i="1" dirty="0" smtClean="0">
                <a:solidFill>
                  <a:schemeClr val="tx1"/>
                </a:solidFill>
              </a:rPr>
              <a:t>Arthritis Today Magazine</a:t>
            </a:r>
          </a:p>
          <a:p>
            <a:pPr lvl="1">
              <a:lnSpc>
                <a:spcPct val="80000"/>
              </a:lnSpc>
            </a:pPr>
            <a:r>
              <a:rPr lang="en-US" sz="1500" i="1" dirty="0" smtClean="0">
                <a:solidFill>
                  <a:schemeClr val="tx1"/>
                </a:solidFill>
              </a:rPr>
              <a:t>Support Groups</a:t>
            </a:r>
            <a:endParaRPr lang="en-US" sz="2000" dirty="0">
              <a:solidFill>
                <a:schemeClr val="tx1"/>
              </a:solidFill>
            </a:endParaRPr>
          </a:p>
          <a:p>
            <a:pPr marL="457200" lvl="1" indent="0">
              <a:lnSpc>
                <a:spcPct val="80000"/>
              </a:lnSpc>
              <a:buNone/>
            </a:pPr>
            <a:endParaRPr lang="en-US" sz="700" dirty="0" smtClean="0"/>
          </a:p>
          <a:p>
            <a:pPr eaLnBrk="1" hangingPunct="1">
              <a:lnSpc>
                <a:spcPct val="80000"/>
              </a:lnSpc>
            </a:pPr>
            <a:r>
              <a:rPr lang="en-US" sz="2400" dirty="0" smtClean="0">
                <a:solidFill>
                  <a:schemeClr val="tx1"/>
                </a:solidFill>
              </a:rPr>
              <a:t>American Chronic Pain Association</a:t>
            </a:r>
          </a:p>
          <a:p>
            <a:pPr lvl="1">
              <a:lnSpc>
                <a:spcPct val="80000"/>
              </a:lnSpc>
            </a:pPr>
            <a:r>
              <a:rPr lang="en-US" sz="2000" dirty="0" smtClean="0"/>
              <a:t>(800) 533-3231</a:t>
            </a:r>
          </a:p>
          <a:p>
            <a:pPr lvl="1">
              <a:lnSpc>
                <a:spcPct val="80000"/>
              </a:lnSpc>
            </a:pPr>
            <a:r>
              <a:rPr lang="en-US" sz="2000" dirty="0" smtClean="0">
                <a:hlinkClick r:id="rId4"/>
              </a:rPr>
              <a:t>http</a:t>
            </a:r>
            <a:r>
              <a:rPr lang="en-US" sz="2000" dirty="0">
                <a:hlinkClick r:id="rId4"/>
              </a:rPr>
              <a:t>://</a:t>
            </a:r>
            <a:r>
              <a:rPr lang="en-US" sz="2000" dirty="0" smtClean="0">
                <a:hlinkClick r:id="rId4"/>
              </a:rPr>
              <a:t>theacpa.org/condition/arthritis</a:t>
            </a:r>
            <a:r>
              <a:rPr lang="en-US" sz="2000" dirty="0" smtClean="0"/>
              <a:t> </a:t>
            </a:r>
          </a:p>
          <a:p>
            <a:pPr lvl="1">
              <a:lnSpc>
                <a:spcPct val="80000"/>
              </a:lnSpc>
            </a:pPr>
            <a:r>
              <a:rPr lang="en-US" sz="1500" i="1" dirty="0">
                <a:solidFill>
                  <a:schemeClr val="tx1"/>
                </a:solidFill>
              </a:rPr>
              <a:t>Living with Arthritis Pain Chart</a:t>
            </a:r>
          </a:p>
          <a:p>
            <a:pPr lvl="1">
              <a:lnSpc>
                <a:spcPct val="80000"/>
              </a:lnSpc>
            </a:pPr>
            <a:r>
              <a:rPr lang="en-US" sz="1500" i="1" dirty="0">
                <a:solidFill>
                  <a:schemeClr val="tx1"/>
                </a:solidFill>
              </a:rPr>
              <a:t>Resource Guide to Chronic Pain Medication and </a:t>
            </a:r>
            <a:r>
              <a:rPr lang="en-US" sz="1500" i="1" dirty="0" smtClean="0">
                <a:solidFill>
                  <a:schemeClr val="tx1"/>
                </a:solidFill>
              </a:rPr>
              <a:t>Treatment</a:t>
            </a:r>
          </a:p>
          <a:p>
            <a:pPr marL="457200" lvl="1" indent="0">
              <a:lnSpc>
                <a:spcPct val="80000"/>
              </a:lnSpc>
              <a:buNone/>
            </a:pPr>
            <a:endParaRPr lang="en-US" sz="700" dirty="0" smtClean="0"/>
          </a:p>
          <a:p>
            <a:pPr eaLnBrk="1" hangingPunct="1">
              <a:lnSpc>
                <a:spcPct val="80000"/>
              </a:lnSpc>
            </a:pPr>
            <a:r>
              <a:rPr lang="en-US" sz="2400" dirty="0" smtClean="0">
                <a:solidFill>
                  <a:schemeClr val="tx1"/>
                </a:solidFill>
              </a:rPr>
              <a:t>National Council on Aging</a:t>
            </a:r>
          </a:p>
          <a:p>
            <a:pPr lvl="1">
              <a:lnSpc>
                <a:spcPct val="80000"/>
              </a:lnSpc>
            </a:pPr>
            <a:r>
              <a:rPr lang="en-US" sz="2000" dirty="0"/>
              <a:t>(</a:t>
            </a:r>
            <a:r>
              <a:rPr lang="en-US" sz="2000" dirty="0" smtClean="0"/>
              <a:t>202) 479-6605</a:t>
            </a:r>
          </a:p>
          <a:p>
            <a:pPr lvl="1">
              <a:lnSpc>
                <a:spcPct val="80000"/>
              </a:lnSpc>
            </a:pPr>
            <a:r>
              <a:rPr lang="en-US" sz="2000" dirty="0" smtClean="0">
                <a:hlinkClick r:id="rId5"/>
              </a:rPr>
              <a:t>www.ncoa.org</a:t>
            </a:r>
            <a:endParaRPr lang="en-US" sz="2000" dirty="0" smtClean="0"/>
          </a:p>
          <a:p>
            <a:pPr marL="457200" lvl="1" indent="0">
              <a:lnSpc>
                <a:spcPct val="80000"/>
              </a:lnSpc>
              <a:buNone/>
            </a:pPr>
            <a:endParaRPr lang="en-US" sz="2000" dirty="0" smtClean="0"/>
          </a:p>
        </p:txBody>
      </p:sp>
      <p:sp>
        <p:nvSpPr>
          <p:cNvPr id="24579" name="Rectangle 3"/>
          <p:cNvSpPr>
            <a:spLocks noGrp="1" noChangeArrowheads="1"/>
          </p:cNvSpPr>
          <p:nvPr>
            <p:ph type="title"/>
          </p:nvPr>
        </p:nvSpPr>
        <p:spPr>
          <a:xfrm>
            <a:off x="495171" y="381000"/>
            <a:ext cx="8229600" cy="1143000"/>
          </a:xfrm>
        </p:spPr>
        <p:txBody>
          <a:bodyPr/>
          <a:lstStyle/>
          <a:p>
            <a:pPr eaLnBrk="1" hangingPunct="1"/>
            <a:r>
              <a:rPr lang="en-US" sz="3600" b="1" dirty="0" smtClean="0"/>
              <a:t>ADDITIONAL RESOURCES</a:t>
            </a:r>
          </a:p>
        </p:txBody>
      </p:sp>
      <p:pic>
        <p:nvPicPr>
          <p:cNvPr id="24580" name="Picture 7" descr="Sept_Oct NS 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2362200"/>
            <a:ext cx="3223661" cy="397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062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6" y="2435080"/>
            <a:ext cx="8229600" cy="3770891"/>
          </a:xfrm>
        </p:spPr>
        <p:txBody>
          <a:bodyPr/>
          <a:lstStyle/>
          <a:p>
            <a:pPr>
              <a:lnSpc>
                <a:spcPct val="80000"/>
              </a:lnSpc>
            </a:pPr>
            <a:r>
              <a:rPr lang="en-US" sz="3600" dirty="0">
                <a:solidFill>
                  <a:schemeClr val="tx1"/>
                </a:solidFill>
              </a:rPr>
              <a:t>National AgrAbility Project</a:t>
            </a:r>
          </a:p>
          <a:p>
            <a:pPr lvl="1">
              <a:lnSpc>
                <a:spcPct val="80000"/>
              </a:lnSpc>
            </a:pPr>
            <a:r>
              <a:rPr lang="en-US" sz="3200" dirty="0"/>
              <a:t>(800) 825-4264</a:t>
            </a:r>
          </a:p>
          <a:p>
            <a:pPr lvl="1">
              <a:lnSpc>
                <a:spcPct val="80000"/>
              </a:lnSpc>
            </a:pPr>
            <a:r>
              <a:rPr lang="en-US" sz="3200" dirty="0">
                <a:hlinkClick r:id="rId3"/>
              </a:rPr>
              <a:t>www.agrability.org</a:t>
            </a:r>
            <a:endParaRPr lang="en-US" sz="3200" dirty="0"/>
          </a:p>
          <a:p>
            <a:pPr lvl="1">
              <a:lnSpc>
                <a:spcPct val="80000"/>
              </a:lnSpc>
            </a:pPr>
            <a:r>
              <a:rPr lang="en-US" altLang="en-US" sz="2400" dirty="0">
                <a:solidFill>
                  <a:schemeClr val="tx1"/>
                </a:solidFill>
              </a:rPr>
              <a:t>Arthritis and Agriculture Booklet</a:t>
            </a:r>
          </a:p>
          <a:p>
            <a:pPr lvl="1">
              <a:lnSpc>
                <a:spcPct val="80000"/>
              </a:lnSpc>
            </a:pPr>
            <a:r>
              <a:rPr lang="en-US" altLang="en-US" sz="2400" dirty="0">
                <a:solidFill>
                  <a:schemeClr val="tx1"/>
                </a:solidFill>
              </a:rPr>
              <a:t>Back Pain Booklet</a:t>
            </a:r>
            <a:endParaRPr lang="en-US" altLang="en-US" sz="2000" i="1" dirty="0">
              <a:solidFill>
                <a:schemeClr val="tx1"/>
              </a:solidFill>
            </a:endParaRPr>
          </a:p>
          <a:p>
            <a:pPr lvl="1">
              <a:lnSpc>
                <a:spcPct val="80000"/>
              </a:lnSpc>
            </a:pPr>
            <a:r>
              <a:rPr lang="en-US" altLang="en-US" sz="2400" dirty="0">
                <a:solidFill>
                  <a:schemeClr val="tx1"/>
                </a:solidFill>
              </a:rPr>
              <a:t>Gaining Ground on Arthritis DVD</a:t>
            </a:r>
          </a:p>
          <a:p>
            <a:pPr lvl="1">
              <a:lnSpc>
                <a:spcPct val="80000"/>
              </a:lnSpc>
            </a:pPr>
            <a:r>
              <a:rPr lang="en-US" altLang="en-US" sz="2400" dirty="0">
                <a:solidFill>
                  <a:schemeClr val="tx1"/>
                </a:solidFill>
              </a:rPr>
              <a:t>Spanish </a:t>
            </a:r>
            <a:r>
              <a:rPr lang="en-US" altLang="en-US" sz="2400" dirty="0" err="1">
                <a:solidFill>
                  <a:schemeClr val="tx1"/>
                </a:solidFill>
              </a:rPr>
              <a:t>Fotonovela</a:t>
            </a:r>
            <a:endParaRPr lang="en-US" altLang="en-US" sz="2400" dirty="0">
              <a:solidFill>
                <a:schemeClr val="tx1"/>
              </a:solidFill>
            </a:endParaRPr>
          </a:p>
          <a:p>
            <a:pPr lvl="1">
              <a:lnSpc>
                <a:spcPct val="80000"/>
              </a:lnSpc>
            </a:pPr>
            <a:r>
              <a:rPr lang="en-US" altLang="en-US" sz="2400" dirty="0">
                <a:solidFill>
                  <a:schemeClr val="tx1"/>
                </a:solidFill>
              </a:rPr>
              <a:t>Toolbox Online </a:t>
            </a:r>
            <a:r>
              <a:rPr lang="en-US" altLang="en-US" sz="2400" dirty="0" smtClean="0">
                <a:solidFill>
                  <a:schemeClr val="tx1"/>
                </a:solidFill>
              </a:rPr>
              <a:t>Resource</a:t>
            </a:r>
          </a:p>
          <a:p>
            <a:pPr lvl="2">
              <a:lnSpc>
                <a:spcPct val="80000"/>
              </a:lnSpc>
            </a:pPr>
            <a:r>
              <a:rPr lang="en-US" altLang="en-US" dirty="0">
                <a:hlinkClick r:id="rId4"/>
              </a:rPr>
              <a:t>http://www.agrability.org/Toolbox</a:t>
            </a:r>
            <a:r>
              <a:rPr lang="en-US" altLang="en-US" dirty="0" smtClean="0">
                <a:hlinkClick r:id="rId4"/>
              </a:rPr>
              <a:t>/</a:t>
            </a:r>
            <a:r>
              <a:rPr lang="en-US" altLang="en-US" dirty="0" smtClean="0"/>
              <a:t> </a:t>
            </a:r>
            <a:endParaRPr lang="en-US" altLang="en-US" dirty="0"/>
          </a:p>
          <a:p>
            <a:endParaRPr lang="en-US" dirty="0"/>
          </a:p>
        </p:txBody>
      </p:sp>
      <p:sp>
        <p:nvSpPr>
          <p:cNvPr id="2" name="Title 1"/>
          <p:cNvSpPr>
            <a:spLocks noGrp="1"/>
          </p:cNvSpPr>
          <p:nvPr>
            <p:ph type="title"/>
          </p:nvPr>
        </p:nvSpPr>
        <p:spPr>
          <a:xfrm>
            <a:off x="533400" y="457200"/>
            <a:ext cx="8229600" cy="1143000"/>
          </a:xfrm>
        </p:spPr>
        <p:txBody>
          <a:bodyPr>
            <a:normAutofit/>
          </a:bodyPr>
          <a:lstStyle/>
          <a:p>
            <a:r>
              <a:rPr lang="en-US" sz="3600" b="1" dirty="0" smtClean="0"/>
              <a:t>AGRABILITY RESOURCES</a:t>
            </a:r>
            <a:endParaRPr lang="en-US" sz="3600" b="1" dirty="0"/>
          </a:p>
        </p:txBody>
      </p:sp>
      <p:pic>
        <p:nvPicPr>
          <p:cNvPr id="1026" name="Picture 2" descr="Arthritis and Agriculture: A guide to Understanding and Living with Arthritis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029328"/>
            <a:ext cx="1626227" cy="2176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thritis and Agriculture: A guide to Understanding and Living with Arthritis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830" y="1382110"/>
            <a:ext cx="1837515" cy="2841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TOOLBOX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1830" y="4343400"/>
            <a:ext cx="2126420" cy="216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53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0"/>
            <a:ext cx="7696200" cy="3352800"/>
          </a:xfrm>
        </p:spPr>
        <p:txBody>
          <a:bodyPr>
            <a:normAutofit/>
          </a:bodyPr>
          <a:lstStyle/>
          <a:p>
            <a:r>
              <a:rPr lang="en-US" sz="2400" dirty="0" smtClean="0">
                <a:solidFill>
                  <a:schemeClr val="tx1"/>
                </a:solidFill>
              </a:rPr>
              <a:t>Audience Poll Questions</a:t>
            </a:r>
          </a:p>
          <a:p>
            <a:endParaRPr lang="en-US" sz="1400" dirty="0" smtClean="0">
              <a:solidFill>
                <a:schemeClr val="tx1"/>
              </a:solidFill>
            </a:endParaRPr>
          </a:p>
          <a:p>
            <a:r>
              <a:rPr lang="en-US" sz="2400" dirty="0" smtClean="0">
                <a:solidFill>
                  <a:schemeClr val="tx1"/>
                </a:solidFill>
              </a:rPr>
              <a:t>Audience Evaluation Questions</a:t>
            </a:r>
          </a:p>
          <a:p>
            <a:pPr marL="0" indent="0">
              <a:buNone/>
            </a:pPr>
            <a:endParaRPr lang="en-US" sz="2400" b="1" dirty="0" smtClean="0">
              <a:latin typeface="Rockwell Condensed" panose="02060603050405020104" pitchFamily="18" charset="0"/>
            </a:endParaRPr>
          </a:p>
          <a:p>
            <a:pPr marL="0" indent="0">
              <a:buNone/>
            </a:pPr>
            <a:endParaRPr lang="en-US" sz="2400" b="1" dirty="0">
              <a:latin typeface="Rockwell Condensed" panose="02060603050405020104" pitchFamily="18" charset="0"/>
            </a:endParaRPr>
          </a:p>
          <a:p>
            <a:pPr marL="0" indent="0">
              <a:buNone/>
            </a:pPr>
            <a:r>
              <a:rPr lang="en-US" sz="2400" b="1" dirty="0" smtClean="0">
                <a:latin typeface="Rockwell Condensed" panose="02060603050405020104" pitchFamily="18" charset="0"/>
              </a:rPr>
              <a:t>                     </a:t>
            </a:r>
            <a:r>
              <a:rPr lang="en-US" sz="4400" b="1" dirty="0" smtClean="0">
                <a:latin typeface="Rockwell Condensed" panose="02060603050405020104" pitchFamily="18" charset="0"/>
              </a:rPr>
              <a:t>THANK YOU!</a:t>
            </a:r>
            <a:endParaRPr lang="en-US" sz="4400" b="1" dirty="0">
              <a:latin typeface="Rockwell Condensed" panose="02060603050405020104" pitchFamily="18" charset="0"/>
            </a:endParaRPr>
          </a:p>
        </p:txBody>
      </p:sp>
      <p:sp>
        <p:nvSpPr>
          <p:cNvPr id="2" name="Title 1"/>
          <p:cNvSpPr>
            <a:spLocks noGrp="1"/>
          </p:cNvSpPr>
          <p:nvPr>
            <p:ph type="title"/>
          </p:nvPr>
        </p:nvSpPr>
        <p:spPr>
          <a:xfrm>
            <a:off x="457200" y="533400"/>
            <a:ext cx="8229600" cy="1143000"/>
          </a:xfrm>
        </p:spPr>
        <p:txBody>
          <a:bodyPr>
            <a:normAutofit/>
          </a:bodyPr>
          <a:lstStyle/>
          <a:p>
            <a:r>
              <a:rPr lang="en-US" sz="3600" b="1" dirty="0" smtClean="0">
                <a:latin typeface="Calibri" panose="020F0502020204030204" pitchFamily="34" charset="0"/>
              </a:rPr>
              <a:t>QUESTIONS &amp; ANSWERS</a:t>
            </a:r>
            <a:endParaRPr lang="en-US" sz="3600" b="1" dirty="0">
              <a:latin typeface="Calibri" panose="020F0502020204030204" pitchFamily="34" charset="0"/>
            </a:endParaRPr>
          </a:p>
        </p:txBody>
      </p:sp>
    </p:spTree>
    <p:extLst>
      <p:ext uri="{BB962C8B-B14F-4D97-AF65-F5344CB8AC3E}">
        <p14:creationId xmlns:p14="http://schemas.microsoft.com/office/powerpoint/2010/main" val="3240085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4"/>
          <p:cNvSpPr>
            <a:spLocks noGrp="1"/>
          </p:cNvSpPr>
          <p:nvPr>
            <p:ph type="ftr" sz="quarter" idx="11"/>
          </p:nvPr>
        </p:nvSpPr>
        <p:spPr>
          <a:xfrm>
            <a:off x="2895600" y="6356350"/>
            <a:ext cx="3581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800" dirty="0" smtClean="0"/>
              <a:t>Purdue University is an Equal Opportunity/Equal Access institution</a:t>
            </a:r>
          </a:p>
          <a:p>
            <a:r>
              <a:rPr lang="en-US" sz="800" dirty="0" smtClean="0"/>
              <a:t>USDA/NIFE Special Project 2012-41590-20173.</a:t>
            </a:r>
          </a:p>
        </p:txBody>
      </p:sp>
      <p:sp>
        <p:nvSpPr>
          <p:cNvPr id="2052" name="Text Box 5"/>
          <p:cNvSpPr txBox="1">
            <a:spLocks noChangeArrowheads="1"/>
          </p:cNvSpPr>
          <p:nvPr/>
        </p:nvSpPr>
        <p:spPr bwMode="auto">
          <a:xfrm>
            <a:off x="415637" y="3047999"/>
            <a:ext cx="784860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sz="1100" b="1" i="1" dirty="0"/>
          </a:p>
          <a:p>
            <a:pPr>
              <a:lnSpc>
                <a:spcPct val="80000"/>
              </a:lnSpc>
              <a:buFontTx/>
              <a:buNone/>
            </a:pPr>
            <a:r>
              <a:rPr lang="en-US" sz="2000" b="1" dirty="0">
                <a:latin typeface="+mn-lt"/>
              </a:rPr>
              <a:t>Amber </a:t>
            </a:r>
            <a:r>
              <a:rPr lang="en-US" sz="2000" b="1" dirty="0" smtClean="0">
                <a:latin typeface="+mn-lt"/>
              </a:rPr>
              <a:t>Wolfe			</a:t>
            </a:r>
          </a:p>
          <a:p>
            <a:pPr>
              <a:lnSpc>
                <a:spcPct val="80000"/>
              </a:lnSpc>
              <a:buFontTx/>
              <a:buNone/>
            </a:pPr>
            <a:r>
              <a:rPr lang="en-US" sz="2000" b="1" dirty="0" smtClean="0">
                <a:latin typeface="+mn-lt"/>
              </a:rPr>
              <a:t>Arthritis Foundation		</a:t>
            </a:r>
          </a:p>
          <a:p>
            <a:pPr>
              <a:lnSpc>
                <a:spcPct val="80000"/>
              </a:lnSpc>
              <a:buFontTx/>
              <a:buNone/>
            </a:pPr>
            <a:r>
              <a:rPr lang="en-US" sz="2000" dirty="0" smtClean="0">
                <a:latin typeface="+mn-lt"/>
              </a:rPr>
              <a:t>615 </a:t>
            </a:r>
            <a:r>
              <a:rPr lang="en-US" sz="2000" dirty="0">
                <a:latin typeface="+mn-lt"/>
              </a:rPr>
              <a:t>N. Alabama </a:t>
            </a:r>
            <a:r>
              <a:rPr lang="en-US" sz="2000" dirty="0" smtClean="0">
                <a:latin typeface="+mn-lt"/>
              </a:rPr>
              <a:t>Street, Suite </a:t>
            </a:r>
            <a:r>
              <a:rPr lang="en-US" sz="2000" dirty="0">
                <a:latin typeface="+mn-lt"/>
              </a:rPr>
              <a:t>430 </a:t>
            </a:r>
            <a:r>
              <a:rPr lang="en-US" sz="2000" dirty="0" smtClean="0">
                <a:latin typeface="+mn-lt"/>
              </a:rPr>
              <a:t>			</a:t>
            </a:r>
          </a:p>
          <a:p>
            <a:pPr>
              <a:lnSpc>
                <a:spcPct val="80000"/>
              </a:lnSpc>
              <a:buFontTx/>
              <a:buNone/>
            </a:pPr>
            <a:r>
              <a:rPr lang="en-US" sz="2000" dirty="0" smtClean="0">
                <a:latin typeface="+mn-lt"/>
              </a:rPr>
              <a:t>Indianapolis</a:t>
            </a:r>
            <a:r>
              <a:rPr lang="en-US" sz="2000" dirty="0">
                <a:latin typeface="+mn-lt"/>
              </a:rPr>
              <a:t>, IN </a:t>
            </a:r>
            <a:r>
              <a:rPr lang="en-US" sz="2000" dirty="0" smtClean="0">
                <a:latin typeface="+mn-lt"/>
              </a:rPr>
              <a:t>46204		</a:t>
            </a:r>
          </a:p>
          <a:p>
            <a:pPr>
              <a:lnSpc>
                <a:spcPct val="80000"/>
              </a:lnSpc>
              <a:buFontTx/>
              <a:buNone/>
            </a:pPr>
            <a:r>
              <a:rPr lang="en-US" sz="2000" dirty="0" smtClean="0">
                <a:latin typeface="+mn-lt"/>
              </a:rPr>
              <a:t>1-800-783-2342			</a:t>
            </a:r>
          </a:p>
          <a:p>
            <a:pPr>
              <a:lnSpc>
                <a:spcPct val="80000"/>
              </a:lnSpc>
              <a:buFontTx/>
              <a:buNone/>
            </a:pPr>
            <a:r>
              <a:rPr lang="en-US" sz="2000" dirty="0" smtClean="0">
                <a:latin typeface="+mn-lt"/>
                <a:hlinkClick r:id="rId3"/>
              </a:rPr>
              <a:t>awolfe@arthritis.org</a:t>
            </a:r>
            <a:r>
              <a:rPr lang="en-US" sz="2000" dirty="0" smtClean="0">
                <a:latin typeface="+mn-lt"/>
              </a:rPr>
              <a:t> </a:t>
            </a:r>
          </a:p>
          <a:p>
            <a:pPr>
              <a:lnSpc>
                <a:spcPct val="80000"/>
              </a:lnSpc>
              <a:buFontTx/>
              <a:buNone/>
            </a:pPr>
            <a:r>
              <a:rPr lang="en-US" sz="1800" dirty="0" smtClean="0">
                <a:latin typeface="+mn-lt"/>
              </a:rPr>
              <a:t>		</a:t>
            </a:r>
          </a:p>
          <a:p>
            <a:pPr>
              <a:lnSpc>
                <a:spcPct val="80000"/>
              </a:lnSpc>
              <a:buFontTx/>
              <a:buNone/>
            </a:pPr>
            <a:r>
              <a:rPr lang="en-US" b="1" dirty="0" smtClean="0">
                <a:latin typeface="+mn-lt"/>
                <a:hlinkClick r:id="rId4"/>
              </a:rPr>
              <a:t>www.arthritis-ag.org</a:t>
            </a:r>
            <a:r>
              <a:rPr lang="en-US" b="1" dirty="0" smtClean="0">
                <a:latin typeface="+mn-lt"/>
              </a:rPr>
              <a:t> </a:t>
            </a:r>
            <a:r>
              <a:rPr lang="en-US" sz="2000" dirty="0" smtClean="0">
                <a:latin typeface="+mn-lt"/>
              </a:rPr>
              <a:t>		</a:t>
            </a:r>
            <a:endParaRPr lang="en-US" sz="1800" dirty="0" smtClean="0">
              <a:latin typeface="+mn-lt"/>
            </a:endParaRPr>
          </a:p>
          <a:p>
            <a:pPr>
              <a:lnSpc>
                <a:spcPct val="80000"/>
              </a:lnSpc>
              <a:buFontTx/>
              <a:buNone/>
            </a:pPr>
            <a:endParaRPr lang="en-US" sz="1800" dirty="0" smtClean="0">
              <a:latin typeface="+mn-lt"/>
            </a:endParaRPr>
          </a:p>
        </p:txBody>
      </p:sp>
      <p:pic>
        <p:nvPicPr>
          <p:cNvPr id="5" name="Picture 5" descr="agrMDns.jpg"/>
          <p:cNvPicPr>
            <a:picLocks noChangeAspect="1"/>
          </p:cNvPicPr>
          <p:nvPr/>
        </p:nvPicPr>
        <p:blipFill>
          <a:blip r:embed="rId5" cstate="print"/>
          <a:srcRect/>
          <a:stretch>
            <a:fillRect/>
          </a:stretch>
        </p:blipFill>
        <p:spPr bwMode="auto">
          <a:xfrm>
            <a:off x="381001" y="449475"/>
            <a:ext cx="3276600" cy="878969"/>
          </a:xfrm>
          <a:prstGeom prst="rect">
            <a:avLst/>
          </a:prstGeom>
          <a:noFill/>
          <a:ln w="9525">
            <a:noFill/>
            <a:miter lim="800000"/>
            <a:headEnd/>
            <a:tailEnd/>
          </a:ln>
        </p:spPr>
      </p:pic>
      <p:sp>
        <p:nvSpPr>
          <p:cNvPr id="6" name="Rounded Rectangle 5"/>
          <p:cNvSpPr/>
          <p:nvPr/>
        </p:nvSpPr>
        <p:spPr>
          <a:xfrm>
            <a:off x="647700" y="1600200"/>
            <a:ext cx="78486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solidFill>
                  <a:schemeClr val="tx1"/>
                </a:solidFill>
                <a:latin typeface="Rockwell Condensed" pitchFamily="18" charset="0"/>
              </a:rPr>
              <a:t>Presenter Contact Information</a:t>
            </a:r>
          </a:p>
          <a:p>
            <a:pPr algn="ctr" fontAlgn="auto">
              <a:spcBef>
                <a:spcPts val="0"/>
              </a:spcBef>
              <a:spcAft>
                <a:spcPts val="0"/>
              </a:spcAft>
              <a:defRPr/>
            </a:pPr>
            <a:endParaRPr lang="en-US" sz="800" b="1" i="1" dirty="0" smtClean="0">
              <a:solidFill>
                <a:schemeClr val="tx1"/>
              </a:solidFill>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4200" y="389700"/>
            <a:ext cx="1828800" cy="70916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7280" y="423778"/>
            <a:ext cx="1828800" cy="641010"/>
          </a:xfrm>
          <a:prstGeom prst="rect">
            <a:avLst/>
          </a:prstGeom>
        </p:spPr>
      </p:pic>
      <p:sp>
        <p:nvSpPr>
          <p:cNvPr id="2" name="Rectangle 1"/>
          <p:cNvSpPr/>
          <p:nvPr/>
        </p:nvSpPr>
        <p:spPr>
          <a:xfrm>
            <a:off x="3810000" y="3200128"/>
            <a:ext cx="4777270" cy="541046"/>
          </a:xfrm>
          <a:prstGeom prst="rect">
            <a:avLst/>
          </a:prstGeom>
        </p:spPr>
        <p:txBody>
          <a:bodyPr wrap="square">
            <a:spAutoFit/>
          </a:bodyPr>
          <a:lstStyle/>
          <a:p>
            <a:pPr algn="ctr">
              <a:lnSpc>
                <a:spcPct val="80000"/>
              </a:lnSpc>
              <a:buFontTx/>
              <a:buNone/>
            </a:pPr>
            <a:r>
              <a:rPr lang="en-US" b="1" i="1" dirty="0" smtClean="0">
                <a:latin typeface="+mn-lt"/>
              </a:rPr>
              <a:t>Find us on Facebook (Arthritis and Agriculture) and Twitter (#</a:t>
            </a:r>
            <a:r>
              <a:rPr lang="en-US" b="1" i="1" dirty="0" err="1" smtClean="0">
                <a:latin typeface="+mn-lt"/>
              </a:rPr>
              <a:t>ArthritisAg</a:t>
            </a:r>
            <a:r>
              <a:rPr lang="en-US" b="1" i="1" dirty="0" smtClean="0">
                <a:latin typeface="+mn-lt"/>
              </a:rPr>
              <a:t>)!</a:t>
            </a:r>
            <a:endParaRPr lang="en-US" b="1" i="1" dirty="0">
              <a:latin typeface="+mn-lt"/>
            </a:endParaRPr>
          </a:p>
        </p:txBody>
      </p:sp>
      <p:pic>
        <p:nvPicPr>
          <p:cNvPr id="1026" name="Picture 2" descr="http://ornithologyexchange.org/forums/uploads/blog-0784665001366317557.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0483" y="4036140"/>
            <a:ext cx="1996304" cy="137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75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951038"/>
            <a:ext cx="8458200" cy="5135562"/>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sz="3000" b="1" dirty="0">
                <a:solidFill>
                  <a:schemeClr val="accent6">
                    <a:lumMod val="50000"/>
                  </a:schemeClr>
                </a:solidFill>
                <a:latin typeface="Lucida Sans Unicode" panose="020B0602030504020204" pitchFamily="34" charset="0"/>
                <a:cs typeface="Lucida Sans Unicode" panose="020B0602030504020204" pitchFamily="34" charset="0"/>
              </a:rPr>
              <a:t>AgrAbility: USDA-sponsored program that assists farmers, ranchers, and other agricultural workers with disabilities.</a:t>
            </a:r>
          </a:p>
          <a:p>
            <a:pPr lvl="1" eaLnBrk="1" fontAlgn="auto" hangingPunct="1">
              <a:spcAft>
                <a:spcPts val="0"/>
              </a:spcAft>
              <a:buFont typeface="Arial" panose="020B0604020202020204" pitchFamily="34" charset="0"/>
              <a:buChar char="–"/>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a:t>
            </a:r>
          </a:p>
          <a:p>
            <a:pPr lvl="1" eaLnBrk="1" fontAlgn="auto" hangingPunct="1">
              <a:spcAft>
                <a:spcPts val="0"/>
              </a:spcAft>
              <a:buFont typeface="Arial" panose="020B0604020202020204" pitchFamily="34" charset="0"/>
              <a:buChar char="–"/>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Organizations. Currently 20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state projects</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a:p>
            <a:pPr lvl="1" eaLnBrk="1" fontAlgn="auto" hangingPunct="1">
              <a:spcAft>
                <a:spcPts val="0"/>
              </a:spcAft>
              <a:buFont typeface="Arial" panose="020B0604020202020204" pitchFamily="34" charset="0"/>
              <a:buChar char="–"/>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Ground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Resource Center. Partners include:</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Goodwill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of the Finger Lakes</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The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Arthritis Foundation, Heartland Region</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University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of Illinois at Urbana-Champaign</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State University</a:t>
            </a:r>
          </a:p>
          <a:p>
            <a:pPr lvl="2" eaLnBrk="1" fontAlgn="auto" hangingPunct="1">
              <a:spcAft>
                <a:spcPts val="0"/>
              </a:spcAft>
              <a:buFont typeface="Arial" panose="020B0604020202020204" pitchFamily="34" charset="0"/>
              <a:buChar char="•"/>
              <a:defRPr/>
            </a:pPr>
            <a:endParaRPr lang="en-US" sz="2000" dirty="0">
              <a:solidFill>
                <a:schemeClr val="accent6">
                  <a:lumMod val="50000"/>
                </a:schemeClr>
              </a:solidFill>
              <a:latin typeface="Lucida Sans Unicode" panose="020B0602030504020204" pitchFamily="34" charset="0"/>
              <a:cs typeface="Lucida Sans Unicode" panose="020B0602030504020204" pitchFamily="34" charset="0"/>
            </a:endParaRPr>
          </a:p>
          <a:p>
            <a:pPr lvl="1" eaLnBrk="1" fontAlgn="auto" hangingPunct="1">
              <a:spcAft>
                <a:spcPts val="0"/>
              </a:spcAft>
              <a:buFont typeface="Arial" panose="020B0604020202020204" pitchFamily="34" charset="0"/>
              <a:buChar char="–"/>
              <a:defRPr/>
            </a:pPr>
            <a:r>
              <a:rPr lang="en-US" dirty="0" smtClean="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dirty="0" smtClean="0">
                <a:latin typeface="Lucida Sans Unicode" panose="020B0602030504020204" pitchFamily="34" charset="0"/>
                <a:cs typeface="Lucida Sans Unicode" panose="020B0602030504020204" pitchFamily="34" charset="0"/>
                <a:hlinkClick r:id="rId2"/>
              </a:rPr>
              <a:t>www.agrability.org</a:t>
            </a:r>
            <a:endParaRPr lang="en-US" dirty="0" smtClean="0">
              <a:latin typeface="Lucida Sans Unicode" panose="020B0602030504020204" pitchFamily="34" charset="0"/>
              <a:cs typeface="Lucida Sans Unicode" panose="020B0602030504020204" pitchFamily="34" charset="0"/>
            </a:endParaRPr>
          </a:p>
        </p:txBody>
      </p:sp>
      <p:pic>
        <p:nvPicPr>
          <p:cNvPr id="6147"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343772" cy="4114800"/>
          </a:xfrm>
        </p:spPr>
        <p:txBody>
          <a:bodyPr>
            <a:noAutofit/>
          </a:bodyPr>
          <a:lstStyle/>
          <a:p>
            <a:pPr marL="0" indent="0">
              <a:buNone/>
            </a:pPr>
            <a:r>
              <a:rPr lang="en-US" sz="2800" b="1" dirty="0" smtClean="0">
                <a:solidFill>
                  <a:schemeClr val="tx1"/>
                </a:solidFill>
              </a:rPr>
              <a:t>Amber </a:t>
            </a:r>
            <a:r>
              <a:rPr lang="en-US" sz="2800" b="1" dirty="0">
                <a:solidFill>
                  <a:schemeClr val="tx1"/>
                </a:solidFill>
              </a:rPr>
              <a:t>D. Wolfe </a:t>
            </a:r>
            <a:r>
              <a:rPr lang="en-US" sz="2800" dirty="0">
                <a:solidFill>
                  <a:schemeClr val="tx1"/>
                </a:solidFill>
              </a:rPr>
              <a:t>joined the National AgrAbility </a:t>
            </a:r>
            <a:r>
              <a:rPr lang="en-US" sz="2800" dirty="0" smtClean="0">
                <a:solidFill>
                  <a:schemeClr val="tx1"/>
                </a:solidFill>
              </a:rPr>
              <a:t>Project in 2009 as </a:t>
            </a:r>
            <a:r>
              <a:rPr lang="en-US" sz="2800" dirty="0">
                <a:solidFill>
                  <a:schemeClr val="tx1"/>
                </a:solidFill>
              </a:rPr>
              <a:t>the AgrAbility project coordinator for the </a:t>
            </a:r>
            <a:r>
              <a:rPr lang="en-US" sz="2800" dirty="0" smtClean="0">
                <a:solidFill>
                  <a:schemeClr val="tx1"/>
                </a:solidFill>
              </a:rPr>
              <a:t>Arthritis Foundation</a:t>
            </a:r>
            <a:r>
              <a:rPr lang="en-US" sz="2800" dirty="0">
                <a:solidFill>
                  <a:schemeClr val="tx1"/>
                </a:solidFill>
              </a:rPr>
              <a:t>. </a:t>
            </a:r>
            <a:r>
              <a:rPr lang="en-US" sz="2800" dirty="0" smtClean="0">
                <a:solidFill>
                  <a:schemeClr val="tx1"/>
                </a:solidFill>
              </a:rPr>
              <a:t>  </a:t>
            </a:r>
          </a:p>
          <a:p>
            <a:pPr marL="0" indent="0">
              <a:buNone/>
            </a:pPr>
            <a:endParaRPr lang="en-US" sz="1200" dirty="0" smtClean="0">
              <a:solidFill>
                <a:schemeClr val="tx1"/>
              </a:solidFill>
            </a:endParaRPr>
          </a:p>
          <a:p>
            <a:pPr marL="0" indent="0">
              <a:buNone/>
            </a:pPr>
            <a:r>
              <a:rPr lang="en-US" sz="2800" dirty="0" smtClean="0">
                <a:solidFill>
                  <a:schemeClr val="tx1"/>
                </a:solidFill>
              </a:rPr>
              <a:t>Amber serves as a national resource for rural arthritis issues, particularly those related to agriculture.  She provides </a:t>
            </a:r>
            <a:r>
              <a:rPr lang="en-US" sz="2800" dirty="0">
                <a:solidFill>
                  <a:schemeClr val="tx1"/>
                </a:solidFill>
              </a:rPr>
              <a:t>training to professionals and consumers via rural arthritis workshops and also assists in developing resources related to rural arthritis</a:t>
            </a:r>
            <a:r>
              <a:rPr lang="en-US" sz="2800" dirty="0" smtClean="0">
                <a:solidFill>
                  <a:schemeClr val="tx1"/>
                </a:solidFill>
              </a:rPr>
              <a:t>.</a:t>
            </a:r>
          </a:p>
        </p:txBody>
      </p:sp>
      <p:sp>
        <p:nvSpPr>
          <p:cNvPr id="2" name="Title 1"/>
          <p:cNvSpPr>
            <a:spLocks noGrp="1"/>
          </p:cNvSpPr>
          <p:nvPr>
            <p:ph type="title"/>
          </p:nvPr>
        </p:nvSpPr>
        <p:spPr>
          <a:xfrm>
            <a:off x="457200" y="457200"/>
            <a:ext cx="8229600" cy="1143000"/>
          </a:xfrm>
          <a:ln w="38100">
            <a:noFill/>
          </a:ln>
        </p:spPr>
        <p:txBody>
          <a:bodyPr>
            <a:normAutofit/>
          </a:bodyPr>
          <a:lstStyle/>
          <a:p>
            <a:r>
              <a:rPr lang="en-US" sz="3600" b="1" dirty="0" smtClean="0"/>
              <a:t>PRESENTER</a:t>
            </a:r>
            <a:endParaRPr lang="en-US" sz="3600" b="1" dirty="0"/>
          </a:p>
        </p:txBody>
      </p:sp>
    </p:spTree>
    <p:extLst>
      <p:ext uri="{BB962C8B-B14F-4D97-AF65-F5344CB8AC3E}">
        <p14:creationId xmlns:p14="http://schemas.microsoft.com/office/powerpoint/2010/main" val="405036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47700" y="1447800"/>
            <a:ext cx="7848600"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smtClean="0">
                <a:solidFill>
                  <a:schemeClr val="tx1"/>
                </a:solidFill>
                <a:latin typeface="Rockwell Condensed" pitchFamily="18" charset="0"/>
              </a:rPr>
              <a:t>Arthritis Pain Management</a:t>
            </a:r>
          </a:p>
          <a:p>
            <a:pPr algn="ctr" fontAlgn="auto">
              <a:spcBef>
                <a:spcPts val="0"/>
              </a:spcBef>
              <a:spcAft>
                <a:spcPts val="0"/>
              </a:spcAft>
              <a:defRPr/>
            </a:pPr>
            <a:endParaRPr lang="en-US" sz="2400" b="1" i="1" dirty="0">
              <a:solidFill>
                <a:schemeClr val="tx1"/>
              </a:solidFill>
              <a:latin typeface="Harrington" pitchFamily="82" charset="0"/>
            </a:endParaRPr>
          </a:p>
          <a:p>
            <a:pPr algn="ctr" fontAlgn="auto">
              <a:spcBef>
                <a:spcPts val="0"/>
              </a:spcBef>
              <a:spcAft>
                <a:spcPts val="0"/>
              </a:spcAft>
              <a:defRPr/>
            </a:pPr>
            <a:r>
              <a:rPr lang="en-US" sz="2400" b="1" i="1" dirty="0" smtClean="0">
                <a:solidFill>
                  <a:schemeClr val="tx1"/>
                </a:solidFill>
                <a:latin typeface="Harrington" pitchFamily="82" charset="0"/>
              </a:rPr>
              <a:t>Why Does Arthritis Hurt?</a:t>
            </a:r>
            <a:endParaRPr lang="en-US" sz="4400" b="1" i="1" dirty="0">
              <a:solidFill>
                <a:schemeClr val="tx1"/>
              </a:solidFill>
              <a:latin typeface="Rockwell Condensed" pitchFamily="18" charset="0"/>
            </a:endParaRPr>
          </a:p>
        </p:txBody>
      </p:sp>
    </p:spTree>
    <p:extLst>
      <p:ext uri="{BB962C8B-B14F-4D97-AF65-F5344CB8AC3E}">
        <p14:creationId xmlns:p14="http://schemas.microsoft.com/office/powerpoint/2010/main" val="7728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idx="1"/>
          </p:nvPr>
        </p:nvSpPr>
        <p:spPr>
          <a:xfrm>
            <a:off x="4267200" y="3276600"/>
            <a:ext cx="4876800" cy="3253460"/>
          </a:xfrm>
        </p:spPr>
        <p:txBody>
          <a:bodyPr/>
          <a:lstStyle/>
          <a:p>
            <a:pPr eaLnBrk="1" hangingPunct="1">
              <a:lnSpc>
                <a:spcPct val="80000"/>
              </a:lnSpc>
            </a:pPr>
            <a:r>
              <a:rPr lang="en-US" dirty="0" smtClean="0">
                <a:solidFill>
                  <a:schemeClr val="tx1"/>
                </a:solidFill>
              </a:rPr>
              <a:t>Symptom history</a:t>
            </a:r>
          </a:p>
          <a:p>
            <a:pPr eaLnBrk="1" hangingPunct="1">
              <a:lnSpc>
                <a:spcPct val="80000"/>
              </a:lnSpc>
              <a:buFontTx/>
              <a:buNone/>
            </a:pPr>
            <a:endParaRPr lang="en-US" dirty="0" smtClean="0">
              <a:solidFill>
                <a:schemeClr val="tx1"/>
              </a:solidFill>
            </a:endParaRPr>
          </a:p>
          <a:p>
            <a:pPr eaLnBrk="1" hangingPunct="1">
              <a:lnSpc>
                <a:spcPct val="80000"/>
              </a:lnSpc>
            </a:pPr>
            <a:r>
              <a:rPr lang="en-US" dirty="0" smtClean="0">
                <a:solidFill>
                  <a:schemeClr val="tx1"/>
                </a:solidFill>
              </a:rPr>
              <a:t>Physical examination </a:t>
            </a:r>
          </a:p>
          <a:p>
            <a:pPr eaLnBrk="1" hangingPunct="1">
              <a:lnSpc>
                <a:spcPct val="80000"/>
              </a:lnSpc>
              <a:buFontTx/>
              <a:buNone/>
            </a:pPr>
            <a:endParaRPr lang="en-US" dirty="0" smtClean="0">
              <a:solidFill>
                <a:schemeClr val="tx1"/>
              </a:solidFill>
            </a:endParaRPr>
          </a:p>
          <a:p>
            <a:pPr eaLnBrk="1" hangingPunct="1">
              <a:lnSpc>
                <a:spcPct val="80000"/>
              </a:lnSpc>
            </a:pPr>
            <a:r>
              <a:rPr lang="en-US" dirty="0" smtClean="0">
                <a:solidFill>
                  <a:schemeClr val="tx1"/>
                </a:solidFill>
              </a:rPr>
              <a:t>Blood and urine tests</a:t>
            </a:r>
          </a:p>
          <a:p>
            <a:pPr eaLnBrk="1" hangingPunct="1">
              <a:lnSpc>
                <a:spcPct val="80000"/>
              </a:lnSpc>
              <a:buFontTx/>
              <a:buNone/>
            </a:pPr>
            <a:endParaRPr lang="en-US" dirty="0" smtClean="0">
              <a:solidFill>
                <a:schemeClr val="tx1"/>
              </a:solidFill>
            </a:endParaRPr>
          </a:p>
          <a:p>
            <a:pPr eaLnBrk="1" hangingPunct="1">
              <a:lnSpc>
                <a:spcPct val="80000"/>
              </a:lnSpc>
            </a:pPr>
            <a:r>
              <a:rPr lang="en-US" dirty="0" smtClean="0">
                <a:solidFill>
                  <a:schemeClr val="tx1"/>
                </a:solidFill>
              </a:rPr>
              <a:t>X ray (and other tests if needed)</a:t>
            </a:r>
          </a:p>
          <a:p>
            <a:pPr eaLnBrk="1" hangingPunct="1">
              <a:lnSpc>
                <a:spcPct val="80000"/>
              </a:lnSpc>
              <a:buFontTx/>
              <a:buNone/>
            </a:pPr>
            <a:r>
              <a:rPr lang="en-US" i="1" dirty="0" smtClean="0"/>
              <a:t>	</a:t>
            </a:r>
          </a:p>
          <a:p>
            <a:pPr eaLnBrk="1" hangingPunct="1">
              <a:lnSpc>
                <a:spcPct val="80000"/>
              </a:lnSpc>
            </a:pPr>
            <a:endParaRPr lang="en-US" i="1" dirty="0" smtClean="0"/>
          </a:p>
          <a:p>
            <a:pPr eaLnBrk="1" hangingPunct="1">
              <a:lnSpc>
                <a:spcPct val="80000"/>
              </a:lnSpc>
              <a:buFontTx/>
              <a:buNone/>
            </a:pPr>
            <a:endParaRPr lang="en-US" dirty="0" smtClean="0"/>
          </a:p>
          <a:p>
            <a:pPr eaLnBrk="1" hangingPunct="1">
              <a:lnSpc>
                <a:spcPct val="80000"/>
              </a:lnSpc>
              <a:buFontTx/>
              <a:buNone/>
            </a:pPr>
            <a:endParaRPr lang="en-US" dirty="0" smtClean="0"/>
          </a:p>
        </p:txBody>
      </p:sp>
      <p:sp>
        <p:nvSpPr>
          <p:cNvPr id="6147" name="Rectangle 3"/>
          <p:cNvSpPr>
            <a:spLocks noGrp="1" noChangeArrowheads="1"/>
          </p:cNvSpPr>
          <p:nvPr>
            <p:ph type="title"/>
          </p:nvPr>
        </p:nvSpPr>
        <p:spPr/>
        <p:txBody>
          <a:bodyPr>
            <a:normAutofit/>
          </a:bodyPr>
          <a:lstStyle/>
          <a:p>
            <a:pPr eaLnBrk="1" hangingPunct="1"/>
            <a:r>
              <a:rPr lang="en-US" sz="3200" b="1" dirty="0" smtClean="0"/>
              <a:t>VISITING A HEALTH CARE PROFESSIONAL:</a:t>
            </a:r>
            <a:r>
              <a:rPr lang="en-US" sz="2800" b="1" dirty="0" smtClean="0"/>
              <a:t> </a:t>
            </a:r>
            <a:br>
              <a:rPr lang="en-US" sz="2800" b="1" dirty="0" smtClean="0"/>
            </a:br>
            <a:r>
              <a:rPr lang="en-US" sz="2800" dirty="0" smtClean="0"/>
              <a:t>How arthritis is diagnosed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3733800" cy="401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897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67573" cy="4297363"/>
          </a:xfrm>
        </p:spPr>
        <p:txBody>
          <a:bodyPr>
            <a:normAutofit/>
          </a:bodyPr>
          <a:lstStyle/>
          <a:p>
            <a:pPr marL="0" indent="0">
              <a:buNone/>
            </a:pPr>
            <a:endParaRPr lang="en-US" sz="2400" b="1" dirty="0" smtClean="0">
              <a:latin typeface="Rockwell Condensed" panose="02060603050405020104" pitchFamily="18" charset="0"/>
            </a:endParaRPr>
          </a:p>
          <a:p>
            <a:pPr marL="0" indent="0">
              <a:buNone/>
            </a:pPr>
            <a:endParaRPr lang="en-US" sz="2400" b="1" dirty="0">
              <a:latin typeface="Rockwell Condensed" panose="02060603050405020104" pitchFamily="18" charset="0"/>
            </a:endParaRPr>
          </a:p>
          <a:p>
            <a:pPr marL="0" indent="0">
              <a:buNone/>
            </a:pPr>
            <a:r>
              <a:rPr lang="en-US" sz="2400" b="1" dirty="0" smtClean="0">
                <a:latin typeface="Rockwell Condensed" panose="02060603050405020104" pitchFamily="18" charset="0"/>
              </a:rPr>
              <a:t>                     </a:t>
            </a:r>
            <a:endParaRPr lang="en-US" sz="4400" b="1" dirty="0">
              <a:latin typeface="Rockwell Condensed" panose="02060603050405020104" pitchFamily="18" charset="0"/>
            </a:endParaRPr>
          </a:p>
        </p:txBody>
      </p:sp>
      <p:sp>
        <p:nvSpPr>
          <p:cNvPr id="2" name="Title 1"/>
          <p:cNvSpPr>
            <a:spLocks noGrp="1"/>
          </p:cNvSpPr>
          <p:nvPr>
            <p:ph type="title"/>
          </p:nvPr>
        </p:nvSpPr>
        <p:spPr>
          <a:xfrm>
            <a:off x="574964" y="457200"/>
            <a:ext cx="8229600" cy="1143000"/>
          </a:xfrm>
        </p:spPr>
        <p:txBody>
          <a:bodyPr>
            <a:normAutofit fontScale="90000"/>
          </a:bodyPr>
          <a:lstStyle/>
          <a:p>
            <a:r>
              <a:rPr lang="en-US" sz="3600" b="1" dirty="0" smtClean="0">
                <a:latin typeface="Calibri" panose="020F0502020204030204" pitchFamily="34" charset="0"/>
              </a:rPr>
              <a:t>TIPS FOR TALKING TO YOUR DOCTOR</a:t>
            </a:r>
            <a:br>
              <a:rPr lang="en-US" sz="3600" b="1" dirty="0" smtClean="0">
                <a:latin typeface="Calibri" panose="020F0502020204030204" pitchFamily="34" charset="0"/>
              </a:rPr>
            </a:br>
            <a:r>
              <a:rPr lang="en-US" sz="3600" b="1" dirty="0" smtClean="0">
                <a:latin typeface="Calibri" panose="020F0502020204030204" pitchFamily="34" charset="0"/>
              </a:rPr>
              <a:t>Be honest!</a:t>
            </a:r>
            <a:endParaRPr lang="en-US" sz="3600" b="1" dirty="0">
              <a:latin typeface="Calibri" panose="020F0502020204030204" pitchFamily="34" charset="0"/>
            </a:endParaRPr>
          </a:p>
        </p:txBody>
      </p:sp>
      <p:sp>
        <p:nvSpPr>
          <p:cNvPr id="4" name="TextBox 3"/>
          <p:cNvSpPr txBox="1"/>
          <p:nvPr/>
        </p:nvSpPr>
        <p:spPr>
          <a:xfrm>
            <a:off x="254479" y="2590800"/>
            <a:ext cx="5334000" cy="3693319"/>
          </a:xfrm>
          <a:prstGeom prst="rect">
            <a:avLst/>
          </a:prstGeom>
          <a:noFill/>
        </p:spPr>
        <p:txBody>
          <a:bodyPr wrap="square" rtlCol="0">
            <a:spAutoFit/>
          </a:bodyPr>
          <a:lstStyle/>
          <a:p>
            <a:pPr marL="342900" indent="-342900">
              <a:buFont typeface="+mj-lt"/>
              <a:buAutoNum type="arabicPeriod"/>
            </a:pPr>
            <a:r>
              <a:rPr lang="en-US" sz="2600" dirty="0" smtClean="0"/>
              <a:t>Tell your doctor how much pain you have.</a:t>
            </a:r>
          </a:p>
          <a:p>
            <a:pPr marL="342900" indent="-342900">
              <a:buFont typeface="+mj-lt"/>
              <a:buAutoNum type="arabicPeriod"/>
            </a:pPr>
            <a:r>
              <a:rPr lang="en-US" sz="2600" dirty="0" smtClean="0"/>
              <a:t>Describe how often it affects your mood and your ability to do things.</a:t>
            </a:r>
          </a:p>
          <a:p>
            <a:pPr marL="342900" indent="-342900">
              <a:buFont typeface="+mj-lt"/>
              <a:buAutoNum type="arabicPeriod"/>
            </a:pPr>
            <a:r>
              <a:rPr lang="en-US" sz="2600" dirty="0" smtClean="0"/>
              <a:t>Share your goals for pain control.</a:t>
            </a:r>
          </a:p>
          <a:p>
            <a:pPr marL="342900" indent="-342900">
              <a:buFont typeface="+mj-lt"/>
              <a:buAutoNum type="arabicPeriod"/>
            </a:pPr>
            <a:r>
              <a:rPr lang="en-US" sz="2600" dirty="0" smtClean="0"/>
              <a:t>Work with your doctor to create a pain management plan and then make changes as needed.</a:t>
            </a:r>
            <a:endParaRPr lang="en-US" sz="2600" b="1" i="1" dirty="0">
              <a:solidFill>
                <a:schemeClr val="bg2">
                  <a:lumMod val="50000"/>
                </a:schemeClr>
              </a:solidFill>
            </a:endParaRPr>
          </a:p>
        </p:txBody>
      </p:sp>
      <p:pic>
        <p:nvPicPr>
          <p:cNvPr id="6146" name="Picture 2" descr="http://cache3.asset-cache.net/gc/123526209-farming-couple-chatting-over-fence-at-gettyimages.jpg?v=1&amp;c=IWSAsset&amp;k=2&amp;d=wJqt0m4IsCU3uf4IxkkDVrswR1JluXE86QQK3Pu3pMw%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668" y="4038600"/>
            <a:ext cx="3123300" cy="209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09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328</TotalTime>
  <Words>4469</Words>
  <Application>Microsoft Office PowerPoint</Application>
  <PresentationFormat>On-screen Show (4:3)</PresentationFormat>
  <Paragraphs>503</Paragraphs>
  <Slides>45</Slides>
  <Notes>41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PowerPoint Presentation</vt:lpstr>
      <vt:lpstr>Basic Webinar Instructions</vt:lpstr>
      <vt:lpstr>Basic Webinar Instructions</vt:lpstr>
      <vt:lpstr>Known Webinar Issues</vt:lpstr>
      <vt:lpstr>PowerPoint Presentation</vt:lpstr>
      <vt:lpstr>PRESENTER</vt:lpstr>
      <vt:lpstr>PowerPoint Presentation</vt:lpstr>
      <vt:lpstr>VISITING A HEALTH CARE PROFESSIONAL:  How arthritis is diagnosed</vt:lpstr>
      <vt:lpstr>TIPS FOR TALKING TO YOUR DOCTOR Be honest!</vt:lpstr>
      <vt:lpstr>WARNING SIGNS OF ARTHRITIS: When to visit your health care provider</vt:lpstr>
      <vt:lpstr>COMMON TYPES OF ARTHRITIS</vt:lpstr>
      <vt:lpstr>RHEUMATOID ARTHRITIS</vt:lpstr>
      <vt:lpstr>OSTEOARTHRITIS</vt:lpstr>
      <vt:lpstr>WHY ARTHRITIS HURTS…</vt:lpstr>
      <vt:lpstr>THE PITFALLS OF PAIN</vt:lpstr>
      <vt:lpstr>WHY SOME PEOPLE DON’T PUT PAIN IN IT’S PLACE…</vt:lpstr>
      <vt:lpstr>PowerPoint Presentation</vt:lpstr>
      <vt:lpstr>THINGS YOU CAN DO:  Pacing your activities</vt:lpstr>
      <vt:lpstr>THINGS YOU CAN DO:  Protect Your Joints</vt:lpstr>
      <vt:lpstr>THINGS YOU CAN DO: Weight control </vt:lpstr>
      <vt:lpstr>THINGS YOU CAN DO:   Physical activity </vt:lpstr>
      <vt:lpstr>MOVE SAFELY, WISELY, AND OFTEN</vt:lpstr>
      <vt:lpstr>THINGS YOU CAN DO:  Arthritis Foundation     Programs for Better Living</vt:lpstr>
      <vt:lpstr>           “DESKERCISE”</vt:lpstr>
      <vt:lpstr>PowerPoint Presentation</vt:lpstr>
      <vt:lpstr>THINGS YOU CAN DO:  Ways to improve sleep</vt:lpstr>
      <vt:lpstr>PowerPoint Presentation</vt:lpstr>
      <vt:lpstr>SEARCH THE TOOLBOX!</vt:lpstr>
      <vt:lpstr>WHAT TYPE OF ACTIVITY GIVES YOU PAIN?</vt:lpstr>
      <vt:lpstr>ARTHRITIS PAIN RELIEF TOOLS</vt:lpstr>
      <vt:lpstr>ARTHRITIS PAIN RELIEF TOOLS</vt:lpstr>
      <vt:lpstr>PowerPoint Presentation</vt:lpstr>
      <vt:lpstr>DO-IT-YOURSELF PAIN RELIEF</vt:lpstr>
      <vt:lpstr>PAIN RELIEF:  Application of heat and cold </vt:lpstr>
      <vt:lpstr>PAIN RELIEF:  From The Store</vt:lpstr>
      <vt:lpstr>PAIN RELIEF: Things your health care provider can do</vt:lpstr>
      <vt:lpstr>FROM YOUR HEALTHCARE PROVIDER: Prescription Medications</vt:lpstr>
      <vt:lpstr> FROM YOUR HEALTHCARE PROVIDER: Surgery</vt:lpstr>
      <vt:lpstr>ADDITIONAL PAIN RELIEF OPTIONS: Supplements and alternative therapies</vt:lpstr>
      <vt:lpstr>PowerPoint Presentation</vt:lpstr>
      <vt:lpstr>PAIN DOES NOT CONTROL YOU</vt:lpstr>
      <vt:lpstr>ADDITIONAL RESOURCES</vt:lpstr>
      <vt:lpstr>AGRABILITY RESOURCES</vt:lpstr>
      <vt:lpstr>QUESTIONS &amp; ANSWERS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dc:creator>
  <cp:lastModifiedBy>Jones, Paul J</cp:lastModifiedBy>
  <cp:revision>65</cp:revision>
  <dcterms:created xsi:type="dcterms:W3CDTF">2014-11-13T16:07:05Z</dcterms:created>
  <dcterms:modified xsi:type="dcterms:W3CDTF">2014-11-18T14:33:00Z</dcterms:modified>
</cp:coreProperties>
</file>